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39" r:id="rId2"/>
    <p:sldId id="838" r:id="rId3"/>
    <p:sldId id="842" r:id="rId4"/>
    <p:sldId id="310" r:id="rId5"/>
    <p:sldId id="840" r:id="rId6"/>
    <p:sldId id="843" r:id="rId7"/>
    <p:sldId id="409" r:id="rId8"/>
    <p:sldId id="844" r:id="rId9"/>
    <p:sldId id="845" r:id="rId10"/>
  </p:sldIdLst>
  <p:sldSz cx="50399950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6797" autoAdjust="0"/>
  </p:normalViewPr>
  <p:slideViewPr>
    <p:cSldViewPr snapToGrid="0">
      <p:cViewPr varScale="1">
        <p:scale>
          <a:sx n="17" d="100"/>
          <a:sy n="17" d="100"/>
        </p:scale>
        <p:origin x="45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DB207-AF85-49E4-AC41-4F1540CE9708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0246-5D18-49AD-9794-F0A6447C51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3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1E11F-9192-40F5-A06C-52F2DF9F8C5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19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central unexplored question in this domain is - what compounds make up a foam? Foam is caused by surface-active compounds called </a:t>
            </a:r>
            <a:r>
              <a:rPr lang="en-US"/>
              <a:t>surfactants.. We </a:t>
            </a:r>
            <a:r>
              <a:rPr lang="en-US" dirty="0"/>
              <a:t>try to comprehensively identify all the sources of surfactants in foaming waterbody of Bellandur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F0246-5D18-49AD-9794-F0A6447C510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99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F0246-5D18-49AD-9794-F0A6447C510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71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F0246-5D18-49AD-9794-F0A6447C5104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93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F0246-5D18-49AD-9794-F0A6447C510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78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4713405"/>
            <a:ext cx="37799963" cy="10026815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5126892"/>
            <a:ext cx="37799963" cy="6953434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4951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857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533356"/>
            <a:ext cx="10867489" cy="2440702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533356"/>
            <a:ext cx="31972468" cy="2440702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355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609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7180110"/>
            <a:ext cx="43469957" cy="11980175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19273622"/>
            <a:ext cx="43469957" cy="6300091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2628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7666780"/>
            <a:ext cx="21419979" cy="182736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7666780"/>
            <a:ext cx="21419979" cy="182736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7259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533358"/>
            <a:ext cx="43469957" cy="556675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060106"/>
            <a:ext cx="21321539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0520155"/>
            <a:ext cx="21321539" cy="15473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060106"/>
            <a:ext cx="21426543" cy="3460049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0520155"/>
            <a:ext cx="21426543" cy="154735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658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6538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8989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146730"/>
            <a:ext cx="25514975" cy="20466969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952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920028"/>
            <a:ext cx="16255294" cy="672009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146730"/>
            <a:ext cx="25514975" cy="20466969"/>
          </a:xfrm>
        </p:spPr>
        <p:txBody>
          <a:bodyPr anchor="t"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8640127"/>
            <a:ext cx="16255294" cy="16006905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8337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533358"/>
            <a:ext cx="43469957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7666780"/>
            <a:ext cx="43469957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41F2-4F57-44B3-A9DF-ECFDC303455B}" type="datetimeFigureOut">
              <a:rPr lang="en-AT" smtClean="0"/>
              <a:t>04/20/2023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26693729"/>
            <a:ext cx="1700998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26693729"/>
            <a:ext cx="113399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1908-CEEC-4519-B7F7-1601E1E7E93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1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21" Type="http://schemas.openxmlformats.org/officeDocument/2006/relationships/image" Target="../media/image21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0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ti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image" Target="../media/image22.jp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399950" cy="28800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3172" y="1345708"/>
            <a:ext cx="27169724" cy="26090665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454909" y="14009097"/>
            <a:ext cx="13607987" cy="1344019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3000" y="2617466"/>
            <a:ext cx="45079898" cy="2355050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FD424-2CA0-4096-A94F-DD3B28E9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1514" y="1253414"/>
            <a:ext cx="24469086" cy="1348340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19900" b="1" dirty="0">
                <a:solidFill>
                  <a:srgbClr val="24242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Foam Composition and Surfactant Sources in an Urban Foaming Lake: A Comprehensive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BE4F3-938A-41CE-8CAC-1C72AD1E1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980" y="17929763"/>
            <a:ext cx="16736983" cy="4598565"/>
          </a:xfrm>
        </p:spPr>
        <p:txBody>
          <a:bodyPr anchor="t">
            <a:normAutofit/>
          </a:bodyPr>
          <a:lstStyle/>
          <a:p>
            <a:pPr algn="l"/>
            <a:r>
              <a:rPr lang="en-US" sz="8300" dirty="0"/>
              <a:t>Reshmi Das</a:t>
            </a:r>
          </a:p>
          <a:p>
            <a:pPr algn="l"/>
            <a:r>
              <a:rPr lang="en-US" sz="8300" dirty="0"/>
              <a:t>Centre for Sustainable Technologies</a:t>
            </a:r>
          </a:p>
          <a:p>
            <a:pPr algn="l"/>
            <a:r>
              <a:rPr lang="en-US" sz="8300" dirty="0"/>
              <a:t>IISc Bangalore, India</a:t>
            </a:r>
            <a:endParaRPr lang="en-IN" sz="8300" dirty="0"/>
          </a:p>
        </p:txBody>
      </p:sp>
      <p:pic>
        <p:nvPicPr>
          <p:cNvPr id="4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04280047-583A-ECFF-BDB8-6F663015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781" y="7293362"/>
            <a:ext cx="14510407" cy="44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183370B-D2E1-436B-AA81-D11E4E3BB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41" y="15038995"/>
            <a:ext cx="8368132" cy="83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0A09AEB1-D6FB-4207-AFD7-99EB4E5E7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4" r="47805"/>
          <a:stretch/>
        </p:blipFill>
        <p:spPr>
          <a:xfrm>
            <a:off x="16535170" y="21638773"/>
            <a:ext cx="6033169" cy="4500943"/>
          </a:xfrm>
          <a:prstGeom prst="rect">
            <a:avLst/>
          </a:prstGeom>
        </p:spPr>
      </p:pic>
      <p:sp>
        <p:nvSpPr>
          <p:cNvPr id="57" name="Title 7">
            <a:extLst>
              <a:ext uri="{FF2B5EF4-FFF2-40B4-BE49-F238E27FC236}">
                <a16:creationId xmlns:a16="http://schemas.microsoft.com/office/drawing/2014/main" id="{8CE3EE37-DE77-74CA-7CFF-7983BA875577}"/>
              </a:ext>
            </a:extLst>
          </p:cNvPr>
          <p:cNvSpPr txBox="1">
            <a:spLocks/>
          </p:cNvSpPr>
          <p:nvPr/>
        </p:nvSpPr>
        <p:spPr>
          <a:xfrm>
            <a:off x="16524756" y="3297076"/>
            <a:ext cx="16784810" cy="888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78001" tIns="189000" rIns="378001" bIns="18900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2.1 Untreated discharge- direct &amp; indirect source of surfactant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0A8F4-3F61-4D1E-B6D2-35032A5362BF}"/>
              </a:ext>
            </a:extLst>
          </p:cNvPr>
          <p:cNvSpPr txBox="1"/>
          <p:nvPr/>
        </p:nvSpPr>
        <p:spPr>
          <a:xfrm>
            <a:off x="4009326" y="76672"/>
            <a:ext cx="41821785" cy="30857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24242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Foam Composition and Surfactant Sources in an Urban Foaming Lake: A Comprehensive Analysis</a:t>
            </a:r>
          </a:p>
          <a:p>
            <a:pPr algn="ctr"/>
            <a:r>
              <a:rPr lang="en-US" sz="6126" dirty="0">
                <a:solidFill>
                  <a:srgbClr val="242424"/>
                </a:solidFill>
                <a:latin typeface="Segoe UI" panose="020B0502040204020203" pitchFamily="34" charset="0"/>
              </a:rPr>
              <a:t> </a:t>
            </a:r>
            <a:r>
              <a:rPr lang="en-US" sz="6126" i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Reshmi Das , Chanakya </a:t>
            </a:r>
            <a:r>
              <a:rPr lang="en-US" sz="6126" i="1" dirty="0" err="1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Hoysall</a:t>
            </a:r>
            <a:r>
              <a:rPr lang="en-US" sz="6126" i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6126" i="1" dirty="0" err="1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Lakshminarayana</a:t>
            </a:r>
            <a:r>
              <a:rPr lang="en-US" sz="6126" i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Rao</a:t>
            </a:r>
          </a:p>
          <a:p>
            <a:pPr algn="ctr"/>
            <a:r>
              <a:rPr lang="en-US" sz="6126" i="1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for Sustainable Technologies , </a:t>
            </a:r>
            <a:r>
              <a:rPr lang="en-IN" sz="6126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Science (IISc), Bangalore, India</a:t>
            </a:r>
            <a:endParaRPr lang="en-IN" sz="6126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ndian Institute of Science">
            <a:extLst>
              <a:ext uri="{FF2B5EF4-FFF2-40B4-BE49-F238E27FC236}">
                <a16:creationId xmlns:a16="http://schemas.microsoft.com/office/drawing/2014/main" id="{65B90DEE-70E5-9B21-44C3-A7167ABE0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0" y="105473"/>
            <a:ext cx="3239123" cy="32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A29B14F-EB98-600E-FB28-ECACF4946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615" y="385836"/>
            <a:ext cx="1996531" cy="19965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1E50E22-9DB2-F430-EBC6-4720906F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831111" y="0"/>
            <a:ext cx="2264932" cy="31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15C9B7-50EC-5F20-D9CF-3365DF92F1AC}"/>
              </a:ext>
            </a:extLst>
          </p:cNvPr>
          <p:cNvCxnSpPr>
            <a:cxnSpLocks/>
          </p:cNvCxnSpPr>
          <p:nvPr/>
        </p:nvCxnSpPr>
        <p:spPr>
          <a:xfrm>
            <a:off x="38099" y="26472326"/>
            <a:ext cx="503999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902F8F1-0FEC-BBDA-EA94-1AA6E528D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41" y="4363489"/>
            <a:ext cx="15532091" cy="67101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Title 7">
            <a:extLst>
              <a:ext uri="{FF2B5EF4-FFF2-40B4-BE49-F238E27FC236}">
                <a16:creationId xmlns:a16="http://schemas.microsoft.com/office/drawing/2014/main" id="{596B5CBD-0BA5-53CE-1DD7-0B8387AEDD0C}"/>
              </a:ext>
            </a:extLst>
          </p:cNvPr>
          <p:cNvSpPr txBox="1">
            <a:spLocks/>
          </p:cNvSpPr>
          <p:nvPr/>
        </p:nvSpPr>
        <p:spPr>
          <a:xfrm>
            <a:off x="366486" y="3275449"/>
            <a:ext cx="15894834" cy="915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78001" tIns="189000" rIns="378001" bIns="18900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1. What causes foam?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C715F-3B97-4B2C-FD33-DBDE314B587F}"/>
              </a:ext>
            </a:extLst>
          </p:cNvPr>
          <p:cNvSpPr txBox="1"/>
          <p:nvPr/>
        </p:nvSpPr>
        <p:spPr>
          <a:xfrm>
            <a:off x="11873937" y="11447156"/>
            <a:ext cx="43688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Up to  20 mg/ l of surfactant in lake water</a:t>
            </a:r>
          </a:p>
        </p:txBody>
      </p:sp>
      <p:pic>
        <p:nvPicPr>
          <p:cNvPr id="28" name="Picture 27" descr="Qr code&#10;&#10;Description automatically generated">
            <a:extLst>
              <a:ext uri="{FF2B5EF4-FFF2-40B4-BE49-F238E27FC236}">
                <a16:creationId xmlns:a16="http://schemas.microsoft.com/office/drawing/2014/main" id="{C2C97BD8-186F-870D-1E26-11BB283B7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987" y="26642613"/>
            <a:ext cx="1962221" cy="1962221"/>
          </a:xfrm>
          <a:prstGeom prst="rect">
            <a:avLst/>
          </a:prstGeom>
        </p:spPr>
      </p:pic>
      <p:pic>
        <p:nvPicPr>
          <p:cNvPr id="29" name="Picture 28" descr="Qr code&#10;&#10;Description automatically generated">
            <a:extLst>
              <a:ext uri="{FF2B5EF4-FFF2-40B4-BE49-F238E27FC236}">
                <a16:creationId xmlns:a16="http://schemas.microsoft.com/office/drawing/2014/main" id="{F9396A2D-DA37-3FE9-BC44-2252A908BF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76" y="26633065"/>
            <a:ext cx="2135713" cy="1971769"/>
          </a:xfrm>
          <a:prstGeom prst="rect">
            <a:avLst/>
          </a:prstGeom>
        </p:spPr>
      </p:pic>
      <p:pic>
        <p:nvPicPr>
          <p:cNvPr id="89" name="Picture 88" descr="Chart, scatter chart&#10;&#10;Description automatically generated">
            <a:extLst>
              <a:ext uri="{FF2B5EF4-FFF2-40B4-BE49-F238E27FC236}">
                <a16:creationId xmlns:a16="http://schemas.microsoft.com/office/drawing/2014/main" id="{F4A6E2EE-CAAC-8A5B-A0D5-F10F2D8A88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5460" r="10747"/>
          <a:stretch/>
        </p:blipFill>
        <p:spPr>
          <a:xfrm>
            <a:off x="16760109" y="14997386"/>
            <a:ext cx="5583293" cy="477826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6D9B5C9-D0B8-85B1-DB76-A8352F17625A}"/>
              </a:ext>
            </a:extLst>
          </p:cNvPr>
          <p:cNvSpPr txBox="1"/>
          <p:nvPr/>
        </p:nvSpPr>
        <p:spPr>
          <a:xfrm>
            <a:off x="22379473" y="23656565"/>
            <a:ext cx="597452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</a:rPr>
              <a:t>Sorption: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&lt; </a:t>
            </a:r>
            <a:r>
              <a:rPr lang="en-US" sz="2800" dirty="0">
                <a:effectLst/>
                <a:ea typeface="Calibri" panose="020F0502020204030204" pitchFamily="34" charset="0"/>
              </a:rPr>
              <a:t>3.5 mg surfactant / g Sediment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Calibri" panose="020F0502020204030204" pitchFamily="34" charset="0"/>
              </a:rPr>
              <a:t> 53.5 ± 4 mg surfactant/g TSS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</a:rPr>
              <a:t>More organic matter more sorption</a:t>
            </a:r>
            <a:endParaRPr lang="en-IN" sz="2800" dirty="0"/>
          </a:p>
        </p:txBody>
      </p:sp>
      <p:sp>
        <p:nvSpPr>
          <p:cNvPr id="92" name="Title 7">
            <a:extLst>
              <a:ext uri="{FF2B5EF4-FFF2-40B4-BE49-F238E27FC236}">
                <a16:creationId xmlns:a16="http://schemas.microsoft.com/office/drawing/2014/main" id="{5AE45456-BC09-60F2-1D0D-7D1A32495ED5}"/>
              </a:ext>
            </a:extLst>
          </p:cNvPr>
          <p:cNvSpPr txBox="1">
            <a:spLocks/>
          </p:cNvSpPr>
          <p:nvPr/>
        </p:nvSpPr>
        <p:spPr>
          <a:xfrm>
            <a:off x="16717111" y="14023714"/>
            <a:ext cx="16784810" cy="869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78001" tIns="189000" rIns="378001" bIns="18900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2.2 Desorption of surfactant by  Sediment &amp; suspended solids (TSS)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53CCAA6-DA8D-D5C2-49A9-946815542C15}"/>
              </a:ext>
            </a:extLst>
          </p:cNvPr>
          <p:cNvSpPr txBox="1"/>
          <p:nvPr/>
        </p:nvSpPr>
        <p:spPr>
          <a:xfrm>
            <a:off x="28473056" y="23973920"/>
            <a:ext cx="459967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</a:rPr>
              <a:t>Desorption: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Calibri" panose="020F0502020204030204" pitchFamily="34" charset="0"/>
              </a:rPr>
              <a:t> 73% surfactant </a:t>
            </a:r>
            <a:r>
              <a:rPr lang="en-US" sz="2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ea typeface="Calibri" panose="020F0502020204030204" pitchFamily="34" charset="0"/>
              </a:rPr>
              <a:t>TSS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Calibri" panose="020F0502020204030204" pitchFamily="34" charset="0"/>
              </a:rPr>
              <a:t>53% surfactant </a:t>
            </a:r>
            <a:r>
              <a:rPr lang="en-US" sz="28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ea typeface="Calibri" panose="020F0502020204030204" pitchFamily="34" charset="0"/>
              </a:rPr>
              <a:t>sediment</a:t>
            </a:r>
            <a:endParaRPr lang="en-IN" sz="2800" dirty="0"/>
          </a:p>
        </p:txBody>
      </p:sp>
      <p:pic>
        <p:nvPicPr>
          <p:cNvPr id="95" name="Picture 94" descr="Timeline&#10;&#10;Description automatically generated">
            <a:extLst>
              <a:ext uri="{FF2B5EF4-FFF2-40B4-BE49-F238E27FC236}">
                <a16:creationId xmlns:a16="http://schemas.microsoft.com/office/drawing/2014/main" id="{21678DA4-DBE0-8526-5DC1-FE35E06CE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3749" y="15108131"/>
            <a:ext cx="12652824" cy="7572041"/>
          </a:xfrm>
          <a:prstGeom prst="rect">
            <a:avLst/>
          </a:prstGeom>
        </p:spPr>
      </p:pic>
      <p:pic>
        <p:nvPicPr>
          <p:cNvPr id="103" name="Picture 10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EF63EA5-C3CA-CF11-799B-9101C29ABC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0"/>
          <a:stretch/>
        </p:blipFill>
        <p:spPr>
          <a:xfrm>
            <a:off x="2467024" y="15146125"/>
            <a:ext cx="11561442" cy="6227048"/>
          </a:xfrm>
          <a:prstGeom prst="rect">
            <a:avLst/>
          </a:prstGeom>
        </p:spPr>
      </p:pic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28A0B512-6893-3BB0-EA0E-6E1BCF5DB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03317"/>
              </p:ext>
            </p:extLst>
          </p:nvPr>
        </p:nvGraphicFramePr>
        <p:xfrm>
          <a:off x="34947953" y="4448295"/>
          <a:ext cx="14493046" cy="911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604">
                  <a:extLst>
                    <a:ext uri="{9D8B030D-6E8A-4147-A177-3AD203B41FA5}">
                      <a16:colId xmlns:a16="http://schemas.microsoft.com/office/drawing/2014/main" val="700514874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3234208370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945829311"/>
                    </a:ext>
                  </a:extLst>
                </a:gridCol>
                <a:gridCol w="9320000">
                  <a:extLst>
                    <a:ext uri="{9D8B030D-6E8A-4147-A177-3AD203B41FA5}">
                      <a16:colId xmlns:a16="http://schemas.microsoft.com/office/drawing/2014/main" val="2140609685"/>
                    </a:ext>
                  </a:extLst>
                </a:gridCol>
              </a:tblGrid>
              <a:tr h="424181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Bacterial genus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Population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Biosurfactant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03430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soil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009499"/>
                  </a:ext>
                </a:extLst>
              </a:tr>
              <a:tr h="982344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b="0" dirty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endParaRPr lang="en-IN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23.5</a:t>
                      </a:r>
                      <a:endParaRPr lang="en-IN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Glycolipipeptide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/Rhamnolipid by 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Pseudomonas aeruginosa 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Viscosin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Pseudomonas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florescens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093260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Rhodococcus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Trehalose lipids by </a:t>
                      </a:r>
                      <a:r>
                        <a:rPr lang="en-US" sz="2800" u="sng">
                          <a:solidFill>
                            <a:schemeClr val="tx1"/>
                          </a:solidFill>
                          <a:effectLst/>
                        </a:rPr>
                        <a:t>Rhodococcus erythropolis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58829"/>
                  </a:ext>
                </a:extLst>
              </a:tr>
              <a:tr h="77148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Arthrobacter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Trehalose lipids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Lipopeptide by 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Arthrobacter </a:t>
                      </a:r>
                      <a:r>
                        <a:rPr lang="en-US" sz="2800" u="sng" dirty="0" err="1">
                          <a:solidFill>
                            <a:schemeClr val="tx1"/>
                          </a:solidFill>
                          <a:effectLst/>
                        </a:rPr>
                        <a:t>oxydans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LBBMA 201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48559"/>
                  </a:ext>
                </a:extLst>
              </a:tr>
              <a:tr h="15189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Lipopeptide by Bacillus sp. LBBMA 111A, LBBMA 155</a:t>
                      </a: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Surfactin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Bacillus subtilis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Lichenysin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Bacillus licheniformis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Lipopeptide by 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Bacillus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circulans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671095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Gordonia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Lipopeptide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943577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Nocardia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8003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Glycolipids/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Trehalose Lipids by 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Nocardia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erythropolis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37012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Leuconostoc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Viscosin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Leuconostoc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mesenteoids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320999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Dietzia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Glycolipid by </a:t>
                      </a:r>
                      <a:r>
                        <a:rPr lang="en-US" sz="2800" u="sng" dirty="0" err="1">
                          <a:solidFill>
                            <a:schemeClr val="tx1"/>
                          </a:solidFill>
                          <a:effectLst/>
                        </a:rPr>
                        <a:t>Dietzia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/>
                          </a:solidFill>
                          <a:effectLst/>
                        </a:rPr>
                        <a:t>maris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LBBMA 191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286214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Flavobacterium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Mixed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flavolipids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by Flavobacterium sp. LBBMA 168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319239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Acinetobacter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Emulsan by 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Acinetobacter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lwoffii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950668"/>
                  </a:ext>
                </a:extLst>
              </a:tr>
              <a:tr h="397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Weissella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Glycolipid by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Weissella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cibaria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PN3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218519"/>
                  </a:ext>
                </a:extLst>
              </a:tr>
              <a:tr h="3608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 Halomonas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Exopolyschharide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Glycolipipeptide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IN" sz="2800" u="sng" dirty="0" err="1">
                          <a:solidFill>
                            <a:schemeClr val="tx1"/>
                          </a:solidFill>
                          <a:effectLst/>
                        </a:rPr>
                        <a:t>Halomonas</a:t>
                      </a: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 sp. ANT-3B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424393"/>
                  </a:ext>
                </a:extLst>
              </a:tr>
            </a:tbl>
          </a:graphicData>
        </a:graphic>
      </p:graphicFrame>
      <p:sp>
        <p:nvSpPr>
          <p:cNvPr id="107" name="Title 7">
            <a:extLst>
              <a:ext uri="{FF2B5EF4-FFF2-40B4-BE49-F238E27FC236}">
                <a16:creationId xmlns:a16="http://schemas.microsoft.com/office/drawing/2014/main" id="{A0A1A386-F228-633D-E378-FB7751BD4961}"/>
              </a:ext>
            </a:extLst>
          </p:cNvPr>
          <p:cNvSpPr txBox="1">
            <a:spLocks/>
          </p:cNvSpPr>
          <p:nvPr/>
        </p:nvSpPr>
        <p:spPr>
          <a:xfrm>
            <a:off x="33733794" y="3331893"/>
            <a:ext cx="16385957" cy="915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78001" tIns="189000" rIns="378001" bIns="18900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2.3 Bacterial Biosurfactant – sediment and water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28F654B-6D0B-C4BD-1BD8-68BFE0FBC611}"/>
              </a:ext>
            </a:extLst>
          </p:cNvPr>
          <p:cNvSpPr txBox="1"/>
          <p:nvPr/>
        </p:nvSpPr>
        <p:spPr>
          <a:xfrm rot="10800000" flipV="1">
            <a:off x="3549737" y="21832607"/>
            <a:ext cx="16106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Anthropogenic source</a:t>
            </a:r>
            <a:r>
              <a:rPr lang="en-IN" sz="2800" dirty="0">
                <a:sym typeface="Wingdings" panose="05000000000000000000" pitchFamily="2" charset="2"/>
              </a:rPr>
              <a:t> sewage /industrial effluents</a:t>
            </a: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Naturogenic sources </a:t>
            </a:r>
            <a:r>
              <a:rPr lang="en-IN" sz="2800" dirty="0">
                <a:sym typeface="Wingdings" panose="05000000000000000000" pitchFamily="2" charset="2"/>
              </a:rPr>
              <a:t> Bacteria , Plants</a:t>
            </a:r>
            <a:endParaRPr lang="en-IN" sz="28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445847F7-078F-CFCA-2634-D4CF721ED5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502"/>
          <a:stretch/>
        </p:blipFill>
        <p:spPr>
          <a:xfrm>
            <a:off x="22897942" y="15345168"/>
            <a:ext cx="10056858" cy="79359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7" name="Title 7">
            <a:extLst>
              <a:ext uri="{FF2B5EF4-FFF2-40B4-BE49-F238E27FC236}">
                <a16:creationId xmlns:a16="http://schemas.microsoft.com/office/drawing/2014/main" id="{77E5D73E-B2C5-281E-2D68-9571417E61D8}"/>
              </a:ext>
            </a:extLst>
          </p:cNvPr>
          <p:cNvSpPr txBox="1">
            <a:spLocks/>
          </p:cNvSpPr>
          <p:nvPr/>
        </p:nvSpPr>
        <p:spPr>
          <a:xfrm>
            <a:off x="281241" y="14023713"/>
            <a:ext cx="16106006" cy="872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78001" tIns="189000" rIns="378001" bIns="18900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2. Sources of </a:t>
            </a:r>
            <a:r>
              <a:rPr lang="en-US" sz="45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Surfactant</a:t>
            </a:r>
            <a:r>
              <a:rPr lang="en-US" sz="48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? </a:t>
            </a:r>
          </a:p>
        </p:txBody>
      </p:sp>
      <p:sp>
        <p:nvSpPr>
          <p:cNvPr id="118" name="Title 7">
            <a:extLst>
              <a:ext uri="{FF2B5EF4-FFF2-40B4-BE49-F238E27FC236}">
                <a16:creationId xmlns:a16="http://schemas.microsoft.com/office/drawing/2014/main" id="{5FAE6589-479C-3C75-3A9D-3B56ECB5009D}"/>
              </a:ext>
            </a:extLst>
          </p:cNvPr>
          <p:cNvSpPr txBox="1">
            <a:spLocks/>
          </p:cNvSpPr>
          <p:nvPr/>
        </p:nvSpPr>
        <p:spPr>
          <a:xfrm>
            <a:off x="33733820" y="14084245"/>
            <a:ext cx="16251722" cy="809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78001" tIns="189000" rIns="378001" bIns="189000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  <a:ea typeface="Lato ExtraLight" panose="020F0502020204030203" pitchFamily="34" charset="0"/>
                <a:cs typeface="Lato ExtraLight" panose="020F0502020204030203" pitchFamily="34" charset="0"/>
              </a:rPr>
              <a:t>3. Conclusion</a:t>
            </a:r>
            <a:endParaRPr lang="en-US" sz="4500" b="1" dirty="0">
              <a:latin typeface="+mn-lt"/>
              <a:ea typeface="Lato ExtraLight" panose="020F0502020204030203" pitchFamily="34" charset="0"/>
              <a:cs typeface="Lato ExtraLight" panose="020F0502020204030203" pitchFamily="34" charset="0"/>
            </a:endParaRPr>
          </a:p>
        </p:txBody>
      </p:sp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75BD16-FE18-E5D8-59E6-5381BC11B6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7" y="10885121"/>
            <a:ext cx="7695911" cy="4424105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A024CC2-CD7C-123F-CA12-F8A597EEAC69}"/>
              </a:ext>
            </a:extLst>
          </p:cNvPr>
          <p:cNvGrpSpPr/>
          <p:nvPr/>
        </p:nvGrpSpPr>
        <p:grpSpPr>
          <a:xfrm>
            <a:off x="16717111" y="4828830"/>
            <a:ext cx="16784809" cy="8644578"/>
            <a:chOff x="11934184" y="12297491"/>
            <a:chExt cx="16784809" cy="8644578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CC56861-ED87-B9C9-18CE-7548B545BDB2}"/>
                </a:ext>
              </a:extLst>
            </p:cNvPr>
            <p:cNvSpPr/>
            <p:nvPr/>
          </p:nvSpPr>
          <p:spPr>
            <a:xfrm>
              <a:off x="22246248" y="13974732"/>
              <a:ext cx="6280391" cy="69673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2194234-9A45-B60C-E7AE-011ABCFA9FB4}"/>
                </a:ext>
              </a:extLst>
            </p:cNvPr>
            <p:cNvGrpSpPr/>
            <p:nvPr/>
          </p:nvGrpSpPr>
          <p:grpSpPr>
            <a:xfrm>
              <a:off x="11934184" y="12297491"/>
              <a:ext cx="16784809" cy="8381200"/>
              <a:chOff x="11934184" y="12297491"/>
              <a:chExt cx="16784809" cy="8381200"/>
            </a:xfrm>
          </p:grpSpPr>
          <p:pic>
            <p:nvPicPr>
              <p:cNvPr id="1028" name="Picture 1027">
                <a:extLst>
                  <a:ext uri="{FF2B5EF4-FFF2-40B4-BE49-F238E27FC236}">
                    <a16:creationId xmlns:a16="http://schemas.microsoft.com/office/drawing/2014/main" id="{7F7BEF61-6778-87DF-DD7B-51BFF9CA2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307" y="14216931"/>
                <a:ext cx="9775767" cy="6461760"/>
              </a:xfrm>
              <a:prstGeom prst="rect">
                <a:avLst/>
              </a:prstGeom>
            </p:spPr>
          </p:pic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E941E50A-862C-2F73-35ED-A2F1D7F88A14}"/>
                  </a:ext>
                </a:extLst>
              </p:cNvPr>
              <p:cNvSpPr txBox="1"/>
              <p:nvPr/>
            </p:nvSpPr>
            <p:spPr>
              <a:xfrm>
                <a:off x="11934184" y="12297491"/>
                <a:ext cx="167848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rabicPeriod"/>
                </a:pPr>
                <a:r>
                  <a:rPr lang="en-US" sz="2800" i="1" u="sng" dirty="0"/>
                  <a:t>Direct source</a:t>
                </a:r>
                <a:r>
                  <a:rPr lang="en-US" sz="2800" u="sng" dirty="0"/>
                  <a:t>: </a:t>
                </a:r>
                <a:r>
                  <a:rPr lang="en-US" sz="2800" dirty="0"/>
                  <a:t>Loaded with surfactants from personal care products like shampoo, hand and body washes , toothpaste , Laundry detergents and room cleaner  </a:t>
                </a:r>
              </a:p>
              <a:p>
                <a:pPr marL="514350" indent="-514350">
                  <a:buAutoNum type="arabicPeriod"/>
                </a:pPr>
                <a:r>
                  <a:rPr lang="en-US" sz="2800" i="1" u="sng" dirty="0"/>
                  <a:t>Indirect source: </a:t>
                </a:r>
                <a:r>
                  <a:rPr lang="en-US" sz="2800" dirty="0"/>
                  <a:t>Phosphorus(P) in sewage acts as nutrient to aquatic plants that produce biosurfactants</a:t>
                </a:r>
                <a:endParaRPr lang="en-IN" sz="2800" dirty="0"/>
              </a:p>
            </p:txBody>
          </p:sp>
          <p:grpSp>
            <p:nvGrpSpPr>
              <p:cNvPr id="1030" name="Group 1029">
                <a:extLst>
                  <a:ext uri="{FF2B5EF4-FFF2-40B4-BE49-F238E27FC236}">
                    <a16:creationId xmlns:a16="http://schemas.microsoft.com/office/drawing/2014/main" id="{A55AA4EC-8911-7CCE-7F7A-660457FF189F}"/>
                  </a:ext>
                </a:extLst>
              </p:cNvPr>
              <p:cNvGrpSpPr/>
              <p:nvPr/>
            </p:nvGrpSpPr>
            <p:grpSpPr>
              <a:xfrm>
                <a:off x="22198521" y="14092537"/>
                <a:ext cx="3169521" cy="6459409"/>
                <a:chOff x="22326291" y="14737750"/>
                <a:chExt cx="3169521" cy="6459409"/>
              </a:xfrm>
            </p:grpSpPr>
            <p:sp>
              <p:nvSpPr>
                <p:cNvPr id="1031" name="TextBox 1030">
                  <a:extLst>
                    <a:ext uri="{FF2B5EF4-FFF2-40B4-BE49-F238E27FC236}">
                      <a16:creationId xmlns:a16="http://schemas.microsoft.com/office/drawing/2014/main" id="{FCC5F372-76E9-C667-021A-0A6780C13729}"/>
                    </a:ext>
                  </a:extLst>
                </p:cNvPr>
                <p:cNvSpPr txBox="1"/>
                <p:nvPr/>
              </p:nvSpPr>
              <p:spPr>
                <a:xfrm>
                  <a:off x="24100521" y="14737750"/>
                  <a:ext cx="1395291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ea typeface="Calibri" panose="020F0502020204030204" pitchFamily="34" charset="0"/>
                    </a:rPr>
                    <a:t>S</a:t>
                  </a:r>
                  <a:r>
                    <a:rPr lang="en-US" sz="2800" dirty="0">
                      <a:effectLst/>
                      <a:ea typeface="Calibri" panose="020F0502020204030204" pitchFamily="34" charset="0"/>
                    </a:rPr>
                    <a:t>ewage</a:t>
                  </a:r>
                  <a:endParaRPr lang="en-IN" sz="2800" dirty="0"/>
                </a:p>
              </p:txBody>
            </p:sp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29E6B9A0-1013-F5E7-4D53-F750CB045919}"/>
                    </a:ext>
                  </a:extLst>
                </p:cNvPr>
                <p:cNvSpPr txBox="1"/>
                <p:nvPr/>
              </p:nvSpPr>
              <p:spPr>
                <a:xfrm>
                  <a:off x="22326291" y="16825899"/>
                  <a:ext cx="209475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effectLst/>
                      <a:ea typeface="Calibri" panose="020F0502020204030204" pitchFamily="34" charset="0"/>
                    </a:rPr>
                    <a:t>Phosphorus</a:t>
                  </a:r>
                  <a:endParaRPr lang="en-IN" sz="2800" dirty="0"/>
                </a:p>
              </p:txBody>
            </p:sp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70CBEA42-A96D-21D7-C078-B1DD3CDE429D}"/>
                    </a:ext>
                  </a:extLst>
                </p:cNvPr>
                <p:cNvSpPr txBox="1"/>
                <p:nvPr/>
              </p:nvSpPr>
              <p:spPr>
                <a:xfrm>
                  <a:off x="22496641" y="20673939"/>
                  <a:ext cx="230152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ea typeface="Calibri" panose="020F0502020204030204" pitchFamily="34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Bio-</a:t>
                  </a:r>
                  <a:r>
                    <a:rPr lang="en-US" sz="2800" dirty="0">
                      <a:effectLst/>
                      <a:ea typeface="Calibri" panose="020F0502020204030204" pitchFamily="34" charset="0"/>
                    </a:rPr>
                    <a:t>surfactant</a:t>
                  </a:r>
                  <a:endParaRPr lang="en-IN" sz="2800" dirty="0"/>
                </a:p>
              </p:txBody>
            </p:sp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98161530-89F5-5AB1-3E51-174DF3EA03ED}"/>
                    </a:ext>
                  </a:extLst>
                </p:cNvPr>
                <p:cNvSpPr txBox="1"/>
                <p:nvPr/>
              </p:nvSpPr>
              <p:spPr>
                <a:xfrm>
                  <a:off x="22349958" y="18173251"/>
                  <a:ext cx="215537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800" dirty="0">
                      <a:effectLst/>
                      <a:ea typeface="Calibri" panose="020F0502020204030204" pitchFamily="34" charset="0"/>
                    </a:rPr>
                    <a:t>Algae &amp; </a:t>
                  </a:r>
                </a:p>
                <a:p>
                  <a:pPr algn="ctr"/>
                  <a:r>
                    <a:rPr lang="en-US" sz="2800" dirty="0">
                      <a:effectLst/>
                      <a:ea typeface="Calibri" panose="020F0502020204030204" pitchFamily="34" charset="0"/>
                    </a:rPr>
                    <a:t>Aquatic Plant</a:t>
                  </a:r>
                </a:p>
              </p:txBody>
            </p:sp>
            <p:cxnSp>
              <p:nvCxnSpPr>
                <p:cNvPr id="1035" name="Straight Arrow Connector 1034">
                  <a:extLst>
                    <a:ext uri="{FF2B5EF4-FFF2-40B4-BE49-F238E27FC236}">
                      <a16:creationId xmlns:a16="http://schemas.microsoft.com/office/drawing/2014/main" id="{64991998-33A0-DB0B-E180-EDDD6CF8A1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1482" y="14975033"/>
                  <a:ext cx="0" cy="18840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Straight Arrow Connector 1035">
                  <a:extLst>
                    <a:ext uri="{FF2B5EF4-FFF2-40B4-BE49-F238E27FC236}">
                      <a16:creationId xmlns:a16="http://schemas.microsoft.com/office/drawing/2014/main" id="{1A2765D2-819B-8E60-E944-E96EF61056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11446" y="17422664"/>
                  <a:ext cx="0" cy="67036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Straight Arrow Connector 1036">
                  <a:extLst>
                    <a:ext uri="{FF2B5EF4-FFF2-40B4-BE49-F238E27FC236}">
                      <a16:creationId xmlns:a16="http://schemas.microsoft.com/office/drawing/2014/main" id="{3D4F5E2B-D1C6-23AC-A0DA-88F58449EE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40202" y="19159481"/>
                  <a:ext cx="2780" cy="1508541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C927D6B-BC4A-7E72-BA83-A38D0FC0B249}"/>
                </a:ext>
              </a:extLst>
            </p:cNvPr>
            <p:cNvGrpSpPr/>
            <p:nvPr/>
          </p:nvGrpSpPr>
          <p:grpSpPr>
            <a:xfrm>
              <a:off x="17948566" y="18368507"/>
              <a:ext cx="3556938" cy="1314055"/>
              <a:chOff x="18821460" y="18212968"/>
              <a:chExt cx="2991074" cy="1300634"/>
            </a:xfrm>
          </p:grpSpPr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0E6317D0-9AB4-ECF9-C4C5-B329A8A9D745}"/>
                  </a:ext>
                </a:extLst>
              </p:cNvPr>
              <p:cNvSpPr/>
              <p:nvPr/>
            </p:nvSpPr>
            <p:spPr>
              <a:xfrm>
                <a:off x="18821460" y="18212968"/>
                <a:ext cx="2991074" cy="1300634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E943885E-D463-59C9-A340-76DDE666C8FB}"/>
                  </a:ext>
                </a:extLst>
              </p:cNvPr>
              <p:cNvSpPr txBox="1"/>
              <p:nvPr/>
            </p:nvSpPr>
            <p:spPr>
              <a:xfrm>
                <a:off x="18944810" y="18218152"/>
                <a:ext cx="2591425" cy="944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Algae and Aquatic Plants</a:t>
                </a:r>
                <a:endParaRPr lang="en-IN" sz="28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43AD9B18-30C6-52EF-1577-3F8F45992042}"/>
                </a:ext>
              </a:extLst>
            </p:cNvPr>
            <p:cNvCxnSpPr>
              <a:cxnSpLocks/>
            </p:cNvCxnSpPr>
            <p:nvPr/>
          </p:nvCxnSpPr>
          <p:spPr>
            <a:xfrm>
              <a:off x="26786328" y="14316110"/>
              <a:ext cx="0" cy="201395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B4FBA1C-07E2-1799-8952-700038BB4D8F}"/>
                </a:ext>
              </a:extLst>
            </p:cNvPr>
            <p:cNvSpPr txBox="1"/>
            <p:nvPr/>
          </p:nvSpPr>
          <p:spPr>
            <a:xfrm>
              <a:off x="25997799" y="19485860"/>
              <a:ext cx="178663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ea typeface="Calibri" panose="020F0502020204030204" pitchFamily="34" charset="0"/>
                </a:rPr>
                <a:t>S</a:t>
              </a:r>
              <a:r>
                <a:rPr lang="en-US" sz="2500" dirty="0">
                  <a:effectLst/>
                  <a:ea typeface="Calibri" panose="020F0502020204030204" pitchFamily="34" charset="0"/>
                </a:rPr>
                <a:t>ynthetic Surfactant</a:t>
              </a:r>
              <a:endParaRPr lang="en-IN" sz="25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4D37336-0968-23B2-7C18-4BC84D00DF7C}"/>
                </a:ext>
              </a:extLst>
            </p:cNvPr>
            <p:cNvSpPr txBox="1"/>
            <p:nvPr/>
          </p:nvSpPr>
          <p:spPr>
            <a:xfrm>
              <a:off x="25252598" y="16330061"/>
              <a:ext cx="274442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Personal care</a:t>
              </a:r>
            </a:p>
            <a:p>
              <a:pPr algn="ctr"/>
              <a:r>
                <a:rPr lang="en-US" sz="2800" dirty="0"/>
                <a:t> products</a:t>
              </a:r>
              <a:endParaRPr lang="en-IN" sz="2800" dirty="0"/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6AF2C5B0-BF9A-3E89-215D-82372111B5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02806" y="17414718"/>
              <a:ext cx="49036" cy="20953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6BEA424C-3342-D999-4696-47D9B88D5C57}"/>
                </a:ext>
              </a:extLst>
            </p:cNvPr>
            <p:cNvCxnSpPr>
              <a:cxnSpLocks/>
            </p:cNvCxnSpPr>
            <p:nvPr/>
          </p:nvCxnSpPr>
          <p:spPr>
            <a:xfrm>
              <a:off x="25514568" y="14354147"/>
              <a:ext cx="129739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D7B77DE5-621E-9C77-3B99-7D421346A4BB}"/>
              </a:ext>
            </a:extLst>
          </p:cNvPr>
          <p:cNvSpPr txBox="1"/>
          <p:nvPr/>
        </p:nvSpPr>
        <p:spPr>
          <a:xfrm>
            <a:off x="158220" y="26677066"/>
            <a:ext cx="16016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Reference:</a:t>
            </a:r>
          </a:p>
          <a:p>
            <a:r>
              <a:rPr lang="en-IN" sz="2800" b="0" i="0" dirty="0">
                <a:solidFill>
                  <a:srgbClr val="222222"/>
                </a:solidFill>
                <a:effectLst/>
              </a:rPr>
              <a:t>"Study towards understanding foaming and foam stability in urban lakes." </a:t>
            </a:r>
          </a:p>
          <a:p>
            <a:r>
              <a:rPr lang="en-IN" sz="2800" b="1" i="0" dirty="0">
                <a:solidFill>
                  <a:srgbClr val="222222"/>
                </a:solidFill>
                <a:effectLst/>
              </a:rPr>
              <a:t>	Das, Reshmi</a:t>
            </a:r>
            <a:r>
              <a:rPr lang="en-IN" sz="2800" b="0" i="0" dirty="0">
                <a:solidFill>
                  <a:srgbClr val="222222"/>
                </a:solidFill>
                <a:effectLst/>
              </a:rPr>
              <a:t>, H. N. Chanakya, and </a:t>
            </a:r>
            <a:r>
              <a:rPr lang="en-IN" sz="2800" b="0" i="0" dirty="0" err="1">
                <a:solidFill>
                  <a:srgbClr val="222222"/>
                </a:solidFill>
                <a:effectLst/>
              </a:rPr>
              <a:t>Lakshminarayana</a:t>
            </a:r>
            <a:r>
              <a:rPr lang="en-IN" sz="2800" b="0" i="0" dirty="0">
                <a:solidFill>
                  <a:srgbClr val="222222"/>
                </a:solidFill>
                <a:effectLst/>
              </a:rPr>
              <a:t> Rao. </a:t>
            </a:r>
          </a:p>
          <a:p>
            <a:r>
              <a:rPr lang="en-IN" sz="2800" b="0" i="1" dirty="0">
                <a:solidFill>
                  <a:srgbClr val="222222"/>
                </a:solidFill>
                <a:effectLst/>
              </a:rPr>
              <a:t>	Journal of Environmental Management</a:t>
            </a:r>
            <a:r>
              <a:rPr lang="en-IN" sz="2800" b="0" i="0" dirty="0">
                <a:solidFill>
                  <a:srgbClr val="222222"/>
                </a:solidFill>
                <a:effectLst/>
              </a:rPr>
              <a:t> 322 (2022): 116111.</a:t>
            </a:r>
            <a:endParaRPr lang="en-IN" sz="2800" dirty="0"/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CA95B191-550B-B593-A34E-EAD9475E2113}"/>
              </a:ext>
            </a:extLst>
          </p:cNvPr>
          <p:cNvSpPr txBox="1"/>
          <p:nvPr/>
        </p:nvSpPr>
        <p:spPr>
          <a:xfrm>
            <a:off x="34643813" y="23323210"/>
            <a:ext cx="16077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IN" sz="2800" dirty="0"/>
              <a:t>Surfactant in aquatic system can originate from anthropogenic and naturogenic sources</a:t>
            </a:r>
          </a:p>
          <a:p>
            <a:pPr marL="514350" indent="-514350">
              <a:buAutoNum type="arabicPeriod"/>
            </a:pPr>
            <a:r>
              <a:rPr lang="en-IN" sz="2800" dirty="0"/>
              <a:t>Untreated sewage is a direct source of surfactant</a:t>
            </a:r>
          </a:p>
          <a:p>
            <a:pPr marL="514350" indent="-514350">
              <a:buAutoNum type="arabicPeriod"/>
            </a:pPr>
            <a:r>
              <a:rPr lang="en-IN" sz="2800" dirty="0"/>
              <a:t>Phosphorus in untreated sewage is an indirect source of bio-surfactant</a:t>
            </a:r>
          </a:p>
          <a:p>
            <a:pPr marL="514350" indent="-514350">
              <a:buAutoNum type="arabicPeriod"/>
            </a:pPr>
            <a:r>
              <a:rPr lang="en-IN" sz="2800" dirty="0"/>
              <a:t>Sediment and suspended solids has sorbed surfactants , which desorbs to cause foam</a:t>
            </a:r>
          </a:p>
          <a:p>
            <a:pPr marL="514350" indent="-514350">
              <a:buAutoNum type="arabicPeriod"/>
            </a:pPr>
            <a:r>
              <a:rPr lang="en-IN" sz="2800" dirty="0"/>
              <a:t>Sediment and water has as high as 23% of surfactant producing bacteria</a:t>
            </a:r>
          </a:p>
          <a:p>
            <a:pPr marL="514350" indent="-514350">
              <a:buAutoNum type="arabicPeriod"/>
            </a:pPr>
            <a:r>
              <a:rPr lang="en-IN" sz="2800" dirty="0"/>
              <a:t>Solution : Preventing ingress of untreated sewage and Sediment dredging/desilting </a:t>
            </a:r>
          </a:p>
          <a:p>
            <a:pPr marL="514350" indent="-514350">
              <a:buAutoNum type="arabicPeriod"/>
            </a:pPr>
            <a:endParaRPr lang="en-IN" sz="2800" dirty="0"/>
          </a:p>
          <a:p>
            <a:endParaRPr lang="en-IN" sz="2800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F4B0BAD-B5FB-A9AB-A064-00DD276E4B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67" y="11215695"/>
            <a:ext cx="3468413" cy="2788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3986AB83-5454-F350-D5C9-7E5C382CEBC3}"/>
                  </a:ext>
                </a:extLst>
              </p:cNvPr>
              <p:cNvSpPr txBox="1"/>
              <p:nvPr/>
            </p:nvSpPr>
            <p:spPr>
              <a:xfrm>
                <a:off x="914400" y="23614160"/>
                <a:ext cx="15054808" cy="119744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𝑓𝑜𝑎𝑚</m:t>
                      </m:r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𝑓𝑜𝑟𝑚𝑎𝑡𝑖𝑜𝑛</m:t>
                      </m:r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⅀"/>
                          <m:subHide m:val="on"/>
                          <m:supHide m:val="on"/>
                          <m:ctrlPr>
                            <a:rPr lang="en-I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𝑚𝑖𝑥𝑡𝑢𝑟𝑒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𝑣𝑎𝑟𝑖𝑜𝑢𝑠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𝑠𝑢𝑟𝑓𝑎𝑐𝑡𝑎𝑛𝑡𝑠</m:t>
                          </m:r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𝑝𝑟𝑒𝑠𝑒𝑛𝑡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𝑤𝑎𝑡𝑒𝑟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𝑑𝑖𝑓𝑓𝑒𝑟𝑒𝑛𝑡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𝑠𝑜𝑢𝑟𝑐𝑒𝑠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)</m:t>
                          </m:r>
                        </m:e>
                      </m:nary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3986AB83-5454-F350-D5C9-7E5C382CE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614160"/>
                <a:ext cx="15054808" cy="119744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6" name="Picture 4">
            <a:extLst>
              <a:ext uri="{FF2B5EF4-FFF2-40B4-BE49-F238E27FC236}">
                <a16:creationId xmlns:a16="http://schemas.microsoft.com/office/drawing/2014/main" id="{58F14B53-FCD2-0029-2720-9D4AB5A5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425" y="9863551"/>
            <a:ext cx="1052802" cy="10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ED7E461E-BB65-8881-A2C2-CEDE204476A6}"/>
              </a:ext>
            </a:extLst>
          </p:cNvPr>
          <p:cNvCxnSpPr>
            <a:cxnSpLocks/>
          </p:cNvCxnSpPr>
          <p:nvPr/>
        </p:nvCxnSpPr>
        <p:spPr>
          <a:xfrm flipV="1">
            <a:off x="27730912" y="6831309"/>
            <a:ext cx="908586" cy="15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7" name="Picture 2">
            <a:extLst>
              <a:ext uri="{FF2B5EF4-FFF2-40B4-BE49-F238E27FC236}">
                <a16:creationId xmlns:a16="http://schemas.microsoft.com/office/drawing/2014/main" id="{3BC22EE9-FFDE-6B07-4767-EEC0087D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845" y="7059509"/>
            <a:ext cx="806832" cy="8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8">
            <a:extLst>
              <a:ext uri="{FF2B5EF4-FFF2-40B4-BE49-F238E27FC236}">
                <a16:creationId xmlns:a16="http://schemas.microsoft.com/office/drawing/2014/main" id="{27C499BE-BDA2-A60F-99E0-C1A7A5862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401" y="7147096"/>
            <a:ext cx="910544" cy="9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10">
            <a:extLst>
              <a:ext uri="{FF2B5EF4-FFF2-40B4-BE49-F238E27FC236}">
                <a16:creationId xmlns:a16="http://schemas.microsoft.com/office/drawing/2014/main" id="{EE3EEE65-39F5-E940-88C8-F955782A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631" y="9873816"/>
            <a:ext cx="989224" cy="9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2">
            <a:extLst>
              <a:ext uri="{FF2B5EF4-FFF2-40B4-BE49-F238E27FC236}">
                <a16:creationId xmlns:a16="http://schemas.microsoft.com/office/drawing/2014/main" id="{4D9D3B25-911E-99C3-1C95-67CB3163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628" y="11037168"/>
            <a:ext cx="1122689" cy="11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" name="TextBox 1067">
            <a:extLst>
              <a:ext uri="{FF2B5EF4-FFF2-40B4-BE49-F238E27FC236}">
                <a16:creationId xmlns:a16="http://schemas.microsoft.com/office/drawing/2014/main" id="{BD15A5C6-74F4-D8FC-2ABF-D522499A5985}"/>
              </a:ext>
            </a:extLst>
          </p:cNvPr>
          <p:cNvSpPr txBox="1"/>
          <p:nvPr/>
        </p:nvSpPr>
        <p:spPr>
          <a:xfrm>
            <a:off x="17662777" y="26770011"/>
            <a:ext cx="26869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Reshmi Das 		</a:t>
            </a:r>
            <a:r>
              <a:rPr lang="en-IN" sz="2800" dirty="0"/>
              <a:t>| Ph.D. Student, Senior Research Fellow</a:t>
            </a:r>
            <a:r>
              <a:rPr lang="en-IN" sz="2800"/>
              <a:t>, IISc</a:t>
            </a:r>
            <a:endParaRPr lang="en-IN" sz="2800" dirty="0"/>
          </a:p>
          <a:p>
            <a:r>
              <a:rPr lang="en-IN" sz="2800" dirty="0"/>
              <a:t>Research Areas	| Wastewater , Soil biogeochemistry, Microbiology, Environmental Chemistry , Water quality modelling &amp; Waste management.</a:t>
            </a:r>
          </a:p>
          <a:p>
            <a:r>
              <a:rPr lang="en-IN" sz="2800" dirty="0"/>
              <a:t>Contact			| reshmidas@iisc.ac.in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28062220-F320-D617-A7FF-3F7ACFEEFB65}"/>
              </a:ext>
            </a:extLst>
          </p:cNvPr>
          <p:cNvSpPr txBox="1"/>
          <p:nvPr/>
        </p:nvSpPr>
        <p:spPr>
          <a:xfrm>
            <a:off x="18065412" y="21246756"/>
            <a:ext cx="31806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2800" dirty="0"/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BC5B46B7-850C-177C-B61D-53E2C918A25F}"/>
              </a:ext>
            </a:extLst>
          </p:cNvPr>
          <p:cNvSpPr txBox="1"/>
          <p:nvPr/>
        </p:nvSpPr>
        <p:spPr>
          <a:xfrm rot="16200000">
            <a:off x="14945284" y="16875116"/>
            <a:ext cx="40021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dirty="0"/>
              <a:t>mg of surfactant sorbed</a:t>
            </a:r>
          </a:p>
        </p:txBody>
      </p:sp>
    </p:spTree>
    <p:extLst>
      <p:ext uri="{BB962C8B-B14F-4D97-AF65-F5344CB8AC3E}">
        <p14:creationId xmlns:p14="http://schemas.microsoft.com/office/powerpoint/2010/main" val="96337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DA93-4887-0EDF-B717-A2E74CB4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3425" y="12353758"/>
            <a:ext cx="13373100" cy="5566751"/>
          </a:xfrm>
        </p:spPr>
        <p:txBody>
          <a:bodyPr/>
          <a:lstStyle/>
          <a:p>
            <a:r>
              <a:rPr lang="en-IN" dirty="0"/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190541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76BC-372C-4561-AAFF-C04DCD47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90" y="227183"/>
            <a:ext cx="49441731" cy="1934615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IN" sz="14882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" name="AutoShape 2" descr="Image result for YAMUNA FOAM">
            <a:extLst>
              <a:ext uri="{FF2B5EF4-FFF2-40B4-BE49-F238E27FC236}">
                <a16:creationId xmlns:a16="http://schemas.microsoft.com/office/drawing/2014/main" id="{337FDA1C-C3EC-44ED-B55E-C66A9C9A6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24199" y="13770211"/>
            <a:ext cx="11505777" cy="115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78000" tIns="189000" rIns="378000" bIns="189000" numCol="1" anchor="t" anchorCtr="0" compatLnSpc="1">
            <a:prstTxWarp prst="textNoShape">
              <a:avLst/>
            </a:prstTxWarp>
          </a:bodyPr>
          <a:lstStyle/>
          <a:p>
            <a:endParaRPr lang="en-IN" sz="7441"/>
          </a:p>
        </p:txBody>
      </p:sp>
      <p:pic>
        <p:nvPicPr>
          <p:cNvPr id="17" name="Content Placeholder 3" descr="A picture containing snow, outdoor, sky, photo&#10;&#10;Description automatically generated">
            <a:extLst>
              <a:ext uri="{FF2B5EF4-FFF2-40B4-BE49-F238E27FC236}">
                <a16:creationId xmlns:a16="http://schemas.microsoft.com/office/drawing/2014/main" id="{9B0FFB2D-4FB2-4E89-9065-176E7A55A55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67557" b="49540"/>
          <a:stretch/>
        </p:blipFill>
        <p:spPr>
          <a:xfrm>
            <a:off x="358897" y="2584972"/>
            <a:ext cx="11620702" cy="79399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D170E3-D04A-4830-917B-79B73187E46E}"/>
              </a:ext>
            </a:extLst>
          </p:cNvPr>
          <p:cNvSpPr/>
          <p:nvPr/>
        </p:nvSpPr>
        <p:spPr>
          <a:xfrm>
            <a:off x="2286509" y="3167181"/>
            <a:ext cx="7841062" cy="1873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sz="57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BELLANDUR LAKE, BANGALORE</a:t>
            </a:r>
          </a:p>
        </p:txBody>
      </p:sp>
      <p:pic>
        <p:nvPicPr>
          <p:cNvPr id="7" name="Picture 6" descr="A group of people walking in the snow&#10;&#10;Description automatically generated">
            <a:extLst>
              <a:ext uri="{FF2B5EF4-FFF2-40B4-BE49-F238E27FC236}">
                <a16:creationId xmlns:a16="http://schemas.microsoft.com/office/drawing/2014/main" id="{686B538F-C52F-492E-86B6-F052A6E48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99" y="2505743"/>
            <a:ext cx="11651318" cy="79385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E70F43-15EB-4887-A785-09020991038C}"/>
              </a:ext>
            </a:extLst>
          </p:cNvPr>
          <p:cNvSpPr/>
          <p:nvPr/>
        </p:nvSpPr>
        <p:spPr>
          <a:xfrm>
            <a:off x="14970968" y="3331576"/>
            <a:ext cx="6955904" cy="1873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sz="5787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MARINA BEACH, CHENNAI</a:t>
            </a:r>
            <a:endParaRPr lang="en-IN" sz="57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outdoor, water, snow, man&#10;&#10;Description automatically generated">
            <a:extLst>
              <a:ext uri="{FF2B5EF4-FFF2-40B4-BE49-F238E27FC236}">
                <a16:creationId xmlns:a16="http://schemas.microsoft.com/office/drawing/2014/main" id="{0BA2C7C3-5377-4619-8A29-FFC632B24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882" y="10339025"/>
            <a:ext cx="11620702" cy="90419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C5D99F3-E596-4ABB-8068-896384DF798D}"/>
              </a:ext>
            </a:extLst>
          </p:cNvPr>
          <p:cNvSpPr/>
          <p:nvPr/>
        </p:nvSpPr>
        <p:spPr>
          <a:xfrm>
            <a:off x="14702945" y="11162042"/>
            <a:ext cx="6955904" cy="1873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sz="5787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RHINE RIVER, SWITZERLAND</a:t>
            </a:r>
            <a:endParaRPr lang="en-IN" sz="57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2E20B-4BC2-426E-9684-4CE9BE4D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9567-2485-4E06-A592-93D5E530931E}" type="slidenum">
              <a:rPr lang="en-IN" smtClean="0"/>
              <a:t>4</a:t>
            </a:fld>
            <a:endParaRPr lang="en-IN"/>
          </a:p>
        </p:txBody>
      </p:sp>
      <p:pic>
        <p:nvPicPr>
          <p:cNvPr id="1026" name="Picture 2" descr="Storms stir up sea foam on Australia&amp;#39;s coast">
            <a:extLst>
              <a:ext uri="{FF2B5EF4-FFF2-40B4-BE49-F238E27FC236}">
                <a16:creationId xmlns:a16="http://schemas.microsoft.com/office/drawing/2014/main" id="{3053F41B-7888-48F7-B225-68CADB54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7" y="10402949"/>
            <a:ext cx="11764275" cy="87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4760C66-7458-424A-B4A1-1D057DB0615C}"/>
              </a:ext>
            </a:extLst>
          </p:cNvPr>
          <p:cNvSpPr/>
          <p:nvPr/>
        </p:nvSpPr>
        <p:spPr>
          <a:xfrm>
            <a:off x="3362944" y="11607349"/>
            <a:ext cx="5276567" cy="9828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sz="5787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en-IN" sz="57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obs of sea-foam wash up in Spanish town. Here&amp;#39;s why. | Live Science">
            <a:extLst>
              <a:ext uri="{FF2B5EF4-FFF2-40B4-BE49-F238E27FC236}">
                <a16:creationId xmlns:a16="http://schemas.microsoft.com/office/drawing/2014/main" id="{F666435F-DE63-4CE9-84A5-647175C9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3" y="18996688"/>
            <a:ext cx="11761158" cy="79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1212D6B-A7DC-401E-A285-7EEF70948E96}"/>
              </a:ext>
            </a:extLst>
          </p:cNvPr>
          <p:cNvSpPr/>
          <p:nvPr/>
        </p:nvSpPr>
        <p:spPr>
          <a:xfrm>
            <a:off x="3242116" y="20268512"/>
            <a:ext cx="5276567" cy="9828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7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endParaRPr lang="en-IN" sz="57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Storm Ciara makes sea foam fall like snow in France">
            <a:extLst>
              <a:ext uri="{FF2B5EF4-FFF2-40B4-BE49-F238E27FC236}">
                <a16:creationId xmlns:a16="http://schemas.microsoft.com/office/drawing/2014/main" id="{8BF19A59-9B58-4BDD-B298-29D3E8DC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66" y="18909528"/>
            <a:ext cx="11651318" cy="8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10C2D58-1FE4-40C4-9EF9-D2E0F50F111E}"/>
              </a:ext>
            </a:extLst>
          </p:cNvPr>
          <p:cNvSpPr/>
          <p:nvPr/>
        </p:nvSpPr>
        <p:spPr>
          <a:xfrm>
            <a:off x="15810636" y="20335182"/>
            <a:ext cx="5276567" cy="9828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7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endParaRPr lang="en-IN" sz="57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4" descr="Bengaluru: Varthur Lake spills toxic foam on to streets, traffic jams  reported on Whitefield Road">
            <a:extLst>
              <a:ext uri="{FF2B5EF4-FFF2-40B4-BE49-F238E27FC236}">
                <a16:creationId xmlns:a16="http://schemas.microsoft.com/office/drawing/2014/main" id="{F7E989EF-BA72-4C2B-BC08-D0D56CD4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85" y="9079069"/>
            <a:ext cx="11193712" cy="70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Bangalore's Bellandur lake catches fire">
            <a:extLst>
              <a:ext uri="{FF2B5EF4-FFF2-40B4-BE49-F238E27FC236}">
                <a16:creationId xmlns:a16="http://schemas.microsoft.com/office/drawing/2014/main" id="{F604CE23-A587-4326-A607-6C8EDDAC5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 bwMode="auto">
          <a:xfrm>
            <a:off x="26562756" y="3288852"/>
            <a:ext cx="11193712" cy="57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 on Smileys">
            <a:extLst>
              <a:ext uri="{FF2B5EF4-FFF2-40B4-BE49-F238E27FC236}">
                <a16:creationId xmlns:a16="http://schemas.microsoft.com/office/drawing/2014/main" id="{122C6E0A-D9A1-49F9-A3A1-8CFDA8B2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468" y="2927438"/>
            <a:ext cx="6114016" cy="61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CC827584-5359-4208-8367-47E0FBEDDA3F}"/>
              </a:ext>
            </a:extLst>
          </p:cNvPr>
          <p:cNvSpPr/>
          <p:nvPr/>
        </p:nvSpPr>
        <p:spPr>
          <a:xfrm>
            <a:off x="24341797" y="10860097"/>
            <a:ext cx="2001823" cy="196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441"/>
          </a:p>
        </p:txBody>
      </p:sp>
      <p:pic>
        <p:nvPicPr>
          <p:cNvPr id="1036" name="Picture 12" descr="dead fish cartoon - Google Search | Dead fish, Fish sketch, Cartoon fish">
            <a:extLst>
              <a:ext uri="{FF2B5EF4-FFF2-40B4-BE49-F238E27FC236}">
                <a16:creationId xmlns:a16="http://schemas.microsoft.com/office/drawing/2014/main" id="{72908DFC-187C-40C5-8B08-78CFCE31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037" y="9551100"/>
            <a:ext cx="9879246" cy="48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FC842FC-64D9-4587-9622-B169D17C4352}"/>
              </a:ext>
            </a:extLst>
          </p:cNvPr>
          <p:cNvSpPr txBox="1"/>
          <p:nvPr/>
        </p:nvSpPr>
        <p:spPr>
          <a:xfrm flipH="1">
            <a:off x="31306322" y="5127082"/>
            <a:ext cx="2832765" cy="1237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441" dirty="0"/>
              <a:t>FIRE</a:t>
            </a:r>
            <a:endParaRPr lang="en-IN" sz="744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70EAE0-16CA-4477-8434-95F2E95AA735}"/>
              </a:ext>
            </a:extLst>
          </p:cNvPr>
          <p:cNvSpPr txBox="1"/>
          <p:nvPr/>
        </p:nvSpPr>
        <p:spPr>
          <a:xfrm flipH="1">
            <a:off x="26649472" y="14370242"/>
            <a:ext cx="7913110" cy="1237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441" dirty="0"/>
              <a:t>DISRUPT TRAFFIC</a:t>
            </a:r>
            <a:endParaRPr lang="en-IN" sz="744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209EE2-DB22-46D3-8494-399A04006831}"/>
              </a:ext>
            </a:extLst>
          </p:cNvPr>
          <p:cNvSpPr txBox="1"/>
          <p:nvPr/>
        </p:nvSpPr>
        <p:spPr>
          <a:xfrm flipH="1">
            <a:off x="43870484" y="6916750"/>
            <a:ext cx="3392956" cy="1237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441" dirty="0"/>
              <a:t>SMELL</a:t>
            </a:r>
            <a:endParaRPr lang="en-IN" sz="744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6B4F7A-555E-4675-B517-F24F70758794}"/>
              </a:ext>
            </a:extLst>
          </p:cNvPr>
          <p:cNvSpPr txBox="1"/>
          <p:nvPr/>
        </p:nvSpPr>
        <p:spPr>
          <a:xfrm flipH="1">
            <a:off x="38062318" y="13951061"/>
            <a:ext cx="4801587" cy="1237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441" dirty="0"/>
              <a:t>FISH KILL</a:t>
            </a:r>
            <a:endParaRPr lang="en-IN" sz="7441" dirty="0"/>
          </a:p>
        </p:txBody>
      </p:sp>
      <p:pic>
        <p:nvPicPr>
          <p:cNvPr id="48" name="Content Placeholder 3">
            <a:extLst>
              <a:ext uri="{FF2B5EF4-FFF2-40B4-BE49-F238E27FC236}">
                <a16:creationId xmlns:a16="http://schemas.microsoft.com/office/drawing/2014/main" id="{7F8BB8E7-6D8A-40BF-BF64-59244F30FF8A}"/>
              </a:ext>
            </a:extLst>
          </p:cNvPr>
          <p:cNvPicPr>
            <a:picLocks/>
          </p:cNvPicPr>
          <p:nvPr/>
        </p:nvPicPr>
        <p:blipFill rotWithShape="1">
          <a:blip r:embed="rId15"/>
          <a:srcRect t="21422"/>
          <a:stretch/>
        </p:blipFill>
        <p:spPr bwMode="auto">
          <a:xfrm>
            <a:off x="25944900" y="19413591"/>
            <a:ext cx="20208966" cy="6459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CB04CD9-4760-4D99-8340-23D5C4266560}"/>
              </a:ext>
            </a:extLst>
          </p:cNvPr>
          <p:cNvSpPr/>
          <p:nvPr/>
        </p:nvSpPr>
        <p:spPr>
          <a:xfrm>
            <a:off x="35437178" y="19461811"/>
            <a:ext cx="2737103" cy="30613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44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58F11B-D51F-4446-BCB6-D34F4FAAF304}"/>
              </a:ext>
            </a:extLst>
          </p:cNvPr>
          <p:cNvSpPr/>
          <p:nvPr/>
        </p:nvSpPr>
        <p:spPr>
          <a:xfrm>
            <a:off x="29444815" y="20650979"/>
            <a:ext cx="1541746" cy="17338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44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6D0364-32E4-42FC-9B71-5BFDA94906D3}"/>
              </a:ext>
            </a:extLst>
          </p:cNvPr>
          <p:cNvCxnSpPr/>
          <p:nvPr/>
        </p:nvCxnSpPr>
        <p:spPr>
          <a:xfrm flipH="1">
            <a:off x="30895682" y="27533768"/>
            <a:ext cx="90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A0018C-E56E-4F36-B4FA-D5B0614D99DF}"/>
              </a:ext>
            </a:extLst>
          </p:cNvPr>
          <p:cNvCxnSpPr/>
          <p:nvPr/>
        </p:nvCxnSpPr>
        <p:spPr>
          <a:xfrm>
            <a:off x="26898547" y="24658842"/>
            <a:ext cx="42814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f4d11f30-55b5-11ec-ab6f-dda480dc91c0">
            <a:hlinkClick r:id="" action="ppaction://media"/>
            <a:extLst>
              <a:ext uri="{FF2B5EF4-FFF2-40B4-BE49-F238E27FC236}">
                <a16:creationId xmlns:a16="http://schemas.microsoft.com/office/drawing/2014/main" id="{3B40D121-D1EA-B62F-8CA9-0350D81CF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143719" y="22384821"/>
            <a:ext cx="3574473" cy="357447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54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4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AF03-E2BD-243F-2EC0-BCA0C051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8" y="97995"/>
            <a:ext cx="48015268" cy="216964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IN">
                <a:solidFill>
                  <a:schemeClr val="bg1"/>
                </a:solidFill>
              </a:rPr>
              <a:t>SURFACTANT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E6900F3-28FA-E56B-8ABA-EDE52D87F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229" y="4871115"/>
            <a:ext cx="7560018" cy="6077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F5231-1627-7C8A-9590-B0FC4BFDE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58" y="2311466"/>
            <a:ext cx="19401083" cy="22423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C54EF-2362-82E0-BE68-33243C574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2172" y="14082945"/>
            <a:ext cx="27852154" cy="12832150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F3B76E49-EF94-FBA2-D390-4CACC86E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885" y="3153592"/>
            <a:ext cx="13825872" cy="103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945F537-5183-EF36-8D89-0B6F11645CDF}"/>
              </a:ext>
            </a:extLst>
          </p:cNvPr>
          <p:cNvSpPr/>
          <p:nvPr/>
        </p:nvSpPr>
        <p:spPr>
          <a:xfrm>
            <a:off x="38100000" y="3352800"/>
            <a:ext cx="9936928" cy="9504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06BDC-3318-8714-81F1-B4D0A315D37D}"/>
              </a:ext>
            </a:extLst>
          </p:cNvPr>
          <p:cNvSpPr txBox="1"/>
          <p:nvPr/>
        </p:nvSpPr>
        <p:spPr>
          <a:xfrm>
            <a:off x="40523578" y="10949303"/>
            <a:ext cx="6751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dirty="0">
                <a:solidFill>
                  <a:srgbClr val="FF0000"/>
                </a:solidFill>
              </a:rPr>
              <a:t>Source?????</a:t>
            </a:r>
          </a:p>
        </p:txBody>
      </p:sp>
    </p:spTree>
    <p:extLst>
      <p:ext uri="{BB962C8B-B14F-4D97-AF65-F5344CB8AC3E}">
        <p14:creationId xmlns:p14="http://schemas.microsoft.com/office/powerpoint/2010/main" val="1174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CCFD-A563-6FB7-C788-DA4987A7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88" y="660522"/>
            <a:ext cx="49320821" cy="308020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SURFACTANT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B4B37-3F7A-64CA-CF2B-AAB959D7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96" y="8491985"/>
            <a:ext cx="32839958" cy="18463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D7F1F4-412A-6BD7-202A-46D1C4E8E951}"/>
              </a:ext>
            </a:extLst>
          </p:cNvPr>
          <p:cNvSpPr txBox="1"/>
          <p:nvPr/>
        </p:nvSpPr>
        <p:spPr>
          <a:xfrm>
            <a:off x="971550" y="5331526"/>
            <a:ext cx="3388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dirty="0"/>
              <a:t>1. Untreated sewage as direct and indirect source of surfactant</a:t>
            </a:r>
          </a:p>
        </p:txBody>
      </p:sp>
    </p:spTree>
    <p:extLst>
      <p:ext uri="{BB962C8B-B14F-4D97-AF65-F5344CB8AC3E}">
        <p14:creationId xmlns:p14="http://schemas.microsoft.com/office/powerpoint/2010/main" val="189205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8FC4EA-47BF-4665-BAC3-E5157F5B8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14" y="7704274"/>
            <a:ext cx="21842846" cy="18870476"/>
          </a:xfr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826B8D0-1489-084E-80B8-74C4E4DCC26A}"/>
              </a:ext>
            </a:extLst>
          </p:cNvPr>
          <p:cNvSpPr txBox="1">
            <a:spLocks/>
          </p:cNvSpPr>
          <p:nvPr/>
        </p:nvSpPr>
        <p:spPr>
          <a:xfrm>
            <a:off x="1053914" y="762635"/>
            <a:ext cx="48746596" cy="22256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37800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1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>
                <a:solidFill>
                  <a:schemeClr val="bg1"/>
                </a:solidFill>
              </a:rPr>
              <a:t>SURFACTANT SOURCES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F5234C-9F6D-CE3E-31ED-15BCB04A2F35}"/>
              </a:ext>
            </a:extLst>
          </p:cNvPr>
          <p:cNvSpPr txBox="1"/>
          <p:nvPr/>
        </p:nvSpPr>
        <p:spPr>
          <a:xfrm>
            <a:off x="539564" y="4586227"/>
            <a:ext cx="3388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dirty="0"/>
              <a:t>2. Desorption from sediment and suspended solid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FB351-3536-663C-7E2A-74CFB2F96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34"/>
          <a:stretch/>
        </p:blipFill>
        <p:spPr>
          <a:xfrm>
            <a:off x="31035522" y="3221606"/>
            <a:ext cx="14069983" cy="120162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5DB0A32-468C-73FB-448D-B5E4849F7E43}"/>
              </a:ext>
            </a:extLst>
          </p:cNvPr>
          <p:cNvSpPr txBox="1"/>
          <p:nvPr/>
        </p:nvSpPr>
        <p:spPr>
          <a:xfrm>
            <a:off x="23928976" y="14744134"/>
            <a:ext cx="23768413" cy="56323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sz="7200" dirty="0">
                <a:solidFill>
                  <a:schemeClr val="bg1"/>
                </a:solidFill>
                <a:latin typeface="Source Sans Pro" panose="020B0503030403020204" pitchFamily="34" charset="0"/>
              </a:rPr>
              <a:t>More Organic Matter , More sorption</a:t>
            </a:r>
          </a:p>
          <a:p>
            <a:pPr marL="342900" indent="-342900">
              <a:buFontTx/>
              <a:buAutoNum type="arabicPeriod"/>
            </a:pPr>
            <a:r>
              <a:rPr lang="en-IN" sz="7200" dirty="0">
                <a:solidFill>
                  <a:schemeClr val="bg1"/>
                </a:solidFill>
                <a:latin typeface="Source Sans Pro" panose="020B0503030403020204" pitchFamily="34" charset="0"/>
              </a:rPr>
              <a:t>More Suspended solid (TSS) , more sorption</a:t>
            </a:r>
          </a:p>
          <a:p>
            <a:pPr marL="342900" indent="-342900">
              <a:buFontTx/>
              <a:buAutoNum type="arabicPeriod"/>
            </a:pPr>
            <a:r>
              <a:rPr lang="en-IN" sz="7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Particle size analysis shows that TSS had D60 of 1877 nm</a:t>
            </a:r>
            <a:endParaRPr lang="en-IN" sz="72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IN" sz="7200" dirty="0">
                <a:solidFill>
                  <a:schemeClr val="bg1"/>
                </a:solidFill>
                <a:latin typeface="Source Sans Pro" panose="020B0503030403020204" pitchFamily="34" charset="0"/>
              </a:rPr>
              <a:t>Sorption by TSS is  </a:t>
            </a:r>
            <a:r>
              <a:rPr lang="en-IN" sz="7200" dirty="0">
                <a:highlight>
                  <a:srgbClr val="FFFF00"/>
                </a:highlight>
                <a:latin typeface="Source Sans Pro" panose="020B0503030403020204" pitchFamily="34" charset="0"/>
              </a:rPr>
              <a:t>53.5±4 mg SDBS/ g TSS  </a:t>
            </a:r>
          </a:p>
          <a:p>
            <a:pPr marL="342900" indent="-342900">
              <a:buFontTx/>
              <a:buAutoNum type="arabicPeriod"/>
            </a:pPr>
            <a:r>
              <a:rPr lang="en-IN" sz="7200" dirty="0">
                <a:solidFill>
                  <a:schemeClr val="bg1"/>
                </a:solidFill>
                <a:latin typeface="Source Sans Pro" panose="020B0503030403020204" pitchFamily="34" charset="0"/>
              </a:rPr>
              <a:t>Maximum sorption by sediment is 5.3 mg SDBS /g sediment</a:t>
            </a:r>
            <a:endParaRPr lang="en-IN" sz="7200" dirty="0">
              <a:highlight>
                <a:srgbClr val="FFFF00"/>
              </a:highlight>
              <a:latin typeface="Source Sans Pro" panose="020B05030304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CAC0EB-C00C-3BCA-D31D-F4D35083E79E}"/>
              </a:ext>
            </a:extLst>
          </p:cNvPr>
          <p:cNvSpPr/>
          <p:nvPr/>
        </p:nvSpPr>
        <p:spPr>
          <a:xfrm>
            <a:off x="22896760" y="22475080"/>
            <a:ext cx="11620185" cy="32468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b="1" dirty="0">
                <a:solidFill>
                  <a:schemeClr val="tx1"/>
                </a:solidFill>
              </a:rPr>
              <a:t>TSS: up to 75 % desorption</a:t>
            </a:r>
            <a:endParaRPr lang="en-IN" sz="7200" b="1" i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191440-399E-B493-72D9-A261053A72CA}"/>
              </a:ext>
            </a:extLst>
          </p:cNvPr>
          <p:cNvSpPr/>
          <p:nvPr/>
        </p:nvSpPr>
        <p:spPr>
          <a:xfrm>
            <a:off x="36617788" y="21690897"/>
            <a:ext cx="11079601" cy="5069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b="1" dirty="0">
                <a:solidFill>
                  <a:schemeClr val="tx1"/>
                </a:solidFill>
              </a:rPr>
              <a:t>During RAIN : Desorption of surfactant from TSS, increases foaming potential</a:t>
            </a:r>
            <a:endParaRPr lang="en-IN" sz="7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3826B8D0-1489-084E-80B8-74C4E4DCC26A}"/>
              </a:ext>
            </a:extLst>
          </p:cNvPr>
          <p:cNvSpPr txBox="1">
            <a:spLocks/>
          </p:cNvSpPr>
          <p:nvPr/>
        </p:nvSpPr>
        <p:spPr>
          <a:xfrm>
            <a:off x="1053914" y="269210"/>
            <a:ext cx="48746596" cy="22256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37800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1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>
                <a:solidFill>
                  <a:schemeClr val="bg1"/>
                </a:solidFill>
              </a:rPr>
              <a:t>SURFACTANT SOURCES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F5234C-9F6D-CE3E-31ED-15BCB04A2F35}"/>
              </a:ext>
            </a:extLst>
          </p:cNvPr>
          <p:cNvSpPr txBox="1"/>
          <p:nvPr/>
        </p:nvSpPr>
        <p:spPr>
          <a:xfrm>
            <a:off x="1053914" y="2741597"/>
            <a:ext cx="3388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dirty="0"/>
              <a:t>3. From bacteria in water and sediment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25F44E-EE4D-0CD9-6A64-0F956AC3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85236"/>
              </p:ext>
            </p:extLst>
          </p:nvPr>
        </p:nvGraphicFramePr>
        <p:xfrm>
          <a:off x="8089176" y="4557970"/>
          <a:ext cx="36213505" cy="2308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925">
                  <a:extLst>
                    <a:ext uri="{9D8B030D-6E8A-4147-A177-3AD203B41FA5}">
                      <a16:colId xmlns:a16="http://schemas.microsoft.com/office/drawing/2014/main" val="700514874"/>
                    </a:ext>
                  </a:extLst>
                </a:gridCol>
                <a:gridCol w="3006309">
                  <a:extLst>
                    <a:ext uri="{9D8B030D-6E8A-4147-A177-3AD203B41FA5}">
                      <a16:colId xmlns:a16="http://schemas.microsoft.com/office/drawing/2014/main" val="3234208370"/>
                    </a:ext>
                  </a:extLst>
                </a:gridCol>
                <a:gridCol w="3126560">
                  <a:extLst>
                    <a:ext uri="{9D8B030D-6E8A-4147-A177-3AD203B41FA5}">
                      <a16:colId xmlns:a16="http://schemas.microsoft.com/office/drawing/2014/main" val="945829311"/>
                    </a:ext>
                  </a:extLst>
                </a:gridCol>
                <a:gridCol w="23287711">
                  <a:extLst>
                    <a:ext uri="{9D8B030D-6E8A-4147-A177-3AD203B41FA5}">
                      <a16:colId xmlns:a16="http://schemas.microsoft.com/office/drawing/2014/main" val="2140609685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Bacterial genus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6600" dirty="0">
                          <a:solidFill>
                            <a:schemeClr val="tx1"/>
                          </a:solidFill>
                        </a:rPr>
                        <a:t>Population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Biosurfactant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0343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soil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009499"/>
                  </a:ext>
                </a:extLst>
              </a:tr>
              <a:tr h="253353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b="0" dirty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endParaRPr lang="en-IN" sz="6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0" dirty="0">
                          <a:solidFill>
                            <a:schemeClr val="tx1"/>
                          </a:solidFill>
                          <a:effectLst/>
                        </a:rPr>
                        <a:t>23.5</a:t>
                      </a:r>
                      <a:endParaRPr lang="en-IN" sz="6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 err="1">
                          <a:solidFill>
                            <a:schemeClr val="tx1"/>
                          </a:solidFill>
                          <a:effectLst/>
                        </a:rPr>
                        <a:t>Glycolipipeptide</a:t>
                      </a: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/Rhamnolipid by 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Pseudomonas aeruginosa 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 err="1">
                          <a:solidFill>
                            <a:schemeClr val="tx1"/>
                          </a:solidFill>
                          <a:effectLst/>
                        </a:rPr>
                        <a:t>Viscosin</a:t>
                      </a: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Pseudomonas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florescens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09326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Rhodococcus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Trehalose lipids by </a:t>
                      </a:r>
                      <a:r>
                        <a:rPr lang="en-US" sz="6600" u="sng">
                          <a:solidFill>
                            <a:schemeClr val="tx1"/>
                          </a:solidFill>
                          <a:effectLst/>
                        </a:rPr>
                        <a:t>Rhodococcus erythropolis 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58829"/>
                  </a:ext>
                </a:extLst>
              </a:tr>
              <a:tr h="134313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Arthrobacter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Trehalose lipids 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Lipopeptide by </a:t>
                      </a:r>
                      <a:r>
                        <a:rPr lang="en-US" sz="6600" u="sng" dirty="0">
                          <a:solidFill>
                            <a:schemeClr val="tx1"/>
                          </a:solidFill>
                          <a:effectLst/>
                        </a:rPr>
                        <a:t>Arthrobacter </a:t>
                      </a:r>
                      <a:r>
                        <a:rPr lang="en-US" sz="6600" u="sng" dirty="0" err="1">
                          <a:solidFill>
                            <a:schemeClr val="tx1"/>
                          </a:solidFill>
                          <a:effectLst/>
                        </a:rPr>
                        <a:t>oxydans</a:t>
                      </a:r>
                      <a:r>
                        <a:rPr lang="en-US" sz="66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LBBMA 201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48559"/>
                  </a:ext>
                </a:extLst>
              </a:tr>
              <a:tr h="4465571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Lipopeptide by Bacillus sp. LBBMA 111A, LBBMA 155</a:t>
                      </a: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600" dirty="0" err="1">
                          <a:solidFill>
                            <a:schemeClr val="tx1"/>
                          </a:solidFill>
                          <a:effectLst/>
                        </a:rPr>
                        <a:t>Surfactin</a:t>
                      </a: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US" sz="6600" u="sng" dirty="0">
                          <a:solidFill>
                            <a:schemeClr val="tx1"/>
                          </a:solidFill>
                          <a:effectLst/>
                        </a:rPr>
                        <a:t>Bacillus subtilis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 err="1">
                          <a:solidFill>
                            <a:schemeClr val="tx1"/>
                          </a:solidFill>
                          <a:effectLst/>
                        </a:rPr>
                        <a:t>Lichenysin</a:t>
                      </a: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US" sz="6600" u="sng" dirty="0">
                          <a:solidFill>
                            <a:schemeClr val="tx1"/>
                          </a:solidFill>
                          <a:effectLst/>
                        </a:rPr>
                        <a:t>Bacillus licheniformis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Lipopeptide by 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Bacillus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circulans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671095"/>
                  </a:ext>
                </a:extLst>
              </a:tr>
              <a:tr h="1015368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Gordonia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Lipopeptide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943577"/>
                  </a:ext>
                </a:extLst>
              </a:tr>
              <a:tr h="1354648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Nocardia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78003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Glycolipids/ </a:t>
                      </a: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Trehalose Lipids by 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Nocardia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erythropolis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3701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Leuconostoc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 err="1">
                          <a:solidFill>
                            <a:schemeClr val="tx1"/>
                          </a:solidFill>
                          <a:effectLst/>
                        </a:rPr>
                        <a:t>Viscosin</a:t>
                      </a: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Leuconostoc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mesenteoids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32099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Dietzia 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Glycolipid by </a:t>
                      </a:r>
                      <a:r>
                        <a:rPr lang="en-US" sz="6600" u="sng" dirty="0" err="1">
                          <a:solidFill>
                            <a:schemeClr val="tx1"/>
                          </a:solidFill>
                          <a:effectLst/>
                        </a:rPr>
                        <a:t>Dietzia</a:t>
                      </a:r>
                      <a:r>
                        <a:rPr lang="en-US" sz="66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600" u="sng" dirty="0" err="1">
                          <a:solidFill>
                            <a:schemeClr val="tx1"/>
                          </a:solidFill>
                          <a:effectLst/>
                        </a:rPr>
                        <a:t>maris</a:t>
                      </a:r>
                      <a:r>
                        <a:rPr lang="en-US" sz="66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LBBMA 191 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286214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Flavobacterium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Mixed </a:t>
                      </a:r>
                      <a:r>
                        <a:rPr lang="en-US" sz="6600" dirty="0" err="1">
                          <a:solidFill>
                            <a:schemeClr val="tx1"/>
                          </a:solidFill>
                          <a:effectLst/>
                        </a:rPr>
                        <a:t>flavolipids</a:t>
                      </a: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 by Flavobacterium sp. LBBMA 168 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31923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>
                          <a:solidFill>
                            <a:schemeClr val="tx1"/>
                          </a:solidFill>
                          <a:effectLst/>
                        </a:rPr>
                        <a:t>Acinetobacter 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>
                          <a:solidFill>
                            <a:schemeClr val="tx1"/>
                          </a:solidFill>
                          <a:effectLst/>
                        </a:rPr>
                        <a:t>Emulsan by </a:t>
                      </a:r>
                      <a:r>
                        <a:rPr lang="en-US" sz="6600" u="sng" dirty="0">
                          <a:solidFill>
                            <a:schemeClr val="tx1"/>
                          </a:solidFill>
                          <a:effectLst/>
                        </a:rPr>
                        <a:t>Acinetobacter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lwoffii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950668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>
                          <a:solidFill>
                            <a:schemeClr val="tx1"/>
                          </a:solidFill>
                          <a:effectLst/>
                        </a:rPr>
                        <a:t>Weissella 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Glycolipid by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Weissella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cibaria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PN3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24765" marB="24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218519"/>
                  </a:ext>
                </a:extLst>
              </a:tr>
              <a:tr h="143822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>
                          <a:solidFill>
                            <a:schemeClr val="tx1"/>
                          </a:solidFill>
                          <a:effectLst/>
                        </a:rPr>
                        <a:t> Halomonas</a:t>
                      </a:r>
                      <a:endParaRPr lang="en-IN" sz="6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6600" dirty="0" err="1">
                          <a:solidFill>
                            <a:schemeClr val="tx1"/>
                          </a:solidFill>
                          <a:effectLst/>
                        </a:rPr>
                        <a:t>Exopolyschharide</a:t>
                      </a: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IN" sz="6600" dirty="0" err="1">
                          <a:solidFill>
                            <a:schemeClr val="tx1"/>
                          </a:solidFill>
                          <a:effectLst/>
                        </a:rPr>
                        <a:t>Glycolipipeptide</a:t>
                      </a:r>
                      <a:r>
                        <a:rPr lang="en-IN" sz="66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en-IN" sz="6600" u="sng" dirty="0" err="1">
                          <a:solidFill>
                            <a:schemeClr val="tx1"/>
                          </a:solidFill>
                          <a:effectLst/>
                        </a:rPr>
                        <a:t>Halomonas</a:t>
                      </a:r>
                      <a:r>
                        <a:rPr lang="en-IN" sz="6600" u="sng" dirty="0">
                          <a:solidFill>
                            <a:schemeClr val="tx1"/>
                          </a:solidFill>
                          <a:effectLst/>
                        </a:rPr>
                        <a:t> sp. ANT-3B</a:t>
                      </a:r>
                      <a:endParaRPr lang="en-IN" sz="6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42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73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399945" cy="28797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A66A0-7FD5-336C-0320-9C994177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55" y="3595559"/>
            <a:ext cx="21824302" cy="4737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6600"/>
              <a:t>CONCLUSION</a:t>
            </a:r>
          </a:p>
        </p:txBody>
      </p:sp>
      <p:grpSp>
        <p:nvGrpSpPr>
          <p:cNvPr id="29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50131"/>
            <a:ext cx="1468329" cy="282822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49364" y="8919064"/>
            <a:ext cx="20566197" cy="115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640A5-B591-1DE4-A270-CE7B05AE590F}"/>
              </a:ext>
            </a:extLst>
          </p:cNvPr>
          <p:cNvSpPr txBox="1"/>
          <p:nvPr/>
        </p:nvSpPr>
        <p:spPr>
          <a:xfrm>
            <a:off x="2441946" y="9787042"/>
            <a:ext cx="21818755" cy="16712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300"/>
              <a:t>Surfactant in aquatic system can originate from anthropogenic and naturogenic sources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300"/>
              <a:t>Untreated sewage is a direct source of surfactant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300"/>
              <a:t>Phosphorus in untreated sewage is an indirect source of bio-surfactant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300"/>
              <a:t>Sediment and suspended solids has sorbed surfactants , which desorbs to cause foam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300"/>
              <a:t>Sediment and water has as high as 23% of surfactant producing bacteria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300"/>
              <a:t>Solution : Preventing ingress of untreated sewage and Sediment dredging/desilting 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3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3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22607" y="0"/>
            <a:ext cx="6177343" cy="28800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15607" y="1501111"/>
            <a:ext cx="20030540" cy="12277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7CD6BA7-F3CF-91ED-10D2-93739CD90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0"/>
          <a:stretch/>
        </p:blipFill>
        <p:spPr>
          <a:xfrm>
            <a:off x="24834215" y="1109589"/>
            <a:ext cx="24277700" cy="1227771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15607" y="14721388"/>
            <a:ext cx="20030540" cy="12277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DA70DC55-48DF-3414-BA44-0DB566F47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75" y="13353689"/>
            <a:ext cx="22758029" cy="141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2052</TotalTime>
  <Words>880</Words>
  <Application>Microsoft Office PowerPoint</Application>
  <PresentationFormat>Custom</PresentationFormat>
  <Paragraphs>192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Segoe UI</vt:lpstr>
      <vt:lpstr>Source Sans Pro</vt:lpstr>
      <vt:lpstr>Times New Roman</vt:lpstr>
      <vt:lpstr>Office</vt:lpstr>
      <vt:lpstr>Foam Composition and Surfactant Sources in an Urban Foaming Lake: A Comprehensive Analysis</vt:lpstr>
      <vt:lpstr>PowerPoint Presentation</vt:lpstr>
      <vt:lpstr>EXPLANATION</vt:lpstr>
      <vt:lpstr>INTRODUCTION</vt:lpstr>
      <vt:lpstr>SURFACTANT</vt:lpstr>
      <vt:lpstr>SURFACTANT SOURCES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ROOT</dc:creator>
  <cp:lastModifiedBy>Reshmi Das</cp:lastModifiedBy>
  <cp:revision>74</cp:revision>
  <dcterms:created xsi:type="dcterms:W3CDTF">2023-04-03T14:29:57Z</dcterms:created>
  <dcterms:modified xsi:type="dcterms:W3CDTF">2023-04-20T13:19:22Z</dcterms:modified>
</cp:coreProperties>
</file>