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81" r:id="rId3"/>
    <p:sldId id="282" r:id="rId4"/>
    <p:sldId id="259" r:id="rId5"/>
    <p:sldId id="261" r:id="rId6"/>
    <p:sldId id="263" r:id="rId7"/>
    <p:sldId id="283" r:id="rId8"/>
    <p:sldId id="264" r:id="rId9"/>
    <p:sldId id="279" r:id="rId10"/>
    <p:sldId id="284" r:id="rId11"/>
    <p:sldId id="278" r:id="rId12"/>
    <p:sldId id="265" r:id="rId13"/>
    <p:sldId id="266" r:id="rId14"/>
    <p:sldId id="277" r:id="rId1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5903"/>
  </p:normalViewPr>
  <p:slideViewPr>
    <p:cSldViewPr snapToGrid="0">
      <p:cViewPr varScale="1">
        <p:scale>
          <a:sx n="109" d="100"/>
          <a:sy n="109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6D49B-8B6E-3D4A-9F0E-280082E51894}" type="datetimeFigureOut">
              <a:rPr lang="fr-FR" smtClean="0"/>
              <a:t>14/04/2023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CB48E-8BDC-C943-AA51-39F04CBE78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29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3091-49EC-6EBE-94C8-AC2347C27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DE309-22EA-A599-D670-098C4FD60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B4A1D-EDA9-76C1-C71C-82ED55E7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8C63E-77DE-4FEA-7DC5-B47F0B98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2F6F4-59CC-CDCD-07B1-102F5DCD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928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DCB4-D060-3404-312F-D77AAB42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473FE-E018-EC3E-44AE-32C8530E0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63C5-45DA-67CB-C775-51B48C1D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FC4FF-F9FC-552B-EDFA-3C9D265B4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03A79-619F-DD09-BCB6-E2373923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8476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D4D04-2589-6AD8-59A7-4B4A9981C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5D4B9-738F-E211-9E74-FB2168324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D01FC-3D00-B781-7C7F-C710535E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496F0-E7A5-0D5A-F19F-156916E9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BA335-9CEC-0DAD-FBD7-C49419DB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346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56E2-CDD3-C232-6AD6-2C37BB27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44B89-67D5-D8DA-D01E-8293F5768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81333-C663-4BFE-36CB-34270947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445B6-D302-E8BA-FA4B-CA6D57E52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C9844-60E5-BD4F-85F4-009D7498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263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8E6DC-BACE-47E7-F708-78B8AB05B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8B952-5638-9061-D3EF-26184353E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C0C78-FA03-39A8-F75B-106CB1A4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84232-20DD-590E-A5A3-B822FB1A0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55220-E096-7D25-D149-AF7D78EF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479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CEA7-CDAF-6C75-6D79-902CE59D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8FFEB-927E-A95F-1F73-2EF0AB704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94B99-6A25-88F0-C2F1-D1AD6F22B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AF19D-73F6-C1F8-440F-D3CD1D86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7497F-8BD9-9D89-7920-071C75DF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E8F13-6515-9495-0DC3-EC5E44C2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7033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F7AD-AEE7-AECE-AE2D-7CDAEB62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EA4D6-EC00-B1A8-7922-78C111A91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11A09-E1D8-0755-026A-2C107F466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449B2-AADB-2170-27C1-158890DA8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C775F-0A29-EA44-1E18-33F386D0F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A06680-8C46-B1F0-1FFE-56966C1B0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30841-C70E-9084-7DE3-CA70AF55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FBB24-2E4D-EFA9-B89C-5EF69D62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727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718C-808B-309D-738E-4EA01A0A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895398-8B02-EBDD-27B6-F56DB192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0AEFE-68D1-589B-84C9-02E6AD65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AB202-8624-D157-2090-7534D14C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8161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A965AB-DE32-B2D1-F3E4-C7703243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B3DB0-8047-BAD8-7B0A-EE9D6EF9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12C30-CD9E-07F0-A4EB-1502C79E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2740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7D334-C23D-6F0B-2EC1-DDCCA129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E40A-CBD1-2536-148D-E806E6CEB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F4037-2A38-00DF-231E-4CA2FD0D9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C39DA-0413-2E71-2DF3-F195E00F7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0828E-C4ED-0511-2A83-68A54D1C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C62D1-E861-732A-6D59-C2C3189D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8489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8B00-DA86-9E8F-56B7-BDC9CA53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9C214-9EE8-C73D-39B9-C360BF1AA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8AA45-87B7-18C9-6434-FC57F7DE4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F14A8-4121-D5C7-21A4-BEFC110A7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8824B-08CE-C952-4031-B9F5EDFF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6C188-85E0-3354-0B07-F1723D66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1781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133034-12D9-2384-3EF4-AD8F3E00A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0AEF8-EDBF-C17A-D22C-624B03748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5E9A0-D918-7D43-C8A0-05F608F83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5404D-D506-D14A-8974-C1A0630E302A}" type="datetimeFigureOut">
              <a:rPr lang="en-BE" smtClean="0"/>
              <a:t>4/14/23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E4BFB-E51A-F425-8057-010AD6E90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8E6C1-15BC-06CA-B939-E462F8B58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FB0CD-D85B-1F4E-8E13-4B9EFA392B9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5450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1612AE-2257-FB8C-8A45-D3853DBD623B}"/>
              </a:ext>
            </a:extLst>
          </p:cNvPr>
          <p:cNvSpPr txBox="1"/>
          <p:nvPr/>
        </p:nvSpPr>
        <p:spPr>
          <a:xfrm>
            <a:off x="524107" y="3481934"/>
            <a:ext cx="11667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Schmieder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JinHan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Guo, S.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Poedts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BE" sz="2800"/>
              <a:t> </a:t>
            </a:r>
            <a:r>
              <a:rPr lang="nl-BE" sz="2800" dirty="0"/>
              <a:t>(</a:t>
            </a:r>
            <a:r>
              <a:rPr lang="en-BE" sz="2800"/>
              <a:t>KU Leuven</a:t>
            </a:r>
            <a:r>
              <a:rPr lang="nl-BE" sz="2800" dirty="0"/>
              <a:t>, BE) </a:t>
            </a:r>
            <a:endParaRPr lang="en-BE" sz="2800" b="1"/>
          </a:p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Guo, P.F. Chen, </a:t>
            </a:r>
            <a:r>
              <a:rPr lang="en-BE" sz="2800"/>
              <a:t> </a:t>
            </a:r>
            <a:r>
              <a:rPr lang="nl-BE" sz="2800" dirty="0"/>
              <a:t>(</a:t>
            </a:r>
            <a:r>
              <a:rPr lang="en-BE" sz="2800"/>
              <a:t>Nanjing University</a:t>
            </a:r>
            <a:r>
              <a:rPr lang="nl-BE" sz="2800" dirty="0"/>
              <a:t>, CN) 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 Devi,  R. Chandra, </a:t>
            </a:r>
            <a:r>
              <a:rPr lang="nl-BE" sz="2800" dirty="0"/>
              <a:t>University of Kumaun(IN),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 Joshi (ROCS)</a:t>
            </a:r>
          </a:p>
          <a:p>
            <a:pPr algn="ctr"/>
            <a:endParaRPr lang="en-BE" sz="2800" dirty="0"/>
          </a:p>
          <a:p>
            <a:pPr algn="ctr"/>
            <a:r>
              <a:rPr lang="nl-BE" sz="2800" dirty="0">
                <a:solidFill>
                  <a:srgbClr val="0070C0"/>
                </a:solidFill>
              </a:rPr>
              <a:t>Observations (Devi+ 2022) and Simulations (Guo+2023)</a:t>
            </a:r>
            <a:endParaRPr lang="en-BE" sz="2800" dirty="0">
              <a:solidFill>
                <a:srgbClr val="0070C0"/>
              </a:solidFill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DC20A7C5-9361-6574-F813-BAC24E592C11}"/>
              </a:ext>
            </a:extLst>
          </p:cNvPr>
          <p:cNvSpPr txBox="1"/>
          <p:nvPr/>
        </p:nvSpPr>
        <p:spPr>
          <a:xfrm>
            <a:off x="0" y="319124"/>
            <a:ext cx="12192000" cy="283154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Data-driven simulation of the coronal mass ejection of October 28 2021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from the magnetogram to the CME</a:t>
            </a:r>
            <a:endParaRPr lang="fr-BE" sz="4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85A87C05-BCDA-69DB-7020-D7AF2671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5594625"/>
            <a:ext cx="3072809" cy="1260639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319D11C-248D-E327-A1BB-C22D48549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0" t="2019" b="35046"/>
          <a:stretch/>
        </p:blipFill>
        <p:spPr>
          <a:xfrm>
            <a:off x="10381784" y="5263376"/>
            <a:ext cx="1735787" cy="14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4BEE603-554A-7484-C41C-1D76D06E67FD}"/>
              </a:ext>
            </a:extLst>
          </p:cNvPr>
          <p:cNvSpPr txBox="1"/>
          <p:nvPr/>
        </p:nvSpPr>
        <p:spPr>
          <a:xfrm>
            <a:off x="0" y="-35265"/>
            <a:ext cx="12192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3200" b="1">
                <a:solidFill>
                  <a:srgbClr val="FFFF00"/>
                </a:solidFill>
              </a:rPr>
              <a:t>Relationships between CMEs </a:t>
            </a:r>
            <a:r>
              <a:rPr lang="nl-BE" sz="3200" b="1" dirty="0">
                <a:solidFill>
                  <a:srgbClr val="FFFF00"/>
                </a:solidFill>
              </a:rPr>
              <a:t> observed with STEREO </a:t>
            </a:r>
            <a:r>
              <a:rPr lang="en-BE" sz="3200" b="1">
                <a:solidFill>
                  <a:srgbClr val="FFFF00"/>
                </a:solidFill>
              </a:rPr>
              <a:t>and E</a:t>
            </a:r>
            <a:r>
              <a:rPr lang="nl-BE" sz="3200" b="1" dirty="0">
                <a:solidFill>
                  <a:srgbClr val="FFFF00"/>
                </a:solidFill>
              </a:rPr>
              <a:t>UV</a:t>
            </a:r>
            <a:r>
              <a:rPr lang="en-BE" sz="3200" b="1">
                <a:solidFill>
                  <a:srgbClr val="FFFF00"/>
                </a:solidFill>
              </a:rPr>
              <a:t> wave</a:t>
            </a:r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0BB0D-8D4E-8786-E772-F8F285541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19" r="36469"/>
          <a:stretch/>
        </p:blipFill>
        <p:spPr>
          <a:xfrm>
            <a:off x="0" y="1212506"/>
            <a:ext cx="4713292" cy="5582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6FEFDF-469C-198A-3856-7F7553F19336}"/>
              </a:ext>
            </a:extLst>
          </p:cNvPr>
          <p:cNvSpPr txBox="1"/>
          <p:nvPr/>
        </p:nvSpPr>
        <p:spPr>
          <a:xfrm>
            <a:off x="1399412" y="77609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800" b="1" dirty="0">
                <a:solidFill>
                  <a:srgbClr val="7030A0"/>
                </a:solidFill>
              </a:rPr>
              <a:t>SIMULATION                                                OBSERVATION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43632-2872-DEA6-A290-D0334AFD0F43}"/>
              </a:ext>
            </a:extLst>
          </p:cNvPr>
          <p:cNvSpPr txBox="1"/>
          <p:nvPr/>
        </p:nvSpPr>
        <p:spPr>
          <a:xfrm>
            <a:off x="7694341" y="724816"/>
            <a:ext cx="43788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7030A0"/>
                </a:solidFill>
              </a:rPr>
              <a:t>Our simulation reproduces two components of EUV waves in observations, i.e</a:t>
            </a:r>
            <a:r>
              <a:rPr lang="en-BE" sz="2000">
                <a:solidFill>
                  <a:srgbClr val="7030A0"/>
                </a:solidFill>
              </a:rPr>
              <a:t>, </a:t>
            </a:r>
            <a:endParaRPr lang="nl-BE" sz="20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7030A0"/>
                </a:solidFill>
              </a:rPr>
              <a:t>-- </a:t>
            </a:r>
            <a:r>
              <a:rPr lang="en-BE" sz="2000">
                <a:solidFill>
                  <a:srgbClr val="7030A0"/>
                </a:solidFill>
              </a:rPr>
              <a:t>the </a:t>
            </a:r>
            <a:r>
              <a:rPr lang="en-GB" sz="2000" dirty="0">
                <a:solidFill>
                  <a:srgbClr val="7030A0"/>
                </a:solidFill>
                <a:effectLst/>
                <a:latin typeface="CMBX12"/>
              </a:rPr>
              <a:t>leading fast-mode wave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effectLst/>
                <a:latin typeface="CMBX12"/>
              </a:rPr>
              <a:t>– the following slow non-wave component.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030A0"/>
              </a:solidFill>
              <a:effectLst/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CMR12"/>
              </a:rPr>
              <a:t>T</a:t>
            </a:r>
            <a:r>
              <a:rPr lang="en-GB" sz="2000" dirty="0">
                <a:solidFill>
                  <a:srgbClr val="7030A0"/>
                </a:solidFill>
                <a:effectLst/>
                <a:latin typeface="CMR12"/>
              </a:rPr>
              <a:t>he bright leading front is roughly </a:t>
            </a:r>
            <a:r>
              <a:rPr lang="en-GB" sz="2000" dirty="0" err="1">
                <a:solidFill>
                  <a:srgbClr val="7030A0"/>
                </a:solidFill>
                <a:effectLst/>
                <a:latin typeface="CMR12"/>
              </a:rPr>
              <a:t>cospatial</a:t>
            </a:r>
            <a:r>
              <a:rPr lang="en-GB" sz="2000" dirty="0">
                <a:solidFill>
                  <a:srgbClr val="7030A0"/>
                </a:solidFill>
                <a:effectLst/>
                <a:latin typeface="CMR12"/>
              </a:rPr>
              <a:t> with the slow  component of the EUV wave.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030A0"/>
              </a:solidFill>
              <a:latin typeface="CMR12"/>
            </a:endParaRPr>
          </a:p>
          <a:p>
            <a:r>
              <a:rPr lang="en-GB" sz="2000" b="1" dirty="0">
                <a:solidFill>
                  <a:srgbClr val="FF0000"/>
                </a:solidFill>
                <a:latin typeface="CMR12"/>
              </a:rPr>
              <a:t>   Our data-driven model </a:t>
            </a:r>
            <a:r>
              <a:rPr lang="en-GB" sz="2000" b="1" dirty="0">
                <a:solidFill>
                  <a:srgbClr val="FF0000"/>
                </a:solidFill>
                <a:effectLst/>
                <a:latin typeface="CMR12"/>
              </a:rPr>
              <a:t>reinforces the </a:t>
            </a:r>
            <a:endParaRPr lang="en-GB" sz="2000" b="1" dirty="0">
              <a:solidFill>
                <a:srgbClr val="FF0000"/>
              </a:solidFill>
              <a:effectLst/>
            </a:endParaRPr>
          </a:p>
          <a:p>
            <a:r>
              <a:rPr lang="en-GB" sz="2000" b="1" dirty="0">
                <a:solidFill>
                  <a:srgbClr val="FF0000"/>
                </a:solidFill>
                <a:effectLst/>
                <a:latin typeface="CMR12"/>
              </a:rPr>
              <a:t>magnetic field-line stretching model for EUV waves (Chen et al 2009). </a:t>
            </a:r>
            <a:endParaRPr lang="en-GB" sz="2000" b="1" dirty="0">
              <a:solidFill>
                <a:srgbClr val="FF0000"/>
              </a:solidFill>
              <a:effectLst/>
            </a:endParaRPr>
          </a:p>
          <a:p>
            <a:endParaRPr lang="en-GB" sz="2000" dirty="0">
              <a:solidFill>
                <a:srgbClr val="7030A0"/>
              </a:solidFill>
              <a:effectLst/>
            </a:endParaRPr>
          </a:p>
          <a:p>
            <a:endParaRPr lang="en-GB" sz="2000" dirty="0">
              <a:solidFill>
                <a:srgbClr val="7030A0"/>
              </a:solidFill>
              <a:effectLst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5E99BD-20F9-5C0E-6EE8-0742939D4F02}"/>
              </a:ext>
            </a:extLst>
          </p:cNvPr>
          <p:cNvSpPr txBox="1"/>
          <p:nvPr/>
        </p:nvSpPr>
        <p:spPr>
          <a:xfrm>
            <a:off x="8088655" y="5132050"/>
            <a:ext cx="3904059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CONCLUSION: </a:t>
            </a:r>
          </a:p>
          <a:p>
            <a:r>
              <a:rPr lang="fr-FR" sz="2400" dirty="0" err="1">
                <a:highlight>
                  <a:srgbClr val="FFFF00"/>
                </a:highlight>
              </a:rPr>
              <a:t>With</a:t>
            </a:r>
            <a:r>
              <a:rPr lang="fr-FR" sz="2400" dirty="0">
                <a:highlight>
                  <a:srgbClr val="FFFF00"/>
                </a:highlight>
              </a:rPr>
              <a:t> a </a:t>
            </a:r>
            <a:r>
              <a:rPr lang="fr-FR" sz="2400" dirty="0" err="1">
                <a:highlight>
                  <a:srgbClr val="FFFF00"/>
                </a:highlight>
              </a:rPr>
              <a:t>magnetogram</a:t>
            </a:r>
            <a:r>
              <a:rPr lang="fr-FR" sz="2400" dirty="0">
                <a:highlight>
                  <a:srgbClr val="FFFF00"/>
                </a:highlight>
              </a:rPr>
              <a:t> + FR+</a:t>
            </a:r>
          </a:p>
          <a:p>
            <a:r>
              <a:rPr lang="fr-FR" sz="2400" dirty="0">
                <a:highlight>
                  <a:srgbClr val="FFFF00"/>
                </a:highlight>
              </a:rPr>
              <a:t>MHD </a:t>
            </a:r>
            <a:r>
              <a:rPr lang="fr-FR" sz="2400" dirty="0" err="1">
                <a:highlight>
                  <a:srgbClr val="FFFF00"/>
                </a:highlight>
              </a:rPr>
              <a:t>equations</a:t>
            </a:r>
            <a:r>
              <a:rPr lang="fr-FR" sz="2400" dirty="0">
                <a:highlight>
                  <a:srgbClr val="FFFF00"/>
                </a:highlight>
              </a:rPr>
              <a:t> + </a:t>
            </a:r>
            <a:r>
              <a:rPr lang="fr-FR" sz="2400" dirty="0" err="1">
                <a:highlight>
                  <a:srgbClr val="FFFF00"/>
                </a:highlight>
              </a:rPr>
              <a:t>heating</a:t>
            </a:r>
            <a:r>
              <a:rPr lang="fr-FR" sz="2400" dirty="0">
                <a:highlight>
                  <a:srgbClr val="FFFF00"/>
                </a:highlight>
              </a:rPr>
              <a:t> </a:t>
            </a:r>
            <a:r>
              <a:rPr lang="fr-FR" sz="2400" dirty="0" err="1">
                <a:highlight>
                  <a:srgbClr val="FFFF00"/>
                </a:highlight>
              </a:rPr>
              <a:t>law</a:t>
            </a:r>
            <a:endParaRPr lang="fr-FR" sz="2400" dirty="0">
              <a:highlight>
                <a:srgbClr val="FFFF00"/>
              </a:highlight>
            </a:endParaRPr>
          </a:p>
          <a:p>
            <a:r>
              <a:rPr lang="fr-FR" sz="2400" dirty="0" err="1">
                <a:highlight>
                  <a:srgbClr val="FFFF00"/>
                </a:highlight>
              </a:rPr>
              <a:t>we</a:t>
            </a:r>
            <a:r>
              <a:rPr lang="fr-FR" sz="2400" dirty="0">
                <a:highlight>
                  <a:srgbClr val="FFFF00"/>
                </a:highlight>
              </a:rPr>
              <a:t> </a:t>
            </a:r>
            <a:r>
              <a:rPr lang="fr-FR" sz="2400" dirty="0" err="1">
                <a:highlight>
                  <a:srgbClr val="FFFF00"/>
                </a:highlight>
              </a:rPr>
              <a:t>retrieve</a:t>
            </a:r>
            <a:r>
              <a:rPr lang="fr-FR" sz="2400" dirty="0">
                <a:highlight>
                  <a:srgbClr val="FFFF00"/>
                </a:highlight>
              </a:rPr>
              <a:t> the observations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B1A72B7-7A9E-AF98-A3C7-DD8A00010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95" t="-6046" r="1859" b="1"/>
          <a:stretch/>
        </p:blipFill>
        <p:spPr>
          <a:xfrm>
            <a:off x="5107606" y="847492"/>
            <a:ext cx="2586735" cy="59727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F6D785-0D7B-74E9-02AE-D049C87EC918}"/>
              </a:ext>
            </a:extLst>
          </p:cNvPr>
          <p:cNvSpPr txBox="1"/>
          <p:nvPr/>
        </p:nvSpPr>
        <p:spPr>
          <a:xfrm>
            <a:off x="6467707" y="1258746"/>
            <a:ext cx="89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STEREO</a:t>
            </a: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E83DB51F-64A3-EF64-524A-C1CF0CEFFB5C}"/>
              </a:ext>
            </a:extLst>
          </p:cNvPr>
          <p:cNvSpPr/>
          <p:nvPr/>
        </p:nvSpPr>
        <p:spPr>
          <a:xfrm rot="5400000">
            <a:off x="2543844" y="80721"/>
            <a:ext cx="369332" cy="2205641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78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20F79-6C34-38E0-2216-671B4591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More informations on the screen and 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3C782-D811-B863-2ADB-35C296BC583C}"/>
              </a:ext>
            </a:extLst>
          </p:cNvPr>
          <p:cNvSpPr txBox="1"/>
          <p:nvPr/>
        </p:nvSpPr>
        <p:spPr>
          <a:xfrm>
            <a:off x="2200275" y="3400425"/>
            <a:ext cx="51814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highlight>
                  <a:srgbClr val="FFFF00"/>
                </a:highlight>
              </a:rPr>
              <a:t>JinHan</a:t>
            </a:r>
            <a:r>
              <a:rPr lang="fr-FR" sz="4400" dirty="0">
                <a:highlight>
                  <a:srgbClr val="FFFF00"/>
                </a:highlight>
              </a:rPr>
              <a:t> Guo et al 2023</a:t>
            </a:r>
          </a:p>
          <a:p>
            <a:r>
              <a:rPr lang="fr-FR" sz="4400" dirty="0">
                <a:highlight>
                  <a:srgbClr val="FFFF00"/>
                </a:highlight>
              </a:rPr>
              <a:t>Devi et al 2022</a:t>
            </a:r>
          </a:p>
        </p:txBody>
      </p:sp>
    </p:spTree>
    <p:extLst>
      <p:ext uri="{BB962C8B-B14F-4D97-AF65-F5344CB8AC3E}">
        <p14:creationId xmlns:p14="http://schemas.microsoft.com/office/powerpoint/2010/main" val="1096342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408B7F5-144E-75A0-B02B-34B892C64350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results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72C22-42CA-B55F-1464-1F1B9F9EDDF1}"/>
              </a:ext>
            </a:extLst>
          </p:cNvPr>
          <p:cNvSpPr txBox="1"/>
          <p:nvPr/>
        </p:nvSpPr>
        <p:spPr>
          <a:xfrm>
            <a:off x="-284355" y="653335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sz="1800" b="1" dirty="0">
                <a:solidFill>
                  <a:srgbClr val="7030A0"/>
                </a:solidFill>
              </a:rPr>
              <a:t>Event 1: X1.0 eruptive flare on </a:t>
            </a:r>
            <a:r>
              <a:rPr lang="en-GB" sz="1800" b="1" dirty="0">
                <a:solidFill>
                  <a:srgbClr val="7030A0"/>
                </a:solidFill>
              </a:rPr>
              <a:t>2021 October 28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Eruption process (Synthesized radiation):</a:t>
            </a:r>
            <a:r>
              <a:rPr lang="en-GB" sz="18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0EBB3-541F-BEA1-0EBC-AF0A4FE7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78" y="1240258"/>
            <a:ext cx="5102356" cy="2729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38CC2-EBE6-6078-7A05-452758081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180" y="1299666"/>
            <a:ext cx="6197098" cy="4618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158683-7B94-FF4C-42EB-A72CADA8E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4" y="3892276"/>
            <a:ext cx="4971694" cy="29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52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408B7F5-144E-75A0-B02B-34B892C64350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results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72C22-42CA-B55F-1464-1F1B9F9EDDF1}"/>
              </a:ext>
            </a:extLst>
          </p:cNvPr>
          <p:cNvSpPr txBox="1"/>
          <p:nvPr/>
        </p:nvSpPr>
        <p:spPr>
          <a:xfrm>
            <a:off x="-284355" y="653335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sz="1800" b="1" dirty="0">
                <a:solidFill>
                  <a:srgbClr val="7030A0"/>
                </a:solidFill>
              </a:rPr>
              <a:t>Event 1: X1.0 eruptive flare on </a:t>
            </a:r>
            <a:r>
              <a:rPr lang="en-GB" sz="1800" b="1" dirty="0">
                <a:solidFill>
                  <a:srgbClr val="7030A0"/>
                </a:solidFill>
              </a:rPr>
              <a:t>2021 October 28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Magnetic Reconnection during the eruption:</a:t>
            </a:r>
            <a:endParaRPr lang="en-GB" sz="18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47025-70D5-59FC-AF9D-D476D1E4F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9" y="1262789"/>
            <a:ext cx="6666874" cy="5595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6E80E-A430-AAF3-2530-CE8CAFD13C6F}"/>
              </a:ext>
            </a:extLst>
          </p:cNvPr>
          <p:cNvSpPr txBox="1"/>
          <p:nvPr/>
        </p:nvSpPr>
        <p:spPr>
          <a:xfrm>
            <a:off x="6979534" y="1262789"/>
            <a:ext cx="50137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rgbClr val="7030A0"/>
                </a:solidFill>
              </a:rPr>
              <a:t>Three reconnection geometries are characterized by the connectivity of field lines, heating, QSLs and J/B distributions.</a:t>
            </a:r>
          </a:p>
          <a:p>
            <a:endParaRPr lang="en-BE" sz="20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</a:rPr>
              <a:t>aa-rf: reconnection in overlying arcades.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7030A0"/>
                </a:solidFill>
              </a:rPr>
              <a:t>ar</a:t>
            </a:r>
            <a:r>
              <a:rPr lang="en-GB" sz="2000" dirty="0">
                <a:solidFill>
                  <a:srgbClr val="7030A0"/>
                </a:solidFill>
              </a:rPr>
              <a:t>-rf: reconnection between the flux rope and ambient arcades.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breakout-like </a:t>
            </a:r>
            <a:r>
              <a:rPr lang="en-BE" sz="2000" dirty="0">
                <a:solidFill>
                  <a:srgbClr val="7030A0"/>
                </a:solidFill>
              </a:rPr>
              <a:t>reconnection: reconnection above the flux rope</a:t>
            </a:r>
            <a:r>
              <a:rPr lang="en-BE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297549-435D-E344-DEA3-87F28BFAF347}"/>
              </a:ext>
            </a:extLst>
          </p:cNvPr>
          <p:cNvSpPr txBox="1"/>
          <p:nvPr/>
        </p:nvSpPr>
        <p:spPr>
          <a:xfrm>
            <a:off x="6508046" y="5488617"/>
            <a:ext cx="5989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highlight>
                  <a:srgbClr val="FFFF00"/>
                </a:highlight>
              </a:rPr>
              <a:t>Using</a:t>
            </a:r>
            <a:r>
              <a:rPr lang="fr-FR" sz="2800" dirty="0">
                <a:highlight>
                  <a:srgbClr val="FFFF00"/>
                </a:highlight>
              </a:rPr>
              <a:t> a </a:t>
            </a:r>
            <a:r>
              <a:rPr lang="fr-FR" sz="2800" dirty="0" err="1">
                <a:highlight>
                  <a:srgbClr val="FFFF00"/>
                </a:highlight>
              </a:rPr>
              <a:t>magnetogram</a:t>
            </a:r>
            <a:r>
              <a:rPr lang="fr-FR" sz="2800" dirty="0">
                <a:highlight>
                  <a:srgbClr val="FFFF00"/>
                </a:highlight>
              </a:rPr>
              <a:t> + MHD </a:t>
            </a:r>
            <a:r>
              <a:rPr lang="fr-FR" sz="2800" dirty="0" err="1">
                <a:highlight>
                  <a:srgbClr val="FFFF00"/>
                </a:highlight>
              </a:rPr>
              <a:t>equations</a:t>
            </a:r>
            <a:endParaRPr lang="fr-FR" sz="2800" dirty="0">
              <a:highlight>
                <a:srgbClr val="FFFF00"/>
              </a:highlight>
            </a:endParaRPr>
          </a:p>
          <a:p>
            <a:r>
              <a:rPr lang="fr-FR" sz="2800" dirty="0" err="1">
                <a:highlight>
                  <a:srgbClr val="FFFF00"/>
                </a:highlight>
              </a:rPr>
              <a:t>we</a:t>
            </a:r>
            <a:r>
              <a:rPr lang="fr-FR" sz="2800" dirty="0">
                <a:highlight>
                  <a:srgbClr val="FFFF00"/>
                </a:highlight>
              </a:rPr>
              <a:t> </a:t>
            </a:r>
            <a:r>
              <a:rPr lang="fr-FR" sz="2800" dirty="0" err="1">
                <a:highlight>
                  <a:srgbClr val="FFFF00"/>
                </a:highlight>
              </a:rPr>
              <a:t>retrieve</a:t>
            </a:r>
            <a:r>
              <a:rPr lang="fr-FR" sz="2800" dirty="0">
                <a:highlight>
                  <a:srgbClr val="FFFF00"/>
                </a:highlight>
              </a:rPr>
              <a:t> the observations</a:t>
            </a:r>
          </a:p>
        </p:txBody>
      </p:sp>
    </p:spTree>
    <p:extLst>
      <p:ext uri="{BB962C8B-B14F-4D97-AF65-F5344CB8AC3E}">
        <p14:creationId xmlns:p14="http://schemas.microsoft.com/office/powerpoint/2010/main" val="20542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408B7F5-144E-75A0-B02B-34B892C64350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results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72C22-42CA-B55F-1464-1F1B9F9EDDF1}"/>
              </a:ext>
            </a:extLst>
          </p:cNvPr>
          <p:cNvSpPr txBox="1"/>
          <p:nvPr/>
        </p:nvSpPr>
        <p:spPr>
          <a:xfrm>
            <a:off x="-284355" y="653335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sz="1800" b="1" dirty="0">
                <a:solidFill>
                  <a:srgbClr val="7030A0"/>
                </a:solidFill>
              </a:rPr>
              <a:t>Event 1: X1.0 eruptive flare on </a:t>
            </a:r>
            <a:r>
              <a:rPr lang="en-GB" sz="1800" b="1" dirty="0">
                <a:solidFill>
                  <a:srgbClr val="7030A0"/>
                </a:solidFill>
              </a:rPr>
              <a:t>2021 October 28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CME three-part structure and post-flare loops:</a:t>
            </a:r>
            <a:endParaRPr lang="en-GB" sz="18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D34D5-4275-2DEF-07DB-6B478229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4" y="1299666"/>
            <a:ext cx="4525219" cy="5558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A8ED8-7F4E-1D6A-7F17-28CB0C90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752" y="693727"/>
            <a:ext cx="7147530" cy="4198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0A0448-FA73-27C0-92D1-203D4BAEC25C}"/>
              </a:ext>
            </a:extLst>
          </p:cNvPr>
          <p:cNvSpPr txBox="1"/>
          <p:nvPr/>
        </p:nvSpPr>
        <p:spPr>
          <a:xfrm>
            <a:off x="4942390" y="4636077"/>
            <a:ext cx="6992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7030A0"/>
                </a:solidFill>
              </a:rPr>
              <a:t>CME three-part structures, including a </a:t>
            </a:r>
            <a:r>
              <a:rPr lang="en-GB" sz="1800" dirty="0">
                <a:solidFill>
                  <a:srgbClr val="7030A0"/>
                </a:solidFill>
                <a:effectLst/>
                <a:latin typeface="CMR12"/>
              </a:rPr>
              <a:t>bright core, dark cavity and bright leading front are reproduced in EUV and white-light synthesized images.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  <a:latin typeface="CMR12"/>
              </a:rPr>
              <a:t>Hot cusp-like structures, round flare loops and chromosphere evaporation are also retrieved</a:t>
            </a:r>
            <a:r>
              <a:rPr lang="en-BE" dirty="0">
                <a:solidFill>
                  <a:srgbClr val="7030A0"/>
                </a:solidFill>
                <a:latin typeface="CMR12"/>
              </a:rPr>
              <a:t>.</a:t>
            </a:r>
            <a:endParaRPr lang="en-BE" dirty="0">
              <a:solidFill>
                <a:srgbClr val="7030A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01108A-C1CE-66B7-74C6-0B2D49B63481}"/>
              </a:ext>
            </a:extLst>
          </p:cNvPr>
          <p:cNvSpPr txBox="1"/>
          <p:nvPr/>
        </p:nvSpPr>
        <p:spPr>
          <a:xfrm>
            <a:off x="4787752" y="5813979"/>
            <a:ext cx="69928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highlight>
                  <a:srgbClr val="FFFF00"/>
                </a:highlight>
              </a:rPr>
              <a:t>Using</a:t>
            </a:r>
            <a:r>
              <a:rPr lang="fr-FR" sz="3200" dirty="0">
                <a:highlight>
                  <a:srgbClr val="FFFF00"/>
                </a:highlight>
              </a:rPr>
              <a:t> a </a:t>
            </a:r>
            <a:r>
              <a:rPr lang="fr-FR" sz="3200" dirty="0" err="1">
                <a:highlight>
                  <a:srgbClr val="FFFF00"/>
                </a:highlight>
              </a:rPr>
              <a:t>magnetogram</a:t>
            </a:r>
            <a:r>
              <a:rPr lang="fr-FR" sz="3200" dirty="0">
                <a:highlight>
                  <a:srgbClr val="FFFF00"/>
                </a:highlight>
              </a:rPr>
              <a:t> + MHD </a:t>
            </a:r>
            <a:r>
              <a:rPr lang="fr-FR" sz="3200" dirty="0" err="1">
                <a:highlight>
                  <a:srgbClr val="FFFF00"/>
                </a:highlight>
              </a:rPr>
              <a:t>equations</a:t>
            </a:r>
            <a:endParaRPr lang="fr-FR" sz="3200" dirty="0">
              <a:highlight>
                <a:srgbClr val="FFFF00"/>
              </a:highlight>
            </a:endParaRPr>
          </a:p>
          <a:p>
            <a:r>
              <a:rPr lang="fr-FR" sz="3200" dirty="0" err="1">
                <a:highlight>
                  <a:srgbClr val="FFFF00"/>
                </a:highlight>
              </a:rPr>
              <a:t>we</a:t>
            </a:r>
            <a:r>
              <a:rPr lang="fr-FR" sz="3200" dirty="0">
                <a:highlight>
                  <a:srgbClr val="FFFF00"/>
                </a:highlight>
              </a:rPr>
              <a:t> </a:t>
            </a:r>
            <a:r>
              <a:rPr lang="fr-FR" sz="3200" dirty="0" err="1">
                <a:highlight>
                  <a:srgbClr val="FFFF00"/>
                </a:highlight>
              </a:rPr>
              <a:t>retrieve</a:t>
            </a:r>
            <a:r>
              <a:rPr lang="fr-FR" sz="3200" dirty="0">
                <a:highlight>
                  <a:srgbClr val="FFFF00"/>
                </a:highlight>
              </a:rPr>
              <a:t> the observations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4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_20230328_163820">
            <a:hlinkClick r:id="" action="ppaction://media"/>
            <a:extLst>
              <a:ext uri="{FF2B5EF4-FFF2-40B4-BE49-F238E27FC236}">
                <a16:creationId xmlns:a16="http://schemas.microsoft.com/office/drawing/2014/main" id="{217CBBAB-437F-60A0-07C5-A3BDD8AED7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662" y="597039"/>
            <a:ext cx="5418583" cy="5418584"/>
          </a:xfr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4C1DF275-D77E-C4F6-DE7A-6F3BA8E1C966}"/>
              </a:ext>
            </a:extLst>
          </p:cNvPr>
          <p:cNvGrpSpPr/>
          <p:nvPr/>
        </p:nvGrpSpPr>
        <p:grpSpPr>
          <a:xfrm>
            <a:off x="2802255" y="3162985"/>
            <a:ext cx="2869883" cy="3023797"/>
            <a:chOff x="2206173" y="3141507"/>
            <a:chExt cx="2869883" cy="3023797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EEEA6F7-DFAA-BD08-669C-0C62EB51405D}"/>
                </a:ext>
              </a:extLst>
            </p:cNvPr>
            <p:cNvGrpSpPr/>
            <p:nvPr/>
          </p:nvGrpSpPr>
          <p:grpSpPr>
            <a:xfrm>
              <a:off x="2206173" y="3141507"/>
              <a:ext cx="2869883" cy="3023797"/>
              <a:chOff x="179512" y="620688"/>
              <a:chExt cx="2869883" cy="302379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AD0C7CE-BE2D-83BB-F49D-C51CD545CB67}"/>
                  </a:ext>
                </a:extLst>
              </p:cNvPr>
              <p:cNvSpPr/>
              <p:nvPr/>
            </p:nvSpPr>
            <p:spPr>
              <a:xfrm>
                <a:off x="179512" y="620688"/>
                <a:ext cx="2869883" cy="302379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=</a:t>
                </a:r>
              </a:p>
            </p:txBody>
          </p:sp>
          <p:pic>
            <p:nvPicPr>
              <p:cNvPr id="28" name="Image 32" descr="Anim_Glob.gif">
                <a:extLst>
                  <a:ext uri="{FF2B5EF4-FFF2-40B4-BE49-F238E27FC236}">
                    <a16:creationId xmlns:a16="http://schemas.microsoft.com/office/drawing/2014/main" id="{5D6FB914-6CD7-9A27-5042-AC9AE1840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188" y="764034"/>
                <a:ext cx="2722755" cy="2808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Rectangle 30">
              <a:extLst>
                <a:ext uri="{FF2B5EF4-FFF2-40B4-BE49-F238E27FC236}">
                  <a16:creationId xmlns:a16="http://schemas.microsoft.com/office/drawing/2014/main" id="{9CE89BAB-F55C-D9B7-D76D-802AF1448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004" y="3284984"/>
              <a:ext cx="162903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fr-FR" altLang="fr-FR" sz="1000" b="1" dirty="0">
                  <a:solidFill>
                    <a:srgbClr val="FF0000"/>
                  </a:solidFill>
                </a:rPr>
                <a:t>OHM / MHD simulations</a:t>
              </a:r>
            </a:p>
            <a:p>
              <a:pPr algn="r" eaLnBrk="1" hangingPunct="1"/>
              <a:r>
                <a:rPr lang="fr-FR" altLang="fr-FR" sz="1000" b="1" dirty="0">
                  <a:solidFill>
                    <a:srgbClr val="FF0000"/>
                  </a:solidFill>
                </a:rPr>
                <a:t>(2008-09))</a:t>
              </a:r>
            </a:p>
            <a:p>
              <a:pPr algn="r" eaLnBrk="1" hangingPunct="1"/>
              <a:r>
                <a:rPr lang="fr-FR" altLang="fr-FR" sz="1000" b="1" dirty="0" err="1">
                  <a:solidFill>
                    <a:srgbClr val="FF0000"/>
                  </a:solidFill>
                </a:rPr>
                <a:t>from</a:t>
              </a:r>
              <a:r>
                <a:rPr lang="fr-FR" altLang="fr-FR" sz="1000" b="1" dirty="0">
                  <a:solidFill>
                    <a:srgbClr val="FF0000"/>
                  </a:solidFill>
                </a:rPr>
                <a:t> a </a:t>
              </a:r>
              <a:r>
                <a:rPr lang="fr-FR" altLang="fr-FR" sz="1000" b="1" dirty="0" err="1">
                  <a:solidFill>
                    <a:srgbClr val="FF0000"/>
                  </a:solidFill>
                </a:rPr>
                <a:t>ideal</a:t>
              </a:r>
              <a:r>
                <a:rPr lang="fr-FR" altLang="fr-FR" sz="1000" b="1" dirty="0">
                  <a:solidFill>
                    <a:srgbClr val="FF0000"/>
                  </a:solidFill>
                </a:rPr>
                <a:t> bipole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14D226C-AA02-30CF-2522-4BF81C2E88C0}"/>
              </a:ext>
            </a:extLst>
          </p:cNvPr>
          <p:cNvGrpSpPr/>
          <p:nvPr/>
        </p:nvGrpSpPr>
        <p:grpSpPr>
          <a:xfrm>
            <a:off x="253602" y="1696961"/>
            <a:ext cx="2664296" cy="3464516"/>
            <a:chOff x="107504" y="900588"/>
            <a:chExt cx="2664296" cy="3464516"/>
          </a:xfrm>
        </p:grpSpPr>
        <p:pic>
          <p:nvPicPr>
            <p:cNvPr id="30" name="Image 13" descr="Capture4.PNG">
              <a:extLst>
                <a:ext uri="{FF2B5EF4-FFF2-40B4-BE49-F238E27FC236}">
                  <a16:creationId xmlns:a16="http://schemas.microsoft.com/office/drawing/2014/main" id="{1BE04C7E-AEE4-A2B6-0EA7-C3C04B867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16134" r="2278" b="8598"/>
            <a:stretch/>
          </p:blipFill>
          <p:spPr bwMode="auto">
            <a:xfrm rot="16200000">
              <a:off x="3452" y="1596756"/>
              <a:ext cx="2976187" cy="2560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388C21-E786-EA1C-CE8E-DEF08CF44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04" y="900588"/>
              <a:ext cx="22926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fr-FR" altLang="fr-FR" sz="1000" b="1" dirty="0">
                  <a:solidFill>
                    <a:srgbClr val="FF0000"/>
                  </a:solidFill>
                </a:rPr>
                <a:t>The </a:t>
              </a:r>
              <a:r>
                <a:rPr lang="fr-FR" altLang="fr-FR" sz="1000" b="1" dirty="0" err="1">
                  <a:solidFill>
                    <a:srgbClr val="FF0000"/>
                  </a:solidFill>
                </a:rPr>
                <a:t>so-called</a:t>
              </a:r>
              <a:r>
                <a:rPr lang="fr-FR" altLang="fr-FR" sz="1000" b="1" dirty="0">
                  <a:solidFill>
                    <a:srgbClr val="FF0000"/>
                  </a:solidFill>
                </a:rPr>
                <a:t> standard </a:t>
              </a:r>
              <a:r>
                <a:rPr lang="fr-FR" altLang="fr-FR" sz="1000" b="1" dirty="0" err="1">
                  <a:solidFill>
                    <a:srgbClr val="FF0000"/>
                  </a:solidFill>
                </a:rPr>
                <a:t>flare</a:t>
              </a:r>
              <a:r>
                <a:rPr lang="fr-FR" altLang="fr-FR" sz="1000" b="1" dirty="0">
                  <a:solidFill>
                    <a:srgbClr val="FF0000"/>
                  </a:solidFill>
                </a:rPr>
                <a:t> model</a:t>
              </a:r>
            </a:p>
            <a:p>
              <a:pPr algn="r" eaLnBrk="1" hangingPunct="1"/>
              <a:r>
                <a:rPr lang="fr-FR" altLang="fr-FR" sz="1000" b="1" dirty="0">
                  <a:solidFill>
                    <a:srgbClr val="FF0000"/>
                  </a:solidFill>
                </a:rPr>
                <a:t>(1960-90)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17C85988-044B-8065-1020-E72A6234DA55}"/>
              </a:ext>
            </a:extLst>
          </p:cNvPr>
          <p:cNvSpPr txBox="1"/>
          <p:nvPr/>
        </p:nvSpPr>
        <p:spPr>
          <a:xfrm>
            <a:off x="47957" y="559897"/>
            <a:ext cx="4470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From</a:t>
            </a:r>
            <a:r>
              <a:rPr lang="fr-FR" sz="2800" dirty="0"/>
              <a:t> the Observations to the</a:t>
            </a:r>
          </a:p>
          <a:p>
            <a:r>
              <a:rPr lang="fr-FR" sz="2800" dirty="0"/>
              <a:t> </a:t>
            </a:r>
            <a:r>
              <a:rPr lang="fr-FR" sz="2800" dirty="0" err="1"/>
              <a:t>Modelization</a:t>
            </a:r>
            <a:endParaRPr lang="fr-FR" sz="2800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A57309D-A9FC-2BF5-DFC9-877CE64A2654}"/>
              </a:ext>
            </a:extLst>
          </p:cNvPr>
          <p:cNvSpPr/>
          <p:nvPr/>
        </p:nvSpPr>
        <p:spPr>
          <a:xfrm>
            <a:off x="8395438" y="3515723"/>
            <a:ext cx="1452759" cy="118599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2C0FD93-14D9-28CD-D408-A173BAA9DE5D}"/>
              </a:ext>
            </a:extLst>
          </p:cNvPr>
          <p:cNvSpPr txBox="1"/>
          <p:nvPr/>
        </p:nvSpPr>
        <p:spPr>
          <a:xfrm>
            <a:off x="5076056" y="6367553"/>
            <a:ext cx="671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Active </a:t>
            </a:r>
            <a:r>
              <a:rPr lang="fr-FR" dirty="0" err="1"/>
              <a:t>region</a:t>
            </a:r>
            <a:r>
              <a:rPr lang="fr-FR" dirty="0"/>
              <a:t>: filament (</a:t>
            </a:r>
            <a:r>
              <a:rPr lang="fr-FR" dirty="0" err="1"/>
              <a:t>dark</a:t>
            </a:r>
            <a:r>
              <a:rPr lang="fr-FR" dirty="0"/>
              <a:t>) </a:t>
            </a:r>
            <a:r>
              <a:rPr lang="fr-FR" dirty="0" err="1"/>
              <a:t>eruption</a:t>
            </a:r>
            <a:r>
              <a:rPr lang="fr-FR" dirty="0"/>
              <a:t>, EUV </a:t>
            </a:r>
            <a:r>
              <a:rPr lang="fr-FR" dirty="0" err="1"/>
              <a:t>wave</a:t>
            </a:r>
            <a:r>
              <a:rPr lang="fr-FR" dirty="0"/>
              <a:t>,  </a:t>
            </a:r>
            <a:r>
              <a:rPr lang="fr-FR" dirty="0" err="1"/>
              <a:t>flare</a:t>
            </a:r>
            <a:r>
              <a:rPr lang="fr-FR" dirty="0"/>
              <a:t> </a:t>
            </a:r>
            <a:r>
              <a:rPr lang="fr-FR" dirty="0" err="1"/>
              <a:t>ribbon</a:t>
            </a:r>
            <a:r>
              <a:rPr lang="fr-FR" dirty="0"/>
              <a:t>, </a:t>
            </a:r>
            <a:r>
              <a:rPr lang="fr-FR" dirty="0" err="1"/>
              <a:t>loops</a:t>
            </a:r>
            <a:endParaRPr lang="fr-FR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C1B0A254-8001-AD98-DE59-06B34D2D5F4B}"/>
              </a:ext>
            </a:extLst>
          </p:cNvPr>
          <p:cNvCxnSpPr>
            <a:cxnSpLocks/>
          </p:cNvCxnSpPr>
          <p:nvPr/>
        </p:nvCxnSpPr>
        <p:spPr>
          <a:xfrm>
            <a:off x="5672138" y="4653405"/>
            <a:ext cx="1241799" cy="50807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1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A2602EC-8FF5-A6F1-2DDF-ECB507B23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43" r="-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9C79E5-5001-570A-3391-CA7FD41EA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18" r="2" b="48815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3" name="Image 1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60FF9AF-6AC3-E944-AEC8-77302A4CD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29" r="2" b="16192"/>
          <a:stretch/>
        </p:blipFill>
        <p:spPr>
          <a:xfrm>
            <a:off x="3605488" y="3429000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6A8CBE-3B3E-EF25-1AA4-B0F3025C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 we simulate  the flare ribbons, the filament eruption and the 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EUV wave?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E93DA7-C9FC-F7C9-A869-635B08BE3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55" r="-3" b="3342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D5435F8-DF7A-4020-CE56-BC40D59A06DD}"/>
              </a:ext>
            </a:extLst>
          </p:cNvPr>
          <p:cNvSpPr txBox="1"/>
          <p:nvPr/>
        </p:nvSpPr>
        <p:spPr>
          <a:xfrm>
            <a:off x="323390" y="6047651"/>
            <a:ext cx="361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 </a:t>
            </a:r>
            <a:r>
              <a:rPr lang="fr-FR" dirty="0" err="1"/>
              <a:t>October</a:t>
            </a:r>
            <a:r>
              <a:rPr lang="fr-FR" dirty="0"/>
              <a:t> 2021 (Devi et al 2022)   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161C98-1F94-FC33-5F08-29B9773361E8}"/>
              </a:ext>
            </a:extLst>
          </p:cNvPr>
          <p:cNvSpPr txBox="1"/>
          <p:nvPr/>
        </p:nvSpPr>
        <p:spPr>
          <a:xfrm>
            <a:off x="7215964" y="6416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4CF170-E025-C734-0730-BCCD1F601343}"/>
              </a:ext>
            </a:extLst>
          </p:cNvPr>
          <p:cNvSpPr txBox="1"/>
          <p:nvPr/>
        </p:nvSpPr>
        <p:spPr>
          <a:xfrm>
            <a:off x="10799748" y="6461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050921-DACC-621D-7A55-9DC321410C44}"/>
              </a:ext>
            </a:extLst>
          </p:cNvPr>
          <p:cNvSpPr txBox="1"/>
          <p:nvPr/>
        </p:nvSpPr>
        <p:spPr>
          <a:xfrm>
            <a:off x="11430000" y="2832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432251-D84D-EDA0-F5F9-2CF1F2213FF8}"/>
              </a:ext>
            </a:extLst>
          </p:cNvPr>
          <p:cNvSpPr txBox="1"/>
          <p:nvPr/>
        </p:nvSpPr>
        <p:spPr>
          <a:xfrm>
            <a:off x="7845207" y="28547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4457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73C1F76-67CE-1590-8969-484BF1AD8FA6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models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2AD80-5734-9B4F-95E8-46E985603A43}"/>
              </a:ext>
            </a:extLst>
          </p:cNvPr>
          <p:cNvSpPr txBox="1"/>
          <p:nvPr/>
        </p:nvSpPr>
        <p:spPr>
          <a:xfrm>
            <a:off x="87086" y="794657"/>
            <a:ext cx="826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>
                <a:solidFill>
                  <a:srgbClr val="7030A0"/>
                </a:solidFill>
              </a:rPr>
              <a:t>Initial magnetic fields for the MHD simulation: NLFFF model: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9F9A4-1A83-FBE4-EA6E-67EB536B2520}"/>
              </a:ext>
            </a:extLst>
          </p:cNvPr>
          <p:cNvSpPr txBox="1"/>
          <p:nvPr/>
        </p:nvSpPr>
        <p:spPr>
          <a:xfrm>
            <a:off x="87086" y="1289953"/>
            <a:ext cx="12192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000" dirty="0">
                <a:solidFill>
                  <a:srgbClr val="FF0000"/>
                </a:solidFill>
              </a:rPr>
              <a:t>NLFFF model can serve as the initial magnetic field condition for data-driven simulations.</a:t>
            </a:r>
          </a:p>
          <a:p>
            <a:endParaRPr lang="en-BE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7030A0"/>
                </a:solidFill>
              </a:rPr>
              <a:t>W</a:t>
            </a:r>
            <a:r>
              <a:rPr lang="en-BE" sz="2000" dirty="0">
                <a:solidFill>
                  <a:srgbClr val="7030A0"/>
                </a:solidFill>
              </a:rPr>
              <a:t>hich contains two steps:</a:t>
            </a:r>
          </a:p>
          <a:p>
            <a:endParaRPr lang="en-BE" sz="2000" dirty="0">
              <a:solidFill>
                <a:srgbClr val="7030A0"/>
              </a:solidFill>
            </a:endParaRPr>
          </a:p>
          <a:p>
            <a:endParaRPr lang="en-BE" sz="2000" dirty="0">
              <a:solidFill>
                <a:srgbClr val="FF0000"/>
              </a:solidFill>
            </a:endParaRPr>
          </a:p>
          <a:p>
            <a:pPr marL="457200" indent="-457200">
              <a:buAutoNum type="arabicParenBoth"/>
            </a:pPr>
            <a:r>
              <a:rPr lang="en-BE" sz="2000" dirty="0">
                <a:solidFill>
                  <a:srgbClr val="7030A0"/>
                </a:solidFill>
              </a:rPr>
              <a:t>Constructing the flux rope with the Regularized Biot-Savart Laws (RBSL):</a:t>
            </a:r>
          </a:p>
          <a:p>
            <a:r>
              <a:rPr lang="en-BE" sz="2000" dirty="0"/>
              <a:t>RBSL is a method to construct the force-free flux rope with an arbitrary path (Titov et al., 2018).  </a:t>
            </a:r>
          </a:p>
          <a:p>
            <a:r>
              <a:rPr lang="en-BE" sz="2000" dirty="0"/>
              <a:t>We construct the flux rope according to the morphology of the observed filament and then insert it into the extrapolated potential field.</a:t>
            </a:r>
            <a:endParaRPr lang="en-BE" dirty="0"/>
          </a:p>
          <a:p>
            <a:endParaRPr lang="en-BE" dirty="0">
              <a:solidFill>
                <a:srgbClr val="FF0000"/>
              </a:solidFill>
            </a:endParaRPr>
          </a:p>
          <a:p>
            <a:pPr marL="342900" indent="-342900">
              <a:buAutoNum type="arabicParenBoth" startAt="2"/>
            </a:pPr>
            <a:r>
              <a:rPr lang="en-BE" dirty="0">
                <a:solidFill>
                  <a:srgbClr val="7030A0"/>
                </a:solidFill>
              </a:rPr>
              <a:t>Magnetofrictional (MF) relaxation:</a:t>
            </a:r>
          </a:p>
          <a:p>
            <a:endParaRPr lang="en-BE" dirty="0">
              <a:solidFill>
                <a:srgbClr val="7030A0"/>
              </a:solidFill>
            </a:endParaRPr>
          </a:p>
          <a:p>
            <a:r>
              <a:rPr lang="en-BE" sz="2000" dirty="0"/>
              <a:t>We relax the superposed magnetic fields that are composed of the RBSL flux-rope fields and potential fields to a force-free state with the MF method (Guo et al., 2016a, b). </a:t>
            </a:r>
          </a:p>
          <a:p>
            <a:endParaRPr lang="en-BE" dirty="0"/>
          </a:p>
        </p:txBody>
      </p:sp>
      <p:pic>
        <p:nvPicPr>
          <p:cNvPr id="2" name="图片 9">
            <a:extLst>
              <a:ext uri="{FF2B5EF4-FFF2-40B4-BE49-F238E27FC236}">
                <a16:creationId xmlns:a16="http://schemas.microsoft.com/office/drawing/2014/main" id="{D6BF253A-1268-1180-83E5-037DD64D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121" y="794657"/>
            <a:ext cx="2767793" cy="2005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0F1CB-98D4-F8D5-AF5C-B75A963D233E}"/>
              </a:ext>
            </a:extLst>
          </p:cNvPr>
          <p:cNvSpPr txBox="1"/>
          <p:nvPr/>
        </p:nvSpPr>
        <p:spPr>
          <a:xfrm>
            <a:off x="9902671" y="2782662"/>
            <a:ext cx="246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Titov et al. (2018)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E5E63-A3B0-83B2-8B13-E50CA751E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38" y="5647894"/>
            <a:ext cx="3187700" cy="67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4B1336-042B-1D4F-60B5-2882A8E28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38" y="6265300"/>
            <a:ext cx="1536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7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F8EBA4C-2B89-2F87-597B-73F6726BE2FD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models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13A6C-A1A9-FE96-E85C-40D82E9F72D5}"/>
              </a:ext>
            </a:extLst>
          </p:cNvPr>
          <p:cNvSpPr txBox="1"/>
          <p:nvPr/>
        </p:nvSpPr>
        <p:spPr>
          <a:xfrm>
            <a:off x="87085" y="794657"/>
            <a:ext cx="703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>
                <a:solidFill>
                  <a:srgbClr val="7030A0"/>
                </a:solidFill>
              </a:rPr>
              <a:t>Time-dependent magnetofrictional (TMF) model: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40826-1529-24C8-CC7F-F0D747F09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081"/>
            <a:ext cx="4859228" cy="2866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C23AC-FB8C-7278-A943-3449F30A0DCD}"/>
              </a:ext>
            </a:extLst>
          </p:cNvPr>
          <p:cNvSpPr txBox="1"/>
          <p:nvPr/>
        </p:nvSpPr>
        <p:spPr>
          <a:xfrm>
            <a:off x="4538548" y="1455302"/>
            <a:ext cx="75419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  <a:effectLst/>
                <a:latin typeface="CMR12"/>
              </a:rPr>
              <a:t>This model is a simplified version of the full MHD equations, which evolves the coronal magnetic fields by solving the magnetic induction equation, where the velocity is proportional to the local Lorentz force. </a:t>
            </a:r>
          </a:p>
          <a:p>
            <a:endParaRPr lang="en-GB" sz="2400" dirty="0">
              <a:solidFill>
                <a:srgbClr val="7030A0"/>
              </a:solidFill>
              <a:latin typeface="CMR1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  <a:effectLst/>
                <a:latin typeface="CMR12"/>
              </a:rPr>
              <a:t>This approach allows for a faster computation time compared to full MHD models while still can capture the 3D magnetic field evolution.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030A0"/>
              </a:solidFill>
              <a:effectLst/>
              <a:latin typeface="CMR12"/>
            </a:endParaRPr>
          </a:p>
          <a:p>
            <a:endParaRPr lang="en-GB" sz="2400" dirty="0">
              <a:latin typeface="CMR12"/>
            </a:endParaRPr>
          </a:p>
          <a:p>
            <a:endParaRPr lang="en-GB" sz="2400" dirty="0">
              <a:effectLst/>
            </a:endParaRPr>
          </a:p>
          <a:p>
            <a:r>
              <a:rPr lang="en-GB" sz="2400" dirty="0">
                <a:effectLst/>
                <a:latin typeface="CMR12"/>
              </a:rPr>
              <a:t> </a:t>
            </a:r>
            <a:endParaRPr lang="en-GB" sz="240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BB9AC-94E0-E51B-FD50-57B63090CDEF}"/>
              </a:ext>
            </a:extLst>
          </p:cNvPr>
          <p:cNvSpPr txBox="1"/>
          <p:nvPr/>
        </p:nvSpPr>
        <p:spPr>
          <a:xfrm>
            <a:off x="459059" y="4456182"/>
            <a:ext cx="11273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800" dirty="0">
                <a:solidFill>
                  <a:srgbClr val="FF0000"/>
                </a:solidFill>
              </a:rPr>
              <a:t>We utilize the TMF model </a:t>
            </a:r>
            <a:r>
              <a:rPr lang="en-BE" sz="2800">
                <a:solidFill>
                  <a:srgbClr val="FF0000"/>
                </a:solidFill>
              </a:rPr>
              <a:t>to reproduce the long-term evolution of the active region </a:t>
            </a:r>
            <a:r>
              <a:rPr lang="en-BE" sz="2800" dirty="0">
                <a:solidFill>
                  <a:srgbClr val="FF0000"/>
                </a:solidFill>
              </a:rPr>
              <a:t>and the formation of flux ropes</a:t>
            </a:r>
            <a:r>
              <a:rPr lang="en-BE" sz="2800">
                <a:solidFill>
                  <a:srgbClr val="FF0000"/>
                </a:solidFill>
              </a:rPr>
              <a:t>. </a:t>
            </a:r>
            <a:endParaRPr lang="nl-BE" sz="2800" dirty="0">
              <a:solidFill>
                <a:srgbClr val="FF0000"/>
              </a:solidFill>
            </a:endParaRPr>
          </a:p>
          <a:p>
            <a:r>
              <a:rPr lang="en-BE" sz="2800">
                <a:solidFill>
                  <a:srgbClr val="FF0000"/>
                </a:solidFill>
              </a:rPr>
              <a:t>We adopt a radiative MHD model including gravity, field-aligned thermal conduction, optically thin radiative losses and an empirical background heating to study the eruption process of flux ropes. </a:t>
            </a:r>
          </a:p>
          <a:p>
            <a:endParaRPr lang="en-B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4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408B7F5-144E-75A0-B02B-34B892C64350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results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72C22-42CA-B55F-1464-1F1B9F9EDDF1}"/>
              </a:ext>
            </a:extLst>
          </p:cNvPr>
          <p:cNvSpPr txBox="1"/>
          <p:nvPr/>
        </p:nvSpPr>
        <p:spPr>
          <a:xfrm>
            <a:off x="-284355" y="653335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sz="1800" b="1" dirty="0">
                <a:solidFill>
                  <a:srgbClr val="7030A0"/>
                </a:solidFill>
              </a:rPr>
              <a:t>Event 1: X1.0 eruptive flare on </a:t>
            </a:r>
            <a:r>
              <a:rPr lang="en-GB" sz="1800" b="1" dirty="0">
                <a:solidFill>
                  <a:srgbClr val="7030A0"/>
                </a:solidFill>
              </a:rPr>
              <a:t>2021 October 28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Initial magnetic field model:</a:t>
            </a:r>
            <a:r>
              <a:rPr lang="en-GB" sz="18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3A335-42A9-2559-B769-AE934C30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9" y="1482924"/>
            <a:ext cx="6700024" cy="5255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39536-9362-3C15-55F0-6EA082BF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57" y="1620907"/>
            <a:ext cx="4968743" cy="2096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2A8009-C931-0DBF-8DBF-1FDD358C406E}"/>
              </a:ext>
            </a:extLst>
          </p:cNvPr>
          <p:cNvSpPr txBox="1"/>
          <p:nvPr/>
        </p:nvSpPr>
        <p:spPr>
          <a:xfrm>
            <a:off x="7223257" y="4110664"/>
            <a:ext cx="4794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7030A0"/>
                </a:solidFill>
              </a:rPr>
              <a:t>T</a:t>
            </a:r>
            <a:r>
              <a:rPr lang="en-GB" sz="2000" dirty="0">
                <a:solidFill>
                  <a:srgbClr val="7030A0"/>
                </a:solidFill>
              </a:rPr>
              <a:t>h</a:t>
            </a:r>
            <a:r>
              <a:rPr lang="en-BE" sz="2000" dirty="0">
                <a:solidFill>
                  <a:srgbClr val="7030A0"/>
                </a:solidFill>
              </a:rPr>
              <a:t>e initial magnetic fields are provided by the NLFFF model.</a:t>
            </a:r>
          </a:p>
          <a:p>
            <a:endParaRPr lang="en-BE" sz="20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000" dirty="0">
                <a:solidFill>
                  <a:srgbClr val="7030A0"/>
                </a:solidFill>
              </a:rPr>
              <a:t>The combinations of the RBSL and MF methods successfully reproduce the magnetic fields in line with observations.</a:t>
            </a:r>
          </a:p>
        </p:txBody>
      </p:sp>
    </p:spTree>
    <p:extLst>
      <p:ext uri="{BB962C8B-B14F-4D97-AF65-F5344CB8AC3E}">
        <p14:creationId xmlns:p14="http://schemas.microsoft.com/office/powerpoint/2010/main" val="208451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408B7F5-144E-75A0-B02B-34B892C64350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results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72C22-42CA-B55F-1464-1F1B9F9EDDF1}"/>
              </a:ext>
            </a:extLst>
          </p:cNvPr>
          <p:cNvSpPr txBox="1"/>
          <p:nvPr/>
        </p:nvSpPr>
        <p:spPr>
          <a:xfrm>
            <a:off x="-284355" y="653335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sz="1800" b="1" dirty="0">
                <a:solidFill>
                  <a:srgbClr val="7030A0"/>
                </a:solidFill>
              </a:rPr>
              <a:t>Event 1: X1.0 eruptive flare on </a:t>
            </a:r>
            <a:r>
              <a:rPr lang="en-GB" sz="1800" b="1" dirty="0">
                <a:solidFill>
                  <a:srgbClr val="7030A0"/>
                </a:solidFill>
              </a:rPr>
              <a:t>2021 October 28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Eruption process (Evolution of the flux rope and ribbons):</a:t>
            </a:r>
            <a:r>
              <a:rPr lang="en-GB" sz="18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444EE3-5766-1939-F60E-59BD9F6C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2" y="1299666"/>
            <a:ext cx="5469598" cy="550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DA8D0-4DD2-7A10-7D8D-DF0987BA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169" y="895028"/>
            <a:ext cx="4582132" cy="590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408B7F5-144E-75A0-B02B-34B892C64350}"/>
              </a:ext>
            </a:extLst>
          </p:cNvPr>
          <p:cNvSpPr txBox="1"/>
          <p:nvPr/>
        </p:nvSpPr>
        <p:spPr>
          <a:xfrm>
            <a:off x="0" y="-35265"/>
            <a:ext cx="12192000" cy="63094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Numerical results.    similar to the Observations</a:t>
            </a:r>
          </a:p>
          <a:p>
            <a:pPr algn="ctr"/>
            <a:endParaRPr kumimoji="1" lang="zh-CN" altLang="en-US" sz="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72C22-42CA-B55F-1464-1F1B9F9EDDF1}"/>
              </a:ext>
            </a:extLst>
          </p:cNvPr>
          <p:cNvSpPr txBox="1"/>
          <p:nvPr/>
        </p:nvSpPr>
        <p:spPr>
          <a:xfrm>
            <a:off x="-284355" y="653335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sz="1800" b="1" dirty="0">
                <a:solidFill>
                  <a:srgbClr val="7030A0"/>
                </a:solidFill>
              </a:rPr>
              <a:t>Event 1: X1.0 eruptive flare on </a:t>
            </a:r>
            <a:r>
              <a:rPr lang="en-GB" sz="1800" b="1" dirty="0">
                <a:solidFill>
                  <a:srgbClr val="7030A0"/>
                </a:solidFill>
              </a:rPr>
              <a:t>2021 October 28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Eruption process (Evolution of the flux rope and ribbons):</a:t>
            </a:r>
            <a:r>
              <a:rPr lang="en-GB" sz="18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444EE3-5766-1939-F60E-59BD9F6C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2" y="1299666"/>
            <a:ext cx="5469598" cy="550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DA8D0-4DD2-7A10-7D8D-DF0987BA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169" y="895028"/>
            <a:ext cx="4582132" cy="5905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729E3-6BD7-ED14-6FD1-520C63F55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118" y="895028"/>
            <a:ext cx="4525219" cy="55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1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E04ACE2A-B2B8-DE0B-9197-F1C90272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3" t="3949" r="11803"/>
          <a:stretch/>
        </p:blipFill>
        <p:spPr>
          <a:xfrm>
            <a:off x="89702" y="803784"/>
            <a:ext cx="4676203" cy="4930041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8282721C-1BB8-3FB5-AA58-9E738A244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4" r="18855"/>
          <a:stretch/>
        </p:blipFill>
        <p:spPr>
          <a:xfrm>
            <a:off x="5869020" y="803784"/>
            <a:ext cx="5687165" cy="47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25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781</Words>
  <Application>Microsoft Macintosh PowerPoint</Application>
  <PresentationFormat>Grand écran</PresentationFormat>
  <Paragraphs>100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CMBX12</vt:lpstr>
      <vt:lpstr>CMR12</vt:lpstr>
      <vt:lpstr>Office Theme</vt:lpstr>
      <vt:lpstr>Présentation PowerPoint</vt:lpstr>
      <vt:lpstr>Présentation PowerPoint</vt:lpstr>
      <vt:lpstr>Can we simulate  the flare ribbons, the filament eruption and the EUV wave?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More informations on the screen and in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郭 金涵</dc:creator>
  <cp:lastModifiedBy>Schmieder Schmieder</cp:lastModifiedBy>
  <cp:revision>15</cp:revision>
  <dcterms:created xsi:type="dcterms:W3CDTF">2023-03-22T13:59:34Z</dcterms:created>
  <dcterms:modified xsi:type="dcterms:W3CDTF">2023-04-14T18:53:27Z</dcterms:modified>
</cp:coreProperties>
</file>