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1" r:id="rId2"/>
    <p:sldId id="276" r:id="rId3"/>
    <p:sldId id="277" r:id="rId4"/>
    <p:sldId id="275" r:id="rId5"/>
    <p:sldId id="260" r:id="rId6"/>
    <p:sldId id="262" r:id="rId7"/>
    <p:sldId id="263" r:id="rId8"/>
    <p:sldId id="264" r:id="rId9"/>
    <p:sldId id="265" r:id="rId10"/>
    <p:sldId id="268" r:id="rId11"/>
    <p:sldId id="272" r:id="rId12"/>
    <p:sldId id="273" r:id="rId13"/>
    <p:sldId id="274" r:id="rId14"/>
    <p:sldId id="267" r:id="rId15"/>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2BB"/>
    <a:srgbClr val="FFD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16" autoAdjust="0"/>
    <p:restoredTop sz="94660"/>
  </p:normalViewPr>
  <p:slideViewPr>
    <p:cSldViewPr snapToGrid="0">
      <p:cViewPr varScale="1">
        <p:scale>
          <a:sx n="78" d="100"/>
          <a:sy n="78" d="100"/>
        </p:scale>
        <p:origin x="725" y="6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87348-7687-4C9C-907D-1A9A42F50429}" type="datetimeFigureOut">
              <a:rPr lang="en-NL" smtClean="0"/>
              <a:t>26/04/2023</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C6583A-2EA2-440B-917A-CA42B758F191}" type="slidenum">
              <a:rPr lang="en-NL" smtClean="0"/>
              <a:t>‹#›</a:t>
            </a:fld>
            <a:endParaRPr lang="en-NL"/>
          </a:p>
        </p:txBody>
      </p:sp>
    </p:spTree>
    <p:extLst>
      <p:ext uri="{BB962C8B-B14F-4D97-AF65-F5344CB8AC3E}">
        <p14:creationId xmlns:p14="http://schemas.microsoft.com/office/powerpoint/2010/main" val="2646488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43C6583A-2EA2-440B-917A-CA42B758F191}" type="slidenum">
              <a:rPr lang="en-NL" smtClean="0"/>
              <a:t>1</a:t>
            </a:fld>
            <a:endParaRPr lang="en-NL"/>
          </a:p>
        </p:txBody>
      </p:sp>
    </p:spTree>
    <p:extLst>
      <p:ext uri="{BB962C8B-B14F-4D97-AF65-F5344CB8AC3E}">
        <p14:creationId xmlns:p14="http://schemas.microsoft.com/office/powerpoint/2010/main" val="3865579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43C6583A-2EA2-440B-917A-CA42B758F191}" type="slidenum">
              <a:rPr lang="en-NL" smtClean="0"/>
              <a:t>5</a:t>
            </a:fld>
            <a:endParaRPr lang="en-NL"/>
          </a:p>
        </p:txBody>
      </p:sp>
    </p:spTree>
    <p:extLst>
      <p:ext uri="{BB962C8B-B14F-4D97-AF65-F5344CB8AC3E}">
        <p14:creationId xmlns:p14="http://schemas.microsoft.com/office/powerpoint/2010/main" val="4033596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consistent performance of CHIRPS over the spatial extent and high spatial variation of ERA5</a:t>
            </a:r>
            <a:endParaRPr lang="en-NL" dirty="0"/>
          </a:p>
        </p:txBody>
      </p:sp>
      <p:sp>
        <p:nvSpPr>
          <p:cNvPr id="4" name="Slide Number Placeholder 3"/>
          <p:cNvSpPr>
            <a:spLocks noGrp="1"/>
          </p:cNvSpPr>
          <p:nvPr>
            <p:ph type="sldNum" sz="quarter" idx="5"/>
          </p:nvPr>
        </p:nvSpPr>
        <p:spPr/>
        <p:txBody>
          <a:bodyPr/>
          <a:lstStyle/>
          <a:p>
            <a:fld id="{43C6583A-2EA2-440B-917A-CA42B758F191}" type="slidenum">
              <a:rPr lang="en-NL" smtClean="0"/>
              <a:t>9</a:t>
            </a:fld>
            <a:endParaRPr lang="en-NL"/>
          </a:p>
        </p:txBody>
      </p:sp>
    </p:spTree>
    <p:extLst>
      <p:ext uri="{BB962C8B-B14F-4D97-AF65-F5344CB8AC3E}">
        <p14:creationId xmlns:p14="http://schemas.microsoft.com/office/powerpoint/2010/main" val="1117785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43C6583A-2EA2-440B-917A-CA42B758F191}" type="slidenum">
              <a:rPr lang="en-NL" smtClean="0"/>
              <a:t>11</a:t>
            </a:fld>
            <a:endParaRPr lang="en-NL"/>
          </a:p>
        </p:txBody>
      </p:sp>
    </p:spTree>
    <p:extLst>
      <p:ext uri="{BB962C8B-B14F-4D97-AF65-F5344CB8AC3E}">
        <p14:creationId xmlns:p14="http://schemas.microsoft.com/office/powerpoint/2010/main" val="3218654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8E1BE-810A-8EF6-4F29-8118AF2CC9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L"/>
          </a:p>
        </p:txBody>
      </p:sp>
      <p:sp>
        <p:nvSpPr>
          <p:cNvPr id="3" name="Subtitle 2">
            <a:extLst>
              <a:ext uri="{FF2B5EF4-FFF2-40B4-BE49-F238E27FC236}">
                <a16:creationId xmlns:a16="http://schemas.microsoft.com/office/drawing/2014/main" id="{F542BE99-8C5F-1D5A-6988-B69C19ED3F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L"/>
          </a:p>
        </p:txBody>
      </p:sp>
      <p:sp>
        <p:nvSpPr>
          <p:cNvPr id="4" name="Date Placeholder 3">
            <a:extLst>
              <a:ext uri="{FF2B5EF4-FFF2-40B4-BE49-F238E27FC236}">
                <a16:creationId xmlns:a16="http://schemas.microsoft.com/office/drawing/2014/main" id="{4873D942-6D09-0B60-6C3F-C80F69562E88}"/>
              </a:ext>
            </a:extLst>
          </p:cNvPr>
          <p:cNvSpPr>
            <a:spLocks noGrp="1"/>
          </p:cNvSpPr>
          <p:nvPr>
            <p:ph type="dt" sz="half" idx="10"/>
          </p:nvPr>
        </p:nvSpPr>
        <p:spPr/>
        <p:txBody>
          <a:bodyPr/>
          <a:lstStyle/>
          <a:p>
            <a:fld id="{73412847-4C00-43B6-AFC0-C409E6E29300}" type="datetimeFigureOut">
              <a:rPr lang="en-NL" smtClean="0"/>
              <a:t>26/04/2023</a:t>
            </a:fld>
            <a:endParaRPr lang="en-NL"/>
          </a:p>
        </p:txBody>
      </p:sp>
      <p:sp>
        <p:nvSpPr>
          <p:cNvPr id="5" name="Footer Placeholder 4">
            <a:extLst>
              <a:ext uri="{FF2B5EF4-FFF2-40B4-BE49-F238E27FC236}">
                <a16:creationId xmlns:a16="http://schemas.microsoft.com/office/drawing/2014/main" id="{28D33446-F87D-F655-D974-49CC05032363}"/>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5FF01904-CCF0-FF06-7A51-BAD3EBE07DC2}"/>
              </a:ext>
            </a:extLst>
          </p:cNvPr>
          <p:cNvSpPr>
            <a:spLocks noGrp="1"/>
          </p:cNvSpPr>
          <p:nvPr>
            <p:ph type="sldNum" sz="quarter" idx="12"/>
          </p:nvPr>
        </p:nvSpPr>
        <p:spPr/>
        <p:txBody>
          <a:bodyPr/>
          <a:lstStyle/>
          <a:p>
            <a:fld id="{FE047889-4434-4BF5-969C-24A68A40730A}" type="slidenum">
              <a:rPr lang="en-NL" smtClean="0"/>
              <a:t>‹#›</a:t>
            </a:fld>
            <a:endParaRPr lang="en-NL"/>
          </a:p>
        </p:txBody>
      </p:sp>
    </p:spTree>
    <p:extLst>
      <p:ext uri="{BB962C8B-B14F-4D97-AF65-F5344CB8AC3E}">
        <p14:creationId xmlns:p14="http://schemas.microsoft.com/office/powerpoint/2010/main" val="2091246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66B99-2F30-E7CE-3278-52326BED551C}"/>
              </a:ext>
            </a:extLst>
          </p:cNvPr>
          <p:cNvSpPr>
            <a:spLocks noGrp="1"/>
          </p:cNvSpPr>
          <p:nvPr>
            <p:ph type="title"/>
          </p:nvPr>
        </p:nvSpPr>
        <p:spPr/>
        <p:txBody>
          <a:bodyPr/>
          <a:lstStyle/>
          <a:p>
            <a:r>
              <a:rPr lang="en-US"/>
              <a:t>Click to edit Master title style</a:t>
            </a:r>
            <a:endParaRPr lang="en-NL"/>
          </a:p>
        </p:txBody>
      </p:sp>
      <p:sp>
        <p:nvSpPr>
          <p:cNvPr id="3" name="Vertical Text Placeholder 2">
            <a:extLst>
              <a:ext uri="{FF2B5EF4-FFF2-40B4-BE49-F238E27FC236}">
                <a16:creationId xmlns:a16="http://schemas.microsoft.com/office/drawing/2014/main" id="{4C38E2F7-6B2B-9339-04D4-ABB56DCA78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98E74ADE-40EF-BC5A-1D0A-6C808BC8FA6D}"/>
              </a:ext>
            </a:extLst>
          </p:cNvPr>
          <p:cNvSpPr>
            <a:spLocks noGrp="1"/>
          </p:cNvSpPr>
          <p:nvPr>
            <p:ph type="dt" sz="half" idx="10"/>
          </p:nvPr>
        </p:nvSpPr>
        <p:spPr/>
        <p:txBody>
          <a:bodyPr/>
          <a:lstStyle/>
          <a:p>
            <a:fld id="{73412847-4C00-43B6-AFC0-C409E6E29300}" type="datetimeFigureOut">
              <a:rPr lang="en-NL" smtClean="0"/>
              <a:t>26/04/2023</a:t>
            </a:fld>
            <a:endParaRPr lang="en-NL"/>
          </a:p>
        </p:txBody>
      </p:sp>
      <p:sp>
        <p:nvSpPr>
          <p:cNvPr id="5" name="Footer Placeholder 4">
            <a:extLst>
              <a:ext uri="{FF2B5EF4-FFF2-40B4-BE49-F238E27FC236}">
                <a16:creationId xmlns:a16="http://schemas.microsoft.com/office/drawing/2014/main" id="{1E37118E-2863-5B12-32A5-E113DD658CCA}"/>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8C544046-C69D-94BD-049A-4D40FA64EAFD}"/>
              </a:ext>
            </a:extLst>
          </p:cNvPr>
          <p:cNvSpPr>
            <a:spLocks noGrp="1"/>
          </p:cNvSpPr>
          <p:nvPr>
            <p:ph type="sldNum" sz="quarter" idx="12"/>
          </p:nvPr>
        </p:nvSpPr>
        <p:spPr/>
        <p:txBody>
          <a:bodyPr/>
          <a:lstStyle/>
          <a:p>
            <a:fld id="{FE047889-4434-4BF5-969C-24A68A40730A}" type="slidenum">
              <a:rPr lang="en-NL" smtClean="0"/>
              <a:t>‹#›</a:t>
            </a:fld>
            <a:endParaRPr lang="en-NL"/>
          </a:p>
        </p:txBody>
      </p:sp>
    </p:spTree>
    <p:extLst>
      <p:ext uri="{BB962C8B-B14F-4D97-AF65-F5344CB8AC3E}">
        <p14:creationId xmlns:p14="http://schemas.microsoft.com/office/powerpoint/2010/main" val="1648445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873158-0C68-5651-1F4A-5A72560028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L"/>
          </a:p>
        </p:txBody>
      </p:sp>
      <p:sp>
        <p:nvSpPr>
          <p:cNvPr id="3" name="Vertical Text Placeholder 2">
            <a:extLst>
              <a:ext uri="{FF2B5EF4-FFF2-40B4-BE49-F238E27FC236}">
                <a16:creationId xmlns:a16="http://schemas.microsoft.com/office/drawing/2014/main" id="{03A9F725-5904-16CD-4C91-5A84B6673F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F1C2F0AE-9EBB-B13F-226B-1D24B6AA1E67}"/>
              </a:ext>
            </a:extLst>
          </p:cNvPr>
          <p:cNvSpPr>
            <a:spLocks noGrp="1"/>
          </p:cNvSpPr>
          <p:nvPr>
            <p:ph type="dt" sz="half" idx="10"/>
          </p:nvPr>
        </p:nvSpPr>
        <p:spPr/>
        <p:txBody>
          <a:bodyPr/>
          <a:lstStyle/>
          <a:p>
            <a:fld id="{73412847-4C00-43B6-AFC0-C409E6E29300}" type="datetimeFigureOut">
              <a:rPr lang="en-NL" smtClean="0"/>
              <a:t>26/04/2023</a:t>
            </a:fld>
            <a:endParaRPr lang="en-NL"/>
          </a:p>
        </p:txBody>
      </p:sp>
      <p:sp>
        <p:nvSpPr>
          <p:cNvPr id="5" name="Footer Placeholder 4">
            <a:extLst>
              <a:ext uri="{FF2B5EF4-FFF2-40B4-BE49-F238E27FC236}">
                <a16:creationId xmlns:a16="http://schemas.microsoft.com/office/drawing/2014/main" id="{A4CF6BC8-511A-E3FB-1B2F-88B2DC4F8AF6}"/>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3FB1F55F-0A03-E3B8-F59E-1DB947EC2BB8}"/>
              </a:ext>
            </a:extLst>
          </p:cNvPr>
          <p:cNvSpPr>
            <a:spLocks noGrp="1"/>
          </p:cNvSpPr>
          <p:nvPr>
            <p:ph type="sldNum" sz="quarter" idx="12"/>
          </p:nvPr>
        </p:nvSpPr>
        <p:spPr/>
        <p:txBody>
          <a:bodyPr/>
          <a:lstStyle/>
          <a:p>
            <a:fld id="{FE047889-4434-4BF5-969C-24A68A40730A}" type="slidenum">
              <a:rPr lang="en-NL" smtClean="0"/>
              <a:t>‹#›</a:t>
            </a:fld>
            <a:endParaRPr lang="en-NL"/>
          </a:p>
        </p:txBody>
      </p:sp>
    </p:spTree>
    <p:extLst>
      <p:ext uri="{BB962C8B-B14F-4D97-AF65-F5344CB8AC3E}">
        <p14:creationId xmlns:p14="http://schemas.microsoft.com/office/powerpoint/2010/main" val="2458827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1DAFF-0DE0-F4C6-80D1-2544BAF8161B}"/>
              </a:ext>
            </a:extLst>
          </p:cNvPr>
          <p:cNvSpPr>
            <a:spLocks noGrp="1"/>
          </p:cNvSpPr>
          <p:nvPr>
            <p:ph type="title"/>
          </p:nvPr>
        </p:nvSpPr>
        <p:spPr/>
        <p:txBody>
          <a:bodyPr/>
          <a:lstStyle/>
          <a:p>
            <a:r>
              <a:rPr lang="en-US"/>
              <a:t>Click to edit Master title style</a:t>
            </a:r>
            <a:endParaRPr lang="en-NL"/>
          </a:p>
        </p:txBody>
      </p:sp>
      <p:sp>
        <p:nvSpPr>
          <p:cNvPr id="3" name="Content Placeholder 2">
            <a:extLst>
              <a:ext uri="{FF2B5EF4-FFF2-40B4-BE49-F238E27FC236}">
                <a16:creationId xmlns:a16="http://schemas.microsoft.com/office/drawing/2014/main" id="{D4A799F9-FC48-1CBF-4110-F15E44574C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2FFDFAC0-BE8A-8596-2992-EAB45705BCA3}"/>
              </a:ext>
            </a:extLst>
          </p:cNvPr>
          <p:cNvSpPr>
            <a:spLocks noGrp="1"/>
          </p:cNvSpPr>
          <p:nvPr>
            <p:ph type="dt" sz="half" idx="10"/>
          </p:nvPr>
        </p:nvSpPr>
        <p:spPr/>
        <p:txBody>
          <a:bodyPr/>
          <a:lstStyle/>
          <a:p>
            <a:fld id="{73412847-4C00-43B6-AFC0-C409E6E29300}" type="datetimeFigureOut">
              <a:rPr lang="en-NL" smtClean="0"/>
              <a:t>26/04/2023</a:t>
            </a:fld>
            <a:endParaRPr lang="en-NL"/>
          </a:p>
        </p:txBody>
      </p:sp>
      <p:sp>
        <p:nvSpPr>
          <p:cNvPr id="5" name="Footer Placeholder 4">
            <a:extLst>
              <a:ext uri="{FF2B5EF4-FFF2-40B4-BE49-F238E27FC236}">
                <a16:creationId xmlns:a16="http://schemas.microsoft.com/office/drawing/2014/main" id="{3302974B-F490-775B-A66C-85CAED1D1D87}"/>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E5D058B0-33FF-A8C1-3106-1468FAC03406}"/>
              </a:ext>
            </a:extLst>
          </p:cNvPr>
          <p:cNvSpPr>
            <a:spLocks noGrp="1"/>
          </p:cNvSpPr>
          <p:nvPr>
            <p:ph type="sldNum" sz="quarter" idx="12"/>
          </p:nvPr>
        </p:nvSpPr>
        <p:spPr/>
        <p:txBody>
          <a:bodyPr/>
          <a:lstStyle/>
          <a:p>
            <a:fld id="{FE047889-4434-4BF5-969C-24A68A40730A}" type="slidenum">
              <a:rPr lang="en-NL" smtClean="0"/>
              <a:t>‹#›</a:t>
            </a:fld>
            <a:endParaRPr lang="en-NL"/>
          </a:p>
        </p:txBody>
      </p:sp>
    </p:spTree>
    <p:extLst>
      <p:ext uri="{BB962C8B-B14F-4D97-AF65-F5344CB8AC3E}">
        <p14:creationId xmlns:p14="http://schemas.microsoft.com/office/powerpoint/2010/main" val="3681479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68429-4AFF-CA30-F10A-D498202039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L"/>
          </a:p>
        </p:txBody>
      </p:sp>
      <p:sp>
        <p:nvSpPr>
          <p:cNvPr id="3" name="Text Placeholder 2">
            <a:extLst>
              <a:ext uri="{FF2B5EF4-FFF2-40B4-BE49-F238E27FC236}">
                <a16:creationId xmlns:a16="http://schemas.microsoft.com/office/drawing/2014/main" id="{66C605FD-D11C-B4D7-1681-91F1DF13B5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D177C7-1810-B052-01E9-758D8E4E3DB8}"/>
              </a:ext>
            </a:extLst>
          </p:cNvPr>
          <p:cNvSpPr>
            <a:spLocks noGrp="1"/>
          </p:cNvSpPr>
          <p:nvPr>
            <p:ph type="dt" sz="half" idx="10"/>
          </p:nvPr>
        </p:nvSpPr>
        <p:spPr/>
        <p:txBody>
          <a:bodyPr/>
          <a:lstStyle/>
          <a:p>
            <a:fld id="{73412847-4C00-43B6-AFC0-C409E6E29300}" type="datetimeFigureOut">
              <a:rPr lang="en-NL" smtClean="0"/>
              <a:t>26/04/2023</a:t>
            </a:fld>
            <a:endParaRPr lang="en-NL"/>
          </a:p>
        </p:txBody>
      </p:sp>
      <p:sp>
        <p:nvSpPr>
          <p:cNvPr id="5" name="Footer Placeholder 4">
            <a:extLst>
              <a:ext uri="{FF2B5EF4-FFF2-40B4-BE49-F238E27FC236}">
                <a16:creationId xmlns:a16="http://schemas.microsoft.com/office/drawing/2014/main" id="{1ED0F528-9CBD-0BA5-BD51-62B17369FE9B}"/>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AD276640-34FF-7C45-1169-730618D42774}"/>
              </a:ext>
            </a:extLst>
          </p:cNvPr>
          <p:cNvSpPr>
            <a:spLocks noGrp="1"/>
          </p:cNvSpPr>
          <p:nvPr>
            <p:ph type="sldNum" sz="quarter" idx="12"/>
          </p:nvPr>
        </p:nvSpPr>
        <p:spPr/>
        <p:txBody>
          <a:bodyPr/>
          <a:lstStyle/>
          <a:p>
            <a:fld id="{FE047889-4434-4BF5-969C-24A68A40730A}" type="slidenum">
              <a:rPr lang="en-NL" smtClean="0"/>
              <a:t>‹#›</a:t>
            </a:fld>
            <a:endParaRPr lang="en-NL"/>
          </a:p>
        </p:txBody>
      </p:sp>
    </p:spTree>
    <p:extLst>
      <p:ext uri="{BB962C8B-B14F-4D97-AF65-F5344CB8AC3E}">
        <p14:creationId xmlns:p14="http://schemas.microsoft.com/office/powerpoint/2010/main" val="250680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6C1B-439A-D03D-23C3-63D3E152558C}"/>
              </a:ext>
            </a:extLst>
          </p:cNvPr>
          <p:cNvSpPr>
            <a:spLocks noGrp="1"/>
          </p:cNvSpPr>
          <p:nvPr>
            <p:ph type="title"/>
          </p:nvPr>
        </p:nvSpPr>
        <p:spPr/>
        <p:txBody>
          <a:bodyPr/>
          <a:lstStyle/>
          <a:p>
            <a:r>
              <a:rPr lang="en-US"/>
              <a:t>Click to edit Master title style</a:t>
            </a:r>
            <a:endParaRPr lang="en-NL"/>
          </a:p>
        </p:txBody>
      </p:sp>
      <p:sp>
        <p:nvSpPr>
          <p:cNvPr id="3" name="Content Placeholder 2">
            <a:extLst>
              <a:ext uri="{FF2B5EF4-FFF2-40B4-BE49-F238E27FC236}">
                <a16:creationId xmlns:a16="http://schemas.microsoft.com/office/drawing/2014/main" id="{17C9C8B3-B009-87BE-D6B8-F15B5DFDEC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Content Placeholder 3">
            <a:extLst>
              <a:ext uri="{FF2B5EF4-FFF2-40B4-BE49-F238E27FC236}">
                <a16:creationId xmlns:a16="http://schemas.microsoft.com/office/drawing/2014/main" id="{786F71D5-79B7-E6B5-BC4A-5DD8A414AD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5" name="Date Placeholder 4">
            <a:extLst>
              <a:ext uri="{FF2B5EF4-FFF2-40B4-BE49-F238E27FC236}">
                <a16:creationId xmlns:a16="http://schemas.microsoft.com/office/drawing/2014/main" id="{95105891-84C3-656D-8434-EE9E8678DA69}"/>
              </a:ext>
            </a:extLst>
          </p:cNvPr>
          <p:cNvSpPr>
            <a:spLocks noGrp="1"/>
          </p:cNvSpPr>
          <p:nvPr>
            <p:ph type="dt" sz="half" idx="10"/>
          </p:nvPr>
        </p:nvSpPr>
        <p:spPr/>
        <p:txBody>
          <a:bodyPr/>
          <a:lstStyle/>
          <a:p>
            <a:fld id="{73412847-4C00-43B6-AFC0-C409E6E29300}" type="datetimeFigureOut">
              <a:rPr lang="en-NL" smtClean="0"/>
              <a:t>26/04/2023</a:t>
            </a:fld>
            <a:endParaRPr lang="en-NL"/>
          </a:p>
        </p:txBody>
      </p:sp>
      <p:sp>
        <p:nvSpPr>
          <p:cNvPr id="6" name="Footer Placeholder 5">
            <a:extLst>
              <a:ext uri="{FF2B5EF4-FFF2-40B4-BE49-F238E27FC236}">
                <a16:creationId xmlns:a16="http://schemas.microsoft.com/office/drawing/2014/main" id="{1E2D22AC-DB21-B396-5A0F-B99315208760}"/>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04557164-1C6B-A28C-B060-A9F9CC21FFC9}"/>
              </a:ext>
            </a:extLst>
          </p:cNvPr>
          <p:cNvSpPr>
            <a:spLocks noGrp="1"/>
          </p:cNvSpPr>
          <p:nvPr>
            <p:ph type="sldNum" sz="quarter" idx="12"/>
          </p:nvPr>
        </p:nvSpPr>
        <p:spPr/>
        <p:txBody>
          <a:bodyPr/>
          <a:lstStyle/>
          <a:p>
            <a:fld id="{FE047889-4434-4BF5-969C-24A68A40730A}" type="slidenum">
              <a:rPr lang="en-NL" smtClean="0"/>
              <a:t>‹#›</a:t>
            </a:fld>
            <a:endParaRPr lang="en-NL"/>
          </a:p>
        </p:txBody>
      </p:sp>
    </p:spTree>
    <p:extLst>
      <p:ext uri="{BB962C8B-B14F-4D97-AF65-F5344CB8AC3E}">
        <p14:creationId xmlns:p14="http://schemas.microsoft.com/office/powerpoint/2010/main" val="4241687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F7BE9-83FF-3C40-BF4C-8EF9C31A1CA9}"/>
              </a:ext>
            </a:extLst>
          </p:cNvPr>
          <p:cNvSpPr>
            <a:spLocks noGrp="1"/>
          </p:cNvSpPr>
          <p:nvPr>
            <p:ph type="title"/>
          </p:nvPr>
        </p:nvSpPr>
        <p:spPr>
          <a:xfrm>
            <a:off x="839788" y="365125"/>
            <a:ext cx="10515600" cy="1325563"/>
          </a:xfrm>
        </p:spPr>
        <p:txBody>
          <a:bodyPr/>
          <a:lstStyle/>
          <a:p>
            <a:r>
              <a:rPr lang="en-US"/>
              <a:t>Click to edit Master title style</a:t>
            </a:r>
            <a:endParaRPr lang="en-NL"/>
          </a:p>
        </p:txBody>
      </p:sp>
      <p:sp>
        <p:nvSpPr>
          <p:cNvPr id="3" name="Text Placeholder 2">
            <a:extLst>
              <a:ext uri="{FF2B5EF4-FFF2-40B4-BE49-F238E27FC236}">
                <a16:creationId xmlns:a16="http://schemas.microsoft.com/office/drawing/2014/main" id="{C3723F27-7382-0E77-7447-C2CD063E64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B37850-862B-B83A-7FA1-850975FA38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5" name="Text Placeholder 4">
            <a:extLst>
              <a:ext uri="{FF2B5EF4-FFF2-40B4-BE49-F238E27FC236}">
                <a16:creationId xmlns:a16="http://schemas.microsoft.com/office/drawing/2014/main" id="{8E74B38F-E4AA-DDCA-C59B-6F420C6D7B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0E5E30-645A-C9C2-DA41-CD3FC1E393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7" name="Date Placeholder 6">
            <a:extLst>
              <a:ext uri="{FF2B5EF4-FFF2-40B4-BE49-F238E27FC236}">
                <a16:creationId xmlns:a16="http://schemas.microsoft.com/office/drawing/2014/main" id="{999E50F9-BF55-01F6-6BFD-B4E981E645C6}"/>
              </a:ext>
            </a:extLst>
          </p:cNvPr>
          <p:cNvSpPr>
            <a:spLocks noGrp="1"/>
          </p:cNvSpPr>
          <p:nvPr>
            <p:ph type="dt" sz="half" idx="10"/>
          </p:nvPr>
        </p:nvSpPr>
        <p:spPr/>
        <p:txBody>
          <a:bodyPr/>
          <a:lstStyle/>
          <a:p>
            <a:fld id="{73412847-4C00-43B6-AFC0-C409E6E29300}" type="datetimeFigureOut">
              <a:rPr lang="en-NL" smtClean="0"/>
              <a:t>26/04/2023</a:t>
            </a:fld>
            <a:endParaRPr lang="en-NL"/>
          </a:p>
        </p:txBody>
      </p:sp>
      <p:sp>
        <p:nvSpPr>
          <p:cNvPr id="8" name="Footer Placeholder 7">
            <a:extLst>
              <a:ext uri="{FF2B5EF4-FFF2-40B4-BE49-F238E27FC236}">
                <a16:creationId xmlns:a16="http://schemas.microsoft.com/office/drawing/2014/main" id="{77849CB7-0C11-7990-D3D1-DEE24E9BB27C}"/>
              </a:ext>
            </a:extLst>
          </p:cNvPr>
          <p:cNvSpPr>
            <a:spLocks noGrp="1"/>
          </p:cNvSpPr>
          <p:nvPr>
            <p:ph type="ftr" sz="quarter" idx="11"/>
          </p:nvPr>
        </p:nvSpPr>
        <p:spPr/>
        <p:txBody>
          <a:bodyPr/>
          <a:lstStyle/>
          <a:p>
            <a:endParaRPr lang="en-NL"/>
          </a:p>
        </p:txBody>
      </p:sp>
      <p:sp>
        <p:nvSpPr>
          <p:cNvPr id="9" name="Slide Number Placeholder 8">
            <a:extLst>
              <a:ext uri="{FF2B5EF4-FFF2-40B4-BE49-F238E27FC236}">
                <a16:creationId xmlns:a16="http://schemas.microsoft.com/office/drawing/2014/main" id="{71FF5772-779A-AD41-4FB5-23091EA4951E}"/>
              </a:ext>
            </a:extLst>
          </p:cNvPr>
          <p:cNvSpPr>
            <a:spLocks noGrp="1"/>
          </p:cNvSpPr>
          <p:nvPr>
            <p:ph type="sldNum" sz="quarter" idx="12"/>
          </p:nvPr>
        </p:nvSpPr>
        <p:spPr/>
        <p:txBody>
          <a:bodyPr/>
          <a:lstStyle/>
          <a:p>
            <a:fld id="{FE047889-4434-4BF5-969C-24A68A40730A}" type="slidenum">
              <a:rPr lang="en-NL" smtClean="0"/>
              <a:t>‹#›</a:t>
            </a:fld>
            <a:endParaRPr lang="en-NL"/>
          </a:p>
        </p:txBody>
      </p:sp>
    </p:spTree>
    <p:extLst>
      <p:ext uri="{BB962C8B-B14F-4D97-AF65-F5344CB8AC3E}">
        <p14:creationId xmlns:p14="http://schemas.microsoft.com/office/powerpoint/2010/main" val="725095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4E015-7901-9E09-6FF7-0735592F51EE}"/>
              </a:ext>
            </a:extLst>
          </p:cNvPr>
          <p:cNvSpPr>
            <a:spLocks noGrp="1"/>
          </p:cNvSpPr>
          <p:nvPr>
            <p:ph type="title"/>
          </p:nvPr>
        </p:nvSpPr>
        <p:spPr/>
        <p:txBody>
          <a:bodyPr/>
          <a:lstStyle/>
          <a:p>
            <a:r>
              <a:rPr lang="en-US"/>
              <a:t>Click to edit Master title style</a:t>
            </a:r>
            <a:endParaRPr lang="en-NL"/>
          </a:p>
        </p:txBody>
      </p:sp>
      <p:sp>
        <p:nvSpPr>
          <p:cNvPr id="3" name="Date Placeholder 2">
            <a:extLst>
              <a:ext uri="{FF2B5EF4-FFF2-40B4-BE49-F238E27FC236}">
                <a16:creationId xmlns:a16="http://schemas.microsoft.com/office/drawing/2014/main" id="{63BE84E9-5C84-3F44-34AA-5B974665BA2B}"/>
              </a:ext>
            </a:extLst>
          </p:cNvPr>
          <p:cNvSpPr>
            <a:spLocks noGrp="1"/>
          </p:cNvSpPr>
          <p:nvPr>
            <p:ph type="dt" sz="half" idx="10"/>
          </p:nvPr>
        </p:nvSpPr>
        <p:spPr/>
        <p:txBody>
          <a:bodyPr/>
          <a:lstStyle/>
          <a:p>
            <a:fld id="{73412847-4C00-43B6-AFC0-C409E6E29300}" type="datetimeFigureOut">
              <a:rPr lang="en-NL" smtClean="0"/>
              <a:t>26/04/2023</a:t>
            </a:fld>
            <a:endParaRPr lang="en-NL"/>
          </a:p>
        </p:txBody>
      </p:sp>
      <p:sp>
        <p:nvSpPr>
          <p:cNvPr id="4" name="Footer Placeholder 3">
            <a:extLst>
              <a:ext uri="{FF2B5EF4-FFF2-40B4-BE49-F238E27FC236}">
                <a16:creationId xmlns:a16="http://schemas.microsoft.com/office/drawing/2014/main" id="{CABB566E-8B93-F333-1A9E-19DC26F067BA}"/>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06477392-0176-7A34-93B5-F33C92DAC488}"/>
              </a:ext>
            </a:extLst>
          </p:cNvPr>
          <p:cNvSpPr>
            <a:spLocks noGrp="1"/>
          </p:cNvSpPr>
          <p:nvPr>
            <p:ph type="sldNum" sz="quarter" idx="12"/>
          </p:nvPr>
        </p:nvSpPr>
        <p:spPr/>
        <p:txBody>
          <a:bodyPr/>
          <a:lstStyle/>
          <a:p>
            <a:fld id="{FE047889-4434-4BF5-969C-24A68A40730A}" type="slidenum">
              <a:rPr lang="en-NL" smtClean="0"/>
              <a:t>‹#›</a:t>
            </a:fld>
            <a:endParaRPr lang="en-NL"/>
          </a:p>
        </p:txBody>
      </p:sp>
    </p:spTree>
    <p:extLst>
      <p:ext uri="{BB962C8B-B14F-4D97-AF65-F5344CB8AC3E}">
        <p14:creationId xmlns:p14="http://schemas.microsoft.com/office/powerpoint/2010/main" val="4281622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B3A44E-4346-8CEB-FB2D-E0E588D05C9E}"/>
              </a:ext>
            </a:extLst>
          </p:cNvPr>
          <p:cNvSpPr>
            <a:spLocks noGrp="1"/>
          </p:cNvSpPr>
          <p:nvPr>
            <p:ph type="dt" sz="half" idx="10"/>
          </p:nvPr>
        </p:nvSpPr>
        <p:spPr/>
        <p:txBody>
          <a:bodyPr/>
          <a:lstStyle/>
          <a:p>
            <a:fld id="{73412847-4C00-43B6-AFC0-C409E6E29300}" type="datetimeFigureOut">
              <a:rPr lang="en-NL" smtClean="0"/>
              <a:t>26/04/2023</a:t>
            </a:fld>
            <a:endParaRPr lang="en-NL"/>
          </a:p>
        </p:txBody>
      </p:sp>
      <p:sp>
        <p:nvSpPr>
          <p:cNvPr id="3" name="Footer Placeholder 2">
            <a:extLst>
              <a:ext uri="{FF2B5EF4-FFF2-40B4-BE49-F238E27FC236}">
                <a16:creationId xmlns:a16="http://schemas.microsoft.com/office/drawing/2014/main" id="{2FE24CD4-0120-3B18-0D99-8C3D66CAF881}"/>
              </a:ext>
            </a:extLst>
          </p:cNvPr>
          <p:cNvSpPr>
            <a:spLocks noGrp="1"/>
          </p:cNvSpPr>
          <p:nvPr>
            <p:ph type="ftr" sz="quarter" idx="11"/>
          </p:nvPr>
        </p:nvSpPr>
        <p:spPr/>
        <p:txBody>
          <a:bodyPr/>
          <a:lstStyle/>
          <a:p>
            <a:endParaRPr lang="en-NL"/>
          </a:p>
        </p:txBody>
      </p:sp>
      <p:sp>
        <p:nvSpPr>
          <p:cNvPr id="4" name="Slide Number Placeholder 3">
            <a:extLst>
              <a:ext uri="{FF2B5EF4-FFF2-40B4-BE49-F238E27FC236}">
                <a16:creationId xmlns:a16="http://schemas.microsoft.com/office/drawing/2014/main" id="{6BD120DE-F5DD-9833-9021-6D5F84BB5BE2}"/>
              </a:ext>
            </a:extLst>
          </p:cNvPr>
          <p:cNvSpPr>
            <a:spLocks noGrp="1"/>
          </p:cNvSpPr>
          <p:nvPr>
            <p:ph type="sldNum" sz="quarter" idx="12"/>
          </p:nvPr>
        </p:nvSpPr>
        <p:spPr/>
        <p:txBody>
          <a:bodyPr/>
          <a:lstStyle/>
          <a:p>
            <a:fld id="{FE047889-4434-4BF5-969C-24A68A40730A}" type="slidenum">
              <a:rPr lang="en-NL" smtClean="0"/>
              <a:t>‹#›</a:t>
            </a:fld>
            <a:endParaRPr lang="en-NL"/>
          </a:p>
        </p:txBody>
      </p:sp>
    </p:spTree>
    <p:extLst>
      <p:ext uri="{BB962C8B-B14F-4D97-AF65-F5344CB8AC3E}">
        <p14:creationId xmlns:p14="http://schemas.microsoft.com/office/powerpoint/2010/main" val="2178383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28709-7E64-AE0F-6C52-AAC3393C44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L"/>
          </a:p>
        </p:txBody>
      </p:sp>
      <p:sp>
        <p:nvSpPr>
          <p:cNvPr id="3" name="Content Placeholder 2">
            <a:extLst>
              <a:ext uri="{FF2B5EF4-FFF2-40B4-BE49-F238E27FC236}">
                <a16:creationId xmlns:a16="http://schemas.microsoft.com/office/drawing/2014/main" id="{BE50BAA4-22F7-D779-D998-B8CDAEE654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Text Placeholder 3">
            <a:extLst>
              <a:ext uri="{FF2B5EF4-FFF2-40B4-BE49-F238E27FC236}">
                <a16:creationId xmlns:a16="http://schemas.microsoft.com/office/drawing/2014/main" id="{1D7AA2A8-E3E5-3BC3-2CEC-6A50E3BAB4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43723E-46D6-6EC8-1BF0-DB4988B2943A}"/>
              </a:ext>
            </a:extLst>
          </p:cNvPr>
          <p:cNvSpPr>
            <a:spLocks noGrp="1"/>
          </p:cNvSpPr>
          <p:nvPr>
            <p:ph type="dt" sz="half" idx="10"/>
          </p:nvPr>
        </p:nvSpPr>
        <p:spPr/>
        <p:txBody>
          <a:bodyPr/>
          <a:lstStyle/>
          <a:p>
            <a:fld id="{73412847-4C00-43B6-AFC0-C409E6E29300}" type="datetimeFigureOut">
              <a:rPr lang="en-NL" smtClean="0"/>
              <a:t>26/04/2023</a:t>
            </a:fld>
            <a:endParaRPr lang="en-NL"/>
          </a:p>
        </p:txBody>
      </p:sp>
      <p:sp>
        <p:nvSpPr>
          <p:cNvPr id="6" name="Footer Placeholder 5">
            <a:extLst>
              <a:ext uri="{FF2B5EF4-FFF2-40B4-BE49-F238E27FC236}">
                <a16:creationId xmlns:a16="http://schemas.microsoft.com/office/drawing/2014/main" id="{5AD7F038-3831-431F-0778-776C3B6905CE}"/>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3193AFF0-BBF0-2714-DAEC-E1686E5BFD1F}"/>
              </a:ext>
            </a:extLst>
          </p:cNvPr>
          <p:cNvSpPr>
            <a:spLocks noGrp="1"/>
          </p:cNvSpPr>
          <p:nvPr>
            <p:ph type="sldNum" sz="quarter" idx="12"/>
          </p:nvPr>
        </p:nvSpPr>
        <p:spPr/>
        <p:txBody>
          <a:bodyPr/>
          <a:lstStyle/>
          <a:p>
            <a:fld id="{FE047889-4434-4BF5-969C-24A68A40730A}" type="slidenum">
              <a:rPr lang="en-NL" smtClean="0"/>
              <a:t>‹#›</a:t>
            </a:fld>
            <a:endParaRPr lang="en-NL"/>
          </a:p>
        </p:txBody>
      </p:sp>
    </p:spTree>
    <p:extLst>
      <p:ext uri="{BB962C8B-B14F-4D97-AF65-F5344CB8AC3E}">
        <p14:creationId xmlns:p14="http://schemas.microsoft.com/office/powerpoint/2010/main" val="2376109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34C21-1C29-FFE8-7C6A-E6E6EC0AF3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L"/>
          </a:p>
        </p:txBody>
      </p:sp>
      <p:sp>
        <p:nvSpPr>
          <p:cNvPr id="3" name="Picture Placeholder 2">
            <a:extLst>
              <a:ext uri="{FF2B5EF4-FFF2-40B4-BE49-F238E27FC236}">
                <a16:creationId xmlns:a16="http://schemas.microsoft.com/office/drawing/2014/main" id="{5DFD5D8A-E0E6-9B4D-2DE0-6339B169DE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8EADE055-8E6B-FF00-4651-F1402DAD39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44D9BA-6A51-3336-CA0D-A9747F764465}"/>
              </a:ext>
            </a:extLst>
          </p:cNvPr>
          <p:cNvSpPr>
            <a:spLocks noGrp="1"/>
          </p:cNvSpPr>
          <p:nvPr>
            <p:ph type="dt" sz="half" idx="10"/>
          </p:nvPr>
        </p:nvSpPr>
        <p:spPr/>
        <p:txBody>
          <a:bodyPr/>
          <a:lstStyle/>
          <a:p>
            <a:fld id="{73412847-4C00-43B6-AFC0-C409E6E29300}" type="datetimeFigureOut">
              <a:rPr lang="en-NL" smtClean="0"/>
              <a:t>26/04/2023</a:t>
            </a:fld>
            <a:endParaRPr lang="en-NL"/>
          </a:p>
        </p:txBody>
      </p:sp>
      <p:sp>
        <p:nvSpPr>
          <p:cNvPr id="6" name="Footer Placeholder 5">
            <a:extLst>
              <a:ext uri="{FF2B5EF4-FFF2-40B4-BE49-F238E27FC236}">
                <a16:creationId xmlns:a16="http://schemas.microsoft.com/office/drawing/2014/main" id="{ED4BEE5F-6AE0-5EF5-69B6-3D64B5F56843}"/>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3C2C2C2B-506F-6595-2B3F-6A75CC4E63F4}"/>
              </a:ext>
            </a:extLst>
          </p:cNvPr>
          <p:cNvSpPr>
            <a:spLocks noGrp="1"/>
          </p:cNvSpPr>
          <p:nvPr>
            <p:ph type="sldNum" sz="quarter" idx="12"/>
          </p:nvPr>
        </p:nvSpPr>
        <p:spPr/>
        <p:txBody>
          <a:bodyPr/>
          <a:lstStyle/>
          <a:p>
            <a:fld id="{FE047889-4434-4BF5-969C-24A68A40730A}" type="slidenum">
              <a:rPr lang="en-NL" smtClean="0"/>
              <a:t>‹#›</a:t>
            </a:fld>
            <a:endParaRPr lang="en-NL"/>
          </a:p>
        </p:txBody>
      </p:sp>
    </p:spTree>
    <p:extLst>
      <p:ext uri="{BB962C8B-B14F-4D97-AF65-F5344CB8AC3E}">
        <p14:creationId xmlns:p14="http://schemas.microsoft.com/office/powerpoint/2010/main" val="942753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E48E28-DA36-BD3E-40AA-02E9FF209C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L"/>
          </a:p>
        </p:txBody>
      </p:sp>
      <p:sp>
        <p:nvSpPr>
          <p:cNvPr id="3" name="Text Placeholder 2">
            <a:extLst>
              <a:ext uri="{FF2B5EF4-FFF2-40B4-BE49-F238E27FC236}">
                <a16:creationId xmlns:a16="http://schemas.microsoft.com/office/drawing/2014/main" id="{361B80A7-6590-990F-A686-02E7846603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92F2231C-EDF7-C34A-4293-72339F4345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412847-4C00-43B6-AFC0-C409E6E29300}" type="datetimeFigureOut">
              <a:rPr lang="en-NL" smtClean="0"/>
              <a:t>26/04/2023</a:t>
            </a:fld>
            <a:endParaRPr lang="en-NL"/>
          </a:p>
        </p:txBody>
      </p:sp>
      <p:sp>
        <p:nvSpPr>
          <p:cNvPr id="5" name="Footer Placeholder 4">
            <a:extLst>
              <a:ext uri="{FF2B5EF4-FFF2-40B4-BE49-F238E27FC236}">
                <a16:creationId xmlns:a16="http://schemas.microsoft.com/office/drawing/2014/main" id="{1A91051E-E91E-8F68-A62F-A57ABA7192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L"/>
          </a:p>
        </p:txBody>
      </p:sp>
      <p:sp>
        <p:nvSpPr>
          <p:cNvPr id="6" name="Slide Number Placeholder 5">
            <a:extLst>
              <a:ext uri="{FF2B5EF4-FFF2-40B4-BE49-F238E27FC236}">
                <a16:creationId xmlns:a16="http://schemas.microsoft.com/office/drawing/2014/main" id="{3A9705EF-D371-8690-E127-4352D0C116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47889-4434-4BF5-969C-24A68A40730A}" type="slidenum">
              <a:rPr lang="en-NL" smtClean="0"/>
              <a:t>‹#›</a:t>
            </a:fld>
            <a:endParaRPr lang="en-NL"/>
          </a:p>
        </p:txBody>
      </p:sp>
    </p:spTree>
    <p:extLst>
      <p:ext uri="{BB962C8B-B14F-4D97-AF65-F5344CB8AC3E}">
        <p14:creationId xmlns:p14="http://schemas.microsoft.com/office/powerpoint/2010/main" val="3419906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hdphoto" Target="../media/hdphoto5.wdp"/><Relationship Id="rId18" Type="http://schemas.openxmlformats.org/officeDocument/2006/relationships/image" Target="../media/image9.png"/><Relationship Id="rId3" Type="http://schemas.openxmlformats.org/officeDocument/2006/relationships/image" Target="../media/image1.png"/><Relationship Id="rId21" Type="http://schemas.openxmlformats.org/officeDocument/2006/relationships/image" Target="../media/image11.png"/><Relationship Id="rId7" Type="http://schemas.openxmlformats.org/officeDocument/2006/relationships/image" Target="../media/image3.png"/><Relationship Id="rId12" Type="http://schemas.openxmlformats.org/officeDocument/2006/relationships/image" Target="../media/image6.png"/><Relationship Id="rId17" Type="http://schemas.microsoft.com/office/2007/relationships/hdphoto" Target="../media/hdphoto7.wdp"/><Relationship Id="rId2" Type="http://schemas.openxmlformats.org/officeDocument/2006/relationships/notesSlide" Target="../notesSlides/notesSlide1.xml"/><Relationship Id="rId16" Type="http://schemas.openxmlformats.org/officeDocument/2006/relationships/image" Target="../media/image8.png"/><Relationship Id="rId20" Type="http://schemas.microsoft.com/office/2007/relationships/hdphoto" Target="../media/hdphoto8.wdp"/><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5.png"/><Relationship Id="rId5" Type="http://schemas.openxmlformats.org/officeDocument/2006/relationships/image" Target="../media/image2.png"/><Relationship Id="rId15" Type="http://schemas.microsoft.com/office/2007/relationships/hdphoto" Target="../media/hdphoto6.wdp"/><Relationship Id="rId23" Type="http://schemas.openxmlformats.org/officeDocument/2006/relationships/slide" Target="slide4.xml"/><Relationship Id="rId10" Type="http://schemas.microsoft.com/office/2007/relationships/hdphoto" Target="../media/hdphoto4.wdp"/><Relationship Id="rId19"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4.png"/><Relationship Id="rId14" Type="http://schemas.openxmlformats.org/officeDocument/2006/relationships/image" Target="../media/image7.png"/><Relationship Id="rId22"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microsoft.com/office/2007/relationships/hdphoto" Target="../media/hdphoto11.wdp"/><Relationship Id="rId13" Type="http://schemas.openxmlformats.org/officeDocument/2006/relationships/slide" Target="slide7.xml"/><Relationship Id="rId3" Type="http://schemas.openxmlformats.org/officeDocument/2006/relationships/image" Target="../media/image34.png"/><Relationship Id="rId7" Type="http://schemas.openxmlformats.org/officeDocument/2006/relationships/image" Target="../media/image23.png"/><Relationship Id="rId12" Type="http://schemas.openxmlformats.org/officeDocument/2006/relationships/slide" Target="slide6.xml"/><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slide" Target="slide9.xml"/><Relationship Id="rId5" Type="http://schemas.microsoft.com/office/2007/relationships/hdphoto" Target="../media/hdphoto10.wdp"/><Relationship Id="rId15" Type="http://schemas.openxmlformats.org/officeDocument/2006/relationships/slide" Target="slide4.xml"/><Relationship Id="rId10" Type="http://schemas.openxmlformats.org/officeDocument/2006/relationships/slide" Target="slide8.xml"/><Relationship Id="rId4" Type="http://schemas.openxmlformats.org/officeDocument/2006/relationships/image" Target="../media/image21.png"/><Relationship Id="rId9" Type="http://schemas.openxmlformats.org/officeDocument/2006/relationships/slide" Target="slide14.xml"/><Relationship Id="rId14" Type="http://schemas.openxmlformats.org/officeDocument/2006/relationships/slide" Target="slide5.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slide" Target="slide6.xml"/><Relationship Id="rId3" Type="http://schemas.openxmlformats.org/officeDocument/2006/relationships/image" Target="../media/image33.png"/><Relationship Id="rId7" Type="http://schemas.openxmlformats.org/officeDocument/2006/relationships/image" Target="../media/image22.png"/><Relationship Id="rId12" Type="http://schemas.openxmlformats.org/officeDocument/2006/relationships/slide" Target="slide9.xml"/><Relationship Id="rId2" Type="http://schemas.openxmlformats.org/officeDocument/2006/relationships/notesSlide" Target="../notesSlides/notesSlide4.xml"/><Relationship Id="rId16" Type="http://schemas.openxmlformats.org/officeDocument/2006/relationships/slide" Target="slide4.xml"/><Relationship Id="rId1" Type="http://schemas.openxmlformats.org/officeDocument/2006/relationships/slideLayout" Target="../slideLayouts/slideLayout1.xml"/><Relationship Id="rId6" Type="http://schemas.microsoft.com/office/2007/relationships/hdphoto" Target="../media/hdphoto10.wdp"/><Relationship Id="rId11" Type="http://schemas.openxmlformats.org/officeDocument/2006/relationships/slide" Target="slide8.xml"/><Relationship Id="rId5" Type="http://schemas.openxmlformats.org/officeDocument/2006/relationships/image" Target="../media/image21.png"/><Relationship Id="rId15" Type="http://schemas.openxmlformats.org/officeDocument/2006/relationships/slide" Target="slide5.xml"/><Relationship Id="rId10" Type="http://schemas.openxmlformats.org/officeDocument/2006/relationships/slide" Target="slide14.xml"/><Relationship Id="rId4" Type="http://schemas.openxmlformats.org/officeDocument/2006/relationships/image" Target="../media/image35.png"/><Relationship Id="rId9" Type="http://schemas.microsoft.com/office/2007/relationships/hdphoto" Target="../media/hdphoto11.wdp"/><Relationship Id="rId14" Type="http://schemas.openxmlformats.org/officeDocument/2006/relationships/slide" Target="slide7.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slide" Target="slide9.xml"/><Relationship Id="rId3" Type="http://schemas.openxmlformats.org/officeDocument/2006/relationships/image" Target="../media/image37.png"/><Relationship Id="rId7" Type="http://schemas.microsoft.com/office/2007/relationships/hdphoto" Target="../media/hdphoto10.wdp"/><Relationship Id="rId12" Type="http://schemas.openxmlformats.org/officeDocument/2006/relationships/slide" Target="slide8.xml"/><Relationship Id="rId17" Type="http://schemas.openxmlformats.org/officeDocument/2006/relationships/slide" Target="slide4.xml"/><Relationship Id="rId2" Type="http://schemas.openxmlformats.org/officeDocument/2006/relationships/image" Target="../media/image36.png"/><Relationship Id="rId16"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slide" Target="slide14.xml"/><Relationship Id="rId5" Type="http://schemas.openxmlformats.org/officeDocument/2006/relationships/image" Target="../media/image39.png"/><Relationship Id="rId15" Type="http://schemas.openxmlformats.org/officeDocument/2006/relationships/slide" Target="slide7.xml"/><Relationship Id="rId10" Type="http://schemas.microsoft.com/office/2007/relationships/hdphoto" Target="../media/hdphoto11.wdp"/><Relationship Id="rId4" Type="http://schemas.openxmlformats.org/officeDocument/2006/relationships/image" Target="../media/image38.png"/><Relationship Id="rId9" Type="http://schemas.openxmlformats.org/officeDocument/2006/relationships/image" Target="../media/image23.png"/><Relationship Id="rId14" Type="http://schemas.openxmlformats.org/officeDocument/2006/relationships/slide" Target="slide6.xml"/></Relationships>
</file>

<file path=ppt/slides/_rels/slide13.xml.rels><?xml version="1.0" encoding="UTF-8" standalone="yes"?>
<Relationships xmlns="http://schemas.openxmlformats.org/package/2006/relationships"><Relationship Id="rId8" Type="http://schemas.microsoft.com/office/2007/relationships/hdphoto" Target="../media/hdphoto10.wdp"/><Relationship Id="rId13" Type="http://schemas.openxmlformats.org/officeDocument/2006/relationships/slide" Target="slide8.xml"/><Relationship Id="rId18" Type="http://schemas.openxmlformats.org/officeDocument/2006/relationships/slide" Target="slide4.xml"/><Relationship Id="rId3" Type="http://schemas.openxmlformats.org/officeDocument/2006/relationships/image" Target="../media/image41.png"/><Relationship Id="rId7" Type="http://schemas.openxmlformats.org/officeDocument/2006/relationships/image" Target="../media/image21.png"/><Relationship Id="rId12" Type="http://schemas.openxmlformats.org/officeDocument/2006/relationships/slide" Target="slide14.xml"/><Relationship Id="rId17" Type="http://schemas.openxmlformats.org/officeDocument/2006/relationships/slide" Target="slide5.xml"/><Relationship Id="rId2" Type="http://schemas.openxmlformats.org/officeDocument/2006/relationships/image" Target="../media/image40.png"/><Relationship Id="rId16" Type="http://schemas.openxmlformats.org/officeDocument/2006/relationships/slide" Target="slide7.xml"/><Relationship Id="rId1" Type="http://schemas.openxmlformats.org/officeDocument/2006/relationships/slideLayout" Target="../slideLayouts/slideLayout1.xml"/><Relationship Id="rId6" Type="http://schemas.openxmlformats.org/officeDocument/2006/relationships/image" Target="../media/image44.png"/><Relationship Id="rId11" Type="http://schemas.microsoft.com/office/2007/relationships/hdphoto" Target="../media/hdphoto11.wdp"/><Relationship Id="rId5" Type="http://schemas.openxmlformats.org/officeDocument/2006/relationships/image" Target="../media/image43.png"/><Relationship Id="rId15" Type="http://schemas.openxmlformats.org/officeDocument/2006/relationships/slide" Target="slide6.xml"/><Relationship Id="rId10" Type="http://schemas.openxmlformats.org/officeDocument/2006/relationships/image" Target="../media/image23.png"/><Relationship Id="rId4" Type="http://schemas.openxmlformats.org/officeDocument/2006/relationships/image" Target="../media/image42.png"/><Relationship Id="rId9" Type="http://schemas.openxmlformats.org/officeDocument/2006/relationships/image" Target="../media/image22.png"/><Relationship Id="rId14" Type="http://schemas.openxmlformats.org/officeDocument/2006/relationships/slide" Target="slide9.xml"/></Relationships>
</file>

<file path=ppt/slides/_rels/slide14.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4.xml"/><Relationship Id="rId3" Type="http://schemas.microsoft.com/office/2007/relationships/hdphoto" Target="../media/hdphoto10.wdp"/><Relationship Id="rId7" Type="http://schemas.openxmlformats.org/officeDocument/2006/relationships/slide" Target="slide14.xml"/><Relationship Id="rId12" Type="http://schemas.openxmlformats.org/officeDocument/2006/relationships/slide" Target="slide5.xml"/><Relationship Id="rId2" Type="http://schemas.openxmlformats.org/officeDocument/2006/relationships/image" Target="../media/image21.png"/><Relationship Id="rId1" Type="http://schemas.openxmlformats.org/officeDocument/2006/relationships/slideLayout" Target="../slideLayouts/slideLayout1.xml"/><Relationship Id="rId6" Type="http://schemas.microsoft.com/office/2007/relationships/hdphoto" Target="../media/hdphoto11.wdp"/><Relationship Id="rId11" Type="http://schemas.openxmlformats.org/officeDocument/2006/relationships/slide" Target="slide7.xml"/><Relationship Id="rId5" Type="http://schemas.openxmlformats.org/officeDocument/2006/relationships/image" Target="../media/image23.png"/><Relationship Id="rId10" Type="http://schemas.openxmlformats.org/officeDocument/2006/relationships/slide" Target="slide6.xml"/><Relationship Id="rId4" Type="http://schemas.openxmlformats.org/officeDocument/2006/relationships/image" Target="../media/image22.png"/><Relationship Id="rId9" Type="http://schemas.openxmlformats.org/officeDocument/2006/relationships/slide" Target="slide9.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18" Type="http://schemas.openxmlformats.org/officeDocument/2006/relationships/image" Target="../media/image10.png"/><Relationship Id="rId3" Type="http://schemas.microsoft.com/office/2007/relationships/hdphoto" Target="../media/hdphoto1.wdp"/><Relationship Id="rId21" Type="http://schemas.openxmlformats.org/officeDocument/2006/relationships/image" Target="../media/image13.png"/><Relationship Id="rId7" Type="http://schemas.microsoft.com/office/2007/relationships/hdphoto" Target="../media/hdphoto3.wdp"/><Relationship Id="rId12" Type="http://schemas.microsoft.com/office/2007/relationships/hdphoto" Target="../media/hdphoto5.wdp"/><Relationship Id="rId17" Type="http://schemas.openxmlformats.org/officeDocument/2006/relationships/image" Target="../media/image9.png"/><Relationship Id="rId2" Type="http://schemas.openxmlformats.org/officeDocument/2006/relationships/image" Target="../media/image1.png"/><Relationship Id="rId16" Type="http://schemas.microsoft.com/office/2007/relationships/hdphoto" Target="../media/hdphoto7.wdp"/><Relationship Id="rId20"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5" Type="http://schemas.microsoft.com/office/2007/relationships/hdphoto" Target="../media/hdphoto2.wdp"/><Relationship Id="rId15" Type="http://schemas.openxmlformats.org/officeDocument/2006/relationships/image" Target="../media/image8.png"/><Relationship Id="rId23" Type="http://schemas.openxmlformats.org/officeDocument/2006/relationships/slide" Target="slide4.xml"/><Relationship Id="rId10" Type="http://schemas.openxmlformats.org/officeDocument/2006/relationships/image" Target="../media/image5.png"/><Relationship Id="rId19" Type="http://schemas.microsoft.com/office/2007/relationships/hdphoto" Target="../media/hdphoto8.wdp"/><Relationship Id="rId4" Type="http://schemas.openxmlformats.org/officeDocument/2006/relationships/image" Target="../media/image2.png"/><Relationship Id="rId9" Type="http://schemas.microsoft.com/office/2007/relationships/hdphoto" Target="../media/hdphoto4.wdp"/><Relationship Id="rId14" Type="http://schemas.microsoft.com/office/2007/relationships/hdphoto" Target="../media/hdphoto6.wdp"/><Relationship Id="rId22"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18" Type="http://schemas.openxmlformats.org/officeDocument/2006/relationships/image" Target="../media/image10.png"/><Relationship Id="rId3" Type="http://schemas.microsoft.com/office/2007/relationships/hdphoto" Target="../media/hdphoto1.wdp"/><Relationship Id="rId21" Type="http://schemas.openxmlformats.org/officeDocument/2006/relationships/image" Target="../media/image14.png"/><Relationship Id="rId7" Type="http://schemas.microsoft.com/office/2007/relationships/hdphoto" Target="../media/hdphoto3.wdp"/><Relationship Id="rId12" Type="http://schemas.microsoft.com/office/2007/relationships/hdphoto" Target="../media/hdphoto5.wdp"/><Relationship Id="rId17" Type="http://schemas.openxmlformats.org/officeDocument/2006/relationships/image" Target="../media/image9.png"/><Relationship Id="rId25" Type="http://schemas.openxmlformats.org/officeDocument/2006/relationships/image" Target="../media/image12.png"/><Relationship Id="rId2" Type="http://schemas.openxmlformats.org/officeDocument/2006/relationships/image" Target="../media/image1.png"/><Relationship Id="rId16" Type="http://schemas.microsoft.com/office/2007/relationships/hdphoto" Target="../media/hdphoto7.wdp"/><Relationship Id="rId20"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24" Type="http://schemas.openxmlformats.org/officeDocument/2006/relationships/slide" Target="slide4.xml"/><Relationship Id="rId5" Type="http://schemas.microsoft.com/office/2007/relationships/hdphoto" Target="../media/hdphoto2.wdp"/><Relationship Id="rId15" Type="http://schemas.openxmlformats.org/officeDocument/2006/relationships/image" Target="../media/image8.png"/><Relationship Id="rId23" Type="http://schemas.openxmlformats.org/officeDocument/2006/relationships/image" Target="../media/image15.png"/><Relationship Id="rId10" Type="http://schemas.openxmlformats.org/officeDocument/2006/relationships/image" Target="../media/image5.png"/><Relationship Id="rId19" Type="http://schemas.microsoft.com/office/2007/relationships/hdphoto" Target="../media/hdphoto8.wdp"/><Relationship Id="rId4" Type="http://schemas.openxmlformats.org/officeDocument/2006/relationships/image" Target="../media/image2.png"/><Relationship Id="rId9" Type="http://schemas.microsoft.com/office/2007/relationships/hdphoto" Target="../media/hdphoto4.wdp"/><Relationship Id="rId14" Type="http://schemas.microsoft.com/office/2007/relationships/hdphoto" Target="../media/hdphoto6.wdp"/><Relationship Id="rId22" Type="http://schemas.microsoft.com/office/2007/relationships/hdphoto" Target="../media/hdphoto9.wdp"/></Relationships>
</file>

<file path=ppt/slides/_rels/slide4.xml.rels><?xml version="1.0" encoding="UTF-8" standalone="yes"?>
<Relationships xmlns="http://schemas.openxmlformats.org/package/2006/relationships"><Relationship Id="rId8" Type="http://schemas.microsoft.com/office/2007/relationships/hdphoto" Target="../media/hdphoto10.wdp"/><Relationship Id="rId13" Type="http://schemas.openxmlformats.org/officeDocument/2006/relationships/slide" Target="slide8.xml"/><Relationship Id="rId18" Type="http://schemas.openxmlformats.org/officeDocument/2006/relationships/slide" Target="slide4.xml"/><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slide" Target="slide14.xml"/><Relationship Id="rId17" Type="http://schemas.openxmlformats.org/officeDocument/2006/relationships/slide" Target="slide5.xml"/><Relationship Id="rId2" Type="http://schemas.openxmlformats.org/officeDocument/2006/relationships/image" Target="../media/image16.png"/><Relationship Id="rId16" Type="http://schemas.openxmlformats.org/officeDocument/2006/relationships/slide" Target="slide7.xml"/><Relationship Id="rId1" Type="http://schemas.openxmlformats.org/officeDocument/2006/relationships/slideLayout" Target="../slideLayouts/slideLayout1.xml"/><Relationship Id="rId6" Type="http://schemas.openxmlformats.org/officeDocument/2006/relationships/image" Target="../media/image20.jpeg"/><Relationship Id="rId11" Type="http://schemas.microsoft.com/office/2007/relationships/hdphoto" Target="../media/hdphoto11.wdp"/><Relationship Id="rId5" Type="http://schemas.openxmlformats.org/officeDocument/2006/relationships/image" Target="../media/image19.jpeg"/><Relationship Id="rId15" Type="http://schemas.openxmlformats.org/officeDocument/2006/relationships/slide" Target="slide6.xml"/><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22.png"/><Relationship Id="rId14" Type="http://schemas.openxmlformats.org/officeDocument/2006/relationships/slide" Target="slide9.xml"/></Relationships>
</file>

<file path=ppt/slides/_rels/slide5.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5.xml"/><Relationship Id="rId3" Type="http://schemas.openxmlformats.org/officeDocument/2006/relationships/image" Target="../media/image21.png"/><Relationship Id="rId7" Type="http://schemas.microsoft.com/office/2007/relationships/hdphoto" Target="../media/hdphoto11.wdp"/><Relationship Id="rId12" Type="http://schemas.openxmlformats.org/officeDocument/2006/relationships/slide" Target="slide7.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slide" Target="slide6.xml"/><Relationship Id="rId5" Type="http://schemas.openxmlformats.org/officeDocument/2006/relationships/image" Target="../media/image22.png"/><Relationship Id="rId10" Type="http://schemas.openxmlformats.org/officeDocument/2006/relationships/slide" Target="slide9.xml"/><Relationship Id="rId4" Type="http://schemas.microsoft.com/office/2007/relationships/hdphoto" Target="../media/hdphoto10.wdp"/><Relationship Id="rId9" Type="http://schemas.openxmlformats.org/officeDocument/2006/relationships/slide" Target="slide8.xml"/><Relationship Id="rId14" Type="http://schemas.openxmlformats.org/officeDocument/2006/relationships/slide" Target="slide4.xml"/></Relationships>
</file>

<file path=ppt/slides/_rels/slide6.xml.rels><?xml version="1.0" encoding="UTF-8" standalone="yes"?>
<Relationships xmlns="http://schemas.openxmlformats.org/package/2006/relationships"><Relationship Id="rId8" Type="http://schemas.microsoft.com/office/2007/relationships/hdphoto" Target="../media/hdphoto11.wdp"/><Relationship Id="rId13" Type="http://schemas.openxmlformats.org/officeDocument/2006/relationships/slide" Target="slide7.xml"/><Relationship Id="rId3" Type="http://schemas.openxmlformats.org/officeDocument/2006/relationships/image" Target="../media/image25.png"/><Relationship Id="rId7" Type="http://schemas.openxmlformats.org/officeDocument/2006/relationships/image" Target="../media/image23.png"/><Relationship Id="rId12" Type="http://schemas.openxmlformats.org/officeDocument/2006/relationships/slide" Target="slide6.xml"/><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slide" Target="slide9.xml"/><Relationship Id="rId5" Type="http://schemas.microsoft.com/office/2007/relationships/hdphoto" Target="../media/hdphoto10.wdp"/><Relationship Id="rId15" Type="http://schemas.openxmlformats.org/officeDocument/2006/relationships/slide" Target="slide4.xml"/><Relationship Id="rId10" Type="http://schemas.openxmlformats.org/officeDocument/2006/relationships/slide" Target="slide8.xml"/><Relationship Id="rId4" Type="http://schemas.openxmlformats.org/officeDocument/2006/relationships/image" Target="../media/image21.png"/><Relationship Id="rId9" Type="http://schemas.openxmlformats.org/officeDocument/2006/relationships/slide" Target="slide14.xml"/><Relationship Id="rId14" Type="http://schemas.openxmlformats.org/officeDocument/2006/relationships/slide" Target="slide5.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slide" Target="slide9.xml"/><Relationship Id="rId3" Type="http://schemas.openxmlformats.org/officeDocument/2006/relationships/image" Target="../media/image27.png"/><Relationship Id="rId7" Type="http://schemas.microsoft.com/office/2007/relationships/hdphoto" Target="../media/hdphoto10.wdp"/><Relationship Id="rId12" Type="http://schemas.openxmlformats.org/officeDocument/2006/relationships/slide" Target="slide8.xml"/><Relationship Id="rId17" Type="http://schemas.openxmlformats.org/officeDocument/2006/relationships/slide" Target="slide4.xml"/><Relationship Id="rId2" Type="http://schemas.openxmlformats.org/officeDocument/2006/relationships/image" Target="../media/image26.png"/><Relationship Id="rId16"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slide" Target="slide14.xml"/><Relationship Id="rId5" Type="http://schemas.openxmlformats.org/officeDocument/2006/relationships/image" Target="../media/image29.png"/><Relationship Id="rId15" Type="http://schemas.openxmlformats.org/officeDocument/2006/relationships/slide" Target="slide7.xml"/><Relationship Id="rId10" Type="http://schemas.microsoft.com/office/2007/relationships/hdphoto" Target="../media/hdphoto11.wdp"/><Relationship Id="rId4" Type="http://schemas.openxmlformats.org/officeDocument/2006/relationships/image" Target="../media/image28.png"/><Relationship Id="rId9" Type="http://schemas.openxmlformats.org/officeDocument/2006/relationships/image" Target="../media/image23.png"/><Relationship Id="rId14" Type="http://schemas.openxmlformats.org/officeDocument/2006/relationships/slide" Target="slide6.xml"/></Relationships>
</file>

<file path=ppt/slides/_rels/slide8.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5.xml"/><Relationship Id="rId3" Type="http://schemas.openxmlformats.org/officeDocument/2006/relationships/image" Target="../media/image21.png"/><Relationship Id="rId7" Type="http://schemas.microsoft.com/office/2007/relationships/hdphoto" Target="../media/hdphoto11.wdp"/><Relationship Id="rId12" Type="http://schemas.openxmlformats.org/officeDocument/2006/relationships/slide" Target="slide7.xml"/><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slide" Target="slide6.xml"/><Relationship Id="rId5" Type="http://schemas.openxmlformats.org/officeDocument/2006/relationships/image" Target="../media/image22.png"/><Relationship Id="rId10" Type="http://schemas.openxmlformats.org/officeDocument/2006/relationships/slide" Target="slide9.xml"/><Relationship Id="rId4" Type="http://schemas.microsoft.com/office/2007/relationships/hdphoto" Target="../media/hdphoto10.wdp"/><Relationship Id="rId9" Type="http://schemas.openxmlformats.org/officeDocument/2006/relationships/slide" Target="slide8.xml"/><Relationship Id="rId14" Type="http://schemas.openxmlformats.org/officeDocument/2006/relationships/slide" Target="slide4.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slide" Target="slide6.xml"/><Relationship Id="rId3" Type="http://schemas.openxmlformats.org/officeDocument/2006/relationships/image" Target="../media/image31.png"/><Relationship Id="rId7" Type="http://schemas.openxmlformats.org/officeDocument/2006/relationships/image" Target="../media/image22.png"/><Relationship Id="rId12" Type="http://schemas.openxmlformats.org/officeDocument/2006/relationships/slide" Target="slide9.xml"/><Relationship Id="rId2" Type="http://schemas.openxmlformats.org/officeDocument/2006/relationships/notesSlide" Target="../notesSlides/notesSlide3.xml"/><Relationship Id="rId16" Type="http://schemas.openxmlformats.org/officeDocument/2006/relationships/slide" Target="slide4.xml"/><Relationship Id="rId1" Type="http://schemas.openxmlformats.org/officeDocument/2006/relationships/slideLayout" Target="../slideLayouts/slideLayout1.xml"/><Relationship Id="rId6" Type="http://schemas.microsoft.com/office/2007/relationships/hdphoto" Target="../media/hdphoto10.wdp"/><Relationship Id="rId11" Type="http://schemas.openxmlformats.org/officeDocument/2006/relationships/slide" Target="slide8.xml"/><Relationship Id="rId5" Type="http://schemas.openxmlformats.org/officeDocument/2006/relationships/image" Target="../media/image21.png"/><Relationship Id="rId15" Type="http://schemas.openxmlformats.org/officeDocument/2006/relationships/slide" Target="slide5.xml"/><Relationship Id="rId10" Type="http://schemas.openxmlformats.org/officeDocument/2006/relationships/slide" Target="slide14.xml"/><Relationship Id="rId4" Type="http://schemas.openxmlformats.org/officeDocument/2006/relationships/image" Target="../media/image32.png"/><Relationship Id="rId9" Type="http://schemas.microsoft.com/office/2007/relationships/hdphoto" Target="../media/hdphoto11.wdp"/><Relationship Id="rId14" Type="http://schemas.openxmlformats.org/officeDocument/2006/relationships/slide" Target="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1" name="Group 1130">
            <a:extLst>
              <a:ext uri="{FF2B5EF4-FFF2-40B4-BE49-F238E27FC236}">
                <a16:creationId xmlns:a16="http://schemas.microsoft.com/office/drawing/2014/main" id="{A9A22BF4-308B-3FA9-4B55-2B87D4BD7444}"/>
              </a:ext>
            </a:extLst>
          </p:cNvPr>
          <p:cNvGrpSpPr/>
          <p:nvPr/>
        </p:nvGrpSpPr>
        <p:grpSpPr>
          <a:xfrm>
            <a:off x="208088" y="2314902"/>
            <a:ext cx="6891414" cy="4220259"/>
            <a:chOff x="99731" y="2405686"/>
            <a:chExt cx="6891414" cy="4220259"/>
          </a:xfrm>
        </p:grpSpPr>
        <p:pic>
          <p:nvPicPr>
            <p:cNvPr id="1132" name="Picture 6" descr="10,696 Water Turbine Illustrations &amp; Clip Art - iStock | Water turbine  icon, Water turbine close up">
              <a:extLst>
                <a:ext uri="{FF2B5EF4-FFF2-40B4-BE49-F238E27FC236}">
                  <a16:creationId xmlns:a16="http://schemas.microsoft.com/office/drawing/2014/main" id="{05D00D1D-FE99-FF56-79D1-DE32E11FFFA3}"/>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7778" b="90523" l="29180" r="45410">
                          <a14:foregroundMark x1="34098" y1="80392" x2="34098" y2="80392"/>
                          <a14:foregroundMark x1="42295" y1="83987" x2="42459" y2="80556"/>
                          <a14:foregroundMark x1="32787" y1="79575" x2="32295" y2="82026"/>
                          <a14:foregroundMark x1="29344" y1="89052" x2="29344" y2="89052"/>
                          <a14:foregroundMark x1="45410" y1="88725" x2="45410" y2="88725"/>
                        </a14:backgroundRemoval>
                      </a14:imgEffect>
                    </a14:imgLayer>
                  </a14:imgProps>
                </a:ext>
                <a:ext uri="{28A0092B-C50C-407E-A947-70E740481C1C}">
                  <a14:useLocalDpi xmlns:a14="http://schemas.microsoft.com/office/drawing/2010/main" val="0"/>
                </a:ext>
              </a:extLst>
            </a:blip>
            <a:srcRect l="28361" t="76307" r="52961" b="7843"/>
            <a:stretch/>
          </p:blipFill>
          <p:spPr bwMode="auto">
            <a:xfrm>
              <a:off x="4020994" y="4205364"/>
              <a:ext cx="650697" cy="553979"/>
            </a:xfrm>
            <a:prstGeom prst="rect">
              <a:avLst/>
            </a:prstGeom>
            <a:noFill/>
            <a:extLst>
              <a:ext uri="{909E8E84-426E-40DD-AFC4-6F175D3DCCD1}">
                <a14:hiddenFill xmlns:a14="http://schemas.microsoft.com/office/drawing/2010/main">
                  <a:solidFill>
                    <a:srgbClr val="FFFFFF"/>
                  </a:solidFill>
                </a14:hiddenFill>
              </a:ext>
            </a:extLst>
          </p:spPr>
        </p:pic>
        <p:cxnSp>
          <p:nvCxnSpPr>
            <p:cNvPr id="1133" name="Straight Arrow Connector 1132">
              <a:extLst>
                <a:ext uri="{FF2B5EF4-FFF2-40B4-BE49-F238E27FC236}">
                  <a16:creationId xmlns:a16="http://schemas.microsoft.com/office/drawing/2014/main" id="{54CB2A56-7390-E2C6-F103-FB9081C8968A}"/>
                </a:ext>
              </a:extLst>
            </p:cNvPr>
            <p:cNvCxnSpPr>
              <a:cxnSpLocks/>
              <a:stCxn id="1132" idx="0"/>
              <a:endCxn id="1154" idx="3"/>
            </p:cNvCxnSpPr>
            <p:nvPr/>
          </p:nvCxnSpPr>
          <p:spPr>
            <a:xfrm flipH="1" flipV="1">
              <a:off x="3152088" y="3154314"/>
              <a:ext cx="1194255" cy="1051050"/>
            </a:xfrm>
            <a:prstGeom prst="straightConnector1">
              <a:avLst/>
            </a:prstGeom>
            <a:ln w="19050">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34" name="Straight Arrow Connector 1133">
              <a:extLst>
                <a:ext uri="{FF2B5EF4-FFF2-40B4-BE49-F238E27FC236}">
                  <a16:creationId xmlns:a16="http://schemas.microsoft.com/office/drawing/2014/main" id="{8762FFE1-DD8F-977A-A03A-914487C0E358}"/>
                </a:ext>
              </a:extLst>
            </p:cNvPr>
            <p:cNvCxnSpPr>
              <a:cxnSpLocks/>
              <a:stCxn id="1132" idx="1"/>
              <a:endCxn id="1152" idx="3"/>
            </p:cNvCxnSpPr>
            <p:nvPr/>
          </p:nvCxnSpPr>
          <p:spPr>
            <a:xfrm flipH="1">
              <a:off x="3209503" y="4482354"/>
              <a:ext cx="811491" cy="5241"/>
            </a:xfrm>
            <a:prstGeom prst="straightConnector1">
              <a:avLst/>
            </a:prstGeom>
            <a:ln w="19050">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35" name="Straight Arrow Connector 1134">
              <a:extLst>
                <a:ext uri="{FF2B5EF4-FFF2-40B4-BE49-F238E27FC236}">
                  <a16:creationId xmlns:a16="http://schemas.microsoft.com/office/drawing/2014/main" id="{8F215B63-2173-49A4-01B5-DFF843169232}"/>
                </a:ext>
              </a:extLst>
            </p:cNvPr>
            <p:cNvCxnSpPr>
              <a:cxnSpLocks/>
              <a:stCxn id="1132" idx="2"/>
              <a:endCxn id="1150" idx="3"/>
            </p:cNvCxnSpPr>
            <p:nvPr/>
          </p:nvCxnSpPr>
          <p:spPr>
            <a:xfrm flipH="1">
              <a:off x="2987862" y="4759343"/>
              <a:ext cx="1358481" cy="955466"/>
            </a:xfrm>
            <a:prstGeom prst="straightConnector1">
              <a:avLst/>
            </a:prstGeom>
            <a:ln w="19050">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1136" name="Group 1135">
              <a:extLst>
                <a:ext uri="{FF2B5EF4-FFF2-40B4-BE49-F238E27FC236}">
                  <a16:creationId xmlns:a16="http://schemas.microsoft.com/office/drawing/2014/main" id="{D3730FD6-8DCF-90FF-3F30-5496512E2177}"/>
                </a:ext>
              </a:extLst>
            </p:cNvPr>
            <p:cNvGrpSpPr/>
            <p:nvPr/>
          </p:nvGrpSpPr>
          <p:grpSpPr>
            <a:xfrm>
              <a:off x="393487" y="2405686"/>
              <a:ext cx="3297311" cy="4220259"/>
              <a:chOff x="393487" y="2405686"/>
              <a:chExt cx="3297311" cy="4220259"/>
            </a:xfrm>
          </p:grpSpPr>
          <p:pic>
            <p:nvPicPr>
              <p:cNvPr id="1143" name="Picture 26" descr="Premium Vector | Arrow vector icon gdp gross domestic product acronym  business vector icon business concept">
                <a:extLst>
                  <a:ext uri="{FF2B5EF4-FFF2-40B4-BE49-F238E27FC236}">
                    <a16:creationId xmlns:a16="http://schemas.microsoft.com/office/drawing/2014/main" id="{63C370CE-9C99-E18B-B351-7C5FADE08963}"/>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2900" b="80500" l="19000" r="80800">
                            <a14:foregroundMark x1="48650" y1="55500" x2="48650" y2="55500"/>
                            <a14:foregroundMark x1="38600" y1="56600" x2="38600" y2="56600"/>
                            <a14:foregroundMark x1="29100" y1="58800" x2="29100" y2="58800"/>
                            <a14:foregroundMark x1="39700" y1="70000" x2="39700" y2="70000"/>
                            <a14:foregroundMark x1="47300" y1="72050" x2="47300" y2="72050"/>
                            <a14:foregroundMark x1="58450" y1="72300" x2="58450" y2="72300"/>
                            <a14:foregroundMark x1="80650" y1="55100" x2="80650" y2="55100"/>
                            <a14:foregroundMark x1="69100" y1="34950" x2="69100" y2="34950"/>
                            <a14:foregroundMark x1="79550" y1="66000" x2="79550" y2="66000"/>
                            <a14:foregroundMark x1="21350" y1="65850" x2="21350" y2="65850"/>
                            <a14:foregroundMark x1="29900" y1="64750" x2="29900" y2="64750"/>
                            <a14:foregroundMark x1="25200" y1="29450" x2="43550" y2="38100"/>
                            <a14:foregroundMark x1="20800" y1="27500" x2="63450" y2="28750"/>
                            <a14:foregroundMark x1="63450" y1="28750" x2="77950" y2="61600"/>
                            <a14:foregroundMark x1="77950" y1="61600" x2="39650" y2="64050"/>
                            <a14:foregroundMark x1="39650" y1="64050" x2="20000" y2="32750"/>
                            <a14:foregroundMark x1="20000" y1="32750" x2="64950" y2="33350"/>
                            <a14:foregroundMark x1="64950" y1="33350" x2="26550" y2="34100"/>
                            <a14:foregroundMark x1="26550" y1="34100" x2="56950" y2="58850"/>
                            <a14:foregroundMark x1="56950" y1="58850" x2="22400" y2="53500"/>
                            <a14:foregroundMark x1="22400" y1="53500" x2="59950" y2="48250"/>
                            <a14:foregroundMark x1="59950" y1="48250" x2="26600" y2="26800"/>
                            <a14:foregroundMark x1="26600" y1="26800" x2="60050" y2="38600"/>
                            <a14:foregroundMark x1="60050" y1="38600" x2="74750" y2="56050"/>
                            <a14:foregroundMark x1="20000" y1="26100" x2="62700" y2="25800"/>
                            <a14:foregroundMark x1="62700" y1="25800" x2="77650" y2="26000"/>
                            <a14:foregroundMark x1="78050" y1="27900" x2="78050" y2="47100"/>
                            <a14:foregroundMark x1="77650" y1="29000" x2="72000" y2="34950"/>
                            <a14:foregroundMark x1="74900" y1="27350" x2="66600" y2="31650"/>
                            <a14:foregroundMark x1="77500" y1="25000" x2="19850" y2="25700"/>
                            <a14:foregroundMark x1="22050" y1="25850" x2="23700" y2="48200"/>
                            <a14:foregroundMark x1="19000" y1="24300" x2="19000" y2="24300"/>
                            <a14:foregroundMark x1="20100" y1="51650" x2="21100" y2="61000"/>
                            <a14:foregroundMark x1="78200" y1="24600" x2="78600" y2="35750"/>
                            <a14:foregroundMark x1="78350" y1="22950" x2="77100" y2="33450"/>
                            <a14:foregroundMark x1="78200" y1="65850" x2="77650" y2="59900"/>
                            <a14:foregroundMark x1="79450" y1="65850" x2="78200" y2="50100"/>
                            <a14:foregroundMark x1="20550" y1="66000" x2="79150" y2="64900"/>
                            <a14:foregroundMark x1="37650" y1="70250" x2="37650" y2="70250"/>
                            <a14:foregroundMark x1="49500" y1="69300" x2="49500" y2="69300"/>
                            <a14:foregroundMark x1="60100" y1="69300" x2="60100" y2="69300"/>
                            <a14:foregroundMark x1="40000" y1="70550" x2="40000" y2="70550"/>
                            <a14:foregroundMark x1="41100" y1="70400" x2="41100" y2="70400"/>
                            <a14:foregroundMark x1="41200" y1="70550" x2="41200" y2="70550"/>
                            <a14:foregroundMark x1="42300" y1="70550" x2="40650" y2="69450"/>
                            <a14:foregroundMark x1="43150" y1="71500" x2="39150" y2="68750"/>
                            <a14:foregroundMark x1="41373" y1="73856" x2="41100" y2="74250"/>
                            <a14:foregroundMark x1="42900" y1="71650" x2="41603" y2="73524"/>
                            <a14:foregroundMark x1="42200" y1="69850" x2="36374" y2="69381"/>
                            <a14:foregroundMark x1="38850" y1="70000" x2="35700" y2="72900"/>
                            <a14:foregroundMark x1="37150" y1="77400" x2="37200" y2="77850"/>
                            <a14:foregroundMark x1="36400" y1="70650" x2="36697" y2="73322"/>
                            <a14:foregroundMark x1="39522" y1="77546" x2="41500" y2="78950"/>
                            <a14:foregroundMark x1="35300" y1="74550" x2="37061" y2="75799"/>
                            <a14:foregroundMark x1="42300" y1="78100" x2="42900" y2="74400"/>
                            <a14:foregroundMark x1="42300" y1="75100" x2="40205" y2="74814"/>
                            <a14:foregroundMark x1="48000" y1="70550" x2="47850" y2="76900"/>
                            <a14:foregroundMark x1="49500" y1="70100" x2="54600" y2="70950"/>
                            <a14:foregroundMark x1="54050" y1="70800" x2="54900" y2="76450"/>
                            <a14:foregroundMark x1="54600" y1="76600" x2="48550" y2="78000"/>
                            <a14:foregroundMark x1="58450" y1="70250" x2="59150" y2="79100"/>
                            <a14:foregroundMark x1="58900" y1="70000" x2="64100" y2="70250"/>
                            <a14:foregroundMark x1="65200" y1="71500" x2="60800" y2="74650"/>
                            <a14:foregroundMark x1="79300" y1="48050" x2="78900" y2="26100"/>
                            <a14:foregroundMark x1="80800" y1="46800" x2="80550" y2="63500"/>
                            <a14:backgroundMark x1="57650" y1="67900" x2="57650" y2="67900"/>
                            <a14:backgroundMark x1="61900" y1="72200" x2="61900" y2="72200"/>
                            <a14:backgroundMark x1="52650" y1="74100" x2="52650" y2="74100"/>
                            <a14:backgroundMark x1="51550" y1="74400" x2="51550" y2="74400"/>
                            <a14:backgroundMark x1="40250" y1="72450" x2="40250" y2="72450"/>
                            <a14:backgroundMark x1="34200" y1="69700" x2="34200" y2="69700"/>
                            <a14:backgroundMark x1="39150" y1="73550" x2="39150" y2="73550"/>
                            <a14:backgroundMark x1="40800" y1="72600" x2="38600" y2="72450"/>
                            <a14:backgroundMark x1="38300" y1="73550" x2="39150" y2="75100"/>
                            <a14:backgroundMark x1="38200" y1="74250" x2="39300" y2="75500"/>
                            <a14:backgroundMark x1="43000" y1="73300" x2="41100" y2="72750"/>
                            <a14:backgroundMark x1="42300" y1="73550" x2="40650" y2="72600"/>
                            <a14:backgroundMark x1="37350" y1="72900" x2="40250" y2="76750"/>
                            <a14:backgroundMark x1="37100" y1="74100" x2="39000" y2="76600"/>
                            <a14:backgroundMark x1="35850" y1="68750" x2="31550" y2="70400"/>
                            <a14:backgroundMark x1="36950" y1="76300" x2="39700" y2="77150"/>
                            <a14:backgroundMark x1="43000" y1="73550" x2="40800" y2="72900"/>
                            <a14:backgroundMark x1="42900" y1="73150" x2="41900" y2="72450"/>
                          </a14:backgroundRemoval>
                        </a14:imgEffect>
                      </a14:imgLayer>
                    </a14:imgProps>
                  </a:ext>
                  <a:ext uri="{28A0092B-C50C-407E-A947-70E740481C1C}">
                    <a14:useLocalDpi xmlns:a14="http://schemas.microsoft.com/office/drawing/2010/main" val="0"/>
                  </a:ext>
                </a:extLst>
              </a:blip>
              <a:srcRect l="17708" t="18481" r="12989" b="12569"/>
              <a:stretch/>
            </p:blipFill>
            <p:spPr bwMode="auto">
              <a:xfrm>
                <a:off x="393487" y="4006233"/>
                <a:ext cx="957089" cy="952243"/>
              </a:xfrm>
              <a:prstGeom prst="rect">
                <a:avLst/>
              </a:prstGeom>
              <a:noFill/>
              <a:extLst>
                <a:ext uri="{909E8E84-426E-40DD-AFC4-6F175D3DCCD1}">
                  <a14:hiddenFill xmlns:a14="http://schemas.microsoft.com/office/drawing/2010/main">
                    <a:solidFill>
                      <a:srgbClr val="FFFFFF"/>
                    </a:solidFill>
                  </a14:hiddenFill>
                </a:ext>
              </a:extLst>
            </p:spPr>
          </p:pic>
          <p:cxnSp>
            <p:nvCxnSpPr>
              <p:cNvPr id="1144" name="Straight Arrow Connector 1143">
                <a:extLst>
                  <a:ext uri="{FF2B5EF4-FFF2-40B4-BE49-F238E27FC236}">
                    <a16:creationId xmlns:a16="http://schemas.microsoft.com/office/drawing/2014/main" id="{953A4F28-960F-293A-7519-1755432C8F2A}"/>
                  </a:ext>
                </a:extLst>
              </p:cNvPr>
              <p:cNvCxnSpPr>
                <a:cxnSpLocks/>
                <a:stCxn id="1154" idx="1"/>
                <a:endCxn id="1143" idx="0"/>
              </p:cNvCxnSpPr>
              <p:nvPr/>
            </p:nvCxnSpPr>
            <p:spPr>
              <a:xfrm flipH="1">
                <a:off x="872032" y="3154314"/>
                <a:ext cx="1206652" cy="851919"/>
              </a:xfrm>
              <a:prstGeom prst="straightConnector1">
                <a:avLst/>
              </a:prstGeom>
              <a:ln w="19050">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45" name="Straight Arrow Connector 1144">
                <a:extLst>
                  <a:ext uri="{FF2B5EF4-FFF2-40B4-BE49-F238E27FC236}">
                    <a16:creationId xmlns:a16="http://schemas.microsoft.com/office/drawing/2014/main" id="{B7F978EC-D9A7-3C23-A088-F6D03ABC63FC}"/>
                  </a:ext>
                </a:extLst>
              </p:cNvPr>
              <p:cNvCxnSpPr>
                <a:cxnSpLocks/>
                <a:stCxn id="1152" idx="1"/>
                <a:endCxn id="1143" idx="3"/>
              </p:cNvCxnSpPr>
              <p:nvPr/>
            </p:nvCxnSpPr>
            <p:spPr>
              <a:xfrm flipH="1" flipV="1">
                <a:off x="1350576" y="4482355"/>
                <a:ext cx="670693" cy="5240"/>
              </a:xfrm>
              <a:prstGeom prst="straightConnector1">
                <a:avLst/>
              </a:prstGeom>
              <a:ln w="19050">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46" name="Straight Arrow Connector 1145">
                <a:extLst>
                  <a:ext uri="{FF2B5EF4-FFF2-40B4-BE49-F238E27FC236}">
                    <a16:creationId xmlns:a16="http://schemas.microsoft.com/office/drawing/2014/main" id="{6EC38517-90BD-3374-961E-17473A37F8B0}"/>
                  </a:ext>
                </a:extLst>
              </p:cNvPr>
              <p:cNvCxnSpPr>
                <a:cxnSpLocks/>
                <a:stCxn id="1150" idx="1"/>
                <a:endCxn id="1143" idx="2"/>
              </p:cNvCxnSpPr>
              <p:nvPr/>
            </p:nvCxnSpPr>
            <p:spPr>
              <a:xfrm flipH="1" flipV="1">
                <a:off x="872032" y="4958476"/>
                <a:ext cx="1370878" cy="756333"/>
              </a:xfrm>
              <a:prstGeom prst="straightConnector1">
                <a:avLst/>
              </a:prstGeom>
              <a:ln w="19050">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1147" name="Group 1146">
                <a:extLst>
                  <a:ext uri="{FF2B5EF4-FFF2-40B4-BE49-F238E27FC236}">
                    <a16:creationId xmlns:a16="http://schemas.microsoft.com/office/drawing/2014/main" id="{5B69D206-7A7E-7070-327D-F5C2CD5A618D}"/>
                  </a:ext>
                </a:extLst>
              </p:cNvPr>
              <p:cNvGrpSpPr/>
              <p:nvPr/>
            </p:nvGrpSpPr>
            <p:grpSpPr>
              <a:xfrm>
                <a:off x="1827697" y="2405686"/>
                <a:ext cx="1863101" cy="1136246"/>
                <a:chOff x="1695617" y="1775654"/>
                <a:chExt cx="1863101" cy="1136246"/>
              </a:xfrm>
            </p:grpSpPr>
            <p:pic>
              <p:nvPicPr>
                <p:cNvPr id="1154" name="Picture 14" descr="442 City Water Pipes Illustrations &amp; Clip Art - iStock | Water system, Water  infrastructure, Drinking water">
                  <a:extLst>
                    <a:ext uri="{FF2B5EF4-FFF2-40B4-BE49-F238E27FC236}">
                      <a16:creationId xmlns:a16="http://schemas.microsoft.com/office/drawing/2014/main" id="{A7D34CB8-F498-2C05-CFF4-14474920713D}"/>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5204" b="96154" l="5065" r="95752">
                              <a14:foregroundMark x1="33333" y1="5204" x2="33333" y2="5204"/>
                              <a14:foregroundMark x1="34967" y1="12443" x2="34967" y2="12443"/>
                              <a14:foregroundMark x1="37092" y1="5882" x2="47059" y2="5882"/>
                              <a14:foregroundMark x1="34150" y1="6335" x2="22876" y2="39367"/>
                              <a14:foregroundMark x1="28922" y1="15158" x2="23039" y2="33710"/>
                              <a14:foregroundMark x1="25490" y1="9502" x2="38072" y2="6787"/>
                              <a14:foregroundMark x1="29575" y1="5204" x2="43301" y2="5430"/>
                              <a14:foregroundMark x1="27451" y1="5430" x2="43954" y2="5430"/>
                              <a14:foregroundMark x1="33660" y1="7240" x2="76471" y2="5656"/>
                              <a14:foregroundMark x1="68791" y1="14932" x2="80065" y2="33032"/>
                              <a14:foregroundMark x1="78268" y1="11538" x2="83170" y2="23529"/>
                              <a14:foregroundMark x1="81863" y1="21493" x2="86928" y2="39367"/>
                              <a14:foregroundMark x1="83497" y1="20136" x2="83497" y2="20136"/>
                              <a14:foregroundMark x1="83660" y1="18100" x2="83660" y2="18100"/>
                              <a14:foregroundMark x1="83660" y1="19005" x2="83660" y2="19005"/>
                              <a14:foregroundMark x1="84477" y1="19005" x2="84477" y2="19005"/>
                              <a14:foregroundMark x1="84804" y1="19457" x2="84477" y2="23756"/>
                              <a14:foregroundMark x1="88072" y1="43891" x2="89869" y2="56109"/>
                              <a14:foregroundMark x1="92484" y1="58597" x2="92484" y2="58597"/>
                              <a14:foregroundMark x1="92157" y1="50452" x2="92157" y2="50452"/>
                              <a14:foregroundMark x1="93627" y1="49548" x2="93627" y2="49548"/>
                              <a14:foregroundMark x1="92484" y1="49321" x2="91340" y2="48643"/>
                              <a14:foregroundMark x1="95915" y1="58597" x2="95915" y2="58597"/>
                              <a14:foregroundMark x1="68791" y1="85973" x2="68791" y2="85973"/>
                              <a14:foregroundMark x1="62418" y1="96154" x2="31699" y2="83484"/>
                              <a14:foregroundMark x1="11111" y1="44570" x2="10948" y2="54977"/>
                              <a14:foregroundMark x1="7843" y1="56335" x2="5065" y2="57240"/>
                              <a14:foregroundMark x1="18137" y1="26923" x2="16013" y2="27602"/>
                              <a14:foregroundMark x1="18137" y1="40498" x2="15196" y2="38688"/>
                              <a14:foregroundMark x1="12908" y1="37104" x2="30556" y2="8145"/>
                              <a14:foregroundMark x1="16340" y1="19683" x2="26634" y2="19683"/>
                              <a14:foregroundMark x1="15523" y1="19005" x2="19444" y2="19005"/>
                              <a14:foregroundMark x1="14216" y1="19005" x2="21078" y2="19457"/>
                              <a14:foregroundMark x1="15686" y1="17421" x2="25980" y2="17647"/>
                              <a14:foregroundMark x1="88889" y1="31900" x2="80882" y2="31900"/>
                              <a14:foregroundMark x1="70261" y1="81674" x2="51797" y2="90045"/>
                              <a14:foregroundMark x1="24837" y1="85520" x2="66503" y2="83710"/>
                              <a14:foregroundMark x1="30882" y1="90950" x2="61928" y2="89593"/>
                              <a14:foregroundMark x1="35621" y1="95701" x2="72059" y2="95249"/>
                              <a14:foregroundMark x1="77124" y1="80090" x2="70915" y2="89140"/>
                              <a14:foregroundMark x1="75980" y1="86199" x2="72876" y2="73303"/>
                              <a14:foregroundMark x1="33497" y1="33032" x2="57516" y2="58597"/>
                              <a14:foregroundMark x1="80719" y1="69683" x2="15523" y2="75792"/>
                              <a14:foregroundMark x1="14706" y1="79638" x2="14542" y2="65158"/>
                              <a14:foregroundMark x1="27124" y1="70588" x2="49183" y2="70588"/>
                              <a14:foregroundMark x1="86111" y1="64480" x2="86111" y2="74434"/>
                              <a14:foregroundMark x1="91830" y1="49095" x2="91830" y2="49095"/>
                              <a14:foregroundMark x1="92320" y1="48190" x2="92320" y2="48190"/>
                              <a14:foregroundMark x1="92320" y1="46833" x2="92974" y2="48869"/>
                              <a14:foregroundMark x1="93301" y1="55204" x2="93137" y2="50679"/>
                            </a14:backgroundRemoval>
                          </a14:imgEffect>
                        </a14:imgLayer>
                      </a14:imgProps>
                    </a:ext>
                    <a:ext uri="{28A0092B-C50C-407E-A947-70E740481C1C}">
                      <a14:useLocalDpi xmlns:a14="http://schemas.microsoft.com/office/drawing/2010/main" val="0"/>
                    </a:ext>
                  </a:extLst>
                </a:blip>
                <a:srcRect/>
                <a:stretch>
                  <a:fillRect/>
                </a:stretch>
              </p:blipFill>
              <p:spPr bwMode="auto">
                <a:xfrm>
                  <a:off x="1946604" y="2136664"/>
                  <a:ext cx="1073404" cy="775236"/>
                </a:xfrm>
                <a:prstGeom prst="rect">
                  <a:avLst/>
                </a:prstGeom>
                <a:noFill/>
                <a:extLst>
                  <a:ext uri="{909E8E84-426E-40DD-AFC4-6F175D3DCCD1}">
                    <a14:hiddenFill xmlns:a14="http://schemas.microsoft.com/office/drawing/2010/main">
                      <a:solidFill>
                        <a:srgbClr val="FFFFFF"/>
                      </a:solidFill>
                    </a14:hiddenFill>
                  </a:ext>
                </a:extLst>
              </p:spPr>
            </p:pic>
            <p:sp>
              <p:nvSpPr>
                <p:cNvPr id="1155" name="TextBox 1154">
                  <a:extLst>
                    <a:ext uri="{FF2B5EF4-FFF2-40B4-BE49-F238E27FC236}">
                      <a16:creationId xmlns:a16="http://schemas.microsoft.com/office/drawing/2014/main" id="{4CC54F6D-28CD-6E26-3DDD-A530E81D5643}"/>
                    </a:ext>
                  </a:extLst>
                </p:cNvPr>
                <p:cNvSpPr txBox="1"/>
                <p:nvPr/>
              </p:nvSpPr>
              <p:spPr>
                <a:xfrm>
                  <a:off x="1695617" y="1775654"/>
                  <a:ext cx="1863101" cy="338554"/>
                </a:xfrm>
                <a:prstGeom prst="rect">
                  <a:avLst/>
                </a:prstGeom>
                <a:noFill/>
              </p:spPr>
              <p:txBody>
                <a:bodyPr wrap="square" rtlCol="0">
                  <a:spAutoFit/>
                </a:bodyPr>
                <a:lstStyle/>
                <a:p>
                  <a:r>
                    <a:rPr lang="en-GB" sz="1600" b="1" dirty="0">
                      <a:solidFill>
                        <a:schemeClr val="accent6"/>
                      </a:solidFill>
                      <a:latin typeface="Book Antiqua" panose="02040602050305030304" pitchFamily="18" charset="0"/>
                    </a:rPr>
                    <a:t>Drinking Water</a:t>
                  </a:r>
                  <a:endParaRPr lang="en-NL" sz="1600" b="1" dirty="0">
                    <a:solidFill>
                      <a:schemeClr val="accent6"/>
                    </a:solidFill>
                    <a:latin typeface="Book Antiqua" panose="02040602050305030304" pitchFamily="18" charset="0"/>
                  </a:endParaRPr>
                </a:p>
              </p:txBody>
            </p:sp>
          </p:grpSp>
          <p:grpSp>
            <p:nvGrpSpPr>
              <p:cNvPr id="1148" name="Group 1147">
                <a:extLst>
                  <a:ext uri="{FF2B5EF4-FFF2-40B4-BE49-F238E27FC236}">
                    <a16:creationId xmlns:a16="http://schemas.microsoft.com/office/drawing/2014/main" id="{A885BF53-39A3-0C6C-3E0D-6F9A9C327578}"/>
                  </a:ext>
                </a:extLst>
              </p:cNvPr>
              <p:cNvGrpSpPr/>
              <p:nvPr/>
            </p:nvGrpSpPr>
            <p:grpSpPr>
              <a:xfrm>
                <a:off x="1860315" y="3778588"/>
                <a:ext cx="1613985" cy="1085519"/>
                <a:chOff x="1728235" y="3148556"/>
                <a:chExt cx="1613985" cy="1085519"/>
              </a:xfrm>
            </p:grpSpPr>
            <p:pic>
              <p:nvPicPr>
                <p:cNvPr id="1152" name="Picture 8" descr="Irrigation Canal Stock Illustrations – 52 Irrigation Canal Stock  Illustrations, Vectors &amp; Clipart - Dreamstime">
                  <a:extLst>
                    <a:ext uri="{FF2B5EF4-FFF2-40B4-BE49-F238E27FC236}">
                      <a16:creationId xmlns:a16="http://schemas.microsoft.com/office/drawing/2014/main" id="{5037C860-1451-A799-2A4A-DEDB6DB8BF9A}"/>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5668" b="87247" l="10125" r="87625">
                              <a14:foregroundMark x1="34250" y1="49190" x2="30000" y2="43927"/>
                              <a14:foregroundMark x1="87625" y1="47773" x2="87625" y2="47773"/>
                              <a14:foregroundMark x1="46125" y1="87247" x2="46125" y2="87247"/>
                              <a14:foregroundMark x1="10125" y1="53036" x2="10125" y2="53036"/>
                              <a14:foregroundMark x1="50500" y1="8097" x2="50500" y2="8097"/>
                              <a14:foregroundMark x1="53750" y1="7287" x2="53750" y2="7287"/>
                              <a14:foregroundMark x1="50250" y1="6883" x2="50250" y2="6883"/>
                              <a14:foregroundMark x1="50625" y1="6275" x2="50625" y2="6275"/>
                              <a14:foregroundMark x1="54250" y1="5668" x2="54250" y2="5668"/>
                              <a14:foregroundMark x1="54000" y1="5668" x2="54000" y2="5668"/>
                            </a14:backgroundRemoval>
                          </a14:imgEffect>
                        </a14:imgLayer>
                      </a14:imgProps>
                    </a:ext>
                    <a:ext uri="{28A0092B-C50C-407E-A947-70E740481C1C}">
                      <a14:useLocalDpi xmlns:a14="http://schemas.microsoft.com/office/drawing/2010/main" val="0"/>
                    </a:ext>
                  </a:extLst>
                </a:blip>
                <a:srcRect l="856" t="-1" r="5839" b="4243"/>
                <a:stretch/>
              </p:blipFill>
              <p:spPr bwMode="auto">
                <a:xfrm>
                  <a:off x="1889189" y="3481050"/>
                  <a:ext cx="1188234" cy="753025"/>
                </a:xfrm>
                <a:prstGeom prst="rect">
                  <a:avLst/>
                </a:prstGeom>
                <a:noFill/>
                <a:extLst>
                  <a:ext uri="{909E8E84-426E-40DD-AFC4-6F175D3DCCD1}">
                    <a14:hiddenFill xmlns:a14="http://schemas.microsoft.com/office/drawing/2010/main">
                      <a:solidFill>
                        <a:srgbClr val="FFFFFF"/>
                      </a:solidFill>
                    </a14:hiddenFill>
                  </a:ext>
                </a:extLst>
              </p:spPr>
            </p:pic>
            <p:sp>
              <p:nvSpPr>
                <p:cNvPr id="1153" name="TextBox 1152">
                  <a:extLst>
                    <a:ext uri="{FF2B5EF4-FFF2-40B4-BE49-F238E27FC236}">
                      <a16:creationId xmlns:a16="http://schemas.microsoft.com/office/drawing/2014/main" id="{3199BF0B-28CB-7EBC-1078-5F3BE7DA2BF4}"/>
                    </a:ext>
                  </a:extLst>
                </p:cNvPr>
                <p:cNvSpPr txBox="1"/>
                <p:nvPr/>
              </p:nvSpPr>
              <p:spPr>
                <a:xfrm>
                  <a:off x="1728235" y="3148556"/>
                  <a:ext cx="1613985" cy="338554"/>
                </a:xfrm>
                <a:prstGeom prst="rect">
                  <a:avLst/>
                </a:prstGeom>
                <a:noFill/>
              </p:spPr>
              <p:txBody>
                <a:bodyPr wrap="square" rtlCol="0">
                  <a:spAutoFit/>
                </a:bodyPr>
                <a:lstStyle/>
                <a:p>
                  <a:pPr algn="ctr"/>
                  <a:r>
                    <a:rPr lang="en-GB" sz="1600" b="1" dirty="0">
                      <a:solidFill>
                        <a:schemeClr val="accent6"/>
                      </a:solidFill>
                      <a:latin typeface="Book Antiqua" panose="02040602050305030304" pitchFamily="18" charset="0"/>
                    </a:rPr>
                    <a:t>Food Security</a:t>
                  </a:r>
                  <a:endParaRPr lang="en-NL" sz="1600" b="1" dirty="0">
                    <a:solidFill>
                      <a:schemeClr val="accent6"/>
                    </a:solidFill>
                    <a:latin typeface="Book Antiqua" panose="02040602050305030304" pitchFamily="18" charset="0"/>
                  </a:endParaRPr>
                </a:p>
              </p:txBody>
            </p:sp>
          </p:grpSp>
          <p:grpSp>
            <p:nvGrpSpPr>
              <p:cNvPr id="1149" name="Group 1148">
                <a:extLst>
                  <a:ext uri="{FF2B5EF4-FFF2-40B4-BE49-F238E27FC236}">
                    <a16:creationId xmlns:a16="http://schemas.microsoft.com/office/drawing/2014/main" id="{18B5C8C6-0395-4297-C6DA-E096B8CC0C94}"/>
                  </a:ext>
                </a:extLst>
              </p:cNvPr>
              <p:cNvGrpSpPr/>
              <p:nvPr/>
            </p:nvGrpSpPr>
            <p:grpSpPr>
              <a:xfrm>
                <a:off x="1914937" y="5413951"/>
                <a:ext cx="1370878" cy="1211994"/>
                <a:chOff x="1782857" y="4708949"/>
                <a:chExt cx="1370878" cy="1211994"/>
              </a:xfrm>
            </p:grpSpPr>
            <p:pic>
              <p:nvPicPr>
                <p:cNvPr id="1150" name="Picture 20" descr="Page 2 | Hydroelectric Power Plant Images - Free Download on Freepik">
                  <a:extLst>
                    <a:ext uri="{FF2B5EF4-FFF2-40B4-BE49-F238E27FC236}">
                      <a16:creationId xmlns:a16="http://schemas.microsoft.com/office/drawing/2014/main" id="{EE3835CB-65BE-5471-15AE-CD20F608C1CB}"/>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0498" r="-13306"/>
                <a:stretch/>
              </p:blipFill>
              <p:spPr bwMode="auto">
                <a:xfrm>
                  <a:off x="2110830" y="4708949"/>
                  <a:ext cx="744952" cy="601716"/>
                </a:xfrm>
                <a:prstGeom prst="rect">
                  <a:avLst/>
                </a:prstGeom>
                <a:noFill/>
                <a:extLst>
                  <a:ext uri="{909E8E84-426E-40DD-AFC4-6F175D3DCCD1}">
                    <a14:hiddenFill xmlns:a14="http://schemas.microsoft.com/office/drawing/2010/main">
                      <a:solidFill>
                        <a:srgbClr val="FFFFFF"/>
                      </a:solidFill>
                    </a14:hiddenFill>
                  </a:ext>
                </a:extLst>
              </p:spPr>
            </p:pic>
            <p:sp>
              <p:nvSpPr>
                <p:cNvPr id="1151" name="TextBox 1150">
                  <a:extLst>
                    <a:ext uri="{FF2B5EF4-FFF2-40B4-BE49-F238E27FC236}">
                      <a16:creationId xmlns:a16="http://schemas.microsoft.com/office/drawing/2014/main" id="{2216B6B0-1DFE-8FF1-F2CD-97278DFF174A}"/>
                    </a:ext>
                  </a:extLst>
                </p:cNvPr>
                <p:cNvSpPr txBox="1"/>
                <p:nvPr/>
              </p:nvSpPr>
              <p:spPr>
                <a:xfrm>
                  <a:off x="1782857" y="5336168"/>
                  <a:ext cx="1370878" cy="584775"/>
                </a:xfrm>
                <a:prstGeom prst="rect">
                  <a:avLst/>
                </a:prstGeom>
                <a:noFill/>
              </p:spPr>
              <p:txBody>
                <a:bodyPr wrap="square" rtlCol="0">
                  <a:spAutoFit/>
                </a:bodyPr>
                <a:lstStyle/>
                <a:p>
                  <a:pPr algn="ctr"/>
                  <a:r>
                    <a:rPr lang="en-GB" sz="1600" b="1" dirty="0">
                      <a:solidFill>
                        <a:schemeClr val="accent6"/>
                      </a:solidFill>
                      <a:latin typeface="Book Antiqua" panose="02040602050305030304" pitchFamily="18" charset="0"/>
                    </a:rPr>
                    <a:t>Hydropower Generation</a:t>
                  </a:r>
                  <a:endParaRPr lang="en-NL" sz="1600" b="1" dirty="0">
                    <a:solidFill>
                      <a:schemeClr val="accent6"/>
                    </a:solidFill>
                    <a:latin typeface="Book Antiqua" panose="02040602050305030304" pitchFamily="18" charset="0"/>
                  </a:endParaRPr>
                </a:p>
              </p:txBody>
            </p:sp>
          </p:grpSp>
        </p:grpSp>
        <p:grpSp>
          <p:nvGrpSpPr>
            <p:cNvPr id="1137" name="Group 1136">
              <a:extLst>
                <a:ext uri="{FF2B5EF4-FFF2-40B4-BE49-F238E27FC236}">
                  <a16:creationId xmlns:a16="http://schemas.microsoft.com/office/drawing/2014/main" id="{F7EBE733-6FA7-A0A1-E295-E485BFA1F1FE}"/>
                </a:ext>
              </a:extLst>
            </p:cNvPr>
            <p:cNvGrpSpPr/>
            <p:nvPr/>
          </p:nvGrpSpPr>
          <p:grpSpPr>
            <a:xfrm>
              <a:off x="4490612" y="3912699"/>
              <a:ext cx="2500533" cy="1023837"/>
              <a:chOff x="4338212" y="2883320"/>
              <a:chExt cx="2500533" cy="1023837"/>
            </a:xfrm>
          </p:grpSpPr>
          <p:sp>
            <p:nvSpPr>
              <p:cNvPr id="1141" name="Freeform: Shape 1140">
                <a:extLst>
                  <a:ext uri="{FF2B5EF4-FFF2-40B4-BE49-F238E27FC236}">
                    <a16:creationId xmlns:a16="http://schemas.microsoft.com/office/drawing/2014/main" id="{B3B5A1A8-B228-4DDA-255C-134D8496EF52}"/>
                  </a:ext>
                </a:extLst>
              </p:cNvPr>
              <p:cNvSpPr/>
              <p:nvPr/>
            </p:nvSpPr>
            <p:spPr>
              <a:xfrm>
                <a:off x="4485425" y="2883320"/>
                <a:ext cx="2130682" cy="1023837"/>
              </a:xfrm>
              <a:custGeom>
                <a:avLst/>
                <a:gdLst>
                  <a:gd name="connsiteX0" fmla="*/ 316129 w 4569843"/>
                  <a:gd name="connsiteY0" fmla="*/ 1704688 h 3869527"/>
                  <a:gd name="connsiteX1" fmla="*/ 129517 w 4569843"/>
                  <a:gd name="connsiteY1" fmla="*/ 1844647 h 3869527"/>
                  <a:gd name="connsiteX2" fmla="*/ 8219 w 4569843"/>
                  <a:gd name="connsiteY2" fmla="*/ 2348500 h 3869527"/>
                  <a:gd name="connsiteX3" fmla="*/ 362782 w 4569843"/>
                  <a:gd name="connsiteY3" fmla="*/ 2712394 h 3869527"/>
                  <a:gd name="connsiteX4" fmla="*/ 633370 w 4569843"/>
                  <a:gd name="connsiteY4" fmla="*/ 3066957 h 3869527"/>
                  <a:gd name="connsiteX5" fmla="*/ 1230529 w 4569843"/>
                  <a:gd name="connsiteY5" fmla="*/ 3412190 h 3869527"/>
                  <a:gd name="connsiteX6" fmla="*/ 1790366 w 4569843"/>
                  <a:gd name="connsiteY6" fmla="*/ 3197585 h 3869527"/>
                  <a:gd name="connsiteX7" fmla="*/ 2303550 w 4569843"/>
                  <a:gd name="connsiteY7" fmla="*/ 3440181 h 3869527"/>
                  <a:gd name="connsiteX8" fmla="*/ 3059329 w 4569843"/>
                  <a:gd name="connsiteY8" fmla="*/ 3869390 h 3869527"/>
                  <a:gd name="connsiteX9" fmla="*/ 3255272 w 4569843"/>
                  <a:gd name="connsiteY9" fmla="*/ 3393528 h 3869527"/>
                  <a:gd name="connsiteX10" fmla="*/ 3880423 w 4569843"/>
                  <a:gd name="connsiteY10" fmla="*/ 2889675 h 3869527"/>
                  <a:gd name="connsiteX11" fmla="*/ 4561558 w 4569843"/>
                  <a:gd name="connsiteY11" fmla="*/ 2357830 h 3869527"/>
                  <a:gd name="connsiteX12" fmla="*/ 4244317 w 4569843"/>
                  <a:gd name="connsiteY12" fmla="*/ 1732679 h 3869527"/>
                  <a:gd name="connsiteX13" fmla="*/ 4029713 w 4569843"/>
                  <a:gd name="connsiteY13" fmla="*/ 1060875 h 3869527"/>
                  <a:gd name="connsiteX14" fmla="*/ 4496243 w 4569843"/>
                  <a:gd name="connsiteY14" fmla="*/ 295765 h 3869527"/>
                  <a:gd name="connsiteX15" fmla="*/ 3441884 w 4569843"/>
                  <a:gd name="connsiteY15" fmla="*/ 6516 h 3869527"/>
                  <a:gd name="connsiteX16" fmla="*/ 2835394 w 4569843"/>
                  <a:gd name="connsiteY16" fmla="*/ 538361 h 3869527"/>
                  <a:gd name="connsiteX17" fmla="*/ 2443509 w 4569843"/>
                  <a:gd name="connsiteY17" fmla="*/ 1228826 h 3869527"/>
                  <a:gd name="connsiteX18" fmla="*/ 1361158 w 4569843"/>
                  <a:gd name="connsiteY18" fmla="*/ 958239 h 3869527"/>
                  <a:gd name="connsiteX19" fmla="*/ 726676 w 4569843"/>
                  <a:gd name="connsiteY19" fmla="*/ 1359455 h 3869527"/>
                  <a:gd name="connsiteX20" fmla="*/ 316129 w 4569843"/>
                  <a:gd name="connsiteY20" fmla="*/ 1704688 h 386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69843" h="3869527">
                    <a:moveTo>
                      <a:pt x="316129" y="1704688"/>
                    </a:moveTo>
                    <a:cubicBezTo>
                      <a:pt x="216602" y="1785553"/>
                      <a:pt x="180835" y="1737345"/>
                      <a:pt x="129517" y="1844647"/>
                    </a:cubicBezTo>
                    <a:cubicBezTo>
                      <a:pt x="78199" y="1951949"/>
                      <a:pt x="-30658" y="2203876"/>
                      <a:pt x="8219" y="2348500"/>
                    </a:cubicBezTo>
                    <a:cubicBezTo>
                      <a:pt x="47096" y="2493124"/>
                      <a:pt x="258590" y="2592651"/>
                      <a:pt x="362782" y="2712394"/>
                    </a:cubicBezTo>
                    <a:cubicBezTo>
                      <a:pt x="466974" y="2832137"/>
                      <a:pt x="488745" y="2950324"/>
                      <a:pt x="633370" y="3066957"/>
                    </a:cubicBezTo>
                    <a:cubicBezTo>
                      <a:pt x="777995" y="3183590"/>
                      <a:pt x="1037696" y="3390419"/>
                      <a:pt x="1230529" y="3412190"/>
                    </a:cubicBezTo>
                    <a:cubicBezTo>
                      <a:pt x="1423362" y="3433961"/>
                      <a:pt x="1611529" y="3192920"/>
                      <a:pt x="1790366" y="3197585"/>
                    </a:cubicBezTo>
                    <a:cubicBezTo>
                      <a:pt x="1969203" y="3202250"/>
                      <a:pt x="2092056" y="3328214"/>
                      <a:pt x="2303550" y="3440181"/>
                    </a:cubicBezTo>
                    <a:cubicBezTo>
                      <a:pt x="2515044" y="3552148"/>
                      <a:pt x="2900709" y="3877165"/>
                      <a:pt x="3059329" y="3869390"/>
                    </a:cubicBezTo>
                    <a:cubicBezTo>
                      <a:pt x="3217949" y="3861615"/>
                      <a:pt x="3118423" y="3556814"/>
                      <a:pt x="3255272" y="3393528"/>
                    </a:cubicBezTo>
                    <a:cubicBezTo>
                      <a:pt x="3392121" y="3230242"/>
                      <a:pt x="3662709" y="3062291"/>
                      <a:pt x="3880423" y="2889675"/>
                    </a:cubicBezTo>
                    <a:cubicBezTo>
                      <a:pt x="4098137" y="2717059"/>
                      <a:pt x="4500909" y="2550663"/>
                      <a:pt x="4561558" y="2357830"/>
                    </a:cubicBezTo>
                    <a:cubicBezTo>
                      <a:pt x="4622207" y="2164997"/>
                      <a:pt x="4332958" y="1948838"/>
                      <a:pt x="4244317" y="1732679"/>
                    </a:cubicBezTo>
                    <a:cubicBezTo>
                      <a:pt x="4155676" y="1516520"/>
                      <a:pt x="3987725" y="1300361"/>
                      <a:pt x="4029713" y="1060875"/>
                    </a:cubicBezTo>
                    <a:cubicBezTo>
                      <a:pt x="4071701" y="821389"/>
                      <a:pt x="4594214" y="471491"/>
                      <a:pt x="4496243" y="295765"/>
                    </a:cubicBezTo>
                    <a:cubicBezTo>
                      <a:pt x="4398272" y="120039"/>
                      <a:pt x="3718692" y="-33917"/>
                      <a:pt x="3441884" y="6516"/>
                    </a:cubicBezTo>
                    <a:cubicBezTo>
                      <a:pt x="3165076" y="46949"/>
                      <a:pt x="3001790" y="334643"/>
                      <a:pt x="2835394" y="538361"/>
                    </a:cubicBezTo>
                    <a:cubicBezTo>
                      <a:pt x="2668998" y="742079"/>
                      <a:pt x="2689215" y="1158846"/>
                      <a:pt x="2443509" y="1228826"/>
                    </a:cubicBezTo>
                    <a:cubicBezTo>
                      <a:pt x="2197803" y="1298806"/>
                      <a:pt x="1647297" y="936468"/>
                      <a:pt x="1361158" y="958239"/>
                    </a:cubicBezTo>
                    <a:cubicBezTo>
                      <a:pt x="1075019" y="980010"/>
                      <a:pt x="905513" y="1238157"/>
                      <a:pt x="726676" y="1359455"/>
                    </a:cubicBezTo>
                    <a:cubicBezTo>
                      <a:pt x="547839" y="1480753"/>
                      <a:pt x="415656" y="1623823"/>
                      <a:pt x="316129" y="1704688"/>
                    </a:cubicBezTo>
                    <a:close/>
                  </a:path>
                </a:pathLst>
              </a:cu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2400"/>
              </a:p>
            </p:txBody>
          </p:sp>
          <p:sp>
            <p:nvSpPr>
              <p:cNvPr id="1142" name="TextBox 1141">
                <a:extLst>
                  <a:ext uri="{FF2B5EF4-FFF2-40B4-BE49-F238E27FC236}">
                    <a16:creationId xmlns:a16="http://schemas.microsoft.com/office/drawing/2014/main" id="{3DC03F58-99BC-3774-A23C-A3481C109229}"/>
                  </a:ext>
                </a:extLst>
              </p:cNvPr>
              <p:cNvSpPr txBox="1"/>
              <p:nvPr/>
            </p:nvSpPr>
            <p:spPr>
              <a:xfrm>
                <a:off x="4338212" y="3290304"/>
                <a:ext cx="2500533" cy="338554"/>
              </a:xfrm>
              <a:prstGeom prst="rect">
                <a:avLst/>
              </a:prstGeom>
              <a:noFill/>
            </p:spPr>
            <p:txBody>
              <a:bodyPr wrap="square" rtlCol="0">
                <a:spAutoFit/>
              </a:bodyPr>
              <a:lstStyle/>
              <a:p>
                <a:pPr algn="ctr"/>
                <a:r>
                  <a:rPr lang="en-GB" sz="1600" b="1" dirty="0">
                    <a:solidFill>
                      <a:schemeClr val="accent1"/>
                    </a:solidFill>
                    <a:latin typeface="Book Antiqua" panose="02040602050305030304" pitchFamily="18" charset="0"/>
                  </a:rPr>
                  <a:t>Water Availability</a:t>
                </a:r>
                <a:endParaRPr lang="en-NL" sz="1600" b="1" dirty="0">
                  <a:solidFill>
                    <a:schemeClr val="accent1"/>
                  </a:solidFill>
                  <a:latin typeface="Book Antiqua" panose="02040602050305030304" pitchFamily="18" charset="0"/>
                </a:endParaRPr>
              </a:p>
            </p:txBody>
          </p:sp>
        </p:grpSp>
        <p:grpSp>
          <p:nvGrpSpPr>
            <p:cNvPr id="1138" name="Group 1137">
              <a:extLst>
                <a:ext uri="{FF2B5EF4-FFF2-40B4-BE49-F238E27FC236}">
                  <a16:creationId xmlns:a16="http://schemas.microsoft.com/office/drawing/2014/main" id="{63D217B2-B27B-F88B-E7FE-F783AEFEEC46}"/>
                </a:ext>
              </a:extLst>
            </p:cNvPr>
            <p:cNvGrpSpPr/>
            <p:nvPr/>
          </p:nvGrpSpPr>
          <p:grpSpPr>
            <a:xfrm>
              <a:off x="99731" y="5736541"/>
              <a:ext cx="1571236" cy="756333"/>
              <a:chOff x="484434" y="232620"/>
              <a:chExt cx="1760585" cy="833572"/>
            </a:xfrm>
          </p:grpSpPr>
          <p:pic>
            <p:nvPicPr>
              <p:cNvPr id="1139" name="Picture 20" descr="Page 2 | Hydroelectric Power Plant Images - Free Download on Freepik">
                <a:extLst>
                  <a:ext uri="{FF2B5EF4-FFF2-40B4-BE49-F238E27FC236}">
                    <a16:creationId xmlns:a16="http://schemas.microsoft.com/office/drawing/2014/main" id="{A90CED44-67CA-E426-4C7D-644F978BCB78}"/>
                  </a:ext>
                </a:extLst>
              </p:cNvPr>
              <p:cNvPicPr>
                <a:picLocks noChangeAspect="1" noChangeArrowheads="1"/>
              </p:cNvPicPr>
              <p:nvPr/>
            </p:nvPicPr>
            <p:blipFill rotWithShape="1">
              <a:blip r:embed="rId12">
                <a:duotone>
                  <a:schemeClr val="accent6">
                    <a:shade val="45000"/>
                    <a:satMod val="135000"/>
                  </a:schemeClr>
                  <a:prstClr val="white"/>
                </a:duotone>
                <a:extLst>
                  <a:ext uri="{BEBA8EAE-BF5A-486C-A8C5-ECC9F3942E4B}">
                    <a14:imgProps xmlns:a14="http://schemas.microsoft.com/office/drawing/2010/main">
                      <a14:imgLayer r:embed="rId13">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45628" t="52524" r="32554" b="40936"/>
              <a:stretch/>
            </p:blipFill>
            <p:spPr bwMode="auto">
              <a:xfrm rot="10800000">
                <a:off x="484434" y="232620"/>
                <a:ext cx="1760585" cy="833572"/>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a:noFill/>
              <a:extLst>
                <a:ext uri="{909E8E84-426E-40DD-AFC4-6F175D3DCCD1}">
                  <a14:hiddenFill xmlns:a14="http://schemas.microsoft.com/office/drawing/2010/main">
                    <a:solidFill>
                      <a:srgbClr val="FFFFFF"/>
                    </a:solidFill>
                  </a14:hiddenFill>
                </a:ext>
              </a:extLst>
            </p:spPr>
          </p:pic>
          <p:sp>
            <p:nvSpPr>
              <p:cNvPr id="1140" name="TextBox 1139">
                <a:extLst>
                  <a:ext uri="{FF2B5EF4-FFF2-40B4-BE49-F238E27FC236}">
                    <a16:creationId xmlns:a16="http://schemas.microsoft.com/office/drawing/2014/main" id="{BA5229FE-04E5-139D-C26B-F8634144BF7A}"/>
                  </a:ext>
                </a:extLst>
              </p:cNvPr>
              <p:cNvSpPr txBox="1"/>
              <p:nvPr/>
            </p:nvSpPr>
            <p:spPr>
              <a:xfrm>
                <a:off x="531872" y="373894"/>
                <a:ext cx="1665711" cy="461665"/>
              </a:xfrm>
              <a:prstGeom prst="rect">
                <a:avLst/>
              </a:prstGeom>
              <a:noFill/>
            </p:spPr>
            <p:txBody>
              <a:bodyPr wrap="square" rtlCol="0">
                <a:spAutoFit/>
              </a:bodyPr>
              <a:lstStyle/>
              <a:p>
                <a:pPr algn="ctr"/>
                <a:r>
                  <a:rPr lang="en-GB" sz="1200" b="1" dirty="0">
                    <a:solidFill>
                      <a:schemeClr val="bg1"/>
                    </a:solidFill>
                    <a:latin typeface="Book Antiqua" panose="02040602050305030304" pitchFamily="18" charset="0"/>
                  </a:rPr>
                  <a:t>Infrastructure </a:t>
                </a:r>
              </a:p>
              <a:p>
                <a:pPr algn="ctr"/>
                <a:r>
                  <a:rPr lang="en-GB" sz="1200" b="1" dirty="0">
                    <a:solidFill>
                      <a:schemeClr val="bg1"/>
                    </a:solidFill>
                    <a:latin typeface="Book Antiqua" panose="02040602050305030304" pitchFamily="18" charset="0"/>
                  </a:rPr>
                  <a:t>Component</a:t>
                </a:r>
                <a:endParaRPr lang="en-NL" sz="1200" b="1" dirty="0">
                  <a:solidFill>
                    <a:schemeClr val="bg1"/>
                  </a:solidFill>
                  <a:latin typeface="Book Antiqua" panose="02040602050305030304" pitchFamily="18" charset="0"/>
                </a:endParaRPr>
              </a:p>
            </p:txBody>
          </p:sp>
        </p:grpSp>
      </p:grpSp>
      <p:grpSp>
        <p:nvGrpSpPr>
          <p:cNvPr id="1190" name="Group 1189">
            <a:extLst>
              <a:ext uri="{FF2B5EF4-FFF2-40B4-BE49-F238E27FC236}">
                <a16:creationId xmlns:a16="http://schemas.microsoft.com/office/drawing/2014/main" id="{7105BD4B-5A78-B528-3A4D-8E657E5B2533}"/>
              </a:ext>
            </a:extLst>
          </p:cNvPr>
          <p:cNvGrpSpPr/>
          <p:nvPr/>
        </p:nvGrpSpPr>
        <p:grpSpPr>
          <a:xfrm>
            <a:off x="4550821" y="2243393"/>
            <a:ext cx="7468459" cy="3394300"/>
            <a:chOff x="4723541" y="2076249"/>
            <a:chExt cx="7468459" cy="3394300"/>
          </a:xfrm>
        </p:grpSpPr>
        <p:grpSp>
          <p:nvGrpSpPr>
            <p:cNvPr id="1156" name="Group 1155">
              <a:extLst>
                <a:ext uri="{FF2B5EF4-FFF2-40B4-BE49-F238E27FC236}">
                  <a16:creationId xmlns:a16="http://schemas.microsoft.com/office/drawing/2014/main" id="{B41F1C2F-67A3-B5DE-003F-655F128031E6}"/>
                </a:ext>
              </a:extLst>
            </p:cNvPr>
            <p:cNvGrpSpPr/>
            <p:nvPr/>
          </p:nvGrpSpPr>
          <p:grpSpPr>
            <a:xfrm>
              <a:off x="4723541" y="2076249"/>
              <a:ext cx="7468459" cy="3394300"/>
              <a:chOff x="4442464" y="2334177"/>
              <a:chExt cx="7468459" cy="3394300"/>
            </a:xfrm>
          </p:grpSpPr>
          <p:cxnSp>
            <p:nvCxnSpPr>
              <p:cNvPr id="1157" name="Connector: Elbow 1156">
                <a:extLst>
                  <a:ext uri="{FF2B5EF4-FFF2-40B4-BE49-F238E27FC236}">
                    <a16:creationId xmlns:a16="http://schemas.microsoft.com/office/drawing/2014/main" id="{D8AC89C3-EB3E-783C-5667-A85937FCC12B}"/>
                  </a:ext>
                </a:extLst>
              </p:cNvPr>
              <p:cNvCxnSpPr>
                <a:cxnSpLocks/>
                <a:endCxn id="1166" idx="1"/>
              </p:cNvCxnSpPr>
              <p:nvPr/>
            </p:nvCxnSpPr>
            <p:spPr>
              <a:xfrm rot="5400000" flipH="1" flipV="1">
                <a:off x="4107748" y="3378381"/>
                <a:ext cx="1166385" cy="496954"/>
              </a:xfrm>
              <a:prstGeom prst="bentConnector2">
                <a:avLst/>
              </a:prstGeom>
              <a:ln w="1905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1158" name="Group 1157">
                <a:extLst>
                  <a:ext uri="{FF2B5EF4-FFF2-40B4-BE49-F238E27FC236}">
                    <a16:creationId xmlns:a16="http://schemas.microsoft.com/office/drawing/2014/main" id="{114F156B-93C3-B90F-5D64-4BA34F9BEE9F}"/>
                  </a:ext>
                </a:extLst>
              </p:cNvPr>
              <p:cNvGrpSpPr/>
              <p:nvPr/>
            </p:nvGrpSpPr>
            <p:grpSpPr>
              <a:xfrm>
                <a:off x="9676655" y="2359158"/>
                <a:ext cx="2234268" cy="1055411"/>
                <a:chOff x="6169945" y="944483"/>
                <a:chExt cx="2234268" cy="1055411"/>
              </a:xfrm>
            </p:grpSpPr>
            <p:sp>
              <p:nvSpPr>
                <p:cNvPr id="1169" name="TextBox 1168">
                  <a:extLst>
                    <a:ext uri="{FF2B5EF4-FFF2-40B4-BE49-F238E27FC236}">
                      <a16:creationId xmlns:a16="http://schemas.microsoft.com/office/drawing/2014/main" id="{2BE05C70-DF99-50AA-0EC1-BD29AF31A56F}"/>
                    </a:ext>
                  </a:extLst>
                </p:cNvPr>
                <p:cNvSpPr txBox="1"/>
                <p:nvPr/>
              </p:nvSpPr>
              <p:spPr>
                <a:xfrm>
                  <a:off x="6169945" y="944483"/>
                  <a:ext cx="2234268" cy="338554"/>
                </a:xfrm>
                <a:prstGeom prst="rect">
                  <a:avLst/>
                </a:prstGeom>
                <a:noFill/>
              </p:spPr>
              <p:txBody>
                <a:bodyPr wrap="square" rtlCol="0">
                  <a:spAutoFit/>
                </a:bodyPr>
                <a:lstStyle/>
                <a:p>
                  <a:pPr algn="ctr"/>
                  <a:r>
                    <a:rPr lang="en-GB" sz="1600" b="1" dirty="0">
                      <a:solidFill>
                        <a:schemeClr val="accent1"/>
                      </a:solidFill>
                      <a:latin typeface="Book Antiqua" panose="02040602050305030304" pitchFamily="18" charset="0"/>
                    </a:rPr>
                    <a:t>Climate Conditions</a:t>
                  </a:r>
                  <a:endParaRPr lang="en-NL" sz="1600" b="1" dirty="0">
                    <a:solidFill>
                      <a:schemeClr val="accent1"/>
                    </a:solidFill>
                    <a:latin typeface="Book Antiqua" panose="02040602050305030304" pitchFamily="18" charset="0"/>
                  </a:endParaRPr>
                </a:p>
              </p:txBody>
            </p:sp>
            <p:pic>
              <p:nvPicPr>
                <p:cNvPr id="1170" name="Picture 1169">
                  <a:extLst>
                    <a:ext uri="{FF2B5EF4-FFF2-40B4-BE49-F238E27FC236}">
                      <a16:creationId xmlns:a16="http://schemas.microsoft.com/office/drawing/2014/main" id="{0D9C6B88-5585-09B9-736A-EC1536CA1DE0}"/>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8197" b="94262" l="5941" r="89604">
                              <a14:foregroundMark x1="88119" y1="22951" x2="88119" y2="22951"/>
                              <a14:foregroundMark x1="85644" y1="31148" x2="85644" y2="31148"/>
                              <a14:foregroundMark x1="86634" y1="38525" x2="86634" y2="38525"/>
                              <a14:foregroundMark x1="85644" y1="44262" x2="85644" y2="44262"/>
                              <a14:foregroundMark x1="87624" y1="53279" x2="87624" y2="53279"/>
                              <a14:foregroundMark x1="75743" y1="72131" x2="75743" y2="72131"/>
                              <a14:foregroundMark x1="48515" y1="67213" x2="48515" y2="67213"/>
                              <a14:foregroundMark x1="50990" y1="41803" x2="50990" y2="41803"/>
                              <a14:foregroundMark x1="9406" y1="72131" x2="9406" y2="72131"/>
                              <a14:foregroundMark x1="21782" y1="60656" x2="21782" y2="60656"/>
                              <a14:foregroundMark x1="5941" y1="62295" x2="5941" y2="62295"/>
                              <a14:foregroundMark x1="32178" y1="72131" x2="32178" y2="72131"/>
                              <a14:foregroundMark x1="25743" y1="90164" x2="25743" y2="90164"/>
                              <a14:foregroundMark x1="29208" y1="20492" x2="29208" y2="20492"/>
                              <a14:foregroundMark x1="34653" y1="11475" x2="34653" y2="11475"/>
                              <a14:foregroundMark x1="42574" y1="9016" x2="42574" y2="9016"/>
                              <a14:foregroundMark x1="50495" y1="11475" x2="50495" y2="11475"/>
                              <a14:foregroundMark x1="56436" y1="19672" x2="56436" y2="19672"/>
                              <a14:foregroundMark x1="57921" y1="31967" x2="57921" y2="31967"/>
                              <a14:foregroundMark x1="55941" y1="45902" x2="55941" y2="45902"/>
                              <a14:foregroundMark x1="22772" y1="94262" x2="22772" y2="94262"/>
                              <a14:foregroundMark x1="22277" y1="91803" x2="22277" y2="91803"/>
                              <a14:foregroundMark x1="22277" y1="90984" x2="22277" y2="90984"/>
                              <a14:foregroundMark x1="23267" y1="91803" x2="23267" y2="91803"/>
                              <a14:foregroundMark x1="76238" y1="14754" x2="76238" y2="14754"/>
                              <a14:foregroundMark x1="75248" y1="13934" x2="75248" y2="13934"/>
                              <a14:foregroundMark x1="74257" y1="15574" x2="74257" y2="15574"/>
                              <a14:backgroundMark x1="75743" y1="4098" x2="75743" y2="4098"/>
                              <a14:backgroundMark x1="88614" y1="6557" x2="69307" y2="2459"/>
                              <a14:backgroundMark x1="91584" y1="6557" x2="65842" y2="2459"/>
                              <a14:backgroundMark x1="23762" y1="90984" x2="23762" y2="90984"/>
                              <a14:backgroundMark x1="76733" y1="14754" x2="76733" y2="14754"/>
                              <a14:backgroundMark x1="75743" y1="13115" x2="75743" y2="13115"/>
                              <a14:backgroundMark x1="74752" y1="13115" x2="74752" y2="13115"/>
                              <a14:backgroundMark x1="73267" y1="14754" x2="73267" y2="14754"/>
                            </a14:backgroundRemoval>
                          </a14:imgEffect>
                        </a14:imgLayer>
                      </a14:imgProps>
                    </a:ext>
                  </a:extLst>
                </a:blip>
                <a:stretch>
                  <a:fillRect/>
                </a:stretch>
              </p:blipFill>
              <p:spPr>
                <a:xfrm>
                  <a:off x="6671330" y="1256118"/>
                  <a:ext cx="1231499" cy="743776"/>
                </a:xfrm>
                <a:prstGeom prst="rect">
                  <a:avLst/>
                </a:prstGeom>
              </p:spPr>
            </p:pic>
          </p:grpSp>
          <p:grpSp>
            <p:nvGrpSpPr>
              <p:cNvPr id="1159" name="Group 1158">
                <a:extLst>
                  <a:ext uri="{FF2B5EF4-FFF2-40B4-BE49-F238E27FC236}">
                    <a16:creationId xmlns:a16="http://schemas.microsoft.com/office/drawing/2014/main" id="{75932EEF-E71E-54AD-8E09-34BDBBDF246B}"/>
                  </a:ext>
                </a:extLst>
              </p:cNvPr>
              <p:cNvGrpSpPr/>
              <p:nvPr/>
            </p:nvGrpSpPr>
            <p:grpSpPr>
              <a:xfrm>
                <a:off x="7635157" y="2334177"/>
                <a:ext cx="2100935" cy="1106864"/>
                <a:chOff x="8728625" y="950904"/>
                <a:chExt cx="2100935" cy="1106864"/>
              </a:xfrm>
            </p:grpSpPr>
            <p:pic>
              <p:nvPicPr>
                <p:cNvPr id="1167" name="Picture 8" descr="vedlejší Monotónní Omezený national park png Klesání Kariéra samet">
                  <a:extLst>
                    <a:ext uri="{FF2B5EF4-FFF2-40B4-BE49-F238E27FC236}">
                      <a16:creationId xmlns:a16="http://schemas.microsoft.com/office/drawing/2014/main" id="{9A6DD6D4-582D-9E47-7A50-B6AE3C5AEB6D}"/>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10000" b="90000" l="10000" r="90000">
                              <a14:foregroundMark x1="60556" y1="23600" x2="46889" y2="57600"/>
                              <a14:foregroundMark x1="64556" y1="65600" x2="41000" y2="75200"/>
                              <a14:foregroundMark x1="41000" y1="75200" x2="41000" y2="75400"/>
                              <a14:foregroundMark x1="34889" y1="60000" x2="40222" y2="43000"/>
                              <a14:foregroundMark x1="42333" y1="57000" x2="46667" y2="35600"/>
                              <a14:foregroundMark x1="46667" y1="35600" x2="51111" y2="25800"/>
                              <a14:foregroundMark x1="63556" y1="45800" x2="56222" y2="59800"/>
                            </a14:backgroundRemoval>
                          </a14:imgEffect>
                        </a14:imgLayer>
                      </a14:imgProps>
                    </a:ext>
                    <a:ext uri="{28A0092B-C50C-407E-A947-70E740481C1C}">
                      <a14:useLocalDpi xmlns:a14="http://schemas.microsoft.com/office/drawing/2010/main" val="0"/>
                    </a:ext>
                  </a:extLst>
                </a:blip>
                <a:srcRect l="23917" t="10957" r="24476" b="11412"/>
                <a:stretch/>
              </p:blipFill>
              <p:spPr bwMode="auto">
                <a:xfrm>
                  <a:off x="9332119" y="1256522"/>
                  <a:ext cx="958750" cy="801246"/>
                </a:xfrm>
                <a:prstGeom prst="rect">
                  <a:avLst/>
                </a:prstGeom>
                <a:noFill/>
                <a:extLst>
                  <a:ext uri="{909E8E84-426E-40DD-AFC4-6F175D3DCCD1}">
                    <a14:hiddenFill xmlns:a14="http://schemas.microsoft.com/office/drawing/2010/main">
                      <a:solidFill>
                        <a:srgbClr val="FFFFFF"/>
                      </a:solidFill>
                    </a14:hiddenFill>
                  </a:ext>
                </a:extLst>
              </p:spPr>
            </p:pic>
            <p:sp>
              <p:nvSpPr>
                <p:cNvPr id="1168" name="TextBox 1167">
                  <a:extLst>
                    <a:ext uri="{FF2B5EF4-FFF2-40B4-BE49-F238E27FC236}">
                      <a16:creationId xmlns:a16="http://schemas.microsoft.com/office/drawing/2014/main" id="{8AB3DA42-6A6B-404A-303B-9A792CFE726C}"/>
                    </a:ext>
                  </a:extLst>
                </p:cNvPr>
                <p:cNvSpPr txBox="1"/>
                <p:nvPr/>
              </p:nvSpPr>
              <p:spPr>
                <a:xfrm>
                  <a:off x="8728625" y="950904"/>
                  <a:ext cx="2100935" cy="338554"/>
                </a:xfrm>
                <a:prstGeom prst="rect">
                  <a:avLst/>
                </a:prstGeom>
                <a:noFill/>
              </p:spPr>
              <p:txBody>
                <a:bodyPr wrap="square" rtlCol="0">
                  <a:spAutoFit/>
                </a:bodyPr>
                <a:lstStyle/>
                <a:p>
                  <a:pPr algn="ctr"/>
                  <a:r>
                    <a:rPr lang="en-GB" sz="1600" b="1" dirty="0">
                      <a:solidFill>
                        <a:schemeClr val="accent1"/>
                      </a:solidFill>
                      <a:latin typeface="Book Antiqua" panose="02040602050305030304" pitchFamily="18" charset="0"/>
                    </a:rPr>
                    <a:t>Land Management</a:t>
                  </a:r>
                  <a:endParaRPr lang="en-NL" sz="1600" b="1" dirty="0">
                    <a:solidFill>
                      <a:schemeClr val="accent1"/>
                    </a:solidFill>
                    <a:latin typeface="Book Antiqua" panose="02040602050305030304" pitchFamily="18" charset="0"/>
                  </a:endParaRPr>
                </a:p>
              </p:txBody>
            </p:sp>
          </p:grpSp>
          <p:grpSp>
            <p:nvGrpSpPr>
              <p:cNvPr id="1160" name="Group 1159">
                <a:extLst>
                  <a:ext uri="{FF2B5EF4-FFF2-40B4-BE49-F238E27FC236}">
                    <a16:creationId xmlns:a16="http://schemas.microsoft.com/office/drawing/2014/main" id="{03EC910E-04A4-14EF-07AA-690AD6756D5E}"/>
                  </a:ext>
                </a:extLst>
              </p:cNvPr>
              <p:cNvGrpSpPr/>
              <p:nvPr/>
            </p:nvGrpSpPr>
            <p:grpSpPr>
              <a:xfrm>
                <a:off x="4939417" y="2365233"/>
                <a:ext cx="1885993" cy="998499"/>
                <a:chOff x="4556239" y="973563"/>
                <a:chExt cx="1885993" cy="998499"/>
              </a:xfrm>
            </p:grpSpPr>
            <p:sp>
              <p:nvSpPr>
                <p:cNvPr id="1165" name="TextBox 1164">
                  <a:extLst>
                    <a:ext uri="{FF2B5EF4-FFF2-40B4-BE49-F238E27FC236}">
                      <a16:creationId xmlns:a16="http://schemas.microsoft.com/office/drawing/2014/main" id="{F2F12B4E-1A73-40B2-B958-5E1361F5EF4F}"/>
                    </a:ext>
                  </a:extLst>
                </p:cNvPr>
                <p:cNvSpPr txBox="1"/>
                <p:nvPr/>
              </p:nvSpPr>
              <p:spPr>
                <a:xfrm>
                  <a:off x="4642199" y="973563"/>
                  <a:ext cx="1800033" cy="338554"/>
                </a:xfrm>
                <a:prstGeom prst="rect">
                  <a:avLst/>
                </a:prstGeom>
                <a:noFill/>
              </p:spPr>
              <p:txBody>
                <a:bodyPr wrap="square" rtlCol="0">
                  <a:spAutoFit/>
                </a:bodyPr>
                <a:lstStyle/>
                <a:p>
                  <a:r>
                    <a:rPr lang="en-GB" sz="1600" b="1" dirty="0">
                      <a:solidFill>
                        <a:schemeClr val="accent1"/>
                      </a:solidFill>
                      <a:latin typeface="Book Antiqua" panose="02040602050305030304" pitchFamily="18" charset="0"/>
                    </a:rPr>
                    <a:t>Extreme Events</a:t>
                  </a:r>
                  <a:endParaRPr lang="en-NL" sz="1600" b="1" dirty="0">
                    <a:solidFill>
                      <a:schemeClr val="accent1"/>
                    </a:solidFill>
                    <a:latin typeface="Book Antiqua" panose="02040602050305030304" pitchFamily="18" charset="0"/>
                  </a:endParaRPr>
                </a:p>
              </p:txBody>
            </p:sp>
            <p:pic>
              <p:nvPicPr>
                <p:cNvPr id="1166" name="Picture 1165">
                  <a:extLst>
                    <a:ext uri="{FF2B5EF4-FFF2-40B4-BE49-F238E27FC236}">
                      <a16:creationId xmlns:a16="http://schemas.microsoft.com/office/drawing/2014/main" id="{9CB0E6B2-30D0-69A9-056A-E2C19F5518DE}"/>
                    </a:ext>
                  </a:extLst>
                </p:cNvPr>
                <p:cNvPicPr>
                  <a:picLocks noChangeAspect="1"/>
                </p:cNvPicPr>
                <p:nvPr/>
              </p:nvPicPr>
              <p:blipFill rotWithShape="1">
                <a:blip r:embed="rId18"/>
                <a:srcRect l="-4758" r="-3807"/>
                <a:stretch/>
              </p:blipFill>
              <p:spPr>
                <a:xfrm>
                  <a:off x="4556239" y="1331927"/>
                  <a:ext cx="1760585" cy="640135"/>
                </a:xfrm>
                <a:prstGeom prst="rect">
                  <a:avLst/>
                </a:prstGeom>
              </p:spPr>
            </p:pic>
          </p:grpSp>
          <p:cxnSp>
            <p:nvCxnSpPr>
              <p:cNvPr id="1161" name="Straight Arrow Connector 1160">
                <a:extLst>
                  <a:ext uri="{FF2B5EF4-FFF2-40B4-BE49-F238E27FC236}">
                    <a16:creationId xmlns:a16="http://schemas.microsoft.com/office/drawing/2014/main" id="{B40C4312-85F2-F030-593E-162272E00A93}"/>
                  </a:ext>
                </a:extLst>
              </p:cNvPr>
              <p:cNvCxnSpPr>
                <a:cxnSpLocks/>
                <a:stCxn id="1167" idx="3"/>
                <a:endCxn id="1170" idx="1"/>
              </p:cNvCxnSpPr>
              <p:nvPr/>
            </p:nvCxnSpPr>
            <p:spPr>
              <a:xfrm>
                <a:off x="9197401" y="3040418"/>
                <a:ext cx="980639" cy="2263"/>
              </a:xfrm>
              <a:prstGeom prst="straightConnector1">
                <a:avLst/>
              </a:prstGeom>
              <a:ln w="1905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1162" name="Group 1161">
                <a:extLst>
                  <a:ext uri="{FF2B5EF4-FFF2-40B4-BE49-F238E27FC236}">
                    <a16:creationId xmlns:a16="http://schemas.microsoft.com/office/drawing/2014/main" id="{FF08F532-B2F2-38B0-57F6-C21FB38FF03F}"/>
                  </a:ext>
                </a:extLst>
              </p:cNvPr>
              <p:cNvGrpSpPr/>
              <p:nvPr/>
            </p:nvGrpSpPr>
            <p:grpSpPr>
              <a:xfrm>
                <a:off x="7768901" y="4939823"/>
                <a:ext cx="1674615" cy="788654"/>
                <a:chOff x="12581914" y="3579485"/>
                <a:chExt cx="1674615" cy="788654"/>
              </a:xfrm>
            </p:grpSpPr>
            <p:pic>
              <p:nvPicPr>
                <p:cNvPr id="1163" name="Picture 20" descr="Page 2 | Hydroelectric Power Plant Images - Free Download on Freepik">
                  <a:extLst>
                    <a:ext uri="{FF2B5EF4-FFF2-40B4-BE49-F238E27FC236}">
                      <a16:creationId xmlns:a16="http://schemas.microsoft.com/office/drawing/2014/main" id="{D80ED5A1-F8CE-AA83-882D-70C2B8AE8CBF}"/>
                    </a:ext>
                  </a:extLst>
                </p:cNvPr>
                <p:cNvPicPr>
                  <a:picLocks noChangeAspect="1" noChangeArrowheads="1"/>
                </p:cNvPicPr>
                <p:nvPr/>
              </p:nvPicPr>
              <p:blipFill rotWithShape="1">
                <a:blip r:embed="rId12">
                  <a:duotone>
                    <a:schemeClr val="accent5">
                      <a:shade val="45000"/>
                      <a:satMod val="135000"/>
                    </a:schemeClr>
                    <a:prstClr val="white"/>
                  </a:duotone>
                  <a:extLst>
                    <a:ext uri="{BEBA8EAE-BF5A-486C-A8C5-ECC9F3942E4B}">
                      <a14:imgProps xmlns:a14="http://schemas.microsoft.com/office/drawing/2010/main">
                        <a14:imgLayer r:embed="rId13">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45628" t="52524" r="32554" b="40936"/>
                <a:stretch/>
              </p:blipFill>
              <p:spPr bwMode="auto">
                <a:xfrm rot="10800000">
                  <a:off x="12590816" y="3579485"/>
                  <a:ext cx="1665713" cy="788654"/>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a:noFill/>
                <a:extLst>
                  <a:ext uri="{909E8E84-426E-40DD-AFC4-6F175D3DCCD1}">
                    <a14:hiddenFill xmlns:a14="http://schemas.microsoft.com/office/drawing/2010/main">
                      <a:solidFill>
                        <a:srgbClr val="FFFFFF"/>
                      </a:solidFill>
                    </a14:hiddenFill>
                  </a:ext>
                </a:extLst>
              </p:spPr>
            </p:pic>
            <p:sp>
              <p:nvSpPr>
                <p:cNvPr id="1164" name="TextBox 1163">
                  <a:extLst>
                    <a:ext uri="{FF2B5EF4-FFF2-40B4-BE49-F238E27FC236}">
                      <a16:creationId xmlns:a16="http://schemas.microsoft.com/office/drawing/2014/main" id="{05A4B1A8-44D7-E016-4E66-7307719A088F}"/>
                    </a:ext>
                  </a:extLst>
                </p:cNvPr>
                <p:cNvSpPr txBox="1"/>
                <p:nvPr/>
              </p:nvSpPr>
              <p:spPr>
                <a:xfrm>
                  <a:off x="12581914" y="3717140"/>
                  <a:ext cx="1665711" cy="461665"/>
                </a:xfrm>
                <a:prstGeom prst="rect">
                  <a:avLst/>
                </a:prstGeom>
                <a:noFill/>
              </p:spPr>
              <p:txBody>
                <a:bodyPr wrap="square" rtlCol="0">
                  <a:spAutoFit/>
                </a:bodyPr>
                <a:lstStyle/>
                <a:p>
                  <a:pPr algn="ctr"/>
                  <a:r>
                    <a:rPr lang="en-GB" sz="1200" b="1" dirty="0">
                      <a:solidFill>
                        <a:schemeClr val="bg1"/>
                      </a:solidFill>
                      <a:latin typeface="Book Antiqua" panose="02040602050305030304" pitchFamily="18" charset="0"/>
                    </a:rPr>
                    <a:t>Environment </a:t>
                  </a:r>
                </a:p>
                <a:p>
                  <a:pPr algn="ctr"/>
                  <a:r>
                    <a:rPr lang="en-GB" sz="1200" b="1" dirty="0">
                      <a:solidFill>
                        <a:schemeClr val="bg1"/>
                      </a:solidFill>
                      <a:latin typeface="Book Antiqua" panose="02040602050305030304" pitchFamily="18" charset="0"/>
                    </a:rPr>
                    <a:t>Component</a:t>
                  </a:r>
                  <a:endParaRPr lang="en-NL" sz="1200" b="1" dirty="0">
                    <a:solidFill>
                      <a:schemeClr val="bg1"/>
                    </a:solidFill>
                    <a:latin typeface="Book Antiqua" panose="02040602050305030304" pitchFamily="18" charset="0"/>
                  </a:endParaRPr>
                </a:p>
              </p:txBody>
            </p:sp>
          </p:grpSp>
        </p:grpSp>
        <p:grpSp>
          <p:nvGrpSpPr>
            <p:cNvPr id="1171" name="Group 1170">
              <a:extLst>
                <a:ext uri="{FF2B5EF4-FFF2-40B4-BE49-F238E27FC236}">
                  <a16:creationId xmlns:a16="http://schemas.microsoft.com/office/drawing/2014/main" id="{ADDFF8CF-2789-F725-E755-EF7F8DCBCDB8}"/>
                </a:ext>
              </a:extLst>
            </p:cNvPr>
            <p:cNvGrpSpPr/>
            <p:nvPr/>
          </p:nvGrpSpPr>
          <p:grpSpPr>
            <a:xfrm>
              <a:off x="7307219" y="3156640"/>
              <a:ext cx="3767649" cy="1054237"/>
              <a:chOff x="7026142" y="3414568"/>
              <a:chExt cx="3767649" cy="1054237"/>
            </a:xfrm>
          </p:grpSpPr>
          <p:cxnSp>
            <p:nvCxnSpPr>
              <p:cNvPr id="1172" name="Connector: Elbow 1171">
                <a:extLst>
                  <a:ext uri="{FF2B5EF4-FFF2-40B4-BE49-F238E27FC236}">
                    <a16:creationId xmlns:a16="http://schemas.microsoft.com/office/drawing/2014/main" id="{6F2D1482-DCC6-1239-CED0-BD485997FB41}"/>
                  </a:ext>
                </a:extLst>
              </p:cNvPr>
              <p:cNvCxnSpPr>
                <a:cxnSpLocks/>
                <a:stCxn id="1170" idx="2"/>
              </p:cNvCxnSpPr>
              <p:nvPr/>
            </p:nvCxnSpPr>
            <p:spPr>
              <a:xfrm rot="5400000">
                <a:off x="8382848" y="2057863"/>
                <a:ext cx="1054237" cy="3767648"/>
              </a:xfrm>
              <a:prstGeom prst="bentConnector2">
                <a:avLst/>
              </a:prstGeom>
              <a:ln w="1905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73" name="Connector: Elbow 1172">
                <a:extLst>
                  <a:ext uri="{FF2B5EF4-FFF2-40B4-BE49-F238E27FC236}">
                    <a16:creationId xmlns:a16="http://schemas.microsoft.com/office/drawing/2014/main" id="{CDB9D490-AF76-0D5E-AB08-1A6C0B04540B}"/>
                  </a:ext>
                </a:extLst>
              </p:cNvPr>
              <p:cNvCxnSpPr>
                <a:cxnSpLocks/>
                <a:stCxn id="1167" idx="2"/>
              </p:cNvCxnSpPr>
              <p:nvPr/>
            </p:nvCxnSpPr>
            <p:spPr>
              <a:xfrm rot="5400000">
                <a:off x="7411378" y="3055805"/>
                <a:ext cx="921412" cy="1691884"/>
              </a:xfrm>
              <a:prstGeom prst="bentConnector2">
                <a:avLst/>
              </a:prstGeom>
              <a:ln w="1905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grpSp>
        <p:nvGrpSpPr>
          <p:cNvPr id="1174" name="Group 1173">
            <a:extLst>
              <a:ext uri="{FF2B5EF4-FFF2-40B4-BE49-F238E27FC236}">
                <a16:creationId xmlns:a16="http://schemas.microsoft.com/office/drawing/2014/main" id="{934DEAE1-6865-50BE-16E0-E9B9962BCE3D}"/>
              </a:ext>
            </a:extLst>
          </p:cNvPr>
          <p:cNvGrpSpPr/>
          <p:nvPr/>
        </p:nvGrpSpPr>
        <p:grpSpPr>
          <a:xfrm>
            <a:off x="2285109" y="657126"/>
            <a:ext cx="5299415" cy="3465950"/>
            <a:chOff x="2176752" y="747910"/>
            <a:chExt cx="5299415" cy="3465950"/>
          </a:xfrm>
        </p:grpSpPr>
        <p:grpSp>
          <p:nvGrpSpPr>
            <p:cNvPr id="1175" name="Group 1174">
              <a:extLst>
                <a:ext uri="{FF2B5EF4-FFF2-40B4-BE49-F238E27FC236}">
                  <a16:creationId xmlns:a16="http://schemas.microsoft.com/office/drawing/2014/main" id="{E245903C-0C82-CA57-D041-06A18051B631}"/>
                </a:ext>
              </a:extLst>
            </p:cNvPr>
            <p:cNvGrpSpPr/>
            <p:nvPr/>
          </p:nvGrpSpPr>
          <p:grpSpPr>
            <a:xfrm>
              <a:off x="2176752" y="747910"/>
              <a:ext cx="5299415" cy="3465950"/>
              <a:chOff x="2176752" y="747910"/>
              <a:chExt cx="5299415" cy="3465950"/>
            </a:xfrm>
          </p:grpSpPr>
          <p:grpSp>
            <p:nvGrpSpPr>
              <p:cNvPr id="1177" name="Group 1176">
                <a:extLst>
                  <a:ext uri="{FF2B5EF4-FFF2-40B4-BE49-F238E27FC236}">
                    <a16:creationId xmlns:a16="http://schemas.microsoft.com/office/drawing/2014/main" id="{49BF8C24-24FF-E410-3E2E-E5060EB3399A}"/>
                  </a:ext>
                </a:extLst>
              </p:cNvPr>
              <p:cNvGrpSpPr/>
              <p:nvPr/>
            </p:nvGrpSpPr>
            <p:grpSpPr>
              <a:xfrm>
                <a:off x="4162795" y="747910"/>
                <a:ext cx="3313372" cy="3465950"/>
                <a:chOff x="4162795" y="747910"/>
                <a:chExt cx="3313372" cy="3465950"/>
              </a:xfrm>
            </p:grpSpPr>
            <p:grpSp>
              <p:nvGrpSpPr>
                <p:cNvPr id="1180" name="Group 1179">
                  <a:extLst>
                    <a:ext uri="{FF2B5EF4-FFF2-40B4-BE49-F238E27FC236}">
                      <a16:creationId xmlns:a16="http://schemas.microsoft.com/office/drawing/2014/main" id="{7DC71A22-1DF6-E9B0-AE07-D886E8BE72DB}"/>
                    </a:ext>
                  </a:extLst>
                </p:cNvPr>
                <p:cNvGrpSpPr/>
                <p:nvPr/>
              </p:nvGrpSpPr>
              <p:grpSpPr>
                <a:xfrm>
                  <a:off x="5977041" y="862373"/>
                  <a:ext cx="1499126" cy="1108960"/>
                  <a:chOff x="4071871" y="5886410"/>
                  <a:chExt cx="1499126" cy="1108960"/>
                </a:xfrm>
              </p:grpSpPr>
              <p:pic>
                <p:nvPicPr>
                  <p:cNvPr id="1188" name="Picture 22" descr="Political Debate Images - Free Download on Freepik">
                    <a:extLst>
                      <a:ext uri="{FF2B5EF4-FFF2-40B4-BE49-F238E27FC236}">
                        <a16:creationId xmlns:a16="http://schemas.microsoft.com/office/drawing/2014/main" id="{4EF349F4-7C2B-F96F-3117-64AB94F15645}"/>
                      </a:ext>
                    </a:extLst>
                  </p:cNvPr>
                  <p:cNvPicPr>
                    <a:picLocks noChangeAspect="1" noChangeArrowheads="1"/>
                  </p:cNvPicPr>
                  <p:nvPr/>
                </p:nvPicPr>
                <p:blipFill rotWithShape="1">
                  <a:blip r:embed="rId19">
                    <a:extLst>
                      <a:ext uri="{BEBA8EAE-BF5A-486C-A8C5-ECC9F3942E4B}">
                        <a14:imgProps xmlns:a14="http://schemas.microsoft.com/office/drawing/2010/main">
                          <a14:imgLayer r:embed="rId20">
                            <a14:imgEffect>
                              <a14:backgroundRemoval t="5079" b="45712" l="5468" r="49212">
                                <a14:foregroundMark x1="27476" y1="11502" x2="27476" y2="11502"/>
                                <a14:foregroundMark x1="34185" y1="32748" x2="34185" y2="32748"/>
                                <a14:foregroundMark x1="28594" y1="36102" x2="28594" y2="36102"/>
                                <a14:foregroundMark x1="31789" y1="37540" x2="31789" y2="37540"/>
                                <a14:foregroundMark x1="19808" y1="39137" x2="19808" y2="39137"/>
                              </a14:backgroundRemoval>
                            </a14:imgEffect>
                          </a14:imgLayer>
                        </a14:imgProps>
                      </a:ext>
                      <a:ext uri="{28A0092B-C50C-407E-A947-70E740481C1C}">
                        <a14:useLocalDpi xmlns:a14="http://schemas.microsoft.com/office/drawing/2010/main" val="0"/>
                      </a:ext>
                    </a:extLst>
                  </a:blip>
                  <a:srcRect l="-773" t="-2387" r="45320" b="49209"/>
                  <a:stretch/>
                </p:blipFill>
                <p:spPr bwMode="auto">
                  <a:xfrm>
                    <a:off x="4553367" y="5886410"/>
                    <a:ext cx="573196" cy="549642"/>
                  </a:xfrm>
                  <a:prstGeom prst="rect">
                    <a:avLst/>
                  </a:prstGeom>
                  <a:noFill/>
                  <a:extLst>
                    <a:ext uri="{909E8E84-426E-40DD-AFC4-6F175D3DCCD1}">
                      <a14:hiddenFill xmlns:a14="http://schemas.microsoft.com/office/drawing/2010/main">
                        <a:solidFill>
                          <a:srgbClr val="FFFFFF"/>
                        </a:solidFill>
                      </a14:hiddenFill>
                    </a:ext>
                  </a:extLst>
                </p:spPr>
              </p:pic>
              <p:sp>
                <p:nvSpPr>
                  <p:cNvPr id="1189" name="TextBox 1188">
                    <a:extLst>
                      <a:ext uri="{FF2B5EF4-FFF2-40B4-BE49-F238E27FC236}">
                        <a16:creationId xmlns:a16="http://schemas.microsoft.com/office/drawing/2014/main" id="{AC755410-2361-2758-8B16-B99EB4AE920E}"/>
                      </a:ext>
                    </a:extLst>
                  </p:cNvPr>
                  <p:cNvSpPr txBox="1"/>
                  <p:nvPr/>
                </p:nvSpPr>
                <p:spPr>
                  <a:xfrm>
                    <a:off x="4071871" y="6410595"/>
                    <a:ext cx="1499126" cy="584775"/>
                  </a:xfrm>
                  <a:prstGeom prst="rect">
                    <a:avLst/>
                  </a:prstGeom>
                  <a:noFill/>
                </p:spPr>
                <p:txBody>
                  <a:bodyPr wrap="square" rtlCol="0">
                    <a:spAutoFit/>
                  </a:bodyPr>
                  <a:lstStyle/>
                  <a:p>
                    <a:pPr algn="ctr"/>
                    <a:r>
                      <a:rPr lang="en-GB" sz="1600" b="1" dirty="0">
                        <a:solidFill>
                          <a:schemeClr val="accent2"/>
                        </a:solidFill>
                        <a:latin typeface="Book Antiqua" panose="02040602050305030304" pitchFamily="18" charset="0"/>
                      </a:rPr>
                      <a:t>Policy Makers</a:t>
                    </a:r>
                    <a:endParaRPr lang="en-NL" sz="1600" b="1" dirty="0">
                      <a:solidFill>
                        <a:schemeClr val="accent2"/>
                      </a:solidFill>
                      <a:latin typeface="Book Antiqua" panose="02040602050305030304" pitchFamily="18" charset="0"/>
                    </a:endParaRPr>
                  </a:p>
                </p:txBody>
              </p:sp>
            </p:grpSp>
            <p:grpSp>
              <p:nvGrpSpPr>
                <p:cNvPr id="1181" name="Group 1180">
                  <a:extLst>
                    <a:ext uri="{FF2B5EF4-FFF2-40B4-BE49-F238E27FC236}">
                      <a16:creationId xmlns:a16="http://schemas.microsoft.com/office/drawing/2014/main" id="{6A00CF1A-F21F-2289-2080-0C1033304F44}"/>
                    </a:ext>
                  </a:extLst>
                </p:cNvPr>
                <p:cNvGrpSpPr/>
                <p:nvPr/>
              </p:nvGrpSpPr>
              <p:grpSpPr>
                <a:xfrm>
                  <a:off x="4162795" y="747910"/>
                  <a:ext cx="1809575" cy="1240120"/>
                  <a:chOff x="4099156" y="5173205"/>
                  <a:chExt cx="1809575" cy="1240120"/>
                </a:xfrm>
              </p:grpSpPr>
              <p:pic>
                <p:nvPicPr>
                  <p:cNvPr id="1186" name="Picture 2" descr="Water conservancy institutions Vector Icons free download in SVG, PNG Format">
                    <a:extLst>
                      <a:ext uri="{FF2B5EF4-FFF2-40B4-BE49-F238E27FC236}">
                        <a16:creationId xmlns:a16="http://schemas.microsoft.com/office/drawing/2014/main" id="{B2309EF3-D2B6-7E4B-A3C1-31E8ED9DCA75}"/>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l="-15252" t="-15056" r="-16106" b="-20786"/>
                  <a:stretch/>
                </p:blipFill>
                <p:spPr bwMode="auto">
                  <a:xfrm>
                    <a:off x="4641177" y="5173205"/>
                    <a:ext cx="763945" cy="790048"/>
                  </a:xfrm>
                  <a:prstGeom prst="rect">
                    <a:avLst/>
                  </a:prstGeom>
                  <a:noFill/>
                  <a:extLst>
                    <a:ext uri="{909E8E84-426E-40DD-AFC4-6F175D3DCCD1}">
                      <a14:hiddenFill xmlns:a14="http://schemas.microsoft.com/office/drawing/2010/main">
                        <a:solidFill>
                          <a:srgbClr val="FFFFFF"/>
                        </a:solidFill>
                      </a14:hiddenFill>
                    </a:ext>
                  </a:extLst>
                </p:spPr>
              </p:pic>
              <p:sp>
                <p:nvSpPr>
                  <p:cNvPr id="1187" name="TextBox 1186">
                    <a:extLst>
                      <a:ext uri="{FF2B5EF4-FFF2-40B4-BE49-F238E27FC236}">
                        <a16:creationId xmlns:a16="http://schemas.microsoft.com/office/drawing/2014/main" id="{CB517A1F-8277-3E55-2626-99AA1B56CDC2}"/>
                      </a:ext>
                    </a:extLst>
                  </p:cNvPr>
                  <p:cNvSpPr txBox="1"/>
                  <p:nvPr/>
                </p:nvSpPr>
                <p:spPr>
                  <a:xfrm>
                    <a:off x="4099156" y="5828550"/>
                    <a:ext cx="1809575" cy="584775"/>
                  </a:xfrm>
                  <a:prstGeom prst="rect">
                    <a:avLst/>
                  </a:prstGeom>
                  <a:noFill/>
                </p:spPr>
                <p:txBody>
                  <a:bodyPr wrap="square" rtlCol="0">
                    <a:spAutoFit/>
                  </a:bodyPr>
                  <a:lstStyle/>
                  <a:p>
                    <a:pPr algn="ctr"/>
                    <a:r>
                      <a:rPr lang="en-GB" sz="1600" b="1" dirty="0">
                        <a:solidFill>
                          <a:schemeClr val="accent2"/>
                        </a:solidFill>
                        <a:latin typeface="Book Antiqua" panose="02040602050305030304" pitchFamily="18" charset="0"/>
                      </a:rPr>
                      <a:t>Ministries &amp; Managers</a:t>
                    </a:r>
                    <a:endParaRPr lang="en-NL" sz="1600" b="1" dirty="0">
                      <a:solidFill>
                        <a:schemeClr val="accent2"/>
                      </a:solidFill>
                      <a:latin typeface="Book Antiqua" panose="02040602050305030304" pitchFamily="18" charset="0"/>
                    </a:endParaRPr>
                  </a:p>
                </p:txBody>
              </p:sp>
            </p:grpSp>
            <p:cxnSp>
              <p:nvCxnSpPr>
                <p:cNvPr id="1182" name="Connector: Elbow 1181">
                  <a:extLst>
                    <a:ext uri="{FF2B5EF4-FFF2-40B4-BE49-F238E27FC236}">
                      <a16:creationId xmlns:a16="http://schemas.microsoft.com/office/drawing/2014/main" id="{723392CC-A614-8498-90A9-0E1319B97106}"/>
                    </a:ext>
                  </a:extLst>
                </p:cNvPr>
                <p:cNvCxnSpPr>
                  <a:cxnSpLocks/>
                  <a:stCxn id="1186" idx="1"/>
                </p:cNvCxnSpPr>
                <p:nvPr/>
              </p:nvCxnSpPr>
              <p:spPr>
                <a:xfrm rot="10800000" flipV="1">
                  <a:off x="4383406" y="1142934"/>
                  <a:ext cx="321411" cy="3070926"/>
                </a:xfrm>
                <a:prstGeom prst="bentConnector2">
                  <a:avLst/>
                </a:prstGeom>
                <a:ln w="19050">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1183" name="Group 1182">
                  <a:extLst>
                    <a:ext uri="{FF2B5EF4-FFF2-40B4-BE49-F238E27FC236}">
                      <a16:creationId xmlns:a16="http://schemas.microsoft.com/office/drawing/2014/main" id="{F3DCE92E-6CF3-BB57-21A4-8DCAA53BC44A}"/>
                    </a:ext>
                  </a:extLst>
                </p:cNvPr>
                <p:cNvGrpSpPr/>
                <p:nvPr/>
              </p:nvGrpSpPr>
              <p:grpSpPr>
                <a:xfrm>
                  <a:off x="5323196" y="872785"/>
                  <a:ext cx="1279372" cy="276999"/>
                  <a:chOff x="5323196" y="5067207"/>
                  <a:chExt cx="1279372" cy="276999"/>
                </a:xfrm>
              </p:grpSpPr>
              <p:cxnSp>
                <p:nvCxnSpPr>
                  <p:cNvPr id="1184" name="Straight Arrow Connector 1183">
                    <a:extLst>
                      <a:ext uri="{FF2B5EF4-FFF2-40B4-BE49-F238E27FC236}">
                        <a16:creationId xmlns:a16="http://schemas.microsoft.com/office/drawing/2014/main" id="{8602278F-ADB9-5E11-D644-F0BC9A804875}"/>
                      </a:ext>
                    </a:extLst>
                  </p:cNvPr>
                  <p:cNvCxnSpPr>
                    <a:cxnSpLocks/>
                    <a:stCxn id="1188" idx="1"/>
                    <a:endCxn id="1186" idx="3"/>
                  </p:cNvCxnSpPr>
                  <p:nvPr/>
                </p:nvCxnSpPr>
                <p:spPr>
                  <a:xfrm flipH="1">
                    <a:off x="5468761" y="5321456"/>
                    <a:ext cx="989776" cy="5740"/>
                  </a:xfrm>
                  <a:prstGeom prst="straightConnector1">
                    <a:avLst/>
                  </a:prstGeom>
                  <a:ln w="19050">
                    <a:solidFill>
                      <a:schemeClr val="accent2"/>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185" name="TextBox 1184">
                    <a:extLst>
                      <a:ext uri="{FF2B5EF4-FFF2-40B4-BE49-F238E27FC236}">
                        <a16:creationId xmlns:a16="http://schemas.microsoft.com/office/drawing/2014/main" id="{F150FD3A-330A-D2AE-4039-D01A20BED548}"/>
                      </a:ext>
                    </a:extLst>
                  </p:cNvPr>
                  <p:cNvSpPr txBox="1"/>
                  <p:nvPr/>
                </p:nvSpPr>
                <p:spPr>
                  <a:xfrm>
                    <a:off x="5323196" y="5067207"/>
                    <a:ext cx="1279372" cy="276999"/>
                  </a:xfrm>
                  <a:prstGeom prst="rect">
                    <a:avLst/>
                  </a:prstGeom>
                  <a:noFill/>
                </p:spPr>
                <p:txBody>
                  <a:bodyPr wrap="square" rtlCol="0">
                    <a:spAutoFit/>
                  </a:bodyPr>
                  <a:lstStyle/>
                  <a:p>
                    <a:pPr algn="ctr"/>
                    <a:r>
                      <a:rPr lang="en-GB" sz="1200" dirty="0">
                        <a:latin typeface="Book Antiqua" panose="02040602050305030304" pitchFamily="18" charset="0"/>
                      </a:rPr>
                      <a:t>Communication</a:t>
                    </a:r>
                    <a:endParaRPr lang="en-NL" sz="1200" dirty="0">
                      <a:latin typeface="Book Antiqua" panose="02040602050305030304" pitchFamily="18" charset="0"/>
                    </a:endParaRPr>
                  </a:p>
                </p:txBody>
              </p:sp>
            </p:grpSp>
          </p:grpSp>
          <p:pic>
            <p:nvPicPr>
              <p:cNvPr id="1178" name="Picture 20" descr="Page 2 | Hydroelectric Power Plant Images - Free Download on Freepik">
                <a:extLst>
                  <a:ext uri="{FF2B5EF4-FFF2-40B4-BE49-F238E27FC236}">
                    <a16:creationId xmlns:a16="http://schemas.microsoft.com/office/drawing/2014/main" id="{B2B70798-5DA3-EB8A-8423-5040030397BF}"/>
                  </a:ext>
                </a:extLst>
              </p:cNvPr>
              <p:cNvPicPr>
                <a:picLocks noChangeAspect="1" noChangeArrowheads="1"/>
              </p:cNvPicPr>
              <p:nvPr/>
            </p:nvPicPr>
            <p:blipFill rotWithShape="1">
              <a:blip r:embed="rId12">
                <a:duotone>
                  <a:schemeClr val="accent2">
                    <a:shade val="45000"/>
                    <a:satMod val="135000"/>
                  </a:schemeClr>
                  <a:prstClr val="white"/>
                </a:duotone>
                <a:extLst>
                  <a:ext uri="{BEBA8EAE-BF5A-486C-A8C5-ECC9F3942E4B}">
                    <a14:imgProps xmlns:a14="http://schemas.microsoft.com/office/drawing/2010/main">
                      <a14:imgLayer r:embed="rId13">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45628" t="52524" r="32554" b="40936"/>
              <a:stretch/>
            </p:blipFill>
            <p:spPr bwMode="auto">
              <a:xfrm rot="10800000">
                <a:off x="2185654" y="1142934"/>
                <a:ext cx="1665713" cy="788654"/>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a:noFill/>
              <a:extLst>
                <a:ext uri="{909E8E84-426E-40DD-AFC4-6F175D3DCCD1}">
                  <a14:hiddenFill xmlns:a14="http://schemas.microsoft.com/office/drawing/2010/main">
                    <a:solidFill>
                      <a:srgbClr val="FFFFFF"/>
                    </a:solidFill>
                  </a14:hiddenFill>
                </a:ext>
              </a:extLst>
            </p:spPr>
          </p:pic>
          <p:sp>
            <p:nvSpPr>
              <p:cNvPr id="1179" name="TextBox 1178">
                <a:extLst>
                  <a:ext uri="{FF2B5EF4-FFF2-40B4-BE49-F238E27FC236}">
                    <a16:creationId xmlns:a16="http://schemas.microsoft.com/office/drawing/2014/main" id="{C4111A81-6D58-B9F7-B909-FECE71A47838}"/>
                  </a:ext>
                </a:extLst>
              </p:cNvPr>
              <p:cNvSpPr txBox="1"/>
              <p:nvPr/>
            </p:nvSpPr>
            <p:spPr>
              <a:xfrm>
                <a:off x="2176752" y="1280589"/>
                <a:ext cx="1665711" cy="461665"/>
              </a:xfrm>
              <a:prstGeom prst="rect">
                <a:avLst/>
              </a:prstGeom>
              <a:noFill/>
            </p:spPr>
            <p:txBody>
              <a:bodyPr wrap="square" rtlCol="0">
                <a:spAutoFit/>
              </a:bodyPr>
              <a:lstStyle/>
              <a:p>
                <a:pPr algn="ctr"/>
                <a:r>
                  <a:rPr lang="en-GB" sz="1200" b="1" dirty="0">
                    <a:solidFill>
                      <a:schemeClr val="bg1"/>
                    </a:solidFill>
                    <a:latin typeface="Book Antiqua" panose="02040602050305030304" pitchFamily="18" charset="0"/>
                  </a:rPr>
                  <a:t>Human </a:t>
                </a:r>
              </a:p>
              <a:p>
                <a:pPr algn="ctr"/>
                <a:r>
                  <a:rPr lang="en-GB" sz="1200" b="1" dirty="0">
                    <a:solidFill>
                      <a:schemeClr val="bg1"/>
                    </a:solidFill>
                    <a:latin typeface="Book Antiqua" panose="02040602050305030304" pitchFamily="18" charset="0"/>
                  </a:rPr>
                  <a:t>Component</a:t>
                </a:r>
                <a:endParaRPr lang="en-NL" sz="1200" b="1" dirty="0">
                  <a:solidFill>
                    <a:schemeClr val="bg1"/>
                  </a:solidFill>
                  <a:latin typeface="Book Antiqua" panose="02040602050305030304" pitchFamily="18" charset="0"/>
                </a:endParaRPr>
              </a:p>
            </p:txBody>
          </p:sp>
        </p:grpSp>
        <p:sp>
          <p:nvSpPr>
            <p:cNvPr id="1176" name="TextBox 1175">
              <a:extLst>
                <a:ext uri="{FF2B5EF4-FFF2-40B4-BE49-F238E27FC236}">
                  <a16:creationId xmlns:a16="http://schemas.microsoft.com/office/drawing/2014/main" id="{E6FC5A1C-DEB2-F4B5-CF49-33D941E6AFD2}"/>
                </a:ext>
              </a:extLst>
            </p:cNvPr>
            <p:cNvSpPr txBox="1"/>
            <p:nvPr/>
          </p:nvSpPr>
          <p:spPr>
            <a:xfrm rot="16200000">
              <a:off x="3245051" y="2532293"/>
              <a:ext cx="1898464" cy="276999"/>
            </a:xfrm>
            <a:prstGeom prst="rect">
              <a:avLst/>
            </a:prstGeom>
            <a:noFill/>
          </p:spPr>
          <p:txBody>
            <a:bodyPr wrap="square" rtlCol="0">
              <a:spAutoFit/>
            </a:bodyPr>
            <a:lstStyle/>
            <a:p>
              <a:pPr algn="ctr"/>
              <a:r>
                <a:rPr lang="en-GB" sz="1200" dirty="0">
                  <a:latin typeface="Book Antiqua" panose="02040602050305030304" pitchFamily="18" charset="0"/>
                </a:rPr>
                <a:t>Management Strategies</a:t>
              </a:r>
              <a:endParaRPr lang="en-NL" sz="1200" dirty="0">
                <a:latin typeface="Book Antiqua" panose="02040602050305030304" pitchFamily="18" charset="0"/>
              </a:endParaRPr>
            </a:p>
          </p:txBody>
        </p:sp>
      </p:grpSp>
      <p:sp>
        <p:nvSpPr>
          <p:cNvPr id="1191" name="TextBox 1190">
            <a:extLst>
              <a:ext uri="{FF2B5EF4-FFF2-40B4-BE49-F238E27FC236}">
                <a16:creationId xmlns:a16="http://schemas.microsoft.com/office/drawing/2014/main" id="{ABF55051-1709-01F9-7840-DD81D24F1218}"/>
              </a:ext>
            </a:extLst>
          </p:cNvPr>
          <p:cNvSpPr txBox="1"/>
          <p:nvPr/>
        </p:nvSpPr>
        <p:spPr>
          <a:xfrm>
            <a:off x="369522" y="191961"/>
            <a:ext cx="4108680" cy="954107"/>
          </a:xfrm>
          <a:prstGeom prst="rect">
            <a:avLst/>
          </a:prstGeom>
          <a:noFill/>
        </p:spPr>
        <p:txBody>
          <a:bodyPr wrap="square" rtlCol="0">
            <a:spAutoFit/>
          </a:bodyPr>
          <a:lstStyle/>
          <a:p>
            <a:r>
              <a:rPr lang="en-GB" sz="2800" b="1" dirty="0">
                <a:solidFill>
                  <a:srgbClr val="0072BB"/>
                </a:solidFill>
                <a:latin typeface="Book Antiqua" panose="02040602050305030304" pitchFamily="18" charset="0"/>
              </a:rPr>
              <a:t>Non-Transboundary Basin</a:t>
            </a:r>
          </a:p>
        </p:txBody>
      </p:sp>
      <p:pic>
        <p:nvPicPr>
          <p:cNvPr id="2" name="Picture 1" descr="Logo&#10;&#10;Description automatically generated with medium confidence">
            <a:extLst>
              <a:ext uri="{FF2B5EF4-FFF2-40B4-BE49-F238E27FC236}">
                <a16:creationId xmlns:a16="http://schemas.microsoft.com/office/drawing/2014/main" id="{CA3FB89E-98DE-898C-C7C2-39A5576F78B2}"/>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0868008" y="4887194"/>
            <a:ext cx="883984" cy="1177554"/>
          </a:xfrm>
          <a:prstGeom prst="rect">
            <a:avLst/>
          </a:prstGeom>
        </p:spPr>
      </p:pic>
      <p:sp>
        <p:nvSpPr>
          <p:cNvPr id="3" name="Rectangle: Rounded Corners 2">
            <a:hlinkClick r:id="rId23" action="ppaction://hlinksldjump" highlightClick="1"/>
            <a:extLst>
              <a:ext uri="{FF2B5EF4-FFF2-40B4-BE49-F238E27FC236}">
                <a16:creationId xmlns:a16="http://schemas.microsoft.com/office/drawing/2014/main" id="{7732E94B-E33C-8866-B0D4-BDD7F7339D58}"/>
              </a:ext>
            </a:extLst>
          </p:cNvPr>
          <p:cNvSpPr/>
          <p:nvPr/>
        </p:nvSpPr>
        <p:spPr>
          <a:xfrm>
            <a:off x="10648402" y="6192828"/>
            <a:ext cx="1370878" cy="473699"/>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072BB"/>
                </a:solidFill>
                <a:latin typeface="Book Antiqua" panose="02040602050305030304" pitchFamily="18" charset="0"/>
              </a:rPr>
              <a:t>Start to Navigate</a:t>
            </a:r>
            <a:endParaRPr lang="en-NL" sz="1400" b="1" dirty="0">
              <a:solidFill>
                <a:srgbClr val="0072BB"/>
              </a:solidFill>
              <a:latin typeface="Book Antiqua" panose="02040602050305030304" pitchFamily="18" charset="0"/>
            </a:endParaRPr>
          </a:p>
        </p:txBody>
      </p:sp>
      <p:sp>
        <p:nvSpPr>
          <p:cNvPr id="4" name="TextBox 3">
            <a:extLst>
              <a:ext uri="{FF2B5EF4-FFF2-40B4-BE49-F238E27FC236}">
                <a16:creationId xmlns:a16="http://schemas.microsoft.com/office/drawing/2014/main" id="{FD0EF75B-18A3-8384-B41F-47A591A8EA50}"/>
              </a:ext>
            </a:extLst>
          </p:cNvPr>
          <p:cNvSpPr txBox="1"/>
          <p:nvPr/>
        </p:nvSpPr>
        <p:spPr>
          <a:xfrm>
            <a:off x="9088849" y="5879519"/>
            <a:ext cx="1313684" cy="369332"/>
          </a:xfrm>
          <a:prstGeom prst="rect">
            <a:avLst/>
          </a:prstGeom>
          <a:noFill/>
        </p:spPr>
        <p:txBody>
          <a:bodyPr wrap="square" rtlCol="0">
            <a:spAutoFit/>
          </a:bodyPr>
          <a:lstStyle/>
          <a:p>
            <a:pPr algn="r"/>
            <a:r>
              <a:rPr lang="en-GB" b="1" dirty="0">
                <a:solidFill>
                  <a:srgbClr val="0072BB"/>
                </a:solidFill>
                <a:latin typeface="Book Antiqua" panose="02040602050305030304" pitchFamily="18" charset="0"/>
              </a:rPr>
              <a:t>Page 1/3</a:t>
            </a:r>
            <a:endParaRPr lang="en-NL" b="1" dirty="0">
              <a:solidFill>
                <a:srgbClr val="0072BB"/>
              </a:solidFill>
              <a:latin typeface="Book Antiqua" panose="02040602050305030304" pitchFamily="18" charset="0"/>
            </a:endParaRPr>
          </a:p>
        </p:txBody>
      </p:sp>
      <p:sp>
        <p:nvSpPr>
          <p:cNvPr id="5" name="Action Button: Go Back or Previous 4">
            <a:hlinkClick r:id="" action="ppaction://hlinkshowjump?jump=previousslide" highlightClick="1"/>
            <a:extLst>
              <a:ext uri="{FF2B5EF4-FFF2-40B4-BE49-F238E27FC236}">
                <a16:creationId xmlns:a16="http://schemas.microsoft.com/office/drawing/2014/main" id="{4BB54F8E-BA65-8C77-C9A9-1DB5DDE47093}"/>
              </a:ext>
            </a:extLst>
          </p:cNvPr>
          <p:cNvSpPr/>
          <p:nvPr/>
        </p:nvSpPr>
        <p:spPr>
          <a:xfrm>
            <a:off x="9382832" y="6325012"/>
            <a:ext cx="431540" cy="265472"/>
          </a:xfrm>
          <a:prstGeom prst="actionButtonBackPrevious">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L" sz="1100" b="1">
              <a:solidFill>
                <a:srgbClr val="0072BB"/>
              </a:solidFill>
              <a:latin typeface="Book Antiqua" panose="02040602050305030304" pitchFamily="18" charset="0"/>
            </a:endParaRPr>
          </a:p>
        </p:txBody>
      </p:sp>
      <p:sp>
        <p:nvSpPr>
          <p:cNvPr id="6" name="Action Button: Go Forward or Next 5">
            <a:hlinkClick r:id="" action="ppaction://hlinkshowjump?jump=nextslide" highlightClick="1"/>
            <a:extLst>
              <a:ext uri="{FF2B5EF4-FFF2-40B4-BE49-F238E27FC236}">
                <a16:creationId xmlns:a16="http://schemas.microsoft.com/office/drawing/2014/main" id="{09BC1B59-42C9-30F6-6F94-69ED27A974B4}"/>
              </a:ext>
            </a:extLst>
          </p:cNvPr>
          <p:cNvSpPr/>
          <p:nvPr/>
        </p:nvSpPr>
        <p:spPr>
          <a:xfrm>
            <a:off x="10030188" y="6315926"/>
            <a:ext cx="431540" cy="265472"/>
          </a:xfrm>
          <a:prstGeom prst="actionButtonForwardNex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L" sz="1100" b="1">
              <a:solidFill>
                <a:srgbClr val="0072BB"/>
              </a:solidFill>
              <a:latin typeface="Book Antiqua" panose="02040602050305030304" pitchFamily="18" charset="0"/>
            </a:endParaRPr>
          </a:p>
        </p:txBody>
      </p:sp>
    </p:spTree>
    <p:extLst>
      <p:ext uri="{BB962C8B-B14F-4D97-AF65-F5344CB8AC3E}">
        <p14:creationId xmlns:p14="http://schemas.microsoft.com/office/powerpoint/2010/main" val="38676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9A27E9-6645-62A4-1362-5B079E66A4C2}"/>
              </a:ext>
            </a:extLst>
          </p:cNvPr>
          <p:cNvSpPr txBox="1"/>
          <p:nvPr/>
        </p:nvSpPr>
        <p:spPr>
          <a:xfrm>
            <a:off x="369521" y="191961"/>
            <a:ext cx="8105314" cy="523220"/>
          </a:xfrm>
          <a:prstGeom prst="rect">
            <a:avLst/>
          </a:prstGeom>
          <a:noFill/>
        </p:spPr>
        <p:txBody>
          <a:bodyPr wrap="square" rtlCol="0">
            <a:spAutoFit/>
          </a:bodyPr>
          <a:lstStyle/>
          <a:p>
            <a:r>
              <a:rPr lang="en-GB" sz="2800" b="1" dirty="0">
                <a:solidFill>
                  <a:srgbClr val="0072BB"/>
                </a:solidFill>
                <a:latin typeface="Book Antiqua" panose="02040602050305030304" pitchFamily="18" charset="0"/>
              </a:rPr>
              <a:t>Results: HBV-Light calibration and validation</a:t>
            </a:r>
            <a:endParaRPr lang="en-NL" sz="2800" b="1" dirty="0">
              <a:solidFill>
                <a:srgbClr val="0072BB"/>
              </a:solidFill>
              <a:latin typeface="Book Antiqua" panose="02040602050305030304" pitchFamily="18" charset="0"/>
            </a:endParaRPr>
          </a:p>
        </p:txBody>
      </p:sp>
      <p:sp>
        <p:nvSpPr>
          <p:cNvPr id="18" name="TextBox 17">
            <a:extLst>
              <a:ext uri="{FF2B5EF4-FFF2-40B4-BE49-F238E27FC236}">
                <a16:creationId xmlns:a16="http://schemas.microsoft.com/office/drawing/2014/main" id="{08D15BEB-A357-687D-B12C-89359C84C6ED}"/>
              </a:ext>
            </a:extLst>
          </p:cNvPr>
          <p:cNvSpPr txBox="1"/>
          <p:nvPr/>
        </p:nvSpPr>
        <p:spPr>
          <a:xfrm>
            <a:off x="7731993" y="6351469"/>
            <a:ext cx="1313684" cy="369332"/>
          </a:xfrm>
          <a:prstGeom prst="rect">
            <a:avLst/>
          </a:prstGeom>
          <a:noFill/>
        </p:spPr>
        <p:txBody>
          <a:bodyPr wrap="square" rtlCol="0">
            <a:spAutoFit/>
          </a:bodyPr>
          <a:lstStyle/>
          <a:p>
            <a:r>
              <a:rPr lang="en-GB" b="1" dirty="0">
                <a:solidFill>
                  <a:srgbClr val="0072BB"/>
                </a:solidFill>
                <a:latin typeface="Book Antiqua" panose="02040602050305030304" pitchFamily="18" charset="0"/>
              </a:rPr>
              <a:t>Page 2/5</a:t>
            </a:r>
            <a:endParaRPr lang="en-NL" b="1" dirty="0">
              <a:solidFill>
                <a:srgbClr val="0072BB"/>
              </a:solidFill>
              <a:latin typeface="Book Antiqua" panose="02040602050305030304" pitchFamily="18" charset="0"/>
            </a:endParaRPr>
          </a:p>
        </p:txBody>
      </p:sp>
      <p:pic>
        <p:nvPicPr>
          <p:cNvPr id="26" name="Picture 25">
            <a:extLst>
              <a:ext uri="{FF2B5EF4-FFF2-40B4-BE49-F238E27FC236}">
                <a16:creationId xmlns:a16="http://schemas.microsoft.com/office/drawing/2014/main" id="{D5A7EC20-0FE8-79F8-1CD6-3ABF2ABD530F}"/>
              </a:ext>
            </a:extLst>
          </p:cNvPr>
          <p:cNvPicPr>
            <a:picLocks noChangeAspect="1"/>
          </p:cNvPicPr>
          <p:nvPr/>
        </p:nvPicPr>
        <p:blipFill rotWithShape="1">
          <a:blip r:embed="rId2"/>
          <a:srcRect t="1" b="60591"/>
          <a:stretch/>
        </p:blipFill>
        <p:spPr>
          <a:xfrm>
            <a:off x="967005" y="3550735"/>
            <a:ext cx="7033481" cy="1637902"/>
          </a:xfrm>
          <a:prstGeom prst="rect">
            <a:avLst/>
          </a:prstGeom>
        </p:spPr>
      </p:pic>
      <p:pic>
        <p:nvPicPr>
          <p:cNvPr id="30" name="Picture 29">
            <a:extLst>
              <a:ext uri="{FF2B5EF4-FFF2-40B4-BE49-F238E27FC236}">
                <a16:creationId xmlns:a16="http://schemas.microsoft.com/office/drawing/2014/main" id="{04A1EE5E-2EA8-B538-BC6A-2CAAD020AED2}"/>
              </a:ext>
            </a:extLst>
          </p:cNvPr>
          <p:cNvPicPr>
            <a:picLocks noChangeAspect="1"/>
          </p:cNvPicPr>
          <p:nvPr/>
        </p:nvPicPr>
        <p:blipFill rotWithShape="1">
          <a:blip r:embed="rId3"/>
          <a:srcRect b="30145"/>
          <a:stretch/>
        </p:blipFill>
        <p:spPr>
          <a:xfrm>
            <a:off x="710366" y="1147770"/>
            <a:ext cx="5251494" cy="2147944"/>
          </a:xfrm>
          <a:prstGeom prst="rect">
            <a:avLst/>
          </a:prstGeom>
        </p:spPr>
      </p:pic>
      <p:sp>
        <p:nvSpPr>
          <p:cNvPr id="31" name="Rectangle 30">
            <a:extLst>
              <a:ext uri="{FF2B5EF4-FFF2-40B4-BE49-F238E27FC236}">
                <a16:creationId xmlns:a16="http://schemas.microsoft.com/office/drawing/2014/main" id="{38CAAAA4-8C09-1C8D-2AB6-EBC4D3E0CAD5}"/>
              </a:ext>
            </a:extLst>
          </p:cNvPr>
          <p:cNvSpPr/>
          <p:nvPr/>
        </p:nvSpPr>
        <p:spPr>
          <a:xfrm>
            <a:off x="1218330" y="1958557"/>
            <a:ext cx="508593" cy="11997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2" name="Rectangle 31">
            <a:extLst>
              <a:ext uri="{FF2B5EF4-FFF2-40B4-BE49-F238E27FC236}">
                <a16:creationId xmlns:a16="http://schemas.microsoft.com/office/drawing/2014/main" id="{DFAC5EA4-DD3F-37B7-1E32-E6BC292389FD}"/>
              </a:ext>
            </a:extLst>
          </p:cNvPr>
          <p:cNvSpPr/>
          <p:nvPr/>
        </p:nvSpPr>
        <p:spPr>
          <a:xfrm>
            <a:off x="1231075" y="2765849"/>
            <a:ext cx="508593" cy="11997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43" name="Picture 42">
            <a:extLst>
              <a:ext uri="{FF2B5EF4-FFF2-40B4-BE49-F238E27FC236}">
                <a16:creationId xmlns:a16="http://schemas.microsoft.com/office/drawing/2014/main" id="{AB63F91E-36BB-18CC-6E5B-17965D67E598}"/>
              </a:ext>
            </a:extLst>
          </p:cNvPr>
          <p:cNvPicPr>
            <a:picLocks noChangeAspect="1"/>
          </p:cNvPicPr>
          <p:nvPr/>
        </p:nvPicPr>
        <p:blipFill rotWithShape="1">
          <a:blip r:embed="rId2"/>
          <a:srcRect t="38986" b="33036"/>
          <a:stretch/>
        </p:blipFill>
        <p:spPr>
          <a:xfrm>
            <a:off x="967005" y="5188637"/>
            <a:ext cx="7033481" cy="1162832"/>
          </a:xfrm>
          <a:prstGeom prst="rect">
            <a:avLst/>
          </a:prstGeom>
        </p:spPr>
      </p:pic>
      <p:cxnSp>
        <p:nvCxnSpPr>
          <p:cNvPr id="47" name="Connector: Elbow 46">
            <a:extLst>
              <a:ext uri="{FF2B5EF4-FFF2-40B4-BE49-F238E27FC236}">
                <a16:creationId xmlns:a16="http://schemas.microsoft.com/office/drawing/2014/main" id="{D1E69105-CFB4-6B13-65EC-314A421AB442}"/>
              </a:ext>
            </a:extLst>
          </p:cNvPr>
          <p:cNvCxnSpPr>
            <a:cxnSpLocks/>
            <a:stCxn id="31" idx="1"/>
            <a:endCxn id="26" idx="1"/>
          </p:cNvCxnSpPr>
          <p:nvPr/>
        </p:nvCxnSpPr>
        <p:spPr>
          <a:xfrm rot="10800000" flipV="1">
            <a:off x="967006" y="2018544"/>
            <a:ext cx="251325" cy="2351141"/>
          </a:xfrm>
          <a:prstGeom prst="bentConnector3">
            <a:avLst>
              <a:gd name="adj1" fmla="val 190958"/>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E5855E0D-6469-860A-F891-F8B5507A84C7}"/>
              </a:ext>
            </a:extLst>
          </p:cNvPr>
          <p:cNvCxnSpPr>
            <a:cxnSpLocks/>
            <a:stCxn id="32" idx="1"/>
            <a:endCxn id="43" idx="1"/>
          </p:cNvCxnSpPr>
          <p:nvPr/>
        </p:nvCxnSpPr>
        <p:spPr>
          <a:xfrm rot="10800000" flipV="1">
            <a:off x="967005" y="2825837"/>
            <a:ext cx="264070" cy="2944216"/>
          </a:xfrm>
          <a:prstGeom prst="bentConnector3">
            <a:avLst>
              <a:gd name="adj1" fmla="val 268481"/>
            </a:avLst>
          </a:prstGeom>
          <a:ln w="19050">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5" name="Rectangle: Rounded Corners 84">
            <a:extLst>
              <a:ext uri="{FF2B5EF4-FFF2-40B4-BE49-F238E27FC236}">
                <a16:creationId xmlns:a16="http://schemas.microsoft.com/office/drawing/2014/main" id="{5F2606F1-1AE9-814F-CBF8-B511CAA8C8D7}"/>
              </a:ext>
            </a:extLst>
          </p:cNvPr>
          <p:cNvSpPr/>
          <p:nvPr/>
        </p:nvSpPr>
        <p:spPr>
          <a:xfrm>
            <a:off x="6166055" y="1137359"/>
            <a:ext cx="2520033" cy="2147944"/>
          </a:xfrm>
          <a:prstGeom prst="roundRect">
            <a:avLst>
              <a:gd name="adj" fmla="val 8885"/>
            </a:avLst>
          </a:prstGeom>
          <a:solidFill>
            <a:schemeClr val="accent1">
              <a:lumMod val="20000"/>
              <a:lumOff val="80000"/>
              <a:alpha val="50000"/>
            </a:schemeClr>
          </a:solidFill>
          <a:ln>
            <a:solidFill>
              <a:schemeClr val="accent1">
                <a:lumMod val="40000"/>
                <a:lumOff val="6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NL"/>
          </a:p>
        </p:txBody>
      </p:sp>
      <p:sp>
        <p:nvSpPr>
          <p:cNvPr id="86" name="TextBox 85">
            <a:extLst>
              <a:ext uri="{FF2B5EF4-FFF2-40B4-BE49-F238E27FC236}">
                <a16:creationId xmlns:a16="http://schemas.microsoft.com/office/drawing/2014/main" id="{79F4293A-4EE3-071D-EE32-3F4F112159CE}"/>
              </a:ext>
            </a:extLst>
          </p:cNvPr>
          <p:cNvSpPr txBox="1"/>
          <p:nvPr/>
        </p:nvSpPr>
        <p:spPr>
          <a:xfrm>
            <a:off x="6177678" y="1275329"/>
            <a:ext cx="2508410" cy="1892826"/>
          </a:xfrm>
          <a:prstGeom prst="rect">
            <a:avLst/>
          </a:prstGeom>
          <a:noFill/>
        </p:spPr>
        <p:txBody>
          <a:bodyPr wrap="square" rtlCol="0">
            <a:spAutoFit/>
          </a:bodyPr>
          <a:lstStyle/>
          <a:p>
            <a:pPr marL="285750" indent="-285750">
              <a:buFont typeface="Arial" panose="020B0604020202020204" pitchFamily="34" charset="0"/>
              <a:buChar char="•"/>
            </a:pPr>
            <a:r>
              <a:rPr lang="en-GB" sz="1300" dirty="0">
                <a:latin typeface="Book Antiqua" panose="02040602050305030304" pitchFamily="18" charset="0"/>
              </a:rPr>
              <a:t>The model was run with 10,000 randomly generated parameter sets to account for uncertainty</a:t>
            </a:r>
          </a:p>
          <a:p>
            <a:pPr marL="285750" indent="-285750">
              <a:buFont typeface="Arial" panose="020B0604020202020204" pitchFamily="34" charset="0"/>
              <a:buChar char="•"/>
            </a:pPr>
            <a:endParaRPr lang="en-GB" sz="1300" dirty="0">
              <a:latin typeface="Book Antiqua" panose="02040602050305030304" pitchFamily="18" charset="0"/>
            </a:endParaRPr>
          </a:p>
          <a:p>
            <a:pPr marL="285750" indent="-285750">
              <a:buFont typeface="Arial" panose="020B0604020202020204" pitchFamily="34" charset="0"/>
              <a:buChar char="•"/>
            </a:pPr>
            <a:r>
              <a:rPr lang="en-GB" sz="1300" dirty="0">
                <a:latin typeface="Book Antiqua" panose="02040602050305030304" pitchFamily="18" charset="0"/>
              </a:rPr>
              <a:t>% Prediction Uncertainty (PPU) displays simulations with NSE values greater than 0.75</a:t>
            </a:r>
          </a:p>
        </p:txBody>
      </p:sp>
      <p:sp>
        <p:nvSpPr>
          <p:cNvPr id="2" name="Rectangle 1">
            <a:extLst>
              <a:ext uri="{FF2B5EF4-FFF2-40B4-BE49-F238E27FC236}">
                <a16:creationId xmlns:a16="http://schemas.microsoft.com/office/drawing/2014/main" id="{FF19E535-17ED-CEE4-074A-05F96EC16982}"/>
              </a:ext>
            </a:extLst>
          </p:cNvPr>
          <p:cNvSpPr/>
          <p:nvPr/>
        </p:nvSpPr>
        <p:spPr>
          <a:xfrm>
            <a:off x="9045677" y="0"/>
            <a:ext cx="3146323" cy="6858000"/>
          </a:xfrm>
          <a:prstGeom prst="rect">
            <a:avLst/>
          </a:prstGeom>
          <a:solidFill>
            <a:srgbClr val="0072BB"/>
          </a:solidFill>
          <a:ln>
            <a:solidFill>
              <a:srgbClr val="0072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 name="Rectangle: Rounded Corners 3">
            <a:hlinkClick r:id="" action="ppaction://hlinkshowjump?jump=firstslide" highlightClick="1"/>
            <a:extLst>
              <a:ext uri="{FF2B5EF4-FFF2-40B4-BE49-F238E27FC236}">
                <a16:creationId xmlns:a16="http://schemas.microsoft.com/office/drawing/2014/main" id="{552FD777-ABD4-2E3B-A8C4-0C70AEFD60FE}"/>
              </a:ext>
            </a:extLst>
          </p:cNvPr>
          <p:cNvSpPr/>
          <p:nvPr/>
        </p:nvSpPr>
        <p:spPr>
          <a:xfrm>
            <a:off x="9439274" y="2371725"/>
            <a:ext cx="2401527"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rgbClr val="0072BB"/>
                </a:solidFill>
                <a:latin typeface="Book Antiqua" panose="02040602050305030304" pitchFamily="18" charset="0"/>
              </a:rPr>
              <a:t>Introduction: Madness </a:t>
            </a:r>
            <a:endParaRPr lang="en-NL" sz="1100" b="1" dirty="0">
              <a:solidFill>
                <a:srgbClr val="0072BB"/>
              </a:solidFill>
              <a:latin typeface="Book Antiqua" panose="02040602050305030304" pitchFamily="18" charset="0"/>
            </a:endParaRPr>
          </a:p>
        </p:txBody>
      </p:sp>
      <p:sp>
        <p:nvSpPr>
          <p:cNvPr id="5" name="Action Button: Go Back or Previous 4">
            <a:hlinkClick r:id="" action="ppaction://hlinkshowjump?jump=previousslide" highlightClick="1"/>
            <a:extLst>
              <a:ext uri="{FF2B5EF4-FFF2-40B4-BE49-F238E27FC236}">
                <a16:creationId xmlns:a16="http://schemas.microsoft.com/office/drawing/2014/main" id="{43FBE42A-C743-31C0-469D-83213957765A}"/>
              </a:ext>
            </a:extLst>
          </p:cNvPr>
          <p:cNvSpPr/>
          <p:nvPr/>
        </p:nvSpPr>
        <p:spPr>
          <a:xfrm>
            <a:off x="10100589" y="5036984"/>
            <a:ext cx="431540" cy="265472"/>
          </a:xfrm>
          <a:prstGeom prst="actionButtonBackPrevious">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L" sz="1100" b="1">
              <a:solidFill>
                <a:srgbClr val="0072BB"/>
              </a:solidFill>
              <a:latin typeface="Book Antiqua" panose="02040602050305030304" pitchFamily="18" charset="0"/>
            </a:endParaRPr>
          </a:p>
        </p:txBody>
      </p:sp>
      <p:sp>
        <p:nvSpPr>
          <p:cNvPr id="6" name="Action Button: Go Forward or Next 5">
            <a:hlinkClick r:id="" action="ppaction://hlinkshowjump?jump=nextslide" highlightClick="1"/>
            <a:extLst>
              <a:ext uri="{FF2B5EF4-FFF2-40B4-BE49-F238E27FC236}">
                <a16:creationId xmlns:a16="http://schemas.microsoft.com/office/drawing/2014/main" id="{E494F15D-AAA7-8FF1-078D-832B151C37E3}"/>
              </a:ext>
            </a:extLst>
          </p:cNvPr>
          <p:cNvSpPr/>
          <p:nvPr/>
        </p:nvSpPr>
        <p:spPr>
          <a:xfrm>
            <a:off x="10747945" y="5027898"/>
            <a:ext cx="431540" cy="265472"/>
          </a:xfrm>
          <a:prstGeom prst="actionButtonForwardNex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L" sz="1100" b="1">
              <a:solidFill>
                <a:srgbClr val="0072BB"/>
              </a:solidFill>
              <a:latin typeface="Book Antiqua" panose="02040602050305030304" pitchFamily="18" charset="0"/>
            </a:endParaRPr>
          </a:p>
        </p:txBody>
      </p:sp>
      <p:sp>
        <p:nvSpPr>
          <p:cNvPr id="7" name="Action Button: Go to End 6">
            <a:hlinkClick r:id="" action="ppaction://hlinkshowjump?jump=lastslide" highlightClick="1"/>
            <a:extLst>
              <a:ext uri="{FF2B5EF4-FFF2-40B4-BE49-F238E27FC236}">
                <a16:creationId xmlns:a16="http://schemas.microsoft.com/office/drawing/2014/main" id="{FE840214-9681-F6B5-59BE-3DA3307724A8}"/>
              </a:ext>
            </a:extLst>
          </p:cNvPr>
          <p:cNvSpPr/>
          <p:nvPr/>
        </p:nvSpPr>
        <p:spPr>
          <a:xfrm>
            <a:off x="11409261" y="5029298"/>
            <a:ext cx="431540" cy="265472"/>
          </a:xfrm>
          <a:prstGeom prst="actionButtonEnd">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L" sz="1100" b="1">
              <a:solidFill>
                <a:srgbClr val="0072BB"/>
              </a:solidFill>
              <a:latin typeface="Book Antiqua" panose="02040602050305030304" pitchFamily="18" charset="0"/>
            </a:endParaRPr>
          </a:p>
        </p:txBody>
      </p:sp>
      <p:pic>
        <p:nvPicPr>
          <p:cNvPr id="8" name="Picture 2" descr="EGU 2023 | Max-Planck-Institut für Biogeochemie">
            <a:extLst>
              <a:ext uri="{FF2B5EF4-FFF2-40B4-BE49-F238E27FC236}">
                <a16:creationId xmlns:a16="http://schemas.microsoft.com/office/drawing/2014/main" id="{077DDAB9-6A78-E871-C869-6CD5E34CA433}"/>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8166" b="71616" l="3759" r="94361">
                        <a14:foregroundMark x1="17857" y1="33406" x2="17857" y2="33406"/>
                        <a14:foregroundMark x1="5827" y1="43231" x2="5827" y2="43231"/>
                        <a14:foregroundMark x1="16165" y1="43231" x2="16165" y2="43231"/>
                        <a14:foregroundMark x1="30263" y1="28603" x2="30263" y2="28603"/>
                        <a14:foregroundMark x1="21241" y1="28384" x2="21241" y2="28384"/>
                        <a14:foregroundMark x1="31015" y1="28166" x2="31015" y2="28166"/>
                        <a14:foregroundMark x1="4135" y1="48690" x2="4135" y2="48690"/>
                        <a14:foregroundMark x1="13910" y1="71834" x2="13910" y2="71834"/>
                        <a14:foregroundMark x1="38158" y1="55677" x2="38158" y2="55677"/>
                        <a14:foregroundMark x1="43985" y1="52838" x2="43985" y2="52838"/>
                        <a14:foregroundMark x1="59023" y1="44541" x2="59023" y2="44541"/>
                        <a14:foregroundMark x1="62218" y1="44541" x2="62218" y2="44541"/>
                        <a14:foregroundMark x1="66165" y1="45197" x2="66165" y2="45197"/>
                        <a14:foregroundMark x1="69549" y1="44978" x2="69549" y2="44978"/>
                        <a14:foregroundMark x1="73496" y1="45415" x2="73496" y2="45415"/>
                        <a14:foregroundMark x1="77632" y1="45415" x2="77632" y2="45415"/>
                        <a14:foregroundMark x1="80639" y1="45197" x2="80639" y2="45197"/>
                        <a14:foregroundMark x1="84774" y1="44978" x2="84774" y2="44978"/>
                        <a14:foregroundMark x1="94361" y1="50655" x2="94361" y2="50655"/>
                        <a14:foregroundMark x1="61466" y1="51965" x2="61466" y2="51965"/>
                        <a14:foregroundMark x1="61842" y1="56987" x2="61842" y2="56987"/>
                        <a14:foregroundMark x1="63534" y1="57860" x2="63534" y2="57860"/>
                        <a14:foregroundMark x1="68421" y1="57205" x2="68421" y2="57205"/>
                        <a14:foregroundMark x1="69925" y1="56550" x2="69925" y2="56550"/>
                        <a14:foregroundMark x1="73684" y1="57642" x2="73684" y2="57642"/>
                        <a14:foregroundMark x1="65038" y1="52620" x2="65038" y2="52620"/>
                        <a14:foregroundMark x1="66917" y1="51747" x2="66917" y2="51747"/>
                        <a14:foregroundMark x1="71241" y1="50873" x2="71241" y2="50873"/>
                        <a14:foregroundMark x1="74060" y1="51092" x2="74060" y2="51092"/>
                        <a14:foregroundMark x1="77820" y1="51092" x2="77820" y2="51092"/>
                        <a14:foregroundMark x1="79511" y1="51528" x2="79511" y2="51528"/>
                        <a14:foregroundMark x1="77632" y1="48035" x2="77632" y2="48035"/>
                        <a14:foregroundMark x1="67857" y1="55022" x2="67857" y2="55022"/>
                        <a14:foregroundMark x1="83083" y1="52620" x2="83083" y2="52620"/>
                        <a14:foregroundMark x1="87406" y1="51528" x2="87406" y2="51528"/>
                        <a14:foregroundMark x1="90602" y1="50655" x2="90602" y2="50655"/>
                        <a14:foregroundMark x1="71241" y1="52838" x2="71241" y2="52838"/>
                        <a14:foregroundMark x1="92105" y1="52620" x2="92105" y2="52620"/>
                        <a14:foregroundMark x1="90977" y1="52620" x2="90977" y2="52620"/>
                        <a14:foregroundMark x1="90977" y1="52402" x2="90977" y2="52402"/>
                        <a14:foregroundMark x1="90977" y1="51965" x2="90977" y2="51965"/>
                        <a14:foregroundMark x1="90977" y1="51965" x2="90977" y2="51965"/>
                        <a14:foregroundMark x1="90977" y1="52183" x2="90977" y2="52183"/>
                        <a14:foregroundMark x1="90715" y1="51747" x2="90602" y2="51528"/>
                        <a14:foregroundMark x1="90827" y1="51965" x2="90715" y2="51747"/>
                        <a14:foregroundMark x1="91165" y1="52620" x2="90827" y2="51965"/>
                        <a14:foregroundMark x1="91165" y1="52402" x2="91165" y2="52402"/>
                        <a14:foregroundMark x1="90977" y1="51965" x2="90977" y2="51965"/>
                        <a14:foregroundMark x1="90977" y1="51965" x2="90977" y2="51965"/>
                        <a14:foregroundMark x1="90084" y1="51965" x2="89286" y2="51747"/>
                        <a14:foregroundMark x1="92481" y1="52620" x2="90084" y2="51965"/>
                        <a14:backgroundMark x1="65977" y1="47162" x2="65977" y2="47162"/>
                        <a14:backgroundMark x1="79887" y1="48035" x2="79887" y2="48035"/>
                        <a14:backgroundMark x1="80639" y1="43668" x2="80639" y2="43668"/>
                        <a14:backgroundMark x1="81767" y1="44978" x2="81767" y2="44978"/>
                        <a14:backgroundMark x1="82143" y1="43231" x2="82143" y2="43231"/>
                        <a14:backgroundMark x1="78195" y1="43231" x2="78195" y2="43231"/>
                        <a14:backgroundMark x1="74624" y1="44105" x2="74624" y2="44105"/>
                        <a14:backgroundMark x1="70301" y1="44105" x2="70301" y2="44105"/>
                        <a14:backgroundMark x1="65789" y1="44105" x2="65789" y2="44105"/>
                        <a14:backgroundMark x1="66541" y1="51747" x2="66541" y2="51747"/>
                        <a14:backgroundMark x1="64850" y1="50218" x2="64850" y2="50218"/>
                        <a14:backgroundMark x1="68421" y1="51747" x2="68421" y2="51747"/>
                        <a14:backgroundMark x1="70865" y1="51747" x2="70865" y2="51747"/>
                        <a14:backgroundMark x1="80451" y1="50218" x2="80451" y2="50218"/>
                        <a14:backgroundMark x1="91729" y1="49782" x2="91729" y2="49782"/>
                        <a14:backgroundMark x1="76692" y1="50873" x2="76692" y2="50873"/>
                        <a14:backgroundMark x1="70489" y1="58079" x2="70489" y2="58079"/>
                        <a14:backgroundMark x1="89098" y1="50873" x2="89098" y2="50873"/>
                        <a14:backgroundMark x1="92105" y1="51965" x2="92105" y2="51965"/>
                        <a14:backgroundMark x1="89286" y1="51747" x2="89286" y2="51747"/>
                        <a14:backgroundMark x1="89662" y1="51965" x2="89662" y2="51965"/>
                      </a14:backgroundRemoval>
                    </a14:imgEffect>
                  </a14:imgLayer>
                </a14:imgProps>
              </a:ext>
              <a:ext uri="{28A0092B-C50C-407E-A947-70E740481C1C}">
                <a14:useLocalDpi xmlns:a14="http://schemas.microsoft.com/office/drawing/2010/main" val="0"/>
              </a:ext>
            </a:extLst>
          </a:blip>
          <a:srcRect t="23912" r="1476" b="23574"/>
          <a:stretch/>
        </p:blipFill>
        <p:spPr bwMode="auto">
          <a:xfrm>
            <a:off x="9873104" y="164757"/>
            <a:ext cx="1375196" cy="6310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Qr code&#10;&#10;Description automatically generated">
            <a:extLst>
              <a:ext uri="{FF2B5EF4-FFF2-40B4-BE49-F238E27FC236}">
                <a16:creationId xmlns:a16="http://schemas.microsoft.com/office/drawing/2014/main" id="{E82E6B0D-5D32-459E-BA96-67BD94BD13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85124" y="5572863"/>
            <a:ext cx="1055677" cy="1055677"/>
          </a:xfrm>
          <a:prstGeom prst="rect">
            <a:avLst/>
          </a:prstGeom>
        </p:spPr>
      </p:pic>
      <p:pic>
        <p:nvPicPr>
          <p:cNvPr id="10" name="Picture 2">
            <a:extLst>
              <a:ext uri="{FF2B5EF4-FFF2-40B4-BE49-F238E27FC236}">
                <a16:creationId xmlns:a16="http://schemas.microsoft.com/office/drawing/2014/main" id="{1B5EE348-DF88-6E41-CA23-4BE177C85941}"/>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5575" b="92741" l="5041" r="93821">
                        <a14:foregroundMark x1="35203" y1="7724" x2="35203" y2="7724"/>
                        <a14:foregroundMark x1="50488" y1="5575" x2="50488" y2="5575"/>
                        <a14:foregroundMark x1="59593" y1="41289" x2="59593" y2="41289"/>
                        <a14:foregroundMark x1="53821" y1="36469" x2="53821" y2="36469"/>
                        <a14:foregroundMark x1="63008" y1="40650" x2="63008" y2="40650"/>
                        <a14:foregroundMark x1="64472" y1="41928" x2="64472" y2="41928"/>
                        <a14:foregroundMark x1="57480" y1="33449" x2="57480" y2="33449"/>
                        <a14:foregroundMark x1="54146" y1="80720" x2="54146" y2="80720"/>
                        <a14:foregroundMark x1="18455" y1="77468" x2="18455" y2="77468"/>
                        <a14:foregroundMark x1="25122" y1="78339" x2="25122" y2="78339"/>
                        <a14:foregroundMark x1="34634" y1="80488" x2="34634" y2="80488"/>
                        <a14:foregroundMark x1="43171" y1="79443" x2="43171" y2="79443"/>
                        <a14:foregroundMark x1="49512" y1="79210" x2="49512" y2="79210"/>
                        <a14:foregroundMark x1="49512" y1="75494" x2="49512" y2="75494"/>
                        <a14:foregroundMark x1="63577" y1="80952" x2="63577" y2="80952"/>
                        <a14:foregroundMark x1="75203" y1="79443" x2="75203" y2="79443"/>
                        <a14:foregroundMark x1="80325" y1="80081" x2="80325" y2="80081"/>
                        <a14:foregroundMark x1="75447" y1="75958" x2="75447" y2="75958"/>
                        <a14:foregroundMark x1="75447" y1="74623" x2="75447" y2="74623"/>
                        <a14:foregroundMark x1="10163" y1="90999" x2="10163" y2="90999"/>
                        <a14:foregroundMark x1="19024" y1="90534" x2="19024" y2="90534"/>
                        <a14:foregroundMark x1="28780" y1="89663" x2="28780" y2="89663"/>
                        <a14:foregroundMark x1="36748" y1="90534" x2="36748" y2="90534"/>
                        <a14:foregroundMark x1="34878" y1="91638" x2="34878" y2="91638"/>
                        <a14:foregroundMark x1="44634" y1="92044" x2="44634" y2="92044"/>
                        <a14:foregroundMark x1="53496" y1="91638" x2="53496" y2="91638"/>
                        <a14:foregroundMark x1="60244" y1="91870" x2="60244" y2="91870"/>
                        <a14:foregroundMark x1="66911" y1="92741" x2="66911" y2="92741"/>
                        <a14:foregroundMark x1="76098" y1="92509" x2="76098" y2="92509"/>
                        <a14:foregroundMark x1="84634" y1="92741" x2="84634" y2="92741"/>
                        <a14:foregroundMark x1="82764" y1="80488" x2="82764" y2="80488"/>
                        <a14:foregroundMark x1="34878" y1="33217" x2="34878" y2="33217"/>
                        <a14:foregroundMark x1="5041" y1="34553" x2="5041" y2="34553"/>
                        <a14:foregroundMark x1="93821" y1="35424" x2="93821" y2="35424"/>
                        <a14:foregroundMark x1="76992" y1="91638" x2="76992" y2="91638"/>
                        <a14:backgroundMark x1="54715" y1="35598" x2="54715" y2="35598"/>
                        <a14:backgroundMark x1="65122" y1="78746" x2="65122" y2="78746"/>
                        <a14:backgroundMark x1="65447" y1="82695" x2="65447" y2="82695"/>
                        <a14:backgroundMark x1="70569" y1="89431" x2="70569" y2="89431"/>
                        <a14:backgroundMark x1="78862" y1="89024" x2="78862" y2="89024"/>
                        <a14:backgroundMark x1="70325" y1="93612" x2="70325" y2="93612"/>
                        <a14:backgroundMark x1="62358" y1="91173" x2="62358" y2="91173"/>
                        <a14:backgroundMark x1="38862" y1="89895" x2="38862" y2="89895"/>
                        <a14:backgroundMark x1="37317" y1="80314" x2="37317" y2="80314"/>
                        <a14:backgroundMark x1="33984" y1="43031" x2="33984" y2="43031"/>
                        <a14:backgroundMark x1="13577" y1="89024" x2="13577" y2="89024"/>
                        <a14:backgroundMark x1="80650" y1="80314" x2="80650" y2="80314"/>
                        <a14:backgroundMark x1="28211" y1="42393" x2="28211" y2="42393"/>
                        <a14:backgroundMark x1="36423" y1="42625" x2="36423" y2="42625"/>
                      </a14:backgroundRemoval>
                    </a14:imgEffect>
                  </a14:imgLayer>
                </a14:imgProps>
              </a:ext>
              <a:ext uri="{28A0092B-C50C-407E-A947-70E740481C1C}">
                <a14:useLocalDpi xmlns:a14="http://schemas.microsoft.com/office/drawing/2010/main" val="0"/>
              </a:ext>
            </a:extLst>
          </a:blip>
          <a:srcRect/>
          <a:stretch>
            <a:fillRect/>
          </a:stretch>
        </p:blipFill>
        <p:spPr bwMode="auto">
          <a:xfrm>
            <a:off x="9595394" y="5554321"/>
            <a:ext cx="780614" cy="109275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CE6B4C0-8A97-AC04-5DF0-37F8D3F4DC2F}"/>
              </a:ext>
            </a:extLst>
          </p:cNvPr>
          <p:cNvSpPr txBox="1"/>
          <p:nvPr/>
        </p:nvSpPr>
        <p:spPr>
          <a:xfrm>
            <a:off x="9418535" y="1034845"/>
            <a:ext cx="2422266" cy="646331"/>
          </a:xfrm>
          <a:prstGeom prst="rect">
            <a:avLst/>
          </a:prstGeom>
          <a:noFill/>
        </p:spPr>
        <p:txBody>
          <a:bodyPr wrap="square" rtlCol="0">
            <a:spAutoFit/>
          </a:bodyPr>
          <a:lstStyle/>
          <a:p>
            <a:pPr algn="ctr"/>
            <a:r>
              <a:rPr lang="en-GB" b="1" dirty="0">
                <a:solidFill>
                  <a:srgbClr val="FFDD00"/>
                </a:solidFill>
                <a:latin typeface="Book Antiqua" panose="02040602050305030304" pitchFamily="18" charset="0"/>
              </a:rPr>
              <a:t>Inferring reservoir filling strategies</a:t>
            </a:r>
            <a:endParaRPr lang="en-NL" b="1" dirty="0">
              <a:solidFill>
                <a:srgbClr val="FFDD00"/>
              </a:solidFill>
              <a:latin typeface="Book Antiqua" panose="02040602050305030304" pitchFamily="18" charset="0"/>
            </a:endParaRPr>
          </a:p>
        </p:txBody>
      </p:sp>
      <p:cxnSp>
        <p:nvCxnSpPr>
          <p:cNvPr id="12" name="Straight Connector 11">
            <a:extLst>
              <a:ext uri="{FF2B5EF4-FFF2-40B4-BE49-F238E27FC236}">
                <a16:creationId xmlns:a16="http://schemas.microsoft.com/office/drawing/2014/main" id="{EB505234-A484-CCA5-B027-07D593E358C6}"/>
              </a:ext>
            </a:extLst>
          </p:cNvPr>
          <p:cNvCxnSpPr>
            <a:cxnSpLocks/>
          </p:cNvCxnSpPr>
          <p:nvPr/>
        </p:nvCxnSpPr>
        <p:spPr>
          <a:xfrm>
            <a:off x="9418535" y="960548"/>
            <a:ext cx="2401527" cy="1540"/>
          </a:xfrm>
          <a:prstGeom prst="line">
            <a:avLst/>
          </a:prstGeom>
          <a:ln w="28575">
            <a:solidFill>
              <a:srgbClr val="FFDD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47A35A9-5297-CC9A-D6A9-BF069B18B604}"/>
              </a:ext>
            </a:extLst>
          </p:cNvPr>
          <p:cNvCxnSpPr>
            <a:cxnSpLocks/>
          </p:cNvCxnSpPr>
          <p:nvPr/>
        </p:nvCxnSpPr>
        <p:spPr>
          <a:xfrm>
            <a:off x="9430884" y="2093660"/>
            <a:ext cx="2401527" cy="1540"/>
          </a:xfrm>
          <a:prstGeom prst="line">
            <a:avLst/>
          </a:prstGeom>
          <a:ln w="28575">
            <a:solidFill>
              <a:srgbClr val="FFDD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6320715-B36B-EE6C-AFB5-5C653841C6B7}"/>
              </a:ext>
            </a:extLst>
          </p:cNvPr>
          <p:cNvSpPr txBox="1"/>
          <p:nvPr/>
        </p:nvSpPr>
        <p:spPr>
          <a:xfrm>
            <a:off x="9418535" y="1738995"/>
            <a:ext cx="2422266" cy="307777"/>
          </a:xfrm>
          <a:prstGeom prst="rect">
            <a:avLst/>
          </a:prstGeom>
          <a:noFill/>
        </p:spPr>
        <p:txBody>
          <a:bodyPr wrap="square" rtlCol="0">
            <a:spAutoFit/>
          </a:bodyPr>
          <a:lstStyle/>
          <a:p>
            <a:pPr algn="ctr"/>
            <a:r>
              <a:rPr lang="en-GB" sz="1400" dirty="0">
                <a:solidFill>
                  <a:srgbClr val="FFDD00"/>
                </a:solidFill>
                <a:latin typeface="Book Antiqua" panose="02040602050305030304" pitchFamily="18" charset="0"/>
              </a:rPr>
              <a:t>Ali et al. </a:t>
            </a:r>
            <a:endParaRPr lang="en-NL" sz="1400" dirty="0">
              <a:solidFill>
                <a:srgbClr val="FFDD00"/>
              </a:solidFill>
              <a:latin typeface="Book Antiqua" panose="02040602050305030304" pitchFamily="18" charset="0"/>
            </a:endParaRPr>
          </a:p>
        </p:txBody>
      </p:sp>
      <p:sp>
        <p:nvSpPr>
          <p:cNvPr id="15" name="Rectangle: Rounded Corners 14">
            <a:hlinkClick r:id="rId9" action="ppaction://hlinksldjump" highlightClick="1"/>
            <a:extLst>
              <a:ext uri="{FF2B5EF4-FFF2-40B4-BE49-F238E27FC236}">
                <a16:creationId xmlns:a16="http://schemas.microsoft.com/office/drawing/2014/main" id="{9E501FB8-A26E-12E5-043B-90D72B40E604}"/>
              </a:ext>
            </a:extLst>
          </p:cNvPr>
          <p:cNvSpPr/>
          <p:nvPr/>
        </p:nvSpPr>
        <p:spPr>
          <a:xfrm>
            <a:off x="9443467" y="4505804"/>
            <a:ext cx="2393140"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a:solidFill>
                  <a:srgbClr val="0072BB"/>
                </a:solidFill>
                <a:latin typeface="Book Antiqua" panose="02040602050305030304" pitchFamily="18" charset="0"/>
              </a:rPr>
              <a:t>Conclusion</a:t>
            </a:r>
            <a:endParaRPr lang="en-NL" sz="1100" b="1" dirty="0">
              <a:solidFill>
                <a:srgbClr val="0072BB"/>
              </a:solidFill>
              <a:latin typeface="Book Antiqua" panose="02040602050305030304" pitchFamily="18" charset="0"/>
            </a:endParaRPr>
          </a:p>
        </p:txBody>
      </p:sp>
      <p:sp>
        <p:nvSpPr>
          <p:cNvPr id="16" name="Action Button: Go to Beginning 15">
            <a:hlinkClick r:id="" action="ppaction://hlinkshowjump?jump=firstslide" highlightClick="1"/>
            <a:extLst>
              <a:ext uri="{FF2B5EF4-FFF2-40B4-BE49-F238E27FC236}">
                <a16:creationId xmlns:a16="http://schemas.microsoft.com/office/drawing/2014/main" id="{2CED2811-4F6C-59E5-720E-C22F93B43F62}"/>
              </a:ext>
            </a:extLst>
          </p:cNvPr>
          <p:cNvSpPr/>
          <p:nvPr/>
        </p:nvSpPr>
        <p:spPr>
          <a:xfrm>
            <a:off x="9444148" y="5036984"/>
            <a:ext cx="431540" cy="265472"/>
          </a:xfrm>
          <a:prstGeom prst="actionButtonBeginning">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L" sz="1100" b="1">
              <a:solidFill>
                <a:srgbClr val="0072BB"/>
              </a:solidFill>
              <a:latin typeface="Book Antiqua" panose="02040602050305030304" pitchFamily="18" charset="0"/>
            </a:endParaRPr>
          </a:p>
        </p:txBody>
      </p:sp>
      <p:sp>
        <p:nvSpPr>
          <p:cNvPr id="17" name="Rectangle: Rounded Corners 16">
            <a:hlinkClick r:id="rId10" action="ppaction://hlinksldjump" highlightClick="1"/>
            <a:extLst>
              <a:ext uri="{FF2B5EF4-FFF2-40B4-BE49-F238E27FC236}">
                <a16:creationId xmlns:a16="http://schemas.microsoft.com/office/drawing/2014/main" id="{A8B25E86-09EB-E8A6-4B82-EA4FAAFCA096}"/>
              </a:ext>
            </a:extLst>
          </p:cNvPr>
          <p:cNvSpPr/>
          <p:nvPr/>
        </p:nvSpPr>
        <p:spPr>
          <a:xfrm>
            <a:off x="9439271" y="3959616"/>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a:solidFill>
                  <a:srgbClr val="0072BB"/>
                </a:solidFill>
                <a:latin typeface="Book Antiqua" panose="02040602050305030304" pitchFamily="18" charset="0"/>
              </a:rPr>
              <a:t>Methodology</a:t>
            </a:r>
            <a:endParaRPr lang="en-NL" sz="1100" b="1" dirty="0">
              <a:solidFill>
                <a:srgbClr val="0072BB"/>
              </a:solidFill>
              <a:latin typeface="Book Antiqua" panose="02040602050305030304" pitchFamily="18" charset="0"/>
            </a:endParaRPr>
          </a:p>
        </p:txBody>
      </p:sp>
      <p:sp>
        <p:nvSpPr>
          <p:cNvPr id="19" name="Rectangle: Rounded Corners 18">
            <a:hlinkClick r:id="rId11" action="ppaction://hlinksldjump" highlightClick="1"/>
            <a:extLst>
              <a:ext uri="{FF2B5EF4-FFF2-40B4-BE49-F238E27FC236}">
                <a16:creationId xmlns:a16="http://schemas.microsoft.com/office/drawing/2014/main" id="{09F95E8E-D034-00E6-3F65-21D1F1F08832}"/>
              </a:ext>
            </a:extLst>
          </p:cNvPr>
          <p:cNvSpPr/>
          <p:nvPr/>
        </p:nvSpPr>
        <p:spPr>
          <a:xfrm>
            <a:off x="10747945" y="3964901"/>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a:solidFill>
                  <a:srgbClr val="0072BB"/>
                </a:solidFill>
                <a:latin typeface="Book Antiqua" panose="02040602050305030304" pitchFamily="18" charset="0"/>
              </a:rPr>
              <a:t>Results</a:t>
            </a:r>
            <a:endParaRPr lang="en-NL" sz="1100" b="1" dirty="0">
              <a:solidFill>
                <a:srgbClr val="0072BB"/>
              </a:solidFill>
              <a:latin typeface="Book Antiqua" panose="02040602050305030304" pitchFamily="18" charset="0"/>
            </a:endParaRPr>
          </a:p>
        </p:txBody>
      </p:sp>
      <p:sp>
        <p:nvSpPr>
          <p:cNvPr id="20" name="Rectangle: Rounded Corners 19">
            <a:hlinkClick r:id="rId12" action="ppaction://hlinksldjump" highlightClick="1"/>
            <a:extLst>
              <a:ext uri="{FF2B5EF4-FFF2-40B4-BE49-F238E27FC236}">
                <a16:creationId xmlns:a16="http://schemas.microsoft.com/office/drawing/2014/main" id="{59577928-DF31-78E0-D574-8AEFB9AF4769}"/>
              </a:ext>
            </a:extLst>
          </p:cNvPr>
          <p:cNvSpPr/>
          <p:nvPr/>
        </p:nvSpPr>
        <p:spPr>
          <a:xfrm>
            <a:off x="9439271" y="3404989"/>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dirty="0">
                <a:solidFill>
                  <a:srgbClr val="0072BB"/>
                </a:solidFill>
                <a:latin typeface="Book Antiqua" panose="02040602050305030304" pitchFamily="18" charset="0"/>
              </a:rPr>
              <a:t>Study Area</a:t>
            </a:r>
            <a:endParaRPr lang="en-NL" sz="1100" b="1" dirty="0">
              <a:solidFill>
                <a:srgbClr val="0072BB"/>
              </a:solidFill>
              <a:latin typeface="Book Antiqua" panose="02040602050305030304" pitchFamily="18" charset="0"/>
            </a:endParaRPr>
          </a:p>
        </p:txBody>
      </p:sp>
      <p:sp>
        <p:nvSpPr>
          <p:cNvPr id="21" name="Rectangle: Rounded Corners 20">
            <a:hlinkClick r:id="rId13" action="ppaction://hlinksldjump" highlightClick="1"/>
            <a:extLst>
              <a:ext uri="{FF2B5EF4-FFF2-40B4-BE49-F238E27FC236}">
                <a16:creationId xmlns:a16="http://schemas.microsoft.com/office/drawing/2014/main" id="{21EE13AF-D880-1B40-A5A2-0152D5EC674C}"/>
              </a:ext>
            </a:extLst>
          </p:cNvPr>
          <p:cNvSpPr/>
          <p:nvPr/>
        </p:nvSpPr>
        <p:spPr>
          <a:xfrm>
            <a:off x="10747945" y="3403609"/>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a:solidFill>
                  <a:srgbClr val="0072BB"/>
                </a:solidFill>
                <a:latin typeface="Book Antiqua" panose="02040602050305030304" pitchFamily="18" charset="0"/>
              </a:rPr>
              <a:t>Data</a:t>
            </a:r>
            <a:endParaRPr lang="en-NL" sz="1100" b="1" dirty="0">
              <a:solidFill>
                <a:srgbClr val="0072BB"/>
              </a:solidFill>
              <a:latin typeface="Book Antiqua" panose="02040602050305030304" pitchFamily="18" charset="0"/>
            </a:endParaRPr>
          </a:p>
        </p:txBody>
      </p:sp>
      <p:sp>
        <p:nvSpPr>
          <p:cNvPr id="22" name="Rectangle: Rounded Corners 21">
            <a:hlinkClick r:id="rId14" action="ppaction://hlinksldjump" highlightClick="1"/>
            <a:extLst>
              <a:ext uri="{FF2B5EF4-FFF2-40B4-BE49-F238E27FC236}">
                <a16:creationId xmlns:a16="http://schemas.microsoft.com/office/drawing/2014/main" id="{A5AC7D48-B761-D994-FCE6-8956E36D5CC0}"/>
              </a:ext>
            </a:extLst>
          </p:cNvPr>
          <p:cNvSpPr/>
          <p:nvPr/>
        </p:nvSpPr>
        <p:spPr>
          <a:xfrm>
            <a:off x="10739555" y="2887667"/>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dirty="0">
                <a:solidFill>
                  <a:srgbClr val="0072BB"/>
                </a:solidFill>
                <a:latin typeface="Book Antiqua" panose="02040602050305030304" pitchFamily="18" charset="0"/>
              </a:rPr>
              <a:t>Abstract</a:t>
            </a:r>
            <a:endParaRPr lang="en-NL" sz="1100" b="1" dirty="0">
              <a:solidFill>
                <a:srgbClr val="0072BB"/>
              </a:solidFill>
              <a:latin typeface="Book Antiqua" panose="02040602050305030304" pitchFamily="18" charset="0"/>
            </a:endParaRPr>
          </a:p>
        </p:txBody>
      </p:sp>
      <p:sp>
        <p:nvSpPr>
          <p:cNvPr id="23" name="Rectangle: Rounded Corners 22">
            <a:hlinkClick r:id="rId15" action="ppaction://hlinksldjump" highlightClick="1"/>
            <a:extLst>
              <a:ext uri="{FF2B5EF4-FFF2-40B4-BE49-F238E27FC236}">
                <a16:creationId xmlns:a16="http://schemas.microsoft.com/office/drawing/2014/main" id="{4FAAFBA5-1CA0-5C60-B4C5-5E4A960225B1}"/>
              </a:ext>
            </a:extLst>
          </p:cNvPr>
          <p:cNvSpPr/>
          <p:nvPr/>
        </p:nvSpPr>
        <p:spPr>
          <a:xfrm>
            <a:off x="9439271" y="2890908"/>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dirty="0">
                <a:solidFill>
                  <a:srgbClr val="0072BB"/>
                </a:solidFill>
                <a:latin typeface="Book Antiqua" panose="02040602050305030304" pitchFamily="18" charset="0"/>
              </a:rPr>
              <a:t>Preprint</a:t>
            </a:r>
            <a:endParaRPr lang="en-NL" sz="1100" b="1" dirty="0">
              <a:solidFill>
                <a:srgbClr val="0072BB"/>
              </a:solidFill>
              <a:latin typeface="Book Antiqua" panose="02040602050305030304" pitchFamily="18" charset="0"/>
            </a:endParaRPr>
          </a:p>
        </p:txBody>
      </p:sp>
    </p:spTree>
    <p:extLst>
      <p:ext uri="{BB962C8B-B14F-4D97-AF65-F5344CB8AC3E}">
        <p14:creationId xmlns:p14="http://schemas.microsoft.com/office/powerpoint/2010/main" val="2476469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9A27E9-6645-62A4-1362-5B079E66A4C2}"/>
              </a:ext>
            </a:extLst>
          </p:cNvPr>
          <p:cNvSpPr txBox="1"/>
          <p:nvPr/>
        </p:nvSpPr>
        <p:spPr>
          <a:xfrm>
            <a:off x="369521" y="191961"/>
            <a:ext cx="6001781" cy="523220"/>
          </a:xfrm>
          <a:prstGeom prst="rect">
            <a:avLst/>
          </a:prstGeom>
          <a:noFill/>
        </p:spPr>
        <p:txBody>
          <a:bodyPr wrap="square" rtlCol="0">
            <a:spAutoFit/>
          </a:bodyPr>
          <a:lstStyle/>
          <a:p>
            <a:r>
              <a:rPr lang="en-GB" sz="2800" b="1" dirty="0">
                <a:solidFill>
                  <a:srgbClr val="0072BB"/>
                </a:solidFill>
                <a:latin typeface="Book Antiqua" panose="02040602050305030304" pitchFamily="18" charset="0"/>
              </a:rPr>
              <a:t>Results: Inflow prediction</a:t>
            </a:r>
            <a:endParaRPr lang="en-NL" sz="2800" b="1" dirty="0">
              <a:solidFill>
                <a:srgbClr val="0072BB"/>
              </a:solidFill>
              <a:latin typeface="Book Antiqua" panose="02040602050305030304" pitchFamily="18" charset="0"/>
            </a:endParaRPr>
          </a:p>
        </p:txBody>
      </p:sp>
      <p:sp>
        <p:nvSpPr>
          <p:cNvPr id="18" name="TextBox 17">
            <a:extLst>
              <a:ext uri="{FF2B5EF4-FFF2-40B4-BE49-F238E27FC236}">
                <a16:creationId xmlns:a16="http://schemas.microsoft.com/office/drawing/2014/main" id="{08D15BEB-A357-687D-B12C-89359C84C6ED}"/>
              </a:ext>
            </a:extLst>
          </p:cNvPr>
          <p:cNvSpPr txBox="1"/>
          <p:nvPr/>
        </p:nvSpPr>
        <p:spPr>
          <a:xfrm>
            <a:off x="7731993" y="6351469"/>
            <a:ext cx="1313684" cy="369332"/>
          </a:xfrm>
          <a:prstGeom prst="rect">
            <a:avLst/>
          </a:prstGeom>
          <a:noFill/>
        </p:spPr>
        <p:txBody>
          <a:bodyPr wrap="square" rtlCol="0">
            <a:spAutoFit/>
          </a:bodyPr>
          <a:lstStyle/>
          <a:p>
            <a:r>
              <a:rPr lang="en-GB" b="1" dirty="0">
                <a:solidFill>
                  <a:srgbClr val="0072BB"/>
                </a:solidFill>
                <a:latin typeface="Book Antiqua" panose="02040602050305030304" pitchFamily="18" charset="0"/>
              </a:rPr>
              <a:t>Page 3/5</a:t>
            </a:r>
            <a:endParaRPr lang="en-NL" b="1" dirty="0">
              <a:solidFill>
                <a:srgbClr val="0072BB"/>
              </a:solidFill>
              <a:latin typeface="Book Antiqua" panose="02040602050305030304" pitchFamily="18" charset="0"/>
            </a:endParaRPr>
          </a:p>
        </p:txBody>
      </p:sp>
      <p:grpSp>
        <p:nvGrpSpPr>
          <p:cNvPr id="30" name="Group 29">
            <a:extLst>
              <a:ext uri="{FF2B5EF4-FFF2-40B4-BE49-F238E27FC236}">
                <a16:creationId xmlns:a16="http://schemas.microsoft.com/office/drawing/2014/main" id="{6271018B-3635-BAF7-B3DD-68E15BF41E34}"/>
              </a:ext>
            </a:extLst>
          </p:cNvPr>
          <p:cNvGrpSpPr/>
          <p:nvPr/>
        </p:nvGrpSpPr>
        <p:grpSpPr>
          <a:xfrm>
            <a:off x="351199" y="960548"/>
            <a:ext cx="8390126" cy="2020313"/>
            <a:chOff x="304352" y="4026827"/>
            <a:chExt cx="8390126" cy="2020313"/>
          </a:xfrm>
        </p:grpSpPr>
        <p:grpSp>
          <p:nvGrpSpPr>
            <p:cNvPr id="27" name="Group 26">
              <a:extLst>
                <a:ext uri="{FF2B5EF4-FFF2-40B4-BE49-F238E27FC236}">
                  <a16:creationId xmlns:a16="http://schemas.microsoft.com/office/drawing/2014/main" id="{DABCCA47-D2C4-ADC2-6CCE-6C57CA5EDF0B}"/>
                </a:ext>
              </a:extLst>
            </p:cNvPr>
            <p:cNvGrpSpPr/>
            <p:nvPr/>
          </p:nvGrpSpPr>
          <p:grpSpPr>
            <a:xfrm>
              <a:off x="304352" y="4026827"/>
              <a:ext cx="8390126" cy="2020313"/>
              <a:chOff x="1012514" y="4425140"/>
              <a:chExt cx="7033482" cy="1675560"/>
            </a:xfrm>
          </p:grpSpPr>
          <p:pic>
            <p:nvPicPr>
              <p:cNvPr id="25" name="Picture 24">
                <a:extLst>
                  <a:ext uri="{FF2B5EF4-FFF2-40B4-BE49-F238E27FC236}">
                    <a16:creationId xmlns:a16="http://schemas.microsoft.com/office/drawing/2014/main" id="{0C926FBE-9343-B642-4340-8FEEA28C5E4F}"/>
                  </a:ext>
                </a:extLst>
              </p:cNvPr>
              <p:cNvPicPr>
                <a:picLocks noChangeAspect="1"/>
              </p:cNvPicPr>
              <p:nvPr/>
            </p:nvPicPr>
            <p:blipFill rotWithShape="1">
              <a:blip r:embed="rId3"/>
              <a:srcRect t="66767" b="1"/>
              <a:stretch/>
            </p:blipFill>
            <p:spPr>
              <a:xfrm>
                <a:off x="1012515" y="4719484"/>
                <a:ext cx="7033481" cy="1381216"/>
              </a:xfrm>
              <a:prstGeom prst="rect">
                <a:avLst/>
              </a:prstGeom>
            </p:spPr>
          </p:pic>
          <p:pic>
            <p:nvPicPr>
              <p:cNvPr id="26" name="Picture 25">
                <a:extLst>
                  <a:ext uri="{FF2B5EF4-FFF2-40B4-BE49-F238E27FC236}">
                    <a16:creationId xmlns:a16="http://schemas.microsoft.com/office/drawing/2014/main" id="{B25136A6-AE69-63F8-071E-2C0AB0F9A7DB}"/>
                  </a:ext>
                </a:extLst>
              </p:cNvPr>
              <p:cNvPicPr>
                <a:picLocks noChangeAspect="1"/>
              </p:cNvPicPr>
              <p:nvPr/>
            </p:nvPicPr>
            <p:blipFill rotWithShape="1">
              <a:blip r:embed="rId3"/>
              <a:srcRect b="92055"/>
              <a:stretch/>
            </p:blipFill>
            <p:spPr>
              <a:xfrm>
                <a:off x="1012514" y="4425140"/>
                <a:ext cx="7033481" cy="330208"/>
              </a:xfrm>
              <a:prstGeom prst="rect">
                <a:avLst/>
              </a:prstGeom>
            </p:spPr>
          </p:pic>
        </p:grpSp>
        <p:sp>
          <p:nvSpPr>
            <p:cNvPr id="28" name="TextBox 27">
              <a:extLst>
                <a:ext uri="{FF2B5EF4-FFF2-40B4-BE49-F238E27FC236}">
                  <a16:creationId xmlns:a16="http://schemas.microsoft.com/office/drawing/2014/main" id="{DABB84A2-00AC-D229-0082-76963BFD3A30}"/>
                </a:ext>
              </a:extLst>
            </p:cNvPr>
            <p:cNvSpPr txBox="1"/>
            <p:nvPr/>
          </p:nvSpPr>
          <p:spPr>
            <a:xfrm>
              <a:off x="3601720" y="4112503"/>
              <a:ext cx="675640" cy="246221"/>
            </a:xfrm>
            <a:prstGeom prst="rect">
              <a:avLst/>
            </a:prstGeom>
            <a:solidFill>
              <a:schemeClr val="bg1"/>
            </a:solidFill>
          </p:spPr>
          <p:txBody>
            <a:bodyPr wrap="square" rtlCol="0">
              <a:spAutoFit/>
            </a:bodyPr>
            <a:lstStyle/>
            <a:p>
              <a:r>
                <a:rPr lang="en-GB" sz="1000" dirty="0">
                  <a:solidFill>
                    <a:schemeClr val="tx1">
                      <a:lumMod val="50000"/>
                      <a:lumOff val="50000"/>
                    </a:schemeClr>
                  </a:solidFill>
                  <a:latin typeface="Book Antiqua" panose="02040602050305030304" pitchFamily="18" charset="0"/>
                </a:rPr>
                <a:t>Outflow</a:t>
              </a:r>
              <a:endParaRPr lang="en-NL" sz="1000" dirty="0">
                <a:solidFill>
                  <a:schemeClr val="tx1">
                    <a:lumMod val="50000"/>
                    <a:lumOff val="50000"/>
                  </a:schemeClr>
                </a:solidFill>
                <a:latin typeface="Book Antiqua" panose="02040602050305030304" pitchFamily="18" charset="0"/>
              </a:endParaRPr>
            </a:p>
          </p:txBody>
        </p:sp>
        <p:sp>
          <p:nvSpPr>
            <p:cNvPr id="29" name="TextBox 28">
              <a:extLst>
                <a:ext uri="{FF2B5EF4-FFF2-40B4-BE49-F238E27FC236}">
                  <a16:creationId xmlns:a16="http://schemas.microsoft.com/office/drawing/2014/main" id="{F1A4E687-9F78-81AB-4A7D-8605CDC33659}"/>
                </a:ext>
              </a:extLst>
            </p:cNvPr>
            <p:cNvSpPr txBox="1"/>
            <p:nvPr/>
          </p:nvSpPr>
          <p:spPr>
            <a:xfrm>
              <a:off x="4538980" y="4112503"/>
              <a:ext cx="817880" cy="246221"/>
            </a:xfrm>
            <a:prstGeom prst="rect">
              <a:avLst/>
            </a:prstGeom>
            <a:solidFill>
              <a:schemeClr val="bg1"/>
            </a:solidFill>
          </p:spPr>
          <p:txBody>
            <a:bodyPr wrap="square" rtlCol="0">
              <a:spAutoFit/>
            </a:bodyPr>
            <a:lstStyle/>
            <a:p>
              <a:r>
                <a:rPr lang="en-GB" sz="1000" dirty="0">
                  <a:solidFill>
                    <a:schemeClr val="tx1">
                      <a:lumMod val="50000"/>
                      <a:lumOff val="50000"/>
                    </a:schemeClr>
                  </a:solidFill>
                  <a:latin typeface="Book Antiqua" panose="02040602050305030304" pitchFamily="18" charset="0"/>
                </a:rPr>
                <a:t>Inflow</a:t>
              </a:r>
              <a:endParaRPr lang="en-NL" sz="1000" dirty="0">
                <a:solidFill>
                  <a:schemeClr val="tx1">
                    <a:lumMod val="50000"/>
                    <a:lumOff val="50000"/>
                  </a:schemeClr>
                </a:solidFill>
                <a:latin typeface="Book Antiqua" panose="02040602050305030304" pitchFamily="18" charset="0"/>
              </a:endParaRPr>
            </a:p>
          </p:txBody>
        </p:sp>
      </p:grpSp>
      <p:grpSp>
        <p:nvGrpSpPr>
          <p:cNvPr id="87" name="Group 86">
            <a:extLst>
              <a:ext uri="{FF2B5EF4-FFF2-40B4-BE49-F238E27FC236}">
                <a16:creationId xmlns:a16="http://schemas.microsoft.com/office/drawing/2014/main" id="{EEC86C58-2B59-88F2-A42E-850A0108D01F}"/>
              </a:ext>
            </a:extLst>
          </p:cNvPr>
          <p:cNvGrpSpPr/>
          <p:nvPr/>
        </p:nvGrpSpPr>
        <p:grpSpPr>
          <a:xfrm>
            <a:off x="364564" y="3188201"/>
            <a:ext cx="3407369" cy="2755399"/>
            <a:chOff x="5152717" y="3194483"/>
            <a:chExt cx="3407369" cy="2755399"/>
          </a:xfrm>
        </p:grpSpPr>
        <p:pic>
          <p:nvPicPr>
            <p:cNvPr id="78" name="Picture 77">
              <a:extLst>
                <a:ext uri="{FF2B5EF4-FFF2-40B4-BE49-F238E27FC236}">
                  <a16:creationId xmlns:a16="http://schemas.microsoft.com/office/drawing/2014/main" id="{0742F57B-EAA3-266A-45EE-26D96DCC3655}"/>
                </a:ext>
              </a:extLst>
            </p:cNvPr>
            <p:cNvPicPr>
              <a:picLocks noChangeAspect="1"/>
            </p:cNvPicPr>
            <p:nvPr/>
          </p:nvPicPr>
          <p:blipFill rotWithShape="1">
            <a:blip r:embed="rId4"/>
            <a:srcRect b="4562"/>
            <a:stretch/>
          </p:blipFill>
          <p:spPr>
            <a:xfrm>
              <a:off x="5241395" y="3892364"/>
              <a:ext cx="2502967" cy="2057518"/>
            </a:xfrm>
            <a:prstGeom prst="rect">
              <a:avLst/>
            </a:prstGeom>
          </p:spPr>
        </p:pic>
        <p:sp>
          <p:nvSpPr>
            <p:cNvPr id="79" name="Arrow: Up 78">
              <a:extLst>
                <a:ext uri="{FF2B5EF4-FFF2-40B4-BE49-F238E27FC236}">
                  <a16:creationId xmlns:a16="http://schemas.microsoft.com/office/drawing/2014/main" id="{F3CC851B-68B0-8C27-766E-EA9A3F9DE8C3}"/>
                </a:ext>
              </a:extLst>
            </p:cNvPr>
            <p:cNvSpPr/>
            <p:nvPr/>
          </p:nvSpPr>
          <p:spPr>
            <a:xfrm>
              <a:off x="5455203" y="3635012"/>
              <a:ext cx="230445" cy="237779"/>
            </a:xfrm>
            <a:prstGeom prst="up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NL"/>
            </a:p>
          </p:txBody>
        </p:sp>
        <p:sp>
          <p:nvSpPr>
            <p:cNvPr id="80" name="Arrow: Up 79">
              <a:extLst>
                <a:ext uri="{FF2B5EF4-FFF2-40B4-BE49-F238E27FC236}">
                  <a16:creationId xmlns:a16="http://schemas.microsoft.com/office/drawing/2014/main" id="{EDC5BEFA-FAE8-7287-10DB-21B9DDA07092}"/>
                </a:ext>
              </a:extLst>
            </p:cNvPr>
            <p:cNvSpPr/>
            <p:nvPr/>
          </p:nvSpPr>
          <p:spPr>
            <a:xfrm>
              <a:off x="6178029" y="3633505"/>
              <a:ext cx="230445" cy="237779"/>
            </a:xfrm>
            <a:prstGeom prst="up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NL"/>
            </a:p>
          </p:txBody>
        </p:sp>
        <p:sp>
          <p:nvSpPr>
            <p:cNvPr id="81" name="Arrow: Up 80">
              <a:extLst>
                <a:ext uri="{FF2B5EF4-FFF2-40B4-BE49-F238E27FC236}">
                  <a16:creationId xmlns:a16="http://schemas.microsoft.com/office/drawing/2014/main" id="{14F0231B-D2E5-4080-34F5-7F76818DAD4A}"/>
                </a:ext>
              </a:extLst>
            </p:cNvPr>
            <p:cNvSpPr/>
            <p:nvPr/>
          </p:nvSpPr>
          <p:spPr>
            <a:xfrm>
              <a:off x="6887155" y="3633505"/>
              <a:ext cx="230445" cy="237779"/>
            </a:xfrm>
            <a:prstGeom prst="up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NL"/>
            </a:p>
          </p:txBody>
        </p:sp>
        <p:sp>
          <p:nvSpPr>
            <p:cNvPr id="82" name="Arrow: Up 81">
              <a:extLst>
                <a:ext uri="{FF2B5EF4-FFF2-40B4-BE49-F238E27FC236}">
                  <a16:creationId xmlns:a16="http://schemas.microsoft.com/office/drawing/2014/main" id="{D8682123-7FFA-9FF5-9044-16B53BCCB2BF}"/>
                </a:ext>
              </a:extLst>
            </p:cNvPr>
            <p:cNvSpPr/>
            <p:nvPr/>
          </p:nvSpPr>
          <p:spPr>
            <a:xfrm>
              <a:off x="7575596" y="3635012"/>
              <a:ext cx="230445" cy="237779"/>
            </a:xfrm>
            <a:prstGeom prst="up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NL"/>
            </a:p>
          </p:txBody>
        </p:sp>
        <p:sp>
          <p:nvSpPr>
            <p:cNvPr id="83" name="TextBox 82">
              <a:extLst>
                <a:ext uri="{FF2B5EF4-FFF2-40B4-BE49-F238E27FC236}">
                  <a16:creationId xmlns:a16="http://schemas.microsoft.com/office/drawing/2014/main" id="{E34534B6-CD90-7620-B1C4-821E4FF21A18}"/>
                </a:ext>
              </a:extLst>
            </p:cNvPr>
            <p:cNvSpPr txBox="1"/>
            <p:nvPr/>
          </p:nvSpPr>
          <p:spPr>
            <a:xfrm>
              <a:off x="5152717" y="3315249"/>
              <a:ext cx="809494" cy="276999"/>
            </a:xfrm>
            <a:prstGeom prst="rect">
              <a:avLst/>
            </a:prstGeom>
            <a:noFill/>
          </p:spPr>
          <p:txBody>
            <a:bodyPr wrap="square" rtlCol="0">
              <a:spAutoFit/>
            </a:bodyPr>
            <a:lstStyle/>
            <a:p>
              <a:pPr algn="ctr"/>
              <a:r>
                <a:rPr lang="en-GB" sz="1200" dirty="0">
                  <a:latin typeface="Book Antiqua" panose="02040602050305030304" pitchFamily="18" charset="0"/>
                </a:rPr>
                <a:t>Outflow</a:t>
              </a:r>
              <a:endParaRPr lang="en-NL" sz="1200" dirty="0">
                <a:latin typeface="Book Antiqua" panose="02040602050305030304" pitchFamily="18" charset="0"/>
              </a:endParaRPr>
            </a:p>
          </p:txBody>
        </p:sp>
        <p:sp>
          <p:nvSpPr>
            <p:cNvPr id="84" name="TextBox 83">
              <a:extLst>
                <a:ext uri="{FF2B5EF4-FFF2-40B4-BE49-F238E27FC236}">
                  <a16:creationId xmlns:a16="http://schemas.microsoft.com/office/drawing/2014/main" id="{17F2CE50-C42F-2BB2-00B7-B6C2EB416651}"/>
                </a:ext>
              </a:extLst>
            </p:cNvPr>
            <p:cNvSpPr txBox="1"/>
            <p:nvPr/>
          </p:nvSpPr>
          <p:spPr>
            <a:xfrm>
              <a:off x="5888504" y="3310358"/>
              <a:ext cx="809494" cy="276999"/>
            </a:xfrm>
            <a:prstGeom prst="rect">
              <a:avLst/>
            </a:prstGeom>
            <a:noFill/>
          </p:spPr>
          <p:txBody>
            <a:bodyPr wrap="square" rtlCol="0">
              <a:spAutoFit/>
            </a:bodyPr>
            <a:lstStyle/>
            <a:p>
              <a:pPr algn="ctr"/>
              <a:r>
                <a:rPr lang="en-GB" sz="1200" dirty="0">
                  <a:latin typeface="Book Antiqua" panose="02040602050305030304" pitchFamily="18" charset="0"/>
                </a:rPr>
                <a:t>Inflow</a:t>
              </a:r>
              <a:endParaRPr lang="en-NL" sz="1200" dirty="0">
                <a:latin typeface="Book Antiqua" panose="02040602050305030304" pitchFamily="18" charset="0"/>
              </a:endParaRPr>
            </a:p>
          </p:txBody>
        </p:sp>
        <p:sp>
          <p:nvSpPr>
            <p:cNvPr id="85" name="TextBox 84">
              <a:extLst>
                <a:ext uri="{FF2B5EF4-FFF2-40B4-BE49-F238E27FC236}">
                  <a16:creationId xmlns:a16="http://schemas.microsoft.com/office/drawing/2014/main" id="{33E3A93D-E3FD-9126-C94E-2F97253640CB}"/>
                </a:ext>
              </a:extLst>
            </p:cNvPr>
            <p:cNvSpPr txBox="1"/>
            <p:nvPr/>
          </p:nvSpPr>
          <p:spPr>
            <a:xfrm>
              <a:off x="6597603" y="3305467"/>
              <a:ext cx="809494" cy="276999"/>
            </a:xfrm>
            <a:prstGeom prst="rect">
              <a:avLst/>
            </a:prstGeom>
            <a:noFill/>
          </p:spPr>
          <p:txBody>
            <a:bodyPr wrap="square" rtlCol="0">
              <a:spAutoFit/>
            </a:bodyPr>
            <a:lstStyle/>
            <a:p>
              <a:pPr algn="ctr"/>
              <a:r>
                <a:rPr lang="en-GB" sz="1200" dirty="0">
                  <a:latin typeface="Book Antiqua" panose="02040602050305030304" pitchFamily="18" charset="0"/>
                </a:rPr>
                <a:t>Storage</a:t>
              </a:r>
              <a:endParaRPr lang="en-NL" sz="1200" dirty="0">
                <a:latin typeface="Book Antiqua" panose="02040602050305030304" pitchFamily="18" charset="0"/>
              </a:endParaRPr>
            </a:p>
          </p:txBody>
        </p:sp>
        <p:sp>
          <p:nvSpPr>
            <p:cNvPr id="86" name="TextBox 85">
              <a:extLst>
                <a:ext uri="{FF2B5EF4-FFF2-40B4-BE49-F238E27FC236}">
                  <a16:creationId xmlns:a16="http://schemas.microsoft.com/office/drawing/2014/main" id="{160AFDA9-2F88-C4CE-85C6-4A14226CDD8B}"/>
                </a:ext>
              </a:extLst>
            </p:cNvPr>
            <p:cNvSpPr txBox="1"/>
            <p:nvPr/>
          </p:nvSpPr>
          <p:spPr>
            <a:xfrm>
              <a:off x="7353907" y="3194483"/>
              <a:ext cx="1206179" cy="461665"/>
            </a:xfrm>
            <a:prstGeom prst="rect">
              <a:avLst/>
            </a:prstGeom>
            <a:noFill/>
          </p:spPr>
          <p:txBody>
            <a:bodyPr wrap="square" rtlCol="0">
              <a:spAutoFit/>
            </a:bodyPr>
            <a:lstStyle/>
            <a:p>
              <a:pPr algn="ctr"/>
              <a:r>
                <a:rPr lang="en-GB" sz="1200" dirty="0">
                  <a:latin typeface="Book Antiqua" panose="02040602050305030304" pitchFamily="18" charset="0"/>
                </a:rPr>
                <a:t>Evap. From Surface Water</a:t>
              </a:r>
              <a:endParaRPr lang="en-NL" sz="1200" dirty="0">
                <a:latin typeface="Book Antiqua" panose="02040602050305030304" pitchFamily="18" charset="0"/>
              </a:endParaRPr>
            </a:p>
          </p:txBody>
        </p:sp>
      </p:grpSp>
      <p:sp>
        <p:nvSpPr>
          <p:cNvPr id="89" name="TextBox 88">
            <a:extLst>
              <a:ext uri="{FF2B5EF4-FFF2-40B4-BE49-F238E27FC236}">
                <a16:creationId xmlns:a16="http://schemas.microsoft.com/office/drawing/2014/main" id="{6F1DAD61-49DF-94B7-C4EE-5938AE7E0113}"/>
              </a:ext>
            </a:extLst>
          </p:cNvPr>
          <p:cNvSpPr txBox="1"/>
          <p:nvPr/>
        </p:nvSpPr>
        <p:spPr>
          <a:xfrm>
            <a:off x="191262" y="6189098"/>
            <a:ext cx="5584790" cy="553998"/>
          </a:xfrm>
          <a:prstGeom prst="rect">
            <a:avLst/>
          </a:prstGeom>
          <a:noFill/>
        </p:spPr>
        <p:txBody>
          <a:bodyPr wrap="square">
            <a:spAutoFit/>
          </a:bodyPr>
          <a:lstStyle/>
          <a:p>
            <a:r>
              <a:rPr lang="en-NL" sz="1000" dirty="0" err="1">
                <a:solidFill>
                  <a:schemeClr val="bg1">
                    <a:lumMod val="50000"/>
                  </a:schemeClr>
                </a:solidFill>
                <a:latin typeface="Book Antiqua" panose="02040602050305030304" pitchFamily="18" charset="0"/>
              </a:rPr>
              <a:t>Khairy</a:t>
            </a:r>
            <a:r>
              <a:rPr lang="en-NL" sz="1000" dirty="0">
                <a:solidFill>
                  <a:schemeClr val="bg1">
                    <a:lumMod val="50000"/>
                  </a:schemeClr>
                </a:solidFill>
                <a:latin typeface="Book Antiqua" panose="02040602050305030304" pitchFamily="18" charset="0"/>
              </a:rPr>
              <a:t>, W., El-</a:t>
            </a:r>
            <a:r>
              <a:rPr lang="en-NL" sz="1000" dirty="0" err="1">
                <a:solidFill>
                  <a:schemeClr val="bg1">
                    <a:lumMod val="50000"/>
                  </a:schemeClr>
                </a:solidFill>
                <a:latin typeface="Book Antiqua" panose="02040602050305030304" pitchFamily="18" charset="0"/>
              </a:rPr>
              <a:t>Motasem</a:t>
            </a:r>
            <a:r>
              <a:rPr lang="en-NL" sz="1000" dirty="0">
                <a:solidFill>
                  <a:schemeClr val="bg1">
                    <a:lumMod val="50000"/>
                  </a:schemeClr>
                </a:solidFill>
                <a:latin typeface="Book Antiqua" panose="02040602050305030304" pitchFamily="18" charset="0"/>
              </a:rPr>
              <a:t>, M., </a:t>
            </a:r>
            <a:r>
              <a:rPr lang="en-NL" sz="1000" dirty="0" err="1">
                <a:solidFill>
                  <a:schemeClr val="bg1">
                    <a:lumMod val="50000"/>
                  </a:schemeClr>
                </a:solidFill>
                <a:latin typeface="Book Antiqua" panose="02040602050305030304" pitchFamily="18" charset="0"/>
              </a:rPr>
              <a:t>Mehanna</a:t>
            </a:r>
            <a:r>
              <a:rPr lang="en-NL" sz="1000" dirty="0">
                <a:solidFill>
                  <a:schemeClr val="bg1">
                    <a:lumMod val="50000"/>
                  </a:schemeClr>
                </a:solidFill>
                <a:latin typeface="Book Antiqua" panose="02040602050305030304" pitchFamily="18" charset="0"/>
              </a:rPr>
              <a:t>, A., and </a:t>
            </a:r>
            <a:r>
              <a:rPr lang="en-NL" sz="1000" dirty="0" err="1">
                <a:solidFill>
                  <a:schemeClr val="bg1">
                    <a:lumMod val="50000"/>
                  </a:schemeClr>
                </a:solidFill>
                <a:latin typeface="Book Antiqua" panose="02040602050305030304" pitchFamily="18" charset="0"/>
              </a:rPr>
              <a:t>Hefny</a:t>
            </a:r>
            <a:r>
              <a:rPr lang="en-NL" sz="1000" dirty="0">
                <a:solidFill>
                  <a:schemeClr val="bg1">
                    <a:lumMod val="50000"/>
                  </a:schemeClr>
                </a:solidFill>
                <a:latin typeface="Book Antiqua" panose="02040602050305030304" pitchFamily="18" charset="0"/>
              </a:rPr>
              <a:t>, K.: Estimation of evaporation losses from water bodies in the Sudan and Ethiopia, International Journal of Energy and Water Resources, 3, 233–246, https://doi.org/10.1007/s42108-019-00031-x, 2019</a:t>
            </a:r>
          </a:p>
        </p:txBody>
      </p:sp>
      <p:sp>
        <p:nvSpPr>
          <p:cNvPr id="110" name="Rectangle: Rounded Corners 109">
            <a:extLst>
              <a:ext uri="{FF2B5EF4-FFF2-40B4-BE49-F238E27FC236}">
                <a16:creationId xmlns:a16="http://schemas.microsoft.com/office/drawing/2014/main" id="{AA61B9E6-3B2C-29E2-368D-81F0E9881105}"/>
              </a:ext>
            </a:extLst>
          </p:cNvPr>
          <p:cNvSpPr/>
          <p:nvPr/>
        </p:nvSpPr>
        <p:spPr>
          <a:xfrm>
            <a:off x="3958150" y="3284967"/>
            <a:ext cx="4656274" cy="2658633"/>
          </a:xfrm>
          <a:prstGeom prst="roundRect">
            <a:avLst>
              <a:gd name="adj" fmla="val 5942"/>
            </a:avLst>
          </a:prstGeom>
          <a:solidFill>
            <a:schemeClr val="accent1">
              <a:lumMod val="20000"/>
              <a:lumOff val="80000"/>
              <a:alpha val="50000"/>
            </a:schemeClr>
          </a:solidFill>
          <a:ln>
            <a:solidFill>
              <a:schemeClr val="accent1">
                <a:lumMod val="40000"/>
                <a:lumOff val="6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NL"/>
          </a:p>
        </p:txBody>
      </p:sp>
      <p:sp>
        <p:nvSpPr>
          <p:cNvPr id="111" name="TextBox 110">
            <a:extLst>
              <a:ext uri="{FF2B5EF4-FFF2-40B4-BE49-F238E27FC236}">
                <a16:creationId xmlns:a16="http://schemas.microsoft.com/office/drawing/2014/main" id="{5FA1B1AB-CD62-76A9-5989-53CD0B02B8FE}"/>
              </a:ext>
            </a:extLst>
          </p:cNvPr>
          <p:cNvSpPr txBox="1"/>
          <p:nvPr/>
        </p:nvSpPr>
        <p:spPr>
          <a:xfrm>
            <a:off x="4164278" y="3498885"/>
            <a:ext cx="4244018" cy="2292935"/>
          </a:xfrm>
          <a:prstGeom prst="rect">
            <a:avLst/>
          </a:prstGeom>
          <a:noFill/>
        </p:spPr>
        <p:txBody>
          <a:bodyPr wrap="square" rtlCol="0">
            <a:spAutoFit/>
          </a:bodyPr>
          <a:lstStyle/>
          <a:p>
            <a:pPr marL="285750" indent="-285750">
              <a:buFont typeface="Arial" panose="020B0604020202020204" pitchFamily="34" charset="0"/>
              <a:buChar char="•"/>
            </a:pPr>
            <a:r>
              <a:rPr lang="en-GB" sz="1300" dirty="0">
                <a:latin typeface="Book Antiqua" panose="02040602050305030304" pitchFamily="18" charset="0"/>
              </a:rPr>
              <a:t>HBV-light was run using optimized parameter sets to estimate inflow after reservoir filling began in 2020.</a:t>
            </a:r>
          </a:p>
          <a:p>
            <a:pPr marL="285750" indent="-285750">
              <a:buFont typeface="Arial" panose="020B0604020202020204" pitchFamily="34" charset="0"/>
              <a:buChar char="•"/>
            </a:pPr>
            <a:endParaRPr lang="en-GB" sz="1300" dirty="0">
              <a:latin typeface="Book Antiqua" panose="02040602050305030304" pitchFamily="18" charset="0"/>
            </a:endParaRPr>
          </a:p>
          <a:p>
            <a:pPr marL="285750" indent="-285750">
              <a:buFont typeface="Arial" panose="020B0604020202020204" pitchFamily="34" charset="0"/>
              <a:buChar char="•"/>
            </a:pPr>
            <a:r>
              <a:rPr lang="en-GB" sz="1300" dirty="0">
                <a:latin typeface="Book Antiqua" panose="02040602050305030304" pitchFamily="18" charset="0"/>
              </a:rPr>
              <a:t>Estimated monthly average evaporation data from </a:t>
            </a:r>
            <a:r>
              <a:rPr lang="en-GB" sz="1300" dirty="0" err="1">
                <a:latin typeface="Book Antiqua" panose="02040602050305030304" pitchFamily="18" charset="0"/>
              </a:rPr>
              <a:t>Khairy</a:t>
            </a:r>
            <a:r>
              <a:rPr lang="en-GB" sz="1300" dirty="0">
                <a:latin typeface="Book Antiqua" panose="02040602050305030304" pitchFamily="18" charset="0"/>
              </a:rPr>
              <a:t> et al. (2019) was used to calculate the evaporation of reservoir surface (E)</a:t>
            </a:r>
          </a:p>
          <a:p>
            <a:pPr marL="285750" indent="-285750">
              <a:buFont typeface="Arial" panose="020B0604020202020204" pitchFamily="34" charset="0"/>
              <a:buChar char="•"/>
            </a:pPr>
            <a:endParaRPr lang="en-GB" sz="1300" dirty="0">
              <a:latin typeface="Book Antiqua" panose="02040602050305030304" pitchFamily="18" charset="0"/>
            </a:endParaRPr>
          </a:p>
          <a:p>
            <a:pPr marL="285750" indent="-285750">
              <a:buFont typeface="Arial" panose="020B0604020202020204" pitchFamily="34" charset="0"/>
              <a:buChar char="•"/>
            </a:pPr>
            <a:r>
              <a:rPr lang="en-GB" sz="1300" dirty="0">
                <a:latin typeface="Book Antiqua" panose="02040602050305030304" pitchFamily="18" charset="0"/>
              </a:rPr>
              <a:t>After estimate daily storage per timestep, reservoir area was estimated using the Area-Storage relationship.</a:t>
            </a:r>
          </a:p>
        </p:txBody>
      </p:sp>
      <p:sp>
        <p:nvSpPr>
          <p:cNvPr id="2" name="Rectangle 1">
            <a:extLst>
              <a:ext uri="{FF2B5EF4-FFF2-40B4-BE49-F238E27FC236}">
                <a16:creationId xmlns:a16="http://schemas.microsoft.com/office/drawing/2014/main" id="{77D3BB81-CA09-F895-B14E-5D322D72C014}"/>
              </a:ext>
            </a:extLst>
          </p:cNvPr>
          <p:cNvSpPr/>
          <p:nvPr/>
        </p:nvSpPr>
        <p:spPr>
          <a:xfrm>
            <a:off x="9045677" y="0"/>
            <a:ext cx="3146323" cy="6858000"/>
          </a:xfrm>
          <a:prstGeom prst="rect">
            <a:avLst/>
          </a:prstGeom>
          <a:solidFill>
            <a:srgbClr val="0072BB"/>
          </a:solidFill>
          <a:ln>
            <a:solidFill>
              <a:srgbClr val="0072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 name="Rectangle: Rounded Corners 3">
            <a:hlinkClick r:id="" action="ppaction://hlinkshowjump?jump=firstslide" highlightClick="1"/>
            <a:extLst>
              <a:ext uri="{FF2B5EF4-FFF2-40B4-BE49-F238E27FC236}">
                <a16:creationId xmlns:a16="http://schemas.microsoft.com/office/drawing/2014/main" id="{0A499B3F-C41F-4C44-6A2A-6D2EEA396EF4}"/>
              </a:ext>
            </a:extLst>
          </p:cNvPr>
          <p:cNvSpPr/>
          <p:nvPr/>
        </p:nvSpPr>
        <p:spPr>
          <a:xfrm>
            <a:off x="9439274" y="2371725"/>
            <a:ext cx="2401527"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rgbClr val="0072BB"/>
                </a:solidFill>
                <a:latin typeface="Book Antiqua" panose="02040602050305030304" pitchFamily="18" charset="0"/>
              </a:rPr>
              <a:t>Introduction: Madness </a:t>
            </a:r>
            <a:endParaRPr lang="en-NL" sz="1100" b="1" dirty="0">
              <a:solidFill>
                <a:srgbClr val="0072BB"/>
              </a:solidFill>
              <a:latin typeface="Book Antiqua" panose="02040602050305030304" pitchFamily="18" charset="0"/>
            </a:endParaRPr>
          </a:p>
        </p:txBody>
      </p:sp>
      <p:sp>
        <p:nvSpPr>
          <p:cNvPr id="5" name="Action Button: Go Back or Previous 4">
            <a:hlinkClick r:id="" action="ppaction://hlinkshowjump?jump=previousslide" highlightClick="1"/>
            <a:extLst>
              <a:ext uri="{FF2B5EF4-FFF2-40B4-BE49-F238E27FC236}">
                <a16:creationId xmlns:a16="http://schemas.microsoft.com/office/drawing/2014/main" id="{D7D8D878-3607-DEDB-6712-7A8E4C04F8B1}"/>
              </a:ext>
            </a:extLst>
          </p:cNvPr>
          <p:cNvSpPr/>
          <p:nvPr/>
        </p:nvSpPr>
        <p:spPr>
          <a:xfrm>
            <a:off x="10100589" y="5036984"/>
            <a:ext cx="431540" cy="265472"/>
          </a:xfrm>
          <a:prstGeom prst="actionButtonBackPrevious">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L" sz="1100" b="1">
              <a:solidFill>
                <a:srgbClr val="0072BB"/>
              </a:solidFill>
              <a:latin typeface="Book Antiqua" panose="02040602050305030304" pitchFamily="18" charset="0"/>
            </a:endParaRPr>
          </a:p>
        </p:txBody>
      </p:sp>
      <p:sp>
        <p:nvSpPr>
          <p:cNvPr id="6" name="Action Button: Go Forward or Next 5">
            <a:hlinkClick r:id="" action="ppaction://hlinkshowjump?jump=nextslide" highlightClick="1"/>
            <a:extLst>
              <a:ext uri="{FF2B5EF4-FFF2-40B4-BE49-F238E27FC236}">
                <a16:creationId xmlns:a16="http://schemas.microsoft.com/office/drawing/2014/main" id="{21C1E431-88B8-4A4A-51AE-284DBEFDC59C}"/>
              </a:ext>
            </a:extLst>
          </p:cNvPr>
          <p:cNvSpPr/>
          <p:nvPr/>
        </p:nvSpPr>
        <p:spPr>
          <a:xfrm>
            <a:off x="10747945" y="5027898"/>
            <a:ext cx="431540" cy="265472"/>
          </a:xfrm>
          <a:prstGeom prst="actionButtonForwardNex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L" sz="1100" b="1">
              <a:solidFill>
                <a:srgbClr val="0072BB"/>
              </a:solidFill>
              <a:latin typeface="Book Antiqua" panose="02040602050305030304" pitchFamily="18" charset="0"/>
            </a:endParaRPr>
          </a:p>
        </p:txBody>
      </p:sp>
      <p:sp>
        <p:nvSpPr>
          <p:cNvPr id="7" name="Action Button: Go to End 6">
            <a:hlinkClick r:id="" action="ppaction://hlinkshowjump?jump=lastslide" highlightClick="1"/>
            <a:extLst>
              <a:ext uri="{FF2B5EF4-FFF2-40B4-BE49-F238E27FC236}">
                <a16:creationId xmlns:a16="http://schemas.microsoft.com/office/drawing/2014/main" id="{ED370FA9-5C84-0134-DA27-806DB27407BF}"/>
              </a:ext>
            </a:extLst>
          </p:cNvPr>
          <p:cNvSpPr/>
          <p:nvPr/>
        </p:nvSpPr>
        <p:spPr>
          <a:xfrm>
            <a:off x="11409261" y="5029298"/>
            <a:ext cx="431540" cy="265472"/>
          </a:xfrm>
          <a:prstGeom prst="actionButtonEnd">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L" sz="1100" b="1">
              <a:solidFill>
                <a:srgbClr val="0072BB"/>
              </a:solidFill>
              <a:latin typeface="Book Antiqua" panose="02040602050305030304" pitchFamily="18" charset="0"/>
            </a:endParaRPr>
          </a:p>
        </p:txBody>
      </p:sp>
      <p:pic>
        <p:nvPicPr>
          <p:cNvPr id="8" name="Picture 2" descr="EGU 2023 | Max-Planck-Institut für Biogeochemie">
            <a:extLst>
              <a:ext uri="{FF2B5EF4-FFF2-40B4-BE49-F238E27FC236}">
                <a16:creationId xmlns:a16="http://schemas.microsoft.com/office/drawing/2014/main" id="{163B4227-938A-9CB0-AA2A-FB06FE4809BF}"/>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8166" b="71616" l="3759" r="94361">
                        <a14:foregroundMark x1="17857" y1="33406" x2="17857" y2="33406"/>
                        <a14:foregroundMark x1="5827" y1="43231" x2="5827" y2="43231"/>
                        <a14:foregroundMark x1="16165" y1="43231" x2="16165" y2="43231"/>
                        <a14:foregroundMark x1="30263" y1="28603" x2="30263" y2="28603"/>
                        <a14:foregroundMark x1="21241" y1="28384" x2="21241" y2="28384"/>
                        <a14:foregroundMark x1="31015" y1="28166" x2="31015" y2="28166"/>
                        <a14:foregroundMark x1="4135" y1="48690" x2="4135" y2="48690"/>
                        <a14:foregroundMark x1="13910" y1="71834" x2="13910" y2="71834"/>
                        <a14:foregroundMark x1="38158" y1="55677" x2="38158" y2="55677"/>
                        <a14:foregroundMark x1="43985" y1="52838" x2="43985" y2="52838"/>
                        <a14:foregroundMark x1="59023" y1="44541" x2="59023" y2="44541"/>
                        <a14:foregroundMark x1="62218" y1="44541" x2="62218" y2="44541"/>
                        <a14:foregroundMark x1="66165" y1="45197" x2="66165" y2="45197"/>
                        <a14:foregroundMark x1="69549" y1="44978" x2="69549" y2="44978"/>
                        <a14:foregroundMark x1="73496" y1="45415" x2="73496" y2="45415"/>
                        <a14:foregroundMark x1="77632" y1="45415" x2="77632" y2="45415"/>
                        <a14:foregroundMark x1="80639" y1="45197" x2="80639" y2="45197"/>
                        <a14:foregroundMark x1="84774" y1="44978" x2="84774" y2="44978"/>
                        <a14:foregroundMark x1="94361" y1="50655" x2="94361" y2="50655"/>
                        <a14:foregroundMark x1="61466" y1="51965" x2="61466" y2="51965"/>
                        <a14:foregroundMark x1="61842" y1="56987" x2="61842" y2="56987"/>
                        <a14:foregroundMark x1="63534" y1="57860" x2="63534" y2="57860"/>
                        <a14:foregroundMark x1="68421" y1="57205" x2="68421" y2="57205"/>
                        <a14:foregroundMark x1="69925" y1="56550" x2="69925" y2="56550"/>
                        <a14:foregroundMark x1="73684" y1="57642" x2="73684" y2="57642"/>
                        <a14:foregroundMark x1="65038" y1="52620" x2="65038" y2="52620"/>
                        <a14:foregroundMark x1="66917" y1="51747" x2="66917" y2="51747"/>
                        <a14:foregroundMark x1="71241" y1="50873" x2="71241" y2="50873"/>
                        <a14:foregroundMark x1="74060" y1="51092" x2="74060" y2="51092"/>
                        <a14:foregroundMark x1="77820" y1="51092" x2="77820" y2="51092"/>
                        <a14:foregroundMark x1="79511" y1="51528" x2="79511" y2="51528"/>
                        <a14:foregroundMark x1="77632" y1="48035" x2="77632" y2="48035"/>
                        <a14:foregroundMark x1="67857" y1="55022" x2="67857" y2="55022"/>
                        <a14:foregroundMark x1="83083" y1="52620" x2="83083" y2="52620"/>
                        <a14:foregroundMark x1="87406" y1="51528" x2="87406" y2="51528"/>
                        <a14:foregroundMark x1="90602" y1="50655" x2="90602" y2="50655"/>
                        <a14:foregroundMark x1="71241" y1="52838" x2="71241" y2="52838"/>
                        <a14:foregroundMark x1="92105" y1="52620" x2="92105" y2="52620"/>
                        <a14:foregroundMark x1="90977" y1="52620" x2="90977" y2="52620"/>
                        <a14:foregroundMark x1="90977" y1="52402" x2="90977" y2="52402"/>
                        <a14:foregroundMark x1="90977" y1="51965" x2="90977" y2="51965"/>
                        <a14:foregroundMark x1="90977" y1="51965" x2="90977" y2="51965"/>
                        <a14:foregroundMark x1="90977" y1="52183" x2="90977" y2="52183"/>
                        <a14:foregroundMark x1="90715" y1="51747" x2="90602" y2="51528"/>
                        <a14:foregroundMark x1="90827" y1="51965" x2="90715" y2="51747"/>
                        <a14:foregroundMark x1="91165" y1="52620" x2="90827" y2="51965"/>
                        <a14:foregroundMark x1="91165" y1="52402" x2="91165" y2="52402"/>
                        <a14:foregroundMark x1="90977" y1="51965" x2="90977" y2="51965"/>
                        <a14:foregroundMark x1="90977" y1="51965" x2="90977" y2="51965"/>
                        <a14:foregroundMark x1="90084" y1="51965" x2="89286" y2="51747"/>
                        <a14:foregroundMark x1="92481" y1="52620" x2="90084" y2="51965"/>
                        <a14:backgroundMark x1="65977" y1="47162" x2="65977" y2="47162"/>
                        <a14:backgroundMark x1="79887" y1="48035" x2="79887" y2="48035"/>
                        <a14:backgroundMark x1="80639" y1="43668" x2="80639" y2="43668"/>
                        <a14:backgroundMark x1="81767" y1="44978" x2="81767" y2="44978"/>
                        <a14:backgroundMark x1="82143" y1="43231" x2="82143" y2="43231"/>
                        <a14:backgroundMark x1="78195" y1="43231" x2="78195" y2="43231"/>
                        <a14:backgroundMark x1="74624" y1="44105" x2="74624" y2="44105"/>
                        <a14:backgroundMark x1="70301" y1="44105" x2="70301" y2="44105"/>
                        <a14:backgroundMark x1="65789" y1="44105" x2="65789" y2="44105"/>
                        <a14:backgroundMark x1="66541" y1="51747" x2="66541" y2="51747"/>
                        <a14:backgroundMark x1="64850" y1="50218" x2="64850" y2="50218"/>
                        <a14:backgroundMark x1="68421" y1="51747" x2="68421" y2="51747"/>
                        <a14:backgroundMark x1="70865" y1="51747" x2="70865" y2="51747"/>
                        <a14:backgroundMark x1="80451" y1="50218" x2="80451" y2="50218"/>
                        <a14:backgroundMark x1="91729" y1="49782" x2="91729" y2="49782"/>
                        <a14:backgroundMark x1="76692" y1="50873" x2="76692" y2="50873"/>
                        <a14:backgroundMark x1="70489" y1="58079" x2="70489" y2="58079"/>
                        <a14:backgroundMark x1="89098" y1="50873" x2="89098" y2="50873"/>
                        <a14:backgroundMark x1="92105" y1="51965" x2="92105" y2="51965"/>
                        <a14:backgroundMark x1="89286" y1="51747" x2="89286" y2="51747"/>
                        <a14:backgroundMark x1="89662" y1="51965" x2="89662" y2="51965"/>
                      </a14:backgroundRemoval>
                    </a14:imgEffect>
                  </a14:imgLayer>
                </a14:imgProps>
              </a:ext>
              <a:ext uri="{28A0092B-C50C-407E-A947-70E740481C1C}">
                <a14:useLocalDpi xmlns:a14="http://schemas.microsoft.com/office/drawing/2010/main" val="0"/>
              </a:ext>
            </a:extLst>
          </a:blip>
          <a:srcRect t="23912" r="1476" b="23574"/>
          <a:stretch/>
        </p:blipFill>
        <p:spPr bwMode="auto">
          <a:xfrm>
            <a:off x="9873104" y="164757"/>
            <a:ext cx="1375196" cy="6310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Qr code&#10;&#10;Description automatically generated">
            <a:extLst>
              <a:ext uri="{FF2B5EF4-FFF2-40B4-BE49-F238E27FC236}">
                <a16:creationId xmlns:a16="http://schemas.microsoft.com/office/drawing/2014/main" id="{F19551EE-FA25-1050-2AE9-478E457D50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85124" y="5572863"/>
            <a:ext cx="1055677" cy="1055677"/>
          </a:xfrm>
          <a:prstGeom prst="rect">
            <a:avLst/>
          </a:prstGeom>
        </p:spPr>
      </p:pic>
      <p:pic>
        <p:nvPicPr>
          <p:cNvPr id="10" name="Picture 2">
            <a:extLst>
              <a:ext uri="{FF2B5EF4-FFF2-40B4-BE49-F238E27FC236}">
                <a16:creationId xmlns:a16="http://schemas.microsoft.com/office/drawing/2014/main" id="{5C67BF75-10D0-F5B8-B991-ECF49C147B9E}"/>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5575" b="92741" l="5041" r="93821">
                        <a14:foregroundMark x1="35203" y1="7724" x2="35203" y2="7724"/>
                        <a14:foregroundMark x1="50488" y1="5575" x2="50488" y2="5575"/>
                        <a14:foregroundMark x1="59593" y1="41289" x2="59593" y2="41289"/>
                        <a14:foregroundMark x1="53821" y1="36469" x2="53821" y2="36469"/>
                        <a14:foregroundMark x1="63008" y1="40650" x2="63008" y2="40650"/>
                        <a14:foregroundMark x1="64472" y1="41928" x2="64472" y2="41928"/>
                        <a14:foregroundMark x1="57480" y1="33449" x2="57480" y2="33449"/>
                        <a14:foregroundMark x1="54146" y1="80720" x2="54146" y2="80720"/>
                        <a14:foregroundMark x1="18455" y1="77468" x2="18455" y2="77468"/>
                        <a14:foregroundMark x1="25122" y1="78339" x2="25122" y2="78339"/>
                        <a14:foregroundMark x1="34634" y1="80488" x2="34634" y2="80488"/>
                        <a14:foregroundMark x1="43171" y1="79443" x2="43171" y2="79443"/>
                        <a14:foregroundMark x1="49512" y1="79210" x2="49512" y2="79210"/>
                        <a14:foregroundMark x1="49512" y1="75494" x2="49512" y2="75494"/>
                        <a14:foregroundMark x1="63577" y1="80952" x2="63577" y2="80952"/>
                        <a14:foregroundMark x1="75203" y1="79443" x2="75203" y2="79443"/>
                        <a14:foregroundMark x1="80325" y1="80081" x2="80325" y2="80081"/>
                        <a14:foregroundMark x1="75447" y1="75958" x2="75447" y2="75958"/>
                        <a14:foregroundMark x1="75447" y1="74623" x2="75447" y2="74623"/>
                        <a14:foregroundMark x1="10163" y1="90999" x2="10163" y2="90999"/>
                        <a14:foregroundMark x1="19024" y1="90534" x2="19024" y2="90534"/>
                        <a14:foregroundMark x1="28780" y1="89663" x2="28780" y2="89663"/>
                        <a14:foregroundMark x1="36748" y1="90534" x2="36748" y2="90534"/>
                        <a14:foregroundMark x1="34878" y1="91638" x2="34878" y2="91638"/>
                        <a14:foregroundMark x1="44634" y1="92044" x2="44634" y2="92044"/>
                        <a14:foregroundMark x1="53496" y1="91638" x2="53496" y2="91638"/>
                        <a14:foregroundMark x1="60244" y1="91870" x2="60244" y2="91870"/>
                        <a14:foregroundMark x1="66911" y1="92741" x2="66911" y2="92741"/>
                        <a14:foregroundMark x1="76098" y1="92509" x2="76098" y2="92509"/>
                        <a14:foregroundMark x1="84634" y1="92741" x2="84634" y2="92741"/>
                        <a14:foregroundMark x1="82764" y1="80488" x2="82764" y2="80488"/>
                        <a14:foregroundMark x1="34878" y1="33217" x2="34878" y2="33217"/>
                        <a14:foregroundMark x1="5041" y1="34553" x2="5041" y2="34553"/>
                        <a14:foregroundMark x1="93821" y1="35424" x2="93821" y2="35424"/>
                        <a14:foregroundMark x1="76992" y1="91638" x2="76992" y2="91638"/>
                        <a14:backgroundMark x1="54715" y1="35598" x2="54715" y2="35598"/>
                        <a14:backgroundMark x1="65122" y1="78746" x2="65122" y2="78746"/>
                        <a14:backgroundMark x1="65447" y1="82695" x2="65447" y2="82695"/>
                        <a14:backgroundMark x1="70569" y1="89431" x2="70569" y2="89431"/>
                        <a14:backgroundMark x1="78862" y1="89024" x2="78862" y2="89024"/>
                        <a14:backgroundMark x1="70325" y1="93612" x2="70325" y2="93612"/>
                        <a14:backgroundMark x1="62358" y1="91173" x2="62358" y2="91173"/>
                        <a14:backgroundMark x1="38862" y1="89895" x2="38862" y2="89895"/>
                        <a14:backgroundMark x1="37317" y1="80314" x2="37317" y2="80314"/>
                        <a14:backgroundMark x1="33984" y1="43031" x2="33984" y2="43031"/>
                        <a14:backgroundMark x1="13577" y1="89024" x2="13577" y2="89024"/>
                        <a14:backgroundMark x1="80650" y1="80314" x2="80650" y2="80314"/>
                        <a14:backgroundMark x1="28211" y1="42393" x2="28211" y2="42393"/>
                        <a14:backgroundMark x1="36423" y1="42625" x2="36423" y2="42625"/>
                      </a14:backgroundRemoval>
                    </a14:imgEffect>
                  </a14:imgLayer>
                </a14:imgProps>
              </a:ext>
              <a:ext uri="{28A0092B-C50C-407E-A947-70E740481C1C}">
                <a14:useLocalDpi xmlns:a14="http://schemas.microsoft.com/office/drawing/2010/main" val="0"/>
              </a:ext>
            </a:extLst>
          </a:blip>
          <a:srcRect/>
          <a:stretch>
            <a:fillRect/>
          </a:stretch>
        </p:blipFill>
        <p:spPr bwMode="auto">
          <a:xfrm>
            <a:off x="9595394" y="5554321"/>
            <a:ext cx="780614" cy="109275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8EA8D43-8D50-6187-0EC4-8B464CC9A13C}"/>
              </a:ext>
            </a:extLst>
          </p:cNvPr>
          <p:cNvSpPr txBox="1"/>
          <p:nvPr/>
        </p:nvSpPr>
        <p:spPr>
          <a:xfrm>
            <a:off x="9418535" y="1034845"/>
            <a:ext cx="2422266" cy="646331"/>
          </a:xfrm>
          <a:prstGeom prst="rect">
            <a:avLst/>
          </a:prstGeom>
          <a:noFill/>
        </p:spPr>
        <p:txBody>
          <a:bodyPr wrap="square" rtlCol="0">
            <a:spAutoFit/>
          </a:bodyPr>
          <a:lstStyle/>
          <a:p>
            <a:pPr algn="ctr"/>
            <a:r>
              <a:rPr lang="en-GB" b="1" dirty="0">
                <a:solidFill>
                  <a:srgbClr val="FFDD00"/>
                </a:solidFill>
                <a:latin typeface="Book Antiqua" panose="02040602050305030304" pitchFamily="18" charset="0"/>
              </a:rPr>
              <a:t>Inferring reservoir filling strategies</a:t>
            </a:r>
            <a:endParaRPr lang="en-NL" b="1" dirty="0">
              <a:solidFill>
                <a:srgbClr val="FFDD00"/>
              </a:solidFill>
              <a:latin typeface="Book Antiqua" panose="02040602050305030304" pitchFamily="18" charset="0"/>
            </a:endParaRPr>
          </a:p>
        </p:txBody>
      </p:sp>
      <p:cxnSp>
        <p:nvCxnSpPr>
          <p:cNvPr id="12" name="Straight Connector 11">
            <a:extLst>
              <a:ext uri="{FF2B5EF4-FFF2-40B4-BE49-F238E27FC236}">
                <a16:creationId xmlns:a16="http://schemas.microsoft.com/office/drawing/2014/main" id="{D523B429-8A62-AB62-C061-3C9167EA39CF}"/>
              </a:ext>
            </a:extLst>
          </p:cNvPr>
          <p:cNvCxnSpPr>
            <a:cxnSpLocks/>
          </p:cNvCxnSpPr>
          <p:nvPr/>
        </p:nvCxnSpPr>
        <p:spPr>
          <a:xfrm>
            <a:off x="9418535" y="960548"/>
            <a:ext cx="2401527" cy="1540"/>
          </a:xfrm>
          <a:prstGeom prst="line">
            <a:avLst/>
          </a:prstGeom>
          <a:ln w="28575">
            <a:solidFill>
              <a:srgbClr val="FFDD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3EADF28-277B-D1CA-EE20-172FAE29E2A5}"/>
              </a:ext>
            </a:extLst>
          </p:cNvPr>
          <p:cNvCxnSpPr>
            <a:cxnSpLocks/>
          </p:cNvCxnSpPr>
          <p:nvPr/>
        </p:nvCxnSpPr>
        <p:spPr>
          <a:xfrm>
            <a:off x="9430884" y="2093660"/>
            <a:ext cx="2401527" cy="1540"/>
          </a:xfrm>
          <a:prstGeom prst="line">
            <a:avLst/>
          </a:prstGeom>
          <a:ln w="28575">
            <a:solidFill>
              <a:srgbClr val="FFDD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5A6280E-47B1-4B2E-0F81-256072A867DA}"/>
              </a:ext>
            </a:extLst>
          </p:cNvPr>
          <p:cNvSpPr txBox="1"/>
          <p:nvPr/>
        </p:nvSpPr>
        <p:spPr>
          <a:xfrm>
            <a:off x="9418535" y="1738995"/>
            <a:ext cx="2422266" cy="307777"/>
          </a:xfrm>
          <a:prstGeom prst="rect">
            <a:avLst/>
          </a:prstGeom>
          <a:noFill/>
        </p:spPr>
        <p:txBody>
          <a:bodyPr wrap="square" rtlCol="0">
            <a:spAutoFit/>
          </a:bodyPr>
          <a:lstStyle/>
          <a:p>
            <a:pPr algn="ctr"/>
            <a:r>
              <a:rPr lang="en-GB" sz="1400" dirty="0">
                <a:solidFill>
                  <a:srgbClr val="FFDD00"/>
                </a:solidFill>
                <a:latin typeface="Book Antiqua" panose="02040602050305030304" pitchFamily="18" charset="0"/>
              </a:rPr>
              <a:t>Ali et al. </a:t>
            </a:r>
            <a:endParaRPr lang="en-NL" sz="1400" dirty="0">
              <a:solidFill>
                <a:srgbClr val="FFDD00"/>
              </a:solidFill>
              <a:latin typeface="Book Antiqua" panose="02040602050305030304" pitchFamily="18" charset="0"/>
            </a:endParaRPr>
          </a:p>
        </p:txBody>
      </p:sp>
      <p:sp>
        <p:nvSpPr>
          <p:cNvPr id="15" name="Rectangle: Rounded Corners 14">
            <a:hlinkClick r:id="rId10" action="ppaction://hlinksldjump" highlightClick="1"/>
            <a:extLst>
              <a:ext uri="{FF2B5EF4-FFF2-40B4-BE49-F238E27FC236}">
                <a16:creationId xmlns:a16="http://schemas.microsoft.com/office/drawing/2014/main" id="{8FC1BE0F-78B7-00CB-92D7-723A5624DB0D}"/>
              </a:ext>
            </a:extLst>
          </p:cNvPr>
          <p:cNvSpPr/>
          <p:nvPr/>
        </p:nvSpPr>
        <p:spPr>
          <a:xfrm>
            <a:off x="9443467" y="4505804"/>
            <a:ext cx="2393140"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a:solidFill>
                  <a:srgbClr val="0072BB"/>
                </a:solidFill>
                <a:latin typeface="Book Antiqua" panose="02040602050305030304" pitchFamily="18" charset="0"/>
              </a:rPr>
              <a:t>Conclusion</a:t>
            </a:r>
            <a:endParaRPr lang="en-NL" sz="1100" b="1" dirty="0">
              <a:solidFill>
                <a:srgbClr val="0072BB"/>
              </a:solidFill>
              <a:latin typeface="Book Antiqua" panose="02040602050305030304" pitchFamily="18" charset="0"/>
            </a:endParaRPr>
          </a:p>
        </p:txBody>
      </p:sp>
      <p:sp>
        <p:nvSpPr>
          <p:cNvPr id="16" name="Action Button: Go to Beginning 15">
            <a:hlinkClick r:id="" action="ppaction://hlinkshowjump?jump=firstslide" highlightClick="1"/>
            <a:extLst>
              <a:ext uri="{FF2B5EF4-FFF2-40B4-BE49-F238E27FC236}">
                <a16:creationId xmlns:a16="http://schemas.microsoft.com/office/drawing/2014/main" id="{67F560D3-7404-60E8-23DC-7B3031C15213}"/>
              </a:ext>
            </a:extLst>
          </p:cNvPr>
          <p:cNvSpPr/>
          <p:nvPr/>
        </p:nvSpPr>
        <p:spPr>
          <a:xfrm>
            <a:off x="9444148" y="5036984"/>
            <a:ext cx="431540" cy="265472"/>
          </a:xfrm>
          <a:prstGeom prst="actionButtonBeginning">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L" sz="1100" b="1">
              <a:solidFill>
                <a:srgbClr val="0072BB"/>
              </a:solidFill>
              <a:latin typeface="Book Antiqua" panose="02040602050305030304" pitchFamily="18" charset="0"/>
            </a:endParaRPr>
          </a:p>
        </p:txBody>
      </p:sp>
      <p:sp>
        <p:nvSpPr>
          <p:cNvPr id="17" name="Rectangle: Rounded Corners 16">
            <a:hlinkClick r:id="rId11" action="ppaction://hlinksldjump" highlightClick="1"/>
            <a:extLst>
              <a:ext uri="{FF2B5EF4-FFF2-40B4-BE49-F238E27FC236}">
                <a16:creationId xmlns:a16="http://schemas.microsoft.com/office/drawing/2014/main" id="{B835D689-053D-3A93-D7DC-88194606F634}"/>
              </a:ext>
            </a:extLst>
          </p:cNvPr>
          <p:cNvSpPr/>
          <p:nvPr/>
        </p:nvSpPr>
        <p:spPr>
          <a:xfrm>
            <a:off x="9439271" y="3959616"/>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a:solidFill>
                  <a:srgbClr val="0072BB"/>
                </a:solidFill>
                <a:latin typeface="Book Antiqua" panose="02040602050305030304" pitchFamily="18" charset="0"/>
              </a:rPr>
              <a:t>Methodology</a:t>
            </a:r>
            <a:endParaRPr lang="en-NL" sz="1100" b="1" dirty="0">
              <a:solidFill>
                <a:srgbClr val="0072BB"/>
              </a:solidFill>
              <a:latin typeface="Book Antiqua" panose="02040602050305030304" pitchFamily="18" charset="0"/>
            </a:endParaRPr>
          </a:p>
        </p:txBody>
      </p:sp>
      <p:sp>
        <p:nvSpPr>
          <p:cNvPr id="19" name="Rectangle: Rounded Corners 18">
            <a:hlinkClick r:id="rId12" action="ppaction://hlinksldjump" highlightClick="1"/>
            <a:extLst>
              <a:ext uri="{FF2B5EF4-FFF2-40B4-BE49-F238E27FC236}">
                <a16:creationId xmlns:a16="http://schemas.microsoft.com/office/drawing/2014/main" id="{B7BC903F-D71D-460C-878C-3267B1926AF6}"/>
              </a:ext>
            </a:extLst>
          </p:cNvPr>
          <p:cNvSpPr/>
          <p:nvPr/>
        </p:nvSpPr>
        <p:spPr>
          <a:xfrm>
            <a:off x="10747945" y="3964901"/>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a:solidFill>
                  <a:srgbClr val="0072BB"/>
                </a:solidFill>
                <a:latin typeface="Book Antiqua" panose="02040602050305030304" pitchFamily="18" charset="0"/>
              </a:rPr>
              <a:t>Results</a:t>
            </a:r>
            <a:endParaRPr lang="en-NL" sz="1100" b="1" dirty="0">
              <a:solidFill>
                <a:srgbClr val="0072BB"/>
              </a:solidFill>
              <a:latin typeface="Book Antiqua" panose="02040602050305030304" pitchFamily="18" charset="0"/>
            </a:endParaRPr>
          </a:p>
        </p:txBody>
      </p:sp>
      <p:sp>
        <p:nvSpPr>
          <p:cNvPr id="20" name="Rectangle: Rounded Corners 19">
            <a:hlinkClick r:id="rId13" action="ppaction://hlinksldjump" highlightClick="1"/>
            <a:extLst>
              <a:ext uri="{FF2B5EF4-FFF2-40B4-BE49-F238E27FC236}">
                <a16:creationId xmlns:a16="http://schemas.microsoft.com/office/drawing/2014/main" id="{A8F75F96-1C72-CBAE-D108-F38E8F2E1A3D}"/>
              </a:ext>
            </a:extLst>
          </p:cNvPr>
          <p:cNvSpPr/>
          <p:nvPr/>
        </p:nvSpPr>
        <p:spPr>
          <a:xfrm>
            <a:off x="9439271" y="3404989"/>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dirty="0">
                <a:solidFill>
                  <a:srgbClr val="0072BB"/>
                </a:solidFill>
                <a:latin typeface="Book Antiqua" panose="02040602050305030304" pitchFamily="18" charset="0"/>
              </a:rPr>
              <a:t>Study Area</a:t>
            </a:r>
            <a:endParaRPr lang="en-NL" sz="1100" b="1" dirty="0">
              <a:solidFill>
                <a:srgbClr val="0072BB"/>
              </a:solidFill>
              <a:latin typeface="Book Antiqua" panose="02040602050305030304" pitchFamily="18" charset="0"/>
            </a:endParaRPr>
          </a:p>
        </p:txBody>
      </p:sp>
      <p:sp>
        <p:nvSpPr>
          <p:cNvPr id="21" name="Rectangle: Rounded Corners 20">
            <a:hlinkClick r:id="rId14" action="ppaction://hlinksldjump" highlightClick="1"/>
            <a:extLst>
              <a:ext uri="{FF2B5EF4-FFF2-40B4-BE49-F238E27FC236}">
                <a16:creationId xmlns:a16="http://schemas.microsoft.com/office/drawing/2014/main" id="{8A416631-C7D0-BB49-B45F-EFC85BA517E2}"/>
              </a:ext>
            </a:extLst>
          </p:cNvPr>
          <p:cNvSpPr/>
          <p:nvPr/>
        </p:nvSpPr>
        <p:spPr>
          <a:xfrm>
            <a:off x="10747945" y="3403609"/>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a:solidFill>
                  <a:srgbClr val="0072BB"/>
                </a:solidFill>
                <a:latin typeface="Book Antiqua" panose="02040602050305030304" pitchFamily="18" charset="0"/>
              </a:rPr>
              <a:t>Data</a:t>
            </a:r>
            <a:endParaRPr lang="en-NL" sz="1100" b="1" dirty="0">
              <a:solidFill>
                <a:srgbClr val="0072BB"/>
              </a:solidFill>
              <a:latin typeface="Book Antiqua" panose="02040602050305030304" pitchFamily="18" charset="0"/>
            </a:endParaRPr>
          </a:p>
        </p:txBody>
      </p:sp>
      <p:sp>
        <p:nvSpPr>
          <p:cNvPr id="22" name="Rectangle: Rounded Corners 21">
            <a:hlinkClick r:id="rId15" action="ppaction://hlinksldjump" highlightClick="1"/>
            <a:extLst>
              <a:ext uri="{FF2B5EF4-FFF2-40B4-BE49-F238E27FC236}">
                <a16:creationId xmlns:a16="http://schemas.microsoft.com/office/drawing/2014/main" id="{72BF5D59-E029-47D5-4E30-3F9F0FF4992F}"/>
              </a:ext>
            </a:extLst>
          </p:cNvPr>
          <p:cNvSpPr/>
          <p:nvPr/>
        </p:nvSpPr>
        <p:spPr>
          <a:xfrm>
            <a:off x="10739555" y="2887667"/>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dirty="0">
                <a:solidFill>
                  <a:srgbClr val="0072BB"/>
                </a:solidFill>
                <a:latin typeface="Book Antiqua" panose="02040602050305030304" pitchFamily="18" charset="0"/>
              </a:rPr>
              <a:t>Abstract</a:t>
            </a:r>
            <a:endParaRPr lang="en-NL" sz="1100" b="1" dirty="0">
              <a:solidFill>
                <a:srgbClr val="0072BB"/>
              </a:solidFill>
              <a:latin typeface="Book Antiqua" panose="02040602050305030304" pitchFamily="18" charset="0"/>
            </a:endParaRPr>
          </a:p>
        </p:txBody>
      </p:sp>
      <p:sp>
        <p:nvSpPr>
          <p:cNvPr id="23" name="Rectangle: Rounded Corners 22">
            <a:hlinkClick r:id="rId16" action="ppaction://hlinksldjump" highlightClick="1"/>
            <a:extLst>
              <a:ext uri="{FF2B5EF4-FFF2-40B4-BE49-F238E27FC236}">
                <a16:creationId xmlns:a16="http://schemas.microsoft.com/office/drawing/2014/main" id="{A66C0BB9-3771-B387-5038-424A4FC7B5FC}"/>
              </a:ext>
            </a:extLst>
          </p:cNvPr>
          <p:cNvSpPr/>
          <p:nvPr/>
        </p:nvSpPr>
        <p:spPr>
          <a:xfrm>
            <a:off x="9439271" y="2890908"/>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dirty="0">
                <a:solidFill>
                  <a:srgbClr val="0072BB"/>
                </a:solidFill>
                <a:latin typeface="Book Antiqua" panose="02040602050305030304" pitchFamily="18" charset="0"/>
              </a:rPr>
              <a:t>Preprint</a:t>
            </a:r>
            <a:endParaRPr lang="en-NL" sz="1100" b="1" dirty="0">
              <a:solidFill>
                <a:srgbClr val="0072BB"/>
              </a:solidFill>
              <a:latin typeface="Book Antiqua" panose="02040602050305030304" pitchFamily="18" charset="0"/>
            </a:endParaRPr>
          </a:p>
        </p:txBody>
      </p:sp>
    </p:spTree>
    <p:extLst>
      <p:ext uri="{BB962C8B-B14F-4D97-AF65-F5344CB8AC3E}">
        <p14:creationId xmlns:p14="http://schemas.microsoft.com/office/powerpoint/2010/main" val="1566854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Rounded Corners 78">
            <a:extLst>
              <a:ext uri="{FF2B5EF4-FFF2-40B4-BE49-F238E27FC236}">
                <a16:creationId xmlns:a16="http://schemas.microsoft.com/office/drawing/2014/main" id="{80E9ED89-2727-20B6-05F2-600EE5060D07}"/>
              </a:ext>
            </a:extLst>
          </p:cNvPr>
          <p:cNvSpPr/>
          <p:nvPr/>
        </p:nvSpPr>
        <p:spPr>
          <a:xfrm>
            <a:off x="5947040" y="818227"/>
            <a:ext cx="2964782" cy="5396043"/>
          </a:xfrm>
          <a:prstGeom prst="roundRect">
            <a:avLst>
              <a:gd name="adj" fmla="val 7555"/>
            </a:avLst>
          </a:prstGeom>
          <a:solidFill>
            <a:schemeClr val="accent1">
              <a:lumMod val="20000"/>
              <a:lumOff val="80000"/>
              <a:alpha val="50000"/>
            </a:schemeClr>
          </a:solidFill>
          <a:ln>
            <a:solidFill>
              <a:schemeClr val="accent1">
                <a:lumMod val="40000"/>
                <a:lumOff val="6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NL"/>
          </a:p>
        </p:txBody>
      </p:sp>
      <p:sp>
        <p:nvSpPr>
          <p:cNvPr id="3" name="TextBox 2">
            <a:extLst>
              <a:ext uri="{FF2B5EF4-FFF2-40B4-BE49-F238E27FC236}">
                <a16:creationId xmlns:a16="http://schemas.microsoft.com/office/drawing/2014/main" id="{109A27E9-6645-62A4-1362-5B079E66A4C2}"/>
              </a:ext>
            </a:extLst>
          </p:cNvPr>
          <p:cNvSpPr txBox="1"/>
          <p:nvPr/>
        </p:nvSpPr>
        <p:spPr>
          <a:xfrm>
            <a:off x="369521" y="191961"/>
            <a:ext cx="8347759" cy="523220"/>
          </a:xfrm>
          <a:prstGeom prst="rect">
            <a:avLst/>
          </a:prstGeom>
          <a:noFill/>
        </p:spPr>
        <p:txBody>
          <a:bodyPr wrap="square" rtlCol="0">
            <a:spAutoFit/>
          </a:bodyPr>
          <a:lstStyle/>
          <a:p>
            <a:r>
              <a:rPr lang="en-GB" sz="2800" b="1" dirty="0">
                <a:solidFill>
                  <a:srgbClr val="0072BB"/>
                </a:solidFill>
                <a:latin typeface="Book Antiqua" panose="02040602050305030304" pitchFamily="18" charset="0"/>
              </a:rPr>
              <a:t>Results: Model- vs Landsat-derived storage</a:t>
            </a:r>
            <a:endParaRPr lang="en-NL" sz="2800" b="1" dirty="0">
              <a:solidFill>
                <a:srgbClr val="0072BB"/>
              </a:solidFill>
              <a:latin typeface="Book Antiqua" panose="02040602050305030304" pitchFamily="18" charset="0"/>
            </a:endParaRPr>
          </a:p>
        </p:txBody>
      </p:sp>
      <p:sp>
        <p:nvSpPr>
          <p:cNvPr id="18" name="TextBox 17">
            <a:extLst>
              <a:ext uri="{FF2B5EF4-FFF2-40B4-BE49-F238E27FC236}">
                <a16:creationId xmlns:a16="http://schemas.microsoft.com/office/drawing/2014/main" id="{08D15BEB-A357-687D-B12C-89359C84C6ED}"/>
              </a:ext>
            </a:extLst>
          </p:cNvPr>
          <p:cNvSpPr txBox="1"/>
          <p:nvPr/>
        </p:nvSpPr>
        <p:spPr>
          <a:xfrm>
            <a:off x="7731993" y="6351469"/>
            <a:ext cx="1313684" cy="369332"/>
          </a:xfrm>
          <a:prstGeom prst="rect">
            <a:avLst/>
          </a:prstGeom>
          <a:noFill/>
        </p:spPr>
        <p:txBody>
          <a:bodyPr wrap="square" rtlCol="0">
            <a:spAutoFit/>
          </a:bodyPr>
          <a:lstStyle/>
          <a:p>
            <a:r>
              <a:rPr lang="en-GB" b="1" dirty="0">
                <a:solidFill>
                  <a:srgbClr val="0072BB"/>
                </a:solidFill>
                <a:latin typeface="Book Antiqua" panose="02040602050305030304" pitchFamily="18" charset="0"/>
              </a:rPr>
              <a:t>Page 4/5</a:t>
            </a:r>
            <a:endParaRPr lang="en-NL" b="1" dirty="0">
              <a:solidFill>
                <a:srgbClr val="0072BB"/>
              </a:solidFill>
              <a:latin typeface="Book Antiqua" panose="02040602050305030304" pitchFamily="18" charset="0"/>
            </a:endParaRPr>
          </a:p>
        </p:txBody>
      </p:sp>
      <p:pic>
        <p:nvPicPr>
          <p:cNvPr id="28" name="Picture 27">
            <a:extLst>
              <a:ext uri="{FF2B5EF4-FFF2-40B4-BE49-F238E27FC236}">
                <a16:creationId xmlns:a16="http://schemas.microsoft.com/office/drawing/2014/main" id="{7F5E7D73-D858-C43B-A7F0-30F86BE9471C}"/>
              </a:ext>
            </a:extLst>
          </p:cNvPr>
          <p:cNvPicPr>
            <a:picLocks noChangeAspect="1"/>
          </p:cNvPicPr>
          <p:nvPr/>
        </p:nvPicPr>
        <p:blipFill rotWithShape="1">
          <a:blip r:embed="rId2"/>
          <a:srcRect l="2937" t="1889" b="1304"/>
          <a:stretch/>
        </p:blipFill>
        <p:spPr>
          <a:xfrm>
            <a:off x="508127" y="935101"/>
            <a:ext cx="5145589" cy="3595649"/>
          </a:xfrm>
          <a:prstGeom prst="rect">
            <a:avLst/>
          </a:prstGeom>
        </p:spPr>
      </p:pic>
      <p:pic>
        <p:nvPicPr>
          <p:cNvPr id="30" name="Picture 29">
            <a:extLst>
              <a:ext uri="{FF2B5EF4-FFF2-40B4-BE49-F238E27FC236}">
                <a16:creationId xmlns:a16="http://schemas.microsoft.com/office/drawing/2014/main" id="{443D536A-F524-29D6-FEDD-130C5F80460B}"/>
              </a:ext>
            </a:extLst>
          </p:cNvPr>
          <p:cNvPicPr>
            <a:picLocks noChangeAspect="1"/>
          </p:cNvPicPr>
          <p:nvPr/>
        </p:nvPicPr>
        <p:blipFill>
          <a:blip r:embed="rId3"/>
          <a:stretch>
            <a:fillRect/>
          </a:stretch>
        </p:blipFill>
        <p:spPr>
          <a:xfrm>
            <a:off x="479846" y="4838709"/>
            <a:ext cx="5145589" cy="1597172"/>
          </a:xfrm>
          <a:prstGeom prst="rect">
            <a:avLst/>
          </a:prstGeom>
        </p:spPr>
      </p:pic>
      <p:pic>
        <p:nvPicPr>
          <p:cNvPr id="27" name="Picture 26">
            <a:extLst>
              <a:ext uri="{FF2B5EF4-FFF2-40B4-BE49-F238E27FC236}">
                <a16:creationId xmlns:a16="http://schemas.microsoft.com/office/drawing/2014/main" id="{5ACE4383-5478-15C2-DDF7-CA07B9979928}"/>
              </a:ext>
            </a:extLst>
          </p:cNvPr>
          <p:cNvPicPr>
            <a:picLocks noChangeAspect="1"/>
          </p:cNvPicPr>
          <p:nvPr/>
        </p:nvPicPr>
        <p:blipFill rotWithShape="1">
          <a:blip r:embed="rId4"/>
          <a:srcRect r="50000"/>
          <a:stretch/>
        </p:blipFill>
        <p:spPr>
          <a:xfrm>
            <a:off x="6277948" y="1178228"/>
            <a:ext cx="2406982" cy="1671615"/>
          </a:xfrm>
          <a:prstGeom prst="rect">
            <a:avLst/>
          </a:prstGeom>
        </p:spPr>
      </p:pic>
      <p:pic>
        <p:nvPicPr>
          <p:cNvPr id="29" name="Picture 28">
            <a:extLst>
              <a:ext uri="{FF2B5EF4-FFF2-40B4-BE49-F238E27FC236}">
                <a16:creationId xmlns:a16="http://schemas.microsoft.com/office/drawing/2014/main" id="{4C2A2FD4-44CC-4B36-5E0A-C5D6B42450FC}"/>
              </a:ext>
            </a:extLst>
          </p:cNvPr>
          <p:cNvPicPr>
            <a:picLocks noChangeAspect="1"/>
          </p:cNvPicPr>
          <p:nvPr/>
        </p:nvPicPr>
        <p:blipFill rotWithShape="1">
          <a:blip r:embed="rId4"/>
          <a:srcRect l="50000"/>
          <a:stretch/>
        </p:blipFill>
        <p:spPr>
          <a:xfrm>
            <a:off x="6277948" y="2906588"/>
            <a:ext cx="2406982" cy="1671615"/>
          </a:xfrm>
          <a:prstGeom prst="rect">
            <a:avLst/>
          </a:prstGeom>
        </p:spPr>
      </p:pic>
      <p:pic>
        <p:nvPicPr>
          <p:cNvPr id="31" name="Picture 30">
            <a:extLst>
              <a:ext uri="{FF2B5EF4-FFF2-40B4-BE49-F238E27FC236}">
                <a16:creationId xmlns:a16="http://schemas.microsoft.com/office/drawing/2014/main" id="{F0BF8EAC-609E-B5B1-3D1D-8DC22CB04749}"/>
              </a:ext>
            </a:extLst>
          </p:cNvPr>
          <p:cNvPicPr>
            <a:picLocks noChangeAspect="1"/>
          </p:cNvPicPr>
          <p:nvPr/>
        </p:nvPicPr>
        <p:blipFill>
          <a:blip r:embed="rId5"/>
          <a:stretch>
            <a:fillRect/>
          </a:stretch>
        </p:blipFill>
        <p:spPr>
          <a:xfrm>
            <a:off x="6014748" y="5009939"/>
            <a:ext cx="2817450" cy="1119319"/>
          </a:xfrm>
          <a:prstGeom prst="rect">
            <a:avLst/>
          </a:prstGeom>
        </p:spPr>
      </p:pic>
      <p:sp>
        <p:nvSpPr>
          <p:cNvPr id="25" name="TextBox 24">
            <a:extLst>
              <a:ext uri="{FF2B5EF4-FFF2-40B4-BE49-F238E27FC236}">
                <a16:creationId xmlns:a16="http://schemas.microsoft.com/office/drawing/2014/main" id="{F526C91A-89B7-CE8C-0E60-40B67BF8AE77}"/>
              </a:ext>
            </a:extLst>
          </p:cNvPr>
          <p:cNvSpPr txBox="1"/>
          <p:nvPr/>
        </p:nvSpPr>
        <p:spPr>
          <a:xfrm>
            <a:off x="6023906" y="4629725"/>
            <a:ext cx="2752935" cy="369332"/>
          </a:xfrm>
          <a:prstGeom prst="rect">
            <a:avLst/>
          </a:prstGeom>
          <a:noFill/>
        </p:spPr>
        <p:txBody>
          <a:bodyPr wrap="square" rtlCol="0">
            <a:spAutoFit/>
          </a:bodyPr>
          <a:lstStyle/>
          <a:p>
            <a:pPr algn="just"/>
            <a:r>
              <a:rPr lang="en-GB" sz="900" b="1" dirty="0">
                <a:latin typeface="Book Antiqua" panose="02040602050305030304" pitchFamily="18" charset="0"/>
              </a:rPr>
              <a:t>Table 5. </a:t>
            </a:r>
            <a:r>
              <a:rPr lang="en-GB" sz="900" dirty="0">
                <a:latin typeface="Book Antiqua" panose="02040602050305030304" pitchFamily="18" charset="0"/>
              </a:rPr>
              <a:t>Performance in retrieving reservoir storage volume of GERD (compared with Landsat)</a:t>
            </a:r>
            <a:endParaRPr lang="en-NL" sz="900" dirty="0">
              <a:latin typeface="Book Antiqua" panose="02040602050305030304" pitchFamily="18" charset="0"/>
            </a:endParaRPr>
          </a:p>
        </p:txBody>
      </p:sp>
      <p:sp>
        <p:nvSpPr>
          <p:cNvPr id="101" name="Rectangle: Rounded Corners 100">
            <a:extLst>
              <a:ext uri="{FF2B5EF4-FFF2-40B4-BE49-F238E27FC236}">
                <a16:creationId xmlns:a16="http://schemas.microsoft.com/office/drawing/2014/main" id="{0B8F673B-F82A-A454-765B-1853C379EAEB}"/>
              </a:ext>
            </a:extLst>
          </p:cNvPr>
          <p:cNvSpPr/>
          <p:nvPr/>
        </p:nvSpPr>
        <p:spPr>
          <a:xfrm>
            <a:off x="6607396" y="878661"/>
            <a:ext cx="1632154" cy="230967"/>
          </a:xfrm>
          <a:prstGeom prst="roundRect">
            <a:avLst>
              <a:gd name="adj" fmla="val 40547"/>
            </a:avLst>
          </a:prstGeom>
          <a:solidFill>
            <a:schemeClr val="bg1"/>
          </a:solidFill>
          <a:ln>
            <a:solidFill>
              <a:schemeClr val="accent1">
                <a:lumMod val="40000"/>
                <a:lumOff val="6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NL"/>
          </a:p>
        </p:txBody>
      </p:sp>
      <p:grpSp>
        <p:nvGrpSpPr>
          <p:cNvPr id="75" name="Group 74">
            <a:extLst>
              <a:ext uri="{FF2B5EF4-FFF2-40B4-BE49-F238E27FC236}">
                <a16:creationId xmlns:a16="http://schemas.microsoft.com/office/drawing/2014/main" id="{56D572D9-A836-47A6-5DC2-C41A58E88A57}"/>
              </a:ext>
            </a:extLst>
          </p:cNvPr>
          <p:cNvGrpSpPr/>
          <p:nvPr/>
        </p:nvGrpSpPr>
        <p:grpSpPr>
          <a:xfrm>
            <a:off x="494815" y="795791"/>
            <a:ext cx="1883165" cy="461665"/>
            <a:chOff x="3726494" y="3583988"/>
            <a:chExt cx="1805626" cy="461665"/>
          </a:xfrm>
        </p:grpSpPr>
        <p:sp>
          <p:nvSpPr>
            <p:cNvPr id="73" name="Rectangle: Rounded Corners 72">
              <a:extLst>
                <a:ext uri="{FF2B5EF4-FFF2-40B4-BE49-F238E27FC236}">
                  <a16:creationId xmlns:a16="http://schemas.microsoft.com/office/drawing/2014/main" id="{867CBBEA-E83F-BE96-EF6A-0B6B074DC8D3}"/>
                </a:ext>
              </a:extLst>
            </p:cNvPr>
            <p:cNvSpPr/>
            <p:nvPr/>
          </p:nvSpPr>
          <p:spPr>
            <a:xfrm>
              <a:off x="3726494" y="3606423"/>
              <a:ext cx="1805626" cy="237481"/>
            </a:xfrm>
            <a:prstGeom prst="roundRect">
              <a:avLst/>
            </a:prstGeom>
            <a:solidFill>
              <a:schemeClr val="accent1">
                <a:lumMod val="20000"/>
                <a:lumOff val="80000"/>
                <a:alpha val="50000"/>
              </a:schemeClr>
            </a:solidFill>
            <a:ln>
              <a:solidFill>
                <a:schemeClr val="accent1">
                  <a:lumMod val="40000"/>
                  <a:lumOff val="6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NL" dirty="0"/>
            </a:p>
          </p:txBody>
        </p:sp>
        <p:sp>
          <p:nvSpPr>
            <p:cNvPr id="74" name="TextBox 73">
              <a:extLst>
                <a:ext uri="{FF2B5EF4-FFF2-40B4-BE49-F238E27FC236}">
                  <a16:creationId xmlns:a16="http://schemas.microsoft.com/office/drawing/2014/main" id="{6C5A0CD9-2EE0-1812-A92B-BE0E0F710AB7}"/>
                </a:ext>
              </a:extLst>
            </p:cNvPr>
            <p:cNvSpPr txBox="1"/>
            <p:nvPr/>
          </p:nvSpPr>
          <p:spPr>
            <a:xfrm>
              <a:off x="3726494" y="3583988"/>
              <a:ext cx="1805626" cy="461665"/>
            </a:xfrm>
            <a:prstGeom prst="rect">
              <a:avLst/>
            </a:prstGeom>
            <a:noFill/>
          </p:spPr>
          <p:txBody>
            <a:bodyPr wrap="square" rtlCol="0">
              <a:spAutoFit/>
            </a:bodyPr>
            <a:lstStyle/>
            <a:p>
              <a:pPr algn="ctr"/>
              <a:r>
                <a:rPr lang="en-GB" sz="1200" b="1" dirty="0">
                  <a:latin typeface="Book Antiqua" panose="02040602050305030304" pitchFamily="18" charset="0"/>
                </a:rPr>
                <a:t>Landsat-derived storage</a:t>
              </a:r>
            </a:p>
          </p:txBody>
        </p:sp>
      </p:grpSp>
      <p:grpSp>
        <p:nvGrpSpPr>
          <p:cNvPr id="76" name="Group 75">
            <a:extLst>
              <a:ext uri="{FF2B5EF4-FFF2-40B4-BE49-F238E27FC236}">
                <a16:creationId xmlns:a16="http://schemas.microsoft.com/office/drawing/2014/main" id="{2EA82D02-5B69-4447-D9CE-C9419260B9EF}"/>
              </a:ext>
            </a:extLst>
          </p:cNvPr>
          <p:cNvGrpSpPr/>
          <p:nvPr/>
        </p:nvGrpSpPr>
        <p:grpSpPr>
          <a:xfrm>
            <a:off x="505014" y="4526555"/>
            <a:ext cx="1862765" cy="276999"/>
            <a:chOff x="3726494" y="3583988"/>
            <a:chExt cx="1805626" cy="276999"/>
          </a:xfrm>
        </p:grpSpPr>
        <p:sp>
          <p:nvSpPr>
            <p:cNvPr id="77" name="Rectangle: Rounded Corners 76">
              <a:extLst>
                <a:ext uri="{FF2B5EF4-FFF2-40B4-BE49-F238E27FC236}">
                  <a16:creationId xmlns:a16="http://schemas.microsoft.com/office/drawing/2014/main" id="{F1809DE4-A377-AD7A-C674-9952098DAB65}"/>
                </a:ext>
              </a:extLst>
            </p:cNvPr>
            <p:cNvSpPr/>
            <p:nvPr/>
          </p:nvSpPr>
          <p:spPr>
            <a:xfrm>
              <a:off x="3726494" y="3606423"/>
              <a:ext cx="1805626" cy="237481"/>
            </a:xfrm>
            <a:prstGeom prst="roundRect">
              <a:avLst/>
            </a:prstGeom>
            <a:solidFill>
              <a:schemeClr val="accent1">
                <a:lumMod val="20000"/>
                <a:lumOff val="80000"/>
                <a:alpha val="50000"/>
              </a:schemeClr>
            </a:solidFill>
            <a:ln>
              <a:solidFill>
                <a:schemeClr val="accent1">
                  <a:lumMod val="40000"/>
                  <a:lumOff val="6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NL" dirty="0"/>
            </a:p>
          </p:txBody>
        </p:sp>
        <p:sp>
          <p:nvSpPr>
            <p:cNvPr id="78" name="TextBox 77">
              <a:extLst>
                <a:ext uri="{FF2B5EF4-FFF2-40B4-BE49-F238E27FC236}">
                  <a16:creationId xmlns:a16="http://schemas.microsoft.com/office/drawing/2014/main" id="{4A3C3BFF-C880-7704-4035-2F8BCFA86183}"/>
                </a:ext>
              </a:extLst>
            </p:cNvPr>
            <p:cNvSpPr txBox="1"/>
            <p:nvPr/>
          </p:nvSpPr>
          <p:spPr>
            <a:xfrm>
              <a:off x="3726494" y="3583988"/>
              <a:ext cx="1805626" cy="276999"/>
            </a:xfrm>
            <a:prstGeom prst="rect">
              <a:avLst/>
            </a:prstGeom>
            <a:noFill/>
          </p:spPr>
          <p:txBody>
            <a:bodyPr wrap="square" rtlCol="0">
              <a:spAutoFit/>
            </a:bodyPr>
            <a:lstStyle/>
            <a:p>
              <a:pPr algn="ctr"/>
              <a:r>
                <a:rPr lang="en-GB" sz="1200" b="1" dirty="0">
                  <a:latin typeface="Book Antiqua" panose="02040602050305030304" pitchFamily="18" charset="0"/>
                </a:rPr>
                <a:t>Model-derived storage</a:t>
              </a:r>
            </a:p>
          </p:txBody>
        </p:sp>
      </p:grpSp>
      <p:sp>
        <p:nvSpPr>
          <p:cNvPr id="80" name="TextBox 79">
            <a:extLst>
              <a:ext uri="{FF2B5EF4-FFF2-40B4-BE49-F238E27FC236}">
                <a16:creationId xmlns:a16="http://schemas.microsoft.com/office/drawing/2014/main" id="{7E0315DD-1050-16B8-B0D3-56A2ED411A14}"/>
              </a:ext>
            </a:extLst>
          </p:cNvPr>
          <p:cNvSpPr txBox="1"/>
          <p:nvPr/>
        </p:nvSpPr>
        <p:spPr>
          <a:xfrm>
            <a:off x="6481890" y="859728"/>
            <a:ext cx="1883165" cy="276999"/>
          </a:xfrm>
          <a:prstGeom prst="rect">
            <a:avLst/>
          </a:prstGeom>
          <a:noFill/>
        </p:spPr>
        <p:txBody>
          <a:bodyPr wrap="square" rtlCol="0">
            <a:spAutoFit/>
          </a:bodyPr>
          <a:lstStyle/>
          <a:p>
            <a:pPr algn="ctr"/>
            <a:r>
              <a:rPr lang="en-GB" sz="1200" b="1" dirty="0">
                <a:latin typeface="Book Antiqua" panose="02040602050305030304" pitchFamily="18" charset="0"/>
              </a:rPr>
              <a:t>Performance results</a:t>
            </a:r>
          </a:p>
        </p:txBody>
      </p:sp>
      <p:sp>
        <p:nvSpPr>
          <p:cNvPr id="2" name="Rectangle 1">
            <a:extLst>
              <a:ext uri="{FF2B5EF4-FFF2-40B4-BE49-F238E27FC236}">
                <a16:creationId xmlns:a16="http://schemas.microsoft.com/office/drawing/2014/main" id="{EB476FF0-7FE1-14C0-D487-19F3A909EFC4}"/>
              </a:ext>
            </a:extLst>
          </p:cNvPr>
          <p:cNvSpPr/>
          <p:nvPr/>
        </p:nvSpPr>
        <p:spPr>
          <a:xfrm>
            <a:off x="9045677" y="0"/>
            <a:ext cx="3146323" cy="6858000"/>
          </a:xfrm>
          <a:prstGeom prst="rect">
            <a:avLst/>
          </a:prstGeom>
          <a:solidFill>
            <a:srgbClr val="0072BB"/>
          </a:solidFill>
          <a:ln>
            <a:solidFill>
              <a:srgbClr val="0072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 name="Rectangle: Rounded Corners 3">
            <a:hlinkClick r:id="" action="ppaction://hlinkshowjump?jump=firstslide" highlightClick="1"/>
            <a:extLst>
              <a:ext uri="{FF2B5EF4-FFF2-40B4-BE49-F238E27FC236}">
                <a16:creationId xmlns:a16="http://schemas.microsoft.com/office/drawing/2014/main" id="{224DFC3D-7F86-D81A-176F-4F1D7DF533F1}"/>
              </a:ext>
            </a:extLst>
          </p:cNvPr>
          <p:cNvSpPr/>
          <p:nvPr/>
        </p:nvSpPr>
        <p:spPr>
          <a:xfrm>
            <a:off x="9439274" y="2371725"/>
            <a:ext cx="2401527"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rgbClr val="0072BB"/>
                </a:solidFill>
                <a:latin typeface="Book Antiqua" panose="02040602050305030304" pitchFamily="18" charset="0"/>
              </a:rPr>
              <a:t>Introduction: Madness </a:t>
            </a:r>
            <a:endParaRPr lang="en-NL" sz="1100" b="1" dirty="0">
              <a:solidFill>
                <a:srgbClr val="0072BB"/>
              </a:solidFill>
              <a:latin typeface="Book Antiqua" panose="02040602050305030304" pitchFamily="18" charset="0"/>
            </a:endParaRPr>
          </a:p>
        </p:txBody>
      </p:sp>
      <p:sp>
        <p:nvSpPr>
          <p:cNvPr id="5" name="Action Button: Go Back or Previous 4">
            <a:hlinkClick r:id="" action="ppaction://hlinkshowjump?jump=previousslide" highlightClick="1"/>
            <a:extLst>
              <a:ext uri="{FF2B5EF4-FFF2-40B4-BE49-F238E27FC236}">
                <a16:creationId xmlns:a16="http://schemas.microsoft.com/office/drawing/2014/main" id="{3A7ED64F-C761-6217-64F8-E4E8A086C3FD}"/>
              </a:ext>
            </a:extLst>
          </p:cNvPr>
          <p:cNvSpPr/>
          <p:nvPr/>
        </p:nvSpPr>
        <p:spPr>
          <a:xfrm>
            <a:off x="10100589" y="5036984"/>
            <a:ext cx="431540" cy="265472"/>
          </a:xfrm>
          <a:prstGeom prst="actionButtonBackPrevious">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L" sz="1100" b="1">
              <a:solidFill>
                <a:srgbClr val="0072BB"/>
              </a:solidFill>
              <a:latin typeface="Book Antiqua" panose="02040602050305030304" pitchFamily="18" charset="0"/>
            </a:endParaRPr>
          </a:p>
        </p:txBody>
      </p:sp>
      <p:sp>
        <p:nvSpPr>
          <p:cNvPr id="6" name="Action Button: Go Forward or Next 5">
            <a:hlinkClick r:id="" action="ppaction://hlinkshowjump?jump=nextslide" highlightClick="1"/>
            <a:extLst>
              <a:ext uri="{FF2B5EF4-FFF2-40B4-BE49-F238E27FC236}">
                <a16:creationId xmlns:a16="http://schemas.microsoft.com/office/drawing/2014/main" id="{58C273D8-AE92-844C-9AAE-F32F3D700189}"/>
              </a:ext>
            </a:extLst>
          </p:cNvPr>
          <p:cNvSpPr/>
          <p:nvPr/>
        </p:nvSpPr>
        <p:spPr>
          <a:xfrm>
            <a:off x="10747945" y="5027898"/>
            <a:ext cx="431540" cy="265472"/>
          </a:xfrm>
          <a:prstGeom prst="actionButtonForwardNex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L" sz="1100" b="1">
              <a:solidFill>
                <a:srgbClr val="0072BB"/>
              </a:solidFill>
              <a:latin typeface="Book Antiqua" panose="02040602050305030304" pitchFamily="18" charset="0"/>
            </a:endParaRPr>
          </a:p>
        </p:txBody>
      </p:sp>
      <p:sp>
        <p:nvSpPr>
          <p:cNvPr id="7" name="Action Button: Go to End 6">
            <a:hlinkClick r:id="" action="ppaction://hlinkshowjump?jump=lastslide" highlightClick="1"/>
            <a:extLst>
              <a:ext uri="{FF2B5EF4-FFF2-40B4-BE49-F238E27FC236}">
                <a16:creationId xmlns:a16="http://schemas.microsoft.com/office/drawing/2014/main" id="{FA3FB129-142D-4E0F-C2AC-38B2C11448DC}"/>
              </a:ext>
            </a:extLst>
          </p:cNvPr>
          <p:cNvSpPr/>
          <p:nvPr/>
        </p:nvSpPr>
        <p:spPr>
          <a:xfrm>
            <a:off x="11409261" y="5029298"/>
            <a:ext cx="431540" cy="265472"/>
          </a:xfrm>
          <a:prstGeom prst="actionButtonEnd">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L" sz="1100" b="1">
              <a:solidFill>
                <a:srgbClr val="0072BB"/>
              </a:solidFill>
              <a:latin typeface="Book Antiqua" panose="02040602050305030304" pitchFamily="18" charset="0"/>
            </a:endParaRPr>
          </a:p>
        </p:txBody>
      </p:sp>
      <p:pic>
        <p:nvPicPr>
          <p:cNvPr id="8" name="Picture 2" descr="EGU 2023 | Max-Planck-Institut für Biogeochemie">
            <a:extLst>
              <a:ext uri="{FF2B5EF4-FFF2-40B4-BE49-F238E27FC236}">
                <a16:creationId xmlns:a16="http://schemas.microsoft.com/office/drawing/2014/main" id="{73F87E2D-1691-F56A-26CF-767FCFA964E8}"/>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28166" b="71616" l="3759" r="94361">
                        <a14:foregroundMark x1="17857" y1="33406" x2="17857" y2="33406"/>
                        <a14:foregroundMark x1="5827" y1="43231" x2="5827" y2="43231"/>
                        <a14:foregroundMark x1="16165" y1="43231" x2="16165" y2="43231"/>
                        <a14:foregroundMark x1="30263" y1="28603" x2="30263" y2="28603"/>
                        <a14:foregroundMark x1="21241" y1="28384" x2="21241" y2="28384"/>
                        <a14:foregroundMark x1="31015" y1="28166" x2="31015" y2="28166"/>
                        <a14:foregroundMark x1="4135" y1="48690" x2="4135" y2="48690"/>
                        <a14:foregroundMark x1="13910" y1="71834" x2="13910" y2="71834"/>
                        <a14:foregroundMark x1="38158" y1="55677" x2="38158" y2="55677"/>
                        <a14:foregroundMark x1="43985" y1="52838" x2="43985" y2="52838"/>
                        <a14:foregroundMark x1="59023" y1="44541" x2="59023" y2="44541"/>
                        <a14:foregroundMark x1="62218" y1="44541" x2="62218" y2="44541"/>
                        <a14:foregroundMark x1="66165" y1="45197" x2="66165" y2="45197"/>
                        <a14:foregroundMark x1="69549" y1="44978" x2="69549" y2="44978"/>
                        <a14:foregroundMark x1="73496" y1="45415" x2="73496" y2="45415"/>
                        <a14:foregroundMark x1="77632" y1="45415" x2="77632" y2="45415"/>
                        <a14:foregroundMark x1="80639" y1="45197" x2="80639" y2="45197"/>
                        <a14:foregroundMark x1="84774" y1="44978" x2="84774" y2="44978"/>
                        <a14:foregroundMark x1="94361" y1="50655" x2="94361" y2="50655"/>
                        <a14:foregroundMark x1="61466" y1="51965" x2="61466" y2="51965"/>
                        <a14:foregroundMark x1="61842" y1="56987" x2="61842" y2="56987"/>
                        <a14:foregroundMark x1="63534" y1="57860" x2="63534" y2="57860"/>
                        <a14:foregroundMark x1="68421" y1="57205" x2="68421" y2="57205"/>
                        <a14:foregroundMark x1="69925" y1="56550" x2="69925" y2="56550"/>
                        <a14:foregroundMark x1="73684" y1="57642" x2="73684" y2="57642"/>
                        <a14:foregroundMark x1="65038" y1="52620" x2="65038" y2="52620"/>
                        <a14:foregroundMark x1="66917" y1="51747" x2="66917" y2="51747"/>
                        <a14:foregroundMark x1="71241" y1="50873" x2="71241" y2="50873"/>
                        <a14:foregroundMark x1="74060" y1="51092" x2="74060" y2="51092"/>
                        <a14:foregroundMark x1="77820" y1="51092" x2="77820" y2="51092"/>
                        <a14:foregroundMark x1="79511" y1="51528" x2="79511" y2="51528"/>
                        <a14:foregroundMark x1="77632" y1="48035" x2="77632" y2="48035"/>
                        <a14:foregroundMark x1="67857" y1="55022" x2="67857" y2="55022"/>
                        <a14:foregroundMark x1="83083" y1="52620" x2="83083" y2="52620"/>
                        <a14:foregroundMark x1="87406" y1="51528" x2="87406" y2="51528"/>
                        <a14:foregroundMark x1="90602" y1="50655" x2="90602" y2="50655"/>
                        <a14:foregroundMark x1="71241" y1="52838" x2="71241" y2="52838"/>
                        <a14:foregroundMark x1="92105" y1="52620" x2="92105" y2="52620"/>
                        <a14:foregroundMark x1="90977" y1="52620" x2="90977" y2="52620"/>
                        <a14:foregroundMark x1="90977" y1="52402" x2="90977" y2="52402"/>
                        <a14:foregroundMark x1="90977" y1="51965" x2="90977" y2="51965"/>
                        <a14:foregroundMark x1="90977" y1="51965" x2="90977" y2="51965"/>
                        <a14:foregroundMark x1="90977" y1="52183" x2="90977" y2="52183"/>
                        <a14:foregroundMark x1="90715" y1="51747" x2="90602" y2="51528"/>
                        <a14:foregroundMark x1="90827" y1="51965" x2="90715" y2="51747"/>
                        <a14:foregroundMark x1="91165" y1="52620" x2="90827" y2="51965"/>
                        <a14:foregroundMark x1="91165" y1="52402" x2="91165" y2="52402"/>
                        <a14:foregroundMark x1="90977" y1="51965" x2="90977" y2="51965"/>
                        <a14:foregroundMark x1="90977" y1="51965" x2="90977" y2="51965"/>
                        <a14:foregroundMark x1="90084" y1="51965" x2="89286" y2="51747"/>
                        <a14:foregroundMark x1="92481" y1="52620" x2="90084" y2="51965"/>
                        <a14:backgroundMark x1="65977" y1="47162" x2="65977" y2="47162"/>
                        <a14:backgroundMark x1="79887" y1="48035" x2="79887" y2="48035"/>
                        <a14:backgroundMark x1="80639" y1="43668" x2="80639" y2="43668"/>
                        <a14:backgroundMark x1="81767" y1="44978" x2="81767" y2="44978"/>
                        <a14:backgroundMark x1="82143" y1="43231" x2="82143" y2="43231"/>
                        <a14:backgroundMark x1="78195" y1="43231" x2="78195" y2="43231"/>
                        <a14:backgroundMark x1="74624" y1="44105" x2="74624" y2="44105"/>
                        <a14:backgroundMark x1="70301" y1="44105" x2="70301" y2="44105"/>
                        <a14:backgroundMark x1="65789" y1="44105" x2="65789" y2="44105"/>
                        <a14:backgroundMark x1="66541" y1="51747" x2="66541" y2="51747"/>
                        <a14:backgroundMark x1="64850" y1="50218" x2="64850" y2="50218"/>
                        <a14:backgroundMark x1="68421" y1="51747" x2="68421" y2="51747"/>
                        <a14:backgroundMark x1="70865" y1="51747" x2="70865" y2="51747"/>
                        <a14:backgroundMark x1="80451" y1="50218" x2="80451" y2="50218"/>
                        <a14:backgroundMark x1="91729" y1="49782" x2="91729" y2="49782"/>
                        <a14:backgroundMark x1="76692" y1="50873" x2="76692" y2="50873"/>
                        <a14:backgroundMark x1="70489" y1="58079" x2="70489" y2="58079"/>
                        <a14:backgroundMark x1="89098" y1="50873" x2="89098" y2="50873"/>
                        <a14:backgroundMark x1="92105" y1="51965" x2="92105" y2="51965"/>
                        <a14:backgroundMark x1="89286" y1="51747" x2="89286" y2="51747"/>
                        <a14:backgroundMark x1="89662" y1="51965" x2="89662" y2="51965"/>
                      </a14:backgroundRemoval>
                    </a14:imgEffect>
                  </a14:imgLayer>
                </a14:imgProps>
              </a:ext>
              <a:ext uri="{28A0092B-C50C-407E-A947-70E740481C1C}">
                <a14:useLocalDpi xmlns:a14="http://schemas.microsoft.com/office/drawing/2010/main" val="0"/>
              </a:ext>
            </a:extLst>
          </a:blip>
          <a:srcRect t="23912" r="1476" b="23574"/>
          <a:stretch/>
        </p:blipFill>
        <p:spPr bwMode="auto">
          <a:xfrm>
            <a:off x="9873104" y="164757"/>
            <a:ext cx="1375196" cy="6310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Qr code&#10;&#10;Description automatically generated">
            <a:extLst>
              <a:ext uri="{FF2B5EF4-FFF2-40B4-BE49-F238E27FC236}">
                <a16:creationId xmlns:a16="http://schemas.microsoft.com/office/drawing/2014/main" id="{C7ACEF04-61B0-41BA-3129-0605BDAC67A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85124" y="5572863"/>
            <a:ext cx="1055677" cy="1055677"/>
          </a:xfrm>
          <a:prstGeom prst="rect">
            <a:avLst/>
          </a:prstGeom>
        </p:spPr>
      </p:pic>
      <p:pic>
        <p:nvPicPr>
          <p:cNvPr id="10" name="Picture 2">
            <a:extLst>
              <a:ext uri="{FF2B5EF4-FFF2-40B4-BE49-F238E27FC236}">
                <a16:creationId xmlns:a16="http://schemas.microsoft.com/office/drawing/2014/main" id="{FB2FAD6C-DCAC-2F9B-E9ED-EF4D1AD27896}"/>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5575" b="92741" l="5041" r="93821">
                        <a14:foregroundMark x1="35203" y1="7724" x2="35203" y2="7724"/>
                        <a14:foregroundMark x1="50488" y1="5575" x2="50488" y2="5575"/>
                        <a14:foregroundMark x1="59593" y1="41289" x2="59593" y2="41289"/>
                        <a14:foregroundMark x1="53821" y1="36469" x2="53821" y2="36469"/>
                        <a14:foregroundMark x1="63008" y1="40650" x2="63008" y2="40650"/>
                        <a14:foregroundMark x1="64472" y1="41928" x2="64472" y2="41928"/>
                        <a14:foregroundMark x1="57480" y1="33449" x2="57480" y2="33449"/>
                        <a14:foregroundMark x1="54146" y1="80720" x2="54146" y2="80720"/>
                        <a14:foregroundMark x1="18455" y1="77468" x2="18455" y2="77468"/>
                        <a14:foregroundMark x1="25122" y1="78339" x2="25122" y2="78339"/>
                        <a14:foregroundMark x1="34634" y1="80488" x2="34634" y2="80488"/>
                        <a14:foregroundMark x1="43171" y1="79443" x2="43171" y2="79443"/>
                        <a14:foregroundMark x1="49512" y1="79210" x2="49512" y2="79210"/>
                        <a14:foregroundMark x1="49512" y1="75494" x2="49512" y2="75494"/>
                        <a14:foregroundMark x1="63577" y1="80952" x2="63577" y2="80952"/>
                        <a14:foregroundMark x1="75203" y1="79443" x2="75203" y2="79443"/>
                        <a14:foregroundMark x1="80325" y1="80081" x2="80325" y2="80081"/>
                        <a14:foregroundMark x1="75447" y1="75958" x2="75447" y2="75958"/>
                        <a14:foregroundMark x1="75447" y1="74623" x2="75447" y2="74623"/>
                        <a14:foregroundMark x1="10163" y1="90999" x2="10163" y2="90999"/>
                        <a14:foregroundMark x1="19024" y1="90534" x2="19024" y2="90534"/>
                        <a14:foregroundMark x1="28780" y1="89663" x2="28780" y2="89663"/>
                        <a14:foregroundMark x1="36748" y1="90534" x2="36748" y2="90534"/>
                        <a14:foregroundMark x1="34878" y1="91638" x2="34878" y2="91638"/>
                        <a14:foregroundMark x1="44634" y1="92044" x2="44634" y2="92044"/>
                        <a14:foregroundMark x1="53496" y1="91638" x2="53496" y2="91638"/>
                        <a14:foregroundMark x1="60244" y1="91870" x2="60244" y2="91870"/>
                        <a14:foregroundMark x1="66911" y1="92741" x2="66911" y2="92741"/>
                        <a14:foregroundMark x1="76098" y1="92509" x2="76098" y2="92509"/>
                        <a14:foregroundMark x1="84634" y1="92741" x2="84634" y2="92741"/>
                        <a14:foregroundMark x1="82764" y1="80488" x2="82764" y2="80488"/>
                        <a14:foregroundMark x1="34878" y1="33217" x2="34878" y2="33217"/>
                        <a14:foregroundMark x1="5041" y1="34553" x2="5041" y2="34553"/>
                        <a14:foregroundMark x1="93821" y1="35424" x2="93821" y2="35424"/>
                        <a14:foregroundMark x1="76992" y1="91638" x2="76992" y2="91638"/>
                        <a14:backgroundMark x1="54715" y1="35598" x2="54715" y2="35598"/>
                        <a14:backgroundMark x1="65122" y1="78746" x2="65122" y2="78746"/>
                        <a14:backgroundMark x1="65447" y1="82695" x2="65447" y2="82695"/>
                        <a14:backgroundMark x1="70569" y1="89431" x2="70569" y2="89431"/>
                        <a14:backgroundMark x1="78862" y1="89024" x2="78862" y2="89024"/>
                        <a14:backgroundMark x1="70325" y1="93612" x2="70325" y2="93612"/>
                        <a14:backgroundMark x1="62358" y1="91173" x2="62358" y2="91173"/>
                        <a14:backgroundMark x1="38862" y1="89895" x2="38862" y2="89895"/>
                        <a14:backgroundMark x1="37317" y1="80314" x2="37317" y2="80314"/>
                        <a14:backgroundMark x1="33984" y1="43031" x2="33984" y2="43031"/>
                        <a14:backgroundMark x1="13577" y1="89024" x2="13577" y2="89024"/>
                        <a14:backgroundMark x1="80650" y1="80314" x2="80650" y2="80314"/>
                        <a14:backgroundMark x1="28211" y1="42393" x2="28211" y2="42393"/>
                        <a14:backgroundMark x1="36423" y1="42625" x2="36423" y2="42625"/>
                      </a14:backgroundRemoval>
                    </a14:imgEffect>
                  </a14:imgLayer>
                </a14:imgProps>
              </a:ext>
              <a:ext uri="{28A0092B-C50C-407E-A947-70E740481C1C}">
                <a14:useLocalDpi xmlns:a14="http://schemas.microsoft.com/office/drawing/2010/main" val="0"/>
              </a:ext>
            </a:extLst>
          </a:blip>
          <a:srcRect/>
          <a:stretch>
            <a:fillRect/>
          </a:stretch>
        </p:blipFill>
        <p:spPr bwMode="auto">
          <a:xfrm>
            <a:off x="9595394" y="5554321"/>
            <a:ext cx="780614" cy="109275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DF98347-2312-0EB4-9E65-F6844C9DAE85}"/>
              </a:ext>
            </a:extLst>
          </p:cNvPr>
          <p:cNvSpPr txBox="1"/>
          <p:nvPr/>
        </p:nvSpPr>
        <p:spPr>
          <a:xfrm>
            <a:off x="9418535" y="1034845"/>
            <a:ext cx="2422266" cy="646331"/>
          </a:xfrm>
          <a:prstGeom prst="rect">
            <a:avLst/>
          </a:prstGeom>
          <a:noFill/>
        </p:spPr>
        <p:txBody>
          <a:bodyPr wrap="square" rtlCol="0">
            <a:spAutoFit/>
          </a:bodyPr>
          <a:lstStyle/>
          <a:p>
            <a:pPr algn="ctr"/>
            <a:r>
              <a:rPr lang="en-GB" b="1" dirty="0">
                <a:solidFill>
                  <a:srgbClr val="FFDD00"/>
                </a:solidFill>
                <a:latin typeface="Book Antiqua" panose="02040602050305030304" pitchFamily="18" charset="0"/>
              </a:rPr>
              <a:t>Inferring reservoir filling strategies</a:t>
            </a:r>
            <a:endParaRPr lang="en-NL" b="1" dirty="0">
              <a:solidFill>
                <a:srgbClr val="FFDD00"/>
              </a:solidFill>
              <a:latin typeface="Book Antiqua" panose="02040602050305030304" pitchFamily="18" charset="0"/>
            </a:endParaRPr>
          </a:p>
        </p:txBody>
      </p:sp>
      <p:cxnSp>
        <p:nvCxnSpPr>
          <p:cNvPr id="12" name="Straight Connector 11">
            <a:extLst>
              <a:ext uri="{FF2B5EF4-FFF2-40B4-BE49-F238E27FC236}">
                <a16:creationId xmlns:a16="http://schemas.microsoft.com/office/drawing/2014/main" id="{3DB14467-3425-2985-7973-DEC75D745234}"/>
              </a:ext>
            </a:extLst>
          </p:cNvPr>
          <p:cNvCxnSpPr>
            <a:cxnSpLocks/>
          </p:cNvCxnSpPr>
          <p:nvPr/>
        </p:nvCxnSpPr>
        <p:spPr>
          <a:xfrm>
            <a:off x="9418535" y="960548"/>
            <a:ext cx="2401527" cy="1540"/>
          </a:xfrm>
          <a:prstGeom prst="line">
            <a:avLst/>
          </a:prstGeom>
          <a:ln w="28575">
            <a:solidFill>
              <a:srgbClr val="FFDD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52FF383-8B66-9DCD-5D3B-B44EEAECB16B}"/>
              </a:ext>
            </a:extLst>
          </p:cNvPr>
          <p:cNvCxnSpPr>
            <a:cxnSpLocks/>
          </p:cNvCxnSpPr>
          <p:nvPr/>
        </p:nvCxnSpPr>
        <p:spPr>
          <a:xfrm>
            <a:off x="9430884" y="2093660"/>
            <a:ext cx="2401527" cy="1540"/>
          </a:xfrm>
          <a:prstGeom prst="line">
            <a:avLst/>
          </a:prstGeom>
          <a:ln w="28575">
            <a:solidFill>
              <a:srgbClr val="FFDD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9002069-E8C2-E3EC-DD28-BA78D780FC31}"/>
              </a:ext>
            </a:extLst>
          </p:cNvPr>
          <p:cNvSpPr txBox="1"/>
          <p:nvPr/>
        </p:nvSpPr>
        <p:spPr>
          <a:xfrm>
            <a:off x="9418535" y="1738995"/>
            <a:ext cx="2422266" cy="307777"/>
          </a:xfrm>
          <a:prstGeom prst="rect">
            <a:avLst/>
          </a:prstGeom>
          <a:noFill/>
        </p:spPr>
        <p:txBody>
          <a:bodyPr wrap="square" rtlCol="0">
            <a:spAutoFit/>
          </a:bodyPr>
          <a:lstStyle/>
          <a:p>
            <a:pPr algn="ctr"/>
            <a:r>
              <a:rPr lang="en-GB" sz="1400" dirty="0">
                <a:solidFill>
                  <a:srgbClr val="FFDD00"/>
                </a:solidFill>
                <a:latin typeface="Book Antiqua" panose="02040602050305030304" pitchFamily="18" charset="0"/>
              </a:rPr>
              <a:t>Ali et al. </a:t>
            </a:r>
            <a:endParaRPr lang="en-NL" sz="1400" dirty="0">
              <a:solidFill>
                <a:srgbClr val="FFDD00"/>
              </a:solidFill>
              <a:latin typeface="Book Antiqua" panose="02040602050305030304" pitchFamily="18" charset="0"/>
            </a:endParaRPr>
          </a:p>
        </p:txBody>
      </p:sp>
      <p:sp>
        <p:nvSpPr>
          <p:cNvPr id="15" name="Rectangle: Rounded Corners 14">
            <a:hlinkClick r:id="rId11" action="ppaction://hlinksldjump" highlightClick="1"/>
            <a:extLst>
              <a:ext uri="{FF2B5EF4-FFF2-40B4-BE49-F238E27FC236}">
                <a16:creationId xmlns:a16="http://schemas.microsoft.com/office/drawing/2014/main" id="{8F727F20-AFB9-3D68-743B-D61F34270C05}"/>
              </a:ext>
            </a:extLst>
          </p:cNvPr>
          <p:cNvSpPr/>
          <p:nvPr/>
        </p:nvSpPr>
        <p:spPr>
          <a:xfrm>
            <a:off x="9443467" y="4505804"/>
            <a:ext cx="2393140"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a:solidFill>
                  <a:srgbClr val="0072BB"/>
                </a:solidFill>
                <a:latin typeface="Book Antiqua" panose="02040602050305030304" pitchFamily="18" charset="0"/>
              </a:rPr>
              <a:t>Conclusion</a:t>
            </a:r>
            <a:endParaRPr lang="en-NL" sz="1100" b="1" dirty="0">
              <a:solidFill>
                <a:srgbClr val="0072BB"/>
              </a:solidFill>
              <a:latin typeface="Book Antiqua" panose="02040602050305030304" pitchFamily="18" charset="0"/>
            </a:endParaRPr>
          </a:p>
        </p:txBody>
      </p:sp>
      <p:sp>
        <p:nvSpPr>
          <p:cNvPr id="16" name="Action Button: Go to Beginning 15">
            <a:hlinkClick r:id="" action="ppaction://hlinkshowjump?jump=firstslide" highlightClick="1"/>
            <a:extLst>
              <a:ext uri="{FF2B5EF4-FFF2-40B4-BE49-F238E27FC236}">
                <a16:creationId xmlns:a16="http://schemas.microsoft.com/office/drawing/2014/main" id="{C21CC6A1-8DB2-6E30-75F6-00E73D7D4DE8}"/>
              </a:ext>
            </a:extLst>
          </p:cNvPr>
          <p:cNvSpPr/>
          <p:nvPr/>
        </p:nvSpPr>
        <p:spPr>
          <a:xfrm>
            <a:off x="9444148" y="5036984"/>
            <a:ext cx="431540" cy="265472"/>
          </a:xfrm>
          <a:prstGeom prst="actionButtonBeginning">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L" sz="1100" b="1">
              <a:solidFill>
                <a:srgbClr val="0072BB"/>
              </a:solidFill>
              <a:latin typeface="Book Antiqua" panose="02040602050305030304" pitchFamily="18" charset="0"/>
            </a:endParaRPr>
          </a:p>
        </p:txBody>
      </p:sp>
      <p:sp>
        <p:nvSpPr>
          <p:cNvPr id="17" name="Rectangle: Rounded Corners 16">
            <a:hlinkClick r:id="rId12" action="ppaction://hlinksldjump" highlightClick="1"/>
            <a:extLst>
              <a:ext uri="{FF2B5EF4-FFF2-40B4-BE49-F238E27FC236}">
                <a16:creationId xmlns:a16="http://schemas.microsoft.com/office/drawing/2014/main" id="{ADFB3285-8103-DD7C-25B9-04B4A13A63E5}"/>
              </a:ext>
            </a:extLst>
          </p:cNvPr>
          <p:cNvSpPr/>
          <p:nvPr/>
        </p:nvSpPr>
        <p:spPr>
          <a:xfrm>
            <a:off x="9439271" y="3959616"/>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a:solidFill>
                  <a:srgbClr val="0072BB"/>
                </a:solidFill>
                <a:latin typeface="Book Antiqua" panose="02040602050305030304" pitchFamily="18" charset="0"/>
              </a:rPr>
              <a:t>Methodology</a:t>
            </a:r>
            <a:endParaRPr lang="en-NL" sz="1100" b="1" dirty="0">
              <a:solidFill>
                <a:srgbClr val="0072BB"/>
              </a:solidFill>
              <a:latin typeface="Book Antiqua" panose="02040602050305030304" pitchFamily="18" charset="0"/>
            </a:endParaRPr>
          </a:p>
        </p:txBody>
      </p:sp>
      <p:sp>
        <p:nvSpPr>
          <p:cNvPr id="19" name="Rectangle: Rounded Corners 18">
            <a:hlinkClick r:id="rId13" action="ppaction://hlinksldjump" highlightClick="1"/>
            <a:extLst>
              <a:ext uri="{FF2B5EF4-FFF2-40B4-BE49-F238E27FC236}">
                <a16:creationId xmlns:a16="http://schemas.microsoft.com/office/drawing/2014/main" id="{22984794-500F-59D5-DFA9-EA2FCD8D9FC4}"/>
              </a:ext>
            </a:extLst>
          </p:cNvPr>
          <p:cNvSpPr/>
          <p:nvPr/>
        </p:nvSpPr>
        <p:spPr>
          <a:xfrm>
            <a:off x="10747945" y="3964901"/>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a:solidFill>
                  <a:srgbClr val="0072BB"/>
                </a:solidFill>
                <a:latin typeface="Book Antiqua" panose="02040602050305030304" pitchFamily="18" charset="0"/>
              </a:rPr>
              <a:t>Results</a:t>
            </a:r>
            <a:endParaRPr lang="en-NL" sz="1100" b="1" dirty="0">
              <a:solidFill>
                <a:srgbClr val="0072BB"/>
              </a:solidFill>
              <a:latin typeface="Book Antiqua" panose="02040602050305030304" pitchFamily="18" charset="0"/>
            </a:endParaRPr>
          </a:p>
        </p:txBody>
      </p:sp>
      <p:sp>
        <p:nvSpPr>
          <p:cNvPr id="20" name="Rectangle: Rounded Corners 19">
            <a:hlinkClick r:id="rId14" action="ppaction://hlinksldjump" highlightClick="1"/>
            <a:extLst>
              <a:ext uri="{FF2B5EF4-FFF2-40B4-BE49-F238E27FC236}">
                <a16:creationId xmlns:a16="http://schemas.microsoft.com/office/drawing/2014/main" id="{B64327F3-4979-69C9-AF93-24CB8DED6430}"/>
              </a:ext>
            </a:extLst>
          </p:cNvPr>
          <p:cNvSpPr/>
          <p:nvPr/>
        </p:nvSpPr>
        <p:spPr>
          <a:xfrm>
            <a:off x="9439271" y="3404989"/>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dirty="0">
                <a:solidFill>
                  <a:srgbClr val="0072BB"/>
                </a:solidFill>
                <a:latin typeface="Book Antiqua" panose="02040602050305030304" pitchFamily="18" charset="0"/>
              </a:rPr>
              <a:t>Study Area</a:t>
            </a:r>
            <a:endParaRPr lang="en-NL" sz="1100" b="1" dirty="0">
              <a:solidFill>
                <a:srgbClr val="0072BB"/>
              </a:solidFill>
              <a:latin typeface="Book Antiqua" panose="02040602050305030304" pitchFamily="18" charset="0"/>
            </a:endParaRPr>
          </a:p>
        </p:txBody>
      </p:sp>
      <p:sp>
        <p:nvSpPr>
          <p:cNvPr id="21" name="Rectangle: Rounded Corners 20">
            <a:hlinkClick r:id="rId15" action="ppaction://hlinksldjump" highlightClick="1"/>
            <a:extLst>
              <a:ext uri="{FF2B5EF4-FFF2-40B4-BE49-F238E27FC236}">
                <a16:creationId xmlns:a16="http://schemas.microsoft.com/office/drawing/2014/main" id="{8B45D1D1-6B07-5713-E2E8-3C33A8C4988A}"/>
              </a:ext>
            </a:extLst>
          </p:cNvPr>
          <p:cNvSpPr/>
          <p:nvPr/>
        </p:nvSpPr>
        <p:spPr>
          <a:xfrm>
            <a:off x="10747945" y="3403609"/>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a:solidFill>
                  <a:srgbClr val="0072BB"/>
                </a:solidFill>
                <a:latin typeface="Book Antiqua" panose="02040602050305030304" pitchFamily="18" charset="0"/>
              </a:rPr>
              <a:t>Data</a:t>
            </a:r>
            <a:endParaRPr lang="en-NL" sz="1100" b="1" dirty="0">
              <a:solidFill>
                <a:srgbClr val="0072BB"/>
              </a:solidFill>
              <a:latin typeface="Book Antiqua" panose="02040602050305030304" pitchFamily="18" charset="0"/>
            </a:endParaRPr>
          </a:p>
        </p:txBody>
      </p:sp>
      <p:sp>
        <p:nvSpPr>
          <p:cNvPr id="22" name="Rectangle: Rounded Corners 21">
            <a:hlinkClick r:id="rId16" action="ppaction://hlinksldjump" highlightClick="1"/>
            <a:extLst>
              <a:ext uri="{FF2B5EF4-FFF2-40B4-BE49-F238E27FC236}">
                <a16:creationId xmlns:a16="http://schemas.microsoft.com/office/drawing/2014/main" id="{DBE6D62D-7F74-000D-8F9D-2116AB2D6A10}"/>
              </a:ext>
            </a:extLst>
          </p:cNvPr>
          <p:cNvSpPr/>
          <p:nvPr/>
        </p:nvSpPr>
        <p:spPr>
          <a:xfrm>
            <a:off x="10739555" y="2887667"/>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dirty="0">
                <a:solidFill>
                  <a:srgbClr val="0072BB"/>
                </a:solidFill>
                <a:latin typeface="Book Antiqua" panose="02040602050305030304" pitchFamily="18" charset="0"/>
              </a:rPr>
              <a:t>Abstract</a:t>
            </a:r>
            <a:endParaRPr lang="en-NL" sz="1100" b="1" dirty="0">
              <a:solidFill>
                <a:srgbClr val="0072BB"/>
              </a:solidFill>
              <a:latin typeface="Book Antiqua" panose="02040602050305030304" pitchFamily="18" charset="0"/>
            </a:endParaRPr>
          </a:p>
        </p:txBody>
      </p:sp>
      <p:sp>
        <p:nvSpPr>
          <p:cNvPr id="23" name="Rectangle: Rounded Corners 22">
            <a:hlinkClick r:id="rId17" action="ppaction://hlinksldjump" highlightClick="1"/>
            <a:extLst>
              <a:ext uri="{FF2B5EF4-FFF2-40B4-BE49-F238E27FC236}">
                <a16:creationId xmlns:a16="http://schemas.microsoft.com/office/drawing/2014/main" id="{A3847BC6-9562-BD1F-A742-EEA38C0E6AA0}"/>
              </a:ext>
            </a:extLst>
          </p:cNvPr>
          <p:cNvSpPr/>
          <p:nvPr/>
        </p:nvSpPr>
        <p:spPr>
          <a:xfrm>
            <a:off x="9439271" y="2890908"/>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dirty="0">
                <a:solidFill>
                  <a:srgbClr val="0072BB"/>
                </a:solidFill>
                <a:latin typeface="Book Antiqua" panose="02040602050305030304" pitchFamily="18" charset="0"/>
              </a:rPr>
              <a:t>Preprint</a:t>
            </a:r>
            <a:endParaRPr lang="en-NL" sz="1100" b="1" dirty="0">
              <a:solidFill>
                <a:srgbClr val="0072BB"/>
              </a:solidFill>
              <a:latin typeface="Book Antiqua" panose="02040602050305030304" pitchFamily="18" charset="0"/>
            </a:endParaRPr>
          </a:p>
        </p:txBody>
      </p:sp>
    </p:spTree>
    <p:extLst>
      <p:ext uri="{BB962C8B-B14F-4D97-AF65-F5344CB8AC3E}">
        <p14:creationId xmlns:p14="http://schemas.microsoft.com/office/powerpoint/2010/main" val="3632707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Rounded Corners 89">
            <a:extLst>
              <a:ext uri="{FF2B5EF4-FFF2-40B4-BE49-F238E27FC236}">
                <a16:creationId xmlns:a16="http://schemas.microsoft.com/office/drawing/2014/main" id="{D7B60C50-F9A5-C665-C068-9D0D61206ADB}"/>
              </a:ext>
            </a:extLst>
          </p:cNvPr>
          <p:cNvSpPr/>
          <p:nvPr/>
        </p:nvSpPr>
        <p:spPr>
          <a:xfrm>
            <a:off x="553018" y="991730"/>
            <a:ext cx="4198850" cy="272349"/>
          </a:xfrm>
          <a:prstGeom prst="roundRect">
            <a:avLst/>
          </a:prstGeom>
          <a:solidFill>
            <a:schemeClr val="accent1">
              <a:lumMod val="20000"/>
              <a:lumOff val="80000"/>
              <a:alpha val="50000"/>
            </a:schemeClr>
          </a:solidFill>
          <a:ln>
            <a:solidFill>
              <a:schemeClr val="accent1">
                <a:lumMod val="40000"/>
                <a:lumOff val="6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NL" dirty="0"/>
          </a:p>
        </p:txBody>
      </p:sp>
      <p:sp>
        <p:nvSpPr>
          <p:cNvPr id="3" name="TextBox 2">
            <a:extLst>
              <a:ext uri="{FF2B5EF4-FFF2-40B4-BE49-F238E27FC236}">
                <a16:creationId xmlns:a16="http://schemas.microsoft.com/office/drawing/2014/main" id="{109A27E9-6645-62A4-1362-5B079E66A4C2}"/>
              </a:ext>
            </a:extLst>
          </p:cNvPr>
          <p:cNvSpPr txBox="1"/>
          <p:nvPr/>
        </p:nvSpPr>
        <p:spPr>
          <a:xfrm>
            <a:off x="369521" y="191961"/>
            <a:ext cx="8516920" cy="523220"/>
          </a:xfrm>
          <a:prstGeom prst="rect">
            <a:avLst/>
          </a:prstGeom>
          <a:noFill/>
        </p:spPr>
        <p:txBody>
          <a:bodyPr wrap="square" rtlCol="0">
            <a:spAutoFit/>
          </a:bodyPr>
          <a:lstStyle/>
          <a:p>
            <a:r>
              <a:rPr lang="en-GB" sz="2800" b="1" dirty="0">
                <a:solidFill>
                  <a:srgbClr val="0072BB"/>
                </a:solidFill>
                <a:latin typeface="Book Antiqua" panose="02040602050305030304" pitchFamily="18" charset="0"/>
              </a:rPr>
              <a:t>Results: GERD strategies and impact on Sudan</a:t>
            </a:r>
            <a:endParaRPr lang="en-NL" sz="2800" b="1" dirty="0">
              <a:solidFill>
                <a:srgbClr val="0072BB"/>
              </a:solidFill>
              <a:latin typeface="Book Antiqua" panose="02040602050305030304" pitchFamily="18" charset="0"/>
            </a:endParaRPr>
          </a:p>
        </p:txBody>
      </p:sp>
      <p:sp>
        <p:nvSpPr>
          <p:cNvPr id="18" name="TextBox 17">
            <a:extLst>
              <a:ext uri="{FF2B5EF4-FFF2-40B4-BE49-F238E27FC236}">
                <a16:creationId xmlns:a16="http://schemas.microsoft.com/office/drawing/2014/main" id="{08D15BEB-A357-687D-B12C-89359C84C6ED}"/>
              </a:ext>
            </a:extLst>
          </p:cNvPr>
          <p:cNvSpPr txBox="1"/>
          <p:nvPr/>
        </p:nvSpPr>
        <p:spPr>
          <a:xfrm>
            <a:off x="7731993" y="6351469"/>
            <a:ext cx="1313684" cy="369332"/>
          </a:xfrm>
          <a:prstGeom prst="rect">
            <a:avLst/>
          </a:prstGeom>
          <a:noFill/>
        </p:spPr>
        <p:txBody>
          <a:bodyPr wrap="square" rtlCol="0">
            <a:spAutoFit/>
          </a:bodyPr>
          <a:lstStyle/>
          <a:p>
            <a:r>
              <a:rPr lang="en-GB" b="1" dirty="0">
                <a:solidFill>
                  <a:srgbClr val="0072BB"/>
                </a:solidFill>
                <a:latin typeface="Book Antiqua" panose="02040602050305030304" pitchFamily="18" charset="0"/>
              </a:rPr>
              <a:t>Page 5/5</a:t>
            </a:r>
            <a:endParaRPr lang="en-NL" b="1" dirty="0">
              <a:solidFill>
                <a:srgbClr val="0072BB"/>
              </a:solidFill>
              <a:latin typeface="Book Antiqua" panose="02040602050305030304" pitchFamily="18" charset="0"/>
            </a:endParaRPr>
          </a:p>
        </p:txBody>
      </p:sp>
      <p:pic>
        <p:nvPicPr>
          <p:cNvPr id="26" name="Picture 25">
            <a:extLst>
              <a:ext uri="{FF2B5EF4-FFF2-40B4-BE49-F238E27FC236}">
                <a16:creationId xmlns:a16="http://schemas.microsoft.com/office/drawing/2014/main" id="{AA529B54-386F-8F02-0CBC-F937B99F572C}"/>
              </a:ext>
            </a:extLst>
          </p:cNvPr>
          <p:cNvPicPr>
            <a:picLocks noChangeAspect="1"/>
          </p:cNvPicPr>
          <p:nvPr/>
        </p:nvPicPr>
        <p:blipFill>
          <a:blip r:embed="rId2"/>
          <a:stretch>
            <a:fillRect/>
          </a:stretch>
        </p:blipFill>
        <p:spPr>
          <a:xfrm>
            <a:off x="600099" y="3655614"/>
            <a:ext cx="6398997" cy="2642968"/>
          </a:xfrm>
          <a:prstGeom prst="rect">
            <a:avLst/>
          </a:prstGeom>
        </p:spPr>
      </p:pic>
      <p:grpSp>
        <p:nvGrpSpPr>
          <p:cNvPr id="38" name="Group 37">
            <a:extLst>
              <a:ext uri="{FF2B5EF4-FFF2-40B4-BE49-F238E27FC236}">
                <a16:creationId xmlns:a16="http://schemas.microsoft.com/office/drawing/2014/main" id="{A6DABE08-D2C4-BC1C-49E2-1B7CB3056CF2}"/>
              </a:ext>
            </a:extLst>
          </p:cNvPr>
          <p:cNvGrpSpPr/>
          <p:nvPr/>
        </p:nvGrpSpPr>
        <p:grpSpPr>
          <a:xfrm>
            <a:off x="601648" y="1385112"/>
            <a:ext cx="6467706" cy="1540981"/>
            <a:chOff x="1356899" y="1092165"/>
            <a:chExt cx="7529542" cy="1738921"/>
          </a:xfrm>
        </p:grpSpPr>
        <p:pic>
          <p:nvPicPr>
            <p:cNvPr id="28" name="Picture 27">
              <a:extLst>
                <a:ext uri="{FF2B5EF4-FFF2-40B4-BE49-F238E27FC236}">
                  <a16:creationId xmlns:a16="http://schemas.microsoft.com/office/drawing/2014/main" id="{A1673226-CB3F-B2C5-9C14-96C56576F769}"/>
                </a:ext>
              </a:extLst>
            </p:cNvPr>
            <p:cNvPicPr>
              <a:picLocks noChangeAspect="1"/>
            </p:cNvPicPr>
            <p:nvPr/>
          </p:nvPicPr>
          <p:blipFill rotWithShape="1">
            <a:blip r:embed="rId3"/>
            <a:srcRect l="1205" t="3734"/>
            <a:stretch/>
          </p:blipFill>
          <p:spPr>
            <a:xfrm>
              <a:off x="1356899" y="1092165"/>
              <a:ext cx="7529542" cy="1738921"/>
            </a:xfrm>
            <a:prstGeom prst="rect">
              <a:avLst/>
            </a:prstGeom>
          </p:spPr>
        </p:pic>
        <p:sp>
          <p:nvSpPr>
            <p:cNvPr id="31" name="Rectangle 30">
              <a:extLst>
                <a:ext uri="{FF2B5EF4-FFF2-40B4-BE49-F238E27FC236}">
                  <a16:creationId xmlns:a16="http://schemas.microsoft.com/office/drawing/2014/main" id="{F142D06F-BFBD-E34A-9ACC-2AB2AD053634}"/>
                </a:ext>
              </a:extLst>
            </p:cNvPr>
            <p:cNvSpPr/>
            <p:nvPr/>
          </p:nvSpPr>
          <p:spPr>
            <a:xfrm>
              <a:off x="2849880" y="1244600"/>
              <a:ext cx="497840" cy="563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27" name="Picture 26">
              <a:extLst>
                <a:ext uri="{FF2B5EF4-FFF2-40B4-BE49-F238E27FC236}">
                  <a16:creationId xmlns:a16="http://schemas.microsoft.com/office/drawing/2014/main" id="{44A154A3-1FAE-1C4F-881E-792D33EBCC4E}"/>
                </a:ext>
              </a:extLst>
            </p:cNvPr>
            <p:cNvPicPr>
              <a:picLocks noChangeAspect="1"/>
            </p:cNvPicPr>
            <p:nvPr/>
          </p:nvPicPr>
          <p:blipFill>
            <a:blip r:embed="rId4"/>
            <a:stretch>
              <a:fillRect/>
            </a:stretch>
          </p:blipFill>
          <p:spPr>
            <a:xfrm>
              <a:off x="2893095" y="1253119"/>
              <a:ext cx="778591" cy="356198"/>
            </a:xfrm>
            <a:prstGeom prst="rect">
              <a:avLst/>
            </a:prstGeom>
          </p:spPr>
        </p:pic>
        <p:sp>
          <p:nvSpPr>
            <p:cNvPr id="34" name="Rectangle 33">
              <a:extLst>
                <a:ext uri="{FF2B5EF4-FFF2-40B4-BE49-F238E27FC236}">
                  <a16:creationId xmlns:a16="http://schemas.microsoft.com/office/drawing/2014/main" id="{E431152C-E29B-ECE8-4056-BCC9458C170F}"/>
                </a:ext>
              </a:extLst>
            </p:cNvPr>
            <p:cNvSpPr/>
            <p:nvPr/>
          </p:nvSpPr>
          <p:spPr>
            <a:xfrm>
              <a:off x="5208336" y="1253119"/>
              <a:ext cx="598103" cy="563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33" name="Picture 32">
              <a:extLst>
                <a:ext uri="{FF2B5EF4-FFF2-40B4-BE49-F238E27FC236}">
                  <a16:creationId xmlns:a16="http://schemas.microsoft.com/office/drawing/2014/main" id="{CD99CF9F-4AAD-65A9-D48D-AE82C958B2E1}"/>
                </a:ext>
              </a:extLst>
            </p:cNvPr>
            <p:cNvPicPr>
              <a:picLocks noChangeAspect="1"/>
            </p:cNvPicPr>
            <p:nvPr/>
          </p:nvPicPr>
          <p:blipFill>
            <a:blip r:embed="rId5"/>
            <a:stretch>
              <a:fillRect/>
            </a:stretch>
          </p:blipFill>
          <p:spPr>
            <a:xfrm>
              <a:off x="5230412" y="1253119"/>
              <a:ext cx="797505" cy="356198"/>
            </a:xfrm>
            <a:prstGeom prst="rect">
              <a:avLst/>
            </a:prstGeom>
          </p:spPr>
        </p:pic>
        <p:pic>
          <p:nvPicPr>
            <p:cNvPr id="36" name="Picture 35">
              <a:extLst>
                <a:ext uri="{FF2B5EF4-FFF2-40B4-BE49-F238E27FC236}">
                  <a16:creationId xmlns:a16="http://schemas.microsoft.com/office/drawing/2014/main" id="{8B6EC6FB-B546-A382-962E-A16D7454E8AE}"/>
                </a:ext>
              </a:extLst>
            </p:cNvPr>
            <p:cNvPicPr>
              <a:picLocks noChangeAspect="1"/>
            </p:cNvPicPr>
            <p:nvPr/>
          </p:nvPicPr>
          <p:blipFill>
            <a:blip r:embed="rId6"/>
            <a:stretch>
              <a:fillRect/>
            </a:stretch>
          </p:blipFill>
          <p:spPr>
            <a:xfrm>
              <a:off x="6464957" y="1253119"/>
              <a:ext cx="1028148" cy="368997"/>
            </a:xfrm>
            <a:prstGeom prst="rect">
              <a:avLst/>
            </a:prstGeom>
          </p:spPr>
        </p:pic>
        <p:sp>
          <p:nvSpPr>
            <p:cNvPr id="37" name="Rectangle 36">
              <a:extLst>
                <a:ext uri="{FF2B5EF4-FFF2-40B4-BE49-F238E27FC236}">
                  <a16:creationId xmlns:a16="http://schemas.microsoft.com/office/drawing/2014/main" id="{1581741C-DA88-5DA8-DC62-BED63CFD9594}"/>
                </a:ext>
              </a:extLst>
            </p:cNvPr>
            <p:cNvSpPr/>
            <p:nvPr/>
          </p:nvSpPr>
          <p:spPr>
            <a:xfrm>
              <a:off x="7755255" y="1268730"/>
              <a:ext cx="728345" cy="4729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grpSp>
      <p:sp>
        <p:nvSpPr>
          <p:cNvPr id="91" name="Rectangle: Rounded Corners 90">
            <a:extLst>
              <a:ext uri="{FF2B5EF4-FFF2-40B4-BE49-F238E27FC236}">
                <a16:creationId xmlns:a16="http://schemas.microsoft.com/office/drawing/2014/main" id="{D62676B0-0DA2-3C8D-428A-F02E68566CB1}"/>
              </a:ext>
            </a:extLst>
          </p:cNvPr>
          <p:cNvSpPr/>
          <p:nvPr/>
        </p:nvSpPr>
        <p:spPr>
          <a:xfrm>
            <a:off x="553018" y="3248960"/>
            <a:ext cx="2859939" cy="276998"/>
          </a:xfrm>
          <a:prstGeom prst="roundRect">
            <a:avLst/>
          </a:prstGeom>
          <a:solidFill>
            <a:schemeClr val="accent1">
              <a:lumMod val="20000"/>
              <a:lumOff val="80000"/>
              <a:alpha val="50000"/>
            </a:schemeClr>
          </a:solidFill>
          <a:ln>
            <a:solidFill>
              <a:schemeClr val="accent1">
                <a:lumMod val="40000"/>
                <a:lumOff val="6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NL" dirty="0"/>
          </a:p>
        </p:txBody>
      </p:sp>
      <p:sp>
        <p:nvSpPr>
          <p:cNvPr id="87" name="TextBox 86">
            <a:extLst>
              <a:ext uri="{FF2B5EF4-FFF2-40B4-BE49-F238E27FC236}">
                <a16:creationId xmlns:a16="http://schemas.microsoft.com/office/drawing/2014/main" id="{B235E8A6-AF17-6C89-B160-F7B46A99215E}"/>
              </a:ext>
            </a:extLst>
          </p:cNvPr>
          <p:cNvSpPr txBox="1"/>
          <p:nvPr/>
        </p:nvSpPr>
        <p:spPr>
          <a:xfrm>
            <a:off x="522538" y="980239"/>
            <a:ext cx="4405061" cy="276290"/>
          </a:xfrm>
          <a:prstGeom prst="rect">
            <a:avLst/>
          </a:prstGeom>
          <a:noFill/>
        </p:spPr>
        <p:txBody>
          <a:bodyPr wrap="square" rtlCol="0">
            <a:spAutoFit/>
          </a:bodyPr>
          <a:lstStyle/>
          <a:p>
            <a:r>
              <a:rPr lang="en-GB" sz="1200" b="1" dirty="0">
                <a:latin typeface="Book Antiqua" panose="02040602050305030304" pitchFamily="18" charset="0"/>
              </a:rPr>
              <a:t>(A) Monthly &amp; annual inflow volume retained by the dam</a:t>
            </a:r>
          </a:p>
        </p:txBody>
      </p:sp>
      <p:sp>
        <p:nvSpPr>
          <p:cNvPr id="89" name="TextBox 88">
            <a:extLst>
              <a:ext uri="{FF2B5EF4-FFF2-40B4-BE49-F238E27FC236}">
                <a16:creationId xmlns:a16="http://schemas.microsoft.com/office/drawing/2014/main" id="{AF2890A9-DF82-BFA9-E43B-DC35C759D7F8}"/>
              </a:ext>
            </a:extLst>
          </p:cNvPr>
          <p:cNvSpPr txBox="1"/>
          <p:nvPr/>
        </p:nvSpPr>
        <p:spPr>
          <a:xfrm>
            <a:off x="522538" y="3250379"/>
            <a:ext cx="2859939" cy="276999"/>
          </a:xfrm>
          <a:prstGeom prst="rect">
            <a:avLst/>
          </a:prstGeom>
          <a:noFill/>
        </p:spPr>
        <p:txBody>
          <a:bodyPr wrap="square" rtlCol="0">
            <a:spAutoFit/>
          </a:bodyPr>
          <a:lstStyle/>
          <a:p>
            <a:r>
              <a:rPr lang="en-GB" sz="1200" b="1" dirty="0">
                <a:latin typeface="Book Antiqua" panose="02040602050305030304" pitchFamily="18" charset="0"/>
              </a:rPr>
              <a:t>(B) Impact of GERD on flow to Sudan</a:t>
            </a:r>
          </a:p>
        </p:txBody>
      </p:sp>
      <p:sp>
        <p:nvSpPr>
          <p:cNvPr id="92" name="Rectangle: Rounded Corners 91">
            <a:extLst>
              <a:ext uri="{FF2B5EF4-FFF2-40B4-BE49-F238E27FC236}">
                <a16:creationId xmlns:a16="http://schemas.microsoft.com/office/drawing/2014/main" id="{43FD7EB3-1704-7E49-D166-E522991BA61F}"/>
              </a:ext>
            </a:extLst>
          </p:cNvPr>
          <p:cNvSpPr/>
          <p:nvPr/>
        </p:nvSpPr>
        <p:spPr>
          <a:xfrm>
            <a:off x="7247175" y="991731"/>
            <a:ext cx="1582684" cy="1934362"/>
          </a:xfrm>
          <a:prstGeom prst="roundRect">
            <a:avLst>
              <a:gd name="adj" fmla="val 10455"/>
            </a:avLst>
          </a:prstGeom>
          <a:solidFill>
            <a:schemeClr val="accent1">
              <a:lumMod val="20000"/>
              <a:lumOff val="80000"/>
              <a:alpha val="50000"/>
            </a:schemeClr>
          </a:solidFill>
          <a:ln>
            <a:solidFill>
              <a:schemeClr val="accent1">
                <a:lumMod val="40000"/>
                <a:lumOff val="6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NL"/>
          </a:p>
        </p:txBody>
      </p:sp>
      <p:sp>
        <p:nvSpPr>
          <p:cNvPr id="93" name="Rectangle: Rounded Corners 92">
            <a:extLst>
              <a:ext uri="{FF2B5EF4-FFF2-40B4-BE49-F238E27FC236}">
                <a16:creationId xmlns:a16="http://schemas.microsoft.com/office/drawing/2014/main" id="{0B81FCA7-28D7-98E1-F277-BF5CCAA8F17A}"/>
              </a:ext>
            </a:extLst>
          </p:cNvPr>
          <p:cNvSpPr/>
          <p:nvPr/>
        </p:nvSpPr>
        <p:spPr>
          <a:xfrm>
            <a:off x="7247175" y="3208320"/>
            <a:ext cx="1582684" cy="2928320"/>
          </a:xfrm>
          <a:prstGeom prst="roundRect">
            <a:avLst>
              <a:gd name="adj" fmla="val 12318"/>
            </a:avLst>
          </a:prstGeom>
          <a:solidFill>
            <a:schemeClr val="accent1">
              <a:lumMod val="20000"/>
              <a:lumOff val="80000"/>
              <a:alpha val="50000"/>
            </a:schemeClr>
          </a:solidFill>
          <a:ln>
            <a:solidFill>
              <a:schemeClr val="accent1">
                <a:lumMod val="40000"/>
                <a:lumOff val="6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NL"/>
          </a:p>
        </p:txBody>
      </p:sp>
      <p:sp>
        <p:nvSpPr>
          <p:cNvPr id="94" name="TextBox 93">
            <a:extLst>
              <a:ext uri="{FF2B5EF4-FFF2-40B4-BE49-F238E27FC236}">
                <a16:creationId xmlns:a16="http://schemas.microsoft.com/office/drawing/2014/main" id="{28D20216-0295-9F0C-4AF0-830C963555E8}"/>
              </a:ext>
            </a:extLst>
          </p:cNvPr>
          <p:cNvSpPr txBox="1"/>
          <p:nvPr/>
        </p:nvSpPr>
        <p:spPr>
          <a:xfrm>
            <a:off x="7245665" y="1084587"/>
            <a:ext cx="1582684" cy="1754326"/>
          </a:xfrm>
          <a:prstGeom prst="rect">
            <a:avLst/>
          </a:prstGeom>
          <a:noFill/>
        </p:spPr>
        <p:txBody>
          <a:bodyPr wrap="square" rtlCol="0">
            <a:spAutoFit/>
          </a:bodyPr>
          <a:lstStyle/>
          <a:p>
            <a:pPr algn="ctr"/>
            <a:r>
              <a:rPr lang="en-GB" sz="1200" b="1" dirty="0">
                <a:latin typeface="Book Antiqua" panose="02040602050305030304" pitchFamily="18" charset="0"/>
              </a:rPr>
              <a:t>2020 (5.2%)</a:t>
            </a:r>
          </a:p>
          <a:p>
            <a:pPr algn="ctr"/>
            <a:r>
              <a:rPr lang="en-GB" sz="1200" dirty="0">
                <a:latin typeface="Book Antiqua" panose="02040602050305030304" pitchFamily="18" charset="0"/>
              </a:rPr>
              <a:t>July: 14%</a:t>
            </a:r>
          </a:p>
          <a:p>
            <a:pPr algn="ctr"/>
            <a:endParaRPr lang="en-GB" sz="1200" dirty="0">
              <a:latin typeface="Book Antiqua" panose="02040602050305030304" pitchFamily="18" charset="0"/>
            </a:endParaRPr>
          </a:p>
          <a:p>
            <a:pPr algn="ctr"/>
            <a:r>
              <a:rPr lang="en-GB" sz="1200" b="1" dirty="0">
                <a:latin typeface="Book Antiqua" panose="02040602050305030304" pitchFamily="18" charset="0"/>
              </a:rPr>
              <a:t>2021 (7.4%)</a:t>
            </a:r>
          </a:p>
          <a:p>
            <a:pPr algn="ctr"/>
            <a:r>
              <a:rPr lang="en-GB" sz="1200" dirty="0">
                <a:latin typeface="Book Antiqua" panose="02040602050305030304" pitchFamily="18" charset="0"/>
              </a:rPr>
              <a:t>July: 41%</a:t>
            </a:r>
          </a:p>
          <a:p>
            <a:pPr algn="ctr"/>
            <a:endParaRPr lang="en-GB" sz="1200" dirty="0">
              <a:latin typeface="Book Antiqua" panose="02040602050305030304" pitchFamily="18" charset="0"/>
            </a:endParaRPr>
          </a:p>
          <a:p>
            <a:pPr algn="ctr"/>
            <a:r>
              <a:rPr lang="en-GB" sz="1200" b="1" dirty="0">
                <a:latin typeface="Book Antiqua" panose="02040602050305030304" pitchFamily="18" charset="0"/>
              </a:rPr>
              <a:t>2022 (12.9 – 13.7%)</a:t>
            </a:r>
            <a:endParaRPr lang="en-GB" sz="1200" dirty="0">
              <a:latin typeface="Book Antiqua" panose="02040602050305030304" pitchFamily="18" charset="0"/>
            </a:endParaRPr>
          </a:p>
          <a:p>
            <a:pPr algn="ctr"/>
            <a:r>
              <a:rPr lang="en-GB" sz="1200" dirty="0">
                <a:latin typeface="Book Antiqua" panose="02040602050305030304" pitchFamily="18" charset="0"/>
              </a:rPr>
              <a:t>July: 37%</a:t>
            </a:r>
          </a:p>
          <a:p>
            <a:pPr algn="ctr"/>
            <a:r>
              <a:rPr lang="en-GB" sz="1200" dirty="0">
                <a:latin typeface="Book Antiqua" panose="02040602050305030304" pitchFamily="18" charset="0"/>
              </a:rPr>
              <a:t>August: 32%</a:t>
            </a:r>
          </a:p>
        </p:txBody>
      </p:sp>
      <p:sp>
        <p:nvSpPr>
          <p:cNvPr id="116" name="TextBox 115">
            <a:extLst>
              <a:ext uri="{FF2B5EF4-FFF2-40B4-BE49-F238E27FC236}">
                <a16:creationId xmlns:a16="http://schemas.microsoft.com/office/drawing/2014/main" id="{48A9EB3E-2BED-3B59-6758-D1F0AC2936C0}"/>
              </a:ext>
            </a:extLst>
          </p:cNvPr>
          <p:cNvSpPr txBox="1"/>
          <p:nvPr/>
        </p:nvSpPr>
        <p:spPr>
          <a:xfrm>
            <a:off x="7261586" y="3259640"/>
            <a:ext cx="1554315" cy="2862322"/>
          </a:xfrm>
          <a:prstGeom prst="rect">
            <a:avLst/>
          </a:prstGeom>
          <a:noFill/>
        </p:spPr>
        <p:txBody>
          <a:bodyPr wrap="square" rtlCol="0">
            <a:spAutoFit/>
          </a:bodyPr>
          <a:lstStyle/>
          <a:p>
            <a:r>
              <a:rPr lang="en-GB" sz="1200" dirty="0">
                <a:latin typeface="Book Antiqua" panose="02040602050305030304" pitchFamily="18" charset="0"/>
              </a:rPr>
              <a:t>(1) Low outflows during filling days are followed by a sudden and steady increase in the outflow.</a:t>
            </a:r>
          </a:p>
          <a:p>
            <a:endParaRPr lang="en-GB" sz="1200" dirty="0">
              <a:latin typeface="Book Antiqua" panose="02040602050305030304" pitchFamily="18" charset="0"/>
            </a:endParaRPr>
          </a:p>
          <a:p>
            <a:endParaRPr lang="en-GB" sz="1200" dirty="0">
              <a:latin typeface="Book Antiqua" panose="02040602050305030304" pitchFamily="18" charset="0"/>
            </a:endParaRPr>
          </a:p>
          <a:p>
            <a:r>
              <a:rPr lang="en-GB" sz="1200" dirty="0">
                <a:latin typeface="Book Antiqua" panose="02040602050305030304" pitchFamily="18" charset="0"/>
              </a:rPr>
              <a:t>(2) The monthly discharge to Sudan after 2020 showed a notable increase throughout the year except in the filling months.</a:t>
            </a:r>
          </a:p>
        </p:txBody>
      </p:sp>
      <p:sp>
        <p:nvSpPr>
          <p:cNvPr id="2" name="Rectangle 1">
            <a:extLst>
              <a:ext uri="{FF2B5EF4-FFF2-40B4-BE49-F238E27FC236}">
                <a16:creationId xmlns:a16="http://schemas.microsoft.com/office/drawing/2014/main" id="{34B6DF97-4A75-9C5C-A510-48A91C3F2854}"/>
              </a:ext>
            </a:extLst>
          </p:cNvPr>
          <p:cNvSpPr/>
          <p:nvPr/>
        </p:nvSpPr>
        <p:spPr>
          <a:xfrm>
            <a:off x="9045677" y="0"/>
            <a:ext cx="3146323" cy="6858000"/>
          </a:xfrm>
          <a:prstGeom prst="rect">
            <a:avLst/>
          </a:prstGeom>
          <a:solidFill>
            <a:srgbClr val="0072BB"/>
          </a:solidFill>
          <a:ln>
            <a:solidFill>
              <a:srgbClr val="0072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 name="Rectangle: Rounded Corners 3">
            <a:hlinkClick r:id="" action="ppaction://hlinkshowjump?jump=firstslide" highlightClick="1"/>
            <a:extLst>
              <a:ext uri="{FF2B5EF4-FFF2-40B4-BE49-F238E27FC236}">
                <a16:creationId xmlns:a16="http://schemas.microsoft.com/office/drawing/2014/main" id="{8F260FC8-CCED-E7F1-3500-D601642D2058}"/>
              </a:ext>
            </a:extLst>
          </p:cNvPr>
          <p:cNvSpPr/>
          <p:nvPr/>
        </p:nvSpPr>
        <p:spPr>
          <a:xfrm>
            <a:off x="9439274" y="2371725"/>
            <a:ext cx="2401527"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rgbClr val="0072BB"/>
                </a:solidFill>
                <a:latin typeface="Book Antiqua" panose="02040602050305030304" pitchFamily="18" charset="0"/>
              </a:rPr>
              <a:t>Introduction: Madness </a:t>
            </a:r>
            <a:endParaRPr lang="en-NL" sz="1100" b="1" dirty="0">
              <a:solidFill>
                <a:srgbClr val="0072BB"/>
              </a:solidFill>
              <a:latin typeface="Book Antiqua" panose="02040602050305030304" pitchFamily="18" charset="0"/>
            </a:endParaRPr>
          </a:p>
        </p:txBody>
      </p:sp>
      <p:sp>
        <p:nvSpPr>
          <p:cNvPr id="5" name="Action Button: Go Back or Previous 4">
            <a:hlinkClick r:id="" action="ppaction://hlinkshowjump?jump=previousslide" highlightClick="1"/>
            <a:extLst>
              <a:ext uri="{FF2B5EF4-FFF2-40B4-BE49-F238E27FC236}">
                <a16:creationId xmlns:a16="http://schemas.microsoft.com/office/drawing/2014/main" id="{CAD3D760-BADE-2507-6E54-3D33D5CB4386}"/>
              </a:ext>
            </a:extLst>
          </p:cNvPr>
          <p:cNvSpPr/>
          <p:nvPr/>
        </p:nvSpPr>
        <p:spPr>
          <a:xfrm>
            <a:off x="10100589" y="5036984"/>
            <a:ext cx="431540" cy="265472"/>
          </a:xfrm>
          <a:prstGeom prst="actionButtonBackPrevious">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L" sz="1100" b="1">
              <a:solidFill>
                <a:srgbClr val="0072BB"/>
              </a:solidFill>
              <a:latin typeface="Book Antiqua" panose="02040602050305030304" pitchFamily="18" charset="0"/>
            </a:endParaRPr>
          </a:p>
        </p:txBody>
      </p:sp>
      <p:sp>
        <p:nvSpPr>
          <p:cNvPr id="6" name="Action Button: Go Forward or Next 5">
            <a:hlinkClick r:id="" action="ppaction://hlinkshowjump?jump=nextslide" highlightClick="1"/>
            <a:extLst>
              <a:ext uri="{FF2B5EF4-FFF2-40B4-BE49-F238E27FC236}">
                <a16:creationId xmlns:a16="http://schemas.microsoft.com/office/drawing/2014/main" id="{D1B78F21-6E77-CC07-DC05-7927A5159B10}"/>
              </a:ext>
            </a:extLst>
          </p:cNvPr>
          <p:cNvSpPr/>
          <p:nvPr/>
        </p:nvSpPr>
        <p:spPr>
          <a:xfrm>
            <a:off x="10747945" y="5027898"/>
            <a:ext cx="431540" cy="265472"/>
          </a:xfrm>
          <a:prstGeom prst="actionButtonForwardNex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L" sz="1100" b="1">
              <a:solidFill>
                <a:srgbClr val="0072BB"/>
              </a:solidFill>
              <a:latin typeface="Book Antiqua" panose="02040602050305030304" pitchFamily="18" charset="0"/>
            </a:endParaRPr>
          </a:p>
        </p:txBody>
      </p:sp>
      <p:sp>
        <p:nvSpPr>
          <p:cNvPr id="7" name="Action Button: Go to End 6">
            <a:hlinkClick r:id="" action="ppaction://hlinkshowjump?jump=lastslide" highlightClick="1"/>
            <a:extLst>
              <a:ext uri="{FF2B5EF4-FFF2-40B4-BE49-F238E27FC236}">
                <a16:creationId xmlns:a16="http://schemas.microsoft.com/office/drawing/2014/main" id="{8FFAAF2F-8059-0975-1B7E-48F1445EF017}"/>
              </a:ext>
            </a:extLst>
          </p:cNvPr>
          <p:cNvSpPr/>
          <p:nvPr/>
        </p:nvSpPr>
        <p:spPr>
          <a:xfrm>
            <a:off x="11409261" y="5029298"/>
            <a:ext cx="431540" cy="265472"/>
          </a:xfrm>
          <a:prstGeom prst="actionButtonEnd">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L" sz="1100" b="1">
              <a:solidFill>
                <a:srgbClr val="0072BB"/>
              </a:solidFill>
              <a:latin typeface="Book Antiqua" panose="02040602050305030304" pitchFamily="18" charset="0"/>
            </a:endParaRPr>
          </a:p>
        </p:txBody>
      </p:sp>
      <p:pic>
        <p:nvPicPr>
          <p:cNvPr id="8" name="Picture 2" descr="EGU 2023 | Max-Planck-Institut für Biogeochemie">
            <a:extLst>
              <a:ext uri="{FF2B5EF4-FFF2-40B4-BE49-F238E27FC236}">
                <a16:creationId xmlns:a16="http://schemas.microsoft.com/office/drawing/2014/main" id="{F7CF1753-A1CA-4C40-2E01-EC4CDCF78598}"/>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28166" b="71616" l="3759" r="94361">
                        <a14:foregroundMark x1="17857" y1="33406" x2="17857" y2="33406"/>
                        <a14:foregroundMark x1="5827" y1="43231" x2="5827" y2="43231"/>
                        <a14:foregroundMark x1="16165" y1="43231" x2="16165" y2="43231"/>
                        <a14:foregroundMark x1="30263" y1="28603" x2="30263" y2="28603"/>
                        <a14:foregroundMark x1="21241" y1="28384" x2="21241" y2="28384"/>
                        <a14:foregroundMark x1="31015" y1="28166" x2="31015" y2="28166"/>
                        <a14:foregroundMark x1="4135" y1="48690" x2="4135" y2="48690"/>
                        <a14:foregroundMark x1="13910" y1="71834" x2="13910" y2="71834"/>
                        <a14:foregroundMark x1="38158" y1="55677" x2="38158" y2="55677"/>
                        <a14:foregroundMark x1="43985" y1="52838" x2="43985" y2="52838"/>
                        <a14:foregroundMark x1="59023" y1="44541" x2="59023" y2="44541"/>
                        <a14:foregroundMark x1="62218" y1="44541" x2="62218" y2="44541"/>
                        <a14:foregroundMark x1="66165" y1="45197" x2="66165" y2="45197"/>
                        <a14:foregroundMark x1="69549" y1="44978" x2="69549" y2="44978"/>
                        <a14:foregroundMark x1="73496" y1="45415" x2="73496" y2="45415"/>
                        <a14:foregroundMark x1="77632" y1="45415" x2="77632" y2="45415"/>
                        <a14:foregroundMark x1="80639" y1="45197" x2="80639" y2="45197"/>
                        <a14:foregroundMark x1="84774" y1="44978" x2="84774" y2="44978"/>
                        <a14:foregroundMark x1="94361" y1="50655" x2="94361" y2="50655"/>
                        <a14:foregroundMark x1="61466" y1="51965" x2="61466" y2="51965"/>
                        <a14:foregroundMark x1="61842" y1="56987" x2="61842" y2="56987"/>
                        <a14:foregroundMark x1="63534" y1="57860" x2="63534" y2="57860"/>
                        <a14:foregroundMark x1="68421" y1="57205" x2="68421" y2="57205"/>
                        <a14:foregroundMark x1="69925" y1="56550" x2="69925" y2="56550"/>
                        <a14:foregroundMark x1="73684" y1="57642" x2="73684" y2="57642"/>
                        <a14:foregroundMark x1="65038" y1="52620" x2="65038" y2="52620"/>
                        <a14:foregroundMark x1="66917" y1="51747" x2="66917" y2="51747"/>
                        <a14:foregroundMark x1="71241" y1="50873" x2="71241" y2="50873"/>
                        <a14:foregroundMark x1="74060" y1="51092" x2="74060" y2="51092"/>
                        <a14:foregroundMark x1="77820" y1="51092" x2="77820" y2="51092"/>
                        <a14:foregroundMark x1="79511" y1="51528" x2="79511" y2="51528"/>
                        <a14:foregroundMark x1="77632" y1="48035" x2="77632" y2="48035"/>
                        <a14:foregroundMark x1="67857" y1="55022" x2="67857" y2="55022"/>
                        <a14:foregroundMark x1="83083" y1="52620" x2="83083" y2="52620"/>
                        <a14:foregroundMark x1="87406" y1="51528" x2="87406" y2="51528"/>
                        <a14:foregroundMark x1="90602" y1="50655" x2="90602" y2="50655"/>
                        <a14:foregroundMark x1="71241" y1="52838" x2="71241" y2="52838"/>
                        <a14:foregroundMark x1="92105" y1="52620" x2="92105" y2="52620"/>
                        <a14:foregroundMark x1="90977" y1="52620" x2="90977" y2="52620"/>
                        <a14:foregroundMark x1="90977" y1="52402" x2="90977" y2="52402"/>
                        <a14:foregroundMark x1="90977" y1="51965" x2="90977" y2="51965"/>
                        <a14:foregroundMark x1="90977" y1="51965" x2="90977" y2="51965"/>
                        <a14:foregroundMark x1="90977" y1="52183" x2="90977" y2="52183"/>
                        <a14:foregroundMark x1="90715" y1="51747" x2="90602" y2="51528"/>
                        <a14:foregroundMark x1="90827" y1="51965" x2="90715" y2="51747"/>
                        <a14:foregroundMark x1="91165" y1="52620" x2="90827" y2="51965"/>
                        <a14:foregroundMark x1="91165" y1="52402" x2="91165" y2="52402"/>
                        <a14:foregroundMark x1="90977" y1="51965" x2="90977" y2="51965"/>
                        <a14:foregroundMark x1="90977" y1="51965" x2="90977" y2="51965"/>
                        <a14:foregroundMark x1="90084" y1="51965" x2="89286" y2="51747"/>
                        <a14:foregroundMark x1="92481" y1="52620" x2="90084" y2="51965"/>
                        <a14:backgroundMark x1="65977" y1="47162" x2="65977" y2="47162"/>
                        <a14:backgroundMark x1="79887" y1="48035" x2="79887" y2="48035"/>
                        <a14:backgroundMark x1="80639" y1="43668" x2="80639" y2="43668"/>
                        <a14:backgroundMark x1="81767" y1="44978" x2="81767" y2="44978"/>
                        <a14:backgroundMark x1="82143" y1="43231" x2="82143" y2="43231"/>
                        <a14:backgroundMark x1="78195" y1="43231" x2="78195" y2="43231"/>
                        <a14:backgroundMark x1="74624" y1="44105" x2="74624" y2="44105"/>
                        <a14:backgroundMark x1="70301" y1="44105" x2="70301" y2="44105"/>
                        <a14:backgroundMark x1="65789" y1="44105" x2="65789" y2="44105"/>
                        <a14:backgroundMark x1="66541" y1="51747" x2="66541" y2="51747"/>
                        <a14:backgroundMark x1="64850" y1="50218" x2="64850" y2="50218"/>
                        <a14:backgroundMark x1="68421" y1="51747" x2="68421" y2="51747"/>
                        <a14:backgroundMark x1="70865" y1="51747" x2="70865" y2="51747"/>
                        <a14:backgroundMark x1="80451" y1="50218" x2="80451" y2="50218"/>
                        <a14:backgroundMark x1="91729" y1="49782" x2="91729" y2="49782"/>
                        <a14:backgroundMark x1="76692" y1="50873" x2="76692" y2="50873"/>
                        <a14:backgroundMark x1="70489" y1="58079" x2="70489" y2="58079"/>
                        <a14:backgroundMark x1="89098" y1="50873" x2="89098" y2="50873"/>
                        <a14:backgroundMark x1="92105" y1="51965" x2="92105" y2="51965"/>
                        <a14:backgroundMark x1="89286" y1="51747" x2="89286" y2="51747"/>
                        <a14:backgroundMark x1="89662" y1="51965" x2="89662" y2="51965"/>
                      </a14:backgroundRemoval>
                    </a14:imgEffect>
                  </a14:imgLayer>
                </a14:imgProps>
              </a:ext>
              <a:ext uri="{28A0092B-C50C-407E-A947-70E740481C1C}">
                <a14:useLocalDpi xmlns:a14="http://schemas.microsoft.com/office/drawing/2010/main" val="0"/>
              </a:ext>
            </a:extLst>
          </a:blip>
          <a:srcRect t="23912" r="1476" b="23574"/>
          <a:stretch/>
        </p:blipFill>
        <p:spPr bwMode="auto">
          <a:xfrm>
            <a:off x="9873104" y="164757"/>
            <a:ext cx="1375196" cy="6310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Qr code&#10;&#10;Description automatically generated">
            <a:extLst>
              <a:ext uri="{FF2B5EF4-FFF2-40B4-BE49-F238E27FC236}">
                <a16:creationId xmlns:a16="http://schemas.microsoft.com/office/drawing/2014/main" id="{0A79B0D5-3FEF-60AD-63D4-54DD2A6F96E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85124" y="5572863"/>
            <a:ext cx="1055677" cy="1055677"/>
          </a:xfrm>
          <a:prstGeom prst="rect">
            <a:avLst/>
          </a:prstGeom>
        </p:spPr>
      </p:pic>
      <p:pic>
        <p:nvPicPr>
          <p:cNvPr id="10" name="Picture 2">
            <a:extLst>
              <a:ext uri="{FF2B5EF4-FFF2-40B4-BE49-F238E27FC236}">
                <a16:creationId xmlns:a16="http://schemas.microsoft.com/office/drawing/2014/main" id="{16130061-3E1C-1102-1591-A1EE51D41880}"/>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5575" b="92741" l="5041" r="93821">
                        <a14:foregroundMark x1="35203" y1="7724" x2="35203" y2="7724"/>
                        <a14:foregroundMark x1="50488" y1="5575" x2="50488" y2="5575"/>
                        <a14:foregroundMark x1="59593" y1="41289" x2="59593" y2="41289"/>
                        <a14:foregroundMark x1="53821" y1="36469" x2="53821" y2="36469"/>
                        <a14:foregroundMark x1="63008" y1="40650" x2="63008" y2="40650"/>
                        <a14:foregroundMark x1="64472" y1="41928" x2="64472" y2="41928"/>
                        <a14:foregroundMark x1="57480" y1="33449" x2="57480" y2="33449"/>
                        <a14:foregroundMark x1="54146" y1="80720" x2="54146" y2="80720"/>
                        <a14:foregroundMark x1="18455" y1="77468" x2="18455" y2="77468"/>
                        <a14:foregroundMark x1="25122" y1="78339" x2="25122" y2="78339"/>
                        <a14:foregroundMark x1="34634" y1="80488" x2="34634" y2="80488"/>
                        <a14:foregroundMark x1="43171" y1="79443" x2="43171" y2="79443"/>
                        <a14:foregroundMark x1="49512" y1="79210" x2="49512" y2="79210"/>
                        <a14:foregroundMark x1="49512" y1="75494" x2="49512" y2="75494"/>
                        <a14:foregroundMark x1="63577" y1="80952" x2="63577" y2="80952"/>
                        <a14:foregroundMark x1="75203" y1="79443" x2="75203" y2="79443"/>
                        <a14:foregroundMark x1="80325" y1="80081" x2="80325" y2="80081"/>
                        <a14:foregroundMark x1="75447" y1="75958" x2="75447" y2="75958"/>
                        <a14:foregroundMark x1="75447" y1="74623" x2="75447" y2="74623"/>
                        <a14:foregroundMark x1="10163" y1="90999" x2="10163" y2="90999"/>
                        <a14:foregroundMark x1="19024" y1="90534" x2="19024" y2="90534"/>
                        <a14:foregroundMark x1="28780" y1="89663" x2="28780" y2="89663"/>
                        <a14:foregroundMark x1="36748" y1="90534" x2="36748" y2="90534"/>
                        <a14:foregroundMark x1="34878" y1="91638" x2="34878" y2="91638"/>
                        <a14:foregroundMark x1="44634" y1="92044" x2="44634" y2="92044"/>
                        <a14:foregroundMark x1="53496" y1="91638" x2="53496" y2="91638"/>
                        <a14:foregroundMark x1="60244" y1="91870" x2="60244" y2="91870"/>
                        <a14:foregroundMark x1="66911" y1="92741" x2="66911" y2="92741"/>
                        <a14:foregroundMark x1="76098" y1="92509" x2="76098" y2="92509"/>
                        <a14:foregroundMark x1="84634" y1="92741" x2="84634" y2="92741"/>
                        <a14:foregroundMark x1="82764" y1="80488" x2="82764" y2="80488"/>
                        <a14:foregroundMark x1="34878" y1="33217" x2="34878" y2="33217"/>
                        <a14:foregroundMark x1="5041" y1="34553" x2="5041" y2="34553"/>
                        <a14:foregroundMark x1="93821" y1="35424" x2="93821" y2="35424"/>
                        <a14:foregroundMark x1="76992" y1="91638" x2="76992" y2="91638"/>
                        <a14:backgroundMark x1="54715" y1="35598" x2="54715" y2="35598"/>
                        <a14:backgroundMark x1="65122" y1="78746" x2="65122" y2="78746"/>
                        <a14:backgroundMark x1="65447" y1="82695" x2="65447" y2="82695"/>
                        <a14:backgroundMark x1="70569" y1="89431" x2="70569" y2="89431"/>
                        <a14:backgroundMark x1="78862" y1="89024" x2="78862" y2="89024"/>
                        <a14:backgroundMark x1="70325" y1="93612" x2="70325" y2="93612"/>
                        <a14:backgroundMark x1="62358" y1="91173" x2="62358" y2="91173"/>
                        <a14:backgroundMark x1="38862" y1="89895" x2="38862" y2="89895"/>
                        <a14:backgroundMark x1="37317" y1="80314" x2="37317" y2="80314"/>
                        <a14:backgroundMark x1="33984" y1="43031" x2="33984" y2="43031"/>
                        <a14:backgroundMark x1="13577" y1="89024" x2="13577" y2="89024"/>
                        <a14:backgroundMark x1="80650" y1="80314" x2="80650" y2="80314"/>
                        <a14:backgroundMark x1="28211" y1="42393" x2="28211" y2="42393"/>
                        <a14:backgroundMark x1="36423" y1="42625" x2="36423" y2="42625"/>
                      </a14:backgroundRemoval>
                    </a14:imgEffect>
                  </a14:imgLayer>
                </a14:imgProps>
              </a:ext>
              <a:ext uri="{28A0092B-C50C-407E-A947-70E740481C1C}">
                <a14:useLocalDpi xmlns:a14="http://schemas.microsoft.com/office/drawing/2010/main" val="0"/>
              </a:ext>
            </a:extLst>
          </a:blip>
          <a:srcRect/>
          <a:stretch>
            <a:fillRect/>
          </a:stretch>
        </p:blipFill>
        <p:spPr bwMode="auto">
          <a:xfrm>
            <a:off x="9595394" y="5554321"/>
            <a:ext cx="780614" cy="109275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D80EA0D-46B4-BF45-C26D-D90457042411}"/>
              </a:ext>
            </a:extLst>
          </p:cNvPr>
          <p:cNvSpPr txBox="1"/>
          <p:nvPr/>
        </p:nvSpPr>
        <p:spPr>
          <a:xfrm>
            <a:off x="9418535" y="1034845"/>
            <a:ext cx="2422266" cy="646331"/>
          </a:xfrm>
          <a:prstGeom prst="rect">
            <a:avLst/>
          </a:prstGeom>
          <a:noFill/>
        </p:spPr>
        <p:txBody>
          <a:bodyPr wrap="square" rtlCol="0">
            <a:spAutoFit/>
          </a:bodyPr>
          <a:lstStyle/>
          <a:p>
            <a:pPr algn="ctr"/>
            <a:r>
              <a:rPr lang="en-GB" b="1" dirty="0">
                <a:solidFill>
                  <a:srgbClr val="FFDD00"/>
                </a:solidFill>
                <a:latin typeface="Book Antiqua" panose="02040602050305030304" pitchFamily="18" charset="0"/>
              </a:rPr>
              <a:t>Inferring reservoir filling strategies</a:t>
            </a:r>
            <a:endParaRPr lang="en-NL" b="1" dirty="0">
              <a:solidFill>
                <a:srgbClr val="FFDD00"/>
              </a:solidFill>
              <a:latin typeface="Book Antiqua" panose="02040602050305030304" pitchFamily="18" charset="0"/>
            </a:endParaRPr>
          </a:p>
        </p:txBody>
      </p:sp>
      <p:cxnSp>
        <p:nvCxnSpPr>
          <p:cNvPr id="12" name="Straight Connector 11">
            <a:extLst>
              <a:ext uri="{FF2B5EF4-FFF2-40B4-BE49-F238E27FC236}">
                <a16:creationId xmlns:a16="http://schemas.microsoft.com/office/drawing/2014/main" id="{22CA916A-107A-704A-D471-4DAA8E546C76}"/>
              </a:ext>
            </a:extLst>
          </p:cNvPr>
          <p:cNvCxnSpPr>
            <a:cxnSpLocks/>
          </p:cNvCxnSpPr>
          <p:nvPr/>
        </p:nvCxnSpPr>
        <p:spPr>
          <a:xfrm>
            <a:off x="9418535" y="960548"/>
            <a:ext cx="2401527" cy="1540"/>
          </a:xfrm>
          <a:prstGeom prst="line">
            <a:avLst/>
          </a:prstGeom>
          <a:ln w="28575">
            <a:solidFill>
              <a:srgbClr val="FFDD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3335D42-043A-1F43-3996-F38F3F083FEA}"/>
              </a:ext>
            </a:extLst>
          </p:cNvPr>
          <p:cNvCxnSpPr>
            <a:cxnSpLocks/>
          </p:cNvCxnSpPr>
          <p:nvPr/>
        </p:nvCxnSpPr>
        <p:spPr>
          <a:xfrm>
            <a:off x="9430884" y="2093660"/>
            <a:ext cx="2401527" cy="1540"/>
          </a:xfrm>
          <a:prstGeom prst="line">
            <a:avLst/>
          </a:prstGeom>
          <a:ln w="28575">
            <a:solidFill>
              <a:srgbClr val="FFDD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54DF9CB-2127-5F32-7A39-51FD3B39E54D}"/>
              </a:ext>
            </a:extLst>
          </p:cNvPr>
          <p:cNvSpPr txBox="1"/>
          <p:nvPr/>
        </p:nvSpPr>
        <p:spPr>
          <a:xfrm>
            <a:off x="9418535" y="1738995"/>
            <a:ext cx="2422266" cy="307777"/>
          </a:xfrm>
          <a:prstGeom prst="rect">
            <a:avLst/>
          </a:prstGeom>
          <a:noFill/>
        </p:spPr>
        <p:txBody>
          <a:bodyPr wrap="square" rtlCol="0">
            <a:spAutoFit/>
          </a:bodyPr>
          <a:lstStyle/>
          <a:p>
            <a:pPr algn="ctr"/>
            <a:r>
              <a:rPr lang="en-GB" sz="1400" dirty="0">
                <a:solidFill>
                  <a:srgbClr val="FFDD00"/>
                </a:solidFill>
                <a:latin typeface="Book Antiqua" panose="02040602050305030304" pitchFamily="18" charset="0"/>
              </a:rPr>
              <a:t>Ali et al. </a:t>
            </a:r>
            <a:endParaRPr lang="en-NL" sz="1400" dirty="0">
              <a:solidFill>
                <a:srgbClr val="FFDD00"/>
              </a:solidFill>
              <a:latin typeface="Book Antiqua" panose="02040602050305030304" pitchFamily="18" charset="0"/>
            </a:endParaRPr>
          </a:p>
        </p:txBody>
      </p:sp>
      <p:sp>
        <p:nvSpPr>
          <p:cNvPr id="15" name="Rectangle: Rounded Corners 14">
            <a:hlinkClick r:id="rId12" action="ppaction://hlinksldjump" highlightClick="1"/>
            <a:extLst>
              <a:ext uri="{FF2B5EF4-FFF2-40B4-BE49-F238E27FC236}">
                <a16:creationId xmlns:a16="http://schemas.microsoft.com/office/drawing/2014/main" id="{A28AF009-1410-4241-4967-54E670772739}"/>
              </a:ext>
            </a:extLst>
          </p:cNvPr>
          <p:cNvSpPr/>
          <p:nvPr/>
        </p:nvSpPr>
        <p:spPr>
          <a:xfrm>
            <a:off x="9443467" y="4505804"/>
            <a:ext cx="2393140"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a:solidFill>
                  <a:srgbClr val="0072BB"/>
                </a:solidFill>
                <a:latin typeface="Book Antiqua" panose="02040602050305030304" pitchFamily="18" charset="0"/>
              </a:rPr>
              <a:t>Conclusion</a:t>
            </a:r>
            <a:endParaRPr lang="en-NL" sz="1100" b="1" dirty="0">
              <a:solidFill>
                <a:srgbClr val="0072BB"/>
              </a:solidFill>
              <a:latin typeface="Book Antiqua" panose="02040602050305030304" pitchFamily="18" charset="0"/>
            </a:endParaRPr>
          </a:p>
        </p:txBody>
      </p:sp>
      <p:sp>
        <p:nvSpPr>
          <p:cNvPr id="16" name="Action Button: Go to Beginning 15">
            <a:hlinkClick r:id="" action="ppaction://hlinkshowjump?jump=firstslide" highlightClick="1"/>
            <a:extLst>
              <a:ext uri="{FF2B5EF4-FFF2-40B4-BE49-F238E27FC236}">
                <a16:creationId xmlns:a16="http://schemas.microsoft.com/office/drawing/2014/main" id="{7BFF7D85-C5B2-165D-5B82-E28105BD4090}"/>
              </a:ext>
            </a:extLst>
          </p:cNvPr>
          <p:cNvSpPr/>
          <p:nvPr/>
        </p:nvSpPr>
        <p:spPr>
          <a:xfrm>
            <a:off x="9444148" y="5036984"/>
            <a:ext cx="431540" cy="265472"/>
          </a:xfrm>
          <a:prstGeom prst="actionButtonBeginning">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L" sz="1100" b="1">
              <a:solidFill>
                <a:srgbClr val="0072BB"/>
              </a:solidFill>
              <a:latin typeface="Book Antiqua" panose="02040602050305030304" pitchFamily="18" charset="0"/>
            </a:endParaRPr>
          </a:p>
        </p:txBody>
      </p:sp>
      <p:sp>
        <p:nvSpPr>
          <p:cNvPr id="17" name="Rectangle: Rounded Corners 16">
            <a:hlinkClick r:id="rId13" action="ppaction://hlinksldjump" highlightClick="1"/>
            <a:extLst>
              <a:ext uri="{FF2B5EF4-FFF2-40B4-BE49-F238E27FC236}">
                <a16:creationId xmlns:a16="http://schemas.microsoft.com/office/drawing/2014/main" id="{83B0DE8A-37C3-854C-9327-E882651A729A}"/>
              </a:ext>
            </a:extLst>
          </p:cNvPr>
          <p:cNvSpPr/>
          <p:nvPr/>
        </p:nvSpPr>
        <p:spPr>
          <a:xfrm>
            <a:off x="9439271" y="3959616"/>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a:solidFill>
                  <a:srgbClr val="0072BB"/>
                </a:solidFill>
                <a:latin typeface="Book Antiqua" panose="02040602050305030304" pitchFamily="18" charset="0"/>
              </a:rPr>
              <a:t>Methodology</a:t>
            </a:r>
            <a:endParaRPr lang="en-NL" sz="1100" b="1" dirty="0">
              <a:solidFill>
                <a:srgbClr val="0072BB"/>
              </a:solidFill>
              <a:latin typeface="Book Antiqua" panose="02040602050305030304" pitchFamily="18" charset="0"/>
            </a:endParaRPr>
          </a:p>
        </p:txBody>
      </p:sp>
      <p:sp>
        <p:nvSpPr>
          <p:cNvPr id="19" name="Rectangle: Rounded Corners 18">
            <a:hlinkClick r:id="rId14" action="ppaction://hlinksldjump" highlightClick="1"/>
            <a:extLst>
              <a:ext uri="{FF2B5EF4-FFF2-40B4-BE49-F238E27FC236}">
                <a16:creationId xmlns:a16="http://schemas.microsoft.com/office/drawing/2014/main" id="{CB8E6A33-2899-0504-DB41-31F492C01BDC}"/>
              </a:ext>
            </a:extLst>
          </p:cNvPr>
          <p:cNvSpPr/>
          <p:nvPr/>
        </p:nvSpPr>
        <p:spPr>
          <a:xfrm>
            <a:off x="10747945" y="3964901"/>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a:solidFill>
                  <a:srgbClr val="0072BB"/>
                </a:solidFill>
                <a:latin typeface="Book Antiqua" panose="02040602050305030304" pitchFamily="18" charset="0"/>
              </a:rPr>
              <a:t>Results</a:t>
            </a:r>
            <a:endParaRPr lang="en-NL" sz="1100" b="1" dirty="0">
              <a:solidFill>
                <a:srgbClr val="0072BB"/>
              </a:solidFill>
              <a:latin typeface="Book Antiqua" panose="02040602050305030304" pitchFamily="18" charset="0"/>
            </a:endParaRPr>
          </a:p>
        </p:txBody>
      </p:sp>
      <p:sp>
        <p:nvSpPr>
          <p:cNvPr id="20" name="Rectangle: Rounded Corners 19">
            <a:hlinkClick r:id="rId15" action="ppaction://hlinksldjump" highlightClick="1"/>
            <a:extLst>
              <a:ext uri="{FF2B5EF4-FFF2-40B4-BE49-F238E27FC236}">
                <a16:creationId xmlns:a16="http://schemas.microsoft.com/office/drawing/2014/main" id="{939D685F-0AAF-BC1A-A9ED-8A84B7C86ABD}"/>
              </a:ext>
            </a:extLst>
          </p:cNvPr>
          <p:cNvSpPr/>
          <p:nvPr/>
        </p:nvSpPr>
        <p:spPr>
          <a:xfrm>
            <a:off x="9439271" y="3404989"/>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dirty="0">
                <a:solidFill>
                  <a:srgbClr val="0072BB"/>
                </a:solidFill>
                <a:latin typeface="Book Antiqua" panose="02040602050305030304" pitchFamily="18" charset="0"/>
              </a:rPr>
              <a:t>Study Area</a:t>
            </a:r>
            <a:endParaRPr lang="en-NL" sz="1100" b="1" dirty="0">
              <a:solidFill>
                <a:srgbClr val="0072BB"/>
              </a:solidFill>
              <a:latin typeface="Book Antiqua" panose="02040602050305030304" pitchFamily="18" charset="0"/>
            </a:endParaRPr>
          </a:p>
        </p:txBody>
      </p:sp>
      <p:sp>
        <p:nvSpPr>
          <p:cNvPr id="21" name="Rectangle: Rounded Corners 20">
            <a:hlinkClick r:id="rId16" action="ppaction://hlinksldjump" highlightClick="1"/>
            <a:extLst>
              <a:ext uri="{FF2B5EF4-FFF2-40B4-BE49-F238E27FC236}">
                <a16:creationId xmlns:a16="http://schemas.microsoft.com/office/drawing/2014/main" id="{F4973370-E157-761B-B0F9-129BE141B3F0}"/>
              </a:ext>
            </a:extLst>
          </p:cNvPr>
          <p:cNvSpPr/>
          <p:nvPr/>
        </p:nvSpPr>
        <p:spPr>
          <a:xfrm>
            <a:off x="10747945" y="3403609"/>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a:solidFill>
                  <a:srgbClr val="0072BB"/>
                </a:solidFill>
                <a:latin typeface="Book Antiqua" panose="02040602050305030304" pitchFamily="18" charset="0"/>
              </a:rPr>
              <a:t>Data</a:t>
            </a:r>
            <a:endParaRPr lang="en-NL" sz="1100" b="1" dirty="0">
              <a:solidFill>
                <a:srgbClr val="0072BB"/>
              </a:solidFill>
              <a:latin typeface="Book Antiqua" panose="02040602050305030304" pitchFamily="18" charset="0"/>
            </a:endParaRPr>
          </a:p>
        </p:txBody>
      </p:sp>
      <p:sp>
        <p:nvSpPr>
          <p:cNvPr id="22" name="Rectangle: Rounded Corners 21">
            <a:hlinkClick r:id="rId17" action="ppaction://hlinksldjump" highlightClick="1"/>
            <a:extLst>
              <a:ext uri="{FF2B5EF4-FFF2-40B4-BE49-F238E27FC236}">
                <a16:creationId xmlns:a16="http://schemas.microsoft.com/office/drawing/2014/main" id="{BE791CD0-596E-2D6E-12C5-5AC6E81FAAFE}"/>
              </a:ext>
            </a:extLst>
          </p:cNvPr>
          <p:cNvSpPr/>
          <p:nvPr/>
        </p:nvSpPr>
        <p:spPr>
          <a:xfrm>
            <a:off x="10739555" y="2887667"/>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dirty="0">
                <a:solidFill>
                  <a:srgbClr val="0072BB"/>
                </a:solidFill>
                <a:latin typeface="Book Antiqua" panose="02040602050305030304" pitchFamily="18" charset="0"/>
              </a:rPr>
              <a:t>Abstract</a:t>
            </a:r>
            <a:endParaRPr lang="en-NL" sz="1100" b="1" dirty="0">
              <a:solidFill>
                <a:srgbClr val="0072BB"/>
              </a:solidFill>
              <a:latin typeface="Book Antiqua" panose="02040602050305030304" pitchFamily="18" charset="0"/>
            </a:endParaRPr>
          </a:p>
        </p:txBody>
      </p:sp>
      <p:sp>
        <p:nvSpPr>
          <p:cNvPr id="23" name="Rectangle: Rounded Corners 22">
            <a:hlinkClick r:id="rId18" action="ppaction://hlinksldjump" highlightClick="1"/>
            <a:extLst>
              <a:ext uri="{FF2B5EF4-FFF2-40B4-BE49-F238E27FC236}">
                <a16:creationId xmlns:a16="http://schemas.microsoft.com/office/drawing/2014/main" id="{ECCE46B8-EADF-6932-F78C-1BAB9BB7D3D4}"/>
              </a:ext>
            </a:extLst>
          </p:cNvPr>
          <p:cNvSpPr/>
          <p:nvPr/>
        </p:nvSpPr>
        <p:spPr>
          <a:xfrm>
            <a:off x="9439271" y="2890908"/>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dirty="0">
                <a:solidFill>
                  <a:srgbClr val="0072BB"/>
                </a:solidFill>
                <a:latin typeface="Book Antiqua" panose="02040602050305030304" pitchFamily="18" charset="0"/>
              </a:rPr>
              <a:t>Preprint</a:t>
            </a:r>
            <a:endParaRPr lang="en-NL" sz="1100" b="1" dirty="0">
              <a:solidFill>
                <a:srgbClr val="0072BB"/>
              </a:solidFill>
              <a:latin typeface="Book Antiqua" panose="02040602050305030304" pitchFamily="18" charset="0"/>
            </a:endParaRPr>
          </a:p>
        </p:txBody>
      </p:sp>
    </p:spTree>
    <p:extLst>
      <p:ext uri="{BB962C8B-B14F-4D97-AF65-F5344CB8AC3E}">
        <p14:creationId xmlns:p14="http://schemas.microsoft.com/office/powerpoint/2010/main" val="1047232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696B5C-CD43-37CE-3A7D-EBE1C4E5EE56}"/>
              </a:ext>
            </a:extLst>
          </p:cNvPr>
          <p:cNvSpPr txBox="1"/>
          <p:nvPr/>
        </p:nvSpPr>
        <p:spPr>
          <a:xfrm>
            <a:off x="369521" y="191961"/>
            <a:ext cx="6001781" cy="523220"/>
          </a:xfrm>
          <a:prstGeom prst="rect">
            <a:avLst/>
          </a:prstGeom>
          <a:noFill/>
        </p:spPr>
        <p:txBody>
          <a:bodyPr wrap="square" rtlCol="0">
            <a:spAutoFit/>
          </a:bodyPr>
          <a:lstStyle/>
          <a:p>
            <a:r>
              <a:rPr lang="en-GB" sz="2800" b="1" dirty="0">
                <a:solidFill>
                  <a:srgbClr val="0072BB"/>
                </a:solidFill>
                <a:latin typeface="Book Antiqua" panose="02040602050305030304" pitchFamily="18" charset="0"/>
              </a:rPr>
              <a:t>Conclusion</a:t>
            </a:r>
            <a:endParaRPr lang="en-NL" sz="2800" b="1" dirty="0">
              <a:solidFill>
                <a:srgbClr val="0072BB"/>
              </a:solidFill>
              <a:latin typeface="Book Antiqua" panose="02040602050305030304" pitchFamily="18" charset="0"/>
            </a:endParaRPr>
          </a:p>
        </p:txBody>
      </p:sp>
      <p:sp>
        <p:nvSpPr>
          <p:cNvPr id="88" name="TextBox 87">
            <a:extLst>
              <a:ext uri="{FF2B5EF4-FFF2-40B4-BE49-F238E27FC236}">
                <a16:creationId xmlns:a16="http://schemas.microsoft.com/office/drawing/2014/main" id="{93CEF1AD-0F92-B5EB-117B-C4F1ECC0BF11}"/>
              </a:ext>
            </a:extLst>
          </p:cNvPr>
          <p:cNvSpPr txBox="1"/>
          <p:nvPr/>
        </p:nvSpPr>
        <p:spPr>
          <a:xfrm>
            <a:off x="619751" y="1363450"/>
            <a:ext cx="7767484" cy="4247317"/>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Book Antiqua" panose="02040602050305030304" pitchFamily="18" charset="0"/>
              </a:rPr>
              <a:t>Limited ground measurements with HBV-light </a:t>
            </a:r>
            <a:r>
              <a:rPr lang="en-GB" b="1" dirty="0">
                <a:latin typeface="Book Antiqua" panose="02040602050305030304" pitchFamily="18" charset="0"/>
              </a:rPr>
              <a:t>inferred</a:t>
            </a:r>
            <a:r>
              <a:rPr lang="en-GB" dirty="0">
                <a:latin typeface="Book Antiqua" panose="02040602050305030304" pitchFamily="18" charset="0"/>
              </a:rPr>
              <a:t> GERD filling strategies using available Earth observation data.</a:t>
            </a:r>
          </a:p>
          <a:p>
            <a:pPr marL="285750" indent="-285750">
              <a:buFont typeface="Arial" panose="020B0604020202020204" pitchFamily="34" charset="0"/>
              <a:buChar char="•"/>
            </a:pPr>
            <a:endParaRPr lang="en-GB" dirty="0">
              <a:latin typeface="Book Antiqua" panose="02040602050305030304" pitchFamily="18" charset="0"/>
            </a:endParaRPr>
          </a:p>
          <a:p>
            <a:pPr marL="285750" indent="-285750">
              <a:buFont typeface="Arial" panose="020B0604020202020204" pitchFamily="34" charset="0"/>
              <a:buChar char="•"/>
            </a:pPr>
            <a:endParaRPr lang="en-GB" dirty="0">
              <a:latin typeface="Book Antiqua" panose="02040602050305030304" pitchFamily="18" charset="0"/>
            </a:endParaRPr>
          </a:p>
          <a:p>
            <a:pPr marL="285750" indent="-285750">
              <a:buFont typeface="Arial" panose="020B0604020202020204" pitchFamily="34" charset="0"/>
              <a:buChar char="•"/>
            </a:pPr>
            <a:r>
              <a:rPr lang="en-GB" dirty="0">
                <a:latin typeface="Book Antiqua" panose="02040602050305030304" pitchFamily="18" charset="0"/>
              </a:rPr>
              <a:t>CHIRPS showed </a:t>
            </a:r>
            <a:r>
              <a:rPr lang="en-GB" b="1" dirty="0">
                <a:latin typeface="Book Antiqua" panose="02040602050305030304" pitchFamily="18" charset="0"/>
              </a:rPr>
              <a:t>superior performance </a:t>
            </a:r>
            <a:r>
              <a:rPr lang="en-GB" dirty="0">
                <a:latin typeface="Book Antiqua" panose="02040602050305030304" pitchFamily="18" charset="0"/>
              </a:rPr>
              <a:t>in rainfall representation and capturing filling properties compared to other products.</a:t>
            </a:r>
          </a:p>
          <a:p>
            <a:pPr marL="285750" indent="-285750">
              <a:buFont typeface="Arial" panose="020B0604020202020204" pitchFamily="34" charset="0"/>
              <a:buChar char="•"/>
            </a:pPr>
            <a:endParaRPr lang="en-GB" dirty="0">
              <a:latin typeface="Book Antiqua" panose="02040602050305030304" pitchFamily="18" charset="0"/>
            </a:endParaRPr>
          </a:p>
          <a:p>
            <a:pPr marL="285750" indent="-285750">
              <a:buFont typeface="Arial" panose="020B0604020202020204" pitchFamily="34" charset="0"/>
              <a:buChar char="•"/>
            </a:pPr>
            <a:endParaRPr lang="en-GB" dirty="0">
              <a:latin typeface="Book Antiqua" panose="02040602050305030304" pitchFamily="18" charset="0"/>
            </a:endParaRPr>
          </a:p>
          <a:p>
            <a:pPr marL="285750" indent="-285750">
              <a:buFont typeface="Arial" panose="020B0604020202020204" pitchFamily="34" charset="0"/>
              <a:buChar char="•"/>
            </a:pPr>
            <a:r>
              <a:rPr lang="en-GB" dirty="0">
                <a:latin typeface="Book Antiqua" panose="02040602050305030304" pitchFamily="18" charset="0"/>
              </a:rPr>
              <a:t>The choice of rainfall product had a </a:t>
            </a:r>
            <a:r>
              <a:rPr lang="en-GB" b="1" dirty="0">
                <a:latin typeface="Book Antiqua" panose="02040602050305030304" pitchFamily="18" charset="0"/>
              </a:rPr>
              <a:t>greater impact </a:t>
            </a:r>
            <a:r>
              <a:rPr lang="en-GB" dirty="0">
                <a:latin typeface="Book Antiqua" panose="02040602050305030304" pitchFamily="18" charset="0"/>
              </a:rPr>
              <a:t>on inferring GERD filling strategies than parameter uncertainty.</a:t>
            </a:r>
          </a:p>
          <a:p>
            <a:pPr marL="285750" indent="-285750">
              <a:buFont typeface="Arial" panose="020B0604020202020204" pitchFamily="34" charset="0"/>
              <a:buChar char="•"/>
            </a:pPr>
            <a:endParaRPr lang="en-GB" dirty="0">
              <a:latin typeface="Book Antiqua" panose="02040602050305030304" pitchFamily="18" charset="0"/>
            </a:endParaRPr>
          </a:p>
          <a:p>
            <a:pPr marL="285750" indent="-285750">
              <a:buFont typeface="Arial" panose="020B0604020202020204" pitchFamily="34" charset="0"/>
              <a:buChar char="•"/>
            </a:pPr>
            <a:endParaRPr lang="en-GB" dirty="0">
              <a:latin typeface="Book Antiqua" panose="02040602050305030304" pitchFamily="18" charset="0"/>
            </a:endParaRPr>
          </a:p>
          <a:p>
            <a:pPr marL="285750" indent="-285750">
              <a:buFont typeface="Arial" panose="020B0604020202020204" pitchFamily="34" charset="0"/>
              <a:buChar char="•"/>
            </a:pPr>
            <a:r>
              <a:rPr lang="en-GB" dirty="0">
                <a:latin typeface="Book Antiqua" panose="02040602050305030304" pitchFamily="18" charset="0"/>
              </a:rPr>
              <a:t>Inflow to Sudan </a:t>
            </a:r>
            <a:r>
              <a:rPr lang="en-GB" b="1" dirty="0">
                <a:latin typeface="Book Antiqua" panose="02040602050305030304" pitchFamily="18" charset="0"/>
              </a:rPr>
              <a:t>significantly decreased </a:t>
            </a:r>
            <a:r>
              <a:rPr lang="en-GB" dirty="0">
                <a:latin typeface="Book Antiqua" panose="02040602050305030304" pitchFamily="18" charset="0"/>
              </a:rPr>
              <a:t>below average during filling months, indicating the need to adjust reservoir management of </a:t>
            </a:r>
            <a:r>
              <a:rPr lang="en-GB" dirty="0" err="1">
                <a:latin typeface="Book Antiqua" panose="02040602050305030304" pitchFamily="18" charset="0"/>
              </a:rPr>
              <a:t>Roseires</a:t>
            </a:r>
            <a:r>
              <a:rPr lang="en-GB" dirty="0">
                <a:latin typeface="Book Antiqua" panose="02040602050305030304" pitchFamily="18" charset="0"/>
              </a:rPr>
              <a:t> and </a:t>
            </a:r>
            <a:r>
              <a:rPr lang="en-GB" dirty="0" err="1">
                <a:latin typeface="Book Antiqua" panose="02040602050305030304" pitchFamily="18" charset="0"/>
              </a:rPr>
              <a:t>Sennar</a:t>
            </a:r>
            <a:r>
              <a:rPr lang="en-GB" dirty="0">
                <a:latin typeface="Book Antiqua" panose="02040602050305030304" pitchFamily="18" charset="0"/>
              </a:rPr>
              <a:t> dams, in Sudan, to meet downstream demands.</a:t>
            </a:r>
          </a:p>
        </p:txBody>
      </p:sp>
      <p:sp>
        <p:nvSpPr>
          <p:cNvPr id="2" name="Rectangle 1">
            <a:extLst>
              <a:ext uri="{FF2B5EF4-FFF2-40B4-BE49-F238E27FC236}">
                <a16:creationId xmlns:a16="http://schemas.microsoft.com/office/drawing/2014/main" id="{52AD5290-36C7-94BB-0574-207999E0BEF9}"/>
              </a:ext>
            </a:extLst>
          </p:cNvPr>
          <p:cNvSpPr/>
          <p:nvPr/>
        </p:nvSpPr>
        <p:spPr>
          <a:xfrm>
            <a:off x="9045677" y="0"/>
            <a:ext cx="3146323" cy="6858000"/>
          </a:xfrm>
          <a:prstGeom prst="rect">
            <a:avLst/>
          </a:prstGeom>
          <a:solidFill>
            <a:srgbClr val="0072BB"/>
          </a:solidFill>
          <a:ln>
            <a:solidFill>
              <a:srgbClr val="0072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 name="Rectangle: Rounded Corners 2">
            <a:hlinkClick r:id="" action="ppaction://hlinkshowjump?jump=firstslide" highlightClick="1"/>
            <a:extLst>
              <a:ext uri="{FF2B5EF4-FFF2-40B4-BE49-F238E27FC236}">
                <a16:creationId xmlns:a16="http://schemas.microsoft.com/office/drawing/2014/main" id="{3D740B6F-7715-18B9-7E5C-F64992DC633F}"/>
              </a:ext>
            </a:extLst>
          </p:cNvPr>
          <p:cNvSpPr/>
          <p:nvPr/>
        </p:nvSpPr>
        <p:spPr>
          <a:xfrm>
            <a:off x="9439274" y="2371725"/>
            <a:ext cx="2401527"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rgbClr val="0072BB"/>
                </a:solidFill>
                <a:latin typeface="Book Antiqua" panose="02040602050305030304" pitchFamily="18" charset="0"/>
              </a:rPr>
              <a:t>Introduction: Madness </a:t>
            </a:r>
            <a:endParaRPr lang="en-NL" sz="1100" b="1" dirty="0">
              <a:solidFill>
                <a:srgbClr val="0072BB"/>
              </a:solidFill>
              <a:latin typeface="Book Antiqua" panose="02040602050305030304" pitchFamily="18" charset="0"/>
            </a:endParaRPr>
          </a:p>
        </p:txBody>
      </p:sp>
      <p:sp>
        <p:nvSpPr>
          <p:cNvPr id="5" name="Action Button: Go Back or Previous 4">
            <a:hlinkClick r:id="" action="ppaction://hlinkshowjump?jump=previousslide" highlightClick="1"/>
            <a:extLst>
              <a:ext uri="{FF2B5EF4-FFF2-40B4-BE49-F238E27FC236}">
                <a16:creationId xmlns:a16="http://schemas.microsoft.com/office/drawing/2014/main" id="{519843F6-26C5-F11E-F793-F333069BC0AE}"/>
              </a:ext>
            </a:extLst>
          </p:cNvPr>
          <p:cNvSpPr/>
          <p:nvPr/>
        </p:nvSpPr>
        <p:spPr>
          <a:xfrm>
            <a:off x="10100589" y="5036984"/>
            <a:ext cx="431540" cy="265472"/>
          </a:xfrm>
          <a:prstGeom prst="actionButtonBackPrevious">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L" sz="1100" b="1">
              <a:solidFill>
                <a:srgbClr val="0072BB"/>
              </a:solidFill>
              <a:latin typeface="Book Antiqua" panose="02040602050305030304" pitchFamily="18" charset="0"/>
            </a:endParaRPr>
          </a:p>
        </p:txBody>
      </p:sp>
      <p:sp>
        <p:nvSpPr>
          <p:cNvPr id="6" name="Action Button: Go Forward or Next 5">
            <a:hlinkClick r:id="" action="ppaction://hlinkshowjump?jump=nextslide" highlightClick="1"/>
            <a:extLst>
              <a:ext uri="{FF2B5EF4-FFF2-40B4-BE49-F238E27FC236}">
                <a16:creationId xmlns:a16="http://schemas.microsoft.com/office/drawing/2014/main" id="{69ACAAFF-97DD-FA6E-2C43-E7970C8741AB}"/>
              </a:ext>
            </a:extLst>
          </p:cNvPr>
          <p:cNvSpPr/>
          <p:nvPr/>
        </p:nvSpPr>
        <p:spPr>
          <a:xfrm>
            <a:off x="10747945" y="5027898"/>
            <a:ext cx="431540" cy="265472"/>
          </a:xfrm>
          <a:prstGeom prst="actionButtonForwardNex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L" sz="1100" b="1">
              <a:solidFill>
                <a:srgbClr val="0072BB"/>
              </a:solidFill>
              <a:latin typeface="Book Antiqua" panose="02040602050305030304" pitchFamily="18" charset="0"/>
            </a:endParaRPr>
          </a:p>
        </p:txBody>
      </p:sp>
      <p:sp>
        <p:nvSpPr>
          <p:cNvPr id="7" name="Action Button: Go to End 6">
            <a:hlinkClick r:id="" action="ppaction://hlinkshowjump?jump=lastslide" highlightClick="1"/>
            <a:extLst>
              <a:ext uri="{FF2B5EF4-FFF2-40B4-BE49-F238E27FC236}">
                <a16:creationId xmlns:a16="http://schemas.microsoft.com/office/drawing/2014/main" id="{3D092FFE-4834-790D-8626-EE0B34F7E46F}"/>
              </a:ext>
            </a:extLst>
          </p:cNvPr>
          <p:cNvSpPr/>
          <p:nvPr/>
        </p:nvSpPr>
        <p:spPr>
          <a:xfrm>
            <a:off x="11409261" y="5029298"/>
            <a:ext cx="431540" cy="265472"/>
          </a:xfrm>
          <a:prstGeom prst="actionButtonEnd">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L" sz="1100" b="1">
              <a:solidFill>
                <a:srgbClr val="0072BB"/>
              </a:solidFill>
              <a:latin typeface="Book Antiqua" panose="02040602050305030304" pitchFamily="18" charset="0"/>
            </a:endParaRPr>
          </a:p>
        </p:txBody>
      </p:sp>
      <p:pic>
        <p:nvPicPr>
          <p:cNvPr id="8" name="Picture 2" descr="EGU 2023 | Max-Planck-Institut für Biogeochemie">
            <a:extLst>
              <a:ext uri="{FF2B5EF4-FFF2-40B4-BE49-F238E27FC236}">
                <a16:creationId xmlns:a16="http://schemas.microsoft.com/office/drawing/2014/main" id="{EB2A4BAE-C332-390C-47FA-053B72030B2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8166" b="71616" l="3759" r="94361">
                        <a14:foregroundMark x1="17857" y1="33406" x2="17857" y2="33406"/>
                        <a14:foregroundMark x1="5827" y1="43231" x2="5827" y2="43231"/>
                        <a14:foregroundMark x1="16165" y1="43231" x2="16165" y2="43231"/>
                        <a14:foregroundMark x1="30263" y1="28603" x2="30263" y2="28603"/>
                        <a14:foregroundMark x1="21241" y1="28384" x2="21241" y2="28384"/>
                        <a14:foregroundMark x1="31015" y1="28166" x2="31015" y2="28166"/>
                        <a14:foregroundMark x1="4135" y1="48690" x2="4135" y2="48690"/>
                        <a14:foregroundMark x1="13910" y1="71834" x2="13910" y2="71834"/>
                        <a14:foregroundMark x1="38158" y1="55677" x2="38158" y2="55677"/>
                        <a14:foregroundMark x1="43985" y1="52838" x2="43985" y2="52838"/>
                        <a14:foregroundMark x1="59023" y1="44541" x2="59023" y2="44541"/>
                        <a14:foregroundMark x1="62218" y1="44541" x2="62218" y2="44541"/>
                        <a14:foregroundMark x1="66165" y1="45197" x2="66165" y2="45197"/>
                        <a14:foregroundMark x1="69549" y1="44978" x2="69549" y2="44978"/>
                        <a14:foregroundMark x1="73496" y1="45415" x2="73496" y2="45415"/>
                        <a14:foregroundMark x1="77632" y1="45415" x2="77632" y2="45415"/>
                        <a14:foregroundMark x1="80639" y1="45197" x2="80639" y2="45197"/>
                        <a14:foregroundMark x1="84774" y1="44978" x2="84774" y2="44978"/>
                        <a14:foregroundMark x1="94361" y1="50655" x2="94361" y2="50655"/>
                        <a14:foregroundMark x1="61466" y1="51965" x2="61466" y2="51965"/>
                        <a14:foregroundMark x1="61842" y1="56987" x2="61842" y2="56987"/>
                        <a14:foregroundMark x1="63534" y1="57860" x2="63534" y2="57860"/>
                        <a14:foregroundMark x1="68421" y1="57205" x2="68421" y2="57205"/>
                        <a14:foregroundMark x1="69925" y1="56550" x2="69925" y2="56550"/>
                        <a14:foregroundMark x1="73684" y1="57642" x2="73684" y2="57642"/>
                        <a14:foregroundMark x1="65038" y1="52620" x2="65038" y2="52620"/>
                        <a14:foregroundMark x1="66917" y1="51747" x2="66917" y2="51747"/>
                        <a14:foregroundMark x1="71241" y1="50873" x2="71241" y2="50873"/>
                        <a14:foregroundMark x1="74060" y1="51092" x2="74060" y2="51092"/>
                        <a14:foregroundMark x1="77820" y1="51092" x2="77820" y2="51092"/>
                        <a14:foregroundMark x1="79511" y1="51528" x2="79511" y2="51528"/>
                        <a14:foregroundMark x1="77632" y1="48035" x2="77632" y2="48035"/>
                        <a14:foregroundMark x1="67857" y1="55022" x2="67857" y2="55022"/>
                        <a14:foregroundMark x1="83083" y1="52620" x2="83083" y2="52620"/>
                        <a14:foregroundMark x1="87406" y1="51528" x2="87406" y2="51528"/>
                        <a14:foregroundMark x1="90602" y1="50655" x2="90602" y2="50655"/>
                        <a14:foregroundMark x1="71241" y1="52838" x2="71241" y2="52838"/>
                        <a14:foregroundMark x1="92105" y1="52620" x2="92105" y2="52620"/>
                        <a14:foregroundMark x1="90977" y1="52620" x2="90977" y2="52620"/>
                        <a14:foregroundMark x1="90977" y1="52402" x2="90977" y2="52402"/>
                        <a14:foregroundMark x1="90977" y1="51965" x2="90977" y2="51965"/>
                        <a14:foregroundMark x1="90977" y1="51965" x2="90977" y2="51965"/>
                        <a14:foregroundMark x1="90977" y1="52183" x2="90977" y2="52183"/>
                        <a14:foregroundMark x1="90715" y1="51747" x2="90602" y2="51528"/>
                        <a14:foregroundMark x1="90827" y1="51965" x2="90715" y2="51747"/>
                        <a14:foregroundMark x1="91165" y1="52620" x2="90827" y2="51965"/>
                        <a14:foregroundMark x1="91165" y1="52402" x2="91165" y2="52402"/>
                        <a14:foregroundMark x1="90977" y1="51965" x2="90977" y2="51965"/>
                        <a14:foregroundMark x1="90977" y1="51965" x2="90977" y2="51965"/>
                        <a14:foregroundMark x1="90084" y1="51965" x2="89286" y2="51747"/>
                        <a14:foregroundMark x1="92481" y1="52620" x2="90084" y2="51965"/>
                        <a14:backgroundMark x1="65977" y1="47162" x2="65977" y2="47162"/>
                        <a14:backgroundMark x1="79887" y1="48035" x2="79887" y2="48035"/>
                        <a14:backgroundMark x1="80639" y1="43668" x2="80639" y2="43668"/>
                        <a14:backgroundMark x1="81767" y1="44978" x2="81767" y2="44978"/>
                        <a14:backgroundMark x1="82143" y1="43231" x2="82143" y2="43231"/>
                        <a14:backgroundMark x1="78195" y1="43231" x2="78195" y2="43231"/>
                        <a14:backgroundMark x1="74624" y1="44105" x2="74624" y2="44105"/>
                        <a14:backgroundMark x1="70301" y1="44105" x2="70301" y2="44105"/>
                        <a14:backgroundMark x1="65789" y1="44105" x2="65789" y2="44105"/>
                        <a14:backgroundMark x1="66541" y1="51747" x2="66541" y2="51747"/>
                        <a14:backgroundMark x1="64850" y1="50218" x2="64850" y2="50218"/>
                        <a14:backgroundMark x1="68421" y1="51747" x2="68421" y2="51747"/>
                        <a14:backgroundMark x1="70865" y1="51747" x2="70865" y2="51747"/>
                        <a14:backgroundMark x1="80451" y1="50218" x2="80451" y2="50218"/>
                        <a14:backgroundMark x1="91729" y1="49782" x2="91729" y2="49782"/>
                        <a14:backgroundMark x1="76692" y1="50873" x2="76692" y2="50873"/>
                        <a14:backgroundMark x1="70489" y1="58079" x2="70489" y2="58079"/>
                        <a14:backgroundMark x1="89098" y1="50873" x2="89098" y2="50873"/>
                        <a14:backgroundMark x1="92105" y1="51965" x2="92105" y2="51965"/>
                        <a14:backgroundMark x1="89286" y1="51747" x2="89286" y2="51747"/>
                        <a14:backgroundMark x1="89662" y1="51965" x2="89662" y2="51965"/>
                      </a14:backgroundRemoval>
                    </a14:imgEffect>
                  </a14:imgLayer>
                </a14:imgProps>
              </a:ext>
              <a:ext uri="{28A0092B-C50C-407E-A947-70E740481C1C}">
                <a14:useLocalDpi xmlns:a14="http://schemas.microsoft.com/office/drawing/2010/main" val="0"/>
              </a:ext>
            </a:extLst>
          </a:blip>
          <a:srcRect t="23912" r="1476" b="23574"/>
          <a:stretch/>
        </p:blipFill>
        <p:spPr bwMode="auto">
          <a:xfrm>
            <a:off x="9873104" y="164757"/>
            <a:ext cx="1375196" cy="6310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Qr code&#10;&#10;Description automatically generated">
            <a:extLst>
              <a:ext uri="{FF2B5EF4-FFF2-40B4-BE49-F238E27FC236}">
                <a16:creationId xmlns:a16="http://schemas.microsoft.com/office/drawing/2014/main" id="{EF4382DC-5337-BEC8-C22F-62C5CCA98C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5124" y="5572863"/>
            <a:ext cx="1055677" cy="1055677"/>
          </a:xfrm>
          <a:prstGeom prst="rect">
            <a:avLst/>
          </a:prstGeom>
        </p:spPr>
      </p:pic>
      <p:pic>
        <p:nvPicPr>
          <p:cNvPr id="10" name="Picture 2">
            <a:extLst>
              <a:ext uri="{FF2B5EF4-FFF2-40B4-BE49-F238E27FC236}">
                <a16:creationId xmlns:a16="http://schemas.microsoft.com/office/drawing/2014/main" id="{18F9605D-092B-8144-40CF-639960443BD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5575" b="92741" l="5041" r="93821">
                        <a14:foregroundMark x1="35203" y1="7724" x2="35203" y2="7724"/>
                        <a14:foregroundMark x1="50488" y1="5575" x2="50488" y2="5575"/>
                        <a14:foregroundMark x1="59593" y1="41289" x2="59593" y2="41289"/>
                        <a14:foregroundMark x1="53821" y1="36469" x2="53821" y2="36469"/>
                        <a14:foregroundMark x1="63008" y1="40650" x2="63008" y2="40650"/>
                        <a14:foregroundMark x1="64472" y1="41928" x2="64472" y2="41928"/>
                        <a14:foregroundMark x1="57480" y1="33449" x2="57480" y2="33449"/>
                        <a14:foregroundMark x1="54146" y1="80720" x2="54146" y2="80720"/>
                        <a14:foregroundMark x1="18455" y1="77468" x2="18455" y2="77468"/>
                        <a14:foregroundMark x1="25122" y1="78339" x2="25122" y2="78339"/>
                        <a14:foregroundMark x1="34634" y1="80488" x2="34634" y2="80488"/>
                        <a14:foregroundMark x1="43171" y1="79443" x2="43171" y2="79443"/>
                        <a14:foregroundMark x1="49512" y1="79210" x2="49512" y2="79210"/>
                        <a14:foregroundMark x1="49512" y1="75494" x2="49512" y2="75494"/>
                        <a14:foregroundMark x1="63577" y1="80952" x2="63577" y2="80952"/>
                        <a14:foregroundMark x1="75203" y1="79443" x2="75203" y2="79443"/>
                        <a14:foregroundMark x1="80325" y1="80081" x2="80325" y2="80081"/>
                        <a14:foregroundMark x1="75447" y1="75958" x2="75447" y2="75958"/>
                        <a14:foregroundMark x1="75447" y1="74623" x2="75447" y2="74623"/>
                        <a14:foregroundMark x1="10163" y1="90999" x2="10163" y2="90999"/>
                        <a14:foregroundMark x1="19024" y1="90534" x2="19024" y2="90534"/>
                        <a14:foregroundMark x1="28780" y1="89663" x2="28780" y2="89663"/>
                        <a14:foregroundMark x1="36748" y1="90534" x2="36748" y2="90534"/>
                        <a14:foregroundMark x1="34878" y1="91638" x2="34878" y2="91638"/>
                        <a14:foregroundMark x1="44634" y1="92044" x2="44634" y2="92044"/>
                        <a14:foregroundMark x1="53496" y1="91638" x2="53496" y2="91638"/>
                        <a14:foregroundMark x1="60244" y1="91870" x2="60244" y2="91870"/>
                        <a14:foregroundMark x1="66911" y1="92741" x2="66911" y2="92741"/>
                        <a14:foregroundMark x1="76098" y1="92509" x2="76098" y2="92509"/>
                        <a14:foregroundMark x1="84634" y1="92741" x2="84634" y2="92741"/>
                        <a14:foregroundMark x1="82764" y1="80488" x2="82764" y2="80488"/>
                        <a14:foregroundMark x1="34878" y1="33217" x2="34878" y2="33217"/>
                        <a14:foregroundMark x1="5041" y1="34553" x2="5041" y2="34553"/>
                        <a14:foregroundMark x1="93821" y1="35424" x2="93821" y2="35424"/>
                        <a14:foregroundMark x1="76992" y1="91638" x2="76992" y2="91638"/>
                        <a14:backgroundMark x1="54715" y1="35598" x2="54715" y2="35598"/>
                        <a14:backgroundMark x1="65122" y1="78746" x2="65122" y2="78746"/>
                        <a14:backgroundMark x1="65447" y1="82695" x2="65447" y2="82695"/>
                        <a14:backgroundMark x1="70569" y1="89431" x2="70569" y2="89431"/>
                        <a14:backgroundMark x1="78862" y1="89024" x2="78862" y2="89024"/>
                        <a14:backgroundMark x1="70325" y1="93612" x2="70325" y2="93612"/>
                        <a14:backgroundMark x1="62358" y1="91173" x2="62358" y2="91173"/>
                        <a14:backgroundMark x1="38862" y1="89895" x2="38862" y2="89895"/>
                        <a14:backgroundMark x1="37317" y1="80314" x2="37317" y2="80314"/>
                        <a14:backgroundMark x1="33984" y1="43031" x2="33984" y2="43031"/>
                        <a14:backgroundMark x1="13577" y1="89024" x2="13577" y2="89024"/>
                        <a14:backgroundMark x1="80650" y1="80314" x2="80650" y2="80314"/>
                        <a14:backgroundMark x1="28211" y1="42393" x2="28211" y2="42393"/>
                        <a14:backgroundMark x1="36423" y1="42625" x2="36423" y2="42625"/>
                      </a14:backgroundRemoval>
                    </a14:imgEffect>
                  </a14:imgLayer>
                </a14:imgProps>
              </a:ext>
              <a:ext uri="{28A0092B-C50C-407E-A947-70E740481C1C}">
                <a14:useLocalDpi xmlns:a14="http://schemas.microsoft.com/office/drawing/2010/main" val="0"/>
              </a:ext>
            </a:extLst>
          </a:blip>
          <a:srcRect/>
          <a:stretch>
            <a:fillRect/>
          </a:stretch>
        </p:blipFill>
        <p:spPr bwMode="auto">
          <a:xfrm>
            <a:off x="9595394" y="5554321"/>
            <a:ext cx="780614" cy="109275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69DD986-544F-8EDC-B74A-1A41EB98E2FE}"/>
              </a:ext>
            </a:extLst>
          </p:cNvPr>
          <p:cNvSpPr txBox="1"/>
          <p:nvPr/>
        </p:nvSpPr>
        <p:spPr>
          <a:xfrm>
            <a:off x="9418535" y="1034845"/>
            <a:ext cx="2422266" cy="646331"/>
          </a:xfrm>
          <a:prstGeom prst="rect">
            <a:avLst/>
          </a:prstGeom>
          <a:noFill/>
        </p:spPr>
        <p:txBody>
          <a:bodyPr wrap="square" rtlCol="0">
            <a:spAutoFit/>
          </a:bodyPr>
          <a:lstStyle/>
          <a:p>
            <a:pPr algn="ctr"/>
            <a:r>
              <a:rPr lang="en-GB" b="1" dirty="0">
                <a:solidFill>
                  <a:srgbClr val="FFDD00"/>
                </a:solidFill>
                <a:latin typeface="Book Antiqua" panose="02040602050305030304" pitchFamily="18" charset="0"/>
              </a:rPr>
              <a:t>Inferring reservoir filling strategies</a:t>
            </a:r>
            <a:endParaRPr lang="en-NL" b="1" dirty="0">
              <a:solidFill>
                <a:srgbClr val="FFDD00"/>
              </a:solidFill>
              <a:latin typeface="Book Antiqua" panose="02040602050305030304" pitchFamily="18" charset="0"/>
            </a:endParaRPr>
          </a:p>
        </p:txBody>
      </p:sp>
      <p:cxnSp>
        <p:nvCxnSpPr>
          <p:cNvPr id="12" name="Straight Connector 11">
            <a:extLst>
              <a:ext uri="{FF2B5EF4-FFF2-40B4-BE49-F238E27FC236}">
                <a16:creationId xmlns:a16="http://schemas.microsoft.com/office/drawing/2014/main" id="{A6243B4D-28E7-4CF3-605A-5744FB2843AA}"/>
              </a:ext>
            </a:extLst>
          </p:cNvPr>
          <p:cNvCxnSpPr>
            <a:cxnSpLocks/>
          </p:cNvCxnSpPr>
          <p:nvPr/>
        </p:nvCxnSpPr>
        <p:spPr>
          <a:xfrm>
            <a:off x="9418535" y="960548"/>
            <a:ext cx="2401527" cy="1540"/>
          </a:xfrm>
          <a:prstGeom prst="line">
            <a:avLst/>
          </a:prstGeom>
          <a:ln w="28575">
            <a:solidFill>
              <a:srgbClr val="FFDD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271CCB-09EB-FE5F-45F1-36E2AA543675}"/>
              </a:ext>
            </a:extLst>
          </p:cNvPr>
          <p:cNvCxnSpPr>
            <a:cxnSpLocks/>
          </p:cNvCxnSpPr>
          <p:nvPr/>
        </p:nvCxnSpPr>
        <p:spPr>
          <a:xfrm>
            <a:off x="9430884" y="2093660"/>
            <a:ext cx="2401527" cy="1540"/>
          </a:xfrm>
          <a:prstGeom prst="line">
            <a:avLst/>
          </a:prstGeom>
          <a:ln w="28575">
            <a:solidFill>
              <a:srgbClr val="FFDD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CF46EC7-1F75-E132-A00B-2E61414B0E26}"/>
              </a:ext>
            </a:extLst>
          </p:cNvPr>
          <p:cNvSpPr txBox="1"/>
          <p:nvPr/>
        </p:nvSpPr>
        <p:spPr>
          <a:xfrm>
            <a:off x="9418535" y="1738995"/>
            <a:ext cx="2422266" cy="307777"/>
          </a:xfrm>
          <a:prstGeom prst="rect">
            <a:avLst/>
          </a:prstGeom>
          <a:noFill/>
        </p:spPr>
        <p:txBody>
          <a:bodyPr wrap="square" rtlCol="0">
            <a:spAutoFit/>
          </a:bodyPr>
          <a:lstStyle/>
          <a:p>
            <a:pPr algn="ctr"/>
            <a:r>
              <a:rPr lang="en-GB" sz="1400" dirty="0">
                <a:solidFill>
                  <a:srgbClr val="FFDD00"/>
                </a:solidFill>
                <a:latin typeface="Book Antiqua" panose="02040602050305030304" pitchFamily="18" charset="0"/>
              </a:rPr>
              <a:t>Ali et al. </a:t>
            </a:r>
            <a:endParaRPr lang="en-NL" sz="1400" dirty="0">
              <a:solidFill>
                <a:srgbClr val="FFDD00"/>
              </a:solidFill>
              <a:latin typeface="Book Antiqua" panose="02040602050305030304" pitchFamily="18" charset="0"/>
            </a:endParaRPr>
          </a:p>
        </p:txBody>
      </p:sp>
      <p:sp>
        <p:nvSpPr>
          <p:cNvPr id="15" name="Rectangle: Rounded Corners 14">
            <a:hlinkClick r:id="rId7" action="ppaction://hlinksldjump" highlightClick="1"/>
            <a:extLst>
              <a:ext uri="{FF2B5EF4-FFF2-40B4-BE49-F238E27FC236}">
                <a16:creationId xmlns:a16="http://schemas.microsoft.com/office/drawing/2014/main" id="{6E8A5689-2276-7585-BCF9-DEA9E81481A0}"/>
              </a:ext>
            </a:extLst>
          </p:cNvPr>
          <p:cNvSpPr/>
          <p:nvPr/>
        </p:nvSpPr>
        <p:spPr>
          <a:xfrm>
            <a:off x="9443467" y="4505804"/>
            <a:ext cx="2393140"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a:solidFill>
                  <a:srgbClr val="0072BB"/>
                </a:solidFill>
                <a:latin typeface="Book Antiqua" panose="02040602050305030304" pitchFamily="18" charset="0"/>
              </a:rPr>
              <a:t>Conclusion</a:t>
            </a:r>
            <a:endParaRPr lang="en-NL" sz="1100" b="1" dirty="0">
              <a:solidFill>
                <a:srgbClr val="0072BB"/>
              </a:solidFill>
              <a:latin typeface="Book Antiqua" panose="02040602050305030304" pitchFamily="18" charset="0"/>
            </a:endParaRPr>
          </a:p>
        </p:txBody>
      </p:sp>
      <p:sp>
        <p:nvSpPr>
          <p:cNvPr id="16" name="Action Button: Go to Beginning 15">
            <a:hlinkClick r:id="" action="ppaction://hlinkshowjump?jump=firstslide" highlightClick="1"/>
            <a:extLst>
              <a:ext uri="{FF2B5EF4-FFF2-40B4-BE49-F238E27FC236}">
                <a16:creationId xmlns:a16="http://schemas.microsoft.com/office/drawing/2014/main" id="{F2DF5319-AC73-B99D-FA09-01912B0E6598}"/>
              </a:ext>
            </a:extLst>
          </p:cNvPr>
          <p:cNvSpPr/>
          <p:nvPr/>
        </p:nvSpPr>
        <p:spPr>
          <a:xfrm>
            <a:off x="9444148" y="5036984"/>
            <a:ext cx="431540" cy="265472"/>
          </a:xfrm>
          <a:prstGeom prst="actionButtonBeginning">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L" sz="1100" b="1">
              <a:solidFill>
                <a:srgbClr val="0072BB"/>
              </a:solidFill>
              <a:latin typeface="Book Antiqua" panose="02040602050305030304" pitchFamily="18" charset="0"/>
            </a:endParaRPr>
          </a:p>
        </p:txBody>
      </p:sp>
      <p:sp>
        <p:nvSpPr>
          <p:cNvPr id="17" name="Rectangle: Rounded Corners 16">
            <a:hlinkClick r:id="rId8" action="ppaction://hlinksldjump" highlightClick="1"/>
            <a:extLst>
              <a:ext uri="{FF2B5EF4-FFF2-40B4-BE49-F238E27FC236}">
                <a16:creationId xmlns:a16="http://schemas.microsoft.com/office/drawing/2014/main" id="{A8EF7A7F-041C-6B10-D451-AC81506CBBCB}"/>
              </a:ext>
            </a:extLst>
          </p:cNvPr>
          <p:cNvSpPr/>
          <p:nvPr/>
        </p:nvSpPr>
        <p:spPr>
          <a:xfrm>
            <a:off x="9439271" y="3959616"/>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a:solidFill>
                  <a:srgbClr val="0072BB"/>
                </a:solidFill>
                <a:latin typeface="Book Antiqua" panose="02040602050305030304" pitchFamily="18" charset="0"/>
              </a:rPr>
              <a:t>Methodology</a:t>
            </a:r>
            <a:endParaRPr lang="en-NL" sz="1100" b="1" dirty="0">
              <a:solidFill>
                <a:srgbClr val="0072BB"/>
              </a:solidFill>
              <a:latin typeface="Book Antiqua" panose="02040602050305030304" pitchFamily="18" charset="0"/>
            </a:endParaRPr>
          </a:p>
        </p:txBody>
      </p:sp>
      <p:sp>
        <p:nvSpPr>
          <p:cNvPr id="18" name="Rectangle: Rounded Corners 17">
            <a:hlinkClick r:id="rId9" action="ppaction://hlinksldjump" highlightClick="1"/>
            <a:extLst>
              <a:ext uri="{FF2B5EF4-FFF2-40B4-BE49-F238E27FC236}">
                <a16:creationId xmlns:a16="http://schemas.microsoft.com/office/drawing/2014/main" id="{D4DABA0C-0586-630E-9969-5C4685BF2FDE}"/>
              </a:ext>
            </a:extLst>
          </p:cNvPr>
          <p:cNvSpPr/>
          <p:nvPr/>
        </p:nvSpPr>
        <p:spPr>
          <a:xfrm>
            <a:off x="10747945" y="3964901"/>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a:solidFill>
                  <a:srgbClr val="0072BB"/>
                </a:solidFill>
                <a:latin typeface="Book Antiqua" panose="02040602050305030304" pitchFamily="18" charset="0"/>
              </a:rPr>
              <a:t>Results</a:t>
            </a:r>
            <a:endParaRPr lang="en-NL" sz="1100" b="1" dirty="0">
              <a:solidFill>
                <a:srgbClr val="0072BB"/>
              </a:solidFill>
              <a:latin typeface="Book Antiqua" panose="02040602050305030304" pitchFamily="18" charset="0"/>
            </a:endParaRPr>
          </a:p>
        </p:txBody>
      </p:sp>
      <p:sp>
        <p:nvSpPr>
          <p:cNvPr id="19" name="Rectangle: Rounded Corners 18">
            <a:hlinkClick r:id="rId10" action="ppaction://hlinksldjump" highlightClick="1"/>
            <a:extLst>
              <a:ext uri="{FF2B5EF4-FFF2-40B4-BE49-F238E27FC236}">
                <a16:creationId xmlns:a16="http://schemas.microsoft.com/office/drawing/2014/main" id="{4B164BBC-6F38-8C9C-1D1F-0E7468EAFA4A}"/>
              </a:ext>
            </a:extLst>
          </p:cNvPr>
          <p:cNvSpPr/>
          <p:nvPr/>
        </p:nvSpPr>
        <p:spPr>
          <a:xfrm>
            <a:off x="9439271" y="3404989"/>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dirty="0">
                <a:solidFill>
                  <a:srgbClr val="0072BB"/>
                </a:solidFill>
                <a:latin typeface="Book Antiqua" panose="02040602050305030304" pitchFamily="18" charset="0"/>
              </a:rPr>
              <a:t>Study Area</a:t>
            </a:r>
            <a:endParaRPr lang="en-NL" sz="1100" b="1" dirty="0">
              <a:solidFill>
                <a:srgbClr val="0072BB"/>
              </a:solidFill>
              <a:latin typeface="Book Antiqua" panose="02040602050305030304" pitchFamily="18" charset="0"/>
            </a:endParaRPr>
          </a:p>
        </p:txBody>
      </p:sp>
      <p:sp>
        <p:nvSpPr>
          <p:cNvPr id="20" name="Rectangle: Rounded Corners 19">
            <a:hlinkClick r:id="rId11" action="ppaction://hlinksldjump" highlightClick="1"/>
            <a:extLst>
              <a:ext uri="{FF2B5EF4-FFF2-40B4-BE49-F238E27FC236}">
                <a16:creationId xmlns:a16="http://schemas.microsoft.com/office/drawing/2014/main" id="{EB34985B-416B-8E7A-6DF2-87CD9C7214B0}"/>
              </a:ext>
            </a:extLst>
          </p:cNvPr>
          <p:cNvSpPr/>
          <p:nvPr/>
        </p:nvSpPr>
        <p:spPr>
          <a:xfrm>
            <a:off x="10747945" y="3403609"/>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a:solidFill>
                  <a:srgbClr val="0072BB"/>
                </a:solidFill>
                <a:latin typeface="Book Antiqua" panose="02040602050305030304" pitchFamily="18" charset="0"/>
              </a:rPr>
              <a:t>Data</a:t>
            </a:r>
            <a:endParaRPr lang="en-NL" sz="1100" b="1" dirty="0">
              <a:solidFill>
                <a:srgbClr val="0072BB"/>
              </a:solidFill>
              <a:latin typeface="Book Antiqua" panose="02040602050305030304" pitchFamily="18" charset="0"/>
            </a:endParaRPr>
          </a:p>
        </p:txBody>
      </p:sp>
      <p:sp>
        <p:nvSpPr>
          <p:cNvPr id="21" name="Rectangle: Rounded Corners 20">
            <a:hlinkClick r:id="rId12" action="ppaction://hlinksldjump" highlightClick="1"/>
            <a:extLst>
              <a:ext uri="{FF2B5EF4-FFF2-40B4-BE49-F238E27FC236}">
                <a16:creationId xmlns:a16="http://schemas.microsoft.com/office/drawing/2014/main" id="{5FFD03A6-A242-A13C-1C32-125FBB6D1EB2}"/>
              </a:ext>
            </a:extLst>
          </p:cNvPr>
          <p:cNvSpPr/>
          <p:nvPr/>
        </p:nvSpPr>
        <p:spPr>
          <a:xfrm>
            <a:off x="10739555" y="2887667"/>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dirty="0">
                <a:solidFill>
                  <a:srgbClr val="0072BB"/>
                </a:solidFill>
                <a:latin typeface="Book Antiqua" panose="02040602050305030304" pitchFamily="18" charset="0"/>
              </a:rPr>
              <a:t>Abstract</a:t>
            </a:r>
            <a:endParaRPr lang="en-NL" sz="1100" b="1" dirty="0">
              <a:solidFill>
                <a:srgbClr val="0072BB"/>
              </a:solidFill>
              <a:latin typeface="Book Antiqua" panose="02040602050305030304" pitchFamily="18" charset="0"/>
            </a:endParaRPr>
          </a:p>
        </p:txBody>
      </p:sp>
      <p:sp>
        <p:nvSpPr>
          <p:cNvPr id="22" name="Rectangle: Rounded Corners 21">
            <a:hlinkClick r:id="rId13" action="ppaction://hlinksldjump" highlightClick="1"/>
            <a:extLst>
              <a:ext uri="{FF2B5EF4-FFF2-40B4-BE49-F238E27FC236}">
                <a16:creationId xmlns:a16="http://schemas.microsoft.com/office/drawing/2014/main" id="{89F8BB67-189F-508A-3566-41D4580573B9}"/>
              </a:ext>
            </a:extLst>
          </p:cNvPr>
          <p:cNvSpPr/>
          <p:nvPr/>
        </p:nvSpPr>
        <p:spPr>
          <a:xfrm>
            <a:off x="9439271" y="2890908"/>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dirty="0">
                <a:solidFill>
                  <a:srgbClr val="0072BB"/>
                </a:solidFill>
                <a:latin typeface="Book Antiqua" panose="02040602050305030304" pitchFamily="18" charset="0"/>
              </a:rPr>
              <a:t>Preprint</a:t>
            </a:r>
            <a:endParaRPr lang="en-NL" sz="1100" b="1" dirty="0">
              <a:solidFill>
                <a:srgbClr val="0072BB"/>
              </a:solidFill>
              <a:latin typeface="Book Antiqua" panose="02040602050305030304" pitchFamily="18" charset="0"/>
            </a:endParaRPr>
          </a:p>
        </p:txBody>
      </p:sp>
    </p:spTree>
    <p:extLst>
      <p:ext uri="{BB962C8B-B14F-4D97-AF65-F5344CB8AC3E}">
        <p14:creationId xmlns:p14="http://schemas.microsoft.com/office/powerpoint/2010/main" val="1794144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A8C471F-930C-7AED-D721-DD7C4E900F81}"/>
              </a:ext>
            </a:extLst>
          </p:cNvPr>
          <p:cNvGrpSpPr/>
          <p:nvPr/>
        </p:nvGrpSpPr>
        <p:grpSpPr>
          <a:xfrm>
            <a:off x="208088" y="2314902"/>
            <a:ext cx="6891414" cy="4220259"/>
            <a:chOff x="99731" y="2405686"/>
            <a:chExt cx="6891414" cy="4220259"/>
          </a:xfrm>
        </p:grpSpPr>
        <p:pic>
          <p:nvPicPr>
            <p:cNvPr id="3" name="Picture 6" descr="10,696 Water Turbine Illustrations &amp; Clip Art - iStock | Water turbine  icon, Water turbine close up">
              <a:extLst>
                <a:ext uri="{FF2B5EF4-FFF2-40B4-BE49-F238E27FC236}">
                  <a16:creationId xmlns:a16="http://schemas.microsoft.com/office/drawing/2014/main" id="{79F62895-E27D-CCE9-379B-7E9B841F3952}"/>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77778" b="90523" l="29180" r="45410">
                          <a14:foregroundMark x1="34098" y1="80392" x2="34098" y2="80392"/>
                          <a14:foregroundMark x1="42295" y1="83987" x2="42459" y2="80556"/>
                          <a14:foregroundMark x1="32787" y1="79575" x2="32295" y2="82026"/>
                          <a14:foregroundMark x1="29344" y1="89052" x2="29344" y2="89052"/>
                          <a14:foregroundMark x1="45410" y1="88725" x2="45410" y2="88725"/>
                        </a14:backgroundRemoval>
                      </a14:imgEffect>
                    </a14:imgLayer>
                  </a14:imgProps>
                </a:ext>
                <a:ext uri="{28A0092B-C50C-407E-A947-70E740481C1C}">
                  <a14:useLocalDpi xmlns:a14="http://schemas.microsoft.com/office/drawing/2010/main" val="0"/>
                </a:ext>
              </a:extLst>
            </a:blip>
            <a:srcRect l="28361" t="76307" r="52961" b="7843"/>
            <a:stretch/>
          </p:blipFill>
          <p:spPr bwMode="auto">
            <a:xfrm>
              <a:off x="4020994" y="4205364"/>
              <a:ext cx="650697" cy="553979"/>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65500EC9-EF7F-E959-DB7F-234C9F85CFA9}"/>
                </a:ext>
              </a:extLst>
            </p:cNvPr>
            <p:cNvCxnSpPr>
              <a:cxnSpLocks/>
              <a:stCxn id="3" idx="0"/>
              <a:endCxn id="25" idx="3"/>
            </p:cNvCxnSpPr>
            <p:nvPr/>
          </p:nvCxnSpPr>
          <p:spPr>
            <a:xfrm flipH="1" flipV="1">
              <a:off x="3152088" y="3154314"/>
              <a:ext cx="1194255" cy="1051050"/>
            </a:xfrm>
            <a:prstGeom prst="straightConnector1">
              <a:avLst/>
            </a:prstGeom>
            <a:ln w="19050">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D37CD742-6F94-5CFE-0F99-16488F6D98EA}"/>
                </a:ext>
              </a:extLst>
            </p:cNvPr>
            <p:cNvCxnSpPr>
              <a:cxnSpLocks/>
              <a:stCxn id="3" idx="1"/>
              <a:endCxn id="23" idx="3"/>
            </p:cNvCxnSpPr>
            <p:nvPr/>
          </p:nvCxnSpPr>
          <p:spPr>
            <a:xfrm flipH="1">
              <a:off x="3209503" y="4482354"/>
              <a:ext cx="811491" cy="5241"/>
            </a:xfrm>
            <a:prstGeom prst="straightConnector1">
              <a:avLst/>
            </a:prstGeom>
            <a:ln w="19050">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3C9C087E-7DB8-5AAC-E874-941CDDB19EC7}"/>
                </a:ext>
              </a:extLst>
            </p:cNvPr>
            <p:cNvCxnSpPr>
              <a:cxnSpLocks/>
              <a:stCxn id="3" idx="2"/>
              <a:endCxn id="21" idx="3"/>
            </p:cNvCxnSpPr>
            <p:nvPr/>
          </p:nvCxnSpPr>
          <p:spPr>
            <a:xfrm flipH="1">
              <a:off x="2987862" y="4759343"/>
              <a:ext cx="1358481" cy="955466"/>
            </a:xfrm>
            <a:prstGeom prst="straightConnector1">
              <a:avLst/>
            </a:prstGeom>
            <a:ln w="19050">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8781DD45-4549-3F21-2E25-8A7748008CA1}"/>
                </a:ext>
              </a:extLst>
            </p:cNvPr>
            <p:cNvGrpSpPr/>
            <p:nvPr/>
          </p:nvGrpSpPr>
          <p:grpSpPr>
            <a:xfrm>
              <a:off x="393487" y="2405686"/>
              <a:ext cx="3297311" cy="4220259"/>
              <a:chOff x="393487" y="2405686"/>
              <a:chExt cx="3297311" cy="4220259"/>
            </a:xfrm>
          </p:grpSpPr>
          <p:pic>
            <p:nvPicPr>
              <p:cNvPr id="14" name="Picture 26" descr="Premium Vector | Arrow vector icon gdp gross domestic product acronym  business vector icon business concept">
                <a:extLst>
                  <a:ext uri="{FF2B5EF4-FFF2-40B4-BE49-F238E27FC236}">
                    <a16:creationId xmlns:a16="http://schemas.microsoft.com/office/drawing/2014/main" id="{9EE9F9B1-5FCE-CD5D-79EA-04801AE72B3E}"/>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2900" b="80500" l="19000" r="80800">
                            <a14:foregroundMark x1="48650" y1="55500" x2="48650" y2="55500"/>
                            <a14:foregroundMark x1="38600" y1="56600" x2="38600" y2="56600"/>
                            <a14:foregroundMark x1="29100" y1="58800" x2="29100" y2="58800"/>
                            <a14:foregroundMark x1="39700" y1="70000" x2="39700" y2="70000"/>
                            <a14:foregroundMark x1="47300" y1="72050" x2="47300" y2="72050"/>
                            <a14:foregroundMark x1="58450" y1="72300" x2="58450" y2="72300"/>
                            <a14:foregroundMark x1="80650" y1="55100" x2="80650" y2="55100"/>
                            <a14:foregroundMark x1="69100" y1="34950" x2="69100" y2="34950"/>
                            <a14:foregroundMark x1="79550" y1="66000" x2="79550" y2="66000"/>
                            <a14:foregroundMark x1="21350" y1="65850" x2="21350" y2="65850"/>
                            <a14:foregroundMark x1="29900" y1="64750" x2="29900" y2="64750"/>
                            <a14:foregroundMark x1="25200" y1="29450" x2="43550" y2="38100"/>
                            <a14:foregroundMark x1="20800" y1="27500" x2="63450" y2="28750"/>
                            <a14:foregroundMark x1="63450" y1="28750" x2="77950" y2="61600"/>
                            <a14:foregroundMark x1="77950" y1="61600" x2="39650" y2="64050"/>
                            <a14:foregroundMark x1="39650" y1="64050" x2="20000" y2="32750"/>
                            <a14:foregroundMark x1="20000" y1="32750" x2="64950" y2="33350"/>
                            <a14:foregroundMark x1="64950" y1="33350" x2="26550" y2="34100"/>
                            <a14:foregroundMark x1="26550" y1="34100" x2="56950" y2="58850"/>
                            <a14:foregroundMark x1="56950" y1="58850" x2="22400" y2="53500"/>
                            <a14:foregroundMark x1="22400" y1="53500" x2="59950" y2="48250"/>
                            <a14:foregroundMark x1="59950" y1="48250" x2="26600" y2="26800"/>
                            <a14:foregroundMark x1="26600" y1="26800" x2="60050" y2="38600"/>
                            <a14:foregroundMark x1="60050" y1="38600" x2="74750" y2="56050"/>
                            <a14:foregroundMark x1="20000" y1="26100" x2="62700" y2="25800"/>
                            <a14:foregroundMark x1="62700" y1="25800" x2="77650" y2="26000"/>
                            <a14:foregroundMark x1="78050" y1="27900" x2="78050" y2="47100"/>
                            <a14:foregroundMark x1="77650" y1="29000" x2="72000" y2="34950"/>
                            <a14:foregroundMark x1="74900" y1="27350" x2="66600" y2="31650"/>
                            <a14:foregroundMark x1="77500" y1="25000" x2="19850" y2="25700"/>
                            <a14:foregroundMark x1="22050" y1="25850" x2="23700" y2="48200"/>
                            <a14:foregroundMark x1="19000" y1="24300" x2="19000" y2="24300"/>
                            <a14:foregroundMark x1="20100" y1="51650" x2="21100" y2="61000"/>
                            <a14:foregroundMark x1="78200" y1="24600" x2="78600" y2="35750"/>
                            <a14:foregroundMark x1="78350" y1="22950" x2="77100" y2="33450"/>
                            <a14:foregroundMark x1="78200" y1="65850" x2="77650" y2="59900"/>
                            <a14:foregroundMark x1="79450" y1="65850" x2="78200" y2="50100"/>
                            <a14:foregroundMark x1="20550" y1="66000" x2="79150" y2="64900"/>
                            <a14:foregroundMark x1="37650" y1="70250" x2="37650" y2="70250"/>
                            <a14:foregroundMark x1="49500" y1="69300" x2="49500" y2="69300"/>
                            <a14:foregroundMark x1="60100" y1="69300" x2="60100" y2="69300"/>
                            <a14:foregroundMark x1="40000" y1="70550" x2="40000" y2="70550"/>
                            <a14:foregroundMark x1="41100" y1="70400" x2="41100" y2="70400"/>
                            <a14:foregroundMark x1="41200" y1="70550" x2="41200" y2="70550"/>
                            <a14:foregroundMark x1="42300" y1="70550" x2="40650" y2="69450"/>
                            <a14:foregroundMark x1="43150" y1="71500" x2="39150" y2="68750"/>
                            <a14:foregroundMark x1="41373" y1="73856" x2="41100" y2="74250"/>
                            <a14:foregroundMark x1="42900" y1="71650" x2="41603" y2="73524"/>
                            <a14:foregroundMark x1="42200" y1="69850" x2="36374" y2="69381"/>
                            <a14:foregroundMark x1="38850" y1="70000" x2="35700" y2="72900"/>
                            <a14:foregroundMark x1="37150" y1="77400" x2="37200" y2="77850"/>
                            <a14:foregroundMark x1="36400" y1="70650" x2="36697" y2="73322"/>
                            <a14:foregroundMark x1="39522" y1="77546" x2="41500" y2="78950"/>
                            <a14:foregroundMark x1="35300" y1="74550" x2="37061" y2="75799"/>
                            <a14:foregroundMark x1="42300" y1="78100" x2="42900" y2="74400"/>
                            <a14:foregroundMark x1="42300" y1="75100" x2="40205" y2="74814"/>
                            <a14:foregroundMark x1="48000" y1="70550" x2="47850" y2="76900"/>
                            <a14:foregroundMark x1="49500" y1="70100" x2="54600" y2="70950"/>
                            <a14:foregroundMark x1="54050" y1="70800" x2="54900" y2="76450"/>
                            <a14:foregroundMark x1="54600" y1="76600" x2="48550" y2="78000"/>
                            <a14:foregroundMark x1="58450" y1="70250" x2="59150" y2="79100"/>
                            <a14:foregroundMark x1="58900" y1="70000" x2="64100" y2="70250"/>
                            <a14:foregroundMark x1="65200" y1="71500" x2="60800" y2="74650"/>
                            <a14:foregroundMark x1="79300" y1="48050" x2="78900" y2="26100"/>
                            <a14:foregroundMark x1="80800" y1="46800" x2="80550" y2="63500"/>
                            <a14:backgroundMark x1="57650" y1="67900" x2="57650" y2="67900"/>
                            <a14:backgroundMark x1="61900" y1="72200" x2="61900" y2="72200"/>
                            <a14:backgroundMark x1="52650" y1="74100" x2="52650" y2="74100"/>
                            <a14:backgroundMark x1="51550" y1="74400" x2="51550" y2="74400"/>
                            <a14:backgroundMark x1="40250" y1="72450" x2="40250" y2="72450"/>
                            <a14:backgroundMark x1="34200" y1="69700" x2="34200" y2="69700"/>
                            <a14:backgroundMark x1="39150" y1="73550" x2="39150" y2="73550"/>
                            <a14:backgroundMark x1="40800" y1="72600" x2="38600" y2="72450"/>
                            <a14:backgroundMark x1="38300" y1="73550" x2="39150" y2="75100"/>
                            <a14:backgroundMark x1="38200" y1="74250" x2="39300" y2="75500"/>
                            <a14:backgroundMark x1="43000" y1="73300" x2="41100" y2="72750"/>
                            <a14:backgroundMark x1="42300" y1="73550" x2="40650" y2="72600"/>
                            <a14:backgroundMark x1="37350" y1="72900" x2="40250" y2="76750"/>
                            <a14:backgroundMark x1="37100" y1="74100" x2="39000" y2="76600"/>
                            <a14:backgroundMark x1="35850" y1="68750" x2="31550" y2="70400"/>
                            <a14:backgroundMark x1="36950" y1="76300" x2="39700" y2="77150"/>
                            <a14:backgroundMark x1="43000" y1="73550" x2="40800" y2="72900"/>
                            <a14:backgroundMark x1="42900" y1="73150" x2="41900" y2="72450"/>
                          </a14:backgroundRemoval>
                        </a14:imgEffect>
                      </a14:imgLayer>
                    </a14:imgProps>
                  </a:ext>
                  <a:ext uri="{28A0092B-C50C-407E-A947-70E740481C1C}">
                    <a14:useLocalDpi xmlns:a14="http://schemas.microsoft.com/office/drawing/2010/main" val="0"/>
                  </a:ext>
                </a:extLst>
              </a:blip>
              <a:srcRect l="17708" t="18481" r="12989" b="12569"/>
              <a:stretch/>
            </p:blipFill>
            <p:spPr bwMode="auto">
              <a:xfrm>
                <a:off x="393487" y="4006233"/>
                <a:ext cx="957089" cy="952243"/>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a:extLst>
                  <a:ext uri="{FF2B5EF4-FFF2-40B4-BE49-F238E27FC236}">
                    <a16:creationId xmlns:a16="http://schemas.microsoft.com/office/drawing/2014/main" id="{163D1DCA-7F97-A121-D7EC-CDB781FE9F54}"/>
                  </a:ext>
                </a:extLst>
              </p:cNvPr>
              <p:cNvCxnSpPr>
                <a:cxnSpLocks/>
                <a:stCxn id="25" idx="1"/>
                <a:endCxn id="14" idx="0"/>
              </p:cNvCxnSpPr>
              <p:nvPr/>
            </p:nvCxnSpPr>
            <p:spPr>
              <a:xfrm flipH="1">
                <a:off x="872032" y="3154314"/>
                <a:ext cx="1206652" cy="851919"/>
              </a:xfrm>
              <a:prstGeom prst="straightConnector1">
                <a:avLst/>
              </a:prstGeom>
              <a:ln w="19050">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0659268-46F1-4BC4-0E54-F9823BE4B5BE}"/>
                  </a:ext>
                </a:extLst>
              </p:cNvPr>
              <p:cNvCxnSpPr>
                <a:cxnSpLocks/>
                <a:stCxn id="23" idx="1"/>
                <a:endCxn id="14" idx="3"/>
              </p:cNvCxnSpPr>
              <p:nvPr/>
            </p:nvCxnSpPr>
            <p:spPr>
              <a:xfrm flipH="1" flipV="1">
                <a:off x="1350576" y="4482355"/>
                <a:ext cx="670693" cy="5240"/>
              </a:xfrm>
              <a:prstGeom prst="straightConnector1">
                <a:avLst/>
              </a:prstGeom>
              <a:ln w="19050">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A504AF5-0389-A625-2028-E6EDAEA56182}"/>
                  </a:ext>
                </a:extLst>
              </p:cNvPr>
              <p:cNvCxnSpPr>
                <a:cxnSpLocks/>
                <a:stCxn id="21" idx="1"/>
                <a:endCxn id="14" idx="2"/>
              </p:cNvCxnSpPr>
              <p:nvPr/>
            </p:nvCxnSpPr>
            <p:spPr>
              <a:xfrm flipH="1" flipV="1">
                <a:off x="872032" y="4958476"/>
                <a:ext cx="1370878" cy="756333"/>
              </a:xfrm>
              <a:prstGeom prst="straightConnector1">
                <a:avLst/>
              </a:prstGeom>
              <a:ln w="19050">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BCFACDD9-055D-DE06-DC5E-3E2A602D61B5}"/>
                  </a:ext>
                </a:extLst>
              </p:cNvPr>
              <p:cNvGrpSpPr/>
              <p:nvPr/>
            </p:nvGrpSpPr>
            <p:grpSpPr>
              <a:xfrm>
                <a:off x="1827697" y="2405686"/>
                <a:ext cx="1863101" cy="1136246"/>
                <a:chOff x="1695617" y="1775654"/>
                <a:chExt cx="1863101" cy="1136246"/>
              </a:xfrm>
            </p:grpSpPr>
            <p:pic>
              <p:nvPicPr>
                <p:cNvPr id="25" name="Picture 14" descr="442 City Water Pipes Illustrations &amp; Clip Art - iStock | Water system, Water  infrastructure, Drinking water">
                  <a:extLst>
                    <a:ext uri="{FF2B5EF4-FFF2-40B4-BE49-F238E27FC236}">
                      <a16:creationId xmlns:a16="http://schemas.microsoft.com/office/drawing/2014/main" id="{E0D8E44B-9FE2-4483-0D12-A73BE5D30723}"/>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5204" b="96154" l="5065" r="95752">
                              <a14:foregroundMark x1="33333" y1="5204" x2="33333" y2="5204"/>
                              <a14:foregroundMark x1="34967" y1="12443" x2="34967" y2="12443"/>
                              <a14:foregroundMark x1="37092" y1="5882" x2="47059" y2="5882"/>
                              <a14:foregroundMark x1="34150" y1="6335" x2="22876" y2="39367"/>
                              <a14:foregroundMark x1="28922" y1="15158" x2="23039" y2="33710"/>
                              <a14:foregroundMark x1="25490" y1="9502" x2="38072" y2="6787"/>
                              <a14:foregroundMark x1="29575" y1="5204" x2="43301" y2="5430"/>
                              <a14:foregroundMark x1="27451" y1="5430" x2="43954" y2="5430"/>
                              <a14:foregroundMark x1="33660" y1="7240" x2="76471" y2="5656"/>
                              <a14:foregroundMark x1="68791" y1="14932" x2="80065" y2="33032"/>
                              <a14:foregroundMark x1="78268" y1="11538" x2="83170" y2="23529"/>
                              <a14:foregroundMark x1="81863" y1="21493" x2="86928" y2="39367"/>
                              <a14:foregroundMark x1="83497" y1="20136" x2="83497" y2="20136"/>
                              <a14:foregroundMark x1="83660" y1="18100" x2="83660" y2="18100"/>
                              <a14:foregroundMark x1="83660" y1="19005" x2="83660" y2="19005"/>
                              <a14:foregroundMark x1="84477" y1="19005" x2="84477" y2="19005"/>
                              <a14:foregroundMark x1="84804" y1="19457" x2="84477" y2="23756"/>
                              <a14:foregroundMark x1="88072" y1="43891" x2="89869" y2="56109"/>
                              <a14:foregroundMark x1="92484" y1="58597" x2="92484" y2="58597"/>
                              <a14:foregroundMark x1="92157" y1="50452" x2="92157" y2="50452"/>
                              <a14:foregroundMark x1="93627" y1="49548" x2="93627" y2="49548"/>
                              <a14:foregroundMark x1="92484" y1="49321" x2="91340" y2="48643"/>
                              <a14:foregroundMark x1="95915" y1="58597" x2="95915" y2="58597"/>
                              <a14:foregroundMark x1="68791" y1="85973" x2="68791" y2="85973"/>
                              <a14:foregroundMark x1="62418" y1="96154" x2="31699" y2="83484"/>
                              <a14:foregroundMark x1="11111" y1="44570" x2="10948" y2="54977"/>
                              <a14:foregroundMark x1="7843" y1="56335" x2="5065" y2="57240"/>
                              <a14:foregroundMark x1="18137" y1="26923" x2="16013" y2="27602"/>
                              <a14:foregroundMark x1="18137" y1="40498" x2="15196" y2="38688"/>
                              <a14:foregroundMark x1="12908" y1="37104" x2="30556" y2="8145"/>
                              <a14:foregroundMark x1="16340" y1="19683" x2="26634" y2="19683"/>
                              <a14:foregroundMark x1="15523" y1="19005" x2="19444" y2="19005"/>
                              <a14:foregroundMark x1="14216" y1="19005" x2="21078" y2="19457"/>
                              <a14:foregroundMark x1="15686" y1="17421" x2="25980" y2="17647"/>
                              <a14:foregroundMark x1="88889" y1="31900" x2="80882" y2="31900"/>
                              <a14:foregroundMark x1="70261" y1="81674" x2="51797" y2="90045"/>
                              <a14:foregroundMark x1="24837" y1="85520" x2="66503" y2="83710"/>
                              <a14:foregroundMark x1="30882" y1="90950" x2="61928" y2="89593"/>
                              <a14:foregroundMark x1="35621" y1="95701" x2="72059" y2="95249"/>
                              <a14:foregroundMark x1="77124" y1="80090" x2="70915" y2="89140"/>
                              <a14:foregroundMark x1="75980" y1="86199" x2="72876" y2="73303"/>
                              <a14:foregroundMark x1="33497" y1="33032" x2="57516" y2="58597"/>
                              <a14:foregroundMark x1="80719" y1="69683" x2="15523" y2="75792"/>
                              <a14:foregroundMark x1="14706" y1="79638" x2="14542" y2="65158"/>
                              <a14:foregroundMark x1="27124" y1="70588" x2="49183" y2="70588"/>
                              <a14:foregroundMark x1="86111" y1="64480" x2="86111" y2="74434"/>
                              <a14:foregroundMark x1="91830" y1="49095" x2="91830" y2="49095"/>
                              <a14:foregroundMark x1="92320" y1="48190" x2="92320" y2="48190"/>
                              <a14:foregroundMark x1="92320" y1="46833" x2="92974" y2="48869"/>
                              <a14:foregroundMark x1="93301" y1="55204" x2="93137" y2="50679"/>
                            </a14:backgroundRemoval>
                          </a14:imgEffect>
                        </a14:imgLayer>
                      </a14:imgProps>
                    </a:ext>
                    <a:ext uri="{28A0092B-C50C-407E-A947-70E740481C1C}">
                      <a14:useLocalDpi xmlns:a14="http://schemas.microsoft.com/office/drawing/2010/main" val="0"/>
                    </a:ext>
                  </a:extLst>
                </a:blip>
                <a:srcRect/>
                <a:stretch>
                  <a:fillRect/>
                </a:stretch>
              </p:blipFill>
              <p:spPr bwMode="auto">
                <a:xfrm>
                  <a:off x="1946604" y="2136664"/>
                  <a:ext cx="1073404" cy="77523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0E844D8B-18E2-B312-0069-5E63CEDB88D9}"/>
                    </a:ext>
                  </a:extLst>
                </p:cNvPr>
                <p:cNvSpPr txBox="1"/>
                <p:nvPr/>
              </p:nvSpPr>
              <p:spPr>
                <a:xfrm>
                  <a:off x="1695617" y="1775654"/>
                  <a:ext cx="1863101" cy="338554"/>
                </a:xfrm>
                <a:prstGeom prst="rect">
                  <a:avLst/>
                </a:prstGeom>
                <a:noFill/>
              </p:spPr>
              <p:txBody>
                <a:bodyPr wrap="square" rtlCol="0">
                  <a:spAutoFit/>
                </a:bodyPr>
                <a:lstStyle/>
                <a:p>
                  <a:r>
                    <a:rPr lang="en-GB" sz="1600" b="1" dirty="0">
                      <a:solidFill>
                        <a:schemeClr val="accent6"/>
                      </a:solidFill>
                      <a:latin typeface="Book Antiqua" panose="02040602050305030304" pitchFamily="18" charset="0"/>
                    </a:rPr>
                    <a:t>Drinking Water</a:t>
                  </a:r>
                  <a:endParaRPr lang="en-NL" sz="1600" b="1" dirty="0">
                    <a:solidFill>
                      <a:schemeClr val="accent6"/>
                    </a:solidFill>
                    <a:latin typeface="Book Antiqua" panose="02040602050305030304" pitchFamily="18" charset="0"/>
                  </a:endParaRPr>
                </a:p>
              </p:txBody>
            </p:sp>
          </p:grpSp>
          <p:grpSp>
            <p:nvGrpSpPr>
              <p:cNvPr id="19" name="Group 18">
                <a:extLst>
                  <a:ext uri="{FF2B5EF4-FFF2-40B4-BE49-F238E27FC236}">
                    <a16:creationId xmlns:a16="http://schemas.microsoft.com/office/drawing/2014/main" id="{D3B035C0-12E9-12FC-FA41-34F4ECB451DE}"/>
                  </a:ext>
                </a:extLst>
              </p:cNvPr>
              <p:cNvGrpSpPr/>
              <p:nvPr/>
            </p:nvGrpSpPr>
            <p:grpSpPr>
              <a:xfrm>
                <a:off x="1860315" y="3778588"/>
                <a:ext cx="1613985" cy="1085519"/>
                <a:chOff x="1728235" y="3148556"/>
                <a:chExt cx="1613985" cy="1085519"/>
              </a:xfrm>
            </p:grpSpPr>
            <p:pic>
              <p:nvPicPr>
                <p:cNvPr id="23" name="Picture 8" descr="Irrigation Canal Stock Illustrations – 52 Irrigation Canal Stock  Illustrations, Vectors &amp; Clipart - Dreamstime">
                  <a:extLst>
                    <a:ext uri="{FF2B5EF4-FFF2-40B4-BE49-F238E27FC236}">
                      <a16:creationId xmlns:a16="http://schemas.microsoft.com/office/drawing/2014/main" id="{55210C15-D43B-D741-3344-A814F38C6F0F}"/>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5668" b="87247" l="10125" r="87625">
                              <a14:foregroundMark x1="34250" y1="49190" x2="30000" y2="43927"/>
                              <a14:foregroundMark x1="87625" y1="47773" x2="87625" y2="47773"/>
                              <a14:foregroundMark x1="46125" y1="87247" x2="46125" y2="87247"/>
                              <a14:foregroundMark x1="10125" y1="53036" x2="10125" y2="53036"/>
                              <a14:foregroundMark x1="50500" y1="8097" x2="50500" y2="8097"/>
                              <a14:foregroundMark x1="53750" y1="7287" x2="53750" y2="7287"/>
                              <a14:foregroundMark x1="50250" y1="6883" x2="50250" y2="6883"/>
                              <a14:foregroundMark x1="50625" y1="6275" x2="50625" y2="6275"/>
                              <a14:foregroundMark x1="54250" y1="5668" x2="54250" y2="5668"/>
                              <a14:foregroundMark x1="54000" y1="5668" x2="54000" y2="5668"/>
                            </a14:backgroundRemoval>
                          </a14:imgEffect>
                        </a14:imgLayer>
                      </a14:imgProps>
                    </a:ext>
                    <a:ext uri="{28A0092B-C50C-407E-A947-70E740481C1C}">
                      <a14:useLocalDpi xmlns:a14="http://schemas.microsoft.com/office/drawing/2010/main" val="0"/>
                    </a:ext>
                  </a:extLst>
                </a:blip>
                <a:srcRect l="856" t="-1" r="5839" b="4243"/>
                <a:stretch/>
              </p:blipFill>
              <p:spPr bwMode="auto">
                <a:xfrm>
                  <a:off x="1889189" y="3481050"/>
                  <a:ext cx="1188234" cy="75302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67172DA4-609B-155B-00B3-9405C6685F78}"/>
                    </a:ext>
                  </a:extLst>
                </p:cNvPr>
                <p:cNvSpPr txBox="1"/>
                <p:nvPr/>
              </p:nvSpPr>
              <p:spPr>
                <a:xfrm>
                  <a:off x="1728235" y="3148556"/>
                  <a:ext cx="1613985" cy="338554"/>
                </a:xfrm>
                <a:prstGeom prst="rect">
                  <a:avLst/>
                </a:prstGeom>
                <a:noFill/>
              </p:spPr>
              <p:txBody>
                <a:bodyPr wrap="square" rtlCol="0">
                  <a:spAutoFit/>
                </a:bodyPr>
                <a:lstStyle/>
                <a:p>
                  <a:pPr algn="ctr"/>
                  <a:r>
                    <a:rPr lang="en-GB" sz="1600" b="1" dirty="0">
                      <a:solidFill>
                        <a:schemeClr val="accent6"/>
                      </a:solidFill>
                      <a:latin typeface="Book Antiqua" panose="02040602050305030304" pitchFamily="18" charset="0"/>
                    </a:rPr>
                    <a:t>Food Security</a:t>
                  </a:r>
                  <a:endParaRPr lang="en-NL" sz="1600" b="1" dirty="0">
                    <a:solidFill>
                      <a:schemeClr val="accent6"/>
                    </a:solidFill>
                    <a:latin typeface="Book Antiqua" panose="02040602050305030304" pitchFamily="18" charset="0"/>
                  </a:endParaRPr>
                </a:p>
              </p:txBody>
            </p:sp>
          </p:grpSp>
          <p:grpSp>
            <p:nvGrpSpPr>
              <p:cNvPr id="20" name="Group 19">
                <a:extLst>
                  <a:ext uri="{FF2B5EF4-FFF2-40B4-BE49-F238E27FC236}">
                    <a16:creationId xmlns:a16="http://schemas.microsoft.com/office/drawing/2014/main" id="{164938B7-8F18-D5A5-D9A5-32805E309F71}"/>
                  </a:ext>
                </a:extLst>
              </p:cNvPr>
              <p:cNvGrpSpPr/>
              <p:nvPr/>
            </p:nvGrpSpPr>
            <p:grpSpPr>
              <a:xfrm>
                <a:off x="1914937" y="5413951"/>
                <a:ext cx="1370878" cy="1211994"/>
                <a:chOff x="1782857" y="4708949"/>
                <a:chExt cx="1370878" cy="1211994"/>
              </a:xfrm>
            </p:grpSpPr>
            <p:pic>
              <p:nvPicPr>
                <p:cNvPr id="21" name="Picture 20" descr="Page 2 | Hydroelectric Power Plant Images - Free Download on Freepik">
                  <a:extLst>
                    <a:ext uri="{FF2B5EF4-FFF2-40B4-BE49-F238E27FC236}">
                      <a16:creationId xmlns:a16="http://schemas.microsoft.com/office/drawing/2014/main" id="{02AA2969-AC34-A7BE-7E3B-C1741AB7E48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0498" r="-13306"/>
                <a:stretch/>
              </p:blipFill>
              <p:spPr bwMode="auto">
                <a:xfrm>
                  <a:off x="2110830" y="4708949"/>
                  <a:ext cx="744952" cy="601716"/>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E76FEEED-1EFC-221A-122F-85D1603D4A6C}"/>
                    </a:ext>
                  </a:extLst>
                </p:cNvPr>
                <p:cNvSpPr txBox="1"/>
                <p:nvPr/>
              </p:nvSpPr>
              <p:spPr>
                <a:xfrm>
                  <a:off x="1782857" y="5336168"/>
                  <a:ext cx="1370878" cy="584775"/>
                </a:xfrm>
                <a:prstGeom prst="rect">
                  <a:avLst/>
                </a:prstGeom>
                <a:noFill/>
              </p:spPr>
              <p:txBody>
                <a:bodyPr wrap="square" rtlCol="0">
                  <a:spAutoFit/>
                </a:bodyPr>
                <a:lstStyle/>
                <a:p>
                  <a:pPr algn="ctr"/>
                  <a:r>
                    <a:rPr lang="en-GB" sz="1600" b="1" dirty="0">
                      <a:solidFill>
                        <a:schemeClr val="accent6"/>
                      </a:solidFill>
                      <a:latin typeface="Book Antiqua" panose="02040602050305030304" pitchFamily="18" charset="0"/>
                    </a:rPr>
                    <a:t>Hydropower Generation</a:t>
                  </a:r>
                  <a:endParaRPr lang="en-NL" sz="1600" b="1" dirty="0">
                    <a:solidFill>
                      <a:schemeClr val="accent6"/>
                    </a:solidFill>
                    <a:latin typeface="Book Antiqua" panose="02040602050305030304" pitchFamily="18" charset="0"/>
                  </a:endParaRPr>
                </a:p>
              </p:txBody>
            </p:sp>
          </p:grpSp>
        </p:grpSp>
        <p:grpSp>
          <p:nvGrpSpPr>
            <p:cNvPr id="8" name="Group 7">
              <a:extLst>
                <a:ext uri="{FF2B5EF4-FFF2-40B4-BE49-F238E27FC236}">
                  <a16:creationId xmlns:a16="http://schemas.microsoft.com/office/drawing/2014/main" id="{E6858E05-7D9E-64E2-3125-121902DC9C8B}"/>
                </a:ext>
              </a:extLst>
            </p:cNvPr>
            <p:cNvGrpSpPr/>
            <p:nvPr/>
          </p:nvGrpSpPr>
          <p:grpSpPr>
            <a:xfrm>
              <a:off x="4490612" y="3912699"/>
              <a:ext cx="2500533" cy="1023837"/>
              <a:chOff x="4338212" y="2883320"/>
              <a:chExt cx="2500533" cy="1023837"/>
            </a:xfrm>
          </p:grpSpPr>
          <p:sp>
            <p:nvSpPr>
              <p:cNvPr id="12" name="Freeform: Shape 11">
                <a:extLst>
                  <a:ext uri="{FF2B5EF4-FFF2-40B4-BE49-F238E27FC236}">
                    <a16:creationId xmlns:a16="http://schemas.microsoft.com/office/drawing/2014/main" id="{F55FCF36-2178-38FA-68E2-BA4B482C8E18}"/>
                  </a:ext>
                </a:extLst>
              </p:cNvPr>
              <p:cNvSpPr/>
              <p:nvPr/>
            </p:nvSpPr>
            <p:spPr>
              <a:xfrm>
                <a:off x="4485425" y="2883320"/>
                <a:ext cx="2130682" cy="1023837"/>
              </a:xfrm>
              <a:custGeom>
                <a:avLst/>
                <a:gdLst>
                  <a:gd name="connsiteX0" fmla="*/ 316129 w 4569843"/>
                  <a:gd name="connsiteY0" fmla="*/ 1704688 h 3869527"/>
                  <a:gd name="connsiteX1" fmla="*/ 129517 w 4569843"/>
                  <a:gd name="connsiteY1" fmla="*/ 1844647 h 3869527"/>
                  <a:gd name="connsiteX2" fmla="*/ 8219 w 4569843"/>
                  <a:gd name="connsiteY2" fmla="*/ 2348500 h 3869527"/>
                  <a:gd name="connsiteX3" fmla="*/ 362782 w 4569843"/>
                  <a:gd name="connsiteY3" fmla="*/ 2712394 h 3869527"/>
                  <a:gd name="connsiteX4" fmla="*/ 633370 w 4569843"/>
                  <a:gd name="connsiteY4" fmla="*/ 3066957 h 3869527"/>
                  <a:gd name="connsiteX5" fmla="*/ 1230529 w 4569843"/>
                  <a:gd name="connsiteY5" fmla="*/ 3412190 h 3869527"/>
                  <a:gd name="connsiteX6" fmla="*/ 1790366 w 4569843"/>
                  <a:gd name="connsiteY6" fmla="*/ 3197585 h 3869527"/>
                  <a:gd name="connsiteX7" fmla="*/ 2303550 w 4569843"/>
                  <a:gd name="connsiteY7" fmla="*/ 3440181 h 3869527"/>
                  <a:gd name="connsiteX8" fmla="*/ 3059329 w 4569843"/>
                  <a:gd name="connsiteY8" fmla="*/ 3869390 h 3869527"/>
                  <a:gd name="connsiteX9" fmla="*/ 3255272 w 4569843"/>
                  <a:gd name="connsiteY9" fmla="*/ 3393528 h 3869527"/>
                  <a:gd name="connsiteX10" fmla="*/ 3880423 w 4569843"/>
                  <a:gd name="connsiteY10" fmla="*/ 2889675 h 3869527"/>
                  <a:gd name="connsiteX11" fmla="*/ 4561558 w 4569843"/>
                  <a:gd name="connsiteY11" fmla="*/ 2357830 h 3869527"/>
                  <a:gd name="connsiteX12" fmla="*/ 4244317 w 4569843"/>
                  <a:gd name="connsiteY12" fmla="*/ 1732679 h 3869527"/>
                  <a:gd name="connsiteX13" fmla="*/ 4029713 w 4569843"/>
                  <a:gd name="connsiteY13" fmla="*/ 1060875 h 3869527"/>
                  <a:gd name="connsiteX14" fmla="*/ 4496243 w 4569843"/>
                  <a:gd name="connsiteY14" fmla="*/ 295765 h 3869527"/>
                  <a:gd name="connsiteX15" fmla="*/ 3441884 w 4569843"/>
                  <a:gd name="connsiteY15" fmla="*/ 6516 h 3869527"/>
                  <a:gd name="connsiteX16" fmla="*/ 2835394 w 4569843"/>
                  <a:gd name="connsiteY16" fmla="*/ 538361 h 3869527"/>
                  <a:gd name="connsiteX17" fmla="*/ 2443509 w 4569843"/>
                  <a:gd name="connsiteY17" fmla="*/ 1228826 h 3869527"/>
                  <a:gd name="connsiteX18" fmla="*/ 1361158 w 4569843"/>
                  <a:gd name="connsiteY18" fmla="*/ 958239 h 3869527"/>
                  <a:gd name="connsiteX19" fmla="*/ 726676 w 4569843"/>
                  <a:gd name="connsiteY19" fmla="*/ 1359455 h 3869527"/>
                  <a:gd name="connsiteX20" fmla="*/ 316129 w 4569843"/>
                  <a:gd name="connsiteY20" fmla="*/ 1704688 h 386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69843" h="3869527">
                    <a:moveTo>
                      <a:pt x="316129" y="1704688"/>
                    </a:moveTo>
                    <a:cubicBezTo>
                      <a:pt x="216602" y="1785553"/>
                      <a:pt x="180835" y="1737345"/>
                      <a:pt x="129517" y="1844647"/>
                    </a:cubicBezTo>
                    <a:cubicBezTo>
                      <a:pt x="78199" y="1951949"/>
                      <a:pt x="-30658" y="2203876"/>
                      <a:pt x="8219" y="2348500"/>
                    </a:cubicBezTo>
                    <a:cubicBezTo>
                      <a:pt x="47096" y="2493124"/>
                      <a:pt x="258590" y="2592651"/>
                      <a:pt x="362782" y="2712394"/>
                    </a:cubicBezTo>
                    <a:cubicBezTo>
                      <a:pt x="466974" y="2832137"/>
                      <a:pt x="488745" y="2950324"/>
                      <a:pt x="633370" y="3066957"/>
                    </a:cubicBezTo>
                    <a:cubicBezTo>
                      <a:pt x="777995" y="3183590"/>
                      <a:pt x="1037696" y="3390419"/>
                      <a:pt x="1230529" y="3412190"/>
                    </a:cubicBezTo>
                    <a:cubicBezTo>
                      <a:pt x="1423362" y="3433961"/>
                      <a:pt x="1611529" y="3192920"/>
                      <a:pt x="1790366" y="3197585"/>
                    </a:cubicBezTo>
                    <a:cubicBezTo>
                      <a:pt x="1969203" y="3202250"/>
                      <a:pt x="2092056" y="3328214"/>
                      <a:pt x="2303550" y="3440181"/>
                    </a:cubicBezTo>
                    <a:cubicBezTo>
                      <a:pt x="2515044" y="3552148"/>
                      <a:pt x="2900709" y="3877165"/>
                      <a:pt x="3059329" y="3869390"/>
                    </a:cubicBezTo>
                    <a:cubicBezTo>
                      <a:pt x="3217949" y="3861615"/>
                      <a:pt x="3118423" y="3556814"/>
                      <a:pt x="3255272" y="3393528"/>
                    </a:cubicBezTo>
                    <a:cubicBezTo>
                      <a:pt x="3392121" y="3230242"/>
                      <a:pt x="3662709" y="3062291"/>
                      <a:pt x="3880423" y="2889675"/>
                    </a:cubicBezTo>
                    <a:cubicBezTo>
                      <a:pt x="4098137" y="2717059"/>
                      <a:pt x="4500909" y="2550663"/>
                      <a:pt x="4561558" y="2357830"/>
                    </a:cubicBezTo>
                    <a:cubicBezTo>
                      <a:pt x="4622207" y="2164997"/>
                      <a:pt x="4332958" y="1948838"/>
                      <a:pt x="4244317" y="1732679"/>
                    </a:cubicBezTo>
                    <a:cubicBezTo>
                      <a:pt x="4155676" y="1516520"/>
                      <a:pt x="3987725" y="1300361"/>
                      <a:pt x="4029713" y="1060875"/>
                    </a:cubicBezTo>
                    <a:cubicBezTo>
                      <a:pt x="4071701" y="821389"/>
                      <a:pt x="4594214" y="471491"/>
                      <a:pt x="4496243" y="295765"/>
                    </a:cubicBezTo>
                    <a:cubicBezTo>
                      <a:pt x="4398272" y="120039"/>
                      <a:pt x="3718692" y="-33917"/>
                      <a:pt x="3441884" y="6516"/>
                    </a:cubicBezTo>
                    <a:cubicBezTo>
                      <a:pt x="3165076" y="46949"/>
                      <a:pt x="3001790" y="334643"/>
                      <a:pt x="2835394" y="538361"/>
                    </a:cubicBezTo>
                    <a:cubicBezTo>
                      <a:pt x="2668998" y="742079"/>
                      <a:pt x="2689215" y="1158846"/>
                      <a:pt x="2443509" y="1228826"/>
                    </a:cubicBezTo>
                    <a:cubicBezTo>
                      <a:pt x="2197803" y="1298806"/>
                      <a:pt x="1647297" y="936468"/>
                      <a:pt x="1361158" y="958239"/>
                    </a:cubicBezTo>
                    <a:cubicBezTo>
                      <a:pt x="1075019" y="980010"/>
                      <a:pt x="905513" y="1238157"/>
                      <a:pt x="726676" y="1359455"/>
                    </a:cubicBezTo>
                    <a:cubicBezTo>
                      <a:pt x="547839" y="1480753"/>
                      <a:pt x="415656" y="1623823"/>
                      <a:pt x="316129" y="1704688"/>
                    </a:cubicBezTo>
                    <a:close/>
                  </a:path>
                </a:pathLst>
              </a:cu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2400"/>
              </a:p>
            </p:txBody>
          </p:sp>
          <p:sp>
            <p:nvSpPr>
              <p:cNvPr id="13" name="TextBox 12">
                <a:extLst>
                  <a:ext uri="{FF2B5EF4-FFF2-40B4-BE49-F238E27FC236}">
                    <a16:creationId xmlns:a16="http://schemas.microsoft.com/office/drawing/2014/main" id="{9952AC6E-D447-DFD6-3A38-2EB6F1635D4F}"/>
                  </a:ext>
                </a:extLst>
              </p:cNvPr>
              <p:cNvSpPr txBox="1"/>
              <p:nvPr/>
            </p:nvSpPr>
            <p:spPr>
              <a:xfrm>
                <a:off x="4338212" y="3290304"/>
                <a:ext cx="2500533" cy="338554"/>
              </a:xfrm>
              <a:prstGeom prst="rect">
                <a:avLst/>
              </a:prstGeom>
              <a:noFill/>
            </p:spPr>
            <p:txBody>
              <a:bodyPr wrap="square" rtlCol="0">
                <a:spAutoFit/>
              </a:bodyPr>
              <a:lstStyle/>
              <a:p>
                <a:pPr algn="ctr"/>
                <a:r>
                  <a:rPr lang="en-GB" sz="1600" b="1" dirty="0">
                    <a:solidFill>
                      <a:schemeClr val="accent1"/>
                    </a:solidFill>
                    <a:latin typeface="Book Antiqua" panose="02040602050305030304" pitchFamily="18" charset="0"/>
                  </a:rPr>
                  <a:t>Water Availability</a:t>
                </a:r>
                <a:endParaRPr lang="en-NL" sz="1600" b="1" dirty="0">
                  <a:solidFill>
                    <a:schemeClr val="accent1"/>
                  </a:solidFill>
                  <a:latin typeface="Book Antiqua" panose="02040602050305030304" pitchFamily="18" charset="0"/>
                </a:endParaRPr>
              </a:p>
            </p:txBody>
          </p:sp>
        </p:grpSp>
        <p:grpSp>
          <p:nvGrpSpPr>
            <p:cNvPr id="9" name="Group 8">
              <a:extLst>
                <a:ext uri="{FF2B5EF4-FFF2-40B4-BE49-F238E27FC236}">
                  <a16:creationId xmlns:a16="http://schemas.microsoft.com/office/drawing/2014/main" id="{2D8C2E47-A983-7EED-73B7-5BDB2B8EADB5}"/>
                </a:ext>
              </a:extLst>
            </p:cNvPr>
            <p:cNvGrpSpPr/>
            <p:nvPr/>
          </p:nvGrpSpPr>
          <p:grpSpPr>
            <a:xfrm>
              <a:off x="99731" y="5736541"/>
              <a:ext cx="1571236" cy="756333"/>
              <a:chOff x="484434" y="232620"/>
              <a:chExt cx="1760585" cy="833572"/>
            </a:xfrm>
          </p:grpSpPr>
          <p:pic>
            <p:nvPicPr>
              <p:cNvPr id="10" name="Picture 20" descr="Page 2 | Hydroelectric Power Plant Images - Free Download on Freepik">
                <a:extLst>
                  <a:ext uri="{FF2B5EF4-FFF2-40B4-BE49-F238E27FC236}">
                    <a16:creationId xmlns:a16="http://schemas.microsoft.com/office/drawing/2014/main" id="{934A1D00-8DDA-A9E9-73E7-6724820D25B4}"/>
                  </a:ext>
                </a:extLst>
              </p:cNvPr>
              <p:cNvPicPr>
                <a:picLocks noChangeAspect="1" noChangeArrowheads="1"/>
              </p:cNvPicPr>
              <p:nvPr/>
            </p:nvPicPr>
            <p:blipFill rotWithShape="1">
              <a:blip r:embed="rId11">
                <a:duotone>
                  <a:schemeClr val="accent6">
                    <a:shade val="45000"/>
                    <a:satMod val="135000"/>
                  </a:schemeClr>
                  <a:prstClr val="white"/>
                </a:duotone>
                <a:extLst>
                  <a:ext uri="{BEBA8EAE-BF5A-486C-A8C5-ECC9F3942E4B}">
                    <a14:imgProps xmlns:a14="http://schemas.microsoft.com/office/drawing/2010/main">
                      <a14:imgLayer r:embed="rId12">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45628" t="52524" r="32554" b="40936"/>
              <a:stretch/>
            </p:blipFill>
            <p:spPr bwMode="auto">
              <a:xfrm rot="10800000">
                <a:off x="484434" y="232620"/>
                <a:ext cx="1760585" cy="833572"/>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25E9ECE-110D-6DD8-D5E8-A0C43F84B234}"/>
                  </a:ext>
                </a:extLst>
              </p:cNvPr>
              <p:cNvSpPr txBox="1"/>
              <p:nvPr/>
            </p:nvSpPr>
            <p:spPr>
              <a:xfrm>
                <a:off x="531872" y="373894"/>
                <a:ext cx="1665711" cy="461665"/>
              </a:xfrm>
              <a:prstGeom prst="rect">
                <a:avLst/>
              </a:prstGeom>
              <a:noFill/>
            </p:spPr>
            <p:txBody>
              <a:bodyPr wrap="square" rtlCol="0">
                <a:spAutoFit/>
              </a:bodyPr>
              <a:lstStyle/>
              <a:p>
                <a:pPr algn="ctr"/>
                <a:r>
                  <a:rPr lang="en-GB" sz="1200" b="1" dirty="0">
                    <a:solidFill>
                      <a:schemeClr val="bg1"/>
                    </a:solidFill>
                    <a:latin typeface="Book Antiqua" panose="02040602050305030304" pitchFamily="18" charset="0"/>
                  </a:rPr>
                  <a:t>Infrastructure </a:t>
                </a:r>
              </a:p>
              <a:p>
                <a:pPr algn="ctr"/>
                <a:r>
                  <a:rPr lang="en-GB" sz="1200" b="1" dirty="0">
                    <a:solidFill>
                      <a:schemeClr val="bg1"/>
                    </a:solidFill>
                    <a:latin typeface="Book Antiqua" panose="02040602050305030304" pitchFamily="18" charset="0"/>
                  </a:rPr>
                  <a:t>Component</a:t>
                </a:r>
                <a:endParaRPr lang="en-NL" sz="1200" b="1" dirty="0">
                  <a:solidFill>
                    <a:schemeClr val="bg1"/>
                  </a:solidFill>
                  <a:latin typeface="Book Antiqua" panose="02040602050305030304" pitchFamily="18" charset="0"/>
                </a:endParaRPr>
              </a:p>
            </p:txBody>
          </p:sp>
        </p:grpSp>
      </p:grpSp>
      <p:grpSp>
        <p:nvGrpSpPr>
          <p:cNvPr id="28" name="Group 27">
            <a:extLst>
              <a:ext uri="{FF2B5EF4-FFF2-40B4-BE49-F238E27FC236}">
                <a16:creationId xmlns:a16="http://schemas.microsoft.com/office/drawing/2014/main" id="{0EBE156F-3F73-0465-AFC6-3F6A3E7114EB}"/>
              </a:ext>
            </a:extLst>
          </p:cNvPr>
          <p:cNvGrpSpPr/>
          <p:nvPr/>
        </p:nvGrpSpPr>
        <p:grpSpPr>
          <a:xfrm>
            <a:off x="4550821" y="2243393"/>
            <a:ext cx="7468459" cy="3394300"/>
            <a:chOff x="4442464" y="2334177"/>
            <a:chExt cx="7468459" cy="3394300"/>
          </a:xfrm>
        </p:grpSpPr>
        <p:cxnSp>
          <p:nvCxnSpPr>
            <p:cNvPr id="32" name="Connector: Elbow 31">
              <a:extLst>
                <a:ext uri="{FF2B5EF4-FFF2-40B4-BE49-F238E27FC236}">
                  <a16:creationId xmlns:a16="http://schemas.microsoft.com/office/drawing/2014/main" id="{C2D10637-E83E-3D66-C95D-825D08B27EE2}"/>
                </a:ext>
              </a:extLst>
            </p:cNvPr>
            <p:cNvCxnSpPr>
              <a:cxnSpLocks/>
              <a:endCxn id="41" idx="1"/>
            </p:cNvCxnSpPr>
            <p:nvPr/>
          </p:nvCxnSpPr>
          <p:spPr>
            <a:xfrm rot="5400000" flipH="1" flipV="1">
              <a:off x="4107748" y="3378381"/>
              <a:ext cx="1166385" cy="496954"/>
            </a:xfrm>
            <a:prstGeom prst="bentConnector2">
              <a:avLst/>
            </a:prstGeom>
            <a:ln w="1905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0A6C380F-947B-9787-E3C4-802FD7EA61C5}"/>
                </a:ext>
              </a:extLst>
            </p:cNvPr>
            <p:cNvGrpSpPr/>
            <p:nvPr/>
          </p:nvGrpSpPr>
          <p:grpSpPr>
            <a:xfrm>
              <a:off x="9676655" y="2359158"/>
              <a:ext cx="2234268" cy="1055411"/>
              <a:chOff x="6169945" y="944483"/>
              <a:chExt cx="2234268" cy="1055411"/>
            </a:xfrm>
          </p:grpSpPr>
          <p:sp>
            <p:nvSpPr>
              <p:cNvPr id="44" name="TextBox 43">
                <a:extLst>
                  <a:ext uri="{FF2B5EF4-FFF2-40B4-BE49-F238E27FC236}">
                    <a16:creationId xmlns:a16="http://schemas.microsoft.com/office/drawing/2014/main" id="{C6AB61A9-CA58-69B4-15D7-9017774AB3B4}"/>
                  </a:ext>
                </a:extLst>
              </p:cNvPr>
              <p:cNvSpPr txBox="1"/>
              <p:nvPr/>
            </p:nvSpPr>
            <p:spPr>
              <a:xfrm>
                <a:off x="6169945" y="944483"/>
                <a:ext cx="2234268" cy="338554"/>
              </a:xfrm>
              <a:prstGeom prst="rect">
                <a:avLst/>
              </a:prstGeom>
              <a:noFill/>
            </p:spPr>
            <p:txBody>
              <a:bodyPr wrap="square" rtlCol="0">
                <a:spAutoFit/>
              </a:bodyPr>
              <a:lstStyle/>
              <a:p>
                <a:pPr algn="ctr"/>
                <a:r>
                  <a:rPr lang="en-GB" sz="1600" b="1" dirty="0">
                    <a:solidFill>
                      <a:schemeClr val="accent1"/>
                    </a:solidFill>
                    <a:latin typeface="Book Antiqua" panose="02040602050305030304" pitchFamily="18" charset="0"/>
                  </a:rPr>
                  <a:t>Climate Conditions</a:t>
                </a:r>
                <a:endParaRPr lang="en-NL" sz="1600" b="1" dirty="0">
                  <a:solidFill>
                    <a:schemeClr val="accent1"/>
                  </a:solidFill>
                  <a:latin typeface="Book Antiqua" panose="02040602050305030304" pitchFamily="18" charset="0"/>
                </a:endParaRPr>
              </a:p>
            </p:txBody>
          </p:sp>
          <p:pic>
            <p:nvPicPr>
              <p:cNvPr id="45" name="Picture 44">
                <a:extLst>
                  <a:ext uri="{FF2B5EF4-FFF2-40B4-BE49-F238E27FC236}">
                    <a16:creationId xmlns:a16="http://schemas.microsoft.com/office/drawing/2014/main" id="{20BA02F3-47EB-EF37-A925-237EE8B7E7FB}"/>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8197" b="94262" l="5941" r="89604">
                            <a14:foregroundMark x1="88119" y1="22951" x2="88119" y2="22951"/>
                            <a14:foregroundMark x1="85644" y1="31148" x2="85644" y2="31148"/>
                            <a14:foregroundMark x1="86634" y1="38525" x2="86634" y2="38525"/>
                            <a14:foregroundMark x1="85644" y1="44262" x2="85644" y2="44262"/>
                            <a14:foregroundMark x1="87624" y1="53279" x2="87624" y2="53279"/>
                            <a14:foregroundMark x1="75743" y1="72131" x2="75743" y2="72131"/>
                            <a14:foregroundMark x1="48515" y1="67213" x2="48515" y2="67213"/>
                            <a14:foregroundMark x1="50990" y1="41803" x2="50990" y2="41803"/>
                            <a14:foregroundMark x1="9406" y1="72131" x2="9406" y2="72131"/>
                            <a14:foregroundMark x1="21782" y1="60656" x2="21782" y2="60656"/>
                            <a14:foregroundMark x1="5941" y1="62295" x2="5941" y2="62295"/>
                            <a14:foregroundMark x1="32178" y1="72131" x2="32178" y2="72131"/>
                            <a14:foregroundMark x1="25743" y1="90164" x2="25743" y2="90164"/>
                            <a14:foregroundMark x1="29208" y1="20492" x2="29208" y2="20492"/>
                            <a14:foregroundMark x1="34653" y1="11475" x2="34653" y2="11475"/>
                            <a14:foregroundMark x1="42574" y1="9016" x2="42574" y2="9016"/>
                            <a14:foregroundMark x1="50495" y1="11475" x2="50495" y2="11475"/>
                            <a14:foregroundMark x1="56436" y1="19672" x2="56436" y2="19672"/>
                            <a14:foregroundMark x1="57921" y1="31967" x2="57921" y2="31967"/>
                            <a14:foregroundMark x1="55941" y1="45902" x2="55941" y2="45902"/>
                            <a14:foregroundMark x1="22772" y1="94262" x2="22772" y2="94262"/>
                            <a14:foregroundMark x1="22277" y1="91803" x2="22277" y2="91803"/>
                            <a14:foregroundMark x1="22277" y1="90984" x2="22277" y2="90984"/>
                            <a14:foregroundMark x1="23267" y1="91803" x2="23267" y2="91803"/>
                            <a14:foregroundMark x1="76238" y1="14754" x2="76238" y2="14754"/>
                            <a14:foregroundMark x1="75248" y1="13934" x2="75248" y2="13934"/>
                            <a14:foregroundMark x1="74257" y1="15574" x2="74257" y2="15574"/>
                            <a14:backgroundMark x1="75743" y1="4098" x2="75743" y2="4098"/>
                            <a14:backgroundMark x1="88614" y1="6557" x2="69307" y2="2459"/>
                            <a14:backgroundMark x1="91584" y1="6557" x2="65842" y2="2459"/>
                            <a14:backgroundMark x1="23762" y1="90984" x2="23762" y2="90984"/>
                            <a14:backgroundMark x1="76733" y1="14754" x2="76733" y2="14754"/>
                            <a14:backgroundMark x1="75743" y1="13115" x2="75743" y2="13115"/>
                            <a14:backgroundMark x1="74752" y1="13115" x2="74752" y2="13115"/>
                            <a14:backgroundMark x1="73267" y1="14754" x2="73267" y2="14754"/>
                          </a14:backgroundRemoval>
                        </a14:imgEffect>
                      </a14:imgLayer>
                    </a14:imgProps>
                  </a:ext>
                </a:extLst>
              </a:blip>
              <a:stretch>
                <a:fillRect/>
              </a:stretch>
            </p:blipFill>
            <p:spPr>
              <a:xfrm>
                <a:off x="6671330" y="1256118"/>
                <a:ext cx="1231499" cy="743776"/>
              </a:xfrm>
              <a:prstGeom prst="rect">
                <a:avLst/>
              </a:prstGeom>
            </p:spPr>
          </p:pic>
        </p:grpSp>
        <p:grpSp>
          <p:nvGrpSpPr>
            <p:cNvPr id="34" name="Group 33">
              <a:extLst>
                <a:ext uri="{FF2B5EF4-FFF2-40B4-BE49-F238E27FC236}">
                  <a16:creationId xmlns:a16="http://schemas.microsoft.com/office/drawing/2014/main" id="{90DF68CD-2296-C4A9-C69E-E10BEDC7B87B}"/>
                </a:ext>
              </a:extLst>
            </p:cNvPr>
            <p:cNvGrpSpPr/>
            <p:nvPr/>
          </p:nvGrpSpPr>
          <p:grpSpPr>
            <a:xfrm>
              <a:off x="7635157" y="2334177"/>
              <a:ext cx="2100935" cy="1106864"/>
              <a:chOff x="8728625" y="950904"/>
              <a:chExt cx="2100935" cy="1106864"/>
            </a:xfrm>
          </p:grpSpPr>
          <p:pic>
            <p:nvPicPr>
              <p:cNvPr id="42" name="Picture 8" descr="vedlejší Monotónní Omezený national park png Klesání Kariéra samet">
                <a:extLst>
                  <a:ext uri="{FF2B5EF4-FFF2-40B4-BE49-F238E27FC236}">
                    <a16:creationId xmlns:a16="http://schemas.microsoft.com/office/drawing/2014/main" id="{215536A9-EB6D-3001-E5F0-DB196F6BD352}"/>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10000" b="90000" l="10000" r="90000">
                            <a14:foregroundMark x1="60556" y1="23600" x2="46889" y2="57600"/>
                            <a14:foregroundMark x1="64556" y1="65600" x2="41000" y2="75200"/>
                            <a14:foregroundMark x1="41000" y1="75200" x2="41000" y2="75400"/>
                            <a14:foregroundMark x1="34889" y1="60000" x2="40222" y2="43000"/>
                            <a14:foregroundMark x1="42333" y1="57000" x2="46667" y2="35600"/>
                            <a14:foregroundMark x1="46667" y1="35600" x2="51111" y2="25800"/>
                            <a14:foregroundMark x1="63556" y1="45800" x2="56222" y2="59800"/>
                          </a14:backgroundRemoval>
                        </a14:imgEffect>
                      </a14:imgLayer>
                    </a14:imgProps>
                  </a:ext>
                  <a:ext uri="{28A0092B-C50C-407E-A947-70E740481C1C}">
                    <a14:useLocalDpi xmlns:a14="http://schemas.microsoft.com/office/drawing/2010/main" val="0"/>
                  </a:ext>
                </a:extLst>
              </a:blip>
              <a:srcRect l="23917" t="10957" r="24476" b="11412"/>
              <a:stretch/>
            </p:blipFill>
            <p:spPr bwMode="auto">
              <a:xfrm>
                <a:off x="9332119" y="1256522"/>
                <a:ext cx="958750" cy="801246"/>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7D1F6CB1-9936-FB10-F940-19DF4C621BF6}"/>
                  </a:ext>
                </a:extLst>
              </p:cNvPr>
              <p:cNvSpPr txBox="1"/>
              <p:nvPr/>
            </p:nvSpPr>
            <p:spPr>
              <a:xfrm>
                <a:off x="8728625" y="950904"/>
                <a:ext cx="2100935" cy="338554"/>
              </a:xfrm>
              <a:prstGeom prst="rect">
                <a:avLst/>
              </a:prstGeom>
              <a:noFill/>
            </p:spPr>
            <p:txBody>
              <a:bodyPr wrap="square" rtlCol="0">
                <a:spAutoFit/>
              </a:bodyPr>
              <a:lstStyle/>
              <a:p>
                <a:pPr algn="ctr"/>
                <a:r>
                  <a:rPr lang="en-GB" sz="1600" b="1" dirty="0">
                    <a:solidFill>
                      <a:schemeClr val="accent1"/>
                    </a:solidFill>
                    <a:latin typeface="Book Antiqua" panose="02040602050305030304" pitchFamily="18" charset="0"/>
                  </a:rPr>
                  <a:t>Land Management</a:t>
                </a:r>
                <a:endParaRPr lang="en-NL" sz="1600" b="1" dirty="0">
                  <a:solidFill>
                    <a:schemeClr val="accent1"/>
                  </a:solidFill>
                  <a:latin typeface="Book Antiqua" panose="02040602050305030304" pitchFamily="18" charset="0"/>
                </a:endParaRPr>
              </a:p>
            </p:txBody>
          </p:sp>
        </p:grpSp>
        <p:grpSp>
          <p:nvGrpSpPr>
            <p:cNvPr id="35" name="Group 34">
              <a:extLst>
                <a:ext uri="{FF2B5EF4-FFF2-40B4-BE49-F238E27FC236}">
                  <a16:creationId xmlns:a16="http://schemas.microsoft.com/office/drawing/2014/main" id="{A76B707B-A42A-C7FD-CF60-394F6ABF092C}"/>
                </a:ext>
              </a:extLst>
            </p:cNvPr>
            <p:cNvGrpSpPr/>
            <p:nvPr/>
          </p:nvGrpSpPr>
          <p:grpSpPr>
            <a:xfrm>
              <a:off x="4939417" y="2365233"/>
              <a:ext cx="1885993" cy="998499"/>
              <a:chOff x="4556239" y="973563"/>
              <a:chExt cx="1885993" cy="998499"/>
            </a:xfrm>
          </p:grpSpPr>
          <p:sp>
            <p:nvSpPr>
              <p:cNvPr id="40" name="TextBox 39">
                <a:extLst>
                  <a:ext uri="{FF2B5EF4-FFF2-40B4-BE49-F238E27FC236}">
                    <a16:creationId xmlns:a16="http://schemas.microsoft.com/office/drawing/2014/main" id="{9C4FC5F6-5009-7941-EA44-31C61B5714F4}"/>
                  </a:ext>
                </a:extLst>
              </p:cNvPr>
              <p:cNvSpPr txBox="1"/>
              <p:nvPr/>
            </p:nvSpPr>
            <p:spPr>
              <a:xfrm>
                <a:off x="4642199" y="973563"/>
                <a:ext cx="1800033" cy="338554"/>
              </a:xfrm>
              <a:prstGeom prst="rect">
                <a:avLst/>
              </a:prstGeom>
              <a:noFill/>
            </p:spPr>
            <p:txBody>
              <a:bodyPr wrap="square" rtlCol="0">
                <a:spAutoFit/>
              </a:bodyPr>
              <a:lstStyle/>
              <a:p>
                <a:r>
                  <a:rPr lang="en-GB" sz="1600" b="1" dirty="0">
                    <a:solidFill>
                      <a:schemeClr val="accent1"/>
                    </a:solidFill>
                    <a:latin typeface="Book Antiqua" panose="02040602050305030304" pitchFamily="18" charset="0"/>
                  </a:rPr>
                  <a:t>Extreme Events</a:t>
                </a:r>
                <a:endParaRPr lang="en-NL" sz="1600" b="1" dirty="0">
                  <a:solidFill>
                    <a:schemeClr val="accent1"/>
                  </a:solidFill>
                  <a:latin typeface="Book Antiqua" panose="02040602050305030304" pitchFamily="18" charset="0"/>
                </a:endParaRPr>
              </a:p>
            </p:txBody>
          </p:sp>
          <p:pic>
            <p:nvPicPr>
              <p:cNvPr id="41" name="Picture 40">
                <a:extLst>
                  <a:ext uri="{FF2B5EF4-FFF2-40B4-BE49-F238E27FC236}">
                    <a16:creationId xmlns:a16="http://schemas.microsoft.com/office/drawing/2014/main" id="{86B14DD6-7273-3C2C-7E31-48DD57B34B7B}"/>
                  </a:ext>
                </a:extLst>
              </p:cNvPr>
              <p:cNvPicPr>
                <a:picLocks noChangeAspect="1"/>
              </p:cNvPicPr>
              <p:nvPr/>
            </p:nvPicPr>
            <p:blipFill rotWithShape="1">
              <a:blip r:embed="rId17"/>
              <a:srcRect l="-4758" r="-3807"/>
              <a:stretch/>
            </p:blipFill>
            <p:spPr>
              <a:xfrm>
                <a:off x="4556239" y="1331927"/>
                <a:ext cx="1760585" cy="640135"/>
              </a:xfrm>
              <a:prstGeom prst="rect">
                <a:avLst/>
              </a:prstGeom>
            </p:spPr>
          </p:pic>
        </p:grpSp>
        <p:cxnSp>
          <p:nvCxnSpPr>
            <p:cNvPr id="36" name="Straight Arrow Connector 35">
              <a:extLst>
                <a:ext uri="{FF2B5EF4-FFF2-40B4-BE49-F238E27FC236}">
                  <a16:creationId xmlns:a16="http://schemas.microsoft.com/office/drawing/2014/main" id="{E78D63E6-CF26-A51C-9143-2C544040A2A9}"/>
                </a:ext>
              </a:extLst>
            </p:cNvPr>
            <p:cNvCxnSpPr>
              <a:cxnSpLocks/>
              <a:stCxn id="42" idx="3"/>
              <a:endCxn id="45" idx="1"/>
            </p:cNvCxnSpPr>
            <p:nvPr/>
          </p:nvCxnSpPr>
          <p:spPr>
            <a:xfrm>
              <a:off x="9197401" y="3040418"/>
              <a:ext cx="980639" cy="2263"/>
            </a:xfrm>
            <a:prstGeom prst="straightConnector1">
              <a:avLst/>
            </a:prstGeom>
            <a:ln w="1905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CBF4BD0F-0CE2-4464-74F7-10E6A6038197}"/>
                </a:ext>
              </a:extLst>
            </p:cNvPr>
            <p:cNvGrpSpPr/>
            <p:nvPr/>
          </p:nvGrpSpPr>
          <p:grpSpPr>
            <a:xfrm>
              <a:off x="7768901" y="4939823"/>
              <a:ext cx="1674615" cy="788654"/>
              <a:chOff x="12581914" y="3579485"/>
              <a:chExt cx="1674615" cy="788654"/>
            </a:xfrm>
          </p:grpSpPr>
          <p:pic>
            <p:nvPicPr>
              <p:cNvPr id="38" name="Picture 20" descr="Page 2 | Hydroelectric Power Plant Images - Free Download on Freepik">
                <a:extLst>
                  <a:ext uri="{FF2B5EF4-FFF2-40B4-BE49-F238E27FC236}">
                    <a16:creationId xmlns:a16="http://schemas.microsoft.com/office/drawing/2014/main" id="{A4E47BAE-0C7B-519C-8391-ABE0EBBC4547}"/>
                  </a:ext>
                </a:extLst>
              </p:cNvPr>
              <p:cNvPicPr>
                <a:picLocks noChangeAspect="1" noChangeArrowheads="1"/>
              </p:cNvPicPr>
              <p:nvPr/>
            </p:nvPicPr>
            <p:blipFill rotWithShape="1">
              <a:blip r:embed="rId11">
                <a:duotone>
                  <a:schemeClr val="accent5">
                    <a:shade val="45000"/>
                    <a:satMod val="135000"/>
                  </a:schemeClr>
                  <a:prstClr val="white"/>
                </a:duotone>
                <a:extLst>
                  <a:ext uri="{BEBA8EAE-BF5A-486C-A8C5-ECC9F3942E4B}">
                    <a14:imgProps xmlns:a14="http://schemas.microsoft.com/office/drawing/2010/main">
                      <a14:imgLayer r:embed="rId12">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45628" t="52524" r="32554" b="40936"/>
              <a:stretch/>
            </p:blipFill>
            <p:spPr bwMode="auto">
              <a:xfrm rot="10800000">
                <a:off x="12590816" y="3579485"/>
                <a:ext cx="1665713" cy="788654"/>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BBCAFA06-5299-35BA-55A2-5F71B9957431}"/>
                  </a:ext>
                </a:extLst>
              </p:cNvPr>
              <p:cNvSpPr txBox="1"/>
              <p:nvPr/>
            </p:nvSpPr>
            <p:spPr>
              <a:xfrm>
                <a:off x="12581914" y="3717140"/>
                <a:ext cx="1665711" cy="461665"/>
              </a:xfrm>
              <a:prstGeom prst="rect">
                <a:avLst/>
              </a:prstGeom>
              <a:noFill/>
            </p:spPr>
            <p:txBody>
              <a:bodyPr wrap="square" rtlCol="0">
                <a:spAutoFit/>
              </a:bodyPr>
              <a:lstStyle/>
              <a:p>
                <a:pPr algn="ctr"/>
                <a:r>
                  <a:rPr lang="en-GB" sz="1200" b="1" dirty="0">
                    <a:solidFill>
                      <a:schemeClr val="bg1"/>
                    </a:solidFill>
                    <a:latin typeface="Book Antiqua" panose="02040602050305030304" pitchFamily="18" charset="0"/>
                  </a:rPr>
                  <a:t>Environment </a:t>
                </a:r>
              </a:p>
              <a:p>
                <a:pPr algn="ctr"/>
                <a:r>
                  <a:rPr lang="en-GB" sz="1200" b="1" dirty="0">
                    <a:solidFill>
                      <a:schemeClr val="bg1"/>
                    </a:solidFill>
                    <a:latin typeface="Book Antiqua" panose="02040602050305030304" pitchFamily="18" charset="0"/>
                  </a:rPr>
                  <a:t>Component</a:t>
                </a:r>
                <a:endParaRPr lang="en-NL" sz="1200" b="1" dirty="0">
                  <a:solidFill>
                    <a:schemeClr val="bg1"/>
                  </a:solidFill>
                  <a:latin typeface="Book Antiqua" panose="02040602050305030304" pitchFamily="18" charset="0"/>
                </a:endParaRPr>
              </a:p>
            </p:txBody>
          </p:sp>
        </p:grpSp>
      </p:grpSp>
      <p:grpSp>
        <p:nvGrpSpPr>
          <p:cNvPr id="46" name="Group 45">
            <a:extLst>
              <a:ext uri="{FF2B5EF4-FFF2-40B4-BE49-F238E27FC236}">
                <a16:creationId xmlns:a16="http://schemas.microsoft.com/office/drawing/2014/main" id="{A4C4BBB9-28FB-89C7-8CF4-F894CB507465}"/>
              </a:ext>
            </a:extLst>
          </p:cNvPr>
          <p:cNvGrpSpPr/>
          <p:nvPr/>
        </p:nvGrpSpPr>
        <p:grpSpPr>
          <a:xfrm>
            <a:off x="2285109" y="657126"/>
            <a:ext cx="5299415" cy="3465950"/>
            <a:chOff x="2176752" y="747910"/>
            <a:chExt cx="5299415" cy="3465950"/>
          </a:xfrm>
        </p:grpSpPr>
        <p:grpSp>
          <p:nvGrpSpPr>
            <p:cNvPr id="47" name="Group 46">
              <a:extLst>
                <a:ext uri="{FF2B5EF4-FFF2-40B4-BE49-F238E27FC236}">
                  <a16:creationId xmlns:a16="http://schemas.microsoft.com/office/drawing/2014/main" id="{BCF41BC0-FC4E-F588-1BBA-1EF393EF498D}"/>
                </a:ext>
              </a:extLst>
            </p:cNvPr>
            <p:cNvGrpSpPr/>
            <p:nvPr/>
          </p:nvGrpSpPr>
          <p:grpSpPr>
            <a:xfrm>
              <a:off x="2176752" y="747910"/>
              <a:ext cx="5299415" cy="3465950"/>
              <a:chOff x="2176752" y="747910"/>
              <a:chExt cx="5299415" cy="3465950"/>
            </a:xfrm>
          </p:grpSpPr>
          <p:grpSp>
            <p:nvGrpSpPr>
              <p:cNvPr id="49" name="Group 48">
                <a:extLst>
                  <a:ext uri="{FF2B5EF4-FFF2-40B4-BE49-F238E27FC236}">
                    <a16:creationId xmlns:a16="http://schemas.microsoft.com/office/drawing/2014/main" id="{7D5FA8A0-60E5-A53F-70C8-A808DC8CA1F6}"/>
                  </a:ext>
                </a:extLst>
              </p:cNvPr>
              <p:cNvGrpSpPr/>
              <p:nvPr/>
            </p:nvGrpSpPr>
            <p:grpSpPr>
              <a:xfrm>
                <a:off x="4162795" y="747910"/>
                <a:ext cx="3313372" cy="3465950"/>
                <a:chOff x="4162795" y="747910"/>
                <a:chExt cx="3313372" cy="3465950"/>
              </a:xfrm>
            </p:grpSpPr>
            <p:grpSp>
              <p:nvGrpSpPr>
                <p:cNvPr id="52" name="Group 51">
                  <a:extLst>
                    <a:ext uri="{FF2B5EF4-FFF2-40B4-BE49-F238E27FC236}">
                      <a16:creationId xmlns:a16="http://schemas.microsoft.com/office/drawing/2014/main" id="{3C0BC203-1227-FE23-3CA3-DA620C559043}"/>
                    </a:ext>
                  </a:extLst>
                </p:cNvPr>
                <p:cNvGrpSpPr/>
                <p:nvPr/>
              </p:nvGrpSpPr>
              <p:grpSpPr>
                <a:xfrm>
                  <a:off x="5977041" y="862373"/>
                  <a:ext cx="1499126" cy="1108960"/>
                  <a:chOff x="4071871" y="5886410"/>
                  <a:chExt cx="1499126" cy="1108960"/>
                </a:xfrm>
              </p:grpSpPr>
              <p:pic>
                <p:nvPicPr>
                  <p:cNvPr id="60" name="Picture 22" descr="Political Debate Images - Free Download on Freepik">
                    <a:extLst>
                      <a:ext uri="{FF2B5EF4-FFF2-40B4-BE49-F238E27FC236}">
                        <a16:creationId xmlns:a16="http://schemas.microsoft.com/office/drawing/2014/main" id="{C122386F-E1EC-418C-6862-283C0742CAEC}"/>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9">
                            <a14:imgEffect>
                              <a14:backgroundRemoval t="5079" b="45712" l="5468" r="49212">
                                <a14:foregroundMark x1="27476" y1="11502" x2="27476" y2="11502"/>
                                <a14:foregroundMark x1="34185" y1="32748" x2="34185" y2="32748"/>
                                <a14:foregroundMark x1="28594" y1="36102" x2="28594" y2="36102"/>
                                <a14:foregroundMark x1="31789" y1="37540" x2="31789" y2="37540"/>
                                <a14:foregroundMark x1="19808" y1="39137" x2="19808" y2="39137"/>
                              </a14:backgroundRemoval>
                            </a14:imgEffect>
                          </a14:imgLayer>
                        </a14:imgProps>
                      </a:ext>
                      <a:ext uri="{28A0092B-C50C-407E-A947-70E740481C1C}">
                        <a14:useLocalDpi xmlns:a14="http://schemas.microsoft.com/office/drawing/2010/main" val="0"/>
                      </a:ext>
                    </a:extLst>
                  </a:blip>
                  <a:srcRect l="-773" t="-2387" r="45320" b="49209"/>
                  <a:stretch/>
                </p:blipFill>
                <p:spPr bwMode="auto">
                  <a:xfrm>
                    <a:off x="4553367" y="5886410"/>
                    <a:ext cx="573196" cy="549642"/>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extLst>
                      <a:ext uri="{FF2B5EF4-FFF2-40B4-BE49-F238E27FC236}">
                        <a16:creationId xmlns:a16="http://schemas.microsoft.com/office/drawing/2014/main" id="{16842DF5-8739-A9AB-476B-601964A664C7}"/>
                      </a:ext>
                    </a:extLst>
                  </p:cNvPr>
                  <p:cNvSpPr txBox="1"/>
                  <p:nvPr/>
                </p:nvSpPr>
                <p:spPr>
                  <a:xfrm>
                    <a:off x="4071871" y="6410595"/>
                    <a:ext cx="1499126" cy="584775"/>
                  </a:xfrm>
                  <a:prstGeom prst="rect">
                    <a:avLst/>
                  </a:prstGeom>
                  <a:noFill/>
                </p:spPr>
                <p:txBody>
                  <a:bodyPr wrap="square" rtlCol="0">
                    <a:spAutoFit/>
                  </a:bodyPr>
                  <a:lstStyle/>
                  <a:p>
                    <a:pPr algn="ctr"/>
                    <a:r>
                      <a:rPr lang="en-GB" sz="1600" b="1" dirty="0">
                        <a:solidFill>
                          <a:schemeClr val="accent2"/>
                        </a:solidFill>
                        <a:latin typeface="Book Antiqua" panose="02040602050305030304" pitchFamily="18" charset="0"/>
                      </a:rPr>
                      <a:t>Policy Makers</a:t>
                    </a:r>
                    <a:endParaRPr lang="en-NL" sz="1600" b="1" dirty="0">
                      <a:solidFill>
                        <a:schemeClr val="accent2"/>
                      </a:solidFill>
                      <a:latin typeface="Book Antiqua" panose="02040602050305030304" pitchFamily="18" charset="0"/>
                    </a:endParaRPr>
                  </a:p>
                </p:txBody>
              </p:sp>
            </p:grpSp>
            <p:grpSp>
              <p:nvGrpSpPr>
                <p:cNvPr id="53" name="Group 52">
                  <a:extLst>
                    <a:ext uri="{FF2B5EF4-FFF2-40B4-BE49-F238E27FC236}">
                      <a16:creationId xmlns:a16="http://schemas.microsoft.com/office/drawing/2014/main" id="{BAF637DA-340E-FDB7-55D1-AA60660CE449}"/>
                    </a:ext>
                  </a:extLst>
                </p:cNvPr>
                <p:cNvGrpSpPr/>
                <p:nvPr/>
              </p:nvGrpSpPr>
              <p:grpSpPr>
                <a:xfrm>
                  <a:off x="4162795" y="747910"/>
                  <a:ext cx="1809575" cy="1240120"/>
                  <a:chOff x="4099156" y="5173205"/>
                  <a:chExt cx="1809575" cy="1240120"/>
                </a:xfrm>
              </p:grpSpPr>
              <p:pic>
                <p:nvPicPr>
                  <p:cNvPr id="58" name="Picture 2" descr="Water conservancy institutions Vector Icons free download in SVG, PNG Format">
                    <a:extLst>
                      <a:ext uri="{FF2B5EF4-FFF2-40B4-BE49-F238E27FC236}">
                        <a16:creationId xmlns:a16="http://schemas.microsoft.com/office/drawing/2014/main" id="{97DBB615-46F7-392A-DD37-B11BE66968D4}"/>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l="-15252" t="-15056" r="-16106" b="-20786"/>
                  <a:stretch/>
                </p:blipFill>
                <p:spPr bwMode="auto">
                  <a:xfrm>
                    <a:off x="4641177" y="5173205"/>
                    <a:ext cx="763945" cy="790048"/>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56B90196-2608-5336-9DA3-3C123C4656A3}"/>
                      </a:ext>
                    </a:extLst>
                  </p:cNvPr>
                  <p:cNvSpPr txBox="1"/>
                  <p:nvPr/>
                </p:nvSpPr>
                <p:spPr>
                  <a:xfrm>
                    <a:off x="4099156" y="5828550"/>
                    <a:ext cx="1809575" cy="584775"/>
                  </a:xfrm>
                  <a:prstGeom prst="rect">
                    <a:avLst/>
                  </a:prstGeom>
                  <a:noFill/>
                </p:spPr>
                <p:txBody>
                  <a:bodyPr wrap="square" rtlCol="0">
                    <a:spAutoFit/>
                  </a:bodyPr>
                  <a:lstStyle/>
                  <a:p>
                    <a:pPr algn="ctr"/>
                    <a:r>
                      <a:rPr lang="en-GB" sz="1600" b="1" dirty="0">
                        <a:solidFill>
                          <a:schemeClr val="accent2"/>
                        </a:solidFill>
                        <a:latin typeface="Book Antiqua" panose="02040602050305030304" pitchFamily="18" charset="0"/>
                      </a:rPr>
                      <a:t>Ministries &amp; Managers</a:t>
                    </a:r>
                    <a:endParaRPr lang="en-NL" sz="1600" b="1" dirty="0">
                      <a:solidFill>
                        <a:schemeClr val="accent2"/>
                      </a:solidFill>
                      <a:latin typeface="Book Antiqua" panose="02040602050305030304" pitchFamily="18" charset="0"/>
                    </a:endParaRPr>
                  </a:p>
                </p:txBody>
              </p:sp>
            </p:grpSp>
            <p:cxnSp>
              <p:nvCxnSpPr>
                <p:cNvPr id="54" name="Connector: Elbow 53">
                  <a:extLst>
                    <a:ext uri="{FF2B5EF4-FFF2-40B4-BE49-F238E27FC236}">
                      <a16:creationId xmlns:a16="http://schemas.microsoft.com/office/drawing/2014/main" id="{F4011C78-0CE3-6023-1C66-20DE89E9505B}"/>
                    </a:ext>
                  </a:extLst>
                </p:cNvPr>
                <p:cNvCxnSpPr>
                  <a:cxnSpLocks/>
                  <a:stCxn id="58" idx="1"/>
                </p:cNvCxnSpPr>
                <p:nvPr/>
              </p:nvCxnSpPr>
              <p:spPr>
                <a:xfrm rot="10800000" flipV="1">
                  <a:off x="4383406" y="1142934"/>
                  <a:ext cx="321411" cy="3070926"/>
                </a:xfrm>
                <a:prstGeom prst="bentConnector2">
                  <a:avLst/>
                </a:prstGeom>
                <a:ln w="19050">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CAA622C7-26A1-2EF1-B4D4-15664840AD66}"/>
                    </a:ext>
                  </a:extLst>
                </p:cNvPr>
                <p:cNvGrpSpPr/>
                <p:nvPr/>
              </p:nvGrpSpPr>
              <p:grpSpPr>
                <a:xfrm>
                  <a:off x="5323196" y="872785"/>
                  <a:ext cx="1279372" cy="276999"/>
                  <a:chOff x="5323196" y="5067207"/>
                  <a:chExt cx="1279372" cy="276999"/>
                </a:xfrm>
              </p:grpSpPr>
              <p:cxnSp>
                <p:nvCxnSpPr>
                  <p:cNvPr id="56" name="Straight Arrow Connector 55">
                    <a:extLst>
                      <a:ext uri="{FF2B5EF4-FFF2-40B4-BE49-F238E27FC236}">
                        <a16:creationId xmlns:a16="http://schemas.microsoft.com/office/drawing/2014/main" id="{5FFA1AED-DEDB-E35F-82BF-A9C5BFCEDBCE}"/>
                      </a:ext>
                    </a:extLst>
                  </p:cNvPr>
                  <p:cNvCxnSpPr>
                    <a:cxnSpLocks/>
                    <a:stCxn id="60" idx="1"/>
                    <a:endCxn id="58" idx="3"/>
                  </p:cNvCxnSpPr>
                  <p:nvPr/>
                </p:nvCxnSpPr>
                <p:spPr>
                  <a:xfrm flipH="1">
                    <a:off x="5468761" y="5321456"/>
                    <a:ext cx="989776" cy="5740"/>
                  </a:xfrm>
                  <a:prstGeom prst="straightConnector1">
                    <a:avLst/>
                  </a:prstGeom>
                  <a:ln w="19050">
                    <a:solidFill>
                      <a:schemeClr val="accent2"/>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6EE0D259-EAD9-9F41-41F0-B899632D7B05}"/>
                      </a:ext>
                    </a:extLst>
                  </p:cNvPr>
                  <p:cNvSpPr txBox="1"/>
                  <p:nvPr/>
                </p:nvSpPr>
                <p:spPr>
                  <a:xfrm>
                    <a:off x="5323196" y="5067207"/>
                    <a:ext cx="1279372" cy="276999"/>
                  </a:xfrm>
                  <a:prstGeom prst="rect">
                    <a:avLst/>
                  </a:prstGeom>
                  <a:noFill/>
                </p:spPr>
                <p:txBody>
                  <a:bodyPr wrap="square" rtlCol="0">
                    <a:spAutoFit/>
                  </a:bodyPr>
                  <a:lstStyle/>
                  <a:p>
                    <a:pPr algn="ctr"/>
                    <a:r>
                      <a:rPr lang="en-GB" sz="1200" dirty="0">
                        <a:latin typeface="Book Antiqua" panose="02040602050305030304" pitchFamily="18" charset="0"/>
                      </a:rPr>
                      <a:t>Communication</a:t>
                    </a:r>
                    <a:endParaRPr lang="en-NL" sz="1200" dirty="0">
                      <a:latin typeface="Book Antiqua" panose="02040602050305030304" pitchFamily="18" charset="0"/>
                    </a:endParaRPr>
                  </a:p>
                </p:txBody>
              </p:sp>
            </p:grpSp>
          </p:grpSp>
          <p:pic>
            <p:nvPicPr>
              <p:cNvPr id="50" name="Picture 20" descr="Page 2 | Hydroelectric Power Plant Images - Free Download on Freepik">
                <a:extLst>
                  <a:ext uri="{FF2B5EF4-FFF2-40B4-BE49-F238E27FC236}">
                    <a16:creationId xmlns:a16="http://schemas.microsoft.com/office/drawing/2014/main" id="{3A22D828-4227-1405-A89D-6AD0856304A4}"/>
                  </a:ext>
                </a:extLst>
              </p:cNvPr>
              <p:cNvPicPr>
                <a:picLocks noChangeAspect="1" noChangeArrowheads="1"/>
              </p:cNvPicPr>
              <p:nvPr/>
            </p:nvPicPr>
            <p:blipFill rotWithShape="1">
              <a:blip r:embed="rId11">
                <a:duotone>
                  <a:schemeClr val="accent2">
                    <a:shade val="45000"/>
                    <a:satMod val="135000"/>
                  </a:schemeClr>
                  <a:prstClr val="white"/>
                </a:duotone>
                <a:extLst>
                  <a:ext uri="{BEBA8EAE-BF5A-486C-A8C5-ECC9F3942E4B}">
                    <a14:imgProps xmlns:a14="http://schemas.microsoft.com/office/drawing/2010/main">
                      <a14:imgLayer r:embed="rId12">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45628" t="52524" r="32554" b="40936"/>
              <a:stretch/>
            </p:blipFill>
            <p:spPr bwMode="auto">
              <a:xfrm rot="10800000">
                <a:off x="2185654" y="1142934"/>
                <a:ext cx="1665713" cy="788654"/>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53C13B0C-1630-FBF3-576B-7968D5FCDE2D}"/>
                  </a:ext>
                </a:extLst>
              </p:cNvPr>
              <p:cNvSpPr txBox="1"/>
              <p:nvPr/>
            </p:nvSpPr>
            <p:spPr>
              <a:xfrm>
                <a:off x="2176752" y="1280589"/>
                <a:ext cx="1665711" cy="461665"/>
              </a:xfrm>
              <a:prstGeom prst="rect">
                <a:avLst/>
              </a:prstGeom>
              <a:noFill/>
            </p:spPr>
            <p:txBody>
              <a:bodyPr wrap="square" rtlCol="0">
                <a:spAutoFit/>
              </a:bodyPr>
              <a:lstStyle/>
              <a:p>
                <a:pPr algn="ctr"/>
                <a:r>
                  <a:rPr lang="en-GB" sz="1200" b="1" dirty="0">
                    <a:solidFill>
                      <a:schemeClr val="bg1"/>
                    </a:solidFill>
                    <a:latin typeface="Book Antiqua" panose="02040602050305030304" pitchFamily="18" charset="0"/>
                  </a:rPr>
                  <a:t>Human </a:t>
                </a:r>
              </a:p>
              <a:p>
                <a:pPr algn="ctr"/>
                <a:r>
                  <a:rPr lang="en-GB" sz="1200" b="1" dirty="0">
                    <a:solidFill>
                      <a:schemeClr val="bg1"/>
                    </a:solidFill>
                    <a:latin typeface="Book Antiqua" panose="02040602050305030304" pitchFamily="18" charset="0"/>
                  </a:rPr>
                  <a:t>Component</a:t>
                </a:r>
                <a:endParaRPr lang="en-NL" sz="1200" b="1" dirty="0">
                  <a:solidFill>
                    <a:schemeClr val="bg1"/>
                  </a:solidFill>
                  <a:latin typeface="Book Antiqua" panose="02040602050305030304" pitchFamily="18" charset="0"/>
                </a:endParaRPr>
              </a:p>
            </p:txBody>
          </p:sp>
        </p:grpSp>
        <p:sp>
          <p:nvSpPr>
            <p:cNvPr id="48" name="TextBox 47">
              <a:extLst>
                <a:ext uri="{FF2B5EF4-FFF2-40B4-BE49-F238E27FC236}">
                  <a16:creationId xmlns:a16="http://schemas.microsoft.com/office/drawing/2014/main" id="{275BF102-91A1-640B-0FAE-DAB39ABA7589}"/>
                </a:ext>
              </a:extLst>
            </p:cNvPr>
            <p:cNvSpPr txBox="1"/>
            <p:nvPr/>
          </p:nvSpPr>
          <p:spPr>
            <a:xfrm rot="16200000">
              <a:off x="3245051" y="2532293"/>
              <a:ext cx="1898464" cy="276999"/>
            </a:xfrm>
            <a:prstGeom prst="rect">
              <a:avLst/>
            </a:prstGeom>
            <a:noFill/>
          </p:spPr>
          <p:txBody>
            <a:bodyPr wrap="square" rtlCol="0">
              <a:spAutoFit/>
            </a:bodyPr>
            <a:lstStyle/>
            <a:p>
              <a:pPr algn="ctr"/>
              <a:r>
                <a:rPr lang="en-GB" sz="1200" dirty="0">
                  <a:latin typeface="Book Antiqua" panose="02040602050305030304" pitchFamily="18" charset="0"/>
                </a:rPr>
                <a:t>Management Strategies</a:t>
              </a:r>
              <a:endParaRPr lang="en-NL" sz="1200" dirty="0">
                <a:latin typeface="Book Antiqua" panose="02040602050305030304" pitchFamily="18" charset="0"/>
              </a:endParaRPr>
            </a:p>
          </p:txBody>
        </p:sp>
      </p:grpSp>
      <p:pic>
        <p:nvPicPr>
          <p:cNvPr id="62" name="Picture 6" descr="10,696 Water Turbine Illustrations &amp; Clip Art - iStock | Water turbine  icon, Water turbine close up">
            <a:extLst>
              <a:ext uri="{FF2B5EF4-FFF2-40B4-BE49-F238E27FC236}">
                <a16:creationId xmlns:a16="http://schemas.microsoft.com/office/drawing/2014/main" id="{77E52F12-AB39-E66D-D8B6-829C7CDDAD5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77778" b="90523" l="29180" r="45410">
                        <a14:foregroundMark x1="34098" y1="80392" x2="34098" y2="80392"/>
                        <a14:foregroundMark x1="42295" y1="83987" x2="42459" y2="80556"/>
                        <a14:foregroundMark x1="32787" y1="79575" x2="32295" y2="82026"/>
                        <a14:foregroundMark x1="29344" y1="89052" x2="29344" y2="89052"/>
                        <a14:foregroundMark x1="45410" y1="88725" x2="45410" y2="88725"/>
                      </a14:backgroundRemoval>
                    </a14:imgEffect>
                  </a14:imgLayer>
                </a14:imgProps>
              </a:ext>
              <a:ext uri="{28A0092B-C50C-407E-A947-70E740481C1C}">
                <a14:useLocalDpi xmlns:a14="http://schemas.microsoft.com/office/drawing/2010/main" val="0"/>
              </a:ext>
            </a:extLst>
          </a:blip>
          <a:srcRect l="28361" t="76307" r="52961" b="7843"/>
          <a:stretch/>
        </p:blipFill>
        <p:spPr bwMode="auto">
          <a:xfrm>
            <a:off x="7829243" y="4113380"/>
            <a:ext cx="650697" cy="553979"/>
          </a:xfrm>
          <a:prstGeom prst="rect">
            <a:avLst/>
          </a:prstGeom>
          <a:noFill/>
          <a:extLst>
            <a:ext uri="{909E8E84-426E-40DD-AFC4-6F175D3DCCD1}">
              <a14:hiddenFill xmlns:a14="http://schemas.microsoft.com/office/drawing/2010/main">
                <a:solidFill>
                  <a:srgbClr val="FFFFFF"/>
                </a:solidFill>
              </a14:hiddenFill>
            </a:ext>
          </a:extLst>
        </p:spPr>
      </p:pic>
      <p:sp>
        <p:nvSpPr>
          <p:cNvPr id="63" name="Freeform: Shape 62">
            <a:extLst>
              <a:ext uri="{FF2B5EF4-FFF2-40B4-BE49-F238E27FC236}">
                <a16:creationId xmlns:a16="http://schemas.microsoft.com/office/drawing/2014/main" id="{5C29EBB6-FFFC-104A-4743-C69CD07C63B2}"/>
              </a:ext>
            </a:extLst>
          </p:cNvPr>
          <p:cNvSpPr/>
          <p:nvPr/>
        </p:nvSpPr>
        <p:spPr>
          <a:xfrm>
            <a:off x="8446074" y="3820715"/>
            <a:ext cx="2130682" cy="1023837"/>
          </a:xfrm>
          <a:custGeom>
            <a:avLst/>
            <a:gdLst>
              <a:gd name="connsiteX0" fmla="*/ 316129 w 4569843"/>
              <a:gd name="connsiteY0" fmla="*/ 1704688 h 3869527"/>
              <a:gd name="connsiteX1" fmla="*/ 129517 w 4569843"/>
              <a:gd name="connsiteY1" fmla="*/ 1844647 h 3869527"/>
              <a:gd name="connsiteX2" fmla="*/ 8219 w 4569843"/>
              <a:gd name="connsiteY2" fmla="*/ 2348500 h 3869527"/>
              <a:gd name="connsiteX3" fmla="*/ 362782 w 4569843"/>
              <a:gd name="connsiteY3" fmla="*/ 2712394 h 3869527"/>
              <a:gd name="connsiteX4" fmla="*/ 633370 w 4569843"/>
              <a:gd name="connsiteY4" fmla="*/ 3066957 h 3869527"/>
              <a:gd name="connsiteX5" fmla="*/ 1230529 w 4569843"/>
              <a:gd name="connsiteY5" fmla="*/ 3412190 h 3869527"/>
              <a:gd name="connsiteX6" fmla="*/ 1790366 w 4569843"/>
              <a:gd name="connsiteY6" fmla="*/ 3197585 h 3869527"/>
              <a:gd name="connsiteX7" fmla="*/ 2303550 w 4569843"/>
              <a:gd name="connsiteY7" fmla="*/ 3440181 h 3869527"/>
              <a:gd name="connsiteX8" fmla="*/ 3059329 w 4569843"/>
              <a:gd name="connsiteY8" fmla="*/ 3869390 h 3869527"/>
              <a:gd name="connsiteX9" fmla="*/ 3255272 w 4569843"/>
              <a:gd name="connsiteY9" fmla="*/ 3393528 h 3869527"/>
              <a:gd name="connsiteX10" fmla="*/ 3880423 w 4569843"/>
              <a:gd name="connsiteY10" fmla="*/ 2889675 h 3869527"/>
              <a:gd name="connsiteX11" fmla="*/ 4561558 w 4569843"/>
              <a:gd name="connsiteY11" fmla="*/ 2357830 h 3869527"/>
              <a:gd name="connsiteX12" fmla="*/ 4244317 w 4569843"/>
              <a:gd name="connsiteY12" fmla="*/ 1732679 h 3869527"/>
              <a:gd name="connsiteX13" fmla="*/ 4029713 w 4569843"/>
              <a:gd name="connsiteY13" fmla="*/ 1060875 h 3869527"/>
              <a:gd name="connsiteX14" fmla="*/ 4496243 w 4569843"/>
              <a:gd name="connsiteY14" fmla="*/ 295765 h 3869527"/>
              <a:gd name="connsiteX15" fmla="*/ 3441884 w 4569843"/>
              <a:gd name="connsiteY15" fmla="*/ 6516 h 3869527"/>
              <a:gd name="connsiteX16" fmla="*/ 2835394 w 4569843"/>
              <a:gd name="connsiteY16" fmla="*/ 538361 h 3869527"/>
              <a:gd name="connsiteX17" fmla="*/ 2443509 w 4569843"/>
              <a:gd name="connsiteY17" fmla="*/ 1228826 h 3869527"/>
              <a:gd name="connsiteX18" fmla="*/ 1361158 w 4569843"/>
              <a:gd name="connsiteY18" fmla="*/ 958239 h 3869527"/>
              <a:gd name="connsiteX19" fmla="*/ 726676 w 4569843"/>
              <a:gd name="connsiteY19" fmla="*/ 1359455 h 3869527"/>
              <a:gd name="connsiteX20" fmla="*/ 316129 w 4569843"/>
              <a:gd name="connsiteY20" fmla="*/ 1704688 h 386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69843" h="3869527">
                <a:moveTo>
                  <a:pt x="316129" y="1704688"/>
                </a:moveTo>
                <a:cubicBezTo>
                  <a:pt x="216602" y="1785553"/>
                  <a:pt x="180835" y="1737345"/>
                  <a:pt x="129517" y="1844647"/>
                </a:cubicBezTo>
                <a:cubicBezTo>
                  <a:pt x="78199" y="1951949"/>
                  <a:pt x="-30658" y="2203876"/>
                  <a:pt x="8219" y="2348500"/>
                </a:cubicBezTo>
                <a:cubicBezTo>
                  <a:pt x="47096" y="2493124"/>
                  <a:pt x="258590" y="2592651"/>
                  <a:pt x="362782" y="2712394"/>
                </a:cubicBezTo>
                <a:cubicBezTo>
                  <a:pt x="466974" y="2832137"/>
                  <a:pt x="488745" y="2950324"/>
                  <a:pt x="633370" y="3066957"/>
                </a:cubicBezTo>
                <a:cubicBezTo>
                  <a:pt x="777995" y="3183590"/>
                  <a:pt x="1037696" y="3390419"/>
                  <a:pt x="1230529" y="3412190"/>
                </a:cubicBezTo>
                <a:cubicBezTo>
                  <a:pt x="1423362" y="3433961"/>
                  <a:pt x="1611529" y="3192920"/>
                  <a:pt x="1790366" y="3197585"/>
                </a:cubicBezTo>
                <a:cubicBezTo>
                  <a:pt x="1969203" y="3202250"/>
                  <a:pt x="2092056" y="3328214"/>
                  <a:pt x="2303550" y="3440181"/>
                </a:cubicBezTo>
                <a:cubicBezTo>
                  <a:pt x="2515044" y="3552148"/>
                  <a:pt x="2900709" y="3877165"/>
                  <a:pt x="3059329" y="3869390"/>
                </a:cubicBezTo>
                <a:cubicBezTo>
                  <a:pt x="3217949" y="3861615"/>
                  <a:pt x="3118423" y="3556814"/>
                  <a:pt x="3255272" y="3393528"/>
                </a:cubicBezTo>
                <a:cubicBezTo>
                  <a:pt x="3392121" y="3230242"/>
                  <a:pt x="3662709" y="3062291"/>
                  <a:pt x="3880423" y="2889675"/>
                </a:cubicBezTo>
                <a:cubicBezTo>
                  <a:pt x="4098137" y="2717059"/>
                  <a:pt x="4500909" y="2550663"/>
                  <a:pt x="4561558" y="2357830"/>
                </a:cubicBezTo>
                <a:cubicBezTo>
                  <a:pt x="4622207" y="2164997"/>
                  <a:pt x="4332958" y="1948838"/>
                  <a:pt x="4244317" y="1732679"/>
                </a:cubicBezTo>
                <a:cubicBezTo>
                  <a:pt x="4155676" y="1516520"/>
                  <a:pt x="3987725" y="1300361"/>
                  <a:pt x="4029713" y="1060875"/>
                </a:cubicBezTo>
                <a:cubicBezTo>
                  <a:pt x="4071701" y="821389"/>
                  <a:pt x="4594214" y="471491"/>
                  <a:pt x="4496243" y="295765"/>
                </a:cubicBezTo>
                <a:cubicBezTo>
                  <a:pt x="4398272" y="120039"/>
                  <a:pt x="3718692" y="-33917"/>
                  <a:pt x="3441884" y="6516"/>
                </a:cubicBezTo>
                <a:cubicBezTo>
                  <a:pt x="3165076" y="46949"/>
                  <a:pt x="3001790" y="334643"/>
                  <a:pt x="2835394" y="538361"/>
                </a:cubicBezTo>
                <a:cubicBezTo>
                  <a:pt x="2668998" y="742079"/>
                  <a:pt x="2689215" y="1158846"/>
                  <a:pt x="2443509" y="1228826"/>
                </a:cubicBezTo>
                <a:cubicBezTo>
                  <a:pt x="2197803" y="1298806"/>
                  <a:pt x="1647297" y="936468"/>
                  <a:pt x="1361158" y="958239"/>
                </a:cubicBezTo>
                <a:cubicBezTo>
                  <a:pt x="1075019" y="980010"/>
                  <a:pt x="905513" y="1238157"/>
                  <a:pt x="726676" y="1359455"/>
                </a:cubicBezTo>
                <a:cubicBezTo>
                  <a:pt x="547839" y="1480753"/>
                  <a:pt x="415656" y="1623823"/>
                  <a:pt x="316129" y="1704688"/>
                </a:cubicBezTo>
                <a:close/>
              </a:path>
            </a:pathLst>
          </a:cu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2400"/>
          </a:p>
        </p:txBody>
      </p:sp>
      <p:sp>
        <p:nvSpPr>
          <p:cNvPr id="1088" name="Arrow: Right 1087">
            <a:extLst>
              <a:ext uri="{FF2B5EF4-FFF2-40B4-BE49-F238E27FC236}">
                <a16:creationId xmlns:a16="http://schemas.microsoft.com/office/drawing/2014/main" id="{C46B84F4-719A-F69A-4EC4-A16A23276127}"/>
              </a:ext>
            </a:extLst>
          </p:cNvPr>
          <p:cNvSpPr/>
          <p:nvPr/>
        </p:nvSpPr>
        <p:spPr>
          <a:xfrm rot="10800000">
            <a:off x="6927989" y="4141236"/>
            <a:ext cx="778609" cy="3827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1089" name="Straight Arrow Connector 1088">
            <a:extLst>
              <a:ext uri="{FF2B5EF4-FFF2-40B4-BE49-F238E27FC236}">
                <a16:creationId xmlns:a16="http://schemas.microsoft.com/office/drawing/2014/main" id="{DE2C10A1-6AD1-3E04-5633-109D2220F803}"/>
              </a:ext>
            </a:extLst>
          </p:cNvPr>
          <p:cNvCxnSpPr>
            <a:cxnSpLocks/>
          </p:cNvCxnSpPr>
          <p:nvPr/>
        </p:nvCxnSpPr>
        <p:spPr>
          <a:xfrm>
            <a:off x="8825162" y="3352548"/>
            <a:ext cx="0" cy="717574"/>
          </a:xfrm>
          <a:prstGeom prst="straightConnector1">
            <a:avLst/>
          </a:prstGeom>
          <a:ln w="1905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90" name="Connector: Elbow 1089">
            <a:extLst>
              <a:ext uri="{FF2B5EF4-FFF2-40B4-BE49-F238E27FC236}">
                <a16:creationId xmlns:a16="http://schemas.microsoft.com/office/drawing/2014/main" id="{5CE0C4A3-EE66-15D6-C516-2CE0CDEBF8AC}"/>
              </a:ext>
            </a:extLst>
          </p:cNvPr>
          <p:cNvCxnSpPr>
            <a:cxnSpLocks/>
          </p:cNvCxnSpPr>
          <p:nvPr/>
        </p:nvCxnSpPr>
        <p:spPr>
          <a:xfrm rot="5400000">
            <a:off x="10238194" y="3722136"/>
            <a:ext cx="1054237" cy="262116"/>
          </a:xfrm>
          <a:prstGeom prst="bentConnector3">
            <a:avLst>
              <a:gd name="adj1" fmla="val 100054"/>
            </a:avLst>
          </a:prstGeom>
          <a:ln w="1905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91" name="Straight Connector 1090">
            <a:extLst>
              <a:ext uri="{FF2B5EF4-FFF2-40B4-BE49-F238E27FC236}">
                <a16:creationId xmlns:a16="http://schemas.microsoft.com/office/drawing/2014/main" id="{9CD1B911-D401-16A3-08D8-47778753FC13}"/>
              </a:ext>
            </a:extLst>
          </p:cNvPr>
          <p:cNvCxnSpPr/>
          <p:nvPr/>
        </p:nvCxnSpPr>
        <p:spPr>
          <a:xfrm>
            <a:off x="7490057" y="186806"/>
            <a:ext cx="0" cy="6480000"/>
          </a:xfrm>
          <a:prstGeom prst="line">
            <a:avLst/>
          </a:prstGeom>
          <a:ln w="28575">
            <a:solidFill>
              <a:schemeClr val="tx1">
                <a:lumMod val="50000"/>
                <a:lumOff val="50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1092" name="Title 1">
            <a:extLst>
              <a:ext uri="{FF2B5EF4-FFF2-40B4-BE49-F238E27FC236}">
                <a16:creationId xmlns:a16="http://schemas.microsoft.com/office/drawing/2014/main" id="{8BC5E212-E48D-92ED-F5D8-6E389ACD4803}"/>
              </a:ext>
            </a:extLst>
          </p:cNvPr>
          <p:cNvSpPr txBox="1">
            <a:spLocks/>
          </p:cNvSpPr>
          <p:nvPr/>
        </p:nvSpPr>
        <p:spPr>
          <a:xfrm>
            <a:off x="7621961" y="5950154"/>
            <a:ext cx="2102009" cy="7113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a:solidFill>
                  <a:schemeClr val="tx1">
                    <a:lumMod val="50000"/>
                    <a:lumOff val="50000"/>
                  </a:schemeClr>
                </a:solidFill>
                <a:latin typeface="Book Antiqua" panose="02040602050305030304" pitchFamily="18" charset="0"/>
              </a:rPr>
              <a:t>Upstream Country</a:t>
            </a:r>
            <a:endParaRPr lang="en-NL" sz="1800" b="1" dirty="0">
              <a:solidFill>
                <a:schemeClr val="tx1">
                  <a:lumMod val="50000"/>
                  <a:lumOff val="50000"/>
                </a:schemeClr>
              </a:solidFill>
              <a:latin typeface="Book Antiqua" panose="02040602050305030304" pitchFamily="18" charset="0"/>
            </a:endParaRPr>
          </a:p>
        </p:txBody>
      </p:sp>
      <p:sp>
        <p:nvSpPr>
          <p:cNvPr id="1093" name="Title 1">
            <a:extLst>
              <a:ext uri="{FF2B5EF4-FFF2-40B4-BE49-F238E27FC236}">
                <a16:creationId xmlns:a16="http://schemas.microsoft.com/office/drawing/2014/main" id="{46CA9B05-22C5-EA1B-77E3-C17635D35629}"/>
              </a:ext>
            </a:extLst>
          </p:cNvPr>
          <p:cNvSpPr txBox="1">
            <a:spLocks/>
          </p:cNvSpPr>
          <p:nvPr/>
        </p:nvSpPr>
        <p:spPr>
          <a:xfrm>
            <a:off x="5074084" y="5950155"/>
            <a:ext cx="2284070" cy="7113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1800" b="1" dirty="0">
                <a:solidFill>
                  <a:schemeClr val="tx1">
                    <a:lumMod val="50000"/>
                    <a:lumOff val="50000"/>
                  </a:schemeClr>
                </a:solidFill>
                <a:latin typeface="Book Antiqua" panose="02040602050305030304" pitchFamily="18" charset="0"/>
              </a:rPr>
              <a:t>Downstream Country</a:t>
            </a:r>
            <a:endParaRPr lang="en-NL" sz="1800" b="1" dirty="0">
              <a:solidFill>
                <a:schemeClr val="tx1">
                  <a:lumMod val="50000"/>
                  <a:lumOff val="50000"/>
                </a:schemeClr>
              </a:solidFill>
              <a:latin typeface="Book Antiqua" panose="02040602050305030304" pitchFamily="18" charset="0"/>
            </a:endParaRPr>
          </a:p>
        </p:txBody>
      </p:sp>
      <p:cxnSp>
        <p:nvCxnSpPr>
          <p:cNvPr id="1094" name="Straight Arrow Connector 1093">
            <a:extLst>
              <a:ext uri="{FF2B5EF4-FFF2-40B4-BE49-F238E27FC236}">
                <a16:creationId xmlns:a16="http://schemas.microsoft.com/office/drawing/2014/main" id="{84E8873D-BE82-078C-C8A3-B4BDC42E811E}"/>
              </a:ext>
            </a:extLst>
          </p:cNvPr>
          <p:cNvCxnSpPr/>
          <p:nvPr/>
        </p:nvCxnSpPr>
        <p:spPr>
          <a:xfrm>
            <a:off x="7134313" y="1038541"/>
            <a:ext cx="1678548" cy="7158"/>
          </a:xfrm>
          <a:prstGeom prst="straightConnector1">
            <a:avLst/>
          </a:prstGeom>
          <a:ln w="19050">
            <a:solidFill>
              <a:schemeClr val="accent2"/>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096" name="TextBox 1095">
            <a:extLst>
              <a:ext uri="{FF2B5EF4-FFF2-40B4-BE49-F238E27FC236}">
                <a16:creationId xmlns:a16="http://schemas.microsoft.com/office/drawing/2014/main" id="{FCFE08A5-0187-48FB-5F94-8A264667D79B}"/>
              </a:ext>
            </a:extLst>
          </p:cNvPr>
          <p:cNvSpPr txBox="1"/>
          <p:nvPr/>
        </p:nvSpPr>
        <p:spPr>
          <a:xfrm>
            <a:off x="8449432" y="1352371"/>
            <a:ext cx="1286445" cy="584775"/>
          </a:xfrm>
          <a:prstGeom prst="rect">
            <a:avLst/>
          </a:prstGeom>
          <a:noFill/>
        </p:spPr>
        <p:txBody>
          <a:bodyPr wrap="square" rtlCol="0">
            <a:spAutoFit/>
          </a:bodyPr>
          <a:lstStyle/>
          <a:p>
            <a:pPr algn="ctr" rtl="1"/>
            <a:r>
              <a:rPr lang="en-GB" sz="1600" b="1" dirty="0">
                <a:solidFill>
                  <a:schemeClr val="accent2"/>
                </a:solidFill>
                <a:latin typeface="Book Antiqua" panose="02040602050305030304" pitchFamily="18" charset="0"/>
              </a:rPr>
              <a:t>Policy Makers</a:t>
            </a:r>
            <a:endParaRPr lang="en-NL" sz="1600" b="1" dirty="0">
              <a:solidFill>
                <a:schemeClr val="accent2"/>
              </a:solidFill>
              <a:latin typeface="Book Antiqua" panose="02040602050305030304" pitchFamily="18" charset="0"/>
            </a:endParaRPr>
          </a:p>
        </p:txBody>
      </p:sp>
      <p:pic>
        <p:nvPicPr>
          <p:cNvPr id="1097" name="Picture 2" descr="Water conservancy institutions Vector Icons free download in SVG, PNG Format">
            <a:extLst>
              <a:ext uri="{FF2B5EF4-FFF2-40B4-BE49-F238E27FC236}">
                <a16:creationId xmlns:a16="http://schemas.microsoft.com/office/drawing/2014/main" id="{C0A66D48-84F7-1D77-FFA8-14620DDC1900}"/>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l="-15252" t="-15056" r="-16106" b="-20786"/>
          <a:stretch/>
        </p:blipFill>
        <p:spPr bwMode="auto">
          <a:xfrm>
            <a:off x="10493517" y="719521"/>
            <a:ext cx="763945" cy="790048"/>
          </a:xfrm>
          <a:prstGeom prst="rect">
            <a:avLst/>
          </a:prstGeom>
          <a:noFill/>
          <a:extLst>
            <a:ext uri="{909E8E84-426E-40DD-AFC4-6F175D3DCCD1}">
              <a14:hiddenFill xmlns:a14="http://schemas.microsoft.com/office/drawing/2010/main">
                <a:solidFill>
                  <a:srgbClr val="FFFFFF"/>
                </a:solidFill>
              </a14:hiddenFill>
            </a:ext>
          </a:extLst>
        </p:spPr>
      </p:pic>
      <p:sp>
        <p:nvSpPr>
          <p:cNvPr id="1098" name="TextBox 1097">
            <a:extLst>
              <a:ext uri="{FF2B5EF4-FFF2-40B4-BE49-F238E27FC236}">
                <a16:creationId xmlns:a16="http://schemas.microsoft.com/office/drawing/2014/main" id="{1C859B27-D0E6-CFEC-3687-EE63242B8ECB}"/>
              </a:ext>
            </a:extLst>
          </p:cNvPr>
          <p:cNvSpPr txBox="1"/>
          <p:nvPr/>
        </p:nvSpPr>
        <p:spPr>
          <a:xfrm>
            <a:off x="9951496" y="1374866"/>
            <a:ext cx="1809575" cy="584775"/>
          </a:xfrm>
          <a:prstGeom prst="rect">
            <a:avLst/>
          </a:prstGeom>
          <a:noFill/>
        </p:spPr>
        <p:txBody>
          <a:bodyPr wrap="square" rtlCol="0">
            <a:spAutoFit/>
          </a:bodyPr>
          <a:lstStyle/>
          <a:p>
            <a:pPr algn="ctr"/>
            <a:r>
              <a:rPr lang="en-GB" sz="1600" b="1" dirty="0">
                <a:solidFill>
                  <a:schemeClr val="accent2"/>
                </a:solidFill>
                <a:latin typeface="Book Antiqua" panose="02040602050305030304" pitchFamily="18" charset="0"/>
              </a:rPr>
              <a:t>Ministries &amp; Managers</a:t>
            </a:r>
            <a:endParaRPr lang="en-NL" sz="1600" b="1" dirty="0">
              <a:solidFill>
                <a:schemeClr val="accent2"/>
              </a:solidFill>
              <a:latin typeface="Book Antiqua" panose="02040602050305030304" pitchFamily="18" charset="0"/>
            </a:endParaRPr>
          </a:p>
        </p:txBody>
      </p:sp>
      <p:cxnSp>
        <p:nvCxnSpPr>
          <p:cNvPr id="1099" name="Straight Arrow Connector 1098">
            <a:extLst>
              <a:ext uri="{FF2B5EF4-FFF2-40B4-BE49-F238E27FC236}">
                <a16:creationId xmlns:a16="http://schemas.microsoft.com/office/drawing/2014/main" id="{A5BBED49-B048-85BC-BBF3-F88147DDA190}"/>
              </a:ext>
            </a:extLst>
          </p:cNvPr>
          <p:cNvCxnSpPr>
            <a:cxnSpLocks/>
          </p:cNvCxnSpPr>
          <p:nvPr/>
        </p:nvCxnSpPr>
        <p:spPr>
          <a:xfrm flipH="1">
            <a:off x="9469934" y="1041453"/>
            <a:ext cx="1040576" cy="5740"/>
          </a:xfrm>
          <a:prstGeom prst="straightConnector1">
            <a:avLst/>
          </a:prstGeom>
          <a:ln w="19050">
            <a:solidFill>
              <a:schemeClr val="accent2"/>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100" name="TextBox 1099">
            <a:extLst>
              <a:ext uri="{FF2B5EF4-FFF2-40B4-BE49-F238E27FC236}">
                <a16:creationId xmlns:a16="http://schemas.microsoft.com/office/drawing/2014/main" id="{45469DE5-41E1-1160-650E-AB77464DA3C5}"/>
              </a:ext>
            </a:extLst>
          </p:cNvPr>
          <p:cNvSpPr txBox="1"/>
          <p:nvPr/>
        </p:nvSpPr>
        <p:spPr>
          <a:xfrm>
            <a:off x="9354882" y="755780"/>
            <a:ext cx="1279372" cy="276999"/>
          </a:xfrm>
          <a:prstGeom prst="rect">
            <a:avLst/>
          </a:prstGeom>
          <a:noFill/>
        </p:spPr>
        <p:txBody>
          <a:bodyPr wrap="square" rtlCol="0">
            <a:spAutoFit/>
          </a:bodyPr>
          <a:lstStyle/>
          <a:p>
            <a:pPr algn="ctr"/>
            <a:r>
              <a:rPr lang="en-GB" sz="1200" dirty="0">
                <a:latin typeface="Book Antiqua" panose="02040602050305030304" pitchFamily="18" charset="0"/>
              </a:rPr>
              <a:t>Communication</a:t>
            </a:r>
            <a:endParaRPr lang="en-NL" sz="1200" dirty="0">
              <a:latin typeface="Book Antiqua" panose="02040602050305030304" pitchFamily="18" charset="0"/>
            </a:endParaRPr>
          </a:p>
        </p:txBody>
      </p:sp>
      <p:cxnSp>
        <p:nvCxnSpPr>
          <p:cNvPr id="1103" name="Connector: Elbow 1102">
            <a:extLst>
              <a:ext uri="{FF2B5EF4-FFF2-40B4-BE49-F238E27FC236}">
                <a16:creationId xmlns:a16="http://schemas.microsoft.com/office/drawing/2014/main" id="{46C38867-4529-0D98-0471-C7F309D551B7}"/>
              </a:ext>
            </a:extLst>
          </p:cNvPr>
          <p:cNvCxnSpPr>
            <a:cxnSpLocks/>
            <a:stCxn id="1097" idx="3"/>
          </p:cNvCxnSpPr>
          <p:nvPr/>
        </p:nvCxnSpPr>
        <p:spPr>
          <a:xfrm flipH="1">
            <a:off x="10991560" y="1114545"/>
            <a:ext cx="265902" cy="3265768"/>
          </a:xfrm>
          <a:prstGeom prst="bentConnector4">
            <a:avLst>
              <a:gd name="adj1" fmla="val -271288"/>
              <a:gd name="adj2" fmla="val 99914"/>
            </a:avLst>
          </a:prstGeom>
          <a:ln w="19050">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28" name="TextBox 1127">
            <a:extLst>
              <a:ext uri="{FF2B5EF4-FFF2-40B4-BE49-F238E27FC236}">
                <a16:creationId xmlns:a16="http://schemas.microsoft.com/office/drawing/2014/main" id="{961D1B6D-7D07-099E-0B21-0DC7536CD297}"/>
              </a:ext>
            </a:extLst>
          </p:cNvPr>
          <p:cNvSpPr txBox="1"/>
          <p:nvPr/>
        </p:nvSpPr>
        <p:spPr>
          <a:xfrm>
            <a:off x="7352869" y="765610"/>
            <a:ext cx="1279372" cy="276999"/>
          </a:xfrm>
          <a:prstGeom prst="rect">
            <a:avLst/>
          </a:prstGeom>
          <a:noFill/>
        </p:spPr>
        <p:txBody>
          <a:bodyPr wrap="square" rtlCol="0">
            <a:spAutoFit/>
          </a:bodyPr>
          <a:lstStyle/>
          <a:p>
            <a:pPr algn="ctr"/>
            <a:r>
              <a:rPr lang="en-GB" sz="1200" dirty="0">
                <a:latin typeface="Book Antiqua" panose="02040602050305030304" pitchFamily="18" charset="0"/>
              </a:rPr>
              <a:t>Cooperation</a:t>
            </a:r>
            <a:endParaRPr lang="en-NL" sz="1200" dirty="0">
              <a:latin typeface="Book Antiqua" panose="02040602050305030304" pitchFamily="18" charset="0"/>
            </a:endParaRPr>
          </a:p>
        </p:txBody>
      </p:sp>
      <p:sp>
        <p:nvSpPr>
          <p:cNvPr id="1129" name="Lightning Bolt 1128">
            <a:extLst>
              <a:ext uri="{FF2B5EF4-FFF2-40B4-BE49-F238E27FC236}">
                <a16:creationId xmlns:a16="http://schemas.microsoft.com/office/drawing/2014/main" id="{35517C22-A68C-92BF-A37D-94FF18C20326}"/>
              </a:ext>
            </a:extLst>
          </p:cNvPr>
          <p:cNvSpPr/>
          <p:nvPr/>
        </p:nvSpPr>
        <p:spPr>
          <a:xfrm>
            <a:off x="7767395" y="567045"/>
            <a:ext cx="388008" cy="698423"/>
          </a:xfrm>
          <a:prstGeom prst="lightningBol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grpSp>
        <p:nvGrpSpPr>
          <p:cNvPr id="1130" name="Group 1129">
            <a:extLst>
              <a:ext uri="{FF2B5EF4-FFF2-40B4-BE49-F238E27FC236}">
                <a16:creationId xmlns:a16="http://schemas.microsoft.com/office/drawing/2014/main" id="{2F2AE753-5B5A-3BF5-754A-EFDCB940AF00}"/>
              </a:ext>
            </a:extLst>
          </p:cNvPr>
          <p:cNvGrpSpPr/>
          <p:nvPr/>
        </p:nvGrpSpPr>
        <p:grpSpPr>
          <a:xfrm>
            <a:off x="7017247" y="673373"/>
            <a:ext cx="2191283" cy="347345"/>
            <a:chOff x="6928347" y="780549"/>
            <a:chExt cx="2191283" cy="347345"/>
          </a:xfrm>
        </p:grpSpPr>
        <p:sp>
          <p:nvSpPr>
            <p:cNvPr id="1191" name="TextBox 1190">
              <a:extLst>
                <a:ext uri="{FF2B5EF4-FFF2-40B4-BE49-F238E27FC236}">
                  <a16:creationId xmlns:a16="http://schemas.microsoft.com/office/drawing/2014/main" id="{C7E48365-9615-5672-D3EF-648983FA4E6D}"/>
                </a:ext>
              </a:extLst>
            </p:cNvPr>
            <p:cNvSpPr txBox="1"/>
            <p:nvPr/>
          </p:nvSpPr>
          <p:spPr>
            <a:xfrm rot="19364293">
              <a:off x="6928347" y="780549"/>
              <a:ext cx="1279372" cy="276999"/>
            </a:xfrm>
            <a:prstGeom prst="rect">
              <a:avLst/>
            </a:prstGeom>
            <a:noFill/>
          </p:spPr>
          <p:txBody>
            <a:bodyPr wrap="square" rtlCol="0">
              <a:spAutoFit/>
            </a:bodyPr>
            <a:lstStyle/>
            <a:p>
              <a:pPr algn="ctr"/>
              <a:r>
                <a:rPr lang="en-GB" sz="1200" dirty="0">
                  <a:latin typeface="Book Antiqua" panose="02040602050305030304" pitchFamily="18" charset="0"/>
                </a:rPr>
                <a:t>Co</a:t>
              </a:r>
              <a:endParaRPr lang="en-NL" sz="1200" dirty="0">
                <a:latin typeface="Book Antiqua" panose="02040602050305030304" pitchFamily="18" charset="0"/>
              </a:endParaRPr>
            </a:p>
          </p:txBody>
        </p:sp>
        <p:sp>
          <p:nvSpPr>
            <p:cNvPr id="1192" name="TextBox 1191">
              <a:extLst>
                <a:ext uri="{FF2B5EF4-FFF2-40B4-BE49-F238E27FC236}">
                  <a16:creationId xmlns:a16="http://schemas.microsoft.com/office/drawing/2014/main" id="{049602BF-DB70-7C4E-E37F-CF46FA6F5DCF}"/>
                </a:ext>
              </a:extLst>
            </p:cNvPr>
            <p:cNvSpPr txBox="1"/>
            <p:nvPr/>
          </p:nvSpPr>
          <p:spPr>
            <a:xfrm rot="1651596">
              <a:off x="7840258" y="850895"/>
              <a:ext cx="1279372" cy="276999"/>
            </a:xfrm>
            <a:prstGeom prst="rect">
              <a:avLst/>
            </a:prstGeom>
            <a:noFill/>
          </p:spPr>
          <p:txBody>
            <a:bodyPr wrap="square" rtlCol="0">
              <a:spAutoFit/>
            </a:bodyPr>
            <a:lstStyle/>
            <a:p>
              <a:r>
                <a:rPr lang="en-GB" sz="1200" dirty="0">
                  <a:latin typeface="Book Antiqua" panose="02040602050305030304" pitchFamily="18" charset="0"/>
                </a:rPr>
                <a:t>operation</a:t>
              </a:r>
              <a:endParaRPr lang="en-NL" sz="1200" dirty="0"/>
            </a:p>
          </p:txBody>
        </p:sp>
      </p:grpSp>
      <p:sp>
        <p:nvSpPr>
          <p:cNvPr id="1193" name="TextBox 1192">
            <a:extLst>
              <a:ext uri="{FF2B5EF4-FFF2-40B4-BE49-F238E27FC236}">
                <a16:creationId xmlns:a16="http://schemas.microsoft.com/office/drawing/2014/main" id="{BBFFC060-1494-9BBB-D470-0FCAF8BE377F}"/>
              </a:ext>
            </a:extLst>
          </p:cNvPr>
          <p:cNvSpPr txBox="1"/>
          <p:nvPr/>
        </p:nvSpPr>
        <p:spPr>
          <a:xfrm>
            <a:off x="369522" y="191961"/>
            <a:ext cx="4108680" cy="954107"/>
          </a:xfrm>
          <a:prstGeom prst="rect">
            <a:avLst/>
          </a:prstGeom>
          <a:noFill/>
        </p:spPr>
        <p:txBody>
          <a:bodyPr wrap="square" rtlCol="0">
            <a:spAutoFit/>
          </a:bodyPr>
          <a:lstStyle/>
          <a:p>
            <a:r>
              <a:rPr lang="en-GB" sz="2800" b="1" dirty="0">
                <a:solidFill>
                  <a:srgbClr val="0072BB"/>
                </a:solidFill>
                <a:latin typeface="Book Antiqua" panose="02040602050305030304" pitchFamily="18" charset="0"/>
              </a:rPr>
              <a:t>Transboundary </a:t>
            </a:r>
          </a:p>
          <a:p>
            <a:r>
              <a:rPr lang="en-GB" sz="2800" b="1" dirty="0">
                <a:solidFill>
                  <a:srgbClr val="0072BB"/>
                </a:solidFill>
                <a:latin typeface="Book Antiqua" panose="02040602050305030304" pitchFamily="18" charset="0"/>
              </a:rPr>
              <a:t>Basin</a:t>
            </a:r>
          </a:p>
        </p:txBody>
      </p:sp>
      <p:sp>
        <p:nvSpPr>
          <p:cNvPr id="1194" name="TextBox 1193">
            <a:extLst>
              <a:ext uri="{FF2B5EF4-FFF2-40B4-BE49-F238E27FC236}">
                <a16:creationId xmlns:a16="http://schemas.microsoft.com/office/drawing/2014/main" id="{46C0D295-1C20-0103-8D4B-D208FC94658D}"/>
              </a:ext>
            </a:extLst>
          </p:cNvPr>
          <p:cNvSpPr txBox="1"/>
          <p:nvPr/>
        </p:nvSpPr>
        <p:spPr>
          <a:xfrm>
            <a:off x="8246613" y="4219075"/>
            <a:ext cx="2500533" cy="338554"/>
          </a:xfrm>
          <a:prstGeom prst="rect">
            <a:avLst/>
          </a:prstGeom>
          <a:noFill/>
        </p:spPr>
        <p:txBody>
          <a:bodyPr wrap="square" rtlCol="0">
            <a:spAutoFit/>
          </a:bodyPr>
          <a:lstStyle/>
          <a:p>
            <a:pPr algn="ctr"/>
            <a:r>
              <a:rPr lang="en-GB" sz="1600" b="1" dirty="0">
                <a:solidFill>
                  <a:schemeClr val="accent1"/>
                </a:solidFill>
                <a:latin typeface="Book Antiqua" panose="02040602050305030304" pitchFamily="18" charset="0"/>
              </a:rPr>
              <a:t>Water Availability</a:t>
            </a:r>
            <a:endParaRPr lang="en-NL" sz="1600" b="1" dirty="0">
              <a:solidFill>
                <a:schemeClr val="accent1"/>
              </a:solidFill>
              <a:latin typeface="Book Antiqua" panose="02040602050305030304" pitchFamily="18" charset="0"/>
            </a:endParaRPr>
          </a:p>
        </p:txBody>
      </p:sp>
      <p:pic>
        <p:nvPicPr>
          <p:cNvPr id="1195" name="Picture 22" descr="Political Debate Images - Free Download on Freepik">
            <a:extLst>
              <a:ext uri="{FF2B5EF4-FFF2-40B4-BE49-F238E27FC236}">
                <a16:creationId xmlns:a16="http://schemas.microsoft.com/office/drawing/2014/main" id="{2705EC32-320D-6002-44E8-4DED443666E7}"/>
              </a:ext>
            </a:extLst>
          </p:cNvPr>
          <p:cNvPicPr>
            <a:picLocks noChangeAspect="1" noChangeArrowheads="1"/>
          </p:cNvPicPr>
          <p:nvPr/>
        </p:nvPicPr>
        <p:blipFill rotWithShape="1">
          <a:blip r:embed="rId21">
            <a:extLst>
              <a:ext uri="{BEBA8EAE-BF5A-486C-A8C5-ECC9F3942E4B}">
                <a14:imgProps xmlns:a14="http://schemas.microsoft.com/office/drawing/2010/main">
                  <a14:imgLayer r:embed="rId19">
                    <a14:imgEffect>
                      <a14:backgroundRemoval t="4633" b="46486" l="49681" r="93291">
                        <a14:foregroundMark x1="72843" y1="27476" x2="72843" y2="27476"/>
                        <a14:foregroundMark x1="73642" y1="9425" x2="73642" y2="9425"/>
                        <a14:foregroundMark x1="73163" y1="17572" x2="73163" y2="17572"/>
                        <a14:foregroundMark x1="79233" y1="46326" x2="79233" y2="46326"/>
                        <a14:foregroundMark x1="75719" y1="46486" x2="75719" y2="46486"/>
                        <a14:foregroundMark x1="65815" y1="40096" x2="65815" y2="40096"/>
                      </a14:backgroundRemoval>
                    </a14:imgEffect>
                  </a14:imgLayer>
                </a14:imgProps>
              </a:ext>
              <a:ext uri="{28A0092B-C50C-407E-A947-70E740481C1C}">
                <a14:useLocalDpi xmlns:a14="http://schemas.microsoft.com/office/drawing/2010/main" val="0"/>
              </a:ext>
            </a:extLst>
          </a:blip>
          <a:srcRect l="44577" t="-6712" r="1284" b="50835"/>
          <a:stretch/>
        </p:blipFill>
        <p:spPr bwMode="auto">
          <a:xfrm>
            <a:off x="8801721" y="728082"/>
            <a:ext cx="559588" cy="57754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Logo&#10;&#10;Description automatically generated with medium confidence">
            <a:extLst>
              <a:ext uri="{FF2B5EF4-FFF2-40B4-BE49-F238E27FC236}">
                <a16:creationId xmlns:a16="http://schemas.microsoft.com/office/drawing/2014/main" id="{EBFE09A4-E70C-8974-5335-D17C1A9F1AE0}"/>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0868008" y="4887194"/>
            <a:ext cx="883984" cy="1177554"/>
          </a:xfrm>
          <a:prstGeom prst="rect">
            <a:avLst/>
          </a:prstGeom>
        </p:spPr>
      </p:pic>
      <p:sp>
        <p:nvSpPr>
          <p:cNvPr id="29" name="Rectangle: Rounded Corners 28">
            <a:hlinkClick r:id="rId23" action="ppaction://hlinksldjump" highlightClick="1"/>
            <a:extLst>
              <a:ext uri="{FF2B5EF4-FFF2-40B4-BE49-F238E27FC236}">
                <a16:creationId xmlns:a16="http://schemas.microsoft.com/office/drawing/2014/main" id="{5A80A682-234B-35E0-5BA4-C2921BE251D0}"/>
              </a:ext>
            </a:extLst>
          </p:cNvPr>
          <p:cNvSpPr/>
          <p:nvPr/>
        </p:nvSpPr>
        <p:spPr>
          <a:xfrm>
            <a:off x="10648402" y="6192828"/>
            <a:ext cx="1370878" cy="473699"/>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072BB"/>
                </a:solidFill>
                <a:latin typeface="Book Antiqua" panose="02040602050305030304" pitchFamily="18" charset="0"/>
              </a:rPr>
              <a:t>Start to Navigate</a:t>
            </a:r>
            <a:endParaRPr lang="en-NL" sz="1400" b="1" dirty="0">
              <a:solidFill>
                <a:srgbClr val="0072BB"/>
              </a:solidFill>
              <a:latin typeface="Book Antiqua" panose="02040602050305030304" pitchFamily="18" charset="0"/>
            </a:endParaRPr>
          </a:p>
        </p:txBody>
      </p:sp>
      <p:sp>
        <p:nvSpPr>
          <p:cNvPr id="1095" name="Action Button: Go Back or Previous 1094">
            <a:hlinkClick r:id="" action="ppaction://hlinkshowjump?jump=previousslide" highlightClick="1"/>
            <a:extLst>
              <a:ext uri="{FF2B5EF4-FFF2-40B4-BE49-F238E27FC236}">
                <a16:creationId xmlns:a16="http://schemas.microsoft.com/office/drawing/2014/main" id="{6243C131-B079-36F8-2C78-23518291AD3F}"/>
              </a:ext>
            </a:extLst>
          </p:cNvPr>
          <p:cNvSpPr/>
          <p:nvPr/>
        </p:nvSpPr>
        <p:spPr>
          <a:xfrm>
            <a:off x="9382832" y="6325012"/>
            <a:ext cx="431540" cy="265472"/>
          </a:xfrm>
          <a:prstGeom prst="actionButtonBackPrevious">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L" sz="1100" b="1">
              <a:solidFill>
                <a:srgbClr val="0072BB"/>
              </a:solidFill>
              <a:latin typeface="Book Antiqua" panose="02040602050305030304" pitchFamily="18" charset="0"/>
            </a:endParaRPr>
          </a:p>
        </p:txBody>
      </p:sp>
      <p:sp>
        <p:nvSpPr>
          <p:cNvPr id="1101" name="Action Button: Go Forward or Next 1100">
            <a:hlinkClick r:id="" action="ppaction://hlinkshowjump?jump=nextslide" highlightClick="1"/>
            <a:extLst>
              <a:ext uri="{FF2B5EF4-FFF2-40B4-BE49-F238E27FC236}">
                <a16:creationId xmlns:a16="http://schemas.microsoft.com/office/drawing/2014/main" id="{9C46CCA7-B9F0-5A69-116B-BDBEF5A1F2A7}"/>
              </a:ext>
            </a:extLst>
          </p:cNvPr>
          <p:cNvSpPr/>
          <p:nvPr/>
        </p:nvSpPr>
        <p:spPr>
          <a:xfrm>
            <a:off x="10030188" y="6315926"/>
            <a:ext cx="431540" cy="265472"/>
          </a:xfrm>
          <a:prstGeom prst="actionButtonForwardNex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L" sz="1100" b="1">
              <a:solidFill>
                <a:srgbClr val="0072BB"/>
              </a:solidFill>
              <a:latin typeface="Book Antiqua" panose="02040602050305030304" pitchFamily="18" charset="0"/>
            </a:endParaRPr>
          </a:p>
        </p:txBody>
      </p:sp>
      <p:sp>
        <p:nvSpPr>
          <p:cNvPr id="1102" name="TextBox 1101">
            <a:extLst>
              <a:ext uri="{FF2B5EF4-FFF2-40B4-BE49-F238E27FC236}">
                <a16:creationId xmlns:a16="http://schemas.microsoft.com/office/drawing/2014/main" id="{FB96545D-6A81-D7EC-6C12-47DA207B1474}"/>
              </a:ext>
            </a:extLst>
          </p:cNvPr>
          <p:cNvSpPr txBox="1"/>
          <p:nvPr/>
        </p:nvSpPr>
        <p:spPr>
          <a:xfrm>
            <a:off x="9088849" y="5879519"/>
            <a:ext cx="1313684" cy="369332"/>
          </a:xfrm>
          <a:prstGeom prst="rect">
            <a:avLst/>
          </a:prstGeom>
          <a:noFill/>
        </p:spPr>
        <p:txBody>
          <a:bodyPr wrap="square" rtlCol="0">
            <a:spAutoFit/>
          </a:bodyPr>
          <a:lstStyle/>
          <a:p>
            <a:pPr algn="r"/>
            <a:r>
              <a:rPr lang="en-GB" b="1" dirty="0">
                <a:solidFill>
                  <a:srgbClr val="0072BB"/>
                </a:solidFill>
                <a:latin typeface="Book Antiqua" panose="02040602050305030304" pitchFamily="18" charset="0"/>
              </a:rPr>
              <a:t>Page 2/3</a:t>
            </a:r>
            <a:endParaRPr lang="en-NL" b="1" dirty="0">
              <a:solidFill>
                <a:srgbClr val="0072BB"/>
              </a:solidFill>
              <a:latin typeface="Book Antiqua" panose="02040602050305030304" pitchFamily="18" charset="0"/>
            </a:endParaRPr>
          </a:p>
        </p:txBody>
      </p:sp>
    </p:spTree>
    <p:extLst>
      <p:ext uri="{BB962C8B-B14F-4D97-AF65-F5344CB8AC3E}">
        <p14:creationId xmlns:p14="http://schemas.microsoft.com/office/powerpoint/2010/main" val="120190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29"/>
                                        </p:tgtEl>
                                        <p:attrNameLst>
                                          <p:attrName>style.visibility</p:attrName>
                                        </p:attrNameLst>
                                      </p:cBhvr>
                                      <p:to>
                                        <p:strVal val="visible"/>
                                      </p:to>
                                    </p:set>
                                    <p:animEffect transition="in" filter="wipe(up)">
                                      <p:cBhvr>
                                        <p:cTn id="7" dur="250"/>
                                        <p:tgtEl>
                                          <p:spTgt spid="1129"/>
                                        </p:tgtEl>
                                      </p:cBhvr>
                                    </p:animEffect>
                                  </p:childTnLst>
                                </p:cTn>
                              </p:par>
                              <p:par>
                                <p:cTn id="8" presetID="1" presetClass="exit" presetSubtype="0" fill="hold" grpId="0" nodeType="withEffect">
                                  <p:stCondLst>
                                    <p:cond delay="0"/>
                                  </p:stCondLst>
                                  <p:childTnLst>
                                    <p:set>
                                      <p:cBhvr>
                                        <p:cTn id="9" dur="1" fill="hold">
                                          <p:stCondLst>
                                            <p:cond delay="0"/>
                                          </p:stCondLst>
                                        </p:cTn>
                                        <p:tgtEl>
                                          <p:spTgt spid="1128"/>
                                        </p:tgtEl>
                                        <p:attrNameLst>
                                          <p:attrName>style.visibility</p:attrName>
                                        </p:attrNameLst>
                                      </p:cBhvr>
                                      <p:to>
                                        <p:strVal val="hidden"/>
                                      </p:to>
                                    </p:set>
                                  </p:childTnLst>
                                </p:cTn>
                              </p:par>
                            </p:childTnLst>
                          </p:cTn>
                        </p:par>
                        <p:par>
                          <p:cTn id="10" fill="hold">
                            <p:stCondLst>
                              <p:cond delay="250"/>
                            </p:stCondLst>
                            <p:childTnLst>
                              <p:par>
                                <p:cTn id="11" presetID="1" presetClass="entr" presetSubtype="0" fill="hold" nodeType="afterEffect">
                                  <p:stCondLst>
                                    <p:cond delay="0"/>
                                  </p:stCondLst>
                                  <p:childTnLst>
                                    <p:set>
                                      <p:cBhvr>
                                        <p:cTn id="12" dur="1" fill="hold">
                                          <p:stCondLst>
                                            <p:cond delay="0"/>
                                          </p:stCondLst>
                                        </p:cTn>
                                        <p:tgtEl>
                                          <p:spTgt spid="1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 grpId="0"/>
      <p:bldP spid="11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A8C471F-930C-7AED-D721-DD7C4E900F81}"/>
              </a:ext>
            </a:extLst>
          </p:cNvPr>
          <p:cNvGrpSpPr/>
          <p:nvPr/>
        </p:nvGrpSpPr>
        <p:grpSpPr>
          <a:xfrm>
            <a:off x="208088" y="2314902"/>
            <a:ext cx="6891414" cy="4220259"/>
            <a:chOff x="99731" y="2405686"/>
            <a:chExt cx="6891414" cy="4220259"/>
          </a:xfrm>
        </p:grpSpPr>
        <p:pic>
          <p:nvPicPr>
            <p:cNvPr id="3" name="Picture 6" descr="10,696 Water Turbine Illustrations &amp; Clip Art - iStock | Water turbine  icon, Water turbine close up">
              <a:extLst>
                <a:ext uri="{FF2B5EF4-FFF2-40B4-BE49-F238E27FC236}">
                  <a16:creationId xmlns:a16="http://schemas.microsoft.com/office/drawing/2014/main" id="{79F62895-E27D-CCE9-379B-7E9B841F3952}"/>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77778" b="90523" l="29180" r="45410">
                          <a14:foregroundMark x1="34098" y1="80392" x2="34098" y2="80392"/>
                          <a14:foregroundMark x1="42295" y1="83987" x2="42459" y2="80556"/>
                          <a14:foregroundMark x1="32787" y1="79575" x2="32295" y2="82026"/>
                          <a14:foregroundMark x1="29344" y1="89052" x2="29344" y2="89052"/>
                          <a14:foregroundMark x1="45410" y1="88725" x2="45410" y2="88725"/>
                        </a14:backgroundRemoval>
                      </a14:imgEffect>
                    </a14:imgLayer>
                  </a14:imgProps>
                </a:ext>
                <a:ext uri="{28A0092B-C50C-407E-A947-70E740481C1C}">
                  <a14:useLocalDpi xmlns:a14="http://schemas.microsoft.com/office/drawing/2010/main" val="0"/>
                </a:ext>
              </a:extLst>
            </a:blip>
            <a:srcRect l="28361" t="76307" r="52961" b="7843"/>
            <a:stretch/>
          </p:blipFill>
          <p:spPr bwMode="auto">
            <a:xfrm>
              <a:off x="4020994" y="4205364"/>
              <a:ext cx="650697" cy="553979"/>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65500EC9-EF7F-E959-DB7F-234C9F85CFA9}"/>
                </a:ext>
              </a:extLst>
            </p:cNvPr>
            <p:cNvCxnSpPr>
              <a:cxnSpLocks/>
              <a:stCxn id="3" idx="0"/>
              <a:endCxn id="25" idx="3"/>
            </p:cNvCxnSpPr>
            <p:nvPr/>
          </p:nvCxnSpPr>
          <p:spPr>
            <a:xfrm flipH="1" flipV="1">
              <a:off x="3152088" y="3154314"/>
              <a:ext cx="1194255" cy="1051050"/>
            </a:xfrm>
            <a:prstGeom prst="straightConnector1">
              <a:avLst/>
            </a:prstGeom>
            <a:ln w="19050">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D37CD742-6F94-5CFE-0F99-16488F6D98EA}"/>
                </a:ext>
              </a:extLst>
            </p:cNvPr>
            <p:cNvCxnSpPr>
              <a:cxnSpLocks/>
              <a:stCxn id="3" idx="1"/>
              <a:endCxn id="23" idx="3"/>
            </p:cNvCxnSpPr>
            <p:nvPr/>
          </p:nvCxnSpPr>
          <p:spPr>
            <a:xfrm flipH="1">
              <a:off x="3209503" y="4482354"/>
              <a:ext cx="811491" cy="5241"/>
            </a:xfrm>
            <a:prstGeom prst="straightConnector1">
              <a:avLst/>
            </a:prstGeom>
            <a:ln w="19050">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3C9C087E-7DB8-5AAC-E874-941CDDB19EC7}"/>
                </a:ext>
              </a:extLst>
            </p:cNvPr>
            <p:cNvCxnSpPr>
              <a:cxnSpLocks/>
              <a:stCxn id="3" idx="2"/>
              <a:endCxn id="21" idx="3"/>
            </p:cNvCxnSpPr>
            <p:nvPr/>
          </p:nvCxnSpPr>
          <p:spPr>
            <a:xfrm flipH="1">
              <a:off x="2987862" y="4759343"/>
              <a:ext cx="1358481" cy="955466"/>
            </a:xfrm>
            <a:prstGeom prst="straightConnector1">
              <a:avLst/>
            </a:prstGeom>
            <a:ln w="19050">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8781DD45-4549-3F21-2E25-8A7748008CA1}"/>
                </a:ext>
              </a:extLst>
            </p:cNvPr>
            <p:cNvGrpSpPr/>
            <p:nvPr/>
          </p:nvGrpSpPr>
          <p:grpSpPr>
            <a:xfrm>
              <a:off x="393487" y="2405686"/>
              <a:ext cx="3297311" cy="4220259"/>
              <a:chOff x="393487" y="2405686"/>
              <a:chExt cx="3297311" cy="4220259"/>
            </a:xfrm>
          </p:grpSpPr>
          <p:pic>
            <p:nvPicPr>
              <p:cNvPr id="14" name="Picture 26" descr="Premium Vector | Arrow vector icon gdp gross domestic product acronym  business vector icon business concept">
                <a:extLst>
                  <a:ext uri="{FF2B5EF4-FFF2-40B4-BE49-F238E27FC236}">
                    <a16:creationId xmlns:a16="http://schemas.microsoft.com/office/drawing/2014/main" id="{9EE9F9B1-5FCE-CD5D-79EA-04801AE72B3E}"/>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2900" b="80500" l="19000" r="80800">
                            <a14:foregroundMark x1="48650" y1="55500" x2="48650" y2="55500"/>
                            <a14:foregroundMark x1="38600" y1="56600" x2="38600" y2="56600"/>
                            <a14:foregroundMark x1="29100" y1="58800" x2="29100" y2="58800"/>
                            <a14:foregroundMark x1="39700" y1="70000" x2="39700" y2="70000"/>
                            <a14:foregroundMark x1="47300" y1="72050" x2="47300" y2="72050"/>
                            <a14:foregroundMark x1="58450" y1="72300" x2="58450" y2="72300"/>
                            <a14:foregroundMark x1="80650" y1="55100" x2="80650" y2="55100"/>
                            <a14:foregroundMark x1="69100" y1="34950" x2="69100" y2="34950"/>
                            <a14:foregroundMark x1="79550" y1="66000" x2="79550" y2="66000"/>
                            <a14:foregroundMark x1="21350" y1="65850" x2="21350" y2="65850"/>
                            <a14:foregroundMark x1="29900" y1="64750" x2="29900" y2="64750"/>
                            <a14:foregroundMark x1="25200" y1="29450" x2="43550" y2="38100"/>
                            <a14:foregroundMark x1="20800" y1="27500" x2="63450" y2="28750"/>
                            <a14:foregroundMark x1="63450" y1="28750" x2="77950" y2="61600"/>
                            <a14:foregroundMark x1="77950" y1="61600" x2="39650" y2="64050"/>
                            <a14:foregroundMark x1="39650" y1="64050" x2="20000" y2="32750"/>
                            <a14:foregroundMark x1="20000" y1="32750" x2="64950" y2="33350"/>
                            <a14:foregroundMark x1="64950" y1="33350" x2="26550" y2="34100"/>
                            <a14:foregroundMark x1="26550" y1="34100" x2="56950" y2="58850"/>
                            <a14:foregroundMark x1="56950" y1="58850" x2="22400" y2="53500"/>
                            <a14:foregroundMark x1="22400" y1="53500" x2="59950" y2="48250"/>
                            <a14:foregroundMark x1="59950" y1="48250" x2="26600" y2="26800"/>
                            <a14:foregroundMark x1="26600" y1="26800" x2="60050" y2="38600"/>
                            <a14:foregroundMark x1="60050" y1="38600" x2="74750" y2="56050"/>
                            <a14:foregroundMark x1="20000" y1="26100" x2="62700" y2="25800"/>
                            <a14:foregroundMark x1="62700" y1="25800" x2="77650" y2="26000"/>
                            <a14:foregroundMark x1="78050" y1="27900" x2="78050" y2="47100"/>
                            <a14:foregroundMark x1="77650" y1="29000" x2="72000" y2="34950"/>
                            <a14:foregroundMark x1="74900" y1="27350" x2="66600" y2="31650"/>
                            <a14:foregroundMark x1="77500" y1="25000" x2="19850" y2="25700"/>
                            <a14:foregroundMark x1="22050" y1="25850" x2="23700" y2="48200"/>
                            <a14:foregroundMark x1="19000" y1="24300" x2="19000" y2="24300"/>
                            <a14:foregroundMark x1="20100" y1="51650" x2="21100" y2="61000"/>
                            <a14:foregroundMark x1="78200" y1="24600" x2="78600" y2="35750"/>
                            <a14:foregroundMark x1="78350" y1="22950" x2="77100" y2="33450"/>
                            <a14:foregroundMark x1="78200" y1="65850" x2="77650" y2="59900"/>
                            <a14:foregroundMark x1="79450" y1="65850" x2="78200" y2="50100"/>
                            <a14:foregroundMark x1="20550" y1="66000" x2="79150" y2="64900"/>
                            <a14:foregroundMark x1="37650" y1="70250" x2="37650" y2="70250"/>
                            <a14:foregroundMark x1="49500" y1="69300" x2="49500" y2="69300"/>
                            <a14:foregroundMark x1="60100" y1="69300" x2="60100" y2="69300"/>
                            <a14:foregroundMark x1="40000" y1="70550" x2="40000" y2="70550"/>
                            <a14:foregroundMark x1="41100" y1="70400" x2="41100" y2="70400"/>
                            <a14:foregroundMark x1="41200" y1="70550" x2="41200" y2="70550"/>
                            <a14:foregroundMark x1="42300" y1="70550" x2="40650" y2="69450"/>
                            <a14:foregroundMark x1="43150" y1="71500" x2="39150" y2="68750"/>
                            <a14:foregroundMark x1="41373" y1="73856" x2="41100" y2="74250"/>
                            <a14:foregroundMark x1="42900" y1="71650" x2="41603" y2="73524"/>
                            <a14:foregroundMark x1="42200" y1="69850" x2="36374" y2="69381"/>
                            <a14:foregroundMark x1="38850" y1="70000" x2="35700" y2="72900"/>
                            <a14:foregroundMark x1="37150" y1="77400" x2="37200" y2="77850"/>
                            <a14:foregroundMark x1="36400" y1="70650" x2="36697" y2="73322"/>
                            <a14:foregroundMark x1="39522" y1="77546" x2="41500" y2="78950"/>
                            <a14:foregroundMark x1="35300" y1="74550" x2="37061" y2="75799"/>
                            <a14:foregroundMark x1="42300" y1="78100" x2="42900" y2="74400"/>
                            <a14:foregroundMark x1="42300" y1="75100" x2="40205" y2="74814"/>
                            <a14:foregroundMark x1="48000" y1="70550" x2="47850" y2="76900"/>
                            <a14:foregroundMark x1="49500" y1="70100" x2="54600" y2="70950"/>
                            <a14:foregroundMark x1="54050" y1="70800" x2="54900" y2="76450"/>
                            <a14:foregroundMark x1="54600" y1="76600" x2="48550" y2="78000"/>
                            <a14:foregroundMark x1="58450" y1="70250" x2="59150" y2="79100"/>
                            <a14:foregroundMark x1="58900" y1="70000" x2="64100" y2="70250"/>
                            <a14:foregroundMark x1="65200" y1="71500" x2="60800" y2="74650"/>
                            <a14:foregroundMark x1="79300" y1="48050" x2="78900" y2="26100"/>
                            <a14:foregroundMark x1="80800" y1="46800" x2="80550" y2="63500"/>
                            <a14:backgroundMark x1="57650" y1="67900" x2="57650" y2="67900"/>
                            <a14:backgroundMark x1="61900" y1="72200" x2="61900" y2="72200"/>
                            <a14:backgroundMark x1="52650" y1="74100" x2="52650" y2="74100"/>
                            <a14:backgroundMark x1="51550" y1="74400" x2="51550" y2="74400"/>
                            <a14:backgroundMark x1="40250" y1="72450" x2="40250" y2="72450"/>
                            <a14:backgroundMark x1="34200" y1="69700" x2="34200" y2="69700"/>
                            <a14:backgroundMark x1="39150" y1="73550" x2="39150" y2="73550"/>
                            <a14:backgroundMark x1="40800" y1="72600" x2="38600" y2="72450"/>
                            <a14:backgroundMark x1="38300" y1="73550" x2="39150" y2="75100"/>
                            <a14:backgroundMark x1="38200" y1="74250" x2="39300" y2="75500"/>
                            <a14:backgroundMark x1="43000" y1="73300" x2="41100" y2="72750"/>
                            <a14:backgroundMark x1="42300" y1="73550" x2="40650" y2="72600"/>
                            <a14:backgroundMark x1="37350" y1="72900" x2="40250" y2="76750"/>
                            <a14:backgroundMark x1="37100" y1="74100" x2="39000" y2="76600"/>
                            <a14:backgroundMark x1="35850" y1="68750" x2="31550" y2="70400"/>
                            <a14:backgroundMark x1="36950" y1="76300" x2="39700" y2="77150"/>
                            <a14:backgroundMark x1="43000" y1="73550" x2="40800" y2="72900"/>
                            <a14:backgroundMark x1="42900" y1="73150" x2="41900" y2="72450"/>
                          </a14:backgroundRemoval>
                        </a14:imgEffect>
                      </a14:imgLayer>
                    </a14:imgProps>
                  </a:ext>
                  <a:ext uri="{28A0092B-C50C-407E-A947-70E740481C1C}">
                    <a14:useLocalDpi xmlns:a14="http://schemas.microsoft.com/office/drawing/2010/main" val="0"/>
                  </a:ext>
                </a:extLst>
              </a:blip>
              <a:srcRect l="17708" t="18481" r="12989" b="12569"/>
              <a:stretch/>
            </p:blipFill>
            <p:spPr bwMode="auto">
              <a:xfrm>
                <a:off x="393487" y="4006233"/>
                <a:ext cx="957089" cy="952243"/>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a:extLst>
                  <a:ext uri="{FF2B5EF4-FFF2-40B4-BE49-F238E27FC236}">
                    <a16:creationId xmlns:a16="http://schemas.microsoft.com/office/drawing/2014/main" id="{163D1DCA-7F97-A121-D7EC-CDB781FE9F54}"/>
                  </a:ext>
                </a:extLst>
              </p:cNvPr>
              <p:cNvCxnSpPr>
                <a:cxnSpLocks/>
                <a:stCxn id="25" idx="1"/>
                <a:endCxn id="14" idx="0"/>
              </p:cNvCxnSpPr>
              <p:nvPr/>
            </p:nvCxnSpPr>
            <p:spPr>
              <a:xfrm flipH="1">
                <a:off x="872032" y="3154314"/>
                <a:ext cx="1206652" cy="851919"/>
              </a:xfrm>
              <a:prstGeom prst="straightConnector1">
                <a:avLst/>
              </a:prstGeom>
              <a:ln w="19050">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0659268-46F1-4BC4-0E54-F9823BE4B5BE}"/>
                  </a:ext>
                </a:extLst>
              </p:cNvPr>
              <p:cNvCxnSpPr>
                <a:cxnSpLocks/>
                <a:stCxn id="23" idx="1"/>
                <a:endCxn id="14" idx="3"/>
              </p:cNvCxnSpPr>
              <p:nvPr/>
            </p:nvCxnSpPr>
            <p:spPr>
              <a:xfrm flipH="1" flipV="1">
                <a:off x="1350576" y="4482355"/>
                <a:ext cx="670693" cy="5240"/>
              </a:xfrm>
              <a:prstGeom prst="straightConnector1">
                <a:avLst/>
              </a:prstGeom>
              <a:ln w="19050">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A504AF5-0389-A625-2028-E6EDAEA56182}"/>
                  </a:ext>
                </a:extLst>
              </p:cNvPr>
              <p:cNvCxnSpPr>
                <a:cxnSpLocks/>
                <a:stCxn id="21" idx="1"/>
                <a:endCxn id="14" idx="2"/>
              </p:cNvCxnSpPr>
              <p:nvPr/>
            </p:nvCxnSpPr>
            <p:spPr>
              <a:xfrm flipH="1" flipV="1">
                <a:off x="872032" y="4958476"/>
                <a:ext cx="1370878" cy="756333"/>
              </a:xfrm>
              <a:prstGeom prst="straightConnector1">
                <a:avLst/>
              </a:prstGeom>
              <a:ln w="19050">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BCFACDD9-055D-DE06-DC5E-3E2A602D61B5}"/>
                  </a:ext>
                </a:extLst>
              </p:cNvPr>
              <p:cNvGrpSpPr/>
              <p:nvPr/>
            </p:nvGrpSpPr>
            <p:grpSpPr>
              <a:xfrm>
                <a:off x="1827697" y="2405686"/>
                <a:ext cx="1863101" cy="1136246"/>
                <a:chOff x="1695617" y="1775654"/>
                <a:chExt cx="1863101" cy="1136246"/>
              </a:xfrm>
            </p:grpSpPr>
            <p:pic>
              <p:nvPicPr>
                <p:cNvPr id="25" name="Picture 14" descr="442 City Water Pipes Illustrations &amp; Clip Art - iStock | Water system, Water  infrastructure, Drinking water">
                  <a:extLst>
                    <a:ext uri="{FF2B5EF4-FFF2-40B4-BE49-F238E27FC236}">
                      <a16:creationId xmlns:a16="http://schemas.microsoft.com/office/drawing/2014/main" id="{E0D8E44B-9FE2-4483-0D12-A73BE5D30723}"/>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5204" b="96154" l="5065" r="95752">
                              <a14:foregroundMark x1="33333" y1="5204" x2="33333" y2="5204"/>
                              <a14:foregroundMark x1="34967" y1="12443" x2="34967" y2="12443"/>
                              <a14:foregroundMark x1="37092" y1="5882" x2="47059" y2="5882"/>
                              <a14:foregroundMark x1="34150" y1="6335" x2="22876" y2="39367"/>
                              <a14:foregroundMark x1="28922" y1="15158" x2="23039" y2="33710"/>
                              <a14:foregroundMark x1="25490" y1="9502" x2="38072" y2="6787"/>
                              <a14:foregroundMark x1="29575" y1="5204" x2="43301" y2="5430"/>
                              <a14:foregroundMark x1="27451" y1="5430" x2="43954" y2="5430"/>
                              <a14:foregroundMark x1="33660" y1="7240" x2="76471" y2="5656"/>
                              <a14:foregroundMark x1="68791" y1="14932" x2="80065" y2="33032"/>
                              <a14:foregroundMark x1="78268" y1="11538" x2="83170" y2="23529"/>
                              <a14:foregroundMark x1="81863" y1="21493" x2="86928" y2="39367"/>
                              <a14:foregroundMark x1="83497" y1="20136" x2="83497" y2="20136"/>
                              <a14:foregroundMark x1="83660" y1="18100" x2="83660" y2="18100"/>
                              <a14:foregroundMark x1="83660" y1="19005" x2="83660" y2="19005"/>
                              <a14:foregroundMark x1="84477" y1="19005" x2="84477" y2="19005"/>
                              <a14:foregroundMark x1="84804" y1="19457" x2="84477" y2="23756"/>
                              <a14:foregroundMark x1="88072" y1="43891" x2="89869" y2="56109"/>
                              <a14:foregroundMark x1="92484" y1="58597" x2="92484" y2="58597"/>
                              <a14:foregroundMark x1="92157" y1="50452" x2="92157" y2="50452"/>
                              <a14:foregroundMark x1="93627" y1="49548" x2="93627" y2="49548"/>
                              <a14:foregroundMark x1="92484" y1="49321" x2="91340" y2="48643"/>
                              <a14:foregroundMark x1="95915" y1="58597" x2="95915" y2="58597"/>
                              <a14:foregroundMark x1="68791" y1="85973" x2="68791" y2="85973"/>
                              <a14:foregroundMark x1="62418" y1="96154" x2="31699" y2="83484"/>
                              <a14:foregroundMark x1="11111" y1="44570" x2="10948" y2="54977"/>
                              <a14:foregroundMark x1="7843" y1="56335" x2="5065" y2="57240"/>
                              <a14:foregroundMark x1="18137" y1="26923" x2="16013" y2="27602"/>
                              <a14:foregroundMark x1="18137" y1="40498" x2="15196" y2="38688"/>
                              <a14:foregroundMark x1="12908" y1="37104" x2="30556" y2="8145"/>
                              <a14:foregroundMark x1="16340" y1="19683" x2="26634" y2="19683"/>
                              <a14:foregroundMark x1="15523" y1="19005" x2="19444" y2="19005"/>
                              <a14:foregroundMark x1="14216" y1="19005" x2="21078" y2="19457"/>
                              <a14:foregroundMark x1="15686" y1="17421" x2="25980" y2="17647"/>
                              <a14:foregroundMark x1="88889" y1="31900" x2="80882" y2="31900"/>
                              <a14:foregroundMark x1="70261" y1="81674" x2="51797" y2="90045"/>
                              <a14:foregroundMark x1="24837" y1="85520" x2="66503" y2="83710"/>
                              <a14:foregroundMark x1="30882" y1="90950" x2="61928" y2="89593"/>
                              <a14:foregroundMark x1="35621" y1="95701" x2="72059" y2="95249"/>
                              <a14:foregroundMark x1="77124" y1="80090" x2="70915" y2="89140"/>
                              <a14:foregroundMark x1="75980" y1="86199" x2="72876" y2="73303"/>
                              <a14:foregroundMark x1="33497" y1="33032" x2="57516" y2="58597"/>
                              <a14:foregroundMark x1="80719" y1="69683" x2="15523" y2="75792"/>
                              <a14:foregroundMark x1="14706" y1="79638" x2="14542" y2="65158"/>
                              <a14:foregroundMark x1="27124" y1="70588" x2="49183" y2="70588"/>
                              <a14:foregroundMark x1="86111" y1="64480" x2="86111" y2="74434"/>
                              <a14:foregroundMark x1="91830" y1="49095" x2="91830" y2="49095"/>
                              <a14:foregroundMark x1="92320" y1="48190" x2="92320" y2="48190"/>
                              <a14:foregroundMark x1="92320" y1="46833" x2="92974" y2="48869"/>
                              <a14:foregroundMark x1="93301" y1="55204" x2="93137" y2="50679"/>
                            </a14:backgroundRemoval>
                          </a14:imgEffect>
                        </a14:imgLayer>
                      </a14:imgProps>
                    </a:ext>
                    <a:ext uri="{28A0092B-C50C-407E-A947-70E740481C1C}">
                      <a14:useLocalDpi xmlns:a14="http://schemas.microsoft.com/office/drawing/2010/main" val="0"/>
                    </a:ext>
                  </a:extLst>
                </a:blip>
                <a:srcRect/>
                <a:stretch>
                  <a:fillRect/>
                </a:stretch>
              </p:blipFill>
              <p:spPr bwMode="auto">
                <a:xfrm>
                  <a:off x="1946604" y="2136664"/>
                  <a:ext cx="1073404" cy="77523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0E844D8B-18E2-B312-0069-5E63CEDB88D9}"/>
                    </a:ext>
                  </a:extLst>
                </p:cNvPr>
                <p:cNvSpPr txBox="1"/>
                <p:nvPr/>
              </p:nvSpPr>
              <p:spPr>
                <a:xfrm>
                  <a:off x="1695617" y="1775654"/>
                  <a:ext cx="1863101" cy="338554"/>
                </a:xfrm>
                <a:prstGeom prst="rect">
                  <a:avLst/>
                </a:prstGeom>
                <a:noFill/>
              </p:spPr>
              <p:txBody>
                <a:bodyPr wrap="square" rtlCol="0">
                  <a:spAutoFit/>
                </a:bodyPr>
                <a:lstStyle/>
                <a:p>
                  <a:r>
                    <a:rPr lang="en-GB" sz="1600" b="1" dirty="0">
                      <a:solidFill>
                        <a:schemeClr val="accent6"/>
                      </a:solidFill>
                      <a:latin typeface="Book Antiqua" panose="02040602050305030304" pitchFamily="18" charset="0"/>
                    </a:rPr>
                    <a:t>Drinking Water</a:t>
                  </a:r>
                  <a:endParaRPr lang="en-NL" sz="1600" b="1" dirty="0">
                    <a:solidFill>
                      <a:schemeClr val="accent6"/>
                    </a:solidFill>
                    <a:latin typeface="Book Antiqua" panose="02040602050305030304" pitchFamily="18" charset="0"/>
                  </a:endParaRPr>
                </a:p>
              </p:txBody>
            </p:sp>
          </p:grpSp>
          <p:grpSp>
            <p:nvGrpSpPr>
              <p:cNvPr id="19" name="Group 18">
                <a:extLst>
                  <a:ext uri="{FF2B5EF4-FFF2-40B4-BE49-F238E27FC236}">
                    <a16:creationId xmlns:a16="http://schemas.microsoft.com/office/drawing/2014/main" id="{D3B035C0-12E9-12FC-FA41-34F4ECB451DE}"/>
                  </a:ext>
                </a:extLst>
              </p:cNvPr>
              <p:cNvGrpSpPr/>
              <p:nvPr/>
            </p:nvGrpSpPr>
            <p:grpSpPr>
              <a:xfrm>
                <a:off x="1860315" y="3778588"/>
                <a:ext cx="1613985" cy="1085519"/>
                <a:chOff x="1728235" y="3148556"/>
                <a:chExt cx="1613985" cy="1085519"/>
              </a:xfrm>
            </p:grpSpPr>
            <p:pic>
              <p:nvPicPr>
                <p:cNvPr id="23" name="Picture 8" descr="Irrigation Canal Stock Illustrations – 52 Irrigation Canal Stock  Illustrations, Vectors &amp; Clipart - Dreamstime">
                  <a:extLst>
                    <a:ext uri="{FF2B5EF4-FFF2-40B4-BE49-F238E27FC236}">
                      <a16:creationId xmlns:a16="http://schemas.microsoft.com/office/drawing/2014/main" id="{55210C15-D43B-D741-3344-A814F38C6F0F}"/>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5668" b="87247" l="10125" r="87625">
                              <a14:foregroundMark x1="34250" y1="49190" x2="30000" y2="43927"/>
                              <a14:foregroundMark x1="87625" y1="47773" x2="87625" y2="47773"/>
                              <a14:foregroundMark x1="46125" y1="87247" x2="46125" y2="87247"/>
                              <a14:foregroundMark x1="10125" y1="53036" x2="10125" y2="53036"/>
                              <a14:foregroundMark x1="50500" y1="8097" x2="50500" y2="8097"/>
                              <a14:foregroundMark x1="53750" y1="7287" x2="53750" y2="7287"/>
                              <a14:foregroundMark x1="50250" y1="6883" x2="50250" y2="6883"/>
                              <a14:foregroundMark x1="50625" y1="6275" x2="50625" y2="6275"/>
                              <a14:foregroundMark x1="54250" y1="5668" x2="54250" y2="5668"/>
                              <a14:foregroundMark x1="54000" y1="5668" x2="54000" y2="5668"/>
                            </a14:backgroundRemoval>
                          </a14:imgEffect>
                        </a14:imgLayer>
                      </a14:imgProps>
                    </a:ext>
                    <a:ext uri="{28A0092B-C50C-407E-A947-70E740481C1C}">
                      <a14:useLocalDpi xmlns:a14="http://schemas.microsoft.com/office/drawing/2010/main" val="0"/>
                    </a:ext>
                  </a:extLst>
                </a:blip>
                <a:srcRect l="856" t="-1" r="5839" b="4243"/>
                <a:stretch/>
              </p:blipFill>
              <p:spPr bwMode="auto">
                <a:xfrm>
                  <a:off x="1889189" y="3481050"/>
                  <a:ext cx="1188234" cy="75302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67172DA4-609B-155B-00B3-9405C6685F78}"/>
                    </a:ext>
                  </a:extLst>
                </p:cNvPr>
                <p:cNvSpPr txBox="1"/>
                <p:nvPr/>
              </p:nvSpPr>
              <p:spPr>
                <a:xfrm>
                  <a:off x="1728235" y="3148556"/>
                  <a:ext cx="1613985" cy="338554"/>
                </a:xfrm>
                <a:prstGeom prst="rect">
                  <a:avLst/>
                </a:prstGeom>
                <a:noFill/>
              </p:spPr>
              <p:txBody>
                <a:bodyPr wrap="square" rtlCol="0">
                  <a:spAutoFit/>
                </a:bodyPr>
                <a:lstStyle/>
                <a:p>
                  <a:pPr algn="ctr"/>
                  <a:r>
                    <a:rPr lang="en-GB" sz="1600" b="1" dirty="0">
                      <a:solidFill>
                        <a:schemeClr val="accent6"/>
                      </a:solidFill>
                      <a:latin typeface="Book Antiqua" panose="02040602050305030304" pitchFamily="18" charset="0"/>
                    </a:rPr>
                    <a:t>Food Security</a:t>
                  </a:r>
                  <a:endParaRPr lang="en-NL" sz="1600" b="1" dirty="0">
                    <a:solidFill>
                      <a:schemeClr val="accent6"/>
                    </a:solidFill>
                    <a:latin typeface="Book Antiqua" panose="02040602050305030304" pitchFamily="18" charset="0"/>
                  </a:endParaRPr>
                </a:p>
              </p:txBody>
            </p:sp>
          </p:grpSp>
          <p:grpSp>
            <p:nvGrpSpPr>
              <p:cNvPr id="20" name="Group 19">
                <a:extLst>
                  <a:ext uri="{FF2B5EF4-FFF2-40B4-BE49-F238E27FC236}">
                    <a16:creationId xmlns:a16="http://schemas.microsoft.com/office/drawing/2014/main" id="{164938B7-8F18-D5A5-D9A5-32805E309F71}"/>
                  </a:ext>
                </a:extLst>
              </p:cNvPr>
              <p:cNvGrpSpPr/>
              <p:nvPr/>
            </p:nvGrpSpPr>
            <p:grpSpPr>
              <a:xfrm>
                <a:off x="1914937" y="5413951"/>
                <a:ext cx="1370878" cy="1211994"/>
                <a:chOff x="1782857" y="4708949"/>
                <a:chExt cx="1370878" cy="1211994"/>
              </a:xfrm>
            </p:grpSpPr>
            <p:pic>
              <p:nvPicPr>
                <p:cNvPr id="21" name="Picture 20" descr="Page 2 | Hydroelectric Power Plant Images - Free Download on Freepik">
                  <a:extLst>
                    <a:ext uri="{FF2B5EF4-FFF2-40B4-BE49-F238E27FC236}">
                      <a16:creationId xmlns:a16="http://schemas.microsoft.com/office/drawing/2014/main" id="{02AA2969-AC34-A7BE-7E3B-C1741AB7E48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0498" r="-13306"/>
                <a:stretch/>
              </p:blipFill>
              <p:spPr bwMode="auto">
                <a:xfrm>
                  <a:off x="2110830" y="4708949"/>
                  <a:ext cx="744952" cy="601716"/>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E76FEEED-1EFC-221A-122F-85D1603D4A6C}"/>
                    </a:ext>
                  </a:extLst>
                </p:cNvPr>
                <p:cNvSpPr txBox="1"/>
                <p:nvPr/>
              </p:nvSpPr>
              <p:spPr>
                <a:xfrm>
                  <a:off x="1782857" y="5336168"/>
                  <a:ext cx="1370878" cy="584775"/>
                </a:xfrm>
                <a:prstGeom prst="rect">
                  <a:avLst/>
                </a:prstGeom>
                <a:noFill/>
              </p:spPr>
              <p:txBody>
                <a:bodyPr wrap="square" rtlCol="0">
                  <a:spAutoFit/>
                </a:bodyPr>
                <a:lstStyle/>
                <a:p>
                  <a:pPr algn="ctr"/>
                  <a:r>
                    <a:rPr lang="en-GB" sz="1600" b="1" dirty="0">
                      <a:solidFill>
                        <a:schemeClr val="accent6"/>
                      </a:solidFill>
                      <a:latin typeface="Book Antiqua" panose="02040602050305030304" pitchFamily="18" charset="0"/>
                    </a:rPr>
                    <a:t>Hydropower Generation</a:t>
                  </a:r>
                  <a:endParaRPr lang="en-NL" sz="1600" b="1" dirty="0">
                    <a:solidFill>
                      <a:schemeClr val="accent6"/>
                    </a:solidFill>
                    <a:latin typeface="Book Antiqua" panose="02040602050305030304" pitchFamily="18" charset="0"/>
                  </a:endParaRPr>
                </a:p>
              </p:txBody>
            </p:sp>
          </p:grpSp>
        </p:grpSp>
        <p:grpSp>
          <p:nvGrpSpPr>
            <p:cNvPr id="8" name="Group 7">
              <a:extLst>
                <a:ext uri="{FF2B5EF4-FFF2-40B4-BE49-F238E27FC236}">
                  <a16:creationId xmlns:a16="http://schemas.microsoft.com/office/drawing/2014/main" id="{E6858E05-7D9E-64E2-3125-121902DC9C8B}"/>
                </a:ext>
              </a:extLst>
            </p:cNvPr>
            <p:cNvGrpSpPr/>
            <p:nvPr/>
          </p:nvGrpSpPr>
          <p:grpSpPr>
            <a:xfrm>
              <a:off x="4490612" y="3912699"/>
              <a:ext cx="2500533" cy="1023837"/>
              <a:chOff x="4338212" y="2883320"/>
              <a:chExt cx="2500533" cy="1023837"/>
            </a:xfrm>
          </p:grpSpPr>
          <p:sp>
            <p:nvSpPr>
              <p:cNvPr id="12" name="Freeform: Shape 11">
                <a:extLst>
                  <a:ext uri="{FF2B5EF4-FFF2-40B4-BE49-F238E27FC236}">
                    <a16:creationId xmlns:a16="http://schemas.microsoft.com/office/drawing/2014/main" id="{F55FCF36-2178-38FA-68E2-BA4B482C8E18}"/>
                  </a:ext>
                </a:extLst>
              </p:cNvPr>
              <p:cNvSpPr/>
              <p:nvPr/>
            </p:nvSpPr>
            <p:spPr>
              <a:xfrm>
                <a:off x="4485425" y="2883320"/>
                <a:ext cx="2130682" cy="1023837"/>
              </a:xfrm>
              <a:custGeom>
                <a:avLst/>
                <a:gdLst>
                  <a:gd name="connsiteX0" fmla="*/ 316129 w 4569843"/>
                  <a:gd name="connsiteY0" fmla="*/ 1704688 h 3869527"/>
                  <a:gd name="connsiteX1" fmla="*/ 129517 w 4569843"/>
                  <a:gd name="connsiteY1" fmla="*/ 1844647 h 3869527"/>
                  <a:gd name="connsiteX2" fmla="*/ 8219 w 4569843"/>
                  <a:gd name="connsiteY2" fmla="*/ 2348500 h 3869527"/>
                  <a:gd name="connsiteX3" fmla="*/ 362782 w 4569843"/>
                  <a:gd name="connsiteY3" fmla="*/ 2712394 h 3869527"/>
                  <a:gd name="connsiteX4" fmla="*/ 633370 w 4569843"/>
                  <a:gd name="connsiteY4" fmla="*/ 3066957 h 3869527"/>
                  <a:gd name="connsiteX5" fmla="*/ 1230529 w 4569843"/>
                  <a:gd name="connsiteY5" fmla="*/ 3412190 h 3869527"/>
                  <a:gd name="connsiteX6" fmla="*/ 1790366 w 4569843"/>
                  <a:gd name="connsiteY6" fmla="*/ 3197585 h 3869527"/>
                  <a:gd name="connsiteX7" fmla="*/ 2303550 w 4569843"/>
                  <a:gd name="connsiteY7" fmla="*/ 3440181 h 3869527"/>
                  <a:gd name="connsiteX8" fmla="*/ 3059329 w 4569843"/>
                  <a:gd name="connsiteY8" fmla="*/ 3869390 h 3869527"/>
                  <a:gd name="connsiteX9" fmla="*/ 3255272 w 4569843"/>
                  <a:gd name="connsiteY9" fmla="*/ 3393528 h 3869527"/>
                  <a:gd name="connsiteX10" fmla="*/ 3880423 w 4569843"/>
                  <a:gd name="connsiteY10" fmla="*/ 2889675 h 3869527"/>
                  <a:gd name="connsiteX11" fmla="*/ 4561558 w 4569843"/>
                  <a:gd name="connsiteY11" fmla="*/ 2357830 h 3869527"/>
                  <a:gd name="connsiteX12" fmla="*/ 4244317 w 4569843"/>
                  <a:gd name="connsiteY12" fmla="*/ 1732679 h 3869527"/>
                  <a:gd name="connsiteX13" fmla="*/ 4029713 w 4569843"/>
                  <a:gd name="connsiteY13" fmla="*/ 1060875 h 3869527"/>
                  <a:gd name="connsiteX14" fmla="*/ 4496243 w 4569843"/>
                  <a:gd name="connsiteY14" fmla="*/ 295765 h 3869527"/>
                  <a:gd name="connsiteX15" fmla="*/ 3441884 w 4569843"/>
                  <a:gd name="connsiteY15" fmla="*/ 6516 h 3869527"/>
                  <a:gd name="connsiteX16" fmla="*/ 2835394 w 4569843"/>
                  <a:gd name="connsiteY16" fmla="*/ 538361 h 3869527"/>
                  <a:gd name="connsiteX17" fmla="*/ 2443509 w 4569843"/>
                  <a:gd name="connsiteY17" fmla="*/ 1228826 h 3869527"/>
                  <a:gd name="connsiteX18" fmla="*/ 1361158 w 4569843"/>
                  <a:gd name="connsiteY18" fmla="*/ 958239 h 3869527"/>
                  <a:gd name="connsiteX19" fmla="*/ 726676 w 4569843"/>
                  <a:gd name="connsiteY19" fmla="*/ 1359455 h 3869527"/>
                  <a:gd name="connsiteX20" fmla="*/ 316129 w 4569843"/>
                  <a:gd name="connsiteY20" fmla="*/ 1704688 h 386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69843" h="3869527">
                    <a:moveTo>
                      <a:pt x="316129" y="1704688"/>
                    </a:moveTo>
                    <a:cubicBezTo>
                      <a:pt x="216602" y="1785553"/>
                      <a:pt x="180835" y="1737345"/>
                      <a:pt x="129517" y="1844647"/>
                    </a:cubicBezTo>
                    <a:cubicBezTo>
                      <a:pt x="78199" y="1951949"/>
                      <a:pt x="-30658" y="2203876"/>
                      <a:pt x="8219" y="2348500"/>
                    </a:cubicBezTo>
                    <a:cubicBezTo>
                      <a:pt x="47096" y="2493124"/>
                      <a:pt x="258590" y="2592651"/>
                      <a:pt x="362782" y="2712394"/>
                    </a:cubicBezTo>
                    <a:cubicBezTo>
                      <a:pt x="466974" y="2832137"/>
                      <a:pt x="488745" y="2950324"/>
                      <a:pt x="633370" y="3066957"/>
                    </a:cubicBezTo>
                    <a:cubicBezTo>
                      <a:pt x="777995" y="3183590"/>
                      <a:pt x="1037696" y="3390419"/>
                      <a:pt x="1230529" y="3412190"/>
                    </a:cubicBezTo>
                    <a:cubicBezTo>
                      <a:pt x="1423362" y="3433961"/>
                      <a:pt x="1611529" y="3192920"/>
                      <a:pt x="1790366" y="3197585"/>
                    </a:cubicBezTo>
                    <a:cubicBezTo>
                      <a:pt x="1969203" y="3202250"/>
                      <a:pt x="2092056" y="3328214"/>
                      <a:pt x="2303550" y="3440181"/>
                    </a:cubicBezTo>
                    <a:cubicBezTo>
                      <a:pt x="2515044" y="3552148"/>
                      <a:pt x="2900709" y="3877165"/>
                      <a:pt x="3059329" y="3869390"/>
                    </a:cubicBezTo>
                    <a:cubicBezTo>
                      <a:pt x="3217949" y="3861615"/>
                      <a:pt x="3118423" y="3556814"/>
                      <a:pt x="3255272" y="3393528"/>
                    </a:cubicBezTo>
                    <a:cubicBezTo>
                      <a:pt x="3392121" y="3230242"/>
                      <a:pt x="3662709" y="3062291"/>
                      <a:pt x="3880423" y="2889675"/>
                    </a:cubicBezTo>
                    <a:cubicBezTo>
                      <a:pt x="4098137" y="2717059"/>
                      <a:pt x="4500909" y="2550663"/>
                      <a:pt x="4561558" y="2357830"/>
                    </a:cubicBezTo>
                    <a:cubicBezTo>
                      <a:pt x="4622207" y="2164997"/>
                      <a:pt x="4332958" y="1948838"/>
                      <a:pt x="4244317" y="1732679"/>
                    </a:cubicBezTo>
                    <a:cubicBezTo>
                      <a:pt x="4155676" y="1516520"/>
                      <a:pt x="3987725" y="1300361"/>
                      <a:pt x="4029713" y="1060875"/>
                    </a:cubicBezTo>
                    <a:cubicBezTo>
                      <a:pt x="4071701" y="821389"/>
                      <a:pt x="4594214" y="471491"/>
                      <a:pt x="4496243" y="295765"/>
                    </a:cubicBezTo>
                    <a:cubicBezTo>
                      <a:pt x="4398272" y="120039"/>
                      <a:pt x="3718692" y="-33917"/>
                      <a:pt x="3441884" y="6516"/>
                    </a:cubicBezTo>
                    <a:cubicBezTo>
                      <a:pt x="3165076" y="46949"/>
                      <a:pt x="3001790" y="334643"/>
                      <a:pt x="2835394" y="538361"/>
                    </a:cubicBezTo>
                    <a:cubicBezTo>
                      <a:pt x="2668998" y="742079"/>
                      <a:pt x="2689215" y="1158846"/>
                      <a:pt x="2443509" y="1228826"/>
                    </a:cubicBezTo>
                    <a:cubicBezTo>
                      <a:pt x="2197803" y="1298806"/>
                      <a:pt x="1647297" y="936468"/>
                      <a:pt x="1361158" y="958239"/>
                    </a:cubicBezTo>
                    <a:cubicBezTo>
                      <a:pt x="1075019" y="980010"/>
                      <a:pt x="905513" y="1238157"/>
                      <a:pt x="726676" y="1359455"/>
                    </a:cubicBezTo>
                    <a:cubicBezTo>
                      <a:pt x="547839" y="1480753"/>
                      <a:pt x="415656" y="1623823"/>
                      <a:pt x="316129" y="1704688"/>
                    </a:cubicBezTo>
                    <a:close/>
                  </a:path>
                </a:pathLst>
              </a:cu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2400"/>
              </a:p>
            </p:txBody>
          </p:sp>
          <p:sp>
            <p:nvSpPr>
              <p:cNvPr id="13" name="TextBox 12">
                <a:extLst>
                  <a:ext uri="{FF2B5EF4-FFF2-40B4-BE49-F238E27FC236}">
                    <a16:creationId xmlns:a16="http://schemas.microsoft.com/office/drawing/2014/main" id="{9952AC6E-D447-DFD6-3A38-2EB6F1635D4F}"/>
                  </a:ext>
                </a:extLst>
              </p:cNvPr>
              <p:cNvSpPr txBox="1"/>
              <p:nvPr/>
            </p:nvSpPr>
            <p:spPr>
              <a:xfrm>
                <a:off x="4338212" y="3290304"/>
                <a:ext cx="2500533" cy="338554"/>
              </a:xfrm>
              <a:prstGeom prst="rect">
                <a:avLst/>
              </a:prstGeom>
              <a:noFill/>
            </p:spPr>
            <p:txBody>
              <a:bodyPr wrap="square" rtlCol="0">
                <a:spAutoFit/>
              </a:bodyPr>
              <a:lstStyle/>
              <a:p>
                <a:pPr algn="ctr"/>
                <a:r>
                  <a:rPr lang="en-GB" sz="1600" b="1" dirty="0">
                    <a:solidFill>
                      <a:schemeClr val="accent1"/>
                    </a:solidFill>
                    <a:latin typeface="Book Antiqua" panose="02040602050305030304" pitchFamily="18" charset="0"/>
                  </a:rPr>
                  <a:t>Water Availability</a:t>
                </a:r>
                <a:endParaRPr lang="en-NL" sz="1600" b="1" dirty="0">
                  <a:solidFill>
                    <a:schemeClr val="accent1"/>
                  </a:solidFill>
                  <a:latin typeface="Book Antiqua" panose="02040602050305030304" pitchFamily="18" charset="0"/>
                </a:endParaRPr>
              </a:p>
            </p:txBody>
          </p:sp>
        </p:grpSp>
        <p:grpSp>
          <p:nvGrpSpPr>
            <p:cNvPr id="9" name="Group 8">
              <a:extLst>
                <a:ext uri="{FF2B5EF4-FFF2-40B4-BE49-F238E27FC236}">
                  <a16:creationId xmlns:a16="http://schemas.microsoft.com/office/drawing/2014/main" id="{2D8C2E47-A983-7EED-73B7-5BDB2B8EADB5}"/>
                </a:ext>
              </a:extLst>
            </p:cNvPr>
            <p:cNvGrpSpPr/>
            <p:nvPr/>
          </p:nvGrpSpPr>
          <p:grpSpPr>
            <a:xfrm>
              <a:off x="99731" y="5736541"/>
              <a:ext cx="1571236" cy="756333"/>
              <a:chOff x="484434" y="232620"/>
              <a:chExt cx="1760585" cy="833572"/>
            </a:xfrm>
          </p:grpSpPr>
          <p:pic>
            <p:nvPicPr>
              <p:cNvPr id="10" name="Picture 20" descr="Page 2 | Hydroelectric Power Plant Images - Free Download on Freepik">
                <a:extLst>
                  <a:ext uri="{FF2B5EF4-FFF2-40B4-BE49-F238E27FC236}">
                    <a16:creationId xmlns:a16="http://schemas.microsoft.com/office/drawing/2014/main" id="{934A1D00-8DDA-A9E9-73E7-6724820D25B4}"/>
                  </a:ext>
                </a:extLst>
              </p:cNvPr>
              <p:cNvPicPr>
                <a:picLocks noChangeAspect="1" noChangeArrowheads="1"/>
              </p:cNvPicPr>
              <p:nvPr/>
            </p:nvPicPr>
            <p:blipFill rotWithShape="1">
              <a:blip r:embed="rId11">
                <a:duotone>
                  <a:schemeClr val="accent6">
                    <a:shade val="45000"/>
                    <a:satMod val="135000"/>
                  </a:schemeClr>
                  <a:prstClr val="white"/>
                </a:duotone>
                <a:extLst>
                  <a:ext uri="{BEBA8EAE-BF5A-486C-A8C5-ECC9F3942E4B}">
                    <a14:imgProps xmlns:a14="http://schemas.microsoft.com/office/drawing/2010/main">
                      <a14:imgLayer r:embed="rId12">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45628" t="52524" r="32554" b="40936"/>
              <a:stretch/>
            </p:blipFill>
            <p:spPr bwMode="auto">
              <a:xfrm rot="10800000">
                <a:off x="484434" y="232620"/>
                <a:ext cx="1760585" cy="833572"/>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25E9ECE-110D-6DD8-D5E8-A0C43F84B234}"/>
                  </a:ext>
                </a:extLst>
              </p:cNvPr>
              <p:cNvSpPr txBox="1"/>
              <p:nvPr/>
            </p:nvSpPr>
            <p:spPr>
              <a:xfrm>
                <a:off x="531872" y="373894"/>
                <a:ext cx="1665711" cy="461665"/>
              </a:xfrm>
              <a:prstGeom prst="rect">
                <a:avLst/>
              </a:prstGeom>
              <a:noFill/>
            </p:spPr>
            <p:txBody>
              <a:bodyPr wrap="square" rtlCol="0">
                <a:spAutoFit/>
              </a:bodyPr>
              <a:lstStyle/>
              <a:p>
                <a:pPr algn="ctr"/>
                <a:r>
                  <a:rPr lang="en-GB" sz="1200" b="1" dirty="0">
                    <a:solidFill>
                      <a:schemeClr val="bg1"/>
                    </a:solidFill>
                    <a:latin typeface="Book Antiqua" panose="02040602050305030304" pitchFamily="18" charset="0"/>
                  </a:rPr>
                  <a:t>Infrastructure </a:t>
                </a:r>
              </a:p>
              <a:p>
                <a:pPr algn="ctr"/>
                <a:r>
                  <a:rPr lang="en-GB" sz="1200" b="1" dirty="0">
                    <a:solidFill>
                      <a:schemeClr val="bg1"/>
                    </a:solidFill>
                    <a:latin typeface="Book Antiqua" panose="02040602050305030304" pitchFamily="18" charset="0"/>
                  </a:rPr>
                  <a:t>Component</a:t>
                </a:r>
                <a:endParaRPr lang="en-NL" sz="1200" b="1" dirty="0">
                  <a:solidFill>
                    <a:schemeClr val="bg1"/>
                  </a:solidFill>
                  <a:latin typeface="Book Antiqua" panose="02040602050305030304" pitchFamily="18" charset="0"/>
                </a:endParaRPr>
              </a:p>
            </p:txBody>
          </p:sp>
        </p:grpSp>
      </p:grpSp>
      <p:grpSp>
        <p:nvGrpSpPr>
          <p:cNvPr id="27" name="Group 26">
            <a:extLst>
              <a:ext uri="{FF2B5EF4-FFF2-40B4-BE49-F238E27FC236}">
                <a16:creationId xmlns:a16="http://schemas.microsoft.com/office/drawing/2014/main" id="{0C180EF0-35C6-6C7F-8E44-B98254C9E947}"/>
              </a:ext>
            </a:extLst>
          </p:cNvPr>
          <p:cNvGrpSpPr/>
          <p:nvPr/>
        </p:nvGrpSpPr>
        <p:grpSpPr>
          <a:xfrm>
            <a:off x="7133333" y="470831"/>
            <a:ext cx="1869883" cy="576505"/>
            <a:chOff x="7018894" y="4982982"/>
            <a:chExt cx="1869883" cy="576505"/>
          </a:xfrm>
        </p:grpSpPr>
        <p:cxnSp>
          <p:nvCxnSpPr>
            <p:cNvPr id="29" name="Straight Arrow Connector 28">
              <a:extLst>
                <a:ext uri="{FF2B5EF4-FFF2-40B4-BE49-F238E27FC236}">
                  <a16:creationId xmlns:a16="http://schemas.microsoft.com/office/drawing/2014/main" id="{442EE64C-B014-9465-E2CB-CEBE5053D0E0}"/>
                </a:ext>
              </a:extLst>
            </p:cNvPr>
            <p:cNvCxnSpPr>
              <a:cxnSpLocks/>
            </p:cNvCxnSpPr>
            <p:nvPr/>
          </p:nvCxnSpPr>
          <p:spPr>
            <a:xfrm>
              <a:off x="7018894" y="5552329"/>
              <a:ext cx="1678548" cy="7158"/>
            </a:xfrm>
            <a:prstGeom prst="straightConnector1">
              <a:avLst/>
            </a:prstGeom>
            <a:ln w="19050">
              <a:solidFill>
                <a:schemeClr val="accent2"/>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A111F65-9BD5-547C-DD6E-F3678875E7C6}"/>
                </a:ext>
              </a:extLst>
            </p:cNvPr>
            <p:cNvSpPr txBox="1"/>
            <p:nvPr/>
          </p:nvSpPr>
          <p:spPr>
            <a:xfrm>
              <a:off x="7356699" y="4982982"/>
              <a:ext cx="1532078" cy="430887"/>
            </a:xfrm>
            <a:prstGeom prst="rect">
              <a:avLst/>
            </a:prstGeom>
            <a:noFill/>
          </p:spPr>
          <p:txBody>
            <a:bodyPr wrap="square" rtlCol="0">
              <a:spAutoFit/>
            </a:bodyPr>
            <a:lstStyle/>
            <a:p>
              <a:pPr algn="ctr"/>
              <a:r>
                <a:rPr lang="en-GB" sz="1100" dirty="0">
                  <a:latin typeface="Book Antiqua" panose="02040602050305030304" pitchFamily="18" charset="0"/>
                </a:rPr>
                <a:t>Knowledge sharing</a:t>
              </a:r>
            </a:p>
            <a:p>
              <a:pPr algn="ctr"/>
              <a:r>
                <a:rPr lang="en-GB" sz="1100" dirty="0">
                  <a:latin typeface="Book Antiqua" panose="02040602050305030304" pitchFamily="18" charset="0"/>
                </a:rPr>
                <a:t>(transparency)</a:t>
              </a:r>
              <a:endParaRPr lang="en-NL" sz="1100" dirty="0">
                <a:latin typeface="Book Antiqua" panose="02040602050305030304" pitchFamily="18" charset="0"/>
              </a:endParaRPr>
            </a:p>
          </p:txBody>
        </p:sp>
      </p:grpSp>
      <p:grpSp>
        <p:nvGrpSpPr>
          <p:cNvPr id="28" name="Group 27">
            <a:extLst>
              <a:ext uri="{FF2B5EF4-FFF2-40B4-BE49-F238E27FC236}">
                <a16:creationId xmlns:a16="http://schemas.microsoft.com/office/drawing/2014/main" id="{0EBE156F-3F73-0465-AFC6-3F6A3E7114EB}"/>
              </a:ext>
            </a:extLst>
          </p:cNvPr>
          <p:cNvGrpSpPr/>
          <p:nvPr/>
        </p:nvGrpSpPr>
        <p:grpSpPr>
          <a:xfrm>
            <a:off x="4550821" y="2243393"/>
            <a:ext cx="7468459" cy="3394300"/>
            <a:chOff x="4442464" y="2334177"/>
            <a:chExt cx="7468459" cy="3394300"/>
          </a:xfrm>
        </p:grpSpPr>
        <p:cxnSp>
          <p:nvCxnSpPr>
            <p:cNvPr id="32" name="Connector: Elbow 31">
              <a:extLst>
                <a:ext uri="{FF2B5EF4-FFF2-40B4-BE49-F238E27FC236}">
                  <a16:creationId xmlns:a16="http://schemas.microsoft.com/office/drawing/2014/main" id="{C2D10637-E83E-3D66-C95D-825D08B27EE2}"/>
                </a:ext>
              </a:extLst>
            </p:cNvPr>
            <p:cNvCxnSpPr>
              <a:cxnSpLocks/>
              <a:endCxn id="41" idx="1"/>
            </p:cNvCxnSpPr>
            <p:nvPr/>
          </p:nvCxnSpPr>
          <p:spPr>
            <a:xfrm rot="5400000" flipH="1" flipV="1">
              <a:off x="4107748" y="3378381"/>
              <a:ext cx="1166385" cy="496954"/>
            </a:xfrm>
            <a:prstGeom prst="bentConnector2">
              <a:avLst/>
            </a:prstGeom>
            <a:ln w="1905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0A6C380F-947B-9787-E3C4-802FD7EA61C5}"/>
                </a:ext>
              </a:extLst>
            </p:cNvPr>
            <p:cNvGrpSpPr/>
            <p:nvPr/>
          </p:nvGrpSpPr>
          <p:grpSpPr>
            <a:xfrm>
              <a:off x="9676655" y="2359158"/>
              <a:ext cx="2234268" cy="1055411"/>
              <a:chOff x="6169945" y="944483"/>
              <a:chExt cx="2234268" cy="1055411"/>
            </a:xfrm>
          </p:grpSpPr>
          <p:sp>
            <p:nvSpPr>
              <p:cNvPr id="44" name="TextBox 43">
                <a:extLst>
                  <a:ext uri="{FF2B5EF4-FFF2-40B4-BE49-F238E27FC236}">
                    <a16:creationId xmlns:a16="http://schemas.microsoft.com/office/drawing/2014/main" id="{C6AB61A9-CA58-69B4-15D7-9017774AB3B4}"/>
                  </a:ext>
                </a:extLst>
              </p:cNvPr>
              <p:cNvSpPr txBox="1"/>
              <p:nvPr/>
            </p:nvSpPr>
            <p:spPr>
              <a:xfrm>
                <a:off x="6169945" y="944483"/>
                <a:ext cx="2234268" cy="338554"/>
              </a:xfrm>
              <a:prstGeom prst="rect">
                <a:avLst/>
              </a:prstGeom>
              <a:noFill/>
            </p:spPr>
            <p:txBody>
              <a:bodyPr wrap="square" rtlCol="0">
                <a:spAutoFit/>
              </a:bodyPr>
              <a:lstStyle/>
              <a:p>
                <a:pPr algn="ctr"/>
                <a:r>
                  <a:rPr lang="en-GB" sz="1600" b="1" dirty="0">
                    <a:solidFill>
                      <a:schemeClr val="accent1"/>
                    </a:solidFill>
                    <a:latin typeface="Book Antiqua" panose="02040602050305030304" pitchFamily="18" charset="0"/>
                  </a:rPr>
                  <a:t>Climate Conditions</a:t>
                </a:r>
                <a:endParaRPr lang="en-NL" sz="1600" b="1" dirty="0">
                  <a:solidFill>
                    <a:schemeClr val="accent1"/>
                  </a:solidFill>
                  <a:latin typeface="Book Antiqua" panose="02040602050305030304" pitchFamily="18" charset="0"/>
                </a:endParaRPr>
              </a:p>
            </p:txBody>
          </p:sp>
          <p:pic>
            <p:nvPicPr>
              <p:cNvPr id="45" name="Picture 44">
                <a:extLst>
                  <a:ext uri="{FF2B5EF4-FFF2-40B4-BE49-F238E27FC236}">
                    <a16:creationId xmlns:a16="http://schemas.microsoft.com/office/drawing/2014/main" id="{20BA02F3-47EB-EF37-A925-237EE8B7E7FB}"/>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8197" b="94262" l="5941" r="89604">
                            <a14:foregroundMark x1="88119" y1="22951" x2="88119" y2="22951"/>
                            <a14:foregroundMark x1="85644" y1="31148" x2="85644" y2="31148"/>
                            <a14:foregroundMark x1="86634" y1="38525" x2="86634" y2="38525"/>
                            <a14:foregroundMark x1="85644" y1="44262" x2="85644" y2="44262"/>
                            <a14:foregroundMark x1="87624" y1="53279" x2="87624" y2="53279"/>
                            <a14:foregroundMark x1="75743" y1="72131" x2="75743" y2="72131"/>
                            <a14:foregroundMark x1="48515" y1="67213" x2="48515" y2="67213"/>
                            <a14:foregroundMark x1="50990" y1="41803" x2="50990" y2="41803"/>
                            <a14:foregroundMark x1="9406" y1="72131" x2="9406" y2="72131"/>
                            <a14:foregroundMark x1="21782" y1="60656" x2="21782" y2="60656"/>
                            <a14:foregroundMark x1="5941" y1="62295" x2="5941" y2="62295"/>
                            <a14:foregroundMark x1="32178" y1="72131" x2="32178" y2="72131"/>
                            <a14:foregroundMark x1="25743" y1="90164" x2="25743" y2="90164"/>
                            <a14:foregroundMark x1="29208" y1="20492" x2="29208" y2="20492"/>
                            <a14:foregroundMark x1="34653" y1="11475" x2="34653" y2="11475"/>
                            <a14:foregroundMark x1="42574" y1="9016" x2="42574" y2="9016"/>
                            <a14:foregroundMark x1="50495" y1="11475" x2="50495" y2="11475"/>
                            <a14:foregroundMark x1="56436" y1="19672" x2="56436" y2="19672"/>
                            <a14:foregroundMark x1="57921" y1="31967" x2="57921" y2="31967"/>
                            <a14:foregroundMark x1="55941" y1="45902" x2="55941" y2="45902"/>
                            <a14:foregroundMark x1="22772" y1="94262" x2="22772" y2="94262"/>
                            <a14:foregroundMark x1="22277" y1="91803" x2="22277" y2="91803"/>
                            <a14:foregroundMark x1="22277" y1="90984" x2="22277" y2="90984"/>
                            <a14:foregroundMark x1="23267" y1="91803" x2="23267" y2="91803"/>
                            <a14:foregroundMark x1="76238" y1="14754" x2="76238" y2="14754"/>
                            <a14:foregroundMark x1="75248" y1="13934" x2="75248" y2="13934"/>
                            <a14:foregroundMark x1="74257" y1="15574" x2="74257" y2="15574"/>
                            <a14:backgroundMark x1="75743" y1="4098" x2="75743" y2="4098"/>
                            <a14:backgroundMark x1="88614" y1="6557" x2="69307" y2="2459"/>
                            <a14:backgroundMark x1="91584" y1="6557" x2="65842" y2="2459"/>
                            <a14:backgroundMark x1="23762" y1="90984" x2="23762" y2="90984"/>
                            <a14:backgroundMark x1="76733" y1="14754" x2="76733" y2="14754"/>
                            <a14:backgroundMark x1="75743" y1="13115" x2="75743" y2="13115"/>
                            <a14:backgroundMark x1="74752" y1="13115" x2="74752" y2="13115"/>
                            <a14:backgroundMark x1="73267" y1="14754" x2="73267" y2="14754"/>
                          </a14:backgroundRemoval>
                        </a14:imgEffect>
                      </a14:imgLayer>
                    </a14:imgProps>
                  </a:ext>
                </a:extLst>
              </a:blip>
              <a:stretch>
                <a:fillRect/>
              </a:stretch>
            </p:blipFill>
            <p:spPr>
              <a:xfrm>
                <a:off x="6671330" y="1256118"/>
                <a:ext cx="1231499" cy="743776"/>
              </a:xfrm>
              <a:prstGeom prst="rect">
                <a:avLst/>
              </a:prstGeom>
            </p:spPr>
          </p:pic>
        </p:grpSp>
        <p:grpSp>
          <p:nvGrpSpPr>
            <p:cNvPr id="34" name="Group 33">
              <a:extLst>
                <a:ext uri="{FF2B5EF4-FFF2-40B4-BE49-F238E27FC236}">
                  <a16:creationId xmlns:a16="http://schemas.microsoft.com/office/drawing/2014/main" id="{90DF68CD-2296-C4A9-C69E-E10BEDC7B87B}"/>
                </a:ext>
              </a:extLst>
            </p:cNvPr>
            <p:cNvGrpSpPr/>
            <p:nvPr/>
          </p:nvGrpSpPr>
          <p:grpSpPr>
            <a:xfrm>
              <a:off x="7635157" y="2334177"/>
              <a:ext cx="2100935" cy="1106864"/>
              <a:chOff x="8728625" y="950904"/>
              <a:chExt cx="2100935" cy="1106864"/>
            </a:xfrm>
          </p:grpSpPr>
          <p:pic>
            <p:nvPicPr>
              <p:cNvPr id="42" name="Picture 8" descr="vedlejší Monotónní Omezený national park png Klesání Kariéra samet">
                <a:extLst>
                  <a:ext uri="{FF2B5EF4-FFF2-40B4-BE49-F238E27FC236}">
                    <a16:creationId xmlns:a16="http://schemas.microsoft.com/office/drawing/2014/main" id="{215536A9-EB6D-3001-E5F0-DB196F6BD352}"/>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10000" b="90000" l="10000" r="90000">
                            <a14:foregroundMark x1="60556" y1="23600" x2="46889" y2="57600"/>
                            <a14:foregroundMark x1="64556" y1="65600" x2="41000" y2="75200"/>
                            <a14:foregroundMark x1="41000" y1="75200" x2="41000" y2="75400"/>
                            <a14:foregroundMark x1="34889" y1="60000" x2="40222" y2="43000"/>
                            <a14:foregroundMark x1="42333" y1="57000" x2="46667" y2="35600"/>
                            <a14:foregroundMark x1="46667" y1="35600" x2="51111" y2="25800"/>
                            <a14:foregroundMark x1="63556" y1="45800" x2="56222" y2="59800"/>
                          </a14:backgroundRemoval>
                        </a14:imgEffect>
                      </a14:imgLayer>
                    </a14:imgProps>
                  </a:ext>
                  <a:ext uri="{28A0092B-C50C-407E-A947-70E740481C1C}">
                    <a14:useLocalDpi xmlns:a14="http://schemas.microsoft.com/office/drawing/2010/main" val="0"/>
                  </a:ext>
                </a:extLst>
              </a:blip>
              <a:srcRect l="23917" t="10957" r="24476" b="11412"/>
              <a:stretch/>
            </p:blipFill>
            <p:spPr bwMode="auto">
              <a:xfrm>
                <a:off x="9332119" y="1256522"/>
                <a:ext cx="958750" cy="801246"/>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7D1F6CB1-9936-FB10-F940-19DF4C621BF6}"/>
                  </a:ext>
                </a:extLst>
              </p:cNvPr>
              <p:cNvSpPr txBox="1"/>
              <p:nvPr/>
            </p:nvSpPr>
            <p:spPr>
              <a:xfrm>
                <a:off x="8728625" y="950904"/>
                <a:ext cx="2100935" cy="338554"/>
              </a:xfrm>
              <a:prstGeom prst="rect">
                <a:avLst/>
              </a:prstGeom>
              <a:noFill/>
            </p:spPr>
            <p:txBody>
              <a:bodyPr wrap="square" rtlCol="0">
                <a:spAutoFit/>
              </a:bodyPr>
              <a:lstStyle/>
              <a:p>
                <a:pPr algn="ctr"/>
                <a:r>
                  <a:rPr lang="en-GB" sz="1600" b="1" dirty="0">
                    <a:solidFill>
                      <a:schemeClr val="accent1"/>
                    </a:solidFill>
                    <a:latin typeface="Book Antiqua" panose="02040602050305030304" pitchFamily="18" charset="0"/>
                  </a:rPr>
                  <a:t>Land Management</a:t>
                </a:r>
                <a:endParaRPr lang="en-NL" sz="1600" b="1" dirty="0">
                  <a:solidFill>
                    <a:schemeClr val="accent1"/>
                  </a:solidFill>
                  <a:latin typeface="Book Antiqua" panose="02040602050305030304" pitchFamily="18" charset="0"/>
                </a:endParaRPr>
              </a:p>
            </p:txBody>
          </p:sp>
        </p:grpSp>
        <p:grpSp>
          <p:nvGrpSpPr>
            <p:cNvPr id="35" name="Group 34">
              <a:extLst>
                <a:ext uri="{FF2B5EF4-FFF2-40B4-BE49-F238E27FC236}">
                  <a16:creationId xmlns:a16="http://schemas.microsoft.com/office/drawing/2014/main" id="{A76B707B-A42A-C7FD-CF60-394F6ABF092C}"/>
                </a:ext>
              </a:extLst>
            </p:cNvPr>
            <p:cNvGrpSpPr/>
            <p:nvPr/>
          </p:nvGrpSpPr>
          <p:grpSpPr>
            <a:xfrm>
              <a:off x="4939417" y="2365233"/>
              <a:ext cx="1885993" cy="998499"/>
              <a:chOff x="4556239" y="973563"/>
              <a:chExt cx="1885993" cy="998499"/>
            </a:xfrm>
          </p:grpSpPr>
          <p:sp>
            <p:nvSpPr>
              <p:cNvPr id="40" name="TextBox 39">
                <a:extLst>
                  <a:ext uri="{FF2B5EF4-FFF2-40B4-BE49-F238E27FC236}">
                    <a16:creationId xmlns:a16="http://schemas.microsoft.com/office/drawing/2014/main" id="{9C4FC5F6-5009-7941-EA44-31C61B5714F4}"/>
                  </a:ext>
                </a:extLst>
              </p:cNvPr>
              <p:cNvSpPr txBox="1"/>
              <p:nvPr/>
            </p:nvSpPr>
            <p:spPr>
              <a:xfrm>
                <a:off x="4642199" y="973563"/>
                <a:ext cx="1800033" cy="338554"/>
              </a:xfrm>
              <a:prstGeom prst="rect">
                <a:avLst/>
              </a:prstGeom>
              <a:noFill/>
            </p:spPr>
            <p:txBody>
              <a:bodyPr wrap="square" rtlCol="0">
                <a:spAutoFit/>
              </a:bodyPr>
              <a:lstStyle/>
              <a:p>
                <a:r>
                  <a:rPr lang="en-GB" sz="1600" b="1" dirty="0">
                    <a:solidFill>
                      <a:schemeClr val="accent1"/>
                    </a:solidFill>
                    <a:latin typeface="Book Antiqua" panose="02040602050305030304" pitchFamily="18" charset="0"/>
                  </a:rPr>
                  <a:t>Extreme Events</a:t>
                </a:r>
                <a:endParaRPr lang="en-NL" sz="1600" b="1" dirty="0">
                  <a:solidFill>
                    <a:schemeClr val="accent1"/>
                  </a:solidFill>
                  <a:latin typeface="Book Antiqua" panose="02040602050305030304" pitchFamily="18" charset="0"/>
                </a:endParaRPr>
              </a:p>
            </p:txBody>
          </p:sp>
          <p:pic>
            <p:nvPicPr>
              <p:cNvPr id="41" name="Picture 40">
                <a:extLst>
                  <a:ext uri="{FF2B5EF4-FFF2-40B4-BE49-F238E27FC236}">
                    <a16:creationId xmlns:a16="http://schemas.microsoft.com/office/drawing/2014/main" id="{86B14DD6-7273-3C2C-7E31-48DD57B34B7B}"/>
                  </a:ext>
                </a:extLst>
              </p:cNvPr>
              <p:cNvPicPr>
                <a:picLocks noChangeAspect="1"/>
              </p:cNvPicPr>
              <p:nvPr/>
            </p:nvPicPr>
            <p:blipFill rotWithShape="1">
              <a:blip r:embed="rId17"/>
              <a:srcRect l="-4758" r="-3807"/>
              <a:stretch/>
            </p:blipFill>
            <p:spPr>
              <a:xfrm>
                <a:off x="4556239" y="1331927"/>
                <a:ext cx="1760585" cy="640135"/>
              </a:xfrm>
              <a:prstGeom prst="rect">
                <a:avLst/>
              </a:prstGeom>
            </p:spPr>
          </p:pic>
        </p:grpSp>
        <p:cxnSp>
          <p:nvCxnSpPr>
            <p:cNvPr id="36" name="Straight Arrow Connector 35">
              <a:extLst>
                <a:ext uri="{FF2B5EF4-FFF2-40B4-BE49-F238E27FC236}">
                  <a16:creationId xmlns:a16="http://schemas.microsoft.com/office/drawing/2014/main" id="{E78D63E6-CF26-A51C-9143-2C544040A2A9}"/>
                </a:ext>
              </a:extLst>
            </p:cNvPr>
            <p:cNvCxnSpPr>
              <a:cxnSpLocks/>
              <a:stCxn id="42" idx="3"/>
              <a:endCxn id="45" idx="1"/>
            </p:cNvCxnSpPr>
            <p:nvPr/>
          </p:nvCxnSpPr>
          <p:spPr>
            <a:xfrm>
              <a:off x="9197401" y="3040418"/>
              <a:ext cx="980639" cy="2263"/>
            </a:xfrm>
            <a:prstGeom prst="straightConnector1">
              <a:avLst/>
            </a:prstGeom>
            <a:ln w="1905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CBF4BD0F-0CE2-4464-74F7-10E6A6038197}"/>
                </a:ext>
              </a:extLst>
            </p:cNvPr>
            <p:cNvGrpSpPr/>
            <p:nvPr/>
          </p:nvGrpSpPr>
          <p:grpSpPr>
            <a:xfrm>
              <a:off x="7768901" y="4939823"/>
              <a:ext cx="1674615" cy="788654"/>
              <a:chOff x="12581914" y="3579485"/>
              <a:chExt cx="1674615" cy="788654"/>
            </a:xfrm>
          </p:grpSpPr>
          <p:pic>
            <p:nvPicPr>
              <p:cNvPr id="38" name="Picture 20" descr="Page 2 | Hydroelectric Power Plant Images - Free Download on Freepik">
                <a:extLst>
                  <a:ext uri="{FF2B5EF4-FFF2-40B4-BE49-F238E27FC236}">
                    <a16:creationId xmlns:a16="http://schemas.microsoft.com/office/drawing/2014/main" id="{A4E47BAE-0C7B-519C-8391-ABE0EBBC4547}"/>
                  </a:ext>
                </a:extLst>
              </p:cNvPr>
              <p:cNvPicPr>
                <a:picLocks noChangeAspect="1" noChangeArrowheads="1"/>
              </p:cNvPicPr>
              <p:nvPr/>
            </p:nvPicPr>
            <p:blipFill rotWithShape="1">
              <a:blip r:embed="rId11">
                <a:duotone>
                  <a:schemeClr val="accent5">
                    <a:shade val="45000"/>
                    <a:satMod val="135000"/>
                  </a:schemeClr>
                  <a:prstClr val="white"/>
                </a:duotone>
                <a:extLst>
                  <a:ext uri="{BEBA8EAE-BF5A-486C-A8C5-ECC9F3942E4B}">
                    <a14:imgProps xmlns:a14="http://schemas.microsoft.com/office/drawing/2010/main">
                      <a14:imgLayer r:embed="rId12">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45628" t="52524" r="32554" b="40936"/>
              <a:stretch/>
            </p:blipFill>
            <p:spPr bwMode="auto">
              <a:xfrm rot="10800000">
                <a:off x="12590816" y="3579485"/>
                <a:ext cx="1665713" cy="788654"/>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BBCAFA06-5299-35BA-55A2-5F71B9957431}"/>
                  </a:ext>
                </a:extLst>
              </p:cNvPr>
              <p:cNvSpPr txBox="1"/>
              <p:nvPr/>
            </p:nvSpPr>
            <p:spPr>
              <a:xfrm>
                <a:off x="12581914" y="3717140"/>
                <a:ext cx="1665711" cy="461665"/>
              </a:xfrm>
              <a:prstGeom prst="rect">
                <a:avLst/>
              </a:prstGeom>
              <a:noFill/>
            </p:spPr>
            <p:txBody>
              <a:bodyPr wrap="square" rtlCol="0">
                <a:spAutoFit/>
              </a:bodyPr>
              <a:lstStyle/>
              <a:p>
                <a:pPr algn="ctr"/>
                <a:r>
                  <a:rPr lang="en-GB" sz="1200" b="1" dirty="0">
                    <a:solidFill>
                      <a:schemeClr val="bg1"/>
                    </a:solidFill>
                    <a:latin typeface="Book Antiqua" panose="02040602050305030304" pitchFamily="18" charset="0"/>
                  </a:rPr>
                  <a:t>Environment </a:t>
                </a:r>
              </a:p>
              <a:p>
                <a:pPr algn="ctr"/>
                <a:r>
                  <a:rPr lang="en-GB" sz="1200" b="1" dirty="0">
                    <a:solidFill>
                      <a:schemeClr val="bg1"/>
                    </a:solidFill>
                    <a:latin typeface="Book Antiqua" panose="02040602050305030304" pitchFamily="18" charset="0"/>
                  </a:rPr>
                  <a:t>Component</a:t>
                </a:r>
                <a:endParaRPr lang="en-NL" sz="1200" b="1" dirty="0">
                  <a:solidFill>
                    <a:schemeClr val="bg1"/>
                  </a:solidFill>
                  <a:latin typeface="Book Antiqua" panose="02040602050305030304" pitchFamily="18" charset="0"/>
                </a:endParaRPr>
              </a:p>
            </p:txBody>
          </p:sp>
        </p:grpSp>
      </p:grpSp>
      <p:grpSp>
        <p:nvGrpSpPr>
          <p:cNvPr id="46" name="Group 45">
            <a:extLst>
              <a:ext uri="{FF2B5EF4-FFF2-40B4-BE49-F238E27FC236}">
                <a16:creationId xmlns:a16="http://schemas.microsoft.com/office/drawing/2014/main" id="{A4C4BBB9-28FB-89C7-8CF4-F894CB507465}"/>
              </a:ext>
            </a:extLst>
          </p:cNvPr>
          <p:cNvGrpSpPr/>
          <p:nvPr/>
        </p:nvGrpSpPr>
        <p:grpSpPr>
          <a:xfrm>
            <a:off x="2285109" y="657126"/>
            <a:ext cx="5299415" cy="3465950"/>
            <a:chOff x="2176752" y="747910"/>
            <a:chExt cx="5299415" cy="3465950"/>
          </a:xfrm>
        </p:grpSpPr>
        <p:grpSp>
          <p:nvGrpSpPr>
            <p:cNvPr id="47" name="Group 46">
              <a:extLst>
                <a:ext uri="{FF2B5EF4-FFF2-40B4-BE49-F238E27FC236}">
                  <a16:creationId xmlns:a16="http://schemas.microsoft.com/office/drawing/2014/main" id="{BCF41BC0-FC4E-F588-1BBA-1EF393EF498D}"/>
                </a:ext>
              </a:extLst>
            </p:cNvPr>
            <p:cNvGrpSpPr/>
            <p:nvPr/>
          </p:nvGrpSpPr>
          <p:grpSpPr>
            <a:xfrm>
              <a:off x="2176752" y="747910"/>
              <a:ext cx="5299415" cy="3465950"/>
              <a:chOff x="2176752" y="747910"/>
              <a:chExt cx="5299415" cy="3465950"/>
            </a:xfrm>
          </p:grpSpPr>
          <p:grpSp>
            <p:nvGrpSpPr>
              <p:cNvPr id="49" name="Group 48">
                <a:extLst>
                  <a:ext uri="{FF2B5EF4-FFF2-40B4-BE49-F238E27FC236}">
                    <a16:creationId xmlns:a16="http://schemas.microsoft.com/office/drawing/2014/main" id="{7D5FA8A0-60E5-A53F-70C8-A808DC8CA1F6}"/>
                  </a:ext>
                </a:extLst>
              </p:cNvPr>
              <p:cNvGrpSpPr/>
              <p:nvPr/>
            </p:nvGrpSpPr>
            <p:grpSpPr>
              <a:xfrm>
                <a:off x="4162795" y="747910"/>
                <a:ext cx="3313372" cy="3465950"/>
                <a:chOff x="4162795" y="747910"/>
                <a:chExt cx="3313372" cy="3465950"/>
              </a:xfrm>
            </p:grpSpPr>
            <p:grpSp>
              <p:nvGrpSpPr>
                <p:cNvPr id="52" name="Group 51">
                  <a:extLst>
                    <a:ext uri="{FF2B5EF4-FFF2-40B4-BE49-F238E27FC236}">
                      <a16:creationId xmlns:a16="http://schemas.microsoft.com/office/drawing/2014/main" id="{3C0BC203-1227-FE23-3CA3-DA620C559043}"/>
                    </a:ext>
                  </a:extLst>
                </p:cNvPr>
                <p:cNvGrpSpPr/>
                <p:nvPr/>
              </p:nvGrpSpPr>
              <p:grpSpPr>
                <a:xfrm>
                  <a:off x="5977041" y="862373"/>
                  <a:ext cx="1499126" cy="1108960"/>
                  <a:chOff x="4071871" y="5886410"/>
                  <a:chExt cx="1499126" cy="1108960"/>
                </a:xfrm>
              </p:grpSpPr>
              <p:pic>
                <p:nvPicPr>
                  <p:cNvPr id="60" name="Picture 22" descr="Political Debate Images - Free Download on Freepik">
                    <a:extLst>
                      <a:ext uri="{FF2B5EF4-FFF2-40B4-BE49-F238E27FC236}">
                        <a16:creationId xmlns:a16="http://schemas.microsoft.com/office/drawing/2014/main" id="{C122386F-E1EC-418C-6862-283C0742CAEC}"/>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9">
                            <a14:imgEffect>
                              <a14:backgroundRemoval t="5079" b="45712" l="5468" r="49212">
                                <a14:foregroundMark x1="27476" y1="11502" x2="27476" y2="11502"/>
                                <a14:foregroundMark x1="34185" y1="32748" x2="34185" y2="32748"/>
                                <a14:foregroundMark x1="28594" y1="36102" x2="28594" y2="36102"/>
                                <a14:foregroundMark x1="31789" y1="37540" x2="31789" y2="37540"/>
                                <a14:foregroundMark x1="19808" y1="39137" x2="19808" y2="39137"/>
                              </a14:backgroundRemoval>
                            </a14:imgEffect>
                          </a14:imgLayer>
                        </a14:imgProps>
                      </a:ext>
                      <a:ext uri="{28A0092B-C50C-407E-A947-70E740481C1C}">
                        <a14:useLocalDpi xmlns:a14="http://schemas.microsoft.com/office/drawing/2010/main" val="0"/>
                      </a:ext>
                    </a:extLst>
                  </a:blip>
                  <a:srcRect l="-773" t="-2387" r="45320" b="49209"/>
                  <a:stretch/>
                </p:blipFill>
                <p:spPr bwMode="auto">
                  <a:xfrm>
                    <a:off x="4553367" y="5886410"/>
                    <a:ext cx="573196" cy="549642"/>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extLst>
                      <a:ext uri="{FF2B5EF4-FFF2-40B4-BE49-F238E27FC236}">
                        <a16:creationId xmlns:a16="http://schemas.microsoft.com/office/drawing/2014/main" id="{16842DF5-8739-A9AB-476B-601964A664C7}"/>
                      </a:ext>
                    </a:extLst>
                  </p:cNvPr>
                  <p:cNvSpPr txBox="1"/>
                  <p:nvPr/>
                </p:nvSpPr>
                <p:spPr>
                  <a:xfrm>
                    <a:off x="4071871" y="6410595"/>
                    <a:ext cx="1499126" cy="584775"/>
                  </a:xfrm>
                  <a:prstGeom prst="rect">
                    <a:avLst/>
                  </a:prstGeom>
                  <a:noFill/>
                </p:spPr>
                <p:txBody>
                  <a:bodyPr wrap="square" rtlCol="0">
                    <a:spAutoFit/>
                  </a:bodyPr>
                  <a:lstStyle/>
                  <a:p>
                    <a:pPr algn="ctr"/>
                    <a:r>
                      <a:rPr lang="en-GB" sz="1600" b="1" dirty="0">
                        <a:solidFill>
                          <a:schemeClr val="accent2"/>
                        </a:solidFill>
                        <a:latin typeface="Book Antiqua" panose="02040602050305030304" pitchFamily="18" charset="0"/>
                      </a:rPr>
                      <a:t>Policy Makers</a:t>
                    </a:r>
                    <a:endParaRPr lang="en-NL" sz="1600" b="1" dirty="0">
                      <a:solidFill>
                        <a:schemeClr val="accent2"/>
                      </a:solidFill>
                      <a:latin typeface="Book Antiqua" panose="02040602050305030304" pitchFamily="18" charset="0"/>
                    </a:endParaRPr>
                  </a:p>
                </p:txBody>
              </p:sp>
            </p:grpSp>
            <p:grpSp>
              <p:nvGrpSpPr>
                <p:cNvPr id="53" name="Group 52">
                  <a:extLst>
                    <a:ext uri="{FF2B5EF4-FFF2-40B4-BE49-F238E27FC236}">
                      <a16:creationId xmlns:a16="http://schemas.microsoft.com/office/drawing/2014/main" id="{BAF637DA-340E-FDB7-55D1-AA60660CE449}"/>
                    </a:ext>
                  </a:extLst>
                </p:cNvPr>
                <p:cNvGrpSpPr/>
                <p:nvPr/>
              </p:nvGrpSpPr>
              <p:grpSpPr>
                <a:xfrm>
                  <a:off x="4162795" y="747910"/>
                  <a:ext cx="1809575" cy="1240120"/>
                  <a:chOff x="4099156" y="5173205"/>
                  <a:chExt cx="1809575" cy="1240120"/>
                </a:xfrm>
              </p:grpSpPr>
              <p:pic>
                <p:nvPicPr>
                  <p:cNvPr id="58" name="Picture 2" descr="Water conservancy institutions Vector Icons free download in SVG, PNG Format">
                    <a:extLst>
                      <a:ext uri="{FF2B5EF4-FFF2-40B4-BE49-F238E27FC236}">
                        <a16:creationId xmlns:a16="http://schemas.microsoft.com/office/drawing/2014/main" id="{97DBB615-46F7-392A-DD37-B11BE66968D4}"/>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l="-15252" t="-15056" r="-16106" b="-20786"/>
                  <a:stretch/>
                </p:blipFill>
                <p:spPr bwMode="auto">
                  <a:xfrm>
                    <a:off x="4641177" y="5173205"/>
                    <a:ext cx="763945" cy="790048"/>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56B90196-2608-5336-9DA3-3C123C4656A3}"/>
                      </a:ext>
                    </a:extLst>
                  </p:cNvPr>
                  <p:cNvSpPr txBox="1"/>
                  <p:nvPr/>
                </p:nvSpPr>
                <p:spPr>
                  <a:xfrm>
                    <a:off x="4099156" y="5828550"/>
                    <a:ext cx="1809575" cy="584775"/>
                  </a:xfrm>
                  <a:prstGeom prst="rect">
                    <a:avLst/>
                  </a:prstGeom>
                  <a:noFill/>
                </p:spPr>
                <p:txBody>
                  <a:bodyPr wrap="square" rtlCol="0">
                    <a:spAutoFit/>
                  </a:bodyPr>
                  <a:lstStyle/>
                  <a:p>
                    <a:pPr algn="ctr"/>
                    <a:r>
                      <a:rPr lang="en-GB" sz="1600" b="1" dirty="0">
                        <a:solidFill>
                          <a:schemeClr val="accent2"/>
                        </a:solidFill>
                        <a:latin typeface="Book Antiqua" panose="02040602050305030304" pitchFamily="18" charset="0"/>
                      </a:rPr>
                      <a:t>Ministries &amp; Managers</a:t>
                    </a:r>
                    <a:endParaRPr lang="en-NL" sz="1600" b="1" dirty="0">
                      <a:solidFill>
                        <a:schemeClr val="accent2"/>
                      </a:solidFill>
                      <a:latin typeface="Book Antiqua" panose="02040602050305030304" pitchFamily="18" charset="0"/>
                    </a:endParaRPr>
                  </a:p>
                </p:txBody>
              </p:sp>
            </p:grpSp>
            <p:cxnSp>
              <p:nvCxnSpPr>
                <p:cNvPr id="54" name="Connector: Elbow 53">
                  <a:extLst>
                    <a:ext uri="{FF2B5EF4-FFF2-40B4-BE49-F238E27FC236}">
                      <a16:creationId xmlns:a16="http://schemas.microsoft.com/office/drawing/2014/main" id="{F4011C78-0CE3-6023-1C66-20DE89E9505B}"/>
                    </a:ext>
                  </a:extLst>
                </p:cNvPr>
                <p:cNvCxnSpPr>
                  <a:cxnSpLocks/>
                  <a:stCxn id="58" idx="1"/>
                </p:cNvCxnSpPr>
                <p:nvPr/>
              </p:nvCxnSpPr>
              <p:spPr>
                <a:xfrm rot="10800000" flipV="1">
                  <a:off x="4383406" y="1142934"/>
                  <a:ext cx="321411" cy="3070926"/>
                </a:xfrm>
                <a:prstGeom prst="bentConnector2">
                  <a:avLst/>
                </a:prstGeom>
                <a:ln w="19050">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CAA622C7-26A1-2EF1-B4D4-15664840AD66}"/>
                    </a:ext>
                  </a:extLst>
                </p:cNvPr>
                <p:cNvGrpSpPr/>
                <p:nvPr/>
              </p:nvGrpSpPr>
              <p:grpSpPr>
                <a:xfrm>
                  <a:off x="5323196" y="872785"/>
                  <a:ext cx="1279372" cy="276999"/>
                  <a:chOff x="5323196" y="5067207"/>
                  <a:chExt cx="1279372" cy="276999"/>
                </a:xfrm>
              </p:grpSpPr>
              <p:cxnSp>
                <p:nvCxnSpPr>
                  <p:cNvPr id="56" name="Straight Arrow Connector 55">
                    <a:extLst>
                      <a:ext uri="{FF2B5EF4-FFF2-40B4-BE49-F238E27FC236}">
                        <a16:creationId xmlns:a16="http://schemas.microsoft.com/office/drawing/2014/main" id="{5FFA1AED-DEDB-E35F-82BF-A9C5BFCEDBCE}"/>
                      </a:ext>
                    </a:extLst>
                  </p:cNvPr>
                  <p:cNvCxnSpPr>
                    <a:cxnSpLocks/>
                    <a:stCxn id="60" idx="1"/>
                    <a:endCxn id="58" idx="3"/>
                  </p:cNvCxnSpPr>
                  <p:nvPr/>
                </p:nvCxnSpPr>
                <p:spPr>
                  <a:xfrm flipH="1">
                    <a:off x="5468761" y="5321456"/>
                    <a:ext cx="989776" cy="5740"/>
                  </a:xfrm>
                  <a:prstGeom prst="straightConnector1">
                    <a:avLst/>
                  </a:prstGeom>
                  <a:ln w="19050">
                    <a:solidFill>
                      <a:schemeClr val="accent2"/>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6EE0D259-EAD9-9F41-41F0-B899632D7B05}"/>
                      </a:ext>
                    </a:extLst>
                  </p:cNvPr>
                  <p:cNvSpPr txBox="1"/>
                  <p:nvPr/>
                </p:nvSpPr>
                <p:spPr>
                  <a:xfrm>
                    <a:off x="5323196" y="5067207"/>
                    <a:ext cx="1279372" cy="276999"/>
                  </a:xfrm>
                  <a:prstGeom prst="rect">
                    <a:avLst/>
                  </a:prstGeom>
                  <a:noFill/>
                </p:spPr>
                <p:txBody>
                  <a:bodyPr wrap="square" rtlCol="0">
                    <a:spAutoFit/>
                  </a:bodyPr>
                  <a:lstStyle/>
                  <a:p>
                    <a:pPr algn="ctr"/>
                    <a:r>
                      <a:rPr lang="en-GB" sz="1200" dirty="0">
                        <a:latin typeface="Book Antiqua" panose="02040602050305030304" pitchFamily="18" charset="0"/>
                      </a:rPr>
                      <a:t>Communication</a:t>
                    </a:r>
                    <a:endParaRPr lang="en-NL" sz="1200" dirty="0">
                      <a:latin typeface="Book Antiqua" panose="02040602050305030304" pitchFamily="18" charset="0"/>
                    </a:endParaRPr>
                  </a:p>
                </p:txBody>
              </p:sp>
            </p:grpSp>
          </p:grpSp>
          <p:pic>
            <p:nvPicPr>
              <p:cNvPr id="50" name="Picture 20" descr="Page 2 | Hydroelectric Power Plant Images - Free Download on Freepik">
                <a:extLst>
                  <a:ext uri="{FF2B5EF4-FFF2-40B4-BE49-F238E27FC236}">
                    <a16:creationId xmlns:a16="http://schemas.microsoft.com/office/drawing/2014/main" id="{3A22D828-4227-1405-A89D-6AD0856304A4}"/>
                  </a:ext>
                </a:extLst>
              </p:cNvPr>
              <p:cNvPicPr>
                <a:picLocks noChangeAspect="1" noChangeArrowheads="1"/>
              </p:cNvPicPr>
              <p:nvPr/>
            </p:nvPicPr>
            <p:blipFill rotWithShape="1">
              <a:blip r:embed="rId11">
                <a:duotone>
                  <a:schemeClr val="accent2">
                    <a:shade val="45000"/>
                    <a:satMod val="135000"/>
                  </a:schemeClr>
                  <a:prstClr val="white"/>
                </a:duotone>
                <a:extLst>
                  <a:ext uri="{BEBA8EAE-BF5A-486C-A8C5-ECC9F3942E4B}">
                    <a14:imgProps xmlns:a14="http://schemas.microsoft.com/office/drawing/2010/main">
                      <a14:imgLayer r:embed="rId12">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45628" t="52524" r="32554" b="40936"/>
              <a:stretch/>
            </p:blipFill>
            <p:spPr bwMode="auto">
              <a:xfrm rot="10800000">
                <a:off x="2185654" y="1142934"/>
                <a:ext cx="1665713" cy="788654"/>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53C13B0C-1630-FBF3-576B-7968D5FCDE2D}"/>
                  </a:ext>
                </a:extLst>
              </p:cNvPr>
              <p:cNvSpPr txBox="1"/>
              <p:nvPr/>
            </p:nvSpPr>
            <p:spPr>
              <a:xfrm>
                <a:off x="2176752" y="1280589"/>
                <a:ext cx="1665711" cy="461665"/>
              </a:xfrm>
              <a:prstGeom prst="rect">
                <a:avLst/>
              </a:prstGeom>
              <a:noFill/>
            </p:spPr>
            <p:txBody>
              <a:bodyPr wrap="square" rtlCol="0">
                <a:spAutoFit/>
              </a:bodyPr>
              <a:lstStyle/>
              <a:p>
                <a:pPr algn="ctr"/>
                <a:r>
                  <a:rPr lang="en-GB" sz="1200" b="1" dirty="0">
                    <a:solidFill>
                      <a:schemeClr val="bg1"/>
                    </a:solidFill>
                    <a:latin typeface="Book Antiqua" panose="02040602050305030304" pitchFamily="18" charset="0"/>
                  </a:rPr>
                  <a:t>Human </a:t>
                </a:r>
              </a:p>
              <a:p>
                <a:pPr algn="ctr"/>
                <a:r>
                  <a:rPr lang="en-GB" sz="1200" b="1" dirty="0">
                    <a:solidFill>
                      <a:schemeClr val="bg1"/>
                    </a:solidFill>
                    <a:latin typeface="Book Antiqua" panose="02040602050305030304" pitchFamily="18" charset="0"/>
                  </a:rPr>
                  <a:t>Component</a:t>
                </a:r>
                <a:endParaRPr lang="en-NL" sz="1200" b="1" dirty="0">
                  <a:solidFill>
                    <a:schemeClr val="bg1"/>
                  </a:solidFill>
                  <a:latin typeface="Book Antiqua" panose="02040602050305030304" pitchFamily="18" charset="0"/>
                </a:endParaRPr>
              </a:p>
            </p:txBody>
          </p:sp>
        </p:grpSp>
        <p:sp>
          <p:nvSpPr>
            <p:cNvPr id="48" name="TextBox 47">
              <a:extLst>
                <a:ext uri="{FF2B5EF4-FFF2-40B4-BE49-F238E27FC236}">
                  <a16:creationId xmlns:a16="http://schemas.microsoft.com/office/drawing/2014/main" id="{275BF102-91A1-640B-0FAE-DAB39ABA7589}"/>
                </a:ext>
              </a:extLst>
            </p:cNvPr>
            <p:cNvSpPr txBox="1"/>
            <p:nvPr/>
          </p:nvSpPr>
          <p:spPr>
            <a:xfrm rot="16200000">
              <a:off x="3245051" y="2532293"/>
              <a:ext cx="1898464" cy="276999"/>
            </a:xfrm>
            <a:prstGeom prst="rect">
              <a:avLst/>
            </a:prstGeom>
            <a:noFill/>
          </p:spPr>
          <p:txBody>
            <a:bodyPr wrap="square" rtlCol="0">
              <a:spAutoFit/>
            </a:bodyPr>
            <a:lstStyle/>
            <a:p>
              <a:pPr algn="ctr"/>
              <a:r>
                <a:rPr lang="en-GB" sz="1200" dirty="0">
                  <a:latin typeface="Book Antiqua" panose="02040602050305030304" pitchFamily="18" charset="0"/>
                </a:rPr>
                <a:t>Management Strategies</a:t>
              </a:r>
              <a:endParaRPr lang="en-NL" sz="1200" dirty="0">
                <a:latin typeface="Book Antiqua" panose="02040602050305030304" pitchFamily="18" charset="0"/>
              </a:endParaRPr>
            </a:p>
          </p:txBody>
        </p:sp>
      </p:grpSp>
      <p:pic>
        <p:nvPicPr>
          <p:cNvPr id="62" name="Picture 6" descr="10,696 Water Turbine Illustrations &amp; Clip Art - iStock | Water turbine  icon, Water turbine close up">
            <a:extLst>
              <a:ext uri="{FF2B5EF4-FFF2-40B4-BE49-F238E27FC236}">
                <a16:creationId xmlns:a16="http://schemas.microsoft.com/office/drawing/2014/main" id="{77E52F12-AB39-E66D-D8B6-829C7CDDAD5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77778" b="90523" l="29180" r="45410">
                        <a14:foregroundMark x1="34098" y1="80392" x2="34098" y2="80392"/>
                        <a14:foregroundMark x1="42295" y1="83987" x2="42459" y2="80556"/>
                        <a14:foregroundMark x1="32787" y1="79575" x2="32295" y2="82026"/>
                        <a14:foregroundMark x1="29344" y1="89052" x2="29344" y2="89052"/>
                        <a14:foregroundMark x1="45410" y1="88725" x2="45410" y2="88725"/>
                      </a14:backgroundRemoval>
                    </a14:imgEffect>
                  </a14:imgLayer>
                </a14:imgProps>
              </a:ext>
              <a:ext uri="{28A0092B-C50C-407E-A947-70E740481C1C}">
                <a14:useLocalDpi xmlns:a14="http://schemas.microsoft.com/office/drawing/2010/main" val="0"/>
              </a:ext>
            </a:extLst>
          </a:blip>
          <a:srcRect l="28361" t="76307" r="52961" b="7843"/>
          <a:stretch/>
        </p:blipFill>
        <p:spPr bwMode="auto">
          <a:xfrm>
            <a:off x="7829243" y="4113380"/>
            <a:ext cx="650697" cy="553979"/>
          </a:xfrm>
          <a:prstGeom prst="rect">
            <a:avLst/>
          </a:prstGeom>
          <a:noFill/>
          <a:extLst>
            <a:ext uri="{909E8E84-426E-40DD-AFC4-6F175D3DCCD1}">
              <a14:hiddenFill xmlns:a14="http://schemas.microsoft.com/office/drawing/2010/main">
                <a:solidFill>
                  <a:srgbClr val="FFFFFF"/>
                </a:solidFill>
              </a14:hiddenFill>
            </a:ext>
          </a:extLst>
        </p:spPr>
      </p:pic>
      <p:sp>
        <p:nvSpPr>
          <p:cNvPr id="63" name="Freeform: Shape 62">
            <a:extLst>
              <a:ext uri="{FF2B5EF4-FFF2-40B4-BE49-F238E27FC236}">
                <a16:creationId xmlns:a16="http://schemas.microsoft.com/office/drawing/2014/main" id="{5C29EBB6-FFFC-104A-4743-C69CD07C63B2}"/>
              </a:ext>
            </a:extLst>
          </p:cNvPr>
          <p:cNvSpPr/>
          <p:nvPr/>
        </p:nvSpPr>
        <p:spPr>
          <a:xfrm>
            <a:off x="8446074" y="3820715"/>
            <a:ext cx="2130682" cy="1023837"/>
          </a:xfrm>
          <a:custGeom>
            <a:avLst/>
            <a:gdLst>
              <a:gd name="connsiteX0" fmla="*/ 316129 w 4569843"/>
              <a:gd name="connsiteY0" fmla="*/ 1704688 h 3869527"/>
              <a:gd name="connsiteX1" fmla="*/ 129517 w 4569843"/>
              <a:gd name="connsiteY1" fmla="*/ 1844647 h 3869527"/>
              <a:gd name="connsiteX2" fmla="*/ 8219 w 4569843"/>
              <a:gd name="connsiteY2" fmla="*/ 2348500 h 3869527"/>
              <a:gd name="connsiteX3" fmla="*/ 362782 w 4569843"/>
              <a:gd name="connsiteY3" fmla="*/ 2712394 h 3869527"/>
              <a:gd name="connsiteX4" fmla="*/ 633370 w 4569843"/>
              <a:gd name="connsiteY4" fmla="*/ 3066957 h 3869527"/>
              <a:gd name="connsiteX5" fmla="*/ 1230529 w 4569843"/>
              <a:gd name="connsiteY5" fmla="*/ 3412190 h 3869527"/>
              <a:gd name="connsiteX6" fmla="*/ 1790366 w 4569843"/>
              <a:gd name="connsiteY6" fmla="*/ 3197585 h 3869527"/>
              <a:gd name="connsiteX7" fmla="*/ 2303550 w 4569843"/>
              <a:gd name="connsiteY7" fmla="*/ 3440181 h 3869527"/>
              <a:gd name="connsiteX8" fmla="*/ 3059329 w 4569843"/>
              <a:gd name="connsiteY8" fmla="*/ 3869390 h 3869527"/>
              <a:gd name="connsiteX9" fmla="*/ 3255272 w 4569843"/>
              <a:gd name="connsiteY9" fmla="*/ 3393528 h 3869527"/>
              <a:gd name="connsiteX10" fmla="*/ 3880423 w 4569843"/>
              <a:gd name="connsiteY10" fmla="*/ 2889675 h 3869527"/>
              <a:gd name="connsiteX11" fmla="*/ 4561558 w 4569843"/>
              <a:gd name="connsiteY11" fmla="*/ 2357830 h 3869527"/>
              <a:gd name="connsiteX12" fmla="*/ 4244317 w 4569843"/>
              <a:gd name="connsiteY12" fmla="*/ 1732679 h 3869527"/>
              <a:gd name="connsiteX13" fmla="*/ 4029713 w 4569843"/>
              <a:gd name="connsiteY13" fmla="*/ 1060875 h 3869527"/>
              <a:gd name="connsiteX14" fmla="*/ 4496243 w 4569843"/>
              <a:gd name="connsiteY14" fmla="*/ 295765 h 3869527"/>
              <a:gd name="connsiteX15" fmla="*/ 3441884 w 4569843"/>
              <a:gd name="connsiteY15" fmla="*/ 6516 h 3869527"/>
              <a:gd name="connsiteX16" fmla="*/ 2835394 w 4569843"/>
              <a:gd name="connsiteY16" fmla="*/ 538361 h 3869527"/>
              <a:gd name="connsiteX17" fmla="*/ 2443509 w 4569843"/>
              <a:gd name="connsiteY17" fmla="*/ 1228826 h 3869527"/>
              <a:gd name="connsiteX18" fmla="*/ 1361158 w 4569843"/>
              <a:gd name="connsiteY18" fmla="*/ 958239 h 3869527"/>
              <a:gd name="connsiteX19" fmla="*/ 726676 w 4569843"/>
              <a:gd name="connsiteY19" fmla="*/ 1359455 h 3869527"/>
              <a:gd name="connsiteX20" fmla="*/ 316129 w 4569843"/>
              <a:gd name="connsiteY20" fmla="*/ 1704688 h 386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69843" h="3869527">
                <a:moveTo>
                  <a:pt x="316129" y="1704688"/>
                </a:moveTo>
                <a:cubicBezTo>
                  <a:pt x="216602" y="1785553"/>
                  <a:pt x="180835" y="1737345"/>
                  <a:pt x="129517" y="1844647"/>
                </a:cubicBezTo>
                <a:cubicBezTo>
                  <a:pt x="78199" y="1951949"/>
                  <a:pt x="-30658" y="2203876"/>
                  <a:pt x="8219" y="2348500"/>
                </a:cubicBezTo>
                <a:cubicBezTo>
                  <a:pt x="47096" y="2493124"/>
                  <a:pt x="258590" y="2592651"/>
                  <a:pt x="362782" y="2712394"/>
                </a:cubicBezTo>
                <a:cubicBezTo>
                  <a:pt x="466974" y="2832137"/>
                  <a:pt x="488745" y="2950324"/>
                  <a:pt x="633370" y="3066957"/>
                </a:cubicBezTo>
                <a:cubicBezTo>
                  <a:pt x="777995" y="3183590"/>
                  <a:pt x="1037696" y="3390419"/>
                  <a:pt x="1230529" y="3412190"/>
                </a:cubicBezTo>
                <a:cubicBezTo>
                  <a:pt x="1423362" y="3433961"/>
                  <a:pt x="1611529" y="3192920"/>
                  <a:pt x="1790366" y="3197585"/>
                </a:cubicBezTo>
                <a:cubicBezTo>
                  <a:pt x="1969203" y="3202250"/>
                  <a:pt x="2092056" y="3328214"/>
                  <a:pt x="2303550" y="3440181"/>
                </a:cubicBezTo>
                <a:cubicBezTo>
                  <a:pt x="2515044" y="3552148"/>
                  <a:pt x="2900709" y="3877165"/>
                  <a:pt x="3059329" y="3869390"/>
                </a:cubicBezTo>
                <a:cubicBezTo>
                  <a:pt x="3217949" y="3861615"/>
                  <a:pt x="3118423" y="3556814"/>
                  <a:pt x="3255272" y="3393528"/>
                </a:cubicBezTo>
                <a:cubicBezTo>
                  <a:pt x="3392121" y="3230242"/>
                  <a:pt x="3662709" y="3062291"/>
                  <a:pt x="3880423" y="2889675"/>
                </a:cubicBezTo>
                <a:cubicBezTo>
                  <a:pt x="4098137" y="2717059"/>
                  <a:pt x="4500909" y="2550663"/>
                  <a:pt x="4561558" y="2357830"/>
                </a:cubicBezTo>
                <a:cubicBezTo>
                  <a:pt x="4622207" y="2164997"/>
                  <a:pt x="4332958" y="1948838"/>
                  <a:pt x="4244317" y="1732679"/>
                </a:cubicBezTo>
                <a:cubicBezTo>
                  <a:pt x="4155676" y="1516520"/>
                  <a:pt x="3987725" y="1300361"/>
                  <a:pt x="4029713" y="1060875"/>
                </a:cubicBezTo>
                <a:cubicBezTo>
                  <a:pt x="4071701" y="821389"/>
                  <a:pt x="4594214" y="471491"/>
                  <a:pt x="4496243" y="295765"/>
                </a:cubicBezTo>
                <a:cubicBezTo>
                  <a:pt x="4398272" y="120039"/>
                  <a:pt x="3718692" y="-33917"/>
                  <a:pt x="3441884" y="6516"/>
                </a:cubicBezTo>
                <a:cubicBezTo>
                  <a:pt x="3165076" y="46949"/>
                  <a:pt x="3001790" y="334643"/>
                  <a:pt x="2835394" y="538361"/>
                </a:cubicBezTo>
                <a:cubicBezTo>
                  <a:pt x="2668998" y="742079"/>
                  <a:pt x="2689215" y="1158846"/>
                  <a:pt x="2443509" y="1228826"/>
                </a:cubicBezTo>
                <a:cubicBezTo>
                  <a:pt x="2197803" y="1298806"/>
                  <a:pt x="1647297" y="936468"/>
                  <a:pt x="1361158" y="958239"/>
                </a:cubicBezTo>
                <a:cubicBezTo>
                  <a:pt x="1075019" y="980010"/>
                  <a:pt x="905513" y="1238157"/>
                  <a:pt x="726676" y="1359455"/>
                </a:cubicBezTo>
                <a:cubicBezTo>
                  <a:pt x="547839" y="1480753"/>
                  <a:pt x="415656" y="1623823"/>
                  <a:pt x="316129" y="1704688"/>
                </a:cubicBezTo>
                <a:close/>
              </a:path>
            </a:pathLst>
          </a:cu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2400"/>
          </a:p>
        </p:txBody>
      </p:sp>
      <p:sp>
        <p:nvSpPr>
          <p:cNvPr id="1088" name="Arrow: Right 1087">
            <a:extLst>
              <a:ext uri="{FF2B5EF4-FFF2-40B4-BE49-F238E27FC236}">
                <a16:creationId xmlns:a16="http://schemas.microsoft.com/office/drawing/2014/main" id="{C46B84F4-719A-F69A-4EC4-A16A23276127}"/>
              </a:ext>
            </a:extLst>
          </p:cNvPr>
          <p:cNvSpPr/>
          <p:nvPr/>
        </p:nvSpPr>
        <p:spPr>
          <a:xfrm rot="10800000">
            <a:off x="6927989" y="4141236"/>
            <a:ext cx="778609" cy="3827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1089" name="Straight Arrow Connector 1088">
            <a:extLst>
              <a:ext uri="{FF2B5EF4-FFF2-40B4-BE49-F238E27FC236}">
                <a16:creationId xmlns:a16="http://schemas.microsoft.com/office/drawing/2014/main" id="{DE2C10A1-6AD1-3E04-5633-109D2220F803}"/>
              </a:ext>
            </a:extLst>
          </p:cNvPr>
          <p:cNvCxnSpPr>
            <a:cxnSpLocks/>
          </p:cNvCxnSpPr>
          <p:nvPr/>
        </p:nvCxnSpPr>
        <p:spPr>
          <a:xfrm>
            <a:off x="8825162" y="3352548"/>
            <a:ext cx="0" cy="717574"/>
          </a:xfrm>
          <a:prstGeom prst="straightConnector1">
            <a:avLst/>
          </a:prstGeom>
          <a:ln w="1905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90" name="Connector: Elbow 1089">
            <a:extLst>
              <a:ext uri="{FF2B5EF4-FFF2-40B4-BE49-F238E27FC236}">
                <a16:creationId xmlns:a16="http://schemas.microsoft.com/office/drawing/2014/main" id="{5CE0C4A3-EE66-15D6-C516-2CE0CDEBF8AC}"/>
              </a:ext>
            </a:extLst>
          </p:cNvPr>
          <p:cNvCxnSpPr>
            <a:cxnSpLocks/>
          </p:cNvCxnSpPr>
          <p:nvPr/>
        </p:nvCxnSpPr>
        <p:spPr>
          <a:xfrm rot="5400000">
            <a:off x="10238194" y="3722136"/>
            <a:ext cx="1054237" cy="262116"/>
          </a:xfrm>
          <a:prstGeom prst="bentConnector3">
            <a:avLst>
              <a:gd name="adj1" fmla="val 100054"/>
            </a:avLst>
          </a:prstGeom>
          <a:ln w="1905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092" name="Title 1">
            <a:extLst>
              <a:ext uri="{FF2B5EF4-FFF2-40B4-BE49-F238E27FC236}">
                <a16:creationId xmlns:a16="http://schemas.microsoft.com/office/drawing/2014/main" id="{8BC5E212-E48D-92ED-F5D8-6E389ACD4803}"/>
              </a:ext>
            </a:extLst>
          </p:cNvPr>
          <p:cNvSpPr txBox="1">
            <a:spLocks/>
          </p:cNvSpPr>
          <p:nvPr/>
        </p:nvSpPr>
        <p:spPr>
          <a:xfrm>
            <a:off x="7621961" y="5950154"/>
            <a:ext cx="2102009" cy="7113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a:solidFill>
                  <a:schemeClr val="tx1">
                    <a:lumMod val="50000"/>
                    <a:lumOff val="50000"/>
                  </a:schemeClr>
                </a:solidFill>
                <a:latin typeface="Book Antiqua" panose="02040602050305030304" pitchFamily="18" charset="0"/>
              </a:rPr>
              <a:t>Upstream Country</a:t>
            </a:r>
            <a:endParaRPr lang="en-NL" sz="1800" b="1" dirty="0">
              <a:solidFill>
                <a:schemeClr val="tx1">
                  <a:lumMod val="50000"/>
                  <a:lumOff val="50000"/>
                </a:schemeClr>
              </a:solidFill>
              <a:latin typeface="Book Antiqua" panose="02040602050305030304" pitchFamily="18" charset="0"/>
            </a:endParaRPr>
          </a:p>
        </p:txBody>
      </p:sp>
      <p:sp>
        <p:nvSpPr>
          <p:cNvPr id="1093" name="Title 1">
            <a:extLst>
              <a:ext uri="{FF2B5EF4-FFF2-40B4-BE49-F238E27FC236}">
                <a16:creationId xmlns:a16="http://schemas.microsoft.com/office/drawing/2014/main" id="{46CA9B05-22C5-EA1B-77E3-C17635D35629}"/>
              </a:ext>
            </a:extLst>
          </p:cNvPr>
          <p:cNvSpPr txBox="1">
            <a:spLocks/>
          </p:cNvSpPr>
          <p:nvPr/>
        </p:nvSpPr>
        <p:spPr>
          <a:xfrm>
            <a:off x="5074084" y="5950155"/>
            <a:ext cx="2284070" cy="7113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1800" b="1" dirty="0">
                <a:solidFill>
                  <a:schemeClr val="tx1">
                    <a:lumMod val="50000"/>
                    <a:lumOff val="50000"/>
                  </a:schemeClr>
                </a:solidFill>
                <a:latin typeface="Book Antiqua" panose="02040602050305030304" pitchFamily="18" charset="0"/>
              </a:rPr>
              <a:t>Downstream Country</a:t>
            </a:r>
            <a:endParaRPr lang="en-NL" sz="1800" b="1" dirty="0">
              <a:solidFill>
                <a:schemeClr val="tx1">
                  <a:lumMod val="50000"/>
                  <a:lumOff val="50000"/>
                </a:schemeClr>
              </a:solidFill>
              <a:latin typeface="Book Antiqua" panose="02040602050305030304" pitchFamily="18" charset="0"/>
            </a:endParaRPr>
          </a:p>
        </p:txBody>
      </p:sp>
      <p:sp>
        <p:nvSpPr>
          <p:cNvPr id="1193" name="TextBox 1192">
            <a:extLst>
              <a:ext uri="{FF2B5EF4-FFF2-40B4-BE49-F238E27FC236}">
                <a16:creationId xmlns:a16="http://schemas.microsoft.com/office/drawing/2014/main" id="{BBFFC060-1494-9BBB-D470-0FCAF8BE377F}"/>
              </a:ext>
            </a:extLst>
          </p:cNvPr>
          <p:cNvSpPr txBox="1"/>
          <p:nvPr/>
        </p:nvSpPr>
        <p:spPr>
          <a:xfrm>
            <a:off x="369522" y="191961"/>
            <a:ext cx="4108680" cy="954107"/>
          </a:xfrm>
          <a:prstGeom prst="rect">
            <a:avLst/>
          </a:prstGeom>
          <a:noFill/>
        </p:spPr>
        <p:txBody>
          <a:bodyPr wrap="square" rtlCol="0">
            <a:spAutoFit/>
          </a:bodyPr>
          <a:lstStyle/>
          <a:p>
            <a:r>
              <a:rPr lang="en-GB" sz="2800" b="1" dirty="0">
                <a:solidFill>
                  <a:srgbClr val="0072BB"/>
                </a:solidFill>
                <a:latin typeface="Book Antiqua" panose="02040602050305030304" pitchFamily="18" charset="0"/>
              </a:rPr>
              <a:t>Transboundary </a:t>
            </a:r>
          </a:p>
          <a:p>
            <a:r>
              <a:rPr lang="en-GB" sz="2800" b="1" dirty="0">
                <a:solidFill>
                  <a:srgbClr val="0072BB"/>
                </a:solidFill>
                <a:latin typeface="Book Antiqua" panose="02040602050305030304" pitchFamily="18" charset="0"/>
              </a:rPr>
              <a:t>Basin</a:t>
            </a:r>
          </a:p>
        </p:txBody>
      </p:sp>
      <p:sp>
        <p:nvSpPr>
          <p:cNvPr id="1194" name="TextBox 1193">
            <a:extLst>
              <a:ext uri="{FF2B5EF4-FFF2-40B4-BE49-F238E27FC236}">
                <a16:creationId xmlns:a16="http://schemas.microsoft.com/office/drawing/2014/main" id="{46C0D295-1C20-0103-8D4B-D208FC94658D}"/>
              </a:ext>
            </a:extLst>
          </p:cNvPr>
          <p:cNvSpPr txBox="1"/>
          <p:nvPr/>
        </p:nvSpPr>
        <p:spPr>
          <a:xfrm>
            <a:off x="8246613" y="4219075"/>
            <a:ext cx="2500533" cy="338554"/>
          </a:xfrm>
          <a:prstGeom prst="rect">
            <a:avLst/>
          </a:prstGeom>
          <a:noFill/>
        </p:spPr>
        <p:txBody>
          <a:bodyPr wrap="square" rtlCol="0">
            <a:spAutoFit/>
          </a:bodyPr>
          <a:lstStyle/>
          <a:p>
            <a:pPr algn="ctr"/>
            <a:r>
              <a:rPr lang="en-GB" sz="1600" b="1" dirty="0">
                <a:solidFill>
                  <a:schemeClr val="accent1"/>
                </a:solidFill>
                <a:latin typeface="Book Antiqua" panose="02040602050305030304" pitchFamily="18" charset="0"/>
              </a:rPr>
              <a:t>Water Availability</a:t>
            </a:r>
            <a:endParaRPr lang="en-NL" sz="1600" b="1" dirty="0">
              <a:solidFill>
                <a:schemeClr val="accent1"/>
              </a:solidFill>
              <a:latin typeface="Book Antiqua" panose="02040602050305030304" pitchFamily="18" charset="0"/>
            </a:endParaRPr>
          </a:p>
        </p:txBody>
      </p:sp>
      <p:grpSp>
        <p:nvGrpSpPr>
          <p:cNvPr id="31" name="Group 30">
            <a:extLst>
              <a:ext uri="{FF2B5EF4-FFF2-40B4-BE49-F238E27FC236}">
                <a16:creationId xmlns:a16="http://schemas.microsoft.com/office/drawing/2014/main" id="{CBFC6E9A-103C-5154-88CB-F6C6FB43BEF7}"/>
              </a:ext>
            </a:extLst>
          </p:cNvPr>
          <p:cNvGrpSpPr/>
          <p:nvPr/>
        </p:nvGrpSpPr>
        <p:grpSpPr>
          <a:xfrm>
            <a:off x="8943784" y="156038"/>
            <a:ext cx="2278281" cy="1496037"/>
            <a:chOff x="7312811" y="2417226"/>
            <a:chExt cx="1992028" cy="1426346"/>
          </a:xfrm>
        </p:grpSpPr>
        <p:grpSp>
          <p:nvGrpSpPr>
            <p:cNvPr id="1095" name="Group 1094">
              <a:extLst>
                <a:ext uri="{FF2B5EF4-FFF2-40B4-BE49-F238E27FC236}">
                  <a16:creationId xmlns:a16="http://schemas.microsoft.com/office/drawing/2014/main" id="{364F51CE-3CC0-1D0C-0830-F1B130FCEFF4}"/>
                </a:ext>
              </a:extLst>
            </p:cNvPr>
            <p:cNvGrpSpPr/>
            <p:nvPr/>
          </p:nvGrpSpPr>
          <p:grpSpPr>
            <a:xfrm>
              <a:off x="7312811" y="2779545"/>
              <a:ext cx="1992028" cy="1064027"/>
              <a:chOff x="5210299" y="3877580"/>
              <a:chExt cx="1992028" cy="1064027"/>
            </a:xfrm>
          </p:grpSpPr>
          <p:grpSp>
            <p:nvGrpSpPr>
              <p:cNvPr id="1102" name="Group 1101">
                <a:extLst>
                  <a:ext uri="{FF2B5EF4-FFF2-40B4-BE49-F238E27FC236}">
                    <a16:creationId xmlns:a16="http://schemas.microsoft.com/office/drawing/2014/main" id="{1B2AB4F4-D81F-2A21-D036-E1C10DF6698C}"/>
                  </a:ext>
                </a:extLst>
              </p:cNvPr>
              <p:cNvGrpSpPr/>
              <p:nvPr/>
            </p:nvGrpSpPr>
            <p:grpSpPr>
              <a:xfrm>
                <a:off x="6118949" y="3917695"/>
                <a:ext cx="1036584" cy="916693"/>
                <a:chOff x="9899933" y="583621"/>
                <a:chExt cx="1036584" cy="916693"/>
              </a:xfrm>
            </p:grpSpPr>
            <p:pic>
              <p:nvPicPr>
                <p:cNvPr id="1108" name="Picture 10" descr="Satellite Png - Satellite - Satellite Cartoon Image Png, Transparent Png ,  Transparent Png Image - PNGitem">
                  <a:extLst>
                    <a:ext uri="{FF2B5EF4-FFF2-40B4-BE49-F238E27FC236}">
                      <a16:creationId xmlns:a16="http://schemas.microsoft.com/office/drawing/2014/main" id="{012D8075-7A05-4CE5-3F35-27DE7CFC709A}"/>
                    </a:ext>
                  </a:extLst>
                </p:cNvPr>
                <p:cNvPicPr>
                  <a:picLocks noChangeAspect="1" noChangeArrowheads="1"/>
                </p:cNvPicPr>
                <p:nvPr/>
              </p:nvPicPr>
              <p:blipFill>
                <a:blip r:embed="rId21">
                  <a:extLst>
                    <a:ext uri="{BEBA8EAE-BF5A-486C-A8C5-ECC9F3942E4B}">
                      <a14:imgProps xmlns:a14="http://schemas.microsoft.com/office/drawing/2010/main">
                        <a14:imgLayer r:embed="rId22">
                          <a14:imgEffect>
                            <a14:backgroundRemoval t="8621" b="91954" l="4152" r="94118">
                              <a14:foregroundMark x1="21453" y1="56897" x2="21453" y2="56897"/>
                              <a14:foregroundMark x1="8651" y1="40805" x2="8651" y2="40805"/>
                              <a14:foregroundMark x1="4844" y1="39080" x2="4844" y2="39080"/>
                              <a14:foregroundMark x1="48097" y1="21264" x2="48097" y2="21264"/>
                              <a14:foregroundMark x1="53633" y1="16092" x2="41176" y2="67816"/>
                              <a14:foregroundMark x1="87543" y1="45402" x2="87543" y2="45402"/>
                              <a14:foregroundMark x1="94118" y1="62069" x2="94118" y2="62069"/>
                              <a14:foregroundMark x1="53287" y1="27011" x2="47405" y2="63218"/>
                              <a14:foregroundMark x1="47751" y1="91954" x2="47751" y2="91954"/>
                              <a14:foregroundMark x1="40830" y1="81609" x2="40830" y2="81609"/>
                              <a14:foregroundMark x1="46021" y1="42529" x2="46021" y2="42529"/>
                              <a14:foregroundMark x1="45675" y1="32759" x2="45675" y2="32759"/>
                              <a14:foregroundMark x1="50173" y1="10920" x2="50173" y2="10920"/>
                              <a14:foregroundMark x1="56747" y1="14943" x2="48097" y2="14368"/>
                              <a14:foregroundMark x1="58824" y1="16667" x2="42561" y2="12069"/>
                              <a14:foregroundMark x1="48097" y1="29310" x2="44637" y2="36207"/>
                              <a14:foregroundMark x1="47059" y1="25862" x2="39792" y2="43678"/>
                              <a14:foregroundMark x1="42561" y1="20690" x2="42907" y2="23563"/>
                              <a14:foregroundMark x1="42907" y1="31034" x2="43253" y2="33333"/>
                              <a14:foregroundMark x1="58131" y1="16667" x2="50519" y2="9770"/>
                            </a14:backgroundRemoval>
                          </a14:imgEffect>
                        </a14:imgLayer>
                      </a14:imgProps>
                    </a:ext>
                    <a:ext uri="{28A0092B-C50C-407E-A947-70E740481C1C}">
                      <a14:useLocalDpi xmlns:a14="http://schemas.microsoft.com/office/drawing/2010/main" val="0"/>
                    </a:ext>
                  </a:extLst>
                </a:blip>
                <a:srcRect/>
                <a:stretch>
                  <a:fillRect/>
                </a:stretch>
              </p:blipFill>
              <p:spPr bwMode="auto">
                <a:xfrm>
                  <a:off x="10016008" y="975567"/>
                  <a:ext cx="871564" cy="524747"/>
                </a:xfrm>
                <a:prstGeom prst="rect">
                  <a:avLst/>
                </a:prstGeom>
                <a:noFill/>
                <a:extLst>
                  <a:ext uri="{909E8E84-426E-40DD-AFC4-6F175D3DCCD1}">
                    <a14:hiddenFill xmlns:a14="http://schemas.microsoft.com/office/drawing/2010/main">
                      <a:solidFill>
                        <a:srgbClr val="FFFFFF"/>
                      </a:solidFill>
                    </a14:hiddenFill>
                  </a:ext>
                </a:extLst>
              </p:spPr>
            </p:pic>
            <p:sp>
              <p:nvSpPr>
                <p:cNvPr id="1109" name="TextBox 1108">
                  <a:extLst>
                    <a:ext uri="{FF2B5EF4-FFF2-40B4-BE49-F238E27FC236}">
                      <a16:creationId xmlns:a16="http://schemas.microsoft.com/office/drawing/2014/main" id="{4D45C9FA-434F-CC28-A0D8-01D2073F9CF4}"/>
                    </a:ext>
                  </a:extLst>
                </p:cNvPr>
                <p:cNvSpPr txBox="1"/>
                <p:nvPr/>
              </p:nvSpPr>
              <p:spPr>
                <a:xfrm>
                  <a:off x="9899933" y="583621"/>
                  <a:ext cx="1036584" cy="410815"/>
                </a:xfrm>
                <a:prstGeom prst="rect">
                  <a:avLst/>
                </a:prstGeom>
                <a:noFill/>
              </p:spPr>
              <p:txBody>
                <a:bodyPr wrap="square" rtlCol="0">
                  <a:spAutoFit/>
                </a:bodyPr>
                <a:lstStyle/>
                <a:p>
                  <a:pPr algn="ctr"/>
                  <a:r>
                    <a:rPr lang="en-GB" sz="1100" b="1" dirty="0">
                      <a:solidFill>
                        <a:schemeClr val="accent2"/>
                      </a:solidFill>
                      <a:latin typeface="Book Antiqua" panose="02040602050305030304" pitchFamily="18" charset="0"/>
                    </a:rPr>
                    <a:t>Remote Sensing</a:t>
                  </a:r>
                  <a:endParaRPr lang="en-NL" sz="1100" b="1" dirty="0">
                    <a:solidFill>
                      <a:schemeClr val="accent2"/>
                    </a:solidFill>
                    <a:latin typeface="Book Antiqua" panose="02040602050305030304" pitchFamily="18" charset="0"/>
                  </a:endParaRPr>
                </a:p>
              </p:txBody>
            </p:sp>
          </p:grpSp>
          <p:grpSp>
            <p:nvGrpSpPr>
              <p:cNvPr id="1104" name="Group 1103">
                <a:extLst>
                  <a:ext uri="{FF2B5EF4-FFF2-40B4-BE49-F238E27FC236}">
                    <a16:creationId xmlns:a16="http://schemas.microsoft.com/office/drawing/2014/main" id="{D9872440-AC47-E838-9F96-F950B282D396}"/>
                  </a:ext>
                </a:extLst>
              </p:cNvPr>
              <p:cNvGrpSpPr/>
              <p:nvPr/>
            </p:nvGrpSpPr>
            <p:grpSpPr>
              <a:xfrm>
                <a:off x="5210299" y="3917892"/>
                <a:ext cx="1092357" cy="961236"/>
                <a:chOff x="8206058" y="396590"/>
                <a:chExt cx="1092357" cy="961236"/>
              </a:xfrm>
            </p:grpSpPr>
            <p:pic>
              <p:nvPicPr>
                <p:cNvPr id="1106" name="Picture 38" descr="Data analysis - Free computer icons">
                  <a:extLst>
                    <a:ext uri="{FF2B5EF4-FFF2-40B4-BE49-F238E27FC236}">
                      <a16:creationId xmlns:a16="http://schemas.microsoft.com/office/drawing/2014/main" id="{5ECE7B9B-FE99-5D44-AE87-43214923329E}"/>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481582" y="823249"/>
                  <a:ext cx="534577" cy="534577"/>
                </a:xfrm>
                <a:prstGeom prst="rect">
                  <a:avLst/>
                </a:prstGeom>
                <a:noFill/>
                <a:extLst>
                  <a:ext uri="{909E8E84-426E-40DD-AFC4-6F175D3DCCD1}">
                    <a14:hiddenFill xmlns:a14="http://schemas.microsoft.com/office/drawing/2010/main">
                      <a:solidFill>
                        <a:srgbClr val="FFFFFF"/>
                      </a:solidFill>
                    </a14:hiddenFill>
                  </a:ext>
                </a:extLst>
              </p:spPr>
            </p:pic>
            <p:sp>
              <p:nvSpPr>
                <p:cNvPr id="1107" name="TextBox 1106">
                  <a:extLst>
                    <a:ext uri="{FF2B5EF4-FFF2-40B4-BE49-F238E27FC236}">
                      <a16:creationId xmlns:a16="http://schemas.microsoft.com/office/drawing/2014/main" id="{43DD7CDE-DA23-4953-86EE-CA08284D111B}"/>
                    </a:ext>
                  </a:extLst>
                </p:cNvPr>
                <p:cNvSpPr txBox="1"/>
                <p:nvPr/>
              </p:nvSpPr>
              <p:spPr>
                <a:xfrm>
                  <a:off x="8206058" y="396590"/>
                  <a:ext cx="1092357" cy="410815"/>
                </a:xfrm>
                <a:prstGeom prst="rect">
                  <a:avLst/>
                </a:prstGeom>
                <a:noFill/>
              </p:spPr>
              <p:txBody>
                <a:bodyPr wrap="square" rtlCol="0">
                  <a:spAutoFit/>
                </a:bodyPr>
                <a:lstStyle/>
                <a:p>
                  <a:pPr algn="ctr"/>
                  <a:r>
                    <a:rPr lang="en-GB" sz="1100" b="1" dirty="0">
                      <a:solidFill>
                        <a:schemeClr val="accent2"/>
                      </a:solidFill>
                      <a:latin typeface="Book Antiqua" panose="02040602050305030304" pitchFamily="18" charset="0"/>
                    </a:rPr>
                    <a:t>Hydrological modelling</a:t>
                  </a:r>
                  <a:endParaRPr lang="en-NL" sz="1100" b="1" dirty="0">
                    <a:solidFill>
                      <a:schemeClr val="accent2"/>
                    </a:solidFill>
                    <a:latin typeface="Book Antiqua" panose="02040602050305030304" pitchFamily="18" charset="0"/>
                  </a:endParaRPr>
                </a:p>
              </p:txBody>
            </p:sp>
          </p:grpSp>
          <p:sp>
            <p:nvSpPr>
              <p:cNvPr id="1105" name="Rectangle: Rounded Corners 1104">
                <a:extLst>
                  <a:ext uri="{FF2B5EF4-FFF2-40B4-BE49-F238E27FC236}">
                    <a16:creationId xmlns:a16="http://schemas.microsoft.com/office/drawing/2014/main" id="{13E29FE3-770D-BD69-BAE8-ACE51DB10D08}"/>
                  </a:ext>
                </a:extLst>
              </p:cNvPr>
              <p:cNvSpPr/>
              <p:nvPr/>
            </p:nvSpPr>
            <p:spPr>
              <a:xfrm>
                <a:off x="5244270" y="3877580"/>
                <a:ext cx="1958057" cy="1064027"/>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2400"/>
              </a:p>
            </p:txBody>
          </p:sp>
        </p:grpSp>
        <p:sp>
          <p:nvSpPr>
            <p:cNvPr id="1101" name="TextBox 1100">
              <a:extLst>
                <a:ext uri="{FF2B5EF4-FFF2-40B4-BE49-F238E27FC236}">
                  <a16:creationId xmlns:a16="http://schemas.microsoft.com/office/drawing/2014/main" id="{BB11B6E4-1ACB-B605-B9F5-D764C80B1DB4}"/>
                </a:ext>
              </a:extLst>
            </p:cNvPr>
            <p:cNvSpPr txBox="1"/>
            <p:nvPr/>
          </p:nvSpPr>
          <p:spPr>
            <a:xfrm>
              <a:off x="7691012" y="2417226"/>
              <a:ext cx="1269596" cy="322783"/>
            </a:xfrm>
            <a:prstGeom prst="rect">
              <a:avLst/>
            </a:prstGeom>
            <a:noFill/>
          </p:spPr>
          <p:txBody>
            <a:bodyPr wrap="square" rtlCol="0">
              <a:spAutoFit/>
            </a:bodyPr>
            <a:lstStyle/>
            <a:p>
              <a:pPr algn="ctr"/>
              <a:r>
                <a:rPr lang="en-GB" sz="1600" b="1" dirty="0">
                  <a:solidFill>
                    <a:schemeClr val="accent2"/>
                  </a:solidFill>
                  <a:latin typeface="Book Antiqua" panose="02040602050305030304" pitchFamily="18" charset="0"/>
                </a:rPr>
                <a:t>Framework</a:t>
              </a:r>
              <a:endParaRPr lang="en-NL" sz="1600" b="1" dirty="0">
                <a:solidFill>
                  <a:schemeClr val="accent2"/>
                </a:solidFill>
                <a:latin typeface="Book Antiqua" panose="02040602050305030304" pitchFamily="18" charset="0"/>
              </a:endParaRPr>
            </a:p>
          </p:txBody>
        </p:sp>
      </p:grpSp>
      <p:cxnSp>
        <p:nvCxnSpPr>
          <p:cNvPr id="1110" name="Connector: Elbow 1109">
            <a:extLst>
              <a:ext uri="{FF2B5EF4-FFF2-40B4-BE49-F238E27FC236}">
                <a16:creationId xmlns:a16="http://schemas.microsoft.com/office/drawing/2014/main" id="{19D72DB5-0537-FDB5-D919-D51EE178DC08}"/>
              </a:ext>
            </a:extLst>
          </p:cNvPr>
          <p:cNvCxnSpPr>
            <a:cxnSpLocks/>
            <a:stCxn id="1101" idx="1"/>
          </p:cNvCxnSpPr>
          <p:nvPr/>
        </p:nvCxnSpPr>
        <p:spPr>
          <a:xfrm rot="10800000" flipV="1">
            <a:off x="5188390" y="325314"/>
            <a:ext cx="4187943" cy="335739"/>
          </a:xfrm>
          <a:prstGeom prst="bentConnector2">
            <a:avLst/>
          </a:prstGeom>
          <a:ln w="19050">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1111" name="Group 1110">
            <a:extLst>
              <a:ext uri="{FF2B5EF4-FFF2-40B4-BE49-F238E27FC236}">
                <a16:creationId xmlns:a16="http://schemas.microsoft.com/office/drawing/2014/main" id="{625D076C-A2FD-FAFB-937F-ABAF4F83B0F2}"/>
              </a:ext>
            </a:extLst>
          </p:cNvPr>
          <p:cNvGrpSpPr/>
          <p:nvPr/>
        </p:nvGrpSpPr>
        <p:grpSpPr>
          <a:xfrm>
            <a:off x="8389819" y="1540778"/>
            <a:ext cx="2472406" cy="2602595"/>
            <a:chOff x="8422983" y="1539617"/>
            <a:chExt cx="2472406" cy="2602595"/>
          </a:xfrm>
        </p:grpSpPr>
        <p:cxnSp>
          <p:nvCxnSpPr>
            <p:cNvPr id="1112" name="Straight Connector 1111">
              <a:extLst>
                <a:ext uri="{FF2B5EF4-FFF2-40B4-BE49-F238E27FC236}">
                  <a16:creationId xmlns:a16="http://schemas.microsoft.com/office/drawing/2014/main" id="{1ED45DD7-898A-84CD-F7B5-D29AF66AA943}"/>
                </a:ext>
              </a:extLst>
            </p:cNvPr>
            <p:cNvCxnSpPr>
              <a:cxnSpLocks/>
              <a:stCxn id="1108" idx="2"/>
            </p:cNvCxnSpPr>
            <p:nvPr/>
          </p:nvCxnSpPr>
          <p:spPr>
            <a:xfrm>
              <a:off x="10614165" y="1539617"/>
              <a:ext cx="281224" cy="732685"/>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13" name="Straight Connector 1112">
              <a:extLst>
                <a:ext uri="{FF2B5EF4-FFF2-40B4-BE49-F238E27FC236}">
                  <a16:creationId xmlns:a16="http://schemas.microsoft.com/office/drawing/2014/main" id="{5E5C6B22-0F3F-D9A3-B645-BE3A79FC406C}"/>
                </a:ext>
              </a:extLst>
            </p:cNvPr>
            <p:cNvCxnSpPr>
              <a:cxnSpLocks/>
              <a:stCxn id="1108" idx="2"/>
            </p:cNvCxnSpPr>
            <p:nvPr/>
          </p:nvCxnSpPr>
          <p:spPr>
            <a:xfrm flipH="1">
              <a:off x="8787225" y="1539617"/>
              <a:ext cx="1826940" cy="707704"/>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14" name="Straight Connector 1113">
              <a:extLst>
                <a:ext uri="{FF2B5EF4-FFF2-40B4-BE49-F238E27FC236}">
                  <a16:creationId xmlns:a16="http://schemas.microsoft.com/office/drawing/2014/main" id="{6957D54A-9CD5-6FF8-9412-29A7C6DDC7A9}"/>
                </a:ext>
              </a:extLst>
            </p:cNvPr>
            <p:cNvCxnSpPr>
              <a:cxnSpLocks/>
              <a:stCxn id="1108" idx="2"/>
            </p:cNvCxnSpPr>
            <p:nvPr/>
          </p:nvCxnSpPr>
          <p:spPr>
            <a:xfrm flipH="1">
              <a:off x="8422983" y="1539617"/>
              <a:ext cx="2191182" cy="2602595"/>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116" name="Rectangle: Rounded Corners 1115">
            <a:hlinkClick r:id="rId24" action="ppaction://hlinksldjump" highlightClick="1"/>
            <a:extLst>
              <a:ext uri="{FF2B5EF4-FFF2-40B4-BE49-F238E27FC236}">
                <a16:creationId xmlns:a16="http://schemas.microsoft.com/office/drawing/2014/main" id="{19A8EF78-1E32-BC95-2DA2-66FD74DA390F}"/>
              </a:ext>
            </a:extLst>
          </p:cNvPr>
          <p:cNvSpPr/>
          <p:nvPr/>
        </p:nvSpPr>
        <p:spPr>
          <a:xfrm>
            <a:off x="10648402" y="6192828"/>
            <a:ext cx="1370878" cy="473699"/>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072BB"/>
                </a:solidFill>
                <a:latin typeface="Book Antiqua" panose="02040602050305030304" pitchFamily="18" charset="0"/>
              </a:rPr>
              <a:t>Start to Navigate</a:t>
            </a:r>
            <a:endParaRPr lang="en-NL" sz="1400" b="1" dirty="0">
              <a:solidFill>
                <a:srgbClr val="0072BB"/>
              </a:solidFill>
              <a:latin typeface="Book Antiqua" panose="02040602050305030304" pitchFamily="18" charset="0"/>
            </a:endParaRPr>
          </a:p>
        </p:txBody>
      </p:sp>
      <p:pic>
        <p:nvPicPr>
          <p:cNvPr id="1096" name="Picture 1095" descr="Logo&#10;&#10;Description automatically generated with medium confidence">
            <a:extLst>
              <a:ext uri="{FF2B5EF4-FFF2-40B4-BE49-F238E27FC236}">
                <a16:creationId xmlns:a16="http://schemas.microsoft.com/office/drawing/2014/main" id="{82F46CEF-E9F8-6E6A-DB3E-3E878CC4C77F}"/>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0868008" y="4887194"/>
            <a:ext cx="883984" cy="1177554"/>
          </a:xfrm>
          <a:prstGeom prst="rect">
            <a:avLst/>
          </a:prstGeom>
        </p:spPr>
      </p:pic>
      <p:cxnSp>
        <p:nvCxnSpPr>
          <p:cNvPr id="1094" name="Straight Connector 1093">
            <a:extLst>
              <a:ext uri="{FF2B5EF4-FFF2-40B4-BE49-F238E27FC236}">
                <a16:creationId xmlns:a16="http://schemas.microsoft.com/office/drawing/2014/main" id="{324EDE25-5312-B952-E83F-5C815F6CD1B8}"/>
              </a:ext>
            </a:extLst>
          </p:cNvPr>
          <p:cNvCxnSpPr/>
          <p:nvPr/>
        </p:nvCxnSpPr>
        <p:spPr>
          <a:xfrm>
            <a:off x="7490057" y="186806"/>
            <a:ext cx="0" cy="6480000"/>
          </a:xfrm>
          <a:prstGeom prst="line">
            <a:avLst/>
          </a:prstGeom>
          <a:ln w="28575">
            <a:solidFill>
              <a:schemeClr val="tx1">
                <a:lumMod val="50000"/>
                <a:lumOff val="50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1098" name="Action Button: Go Back or Previous 1097">
            <a:hlinkClick r:id="" action="ppaction://hlinkshowjump?jump=previousslide" highlightClick="1"/>
            <a:extLst>
              <a:ext uri="{FF2B5EF4-FFF2-40B4-BE49-F238E27FC236}">
                <a16:creationId xmlns:a16="http://schemas.microsoft.com/office/drawing/2014/main" id="{E0DF78B6-2FDC-EEBA-A6C0-479522A5AFB5}"/>
              </a:ext>
            </a:extLst>
          </p:cNvPr>
          <p:cNvSpPr/>
          <p:nvPr/>
        </p:nvSpPr>
        <p:spPr>
          <a:xfrm>
            <a:off x="9382832" y="6325012"/>
            <a:ext cx="431540" cy="265472"/>
          </a:xfrm>
          <a:prstGeom prst="actionButtonBackPrevious">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L" sz="1100" b="1">
              <a:solidFill>
                <a:srgbClr val="0072BB"/>
              </a:solidFill>
              <a:latin typeface="Book Antiqua" panose="02040602050305030304" pitchFamily="18" charset="0"/>
            </a:endParaRPr>
          </a:p>
        </p:txBody>
      </p:sp>
      <p:sp>
        <p:nvSpPr>
          <p:cNvPr id="1099" name="Action Button: Go Forward or Next 1098">
            <a:hlinkClick r:id="" action="ppaction://hlinkshowjump?jump=nextslide" highlightClick="1"/>
            <a:extLst>
              <a:ext uri="{FF2B5EF4-FFF2-40B4-BE49-F238E27FC236}">
                <a16:creationId xmlns:a16="http://schemas.microsoft.com/office/drawing/2014/main" id="{9CD25400-F090-AA1E-DD8A-7DC3EC72D0B0}"/>
              </a:ext>
            </a:extLst>
          </p:cNvPr>
          <p:cNvSpPr/>
          <p:nvPr/>
        </p:nvSpPr>
        <p:spPr>
          <a:xfrm>
            <a:off x="10030188" y="6315926"/>
            <a:ext cx="431540" cy="265472"/>
          </a:xfrm>
          <a:prstGeom prst="actionButtonForwardNex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L" sz="1100" b="1">
              <a:solidFill>
                <a:srgbClr val="0072BB"/>
              </a:solidFill>
              <a:latin typeface="Book Antiqua" panose="02040602050305030304" pitchFamily="18" charset="0"/>
            </a:endParaRPr>
          </a:p>
        </p:txBody>
      </p:sp>
      <p:sp>
        <p:nvSpPr>
          <p:cNvPr id="1100" name="TextBox 1099">
            <a:extLst>
              <a:ext uri="{FF2B5EF4-FFF2-40B4-BE49-F238E27FC236}">
                <a16:creationId xmlns:a16="http://schemas.microsoft.com/office/drawing/2014/main" id="{9F616109-F005-F799-51FF-874566887FEA}"/>
              </a:ext>
            </a:extLst>
          </p:cNvPr>
          <p:cNvSpPr txBox="1"/>
          <p:nvPr/>
        </p:nvSpPr>
        <p:spPr>
          <a:xfrm>
            <a:off x="9088849" y="5879519"/>
            <a:ext cx="1313684" cy="369332"/>
          </a:xfrm>
          <a:prstGeom prst="rect">
            <a:avLst/>
          </a:prstGeom>
          <a:noFill/>
        </p:spPr>
        <p:txBody>
          <a:bodyPr wrap="square" rtlCol="0">
            <a:spAutoFit/>
          </a:bodyPr>
          <a:lstStyle/>
          <a:p>
            <a:pPr algn="r"/>
            <a:r>
              <a:rPr lang="en-GB" b="1" dirty="0">
                <a:solidFill>
                  <a:srgbClr val="0072BB"/>
                </a:solidFill>
                <a:latin typeface="Book Antiqua" panose="02040602050305030304" pitchFamily="18" charset="0"/>
              </a:rPr>
              <a:t>Page 3/3</a:t>
            </a:r>
            <a:endParaRPr lang="en-NL" b="1" dirty="0">
              <a:solidFill>
                <a:srgbClr val="0072BB"/>
              </a:solidFill>
              <a:latin typeface="Book Antiqua" panose="02040602050305030304" pitchFamily="18" charset="0"/>
            </a:endParaRPr>
          </a:p>
        </p:txBody>
      </p:sp>
    </p:spTree>
    <p:extLst>
      <p:ext uri="{BB962C8B-B14F-4D97-AF65-F5344CB8AC3E}">
        <p14:creationId xmlns:p14="http://schemas.microsoft.com/office/powerpoint/2010/main" val="3862218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E691A1C-F7D6-741A-4086-05BD823FC47C}"/>
              </a:ext>
            </a:extLst>
          </p:cNvPr>
          <p:cNvGrpSpPr/>
          <p:nvPr/>
        </p:nvGrpSpPr>
        <p:grpSpPr>
          <a:xfrm>
            <a:off x="850965" y="2485932"/>
            <a:ext cx="7629833" cy="3992416"/>
            <a:chOff x="717201" y="2211739"/>
            <a:chExt cx="7844938" cy="4233306"/>
          </a:xfrm>
        </p:grpSpPr>
        <p:pic>
          <p:nvPicPr>
            <p:cNvPr id="5" name="Picture 4">
              <a:extLst>
                <a:ext uri="{FF2B5EF4-FFF2-40B4-BE49-F238E27FC236}">
                  <a16:creationId xmlns:a16="http://schemas.microsoft.com/office/drawing/2014/main" id="{B1E3CCF2-D0BD-A68C-4AB7-01BA9E73A45C}"/>
                </a:ext>
              </a:extLst>
            </p:cNvPr>
            <p:cNvPicPr>
              <a:picLocks noChangeAspect="1"/>
            </p:cNvPicPr>
            <p:nvPr/>
          </p:nvPicPr>
          <p:blipFill>
            <a:blip r:embed="rId2"/>
            <a:stretch>
              <a:fillRect/>
            </a:stretch>
          </p:blipFill>
          <p:spPr>
            <a:xfrm>
              <a:off x="717201" y="2211739"/>
              <a:ext cx="7844938" cy="4233306"/>
            </a:xfrm>
            <a:prstGeom prst="rect">
              <a:avLst/>
            </a:prstGeom>
            <a:ln>
              <a:solidFill>
                <a:schemeClr val="tx1">
                  <a:lumMod val="50000"/>
                  <a:lumOff val="50000"/>
                </a:schemeClr>
              </a:solidFill>
            </a:ln>
          </p:spPr>
        </p:pic>
        <p:pic>
          <p:nvPicPr>
            <p:cNvPr id="6" name="Picture 5" descr="Qr code&#10;&#10;Description automatically generated">
              <a:extLst>
                <a:ext uri="{FF2B5EF4-FFF2-40B4-BE49-F238E27FC236}">
                  <a16:creationId xmlns:a16="http://schemas.microsoft.com/office/drawing/2014/main" id="{6057EF68-F2A5-27E8-22C6-E7FF475AFB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302" y="3340369"/>
              <a:ext cx="795569" cy="795569"/>
            </a:xfrm>
            <a:prstGeom prst="rect">
              <a:avLst/>
            </a:prstGeom>
          </p:spPr>
        </p:pic>
      </p:grpSp>
      <p:sp>
        <p:nvSpPr>
          <p:cNvPr id="28" name="TextBox 27">
            <a:extLst>
              <a:ext uri="{FF2B5EF4-FFF2-40B4-BE49-F238E27FC236}">
                <a16:creationId xmlns:a16="http://schemas.microsoft.com/office/drawing/2014/main" id="{7619617D-0EA6-2CCE-241D-21A66C298AF4}"/>
              </a:ext>
            </a:extLst>
          </p:cNvPr>
          <p:cNvSpPr txBox="1"/>
          <p:nvPr/>
        </p:nvSpPr>
        <p:spPr>
          <a:xfrm>
            <a:off x="786008" y="1140545"/>
            <a:ext cx="7629833" cy="738664"/>
          </a:xfrm>
          <a:prstGeom prst="rect">
            <a:avLst/>
          </a:prstGeom>
          <a:noFill/>
        </p:spPr>
        <p:txBody>
          <a:bodyPr wrap="square" rtlCol="0">
            <a:spAutoFit/>
          </a:bodyPr>
          <a:lstStyle/>
          <a:p>
            <a:pPr algn="ctr"/>
            <a:r>
              <a:rPr lang="en-GB" sz="1400" b="1" dirty="0">
                <a:solidFill>
                  <a:srgbClr val="0072BB"/>
                </a:solidFill>
                <a:latin typeface="Book Antiqua" panose="02040602050305030304" pitchFamily="18" charset="0"/>
              </a:rPr>
              <a:t>Inferring reservoir filling strategies under limited data availability using hydrological modelling and Earth observation: </a:t>
            </a:r>
          </a:p>
          <a:p>
            <a:pPr algn="ctr"/>
            <a:r>
              <a:rPr lang="en-GB" sz="1400" b="1" dirty="0">
                <a:solidFill>
                  <a:srgbClr val="0072BB"/>
                </a:solidFill>
                <a:latin typeface="Book Antiqua" panose="02040602050305030304" pitchFamily="18" charset="0"/>
              </a:rPr>
              <a:t>the case of the Grand Ethiopian Renaissance Dam (GERD)</a:t>
            </a:r>
          </a:p>
        </p:txBody>
      </p:sp>
      <p:sp>
        <p:nvSpPr>
          <p:cNvPr id="29" name="Rectangle 28">
            <a:extLst>
              <a:ext uri="{FF2B5EF4-FFF2-40B4-BE49-F238E27FC236}">
                <a16:creationId xmlns:a16="http://schemas.microsoft.com/office/drawing/2014/main" id="{7BCEDD04-F4CC-AA7D-DEE7-6431404C2CA1}"/>
              </a:ext>
            </a:extLst>
          </p:cNvPr>
          <p:cNvSpPr>
            <a:spLocks noChangeArrowheads="1"/>
          </p:cNvSpPr>
          <p:nvPr/>
        </p:nvSpPr>
        <p:spPr bwMode="auto">
          <a:xfrm>
            <a:off x="2637886" y="1954750"/>
            <a:ext cx="392607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ctr" eaLnBrk="1" fontAlgn="base" hangingPunct="1">
              <a:lnSpc>
                <a:spcPct val="100000"/>
              </a:lnSpc>
              <a:spcBef>
                <a:spcPct val="0"/>
              </a:spcBef>
              <a:spcAft>
                <a:spcPct val="0"/>
              </a:spcAft>
              <a:buClrTx/>
              <a:buSzTx/>
              <a:buFontTx/>
              <a:buNone/>
              <a:tabLst/>
            </a:pPr>
            <a:r>
              <a:rPr lang="en-NL" altLang="en-NL" sz="1200" dirty="0">
                <a:solidFill>
                  <a:srgbClr val="0072BB"/>
                </a:solidFill>
                <a:latin typeface="Book Antiqua" panose="02040602050305030304" pitchFamily="18" charset="0"/>
              </a:rPr>
              <a:t>Awad M. Ali, </a:t>
            </a:r>
            <a:r>
              <a:rPr lang="en-NL" altLang="en-NL" sz="1200" dirty="0" err="1">
                <a:solidFill>
                  <a:srgbClr val="0072BB"/>
                </a:solidFill>
                <a:latin typeface="Book Antiqua" panose="02040602050305030304" pitchFamily="18" charset="0"/>
              </a:rPr>
              <a:t>Lieke</a:t>
            </a:r>
            <a:r>
              <a:rPr lang="en-NL" altLang="en-NL" sz="1200" dirty="0">
                <a:solidFill>
                  <a:srgbClr val="0072BB"/>
                </a:solidFill>
                <a:latin typeface="Book Antiqua" panose="02040602050305030304" pitchFamily="18" charset="0"/>
              </a:rPr>
              <a:t> A. </a:t>
            </a:r>
            <a:r>
              <a:rPr lang="en-NL" altLang="en-NL" sz="1200" dirty="0" err="1">
                <a:solidFill>
                  <a:srgbClr val="0072BB"/>
                </a:solidFill>
                <a:latin typeface="Book Antiqua" panose="02040602050305030304" pitchFamily="18" charset="0"/>
              </a:rPr>
              <a:t>Melsen</a:t>
            </a:r>
            <a:r>
              <a:rPr lang="en-NL" altLang="en-NL" sz="1200" dirty="0">
                <a:solidFill>
                  <a:srgbClr val="0072BB"/>
                </a:solidFill>
                <a:latin typeface="Book Antiqua" panose="02040602050305030304" pitchFamily="18" charset="0"/>
              </a:rPr>
              <a:t>, and </a:t>
            </a:r>
            <a:r>
              <a:rPr lang="en-NL" altLang="en-NL" sz="1200" dirty="0" err="1">
                <a:solidFill>
                  <a:srgbClr val="0072BB"/>
                </a:solidFill>
                <a:latin typeface="Book Antiqua" panose="02040602050305030304" pitchFamily="18" charset="0"/>
              </a:rPr>
              <a:t>Adriaan</a:t>
            </a:r>
            <a:r>
              <a:rPr lang="en-NL" altLang="en-NL" sz="1200" dirty="0">
                <a:solidFill>
                  <a:srgbClr val="0072BB"/>
                </a:solidFill>
                <a:latin typeface="Book Antiqua" panose="02040602050305030304" pitchFamily="18" charset="0"/>
              </a:rPr>
              <a:t> J. </a:t>
            </a:r>
            <a:r>
              <a:rPr lang="en-NL" altLang="en-NL" sz="1200" dirty="0" err="1">
                <a:solidFill>
                  <a:srgbClr val="0072BB"/>
                </a:solidFill>
                <a:latin typeface="Book Antiqua" panose="02040602050305030304" pitchFamily="18" charset="0"/>
              </a:rPr>
              <a:t>Teuling</a:t>
            </a:r>
            <a:r>
              <a:rPr lang="en-NL" altLang="en-NL" sz="1200" dirty="0">
                <a:solidFill>
                  <a:srgbClr val="0072BB"/>
                </a:solidFill>
                <a:latin typeface="Book Antiqua" panose="02040602050305030304" pitchFamily="18" charset="0"/>
              </a:rPr>
              <a:t> </a:t>
            </a:r>
          </a:p>
        </p:txBody>
      </p:sp>
      <p:grpSp>
        <p:nvGrpSpPr>
          <p:cNvPr id="1034" name="Group 1033">
            <a:extLst>
              <a:ext uri="{FF2B5EF4-FFF2-40B4-BE49-F238E27FC236}">
                <a16:creationId xmlns:a16="http://schemas.microsoft.com/office/drawing/2014/main" id="{F5657C46-71CC-A978-B584-DCF9F0C6D585}"/>
              </a:ext>
            </a:extLst>
          </p:cNvPr>
          <p:cNvGrpSpPr/>
          <p:nvPr/>
        </p:nvGrpSpPr>
        <p:grpSpPr>
          <a:xfrm>
            <a:off x="2471147" y="244430"/>
            <a:ext cx="4200970" cy="738664"/>
            <a:chOff x="1715364" y="301555"/>
            <a:chExt cx="4475863" cy="766875"/>
          </a:xfrm>
        </p:grpSpPr>
        <p:pic>
          <p:nvPicPr>
            <p:cNvPr id="1033" name="Picture 2" descr="University - WUR">
              <a:extLst>
                <a:ext uri="{FF2B5EF4-FFF2-40B4-BE49-F238E27FC236}">
                  <a16:creationId xmlns:a16="http://schemas.microsoft.com/office/drawing/2014/main" id="{F7B31E67-4584-90E8-1C57-7ADE8035E6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5364" y="468174"/>
              <a:ext cx="2320168" cy="4336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versity of Khartoum : Rankings, Fees &amp; Courses Details | Top Universities">
              <a:extLst>
                <a:ext uri="{FF2B5EF4-FFF2-40B4-BE49-F238E27FC236}">
                  <a16:creationId xmlns:a16="http://schemas.microsoft.com/office/drawing/2014/main" id="{A91EFDFD-E9A1-FDE9-79CE-1497539AEF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1030" y="301555"/>
              <a:ext cx="766875" cy="7668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ater Research Center | LinkedIn">
              <a:extLst>
                <a:ext uri="{FF2B5EF4-FFF2-40B4-BE49-F238E27FC236}">
                  <a16:creationId xmlns:a16="http://schemas.microsoft.com/office/drawing/2014/main" id="{4803732C-235B-3B2B-1593-EFC0FBC619D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419" t="22044" r="15419" b="22700"/>
            <a:stretch/>
          </p:blipFill>
          <p:spPr bwMode="auto">
            <a:xfrm>
              <a:off x="5273403" y="324686"/>
              <a:ext cx="917824" cy="733290"/>
            </a:xfrm>
            <a:prstGeom prst="rect">
              <a:avLst/>
            </a:prstGeom>
            <a:noFill/>
            <a:extLst>
              <a:ext uri="{909E8E84-426E-40DD-AFC4-6F175D3DCCD1}">
                <a14:hiddenFill xmlns:a14="http://schemas.microsoft.com/office/drawing/2010/main">
                  <a:solidFill>
                    <a:srgbClr val="FFFFFF"/>
                  </a:solidFill>
                </a14:hiddenFill>
              </a:ext>
            </a:extLst>
          </p:spPr>
        </p:pic>
      </p:grpSp>
      <p:sp>
        <p:nvSpPr>
          <p:cNvPr id="1035" name="Rectangle 1034">
            <a:extLst>
              <a:ext uri="{FF2B5EF4-FFF2-40B4-BE49-F238E27FC236}">
                <a16:creationId xmlns:a16="http://schemas.microsoft.com/office/drawing/2014/main" id="{7A65F1CC-D1F3-92DB-B9E9-CF0B3132AF9A}"/>
              </a:ext>
            </a:extLst>
          </p:cNvPr>
          <p:cNvSpPr/>
          <p:nvPr/>
        </p:nvSpPr>
        <p:spPr>
          <a:xfrm>
            <a:off x="9045677" y="0"/>
            <a:ext cx="3146323" cy="6858000"/>
          </a:xfrm>
          <a:prstGeom prst="rect">
            <a:avLst/>
          </a:prstGeom>
          <a:solidFill>
            <a:srgbClr val="0072BB"/>
          </a:solidFill>
          <a:ln>
            <a:solidFill>
              <a:srgbClr val="0072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037" name="Rectangle: Rounded Corners 1036">
            <a:hlinkClick r:id="" action="ppaction://hlinkshowjump?jump=firstslide" highlightClick="1"/>
            <a:extLst>
              <a:ext uri="{FF2B5EF4-FFF2-40B4-BE49-F238E27FC236}">
                <a16:creationId xmlns:a16="http://schemas.microsoft.com/office/drawing/2014/main" id="{9D74607D-6783-EC5B-EE98-028333CD77CC}"/>
              </a:ext>
            </a:extLst>
          </p:cNvPr>
          <p:cNvSpPr/>
          <p:nvPr/>
        </p:nvSpPr>
        <p:spPr>
          <a:xfrm>
            <a:off x="9439274" y="2371725"/>
            <a:ext cx="2401527"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rgbClr val="0072BB"/>
                </a:solidFill>
                <a:latin typeface="Book Antiqua" panose="02040602050305030304" pitchFamily="18" charset="0"/>
              </a:rPr>
              <a:t>Introduction: Madness </a:t>
            </a:r>
            <a:endParaRPr lang="en-NL" sz="1100" b="1" dirty="0">
              <a:solidFill>
                <a:srgbClr val="0072BB"/>
              </a:solidFill>
              <a:latin typeface="Book Antiqua" panose="02040602050305030304" pitchFamily="18" charset="0"/>
            </a:endParaRPr>
          </a:p>
        </p:txBody>
      </p:sp>
      <p:sp>
        <p:nvSpPr>
          <p:cNvPr id="1043" name="Action Button: Go Back or Previous 1042">
            <a:hlinkClick r:id="" action="ppaction://hlinkshowjump?jump=previousslide" highlightClick="1"/>
            <a:extLst>
              <a:ext uri="{FF2B5EF4-FFF2-40B4-BE49-F238E27FC236}">
                <a16:creationId xmlns:a16="http://schemas.microsoft.com/office/drawing/2014/main" id="{49BE72F3-5FAF-2E1B-5A54-135240F91CED}"/>
              </a:ext>
            </a:extLst>
          </p:cNvPr>
          <p:cNvSpPr/>
          <p:nvPr/>
        </p:nvSpPr>
        <p:spPr>
          <a:xfrm>
            <a:off x="10100589" y="5036984"/>
            <a:ext cx="431540" cy="265472"/>
          </a:xfrm>
          <a:prstGeom prst="actionButtonBackPrevious">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L" sz="1100" b="1">
              <a:solidFill>
                <a:srgbClr val="0072BB"/>
              </a:solidFill>
              <a:latin typeface="Book Antiqua" panose="02040602050305030304" pitchFamily="18" charset="0"/>
            </a:endParaRPr>
          </a:p>
        </p:txBody>
      </p:sp>
      <p:sp>
        <p:nvSpPr>
          <p:cNvPr id="1044" name="Action Button: Go Forward or Next 1043">
            <a:hlinkClick r:id="" action="ppaction://hlinkshowjump?jump=nextslide" highlightClick="1"/>
            <a:extLst>
              <a:ext uri="{FF2B5EF4-FFF2-40B4-BE49-F238E27FC236}">
                <a16:creationId xmlns:a16="http://schemas.microsoft.com/office/drawing/2014/main" id="{25B45125-7489-3FF2-8852-4C5E1DF369AA}"/>
              </a:ext>
            </a:extLst>
          </p:cNvPr>
          <p:cNvSpPr/>
          <p:nvPr/>
        </p:nvSpPr>
        <p:spPr>
          <a:xfrm>
            <a:off x="10747945" y="5027898"/>
            <a:ext cx="431540" cy="265472"/>
          </a:xfrm>
          <a:prstGeom prst="actionButtonForwardNex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L" sz="1100" b="1">
              <a:solidFill>
                <a:srgbClr val="0072BB"/>
              </a:solidFill>
              <a:latin typeface="Book Antiqua" panose="02040602050305030304" pitchFamily="18" charset="0"/>
            </a:endParaRPr>
          </a:p>
        </p:txBody>
      </p:sp>
      <p:sp>
        <p:nvSpPr>
          <p:cNvPr id="1045" name="Action Button: Go to End 1044">
            <a:hlinkClick r:id="" action="ppaction://hlinkshowjump?jump=lastslide" highlightClick="1"/>
            <a:extLst>
              <a:ext uri="{FF2B5EF4-FFF2-40B4-BE49-F238E27FC236}">
                <a16:creationId xmlns:a16="http://schemas.microsoft.com/office/drawing/2014/main" id="{76823039-E671-3647-8DE3-E6A6BA1FA016}"/>
              </a:ext>
            </a:extLst>
          </p:cNvPr>
          <p:cNvSpPr/>
          <p:nvPr/>
        </p:nvSpPr>
        <p:spPr>
          <a:xfrm>
            <a:off x="11409261" y="5029298"/>
            <a:ext cx="431540" cy="265472"/>
          </a:xfrm>
          <a:prstGeom prst="actionButtonEnd">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L" sz="1100" b="1">
              <a:solidFill>
                <a:srgbClr val="0072BB"/>
              </a:solidFill>
              <a:latin typeface="Book Antiqua" panose="02040602050305030304" pitchFamily="18" charset="0"/>
            </a:endParaRPr>
          </a:p>
        </p:txBody>
      </p:sp>
      <p:pic>
        <p:nvPicPr>
          <p:cNvPr id="1046" name="Picture 2" descr="EGU 2023 | Max-Planck-Institut für Biogeochemie">
            <a:extLst>
              <a:ext uri="{FF2B5EF4-FFF2-40B4-BE49-F238E27FC236}">
                <a16:creationId xmlns:a16="http://schemas.microsoft.com/office/drawing/2014/main" id="{CAE7B553-C043-48CA-E3EF-9F1D251598BD}"/>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28166" b="71616" l="3759" r="94361">
                        <a14:foregroundMark x1="17857" y1="33406" x2="17857" y2="33406"/>
                        <a14:foregroundMark x1="5827" y1="43231" x2="5827" y2="43231"/>
                        <a14:foregroundMark x1="16165" y1="43231" x2="16165" y2="43231"/>
                        <a14:foregroundMark x1="30263" y1="28603" x2="30263" y2="28603"/>
                        <a14:foregroundMark x1="21241" y1="28384" x2="21241" y2="28384"/>
                        <a14:foregroundMark x1="31015" y1="28166" x2="31015" y2="28166"/>
                        <a14:foregroundMark x1="4135" y1="48690" x2="4135" y2="48690"/>
                        <a14:foregroundMark x1="13910" y1="71834" x2="13910" y2="71834"/>
                        <a14:foregroundMark x1="38158" y1="55677" x2="38158" y2="55677"/>
                        <a14:foregroundMark x1="43985" y1="52838" x2="43985" y2="52838"/>
                        <a14:foregroundMark x1="59023" y1="44541" x2="59023" y2="44541"/>
                        <a14:foregroundMark x1="62218" y1="44541" x2="62218" y2="44541"/>
                        <a14:foregroundMark x1="66165" y1="45197" x2="66165" y2="45197"/>
                        <a14:foregroundMark x1="69549" y1="44978" x2="69549" y2="44978"/>
                        <a14:foregroundMark x1="73496" y1="45415" x2="73496" y2="45415"/>
                        <a14:foregroundMark x1="77632" y1="45415" x2="77632" y2="45415"/>
                        <a14:foregroundMark x1="80639" y1="45197" x2="80639" y2="45197"/>
                        <a14:foregroundMark x1="84774" y1="44978" x2="84774" y2="44978"/>
                        <a14:foregroundMark x1="94361" y1="50655" x2="94361" y2="50655"/>
                        <a14:foregroundMark x1="61466" y1="51965" x2="61466" y2="51965"/>
                        <a14:foregroundMark x1="61842" y1="56987" x2="61842" y2="56987"/>
                        <a14:foregroundMark x1="63534" y1="57860" x2="63534" y2="57860"/>
                        <a14:foregroundMark x1="68421" y1="57205" x2="68421" y2="57205"/>
                        <a14:foregroundMark x1="69925" y1="56550" x2="69925" y2="56550"/>
                        <a14:foregroundMark x1="73684" y1="57642" x2="73684" y2="57642"/>
                        <a14:foregroundMark x1="65038" y1="52620" x2="65038" y2="52620"/>
                        <a14:foregroundMark x1="66917" y1="51747" x2="66917" y2="51747"/>
                        <a14:foregroundMark x1="71241" y1="50873" x2="71241" y2="50873"/>
                        <a14:foregroundMark x1="74060" y1="51092" x2="74060" y2="51092"/>
                        <a14:foregroundMark x1="77820" y1="51092" x2="77820" y2="51092"/>
                        <a14:foregroundMark x1="79511" y1="51528" x2="79511" y2="51528"/>
                        <a14:foregroundMark x1="77632" y1="48035" x2="77632" y2="48035"/>
                        <a14:foregroundMark x1="67857" y1="55022" x2="67857" y2="55022"/>
                        <a14:foregroundMark x1="83083" y1="52620" x2="83083" y2="52620"/>
                        <a14:foregroundMark x1="87406" y1="51528" x2="87406" y2="51528"/>
                        <a14:foregroundMark x1="90602" y1="50655" x2="90602" y2="50655"/>
                        <a14:foregroundMark x1="71241" y1="52838" x2="71241" y2="52838"/>
                        <a14:foregroundMark x1="92105" y1="52620" x2="92105" y2="52620"/>
                        <a14:foregroundMark x1="90977" y1="52620" x2="90977" y2="52620"/>
                        <a14:foregroundMark x1="90977" y1="52402" x2="90977" y2="52402"/>
                        <a14:foregroundMark x1="90977" y1="51965" x2="90977" y2="51965"/>
                        <a14:foregroundMark x1="90977" y1="51965" x2="90977" y2="51965"/>
                        <a14:foregroundMark x1="90977" y1="52183" x2="90977" y2="52183"/>
                        <a14:foregroundMark x1="90715" y1="51747" x2="90602" y2="51528"/>
                        <a14:foregroundMark x1="90827" y1="51965" x2="90715" y2="51747"/>
                        <a14:foregroundMark x1="91165" y1="52620" x2="90827" y2="51965"/>
                        <a14:foregroundMark x1="91165" y1="52402" x2="91165" y2="52402"/>
                        <a14:foregroundMark x1="90977" y1="51965" x2="90977" y2="51965"/>
                        <a14:foregroundMark x1="90977" y1="51965" x2="90977" y2="51965"/>
                        <a14:foregroundMark x1="90084" y1="51965" x2="89286" y2="51747"/>
                        <a14:foregroundMark x1="92481" y1="52620" x2="90084" y2="51965"/>
                        <a14:backgroundMark x1="65977" y1="47162" x2="65977" y2="47162"/>
                        <a14:backgroundMark x1="79887" y1="48035" x2="79887" y2="48035"/>
                        <a14:backgroundMark x1="80639" y1="43668" x2="80639" y2="43668"/>
                        <a14:backgroundMark x1="81767" y1="44978" x2="81767" y2="44978"/>
                        <a14:backgroundMark x1="82143" y1="43231" x2="82143" y2="43231"/>
                        <a14:backgroundMark x1="78195" y1="43231" x2="78195" y2="43231"/>
                        <a14:backgroundMark x1="74624" y1="44105" x2="74624" y2="44105"/>
                        <a14:backgroundMark x1="70301" y1="44105" x2="70301" y2="44105"/>
                        <a14:backgroundMark x1="65789" y1="44105" x2="65789" y2="44105"/>
                        <a14:backgroundMark x1="66541" y1="51747" x2="66541" y2="51747"/>
                        <a14:backgroundMark x1="64850" y1="50218" x2="64850" y2="50218"/>
                        <a14:backgroundMark x1="68421" y1="51747" x2="68421" y2="51747"/>
                        <a14:backgroundMark x1="70865" y1="51747" x2="70865" y2="51747"/>
                        <a14:backgroundMark x1="80451" y1="50218" x2="80451" y2="50218"/>
                        <a14:backgroundMark x1="91729" y1="49782" x2="91729" y2="49782"/>
                        <a14:backgroundMark x1="76692" y1="50873" x2="76692" y2="50873"/>
                        <a14:backgroundMark x1="70489" y1="58079" x2="70489" y2="58079"/>
                        <a14:backgroundMark x1="89098" y1="50873" x2="89098" y2="50873"/>
                        <a14:backgroundMark x1="92105" y1="51965" x2="92105" y2="51965"/>
                        <a14:backgroundMark x1="89286" y1="51747" x2="89286" y2="51747"/>
                        <a14:backgroundMark x1="89662" y1="51965" x2="89662" y2="51965"/>
                      </a14:backgroundRemoval>
                    </a14:imgEffect>
                  </a14:imgLayer>
                </a14:imgProps>
              </a:ext>
              <a:ext uri="{28A0092B-C50C-407E-A947-70E740481C1C}">
                <a14:useLocalDpi xmlns:a14="http://schemas.microsoft.com/office/drawing/2010/main" val="0"/>
              </a:ext>
            </a:extLst>
          </a:blip>
          <a:srcRect t="23912" r="1476" b="23574"/>
          <a:stretch/>
        </p:blipFill>
        <p:spPr bwMode="auto">
          <a:xfrm>
            <a:off x="9873104" y="164757"/>
            <a:ext cx="1375196" cy="631034"/>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1046" descr="Qr code&#10;&#10;Description automatically generated">
            <a:extLst>
              <a:ext uri="{FF2B5EF4-FFF2-40B4-BE49-F238E27FC236}">
                <a16:creationId xmlns:a16="http://schemas.microsoft.com/office/drawing/2014/main" id="{F4C544CF-2E10-88F7-B2BD-28ACA8015EA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85124" y="5572863"/>
            <a:ext cx="1055677" cy="1055677"/>
          </a:xfrm>
          <a:prstGeom prst="rect">
            <a:avLst/>
          </a:prstGeom>
        </p:spPr>
      </p:pic>
      <p:pic>
        <p:nvPicPr>
          <p:cNvPr id="1048" name="Picture 2">
            <a:extLst>
              <a:ext uri="{FF2B5EF4-FFF2-40B4-BE49-F238E27FC236}">
                <a16:creationId xmlns:a16="http://schemas.microsoft.com/office/drawing/2014/main" id="{B0FC751F-389B-9813-3EB2-46D721B5D263}"/>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5575" b="92741" l="5041" r="93821">
                        <a14:foregroundMark x1="35203" y1="7724" x2="35203" y2="7724"/>
                        <a14:foregroundMark x1="50488" y1="5575" x2="50488" y2="5575"/>
                        <a14:foregroundMark x1="59593" y1="41289" x2="59593" y2="41289"/>
                        <a14:foregroundMark x1="53821" y1="36469" x2="53821" y2="36469"/>
                        <a14:foregroundMark x1="63008" y1="40650" x2="63008" y2="40650"/>
                        <a14:foregroundMark x1="64472" y1="41928" x2="64472" y2="41928"/>
                        <a14:foregroundMark x1="57480" y1="33449" x2="57480" y2="33449"/>
                        <a14:foregroundMark x1="54146" y1="80720" x2="54146" y2="80720"/>
                        <a14:foregroundMark x1="18455" y1="77468" x2="18455" y2="77468"/>
                        <a14:foregroundMark x1="25122" y1="78339" x2="25122" y2="78339"/>
                        <a14:foregroundMark x1="34634" y1="80488" x2="34634" y2="80488"/>
                        <a14:foregroundMark x1="43171" y1="79443" x2="43171" y2="79443"/>
                        <a14:foregroundMark x1="49512" y1="79210" x2="49512" y2="79210"/>
                        <a14:foregroundMark x1="49512" y1="75494" x2="49512" y2="75494"/>
                        <a14:foregroundMark x1="63577" y1="80952" x2="63577" y2="80952"/>
                        <a14:foregroundMark x1="75203" y1="79443" x2="75203" y2="79443"/>
                        <a14:foregroundMark x1="80325" y1="80081" x2="80325" y2="80081"/>
                        <a14:foregroundMark x1="75447" y1="75958" x2="75447" y2="75958"/>
                        <a14:foregroundMark x1="75447" y1="74623" x2="75447" y2="74623"/>
                        <a14:foregroundMark x1="10163" y1="90999" x2="10163" y2="90999"/>
                        <a14:foregroundMark x1="19024" y1="90534" x2="19024" y2="90534"/>
                        <a14:foregroundMark x1="28780" y1="89663" x2="28780" y2="89663"/>
                        <a14:foregroundMark x1="36748" y1="90534" x2="36748" y2="90534"/>
                        <a14:foregroundMark x1="34878" y1="91638" x2="34878" y2="91638"/>
                        <a14:foregroundMark x1="44634" y1="92044" x2="44634" y2="92044"/>
                        <a14:foregroundMark x1="53496" y1="91638" x2="53496" y2="91638"/>
                        <a14:foregroundMark x1="60244" y1="91870" x2="60244" y2="91870"/>
                        <a14:foregroundMark x1="66911" y1="92741" x2="66911" y2="92741"/>
                        <a14:foregroundMark x1="76098" y1="92509" x2="76098" y2="92509"/>
                        <a14:foregroundMark x1="84634" y1="92741" x2="84634" y2="92741"/>
                        <a14:foregroundMark x1="82764" y1="80488" x2="82764" y2="80488"/>
                        <a14:foregroundMark x1="34878" y1="33217" x2="34878" y2="33217"/>
                        <a14:foregroundMark x1="5041" y1="34553" x2="5041" y2="34553"/>
                        <a14:foregroundMark x1="93821" y1="35424" x2="93821" y2="35424"/>
                        <a14:foregroundMark x1="76992" y1="91638" x2="76992" y2="91638"/>
                        <a14:backgroundMark x1="54715" y1="35598" x2="54715" y2="35598"/>
                        <a14:backgroundMark x1="65122" y1="78746" x2="65122" y2="78746"/>
                        <a14:backgroundMark x1="65447" y1="82695" x2="65447" y2="82695"/>
                        <a14:backgroundMark x1="70569" y1="89431" x2="70569" y2="89431"/>
                        <a14:backgroundMark x1="78862" y1="89024" x2="78862" y2="89024"/>
                        <a14:backgroundMark x1="70325" y1="93612" x2="70325" y2="93612"/>
                        <a14:backgroundMark x1="62358" y1="91173" x2="62358" y2="91173"/>
                        <a14:backgroundMark x1="38862" y1="89895" x2="38862" y2="89895"/>
                        <a14:backgroundMark x1="37317" y1="80314" x2="37317" y2="80314"/>
                        <a14:backgroundMark x1="33984" y1="43031" x2="33984" y2="43031"/>
                        <a14:backgroundMark x1="13577" y1="89024" x2="13577" y2="89024"/>
                        <a14:backgroundMark x1="80650" y1="80314" x2="80650" y2="80314"/>
                        <a14:backgroundMark x1="28211" y1="42393" x2="28211" y2="42393"/>
                        <a14:backgroundMark x1="36423" y1="42625" x2="36423" y2="42625"/>
                      </a14:backgroundRemoval>
                    </a14:imgEffect>
                  </a14:imgLayer>
                </a14:imgProps>
              </a:ext>
              <a:ext uri="{28A0092B-C50C-407E-A947-70E740481C1C}">
                <a14:useLocalDpi xmlns:a14="http://schemas.microsoft.com/office/drawing/2010/main" val="0"/>
              </a:ext>
            </a:extLst>
          </a:blip>
          <a:srcRect/>
          <a:stretch>
            <a:fillRect/>
          </a:stretch>
        </p:blipFill>
        <p:spPr bwMode="auto">
          <a:xfrm>
            <a:off x="9595394" y="5554321"/>
            <a:ext cx="780614" cy="1092759"/>
          </a:xfrm>
          <a:prstGeom prst="rect">
            <a:avLst/>
          </a:prstGeom>
          <a:noFill/>
          <a:extLst>
            <a:ext uri="{909E8E84-426E-40DD-AFC4-6F175D3DCCD1}">
              <a14:hiddenFill xmlns:a14="http://schemas.microsoft.com/office/drawing/2010/main">
                <a:solidFill>
                  <a:srgbClr val="FFFFFF"/>
                </a:solidFill>
              </a14:hiddenFill>
            </a:ext>
          </a:extLst>
        </p:spPr>
      </p:pic>
      <p:sp>
        <p:nvSpPr>
          <p:cNvPr id="1049" name="TextBox 1048">
            <a:extLst>
              <a:ext uri="{FF2B5EF4-FFF2-40B4-BE49-F238E27FC236}">
                <a16:creationId xmlns:a16="http://schemas.microsoft.com/office/drawing/2014/main" id="{4934F134-3BC8-7FFE-5211-5874605DF216}"/>
              </a:ext>
            </a:extLst>
          </p:cNvPr>
          <p:cNvSpPr txBox="1"/>
          <p:nvPr/>
        </p:nvSpPr>
        <p:spPr>
          <a:xfrm>
            <a:off x="9418535" y="1034845"/>
            <a:ext cx="2422266" cy="646331"/>
          </a:xfrm>
          <a:prstGeom prst="rect">
            <a:avLst/>
          </a:prstGeom>
          <a:noFill/>
        </p:spPr>
        <p:txBody>
          <a:bodyPr wrap="square" rtlCol="0">
            <a:spAutoFit/>
          </a:bodyPr>
          <a:lstStyle/>
          <a:p>
            <a:pPr algn="ctr"/>
            <a:r>
              <a:rPr lang="en-GB" b="1" dirty="0">
                <a:solidFill>
                  <a:srgbClr val="FFDD00"/>
                </a:solidFill>
                <a:latin typeface="Book Antiqua" panose="02040602050305030304" pitchFamily="18" charset="0"/>
              </a:rPr>
              <a:t>Inferring reservoir filling strategies</a:t>
            </a:r>
            <a:endParaRPr lang="en-NL" b="1" dirty="0">
              <a:solidFill>
                <a:srgbClr val="FFDD00"/>
              </a:solidFill>
              <a:latin typeface="Book Antiqua" panose="02040602050305030304" pitchFamily="18" charset="0"/>
            </a:endParaRPr>
          </a:p>
        </p:txBody>
      </p:sp>
      <p:cxnSp>
        <p:nvCxnSpPr>
          <p:cNvPr id="1050" name="Straight Connector 1049">
            <a:extLst>
              <a:ext uri="{FF2B5EF4-FFF2-40B4-BE49-F238E27FC236}">
                <a16:creationId xmlns:a16="http://schemas.microsoft.com/office/drawing/2014/main" id="{084301F8-7BED-23A4-EB45-B06DC28EA268}"/>
              </a:ext>
            </a:extLst>
          </p:cNvPr>
          <p:cNvCxnSpPr>
            <a:cxnSpLocks/>
          </p:cNvCxnSpPr>
          <p:nvPr/>
        </p:nvCxnSpPr>
        <p:spPr>
          <a:xfrm>
            <a:off x="9418535" y="960548"/>
            <a:ext cx="2401527" cy="1540"/>
          </a:xfrm>
          <a:prstGeom prst="line">
            <a:avLst/>
          </a:prstGeom>
          <a:ln w="28575">
            <a:solidFill>
              <a:srgbClr val="FFDD00"/>
            </a:solidFill>
          </a:ln>
        </p:spPr>
        <p:style>
          <a:lnRef idx="1">
            <a:schemeClr val="accent1"/>
          </a:lnRef>
          <a:fillRef idx="0">
            <a:schemeClr val="accent1"/>
          </a:fillRef>
          <a:effectRef idx="0">
            <a:schemeClr val="accent1"/>
          </a:effectRef>
          <a:fontRef idx="minor">
            <a:schemeClr val="tx1"/>
          </a:fontRef>
        </p:style>
      </p:cxnSp>
      <p:cxnSp>
        <p:nvCxnSpPr>
          <p:cNvPr id="1051" name="Straight Connector 1050">
            <a:extLst>
              <a:ext uri="{FF2B5EF4-FFF2-40B4-BE49-F238E27FC236}">
                <a16:creationId xmlns:a16="http://schemas.microsoft.com/office/drawing/2014/main" id="{B9C76036-5FF9-E8B4-606D-A1FF707DCE52}"/>
              </a:ext>
            </a:extLst>
          </p:cNvPr>
          <p:cNvCxnSpPr>
            <a:cxnSpLocks/>
          </p:cNvCxnSpPr>
          <p:nvPr/>
        </p:nvCxnSpPr>
        <p:spPr>
          <a:xfrm>
            <a:off x="9430884" y="2093660"/>
            <a:ext cx="2401527" cy="1540"/>
          </a:xfrm>
          <a:prstGeom prst="line">
            <a:avLst/>
          </a:prstGeom>
          <a:ln w="28575">
            <a:solidFill>
              <a:srgbClr val="FFDD00"/>
            </a:solidFill>
          </a:ln>
        </p:spPr>
        <p:style>
          <a:lnRef idx="1">
            <a:schemeClr val="accent1"/>
          </a:lnRef>
          <a:fillRef idx="0">
            <a:schemeClr val="accent1"/>
          </a:fillRef>
          <a:effectRef idx="0">
            <a:schemeClr val="accent1"/>
          </a:effectRef>
          <a:fontRef idx="minor">
            <a:schemeClr val="tx1"/>
          </a:fontRef>
        </p:style>
      </p:cxnSp>
      <p:sp>
        <p:nvSpPr>
          <p:cNvPr id="1052" name="TextBox 1051">
            <a:extLst>
              <a:ext uri="{FF2B5EF4-FFF2-40B4-BE49-F238E27FC236}">
                <a16:creationId xmlns:a16="http://schemas.microsoft.com/office/drawing/2014/main" id="{7AF72985-670D-04F8-6E9A-80D200F63F1E}"/>
              </a:ext>
            </a:extLst>
          </p:cNvPr>
          <p:cNvSpPr txBox="1"/>
          <p:nvPr/>
        </p:nvSpPr>
        <p:spPr>
          <a:xfrm>
            <a:off x="9418535" y="1738995"/>
            <a:ext cx="2422266" cy="307777"/>
          </a:xfrm>
          <a:prstGeom prst="rect">
            <a:avLst/>
          </a:prstGeom>
          <a:noFill/>
        </p:spPr>
        <p:txBody>
          <a:bodyPr wrap="square" rtlCol="0">
            <a:spAutoFit/>
          </a:bodyPr>
          <a:lstStyle/>
          <a:p>
            <a:pPr algn="ctr"/>
            <a:r>
              <a:rPr lang="en-GB" sz="1400" dirty="0">
                <a:solidFill>
                  <a:srgbClr val="FFDD00"/>
                </a:solidFill>
                <a:latin typeface="Book Antiqua" panose="02040602050305030304" pitchFamily="18" charset="0"/>
              </a:rPr>
              <a:t>Ali et al. </a:t>
            </a:r>
            <a:endParaRPr lang="en-NL" sz="1400" dirty="0">
              <a:solidFill>
                <a:srgbClr val="FFDD00"/>
              </a:solidFill>
              <a:latin typeface="Book Antiqua" panose="02040602050305030304" pitchFamily="18" charset="0"/>
            </a:endParaRPr>
          </a:p>
        </p:txBody>
      </p:sp>
      <p:sp>
        <p:nvSpPr>
          <p:cNvPr id="7" name="Rectangle: Rounded Corners 6">
            <a:hlinkClick r:id="rId12" action="ppaction://hlinksldjump" highlightClick="1"/>
            <a:extLst>
              <a:ext uri="{FF2B5EF4-FFF2-40B4-BE49-F238E27FC236}">
                <a16:creationId xmlns:a16="http://schemas.microsoft.com/office/drawing/2014/main" id="{28E8617A-443A-2109-88F1-A239CD47AD10}"/>
              </a:ext>
            </a:extLst>
          </p:cNvPr>
          <p:cNvSpPr/>
          <p:nvPr/>
        </p:nvSpPr>
        <p:spPr>
          <a:xfrm>
            <a:off x="9443467" y="4505804"/>
            <a:ext cx="2393140"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a:solidFill>
                  <a:srgbClr val="0072BB"/>
                </a:solidFill>
                <a:latin typeface="Book Antiqua" panose="02040602050305030304" pitchFamily="18" charset="0"/>
              </a:rPr>
              <a:t>Conclusion</a:t>
            </a:r>
            <a:endParaRPr lang="en-NL" sz="1100" b="1" dirty="0">
              <a:solidFill>
                <a:srgbClr val="0072BB"/>
              </a:solidFill>
              <a:latin typeface="Book Antiqua" panose="02040602050305030304" pitchFamily="18" charset="0"/>
            </a:endParaRPr>
          </a:p>
        </p:txBody>
      </p:sp>
      <p:sp>
        <p:nvSpPr>
          <p:cNvPr id="1053" name="Action Button: Go to Beginning 1052">
            <a:hlinkClick r:id="" action="ppaction://hlinkshowjump?jump=firstslide" highlightClick="1"/>
            <a:extLst>
              <a:ext uri="{FF2B5EF4-FFF2-40B4-BE49-F238E27FC236}">
                <a16:creationId xmlns:a16="http://schemas.microsoft.com/office/drawing/2014/main" id="{A3ACE7DC-AF6C-CE37-270A-C9F5F05AAA52}"/>
              </a:ext>
            </a:extLst>
          </p:cNvPr>
          <p:cNvSpPr/>
          <p:nvPr/>
        </p:nvSpPr>
        <p:spPr>
          <a:xfrm>
            <a:off x="9444148" y="5036984"/>
            <a:ext cx="431540" cy="265472"/>
          </a:xfrm>
          <a:prstGeom prst="actionButtonBeginning">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L" sz="1100" b="1">
              <a:solidFill>
                <a:srgbClr val="0072BB"/>
              </a:solidFill>
              <a:latin typeface="Book Antiqua" panose="02040602050305030304" pitchFamily="18" charset="0"/>
            </a:endParaRPr>
          </a:p>
        </p:txBody>
      </p:sp>
      <p:sp>
        <p:nvSpPr>
          <p:cNvPr id="8" name="Rectangle: Rounded Corners 7">
            <a:hlinkClick r:id="rId13" action="ppaction://hlinksldjump" highlightClick="1"/>
            <a:extLst>
              <a:ext uri="{FF2B5EF4-FFF2-40B4-BE49-F238E27FC236}">
                <a16:creationId xmlns:a16="http://schemas.microsoft.com/office/drawing/2014/main" id="{68D52958-371F-3B2E-BBB5-3707077984C7}"/>
              </a:ext>
            </a:extLst>
          </p:cNvPr>
          <p:cNvSpPr/>
          <p:nvPr/>
        </p:nvSpPr>
        <p:spPr>
          <a:xfrm>
            <a:off x="9439271" y="3959616"/>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a:solidFill>
                  <a:srgbClr val="0072BB"/>
                </a:solidFill>
                <a:latin typeface="Book Antiqua" panose="02040602050305030304" pitchFamily="18" charset="0"/>
              </a:rPr>
              <a:t>Methodology</a:t>
            </a:r>
            <a:endParaRPr lang="en-NL" sz="1100" b="1" dirty="0">
              <a:solidFill>
                <a:srgbClr val="0072BB"/>
              </a:solidFill>
              <a:latin typeface="Book Antiqua" panose="02040602050305030304" pitchFamily="18" charset="0"/>
            </a:endParaRPr>
          </a:p>
        </p:txBody>
      </p:sp>
      <p:sp>
        <p:nvSpPr>
          <p:cNvPr id="9" name="Rectangle: Rounded Corners 8">
            <a:hlinkClick r:id="rId14" action="ppaction://hlinksldjump" highlightClick="1"/>
            <a:extLst>
              <a:ext uri="{FF2B5EF4-FFF2-40B4-BE49-F238E27FC236}">
                <a16:creationId xmlns:a16="http://schemas.microsoft.com/office/drawing/2014/main" id="{251C14F0-46EF-CBAF-506A-A675C7579A41}"/>
              </a:ext>
            </a:extLst>
          </p:cNvPr>
          <p:cNvSpPr/>
          <p:nvPr/>
        </p:nvSpPr>
        <p:spPr>
          <a:xfrm>
            <a:off x="10747945" y="3964901"/>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a:solidFill>
                  <a:srgbClr val="0072BB"/>
                </a:solidFill>
                <a:latin typeface="Book Antiqua" panose="02040602050305030304" pitchFamily="18" charset="0"/>
              </a:rPr>
              <a:t>Results</a:t>
            </a:r>
            <a:endParaRPr lang="en-NL" sz="1100" b="1" dirty="0">
              <a:solidFill>
                <a:srgbClr val="0072BB"/>
              </a:solidFill>
              <a:latin typeface="Book Antiqua" panose="02040602050305030304" pitchFamily="18" charset="0"/>
            </a:endParaRPr>
          </a:p>
        </p:txBody>
      </p:sp>
      <p:sp>
        <p:nvSpPr>
          <p:cNvPr id="10" name="Rectangle: Rounded Corners 9">
            <a:hlinkClick r:id="rId15" action="ppaction://hlinksldjump" highlightClick="1"/>
            <a:extLst>
              <a:ext uri="{FF2B5EF4-FFF2-40B4-BE49-F238E27FC236}">
                <a16:creationId xmlns:a16="http://schemas.microsoft.com/office/drawing/2014/main" id="{CB964BE3-1ECB-3E48-AFDD-996268D54CBA}"/>
              </a:ext>
            </a:extLst>
          </p:cNvPr>
          <p:cNvSpPr/>
          <p:nvPr/>
        </p:nvSpPr>
        <p:spPr>
          <a:xfrm>
            <a:off x="9439271" y="3404989"/>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dirty="0">
                <a:solidFill>
                  <a:srgbClr val="0072BB"/>
                </a:solidFill>
                <a:latin typeface="Book Antiqua" panose="02040602050305030304" pitchFamily="18" charset="0"/>
              </a:rPr>
              <a:t>Study Area</a:t>
            </a:r>
            <a:endParaRPr lang="en-NL" sz="1100" b="1" dirty="0">
              <a:solidFill>
                <a:srgbClr val="0072BB"/>
              </a:solidFill>
              <a:latin typeface="Book Antiqua" panose="02040602050305030304" pitchFamily="18" charset="0"/>
            </a:endParaRPr>
          </a:p>
        </p:txBody>
      </p:sp>
      <p:sp>
        <p:nvSpPr>
          <p:cNvPr id="11" name="Rectangle: Rounded Corners 10">
            <a:hlinkClick r:id="rId16" action="ppaction://hlinksldjump" highlightClick="1"/>
            <a:extLst>
              <a:ext uri="{FF2B5EF4-FFF2-40B4-BE49-F238E27FC236}">
                <a16:creationId xmlns:a16="http://schemas.microsoft.com/office/drawing/2014/main" id="{CF0A1B03-3F58-1166-B406-88776C7160F0}"/>
              </a:ext>
            </a:extLst>
          </p:cNvPr>
          <p:cNvSpPr/>
          <p:nvPr/>
        </p:nvSpPr>
        <p:spPr>
          <a:xfrm>
            <a:off x="10747945" y="3403609"/>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a:solidFill>
                  <a:srgbClr val="0072BB"/>
                </a:solidFill>
                <a:latin typeface="Book Antiqua" panose="02040602050305030304" pitchFamily="18" charset="0"/>
              </a:rPr>
              <a:t>Data</a:t>
            </a:r>
            <a:endParaRPr lang="en-NL" sz="1100" b="1" dirty="0">
              <a:solidFill>
                <a:srgbClr val="0072BB"/>
              </a:solidFill>
              <a:latin typeface="Book Antiqua" panose="02040602050305030304" pitchFamily="18" charset="0"/>
            </a:endParaRPr>
          </a:p>
        </p:txBody>
      </p:sp>
      <p:sp>
        <p:nvSpPr>
          <p:cNvPr id="13" name="Rectangle: Rounded Corners 12">
            <a:hlinkClick r:id="rId17" action="ppaction://hlinksldjump" highlightClick="1"/>
            <a:extLst>
              <a:ext uri="{FF2B5EF4-FFF2-40B4-BE49-F238E27FC236}">
                <a16:creationId xmlns:a16="http://schemas.microsoft.com/office/drawing/2014/main" id="{28564349-06B5-C2CA-6DB2-A971C6D7D530}"/>
              </a:ext>
            </a:extLst>
          </p:cNvPr>
          <p:cNvSpPr/>
          <p:nvPr/>
        </p:nvSpPr>
        <p:spPr>
          <a:xfrm>
            <a:off x="10739555" y="2887667"/>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dirty="0">
                <a:solidFill>
                  <a:srgbClr val="0072BB"/>
                </a:solidFill>
                <a:latin typeface="Book Antiqua" panose="02040602050305030304" pitchFamily="18" charset="0"/>
              </a:rPr>
              <a:t>Abstract</a:t>
            </a:r>
            <a:endParaRPr lang="en-NL" sz="1100" b="1" dirty="0">
              <a:solidFill>
                <a:srgbClr val="0072BB"/>
              </a:solidFill>
              <a:latin typeface="Book Antiqua" panose="02040602050305030304" pitchFamily="18" charset="0"/>
            </a:endParaRPr>
          </a:p>
        </p:txBody>
      </p:sp>
      <p:sp>
        <p:nvSpPr>
          <p:cNvPr id="14" name="Rectangle: Rounded Corners 13">
            <a:hlinkClick r:id="rId18" action="ppaction://hlinksldjump" highlightClick="1"/>
            <a:extLst>
              <a:ext uri="{FF2B5EF4-FFF2-40B4-BE49-F238E27FC236}">
                <a16:creationId xmlns:a16="http://schemas.microsoft.com/office/drawing/2014/main" id="{6182C37D-D3B7-C286-AD2E-4E99CD076C4C}"/>
              </a:ext>
            </a:extLst>
          </p:cNvPr>
          <p:cNvSpPr/>
          <p:nvPr/>
        </p:nvSpPr>
        <p:spPr>
          <a:xfrm>
            <a:off x="9439271" y="2890908"/>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dirty="0">
                <a:solidFill>
                  <a:srgbClr val="0072BB"/>
                </a:solidFill>
                <a:latin typeface="Book Antiqua" panose="02040602050305030304" pitchFamily="18" charset="0"/>
              </a:rPr>
              <a:t>Preprint</a:t>
            </a:r>
            <a:endParaRPr lang="en-NL" sz="1100" b="1" dirty="0">
              <a:solidFill>
                <a:srgbClr val="0072BB"/>
              </a:solidFill>
              <a:latin typeface="Book Antiqua" panose="02040602050305030304" pitchFamily="18" charset="0"/>
            </a:endParaRPr>
          </a:p>
        </p:txBody>
      </p:sp>
    </p:spTree>
    <p:extLst>
      <p:ext uri="{BB962C8B-B14F-4D97-AF65-F5344CB8AC3E}">
        <p14:creationId xmlns:p14="http://schemas.microsoft.com/office/powerpoint/2010/main" val="2136317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F0435F-2EE9-FDCE-3838-9230BFB97C54}"/>
              </a:ext>
            </a:extLst>
          </p:cNvPr>
          <p:cNvSpPr txBox="1"/>
          <p:nvPr/>
        </p:nvSpPr>
        <p:spPr>
          <a:xfrm>
            <a:off x="369522" y="191961"/>
            <a:ext cx="1700981" cy="523220"/>
          </a:xfrm>
          <a:prstGeom prst="rect">
            <a:avLst/>
          </a:prstGeom>
          <a:noFill/>
        </p:spPr>
        <p:txBody>
          <a:bodyPr wrap="square" rtlCol="0">
            <a:spAutoFit/>
          </a:bodyPr>
          <a:lstStyle/>
          <a:p>
            <a:r>
              <a:rPr lang="en-GB" sz="2800" b="1" dirty="0">
                <a:solidFill>
                  <a:srgbClr val="0072BB"/>
                </a:solidFill>
                <a:latin typeface="Book Antiqua" panose="02040602050305030304" pitchFamily="18" charset="0"/>
              </a:rPr>
              <a:t>Abstract</a:t>
            </a:r>
            <a:endParaRPr lang="en-NL" sz="2800" b="1" dirty="0">
              <a:solidFill>
                <a:srgbClr val="0072BB"/>
              </a:solidFill>
              <a:latin typeface="Book Antiqua" panose="02040602050305030304" pitchFamily="18" charset="0"/>
            </a:endParaRPr>
          </a:p>
        </p:txBody>
      </p:sp>
      <p:sp>
        <p:nvSpPr>
          <p:cNvPr id="17" name="TextBox 16">
            <a:extLst>
              <a:ext uri="{FF2B5EF4-FFF2-40B4-BE49-F238E27FC236}">
                <a16:creationId xmlns:a16="http://schemas.microsoft.com/office/drawing/2014/main" id="{657AED9F-5F26-A201-A7BA-72423A487675}"/>
              </a:ext>
            </a:extLst>
          </p:cNvPr>
          <p:cNvSpPr txBox="1"/>
          <p:nvPr/>
        </p:nvSpPr>
        <p:spPr>
          <a:xfrm>
            <a:off x="1563299" y="852499"/>
            <a:ext cx="7015615" cy="1200329"/>
          </a:xfrm>
          <a:prstGeom prst="rect">
            <a:avLst/>
          </a:prstGeom>
          <a:noFill/>
        </p:spPr>
        <p:txBody>
          <a:bodyPr wrap="square">
            <a:spAutoFit/>
          </a:bodyPr>
          <a:lstStyle/>
          <a:p>
            <a:pPr marR="0" lvl="0" indent="0" algn="just" eaLnBrk="1" fontAlgn="base" hangingPunct="1">
              <a:lnSpc>
                <a:spcPct val="100000"/>
              </a:lnSpc>
              <a:spcBef>
                <a:spcPct val="0"/>
              </a:spcBef>
              <a:spcAft>
                <a:spcPct val="0"/>
              </a:spcAft>
              <a:buClrTx/>
              <a:buSzTx/>
              <a:buFontTx/>
              <a:buNone/>
              <a:tabLst/>
            </a:pPr>
            <a:r>
              <a:rPr lang="en-GB" sz="1200" b="0" i="0" dirty="0">
                <a:effectLst/>
                <a:latin typeface="Book Antiqua" panose="02040602050305030304" pitchFamily="18" charset="0"/>
              </a:rPr>
              <a:t>The filling of the Grand Ethiopian Renaissance Dam (GERD) started in 2020, posing additional challenges for downstream water management in Sudan, which is already struggling to cope with the effects of climate change. This is also the case for many transboundary rivers that observe a lack of cooperation and transparency during the filling and operation of new dams. Without information about water supply from neighbouring countries, it is risky to manage downstream dams as usual and operation information is needed to apply modifications. </a:t>
            </a:r>
            <a:endParaRPr lang="en-NL" altLang="en-NL" sz="1200" dirty="0">
              <a:latin typeface="Book Antiqua" panose="02040602050305030304" pitchFamily="18" charset="0"/>
            </a:endParaRPr>
          </a:p>
        </p:txBody>
      </p:sp>
      <p:sp>
        <p:nvSpPr>
          <p:cNvPr id="23" name="TextBox 22">
            <a:extLst>
              <a:ext uri="{FF2B5EF4-FFF2-40B4-BE49-F238E27FC236}">
                <a16:creationId xmlns:a16="http://schemas.microsoft.com/office/drawing/2014/main" id="{B126287E-4BBC-2B9F-59BB-CC43CB2999AB}"/>
              </a:ext>
            </a:extLst>
          </p:cNvPr>
          <p:cNvSpPr txBox="1"/>
          <p:nvPr/>
        </p:nvSpPr>
        <p:spPr>
          <a:xfrm>
            <a:off x="729879" y="847359"/>
            <a:ext cx="914699" cy="276999"/>
          </a:xfrm>
          <a:prstGeom prst="rect">
            <a:avLst/>
          </a:prstGeom>
          <a:noFill/>
        </p:spPr>
        <p:txBody>
          <a:bodyPr wrap="square">
            <a:spAutoFit/>
          </a:bodyPr>
          <a:lstStyle/>
          <a:p>
            <a:pPr marR="0" lvl="0" indent="0" algn="r" eaLnBrk="1" fontAlgn="base" hangingPunct="1">
              <a:lnSpc>
                <a:spcPct val="100000"/>
              </a:lnSpc>
              <a:spcBef>
                <a:spcPct val="0"/>
              </a:spcBef>
              <a:spcAft>
                <a:spcPct val="0"/>
              </a:spcAft>
              <a:buClrTx/>
              <a:buSzTx/>
              <a:buFontTx/>
              <a:buNone/>
              <a:tabLst/>
            </a:pPr>
            <a:r>
              <a:rPr lang="en-GB" sz="1200" b="1" i="0" dirty="0">
                <a:effectLst/>
                <a:latin typeface="Book Antiqua" panose="02040602050305030304" pitchFamily="18" charset="0"/>
              </a:rPr>
              <a:t>Proble</a:t>
            </a:r>
            <a:r>
              <a:rPr lang="en-GB" sz="1200" b="1" dirty="0">
                <a:latin typeface="Book Antiqua" panose="02040602050305030304" pitchFamily="18" charset="0"/>
              </a:rPr>
              <a:t>m:</a:t>
            </a:r>
            <a:endParaRPr lang="en-NL" altLang="en-NL" sz="1200" b="1" dirty="0">
              <a:latin typeface="Book Antiqua" panose="02040602050305030304" pitchFamily="18" charset="0"/>
            </a:endParaRPr>
          </a:p>
        </p:txBody>
      </p:sp>
      <p:sp>
        <p:nvSpPr>
          <p:cNvPr id="24" name="TextBox 23">
            <a:extLst>
              <a:ext uri="{FF2B5EF4-FFF2-40B4-BE49-F238E27FC236}">
                <a16:creationId xmlns:a16="http://schemas.microsoft.com/office/drawing/2014/main" id="{AA745269-B864-5FFF-DD0F-97D1E8AD969E}"/>
              </a:ext>
            </a:extLst>
          </p:cNvPr>
          <p:cNvSpPr txBox="1"/>
          <p:nvPr/>
        </p:nvSpPr>
        <p:spPr>
          <a:xfrm>
            <a:off x="1563299" y="2058955"/>
            <a:ext cx="7015615" cy="461665"/>
          </a:xfrm>
          <a:prstGeom prst="rect">
            <a:avLst/>
          </a:prstGeom>
          <a:noFill/>
        </p:spPr>
        <p:txBody>
          <a:bodyPr wrap="square">
            <a:spAutoFit/>
          </a:bodyPr>
          <a:lstStyle/>
          <a:p>
            <a:pPr marR="0" lvl="0" indent="0" algn="just" eaLnBrk="1" fontAlgn="base" hangingPunct="1">
              <a:lnSpc>
                <a:spcPct val="100000"/>
              </a:lnSpc>
              <a:spcBef>
                <a:spcPct val="0"/>
              </a:spcBef>
              <a:spcAft>
                <a:spcPct val="0"/>
              </a:spcAft>
              <a:buClrTx/>
              <a:buSzTx/>
              <a:buFontTx/>
              <a:buNone/>
              <a:tabLst/>
            </a:pPr>
            <a:r>
              <a:rPr lang="en-GB" sz="1200" b="0" i="0" dirty="0">
                <a:effectLst/>
                <a:latin typeface="Book Antiqua" panose="02040602050305030304" pitchFamily="18" charset="0"/>
              </a:rPr>
              <a:t>This study aims to test the applicability of using lumped hydrological modelling coupled with remote sensing data in retrieving reservoir filling strategies in regions with limited data availability.</a:t>
            </a:r>
            <a:endParaRPr lang="en-NL" altLang="en-NL" sz="1200" dirty="0">
              <a:latin typeface="Book Antiqua" panose="02040602050305030304" pitchFamily="18" charset="0"/>
            </a:endParaRPr>
          </a:p>
        </p:txBody>
      </p:sp>
      <p:sp>
        <p:nvSpPr>
          <p:cNvPr id="25" name="TextBox 24">
            <a:extLst>
              <a:ext uri="{FF2B5EF4-FFF2-40B4-BE49-F238E27FC236}">
                <a16:creationId xmlns:a16="http://schemas.microsoft.com/office/drawing/2014/main" id="{DE8468FD-954D-3ECC-E52B-D4C6EDC46A1B}"/>
              </a:ext>
            </a:extLst>
          </p:cNvPr>
          <p:cNvSpPr txBox="1"/>
          <p:nvPr/>
        </p:nvSpPr>
        <p:spPr>
          <a:xfrm>
            <a:off x="729879" y="2058955"/>
            <a:ext cx="914699" cy="276999"/>
          </a:xfrm>
          <a:prstGeom prst="rect">
            <a:avLst/>
          </a:prstGeom>
          <a:noFill/>
        </p:spPr>
        <p:txBody>
          <a:bodyPr wrap="square">
            <a:spAutoFit/>
          </a:bodyPr>
          <a:lstStyle/>
          <a:p>
            <a:pPr marR="0" lvl="0" indent="0" algn="r" eaLnBrk="1" fontAlgn="base" hangingPunct="1">
              <a:lnSpc>
                <a:spcPct val="100000"/>
              </a:lnSpc>
              <a:spcBef>
                <a:spcPct val="0"/>
              </a:spcBef>
              <a:spcAft>
                <a:spcPct val="0"/>
              </a:spcAft>
              <a:buClrTx/>
              <a:buSzTx/>
              <a:buFontTx/>
              <a:buNone/>
              <a:tabLst/>
            </a:pPr>
            <a:r>
              <a:rPr lang="en-GB" sz="1200" b="1" i="0" dirty="0">
                <a:effectLst/>
                <a:latin typeface="Book Antiqua" panose="02040602050305030304" pitchFamily="18" charset="0"/>
              </a:rPr>
              <a:t>Aim</a:t>
            </a:r>
            <a:r>
              <a:rPr lang="en-GB" sz="1200" b="1" dirty="0">
                <a:latin typeface="Book Antiqua" panose="02040602050305030304" pitchFamily="18" charset="0"/>
              </a:rPr>
              <a:t>:</a:t>
            </a:r>
            <a:endParaRPr lang="en-NL" altLang="en-NL" sz="1200" b="1" dirty="0">
              <a:latin typeface="Book Antiqua" panose="02040602050305030304" pitchFamily="18" charset="0"/>
            </a:endParaRPr>
          </a:p>
        </p:txBody>
      </p:sp>
      <p:sp>
        <p:nvSpPr>
          <p:cNvPr id="26" name="TextBox 25">
            <a:extLst>
              <a:ext uri="{FF2B5EF4-FFF2-40B4-BE49-F238E27FC236}">
                <a16:creationId xmlns:a16="http://schemas.microsoft.com/office/drawing/2014/main" id="{101950E6-C2E2-8A80-71EE-86301C0DCC55}"/>
              </a:ext>
            </a:extLst>
          </p:cNvPr>
          <p:cNvSpPr txBox="1"/>
          <p:nvPr/>
        </p:nvSpPr>
        <p:spPr>
          <a:xfrm>
            <a:off x="1563299" y="2545602"/>
            <a:ext cx="7015615" cy="2123658"/>
          </a:xfrm>
          <a:prstGeom prst="rect">
            <a:avLst/>
          </a:prstGeom>
          <a:noFill/>
        </p:spPr>
        <p:txBody>
          <a:bodyPr wrap="square">
            <a:spAutoFit/>
          </a:bodyPr>
          <a:lstStyle/>
          <a:p>
            <a:pPr marR="0" lvl="0" indent="0" algn="just" eaLnBrk="1" fontAlgn="base" hangingPunct="1">
              <a:lnSpc>
                <a:spcPct val="100000"/>
              </a:lnSpc>
              <a:spcBef>
                <a:spcPct val="0"/>
              </a:spcBef>
              <a:spcAft>
                <a:spcPct val="0"/>
              </a:spcAft>
              <a:buClrTx/>
              <a:buSzTx/>
              <a:buFontTx/>
              <a:buNone/>
              <a:tabLst/>
            </a:pPr>
            <a:r>
              <a:rPr lang="en-GB" sz="1200" i="0" u="sng" dirty="0">
                <a:effectLst/>
                <a:latin typeface="Book Antiqua" panose="02040602050305030304" pitchFamily="18" charset="0"/>
              </a:rPr>
              <a:t>Firstly</a:t>
            </a:r>
            <a:r>
              <a:rPr lang="en-GB" sz="1200" b="0" i="0" dirty="0">
                <a:effectLst/>
                <a:latin typeface="Book Antiqua" panose="02040602050305030304" pitchFamily="18" charset="0"/>
              </a:rPr>
              <a:t>, five rainfall products (namely; ARC2, CHIRPS, ERA5, GPCC, and PERSIANN-CDR) were evaluated against historical measured rainfall at ten stations. </a:t>
            </a:r>
            <a:r>
              <a:rPr lang="en-GB" sz="1200" i="0" u="sng" dirty="0">
                <a:effectLst/>
                <a:latin typeface="Book Antiqua" panose="02040602050305030304" pitchFamily="18" charset="0"/>
              </a:rPr>
              <a:t>Secondly</a:t>
            </a:r>
            <a:r>
              <a:rPr lang="en-GB" sz="1200" b="0" i="0" dirty="0">
                <a:effectLst/>
                <a:latin typeface="Book Antiqua" panose="02040602050305030304" pitchFamily="18" charset="0"/>
              </a:rPr>
              <a:t>, to account for input uncertainty, the best three performing rainfall products were forced in the conceptual hydrological model HBV-light with potential evapotranspiration and temperature data from ERA5. The model was calibrated during the period 2006–2019 and validated during the period 1991–1996. </a:t>
            </a:r>
            <a:r>
              <a:rPr lang="en-GB" sz="1200" i="0" u="sng" dirty="0">
                <a:effectLst/>
                <a:latin typeface="Book Antiqua" panose="02040602050305030304" pitchFamily="18" charset="0"/>
              </a:rPr>
              <a:t>Thirdly</a:t>
            </a:r>
            <a:r>
              <a:rPr lang="en-GB" sz="1200" b="0" i="0" dirty="0">
                <a:effectLst/>
                <a:latin typeface="Book Antiqua" panose="02040602050305030304" pitchFamily="18" charset="0"/>
              </a:rPr>
              <a:t>, the parameter sets that obtained very good performance (NSE &gt; 0.75) were utilized to predict the inflow of GERD during the operation period (2020–2022). </a:t>
            </a:r>
            <a:r>
              <a:rPr lang="en-GB" sz="1200" i="0" u="sng" dirty="0">
                <a:effectLst/>
                <a:latin typeface="Book Antiqua" panose="02040602050305030304" pitchFamily="18" charset="0"/>
              </a:rPr>
              <a:t>Then</a:t>
            </a:r>
            <a:r>
              <a:rPr lang="en-GB" sz="1200" b="0" i="0" dirty="0">
                <a:effectLst/>
                <a:latin typeface="Book Antiqua" panose="02040602050305030304" pitchFamily="18" charset="0"/>
              </a:rPr>
              <a:t>, from the water balance of GERD, the daily storage was estimated and compared with the storage derived from Landsat observations to evaluate the performance of the selected rainfall products. </a:t>
            </a:r>
            <a:r>
              <a:rPr lang="en-GB" sz="1200" i="0" u="sng" dirty="0">
                <a:effectLst/>
                <a:latin typeface="Book Antiqua" panose="02040602050305030304" pitchFamily="18" charset="0"/>
              </a:rPr>
              <a:t>Finally</a:t>
            </a:r>
            <a:r>
              <a:rPr lang="en-GB" sz="1200" b="0" i="0" dirty="0">
                <a:effectLst/>
                <a:latin typeface="Book Antiqua" panose="02040602050305030304" pitchFamily="18" charset="0"/>
              </a:rPr>
              <a:t>, three years of GERD filling strategies were retrieved using the best-performing simulation of CHIRPS with RMSE of 1.7 billion cubic meters (BCM) and NSE of 0.77 when compared with Landsat-derived reservoir storage.</a:t>
            </a:r>
            <a:endParaRPr lang="en-NL" altLang="en-NL" sz="1200" dirty="0">
              <a:latin typeface="Book Antiqua" panose="02040602050305030304" pitchFamily="18" charset="0"/>
            </a:endParaRPr>
          </a:p>
        </p:txBody>
      </p:sp>
      <p:sp>
        <p:nvSpPr>
          <p:cNvPr id="27" name="TextBox 26">
            <a:extLst>
              <a:ext uri="{FF2B5EF4-FFF2-40B4-BE49-F238E27FC236}">
                <a16:creationId xmlns:a16="http://schemas.microsoft.com/office/drawing/2014/main" id="{D57DC6D9-41BC-C794-7194-97145FC7C801}"/>
              </a:ext>
            </a:extLst>
          </p:cNvPr>
          <p:cNvSpPr txBox="1"/>
          <p:nvPr/>
        </p:nvSpPr>
        <p:spPr>
          <a:xfrm>
            <a:off x="462701" y="2554701"/>
            <a:ext cx="1181876" cy="276999"/>
          </a:xfrm>
          <a:prstGeom prst="rect">
            <a:avLst/>
          </a:prstGeom>
          <a:noFill/>
        </p:spPr>
        <p:txBody>
          <a:bodyPr wrap="square">
            <a:spAutoFit/>
          </a:bodyPr>
          <a:lstStyle/>
          <a:p>
            <a:pPr marR="0" lvl="0" indent="0" algn="r" eaLnBrk="1" fontAlgn="base" hangingPunct="1">
              <a:lnSpc>
                <a:spcPct val="100000"/>
              </a:lnSpc>
              <a:spcBef>
                <a:spcPct val="0"/>
              </a:spcBef>
              <a:spcAft>
                <a:spcPct val="0"/>
              </a:spcAft>
              <a:buClrTx/>
              <a:buSzTx/>
              <a:buFontTx/>
              <a:buNone/>
              <a:tabLst/>
            </a:pPr>
            <a:r>
              <a:rPr lang="en-GB" sz="1200" b="1" i="0" dirty="0">
                <a:effectLst/>
                <a:latin typeface="Book Antiqua" panose="02040602050305030304" pitchFamily="18" charset="0"/>
              </a:rPr>
              <a:t>Methodology</a:t>
            </a:r>
            <a:r>
              <a:rPr lang="en-GB" sz="1200" b="1" dirty="0">
                <a:latin typeface="Book Antiqua" panose="02040602050305030304" pitchFamily="18" charset="0"/>
              </a:rPr>
              <a:t>:</a:t>
            </a:r>
            <a:endParaRPr lang="en-NL" altLang="en-NL" sz="1200" b="1" dirty="0">
              <a:latin typeface="Book Antiqua" panose="02040602050305030304" pitchFamily="18" charset="0"/>
            </a:endParaRPr>
          </a:p>
        </p:txBody>
      </p:sp>
      <p:sp>
        <p:nvSpPr>
          <p:cNvPr id="28" name="TextBox 27">
            <a:extLst>
              <a:ext uri="{FF2B5EF4-FFF2-40B4-BE49-F238E27FC236}">
                <a16:creationId xmlns:a16="http://schemas.microsoft.com/office/drawing/2014/main" id="{E27EB78D-D4A2-1EDD-1947-99C8D3FE0766}"/>
              </a:ext>
            </a:extLst>
          </p:cNvPr>
          <p:cNvSpPr txBox="1"/>
          <p:nvPr/>
        </p:nvSpPr>
        <p:spPr>
          <a:xfrm>
            <a:off x="1583030" y="4682439"/>
            <a:ext cx="7015615" cy="1200329"/>
          </a:xfrm>
          <a:prstGeom prst="rect">
            <a:avLst/>
          </a:prstGeom>
          <a:noFill/>
        </p:spPr>
        <p:txBody>
          <a:bodyPr wrap="square">
            <a:spAutoFit/>
          </a:bodyPr>
          <a:lstStyle/>
          <a:p>
            <a:pPr marR="0" lvl="0" indent="0" algn="just" eaLnBrk="1" fontAlgn="base" hangingPunct="1">
              <a:lnSpc>
                <a:spcPct val="100000"/>
              </a:lnSpc>
              <a:spcBef>
                <a:spcPct val="0"/>
              </a:spcBef>
              <a:spcAft>
                <a:spcPct val="0"/>
              </a:spcAft>
              <a:buClrTx/>
              <a:buSzTx/>
              <a:buFontTx/>
              <a:buNone/>
              <a:tabLst/>
            </a:pPr>
            <a:r>
              <a:rPr lang="en-GB" sz="1200" b="0" i="0" dirty="0">
                <a:effectLst/>
                <a:latin typeface="Book Antiqua" panose="02040602050305030304" pitchFamily="18" charset="0"/>
              </a:rPr>
              <a:t>It was found that GERD stored 14 % of the </a:t>
            </a:r>
            <a:r>
              <a:rPr lang="en-GB" sz="1200" b="0" i="0" u="sng" dirty="0">
                <a:effectLst/>
                <a:latin typeface="Book Antiqua" panose="02040602050305030304" pitchFamily="18" charset="0"/>
              </a:rPr>
              <a:t>monthly</a:t>
            </a:r>
            <a:r>
              <a:rPr lang="en-GB" sz="1200" b="0" i="0" dirty="0">
                <a:effectLst/>
                <a:latin typeface="Book Antiqua" panose="02040602050305030304" pitchFamily="18" charset="0"/>
              </a:rPr>
              <a:t> inflow of July 2020, 41 % of July 2021, and 37 % and 32 % of July and August 2022, respectively. </a:t>
            </a:r>
            <a:r>
              <a:rPr lang="en-GB" sz="1200" b="0" i="0" u="sng" dirty="0">
                <a:effectLst/>
                <a:latin typeface="Book Antiqua" panose="02040602050305030304" pitchFamily="18" charset="0"/>
              </a:rPr>
              <a:t>Annually</a:t>
            </a:r>
            <a:r>
              <a:rPr lang="en-GB" sz="1200" b="0" i="0" dirty="0">
                <a:effectLst/>
                <a:latin typeface="Book Antiqua" panose="02040602050305030304" pitchFamily="18" charset="0"/>
              </a:rPr>
              <a:t>, GERD retained 5.2 % and 7.4 % of the annual inflow in the first two filling phases and between 12.9 % and 13.7 % in the third phase. The results also revealed that the retrieval of filling strategies is more </a:t>
            </a:r>
            <a:r>
              <a:rPr lang="en-GB" sz="1200" b="0" i="0" u="sng" dirty="0">
                <a:effectLst/>
                <a:latin typeface="Book Antiqua" panose="02040602050305030304" pitchFamily="18" charset="0"/>
              </a:rPr>
              <a:t>influenced</a:t>
            </a:r>
            <a:r>
              <a:rPr lang="en-GB" sz="1200" b="0" i="0" dirty="0">
                <a:effectLst/>
                <a:latin typeface="Book Antiqua" panose="02040602050305030304" pitchFamily="18" charset="0"/>
              </a:rPr>
              <a:t> by input uncertainty than parameter uncertainty. The retrieved daily change in GERD storage with the measured outflow to Sudan </a:t>
            </a:r>
            <a:r>
              <a:rPr lang="en-GB" sz="1200" b="0" i="0" u="sng" dirty="0">
                <a:effectLst/>
                <a:latin typeface="Book Antiqua" panose="02040602050305030304" pitchFamily="18" charset="0"/>
              </a:rPr>
              <a:t>allowed</a:t>
            </a:r>
            <a:r>
              <a:rPr lang="en-GB" sz="1200" b="0" i="0" dirty="0">
                <a:effectLst/>
                <a:latin typeface="Book Antiqua" panose="02040602050305030304" pitchFamily="18" charset="0"/>
              </a:rPr>
              <a:t> further interpretation of the downstream impacts of GERD. </a:t>
            </a:r>
            <a:endParaRPr lang="en-NL" altLang="en-NL" sz="1200" dirty="0">
              <a:latin typeface="Book Antiqua" panose="02040602050305030304" pitchFamily="18" charset="0"/>
            </a:endParaRPr>
          </a:p>
        </p:txBody>
      </p:sp>
      <p:sp>
        <p:nvSpPr>
          <p:cNvPr id="29" name="TextBox 28">
            <a:extLst>
              <a:ext uri="{FF2B5EF4-FFF2-40B4-BE49-F238E27FC236}">
                <a16:creationId xmlns:a16="http://schemas.microsoft.com/office/drawing/2014/main" id="{AA4BB823-E3DA-E6BD-AF0A-D5B509C4B48B}"/>
              </a:ext>
            </a:extLst>
          </p:cNvPr>
          <p:cNvSpPr txBox="1"/>
          <p:nvPr/>
        </p:nvSpPr>
        <p:spPr>
          <a:xfrm>
            <a:off x="788872" y="4680876"/>
            <a:ext cx="877131" cy="276999"/>
          </a:xfrm>
          <a:prstGeom prst="rect">
            <a:avLst/>
          </a:prstGeom>
          <a:noFill/>
        </p:spPr>
        <p:txBody>
          <a:bodyPr wrap="square">
            <a:spAutoFit/>
          </a:bodyPr>
          <a:lstStyle/>
          <a:p>
            <a:pPr marR="0" lvl="0" indent="0" algn="r" eaLnBrk="1" fontAlgn="base" hangingPunct="1">
              <a:lnSpc>
                <a:spcPct val="100000"/>
              </a:lnSpc>
              <a:spcBef>
                <a:spcPct val="0"/>
              </a:spcBef>
              <a:spcAft>
                <a:spcPct val="0"/>
              </a:spcAft>
              <a:buClrTx/>
              <a:buSzTx/>
              <a:buFontTx/>
              <a:buNone/>
              <a:tabLst/>
            </a:pPr>
            <a:r>
              <a:rPr lang="en-GB" sz="1200" b="1" i="0" dirty="0">
                <a:effectLst/>
                <a:latin typeface="Book Antiqua" panose="02040602050305030304" pitchFamily="18" charset="0"/>
              </a:rPr>
              <a:t>Results:</a:t>
            </a:r>
            <a:endParaRPr lang="en-NL" altLang="en-NL" sz="1200" b="1" dirty="0">
              <a:latin typeface="Book Antiqua" panose="02040602050305030304" pitchFamily="18" charset="0"/>
            </a:endParaRPr>
          </a:p>
        </p:txBody>
      </p:sp>
      <p:sp>
        <p:nvSpPr>
          <p:cNvPr id="30" name="TextBox 29">
            <a:extLst>
              <a:ext uri="{FF2B5EF4-FFF2-40B4-BE49-F238E27FC236}">
                <a16:creationId xmlns:a16="http://schemas.microsoft.com/office/drawing/2014/main" id="{72196CF6-056A-96F5-A90F-97C2DFA2CDD5}"/>
              </a:ext>
            </a:extLst>
          </p:cNvPr>
          <p:cNvSpPr txBox="1"/>
          <p:nvPr/>
        </p:nvSpPr>
        <p:spPr>
          <a:xfrm>
            <a:off x="1563298" y="5904544"/>
            <a:ext cx="7015615" cy="646331"/>
          </a:xfrm>
          <a:prstGeom prst="rect">
            <a:avLst/>
          </a:prstGeom>
          <a:noFill/>
        </p:spPr>
        <p:txBody>
          <a:bodyPr wrap="square">
            <a:spAutoFit/>
          </a:bodyPr>
          <a:lstStyle/>
          <a:p>
            <a:pPr marR="0" lvl="0" indent="0" algn="just" eaLnBrk="1" fontAlgn="base" hangingPunct="1">
              <a:lnSpc>
                <a:spcPct val="100000"/>
              </a:lnSpc>
              <a:spcBef>
                <a:spcPct val="0"/>
              </a:spcBef>
              <a:spcAft>
                <a:spcPct val="0"/>
              </a:spcAft>
              <a:buClrTx/>
              <a:buSzTx/>
              <a:buFontTx/>
              <a:buNone/>
              <a:tabLst/>
            </a:pPr>
            <a:r>
              <a:rPr lang="en-GB" sz="1200" b="0" i="0" dirty="0">
                <a:effectLst/>
                <a:latin typeface="Book Antiqua" panose="02040602050305030304" pitchFamily="18" charset="0"/>
              </a:rPr>
              <a:t>The findings of this study provide systematic steps to retrieve filling strategies for data-scarce regions, which can serve as a base for future development in the field. Locally, the analysis contributes significantly to the future water management of the </a:t>
            </a:r>
            <a:r>
              <a:rPr lang="en-GB" sz="1200" b="0" i="0" dirty="0" err="1">
                <a:effectLst/>
                <a:latin typeface="Book Antiqua" panose="02040602050305030304" pitchFamily="18" charset="0"/>
              </a:rPr>
              <a:t>Roseires</a:t>
            </a:r>
            <a:r>
              <a:rPr lang="en-GB" sz="1200" b="0" i="0" dirty="0">
                <a:effectLst/>
                <a:latin typeface="Book Antiqua" panose="02040602050305030304" pitchFamily="18" charset="0"/>
              </a:rPr>
              <a:t> and </a:t>
            </a:r>
            <a:r>
              <a:rPr lang="en-GB" sz="1200" b="0" i="0" dirty="0" err="1">
                <a:effectLst/>
                <a:latin typeface="Book Antiqua" panose="02040602050305030304" pitchFamily="18" charset="0"/>
              </a:rPr>
              <a:t>Sennar</a:t>
            </a:r>
            <a:r>
              <a:rPr lang="en-GB" sz="1200" b="0" i="0" dirty="0">
                <a:effectLst/>
                <a:latin typeface="Book Antiqua" panose="02040602050305030304" pitchFamily="18" charset="0"/>
              </a:rPr>
              <a:t> dams in Sudan.</a:t>
            </a:r>
            <a:endParaRPr lang="en-NL" altLang="en-NL" sz="1200" dirty="0">
              <a:latin typeface="Book Antiqua" panose="02040602050305030304" pitchFamily="18" charset="0"/>
            </a:endParaRPr>
          </a:p>
        </p:txBody>
      </p:sp>
      <p:sp>
        <p:nvSpPr>
          <p:cNvPr id="31" name="TextBox 30">
            <a:extLst>
              <a:ext uri="{FF2B5EF4-FFF2-40B4-BE49-F238E27FC236}">
                <a16:creationId xmlns:a16="http://schemas.microsoft.com/office/drawing/2014/main" id="{E4411E02-79FA-6F7C-4B0C-19F7EC808B23}"/>
              </a:ext>
            </a:extLst>
          </p:cNvPr>
          <p:cNvSpPr txBox="1"/>
          <p:nvPr/>
        </p:nvSpPr>
        <p:spPr>
          <a:xfrm>
            <a:off x="603115" y="5904544"/>
            <a:ext cx="1041462" cy="276999"/>
          </a:xfrm>
          <a:prstGeom prst="rect">
            <a:avLst/>
          </a:prstGeom>
          <a:noFill/>
        </p:spPr>
        <p:txBody>
          <a:bodyPr wrap="square">
            <a:spAutoFit/>
          </a:bodyPr>
          <a:lstStyle/>
          <a:p>
            <a:pPr marR="0" lvl="0" indent="0" algn="r" eaLnBrk="1" fontAlgn="base" hangingPunct="1">
              <a:lnSpc>
                <a:spcPct val="100000"/>
              </a:lnSpc>
              <a:spcBef>
                <a:spcPct val="0"/>
              </a:spcBef>
              <a:spcAft>
                <a:spcPct val="0"/>
              </a:spcAft>
              <a:buClrTx/>
              <a:buSzTx/>
              <a:buFontTx/>
              <a:buNone/>
              <a:tabLst/>
            </a:pPr>
            <a:r>
              <a:rPr lang="en-GB" sz="1200" b="1" i="0" dirty="0">
                <a:effectLst/>
                <a:latin typeface="Book Antiqua" panose="02040602050305030304" pitchFamily="18" charset="0"/>
              </a:rPr>
              <a:t>Conclusion:</a:t>
            </a:r>
            <a:endParaRPr lang="en-NL" altLang="en-NL" sz="1200" b="1" dirty="0">
              <a:latin typeface="Book Antiqua" panose="02040602050305030304" pitchFamily="18" charset="0"/>
            </a:endParaRPr>
          </a:p>
        </p:txBody>
      </p:sp>
      <p:sp>
        <p:nvSpPr>
          <p:cNvPr id="2" name="Rectangle 1">
            <a:extLst>
              <a:ext uri="{FF2B5EF4-FFF2-40B4-BE49-F238E27FC236}">
                <a16:creationId xmlns:a16="http://schemas.microsoft.com/office/drawing/2014/main" id="{4C628B5F-F85B-F477-4F2E-52AC5E1241A4}"/>
              </a:ext>
            </a:extLst>
          </p:cNvPr>
          <p:cNvSpPr/>
          <p:nvPr/>
        </p:nvSpPr>
        <p:spPr>
          <a:xfrm>
            <a:off x="9045677" y="0"/>
            <a:ext cx="3146323" cy="6858000"/>
          </a:xfrm>
          <a:prstGeom prst="rect">
            <a:avLst/>
          </a:prstGeom>
          <a:solidFill>
            <a:srgbClr val="0072BB"/>
          </a:solidFill>
          <a:ln>
            <a:solidFill>
              <a:srgbClr val="0072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 name="Rectangle: Rounded Corners 2">
            <a:hlinkClick r:id="" action="ppaction://hlinkshowjump?jump=firstslide" highlightClick="1"/>
            <a:extLst>
              <a:ext uri="{FF2B5EF4-FFF2-40B4-BE49-F238E27FC236}">
                <a16:creationId xmlns:a16="http://schemas.microsoft.com/office/drawing/2014/main" id="{9E9A6DE6-4924-CD78-35DB-D4904087A909}"/>
              </a:ext>
            </a:extLst>
          </p:cNvPr>
          <p:cNvSpPr/>
          <p:nvPr/>
        </p:nvSpPr>
        <p:spPr>
          <a:xfrm>
            <a:off x="9439274" y="2371725"/>
            <a:ext cx="2401527"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rgbClr val="0072BB"/>
                </a:solidFill>
                <a:latin typeface="Book Antiqua" panose="02040602050305030304" pitchFamily="18" charset="0"/>
              </a:rPr>
              <a:t>Introduction: Madness </a:t>
            </a:r>
            <a:endParaRPr lang="en-NL" sz="1100" b="1" dirty="0">
              <a:solidFill>
                <a:srgbClr val="0072BB"/>
              </a:solidFill>
              <a:latin typeface="Book Antiqua" panose="02040602050305030304" pitchFamily="18" charset="0"/>
            </a:endParaRPr>
          </a:p>
        </p:txBody>
      </p:sp>
      <p:sp>
        <p:nvSpPr>
          <p:cNvPr id="4" name="Action Button: Go Back or Previous 3">
            <a:hlinkClick r:id="" action="ppaction://hlinkshowjump?jump=previousslide" highlightClick="1"/>
            <a:extLst>
              <a:ext uri="{FF2B5EF4-FFF2-40B4-BE49-F238E27FC236}">
                <a16:creationId xmlns:a16="http://schemas.microsoft.com/office/drawing/2014/main" id="{30B05571-7D1B-E9EE-B373-22E7EB7A10ED}"/>
              </a:ext>
            </a:extLst>
          </p:cNvPr>
          <p:cNvSpPr/>
          <p:nvPr/>
        </p:nvSpPr>
        <p:spPr>
          <a:xfrm>
            <a:off x="10100589" y="5036984"/>
            <a:ext cx="431540" cy="265472"/>
          </a:xfrm>
          <a:prstGeom prst="actionButtonBackPrevious">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L" sz="1100" b="1">
              <a:solidFill>
                <a:srgbClr val="0072BB"/>
              </a:solidFill>
              <a:latin typeface="Book Antiqua" panose="02040602050305030304" pitchFamily="18" charset="0"/>
            </a:endParaRPr>
          </a:p>
        </p:txBody>
      </p:sp>
      <p:sp>
        <p:nvSpPr>
          <p:cNvPr id="7" name="Action Button: Go Forward or Next 6">
            <a:hlinkClick r:id="" action="ppaction://hlinkshowjump?jump=nextslide" highlightClick="1"/>
            <a:extLst>
              <a:ext uri="{FF2B5EF4-FFF2-40B4-BE49-F238E27FC236}">
                <a16:creationId xmlns:a16="http://schemas.microsoft.com/office/drawing/2014/main" id="{9F447EF2-4562-8EB8-FD89-E25BE127DEA1}"/>
              </a:ext>
            </a:extLst>
          </p:cNvPr>
          <p:cNvSpPr/>
          <p:nvPr/>
        </p:nvSpPr>
        <p:spPr>
          <a:xfrm>
            <a:off x="10747945" y="5027898"/>
            <a:ext cx="431540" cy="265472"/>
          </a:xfrm>
          <a:prstGeom prst="actionButtonForwardNex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L" sz="1100" b="1">
              <a:solidFill>
                <a:srgbClr val="0072BB"/>
              </a:solidFill>
              <a:latin typeface="Book Antiqua" panose="02040602050305030304" pitchFamily="18" charset="0"/>
            </a:endParaRPr>
          </a:p>
        </p:txBody>
      </p:sp>
      <p:sp>
        <p:nvSpPr>
          <p:cNvPr id="8" name="Action Button: Go to End 7">
            <a:hlinkClick r:id="" action="ppaction://hlinkshowjump?jump=lastslide" highlightClick="1"/>
            <a:extLst>
              <a:ext uri="{FF2B5EF4-FFF2-40B4-BE49-F238E27FC236}">
                <a16:creationId xmlns:a16="http://schemas.microsoft.com/office/drawing/2014/main" id="{C4045623-E1B4-0359-73EF-26A3A9E0FD68}"/>
              </a:ext>
            </a:extLst>
          </p:cNvPr>
          <p:cNvSpPr/>
          <p:nvPr/>
        </p:nvSpPr>
        <p:spPr>
          <a:xfrm>
            <a:off x="11409261" y="5029298"/>
            <a:ext cx="431540" cy="265472"/>
          </a:xfrm>
          <a:prstGeom prst="actionButtonEnd">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L" sz="1100" b="1">
              <a:solidFill>
                <a:srgbClr val="0072BB"/>
              </a:solidFill>
              <a:latin typeface="Book Antiqua" panose="02040602050305030304" pitchFamily="18" charset="0"/>
            </a:endParaRPr>
          </a:p>
        </p:txBody>
      </p:sp>
      <p:pic>
        <p:nvPicPr>
          <p:cNvPr id="10" name="Picture 2" descr="EGU 2023 | Max-Planck-Institut für Biogeochemie">
            <a:extLst>
              <a:ext uri="{FF2B5EF4-FFF2-40B4-BE49-F238E27FC236}">
                <a16:creationId xmlns:a16="http://schemas.microsoft.com/office/drawing/2014/main" id="{1BA75DFD-9583-6854-1C2F-250012C040A1}"/>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8166" b="71616" l="3759" r="94361">
                        <a14:foregroundMark x1="17857" y1="33406" x2="17857" y2="33406"/>
                        <a14:foregroundMark x1="5827" y1="43231" x2="5827" y2="43231"/>
                        <a14:foregroundMark x1="16165" y1="43231" x2="16165" y2="43231"/>
                        <a14:foregroundMark x1="30263" y1="28603" x2="30263" y2="28603"/>
                        <a14:foregroundMark x1="21241" y1="28384" x2="21241" y2="28384"/>
                        <a14:foregroundMark x1="31015" y1="28166" x2="31015" y2="28166"/>
                        <a14:foregroundMark x1="4135" y1="48690" x2="4135" y2="48690"/>
                        <a14:foregroundMark x1="13910" y1="71834" x2="13910" y2="71834"/>
                        <a14:foregroundMark x1="38158" y1="55677" x2="38158" y2="55677"/>
                        <a14:foregroundMark x1="43985" y1="52838" x2="43985" y2="52838"/>
                        <a14:foregroundMark x1="59023" y1="44541" x2="59023" y2="44541"/>
                        <a14:foregroundMark x1="62218" y1="44541" x2="62218" y2="44541"/>
                        <a14:foregroundMark x1="66165" y1="45197" x2="66165" y2="45197"/>
                        <a14:foregroundMark x1="69549" y1="44978" x2="69549" y2="44978"/>
                        <a14:foregroundMark x1="73496" y1="45415" x2="73496" y2="45415"/>
                        <a14:foregroundMark x1="77632" y1="45415" x2="77632" y2="45415"/>
                        <a14:foregroundMark x1="80639" y1="45197" x2="80639" y2="45197"/>
                        <a14:foregroundMark x1="84774" y1="44978" x2="84774" y2="44978"/>
                        <a14:foregroundMark x1="94361" y1="50655" x2="94361" y2="50655"/>
                        <a14:foregroundMark x1="61466" y1="51965" x2="61466" y2="51965"/>
                        <a14:foregroundMark x1="61842" y1="56987" x2="61842" y2="56987"/>
                        <a14:foregroundMark x1="63534" y1="57860" x2="63534" y2="57860"/>
                        <a14:foregroundMark x1="68421" y1="57205" x2="68421" y2="57205"/>
                        <a14:foregroundMark x1="69925" y1="56550" x2="69925" y2="56550"/>
                        <a14:foregroundMark x1="73684" y1="57642" x2="73684" y2="57642"/>
                        <a14:foregroundMark x1="65038" y1="52620" x2="65038" y2="52620"/>
                        <a14:foregroundMark x1="66917" y1="51747" x2="66917" y2="51747"/>
                        <a14:foregroundMark x1="71241" y1="50873" x2="71241" y2="50873"/>
                        <a14:foregroundMark x1="74060" y1="51092" x2="74060" y2="51092"/>
                        <a14:foregroundMark x1="77820" y1="51092" x2="77820" y2="51092"/>
                        <a14:foregroundMark x1="79511" y1="51528" x2="79511" y2="51528"/>
                        <a14:foregroundMark x1="77632" y1="48035" x2="77632" y2="48035"/>
                        <a14:foregroundMark x1="67857" y1="55022" x2="67857" y2="55022"/>
                        <a14:foregroundMark x1="83083" y1="52620" x2="83083" y2="52620"/>
                        <a14:foregroundMark x1="87406" y1="51528" x2="87406" y2="51528"/>
                        <a14:foregroundMark x1="90602" y1="50655" x2="90602" y2="50655"/>
                        <a14:foregroundMark x1="71241" y1="52838" x2="71241" y2="52838"/>
                        <a14:foregroundMark x1="92105" y1="52620" x2="92105" y2="52620"/>
                        <a14:foregroundMark x1="90977" y1="52620" x2="90977" y2="52620"/>
                        <a14:foregroundMark x1="90977" y1="52402" x2="90977" y2="52402"/>
                        <a14:foregroundMark x1="90977" y1="51965" x2="90977" y2="51965"/>
                        <a14:foregroundMark x1="90977" y1="51965" x2="90977" y2="51965"/>
                        <a14:foregroundMark x1="90977" y1="52183" x2="90977" y2="52183"/>
                        <a14:foregroundMark x1="90715" y1="51747" x2="90602" y2="51528"/>
                        <a14:foregroundMark x1="90827" y1="51965" x2="90715" y2="51747"/>
                        <a14:foregroundMark x1="91165" y1="52620" x2="90827" y2="51965"/>
                        <a14:foregroundMark x1="91165" y1="52402" x2="91165" y2="52402"/>
                        <a14:foregroundMark x1="90977" y1="51965" x2="90977" y2="51965"/>
                        <a14:foregroundMark x1="90977" y1="51965" x2="90977" y2="51965"/>
                        <a14:foregroundMark x1="90084" y1="51965" x2="89286" y2="51747"/>
                        <a14:foregroundMark x1="92481" y1="52620" x2="90084" y2="51965"/>
                        <a14:backgroundMark x1="65977" y1="47162" x2="65977" y2="47162"/>
                        <a14:backgroundMark x1="79887" y1="48035" x2="79887" y2="48035"/>
                        <a14:backgroundMark x1="80639" y1="43668" x2="80639" y2="43668"/>
                        <a14:backgroundMark x1="81767" y1="44978" x2="81767" y2="44978"/>
                        <a14:backgroundMark x1="82143" y1="43231" x2="82143" y2="43231"/>
                        <a14:backgroundMark x1="78195" y1="43231" x2="78195" y2="43231"/>
                        <a14:backgroundMark x1="74624" y1="44105" x2="74624" y2="44105"/>
                        <a14:backgroundMark x1="70301" y1="44105" x2="70301" y2="44105"/>
                        <a14:backgroundMark x1="65789" y1="44105" x2="65789" y2="44105"/>
                        <a14:backgroundMark x1="66541" y1="51747" x2="66541" y2="51747"/>
                        <a14:backgroundMark x1="64850" y1="50218" x2="64850" y2="50218"/>
                        <a14:backgroundMark x1="68421" y1="51747" x2="68421" y2="51747"/>
                        <a14:backgroundMark x1="70865" y1="51747" x2="70865" y2="51747"/>
                        <a14:backgroundMark x1="80451" y1="50218" x2="80451" y2="50218"/>
                        <a14:backgroundMark x1="91729" y1="49782" x2="91729" y2="49782"/>
                        <a14:backgroundMark x1="76692" y1="50873" x2="76692" y2="50873"/>
                        <a14:backgroundMark x1="70489" y1="58079" x2="70489" y2="58079"/>
                        <a14:backgroundMark x1="89098" y1="50873" x2="89098" y2="50873"/>
                        <a14:backgroundMark x1="92105" y1="51965" x2="92105" y2="51965"/>
                        <a14:backgroundMark x1="89286" y1="51747" x2="89286" y2="51747"/>
                        <a14:backgroundMark x1="89662" y1="51965" x2="89662" y2="51965"/>
                      </a14:backgroundRemoval>
                    </a14:imgEffect>
                  </a14:imgLayer>
                </a14:imgProps>
              </a:ext>
              <a:ext uri="{28A0092B-C50C-407E-A947-70E740481C1C}">
                <a14:useLocalDpi xmlns:a14="http://schemas.microsoft.com/office/drawing/2010/main" val="0"/>
              </a:ext>
            </a:extLst>
          </a:blip>
          <a:srcRect t="23912" r="1476" b="23574"/>
          <a:stretch/>
        </p:blipFill>
        <p:spPr bwMode="auto">
          <a:xfrm>
            <a:off x="9873104" y="164757"/>
            <a:ext cx="1375196" cy="63103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Qr code&#10;&#10;Description automatically generated">
            <a:extLst>
              <a:ext uri="{FF2B5EF4-FFF2-40B4-BE49-F238E27FC236}">
                <a16:creationId xmlns:a16="http://schemas.microsoft.com/office/drawing/2014/main" id="{A454C888-9A2D-3588-7EF4-273195180F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85124" y="5572863"/>
            <a:ext cx="1055677" cy="1055677"/>
          </a:xfrm>
          <a:prstGeom prst="rect">
            <a:avLst/>
          </a:prstGeom>
        </p:spPr>
      </p:pic>
      <p:pic>
        <p:nvPicPr>
          <p:cNvPr id="12" name="Picture 2">
            <a:extLst>
              <a:ext uri="{FF2B5EF4-FFF2-40B4-BE49-F238E27FC236}">
                <a16:creationId xmlns:a16="http://schemas.microsoft.com/office/drawing/2014/main" id="{B51A4C9C-16FD-1F41-3EC4-30CD50D109DA}"/>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5575" b="92741" l="5041" r="93821">
                        <a14:foregroundMark x1="35203" y1="7724" x2="35203" y2="7724"/>
                        <a14:foregroundMark x1="50488" y1="5575" x2="50488" y2="5575"/>
                        <a14:foregroundMark x1="59593" y1="41289" x2="59593" y2="41289"/>
                        <a14:foregroundMark x1="53821" y1="36469" x2="53821" y2="36469"/>
                        <a14:foregroundMark x1="63008" y1="40650" x2="63008" y2="40650"/>
                        <a14:foregroundMark x1="64472" y1="41928" x2="64472" y2="41928"/>
                        <a14:foregroundMark x1="57480" y1="33449" x2="57480" y2="33449"/>
                        <a14:foregroundMark x1="54146" y1="80720" x2="54146" y2="80720"/>
                        <a14:foregroundMark x1="18455" y1="77468" x2="18455" y2="77468"/>
                        <a14:foregroundMark x1="25122" y1="78339" x2="25122" y2="78339"/>
                        <a14:foregroundMark x1="34634" y1="80488" x2="34634" y2="80488"/>
                        <a14:foregroundMark x1="43171" y1="79443" x2="43171" y2="79443"/>
                        <a14:foregroundMark x1="49512" y1="79210" x2="49512" y2="79210"/>
                        <a14:foregroundMark x1="49512" y1="75494" x2="49512" y2="75494"/>
                        <a14:foregroundMark x1="63577" y1="80952" x2="63577" y2="80952"/>
                        <a14:foregroundMark x1="75203" y1="79443" x2="75203" y2="79443"/>
                        <a14:foregroundMark x1="80325" y1="80081" x2="80325" y2="80081"/>
                        <a14:foregroundMark x1="75447" y1="75958" x2="75447" y2="75958"/>
                        <a14:foregroundMark x1="75447" y1="74623" x2="75447" y2="74623"/>
                        <a14:foregroundMark x1="10163" y1="90999" x2="10163" y2="90999"/>
                        <a14:foregroundMark x1="19024" y1="90534" x2="19024" y2="90534"/>
                        <a14:foregroundMark x1="28780" y1="89663" x2="28780" y2="89663"/>
                        <a14:foregroundMark x1="36748" y1="90534" x2="36748" y2="90534"/>
                        <a14:foregroundMark x1="34878" y1="91638" x2="34878" y2="91638"/>
                        <a14:foregroundMark x1="44634" y1="92044" x2="44634" y2="92044"/>
                        <a14:foregroundMark x1="53496" y1="91638" x2="53496" y2="91638"/>
                        <a14:foregroundMark x1="60244" y1="91870" x2="60244" y2="91870"/>
                        <a14:foregroundMark x1="66911" y1="92741" x2="66911" y2="92741"/>
                        <a14:foregroundMark x1="76098" y1="92509" x2="76098" y2="92509"/>
                        <a14:foregroundMark x1="84634" y1="92741" x2="84634" y2="92741"/>
                        <a14:foregroundMark x1="82764" y1="80488" x2="82764" y2="80488"/>
                        <a14:foregroundMark x1="34878" y1="33217" x2="34878" y2="33217"/>
                        <a14:foregroundMark x1="5041" y1="34553" x2="5041" y2="34553"/>
                        <a14:foregroundMark x1="93821" y1="35424" x2="93821" y2="35424"/>
                        <a14:foregroundMark x1="76992" y1="91638" x2="76992" y2="91638"/>
                        <a14:backgroundMark x1="54715" y1="35598" x2="54715" y2="35598"/>
                        <a14:backgroundMark x1="65122" y1="78746" x2="65122" y2="78746"/>
                        <a14:backgroundMark x1="65447" y1="82695" x2="65447" y2="82695"/>
                        <a14:backgroundMark x1="70569" y1="89431" x2="70569" y2="89431"/>
                        <a14:backgroundMark x1="78862" y1="89024" x2="78862" y2="89024"/>
                        <a14:backgroundMark x1="70325" y1="93612" x2="70325" y2="93612"/>
                        <a14:backgroundMark x1="62358" y1="91173" x2="62358" y2="91173"/>
                        <a14:backgroundMark x1="38862" y1="89895" x2="38862" y2="89895"/>
                        <a14:backgroundMark x1="37317" y1="80314" x2="37317" y2="80314"/>
                        <a14:backgroundMark x1="33984" y1="43031" x2="33984" y2="43031"/>
                        <a14:backgroundMark x1="13577" y1="89024" x2="13577" y2="89024"/>
                        <a14:backgroundMark x1="80650" y1="80314" x2="80650" y2="80314"/>
                        <a14:backgroundMark x1="28211" y1="42393" x2="28211" y2="42393"/>
                        <a14:backgroundMark x1="36423" y1="42625" x2="36423" y2="42625"/>
                      </a14:backgroundRemoval>
                    </a14:imgEffect>
                  </a14:imgLayer>
                </a14:imgProps>
              </a:ext>
              <a:ext uri="{28A0092B-C50C-407E-A947-70E740481C1C}">
                <a14:useLocalDpi xmlns:a14="http://schemas.microsoft.com/office/drawing/2010/main" val="0"/>
              </a:ext>
            </a:extLst>
          </a:blip>
          <a:srcRect/>
          <a:stretch>
            <a:fillRect/>
          </a:stretch>
        </p:blipFill>
        <p:spPr bwMode="auto">
          <a:xfrm>
            <a:off x="9595394" y="5554321"/>
            <a:ext cx="780614" cy="109275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2233FA5D-4B62-C289-7A97-F617FC280276}"/>
              </a:ext>
            </a:extLst>
          </p:cNvPr>
          <p:cNvSpPr txBox="1"/>
          <p:nvPr/>
        </p:nvSpPr>
        <p:spPr>
          <a:xfrm>
            <a:off x="9418535" y="1034845"/>
            <a:ext cx="2422266" cy="646331"/>
          </a:xfrm>
          <a:prstGeom prst="rect">
            <a:avLst/>
          </a:prstGeom>
          <a:noFill/>
        </p:spPr>
        <p:txBody>
          <a:bodyPr wrap="square" rtlCol="0">
            <a:spAutoFit/>
          </a:bodyPr>
          <a:lstStyle/>
          <a:p>
            <a:pPr algn="ctr"/>
            <a:r>
              <a:rPr lang="en-GB" b="1" dirty="0">
                <a:solidFill>
                  <a:srgbClr val="FFDD00"/>
                </a:solidFill>
                <a:latin typeface="Book Antiqua" panose="02040602050305030304" pitchFamily="18" charset="0"/>
              </a:rPr>
              <a:t>Inferring reservoir filling strategies</a:t>
            </a:r>
            <a:endParaRPr lang="en-NL" b="1" dirty="0">
              <a:solidFill>
                <a:srgbClr val="FFDD00"/>
              </a:solidFill>
              <a:latin typeface="Book Antiqua" panose="02040602050305030304" pitchFamily="18" charset="0"/>
            </a:endParaRPr>
          </a:p>
        </p:txBody>
      </p:sp>
      <p:cxnSp>
        <p:nvCxnSpPr>
          <p:cNvPr id="14" name="Straight Connector 13">
            <a:extLst>
              <a:ext uri="{FF2B5EF4-FFF2-40B4-BE49-F238E27FC236}">
                <a16:creationId xmlns:a16="http://schemas.microsoft.com/office/drawing/2014/main" id="{D3279936-9887-A3EE-1AB8-085B1E9C0120}"/>
              </a:ext>
            </a:extLst>
          </p:cNvPr>
          <p:cNvCxnSpPr>
            <a:cxnSpLocks/>
          </p:cNvCxnSpPr>
          <p:nvPr/>
        </p:nvCxnSpPr>
        <p:spPr>
          <a:xfrm>
            <a:off x="9418535" y="960548"/>
            <a:ext cx="2401527" cy="1540"/>
          </a:xfrm>
          <a:prstGeom prst="line">
            <a:avLst/>
          </a:prstGeom>
          <a:ln w="28575">
            <a:solidFill>
              <a:srgbClr val="FFDD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751C757-95D0-B73F-ACE0-01D908E8C3F2}"/>
              </a:ext>
            </a:extLst>
          </p:cNvPr>
          <p:cNvCxnSpPr>
            <a:cxnSpLocks/>
          </p:cNvCxnSpPr>
          <p:nvPr/>
        </p:nvCxnSpPr>
        <p:spPr>
          <a:xfrm>
            <a:off x="9430884" y="2093660"/>
            <a:ext cx="2401527" cy="1540"/>
          </a:xfrm>
          <a:prstGeom prst="line">
            <a:avLst/>
          </a:prstGeom>
          <a:ln w="28575">
            <a:solidFill>
              <a:srgbClr val="FFDD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D906B53-946E-03F2-B4AB-145E114988AC}"/>
              </a:ext>
            </a:extLst>
          </p:cNvPr>
          <p:cNvSpPr txBox="1"/>
          <p:nvPr/>
        </p:nvSpPr>
        <p:spPr>
          <a:xfrm>
            <a:off x="9418535" y="1738995"/>
            <a:ext cx="2422266" cy="307777"/>
          </a:xfrm>
          <a:prstGeom prst="rect">
            <a:avLst/>
          </a:prstGeom>
          <a:noFill/>
        </p:spPr>
        <p:txBody>
          <a:bodyPr wrap="square" rtlCol="0">
            <a:spAutoFit/>
          </a:bodyPr>
          <a:lstStyle/>
          <a:p>
            <a:pPr algn="ctr"/>
            <a:r>
              <a:rPr lang="en-GB" sz="1400" dirty="0">
                <a:solidFill>
                  <a:srgbClr val="FFDD00"/>
                </a:solidFill>
                <a:latin typeface="Book Antiqua" panose="02040602050305030304" pitchFamily="18" charset="0"/>
              </a:rPr>
              <a:t>Ali et al. </a:t>
            </a:r>
            <a:endParaRPr lang="en-NL" sz="1400" dirty="0">
              <a:solidFill>
                <a:srgbClr val="FFDD00"/>
              </a:solidFill>
              <a:latin typeface="Book Antiqua" panose="02040602050305030304" pitchFamily="18" charset="0"/>
            </a:endParaRPr>
          </a:p>
        </p:txBody>
      </p:sp>
      <p:sp>
        <p:nvSpPr>
          <p:cNvPr id="18" name="Rectangle: Rounded Corners 17">
            <a:hlinkClick r:id="rId8" action="ppaction://hlinksldjump" highlightClick="1"/>
            <a:extLst>
              <a:ext uri="{FF2B5EF4-FFF2-40B4-BE49-F238E27FC236}">
                <a16:creationId xmlns:a16="http://schemas.microsoft.com/office/drawing/2014/main" id="{4347050D-B65F-FED1-866F-CA1D5E1E16FC}"/>
              </a:ext>
            </a:extLst>
          </p:cNvPr>
          <p:cNvSpPr/>
          <p:nvPr/>
        </p:nvSpPr>
        <p:spPr>
          <a:xfrm>
            <a:off x="9443467" y="4505804"/>
            <a:ext cx="2393140"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a:solidFill>
                  <a:srgbClr val="0072BB"/>
                </a:solidFill>
                <a:latin typeface="Book Antiqua" panose="02040602050305030304" pitchFamily="18" charset="0"/>
              </a:rPr>
              <a:t>Conclusion</a:t>
            </a:r>
            <a:endParaRPr lang="en-NL" sz="1100" b="1" dirty="0">
              <a:solidFill>
                <a:srgbClr val="0072BB"/>
              </a:solidFill>
              <a:latin typeface="Book Antiqua" panose="02040602050305030304" pitchFamily="18" charset="0"/>
            </a:endParaRPr>
          </a:p>
        </p:txBody>
      </p:sp>
      <p:sp>
        <p:nvSpPr>
          <p:cNvPr id="19" name="Action Button: Go to Beginning 18">
            <a:hlinkClick r:id="" action="ppaction://hlinkshowjump?jump=firstslide" highlightClick="1"/>
            <a:extLst>
              <a:ext uri="{FF2B5EF4-FFF2-40B4-BE49-F238E27FC236}">
                <a16:creationId xmlns:a16="http://schemas.microsoft.com/office/drawing/2014/main" id="{E7AFADEB-8C6A-37A0-3982-7F773A0477D1}"/>
              </a:ext>
            </a:extLst>
          </p:cNvPr>
          <p:cNvSpPr/>
          <p:nvPr/>
        </p:nvSpPr>
        <p:spPr>
          <a:xfrm>
            <a:off x="9444148" y="5036984"/>
            <a:ext cx="431540" cy="265472"/>
          </a:xfrm>
          <a:prstGeom prst="actionButtonBeginning">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L" sz="1100" b="1">
              <a:solidFill>
                <a:srgbClr val="0072BB"/>
              </a:solidFill>
              <a:latin typeface="Book Antiqua" panose="02040602050305030304" pitchFamily="18" charset="0"/>
            </a:endParaRPr>
          </a:p>
        </p:txBody>
      </p:sp>
      <p:sp>
        <p:nvSpPr>
          <p:cNvPr id="20" name="Rectangle: Rounded Corners 19">
            <a:hlinkClick r:id="rId9" action="ppaction://hlinksldjump" highlightClick="1"/>
            <a:extLst>
              <a:ext uri="{FF2B5EF4-FFF2-40B4-BE49-F238E27FC236}">
                <a16:creationId xmlns:a16="http://schemas.microsoft.com/office/drawing/2014/main" id="{3003CAA1-6DEF-5CF2-99FD-3B7616E36AA4}"/>
              </a:ext>
            </a:extLst>
          </p:cNvPr>
          <p:cNvSpPr/>
          <p:nvPr/>
        </p:nvSpPr>
        <p:spPr>
          <a:xfrm>
            <a:off x="9439271" y="3959616"/>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a:solidFill>
                  <a:srgbClr val="0072BB"/>
                </a:solidFill>
                <a:latin typeface="Book Antiqua" panose="02040602050305030304" pitchFamily="18" charset="0"/>
              </a:rPr>
              <a:t>Methodology</a:t>
            </a:r>
            <a:endParaRPr lang="en-NL" sz="1100" b="1" dirty="0">
              <a:solidFill>
                <a:srgbClr val="0072BB"/>
              </a:solidFill>
              <a:latin typeface="Book Antiqua" panose="02040602050305030304" pitchFamily="18" charset="0"/>
            </a:endParaRPr>
          </a:p>
        </p:txBody>
      </p:sp>
      <p:sp>
        <p:nvSpPr>
          <p:cNvPr id="21" name="Rectangle: Rounded Corners 20">
            <a:hlinkClick r:id="rId10" action="ppaction://hlinksldjump" highlightClick="1"/>
            <a:extLst>
              <a:ext uri="{FF2B5EF4-FFF2-40B4-BE49-F238E27FC236}">
                <a16:creationId xmlns:a16="http://schemas.microsoft.com/office/drawing/2014/main" id="{C7C63821-0BA7-5703-8E0E-903CE6215AB8}"/>
              </a:ext>
            </a:extLst>
          </p:cNvPr>
          <p:cNvSpPr/>
          <p:nvPr/>
        </p:nvSpPr>
        <p:spPr>
          <a:xfrm>
            <a:off x="10747945" y="3964901"/>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a:solidFill>
                  <a:srgbClr val="0072BB"/>
                </a:solidFill>
                <a:latin typeface="Book Antiqua" panose="02040602050305030304" pitchFamily="18" charset="0"/>
              </a:rPr>
              <a:t>Results</a:t>
            </a:r>
            <a:endParaRPr lang="en-NL" sz="1100" b="1" dirty="0">
              <a:solidFill>
                <a:srgbClr val="0072BB"/>
              </a:solidFill>
              <a:latin typeface="Book Antiqua" panose="02040602050305030304" pitchFamily="18" charset="0"/>
            </a:endParaRPr>
          </a:p>
        </p:txBody>
      </p:sp>
      <p:sp>
        <p:nvSpPr>
          <p:cNvPr id="32" name="Rectangle: Rounded Corners 31">
            <a:hlinkClick r:id="rId11" action="ppaction://hlinksldjump" highlightClick="1"/>
            <a:extLst>
              <a:ext uri="{FF2B5EF4-FFF2-40B4-BE49-F238E27FC236}">
                <a16:creationId xmlns:a16="http://schemas.microsoft.com/office/drawing/2014/main" id="{D665C549-FCEC-9B40-C6D8-811E3C400A89}"/>
              </a:ext>
            </a:extLst>
          </p:cNvPr>
          <p:cNvSpPr/>
          <p:nvPr/>
        </p:nvSpPr>
        <p:spPr>
          <a:xfrm>
            <a:off x="9439271" y="3404989"/>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dirty="0">
                <a:solidFill>
                  <a:srgbClr val="0072BB"/>
                </a:solidFill>
                <a:latin typeface="Book Antiqua" panose="02040602050305030304" pitchFamily="18" charset="0"/>
              </a:rPr>
              <a:t>Study Area</a:t>
            </a:r>
            <a:endParaRPr lang="en-NL" sz="1100" b="1" dirty="0">
              <a:solidFill>
                <a:srgbClr val="0072BB"/>
              </a:solidFill>
              <a:latin typeface="Book Antiqua" panose="02040602050305030304" pitchFamily="18" charset="0"/>
            </a:endParaRPr>
          </a:p>
        </p:txBody>
      </p:sp>
      <p:sp>
        <p:nvSpPr>
          <p:cNvPr id="33" name="Rectangle: Rounded Corners 32">
            <a:hlinkClick r:id="rId12" action="ppaction://hlinksldjump" highlightClick="1"/>
            <a:extLst>
              <a:ext uri="{FF2B5EF4-FFF2-40B4-BE49-F238E27FC236}">
                <a16:creationId xmlns:a16="http://schemas.microsoft.com/office/drawing/2014/main" id="{9C38E447-737F-20E8-4765-88874D29F595}"/>
              </a:ext>
            </a:extLst>
          </p:cNvPr>
          <p:cNvSpPr/>
          <p:nvPr/>
        </p:nvSpPr>
        <p:spPr>
          <a:xfrm>
            <a:off x="10747945" y="3403609"/>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a:solidFill>
                  <a:srgbClr val="0072BB"/>
                </a:solidFill>
                <a:latin typeface="Book Antiqua" panose="02040602050305030304" pitchFamily="18" charset="0"/>
              </a:rPr>
              <a:t>Data</a:t>
            </a:r>
            <a:endParaRPr lang="en-NL" sz="1100" b="1" dirty="0">
              <a:solidFill>
                <a:srgbClr val="0072BB"/>
              </a:solidFill>
              <a:latin typeface="Book Antiqua" panose="02040602050305030304" pitchFamily="18" charset="0"/>
            </a:endParaRPr>
          </a:p>
        </p:txBody>
      </p:sp>
      <p:sp>
        <p:nvSpPr>
          <p:cNvPr id="35" name="Rectangle: Rounded Corners 34">
            <a:hlinkClick r:id="rId13" action="ppaction://hlinksldjump" highlightClick="1"/>
            <a:extLst>
              <a:ext uri="{FF2B5EF4-FFF2-40B4-BE49-F238E27FC236}">
                <a16:creationId xmlns:a16="http://schemas.microsoft.com/office/drawing/2014/main" id="{E962B766-4A81-8E68-0359-0C04636E6EF2}"/>
              </a:ext>
            </a:extLst>
          </p:cNvPr>
          <p:cNvSpPr/>
          <p:nvPr/>
        </p:nvSpPr>
        <p:spPr>
          <a:xfrm>
            <a:off x="10739555" y="2887667"/>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dirty="0">
                <a:solidFill>
                  <a:srgbClr val="0072BB"/>
                </a:solidFill>
                <a:latin typeface="Book Antiqua" panose="02040602050305030304" pitchFamily="18" charset="0"/>
              </a:rPr>
              <a:t>Abstract</a:t>
            </a:r>
            <a:endParaRPr lang="en-NL" sz="1100" b="1" dirty="0">
              <a:solidFill>
                <a:srgbClr val="0072BB"/>
              </a:solidFill>
              <a:latin typeface="Book Antiqua" panose="02040602050305030304" pitchFamily="18" charset="0"/>
            </a:endParaRPr>
          </a:p>
        </p:txBody>
      </p:sp>
      <p:sp>
        <p:nvSpPr>
          <p:cNvPr id="36" name="Rectangle: Rounded Corners 35">
            <a:hlinkClick r:id="rId14" action="ppaction://hlinksldjump" highlightClick="1"/>
            <a:extLst>
              <a:ext uri="{FF2B5EF4-FFF2-40B4-BE49-F238E27FC236}">
                <a16:creationId xmlns:a16="http://schemas.microsoft.com/office/drawing/2014/main" id="{6164A8FB-DA83-43CC-6212-EE57314A40C9}"/>
              </a:ext>
            </a:extLst>
          </p:cNvPr>
          <p:cNvSpPr/>
          <p:nvPr/>
        </p:nvSpPr>
        <p:spPr>
          <a:xfrm>
            <a:off x="9439271" y="2890908"/>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dirty="0">
                <a:solidFill>
                  <a:srgbClr val="0072BB"/>
                </a:solidFill>
                <a:latin typeface="Book Antiqua" panose="02040602050305030304" pitchFamily="18" charset="0"/>
              </a:rPr>
              <a:t>Preprint</a:t>
            </a:r>
            <a:endParaRPr lang="en-NL" sz="1100" b="1" dirty="0">
              <a:solidFill>
                <a:srgbClr val="0072BB"/>
              </a:solidFill>
              <a:latin typeface="Book Antiqua" panose="02040602050305030304" pitchFamily="18" charset="0"/>
            </a:endParaRPr>
          </a:p>
        </p:txBody>
      </p:sp>
    </p:spTree>
    <p:extLst>
      <p:ext uri="{BB962C8B-B14F-4D97-AF65-F5344CB8AC3E}">
        <p14:creationId xmlns:p14="http://schemas.microsoft.com/office/powerpoint/2010/main" val="1889839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6D7F49AB-2E1A-2D83-349B-D84CAECBBB14}"/>
              </a:ext>
            </a:extLst>
          </p:cNvPr>
          <p:cNvSpPr txBox="1"/>
          <p:nvPr/>
        </p:nvSpPr>
        <p:spPr>
          <a:xfrm>
            <a:off x="369522" y="191961"/>
            <a:ext cx="3760026" cy="523220"/>
          </a:xfrm>
          <a:prstGeom prst="rect">
            <a:avLst/>
          </a:prstGeom>
          <a:noFill/>
        </p:spPr>
        <p:txBody>
          <a:bodyPr wrap="square" rtlCol="0">
            <a:spAutoFit/>
          </a:bodyPr>
          <a:lstStyle/>
          <a:p>
            <a:r>
              <a:rPr lang="en-GB" sz="2800" b="1" dirty="0">
                <a:solidFill>
                  <a:srgbClr val="0072BB"/>
                </a:solidFill>
                <a:latin typeface="Book Antiqua" panose="02040602050305030304" pitchFamily="18" charset="0"/>
              </a:rPr>
              <a:t>Study Area</a:t>
            </a:r>
            <a:endParaRPr lang="en-NL" sz="2800" b="1" dirty="0">
              <a:solidFill>
                <a:srgbClr val="0072BB"/>
              </a:solidFill>
              <a:latin typeface="Book Antiqua" panose="02040602050305030304" pitchFamily="18" charset="0"/>
            </a:endParaRPr>
          </a:p>
        </p:txBody>
      </p:sp>
      <p:pic>
        <p:nvPicPr>
          <p:cNvPr id="6" name="Picture 5">
            <a:extLst>
              <a:ext uri="{FF2B5EF4-FFF2-40B4-BE49-F238E27FC236}">
                <a16:creationId xmlns:a16="http://schemas.microsoft.com/office/drawing/2014/main" id="{7A709385-343F-68F0-9D15-89D5A1709C51}"/>
              </a:ext>
            </a:extLst>
          </p:cNvPr>
          <p:cNvPicPr>
            <a:picLocks noChangeAspect="1"/>
          </p:cNvPicPr>
          <p:nvPr/>
        </p:nvPicPr>
        <p:blipFill>
          <a:blip r:embed="rId2"/>
          <a:stretch>
            <a:fillRect/>
          </a:stretch>
        </p:blipFill>
        <p:spPr>
          <a:xfrm>
            <a:off x="3063031" y="3393222"/>
            <a:ext cx="5681230" cy="2770605"/>
          </a:xfrm>
          <a:prstGeom prst="rect">
            <a:avLst/>
          </a:prstGeom>
        </p:spPr>
      </p:pic>
      <p:pic>
        <p:nvPicPr>
          <p:cNvPr id="9" name="Picture 8">
            <a:extLst>
              <a:ext uri="{FF2B5EF4-FFF2-40B4-BE49-F238E27FC236}">
                <a16:creationId xmlns:a16="http://schemas.microsoft.com/office/drawing/2014/main" id="{B6CA67B9-73A4-C0C2-F217-1F1D09AFBE17}"/>
              </a:ext>
            </a:extLst>
          </p:cNvPr>
          <p:cNvPicPr>
            <a:picLocks noChangeAspect="1"/>
          </p:cNvPicPr>
          <p:nvPr/>
        </p:nvPicPr>
        <p:blipFill>
          <a:blip r:embed="rId3"/>
          <a:stretch>
            <a:fillRect/>
          </a:stretch>
        </p:blipFill>
        <p:spPr>
          <a:xfrm>
            <a:off x="3063030" y="1199798"/>
            <a:ext cx="5681230" cy="2006688"/>
          </a:xfrm>
          <a:prstGeom prst="rect">
            <a:avLst/>
          </a:prstGeom>
        </p:spPr>
      </p:pic>
      <p:sp>
        <p:nvSpPr>
          <p:cNvPr id="68" name="Rectangle: Rounded Corners 67">
            <a:extLst>
              <a:ext uri="{FF2B5EF4-FFF2-40B4-BE49-F238E27FC236}">
                <a16:creationId xmlns:a16="http://schemas.microsoft.com/office/drawing/2014/main" id="{6C93285E-C097-54A1-DA86-47F6BF9D4DDF}"/>
              </a:ext>
            </a:extLst>
          </p:cNvPr>
          <p:cNvSpPr/>
          <p:nvPr/>
        </p:nvSpPr>
        <p:spPr>
          <a:xfrm>
            <a:off x="186532" y="1524001"/>
            <a:ext cx="2646722" cy="4378960"/>
          </a:xfrm>
          <a:prstGeom prst="roundRect">
            <a:avLst>
              <a:gd name="adj" fmla="val 9237"/>
            </a:avLst>
          </a:prstGeom>
          <a:solidFill>
            <a:schemeClr val="accent1">
              <a:lumMod val="20000"/>
              <a:lumOff val="80000"/>
              <a:alpha val="50000"/>
            </a:schemeClr>
          </a:solidFill>
          <a:ln>
            <a:solidFill>
              <a:schemeClr val="accent1">
                <a:lumMod val="40000"/>
                <a:lumOff val="6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NL"/>
          </a:p>
        </p:txBody>
      </p:sp>
      <p:sp>
        <p:nvSpPr>
          <p:cNvPr id="69" name="TextBox 68">
            <a:extLst>
              <a:ext uri="{FF2B5EF4-FFF2-40B4-BE49-F238E27FC236}">
                <a16:creationId xmlns:a16="http://schemas.microsoft.com/office/drawing/2014/main" id="{D6809FDD-8531-A299-BE3A-794D287F3386}"/>
              </a:ext>
            </a:extLst>
          </p:cNvPr>
          <p:cNvSpPr txBox="1"/>
          <p:nvPr/>
        </p:nvSpPr>
        <p:spPr>
          <a:xfrm>
            <a:off x="250731" y="1752995"/>
            <a:ext cx="2518324" cy="3970318"/>
          </a:xfrm>
          <a:prstGeom prst="rect">
            <a:avLst/>
          </a:prstGeom>
          <a:noFill/>
        </p:spPr>
        <p:txBody>
          <a:bodyPr wrap="square" rtlCol="0">
            <a:spAutoFit/>
          </a:bodyPr>
          <a:lstStyle/>
          <a:p>
            <a:pPr marL="171450" indent="-171450">
              <a:buFont typeface="Arial" panose="020B0604020202020204" pitchFamily="34" charset="0"/>
              <a:buChar char="•"/>
            </a:pPr>
            <a:r>
              <a:rPr lang="en-GB" sz="1400" dirty="0">
                <a:latin typeface="Book Antiqua" panose="02040602050305030304" pitchFamily="18" charset="0"/>
              </a:rPr>
              <a:t>Nile River shared by 11 countries, longest in Africa</a:t>
            </a:r>
          </a:p>
          <a:p>
            <a:pPr marL="171450" indent="-171450">
              <a:buFont typeface="Arial" panose="020B0604020202020204" pitchFamily="34" charset="0"/>
              <a:buChar char="•"/>
            </a:pPr>
            <a:endParaRPr lang="en-GB" sz="1400" dirty="0">
              <a:latin typeface="Book Antiqua" panose="02040602050305030304" pitchFamily="18" charset="0"/>
            </a:endParaRPr>
          </a:p>
          <a:p>
            <a:pPr marL="171450" indent="-171450">
              <a:buFont typeface="Arial" panose="020B0604020202020204" pitchFamily="34" charset="0"/>
              <a:buChar char="•"/>
            </a:pPr>
            <a:endParaRPr lang="en-GB" sz="1400" dirty="0">
              <a:latin typeface="Book Antiqua" panose="02040602050305030304" pitchFamily="18" charset="0"/>
            </a:endParaRPr>
          </a:p>
          <a:p>
            <a:pPr marL="171450" indent="-171450">
              <a:buFont typeface="Arial" panose="020B0604020202020204" pitchFamily="34" charset="0"/>
              <a:buChar char="•"/>
            </a:pPr>
            <a:r>
              <a:rPr lang="en-GB" sz="1400" dirty="0">
                <a:latin typeface="Book Antiqua" panose="02040602050305030304" pitchFamily="18" charset="0"/>
              </a:rPr>
              <a:t>Blue Nile contributes 60% of Nile's flow, shared by Ethiopia, Sudan, and Egypt</a:t>
            </a:r>
          </a:p>
          <a:p>
            <a:pPr marL="171450" indent="-171450">
              <a:buFont typeface="Arial" panose="020B0604020202020204" pitchFamily="34" charset="0"/>
              <a:buChar char="•"/>
            </a:pPr>
            <a:endParaRPr lang="en-GB" sz="1400" dirty="0">
              <a:latin typeface="Book Antiqua" panose="02040602050305030304" pitchFamily="18" charset="0"/>
            </a:endParaRPr>
          </a:p>
          <a:p>
            <a:pPr marL="171450" indent="-171450">
              <a:buFont typeface="Arial" panose="020B0604020202020204" pitchFamily="34" charset="0"/>
              <a:buChar char="•"/>
            </a:pPr>
            <a:endParaRPr lang="en-GB" sz="1400" dirty="0">
              <a:latin typeface="Book Antiqua" panose="02040602050305030304" pitchFamily="18" charset="0"/>
            </a:endParaRPr>
          </a:p>
          <a:p>
            <a:pPr marL="171450" indent="-171450">
              <a:buFont typeface="Arial" panose="020B0604020202020204" pitchFamily="34" charset="0"/>
              <a:buChar char="•"/>
            </a:pPr>
            <a:r>
              <a:rPr lang="en-GB" sz="1400" dirty="0">
                <a:latin typeface="Book Antiqua" panose="02040602050305030304" pitchFamily="18" charset="0"/>
              </a:rPr>
              <a:t>GERD construction since 2011 resulted in hydro-political tension</a:t>
            </a:r>
          </a:p>
          <a:p>
            <a:pPr marL="171450" indent="-171450">
              <a:buFont typeface="Arial" panose="020B0604020202020204" pitchFamily="34" charset="0"/>
              <a:buChar char="•"/>
            </a:pPr>
            <a:endParaRPr lang="en-GB" sz="1400" dirty="0">
              <a:latin typeface="Book Antiqua" panose="02040602050305030304" pitchFamily="18" charset="0"/>
            </a:endParaRPr>
          </a:p>
          <a:p>
            <a:pPr marL="171450" indent="-171450">
              <a:buFont typeface="Arial" panose="020B0604020202020204" pitchFamily="34" charset="0"/>
              <a:buChar char="•"/>
            </a:pPr>
            <a:endParaRPr lang="en-GB" sz="1400" dirty="0">
              <a:latin typeface="Book Antiqua" panose="02040602050305030304" pitchFamily="18" charset="0"/>
            </a:endParaRPr>
          </a:p>
          <a:p>
            <a:pPr marL="171450" indent="-171450">
              <a:buFont typeface="Arial" panose="020B0604020202020204" pitchFamily="34" charset="0"/>
              <a:buChar char="•"/>
            </a:pPr>
            <a:r>
              <a:rPr lang="en-GB" sz="1400" dirty="0">
                <a:latin typeface="Book Antiqua" panose="02040602050305030304" pitchFamily="18" charset="0"/>
              </a:rPr>
              <a:t>Lack of transparency in GERD management affects management of </a:t>
            </a:r>
            <a:r>
              <a:rPr lang="en-GB" sz="1400" dirty="0" err="1">
                <a:latin typeface="Book Antiqua" panose="02040602050305030304" pitchFamily="18" charset="0"/>
              </a:rPr>
              <a:t>Roseires</a:t>
            </a:r>
            <a:r>
              <a:rPr lang="en-GB" sz="1400" dirty="0">
                <a:latin typeface="Book Antiqua" panose="02040602050305030304" pitchFamily="18" charset="0"/>
              </a:rPr>
              <a:t> and </a:t>
            </a:r>
            <a:r>
              <a:rPr lang="en-GB" sz="1400" dirty="0" err="1">
                <a:latin typeface="Book Antiqua" panose="02040602050305030304" pitchFamily="18" charset="0"/>
              </a:rPr>
              <a:t>Sennar</a:t>
            </a:r>
            <a:r>
              <a:rPr lang="en-GB" sz="1400" dirty="0">
                <a:latin typeface="Book Antiqua" panose="02040602050305030304" pitchFamily="18" charset="0"/>
              </a:rPr>
              <a:t> dams in Sudan</a:t>
            </a:r>
          </a:p>
        </p:txBody>
      </p:sp>
      <p:sp>
        <p:nvSpPr>
          <p:cNvPr id="2" name="Rectangle 1">
            <a:extLst>
              <a:ext uri="{FF2B5EF4-FFF2-40B4-BE49-F238E27FC236}">
                <a16:creationId xmlns:a16="http://schemas.microsoft.com/office/drawing/2014/main" id="{82966FE9-2240-8ECF-76F7-01564D199DA6}"/>
              </a:ext>
            </a:extLst>
          </p:cNvPr>
          <p:cNvSpPr/>
          <p:nvPr/>
        </p:nvSpPr>
        <p:spPr>
          <a:xfrm>
            <a:off x="9045677" y="0"/>
            <a:ext cx="3146323" cy="6858000"/>
          </a:xfrm>
          <a:prstGeom prst="rect">
            <a:avLst/>
          </a:prstGeom>
          <a:solidFill>
            <a:srgbClr val="0072BB"/>
          </a:solidFill>
          <a:ln>
            <a:solidFill>
              <a:srgbClr val="0072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 name="Rectangle: Rounded Corners 2">
            <a:hlinkClick r:id="" action="ppaction://hlinkshowjump?jump=firstslide" highlightClick="1"/>
            <a:extLst>
              <a:ext uri="{FF2B5EF4-FFF2-40B4-BE49-F238E27FC236}">
                <a16:creationId xmlns:a16="http://schemas.microsoft.com/office/drawing/2014/main" id="{063FBB4F-3EEC-9388-2B45-59909FD511A1}"/>
              </a:ext>
            </a:extLst>
          </p:cNvPr>
          <p:cNvSpPr/>
          <p:nvPr/>
        </p:nvSpPr>
        <p:spPr>
          <a:xfrm>
            <a:off x="9439274" y="2371725"/>
            <a:ext cx="2401527"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rgbClr val="0072BB"/>
                </a:solidFill>
                <a:latin typeface="Book Antiqua" panose="02040602050305030304" pitchFamily="18" charset="0"/>
              </a:rPr>
              <a:t>Introduction: Madness </a:t>
            </a:r>
            <a:endParaRPr lang="en-NL" sz="1100" b="1" dirty="0">
              <a:solidFill>
                <a:srgbClr val="0072BB"/>
              </a:solidFill>
              <a:latin typeface="Book Antiqua" panose="02040602050305030304" pitchFamily="18" charset="0"/>
            </a:endParaRPr>
          </a:p>
        </p:txBody>
      </p:sp>
      <p:sp>
        <p:nvSpPr>
          <p:cNvPr id="4" name="Action Button: Go Back or Previous 3">
            <a:hlinkClick r:id="" action="ppaction://hlinkshowjump?jump=previousslide" highlightClick="1"/>
            <a:extLst>
              <a:ext uri="{FF2B5EF4-FFF2-40B4-BE49-F238E27FC236}">
                <a16:creationId xmlns:a16="http://schemas.microsoft.com/office/drawing/2014/main" id="{69CF8950-7620-B54A-7EA9-2894E1B383F3}"/>
              </a:ext>
            </a:extLst>
          </p:cNvPr>
          <p:cNvSpPr/>
          <p:nvPr/>
        </p:nvSpPr>
        <p:spPr>
          <a:xfrm>
            <a:off x="10100589" y="5036984"/>
            <a:ext cx="431540" cy="265472"/>
          </a:xfrm>
          <a:prstGeom prst="actionButtonBackPrevious">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L" sz="1100" b="1">
              <a:solidFill>
                <a:srgbClr val="0072BB"/>
              </a:solidFill>
              <a:latin typeface="Book Antiqua" panose="02040602050305030304" pitchFamily="18" charset="0"/>
            </a:endParaRPr>
          </a:p>
        </p:txBody>
      </p:sp>
      <p:sp>
        <p:nvSpPr>
          <p:cNvPr id="5" name="Action Button: Go Forward or Next 4">
            <a:hlinkClick r:id="" action="ppaction://hlinkshowjump?jump=nextslide" highlightClick="1"/>
            <a:extLst>
              <a:ext uri="{FF2B5EF4-FFF2-40B4-BE49-F238E27FC236}">
                <a16:creationId xmlns:a16="http://schemas.microsoft.com/office/drawing/2014/main" id="{61A7FA17-9AFB-DE82-2E55-85F0E2A9892E}"/>
              </a:ext>
            </a:extLst>
          </p:cNvPr>
          <p:cNvSpPr/>
          <p:nvPr/>
        </p:nvSpPr>
        <p:spPr>
          <a:xfrm>
            <a:off x="10747945" y="5027898"/>
            <a:ext cx="431540" cy="265472"/>
          </a:xfrm>
          <a:prstGeom prst="actionButtonForwardNex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L" sz="1100" b="1">
              <a:solidFill>
                <a:srgbClr val="0072BB"/>
              </a:solidFill>
              <a:latin typeface="Book Antiqua" panose="02040602050305030304" pitchFamily="18" charset="0"/>
            </a:endParaRPr>
          </a:p>
        </p:txBody>
      </p:sp>
      <p:sp>
        <p:nvSpPr>
          <p:cNvPr id="7" name="Action Button: Go to End 6">
            <a:hlinkClick r:id="" action="ppaction://hlinkshowjump?jump=lastslide" highlightClick="1"/>
            <a:extLst>
              <a:ext uri="{FF2B5EF4-FFF2-40B4-BE49-F238E27FC236}">
                <a16:creationId xmlns:a16="http://schemas.microsoft.com/office/drawing/2014/main" id="{F3E3A16F-8394-7CED-833C-D840EF75F50D}"/>
              </a:ext>
            </a:extLst>
          </p:cNvPr>
          <p:cNvSpPr/>
          <p:nvPr/>
        </p:nvSpPr>
        <p:spPr>
          <a:xfrm>
            <a:off x="11409261" y="5029298"/>
            <a:ext cx="431540" cy="265472"/>
          </a:xfrm>
          <a:prstGeom prst="actionButtonEnd">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L" sz="1100" b="1">
              <a:solidFill>
                <a:srgbClr val="0072BB"/>
              </a:solidFill>
              <a:latin typeface="Book Antiqua" panose="02040602050305030304" pitchFamily="18" charset="0"/>
            </a:endParaRPr>
          </a:p>
        </p:txBody>
      </p:sp>
      <p:pic>
        <p:nvPicPr>
          <p:cNvPr id="8" name="Picture 2" descr="EGU 2023 | Max-Planck-Institut für Biogeochemie">
            <a:extLst>
              <a:ext uri="{FF2B5EF4-FFF2-40B4-BE49-F238E27FC236}">
                <a16:creationId xmlns:a16="http://schemas.microsoft.com/office/drawing/2014/main" id="{4BD68162-971C-1B07-B981-4D4720034CDF}"/>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8166" b="71616" l="3759" r="94361">
                        <a14:foregroundMark x1="17857" y1="33406" x2="17857" y2="33406"/>
                        <a14:foregroundMark x1="5827" y1="43231" x2="5827" y2="43231"/>
                        <a14:foregroundMark x1="16165" y1="43231" x2="16165" y2="43231"/>
                        <a14:foregroundMark x1="30263" y1="28603" x2="30263" y2="28603"/>
                        <a14:foregroundMark x1="21241" y1="28384" x2="21241" y2="28384"/>
                        <a14:foregroundMark x1="31015" y1="28166" x2="31015" y2="28166"/>
                        <a14:foregroundMark x1="4135" y1="48690" x2="4135" y2="48690"/>
                        <a14:foregroundMark x1="13910" y1="71834" x2="13910" y2="71834"/>
                        <a14:foregroundMark x1="38158" y1="55677" x2="38158" y2="55677"/>
                        <a14:foregroundMark x1="43985" y1="52838" x2="43985" y2="52838"/>
                        <a14:foregroundMark x1="59023" y1="44541" x2="59023" y2="44541"/>
                        <a14:foregroundMark x1="62218" y1="44541" x2="62218" y2="44541"/>
                        <a14:foregroundMark x1="66165" y1="45197" x2="66165" y2="45197"/>
                        <a14:foregroundMark x1="69549" y1="44978" x2="69549" y2="44978"/>
                        <a14:foregroundMark x1="73496" y1="45415" x2="73496" y2="45415"/>
                        <a14:foregroundMark x1="77632" y1="45415" x2="77632" y2="45415"/>
                        <a14:foregroundMark x1="80639" y1="45197" x2="80639" y2="45197"/>
                        <a14:foregroundMark x1="84774" y1="44978" x2="84774" y2="44978"/>
                        <a14:foregroundMark x1="94361" y1="50655" x2="94361" y2="50655"/>
                        <a14:foregroundMark x1="61466" y1="51965" x2="61466" y2="51965"/>
                        <a14:foregroundMark x1="61842" y1="56987" x2="61842" y2="56987"/>
                        <a14:foregroundMark x1="63534" y1="57860" x2="63534" y2="57860"/>
                        <a14:foregroundMark x1="68421" y1="57205" x2="68421" y2="57205"/>
                        <a14:foregroundMark x1="69925" y1="56550" x2="69925" y2="56550"/>
                        <a14:foregroundMark x1="73684" y1="57642" x2="73684" y2="57642"/>
                        <a14:foregroundMark x1="65038" y1="52620" x2="65038" y2="52620"/>
                        <a14:foregroundMark x1="66917" y1="51747" x2="66917" y2="51747"/>
                        <a14:foregroundMark x1="71241" y1="50873" x2="71241" y2="50873"/>
                        <a14:foregroundMark x1="74060" y1="51092" x2="74060" y2="51092"/>
                        <a14:foregroundMark x1="77820" y1="51092" x2="77820" y2="51092"/>
                        <a14:foregroundMark x1="79511" y1="51528" x2="79511" y2="51528"/>
                        <a14:foregroundMark x1="77632" y1="48035" x2="77632" y2="48035"/>
                        <a14:foregroundMark x1="67857" y1="55022" x2="67857" y2="55022"/>
                        <a14:foregroundMark x1="83083" y1="52620" x2="83083" y2="52620"/>
                        <a14:foregroundMark x1="87406" y1="51528" x2="87406" y2="51528"/>
                        <a14:foregroundMark x1="90602" y1="50655" x2="90602" y2="50655"/>
                        <a14:foregroundMark x1="71241" y1="52838" x2="71241" y2="52838"/>
                        <a14:foregroundMark x1="92105" y1="52620" x2="92105" y2="52620"/>
                        <a14:foregroundMark x1="90977" y1="52620" x2="90977" y2="52620"/>
                        <a14:foregroundMark x1="90977" y1="52402" x2="90977" y2="52402"/>
                        <a14:foregroundMark x1="90977" y1="51965" x2="90977" y2="51965"/>
                        <a14:foregroundMark x1="90977" y1="51965" x2="90977" y2="51965"/>
                        <a14:foregroundMark x1="90977" y1="52183" x2="90977" y2="52183"/>
                        <a14:foregroundMark x1="90715" y1="51747" x2="90602" y2="51528"/>
                        <a14:foregroundMark x1="90827" y1="51965" x2="90715" y2="51747"/>
                        <a14:foregroundMark x1="91165" y1="52620" x2="90827" y2="51965"/>
                        <a14:foregroundMark x1="91165" y1="52402" x2="91165" y2="52402"/>
                        <a14:foregroundMark x1="90977" y1="51965" x2="90977" y2="51965"/>
                        <a14:foregroundMark x1="90977" y1="51965" x2="90977" y2="51965"/>
                        <a14:foregroundMark x1="90084" y1="51965" x2="89286" y2="51747"/>
                        <a14:foregroundMark x1="92481" y1="52620" x2="90084" y2="51965"/>
                        <a14:backgroundMark x1="65977" y1="47162" x2="65977" y2="47162"/>
                        <a14:backgroundMark x1="79887" y1="48035" x2="79887" y2="48035"/>
                        <a14:backgroundMark x1="80639" y1="43668" x2="80639" y2="43668"/>
                        <a14:backgroundMark x1="81767" y1="44978" x2="81767" y2="44978"/>
                        <a14:backgroundMark x1="82143" y1="43231" x2="82143" y2="43231"/>
                        <a14:backgroundMark x1="78195" y1="43231" x2="78195" y2="43231"/>
                        <a14:backgroundMark x1="74624" y1="44105" x2="74624" y2="44105"/>
                        <a14:backgroundMark x1="70301" y1="44105" x2="70301" y2="44105"/>
                        <a14:backgroundMark x1="65789" y1="44105" x2="65789" y2="44105"/>
                        <a14:backgroundMark x1="66541" y1="51747" x2="66541" y2="51747"/>
                        <a14:backgroundMark x1="64850" y1="50218" x2="64850" y2="50218"/>
                        <a14:backgroundMark x1="68421" y1="51747" x2="68421" y2="51747"/>
                        <a14:backgroundMark x1="70865" y1="51747" x2="70865" y2="51747"/>
                        <a14:backgroundMark x1="80451" y1="50218" x2="80451" y2="50218"/>
                        <a14:backgroundMark x1="91729" y1="49782" x2="91729" y2="49782"/>
                        <a14:backgroundMark x1="76692" y1="50873" x2="76692" y2="50873"/>
                        <a14:backgroundMark x1="70489" y1="58079" x2="70489" y2="58079"/>
                        <a14:backgroundMark x1="89098" y1="50873" x2="89098" y2="50873"/>
                        <a14:backgroundMark x1="92105" y1="51965" x2="92105" y2="51965"/>
                        <a14:backgroundMark x1="89286" y1="51747" x2="89286" y2="51747"/>
                        <a14:backgroundMark x1="89662" y1="51965" x2="89662" y2="51965"/>
                      </a14:backgroundRemoval>
                    </a14:imgEffect>
                  </a14:imgLayer>
                </a14:imgProps>
              </a:ext>
              <a:ext uri="{28A0092B-C50C-407E-A947-70E740481C1C}">
                <a14:useLocalDpi xmlns:a14="http://schemas.microsoft.com/office/drawing/2010/main" val="0"/>
              </a:ext>
            </a:extLst>
          </a:blip>
          <a:srcRect t="23912" r="1476" b="23574"/>
          <a:stretch/>
        </p:blipFill>
        <p:spPr bwMode="auto">
          <a:xfrm>
            <a:off x="9873104" y="164757"/>
            <a:ext cx="1375196" cy="6310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Qr code&#10;&#10;Description automatically generated">
            <a:extLst>
              <a:ext uri="{FF2B5EF4-FFF2-40B4-BE49-F238E27FC236}">
                <a16:creationId xmlns:a16="http://schemas.microsoft.com/office/drawing/2014/main" id="{0646748A-5A8C-4CA3-B2A5-91961ABD8F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85124" y="5572863"/>
            <a:ext cx="1055677" cy="1055677"/>
          </a:xfrm>
          <a:prstGeom prst="rect">
            <a:avLst/>
          </a:prstGeom>
        </p:spPr>
      </p:pic>
      <p:pic>
        <p:nvPicPr>
          <p:cNvPr id="11" name="Picture 2">
            <a:extLst>
              <a:ext uri="{FF2B5EF4-FFF2-40B4-BE49-F238E27FC236}">
                <a16:creationId xmlns:a16="http://schemas.microsoft.com/office/drawing/2014/main" id="{52813088-EC96-2BE2-DC70-8F791FC07C8D}"/>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5575" b="92741" l="5041" r="93821">
                        <a14:foregroundMark x1="35203" y1="7724" x2="35203" y2="7724"/>
                        <a14:foregroundMark x1="50488" y1="5575" x2="50488" y2="5575"/>
                        <a14:foregroundMark x1="59593" y1="41289" x2="59593" y2="41289"/>
                        <a14:foregroundMark x1="53821" y1="36469" x2="53821" y2="36469"/>
                        <a14:foregroundMark x1="63008" y1="40650" x2="63008" y2="40650"/>
                        <a14:foregroundMark x1="64472" y1="41928" x2="64472" y2="41928"/>
                        <a14:foregroundMark x1="57480" y1="33449" x2="57480" y2="33449"/>
                        <a14:foregroundMark x1="54146" y1="80720" x2="54146" y2="80720"/>
                        <a14:foregroundMark x1="18455" y1="77468" x2="18455" y2="77468"/>
                        <a14:foregroundMark x1="25122" y1="78339" x2="25122" y2="78339"/>
                        <a14:foregroundMark x1="34634" y1="80488" x2="34634" y2="80488"/>
                        <a14:foregroundMark x1="43171" y1="79443" x2="43171" y2="79443"/>
                        <a14:foregroundMark x1="49512" y1="79210" x2="49512" y2="79210"/>
                        <a14:foregroundMark x1="49512" y1="75494" x2="49512" y2="75494"/>
                        <a14:foregroundMark x1="63577" y1="80952" x2="63577" y2="80952"/>
                        <a14:foregroundMark x1="75203" y1="79443" x2="75203" y2="79443"/>
                        <a14:foregroundMark x1="80325" y1="80081" x2="80325" y2="80081"/>
                        <a14:foregroundMark x1="75447" y1="75958" x2="75447" y2="75958"/>
                        <a14:foregroundMark x1="75447" y1="74623" x2="75447" y2="74623"/>
                        <a14:foregroundMark x1="10163" y1="90999" x2="10163" y2="90999"/>
                        <a14:foregroundMark x1="19024" y1="90534" x2="19024" y2="90534"/>
                        <a14:foregroundMark x1="28780" y1="89663" x2="28780" y2="89663"/>
                        <a14:foregroundMark x1="36748" y1="90534" x2="36748" y2="90534"/>
                        <a14:foregroundMark x1="34878" y1="91638" x2="34878" y2="91638"/>
                        <a14:foregroundMark x1="44634" y1="92044" x2="44634" y2="92044"/>
                        <a14:foregroundMark x1="53496" y1="91638" x2="53496" y2="91638"/>
                        <a14:foregroundMark x1="60244" y1="91870" x2="60244" y2="91870"/>
                        <a14:foregroundMark x1="66911" y1="92741" x2="66911" y2="92741"/>
                        <a14:foregroundMark x1="76098" y1="92509" x2="76098" y2="92509"/>
                        <a14:foregroundMark x1="84634" y1="92741" x2="84634" y2="92741"/>
                        <a14:foregroundMark x1="82764" y1="80488" x2="82764" y2="80488"/>
                        <a14:foregroundMark x1="34878" y1="33217" x2="34878" y2="33217"/>
                        <a14:foregroundMark x1="5041" y1="34553" x2="5041" y2="34553"/>
                        <a14:foregroundMark x1="93821" y1="35424" x2="93821" y2="35424"/>
                        <a14:foregroundMark x1="76992" y1="91638" x2="76992" y2="91638"/>
                        <a14:backgroundMark x1="54715" y1="35598" x2="54715" y2="35598"/>
                        <a14:backgroundMark x1="65122" y1="78746" x2="65122" y2="78746"/>
                        <a14:backgroundMark x1="65447" y1="82695" x2="65447" y2="82695"/>
                        <a14:backgroundMark x1="70569" y1="89431" x2="70569" y2="89431"/>
                        <a14:backgroundMark x1="78862" y1="89024" x2="78862" y2="89024"/>
                        <a14:backgroundMark x1="70325" y1="93612" x2="70325" y2="93612"/>
                        <a14:backgroundMark x1="62358" y1="91173" x2="62358" y2="91173"/>
                        <a14:backgroundMark x1="38862" y1="89895" x2="38862" y2="89895"/>
                        <a14:backgroundMark x1="37317" y1="80314" x2="37317" y2="80314"/>
                        <a14:backgroundMark x1="33984" y1="43031" x2="33984" y2="43031"/>
                        <a14:backgroundMark x1="13577" y1="89024" x2="13577" y2="89024"/>
                        <a14:backgroundMark x1="80650" y1="80314" x2="80650" y2="80314"/>
                        <a14:backgroundMark x1="28211" y1="42393" x2="28211" y2="42393"/>
                        <a14:backgroundMark x1="36423" y1="42625" x2="36423" y2="42625"/>
                      </a14:backgroundRemoval>
                    </a14:imgEffect>
                  </a14:imgLayer>
                </a14:imgProps>
              </a:ext>
              <a:ext uri="{28A0092B-C50C-407E-A947-70E740481C1C}">
                <a14:useLocalDpi xmlns:a14="http://schemas.microsoft.com/office/drawing/2010/main" val="0"/>
              </a:ext>
            </a:extLst>
          </a:blip>
          <a:srcRect/>
          <a:stretch>
            <a:fillRect/>
          </a:stretch>
        </p:blipFill>
        <p:spPr bwMode="auto">
          <a:xfrm>
            <a:off x="9595394" y="5554321"/>
            <a:ext cx="780614" cy="109275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E2D4795-EC7F-A68F-499E-090275C25D7E}"/>
              </a:ext>
            </a:extLst>
          </p:cNvPr>
          <p:cNvSpPr txBox="1"/>
          <p:nvPr/>
        </p:nvSpPr>
        <p:spPr>
          <a:xfrm>
            <a:off x="9418535" y="1034845"/>
            <a:ext cx="2422266" cy="646331"/>
          </a:xfrm>
          <a:prstGeom prst="rect">
            <a:avLst/>
          </a:prstGeom>
          <a:noFill/>
        </p:spPr>
        <p:txBody>
          <a:bodyPr wrap="square" rtlCol="0">
            <a:spAutoFit/>
          </a:bodyPr>
          <a:lstStyle/>
          <a:p>
            <a:pPr algn="ctr"/>
            <a:r>
              <a:rPr lang="en-GB" b="1" dirty="0">
                <a:solidFill>
                  <a:srgbClr val="FFDD00"/>
                </a:solidFill>
                <a:latin typeface="Book Antiqua" panose="02040602050305030304" pitchFamily="18" charset="0"/>
              </a:rPr>
              <a:t>Inferring reservoir filling strategies</a:t>
            </a:r>
            <a:endParaRPr lang="en-NL" b="1" dirty="0">
              <a:solidFill>
                <a:srgbClr val="FFDD00"/>
              </a:solidFill>
              <a:latin typeface="Book Antiqua" panose="02040602050305030304" pitchFamily="18" charset="0"/>
            </a:endParaRPr>
          </a:p>
        </p:txBody>
      </p:sp>
      <p:cxnSp>
        <p:nvCxnSpPr>
          <p:cNvPr id="13" name="Straight Connector 12">
            <a:extLst>
              <a:ext uri="{FF2B5EF4-FFF2-40B4-BE49-F238E27FC236}">
                <a16:creationId xmlns:a16="http://schemas.microsoft.com/office/drawing/2014/main" id="{3329E0C2-802E-FBBA-01AB-FCB1139DCC7A}"/>
              </a:ext>
            </a:extLst>
          </p:cNvPr>
          <p:cNvCxnSpPr>
            <a:cxnSpLocks/>
          </p:cNvCxnSpPr>
          <p:nvPr/>
        </p:nvCxnSpPr>
        <p:spPr>
          <a:xfrm>
            <a:off x="9418535" y="960548"/>
            <a:ext cx="2401527" cy="1540"/>
          </a:xfrm>
          <a:prstGeom prst="line">
            <a:avLst/>
          </a:prstGeom>
          <a:ln w="28575">
            <a:solidFill>
              <a:srgbClr val="FFDD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73D6DFA-F451-3EB4-6D5E-9838373B8B37}"/>
              </a:ext>
            </a:extLst>
          </p:cNvPr>
          <p:cNvCxnSpPr>
            <a:cxnSpLocks/>
          </p:cNvCxnSpPr>
          <p:nvPr/>
        </p:nvCxnSpPr>
        <p:spPr>
          <a:xfrm>
            <a:off x="9430884" y="2093660"/>
            <a:ext cx="2401527" cy="1540"/>
          </a:xfrm>
          <a:prstGeom prst="line">
            <a:avLst/>
          </a:prstGeom>
          <a:ln w="28575">
            <a:solidFill>
              <a:srgbClr val="FFDD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57E441E-F194-E749-8A9E-CBECFDBDCF97}"/>
              </a:ext>
            </a:extLst>
          </p:cNvPr>
          <p:cNvSpPr txBox="1"/>
          <p:nvPr/>
        </p:nvSpPr>
        <p:spPr>
          <a:xfrm>
            <a:off x="9418535" y="1738995"/>
            <a:ext cx="2422266" cy="307777"/>
          </a:xfrm>
          <a:prstGeom prst="rect">
            <a:avLst/>
          </a:prstGeom>
          <a:noFill/>
        </p:spPr>
        <p:txBody>
          <a:bodyPr wrap="square" rtlCol="0">
            <a:spAutoFit/>
          </a:bodyPr>
          <a:lstStyle/>
          <a:p>
            <a:pPr algn="ctr"/>
            <a:r>
              <a:rPr lang="en-GB" sz="1400" dirty="0">
                <a:solidFill>
                  <a:srgbClr val="FFDD00"/>
                </a:solidFill>
                <a:latin typeface="Book Antiqua" panose="02040602050305030304" pitchFamily="18" charset="0"/>
              </a:rPr>
              <a:t>Ali et al. </a:t>
            </a:r>
            <a:endParaRPr lang="en-NL" sz="1400" dirty="0">
              <a:solidFill>
                <a:srgbClr val="FFDD00"/>
              </a:solidFill>
              <a:latin typeface="Book Antiqua" panose="02040602050305030304" pitchFamily="18" charset="0"/>
            </a:endParaRPr>
          </a:p>
        </p:txBody>
      </p:sp>
      <p:sp>
        <p:nvSpPr>
          <p:cNvPr id="16" name="Rectangle: Rounded Corners 15">
            <a:hlinkClick r:id="rId9" action="ppaction://hlinksldjump" highlightClick="1"/>
            <a:extLst>
              <a:ext uri="{FF2B5EF4-FFF2-40B4-BE49-F238E27FC236}">
                <a16:creationId xmlns:a16="http://schemas.microsoft.com/office/drawing/2014/main" id="{27A4D1BE-B755-C62A-BE06-0919A9F1F239}"/>
              </a:ext>
            </a:extLst>
          </p:cNvPr>
          <p:cNvSpPr/>
          <p:nvPr/>
        </p:nvSpPr>
        <p:spPr>
          <a:xfrm>
            <a:off x="9443467" y="4505804"/>
            <a:ext cx="2393140"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a:solidFill>
                  <a:srgbClr val="0072BB"/>
                </a:solidFill>
                <a:latin typeface="Book Antiqua" panose="02040602050305030304" pitchFamily="18" charset="0"/>
              </a:rPr>
              <a:t>Conclusion</a:t>
            </a:r>
            <a:endParaRPr lang="en-NL" sz="1100" b="1" dirty="0">
              <a:solidFill>
                <a:srgbClr val="0072BB"/>
              </a:solidFill>
              <a:latin typeface="Book Antiqua" panose="02040602050305030304" pitchFamily="18" charset="0"/>
            </a:endParaRPr>
          </a:p>
        </p:txBody>
      </p:sp>
      <p:sp>
        <p:nvSpPr>
          <p:cNvPr id="17" name="Action Button: Go to Beginning 16">
            <a:hlinkClick r:id="" action="ppaction://hlinkshowjump?jump=firstslide" highlightClick="1"/>
            <a:extLst>
              <a:ext uri="{FF2B5EF4-FFF2-40B4-BE49-F238E27FC236}">
                <a16:creationId xmlns:a16="http://schemas.microsoft.com/office/drawing/2014/main" id="{9F2F3FB1-40A8-6F49-FB60-FD6982B4708A}"/>
              </a:ext>
            </a:extLst>
          </p:cNvPr>
          <p:cNvSpPr/>
          <p:nvPr/>
        </p:nvSpPr>
        <p:spPr>
          <a:xfrm>
            <a:off x="9444148" y="5036984"/>
            <a:ext cx="431540" cy="265472"/>
          </a:xfrm>
          <a:prstGeom prst="actionButtonBeginning">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L" sz="1100" b="1">
              <a:solidFill>
                <a:srgbClr val="0072BB"/>
              </a:solidFill>
              <a:latin typeface="Book Antiqua" panose="02040602050305030304" pitchFamily="18" charset="0"/>
            </a:endParaRPr>
          </a:p>
        </p:txBody>
      </p:sp>
      <p:sp>
        <p:nvSpPr>
          <p:cNvPr id="18" name="Rectangle: Rounded Corners 17">
            <a:hlinkClick r:id="rId10" action="ppaction://hlinksldjump" highlightClick="1"/>
            <a:extLst>
              <a:ext uri="{FF2B5EF4-FFF2-40B4-BE49-F238E27FC236}">
                <a16:creationId xmlns:a16="http://schemas.microsoft.com/office/drawing/2014/main" id="{C35BCBC9-4DD1-3F78-9116-23C299F8B823}"/>
              </a:ext>
            </a:extLst>
          </p:cNvPr>
          <p:cNvSpPr/>
          <p:nvPr/>
        </p:nvSpPr>
        <p:spPr>
          <a:xfrm>
            <a:off x="9439271" y="3959616"/>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a:solidFill>
                  <a:srgbClr val="0072BB"/>
                </a:solidFill>
                <a:latin typeface="Book Antiqua" panose="02040602050305030304" pitchFamily="18" charset="0"/>
              </a:rPr>
              <a:t>Methodology</a:t>
            </a:r>
            <a:endParaRPr lang="en-NL" sz="1100" b="1" dirty="0">
              <a:solidFill>
                <a:srgbClr val="0072BB"/>
              </a:solidFill>
              <a:latin typeface="Book Antiqua" panose="02040602050305030304" pitchFamily="18" charset="0"/>
            </a:endParaRPr>
          </a:p>
        </p:txBody>
      </p:sp>
      <p:sp>
        <p:nvSpPr>
          <p:cNvPr id="19" name="Rectangle: Rounded Corners 18">
            <a:hlinkClick r:id="rId11" action="ppaction://hlinksldjump" highlightClick="1"/>
            <a:extLst>
              <a:ext uri="{FF2B5EF4-FFF2-40B4-BE49-F238E27FC236}">
                <a16:creationId xmlns:a16="http://schemas.microsoft.com/office/drawing/2014/main" id="{19AA4C4D-3EE8-FCD8-70FB-AB9BA7302B22}"/>
              </a:ext>
            </a:extLst>
          </p:cNvPr>
          <p:cNvSpPr/>
          <p:nvPr/>
        </p:nvSpPr>
        <p:spPr>
          <a:xfrm>
            <a:off x="10747945" y="3964901"/>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a:solidFill>
                  <a:srgbClr val="0072BB"/>
                </a:solidFill>
                <a:latin typeface="Book Antiqua" panose="02040602050305030304" pitchFamily="18" charset="0"/>
              </a:rPr>
              <a:t>Results</a:t>
            </a:r>
            <a:endParaRPr lang="en-NL" sz="1100" b="1" dirty="0">
              <a:solidFill>
                <a:srgbClr val="0072BB"/>
              </a:solidFill>
              <a:latin typeface="Book Antiqua" panose="02040602050305030304" pitchFamily="18" charset="0"/>
            </a:endParaRPr>
          </a:p>
        </p:txBody>
      </p:sp>
      <p:sp>
        <p:nvSpPr>
          <p:cNvPr id="20" name="Rectangle: Rounded Corners 19">
            <a:hlinkClick r:id="rId12" action="ppaction://hlinksldjump" highlightClick="1"/>
            <a:extLst>
              <a:ext uri="{FF2B5EF4-FFF2-40B4-BE49-F238E27FC236}">
                <a16:creationId xmlns:a16="http://schemas.microsoft.com/office/drawing/2014/main" id="{4B72E7E0-6F86-714A-BF5A-E10EED2D2B67}"/>
              </a:ext>
            </a:extLst>
          </p:cNvPr>
          <p:cNvSpPr/>
          <p:nvPr/>
        </p:nvSpPr>
        <p:spPr>
          <a:xfrm>
            <a:off x="9439271" y="3404989"/>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dirty="0">
                <a:solidFill>
                  <a:srgbClr val="0072BB"/>
                </a:solidFill>
                <a:latin typeface="Book Antiqua" panose="02040602050305030304" pitchFamily="18" charset="0"/>
              </a:rPr>
              <a:t>Study Area</a:t>
            </a:r>
            <a:endParaRPr lang="en-NL" sz="1100" b="1" dirty="0">
              <a:solidFill>
                <a:srgbClr val="0072BB"/>
              </a:solidFill>
              <a:latin typeface="Book Antiqua" panose="02040602050305030304" pitchFamily="18" charset="0"/>
            </a:endParaRPr>
          </a:p>
        </p:txBody>
      </p:sp>
      <p:sp>
        <p:nvSpPr>
          <p:cNvPr id="21" name="Rectangle: Rounded Corners 20">
            <a:hlinkClick r:id="rId13" action="ppaction://hlinksldjump" highlightClick="1"/>
            <a:extLst>
              <a:ext uri="{FF2B5EF4-FFF2-40B4-BE49-F238E27FC236}">
                <a16:creationId xmlns:a16="http://schemas.microsoft.com/office/drawing/2014/main" id="{D18C9286-6361-6E61-D239-21A07BE92D12}"/>
              </a:ext>
            </a:extLst>
          </p:cNvPr>
          <p:cNvSpPr/>
          <p:nvPr/>
        </p:nvSpPr>
        <p:spPr>
          <a:xfrm>
            <a:off x="10747945" y="3403609"/>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a:solidFill>
                  <a:srgbClr val="0072BB"/>
                </a:solidFill>
                <a:latin typeface="Book Antiqua" panose="02040602050305030304" pitchFamily="18" charset="0"/>
              </a:rPr>
              <a:t>Data</a:t>
            </a:r>
            <a:endParaRPr lang="en-NL" sz="1100" b="1" dirty="0">
              <a:solidFill>
                <a:srgbClr val="0072BB"/>
              </a:solidFill>
              <a:latin typeface="Book Antiqua" panose="02040602050305030304" pitchFamily="18" charset="0"/>
            </a:endParaRPr>
          </a:p>
        </p:txBody>
      </p:sp>
      <p:sp>
        <p:nvSpPr>
          <p:cNvPr id="23" name="Rectangle: Rounded Corners 22">
            <a:hlinkClick r:id="rId14" action="ppaction://hlinksldjump" highlightClick="1"/>
            <a:extLst>
              <a:ext uri="{FF2B5EF4-FFF2-40B4-BE49-F238E27FC236}">
                <a16:creationId xmlns:a16="http://schemas.microsoft.com/office/drawing/2014/main" id="{2C756A7D-528C-BD55-1DF9-28728D31E759}"/>
              </a:ext>
            </a:extLst>
          </p:cNvPr>
          <p:cNvSpPr/>
          <p:nvPr/>
        </p:nvSpPr>
        <p:spPr>
          <a:xfrm>
            <a:off x="10739555" y="2887667"/>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dirty="0">
                <a:solidFill>
                  <a:srgbClr val="0072BB"/>
                </a:solidFill>
                <a:latin typeface="Book Antiqua" panose="02040602050305030304" pitchFamily="18" charset="0"/>
              </a:rPr>
              <a:t>Abstract</a:t>
            </a:r>
            <a:endParaRPr lang="en-NL" sz="1100" b="1" dirty="0">
              <a:solidFill>
                <a:srgbClr val="0072BB"/>
              </a:solidFill>
              <a:latin typeface="Book Antiqua" panose="02040602050305030304" pitchFamily="18" charset="0"/>
            </a:endParaRPr>
          </a:p>
        </p:txBody>
      </p:sp>
      <p:sp>
        <p:nvSpPr>
          <p:cNvPr id="24" name="Rectangle: Rounded Corners 23">
            <a:hlinkClick r:id="rId15" action="ppaction://hlinksldjump" highlightClick="1"/>
            <a:extLst>
              <a:ext uri="{FF2B5EF4-FFF2-40B4-BE49-F238E27FC236}">
                <a16:creationId xmlns:a16="http://schemas.microsoft.com/office/drawing/2014/main" id="{39140223-667D-541E-3BE7-B2DD91741C30}"/>
              </a:ext>
            </a:extLst>
          </p:cNvPr>
          <p:cNvSpPr/>
          <p:nvPr/>
        </p:nvSpPr>
        <p:spPr>
          <a:xfrm>
            <a:off x="9439271" y="2890908"/>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dirty="0">
                <a:solidFill>
                  <a:srgbClr val="0072BB"/>
                </a:solidFill>
                <a:latin typeface="Book Antiqua" panose="02040602050305030304" pitchFamily="18" charset="0"/>
              </a:rPr>
              <a:t>Preprint</a:t>
            </a:r>
            <a:endParaRPr lang="en-NL" sz="1100" b="1" dirty="0">
              <a:solidFill>
                <a:srgbClr val="0072BB"/>
              </a:solidFill>
              <a:latin typeface="Book Antiqua" panose="02040602050305030304" pitchFamily="18" charset="0"/>
            </a:endParaRPr>
          </a:p>
        </p:txBody>
      </p:sp>
    </p:spTree>
    <p:extLst>
      <p:ext uri="{BB962C8B-B14F-4D97-AF65-F5344CB8AC3E}">
        <p14:creationId xmlns:p14="http://schemas.microsoft.com/office/powerpoint/2010/main" val="2199178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E71843F2-377D-FBE1-3F59-A987D74A5AB6}"/>
              </a:ext>
            </a:extLst>
          </p:cNvPr>
          <p:cNvGrpSpPr/>
          <p:nvPr/>
        </p:nvGrpSpPr>
        <p:grpSpPr>
          <a:xfrm>
            <a:off x="522541" y="1546991"/>
            <a:ext cx="4008681" cy="1642870"/>
            <a:chOff x="771721" y="1930668"/>
            <a:chExt cx="4008681" cy="1642870"/>
          </a:xfrm>
        </p:grpSpPr>
        <p:pic>
          <p:nvPicPr>
            <p:cNvPr id="22" name="Picture 21">
              <a:extLst>
                <a:ext uri="{FF2B5EF4-FFF2-40B4-BE49-F238E27FC236}">
                  <a16:creationId xmlns:a16="http://schemas.microsoft.com/office/drawing/2014/main" id="{69D6C301-CF79-C100-FC63-CD73CFD08C64}"/>
                </a:ext>
              </a:extLst>
            </p:cNvPr>
            <p:cNvPicPr>
              <a:picLocks noChangeAspect="1"/>
            </p:cNvPicPr>
            <p:nvPr/>
          </p:nvPicPr>
          <p:blipFill rotWithShape="1">
            <a:blip r:embed="rId2"/>
            <a:srcRect r="32795" b="86115"/>
            <a:stretch/>
          </p:blipFill>
          <p:spPr>
            <a:xfrm>
              <a:off x="771721" y="1930668"/>
              <a:ext cx="4008681" cy="232207"/>
            </a:xfrm>
            <a:prstGeom prst="rect">
              <a:avLst/>
            </a:prstGeom>
          </p:spPr>
        </p:pic>
        <p:pic>
          <p:nvPicPr>
            <p:cNvPr id="23" name="Picture 22">
              <a:extLst>
                <a:ext uri="{FF2B5EF4-FFF2-40B4-BE49-F238E27FC236}">
                  <a16:creationId xmlns:a16="http://schemas.microsoft.com/office/drawing/2014/main" id="{A490A1D7-D2AA-5F66-4D4E-E723CBFA1364}"/>
                </a:ext>
              </a:extLst>
            </p:cNvPr>
            <p:cNvPicPr>
              <a:picLocks noChangeAspect="1"/>
            </p:cNvPicPr>
            <p:nvPr/>
          </p:nvPicPr>
          <p:blipFill rotWithShape="1">
            <a:blip r:embed="rId2"/>
            <a:srcRect l="34893" t="20022"/>
            <a:stretch/>
          </p:blipFill>
          <p:spPr>
            <a:xfrm>
              <a:off x="771721" y="2235993"/>
              <a:ext cx="3883524" cy="1337545"/>
            </a:xfrm>
            <a:prstGeom prst="rect">
              <a:avLst/>
            </a:prstGeom>
          </p:spPr>
        </p:pic>
      </p:grpSp>
      <p:sp>
        <p:nvSpPr>
          <p:cNvPr id="9" name="TextBox 8">
            <a:extLst>
              <a:ext uri="{FF2B5EF4-FFF2-40B4-BE49-F238E27FC236}">
                <a16:creationId xmlns:a16="http://schemas.microsoft.com/office/drawing/2014/main" id="{7A92047E-84AF-A292-B0BE-DA0D175C567D}"/>
              </a:ext>
            </a:extLst>
          </p:cNvPr>
          <p:cNvSpPr txBox="1"/>
          <p:nvPr/>
        </p:nvSpPr>
        <p:spPr>
          <a:xfrm>
            <a:off x="369521" y="191961"/>
            <a:ext cx="6001781" cy="523220"/>
          </a:xfrm>
          <a:prstGeom prst="rect">
            <a:avLst/>
          </a:prstGeom>
          <a:noFill/>
        </p:spPr>
        <p:txBody>
          <a:bodyPr wrap="square" rtlCol="0">
            <a:spAutoFit/>
          </a:bodyPr>
          <a:lstStyle/>
          <a:p>
            <a:r>
              <a:rPr lang="en-GB" sz="2800" b="1" dirty="0">
                <a:solidFill>
                  <a:srgbClr val="0072BB"/>
                </a:solidFill>
                <a:latin typeface="Book Antiqua" panose="02040602050305030304" pitchFamily="18" charset="0"/>
              </a:rPr>
              <a:t>Data</a:t>
            </a:r>
            <a:endParaRPr lang="en-NL" sz="2800" b="1" dirty="0">
              <a:solidFill>
                <a:srgbClr val="0072BB"/>
              </a:solidFill>
              <a:latin typeface="Book Antiqua" panose="02040602050305030304" pitchFamily="18" charset="0"/>
            </a:endParaRPr>
          </a:p>
        </p:txBody>
      </p:sp>
      <p:grpSp>
        <p:nvGrpSpPr>
          <p:cNvPr id="31" name="Group 30">
            <a:extLst>
              <a:ext uri="{FF2B5EF4-FFF2-40B4-BE49-F238E27FC236}">
                <a16:creationId xmlns:a16="http://schemas.microsoft.com/office/drawing/2014/main" id="{86B0F708-D3D8-5D75-0B6E-EEA37EC0431F}"/>
              </a:ext>
            </a:extLst>
          </p:cNvPr>
          <p:cNvGrpSpPr/>
          <p:nvPr/>
        </p:nvGrpSpPr>
        <p:grpSpPr>
          <a:xfrm>
            <a:off x="4760555" y="552513"/>
            <a:ext cx="4008681" cy="2988518"/>
            <a:chOff x="4593706" y="2976045"/>
            <a:chExt cx="4085581" cy="3268525"/>
          </a:xfrm>
        </p:grpSpPr>
        <p:pic>
          <p:nvPicPr>
            <p:cNvPr id="3" name="Picture 2">
              <a:extLst>
                <a:ext uri="{FF2B5EF4-FFF2-40B4-BE49-F238E27FC236}">
                  <a16:creationId xmlns:a16="http://schemas.microsoft.com/office/drawing/2014/main" id="{86934CC6-D01E-4ED0-6766-C90123DE9307}"/>
                </a:ext>
              </a:extLst>
            </p:cNvPr>
            <p:cNvPicPr>
              <a:picLocks noChangeAspect="1"/>
            </p:cNvPicPr>
            <p:nvPr/>
          </p:nvPicPr>
          <p:blipFill rotWithShape="1">
            <a:blip r:embed="rId3"/>
            <a:srcRect l="59786" r="813"/>
            <a:stretch/>
          </p:blipFill>
          <p:spPr>
            <a:xfrm>
              <a:off x="4593706" y="2976045"/>
              <a:ext cx="3053788" cy="3268525"/>
            </a:xfrm>
            <a:prstGeom prst="rect">
              <a:avLst/>
            </a:prstGeom>
          </p:spPr>
        </p:pic>
        <p:grpSp>
          <p:nvGrpSpPr>
            <p:cNvPr id="27" name="Group 26">
              <a:extLst>
                <a:ext uri="{FF2B5EF4-FFF2-40B4-BE49-F238E27FC236}">
                  <a16:creationId xmlns:a16="http://schemas.microsoft.com/office/drawing/2014/main" id="{EDF23A13-36F1-D821-D6C4-B961754AC3BF}"/>
                </a:ext>
              </a:extLst>
            </p:cNvPr>
            <p:cNvGrpSpPr/>
            <p:nvPr/>
          </p:nvGrpSpPr>
          <p:grpSpPr>
            <a:xfrm>
              <a:off x="7690937" y="4801300"/>
              <a:ext cx="988350" cy="1205255"/>
              <a:chOff x="3998675" y="4771156"/>
              <a:chExt cx="700325" cy="783165"/>
            </a:xfrm>
          </p:grpSpPr>
          <p:pic>
            <p:nvPicPr>
              <p:cNvPr id="26" name="Picture 25">
                <a:extLst>
                  <a:ext uri="{FF2B5EF4-FFF2-40B4-BE49-F238E27FC236}">
                    <a16:creationId xmlns:a16="http://schemas.microsoft.com/office/drawing/2014/main" id="{6316CFDE-D48E-DECB-69EF-50965E8BBCBF}"/>
                  </a:ext>
                </a:extLst>
              </p:cNvPr>
              <p:cNvPicPr>
                <a:picLocks noChangeAspect="1"/>
              </p:cNvPicPr>
              <p:nvPr/>
            </p:nvPicPr>
            <p:blipFill rotWithShape="1">
              <a:blip r:embed="rId4"/>
              <a:srcRect l="58304" b="17541"/>
              <a:stretch/>
            </p:blipFill>
            <p:spPr>
              <a:xfrm>
                <a:off x="3998675" y="5130906"/>
                <a:ext cx="581893" cy="423415"/>
              </a:xfrm>
              <a:prstGeom prst="rect">
                <a:avLst/>
              </a:prstGeom>
            </p:spPr>
          </p:pic>
          <p:pic>
            <p:nvPicPr>
              <p:cNvPr id="25" name="Picture 24">
                <a:extLst>
                  <a:ext uri="{FF2B5EF4-FFF2-40B4-BE49-F238E27FC236}">
                    <a16:creationId xmlns:a16="http://schemas.microsoft.com/office/drawing/2014/main" id="{A8701CC8-5F89-2876-0A37-5E82FB8EE9B4}"/>
                  </a:ext>
                </a:extLst>
              </p:cNvPr>
              <p:cNvPicPr>
                <a:picLocks noChangeAspect="1"/>
              </p:cNvPicPr>
              <p:nvPr/>
            </p:nvPicPr>
            <p:blipFill rotWithShape="1">
              <a:blip r:embed="rId4"/>
              <a:srcRect r="50228"/>
              <a:stretch/>
            </p:blipFill>
            <p:spPr>
              <a:xfrm>
                <a:off x="4004404" y="4771156"/>
                <a:ext cx="694596" cy="513484"/>
              </a:xfrm>
              <a:prstGeom prst="rect">
                <a:avLst/>
              </a:prstGeom>
            </p:spPr>
          </p:pic>
        </p:grpSp>
      </p:grpSp>
      <p:pic>
        <p:nvPicPr>
          <p:cNvPr id="54" name="Picture 53">
            <a:extLst>
              <a:ext uri="{FF2B5EF4-FFF2-40B4-BE49-F238E27FC236}">
                <a16:creationId xmlns:a16="http://schemas.microsoft.com/office/drawing/2014/main" id="{31D93705-475A-C9A1-4291-2391DE6EDCE6}"/>
              </a:ext>
            </a:extLst>
          </p:cNvPr>
          <p:cNvPicPr>
            <a:picLocks noChangeAspect="1"/>
          </p:cNvPicPr>
          <p:nvPr/>
        </p:nvPicPr>
        <p:blipFill>
          <a:blip r:embed="rId5"/>
          <a:stretch>
            <a:fillRect/>
          </a:stretch>
        </p:blipFill>
        <p:spPr>
          <a:xfrm>
            <a:off x="1089520" y="4143104"/>
            <a:ext cx="6964520" cy="2554710"/>
          </a:xfrm>
          <a:prstGeom prst="rect">
            <a:avLst/>
          </a:prstGeom>
        </p:spPr>
      </p:pic>
      <p:sp>
        <p:nvSpPr>
          <p:cNvPr id="83" name="Rectangle: Rounded Corners 82">
            <a:extLst>
              <a:ext uri="{FF2B5EF4-FFF2-40B4-BE49-F238E27FC236}">
                <a16:creationId xmlns:a16="http://schemas.microsoft.com/office/drawing/2014/main" id="{31F03801-1F4C-09F6-18EC-B9BFE65C7F29}"/>
              </a:ext>
            </a:extLst>
          </p:cNvPr>
          <p:cNvSpPr/>
          <p:nvPr/>
        </p:nvSpPr>
        <p:spPr>
          <a:xfrm>
            <a:off x="553018" y="991731"/>
            <a:ext cx="2159702" cy="255456"/>
          </a:xfrm>
          <a:prstGeom prst="roundRect">
            <a:avLst/>
          </a:prstGeom>
          <a:solidFill>
            <a:schemeClr val="accent1">
              <a:lumMod val="20000"/>
              <a:lumOff val="80000"/>
              <a:alpha val="50000"/>
            </a:schemeClr>
          </a:solidFill>
          <a:ln>
            <a:solidFill>
              <a:schemeClr val="accent1">
                <a:lumMod val="40000"/>
                <a:lumOff val="6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NL" dirty="0"/>
          </a:p>
        </p:txBody>
      </p:sp>
      <p:sp>
        <p:nvSpPr>
          <p:cNvPr id="84" name="TextBox 83">
            <a:extLst>
              <a:ext uri="{FF2B5EF4-FFF2-40B4-BE49-F238E27FC236}">
                <a16:creationId xmlns:a16="http://schemas.microsoft.com/office/drawing/2014/main" id="{5971809D-712C-2880-73E8-62F2B86ECAAB}"/>
              </a:ext>
            </a:extLst>
          </p:cNvPr>
          <p:cNvSpPr txBox="1"/>
          <p:nvPr/>
        </p:nvSpPr>
        <p:spPr>
          <a:xfrm>
            <a:off x="522539" y="980239"/>
            <a:ext cx="2393382" cy="276999"/>
          </a:xfrm>
          <a:prstGeom prst="rect">
            <a:avLst/>
          </a:prstGeom>
          <a:noFill/>
        </p:spPr>
        <p:txBody>
          <a:bodyPr wrap="square" rtlCol="0">
            <a:spAutoFit/>
          </a:bodyPr>
          <a:lstStyle/>
          <a:p>
            <a:r>
              <a:rPr lang="en-GB" sz="1200" b="1" dirty="0">
                <a:latin typeface="Book Antiqua" panose="02040602050305030304" pitchFamily="18" charset="0"/>
              </a:rPr>
              <a:t>(A) Ground Measurements</a:t>
            </a:r>
          </a:p>
        </p:txBody>
      </p:sp>
      <p:sp>
        <p:nvSpPr>
          <p:cNvPr id="85" name="Rectangle: Rounded Corners 84">
            <a:extLst>
              <a:ext uri="{FF2B5EF4-FFF2-40B4-BE49-F238E27FC236}">
                <a16:creationId xmlns:a16="http://schemas.microsoft.com/office/drawing/2014/main" id="{0EF12C8D-6BC1-E025-14F4-ABCBD1FE6F28}"/>
              </a:ext>
            </a:extLst>
          </p:cNvPr>
          <p:cNvSpPr/>
          <p:nvPr/>
        </p:nvSpPr>
        <p:spPr>
          <a:xfrm>
            <a:off x="583497" y="3621144"/>
            <a:ext cx="2332424" cy="255869"/>
          </a:xfrm>
          <a:prstGeom prst="roundRect">
            <a:avLst/>
          </a:prstGeom>
          <a:solidFill>
            <a:schemeClr val="accent1">
              <a:lumMod val="20000"/>
              <a:lumOff val="80000"/>
              <a:alpha val="50000"/>
            </a:schemeClr>
          </a:solidFill>
          <a:ln>
            <a:solidFill>
              <a:schemeClr val="accent1">
                <a:lumMod val="40000"/>
                <a:lumOff val="6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NL" dirty="0"/>
          </a:p>
        </p:txBody>
      </p:sp>
      <p:sp>
        <p:nvSpPr>
          <p:cNvPr id="86" name="TextBox 85">
            <a:extLst>
              <a:ext uri="{FF2B5EF4-FFF2-40B4-BE49-F238E27FC236}">
                <a16:creationId xmlns:a16="http://schemas.microsoft.com/office/drawing/2014/main" id="{72517DCF-55D8-E8F2-FB11-B1E794E2BB40}"/>
              </a:ext>
            </a:extLst>
          </p:cNvPr>
          <p:cNvSpPr txBox="1"/>
          <p:nvPr/>
        </p:nvSpPr>
        <p:spPr>
          <a:xfrm>
            <a:off x="553018" y="3611093"/>
            <a:ext cx="2393382" cy="276999"/>
          </a:xfrm>
          <a:prstGeom prst="rect">
            <a:avLst/>
          </a:prstGeom>
          <a:noFill/>
        </p:spPr>
        <p:txBody>
          <a:bodyPr wrap="square" rtlCol="0">
            <a:spAutoFit/>
          </a:bodyPr>
          <a:lstStyle/>
          <a:p>
            <a:r>
              <a:rPr lang="en-GB" sz="1200" b="1" dirty="0">
                <a:latin typeface="Book Antiqua" panose="02040602050305030304" pitchFamily="18" charset="0"/>
              </a:rPr>
              <a:t>(B) Remote Sensing Products</a:t>
            </a:r>
          </a:p>
        </p:txBody>
      </p:sp>
      <p:sp>
        <p:nvSpPr>
          <p:cNvPr id="2" name="Rectangle 1">
            <a:extLst>
              <a:ext uri="{FF2B5EF4-FFF2-40B4-BE49-F238E27FC236}">
                <a16:creationId xmlns:a16="http://schemas.microsoft.com/office/drawing/2014/main" id="{6F083CA5-51DB-3127-7638-FCCA6C7C8068}"/>
              </a:ext>
            </a:extLst>
          </p:cNvPr>
          <p:cNvSpPr/>
          <p:nvPr/>
        </p:nvSpPr>
        <p:spPr>
          <a:xfrm>
            <a:off x="9045677" y="0"/>
            <a:ext cx="3146323" cy="6858000"/>
          </a:xfrm>
          <a:prstGeom prst="rect">
            <a:avLst/>
          </a:prstGeom>
          <a:solidFill>
            <a:srgbClr val="0072BB"/>
          </a:solidFill>
          <a:ln>
            <a:solidFill>
              <a:srgbClr val="0072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 name="Rectangle: Rounded Corners 3">
            <a:hlinkClick r:id="" action="ppaction://hlinkshowjump?jump=firstslide" highlightClick="1"/>
            <a:extLst>
              <a:ext uri="{FF2B5EF4-FFF2-40B4-BE49-F238E27FC236}">
                <a16:creationId xmlns:a16="http://schemas.microsoft.com/office/drawing/2014/main" id="{51728D80-B532-1373-3E29-0C5FF4901AC4}"/>
              </a:ext>
            </a:extLst>
          </p:cNvPr>
          <p:cNvSpPr/>
          <p:nvPr/>
        </p:nvSpPr>
        <p:spPr>
          <a:xfrm>
            <a:off x="9439274" y="2371725"/>
            <a:ext cx="2401527"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rgbClr val="0072BB"/>
                </a:solidFill>
                <a:latin typeface="Book Antiqua" panose="02040602050305030304" pitchFamily="18" charset="0"/>
              </a:rPr>
              <a:t>Introduction: Madness </a:t>
            </a:r>
            <a:endParaRPr lang="en-NL" sz="1100" b="1" dirty="0">
              <a:solidFill>
                <a:srgbClr val="0072BB"/>
              </a:solidFill>
              <a:latin typeface="Book Antiqua" panose="02040602050305030304" pitchFamily="18" charset="0"/>
            </a:endParaRPr>
          </a:p>
        </p:txBody>
      </p:sp>
      <p:sp>
        <p:nvSpPr>
          <p:cNvPr id="5" name="Action Button: Go Back or Previous 4">
            <a:hlinkClick r:id="" action="ppaction://hlinkshowjump?jump=previousslide" highlightClick="1"/>
            <a:extLst>
              <a:ext uri="{FF2B5EF4-FFF2-40B4-BE49-F238E27FC236}">
                <a16:creationId xmlns:a16="http://schemas.microsoft.com/office/drawing/2014/main" id="{B0C9D4E2-C0D3-0A2D-9233-C00615A5D48B}"/>
              </a:ext>
            </a:extLst>
          </p:cNvPr>
          <p:cNvSpPr/>
          <p:nvPr/>
        </p:nvSpPr>
        <p:spPr>
          <a:xfrm>
            <a:off x="10100589" y="5036984"/>
            <a:ext cx="431540" cy="265472"/>
          </a:xfrm>
          <a:prstGeom prst="actionButtonBackPrevious">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L" sz="1100" b="1">
              <a:solidFill>
                <a:srgbClr val="0072BB"/>
              </a:solidFill>
              <a:latin typeface="Book Antiqua" panose="02040602050305030304" pitchFamily="18" charset="0"/>
            </a:endParaRPr>
          </a:p>
        </p:txBody>
      </p:sp>
      <p:sp>
        <p:nvSpPr>
          <p:cNvPr id="6" name="Action Button: Go Forward or Next 5">
            <a:hlinkClick r:id="" action="ppaction://hlinkshowjump?jump=nextslide" highlightClick="1"/>
            <a:extLst>
              <a:ext uri="{FF2B5EF4-FFF2-40B4-BE49-F238E27FC236}">
                <a16:creationId xmlns:a16="http://schemas.microsoft.com/office/drawing/2014/main" id="{E469E1D6-E62A-E80E-38BD-7C4B8E45759D}"/>
              </a:ext>
            </a:extLst>
          </p:cNvPr>
          <p:cNvSpPr/>
          <p:nvPr/>
        </p:nvSpPr>
        <p:spPr>
          <a:xfrm>
            <a:off x="10747945" y="5027898"/>
            <a:ext cx="431540" cy="265472"/>
          </a:xfrm>
          <a:prstGeom prst="actionButtonForwardNex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L" sz="1100" b="1">
              <a:solidFill>
                <a:srgbClr val="0072BB"/>
              </a:solidFill>
              <a:latin typeface="Book Antiqua" panose="02040602050305030304" pitchFamily="18" charset="0"/>
            </a:endParaRPr>
          </a:p>
        </p:txBody>
      </p:sp>
      <p:sp>
        <p:nvSpPr>
          <p:cNvPr id="7" name="Action Button: Go to End 6">
            <a:hlinkClick r:id="" action="ppaction://hlinkshowjump?jump=lastslide" highlightClick="1"/>
            <a:extLst>
              <a:ext uri="{FF2B5EF4-FFF2-40B4-BE49-F238E27FC236}">
                <a16:creationId xmlns:a16="http://schemas.microsoft.com/office/drawing/2014/main" id="{97AA9879-D95A-77D5-70E7-0E46C38333BE}"/>
              </a:ext>
            </a:extLst>
          </p:cNvPr>
          <p:cNvSpPr/>
          <p:nvPr/>
        </p:nvSpPr>
        <p:spPr>
          <a:xfrm>
            <a:off x="11409261" y="5029298"/>
            <a:ext cx="431540" cy="265472"/>
          </a:xfrm>
          <a:prstGeom prst="actionButtonEnd">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L" sz="1100" b="1">
              <a:solidFill>
                <a:srgbClr val="0072BB"/>
              </a:solidFill>
              <a:latin typeface="Book Antiqua" panose="02040602050305030304" pitchFamily="18" charset="0"/>
            </a:endParaRPr>
          </a:p>
        </p:txBody>
      </p:sp>
      <p:pic>
        <p:nvPicPr>
          <p:cNvPr id="8" name="Picture 2" descr="EGU 2023 | Max-Planck-Institut für Biogeochemie">
            <a:extLst>
              <a:ext uri="{FF2B5EF4-FFF2-40B4-BE49-F238E27FC236}">
                <a16:creationId xmlns:a16="http://schemas.microsoft.com/office/drawing/2014/main" id="{DB3FD99E-3036-E851-E243-77DE96D4D70E}"/>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28166" b="71616" l="3759" r="94361">
                        <a14:foregroundMark x1="17857" y1="33406" x2="17857" y2="33406"/>
                        <a14:foregroundMark x1="5827" y1="43231" x2="5827" y2="43231"/>
                        <a14:foregroundMark x1="16165" y1="43231" x2="16165" y2="43231"/>
                        <a14:foregroundMark x1="30263" y1="28603" x2="30263" y2="28603"/>
                        <a14:foregroundMark x1="21241" y1="28384" x2="21241" y2="28384"/>
                        <a14:foregroundMark x1="31015" y1="28166" x2="31015" y2="28166"/>
                        <a14:foregroundMark x1="4135" y1="48690" x2="4135" y2="48690"/>
                        <a14:foregroundMark x1="13910" y1="71834" x2="13910" y2="71834"/>
                        <a14:foregroundMark x1="38158" y1="55677" x2="38158" y2="55677"/>
                        <a14:foregroundMark x1="43985" y1="52838" x2="43985" y2="52838"/>
                        <a14:foregroundMark x1="59023" y1="44541" x2="59023" y2="44541"/>
                        <a14:foregroundMark x1="62218" y1="44541" x2="62218" y2="44541"/>
                        <a14:foregroundMark x1="66165" y1="45197" x2="66165" y2="45197"/>
                        <a14:foregroundMark x1="69549" y1="44978" x2="69549" y2="44978"/>
                        <a14:foregroundMark x1="73496" y1="45415" x2="73496" y2="45415"/>
                        <a14:foregroundMark x1="77632" y1="45415" x2="77632" y2="45415"/>
                        <a14:foregroundMark x1="80639" y1="45197" x2="80639" y2="45197"/>
                        <a14:foregroundMark x1="84774" y1="44978" x2="84774" y2="44978"/>
                        <a14:foregroundMark x1="94361" y1="50655" x2="94361" y2="50655"/>
                        <a14:foregroundMark x1="61466" y1="51965" x2="61466" y2="51965"/>
                        <a14:foregroundMark x1="61842" y1="56987" x2="61842" y2="56987"/>
                        <a14:foregroundMark x1="63534" y1="57860" x2="63534" y2="57860"/>
                        <a14:foregroundMark x1="68421" y1="57205" x2="68421" y2="57205"/>
                        <a14:foregroundMark x1="69925" y1="56550" x2="69925" y2="56550"/>
                        <a14:foregroundMark x1="73684" y1="57642" x2="73684" y2="57642"/>
                        <a14:foregroundMark x1="65038" y1="52620" x2="65038" y2="52620"/>
                        <a14:foregroundMark x1="66917" y1="51747" x2="66917" y2="51747"/>
                        <a14:foregroundMark x1="71241" y1="50873" x2="71241" y2="50873"/>
                        <a14:foregroundMark x1="74060" y1="51092" x2="74060" y2="51092"/>
                        <a14:foregroundMark x1="77820" y1="51092" x2="77820" y2="51092"/>
                        <a14:foregroundMark x1="79511" y1="51528" x2="79511" y2="51528"/>
                        <a14:foregroundMark x1="77632" y1="48035" x2="77632" y2="48035"/>
                        <a14:foregroundMark x1="67857" y1="55022" x2="67857" y2="55022"/>
                        <a14:foregroundMark x1="83083" y1="52620" x2="83083" y2="52620"/>
                        <a14:foregroundMark x1="87406" y1="51528" x2="87406" y2="51528"/>
                        <a14:foregroundMark x1="90602" y1="50655" x2="90602" y2="50655"/>
                        <a14:foregroundMark x1="71241" y1="52838" x2="71241" y2="52838"/>
                        <a14:foregroundMark x1="92105" y1="52620" x2="92105" y2="52620"/>
                        <a14:foregroundMark x1="90977" y1="52620" x2="90977" y2="52620"/>
                        <a14:foregroundMark x1="90977" y1="52402" x2="90977" y2="52402"/>
                        <a14:foregroundMark x1="90977" y1="51965" x2="90977" y2="51965"/>
                        <a14:foregroundMark x1="90977" y1="51965" x2="90977" y2="51965"/>
                        <a14:foregroundMark x1="90977" y1="52183" x2="90977" y2="52183"/>
                        <a14:foregroundMark x1="90715" y1="51747" x2="90602" y2="51528"/>
                        <a14:foregroundMark x1="90827" y1="51965" x2="90715" y2="51747"/>
                        <a14:foregroundMark x1="91165" y1="52620" x2="90827" y2="51965"/>
                        <a14:foregroundMark x1="91165" y1="52402" x2="91165" y2="52402"/>
                        <a14:foregroundMark x1="90977" y1="51965" x2="90977" y2="51965"/>
                        <a14:foregroundMark x1="90977" y1="51965" x2="90977" y2="51965"/>
                        <a14:foregroundMark x1="90084" y1="51965" x2="89286" y2="51747"/>
                        <a14:foregroundMark x1="92481" y1="52620" x2="90084" y2="51965"/>
                        <a14:backgroundMark x1="65977" y1="47162" x2="65977" y2="47162"/>
                        <a14:backgroundMark x1="79887" y1="48035" x2="79887" y2="48035"/>
                        <a14:backgroundMark x1="80639" y1="43668" x2="80639" y2="43668"/>
                        <a14:backgroundMark x1="81767" y1="44978" x2="81767" y2="44978"/>
                        <a14:backgroundMark x1="82143" y1="43231" x2="82143" y2="43231"/>
                        <a14:backgroundMark x1="78195" y1="43231" x2="78195" y2="43231"/>
                        <a14:backgroundMark x1="74624" y1="44105" x2="74624" y2="44105"/>
                        <a14:backgroundMark x1="70301" y1="44105" x2="70301" y2="44105"/>
                        <a14:backgroundMark x1="65789" y1="44105" x2="65789" y2="44105"/>
                        <a14:backgroundMark x1="66541" y1="51747" x2="66541" y2="51747"/>
                        <a14:backgroundMark x1="64850" y1="50218" x2="64850" y2="50218"/>
                        <a14:backgroundMark x1="68421" y1="51747" x2="68421" y2="51747"/>
                        <a14:backgroundMark x1="70865" y1="51747" x2="70865" y2="51747"/>
                        <a14:backgroundMark x1="80451" y1="50218" x2="80451" y2="50218"/>
                        <a14:backgroundMark x1="91729" y1="49782" x2="91729" y2="49782"/>
                        <a14:backgroundMark x1="76692" y1="50873" x2="76692" y2="50873"/>
                        <a14:backgroundMark x1="70489" y1="58079" x2="70489" y2="58079"/>
                        <a14:backgroundMark x1="89098" y1="50873" x2="89098" y2="50873"/>
                        <a14:backgroundMark x1="92105" y1="51965" x2="92105" y2="51965"/>
                        <a14:backgroundMark x1="89286" y1="51747" x2="89286" y2="51747"/>
                        <a14:backgroundMark x1="89662" y1="51965" x2="89662" y2="51965"/>
                      </a14:backgroundRemoval>
                    </a14:imgEffect>
                  </a14:imgLayer>
                </a14:imgProps>
              </a:ext>
              <a:ext uri="{28A0092B-C50C-407E-A947-70E740481C1C}">
                <a14:useLocalDpi xmlns:a14="http://schemas.microsoft.com/office/drawing/2010/main" val="0"/>
              </a:ext>
            </a:extLst>
          </a:blip>
          <a:srcRect t="23912" r="1476" b="23574"/>
          <a:stretch/>
        </p:blipFill>
        <p:spPr bwMode="auto">
          <a:xfrm>
            <a:off x="9873104" y="164757"/>
            <a:ext cx="1375196" cy="6310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Qr code&#10;&#10;Description automatically generated">
            <a:extLst>
              <a:ext uri="{FF2B5EF4-FFF2-40B4-BE49-F238E27FC236}">
                <a16:creationId xmlns:a16="http://schemas.microsoft.com/office/drawing/2014/main" id="{2FBA3D76-7AD7-F81D-D00A-27DEF7A9001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85124" y="5572863"/>
            <a:ext cx="1055677" cy="1055677"/>
          </a:xfrm>
          <a:prstGeom prst="rect">
            <a:avLst/>
          </a:prstGeom>
        </p:spPr>
      </p:pic>
      <p:pic>
        <p:nvPicPr>
          <p:cNvPr id="11" name="Picture 2">
            <a:extLst>
              <a:ext uri="{FF2B5EF4-FFF2-40B4-BE49-F238E27FC236}">
                <a16:creationId xmlns:a16="http://schemas.microsoft.com/office/drawing/2014/main" id="{E5FF4F20-8AF5-E6B6-F742-6163327F0BA5}"/>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5575" b="92741" l="5041" r="93821">
                        <a14:foregroundMark x1="35203" y1="7724" x2="35203" y2="7724"/>
                        <a14:foregroundMark x1="50488" y1="5575" x2="50488" y2="5575"/>
                        <a14:foregroundMark x1="59593" y1="41289" x2="59593" y2="41289"/>
                        <a14:foregroundMark x1="53821" y1="36469" x2="53821" y2="36469"/>
                        <a14:foregroundMark x1="63008" y1="40650" x2="63008" y2="40650"/>
                        <a14:foregroundMark x1="64472" y1="41928" x2="64472" y2="41928"/>
                        <a14:foregroundMark x1="57480" y1="33449" x2="57480" y2="33449"/>
                        <a14:foregroundMark x1="54146" y1="80720" x2="54146" y2="80720"/>
                        <a14:foregroundMark x1="18455" y1="77468" x2="18455" y2="77468"/>
                        <a14:foregroundMark x1="25122" y1="78339" x2="25122" y2="78339"/>
                        <a14:foregroundMark x1="34634" y1="80488" x2="34634" y2="80488"/>
                        <a14:foregroundMark x1="43171" y1="79443" x2="43171" y2="79443"/>
                        <a14:foregroundMark x1="49512" y1="79210" x2="49512" y2="79210"/>
                        <a14:foregroundMark x1="49512" y1="75494" x2="49512" y2="75494"/>
                        <a14:foregroundMark x1="63577" y1="80952" x2="63577" y2="80952"/>
                        <a14:foregroundMark x1="75203" y1="79443" x2="75203" y2="79443"/>
                        <a14:foregroundMark x1="80325" y1="80081" x2="80325" y2="80081"/>
                        <a14:foregroundMark x1="75447" y1="75958" x2="75447" y2="75958"/>
                        <a14:foregroundMark x1="75447" y1="74623" x2="75447" y2="74623"/>
                        <a14:foregroundMark x1="10163" y1="90999" x2="10163" y2="90999"/>
                        <a14:foregroundMark x1="19024" y1="90534" x2="19024" y2="90534"/>
                        <a14:foregroundMark x1="28780" y1="89663" x2="28780" y2="89663"/>
                        <a14:foregroundMark x1="36748" y1="90534" x2="36748" y2="90534"/>
                        <a14:foregroundMark x1="34878" y1="91638" x2="34878" y2="91638"/>
                        <a14:foregroundMark x1="44634" y1="92044" x2="44634" y2="92044"/>
                        <a14:foregroundMark x1="53496" y1="91638" x2="53496" y2="91638"/>
                        <a14:foregroundMark x1="60244" y1="91870" x2="60244" y2="91870"/>
                        <a14:foregroundMark x1="66911" y1="92741" x2="66911" y2="92741"/>
                        <a14:foregroundMark x1="76098" y1="92509" x2="76098" y2="92509"/>
                        <a14:foregroundMark x1="84634" y1="92741" x2="84634" y2="92741"/>
                        <a14:foregroundMark x1="82764" y1="80488" x2="82764" y2="80488"/>
                        <a14:foregroundMark x1="34878" y1="33217" x2="34878" y2="33217"/>
                        <a14:foregroundMark x1="5041" y1="34553" x2="5041" y2="34553"/>
                        <a14:foregroundMark x1="93821" y1="35424" x2="93821" y2="35424"/>
                        <a14:foregroundMark x1="76992" y1="91638" x2="76992" y2="91638"/>
                        <a14:backgroundMark x1="54715" y1="35598" x2="54715" y2="35598"/>
                        <a14:backgroundMark x1="65122" y1="78746" x2="65122" y2="78746"/>
                        <a14:backgroundMark x1="65447" y1="82695" x2="65447" y2="82695"/>
                        <a14:backgroundMark x1="70569" y1="89431" x2="70569" y2="89431"/>
                        <a14:backgroundMark x1="78862" y1="89024" x2="78862" y2="89024"/>
                        <a14:backgroundMark x1="70325" y1="93612" x2="70325" y2="93612"/>
                        <a14:backgroundMark x1="62358" y1="91173" x2="62358" y2="91173"/>
                        <a14:backgroundMark x1="38862" y1="89895" x2="38862" y2="89895"/>
                        <a14:backgroundMark x1="37317" y1="80314" x2="37317" y2="80314"/>
                        <a14:backgroundMark x1="33984" y1="43031" x2="33984" y2="43031"/>
                        <a14:backgroundMark x1="13577" y1="89024" x2="13577" y2="89024"/>
                        <a14:backgroundMark x1="80650" y1="80314" x2="80650" y2="80314"/>
                        <a14:backgroundMark x1="28211" y1="42393" x2="28211" y2="42393"/>
                        <a14:backgroundMark x1="36423" y1="42625" x2="36423" y2="42625"/>
                      </a14:backgroundRemoval>
                    </a14:imgEffect>
                  </a14:imgLayer>
                </a14:imgProps>
              </a:ext>
              <a:ext uri="{28A0092B-C50C-407E-A947-70E740481C1C}">
                <a14:useLocalDpi xmlns:a14="http://schemas.microsoft.com/office/drawing/2010/main" val="0"/>
              </a:ext>
            </a:extLst>
          </a:blip>
          <a:srcRect/>
          <a:stretch>
            <a:fillRect/>
          </a:stretch>
        </p:blipFill>
        <p:spPr bwMode="auto">
          <a:xfrm>
            <a:off x="9595394" y="5554321"/>
            <a:ext cx="780614" cy="109275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9FA792C-09AA-4692-DDF1-8A00B9D6A825}"/>
              </a:ext>
            </a:extLst>
          </p:cNvPr>
          <p:cNvSpPr txBox="1"/>
          <p:nvPr/>
        </p:nvSpPr>
        <p:spPr>
          <a:xfrm>
            <a:off x="9418535" y="1034845"/>
            <a:ext cx="2422266" cy="646331"/>
          </a:xfrm>
          <a:prstGeom prst="rect">
            <a:avLst/>
          </a:prstGeom>
          <a:noFill/>
        </p:spPr>
        <p:txBody>
          <a:bodyPr wrap="square" rtlCol="0">
            <a:spAutoFit/>
          </a:bodyPr>
          <a:lstStyle/>
          <a:p>
            <a:pPr algn="ctr"/>
            <a:r>
              <a:rPr lang="en-GB" b="1" dirty="0">
                <a:solidFill>
                  <a:srgbClr val="FFDD00"/>
                </a:solidFill>
                <a:latin typeface="Book Antiqua" panose="02040602050305030304" pitchFamily="18" charset="0"/>
              </a:rPr>
              <a:t>Inferring reservoir filling strategies</a:t>
            </a:r>
            <a:endParaRPr lang="en-NL" b="1" dirty="0">
              <a:solidFill>
                <a:srgbClr val="FFDD00"/>
              </a:solidFill>
              <a:latin typeface="Book Antiqua" panose="02040602050305030304" pitchFamily="18" charset="0"/>
            </a:endParaRPr>
          </a:p>
        </p:txBody>
      </p:sp>
      <p:cxnSp>
        <p:nvCxnSpPr>
          <p:cNvPr id="13" name="Straight Connector 12">
            <a:extLst>
              <a:ext uri="{FF2B5EF4-FFF2-40B4-BE49-F238E27FC236}">
                <a16:creationId xmlns:a16="http://schemas.microsoft.com/office/drawing/2014/main" id="{1B0E8AC3-F33B-714F-CD34-C06A4C991695}"/>
              </a:ext>
            </a:extLst>
          </p:cNvPr>
          <p:cNvCxnSpPr>
            <a:cxnSpLocks/>
          </p:cNvCxnSpPr>
          <p:nvPr/>
        </p:nvCxnSpPr>
        <p:spPr>
          <a:xfrm>
            <a:off x="9418535" y="960548"/>
            <a:ext cx="2401527" cy="1540"/>
          </a:xfrm>
          <a:prstGeom prst="line">
            <a:avLst/>
          </a:prstGeom>
          <a:ln w="28575">
            <a:solidFill>
              <a:srgbClr val="FFDD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0C58956-8838-3D43-7A2D-838154432718}"/>
              </a:ext>
            </a:extLst>
          </p:cNvPr>
          <p:cNvCxnSpPr>
            <a:cxnSpLocks/>
          </p:cNvCxnSpPr>
          <p:nvPr/>
        </p:nvCxnSpPr>
        <p:spPr>
          <a:xfrm>
            <a:off x="9430884" y="2093660"/>
            <a:ext cx="2401527" cy="1540"/>
          </a:xfrm>
          <a:prstGeom prst="line">
            <a:avLst/>
          </a:prstGeom>
          <a:ln w="28575">
            <a:solidFill>
              <a:srgbClr val="FFDD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A04D61B-2F94-35DB-3728-082CC2D70C25}"/>
              </a:ext>
            </a:extLst>
          </p:cNvPr>
          <p:cNvSpPr txBox="1"/>
          <p:nvPr/>
        </p:nvSpPr>
        <p:spPr>
          <a:xfrm>
            <a:off x="9418535" y="1738995"/>
            <a:ext cx="2422266" cy="307777"/>
          </a:xfrm>
          <a:prstGeom prst="rect">
            <a:avLst/>
          </a:prstGeom>
          <a:noFill/>
        </p:spPr>
        <p:txBody>
          <a:bodyPr wrap="square" rtlCol="0">
            <a:spAutoFit/>
          </a:bodyPr>
          <a:lstStyle/>
          <a:p>
            <a:pPr algn="ctr"/>
            <a:r>
              <a:rPr lang="en-GB" sz="1400" dirty="0">
                <a:solidFill>
                  <a:srgbClr val="FFDD00"/>
                </a:solidFill>
                <a:latin typeface="Book Antiqua" panose="02040602050305030304" pitchFamily="18" charset="0"/>
              </a:rPr>
              <a:t>Ali et al. </a:t>
            </a:r>
            <a:endParaRPr lang="en-NL" sz="1400" dirty="0">
              <a:solidFill>
                <a:srgbClr val="FFDD00"/>
              </a:solidFill>
              <a:latin typeface="Book Antiqua" panose="02040602050305030304" pitchFamily="18" charset="0"/>
            </a:endParaRPr>
          </a:p>
        </p:txBody>
      </p:sp>
      <p:sp>
        <p:nvSpPr>
          <p:cNvPr id="16" name="Rectangle: Rounded Corners 15">
            <a:hlinkClick r:id="rId11" action="ppaction://hlinksldjump" highlightClick="1"/>
            <a:extLst>
              <a:ext uri="{FF2B5EF4-FFF2-40B4-BE49-F238E27FC236}">
                <a16:creationId xmlns:a16="http://schemas.microsoft.com/office/drawing/2014/main" id="{1DEC0402-30E1-EA96-26BD-CCFD4879BAEF}"/>
              </a:ext>
            </a:extLst>
          </p:cNvPr>
          <p:cNvSpPr/>
          <p:nvPr/>
        </p:nvSpPr>
        <p:spPr>
          <a:xfrm>
            <a:off x="9443467" y="4505804"/>
            <a:ext cx="2393140"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a:solidFill>
                  <a:srgbClr val="0072BB"/>
                </a:solidFill>
                <a:latin typeface="Book Antiqua" panose="02040602050305030304" pitchFamily="18" charset="0"/>
              </a:rPr>
              <a:t>Conclusion</a:t>
            </a:r>
            <a:endParaRPr lang="en-NL" sz="1100" b="1" dirty="0">
              <a:solidFill>
                <a:srgbClr val="0072BB"/>
              </a:solidFill>
              <a:latin typeface="Book Antiqua" panose="02040602050305030304" pitchFamily="18" charset="0"/>
            </a:endParaRPr>
          </a:p>
        </p:txBody>
      </p:sp>
      <p:sp>
        <p:nvSpPr>
          <p:cNvPr id="17" name="Action Button: Go to Beginning 16">
            <a:hlinkClick r:id="" action="ppaction://hlinkshowjump?jump=firstslide" highlightClick="1"/>
            <a:extLst>
              <a:ext uri="{FF2B5EF4-FFF2-40B4-BE49-F238E27FC236}">
                <a16:creationId xmlns:a16="http://schemas.microsoft.com/office/drawing/2014/main" id="{F0B78F00-9989-5CBA-8CF9-456A56E27952}"/>
              </a:ext>
            </a:extLst>
          </p:cNvPr>
          <p:cNvSpPr/>
          <p:nvPr/>
        </p:nvSpPr>
        <p:spPr>
          <a:xfrm>
            <a:off x="9444148" y="5036984"/>
            <a:ext cx="431540" cy="265472"/>
          </a:xfrm>
          <a:prstGeom prst="actionButtonBeginning">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L" sz="1100" b="1">
              <a:solidFill>
                <a:srgbClr val="0072BB"/>
              </a:solidFill>
              <a:latin typeface="Book Antiqua" panose="02040602050305030304" pitchFamily="18" charset="0"/>
            </a:endParaRPr>
          </a:p>
        </p:txBody>
      </p:sp>
      <p:sp>
        <p:nvSpPr>
          <p:cNvPr id="18" name="Rectangle: Rounded Corners 17">
            <a:hlinkClick r:id="rId12" action="ppaction://hlinksldjump" highlightClick="1"/>
            <a:extLst>
              <a:ext uri="{FF2B5EF4-FFF2-40B4-BE49-F238E27FC236}">
                <a16:creationId xmlns:a16="http://schemas.microsoft.com/office/drawing/2014/main" id="{C1B09266-00F9-C34C-0B96-B3468CCE7654}"/>
              </a:ext>
            </a:extLst>
          </p:cNvPr>
          <p:cNvSpPr/>
          <p:nvPr/>
        </p:nvSpPr>
        <p:spPr>
          <a:xfrm>
            <a:off x="9439271" y="3959616"/>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a:solidFill>
                  <a:srgbClr val="0072BB"/>
                </a:solidFill>
                <a:latin typeface="Book Antiqua" panose="02040602050305030304" pitchFamily="18" charset="0"/>
              </a:rPr>
              <a:t>Methodology</a:t>
            </a:r>
            <a:endParaRPr lang="en-NL" sz="1100" b="1" dirty="0">
              <a:solidFill>
                <a:srgbClr val="0072BB"/>
              </a:solidFill>
              <a:latin typeface="Book Antiqua" panose="02040602050305030304" pitchFamily="18" charset="0"/>
            </a:endParaRPr>
          </a:p>
        </p:txBody>
      </p:sp>
      <p:sp>
        <p:nvSpPr>
          <p:cNvPr id="19" name="Rectangle: Rounded Corners 18">
            <a:hlinkClick r:id="rId13" action="ppaction://hlinksldjump" highlightClick="1"/>
            <a:extLst>
              <a:ext uri="{FF2B5EF4-FFF2-40B4-BE49-F238E27FC236}">
                <a16:creationId xmlns:a16="http://schemas.microsoft.com/office/drawing/2014/main" id="{F55515F8-59B5-FB11-9D6E-A4F12D2A098C}"/>
              </a:ext>
            </a:extLst>
          </p:cNvPr>
          <p:cNvSpPr/>
          <p:nvPr/>
        </p:nvSpPr>
        <p:spPr>
          <a:xfrm>
            <a:off x="10747945" y="3964901"/>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a:solidFill>
                  <a:srgbClr val="0072BB"/>
                </a:solidFill>
                <a:latin typeface="Book Antiqua" panose="02040602050305030304" pitchFamily="18" charset="0"/>
              </a:rPr>
              <a:t>Results</a:t>
            </a:r>
            <a:endParaRPr lang="en-NL" sz="1100" b="1" dirty="0">
              <a:solidFill>
                <a:srgbClr val="0072BB"/>
              </a:solidFill>
              <a:latin typeface="Book Antiqua" panose="02040602050305030304" pitchFamily="18" charset="0"/>
            </a:endParaRPr>
          </a:p>
        </p:txBody>
      </p:sp>
      <p:sp>
        <p:nvSpPr>
          <p:cNvPr id="20" name="Rectangle: Rounded Corners 19">
            <a:hlinkClick r:id="rId14" action="ppaction://hlinksldjump" highlightClick="1"/>
            <a:extLst>
              <a:ext uri="{FF2B5EF4-FFF2-40B4-BE49-F238E27FC236}">
                <a16:creationId xmlns:a16="http://schemas.microsoft.com/office/drawing/2014/main" id="{37B17B08-8619-5A6F-CAB6-2F9BDDB9F808}"/>
              </a:ext>
            </a:extLst>
          </p:cNvPr>
          <p:cNvSpPr/>
          <p:nvPr/>
        </p:nvSpPr>
        <p:spPr>
          <a:xfrm>
            <a:off x="9439271" y="3404989"/>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dirty="0">
                <a:solidFill>
                  <a:srgbClr val="0072BB"/>
                </a:solidFill>
                <a:latin typeface="Book Antiqua" panose="02040602050305030304" pitchFamily="18" charset="0"/>
              </a:rPr>
              <a:t>Study Area</a:t>
            </a:r>
            <a:endParaRPr lang="en-NL" sz="1100" b="1" dirty="0">
              <a:solidFill>
                <a:srgbClr val="0072BB"/>
              </a:solidFill>
              <a:latin typeface="Book Antiqua" panose="02040602050305030304" pitchFamily="18" charset="0"/>
            </a:endParaRPr>
          </a:p>
        </p:txBody>
      </p:sp>
      <p:sp>
        <p:nvSpPr>
          <p:cNvPr id="21" name="Rectangle: Rounded Corners 20">
            <a:hlinkClick r:id="rId15" action="ppaction://hlinksldjump" highlightClick="1"/>
            <a:extLst>
              <a:ext uri="{FF2B5EF4-FFF2-40B4-BE49-F238E27FC236}">
                <a16:creationId xmlns:a16="http://schemas.microsoft.com/office/drawing/2014/main" id="{E0367680-C073-9027-8B41-D228B66A82AD}"/>
              </a:ext>
            </a:extLst>
          </p:cNvPr>
          <p:cNvSpPr/>
          <p:nvPr/>
        </p:nvSpPr>
        <p:spPr>
          <a:xfrm>
            <a:off x="10747945" y="3403609"/>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a:solidFill>
                  <a:srgbClr val="0072BB"/>
                </a:solidFill>
                <a:latin typeface="Book Antiqua" panose="02040602050305030304" pitchFamily="18" charset="0"/>
              </a:rPr>
              <a:t>Data</a:t>
            </a:r>
            <a:endParaRPr lang="en-NL" sz="1100" b="1" dirty="0">
              <a:solidFill>
                <a:srgbClr val="0072BB"/>
              </a:solidFill>
              <a:latin typeface="Book Antiqua" panose="02040602050305030304" pitchFamily="18" charset="0"/>
            </a:endParaRPr>
          </a:p>
        </p:txBody>
      </p:sp>
      <p:sp>
        <p:nvSpPr>
          <p:cNvPr id="28" name="Rectangle: Rounded Corners 27">
            <a:hlinkClick r:id="rId16" action="ppaction://hlinksldjump" highlightClick="1"/>
            <a:extLst>
              <a:ext uri="{FF2B5EF4-FFF2-40B4-BE49-F238E27FC236}">
                <a16:creationId xmlns:a16="http://schemas.microsoft.com/office/drawing/2014/main" id="{F90E29FC-45B6-D5B0-48D8-B0FDA5380A0E}"/>
              </a:ext>
            </a:extLst>
          </p:cNvPr>
          <p:cNvSpPr/>
          <p:nvPr/>
        </p:nvSpPr>
        <p:spPr>
          <a:xfrm>
            <a:off x="10739555" y="2887667"/>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dirty="0">
                <a:solidFill>
                  <a:srgbClr val="0072BB"/>
                </a:solidFill>
                <a:latin typeface="Book Antiqua" panose="02040602050305030304" pitchFamily="18" charset="0"/>
              </a:rPr>
              <a:t>Abstract</a:t>
            </a:r>
            <a:endParaRPr lang="en-NL" sz="1100" b="1" dirty="0">
              <a:solidFill>
                <a:srgbClr val="0072BB"/>
              </a:solidFill>
              <a:latin typeface="Book Antiqua" panose="02040602050305030304" pitchFamily="18" charset="0"/>
            </a:endParaRPr>
          </a:p>
        </p:txBody>
      </p:sp>
      <p:sp>
        <p:nvSpPr>
          <p:cNvPr id="29" name="Rectangle: Rounded Corners 28">
            <a:hlinkClick r:id="rId17" action="ppaction://hlinksldjump" highlightClick="1"/>
            <a:extLst>
              <a:ext uri="{FF2B5EF4-FFF2-40B4-BE49-F238E27FC236}">
                <a16:creationId xmlns:a16="http://schemas.microsoft.com/office/drawing/2014/main" id="{2E2DC3FC-2DC1-7043-A977-C55524E256C0}"/>
              </a:ext>
            </a:extLst>
          </p:cNvPr>
          <p:cNvSpPr/>
          <p:nvPr/>
        </p:nvSpPr>
        <p:spPr>
          <a:xfrm>
            <a:off x="9439271" y="2890908"/>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dirty="0">
                <a:solidFill>
                  <a:srgbClr val="0072BB"/>
                </a:solidFill>
                <a:latin typeface="Book Antiqua" panose="02040602050305030304" pitchFamily="18" charset="0"/>
              </a:rPr>
              <a:t>Preprint</a:t>
            </a:r>
            <a:endParaRPr lang="en-NL" sz="1100" b="1" dirty="0">
              <a:solidFill>
                <a:srgbClr val="0072BB"/>
              </a:solidFill>
              <a:latin typeface="Book Antiqua" panose="02040602050305030304" pitchFamily="18" charset="0"/>
            </a:endParaRPr>
          </a:p>
        </p:txBody>
      </p:sp>
    </p:spTree>
    <p:extLst>
      <p:ext uri="{BB962C8B-B14F-4D97-AF65-F5344CB8AC3E}">
        <p14:creationId xmlns:p14="http://schemas.microsoft.com/office/powerpoint/2010/main" val="1634964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8B42402-7CBB-AF67-51F0-02F944327948}"/>
              </a:ext>
            </a:extLst>
          </p:cNvPr>
          <p:cNvSpPr txBox="1"/>
          <p:nvPr/>
        </p:nvSpPr>
        <p:spPr>
          <a:xfrm>
            <a:off x="369521" y="191961"/>
            <a:ext cx="6001781" cy="523220"/>
          </a:xfrm>
          <a:prstGeom prst="rect">
            <a:avLst/>
          </a:prstGeom>
          <a:noFill/>
        </p:spPr>
        <p:txBody>
          <a:bodyPr wrap="square" rtlCol="0">
            <a:spAutoFit/>
          </a:bodyPr>
          <a:lstStyle/>
          <a:p>
            <a:r>
              <a:rPr lang="en-GB" sz="2800" b="1" dirty="0">
                <a:solidFill>
                  <a:srgbClr val="0072BB"/>
                </a:solidFill>
                <a:latin typeface="Book Antiqua" panose="02040602050305030304" pitchFamily="18" charset="0"/>
              </a:rPr>
              <a:t>Methodology</a:t>
            </a:r>
            <a:endParaRPr lang="en-NL" sz="2800" b="1" dirty="0">
              <a:solidFill>
                <a:srgbClr val="0072BB"/>
              </a:solidFill>
              <a:latin typeface="Book Antiqua" panose="02040602050305030304" pitchFamily="18" charset="0"/>
            </a:endParaRPr>
          </a:p>
        </p:txBody>
      </p:sp>
      <p:sp>
        <p:nvSpPr>
          <p:cNvPr id="5" name="Oval 4">
            <a:extLst>
              <a:ext uri="{FF2B5EF4-FFF2-40B4-BE49-F238E27FC236}">
                <a16:creationId xmlns:a16="http://schemas.microsoft.com/office/drawing/2014/main" id="{9D62F3A5-FE57-8E55-AC41-112D1E1F0730}"/>
              </a:ext>
            </a:extLst>
          </p:cNvPr>
          <p:cNvSpPr/>
          <p:nvPr/>
        </p:nvSpPr>
        <p:spPr>
          <a:xfrm>
            <a:off x="658763" y="1083102"/>
            <a:ext cx="108000" cy="108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NL"/>
          </a:p>
        </p:txBody>
      </p:sp>
      <p:sp>
        <p:nvSpPr>
          <p:cNvPr id="17" name="Oval 16">
            <a:extLst>
              <a:ext uri="{FF2B5EF4-FFF2-40B4-BE49-F238E27FC236}">
                <a16:creationId xmlns:a16="http://schemas.microsoft.com/office/drawing/2014/main" id="{B241D57B-5C48-B14B-5EFA-19975E6F4EAE}"/>
              </a:ext>
            </a:extLst>
          </p:cNvPr>
          <p:cNvSpPr/>
          <p:nvPr/>
        </p:nvSpPr>
        <p:spPr>
          <a:xfrm>
            <a:off x="658763" y="1668770"/>
            <a:ext cx="108000" cy="108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NL"/>
          </a:p>
        </p:txBody>
      </p:sp>
      <p:sp>
        <p:nvSpPr>
          <p:cNvPr id="22" name="Oval 21">
            <a:extLst>
              <a:ext uri="{FF2B5EF4-FFF2-40B4-BE49-F238E27FC236}">
                <a16:creationId xmlns:a16="http://schemas.microsoft.com/office/drawing/2014/main" id="{7FBECD5C-4A8E-B4A2-8807-7FB149E4132A}"/>
              </a:ext>
            </a:extLst>
          </p:cNvPr>
          <p:cNvSpPr/>
          <p:nvPr/>
        </p:nvSpPr>
        <p:spPr>
          <a:xfrm>
            <a:off x="658763" y="2251293"/>
            <a:ext cx="108000" cy="108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NL"/>
          </a:p>
        </p:txBody>
      </p:sp>
      <p:sp>
        <p:nvSpPr>
          <p:cNvPr id="23" name="Oval 22">
            <a:extLst>
              <a:ext uri="{FF2B5EF4-FFF2-40B4-BE49-F238E27FC236}">
                <a16:creationId xmlns:a16="http://schemas.microsoft.com/office/drawing/2014/main" id="{C6D83418-2E49-AA75-9956-5E4598EC114F}"/>
              </a:ext>
            </a:extLst>
          </p:cNvPr>
          <p:cNvSpPr/>
          <p:nvPr/>
        </p:nvSpPr>
        <p:spPr>
          <a:xfrm>
            <a:off x="658763" y="2835600"/>
            <a:ext cx="108000" cy="108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NL"/>
          </a:p>
        </p:txBody>
      </p:sp>
      <p:sp>
        <p:nvSpPr>
          <p:cNvPr id="24" name="Oval 23">
            <a:extLst>
              <a:ext uri="{FF2B5EF4-FFF2-40B4-BE49-F238E27FC236}">
                <a16:creationId xmlns:a16="http://schemas.microsoft.com/office/drawing/2014/main" id="{5D2D1B65-1101-E42C-2FD2-F1D0273CE4C7}"/>
              </a:ext>
            </a:extLst>
          </p:cNvPr>
          <p:cNvSpPr/>
          <p:nvPr/>
        </p:nvSpPr>
        <p:spPr>
          <a:xfrm>
            <a:off x="658763" y="3675175"/>
            <a:ext cx="108000" cy="108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NL"/>
          </a:p>
        </p:txBody>
      </p:sp>
      <p:sp>
        <p:nvSpPr>
          <p:cNvPr id="26" name="TextBox 25">
            <a:extLst>
              <a:ext uri="{FF2B5EF4-FFF2-40B4-BE49-F238E27FC236}">
                <a16:creationId xmlns:a16="http://schemas.microsoft.com/office/drawing/2014/main" id="{DFAAE586-DEFE-1DF2-EBA1-D4EC97E35454}"/>
              </a:ext>
            </a:extLst>
          </p:cNvPr>
          <p:cNvSpPr txBox="1"/>
          <p:nvPr/>
        </p:nvSpPr>
        <p:spPr>
          <a:xfrm>
            <a:off x="855406" y="952436"/>
            <a:ext cx="7855945" cy="338554"/>
          </a:xfrm>
          <a:prstGeom prst="rect">
            <a:avLst/>
          </a:prstGeom>
          <a:noFill/>
        </p:spPr>
        <p:txBody>
          <a:bodyPr wrap="square" rtlCol="0">
            <a:spAutoFit/>
          </a:bodyPr>
          <a:lstStyle/>
          <a:p>
            <a:r>
              <a:rPr lang="en-GB" sz="1600" b="1" dirty="0">
                <a:latin typeface="Book Antiqua" panose="02040602050305030304" pitchFamily="18" charset="0"/>
              </a:rPr>
              <a:t>Step 1: </a:t>
            </a:r>
            <a:r>
              <a:rPr lang="en-GB" sz="1600" dirty="0">
                <a:latin typeface="Book Antiqua" panose="02040602050305030304" pitchFamily="18" charset="0"/>
              </a:rPr>
              <a:t>validate (5) remote sensing rainfall products using measured data</a:t>
            </a:r>
            <a:endParaRPr lang="en-NL" sz="1600" dirty="0">
              <a:latin typeface="Book Antiqua" panose="02040602050305030304" pitchFamily="18" charset="0"/>
            </a:endParaRPr>
          </a:p>
        </p:txBody>
      </p:sp>
      <p:sp>
        <p:nvSpPr>
          <p:cNvPr id="27" name="TextBox 26">
            <a:extLst>
              <a:ext uri="{FF2B5EF4-FFF2-40B4-BE49-F238E27FC236}">
                <a16:creationId xmlns:a16="http://schemas.microsoft.com/office/drawing/2014/main" id="{DD40AF8F-46FC-D0DE-E5E5-9C270EBC608C}"/>
              </a:ext>
            </a:extLst>
          </p:cNvPr>
          <p:cNvSpPr txBox="1"/>
          <p:nvPr/>
        </p:nvSpPr>
        <p:spPr>
          <a:xfrm>
            <a:off x="855405" y="3544509"/>
            <a:ext cx="7855961" cy="338554"/>
          </a:xfrm>
          <a:prstGeom prst="rect">
            <a:avLst/>
          </a:prstGeom>
          <a:noFill/>
        </p:spPr>
        <p:txBody>
          <a:bodyPr wrap="square" rtlCol="0">
            <a:spAutoFit/>
          </a:bodyPr>
          <a:lstStyle/>
          <a:p>
            <a:r>
              <a:rPr lang="en-GB" sz="1600" b="1" dirty="0">
                <a:latin typeface="Book Antiqua" panose="02040602050305030304" pitchFamily="18" charset="0"/>
              </a:rPr>
              <a:t>Step 5: </a:t>
            </a:r>
            <a:r>
              <a:rPr lang="en-GB" sz="1600" dirty="0">
                <a:latin typeface="Book Antiqua" panose="02040602050305030304" pitchFamily="18" charset="0"/>
              </a:rPr>
              <a:t>retrieve dam filling strategies based on best-performing parameters</a:t>
            </a:r>
            <a:endParaRPr lang="en-NL" sz="1600" b="1" dirty="0">
              <a:latin typeface="Book Antiqua" panose="02040602050305030304" pitchFamily="18" charset="0"/>
            </a:endParaRPr>
          </a:p>
        </p:txBody>
      </p:sp>
      <p:sp>
        <p:nvSpPr>
          <p:cNvPr id="28" name="TextBox 27">
            <a:extLst>
              <a:ext uri="{FF2B5EF4-FFF2-40B4-BE49-F238E27FC236}">
                <a16:creationId xmlns:a16="http://schemas.microsoft.com/office/drawing/2014/main" id="{B0351F19-4772-3CDF-9CBE-91AE3C874B5C}"/>
              </a:ext>
            </a:extLst>
          </p:cNvPr>
          <p:cNvSpPr txBox="1"/>
          <p:nvPr/>
        </p:nvSpPr>
        <p:spPr>
          <a:xfrm>
            <a:off x="855404" y="1541222"/>
            <a:ext cx="7855951" cy="338554"/>
          </a:xfrm>
          <a:prstGeom prst="rect">
            <a:avLst/>
          </a:prstGeom>
          <a:noFill/>
        </p:spPr>
        <p:txBody>
          <a:bodyPr wrap="square" rtlCol="0">
            <a:spAutoFit/>
          </a:bodyPr>
          <a:lstStyle/>
          <a:p>
            <a:r>
              <a:rPr lang="en-GB" sz="1600" b="1" dirty="0">
                <a:latin typeface="Book Antiqua" panose="02040602050305030304" pitchFamily="18" charset="0"/>
              </a:rPr>
              <a:t>Step 2: </a:t>
            </a:r>
            <a:r>
              <a:rPr lang="en-GB" sz="1600" dirty="0">
                <a:latin typeface="Book Antiqua" panose="02040602050305030304" pitchFamily="18" charset="0"/>
              </a:rPr>
              <a:t>calibrate and validate (HBV-Light) hydrological model (before dam filling)</a:t>
            </a:r>
            <a:endParaRPr lang="en-NL" sz="1600" b="1" dirty="0">
              <a:latin typeface="Book Antiqua" panose="02040602050305030304" pitchFamily="18" charset="0"/>
            </a:endParaRPr>
          </a:p>
        </p:txBody>
      </p:sp>
      <p:sp>
        <p:nvSpPr>
          <p:cNvPr id="29" name="TextBox 28">
            <a:extLst>
              <a:ext uri="{FF2B5EF4-FFF2-40B4-BE49-F238E27FC236}">
                <a16:creationId xmlns:a16="http://schemas.microsoft.com/office/drawing/2014/main" id="{208F690A-1CE3-63CB-7AD0-C103605A3DE4}"/>
              </a:ext>
            </a:extLst>
          </p:cNvPr>
          <p:cNvSpPr txBox="1"/>
          <p:nvPr/>
        </p:nvSpPr>
        <p:spPr>
          <a:xfrm>
            <a:off x="855404" y="2123772"/>
            <a:ext cx="7855957" cy="338554"/>
          </a:xfrm>
          <a:prstGeom prst="rect">
            <a:avLst/>
          </a:prstGeom>
          <a:noFill/>
        </p:spPr>
        <p:txBody>
          <a:bodyPr wrap="square" rtlCol="0">
            <a:spAutoFit/>
          </a:bodyPr>
          <a:lstStyle/>
          <a:p>
            <a:r>
              <a:rPr lang="en-GB" sz="1600" b="1" dirty="0">
                <a:latin typeface="Book Antiqua" panose="02040602050305030304" pitchFamily="18" charset="0"/>
              </a:rPr>
              <a:t>Step 3: </a:t>
            </a:r>
            <a:r>
              <a:rPr lang="en-GB" sz="1600" dirty="0">
                <a:latin typeface="Book Antiqua" panose="02040602050305030304" pitchFamily="18" charset="0"/>
              </a:rPr>
              <a:t>predict the inflow to dam during the filling period (2020 – 2022)</a:t>
            </a:r>
            <a:endParaRPr lang="en-NL" sz="1600" b="1" dirty="0">
              <a:latin typeface="Book Antiqua" panose="02040602050305030304" pitchFamily="18" charset="0"/>
            </a:endParaRPr>
          </a:p>
        </p:txBody>
      </p:sp>
      <p:sp>
        <p:nvSpPr>
          <p:cNvPr id="30" name="TextBox 29">
            <a:extLst>
              <a:ext uri="{FF2B5EF4-FFF2-40B4-BE49-F238E27FC236}">
                <a16:creationId xmlns:a16="http://schemas.microsoft.com/office/drawing/2014/main" id="{89ADAB92-80C0-24B3-CC4E-928EFB379230}"/>
              </a:ext>
            </a:extLst>
          </p:cNvPr>
          <p:cNvSpPr txBox="1"/>
          <p:nvPr/>
        </p:nvSpPr>
        <p:spPr>
          <a:xfrm>
            <a:off x="855404" y="2703985"/>
            <a:ext cx="7855960" cy="584775"/>
          </a:xfrm>
          <a:prstGeom prst="rect">
            <a:avLst/>
          </a:prstGeom>
          <a:noFill/>
        </p:spPr>
        <p:txBody>
          <a:bodyPr wrap="square" rtlCol="0">
            <a:spAutoFit/>
          </a:bodyPr>
          <a:lstStyle/>
          <a:p>
            <a:r>
              <a:rPr lang="en-GB" sz="1600" b="1" dirty="0">
                <a:latin typeface="Book Antiqua" panose="02040602050305030304" pitchFamily="18" charset="0"/>
              </a:rPr>
              <a:t>Step 4: </a:t>
            </a:r>
            <a:r>
              <a:rPr lang="en-GB" sz="1600" dirty="0">
                <a:latin typeface="Book Antiqua" panose="02040602050305030304" pitchFamily="18" charset="0"/>
              </a:rPr>
              <a:t>estimate</a:t>
            </a:r>
            <a:r>
              <a:rPr lang="ar-SA" sz="1600" dirty="0">
                <a:latin typeface="Book Antiqua" panose="02040602050305030304" pitchFamily="18" charset="0"/>
              </a:rPr>
              <a:t> </a:t>
            </a:r>
            <a:r>
              <a:rPr lang="en-GB" sz="1600" dirty="0">
                <a:latin typeface="Book Antiqua" panose="02040602050305030304" pitchFamily="18" charset="0"/>
              </a:rPr>
              <a:t>the stored water using calibrated model and validate it against Earth observations (Landsat)</a:t>
            </a:r>
            <a:endParaRPr lang="en-NL" sz="1600" b="1" dirty="0">
              <a:latin typeface="Book Antiqua" panose="02040602050305030304" pitchFamily="18" charset="0"/>
            </a:endParaRPr>
          </a:p>
        </p:txBody>
      </p:sp>
      <p:cxnSp>
        <p:nvCxnSpPr>
          <p:cNvPr id="32" name="Straight Connector 31">
            <a:extLst>
              <a:ext uri="{FF2B5EF4-FFF2-40B4-BE49-F238E27FC236}">
                <a16:creationId xmlns:a16="http://schemas.microsoft.com/office/drawing/2014/main" id="{C368DD2F-B679-DF3C-CA3D-69ABD92702AE}"/>
              </a:ext>
            </a:extLst>
          </p:cNvPr>
          <p:cNvCxnSpPr>
            <a:stCxn id="5" idx="4"/>
            <a:endCxn id="17" idx="0"/>
          </p:cNvCxnSpPr>
          <p:nvPr/>
        </p:nvCxnSpPr>
        <p:spPr>
          <a:xfrm>
            <a:off x="712763" y="1191102"/>
            <a:ext cx="0" cy="477668"/>
          </a:xfrm>
          <a:prstGeom prst="line">
            <a:avLst/>
          </a:prstGeom>
          <a:ln/>
        </p:spPr>
        <p:style>
          <a:lnRef idx="1">
            <a:schemeClr val="dk1"/>
          </a:lnRef>
          <a:fillRef idx="2">
            <a:schemeClr val="dk1"/>
          </a:fillRef>
          <a:effectRef idx="1">
            <a:schemeClr val="dk1"/>
          </a:effectRef>
          <a:fontRef idx="minor">
            <a:schemeClr val="dk1"/>
          </a:fontRef>
        </p:style>
      </p:cxnSp>
      <p:cxnSp>
        <p:nvCxnSpPr>
          <p:cNvPr id="34" name="Straight Connector 33">
            <a:extLst>
              <a:ext uri="{FF2B5EF4-FFF2-40B4-BE49-F238E27FC236}">
                <a16:creationId xmlns:a16="http://schemas.microsoft.com/office/drawing/2014/main" id="{E331C5C9-5241-CDC8-E34D-40FB7344FB3E}"/>
              </a:ext>
            </a:extLst>
          </p:cNvPr>
          <p:cNvCxnSpPr>
            <a:cxnSpLocks/>
            <a:stCxn id="22" idx="0"/>
            <a:endCxn id="17" idx="4"/>
          </p:cNvCxnSpPr>
          <p:nvPr/>
        </p:nvCxnSpPr>
        <p:spPr>
          <a:xfrm flipV="1">
            <a:off x="712763" y="1776770"/>
            <a:ext cx="0" cy="474523"/>
          </a:xfrm>
          <a:prstGeom prst="line">
            <a:avLst/>
          </a:prstGeom>
          <a:ln/>
        </p:spPr>
        <p:style>
          <a:lnRef idx="1">
            <a:schemeClr val="dk1"/>
          </a:lnRef>
          <a:fillRef idx="2">
            <a:schemeClr val="dk1"/>
          </a:fillRef>
          <a:effectRef idx="1">
            <a:schemeClr val="dk1"/>
          </a:effectRef>
          <a:fontRef idx="minor">
            <a:schemeClr val="dk1"/>
          </a:fontRef>
        </p:style>
      </p:cxnSp>
      <p:cxnSp>
        <p:nvCxnSpPr>
          <p:cNvPr id="41" name="Straight Connector 40">
            <a:extLst>
              <a:ext uri="{FF2B5EF4-FFF2-40B4-BE49-F238E27FC236}">
                <a16:creationId xmlns:a16="http://schemas.microsoft.com/office/drawing/2014/main" id="{F2B6802B-FE30-C7D5-E5A6-06A0B09A6102}"/>
              </a:ext>
            </a:extLst>
          </p:cNvPr>
          <p:cNvCxnSpPr>
            <a:cxnSpLocks/>
            <a:stCxn id="23" idx="0"/>
            <a:endCxn id="22" idx="4"/>
          </p:cNvCxnSpPr>
          <p:nvPr/>
        </p:nvCxnSpPr>
        <p:spPr>
          <a:xfrm flipV="1">
            <a:off x="712763" y="2359293"/>
            <a:ext cx="0" cy="476307"/>
          </a:xfrm>
          <a:prstGeom prst="line">
            <a:avLst/>
          </a:prstGeom>
          <a:ln/>
        </p:spPr>
        <p:style>
          <a:lnRef idx="1">
            <a:schemeClr val="dk1"/>
          </a:lnRef>
          <a:fillRef idx="2">
            <a:schemeClr val="dk1"/>
          </a:fillRef>
          <a:effectRef idx="1">
            <a:schemeClr val="dk1"/>
          </a:effectRef>
          <a:fontRef idx="minor">
            <a:schemeClr val="dk1"/>
          </a:fontRef>
        </p:style>
      </p:cxnSp>
      <p:cxnSp>
        <p:nvCxnSpPr>
          <p:cNvPr id="44" name="Straight Connector 43">
            <a:extLst>
              <a:ext uri="{FF2B5EF4-FFF2-40B4-BE49-F238E27FC236}">
                <a16:creationId xmlns:a16="http://schemas.microsoft.com/office/drawing/2014/main" id="{BD7DFF40-6754-6544-DE85-DAA0E6554489}"/>
              </a:ext>
            </a:extLst>
          </p:cNvPr>
          <p:cNvCxnSpPr>
            <a:cxnSpLocks/>
            <a:stCxn id="24" idx="0"/>
            <a:endCxn id="23" idx="4"/>
          </p:cNvCxnSpPr>
          <p:nvPr/>
        </p:nvCxnSpPr>
        <p:spPr>
          <a:xfrm flipV="1">
            <a:off x="712763" y="2943600"/>
            <a:ext cx="0" cy="731575"/>
          </a:xfrm>
          <a:prstGeom prst="line">
            <a:avLst/>
          </a:prstGeom>
          <a:ln/>
        </p:spPr>
        <p:style>
          <a:lnRef idx="1">
            <a:schemeClr val="dk1"/>
          </a:lnRef>
          <a:fillRef idx="2">
            <a:schemeClr val="dk1"/>
          </a:fillRef>
          <a:effectRef idx="1">
            <a:schemeClr val="dk1"/>
          </a:effectRef>
          <a:fontRef idx="minor">
            <a:schemeClr val="dk1"/>
          </a:fontRef>
        </p:style>
      </p:cxnSp>
      <p:pic>
        <p:nvPicPr>
          <p:cNvPr id="47" name="Picture 46">
            <a:extLst>
              <a:ext uri="{FF2B5EF4-FFF2-40B4-BE49-F238E27FC236}">
                <a16:creationId xmlns:a16="http://schemas.microsoft.com/office/drawing/2014/main" id="{D1C547DE-3C47-3F62-1CA5-FFA9682A81A3}"/>
              </a:ext>
            </a:extLst>
          </p:cNvPr>
          <p:cNvPicPr>
            <a:picLocks noChangeAspect="1"/>
          </p:cNvPicPr>
          <p:nvPr/>
        </p:nvPicPr>
        <p:blipFill rotWithShape="1">
          <a:blip r:embed="rId2"/>
          <a:srcRect r="1018"/>
          <a:stretch/>
        </p:blipFill>
        <p:spPr>
          <a:xfrm>
            <a:off x="497445" y="4227654"/>
            <a:ext cx="8085434" cy="2310726"/>
          </a:xfrm>
          <a:prstGeom prst="rect">
            <a:avLst/>
          </a:prstGeom>
        </p:spPr>
      </p:pic>
      <p:sp>
        <p:nvSpPr>
          <p:cNvPr id="2" name="Rectangle 1">
            <a:extLst>
              <a:ext uri="{FF2B5EF4-FFF2-40B4-BE49-F238E27FC236}">
                <a16:creationId xmlns:a16="http://schemas.microsoft.com/office/drawing/2014/main" id="{B7B0ACAC-A71A-FB6A-7455-EF734ABCB687}"/>
              </a:ext>
            </a:extLst>
          </p:cNvPr>
          <p:cNvSpPr/>
          <p:nvPr/>
        </p:nvSpPr>
        <p:spPr>
          <a:xfrm>
            <a:off x="9045677" y="0"/>
            <a:ext cx="3146323" cy="6858000"/>
          </a:xfrm>
          <a:prstGeom prst="rect">
            <a:avLst/>
          </a:prstGeom>
          <a:solidFill>
            <a:srgbClr val="0072BB"/>
          </a:solidFill>
          <a:ln>
            <a:solidFill>
              <a:srgbClr val="0072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 name="Rectangle: Rounded Corners 2">
            <a:hlinkClick r:id="" action="ppaction://hlinkshowjump?jump=firstslide" highlightClick="1"/>
            <a:extLst>
              <a:ext uri="{FF2B5EF4-FFF2-40B4-BE49-F238E27FC236}">
                <a16:creationId xmlns:a16="http://schemas.microsoft.com/office/drawing/2014/main" id="{52961787-4F1F-24E5-481F-1DF0D462121E}"/>
              </a:ext>
            </a:extLst>
          </p:cNvPr>
          <p:cNvSpPr/>
          <p:nvPr/>
        </p:nvSpPr>
        <p:spPr>
          <a:xfrm>
            <a:off x="9439274" y="2371725"/>
            <a:ext cx="2401527"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rgbClr val="0072BB"/>
                </a:solidFill>
                <a:latin typeface="Book Antiqua" panose="02040602050305030304" pitchFamily="18" charset="0"/>
              </a:rPr>
              <a:t>Introduction: Madness </a:t>
            </a:r>
            <a:endParaRPr lang="en-NL" sz="1100" b="1" dirty="0">
              <a:solidFill>
                <a:srgbClr val="0072BB"/>
              </a:solidFill>
              <a:latin typeface="Book Antiqua" panose="02040602050305030304" pitchFamily="18" charset="0"/>
            </a:endParaRPr>
          </a:p>
        </p:txBody>
      </p:sp>
      <p:sp>
        <p:nvSpPr>
          <p:cNvPr id="4" name="Action Button: Go Back or Previous 3">
            <a:hlinkClick r:id="" action="ppaction://hlinkshowjump?jump=previousslide" highlightClick="1"/>
            <a:extLst>
              <a:ext uri="{FF2B5EF4-FFF2-40B4-BE49-F238E27FC236}">
                <a16:creationId xmlns:a16="http://schemas.microsoft.com/office/drawing/2014/main" id="{E6951BE7-4876-2EB2-29E8-A16B46207B6A}"/>
              </a:ext>
            </a:extLst>
          </p:cNvPr>
          <p:cNvSpPr/>
          <p:nvPr/>
        </p:nvSpPr>
        <p:spPr>
          <a:xfrm>
            <a:off x="10100589" y="5036984"/>
            <a:ext cx="431540" cy="265472"/>
          </a:xfrm>
          <a:prstGeom prst="actionButtonBackPrevious">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L" sz="1100" b="1">
              <a:solidFill>
                <a:srgbClr val="0072BB"/>
              </a:solidFill>
              <a:latin typeface="Book Antiqua" panose="02040602050305030304" pitchFamily="18" charset="0"/>
            </a:endParaRPr>
          </a:p>
        </p:txBody>
      </p:sp>
      <p:sp>
        <p:nvSpPr>
          <p:cNvPr id="6" name="Action Button: Go Forward or Next 5">
            <a:hlinkClick r:id="" action="ppaction://hlinkshowjump?jump=nextslide" highlightClick="1"/>
            <a:extLst>
              <a:ext uri="{FF2B5EF4-FFF2-40B4-BE49-F238E27FC236}">
                <a16:creationId xmlns:a16="http://schemas.microsoft.com/office/drawing/2014/main" id="{188C0348-632F-EC3C-6C78-9A34369F71FB}"/>
              </a:ext>
            </a:extLst>
          </p:cNvPr>
          <p:cNvSpPr/>
          <p:nvPr/>
        </p:nvSpPr>
        <p:spPr>
          <a:xfrm>
            <a:off x="10747945" y="5027898"/>
            <a:ext cx="431540" cy="265472"/>
          </a:xfrm>
          <a:prstGeom prst="actionButtonForwardNex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L" sz="1100" b="1">
              <a:solidFill>
                <a:srgbClr val="0072BB"/>
              </a:solidFill>
              <a:latin typeface="Book Antiqua" panose="02040602050305030304" pitchFamily="18" charset="0"/>
            </a:endParaRPr>
          </a:p>
        </p:txBody>
      </p:sp>
      <p:sp>
        <p:nvSpPr>
          <p:cNvPr id="7" name="Action Button: Go to End 6">
            <a:hlinkClick r:id="" action="ppaction://hlinkshowjump?jump=lastslide" highlightClick="1"/>
            <a:extLst>
              <a:ext uri="{FF2B5EF4-FFF2-40B4-BE49-F238E27FC236}">
                <a16:creationId xmlns:a16="http://schemas.microsoft.com/office/drawing/2014/main" id="{8E82D903-23E1-D398-70CB-984D2CDCD68E}"/>
              </a:ext>
            </a:extLst>
          </p:cNvPr>
          <p:cNvSpPr/>
          <p:nvPr/>
        </p:nvSpPr>
        <p:spPr>
          <a:xfrm>
            <a:off x="11409261" y="5029298"/>
            <a:ext cx="431540" cy="265472"/>
          </a:xfrm>
          <a:prstGeom prst="actionButtonEnd">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L" sz="1100" b="1">
              <a:solidFill>
                <a:srgbClr val="0072BB"/>
              </a:solidFill>
              <a:latin typeface="Book Antiqua" panose="02040602050305030304" pitchFamily="18" charset="0"/>
            </a:endParaRPr>
          </a:p>
        </p:txBody>
      </p:sp>
      <p:pic>
        <p:nvPicPr>
          <p:cNvPr id="8" name="Picture 2" descr="EGU 2023 | Max-Planck-Institut für Biogeochemie">
            <a:extLst>
              <a:ext uri="{FF2B5EF4-FFF2-40B4-BE49-F238E27FC236}">
                <a16:creationId xmlns:a16="http://schemas.microsoft.com/office/drawing/2014/main" id="{03DB1702-6310-E64B-2A41-34D5746C9F5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8166" b="71616" l="3759" r="94361">
                        <a14:foregroundMark x1="17857" y1="33406" x2="17857" y2="33406"/>
                        <a14:foregroundMark x1="5827" y1="43231" x2="5827" y2="43231"/>
                        <a14:foregroundMark x1="16165" y1="43231" x2="16165" y2="43231"/>
                        <a14:foregroundMark x1="30263" y1="28603" x2="30263" y2="28603"/>
                        <a14:foregroundMark x1="21241" y1="28384" x2="21241" y2="28384"/>
                        <a14:foregroundMark x1="31015" y1="28166" x2="31015" y2="28166"/>
                        <a14:foregroundMark x1="4135" y1="48690" x2="4135" y2="48690"/>
                        <a14:foregroundMark x1="13910" y1="71834" x2="13910" y2="71834"/>
                        <a14:foregroundMark x1="38158" y1="55677" x2="38158" y2="55677"/>
                        <a14:foregroundMark x1="43985" y1="52838" x2="43985" y2="52838"/>
                        <a14:foregroundMark x1="59023" y1="44541" x2="59023" y2="44541"/>
                        <a14:foregroundMark x1="62218" y1="44541" x2="62218" y2="44541"/>
                        <a14:foregroundMark x1="66165" y1="45197" x2="66165" y2="45197"/>
                        <a14:foregroundMark x1="69549" y1="44978" x2="69549" y2="44978"/>
                        <a14:foregroundMark x1="73496" y1="45415" x2="73496" y2="45415"/>
                        <a14:foregroundMark x1="77632" y1="45415" x2="77632" y2="45415"/>
                        <a14:foregroundMark x1="80639" y1="45197" x2="80639" y2="45197"/>
                        <a14:foregroundMark x1="84774" y1="44978" x2="84774" y2="44978"/>
                        <a14:foregroundMark x1="94361" y1="50655" x2="94361" y2="50655"/>
                        <a14:foregroundMark x1="61466" y1="51965" x2="61466" y2="51965"/>
                        <a14:foregroundMark x1="61842" y1="56987" x2="61842" y2="56987"/>
                        <a14:foregroundMark x1="63534" y1="57860" x2="63534" y2="57860"/>
                        <a14:foregroundMark x1="68421" y1="57205" x2="68421" y2="57205"/>
                        <a14:foregroundMark x1="69925" y1="56550" x2="69925" y2="56550"/>
                        <a14:foregroundMark x1="73684" y1="57642" x2="73684" y2="57642"/>
                        <a14:foregroundMark x1="65038" y1="52620" x2="65038" y2="52620"/>
                        <a14:foregroundMark x1="66917" y1="51747" x2="66917" y2="51747"/>
                        <a14:foregroundMark x1="71241" y1="50873" x2="71241" y2="50873"/>
                        <a14:foregroundMark x1="74060" y1="51092" x2="74060" y2="51092"/>
                        <a14:foregroundMark x1="77820" y1="51092" x2="77820" y2="51092"/>
                        <a14:foregroundMark x1="79511" y1="51528" x2="79511" y2="51528"/>
                        <a14:foregroundMark x1="77632" y1="48035" x2="77632" y2="48035"/>
                        <a14:foregroundMark x1="67857" y1="55022" x2="67857" y2="55022"/>
                        <a14:foregroundMark x1="83083" y1="52620" x2="83083" y2="52620"/>
                        <a14:foregroundMark x1="87406" y1="51528" x2="87406" y2="51528"/>
                        <a14:foregroundMark x1="90602" y1="50655" x2="90602" y2="50655"/>
                        <a14:foregroundMark x1="71241" y1="52838" x2="71241" y2="52838"/>
                        <a14:foregroundMark x1="92105" y1="52620" x2="92105" y2="52620"/>
                        <a14:foregroundMark x1="90977" y1="52620" x2="90977" y2="52620"/>
                        <a14:foregroundMark x1="90977" y1="52402" x2="90977" y2="52402"/>
                        <a14:foregroundMark x1="90977" y1="51965" x2="90977" y2="51965"/>
                        <a14:foregroundMark x1="90977" y1="51965" x2="90977" y2="51965"/>
                        <a14:foregroundMark x1="90977" y1="52183" x2="90977" y2="52183"/>
                        <a14:foregroundMark x1="90715" y1="51747" x2="90602" y2="51528"/>
                        <a14:foregroundMark x1="90827" y1="51965" x2="90715" y2="51747"/>
                        <a14:foregroundMark x1="91165" y1="52620" x2="90827" y2="51965"/>
                        <a14:foregroundMark x1="91165" y1="52402" x2="91165" y2="52402"/>
                        <a14:foregroundMark x1="90977" y1="51965" x2="90977" y2="51965"/>
                        <a14:foregroundMark x1="90977" y1="51965" x2="90977" y2="51965"/>
                        <a14:foregroundMark x1="90084" y1="51965" x2="89286" y2="51747"/>
                        <a14:foregroundMark x1="92481" y1="52620" x2="90084" y2="51965"/>
                        <a14:backgroundMark x1="65977" y1="47162" x2="65977" y2="47162"/>
                        <a14:backgroundMark x1="79887" y1="48035" x2="79887" y2="48035"/>
                        <a14:backgroundMark x1="80639" y1="43668" x2="80639" y2="43668"/>
                        <a14:backgroundMark x1="81767" y1="44978" x2="81767" y2="44978"/>
                        <a14:backgroundMark x1="82143" y1="43231" x2="82143" y2="43231"/>
                        <a14:backgroundMark x1="78195" y1="43231" x2="78195" y2="43231"/>
                        <a14:backgroundMark x1="74624" y1="44105" x2="74624" y2="44105"/>
                        <a14:backgroundMark x1="70301" y1="44105" x2="70301" y2="44105"/>
                        <a14:backgroundMark x1="65789" y1="44105" x2="65789" y2="44105"/>
                        <a14:backgroundMark x1="66541" y1="51747" x2="66541" y2="51747"/>
                        <a14:backgroundMark x1="64850" y1="50218" x2="64850" y2="50218"/>
                        <a14:backgroundMark x1="68421" y1="51747" x2="68421" y2="51747"/>
                        <a14:backgroundMark x1="70865" y1="51747" x2="70865" y2="51747"/>
                        <a14:backgroundMark x1="80451" y1="50218" x2="80451" y2="50218"/>
                        <a14:backgroundMark x1="91729" y1="49782" x2="91729" y2="49782"/>
                        <a14:backgroundMark x1="76692" y1="50873" x2="76692" y2="50873"/>
                        <a14:backgroundMark x1="70489" y1="58079" x2="70489" y2="58079"/>
                        <a14:backgroundMark x1="89098" y1="50873" x2="89098" y2="50873"/>
                        <a14:backgroundMark x1="92105" y1="51965" x2="92105" y2="51965"/>
                        <a14:backgroundMark x1="89286" y1="51747" x2="89286" y2="51747"/>
                        <a14:backgroundMark x1="89662" y1="51965" x2="89662" y2="51965"/>
                      </a14:backgroundRemoval>
                    </a14:imgEffect>
                  </a14:imgLayer>
                </a14:imgProps>
              </a:ext>
              <a:ext uri="{28A0092B-C50C-407E-A947-70E740481C1C}">
                <a14:useLocalDpi xmlns:a14="http://schemas.microsoft.com/office/drawing/2010/main" val="0"/>
              </a:ext>
            </a:extLst>
          </a:blip>
          <a:srcRect t="23912" r="1476" b="23574"/>
          <a:stretch/>
        </p:blipFill>
        <p:spPr bwMode="auto">
          <a:xfrm>
            <a:off x="9873104" y="164757"/>
            <a:ext cx="1375196" cy="6310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Qr code&#10;&#10;Description automatically generated">
            <a:extLst>
              <a:ext uri="{FF2B5EF4-FFF2-40B4-BE49-F238E27FC236}">
                <a16:creationId xmlns:a16="http://schemas.microsoft.com/office/drawing/2014/main" id="{A083654E-3155-8116-C9D1-B9858FE5F1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85124" y="5572863"/>
            <a:ext cx="1055677" cy="1055677"/>
          </a:xfrm>
          <a:prstGeom prst="rect">
            <a:avLst/>
          </a:prstGeom>
        </p:spPr>
      </p:pic>
      <p:pic>
        <p:nvPicPr>
          <p:cNvPr id="11" name="Picture 2">
            <a:extLst>
              <a:ext uri="{FF2B5EF4-FFF2-40B4-BE49-F238E27FC236}">
                <a16:creationId xmlns:a16="http://schemas.microsoft.com/office/drawing/2014/main" id="{6F6F95E7-652E-897E-9140-FAEAB3FE6275}"/>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5575" b="92741" l="5041" r="93821">
                        <a14:foregroundMark x1="35203" y1="7724" x2="35203" y2="7724"/>
                        <a14:foregroundMark x1="50488" y1="5575" x2="50488" y2="5575"/>
                        <a14:foregroundMark x1="59593" y1="41289" x2="59593" y2="41289"/>
                        <a14:foregroundMark x1="53821" y1="36469" x2="53821" y2="36469"/>
                        <a14:foregroundMark x1="63008" y1="40650" x2="63008" y2="40650"/>
                        <a14:foregroundMark x1="64472" y1="41928" x2="64472" y2="41928"/>
                        <a14:foregroundMark x1="57480" y1="33449" x2="57480" y2="33449"/>
                        <a14:foregroundMark x1="54146" y1="80720" x2="54146" y2="80720"/>
                        <a14:foregroundMark x1="18455" y1="77468" x2="18455" y2="77468"/>
                        <a14:foregroundMark x1="25122" y1="78339" x2="25122" y2="78339"/>
                        <a14:foregroundMark x1="34634" y1="80488" x2="34634" y2="80488"/>
                        <a14:foregroundMark x1="43171" y1="79443" x2="43171" y2="79443"/>
                        <a14:foregroundMark x1="49512" y1="79210" x2="49512" y2="79210"/>
                        <a14:foregroundMark x1="49512" y1="75494" x2="49512" y2="75494"/>
                        <a14:foregroundMark x1="63577" y1="80952" x2="63577" y2="80952"/>
                        <a14:foregroundMark x1="75203" y1="79443" x2="75203" y2="79443"/>
                        <a14:foregroundMark x1="80325" y1="80081" x2="80325" y2="80081"/>
                        <a14:foregroundMark x1="75447" y1="75958" x2="75447" y2="75958"/>
                        <a14:foregroundMark x1="75447" y1="74623" x2="75447" y2="74623"/>
                        <a14:foregroundMark x1="10163" y1="90999" x2="10163" y2="90999"/>
                        <a14:foregroundMark x1="19024" y1="90534" x2="19024" y2="90534"/>
                        <a14:foregroundMark x1="28780" y1="89663" x2="28780" y2="89663"/>
                        <a14:foregroundMark x1="36748" y1="90534" x2="36748" y2="90534"/>
                        <a14:foregroundMark x1="34878" y1="91638" x2="34878" y2="91638"/>
                        <a14:foregroundMark x1="44634" y1="92044" x2="44634" y2="92044"/>
                        <a14:foregroundMark x1="53496" y1="91638" x2="53496" y2="91638"/>
                        <a14:foregroundMark x1="60244" y1="91870" x2="60244" y2="91870"/>
                        <a14:foregroundMark x1="66911" y1="92741" x2="66911" y2="92741"/>
                        <a14:foregroundMark x1="76098" y1="92509" x2="76098" y2="92509"/>
                        <a14:foregroundMark x1="84634" y1="92741" x2="84634" y2="92741"/>
                        <a14:foregroundMark x1="82764" y1="80488" x2="82764" y2="80488"/>
                        <a14:foregroundMark x1="34878" y1="33217" x2="34878" y2="33217"/>
                        <a14:foregroundMark x1="5041" y1="34553" x2="5041" y2="34553"/>
                        <a14:foregroundMark x1="93821" y1="35424" x2="93821" y2="35424"/>
                        <a14:foregroundMark x1="76992" y1="91638" x2="76992" y2="91638"/>
                        <a14:backgroundMark x1="54715" y1="35598" x2="54715" y2="35598"/>
                        <a14:backgroundMark x1="65122" y1="78746" x2="65122" y2="78746"/>
                        <a14:backgroundMark x1="65447" y1="82695" x2="65447" y2="82695"/>
                        <a14:backgroundMark x1="70569" y1="89431" x2="70569" y2="89431"/>
                        <a14:backgroundMark x1="78862" y1="89024" x2="78862" y2="89024"/>
                        <a14:backgroundMark x1="70325" y1="93612" x2="70325" y2="93612"/>
                        <a14:backgroundMark x1="62358" y1="91173" x2="62358" y2="91173"/>
                        <a14:backgroundMark x1="38862" y1="89895" x2="38862" y2="89895"/>
                        <a14:backgroundMark x1="37317" y1="80314" x2="37317" y2="80314"/>
                        <a14:backgroundMark x1="33984" y1="43031" x2="33984" y2="43031"/>
                        <a14:backgroundMark x1="13577" y1="89024" x2="13577" y2="89024"/>
                        <a14:backgroundMark x1="80650" y1="80314" x2="80650" y2="80314"/>
                        <a14:backgroundMark x1="28211" y1="42393" x2="28211" y2="42393"/>
                        <a14:backgroundMark x1="36423" y1="42625" x2="36423" y2="42625"/>
                      </a14:backgroundRemoval>
                    </a14:imgEffect>
                  </a14:imgLayer>
                </a14:imgProps>
              </a:ext>
              <a:ext uri="{28A0092B-C50C-407E-A947-70E740481C1C}">
                <a14:useLocalDpi xmlns:a14="http://schemas.microsoft.com/office/drawing/2010/main" val="0"/>
              </a:ext>
            </a:extLst>
          </a:blip>
          <a:srcRect/>
          <a:stretch>
            <a:fillRect/>
          </a:stretch>
        </p:blipFill>
        <p:spPr bwMode="auto">
          <a:xfrm>
            <a:off x="9595394" y="5554321"/>
            <a:ext cx="780614" cy="109275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1E92CB7-AE90-045C-B165-AEEDDE8F95CD}"/>
              </a:ext>
            </a:extLst>
          </p:cNvPr>
          <p:cNvSpPr txBox="1"/>
          <p:nvPr/>
        </p:nvSpPr>
        <p:spPr>
          <a:xfrm>
            <a:off x="9418535" y="1034845"/>
            <a:ext cx="2422266" cy="646331"/>
          </a:xfrm>
          <a:prstGeom prst="rect">
            <a:avLst/>
          </a:prstGeom>
          <a:noFill/>
        </p:spPr>
        <p:txBody>
          <a:bodyPr wrap="square" rtlCol="0">
            <a:spAutoFit/>
          </a:bodyPr>
          <a:lstStyle/>
          <a:p>
            <a:pPr algn="ctr"/>
            <a:r>
              <a:rPr lang="en-GB" b="1" dirty="0">
                <a:solidFill>
                  <a:srgbClr val="FFDD00"/>
                </a:solidFill>
                <a:latin typeface="Book Antiqua" panose="02040602050305030304" pitchFamily="18" charset="0"/>
              </a:rPr>
              <a:t>Inferring reservoir filling strategies</a:t>
            </a:r>
            <a:endParaRPr lang="en-NL" b="1" dirty="0">
              <a:solidFill>
                <a:srgbClr val="FFDD00"/>
              </a:solidFill>
              <a:latin typeface="Book Antiqua" panose="02040602050305030304" pitchFamily="18" charset="0"/>
            </a:endParaRPr>
          </a:p>
        </p:txBody>
      </p:sp>
      <p:cxnSp>
        <p:nvCxnSpPr>
          <p:cNvPr id="13" name="Straight Connector 12">
            <a:extLst>
              <a:ext uri="{FF2B5EF4-FFF2-40B4-BE49-F238E27FC236}">
                <a16:creationId xmlns:a16="http://schemas.microsoft.com/office/drawing/2014/main" id="{28DEDA2C-FB27-333E-7397-04D13BEEC574}"/>
              </a:ext>
            </a:extLst>
          </p:cNvPr>
          <p:cNvCxnSpPr>
            <a:cxnSpLocks/>
          </p:cNvCxnSpPr>
          <p:nvPr/>
        </p:nvCxnSpPr>
        <p:spPr>
          <a:xfrm>
            <a:off x="9418535" y="960548"/>
            <a:ext cx="2401527" cy="1540"/>
          </a:xfrm>
          <a:prstGeom prst="line">
            <a:avLst/>
          </a:prstGeom>
          <a:ln w="28575">
            <a:solidFill>
              <a:srgbClr val="FFDD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C119FAB-86B0-5E74-0E5A-F2A630C6A991}"/>
              </a:ext>
            </a:extLst>
          </p:cNvPr>
          <p:cNvCxnSpPr>
            <a:cxnSpLocks/>
          </p:cNvCxnSpPr>
          <p:nvPr/>
        </p:nvCxnSpPr>
        <p:spPr>
          <a:xfrm>
            <a:off x="9430884" y="2093660"/>
            <a:ext cx="2401527" cy="1540"/>
          </a:xfrm>
          <a:prstGeom prst="line">
            <a:avLst/>
          </a:prstGeom>
          <a:ln w="28575">
            <a:solidFill>
              <a:srgbClr val="FFDD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F6232BF-795E-69B4-4B18-19BD72E2B8DA}"/>
              </a:ext>
            </a:extLst>
          </p:cNvPr>
          <p:cNvSpPr txBox="1"/>
          <p:nvPr/>
        </p:nvSpPr>
        <p:spPr>
          <a:xfrm>
            <a:off x="9418535" y="1738995"/>
            <a:ext cx="2422266" cy="307777"/>
          </a:xfrm>
          <a:prstGeom prst="rect">
            <a:avLst/>
          </a:prstGeom>
          <a:noFill/>
        </p:spPr>
        <p:txBody>
          <a:bodyPr wrap="square" rtlCol="0">
            <a:spAutoFit/>
          </a:bodyPr>
          <a:lstStyle/>
          <a:p>
            <a:pPr algn="ctr"/>
            <a:r>
              <a:rPr lang="en-GB" sz="1400" dirty="0">
                <a:solidFill>
                  <a:srgbClr val="FFDD00"/>
                </a:solidFill>
                <a:latin typeface="Book Antiqua" panose="02040602050305030304" pitchFamily="18" charset="0"/>
              </a:rPr>
              <a:t>Ali et al. </a:t>
            </a:r>
            <a:endParaRPr lang="en-NL" sz="1400" dirty="0">
              <a:solidFill>
                <a:srgbClr val="FFDD00"/>
              </a:solidFill>
              <a:latin typeface="Book Antiqua" panose="02040602050305030304" pitchFamily="18" charset="0"/>
            </a:endParaRPr>
          </a:p>
        </p:txBody>
      </p:sp>
      <p:sp>
        <p:nvSpPr>
          <p:cNvPr id="16" name="Rectangle: Rounded Corners 15">
            <a:hlinkClick r:id="rId8" action="ppaction://hlinksldjump" highlightClick="1"/>
            <a:extLst>
              <a:ext uri="{FF2B5EF4-FFF2-40B4-BE49-F238E27FC236}">
                <a16:creationId xmlns:a16="http://schemas.microsoft.com/office/drawing/2014/main" id="{ABB8F168-AC4A-4029-0E26-466D5655B45B}"/>
              </a:ext>
            </a:extLst>
          </p:cNvPr>
          <p:cNvSpPr/>
          <p:nvPr/>
        </p:nvSpPr>
        <p:spPr>
          <a:xfrm>
            <a:off x="9443467" y="4505804"/>
            <a:ext cx="2393140"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a:solidFill>
                  <a:srgbClr val="0072BB"/>
                </a:solidFill>
                <a:latin typeface="Book Antiqua" panose="02040602050305030304" pitchFamily="18" charset="0"/>
              </a:rPr>
              <a:t>Conclusion</a:t>
            </a:r>
            <a:endParaRPr lang="en-NL" sz="1100" b="1" dirty="0">
              <a:solidFill>
                <a:srgbClr val="0072BB"/>
              </a:solidFill>
              <a:latin typeface="Book Antiqua" panose="02040602050305030304" pitchFamily="18" charset="0"/>
            </a:endParaRPr>
          </a:p>
        </p:txBody>
      </p:sp>
      <p:sp>
        <p:nvSpPr>
          <p:cNvPr id="18" name="Action Button: Go to Beginning 17">
            <a:hlinkClick r:id="" action="ppaction://hlinkshowjump?jump=firstslide" highlightClick="1"/>
            <a:extLst>
              <a:ext uri="{FF2B5EF4-FFF2-40B4-BE49-F238E27FC236}">
                <a16:creationId xmlns:a16="http://schemas.microsoft.com/office/drawing/2014/main" id="{A3E0FDC5-D0B6-2B27-2C04-E0D4365399CE}"/>
              </a:ext>
            </a:extLst>
          </p:cNvPr>
          <p:cNvSpPr/>
          <p:nvPr/>
        </p:nvSpPr>
        <p:spPr>
          <a:xfrm>
            <a:off x="9444148" y="5036984"/>
            <a:ext cx="431540" cy="265472"/>
          </a:xfrm>
          <a:prstGeom prst="actionButtonBeginning">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L" sz="1100" b="1">
              <a:solidFill>
                <a:srgbClr val="0072BB"/>
              </a:solidFill>
              <a:latin typeface="Book Antiqua" panose="02040602050305030304" pitchFamily="18" charset="0"/>
            </a:endParaRPr>
          </a:p>
        </p:txBody>
      </p:sp>
      <p:sp>
        <p:nvSpPr>
          <p:cNvPr id="19" name="Rectangle: Rounded Corners 18">
            <a:hlinkClick r:id="rId9" action="ppaction://hlinksldjump" highlightClick="1"/>
            <a:extLst>
              <a:ext uri="{FF2B5EF4-FFF2-40B4-BE49-F238E27FC236}">
                <a16:creationId xmlns:a16="http://schemas.microsoft.com/office/drawing/2014/main" id="{4DA6905C-0817-D829-7812-DFB108FF9630}"/>
              </a:ext>
            </a:extLst>
          </p:cNvPr>
          <p:cNvSpPr/>
          <p:nvPr/>
        </p:nvSpPr>
        <p:spPr>
          <a:xfrm>
            <a:off x="9439271" y="3959616"/>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a:solidFill>
                  <a:srgbClr val="0072BB"/>
                </a:solidFill>
                <a:latin typeface="Book Antiqua" panose="02040602050305030304" pitchFamily="18" charset="0"/>
              </a:rPr>
              <a:t>Methodology</a:t>
            </a:r>
            <a:endParaRPr lang="en-NL" sz="1100" b="1" dirty="0">
              <a:solidFill>
                <a:srgbClr val="0072BB"/>
              </a:solidFill>
              <a:latin typeface="Book Antiqua" panose="02040602050305030304" pitchFamily="18" charset="0"/>
            </a:endParaRPr>
          </a:p>
        </p:txBody>
      </p:sp>
      <p:sp>
        <p:nvSpPr>
          <p:cNvPr id="20" name="Rectangle: Rounded Corners 19">
            <a:hlinkClick r:id="rId10" action="ppaction://hlinksldjump" highlightClick="1"/>
            <a:extLst>
              <a:ext uri="{FF2B5EF4-FFF2-40B4-BE49-F238E27FC236}">
                <a16:creationId xmlns:a16="http://schemas.microsoft.com/office/drawing/2014/main" id="{EC5AF803-7748-3AB8-3CF5-C2776FF0058B}"/>
              </a:ext>
            </a:extLst>
          </p:cNvPr>
          <p:cNvSpPr/>
          <p:nvPr/>
        </p:nvSpPr>
        <p:spPr>
          <a:xfrm>
            <a:off x="10747945" y="3964901"/>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a:solidFill>
                  <a:srgbClr val="0072BB"/>
                </a:solidFill>
                <a:latin typeface="Book Antiqua" panose="02040602050305030304" pitchFamily="18" charset="0"/>
              </a:rPr>
              <a:t>Results</a:t>
            </a:r>
            <a:endParaRPr lang="en-NL" sz="1100" b="1" dirty="0">
              <a:solidFill>
                <a:srgbClr val="0072BB"/>
              </a:solidFill>
              <a:latin typeface="Book Antiqua" panose="02040602050305030304" pitchFamily="18" charset="0"/>
            </a:endParaRPr>
          </a:p>
        </p:txBody>
      </p:sp>
      <p:sp>
        <p:nvSpPr>
          <p:cNvPr id="21" name="Rectangle: Rounded Corners 20">
            <a:hlinkClick r:id="rId11" action="ppaction://hlinksldjump" highlightClick="1"/>
            <a:extLst>
              <a:ext uri="{FF2B5EF4-FFF2-40B4-BE49-F238E27FC236}">
                <a16:creationId xmlns:a16="http://schemas.microsoft.com/office/drawing/2014/main" id="{250B9FC1-3491-C958-A547-1487B1893DAD}"/>
              </a:ext>
            </a:extLst>
          </p:cNvPr>
          <p:cNvSpPr/>
          <p:nvPr/>
        </p:nvSpPr>
        <p:spPr>
          <a:xfrm>
            <a:off x="9439271" y="3404989"/>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dirty="0">
                <a:solidFill>
                  <a:srgbClr val="0072BB"/>
                </a:solidFill>
                <a:latin typeface="Book Antiqua" panose="02040602050305030304" pitchFamily="18" charset="0"/>
              </a:rPr>
              <a:t>Study Area</a:t>
            </a:r>
            <a:endParaRPr lang="en-NL" sz="1100" b="1" dirty="0">
              <a:solidFill>
                <a:srgbClr val="0072BB"/>
              </a:solidFill>
              <a:latin typeface="Book Antiqua" panose="02040602050305030304" pitchFamily="18" charset="0"/>
            </a:endParaRPr>
          </a:p>
        </p:txBody>
      </p:sp>
      <p:sp>
        <p:nvSpPr>
          <p:cNvPr id="25" name="Rectangle: Rounded Corners 24">
            <a:hlinkClick r:id="rId12" action="ppaction://hlinksldjump" highlightClick="1"/>
            <a:extLst>
              <a:ext uri="{FF2B5EF4-FFF2-40B4-BE49-F238E27FC236}">
                <a16:creationId xmlns:a16="http://schemas.microsoft.com/office/drawing/2014/main" id="{2DBA150C-1058-4BA7-83B2-6D8F9F6BE888}"/>
              </a:ext>
            </a:extLst>
          </p:cNvPr>
          <p:cNvSpPr/>
          <p:nvPr/>
        </p:nvSpPr>
        <p:spPr>
          <a:xfrm>
            <a:off x="10747945" y="3403609"/>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a:solidFill>
                  <a:srgbClr val="0072BB"/>
                </a:solidFill>
                <a:latin typeface="Book Antiqua" panose="02040602050305030304" pitchFamily="18" charset="0"/>
              </a:rPr>
              <a:t>Data</a:t>
            </a:r>
            <a:endParaRPr lang="en-NL" sz="1100" b="1" dirty="0">
              <a:solidFill>
                <a:srgbClr val="0072BB"/>
              </a:solidFill>
              <a:latin typeface="Book Antiqua" panose="02040602050305030304" pitchFamily="18" charset="0"/>
            </a:endParaRPr>
          </a:p>
        </p:txBody>
      </p:sp>
      <p:sp>
        <p:nvSpPr>
          <p:cNvPr id="31" name="Rectangle: Rounded Corners 30">
            <a:hlinkClick r:id="rId13" action="ppaction://hlinksldjump" highlightClick="1"/>
            <a:extLst>
              <a:ext uri="{FF2B5EF4-FFF2-40B4-BE49-F238E27FC236}">
                <a16:creationId xmlns:a16="http://schemas.microsoft.com/office/drawing/2014/main" id="{09616622-D141-2432-4A9F-C3A21616A746}"/>
              </a:ext>
            </a:extLst>
          </p:cNvPr>
          <p:cNvSpPr/>
          <p:nvPr/>
        </p:nvSpPr>
        <p:spPr>
          <a:xfrm>
            <a:off x="10739555" y="2887667"/>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dirty="0">
                <a:solidFill>
                  <a:srgbClr val="0072BB"/>
                </a:solidFill>
                <a:latin typeface="Book Antiqua" panose="02040602050305030304" pitchFamily="18" charset="0"/>
              </a:rPr>
              <a:t>Abstract</a:t>
            </a:r>
            <a:endParaRPr lang="en-NL" sz="1100" b="1" dirty="0">
              <a:solidFill>
                <a:srgbClr val="0072BB"/>
              </a:solidFill>
              <a:latin typeface="Book Antiqua" panose="02040602050305030304" pitchFamily="18" charset="0"/>
            </a:endParaRPr>
          </a:p>
        </p:txBody>
      </p:sp>
      <p:sp>
        <p:nvSpPr>
          <p:cNvPr id="33" name="Rectangle: Rounded Corners 32">
            <a:hlinkClick r:id="rId14" action="ppaction://hlinksldjump" highlightClick="1"/>
            <a:extLst>
              <a:ext uri="{FF2B5EF4-FFF2-40B4-BE49-F238E27FC236}">
                <a16:creationId xmlns:a16="http://schemas.microsoft.com/office/drawing/2014/main" id="{994E518D-C890-7490-0902-85B73880DEFA}"/>
              </a:ext>
            </a:extLst>
          </p:cNvPr>
          <p:cNvSpPr/>
          <p:nvPr/>
        </p:nvSpPr>
        <p:spPr>
          <a:xfrm>
            <a:off x="9439271" y="2890908"/>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dirty="0">
                <a:solidFill>
                  <a:srgbClr val="0072BB"/>
                </a:solidFill>
                <a:latin typeface="Book Antiqua" panose="02040602050305030304" pitchFamily="18" charset="0"/>
              </a:rPr>
              <a:t>Preprint</a:t>
            </a:r>
            <a:endParaRPr lang="en-NL" sz="1100" b="1" dirty="0">
              <a:solidFill>
                <a:srgbClr val="0072BB"/>
              </a:solidFill>
              <a:latin typeface="Book Antiqua" panose="02040602050305030304" pitchFamily="18" charset="0"/>
            </a:endParaRPr>
          </a:p>
        </p:txBody>
      </p:sp>
    </p:spTree>
    <p:extLst>
      <p:ext uri="{BB962C8B-B14F-4D97-AF65-F5344CB8AC3E}">
        <p14:creationId xmlns:p14="http://schemas.microsoft.com/office/powerpoint/2010/main" val="2295148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7C3BC7-8404-4CD2-F824-8D763232B28F}"/>
              </a:ext>
            </a:extLst>
          </p:cNvPr>
          <p:cNvPicPr>
            <a:picLocks noChangeAspect="1"/>
          </p:cNvPicPr>
          <p:nvPr/>
        </p:nvPicPr>
        <p:blipFill>
          <a:blip r:embed="rId3"/>
          <a:stretch>
            <a:fillRect/>
          </a:stretch>
        </p:blipFill>
        <p:spPr>
          <a:xfrm>
            <a:off x="3676021" y="980212"/>
            <a:ext cx="4673524" cy="2311137"/>
          </a:xfrm>
          <a:prstGeom prst="rect">
            <a:avLst/>
          </a:prstGeom>
        </p:spPr>
      </p:pic>
      <p:pic>
        <p:nvPicPr>
          <p:cNvPr id="9" name="Picture 8">
            <a:extLst>
              <a:ext uri="{FF2B5EF4-FFF2-40B4-BE49-F238E27FC236}">
                <a16:creationId xmlns:a16="http://schemas.microsoft.com/office/drawing/2014/main" id="{58077BCE-C9A7-91A1-7E6A-0C0B729DAEC6}"/>
              </a:ext>
            </a:extLst>
          </p:cNvPr>
          <p:cNvPicPr>
            <a:picLocks noChangeAspect="1"/>
          </p:cNvPicPr>
          <p:nvPr/>
        </p:nvPicPr>
        <p:blipFill>
          <a:blip r:embed="rId4"/>
          <a:stretch>
            <a:fillRect/>
          </a:stretch>
        </p:blipFill>
        <p:spPr>
          <a:xfrm>
            <a:off x="3285871" y="3455369"/>
            <a:ext cx="5460773" cy="2849697"/>
          </a:xfrm>
          <a:prstGeom prst="rect">
            <a:avLst/>
          </a:prstGeom>
        </p:spPr>
      </p:pic>
      <p:sp>
        <p:nvSpPr>
          <p:cNvPr id="6" name="TextBox 5">
            <a:extLst>
              <a:ext uri="{FF2B5EF4-FFF2-40B4-BE49-F238E27FC236}">
                <a16:creationId xmlns:a16="http://schemas.microsoft.com/office/drawing/2014/main" id="{D14A1103-5AE7-F0AB-CDA6-0D04F89517A4}"/>
              </a:ext>
            </a:extLst>
          </p:cNvPr>
          <p:cNvSpPr txBox="1"/>
          <p:nvPr/>
        </p:nvSpPr>
        <p:spPr>
          <a:xfrm>
            <a:off x="369521" y="191961"/>
            <a:ext cx="8304218" cy="523220"/>
          </a:xfrm>
          <a:prstGeom prst="rect">
            <a:avLst/>
          </a:prstGeom>
          <a:noFill/>
        </p:spPr>
        <p:txBody>
          <a:bodyPr wrap="square" rtlCol="0">
            <a:spAutoFit/>
          </a:bodyPr>
          <a:lstStyle/>
          <a:p>
            <a:r>
              <a:rPr lang="en-GB" sz="2800" b="1" dirty="0">
                <a:solidFill>
                  <a:srgbClr val="0072BB"/>
                </a:solidFill>
                <a:latin typeface="Book Antiqua" panose="02040602050305030304" pitchFamily="18" charset="0"/>
              </a:rPr>
              <a:t>Results: Performance of the rainfall products</a:t>
            </a:r>
            <a:endParaRPr lang="en-NL" sz="2800" b="1" dirty="0">
              <a:solidFill>
                <a:srgbClr val="0072BB"/>
              </a:solidFill>
              <a:latin typeface="Book Antiqua" panose="02040602050305030304" pitchFamily="18" charset="0"/>
            </a:endParaRPr>
          </a:p>
        </p:txBody>
      </p:sp>
      <p:sp>
        <p:nvSpPr>
          <p:cNvPr id="5" name="TextBox 4">
            <a:extLst>
              <a:ext uri="{FF2B5EF4-FFF2-40B4-BE49-F238E27FC236}">
                <a16:creationId xmlns:a16="http://schemas.microsoft.com/office/drawing/2014/main" id="{5A7397B0-8324-CE7E-3F6D-4625125DED42}"/>
              </a:ext>
            </a:extLst>
          </p:cNvPr>
          <p:cNvSpPr txBox="1"/>
          <p:nvPr/>
        </p:nvSpPr>
        <p:spPr>
          <a:xfrm>
            <a:off x="7731993" y="6351469"/>
            <a:ext cx="1313684" cy="369332"/>
          </a:xfrm>
          <a:prstGeom prst="rect">
            <a:avLst/>
          </a:prstGeom>
          <a:noFill/>
        </p:spPr>
        <p:txBody>
          <a:bodyPr wrap="square" rtlCol="0">
            <a:spAutoFit/>
          </a:bodyPr>
          <a:lstStyle/>
          <a:p>
            <a:r>
              <a:rPr lang="en-GB" b="1" dirty="0">
                <a:solidFill>
                  <a:srgbClr val="0072BB"/>
                </a:solidFill>
                <a:latin typeface="Book Antiqua" panose="02040602050305030304" pitchFamily="18" charset="0"/>
              </a:rPr>
              <a:t>Page 1/5</a:t>
            </a:r>
            <a:endParaRPr lang="en-NL" b="1" dirty="0">
              <a:solidFill>
                <a:srgbClr val="0072BB"/>
              </a:solidFill>
              <a:latin typeface="Book Antiqua" panose="02040602050305030304" pitchFamily="18" charset="0"/>
            </a:endParaRPr>
          </a:p>
        </p:txBody>
      </p:sp>
      <p:sp>
        <p:nvSpPr>
          <p:cNvPr id="70" name="Rectangle: Rounded Corners 69">
            <a:extLst>
              <a:ext uri="{FF2B5EF4-FFF2-40B4-BE49-F238E27FC236}">
                <a16:creationId xmlns:a16="http://schemas.microsoft.com/office/drawing/2014/main" id="{502EB4D2-7D0A-4D7E-396B-7F94ACFA299A}"/>
              </a:ext>
            </a:extLst>
          </p:cNvPr>
          <p:cNvSpPr/>
          <p:nvPr/>
        </p:nvSpPr>
        <p:spPr>
          <a:xfrm>
            <a:off x="373346" y="1341121"/>
            <a:ext cx="2646722" cy="4734560"/>
          </a:xfrm>
          <a:prstGeom prst="roundRect">
            <a:avLst>
              <a:gd name="adj" fmla="val 11838"/>
            </a:avLst>
          </a:prstGeom>
          <a:solidFill>
            <a:schemeClr val="accent1">
              <a:lumMod val="20000"/>
              <a:lumOff val="80000"/>
              <a:alpha val="50000"/>
            </a:schemeClr>
          </a:solidFill>
          <a:ln>
            <a:solidFill>
              <a:schemeClr val="accent1">
                <a:lumMod val="40000"/>
                <a:lumOff val="6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NL"/>
          </a:p>
        </p:txBody>
      </p:sp>
      <p:sp>
        <p:nvSpPr>
          <p:cNvPr id="71" name="TextBox 70">
            <a:extLst>
              <a:ext uri="{FF2B5EF4-FFF2-40B4-BE49-F238E27FC236}">
                <a16:creationId xmlns:a16="http://schemas.microsoft.com/office/drawing/2014/main" id="{2D4059DF-DCAD-7C2E-B89B-DDF8792EFDAC}"/>
              </a:ext>
            </a:extLst>
          </p:cNvPr>
          <p:cNvSpPr txBox="1"/>
          <p:nvPr/>
        </p:nvSpPr>
        <p:spPr>
          <a:xfrm>
            <a:off x="493241" y="1524561"/>
            <a:ext cx="2347478" cy="4401205"/>
          </a:xfrm>
          <a:prstGeom prst="rect">
            <a:avLst/>
          </a:prstGeom>
          <a:noFill/>
        </p:spPr>
        <p:txBody>
          <a:bodyPr wrap="square" rtlCol="0">
            <a:spAutoFit/>
          </a:bodyPr>
          <a:lstStyle/>
          <a:p>
            <a:pPr marL="171450" indent="-171450">
              <a:buFont typeface="Arial" panose="020B0604020202020204" pitchFamily="34" charset="0"/>
              <a:buChar char="•"/>
            </a:pPr>
            <a:r>
              <a:rPr lang="en-GB" sz="1400" dirty="0">
                <a:latin typeface="Book Antiqua" panose="02040602050305030304" pitchFamily="18" charset="0"/>
              </a:rPr>
              <a:t>CHIRPS has the most accurate estimates </a:t>
            </a:r>
          </a:p>
          <a:p>
            <a:pPr marL="171450" indent="-171450">
              <a:buFont typeface="Arial" panose="020B0604020202020204" pitchFamily="34" charset="0"/>
              <a:buChar char="•"/>
            </a:pPr>
            <a:endParaRPr lang="en-GB" sz="1400" dirty="0">
              <a:latin typeface="Book Antiqua" panose="02040602050305030304" pitchFamily="18" charset="0"/>
            </a:endParaRPr>
          </a:p>
          <a:p>
            <a:pPr marL="171450" indent="-171450">
              <a:buFont typeface="Arial" panose="020B0604020202020204" pitchFamily="34" charset="0"/>
              <a:buChar char="•"/>
            </a:pPr>
            <a:endParaRPr lang="en-GB" sz="1400" dirty="0">
              <a:latin typeface="Book Antiqua" panose="02040602050305030304" pitchFamily="18" charset="0"/>
            </a:endParaRPr>
          </a:p>
          <a:p>
            <a:pPr marL="171450" indent="-171450">
              <a:buFont typeface="Arial" panose="020B0604020202020204" pitchFamily="34" charset="0"/>
              <a:buChar char="•"/>
            </a:pPr>
            <a:r>
              <a:rPr lang="en-GB" sz="1400" dirty="0">
                <a:latin typeface="Book Antiqua" panose="02040602050305030304" pitchFamily="18" charset="0"/>
              </a:rPr>
              <a:t>ERA5 shows the highest overestimation and the highest error values</a:t>
            </a:r>
          </a:p>
          <a:p>
            <a:pPr marL="171450" indent="-171450">
              <a:buFont typeface="Arial" panose="020B0604020202020204" pitchFamily="34" charset="0"/>
              <a:buChar char="•"/>
            </a:pPr>
            <a:endParaRPr lang="en-GB" sz="1400" dirty="0">
              <a:latin typeface="Book Antiqua" panose="02040602050305030304" pitchFamily="18" charset="0"/>
            </a:endParaRPr>
          </a:p>
          <a:p>
            <a:pPr marL="171450" indent="-171450">
              <a:buFont typeface="Arial" panose="020B0604020202020204" pitchFamily="34" charset="0"/>
              <a:buChar char="•"/>
            </a:pPr>
            <a:endParaRPr lang="en-GB" sz="1400" dirty="0">
              <a:latin typeface="Book Antiqua" panose="02040602050305030304" pitchFamily="18" charset="0"/>
            </a:endParaRPr>
          </a:p>
          <a:p>
            <a:pPr marL="171450" indent="-171450">
              <a:buFont typeface="Arial" panose="020B0604020202020204" pitchFamily="34" charset="0"/>
              <a:buChar char="•"/>
            </a:pPr>
            <a:r>
              <a:rPr lang="en-GB" sz="1400" dirty="0">
                <a:latin typeface="Book Antiqua" panose="02040602050305030304" pitchFamily="18" charset="0"/>
              </a:rPr>
              <a:t>The performance of the rainfall products also varied spatially at the different stations</a:t>
            </a:r>
          </a:p>
          <a:p>
            <a:pPr marL="171450" indent="-171450">
              <a:buFont typeface="Arial" panose="020B0604020202020204" pitchFamily="34" charset="0"/>
              <a:buChar char="•"/>
            </a:pPr>
            <a:endParaRPr lang="en-GB" sz="1400" dirty="0">
              <a:latin typeface="Book Antiqua" panose="02040602050305030304" pitchFamily="18" charset="0"/>
            </a:endParaRPr>
          </a:p>
          <a:p>
            <a:pPr marL="171450" indent="-171450">
              <a:buFont typeface="Arial" panose="020B0604020202020204" pitchFamily="34" charset="0"/>
              <a:buChar char="•"/>
            </a:pPr>
            <a:endParaRPr lang="en-GB" sz="1400" dirty="0">
              <a:latin typeface="Book Antiqua" panose="02040602050305030304" pitchFamily="18" charset="0"/>
            </a:endParaRPr>
          </a:p>
          <a:p>
            <a:pPr marL="171450" indent="-171450">
              <a:buFont typeface="Arial" panose="020B0604020202020204" pitchFamily="34" charset="0"/>
              <a:buChar char="•"/>
            </a:pPr>
            <a:r>
              <a:rPr lang="en-GB" sz="1400" dirty="0">
                <a:latin typeface="Book Antiqua" panose="02040602050305030304" pitchFamily="18" charset="0"/>
              </a:rPr>
              <a:t>The overall best performing product is CHIRPS followed by PERSIANN-CDR, ARC2, GPCC, and ERA5</a:t>
            </a:r>
          </a:p>
        </p:txBody>
      </p:sp>
      <p:sp>
        <p:nvSpPr>
          <p:cNvPr id="2" name="Rectangle 1">
            <a:extLst>
              <a:ext uri="{FF2B5EF4-FFF2-40B4-BE49-F238E27FC236}">
                <a16:creationId xmlns:a16="http://schemas.microsoft.com/office/drawing/2014/main" id="{F752F034-8B1F-4231-0FC0-7F61587AFCC5}"/>
              </a:ext>
            </a:extLst>
          </p:cNvPr>
          <p:cNvSpPr/>
          <p:nvPr/>
        </p:nvSpPr>
        <p:spPr>
          <a:xfrm>
            <a:off x="9045677" y="0"/>
            <a:ext cx="3146323" cy="6858000"/>
          </a:xfrm>
          <a:prstGeom prst="rect">
            <a:avLst/>
          </a:prstGeom>
          <a:solidFill>
            <a:srgbClr val="0072BB"/>
          </a:solidFill>
          <a:ln>
            <a:solidFill>
              <a:srgbClr val="0072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 name="Rectangle: Rounded Corners 2">
            <a:hlinkClick r:id="" action="ppaction://hlinkshowjump?jump=firstslide" highlightClick="1"/>
            <a:extLst>
              <a:ext uri="{FF2B5EF4-FFF2-40B4-BE49-F238E27FC236}">
                <a16:creationId xmlns:a16="http://schemas.microsoft.com/office/drawing/2014/main" id="{75BD7925-3761-146C-6BDB-6E1341D0F867}"/>
              </a:ext>
            </a:extLst>
          </p:cNvPr>
          <p:cNvSpPr/>
          <p:nvPr/>
        </p:nvSpPr>
        <p:spPr>
          <a:xfrm>
            <a:off x="9439274" y="2371725"/>
            <a:ext cx="2401527"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rgbClr val="0072BB"/>
                </a:solidFill>
                <a:latin typeface="Book Antiqua" panose="02040602050305030304" pitchFamily="18" charset="0"/>
              </a:rPr>
              <a:t>Introduction: Madness </a:t>
            </a:r>
            <a:endParaRPr lang="en-NL" sz="1100" b="1" dirty="0">
              <a:solidFill>
                <a:srgbClr val="0072BB"/>
              </a:solidFill>
              <a:latin typeface="Book Antiqua" panose="02040602050305030304" pitchFamily="18" charset="0"/>
            </a:endParaRPr>
          </a:p>
        </p:txBody>
      </p:sp>
      <p:sp>
        <p:nvSpPr>
          <p:cNvPr id="7" name="Action Button: Go Back or Previous 6">
            <a:hlinkClick r:id="" action="ppaction://hlinkshowjump?jump=previousslide" highlightClick="1"/>
            <a:extLst>
              <a:ext uri="{FF2B5EF4-FFF2-40B4-BE49-F238E27FC236}">
                <a16:creationId xmlns:a16="http://schemas.microsoft.com/office/drawing/2014/main" id="{F1E39F22-5D0A-02A5-783C-523139D87F9F}"/>
              </a:ext>
            </a:extLst>
          </p:cNvPr>
          <p:cNvSpPr/>
          <p:nvPr/>
        </p:nvSpPr>
        <p:spPr>
          <a:xfrm>
            <a:off x="10100589" y="5036984"/>
            <a:ext cx="431540" cy="265472"/>
          </a:xfrm>
          <a:prstGeom prst="actionButtonBackPrevious">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L" sz="1100" b="1">
              <a:solidFill>
                <a:srgbClr val="0072BB"/>
              </a:solidFill>
              <a:latin typeface="Book Antiqua" panose="02040602050305030304" pitchFamily="18" charset="0"/>
            </a:endParaRPr>
          </a:p>
        </p:txBody>
      </p:sp>
      <p:sp>
        <p:nvSpPr>
          <p:cNvPr id="8" name="Action Button: Go Forward or Next 7">
            <a:hlinkClick r:id="" action="ppaction://hlinkshowjump?jump=nextslide" highlightClick="1"/>
            <a:extLst>
              <a:ext uri="{FF2B5EF4-FFF2-40B4-BE49-F238E27FC236}">
                <a16:creationId xmlns:a16="http://schemas.microsoft.com/office/drawing/2014/main" id="{929CFCDF-AD63-6AFB-F769-ED52F32CCAB5}"/>
              </a:ext>
            </a:extLst>
          </p:cNvPr>
          <p:cNvSpPr/>
          <p:nvPr/>
        </p:nvSpPr>
        <p:spPr>
          <a:xfrm>
            <a:off x="10747945" y="5027898"/>
            <a:ext cx="431540" cy="265472"/>
          </a:xfrm>
          <a:prstGeom prst="actionButtonForwardNex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L" sz="1100" b="1">
              <a:solidFill>
                <a:srgbClr val="0072BB"/>
              </a:solidFill>
              <a:latin typeface="Book Antiqua" panose="02040602050305030304" pitchFamily="18" charset="0"/>
            </a:endParaRPr>
          </a:p>
        </p:txBody>
      </p:sp>
      <p:sp>
        <p:nvSpPr>
          <p:cNvPr id="10" name="Action Button: Go to End 9">
            <a:hlinkClick r:id="" action="ppaction://hlinkshowjump?jump=lastslide" highlightClick="1"/>
            <a:extLst>
              <a:ext uri="{FF2B5EF4-FFF2-40B4-BE49-F238E27FC236}">
                <a16:creationId xmlns:a16="http://schemas.microsoft.com/office/drawing/2014/main" id="{89D2DF51-6C17-D37F-C166-7E3BDF0C7836}"/>
              </a:ext>
            </a:extLst>
          </p:cNvPr>
          <p:cNvSpPr/>
          <p:nvPr/>
        </p:nvSpPr>
        <p:spPr>
          <a:xfrm>
            <a:off x="11409261" y="5029298"/>
            <a:ext cx="431540" cy="265472"/>
          </a:xfrm>
          <a:prstGeom prst="actionButtonEnd">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L" sz="1100" b="1">
              <a:solidFill>
                <a:srgbClr val="0072BB"/>
              </a:solidFill>
              <a:latin typeface="Book Antiqua" panose="02040602050305030304" pitchFamily="18" charset="0"/>
            </a:endParaRPr>
          </a:p>
        </p:txBody>
      </p:sp>
      <p:pic>
        <p:nvPicPr>
          <p:cNvPr id="11" name="Picture 2" descr="EGU 2023 | Max-Planck-Institut für Biogeochemie">
            <a:extLst>
              <a:ext uri="{FF2B5EF4-FFF2-40B4-BE49-F238E27FC236}">
                <a16:creationId xmlns:a16="http://schemas.microsoft.com/office/drawing/2014/main" id="{47D53605-4A2E-92F2-E624-502EA393359A}"/>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8166" b="71616" l="3759" r="94361">
                        <a14:foregroundMark x1="17857" y1="33406" x2="17857" y2="33406"/>
                        <a14:foregroundMark x1="5827" y1="43231" x2="5827" y2="43231"/>
                        <a14:foregroundMark x1="16165" y1="43231" x2="16165" y2="43231"/>
                        <a14:foregroundMark x1="30263" y1="28603" x2="30263" y2="28603"/>
                        <a14:foregroundMark x1="21241" y1="28384" x2="21241" y2="28384"/>
                        <a14:foregroundMark x1="31015" y1="28166" x2="31015" y2="28166"/>
                        <a14:foregroundMark x1="4135" y1="48690" x2="4135" y2="48690"/>
                        <a14:foregroundMark x1="13910" y1="71834" x2="13910" y2="71834"/>
                        <a14:foregroundMark x1="38158" y1="55677" x2="38158" y2="55677"/>
                        <a14:foregroundMark x1="43985" y1="52838" x2="43985" y2="52838"/>
                        <a14:foregroundMark x1="59023" y1="44541" x2="59023" y2="44541"/>
                        <a14:foregroundMark x1="62218" y1="44541" x2="62218" y2="44541"/>
                        <a14:foregroundMark x1="66165" y1="45197" x2="66165" y2="45197"/>
                        <a14:foregroundMark x1="69549" y1="44978" x2="69549" y2="44978"/>
                        <a14:foregroundMark x1="73496" y1="45415" x2="73496" y2="45415"/>
                        <a14:foregroundMark x1="77632" y1="45415" x2="77632" y2="45415"/>
                        <a14:foregroundMark x1="80639" y1="45197" x2="80639" y2="45197"/>
                        <a14:foregroundMark x1="84774" y1="44978" x2="84774" y2="44978"/>
                        <a14:foregroundMark x1="94361" y1="50655" x2="94361" y2="50655"/>
                        <a14:foregroundMark x1="61466" y1="51965" x2="61466" y2="51965"/>
                        <a14:foregroundMark x1="61842" y1="56987" x2="61842" y2="56987"/>
                        <a14:foregroundMark x1="63534" y1="57860" x2="63534" y2="57860"/>
                        <a14:foregroundMark x1="68421" y1="57205" x2="68421" y2="57205"/>
                        <a14:foregroundMark x1="69925" y1="56550" x2="69925" y2="56550"/>
                        <a14:foregroundMark x1="73684" y1="57642" x2="73684" y2="57642"/>
                        <a14:foregroundMark x1="65038" y1="52620" x2="65038" y2="52620"/>
                        <a14:foregroundMark x1="66917" y1="51747" x2="66917" y2="51747"/>
                        <a14:foregroundMark x1="71241" y1="50873" x2="71241" y2="50873"/>
                        <a14:foregroundMark x1="74060" y1="51092" x2="74060" y2="51092"/>
                        <a14:foregroundMark x1="77820" y1="51092" x2="77820" y2="51092"/>
                        <a14:foregroundMark x1="79511" y1="51528" x2="79511" y2="51528"/>
                        <a14:foregroundMark x1="77632" y1="48035" x2="77632" y2="48035"/>
                        <a14:foregroundMark x1="67857" y1="55022" x2="67857" y2="55022"/>
                        <a14:foregroundMark x1="83083" y1="52620" x2="83083" y2="52620"/>
                        <a14:foregroundMark x1="87406" y1="51528" x2="87406" y2="51528"/>
                        <a14:foregroundMark x1="90602" y1="50655" x2="90602" y2="50655"/>
                        <a14:foregroundMark x1="71241" y1="52838" x2="71241" y2="52838"/>
                        <a14:foregroundMark x1="92105" y1="52620" x2="92105" y2="52620"/>
                        <a14:foregroundMark x1="90977" y1="52620" x2="90977" y2="52620"/>
                        <a14:foregroundMark x1="90977" y1="52402" x2="90977" y2="52402"/>
                        <a14:foregroundMark x1="90977" y1="51965" x2="90977" y2="51965"/>
                        <a14:foregroundMark x1="90977" y1="51965" x2="90977" y2="51965"/>
                        <a14:foregroundMark x1="90977" y1="52183" x2="90977" y2="52183"/>
                        <a14:foregroundMark x1="90715" y1="51747" x2="90602" y2="51528"/>
                        <a14:foregroundMark x1="90827" y1="51965" x2="90715" y2="51747"/>
                        <a14:foregroundMark x1="91165" y1="52620" x2="90827" y2="51965"/>
                        <a14:foregroundMark x1="91165" y1="52402" x2="91165" y2="52402"/>
                        <a14:foregroundMark x1="90977" y1="51965" x2="90977" y2="51965"/>
                        <a14:foregroundMark x1="90977" y1="51965" x2="90977" y2="51965"/>
                        <a14:foregroundMark x1="90084" y1="51965" x2="89286" y2="51747"/>
                        <a14:foregroundMark x1="92481" y1="52620" x2="90084" y2="51965"/>
                        <a14:backgroundMark x1="65977" y1="47162" x2="65977" y2="47162"/>
                        <a14:backgroundMark x1="79887" y1="48035" x2="79887" y2="48035"/>
                        <a14:backgroundMark x1="80639" y1="43668" x2="80639" y2="43668"/>
                        <a14:backgroundMark x1="81767" y1="44978" x2="81767" y2="44978"/>
                        <a14:backgroundMark x1="82143" y1="43231" x2="82143" y2="43231"/>
                        <a14:backgroundMark x1="78195" y1="43231" x2="78195" y2="43231"/>
                        <a14:backgroundMark x1="74624" y1="44105" x2="74624" y2="44105"/>
                        <a14:backgroundMark x1="70301" y1="44105" x2="70301" y2="44105"/>
                        <a14:backgroundMark x1="65789" y1="44105" x2="65789" y2="44105"/>
                        <a14:backgroundMark x1="66541" y1="51747" x2="66541" y2="51747"/>
                        <a14:backgroundMark x1="64850" y1="50218" x2="64850" y2="50218"/>
                        <a14:backgroundMark x1="68421" y1="51747" x2="68421" y2="51747"/>
                        <a14:backgroundMark x1="70865" y1="51747" x2="70865" y2="51747"/>
                        <a14:backgroundMark x1="80451" y1="50218" x2="80451" y2="50218"/>
                        <a14:backgroundMark x1="91729" y1="49782" x2="91729" y2="49782"/>
                        <a14:backgroundMark x1="76692" y1="50873" x2="76692" y2="50873"/>
                        <a14:backgroundMark x1="70489" y1="58079" x2="70489" y2="58079"/>
                        <a14:backgroundMark x1="89098" y1="50873" x2="89098" y2="50873"/>
                        <a14:backgroundMark x1="92105" y1="51965" x2="92105" y2="51965"/>
                        <a14:backgroundMark x1="89286" y1="51747" x2="89286" y2="51747"/>
                        <a14:backgroundMark x1="89662" y1="51965" x2="89662" y2="51965"/>
                      </a14:backgroundRemoval>
                    </a14:imgEffect>
                  </a14:imgLayer>
                </a14:imgProps>
              </a:ext>
              <a:ext uri="{28A0092B-C50C-407E-A947-70E740481C1C}">
                <a14:useLocalDpi xmlns:a14="http://schemas.microsoft.com/office/drawing/2010/main" val="0"/>
              </a:ext>
            </a:extLst>
          </a:blip>
          <a:srcRect t="23912" r="1476" b="23574"/>
          <a:stretch/>
        </p:blipFill>
        <p:spPr bwMode="auto">
          <a:xfrm>
            <a:off x="9873104" y="164757"/>
            <a:ext cx="1375196" cy="63103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Qr code&#10;&#10;Description automatically generated">
            <a:extLst>
              <a:ext uri="{FF2B5EF4-FFF2-40B4-BE49-F238E27FC236}">
                <a16:creationId xmlns:a16="http://schemas.microsoft.com/office/drawing/2014/main" id="{AB171B59-941C-4A57-A33F-16E6207F11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85124" y="5572863"/>
            <a:ext cx="1055677" cy="1055677"/>
          </a:xfrm>
          <a:prstGeom prst="rect">
            <a:avLst/>
          </a:prstGeom>
        </p:spPr>
      </p:pic>
      <p:pic>
        <p:nvPicPr>
          <p:cNvPr id="13" name="Picture 2">
            <a:extLst>
              <a:ext uri="{FF2B5EF4-FFF2-40B4-BE49-F238E27FC236}">
                <a16:creationId xmlns:a16="http://schemas.microsoft.com/office/drawing/2014/main" id="{688A94D9-B9E1-FFDE-B4FC-9999DA26E1D6}"/>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5575" b="92741" l="5041" r="93821">
                        <a14:foregroundMark x1="35203" y1="7724" x2="35203" y2="7724"/>
                        <a14:foregroundMark x1="50488" y1="5575" x2="50488" y2="5575"/>
                        <a14:foregroundMark x1="59593" y1="41289" x2="59593" y2="41289"/>
                        <a14:foregroundMark x1="53821" y1="36469" x2="53821" y2="36469"/>
                        <a14:foregroundMark x1="63008" y1="40650" x2="63008" y2="40650"/>
                        <a14:foregroundMark x1="64472" y1="41928" x2="64472" y2="41928"/>
                        <a14:foregroundMark x1="57480" y1="33449" x2="57480" y2="33449"/>
                        <a14:foregroundMark x1="54146" y1="80720" x2="54146" y2="80720"/>
                        <a14:foregroundMark x1="18455" y1="77468" x2="18455" y2="77468"/>
                        <a14:foregroundMark x1="25122" y1="78339" x2="25122" y2="78339"/>
                        <a14:foregroundMark x1="34634" y1="80488" x2="34634" y2="80488"/>
                        <a14:foregroundMark x1="43171" y1="79443" x2="43171" y2="79443"/>
                        <a14:foregroundMark x1="49512" y1="79210" x2="49512" y2="79210"/>
                        <a14:foregroundMark x1="49512" y1="75494" x2="49512" y2="75494"/>
                        <a14:foregroundMark x1="63577" y1="80952" x2="63577" y2="80952"/>
                        <a14:foregroundMark x1="75203" y1="79443" x2="75203" y2="79443"/>
                        <a14:foregroundMark x1="80325" y1="80081" x2="80325" y2="80081"/>
                        <a14:foregroundMark x1="75447" y1="75958" x2="75447" y2="75958"/>
                        <a14:foregroundMark x1="75447" y1="74623" x2="75447" y2="74623"/>
                        <a14:foregroundMark x1="10163" y1="90999" x2="10163" y2="90999"/>
                        <a14:foregroundMark x1="19024" y1="90534" x2="19024" y2="90534"/>
                        <a14:foregroundMark x1="28780" y1="89663" x2="28780" y2="89663"/>
                        <a14:foregroundMark x1="36748" y1="90534" x2="36748" y2="90534"/>
                        <a14:foregroundMark x1="34878" y1="91638" x2="34878" y2="91638"/>
                        <a14:foregroundMark x1="44634" y1="92044" x2="44634" y2="92044"/>
                        <a14:foregroundMark x1="53496" y1="91638" x2="53496" y2="91638"/>
                        <a14:foregroundMark x1="60244" y1="91870" x2="60244" y2="91870"/>
                        <a14:foregroundMark x1="66911" y1="92741" x2="66911" y2="92741"/>
                        <a14:foregroundMark x1="76098" y1="92509" x2="76098" y2="92509"/>
                        <a14:foregroundMark x1="84634" y1="92741" x2="84634" y2="92741"/>
                        <a14:foregroundMark x1="82764" y1="80488" x2="82764" y2="80488"/>
                        <a14:foregroundMark x1="34878" y1="33217" x2="34878" y2="33217"/>
                        <a14:foregroundMark x1="5041" y1="34553" x2="5041" y2="34553"/>
                        <a14:foregroundMark x1="93821" y1="35424" x2="93821" y2="35424"/>
                        <a14:foregroundMark x1="76992" y1="91638" x2="76992" y2="91638"/>
                        <a14:backgroundMark x1="54715" y1="35598" x2="54715" y2="35598"/>
                        <a14:backgroundMark x1="65122" y1="78746" x2="65122" y2="78746"/>
                        <a14:backgroundMark x1="65447" y1="82695" x2="65447" y2="82695"/>
                        <a14:backgroundMark x1="70569" y1="89431" x2="70569" y2="89431"/>
                        <a14:backgroundMark x1="78862" y1="89024" x2="78862" y2="89024"/>
                        <a14:backgroundMark x1="70325" y1="93612" x2="70325" y2="93612"/>
                        <a14:backgroundMark x1="62358" y1="91173" x2="62358" y2="91173"/>
                        <a14:backgroundMark x1="38862" y1="89895" x2="38862" y2="89895"/>
                        <a14:backgroundMark x1="37317" y1="80314" x2="37317" y2="80314"/>
                        <a14:backgroundMark x1="33984" y1="43031" x2="33984" y2="43031"/>
                        <a14:backgroundMark x1="13577" y1="89024" x2="13577" y2="89024"/>
                        <a14:backgroundMark x1="80650" y1="80314" x2="80650" y2="80314"/>
                        <a14:backgroundMark x1="28211" y1="42393" x2="28211" y2="42393"/>
                        <a14:backgroundMark x1="36423" y1="42625" x2="36423" y2="42625"/>
                      </a14:backgroundRemoval>
                    </a14:imgEffect>
                  </a14:imgLayer>
                </a14:imgProps>
              </a:ext>
              <a:ext uri="{28A0092B-C50C-407E-A947-70E740481C1C}">
                <a14:useLocalDpi xmlns:a14="http://schemas.microsoft.com/office/drawing/2010/main" val="0"/>
              </a:ext>
            </a:extLst>
          </a:blip>
          <a:srcRect/>
          <a:stretch>
            <a:fillRect/>
          </a:stretch>
        </p:blipFill>
        <p:spPr bwMode="auto">
          <a:xfrm>
            <a:off x="9595394" y="5554321"/>
            <a:ext cx="780614" cy="109275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3593A275-C6AC-A390-437B-B1427DCAAEA8}"/>
              </a:ext>
            </a:extLst>
          </p:cNvPr>
          <p:cNvSpPr txBox="1"/>
          <p:nvPr/>
        </p:nvSpPr>
        <p:spPr>
          <a:xfrm>
            <a:off x="9418535" y="1034845"/>
            <a:ext cx="2422266" cy="646331"/>
          </a:xfrm>
          <a:prstGeom prst="rect">
            <a:avLst/>
          </a:prstGeom>
          <a:noFill/>
        </p:spPr>
        <p:txBody>
          <a:bodyPr wrap="square" rtlCol="0">
            <a:spAutoFit/>
          </a:bodyPr>
          <a:lstStyle/>
          <a:p>
            <a:pPr algn="ctr"/>
            <a:r>
              <a:rPr lang="en-GB" b="1" dirty="0">
                <a:solidFill>
                  <a:srgbClr val="FFDD00"/>
                </a:solidFill>
                <a:latin typeface="Book Antiqua" panose="02040602050305030304" pitchFamily="18" charset="0"/>
              </a:rPr>
              <a:t>Inferring reservoir filling strategies</a:t>
            </a:r>
            <a:endParaRPr lang="en-NL" b="1" dirty="0">
              <a:solidFill>
                <a:srgbClr val="FFDD00"/>
              </a:solidFill>
              <a:latin typeface="Book Antiqua" panose="02040602050305030304" pitchFamily="18" charset="0"/>
            </a:endParaRPr>
          </a:p>
        </p:txBody>
      </p:sp>
      <p:cxnSp>
        <p:nvCxnSpPr>
          <p:cNvPr id="15" name="Straight Connector 14">
            <a:extLst>
              <a:ext uri="{FF2B5EF4-FFF2-40B4-BE49-F238E27FC236}">
                <a16:creationId xmlns:a16="http://schemas.microsoft.com/office/drawing/2014/main" id="{23FDAB60-2E54-DB34-0600-751574F43520}"/>
              </a:ext>
            </a:extLst>
          </p:cNvPr>
          <p:cNvCxnSpPr>
            <a:cxnSpLocks/>
          </p:cNvCxnSpPr>
          <p:nvPr/>
        </p:nvCxnSpPr>
        <p:spPr>
          <a:xfrm>
            <a:off x="9418535" y="960548"/>
            <a:ext cx="2401527" cy="1540"/>
          </a:xfrm>
          <a:prstGeom prst="line">
            <a:avLst/>
          </a:prstGeom>
          <a:ln w="28575">
            <a:solidFill>
              <a:srgbClr val="FFDD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F5DEB6B-5FF2-8B5B-7B5B-1C212508509C}"/>
              </a:ext>
            </a:extLst>
          </p:cNvPr>
          <p:cNvCxnSpPr>
            <a:cxnSpLocks/>
          </p:cNvCxnSpPr>
          <p:nvPr/>
        </p:nvCxnSpPr>
        <p:spPr>
          <a:xfrm>
            <a:off x="9430884" y="2093660"/>
            <a:ext cx="2401527" cy="1540"/>
          </a:xfrm>
          <a:prstGeom prst="line">
            <a:avLst/>
          </a:prstGeom>
          <a:ln w="28575">
            <a:solidFill>
              <a:srgbClr val="FFDD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926BB92-A8DF-413E-F9F4-3DC6E291AF03}"/>
              </a:ext>
            </a:extLst>
          </p:cNvPr>
          <p:cNvSpPr txBox="1"/>
          <p:nvPr/>
        </p:nvSpPr>
        <p:spPr>
          <a:xfrm>
            <a:off x="9418535" y="1738995"/>
            <a:ext cx="2422266" cy="307777"/>
          </a:xfrm>
          <a:prstGeom prst="rect">
            <a:avLst/>
          </a:prstGeom>
          <a:noFill/>
        </p:spPr>
        <p:txBody>
          <a:bodyPr wrap="square" rtlCol="0">
            <a:spAutoFit/>
          </a:bodyPr>
          <a:lstStyle/>
          <a:p>
            <a:pPr algn="ctr"/>
            <a:r>
              <a:rPr lang="en-GB" sz="1400" dirty="0">
                <a:solidFill>
                  <a:srgbClr val="FFDD00"/>
                </a:solidFill>
                <a:latin typeface="Book Antiqua" panose="02040602050305030304" pitchFamily="18" charset="0"/>
              </a:rPr>
              <a:t>Ali et al. </a:t>
            </a:r>
            <a:endParaRPr lang="en-NL" sz="1400" dirty="0">
              <a:solidFill>
                <a:srgbClr val="FFDD00"/>
              </a:solidFill>
              <a:latin typeface="Book Antiqua" panose="02040602050305030304" pitchFamily="18" charset="0"/>
            </a:endParaRPr>
          </a:p>
        </p:txBody>
      </p:sp>
      <p:sp>
        <p:nvSpPr>
          <p:cNvPr id="18" name="Rectangle: Rounded Corners 17">
            <a:hlinkClick r:id="rId10" action="ppaction://hlinksldjump" highlightClick="1"/>
            <a:extLst>
              <a:ext uri="{FF2B5EF4-FFF2-40B4-BE49-F238E27FC236}">
                <a16:creationId xmlns:a16="http://schemas.microsoft.com/office/drawing/2014/main" id="{984C643F-9E68-F539-47E2-D44B6E9ECFD1}"/>
              </a:ext>
            </a:extLst>
          </p:cNvPr>
          <p:cNvSpPr/>
          <p:nvPr/>
        </p:nvSpPr>
        <p:spPr>
          <a:xfrm>
            <a:off x="9443467" y="4505804"/>
            <a:ext cx="2393140"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a:solidFill>
                  <a:srgbClr val="0072BB"/>
                </a:solidFill>
                <a:latin typeface="Book Antiqua" panose="02040602050305030304" pitchFamily="18" charset="0"/>
              </a:rPr>
              <a:t>Conclusion</a:t>
            </a:r>
            <a:endParaRPr lang="en-NL" sz="1100" b="1" dirty="0">
              <a:solidFill>
                <a:srgbClr val="0072BB"/>
              </a:solidFill>
              <a:latin typeface="Book Antiqua" panose="02040602050305030304" pitchFamily="18" charset="0"/>
            </a:endParaRPr>
          </a:p>
        </p:txBody>
      </p:sp>
      <p:sp>
        <p:nvSpPr>
          <p:cNvPr id="19" name="Action Button: Go to Beginning 18">
            <a:hlinkClick r:id="" action="ppaction://hlinkshowjump?jump=firstslide" highlightClick="1"/>
            <a:extLst>
              <a:ext uri="{FF2B5EF4-FFF2-40B4-BE49-F238E27FC236}">
                <a16:creationId xmlns:a16="http://schemas.microsoft.com/office/drawing/2014/main" id="{255D770B-2AC0-C14A-4589-BF52A4225459}"/>
              </a:ext>
            </a:extLst>
          </p:cNvPr>
          <p:cNvSpPr/>
          <p:nvPr/>
        </p:nvSpPr>
        <p:spPr>
          <a:xfrm>
            <a:off x="9444148" y="5036984"/>
            <a:ext cx="431540" cy="265472"/>
          </a:xfrm>
          <a:prstGeom prst="actionButtonBeginning">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L" sz="1100" b="1">
              <a:solidFill>
                <a:srgbClr val="0072BB"/>
              </a:solidFill>
              <a:latin typeface="Book Antiqua" panose="02040602050305030304" pitchFamily="18" charset="0"/>
            </a:endParaRPr>
          </a:p>
        </p:txBody>
      </p:sp>
      <p:sp>
        <p:nvSpPr>
          <p:cNvPr id="20" name="Rectangle: Rounded Corners 19">
            <a:hlinkClick r:id="rId11" action="ppaction://hlinksldjump" highlightClick="1"/>
            <a:extLst>
              <a:ext uri="{FF2B5EF4-FFF2-40B4-BE49-F238E27FC236}">
                <a16:creationId xmlns:a16="http://schemas.microsoft.com/office/drawing/2014/main" id="{99E3F38F-497F-8D0A-D56E-922AB814443F}"/>
              </a:ext>
            </a:extLst>
          </p:cNvPr>
          <p:cNvSpPr/>
          <p:nvPr/>
        </p:nvSpPr>
        <p:spPr>
          <a:xfrm>
            <a:off x="9439271" y="3959616"/>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a:solidFill>
                  <a:srgbClr val="0072BB"/>
                </a:solidFill>
                <a:latin typeface="Book Antiqua" panose="02040602050305030304" pitchFamily="18" charset="0"/>
              </a:rPr>
              <a:t>Methodology</a:t>
            </a:r>
            <a:endParaRPr lang="en-NL" sz="1100" b="1" dirty="0">
              <a:solidFill>
                <a:srgbClr val="0072BB"/>
              </a:solidFill>
              <a:latin typeface="Book Antiqua" panose="02040602050305030304" pitchFamily="18" charset="0"/>
            </a:endParaRPr>
          </a:p>
        </p:txBody>
      </p:sp>
      <p:sp>
        <p:nvSpPr>
          <p:cNvPr id="21" name="Rectangle: Rounded Corners 20">
            <a:hlinkClick r:id="rId12" action="ppaction://hlinksldjump" highlightClick="1"/>
            <a:extLst>
              <a:ext uri="{FF2B5EF4-FFF2-40B4-BE49-F238E27FC236}">
                <a16:creationId xmlns:a16="http://schemas.microsoft.com/office/drawing/2014/main" id="{BA295CFD-A33C-5BDF-0D8D-DA64F926201B}"/>
              </a:ext>
            </a:extLst>
          </p:cNvPr>
          <p:cNvSpPr/>
          <p:nvPr/>
        </p:nvSpPr>
        <p:spPr>
          <a:xfrm>
            <a:off x="10747945" y="3964901"/>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a:solidFill>
                  <a:srgbClr val="0072BB"/>
                </a:solidFill>
                <a:latin typeface="Book Antiqua" panose="02040602050305030304" pitchFamily="18" charset="0"/>
              </a:rPr>
              <a:t>Results</a:t>
            </a:r>
            <a:endParaRPr lang="en-NL" sz="1100" b="1" dirty="0">
              <a:solidFill>
                <a:srgbClr val="0072BB"/>
              </a:solidFill>
              <a:latin typeface="Book Antiqua" panose="02040602050305030304" pitchFamily="18" charset="0"/>
            </a:endParaRPr>
          </a:p>
        </p:txBody>
      </p:sp>
      <p:sp>
        <p:nvSpPr>
          <p:cNvPr id="22" name="Rectangle: Rounded Corners 21">
            <a:hlinkClick r:id="rId13" action="ppaction://hlinksldjump" highlightClick="1"/>
            <a:extLst>
              <a:ext uri="{FF2B5EF4-FFF2-40B4-BE49-F238E27FC236}">
                <a16:creationId xmlns:a16="http://schemas.microsoft.com/office/drawing/2014/main" id="{C1AE71CF-BAA5-B494-2BE6-4DB53397CCA9}"/>
              </a:ext>
            </a:extLst>
          </p:cNvPr>
          <p:cNvSpPr/>
          <p:nvPr/>
        </p:nvSpPr>
        <p:spPr>
          <a:xfrm>
            <a:off x="9439271" y="3404989"/>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dirty="0">
                <a:solidFill>
                  <a:srgbClr val="0072BB"/>
                </a:solidFill>
                <a:latin typeface="Book Antiqua" panose="02040602050305030304" pitchFamily="18" charset="0"/>
              </a:rPr>
              <a:t>Study Area</a:t>
            </a:r>
            <a:endParaRPr lang="en-NL" sz="1100" b="1" dirty="0">
              <a:solidFill>
                <a:srgbClr val="0072BB"/>
              </a:solidFill>
              <a:latin typeface="Book Antiqua" panose="02040602050305030304" pitchFamily="18" charset="0"/>
            </a:endParaRPr>
          </a:p>
        </p:txBody>
      </p:sp>
      <p:sp>
        <p:nvSpPr>
          <p:cNvPr id="23" name="Rectangle: Rounded Corners 22">
            <a:hlinkClick r:id="rId14" action="ppaction://hlinksldjump" highlightClick="1"/>
            <a:extLst>
              <a:ext uri="{FF2B5EF4-FFF2-40B4-BE49-F238E27FC236}">
                <a16:creationId xmlns:a16="http://schemas.microsoft.com/office/drawing/2014/main" id="{C321E4F2-6C19-28F4-580D-C73EB59E9C4B}"/>
              </a:ext>
            </a:extLst>
          </p:cNvPr>
          <p:cNvSpPr/>
          <p:nvPr/>
        </p:nvSpPr>
        <p:spPr>
          <a:xfrm>
            <a:off x="10747945" y="3403609"/>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a:solidFill>
                  <a:srgbClr val="0072BB"/>
                </a:solidFill>
                <a:latin typeface="Book Antiqua" panose="02040602050305030304" pitchFamily="18" charset="0"/>
              </a:rPr>
              <a:t>Data</a:t>
            </a:r>
            <a:endParaRPr lang="en-NL" sz="1100" b="1" dirty="0">
              <a:solidFill>
                <a:srgbClr val="0072BB"/>
              </a:solidFill>
              <a:latin typeface="Book Antiqua" panose="02040602050305030304" pitchFamily="18" charset="0"/>
            </a:endParaRPr>
          </a:p>
        </p:txBody>
      </p:sp>
      <p:sp>
        <p:nvSpPr>
          <p:cNvPr id="24" name="Rectangle: Rounded Corners 23">
            <a:hlinkClick r:id="rId15" action="ppaction://hlinksldjump" highlightClick="1"/>
            <a:extLst>
              <a:ext uri="{FF2B5EF4-FFF2-40B4-BE49-F238E27FC236}">
                <a16:creationId xmlns:a16="http://schemas.microsoft.com/office/drawing/2014/main" id="{7EC3B0A8-0C20-BF86-4D1B-7898BB003060}"/>
              </a:ext>
            </a:extLst>
          </p:cNvPr>
          <p:cNvSpPr/>
          <p:nvPr/>
        </p:nvSpPr>
        <p:spPr>
          <a:xfrm>
            <a:off x="10739555" y="2887667"/>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dirty="0">
                <a:solidFill>
                  <a:srgbClr val="0072BB"/>
                </a:solidFill>
                <a:latin typeface="Book Antiqua" panose="02040602050305030304" pitchFamily="18" charset="0"/>
              </a:rPr>
              <a:t>Abstract</a:t>
            </a:r>
            <a:endParaRPr lang="en-NL" sz="1100" b="1" dirty="0">
              <a:solidFill>
                <a:srgbClr val="0072BB"/>
              </a:solidFill>
              <a:latin typeface="Book Antiqua" panose="02040602050305030304" pitchFamily="18" charset="0"/>
            </a:endParaRPr>
          </a:p>
        </p:txBody>
      </p:sp>
      <p:sp>
        <p:nvSpPr>
          <p:cNvPr id="25" name="Rectangle: Rounded Corners 24">
            <a:hlinkClick r:id="rId16" action="ppaction://hlinksldjump" highlightClick="1"/>
            <a:extLst>
              <a:ext uri="{FF2B5EF4-FFF2-40B4-BE49-F238E27FC236}">
                <a16:creationId xmlns:a16="http://schemas.microsoft.com/office/drawing/2014/main" id="{D23DC55F-BF74-F610-87C3-A65CF33B2A1A}"/>
              </a:ext>
            </a:extLst>
          </p:cNvPr>
          <p:cNvSpPr/>
          <p:nvPr/>
        </p:nvSpPr>
        <p:spPr>
          <a:xfrm>
            <a:off x="9439271" y="2890908"/>
            <a:ext cx="1092856" cy="301720"/>
          </a:xfrm>
          <a:prstGeom prst="roundRect">
            <a:avLst/>
          </a:prstGeom>
          <a:solidFill>
            <a:srgbClr val="FFDD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b="1" dirty="0">
                <a:solidFill>
                  <a:srgbClr val="0072BB"/>
                </a:solidFill>
                <a:latin typeface="Book Antiqua" panose="02040602050305030304" pitchFamily="18" charset="0"/>
              </a:rPr>
              <a:t>Preprint</a:t>
            </a:r>
            <a:endParaRPr lang="en-NL" sz="1100" b="1" dirty="0">
              <a:solidFill>
                <a:srgbClr val="0072BB"/>
              </a:solidFill>
              <a:latin typeface="Book Antiqua" panose="02040602050305030304" pitchFamily="18" charset="0"/>
            </a:endParaRPr>
          </a:p>
        </p:txBody>
      </p:sp>
    </p:spTree>
    <p:extLst>
      <p:ext uri="{BB962C8B-B14F-4D97-AF65-F5344CB8AC3E}">
        <p14:creationId xmlns:p14="http://schemas.microsoft.com/office/powerpoint/2010/main" val="36835649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547</TotalTime>
  <Words>1446</Words>
  <Application>Microsoft Office PowerPoint</Application>
  <PresentationFormat>Widescreen</PresentationFormat>
  <Paragraphs>293</Paragraphs>
  <Slides>14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Book Antiqua</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Negmeldin Awad Mohammed Ali, Awad</dc:creator>
  <cp:lastModifiedBy>Negmeldin Awad Mohammed Ali, Awad</cp:lastModifiedBy>
  <cp:revision>197</cp:revision>
  <dcterms:created xsi:type="dcterms:W3CDTF">2023-03-24T05:59:52Z</dcterms:created>
  <dcterms:modified xsi:type="dcterms:W3CDTF">2023-04-26T10:36:53Z</dcterms:modified>
</cp:coreProperties>
</file>