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0" r:id="rId3"/>
    <p:sldId id="258" r:id="rId4"/>
    <p:sldId id="259" r:id="rId5"/>
    <p:sldId id="260" r:id="rId6"/>
    <p:sldId id="263" r:id="rId7"/>
    <p:sldId id="269" r:id="rId8"/>
    <p:sldId id="304" r:id="rId9"/>
    <p:sldId id="293" r:id="rId10"/>
    <p:sldId id="270" r:id="rId11"/>
    <p:sldId id="271" r:id="rId12"/>
    <p:sldId id="288" r:id="rId13"/>
    <p:sldId id="300" r:id="rId14"/>
    <p:sldId id="279" r:id="rId15"/>
    <p:sldId id="280" r:id="rId16"/>
    <p:sldId id="281" r:id="rId17"/>
    <p:sldId id="264" r:id="rId18"/>
    <p:sldId id="265" r:id="rId19"/>
    <p:sldId id="301" r:id="rId20"/>
    <p:sldId id="267" r:id="rId21"/>
    <p:sldId id="283" r:id="rId22"/>
    <p:sldId id="284" r:id="rId23"/>
    <p:sldId id="302" r:id="rId24"/>
    <p:sldId id="285" r:id="rId25"/>
    <p:sldId id="266" r:id="rId26"/>
    <p:sldId id="257" r:id="rId27"/>
    <p:sldId id="262" r:id="rId28"/>
    <p:sldId id="276" r:id="rId29"/>
    <p:sldId id="294" r:id="rId30"/>
    <p:sldId id="295" r:id="rId31"/>
    <p:sldId id="296" r:id="rId32"/>
    <p:sldId id="297" r:id="rId33"/>
    <p:sldId id="282" r:id="rId34"/>
    <p:sldId id="303" r:id="rId35"/>
    <p:sldId id="299" r:id="rId36"/>
    <p:sldId id="268"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4A0"/>
    <a:srgbClr val="FCC11C"/>
    <a:srgbClr val="FFFFFF"/>
    <a:srgbClr val="F6F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1" autoAdjust="0"/>
    <p:restoredTop sz="82394" autoAdjust="0"/>
  </p:normalViewPr>
  <p:slideViewPr>
    <p:cSldViewPr snapToGrid="0">
      <p:cViewPr varScale="1">
        <p:scale>
          <a:sx n="71" d="100"/>
          <a:sy n="71" d="100"/>
        </p:scale>
        <p:origin x="845" y="58"/>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4" d="100"/>
          <a:sy n="84" d="100"/>
        </p:scale>
        <p:origin x="23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2D9BF-1EF9-444C-9690-11AF5221DF51}" type="datetimeFigureOut">
              <a:rPr lang="de-DE" smtClean="0"/>
              <a:t>26.04.2023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BFBEB-488C-4222-A5DA-E98FCF59E60C}" type="slidenum">
              <a:rPr lang="de-DE" smtClean="0"/>
              <a:t>‹Nr.›</a:t>
            </a:fld>
            <a:endParaRPr lang="de-DE"/>
          </a:p>
        </p:txBody>
      </p:sp>
    </p:spTree>
    <p:extLst>
      <p:ext uri="{BB962C8B-B14F-4D97-AF65-F5344CB8AC3E}">
        <p14:creationId xmlns:p14="http://schemas.microsoft.com/office/powerpoint/2010/main" val="195566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PICO session "HS1.1.4 Elevating practice in the science-policy-practice nexus: highlights from operationalization of hydrological research and interdisciplinary collaborations" co-sponsored by UNESCO and WMO.</a:t>
            </a:r>
            <a:endParaRPr lang="de-DE" dirty="0" smtClean="0"/>
          </a:p>
        </p:txBody>
      </p:sp>
      <p:sp>
        <p:nvSpPr>
          <p:cNvPr id="4" name="Foliennummernplatzhalter 3"/>
          <p:cNvSpPr>
            <a:spLocks noGrp="1"/>
          </p:cNvSpPr>
          <p:nvPr>
            <p:ph type="sldNum" sz="quarter" idx="10"/>
          </p:nvPr>
        </p:nvSpPr>
        <p:spPr/>
        <p:txBody>
          <a:bodyPr/>
          <a:lstStyle/>
          <a:p>
            <a:fld id="{4C6BFBEB-488C-4222-A5DA-E98FCF59E60C}" type="slidenum">
              <a:rPr lang="de-DE" smtClean="0"/>
              <a:t>1</a:t>
            </a:fld>
            <a:endParaRPr lang="de-DE"/>
          </a:p>
        </p:txBody>
      </p:sp>
    </p:spTree>
    <p:extLst>
      <p:ext uri="{BB962C8B-B14F-4D97-AF65-F5344CB8AC3E}">
        <p14:creationId xmlns:p14="http://schemas.microsoft.com/office/powerpoint/2010/main" val="426987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4C6BFBEB-488C-4222-A5DA-E98FCF59E60C}" type="slidenum">
              <a:rPr lang="de-DE" smtClean="0"/>
              <a:t>19</a:t>
            </a:fld>
            <a:endParaRPr lang="de-DE"/>
          </a:p>
        </p:txBody>
      </p:sp>
    </p:spTree>
    <p:extLst>
      <p:ext uri="{BB962C8B-B14F-4D97-AF65-F5344CB8AC3E}">
        <p14:creationId xmlns:p14="http://schemas.microsoft.com/office/powerpoint/2010/main" val="2998843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4C6BFBEB-488C-4222-A5DA-E98FCF59E60C}" type="slidenum">
              <a:rPr lang="de-DE" smtClean="0"/>
              <a:t>20</a:t>
            </a:fld>
            <a:endParaRPr lang="de-DE"/>
          </a:p>
        </p:txBody>
      </p:sp>
    </p:spTree>
    <p:extLst>
      <p:ext uri="{BB962C8B-B14F-4D97-AF65-F5344CB8AC3E}">
        <p14:creationId xmlns:p14="http://schemas.microsoft.com/office/powerpoint/2010/main" val="374368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4C6BFBEB-488C-4222-A5DA-E98FCF59E60C}" type="slidenum">
              <a:rPr lang="de-DE" smtClean="0"/>
              <a:t>21</a:t>
            </a:fld>
            <a:endParaRPr lang="de-DE"/>
          </a:p>
        </p:txBody>
      </p:sp>
    </p:spTree>
    <p:extLst>
      <p:ext uri="{BB962C8B-B14F-4D97-AF65-F5344CB8AC3E}">
        <p14:creationId xmlns:p14="http://schemas.microsoft.com/office/powerpoint/2010/main" val="112741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4C6BFBEB-488C-4222-A5DA-E98FCF59E60C}" type="slidenum">
              <a:rPr lang="de-DE" smtClean="0"/>
              <a:t>22</a:t>
            </a:fld>
            <a:endParaRPr lang="de-DE"/>
          </a:p>
        </p:txBody>
      </p:sp>
    </p:spTree>
    <p:extLst>
      <p:ext uri="{BB962C8B-B14F-4D97-AF65-F5344CB8AC3E}">
        <p14:creationId xmlns:p14="http://schemas.microsoft.com/office/powerpoint/2010/main" val="3969722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4C6BFBEB-488C-4222-A5DA-E98FCF59E60C}" type="slidenum">
              <a:rPr lang="de-DE" smtClean="0"/>
              <a:t>23</a:t>
            </a:fld>
            <a:endParaRPr lang="de-DE"/>
          </a:p>
        </p:txBody>
      </p:sp>
    </p:spTree>
    <p:extLst>
      <p:ext uri="{BB962C8B-B14F-4D97-AF65-F5344CB8AC3E}">
        <p14:creationId xmlns:p14="http://schemas.microsoft.com/office/powerpoint/2010/main" val="4166932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4C6BFBEB-488C-4222-A5DA-E98FCF59E60C}" type="slidenum">
              <a:rPr lang="de-DE" smtClean="0"/>
              <a:t>24</a:t>
            </a:fld>
            <a:endParaRPr lang="de-DE"/>
          </a:p>
        </p:txBody>
      </p:sp>
    </p:spTree>
    <p:extLst>
      <p:ext uri="{BB962C8B-B14F-4D97-AF65-F5344CB8AC3E}">
        <p14:creationId xmlns:p14="http://schemas.microsoft.com/office/powerpoint/2010/main" val="4239485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C6BFBEB-488C-4222-A5DA-E98FCF59E60C}" type="slidenum">
              <a:rPr lang="de-DE" smtClean="0"/>
              <a:t>25</a:t>
            </a:fld>
            <a:endParaRPr lang="de-DE"/>
          </a:p>
        </p:txBody>
      </p:sp>
    </p:spTree>
    <p:extLst>
      <p:ext uri="{BB962C8B-B14F-4D97-AF65-F5344CB8AC3E}">
        <p14:creationId xmlns:p14="http://schemas.microsoft.com/office/powerpoint/2010/main" val="686510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4C6BFBEB-488C-4222-A5DA-E98FCF59E60C}" type="slidenum">
              <a:rPr lang="de-DE" smtClean="0"/>
              <a:t>29</a:t>
            </a:fld>
            <a:endParaRPr lang="de-DE"/>
          </a:p>
        </p:txBody>
      </p:sp>
    </p:spTree>
    <p:extLst>
      <p:ext uri="{BB962C8B-B14F-4D97-AF65-F5344CB8AC3E}">
        <p14:creationId xmlns:p14="http://schemas.microsoft.com/office/powerpoint/2010/main" val="3443231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4C6BFBEB-488C-4222-A5DA-E98FCF59E60C}" type="slidenum">
              <a:rPr lang="de-DE" smtClean="0"/>
              <a:t>30</a:t>
            </a:fld>
            <a:endParaRPr lang="de-DE"/>
          </a:p>
        </p:txBody>
      </p:sp>
    </p:spTree>
    <p:extLst>
      <p:ext uri="{BB962C8B-B14F-4D97-AF65-F5344CB8AC3E}">
        <p14:creationId xmlns:p14="http://schemas.microsoft.com/office/powerpoint/2010/main" val="2262243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4C6BFBEB-488C-4222-A5DA-E98FCF59E60C}" type="slidenum">
              <a:rPr lang="de-DE" smtClean="0"/>
              <a:t>31</a:t>
            </a:fld>
            <a:endParaRPr lang="de-DE"/>
          </a:p>
        </p:txBody>
      </p:sp>
    </p:spTree>
    <p:extLst>
      <p:ext uri="{BB962C8B-B14F-4D97-AF65-F5344CB8AC3E}">
        <p14:creationId xmlns:p14="http://schemas.microsoft.com/office/powerpoint/2010/main" val="281746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C6BFBEB-488C-4222-A5DA-E98FCF59E60C}" type="slidenum">
              <a:rPr lang="de-DE" smtClean="0"/>
              <a:t>4</a:t>
            </a:fld>
            <a:endParaRPr lang="de-DE"/>
          </a:p>
        </p:txBody>
      </p:sp>
    </p:spTree>
    <p:extLst>
      <p:ext uri="{BB962C8B-B14F-4D97-AF65-F5344CB8AC3E}">
        <p14:creationId xmlns:p14="http://schemas.microsoft.com/office/powerpoint/2010/main" val="4203187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4C6BFBEB-488C-4222-A5DA-E98FCF59E60C}" type="slidenum">
              <a:rPr lang="de-DE" smtClean="0"/>
              <a:t>32</a:t>
            </a:fld>
            <a:endParaRPr lang="de-DE"/>
          </a:p>
        </p:txBody>
      </p:sp>
    </p:spTree>
    <p:extLst>
      <p:ext uri="{BB962C8B-B14F-4D97-AF65-F5344CB8AC3E}">
        <p14:creationId xmlns:p14="http://schemas.microsoft.com/office/powerpoint/2010/main" val="2059907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p:txBody>
      </p:sp>
      <p:sp>
        <p:nvSpPr>
          <p:cNvPr id="4" name="Foliennummernplatzhalter 3"/>
          <p:cNvSpPr>
            <a:spLocks noGrp="1"/>
          </p:cNvSpPr>
          <p:nvPr>
            <p:ph type="sldNum" sz="quarter" idx="10"/>
          </p:nvPr>
        </p:nvSpPr>
        <p:spPr/>
        <p:txBody>
          <a:bodyPr/>
          <a:lstStyle/>
          <a:p>
            <a:fld id="{4C6BFBEB-488C-4222-A5DA-E98FCF59E60C}" type="slidenum">
              <a:rPr lang="de-DE" smtClean="0"/>
              <a:t>33</a:t>
            </a:fld>
            <a:endParaRPr lang="de-DE"/>
          </a:p>
        </p:txBody>
      </p:sp>
    </p:spTree>
    <p:extLst>
      <p:ext uri="{BB962C8B-B14F-4D97-AF65-F5344CB8AC3E}">
        <p14:creationId xmlns:p14="http://schemas.microsoft.com/office/powerpoint/2010/main" val="3590225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p:txBody>
      </p:sp>
      <p:sp>
        <p:nvSpPr>
          <p:cNvPr id="4" name="Foliennummernplatzhalter 3"/>
          <p:cNvSpPr>
            <a:spLocks noGrp="1"/>
          </p:cNvSpPr>
          <p:nvPr>
            <p:ph type="sldNum" sz="quarter" idx="10"/>
          </p:nvPr>
        </p:nvSpPr>
        <p:spPr/>
        <p:txBody>
          <a:bodyPr/>
          <a:lstStyle/>
          <a:p>
            <a:fld id="{4C6BFBEB-488C-4222-A5DA-E98FCF59E60C}" type="slidenum">
              <a:rPr lang="de-DE" smtClean="0"/>
              <a:t>34</a:t>
            </a:fld>
            <a:endParaRPr lang="de-DE"/>
          </a:p>
        </p:txBody>
      </p:sp>
    </p:spTree>
    <p:extLst>
      <p:ext uri="{BB962C8B-B14F-4D97-AF65-F5344CB8AC3E}">
        <p14:creationId xmlns:p14="http://schemas.microsoft.com/office/powerpoint/2010/main" val="2705642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C6BFBEB-488C-4222-A5DA-E98FCF59E60C}" type="slidenum">
              <a:rPr lang="de-DE" smtClean="0"/>
              <a:t>35</a:t>
            </a:fld>
            <a:endParaRPr lang="de-DE"/>
          </a:p>
        </p:txBody>
      </p:sp>
    </p:spTree>
    <p:extLst>
      <p:ext uri="{BB962C8B-B14F-4D97-AF65-F5344CB8AC3E}">
        <p14:creationId xmlns:p14="http://schemas.microsoft.com/office/powerpoint/2010/main" val="2240160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4C6BFBEB-488C-4222-A5DA-E98FCF59E60C}" type="slidenum">
              <a:rPr lang="de-DE" smtClean="0"/>
              <a:t>36</a:t>
            </a:fld>
            <a:endParaRPr lang="de-DE"/>
          </a:p>
        </p:txBody>
      </p:sp>
    </p:spTree>
    <p:extLst>
      <p:ext uri="{BB962C8B-B14F-4D97-AF65-F5344CB8AC3E}">
        <p14:creationId xmlns:p14="http://schemas.microsoft.com/office/powerpoint/2010/main" val="344566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C6BFBEB-488C-4222-A5DA-E98FCF59E60C}" type="slidenum">
              <a:rPr lang="de-DE" smtClean="0"/>
              <a:t>5</a:t>
            </a:fld>
            <a:endParaRPr lang="de-DE"/>
          </a:p>
        </p:txBody>
      </p:sp>
    </p:spTree>
    <p:extLst>
      <p:ext uri="{BB962C8B-B14F-4D97-AF65-F5344CB8AC3E}">
        <p14:creationId xmlns:p14="http://schemas.microsoft.com/office/powerpoint/2010/main" val="398792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4C6BFBEB-488C-4222-A5DA-E98FCF59E60C}" type="slidenum">
              <a:rPr lang="de-DE" smtClean="0"/>
              <a:t>7</a:t>
            </a:fld>
            <a:endParaRPr lang="de-DE"/>
          </a:p>
        </p:txBody>
      </p:sp>
    </p:spTree>
    <p:extLst>
      <p:ext uri="{BB962C8B-B14F-4D97-AF65-F5344CB8AC3E}">
        <p14:creationId xmlns:p14="http://schemas.microsoft.com/office/powerpoint/2010/main" val="205507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4C6BFBEB-488C-4222-A5DA-E98FCF59E60C}" type="slidenum">
              <a:rPr lang="de-DE" smtClean="0"/>
              <a:t>8</a:t>
            </a:fld>
            <a:endParaRPr lang="de-DE"/>
          </a:p>
        </p:txBody>
      </p:sp>
    </p:spTree>
    <p:extLst>
      <p:ext uri="{BB962C8B-B14F-4D97-AF65-F5344CB8AC3E}">
        <p14:creationId xmlns:p14="http://schemas.microsoft.com/office/powerpoint/2010/main" val="58483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dirty="0" smtClean="0">
              <a:solidFill>
                <a:schemeClr val="bg1"/>
              </a:solidFill>
            </a:endParaRPr>
          </a:p>
        </p:txBody>
      </p:sp>
      <p:sp>
        <p:nvSpPr>
          <p:cNvPr id="4" name="Foliennummernplatzhalter 3"/>
          <p:cNvSpPr>
            <a:spLocks noGrp="1"/>
          </p:cNvSpPr>
          <p:nvPr>
            <p:ph type="sldNum" sz="quarter" idx="10"/>
          </p:nvPr>
        </p:nvSpPr>
        <p:spPr/>
        <p:txBody>
          <a:bodyPr/>
          <a:lstStyle/>
          <a:p>
            <a:fld id="{4C6BFBEB-488C-4222-A5DA-E98FCF59E60C}" type="slidenum">
              <a:rPr lang="de-DE" smtClean="0"/>
              <a:t>9</a:t>
            </a:fld>
            <a:endParaRPr lang="de-DE"/>
          </a:p>
        </p:txBody>
      </p:sp>
    </p:spTree>
    <p:extLst>
      <p:ext uri="{BB962C8B-B14F-4D97-AF65-F5344CB8AC3E}">
        <p14:creationId xmlns:p14="http://schemas.microsoft.com/office/powerpoint/2010/main" val="139448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C6BFBEB-488C-4222-A5DA-E98FCF59E60C}" type="slidenum">
              <a:rPr lang="de-DE" smtClean="0"/>
              <a:t>10</a:t>
            </a:fld>
            <a:endParaRPr lang="de-DE"/>
          </a:p>
        </p:txBody>
      </p:sp>
    </p:spTree>
    <p:extLst>
      <p:ext uri="{BB962C8B-B14F-4D97-AF65-F5344CB8AC3E}">
        <p14:creationId xmlns:p14="http://schemas.microsoft.com/office/powerpoint/2010/main" val="184436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C6BFBEB-488C-4222-A5DA-E98FCF59E60C}" type="slidenum">
              <a:rPr lang="de-DE" smtClean="0"/>
              <a:t>11</a:t>
            </a:fld>
            <a:endParaRPr lang="de-DE"/>
          </a:p>
        </p:txBody>
      </p:sp>
    </p:spTree>
    <p:extLst>
      <p:ext uri="{BB962C8B-B14F-4D97-AF65-F5344CB8AC3E}">
        <p14:creationId xmlns:p14="http://schemas.microsoft.com/office/powerpoint/2010/main" val="163159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C6BFBEB-488C-4222-A5DA-E98FCF59E60C}" type="slidenum">
              <a:rPr lang="de-DE" smtClean="0"/>
              <a:t>15</a:t>
            </a:fld>
            <a:endParaRPr lang="de-DE"/>
          </a:p>
        </p:txBody>
      </p:sp>
    </p:spTree>
    <p:extLst>
      <p:ext uri="{BB962C8B-B14F-4D97-AF65-F5344CB8AC3E}">
        <p14:creationId xmlns:p14="http://schemas.microsoft.com/office/powerpoint/2010/main" val="1772036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18AC66CC-579A-4723-83C2-DE777B6082D3}" type="datetimeFigureOut">
              <a:rPr lang="de-DE" smtClean="0"/>
              <a:t>26.04.2023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DB537B-8B73-4F6F-9489-EEF25FA3FC91}" type="slidenum">
              <a:rPr lang="de-DE" smtClean="0"/>
              <a:t>‹Nr.›</a:t>
            </a:fld>
            <a:endParaRPr lang="de-DE"/>
          </a:p>
        </p:txBody>
      </p:sp>
    </p:spTree>
    <p:extLst>
      <p:ext uri="{BB962C8B-B14F-4D97-AF65-F5344CB8AC3E}">
        <p14:creationId xmlns:p14="http://schemas.microsoft.com/office/powerpoint/2010/main" val="411896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AC66CC-579A-4723-83C2-DE777B6082D3}" type="datetimeFigureOut">
              <a:rPr lang="de-DE" smtClean="0"/>
              <a:t>26.04.2023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DB537B-8B73-4F6F-9489-EEF25FA3FC91}" type="slidenum">
              <a:rPr lang="de-DE" smtClean="0"/>
              <a:t>‹Nr.›</a:t>
            </a:fld>
            <a:endParaRPr lang="de-DE"/>
          </a:p>
        </p:txBody>
      </p:sp>
    </p:spTree>
    <p:extLst>
      <p:ext uri="{BB962C8B-B14F-4D97-AF65-F5344CB8AC3E}">
        <p14:creationId xmlns:p14="http://schemas.microsoft.com/office/powerpoint/2010/main" val="214300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AC66CC-579A-4723-83C2-DE777B6082D3}" type="datetimeFigureOut">
              <a:rPr lang="de-DE" smtClean="0"/>
              <a:t>26.04.2023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DB537B-8B73-4F6F-9489-EEF25FA3FC91}" type="slidenum">
              <a:rPr lang="de-DE" smtClean="0"/>
              <a:t>‹Nr.›</a:t>
            </a:fld>
            <a:endParaRPr lang="de-DE"/>
          </a:p>
        </p:txBody>
      </p:sp>
    </p:spTree>
    <p:extLst>
      <p:ext uri="{BB962C8B-B14F-4D97-AF65-F5344CB8AC3E}">
        <p14:creationId xmlns:p14="http://schemas.microsoft.com/office/powerpoint/2010/main" val="232418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AC66CC-579A-4723-83C2-DE777B6082D3}" type="datetimeFigureOut">
              <a:rPr lang="de-DE" smtClean="0"/>
              <a:t>26.04.2023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DB537B-8B73-4F6F-9489-EEF25FA3FC91}" type="slidenum">
              <a:rPr lang="de-DE" smtClean="0"/>
              <a:t>‹Nr.›</a:t>
            </a:fld>
            <a:endParaRPr lang="de-DE"/>
          </a:p>
        </p:txBody>
      </p:sp>
    </p:spTree>
    <p:extLst>
      <p:ext uri="{BB962C8B-B14F-4D97-AF65-F5344CB8AC3E}">
        <p14:creationId xmlns:p14="http://schemas.microsoft.com/office/powerpoint/2010/main" val="386277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18AC66CC-579A-4723-83C2-DE777B6082D3}" type="datetimeFigureOut">
              <a:rPr lang="de-DE" smtClean="0"/>
              <a:t>26.04.2023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DB537B-8B73-4F6F-9489-EEF25FA3FC91}" type="slidenum">
              <a:rPr lang="de-DE" smtClean="0"/>
              <a:t>‹Nr.›</a:t>
            </a:fld>
            <a:endParaRPr lang="de-DE"/>
          </a:p>
        </p:txBody>
      </p:sp>
    </p:spTree>
    <p:extLst>
      <p:ext uri="{BB962C8B-B14F-4D97-AF65-F5344CB8AC3E}">
        <p14:creationId xmlns:p14="http://schemas.microsoft.com/office/powerpoint/2010/main" val="105345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8AC66CC-579A-4723-83C2-DE777B6082D3}" type="datetimeFigureOut">
              <a:rPr lang="de-DE" smtClean="0"/>
              <a:t>26.04.2023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4DB537B-8B73-4F6F-9489-EEF25FA3FC91}" type="slidenum">
              <a:rPr lang="de-DE" smtClean="0"/>
              <a:t>‹Nr.›</a:t>
            </a:fld>
            <a:endParaRPr lang="de-DE"/>
          </a:p>
        </p:txBody>
      </p:sp>
    </p:spTree>
    <p:extLst>
      <p:ext uri="{BB962C8B-B14F-4D97-AF65-F5344CB8AC3E}">
        <p14:creationId xmlns:p14="http://schemas.microsoft.com/office/powerpoint/2010/main" val="26370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8AC66CC-579A-4723-83C2-DE777B6082D3}" type="datetimeFigureOut">
              <a:rPr lang="de-DE" smtClean="0"/>
              <a:t>26.04.2023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4DB537B-8B73-4F6F-9489-EEF25FA3FC91}" type="slidenum">
              <a:rPr lang="de-DE" smtClean="0"/>
              <a:t>‹Nr.›</a:t>
            </a:fld>
            <a:endParaRPr lang="de-DE"/>
          </a:p>
        </p:txBody>
      </p:sp>
    </p:spTree>
    <p:extLst>
      <p:ext uri="{BB962C8B-B14F-4D97-AF65-F5344CB8AC3E}">
        <p14:creationId xmlns:p14="http://schemas.microsoft.com/office/powerpoint/2010/main" val="203791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18AC66CC-579A-4723-83C2-DE777B6082D3}" type="datetimeFigureOut">
              <a:rPr lang="de-DE" smtClean="0"/>
              <a:t>26.04.2023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4DB537B-8B73-4F6F-9489-EEF25FA3FC91}" type="slidenum">
              <a:rPr lang="de-DE" smtClean="0"/>
              <a:t>‹Nr.›</a:t>
            </a:fld>
            <a:endParaRPr lang="de-DE"/>
          </a:p>
        </p:txBody>
      </p:sp>
      <p:sp>
        <p:nvSpPr>
          <p:cNvPr id="6" name="Titel 1"/>
          <p:cNvSpPr>
            <a:spLocks noGrp="1"/>
          </p:cNvSpPr>
          <p:nvPr>
            <p:ph type="title"/>
          </p:nvPr>
        </p:nvSpPr>
        <p:spPr>
          <a:xfrm>
            <a:off x="838200" y="111450"/>
            <a:ext cx="8683172" cy="1044250"/>
          </a:xfrm>
        </p:spPr>
        <p:txBody>
          <a:bodyPr anchor="t"/>
          <a:lstStyle>
            <a:lvl1pPr>
              <a:defRPr sz="2000"/>
            </a:lvl1pPr>
          </a:lstStyle>
          <a:p>
            <a:endParaRPr lang="en-US" noProof="0" dirty="0"/>
          </a:p>
        </p:txBody>
      </p:sp>
      <p:sp>
        <p:nvSpPr>
          <p:cNvPr id="7" name="Rechteck 6"/>
          <p:cNvSpPr/>
          <p:nvPr userDrawn="1"/>
        </p:nvSpPr>
        <p:spPr>
          <a:xfrm>
            <a:off x="0" y="892886"/>
            <a:ext cx="12192000" cy="5110586"/>
          </a:xfrm>
          <a:prstGeom prst="rect">
            <a:avLst/>
          </a:prstGeom>
          <a:solidFill>
            <a:srgbClr val="25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dirty="0" smtClean="0"/>
          </a:p>
          <a:p>
            <a:pPr algn="ctr"/>
            <a:endParaRPr lang="de-DE" dirty="0"/>
          </a:p>
        </p:txBody>
      </p:sp>
    </p:spTree>
    <p:extLst>
      <p:ext uri="{BB962C8B-B14F-4D97-AF65-F5344CB8AC3E}">
        <p14:creationId xmlns:p14="http://schemas.microsoft.com/office/powerpoint/2010/main" val="21762526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8AC66CC-579A-4723-83C2-DE777B6082D3}" type="datetimeFigureOut">
              <a:rPr lang="de-DE" smtClean="0"/>
              <a:t>26.04.2023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4DB537B-8B73-4F6F-9489-EEF25FA3FC91}" type="slidenum">
              <a:rPr lang="de-DE" smtClean="0"/>
              <a:t>‹Nr.›</a:t>
            </a:fld>
            <a:endParaRPr lang="de-DE"/>
          </a:p>
        </p:txBody>
      </p:sp>
    </p:spTree>
    <p:extLst>
      <p:ext uri="{BB962C8B-B14F-4D97-AF65-F5344CB8AC3E}">
        <p14:creationId xmlns:p14="http://schemas.microsoft.com/office/powerpoint/2010/main" val="64427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18AC66CC-579A-4723-83C2-DE777B6082D3}" type="datetimeFigureOut">
              <a:rPr lang="de-DE" smtClean="0"/>
              <a:t>26.04.2023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4DB537B-8B73-4F6F-9489-EEF25FA3FC91}" type="slidenum">
              <a:rPr lang="de-DE" smtClean="0"/>
              <a:t>‹Nr.›</a:t>
            </a:fld>
            <a:endParaRPr lang="de-DE"/>
          </a:p>
        </p:txBody>
      </p:sp>
    </p:spTree>
    <p:extLst>
      <p:ext uri="{BB962C8B-B14F-4D97-AF65-F5344CB8AC3E}">
        <p14:creationId xmlns:p14="http://schemas.microsoft.com/office/powerpoint/2010/main" val="37509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18AC66CC-579A-4723-83C2-DE777B6082D3}" type="datetimeFigureOut">
              <a:rPr lang="de-DE" smtClean="0"/>
              <a:t>26.04.2023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4DB537B-8B73-4F6F-9489-EEF25FA3FC91}" type="slidenum">
              <a:rPr lang="de-DE" smtClean="0"/>
              <a:t>‹Nr.›</a:t>
            </a:fld>
            <a:endParaRPr lang="de-DE"/>
          </a:p>
        </p:txBody>
      </p:sp>
    </p:spTree>
    <p:extLst>
      <p:ext uri="{BB962C8B-B14F-4D97-AF65-F5344CB8AC3E}">
        <p14:creationId xmlns:p14="http://schemas.microsoft.com/office/powerpoint/2010/main" val="419438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11450"/>
            <a:ext cx="8683172" cy="507347"/>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838200" y="1452263"/>
            <a:ext cx="10515600" cy="2224387"/>
          </a:xfrm>
          <a:prstGeom prst="rect">
            <a:avLst/>
          </a:prstGeom>
          <a:ln>
            <a:noFill/>
          </a:ln>
        </p:spPr>
        <p:txBody>
          <a:bodyPr vert="horz" lIns="91440" tIns="45720" rIns="91440" bIns="45720" rtlCol="0">
            <a:norm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C66CC-579A-4723-83C2-DE777B6082D3}" type="datetimeFigureOut">
              <a:rPr lang="de-DE" smtClean="0"/>
              <a:t>26.04.2023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B537B-8B73-4F6F-9489-EEF25FA3FC91}" type="slidenum">
              <a:rPr lang="de-DE" smtClean="0"/>
              <a:t>‹Nr.›</a:t>
            </a:fld>
            <a:endParaRPr lang="de-DE"/>
          </a:p>
        </p:txBody>
      </p:sp>
      <p:pic>
        <p:nvPicPr>
          <p:cNvPr id="7" name="Grafik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58334" y="144105"/>
            <a:ext cx="1246013" cy="442035"/>
          </a:xfrm>
          <a:prstGeom prst="rect">
            <a:avLst/>
          </a:prstGeom>
        </p:spPr>
      </p:pic>
      <p:pic>
        <p:nvPicPr>
          <p:cNvPr id="9" name="Grafik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61485" y="111450"/>
            <a:ext cx="838200" cy="456474"/>
          </a:xfrm>
          <a:prstGeom prst="rect">
            <a:avLst/>
          </a:prstGeom>
        </p:spPr>
      </p:pic>
    </p:spTree>
    <p:extLst>
      <p:ext uri="{BB962C8B-B14F-4D97-AF65-F5344CB8AC3E}">
        <p14:creationId xmlns:p14="http://schemas.microsoft.com/office/powerpoint/2010/main" val="135969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800" kern="1200">
          <a:solidFill>
            <a:srgbClr val="2554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1.xml"/><Relationship Id="rId7" Type="http://schemas.openxmlformats.org/officeDocument/2006/relationships/slide" Target="slide3.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2.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slide" Target="slide25.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3.xml"/><Relationship Id="rId7"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image" Target="../media/image13.jpeg"/><Relationship Id="rId5" Type="http://schemas.openxmlformats.org/officeDocument/2006/relationships/slide" Target="slide18.xml"/><Relationship Id="rId10" Type="http://schemas.openxmlformats.org/officeDocument/2006/relationships/slide" Target="slide11.xml"/><Relationship Id="rId4" Type="http://schemas.openxmlformats.org/officeDocument/2006/relationships/slide" Target="slide17.xml"/><Relationship Id="rId9"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16.xml"/><Relationship Id="rId3" Type="http://schemas.openxmlformats.org/officeDocument/2006/relationships/image" Target="../media/image14.png"/><Relationship Id="rId7" Type="http://schemas.openxmlformats.org/officeDocument/2006/relationships/slide" Target="slide25.xml"/><Relationship Id="rId12" Type="http://schemas.openxmlformats.org/officeDocument/2006/relationships/slide" Target="slide15.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slide" Target="slide18.xml"/><Relationship Id="rId11" Type="http://schemas.openxmlformats.org/officeDocument/2006/relationships/slide" Target="slide14.xml"/><Relationship Id="rId5" Type="http://schemas.openxmlformats.org/officeDocument/2006/relationships/slide" Target="slide17.xml"/><Relationship Id="rId10" Type="http://schemas.openxmlformats.org/officeDocument/2006/relationships/slide" Target="slide12.xml"/><Relationship Id="rId4" Type="http://schemas.openxmlformats.org/officeDocument/2006/relationships/slide" Target="slide3.xml"/><Relationship Id="rId9" Type="http://schemas.openxmlformats.org/officeDocument/2006/relationships/image" Target="../media/image12.png"/><Relationship Id="rId14"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6.xml"/><Relationship Id="rId5" Type="http://schemas.openxmlformats.org/officeDocument/2006/relationships/slide" Target="slide18.xml"/><Relationship Id="rId10" Type="http://schemas.openxmlformats.org/officeDocument/2006/relationships/slide" Target="slide16.xml"/><Relationship Id="rId4" Type="http://schemas.openxmlformats.org/officeDocument/2006/relationships/slide" Target="slide17.xml"/><Relationship Id="rId9" Type="http://schemas.openxmlformats.org/officeDocument/2006/relationships/slide" Target="slide15.xm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6.xml"/><Relationship Id="rId5" Type="http://schemas.openxmlformats.org/officeDocument/2006/relationships/slide" Target="slide18.xml"/><Relationship Id="rId10" Type="http://schemas.openxmlformats.org/officeDocument/2006/relationships/slide" Target="slide16.xml"/><Relationship Id="rId4" Type="http://schemas.openxmlformats.org/officeDocument/2006/relationships/slide" Target="slide17.xml"/><Relationship Id="rId9" Type="http://schemas.openxmlformats.org/officeDocument/2006/relationships/slide" Target="slide15.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slide" Target="slide12.xm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image" Target="../media/image12.png"/><Relationship Id="rId5" Type="http://schemas.openxmlformats.org/officeDocument/2006/relationships/slide" Target="slide18.xml"/><Relationship Id="rId10" Type="http://schemas.openxmlformats.org/officeDocument/2006/relationships/slide" Target="slide6.xml"/><Relationship Id="rId4" Type="http://schemas.openxmlformats.org/officeDocument/2006/relationships/slide" Target="slide17.xml"/><Relationship Id="rId9" Type="http://schemas.openxmlformats.org/officeDocument/2006/relationships/slide" Target="slide16.xml"/></Relationships>
</file>

<file path=ppt/slides/_rels/slide15.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12.xml"/><Relationship Id="rId3" Type="http://schemas.openxmlformats.org/officeDocument/2006/relationships/image" Target="../media/image14.png"/><Relationship Id="rId7" Type="http://schemas.openxmlformats.org/officeDocument/2006/relationships/slide" Target="slide25.xml"/><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slide" Target="slide18.xml"/><Relationship Id="rId11" Type="http://schemas.openxmlformats.org/officeDocument/2006/relationships/slide" Target="slide6.xml"/><Relationship Id="rId5" Type="http://schemas.openxmlformats.org/officeDocument/2006/relationships/slide" Target="slide17.xml"/><Relationship Id="rId10" Type="http://schemas.openxmlformats.org/officeDocument/2006/relationships/slide" Target="slide16.xml"/><Relationship Id="rId4" Type="http://schemas.openxmlformats.org/officeDocument/2006/relationships/slide" Target="slide3.xml"/><Relationship Id="rId9" Type="http://schemas.openxmlformats.org/officeDocument/2006/relationships/slide" Target="slide14.xml"/></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slide" Target="slide12.xm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image" Target="../media/image12.png"/><Relationship Id="rId5" Type="http://schemas.openxmlformats.org/officeDocument/2006/relationships/slide" Target="slide18.xml"/><Relationship Id="rId10" Type="http://schemas.openxmlformats.org/officeDocument/2006/relationships/slide" Target="slide6.xml"/><Relationship Id="rId4" Type="http://schemas.openxmlformats.org/officeDocument/2006/relationships/slide" Target="slide17.xml"/><Relationship Id="rId9" Type="http://schemas.openxmlformats.org/officeDocument/2006/relationships/slide" Target="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17.xml"/><Relationship Id="rId7"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1.xml"/><Relationship Id="rId5" Type="http://schemas.openxmlformats.org/officeDocument/2006/relationships/slide" Target="slide25.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7.xml"/><Relationship Id="rId7"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1.xml"/><Relationship Id="rId5" Type="http://schemas.openxmlformats.org/officeDocument/2006/relationships/slide" Target="slide25.xml"/><Relationship Id="rId10" Type="http://schemas.openxmlformats.org/officeDocument/2006/relationships/slide" Target="slide6.xml"/><Relationship Id="rId4" Type="http://schemas.openxmlformats.org/officeDocument/2006/relationships/slide" Target="slide18.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0.xml"/><Relationship Id="rId18" Type="http://schemas.openxmlformats.org/officeDocument/2006/relationships/slide" Target="slide24.xml"/><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slide" Target="slide29.xml"/><Relationship Id="rId17" Type="http://schemas.openxmlformats.org/officeDocument/2006/relationships/slide" Target="slide33.xml"/><Relationship Id="rId2" Type="http://schemas.openxmlformats.org/officeDocument/2006/relationships/notesSlide" Target="../notesSlides/notesSlide10.xml"/><Relationship Id="rId16" Type="http://schemas.openxmlformats.org/officeDocument/2006/relationships/slide" Target="slide20.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image" Target="../media/image17.png"/><Relationship Id="rId5" Type="http://schemas.openxmlformats.org/officeDocument/2006/relationships/slide" Target="slide18.xml"/><Relationship Id="rId15" Type="http://schemas.openxmlformats.org/officeDocument/2006/relationships/slide" Target="slide32.xml"/><Relationship Id="rId10" Type="http://schemas.openxmlformats.org/officeDocument/2006/relationships/slide" Target="slide6.xml"/><Relationship Id="rId19" Type="http://schemas.openxmlformats.org/officeDocument/2006/relationships/slide" Target="slide23.xml"/><Relationship Id="rId4" Type="http://schemas.openxmlformats.org/officeDocument/2006/relationships/slide" Target="slide17.xml"/><Relationship Id="rId9" Type="http://schemas.openxmlformats.org/officeDocument/2006/relationships/slide" Target="slide22.xml"/><Relationship Id="rId14" Type="http://schemas.openxmlformats.org/officeDocument/2006/relationships/slide" Target="slide31.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0.xml"/><Relationship Id="rId3" Type="http://schemas.openxmlformats.org/officeDocument/2006/relationships/slide" Target="slide17.xml"/><Relationship Id="rId7" Type="http://schemas.openxmlformats.org/officeDocument/2006/relationships/slide" Target="slide6.xml"/><Relationship Id="rId12"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1.xml"/><Relationship Id="rId11" Type="http://schemas.openxmlformats.org/officeDocument/2006/relationships/slide" Target="slide23.xml"/><Relationship Id="rId5" Type="http://schemas.openxmlformats.org/officeDocument/2006/relationships/slide" Target="slide25.xml"/><Relationship Id="rId10" Type="http://schemas.openxmlformats.org/officeDocument/2006/relationships/slide" Target="slide19.xml"/><Relationship Id="rId4" Type="http://schemas.openxmlformats.org/officeDocument/2006/relationships/slide" Target="slide18.xml"/><Relationship Id="rId9" Type="http://schemas.openxmlformats.org/officeDocument/2006/relationships/slide" Target="slide5.xml"/><Relationship Id="rId14" Type="http://schemas.openxmlformats.org/officeDocument/2006/relationships/slide" Target="slide11.xml"/></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0.xml"/><Relationship Id="rId18" Type="http://schemas.openxmlformats.org/officeDocument/2006/relationships/slide" Target="slide24.xml"/><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slide" Target="slide29.xml"/><Relationship Id="rId17" Type="http://schemas.openxmlformats.org/officeDocument/2006/relationships/slide" Target="slide33.xml"/><Relationship Id="rId2" Type="http://schemas.openxmlformats.org/officeDocument/2006/relationships/notesSlide" Target="../notesSlides/notesSlide11.xml"/><Relationship Id="rId16" Type="http://schemas.openxmlformats.org/officeDocument/2006/relationships/slide" Target="slide20.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image" Target="../media/image17.png"/><Relationship Id="rId5" Type="http://schemas.openxmlformats.org/officeDocument/2006/relationships/slide" Target="slide18.xml"/><Relationship Id="rId15" Type="http://schemas.openxmlformats.org/officeDocument/2006/relationships/slide" Target="slide32.xml"/><Relationship Id="rId10" Type="http://schemas.openxmlformats.org/officeDocument/2006/relationships/slide" Target="slide6.xml"/><Relationship Id="rId19" Type="http://schemas.openxmlformats.org/officeDocument/2006/relationships/slide" Target="slide23.xml"/><Relationship Id="rId4" Type="http://schemas.openxmlformats.org/officeDocument/2006/relationships/slide" Target="slide17.xml"/><Relationship Id="rId9" Type="http://schemas.openxmlformats.org/officeDocument/2006/relationships/slide" Target="slide22.xml"/><Relationship Id="rId14" Type="http://schemas.openxmlformats.org/officeDocument/2006/relationships/slide" Target="slide31.xml"/></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1.xml"/><Relationship Id="rId18" Type="http://schemas.openxmlformats.org/officeDocument/2006/relationships/slide" Target="slide23.xml"/><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slide" Target="slide30.xml"/><Relationship Id="rId17" Type="http://schemas.openxmlformats.org/officeDocument/2006/relationships/slide" Target="slide24.xml"/><Relationship Id="rId2" Type="http://schemas.openxmlformats.org/officeDocument/2006/relationships/notesSlide" Target="../notesSlides/notesSlide12.xml"/><Relationship Id="rId16" Type="http://schemas.openxmlformats.org/officeDocument/2006/relationships/slide" Target="slide33.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29.xml"/><Relationship Id="rId5" Type="http://schemas.openxmlformats.org/officeDocument/2006/relationships/slide" Target="slide18.xml"/><Relationship Id="rId15" Type="http://schemas.openxmlformats.org/officeDocument/2006/relationships/slide" Target="slide20.xml"/><Relationship Id="rId10" Type="http://schemas.openxmlformats.org/officeDocument/2006/relationships/image" Target="../media/image17.png"/><Relationship Id="rId4" Type="http://schemas.openxmlformats.org/officeDocument/2006/relationships/slide" Target="slide17.xml"/><Relationship Id="rId9" Type="http://schemas.openxmlformats.org/officeDocument/2006/relationships/slide" Target="slide6.xml"/><Relationship Id="rId14" Type="http://schemas.openxmlformats.org/officeDocument/2006/relationships/slide" Target="slide32.xml"/></Relationships>
</file>

<file path=ppt/slides/_rels/slide2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9.xml"/><Relationship Id="rId18" Type="http://schemas.openxmlformats.org/officeDocument/2006/relationships/slide" Target="slide33.xml"/><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image" Target="../media/image17.png"/><Relationship Id="rId17" Type="http://schemas.openxmlformats.org/officeDocument/2006/relationships/slide" Target="slide20.xml"/><Relationship Id="rId2" Type="http://schemas.openxmlformats.org/officeDocument/2006/relationships/notesSlide" Target="../notesSlides/notesSlide13.xml"/><Relationship Id="rId16" Type="http://schemas.openxmlformats.org/officeDocument/2006/relationships/slide" Target="slide32.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23.xml"/><Relationship Id="rId5" Type="http://schemas.openxmlformats.org/officeDocument/2006/relationships/slide" Target="slide18.xml"/><Relationship Id="rId15" Type="http://schemas.openxmlformats.org/officeDocument/2006/relationships/slide" Target="slide31.xml"/><Relationship Id="rId10" Type="http://schemas.openxmlformats.org/officeDocument/2006/relationships/slide" Target="slide24.xml"/><Relationship Id="rId4" Type="http://schemas.openxmlformats.org/officeDocument/2006/relationships/slide" Target="slide17.xml"/><Relationship Id="rId9" Type="http://schemas.openxmlformats.org/officeDocument/2006/relationships/slide" Target="slide6.xml"/><Relationship Id="rId14" Type="http://schemas.openxmlformats.org/officeDocument/2006/relationships/slide" Target="slide30.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slide" Target="slide36.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19.xml"/><Relationship Id="rId5" Type="http://schemas.openxmlformats.org/officeDocument/2006/relationships/slide" Target="slide18.xml"/><Relationship Id="rId10" Type="http://schemas.openxmlformats.org/officeDocument/2006/relationships/slide" Target="slide20.xml"/><Relationship Id="rId4" Type="http://schemas.openxmlformats.org/officeDocument/2006/relationships/slide" Target="slide17.xml"/><Relationship Id="rId9" Type="http://schemas.openxmlformats.org/officeDocument/2006/relationships/slide" Target="slide6.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slide" Target="slide36.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19.xml"/><Relationship Id="rId5" Type="http://schemas.openxmlformats.org/officeDocument/2006/relationships/slide" Target="slide18.xml"/><Relationship Id="rId10" Type="http://schemas.openxmlformats.org/officeDocument/2006/relationships/slide" Target="slide20.xml"/><Relationship Id="rId4" Type="http://schemas.openxmlformats.org/officeDocument/2006/relationships/slide" Target="slide17.xml"/><Relationship Id="rId9" Type="http://schemas.openxmlformats.org/officeDocument/2006/relationships/slide" Target="slide6.xml"/></Relationships>
</file>

<file path=ppt/slides/_rels/slide2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3.xml"/><Relationship Id="rId7" Type="http://schemas.openxmlformats.org/officeDocument/2006/relationships/slide" Target="slide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slide" Target="slide25.xml"/><Relationship Id="rId5" Type="http://schemas.openxmlformats.org/officeDocument/2006/relationships/slide" Target="slide18.xml"/><Relationship Id="rId4" Type="http://schemas.openxmlformats.org/officeDocument/2006/relationships/slide" Target="slide17.xml"/><Relationship Id="rId9" Type="http://schemas.openxmlformats.org/officeDocument/2006/relationships/image" Target="../media/image19.jpeg"/></Relationships>
</file>

<file path=ppt/slides/_rels/slide26.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21.jpeg"/><Relationship Id="rId7" Type="http://schemas.openxmlformats.org/officeDocument/2006/relationships/slide" Target="slide18.xml"/><Relationship Id="rId12" Type="http://schemas.openxmlformats.org/officeDocument/2006/relationships/image" Target="../media/image13.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slide" Target="slide17.xml"/><Relationship Id="rId11" Type="http://schemas.openxmlformats.org/officeDocument/2006/relationships/image" Target="../media/image4.png"/><Relationship Id="rId5" Type="http://schemas.openxmlformats.org/officeDocument/2006/relationships/slide" Target="slide3.xml"/><Relationship Id="rId10" Type="http://schemas.openxmlformats.org/officeDocument/2006/relationships/slide" Target="slide6.xml"/><Relationship Id="rId4" Type="http://schemas.openxmlformats.org/officeDocument/2006/relationships/image" Target="../media/image22.png"/><Relationship Id="rId9" Type="http://schemas.openxmlformats.org/officeDocument/2006/relationships/slide" Target="slide1.xml"/></Relationships>
</file>

<file path=ppt/slides/_rels/slide2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hyperlink" Target="https://doi.org/10.1002/2016EF000411" TargetMode="External"/><Relationship Id="rId7" Type="http://schemas.openxmlformats.org/officeDocument/2006/relationships/slide" Target="slide25.xml"/><Relationship Id="rId2" Type="http://schemas.openxmlformats.org/officeDocument/2006/relationships/hyperlink" Target="https://doi.org/10.1016/j.cliser.2020.100181" TargetMode="External"/><Relationship Id="rId1" Type="http://schemas.openxmlformats.org/officeDocument/2006/relationships/slideLayout" Target="../slideLayouts/slideLayout6.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6.xml"/></Relationships>
</file>

<file path=ppt/slides/_rels/slide28.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1.xml"/><Relationship Id="rId5" Type="http://schemas.openxmlformats.org/officeDocument/2006/relationships/slide" Target="slide25.xml"/><Relationship Id="rId4" Type="http://schemas.openxmlformats.org/officeDocument/2006/relationships/slide" Target="slide18.xml"/></Relationships>
</file>

<file path=ppt/slides/_rels/slide29.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14.png"/><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24.xml"/><Relationship Id="rId5" Type="http://schemas.openxmlformats.org/officeDocument/2006/relationships/slide" Target="slide18.xml"/><Relationship Id="rId10" Type="http://schemas.openxmlformats.org/officeDocument/2006/relationships/slide" Target="slide6.xml"/><Relationship Id="rId4" Type="http://schemas.openxmlformats.org/officeDocument/2006/relationships/slide" Target="slide17.xml"/><Relationship Id="rId9" Type="http://schemas.openxmlformats.org/officeDocument/2006/relationships/slide" Target="slide22.xml"/><Relationship Id="rId14" Type="http://schemas.openxmlformats.org/officeDocument/2006/relationships/slide" Target="slide20.xml"/></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5.xml"/><Relationship Id="rId7" Type="http://schemas.openxmlformats.org/officeDocument/2006/relationships/slide" Target="slide25.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18.xml"/><Relationship Id="rId5" Type="http://schemas.openxmlformats.org/officeDocument/2006/relationships/slide" Target="slide17.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image" Target="../media/image6.jpg"/></Relationships>
</file>

<file path=ppt/slides/_rels/slide30.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23.png"/><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24.xml"/><Relationship Id="rId5" Type="http://schemas.openxmlformats.org/officeDocument/2006/relationships/slide" Target="slide18.xml"/><Relationship Id="rId10" Type="http://schemas.openxmlformats.org/officeDocument/2006/relationships/slide" Target="slide6.xml"/><Relationship Id="rId4" Type="http://schemas.openxmlformats.org/officeDocument/2006/relationships/slide" Target="slide17.xml"/><Relationship Id="rId9" Type="http://schemas.openxmlformats.org/officeDocument/2006/relationships/slide" Target="slide22.xml"/><Relationship Id="rId14" Type="http://schemas.openxmlformats.org/officeDocument/2006/relationships/slide" Target="slide20.xml"/></Relationships>
</file>

<file path=ppt/slides/_rels/slide31.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24.png"/><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24.xml"/><Relationship Id="rId5" Type="http://schemas.openxmlformats.org/officeDocument/2006/relationships/slide" Target="slide18.xml"/><Relationship Id="rId10" Type="http://schemas.openxmlformats.org/officeDocument/2006/relationships/slide" Target="slide6.xml"/><Relationship Id="rId4" Type="http://schemas.openxmlformats.org/officeDocument/2006/relationships/slide" Target="slide17.xml"/><Relationship Id="rId9" Type="http://schemas.openxmlformats.org/officeDocument/2006/relationships/slide" Target="slide22.xml"/><Relationship Id="rId14" Type="http://schemas.openxmlformats.org/officeDocument/2006/relationships/slide" Target="slide20.xml"/></Relationships>
</file>

<file path=ppt/slides/_rels/slide3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25.png"/><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24.xml"/><Relationship Id="rId5" Type="http://schemas.openxmlformats.org/officeDocument/2006/relationships/slide" Target="slide18.xml"/><Relationship Id="rId10" Type="http://schemas.openxmlformats.org/officeDocument/2006/relationships/slide" Target="slide6.xml"/><Relationship Id="rId4" Type="http://schemas.openxmlformats.org/officeDocument/2006/relationships/slide" Target="slide17.xml"/><Relationship Id="rId9" Type="http://schemas.openxmlformats.org/officeDocument/2006/relationships/slide" Target="slide22.xml"/><Relationship Id="rId14" Type="http://schemas.openxmlformats.org/officeDocument/2006/relationships/slide" Target="slide20.xml"/></Relationships>
</file>

<file path=ppt/slides/_rels/slide3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slide" Target="slide34.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20.xml"/><Relationship Id="rId5" Type="http://schemas.openxmlformats.org/officeDocument/2006/relationships/slide" Target="slide18.xml"/><Relationship Id="rId10" Type="http://schemas.openxmlformats.org/officeDocument/2006/relationships/slide" Target="slide35.xml"/><Relationship Id="rId4" Type="http://schemas.openxmlformats.org/officeDocument/2006/relationships/slide" Target="slide17.xml"/><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33.xml"/><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slide" Target="slide35.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34.xml"/><Relationship Id="rId5" Type="http://schemas.openxmlformats.org/officeDocument/2006/relationships/slide" Target="slide18.xml"/><Relationship Id="rId10" Type="http://schemas.openxmlformats.org/officeDocument/2006/relationships/slide" Target="slide20.xml"/><Relationship Id="rId4" Type="http://schemas.openxmlformats.org/officeDocument/2006/relationships/slide" Target="slide17.xml"/><Relationship Id="rId9" Type="http://schemas.openxmlformats.org/officeDocument/2006/relationships/image" Target="../media/image26.png"/></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slide" Target="slide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33.xml"/><Relationship Id="rId5" Type="http://schemas.openxmlformats.org/officeDocument/2006/relationships/slide" Target="slide18.xml"/><Relationship Id="rId10" Type="http://schemas.openxmlformats.org/officeDocument/2006/relationships/image" Target="../media/image28.png"/><Relationship Id="rId4" Type="http://schemas.openxmlformats.org/officeDocument/2006/relationships/slide" Target="slide17.xml"/><Relationship Id="rId9" Type="http://schemas.openxmlformats.org/officeDocument/2006/relationships/slide" Target="slide6.xml"/></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3.xml"/><Relationship Id="rId7" Type="http://schemas.openxmlformats.org/officeDocument/2006/relationships/slide" Target="slide1.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slide" Target="slide25.xml"/><Relationship Id="rId5" Type="http://schemas.openxmlformats.org/officeDocument/2006/relationships/slide" Target="slide18.xml"/><Relationship Id="rId10" Type="http://schemas.openxmlformats.org/officeDocument/2006/relationships/slide" Target="slide24.xml"/><Relationship Id="rId4" Type="http://schemas.openxmlformats.org/officeDocument/2006/relationships/slide" Target="slide17.xml"/><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slide" Target="slide6.xml"/><Relationship Id="rId5" Type="http://schemas.openxmlformats.org/officeDocument/2006/relationships/hyperlink" Target="https://www.usgs.gov/special-topics/water-science-school/science/water-cycle-diagrams" TargetMode="External"/><Relationship Id="rId10" Type="http://schemas.openxmlformats.org/officeDocument/2006/relationships/slide" Target="slide1.xml"/><Relationship Id="rId4" Type="http://schemas.openxmlformats.org/officeDocument/2006/relationships/image" Target="../media/image7.png"/><Relationship Id="rId9" Type="http://schemas.openxmlformats.org/officeDocument/2006/relationships/slide" Target="slide25.xml"/></Relationships>
</file>

<file path=ppt/slides/_rels/slide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8.png"/><Relationship Id="rId7" Type="http://schemas.openxmlformats.org/officeDocument/2006/relationships/slide" Target="slide25.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slide" Target="slide6.xml"/><Relationship Id="rId2" Type="http://schemas.openxmlformats.org/officeDocument/2006/relationships/slide" Target="slide10.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image" Target="../media/image11.png"/><Relationship Id="rId5" Type="http://schemas.openxmlformats.org/officeDocument/2006/relationships/slide" Target="slide18.xml"/><Relationship Id="rId10" Type="http://schemas.openxmlformats.org/officeDocument/2006/relationships/image" Target="../media/image10.png"/><Relationship Id="rId4" Type="http://schemas.openxmlformats.org/officeDocument/2006/relationships/slide" Target="slide17.xml"/><Relationship Id="rId9" Type="http://schemas.openxmlformats.org/officeDocument/2006/relationships/image" Target="../media/image9.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image" Target="../media/image10.png"/><Relationship Id="rId5" Type="http://schemas.openxmlformats.org/officeDocument/2006/relationships/slide" Target="slide18.xml"/><Relationship Id="rId10" Type="http://schemas.openxmlformats.org/officeDocument/2006/relationships/slide" Target="slide10.xml"/><Relationship Id="rId4" Type="http://schemas.openxmlformats.org/officeDocument/2006/relationships/slide" Target="slide17.xml"/><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9.xml"/><Relationship Id="rId3" Type="http://schemas.openxmlformats.org/officeDocument/2006/relationships/slide" Target="slide8.xml"/><Relationship Id="rId7" Type="http://schemas.openxmlformats.org/officeDocument/2006/relationships/slide" Target="slide3.xml"/><Relationship Id="rId12"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slide" Target="slide1.xml"/><Relationship Id="rId5" Type="http://schemas.openxmlformats.org/officeDocument/2006/relationships/image" Target="../media/image10.png"/><Relationship Id="rId10" Type="http://schemas.openxmlformats.org/officeDocument/2006/relationships/slide" Target="slide25.xml"/><Relationship Id="rId4" Type="http://schemas.openxmlformats.org/officeDocument/2006/relationships/slide" Target="slide10.xml"/><Relationship Id="rId9" Type="http://schemas.openxmlformats.org/officeDocument/2006/relationships/slide" Target="slide18.xml"/></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slide" Target="slide25.xml"/><Relationship Id="rId11" Type="http://schemas.openxmlformats.org/officeDocument/2006/relationships/slide" Target="slide6.xml"/><Relationship Id="rId5" Type="http://schemas.openxmlformats.org/officeDocument/2006/relationships/slide" Target="slide18.xml"/><Relationship Id="rId10" Type="http://schemas.openxmlformats.org/officeDocument/2006/relationships/image" Target="../media/image10.png"/><Relationship Id="rId4" Type="http://schemas.openxmlformats.org/officeDocument/2006/relationships/slide" Target="slide17.xml"/><Relationship Id="rId9"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305861"/>
            <a:ext cx="12192000" cy="5103619"/>
          </a:xfrm>
          <a:prstGeom prst="rect">
            <a:avLst/>
          </a:prstGeom>
          <a:solidFill>
            <a:srgbClr val="25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757083" y="205960"/>
            <a:ext cx="11816785" cy="7130755"/>
          </a:xfrm>
          <a:prstGeom prst="ellipse">
            <a:avLst/>
          </a:prstGeom>
          <a:gradFill flip="none" rotWithShape="1">
            <a:gsLst>
              <a:gs pos="0">
                <a:schemeClr val="accent1">
                  <a:lumMod val="5000"/>
                  <a:lumOff val="95000"/>
                  <a:alpha val="60000"/>
                </a:schemeClr>
              </a:gs>
              <a:gs pos="62000">
                <a:schemeClr val="bg1">
                  <a:alpha val="0"/>
                </a:schemeClr>
              </a:gs>
            </a:gsLst>
            <a:path path="circl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909" y="1863588"/>
            <a:ext cx="6862229" cy="3640179"/>
          </a:xfrm>
          <a:prstGeom prst="rect">
            <a:avLst/>
          </a:prstGeom>
        </p:spPr>
      </p:pic>
      <p:sp>
        <p:nvSpPr>
          <p:cNvPr id="2" name="Titel 1"/>
          <p:cNvSpPr>
            <a:spLocks noGrp="1"/>
          </p:cNvSpPr>
          <p:nvPr>
            <p:ph type="ctrTitle"/>
          </p:nvPr>
        </p:nvSpPr>
        <p:spPr>
          <a:xfrm>
            <a:off x="335644" y="205960"/>
            <a:ext cx="8771780" cy="1025755"/>
          </a:xfrm>
        </p:spPr>
        <p:txBody>
          <a:bodyPr/>
          <a:lstStyle/>
          <a:p>
            <a:pPr>
              <a:lnSpc>
                <a:spcPct val="100000"/>
              </a:lnSpc>
            </a:pPr>
            <a:r>
              <a:rPr lang="en-US" sz="2400" b="1" dirty="0" smtClean="0"/>
              <a:t>Transdisciplinary knowledge integration with </a:t>
            </a:r>
            <a:br>
              <a:rPr lang="en-US" sz="2400" b="1" dirty="0" smtClean="0"/>
            </a:br>
            <a:r>
              <a:rPr lang="en-US" sz="2400" b="1" dirty="0" smtClean="0"/>
              <a:t>Bayesian Belief Networks in water management </a:t>
            </a:r>
            <a:br>
              <a:rPr lang="en-US" sz="2400" b="1" dirty="0" smtClean="0"/>
            </a:br>
            <a:r>
              <a:rPr lang="en-US" sz="2000" b="1" dirty="0" smtClean="0"/>
              <a:t>Laura Müller </a:t>
            </a:r>
            <a:r>
              <a:rPr lang="en-US" sz="2000" dirty="0" smtClean="0"/>
              <a:t>and Petra </a:t>
            </a:r>
            <a:r>
              <a:rPr lang="en-US" sz="2000" dirty="0" err="1" smtClean="0"/>
              <a:t>Döll</a:t>
            </a:r>
            <a:endParaRPr lang="en-US" sz="2400" dirty="0"/>
          </a:p>
        </p:txBody>
      </p:sp>
      <p:sp>
        <p:nvSpPr>
          <p:cNvPr id="5" name="Textfeld 4">
            <a:hlinkClick r:id="rId5" action="ppaction://hlinksldjump"/>
          </p:cNvPr>
          <p:cNvSpPr txBox="1"/>
          <p:nvPr/>
        </p:nvSpPr>
        <p:spPr>
          <a:xfrm>
            <a:off x="381868" y="3109846"/>
            <a:ext cx="3241925" cy="1754326"/>
          </a:xfrm>
          <a:prstGeom prst="rect">
            <a:avLst/>
          </a:prstGeom>
          <a:solidFill>
            <a:srgbClr val="2554A0"/>
          </a:solidFill>
          <a:ln w="19050">
            <a:solidFill>
              <a:srgbClr val="FCC11C"/>
            </a:solidFill>
          </a:ln>
          <a:effectLst>
            <a:outerShdw blurRad="50800" dist="38100" dir="5400000" algn="t" rotWithShape="0">
              <a:prstClr val="black">
                <a:alpha val="40000"/>
              </a:prstClr>
            </a:outerShdw>
          </a:effectLst>
        </p:spPr>
        <p:txBody>
          <a:bodyPr wrap="square" rtlCol="0">
            <a:spAutoFit/>
          </a:bodyPr>
          <a:lstStyle/>
          <a:p>
            <a:endParaRPr lang="en-US" sz="300" b="1" dirty="0" smtClean="0">
              <a:solidFill>
                <a:srgbClr val="FCC11C"/>
              </a:solidFill>
            </a:endParaRPr>
          </a:p>
          <a:p>
            <a:r>
              <a:rPr lang="en-US" b="1" dirty="0" smtClean="0">
                <a:solidFill>
                  <a:schemeClr val="bg1"/>
                </a:solidFill>
              </a:rPr>
              <a:t>Bayesian Belief Network</a:t>
            </a:r>
          </a:p>
          <a:p>
            <a:endParaRPr lang="en-US" sz="800" dirty="0" smtClean="0">
              <a:solidFill>
                <a:schemeClr val="bg1"/>
              </a:solidFill>
            </a:endParaRPr>
          </a:p>
          <a:p>
            <a:pPr marL="285750" indent="-285750">
              <a:buFont typeface="Arial" panose="020B0604020202020204" pitchFamily="34" charset="0"/>
              <a:buChar char="•"/>
            </a:pPr>
            <a:r>
              <a:rPr lang="en-US" sz="1400" dirty="0" smtClean="0">
                <a:solidFill>
                  <a:schemeClr val="bg1"/>
                </a:solidFill>
              </a:rPr>
              <a:t>Goal: </a:t>
            </a:r>
            <a:r>
              <a:rPr lang="en-US" sz="1400" b="1" dirty="0" smtClean="0">
                <a:solidFill>
                  <a:schemeClr val="bg1"/>
                </a:solidFill>
              </a:rPr>
              <a:t>implementation</a:t>
            </a:r>
            <a:r>
              <a:rPr lang="en-US" sz="1400" dirty="0" smtClean="0">
                <a:solidFill>
                  <a:schemeClr val="bg1"/>
                </a:solidFill>
              </a:rPr>
              <a:t> of an adaptation measure</a:t>
            </a:r>
            <a:endParaRPr lang="de-DE" sz="1400" dirty="0">
              <a:solidFill>
                <a:schemeClr val="bg1"/>
              </a:solidFill>
            </a:endParaRPr>
          </a:p>
          <a:p>
            <a:pPr marL="285750" indent="-285750">
              <a:buFont typeface="Arial" panose="020B0604020202020204" pitchFamily="34" charset="0"/>
              <a:buChar char="•"/>
            </a:pPr>
            <a:endParaRPr lang="en-US" sz="300" dirty="0" smtClean="0">
              <a:solidFill>
                <a:schemeClr val="bg1"/>
              </a:solidFill>
            </a:endParaRPr>
          </a:p>
          <a:p>
            <a:pPr marL="285750" indent="-285750">
              <a:buFont typeface="Arial" panose="020B0604020202020204" pitchFamily="34" charset="0"/>
              <a:buChar char="•"/>
            </a:pPr>
            <a:endParaRPr lang="en-US" sz="300" dirty="0" smtClean="0">
              <a:solidFill>
                <a:schemeClr val="bg1"/>
              </a:solidFill>
            </a:endParaRPr>
          </a:p>
          <a:p>
            <a:pPr marL="285750" indent="-285750">
              <a:buFont typeface="Arial" panose="020B0604020202020204" pitchFamily="34" charset="0"/>
              <a:buChar char="•"/>
            </a:pPr>
            <a:r>
              <a:rPr lang="en-US" sz="1400" dirty="0" smtClean="0">
                <a:solidFill>
                  <a:schemeClr val="bg1"/>
                </a:solidFill>
              </a:rPr>
              <a:t>With stakeholders: set up network structure and identified </a:t>
            </a:r>
            <a:r>
              <a:rPr lang="en-US" sz="1400" b="1" dirty="0" smtClean="0">
                <a:solidFill>
                  <a:schemeClr val="bg1"/>
                </a:solidFill>
              </a:rPr>
              <a:t>weights</a:t>
            </a:r>
          </a:p>
          <a:p>
            <a:pPr algn="r"/>
            <a:r>
              <a:rPr lang="en-US" sz="1400" dirty="0" smtClean="0">
                <a:solidFill>
                  <a:schemeClr val="bg1"/>
                </a:solidFill>
              </a:rPr>
              <a:t>			…</a:t>
            </a:r>
          </a:p>
          <a:p>
            <a:endParaRPr lang="en-US" sz="300" dirty="0" smtClean="0">
              <a:solidFill>
                <a:schemeClr val="bg1"/>
              </a:solidFill>
            </a:endParaRPr>
          </a:p>
        </p:txBody>
      </p:sp>
      <p:sp>
        <p:nvSpPr>
          <p:cNvPr id="7" name="Textfeld 6">
            <a:hlinkClick r:id="rId6" action="ppaction://hlinksldjump"/>
          </p:cNvPr>
          <p:cNvSpPr txBox="1"/>
          <p:nvPr/>
        </p:nvSpPr>
        <p:spPr>
          <a:xfrm>
            <a:off x="8493321" y="1580081"/>
            <a:ext cx="3380176" cy="1231106"/>
          </a:xfrm>
          <a:prstGeom prst="rect">
            <a:avLst/>
          </a:prstGeom>
          <a:solidFill>
            <a:srgbClr val="2554A0"/>
          </a:solidFill>
          <a:ln w="19050">
            <a:noFill/>
          </a:ln>
          <a:effectLst>
            <a:outerShdw blurRad="50800" dist="38100" dir="2700000" algn="tl" rotWithShape="0">
              <a:prstClr val="black">
                <a:alpha val="40000"/>
              </a:prstClr>
            </a:outerShdw>
          </a:effectLst>
        </p:spPr>
        <p:txBody>
          <a:bodyPr wrap="square" rtlCol="0">
            <a:spAutoFit/>
          </a:bodyPr>
          <a:lstStyle/>
          <a:p>
            <a:endParaRPr lang="en-US" sz="300" b="1" dirty="0" smtClean="0">
              <a:solidFill>
                <a:schemeClr val="bg1"/>
              </a:solidFill>
            </a:endParaRPr>
          </a:p>
          <a:p>
            <a:r>
              <a:rPr lang="en-US" b="1" dirty="0" smtClean="0">
                <a:solidFill>
                  <a:schemeClr val="bg1"/>
                </a:solidFill>
              </a:rPr>
              <a:t>Sensitivity Analysis</a:t>
            </a:r>
            <a:endParaRPr lang="de-DE" b="1" dirty="0">
              <a:solidFill>
                <a:schemeClr val="bg1"/>
              </a:solidFill>
            </a:endParaRPr>
          </a:p>
          <a:p>
            <a:pPr algn="just"/>
            <a:endParaRPr lang="en-US" sz="800" dirty="0" smtClean="0">
              <a:solidFill>
                <a:schemeClr val="bg1"/>
              </a:solidFill>
            </a:endParaRPr>
          </a:p>
          <a:p>
            <a:pPr algn="just"/>
            <a:r>
              <a:rPr lang="en-US" sz="1400" dirty="0" smtClean="0">
                <a:solidFill>
                  <a:schemeClr val="bg1"/>
                </a:solidFill>
              </a:rPr>
              <a:t>Measures: </a:t>
            </a:r>
            <a:r>
              <a:rPr lang="en-US" sz="1400" dirty="0">
                <a:solidFill>
                  <a:schemeClr val="bg1"/>
                </a:solidFill>
              </a:rPr>
              <a:t>the longer the distance to goal, the less impact</a:t>
            </a:r>
          </a:p>
          <a:p>
            <a:pPr algn="r"/>
            <a:r>
              <a:rPr lang="en-US" sz="1400" dirty="0" smtClean="0">
                <a:solidFill>
                  <a:schemeClr val="bg1"/>
                </a:solidFill>
              </a:rPr>
              <a:t>…</a:t>
            </a:r>
          </a:p>
          <a:p>
            <a:pPr algn="just"/>
            <a:endParaRPr lang="en-US" sz="300" dirty="0" smtClean="0">
              <a:solidFill>
                <a:schemeClr val="bg1"/>
              </a:solidFill>
            </a:endParaRPr>
          </a:p>
        </p:txBody>
      </p:sp>
      <p:sp>
        <p:nvSpPr>
          <p:cNvPr id="8" name="Textfeld 7">
            <a:hlinkClick r:id="rId7" action="ppaction://hlinksldjump"/>
          </p:cNvPr>
          <p:cNvSpPr txBox="1"/>
          <p:nvPr/>
        </p:nvSpPr>
        <p:spPr>
          <a:xfrm>
            <a:off x="381868" y="1583858"/>
            <a:ext cx="4112783" cy="1231106"/>
          </a:xfrm>
          <a:prstGeom prst="rect">
            <a:avLst/>
          </a:prstGeom>
          <a:solidFill>
            <a:srgbClr val="2554A0"/>
          </a:solidFill>
          <a:ln w="19050">
            <a:noFill/>
          </a:ln>
          <a:effectLst>
            <a:outerShdw blurRad="50800" dist="38100" dir="5400000" algn="t" rotWithShape="0">
              <a:prstClr val="black">
                <a:alpha val="40000"/>
              </a:prstClr>
            </a:outerShdw>
          </a:effectLst>
        </p:spPr>
        <p:txBody>
          <a:bodyPr wrap="square" rtlCol="0">
            <a:spAutoFit/>
          </a:bodyPr>
          <a:lstStyle/>
          <a:p>
            <a:endParaRPr lang="en-US" sz="300" b="1" dirty="0" smtClean="0">
              <a:solidFill>
                <a:schemeClr val="bg1"/>
              </a:solidFill>
            </a:endParaRPr>
          </a:p>
          <a:p>
            <a:r>
              <a:rPr lang="en-US" b="1" dirty="0" smtClean="0">
                <a:solidFill>
                  <a:schemeClr val="bg1"/>
                </a:solidFill>
              </a:rPr>
              <a:t>Background</a:t>
            </a:r>
            <a:endParaRPr lang="de-DE" b="1" dirty="0">
              <a:solidFill>
                <a:schemeClr val="bg1"/>
              </a:solidFill>
            </a:endParaRPr>
          </a:p>
          <a:p>
            <a:pPr algn="just"/>
            <a:endParaRPr lang="en-US" sz="800" dirty="0" smtClean="0">
              <a:solidFill>
                <a:schemeClr val="bg1"/>
              </a:solidFill>
            </a:endParaRPr>
          </a:p>
          <a:p>
            <a:pPr algn="just"/>
            <a:r>
              <a:rPr lang="en-US" sz="1400" dirty="0" smtClean="0">
                <a:solidFill>
                  <a:schemeClr val="bg1"/>
                </a:solidFill>
              </a:rPr>
              <a:t>Stakeholders’ and scientific knowledge</a:t>
            </a:r>
            <a:r>
              <a:rPr lang="en-US" sz="1400" dirty="0">
                <a:solidFill>
                  <a:schemeClr val="bg1"/>
                </a:solidFill>
              </a:rPr>
              <a:t> </a:t>
            </a:r>
            <a:r>
              <a:rPr lang="en-US" sz="1400" dirty="0" smtClean="0">
                <a:solidFill>
                  <a:schemeClr val="bg1"/>
                </a:solidFill>
              </a:rPr>
              <a:t>should be integrated to develop adaptation measures and to find strategies how to implement them.	   …</a:t>
            </a:r>
          </a:p>
          <a:p>
            <a:pPr algn="just"/>
            <a:endParaRPr lang="en-US" sz="300" dirty="0" smtClean="0">
              <a:solidFill>
                <a:schemeClr val="bg1"/>
              </a:solidFill>
            </a:endParaRPr>
          </a:p>
        </p:txBody>
      </p:sp>
      <p:sp>
        <p:nvSpPr>
          <p:cNvPr id="9" name="Textfeld 8">
            <a:hlinkClick r:id="rId8" action="ppaction://hlinksldjump"/>
          </p:cNvPr>
          <p:cNvSpPr txBox="1"/>
          <p:nvPr/>
        </p:nvSpPr>
        <p:spPr>
          <a:xfrm>
            <a:off x="381869" y="5054328"/>
            <a:ext cx="5520668" cy="1231106"/>
          </a:xfrm>
          <a:prstGeom prst="rect">
            <a:avLst/>
          </a:prstGeom>
          <a:solidFill>
            <a:srgbClr val="2554A0"/>
          </a:solidFill>
          <a:ln w="19050">
            <a:noFill/>
          </a:ln>
          <a:effectLst>
            <a:outerShdw blurRad="50800" dist="38100" dir="5400000" algn="t" rotWithShape="0">
              <a:prstClr val="black">
                <a:alpha val="40000"/>
              </a:prstClr>
            </a:outerShdw>
          </a:effectLst>
        </p:spPr>
        <p:txBody>
          <a:bodyPr wrap="square" rtlCol="0">
            <a:spAutoFit/>
          </a:bodyPr>
          <a:lstStyle/>
          <a:p>
            <a:endParaRPr lang="en-US" sz="300" b="1" dirty="0" smtClean="0">
              <a:solidFill>
                <a:schemeClr val="bg1"/>
              </a:solidFill>
            </a:endParaRPr>
          </a:p>
          <a:p>
            <a:r>
              <a:rPr lang="en-US" b="1" dirty="0" smtClean="0">
                <a:solidFill>
                  <a:schemeClr val="bg1"/>
                </a:solidFill>
              </a:rPr>
              <a:t>Evaluation</a:t>
            </a:r>
          </a:p>
          <a:p>
            <a:endParaRPr lang="en-US" sz="800" dirty="0" smtClean="0">
              <a:solidFill>
                <a:schemeClr val="bg1"/>
              </a:solidFill>
            </a:endParaRPr>
          </a:p>
          <a:p>
            <a:r>
              <a:rPr lang="en-US" sz="1400" dirty="0" smtClean="0">
                <a:solidFill>
                  <a:schemeClr val="bg1"/>
                </a:solidFill>
              </a:rPr>
              <a:t>Great majority of stakeholders: </a:t>
            </a:r>
            <a:r>
              <a:rPr lang="en-US" sz="1400" dirty="0">
                <a:solidFill>
                  <a:schemeClr val="bg1"/>
                </a:solidFill>
              </a:rPr>
              <a:t>understood the Bayesian Belief </a:t>
            </a:r>
            <a:r>
              <a:rPr lang="en-US" sz="1400" dirty="0" smtClean="0">
                <a:solidFill>
                  <a:schemeClr val="bg1"/>
                </a:solidFill>
              </a:rPr>
              <a:t>Network, displaying the complex interactions, and found it helpful</a:t>
            </a:r>
          </a:p>
          <a:p>
            <a:pPr algn="r"/>
            <a:r>
              <a:rPr lang="en-US" sz="1400" dirty="0" smtClean="0">
                <a:solidFill>
                  <a:schemeClr val="bg1"/>
                </a:solidFill>
              </a:rPr>
              <a:t>…</a:t>
            </a:r>
          </a:p>
          <a:p>
            <a:endParaRPr lang="en-US" sz="300" dirty="0" smtClean="0">
              <a:solidFill>
                <a:schemeClr val="bg1"/>
              </a:solidFill>
            </a:endParaRPr>
          </a:p>
        </p:txBody>
      </p:sp>
      <p:sp>
        <p:nvSpPr>
          <p:cNvPr id="10" name="Textfeld 9">
            <a:hlinkClick r:id="rId9" action="ppaction://hlinksldjump"/>
          </p:cNvPr>
          <p:cNvSpPr txBox="1"/>
          <p:nvPr/>
        </p:nvSpPr>
        <p:spPr>
          <a:xfrm>
            <a:off x="7611760" y="4904489"/>
            <a:ext cx="4215391" cy="1354217"/>
          </a:xfrm>
          <a:prstGeom prst="rect">
            <a:avLst/>
          </a:prstGeom>
          <a:solidFill>
            <a:srgbClr val="2554A0"/>
          </a:solidFill>
          <a:ln w="19050">
            <a:solidFill>
              <a:srgbClr val="FCC11C"/>
            </a:solidFill>
          </a:ln>
          <a:effectLst>
            <a:outerShdw blurRad="50800" dist="38100" dir="2700000" algn="tl" rotWithShape="0">
              <a:prstClr val="black">
                <a:alpha val="40000"/>
              </a:prstClr>
            </a:outerShdw>
          </a:effectLst>
        </p:spPr>
        <p:txBody>
          <a:bodyPr wrap="square" rtlCol="0">
            <a:spAutoFit/>
          </a:bodyPr>
          <a:lstStyle/>
          <a:p>
            <a:endParaRPr lang="en-US" sz="300" b="1" dirty="0" smtClean="0">
              <a:solidFill>
                <a:schemeClr val="bg1"/>
              </a:solidFill>
            </a:endParaRPr>
          </a:p>
          <a:p>
            <a:r>
              <a:rPr lang="en-US" b="1" dirty="0" smtClean="0">
                <a:solidFill>
                  <a:schemeClr val="bg1"/>
                </a:solidFill>
              </a:rPr>
              <a:t>Conclusions</a:t>
            </a:r>
            <a:endParaRPr lang="de-DE" b="1" dirty="0">
              <a:solidFill>
                <a:schemeClr val="bg1"/>
              </a:solidFill>
            </a:endParaRPr>
          </a:p>
          <a:p>
            <a:pPr algn="just"/>
            <a:endParaRPr lang="en-US" sz="800" dirty="0" smtClean="0">
              <a:solidFill>
                <a:schemeClr val="bg1"/>
              </a:solidFill>
            </a:endParaRPr>
          </a:p>
          <a:p>
            <a:pPr marL="285750" indent="-285750" algn="just">
              <a:buFont typeface="Arial" panose="020B0604020202020204" pitchFamily="34" charset="0"/>
              <a:buChar char="•"/>
            </a:pPr>
            <a:r>
              <a:rPr lang="en-US" sz="1400" dirty="0" smtClean="0">
                <a:solidFill>
                  <a:schemeClr val="bg1"/>
                </a:solidFill>
              </a:rPr>
              <a:t>Set up process was well </a:t>
            </a:r>
            <a:r>
              <a:rPr lang="en-US" sz="1400" b="1" dirty="0" smtClean="0">
                <a:solidFill>
                  <a:schemeClr val="bg1"/>
                </a:solidFill>
              </a:rPr>
              <a:t>feasible with stakeholders </a:t>
            </a:r>
          </a:p>
          <a:p>
            <a:pPr algn="just"/>
            <a:endParaRPr lang="en-US" sz="300" dirty="0" smtClean="0">
              <a:solidFill>
                <a:schemeClr val="bg1"/>
              </a:solidFill>
            </a:endParaRPr>
          </a:p>
          <a:p>
            <a:pPr algn="just"/>
            <a:endParaRPr lang="en-US" sz="300" dirty="0" smtClean="0">
              <a:solidFill>
                <a:schemeClr val="bg1"/>
              </a:solidFill>
            </a:endParaRPr>
          </a:p>
          <a:p>
            <a:pPr marL="285750" indent="-285750" algn="just">
              <a:buFont typeface="Arial" panose="020B0604020202020204" pitchFamily="34" charset="0"/>
              <a:buChar char="•"/>
            </a:pPr>
            <a:r>
              <a:rPr lang="en-US" sz="1400" dirty="0" smtClean="0">
                <a:solidFill>
                  <a:schemeClr val="bg1"/>
                </a:solidFill>
              </a:rPr>
              <a:t>Better to keep distances in network structure short</a:t>
            </a:r>
          </a:p>
          <a:p>
            <a:pPr algn="r"/>
            <a:r>
              <a:rPr lang="en-US" sz="1400" dirty="0" smtClean="0">
                <a:solidFill>
                  <a:schemeClr val="bg1"/>
                </a:solidFill>
              </a:rPr>
              <a:t>                                                                                                  …</a:t>
            </a:r>
          </a:p>
          <a:p>
            <a:endParaRPr lang="en-US" sz="300" dirty="0" smtClean="0">
              <a:solidFill>
                <a:schemeClr val="bg1"/>
              </a:solidFill>
            </a:endParaRPr>
          </a:p>
        </p:txBody>
      </p:sp>
      <p:sp>
        <p:nvSpPr>
          <p:cNvPr id="11" name="Textfeld 10"/>
          <p:cNvSpPr txBox="1"/>
          <p:nvPr/>
        </p:nvSpPr>
        <p:spPr>
          <a:xfrm>
            <a:off x="8953747" y="6485680"/>
            <a:ext cx="2538960" cy="307777"/>
          </a:xfrm>
          <a:prstGeom prst="rect">
            <a:avLst/>
          </a:prstGeom>
          <a:noFill/>
          <a:ln w="19050">
            <a:noFill/>
          </a:ln>
        </p:spPr>
        <p:txBody>
          <a:bodyPr wrap="square" rtlCol="0">
            <a:spAutoFit/>
          </a:bodyPr>
          <a:lstStyle/>
          <a:p>
            <a:r>
              <a:rPr lang="en-US" sz="1400" dirty="0" smtClean="0">
                <a:solidFill>
                  <a:srgbClr val="2554A0"/>
                </a:solidFill>
              </a:rPr>
              <a:t>la.mueller@em.uni-frankfurt.de</a:t>
            </a:r>
          </a:p>
        </p:txBody>
      </p:sp>
      <p:pic>
        <p:nvPicPr>
          <p:cNvPr id="14" name="Inhaltsplatzhalter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81241" y="6134100"/>
            <a:ext cx="552378" cy="723900"/>
          </a:xfrm>
          <a:prstGeom prst="rect">
            <a:avLst/>
          </a:prstGeom>
          <a:ln>
            <a:noFill/>
          </a:ln>
        </p:spPr>
      </p:pic>
      <p:sp>
        <p:nvSpPr>
          <p:cNvPr id="16" name="Textfeld 15">
            <a:hlinkClick r:id="rId11" action="ppaction://hlinksldjump"/>
          </p:cNvPr>
          <p:cNvSpPr txBox="1"/>
          <p:nvPr/>
        </p:nvSpPr>
        <p:spPr>
          <a:xfrm>
            <a:off x="10923810" y="3435287"/>
            <a:ext cx="949687" cy="569387"/>
          </a:xfrm>
          <a:prstGeom prst="rect">
            <a:avLst/>
          </a:prstGeom>
          <a:solidFill>
            <a:srgbClr val="2554A0"/>
          </a:solidFill>
          <a:ln w="19050">
            <a:noFill/>
          </a:ln>
          <a:effectLst>
            <a:outerShdw blurRad="50800" dist="38100" dir="2700000" algn="tl" rotWithShape="0">
              <a:prstClr val="black">
                <a:alpha val="40000"/>
              </a:prstClr>
            </a:outerShdw>
          </a:effectLst>
        </p:spPr>
        <p:txBody>
          <a:bodyPr wrap="square" rtlCol="0">
            <a:spAutoFit/>
          </a:bodyPr>
          <a:lstStyle/>
          <a:p>
            <a:pPr algn="just"/>
            <a:r>
              <a:rPr lang="en-US" sz="1400" dirty="0" smtClean="0">
                <a:solidFill>
                  <a:schemeClr val="bg1"/>
                </a:solidFill>
              </a:rPr>
              <a:t>Contents</a:t>
            </a:r>
            <a:endParaRPr lang="en-US" sz="1400" dirty="0">
              <a:solidFill>
                <a:schemeClr val="bg1"/>
              </a:solidFill>
            </a:endParaRPr>
          </a:p>
          <a:p>
            <a:pPr algn="r"/>
            <a:r>
              <a:rPr lang="en-US" sz="1400" dirty="0" smtClean="0">
                <a:solidFill>
                  <a:schemeClr val="bg1"/>
                </a:solidFill>
              </a:rPr>
              <a:t>…</a:t>
            </a:r>
          </a:p>
          <a:p>
            <a:pPr algn="just"/>
            <a:endParaRPr lang="en-US" sz="300" dirty="0" smtClean="0">
              <a:solidFill>
                <a:schemeClr val="bg1"/>
              </a:solidFill>
            </a:endParaRPr>
          </a:p>
        </p:txBody>
      </p:sp>
      <p:pic>
        <p:nvPicPr>
          <p:cNvPr id="3" name="Grafik 2"/>
          <p:cNvPicPr>
            <a:picLocks noChangeAspect="1"/>
          </p:cNvPicPr>
          <p:nvPr/>
        </p:nvPicPr>
        <p:blipFill>
          <a:blip r:embed="rId12"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35644" y="6385750"/>
            <a:ext cx="507636" cy="507636"/>
          </a:xfrm>
          <a:prstGeom prst="rect">
            <a:avLst/>
          </a:prstGeom>
        </p:spPr>
      </p:pic>
      <p:sp>
        <p:nvSpPr>
          <p:cNvPr id="18" name="Textfeld 17"/>
          <p:cNvSpPr txBox="1"/>
          <p:nvPr/>
        </p:nvSpPr>
        <p:spPr>
          <a:xfrm>
            <a:off x="1112319" y="6521310"/>
            <a:ext cx="1597359" cy="276999"/>
          </a:xfrm>
          <a:prstGeom prst="rect">
            <a:avLst/>
          </a:prstGeom>
          <a:noFill/>
          <a:ln w="19050">
            <a:noFill/>
          </a:ln>
        </p:spPr>
        <p:txBody>
          <a:bodyPr wrap="square" rtlCol="0">
            <a:spAutoFit/>
          </a:bodyPr>
          <a:lstStyle/>
          <a:p>
            <a:r>
              <a:rPr lang="en-US" sz="1200" dirty="0" smtClean="0">
                <a:solidFill>
                  <a:srgbClr val="2554A0"/>
                </a:solidFill>
              </a:rPr>
              <a:t>Find the abstract here!</a:t>
            </a:r>
          </a:p>
        </p:txBody>
      </p:sp>
      <p:cxnSp>
        <p:nvCxnSpPr>
          <p:cNvPr id="12" name="Gekrümmter Verbinder 11"/>
          <p:cNvCxnSpPr/>
          <p:nvPr/>
        </p:nvCxnSpPr>
        <p:spPr>
          <a:xfrm rot="10800000" flipV="1">
            <a:off x="862546" y="6492134"/>
            <a:ext cx="230506" cy="243910"/>
          </a:xfrm>
          <a:prstGeom prst="curvedConnector2">
            <a:avLst/>
          </a:prstGeom>
          <a:ln>
            <a:solidFill>
              <a:srgbClr val="2554A0"/>
            </a:solidFill>
            <a:tailEnd type="triangle"/>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837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Bayesian Belief Network</a:t>
            </a:r>
            <a:br>
              <a:rPr lang="en-US" dirty="0" smtClean="0"/>
            </a:br>
            <a:r>
              <a:rPr lang="en-US" dirty="0" smtClean="0"/>
              <a:t>		Development</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cxnSp>
        <p:nvCxnSpPr>
          <p:cNvPr id="11" name="Gerader Verbinder 10"/>
          <p:cNvCxnSpPr/>
          <p:nvPr/>
        </p:nvCxnSpPr>
        <p:spPr>
          <a:xfrm>
            <a:off x="6057900" y="908273"/>
            <a:ext cx="0" cy="5076000"/>
          </a:xfrm>
          <a:prstGeom prst="line">
            <a:avLst/>
          </a:prstGeom>
          <a:ln w="19050">
            <a:solidFill>
              <a:srgbClr val="FCC11C"/>
            </a:solidFill>
            <a:prstDash val="lgDash"/>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1974821" y="971738"/>
            <a:ext cx="1256059" cy="338554"/>
          </a:xfrm>
          <a:prstGeom prst="rect">
            <a:avLst/>
          </a:prstGeom>
          <a:noFill/>
          <a:ln w="19050">
            <a:noFill/>
          </a:ln>
        </p:spPr>
        <p:txBody>
          <a:bodyPr wrap="square" rtlCol="0">
            <a:spAutoFit/>
          </a:bodyPr>
          <a:lstStyle/>
          <a:p>
            <a:r>
              <a:rPr lang="en-US" sz="1600" dirty="0" smtClean="0">
                <a:solidFill>
                  <a:srgbClr val="FCC11C"/>
                </a:solidFill>
              </a:rPr>
              <a:t>Participatory</a:t>
            </a:r>
            <a:endParaRPr lang="en-US" sz="1600" dirty="0">
              <a:solidFill>
                <a:srgbClr val="FCC11C"/>
              </a:solidFill>
            </a:endParaRPr>
          </a:p>
        </p:txBody>
      </p:sp>
      <p:sp>
        <p:nvSpPr>
          <p:cNvPr id="13" name="Textfeld 12"/>
          <p:cNvSpPr txBox="1"/>
          <p:nvPr/>
        </p:nvSpPr>
        <p:spPr>
          <a:xfrm>
            <a:off x="7175500" y="970894"/>
            <a:ext cx="1003300" cy="338554"/>
          </a:xfrm>
          <a:prstGeom prst="rect">
            <a:avLst/>
          </a:prstGeom>
          <a:noFill/>
          <a:ln w="19050">
            <a:noFill/>
          </a:ln>
        </p:spPr>
        <p:txBody>
          <a:bodyPr wrap="square" rtlCol="0">
            <a:spAutoFit/>
          </a:bodyPr>
          <a:lstStyle/>
          <a:p>
            <a:r>
              <a:rPr lang="en-US" sz="1600" dirty="0" smtClean="0">
                <a:solidFill>
                  <a:srgbClr val="FCC11C"/>
                </a:solidFill>
              </a:rPr>
              <a:t>Scientists</a:t>
            </a:r>
            <a:endParaRPr lang="en-US" sz="1600" dirty="0">
              <a:solidFill>
                <a:srgbClr val="FCC11C"/>
              </a:solidFill>
            </a:endParaRPr>
          </a:p>
        </p:txBody>
      </p:sp>
      <p:sp>
        <p:nvSpPr>
          <p:cNvPr id="15" name="Textfeld 14"/>
          <p:cNvSpPr txBox="1"/>
          <p:nvPr/>
        </p:nvSpPr>
        <p:spPr>
          <a:xfrm>
            <a:off x="7171704" y="1435504"/>
            <a:ext cx="2705759" cy="830997"/>
          </a:xfrm>
          <a:prstGeom prst="rect">
            <a:avLst/>
          </a:prstGeom>
          <a:noFill/>
        </p:spPr>
        <p:txBody>
          <a:bodyPr wrap="square" rtlCol="0">
            <a:spAutoFit/>
          </a:bodyPr>
          <a:lstStyle/>
          <a:p>
            <a:r>
              <a:rPr lang="en-US" sz="1600" dirty="0" smtClean="0">
                <a:solidFill>
                  <a:schemeClr val="bg1"/>
                </a:solidFill>
              </a:rPr>
              <a:t>Step 1</a:t>
            </a:r>
          </a:p>
          <a:p>
            <a:r>
              <a:rPr lang="en-US" sz="1600" dirty="0" smtClean="0">
                <a:solidFill>
                  <a:schemeClr val="bg1"/>
                </a:solidFill>
              </a:rPr>
              <a:t>Identify relevant actors and network structure</a:t>
            </a:r>
            <a:endParaRPr lang="en-US" sz="1600" dirty="0">
              <a:solidFill>
                <a:schemeClr val="bg1"/>
              </a:solidFill>
            </a:endParaRPr>
          </a:p>
        </p:txBody>
      </p:sp>
      <p:cxnSp>
        <p:nvCxnSpPr>
          <p:cNvPr id="20" name="Gerade Verbindung mit Pfeil 19"/>
          <p:cNvCxnSpPr>
            <a:stCxn id="15" idx="1"/>
          </p:cNvCxnSpPr>
          <p:nvPr/>
        </p:nvCxnSpPr>
        <p:spPr>
          <a:xfrm flipH="1">
            <a:off x="2716916" y="1851003"/>
            <a:ext cx="4454788" cy="1753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10" idx="3"/>
          </p:cNvCxnSpPr>
          <p:nvPr/>
        </p:nvCxnSpPr>
        <p:spPr>
          <a:xfrm>
            <a:off x="5753130" y="2908721"/>
            <a:ext cx="1418574" cy="18258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Textfeld 44"/>
          <p:cNvSpPr txBox="1"/>
          <p:nvPr/>
        </p:nvSpPr>
        <p:spPr>
          <a:xfrm>
            <a:off x="1974820" y="3881919"/>
            <a:ext cx="3554109" cy="830997"/>
          </a:xfrm>
          <a:prstGeom prst="rect">
            <a:avLst/>
          </a:prstGeom>
          <a:noFill/>
        </p:spPr>
        <p:txBody>
          <a:bodyPr wrap="square" rtlCol="0">
            <a:spAutoFit/>
          </a:bodyPr>
          <a:lstStyle/>
          <a:p>
            <a:r>
              <a:rPr lang="en-US" sz="1600" dirty="0" smtClean="0">
                <a:solidFill>
                  <a:schemeClr val="bg1"/>
                </a:solidFill>
              </a:rPr>
              <a:t>Step 4</a:t>
            </a:r>
          </a:p>
          <a:p>
            <a:pPr marL="285750" indent="-285750">
              <a:buFont typeface="Arial" panose="020B0604020202020204" pitchFamily="34" charset="0"/>
              <a:buChar char="•"/>
            </a:pPr>
            <a:r>
              <a:rPr lang="en-US" sz="1600" dirty="0" smtClean="0">
                <a:solidFill>
                  <a:schemeClr val="bg1"/>
                </a:solidFill>
              </a:rPr>
              <a:t>Explore the Bayesian Belief Network</a:t>
            </a:r>
          </a:p>
          <a:p>
            <a:pPr marL="285750" indent="-285750">
              <a:buFont typeface="Arial" panose="020B0604020202020204" pitchFamily="34" charset="0"/>
              <a:buChar char="•"/>
            </a:pPr>
            <a:r>
              <a:rPr lang="en-US" sz="1600" dirty="0" smtClean="0">
                <a:solidFill>
                  <a:schemeClr val="bg1"/>
                </a:solidFill>
              </a:rPr>
              <a:t>Discuss weights</a:t>
            </a:r>
          </a:p>
        </p:txBody>
      </p:sp>
      <p:cxnSp>
        <p:nvCxnSpPr>
          <p:cNvPr id="46" name="Gerade Verbindung mit Pfeil 45"/>
          <p:cNvCxnSpPr>
            <a:stCxn id="38" idx="1"/>
          </p:cNvCxnSpPr>
          <p:nvPr/>
        </p:nvCxnSpPr>
        <p:spPr>
          <a:xfrm flipH="1">
            <a:off x="2716916" y="3565258"/>
            <a:ext cx="4444072" cy="45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a:stCxn id="45" idx="3"/>
          </p:cNvCxnSpPr>
          <p:nvPr/>
        </p:nvCxnSpPr>
        <p:spPr>
          <a:xfrm>
            <a:off x="5528929" y="4297418"/>
            <a:ext cx="1642775" cy="3224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74822" y="1862280"/>
            <a:ext cx="3778308" cy="2092881"/>
          </a:xfrm>
          <a:prstGeom prst="rect">
            <a:avLst/>
          </a:prstGeom>
          <a:noFill/>
        </p:spPr>
        <p:txBody>
          <a:bodyPr wrap="square" rtlCol="0">
            <a:spAutoFit/>
          </a:bodyPr>
          <a:lstStyle/>
          <a:p>
            <a:r>
              <a:rPr lang="en-US" sz="1600" dirty="0" smtClean="0">
                <a:solidFill>
                  <a:schemeClr val="bg1"/>
                </a:solidFill>
              </a:rPr>
              <a:t>Step 2</a:t>
            </a:r>
          </a:p>
          <a:p>
            <a:pPr marL="285750" indent="-285750">
              <a:buFont typeface="Arial" panose="020B0604020202020204" pitchFamily="34" charset="0"/>
              <a:buChar char="•"/>
            </a:pPr>
            <a:r>
              <a:rPr lang="en-US" sz="1600" dirty="0" smtClean="0">
                <a:solidFill>
                  <a:schemeClr val="bg1"/>
                </a:solidFill>
              </a:rPr>
              <a:t>Adapt relevant actors and network structure</a:t>
            </a:r>
          </a:p>
          <a:p>
            <a:pPr marL="285750" indent="-285750">
              <a:buFont typeface="Arial" panose="020B0604020202020204" pitchFamily="34" charset="0"/>
              <a:buChar char="•"/>
            </a:pPr>
            <a:r>
              <a:rPr lang="en-US" sz="1600" dirty="0" smtClean="0">
                <a:solidFill>
                  <a:schemeClr val="bg1"/>
                </a:solidFill>
              </a:rPr>
              <a:t>Weight factors that influence the acceptance of relevant actors</a:t>
            </a:r>
          </a:p>
          <a:p>
            <a:pPr marL="285750" indent="-285750">
              <a:buFont typeface="Arial" panose="020B0604020202020204" pitchFamily="34" charset="0"/>
              <a:buChar char="•"/>
            </a:pPr>
            <a:r>
              <a:rPr lang="en-US" sz="1600" dirty="0" smtClean="0">
                <a:solidFill>
                  <a:schemeClr val="bg1"/>
                </a:solidFill>
              </a:rPr>
              <a:t>Identify measures that influence the factors</a:t>
            </a:r>
          </a:p>
          <a:p>
            <a:endParaRPr lang="en-US" sz="1600" dirty="0">
              <a:solidFill>
                <a:schemeClr val="bg1"/>
              </a:solidFill>
            </a:endParaRPr>
          </a:p>
        </p:txBody>
      </p:sp>
      <p:sp>
        <p:nvSpPr>
          <p:cNvPr id="38" name="Textfeld 37"/>
          <p:cNvSpPr txBox="1"/>
          <p:nvPr/>
        </p:nvSpPr>
        <p:spPr>
          <a:xfrm>
            <a:off x="7160988" y="2903538"/>
            <a:ext cx="4242117" cy="1323439"/>
          </a:xfrm>
          <a:prstGeom prst="rect">
            <a:avLst/>
          </a:prstGeom>
          <a:noFill/>
        </p:spPr>
        <p:txBody>
          <a:bodyPr wrap="square" rtlCol="0">
            <a:spAutoFit/>
          </a:bodyPr>
          <a:lstStyle/>
          <a:p>
            <a:r>
              <a:rPr lang="en-US" sz="1600" dirty="0" smtClean="0">
                <a:solidFill>
                  <a:schemeClr val="bg1"/>
                </a:solidFill>
              </a:rPr>
              <a:t>Step 3</a:t>
            </a:r>
          </a:p>
          <a:p>
            <a:pPr marL="285750" indent="-285750">
              <a:buFont typeface="Arial" panose="020B0604020202020204" pitchFamily="34" charset="0"/>
              <a:buChar char="•"/>
            </a:pPr>
            <a:r>
              <a:rPr lang="en-US" sz="1600" dirty="0" smtClean="0">
                <a:solidFill>
                  <a:schemeClr val="bg1"/>
                </a:solidFill>
              </a:rPr>
              <a:t>Translate weights and structure (with factors and measures) to Bayesian Belief Network</a:t>
            </a:r>
          </a:p>
          <a:p>
            <a:pPr marL="285750" indent="-285750">
              <a:buFont typeface="Arial" panose="020B0604020202020204" pitchFamily="34" charset="0"/>
              <a:buChar char="•"/>
            </a:pPr>
            <a:r>
              <a:rPr lang="en-US" sz="1600" dirty="0" smtClean="0">
                <a:solidFill>
                  <a:schemeClr val="bg1"/>
                </a:solidFill>
              </a:rPr>
              <a:t>Identify weights for relationships that were not participatorily weighted </a:t>
            </a:r>
            <a:endParaRPr lang="en-US" sz="1600" dirty="0">
              <a:solidFill>
                <a:schemeClr val="bg1"/>
              </a:solidFill>
            </a:endParaRPr>
          </a:p>
        </p:txBody>
      </p:sp>
      <p:sp>
        <p:nvSpPr>
          <p:cNvPr id="51" name="Textfeld 50"/>
          <p:cNvSpPr txBox="1"/>
          <p:nvPr/>
        </p:nvSpPr>
        <p:spPr>
          <a:xfrm>
            <a:off x="7177023" y="4562627"/>
            <a:ext cx="4010930" cy="830997"/>
          </a:xfrm>
          <a:prstGeom prst="rect">
            <a:avLst/>
          </a:prstGeom>
          <a:noFill/>
        </p:spPr>
        <p:txBody>
          <a:bodyPr wrap="square" rtlCol="0">
            <a:spAutoFit/>
          </a:bodyPr>
          <a:lstStyle/>
          <a:p>
            <a:r>
              <a:rPr lang="en-US" sz="1600" dirty="0" smtClean="0">
                <a:solidFill>
                  <a:schemeClr val="bg1"/>
                </a:solidFill>
              </a:rPr>
              <a:t>Step 5</a:t>
            </a:r>
          </a:p>
          <a:p>
            <a:pPr marL="285750" indent="-285750">
              <a:buFont typeface="Arial" panose="020B0604020202020204" pitchFamily="34" charset="0"/>
              <a:buChar char="•"/>
            </a:pPr>
            <a:r>
              <a:rPr lang="en-US" sz="1600" dirty="0" smtClean="0">
                <a:solidFill>
                  <a:schemeClr val="bg1"/>
                </a:solidFill>
              </a:rPr>
              <a:t>Update weights in Bayesian Belief Network</a:t>
            </a:r>
          </a:p>
          <a:p>
            <a:pPr marL="285750" indent="-285750">
              <a:buFont typeface="Arial" panose="020B0604020202020204" pitchFamily="34" charset="0"/>
              <a:buChar char="•"/>
            </a:pPr>
            <a:r>
              <a:rPr lang="en-US" sz="1600" dirty="0" smtClean="0">
                <a:solidFill>
                  <a:schemeClr val="bg1"/>
                </a:solidFill>
              </a:rPr>
              <a:t>Sensitivity Analysis</a:t>
            </a:r>
          </a:p>
        </p:txBody>
      </p:sp>
      <p:pic>
        <p:nvPicPr>
          <p:cNvPr id="73" name="Grafik 72"/>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18703" y="1051578"/>
            <a:ext cx="630397" cy="630397"/>
          </a:xfrm>
          <a:prstGeom prst="rect">
            <a:avLst/>
          </a:prstGeom>
        </p:spPr>
      </p:pic>
      <p:sp>
        <p:nvSpPr>
          <p:cNvPr id="22" name="Textfeld 21">
            <a:hlinkClick r:id="rId9"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b="1" dirty="0" smtClean="0">
                <a:solidFill>
                  <a:srgbClr val="2554A0"/>
                </a:solidFill>
              </a:rPr>
              <a:t>Bayesian Belief Network</a:t>
            </a:r>
            <a:endParaRPr lang="en-US" sz="1600" b="1" dirty="0">
              <a:solidFill>
                <a:srgbClr val="2554A0"/>
              </a:solidFill>
            </a:endParaRPr>
          </a:p>
        </p:txBody>
      </p:sp>
      <p:sp>
        <p:nvSpPr>
          <p:cNvPr id="23" name="Abgerundetes Rechteck 22"/>
          <p:cNvSpPr/>
          <p:nvPr/>
        </p:nvSpPr>
        <p:spPr>
          <a:xfrm rot="16200000">
            <a:off x="-691248" y="2991887"/>
            <a:ext cx="3262324" cy="667525"/>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2554A0"/>
                </a:solidFill>
              </a:rPr>
              <a:t>Integration of stakeholders’ and scientific knowledge</a:t>
            </a:r>
          </a:p>
        </p:txBody>
      </p:sp>
      <p:sp>
        <p:nvSpPr>
          <p:cNvPr id="24" name="Textfeld 23">
            <a:hlinkClick r:id="rId10" action="ppaction://hlinksldjump"/>
          </p:cNvPr>
          <p:cNvSpPr txBox="1"/>
          <p:nvPr/>
        </p:nvSpPr>
        <p:spPr>
          <a:xfrm>
            <a:off x="8018341" y="5643397"/>
            <a:ext cx="4105495" cy="338554"/>
          </a:xfrm>
          <a:prstGeom prst="rect">
            <a:avLst/>
          </a:prstGeom>
          <a:noFill/>
        </p:spPr>
        <p:txBody>
          <a:bodyPr wrap="square" rtlCol="0">
            <a:spAutoFit/>
          </a:bodyPr>
          <a:lstStyle/>
          <a:p>
            <a:r>
              <a:rPr lang="en-US" sz="1600" dirty="0" smtClean="0">
                <a:solidFill>
                  <a:schemeClr val="bg1"/>
                </a:solidFill>
                <a:hlinkClick r:id="rId10" action="ppaction://hlinksldjump"/>
              </a:rPr>
              <a:t>Characteristis of the Bayesian Belief Network …</a:t>
            </a:r>
            <a:endParaRPr lang="en-US" sz="1600" dirty="0" smtClean="0">
              <a:solidFill>
                <a:schemeClr val="bg1"/>
              </a:solidFill>
            </a:endParaRPr>
          </a:p>
        </p:txBody>
      </p:sp>
      <p:pic>
        <p:nvPicPr>
          <p:cNvPr id="17" name="Grafik 16"/>
          <p:cNvPicPr>
            <a:picLocks noChangeAspect="1"/>
          </p:cNvPicPr>
          <p:nvPr/>
        </p:nvPicPr>
        <p:blipFill rotWithShape="1">
          <a:blip r:embed="rId11" cstate="print">
            <a:extLst>
              <a:ext uri="{28A0092B-C50C-407E-A947-70E740481C1C}">
                <a14:useLocalDpi xmlns:a14="http://schemas.microsoft.com/office/drawing/2010/main" val="0"/>
              </a:ext>
            </a:extLst>
          </a:blip>
          <a:srcRect t="18647"/>
          <a:stretch/>
        </p:blipFill>
        <p:spPr>
          <a:xfrm>
            <a:off x="2350732" y="4784421"/>
            <a:ext cx="2312559" cy="1058255"/>
          </a:xfrm>
          <a:prstGeom prst="rect">
            <a:avLst/>
          </a:prstGeom>
        </p:spPr>
      </p:pic>
    </p:spTree>
    <p:extLst>
      <p:ext uri="{BB962C8B-B14F-4D97-AF65-F5344CB8AC3E}">
        <p14:creationId xmlns:p14="http://schemas.microsoft.com/office/powerpoint/2010/main" val="90122660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e 23"/>
          <p:cNvSpPr/>
          <p:nvPr/>
        </p:nvSpPr>
        <p:spPr>
          <a:xfrm>
            <a:off x="-2047422" y="-1390209"/>
            <a:ext cx="17880693" cy="10397671"/>
          </a:xfrm>
          <a:prstGeom prst="ellipse">
            <a:avLst/>
          </a:prstGeom>
          <a:gradFill flip="none" rotWithShape="1">
            <a:gsLst>
              <a:gs pos="0">
                <a:schemeClr val="accent1">
                  <a:lumMod val="5000"/>
                  <a:lumOff val="95000"/>
                  <a:alpha val="60000"/>
                </a:schemeClr>
              </a:gs>
              <a:gs pos="56000">
                <a:schemeClr val="bg1">
                  <a:alpha val="0"/>
                </a:schemeClr>
              </a:gs>
            </a:gsLst>
            <a:path path="circl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21" y="871370"/>
            <a:ext cx="9721415" cy="5156880"/>
          </a:xfrm>
          <a:prstGeom prst="rect">
            <a:avLst/>
          </a:prstGeom>
        </p:spPr>
      </p:pic>
      <p:sp>
        <p:nvSpPr>
          <p:cNvPr id="2" name="Titel 1"/>
          <p:cNvSpPr>
            <a:spLocks noGrp="1"/>
          </p:cNvSpPr>
          <p:nvPr>
            <p:ph type="title"/>
          </p:nvPr>
        </p:nvSpPr>
        <p:spPr/>
        <p:txBody>
          <a:bodyPr/>
          <a:lstStyle/>
          <a:p>
            <a:r>
              <a:rPr lang="en-US" dirty="0" smtClean="0"/>
              <a:t>Bayesian Belief Network</a:t>
            </a:r>
            <a:br>
              <a:rPr lang="en-US" dirty="0" smtClean="0"/>
            </a:br>
            <a:r>
              <a:rPr lang="en-US" dirty="0" smtClean="0"/>
              <a:t>		Characteristics</a:t>
            </a:r>
            <a:endParaRPr lang="en-US" dirty="0"/>
          </a:p>
        </p:txBody>
      </p:sp>
      <p:sp>
        <p:nvSpPr>
          <p:cNvPr id="3" name="Textfeld 2">
            <a:hlinkClick r:id="rId4"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5"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6"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7" name="Textfeld 6">
            <a:hlinkClick r:id="rId7"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8"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pic>
        <p:nvPicPr>
          <p:cNvPr id="10" name="Grafik 9"/>
          <p:cNvPicPr>
            <a:picLocks noChangeAspect="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10171" y="1140021"/>
            <a:ext cx="638929" cy="638929"/>
          </a:xfrm>
          <a:prstGeom prst="rect">
            <a:avLst/>
          </a:prstGeom>
        </p:spPr>
      </p:pic>
      <p:sp>
        <p:nvSpPr>
          <p:cNvPr id="27" name="Abgerundetes Rechteck 26">
            <a:hlinkClick r:id="rId10" action="ppaction://hlinksldjump"/>
          </p:cNvPr>
          <p:cNvSpPr/>
          <p:nvPr/>
        </p:nvSpPr>
        <p:spPr>
          <a:xfrm>
            <a:off x="450922" y="1287751"/>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Abgerundetes Rechteck 27">
            <a:hlinkClick r:id="rId11" action="ppaction://hlinksldjump"/>
          </p:cNvPr>
          <p:cNvSpPr/>
          <p:nvPr/>
        </p:nvSpPr>
        <p:spPr>
          <a:xfrm>
            <a:off x="450922" y="2548189"/>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hlinkClick r:id="rId10" action="ppaction://hlinksldjump"/>
          </p:cNvPr>
          <p:cNvSpPr txBox="1"/>
          <p:nvPr/>
        </p:nvSpPr>
        <p:spPr>
          <a:xfrm>
            <a:off x="488635" y="1491828"/>
            <a:ext cx="1318647" cy="338554"/>
          </a:xfrm>
          <a:prstGeom prst="rect">
            <a:avLst/>
          </a:prstGeom>
          <a:noFill/>
        </p:spPr>
        <p:txBody>
          <a:bodyPr wrap="square" rtlCol="0">
            <a:spAutoFit/>
          </a:bodyPr>
          <a:lstStyle/>
          <a:p>
            <a:r>
              <a:rPr lang="en-US" sz="1600" dirty="0" smtClean="0">
                <a:solidFill>
                  <a:schemeClr val="bg1"/>
                </a:solidFill>
              </a:rPr>
              <a:t>Components</a:t>
            </a:r>
          </a:p>
        </p:txBody>
      </p:sp>
      <p:sp>
        <p:nvSpPr>
          <p:cNvPr id="30" name="Gleichschenkliges Dreieck 29">
            <a:hlinkClick r:id="rId10" action="ppaction://hlinksldjump"/>
          </p:cNvPr>
          <p:cNvSpPr>
            <a:spLocks noChangeAspect="1"/>
          </p:cNvSpPr>
          <p:nvPr/>
        </p:nvSpPr>
        <p:spPr>
          <a:xfrm rot="5400000">
            <a:off x="1656652" y="1517105"/>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hlinkClick r:id="rId11" action="ppaction://hlinksldjump"/>
          </p:cNvPr>
          <p:cNvSpPr txBox="1"/>
          <p:nvPr/>
        </p:nvSpPr>
        <p:spPr>
          <a:xfrm>
            <a:off x="488636" y="2752266"/>
            <a:ext cx="1212746" cy="338554"/>
          </a:xfrm>
          <a:prstGeom prst="rect">
            <a:avLst/>
          </a:prstGeom>
          <a:noFill/>
        </p:spPr>
        <p:txBody>
          <a:bodyPr wrap="square" rtlCol="0">
            <a:spAutoFit/>
          </a:bodyPr>
          <a:lstStyle/>
          <a:p>
            <a:pPr algn="ctr"/>
            <a:r>
              <a:rPr lang="en-US" sz="1600" dirty="0" smtClean="0">
                <a:solidFill>
                  <a:schemeClr val="bg1"/>
                </a:solidFill>
              </a:rPr>
              <a:t>Relative</a:t>
            </a:r>
            <a:endParaRPr lang="en-US" sz="1600" dirty="0">
              <a:solidFill>
                <a:schemeClr val="bg1"/>
              </a:solidFill>
            </a:endParaRPr>
          </a:p>
        </p:txBody>
      </p:sp>
      <p:sp>
        <p:nvSpPr>
          <p:cNvPr id="32" name="Gleichschenkliges Dreieck 31">
            <a:hlinkClick r:id="rId11" action="ppaction://hlinksldjump"/>
          </p:cNvPr>
          <p:cNvSpPr>
            <a:spLocks noChangeAspect="1"/>
          </p:cNvSpPr>
          <p:nvPr/>
        </p:nvSpPr>
        <p:spPr>
          <a:xfrm rot="5400000">
            <a:off x="1656652" y="2777543"/>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Abgerundetes Rechteck 32">
            <a:hlinkClick r:id="rId12" action="ppaction://hlinksldjump"/>
          </p:cNvPr>
          <p:cNvSpPr/>
          <p:nvPr/>
        </p:nvSpPr>
        <p:spPr>
          <a:xfrm>
            <a:off x="450922" y="3808627"/>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Textfeld 33">
            <a:hlinkClick r:id="rId12" action="ppaction://hlinksldjump"/>
          </p:cNvPr>
          <p:cNvSpPr txBox="1"/>
          <p:nvPr/>
        </p:nvSpPr>
        <p:spPr>
          <a:xfrm>
            <a:off x="488636" y="4012704"/>
            <a:ext cx="1212746" cy="338554"/>
          </a:xfrm>
          <a:prstGeom prst="rect">
            <a:avLst/>
          </a:prstGeom>
          <a:noFill/>
        </p:spPr>
        <p:txBody>
          <a:bodyPr wrap="square" rtlCol="0">
            <a:spAutoFit/>
          </a:bodyPr>
          <a:lstStyle/>
          <a:p>
            <a:pPr algn="ctr"/>
            <a:r>
              <a:rPr lang="en-US" sz="1600" dirty="0" smtClean="0">
                <a:solidFill>
                  <a:schemeClr val="bg1"/>
                </a:solidFill>
              </a:rPr>
              <a:t>Weights</a:t>
            </a:r>
            <a:endParaRPr lang="en-US" sz="1600" dirty="0">
              <a:solidFill>
                <a:schemeClr val="bg1"/>
              </a:solidFill>
            </a:endParaRPr>
          </a:p>
        </p:txBody>
      </p:sp>
      <p:sp>
        <p:nvSpPr>
          <p:cNvPr id="35" name="Gleichschenkliges Dreieck 34">
            <a:hlinkClick r:id="rId12" action="ppaction://hlinksldjump"/>
          </p:cNvPr>
          <p:cNvSpPr>
            <a:spLocks noChangeAspect="1"/>
          </p:cNvSpPr>
          <p:nvPr/>
        </p:nvSpPr>
        <p:spPr>
          <a:xfrm rot="5400000">
            <a:off x="1656652" y="4037981"/>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Abgerundetes Rechteck 35">
            <a:hlinkClick r:id="rId13" action="ppaction://hlinksldjump"/>
          </p:cNvPr>
          <p:cNvSpPr/>
          <p:nvPr/>
        </p:nvSpPr>
        <p:spPr>
          <a:xfrm>
            <a:off x="450922" y="5069065"/>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Textfeld 36">
            <a:hlinkClick r:id="rId13" action="ppaction://hlinksldjump"/>
          </p:cNvPr>
          <p:cNvSpPr txBox="1"/>
          <p:nvPr/>
        </p:nvSpPr>
        <p:spPr>
          <a:xfrm>
            <a:off x="488636" y="5273142"/>
            <a:ext cx="1212746" cy="338554"/>
          </a:xfrm>
          <a:prstGeom prst="rect">
            <a:avLst/>
          </a:prstGeom>
          <a:noFill/>
        </p:spPr>
        <p:txBody>
          <a:bodyPr wrap="square" rtlCol="0">
            <a:spAutoFit/>
          </a:bodyPr>
          <a:lstStyle/>
          <a:p>
            <a:pPr algn="ctr"/>
            <a:r>
              <a:rPr lang="en-US" sz="1600" dirty="0" smtClean="0">
                <a:solidFill>
                  <a:schemeClr val="bg1"/>
                </a:solidFill>
              </a:rPr>
              <a:t>Uncertainty</a:t>
            </a:r>
            <a:endParaRPr lang="en-US" sz="1600" dirty="0">
              <a:solidFill>
                <a:schemeClr val="bg1"/>
              </a:solidFill>
            </a:endParaRPr>
          </a:p>
        </p:txBody>
      </p:sp>
      <p:sp>
        <p:nvSpPr>
          <p:cNvPr id="38" name="Gleichschenkliges Dreieck 37">
            <a:hlinkClick r:id="rId13" action="ppaction://hlinksldjump"/>
          </p:cNvPr>
          <p:cNvSpPr>
            <a:spLocks noChangeAspect="1"/>
          </p:cNvSpPr>
          <p:nvPr/>
        </p:nvSpPr>
        <p:spPr>
          <a:xfrm rot="5400000">
            <a:off x="1656652" y="5298419"/>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feld 22">
            <a:hlinkClick r:id="rId14"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b="1" dirty="0" smtClean="0">
                <a:solidFill>
                  <a:srgbClr val="2554A0"/>
                </a:solidFill>
              </a:rPr>
              <a:t>Bayesian Belief Network</a:t>
            </a:r>
            <a:endParaRPr lang="en-US" sz="1600" b="1" dirty="0">
              <a:solidFill>
                <a:srgbClr val="2554A0"/>
              </a:solidFill>
            </a:endParaRPr>
          </a:p>
        </p:txBody>
      </p:sp>
    </p:spTree>
    <p:extLst>
      <p:ext uri="{BB962C8B-B14F-4D97-AF65-F5344CB8AC3E}">
        <p14:creationId xmlns:p14="http://schemas.microsoft.com/office/powerpoint/2010/main" val="81059905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llipse 43"/>
          <p:cNvSpPr/>
          <p:nvPr/>
        </p:nvSpPr>
        <p:spPr>
          <a:xfrm>
            <a:off x="-2047422" y="-1390209"/>
            <a:ext cx="17880693" cy="10397671"/>
          </a:xfrm>
          <a:prstGeom prst="ellipse">
            <a:avLst/>
          </a:prstGeom>
          <a:gradFill flip="none" rotWithShape="1">
            <a:gsLst>
              <a:gs pos="0">
                <a:schemeClr val="accent1">
                  <a:lumMod val="5000"/>
                  <a:lumOff val="95000"/>
                  <a:alpha val="60000"/>
                </a:schemeClr>
              </a:gs>
              <a:gs pos="56000">
                <a:schemeClr val="bg1">
                  <a:alpha val="0"/>
                </a:schemeClr>
              </a:gs>
            </a:gsLst>
            <a:path path="circl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Grafik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21" y="871370"/>
            <a:ext cx="9721415" cy="5156880"/>
          </a:xfrm>
          <a:prstGeom prst="rect">
            <a:avLst/>
          </a:prstGeom>
        </p:spPr>
      </p:pic>
      <p:sp>
        <p:nvSpPr>
          <p:cNvPr id="2" name="Titel 1"/>
          <p:cNvSpPr>
            <a:spLocks noGrp="1"/>
          </p:cNvSpPr>
          <p:nvPr>
            <p:ph type="title"/>
          </p:nvPr>
        </p:nvSpPr>
        <p:spPr/>
        <p:txBody>
          <a:bodyPr/>
          <a:lstStyle/>
          <a:p>
            <a:r>
              <a:rPr lang="en-US" dirty="0" smtClean="0"/>
              <a:t>Bayesian Belief Network</a:t>
            </a:r>
            <a:br>
              <a:rPr lang="en-US" dirty="0" smtClean="0"/>
            </a:br>
            <a:r>
              <a:rPr lang="en-US" dirty="0" smtClean="0"/>
              <a:t>		Characteristics</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11" name="Abgerundetes Rechteck 10"/>
          <p:cNvSpPr/>
          <p:nvPr/>
        </p:nvSpPr>
        <p:spPr>
          <a:xfrm>
            <a:off x="450922" y="1287751"/>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p:cNvSpPr txBox="1"/>
          <p:nvPr/>
        </p:nvSpPr>
        <p:spPr>
          <a:xfrm>
            <a:off x="488635" y="1491828"/>
            <a:ext cx="1318647" cy="338554"/>
          </a:xfrm>
          <a:prstGeom prst="rect">
            <a:avLst/>
          </a:prstGeom>
          <a:noFill/>
        </p:spPr>
        <p:txBody>
          <a:bodyPr wrap="square" rtlCol="0">
            <a:spAutoFit/>
          </a:bodyPr>
          <a:lstStyle/>
          <a:p>
            <a:r>
              <a:rPr lang="en-US" sz="1600" dirty="0" smtClean="0">
                <a:solidFill>
                  <a:srgbClr val="FCC11C"/>
                </a:solidFill>
              </a:rPr>
              <a:t>Components</a:t>
            </a:r>
          </a:p>
        </p:txBody>
      </p:sp>
      <p:sp>
        <p:nvSpPr>
          <p:cNvPr id="16" name="Gleichschenkliges Dreieck 15"/>
          <p:cNvSpPr>
            <a:spLocks noChangeAspect="1"/>
          </p:cNvSpPr>
          <p:nvPr/>
        </p:nvSpPr>
        <p:spPr>
          <a:xfrm rot="5400000">
            <a:off x="1656652" y="1517105"/>
            <a:ext cx="377459" cy="288000"/>
          </a:xfrm>
          <a:prstGeom prst="triangle">
            <a:avLst/>
          </a:prstGeom>
          <a:solidFill>
            <a:srgbClr val="FCC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Abgerundetes Rechteck 31">
            <a:hlinkClick r:id="rId8" action="ppaction://hlinksldjump"/>
          </p:cNvPr>
          <p:cNvSpPr/>
          <p:nvPr/>
        </p:nvSpPr>
        <p:spPr>
          <a:xfrm>
            <a:off x="450922" y="2548189"/>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Textfeld 32">
            <a:hlinkClick r:id="rId8" action="ppaction://hlinksldjump"/>
          </p:cNvPr>
          <p:cNvSpPr txBox="1"/>
          <p:nvPr/>
        </p:nvSpPr>
        <p:spPr>
          <a:xfrm>
            <a:off x="488636" y="2752266"/>
            <a:ext cx="1212746" cy="338554"/>
          </a:xfrm>
          <a:prstGeom prst="rect">
            <a:avLst/>
          </a:prstGeom>
          <a:noFill/>
        </p:spPr>
        <p:txBody>
          <a:bodyPr wrap="square" rtlCol="0">
            <a:spAutoFit/>
          </a:bodyPr>
          <a:lstStyle/>
          <a:p>
            <a:pPr algn="ctr"/>
            <a:r>
              <a:rPr lang="en-US" sz="1600" dirty="0" smtClean="0">
                <a:solidFill>
                  <a:schemeClr val="bg1"/>
                </a:solidFill>
              </a:rPr>
              <a:t>Relative</a:t>
            </a:r>
            <a:endParaRPr lang="en-US" sz="1600" dirty="0">
              <a:solidFill>
                <a:schemeClr val="bg1"/>
              </a:solidFill>
            </a:endParaRPr>
          </a:p>
        </p:txBody>
      </p:sp>
      <p:sp>
        <p:nvSpPr>
          <p:cNvPr id="34" name="Gleichschenkliges Dreieck 33">
            <a:hlinkClick r:id="rId8" action="ppaction://hlinksldjump"/>
          </p:cNvPr>
          <p:cNvSpPr>
            <a:spLocks noChangeAspect="1"/>
          </p:cNvSpPr>
          <p:nvPr/>
        </p:nvSpPr>
        <p:spPr>
          <a:xfrm rot="5400000">
            <a:off x="1656652" y="2777543"/>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Abgerundetes Rechteck 34">
            <a:hlinkClick r:id="rId9" action="ppaction://hlinksldjump"/>
          </p:cNvPr>
          <p:cNvSpPr/>
          <p:nvPr/>
        </p:nvSpPr>
        <p:spPr>
          <a:xfrm>
            <a:off x="450922" y="3808627"/>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Textfeld 35">
            <a:hlinkClick r:id="rId9" action="ppaction://hlinksldjump"/>
          </p:cNvPr>
          <p:cNvSpPr txBox="1"/>
          <p:nvPr/>
        </p:nvSpPr>
        <p:spPr>
          <a:xfrm>
            <a:off x="488636" y="4012704"/>
            <a:ext cx="1212746" cy="338554"/>
          </a:xfrm>
          <a:prstGeom prst="rect">
            <a:avLst/>
          </a:prstGeom>
          <a:noFill/>
        </p:spPr>
        <p:txBody>
          <a:bodyPr wrap="square" rtlCol="0">
            <a:spAutoFit/>
          </a:bodyPr>
          <a:lstStyle/>
          <a:p>
            <a:pPr algn="ctr"/>
            <a:r>
              <a:rPr lang="en-US" sz="1600" dirty="0" smtClean="0">
                <a:solidFill>
                  <a:schemeClr val="bg1"/>
                </a:solidFill>
              </a:rPr>
              <a:t>Weights</a:t>
            </a:r>
            <a:endParaRPr lang="en-US" sz="1600" dirty="0">
              <a:solidFill>
                <a:schemeClr val="bg1"/>
              </a:solidFill>
            </a:endParaRPr>
          </a:p>
        </p:txBody>
      </p:sp>
      <p:sp>
        <p:nvSpPr>
          <p:cNvPr id="37" name="Gleichschenkliges Dreieck 36">
            <a:hlinkClick r:id="rId9" action="ppaction://hlinksldjump"/>
          </p:cNvPr>
          <p:cNvSpPr>
            <a:spLocks noChangeAspect="1"/>
          </p:cNvSpPr>
          <p:nvPr/>
        </p:nvSpPr>
        <p:spPr>
          <a:xfrm rot="5400000">
            <a:off x="1656652" y="4037981"/>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Abgerundetes Rechteck 37">
            <a:hlinkClick r:id="rId10" action="ppaction://hlinksldjump"/>
          </p:cNvPr>
          <p:cNvSpPr/>
          <p:nvPr/>
        </p:nvSpPr>
        <p:spPr>
          <a:xfrm>
            <a:off x="450922" y="5069065"/>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feld 38">
            <a:hlinkClick r:id="rId10" action="ppaction://hlinksldjump"/>
          </p:cNvPr>
          <p:cNvSpPr txBox="1"/>
          <p:nvPr/>
        </p:nvSpPr>
        <p:spPr>
          <a:xfrm>
            <a:off x="488636" y="5273142"/>
            <a:ext cx="1212746" cy="338554"/>
          </a:xfrm>
          <a:prstGeom prst="rect">
            <a:avLst/>
          </a:prstGeom>
          <a:noFill/>
        </p:spPr>
        <p:txBody>
          <a:bodyPr wrap="square" rtlCol="0">
            <a:spAutoFit/>
          </a:bodyPr>
          <a:lstStyle/>
          <a:p>
            <a:pPr algn="ctr"/>
            <a:r>
              <a:rPr lang="en-US" sz="1600" dirty="0" smtClean="0">
                <a:solidFill>
                  <a:schemeClr val="bg1"/>
                </a:solidFill>
              </a:rPr>
              <a:t>Uncertainty</a:t>
            </a:r>
            <a:endParaRPr lang="en-US" sz="1600" dirty="0">
              <a:solidFill>
                <a:schemeClr val="bg1"/>
              </a:solidFill>
            </a:endParaRPr>
          </a:p>
        </p:txBody>
      </p:sp>
      <p:sp>
        <p:nvSpPr>
          <p:cNvPr id="40" name="Gleichschenkliges Dreieck 39">
            <a:hlinkClick r:id="rId10" action="ppaction://hlinksldjump"/>
          </p:cNvPr>
          <p:cNvSpPr>
            <a:spLocks noChangeAspect="1"/>
          </p:cNvSpPr>
          <p:nvPr/>
        </p:nvSpPr>
        <p:spPr>
          <a:xfrm rot="5400000">
            <a:off x="1656652" y="5298419"/>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Textfeld 40">
            <a:hlinkClick r:id="rId11"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b="1" dirty="0" smtClean="0">
                <a:solidFill>
                  <a:srgbClr val="2554A0"/>
                </a:solidFill>
              </a:rPr>
              <a:t>Bayesian Belief Network</a:t>
            </a:r>
            <a:endParaRPr lang="en-US" sz="1600" b="1" dirty="0">
              <a:solidFill>
                <a:srgbClr val="2554A0"/>
              </a:solidFill>
            </a:endParaRPr>
          </a:p>
        </p:txBody>
      </p:sp>
      <p:pic>
        <p:nvPicPr>
          <p:cNvPr id="46" name="Grafik 45"/>
          <p:cNvPicPr>
            <a:picLocks noChangeAspect="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10171" y="1140021"/>
            <a:ext cx="638929" cy="638929"/>
          </a:xfrm>
          <a:prstGeom prst="rect">
            <a:avLst/>
          </a:prstGeom>
        </p:spPr>
      </p:pic>
    </p:spTree>
    <p:extLst>
      <p:ext uri="{BB962C8B-B14F-4D97-AF65-F5344CB8AC3E}">
        <p14:creationId xmlns:p14="http://schemas.microsoft.com/office/powerpoint/2010/main" val="289574242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llipse 43"/>
          <p:cNvSpPr/>
          <p:nvPr/>
        </p:nvSpPr>
        <p:spPr>
          <a:xfrm>
            <a:off x="-2047422" y="-1390209"/>
            <a:ext cx="17880693" cy="10397671"/>
          </a:xfrm>
          <a:prstGeom prst="ellipse">
            <a:avLst/>
          </a:prstGeom>
          <a:gradFill flip="none" rotWithShape="1">
            <a:gsLst>
              <a:gs pos="0">
                <a:schemeClr val="accent1">
                  <a:lumMod val="5000"/>
                  <a:lumOff val="95000"/>
                  <a:alpha val="60000"/>
                </a:schemeClr>
              </a:gs>
              <a:gs pos="56000">
                <a:schemeClr val="bg1">
                  <a:alpha val="0"/>
                </a:schemeClr>
              </a:gs>
            </a:gsLst>
            <a:path path="circl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Grafik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21" y="871370"/>
            <a:ext cx="9721415" cy="5156880"/>
          </a:xfrm>
          <a:prstGeom prst="rect">
            <a:avLst/>
          </a:prstGeom>
        </p:spPr>
      </p:pic>
      <p:sp>
        <p:nvSpPr>
          <p:cNvPr id="2" name="Titel 1"/>
          <p:cNvSpPr>
            <a:spLocks noGrp="1"/>
          </p:cNvSpPr>
          <p:nvPr>
            <p:ph type="title"/>
          </p:nvPr>
        </p:nvSpPr>
        <p:spPr/>
        <p:txBody>
          <a:bodyPr/>
          <a:lstStyle/>
          <a:p>
            <a:r>
              <a:rPr lang="en-US" dirty="0" smtClean="0"/>
              <a:t>Bayesian Belief Network</a:t>
            </a:r>
            <a:br>
              <a:rPr lang="en-US" dirty="0" smtClean="0"/>
            </a:br>
            <a:r>
              <a:rPr lang="en-US" dirty="0" smtClean="0"/>
              <a:t>		Characteristics</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11" name="Abgerundetes Rechteck 10"/>
          <p:cNvSpPr/>
          <p:nvPr/>
        </p:nvSpPr>
        <p:spPr>
          <a:xfrm>
            <a:off x="450922" y="1287751"/>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p:cNvSpPr txBox="1"/>
          <p:nvPr/>
        </p:nvSpPr>
        <p:spPr>
          <a:xfrm>
            <a:off x="488635" y="1491828"/>
            <a:ext cx="1318647" cy="338554"/>
          </a:xfrm>
          <a:prstGeom prst="rect">
            <a:avLst/>
          </a:prstGeom>
          <a:noFill/>
        </p:spPr>
        <p:txBody>
          <a:bodyPr wrap="square" rtlCol="0">
            <a:spAutoFit/>
          </a:bodyPr>
          <a:lstStyle/>
          <a:p>
            <a:r>
              <a:rPr lang="en-US" sz="1600" dirty="0" smtClean="0">
                <a:solidFill>
                  <a:srgbClr val="FCC11C"/>
                </a:solidFill>
              </a:rPr>
              <a:t>Components</a:t>
            </a:r>
          </a:p>
        </p:txBody>
      </p:sp>
      <p:sp>
        <p:nvSpPr>
          <p:cNvPr id="16" name="Gleichschenkliges Dreieck 15"/>
          <p:cNvSpPr>
            <a:spLocks noChangeAspect="1"/>
          </p:cNvSpPr>
          <p:nvPr/>
        </p:nvSpPr>
        <p:spPr>
          <a:xfrm rot="5400000">
            <a:off x="1656652" y="1517105"/>
            <a:ext cx="377459" cy="288000"/>
          </a:xfrm>
          <a:prstGeom prst="triangle">
            <a:avLst/>
          </a:prstGeom>
          <a:solidFill>
            <a:srgbClr val="FCC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p:cNvSpPr txBox="1"/>
          <p:nvPr/>
        </p:nvSpPr>
        <p:spPr>
          <a:xfrm>
            <a:off x="7403020" y="5595845"/>
            <a:ext cx="3951905" cy="307777"/>
          </a:xfrm>
          <a:prstGeom prst="rect">
            <a:avLst/>
          </a:prstGeom>
          <a:solidFill>
            <a:schemeClr val="bg1">
              <a:alpha val="90000"/>
            </a:schemeClr>
          </a:solidFill>
        </p:spPr>
        <p:txBody>
          <a:bodyPr wrap="square" rtlCol="0">
            <a:spAutoFit/>
          </a:bodyPr>
          <a:lstStyle/>
          <a:p>
            <a:r>
              <a:rPr lang="en-US" sz="1400" dirty="0" smtClean="0">
                <a:solidFill>
                  <a:srgbClr val="2554A0"/>
                </a:solidFill>
              </a:rPr>
              <a:t>1. Goal: </a:t>
            </a:r>
            <a:r>
              <a:rPr lang="en-US" sz="1200" dirty="0" smtClean="0">
                <a:solidFill>
                  <a:srgbClr val="2554A0"/>
                </a:solidFill>
              </a:rPr>
              <a:t>Implementation of an adaptation measure</a:t>
            </a:r>
          </a:p>
        </p:txBody>
      </p:sp>
      <p:sp>
        <p:nvSpPr>
          <p:cNvPr id="32" name="Abgerundetes Rechteck 31">
            <a:hlinkClick r:id="rId8" action="ppaction://hlinksldjump"/>
          </p:cNvPr>
          <p:cNvSpPr/>
          <p:nvPr/>
        </p:nvSpPr>
        <p:spPr>
          <a:xfrm>
            <a:off x="450922" y="2548189"/>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Textfeld 32">
            <a:hlinkClick r:id="rId8" action="ppaction://hlinksldjump"/>
          </p:cNvPr>
          <p:cNvSpPr txBox="1"/>
          <p:nvPr/>
        </p:nvSpPr>
        <p:spPr>
          <a:xfrm>
            <a:off x="488636" y="2752266"/>
            <a:ext cx="1212746" cy="338554"/>
          </a:xfrm>
          <a:prstGeom prst="rect">
            <a:avLst/>
          </a:prstGeom>
          <a:noFill/>
        </p:spPr>
        <p:txBody>
          <a:bodyPr wrap="square" rtlCol="0">
            <a:spAutoFit/>
          </a:bodyPr>
          <a:lstStyle/>
          <a:p>
            <a:pPr algn="ctr"/>
            <a:r>
              <a:rPr lang="en-US" sz="1600" dirty="0" smtClean="0">
                <a:solidFill>
                  <a:schemeClr val="bg1"/>
                </a:solidFill>
              </a:rPr>
              <a:t>Relative</a:t>
            </a:r>
            <a:endParaRPr lang="en-US" sz="1600" dirty="0">
              <a:solidFill>
                <a:schemeClr val="bg1"/>
              </a:solidFill>
            </a:endParaRPr>
          </a:p>
        </p:txBody>
      </p:sp>
      <p:sp>
        <p:nvSpPr>
          <p:cNvPr id="34" name="Gleichschenkliges Dreieck 33">
            <a:hlinkClick r:id="rId8" action="ppaction://hlinksldjump"/>
          </p:cNvPr>
          <p:cNvSpPr>
            <a:spLocks noChangeAspect="1"/>
          </p:cNvSpPr>
          <p:nvPr/>
        </p:nvSpPr>
        <p:spPr>
          <a:xfrm rot="5400000">
            <a:off x="1656652" y="2777543"/>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Abgerundetes Rechteck 34">
            <a:hlinkClick r:id="rId9" action="ppaction://hlinksldjump"/>
          </p:cNvPr>
          <p:cNvSpPr/>
          <p:nvPr/>
        </p:nvSpPr>
        <p:spPr>
          <a:xfrm>
            <a:off x="450922" y="3808627"/>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Textfeld 35">
            <a:hlinkClick r:id="rId9" action="ppaction://hlinksldjump"/>
          </p:cNvPr>
          <p:cNvSpPr txBox="1"/>
          <p:nvPr/>
        </p:nvSpPr>
        <p:spPr>
          <a:xfrm>
            <a:off x="488636" y="4012704"/>
            <a:ext cx="1212746" cy="338554"/>
          </a:xfrm>
          <a:prstGeom prst="rect">
            <a:avLst/>
          </a:prstGeom>
          <a:noFill/>
        </p:spPr>
        <p:txBody>
          <a:bodyPr wrap="square" rtlCol="0">
            <a:spAutoFit/>
          </a:bodyPr>
          <a:lstStyle/>
          <a:p>
            <a:pPr algn="ctr"/>
            <a:r>
              <a:rPr lang="en-US" sz="1600" dirty="0" smtClean="0">
                <a:solidFill>
                  <a:schemeClr val="bg1"/>
                </a:solidFill>
              </a:rPr>
              <a:t>Weights</a:t>
            </a:r>
            <a:endParaRPr lang="en-US" sz="1600" dirty="0">
              <a:solidFill>
                <a:schemeClr val="bg1"/>
              </a:solidFill>
            </a:endParaRPr>
          </a:p>
        </p:txBody>
      </p:sp>
      <p:sp>
        <p:nvSpPr>
          <p:cNvPr id="37" name="Gleichschenkliges Dreieck 36">
            <a:hlinkClick r:id="rId9" action="ppaction://hlinksldjump"/>
          </p:cNvPr>
          <p:cNvSpPr>
            <a:spLocks noChangeAspect="1"/>
          </p:cNvSpPr>
          <p:nvPr/>
        </p:nvSpPr>
        <p:spPr>
          <a:xfrm rot="5400000">
            <a:off x="1656652" y="4037981"/>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Abgerundetes Rechteck 37">
            <a:hlinkClick r:id="rId10" action="ppaction://hlinksldjump"/>
          </p:cNvPr>
          <p:cNvSpPr/>
          <p:nvPr/>
        </p:nvSpPr>
        <p:spPr>
          <a:xfrm>
            <a:off x="450922" y="5069065"/>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feld 38">
            <a:hlinkClick r:id="rId10" action="ppaction://hlinksldjump"/>
          </p:cNvPr>
          <p:cNvSpPr txBox="1"/>
          <p:nvPr/>
        </p:nvSpPr>
        <p:spPr>
          <a:xfrm>
            <a:off x="488636" y="5273142"/>
            <a:ext cx="1212746" cy="338554"/>
          </a:xfrm>
          <a:prstGeom prst="rect">
            <a:avLst/>
          </a:prstGeom>
          <a:noFill/>
        </p:spPr>
        <p:txBody>
          <a:bodyPr wrap="square" rtlCol="0">
            <a:spAutoFit/>
          </a:bodyPr>
          <a:lstStyle/>
          <a:p>
            <a:pPr algn="ctr"/>
            <a:r>
              <a:rPr lang="en-US" sz="1600" dirty="0" smtClean="0">
                <a:solidFill>
                  <a:schemeClr val="bg1"/>
                </a:solidFill>
              </a:rPr>
              <a:t>Uncertainty</a:t>
            </a:r>
            <a:endParaRPr lang="en-US" sz="1600" dirty="0">
              <a:solidFill>
                <a:schemeClr val="bg1"/>
              </a:solidFill>
            </a:endParaRPr>
          </a:p>
        </p:txBody>
      </p:sp>
      <p:sp>
        <p:nvSpPr>
          <p:cNvPr id="40" name="Gleichschenkliges Dreieck 39">
            <a:hlinkClick r:id="rId10" action="ppaction://hlinksldjump"/>
          </p:cNvPr>
          <p:cNvSpPr>
            <a:spLocks noChangeAspect="1"/>
          </p:cNvSpPr>
          <p:nvPr/>
        </p:nvSpPr>
        <p:spPr>
          <a:xfrm rot="5400000">
            <a:off x="1656652" y="5298419"/>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Textfeld 40">
            <a:hlinkClick r:id="rId11"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b="1" dirty="0" smtClean="0">
                <a:solidFill>
                  <a:srgbClr val="2554A0"/>
                </a:solidFill>
              </a:rPr>
              <a:t>Bayesian Belief Network</a:t>
            </a:r>
            <a:endParaRPr lang="en-US" sz="1600" b="1" dirty="0">
              <a:solidFill>
                <a:srgbClr val="2554A0"/>
              </a:solidFill>
            </a:endParaRPr>
          </a:p>
        </p:txBody>
      </p:sp>
      <p:pic>
        <p:nvPicPr>
          <p:cNvPr id="46" name="Grafik 45"/>
          <p:cNvPicPr>
            <a:picLocks noChangeAspect="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10171" y="1140021"/>
            <a:ext cx="638929" cy="638929"/>
          </a:xfrm>
          <a:prstGeom prst="rect">
            <a:avLst/>
          </a:prstGeom>
        </p:spPr>
      </p:pic>
      <p:grpSp>
        <p:nvGrpSpPr>
          <p:cNvPr id="19" name="Gruppieren 18"/>
          <p:cNvGrpSpPr/>
          <p:nvPr/>
        </p:nvGrpSpPr>
        <p:grpSpPr>
          <a:xfrm>
            <a:off x="2201403" y="658328"/>
            <a:ext cx="10341550" cy="4045638"/>
            <a:chOff x="2201403" y="658328"/>
            <a:chExt cx="10341550" cy="4045638"/>
          </a:xfrm>
        </p:grpSpPr>
        <p:sp>
          <p:nvSpPr>
            <p:cNvPr id="43" name="Halbbogen 54"/>
            <p:cNvSpPr/>
            <p:nvPr/>
          </p:nvSpPr>
          <p:spPr>
            <a:xfrm rot="903262">
              <a:off x="2546721" y="658328"/>
              <a:ext cx="9996232" cy="4045638"/>
            </a:xfrm>
            <a:custGeom>
              <a:avLst/>
              <a:gdLst>
                <a:gd name="connsiteX0" fmla="*/ 4835 w 8962384"/>
                <a:gd name="connsiteY0" fmla="*/ 3068602 h 5864841"/>
                <a:gd name="connsiteX1" fmla="*/ 2832336 w 8962384"/>
                <a:gd name="connsiteY1" fmla="*/ 205722 h 5864841"/>
                <a:gd name="connsiteX2" fmla="*/ 6032562 w 8962384"/>
                <a:gd name="connsiteY2" fmla="*/ 181334 h 5864841"/>
                <a:gd name="connsiteX3" fmla="*/ 8962385 w 8962384"/>
                <a:gd name="connsiteY3" fmla="*/ 2932421 h 5864841"/>
                <a:gd name="connsiteX4" fmla="*/ 7496174 w 8962384"/>
                <a:gd name="connsiteY4" fmla="*/ 2932421 h 5864841"/>
                <a:gd name="connsiteX5" fmla="*/ 5278565 w 8962384"/>
                <a:gd name="connsiteY5" fmla="*/ 1518417 h 5864841"/>
                <a:gd name="connsiteX6" fmla="*/ 3630580 w 8962384"/>
                <a:gd name="connsiteY6" fmla="*/ 1525773 h 5864841"/>
                <a:gd name="connsiteX7" fmla="*/ 1472091 w 8962384"/>
                <a:gd name="connsiteY7" fmla="*/ 3023965 h 5864841"/>
                <a:gd name="connsiteX8" fmla="*/ 4835 w 8962384"/>
                <a:gd name="connsiteY8" fmla="*/ 3068602 h 5864841"/>
                <a:gd name="connsiteX0" fmla="*/ 2344 w 9621852"/>
                <a:gd name="connsiteY0" fmla="*/ 3658915 h 3658915"/>
                <a:gd name="connsiteX1" fmla="*/ 3491803 w 9621852"/>
                <a:gd name="connsiteY1" fmla="*/ 323400 h 3658915"/>
                <a:gd name="connsiteX2" fmla="*/ 6692029 w 9621852"/>
                <a:gd name="connsiteY2" fmla="*/ 299012 h 3658915"/>
                <a:gd name="connsiteX3" fmla="*/ 9621852 w 9621852"/>
                <a:gd name="connsiteY3" fmla="*/ 3050099 h 3658915"/>
                <a:gd name="connsiteX4" fmla="*/ 8155641 w 9621852"/>
                <a:gd name="connsiteY4" fmla="*/ 3050099 h 3658915"/>
                <a:gd name="connsiteX5" fmla="*/ 5938032 w 9621852"/>
                <a:gd name="connsiteY5" fmla="*/ 1636095 h 3658915"/>
                <a:gd name="connsiteX6" fmla="*/ 4290047 w 9621852"/>
                <a:gd name="connsiteY6" fmla="*/ 1643451 h 3658915"/>
                <a:gd name="connsiteX7" fmla="*/ 2131558 w 9621852"/>
                <a:gd name="connsiteY7" fmla="*/ 3141643 h 3658915"/>
                <a:gd name="connsiteX8" fmla="*/ 2344 w 9621852"/>
                <a:gd name="connsiteY8" fmla="*/ 3658915 h 3658915"/>
                <a:gd name="connsiteX0" fmla="*/ 3229 w 9622737"/>
                <a:gd name="connsiteY0" fmla="*/ 3611801 h 3611801"/>
                <a:gd name="connsiteX1" fmla="*/ 2796829 w 9622737"/>
                <a:gd name="connsiteY1" fmla="*/ 505533 h 3611801"/>
                <a:gd name="connsiteX2" fmla="*/ 6692914 w 9622737"/>
                <a:gd name="connsiteY2" fmla="*/ 251898 h 3611801"/>
                <a:gd name="connsiteX3" fmla="*/ 9622737 w 9622737"/>
                <a:gd name="connsiteY3" fmla="*/ 3002985 h 3611801"/>
                <a:gd name="connsiteX4" fmla="*/ 8156526 w 9622737"/>
                <a:gd name="connsiteY4" fmla="*/ 3002985 h 3611801"/>
                <a:gd name="connsiteX5" fmla="*/ 5938917 w 9622737"/>
                <a:gd name="connsiteY5" fmla="*/ 1588981 h 3611801"/>
                <a:gd name="connsiteX6" fmla="*/ 4290932 w 9622737"/>
                <a:gd name="connsiteY6" fmla="*/ 1596337 h 3611801"/>
                <a:gd name="connsiteX7" fmla="*/ 2132443 w 9622737"/>
                <a:gd name="connsiteY7" fmla="*/ 3094529 h 3611801"/>
                <a:gd name="connsiteX8" fmla="*/ 3229 w 9622737"/>
                <a:gd name="connsiteY8" fmla="*/ 3611801 h 3611801"/>
                <a:gd name="connsiteX0" fmla="*/ 3229 w 9622737"/>
                <a:gd name="connsiteY0" fmla="*/ 3611801 h 3611801"/>
                <a:gd name="connsiteX1" fmla="*/ 2796829 w 9622737"/>
                <a:gd name="connsiteY1" fmla="*/ 505533 h 3611801"/>
                <a:gd name="connsiteX2" fmla="*/ 6692914 w 9622737"/>
                <a:gd name="connsiteY2" fmla="*/ 251898 h 3611801"/>
                <a:gd name="connsiteX3" fmla="*/ 9622737 w 9622737"/>
                <a:gd name="connsiteY3" fmla="*/ 3002985 h 3611801"/>
                <a:gd name="connsiteX4" fmla="*/ 8209237 w 9622737"/>
                <a:gd name="connsiteY4" fmla="*/ 3472775 h 3611801"/>
                <a:gd name="connsiteX5" fmla="*/ 5938917 w 9622737"/>
                <a:gd name="connsiteY5" fmla="*/ 1588981 h 3611801"/>
                <a:gd name="connsiteX6" fmla="*/ 4290932 w 9622737"/>
                <a:gd name="connsiteY6" fmla="*/ 1596337 h 3611801"/>
                <a:gd name="connsiteX7" fmla="*/ 2132443 w 9622737"/>
                <a:gd name="connsiteY7" fmla="*/ 3094529 h 3611801"/>
                <a:gd name="connsiteX8" fmla="*/ 3229 w 9622737"/>
                <a:gd name="connsiteY8" fmla="*/ 3611801 h 3611801"/>
                <a:gd name="connsiteX0" fmla="*/ 3229 w 9622737"/>
                <a:gd name="connsiteY0" fmla="*/ 3611801 h 3611801"/>
                <a:gd name="connsiteX1" fmla="*/ 2796829 w 9622737"/>
                <a:gd name="connsiteY1" fmla="*/ 505533 h 3611801"/>
                <a:gd name="connsiteX2" fmla="*/ 6692914 w 9622737"/>
                <a:gd name="connsiteY2" fmla="*/ 251898 h 3611801"/>
                <a:gd name="connsiteX3" fmla="*/ 9622737 w 9622737"/>
                <a:gd name="connsiteY3" fmla="*/ 3002985 h 3611801"/>
                <a:gd name="connsiteX4" fmla="*/ 8209237 w 9622737"/>
                <a:gd name="connsiteY4" fmla="*/ 3472775 h 3611801"/>
                <a:gd name="connsiteX5" fmla="*/ 6441256 w 9622737"/>
                <a:gd name="connsiteY5" fmla="*/ 1148757 h 3611801"/>
                <a:gd name="connsiteX6" fmla="*/ 4290932 w 9622737"/>
                <a:gd name="connsiteY6" fmla="*/ 1596337 h 3611801"/>
                <a:gd name="connsiteX7" fmla="*/ 2132443 w 9622737"/>
                <a:gd name="connsiteY7" fmla="*/ 3094529 h 3611801"/>
                <a:gd name="connsiteX8" fmla="*/ 3229 w 9622737"/>
                <a:gd name="connsiteY8" fmla="*/ 3611801 h 3611801"/>
                <a:gd name="connsiteX0" fmla="*/ 3229 w 9622737"/>
                <a:gd name="connsiteY0" fmla="*/ 3611801 h 3611801"/>
                <a:gd name="connsiteX1" fmla="*/ 2796829 w 9622737"/>
                <a:gd name="connsiteY1" fmla="*/ 505533 h 3611801"/>
                <a:gd name="connsiteX2" fmla="*/ 6692914 w 9622737"/>
                <a:gd name="connsiteY2" fmla="*/ 251898 h 3611801"/>
                <a:gd name="connsiteX3" fmla="*/ 9622737 w 9622737"/>
                <a:gd name="connsiteY3" fmla="*/ 3002985 h 3611801"/>
                <a:gd name="connsiteX4" fmla="*/ 8209237 w 9622737"/>
                <a:gd name="connsiteY4" fmla="*/ 3472775 h 3611801"/>
                <a:gd name="connsiteX5" fmla="*/ 6441256 w 9622737"/>
                <a:gd name="connsiteY5" fmla="*/ 1148757 h 3611801"/>
                <a:gd name="connsiteX6" fmla="*/ 4277805 w 9622737"/>
                <a:gd name="connsiteY6" fmla="*/ 1273714 h 3611801"/>
                <a:gd name="connsiteX7" fmla="*/ 2132443 w 9622737"/>
                <a:gd name="connsiteY7" fmla="*/ 3094529 h 3611801"/>
                <a:gd name="connsiteX8" fmla="*/ 3229 w 9622737"/>
                <a:gd name="connsiteY8" fmla="*/ 3611801 h 3611801"/>
                <a:gd name="connsiteX0" fmla="*/ 3229 w 9622737"/>
                <a:gd name="connsiteY0" fmla="*/ 3611801 h 3611801"/>
                <a:gd name="connsiteX1" fmla="*/ 2796829 w 9622737"/>
                <a:gd name="connsiteY1" fmla="*/ 505533 h 3611801"/>
                <a:gd name="connsiteX2" fmla="*/ 6692914 w 9622737"/>
                <a:gd name="connsiteY2" fmla="*/ 251898 h 3611801"/>
                <a:gd name="connsiteX3" fmla="*/ 9622737 w 9622737"/>
                <a:gd name="connsiteY3" fmla="*/ 3002985 h 3611801"/>
                <a:gd name="connsiteX4" fmla="*/ 8209237 w 9622737"/>
                <a:gd name="connsiteY4" fmla="*/ 3472775 h 3611801"/>
                <a:gd name="connsiteX5" fmla="*/ 6441256 w 9622737"/>
                <a:gd name="connsiteY5" fmla="*/ 1148757 h 3611801"/>
                <a:gd name="connsiteX6" fmla="*/ 4277805 w 9622737"/>
                <a:gd name="connsiteY6" fmla="*/ 1273714 h 3611801"/>
                <a:gd name="connsiteX7" fmla="*/ 2132443 w 9622737"/>
                <a:gd name="connsiteY7" fmla="*/ 3094529 h 3611801"/>
                <a:gd name="connsiteX8" fmla="*/ 3229 w 9622737"/>
                <a:gd name="connsiteY8" fmla="*/ 3611801 h 3611801"/>
                <a:gd name="connsiteX0" fmla="*/ 3229 w 9622737"/>
                <a:gd name="connsiteY0" fmla="*/ 3611801 h 3611801"/>
                <a:gd name="connsiteX1" fmla="*/ 2796829 w 9622737"/>
                <a:gd name="connsiteY1" fmla="*/ 505533 h 3611801"/>
                <a:gd name="connsiteX2" fmla="*/ 6692914 w 9622737"/>
                <a:gd name="connsiteY2" fmla="*/ 251898 h 3611801"/>
                <a:gd name="connsiteX3" fmla="*/ 9622737 w 9622737"/>
                <a:gd name="connsiteY3" fmla="*/ 3002985 h 3611801"/>
                <a:gd name="connsiteX4" fmla="*/ 8209237 w 9622737"/>
                <a:gd name="connsiteY4" fmla="*/ 3472775 h 3611801"/>
                <a:gd name="connsiteX5" fmla="*/ 6441256 w 9622737"/>
                <a:gd name="connsiteY5" fmla="*/ 1148757 h 3611801"/>
                <a:gd name="connsiteX6" fmla="*/ 4277805 w 9622737"/>
                <a:gd name="connsiteY6" fmla="*/ 1273714 h 3611801"/>
                <a:gd name="connsiteX7" fmla="*/ 2132443 w 9622737"/>
                <a:gd name="connsiteY7" fmla="*/ 3094529 h 3611801"/>
                <a:gd name="connsiteX8" fmla="*/ 3229 w 9622737"/>
                <a:gd name="connsiteY8" fmla="*/ 3611801 h 3611801"/>
                <a:gd name="connsiteX0" fmla="*/ 3229 w 9622737"/>
                <a:gd name="connsiteY0" fmla="*/ 3611801 h 3611801"/>
                <a:gd name="connsiteX1" fmla="*/ 2796829 w 9622737"/>
                <a:gd name="connsiteY1" fmla="*/ 505533 h 3611801"/>
                <a:gd name="connsiteX2" fmla="*/ 6692914 w 9622737"/>
                <a:gd name="connsiteY2" fmla="*/ 251898 h 3611801"/>
                <a:gd name="connsiteX3" fmla="*/ 9622737 w 9622737"/>
                <a:gd name="connsiteY3" fmla="*/ 3002985 h 3611801"/>
                <a:gd name="connsiteX4" fmla="*/ 8209237 w 9622737"/>
                <a:gd name="connsiteY4" fmla="*/ 3472775 h 3611801"/>
                <a:gd name="connsiteX5" fmla="*/ 6441256 w 9622737"/>
                <a:gd name="connsiteY5" fmla="*/ 1148757 h 3611801"/>
                <a:gd name="connsiteX6" fmla="*/ 4228410 w 9622737"/>
                <a:gd name="connsiteY6" fmla="*/ 1129183 h 3611801"/>
                <a:gd name="connsiteX7" fmla="*/ 2132443 w 9622737"/>
                <a:gd name="connsiteY7" fmla="*/ 3094529 h 3611801"/>
                <a:gd name="connsiteX8" fmla="*/ 3229 w 9622737"/>
                <a:gd name="connsiteY8" fmla="*/ 3611801 h 3611801"/>
                <a:gd name="connsiteX0" fmla="*/ 3315 w 9622823"/>
                <a:gd name="connsiteY0" fmla="*/ 3639395 h 3639395"/>
                <a:gd name="connsiteX1" fmla="*/ 2749008 w 9622823"/>
                <a:gd name="connsiteY1" fmla="*/ 472364 h 3639395"/>
                <a:gd name="connsiteX2" fmla="*/ 6693000 w 9622823"/>
                <a:gd name="connsiteY2" fmla="*/ 279492 h 3639395"/>
                <a:gd name="connsiteX3" fmla="*/ 9622823 w 9622823"/>
                <a:gd name="connsiteY3" fmla="*/ 3030579 h 3639395"/>
                <a:gd name="connsiteX4" fmla="*/ 8209323 w 9622823"/>
                <a:gd name="connsiteY4" fmla="*/ 3500369 h 3639395"/>
                <a:gd name="connsiteX5" fmla="*/ 6441342 w 9622823"/>
                <a:gd name="connsiteY5" fmla="*/ 1176351 h 3639395"/>
                <a:gd name="connsiteX6" fmla="*/ 4228496 w 9622823"/>
                <a:gd name="connsiteY6" fmla="*/ 1156777 h 3639395"/>
                <a:gd name="connsiteX7" fmla="*/ 2132529 w 9622823"/>
                <a:gd name="connsiteY7" fmla="*/ 3122123 h 3639395"/>
                <a:gd name="connsiteX8" fmla="*/ 3315 w 9622823"/>
                <a:gd name="connsiteY8" fmla="*/ 3639395 h 3639395"/>
                <a:gd name="connsiteX0" fmla="*/ 3441 w 9622949"/>
                <a:gd name="connsiteY0" fmla="*/ 3966278 h 3966278"/>
                <a:gd name="connsiteX1" fmla="*/ 2749134 w 9622949"/>
                <a:gd name="connsiteY1" fmla="*/ 799247 h 3966278"/>
                <a:gd name="connsiteX2" fmla="*/ 7092074 w 9622949"/>
                <a:gd name="connsiteY2" fmla="*/ 172918 h 3966278"/>
                <a:gd name="connsiteX3" fmla="*/ 9622949 w 9622949"/>
                <a:gd name="connsiteY3" fmla="*/ 3357462 h 3966278"/>
                <a:gd name="connsiteX4" fmla="*/ 8209449 w 9622949"/>
                <a:gd name="connsiteY4" fmla="*/ 3827252 h 3966278"/>
                <a:gd name="connsiteX5" fmla="*/ 6441468 w 9622949"/>
                <a:gd name="connsiteY5" fmla="*/ 1503234 h 3966278"/>
                <a:gd name="connsiteX6" fmla="*/ 4228622 w 9622949"/>
                <a:gd name="connsiteY6" fmla="*/ 1483660 h 3966278"/>
                <a:gd name="connsiteX7" fmla="*/ 2132655 w 9622949"/>
                <a:gd name="connsiteY7" fmla="*/ 3449006 h 3966278"/>
                <a:gd name="connsiteX8" fmla="*/ 3441 w 9622949"/>
                <a:gd name="connsiteY8" fmla="*/ 3966278 h 3966278"/>
                <a:gd name="connsiteX0" fmla="*/ 3441 w 9885960"/>
                <a:gd name="connsiteY0" fmla="*/ 3963434 h 3963434"/>
                <a:gd name="connsiteX1" fmla="*/ 2749134 w 9885960"/>
                <a:gd name="connsiteY1" fmla="*/ 796403 h 3963434"/>
                <a:gd name="connsiteX2" fmla="*/ 7092074 w 9885960"/>
                <a:gd name="connsiteY2" fmla="*/ 170074 h 3963434"/>
                <a:gd name="connsiteX3" fmla="*/ 9885960 w 9885960"/>
                <a:gd name="connsiteY3" fmla="*/ 3315441 h 3963434"/>
                <a:gd name="connsiteX4" fmla="*/ 8209449 w 9885960"/>
                <a:gd name="connsiteY4" fmla="*/ 3824408 h 3963434"/>
                <a:gd name="connsiteX5" fmla="*/ 6441468 w 9885960"/>
                <a:gd name="connsiteY5" fmla="*/ 1500390 h 3963434"/>
                <a:gd name="connsiteX6" fmla="*/ 4228622 w 9885960"/>
                <a:gd name="connsiteY6" fmla="*/ 1480816 h 3963434"/>
                <a:gd name="connsiteX7" fmla="*/ 2132655 w 9885960"/>
                <a:gd name="connsiteY7" fmla="*/ 3446162 h 3963434"/>
                <a:gd name="connsiteX8" fmla="*/ 3441 w 9885960"/>
                <a:gd name="connsiteY8" fmla="*/ 3963434 h 3963434"/>
                <a:gd name="connsiteX0" fmla="*/ 3535 w 9886054"/>
                <a:gd name="connsiteY0" fmla="*/ 4009193 h 4009193"/>
                <a:gd name="connsiteX1" fmla="*/ 2749228 w 9886054"/>
                <a:gd name="connsiteY1" fmla="*/ 842162 h 4009193"/>
                <a:gd name="connsiteX2" fmla="*/ 7372162 w 9886054"/>
                <a:gd name="connsiteY2" fmla="*/ 161566 h 4009193"/>
                <a:gd name="connsiteX3" fmla="*/ 9886054 w 9886054"/>
                <a:gd name="connsiteY3" fmla="*/ 3361200 h 4009193"/>
                <a:gd name="connsiteX4" fmla="*/ 8209543 w 9886054"/>
                <a:gd name="connsiteY4" fmla="*/ 3870167 h 4009193"/>
                <a:gd name="connsiteX5" fmla="*/ 6441562 w 9886054"/>
                <a:gd name="connsiteY5" fmla="*/ 1546149 h 4009193"/>
                <a:gd name="connsiteX6" fmla="*/ 4228716 w 9886054"/>
                <a:gd name="connsiteY6" fmla="*/ 1526575 h 4009193"/>
                <a:gd name="connsiteX7" fmla="*/ 2132749 w 9886054"/>
                <a:gd name="connsiteY7" fmla="*/ 3491921 h 4009193"/>
                <a:gd name="connsiteX8" fmla="*/ 3535 w 9886054"/>
                <a:gd name="connsiteY8" fmla="*/ 4009193 h 4009193"/>
                <a:gd name="connsiteX0" fmla="*/ 5701 w 9888220"/>
                <a:gd name="connsiteY0" fmla="*/ 3961808 h 3961808"/>
                <a:gd name="connsiteX1" fmla="*/ 2107231 w 9888220"/>
                <a:gd name="connsiteY1" fmla="*/ 1020640 h 3961808"/>
                <a:gd name="connsiteX2" fmla="*/ 7374328 w 9888220"/>
                <a:gd name="connsiteY2" fmla="*/ 114181 h 3961808"/>
                <a:gd name="connsiteX3" fmla="*/ 9888220 w 9888220"/>
                <a:gd name="connsiteY3" fmla="*/ 3313815 h 3961808"/>
                <a:gd name="connsiteX4" fmla="*/ 8211709 w 9888220"/>
                <a:gd name="connsiteY4" fmla="*/ 3822782 h 3961808"/>
                <a:gd name="connsiteX5" fmla="*/ 6443728 w 9888220"/>
                <a:gd name="connsiteY5" fmla="*/ 1498764 h 3961808"/>
                <a:gd name="connsiteX6" fmla="*/ 4230882 w 9888220"/>
                <a:gd name="connsiteY6" fmla="*/ 1479190 h 3961808"/>
                <a:gd name="connsiteX7" fmla="*/ 2134915 w 9888220"/>
                <a:gd name="connsiteY7" fmla="*/ 3444536 h 3961808"/>
                <a:gd name="connsiteX8" fmla="*/ 5701 w 9888220"/>
                <a:gd name="connsiteY8" fmla="*/ 3961808 h 3961808"/>
                <a:gd name="connsiteX0" fmla="*/ 6412 w 9888931"/>
                <a:gd name="connsiteY0" fmla="*/ 3956361 h 3956361"/>
                <a:gd name="connsiteX1" fmla="*/ 1990206 w 9888931"/>
                <a:gd name="connsiteY1" fmla="*/ 1046860 h 3956361"/>
                <a:gd name="connsiteX2" fmla="*/ 7375039 w 9888931"/>
                <a:gd name="connsiteY2" fmla="*/ 108734 h 3956361"/>
                <a:gd name="connsiteX3" fmla="*/ 9888931 w 9888931"/>
                <a:gd name="connsiteY3" fmla="*/ 3308368 h 3956361"/>
                <a:gd name="connsiteX4" fmla="*/ 8212420 w 9888931"/>
                <a:gd name="connsiteY4" fmla="*/ 3817335 h 3956361"/>
                <a:gd name="connsiteX5" fmla="*/ 6444439 w 9888931"/>
                <a:gd name="connsiteY5" fmla="*/ 1493317 h 3956361"/>
                <a:gd name="connsiteX6" fmla="*/ 4231593 w 9888931"/>
                <a:gd name="connsiteY6" fmla="*/ 1473743 h 3956361"/>
                <a:gd name="connsiteX7" fmla="*/ 2135626 w 9888931"/>
                <a:gd name="connsiteY7" fmla="*/ 3439089 h 3956361"/>
                <a:gd name="connsiteX8" fmla="*/ 6412 w 9888931"/>
                <a:gd name="connsiteY8" fmla="*/ 3956361 h 3956361"/>
                <a:gd name="connsiteX0" fmla="*/ 5853 w 9996296"/>
                <a:gd name="connsiteY0" fmla="*/ 3985854 h 3985854"/>
                <a:gd name="connsiteX1" fmla="*/ 2097571 w 9996296"/>
                <a:gd name="connsiteY1" fmla="*/ 1047325 h 3985854"/>
                <a:gd name="connsiteX2" fmla="*/ 7482404 w 9996296"/>
                <a:gd name="connsiteY2" fmla="*/ 109199 h 3985854"/>
                <a:gd name="connsiteX3" fmla="*/ 9996296 w 9996296"/>
                <a:gd name="connsiteY3" fmla="*/ 3308833 h 3985854"/>
                <a:gd name="connsiteX4" fmla="*/ 8319785 w 9996296"/>
                <a:gd name="connsiteY4" fmla="*/ 3817800 h 3985854"/>
                <a:gd name="connsiteX5" fmla="*/ 6551804 w 9996296"/>
                <a:gd name="connsiteY5" fmla="*/ 1493782 h 3985854"/>
                <a:gd name="connsiteX6" fmla="*/ 4338958 w 9996296"/>
                <a:gd name="connsiteY6" fmla="*/ 1474208 h 3985854"/>
                <a:gd name="connsiteX7" fmla="*/ 2242991 w 9996296"/>
                <a:gd name="connsiteY7" fmla="*/ 3439554 h 3985854"/>
                <a:gd name="connsiteX8" fmla="*/ 5853 w 9996296"/>
                <a:gd name="connsiteY8" fmla="*/ 3985854 h 3985854"/>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19721 w 9996232"/>
                <a:gd name="connsiteY4" fmla="*/ 3877584 h 4045638"/>
                <a:gd name="connsiteX5" fmla="*/ 6551740 w 9996232"/>
                <a:gd name="connsiteY5" fmla="*/ 1553566 h 4045638"/>
                <a:gd name="connsiteX6" fmla="*/ 4338894 w 9996232"/>
                <a:gd name="connsiteY6" fmla="*/ 1533992 h 4045638"/>
                <a:gd name="connsiteX7" fmla="*/ 2242927 w 9996232"/>
                <a:gd name="connsiteY7" fmla="*/ 3499338 h 4045638"/>
                <a:gd name="connsiteX8" fmla="*/ 5789 w 9996232"/>
                <a:gd name="connsiteY8"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19721 w 9996232"/>
                <a:gd name="connsiteY4" fmla="*/ 3877584 h 4045638"/>
                <a:gd name="connsiteX5" fmla="*/ 6551740 w 9996232"/>
                <a:gd name="connsiteY5" fmla="*/ 1553566 h 4045638"/>
                <a:gd name="connsiteX6" fmla="*/ 4338894 w 9996232"/>
                <a:gd name="connsiteY6" fmla="*/ 1533992 h 4045638"/>
                <a:gd name="connsiteX7" fmla="*/ 2242927 w 9996232"/>
                <a:gd name="connsiteY7" fmla="*/ 3499338 h 4045638"/>
                <a:gd name="connsiteX8" fmla="*/ 5789 w 9996232"/>
                <a:gd name="connsiteY8"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19721 w 9996232"/>
                <a:gd name="connsiteY4" fmla="*/ 3877584 h 4045638"/>
                <a:gd name="connsiteX5" fmla="*/ 6551740 w 9996232"/>
                <a:gd name="connsiteY5" fmla="*/ 1553566 h 4045638"/>
                <a:gd name="connsiteX6" fmla="*/ 4338894 w 9996232"/>
                <a:gd name="connsiteY6" fmla="*/ 1533992 h 4045638"/>
                <a:gd name="connsiteX7" fmla="*/ 2062940 w 9996232"/>
                <a:gd name="connsiteY7" fmla="*/ 3495143 h 4045638"/>
                <a:gd name="connsiteX8" fmla="*/ 5789 w 9996232"/>
                <a:gd name="connsiteY8"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19721 w 9996232"/>
                <a:gd name="connsiteY4" fmla="*/ 3877584 h 4045638"/>
                <a:gd name="connsiteX5" fmla="*/ 6551740 w 9996232"/>
                <a:gd name="connsiteY5" fmla="*/ 1553566 h 4045638"/>
                <a:gd name="connsiteX6" fmla="*/ 4338894 w 9996232"/>
                <a:gd name="connsiteY6" fmla="*/ 1533992 h 4045638"/>
                <a:gd name="connsiteX7" fmla="*/ 2062940 w 9996232"/>
                <a:gd name="connsiteY7" fmla="*/ 3495143 h 4045638"/>
                <a:gd name="connsiteX8" fmla="*/ 5789 w 9996232"/>
                <a:gd name="connsiteY8"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19721 w 9996232"/>
                <a:gd name="connsiteY4" fmla="*/ 3877584 h 4045638"/>
                <a:gd name="connsiteX5" fmla="*/ 7971681 w 9996232"/>
                <a:gd name="connsiteY5" fmla="*/ 2970662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19721 w 9996232"/>
                <a:gd name="connsiteY4" fmla="*/ 3877584 h 4045638"/>
                <a:gd name="connsiteX5" fmla="*/ 7892514 w 9996232"/>
                <a:gd name="connsiteY5" fmla="*/ 2676321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19721 w 9996232"/>
                <a:gd name="connsiteY4" fmla="*/ 3877584 h 4045638"/>
                <a:gd name="connsiteX5" fmla="*/ 7892514 w 9996232"/>
                <a:gd name="connsiteY5" fmla="*/ 2676321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92514 w 9996232"/>
                <a:gd name="connsiteY5" fmla="*/ 2676321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92514 w 9996232"/>
                <a:gd name="connsiteY5" fmla="*/ 2676321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71737 w 9996232"/>
                <a:gd name="connsiteY5" fmla="*/ 2681909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71737 w 9996232"/>
                <a:gd name="connsiteY5" fmla="*/ 2681909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71737 w 9996232"/>
                <a:gd name="connsiteY5" fmla="*/ 2681909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71737 w 9996232"/>
                <a:gd name="connsiteY5" fmla="*/ 2681909 h 4045638"/>
                <a:gd name="connsiteX6" fmla="*/ 6551740 w 9996232"/>
                <a:gd name="connsiteY6" fmla="*/ 1553566 h 4045638"/>
                <a:gd name="connsiteX7" fmla="*/ 4338894 w 9996232"/>
                <a:gd name="connsiteY7" fmla="*/ 1533992 h 4045638"/>
                <a:gd name="connsiteX8" fmla="*/ 1891925 w 9996232"/>
                <a:gd name="connsiteY8" fmla="*/ 3563420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71737 w 9996232"/>
                <a:gd name="connsiteY5" fmla="*/ 2681909 h 4045638"/>
                <a:gd name="connsiteX6" fmla="*/ 6551740 w 9996232"/>
                <a:gd name="connsiteY6" fmla="*/ 1553566 h 4045638"/>
                <a:gd name="connsiteX7" fmla="*/ 4338894 w 9996232"/>
                <a:gd name="connsiteY7" fmla="*/ 1533992 h 4045638"/>
                <a:gd name="connsiteX8" fmla="*/ 1919507 w 9996232"/>
                <a:gd name="connsiteY8" fmla="*/ 3500302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71737 w 9996232"/>
                <a:gd name="connsiteY5" fmla="*/ 2681909 h 4045638"/>
                <a:gd name="connsiteX6" fmla="*/ 6551740 w 9996232"/>
                <a:gd name="connsiteY6" fmla="*/ 1553566 h 4045638"/>
                <a:gd name="connsiteX7" fmla="*/ 4338894 w 9996232"/>
                <a:gd name="connsiteY7" fmla="*/ 1533992 h 4045638"/>
                <a:gd name="connsiteX8" fmla="*/ 1843994 w 9996232"/>
                <a:gd name="connsiteY8" fmla="*/ 3509473 h 4045638"/>
                <a:gd name="connsiteX9" fmla="*/ 5789 w 9996232"/>
                <a:gd name="connsiteY9" fmla="*/ 4045638 h 404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96232" h="4045638">
                  <a:moveTo>
                    <a:pt x="5789" y="4045638"/>
                  </a:moveTo>
                  <a:cubicBezTo>
                    <a:pt x="-83128" y="2794059"/>
                    <a:pt x="863110" y="1764101"/>
                    <a:pt x="2097507" y="1107109"/>
                  </a:cubicBezTo>
                  <a:cubicBezTo>
                    <a:pt x="3331904" y="450117"/>
                    <a:pt x="6095718" y="-273231"/>
                    <a:pt x="7412172" y="103687"/>
                  </a:cubicBezTo>
                  <a:cubicBezTo>
                    <a:pt x="8728626" y="480605"/>
                    <a:pt x="9996232" y="2140609"/>
                    <a:pt x="9996232" y="3368617"/>
                  </a:cubicBezTo>
                  <a:lnTo>
                    <a:pt x="8358965" y="3867028"/>
                  </a:lnTo>
                  <a:cubicBezTo>
                    <a:pt x="8180483" y="3452840"/>
                    <a:pt x="8103580" y="3180831"/>
                    <a:pt x="7871737" y="2681909"/>
                  </a:cubicBezTo>
                  <a:cubicBezTo>
                    <a:pt x="7599857" y="2255026"/>
                    <a:pt x="7140547" y="1744885"/>
                    <a:pt x="6551740" y="1553566"/>
                  </a:cubicBezTo>
                  <a:cubicBezTo>
                    <a:pt x="5962933" y="1362247"/>
                    <a:pt x="4921086" y="1350384"/>
                    <a:pt x="4338894" y="1533992"/>
                  </a:cubicBezTo>
                  <a:cubicBezTo>
                    <a:pt x="3012201" y="1815422"/>
                    <a:pt x="1756108" y="2826269"/>
                    <a:pt x="1843994" y="3509473"/>
                  </a:cubicBezTo>
                  <a:cubicBezTo>
                    <a:pt x="1342053" y="3633021"/>
                    <a:pt x="494874" y="4030759"/>
                    <a:pt x="5789" y="4045638"/>
                  </a:cubicBezTo>
                  <a:close/>
                </a:path>
              </a:pathLst>
            </a:custGeom>
            <a:noFill/>
            <a:ln w="25400">
              <a:solidFill>
                <a:srgbClr val="FCC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1" name="Textfeld 30"/>
            <p:cNvSpPr txBox="1"/>
            <p:nvPr/>
          </p:nvSpPr>
          <p:spPr>
            <a:xfrm>
              <a:off x="2201403" y="1290807"/>
              <a:ext cx="1983276" cy="1169551"/>
            </a:xfrm>
            <a:prstGeom prst="rect">
              <a:avLst/>
            </a:prstGeom>
            <a:solidFill>
              <a:schemeClr val="bg1">
                <a:alpha val="90000"/>
              </a:schemeClr>
            </a:solidFill>
          </p:spPr>
          <p:txBody>
            <a:bodyPr wrap="square" rtlCol="0">
              <a:spAutoFit/>
            </a:bodyPr>
            <a:lstStyle/>
            <a:p>
              <a:r>
                <a:rPr lang="en-US" sz="1400" dirty="0" smtClean="0">
                  <a:solidFill>
                    <a:srgbClr val="2554A0"/>
                  </a:solidFill>
                </a:rPr>
                <a:t>4. Measures </a:t>
              </a:r>
              <a:r>
                <a:rPr lang="en-US" sz="900" dirty="0" smtClean="0">
                  <a:solidFill>
                    <a:srgbClr val="2554A0"/>
                  </a:solidFill>
                </a:rPr>
                <a:t>(green</a:t>
              </a:r>
              <a:r>
                <a:rPr lang="en-US" sz="1000" dirty="0" smtClean="0">
                  <a:solidFill>
                    <a:srgbClr val="2554A0"/>
                  </a:solidFill>
                </a:rPr>
                <a:t>)</a:t>
              </a:r>
              <a:r>
                <a:rPr lang="en-US" sz="1400" dirty="0" smtClean="0">
                  <a:solidFill>
                    <a:srgbClr val="2554A0"/>
                  </a:solidFill>
                </a:rPr>
                <a:t>, hindrances </a:t>
              </a:r>
              <a:r>
                <a:rPr lang="en-US" sz="900" dirty="0" smtClean="0">
                  <a:solidFill>
                    <a:srgbClr val="2554A0"/>
                  </a:solidFill>
                </a:rPr>
                <a:t>(red)</a:t>
              </a:r>
              <a:r>
                <a:rPr lang="en-US" sz="1400" dirty="0" smtClean="0">
                  <a:solidFill>
                    <a:srgbClr val="2554A0"/>
                  </a:solidFill>
                </a:rPr>
                <a:t>, </a:t>
              </a:r>
              <a:br>
                <a:rPr lang="en-US" sz="1400" dirty="0" smtClean="0">
                  <a:solidFill>
                    <a:srgbClr val="2554A0"/>
                  </a:solidFill>
                </a:rPr>
              </a:br>
              <a:r>
                <a:rPr lang="en-US" sz="1400" dirty="0" smtClean="0">
                  <a:solidFill>
                    <a:srgbClr val="2554A0"/>
                  </a:solidFill>
                </a:rPr>
                <a:t>external factors </a:t>
              </a:r>
              <a:r>
                <a:rPr lang="en-US" sz="900" dirty="0" smtClean="0">
                  <a:solidFill>
                    <a:srgbClr val="2554A0"/>
                  </a:solidFill>
                </a:rPr>
                <a:t>(orange)</a:t>
              </a:r>
              <a:r>
                <a:rPr lang="en-US" sz="1400" dirty="0" smtClean="0">
                  <a:solidFill>
                    <a:srgbClr val="2554A0"/>
                  </a:solidFill>
                </a:rPr>
                <a:t>, and factors </a:t>
              </a:r>
              <a:r>
                <a:rPr lang="en-US" sz="900" dirty="0" smtClean="0">
                  <a:solidFill>
                    <a:srgbClr val="2554A0"/>
                  </a:solidFill>
                </a:rPr>
                <a:t>(blue)</a:t>
              </a:r>
              <a:r>
                <a:rPr lang="en-US" sz="1400" dirty="0" smtClean="0">
                  <a:solidFill>
                    <a:srgbClr val="2554A0"/>
                  </a:solidFill>
                </a:rPr>
                <a:t>, </a:t>
              </a:r>
              <a:br>
                <a:rPr lang="en-US" sz="1400" dirty="0" smtClean="0">
                  <a:solidFill>
                    <a:srgbClr val="2554A0"/>
                  </a:solidFill>
                </a:rPr>
              </a:br>
              <a:r>
                <a:rPr lang="en-US" sz="1400" dirty="0" smtClean="0">
                  <a:solidFill>
                    <a:srgbClr val="2554A0"/>
                  </a:solidFill>
                </a:rPr>
                <a:t>which influence factors</a:t>
              </a:r>
            </a:p>
          </p:txBody>
        </p:sp>
      </p:grpSp>
      <p:grpSp>
        <p:nvGrpSpPr>
          <p:cNvPr id="18" name="Gruppieren 17"/>
          <p:cNvGrpSpPr/>
          <p:nvPr/>
        </p:nvGrpSpPr>
        <p:grpSpPr>
          <a:xfrm>
            <a:off x="2230369" y="2482319"/>
            <a:ext cx="7745857" cy="2637069"/>
            <a:chOff x="2230369" y="2482319"/>
            <a:chExt cx="7745857" cy="2637069"/>
          </a:xfrm>
        </p:grpSpPr>
        <p:sp>
          <p:nvSpPr>
            <p:cNvPr id="47" name="Halbbogen 46"/>
            <p:cNvSpPr/>
            <p:nvPr/>
          </p:nvSpPr>
          <p:spPr>
            <a:xfrm>
              <a:off x="2839446" y="2482319"/>
              <a:ext cx="7136780" cy="2637069"/>
            </a:xfrm>
            <a:custGeom>
              <a:avLst/>
              <a:gdLst>
                <a:gd name="connsiteX0" fmla="*/ 10182 w 7371827"/>
                <a:gd name="connsiteY0" fmla="*/ 2205653 h 4765267"/>
                <a:gd name="connsiteX1" fmla="*/ 3754943 w 7371827"/>
                <a:gd name="connsiteY1" fmla="*/ 417 h 4765267"/>
                <a:gd name="connsiteX2" fmla="*/ 7371401 w 7371827"/>
                <a:gd name="connsiteY2" fmla="*/ 2418851 h 4765267"/>
                <a:gd name="connsiteX3" fmla="*/ 5803411 w 7371827"/>
                <a:gd name="connsiteY3" fmla="*/ 2403442 h 4765267"/>
                <a:gd name="connsiteX4" fmla="*/ 3709526 w 7371827"/>
                <a:gd name="connsiteY4" fmla="*/ 1567776 h 4765267"/>
                <a:gd name="connsiteX5" fmla="*/ 1584122 w 7371827"/>
                <a:gd name="connsiteY5" fmla="*/ 2281436 h 4765267"/>
                <a:gd name="connsiteX6" fmla="*/ 10182 w 7371827"/>
                <a:gd name="connsiteY6" fmla="*/ 2205653 h 4765267"/>
                <a:gd name="connsiteX0" fmla="*/ 0 w 7361653"/>
                <a:gd name="connsiteY0" fmla="*/ 2205661 h 2418859"/>
                <a:gd name="connsiteX1" fmla="*/ 3744761 w 7361653"/>
                <a:gd name="connsiteY1" fmla="*/ 425 h 2418859"/>
                <a:gd name="connsiteX2" fmla="*/ 7361219 w 7361653"/>
                <a:gd name="connsiteY2" fmla="*/ 2418859 h 2418859"/>
                <a:gd name="connsiteX3" fmla="*/ 5793229 w 7361653"/>
                <a:gd name="connsiteY3" fmla="*/ 2403450 h 2418859"/>
                <a:gd name="connsiteX4" fmla="*/ 4032831 w 7361653"/>
                <a:gd name="connsiteY4" fmla="*/ 976114 h 2418859"/>
                <a:gd name="connsiteX5" fmla="*/ 1573940 w 7361653"/>
                <a:gd name="connsiteY5" fmla="*/ 2281444 h 2418859"/>
                <a:gd name="connsiteX6" fmla="*/ 0 w 7361653"/>
                <a:gd name="connsiteY6" fmla="*/ 2205661 h 2418859"/>
                <a:gd name="connsiteX0" fmla="*/ 0 w 7361726"/>
                <a:gd name="connsiteY0" fmla="*/ 2442248 h 2655446"/>
                <a:gd name="connsiteX1" fmla="*/ 3981429 w 7361726"/>
                <a:gd name="connsiteY1" fmla="*/ 343 h 2655446"/>
                <a:gd name="connsiteX2" fmla="*/ 7361219 w 7361726"/>
                <a:gd name="connsiteY2" fmla="*/ 2655446 h 2655446"/>
                <a:gd name="connsiteX3" fmla="*/ 5793229 w 7361726"/>
                <a:gd name="connsiteY3" fmla="*/ 2640037 h 2655446"/>
                <a:gd name="connsiteX4" fmla="*/ 4032831 w 7361726"/>
                <a:gd name="connsiteY4" fmla="*/ 1212701 h 2655446"/>
                <a:gd name="connsiteX5" fmla="*/ 1573940 w 7361726"/>
                <a:gd name="connsiteY5" fmla="*/ 2518031 h 2655446"/>
                <a:gd name="connsiteX6" fmla="*/ 0 w 7361726"/>
                <a:gd name="connsiteY6" fmla="*/ 2442248 h 2655446"/>
                <a:gd name="connsiteX0" fmla="*/ 0 w 7178686"/>
                <a:gd name="connsiteY0" fmla="*/ 2442456 h 2640245"/>
                <a:gd name="connsiteX1" fmla="*/ 3981429 w 7178686"/>
                <a:gd name="connsiteY1" fmla="*/ 551 h 2640245"/>
                <a:gd name="connsiteX2" fmla="*/ 7178339 w 7178686"/>
                <a:gd name="connsiteY2" fmla="*/ 2623381 h 2640245"/>
                <a:gd name="connsiteX3" fmla="*/ 5793229 w 7178686"/>
                <a:gd name="connsiteY3" fmla="*/ 2640245 h 2640245"/>
                <a:gd name="connsiteX4" fmla="*/ 4032831 w 7178686"/>
                <a:gd name="connsiteY4" fmla="*/ 1212909 h 2640245"/>
                <a:gd name="connsiteX5" fmla="*/ 1573940 w 7178686"/>
                <a:gd name="connsiteY5" fmla="*/ 2518239 h 2640245"/>
                <a:gd name="connsiteX6" fmla="*/ 0 w 7178686"/>
                <a:gd name="connsiteY6" fmla="*/ 2442456 h 2640245"/>
                <a:gd name="connsiteX0" fmla="*/ 0 w 7178686"/>
                <a:gd name="connsiteY0" fmla="*/ 2442456 h 2623381"/>
                <a:gd name="connsiteX1" fmla="*/ 3981429 w 7178686"/>
                <a:gd name="connsiteY1" fmla="*/ 551 h 2623381"/>
                <a:gd name="connsiteX2" fmla="*/ 7178339 w 7178686"/>
                <a:gd name="connsiteY2" fmla="*/ 2623381 h 2623381"/>
                <a:gd name="connsiteX3" fmla="*/ 5943836 w 7178686"/>
                <a:gd name="connsiteY3" fmla="*/ 2618729 h 2623381"/>
                <a:gd name="connsiteX4" fmla="*/ 4032831 w 7178686"/>
                <a:gd name="connsiteY4" fmla="*/ 1212909 h 2623381"/>
                <a:gd name="connsiteX5" fmla="*/ 1573940 w 7178686"/>
                <a:gd name="connsiteY5" fmla="*/ 2518239 h 2623381"/>
                <a:gd name="connsiteX6" fmla="*/ 0 w 7178686"/>
                <a:gd name="connsiteY6" fmla="*/ 2442456 h 2623381"/>
                <a:gd name="connsiteX0" fmla="*/ 0 w 7178686"/>
                <a:gd name="connsiteY0" fmla="*/ 2442456 h 2623381"/>
                <a:gd name="connsiteX1" fmla="*/ 3981429 w 7178686"/>
                <a:gd name="connsiteY1" fmla="*/ 551 h 2623381"/>
                <a:gd name="connsiteX2" fmla="*/ 7178339 w 7178686"/>
                <a:gd name="connsiteY2" fmla="*/ 2623381 h 2623381"/>
                <a:gd name="connsiteX3" fmla="*/ 5943836 w 7178686"/>
                <a:gd name="connsiteY3" fmla="*/ 2618729 h 2623381"/>
                <a:gd name="connsiteX4" fmla="*/ 4032831 w 7178686"/>
                <a:gd name="connsiteY4" fmla="*/ 1212909 h 2623381"/>
                <a:gd name="connsiteX5" fmla="*/ 1789093 w 7178686"/>
                <a:gd name="connsiteY5" fmla="*/ 2378389 h 2623381"/>
                <a:gd name="connsiteX6" fmla="*/ 0 w 7178686"/>
                <a:gd name="connsiteY6" fmla="*/ 2442456 h 2623381"/>
                <a:gd name="connsiteX0" fmla="*/ 0 w 7060349"/>
                <a:gd name="connsiteY0" fmla="*/ 2357105 h 2624091"/>
                <a:gd name="connsiteX1" fmla="*/ 3863095 w 7060349"/>
                <a:gd name="connsiteY1" fmla="*/ 1261 h 2624091"/>
                <a:gd name="connsiteX2" fmla="*/ 7060005 w 7060349"/>
                <a:gd name="connsiteY2" fmla="*/ 2624091 h 2624091"/>
                <a:gd name="connsiteX3" fmla="*/ 5825502 w 7060349"/>
                <a:gd name="connsiteY3" fmla="*/ 2619439 h 2624091"/>
                <a:gd name="connsiteX4" fmla="*/ 3914497 w 7060349"/>
                <a:gd name="connsiteY4" fmla="*/ 1213619 h 2624091"/>
                <a:gd name="connsiteX5" fmla="*/ 1670759 w 7060349"/>
                <a:gd name="connsiteY5" fmla="*/ 2379099 h 2624091"/>
                <a:gd name="connsiteX6" fmla="*/ 0 w 7060349"/>
                <a:gd name="connsiteY6" fmla="*/ 2357105 h 2624091"/>
                <a:gd name="connsiteX0" fmla="*/ 0 w 7060526"/>
                <a:gd name="connsiteY0" fmla="*/ 2406182 h 2673168"/>
                <a:gd name="connsiteX1" fmla="*/ 3863095 w 7060526"/>
                <a:gd name="connsiteY1" fmla="*/ 50338 h 2673168"/>
                <a:gd name="connsiteX2" fmla="*/ 5949555 w 7060526"/>
                <a:gd name="connsiteY2" fmla="*/ 942438 h 2673168"/>
                <a:gd name="connsiteX3" fmla="*/ 7060005 w 7060526"/>
                <a:gd name="connsiteY3" fmla="*/ 2673168 h 2673168"/>
                <a:gd name="connsiteX4" fmla="*/ 5825502 w 7060526"/>
                <a:gd name="connsiteY4" fmla="*/ 2668516 h 2673168"/>
                <a:gd name="connsiteX5" fmla="*/ 3914497 w 7060526"/>
                <a:gd name="connsiteY5" fmla="*/ 1262696 h 2673168"/>
                <a:gd name="connsiteX6" fmla="*/ 1670759 w 7060526"/>
                <a:gd name="connsiteY6" fmla="*/ 2428176 h 2673168"/>
                <a:gd name="connsiteX7" fmla="*/ 0 w 7060526"/>
                <a:gd name="connsiteY7" fmla="*/ 2406182 h 2673168"/>
                <a:gd name="connsiteX0" fmla="*/ 0 w 7078681"/>
                <a:gd name="connsiteY0" fmla="*/ 2446174 h 2713160"/>
                <a:gd name="connsiteX1" fmla="*/ 3863095 w 7078681"/>
                <a:gd name="connsiteY1" fmla="*/ 90330 h 2713160"/>
                <a:gd name="connsiteX2" fmla="*/ 6638044 w 7078681"/>
                <a:gd name="connsiteY2" fmla="*/ 702731 h 2713160"/>
                <a:gd name="connsiteX3" fmla="*/ 7060005 w 7078681"/>
                <a:gd name="connsiteY3" fmla="*/ 2713160 h 2713160"/>
                <a:gd name="connsiteX4" fmla="*/ 5825502 w 7078681"/>
                <a:gd name="connsiteY4" fmla="*/ 2708508 h 2713160"/>
                <a:gd name="connsiteX5" fmla="*/ 3914497 w 7078681"/>
                <a:gd name="connsiteY5" fmla="*/ 1302688 h 2713160"/>
                <a:gd name="connsiteX6" fmla="*/ 1670759 w 7078681"/>
                <a:gd name="connsiteY6" fmla="*/ 2468168 h 2713160"/>
                <a:gd name="connsiteX7" fmla="*/ 0 w 7078681"/>
                <a:gd name="connsiteY7" fmla="*/ 2446174 h 2713160"/>
                <a:gd name="connsiteX0" fmla="*/ 0 w 7078681"/>
                <a:gd name="connsiteY0" fmla="*/ 2437465 h 2704451"/>
                <a:gd name="connsiteX1" fmla="*/ 3863095 w 7078681"/>
                <a:gd name="connsiteY1" fmla="*/ 81621 h 2704451"/>
                <a:gd name="connsiteX2" fmla="*/ 6638044 w 7078681"/>
                <a:gd name="connsiteY2" fmla="*/ 694022 h 2704451"/>
                <a:gd name="connsiteX3" fmla="*/ 7060005 w 7078681"/>
                <a:gd name="connsiteY3" fmla="*/ 2704451 h 2704451"/>
                <a:gd name="connsiteX4" fmla="*/ 5825502 w 7078681"/>
                <a:gd name="connsiteY4" fmla="*/ 2699799 h 2704451"/>
                <a:gd name="connsiteX5" fmla="*/ 3914497 w 7078681"/>
                <a:gd name="connsiteY5" fmla="*/ 1293979 h 2704451"/>
                <a:gd name="connsiteX6" fmla="*/ 1670759 w 7078681"/>
                <a:gd name="connsiteY6" fmla="*/ 2459459 h 2704451"/>
                <a:gd name="connsiteX7" fmla="*/ 0 w 7078681"/>
                <a:gd name="connsiteY7" fmla="*/ 2437465 h 2704451"/>
                <a:gd name="connsiteX0" fmla="*/ 0 w 7078681"/>
                <a:gd name="connsiteY0" fmla="*/ 2356100 h 2623086"/>
                <a:gd name="connsiteX1" fmla="*/ 3863095 w 7078681"/>
                <a:gd name="connsiteY1" fmla="*/ 256 h 2623086"/>
                <a:gd name="connsiteX2" fmla="*/ 6638044 w 7078681"/>
                <a:gd name="connsiteY2" fmla="*/ 612657 h 2623086"/>
                <a:gd name="connsiteX3" fmla="*/ 7060005 w 7078681"/>
                <a:gd name="connsiteY3" fmla="*/ 2623086 h 2623086"/>
                <a:gd name="connsiteX4" fmla="*/ 5825502 w 7078681"/>
                <a:gd name="connsiteY4" fmla="*/ 2618434 h 2623086"/>
                <a:gd name="connsiteX5" fmla="*/ 3914497 w 7078681"/>
                <a:gd name="connsiteY5" fmla="*/ 1212614 h 2623086"/>
                <a:gd name="connsiteX6" fmla="*/ 1670759 w 7078681"/>
                <a:gd name="connsiteY6" fmla="*/ 2378094 h 2623086"/>
                <a:gd name="connsiteX7" fmla="*/ 0 w 7078681"/>
                <a:gd name="connsiteY7" fmla="*/ 2356100 h 2623086"/>
                <a:gd name="connsiteX0" fmla="*/ 0 w 7078681"/>
                <a:gd name="connsiteY0" fmla="*/ 2356100 h 2623086"/>
                <a:gd name="connsiteX1" fmla="*/ 3863095 w 7078681"/>
                <a:gd name="connsiteY1" fmla="*/ 256 h 2623086"/>
                <a:gd name="connsiteX2" fmla="*/ 6638044 w 7078681"/>
                <a:gd name="connsiteY2" fmla="*/ 612657 h 2623086"/>
                <a:gd name="connsiteX3" fmla="*/ 7060005 w 7078681"/>
                <a:gd name="connsiteY3" fmla="*/ 2623086 h 2623086"/>
                <a:gd name="connsiteX4" fmla="*/ 5825502 w 7078681"/>
                <a:gd name="connsiteY4" fmla="*/ 2618434 h 2623086"/>
                <a:gd name="connsiteX5" fmla="*/ 3957527 w 7078681"/>
                <a:gd name="connsiteY5" fmla="*/ 1094280 h 2623086"/>
                <a:gd name="connsiteX6" fmla="*/ 1670759 w 7078681"/>
                <a:gd name="connsiteY6" fmla="*/ 2378094 h 2623086"/>
                <a:gd name="connsiteX7" fmla="*/ 0 w 7078681"/>
                <a:gd name="connsiteY7" fmla="*/ 2356100 h 2623086"/>
                <a:gd name="connsiteX0" fmla="*/ 26332 w 7105013"/>
                <a:gd name="connsiteY0" fmla="*/ 2355844 h 2622830"/>
                <a:gd name="connsiteX1" fmla="*/ 909034 w 7105013"/>
                <a:gd name="connsiteY1" fmla="*/ 1128767 h 2622830"/>
                <a:gd name="connsiteX2" fmla="*/ 3889427 w 7105013"/>
                <a:gd name="connsiteY2" fmla="*/ 0 h 2622830"/>
                <a:gd name="connsiteX3" fmla="*/ 6664376 w 7105013"/>
                <a:gd name="connsiteY3" fmla="*/ 612401 h 2622830"/>
                <a:gd name="connsiteX4" fmla="*/ 7086337 w 7105013"/>
                <a:gd name="connsiteY4" fmla="*/ 2622830 h 2622830"/>
                <a:gd name="connsiteX5" fmla="*/ 5851834 w 7105013"/>
                <a:gd name="connsiteY5" fmla="*/ 2618178 h 2622830"/>
                <a:gd name="connsiteX6" fmla="*/ 3983859 w 7105013"/>
                <a:gd name="connsiteY6" fmla="*/ 1094024 h 2622830"/>
                <a:gd name="connsiteX7" fmla="*/ 1697091 w 7105013"/>
                <a:gd name="connsiteY7" fmla="*/ 2377838 h 2622830"/>
                <a:gd name="connsiteX8" fmla="*/ 26332 w 7105013"/>
                <a:gd name="connsiteY8" fmla="*/ 2355844 h 2622830"/>
                <a:gd name="connsiteX0" fmla="*/ 98164 w 7176845"/>
                <a:gd name="connsiteY0" fmla="*/ 2384948 h 2651934"/>
                <a:gd name="connsiteX1" fmla="*/ 507530 w 7176845"/>
                <a:gd name="connsiteY1" fmla="*/ 1491358 h 2651934"/>
                <a:gd name="connsiteX2" fmla="*/ 3961259 w 7176845"/>
                <a:gd name="connsiteY2" fmla="*/ 29104 h 2651934"/>
                <a:gd name="connsiteX3" fmla="*/ 6736208 w 7176845"/>
                <a:gd name="connsiteY3" fmla="*/ 641505 h 2651934"/>
                <a:gd name="connsiteX4" fmla="*/ 7158169 w 7176845"/>
                <a:gd name="connsiteY4" fmla="*/ 2651934 h 2651934"/>
                <a:gd name="connsiteX5" fmla="*/ 5923666 w 7176845"/>
                <a:gd name="connsiteY5" fmla="*/ 2647282 h 2651934"/>
                <a:gd name="connsiteX6" fmla="*/ 4055691 w 7176845"/>
                <a:gd name="connsiteY6" fmla="*/ 1123128 h 2651934"/>
                <a:gd name="connsiteX7" fmla="*/ 1768923 w 7176845"/>
                <a:gd name="connsiteY7" fmla="*/ 2406942 h 2651934"/>
                <a:gd name="connsiteX8" fmla="*/ 98164 w 7176845"/>
                <a:gd name="connsiteY8" fmla="*/ 2384948 h 2651934"/>
                <a:gd name="connsiteX0" fmla="*/ 98164 w 7176845"/>
                <a:gd name="connsiteY0" fmla="*/ 2384948 h 2651934"/>
                <a:gd name="connsiteX1" fmla="*/ 507530 w 7176845"/>
                <a:gd name="connsiteY1" fmla="*/ 1491358 h 2651934"/>
                <a:gd name="connsiteX2" fmla="*/ 3961259 w 7176845"/>
                <a:gd name="connsiteY2" fmla="*/ 29104 h 2651934"/>
                <a:gd name="connsiteX3" fmla="*/ 6736208 w 7176845"/>
                <a:gd name="connsiteY3" fmla="*/ 641505 h 2651934"/>
                <a:gd name="connsiteX4" fmla="*/ 7158169 w 7176845"/>
                <a:gd name="connsiteY4" fmla="*/ 2651934 h 2651934"/>
                <a:gd name="connsiteX5" fmla="*/ 5923666 w 7176845"/>
                <a:gd name="connsiteY5" fmla="*/ 2647282 h 2651934"/>
                <a:gd name="connsiteX6" fmla="*/ 4055691 w 7176845"/>
                <a:gd name="connsiteY6" fmla="*/ 1123128 h 2651934"/>
                <a:gd name="connsiteX7" fmla="*/ 1768923 w 7176845"/>
                <a:gd name="connsiteY7" fmla="*/ 2406942 h 2651934"/>
                <a:gd name="connsiteX8" fmla="*/ 98164 w 7176845"/>
                <a:gd name="connsiteY8" fmla="*/ 2384948 h 2651934"/>
                <a:gd name="connsiteX0" fmla="*/ 76241 w 7154922"/>
                <a:gd name="connsiteY0" fmla="*/ 2384948 h 2651934"/>
                <a:gd name="connsiteX1" fmla="*/ 485607 w 7154922"/>
                <a:gd name="connsiteY1" fmla="*/ 1491358 h 2651934"/>
                <a:gd name="connsiteX2" fmla="*/ 3939336 w 7154922"/>
                <a:gd name="connsiteY2" fmla="*/ 29104 h 2651934"/>
                <a:gd name="connsiteX3" fmla="*/ 6714285 w 7154922"/>
                <a:gd name="connsiteY3" fmla="*/ 641505 h 2651934"/>
                <a:gd name="connsiteX4" fmla="*/ 7136246 w 7154922"/>
                <a:gd name="connsiteY4" fmla="*/ 2651934 h 2651934"/>
                <a:gd name="connsiteX5" fmla="*/ 5901743 w 7154922"/>
                <a:gd name="connsiteY5" fmla="*/ 2647282 h 2651934"/>
                <a:gd name="connsiteX6" fmla="*/ 4033768 w 7154922"/>
                <a:gd name="connsiteY6" fmla="*/ 1123128 h 2651934"/>
                <a:gd name="connsiteX7" fmla="*/ 1747000 w 7154922"/>
                <a:gd name="connsiteY7" fmla="*/ 2406942 h 2651934"/>
                <a:gd name="connsiteX8" fmla="*/ 76241 w 7154922"/>
                <a:gd name="connsiteY8" fmla="*/ 2384948 h 2651934"/>
                <a:gd name="connsiteX0" fmla="*/ 184845 w 7263526"/>
                <a:gd name="connsiteY0" fmla="*/ 2384948 h 2651934"/>
                <a:gd name="connsiteX1" fmla="*/ 336028 w 7263526"/>
                <a:gd name="connsiteY1" fmla="*/ 1491358 h 2651934"/>
                <a:gd name="connsiteX2" fmla="*/ 4047940 w 7263526"/>
                <a:gd name="connsiteY2" fmla="*/ 29104 h 2651934"/>
                <a:gd name="connsiteX3" fmla="*/ 6822889 w 7263526"/>
                <a:gd name="connsiteY3" fmla="*/ 641505 h 2651934"/>
                <a:gd name="connsiteX4" fmla="*/ 7244850 w 7263526"/>
                <a:gd name="connsiteY4" fmla="*/ 2651934 h 2651934"/>
                <a:gd name="connsiteX5" fmla="*/ 6010347 w 7263526"/>
                <a:gd name="connsiteY5" fmla="*/ 2647282 h 2651934"/>
                <a:gd name="connsiteX6" fmla="*/ 4142372 w 7263526"/>
                <a:gd name="connsiteY6" fmla="*/ 1123128 h 2651934"/>
                <a:gd name="connsiteX7" fmla="*/ 1855604 w 7263526"/>
                <a:gd name="connsiteY7" fmla="*/ 2406942 h 2651934"/>
                <a:gd name="connsiteX8" fmla="*/ 184845 w 7263526"/>
                <a:gd name="connsiteY8" fmla="*/ 2384948 h 2651934"/>
                <a:gd name="connsiteX0" fmla="*/ 48273 w 7126954"/>
                <a:gd name="connsiteY0" fmla="*/ 2384948 h 2651934"/>
                <a:gd name="connsiteX1" fmla="*/ 199456 w 7126954"/>
                <a:gd name="connsiteY1" fmla="*/ 1491358 h 2651934"/>
                <a:gd name="connsiteX2" fmla="*/ 3911368 w 7126954"/>
                <a:gd name="connsiteY2" fmla="*/ 29104 h 2651934"/>
                <a:gd name="connsiteX3" fmla="*/ 6686317 w 7126954"/>
                <a:gd name="connsiteY3" fmla="*/ 641505 h 2651934"/>
                <a:gd name="connsiteX4" fmla="*/ 7108278 w 7126954"/>
                <a:gd name="connsiteY4" fmla="*/ 2651934 h 2651934"/>
                <a:gd name="connsiteX5" fmla="*/ 5873775 w 7126954"/>
                <a:gd name="connsiteY5" fmla="*/ 2647282 h 2651934"/>
                <a:gd name="connsiteX6" fmla="*/ 4005800 w 7126954"/>
                <a:gd name="connsiteY6" fmla="*/ 1123128 h 2651934"/>
                <a:gd name="connsiteX7" fmla="*/ 1719032 w 7126954"/>
                <a:gd name="connsiteY7" fmla="*/ 2406942 h 2651934"/>
                <a:gd name="connsiteX8" fmla="*/ 48273 w 7126954"/>
                <a:gd name="connsiteY8" fmla="*/ 2384948 h 2651934"/>
                <a:gd name="connsiteX0" fmla="*/ 48273 w 7110897"/>
                <a:gd name="connsiteY0" fmla="*/ 2376986 h 2643972"/>
                <a:gd name="connsiteX1" fmla="*/ 199456 w 7110897"/>
                <a:gd name="connsiteY1" fmla="*/ 1483396 h 2643972"/>
                <a:gd name="connsiteX2" fmla="*/ 3911368 w 7110897"/>
                <a:gd name="connsiteY2" fmla="*/ 21142 h 2643972"/>
                <a:gd name="connsiteX3" fmla="*/ 6503437 w 7110897"/>
                <a:gd name="connsiteY3" fmla="*/ 719604 h 2643972"/>
                <a:gd name="connsiteX4" fmla="*/ 7108278 w 7110897"/>
                <a:gd name="connsiteY4" fmla="*/ 2643972 h 2643972"/>
                <a:gd name="connsiteX5" fmla="*/ 5873775 w 7110897"/>
                <a:gd name="connsiteY5" fmla="*/ 2639320 h 2643972"/>
                <a:gd name="connsiteX6" fmla="*/ 4005800 w 7110897"/>
                <a:gd name="connsiteY6" fmla="*/ 1115166 h 2643972"/>
                <a:gd name="connsiteX7" fmla="*/ 1719032 w 7110897"/>
                <a:gd name="connsiteY7" fmla="*/ 2398980 h 2643972"/>
                <a:gd name="connsiteX8" fmla="*/ 48273 w 7110897"/>
                <a:gd name="connsiteY8" fmla="*/ 2376986 h 2643972"/>
                <a:gd name="connsiteX0" fmla="*/ 48273 w 7154410"/>
                <a:gd name="connsiteY0" fmla="*/ 2376986 h 2643972"/>
                <a:gd name="connsiteX1" fmla="*/ 199456 w 7154410"/>
                <a:gd name="connsiteY1" fmla="*/ 1483396 h 2643972"/>
                <a:gd name="connsiteX2" fmla="*/ 3911368 w 7154410"/>
                <a:gd name="connsiteY2" fmla="*/ 21142 h 2643972"/>
                <a:gd name="connsiteX3" fmla="*/ 6503437 w 7154410"/>
                <a:gd name="connsiteY3" fmla="*/ 719604 h 2643972"/>
                <a:gd name="connsiteX4" fmla="*/ 7108278 w 7154410"/>
                <a:gd name="connsiteY4" fmla="*/ 2643972 h 2643972"/>
                <a:gd name="connsiteX5" fmla="*/ 5873775 w 7154410"/>
                <a:gd name="connsiteY5" fmla="*/ 2639320 h 2643972"/>
                <a:gd name="connsiteX6" fmla="*/ 4005800 w 7154410"/>
                <a:gd name="connsiteY6" fmla="*/ 1115166 h 2643972"/>
                <a:gd name="connsiteX7" fmla="*/ 1719032 w 7154410"/>
                <a:gd name="connsiteY7" fmla="*/ 2398980 h 2643972"/>
                <a:gd name="connsiteX8" fmla="*/ 48273 w 7154410"/>
                <a:gd name="connsiteY8" fmla="*/ 2376986 h 2643972"/>
                <a:gd name="connsiteX0" fmla="*/ 48273 w 7154410"/>
                <a:gd name="connsiteY0" fmla="*/ 2384836 h 2651822"/>
                <a:gd name="connsiteX1" fmla="*/ 199456 w 7154410"/>
                <a:gd name="connsiteY1" fmla="*/ 1491246 h 2651822"/>
                <a:gd name="connsiteX2" fmla="*/ 3911368 w 7154410"/>
                <a:gd name="connsiteY2" fmla="*/ 28992 h 2651822"/>
                <a:gd name="connsiteX3" fmla="*/ 6503437 w 7154410"/>
                <a:gd name="connsiteY3" fmla="*/ 727454 h 2651822"/>
                <a:gd name="connsiteX4" fmla="*/ 7108278 w 7154410"/>
                <a:gd name="connsiteY4" fmla="*/ 2651822 h 2651822"/>
                <a:gd name="connsiteX5" fmla="*/ 5873775 w 7154410"/>
                <a:gd name="connsiteY5" fmla="*/ 2647170 h 2651822"/>
                <a:gd name="connsiteX6" fmla="*/ 4005800 w 7154410"/>
                <a:gd name="connsiteY6" fmla="*/ 1123016 h 2651822"/>
                <a:gd name="connsiteX7" fmla="*/ 1719032 w 7154410"/>
                <a:gd name="connsiteY7" fmla="*/ 2406830 h 2651822"/>
                <a:gd name="connsiteX8" fmla="*/ 48273 w 7154410"/>
                <a:gd name="connsiteY8" fmla="*/ 2384836 h 2651822"/>
                <a:gd name="connsiteX0" fmla="*/ 48273 w 7147929"/>
                <a:gd name="connsiteY0" fmla="*/ 2400419 h 2667405"/>
                <a:gd name="connsiteX1" fmla="*/ 199456 w 7147929"/>
                <a:gd name="connsiteY1" fmla="*/ 1506829 h 2667405"/>
                <a:gd name="connsiteX2" fmla="*/ 3911368 w 7147929"/>
                <a:gd name="connsiteY2" fmla="*/ 44575 h 2667405"/>
                <a:gd name="connsiteX3" fmla="*/ 6481921 w 7147929"/>
                <a:gd name="connsiteY3" fmla="*/ 635461 h 2667405"/>
                <a:gd name="connsiteX4" fmla="*/ 7108278 w 7147929"/>
                <a:gd name="connsiteY4" fmla="*/ 2667405 h 2667405"/>
                <a:gd name="connsiteX5" fmla="*/ 5873775 w 7147929"/>
                <a:gd name="connsiteY5" fmla="*/ 2662753 h 2667405"/>
                <a:gd name="connsiteX6" fmla="*/ 4005800 w 7147929"/>
                <a:gd name="connsiteY6" fmla="*/ 1138599 h 2667405"/>
                <a:gd name="connsiteX7" fmla="*/ 1719032 w 7147929"/>
                <a:gd name="connsiteY7" fmla="*/ 2422413 h 2667405"/>
                <a:gd name="connsiteX8" fmla="*/ 48273 w 7147929"/>
                <a:gd name="connsiteY8" fmla="*/ 2400419 h 2667405"/>
                <a:gd name="connsiteX0" fmla="*/ 48273 w 7147929"/>
                <a:gd name="connsiteY0" fmla="*/ 2389917 h 2656903"/>
                <a:gd name="connsiteX1" fmla="*/ 199456 w 7147929"/>
                <a:gd name="connsiteY1" fmla="*/ 1496327 h 2656903"/>
                <a:gd name="connsiteX2" fmla="*/ 3911368 w 7147929"/>
                <a:gd name="connsiteY2" fmla="*/ 34073 h 2656903"/>
                <a:gd name="connsiteX3" fmla="*/ 6481921 w 7147929"/>
                <a:gd name="connsiteY3" fmla="*/ 624959 h 2656903"/>
                <a:gd name="connsiteX4" fmla="*/ 7108278 w 7147929"/>
                <a:gd name="connsiteY4" fmla="*/ 2656903 h 2656903"/>
                <a:gd name="connsiteX5" fmla="*/ 5873775 w 7147929"/>
                <a:gd name="connsiteY5" fmla="*/ 2652251 h 2656903"/>
                <a:gd name="connsiteX6" fmla="*/ 4005800 w 7147929"/>
                <a:gd name="connsiteY6" fmla="*/ 1128097 h 2656903"/>
                <a:gd name="connsiteX7" fmla="*/ 1719032 w 7147929"/>
                <a:gd name="connsiteY7" fmla="*/ 2411911 h 2656903"/>
                <a:gd name="connsiteX8" fmla="*/ 48273 w 7147929"/>
                <a:gd name="connsiteY8" fmla="*/ 2389917 h 2656903"/>
                <a:gd name="connsiteX0" fmla="*/ 48273 w 7320525"/>
                <a:gd name="connsiteY0" fmla="*/ 2361857 h 2628843"/>
                <a:gd name="connsiteX1" fmla="*/ 199456 w 7320525"/>
                <a:gd name="connsiteY1" fmla="*/ 1468267 h 2628843"/>
                <a:gd name="connsiteX2" fmla="*/ 3911368 w 7320525"/>
                <a:gd name="connsiteY2" fmla="*/ 6013 h 2628843"/>
                <a:gd name="connsiteX3" fmla="*/ 6847681 w 7320525"/>
                <a:gd name="connsiteY3" fmla="*/ 1005690 h 2628843"/>
                <a:gd name="connsiteX4" fmla="*/ 7108278 w 7320525"/>
                <a:gd name="connsiteY4" fmla="*/ 2628843 h 2628843"/>
                <a:gd name="connsiteX5" fmla="*/ 5873775 w 7320525"/>
                <a:gd name="connsiteY5" fmla="*/ 2624191 h 2628843"/>
                <a:gd name="connsiteX6" fmla="*/ 4005800 w 7320525"/>
                <a:gd name="connsiteY6" fmla="*/ 1100037 h 2628843"/>
                <a:gd name="connsiteX7" fmla="*/ 1719032 w 7320525"/>
                <a:gd name="connsiteY7" fmla="*/ 2383851 h 2628843"/>
                <a:gd name="connsiteX8" fmla="*/ 48273 w 7320525"/>
                <a:gd name="connsiteY8" fmla="*/ 2361857 h 2628843"/>
                <a:gd name="connsiteX0" fmla="*/ 48273 w 7123179"/>
                <a:gd name="connsiteY0" fmla="*/ 2361857 h 2628843"/>
                <a:gd name="connsiteX1" fmla="*/ 199456 w 7123179"/>
                <a:gd name="connsiteY1" fmla="*/ 1468267 h 2628843"/>
                <a:gd name="connsiteX2" fmla="*/ 3911368 w 7123179"/>
                <a:gd name="connsiteY2" fmla="*/ 6013 h 2628843"/>
                <a:gd name="connsiteX3" fmla="*/ 6847681 w 7123179"/>
                <a:gd name="connsiteY3" fmla="*/ 1005690 h 2628843"/>
                <a:gd name="connsiteX4" fmla="*/ 7108278 w 7123179"/>
                <a:gd name="connsiteY4" fmla="*/ 2628843 h 2628843"/>
                <a:gd name="connsiteX5" fmla="*/ 5873775 w 7123179"/>
                <a:gd name="connsiteY5" fmla="*/ 2624191 h 2628843"/>
                <a:gd name="connsiteX6" fmla="*/ 4005800 w 7123179"/>
                <a:gd name="connsiteY6" fmla="*/ 1100037 h 2628843"/>
                <a:gd name="connsiteX7" fmla="*/ 1719032 w 7123179"/>
                <a:gd name="connsiteY7" fmla="*/ 2383851 h 2628843"/>
                <a:gd name="connsiteX8" fmla="*/ 48273 w 7123179"/>
                <a:gd name="connsiteY8" fmla="*/ 2361857 h 2628843"/>
                <a:gd name="connsiteX0" fmla="*/ 48273 w 7212722"/>
                <a:gd name="connsiteY0" fmla="*/ 2359059 h 2626045"/>
                <a:gd name="connsiteX1" fmla="*/ 199456 w 7212722"/>
                <a:gd name="connsiteY1" fmla="*/ 1465469 h 2626045"/>
                <a:gd name="connsiteX2" fmla="*/ 3911368 w 7212722"/>
                <a:gd name="connsiteY2" fmla="*/ 3215 h 2626045"/>
                <a:gd name="connsiteX3" fmla="*/ 7041318 w 7212722"/>
                <a:gd name="connsiteY3" fmla="*/ 1110468 h 2626045"/>
                <a:gd name="connsiteX4" fmla="*/ 7108278 w 7212722"/>
                <a:gd name="connsiteY4" fmla="*/ 2626045 h 2626045"/>
                <a:gd name="connsiteX5" fmla="*/ 5873775 w 7212722"/>
                <a:gd name="connsiteY5" fmla="*/ 2621393 h 2626045"/>
                <a:gd name="connsiteX6" fmla="*/ 4005800 w 7212722"/>
                <a:gd name="connsiteY6" fmla="*/ 1097239 h 2626045"/>
                <a:gd name="connsiteX7" fmla="*/ 1719032 w 7212722"/>
                <a:gd name="connsiteY7" fmla="*/ 2381053 h 2626045"/>
                <a:gd name="connsiteX8" fmla="*/ 48273 w 7212722"/>
                <a:gd name="connsiteY8" fmla="*/ 2359059 h 2626045"/>
                <a:gd name="connsiteX0" fmla="*/ 48273 w 7120508"/>
                <a:gd name="connsiteY0" fmla="*/ 2359059 h 2626045"/>
                <a:gd name="connsiteX1" fmla="*/ 199456 w 7120508"/>
                <a:gd name="connsiteY1" fmla="*/ 1465469 h 2626045"/>
                <a:gd name="connsiteX2" fmla="*/ 3911368 w 7120508"/>
                <a:gd name="connsiteY2" fmla="*/ 3215 h 2626045"/>
                <a:gd name="connsiteX3" fmla="*/ 7041318 w 7120508"/>
                <a:gd name="connsiteY3" fmla="*/ 1110468 h 2626045"/>
                <a:gd name="connsiteX4" fmla="*/ 7108278 w 7120508"/>
                <a:gd name="connsiteY4" fmla="*/ 2626045 h 2626045"/>
                <a:gd name="connsiteX5" fmla="*/ 5873775 w 7120508"/>
                <a:gd name="connsiteY5" fmla="*/ 2621393 h 2626045"/>
                <a:gd name="connsiteX6" fmla="*/ 4005800 w 7120508"/>
                <a:gd name="connsiteY6" fmla="*/ 1097239 h 2626045"/>
                <a:gd name="connsiteX7" fmla="*/ 1719032 w 7120508"/>
                <a:gd name="connsiteY7" fmla="*/ 2381053 h 2626045"/>
                <a:gd name="connsiteX8" fmla="*/ 48273 w 7120508"/>
                <a:gd name="connsiteY8" fmla="*/ 2359059 h 2626045"/>
                <a:gd name="connsiteX0" fmla="*/ 48273 w 7120508"/>
                <a:gd name="connsiteY0" fmla="*/ 2363060 h 2630046"/>
                <a:gd name="connsiteX1" fmla="*/ 199456 w 7120508"/>
                <a:gd name="connsiteY1" fmla="*/ 1469470 h 2630046"/>
                <a:gd name="connsiteX2" fmla="*/ 3911368 w 7120508"/>
                <a:gd name="connsiteY2" fmla="*/ 7216 h 2630046"/>
                <a:gd name="connsiteX3" fmla="*/ 7041318 w 7120508"/>
                <a:gd name="connsiteY3" fmla="*/ 1114469 h 2630046"/>
                <a:gd name="connsiteX4" fmla="*/ 7108278 w 7120508"/>
                <a:gd name="connsiteY4" fmla="*/ 2630046 h 2630046"/>
                <a:gd name="connsiteX5" fmla="*/ 5873775 w 7120508"/>
                <a:gd name="connsiteY5" fmla="*/ 2625394 h 2630046"/>
                <a:gd name="connsiteX6" fmla="*/ 4005800 w 7120508"/>
                <a:gd name="connsiteY6" fmla="*/ 1101240 h 2630046"/>
                <a:gd name="connsiteX7" fmla="*/ 1719032 w 7120508"/>
                <a:gd name="connsiteY7" fmla="*/ 2385054 h 2630046"/>
                <a:gd name="connsiteX8" fmla="*/ 48273 w 7120508"/>
                <a:gd name="connsiteY8" fmla="*/ 2363060 h 2630046"/>
                <a:gd name="connsiteX0" fmla="*/ 98128 w 7170363"/>
                <a:gd name="connsiteY0" fmla="*/ 2370083 h 2637069"/>
                <a:gd name="connsiteX1" fmla="*/ 87946 w 7170363"/>
                <a:gd name="connsiteY1" fmla="*/ 1659373 h 2637069"/>
                <a:gd name="connsiteX2" fmla="*/ 3961223 w 7170363"/>
                <a:gd name="connsiteY2" fmla="*/ 14239 h 2637069"/>
                <a:gd name="connsiteX3" fmla="*/ 7091173 w 7170363"/>
                <a:gd name="connsiteY3" fmla="*/ 1121492 h 2637069"/>
                <a:gd name="connsiteX4" fmla="*/ 7158133 w 7170363"/>
                <a:gd name="connsiteY4" fmla="*/ 2637069 h 2637069"/>
                <a:gd name="connsiteX5" fmla="*/ 5923630 w 7170363"/>
                <a:gd name="connsiteY5" fmla="*/ 2632417 h 2637069"/>
                <a:gd name="connsiteX6" fmla="*/ 4055655 w 7170363"/>
                <a:gd name="connsiteY6" fmla="*/ 1108263 h 2637069"/>
                <a:gd name="connsiteX7" fmla="*/ 1768887 w 7170363"/>
                <a:gd name="connsiteY7" fmla="*/ 2392077 h 2637069"/>
                <a:gd name="connsiteX8" fmla="*/ 98128 w 7170363"/>
                <a:gd name="connsiteY8" fmla="*/ 2370083 h 2637069"/>
                <a:gd name="connsiteX0" fmla="*/ 58268 w 7130503"/>
                <a:gd name="connsiteY0" fmla="*/ 2370083 h 2637069"/>
                <a:gd name="connsiteX1" fmla="*/ 48086 w 7130503"/>
                <a:gd name="connsiteY1" fmla="*/ 1659373 h 2637069"/>
                <a:gd name="connsiteX2" fmla="*/ 3921363 w 7130503"/>
                <a:gd name="connsiteY2" fmla="*/ 14239 h 2637069"/>
                <a:gd name="connsiteX3" fmla="*/ 7051313 w 7130503"/>
                <a:gd name="connsiteY3" fmla="*/ 1121492 h 2637069"/>
                <a:gd name="connsiteX4" fmla="*/ 7118273 w 7130503"/>
                <a:gd name="connsiteY4" fmla="*/ 2637069 h 2637069"/>
                <a:gd name="connsiteX5" fmla="*/ 5883770 w 7130503"/>
                <a:gd name="connsiteY5" fmla="*/ 2632417 h 2637069"/>
                <a:gd name="connsiteX6" fmla="*/ 4015795 w 7130503"/>
                <a:gd name="connsiteY6" fmla="*/ 1108263 h 2637069"/>
                <a:gd name="connsiteX7" fmla="*/ 1729027 w 7130503"/>
                <a:gd name="connsiteY7" fmla="*/ 2392077 h 2637069"/>
                <a:gd name="connsiteX8" fmla="*/ 58268 w 7130503"/>
                <a:gd name="connsiteY8" fmla="*/ 2370083 h 2637069"/>
                <a:gd name="connsiteX0" fmla="*/ 58268 w 7130503"/>
                <a:gd name="connsiteY0" fmla="*/ 2370083 h 2637069"/>
                <a:gd name="connsiteX1" fmla="*/ 48086 w 7130503"/>
                <a:gd name="connsiteY1" fmla="*/ 1659373 h 2637069"/>
                <a:gd name="connsiteX2" fmla="*/ 3921363 w 7130503"/>
                <a:gd name="connsiteY2" fmla="*/ 14239 h 2637069"/>
                <a:gd name="connsiteX3" fmla="*/ 7051313 w 7130503"/>
                <a:gd name="connsiteY3" fmla="*/ 1121492 h 2637069"/>
                <a:gd name="connsiteX4" fmla="*/ 7118273 w 7130503"/>
                <a:gd name="connsiteY4" fmla="*/ 2637069 h 2637069"/>
                <a:gd name="connsiteX5" fmla="*/ 5883770 w 7130503"/>
                <a:gd name="connsiteY5" fmla="*/ 2632417 h 2637069"/>
                <a:gd name="connsiteX6" fmla="*/ 4015795 w 7130503"/>
                <a:gd name="connsiteY6" fmla="*/ 1108263 h 2637069"/>
                <a:gd name="connsiteX7" fmla="*/ 1729027 w 7130503"/>
                <a:gd name="connsiteY7" fmla="*/ 2392077 h 2637069"/>
                <a:gd name="connsiteX8" fmla="*/ 58268 w 7130503"/>
                <a:gd name="connsiteY8" fmla="*/ 2370083 h 2637069"/>
                <a:gd name="connsiteX0" fmla="*/ 45177 w 7181957"/>
                <a:gd name="connsiteY0" fmla="*/ 2370083 h 2637069"/>
                <a:gd name="connsiteX1" fmla="*/ 99540 w 7181957"/>
                <a:gd name="connsiteY1" fmla="*/ 1659373 h 2637069"/>
                <a:gd name="connsiteX2" fmla="*/ 3972817 w 7181957"/>
                <a:gd name="connsiteY2" fmla="*/ 14239 h 2637069"/>
                <a:gd name="connsiteX3" fmla="*/ 7102767 w 7181957"/>
                <a:gd name="connsiteY3" fmla="*/ 1121492 h 2637069"/>
                <a:gd name="connsiteX4" fmla="*/ 7169727 w 7181957"/>
                <a:gd name="connsiteY4" fmla="*/ 2637069 h 2637069"/>
                <a:gd name="connsiteX5" fmla="*/ 5935224 w 7181957"/>
                <a:gd name="connsiteY5" fmla="*/ 2632417 h 2637069"/>
                <a:gd name="connsiteX6" fmla="*/ 4067249 w 7181957"/>
                <a:gd name="connsiteY6" fmla="*/ 1108263 h 2637069"/>
                <a:gd name="connsiteX7" fmla="*/ 1780481 w 7181957"/>
                <a:gd name="connsiteY7" fmla="*/ 2392077 h 2637069"/>
                <a:gd name="connsiteX8" fmla="*/ 45177 w 7181957"/>
                <a:gd name="connsiteY8" fmla="*/ 2370083 h 2637069"/>
                <a:gd name="connsiteX0" fmla="*/ 0 w 7136780"/>
                <a:gd name="connsiteY0" fmla="*/ 2370083 h 2637069"/>
                <a:gd name="connsiteX1" fmla="*/ 54363 w 7136780"/>
                <a:gd name="connsiteY1" fmla="*/ 1659373 h 2637069"/>
                <a:gd name="connsiteX2" fmla="*/ 3927640 w 7136780"/>
                <a:gd name="connsiteY2" fmla="*/ 14239 h 2637069"/>
                <a:gd name="connsiteX3" fmla="*/ 7057590 w 7136780"/>
                <a:gd name="connsiteY3" fmla="*/ 1121492 h 2637069"/>
                <a:gd name="connsiteX4" fmla="*/ 7124550 w 7136780"/>
                <a:gd name="connsiteY4" fmla="*/ 2637069 h 2637069"/>
                <a:gd name="connsiteX5" fmla="*/ 5890047 w 7136780"/>
                <a:gd name="connsiteY5" fmla="*/ 2632417 h 2637069"/>
                <a:gd name="connsiteX6" fmla="*/ 4022072 w 7136780"/>
                <a:gd name="connsiteY6" fmla="*/ 1108263 h 2637069"/>
                <a:gd name="connsiteX7" fmla="*/ 1735304 w 7136780"/>
                <a:gd name="connsiteY7" fmla="*/ 2392077 h 2637069"/>
                <a:gd name="connsiteX8" fmla="*/ 0 w 7136780"/>
                <a:gd name="connsiteY8" fmla="*/ 2370083 h 2637069"/>
                <a:gd name="connsiteX0" fmla="*/ 0 w 7136780"/>
                <a:gd name="connsiteY0" fmla="*/ 2370083 h 2637069"/>
                <a:gd name="connsiteX1" fmla="*/ 54363 w 7136780"/>
                <a:gd name="connsiteY1" fmla="*/ 1659373 h 2637069"/>
                <a:gd name="connsiteX2" fmla="*/ 3927640 w 7136780"/>
                <a:gd name="connsiteY2" fmla="*/ 14239 h 2637069"/>
                <a:gd name="connsiteX3" fmla="*/ 7057590 w 7136780"/>
                <a:gd name="connsiteY3" fmla="*/ 1121492 h 2637069"/>
                <a:gd name="connsiteX4" fmla="*/ 7124550 w 7136780"/>
                <a:gd name="connsiteY4" fmla="*/ 2637069 h 2637069"/>
                <a:gd name="connsiteX5" fmla="*/ 5890047 w 7136780"/>
                <a:gd name="connsiteY5" fmla="*/ 2632417 h 2637069"/>
                <a:gd name="connsiteX6" fmla="*/ 4022072 w 7136780"/>
                <a:gd name="connsiteY6" fmla="*/ 1108263 h 2637069"/>
                <a:gd name="connsiteX7" fmla="*/ 1735304 w 7136780"/>
                <a:gd name="connsiteY7" fmla="*/ 2392077 h 2637069"/>
                <a:gd name="connsiteX8" fmla="*/ 0 w 7136780"/>
                <a:gd name="connsiteY8" fmla="*/ 2370083 h 2637069"/>
                <a:gd name="connsiteX0" fmla="*/ 0 w 7136780"/>
                <a:gd name="connsiteY0" fmla="*/ 2370083 h 2637069"/>
                <a:gd name="connsiteX1" fmla="*/ 54363 w 7136780"/>
                <a:gd name="connsiteY1" fmla="*/ 1659373 h 2637069"/>
                <a:gd name="connsiteX2" fmla="*/ 3927640 w 7136780"/>
                <a:gd name="connsiteY2" fmla="*/ 14239 h 2637069"/>
                <a:gd name="connsiteX3" fmla="*/ 7057590 w 7136780"/>
                <a:gd name="connsiteY3" fmla="*/ 1121492 h 2637069"/>
                <a:gd name="connsiteX4" fmla="*/ 7124550 w 7136780"/>
                <a:gd name="connsiteY4" fmla="*/ 2637069 h 2637069"/>
                <a:gd name="connsiteX5" fmla="*/ 5890047 w 7136780"/>
                <a:gd name="connsiteY5" fmla="*/ 2632417 h 2637069"/>
                <a:gd name="connsiteX6" fmla="*/ 4022072 w 7136780"/>
                <a:gd name="connsiteY6" fmla="*/ 1108263 h 2637069"/>
                <a:gd name="connsiteX7" fmla="*/ 1735304 w 7136780"/>
                <a:gd name="connsiteY7" fmla="*/ 2392077 h 2637069"/>
                <a:gd name="connsiteX8" fmla="*/ 0 w 7136780"/>
                <a:gd name="connsiteY8" fmla="*/ 2370083 h 263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6780" h="2637069">
                  <a:moveTo>
                    <a:pt x="0" y="2370083"/>
                  </a:moveTo>
                  <a:cubicBezTo>
                    <a:pt x="73053" y="1645538"/>
                    <a:pt x="23699" y="2320956"/>
                    <a:pt x="54363" y="1659373"/>
                  </a:cubicBezTo>
                  <a:cubicBezTo>
                    <a:pt x="612151" y="1008548"/>
                    <a:pt x="2760436" y="103886"/>
                    <a:pt x="3927640" y="14239"/>
                  </a:cubicBezTo>
                  <a:cubicBezTo>
                    <a:pt x="5094845" y="-75408"/>
                    <a:pt x="6470984" y="254048"/>
                    <a:pt x="7057590" y="1121492"/>
                  </a:cubicBezTo>
                  <a:cubicBezTo>
                    <a:pt x="7149345" y="2268635"/>
                    <a:pt x="7145225" y="2349389"/>
                    <a:pt x="7124550" y="2637069"/>
                  </a:cubicBezTo>
                  <a:lnTo>
                    <a:pt x="5890047" y="2632417"/>
                  </a:lnTo>
                  <a:cubicBezTo>
                    <a:pt x="5920224" y="2177918"/>
                    <a:pt x="5203763" y="1113331"/>
                    <a:pt x="4022072" y="1108263"/>
                  </a:cubicBezTo>
                  <a:cubicBezTo>
                    <a:pt x="2945002" y="1103644"/>
                    <a:pt x="1869066" y="1980889"/>
                    <a:pt x="1735304" y="2392077"/>
                  </a:cubicBezTo>
                  <a:lnTo>
                    <a:pt x="0" y="2370083"/>
                  </a:lnTo>
                  <a:close/>
                </a:path>
              </a:pathLst>
            </a:custGeom>
            <a:noFill/>
            <a:ln w="25400">
              <a:solidFill>
                <a:srgbClr val="FCC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9" name="Textfeld 28"/>
            <p:cNvSpPr txBox="1"/>
            <p:nvPr/>
          </p:nvSpPr>
          <p:spPr>
            <a:xfrm>
              <a:off x="2230369" y="4327657"/>
              <a:ext cx="1588781" cy="738664"/>
            </a:xfrm>
            <a:prstGeom prst="rect">
              <a:avLst/>
            </a:prstGeom>
            <a:solidFill>
              <a:schemeClr val="bg1">
                <a:alpha val="90000"/>
              </a:schemeClr>
            </a:solidFill>
          </p:spPr>
          <p:txBody>
            <a:bodyPr wrap="square" rtlCol="0">
              <a:spAutoFit/>
            </a:bodyPr>
            <a:lstStyle/>
            <a:p>
              <a:r>
                <a:rPr lang="en-US" sz="1400" dirty="0">
                  <a:solidFill>
                    <a:srgbClr val="2554A0"/>
                  </a:solidFill>
                </a:rPr>
                <a:t>3</a:t>
              </a:r>
              <a:r>
                <a:rPr lang="en-US" sz="1400" dirty="0" smtClean="0">
                  <a:solidFill>
                    <a:srgbClr val="2554A0"/>
                  </a:solidFill>
                </a:rPr>
                <a:t>. Factors, </a:t>
              </a:r>
              <a:br>
                <a:rPr lang="en-US" sz="1400" dirty="0" smtClean="0">
                  <a:solidFill>
                    <a:srgbClr val="2554A0"/>
                  </a:solidFill>
                </a:rPr>
              </a:br>
              <a:r>
                <a:rPr lang="en-US" sz="1400" dirty="0" smtClean="0">
                  <a:solidFill>
                    <a:srgbClr val="2554A0"/>
                  </a:solidFill>
                </a:rPr>
                <a:t>which influence acceptances</a:t>
              </a:r>
            </a:p>
          </p:txBody>
        </p:sp>
      </p:grpSp>
      <p:grpSp>
        <p:nvGrpSpPr>
          <p:cNvPr id="17" name="Gruppieren 16"/>
          <p:cNvGrpSpPr/>
          <p:nvPr/>
        </p:nvGrpSpPr>
        <p:grpSpPr>
          <a:xfrm>
            <a:off x="3575111" y="4320622"/>
            <a:ext cx="4671069" cy="1360892"/>
            <a:chOff x="3575111" y="4320622"/>
            <a:chExt cx="4671069" cy="1360892"/>
          </a:xfrm>
        </p:grpSpPr>
        <p:sp>
          <p:nvSpPr>
            <p:cNvPr id="14" name="Halbbogen 13"/>
            <p:cNvSpPr/>
            <p:nvPr/>
          </p:nvSpPr>
          <p:spPr>
            <a:xfrm>
              <a:off x="5149375" y="4320622"/>
              <a:ext cx="3096805" cy="1077152"/>
            </a:xfrm>
            <a:custGeom>
              <a:avLst/>
              <a:gdLst>
                <a:gd name="connsiteX0" fmla="*/ 258 w 3072083"/>
                <a:gd name="connsiteY0" fmla="*/ 893647 h 1755122"/>
                <a:gd name="connsiteX1" fmla="*/ 1047872 w 3072083"/>
                <a:gd name="connsiteY1" fmla="*/ 45498 h 1755122"/>
                <a:gd name="connsiteX2" fmla="*/ 2013707 w 3072083"/>
                <a:gd name="connsiteY2" fmla="*/ 43510 h 1755122"/>
                <a:gd name="connsiteX3" fmla="*/ 3072084 w 3072083"/>
                <a:gd name="connsiteY3" fmla="*/ 877561 h 1755122"/>
                <a:gd name="connsiteX4" fmla="*/ 2633303 w 3072083"/>
                <a:gd name="connsiteY4" fmla="*/ 877561 h 1755122"/>
                <a:gd name="connsiteX5" fmla="*/ 1780992 w 3072083"/>
                <a:gd name="connsiteY5" fmla="*/ 449853 h 1755122"/>
                <a:gd name="connsiteX6" fmla="*/ 1285415 w 3072083"/>
                <a:gd name="connsiteY6" fmla="*/ 450379 h 1755122"/>
                <a:gd name="connsiteX7" fmla="*/ 439157 w 3072083"/>
                <a:gd name="connsiteY7" fmla="*/ 889049 h 1755122"/>
                <a:gd name="connsiteX8" fmla="*/ 258 w 3072083"/>
                <a:gd name="connsiteY8" fmla="*/ 893647 h 1755122"/>
                <a:gd name="connsiteX0" fmla="*/ 260 w 3072086"/>
                <a:gd name="connsiteY0" fmla="*/ 893647 h 899076"/>
                <a:gd name="connsiteX1" fmla="*/ 1047874 w 3072086"/>
                <a:gd name="connsiteY1" fmla="*/ 45498 h 899076"/>
                <a:gd name="connsiteX2" fmla="*/ 2013709 w 3072086"/>
                <a:gd name="connsiteY2" fmla="*/ 43510 h 899076"/>
                <a:gd name="connsiteX3" fmla="*/ 3072086 w 3072086"/>
                <a:gd name="connsiteY3" fmla="*/ 877561 h 899076"/>
                <a:gd name="connsiteX4" fmla="*/ 1546783 w 3072086"/>
                <a:gd name="connsiteY4" fmla="*/ 899076 h 899076"/>
                <a:gd name="connsiteX5" fmla="*/ 1780994 w 3072086"/>
                <a:gd name="connsiteY5" fmla="*/ 449853 h 899076"/>
                <a:gd name="connsiteX6" fmla="*/ 1285417 w 3072086"/>
                <a:gd name="connsiteY6" fmla="*/ 450379 h 899076"/>
                <a:gd name="connsiteX7" fmla="*/ 439159 w 3072086"/>
                <a:gd name="connsiteY7" fmla="*/ 889049 h 899076"/>
                <a:gd name="connsiteX8" fmla="*/ 260 w 3072086"/>
                <a:gd name="connsiteY8" fmla="*/ 893647 h 899076"/>
                <a:gd name="connsiteX0" fmla="*/ 260 w 3072086"/>
                <a:gd name="connsiteY0" fmla="*/ 893647 h 899076"/>
                <a:gd name="connsiteX1" fmla="*/ 1047874 w 3072086"/>
                <a:gd name="connsiteY1" fmla="*/ 45498 h 899076"/>
                <a:gd name="connsiteX2" fmla="*/ 2013709 w 3072086"/>
                <a:gd name="connsiteY2" fmla="*/ 43510 h 899076"/>
                <a:gd name="connsiteX3" fmla="*/ 3072086 w 3072086"/>
                <a:gd name="connsiteY3" fmla="*/ 877561 h 899076"/>
                <a:gd name="connsiteX4" fmla="*/ 1546783 w 3072086"/>
                <a:gd name="connsiteY4" fmla="*/ 899076 h 899076"/>
                <a:gd name="connsiteX5" fmla="*/ 1641145 w 3072086"/>
                <a:gd name="connsiteY5" fmla="*/ 406822 h 899076"/>
                <a:gd name="connsiteX6" fmla="*/ 1285417 w 3072086"/>
                <a:gd name="connsiteY6" fmla="*/ 450379 h 899076"/>
                <a:gd name="connsiteX7" fmla="*/ 439159 w 3072086"/>
                <a:gd name="connsiteY7" fmla="*/ 889049 h 899076"/>
                <a:gd name="connsiteX8" fmla="*/ 260 w 3072086"/>
                <a:gd name="connsiteY8" fmla="*/ 893647 h 899076"/>
                <a:gd name="connsiteX0" fmla="*/ 260 w 3072086"/>
                <a:gd name="connsiteY0" fmla="*/ 893647 h 899076"/>
                <a:gd name="connsiteX1" fmla="*/ 1047874 w 3072086"/>
                <a:gd name="connsiteY1" fmla="*/ 45498 h 899076"/>
                <a:gd name="connsiteX2" fmla="*/ 2013709 w 3072086"/>
                <a:gd name="connsiteY2" fmla="*/ 43510 h 899076"/>
                <a:gd name="connsiteX3" fmla="*/ 3072086 w 3072086"/>
                <a:gd name="connsiteY3" fmla="*/ 877561 h 899076"/>
                <a:gd name="connsiteX4" fmla="*/ 1546783 w 3072086"/>
                <a:gd name="connsiteY4" fmla="*/ 899076 h 899076"/>
                <a:gd name="connsiteX5" fmla="*/ 1641145 w 3072086"/>
                <a:gd name="connsiteY5" fmla="*/ 406822 h 899076"/>
                <a:gd name="connsiteX6" fmla="*/ 1446782 w 3072086"/>
                <a:gd name="connsiteY6" fmla="*/ 396590 h 899076"/>
                <a:gd name="connsiteX7" fmla="*/ 439159 w 3072086"/>
                <a:gd name="connsiteY7" fmla="*/ 889049 h 899076"/>
                <a:gd name="connsiteX8" fmla="*/ 260 w 3072086"/>
                <a:gd name="connsiteY8" fmla="*/ 893647 h 899076"/>
                <a:gd name="connsiteX0" fmla="*/ 260 w 3072086"/>
                <a:gd name="connsiteY0" fmla="*/ 893647 h 910564"/>
                <a:gd name="connsiteX1" fmla="*/ 1047874 w 3072086"/>
                <a:gd name="connsiteY1" fmla="*/ 45498 h 910564"/>
                <a:gd name="connsiteX2" fmla="*/ 2013709 w 3072086"/>
                <a:gd name="connsiteY2" fmla="*/ 43510 h 910564"/>
                <a:gd name="connsiteX3" fmla="*/ 3072086 w 3072086"/>
                <a:gd name="connsiteY3" fmla="*/ 877561 h 910564"/>
                <a:gd name="connsiteX4" fmla="*/ 1546783 w 3072086"/>
                <a:gd name="connsiteY4" fmla="*/ 899076 h 910564"/>
                <a:gd name="connsiteX5" fmla="*/ 1641145 w 3072086"/>
                <a:gd name="connsiteY5" fmla="*/ 406822 h 910564"/>
                <a:gd name="connsiteX6" fmla="*/ 1446782 w 3072086"/>
                <a:gd name="connsiteY6" fmla="*/ 396590 h 910564"/>
                <a:gd name="connsiteX7" fmla="*/ 1407347 w 3072086"/>
                <a:gd name="connsiteY7" fmla="*/ 910564 h 910564"/>
                <a:gd name="connsiteX8" fmla="*/ 260 w 3072086"/>
                <a:gd name="connsiteY8" fmla="*/ 893647 h 910564"/>
                <a:gd name="connsiteX0" fmla="*/ 39302 w 3111128"/>
                <a:gd name="connsiteY0" fmla="*/ 967395 h 984312"/>
                <a:gd name="connsiteX1" fmla="*/ 462972 w 3111128"/>
                <a:gd name="connsiteY1" fmla="*/ 43943 h 984312"/>
                <a:gd name="connsiteX2" fmla="*/ 2052751 w 3111128"/>
                <a:gd name="connsiteY2" fmla="*/ 117258 h 984312"/>
                <a:gd name="connsiteX3" fmla="*/ 3111128 w 3111128"/>
                <a:gd name="connsiteY3" fmla="*/ 951309 h 984312"/>
                <a:gd name="connsiteX4" fmla="*/ 1585825 w 3111128"/>
                <a:gd name="connsiteY4" fmla="*/ 972824 h 984312"/>
                <a:gd name="connsiteX5" fmla="*/ 1680187 w 3111128"/>
                <a:gd name="connsiteY5" fmla="*/ 480570 h 984312"/>
                <a:gd name="connsiteX6" fmla="*/ 1485824 w 3111128"/>
                <a:gd name="connsiteY6" fmla="*/ 470338 h 984312"/>
                <a:gd name="connsiteX7" fmla="*/ 1446389 w 3111128"/>
                <a:gd name="connsiteY7" fmla="*/ 984312 h 984312"/>
                <a:gd name="connsiteX8" fmla="*/ 39302 w 3111128"/>
                <a:gd name="connsiteY8" fmla="*/ 967395 h 984312"/>
                <a:gd name="connsiteX0" fmla="*/ 3479 w 3075311"/>
                <a:gd name="connsiteY0" fmla="*/ 1033054 h 1049971"/>
                <a:gd name="connsiteX1" fmla="*/ 427149 w 3075311"/>
                <a:gd name="connsiteY1" fmla="*/ 109602 h 1049971"/>
                <a:gd name="connsiteX2" fmla="*/ 2640871 w 3075311"/>
                <a:gd name="connsiteY2" fmla="*/ 118371 h 1049971"/>
                <a:gd name="connsiteX3" fmla="*/ 3075305 w 3075311"/>
                <a:gd name="connsiteY3" fmla="*/ 1016968 h 1049971"/>
                <a:gd name="connsiteX4" fmla="*/ 1550002 w 3075311"/>
                <a:gd name="connsiteY4" fmla="*/ 1038483 h 1049971"/>
                <a:gd name="connsiteX5" fmla="*/ 1644364 w 3075311"/>
                <a:gd name="connsiteY5" fmla="*/ 546229 h 1049971"/>
                <a:gd name="connsiteX6" fmla="*/ 1450001 w 3075311"/>
                <a:gd name="connsiteY6" fmla="*/ 535997 h 1049971"/>
                <a:gd name="connsiteX7" fmla="*/ 1410566 w 3075311"/>
                <a:gd name="connsiteY7" fmla="*/ 1049971 h 1049971"/>
                <a:gd name="connsiteX8" fmla="*/ 3479 w 3075311"/>
                <a:gd name="connsiteY8" fmla="*/ 1033054 h 1049971"/>
                <a:gd name="connsiteX0" fmla="*/ 3479 w 3075311"/>
                <a:gd name="connsiteY0" fmla="*/ 1033054 h 1049971"/>
                <a:gd name="connsiteX1" fmla="*/ 427149 w 3075311"/>
                <a:gd name="connsiteY1" fmla="*/ 109602 h 1049971"/>
                <a:gd name="connsiteX2" fmla="*/ 2640871 w 3075311"/>
                <a:gd name="connsiteY2" fmla="*/ 118371 h 1049971"/>
                <a:gd name="connsiteX3" fmla="*/ 3075305 w 3075311"/>
                <a:gd name="connsiteY3" fmla="*/ 1016968 h 1049971"/>
                <a:gd name="connsiteX4" fmla="*/ 1550002 w 3075311"/>
                <a:gd name="connsiteY4" fmla="*/ 1038483 h 1049971"/>
                <a:gd name="connsiteX5" fmla="*/ 1644364 w 3075311"/>
                <a:gd name="connsiteY5" fmla="*/ 546229 h 1049971"/>
                <a:gd name="connsiteX6" fmla="*/ 1450001 w 3075311"/>
                <a:gd name="connsiteY6" fmla="*/ 535997 h 1049971"/>
                <a:gd name="connsiteX7" fmla="*/ 1410566 w 3075311"/>
                <a:gd name="connsiteY7" fmla="*/ 1049971 h 1049971"/>
                <a:gd name="connsiteX8" fmla="*/ 3479 w 3075311"/>
                <a:gd name="connsiteY8" fmla="*/ 1033054 h 1049971"/>
                <a:gd name="connsiteX0" fmla="*/ 3479 w 3075311"/>
                <a:gd name="connsiteY0" fmla="*/ 1033054 h 1049971"/>
                <a:gd name="connsiteX1" fmla="*/ 427149 w 3075311"/>
                <a:gd name="connsiteY1" fmla="*/ 109602 h 1049971"/>
                <a:gd name="connsiteX2" fmla="*/ 2640871 w 3075311"/>
                <a:gd name="connsiteY2" fmla="*/ 118371 h 1049971"/>
                <a:gd name="connsiteX3" fmla="*/ 3075305 w 3075311"/>
                <a:gd name="connsiteY3" fmla="*/ 1016968 h 1049971"/>
                <a:gd name="connsiteX4" fmla="*/ 1550002 w 3075311"/>
                <a:gd name="connsiteY4" fmla="*/ 1038483 h 1049971"/>
                <a:gd name="connsiteX5" fmla="*/ 1644364 w 3075311"/>
                <a:gd name="connsiteY5" fmla="*/ 546229 h 1049971"/>
                <a:gd name="connsiteX6" fmla="*/ 1428486 w 3075311"/>
                <a:gd name="connsiteY6" fmla="*/ 363875 h 1049971"/>
                <a:gd name="connsiteX7" fmla="*/ 1410566 w 3075311"/>
                <a:gd name="connsiteY7" fmla="*/ 1049971 h 1049971"/>
                <a:gd name="connsiteX8" fmla="*/ 3479 w 3075311"/>
                <a:gd name="connsiteY8" fmla="*/ 1033054 h 1049971"/>
                <a:gd name="connsiteX0" fmla="*/ 3479 w 3075311"/>
                <a:gd name="connsiteY0" fmla="*/ 1033054 h 1049971"/>
                <a:gd name="connsiteX1" fmla="*/ 427149 w 3075311"/>
                <a:gd name="connsiteY1" fmla="*/ 109602 h 1049971"/>
                <a:gd name="connsiteX2" fmla="*/ 2640871 w 3075311"/>
                <a:gd name="connsiteY2" fmla="*/ 118371 h 1049971"/>
                <a:gd name="connsiteX3" fmla="*/ 3075305 w 3075311"/>
                <a:gd name="connsiteY3" fmla="*/ 1016968 h 1049971"/>
                <a:gd name="connsiteX4" fmla="*/ 1550002 w 3075311"/>
                <a:gd name="connsiteY4" fmla="*/ 1038483 h 1049971"/>
                <a:gd name="connsiteX5" fmla="*/ 1655122 w 3075311"/>
                <a:gd name="connsiteY5" fmla="*/ 363349 h 1049971"/>
                <a:gd name="connsiteX6" fmla="*/ 1428486 w 3075311"/>
                <a:gd name="connsiteY6" fmla="*/ 363875 h 1049971"/>
                <a:gd name="connsiteX7" fmla="*/ 1410566 w 3075311"/>
                <a:gd name="connsiteY7" fmla="*/ 1049971 h 1049971"/>
                <a:gd name="connsiteX8" fmla="*/ 3479 w 3075311"/>
                <a:gd name="connsiteY8" fmla="*/ 1033054 h 1049971"/>
                <a:gd name="connsiteX0" fmla="*/ 3479 w 3075311"/>
                <a:gd name="connsiteY0" fmla="*/ 1033054 h 1070756"/>
                <a:gd name="connsiteX1" fmla="*/ 427149 w 3075311"/>
                <a:gd name="connsiteY1" fmla="*/ 109602 h 1070756"/>
                <a:gd name="connsiteX2" fmla="*/ 2640871 w 3075311"/>
                <a:gd name="connsiteY2" fmla="*/ 118371 h 1070756"/>
                <a:gd name="connsiteX3" fmla="*/ 3075305 w 3075311"/>
                <a:gd name="connsiteY3" fmla="*/ 1016968 h 1070756"/>
                <a:gd name="connsiteX4" fmla="*/ 1646821 w 3075311"/>
                <a:gd name="connsiteY4" fmla="*/ 1070756 h 1070756"/>
                <a:gd name="connsiteX5" fmla="*/ 1655122 w 3075311"/>
                <a:gd name="connsiteY5" fmla="*/ 363349 h 1070756"/>
                <a:gd name="connsiteX6" fmla="*/ 1428486 w 3075311"/>
                <a:gd name="connsiteY6" fmla="*/ 363875 h 1070756"/>
                <a:gd name="connsiteX7" fmla="*/ 1410566 w 3075311"/>
                <a:gd name="connsiteY7" fmla="*/ 1049971 h 1070756"/>
                <a:gd name="connsiteX8" fmla="*/ 3479 w 3075311"/>
                <a:gd name="connsiteY8" fmla="*/ 1033054 h 1070756"/>
                <a:gd name="connsiteX0" fmla="*/ 3479 w 3075311"/>
                <a:gd name="connsiteY0" fmla="*/ 1033054 h 1070756"/>
                <a:gd name="connsiteX1" fmla="*/ 427149 w 3075311"/>
                <a:gd name="connsiteY1" fmla="*/ 109602 h 1070756"/>
                <a:gd name="connsiteX2" fmla="*/ 2640871 w 3075311"/>
                <a:gd name="connsiteY2" fmla="*/ 118371 h 1070756"/>
                <a:gd name="connsiteX3" fmla="*/ 3075305 w 3075311"/>
                <a:gd name="connsiteY3" fmla="*/ 1016968 h 1070756"/>
                <a:gd name="connsiteX4" fmla="*/ 1646821 w 3075311"/>
                <a:gd name="connsiteY4" fmla="*/ 1070756 h 1070756"/>
                <a:gd name="connsiteX5" fmla="*/ 1665880 w 3075311"/>
                <a:gd name="connsiteY5" fmla="*/ 384864 h 1070756"/>
                <a:gd name="connsiteX6" fmla="*/ 1428486 w 3075311"/>
                <a:gd name="connsiteY6" fmla="*/ 363875 h 1070756"/>
                <a:gd name="connsiteX7" fmla="*/ 1410566 w 3075311"/>
                <a:gd name="connsiteY7" fmla="*/ 1049971 h 1070756"/>
                <a:gd name="connsiteX8" fmla="*/ 3479 w 3075311"/>
                <a:gd name="connsiteY8" fmla="*/ 1033054 h 1070756"/>
                <a:gd name="connsiteX0" fmla="*/ 3479 w 3075311"/>
                <a:gd name="connsiteY0" fmla="*/ 1033054 h 1070756"/>
                <a:gd name="connsiteX1" fmla="*/ 427149 w 3075311"/>
                <a:gd name="connsiteY1" fmla="*/ 109602 h 1070756"/>
                <a:gd name="connsiteX2" fmla="*/ 2640871 w 3075311"/>
                <a:gd name="connsiteY2" fmla="*/ 118371 h 1070756"/>
                <a:gd name="connsiteX3" fmla="*/ 3075305 w 3075311"/>
                <a:gd name="connsiteY3" fmla="*/ 1016968 h 1070756"/>
                <a:gd name="connsiteX4" fmla="*/ 1646821 w 3075311"/>
                <a:gd name="connsiteY4" fmla="*/ 1070756 h 1070756"/>
                <a:gd name="connsiteX5" fmla="*/ 1665880 w 3075311"/>
                <a:gd name="connsiteY5" fmla="*/ 384864 h 1070756"/>
                <a:gd name="connsiteX6" fmla="*/ 1428486 w 3075311"/>
                <a:gd name="connsiteY6" fmla="*/ 363875 h 1070756"/>
                <a:gd name="connsiteX7" fmla="*/ 1410566 w 3075311"/>
                <a:gd name="connsiteY7" fmla="*/ 1049971 h 1070756"/>
                <a:gd name="connsiteX8" fmla="*/ 3479 w 3075311"/>
                <a:gd name="connsiteY8" fmla="*/ 1033054 h 1070756"/>
                <a:gd name="connsiteX0" fmla="*/ 3479 w 3075311"/>
                <a:gd name="connsiteY0" fmla="*/ 1033054 h 1070756"/>
                <a:gd name="connsiteX1" fmla="*/ 427149 w 3075311"/>
                <a:gd name="connsiteY1" fmla="*/ 109602 h 1070756"/>
                <a:gd name="connsiteX2" fmla="*/ 2640871 w 3075311"/>
                <a:gd name="connsiteY2" fmla="*/ 118371 h 1070756"/>
                <a:gd name="connsiteX3" fmla="*/ 3075305 w 3075311"/>
                <a:gd name="connsiteY3" fmla="*/ 1016968 h 1070756"/>
                <a:gd name="connsiteX4" fmla="*/ 1646821 w 3075311"/>
                <a:gd name="connsiteY4" fmla="*/ 1070756 h 1070756"/>
                <a:gd name="connsiteX5" fmla="*/ 1612092 w 3075311"/>
                <a:gd name="connsiteY5" fmla="*/ 384864 h 1070756"/>
                <a:gd name="connsiteX6" fmla="*/ 1428486 w 3075311"/>
                <a:gd name="connsiteY6" fmla="*/ 363875 h 1070756"/>
                <a:gd name="connsiteX7" fmla="*/ 1410566 w 3075311"/>
                <a:gd name="connsiteY7" fmla="*/ 1049971 h 1070756"/>
                <a:gd name="connsiteX8" fmla="*/ 3479 w 3075311"/>
                <a:gd name="connsiteY8" fmla="*/ 1033054 h 1070756"/>
                <a:gd name="connsiteX0" fmla="*/ 49686 w 3122212"/>
                <a:gd name="connsiteY0" fmla="*/ 1026895 h 1064597"/>
                <a:gd name="connsiteX1" fmla="*/ 290476 w 3122212"/>
                <a:gd name="connsiteY1" fmla="*/ 114201 h 1064597"/>
                <a:gd name="connsiteX2" fmla="*/ 2687078 w 3122212"/>
                <a:gd name="connsiteY2" fmla="*/ 112212 h 1064597"/>
                <a:gd name="connsiteX3" fmla="*/ 3121512 w 3122212"/>
                <a:gd name="connsiteY3" fmla="*/ 1010809 h 1064597"/>
                <a:gd name="connsiteX4" fmla="*/ 1693028 w 3122212"/>
                <a:gd name="connsiteY4" fmla="*/ 1064597 h 1064597"/>
                <a:gd name="connsiteX5" fmla="*/ 1658299 w 3122212"/>
                <a:gd name="connsiteY5" fmla="*/ 378705 h 1064597"/>
                <a:gd name="connsiteX6" fmla="*/ 1474693 w 3122212"/>
                <a:gd name="connsiteY6" fmla="*/ 357716 h 1064597"/>
                <a:gd name="connsiteX7" fmla="*/ 1456773 w 3122212"/>
                <a:gd name="connsiteY7" fmla="*/ 1043812 h 1064597"/>
                <a:gd name="connsiteX8" fmla="*/ 49686 w 3122212"/>
                <a:gd name="connsiteY8" fmla="*/ 1026895 h 1064597"/>
                <a:gd name="connsiteX0" fmla="*/ 24693 w 3096805"/>
                <a:gd name="connsiteY0" fmla="*/ 1039450 h 1077152"/>
                <a:gd name="connsiteX1" fmla="*/ 330029 w 3096805"/>
                <a:gd name="connsiteY1" fmla="*/ 105240 h 1077152"/>
                <a:gd name="connsiteX2" fmla="*/ 2662085 w 3096805"/>
                <a:gd name="connsiteY2" fmla="*/ 124767 h 1077152"/>
                <a:gd name="connsiteX3" fmla="*/ 3096519 w 3096805"/>
                <a:gd name="connsiteY3" fmla="*/ 1023364 h 1077152"/>
                <a:gd name="connsiteX4" fmla="*/ 1668035 w 3096805"/>
                <a:gd name="connsiteY4" fmla="*/ 1077152 h 1077152"/>
                <a:gd name="connsiteX5" fmla="*/ 1633306 w 3096805"/>
                <a:gd name="connsiteY5" fmla="*/ 391260 h 1077152"/>
                <a:gd name="connsiteX6" fmla="*/ 1449700 w 3096805"/>
                <a:gd name="connsiteY6" fmla="*/ 370271 h 1077152"/>
                <a:gd name="connsiteX7" fmla="*/ 1431780 w 3096805"/>
                <a:gd name="connsiteY7" fmla="*/ 1056367 h 1077152"/>
                <a:gd name="connsiteX8" fmla="*/ 24693 w 3096805"/>
                <a:gd name="connsiteY8" fmla="*/ 1039450 h 10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6805" h="1077152">
                  <a:moveTo>
                    <a:pt x="24693" y="1039450"/>
                  </a:moveTo>
                  <a:cubicBezTo>
                    <a:pt x="12401" y="656396"/>
                    <a:pt x="-109536" y="257687"/>
                    <a:pt x="330029" y="105240"/>
                  </a:cubicBezTo>
                  <a:cubicBezTo>
                    <a:pt x="769594" y="-47207"/>
                    <a:pt x="2201003" y="-28254"/>
                    <a:pt x="2662085" y="124767"/>
                  </a:cubicBezTo>
                  <a:cubicBezTo>
                    <a:pt x="3123167" y="277788"/>
                    <a:pt x="3096519" y="643846"/>
                    <a:pt x="3096519" y="1023364"/>
                  </a:cubicBezTo>
                  <a:cubicBezTo>
                    <a:pt x="2950259" y="1023364"/>
                    <a:pt x="1814295" y="1077152"/>
                    <a:pt x="1668035" y="1077152"/>
                  </a:cubicBezTo>
                  <a:cubicBezTo>
                    <a:pt x="1668035" y="872558"/>
                    <a:pt x="1755320" y="409053"/>
                    <a:pt x="1633306" y="391260"/>
                  </a:cubicBezTo>
                  <a:cubicBezTo>
                    <a:pt x="1489340" y="370266"/>
                    <a:pt x="1612630" y="354985"/>
                    <a:pt x="1449700" y="370271"/>
                  </a:cubicBezTo>
                  <a:cubicBezTo>
                    <a:pt x="1352028" y="632940"/>
                    <a:pt x="1418159" y="848412"/>
                    <a:pt x="1431780" y="1056367"/>
                  </a:cubicBezTo>
                  <a:lnTo>
                    <a:pt x="24693" y="1039450"/>
                  </a:lnTo>
                  <a:close/>
                </a:path>
              </a:pathLst>
            </a:custGeom>
            <a:noFill/>
            <a:ln w="25400">
              <a:solidFill>
                <a:srgbClr val="FCC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Textfeld 26"/>
            <p:cNvSpPr txBox="1"/>
            <p:nvPr/>
          </p:nvSpPr>
          <p:spPr>
            <a:xfrm>
              <a:off x="3575111" y="5158294"/>
              <a:ext cx="1628588" cy="523220"/>
            </a:xfrm>
            <a:prstGeom prst="rect">
              <a:avLst/>
            </a:prstGeom>
            <a:solidFill>
              <a:schemeClr val="bg1">
                <a:alpha val="90000"/>
              </a:schemeClr>
            </a:solidFill>
          </p:spPr>
          <p:txBody>
            <a:bodyPr wrap="square" rtlCol="0">
              <a:spAutoFit/>
            </a:bodyPr>
            <a:lstStyle/>
            <a:p>
              <a:r>
                <a:rPr lang="en-US" sz="1400" dirty="0" smtClean="0">
                  <a:solidFill>
                    <a:srgbClr val="2554A0"/>
                  </a:solidFill>
                </a:rPr>
                <a:t>2. Acceptances of relevant actors</a:t>
              </a:r>
            </a:p>
          </p:txBody>
        </p:sp>
      </p:grpSp>
      <p:sp>
        <p:nvSpPr>
          <p:cNvPr id="42" name="Abgerundetes Rechteck 41"/>
          <p:cNvSpPr/>
          <p:nvPr/>
        </p:nvSpPr>
        <p:spPr>
          <a:xfrm>
            <a:off x="6480554" y="1849835"/>
            <a:ext cx="5153974" cy="1011647"/>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2554A0"/>
                </a:solidFill>
              </a:rPr>
              <a:t>Causal network structure helps stakeholders to understand and keep the overview of the complex interdependencies.</a:t>
            </a:r>
          </a:p>
        </p:txBody>
      </p:sp>
    </p:spTree>
    <p:extLst>
      <p:ext uri="{BB962C8B-B14F-4D97-AF65-F5344CB8AC3E}">
        <p14:creationId xmlns:p14="http://schemas.microsoft.com/office/powerpoint/2010/main" val="2308370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400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700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1000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1300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llipse 34"/>
          <p:cNvSpPr/>
          <p:nvPr/>
        </p:nvSpPr>
        <p:spPr>
          <a:xfrm>
            <a:off x="-2015150" y="-1390209"/>
            <a:ext cx="17880693" cy="10397671"/>
          </a:xfrm>
          <a:prstGeom prst="ellipse">
            <a:avLst/>
          </a:prstGeom>
          <a:gradFill flip="none" rotWithShape="1">
            <a:gsLst>
              <a:gs pos="0">
                <a:schemeClr val="accent1">
                  <a:lumMod val="5000"/>
                  <a:lumOff val="95000"/>
                  <a:alpha val="60000"/>
                </a:schemeClr>
              </a:gs>
              <a:gs pos="56000">
                <a:schemeClr val="bg1">
                  <a:alpha val="0"/>
                </a:schemeClr>
              </a:gs>
            </a:gsLst>
            <a:path path="circl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21" y="871370"/>
            <a:ext cx="9721415" cy="5156880"/>
          </a:xfrm>
          <a:prstGeom prst="rect">
            <a:avLst/>
          </a:prstGeom>
        </p:spPr>
      </p:pic>
      <p:sp>
        <p:nvSpPr>
          <p:cNvPr id="2" name="Titel 1"/>
          <p:cNvSpPr>
            <a:spLocks noGrp="1"/>
          </p:cNvSpPr>
          <p:nvPr>
            <p:ph type="title"/>
          </p:nvPr>
        </p:nvSpPr>
        <p:spPr/>
        <p:txBody>
          <a:bodyPr/>
          <a:lstStyle/>
          <a:p>
            <a:r>
              <a:rPr lang="en-US" dirty="0" smtClean="0"/>
              <a:t>Bayesian Belief Network</a:t>
            </a:r>
            <a:br>
              <a:rPr lang="en-US" dirty="0" smtClean="0"/>
            </a:br>
            <a:r>
              <a:rPr lang="en-US" dirty="0" smtClean="0"/>
              <a:t>		Characteristics</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28" name="Abgerundetes Rechteck 27"/>
          <p:cNvSpPr/>
          <p:nvPr/>
        </p:nvSpPr>
        <p:spPr>
          <a:xfrm>
            <a:off x="450922" y="2548189"/>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p:cNvSpPr txBox="1"/>
          <p:nvPr/>
        </p:nvSpPr>
        <p:spPr>
          <a:xfrm>
            <a:off x="488636" y="2752266"/>
            <a:ext cx="1212746" cy="338554"/>
          </a:xfrm>
          <a:prstGeom prst="rect">
            <a:avLst/>
          </a:prstGeom>
          <a:noFill/>
        </p:spPr>
        <p:txBody>
          <a:bodyPr wrap="square" rtlCol="0">
            <a:spAutoFit/>
          </a:bodyPr>
          <a:lstStyle/>
          <a:p>
            <a:pPr algn="ctr"/>
            <a:r>
              <a:rPr lang="en-US" sz="1600" dirty="0" smtClean="0">
                <a:solidFill>
                  <a:srgbClr val="FCC11C"/>
                </a:solidFill>
              </a:rPr>
              <a:t>Relative</a:t>
            </a:r>
            <a:endParaRPr lang="en-US" sz="1600" dirty="0">
              <a:solidFill>
                <a:srgbClr val="FCC11C"/>
              </a:solidFill>
            </a:endParaRPr>
          </a:p>
        </p:txBody>
      </p:sp>
      <p:sp>
        <p:nvSpPr>
          <p:cNvPr id="32" name="Gleichschenkliges Dreieck 31"/>
          <p:cNvSpPr>
            <a:spLocks noChangeAspect="1"/>
          </p:cNvSpPr>
          <p:nvPr/>
        </p:nvSpPr>
        <p:spPr>
          <a:xfrm rot="5400000">
            <a:off x="1656652" y="2777543"/>
            <a:ext cx="377459" cy="288000"/>
          </a:xfrm>
          <a:prstGeom prst="triangle">
            <a:avLst/>
          </a:prstGeom>
          <a:solidFill>
            <a:srgbClr val="FCC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Abgerundetes Rechteck 22">
            <a:hlinkClick r:id="rId8" action="ppaction://hlinksldjump"/>
          </p:cNvPr>
          <p:cNvSpPr/>
          <p:nvPr/>
        </p:nvSpPr>
        <p:spPr>
          <a:xfrm>
            <a:off x="450922" y="3808627"/>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Textfeld 23">
            <a:hlinkClick r:id="rId8" action="ppaction://hlinksldjump"/>
          </p:cNvPr>
          <p:cNvSpPr txBox="1"/>
          <p:nvPr/>
        </p:nvSpPr>
        <p:spPr>
          <a:xfrm>
            <a:off x="488636" y="4012704"/>
            <a:ext cx="1212746" cy="338554"/>
          </a:xfrm>
          <a:prstGeom prst="rect">
            <a:avLst/>
          </a:prstGeom>
          <a:noFill/>
        </p:spPr>
        <p:txBody>
          <a:bodyPr wrap="square" rtlCol="0">
            <a:spAutoFit/>
          </a:bodyPr>
          <a:lstStyle/>
          <a:p>
            <a:pPr algn="ctr"/>
            <a:r>
              <a:rPr lang="en-US" sz="1600" dirty="0" smtClean="0">
                <a:solidFill>
                  <a:schemeClr val="bg1"/>
                </a:solidFill>
              </a:rPr>
              <a:t>Weights</a:t>
            </a:r>
            <a:endParaRPr lang="en-US" sz="1600" dirty="0">
              <a:solidFill>
                <a:schemeClr val="bg1"/>
              </a:solidFill>
            </a:endParaRPr>
          </a:p>
        </p:txBody>
      </p:sp>
      <p:sp>
        <p:nvSpPr>
          <p:cNvPr id="25" name="Gleichschenkliges Dreieck 24">
            <a:hlinkClick r:id="rId8" action="ppaction://hlinksldjump"/>
          </p:cNvPr>
          <p:cNvSpPr>
            <a:spLocks noChangeAspect="1"/>
          </p:cNvSpPr>
          <p:nvPr/>
        </p:nvSpPr>
        <p:spPr>
          <a:xfrm rot="5400000">
            <a:off x="1656652" y="4037981"/>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Abgerundetes Rechteck 25">
            <a:hlinkClick r:id="rId9" action="ppaction://hlinksldjump"/>
          </p:cNvPr>
          <p:cNvSpPr/>
          <p:nvPr/>
        </p:nvSpPr>
        <p:spPr>
          <a:xfrm>
            <a:off x="450922" y="5069065"/>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feld 38">
            <a:hlinkClick r:id="rId9" action="ppaction://hlinksldjump"/>
          </p:cNvPr>
          <p:cNvSpPr txBox="1"/>
          <p:nvPr/>
        </p:nvSpPr>
        <p:spPr>
          <a:xfrm>
            <a:off x="488636" y="5273142"/>
            <a:ext cx="1212746" cy="338554"/>
          </a:xfrm>
          <a:prstGeom prst="rect">
            <a:avLst/>
          </a:prstGeom>
          <a:noFill/>
        </p:spPr>
        <p:txBody>
          <a:bodyPr wrap="square" rtlCol="0">
            <a:spAutoFit/>
          </a:bodyPr>
          <a:lstStyle/>
          <a:p>
            <a:pPr algn="ctr"/>
            <a:r>
              <a:rPr lang="en-US" sz="1600" dirty="0" smtClean="0">
                <a:solidFill>
                  <a:schemeClr val="bg1"/>
                </a:solidFill>
              </a:rPr>
              <a:t>Uncertainty</a:t>
            </a:r>
            <a:endParaRPr lang="en-US" sz="1600" dirty="0">
              <a:solidFill>
                <a:schemeClr val="bg1"/>
              </a:solidFill>
            </a:endParaRPr>
          </a:p>
        </p:txBody>
      </p:sp>
      <p:sp>
        <p:nvSpPr>
          <p:cNvPr id="40" name="Gleichschenkliges Dreieck 39">
            <a:hlinkClick r:id="rId9" action="ppaction://hlinksldjump"/>
          </p:cNvPr>
          <p:cNvSpPr>
            <a:spLocks noChangeAspect="1"/>
          </p:cNvSpPr>
          <p:nvPr/>
        </p:nvSpPr>
        <p:spPr>
          <a:xfrm rot="5400000">
            <a:off x="1656652" y="5298419"/>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Ellipse 40"/>
          <p:cNvSpPr/>
          <p:nvPr/>
        </p:nvSpPr>
        <p:spPr>
          <a:xfrm>
            <a:off x="4893096" y="2888566"/>
            <a:ext cx="799726" cy="767278"/>
          </a:xfrm>
          <a:prstGeom prst="ellipse">
            <a:avLst/>
          </a:prstGeom>
          <a:noFill/>
          <a:ln w="28575">
            <a:solidFill>
              <a:srgbClr val="FCC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p:cNvSpPr/>
          <p:nvPr/>
        </p:nvSpPr>
        <p:spPr>
          <a:xfrm>
            <a:off x="5692822" y="2533492"/>
            <a:ext cx="5536250" cy="1114655"/>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2554A0"/>
                </a:solidFill>
              </a:rPr>
              <a:t>The </a:t>
            </a:r>
            <a:r>
              <a:rPr lang="en-US" sz="1600" dirty="0">
                <a:solidFill>
                  <a:srgbClr val="2554A0"/>
                </a:solidFill>
              </a:rPr>
              <a:t>nodes’ states are </a:t>
            </a:r>
            <a:r>
              <a:rPr lang="en-US" sz="1600" dirty="0" smtClean="0">
                <a:solidFill>
                  <a:srgbClr val="2554A0"/>
                </a:solidFill>
              </a:rPr>
              <a:t>relative, so that the Bayesian Belief Network can be used at any time with different boundary conditions and is not limited for use in the present state.</a:t>
            </a:r>
          </a:p>
        </p:txBody>
      </p:sp>
      <p:sp>
        <p:nvSpPr>
          <p:cNvPr id="33" name="Textfeld 32">
            <a:hlinkClick r:id="rId10"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b="1" dirty="0" smtClean="0">
                <a:solidFill>
                  <a:srgbClr val="2554A0"/>
                </a:solidFill>
              </a:rPr>
              <a:t>Bayesian Belief Network</a:t>
            </a:r>
            <a:endParaRPr lang="en-US" sz="1600" b="1" dirty="0">
              <a:solidFill>
                <a:srgbClr val="2554A0"/>
              </a:solidFill>
            </a:endParaRPr>
          </a:p>
        </p:txBody>
      </p:sp>
      <p:pic>
        <p:nvPicPr>
          <p:cNvPr id="37" name="Grafik 36"/>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10171" y="1140021"/>
            <a:ext cx="638929" cy="638929"/>
          </a:xfrm>
          <a:prstGeom prst="rect">
            <a:avLst/>
          </a:prstGeom>
        </p:spPr>
      </p:pic>
      <p:sp>
        <p:nvSpPr>
          <p:cNvPr id="34" name="Abgerundetes Rechteck 33">
            <a:hlinkClick r:id="rId12" action="ppaction://hlinksldjump"/>
          </p:cNvPr>
          <p:cNvSpPr/>
          <p:nvPr/>
        </p:nvSpPr>
        <p:spPr>
          <a:xfrm>
            <a:off x="450922" y="1287751"/>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Textfeld 37">
            <a:hlinkClick r:id="rId12" action="ppaction://hlinksldjump"/>
          </p:cNvPr>
          <p:cNvSpPr txBox="1"/>
          <p:nvPr/>
        </p:nvSpPr>
        <p:spPr>
          <a:xfrm>
            <a:off x="488635" y="1491828"/>
            <a:ext cx="1318647" cy="338554"/>
          </a:xfrm>
          <a:prstGeom prst="rect">
            <a:avLst/>
          </a:prstGeom>
          <a:noFill/>
        </p:spPr>
        <p:txBody>
          <a:bodyPr wrap="square" rtlCol="0">
            <a:spAutoFit/>
          </a:bodyPr>
          <a:lstStyle/>
          <a:p>
            <a:r>
              <a:rPr lang="en-US" sz="1600" dirty="0" smtClean="0">
                <a:solidFill>
                  <a:schemeClr val="bg1"/>
                </a:solidFill>
              </a:rPr>
              <a:t>Components</a:t>
            </a:r>
          </a:p>
        </p:txBody>
      </p:sp>
      <p:sp>
        <p:nvSpPr>
          <p:cNvPr id="43" name="Gleichschenkliges Dreieck 42">
            <a:hlinkClick r:id="rId12" action="ppaction://hlinksldjump"/>
          </p:cNvPr>
          <p:cNvSpPr>
            <a:spLocks noChangeAspect="1"/>
          </p:cNvSpPr>
          <p:nvPr/>
        </p:nvSpPr>
        <p:spPr>
          <a:xfrm rot="5400000">
            <a:off x="1656652" y="1517105"/>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74309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llipse 43"/>
          <p:cNvSpPr/>
          <p:nvPr/>
        </p:nvSpPr>
        <p:spPr>
          <a:xfrm>
            <a:off x="-2047422" y="-1390209"/>
            <a:ext cx="17880693" cy="10397671"/>
          </a:xfrm>
          <a:prstGeom prst="ellipse">
            <a:avLst/>
          </a:prstGeom>
          <a:gradFill flip="none" rotWithShape="1">
            <a:gsLst>
              <a:gs pos="0">
                <a:schemeClr val="accent1">
                  <a:lumMod val="5000"/>
                  <a:lumOff val="95000"/>
                  <a:alpha val="60000"/>
                </a:schemeClr>
              </a:gs>
              <a:gs pos="56000">
                <a:schemeClr val="bg1">
                  <a:alpha val="0"/>
                </a:schemeClr>
              </a:gs>
            </a:gsLst>
            <a:path path="circl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Grafik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21" y="871370"/>
            <a:ext cx="9721415" cy="5156880"/>
          </a:xfrm>
          <a:prstGeom prst="rect">
            <a:avLst/>
          </a:prstGeom>
        </p:spPr>
      </p:pic>
      <p:sp>
        <p:nvSpPr>
          <p:cNvPr id="2" name="Titel 1"/>
          <p:cNvSpPr>
            <a:spLocks noGrp="1"/>
          </p:cNvSpPr>
          <p:nvPr>
            <p:ph type="title"/>
          </p:nvPr>
        </p:nvSpPr>
        <p:spPr/>
        <p:txBody>
          <a:bodyPr/>
          <a:lstStyle/>
          <a:p>
            <a:r>
              <a:rPr lang="en-US" dirty="0" smtClean="0"/>
              <a:t>Bayesian Belief Network</a:t>
            </a:r>
            <a:br>
              <a:rPr lang="en-US" dirty="0" smtClean="0"/>
            </a:br>
            <a:r>
              <a:rPr lang="en-US" dirty="0" smtClean="0"/>
              <a:t>		Characteristics</a:t>
            </a:r>
            <a:endParaRPr lang="en-US" dirty="0"/>
          </a:p>
        </p:txBody>
      </p:sp>
      <p:sp>
        <p:nvSpPr>
          <p:cNvPr id="3" name="Textfeld 2">
            <a:hlinkClick r:id="rId4"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5"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6"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7" name="Textfeld 6">
            <a:hlinkClick r:id="rId7"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8"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33" name="Abgerundetes Rechteck 32"/>
          <p:cNvSpPr/>
          <p:nvPr/>
        </p:nvSpPr>
        <p:spPr>
          <a:xfrm>
            <a:off x="450922" y="3808627"/>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Textfeld 33"/>
          <p:cNvSpPr txBox="1"/>
          <p:nvPr/>
        </p:nvSpPr>
        <p:spPr>
          <a:xfrm>
            <a:off x="488636" y="4012704"/>
            <a:ext cx="1212746" cy="338554"/>
          </a:xfrm>
          <a:prstGeom prst="rect">
            <a:avLst/>
          </a:prstGeom>
          <a:noFill/>
        </p:spPr>
        <p:txBody>
          <a:bodyPr wrap="square" rtlCol="0">
            <a:spAutoFit/>
          </a:bodyPr>
          <a:lstStyle/>
          <a:p>
            <a:pPr algn="ctr"/>
            <a:r>
              <a:rPr lang="en-US" sz="1600" dirty="0" smtClean="0">
                <a:solidFill>
                  <a:srgbClr val="FCC11C"/>
                </a:solidFill>
              </a:rPr>
              <a:t>Weights</a:t>
            </a:r>
            <a:endParaRPr lang="en-US" sz="1600" dirty="0">
              <a:solidFill>
                <a:srgbClr val="FCC11C"/>
              </a:solidFill>
            </a:endParaRPr>
          </a:p>
        </p:txBody>
      </p:sp>
      <p:sp>
        <p:nvSpPr>
          <p:cNvPr id="35" name="Gleichschenkliges Dreieck 34"/>
          <p:cNvSpPr>
            <a:spLocks noChangeAspect="1"/>
          </p:cNvSpPr>
          <p:nvPr/>
        </p:nvSpPr>
        <p:spPr>
          <a:xfrm rot="5400000">
            <a:off x="1656652" y="4037981"/>
            <a:ext cx="377459" cy="288000"/>
          </a:xfrm>
          <a:prstGeom prst="triangle">
            <a:avLst/>
          </a:prstGeom>
          <a:solidFill>
            <a:srgbClr val="FCC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Abgerundetes Rechteck 23">
            <a:hlinkClick r:id="rId9" action="ppaction://hlinksldjump"/>
          </p:cNvPr>
          <p:cNvSpPr/>
          <p:nvPr/>
        </p:nvSpPr>
        <p:spPr>
          <a:xfrm>
            <a:off x="450922" y="2548189"/>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feld 38">
            <a:hlinkClick r:id="rId9" action="ppaction://hlinksldjump"/>
          </p:cNvPr>
          <p:cNvSpPr txBox="1"/>
          <p:nvPr/>
        </p:nvSpPr>
        <p:spPr>
          <a:xfrm>
            <a:off x="488636" y="2752266"/>
            <a:ext cx="1212746" cy="338554"/>
          </a:xfrm>
          <a:prstGeom prst="rect">
            <a:avLst/>
          </a:prstGeom>
          <a:noFill/>
        </p:spPr>
        <p:txBody>
          <a:bodyPr wrap="square" rtlCol="0">
            <a:spAutoFit/>
          </a:bodyPr>
          <a:lstStyle/>
          <a:p>
            <a:pPr algn="ctr"/>
            <a:r>
              <a:rPr lang="en-US" sz="1600" dirty="0" smtClean="0">
                <a:solidFill>
                  <a:schemeClr val="bg1"/>
                </a:solidFill>
              </a:rPr>
              <a:t>Relative</a:t>
            </a:r>
            <a:endParaRPr lang="en-US" sz="1600" dirty="0">
              <a:solidFill>
                <a:schemeClr val="bg1"/>
              </a:solidFill>
            </a:endParaRPr>
          </a:p>
        </p:txBody>
      </p:sp>
      <p:sp>
        <p:nvSpPr>
          <p:cNvPr id="40" name="Gleichschenkliges Dreieck 39">
            <a:hlinkClick r:id="rId9" action="ppaction://hlinksldjump"/>
          </p:cNvPr>
          <p:cNvSpPr>
            <a:spLocks noChangeAspect="1"/>
          </p:cNvSpPr>
          <p:nvPr/>
        </p:nvSpPr>
        <p:spPr>
          <a:xfrm rot="5400000">
            <a:off x="1656652" y="2777543"/>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Abgerundetes Rechteck 40">
            <a:hlinkClick r:id="rId10" action="ppaction://hlinksldjump"/>
          </p:cNvPr>
          <p:cNvSpPr/>
          <p:nvPr/>
        </p:nvSpPr>
        <p:spPr>
          <a:xfrm>
            <a:off x="450922" y="5069065"/>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Textfeld 41">
            <a:hlinkClick r:id="rId10" action="ppaction://hlinksldjump"/>
          </p:cNvPr>
          <p:cNvSpPr txBox="1"/>
          <p:nvPr/>
        </p:nvSpPr>
        <p:spPr>
          <a:xfrm>
            <a:off x="488636" y="5273142"/>
            <a:ext cx="1212746" cy="338554"/>
          </a:xfrm>
          <a:prstGeom prst="rect">
            <a:avLst/>
          </a:prstGeom>
          <a:noFill/>
        </p:spPr>
        <p:txBody>
          <a:bodyPr wrap="square" rtlCol="0">
            <a:spAutoFit/>
          </a:bodyPr>
          <a:lstStyle/>
          <a:p>
            <a:pPr algn="ctr"/>
            <a:r>
              <a:rPr lang="en-US" sz="1600" dirty="0" smtClean="0">
                <a:solidFill>
                  <a:schemeClr val="bg1"/>
                </a:solidFill>
              </a:rPr>
              <a:t>Uncertainty</a:t>
            </a:r>
            <a:endParaRPr lang="en-US" sz="1600" dirty="0">
              <a:solidFill>
                <a:schemeClr val="bg1"/>
              </a:solidFill>
            </a:endParaRPr>
          </a:p>
        </p:txBody>
      </p:sp>
      <p:sp>
        <p:nvSpPr>
          <p:cNvPr id="43" name="Gleichschenkliges Dreieck 42">
            <a:hlinkClick r:id="rId10" action="ppaction://hlinksldjump"/>
          </p:cNvPr>
          <p:cNvSpPr>
            <a:spLocks noChangeAspect="1"/>
          </p:cNvSpPr>
          <p:nvPr/>
        </p:nvSpPr>
        <p:spPr>
          <a:xfrm rot="5400000">
            <a:off x="1656652" y="5298419"/>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1" name="Gerade Verbindung mit Pfeil 10"/>
          <p:cNvCxnSpPr/>
          <p:nvPr/>
        </p:nvCxnSpPr>
        <p:spPr>
          <a:xfrm>
            <a:off x="4623008" y="4057737"/>
            <a:ext cx="833463" cy="639105"/>
          </a:xfrm>
          <a:prstGeom prst="straightConnector1">
            <a:avLst/>
          </a:prstGeom>
          <a:ln w="19050">
            <a:solidFill>
              <a:srgbClr val="FCC11C"/>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a:off x="4373407" y="4671245"/>
            <a:ext cx="853629" cy="182851"/>
          </a:xfrm>
          <a:prstGeom prst="straightConnector1">
            <a:avLst/>
          </a:prstGeom>
          <a:ln w="19050">
            <a:solidFill>
              <a:srgbClr val="FCC11C"/>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p:nvCxnSpPr>
        <p:spPr>
          <a:xfrm>
            <a:off x="4948518" y="4081248"/>
            <a:ext cx="1936874" cy="730744"/>
          </a:xfrm>
          <a:prstGeom prst="straightConnector1">
            <a:avLst/>
          </a:prstGeom>
          <a:ln w="19050">
            <a:solidFill>
              <a:srgbClr val="FCC11C"/>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a:off x="5620985" y="3604025"/>
            <a:ext cx="191694" cy="1075516"/>
          </a:xfrm>
          <a:prstGeom prst="straightConnector1">
            <a:avLst/>
          </a:prstGeom>
          <a:ln w="19050">
            <a:solidFill>
              <a:srgbClr val="FCC11C"/>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a:off x="5957796" y="3621145"/>
            <a:ext cx="1121403" cy="1064892"/>
          </a:xfrm>
          <a:prstGeom prst="straightConnector1">
            <a:avLst/>
          </a:prstGeom>
          <a:ln w="19050">
            <a:solidFill>
              <a:srgbClr val="FCC11C"/>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a:off x="7096957" y="3484377"/>
            <a:ext cx="269679" cy="1186868"/>
          </a:xfrm>
          <a:prstGeom prst="straightConnector1">
            <a:avLst/>
          </a:prstGeom>
          <a:ln w="19050">
            <a:solidFill>
              <a:srgbClr val="FCC11C"/>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flipH="1">
            <a:off x="7596714" y="3572302"/>
            <a:ext cx="601664" cy="1117773"/>
          </a:xfrm>
          <a:prstGeom prst="straightConnector1">
            <a:avLst/>
          </a:prstGeom>
          <a:ln w="19050">
            <a:solidFill>
              <a:srgbClr val="FCC11C"/>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p:nvPr/>
        </p:nvCxnSpPr>
        <p:spPr>
          <a:xfrm flipH="1">
            <a:off x="6531395" y="4136376"/>
            <a:ext cx="2166740" cy="675520"/>
          </a:xfrm>
          <a:prstGeom prst="straightConnector1">
            <a:avLst/>
          </a:prstGeom>
          <a:ln w="19050">
            <a:solidFill>
              <a:srgbClr val="FCC11C"/>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flipH="1">
            <a:off x="7960316" y="4811896"/>
            <a:ext cx="850197" cy="131250"/>
          </a:xfrm>
          <a:prstGeom prst="straightConnector1">
            <a:avLst/>
          </a:prstGeom>
          <a:ln w="19050">
            <a:solidFill>
              <a:srgbClr val="FCC11C"/>
            </a:solidFill>
            <a:tailEnd type="triangle"/>
          </a:ln>
        </p:spPr>
        <p:style>
          <a:lnRef idx="1">
            <a:schemeClr val="accent1"/>
          </a:lnRef>
          <a:fillRef idx="0">
            <a:schemeClr val="accent1"/>
          </a:fillRef>
          <a:effectRef idx="0">
            <a:schemeClr val="accent1"/>
          </a:effectRef>
          <a:fontRef idx="minor">
            <a:schemeClr val="tx1"/>
          </a:fontRef>
        </p:style>
      </p:cxnSp>
      <p:sp>
        <p:nvSpPr>
          <p:cNvPr id="67" name="Abgerundetes Rechteck 66"/>
          <p:cNvSpPr/>
          <p:nvPr/>
        </p:nvSpPr>
        <p:spPr>
          <a:xfrm>
            <a:off x="4293661" y="2187926"/>
            <a:ext cx="6186112" cy="1183049"/>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2554A0"/>
                </a:solidFill>
              </a:rPr>
              <a:t>Stakeholders identified weights, which were then used to calculate the conditional probability tables. We find this easier and less time consuming than directly filling out the conditional probability tables with the stakeholders.</a:t>
            </a:r>
            <a:endParaRPr lang="en-US" sz="1600" dirty="0">
              <a:solidFill>
                <a:srgbClr val="2554A0"/>
              </a:solidFill>
            </a:endParaRPr>
          </a:p>
        </p:txBody>
      </p:sp>
      <p:sp>
        <p:nvSpPr>
          <p:cNvPr id="36" name="Textfeld 35">
            <a:hlinkClick r:id="rId11"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b="1" dirty="0" smtClean="0">
                <a:solidFill>
                  <a:srgbClr val="2554A0"/>
                </a:solidFill>
              </a:rPr>
              <a:t>Bayesian Belief Network</a:t>
            </a:r>
            <a:endParaRPr lang="en-US" sz="1600" b="1" dirty="0">
              <a:solidFill>
                <a:srgbClr val="2554A0"/>
              </a:solidFill>
            </a:endParaRPr>
          </a:p>
        </p:txBody>
      </p:sp>
      <p:pic>
        <p:nvPicPr>
          <p:cNvPr id="46" name="Grafik 45"/>
          <p:cNvPicPr>
            <a:picLocks noChangeAspect="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10171" y="1140021"/>
            <a:ext cx="638929" cy="638929"/>
          </a:xfrm>
          <a:prstGeom prst="rect">
            <a:avLst/>
          </a:prstGeom>
        </p:spPr>
      </p:pic>
      <p:sp>
        <p:nvSpPr>
          <p:cNvPr id="37" name="Abgerundetes Rechteck 36">
            <a:hlinkClick r:id="rId13" action="ppaction://hlinksldjump"/>
          </p:cNvPr>
          <p:cNvSpPr/>
          <p:nvPr/>
        </p:nvSpPr>
        <p:spPr>
          <a:xfrm>
            <a:off x="450922" y="1287751"/>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Textfeld 37">
            <a:hlinkClick r:id="rId13" action="ppaction://hlinksldjump"/>
          </p:cNvPr>
          <p:cNvSpPr txBox="1"/>
          <p:nvPr/>
        </p:nvSpPr>
        <p:spPr>
          <a:xfrm>
            <a:off x="488635" y="1491828"/>
            <a:ext cx="1318647" cy="338554"/>
          </a:xfrm>
          <a:prstGeom prst="rect">
            <a:avLst/>
          </a:prstGeom>
          <a:noFill/>
        </p:spPr>
        <p:txBody>
          <a:bodyPr wrap="square" rtlCol="0">
            <a:spAutoFit/>
          </a:bodyPr>
          <a:lstStyle/>
          <a:p>
            <a:r>
              <a:rPr lang="en-US" sz="1600" dirty="0" smtClean="0">
                <a:solidFill>
                  <a:schemeClr val="bg1"/>
                </a:solidFill>
              </a:rPr>
              <a:t>Components</a:t>
            </a:r>
          </a:p>
        </p:txBody>
      </p:sp>
      <p:sp>
        <p:nvSpPr>
          <p:cNvPr id="48" name="Gleichschenkliges Dreieck 47">
            <a:hlinkClick r:id="rId13" action="ppaction://hlinksldjump"/>
          </p:cNvPr>
          <p:cNvSpPr>
            <a:spLocks noChangeAspect="1"/>
          </p:cNvSpPr>
          <p:nvPr/>
        </p:nvSpPr>
        <p:spPr>
          <a:xfrm rot="5400000">
            <a:off x="1656652" y="1517105"/>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024319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lipse 28"/>
          <p:cNvSpPr/>
          <p:nvPr/>
        </p:nvSpPr>
        <p:spPr>
          <a:xfrm>
            <a:off x="-2047422" y="-1390209"/>
            <a:ext cx="17880693" cy="10397671"/>
          </a:xfrm>
          <a:prstGeom prst="ellipse">
            <a:avLst/>
          </a:prstGeom>
          <a:gradFill flip="none" rotWithShape="1">
            <a:gsLst>
              <a:gs pos="0">
                <a:schemeClr val="accent1">
                  <a:lumMod val="5000"/>
                  <a:lumOff val="95000"/>
                  <a:alpha val="60000"/>
                </a:schemeClr>
              </a:gs>
              <a:gs pos="56000">
                <a:schemeClr val="bg1">
                  <a:alpha val="0"/>
                </a:schemeClr>
              </a:gs>
            </a:gsLst>
            <a:path path="circl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Grafik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21" y="871370"/>
            <a:ext cx="9721415" cy="5156880"/>
          </a:xfrm>
          <a:prstGeom prst="rect">
            <a:avLst/>
          </a:prstGeom>
        </p:spPr>
      </p:pic>
      <p:sp>
        <p:nvSpPr>
          <p:cNvPr id="2" name="Titel 1"/>
          <p:cNvSpPr>
            <a:spLocks noGrp="1"/>
          </p:cNvSpPr>
          <p:nvPr>
            <p:ph type="title"/>
          </p:nvPr>
        </p:nvSpPr>
        <p:spPr/>
        <p:txBody>
          <a:bodyPr/>
          <a:lstStyle/>
          <a:p>
            <a:r>
              <a:rPr lang="en-US" dirty="0" smtClean="0"/>
              <a:t>Bayesian Belief Network</a:t>
            </a:r>
            <a:br>
              <a:rPr lang="en-US" dirty="0" smtClean="0"/>
            </a:br>
            <a:r>
              <a:rPr lang="en-US" dirty="0" smtClean="0"/>
              <a:t>		Characteristics</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36" name="Abgerundetes Rechteck 35"/>
          <p:cNvSpPr/>
          <p:nvPr/>
        </p:nvSpPr>
        <p:spPr>
          <a:xfrm>
            <a:off x="450922" y="5069065"/>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Textfeld 36"/>
          <p:cNvSpPr txBox="1"/>
          <p:nvPr/>
        </p:nvSpPr>
        <p:spPr>
          <a:xfrm>
            <a:off x="488636" y="5273142"/>
            <a:ext cx="1212746" cy="338554"/>
          </a:xfrm>
          <a:prstGeom prst="rect">
            <a:avLst/>
          </a:prstGeom>
          <a:noFill/>
        </p:spPr>
        <p:txBody>
          <a:bodyPr wrap="square" rtlCol="0">
            <a:spAutoFit/>
          </a:bodyPr>
          <a:lstStyle/>
          <a:p>
            <a:pPr algn="ctr"/>
            <a:r>
              <a:rPr lang="en-US" sz="1600" dirty="0" smtClean="0">
                <a:solidFill>
                  <a:srgbClr val="FCC11C"/>
                </a:solidFill>
              </a:rPr>
              <a:t>Uncertainty</a:t>
            </a:r>
            <a:endParaRPr lang="en-US" sz="1600" dirty="0">
              <a:solidFill>
                <a:srgbClr val="FCC11C"/>
              </a:solidFill>
            </a:endParaRPr>
          </a:p>
        </p:txBody>
      </p:sp>
      <p:sp>
        <p:nvSpPr>
          <p:cNvPr id="38" name="Gleichschenkliges Dreieck 37"/>
          <p:cNvSpPr>
            <a:spLocks noChangeAspect="1"/>
          </p:cNvSpPr>
          <p:nvPr/>
        </p:nvSpPr>
        <p:spPr>
          <a:xfrm rot="5400000">
            <a:off x="1656652" y="5298419"/>
            <a:ext cx="377459" cy="288000"/>
          </a:xfrm>
          <a:prstGeom prst="triangle">
            <a:avLst/>
          </a:prstGeom>
          <a:solidFill>
            <a:srgbClr val="FCC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Abgerundetes Rechteck 44">
            <a:hlinkClick r:id="rId8" action="ppaction://hlinksldjump"/>
          </p:cNvPr>
          <p:cNvSpPr/>
          <p:nvPr/>
        </p:nvSpPr>
        <p:spPr>
          <a:xfrm>
            <a:off x="450922" y="2548189"/>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Textfeld 47">
            <a:hlinkClick r:id="rId8" action="ppaction://hlinksldjump"/>
          </p:cNvPr>
          <p:cNvSpPr txBox="1"/>
          <p:nvPr/>
        </p:nvSpPr>
        <p:spPr>
          <a:xfrm>
            <a:off x="488636" y="2752266"/>
            <a:ext cx="1212746" cy="338554"/>
          </a:xfrm>
          <a:prstGeom prst="rect">
            <a:avLst/>
          </a:prstGeom>
          <a:noFill/>
        </p:spPr>
        <p:txBody>
          <a:bodyPr wrap="square" rtlCol="0">
            <a:spAutoFit/>
          </a:bodyPr>
          <a:lstStyle/>
          <a:p>
            <a:pPr algn="ctr"/>
            <a:r>
              <a:rPr lang="en-US" sz="1600" dirty="0" smtClean="0">
                <a:solidFill>
                  <a:schemeClr val="bg1"/>
                </a:solidFill>
              </a:rPr>
              <a:t>Relative</a:t>
            </a:r>
            <a:endParaRPr lang="en-US" sz="1600" dirty="0">
              <a:solidFill>
                <a:schemeClr val="bg1"/>
              </a:solidFill>
            </a:endParaRPr>
          </a:p>
        </p:txBody>
      </p:sp>
      <p:sp>
        <p:nvSpPr>
          <p:cNvPr id="49" name="Gleichschenkliges Dreieck 48">
            <a:hlinkClick r:id="rId8" action="ppaction://hlinksldjump"/>
          </p:cNvPr>
          <p:cNvSpPr>
            <a:spLocks noChangeAspect="1"/>
          </p:cNvSpPr>
          <p:nvPr/>
        </p:nvSpPr>
        <p:spPr>
          <a:xfrm rot="5400000">
            <a:off x="1656652" y="2777543"/>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Abgerundetes Rechteck 49">
            <a:hlinkClick r:id="rId9" action="ppaction://hlinksldjump"/>
          </p:cNvPr>
          <p:cNvSpPr/>
          <p:nvPr/>
        </p:nvSpPr>
        <p:spPr>
          <a:xfrm>
            <a:off x="450922" y="3808627"/>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Textfeld 50">
            <a:hlinkClick r:id="rId9" action="ppaction://hlinksldjump"/>
          </p:cNvPr>
          <p:cNvSpPr txBox="1"/>
          <p:nvPr/>
        </p:nvSpPr>
        <p:spPr>
          <a:xfrm>
            <a:off x="488636" y="4012704"/>
            <a:ext cx="1212746" cy="338554"/>
          </a:xfrm>
          <a:prstGeom prst="rect">
            <a:avLst/>
          </a:prstGeom>
          <a:noFill/>
        </p:spPr>
        <p:txBody>
          <a:bodyPr wrap="square" rtlCol="0">
            <a:spAutoFit/>
          </a:bodyPr>
          <a:lstStyle/>
          <a:p>
            <a:pPr algn="ctr"/>
            <a:r>
              <a:rPr lang="en-US" sz="1600" dirty="0" smtClean="0">
                <a:solidFill>
                  <a:schemeClr val="bg1"/>
                </a:solidFill>
              </a:rPr>
              <a:t>Weights</a:t>
            </a:r>
            <a:endParaRPr lang="en-US" sz="1600" dirty="0">
              <a:solidFill>
                <a:schemeClr val="bg1"/>
              </a:solidFill>
            </a:endParaRPr>
          </a:p>
        </p:txBody>
      </p:sp>
      <p:sp>
        <p:nvSpPr>
          <p:cNvPr id="52" name="Gleichschenkliges Dreieck 51">
            <a:hlinkClick r:id="rId9" action="ppaction://hlinksldjump"/>
          </p:cNvPr>
          <p:cNvSpPr>
            <a:spLocks noChangeAspect="1"/>
          </p:cNvSpPr>
          <p:nvPr/>
        </p:nvSpPr>
        <p:spPr>
          <a:xfrm rot="5400000">
            <a:off x="1656652" y="4037981"/>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Ellipse 52"/>
          <p:cNvSpPr/>
          <p:nvPr/>
        </p:nvSpPr>
        <p:spPr>
          <a:xfrm>
            <a:off x="6706159" y="5409479"/>
            <a:ext cx="1017832" cy="640287"/>
          </a:xfrm>
          <a:prstGeom prst="ellipse">
            <a:avLst/>
          </a:prstGeom>
          <a:noFill/>
          <a:ln w="25400">
            <a:solidFill>
              <a:srgbClr val="FCC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hlinkClick r:id="rId10"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b="1" dirty="0" smtClean="0">
                <a:solidFill>
                  <a:srgbClr val="2554A0"/>
                </a:solidFill>
              </a:rPr>
              <a:t>Bayesian Belief Network</a:t>
            </a:r>
            <a:endParaRPr lang="en-US" sz="1600" b="1" dirty="0">
              <a:solidFill>
                <a:srgbClr val="2554A0"/>
              </a:solidFill>
            </a:endParaRPr>
          </a:p>
        </p:txBody>
      </p:sp>
      <p:pic>
        <p:nvPicPr>
          <p:cNvPr id="31" name="Grafik 30"/>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10171" y="1140021"/>
            <a:ext cx="638929" cy="638929"/>
          </a:xfrm>
          <a:prstGeom prst="rect">
            <a:avLst/>
          </a:prstGeom>
        </p:spPr>
      </p:pic>
      <p:sp>
        <p:nvSpPr>
          <p:cNvPr id="32" name="Halbbogen 54"/>
          <p:cNvSpPr/>
          <p:nvPr/>
        </p:nvSpPr>
        <p:spPr>
          <a:xfrm rot="903262">
            <a:off x="2470161" y="652469"/>
            <a:ext cx="9905888" cy="5310355"/>
          </a:xfrm>
          <a:custGeom>
            <a:avLst/>
            <a:gdLst>
              <a:gd name="connsiteX0" fmla="*/ 4835 w 8962384"/>
              <a:gd name="connsiteY0" fmla="*/ 3068602 h 5864841"/>
              <a:gd name="connsiteX1" fmla="*/ 2832336 w 8962384"/>
              <a:gd name="connsiteY1" fmla="*/ 205722 h 5864841"/>
              <a:gd name="connsiteX2" fmla="*/ 6032562 w 8962384"/>
              <a:gd name="connsiteY2" fmla="*/ 181334 h 5864841"/>
              <a:gd name="connsiteX3" fmla="*/ 8962385 w 8962384"/>
              <a:gd name="connsiteY3" fmla="*/ 2932421 h 5864841"/>
              <a:gd name="connsiteX4" fmla="*/ 7496174 w 8962384"/>
              <a:gd name="connsiteY4" fmla="*/ 2932421 h 5864841"/>
              <a:gd name="connsiteX5" fmla="*/ 5278565 w 8962384"/>
              <a:gd name="connsiteY5" fmla="*/ 1518417 h 5864841"/>
              <a:gd name="connsiteX6" fmla="*/ 3630580 w 8962384"/>
              <a:gd name="connsiteY6" fmla="*/ 1525773 h 5864841"/>
              <a:gd name="connsiteX7" fmla="*/ 1472091 w 8962384"/>
              <a:gd name="connsiteY7" fmla="*/ 3023965 h 5864841"/>
              <a:gd name="connsiteX8" fmla="*/ 4835 w 8962384"/>
              <a:gd name="connsiteY8" fmla="*/ 3068602 h 5864841"/>
              <a:gd name="connsiteX0" fmla="*/ 2344 w 9621852"/>
              <a:gd name="connsiteY0" fmla="*/ 3658915 h 3658915"/>
              <a:gd name="connsiteX1" fmla="*/ 3491803 w 9621852"/>
              <a:gd name="connsiteY1" fmla="*/ 323400 h 3658915"/>
              <a:gd name="connsiteX2" fmla="*/ 6692029 w 9621852"/>
              <a:gd name="connsiteY2" fmla="*/ 299012 h 3658915"/>
              <a:gd name="connsiteX3" fmla="*/ 9621852 w 9621852"/>
              <a:gd name="connsiteY3" fmla="*/ 3050099 h 3658915"/>
              <a:gd name="connsiteX4" fmla="*/ 8155641 w 9621852"/>
              <a:gd name="connsiteY4" fmla="*/ 3050099 h 3658915"/>
              <a:gd name="connsiteX5" fmla="*/ 5938032 w 9621852"/>
              <a:gd name="connsiteY5" fmla="*/ 1636095 h 3658915"/>
              <a:gd name="connsiteX6" fmla="*/ 4290047 w 9621852"/>
              <a:gd name="connsiteY6" fmla="*/ 1643451 h 3658915"/>
              <a:gd name="connsiteX7" fmla="*/ 2131558 w 9621852"/>
              <a:gd name="connsiteY7" fmla="*/ 3141643 h 3658915"/>
              <a:gd name="connsiteX8" fmla="*/ 2344 w 9621852"/>
              <a:gd name="connsiteY8" fmla="*/ 3658915 h 3658915"/>
              <a:gd name="connsiteX0" fmla="*/ 3229 w 9622737"/>
              <a:gd name="connsiteY0" fmla="*/ 3611801 h 3611801"/>
              <a:gd name="connsiteX1" fmla="*/ 2796829 w 9622737"/>
              <a:gd name="connsiteY1" fmla="*/ 505533 h 3611801"/>
              <a:gd name="connsiteX2" fmla="*/ 6692914 w 9622737"/>
              <a:gd name="connsiteY2" fmla="*/ 251898 h 3611801"/>
              <a:gd name="connsiteX3" fmla="*/ 9622737 w 9622737"/>
              <a:gd name="connsiteY3" fmla="*/ 3002985 h 3611801"/>
              <a:gd name="connsiteX4" fmla="*/ 8156526 w 9622737"/>
              <a:gd name="connsiteY4" fmla="*/ 3002985 h 3611801"/>
              <a:gd name="connsiteX5" fmla="*/ 5938917 w 9622737"/>
              <a:gd name="connsiteY5" fmla="*/ 1588981 h 3611801"/>
              <a:gd name="connsiteX6" fmla="*/ 4290932 w 9622737"/>
              <a:gd name="connsiteY6" fmla="*/ 1596337 h 3611801"/>
              <a:gd name="connsiteX7" fmla="*/ 2132443 w 9622737"/>
              <a:gd name="connsiteY7" fmla="*/ 3094529 h 3611801"/>
              <a:gd name="connsiteX8" fmla="*/ 3229 w 9622737"/>
              <a:gd name="connsiteY8" fmla="*/ 3611801 h 3611801"/>
              <a:gd name="connsiteX0" fmla="*/ 3229 w 9622737"/>
              <a:gd name="connsiteY0" fmla="*/ 3611801 h 3611801"/>
              <a:gd name="connsiteX1" fmla="*/ 2796829 w 9622737"/>
              <a:gd name="connsiteY1" fmla="*/ 505533 h 3611801"/>
              <a:gd name="connsiteX2" fmla="*/ 6692914 w 9622737"/>
              <a:gd name="connsiteY2" fmla="*/ 251898 h 3611801"/>
              <a:gd name="connsiteX3" fmla="*/ 9622737 w 9622737"/>
              <a:gd name="connsiteY3" fmla="*/ 3002985 h 3611801"/>
              <a:gd name="connsiteX4" fmla="*/ 8209237 w 9622737"/>
              <a:gd name="connsiteY4" fmla="*/ 3472775 h 3611801"/>
              <a:gd name="connsiteX5" fmla="*/ 5938917 w 9622737"/>
              <a:gd name="connsiteY5" fmla="*/ 1588981 h 3611801"/>
              <a:gd name="connsiteX6" fmla="*/ 4290932 w 9622737"/>
              <a:gd name="connsiteY6" fmla="*/ 1596337 h 3611801"/>
              <a:gd name="connsiteX7" fmla="*/ 2132443 w 9622737"/>
              <a:gd name="connsiteY7" fmla="*/ 3094529 h 3611801"/>
              <a:gd name="connsiteX8" fmla="*/ 3229 w 9622737"/>
              <a:gd name="connsiteY8" fmla="*/ 3611801 h 3611801"/>
              <a:gd name="connsiteX0" fmla="*/ 3229 w 9622737"/>
              <a:gd name="connsiteY0" fmla="*/ 3611801 h 3611801"/>
              <a:gd name="connsiteX1" fmla="*/ 2796829 w 9622737"/>
              <a:gd name="connsiteY1" fmla="*/ 505533 h 3611801"/>
              <a:gd name="connsiteX2" fmla="*/ 6692914 w 9622737"/>
              <a:gd name="connsiteY2" fmla="*/ 251898 h 3611801"/>
              <a:gd name="connsiteX3" fmla="*/ 9622737 w 9622737"/>
              <a:gd name="connsiteY3" fmla="*/ 3002985 h 3611801"/>
              <a:gd name="connsiteX4" fmla="*/ 8209237 w 9622737"/>
              <a:gd name="connsiteY4" fmla="*/ 3472775 h 3611801"/>
              <a:gd name="connsiteX5" fmla="*/ 6441256 w 9622737"/>
              <a:gd name="connsiteY5" fmla="*/ 1148757 h 3611801"/>
              <a:gd name="connsiteX6" fmla="*/ 4290932 w 9622737"/>
              <a:gd name="connsiteY6" fmla="*/ 1596337 h 3611801"/>
              <a:gd name="connsiteX7" fmla="*/ 2132443 w 9622737"/>
              <a:gd name="connsiteY7" fmla="*/ 3094529 h 3611801"/>
              <a:gd name="connsiteX8" fmla="*/ 3229 w 9622737"/>
              <a:gd name="connsiteY8" fmla="*/ 3611801 h 3611801"/>
              <a:gd name="connsiteX0" fmla="*/ 3229 w 9622737"/>
              <a:gd name="connsiteY0" fmla="*/ 3611801 h 3611801"/>
              <a:gd name="connsiteX1" fmla="*/ 2796829 w 9622737"/>
              <a:gd name="connsiteY1" fmla="*/ 505533 h 3611801"/>
              <a:gd name="connsiteX2" fmla="*/ 6692914 w 9622737"/>
              <a:gd name="connsiteY2" fmla="*/ 251898 h 3611801"/>
              <a:gd name="connsiteX3" fmla="*/ 9622737 w 9622737"/>
              <a:gd name="connsiteY3" fmla="*/ 3002985 h 3611801"/>
              <a:gd name="connsiteX4" fmla="*/ 8209237 w 9622737"/>
              <a:gd name="connsiteY4" fmla="*/ 3472775 h 3611801"/>
              <a:gd name="connsiteX5" fmla="*/ 6441256 w 9622737"/>
              <a:gd name="connsiteY5" fmla="*/ 1148757 h 3611801"/>
              <a:gd name="connsiteX6" fmla="*/ 4277805 w 9622737"/>
              <a:gd name="connsiteY6" fmla="*/ 1273714 h 3611801"/>
              <a:gd name="connsiteX7" fmla="*/ 2132443 w 9622737"/>
              <a:gd name="connsiteY7" fmla="*/ 3094529 h 3611801"/>
              <a:gd name="connsiteX8" fmla="*/ 3229 w 9622737"/>
              <a:gd name="connsiteY8" fmla="*/ 3611801 h 3611801"/>
              <a:gd name="connsiteX0" fmla="*/ 3229 w 9622737"/>
              <a:gd name="connsiteY0" fmla="*/ 3611801 h 3611801"/>
              <a:gd name="connsiteX1" fmla="*/ 2796829 w 9622737"/>
              <a:gd name="connsiteY1" fmla="*/ 505533 h 3611801"/>
              <a:gd name="connsiteX2" fmla="*/ 6692914 w 9622737"/>
              <a:gd name="connsiteY2" fmla="*/ 251898 h 3611801"/>
              <a:gd name="connsiteX3" fmla="*/ 9622737 w 9622737"/>
              <a:gd name="connsiteY3" fmla="*/ 3002985 h 3611801"/>
              <a:gd name="connsiteX4" fmla="*/ 8209237 w 9622737"/>
              <a:gd name="connsiteY4" fmla="*/ 3472775 h 3611801"/>
              <a:gd name="connsiteX5" fmla="*/ 6441256 w 9622737"/>
              <a:gd name="connsiteY5" fmla="*/ 1148757 h 3611801"/>
              <a:gd name="connsiteX6" fmla="*/ 4277805 w 9622737"/>
              <a:gd name="connsiteY6" fmla="*/ 1273714 h 3611801"/>
              <a:gd name="connsiteX7" fmla="*/ 2132443 w 9622737"/>
              <a:gd name="connsiteY7" fmla="*/ 3094529 h 3611801"/>
              <a:gd name="connsiteX8" fmla="*/ 3229 w 9622737"/>
              <a:gd name="connsiteY8" fmla="*/ 3611801 h 3611801"/>
              <a:gd name="connsiteX0" fmla="*/ 3229 w 9622737"/>
              <a:gd name="connsiteY0" fmla="*/ 3611801 h 3611801"/>
              <a:gd name="connsiteX1" fmla="*/ 2796829 w 9622737"/>
              <a:gd name="connsiteY1" fmla="*/ 505533 h 3611801"/>
              <a:gd name="connsiteX2" fmla="*/ 6692914 w 9622737"/>
              <a:gd name="connsiteY2" fmla="*/ 251898 h 3611801"/>
              <a:gd name="connsiteX3" fmla="*/ 9622737 w 9622737"/>
              <a:gd name="connsiteY3" fmla="*/ 3002985 h 3611801"/>
              <a:gd name="connsiteX4" fmla="*/ 8209237 w 9622737"/>
              <a:gd name="connsiteY4" fmla="*/ 3472775 h 3611801"/>
              <a:gd name="connsiteX5" fmla="*/ 6441256 w 9622737"/>
              <a:gd name="connsiteY5" fmla="*/ 1148757 h 3611801"/>
              <a:gd name="connsiteX6" fmla="*/ 4277805 w 9622737"/>
              <a:gd name="connsiteY6" fmla="*/ 1273714 h 3611801"/>
              <a:gd name="connsiteX7" fmla="*/ 2132443 w 9622737"/>
              <a:gd name="connsiteY7" fmla="*/ 3094529 h 3611801"/>
              <a:gd name="connsiteX8" fmla="*/ 3229 w 9622737"/>
              <a:gd name="connsiteY8" fmla="*/ 3611801 h 3611801"/>
              <a:gd name="connsiteX0" fmla="*/ 3229 w 9622737"/>
              <a:gd name="connsiteY0" fmla="*/ 3611801 h 3611801"/>
              <a:gd name="connsiteX1" fmla="*/ 2796829 w 9622737"/>
              <a:gd name="connsiteY1" fmla="*/ 505533 h 3611801"/>
              <a:gd name="connsiteX2" fmla="*/ 6692914 w 9622737"/>
              <a:gd name="connsiteY2" fmla="*/ 251898 h 3611801"/>
              <a:gd name="connsiteX3" fmla="*/ 9622737 w 9622737"/>
              <a:gd name="connsiteY3" fmla="*/ 3002985 h 3611801"/>
              <a:gd name="connsiteX4" fmla="*/ 8209237 w 9622737"/>
              <a:gd name="connsiteY4" fmla="*/ 3472775 h 3611801"/>
              <a:gd name="connsiteX5" fmla="*/ 6441256 w 9622737"/>
              <a:gd name="connsiteY5" fmla="*/ 1148757 h 3611801"/>
              <a:gd name="connsiteX6" fmla="*/ 4228410 w 9622737"/>
              <a:gd name="connsiteY6" fmla="*/ 1129183 h 3611801"/>
              <a:gd name="connsiteX7" fmla="*/ 2132443 w 9622737"/>
              <a:gd name="connsiteY7" fmla="*/ 3094529 h 3611801"/>
              <a:gd name="connsiteX8" fmla="*/ 3229 w 9622737"/>
              <a:gd name="connsiteY8" fmla="*/ 3611801 h 3611801"/>
              <a:gd name="connsiteX0" fmla="*/ 3315 w 9622823"/>
              <a:gd name="connsiteY0" fmla="*/ 3639395 h 3639395"/>
              <a:gd name="connsiteX1" fmla="*/ 2749008 w 9622823"/>
              <a:gd name="connsiteY1" fmla="*/ 472364 h 3639395"/>
              <a:gd name="connsiteX2" fmla="*/ 6693000 w 9622823"/>
              <a:gd name="connsiteY2" fmla="*/ 279492 h 3639395"/>
              <a:gd name="connsiteX3" fmla="*/ 9622823 w 9622823"/>
              <a:gd name="connsiteY3" fmla="*/ 3030579 h 3639395"/>
              <a:gd name="connsiteX4" fmla="*/ 8209323 w 9622823"/>
              <a:gd name="connsiteY4" fmla="*/ 3500369 h 3639395"/>
              <a:gd name="connsiteX5" fmla="*/ 6441342 w 9622823"/>
              <a:gd name="connsiteY5" fmla="*/ 1176351 h 3639395"/>
              <a:gd name="connsiteX6" fmla="*/ 4228496 w 9622823"/>
              <a:gd name="connsiteY6" fmla="*/ 1156777 h 3639395"/>
              <a:gd name="connsiteX7" fmla="*/ 2132529 w 9622823"/>
              <a:gd name="connsiteY7" fmla="*/ 3122123 h 3639395"/>
              <a:gd name="connsiteX8" fmla="*/ 3315 w 9622823"/>
              <a:gd name="connsiteY8" fmla="*/ 3639395 h 3639395"/>
              <a:gd name="connsiteX0" fmla="*/ 3441 w 9622949"/>
              <a:gd name="connsiteY0" fmla="*/ 3966278 h 3966278"/>
              <a:gd name="connsiteX1" fmla="*/ 2749134 w 9622949"/>
              <a:gd name="connsiteY1" fmla="*/ 799247 h 3966278"/>
              <a:gd name="connsiteX2" fmla="*/ 7092074 w 9622949"/>
              <a:gd name="connsiteY2" fmla="*/ 172918 h 3966278"/>
              <a:gd name="connsiteX3" fmla="*/ 9622949 w 9622949"/>
              <a:gd name="connsiteY3" fmla="*/ 3357462 h 3966278"/>
              <a:gd name="connsiteX4" fmla="*/ 8209449 w 9622949"/>
              <a:gd name="connsiteY4" fmla="*/ 3827252 h 3966278"/>
              <a:gd name="connsiteX5" fmla="*/ 6441468 w 9622949"/>
              <a:gd name="connsiteY5" fmla="*/ 1503234 h 3966278"/>
              <a:gd name="connsiteX6" fmla="*/ 4228622 w 9622949"/>
              <a:gd name="connsiteY6" fmla="*/ 1483660 h 3966278"/>
              <a:gd name="connsiteX7" fmla="*/ 2132655 w 9622949"/>
              <a:gd name="connsiteY7" fmla="*/ 3449006 h 3966278"/>
              <a:gd name="connsiteX8" fmla="*/ 3441 w 9622949"/>
              <a:gd name="connsiteY8" fmla="*/ 3966278 h 3966278"/>
              <a:gd name="connsiteX0" fmla="*/ 3441 w 9885960"/>
              <a:gd name="connsiteY0" fmla="*/ 3963434 h 3963434"/>
              <a:gd name="connsiteX1" fmla="*/ 2749134 w 9885960"/>
              <a:gd name="connsiteY1" fmla="*/ 796403 h 3963434"/>
              <a:gd name="connsiteX2" fmla="*/ 7092074 w 9885960"/>
              <a:gd name="connsiteY2" fmla="*/ 170074 h 3963434"/>
              <a:gd name="connsiteX3" fmla="*/ 9885960 w 9885960"/>
              <a:gd name="connsiteY3" fmla="*/ 3315441 h 3963434"/>
              <a:gd name="connsiteX4" fmla="*/ 8209449 w 9885960"/>
              <a:gd name="connsiteY4" fmla="*/ 3824408 h 3963434"/>
              <a:gd name="connsiteX5" fmla="*/ 6441468 w 9885960"/>
              <a:gd name="connsiteY5" fmla="*/ 1500390 h 3963434"/>
              <a:gd name="connsiteX6" fmla="*/ 4228622 w 9885960"/>
              <a:gd name="connsiteY6" fmla="*/ 1480816 h 3963434"/>
              <a:gd name="connsiteX7" fmla="*/ 2132655 w 9885960"/>
              <a:gd name="connsiteY7" fmla="*/ 3446162 h 3963434"/>
              <a:gd name="connsiteX8" fmla="*/ 3441 w 9885960"/>
              <a:gd name="connsiteY8" fmla="*/ 3963434 h 3963434"/>
              <a:gd name="connsiteX0" fmla="*/ 3535 w 9886054"/>
              <a:gd name="connsiteY0" fmla="*/ 4009193 h 4009193"/>
              <a:gd name="connsiteX1" fmla="*/ 2749228 w 9886054"/>
              <a:gd name="connsiteY1" fmla="*/ 842162 h 4009193"/>
              <a:gd name="connsiteX2" fmla="*/ 7372162 w 9886054"/>
              <a:gd name="connsiteY2" fmla="*/ 161566 h 4009193"/>
              <a:gd name="connsiteX3" fmla="*/ 9886054 w 9886054"/>
              <a:gd name="connsiteY3" fmla="*/ 3361200 h 4009193"/>
              <a:gd name="connsiteX4" fmla="*/ 8209543 w 9886054"/>
              <a:gd name="connsiteY4" fmla="*/ 3870167 h 4009193"/>
              <a:gd name="connsiteX5" fmla="*/ 6441562 w 9886054"/>
              <a:gd name="connsiteY5" fmla="*/ 1546149 h 4009193"/>
              <a:gd name="connsiteX6" fmla="*/ 4228716 w 9886054"/>
              <a:gd name="connsiteY6" fmla="*/ 1526575 h 4009193"/>
              <a:gd name="connsiteX7" fmla="*/ 2132749 w 9886054"/>
              <a:gd name="connsiteY7" fmla="*/ 3491921 h 4009193"/>
              <a:gd name="connsiteX8" fmla="*/ 3535 w 9886054"/>
              <a:gd name="connsiteY8" fmla="*/ 4009193 h 4009193"/>
              <a:gd name="connsiteX0" fmla="*/ 5701 w 9888220"/>
              <a:gd name="connsiteY0" fmla="*/ 3961808 h 3961808"/>
              <a:gd name="connsiteX1" fmla="*/ 2107231 w 9888220"/>
              <a:gd name="connsiteY1" fmla="*/ 1020640 h 3961808"/>
              <a:gd name="connsiteX2" fmla="*/ 7374328 w 9888220"/>
              <a:gd name="connsiteY2" fmla="*/ 114181 h 3961808"/>
              <a:gd name="connsiteX3" fmla="*/ 9888220 w 9888220"/>
              <a:gd name="connsiteY3" fmla="*/ 3313815 h 3961808"/>
              <a:gd name="connsiteX4" fmla="*/ 8211709 w 9888220"/>
              <a:gd name="connsiteY4" fmla="*/ 3822782 h 3961808"/>
              <a:gd name="connsiteX5" fmla="*/ 6443728 w 9888220"/>
              <a:gd name="connsiteY5" fmla="*/ 1498764 h 3961808"/>
              <a:gd name="connsiteX6" fmla="*/ 4230882 w 9888220"/>
              <a:gd name="connsiteY6" fmla="*/ 1479190 h 3961808"/>
              <a:gd name="connsiteX7" fmla="*/ 2134915 w 9888220"/>
              <a:gd name="connsiteY7" fmla="*/ 3444536 h 3961808"/>
              <a:gd name="connsiteX8" fmla="*/ 5701 w 9888220"/>
              <a:gd name="connsiteY8" fmla="*/ 3961808 h 3961808"/>
              <a:gd name="connsiteX0" fmla="*/ 6412 w 9888931"/>
              <a:gd name="connsiteY0" fmla="*/ 3956361 h 3956361"/>
              <a:gd name="connsiteX1" fmla="*/ 1990206 w 9888931"/>
              <a:gd name="connsiteY1" fmla="*/ 1046860 h 3956361"/>
              <a:gd name="connsiteX2" fmla="*/ 7375039 w 9888931"/>
              <a:gd name="connsiteY2" fmla="*/ 108734 h 3956361"/>
              <a:gd name="connsiteX3" fmla="*/ 9888931 w 9888931"/>
              <a:gd name="connsiteY3" fmla="*/ 3308368 h 3956361"/>
              <a:gd name="connsiteX4" fmla="*/ 8212420 w 9888931"/>
              <a:gd name="connsiteY4" fmla="*/ 3817335 h 3956361"/>
              <a:gd name="connsiteX5" fmla="*/ 6444439 w 9888931"/>
              <a:gd name="connsiteY5" fmla="*/ 1493317 h 3956361"/>
              <a:gd name="connsiteX6" fmla="*/ 4231593 w 9888931"/>
              <a:gd name="connsiteY6" fmla="*/ 1473743 h 3956361"/>
              <a:gd name="connsiteX7" fmla="*/ 2135626 w 9888931"/>
              <a:gd name="connsiteY7" fmla="*/ 3439089 h 3956361"/>
              <a:gd name="connsiteX8" fmla="*/ 6412 w 9888931"/>
              <a:gd name="connsiteY8" fmla="*/ 3956361 h 3956361"/>
              <a:gd name="connsiteX0" fmla="*/ 5853 w 9996296"/>
              <a:gd name="connsiteY0" fmla="*/ 3985854 h 3985854"/>
              <a:gd name="connsiteX1" fmla="*/ 2097571 w 9996296"/>
              <a:gd name="connsiteY1" fmla="*/ 1047325 h 3985854"/>
              <a:gd name="connsiteX2" fmla="*/ 7482404 w 9996296"/>
              <a:gd name="connsiteY2" fmla="*/ 109199 h 3985854"/>
              <a:gd name="connsiteX3" fmla="*/ 9996296 w 9996296"/>
              <a:gd name="connsiteY3" fmla="*/ 3308833 h 3985854"/>
              <a:gd name="connsiteX4" fmla="*/ 8319785 w 9996296"/>
              <a:gd name="connsiteY4" fmla="*/ 3817800 h 3985854"/>
              <a:gd name="connsiteX5" fmla="*/ 6551804 w 9996296"/>
              <a:gd name="connsiteY5" fmla="*/ 1493782 h 3985854"/>
              <a:gd name="connsiteX6" fmla="*/ 4338958 w 9996296"/>
              <a:gd name="connsiteY6" fmla="*/ 1474208 h 3985854"/>
              <a:gd name="connsiteX7" fmla="*/ 2242991 w 9996296"/>
              <a:gd name="connsiteY7" fmla="*/ 3439554 h 3985854"/>
              <a:gd name="connsiteX8" fmla="*/ 5853 w 9996296"/>
              <a:gd name="connsiteY8" fmla="*/ 3985854 h 3985854"/>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19721 w 9996232"/>
              <a:gd name="connsiteY4" fmla="*/ 3877584 h 4045638"/>
              <a:gd name="connsiteX5" fmla="*/ 6551740 w 9996232"/>
              <a:gd name="connsiteY5" fmla="*/ 1553566 h 4045638"/>
              <a:gd name="connsiteX6" fmla="*/ 4338894 w 9996232"/>
              <a:gd name="connsiteY6" fmla="*/ 1533992 h 4045638"/>
              <a:gd name="connsiteX7" fmla="*/ 2242927 w 9996232"/>
              <a:gd name="connsiteY7" fmla="*/ 3499338 h 4045638"/>
              <a:gd name="connsiteX8" fmla="*/ 5789 w 9996232"/>
              <a:gd name="connsiteY8"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19721 w 9996232"/>
              <a:gd name="connsiteY4" fmla="*/ 3877584 h 4045638"/>
              <a:gd name="connsiteX5" fmla="*/ 6551740 w 9996232"/>
              <a:gd name="connsiteY5" fmla="*/ 1553566 h 4045638"/>
              <a:gd name="connsiteX6" fmla="*/ 4338894 w 9996232"/>
              <a:gd name="connsiteY6" fmla="*/ 1533992 h 4045638"/>
              <a:gd name="connsiteX7" fmla="*/ 2242927 w 9996232"/>
              <a:gd name="connsiteY7" fmla="*/ 3499338 h 4045638"/>
              <a:gd name="connsiteX8" fmla="*/ 5789 w 9996232"/>
              <a:gd name="connsiteY8"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19721 w 9996232"/>
              <a:gd name="connsiteY4" fmla="*/ 3877584 h 4045638"/>
              <a:gd name="connsiteX5" fmla="*/ 6551740 w 9996232"/>
              <a:gd name="connsiteY5" fmla="*/ 1553566 h 4045638"/>
              <a:gd name="connsiteX6" fmla="*/ 4338894 w 9996232"/>
              <a:gd name="connsiteY6" fmla="*/ 1533992 h 4045638"/>
              <a:gd name="connsiteX7" fmla="*/ 2062940 w 9996232"/>
              <a:gd name="connsiteY7" fmla="*/ 3495143 h 4045638"/>
              <a:gd name="connsiteX8" fmla="*/ 5789 w 9996232"/>
              <a:gd name="connsiteY8"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19721 w 9996232"/>
              <a:gd name="connsiteY4" fmla="*/ 3877584 h 4045638"/>
              <a:gd name="connsiteX5" fmla="*/ 6551740 w 9996232"/>
              <a:gd name="connsiteY5" fmla="*/ 1553566 h 4045638"/>
              <a:gd name="connsiteX6" fmla="*/ 4338894 w 9996232"/>
              <a:gd name="connsiteY6" fmla="*/ 1533992 h 4045638"/>
              <a:gd name="connsiteX7" fmla="*/ 2062940 w 9996232"/>
              <a:gd name="connsiteY7" fmla="*/ 3495143 h 4045638"/>
              <a:gd name="connsiteX8" fmla="*/ 5789 w 9996232"/>
              <a:gd name="connsiteY8"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19721 w 9996232"/>
              <a:gd name="connsiteY4" fmla="*/ 3877584 h 4045638"/>
              <a:gd name="connsiteX5" fmla="*/ 7971681 w 9996232"/>
              <a:gd name="connsiteY5" fmla="*/ 2970662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19721 w 9996232"/>
              <a:gd name="connsiteY4" fmla="*/ 3877584 h 4045638"/>
              <a:gd name="connsiteX5" fmla="*/ 7892514 w 9996232"/>
              <a:gd name="connsiteY5" fmla="*/ 2676321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19721 w 9996232"/>
              <a:gd name="connsiteY4" fmla="*/ 3877584 h 4045638"/>
              <a:gd name="connsiteX5" fmla="*/ 7892514 w 9996232"/>
              <a:gd name="connsiteY5" fmla="*/ 2676321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92514 w 9996232"/>
              <a:gd name="connsiteY5" fmla="*/ 2676321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92514 w 9996232"/>
              <a:gd name="connsiteY5" fmla="*/ 2676321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71737 w 9996232"/>
              <a:gd name="connsiteY5" fmla="*/ 2681909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71737 w 9996232"/>
              <a:gd name="connsiteY5" fmla="*/ 2681909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71737 w 9996232"/>
              <a:gd name="connsiteY5" fmla="*/ 2681909 h 4045638"/>
              <a:gd name="connsiteX6" fmla="*/ 6551740 w 9996232"/>
              <a:gd name="connsiteY6" fmla="*/ 1553566 h 4045638"/>
              <a:gd name="connsiteX7" fmla="*/ 4338894 w 9996232"/>
              <a:gd name="connsiteY7" fmla="*/ 1533992 h 4045638"/>
              <a:gd name="connsiteX8" fmla="*/ 2062940 w 9996232"/>
              <a:gd name="connsiteY8" fmla="*/ 3495143 h 4045638"/>
              <a:gd name="connsiteX9" fmla="*/ 5789 w 9996232"/>
              <a:gd name="connsiteY9"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71737 w 9996232"/>
              <a:gd name="connsiteY5" fmla="*/ 2681909 h 4045638"/>
              <a:gd name="connsiteX6" fmla="*/ 6551740 w 9996232"/>
              <a:gd name="connsiteY6" fmla="*/ 1553566 h 4045638"/>
              <a:gd name="connsiteX7" fmla="*/ 4338894 w 9996232"/>
              <a:gd name="connsiteY7" fmla="*/ 1533992 h 4045638"/>
              <a:gd name="connsiteX8" fmla="*/ 2046279 w 9996232"/>
              <a:gd name="connsiteY8" fmla="*/ 3331927 h 4045638"/>
              <a:gd name="connsiteX9" fmla="*/ 2062940 w 9996232"/>
              <a:gd name="connsiteY9" fmla="*/ 3495143 h 4045638"/>
              <a:gd name="connsiteX10" fmla="*/ 5789 w 9996232"/>
              <a:gd name="connsiteY10" fmla="*/ 4045638 h 4045638"/>
              <a:gd name="connsiteX0" fmla="*/ 5789 w 9996232"/>
              <a:gd name="connsiteY0" fmla="*/ 4045638 h 4045638"/>
              <a:gd name="connsiteX1" fmla="*/ 2097507 w 9996232"/>
              <a:gd name="connsiteY1" fmla="*/ 1107109 h 4045638"/>
              <a:gd name="connsiteX2" fmla="*/ 7412172 w 9996232"/>
              <a:gd name="connsiteY2" fmla="*/ 103687 h 4045638"/>
              <a:gd name="connsiteX3" fmla="*/ 9996232 w 9996232"/>
              <a:gd name="connsiteY3" fmla="*/ 3368617 h 4045638"/>
              <a:gd name="connsiteX4" fmla="*/ 8358965 w 9996232"/>
              <a:gd name="connsiteY4" fmla="*/ 3867028 h 4045638"/>
              <a:gd name="connsiteX5" fmla="*/ 7871737 w 9996232"/>
              <a:gd name="connsiteY5" fmla="*/ 2681909 h 4045638"/>
              <a:gd name="connsiteX6" fmla="*/ 6551740 w 9996232"/>
              <a:gd name="connsiteY6" fmla="*/ 1553566 h 4045638"/>
              <a:gd name="connsiteX7" fmla="*/ 4338894 w 9996232"/>
              <a:gd name="connsiteY7" fmla="*/ 1533992 h 4045638"/>
              <a:gd name="connsiteX8" fmla="*/ 2046279 w 9996232"/>
              <a:gd name="connsiteY8" fmla="*/ 3331927 h 4045638"/>
              <a:gd name="connsiteX9" fmla="*/ 3139092 w 9996232"/>
              <a:gd name="connsiteY9" fmla="*/ 3724234 h 4045638"/>
              <a:gd name="connsiteX10" fmla="*/ 5789 w 9996232"/>
              <a:gd name="connsiteY10" fmla="*/ 4045638 h 4045638"/>
              <a:gd name="connsiteX0" fmla="*/ 5789 w 9996232"/>
              <a:gd name="connsiteY0" fmla="*/ 4045638 h 4229943"/>
              <a:gd name="connsiteX1" fmla="*/ 2097507 w 9996232"/>
              <a:gd name="connsiteY1" fmla="*/ 1107109 h 4229943"/>
              <a:gd name="connsiteX2" fmla="*/ 7412172 w 9996232"/>
              <a:gd name="connsiteY2" fmla="*/ 103687 h 4229943"/>
              <a:gd name="connsiteX3" fmla="*/ 9996232 w 9996232"/>
              <a:gd name="connsiteY3" fmla="*/ 3368617 h 4229943"/>
              <a:gd name="connsiteX4" fmla="*/ 8358965 w 9996232"/>
              <a:gd name="connsiteY4" fmla="*/ 3867028 h 4229943"/>
              <a:gd name="connsiteX5" fmla="*/ 7871737 w 9996232"/>
              <a:gd name="connsiteY5" fmla="*/ 2681909 h 4229943"/>
              <a:gd name="connsiteX6" fmla="*/ 6551740 w 9996232"/>
              <a:gd name="connsiteY6" fmla="*/ 1553566 h 4229943"/>
              <a:gd name="connsiteX7" fmla="*/ 4338894 w 9996232"/>
              <a:gd name="connsiteY7" fmla="*/ 1533992 h 4229943"/>
              <a:gd name="connsiteX8" fmla="*/ 2046279 w 9996232"/>
              <a:gd name="connsiteY8" fmla="*/ 3331927 h 4229943"/>
              <a:gd name="connsiteX9" fmla="*/ 3139092 w 9996232"/>
              <a:gd name="connsiteY9" fmla="*/ 3724234 h 4229943"/>
              <a:gd name="connsiteX10" fmla="*/ 1985091 w 9996232"/>
              <a:gd name="connsiteY10" fmla="*/ 3900741 h 4229943"/>
              <a:gd name="connsiteX11" fmla="*/ 5789 w 9996232"/>
              <a:gd name="connsiteY11" fmla="*/ 4045638 h 4229943"/>
              <a:gd name="connsiteX0" fmla="*/ 5789 w 9996232"/>
              <a:gd name="connsiteY0" fmla="*/ 4045638 h 5085818"/>
              <a:gd name="connsiteX1" fmla="*/ 2097507 w 9996232"/>
              <a:gd name="connsiteY1" fmla="*/ 1107109 h 5085818"/>
              <a:gd name="connsiteX2" fmla="*/ 7412172 w 9996232"/>
              <a:gd name="connsiteY2" fmla="*/ 103687 h 5085818"/>
              <a:gd name="connsiteX3" fmla="*/ 9996232 w 9996232"/>
              <a:gd name="connsiteY3" fmla="*/ 3368617 h 5085818"/>
              <a:gd name="connsiteX4" fmla="*/ 8358965 w 9996232"/>
              <a:gd name="connsiteY4" fmla="*/ 3867028 h 5085818"/>
              <a:gd name="connsiteX5" fmla="*/ 7871737 w 9996232"/>
              <a:gd name="connsiteY5" fmla="*/ 2681909 h 5085818"/>
              <a:gd name="connsiteX6" fmla="*/ 6551740 w 9996232"/>
              <a:gd name="connsiteY6" fmla="*/ 1553566 h 5085818"/>
              <a:gd name="connsiteX7" fmla="*/ 4338894 w 9996232"/>
              <a:gd name="connsiteY7" fmla="*/ 1533992 h 5085818"/>
              <a:gd name="connsiteX8" fmla="*/ 2046279 w 9996232"/>
              <a:gd name="connsiteY8" fmla="*/ 3331927 h 5085818"/>
              <a:gd name="connsiteX9" fmla="*/ 3139092 w 9996232"/>
              <a:gd name="connsiteY9" fmla="*/ 3724234 h 5085818"/>
              <a:gd name="connsiteX10" fmla="*/ 2494604 w 9996232"/>
              <a:gd name="connsiteY10" fmla="*/ 5082593 h 5085818"/>
              <a:gd name="connsiteX11" fmla="*/ 5789 w 9996232"/>
              <a:gd name="connsiteY11" fmla="*/ 4045638 h 5085818"/>
              <a:gd name="connsiteX0" fmla="*/ 5789 w 9996232"/>
              <a:gd name="connsiteY0" fmla="*/ 4045638 h 5013852"/>
              <a:gd name="connsiteX1" fmla="*/ 2097507 w 9996232"/>
              <a:gd name="connsiteY1" fmla="*/ 1107109 h 5013852"/>
              <a:gd name="connsiteX2" fmla="*/ 7412172 w 9996232"/>
              <a:gd name="connsiteY2" fmla="*/ 103687 h 5013852"/>
              <a:gd name="connsiteX3" fmla="*/ 9996232 w 9996232"/>
              <a:gd name="connsiteY3" fmla="*/ 3368617 h 5013852"/>
              <a:gd name="connsiteX4" fmla="*/ 8358965 w 9996232"/>
              <a:gd name="connsiteY4" fmla="*/ 3867028 h 5013852"/>
              <a:gd name="connsiteX5" fmla="*/ 7871737 w 9996232"/>
              <a:gd name="connsiteY5" fmla="*/ 2681909 h 5013852"/>
              <a:gd name="connsiteX6" fmla="*/ 6551740 w 9996232"/>
              <a:gd name="connsiteY6" fmla="*/ 1553566 h 5013852"/>
              <a:gd name="connsiteX7" fmla="*/ 4338894 w 9996232"/>
              <a:gd name="connsiteY7" fmla="*/ 1533992 h 5013852"/>
              <a:gd name="connsiteX8" fmla="*/ 2046279 w 9996232"/>
              <a:gd name="connsiteY8" fmla="*/ 3331927 h 5013852"/>
              <a:gd name="connsiteX9" fmla="*/ 3139092 w 9996232"/>
              <a:gd name="connsiteY9" fmla="*/ 3724234 h 5013852"/>
              <a:gd name="connsiteX10" fmla="*/ 2554052 w 9996232"/>
              <a:gd name="connsiteY10" fmla="*/ 5010240 h 5013852"/>
              <a:gd name="connsiteX11" fmla="*/ 5789 w 9996232"/>
              <a:gd name="connsiteY11" fmla="*/ 4045638 h 5013852"/>
              <a:gd name="connsiteX0" fmla="*/ 5789 w 9996232"/>
              <a:gd name="connsiteY0" fmla="*/ 4045638 h 5013852"/>
              <a:gd name="connsiteX1" fmla="*/ 2097507 w 9996232"/>
              <a:gd name="connsiteY1" fmla="*/ 1107109 h 5013852"/>
              <a:gd name="connsiteX2" fmla="*/ 7412172 w 9996232"/>
              <a:gd name="connsiteY2" fmla="*/ 103687 h 5013852"/>
              <a:gd name="connsiteX3" fmla="*/ 9996232 w 9996232"/>
              <a:gd name="connsiteY3" fmla="*/ 3368617 h 5013852"/>
              <a:gd name="connsiteX4" fmla="*/ 8358965 w 9996232"/>
              <a:gd name="connsiteY4" fmla="*/ 3867028 h 5013852"/>
              <a:gd name="connsiteX5" fmla="*/ 7871737 w 9996232"/>
              <a:gd name="connsiteY5" fmla="*/ 2681909 h 5013852"/>
              <a:gd name="connsiteX6" fmla="*/ 6551740 w 9996232"/>
              <a:gd name="connsiteY6" fmla="*/ 1553566 h 5013852"/>
              <a:gd name="connsiteX7" fmla="*/ 4338894 w 9996232"/>
              <a:gd name="connsiteY7" fmla="*/ 1533992 h 5013852"/>
              <a:gd name="connsiteX8" fmla="*/ 2046279 w 9996232"/>
              <a:gd name="connsiteY8" fmla="*/ 3331927 h 5013852"/>
              <a:gd name="connsiteX9" fmla="*/ 3139092 w 9996232"/>
              <a:gd name="connsiteY9" fmla="*/ 3724234 h 5013852"/>
              <a:gd name="connsiteX10" fmla="*/ 2554052 w 9996232"/>
              <a:gd name="connsiteY10" fmla="*/ 5010240 h 5013852"/>
              <a:gd name="connsiteX11" fmla="*/ 5789 w 9996232"/>
              <a:gd name="connsiteY11" fmla="*/ 4045638 h 5013852"/>
              <a:gd name="connsiteX0" fmla="*/ 5789 w 9996232"/>
              <a:gd name="connsiteY0" fmla="*/ 4045638 h 5013852"/>
              <a:gd name="connsiteX1" fmla="*/ 2097507 w 9996232"/>
              <a:gd name="connsiteY1" fmla="*/ 1107109 h 5013852"/>
              <a:gd name="connsiteX2" fmla="*/ 7412172 w 9996232"/>
              <a:gd name="connsiteY2" fmla="*/ 103687 h 5013852"/>
              <a:gd name="connsiteX3" fmla="*/ 9996232 w 9996232"/>
              <a:gd name="connsiteY3" fmla="*/ 3368617 h 5013852"/>
              <a:gd name="connsiteX4" fmla="*/ 8358965 w 9996232"/>
              <a:gd name="connsiteY4" fmla="*/ 3867028 h 5013852"/>
              <a:gd name="connsiteX5" fmla="*/ 7871737 w 9996232"/>
              <a:gd name="connsiteY5" fmla="*/ 2681909 h 5013852"/>
              <a:gd name="connsiteX6" fmla="*/ 6551740 w 9996232"/>
              <a:gd name="connsiteY6" fmla="*/ 1553566 h 5013852"/>
              <a:gd name="connsiteX7" fmla="*/ 4338894 w 9996232"/>
              <a:gd name="connsiteY7" fmla="*/ 1533992 h 5013852"/>
              <a:gd name="connsiteX8" fmla="*/ 2046279 w 9996232"/>
              <a:gd name="connsiteY8" fmla="*/ 3331927 h 5013852"/>
              <a:gd name="connsiteX9" fmla="*/ 2989095 w 9996232"/>
              <a:gd name="connsiteY9" fmla="*/ 3753306 h 5013852"/>
              <a:gd name="connsiteX10" fmla="*/ 2554052 w 9996232"/>
              <a:gd name="connsiteY10" fmla="*/ 5010240 h 5013852"/>
              <a:gd name="connsiteX11" fmla="*/ 5789 w 9996232"/>
              <a:gd name="connsiteY11" fmla="*/ 4045638 h 5013852"/>
              <a:gd name="connsiteX0" fmla="*/ 5789 w 9996232"/>
              <a:gd name="connsiteY0" fmla="*/ 4045638 h 5013852"/>
              <a:gd name="connsiteX1" fmla="*/ 2097507 w 9996232"/>
              <a:gd name="connsiteY1" fmla="*/ 1107109 h 5013852"/>
              <a:gd name="connsiteX2" fmla="*/ 7412172 w 9996232"/>
              <a:gd name="connsiteY2" fmla="*/ 103687 h 5013852"/>
              <a:gd name="connsiteX3" fmla="*/ 9996232 w 9996232"/>
              <a:gd name="connsiteY3" fmla="*/ 3368617 h 5013852"/>
              <a:gd name="connsiteX4" fmla="*/ 8358965 w 9996232"/>
              <a:gd name="connsiteY4" fmla="*/ 3867028 h 5013852"/>
              <a:gd name="connsiteX5" fmla="*/ 7871737 w 9996232"/>
              <a:gd name="connsiteY5" fmla="*/ 2681909 h 5013852"/>
              <a:gd name="connsiteX6" fmla="*/ 6551740 w 9996232"/>
              <a:gd name="connsiteY6" fmla="*/ 1553566 h 5013852"/>
              <a:gd name="connsiteX7" fmla="*/ 4338894 w 9996232"/>
              <a:gd name="connsiteY7" fmla="*/ 1533992 h 5013852"/>
              <a:gd name="connsiteX8" fmla="*/ 2046279 w 9996232"/>
              <a:gd name="connsiteY8" fmla="*/ 3331927 h 5013852"/>
              <a:gd name="connsiteX9" fmla="*/ 3005697 w 9996232"/>
              <a:gd name="connsiteY9" fmla="*/ 3647388 h 5013852"/>
              <a:gd name="connsiteX10" fmla="*/ 2554052 w 9996232"/>
              <a:gd name="connsiteY10" fmla="*/ 5010240 h 5013852"/>
              <a:gd name="connsiteX11" fmla="*/ 5789 w 9996232"/>
              <a:gd name="connsiteY11" fmla="*/ 4045638 h 5013852"/>
              <a:gd name="connsiteX0" fmla="*/ 65665 w 10056108"/>
              <a:gd name="connsiteY0" fmla="*/ 4045638 h 5043172"/>
              <a:gd name="connsiteX1" fmla="*/ 2157383 w 10056108"/>
              <a:gd name="connsiteY1" fmla="*/ 1107109 h 5043172"/>
              <a:gd name="connsiteX2" fmla="*/ 7472048 w 10056108"/>
              <a:gd name="connsiteY2" fmla="*/ 103687 h 5043172"/>
              <a:gd name="connsiteX3" fmla="*/ 10056108 w 10056108"/>
              <a:gd name="connsiteY3" fmla="*/ 3368617 h 5043172"/>
              <a:gd name="connsiteX4" fmla="*/ 8418841 w 10056108"/>
              <a:gd name="connsiteY4" fmla="*/ 3867028 h 5043172"/>
              <a:gd name="connsiteX5" fmla="*/ 7931613 w 10056108"/>
              <a:gd name="connsiteY5" fmla="*/ 2681909 h 5043172"/>
              <a:gd name="connsiteX6" fmla="*/ 6611616 w 10056108"/>
              <a:gd name="connsiteY6" fmla="*/ 1553566 h 5043172"/>
              <a:gd name="connsiteX7" fmla="*/ 4398770 w 10056108"/>
              <a:gd name="connsiteY7" fmla="*/ 1533992 h 5043172"/>
              <a:gd name="connsiteX8" fmla="*/ 2106155 w 10056108"/>
              <a:gd name="connsiteY8" fmla="*/ 3331927 h 5043172"/>
              <a:gd name="connsiteX9" fmla="*/ 3065573 w 10056108"/>
              <a:gd name="connsiteY9" fmla="*/ 3647388 h 5043172"/>
              <a:gd name="connsiteX10" fmla="*/ 2613928 w 10056108"/>
              <a:gd name="connsiteY10" fmla="*/ 5010240 h 5043172"/>
              <a:gd name="connsiteX11" fmla="*/ 715511 w 10056108"/>
              <a:gd name="connsiteY11" fmla="*/ 4573952 h 5043172"/>
              <a:gd name="connsiteX12" fmla="*/ 65665 w 10056108"/>
              <a:gd name="connsiteY12" fmla="*/ 4045638 h 5043172"/>
              <a:gd name="connsiteX0" fmla="*/ 41784 w 10032227"/>
              <a:gd name="connsiteY0" fmla="*/ 4045638 h 5359246"/>
              <a:gd name="connsiteX1" fmla="*/ 2133502 w 10032227"/>
              <a:gd name="connsiteY1" fmla="*/ 1107109 h 5359246"/>
              <a:gd name="connsiteX2" fmla="*/ 7448167 w 10032227"/>
              <a:gd name="connsiteY2" fmla="*/ 103687 h 5359246"/>
              <a:gd name="connsiteX3" fmla="*/ 10032227 w 10032227"/>
              <a:gd name="connsiteY3" fmla="*/ 3368617 h 5359246"/>
              <a:gd name="connsiteX4" fmla="*/ 8394960 w 10032227"/>
              <a:gd name="connsiteY4" fmla="*/ 3867028 h 5359246"/>
              <a:gd name="connsiteX5" fmla="*/ 7907732 w 10032227"/>
              <a:gd name="connsiteY5" fmla="*/ 2681909 h 5359246"/>
              <a:gd name="connsiteX6" fmla="*/ 6587735 w 10032227"/>
              <a:gd name="connsiteY6" fmla="*/ 1553566 h 5359246"/>
              <a:gd name="connsiteX7" fmla="*/ 4374889 w 10032227"/>
              <a:gd name="connsiteY7" fmla="*/ 1533992 h 5359246"/>
              <a:gd name="connsiteX8" fmla="*/ 2082274 w 10032227"/>
              <a:gd name="connsiteY8" fmla="*/ 3331927 h 5359246"/>
              <a:gd name="connsiteX9" fmla="*/ 3041692 w 10032227"/>
              <a:gd name="connsiteY9" fmla="*/ 3647388 h 5359246"/>
              <a:gd name="connsiteX10" fmla="*/ 2590047 w 10032227"/>
              <a:gd name="connsiteY10" fmla="*/ 5010240 h 5359246"/>
              <a:gd name="connsiteX11" fmla="*/ 1082392 w 10032227"/>
              <a:gd name="connsiteY11" fmla="*/ 5314294 h 5359246"/>
              <a:gd name="connsiteX12" fmla="*/ 41784 w 10032227"/>
              <a:gd name="connsiteY12" fmla="*/ 4045638 h 5359246"/>
              <a:gd name="connsiteX0" fmla="*/ 41784 w 10032227"/>
              <a:gd name="connsiteY0" fmla="*/ 4045638 h 5314613"/>
              <a:gd name="connsiteX1" fmla="*/ 2133502 w 10032227"/>
              <a:gd name="connsiteY1" fmla="*/ 1107109 h 5314613"/>
              <a:gd name="connsiteX2" fmla="*/ 7448167 w 10032227"/>
              <a:gd name="connsiteY2" fmla="*/ 103687 h 5314613"/>
              <a:gd name="connsiteX3" fmla="*/ 10032227 w 10032227"/>
              <a:gd name="connsiteY3" fmla="*/ 3368617 h 5314613"/>
              <a:gd name="connsiteX4" fmla="*/ 8394960 w 10032227"/>
              <a:gd name="connsiteY4" fmla="*/ 3867028 h 5314613"/>
              <a:gd name="connsiteX5" fmla="*/ 7907732 w 10032227"/>
              <a:gd name="connsiteY5" fmla="*/ 2681909 h 5314613"/>
              <a:gd name="connsiteX6" fmla="*/ 6587735 w 10032227"/>
              <a:gd name="connsiteY6" fmla="*/ 1553566 h 5314613"/>
              <a:gd name="connsiteX7" fmla="*/ 4374889 w 10032227"/>
              <a:gd name="connsiteY7" fmla="*/ 1533992 h 5314613"/>
              <a:gd name="connsiteX8" fmla="*/ 2082274 w 10032227"/>
              <a:gd name="connsiteY8" fmla="*/ 3331927 h 5314613"/>
              <a:gd name="connsiteX9" fmla="*/ 3041692 w 10032227"/>
              <a:gd name="connsiteY9" fmla="*/ 3647388 h 5314613"/>
              <a:gd name="connsiteX10" fmla="*/ 2590047 w 10032227"/>
              <a:gd name="connsiteY10" fmla="*/ 5010240 h 5314613"/>
              <a:gd name="connsiteX11" fmla="*/ 1082392 w 10032227"/>
              <a:gd name="connsiteY11" fmla="*/ 5314294 h 5314613"/>
              <a:gd name="connsiteX12" fmla="*/ 41784 w 10032227"/>
              <a:gd name="connsiteY12" fmla="*/ 4045638 h 5314613"/>
              <a:gd name="connsiteX0" fmla="*/ 39033 w 10029476"/>
              <a:gd name="connsiteY0" fmla="*/ 4045638 h 5314613"/>
              <a:gd name="connsiteX1" fmla="*/ 2130751 w 10029476"/>
              <a:gd name="connsiteY1" fmla="*/ 1107109 h 5314613"/>
              <a:gd name="connsiteX2" fmla="*/ 7445416 w 10029476"/>
              <a:gd name="connsiteY2" fmla="*/ 103687 h 5314613"/>
              <a:gd name="connsiteX3" fmla="*/ 10029476 w 10029476"/>
              <a:gd name="connsiteY3" fmla="*/ 3368617 h 5314613"/>
              <a:gd name="connsiteX4" fmla="*/ 8392209 w 10029476"/>
              <a:gd name="connsiteY4" fmla="*/ 3867028 h 5314613"/>
              <a:gd name="connsiteX5" fmla="*/ 7904981 w 10029476"/>
              <a:gd name="connsiteY5" fmla="*/ 2681909 h 5314613"/>
              <a:gd name="connsiteX6" fmla="*/ 6584984 w 10029476"/>
              <a:gd name="connsiteY6" fmla="*/ 1553566 h 5314613"/>
              <a:gd name="connsiteX7" fmla="*/ 4372138 w 10029476"/>
              <a:gd name="connsiteY7" fmla="*/ 1533992 h 5314613"/>
              <a:gd name="connsiteX8" fmla="*/ 2079523 w 10029476"/>
              <a:gd name="connsiteY8" fmla="*/ 3331927 h 5314613"/>
              <a:gd name="connsiteX9" fmla="*/ 3038941 w 10029476"/>
              <a:gd name="connsiteY9" fmla="*/ 3647388 h 5314613"/>
              <a:gd name="connsiteX10" fmla="*/ 2587296 w 10029476"/>
              <a:gd name="connsiteY10" fmla="*/ 5010240 h 5314613"/>
              <a:gd name="connsiteX11" fmla="*/ 1079641 w 10029476"/>
              <a:gd name="connsiteY11" fmla="*/ 5314294 h 5314613"/>
              <a:gd name="connsiteX12" fmla="*/ 39033 w 10029476"/>
              <a:gd name="connsiteY12" fmla="*/ 4045638 h 5314613"/>
              <a:gd name="connsiteX0" fmla="*/ 5789 w 9996232"/>
              <a:gd name="connsiteY0" fmla="*/ 4045638 h 5314613"/>
              <a:gd name="connsiteX1" fmla="*/ 2097507 w 9996232"/>
              <a:gd name="connsiteY1" fmla="*/ 1107109 h 5314613"/>
              <a:gd name="connsiteX2" fmla="*/ 7412172 w 9996232"/>
              <a:gd name="connsiteY2" fmla="*/ 103687 h 5314613"/>
              <a:gd name="connsiteX3" fmla="*/ 9996232 w 9996232"/>
              <a:gd name="connsiteY3" fmla="*/ 3368617 h 5314613"/>
              <a:gd name="connsiteX4" fmla="*/ 8358965 w 9996232"/>
              <a:gd name="connsiteY4" fmla="*/ 3867028 h 5314613"/>
              <a:gd name="connsiteX5" fmla="*/ 7871737 w 9996232"/>
              <a:gd name="connsiteY5" fmla="*/ 2681909 h 5314613"/>
              <a:gd name="connsiteX6" fmla="*/ 6551740 w 9996232"/>
              <a:gd name="connsiteY6" fmla="*/ 1553566 h 5314613"/>
              <a:gd name="connsiteX7" fmla="*/ 4338894 w 9996232"/>
              <a:gd name="connsiteY7" fmla="*/ 1533992 h 5314613"/>
              <a:gd name="connsiteX8" fmla="*/ 2046279 w 9996232"/>
              <a:gd name="connsiteY8" fmla="*/ 3331927 h 5314613"/>
              <a:gd name="connsiteX9" fmla="*/ 3005697 w 9996232"/>
              <a:gd name="connsiteY9" fmla="*/ 3647388 h 5314613"/>
              <a:gd name="connsiteX10" fmla="*/ 2554052 w 9996232"/>
              <a:gd name="connsiteY10" fmla="*/ 5010240 h 5314613"/>
              <a:gd name="connsiteX11" fmla="*/ 1046397 w 9996232"/>
              <a:gd name="connsiteY11" fmla="*/ 5314294 h 5314613"/>
              <a:gd name="connsiteX12" fmla="*/ 5789 w 9996232"/>
              <a:gd name="connsiteY12" fmla="*/ 4045638 h 5314613"/>
              <a:gd name="connsiteX0" fmla="*/ 5910 w 9970834"/>
              <a:gd name="connsiteY0" fmla="*/ 3844292 h 5311765"/>
              <a:gd name="connsiteX1" fmla="*/ 2072109 w 9970834"/>
              <a:gd name="connsiteY1" fmla="*/ 1104261 h 5311765"/>
              <a:gd name="connsiteX2" fmla="*/ 7386774 w 9970834"/>
              <a:gd name="connsiteY2" fmla="*/ 100839 h 5311765"/>
              <a:gd name="connsiteX3" fmla="*/ 9970834 w 9970834"/>
              <a:gd name="connsiteY3" fmla="*/ 3365769 h 5311765"/>
              <a:gd name="connsiteX4" fmla="*/ 8333567 w 9970834"/>
              <a:gd name="connsiteY4" fmla="*/ 3864180 h 5311765"/>
              <a:gd name="connsiteX5" fmla="*/ 7846339 w 9970834"/>
              <a:gd name="connsiteY5" fmla="*/ 2679061 h 5311765"/>
              <a:gd name="connsiteX6" fmla="*/ 6526342 w 9970834"/>
              <a:gd name="connsiteY6" fmla="*/ 1550718 h 5311765"/>
              <a:gd name="connsiteX7" fmla="*/ 4313496 w 9970834"/>
              <a:gd name="connsiteY7" fmla="*/ 1531144 h 5311765"/>
              <a:gd name="connsiteX8" fmla="*/ 2020881 w 9970834"/>
              <a:gd name="connsiteY8" fmla="*/ 3329079 h 5311765"/>
              <a:gd name="connsiteX9" fmla="*/ 2980299 w 9970834"/>
              <a:gd name="connsiteY9" fmla="*/ 3644540 h 5311765"/>
              <a:gd name="connsiteX10" fmla="*/ 2528654 w 9970834"/>
              <a:gd name="connsiteY10" fmla="*/ 5007392 h 5311765"/>
              <a:gd name="connsiteX11" fmla="*/ 1020999 w 9970834"/>
              <a:gd name="connsiteY11" fmla="*/ 5311446 h 5311765"/>
              <a:gd name="connsiteX12" fmla="*/ 5910 w 9970834"/>
              <a:gd name="connsiteY12" fmla="*/ 3844292 h 5311765"/>
              <a:gd name="connsiteX0" fmla="*/ 6352 w 9885947"/>
              <a:gd name="connsiteY0" fmla="*/ 3741023 h 5310355"/>
              <a:gd name="connsiteX1" fmla="*/ 1987222 w 9885947"/>
              <a:gd name="connsiteY1" fmla="*/ 1102851 h 5310355"/>
              <a:gd name="connsiteX2" fmla="*/ 7301887 w 9885947"/>
              <a:gd name="connsiteY2" fmla="*/ 99429 h 5310355"/>
              <a:gd name="connsiteX3" fmla="*/ 9885947 w 9885947"/>
              <a:gd name="connsiteY3" fmla="*/ 3364359 h 5310355"/>
              <a:gd name="connsiteX4" fmla="*/ 8248680 w 9885947"/>
              <a:gd name="connsiteY4" fmla="*/ 3862770 h 5310355"/>
              <a:gd name="connsiteX5" fmla="*/ 7761452 w 9885947"/>
              <a:gd name="connsiteY5" fmla="*/ 2677651 h 5310355"/>
              <a:gd name="connsiteX6" fmla="*/ 6441455 w 9885947"/>
              <a:gd name="connsiteY6" fmla="*/ 1549308 h 5310355"/>
              <a:gd name="connsiteX7" fmla="*/ 4228609 w 9885947"/>
              <a:gd name="connsiteY7" fmla="*/ 1529734 h 5310355"/>
              <a:gd name="connsiteX8" fmla="*/ 1935994 w 9885947"/>
              <a:gd name="connsiteY8" fmla="*/ 3327669 h 5310355"/>
              <a:gd name="connsiteX9" fmla="*/ 2895412 w 9885947"/>
              <a:gd name="connsiteY9" fmla="*/ 3643130 h 5310355"/>
              <a:gd name="connsiteX10" fmla="*/ 2443767 w 9885947"/>
              <a:gd name="connsiteY10" fmla="*/ 5005982 h 5310355"/>
              <a:gd name="connsiteX11" fmla="*/ 936112 w 9885947"/>
              <a:gd name="connsiteY11" fmla="*/ 5310036 h 5310355"/>
              <a:gd name="connsiteX12" fmla="*/ 6352 w 9885947"/>
              <a:gd name="connsiteY12" fmla="*/ 3741023 h 5310355"/>
              <a:gd name="connsiteX0" fmla="*/ 14561 w 9894156"/>
              <a:gd name="connsiteY0" fmla="*/ 3741023 h 5310355"/>
              <a:gd name="connsiteX1" fmla="*/ 1995431 w 9894156"/>
              <a:gd name="connsiteY1" fmla="*/ 1102851 h 5310355"/>
              <a:gd name="connsiteX2" fmla="*/ 7310096 w 9894156"/>
              <a:gd name="connsiteY2" fmla="*/ 99429 h 5310355"/>
              <a:gd name="connsiteX3" fmla="*/ 9894156 w 9894156"/>
              <a:gd name="connsiteY3" fmla="*/ 3364359 h 5310355"/>
              <a:gd name="connsiteX4" fmla="*/ 8256889 w 9894156"/>
              <a:gd name="connsiteY4" fmla="*/ 3862770 h 5310355"/>
              <a:gd name="connsiteX5" fmla="*/ 7769661 w 9894156"/>
              <a:gd name="connsiteY5" fmla="*/ 2677651 h 5310355"/>
              <a:gd name="connsiteX6" fmla="*/ 6449664 w 9894156"/>
              <a:gd name="connsiteY6" fmla="*/ 1549308 h 5310355"/>
              <a:gd name="connsiteX7" fmla="*/ 4236818 w 9894156"/>
              <a:gd name="connsiteY7" fmla="*/ 1529734 h 5310355"/>
              <a:gd name="connsiteX8" fmla="*/ 1944203 w 9894156"/>
              <a:gd name="connsiteY8" fmla="*/ 3327669 h 5310355"/>
              <a:gd name="connsiteX9" fmla="*/ 2903621 w 9894156"/>
              <a:gd name="connsiteY9" fmla="*/ 3643130 h 5310355"/>
              <a:gd name="connsiteX10" fmla="*/ 2451976 w 9894156"/>
              <a:gd name="connsiteY10" fmla="*/ 5005982 h 5310355"/>
              <a:gd name="connsiteX11" fmla="*/ 944321 w 9894156"/>
              <a:gd name="connsiteY11" fmla="*/ 5310036 h 5310355"/>
              <a:gd name="connsiteX12" fmla="*/ 14561 w 9894156"/>
              <a:gd name="connsiteY12" fmla="*/ 3741023 h 5310355"/>
              <a:gd name="connsiteX0" fmla="*/ 14561 w 9894156"/>
              <a:gd name="connsiteY0" fmla="*/ 3741023 h 5310355"/>
              <a:gd name="connsiteX1" fmla="*/ 1995431 w 9894156"/>
              <a:gd name="connsiteY1" fmla="*/ 1102851 h 5310355"/>
              <a:gd name="connsiteX2" fmla="*/ 7310096 w 9894156"/>
              <a:gd name="connsiteY2" fmla="*/ 99429 h 5310355"/>
              <a:gd name="connsiteX3" fmla="*/ 9894156 w 9894156"/>
              <a:gd name="connsiteY3" fmla="*/ 3364359 h 5310355"/>
              <a:gd name="connsiteX4" fmla="*/ 8256889 w 9894156"/>
              <a:gd name="connsiteY4" fmla="*/ 3862770 h 5310355"/>
              <a:gd name="connsiteX5" fmla="*/ 7769661 w 9894156"/>
              <a:gd name="connsiteY5" fmla="*/ 2677651 h 5310355"/>
              <a:gd name="connsiteX6" fmla="*/ 6449664 w 9894156"/>
              <a:gd name="connsiteY6" fmla="*/ 1549308 h 5310355"/>
              <a:gd name="connsiteX7" fmla="*/ 4236818 w 9894156"/>
              <a:gd name="connsiteY7" fmla="*/ 1529734 h 5310355"/>
              <a:gd name="connsiteX8" fmla="*/ 1944203 w 9894156"/>
              <a:gd name="connsiteY8" fmla="*/ 3327669 h 5310355"/>
              <a:gd name="connsiteX9" fmla="*/ 2903621 w 9894156"/>
              <a:gd name="connsiteY9" fmla="*/ 3643130 h 5310355"/>
              <a:gd name="connsiteX10" fmla="*/ 2451976 w 9894156"/>
              <a:gd name="connsiteY10" fmla="*/ 5005982 h 5310355"/>
              <a:gd name="connsiteX11" fmla="*/ 944321 w 9894156"/>
              <a:gd name="connsiteY11" fmla="*/ 5310036 h 5310355"/>
              <a:gd name="connsiteX12" fmla="*/ 14561 w 9894156"/>
              <a:gd name="connsiteY12" fmla="*/ 3741023 h 5310355"/>
              <a:gd name="connsiteX0" fmla="*/ 26293 w 9905888"/>
              <a:gd name="connsiteY0" fmla="*/ 3741023 h 5310355"/>
              <a:gd name="connsiteX1" fmla="*/ 2007163 w 9905888"/>
              <a:gd name="connsiteY1" fmla="*/ 1102851 h 5310355"/>
              <a:gd name="connsiteX2" fmla="*/ 7321828 w 9905888"/>
              <a:gd name="connsiteY2" fmla="*/ 99429 h 5310355"/>
              <a:gd name="connsiteX3" fmla="*/ 9905888 w 9905888"/>
              <a:gd name="connsiteY3" fmla="*/ 3364359 h 5310355"/>
              <a:gd name="connsiteX4" fmla="*/ 8268621 w 9905888"/>
              <a:gd name="connsiteY4" fmla="*/ 3862770 h 5310355"/>
              <a:gd name="connsiteX5" fmla="*/ 7781393 w 9905888"/>
              <a:gd name="connsiteY5" fmla="*/ 2677651 h 5310355"/>
              <a:gd name="connsiteX6" fmla="*/ 6461396 w 9905888"/>
              <a:gd name="connsiteY6" fmla="*/ 1549308 h 5310355"/>
              <a:gd name="connsiteX7" fmla="*/ 4248550 w 9905888"/>
              <a:gd name="connsiteY7" fmla="*/ 1529734 h 5310355"/>
              <a:gd name="connsiteX8" fmla="*/ 1955935 w 9905888"/>
              <a:gd name="connsiteY8" fmla="*/ 3327669 h 5310355"/>
              <a:gd name="connsiteX9" fmla="*/ 2915353 w 9905888"/>
              <a:gd name="connsiteY9" fmla="*/ 3643130 h 5310355"/>
              <a:gd name="connsiteX10" fmla="*/ 2463708 w 9905888"/>
              <a:gd name="connsiteY10" fmla="*/ 5005982 h 5310355"/>
              <a:gd name="connsiteX11" fmla="*/ 956053 w 9905888"/>
              <a:gd name="connsiteY11" fmla="*/ 5310036 h 5310355"/>
              <a:gd name="connsiteX12" fmla="*/ 26293 w 9905888"/>
              <a:gd name="connsiteY12" fmla="*/ 3741023 h 5310355"/>
              <a:gd name="connsiteX0" fmla="*/ 26293 w 9905888"/>
              <a:gd name="connsiteY0" fmla="*/ 3741023 h 5310355"/>
              <a:gd name="connsiteX1" fmla="*/ 2007163 w 9905888"/>
              <a:gd name="connsiteY1" fmla="*/ 1102851 h 5310355"/>
              <a:gd name="connsiteX2" fmla="*/ 7321828 w 9905888"/>
              <a:gd name="connsiteY2" fmla="*/ 99429 h 5310355"/>
              <a:gd name="connsiteX3" fmla="*/ 9905888 w 9905888"/>
              <a:gd name="connsiteY3" fmla="*/ 3364359 h 5310355"/>
              <a:gd name="connsiteX4" fmla="*/ 8268621 w 9905888"/>
              <a:gd name="connsiteY4" fmla="*/ 3862770 h 5310355"/>
              <a:gd name="connsiteX5" fmla="*/ 7781393 w 9905888"/>
              <a:gd name="connsiteY5" fmla="*/ 2677651 h 5310355"/>
              <a:gd name="connsiteX6" fmla="*/ 6461396 w 9905888"/>
              <a:gd name="connsiteY6" fmla="*/ 1549308 h 5310355"/>
              <a:gd name="connsiteX7" fmla="*/ 4248550 w 9905888"/>
              <a:gd name="connsiteY7" fmla="*/ 1529734 h 5310355"/>
              <a:gd name="connsiteX8" fmla="*/ 1955935 w 9905888"/>
              <a:gd name="connsiteY8" fmla="*/ 3327669 h 5310355"/>
              <a:gd name="connsiteX9" fmla="*/ 2915353 w 9905888"/>
              <a:gd name="connsiteY9" fmla="*/ 3643130 h 5310355"/>
              <a:gd name="connsiteX10" fmla="*/ 2463708 w 9905888"/>
              <a:gd name="connsiteY10" fmla="*/ 5005982 h 5310355"/>
              <a:gd name="connsiteX11" fmla="*/ 956053 w 9905888"/>
              <a:gd name="connsiteY11" fmla="*/ 5310036 h 5310355"/>
              <a:gd name="connsiteX12" fmla="*/ 26293 w 9905888"/>
              <a:gd name="connsiteY12" fmla="*/ 3741023 h 531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5888" h="5310355">
                <a:moveTo>
                  <a:pt x="26293" y="3741023"/>
                </a:moveTo>
                <a:cubicBezTo>
                  <a:pt x="-173399" y="2496695"/>
                  <a:pt x="791241" y="1709783"/>
                  <a:pt x="2007163" y="1102851"/>
                </a:cubicBezTo>
                <a:cubicBezTo>
                  <a:pt x="3223085" y="495919"/>
                  <a:pt x="6005374" y="-277489"/>
                  <a:pt x="7321828" y="99429"/>
                </a:cubicBezTo>
                <a:cubicBezTo>
                  <a:pt x="8638282" y="476347"/>
                  <a:pt x="9905888" y="2136351"/>
                  <a:pt x="9905888" y="3364359"/>
                </a:cubicBezTo>
                <a:lnTo>
                  <a:pt x="8268621" y="3862770"/>
                </a:lnTo>
                <a:cubicBezTo>
                  <a:pt x="8090139" y="3448582"/>
                  <a:pt x="8013236" y="3176573"/>
                  <a:pt x="7781393" y="2677651"/>
                </a:cubicBezTo>
                <a:cubicBezTo>
                  <a:pt x="7509513" y="2250768"/>
                  <a:pt x="7050203" y="1740627"/>
                  <a:pt x="6461396" y="1549308"/>
                </a:cubicBezTo>
                <a:cubicBezTo>
                  <a:pt x="5872589" y="1357989"/>
                  <a:pt x="4999460" y="1233341"/>
                  <a:pt x="4248550" y="1529734"/>
                </a:cubicBezTo>
                <a:cubicBezTo>
                  <a:pt x="3497640" y="1826128"/>
                  <a:pt x="2335261" y="3000811"/>
                  <a:pt x="1955935" y="3327669"/>
                </a:cubicBezTo>
                <a:cubicBezTo>
                  <a:pt x="1576609" y="3654527"/>
                  <a:pt x="2925551" y="3548328"/>
                  <a:pt x="2915353" y="3643130"/>
                </a:cubicBezTo>
                <a:cubicBezTo>
                  <a:pt x="2905155" y="3737932"/>
                  <a:pt x="2855385" y="4851555"/>
                  <a:pt x="2463708" y="5005982"/>
                </a:cubicBezTo>
                <a:cubicBezTo>
                  <a:pt x="2072031" y="5160409"/>
                  <a:pt x="1486319" y="5318413"/>
                  <a:pt x="956053" y="5310036"/>
                </a:cubicBezTo>
                <a:cubicBezTo>
                  <a:pt x="608988" y="5060750"/>
                  <a:pt x="277151" y="4468535"/>
                  <a:pt x="26293" y="3741023"/>
                </a:cubicBezTo>
                <a:close/>
              </a:path>
            </a:pathLst>
          </a:custGeom>
          <a:noFill/>
          <a:ln w="25400">
            <a:solidFill>
              <a:srgbClr val="FCC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6" name="Abgerundetes Rechteck 55"/>
          <p:cNvSpPr/>
          <p:nvPr/>
        </p:nvSpPr>
        <p:spPr>
          <a:xfrm>
            <a:off x="4500012" y="2214607"/>
            <a:ext cx="4633828" cy="1354378"/>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2554A0"/>
                </a:solidFill>
              </a:rPr>
              <a:t>Uncertainty of possible future conditions: </a:t>
            </a:r>
            <a:br>
              <a:rPr lang="en-US" sz="1600" dirty="0" smtClean="0">
                <a:solidFill>
                  <a:srgbClr val="2554A0"/>
                </a:solidFill>
              </a:rPr>
            </a:br>
            <a:r>
              <a:rPr lang="en-US" sz="1600" dirty="0" smtClean="0">
                <a:solidFill>
                  <a:srgbClr val="2554A0"/>
                </a:solidFill>
              </a:rPr>
              <a:t>different combinations of measures can be explored by turning on and off or inserting probability distributions in the measures and factors.</a:t>
            </a:r>
            <a:endParaRPr lang="en-US" sz="1600" dirty="0">
              <a:solidFill>
                <a:srgbClr val="2554A0"/>
              </a:solidFill>
            </a:endParaRPr>
          </a:p>
        </p:txBody>
      </p:sp>
      <p:sp>
        <p:nvSpPr>
          <p:cNvPr id="33" name="Abgerundetes Rechteck 32">
            <a:hlinkClick r:id="rId12" action="ppaction://hlinksldjump"/>
          </p:cNvPr>
          <p:cNvSpPr/>
          <p:nvPr/>
        </p:nvSpPr>
        <p:spPr>
          <a:xfrm>
            <a:off x="450922" y="1287751"/>
            <a:ext cx="1602889" cy="746708"/>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Textfeld 33">
            <a:hlinkClick r:id="rId12" action="ppaction://hlinksldjump"/>
          </p:cNvPr>
          <p:cNvSpPr txBox="1"/>
          <p:nvPr/>
        </p:nvSpPr>
        <p:spPr>
          <a:xfrm>
            <a:off x="488635" y="1491828"/>
            <a:ext cx="1318647" cy="338554"/>
          </a:xfrm>
          <a:prstGeom prst="rect">
            <a:avLst/>
          </a:prstGeom>
          <a:noFill/>
        </p:spPr>
        <p:txBody>
          <a:bodyPr wrap="square" rtlCol="0">
            <a:spAutoFit/>
          </a:bodyPr>
          <a:lstStyle/>
          <a:p>
            <a:r>
              <a:rPr lang="en-US" sz="1600" dirty="0" smtClean="0">
                <a:solidFill>
                  <a:schemeClr val="bg1"/>
                </a:solidFill>
              </a:rPr>
              <a:t>Components</a:t>
            </a:r>
          </a:p>
        </p:txBody>
      </p:sp>
      <p:sp>
        <p:nvSpPr>
          <p:cNvPr id="35" name="Gleichschenkliges Dreieck 34">
            <a:hlinkClick r:id="rId12" action="ppaction://hlinksldjump"/>
          </p:cNvPr>
          <p:cNvSpPr>
            <a:spLocks noChangeAspect="1"/>
          </p:cNvSpPr>
          <p:nvPr/>
        </p:nvSpPr>
        <p:spPr>
          <a:xfrm rot="5400000">
            <a:off x="1656652" y="1517105"/>
            <a:ext cx="377459"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Abgerundetes Rechteck 53"/>
          <p:cNvSpPr/>
          <p:nvPr/>
        </p:nvSpPr>
        <p:spPr>
          <a:xfrm>
            <a:off x="5612270" y="4211439"/>
            <a:ext cx="4438773" cy="1268468"/>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2554A0"/>
                </a:solidFill>
              </a:rPr>
              <a:t>Uncertainty is propagated through the Bayesian Belief Network with the probability distributions of the states. Uncertainty due to the sampling process of the software is also taken into account.</a:t>
            </a:r>
            <a:endParaRPr lang="en-US" sz="1600" dirty="0">
              <a:solidFill>
                <a:srgbClr val="2554A0"/>
              </a:solidFill>
            </a:endParaRPr>
          </a:p>
        </p:txBody>
      </p:sp>
    </p:spTree>
    <p:extLst>
      <p:ext uri="{BB962C8B-B14F-4D97-AF65-F5344CB8AC3E}">
        <p14:creationId xmlns:p14="http://schemas.microsoft.com/office/powerpoint/2010/main" val="2675330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Evaluation</a:t>
            </a:r>
            <a:endParaRPr lang="en-US" dirty="0"/>
          </a:p>
        </p:txBody>
      </p:sp>
      <p:sp>
        <p:nvSpPr>
          <p:cNvPr id="3" name="Textfeld 2">
            <a:hlinkClick r:id="rId2"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3"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b="1" dirty="0" smtClean="0">
                <a:solidFill>
                  <a:srgbClr val="2554A0"/>
                </a:solidFill>
              </a:rPr>
              <a:t>Evaluation</a:t>
            </a:r>
            <a:endParaRPr lang="en-US" sz="1600" b="1" dirty="0">
              <a:solidFill>
                <a:srgbClr val="2554A0"/>
              </a:solidFill>
            </a:endParaRPr>
          </a:p>
        </p:txBody>
      </p:sp>
      <p:sp>
        <p:nvSpPr>
          <p:cNvPr id="6" name="Textfeld 5">
            <a:hlinkClick r:id="rId4"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7" name="Textfeld 6">
            <a:hlinkClick r:id="rId5"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6"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10" name="Textfeld 9"/>
          <p:cNvSpPr txBox="1"/>
          <p:nvPr/>
        </p:nvSpPr>
        <p:spPr>
          <a:xfrm>
            <a:off x="360136" y="2629653"/>
            <a:ext cx="3170464" cy="523220"/>
          </a:xfrm>
          <a:prstGeom prst="rect">
            <a:avLst/>
          </a:prstGeom>
          <a:noFill/>
        </p:spPr>
        <p:txBody>
          <a:bodyPr wrap="square" rtlCol="0">
            <a:spAutoFit/>
          </a:bodyPr>
          <a:lstStyle/>
          <a:p>
            <a:r>
              <a:rPr lang="en-US" sz="1400" dirty="0" smtClean="0">
                <a:solidFill>
                  <a:schemeClr val="bg1"/>
                </a:solidFill>
              </a:rPr>
              <a:t>Stakeholders evaluated the Bayesian Belief Network after it was presented.</a:t>
            </a:r>
            <a:endParaRPr lang="en-US" sz="1400" dirty="0">
              <a:solidFill>
                <a:schemeClr val="bg1"/>
              </a:solidFill>
            </a:endParaRPr>
          </a:p>
        </p:txBody>
      </p:sp>
      <p:sp>
        <p:nvSpPr>
          <p:cNvPr id="11" name="Textfeld 10">
            <a:hlinkClick r:id="rId7"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
        <p:nvSpPr>
          <p:cNvPr id="12" name="Textfeld 11"/>
          <p:cNvSpPr txBox="1"/>
          <p:nvPr/>
        </p:nvSpPr>
        <p:spPr>
          <a:xfrm>
            <a:off x="1758950" y="4983534"/>
            <a:ext cx="8146788" cy="584775"/>
          </a:xfrm>
          <a:prstGeom prst="rect">
            <a:avLst/>
          </a:prstGeom>
          <a:noFill/>
        </p:spPr>
        <p:txBody>
          <a:bodyPr wrap="square" rtlCol="0">
            <a:spAutoFit/>
          </a:bodyPr>
          <a:lstStyle/>
          <a:p>
            <a:r>
              <a:rPr lang="en-US" sz="1600" dirty="0" smtClean="0">
                <a:solidFill>
                  <a:schemeClr val="bg1"/>
                </a:solidFill>
              </a:rPr>
              <a:t>Majority of stakeholders understood the Bayesian Belief Network and the complex interactions that it displays, and found it helpful for identifying first steps to implementation.</a:t>
            </a:r>
            <a:endParaRPr lang="en-US" sz="1600" dirty="0">
              <a:solidFill>
                <a:schemeClr val="bg1"/>
              </a:solidFill>
            </a:endParaRPr>
          </a:p>
        </p:txBody>
      </p:sp>
      <p:grpSp>
        <p:nvGrpSpPr>
          <p:cNvPr id="17" name="Gruppieren 16"/>
          <p:cNvGrpSpPr/>
          <p:nvPr/>
        </p:nvGrpSpPr>
        <p:grpSpPr>
          <a:xfrm>
            <a:off x="3765605" y="1376977"/>
            <a:ext cx="8315665" cy="3160154"/>
            <a:chOff x="3765605" y="1742739"/>
            <a:chExt cx="8315665" cy="3160154"/>
          </a:xfrm>
        </p:grpSpPr>
        <p:pic>
          <p:nvPicPr>
            <p:cNvPr id="13" name="Grafik 12"/>
            <p:cNvPicPr>
              <a:picLocks noChangeAspect="1"/>
            </p:cNvPicPr>
            <p:nvPr/>
          </p:nvPicPr>
          <p:blipFill rotWithShape="1">
            <a:blip r:embed="rId8">
              <a:extLst>
                <a:ext uri="{28A0092B-C50C-407E-A947-70E740481C1C}">
                  <a14:useLocalDpi xmlns:a14="http://schemas.microsoft.com/office/drawing/2010/main" val="0"/>
                </a:ext>
              </a:extLst>
            </a:blip>
            <a:srcRect l="-340" t="86356" r="340" b="379"/>
            <a:stretch/>
          </p:blipFill>
          <p:spPr>
            <a:xfrm>
              <a:off x="3765605" y="4184728"/>
              <a:ext cx="8315665" cy="718165"/>
            </a:xfrm>
            <a:prstGeom prst="rect">
              <a:avLst/>
            </a:prstGeom>
            <a:solidFill>
              <a:schemeClr val="bg1"/>
            </a:solidFill>
          </p:spPr>
        </p:pic>
        <p:grpSp>
          <p:nvGrpSpPr>
            <p:cNvPr id="16" name="Gruppieren 15"/>
            <p:cNvGrpSpPr/>
            <p:nvPr/>
          </p:nvGrpSpPr>
          <p:grpSpPr>
            <a:xfrm>
              <a:off x="3765605" y="1742739"/>
              <a:ext cx="8315665" cy="2441988"/>
              <a:chOff x="3765605" y="1742739"/>
              <a:chExt cx="8315665" cy="2441988"/>
            </a:xfrm>
          </p:grpSpPr>
          <p:pic>
            <p:nvPicPr>
              <p:cNvPr id="9" name="Grafik 8"/>
              <p:cNvPicPr>
                <a:picLocks noChangeAspect="1"/>
              </p:cNvPicPr>
              <p:nvPr/>
            </p:nvPicPr>
            <p:blipFill rotWithShape="1">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340" t="17203" r="340" b="37689"/>
              <a:stretch/>
            </p:blipFill>
            <p:spPr>
              <a:xfrm>
                <a:off x="3765605" y="1742739"/>
                <a:ext cx="8315665" cy="2441988"/>
              </a:xfrm>
              <a:prstGeom prst="rect">
                <a:avLst/>
              </a:prstGeom>
              <a:solidFill>
                <a:schemeClr val="bg1"/>
              </a:solidFill>
            </p:spPr>
          </p:pic>
          <p:sp>
            <p:nvSpPr>
              <p:cNvPr id="14" name="Rechteck 13"/>
              <p:cNvSpPr/>
              <p:nvPr/>
            </p:nvSpPr>
            <p:spPr>
              <a:xfrm>
                <a:off x="6325496" y="1742739"/>
                <a:ext cx="3367144" cy="204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Tree>
    <p:extLst>
      <p:ext uri="{BB962C8B-B14F-4D97-AF65-F5344CB8AC3E}">
        <p14:creationId xmlns:p14="http://schemas.microsoft.com/office/powerpoint/2010/main" val="3533887183"/>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endParaRPr lang="en-US" dirty="0"/>
          </a:p>
        </p:txBody>
      </p:sp>
      <p:sp>
        <p:nvSpPr>
          <p:cNvPr id="3" name="Textfeld 2">
            <a:hlinkClick r:id="rId2"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3"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4"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5"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6"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9" name="Textfeld 8">
            <a:hlinkClick r:id="rId7" action="ppaction://hlinksldjump"/>
          </p:cNvPr>
          <p:cNvSpPr txBox="1"/>
          <p:nvPr/>
        </p:nvSpPr>
        <p:spPr>
          <a:xfrm>
            <a:off x="3719140" y="2268408"/>
            <a:ext cx="3657600" cy="1908215"/>
          </a:xfrm>
          <a:prstGeom prst="rect">
            <a:avLst/>
          </a:prstGeom>
          <a:solidFill>
            <a:srgbClr val="2554A0"/>
          </a:solidFill>
          <a:ln w="19050">
            <a:solidFill>
              <a:srgbClr val="FCC11C"/>
            </a:solidFill>
          </a:ln>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rgbClr val="FCC11C"/>
                </a:solidFill>
              </a:rPr>
              <a:t>Structure Sensitivity</a:t>
            </a:r>
            <a:endParaRPr lang="en-US" dirty="0" smtClean="0">
              <a:solidFill>
                <a:srgbClr val="FCC11C"/>
              </a:solidFill>
            </a:endParaRPr>
          </a:p>
          <a:p>
            <a:endParaRPr lang="en-US" dirty="0" smtClean="0">
              <a:solidFill>
                <a:schemeClr val="bg1"/>
              </a:solidFill>
            </a:endParaRPr>
          </a:p>
          <a:p>
            <a:pPr algn="ctr"/>
            <a:r>
              <a:rPr lang="en-US" dirty="0" smtClean="0">
                <a:solidFill>
                  <a:schemeClr val="bg1"/>
                </a:solidFill>
              </a:rPr>
              <a:t>Analysis how the model reacts if a node is deleted or if nodes are added.</a:t>
            </a:r>
          </a:p>
          <a:p>
            <a:endParaRPr lang="en-US" dirty="0" smtClean="0">
              <a:solidFill>
                <a:schemeClr val="bg1"/>
              </a:solidFill>
            </a:endParaRPr>
          </a:p>
        </p:txBody>
      </p:sp>
      <p:sp>
        <p:nvSpPr>
          <p:cNvPr id="10" name="Textfeld 9">
            <a:hlinkClick r:id="rId8" action="ppaction://hlinksldjump"/>
          </p:cNvPr>
          <p:cNvSpPr txBox="1"/>
          <p:nvPr/>
        </p:nvSpPr>
        <p:spPr>
          <a:xfrm>
            <a:off x="7881112" y="2268408"/>
            <a:ext cx="3657600" cy="1908215"/>
          </a:xfrm>
          <a:prstGeom prst="rect">
            <a:avLst/>
          </a:prstGeom>
          <a:solidFill>
            <a:srgbClr val="2554A0"/>
          </a:solidFill>
          <a:ln w="19050">
            <a:solidFill>
              <a:srgbClr val="FCC11C"/>
            </a:solidFill>
          </a:ln>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rgbClr val="FCC11C"/>
                </a:solidFill>
              </a:rPr>
              <a:t>Parameter Sensitivity</a:t>
            </a:r>
          </a:p>
          <a:p>
            <a:endParaRPr lang="en-US" dirty="0" smtClean="0">
              <a:solidFill>
                <a:schemeClr val="bg1"/>
              </a:solidFill>
            </a:endParaRPr>
          </a:p>
          <a:p>
            <a:pPr algn="ctr"/>
            <a:r>
              <a:rPr lang="en-US" dirty="0" smtClean="0">
                <a:solidFill>
                  <a:schemeClr val="bg1"/>
                </a:solidFill>
              </a:rPr>
              <a:t>Analysis how the model reacts if other weights were chosen.</a:t>
            </a:r>
          </a:p>
          <a:p>
            <a:endParaRPr lang="en-US" dirty="0" smtClean="0">
              <a:solidFill>
                <a:schemeClr val="bg1"/>
              </a:solidFill>
            </a:endParaRPr>
          </a:p>
          <a:p>
            <a:endParaRPr lang="en-US" dirty="0">
              <a:solidFill>
                <a:schemeClr val="bg1"/>
              </a:solidFill>
            </a:endParaRPr>
          </a:p>
        </p:txBody>
      </p:sp>
      <p:pic>
        <p:nvPicPr>
          <p:cNvPr id="13" name="Grafik 12"/>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405" t="-759" r="73327" b="759"/>
          <a:stretch/>
        </p:blipFill>
        <p:spPr>
          <a:xfrm>
            <a:off x="0" y="767350"/>
            <a:ext cx="3227294" cy="5321661"/>
          </a:xfrm>
          <a:prstGeom prst="rect">
            <a:avLst/>
          </a:prstGeom>
          <a:solidFill>
            <a:schemeClr val="bg1">
              <a:alpha val="80000"/>
            </a:schemeClr>
          </a:solidFill>
        </p:spPr>
      </p:pic>
      <p:sp>
        <p:nvSpPr>
          <p:cNvPr id="12" name="Textfeld 11">
            <a:hlinkClick r:id="rId10"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Tree>
    <p:extLst>
      <p:ext uri="{BB962C8B-B14F-4D97-AF65-F5344CB8AC3E}">
        <p14:creationId xmlns:p14="http://schemas.microsoft.com/office/powerpoint/2010/main" val="589535039"/>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br>
              <a:rPr lang="en-US" dirty="0" smtClean="0"/>
            </a:br>
            <a:r>
              <a:rPr lang="en-US" dirty="0" smtClean="0"/>
              <a:t>		Structure Sensitivity</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grpSp>
        <p:nvGrpSpPr>
          <p:cNvPr id="4" name="Gruppieren 3"/>
          <p:cNvGrpSpPr/>
          <p:nvPr/>
        </p:nvGrpSpPr>
        <p:grpSpPr>
          <a:xfrm>
            <a:off x="6892923" y="1620000"/>
            <a:ext cx="4956175" cy="2050398"/>
            <a:chOff x="6892923" y="2085822"/>
            <a:chExt cx="4956175" cy="2050398"/>
          </a:xfrm>
        </p:grpSpPr>
        <p:sp>
          <p:nvSpPr>
            <p:cNvPr id="11" name="Textfeld 10"/>
            <p:cNvSpPr txBox="1"/>
            <p:nvPr/>
          </p:nvSpPr>
          <p:spPr>
            <a:xfrm>
              <a:off x="6892923" y="2085822"/>
              <a:ext cx="4956175" cy="338554"/>
            </a:xfrm>
            <a:prstGeom prst="rect">
              <a:avLst/>
            </a:prstGeom>
            <a:noFill/>
          </p:spPr>
          <p:txBody>
            <a:bodyPr wrap="square" rtlCol="0">
              <a:spAutoFit/>
            </a:bodyPr>
            <a:lstStyle/>
            <a:p>
              <a:r>
                <a:rPr lang="en-US" sz="1600" dirty="0" smtClean="0">
                  <a:solidFill>
                    <a:schemeClr val="bg1"/>
                  </a:solidFill>
                </a:rPr>
                <a:t>The standard Bayesian Belief Network is WS5 </a:t>
              </a:r>
              <a:r>
                <a:rPr lang="en-US" sz="1400" dirty="0" smtClean="0">
                  <a:solidFill>
                    <a:schemeClr val="bg1"/>
                  </a:solidFill>
                </a:rPr>
                <a:t>(red square)</a:t>
              </a:r>
              <a:r>
                <a:rPr lang="en-US" sz="1600" dirty="0" smtClean="0">
                  <a:solidFill>
                    <a:schemeClr val="bg1"/>
                  </a:solidFill>
                </a:rPr>
                <a:t>.</a:t>
              </a:r>
            </a:p>
          </p:txBody>
        </p:sp>
        <p:sp>
          <p:nvSpPr>
            <p:cNvPr id="12" name="Textfeld 11">
              <a:hlinkClick r:id="rId8" action="ppaction://hlinksldjump"/>
            </p:cNvPr>
            <p:cNvSpPr txBox="1"/>
            <p:nvPr/>
          </p:nvSpPr>
          <p:spPr>
            <a:xfrm>
              <a:off x="6892924" y="2751675"/>
              <a:ext cx="2135034" cy="338554"/>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a node is </a:t>
              </a:r>
              <a:r>
                <a:rPr lang="en-US" sz="1600" dirty="0" smtClean="0">
                  <a:solidFill>
                    <a:schemeClr val="bg1"/>
                  </a:solidFill>
                </a:rPr>
                <a:t>deleted…</a:t>
              </a:r>
            </a:p>
          </p:txBody>
        </p:sp>
        <p:sp>
          <p:nvSpPr>
            <p:cNvPr id="13" name="Textfeld 12">
              <a:hlinkClick r:id="rId9" action="ppaction://hlinksldjump"/>
            </p:cNvPr>
            <p:cNvSpPr txBox="1"/>
            <p:nvPr/>
          </p:nvSpPr>
          <p:spPr>
            <a:xfrm>
              <a:off x="6892924" y="3797666"/>
              <a:ext cx="2135034" cy="338554"/>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nodes are </a:t>
              </a:r>
              <a:r>
                <a:rPr lang="en-US" sz="1600" dirty="0" smtClean="0">
                  <a:solidFill>
                    <a:schemeClr val="bg1"/>
                  </a:solidFill>
                </a:rPr>
                <a:t>added…</a:t>
              </a:r>
              <a:endParaRPr lang="en-US" sz="1600" dirty="0">
                <a:solidFill>
                  <a:schemeClr val="bg1"/>
                </a:solidFill>
              </a:endParaRPr>
            </a:p>
          </p:txBody>
        </p:sp>
        <p:sp>
          <p:nvSpPr>
            <p:cNvPr id="14" name="Gleichschenkliges Dreieck 13">
              <a:hlinkClick r:id="rId8" action="ppaction://hlinksldjump"/>
            </p:cNvPr>
            <p:cNvSpPr>
              <a:spLocks noChangeAspect="1"/>
            </p:cNvSpPr>
            <p:nvPr/>
          </p:nvSpPr>
          <p:spPr>
            <a:xfrm rot="5400000">
              <a:off x="8820000" y="2810592"/>
              <a:ext cx="235913"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Gleichschenkliges Dreieck 14">
              <a:hlinkClick r:id="rId9" action="ppaction://hlinksldjump"/>
            </p:cNvPr>
            <p:cNvSpPr>
              <a:spLocks noChangeAspect="1"/>
            </p:cNvSpPr>
            <p:nvPr/>
          </p:nvSpPr>
          <p:spPr>
            <a:xfrm rot="5400000">
              <a:off x="8820000" y="3861554"/>
              <a:ext cx="235913"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6" name="Textfeld 15">
            <a:hlinkClick r:id="rId10"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grpSp>
        <p:nvGrpSpPr>
          <p:cNvPr id="26" name="Gruppieren 25"/>
          <p:cNvGrpSpPr/>
          <p:nvPr/>
        </p:nvGrpSpPr>
        <p:grpSpPr>
          <a:xfrm>
            <a:off x="130630" y="1016001"/>
            <a:ext cx="6574971" cy="4847472"/>
            <a:chOff x="130630" y="1016001"/>
            <a:chExt cx="6574971" cy="4847472"/>
          </a:xfrm>
        </p:grpSpPr>
        <p:grpSp>
          <p:nvGrpSpPr>
            <p:cNvPr id="10" name="Gruppieren 9"/>
            <p:cNvGrpSpPr/>
            <p:nvPr/>
          </p:nvGrpSpPr>
          <p:grpSpPr>
            <a:xfrm>
              <a:off x="130630" y="1016001"/>
              <a:ext cx="6574971" cy="4847472"/>
              <a:chOff x="130630" y="1016001"/>
              <a:chExt cx="6574971" cy="4847472"/>
            </a:xfrm>
          </p:grpSpPr>
          <p:pic>
            <p:nvPicPr>
              <p:cNvPr id="17" name="Grafik 16"/>
              <p:cNvPicPr>
                <a:picLocks noChangeAspect="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1835" r="1283"/>
              <a:stretch/>
            </p:blipFill>
            <p:spPr>
              <a:xfrm>
                <a:off x="130630" y="1016001"/>
                <a:ext cx="6574971" cy="4847472"/>
              </a:xfrm>
              <a:prstGeom prst="rect">
                <a:avLst/>
              </a:prstGeom>
              <a:solidFill>
                <a:schemeClr val="bg1">
                  <a:alpha val="96000"/>
                </a:schemeClr>
              </a:solidFill>
            </p:spPr>
          </p:pic>
          <p:sp>
            <p:nvSpPr>
              <p:cNvPr id="9" name="Rechteck 8"/>
              <p:cNvSpPr/>
              <p:nvPr/>
            </p:nvSpPr>
            <p:spPr>
              <a:xfrm>
                <a:off x="1643063" y="162000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2381251" y="1821193"/>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957374" y="2030748"/>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1957364" y="223554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2" name="Rechteck 21">
              <a:hlinkClick r:id="rId12" action="ppaction://hlinksldjump"/>
            </p:cNvPr>
            <p:cNvSpPr/>
            <p:nvPr/>
          </p:nvSpPr>
          <p:spPr>
            <a:xfrm>
              <a:off x="1007240" y="1624544"/>
              <a:ext cx="793750"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hlinkClick r:id="rId13" action="ppaction://hlinksldjump"/>
            </p:cNvPr>
            <p:cNvSpPr/>
            <p:nvPr/>
          </p:nvSpPr>
          <p:spPr>
            <a:xfrm>
              <a:off x="1007240" y="1830487"/>
              <a:ext cx="1400203"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hlinkClick r:id="rId14" action="ppaction://hlinksldjump"/>
            </p:cNvPr>
            <p:cNvSpPr/>
            <p:nvPr/>
          </p:nvSpPr>
          <p:spPr>
            <a:xfrm>
              <a:off x="1007241" y="2030748"/>
              <a:ext cx="950124"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hlinkClick r:id="rId15" action="ppaction://hlinksldjump"/>
            </p:cNvPr>
            <p:cNvSpPr/>
            <p:nvPr/>
          </p:nvSpPr>
          <p:spPr>
            <a:xfrm>
              <a:off x="1007240" y="2231009"/>
              <a:ext cx="969197"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Textfeld 26">
            <a:hlinkClick r:id="rId16" action="ppaction://hlinksldjump"/>
          </p:cNvPr>
          <p:cNvSpPr txBox="1"/>
          <p:nvPr/>
        </p:nvSpPr>
        <p:spPr>
          <a:xfrm>
            <a:off x="6892923" y="5628911"/>
            <a:ext cx="793259" cy="307777"/>
          </a:xfrm>
          <a:prstGeom prst="rect">
            <a:avLst/>
          </a:prstGeom>
          <a:noFill/>
        </p:spPr>
        <p:txBody>
          <a:bodyPr wrap="square" rtlCol="0">
            <a:spAutoFit/>
          </a:bodyPr>
          <a:lstStyle/>
          <a:p>
            <a:r>
              <a:rPr lang="en-US" sz="1400" dirty="0" smtClean="0">
                <a:solidFill>
                  <a:schemeClr val="bg1"/>
                </a:solidFill>
                <a:hlinkClick r:id="rId17" action="ppaction://hlinksldjump"/>
              </a:rPr>
              <a:t>More …</a:t>
            </a:r>
            <a:endParaRPr lang="en-US" sz="1400" dirty="0" smtClean="0">
              <a:solidFill>
                <a:schemeClr val="bg1"/>
              </a:solidFill>
            </a:endParaRPr>
          </a:p>
        </p:txBody>
      </p:sp>
      <p:sp>
        <p:nvSpPr>
          <p:cNvPr id="28" name="Textfeld 27">
            <a:hlinkClick r:id="rId18" action="ppaction://hlinksldjump"/>
          </p:cNvPr>
          <p:cNvSpPr txBox="1"/>
          <p:nvPr/>
        </p:nvSpPr>
        <p:spPr>
          <a:xfrm>
            <a:off x="10038735" y="5628911"/>
            <a:ext cx="1960724" cy="307777"/>
          </a:xfrm>
          <a:prstGeom prst="rect">
            <a:avLst/>
          </a:prstGeom>
          <a:noFill/>
        </p:spPr>
        <p:txBody>
          <a:bodyPr wrap="square" rtlCol="0">
            <a:spAutoFit/>
          </a:bodyPr>
          <a:lstStyle/>
          <a:p>
            <a:pPr algn="r"/>
            <a:r>
              <a:rPr lang="en-US" sz="1400" dirty="0" smtClean="0">
                <a:solidFill>
                  <a:schemeClr val="bg1"/>
                </a:solidFill>
                <a:hlinkClick r:id="rId19" action="ppaction://hlinksldjump"/>
              </a:rPr>
              <a:t>Parameter Sensitivity …</a:t>
            </a:r>
            <a:endParaRPr lang="en-US" sz="1400" dirty="0" smtClean="0">
              <a:solidFill>
                <a:schemeClr val="bg1"/>
              </a:solidFill>
            </a:endParaRPr>
          </a:p>
        </p:txBody>
      </p:sp>
    </p:spTree>
    <p:extLst>
      <p:ext uri="{BB962C8B-B14F-4D97-AF65-F5344CB8AC3E}">
        <p14:creationId xmlns:p14="http://schemas.microsoft.com/office/powerpoint/2010/main" val="7249187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Contents</a:t>
            </a:r>
            <a:endParaRPr lang="de-DE" dirty="0"/>
          </a:p>
        </p:txBody>
      </p:sp>
      <p:sp>
        <p:nvSpPr>
          <p:cNvPr id="3" name="Textfeld 2">
            <a:hlinkClick r:id="rId2"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4" name="Textfeld 3">
            <a:hlinkClick r:id="rId3"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5" name="Textfeld 4">
            <a:hlinkClick r:id="rId4"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6" name="Textfeld 5">
            <a:hlinkClick r:id="rId5"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7" name="Textfeld 6">
            <a:hlinkClick r:id="rId6"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8" name="Textfeld 7">
            <a:hlinkClick r:id="rId7"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
        <p:nvSpPr>
          <p:cNvPr id="9" name="Textfeld 8">
            <a:hlinkClick r:id="rId2" action="ppaction://hlinksldjump"/>
          </p:cNvPr>
          <p:cNvSpPr txBox="1"/>
          <p:nvPr/>
        </p:nvSpPr>
        <p:spPr>
          <a:xfrm>
            <a:off x="838200" y="2275046"/>
            <a:ext cx="1536700" cy="400110"/>
          </a:xfrm>
          <a:prstGeom prst="rect">
            <a:avLst/>
          </a:prstGeom>
          <a:noFill/>
        </p:spPr>
        <p:txBody>
          <a:bodyPr wrap="square" rtlCol="0">
            <a:spAutoFit/>
          </a:bodyPr>
          <a:lstStyle/>
          <a:p>
            <a:r>
              <a:rPr lang="en-US" sz="2000" b="1" dirty="0" smtClean="0">
                <a:solidFill>
                  <a:schemeClr val="bg1"/>
                </a:solidFill>
              </a:rPr>
              <a:t>Background</a:t>
            </a:r>
            <a:endParaRPr lang="en-US" sz="2000" b="1" dirty="0">
              <a:solidFill>
                <a:schemeClr val="bg1"/>
              </a:solidFill>
            </a:endParaRPr>
          </a:p>
        </p:txBody>
      </p:sp>
      <p:sp>
        <p:nvSpPr>
          <p:cNvPr id="10" name="Textfeld 9">
            <a:hlinkClick r:id="rId8" action="ppaction://hlinksldjump"/>
          </p:cNvPr>
          <p:cNvSpPr txBox="1"/>
          <p:nvPr/>
        </p:nvSpPr>
        <p:spPr>
          <a:xfrm>
            <a:off x="1143000" y="3032280"/>
            <a:ext cx="1536700" cy="400110"/>
          </a:xfrm>
          <a:prstGeom prst="rect">
            <a:avLst/>
          </a:prstGeom>
          <a:noFill/>
        </p:spPr>
        <p:txBody>
          <a:bodyPr wrap="square" rtlCol="0">
            <a:spAutoFit/>
          </a:bodyPr>
          <a:lstStyle/>
          <a:p>
            <a:r>
              <a:rPr lang="en-US" sz="2000" dirty="0" smtClean="0">
                <a:solidFill>
                  <a:srgbClr val="FCC11C"/>
                </a:solidFill>
              </a:rPr>
              <a:t>Motivation</a:t>
            </a:r>
            <a:endParaRPr lang="en-US" sz="2000" dirty="0">
              <a:solidFill>
                <a:srgbClr val="FCC11C"/>
              </a:solidFill>
            </a:endParaRPr>
          </a:p>
        </p:txBody>
      </p:sp>
      <p:sp>
        <p:nvSpPr>
          <p:cNvPr id="11" name="Textfeld 10">
            <a:hlinkClick r:id="rId9" action="ppaction://hlinksldjump"/>
          </p:cNvPr>
          <p:cNvSpPr txBox="1"/>
          <p:nvPr/>
        </p:nvSpPr>
        <p:spPr>
          <a:xfrm>
            <a:off x="1143000" y="3496020"/>
            <a:ext cx="2108200" cy="400110"/>
          </a:xfrm>
          <a:prstGeom prst="rect">
            <a:avLst/>
          </a:prstGeom>
          <a:noFill/>
        </p:spPr>
        <p:txBody>
          <a:bodyPr wrap="square" rtlCol="0">
            <a:spAutoFit/>
          </a:bodyPr>
          <a:lstStyle/>
          <a:p>
            <a:r>
              <a:rPr lang="en-US" sz="2000" dirty="0" smtClean="0">
                <a:solidFill>
                  <a:srgbClr val="FCC11C"/>
                </a:solidFill>
              </a:rPr>
              <a:t>Project KlimaRhön</a:t>
            </a:r>
            <a:endParaRPr lang="en-US" sz="2000" dirty="0">
              <a:solidFill>
                <a:srgbClr val="FCC11C"/>
              </a:solidFill>
            </a:endParaRPr>
          </a:p>
        </p:txBody>
      </p:sp>
      <p:sp>
        <p:nvSpPr>
          <p:cNvPr id="12" name="Textfeld 11">
            <a:hlinkClick r:id="rId7" action="ppaction://hlinksldjump"/>
          </p:cNvPr>
          <p:cNvSpPr txBox="1"/>
          <p:nvPr/>
        </p:nvSpPr>
        <p:spPr>
          <a:xfrm>
            <a:off x="2902211" y="2272748"/>
            <a:ext cx="2793478" cy="400110"/>
          </a:xfrm>
          <a:prstGeom prst="rect">
            <a:avLst/>
          </a:prstGeom>
          <a:noFill/>
        </p:spPr>
        <p:txBody>
          <a:bodyPr wrap="square" rtlCol="0">
            <a:spAutoFit/>
          </a:bodyPr>
          <a:lstStyle/>
          <a:p>
            <a:r>
              <a:rPr lang="en-US" sz="2000" b="1" dirty="0" smtClean="0">
                <a:solidFill>
                  <a:schemeClr val="bg1"/>
                </a:solidFill>
              </a:rPr>
              <a:t>Bayesian Belief Network</a:t>
            </a:r>
            <a:endParaRPr lang="en-US" sz="2000" b="1" dirty="0">
              <a:solidFill>
                <a:schemeClr val="bg1"/>
              </a:solidFill>
            </a:endParaRPr>
          </a:p>
        </p:txBody>
      </p:sp>
      <p:sp>
        <p:nvSpPr>
          <p:cNvPr id="13" name="Textfeld 12">
            <a:hlinkClick r:id="rId3" action="ppaction://hlinksldjump"/>
          </p:cNvPr>
          <p:cNvSpPr txBox="1"/>
          <p:nvPr/>
        </p:nvSpPr>
        <p:spPr>
          <a:xfrm>
            <a:off x="5937250" y="2275046"/>
            <a:ext cx="1428750" cy="400110"/>
          </a:xfrm>
          <a:prstGeom prst="rect">
            <a:avLst/>
          </a:prstGeom>
          <a:noFill/>
        </p:spPr>
        <p:txBody>
          <a:bodyPr wrap="square" rtlCol="0">
            <a:spAutoFit/>
          </a:bodyPr>
          <a:lstStyle/>
          <a:p>
            <a:r>
              <a:rPr lang="en-US" sz="2000" b="1" dirty="0" smtClean="0">
                <a:solidFill>
                  <a:schemeClr val="bg1"/>
                </a:solidFill>
              </a:rPr>
              <a:t>Evaluation</a:t>
            </a:r>
            <a:endParaRPr lang="en-US" sz="2000" b="1" dirty="0">
              <a:solidFill>
                <a:schemeClr val="bg1"/>
              </a:solidFill>
            </a:endParaRPr>
          </a:p>
        </p:txBody>
      </p:sp>
      <p:sp>
        <p:nvSpPr>
          <p:cNvPr id="14" name="Textfeld 13">
            <a:hlinkClick r:id="rId4" action="ppaction://hlinksldjump"/>
          </p:cNvPr>
          <p:cNvSpPr txBox="1"/>
          <p:nvPr/>
        </p:nvSpPr>
        <p:spPr>
          <a:xfrm>
            <a:off x="7664450" y="2275046"/>
            <a:ext cx="2241550" cy="400110"/>
          </a:xfrm>
          <a:prstGeom prst="rect">
            <a:avLst/>
          </a:prstGeom>
          <a:noFill/>
        </p:spPr>
        <p:txBody>
          <a:bodyPr wrap="square" rtlCol="0">
            <a:spAutoFit/>
          </a:bodyPr>
          <a:lstStyle/>
          <a:p>
            <a:r>
              <a:rPr lang="en-US" sz="2000" b="1" dirty="0" smtClean="0">
                <a:solidFill>
                  <a:schemeClr val="bg1"/>
                </a:solidFill>
              </a:rPr>
              <a:t>Sensitivity Analysis</a:t>
            </a:r>
            <a:endParaRPr lang="en-US" sz="2000" b="1" dirty="0">
              <a:solidFill>
                <a:schemeClr val="bg1"/>
              </a:solidFill>
            </a:endParaRPr>
          </a:p>
        </p:txBody>
      </p:sp>
      <p:sp>
        <p:nvSpPr>
          <p:cNvPr id="15" name="Textfeld 14">
            <a:hlinkClick r:id="rId5" action="ppaction://hlinksldjump"/>
          </p:cNvPr>
          <p:cNvSpPr txBox="1"/>
          <p:nvPr/>
        </p:nvSpPr>
        <p:spPr>
          <a:xfrm>
            <a:off x="10048875" y="2275046"/>
            <a:ext cx="1558925" cy="400110"/>
          </a:xfrm>
          <a:prstGeom prst="rect">
            <a:avLst/>
          </a:prstGeom>
          <a:noFill/>
        </p:spPr>
        <p:txBody>
          <a:bodyPr wrap="square" rtlCol="0">
            <a:spAutoFit/>
          </a:bodyPr>
          <a:lstStyle/>
          <a:p>
            <a:r>
              <a:rPr lang="en-US" sz="2000" b="1" dirty="0" smtClean="0">
                <a:solidFill>
                  <a:schemeClr val="bg1"/>
                </a:solidFill>
              </a:rPr>
              <a:t>Conclusions</a:t>
            </a:r>
            <a:endParaRPr lang="en-US" sz="2000" b="1" dirty="0">
              <a:solidFill>
                <a:schemeClr val="bg1"/>
              </a:solidFill>
            </a:endParaRPr>
          </a:p>
        </p:txBody>
      </p:sp>
      <p:sp>
        <p:nvSpPr>
          <p:cNvPr id="16" name="Textfeld 15">
            <a:hlinkClick r:id="rId10" action="ppaction://hlinksldjump"/>
          </p:cNvPr>
          <p:cNvSpPr txBox="1"/>
          <p:nvPr/>
        </p:nvSpPr>
        <p:spPr>
          <a:xfrm>
            <a:off x="8033422" y="3042993"/>
            <a:ext cx="2263775" cy="400110"/>
          </a:xfrm>
          <a:prstGeom prst="rect">
            <a:avLst/>
          </a:prstGeom>
          <a:noFill/>
        </p:spPr>
        <p:txBody>
          <a:bodyPr wrap="square" rtlCol="0">
            <a:spAutoFit/>
          </a:bodyPr>
          <a:lstStyle/>
          <a:p>
            <a:r>
              <a:rPr lang="en-US" sz="2000" dirty="0" smtClean="0">
                <a:solidFill>
                  <a:srgbClr val="FCC11C"/>
                </a:solidFill>
              </a:rPr>
              <a:t>Structure Sensitivity</a:t>
            </a:r>
            <a:endParaRPr lang="en-US" sz="2000" dirty="0">
              <a:solidFill>
                <a:srgbClr val="FCC11C"/>
              </a:solidFill>
            </a:endParaRPr>
          </a:p>
        </p:txBody>
      </p:sp>
      <p:sp>
        <p:nvSpPr>
          <p:cNvPr id="17" name="Textfeld 16">
            <a:hlinkClick r:id="rId11" action="ppaction://hlinksldjump"/>
          </p:cNvPr>
          <p:cNvSpPr txBox="1"/>
          <p:nvPr/>
        </p:nvSpPr>
        <p:spPr>
          <a:xfrm>
            <a:off x="8045034" y="3496020"/>
            <a:ext cx="2473064" cy="400110"/>
          </a:xfrm>
          <a:prstGeom prst="rect">
            <a:avLst/>
          </a:prstGeom>
          <a:noFill/>
        </p:spPr>
        <p:txBody>
          <a:bodyPr wrap="square" rtlCol="0">
            <a:spAutoFit/>
          </a:bodyPr>
          <a:lstStyle/>
          <a:p>
            <a:r>
              <a:rPr lang="en-US" sz="2000" dirty="0" smtClean="0">
                <a:solidFill>
                  <a:srgbClr val="FCC11C"/>
                </a:solidFill>
              </a:rPr>
              <a:t>Parameter Sensitivity</a:t>
            </a:r>
            <a:endParaRPr lang="en-US" sz="2000" dirty="0">
              <a:solidFill>
                <a:srgbClr val="FCC11C"/>
              </a:solidFill>
            </a:endParaRPr>
          </a:p>
        </p:txBody>
      </p:sp>
      <p:sp>
        <p:nvSpPr>
          <p:cNvPr id="18" name="Textfeld 17">
            <a:hlinkClick r:id="rId12" action="ppaction://hlinksldjump"/>
          </p:cNvPr>
          <p:cNvSpPr txBox="1"/>
          <p:nvPr/>
        </p:nvSpPr>
        <p:spPr>
          <a:xfrm>
            <a:off x="3530600" y="2862594"/>
            <a:ext cx="1536700" cy="400110"/>
          </a:xfrm>
          <a:prstGeom prst="rect">
            <a:avLst/>
          </a:prstGeom>
          <a:noFill/>
        </p:spPr>
        <p:txBody>
          <a:bodyPr wrap="square" rtlCol="0">
            <a:spAutoFit/>
          </a:bodyPr>
          <a:lstStyle/>
          <a:p>
            <a:r>
              <a:rPr lang="en-US" sz="2000" dirty="0" smtClean="0">
                <a:solidFill>
                  <a:srgbClr val="FCC11C"/>
                </a:solidFill>
              </a:rPr>
              <a:t>Idea</a:t>
            </a:r>
            <a:endParaRPr lang="en-US" sz="2000" dirty="0">
              <a:solidFill>
                <a:srgbClr val="FCC11C"/>
              </a:solidFill>
            </a:endParaRPr>
          </a:p>
        </p:txBody>
      </p:sp>
      <p:sp>
        <p:nvSpPr>
          <p:cNvPr id="19" name="Textfeld 18">
            <a:hlinkClick r:id="rId13" action="ppaction://hlinksldjump"/>
          </p:cNvPr>
          <p:cNvSpPr txBox="1"/>
          <p:nvPr/>
        </p:nvSpPr>
        <p:spPr>
          <a:xfrm>
            <a:off x="3530600" y="3326334"/>
            <a:ext cx="2108200" cy="400110"/>
          </a:xfrm>
          <a:prstGeom prst="rect">
            <a:avLst/>
          </a:prstGeom>
          <a:noFill/>
        </p:spPr>
        <p:txBody>
          <a:bodyPr wrap="square" rtlCol="0">
            <a:spAutoFit/>
          </a:bodyPr>
          <a:lstStyle/>
          <a:p>
            <a:r>
              <a:rPr lang="en-US" sz="2000" dirty="0" smtClean="0">
                <a:solidFill>
                  <a:srgbClr val="FCC11C"/>
                </a:solidFill>
              </a:rPr>
              <a:t>Development</a:t>
            </a:r>
            <a:endParaRPr lang="en-US" sz="2000" dirty="0">
              <a:solidFill>
                <a:srgbClr val="FCC11C"/>
              </a:solidFill>
            </a:endParaRPr>
          </a:p>
        </p:txBody>
      </p:sp>
      <p:sp>
        <p:nvSpPr>
          <p:cNvPr id="20" name="Textfeld 19">
            <a:hlinkClick r:id="rId14" action="ppaction://hlinksldjump"/>
          </p:cNvPr>
          <p:cNvSpPr txBox="1"/>
          <p:nvPr/>
        </p:nvSpPr>
        <p:spPr>
          <a:xfrm>
            <a:off x="3530600" y="3790074"/>
            <a:ext cx="2108200" cy="400110"/>
          </a:xfrm>
          <a:prstGeom prst="rect">
            <a:avLst/>
          </a:prstGeom>
          <a:noFill/>
        </p:spPr>
        <p:txBody>
          <a:bodyPr wrap="square" rtlCol="0">
            <a:spAutoFit/>
          </a:bodyPr>
          <a:lstStyle/>
          <a:p>
            <a:r>
              <a:rPr lang="en-US" sz="2000" dirty="0" smtClean="0">
                <a:solidFill>
                  <a:srgbClr val="FCC11C"/>
                </a:solidFill>
              </a:rPr>
              <a:t>Characteristics</a:t>
            </a:r>
            <a:endParaRPr lang="en-US" sz="2000" dirty="0">
              <a:solidFill>
                <a:srgbClr val="FCC11C"/>
              </a:solidFill>
            </a:endParaRPr>
          </a:p>
        </p:txBody>
      </p:sp>
      <p:cxnSp>
        <p:nvCxnSpPr>
          <p:cNvPr id="21" name="Gerader Verbinder 20"/>
          <p:cNvCxnSpPr/>
          <p:nvPr/>
        </p:nvCxnSpPr>
        <p:spPr>
          <a:xfrm>
            <a:off x="1129254" y="2613048"/>
            <a:ext cx="0" cy="1260000"/>
          </a:xfrm>
          <a:prstGeom prst="line">
            <a:avLst/>
          </a:prstGeom>
          <a:ln>
            <a:solidFill>
              <a:srgbClr val="FCC11C"/>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a:off x="3519842" y="2654414"/>
            <a:ext cx="0" cy="1512000"/>
          </a:xfrm>
          <a:prstGeom prst="line">
            <a:avLst/>
          </a:prstGeom>
          <a:ln>
            <a:solidFill>
              <a:srgbClr val="FCC11C"/>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8019527" y="2623141"/>
            <a:ext cx="0" cy="1224000"/>
          </a:xfrm>
          <a:prstGeom prst="line">
            <a:avLst/>
          </a:prstGeom>
          <a:ln>
            <a:solidFill>
              <a:srgbClr val="FCC1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303329"/>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br>
              <a:rPr lang="en-US" dirty="0" smtClean="0"/>
            </a:br>
            <a:r>
              <a:rPr lang="en-US" dirty="0" smtClean="0"/>
              <a:t>		Structure Sensitivity</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grpSp>
        <p:nvGrpSpPr>
          <p:cNvPr id="4" name="Gruppieren 3"/>
          <p:cNvGrpSpPr/>
          <p:nvPr/>
        </p:nvGrpSpPr>
        <p:grpSpPr>
          <a:xfrm>
            <a:off x="6892923" y="1620000"/>
            <a:ext cx="4956175" cy="2050398"/>
            <a:chOff x="6892923" y="2085822"/>
            <a:chExt cx="4956175" cy="2050398"/>
          </a:xfrm>
        </p:grpSpPr>
        <p:sp>
          <p:nvSpPr>
            <p:cNvPr id="11" name="Textfeld 10"/>
            <p:cNvSpPr txBox="1"/>
            <p:nvPr/>
          </p:nvSpPr>
          <p:spPr>
            <a:xfrm>
              <a:off x="6892923" y="2085822"/>
              <a:ext cx="4956175" cy="338554"/>
            </a:xfrm>
            <a:prstGeom prst="rect">
              <a:avLst/>
            </a:prstGeom>
            <a:noFill/>
          </p:spPr>
          <p:txBody>
            <a:bodyPr wrap="square" rtlCol="0">
              <a:spAutoFit/>
            </a:bodyPr>
            <a:lstStyle/>
            <a:p>
              <a:r>
                <a:rPr lang="en-US" sz="1600" dirty="0" smtClean="0">
                  <a:solidFill>
                    <a:schemeClr val="bg1"/>
                  </a:solidFill>
                </a:rPr>
                <a:t>The standard Bayesian Belief Network is WS5 </a:t>
              </a:r>
              <a:r>
                <a:rPr lang="en-US" sz="1400" dirty="0" smtClean="0">
                  <a:solidFill>
                    <a:schemeClr val="bg1"/>
                  </a:solidFill>
                </a:rPr>
                <a:t>(red square)</a:t>
              </a:r>
              <a:r>
                <a:rPr lang="en-US" sz="1600" dirty="0" smtClean="0">
                  <a:solidFill>
                    <a:schemeClr val="bg1"/>
                  </a:solidFill>
                </a:rPr>
                <a:t>.</a:t>
              </a:r>
            </a:p>
          </p:txBody>
        </p:sp>
        <p:sp>
          <p:nvSpPr>
            <p:cNvPr id="12" name="Textfeld 11">
              <a:hlinkClick r:id="rId8" action="ppaction://hlinksldjump"/>
            </p:cNvPr>
            <p:cNvSpPr txBox="1"/>
            <p:nvPr/>
          </p:nvSpPr>
          <p:spPr>
            <a:xfrm>
              <a:off x="6892924" y="2751675"/>
              <a:ext cx="2135034" cy="338554"/>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a node is </a:t>
              </a:r>
              <a:r>
                <a:rPr lang="en-US" sz="1600" dirty="0" smtClean="0">
                  <a:solidFill>
                    <a:schemeClr val="bg1"/>
                  </a:solidFill>
                </a:rPr>
                <a:t>deleted…</a:t>
              </a:r>
            </a:p>
          </p:txBody>
        </p:sp>
        <p:sp>
          <p:nvSpPr>
            <p:cNvPr id="13" name="Textfeld 12">
              <a:hlinkClick r:id="rId9" action="ppaction://hlinksldjump"/>
            </p:cNvPr>
            <p:cNvSpPr txBox="1"/>
            <p:nvPr/>
          </p:nvSpPr>
          <p:spPr>
            <a:xfrm>
              <a:off x="6892924" y="3797666"/>
              <a:ext cx="2135034" cy="338554"/>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nodes are </a:t>
              </a:r>
              <a:r>
                <a:rPr lang="en-US" sz="1600" dirty="0" smtClean="0">
                  <a:solidFill>
                    <a:schemeClr val="bg1"/>
                  </a:solidFill>
                </a:rPr>
                <a:t>added…</a:t>
              </a:r>
              <a:endParaRPr lang="en-US" sz="1600" dirty="0">
                <a:solidFill>
                  <a:schemeClr val="bg1"/>
                </a:solidFill>
              </a:endParaRPr>
            </a:p>
          </p:txBody>
        </p:sp>
        <p:sp>
          <p:nvSpPr>
            <p:cNvPr id="14" name="Gleichschenkliges Dreieck 13">
              <a:hlinkClick r:id="rId8" action="ppaction://hlinksldjump"/>
            </p:cNvPr>
            <p:cNvSpPr>
              <a:spLocks noChangeAspect="1"/>
            </p:cNvSpPr>
            <p:nvPr/>
          </p:nvSpPr>
          <p:spPr>
            <a:xfrm rot="5400000">
              <a:off x="8820000" y="2810592"/>
              <a:ext cx="235913"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Gleichschenkliges Dreieck 14">
              <a:hlinkClick r:id="rId9" action="ppaction://hlinksldjump"/>
            </p:cNvPr>
            <p:cNvSpPr>
              <a:spLocks noChangeAspect="1"/>
            </p:cNvSpPr>
            <p:nvPr/>
          </p:nvSpPr>
          <p:spPr>
            <a:xfrm rot="5400000">
              <a:off x="8820000" y="3861554"/>
              <a:ext cx="235913"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6" name="Textfeld 15">
            <a:hlinkClick r:id="rId10"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grpSp>
        <p:nvGrpSpPr>
          <p:cNvPr id="26" name="Gruppieren 25"/>
          <p:cNvGrpSpPr/>
          <p:nvPr/>
        </p:nvGrpSpPr>
        <p:grpSpPr>
          <a:xfrm>
            <a:off x="130630" y="1016001"/>
            <a:ext cx="6574971" cy="4847472"/>
            <a:chOff x="130630" y="1016001"/>
            <a:chExt cx="6574971" cy="4847472"/>
          </a:xfrm>
        </p:grpSpPr>
        <p:grpSp>
          <p:nvGrpSpPr>
            <p:cNvPr id="10" name="Gruppieren 9"/>
            <p:cNvGrpSpPr/>
            <p:nvPr/>
          </p:nvGrpSpPr>
          <p:grpSpPr>
            <a:xfrm>
              <a:off x="130630" y="1016001"/>
              <a:ext cx="6574971" cy="4847472"/>
              <a:chOff x="130630" y="1016001"/>
              <a:chExt cx="6574971" cy="4847472"/>
            </a:xfrm>
          </p:grpSpPr>
          <p:pic>
            <p:nvPicPr>
              <p:cNvPr id="17" name="Grafik 16"/>
              <p:cNvPicPr>
                <a:picLocks noChangeAspect="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1835" r="1283"/>
              <a:stretch/>
            </p:blipFill>
            <p:spPr>
              <a:xfrm>
                <a:off x="130630" y="1016001"/>
                <a:ext cx="6574971" cy="4847472"/>
              </a:xfrm>
              <a:prstGeom prst="rect">
                <a:avLst/>
              </a:prstGeom>
              <a:solidFill>
                <a:schemeClr val="bg1">
                  <a:alpha val="96000"/>
                </a:schemeClr>
              </a:solidFill>
            </p:spPr>
          </p:pic>
          <p:sp>
            <p:nvSpPr>
              <p:cNvPr id="9" name="Rechteck 8"/>
              <p:cNvSpPr/>
              <p:nvPr/>
            </p:nvSpPr>
            <p:spPr>
              <a:xfrm>
                <a:off x="1643063" y="162000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2381251" y="1821193"/>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957374" y="2030748"/>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1957364" y="223554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2" name="Rechteck 21">
              <a:hlinkClick r:id="rId12" action="ppaction://hlinksldjump"/>
            </p:cNvPr>
            <p:cNvSpPr/>
            <p:nvPr/>
          </p:nvSpPr>
          <p:spPr>
            <a:xfrm>
              <a:off x="1007240" y="1624544"/>
              <a:ext cx="793750"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hlinkClick r:id="rId13" action="ppaction://hlinksldjump"/>
            </p:cNvPr>
            <p:cNvSpPr/>
            <p:nvPr/>
          </p:nvSpPr>
          <p:spPr>
            <a:xfrm>
              <a:off x="1007240" y="1830487"/>
              <a:ext cx="1400203"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hlinkClick r:id="rId14" action="ppaction://hlinksldjump"/>
            </p:cNvPr>
            <p:cNvSpPr/>
            <p:nvPr/>
          </p:nvSpPr>
          <p:spPr>
            <a:xfrm>
              <a:off x="1007241" y="2030748"/>
              <a:ext cx="950124"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hlinkClick r:id="rId15" action="ppaction://hlinksldjump"/>
            </p:cNvPr>
            <p:cNvSpPr/>
            <p:nvPr/>
          </p:nvSpPr>
          <p:spPr>
            <a:xfrm>
              <a:off x="1007240" y="2231009"/>
              <a:ext cx="969197"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Textfeld 26">
            <a:hlinkClick r:id="rId16" action="ppaction://hlinksldjump"/>
          </p:cNvPr>
          <p:cNvSpPr txBox="1"/>
          <p:nvPr/>
        </p:nvSpPr>
        <p:spPr>
          <a:xfrm>
            <a:off x="6892923" y="5628911"/>
            <a:ext cx="793259" cy="307777"/>
          </a:xfrm>
          <a:prstGeom prst="rect">
            <a:avLst/>
          </a:prstGeom>
          <a:noFill/>
        </p:spPr>
        <p:txBody>
          <a:bodyPr wrap="square" rtlCol="0">
            <a:spAutoFit/>
          </a:bodyPr>
          <a:lstStyle/>
          <a:p>
            <a:r>
              <a:rPr lang="en-US" sz="1400" dirty="0" smtClean="0">
                <a:solidFill>
                  <a:schemeClr val="bg1"/>
                </a:solidFill>
                <a:hlinkClick r:id="rId17" action="ppaction://hlinksldjump"/>
              </a:rPr>
              <a:t>More …</a:t>
            </a:r>
            <a:endParaRPr lang="en-US" sz="1400" dirty="0" smtClean="0">
              <a:solidFill>
                <a:schemeClr val="bg1"/>
              </a:solidFill>
            </a:endParaRPr>
          </a:p>
        </p:txBody>
      </p:sp>
      <p:sp>
        <p:nvSpPr>
          <p:cNvPr id="28" name="Textfeld 27">
            <a:hlinkClick r:id="rId18" action="ppaction://hlinksldjump"/>
          </p:cNvPr>
          <p:cNvSpPr txBox="1"/>
          <p:nvPr/>
        </p:nvSpPr>
        <p:spPr>
          <a:xfrm>
            <a:off x="10038735" y="5628911"/>
            <a:ext cx="1960724" cy="307777"/>
          </a:xfrm>
          <a:prstGeom prst="rect">
            <a:avLst/>
          </a:prstGeom>
          <a:noFill/>
        </p:spPr>
        <p:txBody>
          <a:bodyPr wrap="square" rtlCol="0">
            <a:spAutoFit/>
          </a:bodyPr>
          <a:lstStyle/>
          <a:p>
            <a:pPr algn="r"/>
            <a:r>
              <a:rPr lang="en-US" sz="1400" dirty="0" smtClean="0">
                <a:solidFill>
                  <a:schemeClr val="bg1"/>
                </a:solidFill>
                <a:hlinkClick r:id="rId19" action="ppaction://hlinksldjump"/>
              </a:rPr>
              <a:t>Parameter Sensitivity …</a:t>
            </a:r>
            <a:endParaRPr lang="en-US" sz="1400" dirty="0" smtClean="0">
              <a:solidFill>
                <a:schemeClr val="bg1"/>
              </a:solidFill>
            </a:endParaRPr>
          </a:p>
        </p:txBody>
      </p:sp>
    </p:spTree>
    <p:extLst>
      <p:ext uri="{BB962C8B-B14F-4D97-AF65-F5344CB8AC3E}">
        <p14:creationId xmlns:p14="http://schemas.microsoft.com/office/powerpoint/2010/main" val="777795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br>
              <a:rPr lang="en-US" dirty="0" smtClean="0"/>
            </a:br>
            <a:r>
              <a:rPr lang="en-US" dirty="0" smtClean="0"/>
              <a:t>		Structure Sensitivity</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grpSp>
        <p:nvGrpSpPr>
          <p:cNvPr id="4" name="Gruppieren 3"/>
          <p:cNvGrpSpPr/>
          <p:nvPr/>
        </p:nvGrpSpPr>
        <p:grpSpPr>
          <a:xfrm>
            <a:off x="6892923" y="1620000"/>
            <a:ext cx="4956175" cy="2050398"/>
            <a:chOff x="6892923" y="2085822"/>
            <a:chExt cx="4956175" cy="2050398"/>
          </a:xfrm>
        </p:grpSpPr>
        <p:sp>
          <p:nvSpPr>
            <p:cNvPr id="11" name="Textfeld 10"/>
            <p:cNvSpPr txBox="1"/>
            <p:nvPr/>
          </p:nvSpPr>
          <p:spPr>
            <a:xfrm>
              <a:off x="6892923" y="2085822"/>
              <a:ext cx="4956175" cy="338554"/>
            </a:xfrm>
            <a:prstGeom prst="rect">
              <a:avLst/>
            </a:prstGeom>
            <a:noFill/>
          </p:spPr>
          <p:txBody>
            <a:bodyPr wrap="square" rtlCol="0">
              <a:spAutoFit/>
            </a:bodyPr>
            <a:lstStyle/>
            <a:p>
              <a:r>
                <a:rPr lang="en-US" sz="1600" dirty="0" smtClean="0">
                  <a:solidFill>
                    <a:schemeClr val="bg1"/>
                  </a:solidFill>
                </a:rPr>
                <a:t>The standard Bayesian Belief Network is WS5 </a:t>
              </a:r>
              <a:r>
                <a:rPr lang="en-US" sz="1400" dirty="0" smtClean="0">
                  <a:solidFill>
                    <a:schemeClr val="bg1"/>
                  </a:solidFill>
                </a:rPr>
                <a:t>(red square)</a:t>
              </a:r>
              <a:r>
                <a:rPr lang="en-US" sz="1600" dirty="0" smtClean="0">
                  <a:solidFill>
                    <a:schemeClr val="bg1"/>
                  </a:solidFill>
                </a:rPr>
                <a:t>.</a:t>
              </a:r>
            </a:p>
          </p:txBody>
        </p:sp>
        <p:sp>
          <p:nvSpPr>
            <p:cNvPr id="12" name="Textfeld 11"/>
            <p:cNvSpPr txBox="1"/>
            <p:nvPr/>
          </p:nvSpPr>
          <p:spPr>
            <a:xfrm>
              <a:off x="6892923" y="2751675"/>
              <a:ext cx="4956175" cy="830997"/>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a node is </a:t>
              </a:r>
              <a:r>
                <a:rPr lang="en-US" sz="1600" dirty="0" smtClean="0">
                  <a:solidFill>
                    <a:schemeClr val="bg1"/>
                  </a:solidFill>
                </a:rPr>
                <a:t>deleted </a:t>
              </a:r>
              <a:r>
                <a:rPr lang="en-US" sz="1400" dirty="0" smtClean="0">
                  <a:solidFill>
                    <a:schemeClr val="bg1"/>
                  </a:solidFill>
                </a:rPr>
                <a:t>(WS5-Hindrance, blue point)</a:t>
              </a:r>
              <a:r>
                <a:rPr lang="en-US" sz="1600" dirty="0" smtClean="0">
                  <a:solidFill>
                    <a:schemeClr val="bg1"/>
                  </a:solidFill>
                </a:rPr>
                <a:t>, the other nodes have a higher weight leading to higher implementation probabilities, if the nodes are activated. </a:t>
              </a:r>
            </a:p>
          </p:txBody>
        </p:sp>
        <p:sp>
          <p:nvSpPr>
            <p:cNvPr id="13" name="Textfeld 12">
              <a:hlinkClick r:id="rId8" action="ppaction://hlinksldjump"/>
            </p:cNvPr>
            <p:cNvSpPr txBox="1"/>
            <p:nvPr/>
          </p:nvSpPr>
          <p:spPr>
            <a:xfrm>
              <a:off x="6892924" y="3797666"/>
              <a:ext cx="2135034" cy="338554"/>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nodes are </a:t>
              </a:r>
              <a:r>
                <a:rPr lang="en-US" sz="1600" dirty="0" smtClean="0">
                  <a:solidFill>
                    <a:schemeClr val="bg1"/>
                  </a:solidFill>
                </a:rPr>
                <a:t>added…</a:t>
              </a:r>
              <a:endParaRPr lang="en-US" sz="1600" dirty="0">
                <a:solidFill>
                  <a:schemeClr val="bg1"/>
                </a:solidFill>
              </a:endParaRPr>
            </a:p>
          </p:txBody>
        </p:sp>
        <p:sp>
          <p:nvSpPr>
            <p:cNvPr id="14" name="Gleichschenkliges Dreieck 13">
              <a:hlinkClick r:id="rId8" action="ppaction://hlinksldjump"/>
            </p:cNvPr>
            <p:cNvSpPr>
              <a:spLocks noChangeAspect="1"/>
            </p:cNvSpPr>
            <p:nvPr/>
          </p:nvSpPr>
          <p:spPr>
            <a:xfrm rot="5400000">
              <a:off x="8820000" y="3861554"/>
              <a:ext cx="235913"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5" name="Textfeld 14">
            <a:hlinkClick r:id="rId9"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grpSp>
        <p:nvGrpSpPr>
          <p:cNvPr id="24" name="Gruppieren 23"/>
          <p:cNvGrpSpPr/>
          <p:nvPr/>
        </p:nvGrpSpPr>
        <p:grpSpPr>
          <a:xfrm>
            <a:off x="130630" y="1016001"/>
            <a:ext cx="6574971" cy="4847472"/>
            <a:chOff x="130630" y="1016001"/>
            <a:chExt cx="6574971" cy="4847472"/>
          </a:xfrm>
        </p:grpSpPr>
        <p:grpSp>
          <p:nvGrpSpPr>
            <p:cNvPr id="25" name="Gruppieren 24"/>
            <p:cNvGrpSpPr/>
            <p:nvPr/>
          </p:nvGrpSpPr>
          <p:grpSpPr>
            <a:xfrm>
              <a:off x="130630" y="1016001"/>
              <a:ext cx="6574971" cy="4847472"/>
              <a:chOff x="130630" y="1016001"/>
              <a:chExt cx="6574971" cy="4847472"/>
            </a:xfrm>
          </p:grpSpPr>
          <p:pic>
            <p:nvPicPr>
              <p:cNvPr id="30" name="Grafik 29"/>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1835" r="1283"/>
              <a:stretch/>
            </p:blipFill>
            <p:spPr>
              <a:xfrm>
                <a:off x="130630" y="1016001"/>
                <a:ext cx="6574971" cy="4847472"/>
              </a:xfrm>
              <a:prstGeom prst="rect">
                <a:avLst/>
              </a:prstGeom>
              <a:solidFill>
                <a:schemeClr val="bg1">
                  <a:alpha val="96000"/>
                </a:schemeClr>
              </a:solidFill>
            </p:spPr>
          </p:pic>
          <p:sp>
            <p:nvSpPr>
              <p:cNvPr id="31" name="Rechteck 30"/>
              <p:cNvSpPr/>
              <p:nvPr/>
            </p:nvSpPr>
            <p:spPr>
              <a:xfrm>
                <a:off x="1643063" y="162000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2381251" y="1821193"/>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1957374" y="2030748"/>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1957364" y="223554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6" name="Rechteck 25">
              <a:hlinkClick r:id="rId11" action="ppaction://hlinksldjump"/>
            </p:cNvPr>
            <p:cNvSpPr/>
            <p:nvPr/>
          </p:nvSpPr>
          <p:spPr>
            <a:xfrm>
              <a:off x="1007240" y="1624544"/>
              <a:ext cx="793750"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hlinkClick r:id="rId12" action="ppaction://hlinksldjump"/>
            </p:cNvPr>
            <p:cNvSpPr/>
            <p:nvPr/>
          </p:nvSpPr>
          <p:spPr>
            <a:xfrm>
              <a:off x="1007240" y="1830487"/>
              <a:ext cx="1400203"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hlinkClick r:id="rId13" action="ppaction://hlinksldjump"/>
            </p:cNvPr>
            <p:cNvSpPr/>
            <p:nvPr/>
          </p:nvSpPr>
          <p:spPr>
            <a:xfrm>
              <a:off x="1007241" y="2030748"/>
              <a:ext cx="950124"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hlinkClick r:id="rId14" action="ppaction://hlinksldjump"/>
            </p:cNvPr>
            <p:cNvSpPr/>
            <p:nvPr/>
          </p:nvSpPr>
          <p:spPr>
            <a:xfrm>
              <a:off x="1007240" y="2231009"/>
              <a:ext cx="969197"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5" name="Textfeld 34">
            <a:hlinkClick r:id="rId15" action="ppaction://hlinksldjump"/>
          </p:cNvPr>
          <p:cNvSpPr txBox="1"/>
          <p:nvPr/>
        </p:nvSpPr>
        <p:spPr>
          <a:xfrm>
            <a:off x="6892923" y="5628911"/>
            <a:ext cx="793259" cy="307777"/>
          </a:xfrm>
          <a:prstGeom prst="rect">
            <a:avLst/>
          </a:prstGeom>
          <a:noFill/>
        </p:spPr>
        <p:txBody>
          <a:bodyPr wrap="square" rtlCol="0">
            <a:spAutoFit/>
          </a:bodyPr>
          <a:lstStyle/>
          <a:p>
            <a:r>
              <a:rPr lang="en-US" sz="1400" dirty="0" smtClean="0">
                <a:solidFill>
                  <a:schemeClr val="bg1"/>
                </a:solidFill>
                <a:hlinkClick r:id="rId16" action="ppaction://hlinksldjump"/>
              </a:rPr>
              <a:t>More …</a:t>
            </a:r>
            <a:endParaRPr lang="en-US" sz="1400" dirty="0" smtClean="0">
              <a:solidFill>
                <a:schemeClr val="bg1"/>
              </a:solidFill>
            </a:endParaRPr>
          </a:p>
        </p:txBody>
      </p:sp>
      <p:sp>
        <p:nvSpPr>
          <p:cNvPr id="36" name="Textfeld 35">
            <a:hlinkClick r:id="rId17" action="ppaction://hlinksldjump"/>
          </p:cNvPr>
          <p:cNvSpPr txBox="1"/>
          <p:nvPr/>
        </p:nvSpPr>
        <p:spPr>
          <a:xfrm>
            <a:off x="10038735" y="5628911"/>
            <a:ext cx="1960724" cy="307777"/>
          </a:xfrm>
          <a:prstGeom prst="rect">
            <a:avLst/>
          </a:prstGeom>
          <a:noFill/>
        </p:spPr>
        <p:txBody>
          <a:bodyPr wrap="square" rtlCol="0">
            <a:spAutoFit/>
          </a:bodyPr>
          <a:lstStyle/>
          <a:p>
            <a:pPr algn="r"/>
            <a:r>
              <a:rPr lang="en-US" sz="1400" dirty="0" smtClean="0">
                <a:solidFill>
                  <a:schemeClr val="bg1"/>
                </a:solidFill>
                <a:hlinkClick r:id="rId18" action="ppaction://hlinksldjump"/>
              </a:rPr>
              <a:t>Parameter Sensitivity …</a:t>
            </a:r>
            <a:endParaRPr lang="en-US" sz="1400" dirty="0" smtClean="0">
              <a:solidFill>
                <a:schemeClr val="bg1"/>
              </a:solidFill>
            </a:endParaRPr>
          </a:p>
        </p:txBody>
      </p:sp>
    </p:spTree>
    <p:extLst>
      <p:ext uri="{BB962C8B-B14F-4D97-AF65-F5344CB8AC3E}">
        <p14:creationId xmlns:p14="http://schemas.microsoft.com/office/powerpoint/2010/main" val="3636397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br>
              <a:rPr lang="en-US" dirty="0" smtClean="0"/>
            </a:br>
            <a:r>
              <a:rPr lang="en-US" dirty="0" smtClean="0"/>
              <a:t>		Structure Sensitivity</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grpSp>
        <p:nvGrpSpPr>
          <p:cNvPr id="4" name="Gruppieren 3"/>
          <p:cNvGrpSpPr/>
          <p:nvPr/>
        </p:nvGrpSpPr>
        <p:grpSpPr>
          <a:xfrm>
            <a:off x="6892923" y="1620000"/>
            <a:ext cx="4956175" cy="3804725"/>
            <a:chOff x="6892923" y="2085822"/>
            <a:chExt cx="4956175" cy="3804725"/>
          </a:xfrm>
        </p:grpSpPr>
        <p:sp>
          <p:nvSpPr>
            <p:cNvPr id="11" name="Textfeld 10"/>
            <p:cNvSpPr txBox="1"/>
            <p:nvPr/>
          </p:nvSpPr>
          <p:spPr>
            <a:xfrm>
              <a:off x="6892923" y="2085822"/>
              <a:ext cx="4956175" cy="338554"/>
            </a:xfrm>
            <a:prstGeom prst="rect">
              <a:avLst/>
            </a:prstGeom>
            <a:noFill/>
          </p:spPr>
          <p:txBody>
            <a:bodyPr wrap="square" rtlCol="0">
              <a:spAutoFit/>
            </a:bodyPr>
            <a:lstStyle/>
            <a:p>
              <a:r>
                <a:rPr lang="en-US" sz="1600" dirty="0" smtClean="0">
                  <a:solidFill>
                    <a:schemeClr val="bg1"/>
                  </a:solidFill>
                </a:rPr>
                <a:t>The standard Bayesian Belief Network is WS5 </a:t>
              </a:r>
              <a:r>
                <a:rPr lang="en-US" sz="1400" dirty="0" smtClean="0">
                  <a:solidFill>
                    <a:schemeClr val="bg1"/>
                  </a:solidFill>
                </a:rPr>
                <a:t>(red square)</a:t>
              </a:r>
              <a:r>
                <a:rPr lang="en-US" sz="1600" dirty="0" smtClean="0">
                  <a:solidFill>
                    <a:schemeClr val="bg1"/>
                  </a:solidFill>
                </a:rPr>
                <a:t>.</a:t>
              </a:r>
            </a:p>
          </p:txBody>
        </p:sp>
        <p:sp>
          <p:nvSpPr>
            <p:cNvPr id="12" name="Textfeld 11">
              <a:hlinkClick r:id="rId8" action="ppaction://hlinksldjump"/>
            </p:cNvPr>
            <p:cNvSpPr txBox="1"/>
            <p:nvPr/>
          </p:nvSpPr>
          <p:spPr>
            <a:xfrm>
              <a:off x="6892924" y="2751675"/>
              <a:ext cx="2135034" cy="338554"/>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a node is </a:t>
              </a:r>
              <a:r>
                <a:rPr lang="en-US" sz="1600" dirty="0" smtClean="0">
                  <a:solidFill>
                    <a:schemeClr val="bg1"/>
                  </a:solidFill>
                </a:rPr>
                <a:t>deleted…</a:t>
              </a:r>
            </a:p>
          </p:txBody>
        </p:sp>
        <p:sp>
          <p:nvSpPr>
            <p:cNvPr id="13" name="Textfeld 12"/>
            <p:cNvSpPr txBox="1"/>
            <p:nvPr/>
          </p:nvSpPr>
          <p:spPr>
            <a:xfrm>
              <a:off x="6892923" y="3797666"/>
              <a:ext cx="4956175" cy="2092881"/>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nodes are </a:t>
              </a:r>
              <a:r>
                <a:rPr lang="en-US" sz="1600" dirty="0" smtClean="0">
                  <a:solidFill>
                    <a:schemeClr val="bg1"/>
                  </a:solidFill>
                </a:rPr>
                <a:t>added </a:t>
              </a:r>
              <a:r>
                <a:rPr lang="en-US" sz="1400" dirty="0" smtClean="0">
                  <a:solidFill>
                    <a:schemeClr val="bg1"/>
                  </a:solidFill>
                </a:rPr>
                <a:t>(WS5orga, green triangle; WS5knot, yellow cross)</a:t>
              </a:r>
              <a:r>
                <a:rPr lang="en-US" sz="1600" dirty="0" smtClean="0">
                  <a:solidFill>
                    <a:schemeClr val="bg1"/>
                  </a:solidFill>
                </a:rPr>
                <a:t>, the results are buffered (not so extreme). </a:t>
              </a:r>
              <a:endParaRPr lang="en-US" sz="1400" dirty="0" smtClean="0">
                <a:solidFill>
                  <a:schemeClr val="bg1"/>
                </a:solidFill>
              </a:endParaRPr>
            </a:p>
            <a:p>
              <a:endParaRPr lang="en-US" sz="1400" dirty="0">
                <a:solidFill>
                  <a:schemeClr val="bg1"/>
                </a:solidFill>
              </a:endParaRPr>
            </a:p>
            <a:p>
              <a:r>
                <a:rPr lang="en-US" sz="1400" dirty="0" smtClean="0">
                  <a:solidFill>
                    <a:schemeClr val="bg1"/>
                  </a:solidFill>
                </a:rPr>
                <a:t>In case of WS5knot </a:t>
              </a:r>
              <a:r>
                <a:rPr lang="en-US" sz="1200" dirty="0" smtClean="0">
                  <a:solidFill>
                    <a:schemeClr val="bg1"/>
                  </a:solidFill>
                </a:rPr>
                <a:t>(yellow cross)</a:t>
              </a:r>
              <a:r>
                <a:rPr lang="en-US" sz="1400" dirty="0" smtClean="0">
                  <a:solidFill>
                    <a:schemeClr val="bg1"/>
                  </a:solidFill>
                </a:rPr>
                <a:t>, summarizing nodes were introduced between some measures and the influenced factor to get a better overview. This strongly decreased the implementation probability. It resulted in decreased influence of the measures on the goal, thus the distance between the measures and the goal should be the same for all measures. </a:t>
              </a:r>
              <a:endParaRPr lang="en-US" sz="1400" dirty="0">
                <a:solidFill>
                  <a:schemeClr val="bg1"/>
                </a:solidFill>
              </a:endParaRPr>
            </a:p>
          </p:txBody>
        </p:sp>
        <p:sp>
          <p:nvSpPr>
            <p:cNvPr id="14" name="Gleichschenkliges Dreieck 13">
              <a:hlinkClick r:id="rId8" action="ppaction://hlinksldjump"/>
            </p:cNvPr>
            <p:cNvSpPr>
              <a:spLocks noChangeAspect="1"/>
            </p:cNvSpPr>
            <p:nvPr/>
          </p:nvSpPr>
          <p:spPr>
            <a:xfrm rot="5400000">
              <a:off x="8820000" y="2810592"/>
              <a:ext cx="235913"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5" name="Textfeld 14">
            <a:hlinkClick r:id="rId9"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
        <p:nvSpPr>
          <p:cNvPr id="16" name="Textfeld 15">
            <a:hlinkClick r:id="rId10" action="ppaction://hlinksldjump"/>
          </p:cNvPr>
          <p:cNvSpPr txBox="1"/>
          <p:nvPr/>
        </p:nvSpPr>
        <p:spPr>
          <a:xfrm>
            <a:off x="10038735" y="5628911"/>
            <a:ext cx="1960724" cy="307777"/>
          </a:xfrm>
          <a:prstGeom prst="rect">
            <a:avLst/>
          </a:prstGeom>
          <a:noFill/>
        </p:spPr>
        <p:txBody>
          <a:bodyPr wrap="square" rtlCol="0">
            <a:spAutoFit/>
          </a:bodyPr>
          <a:lstStyle/>
          <a:p>
            <a:pPr algn="r"/>
            <a:r>
              <a:rPr lang="en-US" sz="1400" dirty="0" smtClean="0">
                <a:solidFill>
                  <a:schemeClr val="bg1"/>
                </a:solidFill>
                <a:hlinkClick r:id="rId11" action="ppaction://hlinksldjump"/>
              </a:rPr>
              <a:t>Parameter Sensitivity …</a:t>
            </a:r>
            <a:endParaRPr lang="en-US" sz="1400" dirty="0" smtClean="0">
              <a:solidFill>
                <a:schemeClr val="bg1"/>
              </a:solidFill>
            </a:endParaRPr>
          </a:p>
        </p:txBody>
      </p:sp>
      <p:grpSp>
        <p:nvGrpSpPr>
          <p:cNvPr id="23" name="Gruppieren 22"/>
          <p:cNvGrpSpPr/>
          <p:nvPr/>
        </p:nvGrpSpPr>
        <p:grpSpPr>
          <a:xfrm>
            <a:off x="130630" y="1016001"/>
            <a:ext cx="6574971" cy="4847472"/>
            <a:chOff x="130630" y="1016001"/>
            <a:chExt cx="6574971" cy="4847472"/>
          </a:xfrm>
        </p:grpSpPr>
        <p:grpSp>
          <p:nvGrpSpPr>
            <p:cNvPr id="24" name="Gruppieren 23"/>
            <p:cNvGrpSpPr/>
            <p:nvPr/>
          </p:nvGrpSpPr>
          <p:grpSpPr>
            <a:xfrm>
              <a:off x="130630" y="1016001"/>
              <a:ext cx="6574971" cy="4847472"/>
              <a:chOff x="130630" y="1016001"/>
              <a:chExt cx="6574971" cy="4847472"/>
            </a:xfrm>
          </p:grpSpPr>
          <p:pic>
            <p:nvPicPr>
              <p:cNvPr id="29" name="Grafik 28"/>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1835" r="1283"/>
              <a:stretch/>
            </p:blipFill>
            <p:spPr>
              <a:xfrm>
                <a:off x="130630" y="1016001"/>
                <a:ext cx="6574971" cy="4847472"/>
              </a:xfrm>
              <a:prstGeom prst="rect">
                <a:avLst/>
              </a:prstGeom>
              <a:solidFill>
                <a:schemeClr val="bg1">
                  <a:alpha val="96000"/>
                </a:schemeClr>
              </a:solidFill>
            </p:spPr>
          </p:pic>
          <p:sp>
            <p:nvSpPr>
              <p:cNvPr id="30" name="Rechteck 29"/>
              <p:cNvSpPr/>
              <p:nvPr/>
            </p:nvSpPr>
            <p:spPr>
              <a:xfrm>
                <a:off x="1643063" y="162000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2381251" y="1821193"/>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1957374" y="2030748"/>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1957364" y="223554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5" name="Rechteck 24">
              <a:hlinkClick r:id="rId13" action="ppaction://hlinksldjump"/>
            </p:cNvPr>
            <p:cNvSpPr/>
            <p:nvPr/>
          </p:nvSpPr>
          <p:spPr>
            <a:xfrm>
              <a:off x="1007240" y="1624544"/>
              <a:ext cx="793750"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hlinkClick r:id="rId14" action="ppaction://hlinksldjump"/>
            </p:cNvPr>
            <p:cNvSpPr/>
            <p:nvPr/>
          </p:nvSpPr>
          <p:spPr>
            <a:xfrm>
              <a:off x="1007240" y="1830487"/>
              <a:ext cx="1400203"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hlinkClick r:id="rId15" action="ppaction://hlinksldjump"/>
            </p:cNvPr>
            <p:cNvSpPr/>
            <p:nvPr/>
          </p:nvSpPr>
          <p:spPr>
            <a:xfrm>
              <a:off x="1007241" y="2030748"/>
              <a:ext cx="950124"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hlinkClick r:id="rId16" action="ppaction://hlinksldjump"/>
            </p:cNvPr>
            <p:cNvSpPr/>
            <p:nvPr/>
          </p:nvSpPr>
          <p:spPr>
            <a:xfrm>
              <a:off x="1007240" y="2231009"/>
              <a:ext cx="969197"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Textfeld 33">
            <a:hlinkClick r:id="rId17" action="ppaction://hlinksldjump"/>
          </p:cNvPr>
          <p:cNvSpPr txBox="1"/>
          <p:nvPr/>
        </p:nvSpPr>
        <p:spPr>
          <a:xfrm>
            <a:off x="6892923" y="5628911"/>
            <a:ext cx="793259" cy="307777"/>
          </a:xfrm>
          <a:prstGeom prst="rect">
            <a:avLst/>
          </a:prstGeom>
          <a:noFill/>
        </p:spPr>
        <p:txBody>
          <a:bodyPr wrap="square" rtlCol="0">
            <a:spAutoFit/>
          </a:bodyPr>
          <a:lstStyle/>
          <a:p>
            <a:r>
              <a:rPr lang="en-US" sz="1400" dirty="0" smtClean="0">
                <a:solidFill>
                  <a:schemeClr val="bg1"/>
                </a:solidFill>
                <a:hlinkClick r:id="rId18" action="ppaction://hlinksldjump"/>
              </a:rPr>
              <a:t>More …</a:t>
            </a:r>
            <a:endParaRPr lang="en-US" sz="1400" dirty="0" smtClean="0">
              <a:solidFill>
                <a:schemeClr val="bg1"/>
              </a:solidFill>
            </a:endParaRPr>
          </a:p>
        </p:txBody>
      </p:sp>
    </p:spTree>
    <p:extLst>
      <p:ext uri="{BB962C8B-B14F-4D97-AF65-F5344CB8AC3E}">
        <p14:creationId xmlns:p14="http://schemas.microsoft.com/office/powerpoint/2010/main" val="2736915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br>
              <a:rPr lang="en-US" dirty="0" smtClean="0"/>
            </a:br>
            <a:r>
              <a:rPr lang="en-US" dirty="0" smtClean="0"/>
              <a:t>		Parameter Sensitivity</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pic>
        <p:nvPicPr>
          <p:cNvPr id="9" name="Grafik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5885" y="967533"/>
            <a:ext cx="4964793" cy="4964793"/>
          </a:xfrm>
          <a:prstGeom prst="rect">
            <a:avLst/>
          </a:prstGeom>
        </p:spPr>
      </p:pic>
      <p:sp>
        <p:nvSpPr>
          <p:cNvPr id="12" name="Textfeld 11">
            <a:hlinkClick r:id="rId9"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grpSp>
        <p:nvGrpSpPr>
          <p:cNvPr id="4" name="Gruppieren 3"/>
          <p:cNvGrpSpPr/>
          <p:nvPr/>
        </p:nvGrpSpPr>
        <p:grpSpPr>
          <a:xfrm>
            <a:off x="838199" y="1997372"/>
            <a:ext cx="4956176" cy="2045716"/>
            <a:chOff x="838199" y="1750629"/>
            <a:chExt cx="4956176" cy="2045716"/>
          </a:xfrm>
        </p:grpSpPr>
        <p:sp>
          <p:nvSpPr>
            <p:cNvPr id="10" name="Textfeld 9"/>
            <p:cNvSpPr txBox="1"/>
            <p:nvPr/>
          </p:nvSpPr>
          <p:spPr>
            <a:xfrm>
              <a:off x="838200" y="1750629"/>
              <a:ext cx="4956175" cy="954107"/>
            </a:xfrm>
            <a:prstGeom prst="rect">
              <a:avLst/>
            </a:prstGeom>
            <a:noFill/>
          </p:spPr>
          <p:txBody>
            <a:bodyPr wrap="square" rtlCol="0">
              <a:spAutoFit/>
            </a:bodyPr>
            <a:lstStyle/>
            <a:p>
              <a:r>
                <a:rPr lang="en-US" sz="1400" dirty="0" smtClean="0">
                  <a:solidFill>
                    <a:schemeClr val="bg1"/>
                  </a:solidFill>
                </a:rPr>
                <a:t>To implement the adaptation measures (= goal), the acceptance of the water suppliers and the population is needed. Here, the weights of their acceptance influencing the implementation is varied to evaluate the sensitivity. </a:t>
              </a:r>
            </a:p>
          </p:txBody>
        </p:sp>
        <p:sp>
          <p:nvSpPr>
            <p:cNvPr id="11" name="Textfeld 10"/>
            <p:cNvSpPr txBox="1"/>
            <p:nvPr/>
          </p:nvSpPr>
          <p:spPr>
            <a:xfrm>
              <a:off x="838199" y="3211570"/>
              <a:ext cx="4956175" cy="584775"/>
            </a:xfrm>
            <a:prstGeom prst="rect">
              <a:avLst/>
            </a:prstGeom>
            <a:noFill/>
          </p:spPr>
          <p:txBody>
            <a:bodyPr wrap="square" rtlCol="0">
              <a:spAutoFit/>
            </a:bodyPr>
            <a:lstStyle/>
            <a:p>
              <a:r>
                <a:rPr lang="en-US" sz="1600" dirty="0" smtClean="0">
                  <a:solidFill>
                    <a:schemeClr val="bg1"/>
                  </a:solidFill>
                </a:rPr>
                <a:t>The higher the influence of the population, the lower the implementation probability.</a:t>
              </a:r>
              <a:endParaRPr lang="en-US" sz="1400" dirty="0" smtClean="0">
                <a:solidFill>
                  <a:schemeClr val="bg1"/>
                </a:solidFill>
              </a:endParaRPr>
            </a:p>
          </p:txBody>
        </p:sp>
      </p:grpSp>
      <p:sp>
        <p:nvSpPr>
          <p:cNvPr id="13" name="Textfeld 12">
            <a:hlinkClick r:id="rId10" action="ppaction://hlinksldjump"/>
          </p:cNvPr>
          <p:cNvSpPr txBox="1"/>
          <p:nvPr/>
        </p:nvSpPr>
        <p:spPr>
          <a:xfrm>
            <a:off x="838199" y="5630400"/>
            <a:ext cx="1960724" cy="307777"/>
          </a:xfrm>
          <a:prstGeom prst="rect">
            <a:avLst/>
          </a:prstGeom>
          <a:noFill/>
        </p:spPr>
        <p:txBody>
          <a:bodyPr wrap="square" rtlCol="0">
            <a:spAutoFit/>
          </a:bodyPr>
          <a:lstStyle/>
          <a:p>
            <a:r>
              <a:rPr lang="en-US" sz="1400" dirty="0" smtClean="0">
                <a:solidFill>
                  <a:schemeClr val="bg1"/>
                </a:solidFill>
                <a:hlinkClick r:id="rId11" action="ppaction://hlinksldjump"/>
              </a:rPr>
              <a:t>Structure Sensitivity …</a:t>
            </a:r>
            <a:endParaRPr lang="en-US" sz="1400" dirty="0" smtClean="0">
              <a:solidFill>
                <a:schemeClr val="bg1"/>
              </a:solidFill>
            </a:endParaRPr>
          </a:p>
        </p:txBody>
      </p:sp>
      <p:sp>
        <p:nvSpPr>
          <p:cNvPr id="14" name="Textfeld 13">
            <a:hlinkClick r:id="rId10" action="ppaction://hlinksldjump"/>
          </p:cNvPr>
          <p:cNvSpPr txBox="1"/>
          <p:nvPr/>
        </p:nvSpPr>
        <p:spPr>
          <a:xfrm>
            <a:off x="5001115" y="5630400"/>
            <a:ext cx="793259" cy="307777"/>
          </a:xfrm>
          <a:prstGeom prst="rect">
            <a:avLst/>
          </a:prstGeom>
          <a:noFill/>
        </p:spPr>
        <p:txBody>
          <a:bodyPr wrap="square" rtlCol="0">
            <a:spAutoFit/>
          </a:bodyPr>
          <a:lstStyle/>
          <a:p>
            <a:r>
              <a:rPr lang="en-US" sz="1400" dirty="0" smtClean="0">
                <a:solidFill>
                  <a:schemeClr val="bg1"/>
                </a:solidFill>
                <a:hlinkClick r:id="rId12" action="ppaction://hlinksldjump"/>
              </a:rPr>
              <a:t>More …</a:t>
            </a:r>
            <a:endParaRPr lang="en-US" sz="1400" dirty="0" smtClean="0">
              <a:solidFill>
                <a:schemeClr val="bg1"/>
              </a:solidFill>
            </a:endParaRPr>
          </a:p>
        </p:txBody>
      </p:sp>
    </p:spTree>
    <p:extLst>
      <p:ext uri="{BB962C8B-B14F-4D97-AF65-F5344CB8AC3E}">
        <p14:creationId xmlns:p14="http://schemas.microsoft.com/office/powerpoint/2010/main" val="146451342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br>
              <a:rPr lang="en-US" dirty="0" smtClean="0"/>
            </a:br>
            <a:r>
              <a:rPr lang="en-US" dirty="0" smtClean="0"/>
              <a:t>		Parameter Sensitivity</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pic>
        <p:nvPicPr>
          <p:cNvPr id="9" name="Grafik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5885" y="967533"/>
            <a:ext cx="4964793" cy="4964793"/>
          </a:xfrm>
          <a:prstGeom prst="rect">
            <a:avLst/>
          </a:prstGeom>
        </p:spPr>
      </p:pic>
      <p:sp>
        <p:nvSpPr>
          <p:cNvPr id="12" name="Textfeld 11">
            <a:hlinkClick r:id="rId9"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grpSp>
        <p:nvGrpSpPr>
          <p:cNvPr id="4" name="Gruppieren 3"/>
          <p:cNvGrpSpPr/>
          <p:nvPr/>
        </p:nvGrpSpPr>
        <p:grpSpPr>
          <a:xfrm>
            <a:off x="838199" y="1997372"/>
            <a:ext cx="4956176" cy="2045716"/>
            <a:chOff x="838199" y="1750629"/>
            <a:chExt cx="4956176" cy="2045716"/>
          </a:xfrm>
        </p:grpSpPr>
        <p:sp>
          <p:nvSpPr>
            <p:cNvPr id="10" name="Textfeld 9"/>
            <p:cNvSpPr txBox="1"/>
            <p:nvPr/>
          </p:nvSpPr>
          <p:spPr>
            <a:xfrm>
              <a:off x="838200" y="1750629"/>
              <a:ext cx="4956175" cy="954107"/>
            </a:xfrm>
            <a:prstGeom prst="rect">
              <a:avLst/>
            </a:prstGeom>
            <a:noFill/>
          </p:spPr>
          <p:txBody>
            <a:bodyPr wrap="square" rtlCol="0">
              <a:spAutoFit/>
            </a:bodyPr>
            <a:lstStyle/>
            <a:p>
              <a:r>
                <a:rPr lang="en-US" sz="1400" dirty="0" smtClean="0">
                  <a:solidFill>
                    <a:schemeClr val="bg1"/>
                  </a:solidFill>
                </a:rPr>
                <a:t>To implement the adaptation measures (= goal), the acceptance of the water suppliers and the population is needed. Here, the weights of their acceptance influencing the implementation is varied to evaluate the sensitivity. </a:t>
              </a:r>
            </a:p>
          </p:txBody>
        </p:sp>
        <p:sp>
          <p:nvSpPr>
            <p:cNvPr id="11" name="Textfeld 10"/>
            <p:cNvSpPr txBox="1"/>
            <p:nvPr/>
          </p:nvSpPr>
          <p:spPr>
            <a:xfrm>
              <a:off x="838199" y="3211570"/>
              <a:ext cx="4956175" cy="584775"/>
            </a:xfrm>
            <a:prstGeom prst="rect">
              <a:avLst/>
            </a:prstGeom>
            <a:noFill/>
          </p:spPr>
          <p:txBody>
            <a:bodyPr wrap="square" rtlCol="0">
              <a:spAutoFit/>
            </a:bodyPr>
            <a:lstStyle/>
            <a:p>
              <a:r>
                <a:rPr lang="en-US" sz="1600" dirty="0" smtClean="0">
                  <a:solidFill>
                    <a:schemeClr val="bg1"/>
                  </a:solidFill>
                </a:rPr>
                <a:t>The higher the influence of the population, the lower the implementation probability.</a:t>
              </a:r>
              <a:endParaRPr lang="en-US" sz="1400" dirty="0" smtClean="0">
                <a:solidFill>
                  <a:schemeClr val="bg1"/>
                </a:solidFill>
              </a:endParaRPr>
            </a:p>
          </p:txBody>
        </p:sp>
      </p:grpSp>
      <p:sp>
        <p:nvSpPr>
          <p:cNvPr id="13" name="Textfeld 12">
            <a:hlinkClick r:id="rId10" action="ppaction://hlinksldjump"/>
          </p:cNvPr>
          <p:cNvSpPr txBox="1"/>
          <p:nvPr/>
        </p:nvSpPr>
        <p:spPr>
          <a:xfrm>
            <a:off x="838199" y="5630400"/>
            <a:ext cx="1960724" cy="307777"/>
          </a:xfrm>
          <a:prstGeom prst="rect">
            <a:avLst/>
          </a:prstGeom>
          <a:noFill/>
        </p:spPr>
        <p:txBody>
          <a:bodyPr wrap="square" rtlCol="0">
            <a:spAutoFit/>
          </a:bodyPr>
          <a:lstStyle/>
          <a:p>
            <a:r>
              <a:rPr lang="en-US" sz="1400" dirty="0" smtClean="0">
                <a:solidFill>
                  <a:schemeClr val="bg1"/>
                </a:solidFill>
                <a:hlinkClick r:id="rId11" action="ppaction://hlinksldjump"/>
              </a:rPr>
              <a:t>Structure Sensitivity …</a:t>
            </a:r>
            <a:endParaRPr lang="en-US" sz="1400" dirty="0" smtClean="0">
              <a:solidFill>
                <a:schemeClr val="bg1"/>
              </a:solidFill>
            </a:endParaRPr>
          </a:p>
        </p:txBody>
      </p:sp>
      <p:sp>
        <p:nvSpPr>
          <p:cNvPr id="14" name="Textfeld 13">
            <a:hlinkClick r:id="rId10" action="ppaction://hlinksldjump"/>
          </p:cNvPr>
          <p:cNvSpPr txBox="1"/>
          <p:nvPr/>
        </p:nvSpPr>
        <p:spPr>
          <a:xfrm>
            <a:off x="5001115" y="5630400"/>
            <a:ext cx="793259" cy="307777"/>
          </a:xfrm>
          <a:prstGeom prst="rect">
            <a:avLst/>
          </a:prstGeom>
          <a:noFill/>
        </p:spPr>
        <p:txBody>
          <a:bodyPr wrap="square" rtlCol="0">
            <a:spAutoFit/>
          </a:bodyPr>
          <a:lstStyle/>
          <a:p>
            <a:r>
              <a:rPr lang="en-US" sz="1400" dirty="0" smtClean="0">
                <a:solidFill>
                  <a:schemeClr val="bg1"/>
                </a:solidFill>
                <a:hlinkClick r:id="rId12" action="ppaction://hlinksldjump"/>
              </a:rPr>
              <a:t>More …</a:t>
            </a:r>
            <a:endParaRPr lang="en-US" sz="1400" dirty="0" smtClean="0">
              <a:solidFill>
                <a:schemeClr val="bg1"/>
              </a:solidFill>
            </a:endParaRPr>
          </a:p>
        </p:txBody>
      </p:sp>
    </p:spTree>
    <p:extLst>
      <p:ext uri="{BB962C8B-B14F-4D97-AF65-F5344CB8AC3E}">
        <p14:creationId xmlns:p14="http://schemas.microsoft.com/office/powerpoint/2010/main" val="164286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Conclusions</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b="1" dirty="0" smtClean="0">
                <a:solidFill>
                  <a:srgbClr val="2554A0"/>
                </a:solidFill>
              </a:rPr>
              <a:t>Conclusions</a:t>
            </a:r>
            <a:endParaRPr lang="en-US" sz="1600" b="1"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12" name="Textfeld 11">
            <a:hlinkClick r:id="rId8"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
        <p:nvSpPr>
          <p:cNvPr id="13" name="Textfeld 12"/>
          <p:cNvSpPr txBox="1"/>
          <p:nvPr/>
        </p:nvSpPr>
        <p:spPr>
          <a:xfrm>
            <a:off x="4068069" y="2090190"/>
            <a:ext cx="7162799" cy="2215991"/>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solidFill>
                  <a:srgbClr val="FCC11C"/>
                </a:solidFill>
              </a:rPr>
              <a:t>Set up network structure </a:t>
            </a:r>
            <a:r>
              <a:rPr lang="en-US" dirty="0">
                <a:solidFill>
                  <a:srgbClr val="FCC11C"/>
                </a:solidFill>
              </a:rPr>
              <a:t>and </a:t>
            </a:r>
            <a:r>
              <a:rPr lang="en-US" dirty="0" smtClean="0">
                <a:solidFill>
                  <a:srgbClr val="FCC11C"/>
                </a:solidFill>
              </a:rPr>
              <a:t>weights with stakeholders</a:t>
            </a:r>
            <a:r>
              <a:rPr lang="en-US" dirty="0">
                <a:solidFill>
                  <a:schemeClr val="bg1"/>
                </a:solidFill>
              </a:rPr>
              <a:t/>
            </a:r>
            <a:br>
              <a:rPr lang="en-US" dirty="0">
                <a:solidFill>
                  <a:schemeClr val="bg1"/>
                </a:solidFill>
              </a:rPr>
            </a:br>
            <a:r>
              <a:rPr lang="en-US" sz="1400" dirty="0" smtClean="0">
                <a:solidFill>
                  <a:schemeClr val="bg1"/>
                </a:solidFill>
              </a:rPr>
              <a:t>Understandable and quick </a:t>
            </a:r>
            <a:r>
              <a:rPr lang="en-US" sz="1400" dirty="0">
                <a:solidFill>
                  <a:schemeClr val="bg1"/>
                </a:solidFill>
              </a:rPr>
              <a:t>way </a:t>
            </a:r>
            <a:r>
              <a:rPr lang="en-US" sz="1400" dirty="0" smtClean="0">
                <a:solidFill>
                  <a:schemeClr val="bg1"/>
                </a:solidFill>
              </a:rPr>
              <a:t>to participatorily </a:t>
            </a:r>
            <a:r>
              <a:rPr lang="en-US" sz="1400" dirty="0">
                <a:solidFill>
                  <a:schemeClr val="bg1"/>
                </a:solidFill>
              </a:rPr>
              <a:t>set up a </a:t>
            </a:r>
            <a:r>
              <a:rPr lang="en-US" sz="1400" dirty="0" smtClean="0">
                <a:solidFill>
                  <a:schemeClr val="bg1"/>
                </a:solidFill>
              </a:rPr>
              <a:t>Bayesian Belief Network </a:t>
            </a:r>
            <a:r>
              <a:rPr lang="en-US" sz="1400" dirty="0">
                <a:solidFill>
                  <a:schemeClr val="bg1"/>
                </a:solidFill>
              </a:rPr>
              <a:t>is by developing </a:t>
            </a:r>
            <a:r>
              <a:rPr lang="en-US" sz="1400" dirty="0" smtClean="0">
                <a:solidFill>
                  <a:schemeClr val="bg1"/>
                </a:solidFill>
              </a:rPr>
              <a:t>network structure </a:t>
            </a:r>
            <a:r>
              <a:rPr lang="en-US" sz="1400" dirty="0">
                <a:solidFill>
                  <a:schemeClr val="bg1"/>
                </a:solidFill>
              </a:rPr>
              <a:t>and identify </a:t>
            </a:r>
            <a:r>
              <a:rPr lang="en-US" sz="1400" dirty="0" smtClean="0">
                <a:solidFill>
                  <a:schemeClr val="bg1"/>
                </a:solidFill>
              </a:rPr>
              <a:t>weights for the relationships between the components with the stakeholders.</a:t>
            </a:r>
            <a:endParaRPr lang="en-US" sz="1400"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rgbClr val="FCC11C"/>
                </a:solidFill>
              </a:rPr>
              <a:t>The </a:t>
            </a:r>
            <a:r>
              <a:rPr lang="en-US" dirty="0">
                <a:solidFill>
                  <a:srgbClr val="FCC11C"/>
                </a:solidFill>
              </a:rPr>
              <a:t>longer the distance </a:t>
            </a:r>
            <a:r>
              <a:rPr lang="en-US" dirty="0" smtClean="0">
                <a:solidFill>
                  <a:srgbClr val="FCC11C"/>
                </a:solidFill>
              </a:rPr>
              <a:t>in the network to </a:t>
            </a:r>
            <a:r>
              <a:rPr lang="en-US" dirty="0">
                <a:solidFill>
                  <a:srgbClr val="FCC11C"/>
                </a:solidFill>
              </a:rPr>
              <a:t>goal, the less </a:t>
            </a:r>
            <a:r>
              <a:rPr lang="en-US" dirty="0" smtClean="0">
                <a:solidFill>
                  <a:srgbClr val="FCC11C"/>
                </a:solidFill>
              </a:rPr>
              <a:t>impact</a:t>
            </a:r>
            <a:r>
              <a:rPr lang="en-US" dirty="0" smtClean="0">
                <a:solidFill>
                  <a:schemeClr val="bg1"/>
                </a:solidFill>
              </a:rPr>
              <a:t/>
            </a:r>
            <a:br>
              <a:rPr lang="en-US" dirty="0" smtClean="0">
                <a:solidFill>
                  <a:schemeClr val="bg1"/>
                </a:solidFill>
              </a:rPr>
            </a:br>
            <a:r>
              <a:rPr lang="en-US" sz="1400" dirty="0" smtClean="0">
                <a:solidFill>
                  <a:schemeClr val="bg1"/>
                </a:solidFill>
              </a:rPr>
              <a:t>The chains in the network structure should be short, because the inputs are buffered, the longer the chains are. Moreover, for all measures, the distance between them and the goal should be the same. </a:t>
            </a:r>
            <a:endParaRPr lang="en-US" sz="1400" dirty="0">
              <a:solidFill>
                <a:schemeClr val="bg1"/>
              </a:solidFill>
            </a:endParaRPr>
          </a:p>
        </p:txBody>
      </p:sp>
      <p:pic>
        <p:nvPicPr>
          <p:cNvPr id="9" name="Grafik 8"/>
          <p:cNvPicPr>
            <a:picLocks noChangeAspect="1"/>
          </p:cNvPicPr>
          <p:nvPr/>
        </p:nvPicPr>
        <p:blipFill rotWithShape="1">
          <a:blip r:embed="rId9" cstate="print">
            <a:extLst>
              <a:ext uri="{28A0092B-C50C-407E-A947-70E740481C1C}">
                <a14:useLocalDpi xmlns:a14="http://schemas.microsoft.com/office/drawing/2010/main" val="0"/>
              </a:ext>
            </a:extLst>
          </a:blip>
          <a:srcRect l="35297" t="382" r="22672" b="1696"/>
          <a:stretch/>
        </p:blipFill>
        <p:spPr>
          <a:xfrm>
            <a:off x="0" y="892886"/>
            <a:ext cx="3290414" cy="5110587"/>
          </a:xfrm>
          <a:prstGeom prst="rect">
            <a:avLst/>
          </a:prstGeom>
        </p:spPr>
      </p:pic>
    </p:spTree>
    <p:extLst>
      <p:ext uri="{BB962C8B-B14F-4D97-AF65-F5344CB8AC3E}">
        <p14:creationId xmlns:p14="http://schemas.microsoft.com/office/powerpoint/2010/main" val="2935544947"/>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smtClean="0"/>
              <a:t>Thank you…</a:t>
            </a:r>
            <a:endParaRPr lang="en-US" dirty="0"/>
          </a:p>
        </p:txBody>
      </p:sp>
      <p:pic>
        <p:nvPicPr>
          <p:cNvPr id="4" name="Inhaltsplatzhalt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87400" y="2309840"/>
            <a:ext cx="2148385" cy="1337133"/>
          </a:xfr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6960" y="2309840"/>
            <a:ext cx="1288690" cy="1342386"/>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05" y="3750421"/>
            <a:ext cx="3288889" cy="774603"/>
          </a:xfrm>
          <a:prstGeom prst="rect">
            <a:avLst/>
          </a:prstGeom>
          <a:solidFill>
            <a:schemeClr val="bg1"/>
          </a:solidFill>
        </p:spPr>
      </p:pic>
      <p:sp>
        <p:nvSpPr>
          <p:cNvPr id="8" name="Textfeld 7"/>
          <p:cNvSpPr txBox="1"/>
          <p:nvPr/>
        </p:nvSpPr>
        <p:spPr>
          <a:xfrm>
            <a:off x="635000" y="1402679"/>
            <a:ext cx="8750300" cy="830997"/>
          </a:xfrm>
          <a:prstGeom prst="rect">
            <a:avLst/>
          </a:prstGeom>
          <a:noFill/>
        </p:spPr>
        <p:txBody>
          <a:bodyPr wrap="square" rtlCol="0">
            <a:spAutoFit/>
          </a:bodyPr>
          <a:lstStyle/>
          <a:p>
            <a:r>
              <a:rPr lang="en-US" sz="1600" dirty="0" smtClean="0">
                <a:solidFill>
                  <a:schemeClr val="bg1"/>
                </a:solidFill>
              </a:rPr>
              <a:t>…to the Hessian Agency for Nature Conservation, Environment and Geology (HLNUG) and its Centre on Climate Change and Adaptation (FZK) for funding the project KlimaRhön, the Biosphere reserve </a:t>
            </a:r>
            <a:r>
              <a:rPr lang="en-US" sz="1600" dirty="0" err="1" smtClean="0">
                <a:solidFill>
                  <a:schemeClr val="bg1"/>
                </a:solidFill>
              </a:rPr>
              <a:t>Rhön</a:t>
            </a:r>
            <a:r>
              <a:rPr lang="en-US" sz="1600" dirty="0" smtClean="0">
                <a:solidFill>
                  <a:schemeClr val="bg1"/>
                </a:solidFill>
              </a:rPr>
              <a:t> for the good collaboration and the stakeholders for their lively engagement.</a:t>
            </a:r>
            <a:endParaRPr lang="de-DE" sz="1600" dirty="0">
              <a:solidFill>
                <a:schemeClr val="bg1"/>
              </a:solidFill>
            </a:endParaRPr>
          </a:p>
        </p:txBody>
      </p:sp>
      <p:sp>
        <p:nvSpPr>
          <p:cNvPr id="10" name="Textfeld 9">
            <a:hlinkClick r:id="rId5"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12" name="Textfeld 11">
            <a:hlinkClick r:id="rId6"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13" name="Textfeld 12">
            <a:hlinkClick r:id="rId7"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14" name="Textfeld 13">
            <a:hlinkClick r:id="rId8"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15" name="Textfeld 14">
            <a:hlinkClick r:id="rId9"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16" name="Textfeld 15">
            <a:hlinkClick r:id="rId10"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
        <p:nvSpPr>
          <p:cNvPr id="17" name="Textfeld 16"/>
          <p:cNvSpPr txBox="1"/>
          <p:nvPr/>
        </p:nvSpPr>
        <p:spPr>
          <a:xfrm>
            <a:off x="7035736" y="3256879"/>
            <a:ext cx="3467306" cy="400110"/>
          </a:xfrm>
          <a:prstGeom prst="rect">
            <a:avLst/>
          </a:prstGeom>
          <a:noFill/>
        </p:spPr>
        <p:txBody>
          <a:bodyPr wrap="square" rtlCol="0">
            <a:spAutoFit/>
          </a:bodyPr>
          <a:lstStyle/>
          <a:p>
            <a:r>
              <a:rPr lang="en-US" sz="2000" dirty="0" smtClean="0">
                <a:solidFill>
                  <a:schemeClr val="bg1"/>
                </a:solidFill>
              </a:rPr>
              <a:t>…to you for your interest!</a:t>
            </a:r>
            <a:endParaRPr lang="de-DE" sz="1600" dirty="0">
              <a:solidFill>
                <a:schemeClr val="bg1"/>
              </a:solidFill>
            </a:endParaRPr>
          </a:p>
        </p:txBody>
      </p:sp>
      <p:sp>
        <p:nvSpPr>
          <p:cNvPr id="18" name="Textfeld 17"/>
          <p:cNvSpPr txBox="1"/>
          <p:nvPr/>
        </p:nvSpPr>
        <p:spPr>
          <a:xfrm>
            <a:off x="7035736" y="4205358"/>
            <a:ext cx="4813839" cy="1323439"/>
          </a:xfrm>
          <a:prstGeom prst="rect">
            <a:avLst/>
          </a:prstGeom>
          <a:noFill/>
        </p:spPr>
        <p:txBody>
          <a:bodyPr wrap="square" rtlCol="0">
            <a:spAutoFit/>
          </a:bodyPr>
          <a:lstStyle/>
          <a:p>
            <a:r>
              <a:rPr lang="en-US" sz="2000" dirty="0" smtClean="0">
                <a:solidFill>
                  <a:schemeClr val="bg1"/>
                </a:solidFill>
              </a:rPr>
              <a:t>I’m happy for your comments, suggestions and questions. You can contact me via</a:t>
            </a:r>
          </a:p>
          <a:p>
            <a:endParaRPr lang="en-US" sz="2000" dirty="0" smtClean="0">
              <a:solidFill>
                <a:schemeClr val="bg1"/>
              </a:solidFill>
            </a:endParaRPr>
          </a:p>
          <a:p>
            <a:r>
              <a:rPr lang="en-US" sz="2000" dirty="0" smtClean="0">
                <a:solidFill>
                  <a:schemeClr val="bg1"/>
                </a:solidFill>
              </a:rPr>
              <a:t>la.mueller@em.uni-frankfurt.de</a:t>
            </a:r>
            <a:endParaRPr lang="en-US" sz="2000" dirty="0">
              <a:solidFill>
                <a:schemeClr val="bg1"/>
              </a:solidFill>
            </a:endParaRPr>
          </a:p>
        </p:txBody>
      </p:sp>
      <p:pic>
        <p:nvPicPr>
          <p:cNvPr id="19" name="Inhaltsplatzhalter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87100" y="4646513"/>
            <a:ext cx="1038189" cy="1360563"/>
          </a:xfrm>
          <a:prstGeom prst="rect">
            <a:avLst/>
          </a:prstGeom>
          <a:ln>
            <a:noFill/>
          </a:ln>
        </p:spPr>
      </p:pic>
      <p:pic>
        <p:nvPicPr>
          <p:cNvPr id="20" name="Grafik 19"/>
          <p:cNvPicPr>
            <a:picLocks noChangeAspect="1"/>
          </p:cNvPicPr>
          <p:nvPr/>
        </p:nvPicPr>
        <p:blipFill rotWithShape="1">
          <a:blip r:embed="rId12" cstate="print">
            <a:extLst>
              <a:ext uri="{28A0092B-C50C-407E-A947-70E740481C1C}">
                <a14:useLocalDpi xmlns:a14="http://schemas.microsoft.com/office/drawing/2010/main" val="0"/>
              </a:ext>
            </a:extLst>
          </a:blip>
          <a:srcRect t="18647" r="16166"/>
          <a:stretch/>
        </p:blipFill>
        <p:spPr>
          <a:xfrm>
            <a:off x="787400" y="4608227"/>
            <a:ext cx="2430877" cy="1326917"/>
          </a:xfrm>
          <a:prstGeom prst="rect">
            <a:avLst/>
          </a:prstGeom>
        </p:spPr>
      </p:pic>
    </p:spTree>
    <p:extLst>
      <p:ext uri="{BB962C8B-B14F-4D97-AF65-F5344CB8AC3E}">
        <p14:creationId xmlns:p14="http://schemas.microsoft.com/office/powerpoint/2010/main" val="3457961204"/>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References</a:t>
            </a:r>
            <a:endParaRPr lang="de-DE" dirty="0"/>
          </a:p>
        </p:txBody>
      </p:sp>
      <p:sp>
        <p:nvSpPr>
          <p:cNvPr id="3" name="Textfeld 2"/>
          <p:cNvSpPr txBox="1"/>
          <p:nvPr/>
        </p:nvSpPr>
        <p:spPr>
          <a:xfrm>
            <a:off x="838199" y="718596"/>
            <a:ext cx="11112795" cy="5170646"/>
          </a:xfrm>
          <a:prstGeom prst="rect">
            <a:avLst/>
          </a:prstGeom>
          <a:noFill/>
        </p:spPr>
        <p:txBody>
          <a:bodyPr wrap="square" rtlCol="0">
            <a:spAutoFit/>
          </a:bodyPr>
          <a:lstStyle/>
          <a:p>
            <a:endParaRPr lang="en-US" sz="1100" dirty="0" smtClean="0">
              <a:solidFill>
                <a:schemeClr val="bg1"/>
              </a:solidFill>
            </a:endParaRPr>
          </a:p>
          <a:p>
            <a:endParaRPr lang="en-US" sz="1100" dirty="0">
              <a:solidFill>
                <a:schemeClr val="bg1"/>
              </a:solidFill>
            </a:endParaRPr>
          </a:p>
          <a:p>
            <a:r>
              <a:rPr lang="en-US" sz="1100" baseline="30000" dirty="0" smtClean="0">
                <a:solidFill>
                  <a:schemeClr val="bg1"/>
                </a:solidFill>
              </a:rPr>
              <a:t>7</a:t>
            </a:r>
            <a:r>
              <a:rPr lang="en-US" sz="1100" dirty="0" smtClean="0">
                <a:solidFill>
                  <a:schemeClr val="bg1"/>
                </a:solidFill>
              </a:rPr>
              <a:t>Bammer</a:t>
            </a:r>
            <a:r>
              <a:rPr lang="en-US" sz="1100" dirty="0">
                <a:solidFill>
                  <a:schemeClr val="bg1"/>
                </a:solidFill>
              </a:rPr>
              <a:t>, G. (2013). Disciplining interdisciplinarity: Integration and implementation sciences for researching complex real-world problems. ANU Press. </a:t>
            </a:r>
          </a:p>
          <a:p>
            <a:endParaRPr lang="en-US" sz="1100" dirty="0" smtClean="0">
              <a:solidFill>
                <a:schemeClr val="bg1"/>
              </a:solidFill>
            </a:endParaRPr>
          </a:p>
          <a:p>
            <a:r>
              <a:rPr lang="en-US" sz="1100" baseline="30000" dirty="0" smtClean="0">
                <a:solidFill>
                  <a:schemeClr val="bg1"/>
                </a:solidFill>
              </a:rPr>
              <a:t>2</a:t>
            </a:r>
            <a:r>
              <a:rPr lang="en-US" sz="1100" dirty="0" smtClean="0">
                <a:solidFill>
                  <a:schemeClr val="bg1"/>
                </a:solidFill>
              </a:rPr>
              <a:t>Daniels</a:t>
            </a:r>
            <a:r>
              <a:rPr lang="en-US" sz="1100" dirty="0">
                <a:solidFill>
                  <a:schemeClr val="bg1"/>
                </a:solidFill>
              </a:rPr>
              <a:t>, E., </a:t>
            </a:r>
            <a:r>
              <a:rPr lang="en-US" sz="1100" dirty="0" err="1">
                <a:solidFill>
                  <a:schemeClr val="bg1"/>
                </a:solidFill>
              </a:rPr>
              <a:t>Bharwani</a:t>
            </a:r>
            <a:r>
              <a:rPr lang="en-US" sz="1100" dirty="0">
                <a:solidFill>
                  <a:schemeClr val="bg1"/>
                </a:solidFill>
              </a:rPr>
              <a:t>, S., </a:t>
            </a:r>
            <a:r>
              <a:rPr lang="en-US" sz="1100" dirty="0" err="1">
                <a:solidFill>
                  <a:schemeClr val="bg1"/>
                </a:solidFill>
              </a:rPr>
              <a:t>Swartling</a:t>
            </a:r>
            <a:r>
              <a:rPr lang="en-US" sz="1100" dirty="0">
                <a:solidFill>
                  <a:schemeClr val="bg1"/>
                </a:solidFill>
              </a:rPr>
              <a:t>, A. G., </a:t>
            </a:r>
            <a:r>
              <a:rPr lang="en-US" sz="1100" dirty="0" err="1">
                <a:solidFill>
                  <a:schemeClr val="bg1"/>
                </a:solidFill>
              </a:rPr>
              <a:t>Vulturius</a:t>
            </a:r>
            <a:r>
              <a:rPr lang="en-US" sz="1100" dirty="0">
                <a:solidFill>
                  <a:schemeClr val="bg1"/>
                </a:solidFill>
              </a:rPr>
              <a:t>, G., &amp; Brandon, K. (2020). Refocusing the climate services lens: Introducing a framework for co-designing “transdisciplinary knowledge integration processes" to build climate resilience. Climate Services, 19(100181). </a:t>
            </a:r>
            <a:r>
              <a:rPr lang="en-US" sz="1100" dirty="0">
                <a:solidFill>
                  <a:schemeClr val="bg1"/>
                </a:solidFill>
                <a:hlinkClick r:id="rId2"/>
              </a:rPr>
              <a:t>https://</a:t>
            </a:r>
            <a:r>
              <a:rPr lang="en-US" sz="1100" dirty="0" smtClean="0">
                <a:solidFill>
                  <a:schemeClr val="bg1"/>
                </a:solidFill>
                <a:hlinkClick r:id="rId2"/>
              </a:rPr>
              <a:t>doi.org/10.1016/j.cliser.2020.100181</a:t>
            </a:r>
            <a:endParaRPr lang="en-US" sz="1100" dirty="0" smtClean="0">
              <a:solidFill>
                <a:schemeClr val="bg1"/>
              </a:solidFill>
            </a:endParaRPr>
          </a:p>
          <a:p>
            <a:endParaRPr lang="en-US" sz="1100" dirty="0">
              <a:solidFill>
                <a:schemeClr val="bg1"/>
              </a:solidFill>
            </a:endParaRPr>
          </a:p>
          <a:p>
            <a:r>
              <a:rPr lang="en-US" sz="1100" baseline="30000" dirty="0" smtClean="0">
                <a:solidFill>
                  <a:schemeClr val="bg1"/>
                </a:solidFill>
              </a:rPr>
              <a:t>3</a:t>
            </a:r>
            <a:r>
              <a:rPr lang="en-US" sz="1100" dirty="0" smtClean="0">
                <a:solidFill>
                  <a:schemeClr val="bg1"/>
                </a:solidFill>
              </a:rPr>
              <a:t>Döll</a:t>
            </a:r>
            <a:r>
              <a:rPr lang="en-US" sz="1100" dirty="0">
                <a:solidFill>
                  <a:schemeClr val="bg1"/>
                </a:solidFill>
              </a:rPr>
              <a:t>, P., &amp; Romero-</a:t>
            </a:r>
            <a:r>
              <a:rPr lang="en-US" sz="1100" dirty="0" err="1">
                <a:solidFill>
                  <a:schemeClr val="bg1"/>
                </a:solidFill>
              </a:rPr>
              <a:t>Lankao</a:t>
            </a:r>
            <a:r>
              <a:rPr lang="en-US" sz="1100" dirty="0">
                <a:solidFill>
                  <a:schemeClr val="bg1"/>
                </a:solidFill>
              </a:rPr>
              <a:t>, P. (2017). How to embrace uncertainty in participatory climate change risk management - A roadmap. Earth's Future, 5(1):18-36. </a:t>
            </a:r>
            <a:r>
              <a:rPr lang="en-US" sz="1100" dirty="0">
                <a:solidFill>
                  <a:schemeClr val="bg1"/>
                </a:solidFill>
                <a:hlinkClick r:id="rId3"/>
              </a:rPr>
              <a:t>https://</a:t>
            </a:r>
            <a:r>
              <a:rPr lang="en-US" sz="1100" dirty="0" smtClean="0">
                <a:solidFill>
                  <a:schemeClr val="bg1"/>
                </a:solidFill>
                <a:hlinkClick r:id="rId3"/>
              </a:rPr>
              <a:t>doi.org/10.1002/2016EF000411</a:t>
            </a:r>
            <a:endParaRPr lang="en-US" sz="1100" dirty="0" smtClean="0">
              <a:solidFill>
                <a:schemeClr val="bg1"/>
              </a:solidFill>
            </a:endParaRPr>
          </a:p>
          <a:p>
            <a:endParaRPr lang="en-US" sz="1100" dirty="0">
              <a:solidFill>
                <a:schemeClr val="bg1"/>
              </a:solidFill>
            </a:endParaRPr>
          </a:p>
          <a:p>
            <a:r>
              <a:rPr lang="en-US" sz="1100" baseline="30000" dirty="0" smtClean="0">
                <a:solidFill>
                  <a:schemeClr val="bg1"/>
                </a:solidFill>
              </a:rPr>
              <a:t>9</a:t>
            </a:r>
            <a:r>
              <a:rPr lang="en-US" sz="1100" dirty="0" smtClean="0">
                <a:solidFill>
                  <a:schemeClr val="bg1"/>
                </a:solidFill>
              </a:rPr>
              <a:t>Hedelin</a:t>
            </a:r>
            <a:r>
              <a:rPr lang="en-US" sz="1100" dirty="0">
                <a:solidFill>
                  <a:schemeClr val="bg1"/>
                </a:solidFill>
              </a:rPr>
              <a:t>, B., Gray, S., </a:t>
            </a:r>
            <a:r>
              <a:rPr lang="en-US" sz="1100" dirty="0" err="1">
                <a:solidFill>
                  <a:schemeClr val="bg1"/>
                </a:solidFill>
              </a:rPr>
              <a:t>Woehlke</a:t>
            </a:r>
            <a:r>
              <a:rPr lang="en-US" sz="1100" dirty="0">
                <a:solidFill>
                  <a:schemeClr val="bg1"/>
                </a:solidFill>
              </a:rPr>
              <a:t>, S., </a:t>
            </a:r>
            <a:r>
              <a:rPr lang="en-US" sz="1100" dirty="0" err="1">
                <a:solidFill>
                  <a:schemeClr val="bg1"/>
                </a:solidFill>
              </a:rPr>
              <a:t>BenDor</a:t>
            </a:r>
            <a:r>
              <a:rPr lang="en-US" sz="1100" dirty="0">
                <a:solidFill>
                  <a:schemeClr val="bg1"/>
                </a:solidFill>
              </a:rPr>
              <a:t>, T. K., Singer, A., Jordan, R., </a:t>
            </a:r>
            <a:r>
              <a:rPr lang="en-US" sz="1100" dirty="0" err="1">
                <a:solidFill>
                  <a:schemeClr val="bg1"/>
                </a:solidFill>
              </a:rPr>
              <a:t>Zellner</a:t>
            </a:r>
            <a:r>
              <a:rPr lang="en-US" sz="1100" dirty="0">
                <a:solidFill>
                  <a:schemeClr val="bg1"/>
                </a:solidFill>
              </a:rPr>
              <a:t>, M., </a:t>
            </a:r>
            <a:r>
              <a:rPr lang="en-US" sz="1100" dirty="0" err="1">
                <a:solidFill>
                  <a:schemeClr val="bg1"/>
                </a:solidFill>
              </a:rPr>
              <a:t>Giabbanelli</a:t>
            </a:r>
            <a:r>
              <a:rPr lang="en-US" sz="1100" dirty="0">
                <a:solidFill>
                  <a:schemeClr val="bg1"/>
                </a:solidFill>
              </a:rPr>
              <a:t>, P., Glynn, P., Jenni, K., et al. (2021). What's left before participatory modeling can fully support real-world environmental planning processes: A case study review. Environmental Modelling &amp; Software, 143:105073.</a:t>
            </a:r>
            <a:endParaRPr lang="en-US" sz="1100" dirty="0" smtClean="0">
              <a:solidFill>
                <a:schemeClr val="bg1"/>
              </a:solidFill>
            </a:endParaRPr>
          </a:p>
          <a:p>
            <a:endParaRPr lang="en-US" sz="1100" dirty="0">
              <a:solidFill>
                <a:schemeClr val="bg1"/>
              </a:solidFill>
            </a:endParaRPr>
          </a:p>
          <a:p>
            <a:r>
              <a:rPr lang="en-US" sz="1100" baseline="30000" dirty="0" smtClean="0">
                <a:solidFill>
                  <a:schemeClr val="bg1"/>
                </a:solidFill>
              </a:rPr>
              <a:t>4</a:t>
            </a:r>
            <a:r>
              <a:rPr lang="en-US" sz="1100" dirty="0" smtClean="0">
                <a:solidFill>
                  <a:schemeClr val="bg1"/>
                </a:solidFill>
              </a:rPr>
              <a:t>Krueger</a:t>
            </a:r>
            <a:r>
              <a:rPr lang="en-US" sz="1100" dirty="0">
                <a:solidFill>
                  <a:schemeClr val="bg1"/>
                </a:solidFill>
              </a:rPr>
              <a:t>, T., Maynard, C., </a:t>
            </a:r>
            <a:r>
              <a:rPr lang="en-US" sz="1100" dirty="0" err="1">
                <a:solidFill>
                  <a:schemeClr val="bg1"/>
                </a:solidFill>
              </a:rPr>
              <a:t>Carr</a:t>
            </a:r>
            <a:r>
              <a:rPr lang="en-US" sz="1100" dirty="0">
                <a:solidFill>
                  <a:schemeClr val="bg1"/>
                </a:solidFill>
              </a:rPr>
              <a:t>, G., </a:t>
            </a:r>
            <a:r>
              <a:rPr lang="en-US" sz="1100" dirty="0" err="1">
                <a:solidFill>
                  <a:schemeClr val="bg1"/>
                </a:solidFill>
              </a:rPr>
              <a:t>Bruns</a:t>
            </a:r>
            <a:r>
              <a:rPr lang="en-US" sz="1100" dirty="0">
                <a:solidFill>
                  <a:schemeClr val="bg1"/>
                </a:solidFill>
              </a:rPr>
              <a:t>, A., Mueller, E. N., &amp; Lane, S. (2016). A transdisciplinary account of water research. Wiley Interdisciplinary Reviews: Water, 3(3):369-389. https://doi.org/10.1002/wat2.1132</a:t>
            </a:r>
          </a:p>
          <a:p>
            <a:endParaRPr lang="en-US" sz="1100" dirty="0">
              <a:solidFill>
                <a:schemeClr val="bg1"/>
              </a:solidFill>
            </a:endParaRPr>
          </a:p>
          <a:p>
            <a:r>
              <a:rPr lang="en-US" sz="1100" baseline="30000" dirty="0" smtClean="0">
                <a:solidFill>
                  <a:schemeClr val="bg1"/>
                </a:solidFill>
              </a:rPr>
              <a:t>1</a:t>
            </a:r>
            <a:r>
              <a:rPr lang="en-US" sz="1100" dirty="0" smtClean="0">
                <a:solidFill>
                  <a:schemeClr val="bg1"/>
                </a:solidFill>
              </a:rPr>
              <a:t>Milly</a:t>
            </a:r>
            <a:r>
              <a:rPr lang="en-US" sz="1100" dirty="0">
                <a:solidFill>
                  <a:schemeClr val="bg1"/>
                </a:solidFill>
              </a:rPr>
              <a:t>, P. C., Betancourt, J., </a:t>
            </a:r>
            <a:r>
              <a:rPr lang="en-US" sz="1100" dirty="0" err="1">
                <a:solidFill>
                  <a:schemeClr val="bg1"/>
                </a:solidFill>
              </a:rPr>
              <a:t>Falkenmark</a:t>
            </a:r>
            <a:r>
              <a:rPr lang="en-US" sz="1100" dirty="0">
                <a:solidFill>
                  <a:schemeClr val="bg1"/>
                </a:solidFill>
              </a:rPr>
              <a:t>, M., Hirsch, R. M., </a:t>
            </a:r>
            <a:r>
              <a:rPr lang="en-US" sz="1100" dirty="0" err="1">
                <a:solidFill>
                  <a:schemeClr val="bg1"/>
                </a:solidFill>
              </a:rPr>
              <a:t>Kundzewicz</a:t>
            </a:r>
            <a:r>
              <a:rPr lang="en-US" sz="1100" dirty="0">
                <a:solidFill>
                  <a:schemeClr val="bg1"/>
                </a:solidFill>
              </a:rPr>
              <a:t>, Z. W., </a:t>
            </a:r>
            <a:r>
              <a:rPr lang="en-US" sz="1100" dirty="0" err="1">
                <a:solidFill>
                  <a:schemeClr val="bg1"/>
                </a:solidFill>
              </a:rPr>
              <a:t>Lettenmaier</a:t>
            </a:r>
            <a:r>
              <a:rPr lang="en-US" sz="1100" dirty="0">
                <a:solidFill>
                  <a:schemeClr val="bg1"/>
                </a:solidFill>
              </a:rPr>
              <a:t>, D. P., </a:t>
            </a:r>
            <a:r>
              <a:rPr lang="en-US" sz="1100" dirty="0" smtClean="0">
                <a:solidFill>
                  <a:schemeClr val="bg1"/>
                </a:solidFill>
              </a:rPr>
              <a:t>&amp; </a:t>
            </a:r>
            <a:r>
              <a:rPr lang="en-US" sz="1100" dirty="0">
                <a:solidFill>
                  <a:schemeClr val="bg1"/>
                </a:solidFill>
              </a:rPr>
              <a:t>Stouffer, R. J. (2008). Stationarity is dead: Whither water management? Science, 319(5863):573-574</a:t>
            </a:r>
            <a:r>
              <a:rPr lang="en-US" sz="1100" dirty="0" smtClean="0">
                <a:solidFill>
                  <a:schemeClr val="bg1"/>
                </a:solidFill>
              </a:rPr>
              <a:t>.</a:t>
            </a:r>
          </a:p>
          <a:p>
            <a:endParaRPr lang="en-US" altLang="de-DE" sz="1100" dirty="0" smtClean="0">
              <a:solidFill>
                <a:schemeClr val="bg1"/>
              </a:solidFill>
            </a:endParaRPr>
          </a:p>
          <a:p>
            <a:r>
              <a:rPr lang="en-US" altLang="de-DE" sz="1100" baseline="30000" dirty="0" smtClean="0">
                <a:solidFill>
                  <a:schemeClr val="bg1"/>
                </a:solidFill>
              </a:rPr>
              <a:t>5</a:t>
            </a:r>
            <a:r>
              <a:rPr lang="en-US" altLang="de-DE" sz="1100" dirty="0" smtClean="0">
                <a:solidFill>
                  <a:schemeClr val="bg1"/>
                </a:solidFill>
              </a:rPr>
              <a:t>Scrieciu</a:t>
            </a:r>
            <a:r>
              <a:rPr lang="en-US" altLang="de-DE" sz="1100" dirty="0">
                <a:solidFill>
                  <a:schemeClr val="bg1"/>
                </a:solidFill>
              </a:rPr>
              <a:t>, A., Pagano, A., </a:t>
            </a:r>
            <a:r>
              <a:rPr lang="en-US" altLang="de-DE" sz="1100" dirty="0" err="1">
                <a:solidFill>
                  <a:schemeClr val="bg1"/>
                </a:solidFill>
              </a:rPr>
              <a:t>Coletta</a:t>
            </a:r>
            <a:r>
              <a:rPr lang="en-US" altLang="de-DE" sz="1100" dirty="0">
                <a:solidFill>
                  <a:schemeClr val="bg1"/>
                </a:solidFill>
              </a:rPr>
              <a:t>, V. R., </a:t>
            </a:r>
            <a:r>
              <a:rPr lang="en-US" altLang="de-DE" sz="1100" dirty="0" err="1">
                <a:solidFill>
                  <a:schemeClr val="bg1"/>
                </a:solidFill>
              </a:rPr>
              <a:t>Fratino</a:t>
            </a:r>
            <a:r>
              <a:rPr lang="en-US" altLang="de-DE" sz="1100" dirty="0">
                <a:solidFill>
                  <a:schemeClr val="bg1"/>
                </a:solidFill>
              </a:rPr>
              <a:t>, U., &amp; Giordano, R. (2021). Bayesian Belief Networks for Integrating Scientific and Stakeholders' Knowledge to Support Nature-Based Solution Implementation. Frontiers in Earth Science, 9:674618. https://doi.org/10.3389/feart.2021.674618 </a:t>
            </a:r>
            <a:endParaRPr lang="en-US" altLang="de-DE" sz="1100" dirty="0" smtClean="0">
              <a:solidFill>
                <a:schemeClr val="bg1"/>
              </a:solidFill>
            </a:endParaRPr>
          </a:p>
          <a:p>
            <a:endParaRPr lang="en-US" altLang="de-DE" sz="1100" dirty="0">
              <a:solidFill>
                <a:schemeClr val="bg1"/>
              </a:solidFill>
            </a:endParaRPr>
          </a:p>
          <a:p>
            <a:r>
              <a:rPr lang="en-US" altLang="de-DE" sz="1100" baseline="30000" dirty="0" smtClean="0">
                <a:solidFill>
                  <a:schemeClr val="bg1"/>
                </a:solidFill>
              </a:rPr>
              <a:t>6</a:t>
            </a:r>
            <a:r>
              <a:rPr lang="en-US" altLang="de-DE" sz="1100" dirty="0" smtClean="0">
                <a:solidFill>
                  <a:schemeClr val="bg1"/>
                </a:solidFill>
              </a:rPr>
              <a:t>Strasser</a:t>
            </a:r>
            <a:r>
              <a:rPr lang="en-US" altLang="de-DE" sz="1100" dirty="0">
                <a:solidFill>
                  <a:schemeClr val="bg1"/>
                </a:solidFill>
              </a:rPr>
              <a:t>, U., </a:t>
            </a:r>
            <a:r>
              <a:rPr lang="en-US" altLang="de-DE" sz="1100" dirty="0" err="1">
                <a:solidFill>
                  <a:schemeClr val="bg1"/>
                </a:solidFill>
              </a:rPr>
              <a:t>Vilsmaier</a:t>
            </a:r>
            <a:r>
              <a:rPr lang="en-US" altLang="de-DE" sz="1100" dirty="0">
                <a:solidFill>
                  <a:schemeClr val="bg1"/>
                </a:solidFill>
              </a:rPr>
              <a:t>, U., </a:t>
            </a:r>
            <a:r>
              <a:rPr lang="en-US" altLang="de-DE" sz="1100" dirty="0" err="1">
                <a:solidFill>
                  <a:schemeClr val="bg1"/>
                </a:solidFill>
              </a:rPr>
              <a:t>Prettenhaler</a:t>
            </a:r>
            <a:r>
              <a:rPr lang="en-US" altLang="de-DE" sz="1100" dirty="0">
                <a:solidFill>
                  <a:schemeClr val="bg1"/>
                </a:solidFill>
              </a:rPr>
              <a:t>, F., </a:t>
            </a:r>
            <a:r>
              <a:rPr lang="en-US" altLang="de-DE" sz="1100" dirty="0" err="1">
                <a:solidFill>
                  <a:schemeClr val="bg1"/>
                </a:solidFill>
              </a:rPr>
              <a:t>Marke</a:t>
            </a:r>
            <a:r>
              <a:rPr lang="en-US" altLang="de-DE" sz="1100" dirty="0">
                <a:solidFill>
                  <a:schemeClr val="bg1"/>
                </a:solidFill>
              </a:rPr>
              <a:t>, T., </a:t>
            </a:r>
            <a:r>
              <a:rPr lang="en-US" altLang="de-DE" sz="1100" dirty="0" err="1">
                <a:solidFill>
                  <a:schemeClr val="bg1"/>
                </a:solidFill>
              </a:rPr>
              <a:t>Steiger</a:t>
            </a:r>
            <a:r>
              <a:rPr lang="en-US" altLang="de-DE" sz="1100" dirty="0">
                <a:solidFill>
                  <a:schemeClr val="bg1"/>
                </a:solidFill>
              </a:rPr>
              <a:t>, R., </a:t>
            </a:r>
            <a:r>
              <a:rPr lang="en-US" altLang="de-DE" sz="1100" dirty="0" err="1">
                <a:solidFill>
                  <a:schemeClr val="bg1"/>
                </a:solidFill>
              </a:rPr>
              <a:t>Damm</a:t>
            </a:r>
            <a:r>
              <a:rPr lang="en-US" altLang="de-DE" sz="1100" dirty="0">
                <a:solidFill>
                  <a:schemeClr val="bg1"/>
                </a:solidFill>
              </a:rPr>
              <a:t>, A., et al. (2014). Coupled component modelling for inter- and transdisciplinary climate change impact research: Dimensions of integration and examples of interface design. Environmental modelling &amp; software, 60:180-187. https://doi.org/10.1016/j.envsoft.2014.06.014 </a:t>
            </a:r>
          </a:p>
          <a:p>
            <a:endParaRPr lang="en-US" altLang="de-DE" sz="1100" dirty="0" smtClean="0">
              <a:solidFill>
                <a:schemeClr val="bg1"/>
              </a:solidFill>
            </a:endParaRPr>
          </a:p>
          <a:p>
            <a:r>
              <a:rPr lang="de-DE" altLang="de-DE" sz="1100" baseline="30000" dirty="0" smtClean="0">
                <a:solidFill>
                  <a:schemeClr val="bg1"/>
                </a:solidFill>
              </a:rPr>
              <a:t>8</a:t>
            </a:r>
            <a:r>
              <a:rPr lang="de-DE" altLang="de-DE" sz="1100" dirty="0" smtClean="0">
                <a:solidFill>
                  <a:schemeClr val="bg1"/>
                </a:solidFill>
              </a:rPr>
              <a:t>Verweij</a:t>
            </a:r>
            <a:r>
              <a:rPr lang="de-DE" altLang="de-DE" sz="1100" dirty="0">
                <a:solidFill>
                  <a:schemeClr val="bg1"/>
                </a:solidFill>
              </a:rPr>
              <a:t>, M., Douglas, M., Ellis, R., Engel, C., Hendriks, F., Lohmann, S., Ney, S., </a:t>
            </a:r>
            <a:r>
              <a:rPr lang="de-DE" altLang="de-DE" sz="1100" dirty="0" err="1">
                <a:solidFill>
                  <a:schemeClr val="bg1"/>
                </a:solidFill>
              </a:rPr>
              <a:t>Rayner</a:t>
            </a:r>
            <a:r>
              <a:rPr lang="de-DE" altLang="de-DE" sz="1100" dirty="0">
                <a:solidFill>
                  <a:schemeClr val="bg1"/>
                </a:solidFill>
              </a:rPr>
              <a:t>, S., </a:t>
            </a:r>
            <a:r>
              <a:rPr lang="de-DE" altLang="de-DE" sz="1100" dirty="0" smtClean="0">
                <a:solidFill>
                  <a:schemeClr val="bg1"/>
                </a:solidFill>
              </a:rPr>
              <a:t>&amp; </a:t>
            </a:r>
            <a:r>
              <a:rPr lang="de-DE" altLang="de-DE" sz="1100" dirty="0">
                <a:solidFill>
                  <a:schemeClr val="bg1"/>
                </a:solidFill>
              </a:rPr>
              <a:t>Thompson, M. (2006). </a:t>
            </a:r>
            <a:r>
              <a:rPr lang="de-DE" altLang="de-DE" sz="1100" dirty="0" err="1">
                <a:solidFill>
                  <a:schemeClr val="bg1"/>
                </a:solidFill>
              </a:rPr>
              <a:t>Clumsy</a:t>
            </a:r>
            <a:r>
              <a:rPr lang="de-DE" altLang="de-DE" sz="1100" dirty="0">
                <a:solidFill>
                  <a:schemeClr val="bg1"/>
                </a:solidFill>
              </a:rPr>
              <a:t> </a:t>
            </a:r>
            <a:r>
              <a:rPr lang="de-DE" altLang="de-DE" sz="1100" dirty="0" err="1">
                <a:solidFill>
                  <a:schemeClr val="bg1"/>
                </a:solidFill>
              </a:rPr>
              <a:t>solutions</a:t>
            </a:r>
            <a:r>
              <a:rPr lang="de-DE" altLang="de-DE" sz="1100" dirty="0">
                <a:solidFill>
                  <a:schemeClr val="bg1"/>
                </a:solidFill>
              </a:rPr>
              <a:t> </a:t>
            </a:r>
            <a:r>
              <a:rPr lang="de-DE" altLang="de-DE" sz="1100" dirty="0" err="1">
                <a:solidFill>
                  <a:schemeClr val="bg1"/>
                </a:solidFill>
              </a:rPr>
              <a:t>for</a:t>
            </a:r>
            <a:r>
              <a:rPr lang="de-DE" altLang="de-DE" sz="1100" dirty="0">
                <a:solidFill>
                  <a:schemeClr val="bg1"/>
                </a:solidFill>
              </a:rPr>
              <a:t> a </a:t>
            </a:r>
            <a:r>
              <a:rPr lang="de-DE" altLang="de-DE" sz="1100" dirty="0" err="1">
                <a:solidFill>
                  <a:schemeClr val="bg1"/>
                </a:solidFill>
              </a:rPr>
              <a:t>complex</a:t>
            </a:r>
            <a:r>
              <a:rPr lang="de-DE" altLang="de-DE" sz="1100" dirty="0">
                <a:solidFill>
                  <a:schemeClr val="bg1"/>
                </a:solidFill>
              </a:rPr>
              <a:t> </a:t>
            </a:r>
            <a:r>
              <a:rPr lang="de-DE" altLang="de-DE" sz="1100" dirty="0" err="1">
                <a:solidFill>
                  <a:schemeClr val="bg1"/>
                </a:solidFill>
              </a:rPr>
              <a:t>world</a:t>
            </a:r>
            <a:r>
              <a:rPr lang="de-DE" altLang="de-DE" sz="1100" dirty="0">
                <a:solidFill>
                  <a:schemeClr val="bg1"/>
                </a:solidFill>
              </a:rPr>
              <a:t>: </a:t>
            </a:r>
            <a:r>
              <a:rPr lang="de-DE" altLang="de-DE" sz="1100" dirty="0" err="1">
                <a:solidFill>
                  <a:schemeClr val="bg1"/>
                </a:solidFill>
              </a:rPr>
              <a:t>the</a:t>
            </a:r>
            <a:r>
              <a:rPr lang="de-DE" altLang="de-DE" sz="1100" dirty="0">
                <a:solidFill>
                  <a:schemeClr val="bg1"/>
                </a:solidFill>
              </a:rPr>
              <a:t> </a:t>
            </a:r>
            <a:r>
              <a:rPr lang="de-DE" altLang="de-DE" sz="1100" dirty="0" err="1">
                <a:solidFill>
                  <a:schemeClr val="bg1"/>
                </a:solidFill>
              </a:rPr>
              <a:t>case</a:t>
            </a:r>
            <a:r>
              <a:rPr lang="de-DE" altLang="de-DE" sz="1100" dirty="0">
                <a:solidFill>
                  <a:schemeClr val="bg1"/>
                </a:solidFill>
              </a:rPr>
              <a:t> </a:t>
            </a:r>
            <a:r>
              <a:rPr lang="de-DE" altLang="de-DE" sz="1100" dirty="0" err="1">
                <a:solidFill>
                  <a:schemeClr val="bg1"/>
                </a:solidFill>
              </a:rPr>
              <a:t>of</a:t>
            </a:r>
            <a:r>
              <a:rPr lang="de-DE" altLang="de-DE" sz="1100" dirty="0">
                <a:solidFill>
                  <a:schemeClr val="bg1"/>
                </a:solidFill>
              </a:rPr>
              <a:t> </a:t>
            </a:r>
            <a:r>
              <a:rPr lang="de-DE" altLang="de-DE" sz="1100" dirty="0" err="1">
                <a:solidFill>
                  <a:schemeClr val="bg1"/>
                </a:solidFill>
              </a:rPr>
              <a:t>climate</a:t>
            </a:r>
            <a:r>
              <a:rPr lang="de-DE" altLang="de-DE" sz="1100" dirty="0">
                <a:solidFill>
                  <a:schemeClr val="bg1"/>
                </a:solidFill>
              </a:rPr>
              <a:t> </a:t>
            </a:r>
            <a:r>
              <a:rPr lang="de-DE" altLang="de-DE" sz="1100" dirty="0" err="1">
                <a:solidFill>
                  <a:schemeClr val="bg1"/>
                </a:solidFill>
              </a:rPr>
              <a:t>change</a:t>
            </a:r>
            <a:r>
              <a:rPr lang="de-DE" altLang="de-DE" sz="1100" dirty="0">
                <a:solidFill>
                  <a:schemeClr val="bg1"/>
                </a:solidFill>
              </a:rPr>
              <a:t>. Public </a:t>
            </a:r>
            <a:r>
              <a:rPr lang="de-DE" altLang="de-DE" sz="1100" dirty="0" err="1">
                <a:solidFill>
                  <a:schemeClr val="bg1"/>
                </a:solidFill>
              </a:rPr>
              <a:t>administration</a:t>
            </a:r>
            <a:r>
              <a:rPr lang="de-DE" altLang="de-DE" sz="1100" dirty="0">
                <a:solidFill>
                  <a:schemeClr val="bg1"/>
                </a:solidFill>
              </a:rPr>
              <a:t>, 84(4):817-843</a:t>
            </a:r>
            <a:r>
              <a:rPr lang="de-DE" altLang="de-DE" sz="1100" dirty="0" smtClean="0">
                <a:solidFill>
                  <a:schemeClr val="bg1"/>
                </a:solidFill>
              </a:rPr>
              <a:t>.</a:t>
            </a:r>
            <a:endParaRPr lang="de-DE" sz="1100" dirty="0" smtClean="0">
              <a:solidFill>
                <a:schemeClr val="bg1"/>
              </a:solidFill>
            </a:endParaRPr>
          </a:p>
          <a:p>
            <a:endParaRPr lang="de-DE" sz="1100" dirty="0">
              <a:solidFill>
                <a:schemeClr val="bg1"/>
              </a:solidFill>
            </a:endParaRPr>
          </a:p>
          <a:p>
            <a:r>
              <a:rPr lang="de-DE" sz="1100" dirty="0" err="1" smtClean="0">
                <a:solidFill>
                  <a:schemeClr val="bg1"/>
                </a:solidFill>
              </a:rPr>
              <a:t>Zaenker</a:t>
            </a:r>
            <a:r>
              <a:rPr lang="de-DE" sz="1100" dirty="0">
                <a:solidFill>
                  <a:schemeClr val="bg1"/>
                </a:solidFill>
              </a:rPr>
              <a:t>, S. </a:t>
            </a:r>
            <a:r>
              <a:rPr lang="de-DE" sz="1100" dirty="0" smtClean="0">
                <a:solidFill>
                  <a:schemeClr val="bg1"/>
                </a:solidFill>
              </a:rPr>
              <a:t>&amp; </a:t>
            </a:r>
            <a:r>
              <a:rPr lang="de-DE" sz="1100" dirty="0" err="1">
                <a:solidFill>
                  <a:schemeClr val="bg1"/>
                </a:solidFill>
              </a:rPr>
              <a:t>Reiss</a:t>
            </a:r>
            <a:r>
              <a:rPr lang="de-DE" sz="1100" dirty="0">
                <a:solidFill>
                  <a:schemeClr val="bg1"/>
                </a:solidFill>
              </a:rPr>
              <a:t>, M. (2015). Quellen der Rhön - Ein bedrohter und </a:t>
            </a:r>
            <a:r>
              <a:rPr lang="de-DE" sz="1100" dirty="0" smtClean="0">
                <a:solidFill>
                  <a:schemeClr val="bg1"/>
                </a:solidFill>
              </a:rPr>
              <a:t>schützenswerter </a:t>
            </a:r>
            <a:r>
              <a:rPr lang="de-DE" sz="1100" dirty="0">
                <a:solidFill>
                  <a:schemeClr val="bg1"/>
                </a:solidFill>
              </a:rPr>
              <a:t>Lebensraum. Hessische Verwaltungsstelle Biosphärenreservat Rhön</a:t>
            </a:r>
            <a:r>
              <a:rPr lang="de-DE" sz="1100" dirty="0" smtClean="0">
                <a:solidFill>
                  <a:schemeClr val="bg1"/>
                </a:solidFill>
              </a:rPr>
              <a:t>.</a:t>
            </a:r>
          </a:p>
        </p:txBody>
      </p:sp>
      <p:sp>
        <p:nvSpPr>
          <p:cNvPr id="4" name="Textfeld 3">
            <a:hlinkClick r:id="rId4"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6" name="Textfeld 5">
            <a:hlinkClick r:id="rId5"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7" name="Textfeld 6">
            <a:hlinkClick r:id="rId6"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8" name="Textfeld 7">
            <a:hlinkClick r:id="rId7"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9" name="Textfeld 8">
            <a:hlinkClick r:id="rId8"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10" name="Textfeld 9">
            <a:hlinkClick r:id="rId9"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Tree>
    <p:extLst>
      <p:ext uri="{BB962C8B-B14F-4D97-AF65-F5344CB8AC3E}">
        <p14:creationId xmlns:p14="http://schemas.microsoft.com/office/powerpoint/2010/main" val="285492415"/>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Graphics</a:t>
            </a:r>
            <a:endParaRPr lang="de-DE" dirty="0"/>
          </a:p>
        </p:txBody>
      </p:sp>
      <p:sp>
        <p:nvSpPr>
          <p:cNvPr id="3" name="Textfeld 2"/>
          <p:cNvSpPr txBox="1"/>
          <p:nvPr/>
        </p:nvSpPr>
        <p:spPr>
          <a:xfrm>
            <a:off x="838200" y="1447800"/>
            <a:ext cx="9639300" cy="3046988"/>
          </a:xfrm>
          <a:prstGeom prst="rect">
            <a:avLst/>
          </a:prstGeom>
          <a:noFill/>
        </p:spPr>
        <p:txBody>
          <a:bodyPr wrap="square" rtlCol="0">
            <a:spAutoFit/>
          </a:bodyPr>
          <a:lstStyle/>
          <a:p>
            <a:r>
              <a:rPr lang="de-DE" sz="1600" dirty="0" smtClean="0">
                <a:solidFill>
                  <a:schemeClr val="bg1"/>
                </a:solidFill>
              </a:rPr>
              <a:t>Light </a:t>
            </a:r>
            <a:r>
              <a:rPr lang="de-DE" sz="1600" dirty="0" err="1" smtClean="0">
                <a:solidFill>
                  <a:schemeClr val="bg1"/>
                </a:solidFill>
              </a:rPr>
              <a:t>bulb</a:t>
            </a:r>
            <a:r>
              <a:rPr lang="de-DE" sz="1600" dirty="0" smtClean="0">
                <a:solidFill>
                  <a:schemeClr val="bg1"/>
                </a:solidFill>
              </a:rPr>
              <a:t>: &lt;a </a:t>
            </a:r>
            <a:r>
              <a:rPr lang="de-DE" sz="1600" dirty="0" err="1">
                <a:solidFill>
                  <a:schemeClr val="bg1"/>
                </a:solidFill>
              </a:rPr>
              <a:t>href</a:t>
            </a:r>
            <a:r>
              <a:rPr lang="de-DE" sz="1600" dirty="0">
                <a:solidFill>
                  <a:schemeClr val="bg1"/>
                </a:solidFill>
              </a:rPr>
              <a:t>="https://www.flaticon.com/de/kostenlose-icons/idee" title="</a:t>
            </a:r>
            <a:r>
              <a:rPr lang="de-DE" sz="1600" dirty="0" err="1">
                <a:solidFill>
                  <a:schemeClr val="bg1"/>
                </a:solidFill>
              </a:rPr>
              <a:t>idee</a:t>
            </a:r>
            <a:r>
              <a:rPr lang="de-DE" sz="1600" dirty="0">
                <a:solidFill>
                  <a:schemeClr val="bg1"/>
                </a:solidFill>
              </a:rPr>
              <a:t> Icons"&gt;Idee Icons erstellt von Pixel </a:t>
            </a:r>
            <a:r>
              <a:rPr lang="de-DE" sz="1600" dirty="0" err="1">
                <a:solidFill>
                  <a:schemeClr val="bg1"/>
                </a:solidFill>
              </a:rPr>
              <a:t>perfect</a:t>
            </a:r>
            <a:r>
              <a:rPr lang="de-DE" sz="1600" dirty="0">
                <a:solidFill>
                  <a:schemeClr val="bg1"/>
                </a:solidFill>
              </a:rPr>
              <a:t> - </a:t>
            </a:r>
            <a:r>
              <a:rPr lang="de-DE" sz="1600" dirty="0" err="1">
                <a:solidFill>
                  <a:schemeClr val="bg1"/>
                </a:solidFill>
              </a:rPr>
              <a:t>Flaticon</a:t>
            </a:r>
            <a:r>
              <a:rPr lang="de-DE" sz="1600" dirty="0">
                <a:solidFill>
                  <a:schemeClr val="bg1"/>
                </a:solidFill>
              </a:rPr>
              <a:t>&lt;/a</a:t>
            </a:r>
            <a:r>
              <a:rPr lang="de-DE" sz="1600" dirty="0" smtClean="0">
                <a:solidFill>
                  <a:schemeClr val="bg1"/>
                </a:solidFill>
              </a:rPr>
              <a:t>&gt;</a:t>
            </a:r>
          </a:p>
          <a:p>
            <a:endParaRPr lang="de-DE" sz="1600" dirty="0">
              <a:solidFill>
                <a:schemeClr val="bg1"/>
              </a:solidFill>
            </a:endParaRPr>
          </a:p>
          <a:p>
            <a:r>
              <a:rPr lang="de-DE" sz="1600" dirty="0" err="1" smtClean="0">
                <a:solidFill>
                  <a:schemeClr val="bg1"/>
                </a:solidFill>
              </a:rPr>
              <a:t>Gears</a:t>
            </a:r>
            <a:r>
              <a:rPr lang="de-DE" sz="1600" dirty="0" smtClean="0">
                <a:solidFill>
                  <a:schemeClr val="bg1"/>
                </a:solidFill>
              </a:rPr>
              <a:t>: </a:t>
            </a:r>
            <a:r>
              <a:rPr lang="de-DE" sz="1600" dirty="0">
                <a:solidFill>
                  <a:schemeClr val="bg1"/>
                </a:solidFill>
              </a:rPr>
              <a:t>&lt;a </a:t>
            </a:r>
            <a:r>
              <a:rPr lang="de-DE" sz="1600" dirty="0" err="1">
                <a:solidFill>
                  <a:schemeClr val="bg1"/>
                </a:solidFill>
              </a:rPr>
              <a:t>href</a:t>
            </a:r>
            <a:r>
              <a:rPr lang="de-DE" sz="1600" dirty="0">
                <a:solidFill>
                  <a:schemeClr val="bg1"/>
                </a:solidFill>
              </a:rPr>
              <a:t>="https://www.flaticon.com/de/kostenlose-icons/die-einstellungen" title="die </a:t>
            </a:r>
            <a:r>
              <a:rPr lang="de-DE" sz="1600" dirty="0" err="1">
                <a:solidFill>
                  <a:schemeClr val="bg1"/>
                </a:solidFill>
              </a:rPr>
              <a:t>einstellungen</a:t>
            </a:r>
            <a:r>
              <a:rPr lang="de-DE" sz="1600" dirty="0">
                <a:solidFill>
                  <a:schemeClr val="bg1"/>
                </a:solidFill>
              </a:rPr>
              <a:t> Icons"&gt;Die </a:t>
            </a:r>
            <a:r>
              <a:rPr lang="de-DE" sz="1600" dirty="0" err="1">
                <a:solidFill>
                  <a:schemeClr val="bg1"/>
                </a:solidFill>
              </a:rPr>
              <a:t>einstellungen</a:t>
            </a:r>
            <a:r>
              <a:rPr lang="de-DE" sz="1600" dirty="0">
                <a:solidFill>
                  <a:schemeClr val="bg1"/>
                </a:solidFill>
              </a:rPr>
              <a:t> Icons erstellt von Icon Mart - </a:t>
            </a:r>
            <a:r>
              <a:rPr lang="de-DE" sz="1600" dirty="0" err="1">
                <a:solidFill>
                  <a:schemeClr val="bg1"/>
                </a:solidFill>
              </a:rPr>
              <a:t>Flaticon</a:t>
            </a:r>
            <a:r>
              <a:rPr lang="de-DE" sz="1600" dirty="0">
                <a:solidFill>
                  <a:schemeClr val="bg1"/>
                </a:solidFill>
              </a:rPr>
              <a:t>&lt;/a</a:t>
            </a:r>
            <a:r>
              <a:rPr lang="de-DE" sz="1600" dirty="0" smtClean="0">
                <a:solidFill>
                  <a:schemeClr val="bg1"/>
                </a:solidFill>
              </a:rPr>
              <a:t>&gt;</a:t>
            </a:r>
          </a:p>
          <a:p>
            <a:endParaRPr lang="de-DE" sz="1600" dirty="0">
              <a:solidFill>
                <a:schemeClr val="bg1"/>
              </a:solidFill>
            </a:endParaRPr>
          </a:p>
          <a:p>
            <a:r>
              <a:rPr lang="en-US" sz="1600" dirty="0" smtClean="0">
                <a:solidFill>
                  <a:schemeClr val="bg1"/>
                </a:solidFill>
              </a:rPr>
              <a:t>Characteristics</a:t>
            </a:r>
            <a:r>
              <a:rPr lang="en-US" sz="1600" dirty="0">
                <a:solidFill>
                  <a:schemeClr val="bg1"/>
                </a:solidFill>
              </a:rPr>
              <a:t>: &lt;a </a:t>
            </a:r>
            <a:r>
              <a:rPr lang="en-US" sz="1600" dirty="0" err="1">
                <a:solidFill>
                  <a:schemeClr val="bg1"/>
                </a:solidFill>
              </a:rPr>
              <a:t>href</a:t>
            </a:r>
            <a:r>
              <a:rPr lang="en-US" sz="1600" dirty="0">
                <a:solidFill>
                  <a:schemeClr val="bg1"/>
                </a:solidFill>
              </a:rPr>
              <a:t>="https://www.flaticon.com/free-icons/details" title="details icons"&gt;Details icons created by </a:t>
            </a:r>
            <a:r>
              <a:rPr lang="en-US" sz="1600" dirty="0" err="1">
                <a:solidFill>
                  <a:schemeClr val="bg1"/>
                </a:solidFill>
              </a:rPr>
              <a:t>Freepik</a:t>
            </a:r>
            <a:r>
              <a:rPr lang="en-US" sz="1600" dirty="0">
                <a:solidFill>
                  <a:schemeClr val="bg1"/>
                </a:solidFill>
              </a:rPr>
              <a:t> - </a:t>
            </a:r>
            <a:r>
              <a:rPr lang="en-US" sz="1600" dirty="0" err="1">
                <a:solidFill>
                  <a:schemeClr val="bg1"/>
                </a:solidFill>
              </a:rPr>
              <a:t>Flaticon</a:t>
            </a:r>
            <a:r>
              <a:rPr lang="en-US" sz="1600" dirty="0">
                <a:solidFill>
                  <a:schemeClr val="bg1"/>
                </a:solidFill>
              </a:rPr>
              <a:t>&lt;/a</a:t>
            </a:r>
            <a:r>
              <a:rPr lang="en-US" sz="1600" dirty="0" smtClean="0">
                <a:solidFill>
                  <a:schemeClr val="bg1"/>
                </a:solidFill>
              </a:rPr>
              <a:t>&gt;</a:t>
            </a:r>
          </a:p>
          <a:p>
            <a:endParaRPr lang="en-US" sz="1600" dirty="0">
              <a:solidFill>
                <a:schemeClr val="bg1"/>
              </a:solidFill>
            </a:endParaRPr>
          </a:p>
          <a:p>
            <a:r>
              <a:rPr lang="en-US" sz="1600" dirty="0" smtClean="0">
                <a:solidFill>
                  <a:schemeClr val="bg1"/>
                </a:solidFill>
              </a:rPr>
              <a:t>Photo of dry soil: Anna-Lena </a:t>
            </a:r>
            <a:r>
              <a:rPr lang="en-US" sz="1600" dirty="0" err="1" smtClean="0">
                <a:solidFill>
                  <a:schemeClr val="bg1"/>
                </a:solidFill>
              </a:rPr>
              <a:t>Bieneck</a:t>
            </a:r>
            <a:endParaRPr lang="en-US" sz="1600" dirty="0" smtClean="0">
              <a:solidFill>
                <a:schemeClr val="bg1"/>
              </a:solidFill>
            </a:endParaRPr>
          </a:p>
          <a:p>
            <a:endParaRPr lang="en-US" sz="1600" dirty="0">
              <a:solidFill>
                <a:schemeClr val="bg1"/>
              </a:solidFill>
            </a:endParaRPr>
          </a:p>
          <a:p>
            <a:r>
              <a:rPr lang="en-US" sz="1600" dirty="0" smtClean="0">
                <a:solidFill>
                  <a:schemeClr val="bg1"/>
                </a:solidFill>
              </a:rPr>
              <a:t>Photo of spring: Stefan </a:t>
            </a:r>
            <a:r>
              <a:rPr lang="en-US" sz="1600" dirty="0" err="1" smtClean="0">
                <a:solidFill>
                  <a:schemeClr val="bg1"/>
                </a:solidFill>
              </a:rPr>
              <a:t>Zaenker</a:t>
            </a:r>
            <a:endParaRPr lang="de-DE" sz="1600" dirty="0" smtClean="0">
              <a:solidFill>
                <a:schemeClr val="bg1"/>
              </a:solidFill>
            </a:endParaRPr>
          </a:p>
        </p:txBody>
      </p:sp>
      <p:sp>
        <p:nvSpPr>
          <p:cNvPr id="4" name="Textfeld 3">
            <a:hlinkClick r:id="rId2"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6" name="Textfeld 5">
            <a:hlinkClick r:id="rId3"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7" name="Textfeld 6">
            <a:hlinkClick r:id="rId4"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8" name="Textfeld 7">
            <a:hlinkClick r:id="rId5"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9" name="Textfeld 8">
            <a:hlinkClick r:id="rId6"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10" name="Textfeld 9">
            <a:hlinkClick r:id="rId7"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Tree>
    <p:extLst>
      <p:ext uri="{BB962C8B-B14F-4D97-AF65-F5344CB8AC3E}">
        <p14:creationId xmlns:p14="http://schemas.microsoft.com/office/powerpoint/2010/main" val="1751738485"/>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br>
              <a:rPr lang="en-US" dirty="0" smtClean="0"/>
            </a:br>
            <a:r>
              <a:rPr lang="en-US" dirty="0" smtClean="0"/>
              <a:t>		Structure Sensitivity</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grpSp>
        <p:nvGrpSpPr>
          <p:cNvPr id="4" name="Gruppieren 3"/>
          <p:cNvGrpSpPr/>
          <p:nvPr/>
        </p:nvGrpSpPr>
        <p:grpSpPr>
          <a:xfrm>
            <a:off x="6892923" y="1620000"/>
            <a:ext cx="4956175" cy="2050398"/>
            <a:chOff x="6892923" y="2085822"/>
            <a:chExt cx="4956175" cy="2050398"/>
          </a:xfrm>
        </p:grpSpPr>
        <p:sp>
          <p:nvSpPr>
            <p:cNvPr id="11" name="Textfeld 10"/>
            <p:cNvSpPr txBox="1"/>
            <p:nvPr/>
          </p:nvSpPr>
          <p:spPr>
            <a:xfrm>
              <a:off x="6892923" y="2085822"/>
              <a:ext cx="4956175" cy="338554"/>
            </a:xfrm>
            <a:prstGeom prst="rect">
              <a:avLst/>
            </a:prstGeom>
            <a:noFill/>
          </p:spPr>
          <p:txBody>
            <a:bodyPr wrap="square" rtlCol="0">
              <a:spAutoFit/>
            </a:bodyPr>
            <a:lstStyle/>
            <a:p>
              <a:r>
                <a:rPr lang="en-US" sz="1600" dirty="0" smtClean="0">
                  <a:solidFill>
                    <a:schemeClr val="bg1"/>
                  </a:solidFill>
                </a:rPr>
                <a:t>The standard Bayesian Belief Network is WS5 </a:t>
              </a:r>
              <a:r>
                <a:rPr lang="en-US" sz="1400" dirty="0" smtClean="0">
                  <a:solidFill>
                    <a:schemeClr val="bg1"/>
                  </a:solidFill>
                </a:rPr>
                <a:t>(red square)</a:t>
              </a:r>
              <a:r>
                <a:rPr lang="en-US" sz="1600" dirty="0" smtClean="0">
                  <a:solidFill>
                    <a:schemeClr val="bg1"/>
                  </a:solidFill>
                </a:rPr>
                <a:t>.</a:t>
              </a:r>
            </a:p>
          </p:txBody>
        </p:sp>
        <p:sp>
          <p:nvSpPr>
            <p:cNvPr id="12" name="Textfeld 11">
              <a:hlinkClick r:id="rId8" action="ppaction://hlinksldjump"/>
            </p:cNvPr>
            <p:cNvSpPr txBox="1"/>
            <p:nvPr/>
          </p:nvSpPr>
          <p:spPr>
            <a:xfrm>
              <a:off x="6892924" y="2751675"/>
              <a:ext cx="2135034" cy="338554"/>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a node is </a:t>
              </a:r>
              <a:r>
                <a:rPr lang="en-US" sz="1600" dirty="0" smtClean="0">
                  <a:solidFill>
                    <a:schemeClr val="bg1"/>
                  </a:solidFill>
                </a:rPr>
                <a:t>deleted…</a:t>
              </a:r>
            </a:p>
          </p:txBody>
        </p:sp>
        <p:sp>
          <p:nvSpPr>
            <p:cNvPr id="13" name="Textfeld 12">
              <a:hlinkClick r:id="rId9" action="ppaction://hlinksldjump"/>
            </p:cNvPr>
            <p:cNvSpPr txBox="1"/>
            <p:nvPr/>
          </p:nvSpPr>
          <p:spPr>
            <a:xfrm>
              <a:off x="6892924" y="3797666"/>
              <a:ext cx="2135034" cy="338554"/>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nodes are </a:t>
              </a:r>
              <a:r>
                <a:rPr lang="en-US" sz="1600" dirty="0" smtClean="0">
                  <a:solidFill>
                    <a:schemeClr val="bg1"/>
                  </a:solidFill>
                </a:rPr>
                <a:t>added…</a:t>
              </a:r>
              <a:endParaRPr lang="en-US" sz="1600" dirty="0">
                <a:solidFill>
                  <a:schemeClr val="bg1"/>
                </a:solidFill>
              </a:endParaRPr>
            </a:p>
          </p:txBody>
        </p:sp>
        <p:sp>
          <p:nvSpPr>
            <p:cNvPr id="14" name="Gleichschenkliges Dreieck 13">
              <a:hlinkClick r:id="rId8" action="ppaction://hlinksldjump"/>
            </p:cNvPr>
            <p:cNvSpPr>
              <a:spLocks noChangeAspect="1"/>
            </p:cNvSpPr>
            <p:nvPr/>
          </p:nvSpPr>
          <p:spPr>
            <a:xfrm rot="5400000">
              <a:off x="8820000" y="2810592"/>
              <a:ext cx="235913"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Gleichschenkliges Dreieck 14">
              <a:hlinkClick r:id="rId9" action="ppaction://hlinksldjump"/>
            </p:cNvPr>
            <p:cNvSpPr>
              <a:spLocks noChangeAspect="1"/>
            </p:cNvSpPr>
            <p:nvPr/>
          </p:nvSpPr>
          <p:spPr>
            <a:xfrm rot="5400000">
              <a:off x="8820000" y="3861554"/>
              <a:ext cx="235913"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6" name="Textfeld 15">
            <a:hlinkClick r:id="rId10"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
        <p:nvSpPr>
          <p:cNvPr id="18" name="Textfeld 17">
            <a:hlinkClick r:id="rId11" action="ppaction://hlinksldjump"/>
          </p:cNvPr>
          <p:cNvSpPr txBox="1"/>
          <p:nvPr/>
        </p:nvSpPr>
        <p:spPr>
          <a:xfrm>
            <a:off x="10038735" y="5628911"/>
            <a:ext cx="1960724" cy="307777"/>
          </a:xfrm>
          <a:prstGeom prst="rect">
            <a:avLst/>
          </a:prstGeom>
          <a:noFill/>
        </p:spPr>
        <p:txBody>
          <a:bodyPr wrap="square" rtlCol="0">
            <a:spAutoFit/>
          </a:bodyPr>
          <a:lstStyle/>
          <a:p>
            <a:pPr algn="r"/>
            <a:r>
              <a:rPr lang="en-US" sz="1400" dirty="0" smtClean="0">
                <a:solidFill>
                  <a:schemeClr val="bg1"/>
                </a:solidFill>
                <a:hlinkClick r:id="rId11" action="ppaction://hlinksldjump"/>
              </a:rPr>
              <a:t>Parameter Sensitivity …</a:t>
            </a:r>
            <a:endParaRPr lang="en-US" sz="1400" dirty="0" smtClean="0">
              <a:solidFill>
                <a:schemeClr val="bg1"/>
              </a:solidFill>
            </a:endParaRPr>
          </a:p>
        </p:txBody>
      </p:sp>
      <p:grpSp>
        <p:nvGrpSpPr>
          <p:cNvPr id="10" name="Gruppieren 9"/>
          <p:cNvGrpSpPr/>
          <p:nvPr/>
        </p:nvGrpSpPr>
        <p:grpSpPr>
          <a:xfrm>
            <a:off x="130630" y="1016001"/>
            <a:ext cx="6574971" cy="4847472"/>
            <a:chOff x="130630" y="1016001"/>
            <a:chExt cx="6574971" cy="4847472"/>
          </a:xfrm>
        </p:grpSpPr>
        <p:pic>
          <p:nvPicPr>
            <p:cNvPr id="17" name="Grafik 16"/>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1835" r="1283"/>
            <a:stretch/>
          </p:blipFill>
          <p:spPr>
            <a:xfrm>
              <a:off x="130630" y="1016001"/>
              <a:ext cx="6574971" cy="4847472"/>
            </a:xfrm>
            <a:prstGeom prst="rect">
              <a:avLst/>
            </a:prstGeom>
            <a:solidFill>
              <a:schemeClr val="bg1">
                <a:alpha val="96000"/>
              </a:schemeClr>
            </a:solidFill>
          </p:spPr>
        </p:pic>
        <p:sp>
          <p:nvSpPr>
            <p:cNvPr id="9" name="Rechteck 8"/>
            <p:cNvSpPr/>
            <p:nvPr/>
          </p:nvSpPr>
          <p:spPr>
            <a:xfrm>
              <a:off x="1643063" y="162000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2381251" y="1821193"/>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957374" y="2030748"/>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1957364" y="223554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 name="Rechteck 27"/>
          <p:cNvSpPr/>
          <p:nvPr/>
        </p:nvSpPr>
        <p:spPr>
          <a:xfrm>
            <a:off x="0" y="871370"/>
            <a:ext cx="12192000" cy="51568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Grafik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79321" y="871370"/>
            <a:ext cx="9721415" cy="5156880"/>
          </a:xfrm>
          <a:prstGeom prst="rect">
            <a:avLst/>
          </a:prstGeom>
        </p:spPr>
      </p:pic>
      <p:grpSp>
        <p:nvGrpSpPr>
          <p:cNvPr id="27" name="Gruppieren 26"/>
          <p:cNvGrpSpPr/>
          <p:nvPr/>
        </p:nvGrpSpPr>
        <p:grpSpPr>
          <a:xfrm>
            <a:off x="11521932" y="1201002"/>
            <a:ext cx="264544" cy="251618"/>
            <a:chOff x="11521932" y="1201002"/>
            <a:chExt cx="264544" cy="251618"/>
          </a:xfrm>
        </p:grpSpPr>
        <p:sp>
          <p:nvSpPr>
            <p:cNvPr id="25" name="Multiplizieren 24">
              <a:hlinkClick r:id="rId14" action="ppaction://hlinksldjump"/>
            </p:cNvPr>
            <p:cNvSpPr/>
            <p:nvPr/>
          </p:nvSpPr>
          <p:spPr>
            <a:xfrm>
              <a:off x="11534467" y="1201002"/>
              <a:ext cx="239475" cy="251618"/>
            </a:xfrm>
            <a:prstGeom prst="mathMultiply">
              <a:avLst/>
            </a:prstGeom>
            <a:solidFill>
              <a:srgbClr val="25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lussdiagramm: Verbinder 25">
              <a:hlinkClick r:id="rId14" action="ppaction://hlinksldjump"/>
            </p:cNvPr>
            <p:cNvSpPr/>
            <p:nvPr/>
          </p:nvSpPr>
          <p:spPr>
            <a:xfrm>
              <a:off x="11521932" y="1201409"/>
              <a:ext cx="264544" cy="251211"/>
            </a:xfrm>
            <a:prstGeom prst="flowChartConnector">
              <a:avLst/>
            </a:prstGeom>
            <a:noFill/>
            <a:ln w="19050">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9" name="Grafik 28"/>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14431" t="12574" r="75538" b="83652"/>
          <a:stretch/>
        </p:blipFill>
        <p:spPr>
          <a:xfrm>
            <a:off x="985520" y="1625600"/>
            <a:ext cx="680720" cy="182880"/>
          </a:xfrm>
          <a:prstGeom prst="rect">
            <a:avLst/>
          </a:prstGeom>
          <a:solidFill>
            <a:schemeClr val="bg1">
              <a:alpha val="96000"/>
            </a:schemeClr>
          </a:solidFill>
        </p:spPr>
      </p:pic>
    </p:spTree>
    <p:extLst>
      <p:ext uri="{BB962C8B-B14F-4D97-AF65-F5344CB8AC3E}">
        <p14:creationId xmlns:p14="http://schemas.microsoft.com/office/powerpoint/2010/main" val="2615680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hlinkClick r:id="rId2" action="ppaction://hlinksldjump"/>
          </p:cNvPr>
          <p:cNvSpPr txBox="1"/>
          <p:nvPr/>
        </p:nvSpPr>
        <p:spPr>
          <a:xfrm>
            <a:off x="3530600" y="2213999"/>
            <a:ext cx="4051300" cy="2185214"/>
          </a:xfrm>
          <a:prstGeom prst="rect">
            <a:avLst/>
          </a:prstGeom>
          <a:solidFill>
            <a:srgbClr val="2554A0"/>
          </a:solidFill>
          <a:ln w="19050">
            <a:solidFill>
              <a:srgbClr val="FCC11C"/>
            </a:solidFill>
          </a:ln>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rgbClr val="FCC11C"/>
                </a:solidFill>
              </a:rPr>
              <a:t>Motivation</a:t>
            </a:r>
            <a:endParaRPr lang="en-US" dirty="0" smtClean="0">
              <a:solidFill>
                <a:schemeClr val="bg1"/>
              </a:solidFill>
            </a:endParaRPr>
          </a:p>
          <a:p>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Climate change alters the hydrological regimes globally.</a:t>
            </a:r>
          </a:p>
          <a:p>
            <a:pPr marL="285750" indent="-285750">
              <a:buFont typeface="Arial" panose="020B0604020202020204" pitchFamily="34" charset="0"/>
              <a:buChar char="•"/>
            </a:pPr>
            <a:r>
              <a:rPr lang="en-US" dirty="0" smtClean="0">
                <a:solidFill>
                  <a:schemeClr val="bg1"/>
                </a:solidFill>
              </a:rPr>
              <a:t>Integration of scientific and stakeholder knowledge</a:t>
            </a:r>
          </a:p>
          <a:p>
            <a:endParaRPr lang="en-US" dirty="0" smtClean="0">
              <a:solidFill>
                <a:schemeClr val="bg1"/>
              </a:solidFill>
            </a:endParaRPr>
          </a:p>
        </p:txBody>
      </p:sp>
      <p:sp>
        <p:nvSpPr>
          <p:cNvPr id="6" name="Textfeld 5">
            <a:hlinkClick r:id="rId3" action="ppaction://hlinksldjump"/>
          </p:cNvPr>
          <p:cNvSpPr txBox="1"/>
          <p:nvPr/>
        </p:nvSpPr>
        <p:spPr>
          <a:xfrm>
            <a:off x="7800748" y="2216224"/>
            <a:ext cx="4048352" cy="2185214"/>
          </a:xfrm>
          <a:prstGeom prst="rect">
            <a:avLst/>
          </a:prstGeom>
          <a:solidFill>
            <a:srgbClr val="2554A0"/>
          </a:solidFill>
          <a:ln w="19050">
            <a:solidFill>
              <a:srgbClr val="FCC11C"/>
            </a:solidFill>
          </a:ln>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rgbClr val="FCC11C"/>
                </a:solidFill>
              </a:rPr>
              <a:t>Project KlimaRhön</a:t>
            </a:r>
            <a:endParaRPr lang="en-US" dirty="0" smtClean="0">
              <a:solidFill>
                <a:schemeClr val="bg1"/>
              </a:solidFill>
            </a:endParaRPr>
          </a:p>
          <a:p>
            <a:endParaRPr lang="en-US" dirty="0" smtClean="0">
              <a:solidFill>
                <a:schemeClr val="bg1"/>
              </a:solidFill>
            </a:endParaRPr>
          </a:p>
          <a:p>
            <a:r>
              <a:rPr lang="en-US" dirty="0" smtClean="0">
                <a:solidFill>
                  <a:schemeClr val="bg1"/>
                </a:solidFill>
              </a:rPr>
              <a:t>Assessing water-related risks due to climate change and developing adaptation measures in water management in a participatory process</a:t>
            </a:r>
          </a:p>
          <a:p>
            <a:endParaRPr lang="en-US" dirty="0" smtClean="0">
              <a:solidFill>
                <a:schemeClr val="bg1"/>
              </a:solidFill>
            </a:endParaRPr>
          </a:p>
        </p:txBody>
      </p:sp>
      <p:sp>
        <p:nvSpPr>
          <p:cNvPr id="8" name="Titel 7"/>
          <p:cNvSpPr>
            <a:spLocks noGrp="1"/>
          </p:cNvSpPr>
          <p:nvPr>
            <p:ph type="title"/>
          </p:nvPr>
        </p:nvSpPr>
        <p:spPr/>
        <p:txBody>
          <a:bodyPr/>
          <a:lstStyle/>
          <a:p>
            <a:r>
              <a:rPr lang="de-DE" dirty="0" smtClean="0"/>
              <a:t>Background</a:t>
            </a:r>
            <a:endParaRPr lang="de-DE" dirty="0"/>
          </a:p>
        </p:txBody>
      </p:sp>
      <p:sp>
        <p:nvSpPr>
          <p:cNvPr id="9" name="Textfeld 8">
            <a:hlinkClick r:id="rId4"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b="1" dirty="0" smtClean="0">
                <a:solidFill>
                  <a:srgbClr val="2554A0"/>
                </a:solidFill>
              </a:rPr>
              <a:t>Background</a:t>
            </a:r>
            <a:endParaRPr lang="en-US" sz="1600" b="1" dirty="0">
              <a:solidFill>
                <a:srgbClr val="2554A0"/>
              </a:solidFill>
            </a:endParaRPr>
          </a:p>
        </p:txBody>
      </p:sp>
      <p:sp>
        <p:nvSpPr>
          <p:cNvPr id="11" name="Textfeld 10">
            <a:hlinkClick r:id="rId5"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12" name="Textfeld 11">
            <a:hlinkClick r:id="rId6"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13" name="Textfeld 12">
            <a:hlinkClick r:id="rId7"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14" name="Textfeld 13">
            <a:hlinkClick r:id="rId8"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pic>
        <p:nvPicPr>
          <p:cNvPr id="18" name="Grafik 17"/>
          <p:cNvPicPr>
            <a:picLocks noChangeAspect="1"/>
          </p:cNvPicPr>
          <p:nvPr/>
        </p:nvPicPr>
        <p:blipFill rotWithShape="1">
          <a:blip r:embed="rId9">
            <a:extLst>
              <a:ext uri="{28A0092B-C50C-407E-A947-70E740481C1C}">
                <a14:useLocalDpi xmlns:a14="http://schemas.microsoft.com/office/drawing/2010/main" val="0"/>
              </a:ext>
            </a:extLst>
          </a:blip>
          <a:srcRect l="17545" r="47002"/>
          <a:stretch/>
        </p:blipFill>
        <p:spPr>
          <a:xfrm>
            <a:off x="-1" y="892886"/>
            <a:ext cx="3220782" cy="5110586"/>
          </a:xfrm>
          <a:prstGeom prst="rect">
            <a:avLst/>
          </a:prstGeom>
        </p:spPr>
      </p:pic>
      <p:sp>
        <p:nvSpPr>
          <p:cNvPr id="15" name="Textfeld 14">
            <a:hlinkClick r:id="rId10"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Tree>
    <p:extLst>
      <p:ext uri="{BB962C8B-B14F-4D97-AF65-F5344CB8AC3E}">
        <p14:creationId xmlns:p14="http://schemas.microsoft.com/office/powerpoint/2010/main" val="625491755"/>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br>
              <a:rPr lang="en-US" dirty="0" smtClean="0"/>
            </a:br>
            <a:r>
              <a:rPr lang="en-US" dirty="0" smtClean="0"/>
              <a:t>		Structure Sensitivity</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grpSp>
        <p:nvGrpSpPr>
          <p:cNvPr id="4" name="Gruppieren 3"/>
          <p:cNvGrpSpPr/>
          <p:nvPr/>
        </p:nvGrpSpPr>
        <p:grpSpPr>
          <a:xfrm>
            <a:off x="6892923" y="1620000"/>
            <a:ext cx="4956175" cy="2050398"/>
            <a:chOff x="6892923" y="2085822"/>
            <a:chExt cx="4956175" cy="2050398"/>
          </a:xfrm>
        </p:grpSpPr>
        <p:sp>
          <p:nvSpPr>
            <p:cNvPr id="11" name="Textfeld 10"/>
            <p:cNvSpPr txBox="1"/>
            <p:nvPr/>
          </p:nvSpPr>
          <p:spPr>
            <a:xfrm>
              <a:off x="6892923" y="2085822"/>
              <a:ext cx="4956175" cy="338554"/>
            </a:xfrm>
            <a:prstGeom prst="rect">
              <a:avLst/>
            </a:prstGeom>
            <a:noFill/>
          </p:spPr>
          <p:txBody>
            <a:bodyPr wrap="square" rtlCol="0">
              <a:spAutoFit/>
            </a:bodyPr>
            <a:lstStyle/>
            <a:p>
              <a:r>
                <a:rPr lang="en-US" sz="1600" dirty="0" smtClean="0">
                  <a:solidFill>
                    <a:schemeClr val="bg1"/>
                  </a:solidFill>
                </a:rPr>
                <a:t>The standard Bayesian Belief Network is WS5 </a:t>
              </a:r>
              <a:r>
                <a:rPr lang="en-US" sz="1400" dirty="0" smtClean="0">
                  <a:solidFill>
                    <a:schemeClr val="bg1"/>
                  </a:solidFill>
                </a:rPr>
                <a:t>(red square)</a:t>
              </a:r>
              <a:r>
                <a:rPr lang="en-US" sz="1600" dirty="0" smtClean="0">
                  <a:solidFill>
                    <a:schemeClr val="bg1"/>
                  </a:solidFill>
                </a:rPr>
                <a:t>.</a:t>
              </a:r>
            </a:p>
          </p:txBody>
        </p:sp>
        <p:sp>
          <p:nvSpPr>
            <p:cNvPr id="12" name="Textfeld 11">
              <a:hlinkClick r:id="rId8" action="ppaction://hlinksldjump"/>
            </p:cNvPr>
            <p:cNvSpPr txBox="1"/>
            <p:nvPr/>
          </p:nvSpPr>
          <p:spPr>
            <a:xfrm>
              <a:off x="6892924" y="2751675"/>
              <a:ext cx="2135034" cy="338554"/>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a node is </a:t>
              </a:r>
              <a:r>
                <a:rPr lang="en-US" sz="1600" dirty="0" smtClean="0">
                  <a:solidFill>
                    <a:schemeClr val="bg1"/>
                  </a:solidFill>
                </a:rPr>
                <a:t>deleted…</a:t>
              </a:r>
            </a:p>
          </p:txBody>
        </p:sp>
        <p:sp>
          <p:nvSpPr>
            <p:cNvPr id="13" name="Textfeld 12">
              <a:hlinkClick r:id="rId9" action="ppaction://hlinksldjump"/>
            </p:cNvPr>
            <p:cNvSpPr txBox="1"/>
            <p:nvPr/>
          </p:nvSpPr>
          <p:spPr>
            <a:xfrm>
              <a:off x="6892924" y="3797666"/>
              <a:ext cx="2135034" cy="338554"/>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nodes are </a:t>
              </a:r>
              <a:r>
                <a:rPr lang="en-US" sz="1600" dirty="0" smtClean="0">
                  <a:solidFill>
                    <a:schemeClr val="bg1"/>
                  </a:solidFill>
                </a:rPr>
                <a:t>added…</a:t>
              </a:r>
              <a:endParaRPr lang="en-US" sz="1600" dirty="0">
                <a:solidFill>
                  <a:schemeClr val="bg1"/>
                </a:solidFill>
              </a:endParaRPr>
            </a:p>
          </p:txBody>
        </p:sp>
        <p:sp>
          <p:nvSpPr>
            <p:cNvPr id="14" name="Gleichschenkliges Dreieck 13">
              <a:hlinkClick r:id="rId8" action="ppaction://hlinksldjump"/>
            </p:cNvPr>
            <p:cNvSpPr>
              <a:spLocks noChangeAspect="1"/>
            </p:cNvSpPr>
            <p:nvPr/>
          </p:nvSpPr>
          <p:spPr>
            <a:xfrm rot="5400000">
              <a:off x="8820000" y="2810592"/>
              <a:ext cx="235913"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Gleichschenkliges Dreieck 14">
              <a:hlinkClick r:id="rId9" action="ppaction://hlinksldjump"/>
            </p:cNvPr>
            <p:cNvSpPr>
              <a:spLocks noChangeAspect="1"/>
            </p:cNvSpPr>
            <p:nvPr/>
          </p:nvSpPr>
          <p:spPr>
            <a:xfrm rot="5400000">
              <a:off x="8820000" y="3861554"/>
              <a:ext cx="235913"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6" name="Textfeld 15">
            <a:hlinkClick r:id="rId10"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
        <p:nvSpPr>
          <p:cNvPr id="18" name="Textfeld 17">
            <a:hlinkClick r:id="rId11" action="ppaction://hlinksldjump"/>
          </p:cNvPr>
          <p:cNvSpPr txBox="1"/>
          <p:nvPr/>
        </p:nvSpPr>
        <p:spPr>
          <a:xfrm>
            <a:off x="10038735" y="5628911"/>
            <a:ext cx="1960724" cy="307777"/>
          </a:xfrm>
          <a:prstGeom prst="rect">
            <a:avLst/>
          </a:prstGeom>
          <a:noFill/>
        </p:spPr>
        <p:txBody>
          <a:bodyPr wrap="square" rtlCol="0">
            <a:spAutoFit/>
          </a:bodyPr>
          <a:lstStyle/>
          <a:p>
            <a:pPr algn="r"/>
            <a:r>
              <a:rPr lang="en-US" sz="1400" dirty="0" smtClean="0">
                <a:solidFill>
                  <a:schemeClr val="bg1"/>
                </a:solidFill>
                <a:hlinkClick r:id="rId11" action="ppaction://hlinksldjump"/>
              </a:rPr>
              <a:t>Parameter Sensitivity …</a:t>
            </a:r>
            <a:endParaRPr lang="en-US" sz="1400" dirty="0" smtClean="0">
              <a:solidFill>
                <a:schemeClr val="bg1"/>
              </a:solidFill>
            </a:endParaRPr>
          </a:p>
        </p:txBody>
      </p:sp>
      <p:grpSp>
        <p:nvGrpSpPr>
          <p:cNvPr id="10" name="Gruppieren 9"/>
          <p:cNvGrpSpPr/>
          <p:nvPr/>
        </p:nvGrpSpPr>
        <p:grpSpPr>
          <a:xfrm>
            <a:off x="130630" y="1016001"/>
            <a:ext cx="6574971" cy="4847472"/>
            <a:chOff x="130630" y="1016001"/>
            <a:chExt cx="6574971" cy="4847472"/>
          </a:xfrm>
        </p:grpSpPr>
        <p:pic>
          <p:nvPicPr>
            <p:cNvPr id="17" name="Grafik 16"/>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1835" r="1283"/>
            <a:stretch/>
          </p:blipFill>
          <p:spPr>
            <a:xfrm>
              <a:off x="130630" y="1016001"/>
              <a:ext cx="6574971" cy="4847472"/>
            </a:xfrm>
            <a:prstGeom prst="rect">
              <a:avLst/>
            </a:prstGeom>
            <a:solidFill>
              <a:schemeClr val="bg1">
                <a:alpha val="96000"/>
              </a:schemeClr>
            </a:solidFill>
          </p:spPr>
        </p:pic>
        <p:sp>
          <p:nvSpPr>
            <p:cNvPr id="9" name="Rechteck 8"/>
            <p:cNvSpPr/>
            <p:nvPr/>
          </p:nvSpPr>
          <p:spPr>
            <a:xfrm>
              <a:off x="1643063" y="162000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2381251" y="1821193"/>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957374" y="2030748"/>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1957364" y="223554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 name="Rechteck 27"/>
          <p:cNvSpPr/>
          <p:nvPr/>
        </p:nvSpPr>
        <p:spPr>
          <a:xfrm>
            <a:off x="0" y="871370"/>
            <a:ext cx="12192000" cy="51568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67026" y="871371"/>
            <a:ext cx="10018664" cy="5163420"/>
          </a:xfrm>
          <a:prstGeom prst="rect">
            <a:avLst/>
          </a:prstGeom>
        </p:spPr>
      </p:pic>
      <p:grpSp>
        <p:nvGrpSpPr>
          <p:cNvPr id="27" name="Gruppieren 26"/>
          <p:cNvGrpSpPr/>
          <p:nvPr/>
        </p:nvGrpSpPr>
        <p:grpSpPr>
          <a:xfrm>
            <a:off x="11521932" y="1201002"/>
            <a:ext cx="264544" cy="251618"/>
            <a:chOff x="11521932" y="1201002"/>
            <a:chExt cx="264544" cy="251618"/>
          </a:xfrm>
        </p:grpSpPr>
        <p:sp>
          <p:nvSpPr>
            <p:cNvPr id="25" name="Multiplizieren 24">
              <a:hlinkClick r:id="rId14" action="ppaction://hlinksldjump"/>
            </p:cNvPr>
            <p:cNvSpPr/>
            <p:nvPr/>
          </p:nvSpPr>
          <p:spPr>
            <a:xfrm>
              <a:off x="11534467" y="1201002"/>
              <a:ext cx="239475" cy="251618"/>
            </a:xfrm>
            <a:prstGeom prst="mathMultiply">
              <a:avLst/>
            </a:prstGeom>
            <a:solidFill>
              <a:srgbClr val="25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lussdiagramm: Verbinder 25">
              <a:hlinkClick r:id="rId14" action="ppaction://hlinksldjump"/>
            </p:cNvPr>
            <p:cNvSpPr/>
            <p:nvPr/>
          </p:nvSpPr>
          <p:spPr>
            <a:xfrm>
              <a:off x="11521932" y="1201409"/>
              <a:ext cx="264544" cy="251211"/>
            </a:xfrm>
            <a:prstGeom prst="flowChartConnector">
              <a:avLst/>
            </a:prstGeom>
            <a:noFill/>
            <a:ln w="19050">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4" name="Ellipse 23"/>
          <p:cNvSpPr/>
          <p:nvPr/>
        </p:nvSpPr>
        <p:spPr>
          <a:xfrm>
            <a:off x="2221845" y="2627357"/>
            <a:ext cx="1837110" cy="815048"/>
          </a:xfrm>
          <a:prstGeom prst="ellipse">
            <a:avLst/>
          </a:prstGeom>
          <a:noFill/>
          <a:ln w="19050">
            <a:solidFill>
              <a:srgbClr val="FCC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Grafik 29"/>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14431" t="16138" r="64758" b="79670"/>
          <a:stretch/>
        </p:blipFill>
        <p:spPr>
          <a:xfrm>
            <a:off x="985520" y="1798320"/>
            <a:ext cx="1412240" cy="203200"/>
          </a:xfrm>
          <a:prstGeom prst="rect">
            <a:avLst/>
          </a:prstGeom>
          <a:solidFill>
            <a:schemeClr val="bg1">
              <a:alpha val="96000"/>
            </a:schemeClr>
          </a:solidFill>
        </p:spPr>
      </p:pic>
    </p:spTree>
    <p:extLst>
      <p:ext uri="{BB962C8B-B14F-4D97-AF65-F5344CB8AC3E}">
        <p14:creationId xmlns:p14="http://schemas.microsoft.com/office/powerpoint/2010/main" val="182866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br>
              <a:rPr lang="en-US" dirty="0" smtClean="0"/>
            </a:br>
            <a:r>
              <a:rPr lang="en-US" dirty="0" smtClean="0"/>
              <a:t>		Structure Sensitivity</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grpSp>
        <p:nvGrpSpPr>
          <p:cNvPr id="4" name="Gruppieren 3"/>
          <p:cNvGrpSpPr/>
          <p:nvPr/>
        </p:nvGrpSpPr>
        <p:grpSpPr>
          <a:xfrm>
            <a:off x="6892923" y="1620000"/>
            <a:ext cx="4956175" cy="2050398"/>
            <a:chOff x="6892923" y="2085822"/>
            <a:chExt cx="4956175" cy="2050398"/>
          </a:xfrm>
        </p:grpSpPr>
        <p:sp>
          <p:nvSpPr>
            <p:cNvPr id="11" name="Textfeld 10"/>
            <p:cNvSpPr txBox="1"/>
            <p:nvPr/>
          </p:nvSpPr>
          <p:spPr>
            <a:xfrm>
              <a:off x="6892923" y="2085822"/>
              <a:ext cx="4956175" cy="338554"/>
            </a:xfrm>
            <a:prstGeom prst="rect">
              <a:avLst/>
            </a:prstGeom>
            <a:noFill/>
          </p:spPr>
          <p:txBody>
            <a:bodyPr wrap="square" rtlCol="0">
              <a:spAutoFit/>
            </a:bodyPr>
            <a:lstStyle/>
            <a:p>
              <a:r>
                <a:rPr lang="en-US" sz="1600" dirty="0" smtClean="0">
                  <a:solidFill>
                    <a:schemeClr val="bg1"/>
                  </a:solidFill>
                </a:rPr>
                <a:t>The standard Bayesian Belief Network is WS5 </a:t>
              </a:r>
              <a:r>
                <a:rPr lang="en-US" sz="1400" dirty="0" smtClean="0">
                  <a:solidFill>
                    <a:schemeClr val="bg1"/>
                  </a:solidFill>
                </a:rPr>
                <a:t>(red square)</a:t>
              </a:r>
              <a:r>
                <a:rPr lang="en-US" sz="1600" dirty="0" smtClean="0">
                  <a:solidFill>
                    <a:schemeClr val="bg1"/>
                  </a:solidFill>
                </a:rPr>
                <a:t>.</a:t>
              </a:r>
            </a:p>
          </p:txBody>
        </p:sp>
        <p:sp>
          <p:nvSpPr>
            <p:cNvPr id="12" name="Textfeld 11">
              <a:hlinkClick r:id="rId8" action="ppaction://hlinksldjump"/>
            </p:cNvPr>
            <p:cNvSpPr txBox="1"/>
            <p:nvPr/>
          </p:nvSpPr>
          <p:spPr>
            <a:xfrm>
              <a:off x="6892924" y="2751675"/>
              <a:ext cx="2135034" cy="338554"/>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a node is </a:t>
              </a:r>
              <a:r>
                <a:rPr lang="en-US" sz="1600" dirty="0" smtClean="0">
                  <a:solidFill>
                    <a:schemeClr val="bg1"/>
                  </a:solidFill>
                </a:rPr>
                <a:t>deleted…</a:t>
              </a:r>
            </a:p>
          </p:txBody>
        </p:sp>
        <p:sp>
          <p:nvSpPr>
            <p:cNvPr id="13" name="Textfeld 12">
              <a:hlinkClick r:id="rId9" action="ppaction://hlinksldjump"/>
            </p:cNvPr>
            <p:cNvSpPr txBox="1"/>
            <p:nvPr/>
          </p:nvSpPr>
          <p:spPr>
            <a:xfrm>
              <a:off x="6892924" y="3797666"/>
              <a:ext cx="2135034" cy="338554"/>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nodes are </a:t>
              </a:r>
              <a:r>
                <a:rPr lang="en-US" sz="1600" dirty="0" smtClean="0">
                  <a:solidFill>
                    <a:schemeClr val="bg1"/>
                  </a:solidFill>
                </a:rPr>
                <a:t>added…</a:t>
              </a:r>
              <a:endParaRPr lang="en-US" sz="1600" dirty="0">
                <a:solidFill>
                  <a:schemeClr val="bg1"/>
                </a:solidFill>
              </a:endParaRPr>
            </a:p>
          </p:txBody>
        </p:sp>
        <p:sp>
          <p:nvSpPr>
            <p:cNvPr id="14" name="Gleichschenkliges Dreieck 13">
              <a:hlinkClick r:id="rId8" action="ppaction://hlinksldjump"/>
            </p:cNvPr>
            <p:cNvSpPr>
              <a:spLocks noChangeAspect="1"/>
            </p:cNvSpPr>
            <p:nvPr/>
          </p:nvSpPr>
          <p:spPr>
            <a:xfrm rot="5400000">
              <a:off x="8820000" y="2810592"/>
              <a:ext cx="235913"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Gleichschenkliges Dreieck 14">
              <a:hlinkClick r:id="rId9" action="ppaction://hlinksldjump"/>
            </p:cNvPr>
            <p:cNvSpPr>
              <a:spLocks noChangeAspect="1"/>
            </p:cNvSpPr>
            <p:nvPr/>
          </p:nvSpPr>
          <p:spPr>
            <a:xfrm rot="5400000">
              <a:off x="8820000" y="3861554"/>
              <a:ext cx="235913"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6" name="Textfeld 15">
            <a:hlinkClick r:id="rId10"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
        <p:nvSpPr>
          <p:cNvPr id="18" name="Textfeld 17">
            <a:hlinkClick r:id="rId11" action="ppaction://hlinksldjump"/>
          </p:cNvPr>
          <p:cNvSpPr txBox="1"/>
          <p:nvPr/>
        </p:nvSpPr>
        <p:spPr>
          <a:xfrm>
            <a:off x="10038735" y="5628911"/>
            <a:ext cx="1960724" cy="307777"/>
          </a:xfrm>
          <a:prstGeom prst="rect">
            <a:avLst/>
          </a:prstGeom>
          <a:noFill/>
        </p:spPr>
        <p:txBody>
          <a:bodyPr wrap="square" rtlCol="0">
            <a:spAutoFit/>
          </a:bodyPr>
          <a:lstStyle/>
          <a:p>
            <a:pPr algn="r"/>
            <a:r>
              <a:rPr lang="en-US" sz="1400" dirty="0" smtClean="0">
                <a:solidFill>
                  <a:schemeClr val="bg1"/>
                </a:solidFill>
                <a:hlinkClick r:id="rId11" action="ppaction://hlinksldjump"/>
              </a:rPr>
              <a:t>Parameter Sensitivity …</a:t>
            </a:r>
            <a:endParaRPr lang="en-US" sz="1400" dirty="0" smtClean="0">
              <a:solidFill>
                <a:schemeClr val="bg1"/>
              </a:solidFill>
            </a:endParaRPr>
          </a:p>
        </p:txBody>
      </p:sp>
      <p:grpSp>
        <p:nvGrpSpPr>
          <p:cNvPr id="10" name="Gruppieren 9"/>
          <p:cNvGrpSpPr/>
          <p:nvPr/>
        </p:nvGrpSpPr>
        <p:grpSpPr>
          <a:xfrm>
            <a:off x="130630" y="1016001"/>
            <a:ext cx="6574971" cy="4847472"/>
            <a:chOff x="130630" y="1016001"/>
            <a:chExt cx="6574971" cy="4847472"/>
          </a:xfrm>
        </p:grpSpPr>
        <p:pic>
          <p:nvPicPr>
            <p:cNvPr id="17" name="Grafik 16"/>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1835" r="1283"/>
            <a:stretch/>
          </p:blipFill>
          <p:spPr>
            <a:xfrm>
              <a:off x="130630" y="1016001"/>
              <a:ext cx="6574971" cy="4847472"/>
            </a:xfrm>
            <a:prstGeom prst="rect">
              <a:avLst/>
            </a:prstGeom>
            <a:solidFill>
              <a:schemeClr val="bg1">
                <a:alpha val="96000"/>
              </a:schemeClr>
            </a:solidFill>
          </p:spPr>
        </p:pic>
        <p:sp>
          <p:nvSpPr>
            <p:cNvPr id="9" name="Rechteck 8"/>
            <p:cNvSpPr/>
            <p:nvPr/>
          </p:nvSpPr>
          <p:spPr>
            <a:xfrm>
              <a:off x="1643063" y="162000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2381251" y="1821193"/>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957374" y="2030748"/>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1957364" y="223554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 name="Rechteck 27"/>
          <p:cNvSpPr/>
          <p:nvPr/>
        </p:nvSpPr>
        <p:spPr>
          <a:xfrm>
            <a:off x="0" y="871370"/>
            <a:ext cx="12192000" cy="51568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Grafik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9917" y="860348"/>
            <a:ext cx="10540685" cy="5174201"/>
          </a:xfrm>
          <a:prstGeom prst="rect">
            <a:avLst/>
          </a:prstGeom>
        </p:spPr>
      </p:pic>
      <p:grpSp>
        <p:nvGrpSpPr>
          <p:cNvPr id="27" name="Gruppieren 26"/>
          <p:cNvGrpSpPr/>
          <p:nvPr/>
        </p:nvGrpSpPr>
        <p:grpSpPr>
          <a:xfrm>
            <a:off x="11521932" y="1201002"/>
            <a:ext cx="264544" cy="251618"/>
            <a:chOff x="11521932" y="1201002"/>
            <a:chExt cx="264544" cy="251618"/>
          </a:xfrm>
        </p:grpSpPr>
        <p:sp>
          <p:nvSpPr>
            <p:cNvPr id="25" name="Multiplizieren 24">
              <a:hlinkClick r:id="rId14" action="ppaction://hlinksldjump"/>
            </p:cNvPr>
            <p:cNvSpPr/>
            <p:nvPr/>
          </p:nvSpPr>
          <p:spPr>
            <a:xfrm>
              <a:off x="11534467" y="1201002"/>
              <a:ext cx="239475" cy="251618"/>
            </a:xfrm>
            <a:prstGeom prst="mathMultiply">
              <a:avLst/>
            </a:prstGeom>
            <a:solidFill>
              <a:srgbClr val="25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lussdiagramm: Verbinder 25">
              <a:hlinkClick r:id="rId14" action="ppaction://hlinksldjump"/>
            </p:cNvPr>
            <p:cNvSpPr/>
            <p:nvPr/>
          </p:nvSpPr>
          <p:spPr>
            <a:xfrm>
              <a:off x="11521932" y="1201409"/>
              <a:ext cx="264544" cy="251211"/>
            </a:xfrm>
            <a:prstGeom prst="flowChartConnector">
              <a:avLst/>
            </a:prstGeom>
            <a:noFill/>
            <a:ln w="19050">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4" name="Ellipse 23"/>
          <p:cNvSpPr/>
          <p:nvPr/>
        </p:nvSpPr>
        <p:spPr>
          <a:xfrm rot="2876258">
            <a:off x="1272145" y="3126161"/>
            <a:ext cx="1521258" cy="1962319"/>
          </a:xfrm>
          <a:prstGeom prst="ellipse">
            <a:avLst/>
          </a:prstGeom>
          <a:noFill/>
          <a:ln w="19050">
            <a:solidFill>
              <a:srgbClr val="FCC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Grafik 29"/>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14431" t="20541" r="71495" b="75057"/>
          <a:stretch/>
        </p:blipFill>
        <p:spPr>
          <a:xfrm>
            <a:off x="985520" y="2011680"/>
            <a:ext cx="955040" cy="213360"/>
          </a:xfrm>
          <a:prstGeom prst="rect">
            <a:avLst/>
          </a:prstGeom>
          <a:solidFill>
            <a:schemeClr val="bg1">
              <a:alpha val="96000"/>
            </a:schemeClr>
          </a:solidFill>
        </p:spPr>
      </p:pic>
    </p:spTree>
    <p:extLst>
      <p:ext uri="{BB962C8B-B14F-4D97-AF65-F5344CB8AC3E}">
        <p14:creationId xmlns:p14="http://schemas.microsoft.com/office/powerpoint/2010/main" val="159927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br>
              <a:rPr lang="en-US" dirty="0" smtClean="0"/>
            </a:br>
            <a:r>
              <a:rPr lang="en-US" dirty="0" smtClean="0"/>
              <a:t>		Structure Sensitivity</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grpSp>
        <p:nvGrpSpPr>
          <p:cNvPr id="4" name="Gruppieren 3"/>
          <p:cNvGrpSpPr/>
          <p:nvPr/>
        </p:nvGrpSpPr>
        <p:grpSpPr>
          <a:xfrm>
            <a:off x="6892923" y="1620000"/>
            <a:ext cx="4956175" cy="2050398"/>
            <a:chOff x="6892923" y="2085822"/>
            <a:chExt cx="4956175" cy="2050398"/>
          </a:xfrm>
        </p:grpSpPr>
        <p:sp>
          <p:nvSpPr>
            <p:cNvPr id="11" name="Textfeld 10"/>
            <p:cNvSpPr txBox="1"/>
            <p:nvPr/>
          </p:nvSpPr>
          <p:spPr>
            <a:xfrm>
              <a:off x="6892923" y="2085822"/>
              <a:ext cx="4956175" cy="338554"/>
            </a:xfrm>
            <a:prstGeom prst="rect">
              <a:avLst/>
            </a:prstGeom>
            <a:noFill/>
          </p:spPr>
          <p:txBody>
            <a:bodyPr wrap="square" rtlCol="0">
              <a:spAutoFit/>
            </a:bodyPr>
            <a:lstStyle/>
            <a:p>
              <a:r>
                <a:rPr lang="en-US" sz="1600" dirty="0" smtClean="0">
                  <a:solidFill>
                    <a:schemeClr val="bg1"/>
                  </a:solidFill>
                </a:rPr>
                <a:t>The standard Bayesian Belief Network is WS5 </a:t>
              </a:r>
              <a:r>
                <a:rPr lang="en-US" sz="1400" dirty="0" smtClean="0">
                  <a:solidFill>
                    <a:schemeClr val="bg1"/>
                  </a:solidFill>
                </a:rPr>
                <a:t>(red square)</a:t>
              </a:r>
              <a:r>
                <a:rPr lang="en-US" sz="1600" dirty="0" smtClean="0">
                  <a:solidFill>
                    <a:schemeClr val="bg1"/>
                  </a:solidFill>
                </a:rPr>
                <a:t>.</a:t>
              </a:r>
            </a:p>
          </p:txBody>
        </p:sp>
        <p:sp>
          <p:nvSpPr>
            <p:cNvPr id="12" name="Textfeld 11">
              <a:hlinkClick r:id="rId8" action="ppaction://hlinksldjump"/>
            </p:cNvPr>
            <p:cNvSpPr txBox="1"/>
            <p:nvPr/>
          </p:nvSpPr>
          <p:spPr>
            <a:xfrm>
              <a:off x="6892924" y="2751675"/>
              <a:ext cx="2135034" cy="338554"/>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a node is </a:t>
              </a:r>
              <a:r>
                <a:rPr lang="en-US" sz="1600" dirty="0" smtClean="0">
                  <a:solidFill>
                    <a:schemeClr val="bg1"/>
                  </a:solidFill>
                </a:rPr>
                <a:t>deleted…</a:t>
              </a:r>
            </a:p>
          </p:txBody>
        </p:sp>
        <p:sp>
          <p:nvSpPr>
            <p:cNvPr id="13" name="Textfeld 12">
              <a:hlinkClick r:id="rId9" action="ppaction://hlinksldjump"/>
            </p:cNvPr>
            <p:cNvSpPr txBox="1"/>
            <p:nvPr/>
          </p:nvSpPr>
          <p:spPr>
            <a:xfrm>
              <a:off x="6892924" y="3797666"/>
              <a:ext cx="2135034" cy="338554"/>
            </a:xfrm>
            <a:prstGeom prst="rect">
              <a:avLst/>
            </a:prstGeom>
            <a:noFill/>
          </p:spPr>
          <p:txBody>
            <a:bodyPr wrap="square" rtlCol="0">
              <a:spAutoFit/>
            </a:bodyPr>
            <a:lstStyle/>
            <a:p>
              <a:r>
                <a:rPr lang="en-US" sz="1600" dirty="0" smtClean="0">
                  <a:solidFill>
                    <a:schemeClr val="bg1"/>
                  </a:solidFill>
                </a:rPr>
                <a:t>If </a:t>
              </a:r>
              <a:r>
                <a:rPr lang="en-US" sz="1600" dirty="0">
                  <a:solidFill>
                    <a:schemeClr val="bg1"/>
                  </a:solidFill>
                </a:rPr>
                <a:t>nodes are </a:t>
              </a:r>
              <a:r>
                <a:rPr lang="en-US" sz="1600" dirty="0" smtClean="0">
                  <a:solidFill>
                    <a:schemeClr val="bg1"/>
                  </a:solidFill>
                </a:rPr>
                <a:t>added…</a:t>
              </a:r>
              <a:endParaRPr lang="en-US" sz="1600" dirty="0">
                <a:solidFill>
                  <a:schemeClr val="bg1"/>
                </a:solidFill>
              </a:endParaRPr>
            </a:p>
          </p:txBody>
        </p:sp>
        <p:sp>
          <p:nvSpPr>
            <p:cNvPr id="14" name="Gleichschenkliges Dreieck 13">
              <a:hlinkClick r:id="rId8" action="ppaction://hlinksldjump"/>
            </p:cNvPr>
            <p:cNvSpPr>
              <a:spLocks noChangeAspect="1"/>
            </p:cNvSpPr>
            <p:nvPr/>
          </p:nvSpPr>
          <p:spPr>
            <a:xfrm rot="5400000">
              <a:off x="8820000" y="2810592"/>
              <a:ext cx="235913"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Gleichschenkliges Dreieck 14">
              <a:hlinkClick r:id="rId9" action="ppaction://hlinksldjump"/>
            </p:cNvPr>
            <p:cNvSpPr>
              <a:spLocks noChangeAspect="1"/>
            </p:cNvSpPr>
            <p:nvPr/>
          </p:nvSpPr>
          <p:spPr>
            <a:xfrm rot="5400000">
              <a:off x="8820000" y="3861554"/>
              <a:ext cx="235913"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6" name="Textfeld 15">
            <a:hlinkClick r:id="rId10"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
        <p:nvSpPr>
          <p:cNvPr id="18" name="Textfeld 17">
            <a:hlinkClick r:id="rId11" action="ppaction://hlinksldjump"/>
          </p:cNvPr>
          <p:cNvSpPr txBox="1"/>
          <p:nvPr/>
        </p:nvSpPr>
        <p:spPr>
          <a:xfrm>
            <a:off x="10038735" y="5628911"/>
            <a:ext cx="1960724" cy="307777"/>
          </a:xfrm>
          <a:prstGeom prst="rect">
            <a:avLst/>
          </a:prstGeom>
          <a:noFill/>
        </p:spPr>
        <p:txBody>
          <a:bodyPr wrap="square" rtlCol="0">
            <a:spAutoFit/>
          </a:bodyPr>
          <a:lstStyle/>
          <a:p>
            <a:pPr algn="r"/>
            <a:r>
              <a:rPr lang="en-US" sz="1400" dirty="0" smtClean="0">
                <a:solidFill>
                  <a:schemeClr val="bg1"/>
                </a:solidFill>
                <a:hlinkClick r:id="rId11" action="ppaction://hlinksldjump"/>
              </a:rPr>
              <a:t>Parameter Sensitivity …</a:t>
            </a:r>
            <a:endParaRPr lang="en-US" sz="1400" dirty="0" smtClean="0">
              <a:solidFill>
                <a:schemeClr val="bg1"/>
              </a:solidFill>
            </a:endParaRPr>
          </a:p>
        </p:txBody>
      </p:sp>
      <p:grpSp>
        <p:nvGrpSpPr>
          <p:cNvPr id="10" name="Gruppieren 9"/>
          <p:cNvGrpSpPr/>
          <p:nvPr/>
        </p:nvGrpSpPr>
        <p:grpSpPr>
          <a:xfrm>
            <a:off x="130630" y="1016001"/>
            <a:ext cx="6574971" cy="4847472"/>
            <a:chOff x="130630" y="1016001"/>
            <a:chExt cx="6574971" cy="4847472"/>
          </a:xfrm>
        </p:grpSpPr>
        <p:pic>
          <p:nvPicPr>
            <p:cNvPr id="17" name="Grafik 16"/>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1835" r="1283"/>
            <a:stretch/>
          </p:blipFill>
          <p:spPr>
            <a:xfrm>
              <a:off x="130630" y="1016001"/>
              <a:ext cx="6574971" cy="4847472"/>
            </a:xfrm>
            <a:prstGeom prst="rect">
              <a:avLst/>
            </a:prstGeom>
            <a:solidFill>
              <a:schemeClr val="bg1">
                <a:alpha val="96000"/>
              </a:schemeClr>
            </a:solidFill>
          </p:spPr>
        </p:pic>
        <p:sp>
          <p:nvSpPr>
            <p:cNvPr id="9" name="Rechteck 8"/>
            <p:cNvSpPr/>
            <p:nvPr/>
          </p:nvSpPr>
          <p:spPr>
            <a:xfrm>
              <a:off x="1643063" y="162000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2381251" y="1821193"/>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957374" y="2030748"/>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1957364" y="2235540"/>
              <a:ext cx="423862" cy="156413"/>
            </a:xfrm>
            <a:prstGeom prst="rect">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 name="Rechteck 27"/>
          <p:cNvSpPr/>
          <p:nvPr/>
        </p:nvSpPr>
        <p:spPr>
          <a:xfrm>
            <a:off x="0" y="871370"/>
            <a:ext cx="12192000" cy="51568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05060" y="381000"/>
            <a:ext cx="9249701" cy="5782517"/>
          </a:xfrm>
          <a:prstGeom prst="rect">
            <a:avLst/>
          </a:prstGeom>
        </p:spPr>
      </p:pic>
      <p:grpSp>
        <p:nvGrpSpPr>
          <p:cNvPr id="27" name="Gruppieren 26"/>
          <p:cNvGrpSpPr/>
          <p:nvPr/>
        </p:nvGrpSpPr>
        <p:grpSpPr>
          <a:xfrm>
            <a:off x="11521932" y="1201002"/>
            <a:ext cx="264544" cy="251618"/>
            <a:chOff x="11521932" y="1201002"/>
            <a:chExt cx="264544" cy="251618"/>
          </a:xfrm>
        </p:grpSpPr>
        <p:sp>
          <p:nvSpPr>
            <p:cNvPr id="25" name="Multiplizieren 24">
              <a:hlinkClick r:id="rId14" action="ppaction://hlinksldjump"/>
            </p:cNvPr>
            <p:cNvSpPr/>
            <p:nvPr/>
          </p:nvSpPr>
          <p:spPr>
            <a:xfrm>
              <a:off x="11534467" y="1201002"/>
              <a:ext cx="239475" cy="251618"/>
            </a:xfrm>
            <a:prstGeom prst="mathMultiply">
              <a:avLst/>
            </a:prstGeom>
            <a:solidFill>
              <a:srgbClr val="25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lussdiagramm: Verbinder 25">
              <a:hlinkClick r:id="rId14" action="ppaction://hlinksldjump"/>
            </p:cNvPr>
            <p:cNvSpPr/>
            <p:nvPr/>
          </p:nvSpPr>
          <p:spPr>
            <a:xfrm>
              <a:off x="11521932" y="1201409"/>
              <a:ext cx="264544" cy="251211"/>
            </a:xfrm>
            <a:prstGeom prst="flowChartConnector">
              <a:avLst/>
            </a:prstGeom>
            <a:noFill/>
            <a:ln w="19050">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4" name="Ellipse 23"/>
          <p:cNvSpPr/>
          <p:nvPr/>
        </p:nvSpPr>
        <p:spPr>
          <a:xfrm rot="4872092">
            <a:off x="4147730" y="778458"/>
            <a:ext cx="1060383" cy="3655018"/>
          </a:xfrm>
          <a:prstGeom prst="ellipse">
            <a:avLst/>
          </a:prstGeom>
          <a:noFill/>
          <a:ln w="19050">
            <a:solidFill>
              <a:srgbClr val="FCC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Grafik 29"/>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14431" t="24523" r="71495" b="71285"/>
          <a:stretch/>
        </p:blipFill>
        <p:spPr>
          <a:xfrm>
            <a:off x="985520" y="2204720"/>
            <a:ext cx="955040" cy="203200"/>
          </a:xfrm>
          <a:prstGeom prst="rect">
            <a:avLst/>
          </a:prstGeom>
          <a:solidFill>
            <a:schemeClr val="bg1">
              <a:alpha val="96000"/>
            </a:schemeClr>
          </a:solidFill>
        </p:spPr>
      </p:pic>
    </p:spTree>
    <p:extLst>
      <p:ext uri="{BB962C8B-B14F-4D97-AF65-F5344CB8AC3E}">
        <p14:creationId xmlns:p14="http://schemas.microsoft.com/office/powerpoint/2010/main" val="1188347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br>
              <a:rPr lang="en-US" dirty="0" smtClean="0"/>
            </a:br>
            <a:r>
              <a:rPr lang="en-US" dirty="0" smtClean="0"/>
              <a:t>		Structure Sensitivity</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10" name="Textfeld 9">
            <a:hlinkClick r:id="rId8"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grpSp>
        <p:nvGrpSpPr>
          <p:cNvPr id="19" name="Gruppieren 18"/>
          <p:cNvGrpSpPr/>
          <p:nvPr/>
        </p:nvGrpSpPr>
        <p:grpSpPr>
          <a:xfrm>
            <a:off x="1569572" y="967728"/>
            <a:ext cx="9356093" cy="4318197"/>
            <a:chOff x="1569572" y="1394448"/>
            <a:chExt cx="9356093" cy="4318197"/>
          </a:xfrm>
        </p:grpSpPr>
        <p:pic>
          <p:nvPicPr>
            <p:cNvPr id="18" name="Grafik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9572" y="1394448"/>
              <a:ext cx="9356093" cy="4318197"/>
            </a:xfrm>
            <a:prstGeom prst="rect">
              <a:avLst/>
            </a:prstGeom>
          </p:spPr>
        </p:pic>
        <p:grpSp>
          <p:nvGrpSpPr>
            <p:cNvPr id="4" name="Gruppieren 3"/>
            <p:cNvGrpSpPr/>
            <p:nvPr/>
          </p:nvGrpSpPr>
          <p:grpSpPr>
            <a:xfrm>
              <a:off x="2727325" y="1840989"/>
              <a:ext cx="477838" cy="292611"/>
              <a:chOff x="2727325" y="1840989"/>
              <a:chExt cx="477838" cy="292611"/>
            </a:xfrm>
          </p:grpSpPr>
          <p:sp>
            <p:nvSpPr>
              <p:cNvPr id="12" name="Rechteck 11"/>
              <p:cNvSpPr/>
              <p:nvPr/>
            </p:nvSpPr>
            <p:spPr>
              <a:xfrm>
                <a:off x="2727325" y="1840989"/>
                <a:ext cx="325438" cy="1402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2879725" y="1993389"/>
                <a:ext cx="325438" cy="1402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Rechteck 10">
              <a:hlinkClick r:id="rId10" action="ppaction://hlinksldjump"/>
            </p:cNvPr>
            <p:cNvSpPr/>
            <p:nvPr/>
          </p:nvSpPr>
          <p:spPr>
            <a:xfrm>
              <a:off x="2166116" y="1978612"/>
              <a:ext cx="751710"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 name="Gruppieren 14"/>
          <p:cNvGrpSpPr>
            <a:grpSpLocks noChangeAspect="1"/>
          </p:cNvGrpSpPr>
          <p:nvPr/>
        </p:nvGrpSpPr>
        <p:grpSpPr>
          <a:xfrm>
            <a:off x="11271870" y="1348024"/>
            <a:ext cx="264544" cy="252000"/>
            <a:chOff x="10607116" y="1505188"/>
            <a:chExt cx="192524" cy="183395"/>
          </a:xfrm>
        </p:grpSpPr>
        <p:sp>
          <p:nvSpPr>
            <p:cNvPr id="17" name="Multiplizieren 16">
              <a:hlinkClick r:id="rId11" action="ppaction://hlinksldjump"/>
            </p:cNvPr>
            <p:cNvSpPr/>
            <p:nvPr/>
          </p:nvSpPr>
          <p:spPr>
            <a:xfrm>
              <a:off x="10610823" y="1505188"/>
              <a:ext cx="174280" cy="183117"/>
            </a:xfrm>
            <a:prstGeom prst="mathMultiply">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lussdiagramm: Verbinder 15">
              <a:hlinkClick r:id="rId11" action="ppaction://hlinksldjump"/>
            </p:cNvPr>
            <p:cNvSpPr/>
            <p:nvPr/>
          </p:nvSpPr>
          <p:spPr>
            <a:xfrm>
              <a:off x="10607116" y="1505762"/>
              <a:ext cx="192524" cy="182821"/>
            </a:xfrm>
            <a:prstGeom prst="flowChartConnector">
              <a:avLst/>
            </a:prstGeom>
            <a:noFill/>
            <a:ln w="19050">
              <a:solidFill>
                <a:srgbClr val="F6F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Textfeld 19"/>
          <p:cNvSpPr txBox="1"/>
          <p:nvPr/>
        </p:nvSpPr>
        <p:spPr>
          <a:xfrm>
            <a:off x="987972" y="5305970"/>
            <a:ext cx="10528467" cy="584775"/>
          </a:xfrm>
          <a:prstGeom prst="rect">
            <a:avLst/>
          </a:prstGeom>
          <a:noFill/>
        </p:spPr>
        <p:txBody>
          <a:bodyPr wrap="square" rtlCol="0">
            <a:spAutoFit/>
          </a:bodyPr>
          <a:lstStyle/>
          <a:p>
            <a:r>
              <a:rPr lang="en-US" sz="1600" dirty="0">
                <a:solidFill>
                  <a:schemeClr val="bg1"/>
                </a:solidFill>
              </a:rPr>
              <a:t>The implementation probabilities calculated by </a:t>
            </a:r>
            <a:r>
              <a:rPr lang="en-US" sz="1600" dirty="0" smtClean="0">
                <a:solidFill>
                  <a:schemeClr val="bg1"/>
                </a:solidFill>
              </a:rPr>
              <a:t>“WS </a:t>
            </a:r>
            <a:r>
              <a:rPr lang="en-US" sz="1600" dirty="0">
                <a:solidFill>
                  <a:schemeClr val="bg1"/>
                </a:solidFill>
              </a:rPr>
              <a:t>5 CT</a:t>
            </a:r>
            <a:r>
              <a:rPr lang="en-US" sz="1600" dirty="0" smtClean="0">
                <a:solidFill>
                  <a:schemeClr val="bg1"/>
                </a:solidFill>
              </a:rPr>
              <a:t>” </a:t>
            </a:r>
            <a:r>
              <a:rPr lang="en-US" sz="1600" dirty="0">
                <a:solidFill>
                  <a:schemeClr val="bg1"/>
                </a:solidFill>
              </a:rPr>
              <a:t>are </a:t>
            </a:r>
            <a:r>
              <a:rPr lang="en-US" sz="1600" dirty="0" smtClean="0">
                <a:solidFill>
                  <a:schemeClr val="bg1"/>
                </a:solidFill>
              </a:rPr>
              <a:t>higher than “WS 5”, </a:t>
            </a:r>
            <a:r>
              <a:rPr lang="en-US" sz="1600" dirty="0">
                <a:solidFill>
                  <a:schemeClr val="bg1"/>
                </a:solidFill>
              </a:rPr>
              <a:t>when nodes are activated that </a:t>
            </a:r>
            <a:r>
              <a:rPr lang="en-US" sz="1600" dirty="0" smtClean="0">
                <a:solidFill>
                  <a:schemeClr val="bg1"/>
                </a:solidFill>
              </a:rPr>
              <a:t>influence the </a:t>
            </a:r>
            <a:r>
              <a:rPr lang="en-US" sz="1600" dirty="0" smtClean="0">
                <a:solidFill>
                  <a:schemeClr val="bg1"/>
                </a:solidFill>
                <a:hlinkClick r:id="rId12" action="ppaction://hlinksldjump"/>
              </a:rPr>
              <a:t>Cultural Theory (CT)</a:t>
            </a:r>
            <a:r>
              <a:rPr lang="en-US" sz="1600" dirty="0" smtClean="0">
                <a:solidFill>
                  <a:schemeClr val="bg1"/>
                </a:solidFill>
              </a:rPr>
              <a:t>-node. </a:t>
            </a:r>
          </a:p>
        </p:txBody>
      </p:sp>
    </p:spTree>
    <p:extLst>
      <p:ext uri="{BB962C8B-B14F-4D97-AF65-F5344CB8AC3E}">
        <p14:creationId xmlns:p14="http://schemas.microsoft.com/office/powerpoint/2010/main" val="2600087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br>
              <a:rPr lang="en-US" dirty="0" smtClean="0"/>
            </a:br>
            <a:r>
              <a:rPr lang="en-US" dirty="0" smtClean="0"/>
              <a:t>		Structure Sensitivity</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10" name="Textfeld 9">
            <a:hlinkClick r:id="rId8"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grpSp>
        <p:nvGrpSpPr>
          <p:cNvPr id="19" name="Gruppieren 18"/>
          <p:cNvGrpSpPr/>
          <p:nvPr/>
        </p:nvGrpSpPr>
        <p:grpSpPr>
          <a:xfrm>
            <a:off x="1569572" y="967728"/>
            <a:ext cx="9356093" cy="4318197"/>
            <a:chOff x="1569572" y="1394448"/>
            <a:chExt cx="9356093" cy="4318197"/>
          </a:xfrm>
        </p:grpSpPr>
        <p:pic>
          <p:nvPicPr>
            <p:cNvPr id="18" name="Grafik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9572" y="1394448"/>
              <a:ext cx="9356093" cy="4318197"/>
            </a:xfrm>
            <a:prstGeom prst="rect">
              <a:avLst/>
            </a:prstGeom>
          </p:spPr>
        </p:pic>
        <p:grpSp>
          <p:nvGrpSpPr>
            <p:cNvPr id="4" name="Gruppieren 3"/>
            <p:cNvGrpSpPr/>
            <p:nvPr/>
          </p:nvGrpSpPr>
          <p:grpSpPr>
            <a:xfrm>
              <a:off x="2727325" y="1840989"/>
              <a:ext cx="477838" cy="292611"/>
              <a:chOff x="2727325" y="1840989"/>
              <a:chExt cx="477838" cy="292611"/>
            </a:xfrm>
          </p:grpSpPr>
          <p:sp>
            <p:nvSpPr>
              <p:cNvPr id="12" name="Rechteck 11"/>
              <p:cNvSpPr/>
              <p:nvPr/>
            </p:nvSpPr>
            <p:spPr>
              <a:xfrm>
                <a:off x="2727325" y="1840989"/>
                <a:ext cx="325438" cy="1402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2879725" y="1993389"/>
                <a:ext cx="325438" cy="1402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5" name="Gruppieren 14"/>
          <p:cNvGrpSpPr>
            <a:grpSpLocks noChangeAspect="1"/>
          </p:cNvGrpSpPr>
          <p:nvPr/>
        </p:nvGrpSpPr>
        <p:grpSpPr>
          <a:xfrm>
            <a:off x="11271870" y="1348024"/>
            <a:ext cx="264544" cy="252000"/>
            <a:chOff x="10607116" y="1505188"/>
            <a:chExt cx="192524" cy="183395"/>
          </a:xfrm>
        </p:grpSpPr>
        <p:sp>
          <p:nvSpPr>
            <p:cNvPr id="17" name="Multiplizieren 16">
              <a:hlinkClick r:id="rId10" action="ppaction://hlinksldjump"/>
            </p:cNvPr>
            <p:cNvSpPr/>
            <p:nvPr/>
          </p:nvSpPr>
          <p:spPr>
            <a:xfrm>
              <a:off x="10610823" y="1505188"/>
              <a:ext cx="174280" cy="183117"/>
            </a:xfrm>
            <a:prstGeom prst="mathMultiply">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lussdiagramm: Verbinder 15">
              <a:hlinkClick r:id="rId10" action="ppaction://hlinksldjump"/>
            </p:cNvPr>
            <p:cNvSpPr/>
            <p:nvPr/>
          </p:nvSpPr>
          <p:spPr>
            <a:xfrm>
              <a:off x="10607116" y="1505762"/>
              <a:ext cx="192524" cy="182821"/>
            </a:xfrm>
            <a:prstGeom prst="flowChartConnector">
              <a:avLst/>
            </a:prstGeom>
            <a:noFill/>
            <a:ln w="19050">
              <a:solidFill>
                <a:srgbClr val="F6F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Textfeld 19"/>
          <p:cNvSpPr txBox="1"/>
          <p:nvPr/>
        </p:nvSpPr>
        <p:spPr>
          <a:xfrm>
            <a:off x="987972" y="5305970"/>
            <a:ext cx="10528467" cy="584775"/>
          </a:xfrm>
          <a:prstGeom prst="rect">
            <a:avLst/>
          </a:prstGeom>
          <a:noFill/>
        </p:spPr>
        <p:txBody>
          <a:bodyPr wrap="square" rtlCol="0">
            <a:spAutoFit/>
          </a:bodyPr>
          <a:lstStyle/>
          <a:p>
            <a:r>
              <a:rPr lang="en-US" sz="1600" dirty="0">
                <a:solidFill>
                  <a:schemeClr val="bg1"/>
                </a:solidFill>
              </a:rPr>
              <a:t>The implementation probabilities calculated by </a:t>
            </a:r>
            <a:r>
              <a:rPr lang="en-US" sz="1600" dirty="0" smtClean="0">
                <a:solidFill>
                  <a:schemeClr val="bg1"/>
                </a:solidFill>
              </a:rPr>
              <a:t>“WS </a:t>
            </a:r>
            <a:r>
              <a:rPr lang="en-US" sz="1600" dirty="0">
                <a:solidFill>
                  <a:schemeClr val="bg1"/>
                </a:solidFill>
              </a:rPr>
              <a:t>5 CT</a:t>
            </a:r>
            <a:r>
              <a:rPr lang="en-US" sz="1600" dirty="0" smtClean="0">
                <a:solidFill>
                  <a:schemeClr val="bg1"/>
                </a:solidFill>
              </a:rPr>
              <a:t>” </a:t>
            </a:r>
            <a:r>
              <a:rPr lang="en-US" sz="1600" dirty="0">
                <a:solidFill>
                  <a:schemeClr val="bg1"/>
                </a:solidFill>
              </a:rPr>
              <a:t>are </a:t>
            </a:r>
            <a:r>
              <a:rPr lang="en-US" sz="1600" dirty="0" smtClean="0">
                <a:solidFill>
                  <a:schemeClr val="bg1"/>
                </a:solidFill>
              </a:rPr>
              <a:t>higher than “WS 5”, </a:t>
            </a:r>
            <a:r>
              <a:rPr lang="en-US" sz="1600" dirty="0">
                <a:solidFill>
                  <a:schemeClr val="bg1"/>
                </a:solidFill>
              </a:rPr>
              <a:t>when nodes are activated that </a:t>
            </a:r>
            <a:r>
              <a:rPr lang="en-US" sz="1600" dirty="0" smtClean="0">
                <a:solidFill>
                  <a:schemeClr val="bg1"/>
                </a:solidFill>
              </a:rPr>
              <a:t>influence the </a:t>
            </a:r>
            <a:r>
              <a:rPr lang="en-US" sz="1600" dirty="0">
                <a:solidFill>
                  <a:schemeClr val="bg1"/>
                </a:solidFill>
                <a:hlinkClick r:id="rId11" action="ppaction://hlinksldjump"/>
              </a:rPr>
              <a:t>Cultural Theory (CT</a:t>
            </a:r>
            <a:r>
              <a:rPr lang="en-US" sz="1600" dirty="0" smtClean="0">
                <a:solidFill>
                  <a:schemeClr val="bg1"/>
                </a:solidFill>
                <a:hlinkClick r:id="rId11" action="ppaction://hlinksldjump"/>
              </a:rPr>
              <a:t>)</a:t>
            </a:r>
            <a:r>
              <a:rPr lang="en-US" sz="1600" dirty="0" smtClean="0">
                <a:solidFill>
                  <a:schemeClr val="bg1"/>
                </a:solidFill>
              </a:rPr>
              <a:t>-node. </a:t>
            </a:r>
          </a:p>
        </p:txBody>
      </p:sp>
      <p:sp>
        <p:nvSpPr>
          <p:cNvPr id="21" name="Abgerundetes Rechteck 20"/>
          <p:cNvSpPr/>
          <p:nvPr/>
        </p:nvSpPr>
        <p:spPr>
          <a:xfrm>
            <a:off x="2420620" y="2753361"/>
            <a:ext cx="7869555" cy="2367280"/>
          </a:xfrm>
          <a:prstGeom prst="roundRect">
            <a:avLst/>
          </a:prstGeom>
          <a:solidFill>
            <a:srgbClr val="2554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The </a:t>
            </a:r>
            <a:r>
              <a:rPr lang="en-US" sz="1600" dirty="0">
                <a:solidFill>
                  <a:schemeClr val="bg1"/>
                </a:solidFill>
              </a:rPr>
              <a:t>sociologists in the project KlimaRhön conducted research on the Cultural </a:t>
            </a:r>
            <a:r>
              <a:rPr lang="en-US" sz="1600" dirty="0" smtClean="0">
                <a:solidFill>
                  <a:schemeClr val="bg1"/>
                </a:solidFill>
              </a:rPr>
              <a:t>Theory (CT), </a:t>
            </a:r>
            <a:r>
              <a:rPr lang="en-US" sz="1600" dirty="0">
                <a:solidFill>
                  <a:schemeClr val="bg1"/>
                </a:solidFill>
              </a:rPr>
              <a:t>which implies that different measures address different types of people. According to the Cultural Theory, there are four types of people, namely hierarchical, egalitarian, individualistic, and fatalistic, who prefer different strategies</a:t>
            </a:r>
            <a:r>
              <a:rPr lang="en-US" sz="1600" dirty="0" smtClean="0">
                <a:solidFill>
                  <a:schemeClr val="bg1"/>
                </a:solidFill>
              </a:rPr>
              <a:t>. The more types are addressed by measure(s), the more clumsy is a solution and the more </a:t>
            </a:r>
            <a:r>
              <a:rPr lang="en-US" sz="1600" dirty="0" smtClean="0">
                <a:solidFill>
                  <a:schemeClr val="bg1"/>
                </a:solidFill>
              </a:rPr>
              <a:t>implementable.</a:t>
            </a:r>
            <a:r>
              <a:rPr lang="en-US" sz="1600" baseline="30000" dirty="0" smtClean="0">
                <a:solidFill>
                  <a:schemeClr val="bg1"/>
                </a:solidFill>
              </a:rPr>
              <a:t>8</a:t>
            </a:r>
          </a:p>
          <a:p>
            <a:pPr algn="ctr"/>
            <a:endParaRPr lang="en-US" sz="1600" baseline="30000" dirty="0">
              <a:solidFill>
                <a:schemeClr val="bg1"/>
              </a:solidFill>
            </a:endParaRPr>
          </a:p>
          <a:p>
            <a:pPr algn="ctr"/>
            <a:r>
              <a:rPr lang="en-US" sz="1200" baseline="30000" dirty="0">
                <a:solidFill>
                  <a:schemeClr val="bg1"/>
                </a:solidFill>
              </a:rPr>
              <a:t>8</a:t>
            </a:r>
            <a:r>
              <a:rPr lang="en-US" sz="1200" dirty="0">
                <a:solidFill>
                  <a:schemeClr val="bg1"/>
                </a:solidFill>
              </a:rPr>
              <a:t>Verweij et al., 2006</a:t>
            </a:r>
            <a:endParaRPr lang="en-US" sz="1200" baseline="30000" dirty="0">
              <a:solidFill>
                <a:schemeClr val="bg1"/>
              </a:solidFill>
            </a:endParaRPr>
          </a:p>
        </p:txBody>
      </p:sp>
      <p:sp>
        <p:nvSpPr>
          <p:cNvPr id="22" name="Rechteck 21">
            <a:hlinkClick r:id="rId12" action="ppaction://hlinksldjump"/>
          </p:cNvPr>
          <p:cNvSpPr/>
          <p:nvPr/>
        </p:nvSpPr>
        <p:spPr>
          <a:xfrm>
            <a:off x="2166116" y="1551892"/>
            <a:ext cx="751710" cy="169764"/>
          </a:xfrm>
          <a:prstGeom prst="rect">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 name="Gruppieren 22"/>
          <p:cNvGrpSpPr/>
          <p:nvPr/>
        </p:nvGrpSpPr>
        <p:grpSpPr>
          <a:xfrm>
            <a:off x="9827573" y="2915360"/>
            <a:ext cx="192524" cy="183395"/>
            <a:chOff x="9141773" y="2529126"/>
            <a:chExt cx="192524" cy="183395"/>
          </a:xfrm>
        </p:grpSpPr>
        <p:sp>
          <p:nvSpPr>
            <p:cNvPr id="24" name="Multiplizieren 23">
              <a:hlinkClick r:id="rId13" action="ppaction://hlinksldjump"/>
            </p:cNvPr>
            <p:cNvSpPr/>
            <p:nvPr/>
          </p:nvSpPr>
          <p:spPr>
            <a:xfrm>
              <a:off x="9152874" y="2529126"/>
              <a:ext cx="174280" cy="183117"/>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5" name="Flussdiagramm: Verbinder 24">
              <a:hlinkClick r:id="rId13" action="ppaction://hlinksldjump"/>
            </p:cNvPr>
            <p:cNvSpPr/>
            <p:nvPr/>
          </p:nvSpPr>
          <p:spPr>
            <a:xfrm>
              <a:off x="9141773" y="2529700"/>
              <a:ext cx="192524" cy="182821"/>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grpSp>
    </p:spTree>
    <p:extLst>
      <p:ext uri="{BB962C8B-B14F-4D97-AF65-F5344CB8AC3E}">
        <p14:creationId xmlns:p14="http://schemas.microsoft.com/office/powerpoint/2010/main" val="4172013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br>
              <a:rPr lang="en-US" dirty="0" smtClean="0"/>
            </a:br>
            <a:r>
              <a:rPr lang="en-US" dirty="0" smtClean="0"/>
              <a:t>		Structure Sensitivity</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pic>
        <p:nvPicPr>
          <p:cNvPr id="9" name="Grafik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9573" y="1394448"/>
            <a:ext cx="9356093" cy="4318197"/>
          </a:xfrm>
          <a:prstGeom prst="rect">
            <a:avLst/>
          </a:prstGeom>
        </p:spPr>
      </p:pic>
      <p:sp>
        <p:nvSpPr>
          <p:cNvPr id="10" name="Textfeld 9">
            <a:hlinkClick r:id="rId9"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
        <p:nvSpPr>
          <p:cNvPr id="11" name="Rechteck 10"/>
          <p:cNvSpPr/>
          <p:nvPr/>
        </p:nvSpPr>
        <p:spPr>
          <a:xfrm>
            <a:off x="0" y="871370"/>
            <a:ext cx="12192000" cy="51568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9662" y="871370"/>
            <a:ext cx="9773249" cy="5156652"/>
          </a:xfrm>
          <a:prstGeom prst="rect">
            <a:avLst/>
          </a:prstGeom>
        </p:spPr>
      </p:pic>
      <p:sp>
        <p:nvSpPr>
          <p:cNvPr id="13" name="Ellipse 12"/>
          <p:cNvSpPr/>
          <p:nvPr/>
        </p:nvSpPr>
        <p:spPr>
          <a:xfrm>
            <a:off x="10637135" y="1798044"/>
            <a:ext cx="1520501" cy="991454"/>
          </a:xfrm>
          <a:prstGeom prst="ellipse">
            <a:avLst/>
          </a:prstGeom>
          <a:noFill/>
          <a:ln w="19050">
            <a:solidFill>
              <a:srgbClr val="FCC1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uppieren 13"/>
          <p:cNvGrpSpPr/>
          <p:nvPr/>
        </p:nvGrpSpPr>
        <p:grpSpPr>
          <a:xfrm>
            <a:off x="11521932" y="1201002"/>
            <a:ext cx="264544" cy="251618"/>
            <a:chOff x="11521932" y="1201002"/>
            <a:chExt cx="264544" cy="251618"/>
          </a:xfrm>
        </p:grpSpPr>
        <p:sp>
          <p:nvSpPr>
            <p:cNvPr id="15" name="Flussdiagramm: Verbinder 14">
              <a:hlinkClick r:id="rId11" action="ppaction://hlinksldjump"/>
            </p:cNvPr>
            <p:cNvSpPr/>
            <p:nvPr/>
          </p:nvSpPr>
          <p:spPr>
            <a:xfrm>
              <a:off x="11521932" y="1201409"/>
              <a:ext cx="264544" cy="251211"/>
            </a:xfrm>
            <a:prstGeom prst="flowChartConnector">
              <a:avLst/>
            </a:prstGeom>
            <a:noFill/>
            <a:ln w="19050">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Multiplizieren 15">
              <a:hlinkClick r:id="rId11" action="ppaction://hlinksldjump"/>
            </p:cNvPr>
            <p:cNvSpPr/>
            <p:nvPr/>
          </p:nvSpPr>
          <p:spPr>
            <a:xfrm>
              <a:off x="11534467" y="1201002"/>
              <a:ext cx="239475" cy="251618"/>
            </a:xfrm>
            <a:prstGeom prst="mathMultiply">
              <a:avLst/>
            </a:prstGeom>
            <a:solidFill>
              <a:srgbClr val="25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22736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Sensitivity Analysis</a:t>
            </a:r>
            <a:br>
              <a:rPr lang="en-US" dirty="0" smtClean="0"/>
            </a:br>
            <a:r>
              <a:rPr lang="en-US" dirty="0" smtClean="0"/>
              <a:t>		Parameter Sensitivity</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b="1" dirty="0" smtClean="0">
                <a:solidFill>
                  <a:srgbClr val="2554A0"/>
                </a:solidFill>
              </a:rPr>
              <a:t>Sensitivity Analysis</a:t>
            </a:r>
            <a:endParaRPr lang="en-US" sz="1600" b="1"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pic>
        <p:nvPicPr>
          <p:cNvPr id="10" name="Grafik 9"/>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8468" y="1366397"/>
            <a:ext cx="9137516" cy="3807298"/>
          </a:xfrm>
          <a:prstGeom prst="rect">
            <a:avLst/>
          </a:prstGeom>
          <a:solidFill>
            <a:schemeClr val="bg1">
              <a:alpha val="96000"/>
            </a:schemeClr>
          </a:solidFill>
        </p:spPr>
      </p:pic>
      <p:sp>
        <p:nvSpPr>
          <p:cNvPr id="11" name="Textfeld 10"/>
          <p:cNvSpPr txBox="1"/>
          <p:nvPr/>
        </p:nvSpPr>
        <p:spPr>
          <a:xfrm>
            <a:off x="987972" y="5305970"/>
            <a:ext cx="10110951" cy="584775"/>
          </a:xfrm>
          <a:prstGeom prst="rect">
            <a:avLst/>
          </a:prstGeom>
          <a:noFill/>
        </p:spPr>
        <p:txBody>
          <a:bodyPr wrap="square" rtlCol="0">
            <a:spAutoFit/>
          </a:bodyPr>
          <a:lstStyle/>
          <a:p>
            <a:r>
              <a:rPr lang="en-US" sz="1600" dirty="0" smtClean="0">
                <a:solidFill>
                  <a:schemeClr val="bg1"/>
                </a:solidFill>
              </a:rPr>
              <a:t>The stakeholders identified weights, which were build to conditional probability tables. The implementation probability varies (range of ~15%), depending on which weights (mean weights or individual stakeholder weights) are used.</a:t>
            </a:r>
          </a:p>
        </p:txBody>
      </p:sp>
      <p:sp>
        <p:nvSpPr>
          <p:cNvPr id="12" name="Textfeld 11">
            <a:hlinkClick r:id="rId9"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grpSp>
        <p:nvGrpSpPr>
          <p:cNvPr id="4" name="Gruppieren 3"/>
          <p:cNvGrpSpPr>
            <a:grpSpLocks noChangeAspect="1"/>
          </p:cNvGrpSpPr>
          <p:nvPr/>
        </p:nvGrpSpPr>
        <p:grpSpPr>
          <a:xfrm>
            <a:off x="11261710" y="1348024"/>
            <a:ext cx="264544" cy="252000"/>
            <a:chOff x="10599722" y="1505188"/>
            <a:chExt cx="192524" cy="183395"/>
          </a:xfrm>
        </p:grpSpPr>
        <p:sp>
          <p:nvSpPr>
            <p:cNvPr id="15" name="Flussdiagramm: Verbinder 14">
              <a:hlinkClick r:id="rId10" action="ppaction://hlinksldjump"/>
            </p:cNvPr>
            <p:cNvSpPr/>
            <p:nvPr/>
          </p:nvSpPr>
          <p:spPr>
            <a:xfrm>
              <a:off x="10599722" y="1505762"/>
              <a:ext cx="192524" cy="182821"/>
            </a:xfrm>
            <a:prstGeom prst="flowChartConnector">
              <a:avLst/>
            </a:prstGeom>
            <a:noFill/>
            <a:ln w="19050">
              <a:solidFill>
                <a:srgbClr val="F6F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Multiplizieren 13">
              <a:hlinkClick r:id="rId10" action="ppaction://hlinksldjump"/>
            </p:cNvPr>
            <p:cNvSpPr/>
            <p:nvPr/>
          </p:nvSpPr>
          <p:spPr>
            <a:xfrm>
              <a:off x="10606202" y="1505188"/>
              <a:ext cx="174280" cy="183117"/>
            </a:xfrm>
            <a:prstGeom prst="mathMultiply">
              <a:avLst/>
            </a:prstGeom>
            <a:solidFill>
              <a:srgbClr val="F6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252017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Background</a:t>
            </a:r>
            <a:br>
              <a:rPr lang="de-DE" dirty="0" smtClean="0"/>
            </a:br>
            <a:r>
              <a:rPr lang="de-DE" dirty="0" smtClean="0"/>
              <a:t>		Motivation</a:t>
            </a:r>
            <a:endParaRPr lang="de-DE" dirty="0"/>
          </a:p>
        </p:txBody>
      </p:sp>
      <p:sp>
        <p:nvSpPr>
          <p:cNvPr id="9" name="Textfeld 8"/>
          <p:cNvSpPr txBox="1"/>
          <p:nvPr/>
        </p:nvSpPr>
        <p:spPr>
          <a:xfrm>
            <a:off x="838200" y="2012148"/>
            <a:ext cx="5360014"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chemeClr val="bg1"/>
                </a:solidFill>
              </a:rPr>
              <a:t>Climate change changes the water cycle. </a:t>
            </a:r>
          </a:p>
          <a:p>
            <a:pPr marL="571500" indent="-571500">
              <a:buFont typeface="Arial" panose="020B0604020202020204" pitchFamily="34" charset="0"/>
              <a:buChar char="•"/>
            </a:pPr>
            <a:endParaRPr lang="en-US" sz="1600" dirty="0" smtClean="0">
              <a:solidFill>
                <a:schemeClr val="bg1"/>
              </a:solidFill>
            </a:endParaRPr>
          </a:p>
          <a:p>
            <a:pPr marL="285750" indent="-285750">
              <a:buFont typeface="Arial" panose="020B0604020202020204" pitchFamily="34" charset="0"/>
              <a:buChar char="•"/>
            </a:pPr>
            <a:r>
              <a:rPr lang="en-US" sz="1600" dirty="0" smtClean="0">
                <a:solidFill>
                  <a:schemeClr val="bg1"/>
                </a:solidFill>
                <a:latin typeface="+mn-lt"/>
              </a:rPr>
              <a:t>Water management was developed with the stationarity of </a:t>
            </a:r>
            <a:br>
              <a:rPr lang="en-US" sz="1600" dirty="0" smtClean="0">
                <a:solidFill>
                  <a:schemeClr val="bg1"/>
                </a:solidFill>
                <a:latin typeface="+mn-lt"/>
              </a:rPr>
            </a:br>
            <a:r>
              <a:rPr lang="en-US" sz="1600" dirty="0" smtClean="0">
                <a:solidFill>
                  <a:schemeClr val="bg1"/>
                </a:solidFill>
                <a:latin typeface="+mn-lt"/>
              </a:rPr>
              <a:t>hydrological conditions of the past</a:t>
            </a:r>
            <a:r>
              <a:rPr lang="en-US" sz="1600" baseline="30000" dirty="0" smtClean="0">
                <a:solidFill>
                  <a:schemeClr val="bg1"/>
                </a:solidFill>
                <a:latin typeface="+mn-lt"/>
              </a:rPr>
              <a:t>1</a:t>
            </a:r>
            <a:r>
              <a:rPr lang="en-US" sz="1600" dirty="0" smtClean="0">
                <a:solidFill>
                  <a:schemeClr val="bg1"/>
                </a:solidFill>
                <a:latin typeface="+mn-lt"/>
              </a:rPr>
              <a:t>.</a:t>
            </a:r>
          </a:p>
          <a:p>
            <a:endParaRPr lang="en-US" sz="1600" dirty="0">
              <a:solidFill>
                <a:schemeClr val="bg1"/>
              </a:solidFill>
            </a:endParaRPr>
          </a:p>
          <a:p>
            <a:pPr marL="285750" indent="-285750">
              <a:buFont typeface="Arial" panose="020B0604020202020204" pitchFamily="34" charset="0"/>
              <a:buChar char="•"/>
            </a:pPr>
            <a:r>
              <a:rPr lang="en-US" sz="1600" dirty="0" smtClean="0">
                <a:solidFill>
                  <a:schemeClr val="bg1"/>
                </a:solidFill>
              </a:rPr>
              <a:t>Water management needs to be adapted</a:t>
            </a:r>
            <a:r>
              <a:rPr lang="en-US" sz="1600" baseline="30000" dirty="0" smtClean="0">
                <a:solidFill>
                  <a:schemeClr val="bg1"/>
                </a:solidFill>
              </a:rPr>
              <a:t>2,3,4,5,6</a:t>
            </a:r>
            <a:r>
              <a:rPr lang="en-US" sz="1600" dirty="0" smtClean="0">
                <a:solidFill>
                  <a:schemeClr val="bg1"/>
                </a:solidFill>
              </a:rPr>
              <a:t>.</a:t>
            </a:r>
          </a:p>
          <a:p>
            <a:pPr marL="285750" indent="-285750">
              <a:buFont typeface="Arial" panose="020B0604020202020204" pitchFamily="34" charset="0"/>
              <a:buChar char="•"/>
            </a:pPr>
            <a:endParaRPr lang="en-US" sz="1600" dirty="0" smtClean="0">
              <a:solidFill>
                <a:schemeClr val="bg1"/>
              </a:solidFill>
            </a:endParaRPr>
          </a:p>
          <a:p>
            <a:pPr marL="285750" indent="-285750">
              <a:buFont typeface="Arial" panose="020B0604020202020204" pitchFamily="34" charset="0"/>
              <a:buChar char="•"/>
            </a:pPr>
            <a:r>
              <a:rPr lang="en-US" sz="1600" dirty="0" smtClean="0">
                <a:solidFill>
                  <a:schemeClr val="bg1"/>
                </a:solidFill>
              </a:rPr>
              <a:t>Adaptation strategies should be developed by integrating </a:t>
            </a:r>
            <a:br>
              <a:rPr lang="en-US" sz="1600" dirty="0" smtClean="0">
                <a:solidFill>
                  <a:schemeClr val="bg1"/>
                </a:solidFill>
              </a:rPr>
            </a:br>
            <a:r>
              <a:rPr lang="en-US" sz="1600" dirty="0" smtClean="0">
                <a:solidFill>
                  <a:schemeClr val="bg1"/>
                </a:solidFill>
              </a:rPr>
              <a:t>scientific and stakeholders’ knowledge</a:t>
            </a:r>
            <a:r>
              <a:rPr lang="en-US" sz="1600" baseline="30000" dirty="0" smtClean="0">
                <a:solidFill>
                  <a:schemeClr val="bg1"/>
                </a:solidFill>
              </a:rPr>
              <a:t>2,3,4,5,6</a:t>
            </a:r>
            <a:r>
              <a:rPr lang="en-US" sz="1600" dirty="0" smtClean="0">
                <a:solidFill>
                  <a:schemeClr val="bg1"/>
                </a:solidFill>
              </a:rPr>
              <a:t>. This can be done in transdisciplinary projects like the </a:t>
            </a:r>
            <a:r>
              <a:rPr lang="en-US" sz="1600" u="sng" dirty="0" smtClean="0">
                <a:solidFill>
                  <a:schemeClr val="bg1"/>
                </a:solidFill>
                <a:hlinkClick r:id="rId3" action="ppaction://hlinksldjump"/>
              </a:rPr>
              <a:t>project KlimaRhön</a:t>
            </a:r>
            <a:r>
              <a:rPr lang="en-US" sz="1600" u="sng" dirty="0" smtClean="0">
                <a:solidFill>
                  <a:schemeClr val="bg1"/>
                </a:solidFill>
              </a:rPr>
              <a:t>…</a:t>
            </a:r>
            <a:r>
              <a:rPr lang="en-US" sz="1600" dirty="0" smtClean="0">
                <a:solidFill>
                  <a:schemeClr val="bg1"/>
                </a:solidFill>
              </a:rPr>
              <a:t> </a:t>
            </a:r>
          </a:p>
          <a:p>
            <a:endParaRPr lang="en-US" sz="1600" dirty="0">
              <a:solidFill>
                <a:schemeClr val="bg1"/>
              </a:solidFill>
            </a:endParaRPr>
          </a:p>
        </p:txBody>
      </p:sp>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b="20117"/>
          <a:stretch/>
        </p:blipFill>
        <p:spPr>
          <a:xfrm>
            <a:off x="6198214" y="1721082"/>
            <a:ext cx="5882414" cy="3215148"/>
          </a:xfrm>
          <a:prstGeom prst="rect">
            <a:avLst/>
          </a:prstGeom>
        </p:spPr>
      </p:pic>
      <p:sp>
        <p:nvSpPr>
          <p:cNvPr id="11" name="Textfeld 10"/>
          <p:cNvSpPr txBox="1"/>
          <p:nvPr/>
        </p:nvSpPr>
        <p:spPr>
          <a:xfrm>
            <a:off x="7174314" y="5040355"/>
            <a:ext cx="4694115" cy="461665"/>
          </a:xfrm>
          <a:prstGeom prst="rect">
            <a:avLst/>
          </a:prstGeom>
          <a:noFill/>
        </p:spPr>
        <p:txBody>
          <a:bodyPr wrap="square" rtlCol="0">
            <a:spAutoFit/>
          </a:bodyPr>
          <a:lstStyle/>
          <a:p>
            <a:r>
              <a:rPr lang="de-DE" sz="1200" dirty="0" smtClean="0">
                <a:solidFill>
                  <a:schemeClr val="bg1"/>
                </a:solidFill>
                <a:hlinkClick r:id="rId5"/>
              </a:rPr>
              <a:t>https://www.usgs.gov/special-topics/water-science-school/science/water-cycle-diagrams</a:t>
            </a:r>
            <a:r>
              <a:rPr lang="de-DE" sz="1200" dirty="0" smtClean="0">
                <a:solidFill>
                  <a:schemeClr val="bg1"/>
                </a:solidFill>
              </a:rPr>
              <a:t> </a:t>
            </a:r>
            <a:endParaRPr lang="de-DE" sz="1200" dirty="0">
              <a:solidFill>
                <a:schemeClr val="bg1"/>
              </a:solidFill>
            </a:endParaRPr>
          </a:p>
        </p:txBody>
      </p:sp>
      <p:sp>
        <p:nvSpPr>
          <p:cNvPr id="12" name="Textfeld 11">
            <a:hlinkClick r:id="rId6"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b="1" dirty="0" smtClean="0">
                <a:solidFill>
                  <a:srgbClr val="2554A0"/>
                </a:solidFill>
              </a:rPr>
              <a:t>Background</a:t>
            </a:r>
            <a:endParaRPr lang="en-US" sz="1600" b="1" dirty="0">
              <a:solidFill>
                <a:srgbClr val="2554A0"/>
              </a:solidFill>
            </a:endParaRPr>
          </a:p>
        </p:txBody>
      </p:sp>
      <p:sp>
        <p:nvSpPr>
          <p:cNvPr id="14" name="Textfeld 13">
            <a:hlinkClick r:id="rId7"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15" name="Textfeld 14">
            <a:hlinkClick r:id="rId8"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16" name="Textfeld 15">
            <a:hlinkClick r:id="rId9"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17" name="Textfeld 16">
            <a:hlinkClick r:id="rId10"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18" name="Textfeld 17">
            <a:hlinkClick r:id="rId11"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
        <p:nvSpPr>
          <p:cNvPr id="13" name="Textfeld 12"/>
          <p:cNvSpPr txBox="1"/>
          <p:nvPr/>
        </p:nvSpPr>
        <p:spPr>
          <a:xfrm>
            <a:off x="838201" y="5040355"/>
            <a:ext cx="5069242" cy="461665"/>
          </a:xfrm>
          <a:prstGeom prst="rect">
            <a:avLst/>
          </a:prstGeom>
          <a:noFill/>
        </p:spPr>
        <p:txBody>
          <a:bodyPr wrap="square" rtlCol="0">
            <a:spAutoFit/>
          </a:bodyPr>
          <a:lstStyle/>
          <a:p>
            <a:r>
              <a:rPr lang="da-DK" sz="1200" baseline="30000" dirty="0" smtClean="0">
                <a:solidFill>
                  <a:schemeClr val="bg1"/>
                </a:solidFill>
              </a:rPr>
              <a:t>1</a:t>
            </a:r>
            <a:r>
              <a:rPr lang="da-DK" sz="1200" dirty="0" smtClean="0">
                <a:solidFill>
                  <a:schemeClr val="bg1"/>
                </a:solidFill>
              </a:rPr>
              <a:t>Milly et al., 2008; </a:t>
            </a:r>
            <a:r>
              <a:rPr lang="da-DK" sz="1200" baseline="30000" dirty="0" smtClean="0">
                <a:solidFill>
                  <a:schemeClr val="bg1"/>
                </a:solidFill>
              </a:rPr>
              <a:t>2</a:t>
            </a:r>
            <a:r>
              <a:rPr lang="da-DK" sz="1200" dirty="0" smtClean="0">
                <a:solidFill>
                  <a:schemeClr val="bg1"/>
                </a:solidFill>
              </a:rPr>
              <a:t> Daniels </a:t>
            </a:r>
            <a:r>
              <a:rPr lang="da-DK" sz="1200" dirty="0">
                <a:solidFill>
                  <a:schemeClr val="bg1"/>
                </a:solidFill>
              </a:rPr>
              <a:t>et al., 2020; </a:t>
            </a:r>
            <a:r>
              <a:rPr lang="da-DK" sz="1200" baseline="30000" dirty="0" smtClean="0">
                <a:solidFill>
                  <a:schemeClr val="bg1"/>
                </a:solidFill>
              </a:rPr>
              <a:t>3</a:t>
            </a:r>
            <a:r>
              <a:rPr lang="da-DK" sz="1200" dirty="0" smtClean="0">
                <a:solidFill>
                  <a:schemeClr val="bg1"/>
                </a:solidFill>
              </a:rPr>
              <a:t>Döll </a:t>
            </a:r>
            <a:r>
              <a:rPr lang="da-DK" sz="1200" dirty="0">
                <a:solidFill>
                  <a:schemeClr val="bg1"/>
                </a:solidFill>
              </a:rPr>
              <a:t>&amp; Romero-Lankao, 2017; </a:t>
            </a:r>
            <a:r>
              <a:rPr lang="da-DK" sz="1200" baseline="30000" dirty="0" smtClean="0">
                <a:solidFill>
                  <a:schemeClr val="bg1"/>
                </a:solidFill>
              </a:rPr>
              <a:t>4</a:t>
            </a:r>
            <a:r>
              <a:rPr lang="da-DK" sz="1200" dirty="0" smtClean="0">
                <a:solidFill>
                  <a:schemeClr val="bg1"/>
                </a:solidFill>
              </a:rPr>
              <a:t>Krueger </a:t>
            </a:r>
            <a:r>
              <a:rPr lang="da-DK" sz="1200" dirty="0">
                <a:solidFill>
                  <a:schemeClr val="bg1"/>
                </a:solidFill>
              </a:rPr>
              <a:t>et al., 2016; </a:t>
            </a:r>
            <a:r>
              <a:rPr lang="da-DK" sz="1200" baseline="30000" dirty="0" smtClean="0">
                <a:solidFill>
                  <a:schemeClr val="bg1"/>
                </a:solidFill>
              </a:rPr>
              <a:t>5</a:t>
            </a:r>
            <a:r>
              <a:rPr lang="da-DK" sz="1200" dirty="0" smtClean="0">
                <a:solidFill>
                  <a:schemeClr val="bg1"/>
                </a:solidFill>
              </a:rPr>
              <a:t>Scrieciu </a:t>
            </a:r>
            <a:r>
              <a:rPr lang="da-DK" sz="1200" dirty="0">
                <a:solidFill>
                  <a:schemeClr val="bg1"/>
                </a:solidFill>
              </a:rPr>
              <a:t>et al., 2021; </a:t>
            </a:r>
            <a:r>
              <a:rPr lang="da-DK" sz="1200" baseline="30000" dirty="0" smtClean="0">
                <a:solidFill>
                  <a:schemeClr val="bg1"/>
                </a:solidFill>
              </a:rPr>
              <a:t>6</a:t>
            </a:r>
            <a:r>
              <a:rPr lang="da-DK" sz="1200" dirty="0" smtClean="0">
                <a:solidFill>
                  <a:schemeClr val="bg1"/>
                </a:solidFill>
              </a:rPr>
              <a:t>Strasser </a:t>
            </a:r>
            <a:r>
              <a:rPr lang="da-DK" sz="1200" dirty="0">
                <a:solidFill>
                  <a:schemeClr val="bg1"/>
                </a:solidFill>
              </a:rPr>
              <a:t>et al., 2014</a:t>
            </a:r>
          </a:p>
        </p:txBody>
      </p:sp>
    </p:spTree>
    <p:extLst>
      <p:ext uri="{BB962C8B-B14F-4D97-AF65-F5344CB8AC3E}">
        <p14:creationId xmlns:p14="http://schemas.microsoft.com/office/powerpoint/2010/main" val="299818127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38200" y="2158722"/>
            <a:ext cx="6162675"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chemeClr val="bg1"/>
                </a:solidFill>
              </a:rPr>
              <a:t>Aim: assess water-related risks due to climate change and develop adaptation strategies in water management </a:t>
            </a:r>
            <a:br>
              <a:rPr lang="en-US" sz="1600" dirty="0" smtClean="0">
                <a:solidFill>
                  <a:schemeClr val="bg1"/>
                </a:solidFill>
              </a:rPr>
            </a:br>
            <a:r>
              <a:rPr lang="en-US" sz="1600" dirty="0" smtClean="0">
                <a:solidFill>
                  <a:schemeClr val="bg1"/>
                </a:solidFill>
              </a:rPr>
              <a:t>(water supply and aquatic ecosystems)</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smtClean="0">
                <a:solidFill>
                  <a:schemeClr val="bg1"/>
                </a:solidFill>
              </a:rPr>
              <a:t>Study area: UNESCO biosphere reserve </a:t>
            </a:r>
            <a:r>
              <a:rPr lang="en-US" sz="1600" dirty="0" err="1" smtClean="0">
                <a:solidFill>
                  <a:schemeClr val="bg1"/>
                </a:solidFill>
              </a:rPr>
              <a:t>Rhön</a:t>
            </a:r>
            <a:r>
              <a:rPr lang="en-US" sz="1600" dirty="0" smtClean="0">
                <a:solidFill>
                  <a:schemeClr val="bg1"/>
                </a:solidFill>
              </a:rPr>
              <a:t> in Central Germany</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smtClean="0">
                <a:solidFill>
                  <a:schemeClr val="bg1"/>
                </a:solidFill>
              </a:rPr>
              <a:t>Interdisciplinary research team (sociologists and hydrologists)</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smtClean="0">
                <a:solidFill>
                  <a:schemeClr val="bg1"/>
                </a:solidFill>
              </a:rPr>
              <a:t>Transdisciplinary: stakeholder dialogue</a:t>
            </a:r>
          </a:p>
          <a:p>
            <a:endParaRPr lang="en-US" sz="1600" dirty="0">
              <a:solidFill>
                <a:schemeClr val="bg1"/>
              </a:solidFill>
            </a:endParaRPr>
          </a:p>
        </p:txBody>
      </p:sp>
      <p:sp>
        <p:nvSpPr>
          <p:cNvPr id="6" name="Titel 5"/>
          <p:cNvSpPr>
            <a:spLocks noGrp="1"/>
          </p:cNvSpPr>
          <p:nvPr>
            <p:ph type="title"/>
          </p:nvPr>
        </p:nvSpPr>
        <p:spPr/>
        <p:txBody>
          <a:bodyPr/>
          <a:lstStyle/>
          <a:p>
            <a:r>
              <a:rPr lang="de-DE" dirty="0" smtClean="0"/>
              <a:t>Background</a:t>
            </a:r>
            <a:br>
              <a:rPr lang="de-DE" dirty="0" smtClean="0"/>
            </a:br>
            <a:r>
              <a:rPr lang="de-DE" dirty="0" smtClean="0"/>
              <a:t>		Project KlimaRhön</a:t>
            </a:r>
            <a:endParaRPr lang="de-DE" dirty="0"/>
          </a:p>
        </p:txBody>
      </p:sp>
      <p:pic>
        <p:nvPicPr>
          <p:cNvPr id="7" name="Grafik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4866" y="903642"/>
            <a:ext cx="3822493" cy="5114416"/>
          </a:xfrm>
          <a:prstGeom prst="rect">
            <a:avLst/>
          </a:prstGeom>
          <a:solidFill>
            <a:schemeClr val="bg1">
              <a:alpha val="60000"/>
            </a:schemeClr>
          </a:solidFill>
          <a:effectLst>
            <a:softEdge rad="25400"/>
          </a:effectLst>
        </p:spPr>
      </p:pic>
      <p:sp>
        <p:nvSpPr>
          <p:cNvPr id="8" name="Textfeld 7"/>
          <p:cNvSpPr txBox="1"/>
          <p:nvPr/>
        </p:nvSpPr>
        <p:spPr>
          <a:xfrm>
            <a:off x="8954657" y="5728209"/>
            <a:ext cx="1614160" cy="276999"/>
          </a:xfrm>
          <a:prstGeom prst="rect">
            <a:avLst/>
          </a:prstGeom>
          <a:noFill/>
        </p:spPr>
        <p:txBody>
          <a:bodyPr wrap="none" rtlCol="0">
            <a:spAutoFit/>
          </a:bodyPr>
          <a:lstStyle/>
          <a:p>
            <a:r>
              <a:rPr lang="de-DE" sz="1200" dirty="0" err="1">
                <a:solidFill>
                  <a:srgbClr val="2554A0"/>
                </a:solidFill>
              </a:rPr>
              <a:t>Zaenker</a:t>
            </a:r>
            <a:r>
              <a:rPr lang="de-DE" sz="1200" dirty="0">
                <a:solidFill>
                  <a:srgbClr val="2554A0"/>
                </a:solidFill>
              </a:rPr>
              <a:t> </a:t>
            </a:r>
            <a:r>
              <a:rPr lang="de-DE" sz="1200" dirty="0" smtClean="0">
                <a:solidFill>
                  <a:srgbClr val="2554A0"/>
                </a:solidFill>
              </a:rPr>
              <a:t>&amp; </a:t>
            </a:r>
            <a:r>
              <a:rPr lang="de-DE" sz="1200" dirty="0" err="1">
                <a:solidFill>
                  <a:srgbClr val="2554A0"/>
                </a:solidFill>
              </a:rPr>
              <a:t>Reiss</a:t>
            </a:r>
            <a:r>
              <a:rPr lang="de-DE" sz="1200" dirty="0">
                <a:solidFill>
                  <a:srgbClr val="2554A0"/>
                </a:solidFill>
              </a:rPr>
              <a:t> (2015</a:t>
            </a:r>
            <a:r>
              <a:rPr lang="de-DE" sz="1200" dirty="0" smtClean="0">
                <a:solidFill>
                  <a:srgbClr val="2554A0"/>
                </a:solidFill>
              </a:rPr>
              <a:t>)</a:t>
            </a:r>
            <a:endParaRPr lang="de-DE" sz="1200" dirty="0">
              <a:solidFill>
                <a:srgbClr val="2554A0"/>
              </a:solidFill>
            </a:endParaRPr>
          </a:p>
        </p:txBody>
      </p:sp>
      <p:sp>
        <p:nvSpPr>
          <p:cNvPr id="9" name="Textfeld 8">
            <a:hlinkClick r:id="rId4"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b="1" dirty="0" smtClean="0">
                <a:solidFill>
                  <a:srgbClr val="2554A0"/>
                </a:solidFill>
              </a:rPr>
              <a:t>Background</a:t>
            </a:r>
            <a:endParaRPr lang="en-US" sz="1600" b="1" dirty="0">
              <a:solidFill>
                <a:srgbClr val="2554A0"/>
              </a:solidFill>
            </a:endParaRPr>
          </a:p>
        </p:txBody>
      </p:sp>
      <p:sp>
        <p:nvSpPr>
          <p:cNvPr id="11" name="Textfeld 10">
            <a:hlinkClick r:id="rId5"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12" name="Textfeld 11">
            <a:hlinkClick r:id="rId6"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13" name="Textfeld 12">
            <a:hlinkClick r:id="rId7"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14" name="Textfeld 13">
            <a:hlinkClick r:id="rId8"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15" name="Textfeld 14">
            <a:hlinkClick r:id="rId9"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dirty="0" smtClean="0">
                <a:solidFill>
                  <a:srgbClr val="2554A0"/>
                </a:solidFill>
              </a:rPr>
              <a:t>Bayesian Belief Network</a:t>
            </a:r>
            <a:endParaRPr lang="en-US" sz="1600" dirty="0">
              <a:solidFill>
                <a:srgbClr val="2554A0"/>
              </a:solidFill>
            </a:endParaRPr>
          </a:p>
        </p:txBody>
      </p:sp>
    </p:spTree>
    <p:extLst>
      <p:ext uri="{BB962C8B-B14F-4D97-AF65-F5344CB8AC3E}">
        <p14:creationId xmlns:p14="http://schemas.microsoft.com/office/powerpoint/2010/main" val="40152602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a:hlinkClick r:id="rId2" action="ppaction://hlinksldjump"/>
          </p:cNvPr>
          <p:cNvSpPr txBox="1"/>
          <p:nvPr/>
        </p:nvSpPr>
        <p:spPr>
          <a:xfrm>
            <a:off x="4025674" y="3596085"/>
            <a:ext cx="3524250" cy="1908215"/>
          </a:xfrm>
          <a:prstGeom prst="rect">
            <a:avLst/>
          </a:prstGeom>
          <a:solidFill>
            <a:srgbClr val="2554A0"/>
          </a:solidFill>
          <a:ln w="19050">
            <a:solidFill>
              <a:srgbClr val="FCC11C"/>
            </a:solidFill>
          </a:ln>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rgbClr val="FCC11C"/>
                </a:solidFill>
              </a:rPr>
              <a:t>Development</a:t>
            </a:r>
          </a:p>
          <a:p>
            <a:pPr marL="285750" indent="-285750">
              <a:buFont typeface="Arial" panose="020B0604020202020204" pitchFamily="34" charset="0"/>
              <a:buChar char="•"/>
            </a:pPr>
            <a:endParaRPr lang="en-US" dirty="0" smtClean="0">
              <a:solidFill>
                <a:schemeClr val="bg1"/>
              </a:solidFill>
            </a:endParaRPr>
          </a:p>
          <a:p>
            <a:pPr algn="ctr"/>
            <a:r>
              <a:rPr lang="en-US" dirty="0" smtClean="0">
                <a:solidFill>
                  <a:schemeClr val="bg1"/>
                </a:solidFill>
              </a:rPr>
              <a:t>Participatory Development of Bayesian Belief Network</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endParaRPr lang="en-US" dirty="0" smtClean="0">
              <a:solidFill>
                <a:schemeClr val="bg1"/>
              </a:solidFill>
            </a:endParaRPr>
          </a:p>
        </p:txBody>
      </p:sp>
      <p:sp>
        <p:nvSpPr>
          <p:cNvPr id="2" name="Titel 1"/>
          <p:cNvSpPr>
            <a:spLocks noGrp="1"/>
          </p:cNvSpPr>
          <p:nvPr>
            <p:ph type="title"/>
          </p:nvPr>
        </p:nvSpPr>
        <p:spPr/>
        <p:txBody>
          <a:bodyPr/>
          <a:lstStyle/>
          <a:p>
            <a:r>
              <a:rPr lang="en-US" dirty="0" smtClean="0"/>
              <a:t>Bayesian Belief Network</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23" name="Textfeld 22">
            <a:hlinkClick r:id="rId8" action="ppaction://hlinksldjump"/>
          </p:cNvPr>
          <p:cNvSpPr txBox="1"/>
          <p:nvPr/>
        </p:nvSpPr>
        <p:spPr>
          <a:xfrm>
            <a:off x="4025674" y="1372780"/>
            <a:ext cx="3524250" cy="1908215"/>
          </a:xfrm>
          <a:prstGeom prst="rect">
            <a:avLst/>
          </a:prstGeom>
          <a:solidFill>
            <a:srgbClr val="2554A0"/>
          </a:solidFill>
          <a:ln w="19050">
            <a:solidFill>
              <a:srgbClr val="FCC11C"/>
            </a:solidFill>
          </a:ln>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rgbClr val="FCC11C"/>
                </a:solidFill>
              </a:rPr>
              <a:t>Idea</a:t>
            </a:r>
          </a:p>
          <a:p>
            <a:pPr marL="285750" indent="-285750">
              <a:buFont typeface="Arial" panose="020B0604020202020204" pitchFamily="34" charset="0"/>
              <a:buChar char="•"/>
            </a:pPr>
            <a:endParaRPr lang="en-US" dirty="0" smtClean="0">
              <a:solidFill>
                <a:schemeClr val="bg1"/>
              </a:solidFill>
            </a:endParaRPr>
          </a:p>
          <a:p>
            <a:pPr algn="ctr"/>
            <a:r>
              <a:rPr lang="en-US" dirty="0" smtClean="0">
                <a:solidFill>
                  <a:schemeClr val="bg1"/>
                </a:solidFill>
              </a:rPr>
              <a:t>Aim: assess conditions for implementing climate change adaptation measures</a:t>
            </a:r>
          </a:p>
          <a:p>
            <a:pPr marL="285750" indent="-285750">
              <a:buFont typeface="Arial" panose="020B0604020202020204" pitchFamily="34" charset="0"/>
              <a:buChar char="•"/>
            </a:pPr>
            <a:endParaRPr lang="en-US" dirty="0" smtClean="0">
              <a:solidFill>
                <a:schemeClr val="bg1"/>
              </a:solidFill>
            </a:endParaRPr>
          </a:p>
        </p:txBody>
      </p:sp>
      <p:pic>
        <p:nvPicPr>
          <p:cNvPr id="24" name="Grafik 23"/>
          <p:cNvPicPr>
            <a:picLocks noChangeAspect="1"/>
          </p:cNvPicPr>
          <p:nvPr/>
        </p:nvPicPr>
        <p:blipFill rotWithShape="1">
          <a:blip r:embed="rId9">
            <a:extLst>
              <a:ext uri="{28A0092B-C50C-407E-A947-70E740481C1C}">
                <a14:useLocalDpi xmlns:a14="http://schemas.microsoft.com/office/drawing/2010/main" val="0"/>
              </a:ext>
            </a:extLst>
          </a:blip>
          <a:srcRect l="25938" r="40728"/>
          <a:stretch/>
        </p:blipFill>
        <p:spPr>
          <a:xfrm>
            <a:off x="-2540" y="895602"/>
            <a:ext cx="3253740" cy="5125941"/>
          </a:xfrm>
          <a:prstGeom prst="rect">
            <a:avLst/>
          </a:prstGeom>
          <a:solidFill>
            <a:schemeClr val="bg1">
              <a:alpha val="60000"/>
            </a:schemeClr>
          </a:solidFill>
        </p:spPr>
      </p:pic>
      <p:pic>
        <p:nvPicPr>
          <p:cNvPr id="9" name="Grafik 8">
            <a:hlinkClick r:id="rId8" action="ppaction://hlinksldjump"/>
          </p:cNvPr>
          <p:cNvPicPr>
            <a:picLocks noChangeAspect="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120072" y="1276620"/>
            <a:ext cx="638929" cy="638929"/>
          </a:xfrm>
          <a:prstGeom prst="rect">
            <a:avLst/>
          </a:prstGeom>
        </p:spPr>
      </p:pic>
      <p:pic>
        <p:nvPicPr>
          <p:cNvPr id="10" name="Grafik 9">
            <a:hlinkClick r:id="rId2" action="ppaction://hlinksldjump"/>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082308" y="3478409"/>
            <a:ext cx="630397" cy="630397"/>
          </a:xfrm>
          <a:prstGeom prst="rect">
            <a:avLst/>
          </a:prstGeom>
        </p:spPr>
      </p:pic>
      <p:sp>
        <p:nvSpPr>
          <p:cNvPr id="16" name="Textfeld 15">
            <a:hlinkClick r:id="rId12"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b="1" dirty="0" smtClean="0">
                <a:solidFill>
                  <a:srgbClr val="2554A0"/>
                </a:solidFill>
              </a:rPr>
              <a:t>Bayesian Belief Network</a:t>
            </a:r>
            <a:endParaRPr lang="en-US" sz="1600" b="1" dirty="0">
              <a:solidFill>
                <a:srgbClr val="2554A0"/>
              </a:solidFill>
            </a:endParaRPr>
          </a:p>
        </p:txBody>
      </p:sp>
      <p:sp>
        <p:nvSpPr>
          <p:cNvPr id="17" name="Textfeld 16">
            <a:hlinkClick r:id="rId13" action="ppaction://hlinksldjump"/>
          </p:cNvPr>
          <p:cNvSpPr txBox="1"/>
          <p:nvPr/>
        </p:nvSpPr>
        <p:spPr>
          <a:xfrm>
            <a:off x="7840272" y="2483850"/>
            <a:ext cx="3524250" cy="1908215"/>
          </a:xfrm>
          <a:prstGeom prst="rect">
            <a:avLst/>
          </a:prstGeom>
          <a:solidFill>
            <a:srgbClr val="2554A0"/>
          </a:solidFill>
          <a:ln w="19050">
            <a:solidFill>
              <a:srgbClr val="FCC11C"/>
            </a:solidFill>
          </a:ln>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rgbClr val="FCC11C"/>
                </a:solidFill>
              </a:rPr>
              <a:t> Characteristics</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endParaRPr lang="en-US" dirty="0" smtClean="0">
              <a:solidFill>
                <a:schemeClr val="bg1"/>
              </a:solidFill>
            </a:endParaRPr>
          </a:p>
        </p:txBody>
      </p:sp>
      <p:pic>
        <p:nvPicPr>
          <p:cNvPr id="18" name="Grafik 17">
            <a:hlinkClick r:id="rId13" action="ppaction://hlinksldjump"/>
          </p:cNvPr>
          <p:cNvPicPr>
            <a:picLocks noChangeAspect="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870121" y="2428369"/>
            <a:ext cx="638929" cy="638929"/>
          </a:xfrm>
          <a:prstGeom prst="rect">
            <a:avLst/>
          </a:prstGeom>
        </p:spPr>
      </p:pic>
      <p:sp>
        <p:nvSpPr>
          <p:cNvPr id="19" name="Textfeld 18">
            <a:hlinkClick r:id="rId13" action="ppaction://hlinksldjump"/>
          </p:cNvPr>
          <p:cNvSpPr txBox="1"/>
          <p:nvPr/>
        </p:nvSpPr>
        <p:spPr>
          <a:xfrm>
            <a:off x="7885362" y="3247217"/>
            <a:ext cx="3872752" cy="646331"/>
          </a:xfrm>
          <a:prstGeom prst="rect">
            <a:avLst/>
          </a:prstGeom>
          <a:noFill/>
        </p:spPr>
        <p:txBody>
          <a:bodyPr wrap="square" numCol="2" rtlCol="0">
            <a:spAutoFit/>
          </a:bodyPr>
          <a:lstStyle/>
          <a:p>
            <a:pPr marL="285750" indent="-285750">
              <a:buFont typeface="Arial" panose="020B0604020202020204" pitchFamily="34" charset="0"/>
              <a:buChar char="•"/>
            </a:pPr>
            <a:r>
              <a:rPr lang="en-US" dirty="0" smtClean="0">
                <a:solidFill>
                  <a:schemeClr val="bg1"/>
                </a:solidFill>
              </a:rPr>
              <a:t>Components</a:t>
            </a: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Relative</a:t>
            </a: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Weights</a:t>
            </a:r>
          </a:p>
          <a:p>
            <a:pPr marL="285750" indent="-285750">
              <a:buFont typeface="Arial" panose="020B0604020202020204" pitchFamily="34" charset="0"/>
              <a:buChar char="•"/>
            </a:pPr>
            <a:r>
              <a:rPr lang="en-US" dirty="0" smtClean="0">
                <a:solidFill>
                  <a:schemeClr val="bg1"/>
                </a:solidFill>
              </a:rPr>
              <a:t>Uncertainty</a:t>
            </a:r>
            <a:endParaRPr lang="en-US" dirty="0">
              <a:solidFill>
                <a:schemeClr val="bg1"/>
              </a:solidFill>
            </a:endParaRPr>
          </a:p>
        </p:txBody>
      </p:sp>
    </p:spTree>
    <p:extLst>
      <p:ext uri="{BB962C8B-B14F-4D97-AF65-F5344CB8AC3E}">
        <p14:creationId xmlns:p14="http://schemas.microsoft.com/office/powerpoint/2010/main" val="3697912453"/>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Bayesian Belief Network</a:t>
            </a:r>
            <a:br>
              <a:rPr lang="en-US" dirty="0" smtClean="0"/>
            </a:br>
            <a:r>
              <a:rPr lang="en-US" dirty="0" smtClean="0"/>
              <a:t>		Idea</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14" name="Textfeld 13">
            <a:hlinkClick r:id="rId8"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b="1" dirty="0" smtClean="0">
                <a:solidFill>
                  <a:srgbClr val="2554A0"/>
                </a:solidFill>
              </a:rPr>
              <a:t>Bayesian Belief Network</a:t>
            </a:r>
            <a:endParaRPr lang="en-US" sz="1600" b="1" dirty="0">
              <a:solidFill>
                <a:srgbClr val="2554A0"/>
              </a:solidFill>
            </a:endParaRPr>
          </a:p>
        </p:txBody>
      </p:sp>
      <p:sp>
        <p:nvSpPr>
          <p:cNvPr id="15" name="Textfeld 14"/>
          <p:cNvSpPr txBox="1"/>
          <p:nvPr/>
        </p:nvSpPr>
        <p:spPr>
          <a:xfrm>
            <a:off x="838200" y="1662691"/>
            <a:ext cx="963930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chemeClr val="bg1"/>
                </a:solidFill>
              </a:rPr>
              <a:t>Stakeholders </a:t>
            </a:r>
            <a:r>
              <a:rPr lang="en-US" sz="1600" b="1" dirty="0" smtClean="0">
                <a:solidFill>
                  <a:schemeClr val="bg1"/>
                </a:solidFill>
              </a:rPr>
              <a:t>identified many adaptation measures</a:t>
            </a:r>
            <a:r>
              <a:rPr lang="en-US" sz="1600" dirty="0" smtClean="0">
                <a:solidFill>
                  <a:schemeClr val="bg1"/>
                </a:solidFill>
              </a:rPr>
              <a:t>.</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smtClean="0">
                <a:solidFill>
                  <a:schemeClr val="bg1"/>
                </a:solidFill>
              </a:rPr>
              <a:t>It was not clear, </a:t>
            </a:r>
            <a:r>
              <a:rPr lang="en-US" sz="1600" b="1" dirty="0" smtClean="0">
                <a:solidFill>
                  <a:schemeClr val="bg1"/>
                </a:solidFill>
              </a:rPr>
              <a:t>how</a:t>
            </a:r>
            <a:r>
              <a:rPr lang="en-US" sz="1600" dirty="0" smtClean="0">
                <a:solidFill>
                  <a:schemeClr val="bg1"/>
                </a:solidFill>
              </a:rPr>
              <a:t> they can be </a:t>
            </a:r>
            <a:r>
              <a:rPr lang="en-US" sz="1600" b="1" dirty="0" smtClean="0">
                <a:solidFill>
                  <a:schemeClr val="bg1"/>
                </a:solidFill>
              </a:rPr>
              <a:t>implemented</a:t>
            </a:r>
            <a:r>
              <a:rPr lang="en-US" sz="1600" dirty="0" smtClean="0">
                <a:solidFill>
                  <a:schemeClr val="bg1"/>
                </a:solidFill>
              </a:rPr>
              <a:t>, thus, we wanted to overcome the know-do gap</a:t>
            </a:r>
            <a:r>
              <a:rPr lang="en-US" sz="1600" baseline="30000" dirty="0" smtClean="0">
                <a:solidFill>
                  <a:schemeClr val="bg1"/>
                </a:solidFill>
              </a:rPr>
              <a:t>7</a:t>
            </a:r>
            <a:r>
              <a:rPr lang="en-US" sz="1600" dirty="0" smtClean="0">
                <a:solidFill>
                  <a:schemeClr val="bg1"/>
                </a:solidFill>
              </a:rPr>
              <a:t>.</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smtClean="0">
                <a:solidFill>
                  <a:schemeClr val="bg1"/>
                </a:solidFill>
              </a:rPr>
              <a:t>“</a:t>
            </a:r>
            <a:r>
              <a:rPr lang="en-US" sz="1600" dirty="0" smtClean="0">
                <a:solidFill>
                  <a:schemeClr val="bg1"/>
                </a:solidFill>
                <a:hlinkClick r:id="rId9" action="ppaction://hlinksldjump"/>
              </a:rPr>
              <a:t>Clumsy Solutions</a:t>
            </a:r>
            <a:r>
              <a:rPr lang="en-US" sz="1600" dirty="0" smtClean="0">
                <a:solidFill>
                  <a:schemeClr val="bg1"/>
                </a:solidFill>
              </a:rPr>
              <a:t>”</a:t>
            </a:r>
            <a:r>
              <a:rPr lang="en-US" sz="1600" baseline="30000" dirty="0" smtClean="0">
                <a:solidFill>
                  <a:schemeClr val="bg1"/>
                </a:solidFill>
              </a:rPr>
              <a:t>8</a:t>
            </a:r>
            <a:r>
              <a:rPr lang="en-US" sz="1600" dirty="0" smtClean="0">
                <a:solidFill>
                  <a:schemeClr val="bg1"/>
                </a:solidFill>
              </a:rPr>
              <a:t>: identify </a:t>
            </a:r>
            <a:r>
              <a:rPr lang="en-US" sz="1600" b="1" dirty="0" smtClean="0">
                <a:solidFill>
                  <a:schemeClr val="bg1"/>
                </a:solidFill>
              </a:rPr>
              <a:t>whose acceptance we need for the implementation</a:t>
            </a:r>
            <a:r>
              <a:rPr lang="en-US" sz="1600" dirty="0" smtClean="0">
                <a:solidFill>
                  <a:schemeClr val="bg1"/>
                </a:solidFill>
              </a:rPr>
              <a:t> and how we can enhance their acceptance(s).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smtClean="0">
                <a:solidFill>
                  <a:schemeClr val="bg1"/>
                </a:solidFill>
              </a:rPr>
              <a:t>Participatory modelling is a method to integrate knowledge</a:t>
            </a:r>
            <a:r>
              <a:rPr lang="en-US" sz="1600" baseline="30000" dirty="0" smtClean="0">
                <a:solidFill>
                  <a:schemeClr val="bg1"/>
                </a:solidFill>
              </a:rPr>
              <a:t>5</a:t>
            </a:r>
            <a:r>
              <a:rPr lang="en-US" sz="1600" dirty="0" smtClean="0">
                <a:solidFill>
                  <a:schemeClr val="bg1"/>
                </a:solidFill>
              </a:rPr>
              <a:t> and shows the relationships and trade-offs between system components</a:t>
            </a:r>
            <a:r>
              <a:rPr lang="en-US" sz="1600" baseline="30000" dirty="0" smtClean="0">
                <a:solidFill>
                  <a:schemeClr val="bg1"/>
                </a:solidFill>
              </a:rPr>
              <a:t>9</a:t>
            </a:r>
            <a:r>
              <a:rPr lang="en-US" sz="1600" dirty="0" smtClean="0">
                <a:solidFill>
                  <a:schemeClr val="bg1"/>
                </a:solidFill>
              </a:rPr>
              <a:t>. </a:t>
            </a:r>
          </a:p>
        </p:txBody>
      </p:sp>
      <p:sp>
        <p:nvSpPr>
          <p:cNvPr id="20" name="Textfeld 19"/>
          <p:cNvSpPr txBox="1"/>
          <p:nvPr/>
        </p:nvSpPr>
        <p:spPr>
          <a:xfrm>
            <a:off x="1441450" y="4366572"/>
            <a:ext cx="9042400" cy="646331"/>
          </a:xfrm>
          <a:prstGeom prst="rect">
            <a:avLst/>
          </a:prstGeom>
          <a:noFill/>
          <a:ln w="19050">
            <a:solidFill>
              <a:srgbClr val="FCC11C"/>
            </a:solidFill>
          </a:ln>
        </p:spPr>
        <p:txBody>
          <a:bodyPr wrap="square" rtlCol="0">
            <a:spAutoFit/>
          </a:bodyPr>
          <a:lstStyle/>
          <a:p>
            <a:r>
              <a:rPr lang="en-US" dirty="0" smtClean="0">
                <a:solidFill>
                  <a:schemeClr val="bg1"/>
                </a:solidFill>
                <a:hlinkClick r:id="rId10" action="ppaction://hlinksldjump"/>
              </a:rPr>
              <a:t>Participatory development of a Bayesian Belief Network</a:t>
            </a:r>
            <a:r>
              <a:rPr lang="en-US" dirty="0" smtClean="0">
                <a:solidFill>
                  <a:schemeClr val="bg1"/>
                </a:solidFill>
              </a:rPr>
              <a:t> with which the conditions for implementing climate change adaptation measures can be assessed.</a:t>
            </a:r>
            <a:endParaRPr lang="en-US" dirty="0">
              <a:solidFill>
                <a:schemeClr val="bg1"/>
              </a:solidFill>
            </a:endParaRPr>
          </a:p>
        </p:txBody>
      </p:sp>
      <p:cxnSp>
        <p:nvCxnSpPr>
          <p:cNvPr id="22" name="Gewinkelter Verbinder 21"/>
          <p:cNvCxnSpPr>
            <a:endCxn id="20" idx="1"/>
          </p:cNvCxnSpPr>
          <p:nvPr/>
        </p:nvCxnSpPr>
        <p:spPr>
          <a:xfrm rot="16200000" flipH="1">
            <a:off x="932681" y="4180969"/>
            <a:ext cx="541292" cy="476246"/>
          </a:xfrm>
          <a:prstGeom prst="bentConnector2">
            <a:avLst/>
          </a:prstGeom>
          <a:ln w="19050">
            <a:solidFill>
              <a:srgbClr val="FCC11C"/>
            </a:solidFill>
            <a:tailEnd type="triangle" w="lg" len="lg"/>
          </a:ln>
        </p:spPr>
        <p:style>
          <a:lnRef idx="1">
            <a:schemeClr val="accent1"/>
          </a:lnRef>
          <a:fillRef idx="0">
            <a:schemeClr val="accent1"/>
          </a:fillRef>
          <a:effectRef idx="0">
            <a:schemeClr val="accent1"/>
          </a:effectRef>
          <a:fontRef idx="minor">
            <a:schemeClr val="tx1"/>
          </a:fontRef>
        </p:style>
      </p:cxnSp>
      <p:pic>
        <p:nvPicPr>
          <p:cNvPr id="24" name="Grafik 23"/>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10171" y="1181531"/>
            <a:ext cx="638929" cy="638929"/>
          </a:xfrm>
          <a:prstGeom prst="rect">
            <a:avLst/>
          </a:prstGeom>
        </p:spPr>
      </p:pic>
      <p:pic>
        <p:nvPicPr>
          <p:cNvPr id="25" name="Grafik 24"/>
          <p:cNvPicPr>
            <a:picLocks noChangeAspect="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971431">
            <a:off x="1450245" y="4079445"/>
            <a:ext cx="425450" cy="425450"/>
          </a:xfrm>
          <a:prstGeom prst="rect">
            <a:avLst/>
          </a:prstGeom>
        </p:spPr>
      </p:pic>
      <p:sp>
        <p:nvSpPr>
          <p:cNvPr id="26" name="Textfeld 25"/>
          <p:cNvSpPr txBox="1"/>
          <p:nvPr/>
        </p:nvSpPr>
        <p:spPr>
          <a:xfrm>
            <a:off x="838199" y="5460823"/>
            <a:ext cx="10371971" cy="276999"/>
          </a:xfrm>
          <a:prstGeom prst="rect">
            <a:avLst/>
          </a:prstGeom>
          <a:noFill/>
        </p:spPr>
        <p:txBody>
          <a:bodyPr wrap="square" rtlCol="0">
            <a:spAutoFit/>
          </a:bodyPr>
          <a:lstStyle/>
          <a:p>
            <a:r>
              <a:rPr lang="da-DK" sz="1200" baseline="30000" dirty="0" smtClean="0">
                <a:solidFill>
                  <a:schemeClr val="bg1"/>
                </a:solidFill>
              </a:rPr>
              <a:t>5</a:t>
            </a:r>
            <a:r>
              <a:rPr lang="da-DK" sz="1200" dirty="0" smtClean="0">
                <a:solidFill>
                  <a:schemeClr val="bg1"/>
                </a:solidFill>
              </a:rPr>
              <a:t>Scrieciu </a:t>
            </a:r>
            <a:r>
              <a:rPr lang="da-DK" sz="1200" dirty="0">
                <a:solidFill>
                  <a:schemeClr val="bg1"/>
                </a:solidFill>
              </a:rPr>
              <a:t>et al., </a:t>
            </a:r>
            <a:r>
              <a:rPr lang="da-DK" sz="1200" dirty="0" smtClean="0">
                <a:solidFill>
                  <a:schemeClr val="bg1"/>
                </a:solidFill>
              </a:rPr>
              <a:t>2021; </a:t>
            </a:r>
            <a:r>
              <a:rPr lang="da-DK" sz="1200" baseline="30000" dirty="0" smtClean="0">
                <a:solidFill>
                  <a:schemeClr val="bg1"/>
                </a:solidFill>
              </a:rPr>
              <a:t>7</a:t>
            </a:r>
            <a:r>
              <a:rPr lang="en-US" sz="1200" dirty="0" err="1" smtClean="0">
                <a:solidFill>
                  <a:schemeClr val="bg1"/>
                </a:solidFill>
              </a:rPr>
              <a:t>Bammer</a:t>
            </a:r>
            <a:r>
              <a:rPr lang="en-US" sz="1200" dirty="0">
                <a:solidFill>
                  <a:schemeClr val="bg1"/>
                </a:solidFill>
              </a:rPr>
              <a:t>, </a:t>
            </a:r>
            <a:r>
              <a:rPr lang="en-US" sz="1200" dirty="0" smtClean="0">
                <a:solidFill>
                  <a:schemeClr val="bg1"/>
                </a:solidFill>
              </a:rPr>
              <a:t>2013; </a:t>
            </a:r>
            <a:r>
              <a:rPr lang="en-US" sz="1200" baseline="30000" dirty="0" smtClean="0">
                <a:solidFill>
                  <a:schemeClr val="bg1"/>
                </a:solidFill>
              </a:rPr>
              <a:t>8</a:t>
            </a:r>
            <a:r>
              <a:rPr lang="en-US" sz="1200" dirty="0" smtClean="0">
                <a:solidFill>
                  <a:schemeClr val="bg1"/>
                </a:solidFill>
              </a:rPr>
              <a:t>Verweij </a:t>
            </a:r>
            <a:r>
              <a:rPr lang="en-US" sz="1200" dirty="0">
                <a:solidFill>
                  <a:schemeClr val="bg1"/>
                </a:solidFill>
              </a:rPr>
              <a:t>et al., </a:t>
            </a:r>
            <a:r>
              <a:rPr lang="en-US" sz="1200" dirty="0" smtClean="0">
                <a:solidFill>
                  <a:schemeClr val="bg1"/>
                </a:solidFill>
              </a:rPr>
              <a:t>2006; </a:t>
            </a:r>
            <a:r>
              <a:rPr lang="en-US" sz="1200" baseline="30000" dirty="0" smtClean="0">
                <a:solidFill>
                  <a:schemeClr val="bg1"/>
                </a:solidFill>
              </a:rPr>
              <a:t>9</a:t>
            </a:r>
            <a:r>
              <a:rPr lang="en-US" sz="1200" dirty="0" smtClean="0">
                <a:solidFill>
                  <a:schemeClr val="bg1"/>
                </a:solidFill>
              </a:rPr>
              <a:t>Hedelin </a:t>
            </a:r>
            <a:r>
              <a:rPr lang="en-US" sz="1200" dirty="0">
                <a:solidFill>
                  <a:schemeClr val="bg1"/>
                </a:solidFill>
              </a:rPr>
              <a:t>et al, 2021</a:t>
            </a:r>
            <a:endParaRPr lang="da-DK" sz="1200" dirty="0">
              <a:solidFill>
                <a:schemeClr val="bg1"/>
              </a:solidFill>
            </a:endParaRPr>
          </a:p>
        </p:txBody>
      </p:sp>
    </p:spTree>
    <p:extLst>
      <p:ext uri="{BB962C8B-B14F-4D97-AF65-F5344CB8AC3E}">
        <p14:creationId xmlns:p14="http://schemas.microsoft.com/office/powerpoint/2010/main" val="124618607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p:nvPr/>
        </p:nvSpPr>
        <p:spPr>
          <a:xfrm>
            <a:off x="838200" y="1662691"/>
            <a:ext cx="963930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chemeClr val="bg1"/>
                </a:solidFill>
              </a:rPr>
              <a:t>Stakeholders </a:t>
            </a:r>
            <a:r>
              <a:rPr lang="en-US" sz="1600" b="1" dirty="0" smtClean="0">
                <a:solidFill>
                  <a:schemeClr val="bg1"/>
                </a:solidFill>
              </a:rPr>
              <a:t>identified many adaptation measures</a:t>
            </a:r>
            <a:r>
              <a:rPr lang="en-US" sz="1600" dirty="0" smtClean="0">
                <a:solidFill>
                  <a:schemeClr val="bg1"/>
                </a:solidFill>
              </a:rPr>
              <a:t>.</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smtClean="0">
                <a:solidFill>
                  <a:schemeClr val="bg1"/>
                </a:solidFill>
              </a:rPr>
              <a:t>It was not clear, </a:t>
            </a:r>
            <a:r>
              <a:rPr lang="en-US" sz="1600" b="1" dirty="0" smtClean="0">
                <a:solidFill>
                  <a:schemeClr val="bg1"/>
                </a:solidFill>
              </a:rPr>
              <a:t>how</a:t>
            </a:r>
            <a:r>
              <a:rPr lang="en-US" sz="1600" dirty="0" smtClean="0">
                <a:solidFill>
                  <a:schemeClr val="bg1"/>
                </a:solidFill>
              </a:rPr>
              <a:t> they can be </a:t>
            </a:r>
            <a:r>
              <a:rPr lang="en-US" sz="1600" b="1" dirty="0" smtClean="0">
                <a:solidFill>
                  <a:schemeClr val="bg1"/>
                </a:solidFill>
              </a:rPr>
              <a:t>implemented</a:t>
            </a:r>
            <a:r>
              <a:rPr lang="en-US" sz="1600" dirty="0" smtClean="0">
                <a:solidFill>
                  <a:schemeClr val="bg1"/>
                </a:solidFill>
              </a:rPr>
              <a:t>, thus, we wanted to overcome the know-do gap</a:t>
            </a:r>
            <a:r>
              <a:rPr lang="en-US" sz="1600" baseline="30000" dirty="0" smtClean="0">
                <a:solidFill>
                  <a:schemeClr val="bg1"/>
                </a:solidFill>
              </a:rPr>
              <a:t>7</a:t>
            </a:r>
            <a:r>
              <a:rPr lang="en-US" sz="1600" dirty="0" smtClean="0">
                <a:solidFill>
                  <a:schemeClr val="bg1"/>
                </a:solidFill>
              </a:rPr>
              <a:t>.</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smtClean="0">
                <a:solidFill>
                  <a:schemeClr val="bg1"/>
                </a:solidFill>
              </a:rPr>
              <a:t>“</a:t>
            </a:r>
            <a:r>
              <a:rPr lang="en-US" sz="1600" dirty="0" smtClean="0">
                <a:solidFill>
                  <a:schemeClr val="bg1"/>
                </a:solidFill>
                <a:hlinkClick r:id="rId3" action="ppaction://hlinksldjump"/>
              </a:rPr>
              <a:t>Clumsy Solutions</a:t>
            </a:r>
            <a:r>
              <a:rPr lang="en-US" sz="1600" dirty="0" smtClean="0">
                <a:solidFill>
                  <a:schemeClr val="bg1"/>
                </a:solidFill>
              </a:rPr>
              <a:t>”</a:t>
            </a:r>
            <a:r>
              <a:rPr lang="en-US" sz="1600" baseline="30000" dirty="0" smtClean="0">
                <a:solidFill>
                  <a:schemeClr val="bg1"/>
                </a:solidFill>
              </a:rPr>
              <a:t>8</a:t>
            </a:r>
            <a:r>
              <a:rPr lang="en-US" sz="1600" dirty="0" smtClean="0">
                <a:solidFill>
                  <a:schemeClr val="bg1"/>
                </a:solidFill>
              </a:rPr>
              <a:t>: identify </a:t>
            </a:r>
            <a:r>
              <a:rPr lang="en-US" sz="1600" b="1" dirty="0" smtClean="0">
                <a:solidFill>
                  <a:schemeClr val="bg1"/>
                </a:solidFill>
              </a:rPr>
              <a:t>whose acceptance we need for the implementation</a:t>
            </a:r>
            <a:r>
              <a:rPr lang="en-US" sz="1600" dirty="0" smtClean="0">
                <a:solidFill>
                  <a:schemeClr val="bg1"/>
                </a:solidFill>
              </a:rPr>
              <a:t> and how we can enhance their acceptance(s).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smtClean="0">
                <a:solidFill>
                  <a:schemeClr val="bg1"/>
                </a:solidFill>
              </a:rPr>
              <a:t>Participatory modelling is a method to integrate knowledge</a:t>
            </a:r>
            <a:r>
              <a:rPr lang="en-US" sz="1600" baseline="30000" dirty="0" smtClean="0">
                <a:solidFill>
                  <a:schemeClr val="bg1"/>
                </a:solidFill>
              </a:rPr>
              <a:t>5</a:t>
            </a:r>
            <a:r>
              <a:rPr lang="en-US" sz="1600" dirty="0" smtClean="0">
                <a:solidFill>
                  <a:schemeClr val="bg1"/>
                </a:solidFill>
              </a:rPr>
              <a:t> and shows the relationships and trade-offs between system components</a:t>
            </a:r>
            <a:r>
              <a:rPr lang="en-US" sz="1600" baseline="30000" dirty="0" smtClean="0">
                <a:solidFill>
                  <a:schemeClr val="bg1"/>
                </a:solidFill>
              </a:rPr>
              <a:t>9</a:t>
            </a:r>
            <a:r>
              <a:rPr lang="en-US" sz="1600" dirty="0" smtClean="0">
                <a:solidFill>
                  <a:schemeClr val="bg1"/>
                </a:solidFill>
              </a:rPr>
              <a:t>. </a:t>
            </a:r>
          </a:p>
        </p:txBody>
      </p:sp>
      <p:sp>
        <p:nvSpPr>
          <p:cNvPr id="26" name="Textfeld 25"/>
          <p:cNvSpPr txBox="1"/>
          <p:nvPr/>
        </p:nvSpPr>
        <p:spPr>
          <a:xfrm>
            <a:off x="1441450" y="4366572"/>
            <a:ext cx="9042400" cy="646331"/>
          </a:xfrm>
          <a:prstGeom prst="rect">
            <a:avLst/>
          </a:prstGeom>
          <a:noFill/>
          <a:ln w="19050">
            <a:solidFill>
              <a:srgbClr val="FCC11C"/>
            </a:solidFill>
          </a:ln>
        </p:spPr>
        <p:txBody>
          <a:bodyPr wrap="square" rtlCol="0">
            <a:spAutoFit/>
          </a:bodyPr>
          <a:lstStyle/>
          <a:p>
            <a:r>
              <a:rPr lang="en-US" dirty="0" smtClean="0">
                <a:solidFill>
                  <a:schemeClr val="bg1"/>
                </a:solidFill>
                <a:hlinkClick r:id="rId4" action="ppaction://hlinksldjump"/>
              </a:rPr>
              <a:t>Participatory development of a Bayesian Belief Network</a:t>
            </a:r>
            <a:r>
              <a:rPr lang="en-US" dirty="0" smtClean="0">
                <a:solidFill>
                  <a:schemeClr val="bg1"/>
                </a:solidFill>
              </a:rPr>
              <a:t> with which the conditions for implementing climate change adaptation measures can be assessed.</a:t>
            </a:r>
            <a:endParaRPr lang="en-US" dirty="0">
              <a:solidFill>
                <a:schemeClr val="bg1"/>
              </a:solidFill>
            </a:endParaRPr>
          </a:p>
        </p:txBody>
      </p:sp>
      <p:cxnSp>
        <p:nvCxnSpPr>
          <p:cNvPr id="27" name="Gewinkelter Verbinder 26"/>
          <p:cNvCxnSpPr>
            <a:endCxn id="26" idx="1"/>
          </p:cNvCxnSpPr>
          <p:nvPr/>
        </p:nvCxnSpPr>
        <p:spPr>
          <a:xfrm rot="16200000" flipH="1">
            <a:off x="932681" y="4180969"/>
            <a:ext cx="541292" cy="476246"/>
          </a:xfrm>
          <a:prstGeom prst="bentConnector2">
            <a:avLst/>
          </a:prstGeom>
          <a:ln w="19050">
            <a:solidFill>
              <a:srgbClr val="FCC11C"/>
            </a:solidFill>
            <a:tailEnd type="triangle" w="lg" len="lg"/>
          </a:ln>
        </p:spPr>
        <p:style>
          <a:lnRef idx="1">
            <a:schemeClr val="accent1"/>
          </a:lnRef>
          <a:fillRef idx="0">
            <a:schemeClr val="accent1"/>
          </a:fillRef>
          <a:effectRef idx="0">
            <a:schemeClr val="accent1"/>
          </a:effectRef>
          <a:fontRef idx="minor">
            <a:schemeClr val="tx1"/>
          </a:fontRef>
        </p:style>
      </p:cxnSp>
      <p:pic>
        <p:nvPicPr>
          <p:cNvPr id="28" name="Grafik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10171" y="1181531"/>
            <a:ext cx="638929" cy="638929"/>
          </a:xfrm>
          <a:prstGeom prst="rect">
            <a:avLst/>
          </a:prstGeom>
        </p:spPr>
      </p:pic>
      <p:pic>
        <p:nvPicPr>
          <p:cNvPr id="29" name="Grafik 28"/>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971431">
            <a:off x="1450245" y="4079445"/>
            <a:ext cx="425450" cy="425450"/>
          </a:xfrm>
          <a:prstGeom prst="rect">
            <a:avLst/>
          </a:prstGeom>
        </p:spPr>
      </p:pic>
      <p:sp>
        <p:nvSpPr>
          <p:cNvPr id="30" name="Textfeld 29"/>
          <p:cNvSpPr txBox="1"/>
          <p:nvPr/>
        </p:nvSpPr>
        <p:spPr>
          <a:xfrm>
            <a:off x="838199" y="5460823"/>
            <a:ext cx="10371971" cy="276999"/>
          </a:xfrm>
          <a:prstGeom prst="rect">
            <a:avLst/>
          </a:prstGeom>
          <a:noFill/>
        </p:spPr>
        <p:txBody>
          <a:bodyPr wrap="square" rtlCol="0">
            <a:spAutoFit/>
          </a:bodyPr>
          <a:lstStyle/>
          <a:p>
            <a:r>
              <a:rPr lang="da-DK" sz="1200" baseline="30000" dirty="0" smtClean="0">
                <a:solidFill>
                  <a:schemeClr val="bg1"/>
                </a:solidFill>
              </a:rPr>
              <a:t>5</a:t>
            </a:r>
            <a:r>
              <a:rPr lang="da-DK" sz="1200" dirty="0" smtClean="0">
                <a:solidFill>
                  <a:schemeClr val="bg1"/>
                </a:solidFill>
              </a:rPr>
              <a:t>Scrieciu </a:t>
            </a:r>
            <a:r>
              <a:rPr lang="da-DK" sz="1200" dirty="0">
                <a:solidFill>
                  <a:schemeClr val="bg1"/>
                </a:solidFill>
              </a:rPr>
              <a:t>et al., </a:t>
            </a:r>
            <a:r>
              <a:rPr lang="da-DK" sz="1200" dirty="0" smtClean="0">
                <a:solidFill>
                  <a:schemeClr val="bg1"/>
                </a:solidFill>
              </a:rPr>
              <a:t>2021; </a:t>
            </a:r>
            <a:r>
              <a:rPr lang="da-DK" sz="1200" baseline="30000" dirty="0" smtClean="0">
                <a:solidFill>
                  <a:schemeClr val="bg1"/>
                </a:solidFill>
              </a:rPr>
              <a:t>7</a:t>
            </a:r>
            <a:r>
              <a:rPr lang="en-US" sz="1200" dirty="0" err="1" smtClean="0">
                <a:solidFill>
                  <a:schemeClr val="bg1"/>
                </a:solidFill>
              </a:rPr>
              <a:t>Bammer</a:t>
            </a:r>
            <a:r>
              <a:rPr lang="en-US" sz="1200" dirty="0">
                <a:solidFill>
                  <a:schemeClr val="bg1"/>
                </a:solidFill>
              </a:rPr>
              <a:t>, </a:t>
            </a:r>
            <a:r>
              <a:rPr lang="en-US" sz="1200" dirty="0" smtClean="0">
                <a:solidFill>
                  <a:schemeClr val="bg1"/>
                </a:solidFill>
              </a:rPr>
              <a:t>2013; </a:t>
            </a:r>
            <a:r>
              <a:rPr lang="en-US" sz="1200" baseline="30000" dirty="0" smtClean="0">
                <a:solidFill>
                  <a:schemeClr val="bg1"/>
                </a:solidFill>
              </a:rPr>
              <a:t>8</a:t>
            </a:r>
            <a:r>
              <a:rPr lang="en-US" sz="1200" dirty="0" smtClean="0">
                <a:solidFill>
                  <a:schemeClr val="bg1"/>
                </a:solidFill>
              </a:rPr>
              <a:t>Verweij </a:t>
            </a:r>
            <a:r>
              <a:rPr lang="en-US" sz="1200" dirty="0">
                <a:solidFill>
                  <a:schemeClr val="bg1"/>
                </a:solidFill>
              </a:rPr>
              <a:t>et al., </a:t>
            </a:r>
            <a:r>
              <a:rPr lang="en-US" sz="1200" dirty="0" smtClean="0">
                <a:solidFill>
                  <a:schemeClr val="bg1"/>
                </a:solidFill>
              </a:rPr>
              <a:t>2006; </a:t>
            </a:r>
            <a:r>
              <a:rPr lang="en-US" sz="1200" baseline="30000" dirty="0" smtClean="0">
                <a:solidFill>
                  <a:schemeClr val="bg1"/>
                </a:solidFill>
              </a:rPr>
              <a:t>9</a:t>
            </a:r>
            <a:r>
              <a:rPr lang="en-US" sz="1200" dirty="0" smtClean="0">
                <a:solidFill>
                  <a:schemeClr val="bg1"/>
                </a:solidFill>
              </a:rPr>
              <a:t>Hedelin </a:t>
            </a:r>
            <a:r>
              <a:rPr lang="en-US" sz="1200" dirty="0">
                <a:solidFill>
                  <a:schemeClr val="bg1"/>
                </a:solidFill>
              </a:rPr>
              <a:t>et al, 2021</a:t>
            </a:r>
            <a:endParaRPr lang="da-DK" sz="1200" dirty="0">
              <a:solidFill>
                <a:schemeClr val="bg1"/>
              </a:solidFill>
            </a:endParaRPr>
          </a:p>
        </p:txBody>
      </p:sp>
      <p:sp>
        <p:nvSpPr>
          <p:cNvPr id="2" name="Titel 1"/>
          <p:cNvSpPr>
            <a:spLocks noGrp="1"/>
          </p:cNvSpPr>
          <p:nvPr>
            <p:ph type="title"/>
          </p:nvPr>
        </p:nvSpPr>
        <p:spPr/>
        <p:txBody>
          <a:bodyPr/>
          <a:lstStyle/>
          <a:p>
            <a:r>
              <a:rPr lang="en-US" dirty="0" smtClean="0"/>
              <a:t>Bayesian Belief Network</a:t>
            </a:r>
            <a:br>
              <a:rPr lang="en-US" dirty="0" smtClean="0"/>
            </a:br>
            <a:r>
              <a:rPr lang="en-US" dirty="0" smtClean="0"/>
              <a:t>		Idea</a:t>
            </a:r>
            <a:endParaRPr lang="en-US" dirty="0"/>
          </a:p>
        </p:txBody>
      </p:sp>
      <p:sp>
        <p:nvSpPr>
          <p:cNvPr id="3" name="Textfeld 2">
            <a:hlinkClick r:id="rId7"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8"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9"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7" name="Textfeld 6">
            <a:hlinkClick r:id="rId10"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11"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14" name="Textfeld 13">
            <a:hlinkClick r:id="rId12"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b="1" dirty="0" smtClean="0">
                <a:solidFill>
                  <a:srgbClr val="2554A0"/>
                </a:solidFill>
              </a:rPr>
              <a:t>Bayesian Belief Network</a:t>
            </a:r>
            <a:endParaRPr lang="en-US" sz="1600" b="1" dirty="0">
              <a:solidFill>
                <a:srgbClr val="2554A0"/>
              </a:solidFill>
            </a:endParaRPr>
          </a:p>
        </p:txBody>
      </p:sp>
      <p:grpSp>
        <p:nvGrpSpPr>
          <p:cNvPr id="4" name="Gruppieren 3"/>
          <p:cNvGrpSpPr/>
          <p:nvPr/>
        </p:nvGrpSpPr>
        <p:grpSpPr>
          <a:xfrm>
            <a:off x="2929273" y="2018974"/>
            <a:ext cx="7441605" cy="2044572"/>
            <a:chOff x="2137479" y="2399028"/>
            <a:chExt cx="7441605" cy="2044572"/>
          </a:xfrm>
        </p:grpSpPr>
        <p:sp>
          <p:nvSpPr>
            <p:cNvPr id="15" name="Abgerundetes Rechteck 14"/>
            <p:cNvSpPr/>
            <p:nvPr/>
          </p:nvSpPr>
          <p:spPr>
            <a:xfrm>
              <a:off x="2137479" y="2399028"/>
              <a:ext cx="7441605" cy="2044572"/>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554A0"/>
                  </a:solidFill>
                </a:rPr>
                <a:t>Clumsy solution: a combination of different measures to address “various ways of organizing, perceiving and justifying social relations” (</a:t>
              </a:r>
              <a:r>
                <a:rPr lang="en-US" dirty="0" err="1">
                  <a:solidFill>
                    <a:srgbClr val="2554A0"/>
                  </a:solidFill>
                </a:rPr>
                <a:t>Verweij</a:t>
              </a:r>
              <a:r>
                <a:rPr lang="en-US" dirty="0">
                  <a:solidFill>
                    <a:srgbClr val="2554A0"/>
                  </a:solidFill>
                </a:rPr>
                <a:t> et al., 2006, p. 818</a:t>
              </a:r>
              <a:r>
                <a:rPr lang="en-US" dirty="0" smtClean="0">
                  <a:solidFill>
                    <a:srgbClr val="2554A0"/>
                  </a:solidFill>
                </a:rPr>
                <a:t>)</a:t>
              </a:r>
              <a:endParaRPr lang="de-DE" dirty="0">
                <a:solidFill>
                  <a:srgbClr val="2554A0"/>
                </a:solidFill>
              </a:endParaRPr>
            </a:p>
          </p:txBody>
        </p:sp>
        <p:grpSp>
          <p:nvGrpSpPr>
            <p:cNvPr id="20" name="Gruppieren 19"/>
            <p:cNvGrpSpPr/>
            <p:nvPr/>
          </p:nvGrpSpPr>
          <p:grpSpPr>
            <a:xfrm>
              <a:off x="9141773" y="2529126"/>
              <a:ext cx="192524" cy="183395"/>
              <a:chOff x="9141773" y="2529126"/>
              <a:chExt cx="192524" cy="183395"/>
            </a:xfrm>
          </p:grpSpPr>
          <p:sp>
            <p:nvSpPr>
              <p:cNvPr id="22" name="Multiplizieren 21">
                <a:hlinkClick r:id="rId13" action="ppaction://hlinksldjump"/>
              </p:cNvPr>
              <p:cNvSpPr/>
              <p:nvPr/>
            </p:nvSpPr>
            <p:spPr>
              <a:xfrm>
                <a:off x="9152874" y="2529126"/>
                <a:ext cx="174280" cy="183117"/>
              </a:xfrm>
              <a:prstGeom prst="mathMultiply">
                <a:avLst/>
              </a:prstGeom>
              <a:solidFill>
                <a:srgbClr val="25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lussdiagramm: Verbinder 23">
                <a:hlinkClick r:id="rId13" action="ppaction://hlinksldjump"/>
              </p:cNvPr>
              <p:cNvSpPr/>
              <p:nvPr/>
            </p:nvSpPr>
            <p:spPr>
              <a:xfrm>
                <a:off x="9141773" y="2529700"/>
                <a:ext cx="192524" cy="182821"/>
              </a:xfrm>
              <a:prstGeom prst="flowChartConnector">
                <a:avLst/>
              </a:prstGeom>
              <a:noFill/>
              <a:ln>
                <a:solidFill>
                  <a:srgbClr val="255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Tree>
    <p:extLst>
      <p:ext uri="{BB962C8B-B14F-4D97-AF65-F5344CB8AC3E}">
        <p14:creationId xmlns:p14="http://schemas.microsoft.com/office/powerpoint/2010/main" val="2237993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Bayesian Belief Network</a:t>
            </a:r>
            <a:br>
              <a:rPr lang="en-US" dirty="0" smtClean="0"/>
            </a:br>
            <a:r>
              <a:rPr lang="en-US" dirty="0" smtClean="0"/>
              <a:t>		Idea</a:t>
            </a:r>
            <a:endParaRPr lang="en-US" dirty="0"/>
          </a:p>
        </p:txBody>
      </p:sp>
      <p:sp>
        <p:nvSpPr>
          <p:cNvPr id="3" name="Textfeld 2">
            <a:hlinkClick r:id="rId3" action="ppaction://hlinksldjump"/>
          </p:cNvPr>
          <p:cNvSpPr txBox="1"/>
          <p:nvPr/>
        </p:nvSpPr>
        <p:spPr>
          <a:xfrm>
            <a:off x="1866900" y="6221548"/>
            <a:ext cx="1536700" cy="338554"/>
          </a:xfrm>
          <a:prstGeom prst="rect">
            <a:avLst/>
          </a:prstGeom>
          <a:noFill/>
        </p:spPr>
        <p:txBody>
          <a:bodyPr wrap="square" rtlCol="0">
            <a:spAutoFit/>
          </a:bodyPr>
          <a:lstStyle/>
          <a:p>
            <a:pPr algn="ctr"/>
            <a:r>
              <a:rPr lang="en-US" sz="1600" dirty="0" smtClean="0">
                <a:solidFill>
                  <a:srgbClr val="2554A0"/>
                </a:solidFill>
              </a:rPr>
              <a:t>Background</a:t>
            </a:r>
            <a:endParaRPr lang="en-US" sz="1600" dirty="0">
              <a:solidFill>
                <a:srgbClr val="2554A0"/>
              </a:solidFill>
            </a:endParaRPr>
          </a:p>
        </p:txBody>
      </p:sp>
      <p:sp>
        <p:nvSpPr>
          <p:cNvPr id="5" name="Textfeld 4">
            <a:hlinkClick r:id="rId4" action="ppaction://hlinksldjump"/>
          </p:cNvPr>
          <p:cNvSpPr txBox="1"/>
          <p:nvPr/>
        </p:nvSpPr>
        <p:spPr>
          <a:xfrm>
            <a:off x="6178550" y="6221548"/>
            <a:ext cx="1428750" cy="338554"/>
          </a:xfrm>
          <a:prstGeom prst="rect">
            <a:avLst/>
          </a:prstGeom>
          <a:noFill/>
        </p:spPr>
        <p:txBody>
          <a:bodyPr wrap="square" rtlCol="0">
            <a:spAutoFit/>
          </a:bodyPr>
          <a:lstStyle/>
          <a:p>
            <a:pPr algn="ctr"/>
            <a:r>
              <a:rPr lang="en-US" sz="1600" dirty="0" smtClean="0">
                <a:solidFill>
                  <a:srgbClr val="2554A0"/>
                </a:solidFill>
              </a:rPr>
              <a:t>Evaluation</a:t>
            </a:r>
            <a:endParaRPr lang="en-US" sz="1600" dirty="0">
              <a:solidFill>
                <a:srgbClr val="2554A0"/>
              </a:solidFill>
            </a:endParaRPr>
          </a:p>
        </p:txBody>
      </p:sp>
      <p:sp>
        <p:nvSpPr>
          <p:cNvPr id="6" name="Textfeld 5">
            <a:hlinkClick r:id="rId5" action="ppaction://hlinksldjump"/>
          </p:cNvPr>
          <p:cNvSpPr txBox="1"/>
          <p:nvPr/>
        </p:nvSpPr>
        <p:spPr>
          <a:xfrm>
            <a:off x="7905750" y="6221548"/>
            <a:ext cx="2241550" cy="338554"/>
          </a:xfrm>
          <a:prstGeom prst="rect">
            <a:avLst/>
          </a:prstGeom>
          <a:noFill/>
        </p:spPr>
        <p:txBody>
          <a:bodyPr wrap="square" rtlCol="0">
            <a:spAutoFit/>
          </a:bodyPr>
          <a:lstStyle/>
          <a:p>
            <a:pPr algn="ctr"/>
            <a:r>
              <a:rPr lang="en-US" sz="1600" dirty="0" smtClean="0">
                <a:solidFill>
                  <a:srgbClr val="2554A0"/>
                </a:solidFill>
              </a:rPr>
              <a:t>Sensitivity Analysis</a:t>
            </a:r>
            <a:endParaRPr lang="en-US" sz="1600" dirty="0">
              <a:solidFill>
                <a:srgbClr val="2554A0"/>
              </a:solidFill>
            </a:endParaRPr>
          </a:p>
        </p:txBody>
      </p:sp>
      <p:sp>
        <p:nvSpPr>
          <p:cNvPr id="7" name="Textfeld 6">
            <a:hlinkClick r:id="rId6" action="ppaction://hlinksldjump"/>
          </p:cNvPr>
          <p:cNvSpPr txBox="1"/>
          <p:nvPr/>
        </p:nvSpPr>
        <p:spPr>
          <a:xfrm>
            <a:off x="10290175" y="6221548"/>
            <a:ext cx="1558925" cy="338554"/>
          </a:xfrm>
          <a:prstGeom prst="rect">
            <a:avLst/>
          </a:prstGeom>
          <a:noFill/>
        </p:spPr>
        <p:txBody>
          <a:bodyPr wrap="square" rtlCol="0">
            <a:spAutoFit/>
          </a:bodyPr>
          <a:lstStyle/>
          <a:p>
            <a:pPr algn="ctr"/>
            <a:r>
              <a:rPr lang="en-US" sz="1600" dirty="0" smtClean="0">
                <a:solidFill>
                  <a:srgbClr val="2554A0"/>
                </a:solidFill>
              </a:rPr>
              <a:t>Conclusions</a:t>
            </a:r>
            <a:endParaRPr lang="en-US" sz="1600" dirty="0">
              <a:solidFill>
                <a:srgbClr val="2554A0"/>
              </a:solidFill>
            </a:endParaRPr>
          </a:p>
        </p:txBody>
      </p:sp>
      <p:sp>
        <p:nvSpPr>
          <p:cNvPr id="8" name="Textfeld 7">
            <a:hlinkClick r:id="rId7" action="ppaction://hlinksldjump"/>
          </p:cNvPr>
          <p:cNvSpPr txBox="1"/>
          <p:nvPr/>
        </p:nvSpPr>
        <p:spPr>
          <a:xfrm>
            <a:off x="222250" y="6221547"/>
            <a:ext cx="1536700" cy="338554"/>
          </a:xfrm>
          <a:prstGeom prst="rect">
            <a:avLst/>
          </a:prstGeom>
          <a:noFill/>
        </p:spPr>
        <p:txBody>
          <a:bodyPr wrap="square" rtlCol="0">
            <a:spAutoFit/>
          </a:bodyPr>
          <a:lstStyle/>
          <a:p>
            <a:pPr algn="ctr"/>
            <a:r>
              <a:rPr lang="en-US" sz="1600" dirty="0" smtClean="0">
                <a:solidFill>
                  <a:srgbClr val="2554A0"/>
                </a:solidFill>
              </a:rPr>
              <a:t>Overview</a:t>
            </a:r>
            <a:endParaRPr lang="en-US" sz="1600" dirty="0">
              <a:solidFill>
                <a:srgbClr val="2554A0"/>
              </a:solidFill>
            </a:endParaRPr>
          </a:p>
        </p:txBody>
      </p:sp>
      <p:sp>
        <p:nvSpPr>
          <p:cNvPr id="20" name="Textfeld 19"/>
          <p:cNvSpPr txBox="1"/>
          <p:nvPr/>
        </p:nvSpPr>
        <p:spPr>
          <a:xfrm>
            <a:off x="838200" y="1662691"/>
            <a:ext cx="963930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chemeClr val="bg1"/>
                </a:solidFill>
              </a:rPr>
              <a:t>Stakeholders </a:t>
            </a:r>
            <a:r>
              <a:rPr lang="en-US" sz="1600" b="1" dirty="0" smtClean="0">
                <a:solidFill>
                  <a:schemeClr val="bg1"/>
                </a:solidFill>
              </a:rPr>
              <a:t>identified many adaptation measures</a:t>
            </a:r>
            <a:r>
              <a:rPr lang="en-US" sz="1600" dirty="0" smtClean="0">
                <a:solidFill>
                  <a:schemeClr val="bg1"/>
                </a:solidFill>
              </a:rPr>
              <a:t>.</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smtClean="0">
                <a:solidFill>
                  <a:schemeClr val="bg1"/>
                </a:solidFill>
              </a:rPr>
              <a:t>It was not clear, </a:t>
            </a:r>
            <a:r>
              <a:rPr lang="en-US" sz="1600" b="1" dirty="0" smtClean="0">
                <a:solidFill>
                  <a:schemeClr val="bg1"/>
                </a:solidFill>
              </a:rPr>
              <a:t>how</a:t>
            </a:r>
            <a:r>
              <a:rPr lang="en-US" sz="1600" dirty="0" smtClean="0">
                <a:solidFill>
                  <a:schemeClr val="bg1"/>
                </a:solidFill>
              </a:rPr>
              <a:t> they can be </a:t>
            </a:r>
            <a:r>
              <a:rPr lang="en-US" sz="1600" b="1" dirty="0" smtClean="0">
                <a:solidFill>
                  <a:schemeClr val="bg1"/>
                </a:solidFill>
              </a:rPr>
              <a:t>implemented</a:t>
            </a:r>
            <a:r>
              <a:rPr lang="en-US" sz="1600" dirty="0" smtClean="0">
                <a:solidFill>
                  <a:schemeClr val="bg1"/>
                </a:solidFill>
              </a:rPr>
              <a:t>, thus, we wanted to overcome the know-do gap</a:t>
            </a:r>
            <a:r>
              <a:rPr lang="en-US" sz="1600" baseline="30000" dirty="0" smtClean="0">
                <a:solidFill>
                  <a:schemeClr val="bg1"/>
                </a:solidFill>
              </a:rPr>
              <a:t>7</a:t>
            </a:r>
            <a:r>
              <a:rPr lang="en-US" sz="1600" dirty="0" smtClean="0">
                <a:solidFill>
                  <a:schemeClr val="bg1"/>
                </a:solidFill>
              </a:rPr>
              <a:t>.</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smtClean="0">
                <a:solidFill>
                  <a:schemeClr val="bg1"/>
                </a:solidFill>
              </a:rPr>
              <a:t>“</a:t>
            </a:r>
            <a:r>
              <a:rPr lang="en-US" sz="1600" dirty="0" smtClean="0">
                <a:solidFill>
                  <a:schemeClr val="bg1"/>
                </a:solidFill>
                <a:hlinkClick r:id="rId8" action="ppaction://hlinksldjump"/>
              </a:rPr>
              <a:t>Clumsy Solutions</a:t>
            </a:r>
            <a:r>
              <a:rPr lang="en-US" sz="1600" dirty="0" smtClean="0">
                <a:solidFill>
                  <a:schemeClr val="bg1"/>
                </a:solidFill>
              </a:rPr>
              <a:t>”</a:t>
            </a:r>
            <a:r>
              <a:rPr lang="en-US" sz="1600" baseline="30000" dirty="0" smtClean="0">
                <a:solidFill>
                  <a:schemeClr val="bg1"/>
                </a:solidFill>
              </a:rPr>
              <a:t>8</a:t>
            </a:r>
            <a:r>
              <a:rPr lang="en-US" sz="1600" dirty="0" smtClean="0">
                <a:solidFill>
                  <a:schemeClr val="bg1"/>
                </a:solidFill>
              </a:rPr>
              <a:t>: identify </a:t>
            </a:r>
            <a:r>
              <a:rPr lang="en-US" sz="1600" b="1" dirty="0" smtClean="0">
                <a:solidFill>
                  <a:schemeClr val="bg1"/>
                </a:solidFill>
              </a:rPr>
              <a:t>whose acceptance we need for the implementation</a:t>
            </a:r>
            <a:r>
              <a:rPr lang="en-US" sz="1600" dirty="0" smtClean="0">
                <a:solidFill>
                  <a:schemeClr val="bg1"/>
                </a:solidFill>
              </a:rPr>
              <a:t> and how we can enhance their acceptance(s).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smtClean="0">
                <a:solidFill>
                  <a:schemeClr val="bg1"/>
                </a:solidFill>
              </a:rPr>
              <a:t>Participatory modelling is a method to integrate knowledge</a:t>
            </a:r>
            <a:r>
              <a:rPr lang="en-US" sz="1600" baseline="30000" dirty="0" smtClean="0">
                <a:solidFill>
                  <a:schemeClr val="bg1"/>
                </a:solidFill>
              </a:rPr>
              <a:t>5</a:t>
            </a:r>
            <a:r>
              <a:rPr lang="en-US" sz="1600" dirty="0" smtClean="0">
                <a:solidFill>
                  <a:schemeClr val="bg1"/>
                </a:solidFill>
              </a:rPr>
              <a:t> and shows the relationships and trade-offs between system components</a:t>
            </a:r>
            <a:r>
              <a:rPr lang="en-US" sz="1600" baseline="30000" dirty="0" smtClean="0">
                <a:solidFill>
                  <a:schemeClr val="bg1"/>
                </a:solidFill>
              </a:rPr>
              <a:t>9</a:t>
            </a:r>
            <a:r>
              <a:rPr lang="en-US" sz="1600" dirty="0" smtClean="0">
                <a:solidFill>
                  <a:schemeClr val="bg1"/>
                </a:solidFill>
              </a:rPr>
              <a:t>. </a:t>
            </a:r>
          </a:p>
        </p:txBody>
      </p:sp>
      <p:sp>
        <p:nvSpPr>
          <p:cNvPr id="12" name="Textfeld 11"/>
          <p:cNvSpPr txBox="1"/>
          <p:nvPr/>
        </p:nvSpPr>
        <p:spPr>
          <a:xfrm>
            <a:off x="1441450" y="4366572"/>
            <a:ext cx="9042400" cy="646331"/>
          </a:xfrm>
          <a:prstGeom prst="rect">
            <a:avLst/>
          </a:prstGeom>
          <a:noFill/>
          <a:ln w="19050">
            <a:solidFill>
              <a:srgbClr val="FCC11C"/>
            </a:solidFill>
          </a:ln>
        </p:spPr>
        <p:txBody>
          <a:bodyPr wrap="square" rtlCol="0">
            <a:spAutoFit/>
          </a:bodyPr>
          <a:lstStyle/>
          <a:p>
            <a:r>
              <a:rPr lang="en-US" dirty="0" smtClean="0">
                <a:solidFill>
                  <a:schemeClr val="bg1"/>
                </a:solidFill>
                <a:hlinkClick r:id="rId9" action="ppaction://hlinksldjump"/>
              </a:rPr>
              <a:t>Participatory development of a Bayesian Belief Network</a:t>
            </a:r>
            <a:r>
              <a:rPr lang="en-US" dirty="0" smtClean="0">
                <a:solidFill>
                  <a:schemeClr val="bg1"/>
                </a:solidFill>
              </a:rPr>
              <a:t> with which the conditions for implementing climate change adaptation measures can be assessed.</a:t>
            </a:r>
            <a:endParaRPr lang="en-US" dirty="0">
              <a:solidFill>
                <a:schemeClr val="bg1"/>
              </a:solidFill>
            </a:endParaRPr>
          </a:p>
        </p:txBody>
      </p:sp>
      <p:cxnSp>
        <p:nvCxnSpPr>
          <p:cNvPr id="22" name="Gewinkelter Verbinder 21"/>
          <p:cNvCxnSpPr>
            <a:endCxn id="12" idx="1"/>
          </p:cNvCxnSpPr>
          <p:nvPr/>
        </p:nvCxnSpPr>
        <p:spPr>
          <a:xfrm rot="16200000" flipH="1">
            <a:off x="932681" y="4180969"/>
            <a:ext cx="541292" cy="476246"/>
          </a:xfrm>
          <a:prstGeom prst="bentConnector2">
            <a:avLst/>
          </a:prstGeom>
          <a:ln w="19050">
            <a:solidFill>
              <a:srgbClr val="FCC11C"/>
            </a:solidFill>
            <a:tailEnd type="triangle" w="lg" len="lg"/>
          </a:ln>
        </p:spPr>
        <p:style>
          <a:lnRef idx="1">
            <a:schemeClr val="accent1"/>
          </a:lnRef>
          <a:fillRef idx="0">
            <a:schemeClr val="accent1"/>
          </a:fillRef>
          <a:effectRef idx="0">
            <a:schemeClr val="accent1"/>
          </a:effectRef>
          <a:fontRef idx="minor">
            <a:schemeClr val="tx1"/>
          </a:fontRef>
        </p:style>
      </p:cxnSp>
      <p:pic>
        <p:nvPicPr>
          <p:cNvPr id="13" name="Grafik 12"/>
          <p:cNvPicPr>
            <a:picLocks noChangeAspect="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10171" y="1181531"/>
            <a:ext cx="638929" cy="638929"/>
          </a:xfrm>
          <a:prstGeom prst="rect">
            <a:avLst/>
          </a:prstGeom>
        </p:spPr>
      </p:pic>
      <p:sp>
        <p:nvSpPr>
          <p:cNvPr id="14" name="Textfeld 13">
            <a:hlinkClick r:id="rId11" action="ppaction://hlinksldjump"/>
          </p:cNvPr>
          <p:cNvSpPr txBox="1"/>
          <p:nvPr/>
        </p:nvSpPr>
        <p:spPr>
          <a:xfrm>
            <a:off x="3519842" y="6221547"/>
            <a:ext cx="2387600" cy="338554"/>
          </a:xfrm>
          <a:prstGeom prst="rect">
            <a:avLst/>
          </a:prstGeom>
          <a:noFill/>
        </p:spPr>
        <p:txBody>
          <a:bodyPr wrap="square" rtlCol="0">
            <a:spAutoFit/>
          </a:bodyPr>
          <a:lstStyle/>
          <a:p>
            <a:pPr algn="ctr"/>
            <a:r>
              <a:rPr lang="en-US" sz="1600" b="1" dirty="0" smtClean="0">
                <a:solidFill>
                  <a:srgbClr val="2554A0"/>
                </a:solidFill>
              </a:rPr>
              <a:t>Bayesian Belief Network</a:t>
            </a:r>
            <a:endParaRPr lang="en-US" sz="1600" b="1" dirty="0">
              <a:solidFill>
                <a:srgbClr val="2554A0"/>
              </a:solidFill>
            </a:endParaRPr>
          </a:p>
        </p:txBody>
      </p:sp>
      <p:pic>
        <p:nvPicPr>
          <p:cNvPr id="15" name="Grafik 14"/>
          <p:cNvPicPr>
            <a:picLocks noChangeAspect="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971431">
            <a:off x="1450245" y="4079445"/>
            <a:ext cx="425450" cy="425450"/>
          </a:xfrm>
          <a:prstGeom prst="rect">
            <a:avLst/>
          </a:prstGeom>
        </p:spPr>
      </p:pic>
      <p:sp>
        <p:nvSpPr>
          <p:cNvPr id="16" name="Textfeld 15"/>
          <p:cNvSpPr txBox="1"/>
          <p:nvPr/>
        </p:nvSpPr>
        <p:spPr>
          <a:xfrm>
            <a:off x="838199" y="5460823"/>
            <a:ext cx="10371971" cy="276999"/>
          </a:xfrm>
          <a:prstGeom prst="rect">
            <a:avLst/>
          </a:prstGeom>
          <a:noFill/>
        </p:spPr>
        <p:txBody>
          <a:bodyPr wrap="square" rtlCol="0">
            <a:spAutoFit/>
          </a:bodyPr>
          <a:lstStyle/>
          <a:p>
            <a:r>
              <a:rPr lang="da-DK" sz="1200" baseline="30000" dirty="0" smtClean="0">
                <a:solidFill>
                  <a:schemeClr val="bg1"/>
                </a:solidFill>
              </a:rPr>
              <a:t>5</a:t>
            </a:r>
            <a:r>
              <a:rPr lang="da-DK" sz="1200" dirty="0" smtClean="0">
                <a:solidFill>
                  <a:schemeClr val="bg1"/>
                </a:solidFill>
              </a:rPr>
              <a:t>Scrieciu </a:t>
            </a:r>
            <a:r>
              <a:rPr lang="da-DK" sz="1200" dirty="0">
                <a:solidFill>
                  <a:schemeClr val="bg1"/>
                </a:solidFill>
              </a:rPr>
              <a:t>et al., </a:t>
            </a:r>
            <a:r>
              <a:rPr lang="da-DK" sz="1200" dirty="0" smtClean="0">
                <a:solidFill>
                  <a:schemeClr val="bg1"/>
                </a:solidFill>
              </a:rPr>
              <a:t>2021; </a:t>
            </a:r>
            <a:r>
              <a:rPr lang="da-DK" sz="1200" baseline="30000" dirty="0" smtClean="0">
                <a:solidFill>
                  <a:schemeClr val="bg1"/>
                </a:solidFill>
              </a:rPr>
              <a:t>7</a:t>
            </a:r>
            <a:r>
              <a:rPr lang="en-US" sz="1200" dirty="0" err="1" smtClean="0">
                <a:solidFill>
                  <a:schemeClr val="bg1"/>
                </a:solidFill>
              </a:rPr>
              <a:t>Bammer</a:t>
            </a:r>
            <a:r>
              <a:rPr lang="en-US" sz="1200" dirty="0">
                <a:solidFill>
                  <a:schemeClr val="bg1"/>
                </a:solidFill>
              </a:rPr>
              <a:t>, </a:t>
            </a:r>
            <a:r>
              <a:rPr lang="en-US" sz="1200" dirty="0" smtClean="0">
                <a:solidFill>
                  <a:schemeClr val="bg1"/>
                </a:solidFill>
              </a:rPr>
              <a:t>2013; </a:t>
            </a:r>
            <a:r>
              <a:rPr lang="en-US" sz="1200" baseline="30000" dirty="0" smtClean="0">
                <a:solidFill>
                  <a:schemeClr val="bg1"/>
                </a:solidFill>
              </a:rPr>
              <a:t>8</a:t>
            </a:r>
            <a:r>
              <a:rPr lang="en-US" sz="1200" dirty="0" smtClean="0">
                <a:solidFill>
                  <a:schemeClr val="bg1"/>
                </a:solidFill>
              </a:rPr>
              <a:t>Verweij </a:t>
            </a:r>
            <a:r>
              <a:rPr lang="en-US" sz="1200" dirty="0">
                <a:solidFill>
                  <a:schemeClr val="bg1"/>
                </a:solidFill>
              </a:rPr>
              <a:t>et al., </a:t>
            </a:r>
            <a:r>
              <a:rPr lang="en-US" sz="1200" dirty="0" smtClean="0">
                <a:solidFill>
                  <a:schemeClr val="bg1"/>
                </a:solidFill>
              </a:rPr>
              <a:t>2006; </a:t>
            </a:r>
            <a:r>
              <a:rPr lang="en-US" sz="1200" baseline="30000" dirty="0" smtClean="0">
                <a:solidFill>
                  <a:schemeClr val="bg1"/>
                </a:solidFill>
              </a:rPr>
              <a:t>9</a:t>
            </a:r>
            <a:r>
              <a:rPr lang="en-US" sz="1200" dirty="0" smtClean="0">
                <a:solidFill>
                  <a:schemeClr val="bg1"/>
                </a:solidFill>
              </a:rPr>
              <a:t>Hedelin </a:t>
            </a:r>
            <a:r>
              <a:rPr lang="en-US" sz="1200" dirty="0">
                <a:solidFill>
                  <a:schemeClr val="bg1"/>
                </a:solidFill>
              </a:rPr>
              <a:t>et al, 2021</a:t>
            </a:r>
            <a:endParaRPr lang="da-DK" sz="1200" dirty="0">
              <a:solidFill>
                <a:schemeClr val="bg1"/>
              </a:solidFill>
            </a:endParaRPr>
          </a:p>
        </p:txBody>
      </p:sp>
    </p:spTree>
    <p:extLst>
      <p:ext uri="{BB962C8B-B14F-4D97-AF65-F5344CB8AC3E}">
        <p14:creationId xmlns:p14="http://schemas.microsoft.com/office/powerpoint/2010/main" val="966330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Benutzerdefiniert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2998</Words>
  <Application>Microsoft Office PowerPoint</Application>
  <PresentationFormat>Breitbild</PresentationFormat>
  <Paragraphs>533</Paragraphs>
  <Slides>36</Slides>
  <Notes>24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36</vt:i4>
      </vt:variant>
    </vt:vector>
  </HeadingPairs>
  <TitlesOfParts>
    <vt:vector size="40" baseType="lpstr">
      <vt:lpstr>Arial</vt:lpstr>
      <vt:lpstr>Calibri</vt:lpstr>
      <vt:lpstr>Calibri Light</vt:lpstr>
      <vt:lpstr>Office</vt:lpstr>
      <vt:lpstr>Transdisciplinary knowledge integration with  Bayesian Belief Networks in water management  Laura Müller and Petra Döll</vt:lpstr>
      <vt:lpstr>Contents</vt:lpstr>
      <vt:lpstr>Background</vt:lpstr>
      <vt:lpstr>Background   Motivation</vt:lpstr>
      <vt:lpstr>Background   Project KlimaRhön</vt:lpstr>
      <vt:lpstr>Bayesian Belief Network</vt:lpstr>
      <vt:lpstr>Bayesian Belief Network   Idea</vt:lpstr>
      <vt:lpstr>Bayesian Belief Network   Idea</vt:lpstr>
      <vt:lpstr>Bayesian Belief Network   Idea</vt:lpstr>
      <vt:lpstr>Bayesian Belief Network   Development</vt:lpstr>
      <vt:lpstr>Bayesian Belief Network   Characteristics</vt:lpstr>
      <vt:lpstr>Bayesian Belief Network   Characteristics</vt:lpstr>
      <vt:lpstr>Bayesian Belief Network   Characteristics</vt:lpstr>
      <vt:lpstr>Bayesian Belief Network   Characteristics</vt:lpstr>
      <vt:lpstr>Bayesian Belief Network   Characteristics</vt:lpstr>
      <vt:lpstr>Bayesian Belief Network   Characteristics</vt:lpstr>
      <vt:lpstr>Evaluation</vt:lpstr>
      <vt:lpstr>Sensitivity Analysis</vt:lpstr>
      <vt:lpstr>Sensitivity Analysis   Structure Sensitivity</vt:lpstr>
      <vt:lpstr>Sensitivity Analysis   Structure Sensitivity</vt:lpstr>
      <vt:lpstr>Sensitivity Analysis   Structure Sensitivity</vt:lpstr>
      <vt:lpstr>Sensitivity Analysis   Structure Sensitivity</vt:lpstr>
      <vt:lpstr>Sensitivity Analysis   Parameter Sensitivity</vt:lpstr>
      <vt:lpstr>Sensitivity Analysis   Parameter Sensitivity</vt:lpstr>
      <vt:lpstr>Conclusions</vt:lpstr>
      <vt:lpstr>Thank you…</vt:lpstr>
      <vt:lpstr>References</vt:lpstr>
      <vt:lpstr>Graphics</vt:lpstr>
      <vt:lpstr>Sensitivity Analysis   Structure Sensitivity</vt:lpstr>
      <vt:lpstr>Sensitivity Analysis   Structure Sensitivity</vt:lpstr>
      <vt:lpstr>Sensitivity Analysis   Structure Sensitivity</vt:lpstr>
      <vt:lpstr>Sensitivity Analysis   Structure Sensitivity</vt:lpstr>
      <vt:lpstr>Sensitivity Analysis   Structure Sensitivity</vt:lpstr>
      <vt:lpstr>Sensitivity Analysis   Structure Sensitivity</vt:lpstr>
      <vt:lpstr>Sensitivity Analysis   Structure Sensitivity</vt:lpstr>
      <vt:lpstr>Sensitivity Analysis   Parameter Sensitivity</vt:lpstr>
    </vt:vector>
  </TitlesOfParts>
  <Company>Goethe Universität Frankfurt am Main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muellerl</dc:creator>
  <cp:lastModifiedBy>muellerl</cp:lastModifiedBy>
  <cp:revision>448</cp:revision>
  <dcterms:created xsi:type="dcterms:W3CDTF">2023-03-23T08:33:24Z</dcterms:created>
  <dcterms:modified xsi:type="dcterms:W3CDTF">2023-04-26T21:04:48Z</dcterms:modified>
</cp:coreProperties>
</file>