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7572375" cy="425926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B"/>
    <a:srgbClr val="FFFFCC"/>
    <a:srgbClr val="FFFFE5"/>
    <a:srgbClr val="FFF7E1"/>
    <a:srgbClr val="FDFFEF"/>
    <a:srgbClr val="FFFFE7"/>
    <a:srgbClr val="EFF5F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94660"/>
  </p:normalViewPr>
  <p:slideViewPr>
    <p:cSldViewPr snapToGrid="0">
      <p:cViewPr>
        <p:scale>
          <a:sx n="150" d="100"/>
          <a:sy n="150" d="100"/>
        </p:scale>
        <p:origin x="854"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6547" y="697060"/>
            <a:ext cx="5679281" cy="1482855"/>
          </a:xfrm>
        </p:spPr>
        <p:txBody>
          <a:bodyPr anchor="b"/>
          <a:lstStyle>
            <a:lvl1pPr algn="ctr">
              <a:defRPr sz="3727"/>
            </a:lvl1pPr>
          </a:lstStyle>
          <a:p>
            <a:r>
              <a:rPr lang="en-US"/>
              <a:t>Click to edit Master title style</a:t>
            </a:r>
            <a:endParaRPr lang="en-US" dirty="0"/>
          </a:p>
        </p:txBody>
      </p:sp>
      <p:sp>
        <p:nvSpPr>
          <p:cNvPr id="3" name="Subtitle 2"/>
          <p:cNvSpPr>
            <a:spLocks noGrp="1"/>
          </p:cNvSpPr>
          <p:nvPr>
            <p:ph type="subTitle" idx="1"/>
          </p:nvPr>
        </p:nvSpPr>
        <p:spPr>
          <a:xfrm>
            <a:off x="946547" y="2237099"/>
            <a:ext cx="5679281" cy="1028336"/>
          </a:xfrm>
        </p:spPr>
        <p:txBody>
          <a:bodyPr/>
          <a:lstStyle>
            <a:lvl1pPr marL="0" indent="0" algn="ctr">
              <a:buNone/>
              <a:defRPr sz="1491"/>
            </a:lvl1pPr>
            <a:lvl2pPr marL="283967" indent="0" algn="ctr">
              <a:buNone/>
              <a:defRPr sz="1242"/>
            </a:lvl2pPr>
            <a:lvl3pPr marL="567934" indent="0" algn="ctr">
              <a:buNone/>
              <a:defRPr sz="1118"/>
            </a:lvl3pPr>
            <a:lvl4pPr marL="851901" indent="0" algn="ctr">
              <a:buNone/>
              <a:defRPr sz="994"/>
            </a:lvl4pPr>
            <a:lvl5pPr marL="1135868" indent="0" algn="ctr">
              <a:buNone/>
              <a:defRPr sz="994"/>
            </a:lvl5pPr>
            <a:lvl6pPr marL="1419835" indent="0" algn="ctr">
              <a:buNone/>
              <a:defRPr sz="994"/>
            </a:lvl6pPr>
            <a:lvl7pPr marL="1703802" indent="0" algn="ctr">
              <a:buNone/>
              <a:defRPr sz="994"/>
            </a:lvl7pPr>
            <a:lvl8pPr marL="1987768" indent="0" algn="ctr">
              <a:buNone/>
              <a:defRPr sz="994"/>
            </a:lvl8pPr>
            <a:lvl9pPr marL="2271735" indent="0" algn="ctr">
              <a:buNone/>
              <a:defRPr sz="9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712DBA-3776-4ECE-9DA8-3EF78A356C3D}" type="datetimeFigureOut">
              <a:rPr lang="el-GR" smtClean="0"/>
              <a:t>22/4/2023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116030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712DBA-3776-4ECE-9DA8-3EF78A356C3D}" type="datetimeFigureOut">
              <a:rPr lang="el-GR" smtClean="0"/>
              <a:t>22/4/2023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85125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8981" y="226766"/>
            <a:ext cx="1632793" cy="36095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20601" y="226766"/>
            <a:ext cx="4803725" cy="36095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712DBA-3776-4ECE-9DA8-3EF78A356C3D}" type="datetimeFigureOut">
              <a:rPr lang="el-GR" smtClean="0"/>
              <a:t>22/4/2023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118164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712DBA-3776-4ECE-9DA8-3EF78A356C3D}" type="datetimeFigureOut">
              <a:rPr lang="el-GR" smtClean="0"/>
              <a:t>22/4/2023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220574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6657" y="1061858"/>
            <a:ext cx="6531173" cy="1771735"/>
          </a:xfrm>
        </p:spPr>
        <p:txBody>
          <a:bodyPr anchor="b"/>
          <a:lstStyle>
            <a:lvl1pPr>
              <a:defRPr sz="3727"/>
            </a:lvl1pPr>
          </a:lstStyle>
          <a:p>
            <a:r>
              <a:rPr lang="en-US"/>
              <a:t>Click to edit Master title style</a:t>
            </a:r>
            <a:endParaRPr lang="en-US" dirty="0"/>
          </a:p>
        </p:txBody>
      </p:sp>
      <p:sp>
        <p:nvSpPr>
          <p:cNvPr id="3" name="Text Placeholder 2"/>
          <p:cNvSpPr>
            <a:spLocks noGrp="1"/>
          </p:cNvSpPr>
          <p:nvPr>
            <p:ph type="body" idx="1"/>
          </p:nvPr>
        </p:nvSpPr>
        <p:spPr>
          <a:xfrm>
            <a:off x="516657" y="2850355"/>
            <a:ext cx="6531173" cy="931713"/>
          </a:xfrm>
        </p:spPr>
        <p:txBody>
          <a:bodyPr/>
          <a:lstStyle>
            <a:lvl1pPr marL="0" indent="0">
              <a:buNone/>
              <a:defRPr sz="1491">
                <a:solidFill>
                  <a:schemeClr val="tx1">
                    <a:tint val="75000"/>
                  </a:schemeClr>
                </a:solidFill>
              </a:defRPr>
            </a:lvl1pPr>
            <a:lvl2pPr marL="283967" indent="0">
              <a:buNone/>
              <a:defRPr sz="1242">
                <a:solidFill>
                  <a:schemeClr val="tx1">
                    <a:tint val="75000"/>
                  </a:schemeClr>
                </a:solidFill>
              </a:defRPr>
            </a:lvl2pPr>
            <a:lvl3pPr marL="567934" indent="0">
              <a:buNone/>
              <a:defRPr sz="1118">
                <a:solidFill>
                  <a:schemeClr val="tx1">
                    <a:tint val="75000"/>
                  </a:schemeClr>
                </a:solidFill>
              </a:defRPr>
            </a:lvl3pPr>
            <a:lvl4pPr marL="851901" indent="0">
              <a:buNone/>
              <a:defRPr sz="994">
                <a:solidFill>
                  <a:schemeClr val="tx1">
                    <a:tint val="75000"/>
                  </a:schemeClr>
                </a:solidFill>
              </a:defRPr>
            </a:lvl4pPr>
            <a:lvl5pPr marL="1135868" indent="0">
              <a:buNone/>
              <a:defRPr sz="994">
                <a:solidFill>
                  <a:schemeClr val="tx1">
                    <a:tint val="75000"/>
                  </a:schemeClr>
                </a:solidFill>
              </a:defRPr>
            </a:lvl5pPr>
            <a:lvl6pPr marL="1419835" indent="0">
              <a:buNone/>
              <a:defRPr sz="994">
                <a:solidFill>
                  <a:schemeClr val="tx1">
                    <a:tint val="75000"/>
                  </a:schemeClr>
                </a:solidFill>
              </a:defRPr>
            </a:lvl6pPr>
            <a:lvl7pPr marL="1703802" indent="0">
              <a:buNone/>
              <a:defRPr sz="994">
                <a:solidFill>
                  <a:schemeClr val="tx1">
                    <a:tint val="75000"/>
                  </a:schemeClr>
                </a:solidFill>
              </a:defRPr>
            </a:lvl7pPr>
            <a:lvl8pPr marL="1987768" indent="0">
              <a:buNone/>
              <a:defRPr sz="994">
                <a:solidFill>
                  <a:schemeClr val="tx1">
                    <a:tint val="75000"/>
                  </a:schemeClr>
                </a:solidFill>
              </a:defRPr>
            </a:lvl8pPr>
            <a:lvl9pPr marL="2271735" indent="0">
              <a:buNone/>
              <a:defRPr sz="9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712DBA-3776-4ECE-9DA8-3EF78A356C3D}" type="datetimeFigureOut">
              <a:rPr lang="el-GR" smtClean="0"/>
              <a:t>22/4/2023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67240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0601" y="1133832"/>
            <a:ext cx="3218259" cy="2702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3515" y="1133832"/>
            <a:ext cx="3218259" cy="2702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712DBA-3776-4ECE-9DA8-3EF78A356C3D}" type="datetimeFigureOut">
              <a:rPr lang="el-GR" smtClean="0"/>
              <a:t>22/4/2023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141292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1587" y="226766"/>
            <a:ext cx="6531173" cy="8232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1588" y="1044111"/>
            <a:ext cx="3203469" cy="511703"/>
          </a:xfrm>
        </p:spPr>
        <p:txBody>
          <a:bodyPr anchor="b"/>
          <a:lstStyle>
            <a:lvl1pPr marL="0" indent="0">
              <a:buNone/>
              <a:defRPr sz="1491" b="1"/>
            </a:lvl1pPr>
            <a:lvl2pPr marL="283967" indent="0">
              <a:buNone/>
              <a:defRPr sz="1242" b="1"/>
            </a:lvl2pPr>
            <a:lvl3pPr marL="567934" indent="0">
              <a:buNone/>
              <a:defRPr sz="1118" b="1"/>
            </a:lvl3pPr>
            <a:lvl4pPr marL="851901" indent="0">
              <a:buNone/>
              <a:defRPr sz="994" b="1"/>
            </a:lvl4pPr>
            <a:lvl5pPr marL="1135868" indent="0">
              <a:buNone/>
              <a:defRPr sz="994" b="1"/>
            </a:lvl5pPr>
            <a:lvl6pPr marL="1419835" indent="0">
              <a:buNone/>
              <a:defRPr sz="994" b="1"/>
            </a:lvl6pPr>
            <a:lvl7pPr marL="1703802" indent="0">
              <a:buNone/>
              <a:defRPr sz="994" b="1"/>
            </a:lvl7pPr>
            <a:lvl8pPr marL="1987768" indent="0">
              <a:buNone/>
              <a:defRPr sz="994" b="1"/>
            </a:lvl8pPr>
            <a:lvl9pPr marL="2271735" indent="0">
              <a:buNone/>
              <a:defRPr sz="994" b="1"/>
            </a:lvl9pPr>
          </a:lstStyle>
          <a:p>
            <a:pPr lvl="0"/>
            <a:r>
              <a:rPr lang="en-US"/>
              <a:t>Edit Master text styles</a:t>
            </a:r>
          </a:p>
        </p:txBody>
      </p:sp>
      <p:sp>
        <p:nvSpPr>
          <p:cNvPr id="4" name="Content Placeholder 3"/>
          <p:cNvSpPr>
            <a:spLocks noGrp="1"/>
          </p:cNvSpPr>
          <p:nvPr>
            <p:ph sz="half" idx="2"/>
          </p:nvPr>
        </p:nvSpPr>
        <p:spPr>
          <a:xfrm>
            <a:off x="521588" y="1555814"/>
            <a:ext cx="3203469" cy="2288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3515" y="1044111"/>
            <a:ext cx="3219246" cy="511703"/>
          </a:xfrm>
        </p:spPr>
        <p:txBody>
          <a:bodyPr anchor="b"/>
          <a:lstStyle>
            <a:lvl1pPr marL="0" indent="0">
              <a:buNone/>
              <a:defRPr sz="1491" b="1"/>
            </a:lvl1pPr>
            <a:lvl2pPr marL="283967" indent="0">
              <a:buNone/>
              <a:defRPr sz="1242" b="1"/>
            </a:lvl2pPr>
            <a:lvl3pPr marL="567934" indent="0">
              <a:buNone/>
              <a:defRPr sz="1118" b="1"/>
            </a:lvl3pPr>
            <a:lvl4pPr marL="851901" indent="0">
              <a:buNone/>
              <a:defRPr sz="994" b="1"/>
            </a:lvl4pPr>
            <a:lvl5pPr marL="1135868" indent="0">
              <a:buNone/>
              <a:defRPr sz="994" b="1"/>
            </a:lvl5pPr>
            <a:lvl6pPr marL="1419835" indent="0">
              <a:buNone/>
              <a:defRPr sz="994" b="1"/>
            </a:lvl6pPr>
            <a:lvl7pPr marL="1703802" indent="0">
              <a:buNone/>
              <a:defRPr sz="994" b="1"/>
            </a:lvl7pPr>
            <a:lvl8pPr marL="1987768" indent="0">
              <a:buNone/>
              <a:defRPr sz="994" b="1"/>
            </a:lvl8pPr>
            <a:lvl9pPr marL="2271735" indent="0">
              <a:buNone/>
              <a:defRPr sz="994" b="1"/>
            </a:lvl9pPr>
          </a:lstStyle>
          <a:p>
            <a:pPr lvl="0"/>
            <a:r>
              <a:rPr lang="en-US"/>
              <a:t>Edit Master text styles</a:t>
            </a:r>
          </a:p>
        </p:txBody>
      </p:sp>
      <p:sp>
        <p:nvSpPr>
          <p:cNvPr id="6" name="Content Placeholder 5"/>
          <p:cNvSpPr>
            <a:spLocks noGrp="1"/>
          </p:cNvSpPr>
          <p:nvPr>
            <p:ph sz="quarter" idx="4"/>
          </p:nvPr>
        </p:nvSpPr>
        <p:spPr>
          <a:xfrm>
            <a:off x="3833515" y="1555814"/>
            <a:ext cx="3219246" cy="2288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712DBA-3776-4ECE-9DA8-3EF78A356C3D}" type="datetimeFigureOut">
              <a:rPr lang="el-GR" smtClean="0"/>
              <a:t>22/4/2023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153638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712DBA-3776-4ECE-9DA8-3EF78A356C3D}" type="datetimeFigureOut">
              <a:rPr lang="el-GR" smtClean="0"/>
              <a:t>22/4/2023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25186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12DBA-3776-4ECE-9DA8-3EF78A356C3D}" type="datetimeFigureOut">
              <a:rPr lang="el-GR" smtClean="0"/>
              <a:t>22/4/2023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290845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587" y="283951"/>
            <a:ext cx="2442288" cy="993828"/>
          </a:xfrm>
        </p:spPr>
        <p:txBody>
          <a:bodyPr anchor="b"/>
          <a:lstStyle>
            <a:lvl1pPr>
              <a:defRPr sz="1988"/>
            </a:lvl1pPr>
          </a:lstStyle>
          <a:p>
            <a:r>
              <a:rPr lang="en-US"/>
              <a:t>Click to edit Master title style</a:t>
            </a:r>
            <a:endParaRPr lang="en-US" dirty="0"/>
          </a:p>
        </p:txBody>
      </p:sp>
      <p:sp>
        <p:nvSpPr>
          <p:cNvPr id="3" name="Content Placeholder 2"/>
          <p:cNvSpPr>
            <a:spLocks noGrp="1"/>
          </p:cNvSpPr>
          <p:nvPr>
            <p:ph idx="1"/>
          </p:nvPr>
        </p:nvSpPr>
        <p:spPr>
          <a:xfrm>
            <a:off x="3219246" y="613255"/>
            <a:ext cx="3833515" cy="3026837"/>
          </a:xfrm>
        </p:spPr>
        <p:txBody>
          <a:bodyPr/>
          <a:lstStyle>
            <a:lvl1pPr>
              <a:defRPr sz="1988"/>
            </a:lvl1pPr>
            <a:lvl2pPr>
              <a:defRPr sz="1739"/>
            </a:lvl2pPr>
            <a:lvl3pPr>
              <a:defRPr sz="1491"/>
            </a:lvl3pPr>
            <a:lvl4pPr>
              <a:defRPr sz="1242"/>
            </a:lvl4pPr>
            <a:lvl5pPr>
              <a:defRPr sz="1242"/>
            </a:lvl5pPr>
            <a:lvl6pPr>
              <a:defRPr sz="1242"/>
            </a:lvl6pPr>
            <a:lvl7pPr>
              <a:defRPr sz="1242"/>
            </a:lvl7pPr>
            <a:lvl8pPr>
              <a:defRPr sz="1242"/>
            </a:lvl8pPr>
            <a:lvl9pPr>
              <a:defRPr sz="124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1587" y="1277779"/>
            <a:ext cx="2442288" cy="2367243"/>
          </a:xfrm>
        </p:spPr>
        <p:txBody>
          <a:bodyPr/>
          <a:lstStyle>
            <a:lvl1pPr marL="0" indent="0">
              <a:buNone/>
              <a:defRPr sz="994"/>
            </a:lvl1pPr>
            <a:lvl2pPr marL="283967" indent="0">
              <a:buNone/>
              <a:defRPr sz="870"/>
            </a:lvl2pPr>
            <a:lvl3pPr marL="567934" indent="0">
              <a:buNone/>
              <a:defRPr sz="745"/>
            </a:lvl3pPr>
            <a:lvl4pPr marL="851901" indent="0">
              <a:buNone/>
              <a:defRPr sz="621"/>
            </a:lvl4pPr>
            <a:lvl5pPr marL="1135868" indent="0">
              <a:buNone/>
              <a:defRPr sz="621"/>
            </a:lvl5pPr>
            <a:lvl6pPr marL="1419835" indent="0">
              <a:buNone/>
              <a:defRPr sz="621"/>
            </a:lvl6pPr>
            <a:lvl7pPr marL="1703802" indent="0">
              <a:buNone/>
              <a:defRPr sz="621"/>
            </a:lvl7pPr>
            <a:lvl8pPr marL="1987768" indent="0">
              <a:buNone/>
              <a:defRPr sz="621"/>
            </a:lvl8pPr>
            <a:lvl9pPr marL="2271735" indent="0">
              <a:buNone/>
              <a:defRPr sz="621"/>
            </a:lvl9pPr>
          </a:lstStyle>
          <a:p>
            <a:pPr lvl="0"/>
            <a:r>
              <a:rPr lang="en-US"/>
              <a:t>Edit Master text styles</a:t>
            </a:r>
          </a:p>
        </p:txBody>
      </p:sp>
      <p:sp>
        <p:nvSpPr>
          <p:cNvPr id="5" name="Date Placeholder 4"/>
          <p:cNvSpPr>
            <a:spLocks noGrp="1"/>
          </p:cNvSpPr>
          <p:nvPr>
            <p:ph type="dt" sz="half" idx="10"/>
          </p:nvPr>
        </p:nvSpPr>
        <p:spPr/>
        <p:txBody>
          <a:bodyPr/>
          <a:lstStyle/>
          <a:p>
            <a:fld id="{BB712DBA-3776-4ECE-9DA8-3EF78A356C3D}" type="datetimeFigureOut">
              <a:rPr lang="el-GR" smtClean="0"/>
              <a:t>22/4/2023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339709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587" y="283951"/>
            <a:ext cx="2442288" cy="993828"/>
          </a:xfrm>
        </p:spPr>
        <p:txBody>
          <a:bodyPr anchor="b"/>
          <a:lstStyle>
            <a:lvl1pPr>
              <a:defRPr sz="1988"/>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9246" y="613255"/>
            <a:ext cx="3833515" cy="3026837"/>
          </a:xfrm>
        </p:spPr>
        <p:txBody>
          <a:bodyPr anchor="t"/>
          <a:lstStyle>
            <a:lvl1pPr marL="0" indent="0">
              <a:buNone/>
              <a:defRPr sz="1988"/>
            </a:lvl1pPr>
            <a:lvl2pPr marL="283967" indent="0">
              <a:buNone/>
              <a:defRPr sz="1739"/>
            </a:lvl2pPr>
            <a:lvl3pPr marL="567934" indent="0">
              <a:buNone/>
              <a:defRPr sz="1491"/>
            </a:lvl3pPr>
            <a:lvl4pPr marL="851901" indent="0">
              <a:buNone/>
              <a:defRPr sz="1242"/>
            </a:lvl4pPr>
            <a:lvl5pPr marL="1135868" indent="0">
              <a:buNone/>
              <a:defRPr sz="1242"/>
            </a:lvl5pPr>
            <a:lvl6pPr marL="1419835" indent="0">
              <a:buNone/>
              <a:defRPr sz="1242"/>
            </a:lvl6pPr>
            <a:lvl7pPr marL="1703802" indent="0">
              <a:buNone/>
              <a:defRPr sz="1242"/>
            </a:lvl7pPr>
            <a:lvl8pPr marL="1987768" indent="0">
              <a:buNone/>
              <a:defRPr sz="1242"/>
            </a:lvl8pPr>
            <a:lvl9pPr marL="2271735" indent="0">
              <a:buNone/>
              <a:defRPr sz="1242"/>
            </a:lvl9pPr>
          </a:lstStyle>
          <a:p>
            <a:r>
              <a:rPr lang="en-US"/>
              <a:t>Click icon to add picture</a:t>
            </a:r>
            <a:endParaRPr lang="en-US" dirty="0"/>
          </a:p>
        </p:txBody>
      </p:sp>
      <p:sp>
        <p:nvSpPr>
          <p:cNvPr id="4" name="Text Placeholder 3"/>
          <p:cNvSpPr>
            <a:spLocks noGrp="1"/>
          </p:cNvSpPr>
          <p:nvPr>
            <p:ph type="body" sz="half" idx="2"/>
          </p:nvPr>
        </p:nvSpPr>
        <p:spPr>
          <a:xfrm>
            <a:off x="521587" y="1277779"/>
            <a:ext cx="2442288" cy="2367243"/>
          </a:xfrm>
        </p:spPr>
        <p:txBody>
          <a:bodyPr/>
          <a:lstStyle>
            <a:lvl1pPr marL="0" indent="0">
              <a:buNone/>
              <a:defRPr sz="994"/>
            </a:lvl1pPr>
            <a:lvl2pPr marL="283967" indent="0">
              <a:buNone/>
              <a:defRPr sz="870"/>
            </a:lvl2pPr>
            <a:lvl3pPr marL="567934" indent="0">
              <a:buNone/>
              <a:defRPr sz="745"/>
            </a:lvl3pPr>
            <a:lvl4pPr marL="851901" indent="0">
              <a:buNone/>
              <a:defRPr sz="621"/>
            </a:lvl4pPr>
            <a:lvl5pPr marL="1135868" indent="0">
              <a:buNone/>
              <a:defRPr sz="621"/>
            </a:lvl5pPr>
            <a:lvl6pPr marL="1419835" indent="0">
              <a:buNone/>
              <a:defRPr sz="621"/>
            </a:lvl6pPr>
            <a:lvl7pPr marL="1703802" indent="0">
              <a:buNone/>
              <a:defRPr sz="621"/>
            </a:lvl7pPr>
            <a:lvl8pPr marL="1987768" indent="0">
              <a:buNone/>
              <a:defRPr sz="621"/>
            </a:lvl8pPr>
            <a:lvl9pPr marL="2271735" indent="0">
              <a:buNone/>
              <a:defRPr sz="621"/>
            </a:lvl9pPr>
          </a:lstStyle>
          <a:p>
            <a:pPr lvl="0"/>
            <a:r>
              <a:rPr lang="en-US"/>
              <a:t>Edit Master text styles</a:t>
            </a:r>
          </a:p>
        </p:txBody>
      </p:sp>
      <p:sp>
        <p:nvSpPr>
          <p:cNvPr id="5" name="Date Placeholder 4"/>
          <p:cNvSpPr>
            <a:spLocks noGrp="1"/>
          </p:cNvSpPr>
          <p:nvPr>
            <p:ph type="dt" sz="half" idx="10"/>
          </p:nvPr>
        </p:nvSpPr>
        <p:spPr/>
        <p:txBody>
          <a:bodyPr/>
          <a:lstStyle/>
          <a:p>
            <a:fld id="{BB712DBA-3776-4ECE-9DA8-3EF78A356C3D}" type="datetimeFigureOut">
              <a:rPr lang="el-GR" smtClean="0"/>
              <a:t>22/4/2023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DBCAD6-BE9B-451A-A6F2-862E59090B76}" type="slidenum">
              <a:rPr lang="el-GR" smtClean="0"/>
              <a:t>‹#›</a:t>
            </a:fld>
            <a:endParaRPr lang="el-GR"/>
          </a:p>
        </p:txBody>
      </p:sp>
    </p:spTree>
    <p:extLst>
      <p:ext uri="{BB962C8B-B14F-4D97-AF65-F5344CB8AC3E}">
        <p14:creationId xmlns:p14="http://schemas.microsoft.com/office/powerpoint/2010/main" val="3277342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0601" y="226766"/>
            <a:ext cx="6531173" cy="8232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20601" y="1133832"/>
            <a:ext cx="6531173" cy="27024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0601" y="3947706"/>
            <a:ext cx="1703784" cy="226766"/>
          </a:xfrm>
          <a:prstGeom prst="rect">
            <a:avLst/>
          </a:prstGeom>
        </p:spPr>
        <p:txBody>
          <a:bodyPr vert="horz" lIns="91440" tIns="45720" rIns="91440" bIns="45720" rtlCol="0" anchor="ctr"/>
          <a:lstStyle>
            <a:lvl1pPr algn="l">
              <a:defRPr sz="745">
                <a:solidFill>
                  <a:schemeClr val="tx1">
                    <a:tint val="75000"/>
                  </a:schemeClr>
                </a:solidFill>
              </a:defRPr>
            </a:lvl1pPr>
          </a:lstStyle>
          <a:p>
            <a:fld id="{BB712DBA-3776-4ECE-9DA8-3EF78A356C3D}" type="datetimeFigureOut">
              <a:rPr lang="el-GR" smtClean="0"/>
              <a:t>22/4/2023</a:t>
            </a:fld>
            <a:endParaRPr lang="el-GR"/>
          </a:p>
        </p:txBody>
      </p:sp>
      <p:sp>
        <p:nvSpPr>
          <p:cNvPr id="5" name="Footer Placeholder 4"/>
          <p:cNvSpPr>
            <a:spLocks noGrp="1"/>
          </p:cNvSpPr>
          <p:nvPr>
            <p:ph type="ftr" sz="quarter" idx="3"/>
          </p:nvPr>
        </p:nvSpPr>
        <p:spPr>
          <a:xfrm>
            <a:off x="2508349" y="3947706"/>
            <a:ext cx="2555677" cy="226766"/>
          </a:xfrm>
          <a:prstGeom prst="rect">
            <a:avLst/>
          </a:prstGeom>
        </p:spPr>
        <p:txBody>
          <a:bodyPr vert="horz" lIns="91440" tIns="45720" rIns="91440" bIns="45720" rtlCol="0" anchor="ctr"/>
          <a:lstStyle>
            <a:lvl1pPr algn="ctr">
              <a:defRPr sz="745">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5347990" y="3947706"/>
            <a:ext cx="1703784" cy="226766"/>
          </a:xfrm>
          <a:prstGeom prst="rect">
            <a:avLst/>
          </a:prstGeom>
        </p:spPr>
        <p:txBody>
          <a:bodyPr vert="horz" lIns="91440" tIns="45720" rIns="91440" bIns="45720" rtlCol="0" anchor="ctr"/>
          <a:lstStyle>
            <a:lvl1pPr algn="r">
              <a:defRPr sz="745">
                <a:solidFill>
                  <a:schemeClr val="tx1">
                    <a:tint val="75000"/>
                  </a:schemeClr>
                </a:solidFill>
              </a:defRPr>
            </a:lvl1pPr>
          </a:lstStyle>
          <a:p>
            <a:fld id="{F3DBCAD6-BE9B-451A-A6F2-862E59090B76}" type="slidenum">
              <a:rPr lang="el-GR" smtClean="0"/>
              <a:t>‹#›</a:t>
            </a:fld>
            <a:endParaRPr lang="el-GR"/>
          </a:p>
        </p:txBody>
      </p:sp>
    </p:spTree>
    <p:extLst>
      <p:ext uri="{BB962C8B-B14F-4D97-AF65-F5344CB8AC3E}">
        <p14:creationId xmlns:p14="http://schemas.microsoft.com/office/powerpoint/2010/main" val="34445866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67934" rtl="0" eaLnBrk="1" latinLnBrk="0" hangingPunct="1">
        <a:lnSpc>
          <a:spcPct val="90000"/>
        </a:lnSpc>
        <a:spcBef>
          <a:spcPct val="0"/>
        </a:spcBef>
        <a:buNone/>
        <a:defRPr sz="2733" kern="1200">
          <a:solidFill>
            <a:schemeClr val="tx1"/>
          </a:solidFill>
          <a:latin typeface="+mj-lt"/>
          <a:ea typeface="+mj-ea"/>
          <a:cs typeface="+mj-cs"/>
        </a:defRPr>
      </a:lvl1pPr>
    </p:titleStyle>
    <p:bodyStyle>
      <a:lvl1pPr marL="141983" indent="-141983" algn="l" defTabSz="567934" rtl="0" eaLnBrk="1" latinLnBrk="0" hangingPunct="1">
        <a:lnSpc>
          <a:spcPct val="90000"/>
        </a:lnSpc>
        <a:spcBef>
          <a:spcPts val="621"/>
        </a:spcBef>
        <a:buFont typeface="Arial" panose="020B0604020202020204" pitchFamily="34" charset="0"/>
        <a:buChar char="•"/>
        <a:defRPr sz="1739" kern="1200">
          <a:solidFill>
            <a:schemeClr val="tx1"/>
          </a:solidFill>
          <a:latin typeface="+mn-lt"/>
          <a:ea typeface="+mn-ea"/>
          <a:cs typeface="+mn-cs"/>
        </a:defRPr>
      </a:lvl1pPr>
      <a:lvl2pPr marL="425950" indent="-141983" algn="l" defTabSz="567934" rtl="0" eaLnBrk="1" latinLnBrk="0" hangingPunct="1">
        <a:lnSpc>
          <a:spcPct val="90000"/>
        </a:lnSpc>
        <a:spcBef>
          <a:spcPts val="311"/>
        </a:spcBef>
        <a:buFont typeface="Arial" panose="020B0604020202020204" pitchFamily="34" charset="0"/>
        <a:buChar char="•"/>
        <a:defRPr sz="1491" kern="1200">
          <a:solidFill>
            <a:schemeClr val="tx1"/>
          </a:solidFill>
          <a:latin typeface="+mn-lt"/>
          <a:ea typeface="+mn-ea"/>
          <a:cs typeface="+mn-cs"/>
        </a:defRPr>
      </a:lvl2pPr>
      <a:lvl3pPr marL="709917" indent="-141983" algn="l" defTabSz="567934" rtl="0" eaLnBrk="1" latinLnBrk="0" hangingPunct="1">
        <a:lnSpc>
          <a:spcPct val="90000"/>
        </a:lnSpc>
        <a:spcBef>
          <a:spcPts val="311"/>
        </a:spcBef>
        <a:buFont typeface="Arial" panose="020B0604020202020204" pitchFamily="34" charset="0"/>
        <a:buChar char="•"/>
        <a:defRPr sz="1242" kern="1200">
          <a:solidFill>
            <a:schemeClr val="tx1"/>
          </a:solidFill>
          <a:latin typeface="+mn-lt"/>
          <a:ea typeface="+mn-ea"/>
          <a:cs typeface="+mn-cs"/>
        </a:defRPr>
      </a:lvl3pPr>
      <a:lvl4pPr marL="993884"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4pPr>
      <a:lvl5pPr marL="1277851"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5pPr>
      <a:lvl6pPr marL="1561818"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6pPr>
      <a:lvl7pPr marL="1845785"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7pPr>
      <a:lvl8pPr marL="2129752"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8pPr>
      <a:lvl9pPr marL="2413719"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9pPr>
    </p:bodyStyle>
    <p:otherStyle>
      <a:defPPr>
        <a:defRPr lang="en-US"/>
      </a:defPPr>
      <a:lvl1pPr marL="0" algn="l" defTabSz="567934" rtl="0" eaLnBrk="1" latinLnBrk="0" hangingPunct="1">
        <a:defRPr sz="1118" kern="1200">
          <a:solidFill>
            <a:schemeClr val="tx1"/>
          </a:solidFill>
          <a:latin typeface="+mn-lt"/>
          <a:ea typeface="+mn-ea"/>
          <a:cs typeface="+mn-cs"/>
        </a:defRPr>
      </a:lvl1pPr>
      <a:lvl2pPr marL="283967" algn="l" defTabSz="567934" rtl="0" eaLnBrk="1" latinLnBrk="0" hangingPunct="1">
        <a:defRPr sz="1118" kern="1200">
          <a:solidFill>
            <a:schemeClr val="tx1"/>
          </a:solidFill>
          <a:latin typeface="+mn-lt"/>
          <a:ea typeface="+mn-ea"/>
          <a:cs typeface="+mn-cs"/>
        </a:defRPr>
      </a:lvl2pPr>
      <a:lvl3pPr marL="567934" algn="l" defTabSz="567934" rtl="0" eaLnBrk="1" latinLnBrk="0" hangingPunct="1">
        <a:defRPr sz="1118" kern="1200">
          <a:solidFill>
            <a:schemeClr val="tx1"/>
          </a:solidFill>
          <a:latin typeface="+mn-lt"/>
          <a:ea typeface="+mn-ea"/>
          <a:cs typeface="+mn-cs"/>
        </a:defRPr>
      </a:lvl3pPr>
      <a:lvl4pPr marL="851901" algn="l" defTabSz="567934" rtl="0" eaLnBrk="1" latinLnBrk="0" hangingPunct="1">
        <a:defRPr sz="1118" kern="1200">
          <a:solidFill>
            <a:schemeClr val="tx1"/>
          </a:solidFill>
          <a:latin typeface="+mn-lt"/>
          <a:ea typeface="+mn-ea"/>
          <a:cs typeface="+mn-cs"/>
        </a:defRPr>
      </a:lvl4pPr>
      <a:lvl5pPr marL="1135868" algn="l" defTabSz="567934" rtl="0" eaLnBrk="1" latinLnBrk="0" hangingPunct="1">
        <a:defRPr sz="1118" kern="1200">
          <a:solidFill>
            <a:schemeClr val="tx1"/>
          </a:solidFill>
          <a:latin typeface="+mn-lt"/>
          <a:ea typeface="+mn-ea"/>
          <a:cs typeface="+mn-cs"/>
        </a:defRPr>
      </a:lvl5pPr>
      <a:lvl6pPr marL="1419835" algn="l" defTabSz="567934" rtl="0" eaLnBrk="1" latinLnBrk="0" hangingPunct="1">
        <a:defRPr sz="1118" kern="1200">
          <a:solidFill>
            <a:schemeClr val="tx1"/>
          </a:solidFill>
          <a:latin typeface="+mn-lt"/>
          <a:ea typeface="+mn-ea"/>
          <a:cs typeface="+mn-cs"/>
        </a:defRPr>
      </a:lvl6pPr>
      <a:lvl7pPr marL="1703802" algn="l" defTabSz="567934" rtl="0" eaLnBrk="1" latinLnBrk="0" hangingPunct="1">
        <a:defRPr sz="1118" kern="1200">
          <a:solidFill>
            <a:schemeClr val="tx1"/>
          </a:solidFill>
          <a:latin typeface="+mn-lt"/>
          <a:ea typeface="+mn-ea"/>
          <a:cs typeface="+mn-cs"/>
        </a:defRPr>
      </a:lvl7pPr>
      <a:lvl8pPr marL="1987768" algn="l" defTabSz="567934" rtl="0" eaLnBrk="1" latinLnBrk="0" hangingPunct="1">
        <a:defRPr sz="1118" kern="1200">
          <a:solidFill>
            <a:schemeClr val="tx1"/>
          </a:solidFill>
          <a:latin typeface="+mn-lt"/>
          <a:ea typeface="+mn-ea"/>
          <a:cs typeface="+mn-cs"/>
        </a:defRPr>
      </a:lvl8pPr>
      <a:lvl9pPr marL="2271735" algn="l" defTabSz="567934" rtl="0" eaLnBrk="1" latinLnBrk="0" hangingPunct="1">
        <a:defRPr sz="11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0.t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3.tif"/><Relationship Id="rId1" Type="http://schemas.openxmlformats.org/officeDocument/2006/relationships/slideLayout" Target="../slideLayouts/slideLayout1.xml"/><Relationship Id="rId6" Type="http://schemas.openxmlformats.org/officeDocument/2006/relationships/image" Target="../media/image5.tif"/><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2.tif"/><Relationship Id="rId10" Type="http://schemas.openxmlformats.org/officeDocument/2006/relationships/hyperlink" Target="http://elsem-net.uniwa.gr/" TargetMode="External"/><Relationship Id="rId4" Type="http://schemas.openxmlformats.org/officeDocument/2006/relationships/image" Target="../media/image3.emf"/><Relationship Id="rId9" Type="http://schemas.openxmlformats.org/officeDocument/2006/relationships/image" Target="../media/image7.tiff"/><Relationship Id="rId1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610" y="117669"/>
            <a:ext cx="6949440" cy="59770"/>
          </a:xfrm>
        </p:spPr>
        <p:txBody>
          <a:bodyPr>
            <a:noAutofit/>
          </a:bodyPr>
          <a:lstStyle/>
          <a:p>
            <a:pPr algn="just"/>
            <a:r>
              <a:rPr lang="en-US" sz="900" b="1" dirty="0">
                <a:latin typeface="+mn-lt"/>
              </a:rPr>
              <a:t>New features of the ELSEM-Net electromagnetic monitoring stations network and analysis of recent data associated with strong earthquakes.</a:t>
            </a:r>
            <a:endParaRPr lang="el-GR" sz="900" b="1" dirty="0">
              <a:latin typeface="+mn-lt"/>
            </a:endParaRPr>
          </a:p>
        </p:txBody>
      </p:sp>
      <p:sp>
        <p:nvSpPr>
          <p:cNvPr id="3" name="Subtitle 2"/>
          <p:cNvSpPr>
            <a:spLocks noGrp="1"/>
          </p:cNvSpPr>
          <p:nvPr>
            <p:ph type="subTitle" idx="1"/>
          </p:nvPr>
        </p:nvSpPr>
        <p:spPr>
          <a:xfrm>
            <a:off x="329721" y="128478"/>
            <a:ext cx="6949440" cy="239034"/>
          </a:xfrm>
        </p:spPr>
        <p:txBody>
          <a:bodyPr>
            <a:noAutofit/>
          </a:bodyPr>
          <a:lstStyle/>
          <a:p>
            <a:pPr algn="l"/>
            <a:r>
              <a:rPr lang="en-US" sz="600" i="1" u="sng" dirty="0" err="1">
                <a:latin typeface="+mj-lt"/>
              </a:rPr>
              <a:t>Dimitrios</a:t>
            </a:r>
            <a:r>
              <a:rPr lang="en-US" sz="600" i="1" u="sng" dirty="0">
                <a:latin typeface="+mj-lt"/>
              </a:rPr>
              <a:t> Z. Politis</a:t>
            </a:r>
            <a:r>
              <a:rPr lang="en-US" sz="600" i="1" dirty="0">
                <a:latin typeface="+mj-lt"/>
              </a:rPr>
              <a:t>, Stelios M. </a:t>
            </a:r>
            <a:r>
              <a:rPr lang="en-US" sz="600" i="1" dirty="0" err="1">
                <a:latin typeface="+mj-lt"/>
              </a:rPr>
              <a:t>Potirakis</a:t>
            </a:r>
            <a:r>
              <a:rPr lang="en-US" sz="600" i="1" dirty="0">
                <a:latin typeface="+mj-lt"/>
              </a:rPr>
              <a:t>, </a:t>
            </a:r>
            <a:r>
              <a:rPr lang="en-US" sz="600" i="1" dirty="0" err="1">
                <a:latin typeface="+mj-lt"/>
              </a:rPr>
              <a:t>Philopimin</a:t>
            </a:r>
            <a:r>
              <a:rPr lang="en-US" sz="600" i="1" dirty="0">
                <a:latin typeface="+mj-lt"/>
              </a:rPr>
              <a:t> </a:t>
            </a:r>
            <a:r>
              <a:rPr lang="en-US" sz="600" i="1" dirty="0" err="1">
                <a:latin typeface="+mj-lt"/>
              </a:rPr>
              <a:t>Malkotsis</a:t>
            </a:r>
            <a:r>
              <a:rPr lang="en-US" sz="600" i="1" dirty="0">
                <a:latin typeface="+mj-lt"/>
              </a:rPr>
              <a:t>, Nikolaos Papadopoulos, </a:t>
            </a:r>
            <a:r>
              <a:rPr lang="en-US" sz="600" i="1" dirty="0" err="1">
                <a:latin typeface="+mj-lt"/>
              </a:rPr>
              <a:t>Dionysios</a:t>
            </a:r>
            <a:r>
              <a:rPr lang="en-US" sz="600" i="1" dirty="0">
                <a:latin typeface="+mj-lt"/>
              </a:rPr>
              <a:t> </a:t>
            </a:r>
            <a:r>
              <a:rPr lang="en-US" sz="600" i="1" dirty="0" err="1">
                <a:latin typeface="+mj-lt"/>
              </a:rPr>
              <a:t>Dimakos</a:t>
            </a:r>
            <a:r>
              <a:rPr lang="en-US" sz="600" i="1" dirty="0">
                <a:latin typeface="+mj-lt"/>
              </a:rPr>
              <a:t>, Michael </a:t>
            </a:r>
            <a:r>
              <a:rPr lang="en-US" sz="600" i="1" dirty="0" err="1">
                <a:latin typeface="+mj-lt"/>
              </a:rPr>
              <a:t>Exarchos</a:t>
            </a:r>
            <a:r>
              <a:rPr lang="en-US" sz="600" i="1" dirty="0">
                <a:latin typeface="+mj-lt"/>
              </a:rPr>
              <a:t>, </a:t>
            </a:r>
            <a:r>
              <a:rPr lang="en-US" sz="600" i="1" dirty="0" err="1">
                <a:latin typeface="+mj-lt"/>
              </a:rPr>
              <a:t>Efstratios</a:t>
            </a:r>
            <a:r>
              <a:rPr lang="en-US" sz="600" i="1" dirty="0">
                <a:latin typeface="+mj-lt"/>
              </a:rPr>
              <a:t> </a:t>
            </a:r>
            <a:r>
              <a:rPr lang="en-US" sz="600" i="1" dirty="0" err="1">
                <a:latin typeface="+mj-lt"/>
              </a:rPr>
              <a:t>Liadopoulos</a:t>
            </a:r>
            <a:r>
              <a:rPr lang="en-US" sz="600" i="1" dirty="0">
                <a:latin typeface="+mj-lt"/>
              </a:rPr>
              <a:t>, </a:t>
            </a:r>
            <a:r>
              <a:rPr lang="en-US" sz="600" i="1" dirty="0" err="1">
                <a:latin typeface="+mj-lt"/>
              </a:rPr>
              <a:t>Yiannis</a:t>
            </a:r>
            <a:r>
              <a:rPr lang="en-US" sz="600" i="1" dirty="0">
                <a:latin typeface="+mj-lt"/>
              </a:rPr>
              <a:t> F. </a:t>
            </a:r>
            <a:r>
              <a:rPr lang="en-US" sz="600" i="1" dirty="0" err="1">
                <a:latin typeface="+mj-lt"/>
              </a:rPr>
              <a:t>Contoyiannis</a:t>
            </a:r>
            <a:r>
              <a:rPr lang="en-US" sz="600" i="1" dirty="0">
                <a:latin typeface="+mj-lt"/>
              </a:rPr>
              <a:t>, </a:t>
            </a:r>
            <a:r>
              <a:rPr lang="en-US" sz="600" i="1" dirty="0" err="1">
                <a:latin typeface="+mj-lt"/>
              </a:rPr>
              <a:t>Angelos</a:t>
            </a:r>
            <a:r>
              <a:rPr lang="en-US" sz="600" i="1" dirty="0">
                <a:latin typeface="+mj-lt"/>
              </a:rPr>
              <a:t> </a:t>
            </a:r>
            <a:r>
              <a:rPr lang="en-US" sz="600" i="1" dirty="0" err="1">
                <a:latin typeface="+mj-lt"/>
              </a:rPr>
              <a:t>Charitopoulos</a:t>
            </a:r>
            <a:r>
              <a:rPr lang="en-US" sz="600" i="1" dirty="0">
                <a:latin typeface="+mj-lt"/>
              </a:rPr>
              <a:t>, Kyriakos </a:t>
            </a:r>
            <a:r>
              <a:rPr lang="en-US" sz="600" i="1" dirty="0" err="1">
                <a:latin typeface="+mj-lt"/>
              </a:rPr>
              <a:t>Kontakos</a:t>
            </a:r>
            <a:r>
              <a:rPr lang="en-US" sz="600" i="1" dirty="0">
                <a:latin typeface="+mj-lt"/>
              </a:rPr>
              <a:t>, Dimitrios </a:t>
            </a:r>
            <a:r>
              <a:rPr lang="en-US" sz="600" i="1" dirty="0" err="1">
                <a:latin typeface="+mj-lt"/>
              </a:rPr>
              <a:t>Doukakis</a:t>
            </a:r>
            <a:r>
              <a:rPr lang="en-US" sz="600" i="1" dirty="0">
                <a:latin typeface="+mj-lt"/>
              </a:rPr>
              <a:t>, </a:t>
            </a:r>
            <a:r>
              <a:rPr lang="en-US" sz="600" i="1" dirty="0" err="1">
                <a:latin typeface="+mj-lt"/>
              </a:rPr>
              <a:t>Grigorios</a:t>
            </a:r>
            <a:r>
              <a:rPr lang="en-US" sz="600" i="1" dirty="0">
                <a:latin typeface="+mj-lt"/>
              </a:rPr>
              <a:t> </a:t>
            </a:r>
            <a:r>
              <a:rPr lang="en-US" sz="600" i="1" dirty="0" err="1">
                <a:latin typeface="+mj-lt"/>
              </a:rPr>
              <a:t>Koulouras</a:t>
            </a:r>
            <a:r>
              <a:rPr lang="en-US" sz="600" i="1" dirty="0">
                <a:latin typeface="+mj-lt"/>
              </a:rPr>
              <a:t>, Nikolaos </a:t>
            </a:r>
            <a:r>
              <a:rPr lang="en-US" sz="600" i="1" dirty="0" err="1">
                <a:latin typeface="+mj-lt"/>
              </a:rPr>
              <a:t>Melis</a:t>
            </a:r>
            <a:r>
              <a:rPr lang="en-US" sz="600" i="1" dirty="0">
                <a:latin typeface="+mj-lt"/>
              </a:rPr>
              <a:t>, and Konstantinos </a:t>
            </a:r>
            <a:r>
              <a:rPr lang="en-US" sz="600" i="1" dirty="0" err="1">
                <a:latin typeface="+mj-lt"/>
              </a:rPr>
              <a:t>Eftaxias</a:t>
            </a:r>
            <a:endParaRPr lang="en-US" sz="600" i="1" dirty="0">
              <a:latin typeface="+mj-lt"/>
            </a:endParaRPr>
          </a:p>
          <a:p>
            <a:pPr algn="just"/>
            <a:endParaRPr lang="en-US" sz="500" dirty="0">
              <a:latin typeface="+mj-lt"/>
            </a:endParaRPr>
          </a:p>
          <a:p>
            <a:pPr algn="just"/>
            <a:endParaRPr lang="en-US" sz="500" dirty="0">
              <a:latin typeface="+mj-lt"/>
            </a:endParaRPr>
          </a:p>
          <a:p>
            <a:pPr algn="just"/>
            <a:endParaRPr lang="en-US" sz="700" baseline="30000" dirty="0">
              <a:latin typeface="+mj-lt"/>
            </a:endParaRPr>
          </a:p>
          <a:p>
            <a:pPr algn="just"/>
            <a:endParaRPr lang="el-GR" sz="700" baseline="30000" dirty="0">
              <a:latin typeface="+mj-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29718" cy="461604"/>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311" t="16979" r="23826" b="13560"/>
          <a:stretch/>
        </p:blipFill>
        <p:spPr>
          <a:xfrm>
            <a:off x="7127195" y="0"/>
            <a:ext cx="445180" cy="447167"/>
          </a:xfrm>
          <a:prstGeom prst="rect">
            <a:avLst/>
          </a:prstGeom>
        </p:spPr>
      </p:pic>
      <p:sp>
        <p:nvSpPr>
          <p:cNvPr id="15" name="TextBox 14"/>
          <p:cNvSpPr txBox="1"/>
          <p:nvPr/>
        </p:nvSpPr>
        <p:spPr>
          <a:xfrm>
            <a:off x="-72180" y="2730288"/>
            <a:ext cx="2079262" cy="215444"/>
          </a:xfrm>
          <a:prstGeom prst="rect">
            <a:avLst/>
          </a:prstGeom>
          <a:noFill/>
        </p:spPr>
        <p:txBody>
          <a:bodyPr wrap="square" rtlCol="0">
            <a:spAutoFit/>
          </a:bodyPr>
          <a:lstStyle/>
          <a:p>
            <a:pPr algn="ctr"/>
            <a:r>
              <a:rPr lang="en-US" sz="800" b="1" dirty="0"/>
              <a:t>1. The  ELSEM-Net network</a:t>
            </a:r>
          </a:p>
        </p:txBody>
      </p:sp>
      <p:graphicFrame>
        <p:nvGraphicFramePr>
          <p:cNvPr id="35" name="Table 34"/>
          <p:cNvGraphicFramePr>
            <a:graphicFrameLocks noGrp="1"/>
          </p:cNvGraphicFramePr>
          <p:nvPr>
            <p:extLst>
              <p:ext uri="{D42A27DB-BD31-4B8C-83A1-F6EECF244321}">
                <p14:modId xmlns:p14="http://schemas.microsoft.com/office/powerpoint/2010/main" val="359051080"/>
              </p:ext>
            </p:extLst>
          </p:nvPr>
        </p:nvGraphicFramePr>
        <p:xfrm>
          <a:off x="-3" y="457725"/>
          <a:ext cx="7572376" cy="3801539"/>
        </p:xfrm>
        <a:graphic>
          <a:graphicData uri="http://schemas.openxmlformats.org/drawingml/2006/table">
            <a:tbl>
              <a:tblPr firstRow="1" bandRow="1">
                <a:tableStyleId>{3C2FFA5D-87B4-456A-9821-1D502468CF0F}</a:tableStyleId>
              </a:tblPr>
              <a:tblGrid>
                <a:gridCol w="1893094">
                  <a:extLst>
                    <a:ext uri="{9D8B030D-6E8A-4147-A177-3AD203B41FA5}">
                      <a16:colId xmlns:a16="http://schemas.microsoft.com/office/drawing/2014/main" val="4137724962"/>
                    </a:ext>
                  </a:extLst>
                </a:gridCol>
                <a:gridCol w="1893094">
                  <a:extLst>
                    <a:ext uri="{9D8B030D-6E8A-4147-A177-3AD203B41FA5}">
                      <a16:colId xmlns:a16="http://schemas.microsoft.com/office/drawing/2014/main" val="2023015364"/>
                    </a:ext>
                  </a:extLst>
                </a:gridCol>
                <a:gridCol w="1893094">
                  <a:extLst>
                    <a:ext uri="{9D8B030D-6E8A-4147-A177-3AD203B41FA5}">
                      <a16:colId xmlns:a16="http://schemas.microsoft.com/office/drawing/2014/main" val="3134813491"/>
                    </a:ext>
                  </a:extLst>
                </a:gridCol>
                <a:gridCol w="1893094">
                  <a:extLst>
                    <a:ext uri="{9D8B030D-6E8A-4147-A177-3AD203B41FA5}">
                      <a16:colId xmlns:a16="http://schemas.microsoft.com/office/drawing/2014/main" val="592778699"/>
                    </a:ext>
                  </a:extLst>
                </a:gridCol>
              </a:tblGrid>
              <a:tr h="3801539">
                <a:tc>
                  <a:txBody>
                    <a:bodyPr/>
                    <a:lstStyle/>
                    <a:p>
                      <a:endParaRPr lang="el-GR" dirty="0"/>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endParaRPr lang="el-GR"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7221418"/>
                  </a:ext>
                </a:extLst>
              </a:tr>
            </a:tbl>
          </a:graphicData>
        </a:graphic>
      </p:graphicFrame>
      <p:sp>
        <p:nvSpPr>
          <p:cNvPr id="36" name="TextBox 35"/>
          <p:cNvSpPr txBox="1"/>
          <p:nvPr/>
        </p:nvSpPr>
        <p:spPr>
          <a:xfrm>
            <a:off x="-58730" y="415743"/>
            <a:ext cx="1938351" cy="1785104"/>
          </a:xfrm>
          <a:prstGeom prst="rect">
            <a:avLst/>
          </a:prstGeom>
          <a:noFill/>
        </p:spPr>
        <p:txBody>
          <a:bodyPr wrap="square" rtlCol="0">
            <a:spAutoFit/>
          </a:bodyPr>
          <a:lstStyle/>
          <a:p>
            <a:pPr algn="ctr"/>
            <a:r>
              <a:rPr lang="en-US" sz="800" b="1" dirty="0"/>
              <a:t>Abstract</a:t>
            </a:r>
          </a:p>
          <a:p>
            <a:pPr algn="just"/>
            <a:r>
              <a:rPr lang="en-US" sz="600" dirty="0"/>
              <a:t>The ELSEM-Net (</a:t>
            </a:r>
            <a:r>
              <a:rPr lang="en-US" sz="600" dirty="0" err="1"/>
              <a:t>hELlenic</a:t>
            </a:r>
            <a:r>
              <a:rPr lang="en-US" sz="600" dirty="0"/>
              <a:t> </a:t>
            </a:r>
            <a:r>
              <a:rPr lang="en-US" sz="600" dirty="0" err="1"/>
              <a:t>Seismo-ElectroMagnetics</a:t>
            </a:r>
            <a:r>
              <a:rPr lang="en-US" sz="600" dirty="0"/>
              <a:t> Network, http://elsem-net.uniwa.gr) is a telemetric network of ground-based monitoring stations for the study of fracture-induced electromagnetic emissions. It comprises 11 telemetric stations, spanning all over Greece, and has continuously been operated for almost 30 years. In this paper we present the new, custom designed, instrumentation of the telemetric stations. Specifically, we present both the hardware and the firmware/software used, from antennae to data acquisition and data management. Finally, we present recent recordings prior to significant strong earthquakes (EQs) that have happened in Greece, as well as the obtained analysis results, using nonlinear time series analysis methods, indicating that the acquired signals embed important features associated with the impending EQ.</a:t>
            </a:r>
          </a:p>
        </p:txBody>
      </p:sp>
      <p:sp>
        <p:nvSpPr>
          <p:cNvPr id="42" name="TextBox 41"/>
          <p:cNvSpPr txBox="1"/>
          <p:nvPr/>
        </p:nvSpPr>
        <p:spPr>
          <a:xfrm>
            <a:off x="-29347" y="2120675"/>
            <a:ext cx="1563881" cy="200055"/>
          </a:xfrm>
          <a:prstGeom prst="rect">
            <a:avLst/>
          </a:prstGeom>
          <a:noFill/>
        </p:spPr>
        <p:txBody>
          <a:bodyPr wrap="square" rtlCol="0">
            <a:spAutoFit/>
          </a:bodyPr>
          <a:lstStyle/>
          <a:p>
            <a:r>
              <a:rPr lang="en-US" sz="700" b="1" dirty="0"/>
              <a:t>1. The ELSEM-Net network</a:t>
            </a:r>
            <a:endParaRPr lang="el-GR" sz="700" b="1" dirty="0"/>
          </a:p>
        </p:txBody>
      </p:sp>
      <p:pic>
        <p:nvPicPr>
          <p:cNvPr id="43" name="Εικόνα 283"/>
          <p:cNvPicPr/>
          <p:nvPr/>
        </p:nvPicPr>
        <p:blipFill>
          <a:blip r:embed="rId4">
            <a:extLst>
              <a:ext uri="{28A0092B-C50C-407E-A947-70E740481C1C}">
                <a14:useLocalDpi xmlns:a14="http://schemas.microsoft.com/office/drawing/2010/main" val="0"/>
              </a:ext>
            </a:extLst>
          </a:blip>
          <a:stretch>
            <a:fillRect/>
          </a:stretch>
        </p:blipFill>
        <p:spPr>
          <a:xfrm>
            <a:off x="2007082" y="761510"/>
            <a:ext cx="1650921" cy="1127638"/>
          </a:xfrm>
          <a:prstGeom prst="rect">
            <a:avLst/>
          </a:prstGeom>
        </p:spPr>
      </p:pic>
      <p:sp>
        <p:nvSpPr>
          <p:cNvPr id="45" name="TextBox 44"/>
          <p:cNvSpPr txBox="1"/>
          <p:nvPr/>
        </p:nvSpPr>
        <p:spPr>
          <a:xfrm>
            <a:off x="1901697" y="416466"/>
            <a:ext cx="1874680" cy="338554"/>
          </a:xfrm>
          <a:prstGeom prst="rect">
            <a:avLst/>
          </a:prstGeom>
          <a:noFill/>
        </p:spPr>
        <p:txBody>
          <a:bodyPr wrap="square" rtlCol="0">
            <a:spAutoFit/>
          </a:bodyPr>
          <a:lstStyle/>
          <a:p>
            <a:pPr algn="just"/>
            <a:r>
              <a:rPr lang="en-US" sz="800" b="1" dirty="0"/>
              <a:t>2. The standard recording system of a typical station</a:t>
            </a:r>
            <a:endParaRPr lang="el-GR" sz="800" b="1" dirty="0"/>
          </a:p>
        </p:txBody>
      </p:sp>
      <p:pic>
        <p:nvPicPr>
          <p:cNvPr id="47" name="Εικόνα 65"/>
          <p:cNvPicPr/>
          <p:nvPr/>
        </p:nvPicPr>
        <p:blipFill>
          <a:blip r:embed="rId5"/>
          <a:stretch>
            <a:fillRect/>
          </a:stretch>
        </p:blipFill>
        <p:spPr>
          <a:xfrm>
            <a:off x="2093679" y="1971453"/>
            <a:ext cx="1562888" cy="549435"/>
          </a:xfrm>
          <a:prstGeom prst="rect">
            <a:avLst/>
          </a:prstGeom>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62" y="2281416"/>
            <a:ext cx="1819397" cy="1348117"/>
          </a:xfrm>
          <a:prstGeom prst="rect">
            <a:avLst/>
          </a:prstGeom>
        </p:spPr>
      </p:pic>
      <p:sp>
        <p:nvSpPr>
          <p:cNvPr id="53" name="TextBox 52"/>
          <p:cNvSpPr txBox="1"/>
          <p:nvPr/>
        </p:nvSpPr>
        <p:spPr>
          <a:xfrm>
            <a:off x="-58730" y="3611270"/>
            <a:ext cx="2022069" cy="646331"/>
          </a:xfrm>
          <a:prstGeom prst="rect">
            <a:avLst/>
          </a:prstGeom>
          <a:noFill/>
        </p:spPr>
        <p:txBody>
          <a:bodyPr wrap="square" rtlCol="0">
            <a:spAutoFit/>
          </a:bodyPr>
          <a:lstStyle/>
          <a:p>
            <a:pPr marL="133350" indent="-133350">
              <a:buSzPct val="100000"/>
              <a:buFont typeface="Wingdings" pitchFamily="2" charset="2"/>
              <a:buChar char="Ø"/>
            </a:pPr>
            <a:r>
              <a:rPr lang="en-US" sz="600" dirty="0"/>
              <a:t>11 telemetric stations spanned all over Greece.</a:t>
            </a:r>
          </a:p>
          <a:p>
            <a:pPr marL="133350" indent="-133350" algn="just">
              <a:buSzPct val="100000"/>
              <a:buFont typeface="Wingdings" pitchFamily="2" charset="2"/>
              <a:buChar char="Ø"/>
            </a:pPr>
            <a:r>
              <a:rPr lang="en-US" sz="600" dirty="0"/>
              <a:t>Data end-up to two locations in Athens (Greece): (a) (for legacy dataloggers) at the National Observatory of Athens, (b) (for new Raspberry Pi-based dataloggers) at the University of West Attica (</a:t>
            </a:r>
            <a:r>
              <a:rPr lang="en-US" sz="600" dirty="0" err="1"/>
              <a:t>ECTLab</a:t>
            </a:r>
            <a:r>
              <a:rPr lang="en-US" sz="600" dirty="0"/>
              <a:t>/</a:t>
            </a:r>
            <a:r>
              <a:rPr lang="en-US" sz="600" dirty="0" err="1"/>
              <a:t>UniWA</a:t>
            </a:r>
            <a:r>
              <a:rPr lang="en-US" sz="600" dirty="0"/>
              <a:t>). </a:t>
            </a:r>
          </a:p>
          <a:p>
            <a:pPr marL="133350" indent="-133350" algn="just">
              <a:buSzPct val="100000"/>
              <a:buFont typeface="Wingdings" pitchFamily="2" charset="2"/>
              <a:buChar char="Ø"/>
            </a:pPr>
            <a:r>
              <a:rPr lang="en-US" sz="600" dirty="0"/>
              <a:t>All data are finally stored at a NAS device in </a:t>
            </a:r>
            <a:r>
              <a:rPr lang="en-US" sz="600" dirty="0" err="1"/>
              <a:t>ECTLab</a:t>
            </a:r>
            <a:r>
              <a:rPr lang="en-US" sz="600" dirty="0"/>
              <a:t>.</a:t>
            </a:r>
          </a:p>
        </p:txBody>
      </p:sp>
      <mc:AlternateContent xmlns:mc="http://schemas.openxmlformats.org/markup-compatibility/2006" xmlns:a14="http://schemas.microsoft.com/office/drawing/2010/main">
        <mc:Choice Requires="a14">
          <p:sp>
            <p:nvSpPr>
              <p:cNvPr id="54" name="TextBox 53"/>
              <p:cNvSpPr txBox="1"/>
              <p:nvPr/>
            </p:nvSpPr>
            <p:spPr>
              <a:xfrm>
                <a:off x="1837170" y="2520888"/>
                <a:ext cx="1956998" cy="1754326"/>
              </a:xfrm>
              <a:prstGeom prst="rect">
                <a:avLst/>
              </a:prstGeom>
              <a:noFill/>
            </p:spPr>
            <p:txBody>
              <a:bodyPr wrap="square" rtlCol="0">
                <a:spAutoFit/>
              </a:bodyPr>
              <a:lstStyle/>
              <a:p>
                <a:pPr marL="88900" lvl="0" indent="-88900" algn="just">
                  <a:buFont typeface="Wingdings" pitchFamily="2" charset="2"/>
                  <a:buChar char="q"/>
                </a:pPr>
                <a:r>
                  <a:rPr lang="en-US" sz="600" dirty="0">
                    <a:solidFill>
                      <a:prstClr val="black"/>
                    </a:solidFill>
                  </a:rPr>
                  <a:t>Each station has four small loop antennas and two </a:t>
                </a:r>
                <a:r>
                  <a:rPr lang="el-GR" sz="600" dirty="0">
                    <a:solidFill>
                      <a:prstClr val="black"/>
                    </a:solidFill>
                  </a:rPr>
                  <a:t>λ/2 </a:t>
                </a:r>
                <a:r>
                  <a:rPr lang="en-US" sz="600" dirty="0">
                    <a:solidFill>
                      <a:prstClr val="black"/>
                    </a:solidFill>
                  </a:rPr>
                  <a:t>electric dipole antennas which captures the kHz and MHz signals, respectively.</a:t>
                </a:r>
                <a:endParaRPr lang="en-US" sz="600" dirty="0"/>
              </a:p>
              <a:p>
                <a:pPr marL="88900" indent="-88900" algn="just">
                  <a:buFont typeface="Wingdings" pitchFamily="2" charset="2"/>
                  <a:buChar char="q"/>
                </a:pPr>
                <a:r>
                  <a:rPr lang="en-US" sz="600" dirty="0"/>
                  <a:t>The MHz and kHz ELSEM-Net receivers’ output voltage signal lies in the range 0V – 2V. </a:t>
                </a:r>
              </a:p>
              <a:p>
                <a:pPr marL="88900" indent="-88900" algn="just">
                  <a:buFont typeface="Wingdings" pitchFamily="2" charset="2"/>
                  <a:buChar char="q"/>
                </a:pPr>
                <a:r>
                  <a:rPr lang="en-US" sz="600" dirty="0"/>
                  <a:t>The new datalogger can record</a:t>
                </a:r>
                <a:r>
                  <a:rPr lang="el-GR" sz="600" dirty="0"/>
                  <a:t> </a:t>
                </a:r>
                <a:r>
                  <a:rPr lang="en-US" sz="600" dirty="0"/>
                  <a:t>up to 8 single-ended analog inputs (currently, only 6 used in ELSEM-Net stations). </a:t>
                </a:r>
              </a:p>
              <a:p>
                <a:pPr marL="88900" indent="-88900" algn="just">
                  <a:buFont typeface="Wingdings" pitchFamily="2" charset="2"/>
                  <a:buChar char="q"/>
                </a:pPr>
                <a:r>
                  <a:rPr lang="en-US" sz="600" dirty="0"/>
                  <a:t>The precision of A/D is 24 bit and it is based on the ADS1256 IC. The digitization of the analog signals is performed with </a:t>
                </a:r>
                <a14:m>
                  <m:oMath xmlns:m="http://schemas.openxmlformats.org/officeDocument/2006/math">
                    <m:r>
                      <a:rPr lang="en-US" sz="600" i="1" dirty="0" smtClean="0">
                        <a:latin typeface="Cambria Math" panose="02040503050406030204" pitchFamily="18" charset="0"/>
                      </a:rPr>
                      <m:t>𝑓𝑠</m:t>
                    </m:r>
                    <m:r>
                      <a:rPr lang="en-US" sz="600" i="1" dirty="0" smtClean="0">
                        <a:latin typeface="Cambria Math" panose="02040503050406030204" pitchFamily="18" charset="0"/>
                      </a:rPr>
                      <m:t> = 1 </m:t>
                    </m:r>
                    <m:r>
                      <a:rPr lang="en-US" sz="600" i="1" dirty="0" smtClean="0">
                        <a:latin typeface="Cambria Math" panose="02040503050406030204" pitchFamily="18" charset="0"/>
                      </a:rPr>
                      <m:t>𝐻𝑧</m:t>
                    </m:r>
                  </m:oMath>
                </a14:m>
                <a:r>
                  <a:rPr lang="en-US" sz="600" dirty="0"/>
                  <a:t>. </a:t>
                </a:r>
              </a:p>
              <a:p>
                <a:pPr marL="88900" indent="-88900" algn="just">
                  <a:buFont typeface="Wingdings" pitchFamily="2" charset="2"/>
                  <a:buChar char="q"/>
                </a:pPr>
                <a:r>
                  <a:rPr lang="en-US" sz="600" dirty="0"/>
                  <a:t>The new datalogger stores locally the data into daily files by using external USB storage device for data security reasons. </a:t>
                </a:r>
              </a:p>
              <a:p>
                <a:pPr marL="88900" indent="-88900" algn="just">
                  <a:buFont typeface="Wingdings" pitchFamily="2" charset="2"/>
                  <a:buChar char="q"/>
                </a:pPr>
                <a:r>
                  <a:rPr lang="en-US" sz="600" dirty="0"/>
                  <a:t>Also, by an appropriate script (written in Python), all previous daily files are once per day transferred from the new datalogger to the NAS device located in </a:t>
                </a:r>
                <a:r>
                  <a:rPr lang="en-US" sz="600" dirty="0" err="1"/>
                  <a:t>ECTLab</a:t>
                </a:r>
                <a:r>
                  <a:rPr lang="en-US" sz="600" dirty="0"/>
                  <a:t> of </a:t>
                </a:r>
                <a:r>
                  <a:rPr lang="en-US" sz="600" dirty="0" err="1"/>
                  <a:t>UniWA</a:t>
                </a:r>
                <a:r>
                  <a:rPr lang="en-US" sz="600" dirty="0"/>
                  <a:t>. </a:t>
                </a:r>
              </a:p>
            </p:txBody>
          </p:sp>
        </mc:Choice>
        <mc:Fallback xmlns="">
          <p:sp>
            <p:nvSpPr>
              <p:cNvPr id="54" name="TextBox 53"/>
              <p:cNvSpPr txBox="1">
                <a:spLocks noRot="1" noChangeAspect="1" noMove="1" noResize="1" noEditPoints="1" noAdjustHandles="1" noChangeArrowheads="1" noChangeShapeType="1" noTextEdit="1"/>
              </p:cNvSpPr>
              <p:nvPr/>
            </p:nvSpPr>
            <p:spPr>
              <a:xfrm>
                <a:off x="1837170" y="2520888"/>
                <a:ext cx="1956998" cy="1754326"/>
              </a:xfrm>
              <a:prstGeom prst="rect">
                <a:avLst/>
              </a:prstGeom>
              <a:blipFill>
                <a:blip r:embed="rId7"/>
                <a:stretch>
                  <a:fillRect/>
                </a:stretch>
              </a:blipFill>
            </p:spPr>
            <p:txBody>
              <a:bodyPr/>
              <a:lstStyle/>
              <a:p>
                <a:r>
                  <a:rPr lang="en-US">
                    <a:noFill/>
                  </a:rPr>
                  <a:t> </a:t>
                </a:r>
              </a:p>
            </p:txBody>
          </p:sp>
        </mc:Fallback>
      </mc:AlternateContent>
      <p:sp>
        <p:nvSpPr>
          <p:cNvPr id="55" name="TextBox 54"/>
          <p:cNvSpPr txBox="1"/>
          <p:nvPr/>
        </p:nvSpPr>
        <p:spPr>
          <a:xfrm>
            <a:off x="1912076" y="1819105"/>
            <a:ext cx="1435803" cy="184666"/>
          </a:xfrm>
          <a:prstGeom prst="rect">
            <a:avLst/>
          </a:prstGeom>
          <a:noFill/>
        </p:spPr>
        <p:txBody>
          <a:bodyPr wrap="square" rtlCol="0">
            <a:spAutoFit/>
          </a:bodyPr>
          <a:lstStyle/>
          <a:p>
            <a:r>
              <a:rPr lang="en-US" sz="600" b="1" dirty="0"/>
              <a:t>A new Raspberry Pi-based  datalogger:</a:t>
            </a:r>
            <a:endParaRPr lang="el-GR" sz="600" b="1" dirty="0"/>
          </a:p>
        </p:txBody>
      </p:sp>
      <p:sp>
        <p:nvSpPr>
          <p:cNvPr id="56" name="TextBox 55"/>
          <p:cNvSpPr txBox="1"/>
          <p:nvPr/>
        </p:nvSpPr>
        <p:spPr>
          <a:xfrm>
            <a:off x="1938464" y="699963"/>
            <a:ext cx="602811" cy="184666"/>
          </a:xfrm>
          <a:prstGeom prst="rect">
            <a:avLst/>
          </a:prstGeom>
          <a:noFill/>
        </p:spPr>
        <p:txBody>
          <a:bodyPr wrap="square" rtlCol="0">
            <a:spAutoFit/>
          </a:bodyPr>
          <a:lstStyle/>
          <a:p>
            <a:r>
              <a:rPr lang="en-US" sz="600" b="1" dirty="0"/>
              <a:t>Architecture:</a:t>
            </a:r>
            <a:endParaRPr lang="el-GR" sz="600" b="1" dirty="0"/>
          </a:p>
        </p:txBody>
      </p:sp>
      <p:pic>
        <p:nvPicPr>
          <p:cNvPr id="59" name="Εικόνα 49"/>
          <p:cNvPicPr/>
          <p:nvPr/>
        </p:nvPicPr>
        <p:blipFill rotWithShape="1">
          <a:blip r:embed="rId8">
            <a:extLst>
              <a:ext uri="{28A0092B-C50C-407E-A947-70E740481C1C}">
                <a14:useLocalDpi xmlns:a14="http://schemas.microsoft.com/office/drawing/2010/main" val="0"/>
              </a:ext>
            </a:extLst>
          </a:blip>
          <a:srcRect l="7496" r="6245"/>
          <a:stretch/>
        </p:blipFill>
        <p:spPr bwMode="auto">
          <a:xfrm>
            <a:off x="3806991" y="669160"/>
            <a:ext cx="1859676" cy="895225"/>
          </a:xfrm>
          <a:prstGeom prst="rect">
            <a:avLst/>
          </a:prstGeom>
          <a:noFill/>
          <a:ln>
            <a:noFill/>
          </a:ln>
          <a:extLst>
            <a:ext uri="{53640926-AAD7-44D8-BBD7-CCE9431645EC}">
              <a14:shadowObscured xmlns:a14="http://schemas.microsoft.com/office/drawing/2010/main"/>
            </a:ext>
          </a:extLst>
        </p:spPr>
      </p:pic>
      <p:sp>
        <p:nvSpPr>
          <p:cNvPr id="60" name="Rectangle 59"/>
          <p:cNvSpPr/>
          <p:nvPr/>
        </p:nvSpPr>
        <p:spPr>
          <a:xfrm>
            <a:off x="3816226" y="385198"/>
            <a:ext cx="1838562" cy="369332"/>
          </a:xfrm>
          <a:prstGeom prst="rect">
            <a:avLst/>
          </a:prstGeom>
        </p:spPr>
        <p:txBody>
          <a:bodyPr wrap="square">
            <a:spAutoFit/>
          </a:bodyPr>
          <a:lstStyle/>
          <a:p>
            <a:pPr lvl="0" algn="just"/>
            <a:r>
              <a:rPr lang="en-US" sz="600" b="1" dirty="0">
                <a:solidFill>
                  <a:prstClr val="black"/>
                </a:solidFill>
              </a:rPr>
              <a:t>Comparing simultaneously acquired signals by a legacy (Campbell CR10X) datalogger and the new Raspberry Pi-based datalogger:</a:t>
            </a:r>
            <a:endParaRPr lang="el-GR" sz="600" b="1" dirty="0">
              <a:solidFill>
                <a:prstClr val="black"/>
              </a:solidFill>
            </a:endParaRPr>
          </a:p>
        </p:txBody>
      </p:sp>
      <p:cxnSp>
        <p:nvCxnSpPr>
          <p:cNvPr id="67" name="Ευθεία γραμμή σύνδεσης 26"/>
          <p:cNvCxnSpPr/>
          <p:nvPr/>
        </p:nvCxnSpPr>
        <p:spPr>
          <a:xfrm flipH="1" flipV="1">
            <a:off x="5028546" y="1208463"/>
            <a:ext cx="320042" cy="338724"/>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Εικόνα 24"/>
          <p:cNvPicPr/>
          <p:nvPr/>
        </p:nvPicPr>
        <p:blipFill rotWithShape="1">
          <a:blip r:embed="rId9" cstate="print">
            <a:extLst>
              <a:ext uri="{28A0092B-C50C-407E-A947-70E740481C1C}">
                <a14:useLocalDpi xmlns:a14="http://schemas.microsoft.com/office/drawing/2010/main" val="0"/>
              </a:ext>
            </a:extLst>
          </a:blip>
          <a:srcRect l="7233" t="6015" r="7378" b="37447"/>
          <a:stretch/>
        </p:blipFill>
        <p:spPr bwMode="auto">
          <a:xfrm>
            <a:off x="4068462" y="1547186"/>
            <a:ext cx="1319191" cy="496786"/>
          </a:xfrm>
          <a:prstGeom prst="rect">
            <a:avLst/>
          </a:prstGeom>
          <a:noFill/>
          <a:ln>
            <a:noFill/>
          </a:ln>
          <a:extLst>
            <a:ext uri="{53640926-AAD7-44D8-BBD7-CCE9431645EC}">
              <a14:shadowObscured xmlns:a14="http://schemas.microsoft.com/office/drawing/2010/main"/>
            </a:ext>
          </a:extLst>
        </p:spPr>
      </p:pic>
      <p:cxnSp>
        <p:nvCxnSpPr>
          <p:cNvPr id="74" name="Ευθεία γραμμή σύνδεσης 26"/>
          <p:cNvCxnSpPr/>
          <p:nvPr/>
        </p:nvCxnSpPr>
        <p:spPr>
          <a:xfrm flipV="1">
            <a:off x="4152098" y="1208463"/>
            <a:ext cx="720098" cy="338724"/>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3856608" y="2169527"/>
            <a:ext cx="1724237" cy="184666"/>
          </a:xfrm>
          <a:prstGeom prst="rect">
            <a:avLst/>
          </a:prstGeom>
          <a:noFill/>
        </p:spPr>
        <p:txBody>
          <a:bodyPr wrap="square" rtlCol="0">
            <a:spAutoFit/>
          </a:bodyPr>
          <a:lstStyle/>
          <a:p>
            <a:endParaRPr lang="el-GR" sz="600" dirty="0"/>
          </a:p>
        </p:txBody>
      </p:sp>
      <p:sp>
        <p:nvSpPr>
          <p:cNvPr id="93" name="TextBox 92"/>
          <p:cNvSpPr txBox="1"/>
          <p:nvPr/>
        </p:nvSpPr>
        <p:spPr>
          <a:xfrm>
            <a:off x="3732735" y="1969506"/>
            <a:ext cx="2005544" cy="461665"/>
          </a:xfrm>
          <a:prstGeom prst="rect">
            <a:avLst/>
          </a:prstGeom>
          <a:noFill/>
        </p:spPr>
        <p:txBody>
          <a:bodyPr wrap="square" rtlCol="0">
            <a:spAutoFit/>
          </a:bodyPr>
          <a:lstStyle/>
          <a:p>
            <a:pPr marL="88900" indent="-88900" algn="just">
              <a:buFont typeface="Wingdings" pitchFamily="2" charset="2"/>
              <a:buChar char="§"/>
            </a:pPr>
            <a:r>
              <a:rPr lang="en-US" sz="600" dirty="0"/>
              <a:t>Besides a time shift, due to the poorly synchronized internal clock of the legacy datalogger, and the better accuracy of the new datalogger, the two recordings are practically identical. </a:t>
            </a:r>
            <a:endParaRPr lang="el-GR" sz="600" dirty="0"/>
          </a:p>
        </p:txBody>
      </p:sp>
      <p:sp>
        <p:nvSpPr>
          <p:cNvPr id="94" name="TextBox 93"/>
          <p:cNvSpPr txBox="1"/>
          <p:nvPr/>
        </p:nvSpPr>
        <p:spPr>
          <a:xfrm>
            <a:off x="3739790" y="2373585"/>
            <a:ext cx="1963727" cy="338554"/>
          </a:xfrm>
          <a:prstGeom prst="rect">
            <a:avLst/>
          </a:prstGeom>
          <a:noFill/>
        </p:spPr>
        <p:txBody>
          <a:bodyPr wrap="square" rtlCol="0">
            <a:spAutoFit/>
          </a:bodyPr>
          <a:lstStyle/>
          <a:p>
            <a:pPr lvl="0"/>
            <a:r>
              <a:rPr lang="en-US" sz="800" b="1" dirty="0"/>
              <a:t>3. Web </a:t>
            </a:r>
            <a:r>
              <a:rPr lang="en-US" sz="800" b="1" dirty="0">
                <a:solidFill>
                  <a:prstClr val="black"/>
                </a:solidFill>
              </a:rPr>
              <a:t>(</a:t>
            </a:r>
            <a:r>
              <a:rPr lang="en-US" sz="800" b="1" dirty="0">
                <a:solidFill>
                  <a:prstClr val="black"/>
                </a:solidFill>
                <a:hlinkClick r:id="rId10"/>
              </a:rPr>
              <a:t>http://elsem-net.uniwa.gr</a:t>
            </a:r>
            <a:r>
              <a:rPr lang="en-US" sz="800" b="1" dirty="0">
                <a:solidFill>
                  <a:prstClr val="black"/>
                </a:solidFill>
              </a:rPr>
              <a:t>)</a:t>
            </a:r>
            <a:r>
              <a:rPr lang="en-US" sz="800" b="1" dirty="0"/>
              <a:t> data access and new form of daily files</a:t>
            </a:r>
            <a:endParaRPr lang="el-GR" sz="800" b="1" dirty="0"/>
          </a:p>
        </p:txBody>
      </p:sp>
      <p:pic>
        <p:nvPicPr>
          <p:cNvPr id="95" name="Εικόνα 7"/>
          <p:cNvPicPr/>
          <p:nvPr/>
        </p:nvPicPr>
        <p:blipFill>
          <a:blip r:embed="rId11"/>
          <a:stretch>
            <a:fillRect/>
          </a:stretch>
        </p:blipFill>
        <p:spPr>
          <a:xfrm>
            <a:off x="3814084" y="2677893"/>
            <a:ext cx="1830745" cy="812911"/>
          </a:xfrm>
          <a:prstGeom prst="rect">
            <a:avLst/>
          </a:prstGeom>
        </p:spPr>
      </p:pic>
      <p:sp>
        <p:nvSpPr>
          <p:cNvPr id="99" name="TextBox 98"/>
          <p:cNvSpPr txBox="1"/>
          <p:nvPr/>
        </p:nvSpPr>
        <p:spPr>
          <a:xfrm>
            <a:off x="5614258" y="362115"/>
            <a:ext cx="2016841" cy="215444"/>
          </a:xfrm>
          <a:prstGeom prst="rect">
            <a:avLst/>
          </a:prstGeom>
          <a:noFill/>
        </p:spPr>
        <p:txBody>
          <a:bodyPr wrap="square" rtlCol="0">
            <a:spAutoFit/>
          </a:bodyPr>
          <a:lstStyle/>
          <a:p>
            <a:pPr algn="just"/>
            <a:r>
              <a:rPr lang="en-US" sz="800" b="1" dirty="0">
                <a:solidFill>
                  <a:prstClr val="black"/>
                </a:solidFill>
              </a:rPr>
              <a:t>4. Analysis of MHz data prior to recent EQs</a:t>
            </a:r>
            <a:endParaRPr lang="el-GR" sz="800" b="1" dirty="0">
              <a:solidFill>
                <a:prstClr val="black"/>
              </a:solidFill>
            </a:endParaRPr>
          </a:p>
        </p:txBody>
      </p:sp>
      <p:pic>
        <p:nvPicPr>
          <p:cNvPr id="101" name="Εικόνα 11"/>
          <p:cNvPicPr/>
          <p:nvPr/>
        </p:nvPicPr>
        <p:blipFill>
          <a:blip r:embed="rId12"/>
          <a:stretch>
            <a:fillRect/>
          </a:stretch>
        </p:blipFill>
        <p:spPr>
          <a:xfrm>
            <a:off x="3831190" y="3561217"/>
            <a:ext cx="1809124" cy="691032"/>
          </a:xfrm>
          <a:prstGeom prst="rect">
            <a:avLst/>
          </a:prstGeom>
        </p:spPr>
      </p:pic>
      <p:pic>
        <p:nvPicPr>
          <p:cNvPr id="103" name="Picture 10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13514" y="557810"/>
            <a:ext cx="991161" cy="535076"/>
          </a:xfrm>
          <a:prstGeom prst="rect">
            <a:avLst/>
          </a:prstGeom>
        </p:spPr>
      </p:pic>
      <p:pic>
        <p:nvPicPr>
          <p:cNvPr id="104" name="Picture 10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1718" y="522030"/>
            <a:ext cx="901605" cy="659863"/>
          </a:xfrm>
          <a:prstGeom prst="rect">
            <a:avLst/>
          </a:prstGeom>
        </p:spPr>
      </p:pic>
      <p:pic>
        <p:nvPicPr>
          <p:cNvPr id="105" name="Picture 104"/>
          <p:cNvPicPr>
            <a:picLocks noChangeAspect="1"/>
          </p:cNvPicPr>
          <p:nvPr/>
        </p:nvPicPr>
        <p:blipFill rotWithShape="1">
          <a:blip r:embed="rId15">
            <a:extLst>
              <a:ext uri="{28A0092B-C50C-407E-A947-70E740481C1C}">
                <a14:useLocalDpi xmlns:a14="http://schemas.microsoft.com/office/drawing/2010/main" val="0"/>
              </a:ext>
            </a:extLst>
          </a:blip>
          <a:srcRect l="3639" t="4139" r="4880"/>
          <a:stretch/>
        </p:blipFill>
        <p:spPr>
          <a:xfrm>
            <a:off x="5701951" y="1187375"/>
            <a:ext cx="1479242" cy="1086672"/>
          </a:xfrm>
          <a:prstGeom prst="rect">
            <a:avLst/>
          </a:prstGeom>
        </p:spPr>
      </p:pic>
      <p:pic>
        <p:nvPicPr>
          <p:cNvPr id="106" name="Picture 105"/>
          <p:cNvPicPr>
            <a:picLocks noChangeAspect="1"/>
          </p:cNvPicPr>
          <p:nvPr/>
        </p:nvPicPr>
        <p:blipFill rotWithShape="1">
          <a:blip r:embed="rId16">
            <a:extLst>
              <a:ext uri="{28A0092B-C50C-407E-A947-70E740481C1C}">
                <a14:useLocalDpi xmlns:a14="http://schemas.microsoft.com/office/drawing/2010/main" val="0"/>
              </a:ext>
            </a:extLst>
          </a:blip>
          <a:srcRect t="8924" r="13130" b="1840"/>
          <a:stretch/>
        </p:blipFill>
        <p:spPr>
          <a:xfrm>
            <a:off x="6441572" y="1747076"/>
            <a:ext cx="1084212" cy="780795"/>
          </a:xfrm>
          <a:prstGeom prst="rect">
            <a:avLst/>
          </a:prstGeom>
        </p:spPr>
      </p:pic>
      <p:sp>
        <p:nvSpPr>
          <p:cNvPr id="107" name="TextBox 106"/>
          <p:cNvSpPr txBox="1"/>
          <p:nvPr/>
        </p:nvSpPr>
        <p:spPr>
          <a:xfrm>
            <a:off x="5617714" y="3039451"/>
            <a:ext cx="1941032" cy="215444"/>
          </a:xfrm>
          <a:prstGeom prst="rect">
            <a:avLst/>
          </a:prstGeom>
          <a:noFill/>
        </p:spPr>
        <p:txBody>
          <a:bodyPr wrap="square" rtlCol="0">
            <a:spAutoFit/>
          </a:bodyPr>
          <a:lstStyle/>
          <a:p>
            <a:r>
              <a:rPr lang="en-US" sz="800" b="1" dirty="0"/>
              <a:t>5.Conclusion</a:t>
            </a:r>
            <a:endParaRPr lang="el-GR" sz="800" b="1" dirty="0"/>
          </a:p>
        </p:txBody>
      </p:sp>
      <p:sp>
        <p:nvSpPr>
          <p:cNvPr id="108" name="TextBox 107"/>
          <p:cNvSpPr txBox="1"/>
          <p:nvPr/>
        </p:nvSpPr>
        <p:spPr>
          <a:xfrm>
            <a:off x="5622987" y="2474100"/>
            <a:ext cx="1978730" cy="276999"/>
          </a:xfrm>
          <a:prstGeom prst="rect">
            <a:avLst/>
          </a:prstGeom>
          <a:noFill/>
        </p:spPr>
        <p:txBody>
          <a:bodyPr wrap="square" rtlCol="0">
            <a:spAutoFit/>
          </a:bodyPr>
          <a:lstStyle/>
          <a:p>
            <a:pPr marL="88900" indent="-88900">
              <a:buFont typeface="Wingdings" pitchFamily="2" charset="2"/>
              <a:buChar char="v"/>
            </a:pPr>
            <a:r>
              <a:rPr lang="en-US" sz="600" dirty="0"/>
              <a:t>A new nonlinear analysis methodology based on SSB (spontaneous symmetry breaking) theory</a:t>
            </a:r>
          </a:p>
        </p:txBody>
      </p:sp>
      <p:sp>
        <p:nvSpPr>
          <p:cNvPr id="112" name="TextBox 111"/>
          <p:cNvSpPr txBox="1"/>
          <p:nvPr/>
        </p:nvSpPr>
        <p:spPr>
          <a:xfrm>
            <a:off x="5608648" y="3165089"/>
            <a:ext cx="2026552" cy="923330"/>
          </a:xfrm>
          <a:prstGeom prst="rect">
            <a:avLst/>
          </a:prstGeom>
          <a:noFill/>
        </p:spPr>
        <p:txBody>
          <a:bodyPr wrap="square" rtlCol="0">
            <a:spAutoFit/>
          </a:bodyPr>
          <a:lstStyle/>
          <a:p>
            <a:pPr algn="just"/>
            <a:r>
              <a:rPr lang="en-US" sz="600" dirty="0"/>
              <a:t>This work presents the new features of ELSEM-net by introducing a new Raspberry Pi-based datalogger. Upgrades have also been made in data management, improving accessibility (web download), introducing a new daily files format, while new features such as visualization and preliminary analysis results are available in a specially designed web platform. Finally, analysis of MHz recordings reveals the presence of SSB during the preparation of two recent EQs (one small and one medium magnitude EQ) .                </a:t>
            </a:r>
            <a:endParaRPr lang="el-GR" sz="600" dirty="0"/>
          </a:p>
        </p:txBody>
      </p:sp>
      <p:sp>
        <p:nvSpPr>
          <p:cNvPr id="113" name="TextBox 112"/>
          <p:cNvSpPr txBox="1"/>
          <p:nvPr/>
        </p:nvSpPr>
        <p:spPr>
          <a:xfrm>
            <a:off x="5614258" y="4044494"/>
            <a:ext cx="2232437" cy="169277"/>
          </a:xfrm>
          <a:prstGeom prst="rect">
            <a:avLst/>
          </a:prstGeom>
          <a:noFill/>
        </p:spPr>
        <p:txBody>
          <a:bodyPr wrap="square" rtlCol="0">
            <a:spAutoFit/>
          </a:bodyPr>
          <a:lstStyle/>
          <a:p>
            <a:r>
              <a:rPr lang="en-US" sz="500" b="1" dirty="0"/>
              <a:t>K. </a:t>
            </a:r>
            <a:r>
              <a:rPr lang="en-US" sz="500" b="1" dirty="0" err="1"/>
              <a:t>Eftaxias</a:t>
            </a:r>
            <a:r>
              <a:rPr lang="en-US" sz="500" b="1" dirty="0"/>
              <a:t>, S. M. </a:t>
            </a:r>
            <a:r>
              <a:rPr lang="en-US" sz="500" b="1" dirty="0" err="1"/>
              <a:t>Potirakis</a:t>
            </a:r>
            <a:r>
              <a:rPr lang="en-US" sz="500" b="1" dirty="0"/>
              <a:t> and Y. </a:t>
            </a:r>
            <a:r>
              <a:rPr lang="en-US" sz="500" b="1" dirty="0" err="1"/>
              <a:t>Contoyiannis</a:t>
            </a:r>
            <a:r>
              <a:rPr lang="en-US" sz="500" b="1" dirty="0"/>
              <a:t> (2018)</a:t>
            </a:r>
            <a:r>
              <a:rPr lang="el-GR" sz="500" b="1" dirty="0"/>
              <a:t>.</a:t>
            </a:r>
            <a:r>
              <a:rPr lang="en-US" sz="500" b="1" dirty="0"/>
              <a:t> Meas. App.</a:t>
            </a:r>
            <a:endParaRPr lang="el-GR" sz="500" b="1" dirty="0"/>
          </a:p>
        </p:txBody>
      </p:sp>
      <p:sp>
        <p:nvSpPr>
          <p:cNvPr id="114" name="TextBox 113"/>
          <p:cNvSpPr txBox="1"/>
          <p:nvPr/>
        </p:nvSpPr>
        <p:spPr>
          <a:xfrm>
            <a:off x="5614258" y="4129133"/>
            <a:ext cx="1896530" cy="169277"/>
          </a:xfrm>
          <a:prstGeom prst="rect">
            <a:avLst/>
          </a:prstGeom>
          <a:noFill/>
        </p:spPr>
        <p:txBody>
          <a:bodyPr wrap="square" rtlCol="0">
            <a:spAutoFit/>
          </a:bodyPr>
          <a:lstStyle/>
          <a:p>
            <a:r>
              <a:rPr lang="en-US" sz="500" b="1" dirty="0"/>
              <a:t>Y. </a:t>
            </a:r>
            <a:r>
              <a:rPr lang="en-US" sz="500" b="1" dirty="0" err="1"/>
              <a:t>Contoyiannis</a:t>
            </a:r>
            <a:r>
              <a:rPr lang="en-US" sz="500" b="1" dirty="0"/>
              <a:t> and S. M. </a:t>
            </a:r>
            <a:r>
              <a:rPr lang="en-US" sz="500" b="1" dirty="0" err="1"/>
              <a:t>Potirakis</a:t>
            </a:r>
            <a:r>
              <a:rPr lang="en-US" sz="500" b="1" dirty="0"/>
              <a:t> (2018). J. Stat. Mech., 083208 </a:t>
            </a:r>
            <a:endParaRPr lang="el-GR" sz="500" b="1" dirty="0"/>
          </a:p>
        </p:txBody>
      </p:sp>
      <p:sp>
        <p:nvSpPr>
          <p:cNvPr id="5" name="TextBox 4">
            <a:extLst>
              <a:ext uri="{FF2B5EF4-FFF2-40B4-BE49-F238E27FC236}">
                <a16:creationId xmlns:a16="http://schemas.microsoft.com/office/drawing/2014/main" id="{0961ED36-6978-BE5F-3342-D2C9705DF2E4}"/>
              </a:ext>
            </a:extLst>
          </p:cNvPr>
          <p:cNvSpPr txBox="1"/>
          <p:nvPr/>
        </p:nvSpPr>
        <p:spPr>
          <a:xfrm>
            <a:off x="5608648" y="2643814"/>
            <a:ext cx="1963727" cy="461665"/>
          </a:xfrm>
          <a:prstGeom prst="rect">
            <a:avLst/>
          </a:prstGeom>
          <a:noFill/>
        </p:spPr>
        <p:txBody>
          <a:bodyPr wrap="square">
            <a:spAutoFit/>
          </a:bodyPr>
          <a:lstStyle/>
          <a:p>
            <a:pPr marL="88900" indent="-88900">
              <a:buFont typeface="Wingdings" pitchFamily="2" charset="2"/>
              <a:buChar char="v"/>
            </a:pPr>
            <a:r>
              <a:rPr lang="en-US" sz="600" dirty="0"/>
              <a:t>One possibility is the red and blue excerpt “organized” the 4.9 M</a:t>
            </a:r>
            <a:r>
              <a:rPr lang="en-US" sz="600" baseline="-25000" dirty="0"/>
              <a:t>L</a:t>
            </a:r>
            <a:r>
              <a:rPr lang="en-US" sz="600" dirty="0"/>
              <a:t> EQ and the green the 3.5 </a:t>
            </a:r>
            <a:r>
              <a:rPr lang="en-US" sz="600" dirty="0">
                <a:solidFill>
                  <a:prstClr val="black"/>
                </a:solidFill>
              </a:rPr>
              <a:t>M</a:t>
            </a:r>
            <a:r>
              <a:rPr lang="en-US" sz="600" baseline="-25000" dirty="0">
                <a:solidFill>
                  <a:prstClr val="black"/>
                </a:solidFill>
              </a:rPr>
              <a:t>L</a:t>
            </a:r>
            <a:r>
              <a:rPr lang="en-US" sz="600" dirty="0">
                <a:solidFill>
                  <a:prstClr val="black"/>
                </a:solidFill>
              </a:rPr>
              <a:t> EQ </a:t>
            </a:r>
            <a:r>
              <a:rPr lang="en-US" sz="600" dirty="0"/>
              <a:t>.</a:t>
            </a:r>
          </a:p>
          <a:p>
            <a:pPr marL="88900" lvl="0" indent="-88900">
              <a:buFont typeface="Wingdings" pitchFamily="2" charset="2"/>
              <a:buChar char="v"/>
            </a:pPr>
            <a:r>
              <a:rPr lang="en-US" sz="600" dirty="0"/>
              <a:t>Another possibility is the green and the blue  excerpt “organized” the 4.9 </a:t>
            </a:r>
            <a:r>
              <a:rPr lang="en-US" sz="600" dirty="0">
                <a:solidFill>
                  <a:prstClr val="black"/>
                </a:solidFill>
              </a:rPr>
              <a:t>M</a:t>
            </a:r>
            <a:r>
              <a:rPr lang="en-US" sz="600" baseline="-25000" dirty="0">
                <a:solidFill>
                  <a:prstClr val="black"/>
                </a:solidFill>
              </a:rPr>
              <a:t>L</a:t>
            </a:r>
            <a:r>
              <a:rPr lang="en-US" sz="600" dirty="0">
                <a:solidFill>
                  <a:prstClr val="black"/>
                </a:solidFill>
              </a:rPr>
              <a:t> EQ and the red the </a:t>
            </a:r>
            <a:r>
              <a:rPr lang="en-US" sz="600" dirty="0"/>
              <a:t>3.5 </a:t>
            </a:r>
            <a:r>
              <a:rPr lang="en-US" sz="600" dirty="0">
                <a:solidFill>
                  <a:prstClr val="black"/>
                </a:solidFill>
              </a:rPr>
              <a:t>M</a:t>
            </a:r>
            <a:r>
              <a:rPr lang="en-US" sz="600" baseline="-25000" dirty="0">
                <a:solidFill>
                  <a:prstClr val="black"/>
                </a:solidFill>
              </a:rPr>
              <a:t>L</a:t>
            </a:r>
            <a:r>
              <a:rPr lang="en-US" sz="600" dirty="0">
                <a:solidFill>
                  <a:prstClr val="black"/>
                </a:solidFill>
              </a:rPr>
              <a:t> EQ </a:t>
            </a:r>
          </a:p>
        </p:txBody>
      </p:sp>
    </p:spTree>
    <p:extLst>
      <p:ext uri="{BB962C8B-B14F-4D97-AF65-F5344CB8AC3E}">
        <p14:creationId xmlns:p14="http://schemas.microsoft.com/office/powerpoint/2010/main" val="3512580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1604</TotalTime>
  <Words>706</Words>
  <Application>Microsoft Office PowerPoint</Application>
  <PresentationFormat>Custom</PresentationFormat>
  <Paragraphs>31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Wingdings</vt:lpstr>
      <vt:lpstr>Office Theme</vt:lpstr>
      <vt:lpstr>New features of the ELSEM-Net electromagnetic monitoring stations network and analysis of recent data associated with strong earthquakes.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Dimitrios Politis</dc:creator>
  <cp:lastModifiedBy>Dimitrios Politis</cp:lastModifiedBy>
  <cp:revision>70</cp:revision>
  <dcterms:created xsi:type="dcterms:W3CDTF">2023-04-20T19:19:32Z</dcterms:created>
  <dcterms:modified xsi:type="dcterms:W3CDTF">2023-04-22T16:58:00Z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