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sldIdLst>
    <p:sldId id="256" r:id="rId5"/>
  </p:sldIdLst>
  <p:sldSz cx="42811700" cy="30275213"/>
  <p:notesSz cx="6858000" cy="9144000"/>
  <p:defaultText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6">
          <p15:clr>
            <a:srgbClr val="A4A3A4"/>
          </p15:clr>
        </p15:guide>
        <p15:guide id="2" pos="134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A10F1B"/>
    <a:srgbClr val="0D4188"/>
    <a:srgbClr val="D6983B"/>
    <a:srgbClr val="58595D"/>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3CB60-919A-F2D0-38F7-663A100774D3}" v="2" dt="2021-01-06T06:49:31.249"/>
    <p1510:client id="{8B3ACE56-9F0B-9948-84DA-05D3E6FF9BFB}" v="606" dt="2021-01-06T06:41:55.959"/>
    <p1510:client id="{AB30E5A6-304B-745C-64D1-DF6C8FBA0E77}" v="36" dt="2021-01-06T06:45:50.9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6"/>
    <p:restoredTop sz="94677"/>
  </p:normalViewPr>
  <p:slideViewPr>
    <p:cSldViewPr snapToGrid="0">
      <p:cViewPr>
        <p:scale>
          <a:sx n="28" d="100"/>
          <a:sy n="28" d="100"/>
        </p:scale>
        <p:origin x="2352" y="232"/>
      </p:cViewPr>
      <p:guideLst>
        <p:guide orient="horz" pos="9536"/>
        <p:guide pos="134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Choong" userId="S::jeanette.choong@staff.main.ntu.edu.sg::2203b7b6-c312-4537-86d8-4df18dcfb5bb" providerId="AD" clId="Web-{AB30E5A6-304B-745C-64D1-DF6C8FBA0E77}"/>
    <pc:docChg chg="modSld">
      <pc:chgData name="Jeanette Choong" userId="S::jeanette.choong@staff.main.ntu.edu.sg::2203b7b6-c312-4537-86d8-4df18dcfb5bb" providerId="AD" clId="Web-{AB30E5A6-304B-745C-64D1-DF6C8FBA0E77}" dt="2021-01-06T06:45:50.969" v="34" actId="1076"/>
      <pc:docMkLst>
        <pc:docMk/>
      </pc:docMkLst>
      <pc:sldChg chg="addSp delSp modSp">
        <pc:chgData name="Jeanette Choong" userId="S::jeanette.choong@staff.main.ntu.edu.sg::2203b7b6-c312-4537-86d8-4df18dcfb5bb" providerId="AD" clId="Web-{AB30E5A6-304B-745C-64D1-DF6C8FBA0E77}" dt="2021-01-06T06:45:50.969" v="34" actId="1076"/>
        <pc:sldMkLst>
          <pc:docMk/>
          <pc:sldMk cId="4249774622" sldId="256"/>
        </pc:sldMkLst>
        <pc:spChg chg="add del mod">
          <ac:chgData name="Jeanette Choong" userId="S::jeanette.choong@staff.main.ntu.edu.sg::2203b7b6-c312-4537-86d8-4df18dcfb5bb" providerId="AD" clId="Web-{AB30E5A6-304B-745C-64D1-DF6C8FBA0E77}" dt="2021-01-06T06:44:25.218" v="12"/>
          <ac:spMkLst>
            <pc:docMk/>
            <pc:sldMk cId="4249774622" sldId="256"/>
            <ac:spMk id="2" creationId="{D1DF3156-C079-43BD-BE39-53538C559BE6}"/>
          </ac:spMkLst>
        </pc:spChg>
        <pc:spChg chg="add mod">
          <ac:chgData name="Jeanette Choong" userId="S::jeanette.choong@staff.main.ntu.edu.sg::2203b7b6-c312-4537-86d8-4df18dcfb5bb" providerId="AD" clId="Web-{AB30E5A6-304B-745C-64D1-DF6C8FBA0E77}" dt="2021-01-06T06:45:00.828" v="21" actId="1076"/>
          <ac:spMkLst>
            <pc:docMk/>
            <pc:sldMk cId="4249774622" sldId="256"/>
            <ac:spMk id="4" creationId="{DC54B1C5-1DE8-420F-84CD-0A6F5BC023BD}"/>
          </ac:spMkLst>
        </pc:spChg>
        <pc:spChg chg="add mod">
          <ac:chgData name="Jeanette Choong" userId="S::jeanette.choong@staff.main.ntu.edu.sg::2203b7b6-c312-4537-86d8-4df18dcfb5bb" providerId="AD" clId="Web-{AB30E5A6-304B-745C-64D1-DF6C8FBA0E77}" dt="2021-01-06T06:45:39.391" v="30"/>
          <ac:spMkLst>
            <pc:docMk/>
            <pc:sldMk cId="4249774622" sldId="256"/>
            <ac:spMk id="5" creationId="{A4E1E943-B827-4AF1-9EE0-DC4D6E155989}"/>
          </ac:spMkLst>
        </pc:spChg>
        <pc:spChg chg="mod">
          <ac:chgData name="Jeanette Choong" userId="S::jeanette.choong@staff.main.ntu.edu.sg::2203b7b6-c312-4537-86d8-4df18dcfb5bb" providerId="AD" clId="Web-{AB30E5A6-304B-745C-64D1-DF6C8FBA0E77}" dt="2021-01-06T06:42:46.092" v="7" actId="20577"/>
          <ac:spMkLst>
            <pc:docMk/>
            <pc:sldMk cId="4249774622" sldId="256"/>
            <ac:spMk id="6" creationId="{775D5419-5815-9442-B7CF-CB0B07912B7B}"/>
          </ac:spMkLst>
        </pc:spChg>
        <pc:spChg chg="mod">
          <ac:chgData name="Jeanette Choong" userId="S::jeanette.choong@staff.main.ntu.edu.sg::2203b7b6-c312-4537-86d8-4df18dcfb5bb" providerId="AD" clId="Web-{AB30E5A6-304B-745C-64D1-DF6C8FBA0E77}" dt="2021-01-06T06:42:34.920" v="5" actId="20577"/>
          <ac:spMkLst>
            <pc:docMk/>
            <pc:sldMk cId="4249774622" sldId="256"/>
            <ac:spMk id="7" creationId="{00000000-0000-0000-0000-000000000000}"/>
          </ac:spMkLst>
        </pc:spChg>
        <pc:spChg chg="mod">
          <ac:chgData name="Jeanette Choong" userId="S::jeanette.choong@staff.main.ntu.edu.sg::2203b7b6-c312-4537-86d8-4df18dcfb5bb" providerId="AD" clId="Web-{AB30E5A6-304B-745C-64D1-DF6C8FBA0E77}" dt="2021-01-06T06:44:28.156" v="13" actId="20577"/>
          <ac:spMkLst>
            <pc:docMk/>
            <pc:sldMk cId="4249774622" sldId="256"/>
            <ac:spMk id="8" creationId="{00000000-0000-0000-0000-000000000000}"/>
          </ac:spMkLst>
        </pc:spChg>
        <pc:spChg chg="add mod">
          <ac:chgData name="Jeanette Choong" userId="S::jeanette.choong@staff.main.ntu.edu.sg::2203b7b6-c312-4537-86d8-4df18dcfb5bb" providerId="AD" clId="Web-{AB30E5A6-304B-745C-64D1-DF6C8FBA0E77}" dt="2021-01-06T06:45:50.969" v="34" actId="1076"/>
          <ac:spMkLst>
            <pc:docMk/>
            <pc:sldMk cId="4249774622" sldId="256"/>
            <ac:spMk id="10" creationId="{8B5B0541-9D1C-4019-9F07-3728825C72B2}"/>
          </ac:spMkLst>
        </pc:spChg>
        <pc:picChg chg="del">
          <ac:chgData name="Jeanette Choong" userId="S::jeanette.choong@staff.main.ntu.edu.sg::2203b7b6-c312-4537-86d8-4df18dcfb5bb" providerId="AD" clId="Web-{AB30E5A6-304B-745C-64D1-DF6C8FBA0E77}" dt="2021-01-06T06:42:20.951" v="0"/>
          <ac:picMkLst>
            <pc:docMk/>
            <pc:sldMk cId="4249774622" sldId="256"/>
            <ac:picMk id="3" creationId="{9795BE5F-4E49-6946-B6CE-CE82C9FC5024}"/>
          </ac:picMkLst>
        </pc:picChg>
      </pc:sldChg>
    </pc:docChg>
  </pc:docChgLst>
  <pc:docChgLst>
    <pc:chgData name="Jeanette Choong" userId="2203b7b6-c312-4537-86d8-4df18dcfb5bb" providerId="ADAL" clId="{8B3ACE56-9F0B-9948-84DA-05D3E6FF9BFB}"/>
    <pc:docChg chg="custSel modSld">
      <pc:chgData name="Jeanette Choong" userId="2203b7b6-c312-4537-86d8-4df18dcfb5bb" providerId="ADAL" clId="{8B3ACE56-9F0B-9948-84DA-05D3E6FF9BFB}" dt="2021-01-06T06:41:55.959" v="1256" actId="20577"/>
      <pc:docMkLst>
        <pc:docMk/>
      </pc:docMkLst>
      <pc:sldChg chg="addSp delSp modSp mod">
        <pc:chgData name="Jeanette Choong" userId="2203b7b6-c312-4537-86d8-4df18dcfb5bb" providerId="ADAL" clId="{8B3ACE56-9F0B-9948-84DA-05D3E6FF9BFB}" dt="2021-01-06T06:41:55.959" v="1256" actId="20577"/>
        <pc:sldMkLst>
          <pc:docMk/>
          <pc:sldMk cId="4249774622" sldId="256"/>
        </pc:sldMkLst>
        <pc:spChg chg="add del mod">
          <ac:chgData name="Jeanette Choong" userId="2203b7b6-c312-4537-86d8-4df18dcfb5bb" providerId="ADAL" clId="{8B3ACE56-9F0B-9948-84DA-05D3E6FF9BFB}" dt="2021-01-06T06:16:50.010" v="152" actId="478"/>
          <ac:spMkLst>
            <pc:docMk/>
            <pc:sldMk cId="4249774622" sldId="256"/>
            <ac:spMk id="4" creationId="{AF47BE41-2477-7242-99BB-1322C19E64BC}"/>
          </ac:spMkLst>
        </pc:spChg>
        <pc:spChg chg="add del mod">
          <ac:chgData name="Jeanette Choong" userId="2203b7b6-c312-4537-86d8-4df18dcfb5bb" providerId="ADAL" clId="{8B3ACE56-9F0B-9948-84DA-05D3E6FF9BFB}" dt="2021-01-06T06:16:52.637" v="154"/>
          <ac:spMkLst>
            <pc:docMk/>
            <pc:sldMk cId="4249774622" sldId="256"/>
            <ac:spMk id="5" creationId="{F7F5809E-E156-B444-A863-DECB705431E2}"/>
          </ac:spMkLst>
        </pc:spChg>
        <pc:spChg chg="add mod">
          <ac:chgData name="Jeanette Choong" userId="2203b7b6-c312-4537-86d8-4df18dcfb5bb" providerId="ADAL" clId="{8B3ACE56-9F0B-9948-84DA-05D3E6FF9BFB}" dt="2021-01-06T06:41:55.959" v="1256" actId="20577"/>
          <ac:spMkLst>
            <pc:docMk/>
            <pc:sldMk cId="4249774622" sldId="256"/>
            <ac:spMk id="6" creationId="{775D5419-5815-9442-B7CF-CB0B07912B7B}"/>
          </ac:spMkLst>
        </pc:spChg>
        <pc:spChg chg="mod">
          <ac:chgData name="Jeanette Choong" userId="2203b7b6-c312-4537-86d8-4df18dcfb5bb" providerId="ADAL" clId="{8B3ACE56-9F0B-9948-84DA-05D3E6FF9BFB}" dt="2021-01-06T06:12:47.522" v="83" actId="20577"/>
          <ac:spMkLst>
            <pc:docMk/>
            <pc:sldMk cId="4249774622" sldId="256"/>
            <ac:spMk id="7" creationId="{00000000-0000-0000-0000-000000000000}"/>
          </ac:spMkLst>
        </pc:spChg>
        <pc:spChg chg="mod">
          <ac:chgData name="Jeanette Choong" userId="2203b7b6-c312-4537-86d8-4df18dcfb5bb" providerId="ADAL" clId="{8B3ACE56-9F0B-9948-84DA-05D3E6FF9BFB}" dt="2021-01-06T06:13:11.818" v="135" actId="20577"/>
          <ac:spMkLst>
            <pc:docMk/>
            <pc:sldMk cId="4249774622" sldId="256"/>
            <ac:spMk id="8" creationId="{00000000-0000-0000-0000-000000000000}"/>
          </ac:spMkLst>
        </pc:spChg>
        <pc:spChg chg="del mod">
          <ac:chgData name="Jeanette Choong" userId="2203b7b6-c312-4537-86d8-4df18dcfb5bb" providerId="ADAL" clId="{8B3ACE56-9F0B-9948-84DA-05D3E6FF9BFB}" dt="2021-01-06T06:13:36.546" v="137" actId="478"/>
          <ac:spMkLst>
            <pc:docMk/>
            <pc:sldMk cId="4249774622" sldId="256"/>
            <ac:spMk id="10" creationId="{00000000-0000-0000-0000-000000000000}"/>
          </ac:spMkLst>
        </pc:spChg>
        <pc:picChg chg="add mod">
          <ac:chgData name="Jeanette Choong" userId="2203b7b6-c312-4537-86d8-4df18dcfb5bb" providerId="ADAL" clId="{8B3ACE56-9F0B-9948-84DA-05D3E6FF9BFB}" dt="2021-01-06T06:14:39.507" v="143" actId="1076"/>
          <ac:picMkLst>
            <pc:docMk/>
            <pc:sldMk cId="4249774622" sldId="256"/>
            <ac:picMk id="3" creationId="{9795BE5F-4E49-6946-B6CE-CE82C9FC5024}"/>
          </ac:picMkLst>
        </pc:picChg>
      </pc:sldChg>
    </pc:docChg>
  </pc:docChgLst>
  <pc:docChgLst>
    <pc:chgData name="Majewski Jedrzej Marcin" userId="S::jmmajewski@staff.main.ntu.edu.sg::46139f74-f7e6-403f-b709-51554c8ee77e" providerId="AD" clId="Web-{7383CB60-919A-F2D0-38F7-663A100774D3}"/>
    <pc:docChg chg="modSld">
      <pc:chgData name="Majewski Jedrzej Marcin" userId="S::jmmajewski@staff.main.ntu.edu.sg::46139f74-f7e6-403f-b709-51554c8ee77e" providerId="AD" clId="Web-{7383CB60-919A-F2D0-38F7-663A100774D3}" dt="2021-01-06T06:49:31.249" v="1" actId="1076"/>
      <pc:docMkLst>
        <pc:docMk/>
      </pc:docMkLst>
      <pc:sldChg chg="modSp">
        <pc:chgData name="Majewski Jedrzej Marcin" userId="S::jmmajewski@staff.main.ntu.edu.sg::46139f74-f7e6-403f-b709-51554c8ee77e" providerId="AD" clId="Web-{7383CB60-919A-F2D0-38F7-663A100774D3}" dt="2021-01-06T06:49:31.249" v="1" actId="1076"/>
        <pc:sldMkLst>
          <pc:docMk/>
          <pc:sldMk cId="4249774622" sldId="256"/>
        </pc:sldMkLst>
        <pc:spChg chg="mod">
          <ac:chgData name="Majewski Jedrzej Marcin" userId="S::jmmajewski@staff.main.ntu.edu.sg::46139f74-f7e6-403f-b709-51554c8ee77e" providerId="AD" clId="Web-{7383CB60-919A-F2D0-38F7-663A100774D3}" dt="2021-01-06T06:49:31.249" v="1" actId="1076"/>
          <ac:spMkLst>
            <pc:docMk/>
            <pc:sldMk cId="4249774622" sldId="256"/>
            <ac:spMk id="6" creationId="{775D5419-5815-9442-B7CF-CB0B07912B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4A08F-4FA7-D945-B1F9-637ED016EC3B}" type="datetimeFigureOut">
              <a:rPr lang="en-US" smtClean="0"/>
              <a:t>4/18/23</a:t>
            </a:fld>
            <a:endParaRPr lang="en-US"/>
          </a:p>
        </p:txBody>
      </p:sp>
      <p:sp>
        <p:nvSpPr>
          <p:cNvPr id="4" name="Slide Image Placeholder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0E4A1-CBA4-CF49-988C-78FF29253AE6}" type="slidenum">
              <a:rPr lang="en-US" smtClean="0"/>
              <a:t>‹#›</a:t>
            </a:fld>
            <a:endParaRPr lang="en-US"/>
          </a:p>
        </p:txBody>
      </p:sp>
    </p:spTree>
    <p:extLst>
      <p:ext uri="{BB962C8B-B14F-4D97-AF65-F5344CB8AC3E}">
        <p14:creationId xmlns:p14="http://schemas.microsoft.com/office/powerpoint/2010/main" val="1635432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lnSpc>
                <a:spcPct val="150000"/>
              </a:lnSpc>
            </a:pPr>
            <a:r>
              <a:rPr lang="en-US" sz="1200" b="1" i="0" u="sng" dirty="0">
                <a:latin typeface="Myriad Pro"/>
                <a:cs typeface="Myriad Pro"/>
              </a:rPr>
              <a:t>Recommended Typeface and Font Size</a:t>
            </a:r>
          </a:p>
          <a:p>
            <a:pPr lvl="0" algn="l">
              <a:lnSpc>
                <a:spcPct val="150000"/>
              </a:lnSpc>
            </a:pPr>
            <a:r>
              <a:rPr lang="en-US" sz="1200" b="0" i="0" dirty="0">
                <a:latin typeface="Myriad Pro"/>
                <a:cs typeface="Myriad Pro"/>
              </a:rPr>
              <a:t>Header &lt;Myriad Pro Bold ± 65 </a:t>
            </a:r>
            <a:r>
              <a:rPr lang="en-US" sz="1200" b="0" i="0" dirty="0" err="1">
                <a:latin typeface="Myriad Pro"/>
                <a:cs typeface="Myriad Pro"/>
              </a:rPr>
              <a:t>pt</a:t>
            </a:r>
            <a:r>
              <a:rPr lang="en-US" sz="1200" b="0" i="0" dirty="0">
                <a:latin typeface="Myriad Pro"/>
                <a:cs typeface="Myriad Pro"/>
              </a:rPr>
              <a:t>&gt;</a:t>
            </a:r>
          </a:p>
          <a:p>
            <a:pPr lvl="0" algn="l">
              <a:lnSpc>
                <a:spcPct val="150000"/>
              </a:lnSpc>
            </a:pPr>
            <a:r>
              <a:rPr lang="en-US" sz="1200" b="0" i="0" dirty="0">
                <a:latin typeface="Myriad Pro"/>
                <a:cs typeface="Myriad Pro"/>
              </a:rPr>
              <a:t>Investigators, Collaborators, etc. &lt;Myriad Pro Regular ± 35 </a:t>
            </a:r>
            <a:r>
              <a:rPr lang="en-US" sz="1200" b="0" i="0" dirty="0" err="1">
                <a:latin typeface="Myriad Pro"/>
                <a:cs typeface="Myriad Pro"/>
              </a:rPr>
              <a:t>pt</a:t>
            </a:r>
            <a:r>
              <a:rPr lang="en-US" sz="1200" b="0" i="0" dirty="0">
                <a:latin typeface="Myriad Pro"/>
                <a:cs typeface="Myriad Pro"/>
              </a:rPr>
              <a:t>&gt;</a:t>
            </a:r>
          </a:p>
          <a:p>
            <a:pPr lvl="0" algn="l">
              <a:lnSpc>
                <a:spcPct val="150000"/>
              </a:lnSpc>
            </a:pPr>
            <a:r>
              <a:rPr lang="en-US" sz="1200" b="0" i="0" dirty="0">
                <a:latin typeface="Myriad Pro"/>
                <a:cs typeface="Myriad Pro"/>
              </a:rPr>
              <a:t>Abstract &lt;Myriad Pro Bold Italic ± 43 </a:t>
            </a:r>
            <a:r>
              <a:rPr lang="en-US" sz="1200" b="0" i="0" dirty="0" err="1">
                <a:latin typeface="Myriad Pro"/>
                <a:cs typeface="Myriad Pro"/>
              </a:rPr>
              <a:t>pt</a:t>
            </a:r>
            <a:r>
              <a:rPr lang="en-US" sz="1200" b="0" i="0" dirty="0">
                <a:latin typeface="Myriad Pro"/>
                <a:cs typeface="Myriad Pro"/>
              </a:rPr>
              <a:t>&gt;</a:t>
            </a:r>
          </a:p>
          <a:p>
            <a:pPr lvl="0" algn="l">
              <a:lnSpc>
                <a:spcPct val="150000"/>
              </a:lnSpc>
            </a:pPr>
            <a:r>
              <a:rPr lang="en-US" sz="1200" b="0" i="0" dirty="0">
                <a:latin typeface="Myriad Pro"/>
                <a:cs typeface="Myriad Pro"/>
              </a:rPr>
              <a:t>Subhead &lt;Myriad Pro Bold ± 40 </a:t>
            </a:r>
            <a:r>
              <a:rPr lang="en-US" sz="1200" b="0" i="0" dirty="0" err="1">
                <a:latin typeface="Myriad Pro"/>
                <a:cs typeface="Myriad Pro"/>
              </a:rPr>
              <a:t>pt</a:t>
            </a:r>
            <a:r>
              <a:rPr lang="en-US" sz="1200" b="0" i="0" dirty="0">
                <a:latin typeface="Myriad Pro"/>
                <a:cs typeface="Myriad Pro"/>
              </a:rPr>
              <a:t>&gt;</a:t>
            </a:r>
          </a:p>
          <a:p>
            <a:pPr lvl="0" algn="l">
              <a:lnSpc>
                <a:spcPct val="150000"/>
              </a:lnSpc>
            </a:pPr>
            <a:r>
              <a:rPr lang="en-US" sz="1200" b="0" i="0" dirty="0">
                <a:latin typeface="Myriad Pro"/>
                <a:cs typeface="Myriad Pro"/>
              </a:rPr>
              <a:t>Body Text &lt;Myriad Pro Regular ± 18 </a:t>
            </a:r>
            <a:r>
              <a:rPr lang="en-US" sz="1200" b="0" i="0" dirty="0" err="1">
                <a:latin typeface="Myriad Pro"/>
                <a:cs typeface="Myriad Pro"/>
              </a:rPr>
              <a:t>pt</a:t>
            </a:r>
            <a:r>
              <a:rPr lang="en-US" sz="1200" b="0" i="0" dirty="0">
                <a:latin typeface="Myriad Pro"/>
                <a:cs typeface="Myriad Pro"/>
              </a:rPr>
              <a:t>&gt;</a:t>
            </a:r>
          </a:p>
          <a:p>
            <a:pPr lvl="0" algn="l">
              <a:lnSpc>
                <a:spcPct val="150000"/>
              </a:lnSpc>
            </a:pPr>
            <a:r>
              <a:rPr lang="en-US" sz="1200" b="0" i="0" dirty="0">
                <a:latin typeface="Myriad Pro"/>
                <a:cs typeface="Myriad Pro"/>
              </a:rPr>
              <a:t>Caption &lt;Myriad Pro Italic ± 15 </a:t>
            </a:r>
            <a:r>
              <a:rPr lang="en-US" sz="1200" b="0" i="0" dirty="0" err="1">
                <a:latin typeface="Myriad Pro"/>
                <a:cs typeface="Myriad Pro"/>
              </a:rPr>
              <a:t>pt</a:t>
            </a:r>
            <a:r>
              <a:rPr lang="en-US" sz="1200" b="0" i="0" dirty="0">
                <a:latin typeface="Myriad Pro"/>
                <a:cs typeface="Myriad Pro"/>
              </a:rPr>
              <a:t>&gt;</a:t>
            </a:r>
          </a:p>
          <a:p>
            <a:pPr lvl="0" algn="l">
              <a:lnSpc>
                <a:spcPct val="150000"/>
              </a:lnSpc>
            </a:pPr>
            <a:r>
              <a:rPr lang="en-US" sz="1200" b="0" i="0" dirty="0">
                <a:latin typeface="Myriad Pro"/>
                <a:cs typeface="Myriad Pro"/>
              </a:rPr>
              <a:t>Note &lt;Myriad Pro Italic ± 16 </a:t>
            </a:r>
            <a:r>
              <a:rPr lang="en-US" sz="1200" b="0" i="0" dirty="0" err="1">
                <a:latin typeface="Myriad Pro"/>
                <a:cs typeface="Myriad Pro"/>
              </a:rPr>
              <a:t>pt</a:t>
            </a:r>
            <a:r>
              <a:rPr lang="en-US" sz="1200" b="0" i="0" dirty="0">
                <a:latin typeface="Myriad Pro"/>
                <a:cs typeface="Myriad Pro"/>
              </a:rPr>
              <a:t>&gt;</a:t>
            </a:r>
          </a:p>
          <a:p>
            <a:pPr lvl="0" algn="l">
              <a:lnSpc>
                <a:spcPct val="150000"/>
              </a:lnSpc>
            </a:pPr>
            <a:r>
              <a:rPr lang="en-US" sz="1200" b="0" i="0" dirty="0">
                <a:latin typeface="Myriad Pro"/>
                <a:cs typeface="Myriad Pro"/>
              </a:rPr>
              <a:t>Acknowledgements, bibliography, etc. &lt;Myriad Pro Regular ± 28 </a:t>
            </a:r>
            <a:r>
              <a:rPr lang="en-US" sz="1200" b="0" i="0" dirty="0" err="1">
                <a:latin typeface="Myriad Pro"/>
                <a:cs typeface="Myriad Pro"/>
              </a:rPr>
              <a:t>pt</a:t>
            </a:r>
            <a:r>
              <a:rPr lang="en-US" sz="1200" b="0" i="0" dirty="0">
                <a:latin typeface="Myriad Pro"/>
                <a:cs typeface="Myriad Pro"/>
              </a:rPr>
              <a:t>&gt;</a:t>
            </a:r>
          </a:p>
          <a:p>
            <a:pPr lvl="0" algn="l">
              <a:lnSpc>
                <a:spcPct val="150000"/>
              </a:lnSpc>
            </a:pPr>
            <a:endParaRPr lang="en-US" sz="1200" b="0" i="0" dirty="0">
              <a:latin typeface="Myriad Pro"/>
              <a:cs typeface="Myriad Pro"/>
            </a:endParaRPr>
          </a:p>
          <a:p>
            <a:pPr lvl="0" algn="l">
              <a:lnSpc>
                <a:spcPct val="150000"/>
              </a:lnSpc>
            </a:pPr>
            <a:r>
              <a:rPr lang="en-US" sz="1200" b="1" i="0" u="sng" dirty="0">
                <a:latin typeface="Myriad Pro"/>
                <a:cs typeface="Myriad Pro"/>
              </a:rPr>
              <a:t>Recommended Minimum Image Resolution</a:t>
            </a:r>
          </a:p>
          <a:p>
            <a:pPr lvl="0" algn="l">
              <a:lnSpc>
                <a:spcPct val="150000"/>
              </a:lnSpc>
            </a:pPr>
            <a:r>
              <a:rPr lang="en-US" sz="1200" b="0" i="0" dirty="0" err="1">
                <a:latin typeface="Myriad Pro"/>
                <a:cs typeface="Myriad Pro"/>
              </a:rPr>
              <a:t>Acutal</a:t>
            </a:r>
            <a:r>
              <a:rPr lang="en-US" sz="1200" b="0" i="0" dirty="0">
                <a:latin typeface="Myriad Pro"/>
                <a:cs typeface="Myriad Pro"/>
              </a:rPr>
              <a:t> size of the image on the poster: at least 150 dpi</a:t>
            </a:r>
          </a:p>
          <a:p>
            <a:endParaRPr lang="en-US" dirty="0"/>
          </a:p>
        </p:txBody>
      </p:sp>
      <p:sp>
        <p:nvSpPr>
          <p:cNvPr id="4" name="Slide Number Placeholder 3"/>
          <p:cNvSpPr>
            <a:spLocks noGrp="1"/>
          </p:cNvSpPr>
          <p:nvPr>
            <p:ph type="sldNum" sz="quarter" idx="10"/>
          </p:nvPr>
        </p:nvSpPr>
        <p:spPr/>
        <p:txBody>
          <a:bodyPr/>
          <a:lstStyle/>
          <a:p>
            <a:fld id="{EA10E4A1-CBA4-CF49-988C-78FF29253AE6}" type="slidenum">
              <a:rPr lang="en-US" smtClean="0"/>
              <a:t>1</a:t>
            </a:fld>
            <a:endParaRPr lang="en-US"/>
          </a:p>
        </p:txBody>
      </p:sp>
    </p:spTree>
    <p:extLst>
      <p:ext uri="{BB962C8B-B14F-4D97-AF65-F5344CB8AC3E}">
        <p14:creationId xmlns:p14="http://schemas.microsoft.com/office/powerpoint/2010/main" val="1072459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135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41000" y="1283895"/>
            <a:ext cx="5526969" cy="2091918"/>
          </a:xfrm>
          <a:prstGeom prst="rect">
            <a:avLst/>
          </a:prstGeom>
        </p:spPr>
      </p:pic>
      <p:sp>
        <p:nvSpPr>
          <p:cNvPr id="32" name="Title 1"/>
          <p:cNvSpPr txBox="1">
            <a:spLocks/>
          </p:cNvSpPr>
          <p:nvPr userDrawn="1"/>
        </p:nvSpPr>
        <p:spPr>
          <a:xfrm>
            <a:off x="23085517" y="41383972"/>
            <a:ext cx="7202396" cy="875132"/>
          </a:xfrm>
          <a:prstGeom prst="rect">
            <a:avLst/>
          </a:prstGeom>
        </p:spPr>
        <p:txBody>
          <a:bodyPr/>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lvl="0" algn="l"/>
            <a:endParaRPr lang="en-US" sz="700" b="0" i="0">
              <a:solidFill>
                <a:schemeClr val="bg1"/>
              </a:solidFill>
              <a:latin typeface="Myriad Pro"/>
              <a:cs typeface="Myriad Pro"/>
            </a:endParaRPr>
          </a:p>
        </p:txBody>
      </p:sp>
      <p:pic>
        <p:nvPicPr>
          <p:cNvPr id="36" name="Picture 35" descr="hor_divider-top.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400" y="4414560"/>
            <a:ext cx="42887900" cy="201194"/>
          </a:xfrm>
          <a:prstGeom prst="rect">
            <a:avLst/>
          </a:prstGeom>
        </p:spPr>
      </p:pic>
      <p:pic>
        <p:nvPicPr>
          <p:cNvPr id="37" name="Picture 36" descr="hor_divider-bottom.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400" y="27130367"/>
            <a:ext cx="42887900" cy="189001"/>
          </a:xfrm>
          <a:prstGeom prst="rect">
            <a:avLst/>
          </a:prstGeom>
        </p:spPr>
      </p:pic>
      <p:sp>
        <p:nvSpPr>
          <p:cNvPr id="40" name="Rectangle 39"/>
          <p:cNvSpPr/>
          <p:nvPr userDrawn="1"/>
        </p:nvSpPr>
        <p:spPr>
          <a:xfrm>
            <a:off x="-25400" y="28836468"/>
            <a:ext cx="42887900" cy="870839"/>
          </a:xfrm>
          <a:prstGeom prst="rect">
            <a:avLst/>
          </a:prstGeom>
          <a:solidFill>
            <a:srgbClr val="9999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itle 1"/>
          <p:cNvSpPr txBox="1">
            <a:spLocks/>
          </p:cNvSpPr>
          <p:nvPr userDrawn="1"/>
        </p:nvSpPr>
        <p:spPr>
          <a:xfrm>
            <a:off x="504382" y="29049683"/>
            <a:ext cx="30695635" cy="479439"/>
          </a:xfrm>
          <a:prstGeom prst="rect">
            <a:avLst/>
          </a:prstGeom>
        </p:spPr>
        <p:txBody>
          <a:bodyPr/>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lvl="0" algn="l"/>
            <a:r>
              <a:rPr lang="en-US" sz="2200" b="0" i="0">
                <a:solidFill>
                  <a:schemeClr val="bg1"/>
                </a:solidFill>
                <a:latin typeface="Myriad Pro"/>
                <a:cs typeface="Myriad Pro"/>
              </a:rPr>
              <a:t>The EOS is funded by Singapore´s National Research Foundation (NRF), the Ministry of Education (MOE) and Nanyang Technological University (NTU) as a Research Centre of Excellence, and is an autonomous institute at</a:t>
            </a:r>
            <a:r>
              <a:rPr lang="en-US" sz="2200" b="0" i="0" baseline="0">
                <a:solidFill>
                  <a:schemeClr val="bg1"/>
                </a:solidFill>
                <a:latin typeface="Myriad Pro"/>
                <a:cs typeface="Myriad Pro"/>
              </a:rPr>
              <a:t> </a:t>
            </a:r>
            <a:r>
              <a:rPr lang="en-US" sz="2200" b="0" i="0">
                <a:solidFill>
                  <a:schemeClr val="bg1"/>
                </a:solidFill>
                <a:latin typeface="Myriad Pro"/>
                <a:cs typeface="Myriad Pro"/>
              </a:rPr>
              <a:t>Nanyang Technological University (NTU).</a:t>
            </a:r>
          </a:p>
        </p:txBody>
      </p:sp>
      <p:sp>
        <p:nvSpPr>
          <p:cNvPr id="42" name="Title 1"/>
          <p:cNvSpPr txBox="1">
            <a:spLocks/>
          </p:cNvSpPr>
          <p:nvPr userDrawn="1"/>
        </p:nvSpPr>
        <p:spPr>
          <a:xfrm>
            <a:off x="35456907" y="28916132"/>
            <a:ext cx="6784883" cy="701529"/>
          </a:xfrm>
          <a:prstGeom prst="rect">
            <a:avLst/>
          </a:prstGeom>
        </p:spPr>
        <p:txBody>
          <a:bodyPr wrap="none" lIns="0" tIns="0" rIns="0" bIns="0"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lvl="0" algn="r">
              <a:lnSpc>
                <a:spcPct val="90000"/>
              </a:lnSpc>
            </a:pPr>
            <a:r>
              <a:rPr lang="en-US" sz="4700" b="0" i="0" err="1">
                <a:solidFill>
                  <a:schemeClr val="bg1"/>
                </a:solidFill>
                <a:latin typeface="Myriad Pro"/>
                <a:cs typeface="Myriad Pro"/>
              </a:rPr>
              <a:t>earthobservatory.sg</a:t>
            </a:r>
            <a:endParaRPr lang="en-US" sz="4700" b="0" i="0">
              <a:solidFill>
                <a:schemeClr val="bg1"/>
              </a:solidFill>
              <a:latin typeface="Myriad Pro"/>
              <a:cs typeface="Myriad Pro"/>
            </a:endParaRPr>
          </a:p>
        </p:txBody>
      </p:sp>
      <p:grpSp>
        <p:nvGrpSpPr>
          <p:cNvPr id="3" name="Group 2"/>
          <p:cNvGrpSpPr/>
          <p:nvPr userDrawn="1"/>
        </p:nvGrpSpPr>
        <p:grpSpPr>
          <a:xfrm>
            <a:off x="567881" y="5052195"/>
            <a:ext cx="41673909" cy="21600000"/>
            <a:chOff x="567881" y="5052195"/>
            <a:chExt cx="41673909" cy="21600000"/>
          </a:xfrm>
        </p:grpSpPr>
        <p:sp>
          <p:nvSpPr>
            <p:cNvPr id="2" name="Rectangle 1"/>
            <p:cNvSpPr/>
            <p:nvPr userDrawn="1"/>
          </p:nvSpPr>
          <p:spPr>
            <a:xfrm>
              <a:off x="567881" y="5052195"/>
              <a:ext cx="8100000" cy="21600000"/>
            </a:xfrm>
            <a:prstGeom prst="rect">
              <a:avLst/>
            </a:prstGeom>
            <a:noFill/>
            <a:ln w="3175" cmpd="sng">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userDrawn="1"/>
          </p:nvSpPr>
          <p:spPr>
            <a:xfrm>
              <a:off x="34141790" y="5052195"/>
              <a:ext cx="8100000" cy="21600000"/>
            </a:xfrm>
            <a:prstGeom prst="rect">
              <a:avLst/>
            </a:prstGeom>
            <a:noFill/>
            <a:ln w="3175" cmpd="sng">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userDrawn="1"/>
          </p:nvSpPr>
          <p:spPr>
            <a:xfrm>
              <a:off x="8961358" y="5052195"/>
              <a:ext cx="8100000" cy="21600000"/>
            </a:xfrm>
            <a:prstGeom prst="rect">
              <a:avLst/>
            </a:prstGeom>
            <a:noFill/>
            <a:ln w="3175" cmpd="sng">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17354835" y="5052195"/>
              <a:ext cx="8100000" cy="21600000"/>
            </a:xfrm>
            <a:prstGeom prst="rect">
              <a:avLst/>
            </a:prstGeom>
            <a:noFill/>
            <a:ln w="3175" cmpd="sng">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userDrawn="1"/>
          </p:nvSpPr>
          <p:spPr>
            <a:xfrm>
              <a:off x="25748312" y="5052195"/>
              <a:ext cx="8100000" cy="21600000"/>
            </a:xfrm>
            <a:prstGeom prst="rect">
              <a:avLst/>
            </a:prstGeom>
            <a:noFill/>
            <a:ln w="3175" cmpd="sng">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6" name="Picture 15" descr="logo_EOS.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4015" y="738644"/>
            <a:ext cx="5558905" cy="3205410"/>
          </a:xfrm>
          <a:prstGeom prst="rect">
            <a:avLst/>
          </a:prstGeom>
        </p:spPr>
      </p:pic>
    </p:spTree>
    <p:extLst>
      <p:ext uri="{BB962C8B-B14F-4D97-AF65-F5344CB8AC3E}">
        <p14:creationId xmlns:p14="http://schemas.microsoft.com/office/powerpoint/2010/main" val="1503151785"/>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2088170" rtl="0" eaLnBrk="1" latinLnBrk="0" hangingPunct="1">
        <a:spcBef>
          <a:spcPct val="0"/>
        </a:spcBef>
        <a:buNone/>
        <a:defRPr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03BF598-B255-96AB-BD8C-FD3C68DEF329}"/>
              </a:ext>
            </a:extLst>
          </p:cNvPr>
          <p:cNvPicPr>
            <a:picLocks noChangeAspect="1"/>
          </p:cNvPicPr>
          <p:nvPr/>
        </p:nvPicPr>
        <p:blipFill>
          <a:blip r:embed="rId3"/>
          <a:stretch>
            <a:fillRect/>
          </a:stretch>
        </p:blipFill>
        <p:spPr>
          <a:xfrm>
            <a:off x="0" y="4778759"/>
            <a:ext cx="42811700" cy="22040382"/>
          </a:xfrm>
          <a:prstGeom prst="rect">
            <a:avLst/>
          </a:prstGeom>
        </p:spPr>
      </p:pic>
      <p:sp>
        <p:nvSpPr>
          <p:cNvPr id="8" name="Title 1"/>
          <p:cNvSpPr txBox="1">
            <a:spLocks/>
          </p:cNvSpPr>
          <p:nvPr/>
        </p:nvSpPr>
        <p:spPr>
          <a:xfrm>
            <a:off x="1" y="2955209"/>
            <a:ext cx="42811700" cy="1143544"/>
          </a:xfrm>
          <a:prstGeom prst="rect">
            <a:avLst/>
          </a:prstGeom>
        </p:spPr>
        <p:txBody>
          <a:bodyPr lIns="91440" tIns="45720" rIns="91440" bIns="45720" anchor="t"/>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lvl="0"/>
            <a:endParaRPr lang="en-US" sz="3600" b="0" i="0">
              <a:latin typeface="Myriad Pro"/>
              <a:cs typeface="Myriad Pro"/>
            </a:endParaRPr>
          </a:p>
        </p:txBody>
      </p:sp>
      <p:sp>
        <p:nvSpPr>
          <p:cNvPr id="20" name="Title 1"/>
          <p:cNvSpPr txBox="1">
            <a:spLocks/>
          </p:cNvSpPr>
          <p:nvPr/>
        </p:nvSpPr>
        <p:spPr>
          <a:xfrm>
            <a:off x="28091979" y="18986948"/>
            <a:ext cx="7202396" cy="875132"/>
          </a:xfrm>
          <a:prstGeom prst="rect">
            <a:avLst/>
          </a:prstGeom>
        </p:spPr>
        <p:txBody>
          <a:bodyPr/>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lvl="0" algn="l"/>
            <a:endParaRPr lang="en-US" sz="700" b="0" i="0">
              <a:solidFill>
                <a:schemeClr val="bg1"/>
              </a:solidFill>
              <a:latin typeface="Myriad Pro"/>
              <a:cs typeface="Myriad Pro"/>
            </a:endParaRPr>
          </a:p>
        </p:txBody>
      </p:sp>
      <p:sp>
        <p:nvSpPr>
          <p:cNvPr id="21" name="Title 1"/>
          <p:cNvSpPr txBox="1">
            <a:spLocks/>
          </p:cNvSpPr>
          <p:nvPr/>
        </p:nvSpPr>
        <p:spPr>
          <a:xfrm>
            <a:off x="28244766" y="19033550"/>
            <a:ext cx="6784883" cy="701529"/>
          </a:xfrm>
          <a:prstGeom prst="rect">
            <a:avLst/>
          </a:prstGeom>
        </p:spPr>
        <p:txBody>
          <a:bodyPr wrap="none" lIns="0" tIns="0" rIns="0" bIns="0"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lvl="0" algn="l">
              <a:lnSpc>
                <a:spcPct val="90000"/>
              </a:lnSpc>
            </a:pPr>
            <a:r>
              <a:rPr lang="en-US" sz="4750" b="0" i="0">
                <a:solidFill>
                  <a:schemeClr val="bg1"/>
                </a:solidFill>
                <a:latin typeface="Myriad Pro"/>
                <a:cs typeface="Myriad Pro"/>
              </a:rPr>
              <a:t>www.earthobservatory.sg</a:t>
            </a:r>
          </a:p>
        </p:txBody>
      </p:sp>
      <p:sp>
        <p:nvSpPr>
          <p:cNvPr id="6" name="TextBox 5">
            <a:extLst>
              <a:ext uri="{FF2B5EF4-FFF2-40B4-BE49-F238E27FC236}">
                <a16:creationId xmlns:a16="http://schemas.microsoft.com/office/drawing/2014/main" id="{775D5419-5815-9442-B7CF-CB0B07912B7B}"/>
              </a:ext>
            </a:extLst>
          </p:cNvPr>
          <p:cNvSpPr txBox="1"/>
          <p:nvPr/>
        </p:nvSpPr>
        <p:spPr>
          <a:xfrm>
            <a:off x="640080" y="5091867"/>
            <a:ext cx="7881621" cy="707886"/>
          </a:xfrm>
          <a:prstGeom prst="rect">
            <a:avLst/>
          </a:prstGeom>
          <a:noFill/>
        </p:spPr>
        <p:txBody>
          <a:bodyPr wrap="square" lIns="91440" tIns="45720" rIns="91440" bIns="45720" rtlCol="0" anchor="t">
            <a:spAutoFit/>
          </a:bodyPr>
          <a:lstStyle/>
          <a:p>
            <a:pPr algn="just"/>
            <a:endParaRPr lang="en-US" sz="4000" b="1">
              <a:latin typeface="Myriad Pro" panose="020B0503030403020204" pitchFamily="34" charset="0"/>
            </a:endParaRPr>
          </a:p>
        </p:txBody>
      </p:sp>
      <p:sp>
        <p:nvSpPr>
          <p:cNvPr id="4" name="TextBox 3">
            <a:extLst>
              <a:ext uri="{FF2B5EF4-FFF2-40B4-BE49-F238E27FC236}">
                <a16:creationId xmlns:a16="http://schemas.microsoft.com/office/drawing/2014/main" id="{DC54B1C5-1DE8-420F-84CD-0A6F5BC023BD}"/>
              </a:ext>
            </a:extLst>
          </p:cNvPr>
          <p:cNvSpPr txBox="1"/>
          <p:nvPr/>
        </p:nvSpPr>
        <p:spPr>
          <a:xfrm>
            <a:off x="6744604" y="583274"/>
            <a:ext cx="24490126"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800" b="1" dirty="0">
                <a:latin typeface="&amp;quot"/>
              </a:rPr>
              <a:t>Coastal Currents and their Extremes in Singapore</a:t>
            </a:r>
            <a:endParaRPr lang="en-US" dirty="0"/>
          </a:p>
        </p:txBody>
      </p:sp>
      <p:sp>
        <p:nvSpPr>
          <p:cNvPr id="3" name="TextBox 2">
            <a:extLst>
              <a:ext uri="{FF2B5EF4-FFF2-40B4-BE49-F238E27FC236}">
                <a16:creationId xmlns:a16="http://schemas.microsoft.com/office/drawing/2014/main" id="{C89FDFB8-A164-E16B-32E9-68658AB403B4}"/>
              </a:ext>
            </a:extLst>
          </p:cNvPr>
          <p:cNvSpPr txBox="1"/>
          <p:nvPr/>
        </p:nvSpPr>
        <p:spPr>
          <a:xfrm>
            <a:off x="0" y="27324194"/>
            <a:ext cx="18525066" cy="1323438"/>
          </a:xfrm>
          <a:prstGeom prst="rect">
            <a:avLst/>
          </a:prstGeom>
          <a:noFill/>
        </p:spPr>
        <p:txBody>
          <a:bodyPr wrap="square">
            <a:spAutoFit/>
          </a:bodyPr>
          <a:lstStyle/>
          <a:p>
            <a:pPr algn="l"/>
            <a:r>
              <a:rPr lang="en-US" sz="2000" b="1" dirty="0">
                <a:latin typeface="Calibri" panose="020F0502020204030204" pitchFamily="34" charset="0"/>
                <a:cs typeface="Calibri" panose="020F0502020204030204" pitchFamily="34" charset="0"/>
              </a:rPr>
              <a:t>Acknowledgement: </a:t>
            </a:r>
            <a:r>
              <a:rPr lang="en-US" sz="2000" b="0" dirty="0">
                <a:latin typeface="Calibri" panose="020F0502020204030204" pitchFamily="34" charset="0"/>
                <a:cs typeface="Calibri" panose="020F0502020204030204" pitchFamily="34" charset="0"/>
              </a:rPr>
              <a:t>This research/project is supported by the National Research Foundation, Singapore, the Ministry of National Development, Singapore, and National Environment Agency, Singapore, under the National Sea Level </a:t>
            </a:r>
            <a:r>
              <a:rPr lang="en-US" sz="2000" b="0" dirty="0" err="1">
                <a:latin typeface="Calibri" panose="020F0502020204030204" pitchFamily="34" charset="0"/>
                <a:cs typeface="Calibri" panose="020F0502020204030204" pitchFamily="34" charset="0"/>
              </a:rPr>
              <a:t>Programme</a:t>
            </a:r>
            <a:r>
              <a:rPr lang="en-US" sz="2000" b="0" dirty="0">
                <a:latin typeface="Calibri" panose="020F0502020204030204" pitchFamily="34" charset="0"/>
                <a:cs typeface="Calibri" panose="020F0502020204030204" pitchFamily="34" charset="0"/>
              </a:rPr>
              <a:t> initiative as part of the Urban Solutions &amp; Sustainability – Integration Fund (Award No. USS-IF-2020-2).</a:t>
            </a:r>
          </a:p>
          <a:p>
            <a:pPr algn="l"/>
            <a:r>
              <a:rPr lang="en-US" sz="2000" b="1" dirty="0">
                <a:latin typeface="Calibri" panose="020F0502020204030204" pitchFamily="34" charset="0"/>
                <a:cs typeface="Calibri" panose="020F0502020204030204" pitchFamily="34" charset="0"/>
              </a:rPr>
              <a:t>Disclaimer: </a:t>
            </a:r>
            <a:r>
              <a:rPr lang="en-US" sz="2000" b="0" dirty="0">
                <a:latin typeface="Calibri" panose="020F0502020204030204" pitchFamily="34" charset="0"/>
                <a:cs typeface="Calibri" panose="020F0502020204030204" pitchFamily="34" charset="0"/>
              </a:rPr>
              <a:t>Any opinions, findings and conclusions or recommendations expressed in this material are those of the author(s) and do not reflect the views of National Research Foundation, Singapore, the Ministry of National Development, Singapore, and National Environmental Agency, Singapore.</a:t>
            </a:r>
            <a:r>
              <a:rPr lang="en-US" sz="2000" dirty="0">
                <a:latin typeface="Calibri" panose="020F0502020204030204" pitchFamily="34" charset="0"/>
                <a:cs typeface="Calibri" panose="020F0502020204030204" pitchFamily="34" charset="0"/>
              </a:rPr>
              <a:t> </a:t>
            </a:r>
          </a:p>
        </p:txBody>
      </p:sp>
      <p:sp>
        <p:nvSpPr>
          <p:cNvPr id="12" name="Title 1">
            <a:extLst>
              <a:ext uri="{FF2B5EF4-FFF2-40B4-BE49-F238E27FC236}">
                <a16:creationId xmlns:a16="http://schemas.microsoft.com/office/drawing/2014/main" id="{E4B39F00-BA91-8E52-1B98-694CD2675900}"/>
              </a:ext>
            </a:extLst>
          </p:cNvPr>
          <p:cNvSpPr txBox="1">
            <a:spLocks/>
          </p:cNvSpPr>
          <p:nvPr/>
        </p:nvSpPr>
        <p:spPr>
          <a:xfrm>
            <a:off x="9490188" y="1891115"/>
            <a:ext cx="18754578" cy="608968"/>
          </a:xfrm>
          <a:prstGeom prst="rect">
            <a:avLst/>
          </a:prstGeom>
        </p:spPr>
        <p:txBody>
          <a:bodyPr/>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lvl="0"/>
            <a:r>
              <a:rPr lang="en-US" sz="3200" b="0" i="0" u="sng" dirty="0">
                <a:latin typeface="Calibri" panose="020F0502020204030204" pitchFamily="34" charset="0"/>
                <a:cs typeface="Calibri" panose="020F0502020204030204" pitchFamily="34" charset="0"/>
              </a:rPr>
              <a:t>Jun Yu Puah</a:t>
            </a:r>
            <a:r>
              <a:rPr lang="en-US" sz="3200" b="0" i="0" u="sng" baseline="30000" dirty="0">
                <a:latin typeface="Calibri" panose="020F0502020204030204" pitchFamily="34" charset="0"/>
                <a:cs typeface="Calibri" panose="020F0502020204030204" pitchFamily="34" charset="0"/>
              </a:rPr>
              <a:t>*1</a:t>
            </a:r>
            <a:r>
              <a:rPr lang="en-US" sz="3200" b="0" i="0" dirty="0">
                <a:latin typeface="Calibri" panose="020F0502020204030204" pitchFamily="34" charset="0"/>
                <a:cs typeface="Calibri" panose="020F0502020204030204" pitchFamily="34" charset="0"/>
              </a:rPr>
              <a:t>, David Lallemant</a:t>
            </a:r>
            <a:r>
              <a:rPr lang="en-US" sz="3200" b="0" i="0" baseline="30000" dirty="0">
                <a:latin typeface="Calibri" panose="020F0502020204030204" pitchFamily="34" charset="0"/>
                <a:cs typeface="Calibri" panose="020F0502020204030204" pitchFamily="34" charset="0"/>
              </a:rPr>
              <a:t>1,2</a:t>
            </a:r>
            <a:r>
              <a:rPr lang="en-US" sz="3200" b="0" i="0" dirty="0">
                <a:latin typeface="Calibri" panose="020F0502020204030204" pitchFamily="34" charset="0"/>
                <a:cs typeface="Calibri" panose="020F0502020204030204" pitchFamily="34" charset="0"/>
              </a:rPr>
              <a:t>, Ivan Haigh</a:t>
            </a:r>
            <a:r>
              <a:rPr lang="en-US" sz="3200" b="0" i="0" baseline="30000" dirty="0">
                <a:latin typeface="Calibri" panose="020F0502020204030204" pitchFamily="34" charset="0"/>
                <a:cs typeface="Calibri" panose="020F0502020204030204" pitchFamily="34" charset="0"/>
              </a:rPr>
              <a:t>3</a:t>
            </a:r>
            <a:r>
              <a:rPr lang="en-US" sz="3200" b="0" i="0" dirty="0">
                <a:latin typeface="Calibri" panose="020F0502020204030204" pitchFamily="34" charset="0"/>
                <a:cs typeface="Calibri" panose="020F0502020204030204" pitchFamily="34" charset="0"/>
              </a:rPr>
              <a:t>, Kyle Morgan</a:t>
            </a:r>
            <a:r>
              <a:rPr lang="en-US" sz="3200" b="0" i="0" baseline="30000" dirty="0">
                <a:latin typeface="Calibri" panose="020F0502020204030204" pitchFamily="34" charset="0"/>
                <a:cs typeface="Calibri" panose="020F0502020204030204" pitchFamily="34" charset="0"/>
              </a:rPr>
              <a:t>1,2</a:t>
            </a:r>
            <a:r>
              <a:rPr lang="en-US" sz="3200" b="0" i="0" dirty="0">
                <a:latin typeface="Calibri" panose="020F0502020204030204" pitchFamily="34" charset="0"/>
                <a:cs typeface="Calibri" panose="020F0502020204030204" pitchFamily="34" charset="0"/>
              </a:rPr>
              <a:t>, </a:t>
            </a:r>
            <a:r>
              <a:rPr lang="en-US" sz="3200" b="0" i="0" dirty="0" err="1">
                <a:latin typeface="Calibri" panose="020F0502020204030204" pitchFamily="34" charset="0"/>
                <a:cs typeface="Calibri" panose="020F0502020204030204" pitchFamily="34" charset="0"/>
              </a:rPr>
              <a:t>Dongju</a:t>
            </a:r>
            <a:r>
              <a:rPr lang="en-US" sz="3200" b="0" i="0" dirty="0">
                <a:latin typeface="Calibri" panose="020F0502020204030204" pitchFamily="34" charset="0"/>
                <a:cs typeface="Calibri" panose="020F0502020204030204" pitchFamily="34" charset="0"/>
              </a:rPr>
              <a:t> Peng</a:t>
            </a:r>
            <a:r>
              <a:rPr lang="en-US" sz="3200" b="0" i="0" baseline="30000" dirty="0">
                <a:latin typeface="Calibri" panose="020F0502020204030204" pitchFamily="34" charset="0"/>
                <a:cs typeface="Calibri" panose="020F0502020204030204" pitchFamily="34" charset="0"/>
              </a:rPr>
              <a:t>2</a:t>
            </a:r>
            <a:r>
              <a:rPr lang="en-US" sz="3200" b="0" i="0" dirty="0">
                <a:latin typeface="Calibri" panose="020F0502020204030204" pitchFamily="34" charset="0"/>
                <a:cs typeface="Calibri" panose="020F0502020204030204" pitchFamily="34" charset="0"/>
              </a:rPr>
              <a:t>, Adam Switzer</a:t>
            </a:r>
            <a:r>
              <a:rPr lang="en-US" sz="3200" b="0" i="0" baseline="30000" dirty="0">
                <a:latin typeface="Calibri" panose="020F0502020204030204" pitchFamily="34" charset="0"/>
                <a:cs typeface="Calibri" panose="020F0502020204030204" pitchFamily="34" charset="0"/>
              </a:rPr>
              <a:t>1,2</a:t>
            </a:r>
          </a:p>
        </p:txBody>
      </p:sp>
      <p:sp>
        <p:nvSpPr>
          <p:cNvPr id="13" name="Title 1">
            <a:extLst>
              <a:ext uri="{FF2B5EF4-FFF2-40B4-BE49-F238E27FC236}">
                <a16:creationId xmlns:a16="http://schemas.microsoft.com/office/drawing/2014/main" id="{4B2F4B4A-66F9-9226-C05E-979A7EF18CC2}"/>
              </a:ext>
            </a:extLst>
          </p:cNvPr>
          <p:cNvSpPr txBox="1">
            <a:spLocks/>
          </p:cNvSpPr>
          <p:nvPr/>
        </p:nvSpPr>
        <p:spPr>
          <a:xfrm>
            <a:off x="7900792" y="2906646"/>
            <a:ext cx="21933369" cy="1092135"/>
          </a:xfrm>
          <a:prstGeom prst="rect">
            <a:avLst/>
          </a:prstGeom>
        </p:spPr>
        <p:txBody>
          <a:bodyPr/>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lvl="0"/>
            <a:r>
              <a:rPr lang="en-US" sz="3200" b="0" i="0" baseline="30000" dirty="0">
                <a:latin typeface="Calibri" panose="020F0502020204030204" pitchFamily="34" charset="0"/>
                <a:cs typeface="Calibri" panose="020F0502020204030204" pitchFamily="34" charset="0"/>
              </a:rPr>
              <a:t>1</a:t>
            </a:r>
            <a:r>
              <a:rPr lang="en-US" sz="3200" b="0" i="0" dirty="0">
                <a:latin typeface="Calibri" panose="020F0502020204030204" pitchFamily="34" charset="0"/>
                <a:cs typeface="Calibri" panose="020F0502020204030204" pitchFamily="34" charset="0"/>
              </a:rPr>
              <a:t>Asian School of the Environment, Nanyang Technological University, Singapore | </a:t>
            </a:r>
            <a:r>
              <a:rPr lang="en-US" sz="3200" b="0" i="0" baseline="30000" dirty="0">
                <a:latin typeface="Calibri" panose="020F0502020204030204" pitchFamily="34" charset="0"/>
                <a:cs typeface="Calibri" panose="020F0502020204030204" pitchFamily="34" charset="0"/>
              </a:rPr>
              <a:t>2</a:t>
            </a:r>
            <a:r>
              <a:rPr lang="en-US" sz="3200" b="0" i="0" dirty="0">
                <a:latin typeface="Calibri" panose="020F0502020204030204" pitchFamily="34" charset="0"/>
                <a:cs typeface="Calibri" panose="020F0502020204030204" pitchFamily="34" charset="0"/>
              </a:rPr>
              <a:t>Earth Observatory of Singapore</a:t>
            </a:r>
            <a:r>
              <a:rPr lang="en-US" sz="3200" b="0" dirty="0">
                <a:latin typeface="Calibri" panose="020F0502020204030204" pitchFamily="34" charset="0"/>
                <a:cs typeface="Calibri" panose="020F0502020204030204" pitchFamily="34" charset="0"/>
              </a:rPr>
              <a:t>, Nanyang Technological University, Singapore | </a:t>
            </a:r>
            <a:r>
              <a:rPr lang="en-US" sz="3200" b="0" baseline="30000" dirty="0">
                <a:latin typeface="Calibri" panose="020F0502020204030204" pitchFamily="34" charset="0"/>
                <a:cs typeface="Calibri" panose="020F0502020204030204" pitchFamily="34" charset="0"/>
              </a:rPr>
              <a:t>3</a:t>
            </a:r>
            <a:r>
              <a:rPr lang="en-US" sz="3200" b="0" dirty="0">
                <a:latin typeface="Calibri" panose="020F0502020204030204" pitchFamily="34" charset="0"/>
                <a:cs typeface="Calibri" panose="020F0502020204030204" pitchFamily="34" charset="0"/>
              </a:rPr>
              <a:t>National Oceanography Centre Southampton, University of Southampton, Southampton, UK</a:t>
            </a:r>
            <a:endParaRPr lang="en-US" sz="3200" b="0" i="0" baseline="30000" dirty="0">
              <a:latin typeface="Calibri" panose="020F0502020204030204" pitchFamily="34" charset="0"/>
              <a:cs typeface="Calibri" panose="020F0502020204030204" pitchFamily="34" charset="0"/>
            </a:endParaRPr>
          </a:p>
        </p:txBody>
      </p:sp>
      <p:sp>
        <p:nvSpPr>
          <p:cNvPr id="14" name="Title 1">
            <a:extLst>
              <a:ext uri="{FF2B5EF4-FFF2-40B4-BE49-F238E27FC236}">
                <a16:creationId xmlns:a16="http://schemas.microsoft.com/office/drawing/2014/main" id="{FD96155B-17CD-EF2F-BB8E-4B5DCED522DC}"/>
              </a:ext>
            </a:extLst>
          </p:cNvPr>
          <p:cNvSpPr txBox="1">
            <a:spLocks/>
          </p:cNvSpPr>
          <p:nvPr/>
        </p:nvSpPr>
        <p:spPr>
          <a:xfrm>
            <a:off x="615562" y="5088536"/>
            <a:ext cx="12564410" cy="21541297"/>
          </a:xfrm>
          <a:prstGeom prst="rect">
            <a:avLst/>
          </a:prstGeom>
          <a:ln>
            <a:noFill/>
          </a:ln>
        </p:spPr>
        <p:txBody>
          <a:bodyPr lIns="180000" tIns="180000"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l"/>
            <a:r>
              <a:rPr lang="en-US" sz="4400" dirty="0">
                <a:latin typeface="Calibri" panose="020F0502020204030204" pitchFamily="34" charset="0"/>
                <a:cs typeface="Calibri" panose="020F0502020204030204" pitchFamily="34" charset="0"/>
              </a:rPr>
              <a:t>Importance of extreme currents</a:t>
            </a:r>
          </a:p>
          <a:p>
            <a:pPr algn="l"/>
            <a:endParaRPr lang="en-US" sz="48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r>
              <a:rPr lang="en-US" sz="4400" dirty="0">
                <a:latin typeface="Calibri" panose="020F0502020204030204" pitchFamily="34" charset="0"/>
                <a:cs typeface="Calibri" panose="020F0502020204030204" pitchFamily="34" charset="0"/>
              </a:rPr>
              <a:t>Research question</a:t>
            </a:r>
          </a:p>
          <a:p>
            <a:pPr algn="l"/>
            <a:endParaRPr lang="en-US" sz="4400" dirty="0">
              <a:latin typeface="Calibri" panose="020F0502020204030204" pitchFamily="34" charset="0"/>
              <a:cs typeface="Calibri" panose="020F0502020204030204" pitchFamily="34" charset="0"/>
            </a:endParaRPr>
          </a:p>
          <a:p>
            <a:pPr algn="l"/>
            <a:endParaRPr lang="en-US" sz="4000" dirty="0">
              <a:latin typeface="Calibri" panose="020F0502020204030204" pitchFamily="34" charset="0"/>
              <a:cs typeface="Calibri" panose="020F0502020204030204" pitchFamily="34" charset="0"/>
            </a:endParaRPr>
          </a:p>
          <a:p>
            <a:pPr algn="l"/>
            <a:r>
              <a:rPr lang="en-US" sz="4400" dirty="0">
                <a:latin typeface="Calibri" panose="020F0502020204030204" pitchFamily="34" charset="0"/>
                <a:cs typeface="Calibri" panose="020F0502020204030204" pitchFamily="34" charset="0"/>
              </a:rPr>
              <a:t>Data collection</a:t>
            </a: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4400" dirty="0">
              <a:latin typeface="Calibri" panose="020F0502020204030204" pitchFamily="34" charset="0"/>
              <a:cs typeface="Calibri" panose="020F0502020204030204" pitchFamily="34" charset="0"/>
            </a:endParaRPr>
          </a:p>
          <a:p>
            <a:pPr algn="l"/>
            <a:endParaRPr lang="en-US" sz="3200" dirty="0">
              <a:latin typeface="Calibri" panose="020F0502020204030204" pitchFamily="34" charset="0"/>
              <a:cs typeface="Calibri" panose="020F0502020204030204" pitchFamily="34" charset="0"/>
            </a:endParaRPr>
          </a:p>
          <a:p>
            <a:pPr algn="l"/>
            <a:endParaRPr lang="en-US" sz="3200" dirty="0">
              <a:latin typeface="Calibri" panose="020F0502020204030204" pitchFamily="34" charset="0"/>
              <a:cs typeface="Calibri" panose="020F0502020204030204" pitchFamily="34" charset="0"/>
            </a:endParaRPr>
          </a:p>
          <a:p>
            <a:pPr algn="l"/>
            <a:endParaRPr lang="en-US" sz="3200" dirty="0">
              <a:latin typeface="Calibri" panose="020F0502020204030204" pitchFamily="34" charset="0"/>
              <a:cs typeface="Calibri" panose="020F0502020204030204" pitchFamily="34" charset="0"/>
            </a:endParaRPr>
          </a:p>
          <a:p>
            <a:pPr algn="l"/>
            <a:endParaRPr lang="en-US" sz="3200" dirty="0">
              <a:latin typeface="Calibri" panose="020F0502020204030204" pitchFamily="34" charset="0"/>
              <a:cs typeface="Calibri" panose="020F0502020204030204" pitchFamily="34" charset="0"/>
            </a:endParaRPr>
          </a:p>
          <a:p>
            <a:pPr algn="l"/>
            <a:endParaRPr lang="en-US" sz="3200" dirty="0">
              <a:latin typeface="Calibri" panose="020F0502020204030204" pitchFamily="34" charset="0"/>
              <a:cs typeface="Calibri" panose="020F0502020204030204" pitchFamily="34" charset="0"/>
            </a:endParaRPr>
          </a:p>
          <a:p>
            <a:pPr algn="l"/>
            <a:endParaRPr lang="en-US" sz="3200" dirty="0">
              <a:latin typeface="Calibri" panose="020F0502020204030204" pitchFamily="34" charset="0"/>
              <a:cs typeface="Calibri" panose="020F0502020204030204" pitchFamily="34" charset="0"/>
            </a:endParaRPr>
          </a:p>
          <a:p>
            <a:pPr algn="l"/>
            <a:endParaRPr lang="en-US" sz="3200" dirty="0">
              <a:latin typeface="Calibri" panose="020F0502020204030204" pitchFamily="34" charset="0"/>
              <a:cs typeface="Calibri" panose="020F0502020204030204" pitchFamily="34" charset="0"/>
            </a:endParaRPr>
          </a:p>
          <a:p>
            <a:pPr algn="l"/>
            <a:endParaRPr lang="en-US" sz="3200" dirty="0">
              <a:latin typeface="Calibri" panose="020F0502020204030204" pitchFamily="34" charset="0"/>
              <a:cs typeface="Calibri" panose="020F0502020204030204" pitchFamily="34" charset="0"/>
            </a:endParaRPr>
          </a:p>
          <a:p>
            <a:pPr algn="l"/>
            <a:endParaRPr lang="en-US" sz="3200" dirty="0">
              <a:latin typeface="Calibri" panose="020F0502020204030204" pitchFamily="34" charset="0"/>
              <a:cs typeface="Calibri" panose="020F0502020204030204" pitchFamily="34" charset="0"/>
            </a:endParaRPr>
          </a:p>
        </p:txBody>
      </p:sp>
      <p:sp>
        <p:nvSpPr>
          <p:cNvPr id="15" name="Title 1">
            <a:extLst>
              <a:ext uri="{FF2B5EF4-FFF2-40B4-BE49-F238E27FC236}">
                <a16:creationId xmlns:a16="http://schemas.microsoft.com/office/drawing/2014/main" id="{5E242417-6D1E-569C-A81A-BF3C1DFA6928}"/>
              </a:ext>
            </a:extLst>
          </p:cNvPr>
          <p:cNvSpPr txBox="1">
            <a:spLocks/>
          </p:cNvSpPr>
          <p:nvPr/>
        </p:nvSpPr>
        <p:spPr>
          <a:xfrm>
            <a:off x="837796" y="5887198"/>
            <a:ext cx="12342176" cy="1504646"/>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Predicting extreme currents requires a thorough analysis of all individual drivers</a:t>
            </a:r>
          </a:p>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Practical applications include: public safety, marine engineering, coral ecosystems, sediment transport</a:t>
            </a:r>
          </a:p>
        </p:txBody>
      </p:sp>
      <p:sp>
        <p:nvSpPr>
          <p:cNvPr id="16" name="Title 1">
            <a:extLst>
              <a:ext uri="{FF2B5EF4-FFF2-40B4-BE49-F238E27FC236}">
                <a16:creationId xmlns:a16="http://schemas.microsoft.com/office/drawing/2014/main" id="{FD0A3D27-FCCC-9DEF-06AF-1FD321095F08}"/>
              </a:ext>
            </a:extLst>
          </p:cNvPr>
          <p:cNvSpPr txBox="1">
            <a:spLocks/>
          </p:cNvSpPr>
          <p:nvPr/>
        </p:nvSpPr>
        <p:spPr>
          <a:xfrm>
            <a:off x="837795" y="8530257"/>
            <a:ext cx="11583912" cy="1024830"/>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l">
              <a:lnSpc>
                <a:spcPct val="100000"/>
              </a:lnSpc>
            </a:pPr>
            <a:r>
              <a:rPr lang="en-US" sz="2800" b="0" dirty="0">
                <a:latin typeface="Calibri" panose="020F0502020204030204" pitchFamily="34" charset="0"/>
                <a:cs typeface="Calibri" panose="020F0502020204030204" pitchFamily="34" charset="0"/>
              </a:rPr>
              <a:t>What are the drivers and trends of extreme surface currents in Singapore?</a:t>
            </a:r>
          </a:p>
        </p:txBody>
      </p:sp>
      <p:sp>
        <p:nvSpPr>
          <p:cNvPr id="18" name="Title 1">
            <a:extLst>
              <a:ext uri="{FF2B5EF4-FFF2-40B4-BE49-F238E27FC236}">
                <a16:creationId xmlns:a16="http://schemas.microsoft.com/office/drawing/2014/main" id="{316631C7-B4FA-B5EC-DE10-5187DAA29CCD}"/>
              </a:ext>
            </a:extLst>
          </p:cNvPr>
          <p:cNvSpPr txBox="1">
            <a:spLocks/>
          </p:cNvSpPr>
          <p:nvPr/>
        </p:nvSpPr>
        <p:spPr>
          <a:xfrm>
            <a:off x="837795" y="19248453"/>
            <a:ext cx="5340955" cy="7345923"/>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4 sites each in </a:t>
            </a:r>
            <a:r>
              <a:rPr lang="en-US" sz="2800" b="0" dirty="0" err="1">
                <a:latin typeface="Calibri" panose="020F0502020204030204" pitchFamily="34" charset="0"/>
                <a:cs typeface="Calibri" panose="020F0502020204030204" pitchFamily="34" charset="0"/>
              </a:rPr>
              <a:t>Pulau</a:t>
            </a:r>
            <a:r>
              <a:rPr lang="en-US" sz="2800" b="0" dirty="0">
                <a:latin typeface="Calibri" panose="020F0502020204030204" pitchFamily="34" charset="0"/>
                <a:cs typeface="Calibri" panose="020F0502020204030204" pitchFamily="34" charset="0"/>
              </a:rPr>
              <a:t> </a:t>
            </a:r>
            <a:r>
              <a:rPr lang="en-US" sz="2800" b="0" dirty="0" err="1">
                <a:latin typeface="Calibri" panose="020F0502020204030204" pitchFamily="34" charset="0"/>
                <a:cs typeface="Calibri" panose="020F0502020204030204" pitchFamily="34" charset="0"/>
              </a:rPr>
              <a:t>Hantu</a:t>
            </a:r>
            <a:r>
              <a:rPr lang="en-US" sz="2800" b="0" dirty="0">
                <a:latin typeface="Calibri" panose="020F0502020204030204" pitchFamily="34" charset="0"/>
                <a:cs typeface="Calibri" panose="020F0502020204030204" pitchFamily="34" charset="0"/>
              </a:rPr>
              <a:t> and </a:t>
            </a:r>
            <a:r>
              <a:rPr lang="en-US" sz="2800" b="0" dirty="0" err="1">
                <a:latin typeface="Calibri" panose="020F0502020204030204" pitchFamily="34" charset="0"/>
                <a:cs typeface="Calibri" panose="020F0502020204030204" pitchFamily="34" charset="0"/>
              </a:rPr>
              <a:t>Kusu</a:t>
            </a:r>
            <a:r>
              <a:rPr lang="en-US" sz="2800" b="0" dirty="0">
                <a:latin typeface="Calibri" panose="020F0502020204030204" pitchFamily="34" charset="0"/>
                <a:cs typeface="Calibri" panose="020F0502020204030204" pitchFamily="34" charset="0"/>
              </a:rPr>
              <a:t> Island: 2 offshore islands in the Singapore Strait. </a:t>
            </a:r>
          </a:p>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The Singapore Strait connects the Malacca Strait and the South China Sea. It experiences a mixed semidiurnal tidal regime.</a:t>
            </a:r>
          </a:p>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Bearing, northward and eastward current velocities measured at 10-minute intervals.</a:t>
            </a:r>
          </a:p>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Data collected from Mar 2018 to Mar 2019 (Dec 2018 for </a:t>
            </a:r>
            <a:r>
              <a:rPr lang="en-US" sz="2800" b="0" dirty="0" err="1">
                <a:latin typeface="Calibri" panose="020F0502020204030204" pitchFamily="34" charset="0"/>
                <a:cs typeface="Calibri" panose="020F0502020204030204" pitchFamily="34" charset="0"/>
              </a:rPr>
              <a:t>Hantu</a:t>
            </a:r>
            <a:r>
              <a:rPr lang="en-US" sz="2800" b="0" dirty="0">
                <a:latin typeface="Calibri" panose="020F0502020204030204" pitchFamily="34" charset="0"/>
                <a:cs typeface="Calibri" panose="020F0502020204030204" pitchFamily="34" charset="0"/>
              </a:rPr>
              <a:t> North) using a tilt current meter (TCM) (Fig 1). </a:t>
            </a:r>
          </a:p>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Total currents found to be generally rectilinear and flow along the coastlines.</a:t>
            </a:r>
          </a:p>
        </p:txBody>
      </p:sp>
      <p:sp>
        <p:nvSpPr>
          <p:cNvPr id="31" name="Title 1">
            <a:extLst>
              <a:ext uri="{FF2B5EF4-FFF2-40B4-BE49-F238E27FC236}">
                <a16:creationId xmlns:a16="http://schemas.microsoft.com/office/drawing/2014/main" id="{67005FC3-534C-E3B4-F364-46547E107865}"/>
              </a:ext>
            </a:extLst>
          </p:cNvPr>
          <p:cNvSpPr txBox="1">
            <a:spLocks/>
          </p:cNvSpPr>
          <p:nvPr/>
        </p:nvSpPr>
        <p:spPr>
          <a:xfrm>
            <a:off x="18643918" y="11572633"/>
            <a:ext cx="8861978" cy="879905"/>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l"/>
            <a:r>
              <a:rPr lang="en-US" sz="2000" b="0" i="1" dirty="0">
                <a:latin typeface="Calibri" panose="020F0502020204030204" pitchFamily="34" charset="0"/>
                <a:cs typeface="Calibri" panose="020F0502020204030204" pitchFamily="34" charset="0"/>
              </a:rPr>
              <a:t>Fig 3: 3-week plot of the unfiltered major axis total current velocity at </a:t>
            </a:r>
            <a:r>
              <a:rPr lang="en-US" sz="2000" b="0" i="1" dirty="0" err="1">
                <a:latin typeface="Calibri" panose="020F0502020204030204" pitchFamily="34" charset="0"/>
                <a:cs typeface="Calibri" panose="020F0502020204030204" pitchFamily="34" charset="0"/>
              </a:rPr>
              <a:t>Hantu</a:t>
            </a:r>
            <a:r>
              <a:rPr lang="en-US" sz="2000" b="0" i="1" dirty="0">
                <a:latin typeface="Calibri" panose="020F0502020204030204" pitchFamily="34" charset="0"/>
                <a:cs typeface="Calibri" panose="020F0502020204030204" pitchFamily="34" charset="0"/>
              </a:rPr>
              <a:t> East in May 2018, decomposed into tidal and residual components using MATLAB </a:t>
            </a:r>
            <a:r>
              <a:rPr lang="en-US" sz="2000" b="0" i="1" dirty="0" err="1">
                <a:latin typeface="Calibri" panose="020F0502020204030204" pitchFamily="34" charset="0"/>
                <a:cs typeface="Calibri" panose="020F0502020204030204" pitchFamily="34" charset="0"/>
              </a:rPr>
              <a:t>Utide</a:t>
            </a:r>
            <a:r>
              <a:rPr lang="en-US" sz="2000" b="0" i="1" dirty="0">
                <a:latin typeface="Calibri" panose="020F0502020204030204" pitchFamily="34" charset="0"/>
                <a:cs typeface="Calibri" panose="020F0502020204030204" pitchFamily="34" charset="0"/>
              </a:rPr>
              <a:t> (</a:t>
            </a:r>
            <a:r>
              <a:rPr lang="en-US" sz="2000" b="0" i="1" dirty="0" err="1">
                <a:latin typeface="Calibri" panose="020F0502020204030204" pitchFamily="34" charset="0"/>
                <a:cs typeface="Calibri" panose="020F0502020204030204" pitchFamily="34" charset="0"/>
              </a:rPr>
              <a:t>Codiga</a:t>
            </a:r>
            <a:r>
              <a:rPr lang="en-US" sz="2000" b="0" i="1" dirty="0">
                <a:latin typeface="Calibri" panose="020F0502020204030204" pitchFamily="34" charset="0"/>
                <a:cs typeface="Calibri" panose="020F0502020204030204" pitchFamily="34" charset="0"/>
              </a:rPr>
              <a:t>, 2011).</a:t>
            </a:r>
          </a:p>
        </p:txBody>
      </p:sp>
      <p:sp>
        <p:nvSpPr>
          <p:cNvPr id="33" name="Title 1">
            <a:extLst>
              <a:ext uri="{FF2B5EF4-FFF2-40B4-BE49-F238E27FC236}">
                <a16:creationId xmlns:a16="http://schemas.microsoft.com/office/drawing/2014/main" id="{2A1D8F2B-B390-12B7-C727-72621C3761AD}"/>
              </a:ext>
            </a:extLst>
          </p:cNvPr>
          <p:cNvSpPr txBox="1">
            <a:spLocks/>
          </p:cNvSpPr>
          <p:nvPr/>
        </p:nvSpPr>
        <p:spPr>
          <a:xfrm>
            <a:off x="27678912" y="5887198"/>
            <a:ext cx="7197586" cy="7230424"/>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Principal component analysis (PCA) first applied to total currents (Fig 2).</a:t>
            </a:r>
          </a:p>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Tidal current and residual current obtained using MATLAB </a:t>
            </a:r>
            <a:r>
              <a:rPr lang="en-US" sz="2800" b="0" dirty="0" err="1">
                <a:latin typeface="Calibri" panose="020F0502020204030204" pitchFamily="34" charset="0"/>
                <a:cs typeface="Calibri" panose="020F0502020204030204" pitchFamily="34" charset="0"/>
              </a:rPr>
              <a:t>Utide</a:t>
            </a:r>
            <a:r>
              <a:rPr lang="en-US" sz="2800" b="0" dirty="0">
                <a:latin typeface="Calibri" panose="020F0502020204030204" pitchFamily="34" charset="0"/>
                <a:cs typeface="Calibri" panose="020F0502020204030204" pitchFamily="34" charset="0"/>
              </a:rPr>
              <a:t> (Fig 3) (</a:t>
            </a:r>
            <a:r>
              <a:rPr lang="en-US" sz="2800" b="0" dirty="0" err="1">
                <a:latin typeface="Calibri" panose="020F0502020204030204" pitchFamily="34" charset="0"/>
                <a:cs typeface="Calibri" panose="020F0502020204030204" pitchFamily="34" charset="0"/>
              </a:rPr>
              <a:t>Codiga</a:t>
            </a:r>
            <a:r>
              <a:rPr lang="en-US" sz="2800" b="0" dirty="0">
                <a:latin typeface="Calibri" panose="020F0502020204030204" pitchFamily="34" charset="0"/>
                <a:cs typeface="Calibri" panose="020F0502020204030204" pitchFamily="34" charset="0"/>
              </a:rPr>
              <a:t>, 2011).</a:t>
            </a:r>
          </a:p>
          <a:p>
            <a:pPr marL="285750" indent="-285750" algn="l">
              <a:lnSpc>
                <a:spcPct val="100000"/>
              </a:lnSpc>
              <a:buFont typeface="Arial" panose="020B0604020202020204" pitchFamily="34" charset="0"/>
              <a:buChar char="•"/>
            </a:pPr>
            <a:r>
              <a:rPr lang="en-US" sz="2800" b="0" dirty="0" err="1">
                <a:latin typeface="Calibri" panose="020F0502020204030204" pitchFamily="34" charset="0"/>
                <a:cs typeface="Calibri" panose="020F0502020204030204" pitchFamily="34" charset="0"/>
              </a:rPr>
              <a:t>n</a:t>
            </a:r>
            <a:r>
              <a:rPr lang="en-US" sz="2800" b="0" baseline="-25000" dirty="0" err="1">
                <a:latin typeface="Calibri" panose="020F0502020204030204" pitchFamily="34" charset="0"/>
                <a:cs typeface="Calibri" panose="020F0502020204030204" pitchFamily="34" charset="0"/>
              </a:rPr>
              <a:t>total</a:t>
            </a:r>
            <a:r>
              <a:rPr lang="en-US" sz="2800" b="0" dirty="0">
                <a:latin typeface="Calibri" panose="020F0502020204030204" pitchFamily="34" charset="0"/>
                <a:cs typeface="Calibri" panose="020F0502020204030204" pitchFamily="34" charset="0"/>
              </a:rPr>
              <a:t> = </a:t>
            </a:r>
            <a:r>
              <a:rPr lang="en-US" sz="2800" b="0" dirty="0" err="1">
                <a:latin typeface="Calibri" panose="020F0502020204030204" pitchFamily="34" charset="0"/>
                <a:cs typeface="Calibri" panose="020F0502020204030204" pitchFamily="34" charset="0"/>
              </a:rPr>
              <a:t>n</a:t>
            </a:r>
            <a:r>
              <a:rPr lang="en-US" sz="2800" b="0" baseline="-25000" dirty="0" err="1">
                <a:latin typeface="Calibri" panose="020F0502020204030204" pitchFamily="34" charset="0"/>
                <a:cs typeface="Calibri" panose="020F0502020204030204" pitchFamily="34" charset="0"/>
              </a:rPr>
              <a:t>tidal</a:t>
            </a:r>
            <a:r>
              <a:rPr lang="en-US" sz="2800" b="0" dirty="0">
                <a:latin typeface="Calibri" panose="020F0502020204030204" pitchFamily="34" charset="0"/>
                <a:cs typeface="Calibri" panose="020F0502020204030204" pitchFamily="34" charset="0"/>
              </a:rPr>
              <a:t> + </a:t>
            </a:r>
            <a:r>
              <a:rPr lang="en-US" sz="2800" b="0" dirty="0" err="1">
                <a:latin typeface="Calibri" panose="020F0502020204030204" pitchFamily="34" charset="0"/>
                <a:cs typeface="Calibri" panose="020F0502020204030204" pitchFamily="34" charset="0"/>
              </a:rPr>
              <a:t>n</a:t>
            </a:r>
            <a:r>
              <a:rPr lang="en-US" sz="2800" b="0" baseline="-25000" dirty="0" err="1">
                <a:latin typeface="Calibri" panose="020F0502020204030204" pitchFamily="34" charset="0"/>
                <a:cs typeface="Calibri" panose="020F0502020204030204" pitchFamily="34" charset="0"/>
              </a:rPr>
              <a:t>residual</a:t>
            </a:r>
            <a:endParaRPr lang="en-US" sz="2800" b="0" dirty="0">
              <a:latin typeface="Calibri" panose="020F0502020204030204" pitchFamily="34" charset="0"/>
              <a:cs typeface="Calibri" panose="020F0502020204030204" pitchFamily="34" charset="0"/>
            </a:endParaRPr>
          </a:p>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Velocities are then transformed to major and minor axes components</a:t>
            </a:r>
          </a:p>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Overall, tides account for about 13-49% of total current variance across all sites (Table 1). </a:t>
            </a:r>
          </a:p>
          <a:p>
            <a:pPr marL="285750" indent="-285750" algn="l">
              <a:lnSpc>
                <a:spcPct val="100000"/>
              </a:lnSpc>
              <a:buFont typeface="Arial" panose="020B0604020202020204" pitchFamily="34" charset="0"/>
              <a:buChar char="•"/>
            </a:pPr>
            <a:endParaRPr lang="en-US" sz="2800" b="0" dirty="0">
              <a:latin typeface="Calibri" panose="020F0502020204030204" pitchFamily="34" charset="0"/>
              <a:cs typeface="Calibri" panose="020F0502020204030204" pitchFamily="34" charset="0"/>
            </a:endParaRPr>
          </a:p>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Seiche: a standing wave in a body of water usually caused by meteorological effects</a:t>
            </a:r>
          </a:p>
          <a:p>
            <a:pPr marL="285750" indent="-285750" algn="l">
              <a:lnSpc>
                <a:spcPct val="100000"/>
              </a:lnSpc>
              <a:buFont typeface="Arial" panose="020B0604020202020204" pitchFamily="34" charset="0"/>
              <a:buChar char="•"/>
            </a:pPr>
            <a:r>
              <a:rPr lang="en-US" sz="2800" b="0" dirty="0" err="1">
                <a:latin typeface="Calibri" panose="020F0502020204030204" pitchFamily="34" charset="0"/>
                <a:cs typeface="Calibri" panose="020F0502020204030204" pitchFamily="34" charset="0"/>
              </a:rPr>
              <a:t>Characterised</a:t>
            </a:r>
            <a:r>
              <a:rPr lang="en-US" sz="2800" b="0" dirty="0">
                <a:latin typeface="Calibri" panose="020F0502020204030204" pitchFamily="34" charset="0"/>
                <a:cs typeface="Calibri" panose="020F0502020204030204" pitchFamily="34" charset="0"/>
              </a:rPr>
              <a:t> by sudden high-frequency oscillations of considerably high amplitudes</a:t>
            </a:r>
          </a:p>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Duration can last from minutes to days</a:t>
            </a:r>
          </a:p>
        </p:txBody>
      </p:sp>
      <p:sp>
        <p:nvSpPr>
          <p:cNvPr id="36" name="Title 1">
            <a:extLst>
              <a:ext uri="{FF2B5EF4-FFF2-40B4-BE49-F238E27FC236}">
                <a16:creationId xmlns:a16="http://schemas.microsoft.com/office/drawing/2014/main" id="{4CE61648-C4A3-F424-1F7E-BF273F71D95E}"/>
              </a:ext>
            </a:extLst>
          </p:cNvPr>
          <p:cNvSpPr txBox="1">
            <a:spLocks/>
          </p:cNvSpPr>
          <p:nvPr/>
        </p:nvSpPr>
        <p:spPr>
          <a:xfrm>
            <a:off x="13594217" y="5125528"/>
            <a:ext cx="21435432" cy="8591424"/>
          </a:xfrm>
          <a:prstGeom prst="rect">
            <a:avLst/>
          </a:prstGeom>
          <a:ln>
            <a:noFill/>
          </a:ln>
        </p:spPr>
        <p:txBody>
          <a:bodyPr lIns="180000" tIns="180000"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l"/>
            <a:r>
              <a:rPr lang="en-US" sz="4400" dirty="0">
                <a:latin typeface="Calibri" panose="020F0502020204030204" pitchFamily="34" charset="0"/>
                <a:cs typeface="Calibri" panose="020F0502020204030204" pitchFamily="34" charset="0"/>
              </a:rPr>
              <a:t>Harmonic Analysis</a:t>
            </a:r>
          </a:p>
          <a:p>
            <a:pPr algn="l"/>
            <a:endParaRPr lang="en-US" sz="4000" b="0" dirty="0">
              <a:latin typeface="Calibri" panose="020F0502020204030204" pitchFamily="34" charset="0"/>
              <a:cs typeface="Calibri" panose="020F0502020204030204" pitchFamily="34" charset="0"/>
            </a:endParaRPr>
          </a:p>
        </p:txBody>
      </p:sp>
      <p:sp>
        <p:nvSpPr>
          <p:cNvPr id="38" name="Title 1">
            <a:extLst>
              <a:ext uri="{FF2B5EF4-FFF2-40B4-BE49-F238E27FC236}">
                <a16:creationId xmlns:a16="http://schemas.microsoft.com/office/drawing/2014/main" id="{C60760FE-59BC-15BC-8FD0-2081590989B5}"/>
              </a:ext>
            </a:extLst>
          </p:cNvPr>
          <p:cNvSpPr txBox="1">
            <a:spLocks/>
          </p:cNvSpPr>
          <p:nvPr/>
        </p:nvSpPr>
        <p:spPr>
          <a:xfrm>
            <a:off x="13594217" y="14063955"/>
            <a:ext cx="21435432" cy="12565878"/>
          </a:xfrm>
          <a:prstGeom prst="rect">
            <a:avLst/>
          </a:prstGeom>
          <a:ln>
            <a:noFill/>
          </a:ln>
        </p:spPr>
        <p:txBody>
          <a:bodyPr lIns="180000" tIns="180000"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l">
              <a:lnSpc>
                <a:spcPct val="100000"/>
              </a:lnSpc>
            </a:pPr>
            <a:r>
              <a:rPr lang="en-US" sz="4400" dirty="0">
                <a:latin typeface="Calibri" panose="020F0502020204030204" pitchFamily="34" charset="0"/>
                <a:cs typeface="Calibri" panose="020F0502020204030204" pitchFamily="34" charset="0"/>
              </a:rPr>
              <a:t>Drivers and trends of extreme events</a:t>
            </a:r>
            <a:endParaRPr lang="en-US" sz="3200" b="0" dirty="0">
              <a:latin typeface="Calibri" panose="020F0502020204030204" pitchFamily="34" charset="0"/>
              <a:cs typeface="Calibri" panose="020F0502020204030204" pitchFamily="34" charset="0"/>
            </a:endParaRPr>
          </a:p>
          <a:p>
            <a:pPr algn="l">
              <a:lnSpc>
                <a:spcPct val="100000"/>
              </a:lnSpc>
            </a:pPr>
            <a:endParaRPr lang="en-US" sz="3200" b="0" dirty="0">
              <a:latin typeface="Calibri" panose="020F0502020204030204" pitchFamily="34" charset="0"/>
              <a:ea typeface="Cambria Math" panose="02040503050406030204" pitchFamily="18" charset="0"/>
              <a:cs typeface="Calibri" panose="020F0502020204030204" pitchFamily="34" charset="0"/>
            </a:endParaRPr>
          </a:p>
        </p:txBody>
      </p:sp>
      <p:sp>
        <p:nvSpPr>
          <p:cNvPr id="75" name="Title 1">
            <a:extLst>
              <a:ext uri="{FF2B5EF4-FFF2-40B4-BE49-F238E27FC236}">
                <a16:creationId xmlns:a16="http://schemas.microsoft.com/office/drawing/2014/main" id="{752A950B-9DB6-0DA3-7274-BE4BAB71E177}"/>
              </a:ext>
            </a:extLst>
          </p:cNvPr>
          <p:cNvSpPr txBox="1">
            <a:spLocks/>
          </p:cNvSpPr>
          <p:nvPr/>
        </p:nvSpPr>
        <p:spPr>
          <a:xfrm>
            <a:off x="36393119" y="27320004"/>
            <a:ext cx="5803927" cy="1466006"/>
          </a:xfrm>
          <a:prstGeom prst="rect">
            <a:avLst/>
          </a:prstGeom>
        </p:spPr>
        <p:txBody>
          <a:bodyPr rIns="180000" anchor="ctr"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r"/>
            <a:r>
              <a:rPr lang="en-US" sz="4400" dirty="0">
                <a:latin typeface="Calibri" panose="020F0502020204030204" pitchFamily="34" charset="0"/>
                <a:cs typeface="Calibri" panose="020F0502020204030204" pitchFamily="34" charset="0"/>
              </a:rPr>
              <a:t>Contact Jun Yu at A210012@e.ntu.edu.sg</a:t>
            </a:r>
          </a:p>
        </p:txBody>
      </p:sp>
      <p:pic>
        <p:nvPicPr>
          <p:cNvPr id="5" name="Picture 4">
            <a:extLst>
              <a:ext uri="{FF2B5EF4-FFF2-40B4-BE49-F238E27FC236}">
                <a16:creationId xmlns:a16="http://schemas.microsoft.com/office/drawing/2014/main" id="{3A9F60EB-54F9-786F-1C56-6665017B9D35}"/>
              </a:ext>
            </a:extLst>
          </p:cNvPr>
          <p:cNvPicPr>
            <a:picLocks noChangeAspect="1"/>
          </p:cNvPicPr>
          <p:nvPr/>
        </p:nvPicPr>
        <p:blipFill>
          <a:blip r:embed="rId4"/>
          <a:stretch>
            <a:fillRect/>
          </a:stretch>
        </p:blipFill>
        <p:spPr>
          <a:xfrm>
            <a:off x="789719" y="10348551"/>
            <a:ext cx="12155243" cy="8591424"/>
          </a:xfrm>
          <a:prstGeom prst="rect">
            <a:avLst/>
          </a:prstGeom>
        </p:spPr>
      </p:pic>
      <p:pic>
        <p:nvPicPr>
          <p:cNvPr id="7" name="Picture 6">
            <a:extLst>
              <a:ext uri="{FF2B5EF4-FFF2-40B4-BE49-F238E27FC236}">
                <a16:creationId xmlns:a16="http://schemas.microsoft.com/office/drawing/2014/main" id="{EB31430B-DFF1-7E13-C3C8-2CA4E63FACE0}"/>
              </a:ext>
            </a:extLst>
          </p:cNvPr>
          <p:cNvPicPr>
            <a:picLocks noChangeAspect="1"/>
          </p:cNvPicPr>
          <p:nvPr/>
        </p:nvPicPr>
        <p:blipFill rotWithShape="1">
          <a:blip r:embed="rId5"/>
          <a:srcRect l="4235" r="6471"/>
          <a:stretch/>
        </p:blipFill>
        <p:spPr>
          <a:xfrm>
            <a:off x="18327448" y="5749254"/>
            <a:ext cx="9156532" cy="5751654"/>
          </a:xfrm>
          <a:prstGeom prst="rect">
            <a:avLst/>
          </a:prstGeom>
        </p:spPr>
      </p:pic>
      <p:pic>
        <p:nvPicPr>
          <p:cNvPr id="9" name="Picture 8">
            <a:extLst>
              <a:ext uri="{FF2B5EF4-FFF2-40B4-BE49-F238E27FC236}">
                <a16:creationId xmlns:a16="http://schemas.microsoft.com/office/drawing/2014/main" id="{F017CCAA-0352-5C47-52DC-93BE37AC7707}"/>
              </a:ext>
            </a:extLst>
          </p:cNvPr>
          <p:cNvPicPr>
            <a:picLocks noChangeAspect="1"/>
          </p:cNvPicPr>
          <p:nvPr/>
        </p:nvPicPr>
        <p:blipFill>
          <a:blip r:embed="rId6"/>
          <a:stretch>
            <a:fillRect/>
          </a:stretch>
        </p:blipFill>
        <p:spPr>
          <a:xfrm>
            <a:off x="13880319" y="16990328"/>
            <a:ext cx="10302506" cy="8048117"/>
          </a:xfrm>
          <a:prstGeom prst="rect">
            <a:avLst/>
          </a:prstGeom>
        </p:spPr>
      </p:pic>
      <p:pic>
        <p:nvPicPr>
          <p:cNvPr id="10" name="Picture 9">
            <a:extLst>
              <a:ext uri="{FF2B5EF4-FFF2-40B4-BE49-F238E27FC236}">
                <a16:creationId xmlns:a16="http://schemas.microsoft.com/office/drawing/2014/main" id="{166315A2-9540-30DD-A58B-BA4319385440}"/>
              </a:ext>
            </a:extLst>
          </p:cNvPr>
          <p:cNvPicPr>
            <a:picLocks noChangeAspect="1"/>
          </p:cNvPicPr>
          <p:nvPr/>
        </p:nvPicPr>
        <p:blipFill>
          <a:blip r:embed="rId7"/>
          <a:stretch>
            <a:fillRect/>
          </a:stretch>
        </p:blipFill>
        <p:spPr>
          <a:xfrm>
            <a:off x="24281459" y="17020080"/>
            <a:ext cx="10620492" cy="8058238"/>
          </a:xfrm>
          <a:prstGeom prst="rect">
            <a:avLst/>
          </a:prstGeom>
        </p:spPr>
      </p:pic>
      <p:sp>
        <p:nvSpPr>
          <p:cNvPr id="19" name="Title 1">
            <a:extLst>
              <a:ext uri="{FF2B5EF4-FFF2-40B4-BE49-F238E27FC236}">
                <a16:creationId xmlns:a16="http://schemas.microsoft.com/office/drawing/2014/main" id="{8A572CBB-26A8-E7C6-96CF-186E34BACAD9}"/>
              </a:ext>
            </a:extLst>
          </p:cNvPr>
          <p:cNvSpPr txBox="1">
            <a:spLocks/>
          </p:cNvSpPr>
          <p:nvPr/>
        </p:nvSpPr>
        <p:spPr>
          <a:xfrm>
            <a:off x="35708235" y="14993386"/>
            <a:ext cx="6265670" cy="9898613"/>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marL="457200" indent="-45720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Tides contribute more to extreme events in both the North and East sides of the two islands (Fig 5, Table 1).</a:t>
            </a:r>
          </a:p>
          <a:p>
            <a:pPr marL="457200" indent="-45720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Number of extreme events seem to increase during the monsoon seasons (Fig 4), and so does the percentage residual contribution (Fig 5).</a:t>
            </a:r>
          </a:p>
          <a:p>
            <a:pPr marL="457200" indent="-45720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This could suggest the importance of monsoonal winds in driving extreme currents.</a:t>
            </a:r>
          </a:p>
          <a:p>
            <a:pPr marL="457200" indent="-45720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However, winds are shown to be generally weakly correlated with residual current velocity (Table 1). </a:t>
            </a:r>
          </a:p>
          <a:p>
            <a:pPr marL="457200" indent="-45720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Analyzing extreme currents in Singapore remains complex since many drivers besides tides and winds may be at play, such as surface air pressure, wave set-up, and the local bathymetry. </a:t>
            </a:r>
          </a:p>
          <a:p>
            <a:pPr marL="457200" indent="-45720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Further analysis on the importance of </a:t>
            </a:r>
            <a:r>
              <a:rPr lang="en-US" sz="2800" b="0" dirty="0" err="1">
                <a:latin typeface="Calibri" panose="020F0502020204030204" pitchFamily="34" charset="0"/>
                <a:cs typeface="Calibri" panose="020F0502020204030204" pitchFamily="34" charset="0"/>
              </a:rPr>
              <a:t>seiching</a:t>
            </a:r>
            <a:r>
              <a:rPr lang="en-US" sz="2800" b="0" dirty="0">
                <a:latin typeface="Calibri" panose="020F0502020204030204" pitchFamily="34" charset="0"/>
                <a:cs typeface="Calibri" panose="020F0502020204030204" pitchFamily="34" charset="0"/>
              </a:rPr>
              <a:t> could be done as well, given its prominence at several sites (Fig 3). </a:t>
            </a:r>
          </a:p>
        </p:txBody>
      </p:sp>
      <p:pic>
        <p:nvPicPr>
          <p:cNvPr id="23" name="Picture 22">
            <a:extLst>
              <a:ext uri="{FF2B5EF4-FFF2-40B4-BE49-F238E27FC236}">
                <a16:creationId xmlns:a16="http://schemas.microsoft.com/office/drawing/2014/main" id="{6BE090AC-7730-F8C5-3514-1E2B1D970D7A}"/>
              </a:ext>
            </a:extLst>
          </p:cNvPr>
          <p:cNvPicPr>
            <a:picLocks noChangeAspect="1"/>
          </p:cNvPicPr>
          <p:nvPr/>
        </p:nvPicPr>
        <p:blipFill>
          <a:blip r:embed="rId8"/>
          <a:stretch>
            <a:fillRect/>
          </a:stretch>
        </p:blipFill>
        <p:spPr>
          <a:xfrm>
            <a:off x="13795534" y="6138054"/>
            <a:ext cx="4531914" cy="5265234"/>
          </a:xfrm>
          <a:prstGeom prst="rect">
            <a:avLst/>
          </a:prstGeom>
        </p:spPr>
      </p:pic>
      <p:sp>
        <p:nvSpPr>
          <p:cNvPr id="25" name="Title 1">
            <a:extLst>
              <a:ext uri="{FF2B5EF4-FFF2-40B4-BE49-F238E27FC236}">
                <a16:creationId xmlns:a16="http://schemas.microsoft.com/office/drawing/2014/main" id="{1C839EDC-3053-3AEA-6B89-8C589FF2A80C}"/>
              </a:ext>
            </a:extLst>
          </p:cNvPr>
          <p:cNvSpPr txBox="1">
            <a:spLocks/>
          </p:cNvSpPr>
          <p:nvPr/>
        </p:nvSpPr>
        <p:spPr>
          <a:xfrm>
            <a:off x="35443509" y="14057179"/>
            <a:ext cx="6752623" cy="12565877"/>
          </a:xfrm>
          <a:prstGeom prst="rect">
            <a:avLst/>
          </a:prstGeom>
          <a:ln>
            <a:noFill/>
          </a:ln>
        </p:spPr>
        <p:txBody>
          <a:bodyPr lIns="180000" tIns="180000"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l"/>
            <a:r>
              <a:rPr lang="en-US" sz="4400" dirty="0">
                <a:latin typeface="Calibri" panose="020F0502020204030204" pitchFamily="34" charset="0"/>
                <a:cs typeface="Calibri" panose="020F0502020204030204" pitchFamily="34" charset="0"/>
              </a:rPr>
              <a:t>Key takeaways</a:t>
            </a:r>
          </a:p>
        </p:txBody>
      </p:sp>
      <p:pic>
        <p:nvPicPr>
          <p:cNvPr id="27" name="Picture 26" descr="Diagram&#10;&#10;Description automatically generated">
            <a:extLst>
              <a:ext uri="{FF2B5EF4-FFF2-40B4-BE49-F238E27FC236}">
                <a16:creationId xmlns:a16="http://schemas.microsoft.com/office/drawing/2014/main" id="{0EAB5368-2605-8639-7A9A-578DDBE52AAD}"/>
              </a:ext>
            </a:extLst>
          </p:cNvPr>
          <p:cNvPicPr>
            <a:picLocks noChangeAspect="1"/>
          </p:cNvPicPr>
          <p:nvPr/>
        </p:nvPicPr>
        <p:blipFill>
          <a:blip r:embed="rId9"/>
          <a:stretch>
            <a:fillRect/>
          </a:stretch>
        </p:blipFill>
        <p:spPr>
          <a:xfrm>
            <a:off x="6464852" y="18986332"/>
            <a:ext cx="5418063" cy="6052113"/>
          </a:xfrm>
          <a:prstGeom prst="rect">
            <a:avLst/>
          </a:prstGeom>
        </p:spPr>
      </p:pic>
      <p:sp>
        <p:nvSpPr>
          <p:cNvPr id="28" name="Title 1">
            <a:extLst>
              <a:ext uri="{FF2B5EF4-FFF2-40B4-BE49-F238E27FC236}">
                <a16:creationId xmlns:a16="http://schemas.microsoft.com/office/drawing/2014/main" id="{4F555BDC-8179-D4EE-4CF9-CA2B6EEADE1D}"/>
              </a:ext>
            </a:extLst>
          </p:cNvPr>
          <p:cNvSpPr txBox="1">
            <a:spLocks/>
          </p:cNvSpPr>
          <p:nvPr/>
        </p:nvSpPr>
        <p:spPr>
          <a:xfrm>
            <a:off x="13880319" y="15119567"/>
            <a:ext cx="19989067" cy="2032557"/>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marL="457200" indent="-45720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Extreme event definition: residual current velocity of any axis component exceeding  the threshold of 99% quantile.</a:t>
            </a:r>
          </a:p>
          <a:p>
            <a:pPr marL="457200" indent="-45720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Each extreme event lasts at least 1 hour, and separated by at least 12 hours to prevent duplicate counting</a:t>
            </a:r>
          </a:p>
          <a:p>
            <a:pPr marL="457200" indent="-45720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Southwest monsoon: during June to September; Northeast monsoon: during December to March</a:t>
            </a:r>
          </a:p>
        </p:txBody>
      </p:sp>
      <p:sp>
        <p:nvSpPr>
          <p:cNvPr id="30" name="Title 1">
            <a:extLst>
              <a:ext uri="{FF2B5EF4-FFF2-40B4-BE49-F238E27FC236}">
                <a16:creationId xmlns:a16="http://schemas.microsoft.com/office/drawing/2014/main" id="{114D7605-F2EB-25E6-D0D9-464BE654B6DA}"/>
              </a:ext>
            </a:extLst>
          </p:cNvPr>
          <p:cNvSpPr txBox="1">
            <a:spLocks/>
          </p:cNvSpPr>
          <p:nvPr/>
        </p:nvSpPr>
        <p:spPr>
          <a:xfrm>
            <a:off x="6443476" y="25084802"/>
            <a:ext cx="6535173" cy="1538254"/>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l"/>
            <a:r>
              <a:rPr lang="en-US" sz="2000" b="0" i="1" dirty="0">
                <a:latin typeface="Calibri" panose="020F0502020204030204" pitchFamily="34" charset="0"/>
                <a:cs typeface="Calibri" panose="020F0502020204030204" pitchFamily="34" charset="0"/>
              </a:rPr>
              <a:t>Fig 1: Schematic of a TCM from Lowell Instruments. TCMs operate by the drag-tilt principle, where the meter tilts in the direction of the current. Data was recorded at 8Hz for 15 seconds per minute and averaged (Lowell et al., 2015).</a:t>
            </a:r>
          </a:p>
        </p:txBody>
      </p:sp>
      <p:sp>
        <p:nvSpPr>
          <p:cNvPr id="32" name="Title 1">
            <a:extLst>
              <a:ext uri="{FF2B5EF4-FFF2-40B4-BE49-F238E27FC236}">
                <a16:creationId xmlns:a16="http://schemas.microsoft.com/office/drawing/2014/main" id="{05BC5966-9656-929E-BA82-B50DA6FC029D}"/>
              </a:ext>
            </a:extLst>
          </p:cNvPr>
          <p:cNvSpPr txBox="1">
            <a:spLocks/>
          </p:cNvSpPr>
          <p:nvPr/>
        </p:nvSpPr>
        <p:spPr>
          <a:xfrm>
            <a:off x="13713069" y="11572633"/>
            <a:ext cx="4811997" cy="2012752"/>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just"/>
            <a:r>
              <a:rPr lang="en-US" sz="2000" b="0" i="1" dirty="0">
                <a:latin typeface="Calibri" panose="020F0502020204030204" pitchFamily="34" charset="0"/>
                <a:cs typeface="Calibri" panose="020F0502020204030204" pitchFamily="34" charset="0"/>
              </a:rPr>
              <a:t>Fig 2: Scatterplot of northward against eastward total current at </a:t>
            </a:r>
            <a:r>
              <a:rPr lang="en-US" sz="2000" b="0" i="1" dirty="0" err="1">
                <a:latin typeface="Calibri" panose="020F0502020204030204" pitchFamily="34" charset="0"/>
                <a:cs typeface="Calibri" panose="020F0502020204030204" pitchFamily="34" charset="0"/>
              </a:rPr>
              <a:t>Kusu</a:t>
            </a:r>
            <a:r>
              <a:rPr lang="en-US" sz="2000" b="0" i="1" dirty="0">
                <a:latin typeface="Calibri" panose="020F0502020204030204" pitchFamily="34" charset="0"/>
                <a:cs typeface="Calibri" panose="020F0502020204030204" pitchFamily="34" charset="0"/>
              </a:rPr>
              <a:t> East. The major and minor axes obtained from PCA are also shown. The pink cross represents the mean current velocity. The direction of the current is measured clockwise from north.</a:t>
            </a:r>
          </a:p>
        </p:txBody>
      </p:sp>
      <p:sp>
        <p:nvSpPr>
          <p:cNvPr id="34" name="Title 1">
            <a:extLst>
              <a:ext uri="{FF2B5EF4-FFF2-40B4-BE49-F238E27FC236}">
                <a16:creationId xmlns:a16="http://schemas.microsoft.com/office/drawing/2014/main" id="{E452AE4B-E866-9155-A79A-4647665403B1}"/>
              </a:ext>
            </a:extLst>
          </p:cNvPr>
          <p:cNvSpPr txBox="1">
            <a:spLocks/>
          </p:cNvSpPr>
          <p:nvPr/>
        </p:nvSpPr>
        <p:spPr>
          <a:xfrm>
            <a:off x="13880319" y="25314720"/>
            <a:ext cx="10281146" cy="662554"/>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l"/>
            <a:r>
              <a:rPr lang="en-US" sz="2000" b="0" i="1" dirty="0">
                <a:latin typeface="Calibri" panose="020F0502020204030204" pitchFamily="34" charset="0"/>
                <a:cs typeface="Calibri" panose="020F0502020204030204" pitchFamily="34" charset="0"/>
              </a:rPr>
              <a:t>Fig 4: Monthly number of extreme events over the 1-year time period for all sites. The distribution appears to be bimodal across all sites, peaking during the monsoon seasons.</a:t>
            </a:r>
          </a:p>
        </p:txBody>
      </p:sp>
      <p:sp>
        <p:nvSpPr>
          <p:cNvPr id="35" name="Title 1">
            <a:extLst>
              <a:ext uri="{FF2B5EF4-FFF2-40B4-BE49-F238E27FC236}">
                <a16:creationId xmlns:a16="http://schemas.microsoft.com/office/drawing/2014/main" id="{4248C882-ADEE-4490-B6E1-04A5C03A7A8E}"/>
              </a:ext>
            </a:extLst>
          </p:cNvPr>
          <p:cNvSpPr txBox="1">
            <a:spLocks/>
          </p:cNvSpPr>
          <p:nvPr/>
        </p:nvSpPr>
        <p:spPr>
          <a:xfrm>
            <a:off x="24409157" y="25312458"/>
            <a:ext cx="10620492" cy="1082942"/>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l"/>
            <a:r>
              <a:rPr lang="en-US" sz="2000" b="0" i="1" dirty="0">
                <a:latin typeface="Calibri" panose="020F0502020204030204" pitchFamily="34" charset="0"/>
                <a:cs typeface="Calibri" panose="020F0502020204030204" pitchFamily="34" charset="0"/>
              </a:rPr>
              <a:t>Fig 5: Mean percentage of tidal and residual contributions to all the extreme events that occurred within each month. The instantaneous breakdown of individual contributions for each event was recorded before calculating the mean.</a:t>
            </a:r>
          </a:p>
        </p:txBody>
      </p:sp>
      <p:pic>
        <p:nvPicPr>
          <p:cNvPr id="1026" name="Picture 2">
            <a:extLst>
              <a:ext uri="{FF2B5EF4-FFF2-40B4-BE49-F238E27FC236}">
                <a16:creationId xmlns:a16="http://schemas.microsoft.com/office/drawing/2014/main" id="{28A3E563-F88F-3F26-7661-93340CD3D3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91218" y="973572"/>
            <a:ext cx="1966917" cy="262012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EF450605-E8C9-C9C7-FDA9-00B86032A684}"/>
              </a:ext>
            </a:extLst>
          </p:cNvPr>
          <p:cNvPicPr>
            <a:picLocks noChangeAspect="1"/>
          </p:cNvPicPr>
          <p:nvPr/>
        </p:nvPicPr>
        <p:blipFill rotWithShape="1">
          <a:blip r:embed="rId11"/>
          <a:srcRect r="11735"/>
          <a:stretch/>
        </p:blipFill>
        <p:spPr>
          <a:xfrm>
            <a:off x="35619065" y="11077237"/>
            <a:ext cx="6401510" cy="2336830"/>
          </a:xfrm>
          <a:prstGeom prst="rect">
            <a:avLst/>
          </a:prstGeom>
        </p:spPr>
      </p:pic>
      <p:sp>
        <p:nvSpPr>
          <p:cNvPr id="42" name="Title 1">
            <a:extLst>
              <a:ext uri="{FF2B5EF4-FFF2-40B4-BE49-F238E27FC236}">
                <a16:creationId xmlns:a16="http://schemas.microsoft.com/office/drawing/2014/main" id="{84176E46-7CB3-9B54-027D-4A21527FE2FA}"/>
              </a:ext>
            </a:extLst>
          </p:cNvPr>
          <p:cNvSpPr txBox="1">
            <a:spLocks/>
          </p:cNvSpPr>
          <p:nvPr/>
        </p:nvSpPr>
        <p:spPr>
          <a:xfrm>
            <a:off x="35443509" y="5125529"/>
            <a:ext cx="6752623" cy="8591424"/>
          </a:xfrm>
          <a:prstGeom prst="rect">
            <a:avLst/>
          </a:prstGeom>
          <a:ln>
            <a:noFill/>
          </a:ln>
        </p:spPr>
        <p:txBody>
          <a:bodyPr lIns="180000" tIns="180000"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l"/>
            <a:r>
              <a:rPr lang="en-US" sz="4400" dirty="0">
                <a:latin typeface="Calibri" panose="020F0502020204030204" pitchFamily="34" charset="0"/>
                <a:cs typeface="Calibri" panose="020F0502020204030204" pitchFamily="34" charset="0"/>
              </a:rPr>
              <a:t>Regression of residual currents on winds</a:t>
            </a:r>
          </a:p>
        </p:txBody>
      </p:sp>
      <p:sp>
        <p:nvSpPr>
          <p:cNvPr id="43" name="Title 1">
            <a:extLst>
              <a:ext uri="{FF2B5EF4-FFF2-40B4-BE49-F238E27FC236}">
                <a16:creationId xmlns:a16="http://schemas.microsoft.com/office/drawing/2014/main" id="{5B543ADD-A498-7EFB-B912-7AAE16741E53}"/>
              </a:ext>
            </a:extLst>
          </p:cNvPr>
          <p:cNvSpPr txBox="1">
            <a:spLocks/>
          </p:cNvSpPr>
          <p:nvPr/>
        </p:nvSpPr>
        <p:spPr>
          <a:xfrm>
            <a:off x="35620471" y="6609226"/>
            <a:ext cx="6575661" cy="3245150"/>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10m northward and eastward wind velocities obtained from ERA5 Reanalysis dataset.</a:t>
            </a:r>
          </a:p>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u = u</a:t>
            </a:r>
            <a:r>
              <a:rPr lang="en-US" sz="2800" b="0" baseline="-25000" dirty="0">
                <a:latin typeface="Calibri" panose="020F0502020204030204" pitchFamily="34" charset="0"/>
                <a:cs typeface="Calibri" panose="020F0502020204030204" pitchFamily="34" charset="0"/>
              </a:rPr>
              <a:t>0</a:t>
            </a:r>
            <a:r>
              <a:rPr lang="en-US" sz="2800" b="0" dirty="0">
                <a:latin typeface="Calibri" panose="020F0502020204030204" pitchFamily="34" charset="0"/>
                <a:cs typeface="Calibri" panose="020F0502020204030204" pitchFamily="34" charset="0"/>
              </a:rPr>
              <a:t> + </a:t>
            </a:r>
            <a:r>
              <a:rPr lang="en-US" sz="2800" b="0" dirty="0" err="1">
                <a:latin typeface="Calibri" panose="020F0502020204030204" pitchFamily="34" charset="0"/>
                <a:cs typeface="Calibri" panose="020F0502020204030204" pitchFamily="34" charset="0"/>
              </a:rPr>
              <a:t>aU</a:t>
            </a:r>
            <a:r>
              <a:rPr lang="en-US" sz="2800" b="0" dirty="0">
                <a:latin typeface="Calibri" panose="020F0502020204030204" pitchFamily="34" charset="0"/>
                <a:cs typeface="Calibri" panose="020F0502020204030204" pitchFamily="34" charset="0"/>
              </a:rPr>
              <a:t> + </a:t>
            </a:r>
            <a:r>
              <a:rPr lang="en-US" sz="2800" b="0" dirty="0" err="1">
                <a:latin typeface="Calibri" panose="020F0502020204030204" pitchFamily="34" charset="0"/>
                <a:cs typeface="Calibri" panose="020F0502020204030204" pitchFamily="34" charset="0"/>
              </a:rPr>
              <a:t>bV</a:t>
            </a:r>
            <a:r>
              <a:rPr lang="en-US" sz="2800" b="0" dirty="0">
                <a:latin typeface="Calibri" panose="020F0502020204030204" pitchFamily="34" charset="0"/>
                <a:cs typeface="Calibri" panose="020F0502020204030204" pitchFamily="34" charset="0"/>
              </a:rPr>
              <a:t> + 𝜺</a:t>
            </a:r>
          </a:p>
          <a:p>
            <a:pPr marL="285750" indent="-285750" algn="l">
              <a:lnSpc>
                <a:spcPct val="100000"/>
              </a:lnSpc>
              <a:buFont typeface="Arial" panose="020B0604020202020204" pitchFamily="34" charset="0"/>
              <a:buChar char="•"/>
            </a:pPr>
            <a:r>
              <a:rPr lang="en-US" sz="2800" b="0" dirty="0">
                <a:latin typeface="Calibri" panose="020F0502020204030204" pitchFamily="34" charset="0"/>
                <a:cs typeface="Calibri" panose="020F0502020204030204" pitchFamily="34" charset="0"/>
              </a:rPr>
              <a:t>Correlation between observed and regressed residual current weak but significant.</a:t>
            </a:r>
          </a:p>
        </p:txBody>
      </p:sp>
      <p:sp>
        <p:nvSpPr>
          <p:cNvPr id="44" name="Title 1">
            <a:extLst>
              <a:ext uri="{FF2B5EF4-FFF2-40B4-BE49-F238E27FC236}">
                <a16:creationId xmlns:a16="http://schemas.microsoft.com/office/drawing/2014/main" id="{076815B6-1603-F05B-D3A2-961FD6082F97}"/>
              </a:ext>
            </a:extLst>
          </p:cNvPr>
          <p:cNvSpPr txBox="1">
            <a:spLocks/>
          </p:cNvSpPr>
          <p:nvPr/>
        </p:nvSpPr>
        <p:spPr>
          <a:xfrm>
            <a:off x="35612665" y="10050461"/>
            <a:ext cx="6449587" cy="879905"/>
          </a:xfrm>
          <a:prstGeom prst="rect">
            <a:avLst/>
          </a:prstGeom>
          <a:ln>
            <a:noFill/>
          </a:ln>
        </p:spPr>
        <p:txBody>
          <a:bodyPr anchor="t" anchorCtr="0"/>
          <a:lstStyle>
            <a:lvl1pPr algn="ctr" defTabSz="2088170" rtl="0" eaLnBrk="1" latinLnBrk="0" hangingPunct="1">
              <a:lnSpc>
                <a:spcPct val="90000"/>
              </a:lnSpc>
              <a:spcBef>
                <a:spcPct val="0"/>
              </a:spcBef>
              <a:buNone/>
              <a:defRPr sz="6500" b="1" i="0" kern="1200">
                <a:solidFill>
                  <a:schemeClr val="tx1"/>
                </a:solidFill>
                <a:latin typeface="Myriad Pro"/>
                <a:ea typeface="+mj-ea"/>
                <a:cs typeface="Myriad Pro"/>
              </a:defRPr>
            </a:lvl1pPr>
          </a:lstStyle>
          <a:p>
            <a:pPr algn="l"/>
            <a:r>
              <a:rPr lang="en-US" sz="2000" b="0" i="1" dirty="0">
                <a:latin typeface="Calibri" panose="020F0502020204030204" pitchFamily="34" charset="0"/>
                <a:cs typeface="Calibri" panose="020F0502020204030204" pitchFamily="34" charset="0"/>
              </a:rPr>
              <a:t>Table 1. Model coefficients, correlation, R</a:t>
            </a:r>
            <a:r>
              <a:rPr lang="en-US" sz="2000" b="0" i="1" baseline="30000" dirty="0">
                <a:latin typeface="Calibri" panose="020F0502020204030204" pitchFamily="34" charset="0"/>
                <a:cs typeface="Calibri" panose="020F0502020204030204" pitchFamily="34" charset="0"/>
              </a:rPr>
              <a:t>2</a:t>
            </a:r>
            <a:r>
              <a:rPr lang="en-US" sz="2000" b="0" i="1" dirty="0">
                <a:latin typeface="Calibri" panose="020F0502020204030204" pitchFamily="34" charset="0"/>
                <a:cs typeface="Calibri" panose="020F0502020204030204" pitchFamily="34" charset="0"/>
              </a:rPr>
              <a:t> (proportion of variance in residual current explained by winds) for each site are shown. Tidal variance for each site is also listed here.</a:t>
            </a:r>
          </a:p>
        </p:txBody>
      </p:sp>
      <p:sp>
        <p:nvSpPr>
          <p:cNvPr id="17" name="TextBox 16">
            <a:extLst>
              <a:ext uri="{FF2B5EF4-FFF2-40B4-BE49-F238E27FC236}">
                <a16:creationId xmlns:a16="http://schemas.microsoft.com/office/drawing/2014/main" id="{77327B72-95D3-30F8-EFC0-321886A3C371}"/>
              </a:ext>
            </a:extLst>
          </p:cNvPr>
          <p:cNvSpPr txBox="1"/>
          <p:nvPr/>
        </p:nvSpPr>
        <p:spPr>
          <a:xfrm>
            <a:off x="18989666" y="27320004"/>
            <a:ext cx="15886831" cy="1323439"/>
          </a:xfrm>
          <a:prstGeom prst="rect">
            <a:avLst/>
          </a:prstGeom>
          <a:noFill/>
        </p:spPr>
        <p:txBody>
          <a:bodyPr wrap="square" rtlCol="0">
            <a:spAutoFit/>
          </a:bodyPr>
          <a:lstStyle/>
          <a:p>
            <a:pPr algn="l"/>
            <a:r>
              <a:rPr lang="en-US" sz="2000" b="1" dirty="0">
                <a:latin typeface="Calibri" panose="020F0502020204030204" pitchFamily="34" charset="0"/>
                <a:cs typeface="Calibri" panose="020F0502020204030204" pitchFamily="34" charset="0"/>
              </a:rPr>
              <a:t>References:</a:t>
            </a:r>
          </a:p>
          <a:p>
            <a:pPr algn="l"/>
            <a:r>
              <a:rPr lang="en-SG" sz="2000" b="0" dirty="0" err="1">
                <a:latin typeface="Calibri" panose="020F0502020204030204" pitchFamily="34" charset="0"/>
                <a:cs typeface="Calibri" panose="020F0502020204030204" pitchFamily="34" charset="0"/>
              </a:rPr>
              <a:t>Codiga</a:t>
            </a:r>
            <a:r>
              <a:rPr lang="en-SG" sz="2000" b="0" dirty="0">
                <a:latin typeface="Calibri" panose="020F0502020204030204" pitchFamily="34" charset="0"/>
                <a:cs typeface="Calibri" panose="020F0502020204030204" pitchFamily="34" charset="0"/>
              </a:rPr>
              <a:t>, D.L., 2011. Unified tidal analysis and prediction using the </a:t>
            </a:r>
            <a:r>
              <a:rPr lang="en-SG" sz="2000" b="0" dirty="0" err="1">
                <a:latin typeface="Calibri" panose="020F0502020204030204" pitchFamily="34" charset="0"/>
                <a:cs typeface="Calibri" panose="020F0502020204030204" pitchFamily="34" charset="0"/>
              </a:rPr>
              <a:t>UTide</a:t>
            </a:r>
            <a:r>
              <a:rPr lang="en-SG" sz="2000" b="0" dirty="0">
                <a:latin typeface="Calibri" panose="020F0502020204030204" pitchFamily="34" charset="0"/>
                <a:cs typeface="Calibri" panose="020F0502020204030204" pitchFamily="34" charset="0"/>
              </a:rPr>
              <a:t> </a:t>
            </a:r>
            <a:r>
              <a:rPr lang="en-SG" sz="2000" b="0" dirty="0" err="1">
                <a:latin typeface="Calibri" panose="020F0502020204030204" pitchFamily="34" charset="0"/>
                <a:cs typeface="Calibri" panose="020F0502020204030204" pitchFamily="34" charset="0"/>
              </a:rPr>
              <a:t>Matlab</a:t>
            </a:r>
            <a:r>
              <a:rPr lang="en-SG" sz="2000" b="0" dirty="0">
                <a:latin typeface="Calibri" panose="020F0502020204030204" pitchFamily="34" charset="0"/>
                <a:cs typeface="Calibri" panose="020F0502020204030204" pitchFamily="34" charset="0"/>
              </a:rPr>
              <a:t> functions.</a:t>
            </a:r>
          </a:p>
          <a:p>
            <a:pPr algn="l"/>
            <a:r>
              <a:rPr lang="en-SG" sz="2000" dirty="0"/>
              <a:t>Lowell, N.S., Walsh, D.R. and Pohlman, J.W., 2015, March. A Comparison of tilt current meters and an acoustic doppler current meter in Vineyard Sound, Massachusetts. In </a:t>
            </a:r>
            <a:r>
              <a:rPr lang="en-SG" sz="2000" i="1" dirty="0"/>
              <a:t>2015 IEEE/OES </a:t>
            </a:r>
            <a:r>
              <a:rPr lang="en-SG" sz="2000" i="1" dirty="0" err="1"/>
              <a:t>Eleveth</a:t>
            </a:r>
            <a:r>
              <a:rPr lang="en-SG" sz="2000" i="1" dirty="0"/>
              <a:t> Current, Waves and Turbulence Measurement (CWTM)</a:t>
            </a:r>
            <a:r>
              <a:rPr lang="en-SG" sz="2000" dirty="0"/>
              <a:t> (pp. 1-7). IEEE.</a:t>
            </a:r>
          </a:p>
        </p:txBody>
      </p:sp>
    </p:spTree>
    <p:extLst>
      <p:ext uri="{BB962C8B-B14F-4D97-AF65-F5344CB8AC3E}">
        <p14:creationId xmlns:p14="http://schemas.microsoft.com/office/powerpoint/2010/main" val="4249774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D657842649F243AF408B4E82A040F8" ma:contentTypeVersion="12" ma:contentTypeDescription="Create a new document." ma:contentTypeScope="" ma:versionID="23d2c15b2ad3e6240a92b3a665772d07">
  <xsd:schema xmlns:xsd="http://www.w3.org/2001/XMLSchema" xmlns:xs="http://www.w3.org/2001/XMLSchema" xmlns:p="http://schemas.microsoft.com/office/2006/metadata/properties" xmlns:ns2="9b4f0bb3-c9ac-426f-9ba3-6eb1eb6faac7" xmlns:ns3="eb2620b4-3a0f-47ba-8269-15dd1eb3ba51" targetNamespace="http://schemas.microsoft.com/office/2006/metadata/properties" ma:root="true" ma:fieldsID="dd7dfc036c689c577daca37078ad130d" ns2:_="" ns3:_="">
    <xsd:import namespace="9b4f0bb3-c9ac-426f-9ba3-6eb1eb6faac7"/>
    <xsd:import namespace="eb2620b4-3a0f-47ba-8269-15dd1eb3ba5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4f0bb3-c9ac-426f-9ba3-6eb1eb6faa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2620b4-3a0f-47ba-8269-15dd1eb3ba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C4A257-097B-4017-BBA2-5A51EC9C6C82}">
  <ds:schemaRefs>
    <ds:schemaRef ds:uri="http://schemas.microsoft.com/sharepoint/v3/contenttype/forms"/>
  </ds:schemaRefs>
</ds:datastoreItem>
</file>

<file path=customXml/itemProps2.xml><?xml version="1.0" encoding="utf-8"?>
<ds:datastoreItem xmlns:ds="http://schemas.openxmlformats.org/officeDocument/2006/customXml" ds:itemID="{DCB09091-FDBD-4C6B-A10F-E9719C0F0F95}">
  <ds:schemaRefs>
    <ds:schemaRef ds:uri="9b4f0bb3-c9ac-426f-9ba3-6eb1eb6faac7"/>
    <ds:schemaRef ds:uri="eb2620b4-3a0f-47ba-8269-15dd1eb3ba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7572658-E1CC-4193-818F-15C131A2866A}">
  <ds:schemaRefs>
    <ds:schemaRef ds:uri="9b4f0bb3-c9ac-426f-9ba3-6eb1eb6faac7"/>
    <ds:schemaRef ds:uri="eb2620b4-3a0f-47ba-8269-15dd1eb3ba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7681</TotalTime>
  <Words>1085</Words>
  <Application>Microsoft Macintosh PowerPoint</Application>
  <PresentationFormat>Custom</PresentationFormat>
  <Paragraphs>96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&amp;quot</vt:lpstr>
      <vt:lpstr>Myriad Pro</vt:lpstr>
      <vt:lpstr>Arial</vt:lpstr>
      <vt:lpstr>Calibri</vt:lpstr>
      <vt:lpstr>Office Theme</vt:lpstr>
      <vt:lpstr>PowerPoint Presentation</vt:lpstr>
    </vt:vector>
  </TitlesOfParts>
  <Company>Earth Observatory of Singapore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yvonne soon</dc:creator>
  <cp:lastModifiedBy>#PUAH JUN YU#</cp:lastModifiedBy>
  <cp:revision>16</cp:revision>
  <dcterms:created xsi:type="dcterms:W3CDTF">2013-11-12T05:37:12Z</dcterms:created>
  <dcterms:modified xsi:type="dcterms:W3CDTF">2023-04-18T08:34:52Z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0x010100B1D657842649F243AF408B4E82A040F8</vt:lpwstr>
  </property>
</Properties>
</file>