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2811700" cy="30275213"/>
  <p:notesSz cx="9144000" cy="6858000"/>
  <p:defaultTextStyle>
    <a:defPPr>
      <a:defRPr lang="fi-FI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134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095" autoAdjust="0"/>
    <p:restoredTop sz="92131" autoAdjust="0"/>
  </p:normalViewPr>
  <p:slideViewPr>
    <p:cSldViewPr snapToGrid="0" snapToObjects="1">
      <p:cViewPr>
        <p:scale>
          <a:sx n="32" d="100"/>
          <a:sy n="32" d="100"/>
        </p:scale>
        <p:origin x="1182" y="24"/>
      </p:cViewPr>
      <p:guideLst>
        <p:guide orient="horz" pos="9536"/>
        <p:guide pos="134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687DB-CF58-B141-9D02-86B88F199E18}" type="datetimeFigureOut">
              <a:rPr lang="fi-FI" smtClean="0"/>
              <a:t>28.4.2023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935288" y="857250"/>
            <a:ext cx="32734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39383-A4B2-C740-A25F-F9A6FB7609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6356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u="none" strike="noStrike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39383-A4B2-C740-A25F-F9A6FB76090F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58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78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50201"/>
            <a:ext cx="8483600" cy="1573570"/>
          </a:xfrm>
          <a:prstGeom prst="rect">
            <a:avLst/>
          </a:prstGeom>
        </p:spPr>
      </p:pic>
      <p:pic>
        <p:nvPicPr>
          <p:cNvPr id="6" name="Kuva 2">
            <a:extLst>
              <a:ext uri="{FF2B5EF4-FFF2-40B4-BE49-F238E27FC236}">
                <a16:creationId xmlns:a16="http://schemas.microsoft.com/office/drawing/2014/main" id="{26B93AFE-570F-3A47-84D5-AA716A6CA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5936" r="6953"/>
          <a:stretch/>
        </p:blipFill>
        <p:spPr>
          <a:xfrm rot="10800000">
            <a:off x="40614599" y="15400862"/>
            <a:ext cx="2197098" cy="1487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0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476829" rtl="0" eaLnBrk="1" latinLnBrk="0" hangingPunct="1">
        <a:spcBef>
          <a:spcPct val="0"/>
        </a:spcBef>
        <a:buNone/>
        <a:defRPr sz="142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622" indent="-1107622" algn="l" defTabSz="1476829" rtl="0" eaLnBrk="1" latinLnBrk="0" hangingPunct="1">
        <a:spcBef>
          <a:spcPct val="20000"/>
        </a:spcBef>
        <a:buFont typeface="Arial"/>
        <a:buChar char="•"/>
        <a:defRPr sz="10326" kern="1200">
          <a:solidFill>
            <a:schemeClr val="tx1"/>
          </a:solidFill>
          <a:latin typeface="+mn-lt"/>
          <a:ea typeface="+mn-ea"/>
          <a:cs typeface="+mn-cs"/>
        </a:defRPr>
      </a:lvl1pPr>
      <a:lvl2pPr marL="2399849" indent="-923018" algn="l" defTabSz="1476829" rtl="0" eaLnBrk="1" latinLnBrk="0" hangingPunct="1">
        <a:spcBef>
          <a:spcPct val="20000"/>
        </a:spcBef>
        <a:buFont typeface="Arial"/>
        <a:buChar char="–"/>
        <a:defRPr sz="9052" kern="1200">
          <a:solidFill>
            <a:schemeClr val="tx1"/>
          </a:solidFill>
          <a:latin typeface="+mn-lt"/>
          <a:ea typeface="+mn-ea"/>
          <a:cs typeface="+mn-cs"/>
        </a:defRPr>
      </a:lvl2pPr>
      <a:lvl3pPr marL="3692074" indent="-738415" algn="l" defTabSz="1476829" rtl="0" eaLnBrk="1" latinLnBrk="0" hangingPunct="1">
        <a:spcBef>
          <a:spcPct val="20000"/>
        </a:spcBef>
        <a:buFont typeface="Arial"/>
        <a:buChar char="•"/>
        <a:defRPr sz="7779" kern="1200">
          <a:solidFill>
            <a:schemeClr val="tx1"/>
          </a:solidFill>
          <a:latin typeface="+mn-lt"/>
          <a:ea typeface="+mn-ea"/>
          <a:cs typeface="+mn-cs"/>
        </a:defRPr>
      </a:lvl3pPr>
      <a:lvl4pPr marL="5168903" indent="-738415" algn="l" defTabSz="1476829" rtl="0" eaLnBrk="1" latinLnBrk="0" hangingPunct="1">
        <a:spcBef>
          <a:spcPct val="20000"/>
        </a:spcBef>
        <a:buFont typeface="Arial"/>
        <a:buChar char="–"/>
        <a:defRPr sz="6436" kern="1200">
          <a:solidFill>
            <a:schemeClr val="tx1"/>
          </a:solidFill>
          <a:latin typeface="+mn-lt"/>
          <a:ea typeface="+mn-ea"/>
          <a:cs typeface="+mn-cs"/>
        </a:defRPr>
      </a:lvl4pPr>
      <a:lvl5pPr marL="6645733" indent="-738415" algn="l" defTabSz="1476829" rtl="0" eaLnBrk="1" latinLnBrk="0" hangingPunct="1">
        <a:spcBef>
          <a:spcPct val="20000"/>
        </a:spcBef>
        <a:buFont typeface="Arial"/>
        <a:buChar char="»"/>
        <a:defRPr sz="6436" kern="1200">
          <a:solidFill>
            <a:schemeClr val="tx1"/>
          </a:solidFill>
          <a:latin typeface="+mn-lt"/>
          <a:ea typeface="+mn-ea"/>
          <a:cs typeface="+mn-cs"/>
        </a:defRPr>
      </a:lvl5pPr>
      <a:lvl6pPr marL="8122563" indent="-738415" algn="l" defTabSz="1476829" rtl="0" eaLnBrk="1" latinLnBrk="0" hangingPunct="1">
        <a:spcBef>
          <a:spcPct val="20000"/>
        </a:spcBef>
        <a:buFont typeface="Arial"/>
        <a:buChar char="•"/>
        <a:defRPr sz="6436" kern="1200">
          <a:solidFill>
            <a:schemeClr val="tx1"/>
          </a:solidFill>
          <a:latin typeface="+mn-lt"/>
          <a:ea typeface="+mn-ea"/>
          <a:cs typeface="+mn-cs"/>
        </a:defRPr>
      </a:lvl6pPr>
      <a:lvl7pPr marL="9599393" indent="-738415" algn="l" defTabSz="1476829" rtl="0" eaLnBrk="1" latinLnBrk="0" hangingPunct="1">
        <a:spcBef>
          <a:spcPct val="20000"/>
        </a:spcBef>
        <a:buFont typeface="Arial"/>
        <a:buChar char="•"/>
        <a:defRPr sz="6436" kern="1200">
          <a:solidFill>
            <a:schemeClr val="tx1"/>
          </a:solidFill>
          <a:latin typeface="+mn-lt"/>
          <a:ea typeface="+mn-ea"/>
          <a:cs typeface="+mn-cs"/>
        </a:defRPr>
      </a:lvl7pPr>
      <a:lvl8pPr marL="11076222" indent="-738415" algn="l" defTabSz="1476829" rtl="0" eaLnBrk="1" latinLnBrk="0" hangingPunct="1">
        <a:spcBef>
          <a:spcPct val="20000"/>
        </a:spcBef>
        <a:buFont typeface="Arial"/>
        <a:buChar char="•"/>
        <a:defRPr sz="6436" kern="1200">
          <a:solidFill>
            <a:schemeClr val="tx1"/>
          </a:solidFill>
          <a:latin typeface="+mn-lt"/>
          <a:ea typeface="+mn-ea"/>
          <a:cs typeface="+mn-cs"/>
        </a:defRPr>
      </a:lvl8pPr>
      <a:lvl9pPr marL="12553052" indent="-738415" algn="l" defTabSz="1476829" rtl="0" eaLnBrk="1" latinLnBrk="0" hangingPunct="1">
        <a:spcBef>
          <a:spcPct val="20000"/>
        </a:spcBef>
        <a:buFont typeface="Arial"/>
        <a:buChar char="•"/>
        <a:defRPr sz="64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47682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829" algn="l" defTabSz="147682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3659" algn="l" defTabSz="147682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30489" algn="l" defTabSz="147682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7318" algn="l" defTabSz="147682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4148" algn="l" defTabSz="147682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60978" algn="l" defTabSz="147682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7807" algn="l" defTabSz="147682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14637" algn="l" defTabSz="1476829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meryem.bouchahmoud@fmi.fi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102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1151157" y="3432597"/>
            <a:ext cx="16676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b="1" kern="150" dirty="0">
                <a:effectLst/>
                <a:ea typeface="Noto Serif CJK SC"/>
                <a:cs typeface="Lohit Devanagari"/>
              </a:rPr>
              <a:t>Towards understanding the effect of parametric aerosol uncertainty on climate using a chemical transport model perturbed parameter ensemble</a:t>
            </a:r>
            <a:endParaRPr lang="en-FI" sz="7200" b="1" kern="150" dirty="0">
              <a:effectLst/>
              <a:ea typeface="Noto Serif CJK SC"/>
              <a:cs typeface="Lohit Devanagari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207507" y="8293558"/>
            <a:ext cx="1483060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kern="150" dirty="0">
                <a:effectLst/>
                <a:latin typeface="Liberation Serif"/>
                <a:ea typeface="Noto Serif CJK SC"/>
                <a:cs typeface="Lohit Devanagari"/>
              </a:rPr>
              <a:t>Meryem Bouchahmoud</a:t>
            </a:r>
            <a:r>
              <a:rPr lang="en-US" sz="3300" b="1" kern="150" baseline="30000" dirty="0">
                <a:effectLst/>
                <a:latin typeface="Liberation Serif"/>
                <a:ea typeface="Noto Serif CJK SC"/>
                <a:cs typeface="Lohit Devanagari"/>
              </a:rPr>
              <a:t>1</a:t>
            </a:r>
            <a:r>
              <a:rPr lang="en-US" sz="3300" b="1" kern="150" dirty="0">
                <a:effectLst/>
                <a:latin typeface="Liberation Serif"/>
                <a:ea typeface="Noto Serif CJK SC"/>
                <a:cs typeface="Lohit Devanagari"/>
              </a:rPr>
              <a:t>, Tommi Bergman</a:t>
            </a:r>
            <a:r>
              <a:rPr lang="en-US" sz="3300" b="1" kern="150" baseline="30000" dirty="0">
                <a:effectLst/>
                <a:latin typeface="Liberation Serif"/>
                <a:ea typeface="Noto Serif CJK SC"/>
                <a:cs typeface="Lohit Devanagari"/>
              </a:rPr>
              <a:t>1</a:t>
            </a:r>
            <a:r>
              <a:rPr lang="en-US" sz="3300" b="1" kern="150" dirty="0">
                <a:effectLst/>
                <a:latin typeface="Liberation Serif"/>
                <a:ea typeface="Noto Serif CJK SC"/>
                <a:cs typeface="Lohit Devanagari"/>
              </a:rPr>
              <a:t>, Christina J. Williamson</a:t>
            </a:r>
            <a:r>
              <a:rPr lang="en-US" sz="3300" b="1" kern="150" baseline="30000" dirty="0">
                <a:effectLst/>
                <a:latin typeface="Liberation Serif"/>
                <a:ea typeface="Noto Serif CJK SC"/>
                <a:cs typeface="Lohit Devanagari"/>
              </a:rPr>
              <a:t>1,2</a:t>
            </a:r>
            <a:endParaRPr lang="en-FI" sz="3300" b="1" kern="150" dirty="0">
              <a:effectLst/>
              <a:latin typeface="Liberation Serif"/>
              <a:ea typeface="Noto Serif CJK SC"/>
              <a:cs typeface="Lohit Devanagari"/>
            </a:endParaRPr>
          </a:p>
          <a:p>
            <a:r>
              <a:rPr lang="en-GB" sz="3000" kern="150" baseline="30000" dirty="0">
                <a:effectLst/>
                <a:latin typeface="Liberation Serif"/>
                <a:ea typeface="Noto Serif CJK SC"/>
                <a:cs typeface="Lohit Devanagari"/>
              </a:rPr>
              <a:t>1</a:t>
            </a:r>
            <a:r>
              <a:rPr lang="en-GB" sz="3000" kern="150" dirty="0">
                <a:effectLst/>
                <a:latin typeface="Liberation Serif"/>
                <a:ea typeface="Noto Serif CJK SC"/>
                <a:cs typeface="Lohit Devanagari"/>
              </a:rPr>
              <a:t>Finnish Meteorological Institute, </a:t>
            </a:r>
            <a:r>
              <a:rPr lang="en-GB" sz="3000" kern="150" dirty="0">
                <a:solidFill>
                  <a:srgbClr val="000000"/>
                </a:solidFill>
                <a:effectLst/>
                <a:latin typeface="Liberation Serif"/>
                <a:ea typeface="Noto Serif CJK SC"/>
                <a:cs typeface="Lohit Devanagari"/>
              </a:rPr>
              <a:t>Erik </a:t>
            </a:r>
            <a:r>
              <a:rPr lang="en-GB" sz="3000" kern="150" dirty="0" err="1">
                <a:solidFill>
                  <a:srgbClr val="000000"/>
                </a:solidFill>
                <a:effectLst/>
                <a:latin typeface="Liberation Serif"/>
                <a:ea typeface="Noto Serif CJK SC"/>
                <a:cs typeface="Lohit Devanagari"/>
              </a:rPr>
              <a:t>Palmenin</a:t>
            </a:r>
            <a:r>
              <a:rPr lang="en-GB" sz="3000" kern="150" dirty="0">
                <a:solidFill>
                  <a:srgbClr val="000000"/>
                </a:solidFill>
                <a:effectLst/>
                <a:latin typeface="Liberation Serif"/>
                <a:ea typeface="Noto Serif CJK SC"/>
                <a:cs typeface="Lohit Devanagari"/>
              </a:rPr>
              <a:t> Aukio 1, 00560</a:t>
            </a:r>
            <a:r>
              <a:rPr lang="en-GB" sz="3000" kern="150" dirty="0">
                <a:solidFill>
                  <a:srgbClr val="000000"/>
                </a:solidFill>
                <a:effectLst/>
                <a:latin typeface="Open Sans" panose="020F0502020204030204" pitchFamily="34" charset="0"/>
                <a:ea typeface="Noto Serif CJK SC"/>
                <a:cs typeface="Lohit Devanagari"/>
              </a:rPr>
              <a:t> </a:t>
            </a:r>
            <a:r>
              <a:rPr lang="en-GB" sz="3000" kern="150" dirty="0">
                <a:effectLst/>
                <a:latin typeface="Liberation Serif"/>
                <a:ea typeface="Noto Serif CJK SC"/>
                <a:cs typeface="Lohit Devanagari"/>
              </a:rPr>
              <a:t>Helsinki, Finland</a:t>
            </a:r>
            <a:endParaRPr lang="en-FI" sz="3000" kern="150" dirty="0">
              <a:effectLst/>
              <a:latin typeface="Liberation Serif"/>
              <a:ea typeface="Noto Serif CJK SC"/>
              <a:cs typeface="Lohit Devanagari"/>
            </a:endParaRPr>
          </a:p>
          <a:p>
            <a:r>
              <a:rPr lang="en-GB" sz="3000" kern="150" baseline="30000" dirty="0">
                <a:effectLst/>
                <a:latin typeface="Liberation Serif"/>
                <a:ea typeface="Noto Serif CJK SC"/>
                <a:cs typeface="Lohit Devanagari"/>
              </a:rPr>
              <a:t>2</a:t>
            </a:r>
            <a:r>
              <a:rPr lang="en-GB" sz="3000" kern="150" dirty="0">
                <a:effectLst/>
                <a:latin typeface="Liberation Serif"/>
                <a:ea typeface="Noto Serif CJK SC"/>
                <a:cs typeface="Lohit Devanagari"/>
              </a:rPr>
              <a:t>Institute for Atmospheric and Earth System Research/Physics, Faculty of Science, University of Helsinki, </a:t>
            </a:r>
            <a:r>
              <a:rPr lang="en-GB" sz="3000" kern="150" dirty="0">
                <a:solidFill>
                  <a:srgbClr val="000000"/>
                </a:solidFill>
                <a:effectLst/>
                <a:latin typeface="Liberation Serif"/>
                <a:ea typeface="Noto Serif CJK SC"/>
                <a:cs typeface="Lohit Devanagari"/>
              </a:rPr>
              <a:t>P.O. Box 64, 00014</a:t>
            </a:r>
            <a:r>
              <a:rPr lang="en-GB" sz="3000" kern="150" dirty="0">
                <a:effectLst/>
                <a:latin typeface="Liberation Serif"/>
                <a:ea typeface="Noto Serif CJK SC"/>
                <a:cs typeface="Lohit Devanagari"/>
              </a:rPr>
              <a:t> Helsinki, Finland</a:t>
            </a:r>
          </a:p>
          <a:p>
            <a:r>
              <a:rPr lang="en-GB" sz="3000" kern="150" dirty="0">
                <a:latin typeface="Liberation Serif"/>
                <a:ea typeface="Noto Serif CJK SC"/>
                <a:cs typeface="Lohit Devanagari"/>
              </a:rPr>
              <a:t>Email: </a:t>
            </a:r>
            <a:r>
              <a:rPr lang="en-GB" sz="3000" kern="150" dirty="0">
                <a:latin typeface="Liberation Serif"/>
                <a:ea typeface="Noto Serif CJK SC"/>
                <a:cs typeface="Lohit Devanagari"/>
                <a:hlinkClick r:id="rId3"/>
              </a:rPr>
              <a:t>meryem.bouchahmoud@fmi.fi</a:t>
            </a:r>
            <a:r>
              <a:rPr lang="en-GB" sz="3000" kern="150" dirty="0">
                <a:latin typeface="Liberation Serif"/>
                <a:ea typeface="Noto Serif CJK SC"/>
                <a:cs typeface="Lohit Devanagari"/>
              </a:rPr>
              <a:t>.  </a:t>
            </a:r>
          </a:p>
          <a:p>
            <a:r>
              <a:rPr lang="en-GB" sz="3000" kern="150" dirty="0">
                <a:latin typeface="Liberation Serif"/>
                <a:ea typeface="Noto Serif CJK SC"/>
                <a:cs typeface="Lohit Devanagari"/>
              </a:rPr>
              <a:t>LinkedIn: Meryem BOUCHAHMOUD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E11984C-3D24-C2D3-11F6-2AA952E837B3}"/>
              </a:ext>
            </a:extLst>
          </p:cNvPr>
          <p:cNvGrpSpPr/>
          <p:nvPr/>
        </p:nvGrpSpPr>
        <p:grpSpPr>
          <a:xfrm>
            <a:off x="366175" y="28842927"/>
            <a:ext cx="31116391" cy="2247692"/>
            <a:chOff x="-46843" y="28744811"/>
            <a:chExt cx="28063860" cy="307983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B5CA615-1105-700B-CCA6-02B8C5270707}"/>
                </a:ext>
              </a:extLst>
            </p:cNvPr>
            <p:cNvSpPr txBox="1"/>
            <p:nvPr/>
          </p:nvSpPr>
          <p:spPr>
            <a:xfrm>
              <a:off x="-46843" y="28744811"/>
              <a:ext cx="7278209" cy="2136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000" b="1" i="0" u="none" strike="noStrike" dirty="0">
                  <a:solidFill>
                    <a:srgbClr val="000000"/>
                  </a:solidFill>
                  <a:effectLst/>
                </a:rPr>
                <a:t>References</a:t>
              </a:r>
            </a:p>
            <a:p>
              <a:pPr algn="just"/>
              <a:r>
                <a:rPr lang="en-GB" sz="2000" i="0" u="none" strike="noStrike" dirty="0">
                  <a:solidFill>
                    <a:srgbClr val="000000"/>
                  </a:solidFill>
                  <a:effectLst/>
                </a:rPr>
                <a:t>Andres, R. J., &amp; </a:t>
              </a:r>
              <a:r>
                <a:rPr lang="en-GB" sz="2000" i="0" u="none" strike="noStrike" dirty="0" err="1">
                  <a:solidFill>
                    <a:srgbClr val="000000"/>
                  </a:solidFill>
                  <a:effectLst/>
                </a:rPr>
                <a:t>Kasgnoc</a:t>
              </a:r>
              <a:r>
                <a:rPr lang="en-GB" sz="2000" i="0" u="none" strike="noStrike" dirty="0">
                  <a:solidFill>
                    <a:srgbClr val="000000"/>
                  </a:solidFill>
                  <a:effectLst/>
                </a:rPr>
                <a:t>, A. D. (1998). A time-averaged inventory of subaerial volcanic </a:t>
              </a:r>
              <a:r>
                <a:rPr lang="en-GB" sz="2000" i="0" u="none" strike="noStrike" dirty="0" err="1">
                  <a:solidFill>
                    <a:srgbClr val="000000"/>
                  </a:solidFill>
                  <a:effectLst/>
                </a:rPr>
                <a:t>sulfur</a:t>
              </a:r>
              <a:r>
                <a:rPr lang="en-GB" sz="2000" i="0" u="none" strike="noStrike" dirty="0">
                  <a:solidFill>
                    <a:srgbClr val="000000"/>
                  </a:solidFill>
                  <a:effectLst/>
                </a:rPr>
                <a:t> emissions. </a:t>
              </a:r>
              <a:r>
                <a:rPr lang="en-GB" sz="2000" i="1" u="none" strike="noStrike" dirty="0">
                  <a:solidFill>
                    <a:srgbClr val="000000"/>
                  </a:solidFill>
                  <a:effectLst/>
                </a:rPr>
                <a:t>J. </a:t>
              </a:r>
              <a:r>
                <a:rPr lang="en-GB" sz="2000" i="1" u="none" strike="noStrike" dirty="0" err="1">
                  <a:solidFill>
                    <a:srgbClr val="000000"/>
                  </a:solidFill>
                  <a:effectLst/>
                </a:rPr>
                <a:t>Geophys</a:t>
              </a:r>
              <a:r>
                <a:rPr lang="en-GB" sz="2000" i="1" u="none" strike="noStrike" dirty="0">
                  <a:solidFill>
                    <a:srgbClr val="000000"/>
                  </a:solidFill>
                  <a:effectLst/>
                </a:rPr>
                <a:t>.  Res. </a:t>
              </a:r>
              <a:r>
                <a:rPr lang="en-GB" sz="2000" i="1" u="none" strike="noStrike" dirty="0" err="1">
                  <a:solidFill>
                    <a:srgbClr val="000000"/>
                  </a:solidFill>
                  <a:effectLst/>
                </a:rPr>
                <a:t>Atmos</a:t>
              </a:r>
              <a:r>
                <a:rPr lang="en-GB" sz="2000" i="1" u="none" strike="noStrike" dirty="0">
                  <a:solidFill>
                    <a:srgbClr val="000000"/>
                  </a:solidFill>
                  <a:effectLst/>
                </a:rPr>
                <a:t>.</a:t>
              </a:r>
            </a:p>
            <a:p>
              <a:pPr algn="just"/>
              <a:r>
                <a:rPr lang="en-GB" sz="2000" i="0" u="none" strike="noStrike" dirty="0">
                  <a:solidFill>
                    <a:srgbClr val="000000"/>
                  </a:solidFill>
                  <a:effectLst/>
                </a:rPr>
                <a:t>IPCC, 2014: Climate Change 2014: Synthesis Report. </a:t>
              </a:r>
              <a:endParaRPr lang="en-FI" sz="2000" dirty="0"/>
            </a:p>
            <a:p>
              <a:pPr algn="just"/>
              <a:endParaRPr lang="en-GB" sz="2000" i="0" u="none" strike="noStrike" dirty="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B1E826-24DC-A4DE-8267-E976F0DF383C}"/>
                </a:ext>
              </a:extLst>
            </p:cNvPr>
            <p:cNvSpPr txBox="1"/>
            <p:nvPr/>
          </p:nvSpPr>
          <p:spPr>
            <a:xfrm rot="10800000" flipH="1" flipV="1">
              <a:off x="16190762" y="29060279"/>
              <a:ext cx="5851766" cy="212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000" i="0" u="none" strike="noStrike" dirty="0">
                  <a:solidFill>
                    <a:srgbClr val="000000"/>
                  </a:solidFill>
                  <a:effectLst/>
                </a:rPr>
                <a:t>Spiro, P. A., Jacob, D. J., &amp; Logan, J. A. (1992). Global inventory of </a:t>
              </a:r>
              <a:r>
                <a:rPr lang="en-GB" sz="2000" i="0" u="none" strike="noStrike" dirty="0" err="1">
                  <a:solidFill>
                    <a:srgbClr val="000000"/>
                  </a:solidFill>
                  <a:effectLst/>
                </a:rPr>
                <a:t>sulfur</a:t>
              </a:r>
              <a:r>
                <a:rPr lang="en-GB" sz="2000" i="0" u="none" strike="noStrike" dirty="0">
                  <a:solidFill>
                    <a:srgbClr val="000000"/>
                  </a:solidFill>
                  <a:effectLst/>
                </a:rPr>
                <a:t> emissions with 1°×1° resolution. </a:t>
              </a:r>
              <a:r>
                <a:rPr lang="en-GB" sz="2000" i="1" u="none" strike="noStrike" dirty="0">
                  <a:solidFill>
                    <a:srgbClr val="000000"/>
                  </a:solidFill>
                  <a:effectLst/>
                </a:rPr>
                <a:t>J. </a:t>
              </a:r>
              <a:r>
                <a:rPr lang="en-GB" sz="2000" i="1" u="none" strike="noStrike" dirty="0" err="1">
                  <a:solidFill>
                    <a:srgbClr val="000000"/>
                  </a:solidFill>
                  <a:effectLst/>
                </a:rPr>
                <a:t>Geophys</a:t>
              </a:r>
              <a:r>
                <a:rPr lang="en-GB" sz="2000" i="1" u="none" strike="noStrike" dirty="0">
                  <a:solidFill>
                    <a:srgbClr val="000000"/>
                  </a:solidFill>
                  <a:effectLst/>
                </a:rPr>
                <a:t>. Res.</a:t>
              </a:r>
              <a:endParaRPr lang="en-GB" sz="2000" i="0" u="none" strike="noStrike" dirty="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9D270F-5AB4-8A4C-DD0E-0D09B17F99CE}"/>
                </a:ext>
              </a:extLst>
            </p:cNvPr>
            <p:cNvSpPr txBox="1"/>
            <p:nvPr/>
          </p:nvSpPr>
          <p:spPr>
            <a:xfrm>
              <a:off x="7354089" y="29060281"/>
              <a:ext cx="8713950" cy="2764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000" i="0" u="none" strike="noStrike" dirty="0">
                  <a:solidFill>
                    <a:srgbClr val="000000"/>
                  </a:solidFill>
                  <a:effectLst/>
                </a:rPr>
                <a:t>Lee, L. A., Pringle, K. J., </a:t>
              </a:r>
              <a:r>
                <a:rPr lang="en-GB" sz="2000" i="0" u="none" strike="noStrike" dirty="0" err="1">
                  <a:solidFill>
                    <a:srgbClr val="000000"/>
                  </a:solidFill>
                  <a:effectLst/>
                </a:rPr>
                <a:t>Reddington</a:t>
              </a:r>
              <a:r>
                <a:rPr lang="en-GB" sz="2000" i="0" u="none" strike="noStrike" dirty="0">
                  <a:solidFill>
                    <a:srgbClr val="000000"/>
                  </a:solidFill>
                  <a:effectLst/>
                </a:rPr>
                <a:t>, C. L., Mann, G. W., </a:t>
              </a:r>
              <a:r>
                <a:rPr lang="en-GB" sz="2000" i="0" u="none" strike="noStrike" dirty="0" err="1">
                  <a:solidFill>
                    <a:srgbClr val="000000"/>
                  </a:solidFill>
                  <a:effectLst/>
                </a:rPr>
                <a:t>Stier</a:t>
              </a:r>
              <a:r>
                <a:rPr lang="en-GB" sz="2000" i="0" u="none" strike="noStrike" dirty="0">
                  <a:solidFill>
                    <a:srgbClr val="000000"/>
                  </a:solidFill>
                  <a:effectLst/>
                </a:rPr>
                <a:t>, P., </a:t>
              </a:r>
              <a:r>
                <a:rPr lang="en-GB" sz="2000" i="0" u="none" strike="noStrike" dirty="0" err="1">
                  <a:solidFill>
                    <a:srgbClr val="000000"/>
                  </a:solidFill>
                  <a:effectLst/>
                </a:rPr>
                <a:t>Spracklen</a:t>
              </a:r>
              <a:r>
                <a:rPr lang="en-GB" sz="2000" i="0" u="none" strike="noStrike" dirty="0">
                  <a:solidFill>
                    <a:srgbClr val="000000"/>
                  </a:solidFill>
                  <a:effectLst/>
                </a:rPr>
                <a:t>, D. V., Pierce, J. R., &amp; </a:t>
              </a:r>
              <a:r>
                <a:rPr lang="en-GB" sz="2000" i="0" u="none" strike="noStrike" dirty="0" err="1">
                  <a:solidFill>
                    <a:srgbClr val="000000"/>
                  </a:solidFill>
                  <a:effectLst/>
                </a:rPr>
                <a:t>Carslaw</a:t>
              </a:r>
              <a:r>
                <a:rPr lang="en-GB" sz="2000" i="0" u="none" strike="noStrike" dirty="0">
                  <a:solidFill>
                    <a:srgbClr val="000000"/>
                  </a:solidFill>
                  <a:effectLst/>
                </a:rPr>
                <a:t>, K. S. (2013). The magnitude and causes of uncertainty in global model simulations of cloud condensation nuclei. </a:t>
              </a:r>
              <a:r>
                <a:rPr lang="en-GB" sz="2000" i="1" u="none" strike="noStrike" dirty="0" err="1">
                  <a:solidFill>
                    <a:srgbClr val="000000"/>
                  </a:solidFill>
                  <a:effectLst/>
                </a:rPr>
                <a:t>Atmos</a:t>
              </a:r>
              <a:r>
                <a:rPr lang="en-GB" sz="2000" i="1" u="none" strike="noStrike" dirty="0">
                  <a:solidFill>
                    <a:srgbClr val="000000"/>
                  </a:solidFill>
                  <a:effectLst/>
                </a:rPr>
                <a:t>. Chem. Physics</a:t>
              </a:r>
              <a:r>
                <a:rPr lang="en-GB" sz="2000" dirty="0">
                  <a:solidFill>
                    <a:srgbClr val="000000"/>
                  </a:solidFill>
                </a:rPr>
                <a:t>.</a:t>
              </a:r>
              <a:r>
                <a:rPr lang="en-GB" sz="2000" i="0" u="none" strike="noStrike" dirty="0">
                  <a:solidFill>
                    <a:srgbClr val="000000"/>
                  </a:solidFill>
                  <a:effectLst/>
                </a:rPr>
                <a:t> </a:t>
              </a:r>
              <a:endParaRPr lang="en-GB" sz="2000" i="0" u="none" strike="noStrike" dirty="0">
                <a:solidFill>
                  <a:srgbClr val="4285F4"/>
                </a:solidFill>
                <a:effectLst/>
              </a:endParaRPr>
            </a:p>
            <a:p>
              <a:pPr algn="just"/>
              <a:endParaRPr lang="en-FI" sz="20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CC80A5A-293A-5002-6613-AEB23E0E0655}"/>
                </a:ext>
              </a:extLst>
            </p:cNvPr>
            <p:cNvSpPr txBox="1"/>
            <p:nvPr/>
          </p:nvSpPr>
          <p:spPr>
            <a:xfrm>
              <a:off x="22165251" y="29060281"/>
              <a:ext cx="5851766" cy="212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000" i="0" u="none" strike="noStrike" dirty="0">
                  <a:solidFill>
                    <a:srgbClr val="000000"/>
                  </a:solidFill>
                  <a:effectLst/>
                </a:rPr>
                <a:t>Watson-Parris, D., Williams, A., </a:t>
              </a:r>
              <a:r>
                <a:rPr lang="en-GB" sz="2000" i="0" u="none" strike="noStrike" dirty="0" err="1">
                  <a:solidFill>
                    <a:srgbClr val="000000"/>
                  </a:solidFill>
                  <a:effectLst/>
                </a:rPr>
                <a:t>Deaconu</a:t>
              </a:r>
              <a:r>
                <a:rPr lang="en-GB" sz="2000" i="0" u="none" strike="noStrike" dirty="0">
                  <a:solidFill>
                    <a:srgbClr val="000000"/>
                  </a:solidFill>
                  <a:effectLst/>
                </a:rPr>
                <a:t>, L., &amp; </a:t>
              </a:r>
              <a:r>
                <a:rPr lang="en-GB" sz="2000" i="0" u="none" strike="noStrike" dirty="0" err="1">
                  <a:solidFill>
                    <a:srgbClr val="000000"/>
                  </a:solidFill>
                  <a:effectLst/>
                </a:rPr>
                <a:t>Stier</a:t>
              </a:r>
              <a:r>
                <a:rPr lang="en-GB" sz="2000" i="0" u="none" strike="noStrike" dirty="0">
                  <a:solidFill>
                    <a:srgbClr val="000000"/>
                  </a:solidFill>
                  <a:effectLst/>
                </a:rPr>
                <a:t>, P. (2021). Model calibration using ESEm v1.1.0 – an open, scalable Earth system emulator. </a:t>
              </a:r>
              <a:r>
                <a:rPr lang="en-GB" sz="2000" i="1" u="none" strike="noStrike" dirty="0" err="1">
                  <a:solidFill>
                    <a:srgbClr val="000000"/>
                  </a:solidFill>
                  <a:effectLst/>
                </a:rPr>
                <a:t>Geosci</a:t>
              </a:r>
              <a:r>
                <a:rPr lang="en-GB" sz="2000" i="1" u="none" strike="noStrike" dirty="0">
                  <a:solidFill>
                    <a:srgbClr val="000000"/>
                  </a:solidFill>
                  <a:effectLst/>
                </a:rPr>
                <a:t>. Model </a:t>
              </a:r>
              <a:r>
                <a:rPr lang="en-GB" sz="2000" i="1" u="none" strike="noStrike">
                  <a:solidFill>
                    <a:srgbClr val="000000"/>
                  </a:solidFill>
                  <a:effectLst/>
                </a:rPr>
                <a:t>Dev.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A76DFA2-D4A6-15B7-881C-6D5F53170288}"/>
              </a:ext>
            </a:extLst>
          </p:cNvPr>
          <p:cNvGrpSpPr/>
          <p:nvPr/>
        </p:nvGrpSpPr>
        <p:grpSpPr>
          <a:xfrm>
            <a:off x="0" y="1694828"/>
            <a:ext cx="42811700" cy="26362443"/>
            <a:chOff x="301669" y="642562"/>
            <a:chExt cx="42292109" cy="2636244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364D372-34F5-5707-591D-040363B8216F}"/>
                </a:ext>
              </a:extLst>
            </p:cNvPr>
            <p:cNvGrpSpPr/>
            <p:nvPr/>
          </p:nvGrpSpPr>
          <p:grpSpPr>
            <a:xfrm>
              <a:off x="301669" y="9660934"/>
              <a:ext cx="18493756" cy="17344071"/>
              <a:chOff x="301669" y="9660934"/>
              <a:chExt cx="18493756" cy="1734407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44B7BA6-B518-595B-9AC7-BA599B0C9885}"/>
                  </a:ext>
                </a:extLst>
              </p:cNvPr>
              <p:cNvGrpSpPr/>
              <p:nvPr/>
            </p:nvGrpSpPr>
            <p:grpSpPr>
              <a:xfrm>
                <a:off x="8991323" y="9660934"/>
                <a:ext cx="9804102" cy="17344071"/>
                <a:chOff x="9036384" y="9787437"/>
                <a:chExt cx="10175768" cy="17344071"/>
              </a:xfrm>
            </p:grpSpPr>
            <p:pic>
              <p:nvPicPr>
                <p:cNvPr id="8" name="Picture 8">
                  <a:extLst>
                    <a:ext uri="{FF2B5EF4-FFF2-40B4-BE49-F238E27FC236}">
                      <a16:creationId xmlns:a16="http://schemas.microsoft.com/office/drawing/2014/main" id="{25DAA0ED-6EB0-5734-730C-B77C2A500A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10684" t="12256" r="30873" b="10546"/>
                <a:stretch/>
              </p:blipFill>
              <p:spPr>
                <a:xfrm>
                  <a:off x="9572268" y="16367156"/>
                  <a:ext cx="9435631" cy="9522573"/>
                </a:xfrm>
                <a:prstGeom prst="rect">
                  <a:avLst/>
                </a:prstGeom>
              </p:spPr>
            </p:pic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159282F7-CFE6-0EDE-419C-6D103B1936B9}"/>
                    </a:ext>
                  </a:extLst>
                </p:cNvPr>
                <p:cNvGrpSpPr/>
                <p:nvPr/>
              </p:nvGrpSpPr>
              <p:grpSpPr>
                <a:xfrm>
                  <a:off x="9036384" y="9787437"/>
                  <a:ext cx="10175768" cy="17344071"/>
                  <a:chOff x="9346959" y="9698384"/>
                  <a:chExt cx="10267010" cy="17344071"/>
                </a:xfrm>
              </p:grpSpPr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D21C0F6A-8B42-0C11-94C0-25C8A4193606}"/>
                      </a:ext>
                    </a:extLst>
                  </p:cNvPr>
                  <p:cNvGrpSpPr/>
                  <p:nvPr/>
                </p:nvGrpSpPr>
                <p:grpSpPr>
                  <a:xfrm>
                    <a:off x="9346959" y="9698384"/>
                    <a:ext cx="10033566" cy="6525953"/>
                    <a:chOff x="9683311" y="8711349"/>
                    <a:chExt cx="9117233" cy="6525953"/>
                  </a:xfrm>
                </p:grpSpPr>
                <p:sp>
                  <p:nvSpPr>
                    <p:cNvPr id="162" name="TextBox 161">
                      <a:extLst>
                        <a:ext uri="{FF2B5EF4-FFF2-40B4-BE49-F238E27FC236}">
                          <a16:creationId xmlns:a16="http://schemas.microsoft.com/office/drawing/2014/main" id="{6FBC996A-B554-D28E-2CF2-B9FAC81FE87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174620" y="8711349"/>
                      <a:ext cx="8625924" cy="15388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en-US" sz="4700" b="1" dirty="0"/>
                        <a:t>Perturbed Parameter Ensemble</a:t>
                      </a:r>
                      <a:r>
                        <a:rPr lang="en-GB" sz="4700" b="1" dirty="0"/>
                        <a:t> (</a:t>
                      </a:r>
                      <a:r>
                        <a:rPr lang="en-US" sz="4700" b="1" dirty="0"/>
                        <a:t>PPE)</a:t>
                      </a:r>
                      <a:endParaRPr lang="en-FI" sz="4700" b="1" dirty="0"/>
                    </a:p>
                  </p:txBody>
                </p:sp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9447FA47-287B-F25D-C214-0B1CB113D9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683311" y="10220544"/>
                      <a:ext cx="8988127" cy="501675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4000" b="0" i="0" u="none" strike="noStrike" dirty="0">
                          <a:effectLst/>
                        </a:rPr>
                        <a:t>Perform multiple runs of the model while varying the aerosol parameters over their range of uncertainty.</a:t>
                      </a:r>
                    </a:p>
                    <a:p>
                      <a:pPr marL="571500" indent="-571500" algn="just">
                        <a:buFont typeface="Arial" panose="020B0604020202020204" pitchFamily="34" charset="0"/>
                        <a:buChar char="•"/>
                      </a:pPr>
                      <a:r>
                        <a:rPr lang="en-GB" sz="4000" b="0" i="0" u="none" strike="noStrike" dirty="0">
                          <a:effectLst/>
                        </a:rPr>
                        <a:t> </a:t>
                      </a:r>
                      <a:r>
                        <a:rPr lang="en-GB" sz="4000" b="0" i="0" u="none" strike="noStrike" dirty="0" err="1">
                          <a:effectLst/>
                        </a:rPr>
                        <a:t>Analyze</a:t>
                      </a:r>
                      <a:r>
                        <a:rPr lang="en-GB" sz="4000" b="0" i="0" u="none" strike="noStrike" dirty="0">
                          <a:effectLst/>
                        </a:rPr>
                        <a:t> the resulting changes in cloud condensation nuclei and aerosol absorption to understand </a:t>
                      </a:r>
                      <a:r>
                        <a:rPr lang="en-GB" sz="4000" b="1" i="0" u="none" strike="noStrike" dirty="0">
                          <a:effectLst/>
                        </a:rPr>
                        <a:t>how parametric uncertainties affect simulated climate.</a:t>
                      </a:r>
                      <a:endParaRPr lang="en-FI" sz="4000" b="1" dirty="0"/>
                    </a:p>
                  </p:txBody>
                </p:sp>
              </p:grp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C0FA67A2-BB5D-DCE1-4F98-AAA75B639887}"/>
                      </a:ext>
                    </a:extLst>
                  </p:cNvPr>
                  <p:cNvSpPr txBox="1"/>
                  <p:nvPr/>
                </p:nvSpPr>
                <p:spPr>
                  <a:xfrm>
                    <a:off x="9775430" y="25848076"/>
                    <a:ext cx="9838539" cy="119437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just"/>
                    <a:r>
                      <a:rPr lang="en-GB" sz="3600" b="1" i="1" dirty="0">
                        <a:cs typeface="Aharoni" panose="02010803020104030203" pitchFamily="2" charset="-79"/>
                      </a:rPr>
                      <a:t>Table 1. </a:t>
                    </a:r>
                    <a:r>
                      <a:rPr lang="en-GB" sz="3600" i="1" dirty="0">
                        <a:cs typeface="Aharoni" panose="02010803020104030203" pitchFamily="2" charset="-79"/>
                      </a:rPr>
                      <a:t>Select aerosol parameters with their uncertainty ranges to be used in the PPE.</a:t>
                    </a:r>
                    <a:endParaRPr lang="en-GB" sz="3600" b="1" i="1" dirty="0">
                      <a:cs typeface="Aharoni" panose="02010803020104030203" pitchFamily="2" charset="-79"/>
                    </a:endParaRPr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BFE94CE-063B-3F64-C5D7-23EC47D8D282}"/>
                  </a:ext>
                </a:extLst>
              </p:cNvPr>
              <p:cNvGrpSpPr/>
              <p:nvPr/>
            </p:nvGrpSpPr>
            <p:grpSpPr>
              <a:xfrm>
                <a:off x="301669" y="11856320"/>
                <a:ext cx="8648984" cy="15148685"/>
                <a:chOff x="571633" y="11785308"/>
                <a:chExt cx="8611837" cy="15148685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412B5764-D2AF-E57C-065A-10C68E26A0FA}"/>
                    </a:ext>
                  </a:extLst>
                </p:cNvPr>
                <p:cNvGrpSpPr/>
                <p:nvPr/>
              </p:nvGrpSpPr>
              <p:grpSpPr>
                <a:xfrm>
                  <a:off x="571633" y="11785308"/>
                  <a:ext cx="8611837" cy="15148685"/>
                  <a:chOff x="587757" y="10828457"/>
                  <a:chExt cx="8611837" cy="15148685"/>
                </a:xfrm>
              </p:grpSpPr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53746407-5246-B558-17AA-DBB5FCFF7C9B}"/>
                      </a:ext>
                    </a:extLst>
                  </p:cNvPr>
                  <p:cNvGrpSpPr/>
                  <p:nvPr/>
                </p:nvGrpSpPr>
                <p:grpSpPr>
                  <a:xfrm>
                    <a:off x="947934" y="10828457"/>
                    <a:ext cx="8251660" cy="15148685"/>
                    <a:chOff x="1002433" y="10378999"/>
                    <a:chExt cx="8482827" cy="16031337"/>
                  </a:xfrm>
                </p:grpSpPr>
                <p:sp>
                  <p:nvSpPr>
                    <p:cNvPr id="160" name="TextBox 159">
                      <a:extLst>
                        <a:ext uri="{FF2B5EF4-FFF2-40B4-BE49-F238E27FC236}">
                          <a16:creationId xmlns:a16="http://schemas.microsoft.com/office/drawing/2014/main" id="{2F517874-A0E4-3D88-F947-31C4537EDB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29648" y="18624102"/>
                      <a:ext cx="7613242" cy="335480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just"/>
                      <a:r>
                        <a:rPr lang="en-GB" sz="4000" b="1" i="0" u="none" strike="noStrike" dirty="0">
                          <a:solidFill>
                            <a:srgbClr val="313131"/>
                          </a:solidFill>
                          <a:effectLst/>
                        </a:rPr>
                        <a:t>Aerosol</a:t>
                      </a:r>
                      <a:r>
                        <a:rPr lang="en-US" sz="4000" b="1" i="0" u="none" strike="noStrike" dirty="0">
                          <a:solidFill>
                            <a:srgbClr val="313131"/>
                          </a:solidFill>
                          <a:effectLst/>
                        </a:rPr>
                        <a:t>s</a:t>
                      </a:r>
                      <a:r>
                        <a:rPr lang="en-US" sz="4000" dirty="0">
                          <a:solidFill>
                            <a:srgbClr val="313131"/>
                          </a:solidFill>
                        </a:rPr>
                        <a:t> </a:t>
                      </a:r>
                      <a:r>
                        <a:rPr lang="en-GB" sz="4000" dirty="0">
                          <a:solidFill>
                            <a:srgbClr val="313131"/>
                          </a:solidFill>
                        </a:rPr>
                        <a:t>are a </a:t>
                      </a:r>
                      <a:r>
                        <a:rPr lang="en-GB" sz="4000" b="0" i="0" u="none" strike="noStrike" dirty="0">
                          <a:solidFill>
                            <a:srgbClr val="313131"/>
                          </a:solidFill>
                          <a:effectLst/>
                        </a:rPr>
                        <a:t>major cause of uncertainty in global climate models </a:t>
                      </a:r>
                      <a:r>
                        <a:rPr lang="en-US" sz="4000" b="0" i="1" u="none" strike="noStrike" dirty="0">
                          <a:solidFill>
                            <a:srgbClr val="313131"/>
                          </a:solidFill>
                          <a:effectLst/>
                        </a:rPr>
                        <a:t>(IPCC,2014)</a:t>
                      </a:r>
                    </a:p>
                    <a:p>
                      <a:pPr algn="just"/>
                      <a:endParaRPr lang="en-GB" sz="4000" b="0" i="0" u="none" strike="noStrike" dirty="0">
                        <a:solidFill>
                          <a:srgbClr val="313131"/>
                        </a:solidFill>
                        <a:effectLst/>
                        <a:latin typeface="-apple-system"/>
                      </a:endParaRPr>
                    </a:p>
                    <a:p>
                      <a:pPr algn="just"/>
                      <a:endParaRPr lang="en-FI" sz="4000" dirty="0"/>
                    </a:p>
                  </p:txBody>
                </p:sp>
                <p:sp>
                  <p:nvSpPr>
                    <p:cNvPr id="161" name="TextBox 160">
                      <a:extLst>
                        <a:ext uri="{FF2B5EF4-FFF2-40B4-BE49-F238E27FC236}">
                          <a16:creationId xmlns:a16="http://schemas.microsoft.com/office/drawing/2014/main" id="{A55C18F8-012F-3A7E-C059-7120BBA916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2433" y="10378999"/>
                      <a:ext cx="8482827" cy="16936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 algn="just"/>
                      <a:r>
                        <a:rPr lang="en-GB" sz="4900" b="1" i="0" u="sng" strike="noStrike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What </a:t>
                      </a:r>
                      <a:r>
                        <a:rPr lang="en-US" sz="4900" b="1" i="0" u="sng" strike="noStrike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causes</a:t>
                      </a:r>
                      <a:r>
                        <a:rPr lang="en-GB" sz="4900" b="1" i="0" u="sng" strike="noStrike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uncertainty in aerosol</a:t>
                      </a:r>
                      <a:r>
                        <a:rPr lang="en-GB" sz="4900" b="1" u="sng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radiative</a:t>
                      </a:r>
                      <a:r>
                        <a:rPr lang="en-GB" sz="4900" b="1" i="0" u="sng" strike="noStrike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en-GB" sz="4900" b="1" i="0" u="sng" strike="noStrike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forcing?</a:t>
                      </a:r>
                      <a:endParaRPr lang="en-GB" sz="4900" b="1" u="sng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highlight>
                          <a:srgbClr val="FF0000"/>
                        </a:highlight>
                      </a:endParaRPr>
                    </a:p>
                  </p:txBody>
                </p:sp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0220BA39-2F92-CC31-A892-C0DDC135A8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1835" y="25206553"/>
                      <a:ext cx="8028823" cy="120378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en-GB" sz="3600" b="1" i="1" dirty="0"/>
                        <a:t>Figure 1.</a:t>
                      </a:r>
                      <a:r>
                        <a:rPr lang="en-GB" sz="3600" i="1" dirty="0"/>
                        <a:t> Diagram of how aerosol affect climate</a:t>
                      </a:r>
                      <a:endParaRPr lang="en-FI" sz="3600" i="1" dirty="0"/>
                    </a:p>
                  </p:txBody>
                </p:sp>
              </p:grpSp>
              <p:pic>
                <p:nvPicPr>
                  <p:cNvPr id="6" name="Picture 7">
                    <a:extLst>
                      <a:ext uri="{FF2B5EF4-FFF2-40B4-BE49-F238E27FC236}">
                        <a16:creationId xmlns:a16="http://schemas.microsoft.com/office/drawing/2014/main" id="{D9939996-0EFA-5D1C-D814-5DF3C8D5448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l="2782" t="28745" r="21250" b="28314"/>
                  <a:stretch/>
                </p:blipFill>
                <p:spPr>
                  <a:xfrm>
                    <a:off x="587757" y="20864725"/>
                    <a:ext cx="8264385" cy="387063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8B1E130-F24B-A690-AD26-3DE05A8728FF}"/>
                    </a:ext>
                  </a:extLst>
                </p:cNvPr>
                <p:cNvSpPr txBox="1"/>
                <p:nvPr/>
              </p:nvSpPr>
              <p:spPr>
                <a:xfrm>
                  <a:off x="1055559" y="13607496"/>
                  <a:ext cx="7405772" cy="56323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GB" sz="4000" b="0" i="0" u="none" strike="noStrike">
                      <a:effectLst/>
                    </a:rPr>
                    <a:t>Aerosol parameters are inputs to climate models. </a:t>
                  </a:r>
                  <a:r>
                    <a:rPr lang="en-GB" sz="4000"/>
                    <a:t>T</a:t>
                  </a:r>
                  <a:r>
                    <a:rPr lang="en-GB" sz="4000" b="0" i="0" u="none" strike="noStrike">
                      <a:effectLst/>
                    </a:rPr>
                    <a:t>heir uncertainty can cause uncertainty in the model outputs </a:t>
                  </a:r>
                  <a:r>
                    <a:rPr lang="en-GB" sz="4000"/>
                    <a:t>such as</a:t>
                  </a:r>
                  <a:r>
                    <a:rPr lang="en-GB" sz="4000" b="0" i="0" u="none" strike="noStrike">
                      <a:effectLst/>
                    </a:rPr>
                    <a:t> radiative forcing (RF). </a:t>
                  </a:r>
                </a:p>
                <a:p>
                  <a:pPr algn="just"/>
                  <a:r>
                    <a:rPr lang="en-GB" sz="4000" b="0" i="0" u="none" strike="noStrike">
                      <a:effectLst/>
                    </a:rPr>
                    <a:t>Parametric aerosol uncertainty is as significant a source of RF uncertainty as inter-model one uncertainty </a:t>
                  </a:r>
                  <a:r>
                    <a:rPr lang="en-GB" sz="4000" b="0" i="1" u="none" strike="noStrike">
                      <a:effectLst/>
                    </a:rPr>
                    <a:t>(Lee et al., 2013).</a:t>
                  </a:r>
                  <a:endParaRPr lang="en-GB" sz="4000" b="0" i="1" u="none" strike="noStrike" dirty="0">
                    <a:effectLst/>
                  </a:endParaRPr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FFCFD08-BE00-A9BF-6EB1-5D1E13BD8287}"/>
                </a:ext>
              </a:extLst>
            </p:cNvPr>
            <p:cNvGrpSpPr/>
            <p:nvPr/>
          </p:nvGrpSpPr>
          <p:grpSpPr>
            <a:xfrm>
              <a:off x="19180011" y="642562"/>
              <a:ext cx="23413767" cy="26362443"/>
              <a:chOff x="19180011" y="642562"/>
              <a:chExt cx="23413767" cy="2636244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E5E0633-1C96-7C74-1437-3133BCA101F8}"/>
                  </a:ext>
                </a:extLst>
              </p:cNvPr>
              <p:cNvGrpSpPr/>
              <p:nvPr/>
            </p:nvGrpSpPr>
            <p:grpSpPr>
              <a:xfrm>
                <a:off x="19180011" y="1003878"/>
                <a:ext cx="10809938" cy="26001127"/>
                <a:chOff x="19120537" y="903975"/>
                <a:chExt cx="10809938" cy="26001127"/>
              </a:xfrm>
            </p:grpSpPr>
            <p:pic>
              <p:nvPicPr>
                <p:cNvPr id="19" name="Picture 24">
                  <a:extLst>
                    <a:ext uri="{FF2B5EF4-FFF2-40B4-BE49-F238E27FC236}">
                      <a16:creationId xmlns:a16="http://schemas.microsoft.com/office/drawing/2014/main" id="{7C67B779-A318-02BA-F228-0ECEEF7454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20456" t="7294" r="31743" b="1565"/>
                <a:stretch/>
              </p:blipFill>
              <p:spPr>
                <a:xfrm>
                  <a:off x="19283288" y="10228893"/>
                  <a:ext cx="10248216" cy="14648774"/>
                </a:xfrm>
                <a:prstGeom prst="rect">
                  <a:avLst/>
                </a:prstGeom>
              </p:spPr>
            </p:pic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8650B3A2-8768-67C9-8039-108AE0E46127}"/>
                    </a:ext>
                  </a:extLst>
                </p:cNvPr>
                <p:cNvGrpSpPr/>
                <p:nvPr/>
              </p:nvGrpSpPr>
              <p:grpSpPr>
                <a:xfrm>
                  <a:off x="19120537" y="903975"/>
                  <a:ext cx="10809938" cy="26001127"/>
                  <a:chOff x="19196607" y="883574"/>
                  <a:chExt cx="11730296" cy="24835187"/>
                </a:xfrm>
              </p:grpSpPr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6D6FBA06-927C-C13D-2A27-739B5357AE4A}"/>
                      </a:ext>
                    </a:extLst>
                  </p:cNvPr>
                  <p:cNvSpPr txBox="1"/>
                  <p:nvPr/>
                </p:nvSpPr>
                <p:spPr>
                  <a:xfrm>
                    <a:off x="19904657" y="24532666"/>
                    <a:ext cx="11022246" cy="11860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GB" sz="3600" b="1" i="1" dirty="0"/>
                      <a:t>Figure 2.</a:t>
                    </a:r>
                    <a:r>
                      <a:rPr lang="en-GB" sz="3600" i="1" dirty="0"/>
                      <a:t> Schematic showing relationship between aerosol parameters, TM5 and EC-Earth</a:t>
                    </a:r>
                    <a:endParaRPr lang="en-FI" sz="3600" i="1" dirty="0"/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A491F4E-F8F2-AAB3-0766-AB72FCBFAB6D}"/>
                      </a:ext>
                    </a:extLst>
                  </p:cNvPr>
                  <p:cNvSpPr txBox="1"/>
                  <p:nvPr/>
                </p:nvSpPr>
                <p:spPr>
                  <a:xfrm>
                    <a:off x="19196607" y="883574"/>
                    <a:ext cx="11057359" cy="89074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GB" sz="4000" b="1" i="0" u="none" strike="noStrike" dirty="0">
                        <a:effectLst/>
                      </a:rPr>
                      <a:t>Step 1.</a:t>
                    </a:r>
                    <a:r>
                      <a:rPr lang="en-GB" sz="4000" b="0" i="0" u="none" strike="noStrike" dirty="0">
                        <a:effectLst/>
                      </a:rPr>
                      <a:t> TM5 (chemical transport model CTM) PPE solely includes aerosol parameters.</a:t>
                    </a:r>
                  </a:p>
                  <a:p>
                    <a:pPr algn="just"/>
                    <a:endParaRPr lang="en-GB" sz="4000" b="0" i="0" u="none" strike="noStrike" dirty="0">
                      <a:effectLst/>
                    </a:endParaRPr>
                  </a:p>
                  <a:p>
                    <a:pPr algn="just"/>
                    <a:r>
                      <a:rPr lang="en-GB" sz="4000" b="1" dirty="0"/>
                      <a:t>Step 2. </a:t>
                    </a:r>
                    <a:r>
                      <a:rPr lang="en-GB" sz="4000" dirty="0"/>
                      <a:t>EC-Earth (Earth system model) PPE includes aerosol-cloud interactions parameters to investigate their impact on RF.</a:t>
                    </a:r>
                  </a:p>
                  <a:p>
                    <a:pPr algn="just"/>
                    <a:endParaRPr lang="en-GB" sz="4000" b="0" i="0" u="none" strike="noStrike" dirty="0">
                      <a:effectLst/>
                    </a:endParaRPr>
                  </a:p>
                  <a:p>
                    <a:pPr algn="just"/>
                    <a:r>
                      <a:rPr lang="en-GB" sz="4000" b="0" i="0" u="none" strike="noStrike" dirty="0">
                        <a:effectLst/>
                      </a:rPr>
                      <a:t>To overcome the high computational cost of running the PPE, we will develop </a:t>
                    </a:r>
                    <a:r>
                      <a:rPr lang="en-GB" sz="4000" dirty="0"/>
                      <a:t>an </a:t>
                    </a:r>
                    <a:r>
                      <a:rPr lang="en-GB" sz="4000" b="0" i="0" u="none" strike="noStrike" dirty="0">
                        <a:effectLst/>
                      </a:rPr>
                      <a:t>emulator. This is a machine learning tool that simulates model outputs, based on outputs from a smal</a:t>
                    </a:r>
                    <a:r>
                      <a:rPr lang="en-GB" sz="4000" dirty="0"/>
                      <a:t>l number of training runs</a:t>
                    </a:r>
                    <a:r>
                      <a:rPr lang="en-GB" sz="4000" b="0" i="0" u="none" strike="noStrike" dirty="0">
                        <a:effectLst/>
                      </a:rPr>
                      <a:t> </a:t>
                    </a:r>
                    <a:r>
                      <a:rPr lang="en-GB" sz="4000" b="0" i="1" u="none" strike="noStrike" dirty="0">
                        <a:effectLst/>
                      </a:rPr>
                      <a:t>(Lee et al., 2013).</a:t>
                    </a:r>
                    <a:endParaRPr lang="en-GB" sz="4000" dirty="0"/>
                  </a:p>
                </p:txBody>
              </p:sp>
            </p:grp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8AB9FA9-1762-8E55-BC5F-4977F6A5B81C}"/>
                  </a:ext>
                </a:extLst>
              </p:cNvPr>
              <p:cNvGrpSpPr/>
              <p:nvPr/>
            </p:nvGrpSpPr>
            <p:grpSpPr>
              <a:xfrm>
                <a:off x="29827861" y="642562"/>
                <a:ext cx="12765917" cy="24984514"/>
                <a:chOff x="29850505" y="401240"/>
                <a:chExt cx="12757059" cy="27164045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B4C02B81-4EEB-65E3-0B5F-4F519854ABBA}"/>
                    </a:ext>
                  </a:extLst>
                </p:cNvPr>
                <p:cNvGrpSpPr/>
                <p:nvPr/>
              </p:nvGrpSpPr>
              <p:grpSpPr>
                <a:xfrm>
                  <a:off x="30357400" y="21398667"/>
                  <a:ext cx="9823884" cy="6166618"/>
                  <a:chOff x="31848107" y="19284096"/>
                  <a:chExt cx="9324011" cy="4857117"/>
                </a:xfrm>
              </p:grpSpPr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C40A1C19-737C-8514-A814-3E478C885076}"/>
                      </a:ext>
                    </a:extLst>
                  </p:cNvPr>
                  <p:cNvSpPr txBox="1"/>
                  <p:nvPr/>
                </p:nvSpPr>
                <p:spPr>
                  <a:xfrm>
                    <a:off x="31848108" y="21953609"/>
                    <a:ext cx="9324010" cy="21876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sz="4000" dirty="0"/>
                      <a:t>Current preliminary one-at-a-time studies of PPE parameters in TM5 show greater sensitivity of optical thickness to sea-salt emissions than </a:t>
                    </a:r>
                    <a:r>
                      <a:rPr lang="en-US" sz="4000" dirty="0" err="1"/>
                      <a:t>SOx</a:t>
                    </a:r>
                    <a:r>
                      <a:rPr lang="en-US" sz="4000" dirty="0"/>
                      <a:t> emissions. </a:t>
                    </a:r>
                  </a:p>
                </p:txBody>
              </p: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9C01CE29-4755-B5E6-FCC2-69C1BD5FAFB3}"/>
                      </a:ext>
                    </a:extLst>
                  </p:cNvPr>
                  <p:cNvSpPr txBox="1"/>
                  <p:nvPr/>
                </p:nvSpPr>
                <p:spPr>
                  <a:xfrm>
                    <a:off x="31848107" y="19284096"/>
                    <a:ext cx="9324011" cy="245117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GB" sz="3600" b="1" i="1"/>
                      <a:t>Figure 3. </a:t>
                    </a:r>
                    <a:r>
                      <a:rPr lang="en-GB" sz="3600" i="1"/>
                      <a:t>Difference in ambient aerosol absorption optical thickness at 550nm in April 2016 for emissions of sea-salt (top) and SOx (bottom) scaled up and down by factors of 5 and 2 respectively. </a:t>
                    </a:r>
                    <a:endParaRPr lang="en-GB" sz="3600" i="1" dirty="0"/>
                  </a:p>
                </p:txBody>
              </p:sp>
            </p:grp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6AB69E4-CF07-4F06-2029-44AA8354E232}"/>
                    </a:ext>
                  </a:extLst>
                </p:cNvPr>
                <p:cNvSpPr txBox="1"/>
                <p:nvPr/>
              </p:nvSpPr>
              <p:spPr>
                <a:xfrm>
                  <a:off x="30012482" y="401240"/>
                  <a:ext cx="11328848" cy="27773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GB" sz="4000" b="1" i="0">
                      <a:effectLst/>
                      <a:latin typeface="Helvetica" pitchFamily="2" charset="0"/>
                    </a:rPr>
                    <a:t>Difference in aerosol absorption optical thickness at 550m using default scaled emissions of seasalt and SOx in April 2016</a:t>
                  </a:r>
                  <a:endParaRPr lang="en-GB" sz="4000" b="1">
                    <a:effectLst/>
                    <a:latin typeface="Helvetica" pitchFamily="2" charset="0"/>
                  </a:endParaRPr>
                </a:p>
                <a:p>
                  <a:pPr algn="just"/>
                  <a:endParaRPr lang="en-FI" sz="4000" b="1"/>
                </a:p>
              </p:txBody>
            </p: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4CB05714-EEAD-A89D-8F23-2F6BFEE04C67}"/>
                    </a:ext>
                  </a:extLst>
                </p:cNvPr>
                <p:cNvGrpSpPr/>
                <p:nvPr/>
              </p:nvGrpSpPr>
              <p:grpSpPr>
                <a:xfrm>
                  <a:off x="29850505" y="11960775"/>
                  <a:ext cx="12757059" cy="9322766"/>
                  <a:chOff x="29850505" y="11960775"/>
                  <a:chExt cx="12757059" cy="9322766"/>
                </a:xfrm>
              </p:grpSpPr>
              <p:pic>
                <p:nvPicPr>
                  <p:cNvPr id="18" name="Picture 20">
                    <a:extLst>
                      <a:ext uri="{FF2B5EF4-FFF2-40B4-BE49-F238E27FC236}">
                        <a16:creationId xmlns:a16="http://schemas.microsoft.com/office/drawing/2014/main" id="{924B2A82-DAA1-1E02-B912-5C5DE35A6B5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/>
                  <a:srcRect l="2536" t="10162" b="2397"/>
                  <a:stretch/>
                </p:blipFill>
                <p:spPr>
                  <a:xfrm>
                    <a:off x="29850505" y="11960775"/>
                    <a:ext cx="12757059" cy="9322766"/>
                  </a:xfrm>
                  <a:prstGeom prst="rect">
                    <a:avLst/>
                  </a:prstGeom>
                </p:spPr>
              </p:pic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36AB16BC-5F62-A15C-F1E0-74AEA7132B80}"/>
                      </a:ext>
                    </a:extLst>
                  </p:cNvPr>
                  <p:cNvSpPr txBox="1"/>
                  <p:nvPr/>
                </p:nvSpPr>
                <p:spPr>
                  <a:xfrm rot="10800000" flipV="1">
                    <a:off x="31086336" y="19209509"/>
                    <a:ext cx="3684250" cy="74069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:r>
                      <a:rPr lang="en-GB" sz="3800"/>
                      <a:t>2SOx-0.5SOx</a:t>
                    </a:r>
                    <a:endParaRPr lang="en-FI" sz="3800"/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2ED0EE0F-191B-CBD4-3C16-D76787D2622B}"/>
                    </a:ext>
                  </a:extLst>
                </p:cNvPr>
                <p:cNvGrpSpPr/>
                <p:nvPr/>
              </p:nvGrpSpPr>
              <p:grpSpPr>
                <a:xfrm>
                  <a:off x="29850505" y="2591561"/>
                  <a:ext cx="12757058" cy="9322765"/>
                  <a:chOff x="29850505" y="2591561"/>
                  <a:chExt cx="12757058" cy="9322765"/>
                </a:xfrm>
              </p:grpSpPr>
              <p:pic>
                <p:nvPicPr>
                  <p:cNvPr id="21" name="Picture 21">
                    <a:extLst>
                      <a:ext uri="{FF2B5EF4-FFF2-40B4-BE49-F238E27FC236}">
                        <a16:creationId xmlns:a16="http://schemas.microsoft.com/office/drawing/2014/main" id="{DF5D0E05-E874-ECB3-5D56-0FA6391269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rcRect l="2536" t="9409" b="3091"/>
                  <a:stretch/>
                </p:blipFill>
                <p:spPr>
                  <a:xfrm>
                    <a:off x="29850505" y="2591561"/>
                    <a:ext cx="12757058" cy="9322765"/>
                  </a:xfrm>
                  <a:prstGeom prst="rect">
                    <a:avLst/>
                  </a:prstGeom>
                </p:spPr>
              </p:pic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D356554D-68ED-BD4E-2F7D-6B4C626E8C94}"/>
                      </a:ext>
                    </a:extLst>
                  </p:cNvPr>
                  <p:cNvSpPr txBox="1"/>
                  <p:nvPr/>
                </p:nvSpPr>
                <p:spPr>
                  <a:xfrm rot="10800000" flipV="1">
                    <a:off x="31086336" y="9980985"/>
                    <a:ext cx="4590570" cy="73617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>
                    <a:defPPr>
                      <a:defRPr lang="fi-FI"/>
                    </a:defPPr>
                    <a:lvl1pPr marL="0" algn="l" defTabSz="2088170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2088170" algn="l" defTabSz="2088170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4176339" algn="l" defTabSz="2088170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6264509" algn="l" defTabSz="2088170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8352678" algn="l" defTabSz="2088170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10440848" algn="l" defTabSz="2088170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12529017" algn="l" defTabSz="2088170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14617187" algn="l" defTabSz="2088170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16705356" algn="l" defTabSz="2088170" rtl="0" eaLnBrk="1" latinLnBrk="0" hangingPunct="1">
                      <a:defRPr sz="8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r>
                      <a:rPr lang="en-GB" sz="3800"/>
                      <a:t>5seasalt-0.2seasalt</a:t>
                    </a:r>
                    <a:endParaRPr lang="en-FI" sz="380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214600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Ilmatieteen laitos">
      <a:dk1>
        <a:srgbClr val="000000"/>
      </a:dk1>
      <a:lt1>
        <a:srgbClr val="FFFFFF"/>
      </a:lt1>
      <a:dk2>
        <a:srgbClr val="2F3092"/>
      </a:dk2>
      <a:lt2>
        <a:srgbClr val="E7E6E6"/>
      </a:lt2>
      <a:accent1>
        <a:srgbClr val="2F3092"/>
      </a:accent1>
      <a:accent2>
        <a:srgbClr val="3A66E2"/>
      </a:accent2>
      <a:accent3>
        <a:srgbClr val="02B8CE"/>
      </a:accent3>
      <a:accent4>
        <a:srgbClr val="52C1A0"/>
      </a:accent4>
      <a:accent5>
        <a:srgbClr val="000000"/>
      </a:accent5>
      <a:accent6>
        <a:srgbClr val="70AD47"/>
      </a:accent6>
      <a:hlink>
        <a:srgbClr val="3A66E2"/>
      </a:hlink>
      <a:folHlink>
        <a:srgbClr val="3A66E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1" id="{8CAE5D9B-17C4-D946-863D-2536864D2016}" vid="{4B02E4C9-4DEC-9B48-993D-6F010677E2C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il-julistepohja-a0-2018-1</Template>
  <TotalTime>118</TotalTime>
  <Words>909</Words>
  <Application>Microsoft Office PowerPoint</Application>
  <PresentationFormat>Custom</PresentationFormat>
  <Paragraphs>54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Office-teema</vt:lpstr>
      <vt:lpstr>PowerPoint Presentation</vt:lpstr>
    </vt:vector>
  </TitlesOfParts>
  <Company>Finnish Meteorological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 Johansson</dc:creator>
  <cp:lastModifiedBy>Bouchahmoud, Meryem</cp:lastModifiedBy>
  <cp:revision>35</cp:revision>
  <dcterms:created xsi:type="dcterms:W3CDTF">2019-03-25T06:34:42Z</dcterms:created>
  <dcterms:modified xsi:type="dcterms:W3CDTF">2023-04-29T16:54:36Z</dcterms:modified>
</cp:coreProperties>
</file>