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13"/>
  </p:notesMasterIdLst>
  <p:sldIdLst>
    <p:sldId id="256" r:id="rId2"/>
    <p:sldId id="270" r:id="rId3"/>
    <p:sldId id="271" r:id="rId4"/>
    <p:sldId id="285" r:id="rId5"/>
    <p:sldId id="274" r:id="rId6"/>
    <p:sldId id="275" r:id="rId7"/>
    <p:sldId id="276" r:id="rId8"/>
    <p:sldId id="277" r:id="rId9"/>
    <p:sldId id="278" r:id="rId10"/>
    <p:sldId id="282" r:id="rId11"/>
    <p:sldId id="28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6"/>
    <p:restoredTop sz="93732"/>
  </p:normalViewPr>
  <p:slideViewPr>
    <p:cSldViewPr snapToGrid="0">
      <p:cViewPr varScale="1">
        <p:scale>
          <a:sx n="154" d="100"/>
          <a:sy n="154" d="100"/>
        </p:scale>
        <p:origin x="27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arlow"/>
                <a:ea typeface="Barlow"/>
                <a:cs typeface="Barlow"/>
                <a:sym typeface="Barlow"/>
              </a:rPr>
              <a:t>The responses present another formation mechanism of hot flow anomalies. 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6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36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4a7ee15a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4a7ee15a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an HFA? Introduce some backgrounds here.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464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will show 3 different cases one by one.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559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4a7ee15a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4a7ee15a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THD: </a:t>
            </a:r>
            <a:r>
              <a:rPr lang="en-US" dirty="0" err="1"/>
              <a:t>Nmin</a:t>
            </a:r>
            <a:r>
              <a:rPr lang="en-US" dirty="0"/>
              <a:t>=0.402Nsw (ion), 0.447 (electron)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"/>
                <a:ea typeface="DengXian" panose="02010600030101010101" pitchFamily="2" charset="-122"/>
                <a:cs typeface="Times New Roman" panose="02020603050405020304" pitchFamily="18" charset="0"/>
              </a:rPr>
              <a:t>geocentric plasma ecliptic (GPE) coordinates</a:t>
            </a:r>
            <a:r>
              <a:rPr lang="en-US" dirty="0">
                <a:effectLst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</a:rPr>
              <a:t>Timing: THB, THD, ACE, WIND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01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Google Shape;131;g124a7ee15a5_0_11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=20°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 = 2 </a:t>
                </a:r>
                <a:r>
                  <a:rPr lang="en-US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nT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Fast Mach num = 6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400 km/s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Plasma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</m:t>
                    </m:r>
                  </m:oMath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 dip = 0.35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31" name="Google Shape;131;g124a7ee15a5_0_11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𝜃_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𝐵𝑛=20°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 = 2 </a:t>
                </a:r>
                <a:r>
                  <a:rPr lang="en-US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nT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Fast Mach num = 6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Normal 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𝑉_𝑠𝑤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400 km/s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Plasma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=25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 dip = 0.35 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𝑛_𝑠𝑤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71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57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25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100" dirty="0" err="1"/>
              <a:t>M</a:t>
            </a:r>
            <a:r>
              <a:rPr lang="en-US" sz="1100" baseline="-25000" dirty="0" err="1"/>
              <a:t>f</a:t>
            </a:r>
            <a:r>
              <a:rPr lang="en-US" sz="1100" dirty="0"/>
              <a:t> = 4.8</a:t>
            </a:r>
          </a:p>
          <a:p>
            <a:pPr>
              <a:lnSpc>
                <a:spcPct val="110000"/>
              </a:lnSpc>
            </a:pPr>
            <a:r>
              <a:rPr lang="en-US" sz="1100" dirty="0" err="1"/>
              <a:t>v</a:t>
            </a:r>
            <a:r>
              <a:rPr lang="en-US" sz="1100" baseline="-25000" dirty="0" err="1"/>
              <a:t>f</a:t>
            </a:r>
            <a:r>
              <a:rPr lang="en-US" sz="1100" dirty="0"/>
              <a:t> = 95 km/s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plasma </a:t>
            </a:r>
            <a:r>
              <a:rPr lang="en-US" sz="1100" dirty="0">
                <a:latin typeface="Symbol" charset="2"/>
                <a:cs typeface="Symbol" charset="2"/>
              </a:rPr>
              <a:t>b</a:t>
            </a:r>
            <a:r>
              <a:rPr lang="en-US" sz="1100" dirty="0"/>
              <a:t>=4.5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Normalization: v</a:t>
            </a:r>
            <a:r>
              <a:rPr lang="en-US" sz="1100" baseline="-25000" dirty="0"/>
              <a:t>0</a:t>
            </a:r>
            <a:r>
              <a:rPr lang="en-US" sz="1100" dirty="0"/>
              <a:t> = 95 km/s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                        n</a:t>
            </a:r>
            <a:r>
              <a:rPr lang="en-US" sz="1100" baseline="-25000" dirty="0"/>
              <a:t>0</a:t>
            </a:r>
            <a:r>
              <a:rPr lang="en-US" sz="1100" dirty="0"/>
              <a:t> = 8 cm</a:t>
            </a:r>
            <a:r>
              <a:rPr lang="en-US" sz="1100" baseline="30000" dirty="0"/>
              <a:t>-3</a:t>
            </a:r>
            <a:r>
              <a:rPr lang="en-US" sz="1100" dirty="0"/>
              <a:t>, B</a:t>
            </a:r>
            <a:r>
              <a:rPr lang="en-US" sz="1100" baseline="-25000" dirty="0"/>
              <a:t>0</a:t>
            </a:r>
            <a:r>
              <a:rPr lang="en-US" sz="1100" dirty="0"/>
              <a:t> = 12 </a:t>
            </a:r>
            <a:r>
              <a:rPr lang="en-US" sz="1100" dirty="0" err="1"/>
              <a:t>nT</a:t>
            </a:r>
            <a:endParaRPr lang="en-US" sz="1100" dirty="0"/>
          </a:p>
          <a:p>
            <a:pPr>
              <a:lnSpc>
                <a:spcPct val="110000"/>
              </a:lnSpc>
            </a:pPr>
            <a:r>
              <a:rPr lang="en-US" sz="1100" dirty="0"/>
              <a:t>                        L</a:t>
            </a:r>
            <a:r>
              <a:rPr lang="en-US" sz="1100" baseline="-25000" dirty="0"/>
              <a:t>0</a:t>
            </a:r>
            <a:r>
              <a:rPr lang="en-US" sz="1100" dirty="0"/>
              <a:t> = 300 km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                         t</a:t>
            </a:r>
            <a:r>
              <a:rPr lang="en-US" sz="1100" baseline="-25000" dirty="0"/>
              <a:t>0</a:t>
            </a:r>
            <a:r>
              <a:rPr lang="en-US" sz="1100" dirty="0"/>
              <a:t> = 3.2 s</a:t>
            </a:r>
          </a:p>
        </p:txBody>
      </p:sp>
    </p:spTree>
    <p:extLst>
      <p:ext uri="{BB962C8B-B14F-4D97-AF65-F5344CB8AC3E}">
        <p14:creationId xmlns:p14="http://schemas.microsoft.com/office/powerpoint/2010/main" val="3661296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4a7ee15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4a7ee15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17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" userDrawn="1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30675" y="1130675"/>
            <a:ext cx="793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30675" y="3220225"/>
            <a:ext cx="79374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477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20095"/>
          <a:stretch/>
        </p:blipFill>
        <p:spPr>
          <a:xfrm>
            <a:off x="7672225" y="0"/>
            <a:ext cx="1100050" cy="4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69133"/>
          <a:stretch/>
        </p:blipFill>
        <p:spPr>
          <a:xfrm flipH="1">
            <a:off x="6353475" y="3032173"/>
            <a:ext cx="1100050" cy="15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r="85956"/>
          <a:stretch/>
        </p:blipFill>
        <p:spPr>
          <a:xfrm>
            <a:off x="1" y="0"/>
            <a:ext cx="4778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600" y="4476567"/>
            <a:ext cx="2116667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l="84027" r="9125"/>
          <a:stretch/>
        </p:blipFill>
        <p:spPr>
          <a:xfrm rot="5400000">
            <a:off x="4364901" y="364401"/>
            <a:ext cx="414200" cy="9143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309150" y="4846320"/>
            <a:ext cx="2194560" cy="1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UNIVERSITY OF ALASKA FAIRBANKS</a:t>
            </a:r>
            <a:endParaRPr sz="1000" dirty="0">
              <a:solidFill>
                <a:schemeClr val="dk2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One column text + image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4583675" y="557784"/>
            <a:ext cx="3977100" cy="40143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0"/>
          <p:cNvSpPr txBox="1"/>
          <p:nvPr/>
        </p:nvSpPr>
        <p:spPr>
          <a:xfrm>
            <a:off x="309150" y="4846320"/>
            <a:ext cx="2194560" cy="1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UNIVERSITY OF ALASKA FAIRBANKS</a:t>
            </a:r>
            <a:endParaRPr sz="1000" dirty="0">
              <a:solidFill>
                <a:schemeClr val="dk2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310896" y="1389888"/>
            <a:ext cx="2808000" cy="31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2"/>
          </p:nvPr>
        </p:nvSpPr>
        <p:spPr>
          <a:xfrm>
            <a:off x="4937760" y="722376"/>
            <a:ext cx="38406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Custom Layout 1" userDrawn="1">
  <p:cSld name="CUSTOM_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406750" y="0"/>
            <a:ext cx="3794700" cy="172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520650" y="630936"/>
            <a:ext cx="3585900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2">
            <a:alphaModFix/>
          </a:blip>
          <a:srcRect l="67115"/>
          <a:stretch/>
        </p:blipFill>
        <p:spPr>
          <a:xfrm>
            <a:off x="5235776" y="0"/>
            <a:ext cx="169900" cy="51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 l="-4278" r="71392" b="19350"/>
          <a:stretch/>
        </p:blipFill>
        <p:spPr>
          <a:xfrm>
            <a:off x="5065874" y="980775"/>
            <a:ext cx="169900" cy="416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309150" y="4846320"/>
            <a:ext cx="2194560" cy="1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UNIVERSITY OF ALASKA FAIRBANKS</a:t>
            </a:r>
            <a:endParaRPr sz="1000" dirty="0">
              <a:solidFill>
                <a:schemeClr val="dk2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03" name="Google Shape;103;p15"/>
          <p:cNvSpPr>
            <a:spLocks noGrp="1"/>
          </p:cNvSpPr>
          <p:nvPr>
            <p:ph type="pic" idx="2"/>
          </p:nvPr>
        </p:nvSpPr>
        <p:spPr>
          <a:xfrm>
            <a:off x="5404104" y="0"/>
            <a:ext cx="3739800" cy="51614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18288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3"/>
          </p:nvPr>
        </p:nvSpPr>
        <p:spPr>
          <a:xfrm>
            <a:off x="2596896" y="2743200"/>
            <a:ext cx="18288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>
            <a:off x="448049" y="2395725"/>
            <a:ext cx="1828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aira Condensed"/>
              <a:buNone/>
              <a:defRPr b="1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5"/>
          </p:nvPr>
        </p:nvSpPr>
        <p:spPr>
          <a:xfrm>
            <a:off x="2596901" y="2395725"/>
            <a:ext cx="1828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aira Condensed"/>
              <a:buNone/>
              <a:defRPr b="1">
                <a:solidFill>
                  <a:schemeClr val="dk2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2595600" y="2784153"/>
            <a:ext cx="1828800" cy="4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48056" y="2784153"/>
            <a:ext cx="1828800" cy="4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illa Slab"/>
              <a:buNone/>
              <a:defRPr sz="2800" b="1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●"/>
              <a:defRPr sz="18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7" r:id="rId4"/>
    <p:sldLayoutId id="2147483658" r:id="rId5"/>
    <p:sldLayoutId id="214748366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ov"/><Relationship Id="rId2" Type="http://schemas.microsoft.com/office/2007/relationships/media" Target="../media/media2.mov"/><Relationship Id="rId1" Type="http://schemas.openxmlformats.org/officeDocument/2006/relationships/tags" Target="../tags/tag2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ctrTitle"/>
          </p:nvPr>
        </p:nvSpPr>
        <p:spPr>
          <a:xfrm>
            <a:off x="1206600" y="1106796"/>
            <a:ext cx="793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The Bow Shock and </a:t>
            </a:r>
            <a:r>
              <a:rPr lang="en-US" sz="4400" dirty="0" err="1"/>
              <a:t>Magnetosheath</a:t>
            </a:r>
            <a:r>
              <a:rPr lang="en-US" sz="4400" dirty="0"/>
              <a:t> Responses to Density Depletion Structures</a:t>
            </a:r>
            <a:endParaRPr sz="4400"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1206600" y="3159396"/>
            <a:ext cx="7937400" cy="11695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Xi Lu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Antonius Otto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Hui Zhang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Terry Liu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Xingran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Chen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Geophysical Institute, University of Alaska Fairbanks, Fairbanks, AK, USA, 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University of California Los Angeles, Los Angeles, CA, USA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3FD81-1BF7-AA77-48A2-A927E1C3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33692" cy="93878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18AC581-6834-9FA6-D82D-B518DDE79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0560"/>
            <a:ext cx="475657" cy="665920"/>
          </a:xfrm>
          <a:prstGeom prst="rect">
            <a:avLst/>
          </a:prstGeom>
        </p:spPr>
      </p:pic>
      <p:pic>
        <p:nvPicPr>
          <p:cNvPr id="7" name="Picture 6" descr="Shape, logo, arrow&#10;&#10;Description automatically generated">
            <a:extLst>
              <a:ext uri="{FF2B5EF4-FFF2-40B4-BE49-F238E27FC236}">
                <a16:creationId xmlns:a16="http://schemas.microsoft.com/office/drawing/2014/main" id="{8917DAB4-EE6A-D99E-229B-05135006D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636" y="3606"/>
            <a:ext cx="1870364" cy="187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753F7-C3AE-BF6D-CCBD-DDF3A8E07BD6}"/>
              </a:ext>
            </a:extLst>
          </p:cNvPr>
          <p:cNvSpPr txBox="1"/>
          <p:nvPr/>
        </p:nvSpPr>
        <p:spPr>
          <a:xfrm>
            <a:off x="475657" y="4584700"/>
            <a:ext cx="6621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work is supported by NASA award 80NSSC20K15113 and 80NSSC22K0377.</a:t>
            </a:r>
          </a:p>
          <a:p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100646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Model comparison</a:t>
            </a:r>
            <a:endParaRPr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21CDC9E-2E07-A049-F55C-53774B233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86543"/>
              </p:ext>
            </p:extLst>
          </p:nvPr>
        </p:nvGraphicFramePr>
        <p:xfrm>
          <a:off x="0" y="716246"/>
          <a:ext cx="9144000" cy="36236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78098">
                  <a:extLst>
                    <a:ext uri="{9D8B030D-6E8A-4147-A177-3AD203B41FA5}">
                      <a16:colId xmlns:a16="http://schemas.microsoft.com/office/drawing/2014/main" val="3708071164"/>
                    </a:ext>
                  </a:extLst>
                </a:gridCol>
                <a:gridCol w="5965902">
                  <a:extLst>
                    <a:ext uri="{9D8B030D-6E8A-4147-A177-3AD203B41FA5}">
                      <a16:colId xmlns:a16="http://schemas.microsoft.com/office/drawing/2014/main" val="611836649"/>
                    </a:ext>
                  </a:extLst>
                </a:gridCol>
              </a:tblGrid>
              <a:tr h="2725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Kinetic model </a:t>
                      </a:r>
                      <a:endParaRPr lang="en-CN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MHD model</a:t>
                      </a:r>
                      <a:endParaRPr lang="en-CN" sz="1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3475082"/>
                  </a:ext>
                </a:extLst>
              </a:tr>
              <a:tr h="272556"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A discontinuity is required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Does not need a discontinuity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954076"/>
                  </a:ext>
                </a:extLst>
              </a:tr>
              <a:tr h="43833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Is f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orm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ed due to the foreshock ion kinetic process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en-CN" sz="1600" b="0" dirty="0">
                          <a:solidFill>
                            <a:srgbClr val="002060"/>
                          </a:solidFill>
                        </a:rPr>
                        <a:t>s formed by 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the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re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formation 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CN" sz="1600" b="0" dirty="0">
                          <a:solidFill>
                            <a:srgbClr val="002060"/>
                          </a:solidFill>
                        </a:rPr>
                        <a:t>of 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the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fast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 shock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 geometry by a low-density flux tube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45211"/>
                  </a:ext>
                </a:extLst>
              </a:tr>
              <a:tr h="62619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(E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arly stage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CN" sz="1600" b="0" dirty="0">
                          <a:solidFill>
                            <a:srgbClr val="002060"/>
                          </a:solidFill>
                        </a:rPr>
                        <a:t>2 populations</a:t>
                      </a:r>
                    </a:p>
                    <a:p>
                      <a:pPr algn="ctr"/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s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olar </a:t>
                      </a:r>
                      <a:r>
                        <a:rPr lang="en-CN" sz="1600" b="0" dirty="0">
                          <a:solidFill>
                            <a:srgbClr val="002060"/>
                          </a:solidFill>
                        </a:rPr>
                        <a:t>wind part &amp; 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backstreaming ions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 from the bow shock</a:t>
                      </a:r>
                      <a:r>
                        <a:rPr lang="en-CN" sz="1600" b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</a:rPr>
                        <a:t>1 population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1600" b="0" i="0" dirty="0" err="1">
                          <a:solidFill>
                            <a:srgbClr val="002060"/>
                          </a:solidFill>
                        </a:rPr>
                        <a:t>magnetosheath</a:t>
                      </a:r>
                      <a:r>
                        <a:rPr lang="en-US" sz="1600" b="0" i="0" dirty="0">
                          <a:solidFill>
                            <a:srgbClr val="002060"/>
                          </a:solidFill>
                        </a:rPr>
                        <a:t> material)</a:t>
                      </a:r>
                      <a:endParaRPr lang="en-CN" sz="1600" b="0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8280716"/>
                  </a:ext>
                </a:extLst>
              </a:tr>
              <a:tr h="81405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Decrease of density and magnetic field strength in addition to temperature increase and flow deflection in core region</a:t>
                      </a:r>
                      <a:endParaRPr lang="en-CN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</a:rPr>
                        <a:t>Core density lower than that in the </a:t>
                      </a:r>
                      <a:r>
                        <a:rPr lang="en-US" sz="1600" b="0" i="0" dirty="0" err="1">
                          <a:solidFill>
                            <a:srgbClr val="002060"/>
                          </a:solidFill>
                        </a:rPr>
                        <a:t>magnetosheath</a:t>
                      </a:r>
                      <a:r>
                        <a:rPr lang="en-US" sz="1600" b="0" i="0" dirty="0">
                          <a:solidFill>
                            <a:srgbClr val="002060"/>
                          </a:solidFill>
                        </a:rPr>
                        <a:t>, but not necessarily lower than the ambient solar wind density; decrease magnetic field strength with temperature increase and flow deflection in core region</a:t>
                      </a:r>
                      <a:endParaRPr lang="en-CN" sz="1600" b="0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179723"/>
                  </a:ext>
                </a:extLst>
              </a:tr>
              <a:tr h="484208">
                <a:tc gridSpan="2">
                  <a:txBody>
                    <a:bodyPr/>
                    <a:lstStyle/>
                    <a:p>
                      <a:pPr algn="ctr"/>
                      <a:r>
                        <a:rPr lang="en-CN" sz="1600" b="0" dirty="0">
                          <a:solidFill>
                            <a:srgbClr val="06040A"/>
                          </a:solidFill>
                        </a:rPr>
                        <a:t>T</a:t>
                      </a:r>
                      <a:r>
                        <a:rPr lang="en-US" sz="1600" b="0" dirty="0">
                          <a:solidFill>
                            <a:srgbClr val="06040A"/>
                          </a:solidFill>
                        </a:rPr>
                        <a:t>h</a:t>
                      </a:r>
                      <a:r>
                        <a:rPr lang="en-CN" sz="1600" b="0" dirty="0">
                          <a:solidFill>
                            <a:srgbClr val="06040A"/>
                          </a:solidFill>
                        </a:rPr>
                        <a:t>ey are different sturctures, but both are hot and have flow deflections.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N" sz="1800" b="0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772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50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18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Multi-points observations clearly present the process of a density dip (foreshock cavity) developing to an HFA with only one population of materials in its core region. 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Multi-flux tubes reproduce an HFA with two different cores in density.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he total ram pressure may be an excellent diagnostic for HFAs both in the solar wind and in the </a:t>
            </a:r>
            <a:r>
              <a:rPr lang="en-US" sz="1800" dirty="0" err="1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magnetosheath</a:t>
            </a:r>
            <a:r>
              <a:rPr lang="en-US" sz="18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1200"/>
              </a:spcAft>
            </a:pP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898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subTitle" idx="1"/>
          </p:nvPr>
        </p:nvSpPr>
        <p:spPr>
          <a:xfrm>
            <a:off x="257408" y="214476"/>
            <a:ext cx="4045200" cy="5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Hot Flow Anomalies (HFAs)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6EA602-D9AB-36AD-3ACE-FAE558534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54" y="1292933"/>
            <a:ext cx="3641663" cy="2557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F484D-5EFE-9D60-4AB7-FDA067B71C95}"/>
              </a:ext>
            </a:extLst>
          </p:cNvPr>
          <p:cNvSpPr txBox="1"/>
          <p:nvPr/>
        </p:nvSpPr>
        <p:spPr>
          <a:xfrm>
            <a:off x="1285476" y="4100572"/>
            <a:ext cx="1989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[Courtesy of H. Zhang]</a:t>
            </a: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6A276B68-53B0-86F5-D5A9-B82D48A9EA6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32882" y="166713"/>
            <a:ext cx="3641663" cy="460842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BCE70C-3A21-903E-6CD9-D77A1C1269E2}"/>
              </a:ext>
            </a:extLst>
          </p:cNvPr>
          <p:cNvSpPr txBox="1"/>
          <p:nvPr/>
        </p:nvSpPr>
        <p:spPr>
          <a:xfrm>
            <a:off x="5965655" y="4775135"/>
            <a:ext cx="1976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CN" sz="1400"/>
              <a:t>Schwartz </a:t>
            </a:r>
            <a:r>
              <a:rPr lang="en-CN" sz="1400" dirty="0"/>
              <a:t>et al</a:t>
            </a:r>
            <a:r>
              <a:rPr lang="en-CN" sz="1400"/>
              <a:t>., 2018</a:t>
            </a:r>
            <a:r>
              <a:rPr lang="en-US" sz="1400" dirty="0"/>
              <a:t>]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31900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311700" y="1319187"/>
            <a:ext cx="8520600" cy="250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HFA-like structures were simulated by a 2D MHD model [Otto and Zhang, 2021] without a discontinuity prerequisite.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We compared observations from MMS and THEMIS with the MHD simulations using density depleted solar wind flux tubes to investigate the physical process of HFA formation. </a:t>
            </a:r>
          </a:p>
        </p:txBody>
      </p:sp>
    </p:spTree>
    <p:extLst>
      <p:ext uri="{BB962C8B-B14F-4D97-AF65-F5344CB8AC3E}">
        <p14:creationId xmlns:p14="http://schemas.microsoft.com/office/powerpoint/2010/main" val="4533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19">
            <a:extLst>
              <a:ext uri="{FF2B5EF4-FFF2-40B4-BE49-F238E27FC236}">
                <a16:creationId xmlns:a16="http://schemas.microsoft.com/office/drawing/2014/main" id="{6ED55D3D-C565-8C73-1418-263918C12991}"/>
              </a:ext>
            </a:extLst>
          </p:cNvPr>
          <p:cNvSpPr txBox="1">
            <a:spLocks/>
          </p:cNvSpPr>
          <p:nvPr/>
        </p:nvSpPr>
        <p:spPr>
          <a:xfrm>
            <a:off x="0" y="-84398"/>
            <a:ext cx="3585900" cy="62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Zilla Slab"/>
              <a:buNone/>
              <a:defRPr sz="24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Case 1: 2019-12-25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F175AC-1741-E9C5-0CF9-B076D8003848}"/>
              </a:ext>
            </a:extLst>
          </p:cNvPr>
          <p:cNvGrpSpPr/>
          <p:nvPr/>
        </p:nvGrpSpPr>
        <p:grpSpPr>
          <a:xfrm>
            <a:off x="-195821" y="210831"/>
            <a:ext cx="3807640" cy="4927535"/>
            <a:chOff x="-110870" y="227274"/>
            <a:chExt cx="3807640" cy="49275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8ABFF4-AB7B-9CEC-A0A0-7964A5A9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0870" y="227274"/>
              <a:ext cx="3807640" cy="492753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6CE49D-3206-E6FD-A8B7-54BAEE4DDDD6}"/>
                </a:ext>
              </a:extLst>
            </p:cNvPr>
            <p:cNvCxnSpPr/>
            <p:nvPr/>
          </p:nvCxnSpPr>
          <p:spPr>
            <a:xfrm>
              <a:off x="1389121" y="683879"/>
              <a:ext cx="0" cy="26125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350654-E475-7281-1E6D-7494F9EDDC17}"/>
                </a:ext>
              </a:extLst>
            </p:cNvPr>
            <p:cNvCxnSpPr/>
            <p:nvPr/>
          </p:nvCxnSpPr>
          <p:spPr>
            <a:xfrm>
              <a:off x="2034819" y="683879"/>
              <a:ext cx="0" cy="26125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CA3934-BD76-6005-6000-F76C19C02A38}"/>
                </a:ext>
              </a:extLst>
            </p:cNvPr>
            <p:cNvSpPr/>
            <p:nvPr/>
          </p:nvSpPr>
          <p:spPr>
            <a:xfrm>
              <a:off x="1389121" y="1256145"/>
              <a:ext cx="789577" cy="240146"/>
            </a:xfrm>
            <a:prstGeom prst="rect">
              <a:avLst/>
            </a:prstGeom>
            <a:solidFill>
              <a:schemeClr val="accent6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CE0395-6CAE-DE47-63EB-5C7DEA835A3D}"/>
              </a:ext>
            </a:extLst>
          </p:cNvPr>
          <p:cNvGrpSpPr/>
          <p:nvPr/>
        </p:nvGrpSpPr>
        <p:grpSpPr>
          <a:xfrm>
            <a:off x="2991720" y="210832"/>
            <a:ext cx="3807641" cy="4927535"/>
            <a:chOff x="3118896" y="215965"/>
            <a:chExt cx="3807641" cy="49275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2881CA-42A8-51FA-F0AC-5A2B33B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8896" y="215965"/>
              <a:ext cx="3807641" cy="492753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F7B33-E5AD-614A-C9DF-C9FFA3355CF7}"/>
                </a:ext>
              </a:extLst>
            </p:cNvPr>
            <p:cNvCxnSpPr/>
            <p:nvPr/>
          </p:nvCxnSpPr>
          <p:spPr>
            <a:xfrm>
              <a:off x="4188472" y="683879"/>
              <a:ext cx="0" cy="26125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3B6FF1-187C-6F37-D684-504207C74EA1}"/>
                </a:ext>
              </a:extLst>
            </p:cNvPr>
            <p:cNvCxnSpPr/>
            <p:nvPr/>
          </p:nvCxnSpPr>
          <p:spPr>
            <a:xfrm>
              <a:off x="5107490" y="672453"/>
              <a:ext cx="0" cy="26125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E75EA8-8773-0BA1-9A99-41FA52515A19}"/>
                </a:ext>
              </a:extLst>
            </p:cNvPr>
            <p:cNvSpPr/>
            <p:nvPr/>
          </p:nvSpPr>
          <p:spPr>
            <a:xfrm>
              <a:off x="4905254" y="1246908"/>
              <a:ext cx="257873" cy="240146"/>
            </a:xfrm>
            <a:prstGeom prst="rect">
              <a:avLst/>
            </a:prstGeom>
            <a:solidFill>
              <a:schemeClr val="accent6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F22270E5-B167-C357-3C33-9D97108EB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78" y="1127465"/>
            <a:ext cx="2496375" cy="1872281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FE5A30D2-F0CC-FB19-5C5F-3E82102D1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178" y="3160270"/>
            <a:ext cx="2496375" cy="1872281"/>
          </a:xfrm>
          <a:prstGeom prst="rect">
            <a:avLst/>
          </a:prstGeom>
        </p:spPr>
      </p:pic>
      <p:sp>
        <p:nvSpPr>
          <p:cNvPr id="5" name="Google Shape;166;p23">
            <a:extLst>
              <a:ext uri="{FF2B5EF4-FFF2-40B4-BE49-F238E27FC236}">
                <a16:creationId xmlns:a16="http://schemas.microsoft.com/office/drawing/2014/main" id="{47622AB7-F2BF-3885-0D8D-D4741C590DE5}"/>
              </a:ext>
            </a:extLst>
          </p:cNvPr>
          <p:cNvSpPr txBox="1">
            <a:spLocks/>
          </p:cNvSpPr>
          <p:nvPr/>
        </p:nvSpPr>
        <p:spPr>
          <a:xfrm>
            <a:off x="6110796" y="55563"/>
            <a:ext cx="3173076" cy="122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ysClr val="windowText" lastClr="000000"/>
                </a:solidFill>
              </a:rPr>
              <a:t>Low-density flux tube (</a:t>
            </a:r>
            <a:r>
              <a:rPr lang="en-US" sz="1800" b="1" dirty="0">
                <a:solidFill>
                  <a:srgbClr val="FF0000"/>
                </a:solidFill>
              </a:rPr>
              <a:t>foreshock cavity</a:t>
            </a:r>
            <a:r>
              <a:rPr lang="en-US" sz="1800" b="1" dirty="0">
                <a:solidFill>
                  <a:sysClr val="windowText" lastClr="000000"/>
                </a:solidFill>
              </a:rPr>
              <a:t>) has been observed by THD</a:t>
            </a:r>
          </a:p>
        </p:txBody>
      </p:sp>
    </p:spTree>
    <p:extLst>
      <p:ext uri="{BB962C8B-B14F-4D97-AF65-F5344CB8AC3E}">
        <p14:creationId xmlns:p14="http://schemas.microsoft.com/office/powerpoint/2010/main" val="282640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ock_hfa_c3_th20_mf6_byconst_ngrad_dht_n0.35_b+n_2fps">
            <a:hlinkClick r:id="" action="ppaction://media"/>
            <a:extLst>
              <a:ext uri="{FF2B5EF4-FFF2-40B4-BE49-F238E27FC236}">
                <a16:creationId xmlns:a16="http://schemas.microsoft.com/office/drawing/2014/main" id="{B212E8F4-3EFF-8E56-EB93-727534DD39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3181" y="0"/>
            <a:ext cx="6550819" cy="5143500"/>
          </a:xfrm>
          <a:prstGeom prst="rect">
            <a:avLst/>
          </a:prstGeom>
        </p:spPr>
      </p:pic>
      <p:sp>
        <p:nvSpPr>
          <p:cNvPr id="2" name="Google Shape;133;p19">
            <a:extLst>
              <a:ext uri="{FF2B5EF4-FFF2-40B4-BE49-F238E27FC236}">
                <a16:creationId xmlns:a16="http://schemas.microsoft.com/office/drawing/2014/main" id="{89B9C419-95CB-C2BF-1AB4-F4964C915F9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3009569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7C867AF-ED03-C9B6-F41F-662A7D832B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3735" y="1141965"/>
                <a:ext cx="3009569" cy="34164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=20°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0.35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Wider density gradient at the leading edge ----&gt; Wider dip at HFA’s leading edge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7C867AF-ED03-C9B6-F41F-662A7D832B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735" y="1141965"/>
                <a:ext cx="3009569" cy="3416400"/>
              </a:xfrm>
              <a:blipFill>
                <a:blip r:embed="rId9"/>
                <a:stretch>
                  <a:fillRect r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C074D-BDB2-C6CC-E480-C2A10EE3556B}"/>
              </a:ext>
            </a:extLst>
          </p:cNvPr>
          <p:cNvSpPr txBox="1"/>
          <p:nvPr/>
        </p:nvSpPr>
        <p:spPr>
          <a:xfrm>
            <a:off x="6127530" y="4103305"/>
            <a:ext cx="5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57102-9CDF-1EE6-60C3-81B4595A2685}"/>
              </a:ext>
            </a:extLst>
          </p:cNvPr>
          <p:cNvSpPr txBox="1"/>
          <p:nvPr/>
        </p:nvSpPr>
        <p:spPr>
          <a:xfrm>
            <a:off x="3441160" y="4078694"/>
            <a:ext cx="169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B: solid line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V: arrow</a:t>
            </a:r>
          </a:p>
        </p:txBody>
      </p:sp>
      <p:sp>
        <p:nvSpPr>
          <p:cNvPr id="9" name="Google Shape;133;p19">
            <a:extLst>
              <a:ext uri="{FF2B5EF4-FFF2-40B4-BE49-F238E27FC236}">
                <a16:creationId xmlns:a16="http://schemas.microsoft.com/office/drawing/2014/main" id="{51802087-2389-CDD7-05A2-D8E8CB16F705}"/>
              </a:ext>
            </a:extLst>
          </p:cNvPr>
          <p:cNvSpPr txBox="1">
            <a:spLocks/>
          </p:cNvSpPr>
          <p:nvPr/>
        </p:nvSpPr>
        <p:spPr>
          <a:xfrm>
            <a:off x="0" y="-84398"/>
            <a:ext cx="3585900" cy="62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Zilla Slab"/>
              <a:buNone/>
              <a:defRPr sz="24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Case 1: 2019-12-25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19">
            <a:extLst>
              <a:ext uri="{FF2B5EF4-FFF2-40B4-BE49-F238E27FC236}">
                <a16:creationId xmlns:a16="http://schemas.microsoft.com/office/drawing/2014/main" id="{89B9C419-95CB-C2BF-1AB4-F4964C915F9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3009569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Simulation cut</a:t>
            </a:r>
          </a:p>
        </p:txBody>
      </p:sp>
      <p:sp>
        <p:nvSpPr>
          <p:cNvPr id="4" name="Google Shape;133;p19">
            <a:extLst>
              <a:ext uri="{FF2B5EF4-FFF2-40B4-BE49-F238E27FC236}">
                <a16:creationId xmlns:a16="http://schemas.microsoft.com/office/drawing/2014/main" id="{C2CC2A81-7DAD-40C2-A171-92AA8D679A78}"/>
              </a:ext>
            </a:extLst>
          </p:cNvPr>
          <p:cNvSpPr txBox="1">
            <a:spLocks/>
          </p:cNvSpPr>
          <p:nvPr/>
        </p:nvSpPr>
        <p:spPr>
          <a:xfrm>
            <a:off x="0" y="-84398"/>
            <a:ext cx="3585900" cy="62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Zilla Slab"/>
              <a:buNone/>
              <a:defRPr sz="24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Case 1: 2019-12-25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F1EA3C-8041-0102-3ACB-3883D31C5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713762" cy="3416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Low-density and hot core</a:t>
            </a:r>
          </a:p>
          <a:p>
            <a:pPr>
              <a:lnSpc>
                <a:spcPct val="200000"/>
              </a:lnSpc>
            </a:pPr>
            <a:r>
              <a:rPr lang="en-US" dirty="0"/>
              <a:t>Large flow deflection</a:t>
            </a:r>
          </a:p>
          <a:p>
            <a:pPr>
              <a:lnSpc>
                <a:spcPct val="200000"/>
              </a:lnSpc>
            </a:pPr>
            <a:r>
              <a:rPr lang="en-US" dirty="0"/>
              <a:t>Strong magnetic filaments</a:t>
            </a:r>
          </a:p>
          <a:p>
            <a:pPr>
              <a:lnSpc>
                <a:spcPct val="200000"/>
              </a:lnSpc>
            </a:pPr>
            <a:r>
              <a:rPr lang="en-US" dirty="0"/>
              <a:t>Ram pressure decrease</a:t>
            </a:r>
          </a:p>
          <a:p>
            <a:pPr>
              <a:lnSpc>
                <a:spcPct val="200000"/>
              </a:lnSpc>
            </a:pPr>
            <a:r>
              <a:rPr lang="en-US" dirty="0"/>
              <a:t>Entropy enhancement</a:t>
            </a:r>
          </a:p>
        </p:txBody>
      </p:sp>
    </p:spTree>
    <p:extLst>
      <p:ext uri="{BB962C8B-B14F-4D97-AF65-F5344CB8AC3E}">
        <p14:creationId xmlns:p14="http://schemas.microsoft.com/office/powerpoint/2010/main" val="103223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520650" y="630936"/>
            <a:ext cx="3585900" cy="9966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Case </a:t>
            </a:r>
            <a:r>
              <a:rPr lang="en-US" altLang="zh-CN" dirty="0"/>
              <a:t>2</a:t>
            </a:r>
            <a:r>
              <a:rPr lang="en-US" dirty="0"/>
              <a:t>: 20</a:t>
            </a:r>
            <a:r>
              <a:rPr lang="en-US" altLang="zh-CN" dirty="0"/>
              <a:t>20</a:t>
            </a:r>
            <a:r>
              <a:rPr lang="en-US" dirty="0"/>
              <a:t>-</a:t>
            </a:r>
            <a:r>
              <a:rPr lang="en-US" altLang="zh-CN" dirty="0"/>
              <a:t>0</a:t>
            </a:r>
            <a:r>
              <a:rPr lang="en-US" dirty="0"/>
              <a:t>2-2</a:t>
            </a:r>
            <a:r>
              <a:rPr lang="en-US" altLang="zh-CN" dirty="0"/>
              <a:t>1</a:t>
            </a:r>
            <a:endParaRPr lang="en-US" dirty="0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F885878-BAEE-2CB1-F054-918D3B855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1" y="2971799"/>
            <a:ext cx="2205267" cy="165395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64C8569A-EB77-138B-C24F-0CD73710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212" y="2971799"/>
            <a:ext cx="2205267" cy="165395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0805D1-EACA-8085-4DCD-C62D928B0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43" y="1882163"/>
            <a:ext cx="4734470" cy="8638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One extremely low-density core accompany with a moderately low-density core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0470B-FC7B-34F7-3F6E-363CA67D82EF}"/>
              </a:ext>
            </a:extLst>
          </p:cNvPr>
          <p:cNvGrpSpPr/>
          <p:nvPr/>
        </p:nvGrpSpPr>
        <p:grpSpPr>
          <a:xfrm>
            <a:off x="5191564" y="-240749"/>
            <a:ext cx="4394224" cy="5686642"/>
            <a:chOff x="5191564" y="-240749"/>
            <a:chExt cx="4394224" cy="56866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46E3F3-5B1A-4D54-745F-179080538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1564" y="-240749"/>
              <a:ext cx="4394224" cy="5686642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FE6D4AB-1B13-C000-BF5E-3B25AE07FE90}"/>
                </a:ext>
              </a:extLst>
            </p:cNvPr>
            <p:cNvGrpSpPr/>
            <p:nvPr/>
          </p:nvGrpSpPr>
          <p:grpSpPr>
            <a:xfrm>
              <a:off x="6480945" y="730722"/>
              <a:ext cx="2142405" cy="502085"/>
              <a:chOff x="6480945" y="730722"/>
              <a:chExt cx="2142405" cy="50208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2770231-A2F6-A17F-E04D-F8F0AC97160D}"/>
                  </a:ext>
                </a:extLst>
              </p:cNvPr>
              <p:cNvSpPr/>
              <p:nvPr/>
            </p:nvSpPr>
            <p:spPr>
              <a:xfrm>
                <a:off x="6565900" y="939699"/>
                <a:ext cx="1753508" cy="293108"/>
              </a:xfrm>
              <a:prstGeom prst="rect">
                <a:avLst/>
              </a:prstGeom>
              <a:solidFill>
                <a:schemeClr val="accent6">
                  <a:lumMod val="75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00CC8C-8A4E-AB96-31AB-9E35F5539D68}"/>
                  </a:ext>
                </a:extLst>
              </p:cNvPr>
              <p:cNvSpPr txBox="1"/>
              <p:nvPr/>
            </p:nvSpPr>
            <p:spPr>
              <a:xfrm>
                <a:off x="6480945" y="919534"/>
                <a:ext cx="54107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Core 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3CCC95-2F20-2962-425A-FC01A804490A}"/>
                  </a:ext>
                </a:extLst>
              </p:cNvPr>
              <p:cNvSpPr txBox="1"/>
              <p:nvPr/>
            </p:nvSpPr>
            <p:spPr>
              <a:xfrm>
                <a:off x="7004613" y="919534"/>
                <a:ext cx="54107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Core 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550FC3A-8153-11F5-DD89-16FE6AC14007}"/>
                  </a:ext>
                </a:extLst>
              </p:cNvPr>
              <p:cNvSpPr txBox="1"/>
              <p:nvPr/>
            </p:nvSpPr>
            <p:spPr>
              <a:xfrm>
                <a:off x="7579093" y="730722"/>
                <a:ext cx="10442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Compressional </a:t>
                </a:r>
              </a:p>
              <a:p>
                <a:r>
                  <a:rPr lang="en-US" sz="800" b="1" dirty="0"/>
                  <a:t>region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34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19">
            <a:extLst>
              <a:ext uri="{FF2B5EF4-FFF2-40B4-BE49-F238E27FC236}">
                <a16:creationId xmlns:a16="http://schemas.microsoft.com/office/drawing/2014/main" id="{89B9C419-95CB-C2BF-1AB4-F4964C915F9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3009569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3F5E151-C7C7-B701-E9A0-7D87620C40E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699" y="1152475"/>
                <a:ext cx="4726261" cy="34164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:50°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----&gt; 14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----&gt;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50°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 cores ----&gt; 2 density depleted flux tubes:  leading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0.05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;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trailing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0.25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Two flux tubes are separated by 1000km with original solar wind properties.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3F5E151-C7C7-B701-E9A0-7D87620C4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1152475"/>
                <a:ext cx="4726261" cy="3416400"/>
              </a:xfrm>
              <a:blipFill>
                <a:blip r:embed="rId8"/>
                <a:stretch>
                  <a:fillRect r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hock_hfa_c1_th50_mf5_byvar2_ndht_n0.1_n+temp_nvar_reverse_ridge_hr_2fps">
            <a:hlinkClick r:id="" action="ppaction://media"/>
            <a:extLst>
              <a:ext uri="{FF2B5EF4-FFF2-40B4-BE49-F238E27FC236}">
                <a16:creationId xmlns:a16="http://schemas.microsoft.com/office/drawing/2014/main" id="{D62FBC97-D982-37BF-7A55-2504050ACD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0003" y="0"/>
            <a:ext cx="4090987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5F664-ADEA-FEB5-4A2C-5CB20952646E}"/>
              </a:ext>
            </a:extLst>
          </p:cNvPr>
          <p:cNvSpPr txBox="1"/>
          <p:nvPr/>
        </p:nvSpPr>
        <p:spPr>
          <a:xfrm>
            <a:off x="5578073" y="4088633"/>
            <a:ext cx="169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B: solid line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V: arrow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7EE03-17AC-F7EB-B1B8-67E8D80C0030}"/>
              </a:ext>
            </a:extLst>
          </p:cNvPr>
          <p:cNvSpPr txBox="1"/>
          <p:nvPr/>
        </p:nvSpPr>
        <p:spPr>
          <a:xfrm>
            <a:off x="7276436" y="4088633"/>
            <a:ext cx="5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8" name="Google Shape;133;p19">
            <a:extLst>
              <a:ext uri="{FF2B5EF4-FFF2-40B4-BE49-F238E27FC236}">
                <a16:creationId xmlns:a16="http://schemas.microsoft.com/office/drawing/2014/main" id="{081E5141-0B81-FFC9-22C2-738C17459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537" y="-463576"/>
            <a:ext cx="3585900" cy="9966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Case 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: 20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20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2-2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6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19">
            <a:extLst>
              <a:ext uri="{FF2B5EF4-FFF2-40B4-BE49-F238E27FC236}">
                <a16:creationId xmlns:a16="http://schemas.microsoft.com/office/drawing/2014/main" id="{89B9C419-95CB-C2BF-1AB4-F4964C915F9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3009569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Simulation cut</a:t>
            </a:r>
          </a:p>
        </p:txBody>
      </p:sp>
      <p:sp>
        <p:nvSpPr>
          <p:cNvPr id="3" name="Google Shape;133;p19">
            <a:extLst>
              <a:ext uri="{FF2B5EF4-FFF2-40B4-BE49-F238E27FC236}">
                <a16:creationId xmlns:a16="http://schemas.microsoft.com/office/drawing/2014/main" id="{57685F47-6EF4-4247-1223-429F42FC2F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537" y="-463576"/>
            <a:ext cx="3585900" cy="9966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Case 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: 20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20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2-2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DBA685D-3E8B-CEC1-32DF-6128F5781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4384" y="1285044"/>
            <a:ext cx="4352544" cy="3416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Good consistency with observation</a:t>
            </a:r>
          </a:p>
          <a:p>
            <a:pPr>
              <a:lnSpc>
                <a:spcPct val="200000"/>
              </a:lnSpc>
            </a:pPr>
            <a:r>
              <a:rPr lang="en-US" dirty="0"/>
              <a:t>Differences: </a:t>
            </a:r>
          </a:p>
          <a:p>
            <a:pPr>
              <a:lnSpc>
                <a:spcPct val="200000"/>
              </a:lnSpc>
              <a:buAutoNum type="arabicPeriod"/>
            </a:pPr>
            <a:r>
              <a:rPr lang="en-US" dirty="0"/>
              <a:t>Double peaked temperature in core 1;</a:t>
            </a:r>
          </a:p>
          <a:p>
            <a:pPr>
              <a:lnSpc>
                <a:spcPct val="200000"/>
              </a:lnSpc>
              <a:buAutoNum type="arabicPeriod"/>
            </a:pPr>
            <a:r>
              <a:rPr lang="en-US" dirty="0"/>
              <a:t>Fairly brief trailing compression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heme/theme1.xml><?xml version="1.0" encoding="utf-8"?>
<a:theme xmlns:a="http://schemas.openxmlformats.org/drawingml/2006/main" name="UAF theme 2022">
  <a:themeElements>
    <a:clrScheme name="UAF colors">
      <a:dk1>
        <a:srgbClr val="000000"/>
      </a:dk1>
      <a:lt1>
        <a:srgbClr val="FFFFFF"/>
      </a:lt1>
      <a:dk2>
        <a:srgbClr val="236192"/>
      </a:dk2>
      <a:lt2>
        <a:srgbClr val="FFCD00"/>
      </a:lt2>
      <a:accent1>
        <a:srgbClr val="111C4E"/>
      </a:accent1>
      <a:accent2>
        <a:srgbClr val="C4CFDA"/>
      </a:accent2>
      <a:accent3>
        <a:srgbClr val="66665D"/>
      </a:accent3>
      <a:accent4>
        <a:srgbClr val="87D1E6"/>
      </a:accent4>
      <a:accent5>
        <a:srgbClr val="C8C8C8"/>
      </a:accent5>
      <a:accent6>
        <a:srgbClr val="F45197"/>
      </a:accent6>
      <a:hlink>
        <a:srgbClr val="0097A7"/>
      </a:hlink>
      <a:folHlink>
        <a:srgbClr val="0097A7"/>
      </a:folHlink>
    </a:clrScheme>
    <a:fontScheme name="Office">
      <a:majorFont>
        <a:latin typeface="Zilla Slab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F presentation template 2022.potx" id="{5377B28C-4B65-F947-A507-E01F646E952B}" vid="{9B7199BA-0D66-7A4E-9A01-C63ED0FC498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UAF theme 2022</Template>
  <TotalTime>1928</TotalTime>
  <Words>630</Words>
  <Application>Microsoft Macintosh PowerPoint</Application>
  <PresentationFormat>On-screen Show (16:9)</PresentationFormat>
  <Paragraphs>88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Saira Condensed</vt:lpstr>
      <vt:lpstr>Times</vt:lpstr>
      <vt:lpstr>Zilla Slab</vt:lpstr>
      <vt:lpstr>Arial</vt:lpstr>
      <vt:lpstr>Barlow</vt:lpstr>
      <vt:lpstr>Barlow Medium</vt:lpstr>
      <vt:lpstr>Barlow SemiBold</vt:lpstr>
      <vt:lpstr>Calibri</vt:lpstr>
      <vt:lpstr>Cambria Math</vt:lpstr>
      <vt:lpstr>Symbol</vt:lpstr>
      <vt:lpstr>Times New Roman</vt:lpstr>
      <vt:lpstr>UAF theme 2022</vt:lpstr>
      <vt:lpstr>The Bow Shock and Magnetosheath Responses to Density Depletion Structures</vt:lpstr>
      <vt:lpstr>PowerPoint Presentation</vt:lpstr>
      <vt:lpstr>Motivation</vt:lpstr>
      <vt:lpstr>PowerPoint Presentation</vt:lpstr>
      <vt:lpstr>PowerPoint Presentation</vt:lpstr>
      <vt:lpstr>PowerPoint Presentation</vt:lpstr>
      <vt:lpstr>Case 2: 2020-02-21</vt:lpstr>
      <vt:lpstr>Case 2: 2020-02-21</vt:lpstr>
      <vt:lpstr>Case 2: 2020-02-21</vt:lpstr>
      <vt:lpstr>Model comparison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Bow Shock and Magnetosheath Responses to Density Depletion Structures</dc:title>
  <dc:creator>Xi Lu</dc:creator>
  <cp:lastModifiedBy>Xi Lu</cp:lastModifiedBy>
  <cp:revision>48</cp:revision>
  <dcterms:created xsi:type="dcterms:W3CDTF">2023-04-09T19:08:16Z</dcterms:created>
  <dcterms:modified xsi:type="dcterms:W3CDTF">2023-04-24T07:19:58Z</dcterms:modified>
</cp:coreProperties>
</file>