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95" r:id="rId2"/>
    <p:sldId id="283" r:id="rId3"/>
    <p:sldId id="282" r:id="rId4"/>
    <p:sldId id="284" r:id="rId5"/>
    <p:sldId id="294" r:id="rId6"/>
    <p:sldId id="285" r:id="rId7"/>
    <p:sldId id="286" r:id="rId8"/>
    <p:sldId id="287" r:id="rId9"/>
    <p:sldId id="288" r:id="rId10"/>
    <p:sldId id="289" r:id="rId11"/>
    <p:sldId id="291" r:id="rId12"/>
    <p:sldId id="275" r:id="rId13"/>
    <p:sldId id="293" r:id="rId14"/>
    <p:sldId id="279" r:id="rId15"/>
    <p:sldId id="292" r:id="rId16"/>
    <p:sldId id="28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23"/>
    <p:restoredTop sz="94694"/>
  </p:normalViewPr>
  <p:slideViewPr>
    <p:cSldViewPr snapToGrid="0" snapToObjects="1">
      <p:cViewPr varScale="1">
        <p:scale>
          <a:sx n="119" d="100"/>
          <a:sy n="119" d="100"/>
        </p:scale>
        <p:origin x="22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E6AFE1-3F5C-C540-9E35-BCE109627D8D}"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419115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6AFE1-3F5C-C540-9E35-BCE109627D8D}"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24475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6AFE1-3F5C-C540-9E35-BCE109627D8D}"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347645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6AFE1-3F5C-C540-9E35-BCE109627D8D}"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50631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E6AFE1-3F5C-C540-9E35-BCE109627D8D}"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2465644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E6AFE1-3F5C-C540-9E35-BCE109627D8D}"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223150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E6AFE1-3F5C-C540-9E35-BCE109627D8D}" type="datetimeFigureOut">
              <a:rPr lang="en-US" smtClean="0"/>
              <a:t>4/14/23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178532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E6AFE1-3F5C-C540-9E35-BCE109627D8D}" type="datetimeFigureOut">
              <a:rPr lang="en-US" smtClean="0"/>
              <a:t>4/14/23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303797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6AFE1-3F5C-C540-9E35-BCE109627D8D}" type="datetimeFigureOut">
              <a:rPr lang="en-US" smtClean="0"/>
              <a:t>4/14/23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365198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E6AFE1-3F5C-C540-9E35-BCE109627D8D}"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3267152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E6AFE1-3F5C-C540-9E35-BCE109627D8D}"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80F5F-90EE-7149-933F-A030F5545087}" type="slidenum">
              <a:rPr lang="en-US" smtClean="0"/>
              <a:t>‹#›</a:t>
            </a:fld>
            <a:endParaRPr lang="en-US"/>
          </a:p>
        </p:txBody>
      </p:sp>
    </p:spTree>
    <p:extLst>
      <p:ext uri="{BB962C8B-B14F-4D97-AF65-F5344CB8AC3E}">
        <p14:creationId xmlns:p14="http://schemas.microsoft.com/office/powerpoint/2010/main" val="1374410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6AFE1-3F5C-C540-9E35-BCE109627D8D}" type="datetimeFigureOut">
              <a:rPr lang="en-US" smtClean="0"/>
              <a:t>4/14/23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80F5F-90EE-7149-933F-A030F5545087}" type="slidenum">
              <a:rPr lang="en-US" smtClean="0"/>
              <a:t>‹#›</a:t>
            </a:fld>
            <a:endParaRPr lang="en-US"/>
          </a:p>
        </p:txBody>
      </p:sp>
    </p:spTree>
    <p:extLst>
      <p:ext uri="{BB962C8B-B14F-4D97-AF65-F5344CB8AC3E}">
        <p14:creationId xmlns:p14="http://schemas.microsoft.com/office/powerpoint/2010/main" val="1623936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C1BD00-5E75-2939-A6DD-8154EA3A07B2}"/>
              </a:ext>
            </a:extLst>
          </p:cNvPr>
          <p:cNvSpPr>
            <a:spLocks noGrp="1"/>
          </p:cNvSpPr>
          <p:nvPr>
            <p:ph type="title"/>
          </p:nvPr>
        </p:nvSpPr>
        <p:spPr>
          <a:xfrm>
            <a:off x="189164" y="1473163"/>
            <a:ext cx="3948953" cy="3733539"/>
          </a:xfrm>
        </p:spPr>
        <p:txBody>
          <a:bodyPr/>
          <a:lstStyle/>
          <a:p>
            <a:r>
              <a:rPr lang="en-US" b="1" i="1" dirty="0">
                <a:solidFill>
                  <a:srgbClr val="222222"/>
                </a:solidFill>
                <a:effectLst/>
                <a:latin typeface="Arial" panose="020B0604020202020204" pitchFamily="34" charset="0"/>
              </a:rPr>
              <a:t>Planetary magnetic field without </a:t>
            </a:r>
            <a:r>
              <a:rPr lang="en-US" b="1" i="1" dirty="0" err="1">
                <a:solidFill>
                  <a:srgbClr val="222222"/>
                </a:solidFill>
                <a:effectLst/>
                <a:latin typeface="Arial" panose="020B0604020202020204" pitchFamily="34" charset="0"/>
              </a:rPr>
              <a:t>geodynamo</a:t>
            </a:r>
            <a:endParaRPr lang="en-US" dirty="0"/>
          </a:p>
        </p:txBody>
      </p:sp>
    </p:spTree>
    <p:extLst>
      <p:ext uri="{BB962C8B-B14F-4D97-AF65-F5344CB8AC3E}">
        <p14:creationId xmlns:p14="http://schemas.microsoft.com/office/powerpoint/2010/main" val="160047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810F83-EF22-5940-C28E-4108350EE080}"/>
              </a:ext>
            </a:extLst>
          </p:cNvPr>
          <p:cNvSpPr>
            <a:spLocks noChangeArrowheads="1"/>
          </p:cNvSpPr>
          <p:nvPr/>
        </p:nvSpPr>
        <p:spPr bwMode="auto">
          <a:xfrm>
            <a:off x="1094014" y="1836200"/>
            <a:ext cx="1066255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Enumerating for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μ</a:t>
            </a:r>
            <a:r>
              <a:rPr kumimoji="0" lang="en-US" altLang="en-US" sz="2000" b="0" i="1" u="none" strike="noStrike" cap="none" normalizeH="0" baseline="-2500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0</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=1.26e-6 NA</a:t>
            </a:r>
            <a:r>
              <a:rPr kumimoji="0" lang="en-US" altLang="en-US" sz="2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-1</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en-US" altLang="en-US" sz="20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k</a:t>
            </a:r>
            <a:r>
              <a:rPr kumimoji="0" lang="en-US" altLang="en-US" sz="2000" b="0" i="1" u="none" strike="noStrike" cap="none" normalizeH="0" baseline="-2500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B</a:t>
            </a:r>
            <a:r>
              <a:rPr kumimoji="0" lang="en-US" altLang="en-US" sz="2000" b="0" i="0"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=1.4x10</a:t>
            </a:r>
            <a:r>
              <a:rPr kumimoji="0" lang="en-US" altLang="en-US" sz="2000" b="0" i="0" u="none" strike="noStrike" cap="none" normalizeH="0" baseline="3000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-23</a:t>
            </a:r>
            <a:r>
              <a:rPr kumimoji="0" lang="en-US" altLang="en-US" sz="2000" b="0" i="0"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 m</a:t>
            </a:r>
            <a:r>
              <a:rPr kumimoji="0" lang="en-US" altLang="en-US" sz="2000" b="0" i="0" u="none" strike="noStrike" cap="none" normalizeH="0" baseline="3000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2</a:t>
            </a:r>
            <a:r>
              <a:rPr kumimoji="0" lang="en-US" altLang="en-US" sz="2000" b="0" i="0"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kg s</a:t>
            </a:r>
            <a:r>
              <a:rPr kumimoji="0" lang="en-US" altLang="en-US" sz="2000" b="0" i="0" u="none" strike="noStrike" cap="none" normalizeH="0" baseline="3000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-2</a:t>
            </a:r>
            <a:r>
              <a:rPr kumimoji="0" lang="en-US" altLang="en-US" sz="2000" b="0" i="0"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 K</a:t>
            </a:r>
            <a:r>
              <a:rPr kumimoji="0" lang="en-US" altLang="en-US" sz="2000" b="0" i="0" u="none" strike="noStrike" cap="none" normalizeH="0" baseline="3000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-1</a:t>
            </a:r>
            <a:r>
              <a:rPr kumimoji="0" lang="en-US" altLang="en-US" sz="2000" b="0" i="0"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e</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=1.6e-19 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err="1">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ε</a:t>
            </a:r>
            <a:r>
              <a:rPr kumimoji="0" lang="en-US" altLang="en-US" sz="2000" b="0" i="1" u="none" strike="noStrike" cap="none" normalizeH="0" baseline="-25000" dirty="0" err="1">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F</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=2x10</a:t>
            </a:r>
            <a:r>
              <a:rPr kumimoji="0" lang="en-US" altLang="en-US" sz="2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-18</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J,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core temperature </a:t>
            </a:r>
            <a:r>
              <a:rPr kumimoji="0" lang="en-US" altLang="en-US" sz="20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T</a:t>
            </a:r>
            <a:r>
              <a:rPr kumimoji="0" lang="en-US" altLang="en-US" sz="2000" b="0" i="1" u="none" strike="noStrike" cap="none" normalizeH="0" baseline="-2500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c</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 range of (6+/-2)x10 </a:t>
            </a:r>
            <a:r>
              <a:rPr kumimoji="0" lang="en-US" altLang="en-US" sz="2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3</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K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Alfe</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et al., 2002)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core temperature gradient (∆T ~8x10 </a:t>
            </a:r>
            <a:r>
              <a:rPr kumimoji="0" lang="en-US" altLang="en-US" sz="2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2</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K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Alfe</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et al., 2002; Bologna and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Tellini</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2014),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𝞼 conductivity ~10</a:t>
            </a:r>
            <a:r>
              <a:rPr kumimoji="0" lang="en-US" altLang="en-US" sz="2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6</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S m-</a:t>
            </a:r>
            <a:r>
              <a:rPr kumimoji="0" lang="en-US" altLang="en-US" sz="20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1</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(Pozzo et al., 2012)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thermal heat generated magnetic flux of the Earth core: 0.0002 T to 0.003 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highlight>
                  <a:srgbClr val="00FFFF"/>
                </a:highlight>
                <a:latin typeface="Arial" panose="020B0604020202020204" pitchFamily="34" charset="0"/>
                <a:ea typeface="Times New Roman" panose="02020603050405020304" pitchFamily="18" charset="0"/>
              </a:rPr>
              <a:t>Note that we don’t use the entire temperature difference of 2000 K for estimate scale of the magnetic field but 800 K. This is because the temperature difference between ICB and CMB is mostly isentropic (or adiabatic), lacking the sufficient degree of horizontal variation</a:t>
            </a:r>
            <a:r>
              <a:rPr kumimoji="0" lang="en-US" altLang="en-US" sz="2000" b="0" i="0" u="none" strike="noStrike" cap="none" normalizeH="0" baseline="0" dirty="0">
                <a:ln>
                  <a:noFill/>
                </a:ln>
                <a:solidFill>
                  <a:schemeClr val="tx1"/>
                </a:solidFill>
                <a:effectLst/>
                <a:highlight>
                  <a:srgbClr val="00FFFF"/>
                </a:highlight>
                <a:latin typeface="Arial" panose="020B0604020202020204" pitchFamily="34" charset="0"/>
              </a:rPr>
              <a:t> </a:t>
            </a:r>
          </a:p>
        </p:txBody>
      </p:sp>
      <p:pic>
        <p:nvPicPr>
          <p:cNvPr id="3" name="Picture 2">
            <a:extLst>
              <a:ext uri="{FF2B5EF4-FFF2-40B4-BE49-F238E27FC236}">
                <a16:creationId xmlns:a16="http://schemas.microsoft.com/office/drawing/2014/main" id="{07C5A525-1D6C-AA39-B3AD-956A7A310B6E}"/>
              </a:ext>
            </a:extLst>
          </p:cNvPr>
          <p:cNvPicPr>
            <a:picLocks noChangeAspect="1"/>
          </p:cNvPicPr>
          <p:nvPr/>
        </p:nvPicPr>
        <p:blipFill>
          <a:blip r:embed="rId2"/>
          <a:stretch>
            <a:fillRect/>
          </a:stretch>
        </p:blipFill>
        <p:spPr>
          <a:xfrm>
            <a:off x="1365737" y="454722"/>
            <a:ext cx="2463650" cy="839466"/>
          </a:xfrm>
          <a:prstGeom prst="rect">
            <a:avLst/>
          </a:prstGeom>
        </p:spPr>
      </p:pic>
    </p:spTree>
    <p:extLst>
      <p:ext uri="{BB962C8B-B14F-4D97-AF65-F5344CB8AC3E}">
        <p14:creationId xmlns:p14="http://schemas.microsoft.com/office/powerpoint/2010/main" val="643520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A2F6C-1D61-89D7-33A2-9F2C337998A2}"/>
              </a:ext>
            </a:extLst>
          </p:cNvPr>
          <p:cNvSpPr>
            <a:spLocks noChangeArrowheads="1"/>
          </p:cNvSpPr>
          <p:nvPr/>
        </p:nvSpPr>
        <p:spPr bwMode="auto">
          <a:xfrm>
            <a:off x="242625" y="366623"/>
            <a:ext cx="934244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 thermal gradients in the core cause the heat exchange by convection.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In parallel, the thermal gradients in the dense liquid core allow for existence of Fermi electrons to flow in a direction of the convective flow.</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Therefore, both the convective flows and Fermi currents need to obey a handedness of the geo-rotation system controlled by Coriolis force (Matsui et al., 2014)).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Then for a counterclockwise (CCW) earth’s spinning we have a prescribed handedness of the upwelling/downwelling of liquid masses in the Earth’s core.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This is supported by observation of the columnar structure from combinations of satellite magnetic data (Gillet et al., 2022).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Upwelling masses in the NH would spin clockwise (CW), while upwelling masses spin CCW in the southern hemisphere (SH) when looking towards the center of the spinning Earth.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Considering the higher temperature of the core upwelling masses, the resistance of these high temperature compositions is lower than the surrounding colder material (de Koker et al., 2012). This supports the notion that Fermi electrons follow the heat gradients (equations 3 and 4) and are directed via the upwelling plumes of lower density, lower resistance, and different composition (de Koker et al., 2012; Umemoto and Hirose, 2020), towards the maximum temperature gradients, and eventually towards the CMB.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Therefore, in the NH the Coriolis clockwise upwelling spiral would create conduit for clockwise moving Fermi electrons from the inner core to a cooler CMB, generating CCW electric current and thus upward directed magnetic flux forming a reversed magnetic polarity. Same logic goes for the SH where all upwelling conduits generate clockwise electric current generating downward directed flux, normal magnetic polarity, supporting our hypothesis.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452E67CD-E043-EEBE-56CB-BED565929F8C}"/>
              </a:ext>
            </a:extLst>
          </p:cNvPr>
          <p:cNvPicPr>
            <a:picLocks noChangeAspect="1"/>
          </p:cNvPicPr>
          <p:nvPr/>
        </p:nvPicPr>
        <p:blipFill rotWithShape="1">
          <a:blip r:embed="rId2"/>
          <a:srcRect b="51112"/>
          <a:stretch/>
        </p:blipFill>
        <p:spPr>
          <a:xfrm>
            <a:off x="9896214" y="2438263"/>
            <a:ext cx="2183790" cy="1981475"/>
          </a:xfrm>
          <a:prstGeom prst="rect">
            <a:avLst/>
          </a:prstGeom>
        </p:spPr>
      </p:pic>
      <p:pic>
        <p:nvPicPr>
          <p:cNvPr id="5" name="Picture 4">
            <a:extLst>
              <a:ext uri="{FF2B5EF4-FFF2-40B4-BE49-F238E27FC236}">
                <a16:creationId xmlns:a16="http://schemas.microsoft.com/office/drawing/2014/main" id="{1F3EAC9F-3E3B-2D82-6A5B-28E9C6D960A4}"/>
              </a:ext>
            </a:extLst>
          </p:cNvPr>
          <p:cNvPicPr>
            <a:picLocks noChangeAspect="1"/>
          </p:cNvPicPr>
          <p:nvPr/>
        </p:nvPicPr>
        <p:blipFill>
          <a:blip r:embed="rId3"/>
          <a:stretch>
            <a:fillRect/>
          </a:stretch>
        </p:blipFill>
        <p:spPr>
          <a:xfrm>
            <a:off x="10227618" y="571363"/>
            <a:ext cx="1765300" cy="1866900"/>
          </a:xfrm>
          <a:prstGeom prst="rect">
            <a:avLst/>
          </a:prstGeom>
        </p:spPr>
      </p:pic>
      <p:pic>
        <p:nvPicPr>
          <p:cNvPr id="6" name="Picture 5">
            <a:extLst>
              <a:ext uri="{FF2B5EF4-FFF2-40B4-BE49-F238E27FC236}">
                <a16:creationId xmlns:a16="http://schemas.microsoft.com/office/drawing/2014/main" id="{8113B2BE-750D-587E-2AE8-23224FA161AE}"/>
              </a:ext>
            </a:extLst>
          </p:cNvPr>
          <p:cNvPicPr>
            <a:picLocks noChangeAspect="1"/>
          </p:cNvPicPr>
          <p:nvPr/>
        </p:nvPicPr>
        <p:blipFill>
          <a:blip r:embed="rId4"/>
          <a:stretch>
            <a:fillRect/>
          </a:stretch>
        </p:blipFill>
        <p:spPr>
          <a:xfrm>
            <a:off x="10227618" y="4305163"/>
            <a:ext cx="1590982" cy="2058263"/>
          </a:xfrm>
          <a:prstGeom prst="rect">
            <a:avLst/>
          </a:prstGeom>
        </p:spPr>
      </p:pic>
    </p:spTree>
    <p:extLst>
      <p:ext uri="{BB962C8B-B14F-4D97-AF65-F5344CB8AC3E}">
        <p14:creationId xmlns:p14="http://schemas.microsoft.com/office/powerpoint/2010/main" val="2172047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any name&#10;&#10;Description automatically generated">
            <a:extLst>
              <a:ext uri="{FF2B5EF4-FFF2-40B4-BE49-F238E27FC236}">
                <a16:creationId xmlns:a16="http://schemas.microsoft.com/office/drawing/2014/main" id="{CB8AB60C-BB16-1D42-AE8B-6E314F9BE48B}"/>
              </a:ext>
            </a:extLst>
          </p:cNvPr>
          <p:cNvPicPr>
            <a:picLocks noChangeAspect="1"/>
          </p:cNvPicPr>
          <p:nvPr/>
        </p:nvPicPr>
        <p:blipFill>
          <a:blip r:embed="rId2"/>
          <a:stretch>
            <a:fillRect/>
          </a:stretch>
        </p:blipFill>
        <p:spPr>
          <a:xfrm>
            <a:off x="911791" y="285804"/>
            <a:ext cx="9936317" cy="6572195"/>
          </a:xfrm>
          <a:prstGeom prst="rect">
            <a:avLst/>
          </a:prstGeom>
        </p:spPr>
      </p:pic>
      <p:sp>
        <p:nvSpPr>
          <p:cNvPr id="3" name="Oval 2">
            <a:extLst>
              <a:ext uri="{FF2B5EF4-FFF2-40B4-BE49-F238E27FC236}">
                <a16:creationId xmlns:a16="http://schemas.microsoft.com/office/drawing/2014/main" id="{2108E9C6-E2B1-DE8B-1D66-870CF143DEBA}"/>
              </a:ext>
            </a:extLst>
          </p:cNvPr>
          <p:cNvSpPr/>
          <p:nvPr/>
        </p:nvSpPr>
        <p:spPr>
          <a:xfrm>
            <a:off x="7205022" y="3327400"/>
            <a:ext cx="3643086" cy="3643086"/>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18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F2F734CD-6017-DEBB-CB31-646445B3BCF9}"/>
              </a:ext>
            </a:extLst>
          </p:cNvPr>
          <p:cNvPicPr>
            <a:picLocks noChangeAspect="1"/>
          </p:cNvPicPr>
          <p:nvPr/>
        </p:nvPicPr>
        <p:blipFill>
          <a:blip r:embed="rId2"/>
          <a:stretch>
            <a:fillRect/>
          </a:stretch>
        </p:blipFill>
        <p:spPr>
          <a:xfrm>
            <a:off x="0" y="65314"/>
            <a:ext cx="5943600" cy="5104130"/>
          </a:xfrm>
          <a:prstGeom prst="rect">
            <a:avLst/>
          </a:prstGeom>
        </p:spPr>
      </p:pic>
      <p:sp>
        <p:nvSpPr>
          <p:cNvPr id="4" name="TextBox 3">
            <a:extLst>
              <a:ext uri="{FF2B5EF4-FFF2-40B4-BE49-F238E27FC236}">
                <a16:creationId xmlns:a16="http://schemas.microsoft.com/office/drawing/2014/main" id="{E5FEA45E-84D8-54E9-A462-C6BEF099FCD2}"/>
              </a:ext>
            </a:extLst>
          </p:cNvPr>
          <p:cNvSpPr txBox="1"/>
          <p:nvPr/>
        </p:nvSpPr>
        <p:spPr>
          <a:xfrm>
            <a:off x="5943600" y="65314"/>
            <a:ext cx="6098720" cy="4801314"/>
          </a:xfrm>
          <a:prstGeom prst="rect">
            <a:avLst/>
          </a:prstGeom>
          <a:noFill/>
        </p:spPr>
        <p:txBody>
          <a:bodyPr wrap="square">
            <a:spAutoFit/>
          </a:bodyPr>
          <a:lstStyle/>
          <a:p>
            <a:pPr marL="0" marR="0">
              <a:spcBef>
                <a:spcPts val="0"/>
              </a:spcBef>
              <a:spcAft>
                <a:spcPts val="0"/>
              </a:spcAft>
              <a:tabLst>
                <a:tab pos="120015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Screen shot from the FEMM software showing the initial setup of the core geomagnetic model with rotational symmetry around the vertical axis along the left edge of the image. Central region of the core is blown out for clarity. The smallest circle is inner/outer core boundary at 1220 km from the center, the next larger circle is outer core/mantle boundary at 3480 km from the center, the third circle is Earth’s surface at 6380 km from the center. The set of 7 largest circles at 7500 km, 7600 km, 7700 km, 7800 km, 7900 km, 8000 km, 8100 km, 8200 km is a Dirichlet boundary condition to satisfy the geometry of the infinite dipole field. The green arrows indicate the electric currents that contributes to the dynamo magnetic field, each of them has magnitude of 750 kA/m along the specified direction. The inner core has a prescribed relative magnetic permeability of 14.8. Outer core, mantle and crust, and air have a relative magnetic permeability of 1. Dirichlet condition layers outside have their relative magnetic permeability of 2.4.</a:t>
            </a: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47376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0D1BAA-FCA8-FB4A-BB3D-188648FAC1A6}"/>
              </a:ext>
            </a:extLst>
          </p:cNvPr>
          <p:cNvPicPr>
            <a:picLocks noChangeAspect="1"/>
          </p:cNvPicPr>
          <p:nvPr/>
        </p:nvPicPr>
        <p:blipFill>
          <a:blip r:embed="rId2"/>
          <a:stretch>
            <a:fillRect/>
          </a:stretch>
        </p:blipFill>
        <p:spPr>
          <a:xfrm>
            <a:off x="643467" y="879941"/>
            <a:ext cx="10905066" cy="5098117"/>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363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16A99F81-EBA7-330F-3E06-5A1B37A0C532}"/>
              </a:ext>
            </a:extLst>
          </p:cNvPr>
          <p:cNvPicPr>
            <a:picLocks noChangeAspect="1"/>
          </p:cNvPicPr>
          <p:nvPr/>
        </p:nvPicPr>
        <p:blipFill>
          <a:blip r:embed="rId2"/>
          <a:stretch>
            <a:fillRect/>
          </a:stretch>
        </p:blipFill>
        <p:spPr>
          <a:xfrm>
            <a:off x="152400" y="188821"/>
            <a:ext cx="5943600" cy="5010785"/>
          </a:xfrm>
          <a:prstGeom prst="rect">
            <a:avLst/>
          </a:prstGeom>
        </p:spPr>
      </p:pic>
      <p:sp>
        <p:nvSpPr>
          <p:cNvPr id="4" name="TextBox 3">
            <a:extLst>
              <a:ext uri="{FF2B5EF4-FFF2-40B4-BE49-F238E27FC236}">
                <a16:creationId xmlns:a16="http://schemas.microsoft.com/office/drawing/2014/main" id="{EE6A5F10-C46D-A8CC-7BB7-17E5B5218995}"/>
              </a:ext>
            </a:extLst>
          </p:cNvPr>
          <p:cNvSpPr txBox="1"/>
          <p:nvPr/>
        </p:nvSpPr>
        <p:spPr>
          <a:xfrm>
            <a:off x="6096000" y="764739"/>
            <a:ext cx="5490482" cy="2862322"/>
          </a:xfrm>
          <a:prstGeom prst="rect">
            <a:avLst/>
          </a:prstGeom>
          <a:noFill/>
        </p:spPr>
        <p:txBody>
          <a:bodyPr wrap="square">
            <a:spAutoFit/>
          </a:bodyPr>
          <a:lstStyle/>
          <a:p>
            <a:pPr marL="0" marR="0">
              <a:spcBef>
                <a:spcPts val="0"/>
              </a:spcBef>
              <a:spcAft>
                <a:spcPts val="0"/>
              </a:spcAft>
              <a:tabLst>
                <a:tab pos="120015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Image of the flux magnetic intensity at the Earth’s surface. Maximum magnetic intensity flux over the North pole is just over 61000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nT</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over the Siberia, Near Tunguska region, Russia, marked as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MaxN</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Maximum magnetic intensity flux over the South pole is just over 66000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nT</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near a French Dumont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d’Urville</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Antarctica, Victoria Land Station, marked as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MaxS</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Minimum magnetic Intensity flux distribution over the Earth is marked by a black dotted line and ranges between just below 23000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nT</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(MinE1) to just below 42000 </a:t>
            </a:r>
            <a:r>
              <a:rPr lang="en-US" sz="1800" dirty="0" err="1">
                <a:effectLst/>
                <a:latin typeface="Calibri" panose="020F0502020204030204" pitchFamily="34" charset="0"/>
                <a:ea typeface="Yu Mincho" panose="02020400000000000000" pitchFamily="18" charset="-128"/>
                <a:cs typeface="Times New Roman" panose="02020603050405020304" pitchFamily="18" charset="0"/>
              </a:rPr>
              <a:t>nT</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 (MinE2).</a:t>
            </a:r>
            <a:endParaRPr lang="en-US" sz="28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34961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48E10-C3F3-5445-B1FA-DB9930E6F812}"/>
              </a:ext>
            </a:extLst>
          </p:cNvPr>
          <p:cNvPicPr>
            <a:picLocks noChangeAspect="1"/>
          </p:cNvPicPr>
          <p:nvPr/>
        </p:nvPicPr>
        <p:blipFill>
          <a:blip r:embed="rId2"/>
          <a:stretch>
            <a:fillRect/>
          </a:stretch>
        </p:blipFill>
        <p:spPr>
          <a:xfrm>
            <a:off x="1288473" y="47241"/>
            <a:ext cx="9580417" cy="6788058"/>
          </a:xfrm>
          <a:prstGeom prst="rect">
            <a:avLst/>
          </a:prstGeom>
        </p:spPr>
      </p:pic>
    </p:spTree>
    <p:extLst>
      <p:ext uri="{BB962C8B-B14F-4D97-AF65-F5344CB8AC3E}">
        <p14:creationId xmlns:p14="http://schemas.microsoft.com/office/powerpoint/2010/main" val="791987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0B20C5-4FD0-2E4F-A502-273F8D28735C}"/>
              </a:ext>
            </a:extLst>
          </p:cNvPr>
          <p:cNvSpPr>
            <a:spLocks noChangeArrowheads="1"/>
          </p:cNvSpPr>
          <p:nvPr/>
        </p:nvSpPr>
        <p:spPr bwMode="auto">
          <a:xfrm>
            <a:off x="1802162" y="3429000"/>
            <a:ext cx="82726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1600" dirty="0">
                <a:solidFill>
                  <a:srgbClr val="000000"/>
                </a:solidFill>
                <a:latin typeface="Arial" panose="020B0604020202020204" pitchFamily="34" charset="0"/>
                <a:ea typeface="Times New Roman" panose="02020603050405020304" pitchFamily="18" charset="0"/>
              </a:rPr>
              <a:t>Can geomagnetic field be generated by Fermi electrons?? </a:t>
            </a:r>
          </a:p>
          <a:p>
            <a:pPr algn="just" eaLnBrk="0" fontAlgn="base" hangingPunct="0">
              <a:spcBef>
                <a:spcPct val="0"/>
              </a:spcBef>
              <a:spcAft>
                <a:spcPct val="0"/>
              </a:spcAft>
            </a:pPr>
            <a:r>
              <a:rPr lang="en-US" altLang="en-US" sz="1600" dirty="0">
                <a:solidFill>
                  <a:srgbClr val="000000"/>
                </a:solidFill>
                <a:latin typeface="Arial" panose="020B0604020202020204" pitchFamily="34" charset="0"/>
                <a:ea typeface="Times New Roman" panose="02020603050405020304" pitchFamily="18" charset="0"/>
              </a:rPr>
              <a:t>Do magnetic polarities present dominance of one hemisphere convection?</a:t>
            </a:r>
          </a:p>
          <a:p>
            <a:pPr algn="just" eaLnBrk="0" fontAlgn="base" hangingPunct="0">
              <a:spcBef>
                <a:spcPct val="0"/>
              </a:spcBef>
              <a:spcAft>
                <a:spcPct val="0"/>
              </a:spcAft>
            </a:pPr>
            <a:r>
              <a:rPr lang="en-US" altLang="en-US" sz="1600" dirty="0">
                <a:solidFill>
                  <a:srgbClr val="000000"/>
                </a:solidFill>
                <a:latin typeface="Arial" panose="020B0604020202020204" pitchFamily="34" charset="0"/>
                <a:ea typeface="Times New Roman" panose="02020603050405020304" pitchFamily="18" charset="0"/>
              </a:rPr>
              <a:t>Are magnetic reversals controlled by arrival of cold subduction slabs to the CMB?</a:t>
            </a:r>
          </a:p>
        </p:txBody>
      </p:sp>
      <p:sp>
        <p:nvSpPr>
          <p:cNvPr id="3" name="TextBox 2">
            <a:extLst>
              <a:ext uri="{FF2B5EF4-FFF2-40B4-BE49-F238E27FC236}">
                <a16:creationId xmlns:a16="http://schemas.microsoft.com/office/drawing/2014/main" id="{43AB8393-A3F1-F68A-86A4-7926FB938378}"/>
              </a:ext>
            </a:extLst>
          </p:cNvPr>
          <p:cNvSpPr txBox="1"/>
          <p:nvPr/>
        </p:nvSpPr>
        <p:spPr>
          <a:xfrm>
            <a:off x="4767943" y="898071"/>
            <a:ext cx="1369286" cy="369332"/>
          </a:xfrm>
          <a:prstGeom prst="rect">
            <a:avLst/>
          </a:prstGeom>
          <a:noFill/>
        </p:spPr>
        <p:txBody>
          <a:bodyPr wrap="none" rtlCol="0">
            <a:spAutoFit/>
          </a:bodyPr>
          <a:lstStyle/>
          <a:p>
            <a:r>
              <a:rPr lang="en-US" dirty="0"/>
              <a:t>Thank you….</a:t>
            </a:r>
          </a:p>
        </p:txBody>
      </p:sp>
      <p:pic>
        <p:nvPicPr>
          <p:cNvPr id="4" name="Picture 3">
            <a:extLst>
              <a:ext uri="{FF2B5EF4-FFF2-40B4-BE49-F238E27FC236}">
                <a16:creationId xmlns:a16="http://schemas.microsoft.com/office/drawing/2014/main" id="{EC40D898-B574-150B-B99D-FB627613063E}"/>
              </a:ext>
            </a:extLst>
          </p:cNvPr>
          <p:cNvPicPr>
            <a:picLocks noChangeAspect="1"/>
          </p:cNvPicPr>
          <p:nvPr/>
        </p:nvPicPr>
        <p:blipFill>
          <a:blip r:embed="rId2"/>
          <a:stretch>
            <a:fillRect/>
          </a:stretch>
        </p:blipFill>
        <p:spPr>
          <a:xfrm>
            <a:off x="8606971" y="192927"/>
            <a:ext cx="3444479" cy="3394455"/>
          </a:xfrm>
          <a:prstGeom prst="rect">
            <a:avLst/>
          </a:prstGeom>
        </p:spPr>
      </p:pic>
    </p:spTree>
    <p:extLst>
      <p:ext uri="{BB962C8B-B14F-4D97-AF65-F5344CB8AC3E}">
        <p14:creationId xmlns:p14="http://schemas.microsoft.com/office/powerpoint/2010/main" val="208282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FE2BE-5967-55BF-CB3C-04C407729C0A}"/>
              </a:ext>
            </a:extLst>
          </p:cNvPr>
          <p:cNvSpPr txBox="1"/>
          <p:nvPr/>
        </p:nvSpPr>
        <p:spPr>
          <a:xfrm>
            <a:off x="726830" y="157900"/>
            <a:ext cx="10474569" cy="461665"/>
          </a:xfrm>
          <a:prstGeom prst="rect">
            <a:avLst/>
          </a:prstGeom>
          <a:noFill/>
        </p:spPr>
        <p:txBody>
          <a:bodyPr wrap="square">
            <a:spAutoFit/>
          </a:bodyPr>
          <a:lstStyle/>
          <a:p>
            <a:r>
              <a:rPr lang="en-US" sz="2400" dirty="0">
                <a:effectLst/>
                <a:latin typeface="Times New Roman" panose="02020603050405020304" pitchFamily="18" charset="0"/>
                <a:ea typeface="Calibri" panose="020F0502020204030204" pitchFamily="34" charset="0"/>
              </a:rPr>
              <a:t>Planetary magnetic field production mechanism</a:t>
            </a:r>
            <a:endParaRPr lang="en-US" sz="2400" dirty="0"/>
          </a:p>
        </p:txBody>
      </p:sp>
      <p:sp>
        <p:nvSpPr>
          <p:cNvPr id="5" name="TextBox 4">
            <a:extLst>
              <a:ext uri="{FF2B5EF4-FFF2-40B4-BE49-F238E27FC236}">
                <a16:creationId xmlns:a16="http://schemas.microsoft.com/office/drawing/2014/main" id="{46A3BE9E-D86C-AAD8-3B7F-30ACE1397C41}"/>
              </a:ext>
            </a:extLst>
          </p:cNvPr>
          <p:cNvSpPr txBox="1"/>
          <p:nvPr/>
        </p:nvSpPr>
        <p:spPr>
          <a:xfrm>
            <a:off x="807426" y="771958"/>
            <a:ext cx="10096497" cy="923330"/>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A dominant dipole component of the planetary magnetic field has its source in the </a:t>
            </a:r>
            <a:r>
              <a:rPr lang="en-US" sz="1800" dirty="0" err="1">
                <a:effectLst/>
                <a:latin typeface="Times New Roman" panose="02020603050405020304" pitchFamily="18" charset="0"/>
                <a:ea typeface="Calibri" panose="020F0502020204030204" pitchFamily="34" charset="0"/>
              </a:rPr>
              <a:t>planets´s</a:t>
            </a:r>
            <a:r>
              <a:rPr lang="en-US" sz="1800" dirty="0">
                <a:effectLst/>
                <a:latin typeface="Times New Roman" panose="02020603050405020304" pitchFamily="18" charset="0"/>
                <a:ea typeface="Calibri" panose="020F0502020204030204" pitchFamily="34" charset="0"/>
              </a:rPr>
              <a:t> core (outer core in case of Earth), where heavy fluid motion in the core is subjected to the Earth’s spinning, where the field is “somehow” generated and lasted for more than 3.4 billion years (Landeau et al., 2022). </a:t>
            </a:r>
            <a:endParaRPr lang="en-US" dirty="0"/>
          </a:p>
        </p:txBody>
      </p:sp>
      <p:sp>
        <p:nvSpPr>
          <p:cNvPr id="10" name="Rectangle 4">
            <a:extLst>
              <a:ext uri="{FF2B5EF4-FFF2-40B4-BE49-F238E27FC236}">
                <a16:creationId xmlns:a16="http://schemas.microsoft.com/office/drawing/2014/main" id="{80E5FEA8-1140-4A05-F706-DF2D3E2AB3AD}"/>
              </a:ext>
            </a:extLst>
          </p:cNvPr>
          <p:cNvSpPr>
            <a:spLocks noChangeArrowheads="1"/>
          </p:cNvSpPr>
          <p:nvPr/>
        </p:nvSpPr>
        <p:spPr bwMode="auto">
          <a:xfrm rot="10800000" flipV="1">
            <a:off x="186465" y="2092881"/>
            <a:ext cx="627541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latin typeface="Arial" panose="020B0604020202020204" pitchFamily="34" charset="0"/>
                <a:ea typeface="Times New Roman" panose="02020603050405020304" pitchFamily="18" charset="0"/>
              </a:rPr>
              <a:t>P</a:t>
            </a: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recession (too weak for enough flux production),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latin typeface="Arial" panose="020B0604020202020204" pitchFamily="34" charset="0"/>
                <a:ea typeface="Times New Roman" panose="02020603050405020304" pitchFamily="18" charset="0"/>
              </a:rPr>
              <a:t>T</a:t>
            </a: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ides (may have played the role early when Earth span faster) </a:t>
            </a:r>
            <a:endParaRPr lang="en-US" altLang="en-US" sz="2400" dirty="0">
              <a:latin typeface="Arial" panose="020B0604020202020204" pitchFamily="34" charset="0"/>
              <a:ea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Convection combined with exsolution of light elements (motion of the highly conducting fluid), attempts towards its understanding and matching the geomagnetic and paleomagnetic observations (Landeau et al., 2022; Stevenson, 2010).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E59B45F1-CD65-F02A-6B6E-C2017BA4A96D}"/>
              </a:ext>
            </a:extLst>
          </p:cNvPr>
          <p:cNvPicPr>
            <a:picLocks noChangeAspect="1"/>
          </p:cNvPicPr>
          <p:nvPr/>
        </p:nvPicPr>
        <p:blipFill>
          <a:blip r:embed="rId2"/>
          <a:stretch>
            <a:fillRect/>
          </a:stretch>
        </p:blipFill>
        <p:spPr>
          <a:xfrm>
            <a:off x="6260663" y="2092880"/>
            <a:ext cx="5744873" cy="4154985"/>
          </a:xfrm>
          <a:prstGeom prst="rect">
            <a:avLst/>
          </a:prstGeom>
        </p:spPr>
      </p:pic>
    </p:spTree>
    <p:extLst>
      <p:ext uri="{BB962C8B-B14F-4D97-AF65-F5344CB8AC3E}">
        <p14:creationId xmlns:p14="http://schemas.microsoft.com/office/powerpoint/2010/main" val="1669874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ACAFC2-6BFD-14C0-1312-FB90E2FA86CD}"/>
              </a:ext>
            </a:extLst>
          </p:cNvPr>
          <p:cNvPicPr>
            <a:picLocks noChangeAspect="1"/>
          </p:cNvPicPr>
          <p:nvPr/>
        </p:nvPicPr>
        <p:blipFill>
          <a:blip r:embed="rId2"/>
          <a:stretch>
            <a:fillRect/>
          </a:stretch>
        </p:blipFill>
        <p:spPr>
          <a:xfrm>
            <a:off x="162764" y="164123"/>
            <a:ext cx="6810025" cy="3018692"/>
          </a:xfrm>
          <a:prstGeom prst="rect">
            <a:avLst/>
          </a:prstGeom>
        </p:spPr>
      </p:pic>
      <p:pic>
        <p:nvPicPr>
          <p:cNvPr id="5" name="Picture 4">
            <a:extLst>
              <a:ext uri="{FF2B5EF4-FFF2-40B4-BE49-F238E27FC236}">
                <a16:creationId xmlns:a16="http://schemas.microsoft.com/office/drawing/2014/main" id="{E876A524-6349-A569-7E4A-B63B0317DB10}"/>
              </a:ext>
            </a:extLst>
          </p:cNvPr>
          <p:cNvPicPr>
            <a:picLocks noChangeAspect="1"/>
          </p:cNvPicPr>
          <p:nvPr/>
        </p:nvPicPr>
        <p:blipFill>
          <a:blip r:embed="rId3"/>
          <a:stretch>
            <a:fillRect/>
          </a:stretch>
        </p:blipFill>
        <p:spPr>
          <a:xfrm>
            <a:off x="7875289" y="0"/>
            <a:ext cx="4316711" cy="6858000"/>
          </a:xfrm>
          <a:prstGeom prst="rect">
            <a:avLst/>
          </a:prstGeom>
        </p:spPr>
      </p:pic>
      <p:pic>
        <p:nvPicPr>
          <p:cNvPr id="6" name="Picture 5">
            <a:extLst>
              <a:ext uri="{FF2B5EF4-FFF2-40B4-BE49-F238E27FC236}">
                <a16:creationId xmlns:a16="http://schemas.microsoft.com/office/drawing/2014/main" id="{680B3F4B-7DAD-5DCD-A7C1-6B83CDC52B71}"/>
              </a:ext>
            </a:extLst>
          </p:cNvPr>
          <p:cNvPicPr>
            <a:picLocks noChangeAspect="1"/>
          </p:cNvPicPr>
          <p:nvPr/>
        </p:nvPicPr>
        <p:blipFill>
          <a:blip r:embed="rId4"/>
          <a:stretch>
            <a:fillRect/>
          </a:stretch>
        </p:blipFill>
        <p:spPr>
          <a:xfrm>
            <a:off x="2252295" y="3429000"/>
            <a:ext cx="3269273" cy="3209208"/>
          </a:xfrm>
          <a:prstGeom prst="rect">
            <a:avLst/>
          </a:prstGeom>
        </p:spPr>
      </p:pic>
    </p:spTree>
    <p:extLst>
      <p:ext uri="{BB962C8B-B14F-4D97-AF65-F5344CB8AC3E}">
        <p14:creationId xmlns:p14="http://schemas.microsoft.com/office/powerpoint/2010/main" val="3565701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AAF22E-1DBA-39F3-DC67-1CFCA36888AE}"/>
              </a:ext>
            </a:extLst>
          </p:cNvPr>
          <p:cNvSpPr>
            <a:spLocks noChangeArrowheads="1"/>
          </p:cNvSpPr>
          <p:nvPr/>
        </p:nvSpPr>
        <p:spPr bwMode="auto">
          <a:xfrm>
            <a:off x="901017" y="350402"/>
            <a:ext cx="989511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Numerical models are considering a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geodynamo</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mechanism with a turbulent convection in a rotating fluid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Busse</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2000;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Glatzmaier</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and Roberts, 1996;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Kono</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and Roberts, 2002;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Kuang</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and Bloxham, 1997; Landeau et al., 2022).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latin typeface="Arial" panose="020B0604020202020204" pitchFamily="34" charset="0"/>
                <a:ea typeface="Times New Roman" panose="02020603050405020304" pitchFamily="18" charset="0"/>
              </a:rPr>
              <a:t>A</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bility to switch the magnetic field’s magnetic polarity, (</a:t>
            </a:r>
            <a:r>
              <a:rPr kumimoji="0" lang="en-US" altLang="en-US"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Berhanu</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et al., 2007)</a:t>
            </a:r>
            <a:r>
              <a:rPr kumimoji="0" lang="en-US" altLang="en-US" sz="2000" b="0" i="0" u="none" strike="noStrike" cap="none" normalizeH="0" baseline="0" dirty="0">
                <a:ln>
                  <a:noFill/>
                </a:ln>
                <a:solidFill>
                  <a:schemeClr val="tx1"/>
                </a:solidFill>
                <a:effectLst/>
                <a:latin typeface="Arial" panose="020B0604020202020204" pitchFamily="34" charset="0"/>
              </a:rPr>
              <a:t> </a:t>
            </a:r>
          </a:p>
        </p:txBody>
      </p:sp>
      <p:pic>
        <p:nvPicPr>
          <p:cNvPr id="4" name="Picture 3">
            <a:extLst>
              <a:ext uri="{FF2B5EF4-FFF2-40B4-BE49-F238E27FC236}">
                <a16:creationId xmlns:a16="http://schemas.microsoft.com/office/drawing/2014/main" id="{D8B35CCC-7278-1B4D-624B-0D7C4344D743}"/>
              </a:ext>
            </a:extLst>
          </p:cNvPr>
          <p:cNvPicPr>
            <a:picLocks noChangeAspect="1"/>
          </p:cNvPicPr>
          <p:nvPr/>
        </p:nvPicPr>
        <p:blipFill>
          <a:blip r:embed="rId2"/>
          <a:stretch>
            <a:fillRect/>
          </a:stretch>
        </p:blipFill>
        <p:spPr>
          <a:xfrm>
            <a:off x="720232" y="1981618"/>
            <a:ext cx="3819496" cy="4537810"/>
          </a:xfrm>
          <a:prstGeom prst="rect">
            <a:avLst/>
          </a:prstGeom>
        </p:spPr>
      </p:pic>
      <p:pic>
        <p:nvPicPr>
          <p:cNvPr id="5" name="Picture 4">
            <a:extLst>
              <a:ext uri="{FF2B5EF4-FFF2-40B4-BE49-F238E27FC236}">
                <a16:creationId xmlns:a16="http://schemas.microsoft.com/office/drawing/2014/main" id="{00FF4096-81E1-0667-21D8-B29DD7670161}"/>
              </a:ext>
            </a:extLst>
          </p:cNvPr>
          <p:cNvPicPr>
            <a:picLocks noChangeAspect="1"/>
          </p:cNvPicPr>
          <p:nvPr/>
        </p:nvPicPr>
        <p:blipFill>
          <a:blip r:embed="rId3"/>
          <a:stretch>
            <a:fillRect/>
          </a:stretch>
        </p:blipFill>
        <p:spPr>
          <a:xfrm>
            <a:off x="8531606" y="2083560"/>
            <a:ext cx="3660394" cy="3607235"/>
          </a:xfrm>
          <a:prstGeom prst="rect">
            <a:avLst/>
          </a:prstGeom>
        </p:spPr>
      </p:pic>
      <p:pic>
        <p:nvPicPr>
          <p:cNvPr id="6" name="Picture 5">
            <a:extLst>
              <a:ext uri="{FF2B5EF4-FFF2-40B4-BE49-F238E27FC236}">
                <a16:creationId xmlns:a16="http://schemas.microsoft.com/office/drawing/2014/main" id="{32A9480A-4CEE-3B18-B2EB-82321CD09946}"/>
              </a:ext>
            </a:extLst>
          </p:cNvPr>
          <p:cNvPicPr>
            <a:picLocks noChangeAspect="1"/>
          </p:cNvPicPr>
          <p:nvPr/>
        </p:nvPicPr>
        <p:blipFill>
          <a:blip r:embed="rId4"/>
          <a:stretch>
            <a:fillRect/>
          </a:stretch>
        </p:blipFill>
        <p:spPr>
          <a:xfrm>
            <a:off x="4828180" y="2058186"/>
            <a:ext cx="3660394" cy="3679497"/>
          </a:xfrm>
          <a:prstGeom prst="rect">
            <a:avLst/>
          </a:prstGeom>
        </p:spPr>
      </p:pic>
    </p:spTree>
    <p:extLst>
      <p:ext uri="{BB962C8B-B14F-4D97-AF65-F5344CB8AC3E}">
        <p14:creationId xmlns:p14="http://schemas.microsoft.com/office/powerpoint/2010/main" val="1234147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6584A1-7B1D-7B05-6167-8E0630C11589}"/>
              </a:ext>
            </a:extLst>
          </p:cNvPr>
          <p:cNvSpPr txBox="1"/>
          <p:nvPr/>
        </p:nvSpPr>
        <p:spPr>
          <a:xfrm>
            <a:off x="1334861" y="917807"/>
            <a:ext cx="9621610" cy="369332"/>
          </a:xfrm>
          <a:prstGeom prst="rect">
            <a:avLst/>
          </a:prstGeom>
          <a:noFill/>
        </p:spPr>
        <p:txBody>
          <a:bodyPr wrap="square">
            <a:spAutoFit/>
          </a:bodyPr>
          <a:lstStyle/>
          <a:p>
            <a:r>
              <a:rPr lang="en-US" b="0" i="0" dirty="0">
                <a:solidFill>
                  <a:srgbClr val="4D5156"/>
                </a:solidFill>
                <a:effectLst/>
                <a:latin typeface="arial" panose="020B0604020202020204" pitchFamily="34" charset="0"/>
              </a:rPr>
              <a:t>Degenerate fermi gas means </a:t>
            </a:r>
            <a:r>
              <a:rPr lang="en-US" b="1" i="0" dirty="0">
                <a:solidFill>
                  <a:srgbClr val="5F6368"/>
                </a:solidFill>
                <a:effectLst/>
                <a:latin typeface="arial" panose="020B0604020202020204" pitchFamily="34" charset="0"/>
              </a:rPr>
              <a:t>that the gas is in a quantum regime</a:t>
            </a:r>
            <a:endParaRPr lang="en-US" dirty="0"/>
          </a:p>
        </p:txBody>
      </p:sp>
      <p:sp>
        <p:nvSpPr>
          <p:cNvPr id="5" name="TextBox 4">
            <a:extLst>
              <a:ext uri="{FF2B5EF4-FFF2-40B4-BE49-F238E27FC236}">
                <a16:creationId xmlns:a16="http://schemas.microsoft.com/office/drawing/2014/main" id="{38ECC6F4-FD2D-A71F-7C56-B6227DA15E45}"/>
              </a:ext>
            </a:extLst>
          </p:cNvPr>
          <p:cNvSpPr txBox="1"/>
          <p:nvPr/>
        </p:nvSpPr>
        <p:spPr>
          <a:xfrm>
            <a:off x="1334861" y="1761252"/>
            <a:ext cx="10046153" cy="646331"/>
          </a:xfrm>
          <a:prstGeom prst="rect">
            <a:avLst/>
          </a:prstGeom>
          <a:noFill/>
        </p:spPr>
        <p:txBody>
          <a:bodyPr wrap="square">
            <a:spAutoFit/>
          </a:bodyPr>
          <a:lstStyle/>
          <a:p>
            <a:r>
              <a:rPr lang="en-US" b="0" i="0" dirty="0">
                <a:solidFill>
                  <a:srgbClr val="4D5156"/>
                </a:solidFill>
                <a:effectLst/>
                <a:latin typeface="arial" panose="020B0604020202020204" pitchFamily="34" charset="0"/>
              </a:rPr>
              <a:t>Perhaps the most important example</a:t>
            </a:r>
            <a:r>
              <a:rPr lang="en-US" b="0" i="0" baseline="30000" dirty="0">
                <a:solidFill>
                  <a:srgbClr val="4D5156"/>
                </a:solidFill>
                <a:effectLst/>
                <a:latin typeface="arial" panose="020B0604020202020204" pitchFamily="34" charset="0"/>
              </a:rPr>
              <a:t>25</a:t>
            </a:r>
            <a:r>
              <a:rPr lang="en-US" b="0" i="0" dirty="0">
                <a:solidFill>
                  <a:srgbClr val="4D5156"/>
                </a:solidFill>
                <a:effectLst/>
                <a:latin typeface="arial" panose="020B0604020202020204" pitchFamily="34" charset="0"/>
              </a:rPr>
              <a:t> of the degenerate Fermi gas is </a:t>
            </a:r>
            <a:r>
              <a:rPr lang="en-US" b="1" i="0" dirty="0">
                <a:solidFill>
                  <a:srgbClr val="5F6368"/>
                </a:solidFill>
                <a:effectLst/>
                <a:latin typeface="arial" panose="020B0604020202020204" pitchFamily="34" charset="0"/>
              </a:rPr>
              <a:t>the conduction electrons in metals</a:t>
            </a:r>
            <a:endParaRPr lang="en-US" dirty="0"/>
          </a:p>
        </p:txBody>
      </p:sp>
      <p:sp>
        <p:nvSpPr>
          <p:cNvPr id="7" name="TextBox 6">
            <a:extLst>
              <a:ext uri="{FF2B5EF4-FFF2-40B4-BE49-F238E27FC236}">
                <a16:creationId xmlns:a16="http://schemas.microsoft.com/office/drawing/2014/main" id="{B1418799-1615-AF4E-2021-2866EAEAB3B4}"/>
              </a:ext>
            </a:extLst>
          </p:cNvPr>
          <p:cNvSpPr txBox="1"/>
          <p:nvPr/>
        </p:nvSpPr>
        <p:spPr>
          <a:xfrm>
            <a:off x="1334861" y="2967334"/>
            <a:ext cx="10421710" cy="646331"/>
          </a:xfrm>
          <a:prstGeom prst="rect">
            <a:avLst/>
          </a:prstGeom>
          <a:noFill/>
        </p:spPr>
        <p:txBody>
          <a:bodyPr wrap="square">
            <a:spAutoFit/>
          </a:bodyPr>
          <a:lstStyle/>
          <a:p>
            <a:r>
              <a:rPr lang="en-US" b="0" i="0" dirty="0">
                <a:solidFill>
                  <a:srgbClr val="4D5156"/>
                </a:solidFill>
                <a:effectLst/>
                <a:latin typeface="arial" panose="020B0604020202020204" pitchFamily="34" charset="0"/>
              </a:rPr>
              <a:t>Degenerate gases </a:t>
            </a:r>
            <a:r>
              <a:rPr lang="en-US" b="1" i="0" dirty="0">
                <a:solidFill>
                  <a:srgbClr val="5F6368"/>
                </a:solidFill>
                <a:effectLst/>
                <a:latin typeface="arial" panose="020B0604020202020204" pitchFamily="34" charset="0"/>
              </a:rPr>
              <a:t>are gases composed of fermions such as electrons, protons, and neutrons rather than molecules of ordinary matter</a:t>
            </a:r>
            <a:r>
              <a:rPr lang="en-US" b="0" i="0" dirty="0">
                <a:solidFill>
                  <a:srgbClr val="4D5156"/>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60600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EE35F3-42A7-FA92-4C25-F819739139FB}"/>
              </a:ext>
            </a:extLst>
          </p:cNvPr>
          <p:cNvSpPr>
            <a:spLocks noChangeArrowheads="1"/>
          </p:cNvSpPr>
          <p:nvPr/>
        </p:nvSpPr>
        <p:spPr bwMode="auto">
          <a:xfrm>
            <a:off x="237392" y="-3900"/>
            <a:ext cx="11717216"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ea typeface="Times New Roman" panose="02020603050405020304" pitchFamily="18" charset="0"/>
              </a:rPr>
              <a:t>Most models consider </a:t>
            </a:r>
            <a:r>
              <a:rPr kumimoji="0" lang="en-US" altLang="en-US" b="0" i="0" u="none" strike="noStrike" cap="none" normalizeH="0" baseline="0" dirty="0" err="1">
                <a:ln>
                  <a:noFill/>
                </a:ln>
                <a:solidFill>
                  <a:schemeClr val="tx1"/>
                </a:solidFill>
                <a:effectLst/>
                <a:ea typeface="Times New Roman" panose="02020603050405020304" pitchFamily="18" charset="0"/>
              </a:rPr>
              <a:t>Boussinesq</a:t>
            </a:r>
            <a:r>
              <a:rPr kumimoji="0" lang="en-US" altLang="en-US" b="0" i="0" u="none" strike="noStrike" cap="none" normalizeH="0" baseline="0" dirty="0">
                <a:ln>
                  <a:noFill/>
                </a:ln>
                <a:solidFill>
                  <a:schemeClr val="tx1"/>
                </a:solidFill>
                <a:effectLst/>
                <a:ea typeface="Times New Roman" panose="02020603050405020304" pitchFamily="18" charset="0"/>
              </a:rPr>
              <a:t> approximation: neglects density and temperature variations of the reference state (Gray and </a:t>
            </a:r>
            <a:r>
              <a:rPr kumimoji="0" lang="en-US" altLang="en-US" b="0" i="0" u="none" strike="noStrike" cap="none" normalizeH="0" baseline="0" dirty="0" err="1">
                <a:ln>
                  <a:noFill/>
                </a:ln>
                <a:solidFill>
                  <a:schemeClr val="tx1"/>
                </a:solidFill>
                <a:effectLst/>
                <a:ea typeface="Times New Roman" panose="02020603050405020304" pitchFamily="18" charset="0"/>
              </a:rPr>
              <a:t>Giorgini</a:t>
            </a:r>
            <a:r>
              <a:rPr kumimoji="0" lang="en-US" altLang="en-US" b="0" i="0" u="none" strike="noStrike" cap="none" normalizeH="0" baseline="0" dirty="0">
                <a:ln>
                  <a:noFill/>
                </a:ln>
                <a:solidFill>
                  <a:schemeClr val="tx1"/>
                </a:solidFill>
                <a:effectLst/>
                <a:ea typeface="Times New Roman" panose="02020603050405020304" pitchFamily="18" charset="0"/>
              </a:rPr>
              <a:t>, 1976).</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highlight>
                <a:srgbClr val="00FFFF"/>
              </a:highligh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highlight>
                  <a:srgbClr val="00FFFF"/>
                </a:highlight>
                <a:ea typeface="Times New Roman" panose="02020603050405020304" pitchFamily="18" charset="0"/>
              </a:rPr>
              <a:t>Let’s consider a source material inside the core, where its electrons can acquire an approximation of a degenerate Fermi’s gas like state (Bologna and </a:t>
            </a:r>
            <a:r>
              <a:rPr kumimoji="0" lang="en-US" altLang="en-US" b="0" i="0" u="none" strike="noStrike" cap="none" normalizeH="0" baseline="0" dirty="0" err="1">
                <a:ln>
                  <a:noFill/>
                </a:ln>
                <a:solidFill>
                  <a:schemeClr val="tx1"/>
                </a:solidFill>
                <a:effectLst/>
                <a:highlight>
                  <a:srgbClr val="00FFFF"/>
                </a:highlight>
                <a:ea typeface="Times New Roman" panose="02020603050405020304" pitchFamily="18" charset="0"/>
              </a:rPr>
              <a:t>Tellini</a:t>
            </a:r>
            <a:r>
              <a:rPr kumimoji="0" lang="en-US" altLang="en-US" b="0" i="0" u="none" strike="noStrike" cap="none" normalizeH="0" baseline="0" dirty="0">
                <a:ln>
                  <a:noFill/>
                </a:ln>
                <a:solidFill>
                  <a:schemeClr val="tx1"/>
                </a:solidFill>
                <a:effectLst/>
                <a:highlight>
                  <a:srgbClr val="00FFFF"/>
                </a:highlight>
                <a:ea typeface="Times New Roman" panose="02020603050405020304" pitchFamily="18" charset="0"/>
              </a:rPr>
              <a:t>, 2014).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ea typeface="Times New Roman" panose="02020603050405020304" pitchFamily="18" charset="0"/>
              </a:rPr>
              <a:t>This is because the density of iron inside the core is about 10</a:t>
            </a:r>
            <a:r>
              <a:rPr kumimoji="0" lang="en-US" altLang="en-US" b="0" i="0" u="none" strike="noStrike" cap="none" normalizeH="0" baseline="30000" dirty="0">
                <a:ln>
                  <a:noFill/>
                </a:ln>
                <a:solidFill>
                  <a:schemeClr val="tx1"/>
                </a:solidFill>
                <a:effectLst/>
                <a:ea typeface="Times New Roman" panose="02020603050405020304" pitchFamily="18" charset="0"/>
              </a:rPr>
              <a:t>4</a:t>
            </a:r>
            <a:r>
              <a:rPr kumimoji="0" lang="en-US" altLang="en-US" b="0" i="0" u="none" strike="noStrike" cap="none" normalizeH="0" baseline="0" dirty="0">
                <a:ln>
                  <a:noFill/>
                </a:ln>
                <a:solidFill>
                  <a:schemeClr val="tx1"/>
                </a:solidFill>
                <a:effectLst/>
                <a:ea typeface="Times New Roman" panose="02020603050405020304" pitchFamily="18" charset="0"/>
              </a:rPr>
              <a:t> kg m</a:t>
            </a:r>
            <a:r>
              <a:rPr kumimoji="0" lang="en-US" altLang="en-US" b="0" i="0" u="none" strike="noStrike" cap="none" normalizeH="0" baseline="30000" dirty="0">
                <a:ln>
                  <a:noFill/>
                </a:ln>
                <a:solidFill>
                  <a:schemeClr val="tx1"/>
                </a:solidFill>
                <a:effectLst/>
                <a:ea typeface="Times New Roman" panose="02020603050405020304" pitchFamily="18" charset="0"/>
              </a:rPr>
              <a:t>-3</a:t>
            </a:r>
            <a:r>
              <a:rPr kumimoji="0" lang="en-US" altLang="en-US" b="0" i="0" u="none" strike="noStrike" cap="none" normalizeH="0" baseline="0" dirty="0">
                <a:ln>
                  <a:noFill/>
                </a:ln>
                <a:solidFill>
                  <a:schemeClr val="tx1"/>
                </a:solidFill>
                <a:effectLst/>
                <a:ea typeface="Times New Roman" panose="02020603050405020304" pitchFamily="18" charset="0"/>
              </a:rPr>
              <a:t> (de </a:t>
            </a:r>
            <a:r>
              <a:rPr kumimoji="0" lang="en-US" altLang="en-US" b="0" i="0" u="none" strike="noStrike" cap="none" normalizeH="0" baseline="0" dirty="0" err="1">
                <a:ln>
                  <a:noFill/>
                </a:ln>
                <a:solidFill>
                  <a:schemeClr val="tx1"/>
                </a:solidFill>
                <a:effectLst/>
                <a:ea typeface="Times New Roman" panose="02020603050405020304" pitchFamily="18" charset="0"/>
              </a:rPr>
              <a:t>Wijs</a:t>
            </a:r>
            <a:r>
              <a:rPr kumimoji="0" lang="en-US" altLang="en-US" b="0" i="0" u="none" strike="noStrike" cap="none" normalizeH="0" baseline="0" dirty="0">
                <a:ln>
                  <a:noFill/>
                </a:ln>
                <a:solidFill>
                  <a:schemeClr val="tx1"/>
                </a:solidFill>
                <a:effectLst/>
                <a:ea typeface="Times New Roman" panose="02020603050405020304" pitchFamily="18" charset="0"/>
              </a:rPr>
              <a:t> et al., 1998) pointing to the Fermi energy of ~2x10</a:t>
            </a:r>
            <a:r>
              <a:rPr kumimoji="0" lang="en-US" altLang="en-US" b="0" i="0" u="none" strike="noStrike" cap="none" normalizeH="0" baseline="30000" dirty="0">
                <a:ln>
                  <a:noFill/>
                </a:ln>
                <a:solidFill>
                  <a:schemeClr val="tx1"/>
                </a:solidFill>
                <a:effectLst/>
                <a:ea typeface="Times New Roman" panose="02020603050405020304" pitchFamily="18" charset="0"/>
              </a:rPr>
              <a:t>-18</a:t>
            </a:r>
            <a:r>
              <a:rPr kumimoji="0" lang="en-US" altLang="en-US" b="0" i="0" u="none" strike="noStrike" cap="none" normalizeH="0" baseline="0" dirty="0">
                <a:ln>
                  <a:noFill/>
                </a:ln>
                <a:solidFill>
                  <a:schemeClr val="tx1"/>
                </a:solidFill>
                <a:effectLst/>
                <a:ea typeface="Times New Roman" panose="02020603050405020304" pitchFamily="18" charset="0"/>
              </a:rPr>
              <a:t> J, corresponding to a Fermi temperature of 1.4x10 </a:t>
            </a:r>
            <a:r>
              <a:rPr kumimoji="0" lang="en-US" altLang="en-US" b="0" i="0" u="none" strike="noStrike" cap="none" normalizeH="0" baseline="30000" dirty="0">
                <a:ln>
                  <a:noFill/>
                </a:ln>
                <a:solidFill>
                  <a:schemeClr val="tx1"/>
                </a:solidFill>
                <a:effectLst/>
                <a:ea typeface="Times New Roman" panose="02020603050405020304" pitchFamily="18" charset="0"/>
              </a:rPr>
              <a:t>5</a:t>
            </a:r>
            <a:r>
              <a:rPr kumimoji="0" lang="en-US" altLang="en-US" b="0" i="0" u="none" strike="noStrike" cap="none" normalizeH="0" baseline="0" dirty="0">
                <a:ln>
                  <a:noFill/>
                </a:ln>
                <a:solidFill>
                  <a:schemeClr val="tx1"/>
                </a:solidFill>
                <a:effectLst/>
                <a:ea typeface="Times New Roman" panose="02020603050405020304" pitchFamily="18" charset="0"/>
              </a:rPr>
              <a:t> K, higher than the Earth’s core temperature, thus supporting the Fermi’s electrons presence in the Earth’s core.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ea typeface="Times New Roman" panose="02020603050405020304" pitchFamily="18" charset="0"/>
              </a:rPr>
              <a:t>F</a:t>
            </a:r>
            <a:r>
              <a:rPr kumimoji="0" lang="en-US" altLang="en-US" b="0" i="0" u="none" strike="noStrike" cap="none" normalizeH="0" baseline="0" dirty="0">
                <a:ln>
                  <a:noFill/>
                </a:ln>
                <a:solidFill>
                  <a:schemeClr val="tx1"/>
                </a:solidFill>
                <a:effectLst/>
                <a:ea typeface="Times New Roman" panose="02020603050405020304" pitchFamily="18" charset="0"/>
              </a:rPr>
              <a:t>or a plasma state with a finite conductivity and constant density for the magnetic field we have (Jackson, 1998):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ea typeface="Times New Roman" panose="02020603050405020304" pitchFamily="18" charset="0"/>
              </a:rPr>
              <a:t>In plasma there is a balance between a diffusive magnetic flux and a flux </a:t>
            </a:r>
            <a:r>
              <a:rPr lang="en-US" altLang="en-US" dirty="0"/>
              <a:t>maintaining term </a:t>
            </a:r>
            <a:r>
              <a:rPr lang="en-US" altLang="en-US" dirty="0" err="1"/>
              <a:t>v×B</a:t>
            </a:r>
            <a:r>
              <a:rPr lang="en-US" altLang="en-US" dirty="0"/>
              <a:t> balancing the diffusion term.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None/>
              <a:tabLst/>
            </a:pPr>
            <a:r>
              <a:rPr lang="en-US" dirty="0"/>
              <a:t>Many considered this balance as a key factor for magnetic field maintenance in the Earth’s core (Stevenson, 2010).</a:t>
            </a:r>
            <a:endParaRPr lang="en-US" altLang="en-US" dirty="0"/>
          </a:p>
        </p:txBody>
      </p:sp>
      <p:pic>
        <p:nvPicPr>
          <p:cNvPr id="7" name="Picture 6">
            <a:extLst>
              <a:ext uri="{FF2B5EF4-FFF2-40B4-BE49-F238E27FC236}">
                <a16:creationId xmlns:a16="http://schemas.microsoft.com/office/drawing/2014/main" id="{BCF7DE8D-A33F-7035-5C61-47FCB9217603}"/>
              </a:ext>
            </a:extLst>
          </p:cNvPr>
          <p:cNvPicPr>
            <a:picLocks noChangeAspect="1"/>
          </p:cNvPicPr>
          <p:nvPr/>
        </p:nvPicPr>
        <p:blipFill>
          <a:blip r:embed="rId2"/>
          <a:stretch>
            <a:fillRect/>
          </a:stretch>
        </p:blipFill>
        <p:spPr>
          <a:xfrm>
            <a:off x="1056820" y="4243750"/>
            <a:ext cx="3025239" cy="676031"/>
          </a:xfrm>
          <a:prstGeom prst="rect">
            <a:avLst/>
          </a:prstGeom>
        </p:spPr>
      </p:pic>
      <p:pic>
        <p:nvPicPr>
          <p:cNvPr id="9" name="Picture 8">
            <a:extLst>
              <a:ext uri="{FF2B5EF4-FFF2-40B4-BE49-F238E27FC236}">
                <a16:creationId xmlns:a16="http://schemas.microsoft.com/office/drawing/2014/main" id="{BAF2268D-D1F0-4C38-1A4E-E0403B566556}"/>
              </a:ext>
            </a:extLst>
          </p:cNvPr>
          <p:cNvPicPr>
            <a:picLocks noChangeAspect="1"/>
          </p:cNvPicPr>
          <p:nvPr/>
        </p:nvPicPr>
        <p:blipFill>
          <a:blip r:embed="rId3"/>
          <a:stretch>
            <a:fillRect/>
          </a:stretch>
        </p:blipFill>
        <p:spPr>
          <a:xfrm>
            <a:off x="3408589" y="2529256"/>
            <a:ext cx="3225800" cy="850900"/>
          </a:xfrm>
          <a:prstGeom prst="rect">
            <a:avLst/>
          </a:prstGeom>
        </p:spPr>
      </p:pic>
    </p:spTree>
    <p:extLst>
      <p:ext uri="{BB962C8B-B14F-4D97-AF65-F5344CB8AC3E}">
        <p14:creationId xmlns:p14="http://schemas.microsoft.com/office/powerpoint/2010/main" val="2438430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B87C4E0-A5F6-2BBC-CEF0-93504D320963}"/>
              </a:ext>
            </a:extLst>
          </p:cNvPr>
          <p:cNvSpPr>
            <a:spLocks noChangeArrowheads="1"/>
          </p:cNvSpPr>
          <p:nvPr/>
        </p:nvSpPr>
        <p:spPr bwMode="auto">
          <a:xfrm>
            <a:off x="442340" y="169336"/>
            <a:ext cx="5506639"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Can a sufficient magnetic flux be produced inside the core of the Earth from thermally induced electrical currents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This requires an internal source of heat energy to be utilized from the lateral temperature variation inside the core.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 transfer of this heat energy into electric currents would need to be proportional to the local temperature differences, via thermoelectric current generation.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Such thermoelectric current generation mechanism was already considered for Mercury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Giampieri</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and Balogh, 2002; Stevenson, 1987) via interaction between the Mercury’s core and mantle.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 thermoelectric current was considered both near an inner/outer core boundary (IOB) (Bologna and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Tellini</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2014) and core/mantle boundary (Xu et al., 2021).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40D79B47-F233-5373-973F-4B3B6009C64A}"/>
              </a:ext>
            </a:extLst>
          </p:cNvPr>
          <p:cNvPicPr>
            <a:picLocks noChangeAspect="1"/>
          </p:cNvPicPr>
          <p:nvPr/>
        </p:nvPicPr>
        <p:blipFill>
          <a:blip r:embed="rId2"/>
          <a:stretch>
            <a:fillRect/>
          </a:stretch>
        </p:blipFill>
        <p:spPr>
          <a:xfrm>
            <a:off x="10347850" y="84651"/>
            <a:ext cx="1754354" cy="1959302"/>
          </a:xfrm>
          <a:prstGeom prst="rect">
            <a:avLst/>
          </a:prstGeom>
        </p:spPr>
      </p:pic>
      <p:pic>
        <p:nvPicPr>
          <p:cNvPr id="3" name="Picture 2">
            <a:extLst>
              <a:ext uri="{FF2B5EF4-FFF2-40B4-BE49-F238E27FC236}">
                <a16:creationId xmlns:a16="http://schemas.microsoft.com/office/drawing/2014/main" id="{6B54F8E1-0114-628C-0DDF-0AD7D2DF9F0D}"/>
              </a:ext>
            </a:extLst>
          </p:cNvPr>
          <p:cNvPicPr>
            <a:picLocks noChangeAspect="1"/>
          </p:cNvPicPr>
          <p:nvPr/>
        </p:nvPicPr>
        <p:blipFill>
          <a:blip r:embed="rId3"/>
          <a:stretch>
            <a:fillRect/>
          </a:stretch>
        </p:blipFill>
        <p:spPr>
          <a:xfrm>
            <a:off x="7296054" y="2600778"/>
            <a:ext cx="4936565" cy="3464411"/>
          </a:xfrm>
          <a:prstGeom prst="rect">
            <a:avLst/>
          </a:prstGeom>
        </p:spPr>
      </p:pic>
      <p:sp>
        <p:nvSpPr>
          <p:cNvPr id="6" name="TextBox 5">
            <a:extLst>
              <a:ext uri="{FF2B5EF4-FFF2-40B4-BE49-F238E27FC236}">
                <a16:creationId xmlns:a16="http://schemas.microsoft.com/office/drawing/2014/main" id="{38957CD8-8CB7-3D9A-2D14-CC30576F552B}"/>
              </a:ext>
            </a:extLst>
          </p:cNvPr>
          <p:cNvSpPr txBox="1"/>
          <p:nvPr/>
        </p:nvSpPr>
        <p:spPr>
          <a:xfrm>
            <a:off x="7196188" y="2231446"/>
            <a:ext cx="2415669" cy="369332"/>
          </a:xfrm>
          <a:prstGeom prst="rect">
            <a:avLst/>
          </a:prstGeom>
          <a:noFill/>
        </p:spPr>
        <p:txBody>
          <a:bodyPr wrap="square">
            <a:spAutoFit/>
          </a:bodyPr>
          <a:lstStyle/>
          <a:p>
            <a:r>
              <a:rPr lang="en-US" sz="1800" dirty="0" err="1"/>
              <a:t>Karato</a:t>
            </a:r>
            <a:r>
              <a:rPr lang="en-US" sz="1800" dirty="0"/>
              <a:t>, 1999</a:t>
            </a:r>
          </a:p>
        </p:txBody>
      </p:sp>
      <p:sp>
        <p:nvSpPr>
          <p:cNvPr id="7" name="TextBox 6">
            <a:extLst>
              <a:ext uri="{FF2B5EF4-FFF2-40B4-BE49-F238E27FC236}">
                <a16:creationId xmlns:a16="http://schemas.microsoft.com/office/drawing/2014/main" id="{3193A0DF-C2C1-8A55-822C-2E0ECE6B4648}"/>
              </a:ext>
            </a:extLst>
          </p:cNvPr>
          <p:cNvSpPr txBox="1"/>
          <p:nvPr/>
        </p:nvSpPr>
        <p:spPr>
          <a:xfrm>
            <a:off x="7196188" y="84651"/>
            <a:ext cx="2968633" cy="369332"/>
          </a:xfrm>
          <a:prstGeom prst="rect">
            <a:avLst/>
          </a:prstGeom>
          <a:noFill/>
        </p:spPr>
        <p:txBody>
          <a:bodyPr wrap="none" rtlCol="0">
            <a:spAutoFit/>
          </a:bodyPr>
          <a:lstStyle/>
          <a:p>
            <a:r>
              <a:rPr lang="en-US" dirty="0" err="1"/>
              <a:t>Glatzmaier</a:t>
            </a:r>
            <a:r>
              <a:rPr lang="en-US" dirty="0"/>
              <a:t> and Roberts, 1996</a:t>
            </a:r>
          </a:p>
        </p:txBody>
      </p:sp>
    </p:spTree>
    <p:extLst>
      <p:ext uri="{BB962C8B-B14F-4D97-AF65-F5344CB8AC3E}">
        <p14:creationId xmlns:p14="http://schemas.microsoft.com/office/powerpoint/2010/main" val="420640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9F8110-C3B5-CBCF-67B0-D4BFA03F9170}"/>
              </a:ext>
            </a:extLst>
          </p:cNvPr>
          <p:cNvSpPr>
            <a:spLocks noChangeArrowheads="1"/>
          </p:cNvSpPr>
          <p:nvPr/>
        </p:nvSpPr>
        <p:spPr bwMode="auto">
          <a:xfrm>
            <a:off x="718457" y="630525"/>
            <a:ext cx="103422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 Fermi electrons’ approximation: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ea typeface="Times New Roman" panose="02020603050405020304" pitchFamily="18" charset="0"/>
              </a:rPr>
              <a:t>A</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material physics considers a quantum related thermal contribution </a:t>
            </a:r>
            <a:r>
              <a:rPr kumimoji="0" lang="en-US" altLang="en-US" b="0" i="1" u="none" strike="noStrike" cap="none" normalizeH="0" baseline="0" dirty="0">
                <a:ln>
                  <a:noFill/>
                </a:ln>
                <a:solidFill>
                  <a:schemeClr val="tx1"/>
                </a:solidFill>
                <a:effectLst/>
                <a:latin typeface="Arial" panose="020B0604020202020204" pitchFamily="34" charset="0"/>
                <a:ea typeface="Cambria Math" panose="02040503050406030204" pitchFamily="18" charset="0"/>
              </a:rPr>
              <a:t>α(T)</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inside the core (Bologna and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Tellini</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2014; Landau and </a:t>
            </a:r>
            <a:r>
              <a:rPr kumimoji="0" lang="en-US"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Lifshitz</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1981):</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87E49623-4C60-B775-9B88-93D513CD1A46}"/>
              </a:ext>
            </a:extLst>
          </p:cNvPr>
          <p:cNvPicPr>
            <a:picLocks noChangeAspect="1"/>
          </p:cNvPicPr>
          <p:nvPr/>
        </p:nvPicPr>
        <p:blipFill>
          <a:blip r:embed="rId2"/>
          <a:stretch>
            <a:fillRect/>
          </a:stretch>
        </p:blipFill>
        <p:spPr>
          <a:xfrm>
            <a:off x="1411654" y="1763346"/>
            <a:ext cx="2527300" cy="979973"/>
          </a:xfrm>
          <a:prstGeom prst="rect">
            <a:avLst/>
          </a:prstGeom>
        </p:spPr>
      </p:pic>
      <p:sp>
        <p:nvSpPr>
          <p:cNvPr id="4" name="Rectangle 2">
            <a:extLst>
              <a:ext uri="{FF2B5EF4-FFF2-40B4-BE49-F238E27FC236}">
                <a16:creationId xmlns:a16="http://schemas.microsoft.com/office/drawing/2014/main" id="{3BFA3601-F1D8-7F23-4765-6D1D4111126C}"/>
              </a:ext>
            </a:extLst>
          </p:cNvPr>
          <p:cNvSpPr>
            <a:spLocks noChangeArrowheads="1"/>
          </p:cNvSpPr>
          <p:nvPr/>
        </p:nvSpPr>
        <p:spPr bwMode="auto">
          <a:xfrm>
            <a:off x="1045028" y="2714379"/>
            <a:ext cx="107190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Where </a:t>
            </a:r>
            <a:r>
              <a:rPr kumimoji="0" lang="en-US" altLang="en-US" b="0" i="1"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k</a:t>
            </a:r>
            <a:r>
              <a:rPr kumimoji="0" lang="en-US" altLang="en-US" b="0" i="1" u="none" strike="noStrike" cap="none" normalizeH="0" baseline="-25000" dirty="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B</a:t>
            </a:r>
            <a:r>
              <a:rPr kumimoji="0" lang="en-US" altLang="en-US" b="0" i="1"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b="0" i="0" u="none" strike="noStrike" cap="none" normalizeH="0" baseline="0" dirty="0">
                <a:ln>
                  <a:noFill/>
                </a:ln>
                <a:solidFill>
                  <a:schemeClr val="tx1"/>
                </a:solidFill>
                <a:effectLst/>
                <a:ea typeface="Times New Roman" panose="02020603050405020304" pitchFamily="18" charset="0"/>
              </a:rPr>
              <a:t>is the Boltzmann constant, </a:t>
            </a:r>
            <a:r>
              <a:rPr kumimoji="0" lang="en-US" altLang="en-US" b="0" i="1"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e</a:t>
            </a:r>
            <a:r>
              <a:rPr kumimoji="0" lang="en-US" altLang="en-US" b="0" i="0" u="none" strike="noStrike" cap="none" normalizeH="0" baseline="0" dirty="0">
                <a:ln>
                  <a:noFill/>
                </a:ln>
                <a:solidFill>
                  <a:schemeClr val="tx1"/>
                </a:solidFill>
                <a:effectLst/>
                <a:ea typeface="Times New Roman" panose="02020603050405020304" pitchFamily="18" charset="0"/>
              </a:rPr>
              <a:t> </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is the electron charge, T is the temperature, and </a:t>
            </a:r>
            <a:r>
              <a:rPr kumimoji="0" lang="en-US" altLang="en-US" b="0" i="1" u="none" strike="noStrike" cap="none" normalizeH="0" baseline="0" dirty="0" err="1">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ε</a:t>
            </a:r>
            <a:r>
              <a:rPr kumimoji="0" lang="en-US" altLang="en-US" b="0" i="1" u="none" strike="noStrike" cap="none" normalizeH="0" baseline="-25000" dirty="0" err="1">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F</a:t>
            </a:r>
            <a:r>
              <a:rPr kumimoji="0" lang="en-US" altLang="en-US" b="0" i="1" u="none" strike="noStrike" cap="none" normalizeH="0" baseline="-25000" dirty="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a:t> </a:t>
            </a:r>
            <a:r>
              <a:rPr kumimoji="0" lang="en-US" altLang="en-US" b="0" i="0" u="none" strike="noStrike" cap="none" normalizeH="0" baseline="0" dirty="0">
                <a:ln>
                  <a:noFill/>
                </a:ln>
                <a:solidFill>
                  <a:schemeClr val="tx1"/>
                </a:solidFill>
                <a:effectLst/>
                <a:ea typeface="Times New Roman" panose="02020603050405020304" pitchFamily="18" charset="0"/>
              </a:rPr>
              <a:t> </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is the Fermi energy. </a:t>
            </a:r>
            <a:endParaRPr kumimoji="0" lang="en-US" altLang="en-US"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CC69CA6-4E89-9C87-115F-51D64081F29F}"/>
                  </a:ext>
                </a:extLst>
              </p:cNvPr>
              <p:cNvSpPr txBox="1"/>
              <p:nvPr/>
            </p:nvSpPr>
            <p:spPr>
              <a:xfrm>
                <a:off x="1045028" y="3642967"/>
                <a:ext cx="10345408" cy="873572"/>
              </a:xfrm>
              <a:prstGeom prst="rect">
                <a:avLst/>
              </a:prstGeom>
              <a:noFill/>
            </p:spPr>
            <p:txBody>
              <a:bodyPr wrap="square">
                <a:spAutoFit/>
              </a:bodyPr>
              <a:lstStyle/>
              <a:p>
                <a:pPr marL="0" marR="0" indent="0">
                  <a:lnSpc>
                    <a:spcPct val="150000"/>
                  </a:lnSpc>
                  <a:spcBef>
                    <a:spcPts val="600"/>
                  </a:spcBef>
                  <a:spcAft>
                    <a:spcPts val="0"/>
                  </a:spcAft>
                </a:pPr>
                <a:r>
                  <a:rPr lang="en-US" dirty="0">
                    <a:effectLst/>
                    <a:latin typeface="Times New Roman" panose="02020603050405020304" pitchFamily="18" charset="0"/>
                    <a:ea typeface="Times New Roman" panose="02020603050405020304" pitchFamily="18" charset="0"/>
                  </a:rPr>
                  <a:t>We add this thermal contribution to the total current </a:t>
                </a:r>
                <a14:m>
                  <m:oMath xmlns:m="http://schemas.openxmlformats.org/officeDocument/2006/math">
                    <m:r>
                      <a:rPr lang="en-US" b="1" i="1">
                        <a:effectLst/>
                        <a:latin typeface="Cambria Math" panose="02040503050406030204" pitchFamily="18" charset="0"/>
                        <a:ea typeface="Times New Roman" panose="02020603050405020304" pitchFamily="18" charset="0"/>
                      </a:rPr>
                      <m:t>𝑱</m:t>
                    </m:r>
                  </m:oMath>
                </a14:m>
                <a:r>
                  <a:rPr lang="en-US" dirty="0">
                    <a:effectLst/>
                    <a:latin typeface="Times New Roman" panose="02020603050405020304" pitchFamily="18" charset="0"/>
                    <a:ea typeface="Times New Roman" panose="02020603050405020304" pitchFamily="18" charset="0"/>
                  </a:rPr>
                  <a:t> in the core along with an electric, </a:t>
                </a:r>
                <a14:m>
                  <m:oMath xmlns:m="http://schemas.openxmlformats.org/officeDocument/2006/math">
                    <m:r>
                      <a:rPr lang="en-US" i="1">
                        <a:effectLst/>
                        <a:latin typeface="Cambria Math" panose="02040503050406030204" pitchFamily="18" charset="0"/>
                        <a:ea typeface="Times New Roman" panose="02020603050405020304" pitchFamily="18" charset="0"/>
                      </a:rPr>
                      <m:t>𝜎</m:t>
                    </m:r>
                    <m:r>
                      <a:rPr lang="en-US" b="1" i="1">
                        <a:effectLst/>
                        <a:latin typeface="Cambria Math" panose="02040503050406030204" pitchFamily="18" charset="0"/>
                        <a:ea typeface="Times New Roman" panose="02020603050405020304" pitchFamily="18" charset="0"/>
                      </a:rPr>
                      <m:t>𝑬</m:t>
                    </m:r>
                  </m:oMath>
                </a14:m>
                <a:r>
                  <a:rPr lang="en-US" b="1" dirty="0">
                    <a:effectLst/>
                    <a:latin typeface="Times New Roman" panose="02020603050405020304" pitchFamily="18" charset="0"/>
                    <a:ea typeface="Times New Roman" panose="02020603050405020304" pitchFamily="18" charset="0"/>
                  </a:rPr>
                  <a:t>,</a:t>
                </a:r>
                <a:r>
                  <a:rPr lang="en-US" dirty="0">
                    <a:effectLst/>
                    <a:latin typeface="Times New Roman" panose="02020603050405020304" pitchFamily="18" charset="0"/>
                    <a:ea typeface="Times New Roman" panose="02020603050405020304" pitchFamily="18" charset="0"/>
                  </a:rPr>
                  <a:t> and magnetic, </a:t>
                </a:r>
                <a14:m>
                  <m:oMath xmlns:m="http://schemas.openxmlformats.org/officeDocument/2006/math">
                    <m:r>
                      <a:rPr lang="en-US" i="1">
                        <a:effectLst/>
                        <a:latin typeface="Cambria Math" panose="02040503050406030204" pitchFamily="18" charset="0"/>
                        <a:ea typeface="Times New Roman" panose="02020603050405020304" pitchFamily="18" charset="0"/>
                      </a:rPr>
                      <m:t>𝜎</m:t>
                    </m:r>
                    <m:r>
                      <a:rPr lang="en-US" b="1" i="1">
                        <a:effectLst/>
                        <a:latin typeface="Cambria Math" panose="02040503050406030204" pitchFamily="18" charset="0"/>
                        <a:ea typeface="Times New Roman" panose="02020603050405020304" pitchFamily="18" charset="0"/>
                      </a:rPr>
                      <m:t>𝒗</m:t>
                    </m:r>
                    <m:r>
                      <a:rPr lang="en-US" i="1">
                        <a:effectLst/>
                        <a:latin typeface="Cambria Math" panose="02040503050406030204" pitchFamily="18" charset="0"/>
                        <a:ea typeface="Times New Roman" panose="02020603050405020304" pitchFamily="18" charset="0"/>
                      </a:rPr>
                      <m:t>×</m:t>
                    </m:r>
                    <m:r>
                      <a:rPr lang="en-US" b="1" i="1">
                        <a:effectLst/>
                        <a:latin typeface="Cambria Math" panose="02040503050406030204" pitchFamily="18" charset="0"/>
                        <a:ea typeface="Times New Roman" panose="02020603050405020304" pitchFamily="18" charset="0"/>
                      </a:rPr>
                      <m:t>𝑩</m:t>
                    </m:r>
                  </m:oMath>
                </a14:m>
                <a:r>
                  <a:rPr lang="en-US" b="1" dirty="0">
                    <a:effectLst/>
                    <a:latin typeface="Times New Roman" panose="02020603050405020304" pitchFamily="18" charset="0"/>
                    <a:ea typeface="Times New Roman" panose="02020603050405020304" pitchFamily="18" charset="0"/>
                  </a:rPr>
                  <a:t>,</a:t>
                </a:r>
                <a:r>
                  <a:rPr lang="en-US" dirty="0">
                    <a:effectLst/>
                    <a:latin typeface="Times New Roman" panose="02020603050405020304" pitchFamily="18" charset="0"/>
                    <a:ea typeface="Times New Roman" panose="02020603050405020304" pitchFamily="18" charset="0"/>
                  </a:rPr>
                  <a:t> terms as:</a:t>
                </a:r>
              </a:p>
            </p:txBody>
          </p:sp>
        </mc:Choice>
        <mc:Fallback xmlns="">
          <p:sp>
            <p:nvSpPr>
              <p:cNvPr id="6" name="TextBox 5">
                <a:extLst>
                  <a:ext uri="{FF2B5EF4-FFF2-40B4-BE49-F238E27FC236}">
                    <a16:creationId xmlns:a16="http://schemas.microsoft.com/office/drawing/2014/main" id="{9CC69CA6-4E89-9C87-115F-51D64081F29F}"/>
                  </a:ext>
                </a:extLst>
              </p:cNvPr>
              <p:cNvSpPr txBox="1">
                <a:spLocks noRot="1" noChangeAspect="1" noMove="1" noResize="1" noEditPoints="1" noAdjustHandles="1" noChangeArrowheads="1" noChangeShapeType="1" noTextEdit="1"/>
              </p:cNvSpPr>
              <p:nvPr/>
            </p:nvSpPr>
            <p:spPr>
              <a:xfrm>
                <a:off x="1045028" y="3642967"/>
                <a:ext cx="10345408" cy="873572"/>
              </a:xfrm>
              <a:prstGeom prst="rect">
                <a:avLst/>
              </a:prstGeom>
              <a:blipFill>
                <a:blip r:embed="rId3"/>
                <a:stretch>
                  <a:fillRect l="-490" b="-1014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CA44FCC8-BB04-A0D3-4812-3D7B8114BD51}"/>
              </a:ext>
            </a:extLst>
          </p:cNvPr>
          <p:cNvPicPr>
            <a:picLocks noChangeAspect="1"/>
          </p:cNvPicPr>
          <p:nvPr/>
        </p:nvPicPr>
        <p:blipFill>
          <a:blip r:embed="rId4"/>
          <a:stretch>
            <a:fillRect/>
          </a:stretch>
        </p:blipFill>
        <p:spPr>
          <a:xfrm>
            <a:off x="922565" y="4946291"/>
            <a:ext cx="5899282" cy="687065"/>
          </a:xfrm>
          <a:prstGeom prst="rect">
            <a:avLst/>
          </a:prstGeom>
        </p:spPr>
      </p:pic>
      <p:pic>
        <p:nvPicPr>
          <p:cNvPr id="7" name="Picture 6">
            <a:extLst>
              <a:ext uri="{FF2B5EF4-FFF2-40B4-BE49-F238E27FC236}">
                <a16:creationId xmlns:a16="http://schemas.microsoft.com/office/drawing/2014/main" id="{13D87909-4620-53EE-1F1C-94D158DA62DE}"/>
              </a:ext>
            </a:extLst>
          </p:cNvPr>
          <p:cNvPicPr>
            <a:picLocks noChangeAspect="1"/>
          </p:cNvPicPr>
          <p:nvPr/>
        </p:nvPicPr>
        <p:blipFill>
          <a:blip r:embed="rId5"/>
          <a:stretch>
            <a:fillRect/>
          </a:stretch>
        </p:blipFill>
        <p:spPr>
          <a:xfrm>
            <a:off x="9435248" y="4198870"/>
            <a:ext cx="2529117" cy="2492387"/>
          </a:xfrm>
          <a:prstGeom prst="rect">
            <a:avLst/>
          </a:prstGeom>
        </p:spPr>
      </p:pic>
    </p:spTree>
    <p:extLst>
      <p:ext uri="{BB962C8B-B14F-4D97-AF65-F5344CB8AC3E}">
        <p14:creationId xmlns:p14="http://schemas.microsoft.com/office/powerpoint/2010/main" val="73903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57C1F-1113-4DC7-2E09-24BBE0223A2A}"/>
              </a:ext>
            </a:extLst>
          </p:cNvPr>
          <p:cNvSpPr>
            <a:spLocks noChangeArrowheads="1"/>
          </p:cNvSpPr>
          <p:nvPr/>
        </p:nvSpPr>
        <p:spPr bwMode="auto">
          <a:xfrm>
            <a:off x="337038" y="1901207"/>
            <a:ext cx="1151792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Considering solely the thermal contribution to the total current generation (assuming, that neither the electric and magnetic terms do not significantly contribute) and using a Maxwell equation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(where </a:t>
            </a:r>
            <a:r>
              <a:rPr kumimoji="0" lang="en-US" altLang="en-US" b="0" i="1" u="none" strike="noStrike" cap="none" normalizeH="0" baseline="0" dirty="0">
                <a:ln>
                  <a:noFill/>
                </a:ln>
                <a:solidFill>
                  <a:schemeClr val="tx1"/>
                </a:solidFill>
                <a:effectLst/>
                <a:latin typeface="Arial" panose="020B0604020202020204" pitchFamily="34" charset="0"/>
                <a:ea typeface="Cambria Math" panose="02040503050406030204" pitchFamily="18" charset="0"/>
              </a:rPr>
              <a:t>μ0</a:t>
            </a:r>
            <a:r>
              <a:rPr kumimoji="0" lang="en-US"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is a vacuum magnetic permeability, subscript T stands for thermal contribution) we have: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BB46BF7F-4B39-5689-92E3-87F1A89F0F54}"/>
              </a:ext>
            </a:extLst>
          </p:cNvPr>
          <p:cNvPicPr>
            <a:picLocks noChangeAspect="1"/>
          </p:cNvPicPr>
          <p:nvPr/>
        </p:nvPicPr>
        <p:blipFill rotWithShape="1">
          <a:blip r:embed="rId2"/>
          <a:srcRect l="3432"/>
          <a:stretch/>
        </p:blipFill>
        <p:spPr>
          <a:xfrm>
            <a:off x="585216" y="2490176"/>
            <a:ext cx="2378708" cy="621792"/>
          </a:xfrm>
          <a:prstGeom prst="rect">
            <a:avLst/>
          </a:prstGeom>
        </p:spPr>
      </p:pic>
      <p:pic>
        <p:nvPicPr>
          <p:cNvPr id="5" name="Picture 4">
            <a:extLst>
              <a:ext uri="{FF2B5EF4-FFF2-40B4-BE49-F238E27FC236}">
                <a16:creationId xmlns:a16="http://schemas.microsoft.com/office/drawing/2014/main" id="{493B7A8E-07E5-13B8-7161-2B654704B793}"/>
              </a:ext>
            </a:extLst>
          </p:cNvPr>
          <p:cNvPicPr>
            <a:picLocks noChangeAspect="1"/>
          </p:cNvPicPr>
          <p:nvPr/>
        </p:nvPicPr>
        <p:blipFill>
          <a:blip r:embed="rId3"/>
          <a:stretch>
            <a:fillRect/>
          </a:stretch>
        </p:blipFill>
        <p:spPr>
          <a:xfrm>
            <a:off x="337038" y="3746001"/>
            <a:ext cx="3009694" cy="626178"/>
          </a:xfrm>
          <a:prstGeom prst="rect">
            <a:avLst/>
          </a:prstGeom>
        </p:spPr>
      </p:pic>
      <p:sp>
        <p:nvSpPr>
          <p:cNvPr id="7" name="TextBox 6">
            <a:extLst>
              <a:ext uri="{FF2B5EF4-FFF2-40B4-BE49-F238E27FC236}">
                <a16:creationId xmlns:a16="http://schemas.microsoft.com/office/drawing/2014/main" id="{E1A573FA-6824-66D4-1EE0-9CF3362E19A9}"/>
              </a:ext>
            </a:extLst>
          </p:cNvPr>
          <p:cNvSpPr txBox="1"/>
          <p:nvPr/>
        </p:nvSpPr>
        <p:spPr>
          <a:xfrm>
            <a:off x="337038" y="4462647"/>
            <a:ext cx="9817554" cy="458011"/>
          </a:xfrm>
          <a:prstGeom prst="rect">
            <a:avLst/>
          </a:prstGeom>
          <a:noFill/>
        </p:spPr>
        <p:txBody>
          <a:bodyPr wrap="square">
            <a:spAutoFit/>
          </a:bodyPr>
          <a:lstStyle/>
          <a:p>
            <a:pPr marL="0" marR="0" indent="0">
              <a:lnSpc>
                <a:spcPct val="150000"/>
              </a:lnSpc>
              <a:spcBef>
                <a:spcPts val="600"/>
              </a:spcBef>
              <a:spcAft>
                <a:spcPts val="0"/>
              </a:spcAft>
            </a:pPr>
            <a:r>
              <a:rPr lang="en-US" sz="1800" dirty="0">
                <a:effectLst/>
                <a:latin typeface="Times New Roman" panose="02020603050405020304" pitchFamily="18" charset="0"/>
                <a:ea typeface="Times New Roman" panose="02020603050405020304" pitchFamily="18" charset="0"/>
              </a:rPr>
              <a:t>Equation allows a scaling estimate for magnetic flux magnitude:</a:t>
            </a:r>
          </a:p>
        </p:txBody>
      </p:sp>
      <p:pic>
        <p:nvPicPr>
          <p:cNvPr id="8" name="Picture 7">
            <a:extLst>
              <a:ext uri="{FF2B5EF4-FFF2-40B4-BE49-F238E27FC236}">
                <a16:creationId xmlns:a16="http://schemas.microsoft.com/office/drawing/2014/main" id="{C0EFEC53-AA52-D419-BBB4-45CD7ED07FAA}"/>
              </a:ext>
            </a:extLst>
          </p:cNvPr>
          <p:cNvPicPr>
            <a:picLocks noChangeAspect="1"/>
          </p:cNvPicPr>
          <p:nvPr/>
        </p:nvPicPr>
        <p:blipFill>
          <a:blip r:embed="rId4"/>
          <a:stretch>
            <a:fillRect/>
          </a:stretch>
        </p:blipFill>
        <p:spPr>
          <a:xfrm>
            <a:off x="7477578" y="4378563"/>
            <a:ext cx="2132915" cy="626177"/>
          </a:xfrm>
          <a:prstGeom prst="rect">
            <a:avLst/>
          </a:prstGeom>
        </p:spPr>
      </p:pic>
      <p:pic>
        <p:nvPicPr>
          <p:cNvPr id="13" name="Picture 12">
            <a:extLst>
              <a:ext uri="{FF2B5EF4-FFF2-40B4-BE49-F238E27FC236}">
                <a16:creationId xmlns:a16="http://schemas.microsoft.com/office/drawing/2014/main" id="{AF56A39F-C5D8-BC1D-E249-C62A92A79848}"/>
              </a:ext>
            </a:extLst>
          </p:cNvPr>
          <p:cNvPicPr>
            <a:picLocks noChangeAspect="1"/>
          </p:cNvPicPr>
          <p:nvPr/>
        </p:nvPicPr>
        <p:blipFill>
          <a:blip r:embed="rId5"/>
          <a:stretch>
            <a:fillRect/>
          </a:stretch>
        </p:blipFill>
        <p:spPr>
          <a:xfrm>
            <a:off x="337037" y="596017"/>
            <a:ext cx="7207829" cy="839466"/>
          </a:xfrm>
          <a:prstGeom prst="rect">
            <a:avLst/>
          </a:prstGeom>
        </p:spPr>
      </p:pic>
    </p:spTree>
    <p:extLst>
      <p:ext uri="{BB962C8B-B14F-4D97-AF65-F5344CB8AC3E}">
        <p14:creationId xmlns:p14="http://schemas.microsoft.com/office/powerpoint/2010/main" val="16036238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1946</TotalTime>
  <Words>1504</Words>
  <Application>Microsoft Macintosh PowerPoint</Application>
  <PresentationFormat>Widescreen</PresentationFormat>
  <Paragraphs>84</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vt:lpstr>
      <vt:lpstr>Calibri</vt:lpstr>
      <vt:lpstr>Calibri Light</vt:lpstr>
      <vt:lpstr>Cambria Math</vt:lpstr>
      <vt:lpstr>Times New Roman</vt:lpstr>
      <vt:lpstr>Office Theme</vt:lpstr>
      <vt:lpstr>Planetary magnetic field without geodynamo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Neobvykle metody ve</dc:title>
  <dc:creator>gunther KLETETSCHKA</dc:creator>
  <cp:lastModifiedBy>Kletetschka Günther</cp:lastModifiedBy>
  <cp:revision>59</cp:revision>
  <dcterms:created xsi:type="dcterms:W3CDTF">2019-02-25T11:33:27Z</dcterms:created>
  <dcterms:modified xsi:type="dcterms:W3CDTF">2023-04-14T11:31:54Z</dcterms:modified>
</cp:coreProperties>
</file>