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473" r:id="rId2"/>
    <p:sldId id="445" r:id="rId3"/>
    <p:sldId id="447" r:id="rId4"/>
    <p:sldId id="448" r:id="rId5"/>
    <p:sldId id="451" r:id="rId6"/>
    <p:sldId id="455" r:id="rId7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23"/>
    <p:restoredTop sz="96087"/>
  </p:normalViewPr>
  <p:slideViewPr>
    <p:cSldViewPr snapToGrid="0">
      <p:cViewPr varScale="1">
        <p:scale>
          <a:sx n="115" d="100"/>
          <a:sy n="115" d="100"/>
        </p:scale>
        <p:origin x="5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CE999-4766-B541-9085-6DBE030D69CC}" type="datetimeFigureOut">
              <a:rPr lang="en-ES" smtClean="0"/>
              <a:t>20/4/23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B4F2F-A43D-7846-BC3D-5EDA03471DC1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88137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A4DAE-69AD-384C-8A79-637C412087BF}" type="slidenum">
              <a:rPr lang="en-ES" smtClean="0"/>
              <a:t>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21841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DF7DD-7920-FB6B-B784-7930BAF0C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745CF-4C08-9E58-A54E-510FEB62E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9FE00-9D7D-E52B-0E9F-F55317F8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B279-D657-E34E-8AF9-39E36AC5A216}" type="datetimeFigureOut">
              <a:rPr lang="en-ES" smtClean="0"/>
              <a:t>20/4/23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8743F-E888-02D8-E19D-CBEA203A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DAF94-1F8D-9341-629C-CA449214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41C-6941-C84D-A42A-54400F5C95D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6871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BB0D7-46E2-8BC0-BDFD-53E1DC81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1A683-747A-19B8-B96F-A5D9CCAC2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A0756-96F8-F7B8-9342-22986F4E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B279-D657-E34E-8AF9-39E36AC5A216}" type="datetimeFigureOut">
              <a:rPr lang="en-ES" smtClean="0"/>
              <a:t>20/4/23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B65CF-344E-7132-B3E1-CB385B4F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635B8-56F3-4E67-9032-CD01DA92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41C-6941-C84D-A42A-54400F5C95D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04022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00AB4-8F64-7814-785A-F524134BB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79C0B-EDE4-9400-137C-CA5AB202D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06BFE-D1DD-B0F5-0AE4-308DD7BF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B279-D657-E34E-8AF9-39E36AC5A216}" type="datetimeFigureOut">
              <a:rPr lang="en-ES" smtClean="0"/>
              <a:t>20/4/23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B7360-5582-4650-2B27-7779A5602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4DE4D-88E1-9E5A-B732-1FD09423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41C-6941-C84D-A42A-54400F5C95D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01788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02A6-ED95-DCF6-DD49-13D74D01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F226-38C3-E990-49EF-59A700E9D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A8D60-E2F9-55BD-834F-58661445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B279-D657-E34E-8AF9-39E36AC5A216}" type="datetimeFigureOut">
              <a:rPr lang="en-ES" smtClean="0"/>
              <a:t>20/4/23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7BABA-B79A-19AE-B410-FF486604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01D55-3510-6136-225F-F95DC502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41C-6941-C84D-A42A-54400F5C95D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39631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6CAA-3C3C-9B18-4CC1-B1D8D6AFC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810BA-CAAF-40DD-F4F4-81F7DC8F2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4777D-3ECE-CF58-CE95-1662F20C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B279-D657-E34E-8AF9-39E36AC5A216}" type="datetimeFigureOut">
              <a:rPr lang="en-ES" smtClean="0"/>
              <a:t>20/4/23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A077E-3E41-FB00-CD6C-063DE3E7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EB85-58CC-5196-6BA9-C2BF89EB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41C-6941-C84D-A42A-54400F5C95D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72451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1C6D-A4BC-9F17-0F05-456FCB9A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2519F-49F3-7F5C-ECC0-FAF72D22B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DC49B-3EF0-53C7-8FE1-E28AAB397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A1DE7-25C3-BDE4-35C9-A6747988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B279-D657-E34E-8AF9-39E36AC5A216}" type="datetimeFigureOut">
              <a:rPr lang="en-ES" smtClean="0"/>
              <a:t>20/4/23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035A4-B343-10DE-8145-3085F0C7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E4E23-8A1F-A465-E037-5EBBF8D7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41C-6941-C84D-A42A-54400F5C95D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8519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6D11-A6AF-0343-BB1A-1CA856CC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D8382-1344-A9B8-0732-A0170D907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34EFD-185C-FFBE-72C7-81335CCD1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A94C6-DA66-E3DC-66F2-24EB56D15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7E489-E4F9-9695-21DF-B57392391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AD013-D818-E0BA-8F26-465C0B87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B279-D657-E34E-8AF9-39E36AC5A216}" type="datetimeFigureOut">
              <a:rPr lang="en-ES" smtClean="0"/>
              <a:t>20/4/23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3C39E-0189-F124-BF7F-AE209281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DFBAA3-14A3-EBFE-BC11-EF7B77CE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41C-6941-C84D-A42A-54400F5C95D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48168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214E-525C-745F-BD2B-9423B21E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566B3-9717-3EDE-9F67-7C2105C1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B279-D657-E34E-8AF9-39E36AC5A216}" type="datetimeFigureOut">
              <a:rPr lang="en-ES" smtClean="0"/>
              <a:t>20/4/23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1EDAD-CC8D-A033-63A0-F3B45C4E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1CBAB-2890-73B3-F37B-CB843A10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41C-6941-C84D-A42A-54400F5C95D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76081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7DCA6-FD55-5B61-BBAA-A6607DBF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B279-D657-E34E-8AF9-39E36AC5A216}" type="datetimeFigureOut">
              <a:rPr lang="en-ES" smtClean="0"/>
              <a:t>20/4/23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5615F-A5D9-611F-0B0B-FDED6A8E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B90D0-5B71-7D69-9B37-15A37BE6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41C-6941-C84D-A42A-54400F5C95D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48355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1A7B-2255-E96D-4334-C449A14A9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9C741-FA38-E4B3-298B-14C417A5E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E802-2B16-BBBF-3C3B-E57260763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F290F-4CD0-B645-F6EE-7FF141E2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B279-D657-E34E-8AF9-39E36AC5A216}" type="datetimeFigureOut">
              <a:rPr lang="en-ES" smtClean="0"/>
              <a:t>20/4/23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60C12-C6D7-A9B2-705A-A73A1CA18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100A9-D1C6-5D44-CA9B-74A79A04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41C-6941-C84D-A42A-54400F5C95D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95654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B9ED-9749-4748-B768-FA2D68AB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A5C67-E2F8-5CF2-A1D6-BC3BA29E9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CAC89-88D7-6D76-E683-EA8866BFF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739D4-0089-5EA8-F35A-8CDA2CA8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B279-D657-E34E-8AF9-39E36AC5A216}" type="datetimeFigureOut">
              <a:rPr lang="en-ES" smtClean="0"/>
              <a:t>20/4/23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7F43C-5793-F201-6721-E8C2BBC6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91206-CFEC-1454-6669-629D679D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741C-6941-C84D-A42A-54400F5C95D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2352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23BE4-5F5D-946B-9645-D8A0754B1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FD21F-6440-68D5-E713-00AA30E97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E5F6B-A04E-A3E3-F7F8-5B21E0C07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B279-D657-E34E-8AF9-39E36AC5A216}" type="datetimeFigureOut">
              <a:rPr lang="en-ES" smtClean="0"/>
              <a:t>20/4/23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75495-1416-F542-F016-CC6F10862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C0722-EF00-1BED-0F6E-9787A81A5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8741C-6941-C84D-A42A-54400F5C95D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65678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DE331A6-7224-1EF4-541D-726BE18D3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18" y="1651381"/>
            <a:ext cx="3610778" cy="421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8D5E699-CF81-A3DA-4934-AB65613FD9F7}"/>
              </a:ext>
            </a:extLst>
          </p:cNvPr>
          <p:cNvSpPr txBox="1"/>
          <p:nvPr/>
        </p:nvSpPr>
        <p:spPr>
          <a:xfrm>
            <a:off x="72173" y="22694"/>
            <a:ext cx="921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A. Link </a:t>
            </a:r>
            <a:r>
              <a:rPr lang="es-ES" sz="2400" b="1" dirty="0" err="1">
                <a:solidFill>
                  <a:srgbClr val="002060"/>
                </a:solidFill>
              </a:rPr>
              <a:t>the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spatial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patterns</a:t>
            </a:r>
            <a:r>
              <a:rPr lang="es-ES" sz="2400" b="1" dirty="0">
                <a:solidFill>
                  <a:srgbClr val="002060"/>
                </a:solidFill>
              </a:rPr>
              <a:t> and </a:t>
            </a:r>
            <a:r>
              <a:rPr lang="es-ES" sz="2400" b="1" dirty="0" err="1">
                <a:solidFill>
                  <a:srgbClr val="002060"/>
                </a:solidFill>
              </a:rPr>
              <a:t>DWTs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classifications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CAF5325-3E10-C1F3-3C3A-9ED2CA3DD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4"/>
          <a:stretch/>
        </p:blipFill>
        <p:spPr bwMode="auto">
          <a:xfrm>
            <a:off x="72173" y="1388519"/>
            <a:ext cx="3881004" cy="45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92A280-7261-2423-517E-2CB5B5FCCAF3}"/>
              </a:ext>
            </a:extLst>
          </p:cNvPr>
          <p:cNvSpPr txBox="1"/>
          <p:nvPr/>
        </p:nvSpPr>
        <p:spPr>
          <a:xfrm>
            <a:off x="5084692" y="752743"/>
            <a:ext cx="251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1600" dirty="0">
                <a:solidFill>
                  <a:srgbClr val="0070C0"/>
                </a:solidFill>
              </a:rPr>
              <a:t>Spatial patterns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3BA949-BC12-8782-7BBC-CFE2127618A9}"/>
              </a:ext>
            </a:extLst>
          </p:cNvPr>
          <p:cNvSpPr/>
          <p:nvPr/>
        </p:nvSpPr>
        <p:spPr>
          <a:xfrm>
            <a:off x="3347922" y="1398556"/>
            <a:ext cx="555599" cy="6427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D91499-6964-3044-ECA8-F91A6B037FA5}"/>
              </a:ext>
            </a:extLst>
          </p:cNvPr>
          <p:cNvSpPr txBox="1"/>
          <p:nvPr/>
        </p:nvSpPr>
        <p:spPr>
          <a:xfrm>
            <a:off x="4101284" y="1512882"/>
            <a:ext cx="614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b="1" dirty="0">
                <a:solidFill>
                  <a:srgbClr val="00B050"/>
                </a:solidFill>
              </a:rPr>
              <a:t>dates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72F77A-DEA6-E7F7-36A5-6F8B004CEB9C}"/>
              </a:ext>
            </a:extLst>
          </p:cNvPr>
          <p:cNvSpPr/>
          <p:nvPr/>
        </p:nvSpPr>
        <p:spPr>
          <a:xfrm>
            <a:off x="7639365" y="2350680"/>
            <a:ext cx="595020" cy="709121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>
              <a:solidFill>
                <a:srgbClr val="FF40FF"/>
              </a:solidFill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676C1F5C-1D87-4EE7-0484-C05B43206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679" y="2587925"/>
            <a:ext cx="2559110" cy="19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63A6D00-5EAC-AFDD-4A23-4816BA98E24F}"/>
              </a:ext>
            </a:extLst>
          </p:cNvPr>
          <p:cNvCxnSpPr>
            <a:cxnSpLocks/>
          </p:cNvCxnSpPr>
          <p:nvPr/>
        </p:nvCxnSpPr>
        <p:spPr>
          <a:xfrm>
            <a:off x="4084807" y="1856024"/>
            <a:ext cx="514479" cy="18528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DDC61F4-18C6-F76C-DEFA-8FC5065BE744}"/>
              </a:ext>
            </a:extLst>
          </p:cNvPr>
          <p:cNvCxnSpPr>
            <a:cxnSpLocks/>
          </p:cNvCxnSpPr>
          <p:nvPr/>
        </p:nvCxnSpPr>
        <p:spPr>
          <a:xfrm>
            <a:off x="8313352" y="3429000"/>
            <a:ext cx="1123897" cy="0"/>
          </a:xfrm>
          <a:prstGeom prst="straightConnector1">
            <a:avLst/>
          </a:prstGeom>
          <a:ln w="1905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CCD2614-92E7-480B-E37D-4B6041B7F7B0}"/>
              </a:ext>
            </a:extLst>
          </p:cNvPr>
          <p:cNvSpPr txBox="1"/>
          <p:nvPr/>
        </p:nvSpPr>
        <p:spPr>
          <a:xfrm>
            <a:off x="8215970" y="2568024"/>
            <a:ext cx="1187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FF40FF"/>
                </a:solidFill>
              </a:rPr>
              <a:t>Compute </a:t>
            </a:r>
            <a:r>
              <a:rPr lang="es-ES" sz="1200" dirty="0" err="1">
                <a:solidFill>
                  <a:srgbClr val="FF40FF"/>
                </a:solidFill>
              </a:rPr>
              <a:t>probability</a:t>
            </a:r>
            <a:r>
              <a:rPr lang="es-ES" sz="1200" dirty="0">
                <a:solidFill>
                  <a:srgbClr val="FF40FF"/>
                </a:solidFill>
              </a:rPr>
              <a:t> </a:t>
            </a:r>
            <a:r>
              <a:rPr lang="es-ES" sz="1200" dirty="0" err="1">
                <a:solidFill>
                  <a:srgbClr val="FF40FF"/>
                </a:solidFill>
              </a:rPr>
              <a:t>of</a:t>
            </a:r>
            <a:r>
              <a:rPr lang="es-ES" sz="1200" dirty="0">
                <a:solidFill>
                  <a:srgbClr val="FF40FF"/>
                </a:solidFill>
              </a:rPr>
              <a:t> </a:t>
            </a:r>
            <a:r>
              <a:rPr lang="es-ES" sz="1200" dirty="0" err="1">
                <a:solidFill>
                  <a:srgbClr val="FF40FF"/>
                </a:solidFill>
              </a:rPr>
              <a:t>each</a:t>
            </a:r>
            <a:r>
              <a:rPr lang="es-ES" sz="1200" dirty="0">
                <a:solidFill>
                  <a:srgbClr val="FF40FF"/>
                </a:solidFill>
              </a:rPr>
              <a:t> </a:t>
            </a:r>
            <a:r>
              <a:rPr lang="en-ES" sz="1200" dirty="0">
                <a:solidFill>
                  <a:srgbClr val="FF40FF"/>
                </a:solidFill>
              </a:rPr>
              <a:t>spatial pattern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D217D7-A7F1-0258-39C9-7D3792241C89}"/>
              </a:ext>
            </a:extLst>
          </p:cNvPr>
          <p:cNvSpPr txBox="1"/>
          <p:nvPr/>
        </p:nvSpPr>
        <p:spPr>
          <a:xfrm>
            <a:off x="8809725" y="2091125"/>
            <a:ext cx="342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1600" dirty="0">
                <a:solidFill>
                  <a:srgbClr val="0070C0"/>
                </a:solidFill>
              </a:rPr>
              <a:t>Spatial patterns probability for </a:t>
            </a:r>
            <a:r>
              <a:rPr lang="en-ES" sz="1600" u="sng" dirty="0">
                <a:solidFill>
                  <a:srgbClr val="009051"/>
                </a:solidFill>
              </a:rPr>
              <a:t>DWT 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7BD09EF-88EF-2EF6-7A33-EA5BF302C504}"/>
              </a:ext>
            </a:extLst>
          </p:cNvPr>
          <p:cNvSpPr/>
          <p:nvPr/>
        </p:nvSpPr>
        <p:spPr>
          <a:xfrm>
            <a:off x="11169105" y="2957650"/>
            <a:ext cx="329593" cy="306711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>
              <a:solidFill>
                <a:srgbClr val="FF40FF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B9D783-D78B-2830-CF33-E4C09DFB2169}"/>
              </a:ext>
            </a:extLst>
          </p:cNvPr>
          <p:cNvSpPr txBox="1"/>
          <p:nvPr/>
        </p:nvSpPr>
        <p:spPr>
          <a:xfrm>
            <a:off x="8195739" y="3689923"/>
            <a:ext cx="135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1200" i="1" dirty="0">
                <a:solidFill>
                  <a:srgbClr val="FF40FF"/>
                </a:solidFill>
              </a:rPr>
              <a:t>Spatial patterns 12, 23, 29 and 36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AE1D259-F393-0970-64F2-E702C95F542C}"/>
              </a:ext>
            </a:extLst>
          </p:cNvPr>
          <p:cNvSpPr txBox="1"/>
          <p:nvPr/>
        </p:nvSpPr>
        <p:spPr>
          <a:xfrm>
            <a:off x="3318417" y="965889"/>
            <a:ext cx="614607" cy="276999"/>
          </a:xfrm>
          <a:prstGeom prst="rect">
            <a:avLst/>
          </a:prstGeom>
          <a:noFill/>
          <a:ln>
            <a:solidFill>
              <a:srgbClr val="0090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1200" i="1" dirty="0">
                <a:solidFill>
                  <a:srgbClr val="009051"/>
                </a:solidFill>
              </a:rPr>
              <a:t>DWT 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106E85-8C1D-CAB2-0EC4-0FA97969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46D4-EB00-1346-B6AE-CD1271A170F2}" type="slidenum">
              <a:rPr lang="en-ES" smtClean="0"/>
              <a:t>1</a:t>
            </a:fld>
            <a:endParaRPr lang="en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0A411-B95D-E5DB-CB08-9391C5800B55}"/>
              </a:ext>
            </a:extLst>
          </p:cNvPr>
          <p:cNvSpPr txBox="1"/>
          <p:nvPr/>
        </p:nvSpPr>
        <p:spPr>
          <a:xfrm>
            <a:off x="616395" y="765834"/>
            <a:ext cx="270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1600" dirty="0">
                <a:solidFill>
                  <a:srgbClr val="0070C0"/>
                </a:solidFill>
              </a:rPr>
              <a:t>DWTs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B00FCF-50DA-CA82-2EA4-0DA0ACA492BA}"/>
              </a:ext>
            </a:extLst>
          </p:cNvPr>
          <p:cNvSpPr/>
          <p:nvPr/>
        </p:nvSpPr>
        <p:spPr>
          <a:xfrm>
            <a:off x="7054689" y="3756012"/>
            <a:ext cx="595021" cy="709121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>
              <a:solidFill>
                <a:srgbClr val="FF40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A6BE8-8B4C-DA76-AC18-B1161A0363EF}"/>
              </a:ext>
            </a:extLst>
          </p:cNvPr>
          <p:cNvSpPr/>
          <p:nvPr/>
        </p:nvSpPr>
        <p:spPr>
          <a:xfrm>
            <a:off x="7052863" y="4451721"/>
            <a:ext cx="595021" cy="666933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>
              <a:solidFill>
                <a:srgbClr val="FF40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C529ED-1ED4-A8D5-8A7B-2AC0228465BE}"/>
              </a:ext>
            </a:extLst>
          </p:cNvPr>
          <p:cNvSpPr/>
          <p:nvPr/>
        </p:nvSpPr>
        <p:spPr>
          <a:xfrm>
            <a:off x="7623604" y="5118654"/>
            <a:ext cx="610780" cy="709121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>
              <a:solidFill>
                <a:srgbClr val="FF40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187E47-4A83-BCF2-62BB-ACD3FDEA0263}"/>
              </a:ext>
            </a:extLst>
          </p:cNvPr>
          <p:cNvSpPr/>
          <p:nvPr/>
        </p:nvSpPr>
        <p:spPr>
          <a:xfrm>
            <a:off x="10859410" y="3541051"/>
            <a:ext cx="329593" cy="306711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>
              <a:solidFill>
                <a:srgbClr val="FF4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515826-9530-02A5-E40F-C8B4CA71AE77}"/>
              </a:ext>
            </a:extLst>
          </p:cNvPr>
          <p:cNvSpPr/>
          <p:nvPr/>
        </p:nvSpPr>
        <p:spPr>
          <a:xfrm>
            <a:off x="10860804" y="3828887"/>
            <a:ext cx="329593" cy="306711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>
              <a:solidFill>
                <a:srgbClr val="FF40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F866F2-0F3D-BBC6-0B72-91770F29685F}"/>
              </a:ext>
            </a:extLst>
          </p:cNvPr>
          <p:cNvSpPr/>
          <p:nvPr/>
        </p:nvSpPr>
        <p:spPr>
          <a:xfrm>
            <a:off x="11189003" y="4124453"/>
            <a:ext cx="329593" cy="306711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2" grpId="0" animBg="1"/>
      <p:bldP spid="42" grpId="0"/>
      <p:bldP spid="43" grpId="0"/>
      <p:bldP spid="47" grpId="0" animBg="1"/>
      <p:bldP spid="48" grpId="0"/>
      <p:bldP spid="49" grpId="0" animBg="1"/>
      <p:bldP spid="7" grpId="0" animBg="1"/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1">
            <a:extLst>
              <a:ext uri="{FF2B5EF4-FFF2-40B4-BE49-F238E27FC236}">
                <a16:creationId xmlns:a16="http://schemas.microsoft.com/office/drawing/2014/main" id="{8B11F7D9-A3F1-27D0-6E6B-AFEB2B4C2835}"/>
              </a:ext>
            </a:extLst>
          </p:cNvPr>
          <p:cNvSpPr txBox="1"/>
          <p:nvPr/>
        </p:nvSpPr>
        <p:spPr>
          <a:xfrm>
            <a:off x="111732" y="46217"/>
            <a:ext cx="921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B. </a:t>
            </a:r>
            <a:r>
              <a:rPr lang="es-ES" sz="2400" b="1" dirty="0" err="1">
                <a:solidFill>
                  <a:srgbClr val="002060"/>
                </a:solidFill>
              </a:rPr>
              <a:t>DWTs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seasonality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4E9C80-90C3-CC1B-F78C-6BA71B936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1" r="55667"/>
          <a:stretch/>
        </p:blipFill>
        <p:spPr bwMode="auto">
          <a:xfrm>
            <a:off x="432451" y="3761455"/>
            <a:ext cx="4656942" cy="29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875C791-DF0E-10E4-0058-85E06E904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0"/>
          <a:stretch/>
        </p:blipFill>
        <p:spPr bwMode="auto">
          <a:xfrm>
            <a:off x="5199320" y="588794"/>
            <a:ext cx="6159794" cy="61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C24B127F-31B8-E97D-4449-96A516624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86" y="660590"/>
            <a:ext cx="4087172" cy="29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818B93-884E-8F03-B64E-77F787FB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46D4-EB00-1346-B6AE-CD1271A170F2}" type="slidenum">
              <a:rPr lang="en-ES" smtClean="0"/>
              <a:t>2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852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1">
            <a:extLst>
              <a:ext uri="{FF2B5EF4-FFF2-40B4-BE49-F238E27FC236}">
                <a16:creationId xmlns:a16="http://schemas.microsoft.com/office/drawing/2014/main" id="{8B11F7D9-A3F1-27D0-6E6B-AFEB2B4C2835}"/>
              </a:ext>
            </a:extLst>
          </p:cNvPr>
          <p:cNvSpPr txBox="1"/>
          <p:nvPr/>
        </p:nvSpPr>
        <p:spPr>
          <a:xfrm>
            <a:off x="111732" y="46217"/>
            <a:ext cx="921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C. </a:t>
            </a:r>
            <a:r>
              <a:rPr lang="es-ES" sz="2400" b="1" dirty="0" err="1">
                <a:solidFill>
                  <a:srgbClr val="002060"/>
                </a:solidFill>
              </a:rPr>
              <a:t>DWTs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chronology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D75D9DD-0500-D990-73E8-A0D10E9E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88"/>
            <a:ext cx="12192000" cy="49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7372CF-6F4F-D524-CDCF-ED73B5FB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46D4-EB00-1346-B6AE-CD1271A170F2}" type="slidenum">
              <a:rPr lang="en-ES" smtClean="0"/>
              <a:t>3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41128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95874DC-4454-6170-7427-F05A8BA47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1" y="2053615"/>
            <a:ext cx="5752214" cy="226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F91F8EC7-DD09-F007-7934-145EB4A8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22" y="343066"/>
            <a:ext cx="4237887" cy="64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1">
            <a:extLst>
              <a:ext uri="{FF2B5EF4-FFF2-40B4-BE49-F238E27FC236}">
                <a16:creationId xmlns:a16="http://schemas.microsoft.com/office/drawing/2014/main" id="{FCD1BD18-7B52-461F-2657-9B3D8D50AF7C}"/>
              </a:ext>
            </a:extLst>
          </p:cNvPr>
          <p:cNvSpPr txBox="1"/>
          <p:nvPr/>
        </p:nvSpPr>
        <p:spPr>
          <a:xfrm>
            <a:off x="111732" y="46217"/>
            <a:ext cx="921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D. </a:t>
            </a:r>
            <a:r>
              <a:rPr lang="es-ES" sz="2400" b="1" dirty="0" err="1">
                <a:solidFill>
                  <a:srgbClr val="002060"/>
                </a:solidFill>
              </a:rPr>
              <a:t>DWTs</a:t>
            </a:r>
            <a:r>
              <a:rPr lang="es-ES" sz="2400" b="1" dirty="0">
                <a:solidFill>
                  <a:srgbClr val="002060"/>
                </a:solidFill>
              </a:rPr>
              <a:t> and </a:t>
            </a:r>
            <a:r>
              <a:rPr lang="es-ES" sz="2400" b="1" dirty="0" err="1">
                <a:solidFill>
                  <a:srgbClr val="002060"/>
                </a:solidFill>
              </a:rPr>
              <a:t>large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scale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climatic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patterns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ABCD4-F17D-02E6-AD45-8F060DDD7DD8}"/>
              </a:ext>
            </a:extLst>
          </p:cNvPr>
          <p:cNvSpPr txBox="1"/>
          <p:nvPr/>
        </p:nvSpPr>
        <p:spPr>
          <a:xfrm>
            <a:off x="253322" y="880638"/>
            <a:ext cx="3512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000" dirty="0"/>
              <a:t> </a:t>
            </a:r>
            <a:r>
              <a:rPr lang="en-ES" sz="2000" dirty="0">
                <a:solidFill>
                  <a:srgbClr val="0070C0"/>
                </a:solidFill>
              </a:rPr>
              <a:t>ENSO → </a:t>
            </a:r>
            <a:r>
              <a:rPr lang="en-ES" sz="2000" b="1" dirty="0">
                <a:solidFill>
                  <a:srgbClr val="0070C0"/>
                </a:solidFill>
              </a:rPr>
              <a:t>El niño 3.4 </a:t>
            </a:r>
            <a:r>
              <a:rPr lang="en-ES" sz="2000" dirty="0"/>
              <a:t>index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D37A7-67AB-498B-4D87-8D25F988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46D4-EB00-1346-B6AE-CD1271A170F2}" type="slidenum">
              <a:rPr lang="en-ES" smtClean="0"/>
              <a:t>4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3696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1">
            <a:extLst>
              <a:ext uri="{FF2B5EF4-FFF2-40B4-BE49-F238E27FC236}">
                <a16:creationId xmlns:a16="http://schemas.microsoft.com/office/drawing/2014/main" id="{6D7A1B69-9F3E-4343-B419-239479A7DDC5}"/>
              </a:ext>
            </a:extLst>
          </p:cNvPr>
          <p:cNvSpPr txBox="1"/>
          <p:nvPr/>
        </p:nvSpPr>
        <p:spPr>
          <a:xfrm>
            <a:off x="174485" y="136525"/>
            <a:ext cx="9211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E. </a:t>
            </a:r>
            <a:r>
              <a:rPr lang="es-ES" sz="2400" b="1" dirty="0" err="1">
                <a:solidFill>
                  <a:srgbClr val="002060"/>
                </a:solidFill>
              </a:rPr>
              <a:t>Storms</a:t>
            </a:r>
            <a:r>
              <a:rPr lang="es-ES" sz="2400" b="1" dirty="0">
                <a:solidFill>
                  <a:srgbClr val="002060"/>
                </a:solidFill>
              </a:rPr>
              <a:t> temporal </a:t>
            </a:r>
            <a:r>
              <a:rPr lang="es-ES" sz="2400" b="1" dirty="0" err="1">
                <a:solidFill>
                  <a:srgbClr val="002060"/>
                </a:solidFill>
              </a:rPr>
              <a:t>dimension</a:t>
            </a:r>
            <a:r>
              <a:rPr lang="es-ES" sz="2400" b="1" dirty="0">
                <a:solidFill>
                  <a:srgbClr val="002060"/>
                </a:solidFill>
              </a:rPr>
              <a:t>, 𝑰 (𝒕)</a:t>
            </a:r>
          </a:p>
          <a:p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18" name="Imagen 14">
            <a:extLst>
              <a:ext uri="{FF2B5EF4-FFF2-40B4-BE49-F238E27FC236}">
                <a16:creationId xmlns:a16="http://schemas.microsoft.com/office/drawing/2014/main" id="{40D6D944-AAF0-FA54-D9AB-02681121C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906"/>
            <a:ext cx="7002296" cy="513501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3512CB-4C0C-0EF3-A802-7220B94E9EFB}"/>
              </a:ext>
            </a:extLst>
          </p:cNvPr>
          <p:cNvCxnSpPr>
            <a:cxnSpLocks/>
          </p:cNvCxnSpPr>
          <p:nvPr/>
        </p:nvCxnSpPr>
        <p:spPr>
          <a:xfrm flipV="1">
            <a:off x="485749" y="1462238"/>
            <a:ext cx="0" cy="43289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822020D-3700-88BF-D832-B3F2426ADCB7}"/>
              </a:ext>
            </a:extLst>
          </p:cNvPr>
          <p:cNvSpPr/>
          <p:nvPr/>
        </p:nvSpPr>
        <p:spPr>
          <a:xfrm>
            <a:off x="535050" y="1553363"/>
            <a:ext cx="6067919" cy="423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34A8D624-0131-3549-9CBC-110386D905E7}"/>
              </a:ext>
            </a:extLst>
          </p:cNvPr>
          <p:cNvSpPr/>
          <p:nvPr/>
        </p:nvSpPr>
        <p:spPr>
          <a:xfrm>
            <a:off x="485749" y="2066546"/>
            <a:ext cx="4199840" cy="3724612"/>
          </a:xfrm>
          <a:prstGeom prst="triangle">
            <a:avLst/>
          </a:prstGeom>
          <a:solidFill>
            <a:srgbClr val="D883FF">
              <a:alpha val="27059"/>
            </a:srgbClr>
          </a:solidFill>
          <a:ln w="38100">
            <a:solidFill>
              <a:srgbClr val="009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62CD7FA-D1A3-243A-4315-07EA68DCB739}"/>
              </a:ext>
            </a:extLst>
          </p:cNvPr>
          <p:cNvCxnSpPr>
            <a:cxnSpLocks/>
          </p:cNvCxnSpPr>
          <p:nvPr/>
        </p:nvCxnSpPr>
        <p:spPr>
          <a:xfrm>
            <a:off x="485749" y="5809887"/>
            <a:ext cx="620403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D3A959-2441-66B4-9B80-2D0B62C6F582}"/>
              </a:ext>
            </a:extLst>
          </p:cNvPr>
          <p:cNvSpPr txBox="1"/>
          <p:nvPr/>
        </p:nvSpPr>
        <p:spPr>
          <a:xfrm>
            <a:off x="3616779" y="1678485"/>
            <a:ext cx="1553942" cy="646331"/>
          </a:xfrm>
          <a:prstGeom prst="rect">
            <a:avLst/>
          </a:prstGeom>
          <a:solidFill>
            <a:srgbClr val="D883FF">
              <a:alpha val="3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ES" b="1" dirty="0">
                <a:solidFill>
                  <a:srgbClr val="9437FF"/>
                </a:solidFill>
              </a:rPr>
              <a:t>A (Precipitation</a:t>
            </a:r>
            <a:r>
              <a:rPr lang="en-ES" dirty="0">
                <a:solidFill>
                  <a:srgbClr val="9437FF"/>
                </a:solidFill>
              </a:rPr>
              <a:t>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544F4EA-2E79-8F4F-46C5-7D2C20D3DF62}"/>
              </a:ext>
            </a:extLst>
          </p:cNvPr>
          <p:cNvSpPr/>
          <p:nvPr/>
        </p:nvSpPr>
        <p:spPr>
          <a:xfrm>
            <a:off x="2461763" y="1933767"/>
            <a:ext cx="247812" cy="265533"/>
          </a:xfrm>
          <a:prstGeom prst="ellipse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C879C6-3115-51DC-C359-9736763F60F9}"/>
              </a:ext>
            </a:extLst>
          </p:cNvPr>
          <p:cNvSpPr txBox="1"/>
          <p:nvPr/>
        </p:nvSpPr>
        <p:spPr>
          <a:xfrm>
            <a:off x="3782352" y="2611041"/>
            <a:ext cx="2820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000" u="sng" dirty="0">
                <a:solidFill>
                  <a:srgbClr val="941100"/>
                </a:solidFill>
              </a:rPr>
              <a:t>2 parameters</a:t>
            </a:r>
            <a:r>
              <a:rPr lang="en-ES" sz="2000" dirty="0">
                <a:solidFill>
                  <a:srgbClr val="941100"/>
                </a:solidFill>
              </a:rPr>
              <a:t>: Ip and 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98B954-13FC-94E3-52FF-1959E3A8FFE6}"/>
              </a:ext>
            </a:extLst>
          </p:cNvPr>
          <p:cNvSpPr txBox="1"/>
          <p:nvPr/>
        </p:nvSpPr>
        <p:spPr>
          <a:xfrm>
            <a:off x="2960481" y="1922695"/>
            <a:ext cx="54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>
                <a:solidFill>
                  <a:srgbClr val="941100"/>
                </a:solidFill>
              </a:rPr>
              <a:t>Ip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62EC7C1-BB4E-97FA-CEF5-3BA4DB35E536}"/>
              </a:ext>
            </a:extLst>
          </p:cNvPr>
          <p:cNvCxnSpPr/>
          <p:nvPr/>
        </p:nvCxnSpPr>
        <p:spPr>
          <a:xfrm>
            <a:off x="485749" y="5899068"/>
            <a:ext cx="4150539" cy="0"/>
          </a:xfrm>
          <a:prstGeom prst="straightConnector1">
            <a:avLst/>
          </a:prstGeom>
          <a:ln w="19050">
            <a:solidFill>
              <a:srgbClr val="9411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C16D80E-EA58-C418-3867-D4447E932D17}"/>
              </a:ext>
            </a:extLst>
          </p:cNvPr>
          <p:cNvSpPr txBox="1"/>
          <p:nvPr/>
        </p:nvSpPr>
        <p:spPr>
          <a:xfrm>
            <a:off x="2461763" y="5828605"/>
            <a:ext cx="54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>
                <a:solidFill>
                  <a:srgbClr val="941100"/>
                </a:solidFill>
              </a:rPr>
              <a:t>D</a:t>
            </a:r>
          </a:p>
        </p:txBody>
      </p:sp>
      <p:pic>
        <p:nvPicPr>
          <p:cNvPr id="5" name="Imagen 14">
            <a:extLst>
              <a:ext uri="{FF2B5EF4-FFF2-40B4-BE49-F238E27FC236}">
                <a16:creationId xmlns:a16="http://schemas.microsoft.com/office/drawing/2014/main" id="{D43E2DBE-25A2-AAD8-346B-397301F1A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891" y="2021992"/>
            <a:ext cx="3837294" cy="2814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A25E8C-F4EF-8392-81BE-52E5C6052039}"/>
                  </a:ext>
                </a:extLst>
              </p:cNvPr>
              <p:cNvSpPr txBox="1"/>
              <p:nvPr/>
            </p:nvSpPr>
            <p:spPr>
              <a:xfrm>
                <a:off x="5220021" y="1780449"/>
                <a:ext cx="1131913" cy="3763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E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E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E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A25E8C-F4EF-8392-81BE-52E5C6052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21" y="1780449"/>
                <a:ext cx="1131913" cy="376321"/>
              </a:xfrm>
              <a:prstGeom prst="rect">
                <a:avLst/>
              </a:prstGeom>
              <a:blipFill>
                <a:blip r:embed="rId4"/>
                <a:stretch>
                  <a:fillRect l="-27473" t="-136667" r="-5495" b="-213333"/>
                </a:stretch>
              </a:blipFill>
            </p:spPr>
            <p:txBody>
              <a:bodyPr/>
              <a:lstStyle/>
              <a:p>
                <a:r>
                  <a:rPr lang="en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0D502D3-68C0-3E3C-4D83-BCD43F39FDFC}"/>
              </a:ext>
            </a:extLst>
          </p:cNvPr>
          <p:cNvSpPr txBox="1"/>
          <p:nvPr/>
        </p:nvSpPr>
        <p:spPr>
          <a:xfrm>
            <a:off x="8834079" y="1642817"/>
            <a:ext cx="215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>
                <a:solidFill>
                  <a:srgbClr val="941100"/>
                </a:solidFill>
              </a:rPr>
              <a:t>More parameters?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A2A69D-79D0-A076-32B4-C5075209EC8C}"/>
              </a:ext>
            </a:extLst>
          </p:cNvPr>
          <p:cNvSpPr txBox="1"/>
          <p:nvPr/>
        </p:nvSpPr>
        <p:spPr>
          <a:xfrm>
            <a:off x="2157180" y="3719713"/>
            <a:ext cx="85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b="1" dirty="0">
                <a:solidFill>
                  <a:srgbClr val="9437FF"/>
                </a:solidFill>
              </a:rPr>
              <a:t>Area (A)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C0584D-AC6B-DF0D-B9AA-82454D69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46D4-EB00-1346-B6AE-CD1271A170F2}" type="slidenum">
              <a:rPr lang="en-ES" smtClean="0"/>
              <a:t>5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66455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1">
            <a:extLst>
              <a:ext uri="{FF2B5EF4-FFF2-40B4-BE49-F238E27FC236}">
                <a16:creationId xmlns:a16="http://schemas.microsoft.com/office/drawing/2014/main" id="{AF06A543-0C18-FDFD-B0A1-E6BC6BC22B78}"/>
              </a:ext>
            </a:extLst>
          </p:cNvPr>
          <p:cNvSpPr txBox="1"/>
          <p:nvPr/>
        </p:nvSpPr>
        <p:spPr>
          <a:xfrm>
            <a:off x="111732" y="46217"/>
            <a:ext cx="9211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F. </a:t>
            </a:r>
            <a:r>
              <a:rPr lang="es-ES" sz="2400" b="1" dirty="0" err="1">
                <a:solidFill>
                  <a:srgbClr val="002060"/>
                </a:solidFill>
              </a:rPr>
              <a:t>Generate</a:t>
            </a:r>
            <a:r>
              <a:rPr lang="es-ES" sz="2400" b="1" dirty="0">
                <a:solidFill>
                  <a:srgbClr val="002060"/>
                </a:solidFill>
              </a:rPr>
              <a:t> and </a:t>
            </a:r>
            <a:r>
              <a:rPr lang="es-ES" sz="2400" b="1" dirty="0" err="1">
                <a:solidFill>
                  <a:srgbClr val="002060"/>
                </a:solidFill>
              </a:rPr>
              <a:t>select</a:t>
            </a:r>
            <a:endParaRPr lang="es-ES" sz="2400" b="1" dirty="0">
              <a:solidFill>
                <a:srgbClr val="002060"/>
              </a:solidFill>
            </a:endParaRPr>
          </a:p>
          <a:p>
            <a:r>
              <a:rPr lang="es-ES" sz="2400" b="1" dirty="0" err="1">
                <a:solidFill>
                  <a:srgbClr val="002060"/>
                </a:solidFill>
              </a:rPr>
              <a:t>flooding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scenarios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F4F3E-6C93-405B-FAB4-483600D368DD}"/>
              </a:ext>
            </a:extLst>
          </p:cNvPr>
          <p:cNvSpPr txBox="1"/>
          <p:nvPr/>
        </p:nvSpPr>
        <p:spPr>
          <a:xfrm>
            <a:off x="3871236" y="55407"/>
            <a:ext cx="297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b="1" dirty="0">
                <a:solidFill>
                  <a:srgbClr val="0070C0"/>
                </a:solidFill>
              </a:rPr>
              <a:t>Parameters space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63CCBE-1B6D-EB86-E02E-89D3CB60613A}"/>
              </a:ext>
            </a:extLst>
          </p:cNvPr>
          <p:cNvSpPr txBox="1"/>
          <p:nvPr/>
        </p:nvSpPr>
        <p:spPr>
          <a:xfrm>
            <a:off x="3928374" y="433928"/>
            <a:ext cx="5177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000" dirty="0"/>
              <a:t>{</a:t>
            </a:r>
            <a:r>
              <a:rPr lang="en-ES" sz="2000" dirty="0">
                <a:solidFill>
                  <a:srgbClr val="C00000"/>
                </a:solidFill>
              </a:rPr>
              <a:t>Ip, D, </a:t>
            </a:r>
            <a:r>
              <a:rPr lang="en-ES" sz="2000" dirty="0">
                <a:solidFill>
                  <a:srgbClr val="00B0F0"/>
                </a:solidFill>
              </a:rPr>
              <a:t>L</a:t>
            </a:r>
            <a:r>
              <a:rPr lang="en-ES" sz="2000" i="1" baseline="-25000" dirty="0">
                <a:solidFill>
                  <a:srgbClr val="00B0F0"/>
                </a:solidFill>
              </a:rPr>
              <a:t>l </a:t>
            </a:r>
            <a:r>
              <a:rPr lang="en-ES" sz="2000" dirty="0">
                <a:solidFill>
                  <a:srgbClr val="00B0F0"/>
                </a:solidFill>
              </a:rPr>
              <a:t>,</a:t>
            </a:r>
            <a:r>
              <a:rPr lang="en-ES" sz="2000" dirty="0"/>
              <a:t> </a:t>
            </a:r>
            <a:r>
              <a:rPr lang="en-ES" sz="2000" dirty="0">
                <a:solidFill>
                  <a:srgbClr val="009051"/>
                </a:solidFill>
              </a:rPr>
              <a:t>f, </a:t>
            </a:r>
            <a:r>
              <a:rPr lang="en-ES" sz="2000" dirty="0">
                <a:solidFill>
                  <a:srgbClr val="FF40FF"/>
                </a:solidFill>
              </a:rPr>
              <a:t>PC1, PC2, PC3</a:t>
            </a:r>
            <a:r>
              <a:rPr lang="en-ES" sz="2000" dirty="0"/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9C3E7-5AA2-5168-DCC3-14A4AF664600}"/>
              </a:ext>
            </a:extLst>
          </p:cNvPr>
          <p:cNvSpPr txBox="1"/>
          <p:nvPr/>
        </p:nvSpPr>
        <p:spPr>
          <a:xfrm>
            <a:off x="4321487" y="950009"/>
            <a:ext cx="3549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000" dirty="0"/>
              <a:t>{</a:t>
            </a:r>
            <a:r>
              <a:rPr lang="en-ES" sz="2000" dirty="0">
                <a:solidFill>
                  <a:srgbClr val="C00000"/>
                </a:solidFill>
              </a:rPr>
              <a:t>Ip, D, </a:t>
            </a:r>
            <a:r>
              <a:rPr lang="en-ES" sz="2000" dirty="0">
                <a:solidFill>
                  <a:srgbClr val="00B0F0"/>
                </a:solidFill>
              </a:rPr>
              <a:t>L</a:t>
            </a:r>
            <a:r>
              <a:rPr lang="en-ES" sz="2000" i="1" baseline="-25000" dirty="0">
                <a:solidFill>
                  <a:srgbClr val="00B0F0"/>
                </a:solidFill>
              </a:rPr>
              <a:t>l </a:t>
            </a:r>
            <a:r>
              <a:rPr lang="en-ES" sz="2000" dirty="0">
                <a:solidFill>
                  <a:srgbClr val="00B0F0"/>
                </a:solidFill>
              </a:rPr>
              <a:t>, </a:t>
            </a:r>
            <a:r>
              <a:rPr lang="en-ES" sz="2000" dirty="0">
                <a:solidFill>
                  <a:srgbClr val="009051"/>
                </a:solidFill>
              </a:rPr>
              <a:t>f,</a:t>
            </a:r>
            <a:r>
              <a:rPr lang="en-ES" sz="2000" dirty="0"/>
              <a:t> </a:t>
            </a:r>
            <a:r>
              <a:rPr lang="en-ES" sz="2000" dirty="0">
                <a:solidFill>
                  <a:srgbClr val="FF40FF"/>
                </a:solidFill>
              </a:rPr>
              <a:t>36 S(x)</a:t>
            </a:r>
            <a:r>
              <a:rPr lang="en-ES" sz="2000" dirty="0"/>
              <a:t>}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F147CDC-EE23-C61C-F5D8-52C5D9F9198D}"/>
              </a:ext>
            </a:extLst>
          </p:cNvPr>
          <p:cNvSpPr/>
          <p:nvPr/>
        </p:nvSpPr>
        <p:spPr>
          <a:xfrm>
            <a:off x="5113799" y="1520801"/>
            <a:ext cx="345262" cy="46166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4DF9ED-DD45-EFC9-A614-93C48BE20148}"/>
              </a:ext>
            </a:extLst>
          </p:cNvPr>
          <p:cNvSpPr txBox="1"/>
          <p:nvPr/>
        </p:nvSpPr>
        <p:spPr>
          <a:xfrm>
            <a:off x="4421198" y="2065887"/>
            <a:ext cx="27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>
                <a:solidFill>
                  <a:srgbClr val="0070C0"/>
                </a:solidFill>
              </a:rPr>
              <a:t>Sampling algorithm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BA73F9-0704-4BF0-770B-D72E3AFE2D99}"/>
              </a:ext>
            </a:extLst>
          </p:cNvPr>
          <p:cNvSpPr txBox="1"/>
          <p:nvPr/>
        </p:nvSpPr>
        <p:spPr>
          <a:xfrm>
            <a:off x="4421198" y="4676226"/>
            <a:ext cx="2945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b="1" dirty="0">
                <a:solidFill>
                  <a:srgbClr val="0070C0"/>
                </a:solidFill>
              </a:rPr>
              <a:t>Selection algorithm</a:t>
            </a:r>
            <a:endParaRPr lang="en-ES" dirty="0">
              <a:solidFill>
                <a:srgbClr val="0070C0"/>
              </a:solidFill>
            </a:endParaRP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3F28669B-BC48-4150-53F3-42881034BB3D}"/>
              </a:ext>
            </a:extLst>
          </p:cNvPr>
          <p:cNvSpPr/>
          <p:nvPr/>
        </p:nvSpPr>
        <p:spPr>
          <a:xfrm>
            <a:off x="5205805" y="4192597"/>
            <a:ext cx="345262" cy="46166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593BC458-8BDD-D313-0417-A839066FE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8535" r="8619" b="6583"/>
          <a:stretch/>
        </p:blipFill>
        <p:spPr bwMode="auto">
          <a:xfrm>
            <a:off x="4581854" y="5049212"/>
            <a:ext cx="1730884" cy="163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B81467F4-45C8-D8CE-6EC9-72C9805E4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t="7222" r="9008" b="6953"/>
          <a:stretch/>
        </p:blipFill>
        <p:spPr bwMode="auto">
          <a:xfrm>
            <a:off x="4563461" y="2430202"/>
            <a:ext cx="1629950" cy="15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CCBD7F8-273D-CEFB-51B2-91FF4B227E50}"/>
              </a:ext>
            </a:extLst>
          </p:cNvPr>
          <p:cNvSpPr/>
          <p:nvPr/>
        </p:nvSpPr>
        <p:spPr>
          <a:xfrm>
            <a:off x="3871236" y="2057696"/>
            <a:ext cx="2976860" cy="2052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42FD1A-EC57-B563-5DD1-0F0B7935CE31}"/>
              </a:ext>
            </a:extLst>
          </p:cNvPr>
          <p:cNvSpPr/>
          <p:nvPr/>
        </p:nvSpPr>
        <p:spPr>
          <a:xfrm>
            <a:off x="3871236" y="46216"/>
            <a:ext cx="2976860" cy="13800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70D0EE-F17E-9FC2-F7F4-9C6ED9AA2BF4}"/>
              </a:ext>
            </a:extLst>
          </p:cNvPr>
          <p:cNvSpPr/>
          <p:nvPr/>
        </p:nvSpPr>
        <p:spPr>
          <a:xfrm rot="18808659">
            <a:off x="5603511" y="3659550"/>
            <a:ext cx="794085" cy="155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333763-4FB4-8539-5BFE-D8E6B6BA64AC}"/>
              </a:ext>
            </a:extLst>
          </p:cNvPr>
          <p:cNvSpPr/>
          <p:nvPr/>
        </p:nvSpPr>
        <p:spPr>
          <a:xfrm rot="18808659">
            <a:off x="5675571" y="6306545"/>
            <a:ext cx="902894" cy="155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689D35-82AA-8CD3-872E-C5145CD2AA72}"/>
              </a:ext>
            </a:extLst>
          </p:cNvPr>
          <p:cNvSpPr/>
          <p:nvPr/>
        </p:nvSpPr>
        <p:spPr>
          <a:xfrm>
            <a:off x="3871236" y="4713122"/>
            <a:ext cx="2976860" cy="2052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BEA490-BB10-B4A0-4541-BA4EA074CA8C}"/>
              </a:ext>
            </a:extLst>
          </p:cNvPr>
          <p:cNvSpPr/>
          <p:nvPr/>
        </p:nvSpPr>
        <p:spPr>
          <a:xfrm rot="16526301">
            <a:off x="5922410" y="5682179"/>
            <a:ext cx="902894" cy="155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C8C62D-38DD-DADA-C44D-83A27005C113}"/>
              </a:ext>
            </a:extLst>
          </p:cNvPr>
          <p:cNvSpPr/>
          <p:nvPr/>
        </p:nvSpPr>
        <p:spPr>
          <a:xfrm rot="11788322">
            <a:off x="4556506" y="6464898"/>
            <a:ext cx="796849" cy="154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71CCEA-DE10-EEB6-84B5-AC84531B9168}"/>
              </a:ext>
            </a:extLst>
          </p:cNvPr>
          <p:cNvSpPr/>
          <p:nvPr/>
        </p:nvSpPr>
        <p:spPr>
          <a:xfrm rot="11788322">
            <a:off x="5339594" y="6601991"/>
            <a:ext cx="84748" cy="117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AD63C8-4105-3D3E-55CC-7C2E376FD382}"/>
              </a:ext>
            </a:extLst>
          </p:cNvPr>
          <p:cNvSpPr/>
          <p:nvPr/>
        </p:nvSpPr>
        <p:spPr>
          <a:xfrm rot="11788322">
            <a:off x="4576199" y="3809718"/>
            <a:ext cx="796849" cy="154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88F7E0A-F26D-2284-5836-B33D3C3490AC}"/>
              </a:ext>
            </a:extLst>
          </p:cNvPr>
          <p:cNvSpPr/>
          <p:nvPr/>
        </p:nvSpPr>
        <p:spPr>
          <a:xfrm rot="11788322">
            <a:off x="5359287" y="3946811"/>
            <a:ext cx="84748" cy="117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5FACBC-7AA8-75AA-F6D0-2C5CD882BC5F}"/>
              </a:ext>
            </a:extLst>
          </p:cNvPr>
          <p:cNvSpPr txBox="1"/>
          <p:nvPr/>
        </p:nvSpPr>
        <p:spPr>
          <a:xfrm>
            <a:off x="9105699" y="46217"/>
            <a:ext cx="308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i="1" dirty="0"/>
              <a:t>For simplicity this is a 3D representation of the parameters space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80CF6-7FBB-BFB4-1218-FE5C5C98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46D4-EB00-1346-B6AE-CD1271A170F2}" type="slidenum">
              <a:rPr lang="en-ES" smtClean="0"/>
              <a:t>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25283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4" grpId="0"/>
      <p:bldP spid="26" grpId="0" animBg="1"/>
      <p:bldP spid="27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150</Words>
  <Application>Microsoft Macintosh PowerPoint</Application>
  <PresentationFormat>Widescreen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Pozo Estivariz</dc:creator>
  <cp:lastModifiedBy>Andrea Pozo Estivariz</cp:lastModifiedBy>
  <cp:revision>14</cp:revision>
  <dcterms:created xsi:type="dcterms:W3CDTF">2023-04-16T22:43:06Z</dcterms:created>
  <dcterms:modified xsi:type="dcterms:W3CDTF">2023-04-19T21:09:23Z</dcterms:modified>
</cp:coreProperties>
</file>