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58" r:id="rId5"/>
    <p:sldId id="264" r:id="rId7"/>
    <p:sldId id="259" r:id="rId8"/>
    <p:sldId id="261" r:id="rId9"/>
    <p:sldId id="260" r:id="rId10"/>
    <p:sldId id="262" r:id="rId11"/>
    <p:sldId id="266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6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08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67.xml"/><Relationship Id="rId6" Type="http://schemas.openxmlformats.org/officeDocument/2006/relationships/image" Target="../media/image2.png"/><Relationship Id="rId5" Type="http://schemas.openxmlformats.org/officeDocument/2006/relationships/tags" Target="../tags/tag66.xml"/><Relationship Id="rId4" Type="http://schemas.openxmlformats.org/officeDocument/2006/relationships/image" Target="../media/image1.png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1.xml"/><Relationship Id="rId5" Type="http://schemas.openxmlformats.org/officeDocument/2006/relationships/image" Target="../media/image4.png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image" Target="../media/image3.png"/><Relationship Id="rId1" Type="http://schemas.openxmlformats.org/officeDocument/2006/relationships/tags" Target="../tags/tag6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image" Target="../media/image8.png"/><Relationship Id="rId7" Type="http://schemas.openxmlformats.org/officeDocument/2006/relationships/tags" Target="../tags/tag75.xml"/><Relationship Id="rId6" Type="http://schemas.openxmlformats.org/officeDocument/2006/relationships/image" Target="../media/image7.png"/><Relationship Id="rId5" Type="http://schemas.openxmlformats.org/officeDocument/2006/relationships/tags" Target="../tags/tag74.xml"/><Relationship Id="rId4" Type="http://schemas.openxmlformats.org/officeDocument/2006/relationships/image" Target="../media/image6.png"/><Relationship Id="rId3" Type="http://schemas.openxmlformats.org/officeDocument/2006/relationships/tags" Target="../tags/tag73.xml"/><Relationship Id="rId2" Type="http://schemas.openxmlformats.org/officeDocument/2006/relationships/image" Target="../media/image5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78.xml"/><Relationship Id="rId2" Type="http://schemas.openxmlformats.org/officeDocument/2006/relationships/image" Target="../media/image9.png"/><Relationship Id="rId1" Type="http://schemas.openxmlformats.org/officeDocument/2006/relationships/tags" Target="../tags/tag7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image" Target="../media/image12.png"/><Relationship Id="rId5" Type="http://schemas.openxmlformats.org/officeDocument/2006/relationships/tags" Target="../tags/tag81.xml"/><Relationship Id="rId4" Type="http://schemas.openxmlformats.org/officeDocument/2006/relationships/image" Target="../media/image11.png"/><Relationship Id="rId3" Type="http://schemas.openxmlformats.org/officeDocument/2006/relationships/tags" Target="../tags/tag80.xml"/><Relationship Id="rId2" Type="http://schemas.openxmlformats.org/officeDocument/2006/relationships/image" Target="../media/image10.png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92.xml"/><Relationship Id="rId16" Type="http://schemas.openxmlformats.org/officeDocument/2006/relationships/tags" Target="../tags/tag91.xml"/><Relationship Id="rId15" Type="http://schemas.openxmlformats.org/officeDocument/2006/relationships/tags" Target="../tags/tag90.xml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tags" Target="../tags/tag79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5.xml"/><Relationship Id="rId4" Type="http://schemas.openxmlformats.org/officeDocument/2006/relationships/image" Target="../media/image14.png"/><Relationship Id="rId3" Type="http://schemas.openxmlformats.org/officeDocument/2006/relationships/tags" Target="../tags/tag94.xml"/><Relationship Id="rId2" Type="http://schemas.openxmlformats.org/officeDocument/2006/relationships/image" Target="../media/image13.png"/><Relationship Id="rId1" Type="http://schemas.openxmlformats.org/officeDocument/2006/relationships/tags" Target="../tags/tag9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99.xml"/><Relationship Id="rId6" Type="http://schemas.openxmlformats.org/officeDocument/2006/relationships/image" Target="../media/image17.png"/><Relationship Id="rId5" Type="http://schemas.openxmlformats.org/officeDocument/2006/relationships/tags" Target="../tags/tag98.xml"/><Relationship Id="rId4" Type="http://schemas.openxmlformats.org/officeDocument/2006/relationships/image" Target="../media/image16.png"/><Relationship Id="rId3" Type="http://schemas.openxmlformats.org/officeDocument/2006/relationships/tags" Target="../tags/tag97.xml"/><Relationship Id="rId2" Type="http://schemas.openxmlformats.org/officeDocument/2006/relationships/image" Target="../media/image15.png"/><Relationship Id="rId1" Type="http://schemas.openxmlformats.org/officeDocument/2006/relationships/tags" Target="../tags/tag9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21.png"/><Relationship Id="rId7" Type="http://schemas.openxmlformats.org/officeDocument/2006/relationships/tags" Target="../tags/tag103.xml"/><Relationship Id="rId6" Type="http://schemas.openxmlformats.org/officeDocument/2006/relationships/image" Target="../media/image20.png"/><Relationship Id="rId5" Type="http://schemas.openxmlformats.org/officeDocument/2006/relationships/tags" Target="../tags/tag102.xml"/><Relationship Id="rId4" Type="http://schemas.openxmlformats.org/officeDocument/2006/relationships/image" Target="../media/image19.png"/><Relationship Id="rId3" Type="http://schemas.openxmlformats.org/officeDocument/2006/relationships/tags" Target="../tags/tag101.xml"/><Relationship Id="rId2" Type="http://schemas.openxmlformats.org/officeDocument/2006/relationships/image" Target="../media/image18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05.xml"/><Relationship Id="rId10" Type="http://schemas.openxmlformats.org/officeDocument/2006/relationships/image" Target="../media/image22.png"/><Relationship Id="rId1" Type="http://schemas.openxmlformats.org/officeDocument/2006/relationships/tags" Target="../tags/tag100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7.xml"/><Relationship Id="rId2" Type="http://schemas.openxmlformats.org/officeDocument/2006/relationships/image" Target="../media/image23.png"/><Relationship Id="rId1" Type="http://schemas.openxmlformats.org/officeDocument/2006/relationships/tags" Target="../tags/tag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80" y="2026285"/>
            <a:ext cx="9799320" cy="1036955"/>
          </a:xfrm>
        </p:spPr>
        <p:txBody>
          <a:bodyPr>
            <a:noAutofit/>
          </a:bodyPr>
          <a:p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Middepth Zonal Velocity in the Southern Tropical Indian Ocean:Striation-Like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Structures and Their Dynamics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074784" y="3724812"/>
            <a:ext cx="10179192" cy="1116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YIFAN XIA</a:t>
            </a:r>
            <a:r>
              <a:rPr lang="zh-CN" altLang="en-US" sz="2000" baseline="30000"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 AND YAN DU</a:t>
            </a:r>
            <a:r>
              <a:rPr lang="zh-CN" altLang="en-US" sz="2000" baseline="30000">
                <a:latin typeface="Times New Roman" panose="02020603050405020304" charset="0"/>
                <a:cs typeface="Times New Roman" panose="02020603050405020304" charset="0"/>
              </a:rPr>
              <a:t>a,b,c</a:t>
            </a:r>
            <a:endParaRPr lang="zh-CN" altLang="en-US" sz="2000" baseline="30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107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1200">
                <a:latin typeface="Times New Roman" panose="02020603050405020304" charset="0"/>
                <a:cs typeface="Times New Roman" panose="02020603050405020304" charset="0"/>
              </a:rPr>
              <a:t>a State Key Laboratory of Tropical Oceanography, South China Sea Institute of Oceanology, Chinese Academy of Sciences,Guangzhou, China </a:t>
            </a:r>
            <a:endParaRPr lang="zh-CN" altLang="en-US" sz="1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1200">
                <a:latin typeface="Times New Roman" panose="02020603050405020304" charset="0"/>
                <a:cs typeface="Times New Roman" panose="02020603050405020304" charset="0"/>
              </a:rPr>
              <a:t>b Southern Marine Science and Engineering Guangdong Laboratory (Guangzhou), Guangzhou, China</a:t>
            </a:r>
            <a:endParaRPr lang="zh-CN" altLang="en-US" sz="1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1200">
                <a:latin typeface="Times New Roman" panose="02020603050405020304" charset="0"/>
                <a:cs typeface="Times New Roman" panose="02020603050405020304" charset="0"/>
              </a:rPr>
              <a:t>c University of Chinese Academy of Sciences, Beijing, China</a:t>
            </a:r>
            <a:endParaRPr lang="zh-CN" altLang="en-US" sz="1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997315" y="5283835"/>
            <a:ext cx="1633855" cy="14135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708640" y="5388610"/>
            <a:ext cx="1195070" cy="12052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3065" y="6133465"/>
            <a:ext cx="82905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>
                <a:latin typeface="Times New Roman" panose="02020603050405020304" charset="0"/>
                <a:cs typeface="Times New Roman" panose="02020603050405020304" charset="0"/>
              </a:rPr>
              <a:t>Xia Yifan and Yan Du (2022), Middepth Zonal Velocity in the Southern Tropical Indian Ocean: Striation-like Structures and Their Dynamics. Journal of Physical Oceanography, DOI:10.1175JPO-D-21-0222.1</a:t>
            </a:r>
            <a:endParaRPr lang="zh-CN" altLang="en-US" sz="1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396945"/>
            <a:ext cx="10969200" cy="705600"/>
          </a:xfrm>
        </p:spPr>
        <p:txBody>
          <a:bodyPr/>
          <a:p>
            <a:r>
              <a:rPr lang="zh-CN" altLang="en-US" sz="2800"/>
              <a:t>Middepth zonal velocity in the STIO</a:t>
            </a:r>
            <a:endParaRPr lang="zh-CN" altLang="en-US" sz="280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44285" y="1246505"/>
            <a:ext cx="4963160" cy="4187190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3"/>
            </p:custDataLst>
          </p:nvPr>
        </p:nvSpPr>
        <p:spPr>
          <a:xfrm>
            <a:off x="946785" y="5577840"/>
            <a:ext cx="10107295" cy="8718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Middepth striations were detected in the equatorial and southeastern STIO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with a meridional scale of 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~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300 km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zh-CN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b="22706"/>
          <a:stretch>
            <a:fillRect/>
          </a:stretch>
        </p:blipFill>
        <p:spPr>
          <a:xfrm>
            <a:off x="464820" y="1617980"/>
            <a:ext cx="5575300" cy="344424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446475"/>
            <a:ext cx="10969200" cy="705600"/>
          </a:xfrm>
        </p:spPr>
        <p:txBody>
          <a:bodyPr/>
          <a:p>
            <a:r>
              <a:rPr lang="en-US" altLang="zh-CN"/>
              <a:t>Vertical structure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rcRect b="39405"/>
          <a:stretch>
            <a:fillRect/>
          </a:stretch>
        </p:blipFill>
        <p:spPr>
          <a:xfrm>
            <a:off x="6642735" y="1865630"/>
            <a:ext cx="5039995" cy="39674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b="55235"/>
          <a:stretch>
            <a:fillRect/>
          </a:stretch>
        </p:blipFill>
        <p:spPr>
          <a:xfrm>
            <a:off x="397510" y="1762125"/>
            <a:ext cx="5900420" cy="19742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847840" y="5973445"/>
            <a:ext cx="2869565" cy="6165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717405" y="5973445"/>
            <a:ext cx="1670685" cy="5753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9265" y="3889375"/>
            <a:ext cx="5627370" cy="13785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he latitude–depth sections of the averaged zonal velocities show that the core depth of the zonal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velocity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shoal from south to north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middle layer is consistent with wind-driven Sverdrup transport , while the deeper layer shows quasi-zonal striations.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zh-CN" altLang="en-US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zh-CN" altLang="en-US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zh-CN" altLang="en-US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zh-CN" altLang="en-US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47840" y="1151890"/>
            <a:ext cx="3150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b="1"/>
              <a:t>wind  force driven</a:t>
            </a:r>
            <a:r>
              <a:rPr lang="zh-CN" altLang="en-US" b="1"/>
              <a:t>？</a:t>
            </a:r>
            <a:endParaRPr lang="zh-CN" altLang="en-US" b="1"/>
          </a:p>
        </p:txBody>
      </p:sp>
    </p:spTree>
    <p:custDataLst>
      <p:tags r:id="rId9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he zonal velocity (color shading) and time-mean PV gradient convergence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330" y="1816735"/>
            <a:ext cx="7304405" cy="41173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232140" y="1993900"/>
            <a:ext cx="3749675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endParaRPr lang="zh-CN" altLang="en-US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GPV gradient has a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negative relationship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with the strength of eddies, the EKE divergence is consistent with the GPV gradient convergence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zh-CN" altLang="en-US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GPV gradient convergence edge is consistent with the eastward flow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zh-CN" altLang="en-US" sz="2800"/>
              <a:t>Generation mechanism of the quasi-zonal striations: </a:t>
            </a:r>
            <a:r>
              <a:rPr lang="zh-CN" altLang="en-US" sz="2800">
                <a:solidFill>
                  <a:srgbClr val="FF0000"/>
                </a:solidFill>
              </a:rPr>
              <a:t>Eddies nonlinear interaction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04825" y="1777365"/>
            <a:ext cx="6772910" cy="3830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48930" y="2258060"/>
            <a:ext cx="3034665" cy="7721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480560" y="5686425"/>
            <a:ext cx="2797175" cy="675640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15354300" y="6073140"/>
            <a:ext cx="1719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Mean PV Adv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8"/>
            </p:custDataLst>
          </p:nvPr>
        </p:nvSpPr>
        <p:spPr>
          <a:xfrm>
            <a:off x="17343120" y="6073140"/>
            <a:ext cx="17195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Eddy PV Flux Divergence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15481300" y="6200140"/>
            <a:ext cx="1719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Mean PV Adv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17470120" y="6200140"/>
            <a:ext cx="17195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Eddy PV Flux Divergence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15608300" y="6327140"/>
            <a:ext cx="1719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Mean PV Adv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12"/>
            </p:custDataLst>
          </p:nvPr>
        </p:nvSpPr>
        <p:spPr>
          <a:xfrm>
            <a:off x="17597120" y="6327140"/>
            <a:ext cx="17195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Eddy PV Flux Divergence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3"/>
            </p:custDataLst>
          </p:nvPr>
        </p:nvSpPr>
        <p:spPr>
          <a:xfrm>
            <a:off x="15735300" y="6454140"/>
            <a:ext cx="1719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Mean PV Adv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4"/>
            </p:custDataLst>
          </p:nvPr>
        </p:nvSpPr>
        <p:spPr>
          <a:xfrm>
            <a:off x="17724120" y="6454140"/>
            <a:ext cx="17195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Eddy PV Flux Divergence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5"/>
            </p:custDataLst>
          </p:nvPr>
        </p:nvSpPr>
        <p:spPr>
          <a:xfrm>
            <a:off x="7620000" y="3030220"/>
            <a:ext cx="16668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Mean PV Adv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6"/>
            </p:custDataLst>
          </p:nvPr>
        </p:nvSpPr>
        <p:spPr>
          <a:xfrm>
            <a:off x="9495155" y="3030220"/>
            <a:ext cx="16402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Eddy PV Flux Divergence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486015" y="1786255"/>
            <a:ext cx="4091305" cy="5346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>
                <a:latin typeface="Times New Roman" panose="02020603050405020304" charset="0"/>
                <a:cs typeface="Times New Roman" panose="02020603050405020304" charset="0"/>
              </a:rPr>
              <a:t>Turbulent Sverdrup balance</a:t>
            </a:r>
            <a:endParaRPr lang="zh-CN" altLang="en-US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86015" y="4406265"/>
            <a:ext cx="443166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just">
              <a:buFont typeface="Wingdings" panose="05000000000000000000" charset="0"/>
              <a:buChar char="Ø"/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the consistance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indicating that the mean flow is driven by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eddy nonlinear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interactions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483940"/>
            <a:ext cx="10969200" cy="705600"/>
          </a:xfrm>
        </p:spPr>
        <p:txBody>
          <a:bodyPr>
            <a:noAutofit/>
          </a:bodyPr>
          <a:p>
            <a:pPr marL="342900" indent="-342900">
              <a:buFont typeface="Wingdings" panose="05000000000000000000" charset="0"/>
              <a:buChar char="l"/>
            </a:pPr>
            <a:r>
              <a:rPr lang="en-US" altLang="zh-CN" sz="2000"/>
              <a:t>what affect the structure of EKE high value in middepth?</a:t>
            </a:r>
            <a:endParaRPr lang="en-US" altLang="zh-CN" sz="200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330" y="1633220"/>
            <a:ext cx="5984875" cy="41840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441565" y="4117340"/>
            <a:ext cx="3562350" cy="661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Baroclinic instability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may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generate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eddies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!</a:t>
            </a:r>
            <a:r>
              <a:rPr lang="en-US" altLang="zh-CN" sz="2400"/>
              <a:t> 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6975475" y="2540000"/>
            <a:ext cx="4493895" cy="889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/>
              <a:t>The </a:t>
            </a:r>
            <a:r>
              <a:rPr lang="zh-CN" altLang="en-US" sz="2000"/>
              <a:t>necessary conditions for the</a:t>
            </a:r>
            <a:endParaRPr lang="zh-CN" altLang="en-US" sz="2000"/>
          </a:p>
          <a:p>
            <a:r>
              <a:rPr lang="zh-CN" altLang="en-US" sz="2000"/>
              <a:t>baroclinic instability to occur are </a:t>
            </a:r>
            <a:endParaRPr lang="zh-CN" altLang="en-US" sz="200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96905" y="2936240"/>
            <a:ext cx="895350" cy="2571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EKE increasing in middepth layer due to BCR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330" y="1490345"/>
            <a:ext cx="5145405" cy="4902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943600" y="2519680"/>
            <a:ext cx="1203960" cy="450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943600" y="1585595"/>
            <a:ext cx="1327150" cy="8553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47560" y="3306445"/>
            <a:ext cx="4687570" cy="2912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 algn="just">
              <a:buFont typeface="Wingdings" panose="05000000000000000000" charset="0"/>
              <a:buChar char="Ø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it is 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indicating that some mechanisms enhanced the EKE value at the middepth layer.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just">
              <a:buFont typeface="Wingdings" panose="05000000000000000000" charset="0"/>
              <a:buChar char="Ø"/>
            </a:pPr>
            <a:endParaRPr lang="en-US" altLang="zh-CN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just">
              <a:buFont typeface="Wingdings" panose="05000000000000000000" charset="0"/>
              <a:buChar char="Ø"/>
            </a:pP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just">
              <a:buFont typeface="Wingdings" panose="05000000000000000000" charset="0"/>
              <a:buChar char="Ø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the baroclinic instability in the middepth zonal striations is strong and responsible for the high EKE value at middepth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580" y="328365"/>
            <a:ext cx="10969200" cy="705600"/>
          </a:xfrm>
        </p:spPr>
        <p:txBody>
          <a:bodyPr>
            <a:normAutofit fontScale="90000"/>
          </a:bodyPr>
          <a:p>
            <a:r>
              <a:rPr lang="en-US" altLang="zh-CN"/>
              <a:t>meridional scale of the quasi-zonal striations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rcRect l="-7404" t="681" r="-53207" b="-681"/>
          <a:stretch>
            <a:fillRect/>
          </a:stretch>
        </p:blipFill>
        <p:spPr>
          <a:xfrm>
            <a:off x="5062855" y="4041140"/>
            <a:ext cx="9912985" cy="260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40070" y="1471930"/>
            <a:ext cx="5937250" cy="24110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80720" y="1672590"/>
            <a:ext cx="3486150" cy="847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97510" y="2763520"/>
            <a:ext cx="3247390" cy="10401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644900" y="2877820"/>
            <a:ext cx="1508125" cy="8051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63575" y="4359275"/>
            <a:ext cx="448945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the most unstable zonal wavelength is 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~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300 km in both scenarios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it is consistant with the meridional scale of the quasi-zonal striations.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/>
          <p:nvPr>
            <p:ph type="title"/>
          </p:nvPr>
        </p:nvSpPr>
        <p:spPr/>
        <p:txBody>
          <a:bodyPr/>
          <a:p>
            <a:r>
              <a:rPr lang="en-US" altLang="zh-CN"/>
              <a:t>Summary</a:t>
            </a:r>
            <a:r>
              <a:rPr lang="zh-CN" altLang="en-US"/>
              <a:t>：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09270" y="4521200"/>
            <a:ext cx="1134872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ym typeface="+mn-ea"/>
              </a:rPr>
              <a:t>The convergence/divergence of the eddy PV flux generates the quasi-zonal striations</a:t>
            </a:r>
            <a:r>
              <a:rPr lang="en-US" altLang="zh-CN" b="1">
                <a:sym typeface="+mn-ea"/>
              </a:rPr>
              <a:t> but</a:t>
            </a:r>
            <a:r>
              <a:rPr lang="zh-CN" altLang="en-US" b="1"/>
              <a:t> generation mechanisms of the </a:t>
            </a:r>
            <a:r>
              <a:rPr lang="en-US" altLang="zh-CN" b="1"/>
              <a:t>eddies</a:t>
            </a:r>
            <a:r>
              <a:rPr lang="zh-CN" altLang="en-US" b="1"/>
              <a:t> differ between the near-equatorial and</a:t>
            </a:r>
            <a:r>
              <a:rPr lang="en-US" altLang="zh-CN" b="1"/>
              <a:t> </a:t>
            </a:r>
            <a:r>
              <a:rPr lang="zh-CN" altLang="en-US" b="1"/>
              <a:t>off equatorial regions. </a:t>
            </a:r>
            <a:endParaRPr lang="zh-CN" altLang="en-US" b="1"/>
          </a:p>
          <a:p>
            <a:r>
              <a:rPr lang="zh-CN" altLang="en-US"/>
              <a:t>In near-equatorial region, The </a:t>
            </a:r>
            <a:r>
              <a:rPr lang="zh-CN" altLang="en-US" b="1">
                <a:solidFill>
                  <a:srgbClr val="FF0000"/>
                </a:solidFill>
              </a:rPr>
              <a:t>triad of baroclinic Rossby wave instability</a:t>
            </a:r>
            <a:r>
              <a:rPr lang="zh-CN" altLang="en-US"/>
              <a:t> plays a significant role; In the south, the</a:t>
            </a:r>
            <a:r>
              <a:rPr lang="en-US" altLang="zh-CN"/>
              <a:t> </a:t>
            </a:r>
            <a:r>
              <a:rPr lang="zh-CN" altLang="en-US"/>
              <a:t>strong </a:t>
            </a:r>
            <a:r>
              <a:rPr lang="zh-CN" altLang="en-US" b="1">
                <a:solidFill>
                  <a:srgbClr val="FF0000"/>
                </a:solidFill>
              </a:rPr>
              <a:t>baroclinic instability</a:t>
            </a:r>
            <a:r>
              <a:rPr lang="zh-CN" altLang="en-US"/>
              <a:t>,which increases the eddy kinetic energy in the middepth layer, thus contributing to a</a:t>
            </a:r>
            <a:r>
              <a:rPr lang="en-US" altLang="zh-CN"/>
              <a:t> </a:t>
            </a:r>
            <a:r>
              <a:rPr lang="zh-CN" altLang="en-US"/>
              <a:t>turbulent PV gradient. 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14964"/>
          <a:stretch>
            <a:fillRect/>
          </a:stretch>
        </p:blipFill>
        <p:spPr>
          <a:xfrm>
            <a:off x="6191885" y="2168525"/>
            <a:ext cx="5385435" cy="15805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1360" y="2272665"/>
            <a:ext cx="503682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b="1">
                <a:sym typeface="+mn-ea"/>
              </a:rPr>
              <a:t>The results reveal alternating quasi-zonal striation-like structures of middepth zonal velocity </a:t>
            </a:r>
            <a:endParaRPr lang="zh-CN" altLang="en-US" b="1">
              <a:sym typeface="+mn-ea"/>
            </a:endParaRPr>
          </a:p>
          <a:p>
            <a:pPr algn="just"/>
            <a:r>
              <a:rPr lang="en-US" altLang="zh-CN"/>
              <a:t>I</a:t>
            </a:r>
            <a:r>
              <a:rPr lang="zh-CN" altLang="en-US"/>
              <a:t>n the equatorial</a:t>
            </a:r>
            <a:r>
              <a:rPr lang="en-US" altLang="zh-CN"/>
              <a:t> </a:t>
            </a:r>
            <a:r>
              <a:rPr lang="zh-CN" altLang="en-US"/>
              <a:t>and southern tropical Indian Ocean, with a meridional scale of</a:t>
            </a:r>
            <a:r>
              <a:rPr lang="zh-CN" altLang="en-US" b="1">
                <a:solidFill>
                  <a:srgbClr val="FF0000"/>
                </a:solidFill>
              </a:rPr>
              <a:t> 300 km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8.xml><?xml version="1.0" encoding="utf-8"?>
<p:tagLst xmlns:p="http://schemas.openxmlformats.org/presentationml/2006/main">
  <p:tag name="COMMONDATA" val="eyJoZGlkIjoiYTNmOWNjNzM3MWVkMmNlYWY3NTU1MDI0OWNmMzM1ZDkifQ=="/>
  <p:tag name="KSO_WPP_MARK_KEY" val="cc00a2ae-81d6-47e3-b813-77731c9d923f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2926</Words>
  <Application>WPS 演示</Application>
  <PresentationFormat>宽屏</PresentationFormat>
  <Paragraphs>90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Wingdings</vt:lpstr>
      <vt:lpstr>Times New Roman</vt:lpstr>
      <vt:lpstr>微软雅黑</vt:lpstr>
      <vt:lpstr>Arial Unicode MS</vt:lpstr>
      <vt:lpstr>Calibri</vt:lpstr>
      <vt:lpstr>Office 主题​​</vt:lpstr>
      <vt:lpstr>Middepth Zonal Velocity in the Southern Tropical Indian Ocean:Striation-Like Structures and Their Dynamics</vt:lpstr>
      <vt:lpstr>Middepth zonal velocity in the STIO</vt:lpstr>
      <vt:lpstr>Vertical structure</vt:lpstr>
      <vt:lpstr>The zonal velocity (color shading) and time-mean PV gradient convergence</vt:lpstr>
      <vt:lpstr>Generation mechanism of the quasi-zonal striations: Eddies nonlinear interaction</vt:lpstr>
      <vt:lpstr>what affect the structure of EKE high value in middepth?</vt:lpstr>
      <vt:lpstr>EKE increasing in middepth layer due to BCR</vt:lpstr>
      <vt:lpstr>meridional scale of the quasi-zonal striations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夏饺！</cp:lastModifiedBy>
  <cp:revision>180</cp:revision>
  <dcterms:created xsi:type="dcterms:W3CDTF">2019-06-19T02:08:00Z</dcterms:created>
  <dcterms:modified xsi:type="dcterms:W3CDTF">2023-04-24T12:23:19Z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1E6F4644AAB14331BB8277E3141DC1DA_13</vt:lpwstr>
  </property>
</Properties>
</file>