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01" r:id="rId1"/>
  </p:sldMasterIdLst>
  <p:notesMasterIdLst>
    <p:notesMasterId r:id="rId23"/>
  </p:notesMasterIdLst>
  <p:sldIdLst>
    <p:sldId id="282" r:id="rId2"/>
    <p:sldId id="283" r:id="rId3"/>
    <p:sldId id="258" r:id="rId4"/>
    <p:sldId id="265" r:id="rId5"/>
    <p:sldId id="273" r:id="rId6"/>
    <p:sldId id="277" r:id="rId7"/>
    <p:sldId id="268" r:id="rId8"/>
    <p:sldId id="274" r:id="rId9"/>
    <p:sldId id="269" r:id="rId10"/>
    <p:sldId id="276" r:id="rId11"/>
    <p:sldId id="270" r:id="rId12"/>
    <p:sldId id="259" r:id="rId13"/>
    <p:sldId id="260" r:id="rId14"/>
    <p:sldId id="261" r:id="rId15"/>
    <p:sldId id="262" r:id="rId16"/>
    <p:sldId id="263" r:id="rId17"/>
    <p:sldId id="278" r:id="rId18"/>
    <p:sldId id="279" r:id="rId19"/>
    <p:sldId id="280" r:id="rId20"/>
    <p:sldId id="271" r:id="rId21"/>
    <p:sldId id="284"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CFD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700"/>
    <p:restoredTop sz="95775"/>
  </p:normalViewPr>
  <p:slideViewPr>
    <p:cSldViewPr snapToGrid="0" snapToObjects="1">
      <p:cViewPr varScale="1">
        <p:scale>
          <a:sx n="84" d="100"/>
          <a:sy n="84" d="100"/>
        </p:scale>
        <p:origin x="200" y="696"/>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B8E85F-3878-7E45-94BF-981CCAF96FB4}" type="datetimeFigureOut">
              <a:rPr lang="en-US" smtClean="0"/>
              <a:t>4/19/23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B1BB30-C1C8-9E46-A443-3045BFD03561}" type="slidenum">
              <a:rPr lang="en-US" smtClean="0"/>
              <a:t>‹#›</a:t>
            </a:fld>
            <a:endParaRPr lang="en-US"/>
          </a:p>
        </p:txBody>
      </p:sp>
    </p:spTree>
    <p:extLst>
      <p:ext uri="{BB962C8B-B14F-4D97-AF65-F5344CB8AC3E}">
        <p14:creationId xmlns:p14="http://schemas.microsoft.com/office/powerpoint/2010/main" val="32246602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1: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2" name="Google Shape;222;p1: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1: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2" name="Google Shape;222;p1: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920428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7B53D8-2C28-0D42-8230-21A1C2C5734A}" type="slidenum">
              <a:rPr lang="en-US" smtClean="0"/>
              <a:t>15</a:t>
            </a:fld>
            <a:endParaRPr lang="en-US"/>
          </a:p>
        </p:txBody>
      </p:sp>
    </p:spTree>
    <p:extLst>
      <p:ext uri="{BB962C8B-B14F-4D97-AF65-F5344CB8AC3E}">
        <p14:creationId xmlns:p14="http://schemas.microsoft.com/office/powerpoint/2010/main" val="42303589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7B53D8-2C28-0D42-8230-21A1C2C5734A}" type="slidenum">
              <a:rPr lang="en-US" smtClean="0"/>
              <a:t>16</a:t>
            </a:fld>
            <a:endParaRPr lang="en-US"/>
          </a:p>
        </p:txBody>
      </p:sp>
    </p:spTree>
    <p:extLst>
      <p:ext uri="{BB962C8B-B14F-4D97-AF65-F5344CB8AC3E}">
        <p14:creationId xmlns:p14="http://schemas.microsoft.com/office/powerpoint/2010/main" val="16895064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7B53D8-2C28-0D42-8230-21A1C2C5734A}" type="slidenum">
              <a:rPr lang="en-US" smtClean="0"/>
              <a:t>17</a:t>
            </a:fld>
            <a:endParaRPr lang="en-US"/>
          </a:p>
        </p:txBody>
      </p:sp>
    </p:spTree>
    <p:extLst>
      <p:ext uri="{BB962C8B-B14F-4D97-AF65-F5344CB8AC3E}">
        <p14:creationId xmlns:p14="http://schemas.microsoft.com/office/powerpoint/2010/main" val="21742255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7B53D8-2C28-0D42-8230-21A1C2C5734A}" type="slidenum">
              <a:rPr lang="en-US" smtClean="0"/>
              <a:t>18</a:t>
            </a:fld>
            <a:endParaRPr lang="en-US"/>
          </a:p>
        </p:txBody>
      </p:sp>
    </p:spTree>
    <p:extLst>
      <p:ext uri="{BB962C8B-B14F-4D97-AF65-F5344CB8AC3E}">
        <p14:creationId xmlns:p14="http://schemas.microsoft.com/office/powerpoint/2010/main" val="6492968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7B53D8-2C28-0D42-8230-21A1C2C5734A}" type="slidenum">
              <a:rPr lang="en-US" smtClean="0"/>
              <a:t>19</a:t>
            </a:fld>
            <a:endParaRPr lang="en-US"/>
          </a:p>
        </p:txBody>
      </p:sp>
    </p:spTree>
    <p:extLst>
      <p:ext uri="{BB962C8B-B14F-4D97-AF65-F5344CB8AC3E}">
        <p14:creationId xmlns:p14="http://schemas.microsoft.com/office/powerpoint/2010/main" val="31249249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9A40A-719F-C912-4589-9E021D7BA4B3}"/>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8C7C2B74-636D-E4F5-E0CB-8C0E50E202C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4C21AF82-BCED-3CB4-0EDC-1448E19713BA}"/>
              </a:ext>
            </a:extLst>
          </p:cNvPr>
          <p:cNvSpPr>
            <a:spLocks noGrp="1"/>
          </p:cNvSpPr>
          <p:nvPr>
            <p:ph type="dt" sz="half" idx="10"/>
          </p:nvPr>
        </p:nvSpPr>
        <p:spPr/>
        <p:txBody>
          <a:bodyPr/>
          <a:lstStyle/>
          <a:p>
            <a:fld id="{0B515DDF-6BFD-364C-9FC5-B2F06D934F32}" type="datetimeFigureOut">
              <a:rPr lang="en-US" smtClean="0"/>
              <a:t>4/19/23</a:t>
            </a:fld>
            <a:endParaRPr lang="en-US"/>
          </a:p>
        </p:txBody>
      </p:sp>
      <p:sp>
        <p:nvSpPr>
          <p:cNvPr id="5" name="Footer Placeholder 4">
            <a:extLst>
              <a:ext uri="{FF2B5EF4-FFF2-40B4-BE49-F238E27FC236}">
                <a16:creationId xmlns:a16="http://schemas.microsoft.com/office/drawing/2014/main" id="{56C19EDD-6716-15FB-4C91-F98C3B3D3E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E1130E-5AD5-1A30-E77D-C611B7D12333}"/>
              </a:ext>
            </a:extLst>
          </p:cNvPr>
          <p:cNvSpPr>
            <a:spLocks noGrp="1"/>
          </p:cNvSpPr>
          <p:nvPr>
            <p:ph type="sldNum" sz="quarter" idx="12"/>
          </p:nvPr>
        </p:nvSpPr>
        <p:spPr/>
        <p:txBody>
          <a:bodyPr/>
          <a:lstStyle/>
          <a:p>
            <a:fld id="{A31805CD-ADCE-514E-B990-3D52B162AF1C}" type="slidenum">
              <a:rPr lang="en-US" smtClean="0"/>
              <a:t>‹#›</a:t>
            </a:fld>
            <a:endParaRPr lang="en-US"/>
          </a:p>
        </p:txBody>
      </p:sp>
    </p:spTree>
    <p:extLst>
      <p:ext uri="{BB962C8B-B14F-4D97-AF65-F5344CB8AC3E}">
        <p14:creationId xmlns:p14="http://schemas.microsoft.com/office/powerpoint/2010/main" val="36813648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79209B-93E5-01E3-2D27-7FEF5E6C30E2}"/>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70264B63-0799-6DEC-E0E7-567E9B62C482}"/>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E9BCCB5-16A0-B7C3-9CCA-95CA1F5A57E6}"/>
              </a:ext>
            </a:extLst>
          </p:cNvPr>
          <p:cNvSpPr>
            <a:spLocks noGrp="1"/>
          </p:cNvSpPr>
          <p:nvPr>
            <p:ph type="dt" sz="half" idx="10"/>
          </p:nvPr>
        </p:nvSpPr>
        <p:spPr/>
        <p:txBody>
          <a:bodyPr/>
          <a:lstStyle/>
          <a:p>
            <a:fld id="{0B515DDF-6BFD-364C-9FC5-B2F06D934F32}" type="datetimeFigureOut">
              <a:rPr lang="en-US" smtClean="0"/>
              <a:t>4/19/23</a:t>
            </a:fld>
            <a:endParaRPr lang="en-US"/>
          </a:p>
        </p:txBody>
      </p:sp>
      <p:sp>
        <p:nvSpPr>
          <p:cNvPr id="5" name="Footer Placeholder 4">
            <a:extLst>
              <a:ext uri="{FF2B5EF4-FFF2-40B4-BE49-F238E27FC236}">
                <a16:creationId xmlns:a16="http://schemas.microsoft.com/office/drawing/2014/main" id="{97147483-6284-4842-04CA-2A93E4235D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F8A0A7-3249-0A96-4BCD-54845087D85D}"/>
              </a:ext>
            </a:extLst>
          </p:cNvPr>
          <p:cNvSpPr>
            <a:spLocks noGrp="1"/>
          </p:cNvSpPr>
          <p:nvPr>
            <p:ph type="sldNum" sz="quarter" idx="12"/>
          </p:nvPr>
        </p:nvSpPr>
        <p:spPr/>
        <p:txBody>
          <a:bodyPr/>
          <a:lstStyle/>
          <a:p>
            <a:fld id="{A31805CD-ADCE-514E-B990-3D52B162AF1C}" type="slidenum">
              <a:rPr lang="en-US" smtClean="0"/>
              <a:t>‹#›</a:t>
            </a:fld>
            <a:endParaRPr lang="en-US"/>
          </a:p>
        </p:txBody>
      </p:sp>
    </p:spTree>
    <p:extLst>
      <p:ext uri="{BB962C8B-B14F-4D97-AF65-F5344CB8AC3E}">
        <p14:creationId xmlns:p14="http://schemas.microsoft.com/office/powerpoint/2010/main" val="13314038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4A80DEA-95A4-33CA-D864-A9DD4C881A5B}"/>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8EF4AFD4-C52C-F6F9-0743-335E86AD4A65}"/>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5CC9438-9F3B-C09D-1EB2-A3459F89D756}"/>
              </a:ext>
            </a:extLst>
          </p:cNvPr>
          <p:cNvSpPr>
            <a:spLocks noGrp="1"/>
          </p:cNvSpPr>
          <p:nvPr>
            <p:ph type="dt" sz="half" idx="10"/>
          </p:nvPr>
        </p:nvSpPr>
        <p:spPr/>
        <p:txBody>
          <a:bodyPr/>
          <a:lstStyle/>
          <a:p>
            <a:fld id="{0B515DDF-6BFD-364C-9FC5-B2F06D934F32}" type="datetimeFigureOut">
              <a:rPr lang="en-US" smtClean="0"/>
              <a:t>4/19/23</a:t>
            </a:fld>
            <a:endParaRPr lang="en-US"/>
          </a:p>
        </p:txBody>
      </p:sp>
      <p:sp>
        <p:nvSpPr>
          <p:cNvPr id="5" name="Footer Placeholder 4">
            <a:extLst>
              <a:ext uri="{FF2B5EF4-FFF2-40B4-BE49-F238E27FC236}">
                <a16:creationId xmlns:a16="http://schemas.microsoft.com/office/drawing/2014/main" id="{E49EE71E-B6EF-948C-C8D7-E02BE1E730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071B8A-EB61-B375-AF8A-3ABB630DD7C2}"/>
              </a:ext>
            </a:extLst>
          </p:cNvPr>
          <p:cNvSpPr>
            <a:spLocks noGrp="1"/>
          </p:cNvSpPr>
          <p:nvPr>
            <p:ph type="sldNum" sz="quarter" idx="12"/>
          </p:nvPr>
        </p:nvSpPr>
        <p:spPr/>
        <p:txBody>
          <a:bodyPr/>
          <a:lstStyle/>
          <a:p>
            <a:fld id="{A31805CD-ADCE-514E-B990-3D52B162AF1C}" type="slidenum">
              <a:rPr lang="en-US" smtClean="0"/>
              <a:t>‹#›</a:t>
            </a:fld>
            <a:endParaRPr lang="en-US"/>
          </a:p>
        </p:txBody>
      </p:sp>
    </p:spTree>
    <p:extLst>
      <p:ext uri="{BB962C8B-B14F-4D97-AF65-F5344CB8AC3E}">
        <p14:creationId xmlns:p14="http://schemas.microsoft.com/office/powerpoint/2010/main" val="17654302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9AE88-94FB-ABE4-8983-94B57F3AACE5}"/>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E9D8717F-40AC-4AC4-C6EA-E4F6B530FAE5}"/>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E618D78-5DAB-DBB6-BDA6-40E33179E99A}"/>
              </a:ext>
            </a:extLst>
          </p:cNvPr>
          <p:cNvSpPr>
            <a:spLocks noGrp="1"/>
          </p:cNvSpPr>
          <p:nvPr>
            <p:ph type="dt" sz="half" idx="10"/>
          </p:nvPr>
        </p:nvSpPr>
        <p:spPr/>
        <p:txBody>
          <a:bodyPr/>
          <a:lstStyle/>
          <a:p>
            <a:fld id="{0B515DDF-6BFD-364C-9FC5-B2F06D934F32}" type="datetimeFigureOut">
              <a:rPr lang="en-US" smtClean="0"/>
              <a:t>4/19/23</a:t>
            </a:fld>
            <a:endParaRPr lang="en-US"/>
          </a:p>
        </p:txBody>
      </p:sp>
      <p:sp>
        <p:nvSpPr>
          <p:cNvPr id="5" name="Footer Placeholder 4">
            <a:extLst>
              <a:ext uri="{FF2B5EF4-FFF2-40B4-BE49-F238E27FC236}">
                <a16:creationId xmlns:a16="http://schemas.microsoft.com/office/drawing/2014/main" id="{2CED60BE-9497-C712-F538-7D04D21345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980F0D-E8FF-77F6-5C92-6D5418A9A9F1}"/>
              </a:ext>
            </a:extLst>
          </p:cNvPr>
          <p:cNvSpPr>
            <a:spLocks noGrp="1"/>
          </p:cNvSpPr>
          <p:nvPr>
            <p:ph type="sldNum" sz="quarter" idx="12"/>
          </p:nvPr>
        </p:nvSpPr>
        <p:spPr/>
        <p:txBody>
          <a:bodyPr/>
          <a:lstStyle/>
          <a:p>
            <a:fld id="{A31805CD-ADCE-514E-B990-3D52B162AF1C}" type="slidenum">
              <a:rPr lang="en-US" smtClean="0"/>
              <a:t>‹#›</a:t>
            </a:fld>
            <a:endParaRPr lang="en-US"/>
          </a:p>
        </p:txBody>
      </p:sp>
    </p:spTree>
    <p:extLst>
      <p:ext uri="{BB962C8B-B14F-4D97-AF65-F5344CB8AC3E}">
        <p14:creationId xmlns:p14="http://schemas.microsoft.com/office/powerpoint/2010/main" val="3388216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49C816-065F-692B-380F-26E740E91A33}"/>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4DD15499-1878-87FC-EE23-BD264962507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B29B1519-E83F-C788-6B04-CF1EC748062D}"/>
              </a:ext>
            </a:extLst>
          </p:cNvPr>
          <p:cNvSpPr>
            <a:spLocks noGrp="1"/>
          </p:cNvSpPr>
          <p:nvPr>
            <p:ph type="dt" sz="half" idx="10"/>
          </p:nvPr>
        </p:nvSpPr>
        <p:spPr/>
        <p:txBody>
          <a:bodyPr/>
          <a:lstStyle/>
          <a:p>
            <a:fld id="{0B515DDF-6BFD-364C-9FC5-B2F06D934F32}" type="datetimeFigureOut">
              <a:rPr lang="en-US" smtClean="0"/>
              <a:t>4/19/23</a:t>
            </a:fld>
            <a:endParaRPr lang="en-US"/>
          </a:p>
        </p:txBody>
      </p:sp>
      <p:sp>
        <p:nvSpPr>
          <p:cNvPr id="5" name="Footer Placeholder 4">
            <a:extLst>
              <a:ext uri="{FF2B5EF4-FFF2-40B4-BE49-F238E27FC236}">
                <a16:creationId xmlns:a16="http://schemas.microsoft.com/office/drawing/2014/main" id="{A0B4ABF4-52B1-7BA7-08D7-31BC815F6F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B6CE30-5F30-6CCD-5842-D064B1B82C59}"/>
              </a:ext>
            </a:extLst>
          </p:cNvPr>
          <p:cNvSpPr>
            <a:spLocks noGrp="1"/>
          </p:cNvSpPr>
          <p:nvPr>
            <p:ph type="sldNum" sz="quarter" idx="12"/>
          </p:nvPr>
        </p:nvSpPr>
        <p:spPr/>
        <p:txBody>
          <a:bodyPr/>
          <a:lstStyle/>
          <a:p>
            <a:fld id="{A31805CD-ADCE-514E-B990-3D52B162AF1C}" type="slidenum">
              <a:rPr lang="en-US" smtClean="0"/>
              <a:t>‹#›</a:t>
            </a:fld>
            <a:endParaRPr lang="en-US"/>
          </a:p>
        </p:txBody>
      </p:sp>
    </p:spTree>
    <p:extLst>
      <p:ext uri="{BB962C8B-B14F-4D97-AF65-F5344CB8AC3E}">
        <p14:creationId xmlns:p14="http://schemas.microsoft.com/office/powerpoint/2010/main" val="2339652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4277F-3314-3A58-E1F7-B28FD1B14C6B}"/>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82290090-72CC-2633-F46F-4B7FA6305B32}"/>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D9227300-35E6-3B3A-457E-4B29EE7B022D}"/>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B892772D-D416-B2FC-E39C-3578B5BD9F90}"/>
              </a:ext>
            </a:extLst>
          </p:cNvPr>
          <p:cNvSpPr>
            <a:spLocks noGrp="1"/>
          </p:cNvSpPr>
          <p:nvPr>
            <p:ph type="dt" sz="half" idx="10"/>
          </p:nvPr>
        </p:nvSpPr>
        <p:spPr/>
        <p:txBody>
          <a:bodyPr/>
          <a:lstStyle/>
          <a:p>
            <a:fld id="{0B515DDF-6BFD-364C-9FC5-B2F06D934F32}" type="datetimeFigureOut">
              <a:rPr lang="en-US" smtClean="0"/>
              <a:t>4/19/23</a:t>
            </a:fld>
            <a:endParaRPr lang="en-US"/>
          </a:p>
        </p:txBody>
      </p:sp>
      <p:sp>
        <p:nvSpPr>
          <p:cNvPr id="6" name="Footer Placeholder 5">
            <a:extLst>
              <a:ext uri="{FF2B5EF4-FFF2-40B4-BE49-F238E27FC236}">
                <a16:creationId xmlns:a16="http://schemas.microsoft.com/office/drawing/2014/main" id="{13D022A9-0E9A-EBBB-0657-0827FB2EF2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E70B511-EEDA-7006-5FE1-D2985D1E2EB1}"/>
              </a:ext>
            </a:extLst>
          </p:cNvPr>
          <p:cNvSpPr>
            <a:spLocks noGrp="1"/>
          </p:cNvSpPr>
          <p:nvPr>
            <p:ph type="sldNum" sz="quarter" idx="12"/>
          </p:nvPr>
        </p:nvSpPr>
        <p:spPr/>
        <p:txBody>
          <a:bodyPr/>
          <a:lstStyle/>
          <a:p>
            <a:fld id="{A31805CD-ADCE-514E-B990-3D52B162AF1C}" type="slidenum">
              <a:rPr lang="en-US" smtClean="0"/>
              <a:t>‹#›</a:t>
            </a:fld>
            <a:endParaRPr lang="en-US"/>
          </a:p>
        </p:txBody>
      </p:sp>
    </p:spTree>
    <p:extLst>
      <p:ext uri="{BB962C8B-B14F-4D97-AF65-F5344CB8AC3E}">
        <p14:creationId xmlns:p14="http://schemas.microsoft.com/office/powerpoint/2010/main" val="20092753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9C4E67-98C8-CE95-A906-59D9D4F86F20}"/>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1FDE8665-15CD-7A86-C3FC-0DAACD8489C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9A51BECA-58E9-C693-BE11-8A8607E20920}"/>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3114ED92-554A-CA6D-02B1-6DBCD452F58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834C1B69-4EE9-EB66-FAC1-EEF4FA2B70C9}"/>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5F42108E-1DC9-B251-33E3-764ED96E863E}"/>
              </a:ext>
            </a:extLst>
          </p:cNvPr>
          <p:cNvSpPr>
            <a:spLocks noGrp="1"/>
          </p:cNvSpPr>
          <p:nvPr>
            <p:ph type="dt" sz="half" idx="10"/>
          </p:nvPr>
        </p:nvSpPr>
        <p:spPr/>
        <p:txBody>
          <a:bodyPr/>
          <a:lstStyle/>
          <a:p>
            <a:fld id="{0B515DDF-6BFD-364C-9FC5-B2F06D934F32}" type="datetimeFigureOut">
              <a:rPr lang="en-US" smtClean="0"/>
              <a:t>4/19/23</a:t>
            </a:fld>
            <a:endParaRPr lang="en-US"/>
          </a:p>
        </p:txBody>
      </p:sp>
      <p:sp>
        <p:nvSpPr>
          <p:cNvPr id="8" name="Footer Placeholder 7">
            <a:extLst>
              <a:ext uri="{FF2B5EF4-FFF2-40B4-BE49-F238E27FC236}">
                <a16:creationId xmlns:a16="http://schemas.microsoft.com/office/drawing/2014/main" id="{09731939-BD8F-4286-FF30-3E759E3FD5B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0A1E7D8-2698-8341-BB11-FADD411F3B45}"/>
              </a:ext>
            </a:extLst>
          </p:cNvPr>
          <p:cNvSpPr>
            <a:spLocks noGrp="1"/>
          </p:cNvSpPr>
          <p:nvPr>
            <p:ph type="sldNum" sz="quarter" idx="12"/>
          </p:nvPr>
        </p:nvSpPr>
        <p:spPr/>
        <p:txBody>
          <a:bodyPr/>
          <a:lstStyle/>
          <a:p>
            <a:fld id="{A31805CD-ADCE-514E-B990-3D52B162AF1C}" type="slidenum">
              <a:rPr lang="en-US" smtClean="0"/>
              <a:t>‹#›</a:t>
            </a:fld>
            <a:endParaRPr lang="en-US"/>
          </a:p>
        </p:txBody>
      </p:sp>
    </p:spTree>
    <p:extLst>
      <p:ext uri="{BB962C8B-B14F-4D97-AF65-F5344CB8AC3E}">
        <p14:creationId xmlns:p14="http://schemas.microsoft.com/office/powerpoint/2010/main" val="27360280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09B2AE-D595-B32D-27E7-A82B6972A295}"/>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B05E3D65-9A7E-DB14-F6DA-E6D22C39D47C}"/>
              </a:ext>
            </a:extLst>
          </p:cNvPr>
          <p:cNvSpPr>
            <a:spLocks noGrp="1"/>
          </p:cNvSpPr>
          <p:nvPr>
            <p:ph type="dt" sz="half" idx="10"/>
          </p:nvPr>
        </p:nvSpPr>
        <p:spPr/>
        <p:txBody>
          <a:bodyPr/>
          <a:lstStyle/>
          <a:p>
            <a:fld id="{0B515DDF-6BFD-364C-9FC5-B2F06D934F32}" type="datetimeFigureOut">
              <a:rPr lang="en-US" smtClean="0"/>
              <a:t>4/19/23</a:t>
            </a:fld>
            <a:endParaRPr lang="en-US"/>
          </a:p>
        </p:txBody>
      </p:sp>
      <p:sp>
        <p:nvSpPr>
          <p:cNvPr id="4" name="Footer Placeholder 3">
            <a:extLst>
              <a:ext uri="{FF2B5EF4-FFF2-40B4-BE49-F238E27FC236}">
                <a16:creationId xmlns:a16="http://schemas.microsoft.com/office/drawing/2014/main" id="{9C3BAB34-BC50-8C1C-984A-6E6EC386EC3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765BB6D-6776-F8A1-00C1-F86E707F5B6D}"/>
              </a:ext>
            </a:extLst>
          </p:cNvPr>
          <p:cNvSpPr>
            <a:spLocks noGrp="1"/>
          </p:cNvSpPr>
          <p:nvPr>
            <p:ph type="sldNum" sz="quarter" idx="12"/>
          </p:nvPr>
        </p:nvSpPr>
        <p:spPr/>
        <p:txBody>
          <a:bodyPr/>
          <a:lstStyle/>
          <a:p>
            <a:fld id="{A31805CD-ADCE-514E-B990-3D52B162AF1C}" type="slidenum">
              <a:rPr lang="en-US" smtClean="0"/>
              <a:t>‹#›</a:t>
            </a:fld>
            <a:endParaRPr lang="en-US"/>
          </a:p>
        </p:txBody>
      </p:sp>
    </p:spTree>
    <p:extLst>
      <p:ext uri="{BB962C8B-B14F-4D97-AF65-F5344CB8AC3E}">
        <p14:creationId xmlns:p14="http://schemas.microsoft.com/office/powerpoint/2010/main" val="8680488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AB78611-FB66-BD8E-F2CB-81202D1545BA}"/>
              </a:ext>
            </a:extLst>
          </p:cNvPr>
          <p:cNvSpPr>
            <a:spLocks noGrp="1"/>
          </p:cNvSpPr>
          <p:nvPr>
            <p:ph type="dt" sz="half" idx="10"/>
          </p:nvPr>
        </p:nvSpPr>
        <p:spPr/>
        <p:txBody>
          <a:bodyPr/>
          <a:lstStyle/>
          <a:p>
            <a:fld id="{0B515DDF-6BFD-364C-9FC5-B2F06D934F32}" type="datetimeFigureOut">
              <a:rPr lang="en-US" smtClean="0"/>
              <a:t>4/19/23</a:t>
            </a:fld>
            <a:endParaRPr lang="en-US"/>
          </a:p>
        </p:txBody>
      </p:sp>
      <p:sp>
        <p:nvSpPr>
          <p:cNvPr id="3" name="Footer Placeholder 2">
            <a:extLst>
              <a:ext uri="{FF2B5EF4-FFF2-40B4-BE49-F238E27FC236}">
                <a16:creationId xmlns:a16="http://schemas.microsoft.com/office/drawing/2014/main" id="{1589095B-771B-47DC-39F0-E8E2F128149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1EB28D3-27E8-81E1-03B4-4918BD7FD730}"/>
              </a:ext>
            </a:extLst>
          </p:cNvPr>
          <p:cNvSpPr>
            <a:spLocks noGrp="1"/>
          </p:cNvSpPr>
          <p:nvPr>
            <p:ph type="sldNum" sz="quarter" idx="12"/>
          </p:nvPr>
        </p:nvSpPr>
        <p:spPr/>
        <p:txBody>
          <a:bodyPr/>
          <a:lstStyle/>
          <a:p>
            <a:fld id="{A31805CD-ADCE-514E-B990-3D52B162AF1C}" type="slidenum">
              <a:rPr lang="en-US" smtClean="0"/>
              <a:t>‹#›</a:t>
            </a:fld>
            <a:endParaRPr lang="en-US"/>
          </a:p>
        </p:txBody>
      </p:sp>
    </p:spTree>
    <p:extLst>
      <p:ext uri="{BB962C8B-B14F-4D97-AF65-F5344CB8AC3E}">
        <p14:creationId xmlns:p14="http://schemas.microsoft.com/office/powerpoint/2010/main" val="21527892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9D5C0-9BDB-D95F-97A2-241AB6423F94}"/>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19F57464-183B-F8BA-92BE-91A452F3614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FE5632C8-5665-AF72-2D82-CF72C6525E0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383F0C0-97A8-B589-70B9-FA859DFACDC2}"/>
              </a:ext>
            </a:extLst>
          </p:cNvPr>
          <p:cNvSpPr>
            <a:spLocks noGrp="1"/>
          </p:cNvSpPr>
          <p:nvPr>
            <p:ph type="dt" sz="half" idx="10"/>
          </p:nvPr>
        </p:nvSpPr>
        <p:spPr/>
        <p:txBody>
          <a:bodyPr/>
          <a:lstStyle/>
          <a:p>
            <a:fld id="{0B515DDF-6BFD-364C-9FC5-B2F06D934F32}" type="datetimeFigureOut">
              <a:rPr lang="en-US" smtClean="0"/>
              <a:t>4/19/23</a:t>
            </a:fld>
            <a:endParaRPr lang="en-US"/>
          </a:p>
        </p:txBody>
      </p:sp>
      <p:sp>
        <p:nvSpPr>
          <p:cNvPr id="6" name="Footer Placeholder 5">
            <a:extLst>
              <a:ext uri="{FF2B5EF4-FFF2-40B4-BE49-F238E27FC236}">
                <a16:creationId xmlns:a16="http://schemas.microsoft.com/office/drawing/2014/main" id="{34B17B8F-62EC-B858-3A0F-B098D698721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559AD39-3197-533B-36DB-63D8124D139E}"/>
              </a:ext>
            </a:extLst>
          </p:cNvPr>
          <p:cNvSpPr>
            <a:spLocks noGrp="1"/>
          </p:cNvSpPr>
          <p:nvPr>
            <p:ph type="sldNum" sz="quarter" idx="12"/>
          </p:nvPr>
        </p:nvSpPr>
        <p:spPr/>
        <p:txBody>
          <a:bodyPr/>
          <a:lstStyle/>
          <a:p>
            <a:fld id="{A31805CD-ADCE-514E-B990-3D52B162AF1C}" type="slidenum">
              <a:rPr lang="en-US" smtClean="0"/>
              <a:t>‹#›</a:t>
            </a:fld>
            <a:endParaRPr lang="en-US"/>
          </a:p>
        </p:txBody>
      </p:sp>
    </p:spTree>
    <p:extLst>
      <p:ext uri="{BB962C8B-B14F-4D97-AF65-F5344CB8AC3E}">
        <p14:creationId xmlns:p14="http://schemas.microsoft.com/office/powerpoint/2010/main" val="1151255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69AD63-9BAD-D86E-0BD5-0ED7D8B2B97C}"/>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AC0E135F-75EB-0466-573D-DD72AB7900D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E10F522-3405-1B0F-CCA4-E8EF261CC8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BB937BC-B440-CB5E-72A4-6D00F2E74D11}"/>
              </a:ext>
            </a:extLst>
          </p:cNvPr>
          <p:cNvSpPr>
            <a:spLocks noGrp="1"/>
          </p:cNvSpPr>
          <p:nvPr>
            <p:ph type="dt" sz="half" idx="10"/>
          </p:nvPr>
        </p:nvSpPr>
        <p:spPr/>
        <p:txBody>
          <a:bodyPr/>
          <a:lstStyle/>
          <a:p>
            <a:fld id="{0B515DDF-6BFD-364C-9FC5-B2F06D934F32}" type="datetimeFigureOut">
              <a:rPr lang="en-US" smtClean="0"/>
              <a:t>4/19/23</a:t>
            </a:fld>
            <a:endParaRPr lang="en-US"/>
          </a:p>
        </p:txBody>
      </p:sp>
      <p:sp>
        <p:nvSpPr>
          <p:cNvPr id="6" name="Footer Placeholder 5">
            <a:extLst>
              <a:ext uri="{FF2B5EF4-FFF2-40B4-BE49-F238E27FC236}">
                <a16:creationId xmlns:a16="http://schemas.microsoft.com/office/drawing/2014/main" id="{E125A61C-04ED-2EE5-2692-4CF2B8AF623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4B72E94-6E2E-D544-D370-041378BA7388}"/>
              </a:ext>
            </a:extLst>
          </p:cNvPr>
          <p:cNvSpPr>
            <a:spLocks noGrp="1"/>
          </p:cNvSpPr>
          <p:nvPr>
            <p:ph type="sldNum" sz="quarter" idx="12"/>
          </p:nvPr>
        </p:nvSpPr>
        <p:spPr/>
        <p:txBody>
          <a:bodyPr/>
          <a:lstStyle/>
          <a:p>
            <a:fld id="{A31805CD-ADCE-514E-B990-3D52B162AF1C}" type="slidenum">
              <a:rPr lang="en-US" smtClean="0"/>
              <a:t>‹#›</a:t>
            </a:fld>
            <a:endParaRPr lang="en-US"/>
          </a:p>
        </p:txBody>
      </p:sp>
    </p:spTree>
    <p:extLst>
      <p:ext uri="{BB962C8B-B14F-4D97-AF65-F5344CB8AC3E}">
        <p14:creationId xmlns:p14="http://schemas.microsoft.com/office/powerpoint/2010/main" val="16675671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8552477-4B10-623A-5308-D62D6F7F5B6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D3F50043-E750-2CE9-36DA-95EB8E83C68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643BEB5-2773-6EDA-7FE5-2A1CE81DEF7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515DDF-6BFD-364C-9FC5-B2F06D934F32}" type="datetimeFigureOut">
              <a:rPr lang="en-US" smtClean="0"/>
              <a:t>4/19/23</a:t>
            </a:fld>
            <a:endParaRPr lang="en-US"/>
          </a:p>
        </p:txBody>
      </p:sp>
      <p:sp>
        <p:nvSpPr>
          <p:cNvPr id="5" name="Footer Placeholder 4">
            <a:extLst>
              <a:ext uri="{FF2B5EF4-FFF2-40B4-BE49-F238E27FC236}">
                <a16:creationId xmlns:a16="http://schemas.microsoft.com/office/drawing/2014/main" id="{B94988B2-B98F-48DD-C230-2C1262B828E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C71F032-CEDD-F6F6-0445-86680082291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1805CD-ADCE-514E-B990-3D52B162AF1C}" type="slidenum">
              <a:rPr lang="en-US" smtClean="0"/>
              <a:t>‹#›</a:t>
            </a:fld>
            <a:endParaRPr lang="en-US"/>
          </a:p>
        </p:txBody>
      </p:sp>
    </p:spTree>
    <p:extLst>
      <p:ext uri="{BB962C8B-B14F-4D97-AF65-F5344CB8AC3E}">
        <p14:creationId xmlns:p14="http://schemas.microsoft.com/office/powerpoint/2010/main" val="301476391"/>
      </p:ext>
    </p:extLst>
  </p:cSld>
  <p:clrMap bg1="lt1" tx1="dk1" bg2="lt2" tx2="dk2" accent1="accent1" accent2="accent2" accent3="accent3" accent4="accent4" accent5="accent5" accent6="accent6" hlink="hlink" folHlink="folHlink"/>
  <p:sldLayoutIdLst>
    <p:sldLayoutId id="2147483802" r:id="rId1"/>
    <p:sldLayoutId id="2147483803" r:id="rId2"/>
    <p:sldLayoutId id="2147483804" r:id="rId3"/>
    <p:sldLayoutId id="2147483805" r:id="rId4"/>
    <p:sldLayoutId id="2147483806" r:id="rId5"/>
    <p:sldLayoutId id="2147483807" r:id="rId6"/>
    <p:sldLayoutId id="2147483808" r:id="rId7"/>
    <p:sldLayoutId id="2147483809" r:id="rId8"/>
    <p:sldLayoutId id="2147483810" r:id="rId9"/>
    <p:sldLayoutId id="2147483811" r:id="rId10"/>
    <p:sldLayoutId id="214748381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5.tif"/><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5.tif"/><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8.sv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pic>
        <p:nvPicPr>
          <p:cNvPr id="224" name="Google Shape;224;p53" descr="A picture containing sky, grass, outdoor"/>
          <p:cNvPicPr preferRelativeResize="0"/>
          <p:nvPr/>
        </p:nvPicPr>
        <p:blipFill rotWithShape="1">
          <a:blip r:embed="rId3">
            <a:alphaModFix amt="20000"/>
          </a:blip>
          <a:srcRect l="5000" t="1732"/>
          <a:stretch/>
        </p:blipFill>
        <p:spPr>
          <a:xfrm>
            <a:off x="0" y="0"/>
            <a:ext cx="12192120" cy="6858000"/>
          </a:xfrm>
          <a:prstGeom prst="rect">
            <a:avLst/>
          </a:prstGeom>
          <a:noFill/>
          <a:ln>
            <a:noFill/>
          </a:ln>
        </p:spPr>
      </p:pic>
      <p:pic>
        <p:nvPicPr>
          <p:cNvPr id="225" name="Google Shape;225;p53" descr="Logo"/>
          <p:cNvPicPr preferRelativeResize="0"/>
          <p:nvPr/>
        </p:nvPicPr>
        <p:blipFill rotWithShape="1">
          <a:blip r:embed="rId4">
            <a:alphaModFix/>
          </a:blip>
          <a:srcRect/>
          <a:stretch/>
        </p:blipFill>
        <p:spPr>
          <a:xfrm>
            <a:off x="274260" y="77395"/>
            <a:ext cx="1020150" cy="955080"/>
          </a:xfrm>
          <a:prstGeom prst="rect">
            <a:avLst/>
          </a:prstGeom>
          <a:noFill/>
          <a:ln>
            <a:noFill/>
          </a:ln>
          <a:effectLst>
            <a:outerShdw>
              <a:srgbClr val="000000">
                <a:alpha val="69803"/>
              </a:srgbClr>
            </a:outerShdw>
          </a:effectLst>
        </p:spPr>
      </p:pic>
      <p:pic>
        <p:nvPicPr>
          <p:cNvPr id="229" name="Google Shape;229;p53" descr="Logo"/>
          <p:cNvPicPr preferRelativeResize="0"/>
          <p:nvPr/>
        </p:nvPicPr>
        <p:blipFill rotWithShape="1">
          <a:blip r:embed="rId5">
            <a:alphaModFix/>
          </a:blip>
          <a:srcRect/>
          <a:stretch/>
        </p:blipFill>
        <p:spPr>
          <a:xfrm>
            <a:off x="1463023" y="113760"/>
            <a:ext cx="955080" cy="906840"/>
          </a:xfrm>
          <a:prstGeom prst="rect">
            <a:avLst/>
          </a:prstGeom>
          <a:noFill/>
          <a:ln>
            <a:noFill/>
          </a:ln>
        </p:spPr>
      </p:pic>
      <p:pic>
        <p:nvPicPr>
          <p:cNvPr id="230" name="Google Shape;230;p53" descr="Logo"/>
          <p:cNvPicPr preferRelativeResize="0"/>
          <p:nvPr/>
        </p:nvPicPr>
        <p:blipFill rotWithShape="1">
          <a:blip r:embed="rId6">
            <a:alphaModFix/>
          </a:blip>
          <a:srcRect/>
          <a:stretch/>
        </p:blipFill>
        <p:spPr>
          <a:xfrm>
            <a:off x="9773896" y="113760"/>
            <a:ext cx="955080" cy="955080"/>
          </a:xfrm>
          <a:prstGeom prst="rect">
            <a:avLst/>
          </a:prstGeom>
          <a:noFill/>
          <a:ln>
            <a:noFill/>
          </a:ln>
        </p:spPr>
      </p:pic>
      <p:pic>
        <p:nvPicPr>
          <p:cNvPr id="231" name="Google Shape;231;p53" descr="A black background with white text"/>
          <p:cNvPicPr preferRelativeResize="0"/>
          <p:nvPr/>
        </p:nvPicPr>
        <p:blipFill rotWithShape="1">
          <a:blip r:embed="rId7">
            <a:alphaModFix/>
          </a:blip>
          <a:srcRect/>
          <a:stretch/>
        </p:blipFill>
        <p:spPr>
          <a:xfrm>
            <a:off x="10737360" y="65520"/>
            <a:ext cx="1392840" cy="955080"/>
          </a:xfrm>
          <a:prstGeom prst="rect">
            <a:avLst/>
          </a:prstGeom>
          <a:noFill/>
          <a:ln>
            <a:noFill/>
          </a:ln>
        </p:spPr>
      </p:pic>
      <p:sp>
        <p:nvSpPr>
          <p:cNvPr id="232" name="Google Shape;232;p53"/>
          <p:cNvSpPr txBox="1"/>
          <p:nvPr/>
        </p:nvSpPr>
        <p:spPr>
          <a:xfrm>
            <a:off x="2119440" y="65520"/>
            <a:ext cx="7953120" cy="1292760"/>
          </a:xfrm>
          <a:prstGeom prst="rect">
            <a:avLst/>
          </a:prstGeom>
          <a:noFill/>
          <a:ln>
            <a:noFill/>
          </a:ln>
        </p:spPr>
        <p:txBody>
          <a:bodyPr spcFirstLastPara="1" wrap="square" lIns="91425" tIns="45700" rIns="91425" bIns="45700" anchor="t" anchorCtr="1">
            <a:noAutofit/>
          </a:bodyPr>
          <a:lstStyle/>
          <a:p>
            <a:pPr marL="0" marR="0" lvl="0" indent="0" algn="ctr" rtl="0">
              <a:lnSpc>
                <a:spcPct val="100000"/>
              </a:lnSpc>
              <a:spcBef>
                <a:spcPts val="0"/>
              </a:spcBef>
              <a:spcAft>
                <a:spcPts val="0"/>
              </a:spcAft>
              <a:buNone/>
            </a:pPr>
            <a:r>
              <a:rPr lang="en-US" sz="3200" b="1" i="0" u="none" strike="noStrike" cap="none" dirty="0">
                <a:solidFill>
                  <a:srgbClr val="002060"/>
                </a:solidFill>
                <a:latin typeface="Arial"/>
                <a:ea typeface="Arial"/>
                <a:cs typeface="Arial"/>
                <a:sym typeface="Arial"/>
              </a:rPr>
              <a:t>Seasonal, Inter-annual and Long-term Changes in the Middle Atmospheric</a:t>
            </a:r>
            <a:endParaRPr sz="3200" b="0" i="0" u="none" strike="noStrike" cap="none" dirty="0">
              <a:solidFill>
                <a:srgbClr val="002060"/>
              </a:solidFill>
              <a:latin typeface="Arial"/>
              <a:ea typeface="Arial"/>
              <a:cs typeface="Arial"/>
              <a:sym typeface="Arial"/>
            </a:endParaRPr>
          </a:p>
          <a:p>
            <a:pPr marL="0" marR="0" lvl="0" indent="0" algn="ctr" rtl="0">
              <a:lnSpc>
                <a:spcPct val="100000"/>
              </a:lnSpc>
              <a:spcBef>
                <a:spcPts val="0"/>
              </a:spcBef>
              <a:spcAft>
                <a:spcPts val="0"/>
              </a:spcAft>
              <a:buNone/>
            </a:pPr>
            <a:r>
              <a:rPr lang="en-US" sz="3200" b="1" i="0" u="none" strike="noStrike" cap="none" dirty="0">
                <a:solidFill>
                  <a:srgbClr val="002060"/>
                </a:solidFill>
                <a:latin typeface="Arial"/>
                <a:ea typeface="Arial"/>
                <a:cs typeface="Arial"/>
                <a:sym typeface="Arial"/>
              </a:rPr>
              <a:t>Carbon Monoxide Over the Tropics</a:t>
            </a:r>
            <a:endParaRPr sz="3200" b="0" i="0" u="none" strike="noStrike" cap="none" dirty="0">
              <a:solidFill>
                <a:srgbClr val="002060"/>
              </a:solidFill>
              <a:latin typeface="Arial"/>
              <a:ea typeface="Arial"/>
              <a:cs typeface="Arial"/>
              <a:sym typeface="Arial"/>
            </a:endParaRPr>
          </a:p>
        </p:txBody>
      </p:sp>
      <p:sp>
        <p:nvSpPr>
          <p:cNvPr id="235" name="Google Shape;235;p53"/>
          <p:cNvSpPr txBox="1"/>
          <p:nvPr/>
        </p:nvSpPr>
        <p:spPr>
          <a:xfrm>
            <a:off x="274260" y="2268780"/>
            <a:ext cx="11643480" cy="194868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3200" b="1" i="0" u="none" strike="noStrike" cap="none" dirty="0">
                <a:solidFill>
                  <a:srgbClr val="C00000"/>
                </a:solidFill>
                <a:latin typeface="Arial"/>
                <a:ea typeface="Arial"/>
                <a:cs typeface="Arial"/>
                <a:sym typeface="Arial"/>
              </a:rPr>
              <a:t>Oindrila Nath</a:t>
            </a:r>
            <a:r>
              <a:rPr lang="en-US" sz="3200" b="1" i="0" u="none" strike="noStrike" cap="none" baseline="30000" dirty="0">
                <a:solidFill>
                  <a:srgbClr val="C00000"/>
                </a:solidFill>
                <a:latin typeface="Arial"/>
                <a:ea typeface="Arial"/>
                <a:cs typeface="Arial"/>
                <a:sym typeface="Arial"/>
              </a:rPr>
              <a:t>1,2</a:t>
            </a:r>
            <a:r>
              <a:rPr lang="en-US" sz="3200" b="1" i="0" u="none" strike="noStrike" cap="none" dirty="0">
                <a:solidFill>
                  <a:srgbClr val="C00000"/>
                </a:solidFill>
                <a:latin typeface="Arial"/>
                <a:ea typeface="Arial"/>
                <a:cs typeface="Arial"/>
                <a:sym typeface="Arial"/>
              </a:rPr>
              <a:t> , Jayanarayanan Kuttippurath</a:t>
            </a:r>
            <a:r>
              <a:rPr lang="en-US" sz="3200" b="1" i="0" u="none" strike="noStrike" cap="none" baseline="30000" dirty="0">
                <a:solidFill>
                  <a:srgbClr val="C00000"/>
                </a:solidFill>
                <a:latin typeface="Arial"/>
                <a:ea typeface="Arial"/>
                <a:cs typeface="Arial"/>
                <a:sym typeface="Arial"/>
              </a:rPr>
              <a:t>2</a:t>
            </a:r>
            <a:r>
              <a:rPr lang="en-US" sz="3200" b="1" i="0" u="none" strike="noStrike" cap="none" dirty="0">
                <a:solidFill>
                  <a:srgbClr val="C00000"/>
                </a:solidFill>
                <a:latin typeface="Arial"/>
                <a:ea typeface="Arial"/>
                <a:cs typeface="Arial"/>
                <a:sym typeface="Arial"/>
              </a:rPr>
              <a:t> , S. Sridharan</a:t>
            </a:r>
            <a:r>
              <a:rPr lang="en-US" sz="3200" b="1" i="0" u="none" strike="noStrike" cap="none" baseline="30000" dirty="0">
                <a:solidFill>
                  <a:srgbClr val="C00000"/>
                </a:solidFill>
                <a:latin typeface="Arial"/>
                <a:ea typeface="Arial"/>
                <a:cs typeface="Arial"/>
                <a:sym typeface="Arial"/>
              </a:rPr>
              <a:t>3</a:t>
            </a:r>
            <a:r>
              <a:rPr lang="en-US" sz="3200" b="1" i="0" u="none" strike="noStrike" cap="none" dirty="0">
                <a:solidFill>
                  <a:srgbClr val="C00000"/>
                </a:solidFill>
                <a:latin typeface="Arial"/>
                <a:ea typeface="Arial"/>
                <a:cs typeface="Arial"/>
                <a:sym typeface="Arial"/>
              </a:rPr>
              <a:t> , Wuhu Feng</a:t>
            </a:r>
            <a:r>
              <a:rPr lang="en-US" sz="3200" b="1" i="0" u="none" strike="noStrike" cap="none" baseline="30000" dirty="0">
                <a:solidFill>
                  <a:srgbClr val="C00000"/>
                </a:solidFill>
                <a:latin typeface="Arial"/>
                <a:ea typeface="Arial"/>
                <a:cs typeface="Arial"/>
                <a:sym typeface="Arial"/>
              </a:rPr>
              <a:t>4</a:t>
            </a:r>
          </a:p>
          <a:p>
            <a:pPr marL="0" marR="0" lvl="0" indent="0" algn="ctr" rtl="0">
              <a:lnSpc>
                <a:spcPct val="100000"/>
              </a:lnSpc>
              <a:spcBef>
                <a:spcPts val="0"/>
              </a:spcBef>
              <a:spcAft>
                <a:spcPts val="0"/>
              </a:spcAft>
              <a:buNone/>
            </a:pPr>
            <a:endParaRPr sz="3200" b="0" i="0" u="none" strike="noStrike" cap="none" dirty="0">
              <a:solidFill>
                <a:srgbClr val="C00000"/>
              </a:solidFill>
              <a:latin typeface="Arial"/>
              <a:ea typeface="Arial"/>
              <a:cs typeface="Arial"/>
              <a:sym typeface="Arial"/>
            </a:endParaRPr>
          </a:p>
          <a:p>
            <a:pPr marL="0" marR="0" lvl="0" indent="0" algn="ctr" rtl="0">
              <a:lnSpc>
                <a:spcPct val="100000"/>
              </a:lnSpc>
              <a:spcBef>
                <a:spcPts val="0"/>
              </a:spcBef>
              <a:spcAft>
                <a:spcPts val="0"/>
              </a:spcAft>
              <a:buNone/>
            </a:pPr>
            <a:r>
              <a:rPr lang="en-US" sz="2400" b="1" i="0" u="none" strike="noStrike" cap="none" baseline="30000" dirty="0">
                <a:solidFill>
                  <a:srgbClr val="000000"/>
                </a:solidFill>
                <a:latin typeface="Arial"/>
                <a:ea typeface="Arial"/>
                <a:cs typeface="Arial"/>
                <a:sym typeface="Arial"/>
              </a:rPr>
              <a:t>1</a:t>
            </a:r>
            <a:r>
              <a:rPr lang="en-US" sz="2000" b="1" i="0" u="none" strike="noStrike" cap="none" dirty="0">
                <a:solidFill>
                  <a:srgbClr val="000000"/>
                </a:solidFill>
                <a:latin typeface="Arial"/>
                <a:ea typeface="Arial"/>
                <a:cs typeface="Arial"/>
                <a:sym typeface="Arial"/>
              </a:rPr>
              <a:t>Royal Belgian Institute for Space Aeronomy, Av. Circulaire 3, 1180 Uccle, Belgium</a:t>
            </a:r>
            <a:endParaRPr sz="2000" b="1" i="0" u="none" strike="noStrike" cap="none" dirty="0">
              <a:latin typeface="Arial"/>
              <a:ea typeface="Arial"/>
              <a:cs typeface="Arial"/>
              <a:sym typeface="Arial"/>
            </a:endParaRPr>
          </a:p>
          <a:p>
            <a:pPr marL="0" marR="0" lvl="0" indent="0" algn="ctr" rtl="0">
              <a:lnSpc>
                <a:spcPct val="100000"/>
              </a:lnSpc>
              <a:spcBef>
                <a:spcPts val="0"/>
              </a:spcBef>
              <a:spcAft>
                <a:spcPts val="0"/>
              </a:spcAft>
              <a:buNone/>
            </a:pPr>
            <a:r>
              <a:rPr lang="en-US" sz="2400" b="1" i="0" u="none" strike="noStrike" cap="none" baseline="30000" dirty="0">
                <a:solidFill>
                  <a:srgbClr val="000000"/>
                </a:solidFill>
                <a:latin typeface="Arial"/>
                <a:ea typeface="Arial"/>
                <a:cs typeface="Arial"/>
                <a:sym typeface="Arial"/>
              </a:rPr>
              <a:t>2</a:t>
            </a:r>
            <a:r>
              <a:rPr lang="en-US" sz="2000" b="1" i="0" u="none" strike="noStrike" cap="none" dirty="0">
                <a:solidFill>
                  <a:srgbClr val="000000"/>
                </a:solidFill>
                <a:latin typeface="Arial"/>
                <a:ea typeface="Arial"/>
                <a:cs typeface="Arial"/>
                <a:sym typeface="Arial"/>
              </a:rPr>
              <a:t>CORAL, Indian Institute of Technology Kharagpur, 721302 Kharagpur, India</a:t>
            </a:r>
            <a:endParaRPr sz="2000" b="1" i="0" u="none" strike="noStrike" cap="none" dirty="0">
              <a:latin typeface="Arial"/>
              <a:ea typeface="Arial"/>
              <a:cs typeface="Arial"/>
              <a:sym typeface="Arial"/>
            </a:endParaRPr>
          </a:p>
          <a:p>
            <a:pPr marL="0" marR="0" lvl="0" indent="0" algn="ctr" rtl="0">
              <a:lnSpc>
                <a:spcPct val="100000"/>
              </a:lnSpc>
              <a:spcBef>
                <a:spcPts val="0"/>
              </a:spcBef>
              <a:spcAft>
                <a:spcPts val="0"/>
              </a:spcAft>
              <a:buNone/>
            </a:pPr>
            <a:r>
              <a:rPr lang="en-US" sz="2400" b="1" i="0" u="none" strike="noStrike" cap="none" baseline="30000" dirty="0">
                <a:solidFill>
                  <a:srgbClr val="000000"/>
                </a:solidFill>
                <a:latin typeface="Arial"/>
                <a:ea typeface="Arial"/>
                <a:cs typeface="Arial"/>
                <a:sym typeface="Arial"/>
              </a:rPr>
              <a:t>3</a:t>
            </a:r>
            <a:r>
              <a:rPr lang="en-US" sz="2000" b="1" i="0" u="none" strike="noStrike" cap="none" dirty="0">
                <a:solidFill>
                  <a:srgbClr val="000000"/>
                </a:solidFill>
                <a:latin typeface="Arial"/>
                <a:ea typeface="Arial"/>
                <a:cs typeface="Arial"/>
                <a:sym typeface="Arial"/>
              </a:rPr>
              <a:t>National Atmospheric Research Laboratory, Gadanki, 517112 Tirupati, India</a:t>
            </a:r>
            <a:endParaRPr sz="2000" b="1" i="0" u="none" strike="noStrike" cap="none" dirty="0">
              <a:latin typeface="Arial"/>
              <a:ea typeface="Arial"/>
              <a:cs typeface="Arial"/>
              <a:sym typeface="Arial"/>
            </a:endParaRPr>
          </a:p>
          <a:p>
            <a:pPr marL="0" marR="0" lvl="0" indent="0" algn="ctr" rtl="0">
              <a:lnSpc>
                <a:spcPct val="100000"/>
              </a:lnSpc>
              <a:spcBef>
                <a:spcPts val="0"/>
              </a:spcBef>
              <a:spcAft>
                <a:spcPts val="0"/>
              </a:spcAft>
              <a:buNone/>
            </a:pPr>
            <a:r>
              <a:rPr lang="en-US" sz="2400" b="1" i="0" u="none" strike="noStrike" cap="none" baseline="30000" dirty="0">
                <a:solidFill>
                  <a:srgbClr val="000000"/>
                </a:solidFill>
                <a:latin typeface="Arial"/>
                <a:ea typeface="Arial"/>
                <a:cs typeface="Arial"/>
                <a:sym typeface="Arial"/>
              </a:rPr>
              <a:t>4</a:t>
            </a:r>
            <a:r>
              <a:rPr lang="en-US" sz="2000" b="1" i="0" u="none" strike="noStrike" cap="none" dirty="0">
                <a:solidFill>
                  <a:srgbClr val="000000"/>
                </a:solidFill>
                <a:latin typeface="Arial"/>
                <a:ea typeface="Arial"/>
                <a:cs typeface="Arial"/>
                <a:sym typeface="Arial"/>
              </a:rPr>
              <a:t>National Centre for Atmospheric Science, University of Leeds, Leeds LS2 9PH,</a:t>
            </a:r>
            <a:endParaRPr sz="2000" b="1" i="0" u="none" strike="noStrike" cap="none" dirty="0">
              <a:latin typeface="Arial"/>
              <a:ea typeface="Arial"/>
              <a:cs typeface="Arial"/>
              <a:sym typeface="Arial"/>
            </a:endParaRPr>
          </a:p>
          <a:p>
            <a:pPr marL="0" marR="0" lvl="0" indent="0" algn="ctr" rtl="0">
              <a:lnSpc>
                <a:spcPct val="100000"/>
              </a:lnSpc>
              <a:spcBef>
                <a:spcPts val="0"/>
              </a:spcBef>
              <a:spcAft>
                <a:spcPts val="0"/>
              </a:spcAft>
              <a:buNone/>
            </a:pPr>
            <a:r>
              <a:rPr lang="en-US" sz="2000" b="1" i="0" u="none" strike="noStrike" cap="none" dirty="0">
                <a:solidFill>
                  <a:srgbClr val="000000"/>
                </a:solidFill>
                <a:latin typeface="Arial"/>
                <a:ea typeface="Arial"/>
                <a:cs typeface="Arial"/>
                <a:sym typeface="Arial"/>
              </a:rPr>
              <a:t>U.K.; School of Earth and Environment, University of Leeds, Leeds LS2 9JT, U.K</a:t>
            </a:r>
            <a:endParaRPr sz="2000" b="1" i="0" u="none" strike="noStrike" cap="none" dirty="0">
              <a:latin typeface="Arial"/>
              <a:ea typeface="Arial"/>
              <a:cs typeface="Arial"/>
              <a:sym typeface="Arial"/>
            </a:endParaRPr>
          </a:p>
        </p:txBody>
      </p:sp>
      <p:pic>
        <p:nvPicPr>
          <p:cNvPr id="236" name="Google Shape;236;p53" descr="Logo"/>
          <p:cNvPicPr preferRelativeResize="0"/>
          <p:nvPr/>
        </p:nvPicPr>
        <p:blipFill rotWithShape="1">
          <a:blip r:embed="rId8">
            <a:alphaModFix/>
          </a:blip>
          <a:srcRect/>
          <a:stretch/>
        </p:blipFill>
        <p:spPr>
          <a:xfrm>
            <a:off x="10974860" y="5455440"/>
            <a:ext cx="1119960" cy="1333440"/>
          </a:xfrm>
          <a:prstGeom prst="rect">
            <a:avLst/>
          </a:prstGeom>
          <a:noFill/>
          <a:ln>
            <a:noFill/>
          </a:ln>
        </p:spPr>
      </p:pic>
      <p:pic>
        <p:nvPicPr>
          <p:cNvPr id="237" name="Google Shape;237;p53" descr="Qr code&#10;&#10;Description automatically generated"/>
          <p:cNvPicPr preferRelativeResize="0"/>
          <p:nvPr/>
        </p:nvPicPr>
        <p:blipFill rotWithShape="1">
          <a:blip r:embed="rId9">
            <a:alphaModFix/>
          </a:blip>
          <a:srcRect/>
          <a:stretch/>
        </p:blipFill>
        <p:spPr>
          <a:xfrm>
            <a:off x="8300765" y="5455440"/>
            <a:ext cx="1379880" cy="1333440"/>
          </a:xfrm>
          <a:prstGeom prst="rect">
            <a:avLst/>
          </a:prstGeom>
          <a:noFill/>
          <a:ln>
            <a:noFill/>
          </a:ln>
        </p:spPr>
      </p:pic>
      <p:pic>
        <p:nvPicPr>
          <p:cNvPr id="238" name="Google Shape;238;p53" descr="Logo"/>
          <p:cNvPicPr preferRelativeResize="0"/>
          <p:nvPr/>
        </p:nvPicPr>
        <p:blipFill rotWithShape="1">
          <a:blip r:embed="rId10">
            <a:alphaModFix/>
          </a:blip>
          <a:srcRect/>
          <a:stretch/>
        </p:blipFill>
        <p:spPr>
          <a:xfrm>
            <a:off x="9762016" y="5455440"/>
            <a:ext cx="1119960" cy="133344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31F15-45FB-3969-E36A-2F178E263C32}"/>
              </a:ext>
            </a:extLst>
          </p:cNvPr>
          <p:cNvSpPr>
            <a:spLocks noGrp="1"/>
          </p:cNvSpPr>
          <p:nvPr>
            <p:ph type="title"/>
          </p:nvPr>
        </p:nvSpPr>
        <p:spPr/>
        <p:txBody>
          <a:bodyPr/>
          <a:lstStyle/>
          <a:p>
            <a:pPr algn="ctr"/>
            <a:r>
              <a:rPr lang="en-US" sz="4800" dirty="0">
                <a:solidFill>
                  <a:srgbClr val="002060"/>
                </a:solidFill>
                <a:latin typeface="Arial" panose="020B0604020202020204" pitchFamily="34" charset="0"/>
                <a:cs typeface="Arial" panose="020B0604020202020204" pitchFamily="34" charset="0"/>
              </a:rPr>
              <a:t>Multivariate Regression Analysis</a:t>
            </a:r>
          </a:p>
        </p:txBody>
      </p:sp>
      <p:cxnSp>
        <p:nvCxnSpPr>
          <p:cNvPr id="5" name="Straight Connector 4">
            <a:extLst>
              <a:ext uri="{FF2B5EF4-FFF2-40B4-BE49-F238E27FC236}">
                <a16:creationId xmlns:a16="http://schemas.microsoft.com/office/drawing/2014/main" id="{CF3C2443-77E7-26E3-F35C-4A25809EAF4C}"/>
              </a:ext>
            </a:extLst>
          </p:cNvPr>
          <p:cNvCxnSpPr/>
          <p:nvPr/>
        </p:nvCxnSpPr>
        <p:spPr>
          <a:xfrm>
            <a:off x="266700" y="6375400"/>
            <a:ext cx="11628000"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Rectangle 2">
            <a:extLst>
              <a:ext uri="{FF2B5EF4-FFF2-40B4-BE49-F238E27FC236}">
                <a16:creationId xmlns:a16="http://schemas.microsoft.com/office/drawing/2014/main" id="{F200D671-B0CC-04BA-4177-17AFCC6A3FA4}"/>
              </a:ext>
            </a:extLst>
          </p:cNvPr>
          <p:cNvSpPr/>
          <p:nvPr/>
        </p:nvSpPr>
        <p:spPr>
          <a:xfrm>
            <a:off x="266700" y="2657405"/>
            <a:ext cx="11628000" cy="2800767"/>
          </a:xfrm>
          <a:prstGeom prst="rect">
            <a:avLst/>
          </a:prstGeom>
        </p:spPr>
        <p:txBody>
          <a:bodyPr wrap="square">
            <a:spAutoFit/>
          </a:bodyPr>
          <a:lstStyle/>
          <a:p>
            <a:pPr algn="just"/>
            <a:r>
              <a:rPr lang="en-IN" sz="3600" b="1" dirty="0">
                <a:latin typeface="Arial" panose="020B0604020202020204" pitchFamily="34" charset="0"/>
                <a:ea typeface="Times New Roman" panose="02020603050405020304" pitchFamily="18" charset="0"/>
                <a:cs typeface="Arial" panose="020B0604020202020204" pitchFamily="34" charset="0"/>
              </a:rPr>
              <a:t>Proxies</a:t>
            </a:r>
          </a:p>
          <a:p>
            <a:pPr algn="just"/>
            <a:endParaRPr lang="en-IN" sz="2000" b="1" dirty="0">
              <a:latin typeface="Arial" panose="020B0604020202020204" pitchFamily="34" charset="0"/>
              <a:ea typeface="Times New Roman" panose="02020603050405020304" pitchFamily="18" charset="0"/>
              <a:cs typeface="Arial" panose="020B0604020202020204" pitchFamily="34" charset="0"/>
            </a:endParaRPr>
          </a:p>
          <a:p>
            <a:pPr algn="just"/>
            <a:r>
              <a:rPr lang="en-IN" sz="2000" b="1" dirty="0">
                <a:latin typeface="Arial" panose="020B0604020202020204" pitchFamily="34" charset="0"/>
                <a:ea typeface="Times New Roman" panose="02020603050405020304" pitchFamily="18" charset="0"/>
                <a:cs typeface="Arial" panose="020B0604020202020204" pitchFamily="34" charset="0"/>
              </a:rPr>
              <a:t>For QBO proxies, we have followed Li et al. (2008) - the QBO</a:t>
            </a:r>
            <a:r>
              <a:rPr lang="en-IN" sz="2000" b="1" baseline="-25000" dirty="0">
                <a:latin typeface="Arial" panose="020B0604020202020204" pitchFamily="34" charset="0"/>
                <a:ea typeface="Times New Roman" panose="02020603050405020304" pitchFamily="18" charset="0"/>
                <a:cs typeface="Arial" panose="020B0604020202020204" pitchFamily="34" charset="0"/>
              </a:rPr>
              <a:t>1</a:t>
            </a:r>
            <a:r>
              <a:rPr lang="en-IN" sz="2000" b="1" dirty="0">
                <a:latin typeface="Arial" panose="020B0604020202020204" pitchFamily="34" charset="0"/>
                <a:ea typeface="Times New Roman" panose="02020603050405020304" pitchFamily="18" charset="0"/>
                <a:cs typeface="Arial" panose="020B0604020202020204" pitchFamily="34" charset="0"/>
              </a:rPr>
              <a:t> component is highly correlated with the zonal wind difference between 10 and 70 hPa, and the QBO</a:t>
            </a:r>
            <a:r>
              <a:rPr lang="en-IN" sz="2000" b="1" baseline="-25000" dirty="0">
                <a:latin typeface="Arial" panose="020B0604020202020204" pitchFamily="34" charset="0"/>
                <a:ea typeface="Times New Roman" panose="02020603050405020304" pitchFamily="18" charset="0"/>
                <a:cs typeface="Arial" panose="020B0604020202020204" pitchFamily="34" charset="0"/>
              </a:rPr>
              <a:t>2</a:t>
            </a:r>
            <a:r>
              <a:rPr lang="en-IN" sz="2000" b="1" dirty="0">
                <a:latin typeface="Arial" panose="020B0604020202020204" pitchFamily="34" charset="0"/>
                <a:ea typeface="Times New Roman" panose="02020603050405020304" pitchFamily="18" charset="0"/>
                <a:cs typeface="Arial" panose="020B0604020202020204" pitchFamily="34" charset="0"/>
              </a:rPr>
              <a:t> component is highly correlated with the zonal winds at 30 hPa. We consider F10.7 solar radio flux as solar proxy, and Southern Oscillation Index (SOI), which is the difference of the normalised monthly-mean sea-level pressures (hPa) between Tahiti (18°S, 150°W) and Darwin (13°S, 131°E), as ENSO proxy, corresponding to the months.</a:t>
            </a:r>
            <a:r>
              <a:rPr lang="en-IN" sz="2000" b="1" dirty="0">
                <a:latin typeface="Arial" panose="020B0604020202020204" pitchFamily="34" charset="0"/>
                <a:cs typeface="Arial" panose="020B0604020202020204" pitchFamily="34" charset="0"/>
              </a:rPr>
              <a:t> </a:t>
            </a:r>
            <a:endParaRPr lang="en-US" sz="2000" b="1" dirty="0">
              <a:latin typeface="Arial" panose="020B0604020202020204" pitchFamily="34" charset="0"/>
              <a:cs typeface="Arial" panose="020B0604020202020204" pitchFamily="34" charset="0"/>
            </a:endParaRPr>
          </a:p>
        </p:txBody>
      </p:sp>
      <p:pic>
        <p:nvPicPr>
          <p:cNvPr id="4" name="Picture 2" descr="Contact | BIRA-IASB">
            <a:extLst>
              <a:ext uri="{FF2B5EF4-FFF2-40B4-BE49-F238E27FC236}">
                <a16:creationId xmlns:a16="http://schemas.microsoft.com/office/drawing/2014/main" id="{C19AE3AA-6DCE-F59D-4C60-F9E67C5D30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875" y="106918"/>
            <a:ext cx="963655" cy="962541"/>
          </a:xfrm>
          <a:prstGeom prst="rect">
            <a:avLst/>
          </a:prstGeom>
          <a:noFill/>
        </p:spPr>
      </p:pic>
    </p:spTree>
    <p:extLst>
      <p:ext uri="{BB962C8B-B14F-4D97-AF65-F5344CB8AC3E}">
        <p14:creationId xmlns:p14="http://schemas.microsoft.com/office/powerpoint/2010/main" val="18674806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65E593A-A3E1-274D-D027-723E854E635F}"/>
              </a:ext>
            </a:extLst>
          </p:cNvPr>
          <p:cNvSpPr txBox="1"/>
          <p:nvPr/>
        </p:nvSpPr>
        <p:spPr>
          <a:xfrm>
            <a:off x="810001" y="2725271"/>
            <a:ext cx="10572000" cy="2189254"/>
          </a:xfrm>
          <a:prstGeom prst="rect">
            <a:avLst/>
          </a:prstGeom>
          <a:effectLst/>
        </p:spPr>
        <p:txBody>
          <a:bodyPr vert="horz" lIns="91440" tIns="45720" rIns="91440" bIns="45720" rtlCol="0" anchor="t">
            <a:normAutofit/>
          </a:bodyPr>
          <a:lstStyle/>
          <a:p>
            <a:pPr algn="ctr">
              <a:spcBef>
                <a:spcPct val="0"/>
              </a:spcBef>
              <a:spcAft>
                <a:spcPts val="600"/>
              </a:spcAft>
            </a:pPr>
            <a:r>
              <a:rPr lang="en-US" sz="5400" b="1" dirty="0">
                <a:solidFill>
                  <a:srgbClr val="00B0F0"/>
                </a:solidFill>
                <a:latin typeface="Arial" panose="020B0604020202020204" pitchFamily="34" charset="0"/>
                <a:ea typeface="+mj-ea"/>
                <a:cs typeface="Arial" panose="020B0604020202020204" pitchFamily="34" charset="0"/>
              </a:rPr>
              <a:t>Results</a:t>
            </a:r>
          </a:p>
        </p:txBody>
      </p:sp>
      <p:pic>
        <p:nvPicPr>
          <p:cNvPr id="3" name="Picture 2" descr="Contact | BIRA-IASB">
            <a:extLst>
              <a:ext uri="{FF2B5EF4-FFF2-40B4-BE49-F238E27FC236}">
                <a16:creationId xmlns:a16="http://schemas.microsoft.com/office/drawing/2014/main" id="{7722089D-99B7-1DFB-C1EF-71EEE872A3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875" y="106918"/>
            <a:ext cx="963655" cy="962541"/>
          </a:xfrm>
          <a:prstGeom prst="rect">
            <a:avLst/>
          </a:prstGeom>
          <a:noFill/>
        </p:spPr>
      </p:pic>
    </p:spTree>
    <p:extLst>
      <p:ext uri="{BB962C8B-B14F-4D97-AF65-F5344CB8AC3E}">
        <p14:creationId xmlns:p14="http://schemas.microsoft.com/office/powerpoint/2010/main" val="34217324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04E31F3-D4C0-74A9-F90F-BF59A63AFC31}"/>
              </a:ext>
            </a:extLst>
          </p:cNvPr>
          <p:cNvSpPr/>
          <p:nvPr/>
        </p:nvSpPr>
        <p:spPr>
          <a:xfrm>
            <a:off x="330200" y="701188"/>
            <a:ext cx="3796633" cy="5468700"/>
          </a:xfrm>
          <a:prstGeom prst="rect">
            <a:avLst/>
          </a:prstGeom>
        </p:spPr>
        <p:txBody>
          <a:bodyPr vert="horz" lIns="91440" tIns="45720" rIns="91440" bIns="45720" rtlCol="0" anchor="ctr">
            <a:normAutofit/>
          </a:bodyPr>
          <a:lstStyle/>
          <a:p>
            <a:pPr>
              <a:spcBef>
                <a:spcPct val="0"/>
              </a:spcBef>
              <a:spcAft>
                <a:spcPts val="1000"/>
              </a:spcAft>
            </a:pPr>
            <a:r>
              <a:rPr lang="en-US" sz="4800" b="1" dirty="0">
                <a:solidFill>
                  <a:srgbClr val="FEFEFE"/>
                </a:solidFill>
                <a:latin typeface="Arial" panose="020B0604020202020204" pitchFamily="34" charset="0"/>
                <a:ea typeface="+mj-ea"/>
                <a:cs typeface="Arial" panose="020B0604020202020204" pitchFamily="34" charset="0"/>
              </a:rPr>
              <a:t>Seasonal </a:t>
            </a:r>
            <a:r>
              <a:rPr lang="en-US" sz="4800" b="1" dirty="0">
                <a:solidFill>
                  <a:srgbClr val="002060"/>
                </a:solidFill>
                <a:latin typeface="Arial" panose="020B0604020202020204" pitchFamily="34" charset="0"/>
                <a:ea typeface="+mj-ea"/>
                <a:cs typeface="Arial" panose="020B0604020202020204" pitchFamily="34" charset="0"/>
              </a:rPr>
              <a:t>variation of CO in the middle atmosphere</a:t>
            </a:r>
          </a:p>
        </p:txBody>
      </p:sp>
      <p:sp>
        <p:nvSpPr>
          <p:cNvPr id="4" name="Rectangle 3">
            <a:extLst>
              <a:ext uri="{FF2B5EF4-FFF2-40B4-BE49-F238E27FC236}">
                <a16:creationId xmlns:a16="http://schemas.microsoft.com/office/drawing/2014/main" id="{814F7696-1552-B3B8-34ED-FC3F7B11CA8B}"/>
              </a:ext>
            </a:extLst>
          </p:cNvPr>
          <p:cNvSpPr/>
          <p:nvPr/>
        </p:nvSpPr>
        <p:spPr>
          <a:xfrm>
            <a:off x="4673812" y="101600"/>
            <a:ext cx="7354212" cy="1968500"/>
          </a:xfrm>
          <a:prstGeom prst="rect">
            <a:avLst/>
          </a:prstGeom>
          <a:effectLst/>
        </p:spPr>
        <p:txBody>
          <a:bodyPr vert="horz" lIns="91440" tIns="45720" rIns="91440" bIns="45720" rtlCol="0" anchor="ctr">
            <a:normAutofit lnSpcReduction="10000"/>
          </a:bodyPr>
          <a:lstStyle/>
          <a:p>
            <a:pPr algn="just">
              <a:lnSpc>
                <a:spcPct val="90000"/>
              </a:lnSpc>
              <a:spcBef>
                <a:spcPct val="20000"/>
              </a:spcBef>
              <a:spcAft>
                <a:spcPts val="600"/>
              </a:spcAft>
              <a:buClr>
                <a:schemeClr val="accent1"/>
              </a:buClr>
            </a:pPr>
            <a:r>
              <a:rPr lang="en-US" sz="2000" b="1" dirty="0">
                <a:latin typeface="Arial" panose="020B0604020202020204" pitchFamily="34" charset="0"/>
                <a:cs typeface="Arial" panose="020B0604020202020204" pitchFamily="34" charset="0"/>
              </a:rPr>
              <a:t>In the mesospheric heights (70-80 km), we can see higher CO values (around 0.05 ppmv) during the winter months (DJF) which is due to decrease in solar intensity during this time, for which the photolysis reactions get decelerated. There is an increase during summer months (MAM) which is attributed to vertical mixing due to tidal wave (</a:t>
            </a:r>
            <a:r>
              <a:rPr lang="en-US" sz="2000" b="1" dirty="0">
                <a:solidFill>
                  <a:schemeClr val="accent5">
                    <a:lumMod val="75000"/>
                  </a:schemeClr>
                </a:solidFill>
                <a:latin typeface="Arial" panose="020B0604020202020204" pitchFamily="34" charset="0"/>
                <a:cs typeface="Arial" panose="020B0604020202020204" pitchFamily="34" charset="0"/>
              </a:rPr>
              <a:t>Lee et al., 2018</a:t>
            </a:r>
            <a:r>
              <a:rPr lang="en-US" sz="2000" b="1" dirty="0">
                <a:latin typeface="Arial" panose="020B0604020202020204" pitchFamily="34" charset="0"/>
                <a:cs typeface="Arial" panose="020B0604020202020204" pitchFamily="34" charset="0"/>
              </a:rPr>
              <a:t>). </a:t>
            </a:r>
          </a:p>
        </p:txBody>
      </p:sp>
      <p:pic>
        <p:nvPicPr>
          <p:cNvPr id="7" name="Picture 6" descr="A picture containing graphical user interface&#10;&#10;Description automatically generated">
            <a:extLst>
              <a:ext uri="{FF2B5EF4-FFF2-40B4-BE49-F238E27FC236}">
                <a16:creationId xmlns:a16="http://schemas.microsoft.com/office/drawing/2014/main" id="{057083EE-8FD5-6BA1-28FB-C7B1D5535B3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202" t="2466" r="7157" b="4261"/>
          <a:stretch/>
        </p:blipFill>
        <p:spPr bwMode="auto">
          <a:xfrm>
            <a:off x="4725905" y="2171700"/>
            <a:ext cx="7391019" cy="4584700"/>
          </a:xfrm>
          <a:prstGeom prst="roundRect">
            <a:avLst>
              <a:gd name="adj" fmla="val 3876"/>
            </a:avLst>
          </a:prstGeom>
          <a:ln>
            <a:solidFill>
              <a:schemeClr val="accent1"/>
            </a:solidFill>
          </a:ln>
          <a:effectLst/>
          <a:extLst>
            <a:ext uri="{53640926-AAD7-44D8-BBD7-CCE9431645EC}">
              <a14:shadowObscured xmlns:a14="http://schemas.microsoft.com/office/drawing/2010/main"/>
            </a:ext>
          </a:extLst>
        </p:spPr>
      </p:pic>
      <p:sp>
        <p:nvSpPr>
          <p:cNvPr id="2" name="Rectangle 1">
            <a:extLst>
              <a:ext uri="{FF2B5EF4-FFF2-40B4-BE49-F238E27FC236}">
                <a16:creationId xmlns:a16="http://schemas.microsoft.com/office/drawing/2014/main" id="{2E444D10-4F35-AFC9-2CDC-7DBD123637DC}"/>
              </a:ext>
            </a:extLst>
          </p:cNvPr>
          <p:cNvSpPr/>
          <p:nvPr/>
        </p:nvSpPr>
        <p:spPr>
          <a:xfrm>
            <a:off x="4103369" y="1181099"/>
            <a:ext cx="6945631" cy="3314702"/>
          </a:xfrm>
          <a:prstGeom prst="rect">
            <a:avLst/>
          </a:prstGeom>
        </p:spPr>
        <p:txBody>
          <a:bodyPr vert="horz" lIns="91440" tIns="45720" rIns="91440" bIns="45720" rtlCol="0">
            <a:normAutofit/>
          </a:bodyPr>
          <a:lstStyle/>
          <a:p>
            <a:pPr algn="r">
              <a:lnSpc>
                <a:spcPct val="120000"/>
              </a:lnSpc>
              <a:spcAft>
                <a:spcPts val="1000"/>
              </a:spcAft>
            </a:pPr>
            <a:endParaRPr lang="en-US" b="1" i="1" dirty="0"/>
          </a:p>
          <a:p>
            <a:pPr algn="r">
              <a:lnSpc>
                <a:spcPct val="120000"/>
              </a:lnSpc>
              <a:spcAft>
                <a:spcPts val="1000"/>
              </a:spcAft>
            </a:pPr>
            <a:endParaRPr lang="en-US" dirty="0"/>
          </a:p>
        </p:txBody>
      </p:sp>
      <p:pic>
        <p:nvPicPr>
          <p:cNvPr id="5" name="Picture 2" descr="Contact | BIRA-IASB">
            <a:extLst>
              <a:ext uri="{FF2B5EF4-FFF2-40B4-BE49-F238E27FC236}">
                <a16:creationId xmlns:a16="http://schemas.microsoft.com/office/drawing/2014/main" id="{A357BE32-B1E3-FEC5-A257-6FC7243700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875" y="106918"/>
            <a:ext cx="963655" cy="962541"/>
          </a:xfrm>
          <a:prstGeom prst="rect">
            <a:avLst/>
          </a:prstGeom>
          <a:noFill/>
        </p:spPr>
      </p:pic>
    </p:spTree>
    <p:extLst>
      <p:ext uri="{BB962C8B-B14F-4D97-AF65-F5344CB8AC3E}">
        <p14:creationId xmlns:p14="http://schemas.microsoft.com/office/powerpoint/2010/main" val="2330425813"/>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04E31F3-D4C0-74A9-F90F-BF59A63AFC31}"/>
              </a:ext>
            </a:extLst>
          </p:cNvPr>
          <p:cNvSpPr/>
          <p:nvPr/>
        </p:nvSpPr>
        <p:spPr>
          <a:xfrm>
            <a:off x="4637004" y="5515868"/>
            <a:ext cx="7554995" cy="1024861"/>
          </a:xfrm>
          <a:prstGeom prst="rect">
            <a:avLst/>
          </a:prstGeom>
        </p:spPr>
        <p:txBody>
          <a:bodyPr vert="horz" lIns="91440" tIns="45720" rIns="91440" bIns="45720" rtlCol="0" anchor="t">
            <a:noAutofit/>
          </a:bodyPr>
          <a:lstStyle/>
          <a:p>
            <a:pPr algn="ctr">
              <a:spcBef>
                <a:spcPct val="0"/>
              </a:spcBef>
              <a:spcAft>
                <a:spcPts val="1000"/>
              </a:spcAft>
            </a:pPr>
            <a:r>
              <a:rPr lang="en-US" sz="4000" b="1" dirty="0">
                <a:solidFill>
                  <a:srgbClr val="C00000"/>
                </a:solidFill>
                <a:latin typeface="Arial" panose="020B0604020202020204" pitchFamily="34" charset="0"/>
                <a:ea typeface="+mj-ea"/>
                <a:cs typeface="Arial" panose="020B0604020202020204" pitchFamily="34" charset="0"/>
              </a:rPr>
              <a:t>Distribution of CO in the middle atmosphere</a:t>
            </a:r>
          </a:p>
        </p:txBody>
      </p:sp>
      <p:pic>
        <p:nvPicPr>
          <p:cNvPr id="11" name="Picture 10" descr="A screenshot of a computer&#10;&#10;Description automatically generated with low confidence">
            <a:extLst>
              <a:ext uri="{FF2B5EF4-FFF2-40B4-BE49-F238E27FC236}">
                <a16:creationId xmlns:a16="http://schemas.microsoft.com/office/drawing/2014/main" id="{8B826EAC-806D-226F-53DB-6FC631866F2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6315" t="2404" r="6936" b="1659"/>
          <a:stretch/>
        </p:blipFill>
        <p:spPr bwMode="auto">
          <a:xfrm>
            <a:off x="4865062" y="148332"/>
            <a:ext cx="7135061" cy="5338068"/>
          </a:xfrm>
          <a:prstGeom prst="roundRect">
            <a:avLst>
              <a:gd name="adj" fmla="val 3876"/>
            </a:avLst>
          </a:prstGeom>
          <a:ln>
            <a:solidFill>
              <a:schemeClr val="accent1"/>
            </a:solidFill>
          </a:ln>
          <a:effectLst/>
          <a:extLst>
            <a:ext uri="{53640926-AAD7-44D8-BBD7-CCE9431645EC}">
              <a14:shadowObscured xmlns:a14="http://schemas.microsoft.com/office/drawing/2010/main"/>
            </a:ext>
          </a:extLst>
        </p:spPr>
      </p:pic>
      <p:sp>
        <p:nvSpPr>
          <p:cNvPr id="2" name="Rectangle 1">
            <a:extLst>
              <a:ext uri="{FF2B5EF4-FFF2-40B4-BE49-F238E27FC236}">
                <a16:creationId xmlns:a16="http://schemas.microsoft.com/office/drawing/2014/main" id="{2E444D10-4F35-AFC9-2CDC-7DBD123637DC}"/>
              </a:ext>
            </a:extLst>
          </p:cNvPr>
          <p:cNvSpPr/>
          <p:nvPr/>
        </p:nvSpPr>
        <p:spPr>
          <a:xfrm>
            <a:off x="4103369" y="1181099"/>
            <a:ext cx="6945631" cy="3314702"/>
          </a:xfrm>
          <a:prstGeom prst="rect">
            <a:avLst/>
          </a:prstGeom>
        </p:spPr>
        <p:txBody>
          <a:bodyPr vert="horz" lIns="91440" tIns="45720" rIns="91440" bIns="45720" rtlCol="0">
            <a:normAutofit/>
          </a:bodyPr>
          <a:lstStyle/>
          <a:p>
            <a:pPr algn="r">
              <a:lnSpc>
                <a:spcPct val="120000"/>
              </a:lnSpc>
              <a:spcAft>
                <a:spcPts val="1000"/>
              </a:spcAft>
            </a:pPr>
            <a:endParaRPr lang="en-US" b="1" i="1" dirty="0"/>
          </a:p>
          <a:p>
            <a:pPr algn="r">
              <a:lnSpc>
                <a:spcPct val="120000"/>
              </a:lnSpc>
              <a:spcAft>
                <a:spcPts val="1000"/>
              </a:spcAft>
            </a:pPr>
            <a:endParaRPr lang="en-US" dirty="0"/>
          </a:p>
        </p:txBody>
      </p:sp>
      <p:sp>
        <p:nvSpPr>
          <p:cNvPr id="4" name="TextBox 3">
            <a:extLst>
              <a:ext uri="{FF2B5EF4-FFF2-40B4-BE49-F238E27FC236}">
                <a16:creationId xmlns:a16="http://schemas.microsoft.com/office/drawing/2014/main" id="{AA31C5F5-BC65-C360-5B87-07622929D01F}"/>
              </a:ext>
            </a:extLst>
          </p:cNvPr>
          <p:cNvSpPr txBox="1"/>
          <p:nvPr/>
        </p:nvSpPr>
        <p:spPr>
          <a:xfrm>
            <a:off x="242740" y="1181099"/>
            <a:ext cx="4151523" cy="5016758"/>
          </a:xfrm>
          <a:prstGeom prst="rect">
            <a:avLst/>
          </a:prstGeom>
          <a:noFill/>
        </p:spPr>
        <p:txBody>
          <a:bodyPr wrap="square" rtlCol="0">
            <a:spAutoFit/>
          </a:bodyPr>
          <a:lstStyle/>
          <a:p>
            <a:pPr algn="just"/>
            <a:r>
              <a:rPr lang="en-IN" sz="2000" b="1" dirty="0">
                <a:latin typeface="Arial" panose="020B0604020202020204" pitchFamily="34" charset="0"/>
                <a:cs typeface="Arial" panose="020B0604020202020204" pitchFamily="34" charset="0"/>
              </a:rPr>
              <a:t>The figure shows interannual variation in the CO VMR in all the three height ranges (20-50km, 50-60km, and 60-80km).  The CO minimum in the middle atmosphere is found in the altitude range of 20-25 km, where the values are around 0.01 ppmv. However, there is a slight increase in CO values in the lower stratospheric heights (20-30km) 2017 afterwards. Long-term studies by </a:t>
            </a:r>
            <a:r>
              <a:rPr lang="en-IN" sz="2000" b="1" dirty="0">
                <a:solidFill>
                  <a:schemeClr val="accent5">
                    <a:lumMod val="75000"/>
                  </a:schemeClr>
                </a:solidFill>
                <a:latin typeface="Arial" panose="020B0604020202020204" pitchFamily="34" charset="0"/>
                <a:cs typeface="Arial" panose="020B0604020202020204" pitchFamily="34" charset="0"/>
              </a:rPr>
              <a:t>Chen et al. (2020)</a:t>
            </a:r>
            <a:r>
              <a:rPr lang="en-IN" sz="2000" b="1" dirty="0">
                <a:latin typeface="Arial" panose="020B0604020202020204" pitchFamily="34" charset="0"/>
                <a:cs typeface="Arial" panose="020B0604020202020204" pitchFamily="34" charset="0"/>
              </a:rPr>
              <a:t> reveals a decline in tropospheric CO till 2017.</a:t>
            </a:r>
          </a:p>
          <a:p>
            <a:pPr algn="just"/>
            <a:endParaRPr lang="en-US" sz="2000" b="1" dirty="0">
              <a:latin typeface="Arial" panose="020B0604020202020204" pitchFamily="34" charset="0"/>
              <a:cs typeface="Arial" panose="020B0604020202020204" pitchFamily="34" charset="0"/>
            </a:endParaRPr>
          </a:p>
        </p:txBody>
      </p:sp>
      <p:pic>
        <p:nvPicPr>
          <p:cNvPr id="5" name="Picture 2" descr="Contact | BIRA-IASB">
            <a:extLst>
              <a:ext uri="{FF2B5EF4-FFF2-40B4-BE49-F238E27FC236}">
                <a16:creationId xmlns:a16="http://schemas.microsoft.com/office/drawing/2014/main" id="{26F92ECA-2F4D-AAD8-2BD4-1D2A035C62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875" y="106918"/>
            <a:ext cx="963655" cy="962541"/>
          </a:xfrm>
          <a:prstGeom prst="rect">
            <a:avLst/>
          </a:prstGeom>
          <a:noFill/>
        </p:spPr>
      </p:pic>
    </p:spTree>
    <p:extLst>
      <p:ext uri="{BB962C8B-B14F-4D97-AF65-F5344CB8AC3E}">
        <p14:creationId xmlns:p14="http://schemas.microsoft.com/office/powerpoint/2010/main" val="613461665"/>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04E31F3-D4C0-74A9-F90F-BF59A63AFC31}"/>
              </a:ext>
            </a:extLst>
          </p:cNvPr>
          <p:cNvSpPr/>
          <p:nvPr/>
        </p:nvSpPr>
        <p:spPr>
          <a:xfrm>
            <a:off x="254752" y="1657350"/>
            <a:ext cx="4683008" cy="4241136"/>
          </a:xfrm>
          <a:prstGeom prst="rect">
            <a:avLst/>
          </a:prstGeom>
        </p:spPr>
        <p:txBody>
          <a:bodyPr vert="horz" lIns="91440" tIns="45720" rIns="91440" bIns="45720" rtlCol="0" anchor="t">
            <a:normAutofit/>
          </a:bodyPr>
          <a:lstStyle/>
          <a:p>
            <a:pPr>
              <a:spcBef>
                <a:spcPct val="0"/>
              </a:spcBef>
              <a:spcAft>
                <a:spcPts val="1000"/>
              </a:spcAft>
            </a:pPr>
            <a:r>
              <a:rPr lang="en-US" sz="4800" b="1" dirty="0">
                <a:solidFill>
                  <a:srgbClr val="002060"/>
                </a:solidFill>
                <a:latin typeface="Arial" panose="020B0604020202020204" pitchFamily="34" charset="0"/>
                <a:ea typeface="+mj-ea"/>
                <a:cs typeface="Arial" panose="020B0604020202020204" pitchFamily="34" charset="0"/>
              </a:rPr>
              <a:t>What drives changes in CO in the middle atmosphere?</a:t>
            </a:r>
            <a:r>
              <a:rPr lang="en-US" sz="4800" b="1" dirty="0">
                <a:solidFill>
                  <a:srgbClr val="FEFEFE"/>
                </a:solidFill>
                <a:latin typeface="Arial" panose="020B0604020202020204" pitchFamily="34" charset="0"/>
                <a:ea typeface="+mj-ea"/>
                <a:cs typeface="Arial" panose="020B0604020202020204" pitchFamily="34" charset="0"/>
              </a:rPr>
              <a:t>?</a:t>
            </a:r>
          </a:p>
        </p:txBody>
      </p:sp>
      <p:pic>
        <p:nvPicPr>
          <p:cNvPr id="5" name="Picture 4" descr="Chart&#10;&#10;Description automatically generated">
            <a:extLst>
              <a:ext uri="{FF2B5EF4-FFF2-40B4-BE49-F238E27FC236}">
                <a16:creationId xmlns:a16="http://schemas.microsoft.com/office/drawing/2014/main" id="{F7BEF53C-ADF0-A944-8294-51DE69C522C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699" r="7590"/>
          <a:stretch/>
        </p:blipFill>
        <p:spPr bwMode="auto">
          <a:xfrm>
            <a:off x="4797919" y="292100"/>
            <a:ext cx="7228982" cy="6299199"/>
          </a:xfrm>
          <a:prstGeom prst="roundRect">
            <a:avLst>
              <a:gd name="adj" fmla="val 3876"/>
            </a:avLst>
          </a:prstGeom>
          <a:ln>
            <a:solidFill>
              <a:schemeClr val="accent1"/>
            </a:solidFill>
          </a:ln>
          <a:effectLst/>
          <a:extLst>
            <a:ext uri="{53640926-AAD7-44D8-BBD7-CCE9431645EC}">
              <a14:shadowObscured xmlns:a14="http://schemas.microsoft.com/office/drawing/2010/main"/>
            </a:ext>
          </a:extLst>
        </p:spPr>
      </p:pic>
      <p:sp>
        <p:nvSpPr>
          <p:cNvPr id="2" name="Rectangle 1">
            <a:extLst>
              <a:ext uri="{FF2B5EF4-FFF2-40B4-BE49-F238E27FC236}">
                <a16:creationId xmlns:a16="http://schemas.microsoft.com/office/drawing/2014/main" id="{2E444D10-4F35-AFC9-2CDC-7DBD123637DC}"/>
              </a:ext>
            </a:extLst>
          </p:cNvPr>
          <p:cNvSpPr/>
          <p:nvPr/>
        </p:nvSpPr>
        <p:spPr>
          <a:xfrm>
            <a:off x="4103369" y="1181099"/>
            <a:ext cx="6945631" cy="3314702"/>
          </a:xfrm>
          <a:prstGeom prst="rect">
            <a:avLst/>
          </a:prstGeom>
        </p:spPr>
        <p:txBody>
          <a:bodyPr vert="horz" lIns="91440" tIns="45720" rIns="91440" bIns="45720" rtlCol="0">
            <a:normAutofit/>
          </a:bodyPr>
          <a:lstStyle/>
          <a:p>
            <a:pPr algn="r">
              <a:lnSpc>
                <a:spcPct val="120000"/>
              </a:lnSpc>
              <a:spcAft>
                <a:spcPts val="1000"/>
              </a:spcAft>
            </a:pPr>
            <a:endParaRPr lang="en-US" b="1" i="1" dirty="0"/>
          </a:p>
          <a:p>
            <a:pPr algn="r">
              <a:lnSpc>
                <a:spcPct val="120000"/>
              </a:lnSpc>
              <a:spcAft>
                <a:spcPts val="1000"/>
              </a:spcAft>
            </a:pPr>
            <a:endParaRPr lang="en-US" dirty="0"/>
          </a:p>
        </p:txBody>
      </p:sp>
      <p:pic>
        <p:nvPicPr>
          <p:cNvPr id="4" name="Picture 2" descr="Contact | BIRA-IASB">
            <a:extLst>
              <a:ext uri="{FF2B5EF4-FFF2-40B4-BE49-F238E27FC236}">
                <a16:creationId xmlns:a16="http://schemas.microsoft.com/office/drawing/2014/main" id="{F48B5578-50AD-A8A1-41B9-C3662D7C42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875" y="106918"/>
            <a:ext cx="963655" cy="962541"/>
          </a:xfrm>
          <a:prstGeom prst="rect">
            <a:avLst/>
          </a:prstGeom>
          <a:noFill/>
        </p:spPr>
      </p:pic>
    </p:spTree>
    <p:extLst>
      <p:ext uri="{BB962C8B-B14F-4D97-AF65-F5344CB8AC3E}">
        <p14:creationId xmlns:p14="http://schemas.microsoft.com/office/powerpoint/2010/main" val="778323176"/>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04E31F3-D4C0-74A9-F90F-BF59A63AFC31}"/>
              </a:ext>
            </a:extLst>
          </p:cNvPr>
          <p:cNvSpPr/>
          <p:nvPr/>
        </p:nvSpPr>
        <p:spPr>
          <a:xfrm>
            <a:off x="0" y="800818"/>
            <a:ext cx="12192000" cy="816637"/>
          </a:xfrm>
          <a:prstGeom prst="rect">
            <a:avLst/>
          </a:prstGeom>
          <a:effectLst/>
        </p:spPr>
        <p:txBody>
          <a:bodyPr vert="horz" lIns="91440" tIns="45720" rIns="91440" bIns="45720" rtlCol="0" anchor="b">
            <a:noAutofit/>
          </a:bodyPr>
          <a:lstStyle/>
          <a:p>
            <a:pPr algn="ctr">
              <a:spcBef>
                <a:spcPct val="0"/>
              </a:spcBef>
              <a:spcAft>
                <a:spcPts val="1000"/>
              </a:spcAft>
            </a:pPr>
            <a:r>
              <a:rPr lang="en-US" sz="4800" b="1" dirty="0">
                <a:solidFill>
                  <a:srgbClr val="00B0F0"/>
                </a:solidFill>
                <a:latin typeface="Arial" panose="020B0604020202020204" pitchFamily="34" charset="0"/>
                <a:ea typeface="+mj-ea"/>
                <a:cs typeface="Arial" panose="020B0604020202020204" pitchFamily="34" charset="0"/>
              </a:rPr>
              <a:t>Simulation of CO in the middle atmosphere</a:t>
            </a:r>
          </a:p>
        </p:txBody>
      </p:sp>
      <p:sp>
        <p:nvSpPr>
          <p:cNvPr id="2" name="Rectangle 1">
            <a:extLst>
              <a:ext uri="{FF2B5EF4-FFF2-40B4-BE49-F238E27FC236}">
                <a16:creationId xmlns:a16="http://schemas.microsoft.com/office/drawing/2014/main" id="{2E444D10-4F35-AFC9-2CDC-7DBD123637DC}"/>
              </a:ext>
            </a:extLst>
          </p:cNvPr>
          <p:cNvSpPr/>
          <p:nvPr/>
        </p:nvSpPr>
        <p:spPr>
          <a:xfrm>
            <a:off x="4103369" y="1181099"/>
            <a:ext cx="6945631" cy="3314702"/>
          </a:xfrm>
          <a:prstGeom prst="rect">
            <a:avLst/>
          </a:prstGeom>
        </p:spPr>
        <p:txBody>
          <a:bodyPr vert="horz" lIns="91440" tIns="45720" rIns="91440" bIns="45720" rtlCol="0">
            <a:normAutofit/>
          </a:bodyPr>
          <a:lstStyle/>
          <a:p>
            <a:pPr algn="r">
              <a:lnSpc>
                <a:spcPct val="120000"/>
              </a:lnSpc>
              <a:spcAft>
                <a:spcPts val="1000"/>
              </a:spcAft>
            </a:pPr>
            <a:endParaRPr lang="en-US" b="1" i="1" dirty="0"/>
          </a:p>
          <a:p>
            <a:pPr algn="r">
              <a:lnSpc>
                <a:spcPct val="120000"/>
              </a:lnSpc>
              <a:spcAft>
                <a:spcPts val="1000"/>
              </a:spcAft>
            </a:pPr>
            <a:endParaRPr lang="en-US" dirty="0"/>
          </a:p>
        </p:txBody>
      </p:sp>
      <p:pic>
        <p:nvPicPr>
          <p:cNvPr id="8" name="Picture 7" descr="Chart, line chart&#10;&#10;Description automatically generated">
            <a:extLst>
              <a:ext uri="{FF2B5EF4-FFF2-40B4-BE49-F238E27FC236}">
                <a16:creationId xmlns:a16="http://schemas.microsoft.com/office/drawing/2014/main" id="{C51ABEB1-18B0-F1F5-DA1D-2E51B1B8213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4461"/>
          <a:stretch/>
        </p:blipFill>
        <p:spPr>
          <a:xfrm>
            <a:off x="1" y="2113808"/>
            <a:ext cx="7569200" cy="4744192"/>
          </a:xfrm>
          <a:prstGeom prst="rect">
            <a:avLst/>
          </a:prstGeom>
        </p:spPr>
      </p:pic>
      <p:sp>
        <p:nvSpPr>
          <p:cNvPr id="4" name="Rectangle 3">
            <a:extLst>
              <a:ext uri="{FF2B5EF4-FFF2-40B4-BE49-F238E27FC236}">
                <a16:creationId xmlns:a16="http://schemas.microsoft.com/office/drawing/2014/main" id="{DF05F136-B558-982C-2DA2-816789BAC318}"/>
              </a:ext>
            </a:extLst>
          </p:cNvPr>
          <p:cNvSpPr/>
          <p:nvPr/>
        </p:nvSpPr>
        <p:spPr>
          <a:xfrm>
            <a:off x="7670798" y="2007377"/>
            <a:ext cx="4330701" cy="4651979"/>
          </a:xfrm>
          <a:prstGeom prst="rect">
            <a:avLst/>
          </a:prstGeom>
        </p:spPr>
        <p:txBody>
          <a:bodyPr wrap="square">
            <a:spAutoFit/>
          </a:bodyPr>
          <a:lstStyle/>
          <a:p>
            <a:pPr algn="just">
              <a:lnSpc>
                <a:spcPct val="150000"/>
              </a:lnSpc>
              <a:spcAft>
                <a:spcPts val="1000"/>
              </a:spcAft>
            </a:pPr>
            <a:r>
              <a:rPr lang="en-IN" sz="2000" b="1" dirty="0">
                <a:latin typeface="Arial" panose="020B0604020202020204" pitchFamily="34" charset="0"/>
                <a:ea typeface="Times New Roman" panose="02020603050405020304" pitchFamily="18" charset="0"/>
                <a:cs typeface="Arial" panose="020B0604020202020204" pitchFamily="34" charset="0"/>
              </a:rPr>
              <a:t>satellite and model show similar type of variation for both the species, especially it is matching very well in the 70-80 km i.e. in mesosphere. In the stratospheric height range, the values differ by very small amount – in case of CO it is around 0.006 ppmv whereas in case of CO</a:t>
            </a:r>
            <a:r>
              <a:rPr lang="en-IN" sz="2000" b="1" baseline="-25000" dirty="0">
                <a:latin typeface="Arial" panose="020B0604020202020204" pitchFamily="34" charset="0"/>
                <a:ea typeface="Times New Roman" panose="02020603050405020304" pitchFamily="18" charset="0"/>
                <a:cs typeface="Arial" panose="020B0604020202020204" pitchFamily="34" charset="0"/>
              </a:rPr>
              <a:t>2</a:t>
            </a:r>
            <a:r>
              <a:rPr lang="en-IN" sz="2000" b="1" dirty="0">
                <a:latin typeface="Arial" panose="020B0604020202020204" pitchFamily="34" charset="0"/>
                <a:ea typeface="Times New Roman" panose="02020603050405020304" pitchFamily="18" charset="0"/>
                <a:cs typeface="Arial" panose="020B0604020202020204" pitchFamily="34" charset="0"/>
              </a:rPr>
              <a:t> it is around 5 ppmv.</a:t>
            </a:r>
          </a:p>
        </p:txBody>
      </p:sp>
      <p:pic>
        <p:nvPicPr>
          <p:cNvPr id="5" name="Picture 2" descr="Contact | BIRA-IASB">
            <a:extLst>
              <a:ext uri="{FF2B5EF4-FFF2-40B4-BE49-F238E27FC236}">
                <a16:creationId xmlns:a16="http://schemas.microsoft.com/office/drawing/2014/main" id="{D03D59EC-2C80-0340-F9F1-0B05451139F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8875" y="106918"/>
            <a:ext cx="963655" cy="962541"/>
          </a:xfrm>
          <a:prstGeom prst="rect">
            <a:avLst/>
          </a:prstGeom>
          <a:noFill/>
        </p:spPr>
      </p:pic>
    </p:spTree>
    <p:extLst>
      <p:ext uri="{BB962C8B-B14F-4D97-AF65-F5344CB8AC3E}">
        <p14:creationId xmlns:p14="http://schemas.microsoft.com/office/powerpoint/2010/main" val="42520721"/>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04E31F3-D4C0-74A9-F90F-BF59A63AFC31}"/>
              </a:ext>
            </a:extLst>
          </p:cNvPr>
          <p:cNvSpPr/>
          <p:nvPr/>
        </p:nvSpPr>
        <p:spPr>
          <a:xfrm>
            <a:off x="610702" y="489946"/>
            <a:ext cx="11288972" cy="816637"/>
          </a:xfrm>
          <a:prstGeom prst="rect">
            <a:avLst/>
          </a:prstGeom>
          <a:effectLst/>
        </p:spPr>
        <p:txBody>
          <a:bodyPr vert="horz" lIns="91440" tIns="45720" rIns="91440" bIns="45720" rtlCol="0" anchor="b">
            <a:noAutofit/>
          </a:bodyPr>
          <a:lstStyle/>
          <a:p>
            <a:pPr algn="ctr">
              <a:spcBef>
                <a:spcPct val="0"/>
              </a:spcBef>
              <a:spcAft>
                <a:spcPts val="1000"/>
              </a:spcAft>
            </a:pPr>
            <a:r>
              <a:rPr lang="en-US" sz="4800" b="1" dirty="0">
                <a:solidFill>
                  <a:srgbClr val="00B0F0"/>
                </a:solidFill>
                <a:latin typeface="Arial" panose="020B0604020202020204" pitchFamily="34" charset="0"/>
                <a:ea typeface="+mj-ea"/>
                <a:cs typeface="Arial" panose="020B0604020202020204" pitchFamily="34" charset="0"/>
              </a:rPr>
              <a:t>CO Response to the climate modes</a:t>
            </a:r>
          </a:p>
        </p:txBody>
      </p:sp>
      <p:pic>
        <p:nvPicPr>
          <p:cNvPr id="7" name="Picture 6" descr="Chart, line chart&#10;&#10;Description automatically generated">
            <a:extLst>
              <a:ext uri="{FF2B5EF4-FFF2-40B4-BE49-F238E27FC236}">
                <a16:creationId xmlns:a16="http://schemas.microsoft.com/office/drawing/2014/main" id="{2E0CA09B-D702-85DA-20E0-151493F4ADB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442" t="2071" r="26763" b="2720"/>
          <a:stretch/>
        </p:blipFill>
        <p:spPr bwMode="auto">
          <a:xfrm>
            <a:off x="127000" y="1892521"/>
            <a:ext cx="5384800" cy="4861141"/>
          </a:xfrm>
          <a:prstGeom prst="roundRect">
            <a:avLst>
              <a:gd name="adj" fmla="val 3876"/>
            </a:avLst>
          </a:prstGeom>
          <a:ln>
            <a:solidFill>
              <a:schemeClr val="accent1"/>
            </a:solidFill>
          </a:ln>
          <a:effectLst/>
          <a:extLst>
            <a:ext uri="{53640926-AAD7-44D8-BBD7-CCE9431645EC}">
              <a14:shadowObscured xmlns:a14="http://schemas.microsoft.com/office/drawing/2010/main"/>
            </a:ext>
          </a:extLst>
        </p:spPr>
      </p:pic>
      <p:sp>
        <p:nvSpPr>
          <p:cNvPr id="2" name="Rectangle 1">
            <a:extLst>
              <a:ext uri="{FF2B5EF4-FFF2-40B4-BE49-F238E27FC236}">
                <a16:creationId xmlns:a16="http://schemas.microsoft.com/office/drawing/2014/main" id="{2E444D10-4F35-AFC9-2CDC-7DBD123637DC}"/>
              </a:ext>
            </a:extLst>
          </p:cNvPr>
          <p:cNvSpPr/>
          <p:nvPr/>
        </p:nvSpPr>
        <p:spPr>
          <a:xfrm>
            <a:off x="4103369" y="1181099"/>
            <a:ext cx="6945631" cy="3314702"/>
          </a:xfrm>
          <a:prstGeom prst="rect">
            <a:avLst/>
          </a:prstGeom>
        </p:spPr>
        <p:txBody>
          <a:bodyPr vert="horz" lIns="91440" tIns="45720" rIns="91440" bIns="45720" rtlCol="0">
            <a:normAutofit/>
          </a:bodyPr>
          <a:lstStyle/>
          <a:p>
            <a:pPr algn="r">
              <a:lnSpc>
                <a:spcPct val="120000"/>
              </a:lnSpc>
              <a:spcAft>
                <a:spcPts val="1000"/>
              </a:spcAft>
            </a:pPr>
            <a:endParaRPr lang="en-US" b="1" i="1" dirty="0"/>
          </a:p>
          <a:p>
            <a:pPr algn="r">
              <a:lnSpc>
                <a:spcPct val="120000"/>
              </a:lnSpc>
              <a:spcAft>
                <a:spcPts val="1000"/>
              </a:spcAft>
            </a:pPr>
            <a:endParaRPr lang="en-US" dirty="0"/>
          </a:p>
        </p:txBody>
      </p:sp>
      <p:sp>
        <p:nvSpPr>
          <p:cNvPr id="5" name="Rectangle 4">
            <a:extLst>
              <a:ext uri="{FF2B5EF4-FFF2-40B4-BE49-F238E27FC236}">
                <a16:creationId xmlns:a16="http://schemas.microsoft.com/office/drawing/2014/main" id="{C221E41A-7663-1BA7-101F-4902ADA5FF5F}"/>
              </a:ext>
            </a:extLst>
          </p:cNvPr>
          <p:cNvSpPr/>
          <p:nvPr/>
        </p:nvSpPr>
        <p:spPr>
          <a:xfrm>
            <a:off x="5511800" y="1867121"/>
            <a:ext cx="6680200" cy="5057795"/>
          </a:xfrm>
          <a:prstGeom prst="rect">
            <a:avLst/>
          </a:prstGeom>
        </p:spPr>
        <p:txBody>
          <a:bodyPr wrap="square">
            <a:spAutoFit/>
          </a:bodyPr>
          <a:lstStyle/>
          <a:p>
            <a:pPr marL="285750" indent="-285750" algn="just">
              <a:spcAft>
                <a:spcPts val="1000"/>
              </a:spcAft>
              <a:buFont typeface="Wingdings" pitchFamily="2" charset="2"/>
              <a:buChar char="§"/>
            </a:pPr>
            <a:r>
              <a:rPr lang="en-IN" b="1" dirty="0">
                <a:latin typeface="Arial" panose="020B0604020202020204" pitchFamily="34" charset="0"/>
                <a:ea typeface="Times New Roman" panose="02020603050405020304" pitchFamily="18" charset="0"/>
                <a:cs typeface="Arial" panose="020B0604020202020204" pitchFamily="34" charset="0"/>
              </a:rPr>
              <a:t>The CO VMR shows insignificant response to QBO and ENSO up to 70 km. Above 70 km, QBO</a:t>
            </a:r>
            <a:r>
              <a:rPr lang="en-IN" b="1" baseline="-25000" dirty="0">
                <a:latin typeface="Arial" panose="020B0604020202020204" pitchFamily="34" charset="0"/>
                <a:ea typeface="Times New Roman" panose="02020603050405020304" pitchFamily="18" charset="0"/>
                <a:cs typeface="Arial" panose="020B0604020202020204" pitchFamily="34" charset="0"/>
              </a:rPr>
              <a:t>1</a:t>
            </a:r>
            <a:r>
              <a:rPr lang="en-IN" b="1" dirty="0">
                <a:latin typeface="Arial" panose="020B0604020202020204" pitchFamily="34" charset="0"/>
                <a:ea typeface="Times New Roman" panose="02020603050405020304" pitchFamily="18" charset="0"/>
                <a:cs typeface="Arial" panose="020B0604020202020204" pitchFamily="34" charset="0"/>
              </a:rPr>
              <a:t> and QBO</a:t>
            </a:r>
            <a:r>
              <a:rPr lang="en-IN" b="1" baseline="-25000" dirty="0">
                <a:latin typeface="Arial" panose="020B0604020202020204" pitchFamily="34" charset="0"/>
                <a:ea typeface="Times New Roman" panose="02020603050405020304" pitchFamily="18" charset="0"/>
                <a:cs typeface="Arial" panose="020B0604020202020204" pitchFamily="34" charset="0"/>
              </a:rPr>
              <a:t>2</a:t>
            </a:r>
            <a:r>
              <a:rPr lang="en-IN" b="1" dirty="0">
                <a:latin typeface="Arial" panose="020B0604020202020204" pitchFamily="34" charset="0"/>
                <a:ea typeface="Times New Roman" panose="02020603050405020304" pitchFamily="18" charset="0"/>
                <a:cs typeface="Arial" panose="020B0604020202020204" pitchFamily="34" charset="0"/>
              </a:rPr>
              <a:t> depict a positive and negative response respectively with increasing height. </a:t>
            </a:r>
          </a:p>
          <a:p>
            <a:pPr marL="285750" indent="-285750" algn="just">
              <a:spcAft>
                <a:spcPts val="1000"/>
              </a:spcAft>
              <a:buFont typeface="Wingdings" pitchFamily="2" charset="2"/>
              <a:buChar char="§"/>
            </a:pPr>
            <a:r>
              <a:rPr lang="en-IN" b="1" dirty="0">
                <a:latin typeface="Arial" panose="020B0604020202020204" pitchFamily="34" charset="0"/>
                <a:ea typeface="Times New Roman" panose="02020603050405020304" pitchFamily="18" charset="0"/>
                <a:cs typeface="Arial" panose="020B0604020202020204" pitchFamily="34" charset="0"/>
              </a:rPr>
              <a:t>According to </a:t>
            </a:r>
            <a:r>
              <a:rPr lang="en-IN" b="1" dirty="0">
                <a:solidFill>
                  <a:schemeClr val="accent5">
                    <a:lumMod val="75000"/>
                  </a:schemeClr>
                </a:solidFill>
                <a:latin typeface="Arial" panose="020B0604020202020204" pitchFamily="34" charset="0"/>
                <a:ea typeface="Times New Roman" panose="02020603050405020304" pitchFamily="18" charset="0"/>
                <a:cs typeface="Arial" panose="020B0604020202020204" pitchFamily="34" charset="0"/>
              </a:rPr>
              <a:t>Jones et al. (2001)</a:t>
            </a:r>
            <a:r>
              <a:rPr lang="en-IN" b="1" dirty="0">
                <a:latin typeface="Arial" panose="020B0604020202020204" pitchFamily="34" charset="0"/>
                <a:ea typeface="Times New Roman" panose="02020603050405020304" pitchFamily="18" charset="0"/>
                <a:cs typeface="Arial" panose="020B0604020202020204" pitchFamily="34" charset="0"/>
              </a:rPr>
              <a:t>, during El Niño events, the CO</a:t>
            </a:r>
            <a:r>
              <a:rPr lang="en-IN" b="1" baseline="-25000" dirty="0">
                <a:latin typeface="Arial" panose="020B0604020202020204" pitchFamily="34" charset="0"/>
                <a:ea typeface="Times New Roman" panose="02020603050405020304" pitchFamily="18" charset="0"/>
                <a:cs typeface="Arial" panose="020B0604020202020204" pitchFamily="34" charset="0"/>
              </a:rPr>
              <a:t>2</a:t>
            </a:r>
            <a:r>
              <a:rPr lang="en-IN" b="1" dirty="0">
                <a:latin typeface="Arial" panose="020B0604020202020204" pitchFamily="34" charset="0"/>
                <a:ea typeface="Times New Roman" panose="02020603050405020304" pitchFamily="18" charset="0"/>
                <a:cs typeface="Arial" panose="020B0604020202020204" pitchFamily="34" charset="0"/>
              </a:rPr>
              <a:t> concentration in atmosphere increases due to decreased gross primary productivity and increased plant and soil respiration. Opposite occurs during La Nina events. </a:t>
            </a:r>
          </a:p>
          <a:p>
            <a:pPr marL="285750" indent="-285750" algn="just">
              <a:spcAft>
                <a:spcPts val="1000"/>
              </a:spcAft>
              <a:buFont typeface="Wingdings" pitchFamily="2" charset="2"/>
              <a:buChar char="§"/>
            </a:pPr>
            <a:r>
              <a:rPr lang="en-IN" b="1" dirty="0">
                <a:latin typeface="Arial" panose="020B0604020202020204" pitchFamily="34" charset="0"/>
                <a:ea typeface="Times New Roman" panose="02020603050405020304" pitchFamily="18" charset="0"/>
                <a:cs typeface="Arial" panose="020B0604020202020204" pitchFamily="34" charset="0"/>
              </a:rPr>
              <a:t>The CO VMR response to solar cycle is positive 65 km above and increasing with height. During more solar insolation the CO</a:t>
            </a:r>
            <a:r>
              <a:rPr lang="en-IN" b="1" baseline="-25000" dirty="0">
                <a:latin typeface="Arial" panose="020B0604020202020204" pitchFamily="34" charset="0"/>
                <a:ea typeface="Times New Roman" panose="02020603050405020304" pitchFamily="18" charset="0"/>
                <a:cs typeface="Arial" panose="020B0604020202020204" pitchFamily="34" charset="0"/>
              </a:rPr>
              <a:t>2</a:t>
            </a:r>
            <a:r>
              <a:rPr lang="en-IN" b="1" dirty="0">
                <a:latin typeface="Arial" panose="020B0604020202020204" pitchFamily="34" charset="0"/>
                <a:ea typeface="Times New Roman" panose="02020603050405020304" pitchFamily="18" charset="0"/>
                <a:cs typeface="Arial" panose="020B0604020202020204" pitchFamily="34" charset="0"/>
              </a:rPr>
              <a:t> photodissociation rate is increased which will result in more CO concentration in mesosphere (</a:t>
            </a:r>
            <a:r>
              <a:rPr lang="en-IN" b="1" dirty="0">
                <a:solidFill>
                  <a:schemeClr val="accent5">
                    <a:lumMod val="75000"/>
                  </a:schemeClr>
                </a:solidFill>
                <a:latin typeface="Arial" panose="020B0604020202020204" pitchFamily="34" charset="0"/>
                <a:ea typeface="Times New Roman" panose="02020603050405020304" pitchFamily="18" charset="0"/>
                <a:cs typeface="Arial" panose="020B0604020202020204" pitchFamily="34" charset="0"/>
              </a:rPr>
              <a:t>Lee et al., 2018</a:t>
            </a:r>
            <a:r>
              <a:rPr lang="en-IN" b="1" dirty="0">
                <a:latin typeface="Arial" panose="020B0604020202020204" pitchFamily="34" charset="0"/>
                <a:ea typeface="Times New Roman" panose="02020603050405020304" pitchFamily="18" charset="0"/>
                <a:cs typeface="Arial" panose="020B0604020202020204" pitchFamily="34" charset="0"/>
              </a:rPr>
              <a:t>). Increase in CO</a:t>
            </a:r>
            <a:r>
              <a:rPr lang="en-IN" b="1" baseline="-25000" dirty="0">
                <a:latin typeface="Arial" panose="020B0604020202020204" pitchFamily="34" charset="0"/>
                <a:ea typeface="Times New Roman" panose="02020603050405020304" pitchFamily="18" charset="0"/>
                <a:cs typeface="Arial" panose="020B0604020202020204" pitchFamily="34" charset="0"/>
              </a:rPr>
              <a:t>2</a:t>
            </a:r>
            <a:r>
              <a:rPr lang="en-IN" b="1" dirty="0">
                <a:latin typeface="Arial" panose="020B0604020202020204" pitchFamily="34" charset="0"/>
                <a:ea typeface="Times New Roman" panose="02020603050405020304" pitchFamily="18" charset="0"/>
                <a:cs typeface="Arial" panose="020B0604020202020204" pitchFamily="34" charset="0"/>
              </a:rPr>
              <a:t> trend has been reported throughout the middle atmospheric height region in recent studies (</a:t>
            </a:r>
            <a:r>
              <a:rPr lang="en-IN" b="1" dirty="0" err="1">
                <a:solidFill>
                  <a:schemeClr val="accent5">
                    <a:lumMod val="75000"/>
                  </a:schemeClr>
                </a:solidFill>
                <a:latin typeface="Arial" panose="020B0604020202020204" pitchFamily="34" charset="0"/>
                <a:ea typeface="Times New Roman" panose="02020603050405020304" pitchFamily="18" charset="0"/>
                <a:cs typeface="Arial" panose="020B0604020202020204" pitchFamily="34" charset="0"/>
              </a:rPr>
              <a:t>Puertas</a:t>
            </a:r>
            <a:r>
              <a:rPr lang="en-IN" b="1" dirty="0">
                <a:solidFill>
                  <a:schemeClr val="accent5">
                    <a:lumMod val="75000"/>
                  </a:schemeClr>
                </a:solidFill>
                <a:latin typeface="Arial" panose="020B0604020202020204" pitchFamily="34" charset="0"/>
                <a:ea typeface="Times New Roman" panose="02020603050405020304" pitchFamily="18" charset="0"/>
                <a:cs typeface="Arial" panose="020B0604020202020204" pitchFamily="34" charset="0"/>
              </a:rPr>
              <a:t> et al., 2017; </a:t>
            </a:r>
            <a:r>
              <a:rPr lang="en-IN" b="1" dirty="0" err="1">
                <a:solidFill>
                  <a:schemeClr val="accent5">
                    <a:lumMod val="75000"/>
                  </a:schemeClr>
                </a:solidFill>
                <a:latin typeface="Arial" panose="020B0604020202020204" pitchFamily="34" charset="0"/>
                <a:ea typeface="Times New Roman" panose="02020603050405020304" pitchFamily="18" charset="0"/>
                <a:cs typeface="Arial" panose="020B0604020202020204" pitchFamily="34" charset="0"/>
              </a:rPr>
              <a:t>Rezac</a:t>
            </a:r>
            <a:r>
              <a:rPr lang="en-IN" b="1" dirty="0">
                <a:solidFill>
                  <a:schemeClr val="accent5">
                    <a:lumMod val="75000"/>
                  </a:schemeClr>
                </a:solidFill>
                <a:latin typeface="Arial" panose="020B0604020202020204" pitchFamily="34" charset="0"/>
                <a:ea typeface="Times New Roman" panose="02020603050405020304" pitchFamily="18" charset="0"/>
                <a:cs typeface="Arial" panose="020B0604020202020204" pitchFamily="34" charset="0"/>
              </a:rPr>
              <a:t> et al., 2018</a:t>
            </a:r>
            <a:r>
              <a:rPr lang="en-IN" b="1" dirty="0">
                <a:latin typeface="Arial" panose="020B0604020202020204" pitchFamily="34" charset="0"/>
                <a:ea typeface="Times New Roman" panose="02020603050405020304" pitchFamily="18" charset="0"/>
                <a:cs typeface="Arial" panose="020B0604020202020204" pitchFamily="34" charset="0"/>
              </a:rPr>
              <a:t>). </a:t>
            </a:r>
          </a:p>
        </p:txBody>
      </p:sp>
      <p:pic>
        <p:nvPicPr>
          <p:cNvPr id="4" name="Picture 2" descr="Contact | BIRA-IASB">
            <a:extLst>
              <a:ext uri="{FF2B5EF4-FFF2-40B4-BE49-F238E27FC236}">
                <a16:creationId xmlns:a16="http://schemas.microsoft.com/office/drawing/2014/main" id="{9A268B71-652B-7314-8DFD-EF503A43DD4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8875" y="106918"/>
            <a:ext cx="963655" cy="962541"/>
          </a:xfrm>
          <a:prstGeom prst="rect">
            <a:avLst/>
          </a:prstGeom>
          <a:noFill/>
        </p:spPr>
      </p:pic>
    </p:spTree>
    <p:extLst>
      <p:ext uri="{BB962C8B-B14F-4D97-AF65-F5344CB8AC3E}">
        <p14:creationId xmlns:p14="http://schemas.microsoft.com/office/powerpoint/2010/main" val="2638570769"/>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04E31F3-D4C0-74A9-F90F-BF59A63AFC31}"/>
              </a:ext>
            </a:extLst>
          </p:cNvPr>
          <p:cNvSpPr/>
          <p:nvPr/>
        </p:nvSpPr>
        <p:spPr>
          <a:xfrm>
            <a:off x="451514" y="394943"/>
            <a:ext cx="11288972" cy="816637"/>
          </a:xfrm>
          <a:prstGeom prst="rect">
            <a:avLst/>
          </a:prstGeom>
          <a:effectLst/>
        </p:spPr>
        <p:txBody>
          <a:bodyPr vert="horz" lIns="91440" tIns="45720" rIns="91440" bIns="45720" rtlCol="0" anchor="b">
            <a:noAutofit/>
          </a:bodyPr>
          <a:lstStyle/>
          <a:p>
            <a:pPr algn="ctr">
              <a:spcBef>
                <a:spcPct val="0"/>
              </a:spcBef>
              <a:spcAft>
                <a:spcPts val="1000"/>
              </a:spcAft>
            </a:pPr>
            <a:r>
              <a:rPr lang="en-US" sz="4800" b="1" dirty="0">
                <a:solidFill>
                  <a:srgbClr val="00B0F0"/>
                </a:solidFill>
                <a:latin typeface="Arial" panose="020B0604020202020204" pitchFamily="34" charset="0"/>
                <a:ea typeface="+mj-ea"/>
                <a:cs typeface="Arial" panose="020B0604020202020204" pitchFamily="34" charset="0"/>
              </a:rPr>
              <a:t>Trend in CO</a:t>
            </a:r>
          </a:p>
        </p:txBody>
      </p:sp>
      <p:pic>
        <p:nvPicPr>
          <p:cNvPr id="7" name="Picture 6" descr="Chart, line chart&#10;&#10;Description automatically generated">
            <a:extLst>
              <a:ext uri="{FF2B5EF4-FFF2-40B4-BE49-F238E27FC236}">
                <a16:creationId xmlns:a16="http://schemas.microsoft.com/office/drawing/2014/main" id="{2E0CA09B-D702-85DA-20E0-151493F4ADB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441" t="2071" r="2477" b="2720"/>
          <a:stretch/>
        </p:blipFill>
        <p:spPr bwMode="auto">
          <a:xfrm>
            <a:off x="127000" y="1892521"/>
            <a:ext cx="6718300" cy="4861141"/>
          </a:xfrm>
          <a:prstGeom prst="roundRect">
            <a:avLst>
              <a:gd name="adj" fmla="val 3876"/>
            </a:avLst>
          </a:prstGeom>
          <a:ln>
            <a:solidFill>
              <a:schemeClr val="accent1"/>
            </a:solidFill>
          </a:ln>
          <a:effectLst/>
          <a:extLst>
            <a:ext uri="{53640926-AAD7-44D8-BBD7-CCE9431645EC}">
              <a14:shadowObscured xmlns:a14="http://schemas.microsoft.com/office/drawing/2010/main"/>
            </a:ext>
          </a:extLst>
        </p:spPr>
      </p:pic>
      <p:sp>
        <p:nvSpPr>
          <p:cNvPr id="2" name="Rectangle 1">
            <a:extLst>
              <a:ext uri="{FF2B5EF4-FFF2-40B4-BE49-F238E27FC236}">
                <a16:creationId xmlns:a16="http://schemas.microsoft.com/office/drawing/2014/main" id="{2E444D10-4F35-AFC9-2CDC-7DBD123637DC}"/>
              </a:ext>
            </a:extLst>
          </p:cNvPr>
          <p:cNvSpPr/>
          <p:nvPr/>
        </p:nvSpPr>
        <p:spPr>
          <a:xfrm>
            <a:off x="4103369" y="1181099"/>
            <a:ext cx="6945631" cy="3314702"/>
          </a:xfrm>
          <a:prstGeom prst="rect">
            <a:avLst/>
          </a:prstGeom>
        </p:spPr>
        <p:txBody>
          <a:bodyPr vert="horz" lIns="91440" tIns="45720" rIns="91440" bIns="45720" rtlCol="0">
            <a:normAutofit/>
          </a:bodyPr>
          <a:lstStyle/>
          <a:p>
            <a:pPr algn="r">
              <a:lnSpc>
                <a:spcPct val="120000"/>
              </a:lnSpc>
              <a:spcAft>
                <a:spcPts val="1000"/>
              </a:spcAft>
            </a:pPr>
            <a:endParaRPr lang="en-US" b="1" i="1" dirty="0"/>
          </a:p>
          <a:p>
            <a:pPr algn="r">
              <a:lnSpc>
                <a:spcPct val="120000"/>
              </a:lnSpc>
              <a:spcAft>
                <a:spcPts val="1000"/>
              </a:spcAft>
            </a:pPr>
            <a:endParaRPr lang="en-US" dirty="0"/>
          </a:p>
        </p:txBody>
      </p:sp>
      <p:sp>
        <p:nvSpPr>
          <p:cNvPr id="5" name="Rectangle 4">
            <a:extLst>
              <a:ext uri="{FF2B5EF4-FFF2-40B4-BE49-F238E27FC236}">
                <a16:creationId xmlns:a16="http://schemas.microsoft.com/office/drawing/2014/main" id="{C221E41A-7663-1BA7-101F-4902ADA5FF5F}"/>
              </a:ext>
            </a:extLst>
          </p:cNvPr>
          <p:cNvSpPr/>
          <p:nvPr/>
        </p:nvSpPr>
        <p:spPr>
          <a:xfrm>
            <a:off x="6934200" y="1892521"/>
            <a:ext cx="5257800" cy="4375557"/>
          </a:xfrm>
          <a:prstGeom prst="rect">
            <a:avLst/>
          </a:prstGeom>
        </p:spPr>
        <p:txBody>
          <a:bodyPr wrap="square">
            <a:spAutoFit/>
          </a:bodyPr>
          <a:lstStyle/>
          <a:p>
            <a:pPr marL="285750" indent="-285750" algn="just">
              <a:spcAft>
                <a:spcPts val="1000"/>
              </a:spcAft>
              <a:buFont typeface="Arial" panose="020B0604020202020204" pitchFamily="34" charset="0"/>
              <a:buChar char="•"/>
            </a:pPr>
            <a:r>
              <a:rPr lang="en-IN" b="1" dirty="0">
                <a:latin typeface="Arial" panose="020B0604020202020204" pitchFamily="34" charset="0"/>
                <a:ea typeface="Times New Roman" panose="02020603050405020304" pitchFamily="18" charset="0"/>
                <a:cs typeface="Arial" panose="020B0604020202020204" pitchFamily="34" charset="0"/>
              </a:rPr>
              <a:t>A positive trend of around 0.03 ppmv/decade is observed around 64 km whereas a negative trend (-0.03 ppmv/decade) around 69 km is found. The trend is highly positive in the upper mesosphere, peaking at 75 km (0.19 ppmv/decade).</a:t>
            </a:r>
          </a:p>
          <a:p>
            <a:pPr marL="285750" indent="-285750" algn="just">
              <a:spcAft>
                <a:spcPts val="1000"/>
              </a:spcAft>
              <a:buFont typeface="Arial" panose="020B0604020202020204" pitchFamily="34" charset="0"/>
              <a:buChar char="•"/>
            </a:pPr>
            <a:r>
              <a:rPr lang="en-IN" b="1" dirty="0">
                <a:latin typeface="Arial" panose="020B0604020202020204" pitchFamily="34" charset="0"/>
                <a:ea typeface="Times New Roman" panose="02020603050405020304" pitchFamily="18" charset="0"/>
                <a:cs typeface="Arial" panose="020B0604020202020204" pitchFamily="34" charset="0"/>
              </a:rPr>
              <a:t> </a:t>
            </a:r>
            <a:r>
              <a:rPr lang="en-IN" b="1" dirty="0" err="1">
                <a:solidFill>
                  <a:schemeClr val="accent5">
                    <a:lumMod val="75000"/>
                  </a:schemeClr>
                </a:solidFill>
                <a:latin typeface="Arial" panose="020B0604020202020204" pitchFamily="34" charset="0"/>
                <a:ea typeface="Times New Roman" panose="02020603050405020304" pitchFamily="18" charset="0"/>
                <a:cs typeface="Arial" panose="020B0604020202020204" pitchFamily="34" charset="0"/>
              </a:rPr>
              <a:t>Ruzmaikin</a:t>
            </a:r>
            <a:r>
              <a:rPr lang="en-IN" b="1" dirty="0">
                <a:solidFill>
                  <a:schemeClr val="accent5">
                    <a:lumMod val="75000"/>
                  </a:schemeClr>
                </a:solidFill>
                <a:latin typeface="Arial" panose="020B0604020202020204" pitchFamily="34" charset="0"/>
                <a:ea typeface="Times New Roman" panose="02020603050405020304" pitchFamily="18" charset="0"/>
                <a:cs typeface="Arial" panose="020B0604020202020204" pitchFamily="34" charset="0"/>
              </a:rPr>
              <a:t> et al. (2014)</a:t>
            </a:r>
            <a:r>
              <a:rPr lang="en-IN" b="1" dirty="0">
                <a:latin typeface="Arial" panose="020B0604020202020204" pitchFamily="34" charset="0"/>
                <a:ea typeface="Times New Roman" panose="02020603050405020304" pitchFamily="18" charset="0"/>
                <a:cs typeface="Arial" panose="020B0604020202020204" pitchFamily="34" charset="0"/>
              </a:rPr>
              <a:t> found that the major spatial-time structures (principal components) of the CO variability are localized in the 0.01–0.001 hPa range of the middle atmosphere (upper mesosphere to low thermosphere) with maxima in the low thermosphere at 0.002 hPa (near the mesopause, at about 90 km).</a:t>
            </a:r>
          </a:p>
        </p:txBody>
      </p:sp>
      <p:pic>
        <p:nvPicPr>
          <p:cNvPr id="4" name="Picture 2" descr="Contact | BIRA-IASB">
            <a:extLst>
              <a:ext uri="{FF2B5EF4-FFF2-40B4-BE49-F238E27FC236}">
                <a16:creationId xmlns:a16="http://schemas.microsoft.com/office/drawing/2014/main" id="{760B3A28-E9AC-4F91-E46A-6BD26467AE2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8875" y="106918"/>
            <a:ext cx="963655" cy="962541"/>
          </a:xfrm>
          <a:prstGeom prst="rect">
            <a:avLst/>
          </a:prstGeom>
          <a:noFill/>
        </p:spPr>
      </p:pic>
    </p:spTree>
    <p:extLst>
      <p:ext uri="{BB962C8B-B14F-4D97-AF65-F5344CB8AC3E}">
        <p14:creationId xmlns:p14="http://schemas.microsoft.com/office/powerpoint/2010/main" val="2128130072"/>
      </p:ext>
    </p:extLst>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04E31F3-D4C0-74A9-F90F-BF59A63AFC31}"/>
              </a:ext>
            </a:extLst>
          </p:cNvPr>
          <p:cNvSpPr/>
          <p:nvPr/>
        </p:nvSpPr>
        <p:spPr>
          <a:xfrm>
            <a:off x="451514" y="394943"/>
            <a:ext cx="11288972" cy="816637"/>
          </a:xfrm>
          <a:prstGeom prst="rect">
            <a:avLst/>
          </a:prstGeom>
          <a:effectLst/>
        </p:spPr>
        <p:txBody>
          <a:bodyPr vert="horz" lIns="91440" tIns="45720" rIns="91440" bIns="45720" rtlCol="0" anchor="b">
            <a:noAutofit/>
          </a:bodyPr>
          <a:lstStyle/>
          <a:p>
            <a:pPr algn="ctr">
              <a:spcBef>
                <a:spcPct val="0"/>
              </a:spcBef>
              <a:spcAft>
                <a:spcPts val="1000"/>
              </a:spcAft>
            </a:pPr>
            <a:r>
              <a:rPr lang="en-US" sz="4800" b="1" dirty="0">
                <a:solidFill>
                  <a:srgbClr val="00B0F0"/>
                </a:solidFill>
                <a:latin typeface="+mj-lt"/>
                <a:ea typeface="+mj-ea"/>
                <a:cs typeface="+mj-cs"/>
              </a:rPr>
              <a:t>CO</a:t>
            </a:r>
            <a:r>
              <a:rPr lang="en-US" sz="4800" b="1" baseline="-25000" dirty="0">
                <a:solidFill>
                  <a:srgbClr val="00B0F0"/>
                </a:solidFill>
                <a:latin typeface="+mj-lt"/>
                <a:ea typeface="+mj-ea"/>
                <a:cs typeface="+mj-cs"/>
              </a:rPr>
              <a:t>2</a:t>
            </a:r>
            <a:r>
              <a:rPr lang="en-US" sz="4800" b="1" dirty="0">
                <a:solidFill>
                  <a:srgbClr val="00B0F0"/>
                </a:solidFill>
                <a:latin typeface="+mj-lt"/>
                <a:ea typeface="+mj-ea"/>
                <a:cs typeface="+mj-cs"/>
              </a:rPr>
              <a:t> response to climate modes</a:t>
            </a:r>
            <a:endParaRPr lang="en-US" sz="4800" b="1" baseline="-25000" dirty="0">
              <a:solidFill>
                <a:srgbClr val="00B0F0"/>
              </a:solidFill>
              <a:latin typeface="+mj-lt"/>
              <a:ea typeface="+mj-ea"/>
              <a:cs typeface="+mj-cs"/>
            </a:endParaRPr>
          </a:p>
        </p:txBody>
      </p:sp>
      <p:pic>
        <p:nvPicPr>
          <p:cNvPr id="6" name="Picture 5" descr="Chart&#10;&#10;Description automatically generated">
            <a:extLst>
              <a:ext uri="{FF2B5EF4-FFF2-40B4-BE49-F238E27FC236}">
                <a16:creationId xmlns:a16="http://schemas.microsoft.com/office/drawing/2014/main" id="{22ADD5CD-ADB5-BBB3-3145-B1DAE0B6C61A}"/>
              </a:ext>
            </a:extLst>
          </p:cNvPr>
          <p:cNvPicPr>
            <a:picLocks/>
          </p:cNvPicPr>
          <p:nvPr/>
        </p:nvPicPr>
        <p:blipFill rotWithShape="1">
          <a:blip r:embed="rId3"/>
          <a:srcRect l="2600" t="3269" r="29192" b="44388"/>
          <a:stretch/>
        </p:blipFill>
        <p:spPr>
          <a:xfrm>
            <a:off x="139700" y="1892300"/>
            <a:ext cx="5829300" cy="4839414"/>
          </a:xfrm>
          <a:prstGeom prst="roundRect">
            <a:avLst>
              <a:gd name="adj" fmla="val 3876"/>
            </a:avLst>
          </a:prstGeom>
          <a:ln>
            <a:solidFill>
              <a:schemeClr val="accent1"/>
            </a:solidFill>
          </a:ln>
          <a:effectLst/>
        </p:spPr>
      </p:pic>
      <p:sp>
        <p:nvSpPr>
          <p:cNvPr id="2" name="Rectangle 1">
            <a:extLst>
              <a:ext uri="{FF2B5EF4-FFF2-40B4-BE49-F238E27FC236}">
                <a16:creationId xmlns:a16="http://schemas.microsoft.com/office/drawing/2014/main" id="{2E444D10-4F35-AFC9-2CDC-7DBD123637DC}"/>
              </a:ext>
            </a:extLst>
          </p:cNvPr>
          <p:cNvSpPr/>
          <p:nvPr/>
        </p:nvSpPr>
        <p:spPr>
          <a:xfrm>
            <a:off x="4103369" y="1181099"/>
            <a:ext cx="6945631" cy="3314702"/>
          </a:xfrm>
          <a:prstGeom prst="rect">
            <a:avLst/>
          </a:prstGeom>
        </p:spPr>
        <p:txBody>
          <a:bodyPr vert="horz" lIns="91440" tIns="45720" rIns="91440" bIns="45720" rtlCol="0">
            <a:normAutofit/>
          </a:bodyPr>
          <a:lstStyle/>
          <a:p>
            <a:pPr algn="r">
              <a:lnSpc>
                <a:spcPct val="120000"/>
              </a:lnSpc>
              <a:spcAft>
                <a:spcPts val="1000"/>
              </a:spcAft>
            </a:pPr>
            <a:endParaRPr lang="en-US" b="1" i="1" dirty="0"/>
          </a:p>
          <a:p>
            <a:pPr algn="r">
              <a:lnSpc>
                <a:spcPct val="120000"/>
              </a:lnSpc>
              <a:spcAft>
                <a:spcPts val="1000"/>
              </a:spcAft>
            </a:pPr>
            <a:endParaRPr lang="en-US" dirty="0"/>
          </a:p>
        </p:txBody>
      </p:sp>
      <p:sp>
        <p:nvSpPr>
          <p:cNvPr id="8" name="TextBox 7">
            <a:extLst>
              <a:ext uri="{FF2B5EF4-FFF2-40B4-BE49-F238E27FC236}">
                <a16:creationId xmlns:a16="http://schemas.microsoft.com/office/drawing/2014/main" id="{811F946C-0DD7-A1AE-8634-1E1DF2EAB60C}"/>
              </a:ext>
            </a:extLst>
          </p:cNvPr>
          <p:cNvSpPr txBox="1"/>
          <p:nvPr/>
        </p:nvSpPr>
        <p:spPr>
          <a:xfrm>
            <a:off x="5969000" y="1892300"/>
            <a:ext cx="6223000" cy="5016758"/>
          </a:xfrm>
          <a:prstGeom prst="rect">
            <a:avLst/>
          </a:prstGeom>
          <a:noFill/>
        </p:spPr>
        <p:txBody>
          <a:bodyPr wrap="square" rtlCol="0">
            <a:spAutoFit/>
          </a:bodyPr>
          <a:lstStyle/>
          <a:p>
            <a:pPr marL="285750" indent="-285750" algn="just">
              <a:buFont typeface="Arial" panose="020B0604020202020204" pitchFamily="34" charset="0"/>
              <a:buChar char="•"/>
            </a:pPr>
            <a:r>
              <a:rPr lang="en-US" sz="1600" b="1" dirty="0">
                <a:latin typeface="Arial" panose="020B0604020202020204" pitchFamily="34" charset="0"/>
                <a:cs typeface="Arial" panose="020B0604020202020204" pitchFamily="34" charset="0"/>
              </a:rPr>
              <a:t>CO</a:t>
            </a:r>
            <a:r>
              <a:rPr lang="en-US" sz="1600" b="1" baseline="-25000" dirty="0">
                <a:latin typeface="Arial" panose="020B0604020202020204" pitchFamily="34" charset="0"/>
                <a:cs typeface="Arial" panose="020B0604020202020204" pitchFamily="34" charset="0"/>
              </a:rPr>
              <a:t>2</a:t>
            </a:r>
            <a:r>
              <a:rPr lang="en-US" sz="1600" b="1" dirty="0">
                <a:latin typeface="Arial" panose="020B0604020202020204" pitchFamily="34" charset="0"/>
                <a:cs typeface="Arial" panose="020B0604020202020204" pitchFamily="34" charset="0"/>
              </a:rPr>
              <a:t> response to QBO is highly positive in the stratosphere except in the upper stratosphere (45-50 km) where it is slightly negative. In mesosphere also it shows a positive response. QBO periods have been found to become longer due to a warmer climate due to CO</a:t>
            </a:r>
            <a:r>
              <a:rPr lang="en-US" sz="1600" b="1" baseline="-25000" dirty="0">
                <a:latin typeface="Arial" panose="020B0604020202020204" pitchFamily="34" charset="0"/>
                <a:cs typeface="Arial" panose="020B0604020202020204" pitchFamily="34" charset="0"/>
              </a:rPr>
              <a:t>2</a:t>
            </a:r>
            <a:r>
              <a:rPr lang="en-US" sz="1600" b="1" dirty="0">
                <a:latin typeface="Arial" panose="020B0604020202020204" pitchFamily="34" charset="0"/>
                <a:cs typeface="Arial" panose="020B0604020202020204" pitchFamily="34" charset="0"/>
              </a:rPr>
              <a:t> doubling </a:t>
            </a:r>
            <a:r>
              <a:rPr lang="en-US" sz="1600" b="1" dirty="0">
                <a:solidFill>
                  <a:schemeClr val="accent5">
                    <a:lumMod val="75000"/>
                  </a:schemeClr>
                </a:solidFill>
                <a:latin typeface="Arial" panose="020B0604020202020204" pitchFamily="34" charset="0"/>
                <a:cs typeface="Arial" panose="020B0604020202020204" pitchFamily="34" charset="0"/>
              </a:rPr>
              <a:t>(</a:t>
            </a:r>
            <a:r>
              <a:rPr lang="en-US" sz="1600" b="1" dirty="0" err="1">
                <a:solidFill>
                  <a:schemeClr val="accent5">
                    <a:lumMod val="75000"/>
                  </a:schemeClr>
                </a:solidFill>
                <a:latin typeface="Arial" panose="020B0604020202020204" pitchFamily="34" charset="0"/>
                <a:cs typeface="Arial" panose="020B0604020202020204" pitchFamily="34" charset="0"/>
              </a:rPr>
              <a:t>Kawatani</a:t>
            </a:r>
            <a:r>
              <a:rPr lang="en-US" sz="1600" b="1" dirty="0">
                <a:solidFill>
                  <a:schemeClr val="accent5">
                    <a:lumMod val="75000"/>
                  </a:schemeClr>
                </a:solidFill>
                <a:latin typeface="Arial" panose="020B0604020202020204" pitchFamily="34" charset="0"/>
                <a:cs typeface="Arial" panose="020B0604020202020204" pitchFamily="34" charset="0"/>
              </a:rPr>
              <a:t> et al., 2011)</a:t>
            </a:r>
            <a:r>
              <a:rPr lang="en-US" sz="1600" b="1" dirty="0">
                <a:latin typeface="Arial" panose="020B0604020202020204" pitchFamily="34" charset="0"/>
                <a:cs typeface="Arial" panose="020B0604020202020204" pitchFamily="34" charset="0"/>
              </a:rPr>
              <a:t>.</a:t>
            </a:r>
          </a:p>
          <a:p>
            <a:pPr marL="285750" indent="-285750" algn="just">
              <a:buFont typeface="Arial" panose="020B0604020202020204" pitchFamily="34" charset="0"/>
              <a:buChar char="•"/>
            </a:pPr>
            <a:r>
              <a:rPr lang="en-US" sz="1600" b="1" dirty="0">
                <a:latin typeface="Arial" panose="020B0604020202020204" pitchFamily="34" charset="0"/>
                <a:cs typeface="Arial" panose="020B0604020202020204" pitchFamily="34" charset="0"/>
              </a:rPr>
              <a:t> CO</a:t>
            </a:r>
            <a:r>
              <a:rPr lang="en-US" sz="1600" b="1" baseline="-25000" dirty="0">
                <a:latin typeface="Arial" panose="020B0604020202020204" pitchFamily="34" charset="0"/>
                <a:cs typeface="Arial" panose="020B0604020202020204" pitchFamily="34" charset="0"/>
              </a:rPr>
              <a:t>2</a:t>
            </a:r>
            <a:r>
              <a:rPr lang="en-US" sz="1600" b="1" dirty="0">
                <a:latin typeface="Arial" panose="020B0604020202020204" pitchFamily="34" charset="0"/>
                <a:cs typeface="Arial" panose="020B0604020202020204" pitchFamily="34" charset="0"/>
              </a:rPr>
              <a:t> response to solar cycle is positive in the height range 30-40 km, negative in 40-62 km, again positive in 63-75 km and increasingly negative above that. </a:t>
            </a:r>
            <a:r>
              <a:rPr lang="en-US" sz="1600" b="1" dirty="0">
                <a:solidFill>
                  <a:schemeClr val="accent5">
                    <a:lumMod val="75000"/>
                  </a:schemeClr>
                </a:solidFill>
                <a:latin typeface="Arial" panose="020B0604020202020204" pitchFamily="34" charset="0"/>
                <a:cs typeface="Arial" panose="020B0604020202020204" pitchFamily="34" charset="0"/>
              </a:rPr>
              <a:t>Salinas et al. (2018) </a:t>
            </a:r>
            <a:r>
              <a:rPr lang="en-US" sz="1600" b="1" dirty="0">
                <a:latin typeface="Arial" panose="020B0604020202020204" pitchFamily="34" charset="0"/>
                <a:cs typeface="Arial" panose="020B0604020202020204" pitchFamily="34" charset="0"/>
              </a:rPr>
              <a:t>reported CO</a:t>
            </a:r>
            <a:r>
              <a:rPr lang="en-US" sz="1600" b="1" baseline="-25000" dirty="0">
                <a:latin typeface="Arial" panose="020B0604020202020204" pitchFamily="34" charset="0"/>
                <a:cs typeface="Arial" panose="020B0604020202020204" pitchFamily="34" charset="0"/>
              </a:rPr>
              <a:t>2</a:t>
            </a:r>
            <a:r>
              <a:rPr lang="en-US" sz="1600" b="1" dirty="0">
                <a:latin typeface="Arial" panose="020B0604020202020204" pitchFamily="34" charset="0"/>
                <a:cs typeface="Arial" panose="020B0604020202020204" pitchFamily="34" charset="0"/>
              </a:rPr>
              <a:t> decrease with solar max in MLT region. </a:t>
            </a:r>
            <a:r>
              <a:rPr lang="en-US" sz="1600" b="1" dirty="0" err="1">
                <a:solidFill>
                  <a:schemeClr val="accent5">
                    <a:lumMod val="75000"/>
                  </a:schemeClr>
                </a:solidFill>
                <a:latin typeface="Arial" panose="020B0604020202020204" pitchFamily="34" charset="0"/>
                <a:cs typeface="Arial" panose="020B0604020202020204" pitchFamily="34" charset="0"/>
              </a:rPr>
              <a:t>Doyennel</a:t>
            </a:r>
            <a:r>
              <a:rPr lang="en-US" sz="1600" b="1" dirty="0">
                <a:solidFill>
                  <a:schemeClr val="accent5">
                    <a:lumMod val="75000"/>
                  </a:schemeClr>
                </a:solidFill>
                <a:latin typeface="Arial" panose="020B0604020202020204" pitchFamily="34" charset="0"/>
                <a:cs typeface="Arial" panose="020B0604020202020204" pitchFamily="34" charset="0"/>
              </a:rPr>
              <a:t> et al. (2021) </a:t>
            </a:r>
            <a:r>
              <a:rPr lang="en-US" sz="1600" b="1" dirty="0">
                <a:latin typeface="Arial" panose="020B0604020202020204" pitchFamily="34" charset="0"/>
                <a:cs typeface="Arial" panose="020B0604020202020204" pitchFamily="34" charset="0"/>
              </a:rPr>
              <a:t>shown strong positive correlation between solar irradiance and CO.</a:t>
            </a:r>
          </a:p>
          <a:p>
            <a:pPr marL="285750" indent="-285750" algn="just">
              <a:buFont typeface="Arial" panose="020B0604020202020204" pitchFamily="34" charset="0"/>
              <a:buChar char="•"/>
            </a:pPr>
            <a:r>
              <a:rPr lang="en-US" sz="1600" b="1" dirty="0">
                <a:latin typeface="Arial" panose="020B0604020202020204" pitchFamily="34" charset="0"/>
                <a:cs typeface="Arial" panose="020B0604020202020204" pitchFamily="34" charset="0"/>
              </a:rPr>
              <a:t> CO</a:t>
            </a:r>
            <a:r>
              <a:rPr lang="en-US" sz="1600" b="1" baseline="-25000" dirty="0">
                <a:latin typeface="Arial" panose="020B0604020202020204" pitchFamily="34" charset="0"/>
                <a:cs typeface="Arial" panose="020B0604020202020204" pitchFamily="34" charset="0"/>
              </a:rPr>
              <a:t>2  </a:t>
            </a:r>
            <a:r>
              <a:rPr lang="en-US" sz="1600" b="1" dirty="0">
                <a:latin typeface="Arial" panose="020B0604020202020204" pitchFamily="34" charset="0"/>
                <a:cs typeface="Arial" panose="020B0604020202020204" pitchFamily="34" charset="0"/>
              </a:rPr>
              <a:t>response to ENSO in negative throughout the entire height range. During an El Niño event, the upwelling in the equatorial Pacific is much reduced, thus reducing the amount of cold, carbon-rich deep water reaching the surface. This results not just in the familiar El Niño SST warming pattern, but also in a reduction of surface pCO</a:t>
            </a:r>
            <a:r>
              <a:rPr lang="en-US" sz="1600" b="1" baseline="-25000" dirty="0">
                <a:latin typeface="Arial" panose="020B0604020202020204" pitchFamily="34" charset="0"/>
                <a:cs typeface="Arial" panose="020B0604020202020204" pitchFamily="34" charset="0"/>
              </a:rPr>
              <a:t>2</a:t>
            </a:r>
            <a:r>
              <a:rPr lang="en-US" sz="1600" b="1" dirty="0">
                <a:latin typeface="Arial" panose="020B0604020202020204" pitchFamily="34" charset="0"/>
                <a:cs typeface="Arial" panose="020B0604020202020204" pitchFamily="34" charset="0"/>
              </a:rPr>
              <a:t> in that region, and hence a reduction in the normally large outgassing of CO</a:t>
            </a:r>
            <a:r>
              <a:rPr lang="en-US" sz="1600" b="1" baseline="-25000" dirty="0">
                <a:latin typeface="Arial" panose="020B0604020202020204" pitchFamily="34" charset="0"/>
                <a:cs typeface="Arial" panose="020B0604020202020204" pitchFamily="34" charset="0"/>
              </a:rPr>
              <a:t>2</a:t>
            </a:r>
            <a:r>
              <a:rPr lang="en-US" sz="1600" b="1" dirty="0">
                <a:latin typeface="Arial" panose="020B0604020202020204" pitchFamily="34" charset="0"/>
                <a:cs typeface="Arial" panose="020B0604020202020204" pitchFamily="34" charset="0"/>
              </a:rPr>
              <a:t> to the atmosphere (</a:t>
            </a:r>
            <a:r>
              <a:rPr lang="en-US" sz="1600" b="1" dirty="0">
                <a:solidFill>
                  <a:schemeClr val="accent5">
                    <a:lumMod val="75000"/>
                  </a:schemeClr>
                </a:solidFill>
                <a:latin typeface="Arial" panose="020B0604020202020204" pitchFamily="34" charset="0"/>
                <a:cs typeface="Arial" panose="020B0604020202020204" pitchFamily="34" charset="0"/>
              </a:rPr>
              <a:t>Jones et al. 2001</a:t>
            </a:r>
            <a:r>
              <a:rPr lang="en-US" sz="1600" b="1" dirty="0">
                <a:latin typeface="Arial" panose="020B0604020202020204" pitchFamily="34" charset="0"/>
                <a:cs typeface="Arial" panose="020B0604020202020204" pitchFamily="34" charset="0"/>
              </a:rPr>
              <a:t>).</a:t>
            </a:r>
          </a:p>
        </p:txBody>
      </p:sp>
      <p:pic>
        <p:nvPicPr>
          <p:cNvPr id="4" name="Picture 2" descr="Contact | BIRA-IASB">
            <a:extLst>
              <a:ext uri="{FF2B5EF4-FFF2-40B4-BE49-F238E27FC236}">
                <a16:creationId xmlns:a16="http://schemas.microsoft.com/office/drawing/2014/main" id="{F53DB54E-3BB7-E6CC-CD1C-B45EF8CE2A3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8875" y="106918"/>
            <a:ext cx="963655" cy="962541"/>
          </a:xfrm>
          <a:prstGeom prst="rect">
            <a:avLst/>
          </a:prstGeom>
          <a:noFill/>
        </p:spPr>
      </p:pic>
    </p:spTree>
    <p:extLst>
      <p:ext uri="{BB962C8B-B14F-4D97-AF65-F5344CB8AC3E}">
        <p14:creationId xmlns:p14="http://schemas.microsoft.com/office/powerpoint/2010/main" val="2529972400"/>
      </p:ext>
    </p:extLst>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04E31F3-D4C0-74A9-F90F-BF59A63AFC31}"/>
              </a:ext>
            </a:extLst>
          </p:cNvPr>
          <p:cNvSpPr/>
          <p:nvPr/>
        </p:nvSpPr>
        <p:spPr>
          <a:xfrm>
            <a:off x="451514" y="394943"/>
            <a:ext cx="11288972" cy="816637"/>
          </a:xfrm>
          <a:prstGeom prst="rect">
            <a:avLst/>
          </a:prstGeom>
          <a:effectLst/>
        </p:spPr>
        <p:txBody>
          <a:bodyPr vert="horz" lIns="91440" tIns="45720" rIns="91440" bIns="45720" rtlCol="0" anchor="b">
            <a:noAutofit/>
          </a:bodyPr>
          <a:lstStyle/>
          <a:p>
            <a:pPr algn="ctr">
              <a:spcBef>
                <a:spcPct val="0"/>
              </a:spcBef>
              <a:spcAft>
                <a:spcPts val="1000"/>
              </a:spcAft>
            </a:pPr>
            <a:r>
              <a:rPr lang="en-US" sz="4800" b="1" dirty="0">
                <a:solidFill>
                  <a:srgbClr val="00B0F0"/>
                </a:solidFill>
                <a:latin typeface="+mj-lt"/>
                <a:ea typeface="+mj-ea"/>
                <a:cs typeface="+mj-cs"/>
              </a:rPr>
              <a:t>Trend in CO</a:t>
            </a:r>
            <a:r>
              <a:rPr lang="en-US" sz="4800" b="1" baseline="-25000" dirty="0">
                <a:solidFill>
                  <a:srgbClr val="00B0F0"/>
                </a:solidFill>
                <a:latin typeface="+mj-lt"/>
                <a:ea typeface="+mj-ea"/>
                <a:cs typeface="+mj-cs"/>
              </a:rPr>
              <a:t>2</a:t>
            </a:r>
          </a:p>
        </p:txBody>
      </p:sp>
      <p:pic>
        <p:nvPicPr>
          <p:cNvPr id="6" name="Picture 5" descr="Chart&#10;&#10;Description automatically generated">
            <a:extLst>
              <a:ext uri="{FF2B5EF4-FFF2-40B4-BE49-F238E27FC236}">
                <a16:creationId xmlns:a16="http://schemas.microsoft.com/office/drawing/2014/main" id="{22ADD5CD-ADB5-BBB3-3145-B1DAE0B6C61A}"/>
              </a:ext>
            </a:extLst>
          </p:cNvPr>
          <p:cNvPicPr>
            <a:picLocks/>
          </p:cNvPicPr>
          <p:nvPr/>
        </p:nvPicPr>
        <p:blipFill rotWithShape="1">
          <a:blip r:embed="rId3"/>
          <a:srcRect l="2600" t="3269" r="8277" b="44388"/>
          <a:stretch/>
        </p:blipFill>
        <p:spPr>
          <a:xfrm>
            <a:off x="0" y="1892300"/>
            <a:ext cx="7251700" cy="4965700"/>
          </a:xfrm>
          <a:prstGeom prst="roundRect">
            <a:avLst>
              <a:gd name="adj" fmla="val 3876"/>
            </a:avLst>
          </a:prstGeom>
          <a:ln>
            <a:solidFill>
              <a:schemeClr val="accent1"/>
            </a:solidFill>
          </a:ln>
          <a:effectLst/>
        </p:spPr>
      </p:pic>
      <p:sp>
        <p:nvSpPr>
          <p:cNvPr id="2" name="Rectangle 1">
            <a:extLst>
              <a:ext uri="{FF2B5EF4-FFF2-40B4-BE49-F238E27FC236}">
                <a16:creationId xmlns:a16="http://schemas.microsoft.com/office/drawing/2014/main" id="{2E444D10-4F35-AFC9-2CDC-7DBD123637DC}"/>
              </a:ext>
            </a:extLst>
          </p:cNvPr>
          <p:cNvSpPr/>
          <p:nvPr/>
        </p:nvSpPr>
        <p:spPr>
          <a:xfrm>
            <a:off x="4103369" y="1181099"/>
            <a:ext cx="6945631" cy="3314702"/>
          </a:xfrm>
          <a:prstGeom prst="rect">
            <a:avLst/>
          </a:prstGeom>
        </p:spPr>
        <p:txBody>
          <a:bodyPr vert="horz" lIns="91440" tIns="45720" rIns="91440" bIns="45720" rtlCol="0">
            <a:normAutofit/>
          </a:bodyPr>
          <a:lstStyle/>
          <a:p>
            <a:pPr algn="r">
              <a:lnSpc>
                <a:spcPct val="120000"/>
              </a:lnSpc>
              <a:spcAft>
                <a:spcPts val="1000"/>
              </a:spcAft>
            </a:pPr>
            <a:endParaRPr lang="en-US" b="1" i="1" dirty="0"/>
          </a:p>
          <a:p>
            <a:pPr algn="r">
              <a:lnSpc>
                <a:spcPct val="120000"/>
              </a:lnSpc>
              <a:spcAft>
                <a:spcPts val="1000"/>
              </a:spcAft>
            </a:pPr>
            <a:endParaRPr lang="en-US" dirty="0"/>
          </a:p>
        </p:txBody>
      </p:sp>
      <p:sp>
        <p:nvSpPr>
          <p:cNvPr id="8" name="TextBox 7">
            <a:extLst>
              <a:ext uri="{FF2B5EF4-FFF2-40B4-BE49-F238E27FC236}">
                <a16:creationId xmlns:a16="http://schemas.microsoft.com/office/drawing/2014/main" id="{811F946C-0DD7-A1AE-8634-1E1DF2EAB60C}"/>
              </a:ext>
            </a:extLst>
          </p:cNvPr>
          <p:cNvSpPr txBox="1"/>
          <p:nvPr/>
        </p:nvSpPr>
        <p:spPr>
          <a:xfrm>
            <a:off x="7385050" y="3662482"/>
            <a:ext cx="4673600" cy="1220847"/>
          </a:xfrm>
          <a:prstGeom prst="rect">
            <a:avLst/>
          </a:prstGeom>
          <a:noFill/>
        </p:spPr>
        <p:txBody>
          <a:bodyPr wrap="square" rtlCol="0">
            <a:spAutoFit/>
          </a:bodyPr>
          <a:lstStyle/>
          <a:p>
            <a:pPr marL="285750" indent="-285750" algn="just">
              <a:buFont typeface="Arial" panose="020B0604020202020204" pitchFamily="34" charset="0"/>
              <a:buChar char="•"/>
            </a:pPr>
            <a:r>
              <a:rPr lang="en-US" sz="2000" b="1" dirty="0">
                <a:latin typeface="Arial" panose="020B0604020202020204" pitchFamily="34" charset="0"/>
                <a:cs typeface="Arial" panose="020B0604020202020204" pitchFamily="34" charset="0"/>
              </a:rPr>
              <a:t>CO</a:t>
            </a:r>
            <a:r>
              <a:rPr lang="en-US" sz="2000" b="1" baseline="-25000" dirty="0">
                <a:latin typeface="Arial" panose="020B0604020202020204" pitchFamily="34" charset="0"/>
                <a:cs typeface="Arial" panose="020B0604020202020204" pitchFamily="34" charset="0"/>
              </a:rPr>
              <a:t>2</a:t>
            </a:r>
            <a:r>
              <a:rPr lang="en-US" sz="2000" b="1" dirty="0">
                <a:latin typeface="Arial" panose="020B0604020202020204" pitchFamily="34" charset="0"/>
                <a:cs typeface="Arial" panose="020B0604020202020204" pitchFamily="34" charset="0"/>
              </a:rPr>
              <a:t> trend is positive in middle atmosphere with the absolute value increasing with height.</a:t>
            </a:r>
          </a:p>
          <a:p>
            <a:pPr algn="just"/>
            <a:r>
              <a:rPr lang="en-US" sz="2000" b="1" baseline="-25000" dirty="0">
                <a:latin typeface="Arial" panose="020B0604020202020204" pitchFamily="34" charset="0"/>
                <a:cs typeface="Arial" panose="020B0604020202020204" pitchFamily="34" charset="0"/>
              </a:rPr>
              <a:t> </a:t>
            </a:r>
          </a:p>
        </p:txBody>
      </p:sp>
      <p:pic>
        <p:nvPicPr>
          <p:cNvPr id="4" name="Picture 2" descr="Contact | BIRA-IASB">
            <a:extLst>
              <a:ext uri="{FF2B5EF4-FFF2-40B4-BE49-F238E27FC236}">
                <a16:creationId xmlns:a16="http://schemas.microsoft.com/office/drawing/2014/main" id="{489B7BC1-42C5-9F9B-E556-D852D8F789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8875" y="106918"/>
            <a:ext cx="963655" cy="962541"/>
          </a:xfrm>
          <a:prstGeom prst="rect">
            <a:avLst/>
          </a:prstGeom>
          <a:noFill/>
        </p:spPr>
      </p:pic>
    </p:spTree>
    <p:extLst>
      <p:ext uri="{BB962C8B-B14F-4D97-AF65-F5344CB8AC3E}">
        <p14:creationId xmlns:p14="http://schemas.microsoft.com/office/powerpoint/2010/main" val="150418934"/>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pic>
        <p:nvPicPr>
          <p:cNvPr id="224" name="Google Shape;224;p53" descr="A picture containing sky, grass, outdoor"/>
          <p:cNvPicPr preferRelativeResize="0"/>
          <p:nvPr/>
        </p:nvPicPr>
        <p:blipFill rotWithShape="1">
          <a:blip r:embed="rId3">
            <a:alphaModFix amt="20000"/>
          </a:blip>
          <a:srcRect l="5000" t="1732"/>
          <a:stretch/>
        </p:blipFill>
        <p:spPr>
          <a:xfrm>
            <a:off x="-120" y="0"/>
            <a:ext cx="12192120" cy="6858000"/>
          </a:xfrm>
          <a:prstGeom prst="rect">
            <a:avLst/>
          </a:prstGeom>
          <a:noFill/>
          <a:ln>
            <a:noFill/>
          </a:ln>
        </p:spPr>
      </p:pic>
      <p:pic>
        <p:nvPicPr>
          <p:cNvPr id="225" name="Google Shape;225;p53" descr="Logo"/>
          <p:cNvPicPr preferRelativeResize="0"/>
          <p:nvPr/>
        </p:nvPicPr>
        <p:blipFill rotWithShape="1">
          <a:blip r:embed="rId4">
            <a:alphaModFix/>
          </a:blip>
          <a:srcRect/>
          <a:stretch/>
        </p:blipFill>
        <p:spPr>
          <a:xfrm>
            <a:off x="68760" y="69120"/>
            <a:ext cx="952200" cy="906925"/>
          </a:xfrm>
          <a:prstGeom prst="rect">
            <a:avLst/>
          </a:prstGeom>
          <a:noFill/>
          <a:ln>
            <a:noFill/>
          </a:ln>
          <a:effectLst>
            <a:outerShdw>
              <a:srgbClr val="000000">
                <a:alpha val="69803"/>
              </a:srgbClr>
            </a:outerShdw>
          </a:effectLst>
        </p:spPr>
      </p:pic>
      <p:sp>
        <p:nvSpPr>
          <p:cNvPr id="226" name="Google Shape;226;p53"/>
          <p:cNvSpPr/>
          <p:nvPr/>
        </p:nvSpPr>
        <p:spPr>
          <a:xfrm>
            <a:off x="6554880" y="1755659"/>
            <a:ext cx="4141366" cy="1356436"/>
          </a:xfrm>
          <a:custGeom>
            <a:avLst/>
            <a:gdLst/>
            <a:ahLst/>
            <a:cxnLst/>
            <a:rect l="l" t="t" r="r" b="b"/>
            <a:pathLst>
              <a:path w="8218" h="3704" extrusionOk="0">
                <a:moveTo>
                  <a:pt x="617" y="0"/>
                </a:moveTo>
                <a:cubicBezTo>
                  <a:pt x="308" y="0"/>
                  <a:pt x="0" y="308"/>
                  <a:pt x="0" y="617"/>
                </a:cubicBezTo>
                <a:lnTo>
                  <a:pt x="0" y="3085"/>
                </a:lnTo>
                <a:cubicBezTo>
                  <a:pt x="0" y="3394"/>
                  <a:pt x="308" y="3703"/>
                  <a:pt x="617" y="3703"/>
                </a:cubicBezTo>
                <a:lnTo>
                  <a:pt x="7599" y="3703"/>
                </a:lnTo>
                <a:cubicBezTo>
                  <a:pt x="7908" y="3703"/>
                  <a:pt x="8217" y="3394"/>
                  <a:pt x="8217" y="3085"/>
                </a:cubicBezTo>
                <a:lnTo>
                  <a:pt x="8217" y="617"/>
                </a:lnTo>
                <a:cubicBezTo>
                  <a:pt x="8217" y="308"/>
                  <a:pt x="7908" y="0"/>
                  <a:pt x="7599" y="0"/>
                </a:cubicBezTo>
                <a:lnTo>
                  <a:pt x="617" y="0"/>
                </a:lnTo>
              </a:path>
            </a:pathLst>
          </a:custGeom>
          <a:solidFill>
            <a:srgbClr val="4472C4"/>
          </a:solidFill>
          <a:ln w="12600" cap="flat" cmpd="sng">
            <a:solidFill>
              <a:srgbClr val="2F528F"/>
            </a:solidFill>
            <a:prstDash val="solid"/>
            <a:miter lim="8000"/>
            <a:headEnd type="none" w="sm" len="sm"/>
            <a:tailEnd type="none" w="sm" len="sm"/>
          </a:ln>
        </p:spPr>
        <p:txBody>
          <a:bodyPr spcFirstLastPara="1" wrap="square" lIns="91425" tIns="45700" rIns="91425" bIns="45700" anchor="ctr" anchorCtr="1">
            <a:noAutofit/>
          </a:bodyPr>
          <a:lstStyle/>
          <a:p>
            <a:pPr marL="0" marR="0" lvl="0" indent="0" algn="ctr" rtl="0">
              <a:lnSpc>
                <a:spcPct val="100000"/>
              </a:lnSpc>
              <a:spcBef>
                <a:spcPts val="0"/>
              </a:spcBef>
              <a:spcAft>
                <a:spcPts val="0"/>
              </a:spcAft>
              <a:buNone/>
            </a:pPr>
            <a:r>
              <a:rPr lang="en-US" sz="2400" b="1" i="0" u="none" strike="noStrike" cap="none">
                <a:solidFill>
                  <a:srgbClr val="FFFFFF"/>
                </a:solidFill>
                <a:latin typeface="Arial"/>
                <a:ea typeface="Arial"/>
                <a:cs typeface="Arial"/>
                <a:sym typeface="Arial"/>
              </a:rPr>
              <a:t>Importance of CO in the middle atmosphere</a:t>
            </a:r>
            <a:endParaRPr sz="2400" b="0" i="0" u="none" strike="noStrike" cap="none">
              <a:latin typeface="Arial"/>
              <a:ea typeface="Arial"/>
              <a:cs typeface="Arial"/>
              <a:sym typeface="Arial"/>
            </a:endParaRPr>
          </a:p>
        </p:txBody>
      </p:sp>
      <p:sp>
        <p:nvSpPr>
          <p:cNvPr id="227" name="Google Shape;227;p53"/>
          <p:cNvSpPr/>
          <p:nvPr/>
        </p:nvSpPr>
        <p:spPr>
          <a:xfrm>
            <a:off x="8180934" y="4212921"/>
            <a:ext cx="3828724" cy="1332720"/>
          </a:xfrm>
          <a:custGeom>
            <a:avLst/>
            <a:gdLst/>
            <a:ahLst/>
            <a:cxnLst/>
            <a:rect l="l" t="t" r="r" b="b"/>
            <a:pathLst>
              <a:path w="7420" h="3704" extrusionOk="0">
                <a:moveTo>
                  <a:pt x="617" y="0"/>
                </a:moveTo>
                <a:cubicBezTo>
                  <a:pt x="308" y="0"/>
                  <a:pt x="0" y="308"/>
                  <a:pt x="0" y="617"/>
                </a:cubicBezTo>
                <a:lnTo>
                  <a:pt x="0" y="3085"/>
                </a:lnTo>
                <a:cubicBezTo>
                  <a:pt x="0" y="3394"/>
                  <a:pt x="308" y="3703"/>
                  <a:pt x="617" y="3703"/>
                </a:cubicBezTo>
                <a:lnTo>
                  <a:pt x="6801" y="3703"/>
                </a:lnTo>
                <a:cubicBezTo>
                  <a:pt x="7110" y="3703"/>
                  <a:pt x="7419" y="3394"/>
                  <a:pt x="7419" y="3085"/>
                </a:cubicBezTo>
                <a:lnTo>
                  <a:pt x="7419" y="617"/>
                </a:lnTo>
                <a:cubicBezTo>
                  <a:pt x="7419" y="308"/>
                  <a:pt x="7110" y="0"/>
                  <a:pt x="6801" y="0"/>
                </a:cubicBezTo>
                <a:lnTo>
                  <a:pt x="617" y="0"/>
                </a:lnTo>
              </a:path>
            </a:pathLst>
          </a:custGeom>
          <a:solidFill>
            <a:srgbClr val="548235"/>
          </a:solidFill>
          <a:ln w="12600" cap="flat" cmpd="sng">
            <a:solidFill>
              <a:srgbClr val="2F528F"/>
            </a:solidFill>
            <a:prstDash val="solid"/>
            <a:miter lim="8000"/>
            <a:headEnd type="none" w="sm" len="sm"/>
            <a:tailEnd type="none" w="sm" len="sm"/>
          </a:ln>
        </p:spPr>
        <p:txBody>
          <a:bodyPr spcFirstLastPara="1" wrap="square" lIns="91425" tIns="45700" rIns="91425" bIns="45700" anchor="ctr" anchorCtr="1">
            <a:noAutofit/>
          </a:bodyPr>
          <a:lstStyle/>
          <a:p>
            <a:pPr marL="0" marR="0" lvl="0" indent="0" algn="ctr" rtl="0">
              <a:lnSpc>
                <a:spcPct val="100000"/>
              </a:lnSpc>
              <a:spcBef>
                <a:spcPts val="0"/>
              </a:spcBef>
              <a:spcAft>
                <a:spcPts val="0"/>
              </a:spcAft>
              <a:buNone/>
            </a:pPr>
            <a:r>
              <a:rPr lang="en-US" sz="2400" b="1" i="0" u="none" strike="noStrike" cap="none" dirty="0">
                <a:solidFill>
                  <a:srgbClr val="FFFFFF"/>
                </a:solidFill>
                <a:latin typeface="Arial"/>
                <a:ea typeface="Arial"/>
                <a:cs typeface="Arial"/>
                <a:sym typeface="Arial"/>
              </a:rPr>
              <a:t>Long-term CO trend </a:t>
            </a:r>
            <a:endParaRPr sz="2400" b="0" i="0" u="none" strike="noStrike" cap="none" dirty="0">
              <a:latin typeface="Arial"/>
              <a:ea typeface="Arial"/>
              <a:cs typeface="Arial"/>
              <a:sym typeface="Arial"/>
            </a:endParaRPr>
          </a:p>
        </p:txBody>
      </p:sp>
      <p:sp>
        <p:nvSpPr>
          <p:cNvPr id="228" name="Google Shape;228;p53"/>
          <p:cNvSpPr/>
          <p:nvPr/>
        </p:nvSpPr>
        <p:spPr>
          <a:xfrm>
            <a:off x="3241964" y="3019951"/>
            <a:ext cx="3201363" cy="1332720"/>
          </a:xfrm>
          <a:custGeom>
            <a:avLst/>
            <a:gdLst/>
            <a:ahLst/>
            <a:cxnLst/>
            <a:rect l="l" t="t" r="r" b="b"/>
            <a:pathLst>
              <a:path w="7715" h="3704" extrusionOk="0">
                <a:moveTo>
                  <a:pt x="617" y="0"/>
                </a:moveTo>
                <a:cubicBezTo>
                  <a:pt x="308" y="0"/>
                  <a:pt x="0" y="308"/>
                  <a:pt x="0" y="617"/>
                </a:cubicBezTo>
                <a:lnTo>
                  <a:pt x="0" y="3085"/>
                </a:lnTo>
                <a:cubicBezTo>
                  <a:pt x="0" y="3394"/>
                  <a:pt x="308" y="3703"/>
                  <a:pt x="617" y="3703"/>
                </a:cubicBezTo>
                <a:lnTo>
                  <a:pt x="7097" y="3703"/>
                </a:lnTo>
                <a:cubicBezTo>
                  <a:pt x="7405" y="3703"/>
                  <a:pt x="7714" y="3394"/>
                  <a:pt x="7714" y="3085"/>
                </a:cubicBezTo>
                <a:lnTo>
                  <a:pt x="7714" y="617"/>
                </a:lnTo>
                <a:cubicBezTo>
                  <a:pt x="7714" y="308"/>
                  <a:pt x="7405" y="0"/>
                  <a:pt x="7097" y="0"/>
                </a:cubicBezTo>
                <a:lnTo>
                  <a:pt x="617" y="0"/>
                </a:lnTo>
              </a:path>
            </a:pathLst>
          </a:custGeom>
          <a:solidFill>
            <a:srgbClr val="C55A11"/>
          </a:solidFill>
          <a:ln w="12600" cap="flat" cmpd="sng">
            <a:solidFill>
              <a:srgbClr val="2F528F"/>
            </a:solidFill>
            <a:prstDash val="solid"/>
            <a:miter lim="8000"/>
            <a:headEnd type="none" w="sm" len="sm"/>
            <a:tailEnd type="none" w="sm" len="sm"/>
          </a:ln>
        </p:spPr>
        <p:txBody>
          <a:bodyPr spcFirstLastPara="1" wrap="square" lIns="91425" tIns="45700" rIns="91425" bIns="45700" anchor="ctr" anchorCtr="1">
            <a:noAutofit/>
          </a:bodyPr>
          <a:lstStyle/>
          <a:p>
            <a:pPr marL="0" marR="0" lvl="0" indent="0" algn="ctr" rtl="0">
              <a:lnSpc>
                <a:spcPct val="100000"/>
              </a:lnSpc>
              <a:spcBef>
                <a:spcPts val="0"/>
              </a:spcBef>
              <a:spcAft>
                <a:spcPts val="0"/>
              </a:spcAft>
              <a:buNone/>
            </a:pPr>
            <a:r>
              <a:rPr lang="en-US" sz="2400" b="1" i="0" u="none" strike="noStrike" cap="none" dirty="0">
                <a:solidFill>
                  <a:srgbClr val="FFFFFF"/>
                </a:solidFill>
                <a:latin typeface="Arial"/>
                <a:ea typeface="Arial"/>
                <a:cs typeface="Arial"/>
                <a:sym typeface="Arial"/>
              </a:rPr>
              <a:t>Natural oscillations and their effects</a:t>
            </a:r>
            <a:endParaRPr sz="2400" b="0" i="0" u="none" strike="noStrike" cap="none" dirty="0">
              <a:latin typeface="Arial"/>
              <a:ea typeface="Arial"/>
              <a:cs typeface="Arial"/>
              <a:sym typeface="Arial"/>
            </a:endParaRPr>
          </a:p>
        </p:txBody>
      </p:sp>
      <p:pic>
        <p:nvPicPr>
          <p:cNvPr id="229" name="Google Shape;229;p53" descr="Logo"/>
          <p:cNvPicPr preferRelativeResize="0"/>
          <p:nvPr/>
        </p:nvPicPr>
        <p:blipFill rotWithShape="1">
          <a:blip r:embed="rId5">
            <a:alphaModFix/>
          </a:blip>
          <a:srcRect/>
          <a:stretch/>
        </p:blipFill>
        <p:spPr>
          <a:xfrm>
            <a:off x="1048320" y="65520"/>
            <a:ext cx="860400" cy="955080"/>
          </a:xfrm>
          <a:prstGeom prst="rect">
            <a:avLst/>
          </a:prstGeom>
          <a:noFill/>
          <a:ln>
            <a:noFill/>
          </a:ln>
        </p:spPr>
      </p:pic>
      <p:pic>
        <p:nvPicPr>
          <p:cNvPr id="230" name="Google Shape;230;p53" descr="Logo"/>
          <p:cNvPicPr preferRelativeResize="0"/>
          <p:nvPr/>
        </p:nvPicPr>
        <p:blipFill rotWithShape="1">
          <a:blip r:embed="rId6">
            <a:alphaModFix/>
          </a:blip>
          <a:srcRect/>
          <a:stretch/>
        </p:blipFill>
        <p:spPr>
          <a:xfrm>
            <a:off x="9512640" y="113760"/>
            <a:ext cx="955080" cy="955080"/>
          </a:xfrm>
          <a:prstGeom prst="rect">
            <a:avLst/>
          </a:prstGeom>
          <a:noFill/>
          <a:ln>
            <a:noFill/>
          </a:ln>
        </p:spPr>
      </p:pic>
      <p:pic>
        <p:nvPicPr>
          <p:cNvPr id="231" name="Google Shape;231;p53" descr="A black background with white text"/>
          <p:cNvPicPr preferRelativeResize="0"/>
          <p:nvPr/>
        </p:nvPicPr>
        <p:blipFill rotWithShape="1">
          <a:blip r:embed="rId7">
            <a:alphaModFix/>
          </a:blip>
          <a:srcRect/>
          <a:stretch/>
        </p:blipFill>
        <p:spPr>
          <a:xfrm>
            <a:off x="10473120" y="65520"/>
            <a:ext cx="1657080" cy="955080"/>
          </a:xfrm>
          <a:prstGeom prst="rect">
            <a:avLst/>
          </a:prstGeom>
          <a:noFill/>
          <a:ln>
            <a:noFill/>
          </a:ln>
        </p:spPr>
      </p:pic>
      <p:sp>
        <p:nvSpPr>
          <p:cNvPr id="232" name="Google Shape;232;p53"/>
          <p:cNvSpPr txBox="1"/>
          <p:nvPr/>
        </p:nvSpPr>
        <p:spPr>
          <a:xfrm>
            <a:off x="1770480" y="105480"/>
            <a:ext cx="7953120" cy="1292760"/>
          </a:xfrm>
          <a:prstGeom prst="rect">
            <a:avLst/>
          </a:prstGeom>
          <a:noFill/>
          <a:ln>
            <a:noFill/>
          </a:ln>
        </p:spPr>
        <p:txBody>
          <a:bodyPr spcFirstLastPara="1" wrap="square" lIns="91425" tIns="45700" rIns="91425" bIns="45700" anchor="t" anchorCtr="1">
            <a:noAutofit/>
          </a:bodyPr>
          <a:lstStyle/>
          <a:p>
            <a:pPr marL="0" marR="0" lvl="0" indent="0" algn="ctr" rtl="0">
              <a:lnSpc>
                <a:spcPct val="100000"/>
              </a:lnSpc>
              <a:spcBef>
                <a:spcPts val="0"/>
              </a:spcBef>
              <a:spcAft>
                <a:spcPts val="0"/>
              </a:spcAft>
              <a:buNone/>
            </a:pPr>
            <a:r>
              <a:rPr lang="en-US" sz="2600" b="1" i="0" u="none" strike="noStrike" cap="none" dirty="0">
                <a:solidFill>
                  <a:srgbClr val="002060"/>
                </a:solidFill>
                <a:latin typeface="Arial"/>
                <a:ea typeface="Arial"/>
                <a:cs typeface="Arial"/>
                <a:sym typeface="Arial"/>
              </a:rPr>
              <a:t>Seasonal, Inter-annual and Long-term Changes in the Middle Atmospheric</a:t>
            </a:r>
            <a:endParaRPr sz="2600" b="0" i="0" u="none" strike="noStrike" cap="none" dirty="0">
              <a:solidFill>
                <a:srgbClr val="002060"/>
              </a:solidFill>
              <a:latin typeface="Arial"/>
              <a:ea typeface="Arial"/>
              <a:cs typeface="Arial"/>
              <a:sym typeface="Arial"/>
            </a:endParaRPr>
          </a:p>
          <a:p>
            <a:pPr marL="0" marR="0" lvl="0" indent="0" algn="ctr" rtl="0">
              <a:lnSpc>
                <a:spcPct val="100000"/>
              </a:lnSpc>
              <a:spcBef>
                <a:spcPts val="0"/>
              </a:spcBef>
              <a:spcAft>
                <a:spcPts val="0"/>
              </a:spcAft>
              <a:buNone/>
            </a:pPr>
            <a:r>
              <a:rPr lang="en-US" sz="2600" b="1" i="0" u="none" strike="noStrike" cap="none" dirty="0">
                <a:solidFill>
                  <a:srgbClr val="002060"/>
                </a:solidFill>
                <a:latin typeface="Arial"/>
                <a:ea typeface="Arial"/>
                <a:cs typeface="Arial"/>
                <a:sym typeface="Arial"/>
              </a:rPr>
              <a:t>Carbon Monoxide Over the Tropics</a:t>
            </a:r>
            <a:endParaRPr sz="2600" b="0" i="0" u="none" strike="noStrike" cap="none" dirty="0">
              <a:solidFill>
                <a:srgbClr val="002060"/>
              </a:solidFill>
              <a:latin typeface="Arial"/>
              <a:ea typeface="Arial"/>
              <a:cs typeface="Arial"/>
              <a:sym typeface="Arial"/>
            </a:endParaRPr>
          </a:p>
        </p:txBody>
      </p:sp>
      <p:sp>
        <p:nvSpPr>
          <p:cNvPr id="235" name="Google Shape;235;p53"/>
          <p:cNvSpPr txBox="1"/>
          <p:nvPr/>
        </p:nvSpPr>
        <p:spPr>
          <a:xfrm>
            <a:off x="68760" y="4859179"/>
            <a:ext cx="5405765" cy="200315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400" b="1" i="0" u="none" strike="noStrike" cap="none" dirty="0">
                <a:solidFill>
                  <a:srgbClr val="C00000"/>
                </a:solidFill>
                <a:latin typeface="Arial"/>
                <a:ea typeface="Arial"/>
                <a:cs typeface="Arial"/>
                <a:sym typeface="Arial"/>
              </a:rPr>
              <a:t>Oindrila Nath</a:t>
            </a:r>
            <a:r>
              <a:rPr lang="en-US" sz="1600" b="1" i="0" u="none" strike="noStrike" cap="none" baseline="30000" dirty="0">
                <a:solidFill>
                  <a:srgbClr val="C00000"/>
                </a:solidFill>
                <a:latin typeface="Arial"/>
                <a:ea typeface="Arial"/>
                <a:cs typeface="Arial"/>
                <a:sym typeface="Arial"/>
              </a:rPr>
              <a:t>1,2</a:t>
            </a:r>
            <a:r>
              <a:rPr lang="en-US" sz="1400" b="1" i="0" u="none" strike="noStrike" cap="none" dirty="0">
                <a:solidFill>
                  <a:srgbClr val="C00000"/>
                </a:solidFill>
                <a:latin typeface="Arial"/>
                <a:ea typeface="Arial"/>
                <a:cs typeface="Arial"/>
                <a:sym typeface="Arial"/>
              </a:rPr>
              <a:t>, Jayanarayanan Kuttippurath</a:t>
            </a:r>
            <a:r>
              <a:rPr lang="en-US" sz="1600" b="1" i="0" u="none" strike="noStrike" cap="none" baseline="30000" dirty="0">
                <a:solidFill>
                  <a:srgbClr val="C00000"/>
                </a:solidFill>
                <a:latin typeface="Arial"/>
                <a:ea typeface="Arial"/>
                <a:cs typeface="Arial"/>
                <a:sym typeface="Arial"/>
              </a:rPr>
              <a:t>2</a:t>
            </a:r>
            <a:r>
              <a:rPr lang="en-US" sz="1400" b="1" i="0" u="none" strike="noStrike" cap="none" dirty="0">
                <a:solidFill>
                  <a:srgbClr val="C00000"/>
                </a:solidFill>
                <a:latin typeface="Arial"/>
                <a:ea typeface="Arial"/>
                <a:cs typeface="Arial"/>
                <a:sym typeface="Arial"/>
              </a:rPr>
              <a:t>, S. Sridharan</a:t>
            </a:r>
            <a:r>
              <a:rPr lang="en-US" sz="1600" b="1" i="0" u="none" strike="noStrike" cap="none" baseline="30000" dirty="0">
                <a:solidFill>
                  <a:srgbClr val="C00000"/>
                </a:solidFill>
                <a:latin typeface="Arial"/>
                <a:ea typeface="Arial"/>
                <a:cs typeface="Arial"/>
                <a:sym typeface="Arial"/>
              </a:rPr>
              <a:t>3</a:t>
            </a:r>
            <a:r>
              <a:rPr lang="en-US" sz="1400" b="1" i="0" u="none" strike="noStrike" cap="none" dirty="0">
                <a:solidFill>
                  <a:srgbClr val="C00000"/>
                </a:solidFill>
                <a:latin typeface="Arial"/>
                <a:ea typeface="Arial"/>
                <a:cs typeface="Arial"/>
                <a:sym typeface="Arial"/>
              </a:rPr>
              <a:t>, Wuhu Feng</a:t>
            </a:r>
            <a:r>
              <a:rPr lang="en-US" sz="1600" b="1" i="0" u="none" strike="noStrike" cap="none" baseline="30000" dirty="0">
                <a:solidFill>
                  <a:srgbClr val="C00000"/>
                </a:solidFill>
                <a:latin typeface="Arial"/>
                <a:ea typeface="Arial"/>
                <a:cs typeface="Arial"/>
                <a:sym typeface="Arial"/>
              </a:rPr>
              <a:t>4</a:t>
            </a:r>
            <a:endParaRPr sz="1400" b="0" i="0" u="none" strike="noStrike" cap="none" dirty="0">
              <a:solidFill>
                <a:srgbClr val="C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dirty="0">
              <a:solidFill>
                <a:srgbClr val="C00000"/>
              </a:solidFill>
              <a:latin typeface="Arial"/>
              <a:ea typeface="Arial"/>
              <a:cs typeface="Arial"/>
              <a:sym typeface="Arial"/>
            </a:endParaRPr>
          </a:p>
          <a:p>
            <a:pPr marL="0" marR="0" lvl="0" indent="0" algn="l" rtl="0">
              <a:lnSpc>
                <a:spcPct val="100000"/>
              </a:lnSpc>
              <a:spcBef>
                <a:spcPts val="0"/>
              </a:spcBef>
              <a:spcAft>
                <a:spcPts val="0"/>
              </a:spcAft>
              <a:buNone/>
            </a:pPr>
            <a:r>
              <a:rPr lang="en-US" sz="1200" b="0" i="0" u="none" strike="noStrike" cap="none" baseline="30000" dirty="0">
                <a:solidFill>
                  <a:srgbClr val="000000"/>
                </a:solidFill>
                <a:latin typeface="Arial"/>
                <a:ea typeface="Arial"/>
                <a:cs typeface="Arial"/>
                <a:sym typeface="Arial"/>
              </a:rPr>
              <a:t>1</a:t>
            </a:r>
            <a:r>
              <a:rPr lang="en-US" sz="1050" b="0" i="0" u="none" strike="noStrike" cap="none" dirty="0">
                <a:solidFill>
                  <a:srgbClr val="000000"/>
                </a:solidFill>
                <a:latin typeface="Arial"/>
                <a:ea typeface="Arial"/>
                <a:cs typeface="Arial"/>
                <a:sym typeface="Arial"/>
              </a:rPr>
              <a:t>Royal Belgian Institute for Space Aeronomy, Av. Circulaire 3, 1180 Uccle, Belgium</a:t>
            </a:r>
            <a:endParaRPr sz="1050" b="0" i="0" u="none" strike="noStrike" cap="none" dirty="0">
              <a:latin typeface="Arial"/>
              <a:ea typeface="Arial"/>
              <a:cs typeface="Arial"/>
              <a:sym typeface="Arial"/>
            </a:endParaRPr>
          </a:p>
          <a:p>
            <a:pPr marL="0" marR="0" lvl="0" indent="0" algn="l" rtl="0">
              <a:lnSpc>
                <a:spcPct val="100000"/>
              </a:lnSpc>
              <a:spcBef>
                <a:spcPts val="0"/>
              </a:spcBef>
              <a:spcAft>
                <a:spcPts val="0"/>
              </a:spcAft>
              <a:buNone/>
            </a:pPr>
            <a:r>
              <a:rPr lang="en-US" sz="1200" b="0" i="0" u="none" strike="noStrike" cap="none" baseline="30000" dirty="0">
                <a:solidFill>
                  <a:srgbClr val="000000"/>
                </a:solidFill>
                <a:latin typeface="Arial"/>
                <a:ea typeface="Arial"/>
                <a:cs typeface="Arial"/>
                <a:sym typeface="Arial"/>
              </a:rPr>
              <a:t>2</a:t>
            </a:r>
            <a:r>
              <a:rPr lang="en-US" sz="1050" b="0" i="0" u="none" strike="noStrike" cap="none" dirty="0">
                <a:solidFill>
                  <a:srgbClr val="000000"/>
                </a:solidFill>
                <a:latin typeface="Arial"/>
                <a:ea typeface="Arial"/>
                <a:cs typeface="Arial"/>
                <a:sym typeface="Arial"/>
              </a:rPr>
              <a:t>CORAL, Indian Institute of Technology Kharagpur, 721302 Kharagpur, India</a:t>
            </a:r>
            <a:endParaRPr sz="1050" b="0" i="0" u="none" strike="noStrike" cap="none" dirty="0">
              <a:latin typeface="Arial"/>
              <a:ea typeface="Arial"/>
              <a:cs typeface="Arial"/>
              <a:sym typeface="Arial"/>
            </a:endParaRPr>
          </a:p>
          <a:p>
            <a:pPr marL="0" marR="0" lvl="0" indent="0" algn="l" rtl="0">
              <a:lnSpc>
                <a:spcPct val="100000"/>
              </a:lnSpc>
              <a:spcBef>
                <a:spcPts val="0"/>
              </a:spcBef>
              <a:spcAft>
                <a:spcPts val="0"/>
              </a:spcAft>
              <a:buNone/>
            </a:pPr>
            <a:r>
              <a:rPr lang="en-US" sz="1200" b="0" i="0" u="none" strike="noStrike" cap="none" baseline="30000" dirty="0">
                <a:solidFill>
                  <a:srgbClr val="000000"/>
                </a:solidFill>
                <a:latin typeface="Arial"/>
                <a:ea typeface="Arial"/>
                <a:cs typeface="Arial"/>
                <a:sym typeface="Arial"/>
              </a:rPr>
              <a:t>3</a:t>
            </a:r>
            <a:r>
              <a:rPr lang="en-US" sz="1050" b="0" i="0" u="none" strike="noStrike" cap="none" dirty="0">
                <a:solidFill>
                  <a:srgbClr val="000000"/>
                </a:solidFill>
                <a:latin typeface="Arial"/>
                <a:ea typeface="Arial"/>
                <a:cs typeface="Arial"/>
                <a:sym typeface="Arial"/>
              </a:rPr>
              <a:t>National Atmospheric Research Laboratory, Gadanki, 517112 Tirupati, India</a:t>
            </a:r>
            <a:endParaRPr sz="1050" b="0" i="0" u="none" strike="noStrike" cap="none" dirty="0">
              <a:latin typeface="Arial"/>
              <a:ea typeface="Arial"/>
              <a:cs typeface="Arial"/>
              <a:sym typeface="Arial"/>
            </a:endParaRPr>
          </a:p>
          <a:p>
            <a:pPr marL="0" marR="0" lvl="0" indent="0" algn="l" rtl="0">
              <a:lnSpc>
                <a:spcPct val="100000"/>
              </a:lnSpc>
              <a:spcBef>
                <a:spcPts val="0"/>
              </a:spcBef>
              <a:spcAft>
                <a:spcPts val="0"/>
              </a:spcAft>
              <a:buNone/>
            </a:pPr>
            <a:r>
              <a:rPr lang="en-US" sz="1200" b="0" i="0" u="none" strike="noStrike" cap="none" baseline="30000" dirty="0">
                <a:solidFill>
                  <a:srgbClr val="000000"/>
                </a:solidFill>
                <a:latin typeface="Arial"/>
                <a:ea typeface="Arial"/>
                <a:cs typeface="Arial"/>
                <a:sym typeface="Arial"/>
              </a:rPr>
              <a:t>4</a:t>
            </a:r>
            <a:r>
              <a:rPr lang="en-US" sz="1050" b="0" i="0" u="none" strike="noStrike" cap="none" dirty="0">
                <a:solidFill>
                  <a:srgbClr val="000000"/>
                </a:solidFill>
                <a:latin typeface="Arial"/>
                <a:ea typeface="Arial"/>
                <a:cs typeface="Arial"/>
                <a:sym typeface="Arial"/>
              </a:rPr>
              <a:t>National Centre for Atmospheric Science, University of Leeds, Leeds LS2 9PH,</a:t>
            </a:r>
            <a:endParaRPr sz="1050" b="0" i="0" u="none" strike="noStrike" cap="none" dirty="0">
              <a:latin typeface="Arial"/>
              <a:ea typeface="Arial"/>
              <a:cs typeface="Arial"/>
              <a:sym typeface="Arial"/>
            </a:endParaRPr>
          </a:p>
          <a:p>
            <a:pPr marL="0" marR="0" lvl="0" indent="0" algn="l" rtl="0">
              <a:lnSpc>
                <a:spcPct val="100000"/>
              </a:lnSpc>
              <a:spcBef>
                <a:spcPts val="0"/>
              </a:spcBef>
              <a:spcAft>
                <a:spcPts val="0"/>
              </a:spcAft>
              <a:buNone/>
            </a:pPr>
            <a:r>
              <a:rPr lang="en-US" sz="1050" b="0" i="0" u="none" strike="noStrike" cap="none" dirty="0">
                <a:solidFill>
                  <a:srgbClr val="000000"/>
                </a:solidFill>
                <a:latin typeface="Arial"/>
                <a:ea typeface="Arial"/>
                <a:cs typeface="Arial"/>
                <a:sym typeface="Arial"/>
              </a:rPr>
              <a:t>U.K.; School of Earth and Environment, University of Leeds, Leeds LS2 9JT, U.K</a:t>
            </a:r>
            <a:endParaRPr sz="1050" b="0" i="0" u="none" strike="noStrike" cap="none" dirty="0">
              <a:latin typeface="Arial"/>
              <a:ea typeface="Arial"/>
              <a:cs typeface="Arial"/>
              <a:sym typeface="Arial"/>
            </a:endParaRPr>
          </a:p>
        </p:txBody>
      </p:sp>
      <p:sp>
        <p:nvSpPr>
          <p:cNvPr id="2" name="Curved Right Arrow 1">
            <a:extLst>
              <a:ext uri="{FF2B5EF4-FFF2-40B4-BE49-F238E27FC236}">
                <a16:creationId xmlns:a16="http://schemas.microsoft.com/office/drawing/2014/main" id="{DFF066F0-1745-A739-5D87-1DE250437E2C}"/>
              </a:ext>
            </a:extLst>
          </p:cNvPr>
          <p:cNvSpPr/>
          <p:nvPr/>
        </p:nvSpPr>
        <p:spPr>
          <a:xfrm rot="3505233">
            <a:off x="4902590" y="753974"/>
            <a:ext cx="890946" cy="2525936"/>
          </a:xfrm>
          <a:prstGeom prst="curvedRightArrow">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95000"/>
                  <a:lumOff val="5000"/>
                </a:schemeClr>
              </a:solidFill>
            </a:endParaRPr>
          </a:p>
        </p:txBody>
      </p:sp>
      <p:sp>
        <p:nvSpPr>
          <p:cNvPr id="3" name="Curved Right Arrow 2">
            <a:extLst>
              <a:ext uri="{FF2B5EF4-FFF2-40B4-BE49-F238E27FC236}">
                <a16:creationId xmlns:a16="http://schemas.microsoft.com/office/drawing/2014/main" id="{99A43948-6F82-EA15-6839-E1A998FE9565}"/>
              </a:ext>
            </a:extLst>
          </p:cNvPr>
          <p:cNvSpPr/>
          <p:nvPr/>
        </p:nvSpPr>
        <p:spPr>
          <a:xfrm rot="6629036" flipH="1" flipV="1">
            <a:off x="6493224" y="3685701"/>
            <a:ext cx="1041530" cy="3719880"/>
          </a:xfrm>
          <a:prstGeom prst="curvedRightArrow">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95000"/>
                  <a:lumOff val="5000"/>
                </a:schemeClr>
              </a:solidFill>
            </a:endParaRPr>
          </a:p>
        </p:txBody>
      </p:sp>
      <p:sp>
        <p:nvSpPr>
          <p:cNvPr id="4" name="TextBox 3">
            <a:extLst>
              <a:ext uri="{FF2B5EF4-FFF2-40B4-BE49-F238E27FC236}">
                <a16:creationId xmlns:a16="http://schemas.microsoft.com/office/drawing/2014/main" id="{333EC15F-70AD-18A1-DD3E-A786D96D4311}"/>
              </a:ext>
            </a:extLst>
          </p:cNvPr>
          <p:cNvSpPr txBox="1"/>
          <p:nvPr/>
        </p:nvSpPr>
        <p:spPr>
          <a:xfrm>
            <a:off x="6199277" y="4416688"/>
            <a:ext cx="1692796" cy="1569660"/>
          </a:xfrm>
          <a:prstGeom prst="rect">
            <a:avLst/>
          </a:prstGeom>
          <a:noFill/>
        </p:spPr>
        <p:txBody>
          <a:bodyPr wrap="square" rtlCol="0">
            <a:spAutoFit/>
          </a:bodyPr>
          <a:lstStyle/>
          <a:p>
            <a:pPr algn="ctr"/>
            <a:r>
              <a:rPr lang="en-US" sz="2400" b="1" dirty="0">
                <a:latin typeface="Arial" panose="020B0604020202020204" pitchFamily="34" charset="0"/>
                <a:cs typeface="Arial" panose="020B0604020202020204" pitchFamily="34" charset="0"/>
              </a:rPr>
              <a:t>QBO, Solar Cycle, ENSO</a:t>
            </a:r>
          </a:p>
        </p:txBody>
      </p:sp>
      <p:sp>
        <p:nvSpPr>
          <p:cNvPr id="6" name="TextBox 5">
            <a:extLst>
              <a:ext uri="{FF2B5EF4-FFF2-40B4-BE49-F238E27FC236}">
                <a16:creationId xmlns:a16="http://schemas.microsoft.com/office/drawing/2014/main" id="{267074CD-E262-C2BA-D4E4-9D54D7C696AD}"/>
              </a:ext>
            </a:extLst>
          </p:cNvPr>
          <p:cNvSpPr txBox="1"/>
          <p:nvPr/>
        </p:nvSpPr>
        <p:spPr>
          <a:xfrm>
            <a:off x="3010169" y="1821412"/>
            <a:ext cx="3021741" cy="461665"/>
          </a:xfrm>
          <a:prstGeom prst="rect">
            <a:avLst/>
          </a:prstGeom>
          <a:noFill/>
        </p:spPr>
        <p:txBody>
          <a:bodyPr wrap="square" rtlCol="0">
            <a:spAutoFit/>
          </a:bodyPr>
          <a:lstStyle/>
          <a:p>
            <a:pPr algn="ctr"/>
            <a:r>
              <a:rPr lang="en-US" sz="2400" b="1" dirty="0">
                <a:latin typeface="Arial" panose="020B0604020202020204" pitchFamily="34" charset="0"/>
                <a:cs typeface="Arial" panose="020B0604020202020204" pitchFamily="34" charset="0"/>
              </a:rPr>
              <a:t>Dynamic    tracer </a:t>
            </a:r>
          </a:p>
        </p:txBody>
      </p:sp>
      <p:sp>
        <p:nvSpPr>
          <p:cNvPr id="7" name="TextBox 6">
            <a:extLst>
              <a:ext uri="{FF2B5EF4-FFF2-40B4-BE49-F238E27FC236}">
                <a16:creationId xmlns:a16="http://schemas.microsoft.com/office/drawing/2014/main" id="{16BA0EF6-CA27-C308-5615-F2B63E209607}"/>
              </a:ext>
            </a:extLst>
          </p:cNvPr>
          <p:cNvSpPr txBox="1"/>
          <p:nvPr/>
        </p:nvSpPr>
        <p:spPr>
          <a:xfrm>
            <a:off x="7546429" y="6290855"/>
            <a:ext cx="4559261" cy="461665"/>
          </a:xfrm>
          <a:prstGeom prst="rect">
            <a:avLst/>
          </a:prstGeom>
          <a:noFill/>
        </p:spPr>
        <p:txBody>
          <a:bodyPr wrap="none" rtlCol="0">
            <a:spAutoFit/>
          </a:bodyPr>
          <a:lstStyle/>
          <a:p>
            <a:r>
              <a:rPr lang="en-US" sz="2400" b="1" dirty="0">
                <a:highlight>
                  <a:srgbClr val="FFFF00"/>
                </a:highlight>
                <a:latin typeface="Arial" panose="020B0604020202020204" pitchFamily="34" charset="0"/>
                <a:cs typeface="Arial" panose="020B0604020202020204" pitchFamily="34" charset="0"/>
              </a:rPr>
              <a:t>PICO spot 5 I PICO Screen 5.4</a:t>
            </a:r>
          </a:p>
        </p:txBody>
      </p:sp>
      <p:sp>
        <p:nvSpPr>
          <p:cNvPr id="8" name="TextBox 7">
            <a:extLst>
              <a:ext uri="{FF2B5EF4-FFF2-40B4-BE49-F238E27FC236}">
                <a16:creationId xmlns:a16="http://schemas.microsoft.com/office/drawing/2014/main" id="{C792FA7B-85D6-BD6A-6AE5-6270535B9E61}"/>
              </a:ext>
            </a:extLst>
          </p:cNvPr>
          <p:cNvSpPr txBox="1"/>
          <p:nvPr/>
        </p:nvSpPr>
        <p:spPr>
          <a:xfrm>
            <a:off x="5747040" y="5986348"/>
            <a:ext cx="1072730" cy="584775"/>
          </a:xfrm>
          <a:prstGeom prst="rect">
            <a:avLst/>
          </a:prstGeom>
          <a:noFill/>
        </p:spPr>
        <p:txBody>
          <a:bodyPr wrap="none" rtlCol="0">
            <a:spAutoFit/>
          </a:bodyPr>
          <a:lstStyle/>
          <a:p>
            <a:r>
              <a:rPr lang="en-US" sz="3200" b="1" dirty="0">
                <a:solidFill>
                  <a:srgbClr val="FF0000"/>
                </a:solidFill>
                <a:latin typeface="Arial" panose="020B0604020202020204" pitchFamily="34" charset="0"/>
                <a:cs typeface="Arial" panose="020B0604020202020204" pitchFamily="34" charset="0"/>
              </a:rPr>
              <a:t>MLR</a:t>
            </a:r>
          </a:p>
        </p:txBody>
      </p:sp>
    </p:spTree>
    <p:extLst>
      <p:ext uri="{BB962C8B-B14F-4D97-AF65-F5344CB8AC3E}">
        <p14:creationId xmlns:p14="http://schemas.microsoft.com/office/powerpoint/2010/main" val="3429915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linds(horizontal)">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228"/>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linds(horizontal)">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dissolve">
                                      <p:cBhvr>
                                        <p:cTn id="27" dur="500"/>
                                        <p:tgtEl>
                                          <p:spTgt spid="3"/>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dissolve">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227"/>
                                        </p:tgtEl>
                                        <p:attrNameLst>
                                          <p:attrName>style.visibility</p:attrName>
                                        </p:attrNameLst>
                                      </p:cBhvr>
                                      <p:to>
                                        <p:strVal val="visible"/>
                                      </p:to>
                                    </p:set>
                                    <p:anim calcmode="lin" valueType="num">
                                      <p:cBhvr additive="base">
                                        <p:cTn id="35" dur="500" fill="hold"/>
                                        <p:tgtEl>
                                          <p:spTgt spid="227"/>
                                        </p:tgtEl>
                                        <p:attrNameLst>
                                          <p:attrName>ppt_x</p:attrName>
                                        </p:attrNameLst>
                                      </p:cBhvr>
                                      <p:tavLst>
                                        <p:tav tm="0">
                                          <p:val>
                                            <p:strVal val="#ppt_x"/>
                                          </p:val>
                                        </p:tav>
                                        <p:tav tm="100000">
                                          <p:val>
                                            <p:strVal val="#ppt_x"/>
                                          </p:val>
                                        </p:tav>
                                      </p:tavLst>
                                    </p:anim>
                                    <p:anim calcmode="lin" valueType="num">
                                      <p:cBhvr additive="base">
                                        <p:cTn id="36" dur="500" fill="hold"/>
                                        <p:tgtEl>
                                          <p:spTgt spid="227"/>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5" presetClass="entr" presetSubtype="10"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checkerboard(across)">
                                      <p:cBhvr>
                                        <p:cTn id="4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6" grpId="0" animBg="1"/>
      <p:bldP spid="227" grpId="0" animBg="1"/>
      <p:bldP spid="228" grpId="0" animBg="1"/>
      <p:bldP spid="2" grpId="0" animBg="1"/>
      <p:bldP spid="3" grpId="0" animBg="1"/>
      <p:bldP spid="4" grpId="0"/>
      <p:bldP spid="6" grpId="0"/>
      <p:bldP spid="7" grpId="0"/>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F091F3-51AE-A0ED-D991-20E0A3D242E2}"/>
              </a:ext>
            </a:extLst>
          </p:cNvPr>
          <p:cNvSpPr>
            <a:spLocks noGrp="1"/>
          </p:cNvSpPr>
          <p:nvPr>
            <p:ph type="title"/>
          </p:nvPr>
        </p:nvSpPr>
        <p:spPr>
          <a:xfrm>
            <a:off x="809249" y="588188"/>
            <a:ext cx="10515600" cy="1325563"/>
          </a:xfrm>
        </p:spPr>
        <p:txBody>
          <a:bodyPr/>
          <a:lstStyle/>
          <a:p>
            <a:r>
              <a:rPr lang="en-US" sz="4800" dirty="0">
                <a:solidFill>
                  <a:srgbClr val="002060"/>
                </a:solidFill>
                <a:latin typeface="Arial" panose="020B0604020202020204" pitchFamily="34" charset="0"/>
                <a:cs typeface="Arial" panose="020B0604020202020204" pitchFamily="34" charset="0"/>
              </a:rPr>
              <a:t>Summary</a:t>
            </a:r>
          </a:p>
        </p:txBody>
      </p:sp>
      <p:cxnSp>
        <p:nvCxnSpPr>
          <p:cNvPr id="4" name="Straight Connector 3">
            <a:extLst>
              <a:ext uri="{FF2B5EF4-FFF2-40B4-BE49-F238E27FC236}">
                <a16:creationId xmlns:a16="http://schemas.microsoft.com/office/drawing/2014/main" id="{8F84D15B-9BB9-1578-1776-922C0108C38C}"/>
              </a:ext>
            </a:extLst>
          </p:cNvPr>
          <p:cNvCxnSpPr/>
          <p:nvPr/>
        </p:nvCxnSpPr>
        <p:spPr>
          <a:xfrm>
            <a:off x="266700" y="6375400"/>
            <a:ext cx="11628000" cy="0"/>
          </a:xfrm>
          <a:prstGeom prst="line">
            <a:avLst/>
          </a:prstGeom>
        </p:spPr>
        <p:style>
          <a:lnRef idx="2">
            <a:schemeClr val="accent1"/>
          </a:lnRef>
          <a:fillRef idx="0">
            <a:schemeClr val="accent1"/>
          </a:fillRef>
          <a:effectRef idx="1">
            <a:schemeClr val="accent1"/>
          </a:effectRef>
          <a:fontRef idx="minor">
            <a:schemeClr val="tx1"/>
          </a:fontRef>
        </p:style>
      </p:cxnSp>
      <p:sp>
        <p:nvSpPr>
          <p:cNvPr id="5" name="TextBox 4">
            <a:extLst>
              <a:ext uri="{FF2B5EF4-FFF2-40B4-BE49-F238E27FC236}">
                <a16:creationId xmlns:a16="http://schemas.microsoft.com/office/drawing/2014/main" id="{FF2C687D-3F59-D5C6-6903-1F1D352B1F0B}"/>
              </a:ext>
            </a:extLst>
          </p:cNvPr>
          <p:cNvSpPr txBox="1"/>
          <p:nvPr/>
        </p:nvSpPr>
        <p:spPr>
          <a:xfrm>
            <a:off x="495300" y="2197100"/>
            <a:ext cx="11143499" cy="4093428"/>
          </a:xfrm>
          <a:prstGeom prst="rect">
            <a:avLst/>
          </a:prstGeom>
          <a:noFill/>
        </p:spPr>
        <p:txBody>
          <a:bodyPr wrap="square" rtlCol="0">
            <a:spAutoFit/>
          </a:bodyPr>
          <a:lstStyle/>
          <a:p>
            <a:pPr marL="285750" indent="-285750" algn="just">
              <a:buFont typeface="Wingdings" pitchFamily="2" charset="2"/>
              <a:buChar char="q"/>
            </a:pPr>
            <a:r>
              <a:rPr lang="en-US" sz="2000" b="1" dirty="0">
                <a:latin typeface="Arial" panose="020B0604020202020204" pitchFamily="34" charset="0"/>
                <a:cs typeface="Arial" panose="020B0604020202020204" pitchFamily="34" charset="0"/>
              </a:rPr>
              <a:t> CO VMR shows a distinct semi-annual oscillation in the middle atmosphere.</a:t>
            </a:r>
          </a:p>
          <a:p>
            <a:pPr marL="285750" indent="-285750" algn="just">
              <a:buFont typeface="Wingdings" pitchFamily="2" charset="2"/>
              <a:buChar char="q"/>
            </a:pPr>
            <a:endParaRPr lang="en-US" sz="2000" b="1" dirty="0">
              <a:latin typeface="Arial" panose="020B0604020202020204" pitchFamily="34" charset="0"/>
              <a:cs typeface="Arial" panose="020B0604020202020204" pitchFamily="34" charset="0"/>
            </a:endParaRPr>
          </a:p>
          <a:p>
            <a:pPr marL="285750" indent="-285750" algn="just">
              <a:buFont typeface="Wingdings" pitchFamily="2" charset="2"/>
              <a:buChar char="q"/>
            </a:pPr>
            <a:endParaRPr lang="en-US" sz="2000" b="1" dirty="0">
              <a:latin typeface="Arial" panose="020B0604020202020204" pitchFamily="34" charset="0"/>
              <a:cs typeface="Arial" panose="020B0604020202020204" pitchFamily="34" charset="0"/>
            </a:endParaRPr>
          </a:p>
          <a:p>
            <a:pPr marL="285750" indent="-285750" algn="just">
              <a:buFont typeface="Wingdings" pitchFamily="2" charset="2"/>
              <a:buChar char="q"/>
            </a:pPr>
            <a:r>
              <a:rPr lang="en-US" sz="2000" b="1" dirty="0">
                <a:latin typeface="Arial" panose="020B0604020202020204" pitchFamily="34" charset="0"/>
                <a:cs typeface="Arial" panose="020B0604020202020204" pitchFamily="34" charset="0"/>
              </a:rPr>
              <a:t> Higher CO values  are observed during the winter months (DJF) which is due to decrease in solar intensity during this time, for which the photolysis reactions get decelerated; and during summer months (MAM) which is attributed to vertical mixing due to tidal wave (Lee et al., 2018).</a:t>
            </a:r>
          </a:p>
          <a:p>
            <a:pPr marL="285750" indent="-285750" algn="just">
              <a:buFont typeface="Wingdings" pitchFamily="2" charset="2"/>
              <a:buChar char="q"/>
            </a:pPr>
            <a:endParaRPr lang="en-US" sz="2000" b="1" dirty="0">
              <a:latin typeface="Arial" panose="020B0604020202020204" pitchFamily="34" charset="0"/>
              <a:cs typeface="Arial" panose="020B0604020202020204" pitchFamily="34" charset="0"/>
            </a:endParaRPr>
          </a:p>
          <a:p>
            <a:pPr marL="285750" indent="-285750" algn="just">
              <a:buFont typeface="Wingdings" pitchFamily="2" charset="2"/>
              <a:buChar char="q"/>
            </a:pPr>
            <a:r>
              <a:rPr lang="en-US" sz="2000" b="1" dirty="0">
                <a:latin typeface="Arial" panose="020B0604020202020204" pitchFamily="34" charset="0"/>
                <a:cs typeface="Arial" panose="020B0604020202020204" pitchFamily="34" charset="0"/>
              </a:rPr>
              <a:t> </a:t>
            </a:r>
            <a:r>
              <a:rPr lang="en-IN" sz="2000" b="1" dirty="0">
                <a:latin typeface="Arial" panose="020B0604020202020204" pitchFamily="34" charset="0"/>
                <a:ea typeface="Times New Roman" panose="02020603050405020304" pitchFamily="18" charset="0"/>
                <a:cs typeface="Arial" panose="020B0604020202020204" pitchFamily="34" charset="0"/>
              </a:rPr>
              <a:t>Above 70 km, QBO</a:t>
            </a:r>
            <a:r>
              <a:rPr lang="en-IN" sz="2000" b="1" baseline="-25000" dirty="0">
                <a:latin typeface="Arial" panose="020B0604020202020204" pitchFamily="34" charset="0"/>
                <a:ea typeface="Times New Roman" panose="02020603050405020304" pitchFamily="18" charset="0"/>
                <a:cs typeface="Arial" panose="020B0604020202020204" pitchFamily="34" charset="0"/>
              </a:rPr>
              <a:t>1</a:t>
            </a:r>
            <a:r>
              <a:rPr lang="en-IN" sz="2000" b="1" dirty="0">
                <a:latin typeface="Arial" panose="020B0604020202020204" pitchFamily="34" charset="0"/>
                <a:ea typeface="Times New Roman" panose="02020603050405020304" pitchFamily="18" charset="0"/>
                <a:cs typeface="Arial" panose="020B0604020202020204" pitchFamily="34" charset="0"/>
              </a:rPr>
              <a:t> and QBO</a:t>
            </a:r>
            <a:r>
              <a:rPr lang="en-IN" sz="2000" b="1" baseline="-25000" dirty="0">
                <a:latin typeface="Arial" panose="020B0604020202020204" pitchFamily="34" charset="0"/>
                <a:ea typeface="Times New Roman" panose="02020603050405020304" pitchFamily="18" charset="0"/>
                <a:cs typeface="Arial" panose="020B0604020202020204" pitchFamily="34" charset="0"/>
              </a:rPr>
              <a:t>2</a:t>
            </a:r>
            <a:r>
              <a:rPr lang="en-IN" sz="2000" b="1" dirty="0">
                <a:latin typeface="Arial" panose="020B0604020202020204" pitchFamily="34" charset="0"/>
                <a:ea typeface="Times New Roman" panose="02020603050405020304" pitchFamily="18" charset="0"/>
                <a:cs typeface="Arial" panose="020B0604020202020204" pitchFamily="34" charset="0"/>
              </a:rPr>
              <a:t> depict a positive and negative response respectively with increasing height. The CO VMR response to solar cycle is positive 65 km above and increasing with height. </a:t>
            </a:r>
          </a:p>
          <a:p>
            <a:pPr marL="285750" indent="-285750" algn="just">
              <a:buFont typeface="Wingdings" pitchFamily="2" charset="2"/>
              <a:buChar char="q"/>
            </a:pPr>
            <a:endParaRPr lang="en-IN" sz="2000" b="1" dirty="0">
              <a:latin typeface="Arial" panose="020B0604020202020204" pitchFamily="34" charset="0"/>
              <a:cs typeface="Arial" panose="020B0604020202020204" pitchFamily="34" charset="0"/>
            </a:endParaRPr>
          </a:p>
          <a:p>
            <a:pPr marL="285750" indent="-285750" algn="just">
              <a:buFont typeface="Wingdings" pitchFamily="2" charset="2"/>
              <a:buChar char="q"/>
            </a:pPr>
            <a:r>
              <a:rPr lang="en-IN" sz="2000" b="1" dirty="0">
                <a:latin typeface="Arial" panose="020B0604020202020204" pitchFamily="34" charset="0"/>
                <a:cs typeface="Arial" panose="020B0604020202020204" pitchFamily="34" charset="0"/>
              </a:rPr>
              <a:t> </a:t>
            </a:r>
            <a:r>
              <a:rPr lang="en-IN" sz="2000" b="1" dirty="0">
                <a:latin typeface="Arial" panose="020B0604020202020204" pitchFamily="34" charset="0"/>
                <a:ea typeface="Times New Roman" panose="02020603050405020304" pitchFamily="18" charset="0"/>
                <a:cs typeface="Arial" panose="020B0604020202020204" pitchFamily="34" charset="0"/>
              </a:rPr>
              <a:t>The trend is highly positive in the upper mesosphere, peaking at 75 km.</a:t>
            </a:r>
            <a:endParaRPr lang="en-US" sz="2000" b="1" dirty="0">
              <a:latin typeface="Arial" panose="020B0604020202020204" pitchFamily="34" charset="0"/>
              <a:cs typeface="Arial" panose="020B0604020202020204" pitchFamily="34" charset="0"/>
            </a:endParaRPr>
          </a:p>
        </p:txBody>
      </p:sp>
      <p:pic>
        <p:nvPicPr>
          <p:cNvPr id="3" name="Picture 2" descr="Contact | BIRA-IASB">
            <a:extLst>
              <a:ext uri="{FF2B5EF4-FFF2-40B4-BE49-F238E27FC236}">
                <a16:creationId xmlns:a16="http://schemas.microsoft.com/office/drawing/2014/main" id="{DC9589C2-F759-0D31-BAE4-0171E66340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875" y="106918"/>
            <a:ext cx="963655" cy="962541"/>
          </a:xfrm>
          <a:prstGeom prst="rect">
            <a:avLst/>
          </a:prstGeom>
          <a:noFill/>
        </p:spPr>
      </p:pic>
    </p:spTree>
    <p:extLst>
      <p:ext uri="{BB962C8B-B14F-4D97-AF65-F5344CB8AC3E}">
        <p14:creationId xmlns:p14="http://schemas.microsoft.com/office/powerpoint/2010/main" val="13445762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1246782-BFCA-944A-CCFB-2E8CAF15F472}"/>
              </a:ext>
            </a:extLst>
          </p:cNvPr>
          <p:cNvPicPr>
            <a:picLocks noChangeAspect="1"/>
          </p:cNvPicPr>
          <p:nvPr/>
        </p:nvPicPr>
        <p:blipFill>
          <a:blip r:embed="rId2"/>
          <a:stretch>
            <a:fillRect/>
          </a:stretch>
        </p:blipFill>
        <p:spPr>
          <a:xfrm>
            <a:off x="1" y="0"/>
            <a:ext cx="12191999" cy="6858000"/>
          </a:xfrm>
          <a:prstGeom prst="rect">
            <a:avLst/>
          </a:prstGeom>
        </p:spPr>
      </p:pic>
      <p:sp>
        <p:nvSpPr>
          <p:cNvPr id="4" name="Rectangle 3">
            <a:extLst>
              <a:ext uri="{FF2B5EF4-FFF2-40B4-BE49-F238E27FC236}">
                <a16:creationId xmlns:a16="http://schemas.microsoft.com/office/drawing/2014/main" id="{C5D3828C-7DBA-C6ED-DDA0-23E6793B95B1}"/>
              </a:ext>
            </a:extLst>
          </p:cNvPr>
          <p:cNvSpPr/>
          <p:nvPr/>
        </p:nvSpPr>
        <p:spPr>
          <a:xfrm>
            <a:off x="2652814" y="3941764"/>
            <a:ext cx="7001340" cy="1908215"/>
          </a:xfrm>
          <a:prstGeom prst="rect">
            <a:avLst/>
          </a:prstGeom>
          <a:noFill/>
        </p:spPr>
        <p:txBody>
          <a:bodyPr wrap="none" lIns="91440" tIns="45720" rIns="91440" bIns="45720">
            <a:spAutoFit/>
          </a:bodyPr>
          <a:lstStyle/>
          <a:p>
            <a:pPr algn="ctr"/>
            <a:r>
              <a:rPr lang="en-GB"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Questions/Suggestions</a:t>
            </a:r>
          </a:p>
          <a:p>
            <a:pPr algn="ctr"/>
            <a:endParaRPr lang="en-GB" sz="20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a:p>
            <a:pPr algn="ctr"/>
            <a:r>
              <a:rPr lang="en-GB" sz="4400" b="1" cap="none" spc="0" dirty="0" err="1">
                <a:ln w="9525">
                  <a:solidFill>
                    <a:schemeClr val="bg1"/>
                  </a:solidFill>
                  <a:prstDash val="solid"/>
                </a:ln>
                <a:solidFill>
                  <a:schemeClr val="tx1"/>
                </a:solidFill>
                <a:effectLst>
                  <a:outerShdw blurRad="12700" dist="38100" dir="2700000" algn="tl" rotWithShape="0">
                    <a:schemeClr val="bg1">
                      <a:lumMod val="50000"/>
                    </a:schemeClr>
                  </a:outerShdw>
                </a:effectLst>
              </a:rPr>
              <a:t>oindrila.nath@aeronomie.be</a:t>
            </a:r>
            <a:endParaRPr lang="en-GB" sz="4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pic>
        <p:nvPicPr>
          <p:cNvPr id="6" name="Graphic 5" descr="Email">
            <a:extLst>
              <a:ext uri="{FF2B5EF4-FFF2-40B4-BE49-F238E27FC236}">
                <a16:creationId xmlns:a16="http://schemas.microsoft.com/office/drawing/2014/main" id="{6D3D1B15-8C05-5A24-7DAB-680F5A2B11D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018834" y="5082935"/>
            <a:ext cx="633980" cy="633980"/>
          </a:xfrm>
          <a:prstGeom prst="rect">
            <a:avLst/>
          </a:prstGeom>
        </p:spPr>
      </p:pic>
    </p:spTree>
    <p:extLst>
      <p:ext uri="{BB962C8B-B14F-4D97-AF65-F5344CB8AC3E}">
        <p14:creationId xmlns:p14="http://schemas.microsoft.com/office/powerpoint/2010/main" val="8308881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0B61A9C-81CF-F26C-0EEB-24CCAFEC9CB2}"/>
              </a:ext>
            </a:extLst>
          </p:cNvPr>
          <p:cNvSpPr txBox="1"/>
          <p:nvPr/>
        </p:nvSpPr>
        <p:spPr>
          <a:xfrm>
            <a:off x="383677" y="1181871"/>
            <a:ext cx="11394046" cy="4555093"/>
          </a:xfrm>
          <a:prstGeom prst="rect">
            <a:avLst/>
          </a:prstGeom>
          <a:noFill/>
        </p:spPr>
        <p:txBody>
          <a:bodyPr wrap="square" rtlCol="0">
            <a:spAutoFit/>
          </a:bodyPr>
          <a:lstStyle/>
          <a:p>
            <a:r>
              <a:rPr lang="en-US" sz="5400" b="1" dirty="0">
                <a:solidFill>
                  <a:srgbClr val="C00000"/>
                </a:solidFill>
                <a:latin typeface="Arial" panose="020B0604020202020204" pitchFamily="34" charset="0"/>
                <a:cs typeface="Arial" panose="020B0604020202020204" pitchFamily="34" charset="0"/>
              </a:rPr>
              <a:t>Outline</a:t>
            </a:r>
          </a:p>
          <a:p>
            <a:endParaRPr lang="en-US" sz="4400" b="1" dirty="0">
              <a:solidFill>
                <a:srgbClr val="00B0F0"/>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800" b="1" dirty="0">
                <a:solidFill>
                  <a:srgbClr val="00B0F0"/>
                </a:solidFill>
                <a:latin typeface="Arial" panose="020B0604020202020204" pitchFamily="34" charset="0"/>
                <a:cs typeface="Arial" panose="020B0604020202020204" pitchFamily="34" charset="0"/>
              </a:rPr>
              <a:t> </a:t>
            </a:r>
            <a:r>
              <a:rPr lang="en-US" sz="3200" b="1" dirty="0">
                <a:solidFill>
                  <a:srgbClr val="00B0F0"/>
                </a:solidFill>
                <a:latin typeface="Arial" panose="020B0604020202020204" pitchFamily="34" charset="0"/>
                <a:cs typeface="Arial" panose="020B0604020202020204" pitchFamily="34" charset="0"/>
              </a:rPr>
              <a:t>Sources and sinks of CO in atmosphere</a:t>
            </a:r>
          </a:p>
          <a:p>
            <a:pPr marL="457200" indent="-457200">
              <a:buFont typeface="Arial" panose="020B0604020202020204" pitchFamily="34" charset="0"/>
              <a:buChar char="•"/>
            </a:pPr>
            <a:r>
              <a:rPr lang="en-US" sz="3200" b="1" dirty="0">
                <a:solidFill>
                  <a:srgbClr val="00B0F0"/>
                </a:solidFill>
                <a:latin typeface="Arial" panose="020B0604020202020204" pitchFamily="34" charset="0"/>
                <a:cs typeface="Arial" panose="020B0604020202020204" pitchFamily="34" charset="0"/>
              </a:rPr>
              <a:t> Present study</a:t>
            </a:r>
          </a:p>
          <a:p>
            <a:pPr marL="457200" indent="-457200">
              <a:buFont typeface="Arial" panose="020B0604020202020204" pitchFamily="34" charset="0"/>
              <a:buChar char="•"/>
            </a:pPr>
            <a:r>
              <a:rPr lang="en-US" sz="3200" b="1" dirty="0">
                <a:solidFill>
                  <a:srgbClr val="00B0F0"/>
                </a:solidFill>
                <a:latin typeface="Arial" panose="020B0604020202020204" pitchFamily="34" charset="0"/>
                <a:cs typeface="Arial" panose="020B0604020202020204" pitchFamily="34" charset="0"/>
              </a:rPr>
              <a:t> Data and Methodology</a:t>
            </a:r>
          </a:p>
          <a:p>
            <a:pPr marL="457200" indent="-457200">
              <a:buFont typeface="Arial" panose="020B0604020202020204" pitchFamily="34" charset="0"/>
              <a:buChar char="•"/>
            </a:pPr>
            <a:r>
              <a:rPr lang="en-US" sz="3200" b="1" dirty="0">
                <a:solidFill>
                  <a:srgbClr val="00B0F0"/>
                </a:solidFill>
                <a:latin typeface="Arial" panose="020B0604020202020204" pitchFamily="34" charset="0"/>
                <a:cs typeface="Arial" panose="020B0604020202020204" pitchFamily="34" charset="0"/>
              </a:rPr>
              <a:t> Results</a:t>
            </a:r>
          </a:p>
          <a:p>
            <a:pPr marL="457200" indent="-457200">
              <a:buFont typeface="Arial" panose="020B0604020202020204" pitchFamily="34" charset="0"/>
              <a:buChar char="•"/>
            </a:pPr>
            <a:r>
              <a:rPr lang="en-US" sz="3200" b="1" dirty="0">
                <a:solidFill>
                  <a:srgbClr val="00B0F0"/>
                </a:solidFill>
                <a:latin typeface="Arial" panose="020B0604020202020204" pitchFamily="34" charset="0"/>
                <a:cs typeface="Arial" panose="020B0604020202020204" pitchFamily="34" charset="0"/>
              </a:rPr>
              <a:t> Summary</a:t>
            </a:r>
          </a:p>
          <a:p>
            <a:endParaRPr lang="en-US" sz="2800" b="1" dirty="0">
              <a:solidFill>
                <a:srgbClr val="00B0F0"/>
              </a:solidFill>
              <a:latin typeface="Arial" panose="020B0604020202020204" pitchFamily="34" charset="0"/>
              <a:cs typeface="Arial" panose="020B0604020202020204" pitchFamily="34" charset="0"/>
            </a:endParaRPr>
          </a:p>
        </p:txBody>
      </p:sp>
      <p:cxnSp>
        <p:nvCxnSpPr>
          <p:cNvPr id="7" name="Straight Connector 6">
            <a:extLst>
              <a:ext uri="{FF2B5EF4-FFF2-40B4-BE49-F238E27FC236}">
                <a16:creationId xmlns:a16="http://schemas.microsoft.com/office/drawing/2014/main" id="{D4DE9AA6-8D2F-7523-1746-99E5477D443C}"/>
              </a:ext>
            </a:extLst>
          </p:cNvPr>
          <p:cNvCxnSpPr/>
          <p:nvPr/>
        </p:nvCxnSpPr>
        <p:spPr>
          <a:xfrm>
            <a:off x="266700" y="6375400"/>
            <a:ext cx="11628000" cy="0"/>
          </a:xfrm>
          <a:prstGeom prst="line">
            <a:avLst/>
          </a:prstGeom>
        </p:spPr>
        <p:style>
          <a:lnRef idx="2">
            <a:schemeClr val="accent1"/>
          </a:lnRef>
          <a:fillRef idx="0">
            <a:schemeClr val="accent1"/>
          </a:fillRef>
          <a:effectRef idx="1">
            <a:schemeClr val="accent1"/>
          </a:effectRef>
          <a:fontRef idx="minor">
            <a:schemeClr val="tx1"/>
          </a:fontRef>
        </p:style>
      </p:cxnSp>
      <p:pic>
        <p:nvPicPr>
          <p:cNvPr id="4" name="Picture 2" descr="Contact | BIRA-IASB">
            <a:extLst>
              <a:ext uri="{FF2B5EF4-FFF2-40B4-BE49-F238E27FC236}">
                <a16:creationId xmlns:a16="http://schemas.microsoft.com/office/drawing/2014/main" id="{90D76BD7-C08A-3529-F638-F680167649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875" y="106918"/>
            <a:ext cx="963655" cy="962541"/>
          </a:xfrm>
          <a:prstGeom prst="rect">
            <a:avLst/>
          </a:prstGeom>
          <a:noFill/>
        </p:spPr>
      </p:pic>
    </p:spTree>
    <p:extLst>
      <p:ext uri="{BB962C8B-B14F-4D97-AF65-F5344CB8AC3E}">
        <p14:creationId xmlns:p14="http://schemas.microsoft.com/office/powerpoint/2010/main" val="36768044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7D6AFB6-E558-45D3-D803-35F63E72502E}"/>
              </a:ext>
            </a:extLst>
          </p:cNvPr>
          <p:cNvSpPr txBox="1"/>
          <p:nvPr/>
        </p:nvSpPr>
        <p:spPr>
          <a:xfrm>
            <a:off x="431800" y="266700"/>
            <a:ext cx="11303000" cy="830997"/>
          </a:xfrm>
          <a:prstGeom prst="rect">
            <a:avLst/>
          </a:prstGeom>
          <a:noFill/>
        </p:spPr>
        <p:txBody>
          <a:bodyPr wrap="square" rtlCol="0">
            <a:spAutoFit/>
          </a:bodyPr>
          <a:lstStyle/>
          <a:p>
            <a:pPr algn="ctr"/>
            <a:r>
              <a:rPr lang="en-US" sz="4800" b="1" dirty="0">
                <a:solidFill>
                  <a:srgbClr val="00B0F0"/>
                </a:solidFill>
                <a:latin typeface="Arial" panose="020B0604020202020204" pitchFamily="34" charset="0"/>
                <a:cs typeface="Arial" panose="020B0604020202020204" pitchFamily="34" charset="0"/>
              </a:rPr>
              <a:t>Sources of CO in the atmosphere </a:t>
            </a:r>
          </a:p>
        </p:txBody>
      </p:sp>
      <p:sp>
        <p:nvSpPr>
          <p:cNvPr id="3" name="Rectangle 2">
            <a:extLst>
              <a:ext uri="{FF2B5EF4-FFF2-40B4-BE49-F238E27FC236}">
                <a16:creationId xmlns:a16="http://schemas.microsoft.com/office/drawing/2014/main" id="{F090157E-6973-7424-67D4-7223B7D68F9B}"/>
              </a:ext>
            </a:extLst>
          </p:cNvPr>
          <p:cNvSpPr/>
          <p:nvPr/>
        </p:nvSpPr>
        <p:spPr>
          <a:xfrm>
            <a:off x="266700" y="1120528"/>
            <a:ext cx="11628000" cy="4965398"/>
          </a:xfrm>
          <a:prstGeom prst="rect">
            <a:avLst/>
          </a:prstGeom>
        </p:spPr>
        <p:txBody>
          <a:bodyPr wrap="square">
            <a:spAutoFit/>
          </a:bodyPr>
          <a:lstStyle/>
          <a:p>
            <a:pPr algn="just">
              <a:lnSpc>
                <a:spcPct val="150000"/>
              </a:lnSpc>
              <a:spcAft>
                <a:spcPts val="1000"/>
              </a:spcAft>
            </a:pPr>
            <a:r>
              <a:rPr lang="en-IN" dirty="0">
                <a:latin typeface="Arial" panose="020B0604020202020204" pitchFamily="34" charset="0"/>
                <a:ea typeface="Times New Roman" panose="02020603050405020304" pitchFamily="18" charset="0"/>
                <a:cs typeface="Arial" panose="020B0604020202020204" pitchFamily="34" charset="0"/>
              </a:rPr>
              <a:t>In lower atmospheric heights, CO is produced by the oxidation of methane (CH</a:t>
            </a:r>
            <a:r>
              <a:rPr lang="en-IN" baseline="-25000" dirty="0">
                <a:latin typeface="Arial" panose="020B0604020202020204" pitchFamily="34" charset="0"/>
                <a:ea typeface="Times New Roman" panose="02020603050405020304" pitchFamily="18" charset="0"/>
                <a:cs typeface="Arial" panose="020B0604020202020204" pitchFamily="34" charset="0"/>
              </a:rPr>
              <a:t>4</a:t>
            </a:r>
            <a:r>
              <a:rPr lang="en-IN" dirty="0">
                <a:latin typeface="Arial" panose="020B0604020202020204" pitchFamily="34" charset="0"/>
                <a:ea typeface="Times New Roman" panose="02020603050405020304" pitchFamily="18" charset="0"/>
                <a:cs typeface="Arial" panose="020B0604020202020204" pitchFamily="34" charset="0"/>
              </a:rPr>
              <a:t>) or Nonmethane hydrocarbons, such as isoprene. Other important sources of CO are biomass burning, and the combustion of fossil fuels. </a:t>
            </a:r>
          </a:p>
          <a:p>
            <a:pPr algn="just">
              <a:lnSpc>
                <a:spcPct val="150000"/>
              </a:lnSpc>
              <a:spcAft>
                <a:spcPts val="1000"/>
              </a:spcAft>
            </a:pPr>
            <a:r>
              <a:rPr lang="en-IN" dirty="0">
                <a:latin typeface="Arial" panose="020B0604020202020204" pitchFamily="34" charset="0"/>
                <a:ea typeface="Times New Roman" panose="02020603050405020304" pitchFamily="18" charset="0"/>
                <a:cs typeface="Arial" panose="020B0604020202020204" pitchFamily="34" charset="0"/>
              </a:rPr>
              <a:t>CO is produced by the photodissociation of CO</a:t>
            </a:r>
            <a:r>
              <a:rPr lang="en-IN" baseline="-25000" dirty="0">
                <a:latin typeface="Arial" panose="020B0604020202020204" pitchFamily="34" charset="0"/>
                <a:ea typeface="Times New Roman" panose="02020603050405020304" pitchFamily="18" charset="0"/>
                <a:cs typeface="Arial" panose="020B0604020202020204" pitchFamily="34" charset="0"/>
              </a:rPr>
              <a:t>2</a:t>
            </a:r>
            <a:r>
              <a:rPr lang="en-IN" dirty="0">
                <a:latin typeface="Arial" panose="020B0604020202020204" pitchFamily="34" charset="0"/>
                <a:ea typeface="Times New Roman" panose="02020603050405020304" pitchFamily="18" charset="0"/>
                <a:cs typeface="Arial" panose="020B0604020202020204" pitchFamily="34" charset="0"/>
              </a:rPr>
              <a:t> in the lower thermosphere (Hays and Olivero, 1970; Solomon et al., 1985; Bates and Witherspoon, 1951):</a:t>
            </a:r>
          </a:p>
          <a:p>
            <a:pPr algn="just">
              <a:lnSpc>
                <a:spcPct val="150000"/>
              </a:lnSpc>
              <a:spcAft>
                <a:spcPts val="1000"/>
              </a:spcAft>
            </a:pPr>
            <a:r>
              <a:rPr lang="en-IN" dirty="0">
                <a:latin typeface="Arial" panose="020B0604020202020204" pitchFamily="34" charset="0"/>
                <a:ea typeface="Times New Roman" panose="02020603050405020304" pitchFamily="18" charset="0"/>
                <a:cs typeface="Arial" panose="020B0604020202020204" pitchFamily="34" charset="0"/>
              </a:rPr>
              <a:t>CO</a:t>
            </a:r>
            <a:r>
              <a:rPr lang="en-IN" baseline="-25000" dirty="0">
                <a:latin typeface="Arial" panose="020B0604020202020204" pitchFamily="34" charset="0"/>
                <a:ea typeface="Times New Roman" panose="02020603050405020304" pitchFamily="18" charset="0"/>
                <a:cs typeface="Arial" panose="020B0604020202020204" pitchFamily="34" charset="0"/>
              </a:rPr>
              <a:t>2</a:t>
            </a:r>
            <a:r>
              <a:rPr lang="en-IN" dirty="0">
                <a:latin typeface="Arial" panose="020B0604020202020204" pitchFamily="34" charset="0"/>
                <a:ea typeface="Times New Roman" panose="02020603050405020304" pitchFamily="18" charset="0"/>
                <a:cs typeface="Arial" panose="020B0604020202020204" pitchFamily="34" charset="0"/>
              </a:rPr>
              <a:t>+hν → CO+O (121 nm&lt;</a:t>
            </a:r>
            <a:r>
              <a:rPr lang="en-IN" dirty="0" err="1">
                <a:latin typeface="Arial" panose="020B0604020202020204" pitchFamily="34" charset="0"/>
                <a:ea typeface="Times New Roman" panose="02020603050405020304" pitchFamily="18" charset="0"/>
                <a:cs typeface="Arial" panose="020B0604020202020204" pitchFamily="34" charset="0"/>
              </a:rPr>
              <a:t>λ</a:t>
            </a:r>
            <a:r>
              <a:rPr lang="en-IN" dirty="0">
                <a:latin typeface="Arial" panose="020B0604020202020204" pitchFamily="34" charset="0"/>
                <a:ea typeface="Times New Roman" panose="02020603050405020304" pitchFamily="18" charset="0"/>
                <a:cs typeface="Arial" panose="020B0604020202020204" pitchFamily="34" charset="0"/>
              </a:rPr>
              <a:t>&lt;200 nm)		(1)</a:t>
            </a:r>
          </a:p>
          <a:p>
            <a:pPr algn="just">
              <a:lnSpc>
                <a:spcPct val="150000"/>
              </a:lnSpc>
              <a:spcAft>
                <a:spcPts val="1000"/>
              </a:spcAft>
            </a:pPr>
            <a:r>
              <a:rPr lang="en-IN" dirty="0">
                <a:latin typeface="Arial" panose="020B0604020202020204" pitchFamily="34" charset="0"/>
                <a:ea typeface="Times New Roman" panose="02020603050405020304" pitchFamily="18" charset="0"/>
                <a:cs typeface="Arial" panose="020B0604020202020204" pitchFamily="34" charset="0"/>
              </a:rPr>
              <a:t>The photolysis varies with solar intensity and thus, becomes a function of altitude. There are two other sources of CO in thermosphere: the photolysis of CO</a:t>
            </a:r>
            <a:r>
              <a:rPr lang="en-IN" baseline="-25000" dirty="0">
                <a:latin typeface="Arial" panose="020B0604020202020204" pitchFamily="34" charset="0"/>
                <a:ea typeface="Times New Roman" panose="02020603050405020304" pitchFamily="18" charset="0"/>
                <a:cs typeface="Arial" panose="020B0604020202020204" pitchFamily="34" charset="0"/>
              </a:rPr>
              <a:t>2</a:t>
            </a:r>
            <a:r>
              <a:rPr lang="en-IN" dirty="0">
                <a:latin typeface="Arial" panose="020B0604020202020204" pitchFamily="34" charset="0"/>
                <a:ea typeface="Times New Roman" panose="02020603050405020304" pitchFamily="18" charset="0"/>
                <a:cs typeface="Arial" panose="020B0604020202020204" pitchFamily="34" charset="0"/>
              </a:rPr>
              <a:t> and the reaction of CO</a:t>
            </a:r>
            <a:r>
              <a:rPr lang="en-IN" baseline="-25000" dirty="0">
                <a:latin typeface="Arial" panose="020B0604020202020204" pitchFamily="34" charset="0"/>
                <a:ea typeface="Times New Roman" panose="02020603050405020304" pitchFamily="18" charset="0"/>
                <a:cs typeface="Arial" panose="020B0604020202020204" pitchFamily="34" charset="0"/>
              </a:rPr>
              <a:t>2</a:t>
            </a:r>
            <a:r>
              <a:rPr lang="en-IN" dirty="0">
                <a:latin typeface="Arial" panose="020B0604020202020204" pitchFamily="34" charset="0"/>
                <a:ea typeface="Times New Roman" panose="02020603050405020304" pitchFamily="18" charset="0"/>
                <a:cs typeface="Arial" panose="020B0604020202020204" pitchFamily="34" charset="0"/>
              </a:rPr>
              <a:t> with atomic oxygen ion (Lee et al., 2018): </a:t>
            </a:r>
          </a:p>
          <a:p>
            <a:pPr algn="just">
              <a:lnSpc>
                <a:spcPct val="150000"/>
              </a:lnSpc>
              <a:spcAft>
                <a:spcPts val="1000"/>
              </a:spcAft>
            </a:pPr>
            <a:r>
              <a:rPr lang="en-IN" dirty="0">
                <a:latin typeface="Arial" panose="020B0604020202020204" pitchFamily="34" charset="0"/>
                <a:ea typeface="Times New Roman" panose="02020603050405020304" pitchFamily="18" charset="0"/>
                <a:cs typeface="Arial" panose="020B0604020202020204" pitchFamily="34" charset="0"/>
              </a:rPr>
              <a:t>CO</a:t>
            </a:r>
            <a:r>
              <a:rPr lang="en-IN" baseline="-25000" dirty="0">
                <a:latin typeface="Arial" panose="020B0604020202020204" pitchFamily="34" charset="0"/>
                <a:ea typeface="Times New Roman" panose="02020603050405020304" pitchFamily="18" charset="0"/>
                <a:cs typeface="Arial" panose="020B0604020202020204" pitchFamily="34" charset="0"/>
              </a:rPr>
              <a:t>2</a:t>
            </a:r>
            <a:r>
              <a:rPr lang="en-IN" dirty="0">
                <a:latin typeface="Arial" panose="020B0604020202020204" pitchFamily="34" charset="0"/>
                <a:ea typeface="Times New Roman" panose="02020603050405020304" pitchFamily="18" charset="0"/>
                <a:cs typeface="Arial" panose="020B0604020202020204" pitchFamily="34" charset="0"/>
              </a:rPr>
              <a:t>+hν → CO+O (</a:t>
            </a:r>
            <a:r>
              <a:rPr lang="en-IN" dirty="0" err="1">
                <a:latin typeface="Arial" panose="020B0604020202020204" pitchFamily="34" charset="0"/>
                <a:ea typeface="Times New Roman" panose="02020603050405020304" pitchFamily="18" charset="0"/>
                <a:cs typeface="Arial" panose="020B0604020202020204" pitchFamily="34" charset="0"/>
              </a:rPr>
              <a:t>λ</a:t>
            </a:r>
            <a:r>
              <a:rPr lang="en-IN" dirty="0">
                <a:latin typeface="Arial" panose="020B0604020202020204" pitchFamily="34" charset="0"/>
                <a:ea typeface="Times New Roman" panose="02020603050405020304" pitchFamily="18" charset="0"/>
                <a:cs typeface="Arial" panose="020B0604020202020204" pitchFamily="34" charset="0"/>
              </a:rPr>
              <a:t>&lt;121 nm)			(2)</a:t>
            </a:r>
          </a:p>
          <a:p>
            <a:pPr algn="just">
              <a:lnSpc>
                <a:spcPct val="150000"/>
              </a:lnSpc>
              <a:spcAft>
                <a:spcPts val="1000"/>
              </a:spcAft>
            </a:pPr>
            <a:r>
              <a:rPr lang="en-IN" dirty="0">
                <a:latin typeface="Arial" panose="020B0604020202020204" pitchFamily="34" charset="0"/>
                <a:ea typeface="Times New Roman" panose="02020603050405020304" pitchFamily="18" charset="0"/>
                <a:cs typeface="Arial" panose="020B0604020202020204" pitchFamily="34" charset="0"/>
              </a:rPr>
              <a:t>CO</a:t>
            </a:r>
            <a:r>
              <a:rPr lang="en-IN" baseline="-25000" dirty="0">
                <a:latin typeface="Arial" panose="020B0604020202020204" pitchFamily="34" charset="0"/>
                <a:ea typeface="Times New Roman" panose="02020603050405020304" pitchFamily="18" charset="0"/>
                <a:cs typeface="Arial" panose="020B0604020202020204" pitchFamily="34" charset="0"/>
              </a:rPr>
              <a:t>2</a:t>
            </a:r>
            <a:r>
              <a:rPr lang="en-IN" dirty="0">
                <a:latin typeface="Arial" panose="020B0604020202020204" pitchFamily="34" charset="0"/>
                <a:ea typeface="Times New Roman" panose="02020603050405020304" pitchFamily="18" charset="0"/>
                <a:cs typeface="Arial" panose="020B0604020202020204" pitchFamily="34" charset="0"/>
              </a:rPr>
              <a:t>+O</a:t>
            </a:r>
            <a:r>
              <a:rPr lang="en-IN" baseline="30000" dirty="0">
                <a:latin typeface="Arial" panose="020B0604020202020204" pitchFamily="34" charset="0"/>
                <a:ea typeface="Times New Roman" panose="02020603050405020304" pitchFamily="18" charset="0"/>
                <a:cs typeface="Arial" panose="020B0604020202020204" pitchFamily="34" charset="0"/>
              </a:rPr>
              <a:t>+</a:t>
            </a:r>
            <a:r>
              <a:rPr lang="en-IN" dirty="0">
                <a:latin typeface="Arial" panose="020B0604020202020204" pitchFamily="34" charset="0"/>
                <a:ea typeface="Times New Roman" panose="02020603050405020304" pitchFamily="18" charset="0"/>
                <a:cs typeface="Arial" panose="020B0604020202020204" pitchFamily="34" charset="0"/>
              </a:rPr>
              <a:t> → CO+O</a:t>
            </a:r>
            <a:r>
              <a:rPr lang="en-IN" baseline="-25000" dirty="0">
                <a:latin typeface="Arial" panose="020B0604020202020204" pitchFamily="34" charset="0"/>
                <a:ea typeface="Times New Roman" panose="02020603050405020304" pitchFamily="18" charset="0"/>
                <a:cs typeface="Arial" panose="020B0604020202020204" pitchFamily="34" charset="0"/>
              </a:rPr>
              <a:t>2</a:t>
            </a:r>
            <a:r>
              <a:rPr lang="en-IN" baseline="30000" dirty="0">
                <a:latin typeface="Arial" panose="020B0604020202020204" pitchFamily="34" charset="0"/>
                <a:ea typeface="Times New Roman" panose="02020603050405020304" pitchFamily="18" charset="0"/>
                <a:cs typeface="Arial" panose="020B0604020202020204" pitchFamily="34" charset="0"/>
              </a:rPr>
              <a:t>+</a:t>
            </a:r>
            <a:r>
              <a:rPr lang="en-IN" dirty="0">
                <a:latin typeface="Arial" panose="020B0604020202020204" pitchFamily="34" charset="0"/>
                <a:ea typeface="Times New Roman" panose="02020603050405020304" pitchFamily="18" charset="0"/>
                <a:cs typeface="Arial" panose="020B0604020202020204" pitchFamily="34" charset="0"/>
              </a:rPr>
              <a:t> 				(3)</a:t>
            </a:r>
          </a:p>
          <a:p>
            <a:pPr algn="just">
              <a:lnSpc>
                <a:spcPct val="150000"/>
              </a:lnSpc>
              <a:spcAft>
                <a:spcPts val="1000"/>
              </a:spcAft>
            </a:pPr>
            <a:r>
              <a:rPr lang="en-IN" dirty="0">
                <a:latin typeface="Arial" panose="020B0604020202020204" pitchFamily="34" charset="0"/>
                <a:ea typeface="Times New Roman" panose="02020603050405020304" pitchFamily="18" charset="0"/>
                <a:cs typeface="Arial" panose="020B0604020202020204" pitchFamily="34" charset="0"/>
              </a:rPr>
              <a:t>Reaction (1) is dominant below 100 km, and the reactions (2) and (3) in the thermosphere (Garcia et al., 2014). </a:t>
            </a:r>
          </a:p>
        </p:txBody>
      </p:sp>
      <p:cxnSp>
        <p:nvCxnSpPr>
          <p:cNvPr id="5" name="Straight Connector 4">
            <a:extLst>
              <a:ext uri="{FF2B5EF4-FFF2-40B4-BE49-F238E27FC236}">
                <a16:creationId xmlns:a16="http://schemas.microsoft.com/office/drawing/2014/main" id="{A023460A-52CA-CC36-700F-4A21442D327C}"/>
              </a:ext>
            </a:extLst>
          </p:cNvPr>
          <p:cNvCxnSpPr/>
          <p:nvPr/>
        </p:nvCxnSpPr>
        <p:spPr>
          <a:xfrm>
            <a:off x="266700" y="6375400"/>
            <a:ext cx="11628000" cy="0"/>
          </a:xfrm>
          <a:prstGeom prst="line">
            <a:avLst/>
          </a:prstGeom>
        </p:spPr>
        <p:style>
          <a:lnRef idx="2">
            <a:schemeClr val="accent1"/>
          </a:lnRef>
          <a:fillRef idx="0">
            <a:schemeClr val="accent1"/>
          </a:fillRef>
          <a:effectRef idx="1">
            <a:schemeClr val="accent1"/>
          </a:effectRef>
          <a:fontRef idx="minor">
            <a:schemeClr val="tx1"/>
          </a:fontRef>
        </p:style>
      </p:cxnSp>
      <p:pic>
        <p:nvPicPr>
          <p:cNvPr id="4" name="Picture 2" descr="Contact | BIRA-IASB">
            <a:extLst>
              <a:ext uri="{FF2B5EF4-FFF2-40B4-BE49-F238E27FC236}">
                <a16:creationId xmlns:a16="http://schemas.microsoft.com/office/drawing/2014/main" id="{AACD63DB-2592-148A-B7DA-F0E323385E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875" y="106918"/>
            <a:ext cx="963655" cy="962541"/>
          </a:xfrm>
          <a:prstGeom prst="rect">
            <a:avLst/>
          </a:prstGeom>
          <a:noFill/>
        </p:spPr>
      </p:pic>
    </p:spTree>
    <p:extLst>
      <p:ext uri="{BB962C8B-B14F-4D97-AF65-F5344CB8AC3E}">
        <p14:creationId xmlns:p14="http://schemas.microsoft.com/office/powerpoint/2010/main" val="37974219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7D6AFB6-E558-45D3-D803-35F63E72502E}"/>
              </a:ext>
            </a:extLst>
          </p:cNvPr>
          <p:cNvSpPr txBox="1"/>
          <p:nvPr/>
        </p:nvSpPr>
        <p:spPr>
          <a:xfrm>
            <a:off x="431800" y="266700"/>
            <a:ext cx="11303000" cy="830997"/>
          </a:xfrm>
          <a:prstGeom prst="rect">
            <a:avLst/>
          </a:prstGeom>
          <a:noFill/>
        </p:spPr>
        <p:txBody>
          <a:bodyPr wrap="square" rtlCol="0">
            <a:spAutoFit/>
          </a:bodyPr>
          <a:lstStyle/>
          <a:p>
            <a:pPr algn="ctr"/>
            <a:r>
              <a:rPr lang="en-US" sz="4800" b="1" dirty="0">
                <a:solidFill>
                  <a:srgbClr val="00B0F0"/>
                </a:solidFill>
                <a:latin typeface="Arial" panose="020B0604020202020204" pitchFamily="34" charset="0"/>
                <a:cs typeface="Arial" panose="020B0604020202020204" pitchFamily="34" charset="0"/>
              </a:rPr>
              <a:t>Sinks of CO in the atmosphere </a:t>
            </a:r>
          </a:p>
        </p:txBody>
      </p:sp>
      <p:sp>
        <p:nvSpPr>
          <p:cNvPr id="4" name="Rectangle 3">
            <a:extLst>
              <a:ext uri="{FF2B5EF4-FFF2-40B4-BE49-F238E27FC236}">
                <a16:creationId xmlns:a16="http://schemas.microsoft.com/office/drawing/2014/main" id="{8542440A-CB52-CC50-F59A-8BCEA122AA51}"/>
              </a:ext>
            </a:extLst>
          </p:cNvPr>
          <p:cNvSpPr/>
          <p:nvPr/>
        </p:nvSpPr>
        <p:spPr>
          <a:xfrm>
            <a:off x="266700" y="1154343"/>
            <a:ext cx="11628000" cy="4965398"/>
          </a:xfrm>
          <a:prstGeom prst="rect">
            <a:avLst/>
          </a:prstGeom>
        </p:spPr>
        <p:txBody>
          <a:bodyPr wrap="square">
            <a:spAutoFit/>
          </a:bodyPr>
          <a:lstStyle/>
          <a:p>
            <a:pPr algn="just">
              <a:lnSpc>
                <a:spcPct val="150000"/>
              </a:lnSpc>
              <a:spcAft>
                <a:spcPts val="1000"/>
              </a:spcAft>
            </a:pPr>
            <a:r>
              <a:rPr lang="en-IN" dirty="0">
                <a:latin typeface="Arial" panose="020B0604020202020204" pitchFamily="34" charset="0"/>
                <a:ea typeface="Times New Roman" panose="02020603050405020304" pitchFamily="18" charset="0"/>
                <a:cs typeface="Arial" panose="020B0604020202020204" pitchFamily="34" charset="0"/>
              </a:rPr>
              <a:t>The dominant sink of CO in lower atmosphere is oxidation by hydroxyl radical (OH) (Wallace and Hobbs, 2006):</a:t>
            </a:r>
          </a:p>
          <a:p>
            <a:pPr algn="just">
              <a:lnSpc>
                <a:spcPct val="150000"/>
              </a:lnSpc>
              <a:spcAft>
                <a:spcPts val="1000"/>
              </a:spcAft>
            </a:pPr>
            <a:r>
              <a:rPr lang="en-IN" dirty="0">
                <a:latin typeface="Arial" panose="020B0604020202020204" pitchFamily="34" charset="0"/>
                <a:ea typeface="Times New Roman" panose="02020603050405020304" pitchFamily="18" charset="0"/>
                <a:cs typeface="Arial" panose="020B0604020202020204" pitchFamily="34" charset="0"/>
              </a:rPr>
              <a:t>CO + OH→ H + CO</a:t>
            </a:r>
            <a:r>
              <a:rPr lang="en-IN" baseline="-25000" dirty="0">
                <a:latin typeface="Arial" panose="020B0604020202020204" pitchFamily="34" charset="0"/>
                <a:ea typeface="Times New Roman" panose="02020603050405020304" pitchFamily="18" charset="0"/>
                <a:cs typeface="Arial" panose="020B0604020202020204" pitchFamily="34" charset="0"/>
              </a:rPr>
              <a:t>2</a:t>
            </a:r>
            <a:r>
              <a:rPr lang="en-IN" dirty="0">
                <a:latin typeface="Arial" panose="020B0604020202020204" pitchFamily="34" charset="0"/>
                <a:ea typeface="Times New Roman" panose="02020603050405020304" pitchFamily="18" charset="0"/>
                <a:cs typeface="Arial" panose="020B0604020202020204" pitchFamily="34" charset="0"/>
              </a:rPr>
              <a:t>				(4)</a:t>
            </a:r>
          </a:p>
          <a:p>
            <a:pPr algn="just">
              <a:lnSpc>
                <a:spcPct val="150000"/>
              </a:lnSpc>
              <a:spcAft>
                <a:spcPts val="1000"/>
              </a:spcAft>
            </a:pPr>
            <a:r>
              <a:rPr lang="en-IN" dirty="0">
                <a:latin typeface="Arial" panose="020B0604020202020204" pitchFamily="34" charset="0"/>
                <a:ea typeface="Times New Roman" panose="02020603050405020304" pitchFamily="18" charset="0"/>
                <a:cs typeface="Arial" panose="020B0604020202020204" pitchFamily="34" charset="0"/>
              </a:rPr>
              <a:t>Above 100 km, loss of CO is governed by a three-body reaction involving atomic oxygen:</a:t>
            </a:r>
          </a:p>
          <a:p>
            <a:pPr algn="just">
              <a:lnSpc>
                <a:spcPct val="150000"/>
              </a:lnSpc>
              <a:spcAft>
                <a:spcPts val="1000"/>
              </a:spcAft>
            </a:pPr>
            <a:r>
              <a:rPr lang="en-IN" dirty="0">
                <a:latin typeface="Arial" panose="020B0604020202020204" pitchFamily="34" charset="0"/>
                <a:ea typeface="Times New Roman" panose="02020603050405020304" pitchFamily="18" charset="0"/>
                <a:cs typeface="Arial" panose="020B0604020202020204" pitchFamily="34" charset="0"/>
              </a:rPr>
              <a:t>CO+O+M→CO</a:t>
            </a:r>
            <a:r>
              <a:rPr lang="en-IN" baseline="-25000" dirty="0">
                <a:latin typeface="Arial" panose="020B0604020202020204" pitchFamily="34" charset="0"/>
                <a:ea typeface="Times New Roman" panose="02020603050405020304" pitchFamily="18" charset="0"/>
                <a:cs typeface="Arial" panose="020B0604020202020204" pitchFamily="34" charset="0"/>
              </a:rPr>
              <a:t>2</a:t>
            </a:r>
            <a:r>
              <a:rPr lang="en-IN" dirty="0">
                <a:latin typeface="Arial" panose="020B0604020202020204" pitchFamily="34" charset="0"/>
                <a:ea typeface="Times New Roman" panose="02020603050405020304" pitchFamily="18" charset="0"/>
                <a:cs typeface="Arial" panose="020B0604020202020204" pitchFamily="34" charset="0"/>
              </a:rPr>
              <a:t>+M				(5)</a:t>
            </a:r>
          </a:p>
          <a:p>
            <a:pPr algn="just">
              <a:lnSpc>
                <a:spcPct val="150000"/>
              </a:lnSpc>
              <a:spcAft>
                <a:spcPts val="1000"/>
              </a:spcAft>
            </a:pPr>
            <a:r>
              <a:rPr lang="en-IN" dirty="0">
                <a:latin typeface="Arial" panose="020B0604020202020204" pitchFamily="34" charset="0"/>
                <a:ea typeface="Times New Roman" panose="02020603050405020304" pitchFamily="18" charset="0"/>
                <a:cs typeface="Arial" panose="020B0604020202020204" pitchFamily="34" charset="0"/>
              </a:rPr>
              <a:t>In upper stratosphere and mesosphere, CO is dissociated by reaction with OH (Brasseur and Solomon, 2005; Ryan et al., 2018).</a:t>
            </a:r>
          </a:p>
          <a:p>
            <a:pPr algn="just">
              <a:lnSpc>
                <a:spcPct val="150000"/>
              </a:lnSpc>
              <a:spcAft>
                <a:spcPts val="1000"/>
              </a:spcAft>
            </a:pPr>
            <a:r>
              <a:rPr lang="en-IN" dirty="0">
                <a:latin typeface="Arial" panose="020B0604020202020204" pitchFamily="34" charset="0"/>
                <a:ea typeface="Times New Roman" panose="02020603050405020304" pitchFamily="18" charset="0"/>
                <a:cs typeface="Arial" panose="020B0604020202020204" pitchFamily="34" charset="0"/>
              </a:rPr>
              <a:t>CO+OH→CO</a:t>
            </a:r>
            <a:r>
              <a:rPr lang="en-IN" baseline="-25000" dirty="0">
                <a:latin typeface="Arial" panose="020B0604020202020204" pitchFamily="34" charset="0"/>
                <a:ea typeface="Times New Roman" panose="02020603050405020304" pitchFamily="18" charset="0"/>
                <a:cs typeface="Arial" panose="020B0604020202020204" pitchFamily="34" charset="0"/>
              </a:rPr>
              <a:t>2</a:t>
            </a:r>
            <a:r>
              <a:rPr lang="en-IN" dirty="0">
                <a:latin typeface="Arial" panose="020B0604020202020204" pitchFamily="34" charset="0"/>
                <a:ea typeface="Times New Roman" panose="02020603050405020304" pitchFamily="18" charset="0"/>
                <a:cs typeface="Arial" panose="020B0604020202020204" pitchFamily="34" charset="0"/>
              </a:rPr>
              <a:t>+H				              (6)</a:t>
            </a:r>
          </a:p>
          <a:p>
            <a:pPr algn="just">
              <a:lnSpc>
                <a:spcPct val="150000"/>
              </a:lnSpc>
              <a:spcAft>
                <a:spcPts val="1000"/>
              </a:spcAft>
            </a:pPr>
            <a:r>
              <a:rPr lang="en-IN" dirty="0">
                <a:latin typeface="Arial" panose="020B0604020202020204" pitchFamily="34" charset="0"/>
                <a:ea typeface="Times New Roman" panose="02020603050405020304" pitchFamily="18" charset="0"/>
                <a:cs typeface="Arial" panose="020B0604020202020204" pitchFamily="34" charset="0"/>
              </a:rPr>
              <a:t>This is a daytime reaction and due to low amount of OH in stratosphere, the lifetime of CO (about 15–20 days in the upper stratosphere; </a:t>
            </a:r>
            <a:r>
              <a:rPr lang="en-IN" dirty="0" err="1">
                <a:latin typeface="Arial" panose="020B0604020202020204" pitchFamily="34" charset="0"/>
                <a:ea typeface="Times New Roman" panose="02020603050405020304" pitchFamily="18" charset="0"/>
                <a:cs typeface="Arial" panose="020B0604020202020204" pitchFamily="34" charset="0"/>
              </a:rPr>
              <a:t>Minschwaner</a:t>
            </a:r>
            <a:r>
              <a:rPr lang="en-IN" dirty="0">
                <a:latin typeface="Arial" panose="020B0604020202020204" pitchFamily="34" charset="0"/>
                <a:ea typeface="Times New Roman" panose="02020603050405020304" pitchFamily="18" charset="0"/>
                <a:cs typeface="Arial" panose="020B0604020202020204" pitchFamily="34" charset="0"/>
              </a:rPr>
              <a:t> et al., 2010) in this region is enough to be transported to mesosphere, which makes CO a good dynamic tracer there.</a:t>
            </a:r>
          </a:p>
        </p:txBody>
      </p:sp>
      <p:cxnSp>
        <p:nvCxnSpPr>
          <p:cNvPr id="6" name="Straight Connector 5">
            <a:extLst>
              <a:ext uri="{FF2B5EF4-FFF2-40B4-BE49-F238E27FC236}">
                <a16:creationId xmlns:a16="http://schemas.microsoft.com/office/drawing/2014/main" id="{19CEBBAC-FBEA-2990-AE4E-3E3EF0ADA12E}"/>
              </a:ext>
            </a:extLst>
          </p:cNvPr>
          <p:cNvCxnSpPr/>
          <p:nvPr/>
        </p:nvCxnSpPr>
        <p:spPr>
          <a:xfrm>
            <a:off x="266700" y="6375400"/>
            <a:ext cx="11628000" cy="0"/>
          </a:xfrm>
          <a:prstGeom prst="line">
            <a:avLst/>
          </a:prstGeom>
        </p:spPr>
        <p:style>
          <a:lnRef idx="2">
            <a:schemeClr val="accent1"/>
          </a:lnRef>
          <a:fillRef idx="0">
            <a:schemeClr val="accent1"/>
          </a:fillRef>
          <a:effectRef idx="1">
            <a:schemeClr val="accent1"/>
          </a:effectRef>
          <a:fontRef idx="minor">
            <a:schemeClr val="tx1"/>
          </a:fontRef>
        </p:style>
      </p:cxnSp>
      <p:pic>
        <p:nvPicPr>
          <p:cNvPr id="3" name="Picture 2" descr="Contact | BIRA-IASB">
            <a:extLst>
              <a:ext uri="{FF2B5EF4-FFF2-40B4-BE49-F238E27FC236}">
                <a16:creationId xmlns:a16="http://schemas.microsoft.com/office/drawing/2014/main" id="{BEBD9780-DFB1-B9CD-4906-FB7AFFB64C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875" y="106918"/>
            <a:ext cx="963655" cy="962541"/>
          </a:xfrm>
          <a:prstGeom prst="rect">
            <a:avLst/>
          </a:prstGeom>
          <a:noFill/>
        </p:spPr>
      </p:pic>
    </p:spTree>
    <p:extLst>
      <p:ext uri="{BB962C8B-B14F-4D97-AF65-F5344CB8AC3E}">
        <p14:creationId xmlns:p14="http://schemas.microsoft.com/office/powerpoint/2010/main" val="33202635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7D6AFB6-E558-45D3-D803-35F63E72502E}"/>
              </a:ext>
            </a:extLst>
          </p:cNvPr>
          <p:cNvSpPr txBox="1"/>
          <p:nvPr/>
        </p:nvSpPr>
        <p:spPr>
          <a:xfrm>
            <a:off x="431800" y="266700"/>
            <a:ext cx="11303000" cy="830997"/>
          </a:xfrm>
          <a:prstGeom prst="rect">
            <a:avLst/>
          </a:prstGeom>
          <a:noFill/>
        </p:spPr>
        <p:txBody>
          <a:bodyPr wrap="square" rtlCol="0">
            <a:spAutoFit/>
          </a:bodyPr>
          <a:lstStyle/>
          <a:p>
            <a:pPr algn="ctr"/>
            <a:r>
              <a:rPr lang="en-US" sz="4800" b="1" dirty="0">
                <a:solidFill>
                  <a:srgbClr val="00B0F0"/>
                </a:solidFill>
                <a:latin typeface="Arial" panose="020B0604020202020204" pitchFamily="34" charset="0"/>
                <a:cs typeface="Arial" panose="020B0604020202020204" pitchFamily="34" charset="0"/>
              </a:rPr>
              <a:t>Previous studies </a:t>
            </a:r>
          </a:p>
        </p:txBody>
      </p:sp>
      <p:cxnSp>
        <p:nvCxnSpPr>
          <p:cNvPr id="6" name="Straight Connector 5">
            <a:extLst>
              <a:ext uri="{FF2B5EF4-FFF2-40B4-BE49-F238E27FC236}">
                <a16:creationId xmlns:a16="http://schemas.microsoft.com/office/drawing/2014/main" id="{19CEBBAC-FBEA-2990-AE4E-3E3EF0ADA12E}"/>
              </a:ext>
            </a:extLst>
          </p:cNvPr>
          <p:cNvCxnSpPr/>
          <p:nvPr/>
        </p:nvCxnSpPr>
        <p:spPr>
          <a:xfrm>
            <a:off x="266700" y="6375400"/>
            <a:ext cx="11628000"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Rectangle 2">
            <a:extLst>
              <a:ext uri="{FF2B5EF4-FFF2-40B4-BE49-F238E27FC236}">
                <a16:creationId xmlns:a16="http://schemas.microsoft.com/office/drawing/2014/main" id="{E914FAD6-05BB-EF76-ABFB-771B722E8BE8}"/>
              </a:ext>
            </a:extLst>
          </p:cNvPr>
          <p:cNvSpPr/>
          <p:nvPr/>
        </p:nvSpPr>
        <p:spPr>
          <a:xfrm>
            <a:off x="282000" y="1228613"/>
            <a:ext cx="11628000" cy="4908460"/>
          </a:xfrm>
          <a:prstGeom prst="rect">
            <a:avLst/>
          </a:prstGeom>
        </p:spPr>
        <p:txBody>
          <a:bodyPr wrap="square">
            <a:spAutoFit/>
          </a:bodyPr>
          <a:lstStyle/>
          <a:p>
            <a:pPr marL="342900" indent="-342900" algn="just">
              <a:lnSpc>
                <a:spcPct val="150000"/>
              </a:lnSpc>
              <a:spcAft>
                <a:spcPts val="1000"/>
              </a:spcAft>
              <a:buFont typeface="Arial" panose="020B0604020202020204" pitchFamily="34" charset="0"/>
              <a:buChar char="•"/>
            </a:pPr>
            <a:r>
              <a:rPr lang="en-IN" sz="2000" b="1" dirty="0">
                <a:latin typeface="Arial" panose="020B0604020202020204" pitchFamily="34" charset="0"/>
                <a:ea typeface="Times New Roman" panose="02020603050405020304" pitchFamily="18" charset="0"/>
                <a:cs typeface="Arial" panose="020B0604020202020204" pitchFamily="34" charset="0"/>
              </a:rPr>
              <a:t>There are a few studies related to the seasonal and long-term variation of CO in troposphere based on the ground-based observations (e.g. </a:t>
            </a:r>
            <a:r>
              <a:rPr lang="en-IN" sz="2000" b="1" dirty="0" err="1">
                <a:latin typeface="Arial" panose="020B0604020202020204" pitchFamily="34" charset="0"/>
                <a:ea typeface="Times New Roman" panose="02020603050405020304" pitchFamily="18" charset="0"/>
                <a:cs typeface="Arial" panose="020B0604020202020204" pitchFamily="34" charset="0"/>
              </a:rPr>
              <a:t>Novelli</a:t>
            </a:r>
            <a:r>
              <a:rPr lang="en-IN" sz="2000" b="1" dirty="0">
                <a:latin typeface="Arial" panose="020B0604020202020204" pitchFamily="34" charset="0"/>
                <a:ea typeface="Times New Roman" panose="02020603050405020304" pitchFamily="18" charset="0"/>
                <a:cs typeface="Arial" panose="020B0604020202020204" pitchFamily="34" charset="0"/>
              </a:rPr>
              <a:t> et al., 1992; 1998). The studies reported highest VMRs in the northern winter (200-220 ppb) and lowest in southern summer (35-45 ppb). They also observed notable seasonal variability with higher values during February-March and less value during July-August. </a:t>
            </a:r>
          </a:p>
          <a:p>
            <a:pPr marL="342900" indent="-342900" algn="just">
              <a:lnSpc>
                <a:spcPct val="150000"/>
              </a:lnSpc>
              <a:spcAft>
                <a:spcPts val="1000"/>
              </a:spcAft>
              <a:buFont typeface="Arial" panose="020B0604020202020204" pitchFamily="34" charset="0"/>
              <a:buChar char="•"/>
            </a:pPr>
            <a:r>
              <a:rPr lang="en-IN" sz="2000" b="1" dirty="0">
                <a:latin typeface="Arial" panose="020B0604020202020204" pitchFamily="34" charset="0"/>
                <a:ea typeface="Times New Roman" panose="02020603050405020304" pitchFamily="18" charset="0"/>
                <a:cs typeface="Arial" panose="020B0604020202020204" pitchFamily="34" charset="0"/>
              </a:rPr>
              <a:t>Studies on CO have been limited to troposphere and extra-tropical atmosphere (Seiler et al., 1984; </a:t>
            </a:r>
            <a:r>
              <a:rPr lang="en-IN" sz="2000" b="1" dirty="0" err="1">
                <a:latin typeface="Arial" panose="020B0604020202020204" pitchFamily="34" charset="0"/>
                <a:ea typeface="Times New Roman" panose="02020603050405020304" pitchFamily="18" charset="0"/>
                <a:cs typeface="Arial" panose="020B0604020202020204" pitchFamily="34" charset="0"/>
              </a:rPr>
              <a:t>Brunke</a:t>
            </a:r>
            <a:r>
              <a:rPr lang="en-IN" sz="2000" b="1" dirty="0">
                <a:latin typeface="Arial" panose="020B0604020202020204" pitchFamily="34" charset="0"/>
                <a:ea typeface="Times New Roman" panose="02020603050405020304" pitchFamily="18" charset="0"/>
                <a:cs typeface="Arial" panose="020B0604020202020204" pitchFamily="34" charset="0"/>
              </a:rPr>
              <a:t> et al., 1990; Hoor et al., 2004; </a:t>
            </a:r>
            <a:r>
              <a:rPr lang="en-IN" sz="2000" b="1" dirty="0" err="1">
                <a:latin typeface="Arial" panose="020B0604020202020204" pitchFamily="34" charset="0"/>
                <a:ea typeface="Times New Roman" panose="02020603050405020304" pitchFamily="18" charset="0"/>
                <a:cs typeface="Arial" panose="020B0604020202020204" pitchFamily="34" charset="0"/>
              </a:rPr>
              <a:t>Folkin</a:t>
            </a:r>
            <a:r>
              <a:rPr lang="en-IN" sz="2000" b="1" dirty="0">
                <a:latin typeface="Arial" panose="020B0604020202020204" pitchFamily="34" charset="0"/>
                <a:ea typeface="Times New Roman" panose="02020603050405020304" pitchFamily="18" charset="0"/>
                <a:cs typeface="Arial" panose="020B0604020202020204" pitchFamily="34" charset="0"/>
              </a:rPr>
              <a:t> et al., 2006). </a:t>
            </a:r>
          </a:p>
          <a:p>
            <a:pPr marL="342900" indent="-342900" algn="just">
              <a:lnSpc>
                <a:spcPct val="150000"/>
              </a:lnSpc>
              <a:spcAft>
                <a:spcPts val="1000"/>
              </a:spcAft>
              <a:buFont typeface="Arial" panose="020B0604020202020204" pitchFamily="34" charset="0"/>
              <a:buChar char="•"/>
            </a:pPr>
            <a:r>
              <a:rPr lang="en-IN" sz="2000" b="1" dirty="0">
                <a:latin typeface="Arial" panose="020B0604020202020204" pitchFamily="34" charset="0"/>
                <a:ea typeface="Times New Roman" panose="02020603050405020304" pitchFamily="18" charset="0"/>
                <a:cs typeface="Arial" panose="020B0604020202020204" pitchFamily="34" charset="0"/>
              </a:rPr>
              <a:t>Lee et al. (2018) studied the effect of solar variability on CO using long-term satellite observations, and found that the mesospheric CO concentrations are largely driven by the solar cycle.</a:t>
            </a:r>
          </a:p>
        </p:txBody>
      </p:sp>
      <p:pic>
        <p:nvPicPr>
          <p:cNvPr id="4" name="Picture 2" descr="Contact | BIRA-IASB">
            <a:extLst>
              <a:ext uri="{FF2B5EF4-FFF2-40B4-BE49-F238E27FC236}">
                <a16:creationId xmlns:a16="http://schemas.microsoft.com/office/drawing/2014/main" id="{AB844289-8575-A934-81B5-F76737D633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875" y="106918"/>
            <a:ext cx="963655" cy="962541"/>
          </a:xfrm>
          <a:prstGeom prst="rect">
            <a:avLst/>
          </a:prstGeom>
          <a:noFill/>
        </p:spPr>
      </p:pic>
    </p:spTree>
    <p:extLst>
      <p:ext uri="{BB962C8B-B14F-4D97-AF65-F5344CB8AC3E}">
        <p14:creationId xmlns:p14="http://schemas.microsoft.com/office/powerpoint/2010/main" val="38023438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1B7235-E338-4CF8-DCC6-9E07D5C5DE72}"/>
              </a:ext>
            </a:extLst>
          </p:cNvPr>
          <p:cNvSpPr>
            <a:spLocks noGrp="1"/>
          </p:cNvSpPr>
          <p:nvPr>
            <p:ph type="title"/>
          </p:nvPr>
        </p:nvSpPr>
        <p:spPr>
          <a:xfrm>
            <a:off x="1018010" y="482599"/>
            <a:ext cx="10571998" cy="970450"/>
          </a:xfrm>
        </p:spPr>
        <p:txBody>
          <a:bodyPr/>
          <a:lstStyle/>
          <a:p>
            <a:pPr algn="ctr"/>
            <a:r>
              <a:rPr lang="en-US" sz="4800" dirty="0">
                <a:solidFill>
                  <a:srgbClr val="002060"/>
                </a:solidFill>
                <a:latin typeface="Arial" panose="020B0604020202020204" pitchFamily="34" charset="0"/>
                <a:cs typeface="Arial" panose="020B0604020202020204" pitchFamily="34" charset="0"/>
              </a:rPr>
              <a:t>Objective for the present study</a:t>
            </a:r>
          </a:p>
        </p:txBody>
      </p:sp>
      <p:cxnSp>
        <p:nvCxnSpPr>
          <p:cNvPr id="4" name="Straight Connector 3">
            <a:extLst>
              <a:ext uri="{FF2B5EF4-FFF2-40B4-BE49-F238E27FC236}">
                <a16:creationId xmlns:a16="http://schemas.microsoft.com/office/drawing/2014/main" id="{21F2AD87-6F37-41BF-5472-7D7681989DC8}"/>
              </a:ext>
            </a:extLst>
          </p:cNvPr>
          <p:cNvCxnSpPr/>
          <p:nvPr/>
        </p:nvCxnSpPr>
        <p:spPr>
          <a:xfrm>
            <a:off x="266700" y="6375400"/>
            <a:ext cx="11628000" cy="0"/>
          </a:xfrm>
          <a:prstGeom prst="line">
            <a:avLst/>
          </a:prstGeom>
        </p:spPr>
        <p:style>
          <a:lnRef idx="2">
            <a:schemeClr val="accent1"/>
          </a:lnRef>
          <a:fillRef idx="0">
            <a:schemeClr val="accent1"/>
          </a:fillRef>
          <a:effectRef idx="1">
            <a:schemeClr val="accent1"/>
          </a:effectRef>
          <a:fontRef idx="minor">
            <a:schemeClr val="tx1"/>
          </a:fontRef>
        </p:style>
      </p:cxnSp>
      <p:sp>
        <p:nvSpPr>
          <p:cNvPr id="5" name="TextBox 4">
            <a:extLst>
              <a:ext uri="{FF2B5EF4-FFF2-40B4-BE49-F238E27FC236}">
                <a16:creationId xmlns:a16="http://schemas.microsoft.com/office/drawing/2014/main" id="{17CF29E9-5087-7CF8-9FB5-AB55F9E3C6DC}"/>
              </a:ext>
            </a:extLst>
          </p:cNvPr>
          <p:cNvSpPr txBox="1"/>
          <p:nvPr/>
        </p:nvSpPr>
        <p:spPr>
          <a:xfrm>
            <a:off x="571392" y="2726580"/>
            <a:ext cx="11018616" cy="3046988"/>
          </a:xfrm>
          <a:prstGeom prst="rect">
            <a:avLst/>
          </a:prstGeom>
          <a:noFill/>
        </p:spPr>
        <p:txBody>
          <a:bodyPr wrap="square" rtlCol="0">
            <a:spAutoFit/>
          </a:bodyPr>
          <a:lstStyle/>
          <a:p>
            <a:pPr marL="285750" indent="-285750" algn="just">
              <a:buFont typeface="Wingdings" pitchFamily="2" charset="2"/>
              <a:buChar char="Ø"/>
            </a:pPr>
            <a:r>
              <a:rPr lang="en-US" sz="2400" b="1" dirty="0">
                <a:latin typeface="Arial" panose="020B0604020202020204" pitchFamily="34" charset="0"/>
                <a:cs typeface="Arial" panose="020B0604020202020204" pitchFamily="34" charset="0"/>
              </a:rPr>
              <a:t> </a:t>
            </a:r>
            <a:r>
              <a:rPr lang="en-US" sz="2400" b="1" dirty="0">
                <a:solidFill>
                  <a:schemeClr val="accent2">
                    <a:lumMod val="75000"/>
                  </a:schemeClr>
                </a:solidFill>
                <a:latin typeface="Arial" panose="020B0604020202020204" pitchFamily="34" charset="0"/>
                <a:cs typeface="Arial" panose="020B0604020202020204" pitchFamily="34" charset="0"/>
              </a:rPr>
              <a:t>To investigate the seasonal variation of CO in the tropical middle atmosphere</a:t>
            </a:r>
          </a:p>
          <a:p>
            <a:pPr algn="just"/>
            <a:endParaRPr lang="en-US" sz="2400" b="1" dirty="0">
              <a:solidFill>
                <a:srgbClr val="FFC000"/>
              </a:solidFill>
              <a:latin typeface="Arial" panose="020B0604020202020204" pitchFamily="34" charset="0"/>
              <a:cs typeface="Arial" panose="020B0604020202020204" pitchFamily="34" charset="0"/>
            </a:endParaRPr>
          </a:p>
          <a:p>
            <a:pPr marL="285750" indent="-285750" algn="just">
              <a:buFont typeface="Wingdings" pitchFamily="2" charset="2"/>
              <a:buChar char="Ø"/>
            </a:pPr>
            <a:r>
              <a:rPr lang="en-US" sz="2400" b="1" dirty="0">
                <a:latin typeface="Arial" panose="020B0604020202020204" pitchFamily="34" charset="0"/>
                <a:cs typeface="Arial" panose="020B0604020202020204" pitchFamily="34" charset="0"/>
              </a:rPr>
              <a:t> </a:t>
            </a:r>
            <a:r>
              <a:rPr lang="en-US" sz="2400" b="1" dirty="0">
                <a:solidFill>
                  <a:schemeClr val="accent6">
                    <a:lumMod val="75000"/>
                  </a:schemeClr>
                </a:solidFill>
                <a:latin typeface="Arial" panose="020B0604020202020204" pitchFamily="34" charset="0"/>
                <a:cs typeface="Arial" panose="020B0604020202020204" pitchFamily="34" charset="0"/>
              </a:rPr>
              <a:t>To study the response of CO to natural oscillations viz. Quasi biennial Oscillation, Solar Cycle, ENSO</a:t>
            </a:r>
          </a:p>
          <a:p>
            <a:pPr marL="285750" indent="-285750" algn="just">
              <a:buFont typeface="Wingdings" pitchFamily="2" charset="2"/>
              <a:buChar char="Ø"/>
            </a:pPr>
            <a:endParaRPr lang="en-US" sz="2400" b="1" dirty="0">
              <a:latin typeface="Arial" panose="020B0604020202020204" pitchFamily="34" charset="0"/>
              <a:cs typeface="Arial" panose="020B0604020202020204" pitchFamily="34" charset="0"/>
            </a:endParaRPr>
          </a:p>
          <a:p>
            <a:pPr marL="285750" indent="-285750" algn="just">
              <a:buFont typeface="Wingdings" pitchFamily="2" charset="2"/>
              <a:buChar char="Ø"/>
            </a:pPr>
            <a:r>
              <a:rPr lang="en-US" sz="2400" b="1" dirty="0">
                <a:latin typeface="Arial" panose="020B0604020202020204" pitchFamily="34" charset="0"/>
                <a:cs typeface="Arial" panose="020B0604020202020204" pitchFamily="34" charset="0"/>
              </a:rPr>
              <a:t> </a:t>
            </a:r>
            <a:r>
              <a:rPr lang="en-US" sz="2400" b="1" dirty="0">
                <a:solidFill>
                  <a:srgbClr val="7030A0"/>
                </a:solidFill>
                <a:latin typeface="Arial" panose="020B0604020202020204" pitchFamily="34" charset="0"/>
                <a:cs typeface="Arial" panose="020B0604020202020204" pitchFamily="34" charset="0"/>
              </a:rPr>
              <a:t>To study the long-term trend of CO in the tropical middle atmosphere</a:t>
            </a:r>
          </a:p>
          <a:p>
            <a:pPr algn="just"/>
            <a:endParaRPr lang="en-US" sz="2400" b="1" dirty="0">
              <a:solidFill>
                <a:schemeClr val="accent6">
                  <a:lumMod val="60000"/>
                  <a:lumOff val="40000"/>
                </a:schemeClr>
              </a:solidFill>
              <a:latin typeface="Arial" panose="020B0604020202020204" pitchFamily="34" charset="0"/>
              <a:cs typeface="Arial" panose="020B0604020202020204" pitchFamily="34" charset="0"/>
            </a:endParaRPr>
          </a:p>
        </p:txBody>
      </p:sp>
      <p:pic>
        <p:nvPicPr>
          <p:cNvPr id="3" name="Picture 2" descr="Contact | BIRA-IASB">
            <a:extLst>
              <a:ext uri="{FF2B5EF4-FFF2-40B4-BE49-F238E27FC236}">
                <a16:creationId xmlns:a16="http://schemas.microsoft.com/office/drawing/2014/main" id="{0A9D6A4C-7505-070B-EF61-D27C831FA4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875" y="106918"/>
            <a:ext cx="963655" cy="962541"/>
          </a:xfrm>
          <a:prstGeom prst="rect">
            <a:avLst/>
          </a:prstGeom>
          <a:noFill/>
        </p:spPr>
      </p:pic>
    </p:spTree>
    <p:extLst>
      <p:ext uri="{BB962C8B-B14F-4D97-AF65-F5344CB8AC3E}">
        <p14:creationId xmlns:p14="http://schemas.microsoft.com/office/powerpoint/2010/main" val="33738696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1B7235-E338-4CF8-DCC6-9E07D5C5DE72}"/>
              </a:ext>
            </a:extLst>
          </p:cNvPr>
          <p:cNvSpPr>
            <a:spLocks noGrp="1"/>
          </p:cNvSpPr>
          <p:nvPr>
            <p:ph type="title"/>
          </p:nvPr>
        </p:nvSpPr>
        <p:spPr/>
        <p:txBody>
          <a:bodyPr/>
          <a:lstStyle/>
          <a:p>
            <a:pPr algn="ctr"/>
            <a:r>
              <a:rPr lang="en-US" dirty="0">
                <a:solidFill>
                  <a:srgbClr val="002060"/>
                </a:solidFill>
                <a:latin typeface="Arial" panose="020B0604020202020204" pitchFamily="34" charset="0"/>
                <a:cs typeface="Arial" panose="020B0604020202020204" pitchFamily="34" charset="0"/>
              </a:rPr>
              <a:t>Data and Methodology</a:t>
            </a:r>
          </a:p>
        </p:txBody>
      </p:sp>
      <p:cxnSp>
        <p:nvCxnSpPr>
          <p:cNvPr id="4" name="Straight Connector 3">
            <a:extLst>
              <a:ext uri="{FF2B5EF4-FFF2-40B4-BE49-F238E27FC236}">
                <a16:creationId xmlns:a16="http://schemas.microsoft.com/office/drawing/2014/main" id="{21F2AD87-6F37-41BF-5472-7D7681989DC8}"/>
              </a:ext>
            </a:extLst>
          </p:cNvPr>
          <p:cNvCxnSpPr/>
          <p:nvPr/>
        </p:nvCxnSpPr>
        <p:spPr>
          <a:xfrm>
            <a:off x="266700" y="6375400"/>
            <a:ext cx="11628000" cy="0"/>
          </a:xfrm>
          <a:prstGeom prst="line">
            <a:avLst/>
          </a:prstGeom>
        </p:spPr>
        <p:style>
          <a:lnRef idx="2">
            <a:schemeClr val="accent1"/>
          </a:lnRef>
          <a:fillRef idx="0">
            <a:schemeClr val="accent1"/>
          </a:fillRef>
          <a:effectRef idx="1">
            <a:schemeClr val="accent1"/>
          </a:effectRef>
          <a:fontRef idx="minor">
            <a:schemeClr val="tx1"/>
          </a:fontRef>
        </p:style>
      </p:cxnSp>
      <p:sp>
        <p:nvSpPr>
          <p:cNvPr id="5" name="TextBox 4">
            <a:extLst>
              <a:ext uri="{FF2B5EF4-FFF2-40B4-BE49-F238E27FC236}">
                <a16:creationId xmlns:a16="http://schemas.microsoft.com/office/drawing/2014/main" id="{629BBD58-2BF0-F273-A330-2A0C3F2CA90B}"/>
              </a:ext>
            </a:extLst>
          </p:cNvPr>
          <p:cNvSpPr txBox="1"/>
          <p:nvPr/>
        </p:nvSpPr>
        <p:spPr>
          <a:xfrm>
            <a:off x="558800" y="2405082"/>
            <a:ext cx="8166018" cy="3108543"/>
          </a:xfrm>
          <a:prstGeom prst="rect">
            <a:avLst/>
          </a:prstGeom>
          <a:noFill/>
        </p:spPr>
        <p:txBody>
          <a:bodyPr wrap="none" rtlCol="0">
            <a:spAutoFit/>
          </a:bodyPr>
          <a:lstStyle/>
          <a:p>
            <a:r>
              <a:rPr lang="en-US" sz="2800" b="1" dirty="0">
                <a:solidFill>
                  <a:schemeClr val="accent2">
                    <a:lumMod val="50000"/>
                  </a:schemeClr>
                </a:solidFill>
                <a:latin typeface="Arial" panose="020B0604020202020204" pitchFamily="34" charset="0"/>
                <a:cs typeface="Arial" panose="020B0604020202020204" pitchFamily="34" charset="0"/>
              </a:rPr>
              <a:t>CO data: Aura-MLS</a:t>
            </a:r>
          </a:p>
          <a:p>
            <a:endParaRPr lang="en-US" sz="2800" b="1" dirty="0">
              <a:solidFill>
                <a:schemeClr val="accent1">
                  <a:lumMod val="60000"/>
                  <a:lumOff val="40000"/>
                </a:schemeClr>
              </a:solidFill>
              <a:latin typeface="Arial" panose="020B0604020202020204" pitchFamily="34" charset="0"/>
              <a:cs typeface="Arial" panose="020B0604020202020204" pitchFamily="34" charset="0"/>
            </a:endParaRPr>
          </a:p>
          <a:p>
            <a:r>
              <a:rPr lang="en-US" sz="2800" b="1" dirty="0">
                <a:solidFill>
                  <a:schemeClr val="accent1">
                    <a:lumMod val="75000"/>
                  </a:schemeClr>
                </a:solidFill>
                <a:latin typeface="Arial" panose="020B0604020202020204" pitchFamily="34" charset="0"/>
                <a:cs typeface="Arial" panose="020B0604020202020204" pitchFamily="34" charset="0"/>
              </a:rPr>
              <a:t>CO</a:t>
            </a:r>
            <a:r>
              <a:rPr lang="en-US" sz="2800" b="1" baseline="-25000" dirty="0">
                <a:solidFill>
                  <a:schemeClr val="accent1">
                    <a:lumMod val="75000"/>
                  </a:schemeClr>
                </a:solidFill>
                <a:latin typeface="Arial" panose="020B0604020202020204" pitchFamily="34" charset="0"/>
                <a:cs typeface="Arial" panose="020B0604020202020204" pitchFamily="34" charset="0"/>
              </a:rPr>
              <a:t>2</a:t>
            </a:r>
            <a:r>
              <a:rPr lang="en-US" sz="2800" b="1" dirty="0">
                <a:solidFill>
                  <a:schemeClr val="accent1">
                    <a:lumMod val="75000"/>
                  </a:schemeClr>
                </a:solidFill>
                <a:latin typeface="Arial" panose="020B0604020202020204" pitchFamily="34" charset="0"/>
                <a:cs typeface="Arial" panose="020B0604020202020204" pitchFamily="34" charset="0"/>
              </a:rPr>
              <a:t> data: CAMS reanalysis and TIMED-SABER</a:t>
            </a:r>
          </a:p>
          <a:p>
            <a:endParaRPr lang="en-US" sz="2800" b="1" dirty="0">
              <a:solidFill>
                <a:schemeClr val="accent5">
                  <a:lumMod val="60000"/>
                  <a:lumOff val="40000"/>
                </a:schemeClr>
              </a:solidFill>
              <a:latin typeface="Arial" panose="020B0604020202020204" pitchFamily="34" charset="0"/>
              <a:cs typeface="Arial" panose="020B0604020202020204" pitchFamily="34" charset="0"/>
            </a:endParaRPr>
          </a:p>
          <a:p>
            <a:r>
              <a:rPr lang="en-US" sz="2800" b="1" dirty="0">
                <a:solidFill>
                  <a:schemeClr val="accent4">
                    <a:lumMod val="75000"/>
                  </a:schemeClr>
                </a:solidFill>
                <a:latin typeface="Arial" panose="020B0604020202020204" pitchFamily="34" charset="0"/>
                <a:cs typeface="Arial" panose="020B0604020202020204" pitchFamily="34" charset="0"/>
              </a:rPr>
              <a:t>QBO: Free University of Berlin</a:t>
            </a:r>
          </a:p>
          <a:p>
            <a:endParaRPr lang="en-US" sz="2800" b="1" dirty="0">
              <a:solidFill>
                <a:schemeClr val="accent1">
                  <a:lumMod val="60000"/>
                  <a:lumOff val="40000"/>
                </a:schemeClr>
              </a:solidFill>
              <a:latin typeface="Arial" panose="020B0604020202020204" pitchFamily="34" charset="0"/>
              <a:cs typeface="Arial" panose="020B0604020202020204" pitchFamily="34" charset="0"/>
            </a:endParaRPr>
          </a:p>
          <a:p>
            <a:r>
              <a:rPr lang="en-US" sz="2800" b="1" dirty="0">
                <a:solidFill>
                  <a:schemeClr val="accent6"/>
                </a:solidFill>
                <a:latin typeface="Arial" panose="020B0604020202020204" pitchFamily="34" charset="0"/>
                <a:cs typeface="Arial" panose="020B0604020202020204" pitchFamily="34" charset="0"/>
              </a:rPr>
              <a:t>Solar Cycle and SOI: NOAA PSL database</a:t>
            </a:r>
          </a:p>
        </p:txBody>
      </p:sp>
      <p:pic>
        <p:nvPicPr>
          <p:cNvPr id="3" name="Picture 2" descr="Contact | BIRA-IASB">
            <a:extLst>
              <a:ext uri="{FF2B5EF4-FFF2-40B4-BE49-F238E27FC236}">
                <a16:creationId xmlns:a16="http://schemas.microsoft.com/office/drawing/2014/main" id="{600B0938-2FEE-C9A5-5EFE-C83D1DF9F0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875" y="106918"/>
            <a:ext cx="963655" cy="962541"/>
          </a:xfrm>
          <a:prstGeom prst="rect">
            <a:avLst/>
          </a:prstGeom>
          <a:noFill/>
        </p:spPr>
      </p:pic>
    </p:spTree>
    <p:extLst>
      <p:ext uri="{BB962C8B-B14F-4D97-AF65-F5344CB8AC3E}">
        <p14:creationId xmlns:p14="http://schemas.microsoft.com/office/powerpoint/2010/main" val="28103424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31F15-45FB-3969-E36A-2F178E263C32}"/>
              </a:ext>
            </a:extLst>
          </p:cNvPr>
          <p:cNvSpPr>
            <a:spLocks noGrp="1"/>
          </p:cNvSpPr>
          <p:nvPr>
            <p:ph type="title"/>
          </p:nvPr>
        </p:nvSpPr>
        <p:spPr/>
        <p:txBody>
          <a:bodyPr/>
          <a:lstStyle/>
          <a:p>
            <a:pPr algn="ctr"/>
            <a:r>
              <a:rPr lang="en-US" sz="4800" dirty="0">
                <a:solidFill>
                  <a:srgbClr val="002060"/>
                </a:solidFill>
                <a:latin typeface="Arial" panose="020B0604020202020204" pitchFamily="34" charset="0"/>
                <a:cs typeface="Arial" panose="020B0604020202020204" pitchFamily="34" charset="0"/>
              </a:rPr>
              <a:t>Multivariate Regression Analysis</a:t>
            </a:r>
          </a:p>
        </p:txBody>
      </p:sp>
      <p:cxnSp>
        <p:nvCxnSpPr>
          <p:cNvPr id="5" name="Straight Connector 4">
            <a:extLst>
              <a:ext uri="{FF2B5EF4-FFF2-40B4-BE49-F238E27FC236}">
                <a16:creationId xmlns:a16="http://schemas.microsoft.com/office/drawing/2014/main" id="{CF3C2443-77E7-26E3-F35C-4A25809EAF4C}"/>
              </a:ext>
            </a:extLst>
          </p:cNvPr>
          <p:cNvCxnSpPr/>
          <p:nvPr/>
        </p:nvCxnSpPr>
        <p:spPr>
          <a:xfrm>
            <a:off x="266700" y="6375400"/>
            <a:ext cx="11628000" cy="0"/>
          </a:xfrm>
          <a:prstGeom prst="line">
            <a:avLst/>
          </a:prstGeom>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mc:Choice xmlns:a14="http://schemas.microsoft.com/office/drawing/2010/main" Requires="a14">
          <p:sp>
            <p:nvSpPr>
              <p:cNvPr id="6" name="Rectangle 5">
                <a:extLst>
                  <a:ext uri="{FF2B5EF4-FFF2-40B4-BE49-F238E27FC236}">
                    <a16:creationId xmlns:a16="http://schemas.microsoft.com/office/drawing/2014/main" id="{35017847-2763-D7BE-3AC1-D25C28052BDA}"/>
                  </a:ext>
                </a:extLst>
              </p:cNvPr>
              <p:cNvSpPr/>
              <p:nvPr/>
            </p:nvSpPr>
            <p:spPr>
              <a:xfrm>
                <a:off x="266700" y="2018502"/>
                <a:ext cx="11628000" cy="4434227"/>
              </a:xfrm>
              <a:prstGeom prst="rect">
                <a:avLst/>
              </a:prstGeom>
            </p:spPr>
            <p:txBody>
              <a:bodyPr wrap="square">
                <a:spAutoFit/>
              </a:bodyPr>
              <a:lstStyle/>
              <a:p>
                <a:pPr algn="just">
                  <a:lnSpc>
                    <a:spcPct val="150000"/>
                  </a:lnSpc>
                  <a:spcAft>
                    <a:spcPts val="1000"/>
                  </a:spcAft>
                </a:pPr>
                <a:r>
                  <a:rPr lang="en-IN" sz="1900" dirty="0">
                    <a:solidFill>
                      <a:schemeClr val="tx1"/>
                    </a:solidFill>
                    <a:latin typeface="Arial" panose="020B0604020202020204" pitchFamily="34" charset="0"/>
                    <a:ea typeface="Times New Roman" panose="02020603050405020304" pitchFamily="18" charset="0"/>
                    <a:cs typeface="Arial" panose="020B0604020202020204" pitchFamily="34" charset="0"/>
                  </a:rPr>
                  <a:t>We have used a multivariate linear regression model to find the signal and quantify the contribution of QBO, solar cycle and ENSO (Randel and Cobb, 1994) to the observed CO variation. The general expression for the regression at each altitude is </a:t>
                </a:r>
              </a:p>
              <a:p>
                <a:pPr algn="just">
                  <a:lnSpc>
                    <a:spcPct val="150000"/>
                  </a:lnSpc>
                  <a:spcAft>
                    <a:spcPts val="1000"/>
                  </a:spcAft>
                </a:pPr>
                <a14:m>
                  <m:oMath xmlns:m="http://schemas.openxmlformats.org/officeDocument/2006/math">
                    <m:r>
                      <a:rPr lang="en-IN" sz="1900" i="1" smtClean="0">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𝐶𝑂</m:t>
                    </m:r>
                    <m:r>
                      <a:rPr lang="en-IN" sz="1900" i="1" smtClean="0">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m:t>
                    </m:r>
                    <m:r>
                      <a:rPr lang="en-IN" sz="1900" i="1" smtClean="0">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𝑡</m:t>
                    </m:r>
                    <m:r>
                      <a:rPr lang="en-IN" sz="1900" i="1" smtClean="0">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m:t>
                    </m:r>
                    <m:r>
                      <a:rPr lang="en-IN" sz="1900" i="1" smtClean="0">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𝛼</m:t>
                    </m:r>
                    <m:r>
                      <a:rPr lang="en-IN" sz="1900" i="1" smtClean="0">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m:t>
                    </m:r>
                    <m:r>
                      <a:rPr lang="en-IN" sz="1900" i="1" smtClean="0">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𝑡</m:t>
                    </m:r>
                    <m:r>
                      <a:rPr lang="en-IN" sz="1900" i="1" smtClean="0">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m:t>
                    </m:r>
                    <m:r>
                      <a:rPr lang="en-IN" sz="1900" i="1" smtClean="0">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𝛽</m:t>
                    </m:r>
                    <m:r>
                      <a:rPr lang="en-IN" sz="1900" i="1" smtClean="0">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m:t>
                    </m:r>
                    <m:r>
                      <a:rPr lang="en-IN" sz="1900" i="1" smtClean="0">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𝑡</m:t>
                    </m:r>
                    <m:r>
                      <a:rPr lang="en-IN" sz="1900" i="1" smtClean="0">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m:t>
                    </m:r>
                    <m:r>
                      <a:rPr lang="en-IN" sz="1900" i="1" smtClean="0">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𝑡</m:t>
                    </m:r>
                    <m:r>
                      <a:rPr lang="en-IN" sz="1900" i="1" smtClean="0">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IN" sz="19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ctrlPr>
                      </m:sSubPr>
                      <m:e>
                        <m:r>
                          <a:rPr lang="en-IN" sz="19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𝛾</m:t>
                        </m:r>
                      </m:e>
                      <m:sub>
                        <m:r>
                          <a:rPr lang="en-IN" sz="19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1</m:t>
                        </m:r>
                      </m:sub>
                    </m:sSub>
                    <m:r>
                      <a:rPr lang="en-IN" sz="19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m:t>
                    </m:r>
                    <m:r>
                      <a:rPr lang="en-IN" sz="19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𝑡</m:t>
                    </m:r>
                    <m:r>
                      <a:rPr lang="en-IN" sz="19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m:t>
                    </m:r>
                    <m:r>
                      <a:rPr lang="en-IN" sz="19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𝑄𝐵</m:t>
                    </m:r>
                    <m:sSub>
                      <m:sSubPr>
                        <m:ctrlPr>
                          <a:rPr lang="en-IN" sz="19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ctrlPr>
                      </m:sSubPr>
                      <m:e>
                        <m:r>
                          <a:rPr lang="en-IN" sz="19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𝑂</m:t>
                        </m:r>
                      </m:e>
                      <m:sub>
                        <m:r>
                          <a:rPr lang="en-IN" sz="19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1</m:t>
                        </m:r>
                      </m:sub>
                    </m:sSub>
                    <m:r>
                      <a:rPr lang="en-IN" sz="19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m:t>
                    </m:r>
                    <m:r>
                      <a:rPr lang="en-IN" sz="19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𝑡</m:t>
                    </m:r>
                    <m:r>
                      <a:rPr lang="en-IN" sz="19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IN" sz="19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ctrlPr>
                      </m:sSubPr>
                      <m:e>
                        <m:r>
                          <a:rPr lang="en-IN" sz="19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𝛾</m:t>
                        </m:r>
                      </m:e>
                      <m:sub>
                        <m:r>
                          <a:rPr lang="en-IN" sz="19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2</m:t>
                        </m:r>
                      </m:sub>
                    </m:sSub>
                    <m:r>
                      <a:rPr lang="en-IN" sz="19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m:t>
                    </m:r>
                    <m:r>
                      <a:rPr lang="en-IN" sz="19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𝑡</m:t>
                    </m:r>
                    <m:r>
                      <a:rPr lang="en-IN" sz="19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m:t>
                    </m:r>
                    <m:r>
                      <a:rPr lang="en-IN" sz="19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𝑄𝐵</m:t>
                    </m:r>
                    <m:sSub>
                      <m:sSubPr>
                        <m:ctrlPr>
                          <a:rPr lang="en-IN" sz="19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ctrlPr>
                      </m:sSubPr>
                      <m:e>
                        <m:r>
                          <a:rPr lang="en-IN" sz="19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𝑂</m:t>
                        </m:r>
                      </m:e>
                      <m:sub>
                        <m:r>
                          <a:rPr lang="en-IN" sz="19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2</m:t>
                        </m:r>
                      </m:sub>
                    </m:sSub>
                    <m:r>
                      <a:rPr lang="en-IN" sz="19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m:t>
                    </m:r>
                    <m:r>
                      <a:rPr lang="en-IN" sz="19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𝑡</m:t>
                    </m:r>
                    <m:r>
                      <a:rPr lang="en-IN" sz="19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m:t>
                    </m:r>
                    <m:r>
                      <a:rPr lang="en-IN" sz="19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𝛿</m:t>
                    </m:r>
                    <m:r>
                      <a:rPr lang="en-IN" sz="19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m:t>
                    </m:r>
                    <m:r>
                      <a:rPr lang="en-IN" sz="19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𝑡</m:t>
                    </m:r>
                    <m:r>
                      <a:rPr lang="en-IN" sz="19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m:t>
                    </m:r>
                    <m:r>
                      <a:rPr lang="en-IN" sz="19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𝑠𝑜𝑙𝑎𝑟</m:t>
                    </m:r>
                    <m:r>
                      <a:rPr lang="en-IN" sz="19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m:t>
                    </m:r>
                    <m:r>
                      <a:rPr lang="en-IN" sz="19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𝑡</m:t>
                    </m:r>
                    <m:r>
                      <a:rPr lang="en-IN" sz="19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m:t>
                    </m:r>
                    <m:r>
                      <a:rPr lang="en-IN" sz="19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𝜀</m:t>
                    </m:r>
                    <m:r>
                      <a:rPr lang="en-IN" sz="19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m:t>
                    </m:r>
                    <m:r>
                      <a:rPr lang="en-IN" sz="19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𝑡</m:t>
                    </m:r>
                    <m:r>
                      <a:rPr lang="en-IN" sz="19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m:t>
                    </m:r>
                    <m:r>
                      <a:rPr lang="en-IN" sz="19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𝐸𝑛𝑠𝑜</m:t>
                    </m:r>
                    <m:r>
                      <a:rPr lang="en-IN" sz="19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m:t>
                    </m:r>
                    <m:r>
                      <a:rPr lang="en-IN" sz="19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𝑡</m:t>
                    </m:r>
                    <m:r>
                      <a:rPr lang="en-IN" sz="19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m:t>
                    </m:r>
                    <m:r>
                      <a:rPr lang="en-IN" sz="19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𝑟𝑒𝑠𝑖𝑑</m:t>
                    </m:r>
                    <m:r>
                      <a:rPr lang="en-IN" sz="19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m:t>
                    </m:r>
                    <m:r>
                      <a:rPr lang="en-IN" sz="19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𝑡</m:t>
                    </m:r>
                    <m:r>
                      <a:rPr lang="en-IN" sz="19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m:t>
                    </m:r>
                  </m:oMath>
                </a14:m>
                <a:r>
                  <a:rPr lang="en-IN" sz="1900" dirty="0">
                    <a:solidFill>
                      <a:schemeClr val="tx1"/>
                    </a:solidFill>
                    <a:latin typeface="Arial" panose="020B0604020202020204" pitchFamily="34" charset="0"/>
                    <a:ea typeface="Times New Roman" panose="02020603050405020304" pitchFamily="18" charset="0"/>
                    <a:cs typeface="Arial" panose="020B0604020202020204" pitchFamily="34" charset="0"/>
                  </a:rPr>
                  <a:t> where α(t) in the above equation have the form  </a:t>
                </a:r>
                <a14:m>
                  <m:oMath xmlns:m="http://schemas.openxmlformats.org/officeDocument/2006/math">
                    <m:r>
                      <a:rPr lang="en-IN" sz="19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𝛼</m:t>
                    </m:r>
                    <m:r>
                      <a:rPr lang="en-IN" sz="19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m:t>
                    </m:r>
                    <m:r>
                      <a:rPr lang="en-IN" sz="19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𝑡</m:t>
                    </m:r>
                    <m:r>
                      <a:rPr lang="en-IN" sz="19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IN" sz="19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ctrlPr>
                      </m:sSubPr>
                      <m:e>
                        <m:r>
                          <a:rPr lang="en-IN" sz="19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𝐴</m:t>
                        </m:r>
                      </m:e>
                      <m:sub>
                        <m:r>
                          <a:rPr lang="en-IN" sz="19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0</m:t>
                        </m:r>
                      </m:sub>
                    </m:sSub>
                    <m:r>
                      <a:rPr lang="en-IN" sz="19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m:t>
                    </m:r>
                    <m:nary>
                      <m:naryPr>
                        <m:chr m:val="∑"/>
                        <m:ctrlPr>
                          <a:rPr lang="en-IN" sz="19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ctrlPr>
                      </m:naryPr>
                      <m:sub>
                        <m:r>
                          <a:rPr lang="en-IN" sz="19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𝑖</m:t>
                        </m:r>
                        <m:r>
                          <a:rPr lang="en-IN" sz="19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=2</m:t>
                        </m:r>
                      </m:sub>
                      <m:sup>
                        <m:r>
                          <a:rPr lang="en-IN" sz="19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12</m:t>
                        </m:r>
                      </m:sup>
                      <m:e>
                        <m:d>
                          <m:dPr>
                            <m:begChr m:val="["/>
                            <m:endChr m:val="]"/>
                            <m:ctrlPr>
                              <a:rPr lang="en-IN" sz="19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ctrlPr>
                          </m:dPr>
                          <m:e>
                            <m:sSub>
                              <m:sSubPr>
                                <m:ctrlPr>
                                  <a:rPr lang="en-IN" sz="19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ctrlPr>
                              </m:sSubPr>
                              <m:e>
                                <m:r>
                                  <a:rPr lang="en-IN" sz="19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𝐴</m:t>
                                </m:r>
                              </m:e>
                              <m:sub>
                                <m:r>
                                  <a:rPr lang="en-IN" sz="19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𝑖</m:t>
                                </m:r>
                              </m:sub>
                            </m:sSub>
                            <m:r>
                              <a:rPr lang="en-IN" sz="19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m:t>
                            </m:r>
                            <m:r>
                              <a:rPr lang="en-IN" sz="19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𝐶𝑜𝑠</m:t>
                            </m:r>
                            <m:sSub>
                              <m:sSubPr>
                                <m:ctrlPr>
                                  <a:rPr lang="en-IN" sz="19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ctrlPr>
                              </m:sSubPr>
                              <m:e>
                                <m:r>
                                  <a:rPr lang="en-IN" sz="19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𝜔</m:t>
                                </m:r>
                              </m:e>
                              <m:sub>
                                <m:r>
                                  <a:rPr lang="en-IN" sz="19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𝑖</m:t>
                                </m:r>
                              </m:sub>
                            </m:sSub>
                            <m:r>
                              <a:rPr lang="en-IN" sz="19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𝑡</m:t>
                            </m:r>
                            <m:r>
                              <a:rPr lang="en-IN" sz="19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IN" sz="19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ctrlPr>
                              </m:sSubPr>
                              <m:e>
                                <m:r>
                                  <a:rPr lang="en-IN" sz="19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𝐵</m:t>
                                </m:r>
                              </m:e>
                              <m:sub>
                                <m:r>
                                  <a:rPr lang="en-IN" sz="19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𝑖</m:t>
                                </m:r>
                              </m:sub>
                            </m:sSub>
                            <m:r>
                              <a:rPr lang="en-IN" sz="19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m:t>
                            </m:r>
                            <m:r>
                              <a:rPr lang="en-IN" sz="19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𝑆𝑖𝑛</m:t>
                            </m:r>
                            <m:sSub>
                              <m:sSubPr>
                                <m:ctrlPr>
                                  <a:rPr lang="en-IN" sz="19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ctrlPr>
                              </m:sSubPr>
                              <m:e>
                                <m:r>
                                  <a:rPr lang="en-IN" sz="19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𝜔</m:t>
                                </m:r>
                              </m:e>
                              <m:sub>
                                <m:r>
                                  <a:rPr lang="en-IN" sz="19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𝑖</m:t>
                                </m:r>
                              </m:sub>
                            </m:sSub>
                            <m:r>
                              <a:rPr lang="en-IN" sz="19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𝑡</m:t>
                            </m:r>
                          </m:e>
                        </m:d>
                      </m:e>
                    </m:nary>
                  </m:oMath>
                </a14:m>
                <a:r>
                  <a:rPr lang="en-IN" sz="1900" dirty="0">
                    <a:solidFill>
                      <a:schemeClr val="tx1"/>
                    </a:solidFill>
                    <a:latin typeface="Arial" panose="020B0604020202020204" pitchFamily="34" charset="0"/>
                    <a:ea typeface="Times New Roman" panose="02020603050405020304" pitchFamily="18" charset="0"/>
                    <a:cs typeface="Arial" panose="020B0604020202020204" pitchFamily="34" charset="0"/>
                  </a:rPr>
                  <a:t>, where </a:t>
                </a:r>
                <a14:m>
                  <m:oMath xmlns:m="http://schemas.openxmlformats.org/officeDocument/2006/math">
                    <m:sSub>
                      <m:sSubPr>
                        <m:ctrlPr>
                          <a:rPr lang="en-IN" sz="19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ctrlPr>
                      </m:sSubPr>
                      <m:e>
                        <m:r>
                          <a:rPr lang="en-IN" sz="19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𝜔</m:t>
                        </m:r>
                      </m:e>
                      <m:sub>
                        <m:r>
                          <a:rPr lang="en-IN" sz="19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𝑖</m:t>
                        </m:r>
                      </m:sub>
                    </m:sSub>
                    <m:r>
                      <a:rPr lang="en-IN" sz="19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m:t>
                    </m:r>
                    <m:f>
                      <m:fPr>
                        <m:ctrlPr>
                          <a:rPr lang="en-IN" sz="19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en-IN" sz="19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2</m:t>
                        </m:r>
                        <m:r>
                          <a:rPr lang="en-IN" sz="19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𝜋</m:t>
                        </m:r>
                        <m:r>
                          <a:rPr lang="en-IN" sz="19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𝑖</m:t>
                        </m:r>
                      </m:num>
                      <m:den>
                        <m:r>
                          <a:rPr lang="en-IN" sz="19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24</m:t>
                        </m:r>
                      </m:den>
                    </m:f>
                  </m:oMath>
                </a14:m>
                <a:endParaRPr lang="en-IN" sz="1900" dirty="0">
                  <a:solidFill>
                    <a:schemeClr val="tx1"/>
                  </a:solidFill>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spcAft>
                    <a:spcPts val="1000"/>
                  </a:spcAft>
                </a:pPr>
                <a:r>
                  <a:rPr lang="en-IN" sz="1900" dirty="0">
                    <a:solidFill>
                      <a:schemeClr val="tx1"/>
                    </a:solidFill>
                    <a:latin typeface="Arial" panose="020B0604020202020204" pitchFamily="34" charset="0"/>
                    <a:ea typeface="Times New Roman" panose="02020603050405020304" pitchFamily="18" charset="0"/>
                    <a:cs typeface="Arial" panose="020B0604020202020204" pitchFamily="34" charset="0"/>
                  </a:rPr>
                  <a:t>α(t) represents seasonal and intra-seasonal variations. If ‘S’ is the sum of square of residuals, ‘n’ is data length and ‘p+1’ is the number of coefficients to be determined, then the error in the estimation of coefficients are given by </a:t>
                </a:r>
                <a14:m>
                  <m:oMath xmlns:m="http://schemas.openxmlformats.org/officeDocument/2006/math">
                    <m:r>
                      <a:rPr lang="en-US" sz="1900" b="0" i="0" smtClean="0">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 </m:t>
                    </m:r>
                    <m:sSub>
                      <m:sSubPr>
                        <m:ctrlPr>
                          <a:rPr lang="en-IN" sz="1900" i="1" smtClean="0">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ctrlPr>
                      </m:sSubPr>
                      <m:e>
                        <m:r>
                          <a:rPr lang="en-IN" sz="19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𝜎</m:t>
                        </m:r>
                      </m:e>
                      <m:sub/>
                    </m:sSub>
                    <m:r>
                      <a:rPr lang="en-IN" sz="19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m:t>
                    </m:r>
                    <m:rad>
                      <m:radPr>
                        <m:degHide m:val="on"/>
                        <m:ctrlPr>
                          <a:rPr lang="en-IN" sz="19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ctrlPr>
                      </m:radPr>
                      <m:deg/>
                      <m:e>
                        <m:f>
                          <m:fPr>
                            <m:ctrlPr>
                              <a:rPr lang="en-IN" sz="19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en-IN" sz="19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𝑆</m:t>
                            </m:r>
                          </m:num>
                          <m:den>
                            <m:r>
                              <a:rPr lang="en-IN" sz="19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𝑛</m:t>
                            </m:r>
                            <m:r>
                              <a:rPr lang="en-IN" sz="19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m:t>
                            </m:r>
                            <m:r>
                              <a:rPr lang="en-IN" sz="19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𝑝</m:t>
                            </m:r>
                            <m:r>
                              <a:rPr lang="en-IN" sz="19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−1</m:t>
                            </m:r>
                          </m:den>
                        </m:f>
                        <m:sSubSup>
                          <m:sSubSupPr>
                            <m:ctrlPr>
                              <a:rPr lang="en-IN" sz="19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ctrlPr>
                          </m:sSubSupPr>
                          <m:e>
                            <m:d>
                              <m:dPr>
                                <m:ctrlPr>
                                  <a:rPr lang="en-IN" sz="19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ctrlPr>
                              </m:dPr>
                              <m:e>
                                <m:sSup>
                                  <m:sSupPr>
                                    <m:ctrlPr>
                                      <a:rPr lang="en-IN" sz="19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ctrlPr>
                                  </m:sSupPr>
                                  <m:e>
                                    <m:r>
                                      <a:rPr lang="en-IN" sz="19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𝑋</m:t>
                                    </m:r>
                                  </m:e>
                                  <m:sup>
                                    <m:r>
                                      <a:rPr lang="en-IN" sz="19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𝑇</m:t>
                                    </m:r>
                                  </m:sup>
                                </m:sSup>
                                <m:r>
                                  <a:rPr lang="en-IN" sz="19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𝑋</m:t>
                                </m:r>
                              </m:e>
                            </m:d>
                          </m:e>
                          <m:sub/>
                          <m:sup>
                            <m:r>
                              <a:rPr lang="en-IN" sz="19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−1</m:t>
                            </m:r>
                          </m:sup>
                        </m:sSubSup>
                      </m:e>
                    </m:rad>
                  </m:oMath>
                </a14:m>
                <a:r>
                  <a:rPr lang="en-IN" sz="1900" dirty="0">
                    <a:solidFill>
                      <a:schemeClr val="tx1"/>
                    </a:solidFill>
                    <a:latin typeface="Arial" panose="020B0604020202020204" pitchFamily="34" charset="0"/>
                    <a:ea typeface="Times New Roman" panose="02020603050405020304" pitchFamily="18" charset="0"/>
                    <a:cs typeface="Arial" panose="020B0604020202020204" pitchFamily="34" charset="0"/>
                  </a:rPr>
                  <a:t>, where X is the matrix of the regressors.  </a:t>
                </a:r>
              </a:p>
            </p:txBody>
          </p:sp>
        </mc:Choice>
        <mc:Fallback>
          <p:sp>
            <p:nvSpPr>
              <p:cNvPr id="6" name="Rectangle 5">
                <a:extLst>
                  <a:ext uri="{FF2B5EF4-FFF2-40B4-BE49-F238E27FC236}">
                    <a16:creationId xmlns:a16="http://schemas.microsoft.com/office/drawing/2014/main" id="{35017847-2763-D7BE-3AC1-D25C28052BDA}"/>
                  </a:ext>
                </a:extLst>
              </p:cNvPr>
              <p:cNvSpPr>
                <a:spLocks noRot="1" noChangeAspect="1" noMove="1" noResize="1" noEditPoints="1" noAdjustHandles="1" noChangeArrowheads="1" noChangeShapeType="1" noTextEdit="1"/>
              </p:cNvSpPr>
              <p:nvPr/>
            </p:nvSpPr>
            <p:spPr>
              <a:xfrm>
                <a:off x="266700" y="2018502"/>
                <a:ext cx="11628000" cy="4434227"/>
              </a:xfrm>
              <a:prstGeom prst="rect">
                <a:avLst/>
              </a:prstGeom>
              <a:blipFill>
                <a:blip r:embed="rId2"/>
                <a:stretch>
                  <a:fillRect l="-546" r="-546"/>
                </a:stretch>
              </a:blipFill>
            </p:spPr>
            <p:txBody>
              <a:bodyPr/>
              <a:lstStyle/>
              <a:p>
                <a:r>
                  <a:rPr lang="en-US">
                    <a:noFill/>
                  </a:rPr>
                  <a:t> </a:t>
                </a:r>
              </a:p>
            </p:txBody>
          </p:sp>
        </mc:Fallback>
      </mc:AlternateContent>
      <p:pic>
        <p:nvPicPr>
          <p:cNvPr id="3" name="Picture 2" descr="Contact | BIRA-IASB">
            <a:extLst>
              <a:ext uri="{FF2B5EF4-FFF2-40B4-BE49-F238E27FC236}">
                <a16:creationId xmlns:a16="http://schemas.microsoft.com/office/drawing/2014/main" id="{564D1A43-A392-8E14-7F5A-96F1A937F3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875" y="106918"/>
            <a:ext cx="963655" cy="962541"/>
          </a:xfrm>
          <a:prstGeom prst="rect">
            <a:avLst/>
          </a:prstGeom>
          <a:noFill/>
        </p:spPr>
      </p:pic>
    </p:spTree>
    <p:extLst>
      <p:ext uri="{BB962C8B-B14F-4D97-AF65-F5344CB8AC3E}">
        <p14:creationId xmlns:p14="http://schemas.microsoft.com/office/powerpoint/2010/main" val="30667434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35065</TotalTime>
  <Words>2061</Words>
  <Application>Microsoft Macintosh PowerPoint</Application>
  <PresentationFormat>Widescreen</PresentationFormat>
  <Paragraphs>113</Paragraphs>
  <Slides>21</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Calibri Light</vt:lpstr>
      <vt:lpstr>Cambria Math</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Objective for the present study</vt:lpstr>
      <vt:lpstr>Data and Methodology</vt:lpstr>
      <vt:lpstr>Multivariate Regression Analysis</vt:lpstr>
      <vt:lpstr>Multivariate Regression Analysis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Summary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Oindrila Nath</dc:creator>
  <cp:lastModifiedBy>Oindrila Nath</cp:lastModifiedBy>
  <cp:revision>24</cp:revision>
  <dcterms:created xsi:type="dcterms:W3CDTF">2022-05-12T07:19:44Z</dcterms:created>
  <dcterms:modified xsi:type="dcterms:W3CDTF">2023-04-24T19:32:05Z</dcterms:modified>
</cp:coreProperties>
</file>