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05" r:id="rId2"/>
    <p:sldId id="257" r:id="rId3"/>
    <p:sldId id="299" r:id="rId4"/>
    <p:sldId id="262" r:id="rId5"/>
    <p:sldId id="309" r:id="rId6"/>
    <p:sldId id="307" r:id="rId7"/>
    <p:sldId id="263" r:id="rId8"/>
    <p:sldId id="302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00"/>
    <a:srgbClr val="FE4702"/>
    <a:srgbClr val="179AFF"/>
    <a:srgbClr val="FBD402"/>
    <a:srgbClr val="FFBE15"/>
    <a:srgbClr val="FFBD19"/>
    <a:srgbClr val="E9AD00"/>
    <a:srgbClr val="FFBE18"/>
    <a:srgbClr val="7F807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/>
    <p:restoredTop sz="74719"/>
  </p:normalViewPr>
  <p:slideViewPr>
    <p:cSldViewPr snapToGrid="0">
      <p:cViewPr>
        <p:scale>
          <a:sx n="65" d="100"/>
          <a:sy n="65" d="100"/>
        </p:scale>
        <p:origin x="262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39906-7254-6048-9C7A-C8DACF07C5F4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61D81-FBB7-094B-BD61-E151D1C500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358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61D81-FBB7-094B-BD61-E151D1C5002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784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Gent, P. R., &amp; </a:t>
            </a:r>
            <a:r>
              <a:rPr lang="en-GB" altLang="zh-CN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Mcwilliams</a:t>
            </a:r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C. (1990). Isopycnal mixing in ocean circulation models. </a:t>
            </a:r>
            <a:r>
              <a:rPr lang="en-GB" altLang="zh-CN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Physical Oceanography</a:t>
            </a:r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altLang="zh-CN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150-155.</a:t>
            </a:r>
            <a:endParaRPr kumimoji="1" lang="en-US" altLang="zh-CN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kumimoji="1" lang="en-US" altLang="zh-CN" dirty="0"/>
          </a:p>
          <a:p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Williams, R. G., &amp; Follows, M. J. (2011). </a:t>
            </a:r>
            <a:r>
              <a:rPr lang="en-GB" altLang="zh-CN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Ocean dynamics and the carbon cycle: Principles and mechanisms</a:t>
            </a:r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61D81-FBB7-094B-BD61-E151D1C5002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657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Couespel</a:t>
            </a:r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D., Lévy, M., &amp; Bopp, L. (2021). Oceanic primary production decline halved in eddy-resolving simulations of global warming. </a:t>
            </a:r>
            <a:r>
              <a:rPr lang="en-GB" altLang="zh-CN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Biogeosciences</a:t>
            </a:r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altLang="zh-CN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</a:t>
            </a:r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(14), 4321-4349.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altLang="zh-CN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Marshall, D. P., Maddison, J. R., &amp; </a:t>
            </a:r>
            <a:r>
              <a:rPr lang="en-GB" altLang="zh-CN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Berloff</a:t>
            </a:r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 S. (2012). A framework for parameterizing eddy potential vorticity fluxes. </a:t>
            </a:r>
            <a:r>
              <a:rPr lang="en-GB" altLang="zh-CN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Physical Oceanography</a:t>
            </a:r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altLang="zh-CN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</a:t>
            </a:r>
            <a:r>
              <a:rPr lang="en-GB" altLang="zh-CN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539-557.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336E9-AD3A-7E46-91E4-470FD6AFBA1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470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61D81-FBB7-094B-BD61-E151D1C5002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48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61D81-FBB7-094B-BD61-E151D1C5002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134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61D81-FBB7-094B-BD61-E151D1C5002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455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61D81-FBB7-094B-BD61-E151D1C5002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6866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61D81-FBB7-094B-BD61-E151D1C5002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1976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61D81-FBB7-094B-BD61-E151D1C5002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385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814-7780-AA4D-A2FE-2B5DB9460BD8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3D6-0674-B347-AFBA-16B44BAFF3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781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814-7780-AA4D-A2FE-2B5DB9460BD8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3D6-0674-B347-AFBA-16B44BAFF3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660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814-7780-AA4D-A2FE-2B5DB9460BD8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3D6-0674-B347-AFBA-16B44BAFF3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318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814-7780-AA4D-A2FE-2B5DB9460BD8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3D6-0674-B347-AFBA-16B44BAFF3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741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814-7780-AA4D-A2FE-2B5DB9460BD8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3D6-0674-B347-AFBA-16B44BAFF3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05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814-7780-AA4D-A2FE-2B5DB9460BD8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3D6-0674-B347-AFBA-16B44BAFF3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33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814-7780-AA4D-A2FE-2B5DB9460BD8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3D6-0674-B347-AFBA-16B44BAFF3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60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814-7780-AA4D-A2FE-2B5DB9460BD8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3D6-0674-B347-AFBA-16B44BAFF3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595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814-7780-AA4D-A2FE-2B5DB9460BD8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3D6-0674-B347-AFBA-16B44BAFF3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452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814-7780-AA4D-A2FE-2B5DB9460BD8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3D6-0674-B347-AFBA-16B44BAFF3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711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814-7780-AA4D-A2FE-2B5DB9460BD8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93D6-0674-B347-AFBA-16B44BAFF3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556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C814-7780-AA4D-A2FE-2B5DB9460BD8}" type="datetimeFigureOut">
              <a:rPr kumimoji="1" lang="zh-CN" altLang="en-US" smtClean="0"/>
              <a:t>2023/4/24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93D6-0674-B347-AFBA-16B44BAFF3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1900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EA1F3E-9298-D51E-C080-EFC6CF603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9565" y="1131570"/>
            <a:ext cx="12651129" cy="2387600"/>
          </a:xfrm>
        </p:spPr>
        <p:txBody>
          <a:bodyPr>
            <a:noAutofit/>
          </a:bodyPr>
          <a:lstStyle/>
          <a:p>
            <a:r>
              <a:rPr kumimoji="1" lang="en-US" altLang="zh-CN" sz="4000" dirty="0"/>
              <a:t>Assessment of the impact of mesoscale eddies on</a:t>
            </a:r>
            <a:br>
              <a:rPr kumimoji="1" lang="en-US" altLang="zh-CN" sz="4000" dirty="0"/>
            </a:br>
            <a:r>
              <a:rPr kumimoji="1" lang="en-US" altLang="zh-CN" sz="4000" dirty="0"/>
              <a:t> the large-scale physical and biogeochemical responses </a:t>
            </a:r>
            <a:br>
              <a:rPr kumimoji="1" lang="en-US" altLang="zh-CN" sz="4000" dirty="0"/>
            </a:br>
            <a:r>
              <a:rPr kumimoji="1" lang="en-US" altLang="zh-CN" sz="4000" dirty="0"/>
              <a:t>under climate change</a:t>
            </a:r>
            <a:endParaRPr kumimoji="1" lang="zh-CN" altLang="en-US" sz="4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E8FD23-05F6-67F1-F5AB-22F6EC8ED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404" y="4238645"/>
            <a:ext cx="9819190" cy="1655762"/>
          </a:xfrm>
        </p:spPr>
        <p:txBody>
          <a:bodyPr>
            <a:normAutofit/>
          </a:bodyPr>
          <a:lstStyle/>
          <a:p>
            <a:r>
              <a:rPr kumimoji="1" lang="en-US" altLang="zh-CN" sz="2200" dirty="0">
                <a:latin typeface="+mn-ea"/>
              </a:rPr>
              <a:t>Xi </a:t>
            </a:r>
            <a:r>
              <a:rPr kumimoji="1" lang="en-US" altLang="zh-CN" sz="2200" dirty="0" err="1">
                <a:latin typeface="+mn-ea"/>
              </a:rPr>
              <a:t>Ruan</a:t>
            </a:r>
            <a:r>
              <a:rPr kumimoji="1" lang="en-US" altLang="zh-CN" sz="2200" dirty="0">
                <a:latin typeface="+mn-ea"/>
              </a:rPr>
              <a:t>, Damien </a:t>
            </a:r>
            <a:r>
              <a:rPr kumimoji="1" lang="en-US" altLang="zh-CN" sz="2200" dirty="0" err="1">
                <a:latin typeface="+mn-ea"/>
              </a:rPr>
              <a:t>Couespel</a:t>
            </a:r>
            <a:r>
              <a:rPr kumimoji="1" lang="en-US" altLang="zh-CN" sz="2200" dirty="0">
                <a:latin typeface="+mn-ea"/>
              </a:rPr>
              <a:t>, Marina Lévy, </a:t>
            </a:r>
            <a:r>
              <a:rPr kumimoji="1" lang="en-US" altLang="zh-CN" sz="2200" dirty="0" err="1">
                <a:latin typeface="+mn-ea"/>
              </a:rPr>
              <a:t>Jiying</a:t>
            </a:r>
            <a:r>
              <a:rPr kumimoji="1" lang="en-US" altLang="zh-CN" sz="2200" dirty="0">
                <a:latin typeface="+mn-ea"/>
              </a:rPr>
              <a:t> Li, Julian </a:t>
            </a:r>
            <a:r>
              <a:rPr kumimoji="1" lang="en-US" altLang="zh-CN" sz="2200" dirty="0" err="1">
                <a:latin typeface="+mn-ea"/>
              </a:rPr>
              <a:t>Mak</a:t>
            </a:r>
            <a:r>
              <a:rPr kumimoji="1" lang="en-US" altLang="zh-CN" sz="2200" dirty="0">
                <a:latin typeface="+mn-ea"/>
              </a:rPr>
              <a:t>, and Yan Wang</a:t>
            </a:r>
            <a:endParaRPr kumimoji="1" lang="zh-CN" altLang="en-US" sz="2200" dirty="0">
              <a:latin typeface="+mn-ea"/>
            </a:endParaRPr>
          </a:p>
        </p:txBody>
      </p:sp>
      <p:pic>
        <p:nvPicPr>
          <p:cNvPr id="6" name="图片 5" descr="蓝色的标志&#10;&#10;描述已自动生成">
            <a:extLst>
              <a:ext uri="{FF2B5EF4-FFF2-40B4-BE49-F238E27FC236}">
                <a16:creationId xmlns:a16="http://schemas.microsoft.com/office/drawing/2014/main" id="{06B06172-517A-24F8-73CE-360FA59E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0" y="134302"/>
            <a:ext cx="2730500" cy="914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E1FF13A-D327-283A-6DEE-855D8FE067A7}"/>
              </a:ext>
            </a:extLst>
          </p:cNvPr>
          <p:cNvSpPr txBox="1"/>
          <p:nvPr/>
        </p:nvSpPr>
        <p:spPr>
          <a:xfrm>
            <a:off x="0" y="6483272"/>
            <a:ext cx="12192000" cy="369332"/>
          </a:xfrm>
          <a:prstGeom prst="rect">
            <a:avLst/>
          </a:prstGeom>
          <a:solidFill>
            <a:srgbClr val="FE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RUAN Xi                       Email: xruanaa@connect.ust.hk                       Supervisor: Julian </a:t>
            </a:r>
            <a:r>
              <a:rPr kumimoji="1" lang="en-US" altLang="zh-CN" dirty="0" err="1"/>
              <a:t>Mak</a:t>
            </a:r>
            <a:r>
              <a:rPr kumimoji="1" lang="en-US" altLang="zh-CN" dirty="0"/>
              <a:t>       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450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E2CD64-4874-0D43-2D45-E77934DE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Mesoscale eddies </a:t>
            </a:r>
            <a:r>
              <a:rPr kumimoji="1" lang="en-US" altLang="zh-CN" sz="2200" dirty="0"/>
              <a:t>(10-100km)</a:t>
            </a:r>
            <a:endParaRPr kumimoji="1" lang="zh-CN" altLang="en-US" sz="2200" dirty="0"/>
          </a:p>
        </p:txBody>
      </p:sp>
      <p:pic>
        <p:nvPicPr>
          <p:cNvPr id="11" name="内容占位符 10" descr="图示&#10;&#10;描述已自动生成">
            <a:extLst>
              <a:ext uri="{FF2B5EF4-FFF2-40B4-BE49-F238E27FC236}">
                <a16:creationId xmlns:a16="http://schemas.microsoft.com/office/drawing/2014/main" id="{A57A661A-5884-9C5F-D6BC-DF0DC47F0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286" y="2007594"/>
            <a:ext cx="6119813" cy="360984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CE8EE67B-A71B-19D6-9293-2713DA8F1A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2782" y="1897423"/>
                <a:ext cx="5318155" cy="46191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2200" dirty="0"/>
                  <a:t>Baroclinic instability</a:t>
                </a:r>
              </a:p>
              <a:p>
                <a:r>
                  <a:rPr kumimoji="1" lang="en-US" altLang="zh-CN" sz="2200" dirty="0"/>
                  <a:t>Release potential energy</a:t>
                </a:r>
              </a:p>
              <a:p>
                <a:r>
                  <a:rPr kumimoji="1" lang="en-US" altLang="zh-CN" sz="2200" dirty="0">
                    <a:solidFill>
                      <a:srgbClr val="FFBE15"/>
                    </a:solidFill>
                  </a:rPr>
                  <a:t>Flatten isopycnals</a:t>
                </a:r>
              </a:p>
              <a:p>
                <a:r>
                  <a:rPr kumimoji="1" lang="en-US" altLang="zh-CN" sz="2200" dirty="0">
                    <a:solidFill>
                      <a:srgbClr val="FFBE15"/>
                    </a:solidFill>
                  </a:rPr>
                  <a:t>Large-scale impact (nutrient stream, NPP)</a:t>
                </a:r>
              </a:p>
              <a:p>
                <a:r>
                  <a:rPr kumimoji="1" lang="en-US" altLang="zh-CN" sz="2200" dirty="0"/>
                  <a:t>Model resolution near 1˚ </a:t>
                </a:r>
                <a:r>
                  <a:rPr kumimoji="1" lang="en-US" altLang="zh-CN" sz="1200" dirty="0"/>
                  <a:t>(100km)</a:t>
                </a:r>
              </a:p>
              <a:p>
                <a:r>
                  <a:rPr kumimoji="1" lang="en-US" altLang="zh-CN" sz="2200" dirty="0">
                    <a:solidFill>
                      <a:srgbClr val="FFBD19"/>
                    </a:solidFill>
                  </a:rPr>
                  <a:t>Eddy induced velocity (GM scheme)</a:t>
                </a:r>
              </a:p>
              <a:p>
                <a:pPr marL="0" indent="0">
                  <a:buNone/>
                </a:pPr>
                <a:r>
                  <a:rPr kumimoji="1" lang="en-US" altLang="zh-CN" sz="22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kumimoji="1"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sSub>
                      <m:sSubPr>
                        <m:ctrlPr>
                          <a:rPr kumimoji="1" lang="en-US" altLang="zh-CN" sz="2200" i="1">
                            <a:solidFill>
                              <a:srgbClr val="FFBD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solidFill>
                              <a:srgbClr val="FFBD1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zh-CN" sz="2200" i="1">
                            <a:solidFill>
                              <a:srgbClr val="FFBD1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𝑔𝑚</m:t>
                        </m:r>
                      </m:sub>
                    </m:sSub>
                    <m:r>
                      <a:rPr kumimoji="1"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200" dirty="0"/>
              </a:p>
              <a:p>
                <a:pPr marL="0" indent="0">
                  <a:buNone/>
                </a:pPr>
                <a:endParaRPr kumimoji="1" lang="en-US" altLang="zh-CN" sz="2200" dirty="0"/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sz="2200" dirty="0">
                    <a:solidFill>
                      <a:srgbClr val="FFBE15"/>
                    </a:solidFill>
                  </a:rPr>
                  <a:t> R1, R4 simulations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endParaRPr kumimoji="1" lang="en-US" altLang="zh-CN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CE8EE67B-A71B-19D6-9293-2713DA8F1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82" y="1897423"/>
                <a:ext cx="5318155" cy="4619147"/>
              </a:xfrm>
              <a:prstGeom prst="rect">
                <a:avLst/>
              </a:prstGeom>
              <a:blipFill>
                <a:blip r:embed="rId5"/>
                <a:stretch>
                  <a:fillRect l="-1432" t="-1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8">
                <a:extLst>
                  <a:ext uri="{FF2B5EF4-FFF2-40B4-BE49-F238E27FC236}">
                    <a16:creationId xmlns:a16="http://schemas.microsoft.com/office/drawing/2014/main" id="{88D0C4A0-69C8-F958-7032-05BA4B2BBEE5}"/>
                  </a:ext>
                </a:extLst>
              </p:cNvPr>
              <p:cNvSpPr txBox="1"/>
              <p:nvPr/>
            </p:nvSpPr>
            <p:spPr>
              <a:xfrm>
                <a:off x="9583550" y="4970185"/>
                <a:ext cx="28685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kumimoji="1" lang="en-US" altLang="zh-CN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1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1200" dirty="0"/>
                  <a:t> – isopycnal slope 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kumimoji="1" lang="en-US" altLang="zh-CN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1200" dirty="0"/>
                  <a:t> – horizonal buoyancy gradient  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kumimoji="1" lang="en-US" altLang="zh-CN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1200" dirty="0"/>
                  <a:t> – buoyancy frequency</a:t>
                </a:r>
                <a:endParaRPr kumimoji="1" lang="zh-CN" altLang="en-US" sz="1200" dirty="0"/>
              </a:p>
            </p:txBody>
          </p:sp>
        </mc:Choice>
        <mc:Fallback>
          <p:sp>
            <p:nvSpPr>
              <p:cNvPr id="14" name="文本框 18">
                <a:extLst>
                  <a:ext uri="{FF2B5EF4-FFF2-40B4-BE49-F238E27FC236}">
                    <a16:creationId xmlns:a16="http://schemas.microsoft.com/office/drawing/2014/main" id="{88D0C4A0-69C8-F958-7032-05BA4B2B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50" y="4970185"/>
                <a:ext cx="2868590" cy="646331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D28314C0-8DB5-17CE-158C-E58686525A86}"/>
              </a:ext>
            </a:extLst>
          </p:cNvPr>
          <p:cNvSpPr txBox="1"/>
          <p:nvPr/>
        </p:nvSpPr>
        <p:spPr>
          <a:xfrm>
            <a:off x="4770553" y="5341042"/>
            <a:ext cx="2369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(Williams, &amp; Follows, 2011)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BF1D489-9A53-5195-D451-22D407A6DC4A}"/>
              </a:ext>
            </a:extLst>
          </p:cNvPr>
          <p:cNvSpPr txBox="1"/>
          <p:nvPr/>
        </p:nvSpPr>
        <p:spPr>
          <a:xfrm>
            <a:off x="9546712" y="4616734"/>
            <a:ext cx="2741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(Gent, &amp; McWilliams, 1990)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5872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D5920F6C-5A80-4D34-DFEC-C51B5075BA0F}"/>
              </a:ext>
            </a:extLst>
          </p:cNvPr>
          <p:cNvGrpSpPr/>
          <p:nvPr/>
        </p:nvGrpSpPr>
        <p:grpSpPr>
          <a:xfrm>
            <a:off x="295651" y="1299692"/>
            <a:ext cx="6754643" cy="3854113"/>
            <a:chOff x="390274" y="1070437"/>
            <a:chExt cx="6754643" cy="3854113"/>
          </a:xfrm>
        </p:grpSpPr>
        <p:grpSp>
          <p:nvGrpSpPr>
            <p:cNvPr id="15" name="组合 14" hidden="1">
              <a:extLst>
                <a:ext uri="{FF2B5EF4-FFF2-40B4-BE49-F238E27FC236}">
                  <a16:creationId xmlns:a16="http://schemas.microsoft.com/office/drawing/2014/main" id="{F34D30F5-D629-2411-9374-268F6B3A88C1}"/>
                </a:ext>
              </a:extLst>
            </p:cNvPr>
            <p:cNvGrpSpPr/>
            <p:nvPr/>
          </p:nvGrpSpPr>
          <p:grpSpPr>
            <a:xfrm>
              <a:off x="1287699" y="4524161"/>
              <a:ext cx="5378570" cy="400389"/>
              <a:chOff x="6293721" y="3841220"/>
              <a:chExt cx="5378570" cy="400389"/>
            </a:xfrm>
          </p:grpSpPr>
          <p:sp>
            <p:nvSpPr>
              <p:cNvPr id="23" name="左大括号 22">
                <a:extLst>
                  <a:ext uri="{FF2B5EF4-FFF2-40B4-BE49-F238E27FC236}">
                    <a16:creationId xmlns:a16="http://schemas.microsoft.com/office/drawing/2014/main" id="{5A49D24C-E850-AD0A-5951-D18B5229F9CD}"/>
                  </a:ext>
                </a:extLst>
              </p:cNvPr>
              <p:cNvSpPr/>
              <p:nvPr/>
            </p:nvSpPr>
            <p:spPr>
              <a:xfrm rot="16200000">
                <a:off x="7085820" y="3055900"/>
                <a:ext cx="143801" cy="172800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/>
              </a:p>
            </p:txBody>
          </p:sp>
          <p:sp>
            <p:nvSpPr>
              <p:cNvPr id="11" name="左大括号 10">
                <a:extLst>
                  <a:ext uri="{FF2B5EF4-FFF2-40B4-BE49-F238E27FC236}">
                    <a16:creationId xmlns:a16="http://schemas.microsoft.com/office/drawing/2014/main" id="{C47498BF-6EEA-228E-48EC-588DAF66E8DE}"/>
                  </a:ext>
                </a:extLst>
              </p:cNvPr>
              <p:cNvSpPr/>
              <p:nvPr/>
            </p:nvSpPr>
            <p:spPr>
              <a:xfrm rot="16200000">
                <a:off x="8604799" y="3487900"/>
                <a:ext cx="143801" cy="86400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/>
              </a:p>
            </p:txBody>
          </p:sp>
          <p:sp>
            <p:nvSpPr>
              <p:cNvPr id="12" name="左大括号 11">
                <a:extLst>
                  <a:ext uri="{FF2B5EF4-FFF2-40B4-BE49-F238E27FC236}">
                    <a16:creationId xmlns:a16="http://schemas.microsoft.com/office/drawing/2014/main" id="{46FB53F7-82B9-746B-5499-1A3CCAA45F33}"/>
                  </a:ext>
                </a:extLst>
              </p:cNvPr>
              <p:cNvSpPr/>
              <p:nvPr/>
            </p:nvSpPr>
            <p:spPr>
              <a:xfrm rot="16200000">
                <a:off x="9782183" y="3415899"/>
                <a:ext cx="143801" cy="100800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/>
              </a:p>
            </p:txBody>
          </p:sp>
          <p:sp>
            <p:nvSpPr>
              <p:cNvPr id="21" name="左大括号 20">
                <a:extLst>
                  <a:ext uri="{FF2B5EF4-FFF2-40B4-BE49-F238E27FC236}">
                    <a16:creationId xmlns:a16="http://schemas.microsoft.com/office/drawing/2014/main" id="{603D33C0-A5BD-026C-D1A5-4290C4F99A83}"/>
                  </a:ext>
                </a:extLst>
              </p:cNvPr>
              <p:cNvSpPr/>
              <p:nvPr/>
            </p:nvSpPr>
            <p:spPr>
              <a:xfrm rot="16200000">
                <a:off x="10916397" y="3481121"/>
                <a:ext cx="143801" cy="86400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/>
              </a:p>
            </p:txBody>
          </p:sp>
          <p:sp>
            <p:nvSpPr>
              <p:cNvPr id="24" name="文本框 12">
                <a:extLst>
                  <a:ext uri="{FF2B5EF4-FFF2-40B4-BE49-F238E27FC236}">
                    <a16:creationId xmlns:a16="http://schemas.microsoft.com/office/drawing/2014/main" id="{17A7D9D5-FC85-34C7-C8D9-41C52FA1C705}"/>
                  </a:ext>
                </a:extLst>
              </p:cNvPr>
              <p:cNvSpPr txBox="1"/>
              <p:nvPr/>
            </p:nvSpPr>
            <p:spPr>
              <a:xfrm>
                <a:off x="6588860" y="3964994"/>
                <a:ext cx="1199709" cy="27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1200" dirty="0"/>
                  <a:t>advection</a:t>
                </a:r>
                <a:endParaRPr kumimoji="1" lang="zh-CN" altLang="en-US" sz="1200" dirty="0"/>
              </a:p>
            </p:txBody>
          </p:sp>
          <p:sp>
            <p:nvSpPr>
              <p:cNvPr id="25" name="文本框 13">
                <a:extLst>
                  <a:ext uri="{FF2B5EF4-FFF2-40B4-BE49-F238E27FC236}">
                    <a16:creationId xmlns:a16="http://schemas.microsoft.com/office/drawing/2014/main" id="{14049B3F-3E4C-6532-7537-F289A44E95B3}"/>
                  </a:ext>
                </a:extLst>
              </p:cNvPr>
              <p:cNvSpPr txBox="1"/>
              <p:nvPr/>
            </p:nvSpPr>
            <p:spPr>
              <a:xfrm>
                <a:off x="8123338" y="3964993"/>
                <a:ext cx="1199709" cy="27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1200" dirty="0"/>
                  <a:t>source</a:t>
                </a:r>
                <a:endParaRPr kumimoji="1" lang="zh-CN" altLang="en-US" sz="1200" dirty="0"/>
              </a:p>
            </p:txBody>
          </p:sp>
          <p:sp>
            <p:nvSpPr>
              <p:cNvPr id="26" name="文本框 14">
                <a:extLst>
                  <a:ext uri="{FF2B5EF4-FFF2-40B4-BE49-F238E27FC236}">
                    <a16:creationId xmlns:a16="http://schemas.microsoft.com/office/drawing/2014/main" id="{3C61F678-3EEC-6431-B16E-2CB41FAF6265}"/>
                  </a:ext>
                </a:extLst>
              </p:cNvPr>
              <p:cNvSpPr txBox="1"/>
              <p:nvPr/>
            </p:nvSpPr>
            <p:spPr>
              <a:xfrm>
                <a:off x="9253360" y="3964993"/>
                <a:ext cx="1325436" cy="27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1200" dirty="0"/>
                  <a:t>dissipation</a:t>
                </a:r>
                <a:endParaRPr kumimoji="1" lang="zh-CN" altLang="en-US" sz="1200" dirty="0"/>
              </a:p>
            </p:txBody>
          </p:sp>
          <p:sp>
            <p:nvSpPr>
              <p:cNvPr id="27" name="文本框 15">
                <a:extLst>
                  <a:ext uri="{FF2B5EF4-FFF2-40B4-BE49-F238E27FC236}">
                    <a16:creationId xmlns:a16="http://schemas.microsoft.com/office/drawing/2014/main" id="{772460FA-A01C-3E7F-3C8B-9B4A961E2718}"/>
                  </a:ext>
                </a:extLst>
              </p:cNvPr>
              <p:cNvSpPr txBox="1"/>
              <p:nvPr/>
            </p:nvSpPr>
            <p:spPr>
              <a:xfrm>
                <a:off x="10346855" y="3963177"/>
                <a:ext cx="1325436" cy="27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1200" dirty="0"/>
                  <a:t>diffusion</a:t>
                </a:r>
                <a:endParaRPr kumimoji="1" lang="zh-CN" altLang="en-US" sz="12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17">
                  <a:extLst>
                    <a:ext uri="{FF2B5EF4-FFF2-40B4-BE49-F238E27FC236}">
                      <a16:creationId xmlns:a16="http://schemas.microsoft.com/office/drawing/2014/main" id="{14D444D3-5B43-99D3-82E8-7D799B8FA24B}"/>
                    </a:ext>
                  </a:extLst>
                </p:cNvPr>
                <p:cNvSpPr txBox="1"/>
                <p:nvPr/>
              </p:nvSpPr>
              <p:spPr>
                <a:xfrm>
                  <a:off x="390274" y="1070437"/>
                  <a:ext cx="6754643" cy="2089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zh-CN" sz="2200" dirty="0"/>
                    <a:t> </a:t>
                  </a:r>
                </a:p>
                <a:p>
                  <a:endParaRPr kumimoji="1" lang="en-US" altLang="zh-CN" sz="22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kumimoji="1" lang="en-US" altLang="zh-CN" sz="2200" dirty="0"/>
                    <a:t>Standard GM parameterisation:</a:t>
                  </a:r>
                  <a:endParaRPr kumimoji="1" lang="en-US" altLang="zh-CN" sz="2400" dirty="0"/>
                </a:p>
                <a:p>
                  <a:r>
                    <a:rPr kumimoji="1" lang="en-US" altLang="zh-CN" sz="2200" dirty="0">
                      <a:solidFill>
                        <a:srgbClr val="FE4901"/>
                      </a:solidFill>
                      <a:ea typeface="Cambria Math" panose="02040503050406030204" pitchFamily="18" charset="0"/>
                    </a:rPr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smtClean="0">
                              <a:solidFill>
                                <a:srgbClr val="FE49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smtClean="0">
                              <a:solidFill>
                                <a:srgbClr val="FE49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solidFill>
                                <a:srgbClr val="FE49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𝑔𝑚</m:t>
                          </m:r>
                        </m:sub>
                      </m:sSub>
                      <m:r>
                        <a:rPr kumimoji="1" lang="en-US" altLang="zh-CN" sz="2200" b="0" i="1" smtClean="0">
                          <a:solidFill>
                            <a:srgbClr val="FE49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kumimoji="1" lang="en-US" altLang="zh-CN" sz="2200" b="0" i="1" smtClean="0">
                              <a:solidFill>
                                <a:srgbClr val="FE49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smtClean="0">
                              <a:solidFill>
                                <a:srgbClr val="FE49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solidFill>
                                <a:srgbClr val="FE49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200" b="0" i="1" smtClean="0">
                          <a:solidFill>
                            <a:srgbClr val="FE49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200" b="0" i="1" smtClean="0">
                          <a:solidFill>
                            <a:srgbClr val="FE49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a14:m>
                  <a:r>
                    <a:rPr kumimoji="1" lang="en-US" altLang="zh-CN" sz="2200" dirty="0">
                      <a:solidFill>
                        <a:srgbClr val="FE4901"/>
                      </a:solidFill>
                    </a:rPr>
                    <a:t> </a:t>
                  </a:r>
                  <a:endParaRPr kumimoji="1" lang="en-US" altLang="zh-CN" sz="2200" dirty="0"/>
                </a:p>
                <a:p>
                  <a:endParaRPr kumimoji="1" lang="en-US" altLang="zh-CN" sz="2200" dirty="0"/>
                </a:p>
                <a:p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2" name="文本框 17">
                  <a:extLst>
                    <a:ext uri="{FF2B5EF4-FFF2-40B4-BE49-F238E27FC236}">
                      <a16:creationId xmlns:a16="http://schemas.microsoft.com/office/drawing/2014/main" id="{14D444D3-5B43-99D3-82E8-7D799B8FA2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274" y="1070437"/>
                  <a:ext cx="6754643" cy="2089611"/>
                </a:xfrm>
                <a:prstGeom prst="rect">
                  <a:avLst/>
                </a:prstGeom>
                <a:blipFill>
                  <a:blip r:embed="rId3"/>
                  <a:stretch>
                    <a:fillRect l="-11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B5AFC98-AF01-3220-4BDF-A8177E4FEAC7}"/>
              </a:ext>
            </a:extLst>
          </p:cNvPr>
          <p:cNvGrpSpPr/>
          <p:nvPr/>
        </p:nvGrpSpPr>
        <p:grpSpPr>
          <a:xfrm>
            <a:off x="5913778" y="4578194"/>
            <a:ext cx="5966005" cy="2285222"/>
            <a:chOff x="-26782" y="5128006"/>
            <a:chExt cx="5966005" cy="228522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8449E0E-6495-40A5-B147-02F7E23125CE}"/>
                </a:ext>
              </a:extLst>
            </p:cNvPr>
            <p:cNvGrpSpPr/>
            <p:nvPr/>
          </p:nvGrpSpPr>
          <p:grpSpPr>
            <a:xfrm>
              <a:off x="1429506" y="5830015"/>
              <a:ext cx="3565720" cy="551748"/>
              <a:chOff x="1429506" y="5830015"/>
              <a:chExt cx="3565720" cy="5517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1B39B98F-C6C7-4804-32FD-D5FEE1D8C397}"/>
                      </a:ext>
                    </a:extLst>
                  </p:cNvPr>
                  <p:cNvSpPr txBox="1"/>
                  <p:nvPr/>
                </p:nvSpPr>
                <p:spPr>
                  <a:xfrm>
                    <a:off x="1429506" y="6018266"/>
                    <a:ext cx="3565720" cy="3634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solidFill>
                                  <a:srgbClr val="FE490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solidFill>
                                  <a:srgbClr val="FE490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solidFill>
                                  <a:srgbClr val="FE490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𝑔𝑚</m:t>
                            </m:r>
                          </m:sub>
                        </m:sSub>
                        <m:r>
                          <a:rPr kumimoji="1" lang="en-US" altLang="zh-CN" sz="1600" b="0" i="1" smtClean="0">
                            <a:solidFill>
                              <a:srgbClr val="FE490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=1000</m:t>
                        </m:r>
                        <m:sSup>
                          <m:sSupPr>
                            <m:ctrlPr>
                              <a:rPr kumimoji="1" lang="en-US" altLang="zh-CN" sz="1600" b="0" i="1" smtClean="0">
                                <a:solidFill>
                                  <a:srgbClr val="FE490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mtClean="0">
                                <a:solidFill>
                                  <a:srgbClr val="FE490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CN" sz="1600" b="0" i="1" smtClean="0">
                                <a:solidFill>
                                  <a:srgbClr val="FE490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1600" b="0" i="1" smtClean="0">
                                <a:solidFill>
                                  <a:srgbClr val="FE490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mtClean="0">
                                <a:solidFill>
                                  <a:srgbClr val="FE490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kumimoji="1" lang="en-US" altLang="zh-CN" sz="1600" b="0" i="1" smtClean="0">
                                <a:solidFill>
                                  <a:srgbClr val="FE490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a14:m>
                    <a:r>
                      <a:rPr kumimoji="1" lang="en-US" altLang="zh-CN" sz="1600" dirty="0">
                        <a:solidFill>
                          <a:srgbClr val="FE490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1" lang="en-US" altLang="zh-CN" sz="1600" b="0" i="0" smtClean="0">
                            <a:solidFill>
                              <a:srgbClr val="FE490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kumimoji="1" lang="en-US" altLang="zh-CN" sz="1600" i="1" smtClean="0">
                                <a:solidFill>
                                  <a:srgbClr val="0DB6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solidFill>
                                  <a:srgbClr val="0DB6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sz="1600" i="1">
                                <a:solidFill>
                                  <a:srgbClr val="0DB6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kumimoji="1" lang="en-US" altLang="zh-CN" sz="1600" i="1">
                                <a:solidFill>
                                  <a:srgbClr val="0DB6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𝑔𝑚</m:t>
                            </m:r>
                          </m:sub>
                        </m:sSub>
                        <m:r>
                          <a:rPr kumimoji="1" lang="en-US" altLang="zh-CN" sz="1600" i="1">
                            <a:solidFill>
                              <a:srgbClr val="0DB6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kumimoji="1" lang="en-US" altLang="zh-CN" sz="1600" dirty="0">
                        <a:solidFill>
                          <a:srgbClr val="0DB60D"/>
                        </a:solidFill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i="1">
                                <a:solidFill>
                                  <a:srgbClr val="0DB6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solidFill>
                                  <a:srgbClr val="0DB6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kumimoji="1" lang="en-US" altLang="zh-CN" sz="1600" i="1">
                                <a:solidFill>
                                  <a:srgbClr val="0DB6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𝑔𝑚</m:t>
                            </m:r>
                          </m:sub>
                        </m:sSub>
                        <m:r>
                          <a:rPr kumimoji="1" lang="en-US" altLang="zh-CN" sz="1600" b="0" i="1" smtClean="0">
                            <a:solidFill>
                              <a:srgbClr val="0DB6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1600" b="0" i="1" smtClean="0">
                            <a:solidFill>
                              <a:srgbClr val="0DB6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sz="1600" b="0" i="1" smtClean="0">
                            <a:solidFill>
                              <a:srgbClr val="0DB6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1600" b="0" i="1" smtClean="0">
                            <a:solidFill>
                              <a:srgbClr val="0DB6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1600" b="0" i="1" smtClean="0">
                            <a:solidFill>
                              <a:srgbClr val="0DB6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1600" b="0" i="1" smtClean="0">
                            <a:solidFill>
                              <a:srgbClr val="0DB6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1600" b="0" i="1" smtClean="0">
                            <a:solidFill>
                              <a:srgbClr val="0DB6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1B39B98F-C6C7-4804-32FD-D5FEE1D8C3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9506" y="6018266"/>
                    <a:ext cx="3565720" cy="3634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下箭头 7">
                <a:extLst>
                  <a:ext uri="{FF2B5EF4-FFF2-40B4-BE49-F238E27FC236}">
                    <a16:creationId xmlns:a16="http://schemas.microsoft.com/office/drawing/2014/main" id="{F2FA64AE-D420-B99A-A61E-C74584F86384}"/>
                  </a:ext>
                </a:extLst>
              </p:cNvPr>
              <p:cNvSpPr/>
              <p:nvPr/>
            </p:nvSpPr>
            <p:spPr>
              <a:xfrm>
                <a:off x="2338682" y="5830015"/>
                <a:ext cx="55984" cy="169590"/>
              </a:xfrm>
              <a:prstGeom prst="downArrow">
                <a:avLst/>
              </a:prstGeom>
              <a:solidFill>
                <a:srgbClr val="FE4901"/>
              </a:solidFill>
              <a:ln>
                <a:solidFill>
                  <a:srgbClr val="FE4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下箭头 8">
                <a:extLst>
                  <a:ext uri="{FF2B5EF4-FFF2-40B4-BE49-F238E27FC236}">
                    <a16:creationId xmlns:a16="http://schemas.microsoft.com/office/drawing/2014/main" id="{CDF73495-97D3-435F-A132-8CF5828E6685}"/>
                  </a:ext>
                </a:extLst>
              </p:cNvPr>
              <p:cNvSpPr/>
              <p:nvPr/>
            </p:nvSpPr>
            <p:spPr>
              <a:xfrm>
                <a:off x="3927357" y="5833127"/>
                <a:ext cx="55984" cy="169590"/>
              </a:xfrm>
              <a:prstGeom prst="downArrow">
                <a:avLst/>
              </a:prstGeom>
              <a:solidFill>
                <a:srgbClr val="00A300"/>
              </a:solidFill>
              <a:ln>
                <a:solidFill>
                  <a:srgbClr val="00A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7" name="内容占位符 4">
              <a:extLst>
                <a:ext uri="{FF2B5EF4-FFF2-40B4-BE49-F238E27FC236}">
                  <a16:creationId xmlns:a16="http://schemas.microsoft.com/office/drawing/2014/main" id="{C2012748-AC83-35F2-3C45-AF58D01E869C}"/>
                </a:ext>
              </a:extLst>
            </p:cNvPr>
            <p:cNvSpPr txBox="1">
              <a:spLocks/>
            </p:cNvSpPr>
            <p:nvPr/>
          </p:nvSpPr>
          <p:spPr>
            <a:xfrm>
              <a:off x="-26782" y="5128006"/>
              <a:ext cx="5966005" cy="22852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500"/>
                </a:spcBef>
                <a:buNone/>
              </a:pPr>
              <a:endParaRPr kumimoji="1" lang="en-US" altLang="zh-CN" sz="1200" dirty="0"/>
            </a:p>
            <a:p>
              <a:pPr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Char char="Ø"/>
              </a:pPr>
              <a:r>
                <a:rPr kumimoji="1" lang="en-US" altLang="zh-CN" sz="2200" dirty="0"/>
                <a:t> R12 (1/12˚), </a:t>
              </a:r>
              <a:r>
                <a:rPr kumimoji="1" lang="en-US" altLang="zh-CN" sz="2200" dirty="0">
                  <a:solidFill>
                    <a:srgbClr val="FF4900"/>
                  </a:solidFill>
                </a:rPr>
                <a:t>CONST (1˚) </a:t>
              </a:r>
              <a:r>
                <a:rPr kumimoji="1" lang="en-US" altLang="zh-CN" sz="2200" dirty="0"/>
                <a:t>vs. </a:t>
              </a:r>
              <a:r>
                <a:rPr kumimoji="1" lang="en-US" altLang="zh-CN" sz="2200" dirty="0">
                  <a:solidFill>
                    <a:srgbClr val="00A300"/>
                  </a:solidFill>
                </a:rPr>
                <a:t>GEOM (1˚)</a:t>
              </a:r>
            </a:p>
            <a:p>
              <a:pPr marL="0" indent="0">
                <a:lnSpc>
                  <a:spcPct val="100000"/>
                </a:lnSpc>
                <a:spcBef>
                  <a:spcPts val="500"/>
                </a:spcBef>
                <a:buNone/>
              </a:pPr>
              <a:endParaRPr kumimoji="1" lang="en-US" altLang="zh-CN" sz="2200" dirty="0">
                <a:solidFill>
                  <a:srgbClr val="00A300"/>
                </a:solidFill>
              </a:endParaRPr>
            </a:p>
            <a:p>
              <a:pPr>
                <a:lnSpc>
                  <a:spcPct val="150000"/>
                </a:lnSpc>
                <a:spcBef>
                  <a:spcPts val="1200"/>
                </a:spcBef>
                <a:buFont typeface="Wingdings" pitchFamily="2" charset="2"/>
                <a:buChar char="Ø"/>
              </a:pPr>
              <a:endParaRPr kumimoji="1" lang="en-US" altLang="zh-CN" sz="2200" dirty="0"/>
            </a:p>
            <a:p>
              <a:pPr>
                <a:spcBef>
                  <a:spcPts val="500"/>
                </a:spcBef>
              </a:pPr>
              <a:endParaRPr kumimoji="1" lang="en-US" altLang="zh-CN" sz="2200" dirty="0"/>
            </a:p>
            <a:p>
              <a:endParaRPr lang="en-US" altLang="zh-CN" sz="2200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2BBF10D-9317-EC37-0BFB-E15F24D7AFD5}"/>
              </a:ext>
            </a:extLst>
          </p:cNvPr>
          <p:cNvGrpSpPr/>
          <p:nvPr/>
        </p:nvGrpSpPr>
        <p:grpSpPr>
          <a:xfrm>
            <a:off x="5536230" y="274411"/>
            <a:ext cx="6779529" cy="4140172"/>
            <a:chOff x="-113260" y="1386754"/>
            <a:chExt cx="6779529" cy="414017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3E0A97F-B8CF-781C-4D4D-7EAFB00EDBB0}"/>
                </a:ext>
              </a:extLst>
            </p:cNvPr>
            <p:cNvGrpSpPr/>
            <p:nvPr/>
          </p:nvGrpSpPr>
          <p:grpSpPr>
            <a:xfrm>
              <a:off x="1287699" y="4524161"/>
              <a:ext cx="5378570" cy="400389"/>
              <a:chOff x="6293721" y="3841220"/>
              <a:chExt cx="5378570" cy="400389"/>
            </a:xfrm>
          </p:grpSpPr>
          <p:sp>
            <p:nvSpPr>
              <p:cNvPr id="10" name="左大括号 9">
                <a:extLst>
                  <a:ext uri="{FF2B5EF4-FFF2-40B4-BE49-F238E27FC236}">
                    <a16:creationId xmlns:a16="http://schemas.microsoft.com/office/drawing/2014/main" id="{0C2E2374-ED93-24BB-725A-616D522B30D7}"/>
                  </a:ext>
                </a:extLst>
              </p:cNvPr>
              <p:cNvSpPr/>
              <p:nvPr/>
            </p:nvSpPr>
            <p:spPr>
              <a:xfrm rot="16200000">
                <a:off x="7085820" y="3055900"/>
                <a:ext cx="143801" cy="172800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/>
              </a:p>
            </p:txBody>
          </p:sp>
          <p:sp>
            <p:nvSpPr>
              <p:cNvPr id="14" name="左大括号 13">
                <a:extLst>
                  <a:ext uri="{FF2B5EF4-FFF2-40B4-BE49-F238E27FC236}">
                    <a16:creationId xmlns:a16="http://schemas.microsoft.com/office/drawing/2014/main" id="{4C886DD6-F970-F89C-6DF0-C017DA0D57C7}"/>
                  </a:ext>
                </a:extLst>
              </p:cNvPr>
              <p:cNvSpPr/>
              <p:nvPr/>
            </p:nvSpPr>
            <p:spPr>
              <a:xfrm rot="16200000">
                <a:off x="8604799" y="3487900"/>
                <a:ext cx="143801" cy="86400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/>
              </a:p>
            </p:txBody>
          </p:sp>
          <p:sp>
            <p:nvSpPr>
              <p:cNvPr id="20" name="左大括号 19">
                <a:extLst>
                  <a:ext uri="{FF2B5EF4-FFF2-40B4-BE49-F238E27FC236}">
                    <a16:creationId xmlns:a16="http://schemas.microsoft.com/office/drawing/2014/main" id="{39D441B5-1ECC-5ED8-8D45-B1B7124FA343}"/>
                  </a:ext>
                </a:extLst>
              </p:cNvPr>
              <p:cNvSpPr/>
              <p:nvPr/>
            </p:nvSpPr>
            <p:spPr>
              <a:xfrm rot="16200000">
                <a:off x="9782183" y="3415899"/>
                <a:ext cx="143801" cy="100800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/>
              </a:p>
            </p:txBody>
          </p:sp>
          <p:sp>
            <p:nvSpPr>
              <p:cNvPr id="28" name="左大括号 27">
                <a:extLst>
                  <a:ext uri="{FF2B5EF4-FFF2-40B4-BE49-F238E27FC236}">
                    <a16:creationId xmlns:a16="http://schemas.microsoft.com/office/drawing/2014/main" id="{7943DE74-DB6F-67D1-A023-F7E28EF8C3AC}"/>
                  </a:ext>
                </a:extLst>
              </p:cNvPr>
              <p:cNvSpPr/>
              <p:nvPr/>
            </p:nvSpPr>
            <p:spPr>
              <a:xfrm rot="16200000">
                <a:off x="10916397" y="3481121"/>
                <a:ext cx="143801" cy="86400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/>
              </a:p>
            </p:txBody>
          </p:sp>
          <p:sp>
            <p:nvSpPr>
              <p:cNvPr id="31" name="文本框 12">
                <a:extLst>
                  <a:ext uri="{FF2B5EF4-FFF2-40B4-BE49-F238E27FC236}">
                    <a16:creationId xmlns:a16="http://schemas.microsoft.com/office/drawing/2014/main" id="{E0FC724C-9134-BEDC-54CD-44D9CF89486A}"/>
                  </a:ext>
                </a:extLst>
              </p:cNvPr>
              <p:cNvSpPr txBox="1"/>
              <p:nvPr/>
            </p:nvSpPr>
            <p:spPr>
              <a:xfrm>
                <a:off x="6588860" y="3964994"/>
                <a:ext cx="1199709" cy="27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1200" dirty="0"/>
                  <a:t>advection</a:t>
                </a:r>
                <a:endParaRPr kumimoji="1" lang="zh-CN" altLang="en-US" sz="1200" dirty="0"/>
              </a:p>
            </p:txBody>
          </p:sp>
          <p:sp>
            <p:nvSpPr>
              <p:cNvPr id="32" name="文本框 13">
                <a:extLst>
                  <a:ext uri="{FF2B5EF4-FFF2-40B4-BE49-F238E27FC236}">
                    <a16:creationId xmlns:a16="http://schemas.microsoft.com/office/drawing/2014/main" id="{76E0C707-2F65-3876-576F-BA5845CCA721}"/>
                  </a:ext>
                </a:extLst>
              </p:cNvPr>
              <p:cNvSpPr txBox="1"/>
              <p:nvPr/>
            </p:nvSpPr>
            <p:spPr>
              <a:xfrm>
                <a:off x="8123338" y="3964993"/>
                <a:ext cx="1199709" cy="27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1200" dirty="0"/>
                  <a:t>source</a:t>
                </a:r>
                <a:endParaRPr kumimoji="1" lang="zh-CN" altLang="en-US" sz="1200" dirty="0"/>
              </a:p>
            </p:txBody>
          </p:sp>
          <p:sp>
            <p:nvSpPr>
              <p:cNvPr id="33" name="文本框 14">
                <a:extLst>
                  <a:ext uri="{FF2B5EF4-FFF2-40B4-BE49-F238E27FC236}">
                    <a16:creationId xmlns:a16="http://schemas.microsoft.com/office/drawing/2014/main" id="{6B12A5DC-59C9-5636-9C3E-4B7E80D357A2}"/>
                  </a:ext>
                </a:extLst>
              </p:cNvPr>
              <p:cNvSpPr txBox="1"/>
              <p:nvPr/>
            </p:nvSpPr>
            <p:spPr>
              <a:xfrm>
                <a:off x="9253360" y="3964993"/>
                <a:ext cx="1325436" cy="27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1200" dirty="0"/>
                  <a:t>dissipation</a:t>
                </a:r>
                <a:endParaRPr kumimoji="1" lang="zh-CN" altLang="en-US" sz="1200" dirty="0"/>
              </a:p>
            </p:txBody>
          </p:sp>
          <p:sp>
            <p:nvSpPr>
              <p:cNvPr id="34" name="文本框 15">
                <a:extLst>
                  <a:ext uri="{FF2B5EF4-FFF2-40B4-BE49-F238E27FC236}">
                    <a16:creationId xmlns:a16="http://schemas.microsoft.com/office/drawing/2014/main" id="{9FA9D76C-C02F-2DF4-1186-978550A37007}"/>
                  </a:ext>
                </a:extLst>
              </p:cNvPr>
              <p:cNvSpPr txBox="1"/>
              <p:nvPr/>
            </p:nvSpPr>
            <p:spPr>
              <a:xfrm>
                <a:off x="10346855" y="3963177"/>
                <a:ext cx="1325436" cy="27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1200" dirty="0"/>
                  <a:t>diffusion</a:t>
                </a:r>
                <a:endParaRPr kumimoji="1" lang="zh-CN" altLang="en-US" sz="12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17">
                  <a:extLst>
                    <a:ext uri="{FF2B5EF4-FFF2-40B4-BE49-F238E27FC236}">
                      <a16:creationId xmlns:a16="http://schemas.microsoft.com/office/drawing/2014/main" id="{AEB32344-D3B6-73A6-8C46-9F97A13402E5}"/>
                    </a:ext>
                  </a:extLst>
                </p:cNvPr>
                <p:cNvSpPr txBox="1"/>
                <p:nvPr/>
              </p:nvSpPr>
              <p:spPr>
                <a:xfrm>
                  <a:off x="-113260" y="1386754"/>
                  <a:ext cx="6754643" cy="41401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kumimoji="1" lang="en-US" altLang="zh-CN" sz="2200" dirty="0"/>
                </a:p>
                <a:p>
                  <a:endParaRPr kumimoji="1" lang="en-US" altLang="zh-CN" sz="2200" dirty="0"/>
                </a:p>
                <a:p>
                  <a:endParaRPr kumimoji="1" lang="en-US" altLang="zh-CN" sz="2200" dirty="0"/>
                </a:p>
                <a:p>
                  <a:endParaRPr kumimoji="1" lang="en-US" altLang="zh-CN" sz="2200" dirty="0"/>
                </a:p>
                <a:p>
                  <a:endParaRPr kumimoji="1" lang="en-US" altLang="zh-CN" sz="22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kumimoji="1" lang="en-US" altLang="zh-CN" sz="2200" dirty="0"/>
                    <a:t>GM-based GEOMETRIC parameterisation:</a:t>
                  </a:r>
                </a:p>
                <a:p>
                  <a:r>
                    <a:rPr kumimoji="1" lang="en-US" altLang="zh-CN" sz="2200" b="0" dirty="0">
                      <a:solidFill>
                        <a:srgbClr val="0DB60D"/>
                      </a:solidFill>
                      <a:ea typeface="Cambria Math" panose="02040503050406030204" pitchFamily="18" charset="0"/>
                    </a:rPr>
                    <a:t>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smtClean="0">
                              <a:solidFill>
                                <a:srgbClr val="0DB6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smtClean="0">
                              <a:solidFill>
                                <a:srgbClr val="0DB6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solidFill>
                                <a:srgbClr val="0DB6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𝑔𝑚</m:t>
                          </m:r>
                        </m:sub>
                      </m:sSub>
                      <m:r>
                        <a:rPr kumimoji="1" lang="en-US" altLang="zh-CN" sz="2200" b="0" i="1" smtClean="0">
                          <a:solidFill>
                            <a:srgbClr val="0DB60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kumimoji="1" lang="en-US" altLang="zh-CN" sz="2200" b="0" i="1" smtClean="0">
                          <a:solidFill>
                            <a:srgbClr val="0DB60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kumimoji="1" lang="en-US" altLang="zh-CN" sz="2200" b="0" i="1" smtClean="0">
                              <a:solidFill>
                                <a:srgbClr val="0DB6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zh-CN" sz="2200" b="0" i="1" smtClean="0">
                                  <a:solidFill>
                                    <a:srgbClr val="10B7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zh-CN" sz="2200" b="0" i="1" smtClean="0">
                                  <a:solidFill>
                                    <a:srgbClr val="10B7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nary>
                          <m:r>
                            <a:rPr kumimoji="1" lang="en-US" altLang="zh-CN" sz="2200" b="0" i="1" smtClean="0">
                              <a:solidFill>
                                <a:srgbClr val="10B7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zh-CN" sz="2200" b="0" i="1" smtClean="0">
                                  <a:solidFill>
                                    <a:srgbClr val="0DB6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zh-CN" sz="2200" b="0" i="1" smtClean="0">
                                  <a:solidFill>
                                    <a:srgbClr val="0DB6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1" lang="en-US" altLang="zh-CN" sz="2200" b="0" i="1" smtClean="0">
                                      <a:solidFill>
                                        <a:srgbClr val="0DB60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200" b="0" i="1" smtClean="0">
                                      <a:solidFill>
                                        <a:srgbClr val="0DB60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1" lang="en-US" altLang="zh-CN" sz="2200" b="0" i="1" smtClean="0">
                                      <a:solidFill>
                                        <a:srgbClr val="0DB60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zh-CN" sz="2200" b="0" i="1" smtClean="0">
                                  <a:solidFill>
                                    <a:srgbClr val="0DB6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kumimoji="1" lang="en-US" altLang="zh-CN" sz="2200" b="0" i="1" smtClean="0">
                                  <a:solidFill>
                                    <a:srgbClr val="0DB6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nary>
                          <m:r>
                            <a:rPr kumimoji="1" lang="en-US" altLang="zh-CN" sz="2200" b="0" i="1" smtClean="0">
                              <a:solidFill>
                                <a:srgbClr val="0DB6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kumimoji="1" lang="en-US" altLang="zh-CN" sz="2200" b="0" i="1" smtClean="0">
                              <a:solidFill>
                                <a:srgbClr val="0DB6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a14:m>
                  <a:endParaRPr kumimoji="1" lang="en-US" altLang="zh-CN" sz="2200" b="0" i="1" dirty="0">
                    <a:solidFill>
                      <a:srgbClr val="0DB60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zh-CN" sz="1200" dirty="0">
                      <a:solidFill>
                        <a:schemeClr val="tx1"/>
                      </a:solidFill>
                    </a:rPr>
                    <a:t> 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zh-CN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zh-CN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nary>
                      <m:r>
                        <a:rPr kumimoji="1" lang="en-US" altLang="zh-CN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kumimoji="1" lang="en-US" altLang="zh-CN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kumimoji="1" lang="en-US" altLang="zh-CN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1" lang="en-US" altLang="zh-CN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zh-CN" sz="13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3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1" lang="en-US" altLang="zh-CN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kumimoji="1" lang="en-US" altLang="zh-CN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zh-CN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kumimoji="1" lang="en-US" altLang="zh-CN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1" lang="en-US" altLang="zh-CN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zh-CN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zh-CN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nary>
                          <m:r>
                            <a:rPr kumimoji="1" lang="en-US" altLang="zh-CN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d>
                      <m:r>
                        <a:rPr kumimoji="1" lang="en-US" altLang="zh-CN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𝑔𝑚</m:t>
                              </m:r>
                            </m:sub>
                          </m:sSub>
                          <m:f>
                            <m:fPr>
                              <m:ctrlP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1"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kumimoji="1"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zh-CN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nary>
                          <m: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r>
                            <a:rPr kumimoji="1" lang="en-US" altLang="zh-CN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a14:m>
                  <a:endParaRPr kumimoji="1" lang="en-US" altLang="zh-CN" sz="1300" dirty="0"/>
                </a:p>
                <a:p>
                  <a:endParaRPr kumimoji="1" lang="zh-CN" altLang="en-US" sz="2200" dirty="0"/>
                </a:p>
                <a:p>
                  <a:endParaRPr kumimoji="1" lang="en-US" altLang="zh-CN" sz="2200" dirty="0"/>
                </a:p>
                <a:p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" name="文本框 17">
                  <a:extLst>
                    <a:ext uri="{FF2B5EF4-FFF2-40B4-BE49-F238E27FC236}">
                      <a16:creationId xmlns:a16="http://schemas.microsoft.com/office/drawing/2014/main" id="{AEB32344-D3B6-73A6-8C46-9F97A1340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260" y="1386754"/>
                  <a:ext cx="6754643" cy="4140172"/>
                </a:xfrm>
                <a:prstGeom prst="rect">
                  <a:avLst/>
                </a:prstGeom>
                <a:blipFill>
                  <a:blip r:embed="rId5"/>
                  <a:stretch>
                    <a:fillRect l="-9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图片 34" descr="图片包含 图表&#10;&#10;描述已自动生成">
            <a:extLst>
              <a:ext uri="{FF2B5EF4-FFF2-40B4-BE49-F238E27FC236}">
                <a16:creationId xmlns:a16="http://schemas.microsoft.com/office/drawing/2014/main" id="{E81BCAF6-8F88-F35A-A6E9-E33C277856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7" r="972" b="1571"/>
          <a:stretch/>
        </p:blipFill>
        <p:spPr>
          <a:xfrm>
            <a:off x="256512" y="3090380"/>
            <a:ext cx="5087651" cy="2778931"/>
          </a:xfrm>
          <a:prstGeom prst="rect">
            <a:avLst/>
          </a:prstGeom>
        </p:spPr>
      </p:pic>
      <p:sp>
        <p:nvSpPr>
          <p:cNvPr id="36" name="文本框 7">
            <a:extLst>
              <a:ext uri="{FF2B5EF4-FFF2-40B4-BE49-F238E27FC236}">
                <a16:creationId xmlns:a16="http://schemas.microsoft.com/office/drawing/2014/main" id="{B9869CAA-5BD5-CA4A-2165-E6B64C895349}"/>
              </a:ext>
            </a:extLst>
          </p:cNvPr>
          <p:cNvSpPr txBox="1"/>
          <p:nvPr/>
        </p:nvSpPr>
        <p:spPr>
          <a:xfrm>
            <a:off x="8532565" y="2508964"/>
            <a:ext cx="1584960" cy="27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200" dirty="0"/>
              <a:t>E – total eddy energy</a:t>
            </a:r>
            <a:endParaRPr kumimoji="1" lang="zh-CN" altLang="en-US" sz="1200" dirty="0"/>
          </a:p>
        </p:txBody>
      </p: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62B42D5E-D0F7-889F-AB3D-E39C26C4811C}"/>
              </a:ext>
            </a:extLst>
          </p:cNvPr>
          <p:cNvCxnSpPr>
            <a:cxnSpLocks/>
          </p:cNvCxnSpPr>
          <p:nvPr/>
        </p:nvCxnSpPr>
        <p:spPr>
          <a:xfrm>
            <a:off x="5504906" y="1898858"/>
            <a:ext cx="31324" cy="41278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274EAD70-726D-E6E6-05EA-567162889BB6}"/>
              </a:ext>
            </a:extLst>
          </p:cNvPr>
          <p:cNvSpPr txBox="1"/>
          <p:nvPr/>
        </p:nvSpPr>
        <p:spPr>
          <a:xfrm>
            <a:off x="3568194" y="5593012"/>
            <a:ext cx="2369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(</a:t>
            </a:r>
            <a:r>
              <a:rPr kumimoji="1" lang="en-US" altLang="zh-CN" sz="1400" dirty="0" err="1">
                <a:solidFill>
                  <a:schemeClr val="bg1"/>
                </a:solidFill>
              </a:rPr>
              <a:t>Couespel</a:t>
            </a:r>
            <a:r>
              <a:rPr kumimoji="1" lang="en-US" altLang="zh-CN" sz="1400" dirty="0">
                <a:solidFill>
                  <a:schemeClr val="bg1"/>
                </a:solidFill>
              </a:rPr>
              <a:t> et al.</a:t>
            </a:r>
            <a:r>
              <a:rPr kumimoji="1" lang="en-GB" altLang="zh-CN" sz="1400" dirty="0">
                <a:solidFill>
                  <a:schemeClr val="bg1"/>
                </a:solidFill>
              </a:rPr>
              <a:t>, 2021</a:t>
            </a:r>
            <a:r>
              <a:rPr kumimoji="1" lang="en-US" altLang="zh-CN" sz="1400" dirty="0">
                <a:solidFill>
                  <a:schemeClr val="bg1"/>
                </a:solidFill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4A0821C-659F-B569-D994-2E3262FACC3B}"/>
              </a:ext>
            </a:extLst>
          </p:cNvPr>
          <p:cNvSpPr txBox="1"/>
          <p:nvPr/>
        </p:nvSpPr>
        <p:spPr>
          <a:xfrm>
            <a:off x="3362882" y="2390068"/>
            <a:ext cx="2369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(Gent, &amp; McWilliams, 1990)</a:t>
            </a:r>
            <a:endParaRPr kumimoji="1" lang="zh-CN" altLang="en-US" sz="1400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ADCE04F-ACCC-3882-3BA1-1A78DE8CC959}"/>
              </a:ext>
            </a:extLst>
          </p:cNvPr>
          <p:cNvSpPr txBox="1"/>
          <p:nvPr/>
        </p:nvSpPr>
        <p:spPr>
          <a:xfrm>
            <a:off x="10071031" y="3913102"/>
            <a:ext cx="2369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(e.g., Marshall et al., 2012)</a:t>
            </a:r>
            <a:endParaRPr kumimoji="1" lang="zh-CN" altLang="en-US" sz="1400" dirty="0"/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FF60D3F0-956D-C8C7-B767-0649A511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74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Parameterisation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798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6483F2-91CD-58C9-EF6D-BC13057A1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619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Biogeochemical responses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表格 37">
                <a:extLst>
                  <a:ext uri="{FF2B5EF4-FFF2-40B4-BE49-F238E27FC236}">
                    <a16:creationId xmlns:a16="http://schemas.microsoft.com/office/drawing/2014/main" id="{36931C1F-B562-45FA-920A-5F51686236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8568344"/>
                  </p:ext>
                </p:extLst>
              </p:nvPr>
            </p:nvGraphicFramePr>
            <p:xfrm>
              <a:off x="1793472" y="2687429"/>
              <a:ext cx="8614800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5521">
                      <a:extLst>
                        <a:ext uri="{9D8B030D-6E8A-4147-A177-3AD203B41FA5}">
                          <a16:colId xmlns:a16="http://schemas.microsoft.com/office/drawing/2014/main" val="2821528880"/>
                        </a:ext>
                      </a:extLst>
                    </a:gridCol>
                    <a:gridCol w="2033093">
                      <a:extLst>
                        <a:ext uri="{9D8B030D-6E8A-4147-A177-3AD203B41FA5}">
                          <a16:colId xmlns:a16="http://schemas.microsoft.com/office/drawing/2014/main" val="1495143477"/>
                        </a:ext>
                      </a:extLst>
                    </a:gridCol>
                    <a:gridCol w="2033093">
                      <a:extLst>
                        <a:ext uri="{9D8B030D-6E8A-4147-A177-3AD203B41FA5}">
                          <a16:colId xmlns:a16="http://schemas.microsoft.com/office/drawing/2014/main" val="4226716017"/>
                        </a:ext>
                      </a:extLst>
                    </a:gridCol>
                    <a:gridCol w="2033093">
                      <a:extLst>
                        <a:ext uri="{9D8B030D-6E8A-4147-A177-3AD203B41FA5}">
                          <a16:colId xmlns:a16="http://schemas.microsoft.com/office/drawing/2014/main" val="2989717958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/>
                            <a:t>R12</a:t>
                          </a:r>
                          <a:endParaRPr lang="zh-CN" altLang="en-US" sz="2000" b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FE4702"/>
                              </a:solidFill>
                            </a:rPr>
                            <a:t>CONST</a:t>
                          </a:r>
                          <a:endParaRPr lang="zh-CN" altLang="en-US" sz="20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00A500"/>
                              </a:solidFill>
                            </a:rPr>
                            <a:t>GEOM</a:t>
                          </a:r>
                          <a:endParaRPr lang="zh-CN" altLang="en-US" sz="20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8080459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NPP</a:t>
                          </a:r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5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𝑚𝑚𝑜𝑙</m:t>
                              </m:r>
                              <m:r>
                                <a:rPr lang="en-US" altLang="zh-CN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altLang="zh-CN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𝑑𝑎𝑦</m:t>
                                  </m:r>
                                </m:e>
                                <m:sup>
                                  <m:r>
                                    <a:rPr lang="en-US" altLang="zh-CN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5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3.67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FE4702"/>
                              </a:solidFill>
                            </a:rPr>
                            <a:t>2.76</a:t>
                          </a:r>
                          <a:endParaRPr lang="zh-CN" altLang="en-US" sz="20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00A500"/>
                              </a:solidFill>
                            </a:rPr>
                            <a:t>2.91</a:t>
                          </a:r>
                          <a:endParaRPr lang="zh-CN" altLang="en-US" sz="20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936370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NPP sensitivity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-13.8%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rgbClr val="FE4702"/>
                              </a:solidFill>
                            </a:rPr>
                            <a:t>-22.9%</a:t>
                          </a:r>
                          <a:endParaRPr lang="zh-CN" altLang="en-US" sz="20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rgbClr val="00A500"/>
                              </a:solidFill>
                            </a:rPr>
                            <a:t>-23.6%</a:t>
                          </a:r>
                          <a:endParaRPr lang="zh-CN" altLang="en-US" sz="20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069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表格 37">
                <a:extLst>
                  <a:ext uri="{FF2B5EF4-FFF2-40B4-BE49-F238E27FC236}">
                    <a16:creationId xmlns:a16="http://schemas.microsoft.com/office/drawing/2014/main" id="{36931C1F-B562-45FA-920A-5F51686236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8568344"/>
                  </p:ext>
                </p:extLst>
              </p:nvPr>
            </p:nvGraphicFramePr>
            <p:xfrm>
              <a:off x="1793472" y="2687429"/>
              <a:ext cx="8614800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5521">
                      <a:extLst>
                        <a:ext uri="{9D8B030D-6E8A-4147-A177-3AD203B41FA5}">
                          <a16:colId xmlns:a16="http://schemas.microsoft.com/office/drawing/2014/main" val="2821528880"/>
                        </a:ext>
                      </a:extLst>
                    </a:gridCol>
                    <a:gridCol w="2033093">
                      <a:extLst>
                        <a:ext uri="{9D8B030D-6E8A-4147-A177-3AD203B41FA5}">
                          <a16:colId xmlns:a16="http://schemas.microsoft.com/office/drawing/2014/main" val="1495143477"/>
                        </a:ext>
                      </a:extLst>
                    </a:gridCol>
                    <a:gridCol w="2033093">
                      <a:extLst>
                        <a:ext uri="{9D8B030D-6E8A-4147-A177-3AD203B41FA5}">
                          <a16:colId xmlns:a16="http://schemas.microsoft.com/office/drawing/2014/main" val="4226716017"/>
                        </a:ext>
                      </a:extLst>
                    </a:gridCol>
                    <a:gridCol w="2033093">
                      <a:extLst>
                        <a:ext uri="{9D8B030D-6E8A-4147-A177-3AD203B41FA5}">
                          <a16:colId xmlns:a16="http://schemas.microsoft.com/office/drawing/2014/main" val="298971795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/>
                            <a:t>R12</a:t>
                          </a:r>
                          <a:endParaRPr lang="zh-CN" altLang="en-US" sz="2000" b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FE4702"/>
                              </a:solidFill>
                            </a:rPr>
                            <a:t>CONST</a:t>
                          </a:r>
                          <a:endParaRPr lang="zh-CN" altLang="en-US" sz="20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00A500"/>
                              </a:solidFill>
                            </a:rPr>
                            <a:t>GEOM</a:t>
                          </a:r>
                          <a:endParaRPr lang="zh-CN" altLang="en-US" sz="20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808045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5" t="-112903" r="-243939" b="-1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3.67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FE4702"/>
                              </a:solidFill>
                            </a:rPr>
                            <a:t>2.76</a:t>
                          </a:r>
                          <a:endParaRPr lang="zh-CN" altLang="en-US" sz="20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00A500"/>
                              </a:solidFill>
                            </a:rPr>
                            <a:t>2.91</a:t>
                          </a:r>
                          <a:endParaRPr lang="zh-CN" altLang="en-US" sz="20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93637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NPP sensitivity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-13.8%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rgbClr val="FE4702"/>
                              </a:solidFill>
                            </a:rPr>
                            <a:t>-22.9%</a:t>
                          </a:r>
                          <a:endParaRPr lang="zh-CN" altLang="en-US" sz="20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rgbClr val="00A500"/>
                              </a:solidFill>
                            </a:rPr>
                            <a:t>-23.6%</a:t>
                          </a:r>
                          <a:endParaRPr lang="zh-CN" altLang="en-US" sz="20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0695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85546AAB-7F94-08CB-AA8B-17AF19D364C9}"/>
              </a:ext>
            </a:extLst>
          </p:cNvPr>
          <p:cNvSpPr txBox="1"/>
          <p:nvPr/>
        </p:nvSpPr>
        <p:spPr>
          <a:xfrm>
            <a:off x="838200" y="4964108"/>
            <a:ext cx="9953244" cy="126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en-US" altLang="zh-CN" sz="2200" dirty="0"/>
              <a:t>NEMO </a:t>
            </a:r>
            <a:r>
              <a:rPr kumimoji="1" lang="en-US" altLang="zh-CN" sz="1500" dirty="0"/>
              <a:t>(v4.0.5) </a:t>
            </a:r>
            <a:r>
              <a:rPr kumimoji="1" lang="en-US" altLang="zh-CN" sz="2200" dirty="0"/>
              <a:t>+ LOBSTER </a:t>
            </a:r>
            <a:r>
              <a:rPr kumimoji="1" lang="en-US" altLang="zh-CN" sz="1500" dirty="0"/>
              <a:t>(Lévy et al., 2012) </a:t>
            </a:r>
            <a:r>
              <a:rPr kumimoji="1" lang="en-US" altLang="zh-CN" sz="1500" u="sng" dirty="0"/>
              <a:t>(no physiological change)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en-US" altLang="zh-CN" sz="2200" dirty="0"/>
              <a:t>Subpolar gyre region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kumimoji="1" lang="en-US" altLang="zh-CN" sz="2200" dirty="0"/>
              <a:t>Does the </a:t>
            </a:r>
            <a:r>
              <a:rPr kumimoji="1" lang="en-US" altLang="zh-CN" sz="2200" dirty="0">
                <a:solidFill>
                  <a:srgbClr val="00A500"/>
                </a:solidFill>
              </a:rPr>
              <a:t>GEOMETRIC parameterisation</a:t>
            </a:r>
            <a:r>
              <a:rPr kumimoji="1" lang="en-US" altLang="zh-CN" sz="2200" dirty="0"/>
              <a:t> do improve the physical responses?  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3BE7512-809D-2C36-6CB7-CA3F363D035B}"/>
              </a:ext>
            </a:extLst>
          </p:cNvPr>
          <p:cNvGrpSpPr>
            <a:grpSpLocks noChangeAspect="1"/>
          </p:cNvGrpSpPr>
          <p:nvPr/>
        </p:nvGrpSpPr>
        <p:grpSpPr>
          <a:xfrm>
            <a:off x="9192236" y="244762"/>
            <a:ext cx="3123830" cy="2226429"/>
            <a:chOff x="2955071" y="2301071"/>
            <a:chExt cx="4515840" cy="3218542"/>
          </a:xfrm>
        </p:grpSpPr>
        <p:sp>
          <p:nvSpPr>
            <p:cNvPr id="41" name="文本框 4">
              <a:extLst>
                <a:ext uri="{FF2B5EF4-FFF2-40B4-BE49-F238E27FC236}">
                  <a16:creationId xmlns:a16="http://schemas.microsoft.com/office/drawing/2014/main" id="{E9E0D69A-101A-5F6E-43ED-90889C7708BD}"/>
                </a:ext>
              </a:extLst>
            </p:cNvPr>
            <p:cNvSpPr txBox="1"/>
            <p:nvPr/>
          </p:nvSpPr>
          <p:spPr>
            <a:xfrm>
              <a:off x="4817134" y="3828046"/>
              <a:ext cx="275906" cy="57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>
                  <a:solidFill>
                    <a:srgbClr val="FFBC1A"/>
                  </a:solidFill>
                </a:rPr>
                <a:t>y</a:t>
              </a:r>
            </a:p>
          </p:txBody>
        </p:sp>
        <p:cxnSp>
          <p:nvCxnSpPr>
            <p:cNvPr id="42" name="直线连接符 41">
              <a:extLst>
                <a:ext uri="{FF2B5EF4-FFF2-40B4-BE49-F238E27FC236}">
                  <a16:creationId xmlns:a16="http://schemas.microsoft.com/office/drawing/2014/main" id="{58919D79-4DE8-D090-16B4-B36D735C20C7}"/>
                </a:ext>
              </a:extLst>
            </p:cNvPr>
            <p:cNvCxnSpPr/>
            <p:nvPr/>
          </p:nvCxnSpPr>
          <p:spPr>
            <a:xfrm flipV="1">
              <a:off x="3652526" y="4429506"/>
              <a:ext cx="1035139" cy="836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箭头连接符 42">
              <a:extLst>
                <a:ext uri="{FF2B5EF4-FFF2-40B4-BE49-F238E27FC236}">
                  <a16:creationId xmlns:a16="http://schemas.microsoft.com/office/drawing/2014/main" id="{3D3B241B-AC87-D678-FB50-39137B9B509A}"/>
                </a:ext>
              </a:extLst>
            </p:cNvPr>
            <p:cNvCxnSpPr/>
            <p:nvPr/>
          </p:nvCxnSpPr>
          <p:spPr>
            <a:xfrm flipV="1">
              <a:off x="3676367" y="2758158"/>
              <a:ext cx="0" cy="436015"/>
            </a:xfrm>
            <a:prstGeom prst="straightConnector1">
              <a:avLst/>
            </a:prstGeom>
            <a:ln w="31750">
              <a:solidFill>
                <a:srgbClr val="0182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箭头连接符 43">
              <a:extLst>
                <a:ext uri="{FF2B5EF4-FFF2-40B4-BE49-F238E27FC236}">
                  <a16:creationId xmlns:a16="http://schemas.microsoft.com/office/drawing/2014/main" id="{20DD1155-972B-C988-E2F7-D0FDC275DD17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684430" y="4247012"/>
              <a:ext cx="226417" cy="187606"/>
            </a:xfrm>
            <a:prstGeom prst="straightConnector1">
              <a:avLst/>
            </a:prstGeom>
            <a:ln w="31750">
              <a:solidFill>
                <a:srgbClr val="0182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箭头连接符 44">
              <a:extLst>
                <a:ext uri="{FF2B5EF4-FFF2-40B4-BE49-F238E27FC236}">
                  <a16:creationId xmlns:a16="http://schemas.microsoft.com/office/drawing/2014/main" id="{856997B6-3169-57D7-8B1A-9DB9A4A675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7767" y="5257987"/>
              <a:ext cx="430158" cy="1"/>
            </a:xfrm>
            <a:prstGeom prst="straightConnector1">
              <a:avLst/>
            </a:prstGeom>
            <a:ln w="31750">
              <a:solidFill>
                <a:srgbClr val="0182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9">
              <a:extLst>
                <a:ext uri="{FF2B5EF4-FFF2-40B4-BE49-F238E27FC236}">
                  <a16:creationId xmlns:a16="http://schemas.microsoft.com/office/drawing/2014/main" id="{032F9B36-8AD3-2648-511A-4C4B8877258E}"/>
                </a:ext>
              </a:extLst>
            </p:cNvPr>
            <p:cNvSpPr txBox="1"/>
            <p:nvPr/>
          </p:nvSpPr>
          <p:spPr>
            <a:xfrm>
              <a:off x="3482612" y="2301071"/>
              <a:ext cx="275906" cy="57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>
                  <a:solidFill>
                    <a:srgbClr val="FFBC1A"/>
                  </a:solidFill>
                </a:rPr>
                <a:t>z</a:t>
              </a:r>
              <a:endParaRPr kumimoji="1" lang="zh-CN" altLang="en-US" sz="2000" dirty="0">
                <a:solidFill>
                  <a:srgbClr val="FFBC1A"/>
                </a:solidFill>
              </a:endParaRPr>
            </a:p>
          </p:txBody>
        </p:sp>
        <p:sp>
          <p:nvSpPr>
            <p:cNvPr id="47" name="文本框 10">
              <a:extLst>
                <a:ext uri="{FF2B5EF4-FFF2-40B4-BE49-F238E27FC236}">
                  <a16:creationId xmlns:a16="http://schemas.microsoft.com/office/drawing/2014/main" id="{CB36D96C-0DBC-4FB1-25ED-64FE57851994}"/>
                </a:ext>
              </a:extLst>
            </p:cNvPr>
            <p:cNvSpPr txBox="1"/>
            <p:nvPr/>
          </p:nvSpPr>
          <p:spPr>
            <a:xfrm>
              <a:off x="6111720" y="4941211"/>
              <a:ext cx="275906" cy="57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>
                  <a:solidFill>
                    <a:srgbClr val="FFBC1A"/>
                  </a:solidFill>
                </a:rPr>
                <a:t>x</a:t>
              </a:r>
            </a:p>
          </p:txBody>
        </p:sp>
        <p:sp>
          <p:nvSpPr>
            <p:cNvPr id="48" name="3">
              <a:extLst>
                <a:ext uri="{FF2B5EF4-FFF2-40B4-BE49-F238E27FC236}">
                  <a16:creationId xmlns:a16="http://schemas.microsoft.com/office/drawing/2014/main" id="{BE26F285-EFC2-458A-171D-A20F7E2BCB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3600" y="2361599"/>
              <a:ext cx="2058796" cy="2080800"/>
            </a:xfrm>
            <a:prstGeom prst="rect">
              <a:avLst/>
            </a:prstGeom>
            <a:solidFill>
              <a:srgbClr val="00FFB7">
                <a:alpha val="25000"/>
              </a:srgbClr>
            </a:solidFill>
            <a:ln>
              <a:solidFill>
                <a:srgbClr val="00824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49" name="l1">
              <a:extLst>
                <a:ext uri="{FF2B5EF4-FFF2-40B4-BE49-F238E27FC236}">
                  <a16:creationId xmlns:a16="http://schemas.microsoft.com/office/drawing/2014/main" id="{6FDDC2AB-77A0-A4C9-E9A3-234B6F3358FF}"/>
                </a:ext>
              </a:extLst>
            </p:cNvPr>
            <p:cNvSpPr>
              <a:spLocks/>
            </p:cNvSpPr>
            <p:nvPr/>
          </p:nvSpPr>
          <p:spPr>
            <a:xfrm rot="8242423">
              <a:off x="3820420" y="2710555"/>
              <a:ext cx="1597721" cy="1528161"/>
            </a:xfrm>
            <a:prstGeom prst="parallelogram">
              <a:avLst>
                <a:gd name="adj" fmla="val 92291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0" name="O2">
              <a:extLst>
                <a:ext uri="{FF2B5EF4-FFF2-40B4-BE49-F238E27FC236}">
                  <a16:creationId xmlns:a16="http://schemas.microsoft.com/office/drawing/2014/main" id="{67A4BEE8-EE1F-1603-2944-48D34B9641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2541" y="2471905"/>
              <a:ext cx="2059200" cy="2085973"/>
            </a:xfrm>
            <a:prstGeom prst="rect">
              <a:avLst/>
            </a:prstGeom>
            <a:solidFill>
              <a:srgbClr val="FFBC1A">
                <a:alpha val="25000"/>
              </a:srgbClr>
            </a:solidFill>
            <a:ln>
              <a:solidFill>
                <a:srgbClr val="EB791F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1" name="l2">
              <a:extLst>
                <a:ext uri="{FF2B5EF4-FFF2-40B4-BE49-F238E27FC236}">
                  <a16:creationId xmlns:a16="http://schemas.microsoft.com/office/drawing/2014/main" id="{B80BF990-AFF8-D69F-5D08-DEFEA826AF30}"/>
                </a:ext>
              </a:extLst>
            </p:cNvPr>
            <p:cNvSpPr>
              <a:spLocks noChangeAspect="1"/>
            </p:cNvSpPr>
            <p:nvPr/>
          </p:nvSpPr>
          <p:spPr>
            <a:xfrm rot="8457757">
              <a:off x="3535762" y="2847861"/>
              <a:ext cx="1717078" cy="1603281"/>
            </a:xfrm>
            <a:prstGeom prst="parallelogram">
              <a:avLst>
                <a:gd name="adj" fmla="val 80180"/>
              </a:avLst>
            </a:prstGeom>
            <a:solidFill>
              <a:srgbClr val="FFBC1A">
                <a:alpha val="25000"/>
              </a:srgbClr>
            </a:solidFill>
            <a:ln>
              <a:solidFill>
                <a:srgbClr val="EB7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2" name="orange">
              <a:extLst>
                <a:ext uri="{FF2B5EF4-FFF2-40B4-BE49-F238E27FC236}">
                  <a16:creationId xmlns:a16="http://schemas.microsoft.com/office/drawing/2014/main" id="{1A0E9B76-794E-D5FC-D84F-E4DDE2499E00}"/>
                </a:ext>
              </a:extLst>
            </p:cNvPr>
            <p:cNvSpPr/>
            <p:nvPr/>
          </p:nvSpPr>
          <p:spPr>
            <a:xfrm rot="17931518">
              <a:off x="5043447" y="3164375"/>
              <a:ext cx="642978" cy="385816"/>
            </a:xfrm>
            <a:custGeom>
              <a:avLst/>
              <a:gdLst>
                <a:gd name="connsiteX0" fmla="*/ 0 w 1662546"/>
                <a:gd name="connsiteY0" fmla="*/ 499573 h 499573"/>
                <a:gd name="connsiteX1" fmla="*/ 346364 w 1662546"/>
                <a:gd name="connsiteY1" fmla="*/ 222482 h 499573"/>
                <a:gd name="connsiteX2" fmla="*/ 831273 w 1662546"/>
                <a:gd name="connsiteY2" fmla="*/ 139355 h 499573"/>
                <a:gd name="connsiteX3" fmla="*/ 942109 w 1662546"/>
                <a:gd name="connsiteY3" fmla="*/ 291755 h 499573"/>
                <a:gd name="connsiteX4" fmla="*/ 817419 w 1662546"/>
                <a:gd name="connsiteY4" fmla="*/ 374882 h 499573"/>
                <a:gd name="connsiteX5" fmla="*/ 734291 w 1662546"/>
                <a:gd name="connsiteY5" fmla="*/ 277900 h 499573"/>
                <a:gd name="connsiteX6" fmla="*/ 775855 w 1662546"/>
                <a:gd name="connsiteY6" fmla="*/ 167064 h 499573"/>
                <a:gd name="connsiteX7" fmla="*/ 1108364 w 1662546"/>
                <a:gd name="connsiteY7" fmla="*/ 14664 h 499573"/>
                <a:gd name="connsiteX8" fmla="*/ 1662546 w 1662546"/>
                <a:gd name="connsiteY8" fmla="*/ 14664 h 4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546" h="499573">
                  <a:moveTo>
                    <a:pt x="0" y="499573"/>
                  </a:moveTo>
                  <a:cubicBezTo>
                    <a:pt x="103909" y="391045"/>
                    <a:pt x="207819" y="282518"/>
                    <a:pt x="346364" y="222482"/>
                  </a:cubicBezTo>
                  <a:cubicBezTo>
                    <a:pt x="484909" y="162446"/>
                    <a:pt x="731982" y="127810"/>
                    <a:pt x="831273" y="139355"/>
                  </a:cubicBezTo>
                  <a:cubicBezTo>
                    <a:pt x="930564" y="150900"/>
                    <a:pt x="944418" y="252500"/>
                    <a:pt x="942109" y="291755"/>
                  </a:cubicBezTo>
                  <a:cubicBezTo>
                    <a:pt x="939800" y="331010"/>
                    <a:pt x="852055" y="377191"/>
                    <a:pt x="817419" y="374882"/>
                  </a:cubicBezTo>
                  <a:cubicBezTo>
                    <a:pt x="782783" y="372573"/>
                    <a:pt x="741218" y="312536"/>
                    <a:pt x="734291" y="277900"/>
                  </a:cubicBezTo>
                  <a:cubicBezTo>
                    <a:pt x="727364" y="243264"/>
                    <a:pt x="713510" y="210937"/>
                    <a:pt x="775855" y="167064"/>
                  </a:cubicBezTo>
                  <a:cubicBezTo>
                    <a:pt x="838200" y="123191"/>
                    <a:pt x="960582" y="40064"/>
                    <a:pt x="1108364" y="14664"/>
                  </a:cubicBezTo>
                  <a:cubicBezTo>
                    <a:pt x="1256146" y="-10736"/>
                    <a:pt x="1459346" y="1964"/>
                    <a:pt x="1662546" y="14664"/>
                  </a:cubicBezTo>
                </a:path>
              </a:pathLst>
            </a:custGeom>
            <a:noFill/>
            <a:ln w="57150">
              <a:solidFill>
                <a:srgbClr val="FFBC1A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53" name="O1">
              <a:extLst>
                <a:ext uri="{FF2B5EF4-FFF2-40B4-BE49-F238E27FC236}">
                  <a16:creationId xmlns:a16="http://schemas.microsoft.com/office/drawing/2014/main" id="{C6FC88F7-ACD4-FDEA-CAD0-8DAC80BD5D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20851" y="2731877"/>
              <a:ext cx="2059200" cy="2085973"/>
            </a:xfrm>
            <a:prstGeom prst="rect">
              <a:avLst/>
            </a:prstGeom>
            <a:solidFill>
              <a:srgbClr val="FFBC1A">
                <a:alpha val="25000"/>
              </a:srgbClr>
            </a:solidFill>
            <a:ln>
              <a:solidFill>
                <a:srgbClr val="EB791F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4" name="l1">
              <a:extLst>
                <a:ext uri="{FF2B5EF4-FFF2-40B4-BE49-F238E27FC236}">
                  <a16:creationId xmlns:a16="http://schemas.microsoft.com/office/drawing/2014/main" id="{A0823881-ED12-6CB1-577E-DFFD6F29A9BB}"/>
                </a:ext>
              </a:extLst>
            </p:cNvPr>
            <p:cNvSpPr>
              <a:spLocks/>
            </p:cNvSpPr>
            <p:nvPr/>
          </p:nvSpPr>
          <p:spPr>
            <a:xfrm rot="8457757">
              <a:off x="2955071" y="3196263"/>
              <a:ext cx="1990800" cy="1609036"/>
            </a:xfrm>
            <a:prstGeom prst="parallelogram">
              <a:avLst>
                <a:gd name="adj" fmla="val 81086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5" name="l1">
              <a:extLst>
                <a:ext uri="{FF2B5EF4-FFF2-40B4-BE49-F238E27FC236}">
                  <a16:creationId xmlns:a16="http://schemas.microsoft.com/office/drawing/2014/main" id="{57412C27-097C-A4B4-C01D-DECB954DD10D}"/>
                </a:ext>
              </a:extLst>
            </p:cNvPr>
            <p:cNvSpPr>
              <a:spLocks/>
            </p:cNvSpPr>
            <p:nvPr/>
          </p:nvSpPr>
          <p:spPr>
            <a:xfrm rot="8242423">
              <a:off x="5873190" y="2700716"/>
              <a:ext cx="1597721" cy="1528161"/>
            </a:xfrm>
            <a:prstGeom prst="parallelogram">
              <a:avLst>
                <a:gd name="adj" fmla="val 92291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6" name="l2">
              <a:extLst>
                <a:ext uri="{FF2B5EF4-FFF2-40B4-BE49-F238E27FC236}">
                  <a16:creationId xmlns:a16="http://schemas.microsoft.com/office/drawing/2014/main" id="{DF45AE62-B032-EDC0-E515-B75B0EFD9341}"/>
                </a:ext>
              </a:extLst>
            </p:cNvPr>
            <p:cNvSpPr>
              <a:spLocks noChangeAspect="1"/>
            </p:cNvSpPr>
            <p:nvPr/>
          </p:nvSpPr>
          <p:spPr>
            <a:xfrm rot="8457757">
              <a:off x="5585005" y="2848732"/>
              <a:ext cx="1717078" cy="1603281"/>
            </a:xfrm>
            <a:prstGeom prst="parallelogram">
              <a:avLst>
                <a:gd name="adj" fmla="val 80180"/>
              </a:avLst>
            </a:prstGeom>
            <a:solidFill>
              <a:srgbClr val="FFBC1A">
                <a:alpha val="25000"/>
              </a:srgbClr>
            </a:solidFill>
            <a:ln>
              <a:solidFill>
                <a:srgbClr val="EB7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7" name="l1">
              <a:extLst>
                <a:ext uri="{FF2B5EF4-FFF2-40B4-BE49-F238E27FC236}">
                  <a16:creationId xmlns:a16="http://schemas.microsoft.com/office/drawing/2014/main" id="{7DB87DAD-F38A-4E6A-6BEF-E071BCE8E0E2}"/>
                </a:ext>
              </a:extLst>
            </p:cNvPr>
            <p:cNvSpPr>
              <a:spLocks/>
            </p:cNvSpPr>
            <p:nvPr/>
          </p:nvSpPr>
          <p:spPr>
            <a:xfrm rot="8457757">
              <a:off x="5009275" y="3193552"/>
              <a:ext cx="1990800" cy="1609036"/>
            </a:xfrm>
            <a:prstGeom prst="parallelogram">
              <a:avLst>
                <a:gd name="adj" fmla="val 81086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8" name="3">
              <a:extLst>
                <a:ext uri="{FF2B5EF4-FFF2-40B4-BE49-F238E27FC236}">
                  <a16:creationId xmlns:a16="http://schemas.microsoft.com/office/drawing/2014/main" id="{BFF0FAF1-782E-205F-D037-97F42C4173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6691" y="3185430"/>
              <a:ext cx="2059200" cy="2081208"/>
            </a:xfrm>
            <a:prstGeom prst="rect">
              <a:avLst/>
            </a:prstGeom>
            <a:solidFill>
              <a:srgbClr val="00FFB7">
                <a:alpha val="25000"/>
              </a:srgbClr>
            </a:solidFill>
            <a:ln>
              <a:solidFill>
                <a:srgbClr val="00824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cxnSp>
          <p:nvCxnSpPr>
            <p:cNvPr id="59" name="直线箭头连接符 58">
              <a:extLst>
                <a:ext uri="{FF2B5EF4-FFF2-40B4-BE49-F238E27FC236}">
                  <a16:creationId xmlns:a16="http://schemas.microsoft.com/office/drawing/2014/main" id="{1CB6C4FA-D9A5-3BD1-518A-BEE75A91B9AD}"/>
                </a:ext>
              </a:extLst>
            </p:cNvPr>
            <p:cNvCxnSpPr/>
            <p:nvPr/>
          </p:nvCxnSpPr>
          <p:spPr>
            <a:xfrm flipV="1">
              <a:off x="5521465" y="2323178"/>
              <a:ext cx="268060" cy="230832"/>
            </a:xfrm>
            <a:prstGeom prst="straightConnector1">
              <a:avLst/>
            </a:prstGeom>
            <a:ln w="57150">
              <a:solidFill>
                <a:srgbClr val="EEB1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箭头连接符 59">
              <a:extLst>
                <a:ext uri="{FF2B5EF4-FFF2-40B4-BE49-F238E27FC236}">
                  <a16:creationId xmlns:a16="http://schemas.microsoft.com/office/drawing/2014/main" id="{FCACAA21-6669-9BFB-0E59-B005F2C0B673}"/>
                </a:ext>
              </a:extLst>
            </p:cNvPr>
            <p:cNvCxnSpPr/>
            <p:nvPr/>
          </p:nvCxnSpPr>
          <p:spPr>
            <a:xfrm flipV="1">
              <a:off x="5135990" y="2636941"/>
              <a:ext cx="268060" cy="230832"/>
            </a:xfrm>
            <a:prstGeom prst="straightConnector1">
              <a:avLst/>
            </a:prstGeom>
            <a:ln w="57150">
              <a:solidFill>
                <a:srgbClr val="EEB1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同心圆 61">
            <a:extLst>
              <a:ext uri="{FF2B5EF4-FFF2-40B4-BE49-F238E27FC236}">
                <a16:creationId xmlns:a16="http://schemas.microsoft.com/office/drawing/2014/main" id="{A3E79324-A4E4-45F2-DBC3-56B5AF4C7323}"/>
              </a:ext>
            </a:extLst>
          </p:cNvPr>
          <p:cNvSpPr/>
          <p:nvPr/>
        </p:nvSpPr>
        <p:spPr>
          <a:xfrm>
            <a:off x="8648055" y="3459996"/>
            <a:ext cx="1440000" cy="432000"/>
          </a:xfrm>
          <a:prstGeom prst="donut">
            <a:avLst>
              <a:gd name="adj" fmla="val 11919"/>
            </a:avLst>
          </a:prstGeom>
          <a:solidFill>
            <a:srgbClr val="00A500"/>
          </a:solidFill>
          <a:ln w="9525">
            <a:solidFill>
              <a:srgbClr val="00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BFC521F-17B2-79D5-3491-8B069789B0C0}"/>
              </a:ext>
            </a:extLst>
          </p:cNvPr>
          <p:cNvSpPr txBox="1"/>
          <p:nvPr/>
        </p:nvSpPr>
        <p:spPr>
          <a:xfrm>
            <a:off x="9209602" y="3930664"/>
            <a:ext cx="211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srgbClr val="00A500"/>
                </a:solidFill>
              </a:rPr>
              <a:t>?</a:t>
            </a:r>
            <a:endParaRPr kumimoji="1" lang="zh-CN" altLang="en-US" sz="2200" dirty="0">
              <a:solidFill>
                <a:srgbClr val="00A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4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B9DEE-CFB0-3FE7-5902-E42A5653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Physical responses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C69BD09-7E35-1A5D-8100-ED367E7010B0}"/>
              </a:ext>
            </a:extLst>
          </p:cNvPr>
          <p:cNvSpPr txBox="1"/>
          <p:nvPr/>
        </p:nvSpPr>
        <p:spPr>
          <a:xfrm>
            <a:off x="838200" y="5961893"/>
            <a:ext cx="106179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200" dirty="0"/>
              <a:t>Physical responses employing </a:t>
            </a:r>
            <a:r>
              <a:rPr kumimoji="1" lang="en-US" altLang="zh-CN" sz="2200" dirty="0">
                <a:solidFill>
                  <a:srgbClr val="00A500"/>
                </a:solidFill>
              </a:rPr>
              <a:t>GEOMETRIC parameterisation </a:t>
            </a:r>
            <a:r>
              <a:rPr kumimoji="1" lang="en-US" altLang="zh-CN" sz="2200" dirty="0"/>
              <a:t>are improved, biophysical response?</a:t>
            </a:r>
          </a:p>
        </p:txBody>
      </p:sp>
      <p:pic>
        <p:nvPicPr>
          <p:cNvPr id="25" name="图片 24" descr="图表, 条形图&#10;&#10;描述已自动生成">
            <a:extLst>
              <a:ext uri="{FF2B5EF4-FFF2-40B4-BE49-F238E27FC236}">
                <a16:creationId xmlns:a16="http://schemas.microsoft.com/office/drawing/2014/main" id="{57FFBBA0-275C-091F-5798-D9FA50437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30" y="3961201"/>
            <a:ext cx="5675859" cy="1878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37">
                <a:extLst>
                  <a:ext uri="{FF2B5EF4-FFF2-40B4-BE49-F238E27FC236}">
                    <a16:creationId xmlns:a16="http://schemas.microsoft.com/office/drawing/2014/main" id="{3C4C0A6E-2209-7A85-104A-5F4B850A90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061538"/>
                  </p:ext>
                </p:extLst>
              </p:nvPr>
            </p:nvGraphicFramePr>
            <p:xfrm>
              <a:off x="2076414" y="1659692"/>
              <a:ext cx="8141493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6242">
                      <a:extLst>
                        <a:ext uri="{9D8B030D-6E8A-4147-A177-3AD203B41FA5}">
                          <a16:colId xmlns:a16="http://schemas.microsoft.com/office/drawing/2014/main" val="2509093406"/>
                        </a:ext>
                      </a:extLst>
                    </a:gridCol>
                    <a:gridCol w="1754791">
                      <a:extLst>
                        <a:ext uri="{9D8B030D-6E8A-4147-A177-3AD203B41FA5}">
                          <a16:colId xmlns:a16="http://schemas.microsoft.com/office/drawing/2014/main" val="2821528880"/>
                        </a:ext>
                      </a:extLst>
                    </a:gridCol>
                    <a:gridCol w="1496820">
                      <a:extLst>
                        <a:ext uri="{9D8B030D-6E8A-4147-A177-3AD203B41FA5}">
                          <a16:colId xmlns:a16="http://schemas.microsoft.com/office/drawing/2014/main" val="1495143477"/>
                        </a:ext>
                      </a:extLst>
                    </a:gridCol>
                    <a:gridCol w="1496820">
                      <a:extLst>
                        <a:ext uri="{9D8B030D-6E8A-4147-A177-3AD203B41FA5}">
                          <a16:colId xmlns:a16="http://schemas.microsoft.com/office/drawing/2014/main" val="4226716017"/>
                        </a:ext>
                      </a:extLst>
                    </a:gridCol>
                    <a:gridCol w="1496820">
                      <a:extLst>
                        <a:ext uri="{9D8B030D-6E8A-4147-A177-3AD203B41FA5}">
                          <a16:colId xmlns:a16="http://schemas.microsoft.com/office/drawing/2014/main" val="2989717958"/>
                        </a:ext>
                      </a:extLst>
                    </a:gridCol>
                  </a:tblGrid>
                  <a:tr h="365360">
                    <a:tc>
                      <a:txBody>
                        <a:bodyPr/>
                        <a:lstStyle/>
                        <a:p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R12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FE4702"/>
                              </a:solidFill>
                            </a:rPr>
                            <a:t>CONST</a:t>
                          </a:r>
                          <a:endParaRPr lang="zh-CN" altLang="en-US" sz="18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A500"/>
                              </a:solidFill>
                            </a:rPr>
                            <a:t>GEOM</a:t>
                          </a:r>
                          <a:endParaRPr lang="zh-CN" altLang="en-US" sz="18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8080459"/>
                      </a:ext>
                    </a:extLst>
                  </a:tr>
                  <a:tr h="36536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sz="18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l-GR" altLang="zh-CN" sz="18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kumimoji="1" lang="en-US" altLang="zh-CN" sz="18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𝑀𝑂𝐶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zh-CN" sz="1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b="0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1" lang="en-US" altLang="zh-CN" sz="1800" b="0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𝑆𝑣</m:t>
                              </m:r>
                              <m:r>
                                <a:rPr kumimoji="1" lang="en-US" altLang="zh-CN" sz="1800" b="0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en-US" altLang="zh-CN" sz="1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kumimoji="1" lang="en-US" altLang="zh-CN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1"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zh-CN" sz="1400" b="0" dirty="0">
                              <a:solidFill>
                                <a:schemeClr val="tx1"/>
                              </a:solidFill>
                            </a:rPr>
                            <a:t> mismatch rel. R12) </a:t>
                          </a:r>
                          <a:endParaRPr kumimoji="1" lang="zh-CN" altLang="en-US" sz="14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sz="1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CTL</a:t>
                          </a:r>
                          <a:endParaRPr kumimoji="1" lang="zh-CN" alt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--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FE4702"/>
                              </a:solidFill>
                            </a:rPr>
                            <a:t>2.29</a:t>
                          </a:r>
                          <a:endParaRPr lang="zh-CN" altLang="en-US" sz="18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A500"/>
                              </a:solidFill>
                            </a:rPr>
                            <a:t>1.99</a:t>
                          </a:r>
                          <a:endParaRPr lang="zh-CN" altLang="en-US" sz="18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8714674"/>
                      </a:ext>
                    </a:extLst>
                  </a:tr>
                  <a:tr h="365360">
                    <a:tc vMerge="1">
                      <a:txBody>
                        <a:bodyPr/>
                        <a:lstStyle/>
                        <a:p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dirty="0">
                              <a:solidFill>
                                <a:schemeClr val="tx1"/>
                              </a:solidFill>
                            </a:rPr>
                            <a:t>CC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--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FE4702"/>
                              </a:solidFill>
                            </a:rPr>
                            <a:t>1.87</a:t>
                          </a:r>
                          <a:endParaRPr lang="zh-CN" altLang="en-US" sz="18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A500"/>
                              </a:solidFill>
                            </a:rPr>
                            <a:t>1.63</a:t>
                          </a:r>
                          <a:endParaRPr lang="zh-CN" altLang="en-US" sz="18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9363701"/>
                      </a:ext>
                    </a:extLst>
                  </a:tr>
                  <a:tr h="36536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dirty="0">
                              <a:solidFill>
                                <a:schemeClr val="tx1"/>
                              </a:solidFill>
                            </a:rPr>
                            <a:t>MLD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CTL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(median)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592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FE4702"/>
                              </a:solidFill>
                            </a:rPr>
                            <a:t>378</a:t>
                          </a:r>
                          <a:endParaRPr lang="zh-CN" altLang="en-US" sz="18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A500"/>
                              </a:solidFill>
                            </a:rPr>
                            <a:t>486</a:t>
                          </a:r>
                          <a:endParaRPr lang="zh-CN" altLang="en-US" sz="18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4661275"/>
                      </a:ext>
                    </a:extLst>
                  </a:tr>
                  <a:tr h="36536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dirty="0">
                              <a:solidFill>
                                <a:schemeClr val="tx1"/>
                              </a:solidFill>
                            </a:rPr>
                            <a:t>CC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(median)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388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FE4702"/>
                              </a:solidFill>
                            </a:rPr>
                            <a:t>234</a:t>
                          </a:r>
                          <a:endParaRPr lang="zh-CN" altLang="en-US" sz="18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A500"/>
                              </a:solidFill>
                            </a:rPr>
                            <a:t>296</a:t>
                          </a:r>
                          <a:endParaRPr lang="zh-CN" altLang="en-US" sz="18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2793697"/>
                      </a:ext>
                    </a:extLst>
                  </a:tr>
                  <a:tr h="36536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zh-CN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dirty="0">
                              <a:solidFill>
                                <a:schemeClr val="tx1"/>
                              </a:solidFill>
                            </a:rPr>
                            <a:t>1-Wasserstein</a:t>
                          </a: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217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rgbClr val="FE4702"/>
                              </a:solidFill>
                            </a:rPr>
                            <a:t>170</a:t>
                          </a:r>
                          <a:endParaRPr lang="zh-CN" altLang="en-US" sz="18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rgbClr val="00A500"/>
                              </a:solidFill>
                            </a:rPr>
                            <a:t>216</a:t>
                          </a:r>
                          <a:endParaRPr lang="zh-CN" altLang="en-US" sz="18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069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37">
                <a:extLst>
                  <a:ext uri="{FF2B5EF4-FFF2-40B4-BE49-F238E27FC236}">
                    <a16:creationId xmlns:a16="http://schemas.microsoft.com/office/drawing/2014/main" id="{3C4C0A6E-2209-7A85-104A-5F4B850A90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061538"/>
                  </p:ext>
                </p:extLst>
              </p:nvPr>
            </p:nvGraphicFramePr>
            <p:xfrm>
              <a:off x="2076414" y="1659692"/>
              <a:ext cx="8141493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6242">
                      <a:extLst>
                        <a:ext uri="{9D8B030D-6E8A-4147-A177-3AD203B41FA5}">
                          <a16:colId xmlns:a16="http://schemas.microsoft.com/office/drawing/2014/main" val="2509093406"/>
                        </a:ext>
                      </a:extLst>
                    </a:gridCol>
                    <a:gridCol w="1754791">
                      <a:extLst>
                        <a:ext uri="{9D8B030D-6E8A-4147-A177-3AD203B41FA5}">
                          <a16:colId xmlns:a16="http://schemas.microsoft.com/office/drawing/2014/main" val="2821528880"/>
                        </a:ext>
                      </a:extLst>
                    </a:gridCol>
                    <a:gridCol w="1496820">
                      <a:extLst>
                        <a:ext uri="{9D8B030D-6E8A-4147-A177-3AD203B41FA5}">
                          <a16:colId xmlns:a16="http://schemas.microsoft.com/office/drawing/2014/main" val="1495143477"/>
                        </a:ext>
                      </a:extLst>
                    </a:gridCol>
                    <a:gridCol w="1496820">
                      <a:extLst>
                        <a:ext uri="{9D8B030D-6E8A-4147-A177-3AD203B41FA5}">
                          <a16:colId xmlns:a16="http://schemas.microsoft.com/office/drawing/2014/main" val="4226716017"/>
                        </a:ext>
                      </a:extLst>
                    </a:gridCol>
                    <a:gridCol w="1496820">
                      <a:extLst>
                        <a:ext uri="{9D8B030D-6E8A-4147-A177-3AD203B41FA5}">
                          <a16:colId xmlns:a16="http://schemas.microsoft.com/office/drawing/2014/main" val="29897179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R12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FE4702"/>
                              </a:solidFill>
                            </a:rPr>
                            <a:t>CONST</a:t>
                          </a:r>
                          <a:endParaRPr lang="zh-CN" altLang="en-US" sz="18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A500"/>
                              </a:solidFill>
                            </a:rPr>
                            <a:t>GEOM</a:t>
                          </a:r>
                          <a:endParaRPr lang="zh-CN" altLang="en-US" sz="18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8080459"/>
                      </a:ext>
                    </a:extLst>
                  </a:tr>
                  <a:tr h="365760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67" t="-53448" r="-329333" b="-1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sz="1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CTL</a:t>
                          </a:r>
                          <a:endParaRPr kumimoji="1" lang="zh-CN" alt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--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FE4702"/>
                              </a:solidFill>
                            </a:rPr>
                            <a:t>2.29</a:t>
                          </a:r>
                          <a:endParaRPr lang="zh-CN" altLang="en-US" sz="18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A500"/>
                              </a:solidFill>
                            </a:rPr>
                            <a:t>1.99</a:t>
                          </a:r>
                          <a:endParaRPr lang="zh-CN" altLang="en-US" sz="18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8714674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dirty="0">
                              <a:solidFill>
                                <a:schemeClr val="tx1"/>
                              </a:solidFill>
                            </a:rPr>
                            <a:t>CC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--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FE4702"/>
                              </a:solidFill>
                            </a:rPr>
                            <a:t>1.87</a:t>
                          </a:r>
                          <a:endParaRPr lang="zh-CN" altLang="en-US" sz="18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A500"/>
                              </a:solidFill>
                            </a:rPr>
                            <a:t>1.63</a:t>
                          </a:r>
                          <a:endParaRPr lang="zh-CN" altLang="en-US" sz="18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9363701"/>
                      </a:ext>
                    </a:extLst>
                  </a:tr>
                  <a:tr h="365760">
                    <a:tc row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67" t="-102299" r="-329333" b="-9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CTL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(median)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592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FE4702"/>
                              </a:solidFill>
                            </a:rPr>
                            <a:t>378</a:t>
                          </a:r>
                          <a:endParaRPr lang="zh-CN" altLang="en-US" sz="18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A500"/>
                              </a:solidFill>
                            </a:rPr>
                            <a:t>486</a:t>
                          </a:r>
                          <a:endParaRPr lang="zh-CN" altLang="en-US" sz="18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4661275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dirty="0">
                              <a:solidFill>
                                <a:schemeClr val="tx1"/>
                              </a:solidFill>
                            </a:rPr>
                            <a:t>CC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(median)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388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FE4702"/>
                              </a:solidFill>
                            </a:rPr>
                            <a:t>234</a:t>
                          </a:r>
                          <a:endParaRPr lang="zh-CN" altLang="en-US" sz="18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dirty="0">
                              <a:solidFill>
                                <a:srgbClr val="00A500"/>
                              </a:solidFill>
                            </a:rPr>
                            <a:t>296</a:t>
                          </a:r>
                          <a:endParaRPr lang="zh-CN" altLang="en-US" sz="18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2793697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zh-CN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dirty="0">
                              <a:solidFill>
                                <a:schemeClr val="tx1"/>
                              </a:solidFill>
                            </a:rPr>
                            <a:t>1-Wasserstein</a:t>
                          </a: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</a:rPr>
                            <a:t>217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rgbClr val="FE4702"/>
                              </a:solidFill>
                            </a:rPr>
                            <a:t>170</a:t>
                          </a:r>
                          <a:endParaRPr lang="zh-CN" altLang="en-US" sz="18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dirty="0">
                              <a:solidFill>
                                <a:srgbClr val="00A500"/>
                              </a:solidFill>
                            </a:rPr>
                            <a:t>216</a:t>
                          </a:r>
                          <a:endParaRPr lang="zh-CN" altLang="en-US" sz="1800" b="0" dirty="0">
                            <a:solidFill>
                              <a:srgbClr val="00A5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0695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9008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6E9F52-5B5A-7435-4E35-99167283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Biophysical response</a:t>
            </a:r>
            <a:endParaRPr kumimoji="1" lang="zh-CN" altLang="en-US" dirty="0"/>
          </a:p>
        </p:txBody>
      </p:sp>
      <p:pic>
        <p:nvPicPr>
          <p:cNvPr id="4" name="图片 3" descr="图表, 折线图&#10;&#10;描述已自动生成">
            <a:extLst>
              <a:ext uri="{FF2B5EF4-FFF2-40B4-BE49-F238E27FC236}">
                <a16:creationId xmlns:a16="http://schemas.microsoft.com/office/drawing/2014/main" id="{721DB451-0BA3-C7C0-095D-1AA944B3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06" y="2576937"/>
            <a:ext cx="8520787" cy="218015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53C13A7F-6BA9-23D7-0CB8-C28619C256C8}"/>
              </a:ext>
            </a:extLst>
          </p:cNvPr>
          <p:cNvGrpSpPr>
            <a:grpSpLocks noChangeAspect="1"/>
          </p:cNvGrpSpPr>
          <p:nvPr/>
        </p:nvGrpSpPr>
        <p:grpSpPr>
          <a:xfrm>
            <a:off x="9192236" y="244762"/>
            <a:ext cx="3123830" cy="2226429"/>
            <a:chOff x="2955071" y="2301071"/>
            <a:chExt cx="4515840" cy="3218542"/>
          </a:xfrm>
        </p:grpSpPr>
        <p:sp>
          <p:nvSpPr>
            <p:cNvPr id="6" name="文本框 4">
              <a:extLst>
                <a:ext uri="{FF2B5EF4-FFF2-40B4-BE49-F238E27FC236}">
                  <a16:creationId xmlns:a16="http://schemas.microsoft.com/office/drawing/2014/main" id="{F98031EA-3550-6580-D1B1-06EE70F2F377}"/>
                </a:ext>
              </a:extLst>
            </p:cNvPr>
            <p:cNvSpPr txBox="1"/>
            <p:nvPr/>
          </p:nvSpPr>
          <p:spPr>
            <a:xfrm>
              <a:off x="4817134" y="3828046"/>
              <a:ext cx="275906" cy="57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>
                  <a:solidFill>
                    <a:srgbClr val="FFBC1A"/>
                  </a:solidFill>
                </a:rPr>
                <a:t>y</a:t>
              </a:r>
            </a:p>
          </p:txBody>
        </p:sp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699A657C-59A4-D557-5D6F-99F390F171C9}"/>
                </a:ext>
              </a:extLst>
            </p:cNvPr>
            <p:cNvCxnSpPr/>
            <p:nvPr/>
          </p:nvCxnSpPr>
          <p:spPr>
            <a:xfrm flipV="1">
              <a:off x="3652526" y="4429506"/>
              <a:ext cx="1035139" cy="836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箭头连接符 7">
              <a:extLst>
                <a:ext uri="{FF2B5EF4-FFF2-40B4-BE49-F238E27FC236}">
                  <a16:creationId xmlns:a16="http://schemas.microsoft.com/office/drawing/2014/main" id="{5890BBEE-5AC4-5CD0-F5ED-20795AC597D4}"/>
                </a:ext>
              </a:extLst>
            </p:cNvPr>
            <p:cNvCxnSpPr/>
            <p:nvPr/>
          </p:nvCxnSpPr>
          <p:spPr>
            <a:xfrm flipV="1">
              <a:off x="3676367" y="2758158"/>
              <a:ext cx="0" cy="436015"/>
            </a:xfrm>
            <a:prstGeom prst="straightConnector1">
              <a:avLst/>
            </a:prstGeom>
            <a:ln w="31750">
              <a:solidFill>
                <a:srgbClr val="0182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箭头连接符 8">
              <a:extLst>
                <a:ext uri="{FF2B5EF4-FFF2-40B4-BE49-F238E27FC236}">
                  <a16:creationId xmlns:a16="http://schemas.microsoft.com/office/drawing/2014/main" id="{BA560D7D-AB17-CCD9-4829-6EF5995046B4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684430" y="4247012"/>
              <a:ext cx="226417" cy="187606"/>
            </a:xfrm>
            <a:prstGeom prst="straightConnector1">
              <a:avLst/>
            </a:prstGeom>
            <a:ln w="31750">
              <a:solidFill>
                <a:srgbClr val="0182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箭头连接符 9">
              <a:extLst>
                <a:ext uri="{FF2B5EF4-FFF2-40B4-BE49-F238E27FC236}">
                  <a16:creationId xmlns:a16="http://schemas.microsoft.com/office/drawing/2014/main" id="{7D9E590F-1682-6C22-9597-6B4937A636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7767" y="5257987"/>
              <a:ext cx="430158" cy="1"/>
            </a:xfrm>
            <a:prstGeom prst="straightConnector1">
              <a:avLst/>
            </a:prstGeom>
            <a:ln w="31750">
              <a:solidFill>
                <a:srgbClr val="0182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9">
              <a:extLst>
                <a:ext uri="{FF2B5EF4-FFF2-40B4-BE49-F238E27FC236}">
                  <a16:creationId xmlns:a16="http://schemas.microsoft.com/office/drawing/2014/main" id="{5704D301-C9C0-8BEC-7C2F-EBAB029758A5}"/>
                </a:ext>
              </a:extLst>
            </p:cNvPr>
            <p:cNvSpPr txBox="1"/>
            <p:nvPr/>
          </p:nvSpPr>
          <p:spPr>
            <a:xfrm>
              <a:off x="3482612" y="2301071"/>
              <a:ext cx="275906" cy="57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>
                  <a:solidFill>
                    <a:srgbClr val="FFBC1A"/>
                  </a:solidFill>
                </a:rPr>
                <a:t>z</a:t>
              </a:r>
              <a:endParaRPr kumimoji="1" lang="zh-CN" altLang="en-US" sz="2000" dirty="0">
                <a:solidFill>
                  <a:srgbClr val="FFBC1A"/>
                </a:solidFill>
              </a:endParaRPr>
            </a:p>
          </p:txBody>
        </p:sp>
        <p:sp>
          <p:nvSpPr>
            <p:cNvPr id="12" name="文本框 10">
              <a:extLst>
                <a:ext uri="{FF2B5EF4-FFF2-40B4-BE49-F238E27FC236}">
                  <a16:creationId xmlns:a16="http://schemas.microsoft.com/office/drawing/2014/main" id="{541B051F-EC3D-792C-CF05-B29531214516}"/>
                </a:ext>
              </a:extLst>
            </p:cNvPr>
            <p:cNvSpPr txBox="1"/>
            <p:nvPr/>
          </p:nvSpPr>
          <p:spPr>
            <a:xfrm>
              <a:off x="6111720" y="4941211"/>
              <a:ext cx="275906" cy="57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>
                  <a:solidFill>
                    <a:srgbClr val="FFBC1A"/>
                  </a:solidFill>
                </a:rPr>
                <a:t>x</a:t>
              </a:r>
            </a:p>
          </p:txBody>
        </p:sp>
        <p:sp>
          <p:nvSpPr>
            <p:cNvPr id="13" name="3">
              <a:extLst>
                <a:ext uri="{FF2B5EF4-FFF2-40B4-BE49-F238E27FC236}">
                  <a16:creationId xmlns:a16="http://schemas.microsoft.com/office/drawing/2014/main" id="{8857A88B-E74E-7D3E-DB55-6513F11CEC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3600" y="2361599"/>
              <a:ext cx="2058796" cy="2080800"/>
            </a:xfrm>
            <a:prstGeom prst="rect">
              <a:avLst/>
            </a:prstGeom>
            <a:solidFill>
              <a:srgbClr val="00FFB7">
                <a:alpha val="25000"/>
              </a:srgbClr>
            </a:solidFill>
            <a:ln>
              <a:solidFill>
                <a:srgbClr val="00824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4" name="l1">
              <a:extLst>
                <a:ext uri="{FF2B5EF4-FFF2-40B4-BE49-F238E27FC236}">
                  <a16:creationId xmlns:a16="http://schemas.microsoft.com/office/drawing/2014/main" id="{1CC97496-3013-BC31-D7C0-FBB77C4A2E69}"/>
                </a:ext>
              </a:extLst>
            </p:cNvPr>
            <p:cNvSpPr>
              <a:spLocks/>
            </p:cNvSpPr>
            <p:nvPr/>
          </p:nvSpPr>
          <p:spPr>
            <a:xfrm rot="8242423">
              <a:off x="3820420" y="2710555"/>
              <a:ext cx="1597721" cy="1528161"/>
            </a:xfrm>
            <a:prstGeom prst="parallelogram">
              <a:avLst>
                <a:gd name="adj" fmla="val 92291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15" name="O2">
              <a:extLst>
                <a:ext uri="{FF2B5EF4-FFF2-40B4-BE49-F238E27FC236}">
                  <a16:creationId xmlns:a16="http://schemas.microsoft.com/office/drawing/2014/main" id="{BD30CCA2-57EE-7984-1FD8-2CBF68EA3F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2541" y="2471905"/>
              <a:ext cx="2059200" cy="2085973"/>
            </a:xfrm>
            <a:prstGeom prst="rect">
              <a:avLst/>
            </a:prstGeom>
            <a:solidFill>
              <a:srgbClr val="FFBC1A">
                <a:alpha val="25000"/>
              </a:srgbClr>
            </a:solidFill>
            <a:ln>
              <a:solidFill>
                <a:srgbClr val="EB791F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16" name="l2">
              <a:extLst>
                <a:ext uri="{FF2B5EF4-FFF2-40B4-BE49-F238E27FC236}">
                  <a16:creationId xmlns:a16="http://schemas.microsoft.com/office/drawing/2014/main" id="{FBC9E334-FC73-066A-5357-92319A3A3947}"/>
                </a:ext>
              </a:extLst>
            </p:cNvPr>
            <p:cNvSpPr>
              <a:spLocks noChangeAspect="1"/>
            </p:cNvSpPr>
            <p:nvPr/>
          </p:nvSpPr>
          <p:spPr>
            <a:xfrm rot="8457757">
              <a:off x="3535762" y="2847861"/>
              <a:ext cx="1717078" cy="1603281"/>
            </a:xfrm>
            <a:prstGeom prst="parallelogram">
              <a:avLst>
                <a:gd name="adj" fmla="val 80180"/>
              </a:avLst>
            </a:prstGeom>
            <a:solidFill>
              <a:srgbClr val="FFBC1A">
                <a:alpha val="25000"/>
              </a:srgbClr>
            </a:solidFill>
            <a:ln>
              <a:solidFill>
                <a:srgbClr val="EB7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17" name="orange">
              <a:extLst>
                <a:ext uri="{FF2B5EF4-FFF2-40B4-BE49-F238E27FC236}">
                  <a16:creationId xmlns:a16="http://schemas.microsoft.com/office/drawing/2014/main" id="{DB96CE0A-09F0-ED01-8276-47D40FBC6D6E}"/>
                </a:ext>
              </a:extLst>
            </p:cNvPr>
            <p:cNvSpPr/>
            <p:nvPr/>
          </p:nvSpPr>
          <p:spPr>
            <a:xfrm rot="17931518">
              <a:off x="5043447" y="3164375"/>
              <a:ext cx="642978" cy="385816"/>
            </a:xfrm>
            <a:custGeom>
              <a:avLst/>
              <a:gdLst>
                <a:gd name="connsiteX0" fmla="*/ 0 w 1662546"/>
                <a:gd name="connsiteY0" fmla="*/ 499573 h 499573"/>
                <a:gd name="connsiteX1" fmla="*/ 346364 w 1662546"/>
                <a:gd name="connsiteY1" fmla="*/ 222482 h 499573"/>
                <a:gd name="connsiteX2" fmla="*/ 831273 w 1662546"/>
                <a:gd name="connsiteY2" fmla="*/ 139355 h 499573"/>
                <a:gd name="connsiteX3" fmla="*/ 942109 w 1662546"/>
                <a:gd name="connsiteY3" fmla="*/ 291755 h 499573"/>
                <a:gd name="connsiteX4" fmla="*/ 817419 w 1662546"/>
                <a:gd name="connsiteY4" fmla="*/ 374882 h 499573"/>
                <a:gd name="connsiteX5" fmla="*/ 734291 w 1662546"/>
                <a:gd name="connsiteY5" fmla="*/ 277900 h 499573"/>
                <a:gd name="connsiteX6" fmla="*/ 775855 w 1662546"/>
                <a:gd name="connsiteY6" fmla="*/ 167064 h 499573"/>
                <a:gd name="connsiteX7" fmla="*/ 1108364 w 1662546"/>
                <a:gd name="connsiteY7" fmla="*/ 14664 h 499573"/>
                <a:gd name="connsiteX8" fmla="*/ 1662546 w 1662546"/>
                <a:gd name="connsiteY8" fmla="*/ 14664 h 4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546" h="499573">
                  <a:moveTo>
                    <a:pt x="0" y="499573"/>
                  </a:moveTo>
                  <a:cubicBezTo>
                    <a:pt x="103909" y="391045"/>
                    <a:pt x="207819" y="282518"/>
                    <a:pt x="346364" y="222482"/>
                  </a:cubicBezTo>
                  <a:cubicBezTo>
                    <a:pt x="484909" y="162446"/>
                    <a:pt x="731982" y="127810"/>
                    <a:pt x="831273" y="139355"/>
                  </a:cubicBezTo>
                  <a:cubicBezTo>
                    <a:pt x="930564" y="150900"/>
                    <a:pt x="944418" y="252500"/>
                    <a:pt x="942109" y="291755"/>
                  </a:cubicBezTo>
                  <a:cubicBezTo>
                    <a:pt x="939800" y="331010"/>
                    <a:pt x="852055" y="377191"/>
                    <a:pt x="817419" y="374882"/>
                  </a:cubicBezTo>
                  <a:cubicBezTo>
                    <a:pt x="782783" y="372573"/>
                    <a:pt x="741218" y="312536"/>
                    <a:pt x="734291" y="277900"/>
                  </a:cubicBezTo>
                  <a:cubicBezTo>
                    <a:pt x="727364" y="243264"/>
                    <a:pt x="713510" y="210937"/>
                    <a:pt x="775855" y="167064"/>
                  </a:cubicBezTo>
                  <a:cubicBezTo>
                    <a:pt x="838200" y="123191"/>
                    <a:pt x="960582" y="40064"/>
                    <a:pt x="1108364" y="14664"/>
                  </a:cubicBezTo>
                  <a:cubicBezTo>
                    <a:pt x="1256146" y="-10736"/>
                    <a:pt x="1459346" y="1964"/>
                    <a:pt x="1662546" y="14664"/>
                  </a:cubicBezTo>
                </a:path>
              </a:pathLst>
            </a:custGeom>
            <a:noFill/>
            <a:ln w="57150">
              <a:solidFill>
                <a:srgbClr val="FFBC1A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8" name="O1">
              <a:extLst>
                <a:ext uri="{FF2B5EF4-FFF2-40B4-BE49-F238E27FC236}">
                  <a16:creationId xmlns:a16="http://schemas.microsoft.com/office/drawing/2014/main" id="{C11F07B5-428D-3208-B90A-10C9C83ADC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20851" y="2731877"/>
              <a:ext cx="2059200" cy="2085973"/>
            </a:xfrm>
            <a:prstGeom prst="rect">
              <a:avLst/>
            </a:prstGeom>
            <a:solidFill>
              <a:srgbClr val="FFBC1A">
                <a:alpha val="25000"/>
              </a:srgbClr>
            </a:solidFill>
            <a:ln>
              <a:solidFill>
                <a:srgbClr val="EB791F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19" name="l1">
              <a:extLst>
                <a:ext uri="{FF2B5EF4-FFF2-40B4-BE49-F238E27FC236}">
                  <a16:creationId xmlns:a16="http://schemas.microsoft.com/office/drawing/2014/main" id="{0C88126C-A1D4-67A1-65F3-F75E89643A64}"/>
                </a:ext>
              </a:extLst>
            </p:cNvPr>
            <p:cNvSpPr>
              <a:spLocks/>
            </p:cNvSpPr>
            <p:nvPr/>
          </p:nvSpPr>
          <p:spPr>
            <a:xfrm rot="8457757">
              <a:off x="2955071" y="3196263"/>
              <a:ext cx="1990800" cy="1609036"/>
            </a:xfrm>
            <a:prstGeom prst="parallelogram">
              <a:avLst>
                <a:gd name="adj" fmla="val 81086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20" name="l1">
              <a:extLst>
                <a:ext uri="{FF2B5EF4-FFF2-40B4-BE49-F238E27FC236}">
                  <a16:creationId xmlns:a16="http://schemas.microsoft.com/office/drawing/2014/main" id="{D57AB8B8-3D0B-E5DF-8026-0AC9FF5447C7}"/>
                </a:ext>
              </a:extLst>
            </p:cNvPr>
            <p:cNvSpPr>
              <a:spLocks/>
            </p:cNvSpPr>
            <p:nvPr/>
          </p:nvSpPr>
          <p:spPr>
            <a:xfrm rot="8242423">
              <a:off x="5873190" y="2700716"/>
              <a:ext cx="1597721" cy="1528161"/>
            </a:xfrm>
            <a:prstGeom prst="parallelogram">
              <a:avLst>
                <a:gd name="adj" fmla="val 92291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21" name="l2">
              <a:extLst>
                <a:ext uri="{FF2B5EF4-FFF2-40B4-BE49-F238E27FC236}">
                  <a16:creationId xmlns:a16="http://schemas.microsoft.com/office/drawing/2014/main" id="{2B165DA0-1911-1C34-8C4D-AF3C14E10426}"/>
                </a:ext>
              </a:extLst>
            </p:cNvPr>
            <p:cNvSpPr>
              <a:spLocks noChangeAspect="1"/>
            </p:cNvSpPr>
            <p:nvPr/>
          </p:nvSpPr>
          <p:spPr>
            <a:xfrm rot="8457757">
              <a:off x="5585005" y="2848732"/>
              <a:ext cx="1717078" cy="1603281"/>
            </a:xfrm>
            <a:prstGeom prst="parallelogram">
              <a:avLst>
                <a:gd name="adj" fmla="val 80180"/>
              </a:avLst>
            </a:prstGeom>
            <a:solidFill>
              <a:srgbClr val="FFBC1A">
                <a:alpha val="25000"/>
              </a:srgbClr>
            </a:solidFill>
            <a:ln>
              <a:solidFill>
                <a:srgbClr val="EB7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22" name="l1">
              <a:extLst>
                <a:ext uri="{FF2B5EF4-FFF2-40B4-BE49-F238E27FC236}">
                  <a16:creationId xmlns:a16="http://schemas.microsoft.com/office/drawing/2014/main" id="{A1755C72-6F88-AABE-9CFE-061AB9D9DF88}"/>
                </a:ext>
              </a:extLst>
            </p:cNvPr>
            <p:cNvSpPr>
              <a:spLocks/>
            </p:cNvSpPr>
            <p:nvPr/>
          </p:nvSpPr>
          <p:spPr>
            <a:xfrm rot="8457757">
              <a:off x="5009275" y="3193552"/>
              <a:ext cx="1990800" cy="1609036"/>
            </a:xfrm>
            <a:prstGeom prst="parallelogram">
              <a:avLst>
                <a:gd name="adj" fmla="val 81086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A5B35DDA-71AA-BA95-7BC1-0F05088FF5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6691" y="3185430"/>
              <a:ext cx="2059200" cy="2081208"/>
            </a:xfrm>
            <a:prstGeom prst="rect">
              <a:avLst/>
            </a:prstGeom>
            <a:solidFill>
              <a:srgbClr val="00FFB7">
                <a:alpha val="25000"/>
              </a:srgbClr>
            </a:solidFill>
            <a:ln>
              <a:solidFill>
                <a:srgbClr val="00824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7D06C696-C640-D28D-083D-405264980F31}"/>
                </a:ext>
              </a:extLst>
            </p:cNvPr>
            <p:cNvCxnSpPr/>
            <p:nvPr/>
          </p:nvCxnSpPr>
          <p:spPr>
            <a:xfrm flipV="1">
              <a:off x="5521465" y="2323178"/>
              <a:ext cx="268060" cy="230832"/>
            </a:xfrm>
            <a:prstGeom prst="straightConnector1">
              <a:avLst/>
            </a:prstGeom>
            <a:ln w="57150">
              <a:solidFill>
                <a:srgbClr val="EEB1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箭头连接符 24">
              <a:extLst>
                <a:ext uri="{FF2B5EF4-FFF2-40B4-BE49-F238E27FC236}">
                  <a16:creationId xmlns:a16="http://schemas.microsoft.com/office/drawing/2014/main" id="{D5FE96C0-5CE8-BB57-3DAA-8567A0732212}"/>
                </a:ext>
              </a:extLst>
            </p:cNvPr>
            <p:cNvCxnSpPr/>
            <p:nvPr/>
          </p:nvCxnSpPr>
          <p:spPr>
            <a:xfrm flipV="1">
              <a:off x="5135990" y="2636941"/>
              <a:ext cx="268060" cy="230832"/>
            </a:xfrm>
            <a:prstGeom prst="straightConnector1">
              <a:avLst/>
            </a:prstGeom>
            <a:ln w="57150">
              <a:solidFill>
                <a:srgbClr val="EEB1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B6DD7C08-DD40-EE68-E173-AAF4DCEC5B24}"/>
              </a:ext>
            </a:extLst>
          </p:cNvPr>
          <p:cNvSpPr txBox="1"/>
          <p:nvPr/>
        </p:nvSpPr>
        <p:spPr>
          <a:xfrm>
            <a:off x="836881" y="5318940"/>
            <a:ext cx="11021175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200" dirty="0"/>
              <a:t>Not have the benefit of two ‘wrongs’ cancelling out as in the CONST</a:t>
            </a:r>
          </a:p>
        </p:txBody>
      </p:sp>
    </p:spTree>
    <p:extLst>
      <p:ext uri="{BB962C8B-B14F-4D97-AF65-F5344CB8AC3E}">
        <p14:creationId xmlns:p14="http://schemas.microsoft.com/office/powerpoint/2010/main" val="396795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4C3CF-27B2-CFAA-0E09-6FF6E5C9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Eddy permitting models (1/4˚)</a:t>
            </a:r>
            <a:endParaRPr kumimoji="1" lang="zh-CN" altLang="en-US" dirty="0"/>
          </a:p>
        </p:txBody>
      </p:sp>
      <p:pic>
        <p:nvPicPr>
          <p:cNvPr id="11" name="图片 10" descr="图示, 散点图&#10;&#10;中度可信度描述已自动生成">
            <a:extLst>
              <a:ext uri="{FF2B5EF4-FFF2-40B4-BE49-F238E27FC236}">
                <a16:creationId xmlns:a16="http://schemas.microsoft.com/office/drawing/2014/main" id="{AC3D0944-EB8C-A8E1-6DA6-87D47AB7E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387" y="3038938"/>
            <a:ext cx="6551226" cy="3596260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7378AD76-2051-2C8F-EE44-594A3EF6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995"/>
            <a:ext cx="10515600" cy="4351338"/>
          </a:xfrm>
        </p:spPr>
        <p:txBody>
          <a:bodyPr/>
          <a:lstStyle/>
          <a:p>
            <a:r>
              <a:rPr kumimoji="1" lang="en-US" altLang="zh-CN" sz="2200" dirty="0"/>
              <a:t>Increasing computational power</a:t>
            </a:r>
          </a:p>
          <a:p>
            <a:r>
              <a:rPr kumimoji="1" lang="en-US" altLang="zh-CN" sz="2200" dirty="0"/>
              <a:t>Parameterise or not? Under count / double-count the eddies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zh-CN" sz="2200" dirty="0"/>
              <a:t> A field splitting approach</a:t>
            </a:r>
          </a:p>
          <a:p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3C59D3E-454F-4A9C-CE5D-31406C6CD981}"/>
              </a:ext>
            </a:extLst>
          </p:cNvPr>
          <p:cNvSpPr txBox="1"/>
          <p:nvPr/>
        </p:nvSpPr>
        <p:spPr>
          <a:xfrm>
            <a:off x="7730508" y="6358417"/>
            <a:ext cx="2369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400" dirty="0">
                <a:solidFill>
                  <a:schemeClr val="bg1"/>
                </a:solidFill>
              </a:rPr>
              <a:t>(</a:t>
            </a:r>
            <a:r>
              <a:rPr kumimoji="1" lang="en-US" altLang="zh-CN" sz="1400" dirty="0" err="1">
                <a:solidFill>
                  <a:schemeClr val="bg1"/>
                </a:solidFill>
              </a:rPr>
              <a:t>Mak</a:t>
            </a:r>
            <a:r>
              <a:rPr kumimoji="1" lang="en-US" altLang="zh-CN" sz="1400" dirty="0">
                <a:solidFill>
                  <a:schemeClr val="bg1"/>
                </a:solidFill>
              </a:rPr>
              <a:t> et al., in prep.)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8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34A9E-97DB-D944-79AB-8A6A8FA9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Biogeochemical response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0C47A85F-EE1A-1E4D-40DC-1490B81A45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674226"/>
                  </p:ext>
                </p:extLst>
              </p:nvPr>
            </p:nvGraphicFramePr>
            <p:xfrm>
              <a:off x="947335" y="2673455"/>
              <a:ext cx="10297330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1810">
                      <a:extLst>
                        <a:ext uri="{9D8B030D-6E8A-4147-A177-3AD203B41FA5}">
                          <a16:colId xmlns:a16="http://schemas.microsoft.com/office/drawing/2014/main" val="1705740942"/>
                        </a:ext>
                      </a:extLst>
                    </a:gridCol>
                    <a:gridCol w="1557104">
                      <a:extLst>
                        <a:ext uri="{9D8B030D-6E8A-4147-A177-3AD203B41FA5}">
                          <a16:colId xmlns:a16="http://schemas.microsoft.com/office/drawing/2014/main" val="154816732"/>
                        </a:ext>
                      </a:extLst>
                    </a:gridCol>
                    <a:gridCol w="1557104">
                      <a:extLst>
                        <a:ext uri="{9D8B030D-6E8A-4147-A177-3AD203B41FA5}">
                          <a16:colId xmlns:a16="http://schemas.microsoft.com/office/drawing/2014/main" val="2217765767"/>
                        </a:ext>
                      </a:extLst>
                    </a:gridCol>
                    <a:gridCol w="1557104">
                      <a:extLst>
                        <a:ext uri="{9D8B030D-6E8A-4147-A177-3AD203B41FA5}">
                          <a16:colId xmlns:a16="http://schemas.microsoft.com/office/drawing/2014/main" val="3206813022"/>
                        </a:ext>
                      </a:extLst>
                    </a:gridCol>
                    <a:gridCol w="1557104">
                      <a:extLst>
                        <a:ext uri="{9D8B030D-6E8A-4147-A177-3AD203B41FA5}">
                          <a16:colId xmlns:a16="http://schemas.microsoft.com/office/drawing/2014/main" val="106015514"/>
                        </a:ext>
                      </a:extLst>
                    </a:gridCol>
                    <a:gridCol w="1557104">
                      <a:extLst>
                        <a:ext uri="{9D8B030D-6E8A-4147-A177-3AD203B41FA5}">
                          <a16:colId xmlns:a16="http://schemas.microsoft.com/office/drawing/2014/main" val="2607788952"/>
                        </a:ext>
                      </a:extLst>
                    </a:gridCol>
                  </a:tblGrid>
                  <a:tr h="343200"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R12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179AFF"/>
                              </a:solidFill>
                            </a:rPr>
                            <a:t>R4</a:t>
                          </a:r>
                          <a:endParaRPr lang="zh-CN" altLang="en-US" sz="2000" b="0" dirty="0">
                            <a:solidFill>
                              <a:srgbClr val="179AFF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FE4702"/>
                              </a:solidFill>
                            </a:rPr>
                            <a:t>R4_GEOM</a:t>
                          </a:r>
                          <a:endParaRPr lang="zh-CN" altLang="en-US" sz="20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FBD402"/>
                              </a:solidFill>
                            </a:rPr>
                            <a:t>R4_split</a:t>
                          </a:r>
                          <a:endParaRPr lang="zh-CN" altLang="en-US" sz="2000" b="0" dirty="0">
                            <a:solidFill>
                              <a:srgbClr val="FBD40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R1_GEOM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7709746"/>
                      </a:ext>
                    </a:extLst>
                  </a:tr>
                  <a:tr h="343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NPP</a:t>
                          </a:r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5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𝑚𝑚𝑜𝑙</m:t>
                              </m:r>
                              <m:r>
                                <a:rPr lang="en-US" altLang="zh-CN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altLang="zh-CN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𝑑𝑎𝑦</m:t>
                                  </m:r>
                                </m:e>
                                <m:sup>
                                  <m:r>
                                    <a:rPr lang="en-US" altLang="zh-CN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5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3.67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179AFF"/>
                              </a:solidFill>
                            </a:rPr>
                            <a:t>3.91</a:t>
                          </a:r>
                          <a:endParaRPr lang="zh-CN" altLang="en-US" sz="2000" dirty="0">
                            <a:solidFill>
                              <a:srgbClr val="179AFF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E4702"/>
                              </a:solidFill>
                            </a:rPr>
                            <a:t>2.55</a:t>
                          </a:r>
                          <a:endParaRPr lang="zh-CN" altLang="en-US" sz="200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BD402"/>
                              </a:solidFill>
                            </a:rPr>
                            <a:t>3.62</a:t>
                          </a:r>
                          <a:endParaRPr lang="zh-CN" altLang="en-US" sz="2000" dirty="0">
                            <a:solidFill>
                              <a:srgbClr val="FBD40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2.91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5175553"/>
                      </a:ext>
                    </a:extLst>
                  </a:tr>
                  <a:tr h="3156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NPP sensitivity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-13.8%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179AFF"/>
                              </a:solidFill>
                            </a:rPr>
                            <a:t>-11.5%</a:t>
                          </a:r>
                          <a:endParaRPr lang="zh-CN" altLang="en-US" sz="2000" dirty="0">
                            <a:solidFill>
                              <a:srgbClr val="179AFF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E4702"/>
                              </a:solidFill>
                            </a:rPr>
                            <a:t>-21.2%</a:t>
                          </a:r>
                          <a:endParaRPr lang="zh-CN" altLang="en-US" sz="200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BD402"/>
                              </a:solidFill>
                            </a:rPr>
                            <a:t>-12.2%</a:t>
                          </a:r>
                          <a:endParaRPr lang="zh-CN" altLang="en-US" sz="2000" dirty="0">
                            <a:solidFill>
                              <a:srgbClr val="FBD402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-23.6%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7208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0C47A85F-EE1A-1E4D-40DC-1490B81A45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674226"/>
                  </p:ext>
                </p:extLst>
              </p:nvPr>
            </p:nvGraphicFramePr>
            <p:xfrm>
              <a:off x="947335" y="2673455"/>
              <a:ext cx="10297330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1810">
                      <a:extLst>
                        <a:ext uri="{9D8B030D-6E8A-4147-A177-3AD203B41FA5}">
                          <a16:colId xmlns:a16="http://schemas.microsoft.com/office/drawing/2014/main" val="1705740942"/>
                        </a:ext>
                      </a:extLst>
                    </a:gridCol>
                    <a:gridCol w="1557104">
                      <a:extLst>
                        <a:ext uri="{9D8B030D-6E8A-4147-A177-3AD203B41FA5}">
                          <a16:colId xmlns:a16="http://schemas.microsoft.com/office/drawing/2014/main" val="154816732"/>
                        </a:ext>
                      </a:extLst>
                    </a:gridCol>
                    <a:gridCol w="1557104">
                      <a:extLst>
                        <a:ext uri="{9D8B030D-6E8A-4147-A177-3AD203B41FA5}">
                          <a16:colId xmlns:a16="http://schemas.microsoft.com/office/drawing/2014/main" val="2217765767"/>
                        </a:ext>
                      </a:extLst>
                    </a:gridCol>
                    <a:gridCol w="1557104">
                      <a:extLst>
                        <a:ext uri="{9D8B030D-6E8A-4147-A177-3AD203B41FA5}">
                          <a16:colId xmlns:a16="http://schemas.microsoft.com/office/drawing/2014/main" val="3206813022"/>
                        </a:ext>
                      </a:extLst>
                    </a:gridCol>
                    <a:gridCol w="1557104">
                      <a:extLst>
                        <a:ext uri="{9D8B030D-6E8A-4147-A177-3AD203B41FA5}">
                          <a16:colId xmlns:a16="http://schemas.microsoft.com/office/drawing/2014/main" val="106015514"/>
                        </a:ext>
                      </a:extLst>
                    </a:gridCol>
                    <a:gridCol w="1557104">
                      <a:extLst>
                        <a:ext uri="{9D8B030D-6E8A-4147-A177-3AD203B41FA5}">
                          <a16:colId xmlns:a16="http://schemas.microsoft.com/office/drawing/2014/main" val="260778895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R12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179AFF"/>
                              </a:solidFill>
                            </a:rPr>
                            <a:t>R4</a:t>
                          </a:r>
                          <a:endParaRPr lang="zh-CN" altLang="en-US" sz="2000" b="0" dirty="0">
                            <a:solidFill>
                              <a:srgbClr val="179AFF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FE4702"/>
                              </a:solidFill>
                            </a:rPr>
                            <a:t>R4_GEOM</a:t>
                          </a:r>
                          <a:endParaRPr lang="zh-CN" altLang="en-US" sz="2000" b="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rgbClr val="FBD402"/>
                              </a:solidFill>
                            </a:rPr>
                            <a:t>R4_split</a:t>
                          </a:r>
                          <a:endParaRPr lang="zh-CN" altLang="en-US" sz="2000" b="0" dirty="0">
                            <a:solidFill>
                              <a:srgbClr val="FBD40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R1_GEOM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770974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5" t="-112903" r="-311111" b="-1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3.67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179AFF"/>
                              </a:solidFill>
                            </a:rPr>
                            <a:t>3.91</a:t>
                          </a:r>
                          <a:endParaRPr lang="zh-CN" altLang="en-US" sz="2000" dirty="0">
                            <a:solidFill>
                              <a:srgbClr val="179AFF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E4702"/>
                              </a:solidFill>
                            </a:rPr>
                            <a:t>2.55</a:t>
                          </a:r>
                          <a:endParaRPr lang="zh-CN" altLang="en-US" sz="200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BD402"/>
                              </a:solidFill>
                            </a:rPr>
                            <a:t>3.62</a:t>
                          </a:r>
                          <a:endParaRPr lang="zh-CN" altLang="en-US" sz="2000" dirty="0">
                            <a:solidFill>
                              <a:srgbClr val="FBD40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2.91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517555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NPP sensitivity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-13.8%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179AFF"/>
                              </a:solidFill>
                            </a:rPr>
                            <a:t>-11.5%</a:t>
                          </a:r>
                          <a:endParaRPr lang="zh-CN" altLang="en-US" sz="2000" dirty="0">
                            <a:solidFill>
                              <a:srgbClr val="179AFF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E4702"/>
                              </a:solidFill>
                            </a:rPr>
                            <a:t>-21.2%</a:t>
                          </a:r>
                          <a:endParaRPr lang="zh-CN" altLang="en-US" sz="2000" dirty="0">
                            <a:solidFill>
                              <a:srgbClr val="FE4702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rgbClr val="FBD402"/>
                              </a:solidFill>
                            </a:rPr>
                            <a:t>-12.2%</a:t>
                          </a:r>
                          <a:endParaRPr lang="zh-CN" altLang="en-US" sz="2000" dirty="0">
                            <a:solidFill>
                              <a:srgbClr val="FBD402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</a:rPr>
                            <a:t>-23.6%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72088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4592F290-2539-E156-2015-1E88575D920A}"/>
              </a:ext>
            </a:extLst>
          </p:cNvPr>
          <p:cNvSpPr txBox="1"/>
          <p:nvPr/>
        </p:nvSpPr>
        <p:spPr>
          <a:xfrm>
            <a:off x="838200" y="4680263"/>
            <a:ext cx="7809411" cy="1626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rgbClr val="179AFF"/>
                </a:solidFill>
              </a:rPr>
              <a:t>R4</a:t>
            </a:r>
            <a:r>
              <a:rPr kumimoji="1" lang="en-US" altLang="zh-CN" sz="2200" dirty="0"/>
              <a:t> is too ‘good’ compared to the R1_GEOM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rgbClr val="FE4702"/>
                </a:solidFill>
              </a:rPr>
              <a:t>R4_GEOM </a:t>
            </a:r>
            <a:r>
              <a:rPr kumimoji="1" lang="en-US" altLang="zh-CN" sz="2200" dirty="0"/>
              <a:t>damps the explicit eddies and acts like R1_GEOM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rgbClr val="FBD402"/>
                </a:solidFill>
              </a:rPr>
              <a:t>R4_split </a:t>
            </a:r>
            <a:r>
              <a:rPr kumimoji="1" lang="en-US" altLang="zh-CN" sz="2200" dirty="0"/>
              <a:t>is improved over the </a:t>
            </a:r>
            <a:r>
              <a:rPr kumimoji="1" lang="en-US" altLang="zh-CN" sz="2200" dirty="0">
                <a:solidFill>
                  <a:srgbClr val="179AFF"/>
                </a:solidFill>
              </a:rPr>
              <a:t>R4</a:t>
            </a:r>
            <a:r>
              <a:rPr kumimoji="1" lang="en-US" altLang="zh-CN" sz="2200" dirty="0"/>
              <a:t> and </a:t>
            </a:r>
            <a:r>
              <a:rPr kumimoji="1" lang="en-US" altLang="zh-CN" sz="2200" dirty="0">
                <a:solidFill>
                  <a:srgbClr val="FE4702"/>
                </a:solidFill>
              </a:rPr>
              <a:t>R4_GEOM</a:t>
            </a:r>
          </a:p>
          <a:p>
            <a:r>
              <a:rPr kumimoji="1" lang="en-US" altLang="zh-CN" sz="2200" dirty="0"/>
              <a:t> 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864C2FA-7690-904A-CDD9-D332DEB82EE5}"/>
              </a:ext>
            </a:extLst>
          </p:cNvPr>
          <p:cNvGrpSpPr>
            <a:grpSpLocks noChangeAspect="1"/>
          </p:cNvGrpSpPr>
          <p:nvPr/>
        </p:nvGrpSpPr>
        <p:grpSpPr>
          <a:xfrm>
            <a:off x="9192236" y="244762"/>
            <a:ext cx="3123830" cy="2226429"/>
            <a:chOff x="2955071" y="2301071"/>
            <a:chExt cx="4515840" cy="3218542"/>
          </a:xfrm>
        </p:grpSpPr>
        <p:sp>
          <p:nvSpPr>
            <p:cNvPr id="42" name="文本框 4">
              <a:extLst>
                <a:ext uri="{FF2B5EF4-FFF2-40B4-BE49-F238E27FC236}">
                  <a16:creationId xmlns:a16="http://schemas.microsoft.com/office/drawing/2014/main" id="{D9FC725D-9A23-3151-84EB-09231E8CCB9E}"/>
                </a:ext>
              </a:extLst>
            </p:cNvPr>
            <p:cNvSpPr txBox="1"/>
            <p:nvPr/>
          </p:nvSpPr>
          <p:spPr>
            <a:xfrm>
              <a:off x="4817134" y="3828046"/>
              <a:ext cx="275906" cy="57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>
                  <a:solidFill>
                    <a:srgbClr val="FFBC1A"/>
                  </a:solidFill>
                </a:rPr>
                <a:t>y</a:t>
              </a:r>
            </a:p>
          </p:txBody>
        </p:sp>
        <p:cxnSp>
          <p:nvCxnSpPr>
            <p:cNvPr id="43" name="直线连接符 42">
              <a:extLst>
                <a:ext uri="{FF2B5EF4-FFF2-40B4-BE49-F238E27FC236}">
                  <a16:creationId xmlns:a16="http://schemas.microsoft.com/office/drawing/2014/main" id="{A1946E73-D371-7C82-488A-200D09DB5AFE}"/>
                </a:ext>
              </a:extLst>
            </p:cNvPr>
            <p:cNvCxnSpPr/>
            <p:nvPr/>
          </p:nvCxnSpPr>
          <p:spPr>
            <a:xfrm flipV="1">
              <a:off x="3652526" y="4429506"/>
              <a:ext cx="1035139" cy="836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箭头连接符 43">
              <a:extLst>
                <a:ext uri="{FF2B5EF4-FFF2-40B4-BE49-F238E27FC236}">
                  <a16:creationId xmlns:a16="http://schemas.microsoft.com/office/drawing/2014/main" id="{8249B75B-70D4-3121-1BD9-8D0A00997A97}"/>
                </a:ext>
              </a:extLst>
            </p:cNvPr>
            <p:cNvCxnSpPr/>
            <p:nvPr/>
          </p:nvCxnSpPr>
          <p:spPr>
            <a:xfrm flipV="1">
              <a:off x="3676367" y="2758158"/>
              <a:ext cx="0" cy="436015"/>
            </a:xfrm>
            <a:prstGeom prst="straightConnector1">
              <a:avLst/>
            </a:prstGeom>
            <a:ln w="31750">
              <a:solidFill>
                <a:srgbClr val="0182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箭头连接符 44">
              <a:extLst>
                <a:ext uri="{FF2B5EF4-FFF2-40B4-BE49-F238E27FC236}">
                  <a16:creationId xmlns:a16="http://schemas.microsoft.com/office/drawing/2014/main" id="{79039137-4B84-A4C6-2E49-482115DE5E0B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684430" y="4247012"/>
              <a:ext cx="226417" cy="187606"/>
            </a:xfrm>
            <a:prstGeom prst="straightConnector1">
              <a:avLst/>
            </a:prstGeom>
            <a:ln w="31750">
              <a:solidFill>
                <a:srgbClr val="0182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箭头连接符 45">
              <a:extLst>
                <a:ext uri="{FF2B5EF4-FFF2-40B4-BE49-F238E27FC236}">
                  <a16:creationId xmlns:a16="http://schemas.microsoft.com/office/drawing/2014/main" id="{326A4043-B3D6-477C-D877-00B60AC476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7767" y="5257987"/>
              <a:ext cx="430158" cy="1"/>
            </a:xfrm>
            <a:prstGeom prst="straightConnector1">
              <a:avLst/>
            </a:prstGeom>
            <a:ln w="31750">
              <a:solidFill>
                <a:srgbClr val="0182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9">
              <a:extLst>
                <a:ext uri="{FF2B5EF4-FFF2-40B4-BE49-F238E27FC236}">
                  <a16:creationId xmlns:a16="http://schemas.microsoft.com/office/drawing/2014/main" id="{57F30132-BC12-8C69-2F52-20BFF335BE28}"/>
                </a:ext>
              </a:extLst>
            </p:cNvPr>
            <p:cNvSpPr txBox="1"/>
            <p:nvPr/>
          </p:nvSpPr>
          <p:spPr>
            <a:xfrm>
              <a:off x="3482612" y="2301071"/>
              <a:ext cx="275906" cy="57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>
                  <a:solidFill>
                    <a:srgbClr val="FFBC1A"/>
                  </a:solidFill>
                </a:rPr>
                <a:t>z</a:t>
              </a:r>
              <a:endParaRPr kumimoji="1" lang="zh-CN" altLang="en-US" sz="2000" dirty="0">
                <a:solidFill>
                  <a:srgbClr val="FFBC1A"/>
                </a:solidFill>
              </a:endParaRPr>
            </a:p>
          </p:txBody>
        </p:sp>
        <p:sp>
          <p:nvSpPr>
            <p:cNvPr id="48" name="文本框 10">
              <a:extLst>
                <a:ext uri="{FF2B5EF4-FFF2-40B4-BE49-F238E27FC236}">
                  <a16:creationId xmlns:a16="http://schemas.microsoft.com/office/drawing/2014/main" id="{ED5B9B84-AAAA-8F69-B7DC-9C29ABC14500}"/>
                </a:ext>
              </a:extLst>
            </p:cNvPr>
            <p:cNvSpPr txBox="1"/>
            <p:nvPr/>
          </p:nvSpPr>
          <p:spPr>
            <a:xfrm>
              <a:off x="6111720" y="4941211"/>
              <a:ext cx="275906" cy="57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>
                  <a:solidFill>
                    <a:srgbClr val="FFBC1A"/>
                  </a:solidFill>
                </a:rPr>
                <a:t>x</a:t>
              </a:r>
            </a:p>
          </p:txBody>
        </p:sp>
        <p:sp>
          <p:nvSpPr>
            <p:cNvPr id="49" name="3">
              <a:extLst>
                <a:ext uri="{FF2B5EF4-FFF2-40B4-BE49-F238E27FC236}">
                  <a16:creationId xmlns:a16="http://schemas.microsoft.com/office/drawing/2014/main" id="{767AEA4A-D19E-D8D4-6013-380AB1FBFA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3600" y="2361599"/>
              <a:ext cx="2058796" cy="2080800"/>
            </a:xfrm>
            <a:prstGeom prst="rect">
              <a:avLst/>
            </a:prstGeom>
            <a:solidFill>
              <a:srgbClr val="00FFB7">
                <a:alpha val="25000"/>
              </a:srgbClr>
            </a:solidFill>
            <a:ln>
              <a:solidFill>
                <a:srgbClr val="00824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50" name="l1">
              <a:extLst>
                <a:ext uri="{FF2B5EF4-FFF2-40B4-BE49-F238E27FC236}">
                  <a16:creationId xmlns:a16="http://schemas.microsoft.com/office/drawing/2014/main" id="{3C2830C9-AFB5-E8E6-7028-50FD9AE68CAE}"/>
                </a:ext>
              </a:extLst>
            </p:cNvPr>
            <p:cNvSpPr>
              <a:spLocks/>
            </p:cNvSpPr>
            <p:nvPr/>
          </p:nvSpPr>
          <p:spPr>
            <a:xfrm rot="8242423">
              <a:off x="3820420" y="2710555"/>
              <a:ext cx="1597721" cy="1528161"/>
            </a:xfrm>
            <a:prstGeom prst="parallelogram">
              <a:avLst>
                <a:gd name="adj" fmla="val 92291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1" name="O2">
              <a:extLst>
                <a:ext uri="{FF2B5EF4-FFF2-40B4-BE49-F238E27FC236}">
                  <a16:creationId xmlns:a16="http://schemas.microsoft.com/office/drawing/2014/main" id="{3E5A0E85-BF84-C055-F475-F5CC9622C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2541" y="2471905"/>
              <a:ext cx="2059200" cy="2085973"/>
            </a:xfrm>
            <a:prstGeom prst="rect">
              <a:avLst/>
            </a:prstGeom>
            <a:solidFill>
              <a:srgbClr val="FFBC1A">
                <a:alpha val="25000"/>
              </a:srgbClr>
            </a:solidFill>
            <a:ln>
              <a:solidFill>
                <a:srgbClr val="EB791F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2" name="l2">
              <a:extLst>
                <a:ext uri="{FF2B5EF4-FFF2-40B4-BE49-F238E27FC236}">
                  <a16:creationId xmlns:a16="http://schemas.microsoft.com/office/drawing/2014/main" id="{B9987F32-45F2-CB68-F003-7AB5088A4D58}"/>
                </a:ext>
              </a:extLst>
            </p:cNvPr>
            <p:cNvSpPr>
              <a:spLocks noChangeAspect="1"/>
            </p:cNvSpPr>
            <p:nvPr/>
          </p:nvSpPr>
          <p:spPr>
            <a:xfrm rot="8457757">
              <a:off x="3535762" y="2847861"/>
              <a:ext cx="1717078" cy="1603281"/>
            </a:xfrm>
            <a:prstGeom prst="parallelogram">
              <a:avLst>
                <a:gd name="adj" fmla="val 80180"/>
              </a:avLst>
            </a:prstGeom>
            <a:solidFill>
              <a:srgbClr val="FFBC1A">
                <a:alpha val="25000"/>
              </a:srgbClr>
            </a:solidFill>
            <a:ln>
              <a:solidFill>
                <a:srgbClr val="EB7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3" name="orange">
              <a:extLst>
                <a:ext uri="{FF2B5EF4-FFF2-40B4-BE49-F238E27FC236}">
                  <a16:creationId xmlns:a16="http://schemas.microsoft.com/office/drawing/2014/main" id="{30ABC9F6-25AB-D6E5-512F-DB1FB944788E}"/>
                </a:ext>
              </a:extLst>
            </p:cNvPr>
            <p:cNvSpPr/>
            <p:nvPr/>
          </p:nvSpPr>
          <p:spPr>
            <a:xfrm rot="17931518">
              <a:off x="5043447" y="3164375"/>
              <a:ext cx="642978" cy="385816"/>
            </a:xfrm>
            <a:custGeom>
              <a:avLst/>
              <a:gdLst>
                <a:gd name="connsiteX0" fmla="*/ 0 w 1662546"/>
                <a:gd name="connsiteY0" fmla="*/ 499573 h 499573"/>
                <a:gd name="connsiteX1" fmla="*/ 346364 w 1662546"/>
                <a:gd name="connsiteY1" fmla="*/ 222482 h 499573"/>
                <a:gd name="connsiteX2" fmla="*/ 831273 w 1662546"/>
                <a:gd name="connsiteY2" fmla="*/ 139355 h 499573"/>
                <a:gd name="connsiteX3" fmla="*/ 942109 w 1662546"/>
                <a:gd name="connsiteY3" fmla="*/ 291755 h 499573"/>
                <a:gd name="connsiteX4" fmla="*/ 817419 w 1662546"/>
                <a:gd name="connsiteY4" fmla="*/ 374882 h 499573"/>
                <a:gd name="connsiteX5" fmla="*/ 734291 w 1662546"/>
                <a:gd name="connsiteY5" fmla="*/ 277900 h 499573"/>
                <a:gd name="connsiteX6" fmla="*/ 775855 w 1662546"/>
                <a:gd name="connsiteY6" fmla="*/ 167064 h 499573"/>
                <a:gd name="connsiteX7" fmla="*/ 1108364 w 1662546"/>
                <a:gd name="connsiteY7" fmla="*/ 14664 h 499573"/>
                <a:gd name="connsiteX8" fmla="*/ 1662546 w 1662546"/>
                <a:gd name="connsiteY8" fmla="*/ 14664 h 4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546" h="499573">
                  <a:moveTo>
                    <a:pt x="0" y="499573"/>
                  </a:moveTo>
                  <a:cubicBezTo>
                    <a:pt x="103909" y="391045"/>
                    <a:pt x="207819" y="282518"/>
                    <a:pt x="346364" y="222482"/>
                  </a:cubicBezTo>
                  <a:cubicBezTo>
                    <a:pt x="484909" y="162446"/>
                    <a:pt x="731982" y="127810"/>
                    <a:pt x="831273" y="139355"/>
                  </a:cubicBezTo>
                  <a:cubicBezTo>
                    <a:pt x="930564" y="150900"/>
                    <a:pt x="944418" y="252500"/>
                    <a:pt x="942109" y="291755"/>
                  </a:cubicBezTo>
                  <a:cubicBezTo>
                    <a:pt x="939800" y="331010"/>
                    <a:pt x="852055" y="377191"/>
                    <a:pt x="817419" y="374882"/>
                  </a:cubicBezTo>
                  <a:cubicBezTo>
                    <a:pt x="782783" y="372573"/>
                    <a:pt x="741218" y="312536"/>
                    <a:pt x="734291" y="277900"/>
                  </a:cubicBezTo>
                  <a:cubicBezTo>
                    <a:pt x="727364" y="243264"/>
                    <a:pt x="713510" y="210937"/>
                    <a:pt x="775855" y="167064"/>
                  </a:cubicBezTo>
                  <a:cubicBezTo>
                    <a:pt x="838200" y="123191"/>
                    <a:pt x="960582" y="40064"/>
                    <a:pt x="1108364" y="14664"/>
                  </a:cubicBezTo>
                  <a:cubicBezTo>
                    <a:pt x="1256146" y="-10736"/>
                    <a:pt x="1459346" y="1964"/>
                    <a:pt x="1662546" y="14664"/>
                  </a:cubicBezTo>
                </a:path>
              </a:pathLst>
            </a:custGeom>
            <a:noFill/>
            <a:ln w="57150">
              <a:solidFill>
                <a:srgbClr val="FFBC1A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54" name="O1">
              <a:extLst>
                <a:ext uri="{FF2B5EF4-FFF2-40B4-BE49-F238E27FC236}">
                  <a16:creationId xmlns:a16="http://schemas.microsoft.com/office/drawing/2014/main" id="{803BDC08-BBA8-12A3-52D7-53B3F89813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20851" y="2731877"/>
              <a:ext cx="2059200" cy="2085973"/>
            </a:xfrm>
            <a:prstGeom prst="rect">
              <a:avLst/>
            </a:prstGeom>
            <a:solidFill>
              <a:srgbClr val="FFBC1A">
                <a:alpha val="25000"/>
              </a:srgbClr>
            </a:solidFill>
            <a:ln>
              <a:solidFill>
                <a:srgbClr val="EB791F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5" name="l1">
              <a:extLst>
                <a:ext uri="{FF2B5EF4-FFF2-40B4-BE49-F238E27FC236}">
                  <a16:creationId xmlns:a16="http://schemas.microsoft.com/office/drawing/2014/main" id="{E869912B-4181-D632-5B7E-32F0F9F3B453}"/>
                </a:ext>
              </a:extLst>
            </p:cNvPr>
            <p:cNvSpPr>
              <a:spLocks/>
            </p:cNvSpPr>
            <p:nvPr/>
          </p:nvSpPr>
          <p:spPr>
            <a:xfrm rot="8457757">
              <a:off x="2955071" y="3196263"/>
              <a:ext cx="1990800" cy="1609036"/>
            </a:xfrm>
            <a:prstGeom prst="parallelogram">
              <a:avLst>
                <a:gd name="adj" fmla="val 81086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6" name="l1">
              <a:extLst>
                <a:ext uri="{FF2B5EF4-FFF2-40B4-BE49-F238E27FC236}">
                  <a16:creationId xmlns:a16="http://schemas.microsoft.com/office/drawing/2014/main" id="{6CFF7A10-9653-BC04-B44C-26812A6E69E5}"/>
                </a:ext>
              </a:extLst>
            </p:cNvPr>
            <p:cNvSpPr>
              <a:spLocks/>
            </p:cNvSpPr>
            <p:nvPr/>
          </p:nvSpPr>
          <p:spPr>
            <a:xfrm rot="8242423">
              <a:off x="5873190" y="2700716"/>
              <a:ext cx="1597721" cy="1528161"/>
            </a:xfrm>
            <a:prstGeom prst="parallelogram">
              <a:avLst>
                <a:gd name="adj" fmla="val 92291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7" name="l2">
              <a:extLst>
                <a:ext uri="{FF2B5EF4-FFF2-40B4-BE49-F238E27FC236}">
                  <a16:creationId xmlns:a16="http://schemas.microsoft.com/office/drawing/2014/main" id="{781E61CD-9790-B839-E98C-5EFDB24E02C1}"/>
                </a:ext>
              </a:extLst>
            </p:cNvPr>
            <p:cNvSpPr>
              <a:spLocks noChangeAspect="1"/>
            </p:cNvSpPr>
            <p:nvPr/>
          </p:nvSpPr>
          <p:spPr>
            <a:xfrm rot="8457757">
              <a:off x="5585005" y="2848732"/>
              <a:ext cx="1717078" cy="1603281"/>
            </a:xfrm>
            <a:prstGeom prst="parallelogram">
              <a:avLst>
                <a:gd name="adj" fmla="val 80180"/>
              </a:avLst>
            </a:prstGeom>
            <a:solidFill>
              <a:srgbClr val="FFBC1A">
                <a:alpha val="25000"/>
              </a:srgbClr>
            </a:solidFill>
            <a:ln>
              <a:solidFill>
                <a:srgbClr val="EB7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8" name="l1">
              <a:extLst>
                <a:ext uri="{FF2B5EF4-FFF2-40B4-BE49-F238E27FC236}">
                  <a16:creationId xmlns:a16="http://schemas.microsoft.com/office/drawing/2014/main" id="{1600F918-4ED2-39E0-DDAA-21A8E140B3FD}"/>
                </a:ext>
              </a:extLst>
            </p:cNvPr>
            <p:cNvSpPr>
              <a:spLocks/>
            </p:cNvSpPr>
            <p:nvPr/>
          </p:nvSpPr>
          <p:spPr>
            <a:xfrm rot="8457757">
              <a:off x="5009275" y="3193552"/>
              <a:ext cx="1990800" cy="1609036"/>
            </a:xfrm>
            <a:prstGeom prst="parallelogram">
              <a:avLst>
                <a:gd name="adj" fmla="val 81086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9" name="3">
              <a:extLst>
                <a:ext uri="{FF2B5EF4-FFF2-40B4-BE49-F238E27FC236}">
                  <a16:creationId xmlns:a16="http://schemas.microsoft.com/office/drawing/2014/main" id="{1C0BE80E-B09D-F0E1-8398-DDE15843AE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6691" y="3185430"/>
              <a:ext cx="2059200" cy="2081208"/>
            </a:xfrm>
            <a:prstGeom prst="rect">
              <a:avLst/>
            </a:prstGeom>
            <a:solidFill>
              <a:srgbClr val="00FFB7">
                <a:alpha val="25000"/>
              </a:srgbClr>
            </a:solidFill>
            <a:ln>
              <a:solidFill>
                <a:srgbClr val="00824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cxnSp>
          <p:nvCxnSpPr>
            <p:cNvPr id="60" name="直线箭头连接符 59">
              <a:extLst>
                <a:ext uri="{FF2B5EF4-FFF2-40B4-BE49-F238E27FC236}">
                  <a16:creationId xmlns:a16="http://schemas.microsoft.com/office/drawing/2014/main" id="{3584A6BD-7B56-9730-497A-3DD6A656E348}"/>
                </a:ext>
              </a:extLst>
            </p:cNvPr>
            <p:cNvCxnSpPr/>
            <p:nvPr/>
          </p:nvCxnSpPr>
          <p:spPr>
            <a:xfrm flipV="1">
              <a:off x="5521465" y="2323178"/>
              <a:ext cx="268060" cy="230832"/>
            </a:xfrm>
            <a:prstGeom prst="straightConnector1">
              <a:avLst/>
            </a:prstGeom>
            <a:ln w="57150">
              <a:solidFill>
                <a:srgbClr val="EEB1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箭头连接符 60">
              <a:extLst>
                <a:ext uri="{FF2B5EF4-FFF2-40B4-BE49-F238E27FC236}">
                  <a16:creationId xmlns:a16="http://schemas.microsoft.com/office/drawing/2014/main" id="{853F01D8-DEA7-2B75-CE67-6DDA1A75A0F1}"/>
                </a:ext>
              </a:extLst>
            </p:cNvPr>
            <p:cNvCxnSpPr/>
            <p:nvPr/>
          </p:nvCxnSpPr>
          <p:spPr>
            <a:xfrm flipV="1">
              <a:off x="5135990" y="2636941"/>
              <a:ext cx="268060" cy="230832"/>
            </a:xfrm>
            <a:prstGeom prst="straightConnector1">
              <a:avLst/>
            </a:prstGeom>
            <a:ln w="57150">
              <a:solidFill>
                <a:srgbClr val="EEB1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05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1F317-76FB-EAA8-D901-9CE47D08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 and outlooks</a:t>
            </a:r>
            <a:endParaRPr kumimoji="1" lang="zh-CN" altLang="en-US" dirty="0"/>
          </a:p>
        </p:txBody>
      </p:sp>
      <p:pic>
        <p:nvPicPr>
          <p:cNvPr id="4" name="图片 3" descr="蓝色的标志&#10;&#10;描述已自动生成">
            <a:extLst>
              <a:ext uri="{FF2B5EF4-FFF2-40B4-BE49-F238E27FC236}">
                <a16:creationId xmlns:a16="http://schemas.microsoft.com/office/drawing/2014/main" id="{8CE72929-E439-CCD2-FF4A-BAA42A276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0" y="134302"/>
            <a:ext cx="27305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41F2B7E-CEFE-05F8-6D5C-B3482807B1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47097"/>
                <a:ext cx="11353800" cy="40219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sz="2200" dirty="0"/>
                  <a:t> Spatially varying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𝑔𝑚</m:t>
                        </m:r>
                      </m:sub>
                    </m:sSub>
                    <m:r>
                      <a:rPr kumimoji="1" lang="en-US" altLang="zh-CN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200" dirty="0"/>
                  <a:t>in </a:t>
                </a:r>
                <a:r>
                  <a:rPr kumimoji="1" lang="en-US" altLang="zh-CN" sz="2200" dirty="0">
                    <a:solidFill>
                      <a:srgbClr val="00A500"/>
                    </a:solidFill>
                  </a:rPr>
                  <a:t>GEOM</a:t>
                </a:r>
                <a:r>
                  <a:rPr kumimoji="1" lang="en-US" altLang="zh-CN" sz="2200" dirty="0"/>
                  <a:t> affords benefits to the responses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sz="2200" dirty="0"/>
                  <a:t> ‘Better’ biogeochemical response in </a:t>
                </a:r>
                <a:r>
                  <a:rPr kumimoji="1" lang="en-US" altLang="zh-CN" sz="2200" dirty="0">
                    <a:solidFill>
                      <a:srgbClr val="FE4702"/>
                    </a:solidFill>
                  </a:rPr>
                  <a:t>CONST</a:t>
                </a:r>
                <a:r>
                  <a:rPr kumimoji="1" lang="en-US" altLang="zh-CN" sz="2200" dirty="0"/>
                  <a:t> arises from </a:t>
                </a:r>
                <a:r>
                  <a:rPr kumimoji="1" lang="en-US" altLang="zh-CN" sz="2200" u="sng" dirty="0"/>
                  <a:t>physically inconsistent response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sz="2200" dirty="0"/>
                  <a:t> Be careful when use a single </a:t>
                </a:r>
                <a:r>
                  <a:rPr kumimoji="1" lang="en-US" altLang="zh-CN" sz="2200" u="sng" dirty="0"/>
                  <a:t>metric</a:t>
                </a:r>
                <a:r>
                  <a:rPr kumimoji="1" lang="en-US" altLang="zh-CN" sz="2200" dirty="0"/>
                  <a:t> to judge a parameterisation 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sz="2200" dirty="0"/>
                  <a:t> The </a:t>
                </a:r>
                <a:r>
                  <a:rPr kumimoji="1" lang="en-US" altLang="zh-CN" sz="2200" u="sng" dirty="0"/>
                  <a:t>field splitting approach</a:t>
                </a:r>
                <a:r>
                  <a:rPr kumimoji="1" lang="en-US" altLang="zh-CN" sz="2200" dirty="0"/>
                  <a:t> used in </a:t>
                </a:r>
                <a:r>
                  <a:rPr kumimoji="1" lang="en-US" altLang="zh-CN" sz="2200" dirty="0">
                    <a:solidFill>
                      <a:srgbClr val="FBD402"/>
                    </a:solidFill>
                  </a:rPr>
                  <a:t>R4_split </a:t>
                </a:r>
                <a:r>
                  <a:rPr kumimoji="1" lang="en-US" altLang="zh-CN" sz="2200" dirty="0"/>
                  <a:t>avoids damping of explicit mesoscale eddies</a:t>
                </a:r>
                <a:endParaRPr kumimoji="1" lang="en-US" altLang="zh-CN" sz="2200" dirty="0">
                  <a:solidFill>
                    <a:srgbClr val="FBD402"/>
                  </a:solidFill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sz="2200" dirty="0"/>
                  <a:t> Use in conjunction with the </a:t>
                </a:r>
                <a:r>
                  <a:rPr kumimoji="1" lang="en-US" altLang="zh-CN" sz="2200" u="sng" dirty="0"/>
                  <a:t>backscatter approach</a:t>
                </a:r>
                <a:r>
                  <a:rPr kumimoji="1" lang="en-US" altLang="zh-CN" sz="2200" dirty="0"/>
                  <a:t> </a:t>
                </a:r>
                <a:r>
                  <a:rPr kumimoji="1" lang="en-US" altLang="zh-CN" sz="1500" dirty="0"/>
                  <a:t>(Bachman, 2019) </a:t>
                </a:r>
                <a:r>
                  <a:rPr kumimoji="1" lang="en-US" altLang="zh-CN" sz="2200" dirty="0"/>
                  <a:t>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kumimoji="1" lang="en-US" altLang="zh-CN" dirty="0"/>
              </a:p>
            </p:txBody>
          </p:sp>
        </mc:Choice>
        <mc:Fallback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41F2B7E-CEFE-05F8-6D5C-B3482807B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47097"/>
                <a:ext cx="11353800" cy="4021973"/>
              </a:xfrm>
              <a:prstGeom prst="rect">
                <a:avLst/>
              </a:prstGeom>
              <a:blipFill>
                <a:blip r:embed="rId4"/>
                <a:stretch>
                  <a:fillRect l="-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1D3B7C4-8FD4-C657-2BDA-6E81511CA057}"/>
              </a:ext>
            </a:extLst>
          </p:cNvPr>
          <p:cNvSpPr txBox="1"/>
          <p:nvPr/>
        </p:nvSpPr>
        <p:spPr>
          <a:xfrm>
            <a:off x="0" y="6483272"/>
            <a:ext cx="12192000" cy="369332"/>
          </a:xfrm>
          <a:prstGeom prst="rect">
            <a:avLst/>
          </a:prstGeom>
          <a:solidFill>
            <a:srgbClr val="FE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dirty="0"/>
              <a:t>RUAN Xi                       Email: xruanaa@connect.ust.hk                       Supervisor: Julian </a:t>
            </a:r>
            <a:r>
              <a:rPr kumimoji="1" lang="en-US" altLang="zh-CN" dirty="0" err="1"/>
              <a:t>Mak</a:t>
            </a:r>
            <a:r>
              <a:rPr kumimoji="1" lang="en-US" altLang="zh-CN" dirty="0"/>
              <a:t>       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288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16804</TotalTime>
  <Words>729</Words>
  <Application>Microsoft Macintosh PowerPoint</Application>
  <PresentationFormat>宽屏</PresentationFormat>
  <Paragraphs>156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Cambria Math</vt:lpstr>
      <vt:lpstr>Wingdings</vt:lpstr>
      <vt:lpstr>Office 主题​​</vt:lpstr>
      <vt:lpstr>Assessment of the impact of mesoscale eddies on  the large-scale physical and biogeochemical responses  under climate change</vt:lpstr>
      <vt:lpstr>Mesoscale eddies (10-100km)</vt:lpstr>
      <vt:lpstr>Parameterisation</vt:lpstr>
      <vt:lpstr>Biogeochemical responses</vt:lpstr>
      <vt:lpstr>Physical responses</vt:lpstr>
      <vt:lpstr>Biophysical response</vt:lpstr>
      <vt:lpstr>Eddy permitting models (1/4˚)</vt:lpstr>
      <vt:lpstr>Biogeochemical response</vt:lpstr>
      <vt:lpstr>Summary and outlooks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RUAN Xi</dc:creator>
  <cp:lastModifiedBy>RUAN Xi</cp:lastModifiedBy>
  <cp:revision>849</cp:revision>
  <dcterms:created xsi:type="dcterms:W3CDTF">2023-04-14T06:56:37Z</dcterms:created>
  <dcterms:modified xsi:type="dcterms:W3CDTF">2023-04-26T07:52:15Z</dcterms:modified>
</cp:coreProperties>
</file>