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
  </p:notesMasterIdLst>
  <p:handoutMasterIdLst>
    <p:handoutMasterId r:id="rId4"/>
  </p:handoutMasterIdLst>
  <p:sldIdLst>
    <p:sldId id="410" r:id="rId2"/>
  </p:sldIdLst>
  <p:sldSz cx="51206400" cy="42594213"/>
  <p:notesSz cx="6858000" cy="9144000"/>
  <p:defaultTextStyle>
    <a:defPPr>
      <a:defRPr lang="zh-CN"/>
    </a:defPPr>
    <a:lvl1pPr algn="l" rtl="0" fontAlgn="base">
      <a:spcBef>
        <a:spcPct val="0"/>
      </a:spcBef>
      <a:spcAft>
        <a:spcPct val="0"/>
      </a:spcAft>
      <a:defRPr kumimoji="1" b="1" kern="1200">
        <a:solidFill>
          <a:schemeClr val="bg2"/>
        </a:solidFill>
        <a:latin typeface="Arial" charset="0"/>
        <a:ea typeface="宋体" pitchFamily="2" charset="-122"/>
        <a:cs typeface="+mn-cs"/>
      </a:defRPr>
    </a:lvl1pPr>
    <a:lvl2pPr marL="3000887" algn="l" rtl="0" fontAlgn="base">
      <a:spcBef>
        <a:spcPct val="0"/>
      </a:spcBef>
      <a:spcAft>
        <a:spcPct val="0"/>
      </a:spcAft>
      <a:defRPr kumimoji="1" b="1" kern="1200">
        <a:solidFill>
          <a:schemeClr val="bg2"/>
        </a:solidFill>
        <a:latin typeface="Arial" charset="0"/>
        <a:ea typeface="宋体" pitchFamily="2" charset="-122"/>
        <a:cs typeface="+mn-cs"/>
      </a:defRPr>
    </a:lvl2pPr>
    <a:lvl3pPr marL="6001775" algn="l" rtl="0" fontAlgn="base">
      <a:spcBef>
        <a:spcPct val="0"/>
      </a:spcBef>
      <a:spcAft>
        <a:spcPct val="0"/>
      </a:spcAft>
      <a:defRPr kumimoji="1" b="1" kern="1200">
        <a:solidFill>
          <a:schemeClr val="bg2"/>
        </a:solidFill>
        <a:latin typeface="Arial" charset="0"/>
        <a:ea typeface="宋体" pitchFamily="2" charset="-122"/>
        <a:cs typeface="+mn-cs"/>
      </a:defRPr>
    </a:lvl3pPr>
    <a:lvl4pPr marL="9002662" algn="l" rtl="0" fontAlgn="base">
      <a:spcBef>
        <a:spcPct val="0"/>
      </a:spcBef>
      <a:spcAft>
        <a:spcPct val="0"/>
      </a:spcAft>
      <a:defRPr kumimoji="1" b="1" kern="1200">
        <a:solidFill>
          <a:schemeClr val="bg2"/>
        </a:solidFill>
        <a:latin typeface="Arial" charset="0"/>
        <a:ea typeface="宋体" pitchFamily="2" charset="-122"/>
        <a:cs typeface="+mn-cs"/>
      </a:defRPr>
    </a:lvl4pPr>
    <a:lvl5pPr marL="12003562" algn="l" rtl="0" fontAlgn="base">
      <a:spcBef>
        <a:spcPct val="0"/>
      </a:spcBef>
      <a:spcAft>
        <a:spcPct val="0"/>
      </a:spcAft>
      <a:defRPr kumimoji="1" b="1" kern="1200">
        <a:solidFill>
          <a:schemeClr val="bg2"/>
        </a:solidFill>
        <a:latin typeface="Arial" charset="0"/>
        <a:ea typeface="宋体" pitchFamily="2" charset="-122"/>
        <a:cs typeface="+mn-cs"/>
      </a:defRPr>
    </a:lvl5pPr>
    <a:lvl6pPr marL="15004449" algn="l" defTabSz="6001775" rtl="0" eaLnBrk="1" latinLnBrk="0" hangingPunct="1">
      <a:defRPr kumimoji="1" b="1" kern="1200">
        <a:solidFill>
          <a:schemeClr val="bg2"/>
        </a:solidFill>
        <a:latin typeface="Arial" charset="0"/>
        <a:ea typeface="宋体" pitchFamily="2" charset="-122"/>
        <a:cs typeface="+mn-cs"/>
      </a:defRPr>
    </a:lvl6pPr>
    <a:lvl7pPr marL="18005337" algn="l" defTabSz="6001775" rtl="0" eaLnBrk="1" latinLnBrk="0" hangingPunct="1">
      <a:defRPr kumimoji="1" b="1" kern="1200">
        <a:solidFill>
          <a:schemeClr val="bg2"/>
        </a:solidFill>
        <a:latin typeface="Arial" charset="0"/>
        <a:ea typeface="宋体" pitchFamily="2" charset="-122"/>
        <a:cs typeface="+mn-cs"/>
      </a:defRPr>
    </a:lvl7pPr>
    <a:lvl8pPr marL="21006224" algn="l" defTabSz="6001775" rtl="0" eaLnBrk="1" latinLnBrk="0" hangingPunct="1">
      <a:defRPr kumimoji="1" b="1" kern="1200">
        <a:solidFill>
          <a:schemeClr val="bg2"/>
        </a:solidFill>
        <a:latin typeface="Arial" charset="0"/>
        <a:ea typeface="宋体" pitchFamily="2" charset="-122"/>
        <a:cs typeface="+mn-cs"/>
      </a:defRPr>
    </a:lvl8pPr>
    <a:lvl9pPr marL="24007111" algn="l" defTabSz="6001775" rtl="0" eaLnBrk="1" latinLnBrk="0" hangingPunct="1">
      <a:defRPr kumimoji="1" b="1" kern="1200">
        <a:solidFill>
          <a:schemeClr val="bg2"/>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FF66"/>
    <a:srgbClr val="FFCC00"/>
    <a:srgbClr val="00FFFF"/>
    <a:srgbClr val="0000CC"/>
    <a:srgbClr val="00CCFF"/>
    <a:srgbClr val="00FF00"/>
    <a:srgbClr val="FF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3" autoAdjust="0"/>
    <p:restoredTop sz="84095" autoAdjust="0"/>
  </p:normalViewPr>
  <p:slideViewPr>
    <p:cSldViewPr>
      <p:cViewPr>
        <p:scale>
          <a:sx n="10" d="100"/>
          <a:sy n="10" d="100"/>
        </p:scale>
        <p:origin x="-1596" y="-56"/>
      </p:cViewPr>
      <p:guideLst>
        <p:guide orient="horz" pos="1341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8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25418994413407831"/>
          <c:y val="0.12252964426877488"/>
          <c:w val="0.7094972067039107"/>
          <c:h val="0.48616600790513836"/>
        </c:manualLayout>
      </c:layout>
      <c:barChart>
        <c:barDir val="col"/>
        <c:grouping val="clustered"/>
        <c:ser>
          <c:idx val="1"/>
          <c:order val="0"/>
          <c:tx>
            <c:strRef>
              <c:f>Sheet1!$H$2</c:f>
              <c:strCache>
                <c:ptCount val="1"/>
                <c:pt idx="0">
                  <c:v>毒素含量</c:v>
                </c:pt>
              </c:strCache>
            </c:strRef>
          </c:tx>
          <c:spPr>
            <a:solidFill>
              <a:srgbClr val="660066"/>
            </a:solidFill>
            <a:ln w="14757">
              <a:solidFill>
                <a:srgbClr val="000000"/>
              </a:solidFill>
              <a:prstDash val="solid"/>
            </a:ln>
          </c:spPr>
          <c:errBars>
            <c:errBarType val="plus"/>
            <c:errValType val="cust"/>
            <c:plus>
              <c:numRef>
                <c:f>Sheet1!$T$3:$T$42</c:f>
                <c:numCache>
                  <c:formatCode>General</c:formatCode>
                  <c:ptCount val="40"/>
                  <c:pt idx="19">
                    <c:v>0.48733153993873657</c:v>
                  </c:pt>
                  <c:pt idx="21">
                    <c:v>0.76052643413789522</c:v>
                  </c:pt>
                  <c:pt idx="25">
                    <c:v>0.6550865092474929</c:v>
                  </c:pt>
                  <c:pt idx="28">
                    <c:v>0.19995190459572354</c:v>
                  </c:pt>
                  <c:pt idx="31">
                    <c:v>0.10921541588049349</c:v>
                  </c:pt>
                  <c:pt idx="34">
                    <c:v>2.29</c:v>
                  </c:pt>
                  <c:pt idx="37">
                    <c:v>2.0475677240917802</c:v>
                  </c:pt>
                  <c:pt idx="39">
                    <c:v>1.1036309917811948</c:v>
                  </c:pt>
                </c:numCache>
              </c:numRef>
            </c:plus>
            <c:spPr>
              <a:ln w="14757">
                <a:solidFill>
                  <a:srgbClr val="000000"/>
                </a:solidFill>
                <a:prstDash val="solid"/>
              </a:ln>
            </c:spPr>
          </c:errBars>
          <c:cat>
            <c:numRef>
              <c:f>Sheet1!$A$3:$A$42</c:f>
              <c:numCache>
                <c:formatCode>General</c:formatCode>
                <c:ptCount val="4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numCache>
            </c:numRef>
          </c:cat>
          <c:val>
            <c:numRef>
              <c:f>Sheet1!$H$3:$H$42</c:f>
              <c:numCache>
                <c:formatCode>General</c:formatCode>
                <c:ptCount val="40"/>
                <c:pt idx="19" formatCode="0.00_ ">
                  <c:v>4.8415964554401913</c:v>
                </c:pt>
                <c:pt idx="21" formatCode="0.00_ ">
                  <c:v>8.9522629395757196</c:v>
                </c:pt>
                <c:pt idx="25" formatCode="0.00_ ">
                  <c:v>10.199978770552299</c:v>
                </c:pt>
                <c:pt idx="28" formatCode="0.00_ ">
                  <c:v>8.6399999999999988</c:v>
                </c:pt>
                <c:pt idx="31" formatCode="0.00_ ">
                  <c:v>9.7369917217450439</c:v>
                </c:pt>
                <c:pt idx="34" formatCode="0.00_ ">
                  <c:v>11.68</c:v>
                </c:pt>
                <c:pt idx="37" formatCode="0.00_ ">
                  <c:v>12.860000000000015</c:v>
                </c:pt>
                <c:pt idx="39" formatCode="0.00_ ">
                  <c:v>16.729241091561512</c:v>
                </c:pt>
              </c:numCache>
            </c:numRef>
          </c:val>
        </c:ser>
        <c:axId val="326106112"/>
        <c:axId val="326120576"/>
      </c:barChart>
      <c:lineChart>
        <c:grouping val="standard"/>
        <c:ser>
          <c:idx val="0"/>
          <c:order val="1"/>
          <c:tx>
            <c:strRef>
              <c:f>Sheet1!$I$2</c:f>
              <c:strCache>
                <c:ptCount val="1"/>
                <c:pt idx="0">
                  <c:v>细胞密度</c:v>
                </c:pt>
              </c:strCache>
            </c:strRef>
          </c:tx>
          <c:spPr>
            <a:ln w="14757">
              <a:solidFill>
                <a:srgbClr val="FF6600"/>
              </a:solidFill>
              <a:prstDash val="solid"/>
            </a:ln>
          </c:spPr>
          <c:marker>
            <c:symbol val="diamond"/>
            <c:size val="3"/>
            <c:spPr>
              <a:solidFill>
                <a:srgbClr val="FF6600"/>
              </a:solidFill>
              <a:ln>
                <a:solidFill>
                  <a:srgbClr val="FF6600"/>
                </a:solidFill>
                <a:prstDash val="solid"/>
              </a:ln>
            </c:spPr>
          </c:marker>
          <c:errBars>
            <c:errDir val="y"/>
            <c:errBarType val="both"/>
            <c:errValType val="cust"/>
            <c:plus>
              <c:numRef>
                <c:f>Sheet1!$U$3:$U$42</c:f>
                <c:numCache>
                  <c:formatCode>General</c:formatCode>
                  <c:ptCount val="40"/>
                  <c:pt idx="0">
                    <c:v>0</c:v>
                  </c:pt>
                  <c:pt idx="1">
                    <c:v>20</c:v>
                  </c:pt>
                  <c:pt idx="2">
                    <c:v>60</c:v>
                  </c:pt>
                  <c:pt idx="3">
                    <c:v>5</c:v>
                  </c:pt>
                  <c:pt idx="4">
                    <c:v>120</c:v>
                  </c:pt>
                  <c:pt idx="5">
                    <c:v>80</c:v>
                  </c:pt>
                  <c:pt idx="6">
                    <c:v>100</c:v>
                  </c:pt>
                  <c:pt idx="7">
                    <c:v>215</c:v>
                  </c:pt>
                  <c:pt idx="8">
                    <c:v>230</c:v>
                  </c:pt>
                  <c:pt idx="9">
                    <c:v>150</c:v>
                  </c:pt>
                  <c:pt idx="10">
                    <c:v>371.5</c:v>
                  </c:pt>
                  <c:pt idx="11">
                    <c:v>301.5</c:v>
                  </c:pt>
                  <c:pt idx="12">
                    <c:v>315</c:v>
                  </c:pt>
                  <c:pt idx="13">
                    <c:v>515</c:v>
                  </c:pt>
                  <c:pt idx="14">
                    <c:v>275</c:v>
                  </c:pt>
                  <c:pt idx="15">
                    <c:v>560</c:v>
                  </c:pt>
                  <c:pt idx="16">
                    <c:v>893</c:v>
                  </c:pt>
                  <c:pt idx="17">
                    <c:v>306.5</c:v>
                  </c:pt>
                  <c:pt idx="18">
                    <c:v>26.5</c:v>
                  </c:pt>
                  <c:pt idx="19">
                    <c:v>153.5</c:v>
                  </c:pt>
                  <c:pt idx="20">
                    <c:v>13.5</c:v>
                  </c:pt>
                  <c:pt idx="21">
                    <c:v>20</c:v>
                  </c:pt>
                  <c:pt idx="22">
                    <c:v>500</c:v>
                  </c:pt>
                  <c:pt idx="23">
                    <c:v>567</c:v>
                  </c:pt>
                  <c:pt idx="24">
                    <c:v>226.5</c:v>
                  </c:pt>
                  <c:pt idx="25">
                    <c:v>253</c:v>
                  </c:pt>
                  <c:pt idx="26">
                    <c:v>360</c:v>
                  </c:pt>
                  <c:pt idx="27">
                    <c:v>1887</c:v>
                  </c:pt>
                  <c:pt idx="28">
                    <c:v>967</c:v>
                  </c:pt>
                  <c:pt idx="29">
                    <c:v>566.5</c:v>
                  </c:pt>
                  <c:pt idx="30">
                    <c:v>173.5</c:v>
                  </c:pt>
                  <c:pt idx="31">
                    <c:v>987</c:v>
                  </c:pt>
                  <c:pt idx="32">
                    <c:v>1227</c:v>
                  </c:pt>
                  <c:pt idx="33">
                    <c:v>493.5</c:v>
                  </c:pt>
                  <c:pt idx="34">
                    <c:v>1346.5</c:v>
                  </c:pt>
                  <c:pt idx="35">
                    <c:v>1613.5</c:v>
                  </c:pt>
                  <c:pt idx="36">
                    <c:v>1333.5</c:v>
                  </c:pt>
                  <c:pt idx="37">
                    <c:v>1133.5</c:v>
                  </c:pt>
                  <c:pt idx="38">
                    <c:v>966.5</c:v>
                  </c:pt>
                  <c:pt idx="39">
                    <c:v>693.5</c:v>
                  </c:pt>
                </c:numCache>
              </c:numRef>
            </c:plus>
            <c:minus>
              <c:numRef>
                <c:f>Sheet1!$U$3:$U$42</c:f>
                <c:numCache>
                  <c:formatCode>General</c:formatCode>
                  <c:ptCount val="40"/>
                  <c:pt idx="0">
                    <c:v>0</c:v>
                  </c:pt>
                  <c:pt idx="1">
                    <c:v>20</c:v>
                  </c:pt>
                  <c:pt idx="2">
                    <c:v>60</c:v>
                  </c:pt>
                  <c:pt idx="3">
                    <c:v>5</c:v>
                  </c:pt>
                  <c:pt idx="4">
                    <c:v>120</c:v>
                  </c:pt>
                  <c:pt idx="5">
                    <c:v>80</c:v>
                  </c:pt>
                  <c:pt idx="6">
                    <c:v>100</c:v>
                  </c:pt>
                  <c:pt idx="7">
                    <c:v>215</c:v>
                  </c:pt>
                  <c:pt idx="8">
                    <c:v>230</c:v>
                  </c:pt>
                  <c:pt idx="9">
                    <c:v>150</c:v>
                  </c:pt>
                  <c:pt idx="10">
                    <c:v>371.5</c:v>
                  </c:pt>
                  <c:pt idx="11">
                    <c:v>301.5</c:v>
                  </c:pt>
                  <c:pt idx="12">
                    <c:v>315</c:v>
                  </c:pt>
                  <c:pt idx="13">
                    <c:v>515</c:v>
                  </c:pt>
                  <c:pt idx="14">
                    <c:v>275</c:v>
                  </c:pt>
                  <c:pt idx="15">
                    <c:v>560</c:v>
                  </c:pt>
                  <c:pt idx="16">
                    <c:v>893</c:v>
                  </c:pt>
                  <c:pt idx="17">
                    <c:v>306.5</c:v>
                  </c:pt>
                  <c:pt idx="18">
                    <c:v>26.5</c:v>
                  </c:pt>
                  <c:pt idx="19">
                    <c:v>153.5</c:v>
                  </c:pt>
                  <c:pt idx="20">
                    <c:v>13.5</c:v>
                  </c:pt>
                  <c:pt idx="21">
                    <c:v>20</c:v>
                  </c:pt>
                  <c:pt idx="22">
                    <c:v>500</c:v>
                  </c:pt>
                  <c:pt idx="23">
                    <c:v>567</c:v>
                  </c:pt>
                  <c:pt idx="24">
                    <c:v>226.5</c:v>
                  </c:pt>
                  <c:pt idx="25">
                    <c:v>253</c:v>
                  </c:pt>
                  <c:pt idx="26">
                    <c:v>360</c:v>
                  </c:pt>
                  <c:pt idx="27">
                    <c:v>1887</c:v>
                  </c:pt>
                  <c:pt idx="28">
                    <c:v>967</c:v>
                  </c:pt>
                  <c:pt idx="29">
                    <c:v>566.5</c:v>
                  </c:pt>
                  <c:pt idx="30">
                    <c:v>173.5</c:v>
                  </c:pt>
                  <c:pt idx="31">
                    <c:v>987</c:v>
                  </c:pt>
                  <c:pt idx="32">
                    <c:v>1227</c:v>
                  </c:pt>
                  <c:pt idx="33">
                    <c:v>493.5</c:v>
                  </c:pt>
                  <c:pt idx="34">
                    <c:v>1346.5</c:v>
                  </c:pt>
                  <c:pt idx="35">
                    <c:v>1613.5</c:v>
                  </c:pt>
                  <c:pt idx="36">
                    <c:v>1333.5</c:v>
                  </c:pt>
                  <c:pt idx="37">
                    <c:v>1133.5</c:v>
                  </c:pt>
                  <c:pt idx="38">
                    <c:v>966.5</c:v>
                  </c:pt>
                  <c:pt idx="39">
                    <c:v>693.5</c:v>
                  </c:pt>
                </c:numCache>
              </c:numRef>
            </c:minus>
            <c:spPr>
              <a:ln w="14757">
                <a:solidFill>
                  <a:srgbClr val="000000"/>
                </a:solidFill>
                <a:prstDash val="solid"/>
              </a:ln>
            </c:spPr>
          </c:errBars>
          <c:val>
            <c:numRef>
              <c:f>Sheet1!$I$3:$I$42</c:f>
              <c:numCache>
                <c:formatCode>0_ </c:formatCode>
                <c:ptCount val="40"/>
                <c:pt idx="0">
                  <c:v>360</c:v>
                </c:pt>
                <c:pt idx="1">
                  <c:v>490</c:v>
                </c:pt>
                <c:pt idx="2">
                  <c:v>560</c:v>
                </c:pt>
                <c:pt idx="3">
                  <c:v>665</c:v>
                </c:pt>
                <c:pt idx="4">
                  <c:v>740</c:v>
                </c:pt>
                <c:pt idx="5">
                  <c:v>970</c:v>
                </c:pt>
                <c:pt idx="6">
                  <c:v>1430</c:v>
                </c:pt>
                <c:pt idx="7">
                  <c:v>1825</c:v>
                </c:pt>
                <c:pt idx="8">
                  <c:v>2930</c:v>
                </c:pt>
                <c:pt idx="9">
                  <c:v>3580</c:v>
                </c:pt>
                <c:pt idx="10">
                  <c:v>5111.5</c:v>
                </c:pt>
                <c:pt idx="11">
                  <c:v>6131.5</c:v>
                </c:pt>
                <c:pt idx="12">
                  <c:v>7145</c:v>
                </c:pt>
                <c:pt idx="13">
                  <c:v>8655</c:v>
                </c:pt>
                <c:pt idx="14">
                  <c:v>9665</c:v>
                </c:pt>
                <c:pt idx="15">
                  <c:v>9693</c:v>
                </c:pt>
                <c:pt idx="16">
                  <c:v>10080</c:v>
                </c:pt>
                <c:pt idx="17">
                  <c:v>9933.5</c:v>
                </c:pt>
                <c:pt idx="18">
                  <c:v>9146.5</c:v>
                </c:pt>
                <c:pt idx="19">
                  <c:v>8353.5</c:v>
                </c:pt>
                <c:pt idx="20">
                  <c:v>9786.5</c:v>
                </c:pt>
                <c:pt idx="21">
                  <c:v>9473</c:v>
                </c:pt>
                <c:pt idx="22">
                  <c:v>11740</c:v>
                </c:pt>
                <c:pt idx="23">
                  <c:v>15700</c:v>
                </c:pt>
                <c:pt idx="24">
                  <c:v>20013.5</c:v>
                </c:pt>
                <c:pt idx="25">
                  <c:v>22040</c:v>
                </c:pt>
                <c:pt idx="26">
                  <c:v>21827</c:v>
                </c:pt>
                <c:pt idx="27">
                  <c:v>22740</c:v>
                </c:pt>
                <c:pt idx="28">
                  <c:v>25140</c:v>
                </c:pt>
                <c:pt idx="29">
                  <c:v>25886.5</c:v>
                </c:pt>
                <c:pt idx="30">
                  <c:v>24146.5</c:v>
                </c:pt>
                <c:pt idx="31">
                  <c:v>21920</c:v>
                </c:pt>
                <c:pt idx="32">
                  <c:v>20720</c:v>
                </c:pt>
                <c:pt idx="33">
                  <c:v>24173.5</c:v>
                </c:pt>
                <c:pt idx="34">
                  <c:v>23346.5</c:v>
                </c:pt>
                <c:pt idx="35">
                  <c:v>19266.5</c:v>
                </c:pt>
                <c:pt idx="36">
                  <c:v>22373.5</c:v>
                </c:pt>
                <c:pt idx="37">
                  <c:v>20466.5</c:v>
                </c:pt>
                <c:pt idx="38">
                  <c:v>18793.5</c:v>
                </c:pt>
                <c:pt idx="39">
                  <c:v>14506.5</c:v>
                </c:pt>
              </c:numCache>
            </c:numRef>
          </c:val>
        </c:ser>
        <c:marker val="1"/>
        <c:axId val="326122496"/>
        <c:axId val="326165248"/>
      </c:lineChart>
      <c:catAx>
        <c:axId val="326106112"/>
        <c:scaling>
          <c:orientation val="minMax"/>
        </c:scaling>
        <c:axPos val="b"/>
        <c:title>
          <c:tx>
            <c:rich>
              <a:bodyPr/>
              <a:lstStyle/>
              <a:p>
                <a:pPr>
                  <a:defRPr sz="1162" b="1" i="0" u="none" strike="noStrike" baseline="0">
                    <a:solidFill>
                      <a:srgbClr val="FFFFFF"/>
                    </a:solidFill>
                    <a:latin typeface="Arial"/>
                    <a:ea typeface="Arial"/>
                    <a:cs typeface="Arial"/>
                  </a:defRPr>
                </a:pPr>
                <a:r>
                  <a:rPr altLang="en-US"/>
                  <a:t>培养时间(days)</a:t>
                </a:r>
              </a:p>
            </c:rich>
          </c:tx>
          <c:layout>
            <c:manualLayout>
              <c:xMode val="edge"/>
              <c:yMode val="edge"/>
              <c:x val="0.40223463687150829"/>
              <c:y val="0.79841897233201586"/>
            </c:manualLayout>
          </c:layout>
          <c:spPr>
            <a:noFill/>
            <a:ln w="29513">
              <a:noFill/>
            </a:ln>
          </c:spPr>
        </c:title>
        <c:numFmt formatCode="General" sourceLinked="1"/>
        <c:majorTickMark val="in"/>
        <c:tickLblPos val="nextTo"/>
        <c:spPr>
          <a:ln w="3689">
            <a:solidFill>
              <a:srgbClr val="FFFFFF"/>
            </a:solidFill>
            <a:prstDash val="solid"/>
          </a:ln>
        </c:spPr>
        <c:txPr>
          <a:bodyPr rot="0" vert="horz"/>
          <a:lstStyle/>
          <a:p>
            <a:pPr>
              <a:defRPr sz="1162" b="1" i="0" u="none" strike="noStrike" baseline="0">
                <a:solidFill>
                  <a:srgbClr val="FFFFFF"/>
                </a:solidFill>
                <a:latin typeface="宋体"/>
                <a:ea typeface="宋体"/>
                <a:cs typeface="宋体"/>
              </a:defRPr>
            </a:pPr>
            <a:endParaRPr lang="zh-CN"/>
          </a:p>
        </c:txPr>
        <c:crossAx val="326120576"/>
        <c:crosses val="autoZero"/>
        <c:lblAlgn val="ctr"/>
        <c:lblOffset val="100"/>
        <c:tickLblSkip val="5"/>
        <c:tickMarkSkip val="1"/>
      </c:catAx>
      <c:valAx>
        <c:axId val="326120576"/>
        <c:scaling>
          <c:orientation val="minMax"/>
          <c:max val="20"/>
        </c:scaling>
        <c:axPos val="l"/>
        <c:title>
          <c:tx>
            <c:rich>
              <a:bodyPr/>
              <a:lstStyle/>
              <a:p>
                <a:pPr>
                  <a:defRPr sz="1162" b="1" i="0" u="none" strike="noStrike" baseline="0">
                    <a:solidFill>
                      <a:srgbClr val="FFFFFF"/>
                    </a:solidFill>
                    <a:latin typeface="Arial"/>
                    <a:ea typeface="Arial"/>
                    <a:cs typeface="Arial"/>
                  </a:defRPr>
                </a:pPr>
                <a:r>
                  <a:rPr altLang="en-US"/>
                  <a:t>毒素含量(fmol/ml)</a:t>
                </a:r>
              </a:p>
            </c:rich>
          </c:tx>
          <c:layout>
            <c:manualLayout>
              <c:xMode val="edge"/>
              <c:yMode val="edge"/>
              <c:x val="3.9106145251396655E-2"/>
              <c:y val="2.3715415019762848E-2"/>
            </c:manualLayout>
          </c:layout>
          <c:spPr>
            <a:noFill/>
            <a:ln w="29513">
              <a:noFill/>
            </a:ln>
          </c:spPr>
        </c:title>
        <c:numFmt formatCode="General" sourceLinked="1"/>
        <c:majorTickMark val="in"/>
        <c:tickLblPos val="nextTo"/>
        <c:spPr>
          <a:ln w="3689">
            <a:solidFill>
              <a:srgbClr val="FFFFFF"/>
            </a:solidFill>
            <a:prstDash val="solid"/>
          </a:ln>
        </c:spPr>
        <c:txPr>
          <a:bodyPr rot="0" vert="horz"/>
          <a:lstStyle/>
          <a:p>
            <a:pPr>
              <a:defRPr sz="1162" b="1" i="0" u="none" strike="noStrike" baseline="0">
                <a:solidFill>
                  <a:srgbClr val="FFFFFF"/>
                </a:solidFill>
                <a:latin typeface="Arial"/>
                <a:ea typeface="Arial"/>
                <a:cs typeface="Arial"/>
              </a:defRPr>
            </a:pPr>
            <a:endParaRPr lang="zh-CN"/>
          </a:p>
        </c:txPr>
        <c:crossAx val="326106112"/>
        <c:crosses val="autoZero"/>
        <c:crossBetween val="between"/>
        <c:majorUnit val="5"/>
      </c:valAx>
      <c:catAx>
        <c:axId val="326122496"/>
        <c:scaling>
          <c:orientation val="minMax"/>
        </c:scaling>
        <c:delete val="1"/>
        <c:axPos val="b"/>
        <c:tickLblPos val="nextTo"/>
        <c:crossAx val="326165248"/>
        <c:crosses val="autoZero"/>
        <c:lblAlgn val="ctr"/>
        <c:lblOffset val="100"/>
      </c:catAx>
      <c:valAx>
        <c:axId val="326165248"/>
        <c:scaling>
          <c:orientation val="minMax"/>
          <c:max val="40000"/>
        </c:scaling>
        <c:axPos val="r"/>
        <c:numFmt formatCode="0_ " sourceLinked="1"/>
        <c:majorTickMark val="in"/>
        <c:tickLblPos val="none"/>
        <c:spPr>
          <a:ln w="3689">
            <a:solidFill>
              <a:srgbClr val="FFFFFF"/>
            </a:solidFill>
            <a:prstDash val="solid"/>
          </a:ln>
        </c:spPr>
        <c:crossAx val="326122496"/>
        <c:crosses val="max"/>
        <c:crossBetween val="between"/>
        <c:majorUnit val="10000"/>
      </c:valAx>
      <c:spPr>
        <a:noFill/>
        <a:ln w="29513">
          <a:noFill/>
        </a:ln>
      </c:spPr>
    </c:plotArea>
    <c:plotVisOnly val="1"/>
    <c:dispBlanksAs val="gap"/>
  </c:chart>
  <c:spPr>
    <a:noFill/>
    <a:ln>
      <a:noFill/>
    </a:ln>
  </c:spPr>
  <c:txPr>
    <a:bodyPr/>
    <a:lstStyle/>
    <a:p>
      <a:pPr>
        <a:defRPr sz="1162" b="0" i="0" u="none" strike="noStrike" baseline="0">
          <a:solidFill>
            <a:srgbClr val="000000"/>
          </a:solidFill>
          <a:latin typeface="Arial"/>
          <a:ea typeface="Arial"/>
          <a:cs typeface="Arial"/>
        </a:defRPr>
      </a:pPr>
      <a:endParaRPr lang="zh-CN"/>
    </a:p>
  </c:txPr>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b="0">
                <a:solidFill>
                  <a:schemeClr val="tx1"/>
                </a:solidFill>
                <a:latin typeface="Arial" charset="0"/>
                <a:ea typeface="宋体" pitchFamily="2" charset="-122"/>
              </a:defRPr>
            </a:lvl1pPr>
          </a:lstStyle>
          <a:p>
            <a:pPr>
              <a:defRPr/>
            </a:pPr>
            <a:r>
              <a:rPr lang="en-US" altLang="zh-CN"/>
              <a:t>硕士学位论文答辩</a:t>
            </a: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b="0">
                <a:solidFill>
                  <a:schemeClr val="tx1"/>
                </a:solidFill>
                <a:latin typeface="Arial" charset="0"/>
                <a:ea typeface="宋体" pitchFamily="2" charset="-122"/>
              </a:defRPr>
            </a:lvl1pPr>
          </a:lstStyle>
          <a:p>
            <a:pPr>
              <a:defRPr/>
            </a:pPr>
            <a:fld id="{19E31454-DD65-43A7-BD1F-EC2B3B542BAC}" type="datetime5">
              <a:rPr lang="zh-CN" altLang="en-US"/>
              <a:pPr>
                <a:defRPr/>
              </a:pPr>
              <a:t>2023/4/20</a:t>
            </a:fld>
            <a:endParaRPr lang="en-US" altLang="zh-CN"/>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kumimoji="0" sz="1200" b="0">
                <a:solidFill>
                  <a:schemeClr val="tx1"/>
                </a:solidFill>
                <a:latin typeface="Arial" charset="0"/>
                <a:ea typeface="宋体" pitchFamily="2" charset="-122"/>
              </a:defRPr>
            </a:lvl1pPr>
          </a:lstStyle>
          <a:p>
            <a:pPr>
              <a:defRPr/>
            </a:pPr>
            <a:r>
              <a:rPr lang="en-US" altLang="zh-CN"/>
              <a:t>KLMEES</a:t>
            </a:r>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kumimoji="0" sz="1200" b="0">
                <a:solidFill>
                  <a:schemeClr val="tx1"/>
                </a:solidFill>
                <a:latin typeface="Arial" charset="0"/>
                <a:ea typeface="宋体" pitchFamily="2" charset="-122"/>
              </a:defRPr>
            </a:lvl1pPr>
          </a:lstStyle>
          <a:p>
            <a:pPr>
              <a:defRPr/>
            </a:pPr>
            <a:fld id="{4A359175-9E0A-465E-B613-3B4302809A23}" type="slidenum">
              <a:rPr lang="en-US" altLang="zh-CN"/>
              <a:pPr>
                <a:defRPr/>
              </a:pPr>
              <a:t>‹#›</a:t>
            </a:fld>
            <a:endParaRPr lang="en-US" altLang="zh-CN"/>
          </a:p>
        </p:txBody>
      </p:sp>
      <p:graphicFrame>
        <p:nvGraphicFramePr>
          <p:cNvPr id="7" name="Object 6"/>
          <p:cNvGraphicFramePr>
            <a:graphicFrameLocks noChangeAspect="1"/>
          </p:cNvGraphicFramePr>
          <p:nvPr/>
        </p:nvGraphicFramePr>
        <p:xfrm>
          <a:off x="115888" y="3779838"/>
          <a:ext cx="3165475" cy="2592387"/>
        </p:xfrm>
        <a:graphic>
          <a:graphicData uri="http://schemas.openxmlformats.org/drawingml/2006/chart">
            <c:chart xmlns:c="http://schemas.openxmlformats.org/drawingml/2006/chart" xmlns:r="http://schemas.openxmlformats.org/officeDocument/2006/relationships" r:id="rId2"/>
          </a:graphicData>
        </a:graphic>
      </p:graphicFrame>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b="0">
                <a:solidFill>
                  <a:schemeClr val="tx1"/>
                </a:solidFill>
                <a:latin typeface="Arial" charset="0"/>
                <a:ea typeface="宋体" pitchFamily="2" charset="-122"/>
              </a:defRPr>
            </a:lvl1pPr>
          </a:lstStyle>
          <a:p>
            <a:pPr>
              <a:defRPr/>
            </a:pPr>
            <a:r>
              <a:rPr lang="en-US" altLang="zh-CN"/>
              <a:t>硕士学位论文答辩</a:t>
            </a:r>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b="0">
                <a:solidFill>
                  <a:schemeClr val="tx1"/>
                </a:solidFill>
                <a:latin typeface="Arial" charset="0"/>
                <a:ea typeface="宋体" pitchFamily="2" charset="-122"/>
              </a:defRPr>
            </a:lvl1pPr>
          </a:lstStyle>
          <a:p>
            <a:pPr>
              <a:defRPr/>
            </a:pPr>
            <a:fld id="{04DE3A59-BFFC-48D6-B0A4-4DE4256AFFC5}" type="datetime5">
              <a:rPr lang="zh-CN" altLang="en-US"/>
              <a:pPr>
                <a:defRPr/>
              </a:pPr>
              <a:t>2023/4/20</a:t>
            </a:fld>
            <a:endParaRPr lang="en-US" altLang="zh-CN"/>
          </a:p>
        </p:txBody>
      </p:sp>
      <p:sp>
        <p:nvSpPr>
          <p:cNvPr id="5124" name="Rectangle 4"/>
          <p:cNvSpPr>
            <a:spLocks noGrp="1" noRot="1" noChangeAspect="1" noChangeArrowheads="1" noTextEdit="1"/>
          </p:cNvSpPr>
          <p:nvPr>
            <p:ph type="sldImg" idx="2"/>
          </p:nvPr>
        </p:nvSpPr>
        <p:spPr bwMode="auto">
          <a:xfrm>
            <a:off x="1368425" y="685800"/>
            <a:ext cx="412115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kumimoji="0" sz="1200" b="0">
                <a:solidFill>
                  <a:schemeClr val="tx1"/>
                </a:solidFill>
                <a:latin typeface="Arial" charset="0"/>
                <a:ea typeface="宋体" pitchFamily="2" charset="-122"/>
              </a:defRPr>
            </a:lvl1pPr>
          </a:lstStyle>
          <a:p>
            <a:pPr>
              <a:defRPr/>
            </a:pPr>
            <a:r>
              <a:rPr lang="en-US" altLang="zh-CN"/>
              <a:t>KLMEES</a:t>
            </a: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kumimoji="0" sz="1200" b="0">
                <a:solidFill>
                  <a:schemeClr val="tx1"/>
                </a:solidFill>
                <a:latin typeface="Arial" charset="0"/>
                <a:ea typeface="宋体" pitchFamily="2" charset="-122"/>
              </a:defRPr>
            </a:lvl1pPr>
          </a:lstStyle>
          <a:p>
            <a:pPr>
              <a:defRPr/>
            </a:pPr>
            <a:fld id="{3BDC47F7-F423-440A-8A3B-9D7CE29734C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7900" kern="1200">
        <a:solidFill>
          <a:schemeClr val="tx1"/>
        </a:solidFill>
        <a:latin typeface="Arial" charset="0"/>
        <a:ea typeface="宋体" pitchFamily="2" charset="-122"/>
        <a:cs typeface="+mn-cs"/>
      </a:defRPr>
    </a:lvl1pPr>
    <a:lvl2pPr marL="3000887" algn="l" rtl="0" eaLnBrk="0" fontAlgn="base" hangingPunct="0">
      <a:spcBef>
        <a:spcPct val="30000"/>
      </a:spcBef>
      <a:spcAft>
        <a:spcPct val="0"/>
      </a:spcAft>
      <a:defRPr sz="7900" kern="1200">
        <a:solidFill>
          <a:schemeClr val="tx1"/>
        </a:solidFill>
        <a:latin typeface="Arial" charset="0"/>
        <a:ea typeface="宋体" pitchFamily="2" charset="-122"/>
        <a:cs typeface="+mn-cs"/>
      </a:defRPr>
    </a:lvl2pPr>
    <a:lvl3pPr marL="6001775" algn="l" rtl="0" eaLnBrk="0" fontAlgn="base" hangingPunct="0">
      <a:spcBef>
        <a:spcPct val="30000"/>
      </a:spcBef>
      <a:spcAft>
        <a:spcPct val="0"/>
      </a:spcAft>
      <a:defRPr sz="7900" kern="1200">
        <a:solidFill>
          <a:schemeClr val="tx1"/>
        </a:solidFill>
        <a:latin typeface="Arial" charset="0"/>
        <a:ea typeface="宋体" pitchFamily="2" charset="-122"/>
        <a:cs typeface="+mn-cs"/>
      </a:defRPr>
    </a:lvl3pPr>
    <a:lvl4pPr marL="9002662" algn="l" rtl="0" eaLnBrk="0" fontAlgn="base" hangingPunct="0">
      <a:spcBef>
        <a:spcPct val="30000"/>
      </a:spcBef>
      <a:spcAft>
        <a:spcPct val="0"/>
      </a:spcAft>
      <a:defRPr sz="7900" kern="1200">
        <a:solidFill>
          <a:schemeClr val="tx1"/>
        </a:solidFill>
        <a:latin typeface="Arial" charset="0"/>
        <a:ea typeface="宋体" pitchFamily="2" charset="-122"/>
        <a:cs typeface="+mn-cs"/>
      </a:defRPr>
    </a:lvl4pPr>
    <a:lvl5pPr marL="12003562" algn="l" rtl="0" eaLnBrk="0" fontAlgn="base" hangingPunct="0">
      <a:spcBef>
        <a:spcPct val="30000"/>
      </a:spcBef>
      <a:spcAft>
        <a:spcPct val="0"/>
      </a:spcAft>
      <a:defRPr sz="7900" kern="1200">
        <a:solidFill>
          <a:schemeClr val="tx1"/>
        </a:solidFill>
        <a:latin typeface="Arial" charset="0"/>
        <a:ea typeface="宋体" pitchFamily="2" charset="-122"/>
        <a:cs typeface="+mn-cs"/>
      </a:defRPr>
    </a:lvl5pPr>
    <a:lvl6pPr marL="15004449" algn="l" defTabSz="6001775" rtl="0" eaLnBrk="1" latinLnBrk="0" hangingPunct="1">
      <a:defRPr sz="7900" kern="1200">
        <a:solidFill>
          <a:schemeClr val="tx1"/>
        </a:solidFill>
        <a:latin typeface="+mn-lt"/>
        <a:ea typeface="+mn-ea"/>
        <a:cs typeface="+mn-cs"/>
      </a:defRPr>
    </a:lvl6pPr>
    <a:lvl7pPr marL="18005337" algn="l" defTabSz="6001775" rtl="0" eaLnBrk="1" latinLnBrk="0" hangingPunct="1">
      <a:defRPr sz="7900" kern="1200">
        <a:solidFill>
          <a:schemeClr val="tx1"/>
        </a:solidFill>
        <a:latin typeface="+mn-lt"/>
        <a:ea typeface="+mn-ea"/>
        <a:cs typeface="+mn-cs"/>
      </a:defRPr>
    </a:lvl7pPr>
    <a:lvl8pPr marL="21006224" algn="l" defTabSz="6001775" rtl="0" eaLnBrk="1" latinLnBrk="0" hangingPunct="1">
      <a:defRPr sz="7900" kern="1200">
        <a:solidFill>
          <a:schemeClr val="tx1"/>
        </a:solidFill>
        <a:latin typeface="+mn-lt"/>
        <a:ea typeface="+mn-ea"/>
        <a:cs typeface="+mn-cs"/>
      </a:defRPr>
    </a:lvl8pPr>
    <a:lvl9pPr marL="24007111" algn="l" defTabSz="6001775" rtl="0" eaLnBrk="1" latinLnBrk="0" hangingPunct="1">
      <a:defRPr sz="7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p:spPr>
        <p:txBody>
          <a:bodyPr/>
          <a:lstStyle/>
          <a:p>
            <a:fld id="{66FA1655-4BB3-4FB7-984C-358DE012EF76}" type="datetime5">
              <a:rPr lang="zh-CN" altLang="en-US" smtClean="0"/>
              <a:pPr/>
              <a:t>2023/4/20</a:t>
            </a:fld>
            <a:endParaRPr lang="en-US" altLang="zh-CN" smtClean="0"/>
          </a:p>
        </p:txBody>
      </p:sp>
      <p:sp>
        <p:nvSpPr>
          <p:cNvPr id="6147" name="Rectangle 7"/>
          <p:cNvSpPr>
            <a:spLocks noGrp="1" noChangeArrowheads="1"/>
          </p:cNvSpPr>
          <p:nvPr>
            <p:ph type="sldNum" sz="quarter" idx="5"/>
          </p:nvPr>
        </p:nvSpPr>
        <p:spPr>
          <a:noFill/>
        </p:spPr>
        <p:txBody>
          <a:bodyPr/>
          <a:lstStyle/>
          <a:p>
            <a:fld id="{E88CD7DE-3305-4334-ACD0-9BBAFFCDA92A}" type="slidenum">
              <a:rPr lang="en-US" altLang="zh-CN" smtClean="0"/>
              <a:pPr/>
              <a:t>1</a:t>
            </a:fld>
            <a:endParaRPr lang="en-US" altLang="zh-CN" smtClean="0"/>
          </a:p>
        </p:txBody>
      </p:sp>
      <p:sp>
        <p:nvSpPr>
          <p:cNvPr id="6148" name="Rectangle 2"/>
          <p:cNvSpPr>
            <a:spLocks noGrp="1" noRot="1" noChangeAspect="1" noChangeArrowheads="1" noTextEdit="1"/>
          </p:cNvSpPr>
          <p:nvPr>
            <p:ph type="sldImg"/>
          </p:nvPr>
        </p:nvSpPr>
        <p:spPr>
          <a:xfrm>
            <a:off x="1368425" y="685800"/>
            <a:ext cx="4121150" cy="3429000"/>
          </a:xfrm>
          <a:ln/>
        </p:spPr>
      </p:sp>
      <p:sp>
        <p:nvSpPr>
          <p:cNvPr id="6149"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8" y="0"/>
            <a:ext cx="51188620" cy="42541628"/>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spcBef>
                    <a:spcPct val="50000"/>
                  </a:spcBef>
                  <a:defRPr/>
                </a:pPr>
                <a:endParaRPr lang="zh-CN" altLang="en-US"/>
              </a:p>
            </p:txBody>
          </p:sp>
          <p:sp>
            <p:nvSpPr>
              <p:cNvPr id="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spcBef>
                    <a:spcPct val="50000"/>
                  </a:spcBef>
                  <a:defRPr/>
                </a:pPr>
                <a:endParaRPr lang="zh-CN" altLang="en-US"/>
              </a:p>
            </p:txBody>
          </p:sp>
          <p:sp>
            <p:nvSpPr>
              <p:cNvPr id="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spcBef>
                    <a:spcPct val="50000"/>
                  </a:spcBef>
                  <a:defRPr/>
                </a:pPr>
                <a:endParaRPr lang="zh-CN" altLang="en-US"/>
              </a:p>
            </p:txBody>
          </p:sp>
          <p:sp>
            <p:nvSpPr>
              <p:cNvPr id="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spcBef>
                    <a:spcPct val="50000"/>
                  </a:spcBef>
                  <a:defRPr/>
                </a:pPr>
                <a:endParaRPr lang="zh-CN" altLang="en-US"/>
              </a:p>
            </p:txBody>
          </p:sp>
          <p:sp>
            <p:nvSpPr>
              <p:cNvPr id="10" name="Freeform 8"/>
              <p:cNvSpPr>
                <a:spLocks/>
              </p:cNvSpPr>
              <p:nvPr/>
            </p:nvSpPr>
            <p:spPr bwMode="hidden">
              <a:xfrm>
                <a:off x="4501" y="2316"/>
                <a:ext cx="1248" cy="540"/>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spcBef>
                    <a:spcPct val="50000"/>
                  </a:spcBef>
                  <a:defRPr/>
                </a:pPr>
                <a:endParaRPr lang="zh-CN" altLang="en-US"/>
              </a:p>
            </p:txBody>
          </p:sp>
        </p:grpSp>
        <p:sp>
          <p:nvSpPr>
            <p:cNvPr id="4" name="Freeform 9"/>
            <p:cNvSpPr>
              <a:spLocks/>
            </p:cNvSpPr>
            <p:nvPr/>
          </p:nvSpPr>
          <p:spPr bwMode="hidden">
            <a:xfrm>
              <a:off x="3322" y="1341"/>
              <a:ext cx="1825" cy="1536"/>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spcBef>
                  <a:spcPct val="50000"/>
                </a:spcBef>
                <a:defRPr/>
              </a:pPr>
              <a:endParaRPr lang="zh-CN" altLang="en-US"/>
            </a:p>
          </p:txBody>
        </p:sp>
        <p:sp>
          <p:nvSpPr>
            <p:cNvPr id="5"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spcBef>
                  <a:spcPct val="50000"/>
                </a:spcBef>
                <a:defRPr/>
              </a:pP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560320" y="1705747"/>
            <a:ext cx="46085760" cy="7099036"/>
          </a:xfrm>
          <a:prstGeom prst="rect">
            <a:avLst/>
          </a:prstGeom>
        </p:spPr>
        <p:txBody>
          <a:bodyPr lIns="600177" tIns="300089" rIns="600177" bIns="3000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60320" y="9938658"/>
            <a:ext cx="46085760" cy="28110210"/>
          </a:xfrm>
          <a:prstGeom prst="rect">
            <a:avLst/>
          </a:prstGeom>
        </p:spPr>
        <p:txBody>
          <a:bodyPr vert="eaVert" lIns="600177" tIns="300089" rIns="600177" bIns="3000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124640" y="1705748"/>
            <a:ext cx="11521440" cy="36343120"/>
          </a:xfrm>
          <a:prstGeom prst="rect">
            <a:avLst/>
          </a:prstGeom>
        </p:spPr>
        <p:txBody>
          <a:bodyPr vert="eaVert" lIns="600177" tIns="300089" rIns="600177" bIns="3000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60320" y="1705748"/>
            <a:ext cx="33710880" cy="36343120"/>
          </a:xfrm>
          <a:prstGeom prst="rect">
            <a:avLst/>
          </a:prstGeom>
        </p:spPr>
        <p:txBody>
          <a:bodyPr vert="eaVert" lIns="600177" tIns="300089" rIns="600177" bIns="3000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60320" y="1705747"/>
            <a:ext cx="46085760" cy="7099036"/>
          </a:xfrm>
          <a:prstGeom prst="rect">
            <a:avLst/>
          </a:prstGeom>
        </p:spPr>
        <p:txBody>
          <a:bodyPr lIns="600177" tIns="300089" rIns="600177" bIns="300089"/>
          <a:lstStyle/>
          <a:p>
            <a:r>
              <a:rPr lang="zh-CN" altLang="en-US" smtClean="0"/>
              <a:t>单击此处编辑母版标题样式</a:t>
            </a:r>
            <a:endParaRPr lang="zh-CN" altLang="en-US"/>
          </a:p>
        </p:txBody>
      </p:sp>
      <p:sp>
        <p:nvSpPr>
          <p:cNvPr id="3" name="内容占位符 2"/>
          <p:cNvSpPr>
            <a:spLocks noGrp="1"/>
          </p:cNvSpPr>
          <p:nvPr>
            <p:ph idx="1"/>
          </p:nvPr>
        </p:nvSpPr>
        <p:spPr>
          <a:xfrm>
            <a:off x="2560320" y="9938658"/>
            <a:ext cx="46085760" cy="28110210"/>
          </a:xfrm>
          <a:prstGeom prst="rect">
            <a:avLst/>
          </a:prstGeom>
        </p:spPr>
        <p:txBody>
          <a:bodyPr lIns="600177" tIns="300089" rIns="600177" bIns="3000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044953" y="27370734"/>
            <a:ext cx="43525440" cy="8459682"/>
          </a:xfrm>
          <a:prstGeom prst="rect">
            <a:avLst/>
          </a:prstGeom>
        </p:spPr>
        <p:txBody>
          <a:bodyPr lIns="600177" tIns="300089" rIns="600177" bIns="300089" anchor="t"/>
          <a:lstStyle>
            <a:lvl1pPr algn="l">
              <a:defRPr sz="26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044953" y="18053247"/>
            <a:ext cx="43525440" cy="9317479"/>
          </a:xfrm>
          <a:prstGeom prst="rect">
            <a:avLst/>
          </a:prstGeom>
        </p:spPr>
        <p:txBody>
          <a:bodyPr lIns="600177" tIns="300089" rIns="600177" bIns="300089" anchor="b"/>
          <a:lstStyle>
            <a:lvl1pPr marL="0" indent="0">
              <a:buNone/>
              <a:defRPr sz="13100"/>
            </a:lvl1pPr>
            <a:lvl2pPr marL="3000887" indent="0">
              <a:buNone/>
              <a:defRPr sz="11800"/>
            </a:lvl2pPr>
            <a:lvl3pPr marL="6001775" indent="0">
              <a:buNone/>
              <a:defRPr sz="10500"/>
            </a:lvl3pPr>
            <a:lvl4pPr marL="9002662" indent="0">
              <a:buNone/>
              <a:defRPr sz="9200"/>
            </a:lvl4pPr>
            <a:lvl5pPr marL="12003562" indent="0">
              <a:buNone/>
              <a:defRPr sz="9200"/>
            </a:lvl5pPr>
            <a:lvl6pPr marL="15004449" indent="0">
              <a:buNone/>
              <a:defRPr sz="9200"/>
            </a:lvl6pPr>
            <a:lvl7pPr marL="18005337" indent="0">
              <a:buNone/>
              <a:defRPr sz="9200"/>
            </a:lvl7pPr>
            <a:lvl8pPr marL="21006224" indent="0">
              <a:buNone/>
              <a:defRPr sz="9200"/>
            </a:lvl8pPr>
            <a:lvl9pPr marL="24007111" indent="0">
              <a:buNone/>
              <a:defRPr sz="92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560320" y="1705747"/>
            <a:ext cx="46085760" cy="7099036"/>
          </a:xfrm>
          <a:prstGeom prst="rect">
            <a:avLst/>
          </a:prstGeom>
        </p:spPr>
        <p:txBody>
          <a:bodyPr lIns="600177" tIns="300089" rIns="600177" bIns="300089"/>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60320" y="9938658"/>
            <a:ext cx="22616160" cy="28110210"/>
          </a:xfrm>
          <a:prstGeom prst="rect">
            <a:avLst/>
          </a:prstGeom>
        </p:spPr>
        <p:txBody>
          <a:bodyPr lIns="600177" tIns="300089" rIns="600177" bIns="300089"/>
          <a:lstStyle>
            <a:lvl1pPr>
              <a:defRPr sz="18400"/>
            </a:lvl1pPr>
            <a:lvl2pPr>
              <a:defRPr sz="15800"/>
            </a:lvl2pPr>
            <a:lvl3pPr>
              <a:defRPr sz="13100"/>
            </a:lvl3pPr>
            <a:lvl4pPr>
              <a:defRPr sz="11800"/>
            </a:lvl4pPr>
            <a:lvl5pPr>
              <a:defRPr sz="11800"/>
            </a:lvl5pPr>
            <a:lvl6pPr>
              <a:defRPr sz="11800"/>
            </a:lvl6pPr>
            <a:lvl7pPr>
              <a:defRPr sz="11800"/>
            </a:lvl7pPr>
            <a:lvl8pPr>
              <a:defRPr sz="11800"/>
            </a:lvl8pPr>
            <a:lvl9pPr>
              <a:defRPr sz="1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26029920" y="9938658"/>
            <a:ext cx="22616160" cy="28110210"/>
          </a:xfrm>
          <a:prstGeom prst="rect">
            <a:avLst/>
          </a:prstGeom>
        </p:spPr>
        <p:txBody>
          <a:bodyPr lIns="600177" tIns="300089" rIns="600177" bIns="300089"/>
          <a:lstStyle>
            <a:lvl1pPr>
              <a:defRPr sz="18400"/>
            </a:lvl1pPr>
            <a:lvl2pPr>
              <a:defRPr sz="15800"/>
            </a:lvl2pPr>
            <a:lvl3pPr>
              <a:defRPr sz="13100"/>
            </a:lvl3pPr>
            <a:lvl4pPr>
              <a:defRPr sz="11800"/>
            </a:lvl4pPr>
            <a:lvl5pPr>
              <a:defRPr sz="11800"/>
            </a:lvl5pPr>
            <a:lvl6pPr>
              <a:defRPr sz="11800"/>
            </a:lvl6pPr>
            <a:lvl7pPr>
              <a:defRPr sz="11800"/>
            </a:lvl7pPr>
            <a:lvl8pPr>
              <a:defRPr sz="11800"/>
            </a:lvl8pPr>
            <a:lvl9pPr>
              <a:defRPr sz="1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560320" y="1705747"/>
            <a:ext cx="46085760" cy="7099036"/>
          </a:xfrm>
          <a:prstGeom prst="rect">
            <a:avLst/>
          </a:prstGeom>
        </p:spPr>
        <p:txBody>
          <a:bodyPr lIns="600177" tIns="300089" rIns="600177" bIns="30008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560320" y="9534404"/>
            <a:ext cx="22625053" cy="3973489"/>
          </a:xfrm>
          <a:prstGeom prst="rect">
            <a:avLst/>
          </a:prstGeom>
        </p:spPr>
        <p:txBody>
          <a:bodyPr lIns="600177" tIns="300089" rIns="600177" bIns="300089" anchor="b"/>
          <a:lstStyle>
            <a:lvl1pPr marL="0" indent="0">
              <a:buNone/>
              <a:defRPr sz="15800" b="1"/>
            </a:lvl1pPr>
            <a:lvl2pPr marL="3000887" indent="0">
              <a:buNone/>
              <a:defRPr sz="13100" b="1"/>
            </a:lvl2pPr>
            <a:lvl3pPr marL="6001775" indent="0">
              <a:buNone/>
              <a:defRPr sz="11800" b="1"/>
            </a:lvl3pPr>
            <a:lvl4pPr marL="9002662" indent="0">
              <a:buNone/>
              <a:defRPr sz="10500" b="1"/>
            </a:lvl4pPr>
            <a:lvl5pPr marL="12003562" indent="0">
              <a:buNone/>
              <a:defRPr sz="10500" b="1"/>
            </a:lvl5pPr>
            <a:lvl6pPr marL="15004449" indent="0">
              <a:buNone/>
              <a:defRPr sz="10500" b="1"/>
            </a:lvl6pPr>
            <a:lvl7pPr marL="18005337" indent="0">
              <a:buNone/>
              <a:defRPr sz="10500" b="1"/>
            </a:lvl7pPr>
            <a:lvl8pPr marL="21006224" indent="0">
              <a:buNone/>
              <a:defRPr sz="10500" b="1"/>
            </a:lvl8pPr>
            <a:lvl9pPr marL="24007111" indent="0">
              <a:buNone/>
              <a:defRPr sz="10500" b="1"/>
            </a:lvl9pPr>
          </a:lstStyle>
          <a:p>
            <a:pPr lvl="0"/>
            <a:r>
              <a:rPr lang="zh-CN" altLang="en-US" smtClean="0"/>
              <a:t>单击此处编辑母版文本样式</a:t>
            </a:r>
          </a:p>
        </p:txBody>
      </p:sp>
      <p:sp>
        <p:nvSpPr>
          <p:cNvPr id="4" name="内容占位符 3"/>
          <p:cNvSpPr>
            <a:spLocks noGrp="1"/>
          </p:cNvSpPr>
          <p:nvPr>
            <p:ph sz="half" idx="2"/>
          </p:nvPr>
        </p:nvSpPr>
        <p:spPr>
          <a:xfrm>
            <a:off x="2560320" y="13507885"/>
            <a:ext cx="22625053" cy="24540974"/>
          </a:xfrm>
          <a:prstGeom prst="rect">
            <a:avLst/>
          </a:prstGeom>
        </p:spPr>
        <p:txBody>
          <a:bodyPr lIns="600177" tIns="300089" rIns="600177" bIns="300089"/>
          <a:lstStyle>
            <a:lvl1pPr>
              <a:defRPr sz="15800"/>
            </a:lvl1pPr>
            <a:lvl2pPr>
              <a:defRPr sz="13100"/>
            </a:lvl2pPr>
            <a:lvl3pPr>
              <a:defRPr sz="11800"/>
            </a:lvl3pPr>
            <a:lvl4pPr>
              <a:defRPr sz="10500"/>
            </a:lvl4pPr>
            <a:lvl5pPr>
              <a:defRPr sz="10500"/>
            </a:lvl5pPr>
            <a:lvl6pPr>
              <a:defRPr sz="10500"/>
            </a:lvl6pPr>
            <a:lvl7pPr>
              <a:defRPr sz="10500"/>
            </a:lvl7pPr>
            <a:lvl8pPr>
              <a:defRPr sz="10500"/>
            </a:lvl8pPr>
            <a:lvl9pPr>
              <a:defRPr sz="10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26012148" y="9534404"/>
            <a:ext cx="22633940" cy="3973489"/>
          </a:xfrm>
          <a:prstGeom prst="rect">
            <a:avLst/>
          </a:prstGeom>
        </p:spPr>
        <p:txBody>
          <a:bodyPr lIns="600177" tIns="300089" rIns="600177" bIns="300089" anchor="b"/>
          <a:lstStyle>
            <a:lvl1pPr marL="0" indent="0">
              <a:buNone/>
              <a:defRPr sz="15800" b="1"/>
            </a:lvl1pPr>
            <a:lvl2pPr marL="3000887" indent="0">
              <a:buNone/>
              <a:defRPr sz="13100" b="1"/>
            </a:lvl2pPr>
            <a:lvl3pPr marL="6001775" indent="0">
              <a:buNone/>
              <a:defRPr sz="11800" b="1"/>
            </a:lvl3pPr>
            <a:lvl4pPr marL="9002662" indent="0">
              <a:buNone/>
              <a:defRPr sz="10500" b="1"/>
            </a:lvl4pPr>
            <a:lvl5pPr marL="12003562" indent="0">
              <a:buNone/>
              <a:defRPr sz="10500" b="1"/>
            </a:lvl5pPr>
            <a:lvl6pPr marL="15004449" indent="0">
              <a:buNone/>
              <a:defRPr sz="10500" b="1"/>
            </a:lvl6pPr>
            <a:lvl7pPr marL="18005337" indent="0">
              <a:buNone/>
              <a:defRPr sz="10500" b="1"/>
            </a:lvl7pPr>
            <a:lvl8pPr marL="21006224" indent="0">
              <a:buNone/>
              <a:defRPr sz="10500" b="1"/>
            </a:lvl8pPr>
            <a:lvl9pPr marL="24007111" indent="0">
              <a:buNone/>
              <a:defRPr sz="10500" b="1"/>
            </a:lvl9pPr>
          </a:lstStyle>
          <a:p>
            <a:pPr lvl="0"/>
            <a:r>
              <a:rPr lang="zh-CN" altLang="en-US" smtClean="0"/>
              <a:t>单击此处编辑母版文本样式</a:t>
            </a:r>
          </a:p>
        </p:txBody>
      </p:sp>
      <p:sp>
        <p:nvSpPr>
          <p:cNvPr id="6" name="内容占位符 5"/>
          <p:cNvSpPr>
            <a:spLocks noGrp="1"/>
          </p:cNvSpPr>
          <p:nvPr>
            <p:ph sz="quarter" idx="4"/>
          </p:nvPr>
        </p:nvSpPr>
        <p:spPr>
          <a:xfrm>
            <a:off x="26012148" y="13507885"/>
            <a:ext cx="22633940" cy="24540974"/>
          </a:xfrm>
          <a:prstGeom prst="rect">
            <a:avLst/>
          </a:prstGeom>
        </p:spPr>
        <p:txBody>
          <a:bodyPr lIns="600177" tIns="300089" rIns="600177" bIns="300089"/>
          <a:lstStyle>
            <a:lvl1pPr>
              <a:defRPr sz="15800"/>
            </a:lvl1pPr>
            <a:lvl2pPr>
              <a:defRPr sz="13100"/>
            </a:lvl2pPr>
            <a:lvl3pPr>
              <a:defRPr sz="11800"/>
            </a:lvl3pPr>
            <a:lvl4pPr>
              <a:defRPr sz="10500"/>
            </a:lvl4pPr>
            <a:lvl5pPr>
              <a:defRPr sz="10500"/>
            </a:lvl5pPr>
            <a:lvl6pPr>
              <a:defRPr sz="10500"/>
            </a:lvl6pPr>
            <a:lvl7pPr>
              <a:defRPr sz="10500"/>
            </a:lvl7pPr>
            <a:lvl8pPr>
              <a:defRPr sz="10500"/>
            </a:lvl8pPr>
            <a:lvl9pPr>
              <a:defRPr sz="10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60320" y="1705747"/>
            <a:ext cx="46085760" cy="7099036"/>
          </a:xfrm>
          <a:prstGeom prst="rect">
            <a:avLst/>
          </a:prstGeom>
        </p:spPr>
        <p:txBody>
          <a:bodyPr lIns="600177" tIns="300089" rIns="600177" bIns="300089"/>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60340" y="1695877"/>
            <a:ext cx="16846553" cy="7217357"/>
          </a:xfrm>
          <a:prstGeom prst="rect">
            <a:avLst/>
          </a:prstGeom>
        </p:spPr>
        <p:txBody>
          <a:bodyPr lIns="600177" tIns="300089" rIns="600177" bIns="300089" anchor="b"/>
          <a:lstStyle>
            <a:lvl1pPr algn="l">
              <a:defRPr sz="13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0020280" y="1695905"/>
            <a:ext cx="28625800" cy="36352983"/>
          </a:xfrm>
          <a:prstGeom prst="rect">
            <a:avLst/>
          </a:prstGeom>
        </p:spPr>
        <p:txBody>
          <a:bodyPr lIns="600177" tIns="300089" rIns="600177" bIns="300089"/>
          <a:lstStyle>
            <a:lvl1pPr>
              <a:defRPr sz="21000"/>
            </a:lvl1pPr>
            <a:lvl2pPr>
              <a:defRPr sz="18400"/>
            </a:lvl2pPr>
            <a:lvl3pPr>
              <a:defRPr sz="15800"/>
            </a:lvl3pPr>
            <a:lvl4pPr>
              <a:defRPr sz="13100"/>
            </a:lvl4pPr>
            <a:lvl5pPr>
              <a:defRPr sz="13100"/>
            </a:lvl5pPr>
            <a:lvl6pPr>
              <a:defRPr sz="13100"/>
            </a:lvl6pPr>
            <a:lvl7pPr>
              <a:defRPr sz="13100"/>
            </a:lvl7pPr>
            <a:lvl8pPr>
              <a:defRPr sz="13100"/>
            </a:lvl8pPr>
            <a:lvl9pPr>
              <a:defRPr sz="13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560340" y="8913254"/>
            <a:ext cx="16846553" cy="29135626"/>
          </a:xfrm>
          <a:prstGeom prst="rect">
            <a:avLst/>
          </a:prstGeom>
        </p:spPr>
        <p:txBody>
          <a:bodyPr lIns="600177" tIns="300089" rIns="600177" bIns="300089"/>
          <a:lstStyle>
            <a:lvl1pPr marL="0" indent="0">
              <a:buNone/>
              <a:defRPr sz="9200"/>
            </a:lvl1pPr>
            <a:lvl2pPr marL="3000887" indent="0">
              <a:buNone/>
              <a:defRPr sz="7900"/>
            </a:lvl2pPr>
            <a:lvl3pPr marL="6001775" indent="0">
              <a:buNone/>
              <a:defRPr sz="6600"/>
            </a:lvl3pPr>
            <a:lvl4pPr marL="9002662" indent="0">
              <a:buNone/>
              <a:defRPr sz="5900"/>
            </a:lvl4pPr>
            <a:lvl5pPr marL="12003562" indent="0">
              <a:buNone/>
              <a:defRPr sz="5900"/>
            </a:lvl5pPr>
            <a:lvl6pPr marL="15004449" indent="0">
              <a:buNone/>
              <a:defRPr sz="5900"/>
            </a:lvl6pPr>
            <a:lvl7pPr marL="18005337" indent="0">
              <a:buNone/>
              <a:defRPr sz="5900"/>
            </a:lvl7pPr>
            <a:lvl8pPr marL="21006224" indent="0">
              <a:buNone/>
              <a:defRPr sz="5900"/>
            </a:lvl8pPr>
            <a:lvl9pPr marL="24007111" indent="0">
              <a:buNone/>
              <a:defRPr sz="5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036813" y="29815949"/>
            <a:ext cx="30723840" cy="3519946"/>
          </a:xfrm>
          <a:prstGeom prst="rect">
            <a:avLst/>
          </a:prstGeom>
        </p:spPr>
        <p:txBody>
          <a:bodyPr lIns="600177" tIns="300089" rIns="600177" bIns="300089" anchor="b"/>
          <a:lstStyle>
            <a:lvl1pPr algn="l">
              <a:defRPr sz="13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0036813" y="3805870"/>
            <a:ext cx="30723840" cy="25556528"/>
          </a:xfrm>
          <a:prstGeom prst="rect">
            <a:avLst/>
          </a:prstGeom>
        </p:spPr>
        <p:txBody>
          <a:bodyPr lIns="600177" tIns="300089" rIns="600177" bIns="300089"/>
          <a:lstStyle>
            <a:lvl1pPr marL="0" indent="0">
              <a:buNone/>
              <a:defRPr sz="21000"/>
            </a:lvl1pPr>
            <a:lvl2pPr marL="3000887" indent="0">
              <a:buNone/>
              <a:defRPr sz="18400"/>
            </a:lvl2pPr>
            <a:lvl3pPr marL="6001775" indent="0">
              <a:buNone/>
              <a:defRPr sz="15800"/>
            </a:lvl3pPr>
            <a:lvl4pPr marL="9002662" indent="0">
              <a:buNone/>
              <a:defRPr sz="13100"/>
            </a:lvl4pPr>
            <a:lvl5pPr marL="12003562" indent="0">
              <a:buNone/>
              <a:defRPr sz="13100"/>
            </a:lvl5pPr>
            <a:lvl6pPr marL="15004449" indent="0">
              <a:buNone/>
              <a:defRPr sz="13100"/>
            </a:lvl6pPr>
            <a:lvl7pPr marL="18005337" indent="0">
              <a:buNone/>
              <a:defRPr sz="13100"/>
            </a:lvl7pPr>
            <a:lvl8pPr marL="21006224" indent="0">
              <a:buNone/>
              <a:defRPr sz="13100"/>
            </a:lvl8pPr>
            <a:lvl9pPr marL="24007111" indent="0">
              <a:buNone/>
              <a:defRPr sz="13100"/>
            </a:lvl9pPr>
          </a:lstStyle>
          <a:p>
            <a:pPr lvl="0"/>
            <a:endParaRPr lang="zh-CN" altLang="en-US" noProof="0" smtClean="0"/>
          </a:p>
        </p:txBody>
      </p:sp>
      <p:sp>
        <p:nvSpPr>
          <p:cNvPr id="4" name="文本占位符 3"/>
          <p:cNvSpPr>
            <a:spLocks noGrp="1"/>
          </p:cNvSpPr>
          <p:nvPr>
            <p:ph type="body" sz="half" idx="2"/>
          </p:nvPr>
        </p:nvSpPr>
        <p:spPr>
          <a:xfrm>
            <a:off x="10036813" y="33335907"/>
            <a:ext cx="30723840" cy="4998905"/>
          </a:xfrm>
          <a:prstGeom prst="rect">
            <a:avLst/>
          </a:prstGeom>
        </p:spPr>
        <p:txBody>
          <a:bodyPr lIns="600177" tIns="300089" rIns="600177" bIns="300089"/>
          <a:lstStyle>
            <a:lvl1pPr marL="0" indent="0">
              <a:buNone/>
              <a:defRPr sz="9200"/>
            </a:lvl1pPr>
            <a:lvl2pPr marL="3000887" indent="0">
              <a:buNone/>
              <a:defRPr sz="7900"/>
            </a:lvl2pPr>
            <a:lvl3pPr marL="6001775" indent="0">
              <a:buNone/>
              <a:defRPr sz="6600"/>
            </a:lvl3pPr>
            <a:lvl4pPr marL="9002662" indent="0">
              <a:buNone/>
              <a:defRPr sz="5900"/>
            </a:lvl4pPr>
            <a:lvl5pPr marL="12003562" indent="0">
              <a:buNone/>
              <a:defRPr sz="5900"/>
            </a:lvl5pPr>
            <a:lvl6pPr marL="15004449" indent="0">
              <a:buNone/>
              <a:defRPr sz="5900"/>
            </a:lvl6pPr>
            <a:lvl7pPr marL="18005337" indent="0">
              <a:buNone/>
              <a:defRPr sz="5900"/>
            </a:lvl7pPr>
            <a:lvl8pPr marL="21006224" indent="0">
              <a:buNone/>
              <a:defRPr sz="5900"/>
            </a:lvl8pPr>
            <a:lvl9pPr marL="24007111" indent="0">
              <a:buNone/>
              <a:defRPr sz="5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50" name="Group 4"/>
          <p:cNvGrpSpPr>
            <a:grpSpLocks/>
          </p:cNvGrpSpPr>
          <p:nvPr/>
        </p:nvGrpSpPr>
        <p:grpSpPr bwMode="auto">
          <a:xfrm>
            <a:off x="8" y="0"/>
            <a:ext cx="51188620" cy="42541628"/>
            <a:chOff x="0" y="0"/>
            <a:chExt cx="5758" cy="4315"/>
          </a:xfrm>
        </p:grpSpPr>
        <p:grpSp>
          <p:nvGrpSpPr>
            <p:cNvPr id="2051" name="Group 5"/>
            <p:cNvGrpSpPr>
              <a:grpSpLocks/>
            </p:cNvGrpSpPr>
            <p:nvPr userDrawn="1"/>
          </p:nvGrpSpPr>
          <p:grpSpPr bwMode="auto">
            <a:xfrm>
              <a:off x="1728" y="2230"/>
              <a:ext cx="4027" cy="2085"/>
              <a:chOff x="1728" y="2230"/>
              <a:chExt cx="4027" cy="2085"/>
            </a:xfrm>
          </p:grpSpPr>
          <p:sp>
            <p:nvSpPr>
              <p:cNvPr id="5877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spcBef>
                    <a:spcPct val="50000"/>
                  </a:spcBef>
                  <a:defRPr/>
                </a:pPr>
                <a:endParaRPr lang="zh-CN" altLang="en-US"/>
              </a:p>
            </p:txBody>
          </p:sp>
          <p:sp>
            <p:nvSpPr>
              <p:cNvPr id="5877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spcBef>
                    <a:spcPct val="50000"/>
                  </a:spcBef>
                  <a:defRPr/>
                </a:pPr>
                <a:endParaRPr lang="zh-CN" altLang="en-US"/>
              </a:p>
            </p:txBody>
          </p:sp>
          <p:sp>
            <p:nvSpPr>
              <p:cNvPr id="5877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spcBef>
                    <a:spcPct val="50000"/>
                  </a:spcBef>
                  <a:defRPr/>
                </a:pPr>
                <a:endParaRPr lang="zh-CN" altLang="en-US"/>
              </a:p>
            </p:txBody>
          </p:sp>
          <p:sp>
            <p:nvSpPr>
              <p:cNvPr id="58778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spcBef>
                    <a:spcPct val="50000"/>
                  </a:spcBef>
                  <a:defRPr/>
                </a:pPr>
                <a:endParaRPr lang="zh-CN" altLang="en-US"/>
              </a:p>
            </p:txBody>
          </p:sp>
          <p:sp>
            <p:nvSpPr>
              <p:cNvPr id="587786" name="Freeform 10"/>
              <p:cNvSpPr>
                <a:spLocks/>
              </p:cNvSpPr>
              <p:nvPr/>
            </p:nvSpPr>
            <p:spPr bwMode="hidden">
              <a:xfrm>
                <a:off x="4501" y="2316"/>
                <a:ext cx="1248" cy="540"/>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spcBef>
                    <a:spcPct val="50000"/>
                  </a:spcBef>
                  <a:defRPr/>
                </a:pPr>
                <a:endParaRPr lang="zh-CN" altLang="en-US"/>
              </a:p>
            </p:txBody>
          </p:sp>
        </p:grpSp>
        <p:sp>
          <p:nvSpPr>
            <p:cNvPr id="587787" name="Freeform 11"/>
            <p:cNvSpPr>
              <a:spLocks/>
            </p:cNvSpPr>
            <p:nvPr/>
          </p:nvSpPr>
          <p:spPr bwMode="hidden">
            <a:xfrm>
              <a:off x="3322" y="1341"/>
              <a:ext cx="1825" cy="1536"/>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spcBef>
                  <a:spcPct val="50000"/>
                </a:spcBef>
                <a:defRPr/>
              </a:pPr>
              <a:endParaRPr lang="zh-CN" altLang="en-US"/>
            </a:p>
          </p:txBody>
        </p:sp>
        <p:sp>
          <p:nvSpPr>
            <p:cNvPr id="58778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spcBef>
                  <a:spcPct val="50000"/>
                </a:spcBef>
                <a:defRPr/>
              </a:pPr>
              <a:endParaRPr lang="zh-CN" altLang="en-US"/>
            </a:p>
          </p:txBody>
        </p:sp>
      </p:grpSp>
    </p:spTree>
  </p:cSld>
  <p:clrMap bg1="dk2" tx1="lt1" bg2="dk1" tx2="lt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iming>
    <p:tnLst>
      <p:par>
        <p:cTn id="1" dur="indefinite" restart="never" nodeType="tmRoot"/>
      </p:par>
    </p:tnLst>
  </p:timing>
  <p:txStyles>
    <p:titleStyle>
      <a:lvl1pPr algn="ctr" rtl="0" eaLnBrk="0" fontAlgn="base" hangingPunct="0">
        <a:spcBef>
          <a:spcPct val="0"/>
        </a:spcBef>
        <a:spcAft>
          <a:spcPct val="0"/>
        </a:spcAft>
        <a:defRPr sz="289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2pPr>
      <a:lvl3pPr algn="ctr" rtl="0" eaLnBrk="0" fontAlgn="base" hangingPunct="0">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3pPr>
      <a:lvl4pPr algn="ctr" rtl="0" eaLnBrk="0" fontAlgn="base" hangingPunct="0">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4pPr>
      <a:lvl5pPr algn="ctr" rtl="0" eaLnBrk="0" fontAlgn="base" hangingPunct="0">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5pPr>
      <a:lvl6pPr marL="3000887" algn="ctr" rtl="0" fontAlgn="base">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6pPr>
      <a:lvl7pPr marL="6001775" algn="ctr" rtl="0" fontAlgn="base">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7pPr>
      <a:lvl8pPr marL="9002662" algn="ctr" rtl="0" fontAlgn="base">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8pPr>
      <a:lvl9pPr marL="12003562" algn="ctr" rtl="0" fontAlgn="base">
        <a:spcBef>
          <a:spcPct val="0"/>
        </a:spcBef>
        <a:spcAft>
          <a:spcPct val="0"/>
        </a:spcAft>
        <a:defRPr sz="28900" b="1">
          <a:solidFill>
            <a:schemeClr val="tx2"/>
          </a:solidFill>
          <a:effectLst>
            <a:outerShdw blurRad="38100" dist="38100" dir="2700000" algn="tl">
              <a:srgbClr val="000000"/>
            </a:outerShdw>
          </a:effectLst>
          <a:latin typeface="Garamond" pitchFamily="18" charset="0"/>
          <a:ea typeface="宋体" pitchFamily="2" charset="-122"/>
        </a:defRPr>
      </a:lvl9pPr>
    </p:titleStyle>
    <p:bodyStyle>
      <a:lvl1pPr marL="2250669" indent="-2250669" algn="l" rtl="0" eaLnBrk="0" fontAlgn="base" hangingPunct="0">
        <a:spcBef>
          <a:spcPct val="20000"/>
        </a:spcBef>
        <a:spcAft>
          <a:spcPct val="0"/>
        </a:spcAft>
        <a:buClr>
          <a:schemeClr val="hlink"/>
        </a:buClr>
        <a:buSzPct val="70000"/>
        <a:buFont typeface="Wingdings" pitchFamily="2" charset="2"/>
        <a:buChar char="n"/>
        <a:defRPr sz="21000">
          <a:solidFill>
            <a:schemeClr val="tx1"/>
          </a:solidFill>
          <a:effectLst>
            <a:outerShdw blurRad="38100" dist="38100" dir="2700000" algn="tl">
              <a:srgbClr val="000000"/>
            </a:outerShdw>
          </a:effectLst>
          <a:latin typeface="+mn-lt"/>
          <a:ea typeface="+mn-ea"/>
          <a:cs typeface="+mn-cs"/>
        </a:defRPr>
      </a:lvl1pPr>
      <a:lvl2pPr marL="4876447" indent="-1875559" algn="l" rtl="0" eaLnBrk="0" fontAlgn="base" hangingPunct="0">
        <a:spcBef>
          <a:spcPct val="20000"/>
        </a:spcBef>
        <a:spcAft>
          <a:spcPct val="0"/>
        </a:spcAft>
        <a:buClr>
          <a:schemeClr val="accent2"/>
        </a:buClr>
        <a:buSzPct val="70000"/>
        <a:buFont typeface="Wingdings" pitchFamily="2" charset="2"/>
        <a:buChar char="n"/>
        <a:defRPr sz="18400">
          <a:solidFill>
            <a:schemeClr val="tx1"/>
          </a:solidFill>
          <a:effectLst>
            <a:outerShdw blurRad="38100" dist="38100" dir="2700000" algn="tl">
              <a:srgbClr val="000000"/>
            </a:outerShdw>
          </a:effectLst>
          <a:latin typeface="+mn-lt"/>
          <a:ea typeface="+mn-ea"/>
        </a:defRPr>
      </a:lvl2pPr>
      <a:lvl3pPr marL="7502225" indent="-1500444" algn="l" rtl="0" eaLnBrk="0" fontAlgn="base" hangingPunct="0">
        <a:spcBef>
          <a:spcPct val="20000"/>
        </a:spcBef>
        <a:spcAft>
          <a:spcPct val="0"/>
        </a:spcAft>
        <a:buClr>
          <a:schemeClr val="tx2"/>
        </a:buClr>
        <a:buSzPct val="70000"/>
        <a:buFont typeface="Wingdings" pitchFamily="2" charset="2"/>
        <a:buChar char="n"/>
        <a:defRPr sz="15800">
          <a:solidFill>
            <a:schemeClr val="tx1"/>
          </a:solidFill>
          <a:effectLst>
            <a:outerShdw blurRad="38100" dist="38100" dir="2700000" algn="tl">
              <a:srgbClr val="000000"/>
            </a:outerShdw>
          </a:effectLst>
          <a:latin typeface="+mn-lt"/>
          <a:ea typeface="+mn-ea"/>
        </a:defRPr>
      </a:lvl3pPr>
      <a:lvl4pPr marL="10503112" indent="-1500444" algn="l" rtl="0" eaLnBrk="0" fontAlgn="base" hangingPunct="0">
        <a:spcBef>
          <a:spcPct val="20000"/>
        </a:spcBef>
        <a:spcAft>
          <a:spcPct val="0"/>
        </a:spcAft>
        <a:buClr>
          <a:schemeClr val="accent2"/>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4pPr>
      <a:lvl5pPr marL="13503999" indent="-1500444" algn="l" rtl="0" eaLnBrk="0" fontAlgn="base" hangingPunct="0">
        <a:spcBef>
          <a:spcPct val="20000"/>
        </a:spcBef>
        <a:spcAft>
          <a:spcPct val="0"/>
        </a:spcAft>
        <a:buClr>
          <a:schemeClr val="hlink"/>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5pPr>
      <a:lvl6pPr marL="16504887" indent="-1500444" algn="l" rtl="0" fontAlgn="base">
        <a:spcBef>
          <a:spcPct val="20000"/>
        </a:spcBef>
        <a:spcAft>
          <a:spcPct val="0"/>
        </a:spcAft>
        <a:buClr>
          <a:schemeClr val="hlink"/>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6pPr>
      <a:lvl7pPr marL="19505774" indent="-1500444" algn="l" rtl="0" fontAlgn="base">
        <a:spcBef>
          <a:spcPct val="20000"/>
        </a:spcBef>
        <a:spcAft>
          <a:spcPct val="0"/>
        </a:spcAft>
        <a:buClr>
          <a:schemeClr val="hlink"/>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7pPr>
      <a:lvl8pPr marL="22506661" indent="-1500444" algn="l" rtl="0" fontAlgn="base">
        <a:spcBef>
          <a:spcPct val="20000"/>
        </a:spcBef>
        <a:spcAft>
          <a:spcPct val="0"/>
        </a:spcAft>
        <a:buClr>
          <a:schemeClr val="hlink"/>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8pPr>
      <a:lvl9pPr marL="25507555" indent="-1500444" algn="l" rtl="0" fontAlgn="base">
        <a:spcBef>
          <a:spcPct val="20000"/>
        </a:spcBef>
        <a:spcAft>
          <a:spcPct val="0"/>
        </a:spcAft>
        <a:buClr>
          <a:schemeClr val="hlink"/>
        </a:buClr>
        <a:buSzPct val="70000"/>
        <a:buFont typeface="Wingdings" pitchFamily="2" charset="2"/>
        <a:buChar char="n"/>
        <a:defRPr sz="131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6001775" rtl="0" eaLnBrk="1" latinLnBrk="0" hangingPunct="1">
        <a:defRPr sz="11800" kern="1200">
          <a:solidFill>
            <a:schemeClr val="tx1"/>
          </a:solidFill>
          <a:latin typeface="+mn-lt"/>
          <a:ea typeface="+mn-ea"/>
          <a:cs typeface="+mn-cs"/>
        </a:defRPr>
      </a:lvl1pPr>
      <a:lvl2pPr marL="3000887" algn="l" defTabSz="6001775" rtl="0" eaLnBrk="1" latinLnBrk="0" hangingPunct="1">
        <a:defRPr sz="11800" kern="1200">
          <a:solidFill>
            <a:schemeClr val="tx1"/>
          </a:solidFill>
          <a:latin typeface="+mn-lt"/>
          <a:ea typeface="+mn-ea"/>
          <a:cs typeface="+mn-cs"/>
        </a:defRPr>
      </a:lvl2pPr>
      <a:lvl3pPr marL="6001775" algn="l" defTabSz="6001775" rtl="0" eaLnBrk="1" latinLnBrk="0" hangingPunct="1">
        <a:defRPr sz="11800" kern="1200">
          <a:solidFill>
            <a:schemeClr val="tx1"/>
          </a:solidFill>
          <a:latin typeface="+mn-lt"/>
          <a:ea typeface="+mn-ea"/>
          <a:cs typeface="+mn-cs"/>
        </a:defRPr>
      </a:lvl3pPr>
      <a:lvl4pPr marL="9002662" algn="l" defTabSz="6001775" rtl="0" eaLnBrk="1" latinLnBrk="0" hangingPunct="1">
        <a:defRPr sz="11800" kern="1200">
          <a:solidFill>
            <a:schemeClr val="tx1"/>
          </a:solidFill>
          <a:latin typeface="+mn-lt"/>
          <a:ea typeface="+mn-ea"/>
          <a:cs typeface="+mn-cs"/>
        </a:defRPr>
      </a:lvl4pPr>
      <a:lvl5pPr marL="12003562" algn="l" defTabSz="6001775" rtl="0" eaLnBrk="1" latinLnBrk="0" hangingPunct="1">
        <a:defRPr sz="11800" kern="1200">
          <a:solidFill>
            <a:schemeClr val="tx1"/>
          </a:solidFill>
          <a:latin typeface="+mn-lt"/>
          <a:ea typeface="+mn-ea"/>
          <a:cs typeface="+mn-cs"/>
        </a:defRPr>
      </a:lvl5pPr>
      <a:lvl6pPr marL="15004449" algn="l" defTabSz="6001775" rtl="0" eaLnBrk="1" latinLnBrk="0" hangingPunct="1">
        <a:defRPr sz="11800" kern="1200">
          <a:solidFill>
            <a:schemeClr val="tx1"/>
          </a:solidFill>
          <a:latin typeface="+mn-lt"/>
          <a:ea typeface="+mn-ea"/>
          <a:cs typeface="+mn-cs"/>
        </a:defRPr>
      </a:lvl6pPr>
      <a:lvl7pPr marL="18005337" algn="l" defTabSz="6001775" rtl="0" eaLnBrk="1" latinLnBrk="0" hangingPunct="1">
        <a:defRPr sz="11800" kern="1200">
          <a:solidFill>
            <a:schemeClr val="tx1"/>
          </a:solidFill>
          <a:latin typeface="+mn-lt"/>
          <a:ea typeface="+mn-ea"/>
          <a:cs typeface="+mn-cs"/>
        </a:defRPr>
      </a:lvl7pPr>
      <a:lvl8pPr marL="21006224" algn="l" defTabSz="6001775" rtl="0" eaLnBrk="1" latinLnBrk="0" hangingPunct="1">
        <a:defRPr sz="11800" kern="1200">
          <a:solidFill>
            <a:schemeClr val="tx1"/>
          </a:solidFill>
          <a:latin typeface="+mn-lt"/>
          <a:ea typeface="+mn-ea"/>
          <a:cs typeface="+mn-cs"/>
        </a:defRPr>
      </a:lvl8pPr>
      <a:lvl9pPr marL="24007111" algn="l" defTabSz="6001775" rtl="0" eaLnBrk="1" latinLnBrk="0" hangingPunct="1">
        <a:defRPr sz="1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Box 6"/>
          <p:cNvSpPr txBox="1">
            <a:spLocks noChangeArrowheads="1"/>
          </p:cNvSpPr>
          <p:nvPr/>
        </p:nvSpPr>
        <p:spPr bwMode="auto">
          <a:xfrm>
            <a:off x="2400143" y="0"/>
            <a:ext cx="46406125" cy="3437583"/>
          </a:xfrm>
          <a:prstGeom prst="rect">
            <a:avLst/>
          </a:prstGeom>
          <a:noFill/>
          <a:ln w="9525">
            <a:noFill/>
            <a:miter lim="800000"/>
            <a:headEnd/>
            <a:tailEnd/>
          </a:ln>
        </p:spPr>
        <p:txBody>
          <a:bodyPr wrap="square" lIns="600177" tIns="300089" rIns="600177" bIns="300089">
            <a:spAutoFit/>
          </a:bodyPr>
          <a:lstStyle/>
          <a:p>
            <a:pPr algn="ctr"/>
            <a:r>
              <a:rPr lang="en-US" altLang="zh-CN" sz="9200" b="0" dirty="0" smtClean="0"/>
              <a:t>EGU23-2614: Distribution of transparent </a:t>
            </a:r>
            <a:r>
              <a:rPr lang="en-US" altLang="zh-CN" sz="9200" b="0" dirty="0" err="1" smtClean="0"/>
              <a:t>exopolymer</a:t>
            </a:r>
            <a:r>
              <a:rPr lang="en-US" altLang="zh-CN" sz="9200" b="0" dirty="0" smtClean="0"/>
              <a:t> particles and their role in the carbon export in the South China Sea and western tropical North Pacific</a:t>
            </a:r>
            <a:endParaRPr lang="zh-CN" altLang="en-US" sz="9200" b="0" dirty="0"/>
          </a:p>
        </p:txBody>
      </p:sp>
      <p:sp>
        <p:nvSpPr>
          <p:cNvPr id="4103" name="Rectangle 4"/>
          <p:cNvSpPr txBox="1">
            <a:spLocks noChangeArrowheads="1"/>
          </p:cNvSpPr>
          <p:nvPr/>
        </p:nvSpPr>
        <p:spPr bwMode="auto">
          <a:xfrm>
            <a:off x="2671602" y="20439850"/>
            <a:ext cx="10930014" cy="1785950"/>
          </a:xfrm>
          <a:prstGeom prst="rect">
            <a:avLst/>
          </a:prstGeom>
          <a:noFill/>
          <a:ln w="9525">
            <a:noFill/>
            <a:miter lim="800000"/>
            <a:headEnd/>
            <a:tailEnd/>
          </a:ln>
        </p:spPr>
        <p:txBody>
          <a:bodyPr lIns="600177" tIns="300089" rIns="600177" bIns="300089" anchor="ctr"/>
          <a:lstStyle/>
          <a:p>
            <a:pPr algn="ctr"/>
            <a:r>
              <a:rPr lang="en-US" altLang="zh-CN" sz="5800" b="0" dirty="0">
                <a:latin typeface="Arial Unicode MS" pitchFamily="34" charset="-122"/>
                <a:ea typeface="Arial Unicode MS" pitchFamily="34" charset="-122"/>
                <a:cs typeface="Arial Unicode MS" pitchFamily="34" charset="-122"/>
              </a:rPr>
              <a:t>Fig.1 Study </a:t>
            </a:r>
            <a:r>
              <a:rPr lang="en-US" altLang="zh-CN" sz="5800" b="0" dirty="0" smtClean="0">
                <a:latin typeface="Arial Unicode MS" pitchFamily="34" charset="-122"/>
                <a:ea typeface="Arial Unicode MS" pitchFamily="34" charset="-122"/>
                <a:cs typeface="Arial Unicode MS" pitchFamily="34" charset="-122"/>
              </a:rPr>
              <a:t>area and stations</a:t>
            </a:r>
            <a:endParaRPr lang="zh-CN" altLang="en-US" sz="5800" b="0" dirty="0">
              <a:latin typeface="Arial Unicode MS" pitchFamily="34" charset="-122"/>
              <a:ea typeface="Arial Unicode MS" pitchFamily="34" charset="-122"/>
              <a:cs typeface="Arial Unicode MS" pitchFamily="34" charset="-122"/>
            </a:endParaRPr>
          </a:p>
        </p:txBody>
      </p:sp>
      <p:sp>
        <p:nvSpPr>
          <p:cNvPr id="4104" name="Rectangle 4"/>
          <p:cNvSpPr txBox="1">
            <a:spLocks noChangeArrowheads="1"/>
          </p:cNvSpPr>
          <p:nvPr/>
        </p:nvSpPr>
        <p:spPr bwMode="auto">
          <a:xfrm>
            <a:off x="13387302" y="20225536"/>
            <a:ext cx="13216030" cy="2128273"/>
          </a:xfrm>
          <a:prstGeom prst="rect">
            <a:avLst/>
          </a:prstGeom>
          <a:noFill/>
          <a:ln w="9525">
            <a:noFill/>
            <a:miter lim="800000"/>
            <a:headEnd/>
            <a:tailEnd/>
          </a:ln>
        </p:spPr>
        <p:txBody>
          <a:bodyPr lIns="600177" tIns="300089" rIns="600177" bIns="300089" anchor="ctr"/>
          <a:lstStyle/>
          <a:p>
            <a:pPr algn="ctr"/>
            <a:r>
              <a:rPr lang="en-US" altLang="zh-CN" sz="5800" b="0" dirty="0" smtClean="0">
                <a:latin typeface="Arial Unicode MS" pitchFamily="34" charset="-122"/>
                <a:ea typeface="Arial Unicode MS" pitchFamily="34" charset="-122"/>
                <a:cs typeface="Arial Unicode MS" pitchFamily="34" charset="-122"/>
              </a:rPr>
              <a:t>Fig.2 TEP stained with </a:t>
            </a:r>
            <a:r>
              <a:rPr lang="en-US" altLang="zh-CN" sz="5800" b="0" dirty="0" err="1" smtClean="0">
                <a:latin typeface="Arial Unicode MS" pitchFamily="34" charset="-122"/>
                <a:ea typeface="Arial Unicode MS" pitchFamily="34" charset="-122"/>
                <a:cs typeface="Arial Unicode MS" pitchFamily="34" charset="-122"/>
              </a:rPr>
              <a:t>Alcian</a:t>
            </a:r>
            <a:r>
              <a:rPr lang="en-US" altLang="zh-CN" sz="5800" b="0" dirty="0" smtClean="0">
                <a:latin typeface="Arial Unicode MS" pitchFamily="34" charset="-122"/>
                <a:ea typeface="Arial Unicode MS" pitchFamily="34" charset="-122"/>
                <a:cs typeface="Arial Unicode MS" pitchFamily="34" charset="-122"/>
              </a:rPr>
              <a:t> Blue</a:t>
            </a:r>
            <a:endParaRPr lang="zh-CN" altLang="en-US" sz="5800" b="0" dirty="0">
              <a:latin typeface="Arial Unicode MS" pitchFamily="34" charset="-122"/>
              <a:ea typeface="Arial Unicode MS" pitchFamily="34" charset="-122"/>
              <a:cs typeface="Arial Unicode MS" pitchFamily="34" charset="-122"/>
            </a:endParaRPr>
          </a:p>
        </p:txBody>
      </p:sp>
      <p:sp>
        <p:nvSpPr>
          <p:cNvPr id="4112" name="Rectangle 4"/>
          <p:cNvSpPr txBox="1">
            <a:spLocks noChangeArrowheads="1"/>
          </p:cNvSpPr>
          <p:nvPr/>
        </p:nvSpPr>
        <p:spPr bwMode="auto">
          <a:xfrm>
            <a:off x="28603596" y="33655880"/>
            <a:ext cx="20431268" cy="8286808"/>
          </a:xfrm>
          <a:prstGeom prst="rect">
            <a:avLst/>
          </a:prstGeom>
          <a:noFill/>
          <a:ln w="9525">
            <a:noFill/>
            <a:miter lim="800000"/>
            <a:headEnd/>
            <a:tailEnd/>
          </a:ln>
        </p:spPr>
        <p:txBody>
          <a:bodyPr lIns="600177" tIns="300089" rIns="600177" bIns="300089" anchor="ctr"/>
          <a:lstStyle/>
          <a:p>
            <a:r>
              <a:rPr lang="en-US" altLang="zh-CN" sz="6000" b="0" dirty="0" smtClean="0">
                <a:latin typeface="Arial Unicode MS" pitchFamily="34" charset="-122"/>
                <a:ea typeface="Arial Unicode MS" pitchFamily="34" charset="-122"/>
                <a:cs typeface="Arial Unicode MS" pitchFamily="34" charset="-122"/>
              </a:rPr>
              <a:t>(1) TEP concentrations were higher in the </a:t>
            </a:r>
            <a:r>
              <a:rPr lang="en-US" altLang="zh-CN" sz="6000" b="0" dirty="0" err="1" smtClean="0">
                <a:latin typeface="Arial Unicode MS" pitchFamily="34" charset="-122"/>
                <a:ea typeface="Arial Unicode MS" pitchFamily="34" charset="-122"/>
                <a:cs typeface="Arial Unicode MS" pitchFamily="34" charset="-122"/>
              </a:rPr>
              <a:t>epipelagic</a:t>
            </a:r>
            <a:r>
              <a:rPr lang="en-US" altLang="zh-CN" sz="6000" b="0" dirty="0" smtClean="0">
                <a:latin typeface="Arial Unicode MS" pitchFamily="34" charset="-122"/>
                <a:ea typeface="Arial Unicode MS" pitchFamily="34" charset="-122"/>
                <a:cs typeface="Arial Unicode MS" pitchFamily="34" charset="-122"/>
              </a:rPr>
              <a:t> layer than in deeper layers in the SCS and WTNP.</a:t>
            </a:r>
          </a:p>
          <a:p>
            <a:r>
              <a:rPr lang="en-US" altLang="zh-CN" sz="6000" b="0" dirty="0" smtClean="0">
                <a:latin typeface="Arial Unicode MS" pitchFamily="34" charset="-122"/>
                <a:ea typeface="Arial Unicode MS" pitchFamily="34" charset="-122"/>
                <a:cs typeface="Arial Unicode MS" pitchFamily="34" charset="-122"/>
              </a:rPr>
              <a:t>(2) TEP, together with phytoplankton cells, constituted a major part of  POC pool.</a:t>
            </a:r>
          </a:p>
          <a:p>
            <a:r>
              <a:rPr lang="en-US" altLang="zh-CN" sz="6000" b="0" dirty="0" smtClean="0">
                <a:latin typeface="Arial Unicode MS" pitchFamily="34" charset="-122"/>
                <a:ea typeface="Arial Unicode MS" pitchFamily="34" charset="-122"/>
                <a:cs typeface="Arial Unicode MS" pitchFamily="34" charset="-122"/>
              </a:rPr>
              <a:t>(3) The sinking flux of TEP constituted a mean of 61% and 46% of the total POC flux in the SCS and WTNP, respectively, indicating their important role in carbon export in these areas.</a:t>
            </a:r>
            <a:endParaRPr lang="zh-CN" altLang="en-US" sz="6000" b="0" dirty="0">
              <a:latin typeface="Arial Unicode MS" pitchFamily="34" charset="-122"/>
              <a:ea typeface="Arial Unicode MS" pitchFamily="34" charset="-122"/>
              <a:cs typeface="Arial Unicode MS" pitchFamily="34" charset="-122"/>
            </a:endParaRPr>
          </a:p>
        </p:txBody>
      </p:sp>
      <p:sp>
        <p:nvSpPr>
          <p:cNvPr id="26" name="Rectangle 4"/>
          <p:cNvSpPr txBox="1">
            <a:spLocks noChangeArrowheads="1"/>
          </p:cNvSpPr>
          <p:nvPr/>
        </p:nvSpPr>
        <p:spPr bwMode="auto">
          <a:xfrm>
            <a:off x="3700309" y="3294730"/>
            <a:ext cx="42405597" cy="3549518"/>
          </a:xfrm>
          <a:prstGeom prst="rect">
            <a:avLst/>
          </a:prstGeom>
          <a:noFill/>
          <a:ln w="9525">
            <a:noFill/>
            <a:miter lim="800000"/>
            <a:headEnd/>
            <a:tailEnd/>
          </a:ln>
        </p:spPr>
        <p:txBody>
          <a:bodyPr lIns="600177" tIns="300089" rIns="600177" bIns="300089" anchor="ctr"/>
          <a:lstStyle/>
          <a:p>
            <a:pPr algn="ctr"/>
            <a:r>
              <a:rPr lang="en-US" altLang="zh-CN" sz="7200" b="0" dirty="0" err="1" smtClean="0">
                <a:latin typeface="Arial Unicode MS" pitchFamily="34" charset="-122"/>
                <a:ea typeface="Arial Unicode MS" pitchFamily="34" charset="-122"/>
                <a:cs typeface="Arial Unicode MS" pitchFamily="34" charset="-122"/>
              </a:rPr>
              <a:t>Shujin</a:t>
            </a:r>
            <a:r>
              <a:rPr lang="en-US" altLang="zh-CN" sz="7200" b="0" dirty="0" smtClean="0">
                <a:latin typeface="Arial Unicode MS" pitchFamily="34" charset="-122"/>
                <a:ea typeface="Arial Unicode MS" pitchFamily="34" charset="-122"/>
                <a:cs typeface="Arial Unicode MS" pitchFamily="34" charset="-122"/>
              </a:rPr>
              <a:t> Guo</a:t>
            </a:r>
            <a:r>
              <a:rPr lang="en-US" altLang="zh-CN" sz="7200" b="0" baseline="30000" dirty="0" smtClean="0">
                <a:latin typeface="Arial Unicode MS" pitchFamily="34" charset="-122"/>
                <a:ea typeface="Arial Unicode MS" pitchFamily="34" charset="-122"/>
                <a:cs typeface="Arial Unicode MS" pitchFamily="34" charset="-122"/>
              </a:rPr>
              <a:t>1</a:t>
            </a:r>
            <a:r>
              <a:rPr lang="en-US" altLang="zh-CN" sz="7200" b="0" dirty="0" smtClean="0">
                <a:latin typeface="Arial Unicode MS" pitchFamily="34" charset="-122"/>
                <a:ea typeface="Arial Unicode MS" pitchFamily="34" charset="-122"/>
                <a:cs typeface="Arial Unicode MS" pitchFamily="34" charset="-122"/>
              </a:rPr>
              <a:t>, </a:t>
            </a:r>
            <a:r>
              <a:rPr lang="en-US" altLang="zh-CN" sz="7200" b="0" dirty="0" err="1" smtClean="0">
                <a:latin typeface="Arial Unicode MS" pitchFamily="34" charset="-122"/>
                <a:ea typeface="Arial Unicode MS" pitchFamily="34" charset="-122"/>
                <a:cs typeface="Arial Unicode MS" pitchFamily="34" charset="-122"/>
              </a:rPr>
              <a:t>Mingliang</a:t>
            </a:r>
            <a:r>
              <a:rPr lang="en-US" altLang="zh-CN" sz="7200" b="0" dirty="0" smtClean="0">
                <a:latin typeface="Arial Unicode MS" pitchFamily="34" charset="-122"/>
                <a:ea typeface="Arial Unicode MS" pitchFamily="34" charset="-122"/>
                <a:cs typeface="Arial Unicode MS" pitchFamily="34" charset="-122"/>
              </a:rPr>
              <a:t> Zhu</a:t>
            </a:r>
            <a:r>
              <a:rPr lang="en-US" altLang="zh-CN" sz="7200" b="0" baseline="30000" dirty="0" smtClean="0">
                <a:latin typeface="Arial Unicode MS" pitchFamily="34" charset="-122"/>
                <a:ea typeface="Arial Unicode MS" pitchFamily="34" charset="-122"/>
                <a:cs typeface="Arial Unicode MS" pitchFamily="34" charset="-122"/>
              </a:rPr>
              <a:t>1</a:t>
            </a:r>
            <a:r>
              <a:rPr lang="en-US" altLang="zh-CN" sz="7200" b="0" dirty="0" smtClean="0">
                <a:latin typeface="Arial Unicode MS" pitchFamily="34" charset="-122"/>
                <a:ea typeface="Arial Unicode MS" pitchFamily="34" charset="-122"/>
                <a:cs typeface="Arial Unicode MS" pitchFamily="34" charset="-122"/>
              </a:rPr>
              <a:t>, </a:t>
            </a:r>
            <a:r>
              <a:rPr lang="en-US" altLang="zh-CN" sz="7200" b="0" dirty="0" err="1" smtClean="0">
                <a:latin typeface="Arial Unicode MS" pitchFamily="34" charset="-122"/>
                <a:ea typeface="Arial Unicode MS" pitchFamily="34" charset="-122"/>
                <a:cs typeface="Arial Unicode MS" pitchFamily="34" charset="-122"/>
              </a:rPr>
              <a:t>Xiaoxia</a:t>
            </a:r>
            <a:r>
              <a:rPr lang="en-US" altLang="zh-CN" sz="7200" b="0" dirty="0" smtClean="0">
                <a:latin typeface="Arial Unicode MS" pitchFamily="34" charset="-122"/>
                <a:ea typeface="Arial Unicode MS" pitchFamily="34" charset="-122"/>
                <a:cs typeface="Arial Unicode MS" pitchFamily="34" charset="-122"/>
              </a:rPr>
              <a:t> Sun</a:t>
            </a:r>
            <a:r>
              <a:rPr lang="en-US" altLang="zh-CN" sz="7200" b="0" baseline="30000" dirty="0" smtClean="0">
                <a:latin typeface="Arial Unicode MS" pitchFamily="34" charset="-122"/>
                <a:ea typeface="Arial Unicode MS" pitchFamily="34" charset="-122"/>
                <a:cs typeface="Arial Unicode MS" pitchFamily="34" charset="-122"/>
              </a:rPr>
              <a:t>1</a:t>
            </a:r>
            <a:r>
              <a:rPr lang="en-US" altLang="zh-CN" sz="7900" b="0" baseline="30000" dirty="0" smtClean="0">
                <a:latin typeface="Times New Roman"/>
                <a:ea typeface="Arial Unicode MS" pitchFamily="34" charset="-122"/>
                <a:cs typeface="Times New Roman"/>
              </a:rPr>
              <a:t>*</a:t>
            </a:r>
            <a:endParaRPr lang="en-US" altLang="zh-CN" sz="7900" b="0" dirty="0" smtClean="0">
              <a:latin typeface="Arial Unicode MS" pitchFamily="34" charset="-122"/>
              <a:ea typeface="Arial Unicode MS" pitchFamily="34" charset="-122"/>
              <a:cs typeface="Arial Unicode MS" pitchFamily="34" charset="-122"/>
            </a:endParaRPr>
          </a:p>
          <a:p>
            <a:pPr marL="1143000" indent="-1143000" algn="ctr">
              <a:buAutoNum type="arabicPeriod"/>
            </a:pPr>
            <a:r>
              <a:rPr lang="en-US" altLang="zh-CN" sz="7200" b="0" dirty="0" smtClean="0">
                <a:latin typeface="Arial Unicode MS" pitchFamily="34" charset="-122"/>
                <a:ea typeface="Arial Unicode MS" pitchFamily="34" charset="-122"/>
                <a:cs typeface="Arial Unicode MS" pitchFamily="34" charset="-122"/>
              </a:rPr>
              <a:t>Institute of </a:t>
            </a:r>
            <a:r>
              <a:rPr lang="en-US" altLang="zh-CN" sz="7200" b="0" dirty="0" err="1" smtClean="0">
                <a:latin typeface="Arial Unicode MS" pitchFamily="34" charset="-122"/>
                <a:ea typeface="Arial Unicode MS" pitchFamily="34" charset="-122"/>
                <a:cs typeface="Arial Unicode MS" pitchFamily="34" charset="-122"/>
              </a:rPr>
              <a:t>Oceanology</a:t>
            </a:r>
            <a:r>
              <a:rPr lang="en-US" altLang="zh-CN" sz="7200" b="0" dirty="0" smtClean="0">
                <a:latin typeface="Arial Unicode MS" pitchFamily="34" charset="-122"/>
                <a:ea typeface="Arial Unicode MS" pitchFamily="34" charset="-122"/>
                <a:cs typeface="Arial Unicode MS" pitchFamily="34" charset="-122"/>
              </a:rPr>
              <a:t>, Chinese Academy of Sciences, Qingdao, China.</a:t>
            </a:r>
          </a:p>
          <a:p>
            <a:pPr marL="1143000" indent="-1143000" algn="ctr"/>
            <a:r>
              <a:rPr lang="en-US" altLang="zh-CN" sz="7200" b="0" dirty="0" smtClean="0">
                <a:latin typeface="Arial Unicode MS" pitchFamily="34" charset="-122"/>
                <a:ea typeface="Arial Unicode MS" pitchFamily="34" charset="-122"/>
                <a:cs typeface="Arial Unicode MS" pitchFamily="34" charset="-122"/>
              </a:rPr>
              <a:t> </a:t>
            </a:r>
            <a:r>
              <a:rPr lang="en-US" altLang="zh-CN" sz="7900" b="0" dirty="0" smtClean="0">
                <a:latin typeface="Times New Roman"/>
                <a:ea typeface="Arial Unicode MS" pitchFamily="34" charset="-122"/>
                <a:cs typeface="Times New Roman"/>
              </a:rPr>
              <a:t>*</a:t>
            </a:r>
            <a:r>
              <a:rPr lang="en-US" altLang="zh-CN" sz="7200" b="0" dirty="0" smtClean="0">
                <a:latin typeface="Arial Unicode MS" pitchFamily="34" charset="-122"/>
                <a:ea typeface="Arial Unicode MS" pitchFamily="34" charset="-122"/>
                <a:cs typeface="Arial Unicode MS" pitchFamily="34" charset="-122"/>
              </a:rPr>
              <a:t>Corresponding email: xsun@qdio.ac.cn</a:t>
            </a:r>
            <a:endParaRPr lang="zh-CN" altLang="en-US" sz="7200" b="0" dirty="0">
              <a:latin typeface="Arial Unicode MS" pitchFamily="34" charset="-122"/>
              <a:ea typeface="Arial Unicode MS" pitchFamily="34" charset="-122"/>
              <a:cs typeface="Arial Unicode MS" pitchFamily="34" charset="-122"/>
            </a:endParaRPr>
          </a:p>
        </p:txBody>
      </p:sp>
      <p:pic>
        <p:nvPicPr>
          <p:cNvPr id="18" name="图片 17" descr="站位图总1.tif"/>
          <p:cNvPicPr>
            <a:picLocks noChangeAspect="1"/>
          </p:cNvPicPr>
          <p:nvPr/>
        </p:nvPicPr>
        <p:blipFill>
          <a:blip r:embed="rId3"/>
          <a:stretch>
            <a:fillRect/>
          </a:stretch>
        </p:blipFill>
        <p:spPr>
          <a:xfrm>
            <a:off x="2242974" y="14296182"/>
            <a:ext cx="16101946" cy="6163040"/>
          </a:xfrm>
          <a:prstGeom prst="rect">
            <a:avLst/>
          </a:prstGeom>
        </p:spPr>
      </p:pic>
      <p:pic>
        <p:nvPicPr>
          <p:cNvPr id="19" name="Picture 2"/>
          <p:cNvPicPr>
            <a:picLocks noChangeAspect="1" noChangeArrowheads="1"/>
          </p:cNvPicPr>
          <p:nvPr/>
        </p:nvPicPr>
        <p:blipFill>
          <a:blip r:embed="rId4"/>
          <a:srcRect/>
          <a:stretch>
            <a:fillRect/>
          </a:stretch>
        </p:blipFill>
        <p:spPr bwMode="auto">
          <a:xfrm>
            <a:off x="19030904" y="14516620"/>
            <a:ext cx="6727682" cy="5572164"/>
          </a:xfrm>
          <a:prstGeom prst="rect">
            <a:avLst/>
          </a:prstGeom>
          <a:noFill/>
          <a:ln w="9525">
            <a:noFill/>
            <a:miter lim="800000"/>
            <a:headEnd/>
            <a:tailEnd/>
          </a:ln>
        </p:spPr>
      </p:pic>
      <p:pic>
        <p:nvPicPr>
          <p:cNvPr id="22" name="图片 21" descr="TEP Phyto Bac占POC比例汇总1.tif"/>
          <p:cNvPicPr>
            <a:picLocks noChangeAspect="1"/>
          </p:cNvPicPr>
          <p:nvPr/>
        </p:nvPicPr>
        <p:blipFill>
          <a:blip r:embed="rId5"/>
          <a:stretch>
            <a:fillRect/>
          </a:stretch>
        </p:blipFill>
        <p:spPr>
          <a:xfrm>
            <a:off x="29007824" y="14249169"/>
            <a:ext cx="18126610" cy="6762185"/>
          </a:xfrm>
          <a:prstGeom prst="rect">
            <a:avLst/>
          </a:prstGeom>
        </p:spPr>
      </p:pic>
      <p:pic>
        <p:nvPicPr>
          <p:cNvPr id="23" name="图片 22" descr="沉降通量汇总2.tif"/>
          <p:cNvPicPr>
            <a:picLocks noChangeAspect="1"/>
          </p:cNvPicPr>
          <p:nvPr/>
        </p:nvPicPr>
        <p:blipFill>
          <a:blip r:embed="rId6"/>
          <a:stretch>
            <a:fillRect/>
          </a:stretch>
        </p:blipFill>
        <p:spPr>
          <a:xfrm>
            <a:off x="29132058" y="22725866"/>
            <a:ext cx="18712886" cy="7000924"/>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2957354" y="38151702"/>
            <a:ext cx="22717284" cy="3576672"/>
          </a:xfrm>
          <a:prstGeom prst="rect">
            <a:avLst/>
          </a:prstGeom>
          <a:noFill/>
          <a:ln w="9525">
            <a:noFill/>
            <a:miter lim="800000"/>
            <a:headEnd/>
            <a:tailEnd/>
          </a:ln>
          <a:effectLst/>
        </p:spPr>
      </p:pic>
      <p:sp>
        <p:nvSpPr>
          <p:cNvPr id="24" name="Rectangle 4"/>
          <p:cNvSpPr txBox="1">
            <a:spLocks noChangeArrowheads="1"/>
          </p:cNvSpPr>
          <p:nvPr/>
        </p:nvSpPr>
        <p:spPr bwMode="auto">
          <a:xfrm>
            <a:off x="1926602" y="6782944"/>
            <a:ext cx="47506270" cy="5500726"/>
          </a:xfrm>
          <a:prstGeom prst="rect">
            <a:avLst/>
          </a:prstGeom>
          <a:noFill/>
          <a:ln w="38100">
            <a:noFill/>
            <a:headEnd/>
            <a:tailEnd/>
          </a:ln>
        </p:spPr>
        <p:style>
          <a:lnRef idx="2">
            <a:schemeClr val="accent1"/>
          </a:lnRef>
          <a:fillRef idx="1">
            <a:schemeClr val="lt1"/>
          </a:fillRef>
          <a:effectRef idx="0">
            <a:schemeClr val="accent1"/>
          </a:effectRef>
          <a:fontRef idx="minor">
            <a:schemeClr val="dk1"/>
          </a:fontRef>
        </p:style>
        <p:txBody>
          <a:bodyPr lIns="600177" tIns="300089" rIns="600177" bIns="300089" anchor="ctr"/>
          <a:lstStyle/>
          <a:p>
            <a:r>
              <a:rPr lang="en-US" altLang="zh-CN" sz="6000" dirty="0" smtClean="0">
                <a:latin typeface="Arial Unicode MS" pitchFamily="34" charset="-122"/>
                <a:ea typeface="Arial Unicode MS" pitchFamily="34" charset="-122"/>
                <a:cs typeface="Arial Unicode MS" pitchFamily="34" charset="-122"/>
              </a:rPr>
              <a:t>Research background and goal: </a:t>
            </a:r>
            <a:r>
              <a:rPr lang="en-US" altLang="zh-CN" sz="6000" b="0" dirty="0" smtClean="0">
                <a:latin typeface="Arial Unicode MS" pitchFamily="34" charset="-122"/>
                <a:ea typeface="Arial Unicode MS" pitchFamily="34" charset="-122"/>
                <a:cs typeface="Arial Unicode MS" pitchFamily="34" charset="-122"/>
              </a:rPr>
              <a:t>Transparent </a:t>
            </a:r>
            <a:r>
              <a:rPr lang="en-US" altLang="zh-CN" sz="6000" b="0" dirty="0" err="1" smtClean="0">
                <a:latin typeface="Arial Unicode MS" pitchFamily="34" charset="-122"/>
                <a:ea typeface="Arial Unicode MS" pitchFamily="34" charset="-122"/>
                <a:cs typeface="Arial Unicode MS" pitchFamily="34" charset="-122"/>
              </a:rPr>
              <a:t>exopolymer</a:t>
            </a:r>
            <a:r>
              <a:rPr lang="en-US" altLang="zh-CN" sz="6000" b="0" dirty="0" smtClean="0">
                <a:latin typeface="Arial Unicode MS" pitchFamily="34" charset="-122"/>
                <a:ea typeface="Arial Unicode MS" pitchFamily="34" charset="-122"/>
                <a:cs typeface="Arial Unicode MS" pitchFamily="34" charset="-122"/>
              </a:rPr>
              <a:t> particles (TEP) are transparent polysaccharide-enriched particles in the ocean. It has high carbon content, and can increase aggregate formation with other organic particles. The role of TEP in the carbon cycle remains inadequately understood in </a:t>
            </a:r>
            <a:r>
              <a:rPr lang="en-US" altLang="zh-CN" sz="6000" b="0" dirty="0" err="1" smtClean="0">
                <a:latin typeface="Arial Unicode MS" pitchFamily="34" charset="-122"/>
                <a:ea typeface="Arial Unicode MS" pitchFamily="34" charset="-122"/>
                <a:cs typeface="Arial Unicode MS" pitchFamily="34" charset="-122"/>
              </a:rPr>
              <a:t>oligotrophic</a:t>
            </a:r>
            <a:r>
              <a:rPr lang="en-US" altLang="zh-CN" sz="6000" b="0" dirty="0" smtClean="0">
                <a:latin typeface="Arial Unicode MS" pitchFamily="34" charset="-122"/>
                <a:ea typeface="Arial Unicode MS" pitchFamily="34" charset="-122"/>
                <a:cs typeface="Arial Unicode MS" pitchFamily="34" charset="-122"/>
              </a:rPr>
              <a:t> tropical oceans. This study investigates TEP distribution and sinking fluxes in the South China Sea (SCS) and western tropical North Pacific (WTNP) to provide insight into the role TEP play in the carbon cycle in </a:t>
            </a:r>
            <a:r>
              <a:rPr lang="en-US" altLang="zh-CN" sz="6000" b="0" dirty="0" err="1" smtClean="0">
                <a:latin typeface="Arial Unicode MS" pitchFamily="34" charset="-122"/>
                <a:ea typeface="Arial Unicode MS" pitchFamily="34" charset="-122"/>
                <a:cs typeface="Arial Unicode MS" pitchFamily="34" charset="-122"/>
              </a:rPr>
              <a:t>oligotrophic</a:t>
            </a:r>
            <a:r>
              <a:rPr lang="en-US" altLang="zh-CN" sz="6000" b="0" dirty="0" smtClean="0">
                <a:latin typeface="Arial Unicode MS" pitchFamily="34" charset="-122"/>
                <a:ea typeface="Arial Unicode MS" pitchFamily="34" charset="-122"/>
                <a:cs typeface="Arial Unicode MS" pitchFamily="34" charset="-122"/>
              </a:rPr>
              <a:t> tropical oceans.</a:t>
            </a:r>
            <a:endParaRPr lang="zh-CN" altLang="en-US" sz="6000" b="0" dirty="0">
              <a:latin typeface="Arial Unicode MS" pitchFamily="34" charset="-122"/>
              <a:ea typeface="Arial Unicode MS" pitchFamily="34" charset="-122"/>
              <a:cs typeface="Arial Unicode MS" pitchFamily="34" charset="-122"/>
            </a:endParaRPr>
          </a:p>
        </p:txBody>
      </p:sp>
      <p:sp>
        <p:nvSpPr>
          <p:cNvPr id="25" name="Rectangle 4"/>
          <p:cNvSpPr txBox="1">
            <a:spLocks noChangeArrowheads="1"/>
          </p:cNvSpPr>
          <p:nvPr/>
        </p:nvSpPr>
        <p:spPr bwMode="auto">
          <a:xfrm>
            <a:off x="2743040" y="33818586"/>
            <a:ext cx="22288656" cy="1785950"/>
          </a:xfrm>
          <a:prstGeom prst="rect">
            <a:avLst/>
          </a:prstGeom>
          <a:noFill/>
          <a:ln w="9525">
            <a:noFill/>
            <a:miter lim="800000"/>
            <a:headEnd/>
            <a:tailEnd/>
          </a:ln>
        </p:spPr>
        <p:txBody>
          <a:bodyPr lIns="600177" tIns="300089" rIns="600177" bIns="300089" anchor="ctr"/>
          <a:lstStyle/>
          <a:p>
            <a:pPr algn="ctr"/>
            <a:r>
              <a:rPr lang="en-US" altLang="zh-CN" sz="5800" b="0" dirty="0" smtClean="0">
                <a:latin typeface="Arial Unicode MS" pitchFamily="34" charset="-122"/>
                <a:ea typeface="Arial Unicode MS" pitchFamily="34" charset="-122"/>
                <a:cs typeface="Arial Unicode MS" pitchFamily="34" charset="-122"/>
              </a:rPr>
              <a:t>Fig.3 Sectional distributions of TEP concentrations (</a:t>
            </a:r>
            <a:r>
              <a:rPr lang="el-GR" altLang="zh-CN" sz="5800" b="0" dirty="0" smtClean="0">
                <a:latin typeface="Arial Unicode MS" pitchFamily="34" charset="-122"/>
                <a:ea typeface="Arial Unicode MS" pitchFamily="34" charset="-122"/>
                <a:cs typeface="Arial Unicode MS" pitchFamily="34" charset="-122"/>
              </a:rPr>
              <a:t>μ</a:t>
            </a:r>
            <a:r>
              <a:rPr lang="en-US" altLang="zh-CN" sz="5800" b="0" dirty="0" smtClean="0">
                <a:latin typeface="Arial Unicode MS" pitchFamily="34" charset="-122"/>
                <a:ea typeface="Arial Unicode MS" pitchFamily="34" charset="-122"/>
                <a:cs typeface="Arial Unicode MS" pitchFamily="34" charset="-122"/>
              </a:rPr>
              <a:t>g </a:t>
            </a:r>
            <a:r>
              <a:rPr lang="en-US" altLang="zh-CN" sz="5800" b="0" dirty="0" err="1" smtClean="0">
                <a:latin typeface="Arial Unicode MS" pitchFamily="34" charset="-122"/>
                <a:ea typeface="Arial Unicode MS" pitchFamily="34" charset="-122"/>
                <a:cs typeface="Arial Unicode MS" pitchFamily="34" charset="-122"/>
              </a:rPr>
              <a:t>Xeq</a:t>
            </a:r>
            <a:r>
              <a:rPr lang="en-US" altLang="zh-CN" sz="5800" b="0" dirty="0" smtClean="0">
                <a:latin typeface="Arial Unicode MS" pitchFamily="34" charset="-122"/>
                <a:ea typeface="Arial Unicode MS" pitchFamily="34" charset="-122"/>
                <a:cs typeface="Arial Unicode MS" pitchFamily="34" charset="-122"/>
              </a:rPr>
              <a:t>. L</a:t>
            </a:r>
            <a:r>
              <a:rPr lang="en-US" altLang="zh-CN" sz="5800" b="0" baseline="30000" dirty="0" smtClean="0">
                <a:latin typeface="Arial Unicode MS" pitchFamily="34" charset="-122"/>
                <a:ea typeface="Arial Unicode MS" pitchFamily="34" charset="-122"/>
                <a:cs typeface="Arial Unicode MS" pitchFamily="34" charset="-122"/>
              </a:rPr>
              <a:t>-1</a:t>
            </a:r>
            <a:r>
              <a:rPr lang="en-US" altLang="zh-CN" sz="5800" b="0" dirty="0" smtClean="0">
                <a:latin typeface="Arial Unicode MS" pitchFamily="34" charset="-122"/>
                <a:ea typeface="Arial Unicode MS" pitchFamily="34" charset="-122"/>
                <a:cs typeface="Arial Unicode MS" pitchFamily="34" charset="-122"/>
              </a:rPr>
              <a:t>) in the SCS (a, b) and WTNP (c, d)</a:t>
            </a:r>
            <a:endParaRPr lang="zh-CN" altLang="en-US" sz="5800" b="0" dirty="0">
              <a:latin typeface="Arial Unicode MS" pitchFamily="34" charset="-122"/>
              <a:ea typeface="Arial Unicode MS" pitchFamily="34" charset="-122"/>
              <a:cs typeface="Arial Unicode MS" pitchFamily="34" charset="-122"/>
            </a:endParaRPr>
          </a:p>
        </p:txBody>
      </p:sp>
      <p:sp>
        <p:nvSpPr>
          <p:cNvPr id="27" name="Rectangle 4"/>
          <p:cNvSpPr txBox="1">
            <a:spLocks noChangeArrowheads="1"/>
          </p:cNvSpPr>
          <p:nvPr/>
        </p:nvSpPr>
        <p:spPr bwMode="auto">
          <a:xfrm>
            <a:off x="2528726" y="36176040"/>
            <a:ext cx="22288656" cy="1785950"/>
          </a:xfrm>
          <a:prstGeom prst="rect">
            <a:avLst/>
          </a:prstGeom>
          <a:noFill/>
          <a:ln w="9525">
            <a:noFill/>
            <a:miter lim="800000"/>
            <a:headEnd/>
            <a:tailEnd/>
          </a:ln>
        </p:spPr>
        <p:txBody>
          <a:bodyPr lIns="600177" tIns="300089" rIns="600177" bIns="300089" anchor="ctr"/>
          <a:lstStyle/>
          <a:p>
            <a:pPr algn="ctr"/>
            <a:r>
              <a:rPr lang="en-US" altLang="zh-CN" sz="5800" b="0" dirty="0" smtClean="0">
                <a:latin typeface="Arial Unicode MS" pitchFamily="34" charset="-122"/>
                <a:ea typeface="Arial Unicode MS" pitchFamily="34" charset="-122"/>
                <a:cs typeface="Arial Unicode MS" pitchFamily="34" charset="-122"/>
              </a:rPr>
              <a:t>Table 1 Environmental parameters and TEP concentrations in the surface, DCM and bottom layers in the SCS and WTNP</a:t>
            </a:r>
            <a:endParaRPr lang="zh-CN" altLang="en-US" sz="5800" b="0" dirty="0">
              <a:latin typeface="Arial Unicode MS" pitchFamily="34" charset="-122"/>
              <a:ea typeface="Arial Unicode MS" pitchFamily="34" charset="-122"/>
              <a:cs typeface="Arial Unicode MS" pitchFamily="34" charset="-122"/>
            </a:endParaRPr>
          </a:p>
        </p:txBody>
      </p:sp>
      <p:sp>
        <p:nvSpPr>
          <p:cNvPr id="28" name="Rectangle 4"/>
          <p:cNvSpPr txBox="1">
            <a:spLocks noChangeArrowheads="1"/>
          </p:cNvSpPr>
          <p:nvPr/>
        </p:nvSpPr>
        <p:spPr bwMode="auto">
          <a:xfrm>
            <a:off x="29446206" y="21011354"/>
            <a:ext cx="18759798" cy="1785950"/>
          </a:xfrm>
          <a:prstGeom prst="rect">
            <a:avLst/>
          </a:prstGeom>
          <a:noFill/>
          <a:ln w="9525">
            <a:noFill/>
            <a:miter lim="800000"/>
            <a:headEnd/>
            <a:tailEnd/>
          </a:ln>
        </p:spPr>
        <p:txBody>
          <a:bodyPr lIns="600177" tIns="300089" rIns="600177" bIns="300089" anchor="ctr"/>
          <a:lstStyle/>
          <a:p>
            <a:pPr algn="ctr"/>
            <a:r>
              <a:rPr lang="en-US" altLang="zh-CN" sz="5800" b="0" dirty="0" smtClean="0">
                <a:latin typeface="Arial Unicode MS" pitchFamily="34" charset="-122"/>
                <a:ea typeface="Arial Unicode MS" pitchFamily="34" charset="-122"/>
                <a:cs typeface="Arial Unicode MS" pitchFamily="34" charset="-122"/>
              </a:rPr>
              <a:t>Fig.4 Contributions of TEP, phytoplankton and bacteria to POC in the SCS (a) and WTNP (b).</a:t>
            </a:r>
            <a:endParaRPr lang="zh-CN" altLang="en-US" sz="5800" b="0" dirty="0">
              <a:latin typeface="Arial Unicode MS" pitchFamily="34" charset="-122"/>
              <a:ea typeface="Arial Unicode MS" pitchFamily="34" charset="-122"/>
              <a:cs typeface="Arial Unicode MS" pitchFamily="34" charset="-122"/>
            </a:endParaRPr>
          </a:p>
        </p:txBody>
      </p:sp>
      <p:sp>
        <p:nvSpPr>
          <p:cNvPr id="29" name="Rectangle 4"/>
          <p:cNvSpPr txBox="1">
            <a:spLocks noChangeArrowheads="1"/>
          </p:cNvSpPr>
          <p:nvPr/>
        </p:nvSpPr>
        <p:spPr bwMode="auto">
          <a:xfrm>
            <a:off x="29489248" y="29369600"/>
            <a:ext cx="18759798" cy="1785950"/>
          </a:xfrm>
          <a:prstGeom prst="rect">
            <a:avLst/>
          </a:prstGeom>
          <a:noFill/>
          <a:ln w="9525">
            <a:noFill/>
            <a:miter lim="800000"/>
            <a:headEnd/>
            <a:tailEnd/>
          </a:ln>
        </p:spPr>
        <p:txBody>
          <a:bodyPr lIns="600177" tIns="300089" rIns="600177" bIns="300089" anchor="ctr"/>
          <a:lstStyle/>
          <a:p>
            <a:pPr algn="ctr"/>
            <a:r>
              <a:rPr lang="en-US" altLang="zh-CN" sz="5800" b="0" dirty="0" smtClean="0">
                <a:latin typeface="Arial Unicode MS" pitchFamily="34" charset="-122"/>
                <a:ea typeface="Arial Unicode MS" pitchFamily="34" charset="-122"/>
                <a:cs typeface="Arial Unicode MS" pitchFamily="34" charset="-122"/>
              </a:rPr>
              <a:t>Fig.5 Sinking flux of TEP and POC determined with sediment trap in the SCS (a) and WTNP (b).</a:t>
            </a:r>
            <a:endParaRPr lang="zh-CN" altLang="en-US" sz="5800" b="0" dirty="0">
              <a:latin typeface="Arial Unicode MS" pitchFamily="34" charset="-122"/>
              <a:ea typeface="Arial Unicode MS" pitchFamily="34" charset="-122"/>
              <a:cs typeface="Arial Unicode MS" pitchFamily="34" charset="-122"/>
            </a:endParaRPr>
          </a:p>
        </p:txBody>
      </p:sp>
      <p:pic>
        <p:nvPicPr>
          <p:cNvPr id="1027" name="Picture 3"/>
          <p:cNvPicPr>
            <a:picLocks noChangeAspect="1" noChangeArrowheads="1"/>
          </p:cNvPicPr>
          <p:nvPr/>
        </p:nvPicPr>
        <p:blipFill>
          <a:blip r:embed="rId8"/>
          <a:srcRect/>
          <a:stretch>
            <a:fillRect/>
          </a:stretch>
        </p:blipFill>
        <p:spPr bwMode="auto">
          <a:xfrm>
            <a:off x="2957354" y="24245894"/>
            <a:ext cx="21273404" cy="9501254"/>
          </a:xfrm>
          <a:prstGeom prst="rect">
            <a:avLst/>
          </a:prstGeom>
          <a:noFill/>
          <a:ln w="9525">
            <a:noFill/>
            <a:miter lim="800000"/>
            <a:headEnd/>
            <a:tailEnd/>
          </a:ln>
          <a:effectLst/>
        </p:spPr>
      </p:pic>
      <p:sp>
        <p:nvSpPr>
          <p:cNvPr id="33" name="圆角矩形 32"/>
          <p:cNvSpPr/>
          <p:nvPr/>
        </p:nvSpPr>
        <p:spPr bwMode="auto">
          <a:xfrm>
            <a:off x="1898032" y="6729878"/>
            <a:ext cx="47577708" cy="5429288"/>
          </a:xfrm>
          <a:prstGeom prst="roundRect">
            <a:avLst/>
          </a:prstGeom>
          <a:noFill/>
          <a:ln w="19050" cap="flat" cmpd="sng" algn="ctr">
            <a:solidFill>
              <a:schemeClr val="bg1">
                <a:lumMod val="60000"/>
                <a:lumOff val="40000"/>
              </a:schemeClr>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sp>
        <p:nvSpPr>
          <p:cNvPr id="35" name="Rectangle 4"/>
          <p:cNvSpPr txBox="1">
            <a:spLocks noChangeArrowheads="1"/>
          </p:cNvSpPr>
          <p:nvPr/>
        </p:nvSpPr>
        <p:spPr bwMode="auto">
          <a:xfrm>
            <a:off x="2062840" y="12724546"/>
            <a:ext cx="14682048" cy="1785950"/>
          </a:xfrm>
          <a:prstGeom prst="rect">
            <a:avLst/>
          </a:prstGeom>
          <a:noFill/>
          <a:ln w="9525">
            <a:noFill/>
            <a:miter lim="800000"/>
            <a:headEnd/>
            <a:tailEnd/>
          </a:ln>
        </p:spPr>
        <p:txBody>
          <a:bodyPr lIns="600177" tIns="300089" rIns="600177" bIns="300089" anchor="ctr"/>
          <a:lstStyle/>
          <a:p>
            <a:r>
              <a:rPr lang="en-US" altLang="zh-CN" sz="6000" dirty="0" smtClean="0">
                <a:latin typeface="Arial Unicode MS" pitchFamily="34" charset="-122"/>
                <a:ea typeface="Arial Unicode MS" pitchFamily="34" charset="-122"/>
                <a:cs typeface="Arial Unicode MS" pitchFamily="34" charset="-122"/>
              </a:rPr>
              <a:t>Study area and sampling stations</a:t>
            </a:r>
            <a:endParaRPr lang="zh-CN" altLang="en-US" sz="6000" dirty="0">
              <a:latin typeface="Arial Unicode MS" pitchFamily="34" charset="-122"/>
              <a:ea typeface="Arial Unicode MS" pitchFamily="34" charset="-122"/>
              <a:cs typeface="Arial Unicode MS" pitchFamily="34" charset="-122"/>
            </a:endParaRPr>
          </a:p>
        </p:txBody>
      </p:sp>
      <p:sp>
        <p:nvSpPr>
          <p:cNvPr id="36" name="圆角矩形 35"/>
          <p:cNvSpPr/>
          <p:nvPr/>
        </p:nvSpPr>
        <p:spPr bwMode="auto">
          <a:xfrm>
            <a:off x="1951098" y="12510232"/>
            <a:ext cx="24580796" cy="9858444"/>
          </a:xfrm>
          <a:prstGeom prst="roundRect">
            <a:avLst/>
          </a:prstGeom>
          <a:noFill/>
          <a:ln w="19050" cap="flat" cmpd="sng" algn="ctr">
            <a:solidFill>
              <a:schemeClr val="bg1">
                <a:lumMod val="60000"/>
                <a:lumOff val="40000"/>
              </a:schemeClr>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sp>
        <p:nvSpPr>
          <p:cNvPr id="37" name="Rectangle 4"/>
          <p:cNvSpPr txBox="1">
            <a:spLocks noChangeArrowheads="1"/>
          </p:cNvSpPr>
          <p:nvPr/>
        </p:nvSpPr>
        <p:spPr bwMode="auto">
          <a:xfrm>
            <a:off x="2068964" y="22980998"/>
            <a:ext cx="10318206" cy="1785950"/>
          </a:xfrm>
          <a:prstGeom prst="rect">
            <a:avLst/>
          </a:prstGeom>
          <a:noFill/>
          <a:ln w="9525">
            <a:noFill/>
            <a:miter lim="800000"/>
            <a:headEnd/>
            <a:tailEnd/>
          </a:ln>
        </p:spPr>
        <p:txBody>
          <a:bodyPr lIns="600177" tIns="300089" rIns="600177" bIns="300089" anchor="ctr"/>
          <a:lstStyle/>
          <a:p>
            <a:r>
              <a:rPr lang="en-US" altLang="zh-CN" sz="6000" dirty="0" smtClean="0">
                <a:latin typeface="Arial Unicode MS" pitchFamily="34" charset="-122"/>
                <a:ea typeface="Arial Unicode MS" pitchFamily="34" charset="-122"/>
                <a:cs typeface="Arial Unicode MS" pitchFamily="34" charset="-122"/>
              </a:rPr>
              <a:t>Results: TEP distribution</a:t>
            </a:r>
            <a:endParaRPr lang="zh-CN" altLang="en-US" sz="6000" dirty="0">
              <a:latin typeface="Arial Unicode MS" pitchFamily="34" charset="-122"/>
              <a:ea typeface="Arial Unicode MS" pitchFamily="34" charset="-122"/>
              <a:cs typeface="Arial Unicode MS" pitchFamily="34" charset="-122"/>
            </a:endParaRPr>
          </a:p>
        </p:txBody>
      </p:sp>
      <p:sp>
        <p:nvSpPr>
          <p:cNvPr id="39" name="矩形 38"/>
          <p:cNvSpPr/>
          <p:nvPr/>
        </p:nvSpPr>
        <p:spPr bwMode="auto">
          <a:xfrm>
            <a:off x="-16545220" y="15224876"/>
            <a:ext cx="914400" cy="914400"/>
          </a:xfrm>
          <a:prstGeom prst="rect">
            <a:avLst/>
          </a:prstGeom>
          <a:solidFill>
            <a:schemeClr val="tx1"/>
          </a:solidFill>
          <a:ln w="19050" cap="flat" cmpd="sng" algn="ctr">
            <a:solidFill>
              <a:srgbClr val="000000"/>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sp>
        <p:nvSpPr>
          <p:cNvPr id="40" name="矩形 39"/>
          <p:cNvSpPr/>
          <p:nvPr/>
        </p:nvSpPr>
        <p:spPr bwMode="auto">
          <a:xfrm>
            <a:off x="2100098" y="23136123"/>
            <a:ext cx="24503234" cy="18859632"/>
          </a:xfrm>
          <a:prstGeom prst="rect">
            <a:avLst/>
          </a:prstGeom>
          <a:noFill/>
          <a:ln w="19050" cap="flat" cmpd="sng" algn="ctr">
            <a:solidFill>
              <a:schemeClr val="bg1">
                <a:lumMod val="60000"/>
                <a:lumOff val="40000"/>
              </a:schemeClr>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sp>
        <p:nvSpPr>
          <p:cNvPr id="41" name="圆角矩形 40"/>
          <p:cNvSpPr/>
          <p:nvPr/>
        </p:nvSpPr>
        <p:spPr bwMode="auto">
          <a:xfrm>
            <a:off x="28097406" y="12466690"/>
            <a:ext cx="21366086" cy="19046050"/>
          </a:xfrm>
          <a:prstGeom prst="roundRect">
            <a:avLst/>
          </a:prstGeom>
          <a:noFill/>
          <a:ln w="19050" cap="flat" cmpd="sng" algn="ctr">
            <a:solidFill>
              <a:schemeClr val="bg1">
                <a:lumMod val="60000"/>
                <a:lumOff val="40000"/>
              </a:schemeClr>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sp>
        <p:nvSpPr>
          <p:cNvPr id="42" name="Rectangle 4"/>
          <p:cNvSpPr txBox="1">
            <a:spLocks noChangeArrowheads="1"/>
          </p:cNvSpPr>
          <p:nvPr/>
        </p:nvSpPr>
        <p:spPr bwMode="auto">
          <a:xfrm>
            <a:off x="29126108" y="12795984"/>
            <a:ext cx="20502706" cy="1785950"/>
          </a:xfrm>
          <a:prstGeom prst="rect">
            <a:avLst/>
          </a:prstGeom>
          <a:noFill/>
          <a:ln w="9525">
            <a:noFill/>
            <a:miter lim="800000"/>
            <a:headEnd/>
            <a:tailEnd/>
          </a:ln>
        </p:spPr>
        <p:txBody>
          <a:bodyPr lIns="600177" tIns="300089" rIns="600177" bIns="300089" anchor="ctr"/>
          <a:lstStyle/>
          <a:p>
            <a:r>
              <a:rPr lang="en-US" altLang="zh-CN" sz="6000" dirty="0" smtClean="0">
                <a:latin typeface="Arial Unicode MS" pitchFamily="34" charset="-122"/>
                <a:ea typeface="Arial Unicode MS" pitchFamily="34" charset="-122"/>
                <a:cs typeface="Arial Unicode MS" pitchFamily="34" charset="-122"/>
              </a:rPr>
              <a:t>Results: TEP contribution to POC pool and POC flux</a:t>
            </a:r>
            <a:endParaRPr lang="zh-CN" altLang="en-US" sz="6000" dirty="0">
              <a:latin typeface="Arial Unicode MS" pitchFamily="34" charset="-122"/>
              <a:ea typeface="Arial Unicode MS" pitchFamily="34" charset="-122"/>
              <a:cs typeface="Arial Unicode MS" pitchFamily="34" charset="-122"/>
            </a:endParaRPr>
          </a:p>
        </p:txBody>
      </p:sp>
      <p:sp>
        <p:nvSpPr>
          <p:cNvPr id="43" name="Rectangle 4"/>
          <p:cNvSpPr txBox="1">
            <a:spLocks noChangeArrowheads="1"/>
          </p:cNvSpPr>
          <p:nvPr/>
        </p:nvSpPr>
        <p:spPr bwMode="auto">
          <a:xfrm>
            <a:off x="28675034" y="32298558"/>
            <a:ext cx="20502706" cy="1785950"/>
          </a:xfrm>
          <a:prstGeom prst="rect">
            <a:avLst/>
          </a:prstGeom>
          <a:noFill/>
          <a:ln w="9525">
            <a:noFill/>
            <a:miter lim="800000"/>
            <a:headEnd/>
            <a:tailEnd/>
          </a:ln>
        </p:spPr>
        <p:txBody>
          <a:bodyPr lIns="600177" tIns="300089" rIns="600177" bIns="300089" anchor="ctr"/>
          <a:lstStyle/>
          <a:p>
            <a:r>
              <a:rPr lang="en-US" altLang="zh-CN" sz="6000" dirty="0" smtClean="0">
                <a:latin typeface="Arial Unicode MS" pitchFamily="34" charset="-122"/>
                <a:ea typeface="Arial Unicode MS" pitchFamily="34" charset="-122"/>
                <a:cs typeface="Arial Unicode MS" pitchFamily="34" charset="-122"/>
              </a:rPr>
              <a:t>Conclusion</a:t>
            </a:r>
            <a:endParaRPr lang="zh-CN" altLang="en-US" sz="6000" dirty="0">
              <a:latin typeface="Arial Unicode MS" pitchFamily="34" charset="-122"/>
              <a:ea typeface="Arial Unicode MS" pitchFamily="34" charset="-122"/>
              <a:cs typeface="Arial Unicode MS" pitchFamily="34" charset="-122"/>
            </a:endParaRPr>
          </a:p>
        </p:txBody>
      </p:sp>
      <p:sp>
        <p:nvSpPr>
          <p:cNvPr id="44" name="圆角矩形 43"/>
          <p:cNvSpPr/>
          <p:nvPr/>
        </p:nvSpPr>
        <p:spPr bwMode="auto">
          <a:xfrm>
            <a:off x="28103530" y="31869930"/>
            <a:ext cx="21366086" cy="10144196"/>
          </a:xfrm>
          <a:prstGeom prst="roundRect">
            <a:avLst/>
          </a:prstGeom>
          <a:noFill/>
          <a:ln w="19050" cap="flat" cmpd="sng" algn="ctr">
            <a:solidFill>
              <a:schemeClr val="bg1">
                <a:lumMod val="60000"/>
                <a:lumOff val="40000"/>
              </a:schemeClr>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1800" b="1" i="0" u="none" strike="noStrike" cap="none" normalizeH="0" baseline="0" smtClean="0">
              <a:ln>
                <a:noFill/>
              </a:ln>
              <a:solidFill>
                <a:schemeClr val="bg2"/>
              </a:solidFill>
              <a:effectLst/>
              <a:latin typeface="Arial" charset="0"/>
              <a:ea typeface="宋体" pitchFamily="2" charset="-122"/>
            </a:endParaRPr>
          </a:p>
        </p:txBody>
      </p:sp>
      <p:pic>
        <p:nvPicPr>
          <p:cNvPr id="30" name="图片 29" descr="EGU22-sharing-is-encouraged.png"/>
          <p:cNvPicPr>
            <a:picLocks noChangeAspect="1"/>
          </p:cNvPicPr>
          <p:nvPr/>
        </p:nvPicPr>
        <p:blipFill>
          <a:blip r:embed="rId9" cstate="print"/>
          <a:stretch>
            <a:fillRect/>
          </a:stretch>
        </p:blipFill>
        <p:spPr>
          <a:xfrm>
            <a:off x="0" y="0"/>
            <a:ext cx="3749048" cy="5248667"/>
          </a:xfrm>
          <a:prstGeom prst="rect">
            <a:avLst/>
          </a:prstGeom>
        </p:spPr>
      </p:pic>
      <p:pic>
        <p:nvPicPr>
          <p:cNvPr id="31" name="图片 30" descr="QR.png"/>
          <p:cNvPicPr>
            <a:picLocks noChangeAspect="1"/>
          </p:cNvPicPr>
          <p:nvPr/>
        </p:nvPicPr>
        <p:blipFill>
          <a:blip r:embed="rId10"/>
          <a:stretch>
            <a:fillRect/>
          </a:stretch>
        </p:blipFill>
        <p:spPr>
          <a:xfrm>
            <a:off x="47054414" y="0"/>
            <a:ext cx="4151986" cy="4151986"/>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宋体"/>
        <a:cs typeface=""/>
      </a:majorFont>
      <a:minorFont>
        <a:latin typeface="Garamond"/>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9050" cap="flat" cmpd="sng" algn="ctr">
          <a:solidFill>
            <a:srgbClr val="000000"/>
          </a:solidFill>
          <a:prstDash val="solid"/>
          <a:round/>
          <a:headEnd type="none" w="med" len="med"/>
          <a:tailEnd type="none" w="med" len="med"/>
        </a:ln>
        <a:effectLst>
          <a:outerShdw dist="107763"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CN" altLang="en-US" sz="1800" b="1" i="0" u="none" strike="noStrike" cap="none" normalizeH="0" baseline="0" smtClean="0">
            <a:ln>
              <a:noFill/>
            </a:ln>
            <a:solidFill>
              <a:schemeClr val="bg2"/>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tx1"/>
        </a:solidFill>
        <a:ln w="19050" cap="flat" cmpd="sng" algn="ctr">
          <a:solidFill>
            <a:srgbClr val="000000"/>
          </a:solidFill>
          <a:prstDash val="solid"/>
          <a:round/>
          <a:headEnd type="none" w="med" len="med"/>
          <a:tailEnd type="none" w="med" len="med"/>
        </a:ln>
        <a:effectLst>
          <a:outerShdw dist="107763"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CN" altLang="en-US" sz="1800" b="1" i="0" u="none" strike="noStrike" cap="none" normalizeH="0" baseline="0" smtClean="0">
            <a:ln>
              <a:noFill/>
            </a:ln>
            <a:solidFill>
              <a:schemeClr val="bg2"/>
            </a:solidFill>
            <a:effectLst/>
            <a:latin typeface="Arial" charset="0"/>
            <a:ea typeface="宋体" pitchFamily="2"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31453</TotalTime>
  <Words>348</Words>
  <Application>Microsoft Office PowerPoint</Application>
  <PresentationFormat>自定义</PresentationFormat>
  <Paragraphs>20</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Stream</vt:lpstr>
      <vt:lpstr>幻灯片 1</vt:lpstr>
    </vt:vector>
  </TitlesOfParts>
  <Company>mel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黄海太平洋磷虾种群生态学研究</dc:title>
  <dc:subject>博士开题</dc:subject>
  <dc:creator>tzc</dc:creator>
  <cp:lastModifiedBy>unknown</cp:lastModifiedBy>
  <cp:revision>3255</cp:revision>
  <dcterms:created xsi:type="dcterms:W3CDTF">2004-06-15T00:30:21Z</dcterms:created>
  <dcterms:modified xsi:type="dcterms:W3CDTF">2023-04-20T07:23:00Z</dcterms:modified>
</cp:coreProperties>
</file>