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66" r:id="rId3"/>
  </p:sldIdLst>
  <p:sldSz cx="35604450" cy="212947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nav Wadhwa" initials="A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EE06"/>
    <a:srgbClr val="1F4E79"/>
    <a:srgbClr val="F49418"/>
    <a:srgbClr val="F79F41"/>
    <a:srgbClr val="278211"/>
    <a:srgbClr val="595DF7"/>
    <a:srgbClr val="5939FD"/>
    <a:srgbClr val="6459FE"/>
    <a:srgbClr val="AE8FE8"/>
    <a:srgbClr val="FF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04" autoAdjust="0"/>
  </p:normalViewPr>
  <p:slideViewPr>
    <p:cSldViewPr snapToGrid="0">
      <p:cViewPr varScale="1">
        <p:scale>
          <a:sx n="36" d="100"/>
          <a:sy n="36" d="100"/>
        </p:scale>
        <p:origin x="1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bhin\Downloads\Book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[Book1.xlsx]Sheet2!$A$2</c:f>
              <c:strCache>
                <c:ptCount val="1"/>
                <c:pt idx="0">
                  <c:v>1969-1986</c:v>
                </c:pt>
              </c:strCache>
            </c:strRef>
          </c:tx>
          <c:spPr>
            <a:ln w="28575" cap="rnd">
              <a:solidFill>
                <a:srgbClr val="FF31F0"/>
              </a:solidFill>
              <a:round/>
            </a:ln>
            <a:effectLst/>
          </c:spPr>
          <c:marker>
            <c:symbol val="diamond"/>
            <c:size val="12"/>
            <c:spPr>
              <a:solidFill>
                <a:srgbClr val="FF31F0"/>
              </a:solidFill>
              <a:ln w="9525">
                <a:solidFill>
                  <a:srgbClr val="FF31F0"/>
                </a:solidFill>
              </a:ln>
              <a:effectLst/>
            </c:spPr>
          </c:marker>
          <c:dLbls>
            <c:dLbl>
              <c:idx val="1"/>
              <c:layout>
                <c:manualLayout>
                  <c:x val="-0.0890493381468111"/>
                  <c:y val="0.042105263157894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914560770156438"/>
                  <c:y val="0.021052631578947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delete val="1"/>
            </c:dLbl>
            <c:dLbl>
              <c:idx val="4"/>
              <c:delete val="1"/>
            </c:dLbl>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[Book1.xlsx]Sheet2!$X$2:$X$6</c:f>
              <c:numCache>
                <c:formatCode>General</c:formatCode>
                <c:ptCount val="5"/>
                <c:pt idx="0">
                  <c:v>1</c:v>
                </c:pt>
                <c:pt idx="1">
                  <c:v>2</c:v>
                </c:pt>
                <c:pt idx="2">
                  <c:v>6</c:v>
                </c:pt>
                <c:pt idx="3">
                  <c:v>12</c:v>
                </c:pt>
                <c:pt idx="4">
                  <c:v>24</c:v>
                </c:pt>
              </c:numCache>
            </c:numRef>
          </c:cat>
          <c:val>
            <c:numRef>
              <c:f>[Book1.xlsx]Sheet2!$AA$2:$AA$6</c:f>
              <c:numCache>
                <c:formatCode>0.00</c:formatCode>
                <c:ptCount val="5"/>
                <c:pt idx="0">
                  <c:v>58.91</c:v>
                </c:pt>
                <c:pt idx="1">
                  <c:v>42.7</c:v>
                </c:pt>
                <c:pt idx="2">
                  <c:v>17.12</c:v>
                </c:pt>
                <c:pt idx="3">
                  <c:v>9.42333333333333</c:v>
                </c:pt>
                <c:pt idx="4">
                  <c:v>5.31</c:v>
                </c:pt>
              </c:numCache>
            </c:numRef>
          </c:val>
          <c:smooth val="0"/>
        </c:ser>
        <c:ser>
          <c:idx val="2"/>
          <c:order val="1"/>
          <c:tx>
            <c:strRef>
              <c:f>[Book1.xlsx]Sheet2!$A$20</c:f>
              <c:strCache>
                <c:ptCount val="1"/>
                <c:pt idx="0">
                  <c:v>1969-2019</c:v>
                </c:pt>
              </c:strCache>
            </c:strRef>
          </c:tx>
          <c:spPr>
            <a:ln w="28575" cap="rnd">
              <a:solidFill>
                <a:schemeClr val="accent1"/>
              </a:solidFill>
              <a:round/>
            </a:ln>
            <a:effectLst/>
          </c:spPr>
          <c:marker>
            <c:symbol val="diamond"/>
            <c:size val="12"/>
            <c:spPr>
              <a:solidFill>
                <a:srgbClr val="FF0000"/>
              </a:solidFill>
              <a:ln w="9525">
                <a:solidFill>
                  <a:srgbClr val="FF0000"/>
                </a:solidFill>
              </a:ln>
              <a:effectLst/>
            </c:spPr>
          </c:marker>
          <c:dPt>
            <c:idx val="1"/>
            <c:marker>
              <c:symbol val="diamond"/>
              <c:size val="12"/>
              <c:spPr>
                <a:solidFill>
                  <a:srgbClr val="FF0000"/>
                </a:solidFill>
                <a:ln w="9525">
                  <a:solidFill>
                    <a:srgbClr val="FF0000"/>
                  </a:solidFill>
                </a:ln>
                <a:effectLst/>
              </c:spPr>
            </c:marker>
            <c:bubble3D val="0"/>
            <c:spPr>
              <a:ln w="28575" cap="rnd">
                <a:solidFill>
                  <a:srgbClr val="3145FF"/>
                </a:solidFill>
                <a:round/>
              </a:ln>
              <a:effectLst/>
            </c:spPr>
          </c:dPt>
          <c:dLbls>
            <c:dLbl>
              <c:idx val="2"/>
              <c:layout>
                <c:manualLayout>
                  <c:x val="-0.00962695547533093"/>
                  <c:y val="0.0070175438596491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488450362414552"/>
                  <c:y val="0.04240223722363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delete val="1"/>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[Book1.xlsx]Sheet2!$X$2:$X$6</c:f>
              <c:numCache>
                <c:formatCode>General</c:formatCode>
                <c:ptCount val="5"/>
                <c:pt idx="0">
                  <c:v>1</c:v>
                </c:pt>
                <c:pt idx="1">
                  <c:v>2</c:v>
                </c:pt>
                <c:pt idx="2">
                  <c:v>6</c:v>
                </c:pt>
                <c:pt idx="3">
                  <c:v>12</c:v>
                </c:pt>
                <c:pt idx="4">
                  <c:v>24</c:v>
                </c:pt>
              </c:numCache>
            </c:numRef>
          </c:cat>
          <c:val>
            <c:numRef>
              <c:f>[Book1.xlsx]Sheet2!$AA$21:$AA$25</c:f>
              <c:numCache>
                <c:formatCode>0.00</c:formatCode>
                <c:ptCount val="5"/>
                <c:pt idx="0">
                  <c:v>75.31</c:v>
                </c:pt>
                <c:pt idx="1">
                  <c:v>52.365</c:v>
                </c:pt>
                <c:pt idx="2">
                  <c:v>21.385</c:v>
                </c:pt>
                <c:pt idx="3">
                  <c:v>11.2775</c:v>
                </c:pt>
                <c:pt idx="4">
                  <c:v>6.12708333333333</c:v>
                </c:pt>
              </c:numCache>
            </c:numRef>
          </c:val>
          <c:smooth val="0"/>
        </c:ser>
        <c:ser>
          <c:idx val="1"/>
          <c:order val="2"/>
          <c:tx>
            <c:strRef>
              <c:f>[Book1.xlsx]Sheet2!$A$12</c:f>
              <c:strCache>
                <c:ptCount val="1"/>
                <c:pt idx="0">
                  <c:v>1986-2019</c:v>
                </c:pt>
              </c:strCache>
            </c:strRef>
          </c:tx>
          <c:spPr>
            <a:ln w="28575" cap="rnd">
              <a:solidFill>
                <a:srgbClr val="4BFF21"/>
              </a:solidFill>
              <a:round/>
            </a:ln>
            <a:effectLst/>
          </c:spPr>
          <c:marker>
            <c:symbol val="diamond"/>
            <c:size val="12"/>
            <c:spPr>
              <a:solidFill>
                <a:srgbClr val="4BFF21"/>
              </a:solidFill>
              <a:ln w="9525">
                <a:solidFill>
                  <a:srgbClr val="4BFF21"/>
                </a:solidFill>
              </a:ln>
              <a:effectLst/>
            </c:spPr>
          </c:marker>
          <c:dLbls>
            <c:dLbl>
              <c:idx val="2"/>
              <c:layout>
                <c:manualLayout>
                  <c:x val="-0.0216606498194946"/>
                  <c:y val="-0.035087719298245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68471720818291"/>
                  <c:y val="-0.051461988304093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[Book1.xlsx]Sheet2!$X$2:$X$6</c:f>
              <c:numCache>
                <c:formatCode>General</c:formatCode>
                <c:ptCount val="5"/>
                <c:pt idx="0">
                  <c:v>1</c:v>
                </c:pt>
                <c:pt idx="1">
                  <c:v>2</c:v>
                </c:pt>
                <c:pt idx="2">
                  <c:v>6</c:v>
                </c:pt>
                <c:pt idx="3">
                  <c:v>12</c:v>
                </c:pt>
                <c:pt idx="4">
                  <c:v>24</c:v>
                </c:pt>
              </c:numCache>
            </c:numRef>
          </c:cat>
          <c:val>
            <c:numRef>
              <c:f>[Book1.xlsx]Sheet2!$AA$12:$AA$16</c:f>
              <c:numCache>
                <c:formatCode>0.00</c:formatCode>
                <c:ptCount val="5"/>
                <c:pt idx="0">
                  <c:v>83.96</c:v>
                </c:pt>
                <c:pt idx="1">
                  <c:v>57.485</c:v>
                </c:pt>
                <c:pt idx="2">
                  <c:v>23.6533333333333</c:v>
                </c:pt>
                <c:pt idx="3">
                  <c:v>12.2991666666667</c:v>
                </c:pt>
                <c:pt idx="4">
                  <c:v>6.57</c:v>
                </c:pt>
              </c:numCache>
            </c:numRef>
          </c:val>
          <c:smooth val="0"/>
        </c:ser>
        <c:dLbls>
          <c:showLegendKey val="0"/>
          <c:showVal val="0"/>
          <c:showCatName val="0"/>
          <c:showSerName val="0"/>
          <c:showPercent val="0"/>
          <c:showBubbleSize val="0"/>
        </c:dLbls>
        <c:marker val="1"/>
        <c:smooth val="0"/>
        <c:axId val="1807387183"/>
        <c:axId val="1807388431"/>
      </c:lineChart>
      <c:catAx>
        <c:axId val="1807387183"/>
        <c:scaling>
          <c:orientation val="minMax"/>
        </c:scaling>
        <c:delete val="0"/>
        <c:axPos val="b"/>
        <c:title>
          <c:tx>
            <c:rich>
              <a:bodyPr rot="0" spcFirstLastPara="1" vertOverflow="ellipsis" vert="horz" wrap="square" anchor="ctr" anchorCtr="1"/>
              <a:lstStyle/>
              <a:p>
                <a:pPr>
                  <a:defRPr lang="en-US" sz="1600" b="1" i="0" u="none" strike="noStrike" kern="1200" baseline="0">
                    <a:solidFill>
                      <a:sysClr val="windowText" lastClr="000000"/>
                    </a:solidFill>
                    <a:latin typeface="+mn-lt"/>
                    <a:ea typeface="+mn-ea"/>
                    <a:cs typeface="+mn-cs"/>
                  </a:defRPr>
                </a:pPr>
                <a:r>
                  <a:rPr lang="en-IN" sz="1600" b="1">
                    <a:solidFill>
                      <a:sysClr val="windowText" lastClr="000000"/>
                    </a:solidFill>
                  </a:rPr>
                  <a:t>Duration(Hours)</a:t>
                </a:r>
                <a:endParaRPr lang="en-IN" sz="1600" b="1">
                  <a:solidFill>
                    <a:sysClr val="windowText" lastClr="000000"/>
                  </a:solidFill>
                </a:endParaRPr>
              </a:p>
            </c:rich>
          </c:tx>
          <c:layout/>
          <c:overlay val="0"/>
          <c:spPr>
            <a:noFill/>
            <a:ln>
              <a:noFill/>
            </a:ln>
            <a:effectLst/>
          </c:sp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p>
        </c:txPr>
        <c:crossAx val="1807388431"/>
        <c:crosses val="autoZero"/>
        <c:auto val="1"/>
        <c:lblAlgn val="ctr"/>
        <c:lblOffset val="100"/>
        <c:tickMarkSkip val="2"/>
        <c:noMultiLvlLbl val="0"/>
      </c:catAx>
      <c:valAx>
        <c:axId val="1807388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600" b="1" i="0" u="none" strike="noStrike" kern="1200" baseline="0">
                    <a:solidFill>
                      <a:sysClr val="windowText" lastClr="000000"/>
                    </a:solidFill>
                    <a:latin typeface="+mn-lt"/>
                    <a:ea typeface="+mn-ea"/>
                    <a:cs typeface="+mn-cs"/>
                  </a:defRPr>
                </a:pPr>
                <a:r>
                  <a:rPr lang="en-IN" sz="1600" b="1">
                    <a:solidFill>
                      <a:sysClr val="windowText" lastClr="000000"/>
                    </a:solidFill>
                  </a:rPr>
                  <a:t>Intensity in mm/h</a:t>
                </a:r>
                <a:endParaRPr lang="en-IN" sz="1600" b="1">
                  <a:solidFill>
                    <a:sysClr val="windowText" lastClr="000000"/>
                  </a:solidFill>
                </a:endParaRPr>
              </a:p>
            </c:rich>
          </c:tx>
          <c:layout>
            <c:manualLayout>
              <c:xMode val="edge"/>
              <c:yMode val="edge"/>
              <c:x val="0.00672655242544921"/>
              <c:y val="0.342679518051572"/>
            </c:manualLayout>
          </c:layout>
          <c:overlay val="0"/>
          <c:spPr>
            <a:noFill/>
            <a:ln>
              <a:noFill/>
            </a:ln>
            <a:effectLst/>
          </c:sp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p>
        </c:txPr>
        <c:crossAx val="1807387183"/>
        <c:crosses val="autoZero"/>
        <c:crossBetween val="midCat"/>
      </c:valAx>
      <c:spPr>
        <a:noFill/>
        <a:ln>
          <a:solidFill>
            <a:schemeClr val="tx1"/>
          </a:solidFill>
        </a:ln>
        <a:effectLst/>
      </c:spPr>
    </c:plotArea>
    <c:legend>
      <c:legendPos val="r"/>
      <c:legendEntry>
        <c:idx val="0"/>
        <c:txPr>
          <a:bodyPr rot="0" spcFirstLastPara="1" vertOverflow="ellipsis" vert="horz" wrap="square" anchor="ctr" anchorCtr="1"/>
          <a:lstStyle/>
          <a:p>
            <a:pPr>
              <a:defRPr lang="en-US" sz="1000" b="1" i="0" u="none" strike="noStrike" kern="1200" baseline="0">
                <a:solidFill>
                  <a:sysClr val="windowText" lastClr="000000"/>
                </a:solidFill>
                <a:latin typeface="+mn-lt"/>
                <a:ea typeface="+mn-ea"/>
                <a:cs typeface="+mn-cs"/>
              </a:defRPr>
            </a:pPr>
          </a:p>
        </c:txPr>
      </c:legendEntry>
      <c:legendEntry>
        <c:idx val="1"/>
        <c:txPr>
          <a:bodyPr rot="0" spcFirstLastPara="1" vertOverflow="ellipsis" vert="horz" wrap="square" anchor="ctr" anchorCtr="1"/>
          <a:lstStyle/>
          <a:p>
            <a:pPr>
              <a:defRPr lang="en-US" sz="1000" b="1" i="0" u="none" strike="noStrike" kern="1200" baseline="0">
                <a:solidFill>
                  <a:sysClr val="windowText" lastClr="000000"/>
                </a:solidFill>
                <a:latin typeface="+mn-lt"/>
                <a:ea typeface="+mn-ea"/>
                <a:cs typeface="+mn-cs"/>
              </a:defRPr>
            </a:pPr>
          </a:p>
        </c:txPr>
      </c:legendEntry>
      <c:legendEntry>
        <c:idx val="2"/>
        <c:txPr>
          <a:bodyPr rot="0" spcFirstLastPara="1" vertOverflow="ellipsis" vert="horz" wrap="square" anchor="ctr" anchorCtr="1"/>
          <a:lstStyle/>
          <a:p>
            <a:pPr>
              <a:defRPr lang="en-US" sz="1000" b="1" i="0" u="none" strike="noStrike" kern="1200" baseline="0">
                <a:solidFill>
                  <a:sysClr val="windowText" lastClr="000000"/>
                </a:solidFill>
                <a:latin typeface="+mn-lt"/>
                <a:ea typeface="+mn-ea"/>
                <a:cs typeface="+mn-cs"/>
              </a:defRPr>
            </a:pPr>
          </a:p>
        </c:txPr>
      </c:legendEntry>
      <c:layout>
        <c:manualLayout>
          <c:xMode val="edge"/>
          <c:yMode val="edge"/>
          <c:x val="0.737475413629527"/>
          <c:y val="0.0648035641960308"/>
          <c:w val="0.214624551660303"/>
          <c:h val="0.175172134467396"/>
        </c:manualLayout>
      </c:layout>
      <c:overlay val="1"/>
      <c:spPr>
        <a:solidFill>
          <a:schemeClr val="bg1"/>
        </a:solidFill>
        <a:ln>
          <a:solidFill>
            <a:schemeClr val="tx1"/>
          </a:solidFill>
        </a:ln>
        <a:effectLst/>
      </c:spPr>
      <c:txPr>
        <a:bodyPr rot="0" spcFirstLastPara="1" vertOverflow="ellipsis" vert="horz" wrap="square" anchor="ctr" anchorCtr="1"/>
        <a:lstStyle/>
        <a:p>
          <a:pPr>
            <a:defRPr lang="en-US" sz="1000" b="1" i="0" u="none" strike="noStrike" kern="1200" baseline="0">
              <a:solidFill>
                <a:sysClr val="windowText" lastClr="000000"/>
              </a:solidFill>
              <a:latin typeface="+mn-lt"/>
              <a:ea typeface="+mn-ea"/>
              <a:cs typeface="+mn-cs"/>
            </a:defRPr>
          </a:pPr>
        </a:p>
      </c:txPr>
    </c:legend>
    <c:plotVisOnly val="1"/>
    <c:dispBlanksAs val="gap"/>
    <c:showDLblsOverMax val="0"/>
  </c:chart>
  <c:spPr>
    <a:noFill/>
    <a:ln>
      <a:solidFill>
        <a:schemeClr val="tx1"/>
      </a:solid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rPr lang="en-IN" b="1">
                <a:solidFill>
                  <a:schemeClr val="tx1"/>
                </a:solidFill>
              </a:rPr>
              <a:t>IDF Curve</a:t>
            </a:r>
            <a:endParaRPr lang="en-IN" b="1">
              <a:solidFill>
                <a:schemeClr val="tx1"/>
              </a:solidFill>
            </a:endParaRPr>
          </a:p>
        </c:rich>
      </c:tx>
      <c:layout/>
      <c:overlay val="0"/>
      <c:spPr>
        <a:noFill/>
        <a:ln>
          <a:noFill/>
        </a:ln>
        <a:effectLst/>
      </c:spPr>
    </c:title>
    <c:autoTitleDeleted val="0"/>
    <c:plotArea>
      <c:layout>
        <c:manualLayout>
          <c:layoutTarget val="inner"/>
          <c:xMode val="edge"/>
          <c:yMode val="edge"/>
          <c:x val="0.115537148594378"/>
          <c:y val="0.116809116809117"/>
          <c:w val="0.855346385542169"/>
          <c:h val="0.739387464387464"/>
        </c:manualLayout>
      </c:layout>
      <c:lineChart>
        <c:grouping val="standard"/>
        <c:varyColors val="0"/>
        <c:ser>
          <c:idx val="0"/>
          <c:order val="0"/>
          <c:tx>
            <c:strRef>
              <c:f>[Book1]Sheet2!$C$10</c:f>
              <c:strCache>
                <c:ptCount val="1"/>
                <c:pt idx="0">
                  <c:v>2 years</c:v>
                </c:pt>
              </c:strCache>
            </c:strRef>
          </c:tx>
          <c:spPr>
            <a:ln w="28575" cap="rnd">
              <a:solidFill>
                <a:srgbClr val="002060"/>
              </a:solidFill>
              <a:round/>
            </a:ln>
            <a:effectLst/>
          </c:spPr>
          <c:marker>
            <c:symbol val="circle"/>
            <c:size val="5"/>
            <c:spPr>
              <a:solidFill>
                <a:schemeClr val="accent1"/>
              </a:solidFill>
              <a:ln w="9525">
                <a:solidFill>
                  <a:schemeClr val="accent1"/>
                </a:solidFill>
              </a:ln>
              <a:effectLst/>
            </c:spPr>
          </c:marker>
          <c:dLbls>
            <c:delete val="1"/>
          </c:dLbls>
          <c:cat>
            <c:numRef>
              <c:f>[Book1]Sheet2!$B$11:$B$16</c:f>
              <c:numCache>
                <c:formatCode>General</c:formatCode>
                <c:ptCount val="6"/>
                <c:pt idx="0">
                  <c:v>1</c:v>
                </c:pt>
                <c:pt idx="1">
                  <c:v>2</c:v>
                </c:pt>
                <c:pt idx="2">
                  <c:v>3</c:v>
                </c:pt>
                <c:pt idx="3">
                  <c:v>6</c:v>
                </c:pt>
                <c:pt idx="4">
                  <c:v>12</c:v>
                </c:pt>
                <c:pt idx="5">
                  <c:v>24</c:v>
                </c:pt>
              </c:numCache>
            </c:numRef>
          </c:cat>
          <c:val>
            <c:numRef>
              <c:f>[Book1]Sheet2!$C$11:$C$16</c:f>
              <c:numCache>
                <c:formatCode>General</c:formatCode>
                <c:ptCount val="6"/>
                <c:pt idx="0">
                  <c:v>35.72</c:v>
                </c:pt>
                <c:pt idx="1">
                  <c:v>23.33</c:v>
                </c:pt>
                <c:pt idx="2">
                  <c:v>17.18</c:v>
                </c:pt>
                <c:pt idx="3">
                  <c:v>10.37</c:v>
                </c:pt>
                <c:pt idx="4">
                  <c:v>5.7</c:v>
                </c:pt>
                <c:pt idx="5">
                  <c:v>3.17</c:v>
                </c:pt>
              </c:numCache>
            </c:numRef>
          </c:val>
          <c:smooth val="0"/>
        </c:ser>
        <c:ser>
          <c:idx val="1"/>
          <c:order val="1"/>
          <c:tx>
            <c:strRef>
              <c:f>[Book1]Sheet2!$D$10</c:f>
              <c:strCache>
                <c:ptCount val="1"/>
                <c:pt idx="0">
                  <c:v>5 years</c:v>
                </c:pt>
              </c:strCache>
            </c:strRef>
          </c:tx>
          <c:spPr>
            <a:ln w="28575" cap="rnd">
              <a:solidFill>
                <a:schemeClr val="accent2">
                  <a:lumMod val="75000"/>
                </a:schemeClr>
              </a:solidFill>
              <a:round/>
            </a:ln>
            <a:effectLst/>
          </c:spPr>
          <c:marker>
            <c:symbol val="circle"/>
            <c:size val="5"/>
            <c:spPr>
              <a:solidFill>
                <a:schemeClr val="accent2"/>
              </a:solidFill>
              <a:ln w="9525">
                <a:solidFill>
                  <a:schemeClr val="accent2"/>
                </a:solidFill>
              </a:ln>
              <a:effectLst/>
            </c:spPr>
          </c:marker>
          <c:dLbls>
            <c:delete val="1"/>
          </c:dLbls>
          <c:cat>
            <c:numRef>
              <c:f>[Book1]Sheet2!$B$11:$B$16</c:f>
              <c:numCache>
                <c:formatCode>General</c:formatCode>
                <c:ptCount val="6"/>
                <c:pt idx="0">
                  <c:v>1</c:v>
                </c:pt>
                <c:pt idx="1">
                  <c:v>2</c:v>
                </c:pt>
                <c:pt idx="2">
                  <c:v>3</c:v>
                </c:pt>
                <c:pt idx="3">
                  <c:v>6</c:v>
                </c:pt>
                <c:pt idx="4">
                  <c:v>12</c:v>
                </c:pt>
                <c:pt idx="5">
                  <c:v>24</c:v>
                </c:pt>
              </c:numCache>
            </c:numRef>
          </c:cat>
          <c:val>
            <c:numRef>
              <c:f>[Book1]Sheet2!$D$11:$D$16</c:f>
              <c:numCache>
                <c:formatCode>General</c:formatCode>
                <c:ptCount val="6"/>
                <c:pt idx="0">
                  <c:v>59.59</c:v>
                </c:pt>
                <c:pt idx="1">
                  <c:v>36.69</c:v>
                </c:pt>
                <c:pt idx="2">
                  <c:v>25.67</c:v>
                </c:pt>
                <c:pt idx="3">
                  <c:v>15.27</c:v>
                </c:pt>
                <c:pt idx="4">
                  <c:v>8.32</c:v>
                </c:pt>
                <c:pt idx="5">
                  <c:v>4.59</c:v>
                </c:pt>
              </c:numCache>
            </c:numRef>
          </c:val>
          <c:smooth val="0"/>
        </c:ser>
        <c:ser>
          <c:idx val="2"/>
          <c:order val="2"/>
          <c:tx>
            <c:strRef>
              <c:f>[Book1]Sheet2!$E$10</c:f>
              <c:strCache>
                <c:ptCount val="1"/>
                <c:pt idx="0">
                  <c:v>10 years</c:v>
                </c:pt>
              </c:strCache>
            </c:strRef>
          </c:tx>
          <c:spPr>
            <a:ln w="28575" cap="rnd">
              <a:solidFill>
                <a:schemeClr val="bg2">
                  <a:lumMod val="25000"/>
                </a:schemeClr>
              </a:solidFill>
              <a:round/>
            </a:ln>
            <a:effectLst/>
          </c:spPr>
          <c:marker>
            <c:symbol val="circle"/>
            <c:size val="5"/>
            <c:spPr>
              <a:solidFill>
                <a:schemeClr val="accent3"/>
              </a:solidFill>
              <a:ln w="9525">
                <a:solidFill>
                  <a:schemeClr val="accent3"/>
                </a:solidFill>
              </a:ln>
              <a:effectLst/>
            </c:spPr>
          </c:marker>
          <c:dLbls>
            <c:delete val="1"/>
          </c:dLbls>
          <c:cat>
            <c:numRef>
              <c:f>[Book1]Sheet2!$B$11:$B$16</c:f>
              <c:numCache>
                <c:formatCode>General</c:formatCode>
                <c:ptCount val="6"/>
                <c:pt idx="0">
                  <c:v>1</c:v>
                </c:pt>
                <c:pt idx="1">
                  <c:v>2</c:v>
                </c:pt>
                <c:pt idx="2">
                  <c:v>3</c:v>
                </c:pt>
                <c:pt idx="3">
                  <c:v>6</c:v>
                </c:pt>
                <c:pt idx="4">
                  <c:v>12</c:v>
                </c:pt>
                <c:pt idx="5">
                  <c:v>24</c:v>
                </c:pt>
              </c:numCache>
            </c:numRef>
          </c:cat>
          <c:val>
            <c:numRef>
              <c:f>[Book1]Sheet2!$E$11:$E$16</c:f>
              <c:numCache>
                <c:formatCode>General</c:formatCode>
                <c:ptCount val="6"/>
                <c:pt idx="0">
                  <c:v>86.65</c:v>
                </c:pt>
                <c:pt idx="1">
                  <c:v>50.1</c:v>
                </c:pt>
                <c:pt idx="2">
                  <c:v>34.31</c:v>
                </c:pt>
                <c:pt idx="3">
                  <c:v>20.41</c:v>
                </c:pt>
                <c:pt idx="4">
                  <c:v>11.17</c:v>
                </c:pt>
                <c:pt idx="5">
                  <c:v>6.01</c:v>
                </c:pt>
              </c:numCache>
            </c:numRef>
          </c:val>
          <c:smooth val="0"/>
        </c:ser>
        <c:ser>
          <c:idx val="3"/>
          <c:order val="3"/>
          <c:tx>
            <c:strRef>
              <c:f>[Book1]Sheet2!$F$10</c:f>
              <c:strCache>
                <c:ptCount val="1"/>
                <c:pt idx="0">
                  <c:v>25 years</c:v>
                </c:pt>
              </c:strCache>
            </c:strRef>
          </c:tx>
          <c:spPr>
            <a:ln w="28575" cap="rnd">
              <a:solidFill>
                <a:srgbClr val="FFFF00"/>
              </a:solidFill>
              <a:round/>
            </a:ln>
            <a:effectLst/>
          </c:spPr>
          <c:marker>
            <c:symbol val="circle"/>
            <c:size val="5"/>
            <c:spPr>
              <a:solidFill>
                <a:schemeClr val="accent4"/>
              </a:solidFill>
              <a:ln w="9525">
                <a:solidFill>
                  <a:schemeClr val="accent4"/>
                </a:solidFill>
              </a:ln>
              <a:effectLst/>
            </c:spPr>
          </c:marker>
          <c:dLbls>
            <c:delete val="1"/>
          </c:dLbls>
          <c:cat>
            <c:numRef>
              <c:f>[Book1]Sheet2!$B$11:$B$16</c:f>
              <c:numCache>
                <c:formatCode>General</c:formatCode>
                <c:ptCount val="6"/>
                <c:pt idx="0">
                  <c:v>1</c:v>
                </c:pt>
                <c:pt idx="1">
                  <c:v>2</c:v>
                </c:pt>
                <c:pt idx="2">
                  <c:v>3</c:v>
                </c:pt>
                <c:pt idx="3">
                  <c:v>6</c:v>
                </c:pt>
                <c:pt idx="4">
                  <c:v>12</c:v>
                </c:pt>
                <c:pt idx="5">
                  <c:v>24</c:v>
                </c:pt>
              </c:numCache>
            </c:numRef>
          </c:cat>
          <c:val>
            <c:numRef>
              <c:f>[Book1]Sheet2!$F$11:$F$16</c:f>
              <c:numCache>
                <c:formatCode>General</c:formatCode>
                <c:ptCount val="6"/>
                <c:pt idx="0">
                  <c:v>142.92</c:v>
                </c:pt>
                <c:pt idx="1">
                  <c:v>74.99</c:v>
                </c:pt>
                <c:pt idx="2">
                  <c:v>50.52</c:v>
                </c:pt>
                <c:pt idx="3">
                  <c:v>30.32</c:v>
                </c:pt>
                <c:pt idx="4">
                  <c:v>16.87</c:v>
                </c:pt>
                <c:pt idx="5">
                  <c:v>8.63</c:v>
                </c:pt>
              </c:numCache>
            </c:numRef>
          </c:val>
          <c:smooth val="0"/>
        </c:ser>
        <c:ser>
          <c:idx val="4"/>
          <c:order val="4"/>
          <c:tx>
            <c:strRef>
              <c:f>[Book1]Sheet2!$G$10</c:f>
              <c:strCache>
                <c:ptCount val="1"/>
                <c:pt idx="0">
                  <c:v>50 years</c:v>
                </c:pt>
              </c:strCache>
            </c:strRef>
          </c:tx>
          <c:spPr>
            <a:ln w="28575" cap="rnd">
              <a:solidFill>
                <a:srgbClr val="27A19D"/>
              </a:solidFill>
              <a:round/>
            </a:ln>
            <a:effectLst/>
          </c:spPr>
          <c:marker>
            <c:symbol val="circle"/>
            <c:size val="5"/>
            <c:spPr>
              <a:solidFill>
                <a:srgbClr val="00B0F0"/>
              </a:solidFill>
              <a:ln w="9525">
                <a:solidFill>
                  <a:schemeClr val="accent5"/>
                </a:solidFill>
              </a:ln>
              <a:effectLst/>
            </c:spPr>
          </c:marker>
          <c:dLbls>
            <c:delete val="1"/>
          </c:dLbls>
          <c:cat>
            <c:numRef>
              <c:f>[Book1]Sheet2!$B$11:$B$16</c:f>
              <c:numCache>
                <c:formatCode>General</c:formatCode>
                <c:ptCount val="6"/>
                <c:pt idx="0">
                  <c:v>1</c:v>
                </c:pt>
                <c:pt idx="1">
                  <c:v>2</c:v>
                </c:pt>
                <c:pt idx="2">
                  <c:v>3</c:v>
                </c:pt>
                <c:pt idx="3">
                  <c:v>6</c:v>
                </c:pt>
                <c:pt idx="4">
                  <c:v>12</c:v>
                </c:pt>
                <c:pt idx="5">
                  <c:v>24</c:v>
                </c:pt>
              </c:numCache>
            </c:numRef>
          </c:cat>
          <c:val>
            <c:numRef>
              <c:f>[Book1]Sheet2!$G$11:$G$16</c:f>
              <c:numCache>
                <c:formatCode>General</c:formatCode>
                <c:ptCount val="6"/>
                <c:pt idx="0">
                  <c:v>210.01</c:v>
                </c:pt>
                <c:pt idx="1">
                  <c:v>101.64</c:v>
                </c:pt>
                <c:pt idx="2">
                  <c:v>68.09</c:v>
                </c:pt>
                <c:pt idx="3">
                  <c:v>41.35</c:v>
                </c:pt>
                <c:pt idx="4">
                  <c:v>23.42</c:v>
                </c:pt>
                <c:pt idx="5">
                  <c:v>11.42</c:v>
                </c:pt>
              </c:numCache>
            </c:numRef>
          </c:val>
          <c:smooth val="0"/>
        </c:ser>
        <c:ser>
          <c:idx val="5"/>
          <c:order val="5"/>
          <c:tx>
            <c:strRef>
              <c:f>[Book1]Sheet2!$H$10</c:f>
              <c:strCache>
                <c:ptCount val="1"/>
                <c:pt idx="0">
                  <c:v>100 years</c:v>
                </c:pt>
              </c:strCache>
            </c:strRef>
          </c:tx>
          <c:spPr>
            <a:ln w="28575" cap="rnd">
              <a:solidFill>
                <a:srgbClr val="008000"/>
              </a:solidFill>
              <a:round/>
            </a:ln>
            <a:effectLst/>
          </c:spPr>
          <c:marker>
            <c:symbol val="circle"/>
            <c:size val="5"/>
            <c:spPr>
              <a:solidFill>
                <a:srgbClr val="52EE06"/>
              </a:solidFill>
              <a:ln w="9525">
                <a:solidFill>
                  <a:schemeClr val="accent6"/>
                </a:solidFill>
              </a:ln>
              <a:effectLst/>
            </c:spPr>
          </c:marker>
          <c:dPt>
            <c:idx val="1"/>
            <c:marker>
              <c:symbol val="circle"/>
              <c:size val="5"/>
              <c:spPr>
                <a:solidFill>
                  <a:srgbClr val="52EE06"/>
                </a:solidFill>
                <a:ln w="9525">
                  <a:solidFill>
                    <a:schemeClr val="accent6"/>
                  </a:solidFill>
                </a:ln>
                <a:effectLst/>
              </c:spPr>
            </c:marker>
            <c:bubble3D val="0"/>
            <c:spPr>
              <a:ln w="25400" cap="rnd">
                <a:solidFill>
                  <a:srgbClr val="008000"/>
                </a:solidFill>
                <a:round/>
              </a:ln>
              <a:effectLst/>
            </c:spPr>
          </c:dPt>
          <c:dLbls>
            <c:delete val="1"/>
          </c:dLbls>
          <c:cat>
            <c:numRef>
              <c:f>[Book1]Sheet2!$B$11:$B$16</c:f>
              <c:numCache>
                <c:formatCode>General</c:formatCode>
                <c:ptCount val="6"/>
                <c:pt idx="0">
                  <c:v>1</c:v>
                </c:pt>
                <c:pt idx="1">
                  <c:v>2</c:v>
                </c:pt>
                <c:pt idx="2">
                  <c:v>3</c:v>
                </c:pt>
                <c:pt idx="3">
                  <c:v>6</c:v>
                </c:pt>
                <c:pt idx="4">
                  <c:v>12</c:v>
                </c:pt>
                <c:pt idx="5">
                  <c:v>24</c:v>
                </c:pt>
              </c:numCache>
            </c:numRef>
          </c:cat>
          <c:val>
            <c:numRef>
              <c:f>[Book1]Sheet2!$H$11:$H$16</c:f>
              <c:numCache>
                <c:formatCode>General</c:formatCode>
                <c:ptCount val="6"/>
                <c:pt idx="0">
                  <c:v>310.1</c:v>
                </c:pt>
                <c:pt idx="1">
                  <c:v>137.87</c:v>
                </c:pt>
                <c:pt idx="2">
                  <c:v>92.21</c:v>
                </c:pt>
                <c:pt idx="3">
                  <c:v>56.83</c:v>
                </c:pt>
                <c:pt idx="4">
                  <c:v>32.89</c:v>
                </c:pt>
                <c:pt idx="5">
                  <c:v>15.2</c:v>
                </c:pt>
              </c:numCache>
            </c:numRef>
          </c:val>
          <c:smooth val="0"/>
        </c:ser>
        <c:dLbls>
          <c:showLegendKey val="0"/>
          <c:showVal val="0"/>
          <c:showCatName val="0"/>
          <c:showSerName val="0"/>
          <c:showPercent val="0"/>
          <c:showBubbleSize val="0"/>
        </c:dLbls>
        <c:marker val="1"/>
        <c:smooth val="0"/>
        <c:axId val="702578038"/>
        <c:axId val="149500290"/>
      </c:lineChart>
      <c:catAx>
        <c:axId val="702578038"/>
        <c:scaling>
          <c:orientation val="minMax"/>
        </c:scaling>
        <c:delete val="0"/>
        <c:axPos val="b"/>
        <c:title>
          <c:tx>
            <c:rich>
              <a:bodyPr rot="0" spcFirstLastPara="0" vertOverflow="ellipsis" vert="horz" wrap="square" anchor="ctr" anchorCtr="1"/>
              <a:lstStyle/>
              <a:p>
                <a:pPr defTabSz="914400">
                  <a:defRPr lang="en-US" sz="1000" b="0" i="0" u="none" strike="noStrike" kern="1200" baseline="0">
                    <a:solidFill>
                      <a:schemeClr val="tx1">
                        <a:lumMod val="65000"/>
                        <a:lumOff val="35000"/>
                      </a:schemeClr>
                    </a:solidFill>
                    <a:latin typeface="+mn-lt"/>
                    <a:ea typeface="+mn-ea"/>
                    <a:cs typeface="+mn-cs"/>
                  </a:defRPr>
                </a:pPr>
                <a:r>
                  <a:rPr lang="en-IN" b="1">
                    <a:solidFill>
                      <a:schemeClr val="tx1"/>
                    </a:solidFill>
                  </a:rPr>
                  <a:t>Duration (HRS)</a:t>
                </a:r>
                <a:endParaRPr lang="en-IN" b="1">
                  <a:solidFill>
                    <a:schemeClr val="tx1"/>
                  </a:solidFill>
                </a:endParaRPr>
              </a:p>
            </c:rich>
          </c:tx>
          <c:layout>
            <c:manualLayout>
              <c:xMode val="edge"/>
              <c:yMode val="edge"/>
              <c:x val="0.424736445783133"/>
              <c:y val="0.918625356125356"/>
            </c:manualLayout>
          </c:layout>
          <c:overlay val="0"/>
          <c:spPr>
            <a:noFill/>
            <a:ln>
              <a:noFill/>
            </a:ln>
            <a:effectLst/>
          </c:sp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49500290"/>
        <c:crosses val="autoZero"/>
        <c:auto val="1"/>
        <c:lblAlgn val="ctr"/>
        <c:lblOffset val="100"/>
        <c:noMultiLvlLbl val="0"/>
      </c:catAx>
      <c:valAx>
        <c:axId val="14950029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en-US" sz="1000" b="0" i="0" u="none" strike="noStrike" kern="1200" baseline="0">
                    <a:solidFill>
                      <a:schemeClr val="tx1">
                        <a:lumMod val="65000"/>
                        <a:lumOff val="35000"/>
                      </a:schemeClr>
                    </a:solidFill>
                    <a:latin typeface="+mn-lt"/>
                    <a:ea typeface="+mn-ea"/>
                    <a:cs typeface="+mn-cs"/>
                  </a:defRPr>
                </a:pPr>
                <a:r>
                  <a:rPr lang="en-IN" b="1">
                    <a:solidFill>
                      <a:schemeClr val="tx1"/>
                    </a:solidFill>
                  </a:rPr>
                  <a:t>Rainfall Intensity (mm/hr)</a:t>
                </a:r>
                <a:endParaRPr lang="en-IN" b="1">
                  <a:solidFill>
                    <a:schemeClr val="tx1"/>
                  </a:solidFill>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02578038"/>
        <c:crosses val="autoZero"/>
        <c:crossBetween val="between"/>
      </c:valAx>
      <c:spPr>
        <a:noFill/>
        <a:ln>
          <a:noFill/>
        </a:ln>
        <a:effectLst/>
      </c:spPr>
    </c:plotArea>
    <c:legend>
      <c:legendPos val="b"/>
      <c:layout>
        <c:manualLayout>
          <c:xMode val="edge"/>
          <c:yMode val="edge"/>
          <c:x val="0.704818600471751"/>
          <c:y val="0.140307575469907"/>
          <c:w val="0.256093451645513"/>
          <c:h val="0.243344247757971"/>
        </c:manualLayout>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solidFill>
        <a:schemeClr val="tx1"/>
      </a:solid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9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9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9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636838" y="857250"/>
            <a:ext cx="3870325"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50556" y="3485041"/>
            <a:ext cx="26703338" cy="7413719"/>
          </a:xfrm>
        </p:spPr>
        <p:txBody>
          <a:bodyPr anchor="b"/>
          <a:lstStyle>
            <a:lvl1pPr algn="ctr">
              <a:defRPr sz="17520"/>
            </a:lvl1pPr>
          </a:lstStyle>
          <a:p>
            <a:r>
              <a:rPr lang="en-US"/>
              <a:t>Click to edit Master title style</a:t>
            </a:r>
            <a:endParaRPr lang="en-US" dirty="0"/>
          </a:p>
        </p:txBody>
      </p:sp>
      <p:sp>
        <p:nvSpPr>
          <p:cNvPr id="3" name="Subtitle 2"/>
          <p:cNvSpPr>
            <a:spLocks noGrp="1"/>
          </p:cNvSpPr>
          <p:nvPr>
            <p:ph type="subTitle" idx="1"/>
          </p:nvPr>
        </p:nvSpPr>
        <p:spPr>
          <a:xfrm>
            <a:off x="4450556" y="11184662"/>
            <a:ext cx="26703338" cy="5141294"/>
          </a:xfrm>
        </p:spPr>
        <p:txBody>
          <a:bodyPr/>
          <a:lstStyle>
            <a:lvl1pPr marL="0" indent="0" algn="ctr">
              <a:buNone/>
              <a:defRPr sz="7010"/>
            </a:lvl1pPr>
            <a:lvl2pPr marL="1335405" indent="0" algn="ctr">
              <a:buNone/>
              <a:defRPr sz="5840"/>
            </a:lvl2pPr>
            <a:lvl3pPr marL="2670175" indent="0" algn="ctr">
              <a:buNone/>
              <a:defRPr sz="5255"/>
            </a:lvl3pPr>
            <a:lvl4pPr marL="4005580" indent="0" algn="ctr">
              <a:buNone/>
              <a:defRPr sz="4670"/>
            </a:lvl4pPr>
            <a:lvl5pPr marL="5340350" indent="0" algn="ctr">
              <a:buNone/>
              <a:defRPr sz="4670"/>
            </a:lvl5pPr>
            <a:lvl6pPr marL="6675755" indent="0" algn="ctr">
              <a:buNone/>
              <a:defRPr sz="4670"/>
            </a:lvl6pPr>
            <a:lvl7pPr marL="8011160" indent="0" algn="ctr">
              <a:buNone/>
              <a:defRPr sz="4670"/>
            </a:lvl7pPr>
            <a:lvl8pPr marL="9345930" indent="0" algn="ctr">
              <a:buNone/>
              <a:defRPr sz="4670"/>
            </a:lvl8pPr>
            <a:lvl9pPr marL="10681335" indent="0" algn="ctr">
              <a:buNone/>
              <a:defRPr sz="467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5EF1E8-E384-4413-86E8-BB26EA4AF6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25EF1E8-E384-4413-86E8-BB26EA4AF6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79434" y="1133747"/>
            <a:ext cx="7677210" cy="180462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47806" y="1133747"/>
            <a:ext cx="22586573" cy="1804629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25EF1E8-E384-4413-86E8-BB26EA4AF6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25EF1E8-E384-4413-86E8-BB26EA4AF6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29262" y="5308896"/>
            <a:ext cx="30708838" cy="8858013"/>
          </a:xfrm>
        </p:spPr>
        <p:txBody>
          <a:bodyPr anchor="b"/>
          <a:lstStyle>
            <a:lvl1pPr>
              <a:defRPr sz="17520"/>
            </a:lvl1pPr>
          </a:lstStyle>
          <a:p>
            <a:r>
              <a:rPr lang="en-US"/>
              <a:t>Click to edit Master title style</a:t>
            </a:r>
            <a:endParaRPr lang="en-US" dirty="0"/>
          </a:p>
        </p:txBody>
      </p:sp>
      <p:sp>
        <p:nvSpPr>
          <p:cNvPr id="3" name="Text Placeholder 2"/>
          <p:cNvSpPr>
            <a:spLocks noGrp="1"/>
          </p:cNvSpPr>
          <p:nvPr>
            <p:ph type="body" idx="1"/>
          </p:nvPr>
        </p:nvSpPr>
        <p:spPr>
          <a:xfrm>
            <a:off x="2429262" y="14250709"/>
            <a:ext cx="30708838" cy="4658220"/>
          </a:xfrm>
        </p:spPr>
        <p:txBody>
          <a:bodyPr/>
          <a:lstStyle>
            <a:lvl1pPr marL="0" indent="0">
              <a:buNone/>
              <a:defRPr sz="7010">
                <a:solidFill>
                  <a:schemeClr val="tx1">
                    <a:tint val="75000"/>
                  </a:schemeClr>
                </a:solidFill>
              </a:defRPr>
            </a:lvl1pPr>
            <a:lvl2pPr marL="1335405" indent="0">
              <a:buNone/>
              <a:defRPr sz="5840">
                <a:solidFill>
                  <a:schemeClr val="tx1">
                    <a:tint val="75000"/>
                  </a:schemeClr>
                </a:solidFill>
              </a:defRPr>
            </a:lvl2pPr>
            <a:lvl3pPr marL="2670175" indent="0">
              <a:buNone/>
              <a:defRPr sz="5255">
                <a:solidFill>
                  <a:schemeClr val="tx1">
                    <a:tint val="75000"/>
                  </a:schemeClr>
                </a:solidFill>
              </a:defRPr>
            </a:lvl3pPr>
            <a:lvl4pPr marL="4005580" indent="0">
              <a:buNone/>
              <a:defRPr sz="4670">
                <a:solidFill>
                  <a:schemeClr val="tx1">
                    <a:tint val="75000"/>
                  </a:schemeClr>
                </a:solidFill>
              </a:defRPr>
            </a:lvl4pPr>
            <a:lvl5pPr marL="5340350" indent="0">
              <a:buNone/>
              <a:defRPr sz="4670">
                <a:solidFill>
                  <a:schemeClr val="tx1">
                    <a:tint val="75000"/>
                  </a:schemeClr>
                </a:solidFill>
              </a:defRPr>
            </a:lvl5pPr>
            <a:lvl6pPr marL="6675755" indent="0">
              <a:buNone/>
              <a:defRPr sz="4670">
                <a:solidFill>
                  <a:schemeClr val="tx1">
                    <a:tint val="75000"/>
                  </a:schemeClr>
                </a:solidFill>
              </a:defRPr>
            </a:lvl6pPr>
            <a:lvl7pPr marL="8011160" indent="0">
              <a:buNone/>
              <a:defRPr sz="4670">
                <a:solidFill>
                  <a:schemeClr val="tx1">
                    <a:tint val="75000"/>
                  </a:schemeClr>
                </a:solidFill>
              </a:defRPr>
            </a:lvl7pPr>
            <a:lvl8pPr marL="9345930" indent="0">
              <a:buNone/>
              <a:defRPr sz="4670">
                <a:solidFill>
                  <a:schemeClr val="tx1">
                    <a:tint val="75000"/>
                  </a:schemeClr>
                </a:solidFill>
              </a:defRPr>
            </a:lvl8pPr>
            <a:lvl9pPr marL="10681335" indent="0">
              <a:buNone/>
              <a:defRPr sz="467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EF1E8-E384-4413-86E8-BB26EA4AF6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47806" y="5668735"/>
            <a:ext cx="15131891" cy="1351130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18024753" y="5668735"/>
            <a:ext cx="15131891" cy="1351130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625EF1E8-E384-4413-86E8-BB26EA4AF6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52443" y="1133748"/>
            <a:ext cx="30708838" cy="41159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452445" y="5220167"/>
            <a:ext cx="15062350" cy="2558323"/>
          </a:xfrm>
        </p:spPr>
        <p:txBody>
          <a:bodyPr anchor="b"/>
          <a:lstStyle>
            <a:lvl1pPr marL="0" indent="0">
              <a:buNone/>
              <a:defRPr sz="7010" b="1"/>
            </a:lvl1pPr>
            <a:lvl2pPr marL="1335405" indent="0">
              <a:buNone/>
              <a:defRPr sz="5840" b="1"/>
            </a:lvl2pPr>
            <a:lvl3pPr marL="2670175" indent="0">
              <a:buNone/>
              <a:defRPr sz="5255" b="1"/>
            </a:lvl3pPr>
            <a:lvl4pPr marL="4005580" indent="0">
              <a:buNone/>
              <a:defRPr sz="4670" b="1"/>
            </a:lvl4pPr>
            <a:lvl5pPr marL="5340350" indent="0">
              <a:buNone/>
              <a:defRPr sz="4670" b="1"/>
            </a:lvl5pPr>
            <a:lvl6pPr marL="6675755" indent="0">
              <a:buNone/>
              <a:defRPr sz="4670" b="1"/>
            </a:lvl6pPr>
            <a:lvl7pPr marL="8011160" indent="0">
              <a:buNone/>
              <a:defRPr sz="4670" b="1"/>
            </a:lvl7pPr>
            <a:lvl8pPr marL="9345930" indent="0">
              <a:buNone/>
              <a:defRPr sz="4670" b="1"/>
            </a:lvl8pPr>
            <a:lvl9pPr marL="10681335" indent="0">
              <a:buNone/>
              <a:defRPr sz="4670" b="1"/>
            </a:lvl9pPr>
          </a:lstStyle>
          <a:p>
            <a:pPr lvl="0"/>
            <a:r>
              <a:rPr lang="en-US"/>
              <a:t>Click to edit Master text styles</a:t>
            </a:r>
            <a:endParaRPr lang="en-US"/>
          </a:p>
        </p:txBody>
      </p:sp>
      <p:sp>
        <p:nvSpPr>
          <p:cNvPr id="4" name="Content Placeholder 3"/>
          <p:cNvSpPr>
            <a:spLocks noGrp="1"/>
          </p:cNvSpPr>
          <p:nvPr>
            <p:ph sz="half" idx="2"/>
          </p:nvPr>
        </p:nvSpPr>
        <p:spPr>
          <a:xfrm>
            <a:off x="2452445" y="7778490"/>
            <a:ext cx="15062350" cy="114409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18024753" y="5220167"/>
            <a:ext cx="15136529" cy="2558323"/>
          </a:xfrm>
        </p:spPr>
        <p:txBody>
          <a:bodyPr anchor="b"/>
          <a:lstStyle>
            <a:lvl1pPr marL="0" indent="0">
              <a:buNone/>
              <a:defRPr sz="7010" b="1"/>
            </a:lvl1pPr>
            <a:lvl2pPr marL="1335405" indent="0">
              <a:buNone/>
              <a:defRPr sz="5840" b="1"/>
            </a:lvl2pPr>
            <a:lvl3pPr marL="2670175" indent="0">
              <a:buNone/>
              <a:defRPr sz="5255" b="1"/>
            </a:lvl3pPr>
            <a:lvl4pPr marL="4005580" indent="0">
              <a:buNone/>
              <a:defRPr sz="4670" b="1"/>
            </a:lvl4pPr>
            <a:lvl5pPr marL="5340350" indent="0">
              <a:buNone/>
              <a:defRPr sz="4670" b="1"/>
            </a:lvl5pPr>
            <a:lvl6pPr marL="6675755" indent="0">
              <a:buNone/>
              <a:defRPr sz="4670" b="1"/>
            </a:lvl6pPr>
            <a:lvl7pPr marL="8011160" indent="0">
              <a:buNone/>
              <a:defRPr sz="4670" b="1"/>
            </a:lvl7pPr>
            <a:lvl8pPr marL="9345930" indent="0">
              <a:buNone/>
              <a:defRPr sz="4670" b="1"/>
            </a:lvl8pPr>
            <a:lvl9pPr marL="10681335" indent="0">
              <a:buNone/>
              <a:defRPr sz="4670" b="1"/>
            </a:lvl9pPr>
          </a:lstStyle>
          <a:p>
            <a:pPr lvl="0"/>
            <a:r>
              <a:rPr lang="en-US"/>
              <a:t>Click to edit Master text styles</a:t>
            </a:r>
            <a:endParaRPr lang="en-US"/>
          </a:p>
        </p:txBody>
      </p:sp>
      <p:sp>
        <p:nvSpPr>
          <p:cNvPr id="6" name="Content Placeholder 5"/>
          <p:cNvSpPr>
            <a:spLocks noGrp="1"/>
          </p:cNvSpPr>
          <p:nvPr>
            <p:ph sz="quarter" idx="4"/>
          </p:nvPr>
        </p:nvSpPr>
        <p:spPr>
          <a:xfrm>
            <a:off x="18024753" y="7778490"/>
            <a:ext cx="15136529" cy="114409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625EF1E8-E384-4413-86E8-BB26EA4AF61B}"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5EF1E8-E384-4413-86E8-BB26EA4AF61B}"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EF1E8-E384-4413-86E8-BB26EA4AF61B}"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en-US"/>
              <a:t>Click to edit Master title style</a:t>
            </a:r>
            <a:endParaRPr lang="en-US" dirty="0"/>
          </a:p>
        </p:txBody>
      </p:sp>
      <p:sp>
        <p:nvSpPr>
          <p:cNvPr id="3" name="Content Placeholder 2"/>
          <p:cNvSpPr>
            <a:spLocks noGrp="1"/>
          </p:cNvSpPr>
          <p:nvPr>
            <p:ph idx="1"/>
          </p:nvPr>
        </p:nvSpPr>
        <p:spPr>
          <a:xfrm>
            <a:off x="15136529" y="3066048"/>
            <a:ext cx="18024753" cy="15133057"/>
          </a:xfrm>
        </p:spPr>
        <p:txBody>
          <a:bodyPr/>
          <a:lstStyle>
            <a:lvl1pPr>
              <a:defRPr sz="9345"/>
            </a:lvl1pPr>
            <a:lvl2pPr>
              <a:defRPr sz="8175"/>
            </a:lvl2pPr>
            <a:lvl3pPr>
              <a:defRPr sz="7010"/>
            </a:lvl3pPr>
            <a:lvl4pPr>
              <a:defRPr sz="5840"/>
            </a:lvl4pPr>
            <a:lvl5pPr>
              <a:defRPr sz="5840"/>
            </a:lvl5pPr>
            <a:lvl6pPr>
              <a:defRPr sz="5840"/>
            </a:lvl6pPr>
            <a:lvl7pPr>
              <a:defRPr sz="5840"/>
            </a:lvl7pPr>
            <a:lvl8pPr>
              <a:defRPr sz="5840"/>
            </a:lvl8pPr>
            <a:lvl9pPr>
              <a:defRPr sz="584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0"/>
            </a:lvl1pPr>
            <a:lvl2pPr marL="1335405" indent="0">
              <a:buNone/>
              <a:defRPr sz="4090"/>
            </a:lvl2pPr>
            <a:lvl3pPr marL="2670175" indent="0">
              <a:buNone/>
              <a:defRPr sz="3505"/>
            </a:lvl3pPr>
            <a:lvl4pPr marL="4005580" indent="0">
              <a:buNone/>
              <a:defRPr sz="2920"/>
            </a:lvl4pPr>
            <a:lvl5pPr marL="5340350" indent="0">
              <a:buNone/>
              <a:defRPr sz="2920"/>
            </a:lvl5pPr>
            <a:lvl6pPr marL="6675755" indent="0">
              <a:buNone/>
              <a:defRPr sz="2920"/>
            </a:lvl6pPr>
            <a:lvl7pPr marL="8011160" indent="0">
              <a:buNone/>
              <a:defRPr sz="2920"/>
            </a:lvl7pPr>
            <a:lvl8pPr marL="9345930" indent="0">
              <a:buNone/>
              <a:defRPr sz="2920"/>
            </a:lvl8pPr>
            <a:lvl9pPr marL="10681335" indent="0">
              <a:buNone/>
              <a:defRPr sz="292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25EF1E8-E384-4413-86E8-BB26EA4AF6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en-US"/>
              <a:t>Click to edit Master title style</a:t>
            </a:r>
            <a:endParaRPr lang="en-US" dirty="0"/>
          </a:p>
        </p:txBody>
      </p:sp>
      <p:sp>
        <p:nvSpPr>
          <p:cNvPr id="3" name="Picture Placeholder 2"/>
          <p:cNvSpPr>
            <a:spLocks noGrp="1" noChangeAspect="1"/>
          </p:cNvSpPr>
          <p:nvPr>
            <p:ph type="pic" idx="1"/>
          </p:nvPr>
        </p:nvSpPr>
        <p:spPr>
          <a:xfrm>
            <a:off x="15136529" y="3066048"/>
            <a:ext cx="18024753" cy="15133057"/>
          </a:xfrm>
        </p:spPr>
        <p:txBody>
          <a:bodyPr anchor="t"/>
          <a:lstStyle>
            <a:lvl1pPr marL="0" indent="0">
              <a:buNone/>
              <a:defRPr sz="9345"/>
            </a:lvl1pPr>
            <a:lvl2pPr marL="1335405" indent="0">
              <a:buNone/>
              <a:defRPr sz="8175"/>
            </a:lvl2pPr>
            <a:lvl3pPr marL="2670175" indent="0">
              <a:buNone/>
              <a:defRPr sz="7010"/>
            </a:lvl3pPr>
            <a:lvl4pPr marL="4005580" indent="0">
              <a:buNone/>
              <a:defRPr sz="5840"/>
            </a:lvl4pPr>
            <a:lvl5pPr marL="5340350" indent="0">
              <a:buNone/>
              <a:defRPr sz="5840"/>
            </a:lvl5pPr>
            <a:lvl6pPr marL="6675755" indent="0">
              <a:buNone/>
              <a:defRPr sz="5840"/>
            </a:lvl6pPr>
            <a:lvl7pPr marL="8011160" indent="0">
              <a:buNone/>
              <a:defRPr sz="5840"/>
            </a:lvl7pPr>
            <a:lvl8pPr marL="9345930" indent="0">
              <a:buNone/>
              <a:defRPr sz="5840"/>
            </a:lvl8pPr>
            <a:lvl9pPr marL="10681335" indent="0">
              <a:buNone/>
              <a:defRPr sz="5840"/>
            </a:lvl9pPr>
          </a:lstStyle>
          <a:p>
            <a:r>
              <a:rPr lang="en-US"/>
              <a:t>Click icon to add picture</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0"/>
            </a:lvl1pPr>
            <a:lvl2pPr marL="1335405" indent="0">
              <a:buNone/>
              <a:defRPr sz="4090"/>
            </a:lvl2pPr>
            <a:lvl3pPr marL="2670175" indent="0">
              <a:buNone/>
              <a:defRPr sz="3505"/>
            </a:lvl3pPr>
            <a:lvl4pPr marL="4005580" indent="0">
              <a:buNone/>
              <a:defRPr sz="2920"/>
            </a:lvl4pPr>
            <a:lvl5pPr marL="5340350" indent="0">
              <a:buNone/>
              <a:defRPr sz="2920"/>
            </a:lvl5pPr>
            <a:lvl6pPr marL="6675755" indent="0">
              <a:buNone/>
              <a:defRPr sz="2920"/>
            </a:lvl6pPr>
            <a:lvl7pPr marL="8011160" indent="0">
              <a:buNone/>
              <a:defRPr sz="2920"/>
            </a:lvl7pPr>
            <a:lvl8pPr marL="9345930" indent="0">
              <a:buNone/>
              <a:defRPr sz="2920"/>
            </a:lvl8pPr>
            <a:lvl9pPr marL="10681335" indent="0">
              <a:buNone/>
              <a:defRPr sz="292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25EF1E8-E384-4413-86E8-BB26EA4AF6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21A385-24E8-47E4-A07F-4D7C7D12639B}"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7806" y="1133748"/>
            <a:ext cx="30708838" cy="41159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47806" y="5668735"/>
            <a:ext cx="30708838" cy="13511307"/>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2447806" y="19737057"/>
            <a:ext cx="8011001" cy="1133747"/>
          </a:xfrm>
          <a:prstGeom prst="rect">
            <a:avLst/>
          </a:prstGeom>
        </p:spPr>
        <p:txBody>
          <a:bodyPr vert="horz" lIns="91440" tIns="45720" rIns="91440" bIns="45720" rtlCol="0" anchor="ctr"/>
          <a:lstStyle>
            <a:lvl1pPr algn="l">
              <a:defRPr sz="3505">
                <a:solidFill>
                  <a:schemeClr val="tx1">
                    <a:tint val="75000"/>
                  </a:schemeClr>
                </a:solidFill>
              </a:defRPr>
            </a:lvl1pPr>
          </a:lstStyle>
          <a:p>
            <a:fld id="{625EF1E8-E384-4413-86E8-BB26EA4AF61B}" type="datetimeFigureOut">
              <a:rPr lang="en-IN" smtClean="0"/>
            </a:fld>
            <a:endParaRPr lang="en-IN"/>
          </a:p>
        </p:txBody>
      </p:sp>
      <p:sp>
        <p:nvSpPr>
          <p:cNvPr id="5" name="Footer Placeholder 4"/>
          <p:cNvSpPr>
            <a:spLocks noGrp="1"/>
          </p:cNvSpPr>
          <p:nvPr>
            <p:ph type="ftr" sz="quarter" idx="3"/>
          </p:nvPr>
        </p:nvSpPr>
        <p:spPr>
          <a:xfrm>
            <a:off x="11793974" y="19737057"/>
            <a:ext cx="12016502" cy="1133747"/>
          </a:xfrm>
          <a:prstGeom prst="rect">
            <a:avLst/>
          </a:prstGeom>
        </p:spPr>
        <p:txBody>
          <a:bodyPr vert="horz" lIns="91440" tIns="45720" rIns="91440" bIns="45720" rtlCol="0" anchor="ctr"/>
          <a:lstStyle>
            <a:lvl1pPr algn="ctr">
              <a:defRPr sz="350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5145643" y="19737057"/>
            <a:ext cx="8011001" cy="1133747"/>
          </a:xfrm>
          <a:prstGeom prst="rect">
            <a:avLst/>
          </a:prstGeom>
        </p:spPr>
        <p:txBody>
          <a:bodyPr vert="horz" lIns="91440" tIns="45720" rIns="91440" bIns="45720" rtlCol="0" anchor="ctr"/>
          <a:lstStyle>
            <a:lvl1pPr algn="r">
              <a:defRPr sz="3505">
                <a:solidFill>
                  <a:schemeClr val="tx1">
                    <a:tint val="75000"/>
                  </a:schemeClr>
                </a:solidFill>
              </a:defRPr>
            </a:lvl1pPr>
          </a:lstStyle>
          <a:p>
            <a:fld id="{4421A385-24E8-47E4-A07F-4D7C7D12639B}"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670175" rtl="0" eaLnBrk="1" latinLnBrk="0" hangingPunct="1">
        <a:lnSpc>
          <a:spcPct val="90000"/>
        </a:lnSpc>
        <a:spcBef>
          <a:spcPct val="0"/>
        </a:spcBef>
        <a:buNone/>
        <a:defRPr sz="12850" kern="1200">
          <a:solidFill>
            <a:schemeClr val="tx1"/>
          </a:solidFill>
          <a:latin typeface="+mj-lt"/>
          <a:ea typeface="+mj-ea"/>
          <a:cs typeface="+mj-cs"/>
        </a:defRPr>
      </a:lvl1pPr>
    </p:titleStyle>
    <p:body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p:bodyStyle>
    <p:otherStyle>
      <a:defPPr>
        <a:defRPr lang="en-US"/>
      </a:defPPr>
      <a:lvl1pPr marL="0" algn="l" defTabSz="2670175" rtl="0" eaLnBrk="1" latinLnBrk="0" hangingPunct="1">
        <a:defRPr sz="5255" kern="1200">
          <a:solidFill>
            <a:schemeClr val="tx1"/>
          </a:solidFill>
          <a:latin typeface="+mn-lt"/>
          <a:ea typeface="+mn-ea"/>
          <a:cs typeface="+mn-cs"/>
        </a:defRPr>
      </a:lvl1pPr>
      <a:lvl2pPr marL="1335405" algn="l" defTabSz="2670175" rtl="0" eaLnBrk="1" latinLnBrk="0" hangingPunct="1">
        <a:defRPr sz="5255" kern="1200">
          <a:solidFill>
            <a:schemeClr val="tx1"/>
          </a:solidFill>
          <a:latin typeface="+mn-lt"/>
          <a:ea typeface="+mn-ea"/>
          <a:cs typeface="+mn-cs"/>
        </a:defRPr>
      </a:lvl2pPr>
      <a:lvl3pPr marL="2670175" algn="l" defTabSz="2670175" rtl="0" eaLnBrk="1" latinLnBrk="0" hangingPunct="1">
        <a:defRPr sz="5255" kern="1200">
          <a:solidFill>
            <a:schemeClr val="tx1"/>
          </a:solidFill>
          <a:latin typeface="+mn-lt"/>
          <a:ea typeface="+mn-ea"/>
          <a:cs typeface="+mn-cs"/>
        </a:defRPr>
      </a:lvl3pPr>
      <a:lvl4pPr marL="4005580" algn="l" defTabSz="2670175" rtl="0" eaLnBrk="1" latinLnBrk="0" hangingPunct="1">
        <a:defRPr sz="5255" kern="1200">
          <a:solidFill>
            <a:schemeClr val="tx1"/>
          </a:solidFill>
          <a:latin typeface="+mn-lt"/>
          <a:ea typeface="+mn-ea"/>
          <a:cs typeface="+mn-cs"/>
        </a:defRPr>
      </a:lvl4pPr>
      <a:lvl5pPr marL="5340350" algn="l" defTabSz="2670175" rtl="0" eaLnBrk="1" latinLnBrk="0" hangingPunct="1">
        <a:defRPr sz="5255" kern="1200">
          <a:solidFill>
            <a:schemeClr val="tx1"/>
          </a:solidFill>
          <a:latin typeface="+mn-lt"/>
          <a:ea typeface="+mn-ea"/>
          <a:cs typeface="+mn-cs"/>
        </a:defRPr>
      </a:lvl5pPr>
      <a:lvl6pPr marL="6675755" algn="l" defTabSz="2670175" rtl="0" eaLnBrk="1" latinLnBrk="0" hangingPunct="1">
        <a:defRPr sz="5255" kern="1200">
          <a:solidFill>
            <a:schemeClr val="tx1"/>
          </a:solidFill>
          <a:latin typeface="+mn-lt"/>
          <a:ea typeface="+mn-ea"/>
          <a:cs typeface="+mn-cs"/>
        </a:defRPr>
      </a:lvl6pPr>
      <a:lvl7pPr marL="8011160" algn="l" defTabSz="2670175" rtl="0" eaLnBrk="1" latinLnBrk="0" hangingPunct="1">
        <a:defRPr sz="5255" kern="1200">
          <a:solidFill>
            <a:schemeClr val="tx1"/>
          </a:solidFill>
          <a:latin typeface="+mn-lt"/>
          <a:ea typeface="+mn-ea"/>
          <a:cs typeface="+mn-cs"/>
        </a:defRPr>
      </a:lvl7pPr>
      <a:lvl8pPr marL="9345930" algn="l" defTabSz="2670175" rtl="0" eaLnBrk="1" latinLnBrk="0" hangingPunct="1">
        <a:defRPr sz="5255" kern="1200">
          <a:solidFill>
            <a:schemeClr val="tx1"/>
          </a:solidFill>
          <a:latin typeface="+mn-lt"/>
          <a:ea typeface="+mn-ea"/>
          <a:cs typeface="+mn-cs"/>
        </a:defRPr>
      </a:lvl8pPr>
      <a:lvl9pPr marL="10681335" algn="l" defTabSz="2670175" rtl="0" eaLnBrk="1" latinLnBrk="0" hangingPunct="1">
        <a:defRPr sz="52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jpeg"/><Relationship Id="rId29" Type="http://schemas.openxmlformats.org/officeDocument/2006/relationships/notesSlide" Target="../notesSlides/notesSlide1.xml"/><Relationship Id="rId28" Type="http://schemas.openxmlformats.org/officeDocument/2006/relationships/slideLayout" Target="../slideLayouts/slideLayout4.xml"/><Relationship Id="rId27" Type="http://schemas.openxmlformats.org/officeDocument/2006/relationships/image" Target="../media/image1.svg"/><Relationship Id="rId26" Type="http://schemas.openxmlformats.org/officeDocument/2006/relationships/image" Target="../media/image24.png"/><Relationship Id="rId25" Type="http://schemas.openxmlformats.org/officeDocument/2006/relationships/image" Target="../media/image23.png"/><Relationship Id="rId24" Type="http://schemas.openxmlformats.org/officeDocument/2006/relationships/image" Target="../media/image22.jpeg"/><Relationship Id="rId23" Type="http://schemas.openxmlformats.org/officeDocument/2006/relationships/image" Target="../media/image21.jpeg"/><Relationship Id="rId22" Type="http://schemas.openxmlformats.org/officeDocument/2006/relationships/image" Target="../media/image20.png"/><Relationship Id="rId21" Type="http://schemas.openxmlformats.org/officeDocument/2006/relationships/image" Target="../media/image19.png"/><Relationship Id="rId20" Type="http://schemas.openxmlformats.org/officeDocument/2006/relationships/image" Target="../media/image18.png"/><Relationship Id="rId2" Type="http://schemas.openxmlformats.org/officeDocument/2006/relationships/chart" Target="../charts/chart2.xml"/><Relationship Id="rId19" Type="http://schemas.openxmlformats.org/officeDocument/2006/relationships/image" Target="../media/image17.png"/><Relationship Id="rId18" Type="http://schemas.openxmlformats.org/officeDocument/2006/relationships/image" Target="../media/image16.png"/><Relationship Id="rId17" Type="http://schemas.openxmlformats.org/officeDocument/2006/relationships/image" Target="../media/image15.png"/><Relationship Id="rId16" Type="http://schemas.openxmlformats.org/officeDocument/2006/relationships/image" Target="../media/image14.jpeg"/><Relationship Id="rId15" Type="http://schemas.openxmlformats.org/officeDocument/2006/relationships/image" Target="../media/image13.png"/><Relationship Id="rId14" Type="http://schemas.openxmlformats.org/officeDocument/2006/relationships/image" Target="../media/image12.jpeg"/><Relationship Id="rId13" Type="http://schemas.openxmlformats.org/officeDocument/2006/relationships/image" Target="../media/image11.jpeg"/><Relationship Id="rId12" Type="http://schemas.openxmlformats.org/officeDocument/2006/relationships/image" Target="../media/image10.jpe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 name="Text Placeholder 4"/>
          <p:cNvSpPr txBox="1"/>
          <p:nvPr/>
        </p:nvSpPr>
        <p:spPr>
          <a:xfrm>
            <a:off x="23535005" y="12317548"/>
            <a:ext cx="11522075" cy="708660"/>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txBody>
          <a:bodyPr vert="horz" lIns="91440" tIns="45720" rIns="91440" bIns="45720" rtlCol="0">
            <a:noAutofit/>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a:lstStyle>
          <a:p>
            <a:pPr marL="0" indent="0" algn="ctr">
              <a:buFont typeface="Arial" panose="020B0604020202020204" pitchFamily="34" charset="0"/>
              <a:buNone/>
            </a:pPr>
            <a:r>
              <a:rPr lang="en-US" altLang="en-IN" sz="4400" b="1" i="0" u="sng" strike="noStrike" baseline="0" dirty="0">
                <a:solidFill>
                  <a:schemeClr val="tx1"/>
                </a:solidFill>
                <a:latin typeface="Times New Roman" panose="02020603050405020304" pitchFamily="18" charset="0"/>
                <a:cs typeface="Times New Roman" panose="02020603050405020304" pitchFamily="18" charset="0"/>
              </a:rPr>
              <a:t>Conclusions</a:t>
            </a:r>
            <a:endParaRPr lang="en-US" altLang="en-IN" sz="4400" b="1" i="0" u="sng" strike="noStrike" baseline="0" dirty="0">
              <a:solidFill>
                <a:schemeClr val="tx1"/>
              </a:solidFill>
              <a:latin typeface="Times New Roman" panose="02020603050405020304" pitchFamily="18" charset="0"/>
              <a:cs typeface="Times New Roman" panose="02020603050405020304" pitchFamily="18" charset="0"/>
            </a:endParaRPr>
          </a:p>
        </p:txBody>
      </p:sp>
      <p:sp>
        <p:nvSpPr>
          <p:cNvPr id="266" name="Text Placeholder 4"/>
          <p:cNvSpPr txBox="1"/>
          <p:nvPr/>
        </p:nvSpPr>
        <p:spPr>
          <a:xfrm>
            <a:off x="23496976" y="15856412"/>
            <a:ext cx="11557563" cy="644236"/>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txBody>
          <a:bodyPr vert="horz" lIns="91440" tIns="45720" rIns="91440" bIns="45720" rtlCol="0">
            <a:noAutofit/>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a:lstStyle>
          <a:p>
            <a:pPr marL="0" indent="0" algn="ctr">
              <a:buFont typeface="Arial" panose="020B0604020202020204" pitchFamily="34" charset="0"/>
              <a:buNone/>
            </a:pPr>
            <a:r>
              <a:rPr lang="en-US" altLang="en-IN" sz="4400" b="1" i="0" u="sng" strike="noStrike" baseline="0" dirty="0">
                <a:solidFill>
                  <a:schemeClr val="tx1"/>
                </a:solidFill>
                <a:latin typeface="Times New Roman" panose="02020603050405020304" pitchFamily="18" charset="0"/>
                <a:cs typeface="Times New Roman" panose="02020603050405020304" pitchFamily="18" charset="0"/>
              </a:rPr>
              <a:t>Acknowledgement</a:t>
            </a:r>
            <a:endParaRPr lang="en-US" altLang="en-IN" sz="4400" b="1" i="0" u="sng" strike="noStrike" baseline="0" dirty="0">
              <a:solidFill>
                <a:schemeClr val="tx1"/>
              </a:solidFill>
              <a:latin typeface="Times New Roman" panose="02020603050405020304" pitchFamily="18" charset="0"/>
              <a:cs typeface="Times New Roman" panose="02020603050405020304" pitchFamily="18" charset="0"/>
            </a:endParaRPr>
          </a:p>
        </p:txBody>
      </p:sp>
      <p:sp>
        <p:nvSpPr>
          <p:cNvPr id="119" name="Rectangle 94"/>
          <p:cNvSpPr/>
          <p:nvPr/>
        </p:nvSpPr>
        <p:spPr>
          <a:xfrm>
            <a:off x="23497540" y="4343451"/>
            <a:ext cx="11597958" cy="714044"/>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solidFill>
                  <a:schemeClr val="tx1"/>
                </a:solidFill>
                <a:latin typeface="Times New Roman" panose="02020603050405020304" pitchFamily="18" charset="0"/>
                <a:cs typeface="Times New Roman" panose="02020603050405020304" pitchFamily="18" charset="0"/>
              </a:rPr>
              <a:t>Spatial Distribution of Rainfall</a:t>
            </a:r>
            <a:endParaRPr lang="en-US" sz="4400" b="1" u="sng" dirty="0">
              <a:solidFill>
                <a:schemeClr val="tx1"/>
              </a:solidFill>
              <a:latin typeface="Times New Roman" panose="02020603050405020304" pitchFamily="18" charset="0"/>
              <a:cs typeface="Times New Roman" panose="02020603050405020304" pitchFamily="18" charset="0"/>
            </a:endParaRPr>
          </a:p>
        </p:txBody>
      </p:sp>
      <p:sp>
        <p:nvSpPr>
          <p:cNvPr id="309" name="Rectangles 308"/>
          <p:cNvSpPr/>
          <p:nvPr/>
        </p:nvSpPr>
        <p:spPr>
          <a:xfrm>
            <a:off x="23535640" y="18832893"/>
            <a:ext cx="11495405" cy="1179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Rectangle 3"/>
          <p:cNvSpPr/>
          <p:nvPr/>
        </p:nvSpPr>
        <p:spPr>
          <a:xfrm>
            <a:off x="486306" y="300849"/>
            <a:ext cx="34572205" cy="3952349"/>
          </a:xfrm>
          <a:prstGeom prst="rect">
            <a:avLst/>
          </a:prstGeom>
          <a:gradFill>
            <a:gsLst>
              <a:gs pos="0">
                <a:schemeClr val="accent1">
                  <a:lumMod val="60000"/>
                  <a:lumOff val="40000"/>
                  <a:alpha val="88000"/>
                </a:schemeClr>
              </a:gs>
              <a:gs pos="50000">
                <a:schemeClr val="bg1">
                  <a:alpha val="100000"/>
                </a:schemeClr>
              </a:gs>
              <a:gs pos="100000">
                <a:schemeClr val="accent1">
                  <a:lumMod val="60000"/>
                  <a:lumOff val="40000"/>
                  <a:alpha val="8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anose="02020603050405020304" pitchFamily="18" charset="0"/>
              <a:cs typeface="Times New Roman" panose="02020603050405020304" pitchFamily="18" charset="0"/>
            </a:endParaRPr>
          </a:p>
        </p:txBody>
      </p:sp>
      <p:sp>
        <p:nvSpPr>
          <p:cNvPr id="5" name="object 38"/>
          <p:cNvSpPr txBox="1">
            <a:spLocks noGrp="1"/>
          </p:cNvSpPr>
          <p:nvPr>
            <p:ph type="title"/>
          </p:nvPr>
        </p:nvSpPr>
        <p:spPr>
          <a:xfrm>
            <a:off x="6987505" y="363013"/>
            <a:ext cx="21477039" cy="1933991"/>
          </a:xfrm>
          <a:prstGeom prst="rect">
            <a:avLst/>
          </a:prstGeom>
        </p:spPr>
        <p:txBody>
          <a:bodyPr vert="horz" wrap="square" lIns="0" tIns="13335" rIns="0" bIns="0" rtlCol="0">
            <a:spAutoFit/>
          </a:bodyPr>
          <a:lstStyle/>
          <a:p>
            <a:pPr algn="ctr">
              <a:lnSpc>
                <a:spcPct val="130000"/>
              </a:lnSpc>
            </a:pPr>
            <a:r>
              <a:rPr lang="en-US" sz="4800" b="1" i="0" u="none" strike="noStrike" baseline="0" dirty="0">
                <a:solidFill>
                  <a:schemeClr val="tx1"/>
                </a:solidFill>
                <a:latin typeface="Times New Roman" panose="02020603050405020304" pitchFamily="18" charset="0"/>
                <a:cs typeface="Times New Roman" panose="02020603050405020304" pitchFamily="18" charset="0"/>
              </a:rPr>
              <a:t>IMPACT OF CLIMATE CHANGE ON NON-STATIONARY </a:t>
            </a:r>
            <a:r>
              <a:rPr lang="en-US" sz="4800" b="1" i="0" u="none" strike="noStrike" baseline="0" dirty="0" smtClean="0">
                <a:solidFill>
                  <a:schemeClr val="tx1"/>
                </a:solidFill>
                <a:latin typeface="Times New Roman" panose="02020603050405020304" pitchFamily="18" charset="0"/>
                <a:cs typeface="Times New Roman" panose="02020603050405020304" pitchFamily="18" charset="0"/>
              </a:rPr>
              <a:t>INTENSITY-DURATION-FREQUENCY</a:t>
            </a:r>
            <a:r>
              <a:rPr lang="en-US" sz="4800" b="1" i="0" u="none" strike="noStrike" dirty="0" smtClean="0">
                <a:solidFill>
                  <a:schemeClr val="tx1"/>
                </a:solidFill>
                <a:latin typeface="Times New Roman" panose="02020603050405020304" pitchFamily="18" charset="0"/>
                <a:cs typeface="Times New Roman" panose="02020603050405020304" pitchFamily="18" charset="0"/>
              </a:rPr>
              <a:t> (IDF)</a:t>
            </a:r>
            <a:r>
              <a:rPr lang="en-US" sz="4800" b="1" i="0" u="none" strike="noStrike" baseline="0" dirty="0" smtClean="0">
                <a:solidFill>
                  <a:schemeClr val="tx1"/>
                </a:solidFill>
                <a:latin typeface="Times New Roman" panose="02020603050405020304" pitchFamily="18" charset="0"/>
                <a:cs typeface="Times New Roman" panose="02020603050405020304" pitchFamily="18" charset="0"/>
              </a:rPr>
              <a:t> </a:t>
            </a:r>
            <a:r>
              <a:rPr lang="en-US" sz="4800" b="1" i="0" u="none" strike="noStrike" baseline="0" dirty="0">
                <a:solidFill>
                  <a:schemeClr val="tx1"/>
                </a:solidFill>
                <a:latin typeface="Times New Roman" panose="02020603050405020304" pitchFamily="18" charset="0"/>
                <a:cs typeface="Times New Roman" panose="02020603050405020304" pitchFamily="18" charset="0"/>
              </a:rPr>
              <a:t>CURVES FOR URBAN AREAS</a:t>
            </a:r>
            <a:endParaRPr lang="en-US" sz="4800" b="1" i="0" u="none" strike="noStrike" baseline="0" dirty="0">
              <a:solidFill>
                <a:schemeClr val="tx1"/>
              </a:solidFill>
              <a:latin typeface="Times New Roman" panose="02020603050405020304" pitchFamily="18" charset="0"/>
              <a:cs typeface="Times New Roman" panose="02020603050405020304" pitchFamily="18" charset="0"/>
            </a:endParaRPr>
          </a:p>
        </p:txBody>
      </p:sp>
      <p:sp>
        <p:nvSpPr>
          <p:cNvPr id="6" name="object 39"/>
          <p:cNvSpPr txBox="1"/>
          <p:nvPr/>
        </p:nvSpPr>
        <p:spPr>
          <a:xfrm>
            <a:off x="485140" y="2233930"/>
            <a:ext cx="34573210" cy="1986915"/>
          </a:xfrm>
          <a:prstGeom prst="rect">
            <a:avLst/>
          </a:prstGeom>
        </p:spPr>
        <p:txBody>
          <a:bodyPr vert="horz" wrap="square" lIns="0" tIns="17145" rIns="0" bIns="0" rtlCol="0">
            <a:spAutoFit/>
          </a:bodyPr>
          <a:lstStyle/>
          <a:p>
            <a:pPr algn="ctr"/>
            <a:r>
              <a:rPr lang="en-US" altLang="en-IN" sz="4800" b="1" i="0" baseline="0" dirty="0">
                <a:latin typeface="Times New Roman" panose="02020603050405020304" pitchFamily="18" charset="0"/>
                <a:cs typeface="Times New Roman" panose="02020603050405020304" pitchFamily="18" charset="0"/>
              </a:rPr>
              <a:t>Naman </a:t>
            </a:r>
            <a:r>
              <a:rPr lang="en-US" altLang="en-IN" sz="4800" b="1" i="0" baseline="0" dirty="0" err="1">
                <a:latin typeface="Times New Roman" panose="02020603050405020304" pitchFamily="18" charset="0"/>
                <a:cs typeface="Times New Roman" panose="02020603050405020304" pitchFamily="18" charset="0"/>
              </a:rPr>
              <a:t>Kishan</a:t>
            </a:r>
            <a:r>
              <a:rPr lang="en-US" altLang="en-IN" sz="4800" b="1" i="0" baseline="0" dirty="0">
                <a:latin typeface="Times New Roman" panose="02020603050405020304" pitchFamily="18" charset="0"/>
                <a:cs typeface="Times New Roman" panose="02020603050405020304" pitchFamily="18" charset="0"/>
              </a:rPr>
              <a:t> </a:t>
            </a:r>
            <a:r>
              <a:rPr lang="en-US" altLang="en-IN" sz="4800" b="1" i="0" dirty="0">
                <a:latin typeface="Times New Roman" panose="02020603050405020304" pitchFamily="18" charset="0"/>
                <a:cs typeface="Times New Roman" panose="02020603050405020304" pitchFamily="18" charset="0"/>
              </a:rPr>
              <a:t>Rastogi</a:t>
            </a:r>
            <a:r>
              <a:rPr lang="en-IN" sz="4800" b="1" i="0" baseline="30000" dirty="0">
                <a:latin typeface="Times New Roman" panose="02020603050405020304" pitchFamily="18" charset="0"/>
                <a:cs typeface="Times New Roman" panose="02020603050405020304" pitchFamily="18" charset="0"/>
              </a:rPr>
              <a:t>1</a:t>
            </a:r>
            <a:r>
              <a:rPr lang="en-US" altLang="en-IN" sz="4800" i="0" dirty="0">
                <a:latin typeface="Times New Roman" panose="02020603050405020304" pitchFamily="18" charset="0"/>
                <a:cs typeface="Times New Roman" panose="02020603050405020304" pitchFamily="18" charset="0"/>
              </a:rPr>
              <a:t>, Abhinav Wadhwa</a:t>
            </a:r>
            <a:r>
              <a:rPr lang="en-US" altLang="en-IN" sz="4800" i="0" baseline="30000" dirty="0">
                <a:latin typeface="Times New Roman" panose="02020603050405020304" pitchFamily="18" charset="0"/>
                <a:cs typeface="Times New Roman" panose="02020603050405020304" pitchFamily="18" charset="0"/>
              </a:rPr>
              <a:t>2</a:t>
            </a:r>
            <a:r>
              <a:rPr lang="en-US" altLang="en-IN" sz="4800" i="0" dirty="0">
                <a:latin typeface="Times New Roman" panose="02020603050405020304" pitchFamily="18" charset="0"/>
                <a:cs typeface="Times New Roman" panose="02020603050405020304" pitchFamily="18" charset="0"/>
              </a:rPr>
              <a:t>, </a:t>
            </a:r>
            <a:r>
              <a:rPr lang="en-IN" sz="4800" b="0" i="0" dirty="0">
                <a:latin typeface="Times New Roman" panose="02020603050405020304" pitchFamily="18" charset="0"/>
                <a:cs typeface="Times New Roman" panose="02020603050405020304" pitchFamily="18" charset="0"/>
              </a:rPr>
              <a:t>and </a:t>
            </a:r>
            <a:r>
              <a:rPr lang="en-IN" sz="4800" b="0" i="0" baseline="0" dirty="0">
                <a:latin typeface="Times New Roman" panose="02020603050405020304" pitchFamily="18" charset="0"/>
                <a:cs typeface="Times New Roman" panose="02020603050405020304" pitchFamily="18" charset="0"/>
              </a:rPr>
              <a:t>Pradeep P. Mujumdar</a:t>
            </a:r>
            <a:r>
              <a:rPr lang="en-IN" sz="4800" b="0" i="0" baseline="30000" dirty="0">
                <a:latin typeface="Times New Roman" panose="02020603050405020304" pitchFamily="18" charset="0"/>
                <a:cs typeface="Times New Roman" panose="02020603050405020304" pitchFamily="18" charset="0"/>
              </a:rPr>
              <a:t>1,2</a:t>
            </a:r>
            <a:endParaRPr lang="en-IN" sz="4800" b="0" i="0" baseline="30000" dirty="0">
              <a:latin typeface="Times New Roman" panose="02020603050405020304" pitchFamily="18" charset="0"/>
              <a:cs typeface="Times New Roman" panose="02020603050405020304" pitchFamily="18" charset="0"/>
            </a:endParaRPr>
          </a:p>
          <a:p>
            <a:pPr algn="ctr"/>
            <a:r>
              <a:rPr lang="en-US" sz="4000" b="0" i="0" baseline="30000" dirty="0">
                <a:latin typeface="Times New Roman" panose="02020603050405020304" pitchFamily="18" charset="0"/>
                <a:cs typeface="Times New Roman" panose="02020603050405020304" pitchFamily="18" charset="0"/>
              </a:rPr>
              <a:t>1</a:t>
            </a:r>
            <a:r>
              <a:rPr lang="en-US" sz="4000" b="0" i="0" baseline="0" dirty="0">
                <a:latin typeface="Times New Roman" panose="02020603050405020304" pitchFamily="18" charset="0"/>
                <a:cs typeface="Times New Roman" panose="02020603050405020304" pitchFamily="18" charset="0"/>
              </a:rPr>
              <a:t>Department of Civil Engineering, Indian Institute of Science, Bangalore, India</a:t>
            </a:r>
            <a:endParaRPr lang="en-US" sz="4000" b="0" i="0" baseline="0" dirty="0">
              <a:latin typeface="Times New Roman" panose="02020603050405020304" pitchFamily="18" charset="0"/>
              <a:cs typeface="Times New Roman" panose="02020603050405020304" pitchFamily="18" charset="0"/>
            </a:endParaRPr>
          </a:p>
          <a:p>
            <a:pPr algn="ctr"/>
            <a:r>
              <a:rPr lang="en-US" sz="4000" b="0" i="0" baseline="30000" dirty="0">
                <a:latin typeface="Times New Roman" panose="02020603050405020304" pitchFamily="18" charset="0"/>
                <a:cs typeface="Times New Roman" panose="02020603050405020304" pitchFamily="18" charset="0"/>
              </a:rPr>
              <a:t>2</a:t>
            </a:r>
            <a:r>
              <a:rPr lang="en-US" sz="4000" b="0" i="0" baseline="0" dirty="0">
                <a:latin typeface="Times New Roman" panose="02020603050405020304" pitchFamily="18" charset="0"/>
                <a:cs typeface="Times New Roman" panose="02020603050405020304" pitchFamily="18" charset="0"/>
              </a:rPr>
              <a:t>Interdisciplinary Centre for Water Research, Indian Institute of Science, Bangalore, India</a:t>
            </a:r>
            <a:endParaRPr lang="en-US" sz="4000" b="0" i="0" baseline="0"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p:cNvPicPr>
            <a:picLocks noChangeAspect="1"/>
          </p:cNvPicPr>
          <p:nvPr/>
        </p:nvPicPr>
        <p:blipFill>
          <a:blip r:embed="rId3">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486489" y="328790"/>
            <a:ext cx="4559425" cy="3924199"/>
          </a:xfrm>
          <a:prstGeom prst="rect">
            <a:avLst/>
          </a:prstGeom>
        </p:spPr>
      </p:pic>
      <p:grpSp>
        <p:nvGrpSpPr>
          <p:cNvPr id="8" name="Group 7"/>
          <p:cNvGrpSpPr/>
          <p:nvPr/>
        </p:nvGrpSpPr>
        <p:grpSpPr>
          <a:xfrm>
            <a:off x="581978" y="4337265"/>
            <a:ext cx="11291569" cy="4831893"/>
            <a:chOff x="5089031" y="7788835"/>
            <a:chExt cx="11291569" cy="4603872"/>
          </a:xfrm>
        </p:grpSpPr>
        <p:sp>
          <p:nvSpPr>
            <p:cNvPr id="9" name="Text Placeholder 15"/>
            <p:cNvSpPr txBox="1"/>
            <p:nvPr/>
          </p:nvSpPr>
          <p:spPr>
            <a:xfrm>
              <a:off x="5151260" y="8452122"/>
              <a:ext cx="11229340" cy="3940585"/>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dk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dk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dk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dk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dk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dk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dk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dk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dk1"/>
                  </a:solidFill>
                  <a:latin typeface="+mn-lt"/>
                  <a:ea typeface="+mn-ea"/>
                  <a:cs typeface="+mn-cs"/>
                </a:defRPr>
              </a:lvl9pPr>
            </a:lstStyle>
            <a:p>
              <a:pPr marL="619125" indent="-619125" algn="just">
                <a:lnSpc>
                  <a:spcPct val="90000"/>
                </a:lnSpc>
              </a:pPr>
              <a:endParaRPr lang="en-US" sz="2400" b="1" dirty="0">
                <a:latin typeface="Times New Roman" panose="02020603050405020304" pitchFamily="18" charset="0"/>
                <a:cs typeface="Times New Roman" panose="02020603050405020304" pitchFamily="18" charset="0"/>
              </a:endParaRPr>
            </a:p>
          </p:txBody>
        </p:sp>
        <p:sp>
          <p:nvSpPr>
            <p:cNvPr id="10" name="Text Placeholder 4"/>
            <p:cNvSpPr txBox="1"/>
            <p:nvPr/>
          </p:nvSpPr>
          <p:spPr>
            <a:xfrm>
              <a:off x="5089031" y="7788835"/>
              <a:ext cx="11175752" cy="678484"/>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txBody>
            <a:bodyPr vert="horz" lIns="91440" tIns="45720" rIns="91440" bIns="45720" rtlCol="0">
              <a:noAutofit/>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a:lstStyle>
            <a:p>
              <a:pPr marL="0" indent="0" algn="ctr">
                <a:buFont typeface="Arial" panose="020B0604020202020204" pitchFamily="34" charset="0"/>
                <a:buNone/>
              </a:pPr>
              <a:r>
                <a:rPr lang="en-US" sz="4400" b="1" u="sng" dirty="0">
                  <a:solidFill>
                    <a:schemeClr val="tx1"/>
                  </a:solidFill>
                  <a:latin typeface="Times New Roman" panose="02020603050405020304" pitchFamily="18" charset="0"/>
                  <a:cs typeface="Times New Roman" panose="02020603050405020304" pitchFamily="18" charset="0"/>
                </a:rPr>
                <a:t>Introduction</a:t>
              </a:r>
              <a:endParaRPr lang="en-US" sz="4400" b="1" u="sng" dirty="0">
                <a:solidFill>
                  <a:schemeClr val="tx1"/>
                </a:solidFill>
                <a:latin typeface="Times New Roman" panose="02020603050405020304" pitchFamily="18" charset="0"/>
                <a:cs typeface="Times New Roman" panose="02020603050405020304" pitchFamily="18" charset="0"/>
              </a:endParaRPr>
            </a:p>
          </p:txBody>
        </p:sp>
      </p:grpSp>
      <p:sp>
        <p:nvSpPr>
          <p:cNvPr id="37" name="Text Placeholder 4"/>
          <p:cNvSpPr txBox="1"/>
          <p:nvPr/>
        </p:nvSpPr>
        <p:spPr>
          <a:xfrm>
            <a:off x="549275" y="9057005"/>
            <a:ext cx="11298555" cy="795020"/>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txBody>
          <a:bodyPr vert="horz" lIns="91440" tIns="45720" rIns="91440" bIns="45720" rtlCol="0">
            <a:noAutofit/>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a:lstStyle>
          <a:p>
            <a:pPr marL="0" indent="0" algn="ctr">
              <a:buFont typeface="Arial" panose="020B0604020202020204" pitchFamily="34" charset="0"/>
              <a:buNone/>
            </a:pPr>
            <a:r>
              <a:rPr lang="en-US" altLang="en-IN" sz="4800" b="1" i="0" u="sng" strike="noStrike" baseline="0" dirty="0">
                <a:solidFill>
                  <a:schemeClr val="tx1"/>
                </a:solidFill>
                <a:latin typeface="Times New Roman" panose="02020603050405020304" pitchFamily="18" charset="0"/>
                <a:cs typeface="Times New Roman" panose="02020603050405020304" pitchFamily="18" charset="0"/>
              </a:rPr>
              <a:t>Methodology</a:t>
            </a:r>
            <a:endParaRPr lang="en-US" altLang="en-IN" sz="4800" b="1" i="0" u="sng" strike="noStrike" baseline="0" dirty="0">
              <a:solidFill>
                <a:schemeClr val="tx1"/>
              </a:solidFill>
              <a:latin typeface="Times New Roman" panose="02020603050405020304" pitchFamily="18" charset="0"/>
              <a:cs typeface="Times New Roman" panose="02020603050405020304" pitchFamily="18" charset="0"/>
            </a:endParaRPr>
          </a:p>
        </p:txBody>
      </p:sp>
      <p:sp>
        <p:nvSpPr>
          <p:cNvPr id="80" name="Text Placeholder 4"/>
          <p:cNvSpPr txBox="1"/>
          <p:nvPr/>
        </p:nvSpPr>
        <p:spPr>
          <a:xfrm>
            <a:off x="11812683" y="16374381"/>
            <a:ext cx="11638528" cy="647538"/>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txBody>
          <a:bodyPr vert="horz" lIns="91440" tIns="45720" rIns="91440" bIns="45720" rtlCol="0">
            <a:noAutofit/>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a:lstStyle>
          <a:p>
            <a:pPr marL="0" indent="0" algn="ctr">
              <a:buFont typeface="Arial" panose="020B0604020202020204" pitchFamily="34" charset="0"/>
              <a:buNone/>
            </a:pPr>
            <a:r>
              <a:rPr lang="en-IN" sz="4400" b="1" i="0" u="sng" strike="noStrike" baseline="0" dirty="0">
                <a:solidFill>
                  <a:schemeClr val="tx1"/>
                </a:solidFill>
                <a:latin typeface="Times New Roman" panose="02020603050405020304" pitchFamily="18" charset="0"/>
                <a:cs typeface="Times New Roman" panose="02020603050405020304" pitchFamily="18" charset="0"/>
              </a:rPr>
              <a:t>IDF Curves for IMD </a:t>
            </a:r>
            <a:r>
              <a:rPr lang="en-IN" sz="4400" b="1" u="sng" dirty="0">
                <a:latin typeface="Times New Roman" panose="02020603050405020304" pitchFamily="18" charset="0"/>
                <a:cs typeface="Times New Roman" panose="02020603050405020304" pitchFamily="18" charset="0"/>
              </a:rPr>
              <a:t>&amp; </a:t>
            </a:r>
            <a:r>
              <a:rPr lang="en-IN" sz="4400" b="1" i="0" u="sng" strike="noStrike" baseline="0" dirty="0">
                <a:solidFill>
                  <a:schemeClr val="tx1"/>
                </a:solidFill>
                <a:latin typeface="Times New Roman" panose="02020603050405020304" pitchFamily="18" charset="0"/>
                <a:cs typeface="Times New Roman" panose="02020603050405020304" pitchFamily="18" charset="0"/>
              </a:rPr>
              <a:t>TRG Stations</a:t>
            </a:r>
            <a:endParaRPr lang="en-IN" sz="4400" b="1" i="0" u="sng" strike="noStrike" baseline="0" dirty="0">
              <a:solidFill>
                <a:schemeClr val="tx1"/>
              </a:solidFill>
              <a:latin typeface="Times New Roman" panose="02020603050405020304" pitchFamily="18" charset="0"/>
              <a:cs typeface="Times New Roman" panose="02020603050405020304" pitchFamily="18" charset="0"/>
            </a:endParaRPr>
          </a:p>
        </p:txBody>
      </p:sp>
      <p:grpSp>
        <p:nvGrpSpPr>
          <p:cNvPr id="111" name="Group 110"/>
          <p:cNvGrpSpPr/>
          <p:nvPr/>
        </p:nvGrpSpPr>
        <p:grpSpPr>
          <a:xfrm>
            <a:off x="11777491" y="4338262"/>
            <a:ext cx="11990154" cy="3012799"/>
            <a:chOff x="11924173" y="9338245"/>
            <a:chExt cx="11952894" cy="3012799"/>
          </a:xfrm>
        </p:grpSpPr>
        <p:sp>
          <p:nvSpPr>
            <p:cNvPr id="95" name="Rectangle 94"/>
            <p:cNvSpPr/>
            <p:nvPr/>
          </p:nvSpPr>
          <p:spPr>
            <a:xfrm>
              <a:off x="11970239" y="9338245"/>
              <a:ext cx="11612388" cy="714086"/>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solidFill>
                    <a:schemeClr val="tx1"/>
                  </a:solidFill>
                  <a:latin typeface="Times New Roman" panose="02020603050405020304" pitchFamily="18" charset="0"/>
                  <a:cs typeface="Times New Roman" panose="02020603050405020304" pitchFamily="18" charset="0"/>
                </a:rPr>
                <a:t>Ranking of Climate Models</a:t>
              </a:r>
              <a:endParaRPr lang="en-US" sz="4400" b="1" u="sng" dirty="0">
                <a:solidFill>
                  <a:schemeClr val="tx1"/>
                </a:solidFill>
                <a:latin typeface="Times New Roman" panose="02020603050405020304" pitchFamily="18" charset="0"/>
                <a:cs typeface="Times New Roman" panose="02020603050405020304" pitchFamily="18" charset="0"/>
              </a:endParaRPr>
            </a:p>
          </p:txBody>
        </p:sp>
        <p:cxnSp>
          <p:nvCxnSpPr>
            <p:cNvPr id="110" name="Straight Connector 109"/>
            <p:cNvCxnSpPr/>
            <p:nvPr/>
          </p:nvCxnSpPr>
          <p:spPr>
            <a:xfrm>
              <a:off x="11924173" y="12351043"/>
              <a:ext cx="11952894" cy="1"/>
            </a:xfrm>
            <a:prstGeom prst="line">
              <a:avLst/>
            </a:prstGeom>
            <a:ln>
              <a:no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528975" y="300849"/>
            <a:ext cx="34545594" cy="20543109"/>
          </a:xfrm>
          <a:prstGeom prst="rect">
            <a:avLst/>
          </a:prstGeom>
          <a:no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41" name="Straight Connector 40"/>
          <p:cNvCxnSpPr/>
          <p:nvPr/>
        </p:nvCxnSpPr>
        <p:spPr>
          <a:xfrm>
            <a:off x="11802815" y="4338262"/>
            <a:ext cx="0" cy="16488270"/>
          </a:xfrm>
          <a:prstGeom prst="line">
            <a:avLst/>
          </a:prstGeom>
          <a:ln w="1016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472140" y="4338262"/>
            <a:ext cx="25399" cy="16542442"/>
          </a:xfrm>
          <a:prstGeom prst="line">
            <a:avLst/>
          </a:prstGeom>
          <a:ln w="1016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7" name="Picture 56" descr="100trgstation"/>
          <p:cNvPicPr>
            <a:picLocks noChangeAspect="1"/>
          </p:cNvPicPr>
          <p:nvPr/>
        </p:nvPicPr>
        <p:blipFill>
          <a:blip r:embed="rId4"/>
          <a:srcRect l="15818" t="11485" r="10894" b="12895"/>
          <a:stretch>
            <a:fillRect/>
          </a:stretch>
        </p:blipFill>
        <p:spPr>
          <a:xfrm>
            <a:off x="3542665" y="17271455"/>
            <a:ext cx="4083685" cy="2997835"/>
          </a:xfrm>
          <a:prstGeom prst="rect">
            <a:avLst/>
          </a:prstGeom>
        </p:spPr>
      </p:pic>
      <p:pic>
        <p:nvPicPr>
          <p:cNvPr id="64" name="Picture 63" descr="Picture7"/>
          <p:cNvPicPr>
            <a:picLocks noChangeAspect="1"/>
          </p:cNvPicPr>
          <p:nvPr/>
        </p:nvPicPr>
        <p:blipFill>
          <a:blip r:embed="rId5"/>
          <a:stretch>
            <a:fillRect/>
          </a:stretch>
        </p:blipFill>
        <p:spPr>
          <a:xfrm>
            <a:off x="7828100" y="17282885"/>
            <a:ext cx="3749675" cy="2964325"/>
          </a:xfrm>
          <a:prstGeom prst="rect">
            <a:avLst/>
          </a:prstGeom>
          <a:ln w="19050">
            <a:solidFill>
              <a:schemeClr val="tx1"/>
            </a:solidFill>
          </a:ln>
        </p:spPr>
      </p:pic>
      <p:sp>
        <p:nvSpPr>
          <p:cNvPr id="66" name="TextBox 17"/>
          <p:cNvSpPr txBox="1"/>
          <p:nvPr/>
        </p:nvSpPr>
        <p:spPr>
          <a:xfrm>
            <a:off x="3293746" y="20258078"/>
            <a:ext cx="4558029" cy="584775"/>
          </a:xfrm>
          <a:prstGeom prst="rect">
            <a:avLst/>
          </a:prstGeom>
          <a:noFill/>
        </p:spPr>
        <p:txBody>
          <a:bodyPr wrap="square" rtlCol="0">
            <a:spAutoFit/>
          </a:bodyPr>
          <a:lstStyle/>
          <a:p>
            <a:pPr algn="ctr"/>
            <a:r>
              <a:rPr lang="en-US" sz="1600" b="1" baseline="0" dirty="0">
                <a:latin typeface="Times New Roman" panose="02020603050405020304" pitchFamily="18" charset="0"/>
                <a:cs typeface="Times New Roman" panose="02020603050405020304" pitchFamily="18" charset="0"/>
              </a:rPr>
              <a:t>Fig. </a:t>
            </a:r>
            <a:r>
              <a:rPr lang="en-US" sz="1600" b="1" dirty="0">
                <a:latin typeface="Times New Roman" panose="02020603050405020304" pitchFamily="18" charset="0"/>
                <a:cs typeface="Times New Roman" panose="02020603050405020304" pitchFamily="18" charset="0"/>
              </a:rPr>
              <a:t>1</a:t>
            </a:r>
            <a:r>
              <a:rPr lang="en-US" sz="1600" b="1" baseline="0" dirty="0">
                <a:latin typeface="Times New Roman" panose="02020603050405020304" pitchFamily="18" charset="0"/>
                <a:cs typeface="Times New Roman" panose="02020603050405020304" pitchFamily="18" charset="0"/>
              </a:rPr>
              <a:t>. Spatial distribution of 100 </a:t>
            </a:r>
            <a:r>
              <a:rPr lang="en-US" sz="1600" b="1" baseline="0" dirty="0" smtClean="0">
                <a:latin typeface="Times New Roman" panose="02020603050405020304" pitchFamily="18" charset="0"/>
                <a:cs typeface="Times New Roman" panose="02020603050405020304" pitchFamily="18" charset="0"/>
              </a:rPr>
              <a:t>Telemetric</a:t>
            </a:r>
            <a:r>
              <a:rPr lang="en-US" sz="1600" b="1" dirty="0" smtClean="0">
                <a:latin typeface="Times New Roman" panose="02020603050405020304" pitchFamily="18" charset="0"/>
                <a:cs typeface="Times New Roman" panose="02020603050405020304" pitchFamily="18" charset="0"/>
              </a:rPr>
              <a:t> Rain Gauge </a:t>
            </a:r>
            <a:r>
              <a:rPr lang="en-US" sz="1600" b="1" baseline="0" dirty="0" smtClean="0">
                <a:latin typeface="Times New Roman" panose="02020603050405020304" pitchFamily="18" charset="0"/>
                <a:cs typeface="Times New Roman" panose="02020603050405020304" pitchFamily="18" charset="0"/>
              </a:rPr>
              <a:t>(TRG) </a:t>
            </a:r>
            <a:r>
              <a:rPr lang="en-US" sz="1600" b="1" baseline="0" dirty="0">
                <a:latin typeface="Times New Roman" panose="02020603050405020304" pitchFamily="18" charset="0"/>
                <a:cs typeface="Times New Roman" panose="02020603050405020304" pitchFamily="18" charset="0"/>
              </a:rPr>
              <a:t>stations</a:t>
            </a:r>
            <a:endParaRPr lang="en-US" sz="1600" b="1" baseline="0" dirty="0">
              <a:latin typeface="Times New Roman" panose="02020603050405020304" pitchFamily="18" charset="0"/>
              <a:cs typeface="Times New Roman" panose="02020603050405020304" pitchFamily="18" charset="0"/>
            </a:endParaRPr>
          </a:p>
        </p:txBody>
      </p:sp>
      <p:sp>
        <p:nvSpPr>
          <p:cNvPr id="68" name="Text Box 67"/>
          <p:cNvSpPr txBox="1"/>
          <p:nvPr/>
        </p:nvSpPr>
        <p:spPr>
          <a:xfrm>
            <a:off x="7802245" y="20264181"/>
            <a:ext cx="3775530"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Fig. 2. Rainfall trend at TRG station- </a:t>
            </a:r>
            <a:r>
              <a:rPr lang="en-US" sz="1600" b="1" dirty="0" err="1">
                <a:latin typeface="Times New Roman" panose="02020603050405020304" pitchFamily="18" charset="0"/>
                <a:cs typeface="Times New Roman" panose="02020603050405020304" pitchFamily="18" charset="0"/>
              </a:rPr>
              <a:t>Vidyaranyapura</a:t>
            </a:r>
            <a:endParaRPr lang="en-US" sz="1600" b="1" dirty="0">
              <a:latin typeface="Times New Roman" panose="02020603050405020304" pitchFamily="18" charset="0"/>
              <a:cs typeface="Times New Roman" panose="02020603050405020304" pitchFamily="18" charset="0"/>
            </a:endParaRPr>
          </a:p>
        </p:txBody>
      </p:sp>
      <p:sp>
        <p:nvSpPr>
          <p:cNvPr id="136" name="Rectangles 135"/>
          <p:cNvSpPr/>
          <p:nvPr/>
        </p:nvSpPr>
        <p:spPr>
          <a:xfrm>
            <a:off x="14068425" y="10896420"/>
            <a:ext cx="7315200" cy="64008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sym typeface="+mn-ea"/>
              </a:rPr>
              <a:t>Most suitable GCM </a:t>
            </a:r>
            <a:r>
              <a:rPr lang="en-US" sz="24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a:t>
            </a:r>
            <a:r>
              <a:rPr lang="en-US" sz="2400" b="1" dirty="0">
                <a:solidFill>
                  <a:schemeClr val="tx1"/>
                </a:solidFill>
                <a:latin typeface="Times New Roman" panose="02020603050405020304" pitchFamily="18" charset="0"/>
                <a:cs typeface="Times New Roman" panose="02020603050405020304" pitchFamily="18" charset="0"/>
                <a:sym typeface="+mn-ea"/>
              </a:rPr>
              <a:t>ighest φ value </a:t>
            </a:r>
            <a:endParaRPr lang="en-US"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137" name="Rectangles 136"/>
          <p:cNvSpPr/>
          <p:nvPr/>
        </p:nvSpPr>
        <p:spPr>
          <a:xfrm>
            <a:off x="14068425" y="9051745"/>
            <a:ext cx="7315200" cy="64008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sym typeface="+mn-ea"/>
              </a:rPr>
              <a:t>Compute preference function </a:t>
            </a:r>
            <a:endParaRPr lang="en-US"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138" name="Rectangles 137"/>
          <p:cNvSpPr/>
          <p:nvPr/>
        </p:nvSpPr>
        <p:spPr>
          <a:xfrm>
            <a:off x="14068425" y="8124009"/>
            <a:ext cx="7315200" cy="708025"/>
          </a:xfrm>
          <a:prstGeom prst="rect">
            <a:avLst/>
          </a:prstGeom>
          <a:solidFill>
            <a:schemeClr val="bg1"/>
          </a:solidFill>
          <a:ln w="38100">
            <a:solidFill>
              <a:srgbClr val="350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sym typeface="+mn-ea"/>
              </a:rPr>
              <a:t>Pairwise difference between values of GCMs for each indicator</a:t>
            </a:r>
            <a:endParaRPr lang="en-US"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139" name="Rectangles 138"/>
          <p:cNvSpPr/>
          <p:nvPr/>
        </p:nvSpPr>
        <p:spPr>
          <a:xfrm>
            <a:off x="14068425" y="9968685"/>
            <a:ext cx="7315200" cy="640080"/>
          </a:xfrm>
          <a:prstGeom prst="rect">
            <a:avLst/>
          </a:prstGeom>
          <a:solidFill>
            <a:schemeClr val="bg1"/>
          </a:solidFill>
          <a:ln w="38100">
            <a:solidFill>
              <a:srgbClr val="350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sym typeface="+mn-ea"/>
              </a:rPr>
              <a:t>Compute net φ value for each GCM</a:t>
            </a:r>
            <a:endParaRPr lang="en-US"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140" name="Rectangles 139"/>
          <p:cNvSpPr/>
          <p:nvPr/>
        </p:nvSpPr>
        <p:spPr>
          <a:xfrm>
            <a:off x="14068425" y="5343980"/>
            <a:ext cx="7315200" cy="64008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Payoff matrix of GCMs versus Performance Indicators*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1" name="Rectangles 140"/>
          <p:cNvSpPr/>
          <p:nvPr/>
        </p:nvSpPr>
        <p:spPr>
          <a:xfrm>
            <a:off x="14068425" y="6276160"/>
            <a:ext cx="7315200" cy="640080"/>
          </a:xfrm>
          <a:prstGeom prst="rect">
            <a:avLst/>
          </a:prstGeom>
          <a:solidFill>
            <a:schemeClr val="bg1"/>
          </a:solidFill>
          <a:ln w="38100">
            <a:solidFill>
              <a:srgbClr val="350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sym typeface="+mn-ea"/>
              </a:rPr>
              <a:t>Weights of Indicators</a:t>
            </a:r>
            <a:endParaRPr lang="en-US"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142" name="Rectangles 141"/>
          <p:cNvSpPr/>
          <p:nvPr/>
        </p:nvSpPr>
        <p:spPr>
          <a:xfrm>
            <a:off x="14068425" y="7196275"/>
            <a:ext cx="7315200" cy="64008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sym typeface="+mn-ea"/>
              </a:rPr>
              <a:t>Preference ranking organization method for enrichment evaluation (PROMETHEE)-2</a:t>
            </a:r>
            <a:endParaRPr lang="en-US"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143" name="Rectangles 142"/>
          <p:cNvSpPr/>
          <p:nvPr/>
        </p:nvSpPr>
        <p:spPr>
          <a:xfrm>
            <a:off x="14068425" y="11825425"/>
            <a:ext cx="7315200" cy="6400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Another set of parameters? - Covariates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8" name="Curved Right Arrow 147"/>
          <p:cNvSpPr/>
          <p:nvPr/>
        </p:nvSpPr>
        <p:spPr>
          <a:xfrm>
            <a:off x="13400405" y="8413570"/>
            <a:ext cx="640080" cy="1139190"/>
          </a:xfrm>
          <a:prstGeom prst="curvedRightArrow">
            <a:avLst/>
          </a:prstGeom>
          <a:solidFill>
            <a:srgbClr val="7030A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1" name="Curved Right Arrow 150"/>
          <p:cNvSpPr/>
          <p:nvPr/>
        </p:nvSpPr>
        <p:spPr>
          <a:xfrm>
            <a:off x="13392785" y="6605725"/>
            <a:ext cx="640080" cy="1139190"/>
          </a:xfrm>
          <a:prstGeom prst="curvedRightArrow">
            <a:avLst/>
          </a:prstGeom>
          <a:solidFill>
            <a:srgbClr val="7030A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2" name="Curved Right Arrow 151"/>
          <p:cNvSpPr/>
          <p:nvPr/>
        </p:nvSpPr>
        <p:spPr>
          <a:xfrm>
            <a:off x="13400405" y="10249355"/>
            <a:ext cx="640080" cy="1139190"/>
          </a:xfrm>
          <a:prstGeom prst="curvedRightArrow">
            <a:avLst/>
          </a:prstGeom>
          <a:solidFill>
            <a:srgbClr val="7030A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3" name="Curved Left Arrow 152"/>
          <p:cNvSpPr/>
          <p:nvPr/>
        </p:nvSpPr>
        <p:spPr>
          <a:xfrm>
            <a:off x="21414435" y="5599075"/>
            <a:ext cx="640080" cy="1143000"/>
          </a:xfrm>
          <a:prstGeom prst="curvedLeftArrow">
            <a:avLst/>
          </a:prstGeom>
          <a:solidFill>
            <a:srgbClr val="00B0F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4" name="Curved Left Arrow 153"/>
          <p:cNvSpPr/>
          <p:nvPr/>
        </p:nvSpPr>
        <p:spPr>
          <a:xfrm>
            <a:off x="21414435" y="7460260"/>
            <a:ext cx="640080" cy="1143000"/>
          </a:xfrm>
          <a:prstGeom prst="curvedLeftArrow">
            <a:avLst/>
          </a:prstGeom>
          <a:solidFill>
            <a:srgbClr val="00B0F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5" name="Curved Left Arrow 154"/>
          <p:cNvSpPr/>
          <p:nvPr/>
        </p:nvSpPr>
        <p:spPr>
          <a:xfrm>
            <a:off x="21414435" y="9304935"/>
            <a:ext cx="640080" cy="1143000"/>
          </a:xfrm>
          <a:prstGeom prst="curvedLeftArrow">
            <a:avLst/>
          </a:prstGeom>
          <a:solidFill>
            <a:srgbClr val="00B0F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6" name="Rectangles 155"/>
          <p:cNvSpPr/>
          <p:nvPr/>
        </p:nvSpPr>
        <p:spPr>
          <a:xfrm>
            <a:off x="12005450" y="5435746"/>
            <a:ext cx="1280160" cy="4292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START</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157" name="Rectangles 156"/>
          <p:cNvSpPr/>
          <p:nvPr/>
        </p:nvSpPr>
        <p:spPr>
          <a:xfrm>
            <a:off x="22054820" y="11937820"/>
            <a:ext cx="1280160" cy="4292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STOP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159" name="Right Arrow 158"/>
          <p:cNvSpPr/>
          <p:nvPr/>
        </p:nvSpPr>
        <p:spPr>
          <a:xfrm>
            <a:off x="13307060" y="5526860"/>
            <a:ext cx="731520" cy="274320"/>
          </a:xfrm>
          <a:prstGeom prst="righ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0" name="Right Arrow 159"/>
          <p:cNvSpPr/>
          <p:nvPr/>
        </p:nvSpPr>
        <p:spPr>
          <a:xfrm>
            <a:off x="21405215" y="12015290"/>
            <a:ext cx="640080" cy="274320"/>
          </a:xfrm>
          <a:prstGeom prst="rightArrow">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1" name="Text Box 160"/>
          <p:cNvSpPr txBox="1"/>
          <p:nvPr/>
        </p:nvSpPr>
        <p:spPr>
          <a:xfrm>
            <a:off x="21549360" y="11692710"/>
            <a:ext cx="371475" cy="245110"/>
          </a:xfrm>
          <a:prstGeom prst="rect">
            <a:avLst/>
          </a:prstGeom>
          <a:solidFill>
            <a:schemeClr val="bg2">
              <a:lumMod val="75000"/>
            </a:schemeClr>
          </a:solidFill>
          <a:ln w="28575" cmpd="dbl">
            <a:solidFill>
              <a:schemeClr val="tx1"/>
            </a:solidFill>
            <a:prstDash val="solid"/>
          </a:ln>
        </p:spPr>
        <p:txBody>
          <a:bodyPr wrap="square" rtlCol="0">
            <a:spAutoFit/>
          </a:bodyPr>
          <a:lstStyle/>
          <a:p>
            <a:pPr algn="ctr"/>
            <a:r>
              <a:rPr lang="en-US" sz="1000">
                <a:latin typeface="Times New Roman" panose="02020603050405020304" pitchFamily="18" charset="0"/>
                <a:cs typeface="Times New Roman" panose="02020603050405020304" pitchFamily="18" charset="0"/>
              </a:rPr>
              <a:t>No</a:t>
            </a:r>
            <a:endParaRPr lang="en-US" sz="1000">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12467590" y="5961200"/>
            <a:ext cx="1575435" cy="6314440"/>
            <a:chOff x="20138" y="17758"/>
            <a:chExt cx="2481" cy="9944"/>
          </a:xfrm>
        </p:grpSpPr>
        <p:sp>
          <p:nvSpPr>
            <p:cNvPr id="163" name="Rectangles 162"/>
            <p:cNvSpPr/>
            <p:nvPr/>
          </p:nvSpPr>
          <p:spPr>
            <a:xfrm>
              <a:off x="20315" y="27486"/>
              <a:ext cx="2304" cy="2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4" name="Up Arrow 163"/>
            <p:cNvSpPr/>
            <p:nvPr/>
          </p:nvSpPr>
          <p:spPr>
            <a:xfrm>
              <a:off x="20138" y="17758"/>
              <a:ext cx="432" cy="993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65" name="Text Box 164"/>
          <p:cNvSpPr txBox="1"/>
          <p:nvPr/>
        </p:nvSpPr>
        <p:spPr>
          <a:xfrm>
            <a:off x="13508990" y="11770180"/>
            <a:ext cx="407035" cy="245110"/>
          </a:xfrm>
          <a:prstGeom prst="rect">
            <a:avLst/>
          </a:prstGeom>
          <a:solidFill>
            <a:schemeClr val="bg2">
              <a:lumMod val="75000"/>
            </a:schemeClr>
          </a:solidFill>
          <a:ln w="28575" cmpd="dbl">
            <a:solidFill>
              <a:schemeClr val="tx1"/>
            </a:solidFill>
            <a:prstDash val="solid"/>
          </a:ln>
        </p:spPr>
        <p:txBody>
          <a:bodyPr wrap="square" rtlCol="0">
            <a:spAutoFit/>
          </a:bodyPr>
          <a:lstStyle/>
          <a:p>
            <a:pPr algn="ctr"/>
            <a:r>
              <a:rPr lang="en-US" sz="1000">
                <a:latin typeface="Times New Roman" panose="02020603050405020304" pitchFamily="18" charset="0"/>
                <a:cs typeface="Times New Roman" panose="02020603050405020304" pitchFamily="18" charset="0"/>
              </a:rPr>
              <a:t>Yes</a:t>
            </a:r>
            <a:endParaRPr lang="en-US" sz="1000">
              <a:latin typeface="Times New Roman" panose="02020603050405020304" pitchFamily="18" charset="0"/>
              <a:cs typeface="Times New Roman" panose="02020603050405020304" pitchFamily="18" charset="0"/>
            </a:endParaRPr>
          </a:p>
        </p:txBody>
      </p:sp>
      <p:pic>
        <p:nvPicPr>
          <p:cNvPr id="167" name="Content Placeholder 166" descr="naman_imd"/>
          <p:cNvPicPr>
            <a:picLocks noGrp="1" noChangeAspect="1"/>
          </p:cNvPicPr>
          <p:nvPr>
            <p:ph sz="half" idx="1"/>
          </p:nvPr>
        </p:nvPicPr>
        <p:blipFill>
          <a:blip r:embed="rId6"/>
          <a:stretch>
            <a:fillRect/>
          </a:stretch>
        </p:blipFill>
        <p:spPr>
          <a:xfrm>
            <a:off x="11957050" y="12765405"/>
            <a:ext cx="5617845" cy="2701925"/>
          </a:xfrm>
          <a:prstGeom prst="rect">
            <a:avLst/>
          </a:prstGeom>
          <a:ln>
            <a:solidFill>
              <a:schemeClr val="tx1"/>
            </a:solidFill>
          </a:ln>
        </p:spPr>
      </p:pic>
      <p:pic>
        <p:nvPicPr>
          <p:cNvPr id="168" name="Content Placeholder 1" descr="NAMAN_KSNDMC"/>
          <p:cNvPicPr>
            <a:picLocks noGrp="1" noChangeAspect="1"/>
          </p:cNvPicPr>
          <p:nvPr>
            <p:ph sz="half" idx="2"/>
          </p:nvPr>
        </p:nvPicPr>
        <p:blipFill>
          <a:blip r:embed="rId7"/>
          <a:stretch>
            <a:fillRect/>
          </a:stretch>
        </p:blipFill>
        <p:spPr>
          <a:xfrm>
            <a:off x="17699355" y="12764770"/>
            <a:ext cx="5635625" cy="2702560"/>
          </a:xfrm>
          <a:prstGeom prst="rect">
            <a:avLst/>
          </a:prstGeom>
          <a:ln>
            <a:solidFill>
              <a:schemeClr val="tx1"/>
            </a:solidFill>
          </a:ln>
        </p:spPr>
      </p:pic>
      <p:graphicFrame>
        <p:nvGraphicFramePr>
          <p:cNvPr id="169" name="Chart 168"/>
          <p:cNvGraphicFramePr/>
          <p:nvPr/>
        </p:nvGraphicFramePr>
        <p:xfrm>
          <a:off x="12003087" y="17193260"/>
          <a:ext cx="5488305" cy="313563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70" name="Chart 169"/>
          <p:cNvGraphicFramePr/>
          <p:nvPr/>
        </p:nvGraphicFramePr>
        <p:xfrm>
          <a:off x="17621250" y="17193260"/>
          <a:ext cx="5653405" cy="3134995"/>
        </p:xfrm>
        <a:graphic>
          <a:graphicData uri="http://schemas.openxmlformats.org/drawingml/2006/chart">
            <c:chart xmlns:c="http://schemas.openxmlformats.org/drawingml/2006/chart" xmlns:r="http://schemas.openxmlformats.org/officeDocument/2006/relationships" r:id="rId2"/>
          </a:graphicData>
        </a:graphic>
      </p:graphicFrame>
      <p:sp>
        <p:nvSpPr>
          <p:cNvPr id="176" name="Rectangles 175"/>
          <p:cNvSpPr/>
          <p:nvPr/>
        </p:nvSpPr>
        <p:spPr>
          <a:xfrm>
            <a:off x="859864" y="9995536"/>
            <a:ext cx="1463040" cy="73152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Observed Data (KSNDMC station data)</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78" name="Rectangles 177"/>
          <p:cNvSpPr/>
          <p:nvPr/>
        </p:nvSpPr>
        <p:spPr>
          <a:xfrm>
            <a:off x="3072131" y="10010775"/>
            <a:ext cx="1463040" cy="73152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Identification of Non-Stationary stations</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80" name="Rectangles 179"/>
          <p:cNvSpPr/>
          <p:nvPr/>
        </p:nvSpPr>
        <p:spPr>
          <a:xfrm>
            <a:off x="5313045" y="10059035"/>
            <a:ext cx="1830070" cy="687705"/>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Interpolate IMD gridded data to KSNDMC Station points</a:t>
            </a:r>
            <a:endParaRPr lang="en-US" sz="1200" b="1" dirty="0">
              <a:solidFill>
                <a:schemeClr val="tx1"/>
              </a:solidFill>
              <a:latin typeface="Times New Roman" panose="02020603050405020304" pitchFamily="18" charset="0"/>
              <a:cs typeface="Times New Roman" panose="02020603050405020304" pitchFamily="18" charset="0"/>
            </a:endParaRPr>
          </a:p>
        </p:txBody>
      </p:sp>
      <p:sp>
        <p:nvSpPr>
          <p:cNvPr id="187" name="Rectangles 186"/>
          <p:cNvSpPr/>
          <p:nvPr/>
        </p:nvSpPr>
        <p:spPr>
          <a:xfrm>
            <a:off x="5274310" y="11325860"/>
            <a:ext cx="1463040" cy="73152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Ranking of Climate Models</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188" name="Rectangles 187"/>
          <p:cNvSpPr/>
          <p:nvPr/>
        </p:nvSpPr>
        <p:spPr>
          <a:xfrm>
            <a:off x="2897505" y="11299190"/>
            <a:ext cx="1673225" cy="731520"/>
          </a:xfrm>
          <a:prstGeom prst="rect">
            <a:avLst/>
          </a:prstGeom>
          <a:gradFill>
            <a:gsLst>
              <a:gs pos="0">
                <a:srgbClr val="FF2727">
                  <a:alpha val="40000"/>
                </a:srgbClr>
              </a:gs>
              <a:gs pos="50000">
                <a:srgbClr val="FF2727">
                  <a:alpha val="50000"/>
                </a:srgbClr>
              </a:gs>
              <a:gs pos="100000">
                <a:srgbClr val="FF2727">
                  <a:alpha val="65000"/>
                </a:srgb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sym typeface="+mn-ea"/>
              </a:rPr>
              <a:t>Develop IDF Relationships</a:t>
            </a:r>
            <a:endParaRPr lang="en-US" b="1">
              <a:solidFill>
                <a:schemeClr val="tx1"/>
              </a:solidFill>
              <a:latin typeface="Times New Roman" panose="02020603050405020304" pitchFamily="18" charset="0"/>
              <a:cs typeface="Times New Roman" panose="02020603050405020304" pitchFamily="18" charset="0"/>
              <a:sym typeface="+mn-ea"/>
            </a:endParaRPr>
          </a:p>
        </p:txBody>
      </p:sp>
      <p:sp>
        <p:nvSpPr>
          <p:cNvPr id="189" name="Rectangles 188"/>
          <p:cNvSpPr/>
          <p:nvPr/>
        </p:nvSpPr>
        <p:spPr>
          <a:xfrm>
            <a:off x="8049260" y="11483975"/>
            <a:ext cx="1229995" cy="45720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Bi-Linear </a:t>
            </a:r>
            <a:endParaRPr lang="en-US" sz="1400" b="1">
              <a:solidFill>
                <a:schemeClr val="tx1"/>
              </a:solidFill>
              <a:latin typeface="Times New Roman" panose="02020603050405020304" pitchFamily="18" charset="0"/>
              <a:cs typeface="Times New Roman" panose="02020603050405020304" pitchFamily="18" charset="0"/>
            </a:endParaRPr>
          </a:p>
          <a:p>
            <a:pPr algn="ctr"/>
            <a:r>
              <a:rPr lang="en-US" sz="1400" b="1">
                <a:solidFill>
                  <a:schemeClr val="tx1"/>
                </a:solidFill>
                <a:latin typeface="Times New Roman" panose="02020603050405020304" pitchFamily="18" charset="0"/>
                <a:cs typeface="Times New Roman" panose="02020603050405020304" pitchFamily="18" charset="0"/>
              </a:rPr>
              <a:t>Interpolation</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191" name="Right Bracket 190"/>
          <p:cNvSpPr/>
          <p:nvPr/>
        </p:nvSpPr>
        <p:spPr>
          <a:xfrm rot="5400000">
            <a:off x="9640570" y="9622790"/>
            <a:ext cx="236220" cy="2572385"/>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93" name="Rectangles 192"/>
          <p:cNvSpPr/>
          <p:nvPr/>
        </p:nvSpPr>
        <p:spPr>
          <a:xfrm>
            <a:off x="7900670" y="10172700"/>
            <a:ext cx="1452880" cy="57404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sym typeface="+mn-ea"/>
              </a:rPr>
              <a:t>IMD Gridded Data (0.25*0.25)</a:t>
            </a:r>
            <a:endParaRPr lang="en-US" sz="1400" b="1">
              <a:solidFill>
                <a:schemeClr val="tx1"/>
              </a:solidFill>
              <a:latin typeface="Times New Roman" panose="02020603050405020304" pitchFamily="18" charset="0"/>
              <a:cs typeface="Times New Roman" panose="02020603050405020304" pitchFamily="18" charset="0"/>
              <a:sym typeface="+mn-ea"/>
            </a:endParaRPr>
          </a:p>
        </p:txBody>
      </p:sp>
      <p:sp>
        <p:nvSpPr>
          <p:cNvPr id="194" name="Rectangles 193"/>
          <p:cNvSpPr/>
          <p:nvPr/>
        </p:nvSpPr>
        <p:spPr>
          <a:xfrm>
            <a:off x="10122535" y="10172700"/>
            <a:ext cx="1452880" cy="57404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sym typeface="+mn-ea"/>
              </a:rPr>
              <a:t>Climate Model Gridded Data</a:t>
            </a:r>
            <a:endParaRPr lang="en-US" sz="1400" b="1">
              <a:solidFill>
                <a:schemeClr val="tx1"/>
              </a:solidFill>
              <a:latin typeface="Times New Roman" panose="02020603050405020304" pitchFamily="18" charset="0"/>
              <a:cs typeface="Times New Roman" panose="02020603050405020304" pitchFamily="18" charset="0"/>
              <a:sym typeface="+mn-ea"/>
            </a:endParaRPr>
          </a:p>
        </p:txBody>
      </p:sp>
      <p:sp>
        <p:nvSpPr>
          <p:cNvPr id="196" name="Rectangles 195"/>
          <p:cNvSpPr/>
          <p:nvPr/>
        </p:nvSpPr>
        <p:spPr>
          <a:xfrm>
            <a:off x="10345420" y="11483975"/>
            <a:ext cx="1229995" cy="45720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Bi-Cubic</a:t>
            </a:r>
            <a:endParaRPr lang="en-US" sz="1400" b="1">
              <a:solidFill>
                <a:schemeClr val="tx1"/>
              </a:solidFill>
              <a:latin typeface="Times New Roman" panose="02020603050405020304" pitchFamily="18" charset="0"/>
              <a:cs typeface="Times New Roman" panose="02020603050405020304" pitchFamily="18" charset="0"/>
            </a:endParaRPr>
          </a:p>
          <a:p>
            <a:pPr algn="ctr"/>
            <a:r>
              <a:rPr lang="en-US" sz="1400" b="1">
                <a:solidFill>
                  <a:schemeClr val="tx1"/>
                </a:solidFill>
                <a:latin typeface="Times New Roman" panose="02020603050405020304" pitchFamily="18" charset="0"/>
                <a:cs typeface="Times New Roman" panose="02020603050405020304" pitchFamily="18" charset="0"/>
              </a:rPr>
              <a:t>Interpolation</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200" name="Right Bracket 199"/>
          <p:cNvSpPr/>
          <p:nvPr/>
        </p:nvSpPr>
        <p:spPr>
          <a:xfrm rot="16200000">
            <a:off x="9640570" y="10038715"/>
            <a:ext cx="236220" cy="2572385"/>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01" name="Down Arrow 200"/>
          <p:cNvSpPr/>
          <p:nvPr/>
        </p:nvSpPr>
        <p:spPr>
          <a:xfrm>
            <a:off x="9712960" y="11048365"/>
            <a:ext cx="91440" cy="1371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02" name="Rectangles 201"/>
          <p:cNvSpPr/>
          <p:nvPr/>
        </p:nvSpPr>
        <p:spPr>
          <a:xfrm>
            <a:off x="9033510" y="12487910"/>
            <a:ext cx="1463040" cy="73152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Apply Bias Correction</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203" name="Rectangles 202"/>
          <p:cNvSpPr/>
          <p:nvPr/>
        </p:nvSpPr>
        <p:spPr>
          <a:xfrm>
            <a:off x="6894830" y="12519025"/>
            <a:ext cx="1463040" cy="73152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Comparison with KSNDMC observed Data</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204" name="Right Bracket 203"/>
          <p:cNvSpPr/>
          <p:nvPr/>
        </p:nvSpPr>
        <p:spPr>
          <a:xfrm rot="5400000">
            <a:off x="9641840" y="10752455"/>
            <a:ext cx="236220" cy="2572385"/>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cxnSp>
        <p:nvCxnSpPr>
          <p:cNvPr id="205" name="Straight Connector 204"/>
          <p:cNvCxnSpPr/>
          <p:nvPr/>
        </p:nvCxnSpPr>
        <p:spPr>
          <a:xfrm flipV="1">
            <a:off x="6614160" y="13347065"/>
            <a:ext cx="4930775" cy="0"/>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6634480" y="13336270"/>
            <a:ext cx="0" cy="25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1528425" y="13336270"/>
            <a:ext cx="0" cy="25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0061575" y="13348970"/>
            <a:ext cx="0" cy="25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 Box 208"/>
          <p:cNvSpPr txBox="1"/>
          <p:nvPr/>
        </p:nvSpPr>
        <p:spPr>
          <a:xfrm>
            <a:off x="6216650" y="13678535"/>
            <a:ext cx="1036955" cy="645160"/>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Delta Method</a:t>
            </a:r>
            <a:endParaRPr lang="en-US">
              <a:latin typeface="Times New Roman" panose="02020603050405020304" pitchFamily="18" charset="0"/>
              <a:cs typeface="Times New Roman" panose="02020603050405020304" pitchFamily="18" charset="0"/>
            </a:endParaRPr>
          </a:p>
        </p:txBody>
      </p:sp>
      <p:sp>
        <p:nvSpPr>
          <p:cNvPr id="210" name="Text Box 209"/>
          <p:cNvSpPr txBox="1"/>
          <p:nvPr/>
        </p:nvSpPr>
        <p:spPr>
          <a:xfrm>
            <a:off x="7851775" y="13678535"/>
            <a:ext cx="841375" cy="645160"/>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Bias Factor</a:t>
            </a:r>
            <a:endParaRPr lang="en-US">
              <a:latin typeface="Times New Roman" panose="02020603050405020304" pitchFamily="18" charset="0"/>
              <a:cs typeface="Times New Roman" panose="02020603050405020304" pitchFamily="18" charset="0"/>
            </a:endParaRPr>
          </a:p>
        </p:txBody>
      </p:sp>
      <p:sp>
        <p:nvSpPr>
          <p:cNvPr id="211" name="Text Box 210"/>
          <p:cNvSpPr txBox="1"/>
          <p:nvPr/>
        </p:nvSpPr>
        <p:spPr>
          <a:xfrm>
            <a:off x="10663555" y="13678535"/>
            <a:ext cx="1115060" cy="645160"/>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Quantile </a:t>
            </a:r>
            <a:endParaRPr lang="en-US">
              <a:latin typeface="Times New Roman" panose="02020603050405020304" pitchFamily="18" charset="0"/>
              <a:cs typeface="Times New Roman" panose="02020603050405020304" pitchFamily="18" charset="0"/>
            </a:endParaRPr>
          </a:p>
          <a:p>
            <a:pPr algn="ctr"/>
            <a:r>
              <a:rPr lang="en-US">
                <a:latin typeface="Times New Roman" panose="02020603050405020304" pitchFamily="18" charset="0"/>
                <a:cs typeface="Times New Roman" panose="02020603050405020304" pitchFamily="18" charset="0"/>
              </a:rPr>
              <a:t>Mapping</a:t>
            </a:r>
            <a:endParaRPr lang="en-US">
              <a:latin typeface="Times New Roman" panose="02020603050405020304" pitchFamily="18" charset="0"/>
              <a:cs typeface="Times New Roman" panose="02020603050405020304" pitchFamily="18" charset="0"/>
            </a:endParaRPr>
          </a:p>
        </p:txBody>
      </p:sp>
      <p:cxnSp>
        <p:nvCxnSpPr>
          <p:cNvPr id="212" name="Straight Connector 211"/>
          <p:cNvCxnSpPr/>
          <p:nvPr/>
        </p:nvCxnSpPr>
        <p:spPr>
          <a:xfrm>
            <a:off x="8272780" y="13346430"/>
            <a:ext cx="0" cy="25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Left Brace 212"/>
          <p:cNvSpPr/>
          <p:nvPr/>
        </p:nvSpPr>
        <p:spPr>
          <a:xfrm rot="16200000">
            <a:off x="8837295" y="12421870"/>
            <a:ext cx="485140" cy="4685030"/>
          </a:xfrm>
          <a:prstGeom prst="leftBrace">
            <a:avLst>
              <a:gd name="adj1" fmla="val 0"/>
              <a:gd name="adj2" fmla="val 50000"/>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4" name="Text Box 213"/>
          <p:cNvSpPr txBox="1"/>
          <p:nvPr/>
        </p:nvSpPr>
        <p:spPr>
          <a:xfrm>
            <a:off x="7270567" y="15196185"/>
            <a:ext cx="3617336" cy="646331"/>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Comparing performance measures</a:t>
            </a:r>
            <a:endParaRPr lang="en-US" b="1">
              <a:latin typeface="Times New Roman" panose="02020603050405020304" pitchFamily="18" charset="0"/>
              <a:cs typeface="Times New Roman" panose="02020603050405020304" pitchFamily="18" charset="0"/>
            </a:endParaRPr>
          </a:p>
          <a:p>
            <a:pPr algn="ctr"/>
            <a:r>
              <a:rPr lang="en-US" b="1">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MSE, MAE, RMSE, MAPE</a:t>
            </a:r>
            <a:endParaRPr lang="en-US" b="1" dirty="0">
              <a:latin typeface="Times New Roman" panose="02020603050405020304" pitchFamily="18" charset="0"/>
              <a:cs typeface="Times New Roman" panose="02020603050405020304" pitchFamily="18" charset="0"/>
            </a:endParaRPr>
          </a:p>
        </p:txBody>
      </p:sp>
      <p:sp>
        <p:nvSpPr>
          <p:cNvPr id="216" name="Text Box 215"/>
          <p:cNvSpPr txBox="1"/>
          <p:nvPr/>
        </p:nvSpPr>
        <p:spPr>
          <a:xfrm>
            <a:off x="9176385" y="13599795"/>
            <a:ext cx="1310005" cy="922020"/>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sym typeface="+mn-ea"/>
              </a:rPr>
              <a:t>Empirical Quantile Mapping</a:t>
            </a:r>
            <a:endParaRPr lang="en-US">
              <a:latin typeface="Times New Roman" panose="02020603050405020304" pitchFamily="18" charset="0"/>
              <a:cs typeface="Times New Roman" panose="02020603050405020304" pitchFamily="18" charset="0"/>
              <a:sym typeface="+mn-ea"/>
            </a:endParaRPr>
          </a:p>
        </p:txBody>
      </p:sp>
      <p:sp>
        <p:nvSpPr>
          <p:cNvPr id="217" name="Rectangles 216"/>
          <p:cNvSpPr/>
          <p:nvPr/>
        </p:nvSpPr>
        <p:spPr>
          <a:xfrm>
            <a:off x="4330065" y="12453620"/>
            <a:ext cx="1707515" cy="800100"/>
          </a:xfrm>
          <a:prstGeom prst="rect">
            <a:avLst/>
          </a:prstGeom>
          <a:gradFill>
            <a:gsLst>
              <a:gs pos="0">
                <a:srgbClr val="595DF7">
                  <a:alpha val="40000"/>
                </a:srgbClr>
              </a:gs>
              <a:gs pos="50000">
                <a:srgbClr val="595DF7">
                  <a:alpha val="50000"/>
                </a:srgbClr>
              </a:gs>
              <a:gs pos="100000">
                <a:srgbClr val="595DF7">
                  <a:alpha val="65000"/>
                </a:srgbClr>
              </a:gs>
            </a:gsLst>
            <a:lin ang="81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sym typeface="+mn-ea"/>
              </a:rPr>
              <a:t>Temporal disaggregation of Climate model data</a:t>
            </a:r>
            <a:endParaRPr lang="en-US" sz="1400" b="1">
              <a:solidFill>
                <a:schemeClr val="tx1"/>
              </a:solidFill>
              <a:latin typeface="Times New Roman" panose="02020603050405020304" pitchFamily="18" charset="0"/>
              <a:cs typeface="Times New Roman" panose="02020603050405020304" pitchFamily="18" charset="0"/>
              <a:sym typeface="+mn-ea"/>
            </a:endParaRPr>
          </a:p>
        </p:txBody>
      </p:sp>
      <p:sp>
        <p:nvSpPr>
          <p:cNvPr id="218" name="Rounded Rectangle 217"/>
          <p:cNvSpPr/>
          <p:nvPr/>
        </p:nvSpPr>
        <p:spPr>
          <a:xfrm>
            <a:off x="1400175" y="13637260"/>
            <a:ext cx="1376045" cy="869315"/>
          </a:xfrm>
          <a:prstGeom prst="roundRect">
            <a:avLst/>
          </a:prstGeom>
          <a:gradFill>
            <a:gsLst>
              <a:gs pos="0">
                <a:srgbClr val="00B050">
                  <a:alpha val="40000"/>
                </a:srgbClr>
              </a:gs>
              <a:gs pos="50000">
                <a:srgbClr val="00B050">
                  <a:alpha val="50000"/>
                </a:srgbClr>
              </a:gs>
              <a:gs pos="100000">
                <a:srgbClr val="00B050">
                  <a:alpha val="65000"/>
                </a:srgbClr>
              </a:gs>
            </a:gsLst>
            <a:lin ang="5400000" scaled="0"/>
          </a:gra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Training Data</a:t>
            </a:r>
            <a:endParaRPr lang="en-US" sz="1400" b="1">
              <a:solidFill>
                <a:schemeClr val="tx1"/>
              </a:solidFill>
              <a:latin typeface="Times New Roman" panose="02020603050405020304" pitchFamily="18" charset="0"/>
              <a:cs typeface="Times New Roman" panose="02020603050405020304" pitchFamily="18" charset="0"/>
            </a:endParaRPr>
          </a:p>
          <a:p>
            <a:pPr algn="ctr"/>
            <a:r>
              <a:rPr lang="en-US" sz="1400" b="1">
                <a:solidFill>
                  <a:schemeClr val="tx1"/>
                </a:solidFill>
                <a:latin typeface="Times New Roman" panose="02020603050405020304" pitchFamily="18" charset="0"/>
                <a:cs typeface="Times New Roman" panose="02020603050405020304" pitchFamily="18" charset="0"/>
              </a:rPr>
              <a:t>(KSNDMC - Hourly, IMD-15 minutes)</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219" name="Rounded Rectangle 218"/>
          <p:cNvSpPr/>
          <p:nvPr/>
        </p:nvSpPr>
        <p:spPr>
          <a:xfrm>
            <a:off x="4691380" y="15479395"/>
            <a:ext cx="1255395" cy="592455"/>
          </a:xfrm>
          <a:prstGeom prst="roundRect">
            <a:avLst/>
          </a:prstGeom>
          <a:gradFill>
            <a:gsLst>
              <a:gs pos="0">
                <a:srgbClr val="00B050">
                  <a:alpha val="40000"/>
                </a:srgbClr>
              </a:gs>
              <a:gs pos="50000">
                <a:srgbClr val="00B050">
                  <a:alpha val="50000"/>
                </a:srgbClr>
              </a:gs>
              <a:gs pos="100000">
                <a:srgbClr val="00B050">
                  <a:alpha val="65000"/>
                </a:srgbClr>
              </a:gs>
            </a:gsLst>
            <a:lin ang="5400000" scaled="0"/>
          </a:gra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Develops Model</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20" name="Rounded Rectangle 219"/>
          <p:cNvSpPr/>
          <p:nvPr/>
        </p:nvSpPr>
        <p:spPr>
          <a:xfrm>
            <a:off x="4522471" y="14620240"/>
            <a:ext cx="1515110" cy="672465"/>
          </a:xfrm>
          <a:prstGeom prst="roundRect">
            <a:avLst/>
          </a:prstGeom>
          <a:gradFill>
            <a:gsLst>
              <a:gs pos="0">
                <a:srgbClr val="00B050">
                  <a:alpha val="40000"/>
                </a:srgbClr>
              </a:gs>
              <a:gs pos="50000">
                <a:srgbClr val="00B050">
                  <a:alpha val="50000"/>
                </a:srgbClr>
              </a:gs>
              <a:gs pos="100000">
                <a:srgbClr val="00B050">
                  <a:alpha val="65000"/>
                </a:srgbClr>
              </a:gs>
            </a:gsLst>
            <a:lin ang="5400000" scaled="0"/>
          </a:gra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Generates Loss Function</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21" name="Rounded Rectangle 220"/>
          <p:cNvSpPr/>
          <p:nvPr/>
        </p:nvSpPr>
        <p:spPr>
          <a:xfrm>
            <a:off x="3023235" y="13775690"/>
            <a:ext cx="1255395" cy="592455"/>
          </a:xfrm>
          <a:prstGeom prst="roundRect">
            <a:avLst/>
          </a:prstGeom>
          <a:gradFill>
            <a:gsLst>
              <a:gs pos="0">
                <a:srgbClr val="00B050">
                  <a:alpha val="40000"/>
                </a:srgbClr>
              </a:gs>
              <a:gs pos="50000">
                <a:srgbClr val="00B050">
                  <a:alpha val="50000"/>
                </a:srgbClr>
              </a:gs>
              <a:gs pos="100000">
                <a:srgbClr val="00B050">
                  <a:alpha val="65000"/>
                </a:srgbClr>
              </a:gs>
            </a:gsLst>
            <a:lin ang="5400000" scaled="0"/>
          </a:gra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Time-based Split</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22" name="Rounded Rectangle 221"/>
          <p:cNvSpPr/>
          <p:nvPr/>
        </p:nvSpPr>
        <p:spPr>
          <a:xfrm>
            <a:off x="4661535" y="13677265"/>
            <a:ext cx="1315085" cy="788670"/>
          </a:xfrm>
          <a:prstGeom prst="roundRect">
            <a:avLst/>
          </a:prstGeom>
          <a:gradFill>
            <a:gsLst>
              <a:gs pos="0">
                <a:srgbClr val="00B050">
                  <a:alpha val="40000"/>
                </a:srgbClr>
              </a:gs>
              <a:gs pos="50000">
                <a:srgbClr val="00B050">
                  <a:alpha val="50000"/>
                </a:srgbClr>
              </a:gs>
              <a:gs pos="100000">
                <a:srgbClr val="00B050">
                  <a:alpha val="65000"/>
                </a:srgbClr>
              </a:gs>
            </a:gsLst>
            <a:lin ang="5400000" scaled="0"/>
          </a:gra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Sequential Modeling</a:t>
            </a:r>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sz="1600" b="1" dirty="0">
                <a:solidFill>
                  <a:schemeClr val="tx1"/>
                </a:solidFill>
                <a:latin typeface="Times New Roman" panose="02020603050405020304" pitchFamily="18" charset="0"/>
                <a:cs typeface="Times New Roman" panose="02020603050405020304" pitchFamily="18" charset="0"/>
              </a:rPr>
              <a:t>(LSTM)</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23" name="Rounded Rectangle 222"/>
          <p:cNvSpPr/>
          <p:nvPr/>
        </p:nvSpPr>
        <p:spPr>
          <a:xfrm>
            <a:off x="2920612" y="15393035"/>
            <a:ext cx="1511758" cy="765175"/>
          </a:xfrm>
          <a:prstGeom prst="roundRect">
            <a:avLst/>
          </a:prstGeom>
          <a:gradFill>
            <a:gsLst>
              <a:gs pos="0">
                <a:srgbClr val="00B050">
                  <a:alpha val="40000"/>
                </a:srgbClr>
              </a:gs>
              <a:gs pos="50000">
                <a:srgbClr val="00B050">
                  <a:alpha val="50000"/>
                </a:srgbClr>
              </a:gs>
              <a:gs pos="100000">
                <a:srgbClr val="00B050">
                  <a:alpha val="65000"/>
                </a:srgbClr>
              </a:gs>
            </a:gsLst>
            <a:lin ang="5400000" scaled="0"/>
          </a:gra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Disaggregated </a:t>
            </a:r>
            <a:r>
              <a:rPr lang="en-US" sz="1600" b="1" dirty="0">
                <a:solidFill>
                  <a:schemeClr val="tx1"/>
                </a:solidFill>
                <a:latin typeface="Times New Roman" panose="02020603050405020304" pitchFamily="18" charset="0"/>
                <a:cs typeface="Times New Roman" panose="02020603050405020304" pitchFamily="18" charset="0"/>
              </a:rPr>
              <a:t>Data</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24" name="Rectangles 223"/>
          <p:cNvSpPr/>
          <p:nvPr/>
        </p:nvSpPr>
        <p:spPr>
          <a:xfrm>
            <a:off x="1874520" y="12453620"/>
            <a:ext cx="1707515" cy="800100"/>
          </a:xfrm>
          <a:prstGeom prst="rect">
            <a:avLst/>
          </a:prstGeom>
          <a:gradFill>
            <a:gsLst>
              <a:gs pos="0">
                <a:srgbClr val="FF2727">
                  <a:alpha val="40000"/>
                </a:srgbClr>
              </a:gs>
              <a:gs pos="50000">
                <a:srgbClr val="FF2727">
                  <a:alpha val="50000"/>
                </a:srgbClr>
              </a:gs>
              <a:gs pos="100000">
                <a:srgbClr val="FF2727">
                  <a:alpha val="65000"/>
                </a:srgbClr>
              </a:gs>
            </a:gsLst>
            <a:lin ang="5400000" scaled="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sym typeface="+mn-ea"/>
              </a:rPr>
              <a:t>Developing IDFs </a:t>
            </a:r>
            <a:endParaRPr lang="en-US" sz="2000" b="1">
              <a:solidFill>
                <a:schemeClr val="tx1"/>
              </a:solidFill>
              <a:latin typeface="Times New Roman" panose="02020603050405020304" pitchFamily="18" charset="0"/>
              <a:cs typeface="Times New Roman" panose="02020603050405020304" pitchFamily="18" charset="0"/>
              <a:sym typeface="+mn-ea"/>
            </a:endParaRPr>
          </a:p>
        </p:txBody>
      </p:sp>
      <p:sp>
        <p:nvSpPr>
          <p:cNvPr id="225" name="Rectangles 224"/>
          <p:cNvSpPr/>
          <p:nvPr/>
        </p:nvSpPr>
        <p:spPr>
          <a:xfrm>
            <a:off x="726440" y="15284450"/>
            <a:ext cx="1707515" cy="800100"/>
          </a:xfrm>
          <a:prstGeom prst="rect">
            <a:avLst/>
          </a:prstGeom>
          <a:gradFill>
            <a:gsLst>
              <a:gs pos="0">
                <a:srgbClr val="5939FD">
                  <a:alpha val="40000"/>
                </a:srgbClr>
              </a:gs>
              <a:gs pos="50000">
                <a:srgbClr val="5939FD">
                  <a:alpha val="50000"/>
                </a:srgbClr>
              </a:gs>
              <a:gs pos="100000">
                <a:srgbClr val="5939FD">
                  <a:alpha val="65000"/>
                </a:srgbClr>
              </a:gs>
            </a:gsLst>
            <a:lin ang="5400000" scaled="0"/>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Font typeface="Wingdings" panose="05000000000000000000" charset="0"/>
              <a:buNone/>
            </a:pPr>
            <a:r>
              <a:rPr lang="en-US" sz="2000" b="1">
                <a:solidFill>
                  <a:schemeClr val="tx1"/>
                </a:solidFill>
                <a:latin typeface="Times New Roman" panose="02020603050405020304" pitchFamily="18" charset="0"/>
                <a:cs typeface="Times New Roman" panose="02020603050405020304" pitchFamily="18" charset="0"/>
                <a:sym typeface="+mn-ea"/>
              </a:rPr>
              <a:t>Covariates Identification </a:t>
            </a:r>
            <a:endParaRPr lang="en-US" sz="2000" b="1">
              <a:solidFill>
                <a:schemeClr val="tx1"/>
              </a:solidFill>
              <a:latin typeface="Times New Roman" panose="02020603050405020304" pitchFamily="18" charset="0"/>
              <a:cs typeface="Times New Roman" panose="02020603050405020304" pitchFamily="18" charset="0"/>
              <a:sym typeface="+mn-ea"/>
            </a:endParaRPr>
          </a:p>
        </p:txBody>
      </p:sp>
      <p:cxnSp>
        <p:nvCxnSpPr>
          <p:cNvPr id="226" name="Straight Connector 225"/>
          <p:cNvCxnSpPr/>
          <p:nvPr/>
        </p:nvCxnSpPr>
        <p:spPr>
          <a:xfrm flipH="1">
            <a:off x="3093720" y="14403070"/>
            <a:ext cx="0" cy="731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 Box 226"/>
          <p:cNvSpPr txBox="1"/>
          <p:nvPr/>
        </p:nvSpPr>
        <p:spPr>
          <a:xfrm>
            <a:off x="3093720" y="14329410"/>
            <a:ext cx="1213485" cy="922020"/>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  Training</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Validation</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Testing</a:t>
            </a:r>
            <a:endParaRPr lang="en-US">
              <a:latin typeface="Times New Roman" panose="02020603050405020304" pitchFamily="18" charset="0"/>
              <a:cs typeface="Times New Roman" panose="02020603050405020304" pitchFamily="18" charset="0"/>
            </a:endParaRPr>
          </a:p>
        </p:txBody>
      </p:sp>
      <p:cxnSp>
        <p:nvCxnSpPr>
          <p:cNvPr id="235" name="Straight Arrow Connector 234"/>
          <p:cNvCxnSpPr/>
          <p:nvPr/>
        </p:nvCxnSpPr>
        <p:spPr>
          <a:xfrm>
            <a:off x="2327275" y="10353675"/>
            <a:ext cx="7560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V="1">
            <a:off x="4535171" y="10353675"/>
            <a:ext cx="776605"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7169150" y="10429240"/>
            <a:ext cx="73152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a:off x="3834130" y="10904855"/>
            <a:ext cx="0" cy="36576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521575" y="9902825"/>
            <a:ext cx="0" cy="504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flipV="1">
            <a:off x="7496175" y="9909357"/>
            <a:ext cx="3331845"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10812145" y="9877425"/>
            <a:ext cx="0" cy="27432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2" name="Down Arrow 241"/>
          <p:cNvSpPr/>
          <p:nvPr/>
        </p:nvSpPr>
        <p:spPr>
          <a:xfrm>
            <a:off x="9712960" y="12176125"/>
            <a:ext cx="91440" cy="2743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cxnSp>
        <p:nvCxnSpPr>
          <p:cNvPr id="243" name="Straight Arrow Connector 242"/>
          <p:cNvCxnSpPr/>
          <p:nvPr/>
        </p:nvCxnSpPr>
        <p:spPr>
          <a:xfrm flipH="1" flipV="1">
            <a:off x="8387080" y="12884785"/>
            <a:ext cx="64008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4999990" y="11565255"/>
            <a:ext cx="0" cy="87376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3582035" y="12853670"/>
            <a:ext cx="73152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flipV="1">
            <a:off x="1136015" y="13495655"/>
            <a:ext cx="5066665" cy="0"/>
          </a:xfrm>
          <a:prstGeom prst="line">
            <a:avLst/>
          </a:prstGeom>
          <a:ln w="41275" cmpd="sng">
            <a:solidFill>
              <a:srgbClr val="DC330C"/>
            </a:solidFill>
            <a:prstDash val="dash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6165215" y="13529310"/>
            <a:ext cx="6985" cy="2743200"/>
          </a:xfrm>
          <a:prstGeom prst="line">
            <a:avLst/>
          </a:prstGeom>
          <a:ln w="41275" cmpd="sng">
            <a:solidFill>
              <a:srgbClr val="DC330C"/>
            </a:solidFill>
            <a:prstDash val="dash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flipV="1">
            <a:off x="2844165" y="16247745"/>
            <a:ext cx="3334385" cy="15240"/>
          </a:xfrm>
          <a:prstGeom prst="line">
            <a:avLst/>
          </a:prstGeom>
          <a:ln w="41275" cmpd="sng">
            <a:solidFill>
              <a:srgbClr val="DC330C"/>
            </a:solidFill>
            <a:prstDash val="dash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flipV="1">
            <a:off x="1097280" y="14703425"/>
            <a:ext cx="1752600" cy="38100"/>
          </a:xfrm>
          <a:prstGeom prst="line">
            <a:avLst/>
          </a:prstGeom>
          <a:ln w="41275" cmpd="sng">
            <a:solidFill>
              <a:srgbClr val="DC330C"/>
            </a:solidFill>
            <a:prstDash val="dash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1082040" y="13484225"/>
            <a:ext cx="5080" cy="1219200"/>
          </a:xfrm>
          <a:prstGeom prst="line">
            <a:avLst/>
          </a:prstGeom>
          <a:ln w="41275" cmpd="sng">
            <a:solidFill>
              <a:srgbClr val="DC330C"/>
            </a:solidFill>
            <a:prstDash val="dash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flipV="1">
            <a:off x="2849880" y="14703425"/>
            <a:ext cx="0" cy="1554480"/>
          </a:xfrm>
          <a:prstGeom prst="line">
            <a:avLst/>
          </a:prstGeom>
          <a:ln w="41275" cmpd="sng">
            <a:solidFill>
              <a:srgbClr val="DC330C"/>
            </a:solidFill>
            <a:prstDash val="dash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flipV="1">
            <a:off x="868680" y="12884785"/>
            <a:ext cx="100584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a:off x="1641475" y="14871065"/>
            <a:ext cx="0" cy="36576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855345" y="14886305"/>
            <a:ext cx="80772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880110" y="12875895"/>
            <a:ext cx="0" cy="201168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ndia"/>
          <p:cNvPicPr>
            <a:picLocks noChangeAspect="1"/>
          </p:cNvPicPr>
          <p:nvPr/>
        </p:nvPicPr>
        <p:blipFill>
          <a:blip r:embed="rId8"/>
          <a:srcRect l="30411" t="42876" r="37901" b="12172"/>
          <a:stretch>
            <a:fillRect/>
          </a:stretch>
        </p:blipFill>
        <p:spPr>
          <a:xfrm>
            <a:off x="726440" y="17540695"/>
            <a:ext cx="2171065" cy="2333625"/>
          </a:xfrm>
          <a:prstGeom prst="rect">
            <a:avLst/>
          </a:prstGeom>
          <a:ln w="12700" cmpd="sng">
            <a:solidFill>
              <a:schemeClr val="tx1"/>
            </a:solidFill>
            <a:prstDash val="solid"/>
          </a:ln>
        </p:spPr>
      </p:pic>
      <p:cxnSp>
        <p:nvCxnSpPr>
          <p:cNvPr id="59" name="Straight Connector 58"/>
          <p:cNvCxnSpPr/>
          <p:nvPr/>
        </p:nvCxnSpPr>
        <p:spPr>
          <a:xfrm flipV="1">
            <a:off x="1539875" y="17282885"/>
            <a:ext cx="2052955" cy="20345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2230755" y="17608005"/>
            <a:ext cx="613410" cy="245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INDIA</a:t>
            </a:r>
            <a:endParaRPr lang="en-US" sz="1000" dirty="0">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flipH="1" flipV="1">
            <a:off x="3016250" y="14513560"/>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023235" y="14790420"/>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023235" y="15055850"/>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4"/>
          <p:cNvSpPr txBox="1"/>
          <p:nvPr/>
        </p:nvSpPr>
        <p:spPr>
          <a:xfrm>
            <a:off x="582294" y="16367292"/>
            <a:ext cx="11175435" cy="654627"/>
          </a:xfrm>
          <a:prstGeom prst="rect">
            <a:avLst/>
          </a:prstGeom>
          <a:gradFill>
            <a:gsLst>
              <a:gs pos="0">
                <a:schemeClr val="accent5">
                  <a:lumMod val="75000"/>
                </a:schemeClr>
              </a:gs>
              <a:gs pos="50000">
                <a:schemeClr val="accent5">
                  <a:lumMod val="60000"/>
                  <a:lumOff val="40000"/>
                </a:schemeClr>
              </a:gs>
              <a:gs pos="100000">
                <a:schemeClr val="accent5">
                  <a:lumMod val="75000"/>
                </a:schemeClr>
              </a:gs>
            </a:gsLst>
            <a:lin ang="0" scaled="0"/>
          </a:gradFill>
          <a:ln>
            <a:noFill/>
          </a:ln>
        </p:spPr>
        <p:txBody>
          <a:bodyPr vert="horz" lIns="91440" tIns="45720" rIns="91440" bIns="45720" rtlCol="0">
            <a:noAutofit/>
          </a:bodyPr>
          <a:lstStyle>
            <a:lvl1pPr marL="667385" indent="-667385" algn="l" defTabSz="2670175" rtl="0" eaLnBrk="1" latinLnBrk="0" hangingPunct="1">
              <a:lnSpc>
                <a:spcPct val="90000"/>
              </a:lnSpc>
              <a:spcBef>
                <a:spcPts val="2920"/>
              </a:spcBef>
              <a:buFont typeface="Arial" panose="020B0604020202020204" pitchFamily="34" charset="0"/>
              <a:buChar char="•"/>
              <a:defRPr sz="8175" kern="1200">
                <a:solidFill>
                  <a:schemeClr val="tx1"/>
                </a:solidFill>
                <a:latin typeface="+mn-lt"/>
                <a:ea typeface="+mn-ea"/>
                <a:cs typeface="+mn-cs"/>
              </a:defRPr>
            </a:lvl1pPr>
            <a:lvl2pPr marL="2002790" indent="-667385" algn="l" defTabSz="2670175" rtl="0" eaLnBrk="1" latinLnBrk="0" hangingPunct="1">
              <a:lnSpc>
                <a:spcPct val="90000"/>
              </a:lnSpc>
              <a:spcBef>
                <a:spcPts val="1460"/>
              </a:spcBef>
              <a:buFont typeface="Arial" panose="020B0604020202020204" pitchFamily="34" charset="0"/>
              <a:buChar char="•"/>
              <a:defRPr sz="7010" kern="1200">
                <a:solidFill>
                  <a:schemeClr val="tx1"/>
                </a:solidFill>
                <a:latin typeface="+mn-lt"/>
                <a:ea typeface="+mn-ea"/>
                <a:cs typeface="+mn-cs"/>
              </a:defRPr>
            </a:lvl2pPr>
            <a:lvl3pPr marL="3338195" indent="-667385" algn="l" defTabSz="2670175" rtl="0" eaLnBrk="1" latinLnBrk="0" hangingPunct="1">
              <a:lnSpc>
                <a:spcPct val="90000"/>
              </a:lnSpc>
              <a:spcBef>
                <a:spcPts val="1460"/>
              </a:spcBef>
              <a:buFont typeface="Arial" panose="020B0604020202020204" pitchFamily="34" charset="0"/>
              <a:buChar char="•"/>
              <a:defRPr sz="5840" kern="1200">
                <a:solidFill>
                  <a:schemeClr val="tx1"/>
                </a:solidFill>
                <a:latin typeface="+mn-lt"/>
                <a:ea typeface="+mn-ea"/>
                <a:cs typeface="+mn-cs"/>
              </a:defRPr>
            </a:lvl3pPr>
            <a:lvl4pPr marL="467296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4pPr>
            <a:lvl5pPr marL="600837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5pPr>
            <a:lvl6pPr marL="734314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6pPr>
            <a:lvl7pPr marL="8678545"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7pPr>
            <a:lvl8pPr marL="1001395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8pPr>
            <a:lvl9pPr marL="11348720" indent="-667385" algn="l" defTabSz="2670175" rtl="0" eaLnBrk="1" latinLnBrk="0" hangingPunct="1">
              <a:lnSpc>
                <a:spcPct val="90000"/>
              </a:lnSpc>
              <a:spcBef>
                <a:spcPts val="1460"/>
              </a:spcBef>
              <a:buFont typeface="Arial" panose="020B0604020202020204" pitchFamily="34" charset="0"/>
              <a:buChar char="•"/>
              <a:defRPr sz="5255" kern="1200">
                <a:solidFill>
                  <a:schemeClr val="tx1"/>
                </a:solidFill>
                <a:latin typeface="+mn-lt"/>
                <a:ea typeface="+mn-ea"/>
                <a:cs typeface="+mn-cs"/>
              </a:defRPr>
            </a:lvl9pPr>
          </a:lstStyle>
          <a:p>
            <a:pPr marL="0" indent="0" algn="ctr">
              <a:buFont typeface="Arial" panose="020B0604020202020204" pitchFamily="34" charset="0"/>
              <a:buNone/>
            </a:pPr>
            <a:r>
              <a:rPr lang="en-US" sz="4400" b="1" u="sng" dirty="0">
                <a:solidFill>
                  <a:schemeClr val="tx1"/>
                </a:solidFill>
                <a:latin typeface="Times New Roman" panose="02020603050405020304" pitchFamily="18" charset="0"/>
                <a:cs typeface="Times New Roman" panose="02020603050405020304" pitchFamily="18" charset="0"/>
              </a:rPr>
              <a:t>Study area</a:t>
            </a:r>
            <a:endParaRPr lang="en-US" sz="4400" b="1" u="sng" dirty="0">
              <a:solidFill>
                <a:schemeClr val="tx1"/>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flipV="1">
            <a:off x="6738620" y="11704320"/>
            <a:ext cx="9144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40864" y="11691620"/>
            <a:ext cx="0" cy="82296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987290" y="11576776"/>
            <a:ext cx="27432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96550" y="12839156"/>
            <a:ext cx="27432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753725" y="12830810"/>
            <a:ext cx="0" cy="5334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s 49"/>
          <p:cNvSpPr/>
          <p:nvPr/>
        </p:nvSpPr>
        <p:spPr>
          <a:xfrm>
            <a:off x="581978" y="17032787"/>
            <a:ext cx="11150106" cy="3762193"/>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55" name="Straight Connector 54"/>
          <p:cNvCxnSpPr/>
          <p:nvPr/>
        </p:nvCxnSpPr>
        <p:spPr>
          <a:xfrm>
            <a:off x="1539875" y="19317425"/>
            <a:ext cx="2059940" cy="93789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17"/>
          <p:cNvSpPr txBox="1"/>
          <p:nvPr/>
        </p:nvSpPr>
        <p:spPr>
          <a:xfrm>
            <a:off x="11988871" y="20351116"/>
            <a:ext cx="5468620" cy="338554"/>
          </a:xfrm>
          <a:prstGeom prst="rect">
            <a:avLst/>
          </a:prstGeom>
          <a:noFill/>
        </p:spPr>
        <p:txBody>
          <a:bodyPr wrap="square" rtlCol="0">
            <a:spAutoFit/>
          </a:bodyPr>
          <a:lstStyle/>
          <a:p>
            <a:pPr algn="ctr"/>
            <a:r>
              <a:rPr lang="en-US" sz="1600" b="1" baseline="0" dirty="0">
                <a:latin typeface="Times New Roman" panose="02020603050405020304" pitchFamily="18" charset="0"/>
                <a:cs typeface="Times New Roman" panose="02020603050405020304" pitchFamily="18" charset="0"/>
              </a:rPr>
              <a:t>Fig. </a:t>
            </a:r>
            <a:r>
              <a:rPr lang="en-US" sz="1600" b="1" dirty="0">
                <a:latin typeface="Times New Roman" panose="02020603050405020304" pitchFamily="18" charset="0"/>
                <a:cs typeface="Times New Roman" panose="02020603050405020304" pitchFamily="18" charset="0"/>
              </a:rPr>
              <a:t>5</a:t>
            </a:r>
            <a:r>
              <a:rPr lang="en-US" sz="1600" b="1" baseline="0" dirty="0">
                <a:latin typeface="Times New Roman" panose="02020603050405020304" pitchFamily="18" charset="0"/>
                <a:cs typeface="Times New Roman" panose="02020603050405020304" pitchFamily="18" charset="0"/>
              </a:rPr>
              <a:t>. IDF Curve for IMD Station </a:t>
            </a:r>
            <a:endParaRPr lang="en-US" sz="1600" b="1" baseline="0" dirty="0">
              <a:latin typeface="Times New Roman" panose="02020603050405020304" pitchFamily="18" charset="0"/>
              <a:cs typeface="Times New Roman" panose="02020603050405020304" pitchFamily="18" charset="0"/>
            </a:endParaRPr>
          </a:p>
        </p:txBody>
      </p:sp>
      <p:sp>
        <p:nvSpPr>
          <p:cNvPr id="97" name="TextBox 17"/>
          <p:cNvSpPr txBox="1"/>
          <p:nvPr/>
        </p:nvSpPr>
        <p:spPr>
          <a:xfrm>
            <a:off x="17621250" y="20351115"/>
            <a:ext cx="5540375" cy="338554"/>
          </a:xfrm>
          <a:prstGeom prst="rect">
            <a:avLst/>
          </a:prstGeom>
          <a:noFill/>
        </p:spPr>
        <p:txBody>
          <a:bodyPr wrap="square" rtlCol="0">
            <a:spAutoFit/>
          </a:bodyPr>
          <a:lstStyle/>
          <a:p>
            <a:pPr algn="ctr"/>
            <a:r>
              <a:rPr lang="en-US" sz="1600" b="1" baseline="0" dirty="0">
                <a:latin typeface="Times New Roman" panose="02020603050405020304" pitchFamily="18" charset="0"/>
                <a:cs typeface="Times New Roman" panose="02020603050405020304" pitchFamily="18" charset="0"/>
              </a:rPr>
              <a:t>Fig. </a:t>
            </a:r>
            <a:r>
              <a:rPr lang="en-US" sz="1600" b="1" dirty="0">
                <a:latin typeface="Times New Roman" panose="02020603050405020304" pitchFamily="18" charset="0"/>
                <a:cs typeface="Times New Roman" panose="02020603050405020304" pitchFamily="18" charset="0"/>
              </a:rPr>
              <a:t>6</a:t>
            </a:r>
            <a:r>
              <a:rPr lang="en-US" sz="1600" b="1" baseline="0" dirty="0">
                <a:latin typeface="Times New Roman" panose="02020603050405020304" pitchFamily="18" charset="0"/>
                <a:cs typeface="Times New Roman" panose="02020603050405020304" pitchFamily="18" charset="0"/>
              </a:rPr>
              <a:t>. IDF Curve for Kottegepalya (TRG-99)</a:t>
            </a:r>
            <a:endParaRPr lang="en-US" sz="1600" b="1" baseline="0" dirty="0">
              <a:latin typeface="Times New Roman" panose="02020603050405020304" pitchFamily="18" charset="0"/>
              <a:cs typeface="Times New Roman" panose="02020603050405020304" pitchFamily="18" charset="0"/>
            </a:endParaRPr>
          </a:p>
        </p:txBody>
      </p:sp>
      <p:sp>
        <p:nvSpPr>
          <p:cNvPr id="98" name="TextBox 17"/>
          <p:cNvSpPr txBox="1"/>
          <p:nvPr/>
        </p:nvSpPr>
        <p:spPr>
          <a:xfrm>
            <a:off x="11910766" y="15484925"/>
            <a:ext cx="5651454" cy="337185"/>
          </a:xfrm>
          <a:prstGeom prst="rect">
            <a:avLst/>
          </a:prstGeom>
          <a:noFill/>
        </p:spPr>
        <p:txBody>
          <a:bodyPr wrap="square" rtlCol="0">
            <a:spAutoFit/>
          </a:bodyPr>
          <a:lstStyle/>
          <a:p>
            <a:pPr algn="ctr"/>
            <a:r>
              <a:rPr lang="en-US" sz="1600" b="1" baseline="0" dirty="0">
                <a:latin typeface="Times New Roman" panose="02020603050405020304" pitchFamily="18" charset="0"/>
                <a:cs typeface="Times New Roman" panose="02020603050405020304" pitchFamily="18" charset="0"/>
              </a:rPr>
              <a:t>Fig. </a:t>
            </a:r>
            <a:r>
              <a:rPr lang="en-US" sz="1600" b="1" dirty="0">
                <a:latin typeface="Times New Roman" panose="02020603050405020304" pitchFamily="18" charset="0"/>
                <a:cs typeface="Times New Roman" panose="02020603050405020304" pitchFamily="18" charset="0"/>
              </a:rPr>
              <a:t>3</a:t>
            </a:r>
            <a:r>
              <a:rPr lang="en-US" sz="1600" b="1" baseline="0" dirty="0">
                <a:latin typeface="Times New Roman" panose="02020603050405020304" pitchFamily="18" charset="0"/>
                <a:cs typeface="Times New Roman" panose="02020603050405020304" pitchFamily="18" charset="0"/>
              </a:rPr>
              <a:t>. Ranking of Climate models using IMD Data</a:t>
            </a:r>
            <a:endParaRPr lang="en-US" sz="1600" b="1" baseline="0" dirty="0">
              <a:latin typeface="Times New Roman" panose="02020603050405020304" pitchFamily="18" charset="0"/>
              <a:cs typeface="Times New Roman" panose="02020603050405020304" pitchFamily="18" charset="0"/>
            </a:endParaRPr>
          </a:p>
        </p:txBody>
      </p:sp>
      <p:sp>
        <p:nvSpPr>
          <p:cNvPr id="99" name="TextBox 17"/>
          <p:cNvSpPr txBox="1"/>
          <p:nvPr/>
        </p:nvSpPr>
        <p:spPr>
          <a:xfrm>
            <a:off x="17699355" y="15484925"/>
            <a:ext cx="5635916" cy="337185"/>
          </a:xfrm>
          <a:prstGeom prst="rect">
            <a:avLst/>
          </a:prstGeom>
          <a:noFill/>
        </p:spPr>
        <p:txBody>
          <a:bodyPr wrap="square" rtlCol="0">
            <a:spAutoFit/>
          </a:bodyPr>
          <a:lstStyle/>
          <a:p>
            <a:pPr algn="ctr"/>
            <a:r>
              <a:rPr lang="en-US" sz="1600" b="1" baseline="0" dirty="0">
                <a:latin typeface="Times New Roman" panose="02020603050405020304" pitchFamily="18" charset="0"/>
                <a:cs typeface="Times New Roman" panose="02020603050405020304" pitchFamily="18" charset="0"/>
              </a:rPr>
              <a:t>Fig. 4. Ranking of Climate models using KSNDMC Data</a:t>
            </a:r>
            <a:endParaRPr lang="en-US" sz="1600" b="1" baseline="0" dirty="0">
              <a:latin typeface="Times New Roman" panose="02020603050405020304" pitchFamily="18" charset="0"/>
              <a:cs typeface="Times New Roman" panose="02020603050405020304" pitchFamily="18" charset="0"/>
            </a:endParaRPr>
          </a:p>
        </p:txBody>
      </p:sp>
      <p:sp>
        <p:nvSpPr>
          <p:cNvPr id="265" name="Text Box 264"/>
          <p:cNvSpPr txBox="1"/>
          <p:nvPr/>
        </p:nvSpPr>
        <p:spPr>
          <a:xfrm>
            <a:off x="23497540" y="13037820"/>
            <a:ext cx="11522710" cy="2745740"/>
          </a:xfrm>
          <a:prstGeom prst="rect">
            <a:avLst/>
          </a:prstGeom>
          <a:noFill/>
        </p:spPr>
        <p:txBody>
          <a:bodyPr wrap="square" rtlCol="0">
            <a:spAutoFit/>
          </a:bodyPr>
          <a:lstStyle/>
          <a:p>
            <a:pPr marL="342900" indent="-342900" algn="just">
              <a:lnSpc>
                <a:spcPct val="8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sym typeface="+mn-ea"/>
              </a:rPr>
              <a:t>The intensity of rainfall in Bangalore City has been observed to be increasing substantially.</a:t>
            </a:r>
            <a:endParaRPr lang="en-US" sz="2400" b="1" dirty="0">
              <a:latin typeface="Times New Roman" panose="02020603050405020304" pitchFamily="18" charset="0"/>
              <a:cs typeface="Times New Roman" panose="02020603050405020304" pitchFamily="18" charset="0"/>
              <a:sym typeface="+mn-ea"/>
            </a:endParaRPr>
          </a:p>
          <a:p>
            <a:pPr algn="just">
              <a:lnSpc>
                <a:spcPct val="80000"/>
              </a:lnSpc>
            </a:pPr>
            <a:endParaRPr lang="en-US" sz="2400" b="1" dirty="0">
              <a:latin typeface="Times New Roman" panose="02020603050405020304" pitchFamily="18" charset="0"/>
              <a:cs typeface="Times New Roman" panose="02020603050405020304" pitchFamily="18" charset="0"/>
              <a:sym typeface="+mn-ea"/>
            </a:endParaRPr>
          </a:p>
          <a:p>
            <a:pPr marL="342900" indent="-342900" algn="just">
              <a:lnSpc>
                <a:spcPct val="8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sym typeface="+mn-ea"/>
              </a:rPr>
              <a:t>The western and central region of Bangalore exhibits notable spatial heterogeneity in the occurrence of heavy rainfall events.</a:t>
            </a:r>
            <a:endParaRPr lang="en-US" sz="2400" b="1" dirty="0">
              <a:latin typeface="Times New Roman" panose="02020603050405020304" pitchFamily="18" charset="0"/>
              <a:cs typeface="Times New Roman" panose="02020603050405020304" pitchFamily="18" charset="0"/>
              <a:sym typeface="+mn-ea"/>
            </a:endParaRPr>
          </a:p>
          <a:p>
            <a:pPr algn="just">
              <a:lnSpc>
                <a:spcPct val="80000"/>
              </a:lnSpc>
            </a:pPr>
            <a:endParaRPr lang="en-US" sz="2400" b="1" dirty="0">
              <a:latin typeface="Times New Roman" panose="02020603050405020304" pitchFamily="18" charset="0"/>
              <a:cs typeface="Times New Roman" panose="02020603050405020304" pitchFamily="18" charset="0"/>
              <a:sym typeface="+mn-ea"/>
            </a:endParaRPr>
          </a:p>
          <a:p>
            <a:pPr marL="342900" indent="-342900" algn="just">
              <a:lnSpc>
                <a:spcPct val="8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Anthropogenic activities like deforestation, construction, and industrialization worsen the impact of heavy rainfall events by affecting natural drainage systems in Bangalore, resulting in flooding.</a:t>
            </a:r>
            <a:endParaRPr lang="en-US" sz="2400" b="1" dirty="0">
              <a:latin typeface="Times New Roman" panose="02020603050405020304" pitchFamily="18" charset="0"/>
              <a:cs typeface="Times New Roman" panose="02020603050405020304" pitchFamily="18" charset="0"/>
            </a:endParaRPr>
          </a:p>
        </p:txBody>
      </p:sp>
      <p:sp>
        <p:nvSpPr>
          <p:cNvPr id="267" name="Down Arrow 266"/>
          <p:cNvSpPr/>
          <p:nvPr/>
        </p:nvSpPr>
        <p:spPr>
          <a:xfrm>
            <a:off x="17634585" y="11547930"/>
            <a:ext cx="182880" cy="2743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68" name="Text Box 267"/>
          <p:cNvSpPr txBox="1"/>
          <p:nvPr/>
        </p:nvSpPr>
        <p:spPr>
          <a:xfrm>
            <a:off x="23536275" y="16510000"/>
            <a:ext cx="11522075" cy="2306955"/>
          </a:xfrm>
          <a:prstGeom prst="rect">
            <a:avLst/>
          </a:prstGeom>
          <a:noFill/>
        </p:spPr>
        <p:txBody>
          <a:bodyPr wrap="square" rtlCol="0">
            <a:spAutoFit/>
          </a:bodyPr>
          <a:lstStyle/>
          <a:p>
            <a:pPr marL="285750" indent="-285750" algn="jus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The authors express their gratitude for the financial support received from the National Supercomputing Mission (NSM) project "Urban Modelling: Development of Multi-sectorial Simulation Lab and Science-Based Decision Support Framework to Address Urban Environmental Issues (Project Sanction Number: MeitY/R&amp;D/HPC/2(1)/2014))" through the Department of Science and Technology (DST) and the Ministry of Electronics and Information Technology (MeitY), which enabled their participation in EGU2023. The authors also acknowledge the support from DST and MeitY.</a:t>
            </a:r>
            <a:endParaRPr lang="en-US"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Additionally, the authors acknowledge the Ministry of Education for providing a stipend during the first author's M.Tech. program at IISc, and express their gratitude for the support.</a:t>
            </a:r>
            <a:endParaRPr lang="en-US" b="1" dirty="0">
              <a:latin typeface="Times New Roman" panose="02020603050405020304" pitchFamily="18" charset="0"/>
              <a:cs typeface="Times New Roman" panose="02020603050405020304" pitchFamily="18" charset="0"/>
            </a:endParaRPr>
          </a:p>
        </p:txBody>
      </p:sp>
      <p:sp>
        <p:nvSpPr>
          <p:cNvPr id="270" name="Text Box 269"/>
          <p:cNvSpPr txBox="1"/>
          <p:nvPr/>
        </p:nvSpPr>
        <p:spPr>
          <a:xfrm>
            <a:off x="23492460" y="11854544"/>
            <a:ext cx="11522075" cy="36830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Fig. 7. The spatial distribution of rainfall across Bangalore city</a:t>
            </a:r>
            <a:endParaRPr lang="en-US" b="1" dirty="0">
              <a:latin typeface="Times New Roman" panose="02020603050405020304" pitchFamily="18" charset="0"/>
              <a:cs typeface="Times New Roman" panose="02020603050405020304" pitchFamily="18" charset="0"/>
            </a:endParaRPr>
          </a:p>
        </p:txBody>
      </p:sp>
      <p:pic>
        <p:nvPicPr>
          <p:cNvPr id="308" name="Picture 307" descr="egu23-2673-qr"/>
          <p:cNvPicPr>
            <a:picLocks noChangeAspect="1"/>
          </p:cNvPicPr>
          <p:nvPr/>
        </p:nvPicPr>
        <p:blipFill>
          <a:blip r:embed="rId9"/>
          <a:stretch>
            <a:fillRect/>
          </a:stretch>
        </p:blipFill>
        <p:spPr>
          <a:xfrm>
            <a:off x="23811720" y="18960466"/>
            <a:ext cx="948505" cy="939482"/>
          </a:xfrm>
          <a:prstGeom prst="rect">
            <a:avLst/>
          </a:prstGeom>
        </p:spPr>
      </p:pic>
      <p:pic>
        <p:nvPicPr>
          <p:cNvPr id="310" name="Picture 6" descr="MeitY organises week-long Deep Dive Training Programme for CISOs &amp; govt  officials - Elets eGov"/>
          <p:cNvPicPr>
            <a:picLocks noChangeAspect="1" noChangeArrowheads="1"/>
          </p:cNvPicPr>
          <p:nvPr/>
        </p:nvPicPr>
        <p:blipFill rotWithShape="1">
          <a:blip r:embed="rId10">
            <a:extLst>
              <a:ext uri="{28A0092B-C50C-407E-A947-70E740481C1C}">
                <a14:useLocalDpi xmlns:a14="http://schemas.microsoft.com/office/drawing/2010/main" val="0"/>
              </a:ext>
            </a:extLst>
          </a:blip>
          <a:srcRect l="13518" t="10233" r="10652" b="11473"/>
          <a:stretch>
            <a:fillRect/>
          </a:stretch>
        </p:blipFill>
        <p:spPr bwMode="auto">
          <a:xfrm>
            <a:off x="26450108" y="18960465"/>
            <a:ext cx="1124539" cy="916359"/>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2" descr="Department of Science &amp; Technology, GOI – Institute for Competitiveness"/>
          <p:cNvPicPr>
            <a:picLocks noChangeAspect="1" noChangeArrowheads="1"/>
          </p:cNvPicPr>
          <p:nvPr/>
        </p:nvPicPr>
        <p:blipFill rotWithShape="1">
          <a:blip r:embed="rId11">
            <a:extLst>
              <a:ext uri="{28A0092B-C50C-407E-A947-70E740481C1C}">
                <a14:useLocalDpi xmlns:a14="http://schemas.microsoft.com/office/drawing/2010/main" val="0"/>
              </a:ext>
            </a:extLst>
          </a:blip>
          <a:srcRect l="6659" r="6269"/>
          <a:stretch>
            <a:fillRect/>
          </a:stretch>
        </p:blipFill>
        <p:spPr bwMode="auto">
          <a:xfrm>
            <a:off x="28946391" y="19017615"/>
            <a:ext cx="1057994" cy="899941"/>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3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758458" y="19014466"/>
            <a:ext cx="798195" cy="808355"/>
          </a:xfrm>
          <a:prstGeom prst="rect">
            <a:avLst/>
          </a:prstGeom>
        </p:spPr>
      </p:pic>
      <p:pic>
        <p:nvPicPr>
          <p:cNvPr id="313" name="Picture 3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240470" y="19042465"/>
            <a:ext cx="605790" cy="668020"/>
          </a:xfrm>
          <a:prstGeom prst="rect">
            <a:avLst/>
          </a:prstGeom>
        </p:spPr>
      </p:pic>
      <p:pic>
        <p:nvPicPr>
          <p:cNvPr id="314" name="Picture 10" descr="C-DAC: Centre for Development of Advanced Computing, India"/>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9843" r="21409"/>
          <a:stretch>
            <a:fillRect/>
          </a:stretch>
        </p:blipFill>
        <p:spPr bwMode="auto">
          <a:xfrm>
            <a:off x="30429200" y="18969990"/>
            <a:ext cx="953135" cy="903605"/>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2" descr="National Supercomputing Mission (NSM) | GPU Hackath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121246" y="18960465"/>
            <a:ext cx="970722" cy="939481"/>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3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972237" y="18981224"/>
            <a:ext cx="860034" cy="851656"/>
          </a:xfrm>
          <a:prstGeom prst="rect">
            <a:avLst/>
          </a:prstGeom>
        </p:spPr>
      </p:pic>
      <p:sp>
        <p:nvSpPr>
          <p:cNvPr id="14" name="Rectangle 13"/>
          <p:cNvSpPr/>
          <p:nvPr/>
        </p:nvSpPr>
        <p:spPr>
          <a:xfrm>
            <a:off x="574375" y="5499385"/>
            <a:ext cx="11190585" cy="355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India, high- intensity short-duration rainfall events have become the major reason for flooding in urban areas.</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7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2400" b="1" dirty="0">
                <a:solidFill>
                  <a:schemeClr val="tx1"/>
                </a:solidFill>
                <a:latin typeface="Times New Roman" panose="02020603050405020304" pitchFamily="18" charset="0"/>
                <a:cs typeface="Times New Roman" panose="02020603050405020304" pitchFamily="18" charset="0"/>
              </a:rPr>
              <a:t>It has been observed recently that there has been a sudden change in events which has rendered the hydrological and hydraulic structures incapable of handling flooding situations.</a:t>
            </a:r>
            <a:endParaRPr lang="en-US" sz="7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This study proposes a method for assessment of the non-stationary behavior of spatial and temporal rainfall patterns </a:t>
            </a:r>
            <a:r>
              <a:rPr lang="en-US" sz="2400" b="1">
                <a:solidFill>
                  <a:schemeClr val="tx1"/>
                </a:solidFill>
                <a:latin typeface="Times New Roman" panose="02020603050405020304" pitchFamily="18" charset="0"/>
                <a:cs typeface="Times New Roman" panose="02020603050405020304" pitchFamily="18" charset="0"/>
              </a:rPr>
              <a:t>over urban areas </a:t>
            </a:r>
            <a:r>
              <a:rPr lang="en-US" sz="2400" b="1" dirty="0">
                <a:solidFill>
                  <a:schemeClr val="tx1"/>
                </a:solidFill>
                <a:latin typeface="Times New Roman" panose="02020603050405020304" pitchFamily="18" charset="0"/>
                <a:cs typeface="Times New Roman" panose="02020603050405020304" pitchFamily="18" charset="0"/>
              </a:rPr>
              <a:t>under climate change.</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7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main aim is to quantify the effect of climate change on the rainfall pattern of urban areas, with the case study of one of the most populated cities in the world </a:t>
            </a:r>
            <a:r>
              <a:rPr lang="en-US" sz="2400" b="1">
                <a:solidFill>
                  <a:schemeClr val="tx1"/>
                </a:solidFill>
                <a:latin typeface="Times New Roman" panose="02020603050405020304" pitchFamily="18" charset="0"/>
                <a:cs typeface="Times New Roman" panose="02020603050405020304" pitchFamily="18" charset="0"/>
              </a:rPr>
              <a:t>– Bangalore city, India.</a:t>
            </a:r>
            <a:endParaRPr lang="en-US" sz="24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5603313" y="20043792"/>
            <a:ext cx="1988119" cy="276999"/>
          </a:xfrm>
          <a:prstGeom prst="rect">
            <a:avLst/>
          </a:prstGeom>
          <a:noFill/>
        </p:spPr>
        <p:txBody>
          <a:bodyPr wrap="square">
            <a:spAutoFit/>
          </a:bodyPr>
          <a:lstStyle/>
          <a:p>
            <a:pPr algn="ctr"/>
            <a:r>
              <a:rPr lang="en-US" sz="1200" b="1" baseline="0" dirty="0">
                <a:latin typeface="Times New Roman" panose="02020603050405020304" pitchFamily="18" charset="0"/>
                <a:cs typeface="Times New Roman" panose="02020603050405020304" pitchFamily="18" charset="0"/>
              </a:rPr>
              <a:t>Source: IMD (1969-2019)</a:t>
            </a:r>
            <a:endParaRPr lang="en-US" sz="1200" b="1" baseline="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1059578" y="20053316"/>
            <a:ext cx="2220157" cy="276999"/>
          </a:xfrm>
          <a:prstGeom prst="rect">
            <a:avLst/>
          </a:prstGeom>
          <a:noFill/>
        </p:spPr>
        <p:txBody>
          <a:bodyPr wrap="square">
            <a:spAutoFit/>
          </a:bodyPr>
          <a:lstStyle/>
          <a:p>
            <a:pPr algn="ctr"/>
            <a:r>
              <a:rPr lang="en-US" sz="1200" b="1" baseline="0" dirty="0">
                <a:latin typeface="Times New Roman" panose="02020603050405020304" pitchFamily="18" charset="0"/>
                <a:cs typeface="Times New Roman" panose="02020603050405020304" pitchFamily="18" charset="0"/>
              </a:rPr>
              <a:t>Source: KSNDMC (1969-2021)</a:t>
            </a:r>
            <a:endParaRPr lang="en-US" sz="1200" b="1" baseline="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3661370" y="5435600"/>
            <a:ext cx="11184890" cy="6386921"/>
            <a:chOff x="2485" y="4133"/>
            <a:chExt cx="48012" cy="30012"/>
          </a:xfrm>
        </p:grpSpPr>
        <p:pic>
          <p:nvPicPr>
            <p:cNvPr id="3" name="Picture 2"/>
            <p:cNvPicPr>
              <a:picLocks noChangeAspect="1"/>
            </p:cNvPicPr>
            <p:nvPr/>
          </p:nvPicPr>
          <p:blipFill rotWithShape="1">
            <a:blip r:embed="rId17" cstate="print">
              <a:extLst>
                <a:ext uri="{28A0092B-C50C-407E-A947-70E740481C1C}">
                  <a14:useLocalDpi xmlns:a14="http://schemas.microsoft.com/office/drawing/2010/main" val="0"/>
                </a:ext>
              </a:extLst>
            </a:blip>
            <a:srcRect l="18551" t="9598" r="19870" b="9693"/>
            <a:stretch>
              <a:fillRect/>
            </a:stretch>
          </p:blipFill>
          <p:spPr>
            <a:xfrm>
              <a:off x="3313" y="4551"/>
              <a:ext cx="14900" cy="13809"/>
            </a:xfrm>
            <a:prstGeom prst="rect">
              <a:avLst/>
            </a:prstGeom>
          </p:spPr>
        </p:pic>
        <p:pic>
          <p:nvPicPr>
            <p:cNvPr id="15" name="Picture 14"/>
            <p:cNvPicPr>
              <a:picLocks noChangeAspect="1"/>
            </p:cNvPicPr>
            <p:nvPr/>
          </p:nvPicPr>
          <p:blipFill rotWithShape="1">
            <a:blip r:embed="rId18" cstate="print">
              <a:extLst>
                <a:ext uri="{28A0092B-C50C-407E-A947-70E740481C1C}">
                  <a14:useLocalDpi xmlns:a14="http://schemas.microsoft.com/office/drawing/2010/main" val="0"/>
                </a:ext>
              </a:extLst>
            </a:blip>
            <a:srcRect l="14511" t="9348" r="14468" b="7339"/>
            <a:stretch>
              <a:fillRect/>
            </a:stretch>
          </p:blipFill>
          <p:spPr>
            <a:xfrm>
              <a:off x="19088" y="4522"/>
              <a:ext cx="14900" cy="13866"/>
            </a:xfrm>
            <a:prstGeom prst="rect">
              <a:avLst/>
            </a:prstGeom>
          </p:spPr>
        </p:pic>
        <p:pic>
          <p:nvPicPr>
            <p:cNvPr id="16" name="Picture 15"/>
            <p:cNvPicPr>
              <a:picLocks noChangeAspect="1"/>
            </p:cNvPicPr>
            <p:nvPr/>
          </p:nvPicPr>
          <p:blipFill rotWithShape="1">
            <a:blip r:embed="rId19" cstate="print">
              <a:extLst>
                <a:ext uri="{28A0092B-C50C-407E-A947-70E740481C1C}">
                  <a14:useLocalDpi xmlns:a14="http://schemas.microsoft.com/office/drawing/2010/main" val="0"/>
                </a:ext>
              </a:extLst>
            </a:blip>
            <a:srcRect l="15509" t="7335" r="12741" b="6432"/>
            <a:stretch>
              <a:fillRect/>
            </a:stretch>
          </p:blipFill>
          <p:spPr>
            <a:xfrm>
              <a:off x="3313" y="18779"/>
              <a:ext cx="14900" cy="13708"/>
            </a:xfrm>
            <a:prstGeom prst="rect">
              <a:avLst/>
            </a:prstGeom>
          </p:spPr>
        </p:pic>
        <p:pic>
          <p:nvPicPr>
            <p:cNvPr id="17" name="Picture 16"/>
            <p:cNvPicPr>
              <a:picLocks noChangeAspect="1"/>
            </p:cNvPicPr>
            <p:nvPr/>
          </p:nvPicPr>
          <p:blipFill rotWithShape="1">
            <a:blip r:embed="rId20" cstate="print">
              <a:extLst>
                <a:ext uri="{28A0092B-C50C-407E-A947-70E740481C1C}">
                  <a14:useLocalDpi xmlns:a14="http://schemas.microsoft.com/office/drawing/2010/main" val="0"/>
                </a:ext>
              </a:extLst>
            </a:blip>
            <a:srcRect l="15718" t="7220" r="13679" b="3898"/>
            <a:stretch>
              <a:fillRect/>
            </a:stretch>
          </p:blipFill>
          <p:spPr>
            <a:xfrm>
              <a:off x="19041" y="18779"/>
              <a:ext cx="14900" cy="13809"/>
            </a:xfrm>
            <a:prstGeom prst="rect">
              <a:avLst/>
            </a:prstGeom>
          </p:spPr>
        </p:pic>
        <p:pic>
          <p:nvPicPr>
            <p:cNvPr id="18" name="Picture 17"/>
            <p:cNvPicPr>
              <a:picLocks noChangeAspect="1"/>
            </p:cNvPicPr>
            <p:nvPr/>
          </p:nvPicPr>
          <p:blipFill rotWithShape="1">
            <a:blip r:embed="rId21"/>
            <a:srcRect l="1223" t="13905" r="2560" b="38018"/>
            <a:stretch>
              <a:fillRect/>
            </a:stretch>
          </p:blipFill>
          <p:spPr>
            <a:xfrm rot="16200000">
              <a:off x="34642" y="26373"/>
              <a:ext cx="9315" cy="2203"/>
            </a:xfrm>
            <a:prstGeom prst="rect">
              <a:avLst/>
            </a:prstGeom>
          </p:spPr>
        </p:pic>
        <p:sp>
          <p:nvSpPr>
            <p:cNvPr id="19" name="Rectangle 4"/>
            <p:cNvSpPr/>
            <p:nvPr/>
          </p:nvSpPr>
          <p:spPr>
            <a:xfrm>
              <a:off x="2485" y="4133"/>
              <a:ext cx="48012" cy="30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255">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22" cstate="print">
              <a:extLst>
                <a:ext uri="{28A0092B-C50C-407E-A947-70E740481C1C}">
                  <a14:useLocalDpi xmlns:a14="http://schemas.microsoft.com/office/drawing/2010/main" val="0"/>
                </a:ext>
              </a:extLst>
            </a:blip>
            <a:srcRect l="10882" t="7892" r="15807" b="8085"/>
            <a:stretch>
              <a:fillRect/>
            </a:stretch>
          </p:blipFill>
          <p:spPr>
            <a:xfrm>
              <a:off x="34863" y="4551"/>
              <a:ext cx="14900" cy="13809"/>
            </a:xfrm>
            <a:prstGeom prst="rect">
              <a:avLst/>
            </a:prstGeom>
          </p:spPr>
        </p:pic>
      </p:grpSp>
      <p:sp>
        <p:nvSpPr>
          <p:cNvPr id="23" name="Text Box 22"/>
          <p:cNvSpPr txBox="1"/>
          <p:nvPr/>
        </p:nvSpPr>
        <p:spPr>
          <a:xfrm>
            <a:off x="32494220" y="9319260"/>
            <a:ext cx="1158888"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High: 89</a:t>
            </a:r>
            <a:endParaRPr lang="en-US" sz="1600" b="1" dirty="0">
              <a:latin typeface="Times New Roman" panose="02020603050405020304" pitchFamily="18" charset="0"/>
              <a:cs typeface="Times New Roman" panose="02020603050405020304" pitchFamily="18" charset="0"/>
            </a:endParaRPr>
          </a:p>
        </p:txBody>
      </p:sp>
      <p:sp>
        <p:nvSpPr>
          <p:cNvPr id="24" name="Text Box 23"/>
          <p:cNvSpPr txBox="1"/>
          <p:nvPr/>
        </p:nvSpPr>
        <p:spPr>
          <a:xfrm>
            <a:off x="32494220" y="11183620"/>
            <a:ext cx="1338051"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Low: 2.5</a:t>
            </a:r>
            <a:endParaRPr lang="en-US" sz="1600" b="1" dirty="0">
              <a:latin typeface="Times New Roman" panose="02020603050405020304" pitchFamily="18" charset="0"/>
              <a:cs typeface="Times New Roman" panose="02020603050405020304" pitchFamily="18" charset="0"/>
            </a:endParaRPr>
          </a:p>
        </p:txBody>
      </p:sp>
      <p:sp>
        <p:nvSpPr>
          <p:cNvPr id="47" name="Rectangles 46"/>
          <p:cNvSpPr/>
          <p:nvPr/>
        </p:nvSpPr>
        <p:spPr>
          <a:xfrm>
            <a:off x="31981140" y="8740775"/>
            <a:ext cx="254000" cy="213360"/>
          </a:xfrm>
          <a:prstGeom prst="rect">
            <a:avLst/>
          </a:prstGeom>
          <a:noFill/>
          <a:ln w="381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Text Box 50"/>
          <p:cNvSpPr txBox="1"/>
          <p:nvPr/>
        </p:nvSpPr>
        <p:spPr>
          <a:xfrm>
            <a:off x="32325945" y="8663305"/>
            <a:ext cx="2216785" cy="368300"/>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Bangalore Boundary</a:t>
            </a:r>
            <a:endParaRPr lang="en-US" b="1" dirty="0">
              <a:latin typeface="Times New Roman" panose="02020603050405020304" pitchFamily="18" charset="0"/>
              <a:cs typeface="Times New Roman" panose="02020603050405020304" pitchFamily="18" charset="0"/>
            </a:endParaRPr>
          </a:p>
        </p:txBody>
      </p:sp>
      <p:sp>
        <p:nvSpPr>
          <p:cNvPr id="52" name="Text Box 51"/>
          <p:cNvSpPr txBox="1"/>
          <p:nvPr/>
        </p:nvSpPr>
        <p:spPr>
          <a:xfrm>
            <a:off x="31981140" y="9031605"/>
            <a:ext cx="2443480" cy="368300"/>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Return Levels (mm/</a:t>
            </a:r>
            <a:r>
              <a:rPr lang="en-US" b="1" dirty="0" err="1">
                <a:latin typeface="Times New Roman" panose="02020603050405020304" pitchFamily="18" charset="0"/>
                <a:cs typeface="Times New Roman" panose="02020603050405020304" pitchFamily="18" charset="0"/>
              </a:rPr>
              <a:t>hr</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3" name="Rectangles 52"/>
          <p:cNvSpPr/>
          <p:nvPr/>
        </p:nvSpPr>
        <p:spPr>
          <a:xfrm>
            <a:off x="25900380" y="5751195"/>
            <a:ext cx="1371600" cy="404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dirty="0">
                <a:solidFill>
                  <a:schemeClr val="tx1"/>
                </a:solidFill>
                <a:latin typeface="Times New Roman" panose="02020603050405020304" pitchFamily="18" charset="0"/>
                <a:cs typeface="Times New Roman" panose="02020603050405020304" pitchFamily="18" charset="0"/>
              </a:rPr>
              <a:t>10-year Return Period</a:t>
            </a:r>
            <a:endParaRPr lang="en-US" sz="900" b="1" dirty="0">
              <a:solidFill>
                <a:schemeClr val="tx1"/>
              </a:solidFill>
              <a:latin typeface="Times New Roman" panose="02020603050405020304" pitchFamily="18" charset="0"/>
              <a:cs typeface="Times New Roman" panose="02020603050405020304" pitchFamily="18" charset="0"/>
            </a:endParaRPr>
          </a:p>
          <a:p>
            <a:pPr algn="l"/>
            <a:r>
              <a:rPr lang="en-US" sz="900" b="1" dirty="0">
                <a:solidFill>
                  <a:schemeClr val="tx1"/>
                </a:solidFill>
                <a:latin typeface="Times New Roman" panose="02020603050405020304" pitchFamily="18" charset="0"/>
                <a:cs typeface="Times New Roman" panose="02020603050405020304" pitchFamily="18" charset="0"/>
              </a:rPr>
              <a:t>1hr Rainfall Intensity</a:t>
            </a:r>
            <a:endParaRPr lang="en-US" sz="900" b="1" dirty="0">
              <a:solidFill>
                <a:schemeClr val="tx1"/>
              </a:solidFill>
              <a:latin typeface="Times New Roman" panose="02020603050405020304" pitchFamily="18" charset="0"/>
              <a:cs typeface="Times New Roman" panose="02020603050405020304" pitchFamily="18" charset="0"/>
            </a:endParaRPr>
          </a:p>
        </p:txBody>
      </p:sp>
      <p:sp>
        <p:nvSpPr>
          <p:cNvPr id="54" name="Rectangles 53"/>
          <p:cNvSpPr/>
          <p:nvPr/>
        </p:nvSpPr>
        <p:spPr>
          <a:xfrm>
            <a:off x="29588389" y="5751195"/>
            <a:ext cx="1371672" cy="404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dirty="0">
                <a:solidFill>
                  <a:schemeClr val="tx1"/>
                </a:solidFill>
                <a:latin typeface="Times New Roman" panose="02020603050405020304" pitchFamily="18" charset="0"/>
                <a:cs typeface="Times New Roman" panose="02020603050405020304" pitchFamily="18" charset="0"/>
              </a:rPr>
              <a:t>10-year Return Period</a:t>
            </a:r>
            <a:endParaRPr lang="en-US" sz="900" b="1" dirty="0">
              <a:solidFill>
                <a:schemeClr val="tx1"/>
              </a:solidFill>
              <a:latin typeface="Times New Roman" panose="02020603050405020304" pitchFamily="18" charset="0"/>
              <a:cs typeface="Times New Roman" panose="02020603050405020304" pitchFamily="18" charset="0"/>
            </a:endParaRPr>
          </a:p>
          <a:p>
            <a:pPr algn="l"/>
            <a:r>
              <a:rPr lang="en-US" sz="900" b="1" dirty="0">
                <a:solidFill>
                  <a:schemeClr val="tx1"/>
                </a:solidFill>
                <a:latin typeface="Times New Roman" panose="02020603050405020304" pitchFamily="18" charset="0"/>
                <a:cs typeface="Times New Roman" panose="02020603050405020304" pitchFamily="18" charset="0"/>
              </a:rPr>
              <a:t>2hrs Rainfall Intensity</a:t>
            </a:r>
            <a:endParaRPr lang="en-US" sz="900" b="1" dirty="0">
              <a:solidFill>
                <a:schemeClr val="tx1"/>
              </a:solidFill>
              <a:latin typeface="Times New Roman" panose="02020603050405020304" pitchFamily="18" charset="0"/>
              <a:cs typeface="Times New Roman" panose="02020603050405020304" pitchFamily="18" charset="0"/>
            </a:endParaRPr>
          </a:p>
        </p:txBody>
      </p:sp>
      <p:sp>
        <p:nvSpPr>
          <p:cNvPr id="56" name="Rectangles 55"/>
          <p:cNvSpPr/>
          <p:nvPr/>
        </p:nvSpPr>
        <p:spPr>
          <a:xfrm>
            <a:off x="25908000" y="8832215"/>
            <a:ext cx="1372870" cy="404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dirty="0">
                <a:solidFill>
                  <a:schemeClr val="tx1"/>
                </a:solidFill>
                <a:latin typeface="Times New Roman" panose="02020603050405020304" pitchFamily="18" charset="0"/>
                <a:cs typeface="Times New Roman" panose="02020603050405020304" pitchFamily="18" charset="0"/>
              </a:rPr>
              <a:t>10-year Return Period</a:t>
            </a:r>
            <a:endParaRPr lang="en-US" sz="900" b="1" dirty="0">
              <a:solidFill>
                <a:schemeClr val="tx1"/>
              </a:solidFill>
              <a:latin typeface="Times New Roman" panose="02020603050405020304" pitchFamily="18" charset="0"/>
              <a:cs typeface="Times New Roman" panose="02020603050405020304" pitchFamily="18" charset="0"/>
            </a:endParaRPr>
          </a:p>
          <a:p>
            <a:pPr algn="l"/>
            <a:r>
              <a:rPr lang="en-US" sz="900" b="1" dirty="0">
                <a:solidFill>
                  <a:schemeClr val="tx1"/>
                </a:solidFill>
                <a:latin typeface="Times New Roman" panose="02020603050405020304" pitchFamily="18" charset="0"/>
                <a:cs typeface="Times New Roman" panose="02020603050405020304" pitchFamily="18" charset="0"/>
              </a:rPr>
              <a:t>12hrs Rainfall Intensity</a:t>
            </a:r>
            <a:endParaRPr lang="en-US" sz="900" b="1" dirty="0">
              <a:solidFill>
                <a:schemeClr val="tx1"/>
              </a:solidFill>
              <a:latin typeface="Times New Roman" panose="02020603050405020304" pitchFamily="18" charset="0"/>
              <a:cs typeface="Times New Roman" panose="02020603050405020304" pitchFamily="18" charset="0"/>
            </a:endParaRPr>
          </a:p>
        </p:txBody>
      </p:sp>
      <p:sp>
        <p:nvSpPr>
          <p:cNvPr id="58" name="Rectangles 57"/>
          <p:cNvSpPr/>
          <p:nvPr/>
        </p:nvSpPr>
        <p:spPr>
          <a:xfrm>
            <a:off x="33291781" y="5751195"/>
            <a:ext cx="1338580" cy="404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dirty="0">
                <a:solidFill>
                  <a:schemeClr val="tx1"/>
                </a:solidFill>
                <a:latin typeface="Times New Roman" panose="02020603050405020304" pitchFamily="18" charset="0"/>
                <a:cs typeface="Times New Roman" panose="02020603050405020304" pitchFamily="18" charset="0"/>
              </a:rPr>
              <a:t>10-year Return Period</a:t>
            </a:r>
            <a:endParaRPr lang="en-US" sz="900" b="1" dirty="0">
              <a:solidFill>
                <a:schemeClr val="tx1"/>
              </a:solidFill>
              <a:latin typeface="Times New Roman" panose="02020603050405020304" pitchFamily="18" charset="0"/>
              <a:cs typeface="Times New Roman" panose="02020603050405020304" pitchFamily="18" charset="0"/>
            </a:endParaRPr>
          </a:p>
          <a:p>
            <a:pPr algn="l"/>
            <a:r>
              <a:rPr lang="en-US" sz="900" b="1" dirty="0">
                <a:solidFill>
                  <a:schemeClr val="tx1"/>
                </a:solidFill>
                <a:latin typeface="Times New Roman" panose="02020603050405020304" pitchFamily="18" charset="0"/>
                <a:cs typeface="Times New Roman" panose="02020603050405020304" pitchFamily="18" charset="0"/>
              </a:rPr>
              <a:t>6hrs Rainfall Intensity</a:t>
            </a:r>
            <a:endParaRPr lang="en-US" sz="900" b="1" dirty="0">
              <a:solidFill>
                <a:schemeClr val="tx1"/>
              </a:solidFill>
              <a:latin typeface="Times New Roman" panose="02020603050405020304" pitchFamily="18" charset="0"/>
              <a:cs typeface="Times New Roman" panose="02020603050405020304" pitchFamily="18" charset="0"/>
            </a:endParaRPr>
          </a:p>
        </p:txBody>
      </p:sp>
      <p:sp>
        <p:nvSpPr>
          <p:cNvPr id="60" name="Rectangles 59"/>
          <p:cNvSpPr/>
          <p:nvPr/>
        </p:nvSpPr>
        <p:spPr>
          <a:xfrm>
            <a:off x="29588389" y="8832215"/>
            <a:ext cx="1364052" cy="404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dirty="0">
                <a:solidFill>
                  <a:schemeClr val="tx1"/>
                </a:solidFill>
                <a:latin typeface="Times New Roman" panose="02020603050405020304" pitchFamily="18" charset="0"/>
                <a:cs typeface="Times New Roman" panose="02020603050405020304" pitchFamily="18" charset="0"/>
              </a:rPr>
              <a:t>10-year Return Period</a:t>
            </a:r>
            <a:endParaRPr lang="en-US" sz="900" b="1" dirty="0">
              <a:solidFill>
                <a:schemeClr val="tx1"/>
              </a:solidFill>
              <a:latin typeface="Times New Roman" panose="02020603050405020304" pitchFamily="18" charset="0"/>
              <a:cs typeface="Times New Roman" panose="02020603050405020304" pitchFamily="18" charset="0"/>
            </a:endParaRPr>
          </a:p>
          <a:p>
            <a:pPr algn="l"/>
            <a:r>
              <a:rPr lang="en-US" sz="900" b="1" dirty="0">
                <a:solidFill>
                  <a:schemeClr val="tx1"/>
                </a:solidFill>
                <a:latin typeface="Times New Roman" panose="02020603050405020304" pitchFamily="18" charset="0"/>
                <a:cs typeface="Times New Roman" panose="02020603050405020304" pitchFamily="18" charset="0"/>
              </a:rPr>
              <a:t>24hrs Rainfall Intensity</a:t>
            </a:r>
            <a:endParaRPr lang="en-US" sz="900" b="1" dirty="0">
              <a:solidFill>
                <a:schemeClr val="tx1"/>
              </a:solidFill>
              <a:latin typeface="Times New Roman" panose="02020603050405020304" pitchFamily="18" charset="0"/>
              <a:cs typeface="Times New Roman" panose="02020603050405020304" pitchFamily="18" charset="0"/>
            </a:endParaRPr>
          </a:p>
        </p:txBody>
      </p:sp>
      <p:pic>
        <p:nvPicPr>
          <p:cNvPr id="100" name="Picture 99"/>
          <p:cNvPicPr/>
          <p:nvPr/>
        </p:nvPicPr>
        <p:blipFill>
          <a:blip r:embed="rId23"/>
          <a:srcRect l="6854" r="5712" b="15722"/>
          <a:stretch>
            <a:fillRect/>
          </a:stretch>
        </p:blipFill>
        <p:spPr>
          <a:xfrm>
            <a:off x="27758390" y="18960465"/>
            <a:ext cx="872490" cy="862965"/>
          </a:xfrm>
          <a:prstGeom prst="rect">
            <a:avLst/>
          </a:prstGeom>
          <a:noFill/>
          <a:ln w="9525">
            <a:noFill/>
          </a:ln>
        </p:spPr>
      </p:pic>
      <p:sp>
        <p:nvSpPr>
          <p:cNvPr id="69" name="Text Box 68"/>
          <p:cNvSpPr txBox="1"/>
          <p:nvPr/>
        </p:nvSpPr>
        <p:spPr>
          <a:xfrm>
            <a:off x="23536275" y="19965035"/>
            <a:ext cx="4222631" cy="830997"/>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Contact:</a:t>
            </a:r>
            <a:r>
              <a:rPr lang="en-US" sz="1600">
                <a:latin typeface="Times New Roman" panose="02020603050405020304" pitchFamily="18" charset="0"/>
                <a:cs typeface="Times New Roman" panose="02020603050405020304" pitchFamily="18" charset="0"/>
              </a:rPr>
              <a:t>  Naman </a:t>
            </a:r>
            <a:r>
              <a:rPr lang="en-US" sz="1600" dirty="0">
                <a:latin typeface="Times New Roman" panose="02020603050405020304" pitchFamily="18" charset="0"/>
                <a:cs typeface="Times New Roman" panose="02020603050405020304" pitchFamily="18" charset="0"/>
              </a:rPr>
              <a:t>Kishan Rastogi</a:t>
            </a:r>
            <a:endParaRPr lang="en-US" sz="1600" dirty="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	        Master of Technology (M.Tech.)</a:t>
            </a:r>
            <a:endParaRPr lang="en-US" sz="1600" dirty="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	        Indian </a:t>
            </a:r>
            <a:r>
              <a:rPr lang="en-US" sz="1600" dirty="0">
                <a:latin typeface="Times New Roman" panose="02020603050405020304" pitchFamily="18" charset="0"/>
                <a:cs typeface="Times New Roman" panose="02020603050405020304" pitchFamily="18" charset="0"/>
              </a:rPr>
              <a:t>Institute of Science, Bangalore</a:t>
            </a:r>
            <a:endParaRPr lang="en-US" sz="1600" dirty="0">
              <a:latin typeface="Times New Roman" panose="02020603050405020304" pitchFamily="18" charset="0"/>
              <a:cs typeface="Times New Roman" panose="02020603050405020304" pitchFamily="18" charset="0"/>
            </a:endParaRPr>
          </a:p>
        </p:txBody>
      </p:sp>
      <p:pic>
        <p:nvPicPr>
          <p:cNvPr id="102" name="Content Placeholder 101"/>
          <p:cNvPicPr>
            <a:picLocks noChangeAspect="1"/>
          </p:cNvPicPr>
          <p:nvPr/>
        </p:nvPicPr>
        <p:blipFill>
          <a:blip r:embed="rId24"/>
          <a:stretch>
            <a:fillRect/>
          </a:stretch>
        </p:blipFill>
        <p:spPr>
          <a:xfrm>
            <a:off x="29415105" y="20442555"/>
            <a:ext cx="335915" cy="352425"/>
          </a:xfrm>
          <a:prstGeom prst="rect">
            <a:avLst/>
          </a:prstGeom>
          <a:noFill/>
          <a:ln w="9525">
            <a:noFill/>
          </a:ln>
        </p:spPr>
      </p:pic>
      <p:sp>
        <p:nvSpPr>
          <p:cNvPr id="39" name="Text Box 38"/>
          <p:cNvSpPr txBox="1"/>
          <p:nvPr/>
        </p:nvSpPr>
        <p:spPr>
          <a:xfrm>
            <a:off x="28878530" y="20426680"/>
            <a:ext cx="6141720" cy="368300"/>
          </a:xfrm>
          <a:prstGeom prst="rect">
            <a:avLst/>
          </a:prstGeom>
          <a:noFill/>
        </p:spPr>
        <p:txBody>
          <a:bodyPr wrap="none" rtlCol="0" anchor="t">
            <a:spAutoFit/>
          </a:bodyPr>
          <a:lstStyle/>
          <a:p>
            <a:r>
              <a:rPr lang="en-US">
                <a:latin typeface="Times New Roman" panose="02020603050405020304" pitchFamily="18" charset="0"/>
                <a:cs typeface="Times New Roman" panose="02020603050405020304" pitchFamily="18" charset="0"/>
                <a:sym typeface="+mn-ea"/>
              </a:rPr>
              <a:t>	       namanrastogi@iisc.ac.in, namanrastogiiisc@gmail.com</a:t>
            </a:r>
            <a:endParaRPr lang="en-US">
              <a:latin typeface="Times New Roman" panose="02020603050405020304" pitchFamily="18" charset="0"/>
              <a:cs typeface="Times New Roman" panose="02020603050405020304" pitchFamily="18" charset="0"/>
              <a:sym typeface="+mn-ea"/>
            </a:endParaRPr>
          </a:p>
        </p:txBody>
      </p:sp>
      <p:pic>
        <p:nvPicPr>
          <p:cNvPr id="26" name="Picture 25"/>
          <p:cNvPicPr/>
          <p:nvPr/>
        </p:nvPicPr>
        <p:blipFill>
          <a:blip r:embed="rId25"/>
          <a:stretch>
            <a:fillRect/>
          </a:stretch>
        </p:blipFill>
        <p:spPr>
          <a:xfrm>
            <a:off x="33134300" y="2586990"/>
            <a:ext cx="1814830" cy="1548130"/>
          </a:xfrm>
          <a:prstGeom prst="rect">
            <a:avLst/>
          </a:prstGeom>
          <a:noFill/>
          <a:ln w="9525">
            <a:noFill/>
          </a:ln>
        </p:spPr>
      </p:pic>
      <p:pic>
        <p:nvPicPr>
          <p:cNvPr id="101" name="Picture 100"/>
          <p:cNvPicPr/>
          <p:nvPr/>
        </p:nvPicPr>
        <p:blipFill>
          <a:blip r:embed="rId26">
            <a:extLst>
              <a:ext uri="{96DAC541-7B7A-43D3-8B79-37D633B846F1}">
                <asvg:svgBlip xmlns:asvg="http://schemas.microsoft.com/office/drawing/2016/SVG/main" r:embed="rId27"/>
              </a:ext>
            </a:extLst>
          </a:blip>
          <a:stretch>
            <a:fillRect/>
          </a:stretch>
        </p:blipFill>
        <p:spPr>
          <a:xfrm>
            <a:off x="31212790" y="469265"/>
            <a:ext cx="3736340" cy="1998980"/>
          </a:xfrm>
          <a:prstGeom prst="rect">
            <a:avLst/>
          </a:prstGeom>
          <a:noFill/>
        </p:spPr>
      </p:pic>
      <p:sp>
        <p:nvSpPr>
          <p:cNvPr id="27" name="Text Box 26"/>
          <p:cNvSpPr txBox="1"/>
          <p:nvPr/>
        </p:nvSpPr>
        <p:spPr>
          <a:xfrm>
            <a:off x="11711940" y="16026130"/>
            <a:ext cx="11788140" cy="368300"/>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sym typeface="+mn-ea"/>
              </a:rPr>
              <a:t> *Performance indicators used in Ranking the Climate Models are Correlation Coefficient, ANMBE, NRMSE &amp; AARE</a:t>
            </a:r>
            <a:endParaRPr lang="en-US"/>
          </a:p>
        </p:txBody>
      </p:sp>
      <p:cxnSp>
        <p:nvCxnSpPr>
          <p:cNvPr id="35" name="Straight Arrow Connector 34"/>
          <p:cNvCxnSpPr/>
          <p:nvPr/>
        </p:nvCxnSpPr>
        <p:spPr>
          <a:xfrm>
            <a:off x="5311776" y="14465935"/>
            <a:ext cx="0" cy="14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5311776" y="15292070"/>
            <a:ext cx="0" cy="182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292600" y="14072200"/>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2791630" y="14072200"/>
            <a:ext cx="21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4435965" y="15783560"/>
            <a:ext cx="25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4333</Words>
  <Application>WPS Presentation</Application>
  <PresentationFormat>Custom</PresentationFormat>
  <Paragraphs>174</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SimSun</vt:lpstr>
      <vt:lpstr>Wingdings</vt:lpstr>
      <vt:lpstr>Times New Roman</vt:lpstr>
      <vt:lpstr>Wingdings</vt:lpstr>
      <vt:lpstr>Calibri</vt:lpstr>
      <vt:lpstr>Microsoft YaHei</vt:lpstr>
      <vt:lpstr>Arial Unicode MS</vt:lpstr>
      <vt:lpstr>Calibri Light</vt:lpstr>
      <vt:lpstr>Office Theme</vt:lpstr>
      <vt:lpstr>IMPACT OF CLIMATE CHANGE ON NON-STATIONARY INTENSITY-DURATION-FREQUENCY (IDF) CURVES FOR URBAN AREAS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Anju K. V</dc:creator>
  <cp:lastModifiedBy>ACER</cp:lastModifiedBy>
  <cp:revision>163</cp:revision>
  <dcterms:created xsi:type="dcterms:W3CDTF">2023-03-09T10:59:00Z</dcterms:created>
  <dcterms:modified xsi:type="dcterms:W3CDTF">2023-04-16T09:24:54Z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43663061DBA8480EA079BBC4A2C5529A</vt:lpwstr>
  </property>
  <property fmtid="{D5CDD505-2E9C-101B-9397-08002B2CF9AE}" pid="3" name="KSOProductBuildVer">
    <vt:lpwstr>1033-11.2.0.11516</vt:lpwstr>
  </property>
</Properties>
</file>