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5" r:id="rId3"/>
    <p:sldId id="288" r:id="rId4"/>
    <p:sldId id="271" r:id="rId5"/>
    <p:sldId id="287" r:id="rId6"/>
    <p:sldId id="290" r:id="rId7"/>
    <p:sldId id="293" r:id="rId8"/>
    <p:sldId id="266" r:id="rId9"/>
    <p:sldId id="277" r:id="rId10"/>
    <p:sldId id="295" r:id="rId11"/>
    <p:sldId id="294" r:id="rId12"/>
    <p:sldId id="292" r:id="rId13"/>
    <p:sldId id="280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B865C16A-6D26-42C0-9CF8-2B4E924338D9}">
          <p14:sldIdLst>
            <p14:sldId id="256"/>
            <p14:sldId id="265"/>
            <p14:sldId id="288"/>
            <p14:sldId id="271"/>
            <p14:sldId id="287"/>
            <p14:sldId id="290"/>
            <p14:sldId id="293"/>
            <p14:sldId id="266"/>
            <p14:sldId id="277"/>
            <p14:sldId id="295"/>
            <p14:sldId id="294"/>
            <p14:sldId id="292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BB44"/>
    <a:srgbClr val="FFEE00"/>
    <a:srgbClr val="FE6C00"/>
    <a:srgbClr val="0070C0"/>
    <a:srgbClr val="00F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9" autoAdjust="0"/>
    <p:restoredTop sz="92774" autoAdjust="0"/>
  </p:normalViewPr>
  <p:slideViewPr>
    <p:cSldViewPr snapToGrid="0">
      <p:cViewPr varScale="1">
        <p:scale>
          <a:sx n="77" d="100"/>
          <a:sy n="77" d="100"/>
        </p:scale>
        <p:origin x="13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33077-A912-4DBA-8533-42C931F44A4D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68EEA-1D67-4D23-B24B-A399945376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94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68EEA-1D67-4D23-B24B-A3999453768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612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68EEA-1D67-4D23-B24B-A3999453768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6712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68EEA-1D67-4D23-B24B-A3999453768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89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68EEA-1D67-4D23-B24B-A3999453768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95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Many</a:t>
            </a:r>
            <a:r>
              <a:rPr lang="it-IT" dirty="0"/>
              <a:t> have been the </a:t>
            </a:r>
            <a:r>
              <a:rPr lang="it-IT" dirty="0" err="1"/>
              <a:t>attempts</a:t>
            </a:r>
            <a:r>
              <a:rPr lang="it-IT" dirty="0"/>
              <a:t> to </a:t>
            </a:r>
            <a:r>
              <a:rPr lang="it-IT" dirty="0" err="1"/>
              <a:t>draw</a:t>
            </a:r>
            <a:r>
              <a:rPr lang="it-IT" dirty="0"/>
              <a:t> a </a:t>
            </a:r>
            <a:r>
              <a:rPr lang="it-IT" dirty="0" err="1"/>
              <a:t>balanced</a:t>
            </a:r>
            <a:r>
              <a:rPr lang="it-IT" dirty="0"/>
              <a:t> cross </a:t>
            </a:r>
            <a:r>
              <a:rPr lang="it-IT" dirty="0" err="1"/>
              <a:t>section</a:t>
            </a:r>
            <a:r>
              <a:rPr lang="it-IT" dirty="0"/>
              <a:t> of the </a:t>
            </a:r>
            <a:r>
              <a:rPr lang="it-IT" dirty="0" err="1"/>
              <a:t>central</a:t>
            </a:r>
            <a:r>
              <a:rPr lang="it-IT" dirty="0"/>
              <a:t> </a:t>
            </a:r>
            <a:r>
              <a:rPr lang="it-IT" dirty="0" err="1"/>
              <a:t>apennines</a:t>
            </a:r>
            <a:r>
              <a:rPr lang="it-IT" dirty="0"/>
              <a:t> and </a:t>
            </a:r>
            <a:r>
              <a:rPr lang="it-IT" dirty="0" err="1"/>
              <a:t>here</a:t>
            </a:r>
            <a:r>
              <a:rPr lang="it-IT" dirty="0"/>
              <a:t> i show two </a:t>
            </a:r>
            <a:r>
              <a:rPr lang="it-IT" dirty="0" err="1"/>
              <a:t>completely</a:t>
            </a:r>
            <a:r>
              <a:rPr lang="it-IT" dirty="0"/>
              <a:t> </a:t>
            </a:r>
            <a:r>
              <a:rPr lang="it-IT" dirty="0" err="1"/>
              <a:t>divergent</a:t>
            </a:r>
            <a:r>
              <a:rPr lang="it-IT" dirty="0"/>
              <a:t> </a:t>
            </a:r>
            <a:r>
              <a:rPr lang="it-IT" dirty="0" err="1"/>
              <a:t>solutions</a:t>
            </a:r>
            <a:r>
              <a:rPr lang="it-IT" dirty="0"/>
              <a:t> with </a:t>
            </a:r>
            <a:r>
              <a:rPr lang="it-IT" dirty="0" err="1"/>
              <a:t>enourmously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shortening</a:t>
            </a:r>
            <a:r>
              <a:rPr lang="it-IT" dirty="0"/>
              <a:t> </a:t>
            </a:r>
            <a:r>
              <a:rPr lang="it-IT" dirty="0" err="1"/>
              <a:t>values</a:t>
            </a:r>
            <a:r>
              <a:rPr lang="it-IT" dirty="0"/>
              <a:t>, 50% for the thin </a:t>
            </a:r>
            <a:r>
              <a:rPr lang="it-IT" dirty="0" err="1"/>
              <a:t>skinned</a:t>
            </a:r>
            <a:r>
              <a:rPr lang="it-IT" dirty="0"/>
              <a:t> </a:t>
            </a:r>
            <a:r>
              <a:rPr lang="it-IT" dirty="0" err="1"/>
              <a:t>interpretation</a:t>
            </a:r>
            <a:r>
              <a:rPr lang="it-IT" dirty="0"/>
              <a:t> and 19% for the full </a:t>
            </a:r>
            <a:r>
              <a:rPr lang="it-IT" dirty="0" err="1"/>
              <a:t>thick</a:t>
            </a:r>
            <a:r>
              <a:rPr lang="it-IT" dirty="0"/>
              <a:t> </a:t>
            </a:r>
            <a:r>
              <a:rPr lang="it-IT" dirty="0" err="1"/>
              <a:t>skin</a:t>
            </a:r>
            <a:r>
              <a:rPr lang="it-IT" dirty="0"/>
              <a:t> </a:t>
            </a:r>
            <a:r>
              <a:rPr lang="it-IT" dirty="0" err="1"/>
              <a:t>version</a:t>
            </a:r>
            <a:r>
              <a:rPr lang="it-IT" dirty="0"/>
              <a:t>. Both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equally</a:t>
            </a:r>
            <a:r>
              <a:rPr lang="it-IT" dirty="0"/>
              <a:t> </a:t>
            </a:r>
            <a:r>
              <a:rPr lang="it-IT" dirty="0" err="1"/>
              <a:t>admissible</a:t>
            </a:r>
            <a:r>
              <a:rPr lang="it-IT" dirty="0"/>
              <a:t> by </a:t>
            </a:r>
            <a:r>
              <a:rPr lang="it-IT" dirty="0" err="1"/>
              <a:t>outcrop</a:t>
            </a:r>
            <a:r>
              <a:rPr lang="it-IT" dirty="0"/>
              <a:t> and </a:t>
            </a:r>
            <a:r>
              <a:rPr lang="it-IT" dirty="0" err="1"/>
              <a:t>subsurface</a:t>
            </a:r>
            <a:r>
              <a:rPr lang="it-IT" dirty="0"/>
              <a:t> data </a:t>
            </a:r>
            <a:r>
              <a:rPr lang="it-IT" dirty="0" err="1"/>
              <a:t>since</a:t>
            </a:r>
            <a:r>
              <a:rPr lang="it-IT" dirty="0"/>
              <a:t> a </a:t>
            </a:r>
            <a:r>
              <a:rPr lang="it-IT" dirty="0" err="1"/>
              <a:t>balanced</a:t>
            </a:r>
            <a:r>
              <a:rPr lang="it-IT" dirty="0"/>
              <a:t> cross </a:t>
            </a:r>
            <a:r>
              <a:rPr lang="it-IT" dirty="0" err="1"/>
              <a:t>section</a:t>
            </a:r>
            <a:r>
              <a:rPr lang="it-IT" dirty="0"/>
              <a:t> is not a </a:t>
            </a:r>
            <a:r>
              <a:rPr lang="it-IT" dirty="0" err="1"/>
              <a:t>unique</a:t>
            </a:r>
            <a:r>
              <a:rPr lang="it-IT" dirty="0"/>
              <a:t> </a:t>
            </a:r>
            <a:r>
              <a:rPr lang="it-IT" dirty="0" err="1"/>
              <a:t>solution</a:t>
            </a:r>
            <a:r>
              <a:rPr lang="it-IT" dirty="0"/>
              <a:t>. So </a:t>
            </a:r>
            <a:r>
              <a:rPr lang="it-IT" dirty="0" err="1"/>
              <a:t>additional</a:t>
            </a:r>
            <a:r>
              <a:rPr lang="it-IT" dirty="0"/>
              <a:t> studies must be </a:t>
            </a:r>
            <a:r>
              <a:rPr lang="it-IT" dirty="0" err="1"/>
              <a:t>carried</a:t>
            </a:r>
            <a:r>
              <a:rPr lang="it-IT" dirty="0"/>
              <a:t> out to </a:t>
            </a:r>
            <a:r>
              <a:rPr lang="it-IT" dirty="0" err="1"/>
              <a:t>provide</a:t>
            </a:r>
            <a:r>
              <a:rPr lang="it-IT" dirty="0"/>
              <a:t> the </a:t>
            </a:r>
            <a:r>
              <a:rPr lang="it-IT" dirty="0" err="1"/>
              <a:t>solution</a:t>
            </a:r>
            <a:r>
              <a:rPr lang="it-IT" dirty="0"/>
              <a:t> that could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fit</a:t>
            </a:r>
            <a:r>
              <a:rPr lang="it-IT" dirty="0"/>
              <a:t> the soft to hard collision theory.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68EEA-1D67-4D23-B24B-A3999453768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454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EF45F-FC93-4A13-A0C8-3F09960E6D1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88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vintage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68EEA-1D67-4D23-B24B-A3999453768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427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Ispra </a:t>
            </a:r>
            <a:r>
              <a:rPr lang="it-IT" dirty="0" err="1"/>
              <a:t>maps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68EEA-1D67-4D23-B24B-A3999453768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797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Ispra </a:t>
            </a:r>
            <a:r>
              <a:rPr lang="it-IT" dirty="0" err="1"/>
              <a:t>maps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68EEA-1D67-4D23-B24B-A3999453768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171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Concluding</a:t>
            </a:r>
            <a:r>
              <a:rPr lang="it-IT" dirty="0"/>
              <a:t>, Input data include </a:t>
            </a:r>
            <a:r>
              <a:rPr lang="it-IT" dirty="0" err="1"/>
              <a:t>focal</a:t>
            </a:r>
            <a:r>
              <a:rPr lang="it-IT" dirty="0"/>
              <a:t> mechanism and </a:t>
            </a:r>
            <a:r>
              <a:rPr lang="it-IT" dirty="0" err="1"/>
              <a:t>seismicity</a:t>
            </a:r>
            <a:r>
              <a:rPr lang="it-IT" dirty="0"/>
              <a:t> </a:t>
            </a:r>
            <a:r>
              <a:rPr lang="it-IT" dirty="0" err="1"/>
              <a:t>ditribution</a:t>
            </a:r>
            <a:r>
              <a:rPr lang="it-IT" dirty="0"/>
              <a:t> which </a:t>
            </a:r>
            <a:r>
              <a:rPr lang="it-IT" dirty="0" err="1"/>
              <a:t>will</a:t>
            </a:r>
            <a:r>
              <a:rPr lang="it-IT" dirty="0"/>
              <a:t> allow </a:t>
            </a:r>
            <a:r>
              <a:rPr lang="it-IT" dirty="0" err="1"/>
              <a:t>us</a:t>
            </a:r>
            <a:r>
              <a:rPr lang="it-IT" dirty="0"/>
              <a:t> to </a:t>
            </a:r>
            <a:r>
              <a:rPr lang="it-IT" dirty="0" err="1"/>
              <a:t>define</a:t>
            </a:r>
            <a:r>
              <a:rPr lang="it-IT" dirty="0"/>
              <a:t> the thickness of the seismogenic layers</a:t>
            </a:r>
          </a:p>
          <a:p>
            <a:r>
              <a:rPr lang="it-IT" dirty="0"/>
              <a:t>And the </a:t>
            </a:r>
            <a:r>
              <a:rPr lang="it-IT" dirty="0" err="1"/>
              <a:t>distribution</a:t>
            </a:r>
            <a:r>
              <a:rPr lang="it-IT" dirty="0"/>
              <a:t> of </a:t>
            </a:r>
            <a:r>
              <a:rPr lang="it-IT" dirty="0" err="1"/>
              <a:t>ductile</a:t>
            </a:r>
            <a:r>
              <a:rPr lang="it-IT" dirty="0"/>
              <a:t> crustal </a:t>
            </a:r>
            <a:r>
              <a:rPr lang="it-IT" dirty="0" err="1"/>
              <a:t>levels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68EEA-1D67-4D23-B24B-A3999453768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6712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64CBD5-983C-49CA-AFBD-C9647E8D8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84B3086-F24D-4F82-B712-69E88382C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26F3ED-2276-40E2-B05E-A11C7496D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B9A4-7882-4C44-B8B0-79DC81EDA773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C8F7FA-6531-4240-988A-4DEA84A94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A99B5B-FC44-476F-BB01-638511E9A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A1BB-7905-40D4-BDF3-6AD1AE962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94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28260F-70DD-4284-A150-F1071778C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4A76B40-8C07-47BF-BB42-19B547C2D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E52A8A-6900-45E3-9ECF-0CE46EE1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B9A4-7882-4C44-B8B0-79DC81EDA773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8A9091-D562-4C35-9996-C13CF566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02814C-0E2A-4248-94C1-8D142EF9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A1BB-7905-40D4-BDF3-6AD1AE962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047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6593F00-ADE2-41DC-9AE1-E3ABC58E2D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5449D1-2778-4835-BDE5-DDCFB6C09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42333E-278D-4080-A679-07B8E925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B9A4-7882-4C44-B8B0-79DC81EDA773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2A1398-63CE-4A6F-9937-0A73965FC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D39CD6-98F0-4BBB-957D-69DD1BCF5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A1BB-7905-40D4-BDF3-6AD1AE962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7582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971DAF-8D00-465D-A69D-0881A0EA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1D8FE1-467A-4D1D-A59D-554247488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8E9716-9649-4681-A8A6-D977589FF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B9A4-7882-4C44-B8B0-79DC81EDA773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8A830C-E743-4601-985B-05640037B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F0F9A7-EA43-4962-A5A9-A0452D6D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A1BB-7905-40D4-BDF3-6AD1AE962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284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2C4BC1-3E2C-4C74-AB99-969ACF70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7CEE1D-EC18-4233-A150-E99AE29F1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C873E7-BC0B-47C3-8F03-4821F363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B9A4-7882-4C44-B8B0-79DC81EDA773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D3353B-1B84-49E5-AA7F-89BDFBD36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F225AE-24AD-4EC0-A204-D9CE600F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A1BB-7905-40D4-BDF3-6AD1AE962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229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D7E1A-FF0C-4C6A-BD9A-2EC90476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A3AAB7-F8A2-4A70-AAA5-672000A0A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5C05CA-E32D-4A4A-8AFC-426775A0E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3D4AEC-373F-43A1-AADE-965972A86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B9A4-7882-4C44-B8B0-79DC81EDA773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D259609-9B43-4F87-BA58-9BB85EEC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01CF1A-9165-4C58-8CC4-4C8CB4FA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A1BB-7905-40D4-BDF3-6AD1AE962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32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60AF0B-E4B2-445D-928A-DD90F4A53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B9E69B-9C69-4D60-9EE2-3CBE7A29C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D6A527C-E62F-4BDF-8B03-1EA473427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B94865B-BE55-4D7D-8734-1301AE5E61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7022228-187D-4297-916C-C2E089239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F8FF523-F42B-4C17-99C5-2547C52D2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B9A4-7882-4C44-B8B0-79DC81EDA773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EB10A92-53D6-4380-A77A-929115C0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4B83691-A5AA-456C-BC35-7F8B31D0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A1BB-7905-40D4-BDF3-6AD1AE962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10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E354A7-C668-4DF4-8425-37DD873F3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70169CE-A746-4A1D-B05B-1959A9EF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B9A4-7882-4C44-B8B0-79DC81EDA773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CF866D9-9F67-4115-B9E7-CF3FB3B8B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E618DD3-54C2-4718-9A7B-6CC08BF2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A1BB-7905-40D4-BDF3-6AD1AE962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94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FE0A29D-B96A-4E3F-80A2-444C9CCB3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B9A4-7882-4C44-B8B0-79DC81EDA773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940A21F-0188-4AAF-ACFD-7BE6772B9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74CB68-23F0-408C-94C3-3A04E73A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A1BB-7905-40D4-BDF3-6AD1AE962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84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C35FC-79C1-414E-A240-793C38A7A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65431F-6F7B-4988-A00A-2F9D574F7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DD7BF49-D626-4F5F-B158-2FEE4A22B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6B74AB5-FED2-4055-8646-E06BFE726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B9A4-7882-4C44-B8B0-79DC81EDA773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012643-1938-4192-8358-C1E919A60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62EC2F-03A2-48D9-B78B-855AAF46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A1BB-7905-40D4-BDF3-6AD1AE962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66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B8C34D-3990-4862-A6A9-8FEDB95D9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ED9F21F-B40D-48A6-8911-5DDB72B8A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C0021BB-E142-42B8-A6A2-24C87D950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4FBC41-6AB9-4A75-9C40-651859D40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B9A4-7882-4C44-B8B0-79DC81EDA773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A90C1B-02BB-4B3E-9F74-AABFA16B0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20D684-12C3-4319-8154-C111D54CA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0A1BB-7905-40D4-BDF3-6AD1AE962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162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65DA822-B954-4E0E-8F54-A2F44BD78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415072-921B-461B-8488-B5198B9D9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7D5369-42A1-4AE7-AABB-0E17AFA4C9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B9A4-7882-4C44-B8B0-79DC81EDA773}" type="datetimeFigureOut">
              <a:rPr lang="it-IT" smtClean="0"/>
              <a:t>24/04/2023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8CEE6E-655B-4739-9B6E-05936962F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6DA32C-15D5-40BD-BDD4-E5A90EF33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0A1BB-7905-40D4-BDF3-6AD1AE9628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63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pl/mowy-balon-tekst-dyskusja-komiks-34426/" TargetMode="Externa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8F10914-CF13-4B2D-879B-963D1BDA44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1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EC3E2D8-246D-4266-9571-9A1A1DF2C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944" y="1533345"/>
            <a:ext cx="5196688" cy="2622937"/>
          </a:xfrm>
        </p:spPr>
        <p:txBody>
          <a:bodyPr anchor="b">
            <a:normAutofit fontScale="90000"/>
          </a:bodyPr>
          <a:lstStyle/>
          <a:p>
            <a:pPr algn="l"/>
            <a:br>
              <a:rPr lang="it-IT" sz="4100" b="1" dirty="0">
                <a:latin typeface="Amasis MT Pro Black" panose="02040A04050005020304" pitchFamily="18" charset="0"/>
              </a:rPr>
            </a:br>
            <a:br>
              <a:rPr lang="it-IT" sz="4100" b="1" dirty="0">
                <a:latin typeface="Amasis MT Pro Black" panose="02040A04050005020304" pitchFamily="18" charset="0"/>
              </a:rPr>
            </a:br>
            <a:br>
              <a:rPr lang="it-IT" sz="4100" b="1" dirty="0">
                <a:latin typeface="Amasis MT Pro Black" panose="02040A04050005020304" pitchFamily="18" charset="0"/>
              </a:rPr>
            </a:br>
            <a:br>
              <a:rPr lang="it-IT" sz="4100" b="1" dirty="0">
                <a:latin typeface="Amasis MT Pro Black" panose="02040A04050005020304" pitchFamily="18" charset="0"/>
              </a:rPr>
            </a:br>
            <a:br>
              <a:rPr lang="it-IT" sz="4100" b="1" dirty="0">
                <a:latin typeface="Amasis MT Pro Black" panose="02040A04050005020304" pitchFamily="18" charset="0"/>
              </a:rPr>
            </a:br>
            <a:br>
              <a:rPr lang="it-IT" sz="4100" b="1" dirty="0">
                <a:latin typeface="Amasis MT Pro Black" panose="02040A04050005020304" pitchFamily="18" charset="0"/>
              </a:rPr>
            </a:br>
            <a:br>
              <a:rPr lang="it-IT" sz="4100" b="1" dirty="0">
                <a:latin typeface="Amasis MT Pro Black" panose="02040A04050005020304" pitchFamily="18" charset="0"/>
              </a:rPr>
            </a:br>
            <a:r>
              <a:rPr lang="it-IT" sz="4100" b="1" dirty="0">
                <a:latin typeface="Amasis MT Pro Black" panose="02040A04050005020304" pitchFamily="18" charset="0"/>
              </a:rPr>
              <a:t>The </a:t>
            </a:r>
            <a:r>
              <a:rPr lang="it-IT" sz="4100" b="1" dirty="0" err="1">
                <a:latin typeface="Amasis MT Pro Black" panose="02040A04050005020304" pitchFamily="18" charset="0"/>
              </a:rPr>
              <a:t>role</a:t>
            </a:r>
            <a:r>
              <a:rPr lang="it-IT" sz="4100" b="1" dirty="0">
                <a:latin typeface="Amasis MT Pro Black" panose="02040A04050005020304" pitchFamily="18" charset="0"/>
              </a:rPr>
              <a:t> of </a:t>
            </a:r>
            <a:r>
              <a:rPr lang="it-IT" sz="4100" b="1" dirty="0" err="1">
                <a:latin typeface="Amasis MT Pro Black" panose="02040A04050005020304" pitchFamily="18" charset="0"/>
              </a:rPr>
              <a:t>rifting</a:t>
            </a:r>
            <a:r>
              <a:rPr lang="it-IT" sz="4100" b="1" dirty="0">
                <a:latin typeface="Amasis MT Pro Black" panose="02040A04050005020304" pitchFamily="18" charset="0"/>
              </a:rPr>
              <a:t> related </a:t>
            </a:r>
            <a:r>
              <a:rPr lang="it-IT" sz="4100" b="1" dirty="0" err="1">
                <a:latin typeface="Amasis MT Pro Black" panose="02040A04050005020304" pitchFamily="18" charset="0"/>
              </a:rPr>
              <a:t>structural</a:t>
            </a:r>
            <a:r>
              <a:rPr lang="it-IT" sz="4100" b="1" dirty="0">
                <a:latin typeface="Amasis MT Pro Black" panose="02040A04050005020304" pitchFamily="18" charset="0"/>
              </a:rPr>
              <a:t> </a:t>
            </a:r>
            <a:r>
              <a:rPr lang="it-IT" sz="4100" b="1" dirty="0" err="1">
                <a:latin typeface="Amasis MT Pro Black" panose="02040A04050005020304" pitchFamily="18" charset="0"/>
              </a:rPr>
              <a:t>inheritance</a:t>
            </a:r>
            <a:r>
              <a:rPr lang="it-IT" sz="4100" b="1" dirty="0">
                <a:latin typeface="Amasis MT Pro Black" panose="02040A04050005020304" pitchFamily="18" charset="0"/>
              </a:rPr>
              <a:t> on the Apennine belt </a:t>
            </a:r>
            <a:r>
              <a:rPr lang="it-IT" sz="4100" b="1" dirty="0" err="1">
                <a:latin typeface="Amasis MT Pro Black" panose="02040A04050005020304" pitchFamily="18" charset="0"/>
              </a:rPr>
              <a:t>development</a:t>
            </a:r>
            <a:endParaRPr lang="it-IT" sz="4100" b="1" dirty="0">
              <a:latin typeface="Amasis MT Pro Black" panose="02040A04050005020304" pitchFamily="18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6D1327-F392-4A7A-922A-899FC5025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29" y="4578768"/>
            <a:ext cx="4023359" cy="179927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it-IT" sz="1800" dirty="0">
                <a:latin typeface="Amasis MT Pro Light" panose="020B0604020202020204" pitchFamily="18" charset="0"/>
              </a:rPr>
              <a:t>PhD </a:t>
            </a:r>
            <a:r>
              <a:rPr lang="it-IT" sz="1800" dirty="0" err="1">
                <a:latin typeface="Amasis MT Pro Light" panose="020B0604020202020204" pitchFamily="18" charset="0"/>
              </a:rPr>
              <a:t>student</a:t>
            </a:r>
            <a:r>
              <a:rPr lang="it-IT" sz="1800" dirty="0">
                <a:latin typeface="Amasis MT Pro Light" panose="020B0604020202020204" pitchFamily="18" charset="0"/>
              </a:rPr>
              <a:t>:       </a:t>
            </a:r>
            <a:r>
              <a:rPr lang="it-IT" sz="1800" dirty="0" err="1">
                <a:solidFill>
                  <a:schemeClr val="bg1"/>
                </a:solidFill>
                <a:latin typeface="Amasis MT Pro Light" panose="020B0604020202020204" pitchFamily="18" charset="0"/>
              </a:rPr>
              <a:t>a</a:t>
            </a:r>
            <a:r>
              <a:rPr lang="it-IT" sz="1800" b="1" dirty="0" err="1">
                <a:latin typeface="Amasis MT Pro Light" panose="020B0604020202020204" pitchFamily="18" charset="0"/>
              </a:rPr>
              <a:t>Augusto</a:t>
            </a:r>
            <a:r>
              <a:rPr lang="it-IT" sz="1800" b="1" dirty="0">
                <a:latin typeface="Amasis MT Pro Light" panose="020B0604020202020204" pitchFamily="18" charset="0"/>
              </a:rPr>
              <a:t> Maresca</a:t>
            </a:r>
          </a:p>
          <a:p>
            <a:pPr algn="l"/>
            <a:r>
              <a:rPr lang="it-IT" sz="1800" dirty="0">
                <a:latin typeface="Amasis MT Pro Light" panose="020B0604020202020204" pitchFamily="18" charset="0"/>
              </a:rPr>
              <a:t>Tutor:  </a:t>
            </a:r>
            <a:r>
              <a:rPr lang="it-IT" sz="1800" dirty="0">
                <a:solidFill>
                  <a:schemeClr val="bg1"/>
                </a:solidFill>
                <a:latin typeface="Amasis MT Pro Light" panose="020B0604020202020204" pitchFamily="18" charset="0"/>
              </a:rPr>
              <a:t>a</a:t>
            </a:r>
            <a:r>
              <a:rPr lang="it-IT" sz="1800" dirty="0">
                <a:latin typeface="Amasis MT Pro Light" panose="020B0604020202020204" pitchFamily="18" charset="0"/>
              </a:rPr>
              <a:t>              </a:t>
            </a:r>
            <a:r>
              <a:rPr lang="it-IT" sz="1800" dirty="0" err="1">
                <a:solidFill>
                  <a:schemeClr val="bg1"/>
                </a:solidFill>
                <a:latin typeface="Amasis MT Pro Light" panose="020B0604020202020204" pitchFamily="18" charset="0"/>
              </a:rPr>
              <a:t>z</a:t>
            </a:r>
            <a:r>
              <a:rPr lang="it-IT" sz="1800" b="1" dirty="0" err="1">
                <a:latin typeface="Amasis MT Pro Light" panose="020B0604020202020204" pitchFamily="18" charset="0"/>
              </a:rPr>
              <a:t>Prof</a:t>
            </a:r>
            <a:r>
              <a:rPr lang="it-IT" sz="1800" b="1" dirty="0">
                <a:latin typeface="Amasis MT Pro Light" panose="020B0604020202020204" pitchFamily="18" charset="0"/>
              </a:rPr>
              <a:t>. Stefano Tavani</a:t>
            </a:r>
          </a:p>
          <a:p>
            <a:pPr algn="l"/>
            <a:r>
              <a:rPr lang="it-IT" sz="1800" dirty="0">
                <a:latin typeface="Amasis MT Pro Light" panose="020B0604020202020204" pitchFamily="18" charset="0"/>
              </a:rPr>
              <a:t>Co-tutors:</a:t>
            </a:r>
            <a:r>
              <a:rPr lang="it-IT" sz="1800" dirty="0">
                <a:solidFill>
                  <a:schemeClr val="bg1"/>
                </a:solidFill>
                <a:latin typeface="Amasis MT Pro Light" panose="020B0604020202020204" pitchFamily="18" charset="0"/>
              </a:rPr>
              <a:t>--</a:t>
            </a:r>
            <a:r>
              <a:rPr lang="it-IT" sz="1800" dirty="0">
                <a:latin typeface="Amasis MT Pro Light" panose="020B0604020202020204" pitchFamily="18" charset="0"/>
              </a:rPr>
              <a:t>         </a:t>
            </a:r>
            <a:r>
              <a:rPr lang="it-IT" sz="1800" dirty="0" err="1">
                <a:solidFill>
                  <a:schemeClr val="bg1"/>
                </a:solidFill>
                <a:latin typeface="Amasis MT Pro Light" panose="020B0604020202020204" pitchFamily="18" charset="0"/>
              </a:rPr>
              <a:t>z</a:t>
            </a:r>
            <a:r>
              <a:rPr lang="it-IT" sz="1800" b="1" dirty="0" err="1">
                <a:latin typeface="Amasis MT Pro Light" panose="020B0604020202020204" pitchFamily="18" charset="0"/>
              </a:rPr>
              <a:t>Dott</a:t>
            </a:r>
            <a:r>
              <a:rPr lang="it-IT" sz="1800" b="1" dirty="0">
                <a:latin typeface="Amasis MT Pro Light" panose="020B0604020202020204" pitchFamily="18" charset="0"/>
              </a:rPr>
              <a:t>. K. Ogata </a:t>
            </a:r>
          </a:p>
          <a:p>
            <a:r>
              <a:rPr lang="it-IT" sz="1400" b="1" dirty="0">
                <a:latin typeface="Amasis MT Pro Light" panose="020B0604020202020204" pitchFamily="18" charset="0"/>
              </a:rPr>
              <a:t>             </a:t>
            </a:r>
            <a:r>
              <a:rPr lang="it-IT" sz="1800" b="1" dirty="0">
                <a:latin typeface="Amasis MT Pro Light" panose="020B0604020202020204" pitchFamily="18" charset="0"/>
              </a:rPr>
              <a:t>Prof. G. </a:t>
            </a:r>
            <a:r>
              <a:rPr lang="it-IT" sz="1800" b="1" dirty="0" err="1">
                <a:latin typeface="Amasis MT Pro Light" panose="020B0604020202020204" pitchFamily="18" charset="0"/>
              </a:rPr>
              <a:t>Manatschal</a:t>
            </a:r>
            <a:endParaRPr lang="it-IT" sz="1400" b="1" dirty="0">
              <a:latin typeface="Amasis MT Pro Light" panose="020B0604020202020204" pitchFamily="18" charset="0"/>
            </a:endParaRPr>
          </a:p>
          <a:p>
            <a:r>
              <a:rPr lang="it-IT" sz="1800" b="1" dirty="0">
                <a:latin typeface="Amasis MT Pro Light" panose="020B0604020202020204" pitchFamily="18" charset="0"/>
              </a:rPr>
              <a:t>      Prof. J. A. </a:t>
            </a:r>
            <a:r>
              <a:rPr lang="it-IT" sz="1800" b="1" dirty="0" err="1">
                <a:latin typeface="Amasis MT Pro Light" panose="020B0604020202020204" pitchFamily="18" charset="0"/>
              </a:rPr>
              <a:t>Muñoz</a:t>
            </a:r>
            <a:endParaRPr lang="it-IT" sz="1800" b="1" dirty="0">
              <a:latin typeface="Amasis MT Pro Light" panose="020B0604020202020204" pitchFamily="18" charset="0"/>
            </a:endParaRPr>
          </a:p>
          <a:p>
            <a:r>
              <a:rPr lang="it-IT" sz="1800" b="1" dirty="0">
                <a:latin typeface="Amasis MT Pro Light" panose="020B0604020202020204" pitchFamily="18" charset="0"/>
              </a:rPr>
              <a:t>          Prof. P. M. </a:t>
            </a:r>
            <a:r>
              <a:rPr lang="it-IT" sz="1800" b="1" dirty="0" err="1">
                <a:latin typeface="Amasis MT Pro Light" panose="020B0604020202020204" pitchFamily="18" charset="0"/>
              </a:rPr>
              <a:t>Granado</a:t>
            </a:r>
            <a:endParaRPr lang="it-IT" sz="1400" dirty="0">
              <a:latin typeface="Amasis MT Pro Light" panose="020B0604020202020204" pitchFamily="18" charset="0"/>
            </a:endParaRPr>
          </a:p>
          <a:p>
            <a:pPr algn="l"/>
            <a:endParaRPr lang="it-IT" sz="1800" b="1" dirty="0"/>
          </a:p>
          <a:p>
            <a:pPr algn="l"/>
            <a:endParaRPr lang="it-IT" sz="1800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EE85447-A9AD-45C9-A32E-4A5C7BA14CF9}"/>
              </a:ext>
            </a:extLst>
          </p:cNvPr>
          <p:cNvSpPr/>
          <p:nvPr/>
        </p:nvSpPr>
        <p:spPr>
          <a:xfrm>
            <a:off x="0" y="-23155"/>
            <a:ext cx="12192000" cy="969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6E30F0-2BA2-417B-89BF-B73D4DF20B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254" y="35924"/>
            <a:ext cx="2794606" cy="85176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470FD6A-FC1C-4ADE-9279-DD8A71EEAB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8697" y="11013"/>
            <a:ext cx="2794606" cy="851774"/>
          </a:xfrm>
          <a:prstGeom prst="rect">
            <a:avLst/>
          </a:prstGeom>
        </p:spPr>
      </p:pic>
      <p:sp>
        <p:nvSpPr>
          <p:cNvPr id="72" name="Rettangolo 71">
            <a:extLst>
              <a:ext uri="{FF2B5EF4-FFF2-40B4-BE49-F238E27FC236}">
                <a16:creationId xmlns:a16="http://schemas.microsoft.com/office/drawing/2014/main" id="{A6EEEC28-36F2-4C7E-B4B5-499083AAC846}"/>
              </a:ext>
            </a:extLst>
          </p:cNvPr>
          <p:cNvSpPr/>
          <p:nvPr/>
        </p:nvSpPr>
        <p:spPr>
          <a:xfrm flipV="1">
            <a:off x="0" y="908305"/>
            <a:ext cx="12192000" cy="4571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676F03F-C7DD-4FCB-9888-F7EB045FF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80385" y="11013"/>
            <a:ext cx="2639028" cy="82960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66FE589-C6B1-4883-9DBA-952FE9A47B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909" y="5384100"/>
            <a:ext cx="918416" cy="2744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EA807FA-2229-4425-B418-13692F2E97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66" y="5750029"/>
            <a:ext cx="1461702" cy="39933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C1CA55-AA1B-0432-CCD5-3378535023D4}"/>
              </a:ext>
            </a:extLst>
          </p:cNvPr>
          <p:cNvSpPr txBox="1"/>
          <p:nvPr/>
        </p:nvSpPr>
        <p:spPr>
          <a:xfrm>
            <a:off x="80385" y="6496742"/>
            <a:ext cx="4282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Amasis MT Pro Black" panose="02040A04050005020304" pitchFamily="18" charset="0"/>
              </a:rPr>
              <a:t>EGU23 </a:t>
            </a:r>
            <a:r>
              <a:rPr lang="it-IT" sz="2000" b="1" dirty="0" err="1">
                <a:latin typeface="Amasis MT Pro Black" panose="02040A04050005020304" pitchFamily="18" charset="0"/>
              </a:rPr>
              <a:t>Supplementary</a:t>
            </a:r>
            <a:r>
              <a:rPr lang="it-IT" sz="2000" b="1" dirty="0">
                <a:latin typeface="Amasis MT Pro Black" panose="02040A04050005020304" pitchFamily="18" charset="0"/>
              </a:rPr>
              <a:t> Material</a:t>
            </a:r>
          </a:p>
        </p:txBody>
      </p:sp>
    </p:spTree>
    <p:extLst>
      <p:ext uri="{BB962C8B-B14F-4D97-AF65-F5344CB8AC3E}">
        <p14:creationId xmlns:p14="http://schemas.microsoft.com/office/powerpoint/2010/main" val="3207629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A123C7-117C-4AFA-8DF0-6103F9542D74}"/>
              </a:ext>
            </a:extLst>
          </p:cNvPr>
          <p:cNvSpPr txBox="1"/>
          <p:nvPr/>
        </p:nvSpPr>
        <p:spPr>
          <a:xfrm>
            <a:off x="848999" y="0"/>
            <a:ext cx="686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>
                <a:latin typeface="Amasis MT Pro Black" panose="02040A04050005020304" pitchFamily="18" charset="0"/>
              </a:rPr>
              <a:t>Published</a:t>
            </a:r>
            <a:r>
              <a:rPr lang="it-IT" sz="3600" dirty="0">
                <a:latin typeface="Amasis MT Pro Black" panose="02040A04050005020304" pitchFamily="18" charset="0"/>
              </a:rPr>
              <a:t> </a:t>
            </a:r>
            <a:r>
              <a:rPr lang="it-IT" sz="3600" dirty="0" err="1">
                <a:latin typeface="Amasis MT Pro Black" panose="02040A04050005020304" pitchFamily="18" charset="0"/>
              </a:rPr>
              <a:t>Surficial</a:t>
            </a:r>
            <a:r>
              <a:rPr lang="it-IT" sz="3600" dirty="0">
                <a:latin typeface="Amasis MT Pro Black" panose="02040A04050005020304" pitchFamily="18" charset="0"/>
              </a:rPr>
              <a:t> </a:t>
            </a:r>
            <a:r>
              <a:rPr lang="it-IT" sz="3600" dirty="0" err="1">
                <a:latin typeface="Amasis MT Pro Black" panose="02040A04050005020304" pitchFamily="18" charset="0"/>
              </a:rPr>
              <a:t>Sections</a:t>
            </a:r>
            <a:endParaRPr lang="it-IT" sz="3600" dirty="0">
              <a:latin typeface="Amasis MT Pro Black" panose="02040A040500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9618122-0C74-8A3F-4ECB-63059D182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77"/>
          <a:stretch/>
        </p:blipFill>
        <p:spPr>
          <a:xfrm>
            <a:off x="0" y="1834067"/>
            <a:ext cx="12192000" cy="769986"/>
          </a:xfrm>
          <a:prstGeom prst="rect">
            <a:avLst/>
          </a:prstGeom>
        </p:spPr>
      </p:pic>
      <p:pic>
        <p:nvPicPr>
          <p:cNvPr id="7" name="Immagine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9D85B662-A981-A530-4236-6D4E2009C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86" y="4758997"/>
            <a:ext cx="9140687" cy="182571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E1A150-E76B-492D-7C2E-2B3971F06A0F}"/>
              </a:ext>
            </a:extLst>
          </p:cNvPr>
          <p:cNvSpPr txBox="1"/>
          <p:nvPr/>
        </p:nvSpPr>
        <p:spPr>
          <a:xfrm>
            <a:off x="0" y="4681043"/>
            <a:ext cx="429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SchbkCyrill BT" panose="02040603050705020303" pitchFamily="18" charset="-52"/>
              </a:rPr>
              <a:t>From Avezzano Ispra </a:t>
            </a:r>
            <a:r>
              <a:rPr lang="it-IT" dirty="0" err="1">
                <a:latin typeface="CentSchbkCyrill BT" panose="02040603050705020303" pitchFamily="18" charset="-52"/>
              </a:rPr>
              <a:t>map</a:t>
            </a:r>
            <a:r>
              <a:rPr lang="it-IT" dirty="0">
                <a:latin typeface="CentSchbkCyrill BT" panose="02040603050705020303" pitchFamily="18" charset="-52"/>
              </a:rPr>
              <a:t> 1:50000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98C265-A535-AED0-96A2-2F80DB66B864}"/>
              </a:ext>
            </a:extLst>
          </p:cNvPr>
          <p:cNvSpPr txBox="1"/>
          <p:nvPr/>
        </p:nvSpPr>
        <p:spPr>
          <a:xfrm>
            <a:off x="308114" y="1464735"/>
            <a:ext cx="429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SchbkCyrill BT" panose="02040603050705020303" pitchFamily="18" charset="-52"/>
              </a:rPr>
              <a:t>From Frosinone Ispra </a:t>
            </a:r>
            <a:r>
              <a:rPr lang="it-IT" dirty="0" err="1">
                <a:latin typeface="CentSchbkCyrill BT" panose="02040603050705020303" pitchFamily="18" charset="-52"/>
              </a:rPr>
              <a:t>map</a:t>
            </a:r>
            <a:r>
              <a:rPr lang="it-IT" dirty="0">
                <a:latin typeface="CentSchbkCyrill BT" panose="02040603050705020303" pitchFamily="18" charset="-52"/>
              </a:rPr>
              <a:t> 1:100000</a:t>
            </a:r>
          </a:p>
        </p:txBody>
      </p:sp>
      <p:pic>
        <p:nvPicPr>
          <p:cNvPr id="11" name="Immagine 10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0C3DE017-792A-BEEF-97F0-9180980AF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5" y="3231724"/>
            <a:ext cx="9568070" cy="144931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26F8D9A-16F2-2842-37F9-4E7ABADEAA95}"/>
              </a:ext>
            </a:extLst>
          </p:cNvPr>
          <p:cNvSpPr txBox="1"/>
          <p:nvPr/>
        </p:nvSpPr>
        <p:spPr>
          <a:xfrm>
            <a:off x="152400" y="2837137"/>
            <a:ext cx="429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SchbkCyrill BT" panose="02040603050705020303" pitchFamily="18" charset="-52"/>
              </a:rPr>
              <a:t>From Subiaco Ispra </a:t>
            </a:r>
            <a:r>
              <a:rPr lang="it-IT" dirty="0" err="1">
                <a:latin typeface="CentSchbkCyrill BT" panose="02040603050705020303" pitchFamily="18" charset="-52"/>
              </a:rPr>
              <a:t>map</a:t>
            </a:r>
            <a:r>
              <a:rPr lang="it-IT" dirty="0">
                <a:latin typeface="CentSchbkCyrill BT" panose="02040603050705020303" pitchFamily="18" charset="-52"/>
              </a:rPr>
              <a:t> 1:50000</a:t>
            </a:r>
          </a:p>
        </p:txBody>
      </p:sp>
    </p:spTree>
    <p:extLst>
      <p:ext uri="{BB962C8B-B14F-4D97-AF65-F5344CB8AC3E}">
        <p14:creationId xmlns:p14="http://schemas.microsoft.com/office/powerpoint/2010/main" val="3163740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C65007-8EC6-409D-B614-51E7C2E7FB97}"/>
              </a:ext>
            </a:extLst>
          </p:cNvPr>
          <p:cNvSpPr txBox="1"/>
          <p:nvPr/>
        </p:nvSpPr>
        <p:spPr>
          <a:xfrm>
            <a:off x="4545770" y="121920"/>
            <a:ext cx="2759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latin typeface="Amasis MT Pro Black" panose="02040A04050005020304" pitchFamily="18" charset="0"/>
              </a:rPr>
              <a:t>Seismicity</a:t>
            </a:r>
            <a:endParaRPr lang="it-IT" sz="3200" dirty="0">
              <a:latin typeface="Amasis MT Pro Black" panose="02040A04050005020304" pitchFamily="18" charset="0"/>
            </a:endParaRPr>
          </a:p>
        </p:txBody>
      </p:sp>
      <p:pic>
        <p:nvPicPr>
          <p:cNvPr id="3" name="Immagine 2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59021F28-5683-C1D0-C7C2-4131CF158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243"/>
            <a:ext cx="12192000" cy="4311513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375E3AD9-355A-3BA5-551A-65A70B27370F}"/>
              </a:ext>
            </a:extLst>
          </p:cNvPr>
          <p:cNvSpPr txBox="1">
            <a:spLocks/>
          </p:cNvSpPr>
          <p:nvPr/>
        </p:nvSpPr>
        <p:spPr>
          <a:xfrm>
            <a:off x="196937" y="6320128"/>
            <a:ext cx="4942478" cy="537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 err="1"/>
              <a:t>Chiaraluce</a:t>
            </a:r>
            <a:r>
              <a:rPr lang="it-IT" sz="1800" dirty="0"/>
              <a:t> et al., 2023</a:t>
            </a:r>
          </a:p>
          <a:p>
            <a:pPr marL="0" indent="0">
              <a:buNone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943903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C81755-767A-B7DF-8534-B347B2AD658E}"/>
              </a:ext>
            </a:extLst>
          </p:cNvPr>
          <p:cNvSpPr txBox="1"/>
          <p:nvPr/>
        </p:nvSpPr>
        <p:spPr>
          <a:xfrm>
            <a:off x="336311" y="125817"/>
            <a:ext cx="4122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Amasis MT Pro Black" panose="02040A04050005020304" pitchFamily="18" charset="0"/>
              </a:rPr>
              <a:t>Offshore </a:t>
            </a:r>
            <a:r>
              <a:rPr lang="it-IT" sz="3600" dirty="0" err="1">
                <a:latin typeface="Amasis MT Pro Black" panose="02040A04050005020304" pitchFamily="18" charset="0"/>
              </a:rPr>
              <a:t>section</a:t>
            </a:r>
            <a:endParaRPr lang="it-IT" sz="3600" dirty="0">
              <a:latin typeface="Amasis MT Pro Black" panose="02040A04050005020304" pitchFamily="18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A3CC4EF-35F7-07C0-4290-E5D653AA3668}"/>
              </a:ext>
            </a:extLst>
          </p:cNvPr>
          <p:cNvGrpSpPr/>
          <p:nvPr/>
        </p:nvGrpSpPr>
        <p:grpSpPr>
          <a:xfrm>
            <a:off x="0" y="3342640"/>
            <a:ext cx="11964834" cy="3215292"/>
            <a:chOff x="2396007" y="2407920"/>
            <a:chExt cx="9736359" cy="4420263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3063E9A-5E07-A10B-651A-8D953658B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0" r="571" b="1429"/>
            <a:stretch/>
          </p:blipFill>
          <p:spPr>
            <a:xfrm>
              <a:off x="2396007" y="2687983"/>
              <a:ext cx="9736359" cy="4140200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E588ED6-3396-D146-941D-7731123E9B3A}"/>
                </a:ext>
              </a:extLst>
            </p:cNvPr>
            <p:cNvSpPr/>
            <p:nvPr/>
          </p:nvSpPr>
          <p:spPr>
            <a:xfrm>
              <a:off x="4831578" y="2407920"/>
              <a:ext cx="6045200" cy="924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85F6012-E568-38DB-4102-D028FC9F6A87}"/>
                </a:ext>
              </a:extLst>
            </p:cNvPr>
            <p:cNvSpPr/>
            <p:nvPr/>
          </p:nvSpPr>
          <p:spPr>
            <a:xfrm>
              <a:off x="2499360" y="3647440"/>
              <a:ext cx="223520" cy="264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44EAA16D-134C-7B43-0BD4-7982539AB4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t="15728" r="20647" b="4520"/>
          <a:stretch/>
        </p:blipFill>
        <p:spPr>
          <a:xfrm>
            <a:off x="227166" y="1017214"/>
            <a:ext cx="4004352" cy="29752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2B37351-F856-05EE-B5A2-DD9911D30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85" y="1077774"/>
            <a:ext cx="7591076" cy="2872995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1C20B85C-6EB7-29A3-AD88-FEFF03D9445D}"/>
              </a:ext>
            </a:extLst>
          </p:cNvPr>
          <p:cNvCxnSpPr/>
          <p:nvPr/>
        </p:nvCxnSpPr>
        <p:spPr>
          <a:xfrm>
            <a:off x="680720" y="2367280"/>
            <a:ext cx="2123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96A98AA2-6604-E2D6-3CCF-FC40915856DA}"/>
              </a:ext>
            </a:extLst>
          </p:cNvPr>
          <p:cNvCxnSpPr>
            <a:cxnSpLocks/>
          </p:cNvCxnSpPr>
          <p:nvPr/>
        </p:nvCxnSpPr>
        <p:spPr>
          <a:xfrm flipV="1">
            <a:off x="2600960" y="1798320"/>
            <a:ext cx="127000" cy="1981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Elemento grafico 19" descr="Badge con riempimento a tinta unita">
            <a:extLst>
              <a:ext uri="{FF2B5EF4-FFF2-40B4-BE49-F238E27FC236}">
                <a16:creationId xmlns:a16="http://schemas.microsoft.com/office/drawing/2014/main" id="{49F6FF06-07D7-1916-7FCA-D68558FF5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69117" y="3852291"/>
            <a:ext cx="682072" cy="682072"/>
          </a:xfrm>
          <a:prstGeom prst="rect">
            <a:avLst/>
          </a:prstGeom>
        </p:spPr>
      </p:pic>
      <p:pic>
        <p:nvPicPr>
          <p:cNvPr id="22" name="Elemento grafico 21" descr="Badge 1 con riempimento a tinta unita">
            <a:extLst>
              <a:ext uri="{FF2B5EF4-FFF2-40B4-BE49-F238E27FC236}">
                <a16:creationId xmlns:a16="http://schemas.microsoft.com/office/drawing/2014/main" id="{0690345A-F33A-1841-438A-3534F89CF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6665" y="763312"/>
            <a:ext cx="500135" cy="50013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AB21EE8-FA3C-6067-5649-68A6CFDE3C94}"/>
              </a:ext>
            </a:extLst>
          </p:cNvPr>
          <p:cNvSpPr txBox="1"/>
          <p:nvPr/>
        </p:nvSpPr>
        <p:spPr>
          <a:xfrm>
            <a:off x="2600960" y="1511796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masis MT Pro Black" panose="02040A04050005020304" pitchFamily="18" charset="0"/>
              </a:rPr>
              <a:t>1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D55EC64-2CD1-4789-E4D4-239E3A066566}"/>
              </a:ext>
            </a:extLst>
          </p:cNvPr>
          <p:cNvSpPr txBox="1"/>
          <p:nvPr/>
        </p:nvSpPr>
        <p:spPr>
          <a:xfrm>
            <a:off x="967232" y="232960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masis MT Pro Black" panose="02040A04050005020304" pitchFamily="18" charset="0"/>
              </a:rPr>
              <a:t>2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8D16DF9A-908B-5541-2368-1C416EFB24EA}"/>
              </a:ext>
            </a:extLst>
          </p:cNvPr>
          <p:cNvSpPr txBox="1">
            <a:spLocks/>
          </p:cNvSpPr>
          <p:nvPr/>
        </p:nvSpPr>
        <p:spPr>
          <a:xfrm>
            <a:off x="127363" y="6531063"/>
            <a:ext cx="4942478" cy="537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/>
              <a:t>Loreto et al. 2020; Conti et al. 2017</a:t>
            </a:r>
          </a:p>
          <a:p>
            <a:pPr marL="0" indent="0">
              <a:buNone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093333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Immagine che contiene esterni, roccia, natura, roccioso&#10;&#10;Descrizione generata automaticamente">
            <a:extLst>
              <a:ext uri="{FF2B5EF4-FFF2-40B4-BE49-F238E27FC236}">
                <a16:creationId xmlns:a16="http://schemas.microsoft.com/office/drawing/2014/main" id="{FB3B7B7B-FFD7-5E93-8815-422E2A593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7B2CCE97-DC1B-AFC1-AA9F-B4C8E482DC04}"/>
              </a:ext>
            </a:extLst>
          </p:cNvPr>
          <p:cNvGrpSpPr/>
          <p:nvPr/>
        </p:nvGrpSpPr>
        <p:grpSpPr>
          <a:xfrm>
            <a:off x="1971673" y="122754"/>
            <a:ext cx="7162801" cy="1266824"/>
            <a:chOff x="1971673" y="160854"/>
            <a:chExt cx="7162801" cy="1266824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DC521244-F71E-9DF7-C569-0509E92CA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 rot="10800000">
              <a:off x="1971673" y="160854"/>
              <a:ext cx="7162801" cy="1266824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1715413-0215-EBA1-4B14-F1AF5BA2AB26}"/>
                </a:ext>
              </a:extLst>
            </p:cNvPr>
            <p:cNvSpPr txBox="1"/>
            <p:nvPr/>
          </p:nvSpPr>
          <p:spPr>
            <a:xfrm rot="158454">
              <a:off x="4726483" y="501878"/>
              <a:ext cx="40564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latin typeface="Exotc350 DmBd BT" panose="04030705050B02020A03" pitchFamily="82" charset="0"/>
                </a:rPr>
                <a:t>Grazie per l’attenzione!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8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707791-C21A-4BDB-96C4-F95394703D0F}"/>
              </a:ext>
            </a:extLst>
          </p:cNvPr>
          <p:cNvSpPr txBox="1"/>
          <p:nvPr/>
        </p:nvSpPr>
        <p:spPr>
          <a:xfrm>
            <a:off x="6167300" y="12145"/>
            <a:ext cx="319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Amasis MT Pro Black" panose="02040A04050005020304" pitchFamily="18" charset="0"/>
              </a:rPr>
              <a:t>Introduction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53E99EA-C1E2-D774-E7F5-F99AFD97638B}"/>
              </a:ext>
            </a:extLst>
          </p:cNvPr>
          <p:cNvGrpSpPr/>
          <p:nvPr/>
        </p:nvGrpSpPr>
        <p:grpSpPr>
          <a:xfrm>
            <a:off x="6494121" y="788777"/>
            <a:ext cx="5438986" cy="5786224"/>
            <a:chOff x="6228381" y="748138"/>
            <a:chExt cx="5844126" cy="5985165"/>
          </a:xfrm>
        </p:grpSpPr>
        <p:pic>
          <p:nvPicPr>
            <p:cNvPr id="7" name="Immagine 6" descr="Immagine che contiene mappa&#10;&#10;Descrizione generata automaticamente">
              <a:extLst>
                <a:ext uri="{FF2B5EF4-FFF2-40B4-BE49-F238E27FC236}">
                  <a16:creationId xmlns:a16="http://schemas.microsoft.com/office/drawing/2014/main" id="{F532800D-EC2D-4B95-AF0B-2CF007A15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8381" y="748138"/>
              <a:ext cx="5844126" cy="5985165"/>
            </a:xfrm>
            <a:prstGeom prst="rect">
              <a:avLst/>
            </a:prstGeom>
          </p:spPr>
        </p:pic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32185EA8-C8DD-4674-BE8E-7A58A25A83EA}"/>
                </a:ext>
              </a:extLst>
            </p:cNvPr>
            <p:cNvGrpSpPr/>
            <p:nvPr/>
          </p:nvGrpSpPr>
          <p:grpSpPr>
            <a:xfrm>
              <a:off x="6945043" y="1097001"/>
              <a:ext cx="3668780" cy="2376920"/>
              <a:chOff x="6945043" y="884573"/>
              <a:chExt cx="3668780" cy="2376920"/>
            </a:xfrm>
          </p:grpSpPr>
          <p:sp>
            <p:nvSpPr>
              <p:cNvPr id="20" name="Figura a mano libera: forma 19">
                <a:extLst>
                  <a:ext uri="{FF2B5EF4-FFF2-40B4-BE49-F238E27FC236}">
                    <a16:creationId xmlns:a16="http://schemas.microsoft.com/office/drawing/2014/main" id="{CCA371B2-EC88-4851-8A73-38F000186D14}"/>
                  </a:ext>
                </a:extLst>
              </p:cNvPr>
              <p:cNvSpPr/>
              <p:nvPr/>
            </p:nvSpPr>
            <p:spPr>
              <a:xfrm rot="154056">
                <a:off x="9090660" y="1074420"/>
                <a:ext cx="1043940" cy="1878330"/>
              </a:xfrm>
              <a:custGeom>
                <a:avLst/>
                <a:gdLst>
                  <a:gd name="connsiteX0" fmla="*/ 0 w 1043940"/>
                  <a:gd name="connsiteY0" fmla="*/ 1878330 h 1878330"/>
                  <a:gd name="connsiteX1" fmla="*/ 491490 w 1043940"/>
                  <a:gd name="connsiteY1" fmla="*/ 1055370 h 1878330"/>
                  <a:gd name="connsiteX2" fmla="*/ 365760 w 1043940"/>
                  <a:gd name="connsiteY2" fmla="*/ 975360 h 1878330"/>
                  <a:gd name="connsiteX3" fmla="*/ 1043940 w 1043940"/>
                  <a:gd name="connsiteY3" fmla="*/ 0 h 187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3940" h="1878330">
                    <a:moveTo>
                      <a:pt x="0" y="1878330"/>
                    </a:moveTo>
                    <a:lnTo>
                      <a:pt x="491490" y="1055370"/>
                    </a:lnTo>
                    <a:lnTo>
                      <a:pt x="365760" y="975360"/>
                    </a:lnTo>
                    <a:lnTo>
                      <a:pt x="1043940" y="0"/>
                    </a:ln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cxnSp>
            <p:nvCxnSpPr>
              <p:cNvPr id="3" name="Connettore diritto 2">
                <a:extLst>
                  <a:ext uri="{FF2B5EF4-FFF2-40B4-BE49-F238E27FC236}">
                    <a16:creationId xmlns:a16="http://schemas.microsoft.com/office/drawing/2014/main" id="{2DA014D1-BFE0-46F1-A9DF-DFD53585D2F5}"/>
                  </a:ext>
                </a:extLst>
              </p:cNvPr>
              <p:cNvCxnSpPr>
                <a:cxnSpLocks/>
                <a:stCxn id="11" idx="2"/>
                <a:endCxn id="12" idx="6"/>
              </p:cNvCxnSpPr>
              <p:nvPr/>
            </p:nvCxnSpPr>
            <p:spPr>
              <a:xfrm flipV="1">
                <a:off x="7157458" y="2907917"/>
                <a:ext cx="1964375" cy="7422"/>
              </a:xfrm>
              <a:prstGeom prst="line">
                <a:avLst/>
              </a:prstGeom>
              <a:ln w="57150">
                <a:solidFill>
                  <a:srgbClr val="00F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201B3B8A-F0CB-41D6-8F49-B190A6AD22B9}"/>
                  </a:ext>
                </a:extLst>
              </p:cNvPr>
              <p:cNvSpPr txBox="1"/>
              <p:nvPr/>
            </p:nvSpPr>
            <p:spPr>
              <a:xfrm>
                <a:off x="6945043" y="2775036"/>
                <a:ext cx="2856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rgbClr val="FF0000"/>
                    </a:solidFill>
                  </a:rPr>
                  <a:t>A</a:t>
                </a:r>
              </a:p>
            </p:txBody>
          </p: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888AF35-E728-4900-9983-EBA9FBC896F8}"/>
                  </a:ext>
                </a:extLst>
              </p:cNvPr>
              <p:cNvSpPr txBox="1"/>
              <p:nvPr/>
            </p:nvSpPr>
            <p:spPr>
              <a:xfrm>
                <a:off x="8955685" y="2879463"/>
                <a:ext cx="527520" cy="38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rgbClr val="FF0000"/>
                    </a:solidFill>
                  </a:rPr>
                  <a:t>A’</a:t>
                </a: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99588E0-DE5E-4D3D-BA77-471F73D609B2}"/>
                  </a:ext>
                </a:extLst>
              </p:cNvPr>
              <p:cNvSpPr txBox="1"/>
              <p:nvPr/>
            </p:nvSpPr>
            <p:spPr>
              <a:xfrm>
                <a:off x="10144415" y="884573"/>
                <a:ext cx="4694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rgbClr val="FF0000"/>
                    </a:solidFill>
                  </a:rPr>
                  <a:t>A’’</a:t>
                </a:r>
              </a:p>
            </p:txBody>
          </p:sp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E677F47C-F523-41CC-87DD-296474958090}"/>
                  </a:ext>
                </a:extLst>
              </p:cNvPr>
              <p:cNvSpPr/>
              <p:nvPr/>
            </p:nvSpPr>
            <p:spPr>
              <a:xfrm>
                <a:off x="7157458" y="2875258"/>
                <a:ext cx="73231" cy="80159"/>
              </a:xfrm>
              <a:prstGeom prst="ellipse">
                <a:avLst/>
              </a:prstGeom>
              <a:solidFill>
                <a:srgbClr val="00FF7F"/>
              </a:solidFill>
              <a:ln>
                <a:solidFill>
                  <a:srgbClr val="00F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2DA83176-9C2D-41E8-B4F8-970825875A62}"/>
                  </a:ext>
                </a:extLst>
              </p:cNvPr>
              <p:cNvSpPr/>
              <p:nvPr/>
            </p:nvSpPr>
            <p:spPr>
              <a:xfrm>
                <a:off x="9018902" y="2855408"/>
                <a:ext cx="102931" cy="105016"/>
              </a:xfrm>
              <a:prstGeom prst="ellipse">
                <a:avLst/>
              </a:prstGeom>
              <a:solidFill>
                <a:srgbClr val="00FF7F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Ovale 12">
                <a:extLst>
                  <a:ext uri="{FF2B5EF4-FFF2-40B4-BE49-F238E27FC236}">
                    <a16:creationId xmlns:a16="http://schemas.microsoft.com/office/drawing/2014/main" id="{3B99BB70-FEEA-48D1-8D1A-2668D58FD86A}"/>
                  </a:ext>
                </a:extLst>
              </p:cNvPr>
              <p:cNvSpPr/>
              <p:nvPr/>
            </p:nvSpPr>
            <p:spPr>
              <a:xfrm>
                <a:off x="10125543" y="1051979"/>
                <a:ext cx="80812" cy="9308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6CF5FE4-6CF2-4D73-A1A3-22F1C3C58392}"/>
                </a:ext>
              </a:extLst>
            </p:cNvPr>
            <p:cNvSpPr txBox="1"/>
            <p:nvPr/>
          </p:nvSpPr>
          <p:spPr>
            <a:xfrm>
              <a:off x="9788703" y="4070578"/>
              <a:ext cx="7544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Marsili Basin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BF4DEF11-1BEC-46CD-8A4F-BD553E256DFE}"/>
                </a:ext>
              </a:extLst>
            </p:cNvPr>
            <p:cNvSpPr txBox="1"/>
            <p:nvPr/>
          </p:nvSpPr>
          <p:spPr>
            <a:xfrm>
              <a:off x="8554606" y="3602600"/>
              <a:ext cx="9285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Vavilov</a:t>
              </a:r>
              <a:r>
                <a:rPr lang="it-IT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Basin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28CCCFC7-2F95-4BE1-A183-D9F89D1405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83" y="2956202"/>
            <a:ext cx="5083608" cy="35436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61A49A-1817-B2B5-6997-C470500B442E}"/>
              </a:ext>
            </a:extLst>
          </p:cNvPr>
          <p:cNvSpPr txBox="1"/>
          <p:nvPr/>
        </p:nvSpPr>
        <p:spPr>
          <a:xfrm>
            <a:off x="210481" y="497879"/>
            <a:ext cx="63132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dirty="0" err="1">
                <a:latin typeface="Century Schoolbook" panose="02040604050505020304" pitchFamily="18" charset="0"/>
              </a:rPr>
              <a:t>Structural</a:t>
            </a:r>
            <a:r>
              <a:rPr lang="it-IT" dirty="0">
                <a:latin typeface="Century Schoolbook" panose="02040604050505020304" pitchFamily="18" charset="0"/>
              </a:rPr>
              <a:t> </a:t>
            </a:r>
            <a:r>
              <a:rPr lang="it-IT" dirty="0" err="1">
                <a:latin typeface="Century Schoolbook" panose="02040604050505020304" pitchFamily="18" charset="0"/>
              </a:rPr>
              <a:t>inheritance</a:t>
            </a:r>
            <a:r>
              <a:rPr lang="it-IT" dirty="0">
                <a:latin typeface="Century Schoolbook" panose="02040604050505020304" pitchFamily="18" charset="0"/>
              </a:rPr>
              <a:t> </a:t>
            </a:r>
            <a:r>
              <a:rPr lang="it-IT" dirty="0" err="1">
                <a:latin typeface="Century Schoolbook" panose="02040604050505020304" pitchFamily="18" charset="0"/>
              </a:rPr>
              <a:t>influences</a:t>
            </a:r>
            <a:r>
              <a:rPr lang="it-IT" dirty="0">
                <a:latin typeface="Century Schoolbook" panose="02040604050505020304" pitchFamily="18" charset="0"/>
              </a:rPr>
              <a:t> </a:t>
            </a:r>
            <a:r>
              <a:rPr lang="it-IT" dirty="0" err="1">
                <a:latin typeface="Century Schoolbook" panose="02040604050505020304" pitchFamily="18" charset="0"/>
              </a:rPr>
              <a:t>growth</a:t>
            </a:r>
            <a:r>
              <a:rPr lang="it-IT" dirty="0">
                <a:latin typeface="Century Schoolbook" panose="02040604050505020304" pitchFamily="18" charset="0"/>
              </a:rPr>
              <a:t> and </a:t>
            </a:r>
            <a:r>
              <a:rPr lang="it-IT" dirty="0" err="1">
                <a:latin typeface="Century Schoolbook" panose="02040604050505020304" pitchFamily="18" charset="0"/>
              </a:rPr>
              <a:t>development</a:t>
            </a:r>
            <a:r>
              <a:rPr lang="it-IT" dirty="0">
                <a:latin typeface="Century Schoolbook" panose="02040604050505020304" pitchFamily="18" charset="0"/>
              </a:rPr>
              <a:t> of an orogen</a:t>
            </a: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it-IT" dirty="0">
              <a:latin typeface="Century Schoolbook" panose="02040604050505020304" pitchFamily="18" charset="0"/>
            </a:endParaRP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dirty="0" err="1">
                <a:latin typeface="Century Schoolbook" panose="02040604050505020304" pitchFamily="18" charset="0"/>
              </a:rPr>
              <a:t>Balanced</a:t>
            </a:r>
            <a:r>
              <a:rPr lang="it-IT" dirty="0">
                <a:latin typeface="Century Schoolbook" panose="02040604050505020304" pitchFamily="18" charset="0"/>
              </a:rPr>
              <a:t> cross-</a:t>
            </a:r>
            <a:r>
              <a:rPr lang="it-IT" dirty="0" err="1">
                <a:latin typeface="Century Schoolbook" panose="02040604050505020304" pitchFamily="18" charset="0"/>
              </a:rPr>
              <a:t>section</a:t>
            </a:r>
            <a:r>
              <a:rPr lang="it-IT" dirty="0">
                <a:latin typeface="Century Schoolbook" panose="02040604050505020304" pitchFamily="18" charset="0"/>
              </a:rPr>
              <a:t> from Sardinia to Adriatic </a:t>
            </a:r>
            <a:r>
              <a:rPr lang="it-IT" dirty="0" err="1">
                <a:latin typeface="Century Schoolbook" panose="02040604050505020304" pitchFamily="18" charset="0"/>
              </a:rPr>
              <a:t>sea</a:t>
            </a:r>
            <a:r>
              <a:rPr lang="it-IT" dirty="0">
                <a:latin typeface="Century Schoolbook" panose="02040604050505020304" pitchFamily="18" charset="0"/>
              </a:rPr>
              <a:t>, </a:t>
            </a:r>
            <a:r>
              <a:rPr lang="it-IT" dirty="0" err="1">
                <a:latin typeface="Century Schoolbook" panose="02040604050505020304" pitchFamily="18" charset="0"/>
              </a:rPr>
              <a:t>divided</a:t>
            </a:r>
            <a:r>
              <a:rPr lang="it-IT" dirty="0">
                <a:latin typeface="Century Schoolbook" panose="02040604050505020304" pitchFamily="18" charset="0"/>
              </a:rPr>
              <a:t> in two </a:t>
            </a:r>
            <a:r>
              <a:rPr lang="it-IT" dirty="0" err="1">
                <a:latin typeface="Century Schoolbook" panose="02040604050505020304" pitchFamily="18" charset="0"/>
              </a:rPr>
              <a:t>main</a:t>
            </a:r>
            <a:r>
              <a:rPr lang="it-IT" dirty="0">
                <a:latin typeface="Century Schoolbook" panose="02040604050505020304" pitchFamily="18" charset="0"/>
              </a:rPr>
              <a:t> segments</a:t>
            </a: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it-IT" dirty="0">
              <a:latin typeface="Century Schoolbook" panose="02040604050505020304" pitchFamily="18" charset="0"/>
            </a:endParaRP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it-IT" dirty="0">
                <a:latin typeface="Century Schoolbook" panose="02040604050505020304" pitchFamily="18" charset="0"/>
              </a:rPr>
              <a:t>The reliability of a </a:t>
            </a:r>
            <a:r>
              <a:rPr lang="it-IT" dirty="0" err="1">
                <a:latin typeface="Century Schoolbook" panose="02040604050505020304" pitchFamily="18" charset="0"/>
              </a:rPr>
              <a:t>balanced</a:t>
            </a:r>
            <a:r>
              <a:rPr lang="it-IT" dirty="0">
                <a:latin typeface="Century Schoolbook" panose="02040604050505020304" pitchFamily="18" charset="0"/>
              </a:rPr>
              <a:t> cross-</a:t>
            </a:r>
            <a:r>
              <a:rPr lang="it-IT" dirty="0" err="1">
                <a:latin typeface="Century Schoolbook" panose="02040604050505020304" pitchFamily="18" charset="0"/>
              </a:rPr>
              <a:t>section</a:t>
            </a:r>
            <a:r>
              <a:rPr lang="it-IT" dirty="0">
                <a:latin typeface="Century Schoolbook" panose="02040604050505020304" pitchFamily="18" charset="0"/>
              </a:rPr>
              <a:t> </a:t>
            </a:r>
            <a:r>
              <a:rPr lang="it-IT" dirty="0" err="1">
                <a:latin typeface="Century Schoolbook" panose="02040604050505020304" pitchFamily="18" charset="0"/>
              </a:rPr>
              <a:t>depends</a:t>
            </a:r>
            <a:r>
              <a:rPr lang="it-IT" dirty="0">
                <a:latin typeface="Century Schoolbook" panose="02040604050505020304" pitchFamily="18" charset="0"/>
              </a:rPr>
              <a:t> on the </a:t>
            </a:r>
            <a:r>
              <a:rPr lang="it-IT" dirty="0" err="1">
                <a:latin typeface="Century Schoolbook" panose="02040604050505020304" pitchFamily="18" charset="0"/>
              </a:rPr>
              <a:t>robustness</a:t>
            </a:r>
            <a:r>
              <a:rPr lang="it-IT" dirty="0">
                <a:latin typeface="Century Schoolbook" panose="02040604050505020304" pitchFamily="18" charset="0"/>
              </a:rPr>
              <a:t> of the database. </a:t>
            </a:r>
            <a:r>
              <a:rPr lang="it-IT" dirty="0" err="1">
                <a:latin typeface="Century Schoolbook" panose="02040604050505020304" pitchFamily="18" charset="0"/>
              </a:rPr>
              <a:t>Updated</a:t>
            </a:r>
            <a:r>
              <a:rPr lang="it-IT" dirty="0">
                <a:latin typeface="Century Schoolbook" panose="02040604050505020304" pitchFamily="18" charset="0"/>
              </a:rPr>
              <a:t> </a:t>
            </a:r>
            <a:r>
              <a:rPr lang="it-IT" dirty="0" err="1">
                <a:latin typeface="Century Schoolbook" panose="02040604050505020304" pitchFamily="18" charset="0"/>
              </a:rPr>
              <a:t>everyday</a:t>
            </a:r>
            <a:r>
              <a:rPr lang="it-IT" dirty="0">
                <a:latin typeface="Century Schoolbook" panose="02040604050505020304" pitchFamily="18" charset="0"/>
              </a:rPr>
              <a:t>.</a:t>
            </a: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it-IT" dirty="0">
              <a:latin typeface="Century Schoolbook" panose="02040604050505020304" pitchFamily="18" charset="0"/>
            </a:endParaRP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it-IT" dirty="0">
              <a:latin typeface="Century Schoolbook" panose="02040604050505020304" pitchFamily="18" charset="0"/>
            </a:endParaRPr>
          </a:p>
          <a:p>
            <a:pPr marL="285750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E3742149-298D-2CC2-2BEC-9B0244F42563}"/>
              </a:ext>
            </a:extLst>
          </p:cNvPr>
          <p:cNvSpPr txBox="1">
            <a:spLocks/>
          </p:cNvSpPr>
          <p:nvPr/>
        </p:nvSpPr>
        <p:spPr>
          <a:xfrm>
            <a:off x="0" y="6513252"/>
            <a:ext cx="5338409" cy="366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Tavani et al., 2021a;  Tavani et al., 2021b</a:t>
            </a:r>
          </a:p>
        </p:txBody>
      </p:sp>
    </p:spTree>
    <p:extLst>
      <p:ext uri="{BB962C8B-B14F-4D97-AF65-F5344CB8AC3E}">
        <p14:creationId xmlns:p14="http://schemas.microsoft.com/office/powerpoint/2010/main" val="3654347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965B8F-03CF-458D-9856-6BF24E0D265C}"/>
              </a:ext>
            </a:extLst>
          </p:cNvPr>
          <p:cNvSpPr txBox="1"/>
          <p:nvPr/>
        </p:nvSpPr>
        <p:spPr>
          <a:xfrm>
            <a:off x="-122542" y="78434"/>
            <a:ext cx="4284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Amasis MT Pro Black" panose="02040A04050005020304" pitchFamily="18" charset="0"/>
              </a:rPr>
              <a:t>State of the art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F4A9A85-E171-8B47-7F49-4AA324C29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6" y="2266109"/>
            <a:ext cx="4165641" cy="431031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B934E78-DBFF-0A01-6CC9-F4B4B47E2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8603" y="1058867"/>
            <a:ext cx="4408753" cy="5491702"/>
          </a:xfrm>
          <a:prstGeom prst="rect">
            <a:avLst/>
          </a:prstGeom>
        </p:spPr>
      </p:pic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5F4E51DD-F82F-1698-D8AE-0BA1B3D1F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11" y="4444442"/>
            <a:ext cx="2381654" cy="210612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15AD31F-D2F9-6CA7-7C6F-4FFD4B96330E}"/>
              </a:ext>
            </a:extLst>
          </p:cNvPr>
          <p:cNvSpPr/>
          <p:nvPr/>
        </p:nvSpPr>
        <p:spPr>
          <a:xfrm>
            <a:off x="7759962" y="4210705"/>
            <a:ext cx="1625776" cy="139130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5DE5581-F37B-D8A8-3339-86880765CEF7}"/>
              </a:ext>
            </a:extLst>
          </p:cNvPr>
          <p:cNvCxnSpPr/>
          <p:nvPr/>
        </p:nvCxnSpPr>
        <p:spPr>
          <a:xfrm flipH="1">
            <a:off x="4762111" y="4210705"/>
            <a:ext cx="2997851" cy="2337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E17CF30C-8B2A-D688-FE5F-8E2AE2AD9B88}"/>
              </a:ext>
            </a:extLst>
          </p:cNvPr>
          <p:cNvCxnSpPr/>
          <p:nvPr/>
        </p:nvCxnSpPr>
        <p:spPr>
          <a:xfrm flipH="1">
            <a:off x="7143765" y="5602014"/>
            <a:ext cx="2241973" cy="9485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 descr="Immagine che contiene testo&#10;&#10;Descrizione generata automaticamente">
            <a:extLst>
              <a:ext uri="{FF2B5EF4-FFF2-40B4-BE49-F238E27FC236}">
                <a16:creationId xmlns:a16="http://schemas.microsoft.com/office/drawing/2014/main" id="{C094EE1A-AEB5-B57A-5E9E-0DB3F5008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169" y="135993"/>
            <a:ext cx="3159620" cy="852416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C38A4A1-1AB5-8D02-D494-86F554AE15DB}"/>
              </a:ext>
            </a:extLst>
          </p:cNvPr>
          <p:cNvSpPr txBox="1"/>
          <p:nvPr/>
        </p:nvSpPr>
        <p:spPr>
          <a:xfrm>
            <a:off x="213710" y="511783"/>
            <a:ext cx="4361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endParaRPr lang="it-IT" dirty="0">
              <a:latin typeface="Century Schoolbook" panose="02040604050505020304" pitchFamily="18" charset="0"/>
            </a:endParaRPr>
          </a:p>
          <a:p>
            <a:pPr algn="just"/>
            <a:r>
              <a:rPr lang="it-IT" dirty="0" err="1">
                <a:latin typeface="Century Schoolbook" panose="02040604050505020304" pitchFamily="18" charset="0"/>
              </a:rPr>
              <a:t>Finishing</a:t>
            </a:r>
            <a:r>
              <a:rPr lang="it-IT" dirty="0">
                <a:latin typeface="Century Schoolbook" panose="02040604050505020304" pitchFamily="18" charset="0"/>
              </a:rPr>
              <a:t> to build onshore </a:t>
            </a:r>
            <a:r>
              <a:rPr lang="it-IT" dirty="0" err="1">
                <a:latin typeface="Century Schoolbook" panose="02040604050505020304" pitchFamily="18" charset="0"/>
              </a:rPr>
              <a:t>balanced</a:t>
            </a:r>
            <a:r>
              <a:rPr lang="it-IT" dirty="0">
                <a:latin typeface="Century Schoolbook" panose="02040604050505020304" pitchFamily="18" charset="0"/>
              </a:rPr>
              <a:t> cross-</a:t>
            </a:r>
            <a:r>
              <a:rPr lang="it-IT" dirty="0" err="1">
                <a:latin typeface="Century Schoolbook" panose="02040604050505020304" pitchFamily="18" charset="0"/>
              </a:rPr>
              <a:t>section</a:t>
            </a:r>
            <a:r>
              <a:rPr lang="it-IT" dirty="0">
                <a:latin typeface="Century Schoolbook" panose="02040604050505020304" pitchFamily="18" charset="0"/>
              </a:rPr>
              <a:t> of the </a:t>
            </a:r>
            <a:r>
              <a:rPr lang="it-IT" dirty="0" err="1">
                <a:latin typeface="Century Schoolbook" panose="02040604050505020304" pitchFamily="18" charset="0"/>
              </a:rPr>
              <a:t>sedimentary</a:t>
            </a:r>
            <a:r>
              <a:rPr lang="it-IT" dirty="0">
                <a:latin typeface="Century Schoolbook" panose="02040604050505020304" pitchFamily="18" charset="0"/>
              </a:rPr>
              <a:t> cover. Mixing </a:t>
            </a:r>
            <a:r>
              <a:rPr lang="it-IT" dirty="0" err="1">
                <a:latin typeface="Century Schoolbook" panose="02040604050505020304" pitchFamily="18" charset="0"/>
              </a:rPr>
              <a:t>forward</a:t>
            </a:r>
            <a:r>
              <a:rPr lang="it-IT" dirty="0">
                <a:latin typeface="Century Schoolbook" panose="02040604050505020304" pitchFamily="18" charset="0"/>
              </a:rPr>
              <a:t> </a:t>
            </a:r>
            <a:r>
              <a:rPr lang="it-IT" dirty="0" err="1">
                <a:latin typeface="Century Schoolbook" panose="02040604050505020304" pitchFamily="18" charset="0"/>
              </a:rPr>
              <a:t>modeling</a:t>
            </a:r>
            <a:r>
              <a:rPr lang="it-IT" dirty="0">
                <a:latin typeface="Century Schoolbook" panose="02040604050505020304" pitchFamily="18" charset="0"/>
              </a:rPr>
              <a:t> and trial and </a:t>
            </a:r>
            <a:r>
              <a:rPr lang="it-IT" dirty="0" err="1">
                <a:latin typeface="Century Schoolbook" panose="02040604050505020304" pitchFamily="18" charset="0"/>
              </a:rPr>
              <a:t>error</a:t>
            </a:r>
            <a:r>
              <a:rPr lang="it-IT" dirty="0">
                <a:latin typeface="Century Schoolbook" panose="02040604050505020304" pitchFamily="18" charset="0"/>
              </a:rPr>
              <a:t> with 3DMove </a:t>
            </a:r>
            <a:r>
              <a:rPr lang="it-IT" dirty="0" err="1">
                <a:latin typeface="Century Schoolbook" panose="02040604050505020304" pitchFamily="18" charset="0"/>
              </a:rPr>
              <a:t>algorithms</a:t>
            </a:r>
            <a:r>
              <a:rPr lang="it-IT" dirty="0">
                <a:latin typeface="Century Schoolbook" panose="02040604050505020304" pitchFamily="18" charset="0"/>
              </a:rPr>
              <a:t>.</a:t>
            </a:r>
          </a:p>
          <a:p>
            <a:pPr marL="285750" indent="-285750" algn="just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endParaRPr lang="it-IT" dirty="0">
              <a:latin typeface="Century Schoolbook" panose="020406040505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BA0E306-EAF8-542D-F751-01A07D870C06}"/>
              </a:ext>
            </a:extLst>
          </p:cNvPr>
          <p:cNvSpPr/>
          <p:nvPr/>
        </p:nvSpPr>
        <p:spPr>
          <a:xfrm>
            <a:off x="4762111" y="4444442"/>
            <a:ext cx="2381654" cy="21061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 descr="Immagine che contiene testo, metro da misura, dispositivo&#10;&#10;Descrizione generata automaticamente">
            <a:extLst>
              <a:ext uri="{FF2B5EF4-FFF2-40B4-BE49-F238E27FC236}">
                <a16:creationId xmlns:a16="http://schemas.microsoft.com/office/drawing/2014/main" id="{07018430-CA19-BC90-73F4-85137AE766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483" y="812800"/>
            <a:ext cx="1931345" cy="3508905"/>
          </a:xfrm>
          <a:prstGeom prst="rect">
            <a:avLst/>
          </a:prstGeom>
        </p:spPr>
      </p:pic>
      <p:pic>
        <p:nvPicPr>
          <p:cNvPr id="26" name="Immagine 2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CF0CC41-DC4C-3A90-E7C2-4D105DCE9D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69" y="3965231"/>
            <a:ext cx="2278970" cy="1037223"/>
          </a:xfrm>
          <a:prstGeom prst="rect">
            <a:avLst/>
          </a:prstGeom>
        </p:spPr>
      </p:pic>
      <p:sp>
        <p:nvSpPr>
          <p:cNvPr id="29" name="Sottotitolo 2">
            <a:extLst>
              <a:ext uri="{FF2B5EF4-FFF2-40B4-BE49-F238E27FC236}">
                <a16:creationId xmlns:a16="http://schemas.microsoft.com/office/drawing/2014/main" id="{9B36C33E-A9EF-9754-DCEB-2A52331FB00B}"/>
              </a:ext>
            </a:extLst>
          </p:cNvPr>
          <p:cNvSpPr txBox="1">
            <a:spLocks/>
          </p:cNvSpPr>
          <p:nvPr/>
        </p:nvSpPr>
        <p:spPr>
          <a:xfrm>
            <a:off x="0" y="6513252"/>
            <a:ext cx="5338409" cy="366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Tavani et al. (under review); Tavani et. al, 2021b</a:t>
            </a:r>
          </a:p>
        </p:txBody>
      </p:sp>
    </p:spTree>
    <p:extLst>
      <p:ext uri="{BB962C8B-B14F-4D97-AF65-F5344CB8AC3E}">
        <p14:creationId xmlns:p14="http://schemas.microsoft.com/office/powerpoint/2010/main" val="160612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2EFBBAA7-C961-4846-B806-A6A50B9F49F4}"/>
              </a:ext>
            </a:extLst>
          </p:cNvPr>
          <p:cNvSpPr txBox="1">
            <a:spLocks/>
          </p:cNvSpPr>
          <p:nvPr/>
        </p:nvSpPr>
        <p:spPr>
          <a:xfrm>
            <a:off x="226313" y="6352161"/>
            <a:ext cx="11094357" cy="366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/>
              <a:t>Ghisetti et al. 1993; </a:t>
            </a:r>
            <a:r>
              <a:rPr lang="it-IT" sz="1600" dirty="0" err="1"/>
              <a:t>Tozer</a:t>
            </a:r>
            <a:r>
              <a:rPr lang="it-IT" sz="1600" dirty="0"/>
              <a:t> et al. 2002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D6F48D-96F8-4F1C-8E61-02002D61A7E7}"/>
              </a:ext>
            </a:extLst>
          </p:cNvPr>
          <p:cNvSpPr txBox="1"/>
          <p:nvPr/>
        </p:nvSpPr>
        <p:spPr>
          <a:xfrm>
            <a:off x="797582" y="947511"/>
            <a:ext cx="8560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Thin-skinned deformation – Layer cake </a:t>
            </a:r>
            <a:r>
              <a:rPr lang="it-IT" sz="3200" dirty="0" err="1"/>
              <a:t>lithosphere</a:t>
            </a:r>
            <a:endParaRPr lang="it-IT" sz="32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6F5DEE-6AE3-4DAC-B1CC-696BE6435654}"/>
              </a:ext>
            </a:extLst>
          </p:cNvPr>
          <p:cNvSpPr txBox="1"/>
          <p:nvPr/>
        </p:nvSpPr>
        <p:spPr>
          <a:xfrm>
            <a:off x="1815830" y="3601377"/>
            <a:ext cx="8560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Thick-skinned deformation – </a:t>
            </a:r>
            <a:r>
              <a:rPr lang="it-IT" sz="3200" dirty="0" err="1"/>
              <a:t>Rifted</a:t>
            </a:r>
            <a:r>
              <a:rPr lang="it-IT" sz="3200" dirty="0"/>
              <a:t> Passive </a:t>
            </a:r>
            <a:r>
              <a:rPr lang="it-IT" sz="3200" dirty="0" err="1"/>
              <a:t>Margin</a:t>
            </a:r>
            <a:endParaRPr lang="it-IT" sz="3200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3A5239B-4DC8-44CB-BCDA-686FD7706F39}"/>
              </a:ext>
            </a:extLst>
          </p:cNvPr>
          <p:cNvGrpSpPr/>
          <p:nvPr/>
        </p:nvGrpSpPr>
        <p:grpSpPr>
          <a:xfrm>
            <a:off x="605522" y="1442513"/>
            <a:ext cx="9589477" cy="2090354"/>
            <a:chOff x="937530" y="745712"/>
            <a:chExt cx="9589477" cy="2090354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493B412-808F-4A23-937E-75899B9B0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3" t="4657" r="3780" b="57906"/>
            <a:stretch/>
          </p:blipFill>
          <p:spPr>
            <a:xfrm>
              <a:off x="1182933" y="745712"/>
              <a:ext cx="9344074" cy="2078769"/>
            </a:xfrm>
            <a:prstGeom prst="rect">
              <a:avLst/>
            </a:prstGeom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FB6BAF91-4330-44E7-8DDC-C4061E99FC17}"/>
                </a:ext>
              </a:extLst>
            </p:cNvPr>
            <p:cNvSpPr/>
            <p:nvPr/>
          </p:nvSpPr>
          <p:spPr>
            <a:xfrm>
              <a:off x="937530" y="2478213"/>
              <a:ext cx="9438640" cy="3578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B0B43C39-1B5B-447C-B6D3-B875A1C5E941}"/>
              </a:ext>
            </a:extLst>
          </p:cNvPr>
          <p:cNvGrpSpPr/>
          <p:nvPr/>
        </p:nvGrpSpPr>
        <p:grpSpPr>
          <a:xfrm>
            <a:off x="226313" y="4207897"/>
            <a:ext cx="11380306" cy="2128144"/>
            <a:chOff x="226313" y="3830451"/>
            <a:chExt cx="11380306" cy="2128144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F3C3182-AA62-4F18-8C5E-83A3A1E6A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" r="2216" b="60734"/>
            <a:stretch/>
          </p:blipFill>
          <p:spPr>
            <a:xfrm>
              <a:off x="226313" y="3830451"/>
              <a:ext cx="11380306" cy="2078769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CFF2A898-CCE2-4F2B-AC49-0D4AE41570B3}"/>
                </a:ext>
              </a:extLst>
            </p:cNvPr>
            <p:cNvSpPr/>
            <p:nvPr/>
          </p:nvSpPr>
          <p:spPr>
            <a:xfrm>
              <a:off x="226313" y="5179546"/>
              <a:ext cx="7109207" cy="7790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902FB8CE-FB55-43D8-9A39-ACC58006B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3" t="60387" r="28792" b="35313"/>
          <a:stretch/>
        </p:blipFill>
        <p:spPr>
          <a:xfrm>
            <a:off x="7445745" y="3195734"/>
            <a:ext cx="2651760" cy="23877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749F7BD-9171-494F-B604-F21916363E8A}"/>
              </a:ext>
            </a:extLst>
          </p:cNvPr>
          <p:cNvSpPr txBox="1"/>
          <p:nvPr/>
        </p:nvSpPr>
        <p:spPr>
          <a:xfrm>
            <a:off x="1546664" y="5602712"/>
            <a:ext cx="2143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/>
              <a:t>Shortening</a:t>
            </a:r>
            <a:r>
              <a:rPr lang="it-IT" sz="1400" i="1" dirty="0"/>
              <a:t>= 37km (-19%)*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3008BBE-024A-4C05-8CF6-C45B455FFBD4}"/>
              </a:ext>
            </a:extLst>
          </p:cNvPr>
          <p:cNvSpPr txBox="1"/>
          <p:nvPr/>
        </p:nvSpPr>
        <p:spPr>
          <a:xfrm>
            <a:off x="1003324" y="3236031"/>
            <a:ext cx="2351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/>
              <a:t>Shortening</a:t>
            </a:r>
            <a:r>
              <a:rPr lang="it-IT" sz="1400" i="1" dirty="0"/>
              <a:t>= 172km (-50%)*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79B3F4-9161-4374-BBA2-19433DA07BD6}"/>
              </a:ext>
            </a:extLst>
          </p:cNvPr>
          <p:cNvSpPr txBox="1"/>
          <p:nvPr/>
        </p:nvSpPr>
        <p:spPr>
          <a:xfrm>
            <a:off x="7962323" y="6411031"/>
            <a:ext cx="4003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/>
              <a:t>* </a:t>
            </a:r>
            <a:r>
              <a:rPr lang="it-IT" sz="1400" i="1" dirty="0" err="1"/>
              <a:t>Shortening</a:t>
            </a:r>
            <a:r>
              <a:rPr lang="it-IT" sz="1400" i="1" dirty="0"/>
              <a:t> </a:t>
            </a:r>
            <a:r>
              <a:rPr lang="it-IT" sz="1400" i="1" dirty="0" err="1"/>
              <a:t>calculated</a:t>
            </a:r>
            <a:r>
              <a:rPr lang="it-IT" sz="1400" i="1" dirty="0"/>
              <a:t> after extension </a:t>
            </a:r>
            <a:r>
              <a:rPr lang="it-IT" sz="1400" i="1" dirty="0" err="1"/>
              <a:t>restoration</a:t>
            </a:r>
            <a:endParaRPr lang="it-IT" sz="1400" i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B467FE-24E6-A240-C016-FE9F1151F3CF}"/>
              </a:ext>
            </a:extLst>
          </p:cNvPr>
          <p:cNvSpPr txBox="1"/>
          <p:nvPr/>
        </p:nvSpPr>
        <p:spPr>
          <a:xfrm>
            <a:off x="3329608" y="156916"/>
            <a:ext cx="623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>
                <a:latin typeface="Amasis MT Pro Black" panose="02040A04050005020304" pitchFamily="18" charset="0"/>
              </a:rPr>
              <a:t>Previous</a:t>
            </a:r>
            <a:r>
              <a:rPr lang="it-IT" sz="3600" dirty="0">
                <a:latin typeface="Amasis MT Pro Black" panose="02040A04050005020304" pitchFamily="18" charset="0"/>
              </a:rPr>
              <a:t> </a:t>
            </a:r>
            <a:r>
              <a:rPr lang="it-IT" sz="3600" dirty="0" err="1">
                <a:latin typeface="Amasis MT Pro Black" panose="02040A04050005020304" pitchFamily="18" charset="0"/>
              </a:rPr>
              <a:t>interpretations</a:t>
            </a:r>
            <a:endParaRPr lang="it-IT" sz="3600" dirty="0">
              <a:latin typeface="Amasis MT Pro Black" panose="02040A040500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9E86045-BC69-1407-100E-26A29954D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8145" y="749537"/>
            <a:ext cx="1907541" cy="2376102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1A6DFF38-3A7A-7A0F-CAC2-7CC0B04DA3FA}"/>
              </a:ext>
            </a:extLst>
          </p:cNvPr>
          <p:cNvSpPr/>
          <p:nvPr/>
        </p:nvSpPr>
        <p:spPr>
          <a:xfrm>
            <a:off x="8844022" y="4210706"/>
            <a:ext cx="541715" cy="52361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734C9A1E-6C91-FDE5-4265-C1E09B722F2E}"/>
              </a:ext>
            </a:extLst>
          </p:cNvPr>
          <p:cNvCxnSpPr>
            <a:cxnSpLocks/>
          </p:cNvCxnSpPr>
          <p:nvPr/>
        </p:nvCxnSpPr>
        <p:spPr>
          <a:xfrm flipH="1">
            <a:off x="7143765" y="5602014"/>
            <a:ext cx="2241973" cy="9485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 descr="Immagine che contiene testo&#10;&#10;Descrizione generata automaticamente">
            <a:extLst>
              <a:ext uri="{FF2B5EF4-FFF2-40B4-BE49-F238E27FC236}">
                <a16:creationId xmlns:a16="http://schemas.microsoft.com/office/drawing/2014/main" id="{A05955CE-38D7-70DA-20D0-CF6C8FF70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3965231"/>
            <a:ext cx="857677" cy="390353"/>
          </a:xfrm>
          <a:prstGeom prst="rect">
            <a:avLst/>
          </a:prstGeom>
        </p:spPr>
      </p:pic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D5AA753F-5E3C-9719-A41D-6C16F3054820}"/>
              </a:ext>
            </a:extLst>
          </p:cNvPr>
          <p:cNvCxnSpPr>
            <a:cxnSpLocks/>
          </p:cNvCxnSpPr>
          <p:nvPr/>
        </p:nvCxnSpPr>
        <p:spPr>
          <a:xfrm flipH="1">
            <a:off x="10371090" y="877824"/>
            <a:ext cx="939505" cy="12882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>
            <a:extLst>
              <a:ext uri="{FF2B5EF4-FFF2-40B4-BE49-F238E27FC236}">
                <a16:creationId xmlns:a16="http://schemas.microsoft.com/office/drawing/2014/main" id="{AAA3DF3C-07A6-282C-30F8-6F2A078CA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3" y="1338286"/>
            <a:ext cx="973994" cy="5095033"/>
          </a:xfrm>
          <a:prstGeom prst="rect">
            <a:avLst/>
          </a:prstGeom>
        </p:spPr>
      </p:pic>
      <p:sp>
        <p:nvSpPr>
          <p:cNvPr id="6" name="Sottotitolo 2">
            <a:extLst>
              <a:ext uri="{FF2B5EF4-FFF2-40B4-BE49-F238E27FC236}">
                <a16:creationId xmlns:a16="http://schemas.microsoft.com/office/drawing/2014/main" id="{5C45CE55-73D8-85D6-68D8-C5E2C0BD43B3}"/>
              </a:ext>
            </a:extLst>
          </p:cNvPr>
          <p:cNvSpPr txBox="1">
            <a:spLocks/>
          </p:cNvSpPr>
          <p:nvPr/>
        </p:nvSpPr>
        <p:spPr>
          <a:xfrm>
            <a:off x="0" y="6553007"/>
            <a:ext cx="7537622" cy="3666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Tavani et al. (under review); Sani et al., 2004; Patacca et al., 2008; Cardello et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Doglioni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2015; Volpe et al., 2022  (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images)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55CF5FD-186F-BF3D-A538-D59AB01A5EDB}"/>
              </a:ext>
            </a:extLst>
          </p:cNvPr>
          <p:cNvGrpSpPr/>
          <p:nvPr/>
        </p:nvGrpSpPr>
        <p:grpSpPr>
          <a:xfrm>
            <a:off x="1930959" y="1901337"/>
            <a:ext cx="2318397" cy="3996604"/>
            <a:chOff x="3156250" y="1864380"/>
            <a:chExt cx="2695909" cy="4626973"/>
          </a:xfrm>
        </p:grpSpPr>
        <p:pic>
          <p:nvPicPr>
            <p:cNvPr id="10" name="Immagine 9" descr="Immagine che contiene tavolo&#10;&#10;Descrizione generata automaticamente">
              <a:extLst>
                <a:ext uri="{FF2B5EF4-FFF2-40B4-BE49-F238E27FC236}">
                  <a16:creationId xmlns:a16="http://schemas.microsoft.com/office/drawing/2014/main" id="{181C6DFE-826E-55CD-194D-B7787259A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87" r="50899" b="1923"/>
            <a:stretch/>
          </p:blipFill>
          <p:spPr>
            <a:xfrm>
              <a:off x="3156250" y="1864380"/>
              <a:ext cx="2695909" cy="4626973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5BDB041-C721-CBD4-DC5A-36664B58CA43}"/>
                </a:ext>
              </a:extLst>
            </p:cNvPr>
            <p:cNvSpPr txBox="1"/>
            <p:nvPr/>
          </p:nvSpPr>
          <p:spPr>
            <a:xfrm>
              <a:off x="3813649" y="2114132"/>
              <a:ext cx="69055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it-IT" sz="1200" dirty="0">
                <a:latin typeface="Times LT Std"/>
              </a:endParaRPr>
            </a:p>
            <a:p>
              <a:pPr algn="ctr"/>
              <a:r>
                <a:rPr lang="it-IT" sz="1200" dirty="0">
                  <a:latin typeface="Times LT Std"/>
                </a:rPr>
                <a:t>Flysch</a:t>
              </a:r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9C995DF-F98D-9E10-6695-0777983FE1B0}"/>
              </a:ext>
            </a:extLst>
          </p:cNvPr>
          <p:cNvSpPr txBox="1"/>
          <p:nvPr/>
        </p:nvSpPr>
        <p:spPr>
          <a:xfrm>
            <a:off x="399125" y="168736"/>
            <a:ext cx="8135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latin typeface="Amasis MT Pro Black" panose="02040A04050005020304" pitchFamily="18" charset="0"/>
              </a:rPr>
              <a:t>Stratigraphy</a:t>
            </a:r>
            <a:r>
              <a:rPr lang="it-IT" sz="3200" b="1" dirty="0">
                <a:latin typeface="Amasis MT Pro Black" panose="02040A04050005020304" pitchFamily="18" charset="0"/>
              </a:rPr>
              <a:t> - </a:t>
            </a:r>
            <a:r>
              <a:rPr lang="it-IT" sz="2400" b="1" dirty="0">
                <a:latin typeface="Amasis MT Pro Black" panose="02040A04050005020304" pitchFamily="18" charset="0"/>
              </a:rPr>
              <a:t>Central Apennines </a:t>
            </a:r>
            <a:endParaRPr lang="it-IT" sz="4000" b="1" dirty="0">
              <a:latin typeface="Amasis MT Pro Black" panose="02040A04050005020304" pitchFamily="18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641DBE7-3667-4B49-97E1-AE8479BF8E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98"/>
          <a:stretch/>
        </p:blipFill>
        <p:spPr>
          <a:xfrm>
            <a:off x="9579960" y="3557651"/>
            <a:ext cx="2410911" cy="3035903"/>
          </a:xfrm>
          <a:prstGeom prst="rect">
            <a:avLst/>
          </a:prstGeom>
        </p:spPr>
      </p:pic>
      <p:pic>
        <p:nvPicPr>
          <p:cNvPr id="3" name="Immagine 2" descr="Immagine che contiene testo, ricevuta, screenshot&#10;&#10;Descrizione generata automaticamente">
            <a:extLst>
              <a:ext uri="{FF2B5EF4-FFF2-40B4-BE49-F238E27FC236}">
                <a16:creationId xmlns:a16="http://schemas.microsoft.com/office/drawing/2014/main" id="{E082B0C4-10F3-E7E9-5A5B-1757BDDB24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r="42756"/>
          <a:stretch/>
        </p:blipFill>
        <p:spPr>
          <a:xfrm>
            <a:off x="4812170" y="1923486"/>
            <a:ext cx="1746719" cy="442654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A1B2E1-4923-E5C5-BB80-98314F8C3440}"/>
              </a:ext>
            </a:extLst>
          </p:cNvPr>
          <p:cNvSpPr txBox="1"/>
          <p:nvPr/>
        </p:nvSpPr>
        <p:spPr>
          <a:xfrm>
            <a:off x="2569741" y="1040614"/>
            <a:ext cx="371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Carbonate Platform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E946353-FF3A-C8F8-C28D-ED7F113683BA}"/>
              </a:ext>
            </a:extLst>
          </p:cNvPr>
          <p:cNvSpPr txBox="1"/>
          <p:nvPr/>
        </p:nvSpPr>
        <p:spPr>
          <a:xfrm flipH="1">
            <a:off x="2575289" y="1476949"/>
            <a:ext cx="97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Outcrop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2C71A5-79E5-3FBC-2FAB-2ECEAA3FEF72}"/>
              </a:ext>
            </a:extLst>
          </p:cNvPr>
          <p:cNvSpPr txBox="1"/>
          <p:nvPr/>
        </p:nvSpPr>
        <p:spPr>
          <a:xfrm flipH="1">
            <a:off x="5127776" y="1475766"/>
            <a:ext cx="97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Seismic</a:t>
            </a:r>
            <a:endParaRPr lang="it-IT" dirty="0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A3DA26B3-83DD-F153-1DF9-FDE4044B9D37}"/>
              </a:ext>
            </a:extLst>
          </p:cNvPr>
          <p:cNvCxnSpPr>
            <a:cxnSpLocks/>
          </p:cNvCxnSpPr>
          <p:nvPr/>
        </p:nvCxnSpPr>
        <p:spPr>
          <a:xfrm>
            <a:off x="9440100" y="269966"/>
            <a:ext cx="0" cy="62213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E15EA0D-0264-CB27-A127-3A1DC5F90447}"/>
              </a:ext>
            </a:extLst>
          </p:cNvPr>
          <p:cNvSpPr txBox="1"/>
          <p:nvPr/>
        </p:nvSpPr>
        <p:spPr>
          <a:xfrm>
            <a:off x="183953" y="1040614"/>
            <a:ext cx="1725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Circeo Basin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AA04D78-18B0-FAC6-2A9B-832509C7F014}"/>
              </a:ext>
            </a:extLst>
          </p:cNvPr>
          <p:cNvSpPr txBox="1"/>
          <p:nvPr/>
        </p:nvSpPr>
        <p:spPr>
          <a:xfrm>
            <a:off x="9435367" y="3037490"/>
            <a:ext cx="2568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latin typeface="Amasis MT Pro Black" panose="02040A04050005020304" pitchFamily="18" charset="0"/>
              </a:rPr>
              <a:t>Northern Apennines</a:t>
            </a:r>
            <a:endParaRPr lang="it-IT" b="1" dirty="0">
              <a:latin typeface="Amasis MT Pro Black" panose="02040A04050005020304" pitchFamily="18" charset="0"/>
            </a:endParaRPr>
          </a:p>
          <a:p>
            <a:pPr algn="ctr"/>
            <a:r>
              <a:rPr lang="it-IT" dirty="0" err="1">
                <a:latin typeface="Amasis MT Pro Black" panose="02040A04050005020304" pitchFamily="18" charset="0"/>
              </a:rPr>
              <a:t>Tuscany</a:t>
            </a:r>
            <a:r>
              <a:rPr lang="it-IT" dirty="0">
                <a:latin typeface="Amasis MT Pro Black" panose="02040A04050005020304" pitchFamily="18" charset="0"/>
              </a:rPr>
              <a:t> </a:t>
            </a:r>
            <a:r>
              <a:rPr lang="it-IT" dirty="0" err="1">
                <a:latin typeface="Amasis MT Pro Black" panose="02040A04050005020304" pitchFamily="18" charset="0"/>
              </a:rPr>
              <a:t>outcrops</a:t>
            </a:r>
            <a:endParaRPr lang="it-IT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279E5F4-D468-B5FB-FB3C-4173BE0759FD}"/>
              </a:ext>
            </a:extLst>
          </p:cNvPr>
          <p:cNvSpPr/>
          <p:nvPr/>
        </p:nvSpPr>
        <p:spPr>
          <a:xfrm>
            <a:off x="501861" y="4064000"/>
            <a:ext cx="1100763" cy="2369319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A8CE12B4-986A-5722-8E81-3B2F08346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5986" y="1490153"/>
            <a:ext cx="1661715" cy="481897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4CAF789-BFBB-98F1-91DF-C8EF0911E5D2}"/>
              </a:ext>
            </a:extLst>
          </p:cNvPr>
          <p:cNvSpPr txBox="1"/>
          <p:nvPr/>
        </p:nvSpPr>
        <p:spPr>
          <a:xfrm>
            <a:off x="6198641" y="1014826"/>
            <a:ext cx="371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Slope to basin – Gran Sasso</a:t>
            </a:r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5673EC17-A9AF-F48B-B46D-28ED37A54302}"/>
              </a:ext>
            </a:extLst>
          </p:cNvPr>
          <p:cNvCxnSpPr>
            <a:cxnSpLocks/>
          </p:cNvCxnSpPr>
          <p:nvPr/>
        </p:nvCxnSpPr>
        <p:spPr>
          <a:xfrm>
            <a:off x="2012258" y="1169294"/>
            <a:ext cx="45934" cy="51720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0F5A462D-C6DB-DFC3-DB59-65565AE92E13}"/>
              </a:ext>
            </a:extLst>
          </p:cNvPr>
          <p:cNvCxnSpPr/>
          <p:nvPr/>
        </p:nvCxnSpPr>
        <p:spPr>
          <a:xfrm>
            <a:off x="6652815" y="1092635"/>
            <a:ext cx="45934" cy="51720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E9368F66-8DD7-5EF7-BDA8-684D55E8568F}"/>
              </a:ext>
            </a:extLst>
          </p:cNvPr>
          <p:cNvCxnSpPr/>
          <p:nvPr/>
        </p:nvCxnSpPr>
        <p:spPr>
          <a:xfrm>
            <a:off x="4325739" y="2009499"/>
            <a:ext cx="4824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57F6F1EE-8805-A892-DEFE-15CB3F55D6C0}"/>
              </a:ext>
            </a:extLst>
          </p:cNvPr>
          <p:cNvCxnSpPr>
            <a:cxnSpLocks/>
          </p:cNvCxnSpPr>
          <p:nvPr/>
        </p:nvCxnSpPr>
        <p:spPr>
          <a:xfrm flipV="1">
            <a:off x="4215929" y="4384889"/>
            <a:ext cx="592212" cy="1759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9A3D999-0571-0343-D9F6-A862A845682B}"/>
              </a:ext>
            </a:extLst>
          </p:cNvPr>
          <p:cNvSpPr txBox="1"/>
          <p:nvPr/>
        </p:nvSpPr>
        <p:spPr>
          <a:xfrm>
            <a:off x="62755" y="753511"/>
            <a:ext cx="55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SW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BA77DA3-2427-B486-CB6B-4AFC7D2A17AB}"/>
              </a:ext>
            </a:extLst>
          </p:cNvPr>
          <p:cNvSpPr txBox="1"/>
          <p:nvPr/>
        </p:nvSpPr>
        <p:spPr>
          <a:xfrm>
            <a:off x="8774746" y="753511"/>
            <a:ext cx="55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NE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4DC2381B-8DB0-70FD-84EC-B49DE51EF8A1}"/>
              </a:ext>
            </a:extLst>
          </p:cNvPr>
          <p:cNvGrpSpPr/>
          <p:nvPr/>
        </p:nvGrpSpPr>
        <p:grpSpPr>
          <a:xfrm>
            <a:off x="9747328" y="168736"/>
            <a:ext cx="2045547" cy="2825154"/>
            <a:chOff x="9640525" y="212336"/>
            <a:chExt cx="1944211" cy="2613606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51559CC8-46D6-3CEB-3FC2-B69A46CC3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7" t="4836" r="29860" b="31294"/>
            <a:stretch/>
          </p:blipFill>
          <p:spPr>
            <a:xfrm>
              <a:off x="9640525" y="212336"/>
              <a:ext cx="1944211" cy="261360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40ECF129-AD07-BF54-7F92-90E9A7D70C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94072" y="290260"/>
              <a:ext cx="0" cy="3693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E2F8762-74F7-10C6-C264-76A041B85A51}"/>
              </a:ext>
            </a:extLst>
          </p:cNvPr>
          <p:cNvSpPr txBox="1"/>
          <p:nvPr/>
        </p:nvSpPr>
        <p:spPr>
          <a:xfrm>
            <a:off x="3815625" y="6013115"/>
            <a:ext cx="2503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?</a:t>
            </a:r>
            <a:endParaRPr lang="it-IT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CABDC6C-FD96-B451-31A2-EBBECD7055BF}"/>
              </a:ext>
            </a:extLst>
          </p:cNvPr>
          <p:cNvSpPr txBox="1"/>
          <p:nvPr/>
        </p:nvSpPr>
        <p:spPr>
          <a:xfrm>
            <a:off x="883211" y="4505214"/>
            <a:ext cx="2503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?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563586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C81755-767A-B7DF-8534-B347B2AD658E}"/>
              </a:ext>
            </a:extLst>
          </p:cNvPr>
          <p:cNvSpPr txBox="1"/>
          <p:nvPr/>
        </p:nvSpPr>
        <p:spPr>
          <a:xfrm>
            <a:off x="612186" y="167988"/>
            <a:ext cx="10665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Amasis MT Pro Black" panose="02040A04050005020304" pitchFamily="18" charset="0"/>
              </a:rPr>
              <a:t>Crust Architecture and </a:t>
            </a:r>
            <a:r>
              <a:rPr lang="it-IT" sz="3600" dirty="0" err="1">
                <a:latin typeface="Amasis MT Pro Black" panose="02040A04050005020304" pitchFamily="18" charset="0"/>
              </a:rPr>
              <a:t>Inheritance</a:t>
            </a:r>
            <a:r>
              <a:rPr lang="it-IT" sz="3600" dirty="0">
                <a:latin typeface="Amasis MT Pro Black" panose="02040A04050005020304" pitchFamily="18" charset="0"/>
              </a:rPr>
              <a:t> - </a:t>
            </a:r>
            <a:r>
              <a:rPr lang="it-IT" sz="2800" dirty="0" err="1">
                <a:latin typeface="Amasis MT Pro Black" panose="02040A04050005020304" pitchFamily="18" charset="0"/>
              </a:rPr>
              <a:t>examples</a:t>
            </a:r>
            <a:endParaRPr lang="it-IT" sz="3600" dirty="0">
              <a:latin typeface="Amasis MT Pro Black" panose="02040A040500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5C8B820-2975-E283-B500-0AD42EA09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46" y="957533"/>
            <a:ext cx="8826454" cy="54322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342BC5-F92E-CBEE-56A1-EA65DFFE85C7}"/>
              </a:ext>
            </a:extLst>
          </p:cNvPr>
          <p:cNvSpPr txBox="1"/>
          <p:nvPr/>
        </p:nvSpPr>
        <p:spPr>
          <a:xfrm>
            <a:off x="9956800" y="2879635"/>
            <a:ext cx="1851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Analogues</a:t>
            </a:r>
            <a:r>
              <a:rPr lang="it-IT" dirty="0"/>
              <a:t>:</a:t>
            </a:r>
          </a:p>
          <a:p>
            <a:r>
              <a:rPr lang="it-IT" dirty="0"/>
              <a:t>Alto-tiberina fault</a:t>
            </a:r>
          </a:p>
          <a:p>
            <a:r>
              <a:rPr lang="it-IT" dirty="0" err="1"/>
              <a:t>Zuccale</a:t>
            </a:r>
            <a:r>
              <a:rPr lang="it-IT" dirty="0"/>
              <a:t> fault</a:t>
            </a:r>
          </a:p>
        </p:txBody>
      </p:sp>
    </p:spTree>
    <p:extLst>
      <p:ext uri="{BB962C8B-B14F-4D97-AF65-F5344CB8AC3E}">
        <p14:creationId xmlns:p14="http://schemas.microsoft.com/office/powerpoint/2010/main" val="383356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C81755-767A-B7DF-8534-B347B2AD658E}"/>
              </a:ext>
            </a:extLst>
          </p:cNvPr>
          <p:cNvSpPr txBox="1"/>
          <p:nvPr/>
        </p:nvSpPr>
        <p:spPr>
          <a:xfrm>
            <a:off x="612186" y="167988"/>
            <a:ext cx="10665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Amasis MT Pro Black" panose="02040A04050005020304" pitchFamily="18" charset="0"/>
              </a:rPr>
              <a:t>Crust Architecture and </a:t>
            </a:r>
            <a:r>
              <a:rPr lang="it-IT" sz="3600" dirty="0" err="1">
                <a:latin typeface="Amasis MT Pro Black" panose="02040A04050005020304" pitchFamily="18" charset="0"/>
              </a:rPr>
              <a:t>Inheritance</a:t>
            </a:r>
            <a:r>
              <a:rPr lang="it-IT" sz="3600" dirty="0">
                <a:latin typeface="Amasis MT Pro Black" panose="02040A04050005020304" pitchFamily="18" charset="0"/>
              </a:rPr>
              <a:t> - </a:t>
            </a:r>
            <a:r>
              <a:rPr lang="it-IT" sz="2800" dirty="0" err="1">
                <a:latin typeface="Amasis MT Pro Black" panose="02040A04050005020304" pitchFamily="18" charset="0"/>
              </a:rPr>
              <a:t>examples</a:t>
            </a:r>
            <a:endParaRPr lang="it-IT" sz="3600" dirty="0">
              <a:latin typeface="Amasis MT Pro Black" panose="02040A040500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FFDBE38-53E2-A0F3-4F80-DEB9D35DA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67" y="1293588"/>
            <a:ext cx="9414425" cy="50564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6894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5D44F6D-7454-4653-85B4-EEE5EBEB4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0" t="9276" r="8959" b="11739"/>
          <a:stretch/>
        </p:blipFill>
        <p:spPr>
          <a:xfrm>
            <a:off x="0" y="429241"/>
            <a:ext cx="4349292" cy="6093480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C37C290-1971-45DE-B28D-9741A9967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3329752"/>
            <a:ext cx="8015798" cy="319296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B3FF93-50D2-4754-9320-A3B96D40148A}"/>
              </a:ext>
            </a:extLst>
          </p:cNvPr>
          <p:cNvSpPr txBox="1"/>
          <p:nvPr/>
        </p:nvSpPr>
        <p:spPr>
          <a:xfrm>
            <a:off x="4800997" y="1270088"/>
            <a:ext cx="6841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latin typeface="Amasis MT Pro Black" panose="02040A04050005020304" pitchFamily="18" charset="0"/>
              </a:rPr>
              <a:t>ViDEPI</a:t>
            </a:r>
            <a:r>
              <a:rPr lang="it-IT" sz="3200" dirty="0">
                <a:latin typeface="Amasis MT Pro Black" panose="02040A04050005020304" pitchFamily="18" charset="0"/>
              </a:rPr>
              <a:t> </a:t>
            </a:r>
            <a:r>
              <a:rPr lang="it-IT" sz="3200" dirty="0" err="1">
                <a:latin typeface="Amasis MT Pro Black" panose="02040A04050005020304" pitchFamily="18" charset="0"/>
              </a:rPr>
              <a:t>wells</a:t>
            </a:r>
            <a:r>
              <a:rPr lang="it-IT" sz="3200" dirty="0">
                <a:latin typeface="Amasis MT Pro Black" panose="02040A04050005020304" pitchFamily="18" charset="0"/>
              </a:rPr>
              <a:t> and </a:t>
            </a:r>
            <a:r>
              <a:rPr lang="it-IT" sz="3200" dirty="0" err="1">
                <a:latin typeface="Amasis MT Pro Black" panose="02040A04050005020304" pitchFamily="18" charset="0"/>
              </a:rPr>
              <a:t>sesismic</a:t>
            </a:r>
            <a:r>
              <a:rPr lang="it-IT" sz="3200" dirty="0">
                <a:latin typeface="Amasis MT Pro Black" panose="02040A04050005020304" pitchFamily="18" charset="0"/>
              </a:rPr>
              <a:t> lines</a:t>
            </a:r>
          </a:p>
        </p:txBody>
      </p:sp>
    </p:spTree>
    <p:extLst>
      <p:ext uri="{BB962C8B-B14F-4D97-AF65-F5344CB8AC3E}">
        <p14:creationId xmlns:p14="http://schemas.microsoft.com/office/powerpoint/2010/main" val="2694767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mappa&#10;&#10;Descrizione generata automaticamente">
            <a:extLst>
              <a:ext uri="{FF2B5EF4-FFF2-40B4-BE49-F238E27FC236}">
                <a16:creationId xmlns:a16="http://schemas.microsoft.com/office/drawing/2014/main" id="{B6DB16AE-0424-4E18-9E9F-FB4FF0F08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t="2009" b="20889"/>
          <a:stretch/>
        </p:blipFill>
        <p:spPr>
          <a:xfrm>
            <a:off x="176642" y="13329"/>
            <a:ext cx="11568545" cy="684467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A123C7-117C-4AFA-8DF0-6103F9542D74}"/>
              </a:ext>
            </a:extLst>
          </p:cNvPr>
          <p:cNvSpPr txBox="1"/>
          <p:nvPr/>
        </p:nvSpPr>
        <p:spPr>
          <a:xfrm>
            <a:off x="1316139" y="0"/>
            <a:ext cx="4299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>
                <a:latin typeface="Amasis MT Pro Black" panose="02040A04050005020304" pitchFamily="18" charset="0"/>
              </a:rPr>
              <a:t>Published</a:t>
            </a:r>
            <a:r>
              <a:rPr lang="it-IT" sz="3600" dirty="0">
                <a:latin typeface="Amasis MT Pro Black" panose="02040A04050005020304" pitchFamily="18" charset="0"/>
              </a:rPr>
              <a:t> </a:t>
            </a:r>
            <a:r>
              <a:rPr lang="it-IT" sz="3600" dirty="0" err="1">
                <a:latin typeface="Amasis MT Pro Black" panose="02040A04050005020304" pitchFamily="18" charset="0"/>
              </a:rPr>
              <a:t>maps</a:t>
            </a:r>
            <a:endParaRPr lang="it-IT" sz="36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250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19199</TotalTime>
  <Words>470</Words>
  <Application>Microsoft Office PowerPoint</Application>
  <PresentationFormat>Widescreen</PresentationFormat>
  <Paragraphs>81</Paragraphs>
  <Slides>13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4" baseType="lpstr">
      <vt:lpstr>Amasis MT Pro Black</vt:lpstr>
      <vt:lpstr>Amasis MT Pro Light</vt:lpstr>
      <vt:lpstr>Arial</vt:lpstr>
      <vt:lpstr>Calibri</vt:lpstr>
      <vt:lpstr>Calibri Light</vt:lpstr>
      <vt:lpstr>CentSchbkCyrill BT</vt:lpstr>
      <vt:lpstr>Century Schoolbook</vt:lpstr>
      <vt:lpstr>Exotc350 DmBd BT</vt:lpstr>
      <vt:lpstr>Times LT Std</vt:lpstr>
      <vt:lpstr>Times New Roman</vt:lpstr>
      <vt:lpstr>Tema di Office</vt:lpstr>
      <vt:lpstr>       The role of rifting related structural inheritance on the Apennine belt development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rifting structural inheritance on the behaviour of fold-&amp;-thrust belt deformations</dc:title>
  <dc:creator>AUGUSTO MARESCA</dc:creator>
  <cp:lastModifiedBy>AUGUSTO MARESCA</cp:lastModifiedBy>
  <cp:revision>101</cp:revision>
  <dcterms:created xsi:type="dcterms:W3CDTF">2021-11-17T10:49:50Z</dcterms:created>
  <dcterms:modified xsi:type="dcterms:W3CDTF">2023-04-28T08:18:30Z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2023-04-24T09:08:24Z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30256e0c-1483-4ba0-bb26-d0cc469f9083</vt:lpwstr>
  </property>
  <property fmtid="{D5CDD505-2E9C-101B-9397-08002B2CF9AE}" pid="8" name="MSIP_Label_2ad0b24d-6422-44b0-b3de-abb3a9e8c81a_ContentBits">
    <vt:lpwstr>0</vt:lpwstr>
  </property>
</Properties>
</file>