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256" r:id="rId2"/>
    <p:sldId id="258" r:id="rId3"/>
    <p:sldId id="259" r:id="rId4"/>
    <p:sldId id="264" r:id="rId5"/>
    <p:sldId id="260" r:id="rId6"/>
    <p:sldId id="265" r:id="rId7"/>
    <p:sldId id="266" r:id="rId8"/>
    <p:sldId id="267" r:id="rId9"/>
    <p:sldId id="261" r:id="rId10"/>
    <p:sldId id="269" r:id="rId11"/>
    <p:sldId id="262" r:id="rId12"/>
    <p:sldId id="268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67DDA-71BF-45A2-BE15-1DF6FC5F01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3950FBF-229E-4233-9D90-3477F72D6F0E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000" b="1" dirty="0" smtClean="0">
              <a:latin typeface="+mj-lt"/>
              <a:ea typeface="Verdana" panose="020B0604030504040204" pitchFamily="34" charset="0"/>
            </a:rPr>
            <a:t>Ocean dynamics of the area of interest (AOI) – </a:t>
          </a:r>
        </a:p>
        <a:p>
          <a:pPr>
            <a:spcAft>
              <a:spcPts val="600"/>
            </a:spcAft>
          </a:pPr>
          <a:r>
            <a:rPr lang="en-US" sz="2000" b="1" dirty="0" smtClean="0">
              <a:latin typeface="+mj-lt"/>
              <a:ea typeface="Verdana" panose="020B0604030504040204" pitchFamily="34" charset="0"/>
            </a:rPr>
            <a:t>What we’ve already known</a:t>
          </a:r>
          <a:endParaRPr lang="en-US" sz="2000" b="1" dirty="0">
            <a:latin typeface="+mj-lt"/>
          </a:endParaRPr>
        </a:p>
      </dgm:t>
    </dgm:pt>
    <dgm:pt modelId="{53DF82D6-73AB-463F-9502-9D2780B0398A}" type="parTrans" cxnId="{1A1100B6-5617-4250-AFD9-E4F2BBA3929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6A69B7D-6692-4FDE-AEFC-91910925D36C}" type="sibTrans" cxnId="{1A1100B6-5617-4250-AFD9-E4F2BBA39291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+mj-lt"/>
          </a:endParaRPr>
        </a:p>
      </dgm:t>
    </dgm:pt>
    <dgm:pt modelId="{4FB1AEB9-2EBD-4CA4-88F2-E20AEA393287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2000" b="1" dirty="0" smtClean="0">
              <a:latin typeface="+mj-lt"/>
              <a:ea typeface="Verdana" panose="020B0604030504040204" pitchFamily="34" charset="0"/>
            </a:rPr>
            <a:t>From raw measurements to scientific information</a:t>
          </a:r>
        </a:p>
      </dgm:t>
    </dgm:pt>
    <dgm:pt modelId="{22FB7DE1-106F-4858-93CE-450B57D4B2BA}" type="parTrans" cxnId="{F2B4F26D-3898-4AC3-ACD1-AC324FA81D4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0B4E5C4-B74C-4BB2-9B7C-26060994FE23}" type="sibTrans" cxnId="{F2B4F26D-3898-4AC3-ACD1-AC324FA81D4D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F083BA2-8FB3-4885-B7B6-7E870BBBCD48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2000" b="1" dirty="0" smtClean="0">
              <a:latin typeface="+mj-lt"/>
              <a:ea typeface="Verdana" panose="020B0604030504040204" pitchFamily="34" charset="0"/>
            </a:rPr>
            <a:t>Near-shore SSC variability – </a:t>
          </a:r>
        </a:p>
        <a:p>
          <a:pPr>
            <a:spcAft>
              <a:spcPts val="600"/>
            </a:spcAft>
          </a:pPr>
          <a:r>
            <a:rPr lang="en-US" sz="2000" b="1" dirty="0" smtClean="0">
              <a:latin typeface="+mj-lt"/>
              <a:ea typeface="Verdana" panose="020B0604030504040204" pitchFamily="34" charset="0"/>
            </a:rPr>
            <a:t>What HF radar data and numerical model tell us</a:t>
          </a:r>
          <a:endParaRPr lang="en-US" sz="2000" b="1" dirty="0">
            <a:latin typeface="+mj-lt"/>
            <a:ea typeface="Verdana" panose="020B0604030504040204" pitchFamily="34" charset="0"/>
          </a:endParaRPr>
        </a:p>
      </dgm:t>
    </dgm:pt>
    <dgm:pt modelId="{D221BA6C-070A-4BEB-90CE-4C3739FC6A20}" type="parTrans" cxnId="{CE2F3600-789A-4050-90F2-A63DE0C930A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85BA016-42C4-47BB-B069-1D7F5A6B6CC2}" type="sibTrans" cxnId="{CE2F3600-789A-4050-90F2-A63DE0C930A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55C69F1-921D-40DF-ADA9-D4480AD6E6A5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2000" b="1" smtClean="0">
              <a:latin typeface="+mj-lt"/>
              <a:ea typeface="Verdana" panose="020B0604030504040204" pitchFamily="34" charset="0"/>
            </a:rPr>
            <a:t>Conclusions and future work</a:t>
          </a:r>
          <a:endParaRPr lang="en-US" sz="2000" b="1" dirty="0" smtClean="0">
            <a:latin typeface="+mj-lt"/>
            <a:ea typeface="Verdana" panose="020B0604030504040204" pitchFamily="34" charset="0"/>
          </a:endParaRPr>
        </a:p>
      </dgm:t>
    </dgm:pt>
    <dgm:pt modelId="{3301FE2D-3425-42D4-960B-E63FC677DBBC}" type="parTrans" cxnId="{D82310C0-4999-47C9-8FC8-B7905CEFD54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C47CFB4-0D75-4260-8609-1B5AE009BEE3}" type="sibTrans" cxnId="{D82310C0-4999-47C9-8FC8-B7905CEFD54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8324169-5717-4431-A29E-429CD8E9A210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2000" b="1" dirty="0" smtClean="0">
              <a:latin typeface="+mj-lt"/>
              <a:ea typeface="Verdana" panose="020B0604030504040204" pitchFamily="34" charset="0"/>
            </a:rPr>
            <a:t>Acknowledgement &amp; references</a:t>
          </a:r>
          <a:endParaRPr lang="en-US" sz="2000" b="1" dirty="0">
            <a:latin typeface="+mj-lt"/>
            <a:ea typeface="Verdana" panose="020B0604030504040204" pitchFamily="34" charset="0"/>
          </a:endParaRPr>
        </a:p>
      </dgm:t>
    </dgm:pt>
    <dgm:pt modelId="{7B647E10-9F09-4A9E-B4E2-BD3576D53507}" type="parTrans" cxnId="{3AF52AF7-038D-4A58-B498-4EC34BED9C1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65FB3BB-407A-458E-A2DE-95EA48DD6FDC}" type="sibTrans" cxnId="{3AF52AF7-038D-4A58-B498-4EC34BED9C1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F8F4F04-750B-4918-8C7A-2F0E0490966B}" type="pres">
      <dgm:prSet presAssocID="{8A067DDA-71BF-45A2-BE15-1DF6FC5F01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6C8362-9029-4F40-ADDD-0CA9D522BC94}" type="pres">
      <dgm:prSet presAssocID="{8A067DDA-71BF-45A2-BE15-1DF6FC5F01B2}" presName="Name1" presStyleCnt="0"/>
      <dgm:spPr/>
    </dgm:pt>
    <dgm:pt modelId="{2ED82414-83C3-4388-8763-6D75DB355CF8}" type="pres">
      <dgm:prSet presAssocID="{8A067DDA-71BF-45A2-BE15-1DF6FC5F01B2}" presName="cycle" presStyleCnt="0"/>
      <dgm:spPr/>
    </dgm:pt>
    <dgm:pt modelId="{EF3B95FD-375E-4521-9F6E-3C4295E66167}" type="pres">
      <dgm:prSet presAssocID="{8A067DDA-71BF-45A2-BE15-1DF6FC5F01B2}" presName="srcNode" presStyleLbl="node1" presStyleIdx="0" presStyleCnt="5"/>
      <dgm:spPr/>
    </dgm:pt>
    <dgm:pt modelId="{37095F49-F1B1-4CD9-97E5-64C629F92937}" type="pres">
      <dgm:prSet presAssocID="{8A067DDA-71BF-45A2-BE15-1DF6FC5F01B2}" presName="conn" presStyleLbl="parChTrans1D2" presStyleIdx="0" presStyleCnt="1"/>
      <dgm:spPr/>
      <dgm:t>
        <a:bodyPr/>
        <a:lstStyle/>
        <a:p>
          <a:endParaRPr lang="en-US"/>
        </a:p>
      </dgm:t>
    </dgm:pt>
    <dgm:pt modelId="{D57839EE-0A0D-4F7E-80C7-6AE831E77193}" type="pres">
      <dgm:prSet presAssocID="{8A067DDA-71BF-45A2-BE15-1DF6FC5F01B2}" presName="extraNode" presStyleLbl="node1" presStyleIdx="0" presStyleCnt="5"/>
      <dgm:spPr/>
    </dgm:pt>
    <dgm:pt modelId="{7AB9F9AC-75E7-421E-8853-6C9AC765A86D}" type="pres">
      <dgm:prSet presAssocID="{8A067DDA-71BF-45A2-BE15-1DF6FC5F01B2}" presName="dstNode" presStyleLbl="node1" presStyleIdx="0" presStyleCnt="5"/>
      <dgm:spPr/>
    </dgm:pt>
    <dgm:pt modelId="{CCEB9242-B5B6-4630-8A94-5C3404BCDA2B}" type="pres">
      <dgm:prSet presAssocID="{73950FBF-229E-4233-9D90-3477F72D6F0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2860C-5898-4F10-A622-869BA570C557}" type="pres">
      <dgm:prSet presAssocID="{73950FBF-229E-4233-9D90-3477F72D6F0E}" presName="accent_1" presStyleCnt="0"/>
      <dgm:spPr/>
    </dgm:pt>
    <dgm:pt modelId="{A3B70A16-8BF0-4C01-85A6-8F5E3EBFA142}" type="pres">
      <dgm:prSet presAssocID="{73950FBF-229E-4233-9D90-3477F72D6F0E}" presName="accentRepeatNode" presStyleLbl="solidFgAcc1" presStyleIdx="0" presStyleCnt="5" custLinFactX="-100000" custLinFactNeighborX="-133925" custLinFactNeighborY="26392"/>
      <dgm:spPr/>
    </dgm:pt>
    <dgm:pt modelId="{0AAA6FC5-70FB-4003-AD87-42AEA81DD10F}" type="pres">
      <dgm:prSet presAssocID="{4FB1AEB9-2EBD-4CA4-88F2-E20AEA39328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D184B-7756-4CA7-932A-838A8B6F0033}" type="pres">
      <dgm:prSet presAssocID="{4FB1AEB9-2EBD-4CA4-88F2-E20AEA393287}" presName="accent_2" presStyleCnt="0"/>
      <dgm:spPr/>
    </dgm:pt>
    <dgm:pt modelId="{E8E79B79-591D-4F26-ABE6-7D91BCABF11F}" type="pres">
      <dgm:prSet presAssocID="{4FB1AEB9-2EBD-4CA4-88F2-E20AEA393287}" presName="accentRepeatNode" presStyleLbl="solidFgAcc1" presStyleIdx="1" presStyleCnt="5"/>
      <dgm:spPr/>
    </dgm:pt>
    <dgm:pt modelId="{F0E920F2-2AC0-407F-9149-DB4A26D58B3E}" type="pres">
      <dgm:prSet presAssocID="{3F083BA2-8FB3-4885-B7B6-7E870BBBCD4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76C84-8A38-4800-899D-3AAD3DCADB14}" type="pres">
      <dgm:prSet presAssocID="{3F083BA2-8FB3-4885-B7B6-7E870BBBCD48}" presName="accent_3" presStyleCnt="0"/>
      <dgm:spPr/>
    </dgm:pt>
    <dgm:pt modelId="{219E0010-282D-4D52-9D5E-11E9A4B3DA0A}" type="pres">
      <dgm:prSet presAssocID="{3F083BA2-8FB3-4885-B7B6-7E870BBBCD48}" presName="accentRepeatNode" presStyleLbl="solidFgAcc1" presStyleIdx="2" presStyleCnt="5"/>
      <dgm:spPr/>
    </dgm:pt>
    <dgm:pt modelId="{C17D2D41-5E2E-4457-83D8-4C7F9FBE9121}" type="pres">
      <dgm:prSet presAssocID="{B55C69F1-921D-40DF-ADA9-D4480AD6E6A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842D1-75A7-42C6-BF8A-D55C815DBF95}" type="pres">
      <dgm:prSet presAssocID="{B55C69F1-921D-40DF-ADA9-D4480AD6E6A5}" presName="accent_4" presStyleCnt="0"/>
      <dgm:spPr/>
    </dgm:pt>
    <dgm:pt modelId="{7AB9CB70-AAF1-4E4F-88CA-0A8BE7DBDDF8}" type="pres">
      <dgm:prSet presAssocID="{B55C69F1-921D-40DF-ADA9-D4480AD6E6A5}" presName="accentRepeatNode" presStyleLbl="solidFgAcc1" presStyleIdx="3" presStyleCnt="5"/>
      <dgm:spPr/>
    </dgm:pt>
    <dgm:pt modelId="{983C6033-EDED-43C5-8C44-0BB77992D295}" type="pres">
      <dgm:prSet presAssocID="{58324169-5717-4431-A29E-429CD8E9A21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29C97-B74E-4DF8-8AD9-5941E80217EE}" type="pres">
      <dgm:prSet presAssocID="{58324169-5717-4431-A29E-429CD8E9A210}" presName="accent_5" presStyleCnt="0"/>
      <dgm:spPr/>
    </dgm:pt>
    <dgm:pt modelId="{706DE548-B659-431E-8F25-3D1BC7DA7281}" type="pres">
      <dgm:prSet presAssocID="{58324169-5717-4431-A29E-429CD8E9A210}" presName="accentRepeatNode" presStyleLbl="solidFgAcc1" presStyleIdx="4" presStyleCnt="5"/>
      <dgm:spPr/>
    </dgm:pt>
  </dgm:ptLst>
  <dgm:cxnLst>
    <dgm:cxn modelId="{F2B4F26D-3898-4AC3-ACD1-AC324FA81D4D}" srcId="{8A067DDA-71BF-45A2-BE15-1DF6FC5F01B2}" destId="{4FB1AEB9-2EBD-4CA4-88F2-E20AEA393287}" srcOrd="1" destOrd="0" parTransId="{22FB7DE1-106F-4858-93CE-450B57D4B2BA}" sibTransId="{30B4E5C4-B74C-4BB2-9B7C-26060994FE23}"/>
    <dgm:cxn modelId="{7B57600C-43F2-4261-81B8-7886B9A51508}" type="presOf" srcId="{B55C69F1-921D-40DF-ADA9-D4480AD6E6A5}" destId="{C17D2D41-5E2E-4457-83D8-4C7F9FBE9121}" srcOrd="0" destOrd="0" presId="urn:microsoft.com/office/officeart/2008/layout/VerticalCurvedList"/>
    <dgm:cxn modelId="{C99F49DC-0053-4D3F-9DB3-76ED826754C8}" type="presOf" srcId="{58324169-5717-4431-A29E-429CD8E9A210}" destId="{983C6033-EDED-43C5-8C44-0BB77992D295}" srcOrd="0" destOrd="0" presId="urn:microsoft.com/office/officeart/2008/layout/VerticalCurvedList"/>
    <dgm:cxn modelId="{D7582B7F-7C8F-48FA-8951-7FFE07FF70E5}" type="presOf" srcId="{4FB1AEB9-2EBD-4CA4-88F2-E20AEA393287}" destId="{0AAA6FC5-70FB-4003-AD87-42AEA81DD10F}" srcOrd="0" destOrd="0" presId="urn:microsoft.com/office/officeart/2008/layout/VerticalCurvedList"/>
    <dgm:cxn modelId="{7DC9E20B-DF0E-463E-BD1A-47F81EAD70E2}" type="presOf" srcId="{3F083BA2-8FB3-4885-B7B6-7E870BBBCD48}" destId="{F0E920F2-2AC0-407F-9149-DB4A26D58B3E}" srcOrd="0" destOrd="0" presId="urn:microsoft.com/office/officeart/2008/layout/VerticalCurvedList"/>
    <dgm:cxn modelId="{AC3BFC69-5F4F-4667-A550-19ECFCFCF9DD}" type="presOf" srcId="{73950FBF-229E-4233-9D90-3477F72D6F0E}" destId="{CCEB9242-B5B6-4630-8A94-5C3404BCDA2B}" srcOrd="0" destOrd="0" presId="urn:microsoft.com/office/officeart/2008/layout/VerticalCurvedList"/>
    <dgm:cxn modelId="{CE2F3600-789A-4050-90F2-A63DE0C930A6}" srcId="{8A067DDA-71BF-45A2-BE15-1DF6FC5F01B2}" destId="{3F083BA2-8FB3-4885-B7B6-7E870BBBCD48}" srcOrd="2" destOrd="0" parTransId="{D221BA6C-070A-4BEB-90CE-4C3739FC6A20}" sibTransId="{E85BA016-42C4-47BB-B069-1D7F5A6B6CC2}"/>
    <dgm:cxn modelId="{D82310C0-4999-47C9-8FC8-B7905CEFD54E}" srcId="{8A067DDA-71BF-45A2-BE15-1DF6FC5F01B2}" destId="{B55C69F1-921D-40DF-ADA9-D4480AD6E6A5}" srcOrd="3" destOrd="0" parTransId="{3301FE2D-3425-42D4-960B-E63FC677DBBC}" sibTransId="{9C47CFB4-0D75-4260-8609-1B5AE009BEE3}"/>
    <dgm:cxn modelId="{3AF52AF7-038D-4A58-B498-4EC34BED9C1C}" srcId="{8A067DDA-71BF-45A2-BE15-1DF6FC5F01B2}" destId="{58324169-5717-4431-A29E-429CD8E9A210}" srcOrd="4" destOrd="0" parTransId="{7B647E10-9F09-4A9E-B4E2-BD3576D53507}" sibTransId="{465FB3BB-407A-458E-A2DE-95EA48DD6FDC}"/>
    <dgm:cxn modelId="{4DD929A6-586D-4CB5-821D-641E8D83BA92}" type="presOf" srcId="{F6A69B7D-6692-4FDE-AEFC-91910925D36C}" destId="{37095F49-F1B1-4CD9-97E5-64C629F92937}" srcOrd="0" destOrd="0" presId="urn:microsoft.com/office/officeart/2008/layout/VerticalCurvedList"/>
    <dgm:cxn modelId="{C8A1EFDF-65C6-42D4-B440-12F7D244B930}" type="presOf" srcId="{8A067DDA-71BF-45A2-BE15-1DF6FC5F01B2}" destId="{2F8F4F04-750B-4918-8C7A-2F0E0490966B}" srcOrd="0" destOrd="0" presId="urn:microsoft.com/office/officeart/2008/layout/VerticalCurvedList"/>
    <dgm:cxn modelId="{1A1100B6-5617-4250-AFD9-E4F2BBA39291}" srcId="{8A067DDA-71BF-45A2-BE15-1DF6FC5F01B2}" destId="{73950FBF-229E-4233-9D90-3477F72D6F0E}" srcOrd="0" destOrd="0" parTransId="{53DF82D6-73AB-463F-9502-9D2780B0398A}" sibTransId="{F6A69B7D-6692-4FDE-AEFC-91910925D36C}"/>
    <dgm:cxn modelId="{E12E8720-F5A8-491F-A1A2-F84EBF6EFA03}" type="presParOf" srcId="{2F8F4F04-750B-4918-8C7A-2F0E0490966B}" destId="{CF6C8362-9029-4F40-ADDD-0CA9D522BC94}" srcOrd="0" destOrd="0" presId="urn:microsoft.com/office/officeart/2008/layout/VerticalCurvedList"/>
    <dgm:cxn modelId="{E01BE9DB-F445-4BA4-9267-05EED9531B88}" type="presParOf" srcId="{CF6C8362-9029-4F40-ADDD-0CA9D522BC94}" destId="{2ED82414-83C3-4388-8763-6D75DB355CF8}" srcOrd="0" destOrd="0" presId="urn:microsoft.com/office/officeart/2008/layout/VerticalCurvedList"/>
    <dgm:cxn modelId="{8A779BC4-BD70-463E-B062-41D3C0D268A4}" type="presParOf" srcId="{2ED82414-83C3-4388-8763-6D75DB355CF8}" destId="{EF3B95FD-375E-4521-9F6E-3C4295E66167}" srcOrd="0" destOrd="0" presId="urn:microsoft.com/office/officeart/2008/layout/VerticalCurvedList"/>
    <dgm:cxn modelId="{94AB5F50-3A02-4B41-8761-2048E931A9D4}" type="presParOf" srcId="{2ED82414-83C3-4388-8763-6D75DB355CF8}" destId="{37095F49-F1B1-4CD9-97E5-64C629F92937}" srcOrd="1" destOrd="0" presId="urn:microsoft.com/office/officeart/2008/layout/VerticalCurvedList"/>
    <dgm:cxn modelId="{A1969876-EB83-4BF3-87F9-2E767F8AAA78}" type="presParOf" srcId="{2ED82414-83C3-4388-8763-6D75DB355CF8}" destId="{D57839EE-0A0D-4F7E-80C7-6AE831E77193}" srcOrd="2" destOrd="0" presId="urn:microsoft.com/office/officeart/2008/layout/VerticalCurvedList"/>
    <dgm:cxn modelId="{FE92D49C-1035-4373-B6F7-DE94E93A0D52}" type="presParOf" srcId="{2ED82414-83C3-4388-8763-6D75DB355CF8}" destId="{7AB9F9AC-75E7-421E-8853-6C9AC765A86D}" srcOrd="3" destOrd="0" presId="urn:microsoft.com/office/officeart/2008/layout/VerticalCurvedList"/>
    <dgm:cxn modelId="{9A5EC58A-B27F-45A6-894D-EF9D77285994}" type="presParOf" srcId="{CF6C8362-9029-4F40-ADDD-0CA9D522BC94}" destId="{CCEB9242-B5B6-4630-8A94-5C3404BCDA2B}" srcOrd="1" destOrd="0" presId="urn:microsoft.com/office/officeart/2008/layout/VerticalCurvedList"/>
    <dgm:cxn modelId="{312B4FB2-D555-43A8-918F-1AB604297514}" type="presParOf" srcId="{CF6C8362-9029-4F40-ADDD-0CA9D522BC94}" destId="{7E22860C-5898-4F10-A622-869BA570C557}" srcOrd="2" destOrd="0" presId="urn:microsoft.com/office/officeart/2008/layout/VerticalCurvedList"/>
    <dgm:cxn modelId="{08005000-9D2A-43C6-82B0-80DB3F060597}" type="presParOf" srcId="{7E22860C-5898-4F10-A622-869BA570C557}" destId="{A3B70A16-8BF0-4C01-85A6-8F5E3EBFA142}" srcOrd="0" destOrd="0" presId="urn:microsoft.com/office/officeart/2008/layout/VerticalCurvedList"/>
    <dgm:cxn modelId="{FD2D8962-3911-4482-8805-D78B3B824DD5}" type="presParOf" srcId="{CF6C8362-9029-4F40-ADDD-0CA9D522BC94}" destId="{0AAA6FC5-70FB-4003-AD87-42AEA81DD10F}" srcOrd="3" destOrd="0" presId="urn:microsoft.com/office/officeart/2008/layout/VerticalCurvedList"/>
    <dgm:cxn modelId="{A965B5BE-283A-445C-A1DF-32036DFE5D03}" type="presParOf" srcId="{CF6C8362-9029-4F40-ADDD-0CA9D522BC94}" destId="{9B4D184B-7756-4CA7-932A-838A8B6F0033}" srcOrd="4" destOrd="0" presId="urn:microsoft.com/office/officeart/2008/layout/VerticalCurvedList"/>
    <dgm:cxn modelId="{B148A908-A939-436F-8AD9-0D430CB641CF}" type="presParOf" srcId="{9B4D184B-7756-4CA7-932A-838A8B6F0033}" destId="{E8E79B79-591D-4F26-ABE6-7D91BCABF11F}" srcOrd="0" destOrd="0" presId="urn:microsoft.com/office/officeart/2008/layout/VerticalCurvedList"/>
    <dgm:cxn modelId="{180B0C99-65BC-4B6C-96A8-868154B8EFB6}" type="presParOf" srcId="{CF6C8362-9029-4F40-ADDD-0CA9D522BC94}" destId="{F0E920F2-2AC0-407F-9149-DB4A26D58B3E}" srcOrd="5" destOrd="0" presId="urn:microsoft.com/office/officeart/2008/layout/VerticalCurvedList"/>
    <dgm:cxn modelId="{DA483B54-78E5-4A29-A9D5-22D48ABA9E7B}" type="presParOf" srcId="{CF6C8362-9029-4F40-ADDD-0CA9D522BC94}" destId="{93376C84-8A38-4800-899D-3AAD3DCADB14}" srcOrd="6" destOrd="0" presId="urn:microsoft.com/office/officeart/2008/layout/VerticalCurvedList"/>
    <dgm:cxn modelId="{14298150-349C-40E2-B6F1-DFB76A4CEB04}" type="presParOf" srcId="{93376C84-8A38-4800-899D-3AAD3DCADB14}" destId="{219E0010-282D-4D52-9D5E-11E9A4B3DA0A}" srcOrd="0" destOrd="0" presId="urn:microsoft.com/office/officeart/2008/layout/VerticalCurvedList"/>
    <dgm:cxn modelId="{3B631B09-CB97-4DF2-B189-386510164C9B}" type="presParOf" srcId="{CF6C8362-9029-4F40-ADDD-0CA9D522BC94}" destId="{C17D2D41-5E2E-4457-83D8-4C7F9FBE9121}" srcOrd="7" destOrd="0" presId="urn:microsoft.com/office/officeart/2008/layout/VerticalCurvedList"/>
    <dgm:cxn modelId="{0397B186-0ED0-479C-8BDC-DCEADB9BB46F}" type="presParOf" srcId="{CF6C8362-9029-4F40-ADDD-0CA9D522BC94}" destId="{029842D1-75A7-42C6-BF8A-D55C815DBF95}" srcOrd="8" destOrd="0" presId="urn:microsoft.com/office/officeart/2008/layout/VerticalCurvedList"/>
    <dgm:cxn modelId="{335EEEF8-094F-4E95-81BF-6335CE8CA1A4}" type="presParOf" srcId="{029842D1-75A7-42C6-BF8A-D55C815DBF95}" destId="{7AB9CB70-AAF1-4E4F-88CA-0A8BE7DBDDF8}" srcOrd="0" destOrd="0" presId="urn:microsoft.com/office/officeart/2008/layout/VerticalCurvedList"/>
    <dgm:cxn modelId="{511837F3-FB79-4E0A-82FB-76640508C444}" type="presParOf" srcId="{CF6C8362-9029-4F40-ADDD-0CA9D522BC94}" destId="{983C6033-EDED-43C5-8C44-0BB77992D295}" srcOrd="9" destOrd="0" presId="urn:microsoft.com/office/officeart/2008/layout/VerticalCurvedList"/>
    <dgm:cxn modelId="{7BE1BFF3-FAE8-4F9A-B7D1-D53266FF08B2}" type="presParOf" srcId="{CF6C8362-9029-4F40-ADDD-0CA9D522BC94}" destId="{C3629C97-B74E-4DF8-8AD9-5941E80217EE}" srcOrd="10" destOrd="0" presId="urn:microsoft.com/office/officeart/2008/layout/VerticalCurvedList"/>
    <dgm:cxn modelId="{AC6673AB-3666-445C-9C42-E30B86035EB9}" type="presParOf" srcId="{C3629C97-B74E-4DF8-8AD9-5941E80217EE}" destId="{706DE548-B659-431E-8F25-3D1BC7DA7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95F49-F1B1-4CD9-97E5-64C629F9293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B9242-B5B6-4630-8A94-5C3404BCDA2B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j-lt"/>
              <a:ea typeface="Verdana" panose="020B0604030504040204" pitchFamily="34" charset="0"/>
            </a:rPr>
            <a:t>Ocean dynamics of the area of interest (AOI) –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j-lt"/>
              <a:ea typeface="Verdana" panose="020B0604030504040204" pitchFamily="34" charset="0"/>
            </a:rPr>
            <a:t>What we’ve already known</a:t>
          </a:r>
          <a:endParaRPr lang="en-US" sz="2000" b="1" kern="1200" dirty="0">
            <a:latin typeface="+mj-lt"/>
          </a:endParaRPr>
        </a:p>
      </dsp:txBody>
      <dsp:txXfrm>
        <a:off x="509717" y="338558"/>
        <a:ext cx="7541700" cy="677550"/>
      </dsp:txXfrm>
    </dsp:sp>
    <dsp:sp modelId="{A3B70A16-8BF0-4C01-85A6-8F5E3EBFA142}">
      <dsp:nvSpPr>
        <dsp:cNvPr id="0" name=""/>
        <dsp:cNvSpPr/>
      </dsp:nvSpPr>
      <dsp:spPr>
        <a:xfrm>
          <a:off x="0" y="477388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6FC5-70FB-4003-AD87-42AEA81DD10F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j-lt"/>
              <a:ea typeface="Verdana" panose="020B0604030504040204" pitchFamily="34" charset="0"/>
            </a:rPr>
            <a:t>From raw measurements to scientific information</a:t>
          </a:r>
        </a:p>
      </dsp:txBody>
      <dsp:txXfrm>
        <a:off x="995230" y="1354558"/>
        <a:ext cx="7056187" cy="677550"/>
      </dsp:txXfrm>
    </dsp:sp>
    <dsp:sp modelId="{E8E79B79-591D-4F26-ABE6-7D91BCABF11F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20F2-2AC0-407F-9149-DB4A26D58B3E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j-lt"/>
              <a:ea typeface="Verdana" panose="020B0604030504040204" pitchFamily="34" charset="0"/>
            </a:rPr>
            <a:t>Near-shore SSC variability –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j-lt"/>
              <a:ea typeface="Verdana" panose="020B0604030504040204" pitchFamily="34" charset="0"/>
            </a:rPr>
            <a:t>What HF radar data and numerical model tell us</a:t>
          </a:r>
          <a:endParaRPr lang="en-US" sz="2000" b="1" kern="1200" dirty="0">
            <a:latin typeface="+mj-lt"/>
            <a:ea typeface="Verdana" panose="020B0604030504040204" pitchFamily="34" charset="0"/>
          </a:endParaRPr>
        </a:p>
      </dsp:txBody>
      <dsp:txXfrm>
        <a:off x="1144243" y="2370558"/>
        <a:ext cx="6907174" cy="677550"/>
      </dsp:txXfrm>
    </dsp:sp>
    <dsp:sp modelId="{219E0010-282D-4D52-9D5E-11E9A4B3DA0A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D2D41-5E2E-4457-83D8-4C7F9FBE9121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smtClean="0">
              <a:latin typeface="+mj-lt"/>
              <a:ea typeface="Verdana" panose="020B0604030504040204" pitchFamily="34" charset="0"/>
            </a:rPr>
            <a:t>Conclusions and future work</a:t>
          </a:r>
          <a:endParaRPr lang="en-US" sz="2000" b="1" kern="1200" dirty="0" smtClean="0">
            <a:latin typeface="+mj-lt"/>
            <a:ea typeface="Verdana" panose="020B0604030504040204" pitchFamily="34" charset="0"/>
          </a:endParaRPr>
        </a:p>
      </dsp:txBody>
      <dsp:txXfrm>
        <a:off x="995230" y="3386558"/>
        <a:ext cx="7056187" cy="677550"/>
      </dsp:txXfrm>
    </dsp:sp>
    <dsp:sp modelId="{7AB9CB70-AAF1-4E4F-88CA-0A8BE7DBDDF8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C6033-EDED-43C5-8C44-0BB77992D295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latin typeface="+mj-lt"/>
              <a:ea typeface="Verdana" panose="020B0604030504040204" pitchFamily="34" charset="0"/>
            </a:rPr>
            <a:t>Acknowledgement &amp; references</a:t>
          </a:r>
          <a:endParaRPr lang="en-US" sz="2000" b="1" kern="1200" dirty="0">
            <a:latin typeface="+mj-lt"/>
            <a:ea typeface="Verdana" panose="020B0604030504040204" pitchFamily="34" charset="0"/>
          </a:endParaRPr>
        </a:p>
      </dsp:txBody>
      <dsp:txXfrm>
        <a:off x="509717" y="4402558"/>
        <a:ext cx="7541700" cy="677550"/>
      </dsp:txXfrm>
    </dsp:sp>
    <dsp:sp modelId="{706DE548-B659-431E-8F25-3D1BC7DA728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7EE4-07A0-42CB-851E-657EDEBE5C5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3D068-14B4-4D83-A340-DA6DD6D7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rPr>
              <a:t>Cause of noise: radio frequency interference (RFI) from other radio band users and electronic equipment and low frequency interference typically from 50 Hz power lines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rPr>
              <a:t>Method: outlier detection and RMSE threshold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rPr>
              <a:t>RMSE upper threshold: 0.45 m/s for a distance &gt;25km from the two radar stations.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D068-14B4-4D83-A340-DA6DD6D7E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D068-14B4-4D83-A340-DA6DD6D7E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D068-14B4-4D83-A340-DA6DD6D7E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61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5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61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1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4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3A56-7C03-45DB-8599-64860047F0B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93C11A-72AC-4CCA-A95A-C4418363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992827"/>
            <a:ext cx="9387840" cy="1646302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ea typeface="Calibri" panose="020F0502020204030204" pitchFamily="34" charset="0"/>
              </a:rPr>
              <a:t>Coastal dynamics in middle-south Vietnam during a transition period of Asian </a:t>
            </a:r>
            <a:r>
              <a:rPr lang="en-US" sz="2800" b="1" dirty="0" smtClean="0">
                <a:solidFill>
                  <a:schemeClr val="tx2"/>
                </a:solidFill>
                <a:ea typeface="Calibri" panose="020F0502020204030204" pitchFamily="34" charset="0"/>
              </a:rPr>
              <a:t>monsoon, </a:t>
            </a:r>
            <a:r>
              <a:rPr lang="en-US" sz="2800" b="1" dirty="0">
                <a:solidFill>
                  <a:schemeClr val="tx2"/>
                </a:solidFill>
                <a:ea typeface="Calibri" panose="020F0502020204030204" pitchFamily="34" charset="0"/>
              </a:rPr>
              <a:t>characterized by HF radar measurements and numerical modeling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624" y="4434425"/>
            <a:ext cx="7766936" cy="409407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Huyen Tran</a:t>
            </a:r>
            <a:r>
              <a:rPr lang="en-US" sz="1600" baseline="30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1,2,*</a:t>
            </a:r>
            <a:r>
              <a:rPr lang="en-US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Thai To</a:t>
            </a:r>
            <a:r>
              <a:rPr lang="en-US" sz="1600" baseline="30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Alexei Sentchev</a:t>
            </a:r>
            <a:r>
              <a:rPr lang="en-US" sz="1600" baseline="30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" y="5780915"/>
            <a:ext cx="1118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baseline="30000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200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huyen-thanh.tran@univ-littoral.fr</a:t>
            </a:r>
            <a:endParaRPr lang="en-US" sz="1200" dirty="0" smtClean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aseline="30000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Laboratory of Oceanology and Geosciences, CNRS UMR 8187, ULCO, </a:t>
            </a:r>
            <a:r>
              <a:rPr lang="en-US" sz="1200" i="1" dirty="0" err="1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ULille</a:t>
            </a:r>
            <a:r>
              <a:rPr lang="en-US" sz="1200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IRD, France</a:t>
            </a:r>
            <a:endParaRPr lang="en-US" sz="1200" dirty="0" smtClean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i="1" baseline="30000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200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Department of Water – Environment – Oceanography, Univ. Sci. Tech. Hanoi (WEO-USTH), Vietnam</a:t>
            </a:r>
            <a:endParaRPr lang="en-US" sz="1200" dirty="0" smtClean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i="1" baseline="30000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Institute of Oceanography,</a:t>
            </a:r>
            <a:r>
              <a:rPr lang="en-US" sz="1200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Vietnam Academy of Science and Technology  (IO-VAST), Vietnam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" y="250467"/>
            <a:ext cx="2823669" cy="731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518" y="1010110"/>
            <a:ext cx="30570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+mj-lt"/>
              </a:rPr>
              <a:t>Vienna, Austria &amp; Online  23–28 April 2023</a:t>
            </a:r>
            <a:endParaRPr lang="en-US" sz="11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79" y="244296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419" y="213120"/>
            <a:ext cx="909828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06" y="670320"/>
            <a:ext cx="731032" cy="731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95" y="772572"/>
            <a:ext cx="457200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840" y="2000583"/>
            <a:ext cx="906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ession OS2.2 </a:t>
            </a:r>
          </a:p>
          <a:p>
            <a:pPr algn="r"/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Oceanography at coastal scales. modelling, coupling, observations and applications</a:t>
            </a:r>
            <a:endParaRPr lang="en-US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27493" y="6285430"/>
            <a:ext cx="2286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Vienna, Tuesday, 25 April 2023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7546"/>
          <a:stretch/>
        </p:blipFill>
        <p:spPr>
          <a:xfrm>
            <a:off x="4230226" y="1200640"/>
            <a:ext cx="5724001" cy="4910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645" y="250785"/>
            <a:ext cx="8596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HFR vs. AWAC comparison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62" y="1944547"/>
            <a:ext cx="3345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Good agreement of HFR and AWAC in monitoring SSC during the period of measurement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4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729" y="1302512"/>
            <a:ext cx="321836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 northern current intrusion as a result of the South China Sea Western Boundary Currents  (Fig.2c)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 strong SE jet at ~30km from the coast (Fig.2b)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 seaward current appearing for several days (Fig.2d)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On April 16, an eddy-like structure appeared within the HF radar coverage area. (Fig.2a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4729" y="258463"/>
            <a:ext cx="7577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Featured dynamics in the area during the analysis period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13092" y="1385837"/>
            <a:ext cx="2555201" cy="4687747"/>
            <a:chOff x="3413092" y="1385837"/>
            <a:chExt cx="2555201" cy="4687747"/>
          </a:xfrm>
          <a:effectLst/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" r="59068" b="9449"/>
            <a:stretch/>
          </p:blipFill>
          <p:spPr bwMode="auto">
            <a:xfrm>
              <a:off x="3413092" y="1385837"/>
              <a:ext cx="2555201" cy="468774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5303520" y="1414779"/>
              <a:ext cx="642620" cy="240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SSC m/s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43274" y="6132216"/>
            <a:ext cx="271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 1. 9-year averaged SSC during April-May from SYMPHONIE model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57540" y="1385837"/>
            <a:ext cx="5248938" cy="5238877"/>
            <a:chOff x="5968308" y="1355003"/>
            <a:chExt cx="5248938" cy="5238877"/>
          </a:xfrm>
          <a:effectLst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780" y="1382712"/>
              <a:ext cx="5230466" cy="46908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986780" y="6132215"/>
              <a:ext cx="5230466" cy="461665"/>
            </a:xfrm>
            <a:prstGeom prst="rect">
              <a:avLst/>
            </a:prstGeom>
            <a:solidFill>
              <a:srgbClr val="FFFFFF">
                <a:alpha val="62000"/>
              </a:srgbClr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</a:rPr>
                <a:t>Fig 2. daily average SSC obtained from HF Radar superimposing divergence field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8308" y="135500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a)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29094" y="1355003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b)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8308" y="3583128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c)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57984" y="3583128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6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58836"/>
            <a:ext cx="7868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Comparison of HF radar measurements and modelling results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7752870" y="691492"/>
            <a:ext cx="4136353" cy="3108960"/>
            <a:chOff x="3121101" y="754127"/>
            <a:chExt cx="3734592" cy="28069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573" y="763089"/>
              <a:ext cx="3732120" cy="27980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>
            <a:xfrm>
              <a:off x="3121101" y="754127"/>
              <a:ext cx="517621" cy="231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  <a:latin typeface="+mj-lt"/>
                </a:rPr>
                <a:t>Fig 1.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152401" y="3482699"/>
            <a:ext cx="5915546" cy="3200400"/>
            <a:chOff x="5421252" y="1722496"/>
            <a:chExt cx="5484531" cy="295112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252" y="1722496"/>
              <a:ext cx="5484531" cy="2951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421252" y="4442593"/>
              <a:ext cx="517621" cy="231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  <a:latin typeface="+mj-lt"/>
                </a:rPr>
                <a:t>Fig 2.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52401" y="1256614"/>
            <a:ext cx="6711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subdomains </a:t>
            </a:r>
            <a:r>
              <a:rPr lang="en-US" alt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nearshore (D1), middle-range (D2) </a:t>
            </a:r>
            <a:r>
              <a:rPr lang="en-U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far-range (D3)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  <a:cs typeface="Times New Roman" panose="02020603050405020304" pitchFamily="18" charset="0"/>
              </a:rPr>
              <a:t>SSC comparison between HFR and SYMPHONIE shows significant differences between two wind conditions (SE wind vs. S-SW wind)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  <a:cs typeface="Times New Roman" panose="02020603050405020304" pitchFamily="18" charset="0"/>
              </a:rPr>
              <a:t>Anti-clockwise eddy on April 16 was well presented in both model and HFR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121566" y="3990305"/>
            <a:ext cx="6028921" cy="2562787"/>
            <a:chOff x="6163079" y="3677740"/>
            <a:chExt cx="6028921" cy="256278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7309" y="3679622"/>
              <a:ext cx="6024691" cy="25609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Rectangle 32"/>
            <p:cNvSpPr/>
            <p:nvPr/>
          </p:nvSpPr>
          <p:spPr>
            <a:xfrm>
              <a:off x="6163079" y="3677740"/>
              <a:ext cx="517621" cy="231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  <a:latin typeface="+mj-lt"/>
                </a:rPr>
                <a:t>Fig 3.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5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359" y="602734"/>
            <a:ext cx="4980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Conclusions and future work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359" y="1330960"/>
            <a:ext cx="9174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The coastal dynamics of the area has large variability both in  time and space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Good agreements between HF Radar &amp; AWAC show the reliability of HF Radar measurements during this period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Large discrepancies between model and HF radar during SE wind, however, model shows good agreements with HF radar when wind changed to S-SW direction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SYMPHONIE model demonstrated its capability to simulate the nearshore feature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The large errors at the far-range subdomain could be explained that the HF Radar azimuth errors become larger at far distance to radar locations; and also could be risen from interpolation procedure.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The uncertainties of modeled velocity fields can result from the uncertainty in forcing fields, i.e. winds.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NEXT STEP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: optimize wind forcing using HF radar data with an expectation to achieve better model results of SSC variability.</a:t>
            </a: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7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132"/>
            <a:ext cx="8596668" cy="7054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Acknowledgment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09467"/>
            <a:ext cx="8898954" cy="1149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WERA HF radar data were obtained from the measurement campaign in Vietnam, 2019 under the World Bank-funded project FIRST. We would like to express our thanks to the Center for Environmental Fluid Dynamics, Vietnam National University - University of Science (CEFD, VNU-HUS) in Hanoi, Vietnam for their contributions and for data provision.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34" y="2942329"/>
            <a:ext cx="195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83979" y="4097438"/>
            <a:ext cx="6092309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 FOR YOUR ATTENTION!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9" y="346554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159125"/>
            <a:ext cx="231648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OUTLINE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3460182"/>
              </p:ext>
            </p:extLst>
          </p:nvPr>
        </p:nvGraphicFramePr>
        <p:xfrm>
          <a:off x="1757680" y="8179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9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079" y="2988312"/>
            <a:ext cx="101512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Ocean dynamics of the area of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interest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What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we’ve already known</a:t>
            </a:r>
          </a:p>
        </p:txBody>
      </p:sp>
    </p:spTree>
    <p:extLst>
      <p:ext uri="{BB962C8B-B14F-4D97-AF65-F5344CB8AC3E}">
        <p14:creationId xmlns:p14="http://schemas.microsoft.com/office/powerpoint/2010/main" val="21337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0424" y="499897"/>
            <a:ext cx="617941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Featured dynamics in the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 smtClean="0">
              <a:latin typeface="+mj-lt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 smtClean="0">
              <a:latin typeface="+mj-lt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Verdana" panose="020B0604030504040204" pitchFamily="34" charset="0"/>
              </a:rPr>
              <a:t>Governed by Asian monsoon system with two wind regimes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Verdana" panose="020B0604030504040204" pitchFamily="34" charset="0"/>
              </a:rPr>
              <a:t>SCS Western Boundary current (SCSWBC)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Verdana" panose="020B0604030504040204" pitchFamily="34" charset="0"/>
              </a:rPr>
              <a:t>SE Vietnam Offshore Current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Verdana" panose="020B0604030504040204" pitchFamily="34" charset="0"/>
              </a:rPr>
              <a:t>Large upwelling due to the persistent blow of SW monsoon wind and other </a:t>
            </a:r>
            <a:r>
              <a:rPr lang="en-US" sz="2000" dirty="0" err="1" smtClean="0">
                <a:latin typeface="+mj-lt"/>
                <a:ea typeface="Verdana" panose="020B0604030504040204" pitchFamily="34" charset="0"/>
              </a:rPr>
              <a:t>meso</a:t>
            </a:r>
            <a:r>
              <a:rPr lang="en-US" sz="2000" dirty="0" smtClean="0">
                <a:latin typeface="+mj-lt"/>
                <a:ea typeface="Verdana" panose="020B0604030504040204" pitchFamily="34" charset="0"/>
              </a:rPr>
              <a:t>-scale circulations (2 cyclonic and anti-cyclonic gyres where the current separation taking place</a:t>
            </a:r>
            <a:r>
              <a:rPr lang="en-US" sz="1600" dirty="0" smtClean="0">
                <a:latin typeface="+mj-lt"/>
                <a:ea typeface="Verdana" panose="020B0604030504040204" pitchFamily="34" charset="0"/>
              </a:rPr>
              <a:t>) 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89227" y="672789"/>
            <a:ext cx="5461529" cy="5526490"/>
            <a:chOff x="325336" y="1949114"/>
            <a:chExt cx="4733264" cy="5100059"/>
          </a:xfrm>
        </p:grpSpPr>
        <p:grpSp>
          <p:nvGrpSpPr>
            <p:cNvPr id="8" name="Group 7"/>
            <p:cNvGrpSpPr/>
            <p:nvPr/>
          </p:nvGrpSpPr>
          <p:grpSpPr>
            <a:xfrm>
              <a:off x="325336" y="1949114"/>
              <a:ext cx="4733264" cy="5100059"/>
              <a:chOff x="438566" y="2014844"/>
              <a:chExt cx="4733264" cy="510005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38566" y="2280538"/>
                <a:ext cx="4729480" cy="2295559"/>
                <a:chOff x="762000" y="4129941"/>
                <a:chExt cx="4729480" cy="2295559"/>
              </a:xfrm>
              <a:effectLst/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2000" y="4129941"/>
                  <a:ext cx="4729480" cy="2295559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955040" y="4307840"/>
                  <a:ext cx="11516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Corbel" panose="020B0503020204020204" pitchFamily="34" charset="0"/>
                      <a:ea typeface="Verdana" panose="020B0604030504040204" pitchFamily="34" charset="0"/>
                    </a:rPr>
                    <a:t>Winter</a:t>
                  </a:r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444240" y="4307840"/>
                  <a:ext cx="11516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Corbel" panose="020B0503020204020204" pitchFamily="34" charset="0"/>
                      <a:ea typeface="Verdana" panose="020B0604030504040204" pitchFamily="34" charset="0"/>
                    </a:rPr>
                    <a:t>Summer</a:t>
                  </a:r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1060520" y="4334911"/>
                  <a:ext cx="1343302" cy="2013791"/>
                </a:xfrm>
                <a:custGeom>
                  <a:avLst/>
                  <a:gdLst>
                    <a:gd name="connsiteX0" fmla="*/ 87560 w 1343302"/>
                    <a:gd name="connsiteY0" fmla="*/ 1776329 h 2013791"/>
                    <a:gd name="connsiteX1" fmla="*/ 26600 w 1343302"/>
                    <a:gd name="connsiteY1" fmla="*/ 1446129 h 2013791"/>
                    <a:gd name="connsiteX2" fmla="*/ 468560 w 1343302"/>
                    <a:gd name="connsiteY2" fmla="*/ 1131169 h 2013791"/>
                    <a:gd name="connsiteX3" fmla="*/ 499040 w 1343302"/>
                    <a:gd name="connsiteY3" fmla="*/ 526649 h 2013791"/>
                    <a:gd name="connsiteX4" fmla="*/ 1225480 w 1343302"/>
                    <a:gd name="connsiteY4" fmla="*/ 28809 h 2013791"/>
                    <a:gd name="connsiteX5" fmla="*/ 1311840 w 1343302"/>
                    <a:gd name="connsiteY5" fmla="*/ 105009 h 2013791"/>
                    <a:gd name="connsiteX6" fmla="*/ 910520 w 1343302"/>
                    <a:gd name="connsiteY6" fmla="*/ 480929 h 2013791"/>
                    <a:gd name="connsiteX7" fmla="*/ 763200 w 1343302"/>
                    <a:gd name="connsiteY7" fmla="*/ 1065129 h 2013791"/>
                    <a:gd name="connsiteX8" fmla="*/ 615880 w 1343302"/>
                    <a:gd name="connsiteY8" fmla="*/ 1517249 h 2013791"/>
                    <a:gd name="connsiteX9" fmla="*/ 275520 w 1343302"/>
                    <a:gd name="connsiteY9" fmla="*/ 1664569 h 2013791"/>
                    <a:gd name="connsiteX10" fmla="*/ 366960 w 1343302"/>
                    <a:gd name="connsiteY10" fmla="*/ 1984609 h 2013791"/>
                    <a:gd name="connsiteX11" fmla="*/ 377120 w 1343302"/>
                    <a:gd name="connsiteY11" fmla="*/ 1979529 h 201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3302" h="2013791">
                      <a:moveTo>
                        <a:pt x="87560" y="1776329"/>
                      </a:moveTo>
                      <a:cubicBezTo>
                        <a:pt x="25330" y="1664992"/>
                        <a:pt x="-36900" y="1553656"/>
                        <a:pt x="26600" y="1446129"/>
                      </a:cubicBezTo>
                      <a:cubicBezTo>
                        <a:pt x="90100" y="1338602"/>
                        <a:pt x="389820" y="1284416"/>
                        <a:pt x="468560" y="1131169"/>
                      </a:cubicBezTo>
                      <a:cubicBezTo>
                        <a:pt x="547300" y="977922"/>
                        <a:pt x="372887" y="710376"/>
                        <a:pt x="499040" y="526649"/>
                      </a:cubicBezTo>
                      <a:cubicBezTo>
                        <a:pt x="625193" y="342922"/>
                        <a:pt x="1090013" y="99082"/>
                        <a:pt x="1225480" y="28809"/>
                      </a:cubicBezTo>
                      <a:cubicBezTo>
                        <a:pt x="1360947" y="-41464"/>
                        <a:pt x="1364333" y="29656"/>
                        <a:pt x="1311840" y="105009"/>
                      </a:cubicBezTo>
                      <a:cubicBezTo>
                        <a:pt x="1259347" y="180362"/>
                        <a:pt x="1001960" y="320909"/>
                        <a:pt x="910520" y="480929"/>
                      </a:cubicBezTo>
                      <a:cubicBezTo>
                        <a:pt x="819080" y="640949"/>
                        <a:pt x="812307" y="892409"/>
                        <a:pt x="763200" y="1065129"/>
                      </a:cubicBezTo>
                      <a:cubicBezTo>
                        <a:pt x="714093" y="1237849"/>
                        <a:pt x="697160" y="1417342"/>
                        <a:pt x="615880" y="1517249"/>
                      </a:cubicBezTo>
                      <a:cubicBezTo>
                        <a:pt x="534600" y="1617156"/>
                        <a:pt x="317007" y="1586676"/>
                        <a:pt x="275520" y="1664569"/>
                      </a:cubicBezTo>
                      <a:cubicBezTo>
                        <a:pt x="234033" y="1742462"/>
                        <a:pt x="350027" y="1932116"/>
                        <a:pt x="366960" y="1984609"/>
                      </a:cubicBezTo>
                      <a:cubicBezTo>
                        <a:pt x="383893" y="2037102"/>
                        <a:pt x="380506" y="2008315"/>
                        <a:pt x="377120" y="1979529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3509641" y="4329802"/>
                  <a:ext cx="1500406" cy="1979558"/>
                </a:xfrm>
                <a:custGeom>
                  <a:avLst/>
                  <a:gdLst>
                    <a:gd name="connsiteX0" fmla="*/ 102239 w 1500406"/>
                    <a:gd name="connsiteY0" fmla="*/ 1979558 h 1979558"/>
                    <a:gd name="connsiteX1" fmla="*/ 20959 w 1500406"/>
                    <a:gd name="connsiteY1" fmla="*/ 1491878 h 1979558"/>
                    <a:gd name="connsiteX2" fmla="*/ 442599 w 1500406"/>
                    <a:gd name="connsiteY2" fmla="*/ 1161678 h 1979558"/>
                    <a:gd name="connsiteX3" fmla="*/ 483239 w 1500406"/>
                    <a:gd name="connsiteY3" fmla="*/ 790838 h 1979558"/>
                    <a:gd name="connsiteX4" fmla="*/ 442599 w 1500406"/>
                    <a:gd name="connsiteY4" fmla="*/ 704478 h 1979558"/>
                    <a:gd name="connsiteX5" fmla="*/ 584839 w 1500406"/>
                    <a:gd name="connsiteY5" fmla="*/ 430158 h 1979558"/>
                    <a:gd name="connsiteX6" fmla="*/ 1148719 w 1500406"/>
                    <a:gd name="connsiteY6" fmla="*/ 44078 h 1979558"/>
                    <a:gd name="connsiteX7" fmla="*/ 1285879 w 1500406"/>
                    <a:gd name="connsiteY7" fmla="*/ 13598 h 1979558"/>
                    <a:gd name="connsiteX8" fmla="*/ 1499239 w 1500406"/>
                    <a:gd name="connsiteY8" fmla="*/ 28838 h 1979558"/>
                    <a:gd name="connsiteX9" fmla="*/ 1184279 w 1500406"/>
                    <a:gd name="connsiteY9" fmla="*/ 328558 h 1979558"/>
                    <a:gd name="connsiteX10" fmla="*/ 732159 w 1500406"/>
                    <a:gd name="connsiteY10" fmla="*/ 643518 h 1979558"/>
                    <a:gd name="connsiteX11" fmla="*/ 681359 w 1500406"/>
                    <a:gd name="connsiteY11" fmla="*/ 1044838 h 1979558"/>
                    <a:gd name="connsiteX12" fmla="*/ 681359 w 1500406"/>
                    <a:gd name="connsiteY12" fmla="*/ 1044838 h 197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0406" h="1979558">
                      <a:moveTo>
                        <a:pt x="102239" y="1979558"/>
                      </a:moveTo>
                      <a:cubicBezTo>
                        <a:pt x="33235" y="1803874"/>
                        <a:pt x="-35768" y="1628191"/>
                        <a:pt x="20959" y="1491878"/>
                      </a:cubicBezTo>
                      <a:cubicBezTo>
                        <a:pt x="77686" y="1355565"/>
                        <a:pt x="365552" y="1278518"/>
                        <a:pt x="442599" y="1161678"/>
                      </a:cubicBezTo>
                      <a:cubicBezTo>
                        <a:pt x="519646" y="1044838"/>
                        <a:pt x="483239" y="867038"/>
                        <a:pt x="483239" y="790838"/>
                      </a:cubicBezTo>
                      <a:cubicBezTo>
                        <a:pt x="483239" y="714638"/>
                        <a:pt x="425666" y="764591"/>
                        <a:pt x="442599" y="704478"/>
                      </a:cubicBezTo>
                      <a:cubicBezTo>
                        <a:pt x="459532" y="644365"/>
                        <a:pt x="467152" y="540225"/>
                        <a:pt x="584839" y="430158"/>
                      </a:cubicBezTo>
                      <a:cubicBezTo>
                        <a:pt x="702526" y="320091"/>
                        <a:pt x="1031879" y="113505"/>
                        <a:pt x="1148719" y="44078"/>
                      </a:cubicBezTo>
                      <a:cubicBezTo>
                        <a:pt x="1265559" y="-25349"/>
                        <a:pt x="1227459" y="16138"/>
                        <a:pt x="1285879" y="13598"/>
                      </a:cubicBezTo>
                      <a:cubicBezTo>
                        <a:pt x="1344299" y="11058"/>
                        <a:pt x="1516172" y="-23655"/>
                        <a:pt x="1499239" y="28838"/>
                      </a:cubicBezTo>
                      <a:cubicBezTo>
                        <a:pt x="1482306" y="81331"/>
                        <a:pt x="1312126" y="226111"/>
                        <a:pt x="1184279" y="328558"/>
                      </a:cubicBezTo>
                      <a:cubicBezTo>
                        <a:pt x="1056432" y="431005"/>
                        <a:pt x="815979" y="524138"/>
                        <a:pt x="732159" y="643518"/>
                      </a:cubicBezTo>
                      <a:cubicBezTo>
                        <a:pt x="648339" y="762898"/>
                        <a:pt x="681359" y="1044838"/>
                        <a:pt x="681359" y="1044838"/>
                      </a:cubicBezTo>
                      <a:lnTo>
                        <a:pt x="681359" y="1044838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3758846" y="5516880"/>
                  <a:ext cx="435018" cy="792480"/>
                </a:xfrm>
                <a:custGeom>
                  <a:avLst/>
                  <a:gdLst>
                    <a:gd name="connsiteX0" fmla="*/ 107034 w 435018"/>
                    <a:gd name="connsiteY0" fmla="*/ 792480 h 792480"/>
                    <a:gd name="connsiteX1" fmla="*/ 15594 w 435018"/>
                    <a:gd name="connsiteY1" fmla="*/ 416560 h 792480"/>
                    <a:gd name="connsiteX2" fmla="*/ 391514 w 435018"/>
                    <a:gd name="connsiteY2" fmla="*/ 86360 h 792480"/>
                    <a:gd name="connsiteX3" fmla="*/ 411834 w 435018"/>
                    <a:gd name="connsiteY3" fmla="*/ 0 h 79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5018" h="792480">
                      <a:moveTo>
                        <a:pt x="107034" y="792480"/>
                      </a:moveTo>
                      <a:cubicBezTo>
                        <a:pt x="37607" y="663363"/>
                        <a:pt x="-31819" y="534247"/>
                        <a:pt x="15594" y="416560"/>
                      </a:cubicBezTo>
                      <a:cubicBezTo>
                        <a:pt x="63007" y="298873"/>
                        <a:pt x="325474" y="155787"/>
                        <a:pt x="391514" y="86360"/>
                      </a:cubicBezTo>
                      <a:cubicBezTo>
                        <a:pt x="457554" y="16933"/>
                        <a:pt x="434694" y="8466"/>
                        <a:pt x="411834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855720" y="5014840"/>
                  <a:ext cx="560823" cy="567874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17826720">
                  <a:off x="3200697" y="4948378"/>
                  <a:ext cx="14489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Corbel" panose="020B0503020204020204" pitchFamily="34" charset="0"/>
                    </a:rPr>
                    <a:t>SCSWBC</a:t>
                  </a:r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7826720">
                  <a:off x="806367" y="4948377"/>
                  <a:ext cx="14489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Corbel" panose="020B0503020204020204" pitchFamily="34" charset="0"/>
                    </a:rPr>
                    <a:t>SCSWBC</a:t>
                  </a:r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79308" y="5323726"/>
                  <a:ext cx="113043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Corbel" panose="020B0503020204020204" pitchFamily="34" charset="0"/>
                    </a:rPr>
                    <a:t>Offshore Current</a:t>
                  </a:r>
                  <a:endParaRPr lang="en-US" sz="1050" dirty="0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566" y="4615087"/>
                <a:ext cx="4733264" cy="217679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361407" y="2014844"/>
                <a:ext cx="2174240" cy="28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  <a:ea typeface="Verdana" panose="020B0604030504040204" pitchFamily="34" charset="0"/>
                  </a:rPr>
                  <a:t>Fang </a:t>
                </a:r>
                <a:r>
                  <a:rPr lang="en-US" sz="1400" dirty="0">
                    <a:latin typeface="+mj-lt"/>
                    <a:ea typeface="Verdana" panose="020B0604030504040204" pitchFamily="34" charset="0"/>
                  </a:rPr>
                  <a:t>et </a:t>
                </a:r>
                <a:r>
                  <a:rPr lang="en-US" sz="1400" dirty="0" smtClean="0">
                    <a:latin typeface="+mj-lt"/>
                    <a:ea typeface="Verdana" panose="020B0604030504040204" pitchFamily="34" charset="0"/>
                  </a:rPr>
                  <a:t>al., 2012</a:t>
                </a:r>
                <a:endParaRPr lang="en-US" sz="1400" dirty="0">
                  <a:latin typeface="+mj-lt"/>
                  <a:ea typeface="Verdana" panose="020B060403050404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82046" y="6830874"/>
                <a:ext cx="1514562" cy="284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Qi </a:t>
                </a:r>
                <a:r>
                  <a:rPr lang="en-US" sz="1400" dirty="0" err="1">
                    <a:latin typeface="+mj-lt"/>
                  </a:rPr>
                  <a:t>Quan</a:t>
                </a:r>
                <a:r>
                  <a:rPr lang="en-US" sz="1400" dirty="0">
                    <a:latin typeface="+mj-lt"/>
                  </a:rPr>
                  <a:t> et al, 2016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20733" y="2984968"/>
              <a:ext cx="3240624" cy="1222227"/>
              <a:chOff x="1020733" y="2984968"/>
              <a:chExt cx="3240624" cy="1222227"/>
            </a:xfrm>
          </p:grpSpPr>
          <p:sp>
            <p:nvSpPr>
              <p:cNvPr id="15" name="Circular Arrow 14"/>
              <p:cNvSpPr/>
              <p:nvPr/>
            </p:nvSpPr>
            <p:spPr>
              <a:xfrm rot="13072711">
                <a:off x="3556331" y="3560461"/>
                <a:ext cx="509556" cy="555301"/>
              </a:xfrm>
              <a:prstGeom prst="circularArrow">
                <a:avLst>
                  <a:gd name="adj1" fmla="val 0"/>
                  <a:gd name="adj2" fmla="val 1255284"/>
                  <a:gd name="adj3" fmla="val 1682331"/>
                  <a:gd name="adj4" fmla="val 5935856"/>
                  <a:gd name="adj5" fmla="val 1254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9" name="Circular Arrow 28"/>
              <p:cNvSpPr/>
              <p:nvPr/>
            </p:nvSpPr>
            <p:spPr>
              <a:xfrm rot="7264510" flipH="1">
                <a:off x="3726123" y="2984139"/>
                <a:ext cx="534406" cy="536063"/>
              </a:xfrm>
              <a:prstGeom prst="circularArrow">
                <a:avLst>
                  <a:gd name="adj1" fmla="val 0"/>
                  <a:gd name="adj2" fmla="val 2347715"/>
                  <a:gd name="adj3" fmla="val 1682331"/>
                  <a:gd name="adj4" fmla="val 5935856"/>
                  <a:gd name="adj5" fmla="val 10984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30" name="Circular Arrow 29"/>
              <p:cNvSpPr/>
              <p:nvPr/>
            </p:nvSpPr>
            <p:spPr>
              <a:xfrm rot="13072711">
                <a:off x="1366973" y="3105993"/>
                <a:ext cx="509556" cy="555301"/>
              </a:xfrm>
              <a:prstGeom prst="circularArrow">
                <a:avLst>
                  <a:gd name="adj1" fmla="val 0"/>
                  <a:gd name="adj2" fmla="val 1255284"/>
                  <a:gd name="adj3" fmla="val 1682331"/>
                  <a:gd name="adj4" fmla="val 5935856"/>
                  <a:gd name="adj5" fmla="val 1254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31" name="Circular Arrow 30"/>
              <p:cNvSpPr/>
              <p:nvPr/>
            </p:nvSpPr>
            <p:spPr>
              <a:xfrm rot="7264510" flipH="1">
                <a:off x="1021562" y="3671960"/>
                <a:ext cx="534406" cy="536063"/>
              </a:xfrm>
              <a:prstGeom prst="circularArrow">
                <a:avLst>
                  <a:gd name="adj1" fmla="val 0"/>
                  <a:gd name="adj2" fmla="val 2347715"/>
                  <a:gd name="adj3" fmla="val 1682331"/>
                  <a:gd name="adj4" fmla="val 5935856"/>
                  <a:gd name="adj5" fmla="val 10984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3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280" y="2997021"/>
            <a:ext cx="860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From raw measurements to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scientific information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90" y="1070672"/>
            <a:ext cx="654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Verdana" panose="020B0604030504040204" pitchFamily="34" charset="0"/>
              </a:rPr>
              <a:t>Location: </a:t>
            </a:r>
            <a:r>
              <a:rPr lang="en-US" sz="2000" dirty="0" err="1" smtClean="0">
                <a:latin typeface="+mj-lt"/>
                <a:ea typeface="Verdana" panose="020B0604030504040204" pitchFamily="34" charset="0"/>
              </a:rPr>
              <a:t>Phu</a:t>
            </a:r>
            <a:r>
              <a:rPr lang="en-US" sz="2000" dirty="0" smtClean="0">
                <a:latin typeface="+mj-lt"/>
                <a:ea typeface="Verdana" panose="020B0604030504040204" pitchFamily="34" charset="0"/>
              </a:rPr>
              <a:t> Yen, Vietnam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Verdana" panose="020B0604030504040204" pitchFamily="34" charset="0"/>
              </a:rPr>
              <a:t>Period: April-May 2019 </a:t>
            </a:r>
          </a:p>
          <a:p>
            <a:r>
              <a:rPr lang="en-US" sz="2000" dirty="0" smtClean="0">
                <a:latin typeface="+mj-lt"/>
                <a:ea typeface="Verdana" panose="020B0604030504040204" pitchFamily="34" charset="0"/>
                <a:sym typeface="Wingdings" panose="05000000000000000000" pitchFamily="2" charset="2"/>
              </a:rPr>
              <a:t>     Transition period of the Asian monsoon</a:t>
            </a:r>
            <a:endParaRPr lang="en-US" sz="20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11" y="37255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03" y="331285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24141" y="3405635"/>
            <a:ext cx="1747778" cy="107721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Dual-frequency HFR system at 24.5&amp;16.15 MHz</a:t>
            </a:r>
          </a:p>
          <a:p>
            <a:pPr algn="r"/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990" y="2239929"/>
            <a:ext cx="72139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HF Radar (WERA)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Operating </a:t>
            </a:r>
            <a:r>
              <a:rPr lang="en-US" sz="2000" dirty="0">
                <a:latin typeface="+mj-lt"/>
              </a:rPr>
              <a:t>frequency: 16.15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Data integration: </a:t>
            </a:r>
            <a:r>
              <a:rPr lang="en-US" sz="2000" dirty="0" smtClean="0">
                <a:latin typeface="+mj-lt"/>
              </a:rPr>
              <a:t>~9 </a:t>
            </a:r>
            <a:r>
              <a:rPr lang="en-US" sz="2000" dirty="0" err="1" smtClean="0">
                <a:latin typeface="+mj-lt"/>
              </a:rPr>
              <a:t>mins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</a:rPr>
              <a:t>Acq</a:t>
            </a:r>
            <a:r>
              <a:rPr lang="en-US" sz="2000" dirty="0">
                <a:latin typeface="+mj-lt"/>
              </a:rPr>
              <a:t>. Interval: 30 </a:t>
            </a:r>
            <a:r>
              <a:rPr lang="en-US" sz="2000" dirty="0" err="1" smtClean="0">
                <a:latin typeface="+mj-lt"/>
              </a:rPr>
              <a:t>mins</a:t>
            </a: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Duration: 14/4-15/5/2019 (1 month)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AWAC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Duration: 16-22/4/2019 (7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Time interval: 15 </a:t>
            </a:r>
            <a:r>
              <a:rPr lang="en-US" sz="2000" dirty="0" err="1" smtClean="0">
                <a:latin typeface="+mj-lt"/>
              </a:rPr>
              <a:t>mins</a:t>
            </a: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SYMPHONIE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Coverage: whole East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Grid: ~1km nearshore, curvilinear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Comparison period: 14/4-15/5/2019, daily</a:t>
            </a:r>
          </a:p>
          <a:p>
            <a:endParaRPr lang="en-US" sz="2000" dirty="0" smtClean="0"/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051" y="257538"/>
            <a:ext cx="4136069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Measurement campaign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098" y="166522"/>
            <a:ext cx="432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Model and HF Radar domains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02125" y="1121357"/>
            <a:ext cx="6242613" cy="5408532"/>
            <a:chOff x="20628502" y="13114841"/>
            <a:chExt cx="9809654" cy="831537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8502" y="13114841"/>
              <a:ext cx="9809654" cy="83153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21181173" y="16655036"/>
              <a:ext cx="592589" cy="59436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040816" y="15611391"/>
              <a:ext cx="1188275" cy="8044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Radar’s domain</a:t>
              </a:r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9" idx="2"/>
              <a:endCxn id="18" idx="0"/>
            </p:cNvCxnSpPr>
            <p:nvPr/>
          </p:nvCxnSpPr>
          <p:spPr>
            <a:xfrm flipH="1">
              <a:off x="21477468" y="16415818"/>
              <a:ext cx="157486" cy="2392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74" y="3666020"/>
            <a:ext cx="2743200" cy="272497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C:\Users\Admin\AppData\Local\Microsoft\Windows\INetCache\Content.Word\Radar_with_AWAC_loc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72" y="859031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rapezoid 29"/>
          <p:cNvSpPr/>
          <p:nvPr/>
        </p:nvSpPr>
        <p:spPr>
          <a:xfrm rot="5400000">
            <a:off x="1722220" y="3059385"/>
            <a:ext cx="5531961" cy="1131260"/>
          </a:xfrm>
          <a:prstGeom prst="trapezoid">
            <a:avLst>
              <a:gd name="adj" fmla="val 2753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710" y="338572"/>
            <a:ext cx="815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Preprocessing of HFR measurement data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4363" y="1004411"/>
            <a:ext cx="4042691" cy="5853589"/>
            <a:chOff x="134363" y="1004411"/>
            <a:chExt cx="4042691" cy="58535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"/>
            <a:stretch/>
          </p:blipFill>
          <p:spPr bwMode="auto">
            <a:xfrm>
              <a:off x="135522" y="1437264"/>
              <a:ext cx="4041532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"/>
            <a:stretch/>
          </p:blipFill>
          <p:spPr bwMode="auto">
            <a:xfrm>
              <a:off x="134363" y="3833336"/>
              <a:ext cx="4042691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4363" y="6119336"/>
              <a:ext cx="40426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Verdana" panose="020B0604030504040204" pitchFamily="34" charset="0"/>
                </a:rPr>
                <a:t>Radial current velocities from the individual radar measurements before (left) and after (right) spike 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Verdana" panose="020B0604030504040204" pitchFamily="34" charset="0"/>
                </a:rPr>
                <a:t>removal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1076" y="1004411"/>
              <a:ext cx="24135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Verdana" panose="020B0604030504040204" pitchFamily="34" charset="0"/>
                </a:rPr>
                <a:t>Step 1: Noise removal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21670" y="1004411"/>
            <a:ext cx="3798775" cy="3697320"/>
            <a:chOff x="8121670" y="1004411"/>
            <a:chExt cx="3798775" cy="36973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3278" y="1958531"/>
              <a:ext cx="3477167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8323323" y="1004411"/>
              <a:ext cx="3499745" cy="338554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ea typeface="Verdana" panose="020B0604030504040204" pitchFamily="34" charset="0"/>
                </a:rPr>
                <a:t>Surface current vectors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8121670" y="3100972"/>
              <a:ext cx="321608" cy="327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07870" y="1004411"/>
            <a:ext cx="3852170" cy="4796377"/>
            <a:chOff x="4207870" y="1004411"/>
            <a:chExt cx="3852170" cy="4796377"/>
          </a:xfrm>
        </p:grpSpPr>
        <p:grpSp>
          <p:nvGrpSpPr>
            <p:cNvPr id="16" name="Group 15"/>
            <p:cNvGrpSpPr/>
            <p:nvPr/>
          </p:nvGrpSpPr>
          <p:grpSpPr>
            <a:xfrm>
              <a:off x="4395315" y="1004411"/>
              <a:ext cx="3664725" cy="4796377"/>
              <a:chOff x="4395315" y="1004411"/>
              <a:chExt cx="3664725" cy="47963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2" t="4971" r="1890" b="4387"/>
              <a:stretch/>
            </p:blipFill>
            <p:spPr bwMode="auto">
              <a:xfrm>
                <a:off x="4560293" y="1958531"/>
                <a:ext cx="3499746" cy="2743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560294" y="4846681"/>
                <a:ext cx="3499746" cy="954107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Verdana" panose="020B0604030504040204" pitchFamily="34" charset="0"/>
                  </a:rPr>
                  <a:t>Vectors of the 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Verdana" panose="020B0604030504040204" pitchFamily="34" charset="0"/>
                  </a:rPr>
                  <a:t>radial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Verdana" panose="020B0604030504040204" pitchFamily="34" charset="0"/>
                  </a:rPr>
                  <a:t>current velocities at two WERA stations after 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Verdana" panose="020B0604030504040204" pitchFamily="34" charset="0"/>
                  </a:rPr>
                  <a:t>spike removal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Verdana" panose="020B0604030504040204" pitchFamily="34" charset="0"/>
                  </a:rPr>
                  <a:t>(black arrows) and the velocity interpolation grid used in 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Verdana" panose="020B0604030504040204" pitchFamily="34" charset="0"/>
                  </a:rPr>
                  <a:t>2dVar/EOF</a:t>
                </a:r>
                <a:endPara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Verdana" panose="020B0604030504040204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395315" y="1004411"/>
                <a:ext cx="349974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1600" b="1" dirty="0">
                    <a:solidFill>
                      <a:schemeClr val="accent1">
                        <a:lumMod val="75000"/>
                      </a:schemeClr>
                    </a:solidFill>
                    <a:ea typeface="Verdana" panose="020B0604030504040204" pitchFamily="34" charset="0"/>
                  </a:rPr>
                  <a:t>Step 2: Gap filling </a:t>
                </a: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ea typeface="Verdana" panose="020B0604030504040204" pitchFamily="34" charset="0"/>
                  </a:rPr>
                  <a:t>&amp; </a:t>
                </a:r>
                <a:r>
                  <a:rPr lang="en-US" sz="1600" b="1" dirty="0">
                    <a:solidFill>
                      <a:schemeClr val="accent1">
                        <a:lumMod val="75000"/>
                      </a:schemeClr>
                    </a:solidFill>
                    <a:ea typeface="Verdana" panose="020B0604030504040204" pitchFamily="34" charset="0"/>
                  </a:rPr>
                  <a:t>interpolation</a:t>
                </a:r>
              </a:p>
            </p:txBody>
          </p:sp>
        </p:grpSp>
        <p:sp>
          <p:nvSpPr>
            <p:cNvPr id="5" name="Cross 4"/>
            <p:cNvSpPr/>
            <p:nvPr/>
          </p:nvSpPr>
          <p:spPr>
            <a:xfrm>
              <a:off x="4207870" y="3132279"/>
              <a:ext cx="321608" cy="296198"/>
            </a:xfrm>
            <a:prstGeom prst="plus">
              <a:avLst>
                <a:gd name="adj" fmla="val 36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279" y="2997021"/>
            <a:ext cx="10427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Near-shore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surface current variability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What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HF radar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data and numerical model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tell us</a:t>
            </a:r>
          </a:p>
        </p:txBody>
      </p:sp>
    </p:spTree>
    <p:extLst>
      <p:ext uri="{BB962C8B-B14F-4D97-AF65-F5344CB8AC3E}">
        <p14:creationId xmlns:p14="http://schemas.microsoft.com/office/powerpoint/2010/main" val="22111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876</Words>
  <Application>Microsoft Office PowerPoint</Application>
  <PresentationFormat>Widescreen</PresentationFormat>
  <Paragraphs>108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Trebuchet MS</vt:lpstr>
      <vt:lpstr>Verdana</vt:lpstr>
      <vt:lpstr>Wingdings</vt:lpstr>
      <vt:lpstr>Wingdings 3</vt:lpstr>
      <vt:lpstr>Facet</vt:lpstr>
      <vt:lpstr>Coastal dynamics in middle-south Vietnam during a transition period of Asian monsoon, characterized by HF radar measurements and numerical modeling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HFR vs. AWAC comparison</vt:lpstr>
      <vt:lpstr>PowerPoint Presentation</vt:lpstr>
      <vt:lpstr>PowerPoint Presentation</vt:lpstr>
      <vt:lpstr>PowerPoint Presentation</vt:lpstr>
      <vt:lpstr>Acknowledgment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dynamics in middle-south Vietnam during a transition period of Asian monsoon, characterized by HF radar measurements and numerical modeling </dc:title>
  <dc:creator>Admin</dc:creator>
  <cp:lastModifiedBy>Admin</cp:lastModifiedBy>
  <cp:revision>42</cp:revision>
  <dcterms:created xsi:type="dcterms:W3CDTF">2023-03-08T13:25:10Z</dcterms:created>
  <dcterms:modified xsi:type="dcterms:W3CDTF">2023-05-04T08:49:45Z</dcterms:modified>
</cp:coreProperties>
</file>