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2479913" cy="30275213"/>
  <p:notesSz cx="6858000" cy="9144000"/>
  <p:defaultTextStyle>
    <a:defPPr>
      <a:defRPr lang="zh-CN"/>
    </a:defPPr>
    <a:lvl1pPr marL="0" algn="l" defTabSz="3492185" rtl="0" eaLnBrk="1" latinLnBrk="0" hangingPunct="1">
      <a:defRPr sz="6874" kern="1200">
        <a:solidFill>
          <a:schemeClr val="tx1"/>
        </a:solidFill>
        <a:latin typeface="+mn-lt"/>
        <a:ea typeface="+mn-ea"/>
        <a:cs typeface="+mn-cs"/>
      </a:defRPr>
    </a:lvl1pPr>
    <a:lvl2pPr marL="1746093" algn="l" defTabSz="3492185" rtl="0" eaLnBrk="1" latinLnBrk="0" hangingPunct="1">
      <a:defRPr sz="6874" kern="1200">
        <a:solidFill>
          <a:schemeClr val="tx1"/>
        </a:solidFill>
        <a:latin typeface="+mn-lt"/>
        <a:ea typeface="+mn-ea"/>
        <a:cs typeface="+mn-cs"/>
      </a:defRPr>
    </a:lvl2pPr>
    <a:lvl3pPr marL="3492185" algn="l" defTabSz="3492185" rtl="0" eaLnBrk="1" latinLnBrk="0" hangingPunct="1">
      <a:defRPr sz="6874" kern="1200">
        <a:solidFill>
          <a:schemeClr val="tx1"/>
        </a:solidFill>
        <a:latin typeface="+mn-lt"/>
        <a:ea typeface="+mn-ea"/>
        <a:cs typeface="+mn-cs"/>
      </a:defRPr>
    </a:lvl3pPr>
    <a:lvl4pPr marL="5238278" algn="l" defTabSz="3492185" rtl="0" eaLnBrk="1" latinLnBrk="0" hangingPunct="1">
      <a:defRPr sz="6874" kern="1200">
        <a:solidFill>
          <a:schemeClr val="tx1"/>
        </a:solidFill>
        <a:latin typeface="+mn-lt"/>
        <a:ea typeface="+mn-ea"/>
        <a:cs typeface="+mn-cs"/>
      </a:defRPr>
    </a:lvl4pPr>
    <a:lvl5pPr marL="6984370" algn="l" defTabSz="3492185" rtl="0" eaLnBrk="1" latinLnBrk="0" hangingPunct="1">
      <a:defRPr sz="6874" kern="1200">
        <a:solidFill>
          <a:schemeClr val="tx1"/>
        </a:solidFill>
        <a:latin typeface="+mn-lt"/>
        <a:ea typeface="+mn-ea"/>
        <a:cs typeface="+mn-cs"/>
      </a:defRPr>
    </a:lvl5pPr>
    <a:lvl6pPr marL="8730463" algn="l" defTabSz="3492185" rtl="0" eaLnBrk="1" latinLnBrk="0" hangingPunct="1">
      <a:defRPr sz="6874" kern="1200">
        <a:solidFill>
          <a:schemeClr val="tx1"/>
        </a:solidFill>
        <a:latin typeface="+mn-lt"/>
        <a:ea typeface="+mn-ea"/>
        <a:cs typeface="+mn-cs"/>
      </a:defRPr>
    </a:lvl6pPr>
    <a:lvl7pPr marL="10476555" algn="l" defTabSz="3492185" rtl="0" eaLnBrk="1" latinLnBrk="0" hangingPunct="1">
      <a:defRPr sz="6874" kern="1200">
        <a:solidFill>
          <a:schemeClr val="tx1"/>
        </a:solidFill>
        <a:latin typeface="+mn-lt"/>
        <a:ea typeface="+mn-ea"/>
        <a:cs typeface="+mn-cs"/>
      </a:defRPr>
    </a:lvl7pPr>
    <a:lvl8pPr marL="12222648" algn="l" defTabSz="3492185" rtl="0" eaLnBrk="1" latinLnBrk="0" hangingPunct="1">
      <a:defRPr sz="6874" kern="1200">
        <a:solidFill>
          <a:schemeClr val="tx1"/>
        </a:solidFill>
        <a:latin typeface="+mn-lt"/>
        <a:ea typeface="+mn-ea"/>
        <a:cs typeface="+mn-cs"/>
      </a:defRPr>
    </a:lvl8pPr>
    <a:lvl9pPr marL="13968740" algn="l" defTabSz="3492185" rtl="0" eaLnBrk="1" latinLnBrk="0" hangingPunct="1">
      <a:defRPr sz="687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35" userDrawn="1">
          <p15:clr>
            <a:srgbClr val="A4A3A4"/>
          </p15:clr>
        </p15:guide>
        <p15:guide id="2" pos="133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66CCFF"/>
    <a:srgbClr val="6699FF"/>
    <a:srgbClr val="0099FF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92" autoAdjust="0"/>
    <p:restoredTop sz="94694"/>
  </p:normalViewPr>
  <p:slideViewPr>
    <p:cSldViewPr snapToGrid="0">
      <p:cViewPr>
        <p:scale>
          <a:sx n="31" d="100"/>
          <a:sy n="31" d="100"/>
        </p:scale>
        <p:origin x="1400" y="-424"/>
      </p:cViewPr>
      <p:guideLst>
        <p:guide orient="horz" pos="9535"/>
        <p:guide pos="133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E3747E-391C-7040-8EE7-0C56A69FDF2F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1780CE30-DA16-7441-BA07-B9EA6020AE43}">
      <dgm:prSet phldrT="[文本]" custT="1"/>
      <dgm:spPr>
        <a:solidFill>
          <a:schemeClr val="accent4">
            <a:alpha val="7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Hydrological variables</a:t>
          </a:r>
          <a:endParaRPr lang="zh-CN" altLang="en-US" sz="3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813174-4F4E-7A45-8DE6-F7D2BADF52C2}" type="parTrans" cxnId="{8097A909-3450-D44B-9139-A5D8003895E7}">
      <dgm:prSet/>
      <dgm:spPr/>
      <dgm:t>
        <a:bodyPr/>
        <a:lstStyle/>
        <a:p>
          <a:endParaRPr lang="zh-CN" altLang="en-US"/>
        </a:p>
      </dgm:t>
    </dgm:pt>
    <dgm:pt modelId="{9B592DAA-1893-0741-B242-7489F29B569F}" type="sibTrans" cxnId="{8097A909-3450-D44B-9139-A5D8003895E7}">
      <dgm:prSet/>
      <dgm:spPr>
        <a:solidFill>
          <a:schemeClr val="accent2"/>
        </a:solidFill>
      </dgm:spPr>
      <dgm:t>
        <a:bodyPr/>
        <a:lstStyle/>
        <a:p>
          <a:endParaRPr lang="zh-CN" altLang="en-US"/>
        </a:p>
      </dgm:t>
    </dgm:pt>
    <dgm:pt modelId="{10FA6366-E11A-D54F-83AB-7C50F9F2D9D4}">
      <dgm:prSet phldrT="[文本]" custT="1"/>
      <dgm:spPr>
        <a:solidFill>
          <a:schemeClr val="accent4">
            <a:alpha val="7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Sulfate</a:t>
          </a:r>
          <a:endParaRPr lang="zh-CN" altLang="en-US" sz="3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7BEA05-AF2E-B040-AE14-EA5AC6642D96}" type="parTrans" cxnId="{6797000E-F226-2F48-A5F4-64089EF34747}">
      <dgm:prSet/>
      <dgm:spPr/>
      <dgm:t>
        <a:bodyPr/>
        <a:lstStyle/>
        <a:p>
          <a:endParaRPr lang="zh-CN" altLang="en-US"/>
        </a:p>
      </dgm:t>
    </dgm:pt>
    <dgm:pt modelId="{CEC52AEC-41B7-CA43-967E-FAD735F6A1BF}" type="sibTrans" cxnId="{6797000E-F226-2F48-A5F4-64089EF34747}">
      <dgm:prSet/>
      <dgm:spPr>
        <a:solidFill>
          <a:schemeClr val="accent2"/>
        </a:solidFill>
      </dgm:spPr>
      <dgm:t>
        <a:bodyPr/>
        <a:lstStyle/>
        <a:p>
          <a:endParaRPr lang="zh-CN" altLang="en-US"/>
        </a:p>
      </dgm:t>
    </dgm:pt>
    <dgm:pt modelId="{57E220E8-AD88-E34A-88EC-BE0A6A59BA36}">
      <dgm:prSet phldrT="[文本]" custT="1"/>
      <dgm:spPr>
        <a:solidFill>
          <a:schemeClr val="accent4">
            <a:alpha val="70000"/>
          </a:schemeClr>
        </a:solidFill>
        <a:ln>
          <a:solidFill>
            <a:schemeClr val="tx1"/>
          </a:solidFill>
        </a:ln>
        <a:effectLst>
          <a:outerShdw blurRad="50800" dist="50800" dir="5400000" algn="ctr" rotWithShape="0">
            <a:srgbClr val="000000">
              <a:alpha val="30000"/>
            </a:srgbClr>
          </a:outerShdw>
        </a:effectLst>
      </dgm:spPr>
      <dgm:t>
        <a:bodyPr/>
        <a:lstStyle/>
        <a:p>
          <a:r>
            <a: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DOC</a:t>
          </a:r>
          <a:endParaRPr lang="zh-CN" altLang="en-US" sz="3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C19988-60F9-1E4D-8922-37250B893887}" type="parTrans" cxnId="{EE1F37E1-D677-B245-BBE1-F5865FBDFAE8}">
      <dgm:prSet/>
      <dgm:spPr/>
      <dgm:t>
        <a:bodyPr/>
        <a:lstStyle/>
        <a:p>
          <a:endParaRPr lang="zh-CN" altLang="en-US"/>
        </a:p>
      </dgm:t>
    </dgm:pt>
    <dgm:pt modelId="{3D1C3FF8-37E8-254C-BC89-654041D6B310}" type="sibTrans" cxnId="{EE1F37E1-D677-B245-BBE1-F5865FBDFAE8}">
      <dgm:prSet/>
      <dgm:spPr>
        <a:solidFill>
          <a:schemeClr val="accent2"/>
        </a:solidFill>
      </dgm:spPr>
      <dgm:t>
        <a:bodyPr/>
        <a:lstStyle/>
        <a:p>
          <a:endParaRPr lang="zh-CN" altLang="en-US"/>
        </a:p>
      </dgm:t>
    </dgm:pt>
    <dgm:pt modelId="{812FE451-72F2-3C4B-A6CF-49D7AFC031B1}" type="pres">
      <dgm:prSet presAssocID="{35E3747E-391C-7040-8EE7-0C56A69FDF2F}" presName="Name0" presStyleCnt="0">
        <dgm:presLayoutVars>
          <dgm:dir/>
          <dgm:resizeHandles val="exact"/>
        </dgm:presLayoutVars>
      </dgm:prSet>
      <dgm:spPr/>
    </dgm:pt>
    <dgm:pt modelId="{CA54BCE2-61E9-D448-B31F-E509B07F2E74}" type="pres">
      <dgm:prSet presAssocID="{1780CE30-DA16-7441-BA07-B9EA6020AE43}" presName="node" presStyleLbl="node1" presStyleIdx="0" presStyleCnt="3" custScaleX="153767" custRadScaleRad="124326" custRadScaleInc="-60757">
        <dgm:presLayoutVars>
          <dgm:bulletEnabled val="1"/>
        </dgm:presLayoutVars>
      </dgm:prSet>
      <dgm:spPr/>
    </dgm:pt>
    <dgm:pt modelId="{B414F396-D564-A546-B01E-32A2702CF774}" type="pres">
      <dgm:prSet presAssocID="{9B592DAA-1893-0741-B242-7489F29B569F}" presName="sibTrans" presStyleLbl="sibTrans2D1" presStyleIdx="0" presStyleCnt="3"/>
      <dgm:spPr/>
    </dgm:pt>
    <dgm:pt modelId="{79509385-EE9C-184D-BA1C-AC90DB4DC386}" type="pres">
      <dgm:prSet presAssocID="{9B592DAA-1893-0741-B242-7489F29B569F}" presName="connectorText" presStyleLbl="sibTrans2D1" presStyleIdx="0" presStyleCnt="3"/>
      <dgm:spPr/>
    </dgm:pt>
    <dgm:pt modelId="{138E1CEE-2856-AC47-9454-299F42DAA86C}" type="pres">
      <dgm:prSet presAssocID="{10FA6366-E11A-D54F-83AB-7C50F9F2D9D4}" presName="node" presStyleLbl="node1" presStyleIdx="1" presStyleCnt="3" custRadScaleRad="51599" custRadScaleInc="76186">
        <dgm:presLayoutVars>
          <dgm:bulletEnabled val="1"/>
        </dgm:presLayoutVars>
      </dgm:prSet>
      <dgm:spPr/>
    </dgm:pt>
    <dgm:pt modelId="{B6A29609-087D-3B42-A844-334B82D0ABB3}" type="pres">
      <dgm:prSet presAssocID="{CEC52AEC-41B7-CA43-967E-FAD735F6A1BF}" presName="sibTrans" presStyleLbl="sibTrans2D1" presStyleIdx="1" presStyleCnt="3"/>
      <dgm:spPr/>
    </dgm:pt>
    <dgm:pt modelId="{83287F17-516A-7147-9654-82C7FA1E1A12}" type="pres">
      <dgm:prSet presAssocID="{CEC52AEC-41B7-CA43-967E-FAD735F6A1BF}" presName="connectorText" presStyleLbl="sibTrans2D1" presStyleIdx="1" presStyleCnt="3"/>
      <dgm:spPr/>
    </dgm:pt>
    <dgm:pt modelId="{FDA6CF58-0201-D848-9263-5460785473E6}" type="pres">
      <dgm:prSet presAssocID="{57E220E8-AD88-E34A-88EC-BE0A6A59BA36}" presName="node" presStyleLbl="node1" presStyleIdx="2" presStyleCnt="3" custRadScaleRad="168083" custRadScaleInc="21156">
        <dgm:presLayoutVars>
          <dgm:bulletEnabled val="1"/>
        </dgm:presLayoutVars>
      </dgm:prSet>
      <dgm:spPr/>
    </dgm:pt>
    <dgm:pt modelId="{84A0C34C-5DF3-2848-A2F8-FA71C02135E3}" type="pres">
      <dgm:prSet presAssocID="{3D1C3FF8-37E8-254C-BC89-654041D6B310}" presName="sibTrans" presStyleLbl="sibTrans2D1" presStyleIdx="2" presStyleCnt="3"/>
      <dgm:spPr/>
    </dgm:pt>
    <dgm:pt modelId="{4FC30E0E-7E2D-BC4C-91E1-7298C0F09EB3}" type="pres">
      <dgm:prSet presAssocID="{3D1C3FF8-37E8-254C-BC89-654041D6B310}" presName="connectorText" presStyleLbl="sibTrans2D1" presStyleIdx="2" presStyleCnt="3"/>
      <dgm:spPr/>
    </dgm:pt>
  </dgm:ptLst>
  <dgm:cxnLst>
    <dgm:cxn modelId="{8097A909-3450-D44B-9139-A5D8003895E7}" srcId="{35E3747E-391C-7040-8EE7-0C56A69FDF2F}" destId="{1780CE30-DA16-7441-BA07-B9EA6020AE43}" srcOrd="0" destOrd="0" parTransId="{08813174-4F4E-7A45-8DE6-F7D2BADF52C2}" sibTransId="{9B592DAA-1893-0741-B242-7489F29B569F}"/>
    <dgm:cxn modelId="{6797000E-F226-2F48-A5F4-64089EF34747}" srcId="{35E3747E-391C-7040-8EE7-0C56A69FDF2F}" destId="{10FA6366-E11A-D54F-83AB-7C50F9F2D9D4}" srcOrd="1" destOrd="0" parTransId="{EA7BEA05-AF2E-B040-AE14-EA5AC6642D96}" sibTransId="{CEC52AEC-41B7-CA43-967E-FAD735F6A1BF}"/>
    <dgm:cxn modelId="{FD5CA512-CE8F-3345-BE19-48232596111D}" type="presOf" srcId="{57E220E8-AD88-E34A-88EC-BE0A6A59BA36}" destId="{FDA6CF58-0201-D848-9263-5460785473E6}" srcOrd="0" destOrd="0" presId="urn:microsoft.com/office/officeart/2005/8/layout/cycle7"/>
    <dgm:cxn modelId="{B0B3CD20-B5DB-7345-AA02-2B815A3D5BEF}" type="presOf" srcId="{1780CE30-DA16-7441-BA07-B9EA6020AE43}" destId="{CA54BCE2-61E9-D448-B31F-E509B07F2E74}" srcOrd="0" destOrd="0" presId="urn:microsoft.com/office/officeart/2005/8/layout/cycle7"/>
    <dgm:cxn modelId="{32FEA959-81CD-2446-B943-DBC39C4DD827}" type="presOf" srcId="{CEC52AEC-41B7-CA43-967E-FAD735F6A1BF}" destId="{83287F17-516A-7147-9654-82C7FA1E1A12}" srcOrd="1" destOrd="0" presId="urn:microsoft.com/office/officeart/2005/8/layout/cycle7"/>
    <dgm:cxn modelId="{F3089E62-F02D-5547-BAB6-0B7F5DD21184}" type="presOf" srcId="{3D1C3FF8-37E8-254C-BC89-654041D6B310}" destId="{84A0C34C-5DF3-2848-A2F8-FA71C02135E3}" srcOrd="0" destOrd="0" presId="urn:microsoft.com/office/officeart/2005/8/layout/cycle7"/>
    <dgm:cxn modelId="{F92F4775-2BA2-284A-96CA-AD18E53F8492}" type="presOf" srcId="{9B592DAA-1893-0741-B242-7489F29B569F}" destId="{79509385-EE9C-184D-BA1C-AC90DB4DC386}" srcOrd="1" destOrd="0" presId="urn:microsoft.com/office/officeart/2005/8/layout/cycle7"/>
    <dgm:cxn modelId="{C6DD008A-94C1-2843-B01D-374AC0E32FF7}" type="presOf" srcId="{10FA6366-E11A-D54F-83AB-7C50F9F2D9D4}" destId="{138E1CEE-2856-AC47-9454-299F42DAA86C}" srcOrd="0" destOrd="0" presId="urn:microsoft.com/office/officeart/2005/8/layout/cycle7"/>
    <dgm:cxn modelId="{4A8A6E95-5327-6740-8079-375B0556F5C6}" type="presOf" srcId="{35E3747E-391C-7040-8EE7-0C56A69FDF2F}" destId="{812FE451-72F2-3C4B-A6CF-49D7AFC031B1}" srcOrd="0" destOrd="0" presId="urn:microsoft.com/office/officeart/2005/8/layout/cycle7"/>
    <dgm:cxn modelId="{9232969E-336D-F54B-A5CE-3F312886591D}" type="presOf" srcId="{CEC52AEC-41B7-CA43-967E-FAD735F6A1BF}" destId="{B6A29609-087D-3B42-A844-334B82D0ABB3}" srcOrd="0" destOrd="0" presId="urn:microsoft.com/office/officeart/2005/8/layout/cycle7"/>
    <dgm:cxn modelId="{1EAA4ECC-4B49-F94C-BF10-13958FD96947}" type="presOf" srcId="{9B592DAA-1893-0741-B242-7489F29B569F}" destId="{B414F396-D564-A546-B01E-32A2702CF774}" srcOrd="0" destOrd="0" presId="urn:microsoft.com/office/officeart/2005/8/layout/cycle7"/>
    <dgm:cxn modelId="{005008D7-7F9A-BC47-86DC-C56CF9015058}" type="presOf" srcId="{3D1C3FF8-37E8-254C-BC89-654041D6B310}" destId="{4FC30E0E-7E2D-BC4C-91E1-7298C0F09EB3}" srcOrd="1" destOrd="0" presId="urn:microsoft.com/office/officeart/2005/8/layout/cycle7"/>
    <dgm:cxn modelId="{EE1F37E1-D677-B245-BBE1-F5865FBDFAE8}" srcId="{35E3747E-391C-7040-8EE7-0C56A69FDF2F}" destId="{57E220E8-AD88-E34A-88EC-BE0A6A59BA36}" srcOrd="2" destOrd="0" parTransId="{10C19988-60F9-1E4D-8922-37250B893887}" sibTransId="{3D1C3FF8-37E8-254C-BC89-654041D6B310}"/>
    <dgm:cxn modelId="{078DC39B-B679-D848-A506-35AEE4AD1146}" type="presParOf" srcId="{812FE451-72F2-3C4B-A6CF-49D7AFC031B1}" destId="{CA54BCE2-61E9-D448-B31F-E509B07F2E74}" srcOrd="0" destOrd="0" presId="urn:microsoft.com/office/officeart/2005/8/layout/cycle7"/>
    <dgm:cxn modelId="{CA81AC71-1A28-C746-8145-F790DFACCC20}" type="presParOf" srcId="{812FE451-72F2-3C4B-A6CF-49D7AFC031B1}" destId="{B414F396-D564-A546-B01E-32A2702CF774}" srcOrd="1" destOrd="0" presId="urn:microsoft.com/office/officeart/2005/8/layout/cycle7"/>
    <dgm:cxn modelId="{8ADBE0F1-D9CF-7541-B77C-89D2295B5A62}" type="presParOf" srcId="{B414F396-D564-A546-B01E-32A2702CF774}" destId="{79509385-EE9C-184D-BA1C-AC90DB4DC386}" srcOrd="0" destOrd="0" presId="urn:microsoft.com/office/officeart/2005/8/layout/cycle7"/>
    <dgm:cxn modelId="{7EDB3E30-2D5E-8140-B9B0-A5E837E32A89}" type="presParOf" srcId="{812FE451-72F2-3C4B-A6CF-49D7AFC031B1}" destId="{138E1CEE-2856-AC47-9454-299F42DAA86C}" srcOrd="2" destOrd="0" presId="urn:microsoft.com/office/officeart/2005/8/layout/cycle7"/>
    <dgm:cxn modelId="{E16E6304-4256-A54E-96AE-288E2A2C91FD}" type="presParOf" srcId="{812FE451-72F2-3C4B-A6CF-49D7AFC031B1}" destId="{B6A29609-087D-3B42-A844-334B82D0ABB3}" srcOrd="3" destOrd="0" presId="urn:microsoft.com/office/officeart/2005/8/layout/cycle7"/>
    <dgm:cxn modelId="{D04F8025-E200-6143-B7E1-EB6AD7B33056}" type="presParOf" srcId="{B6A29609-087D-3B42-A844-334B82D0ABB3}" destId="{83287F17-516A-7147-9654-82C7FA1E1A12}" srcOrd="0" destOrd="0" presId="urn:microsoft.com/office/officeart/2005/8/layout/cycle7"/>
    <dgm:cxn modelId="{DDBC14ED-CEFB-1A47-858F-FB6852AA200B}" type="presParOf" srcId="{812FE451-72F2-3C4B-A6CF-49D7AFC031B1}" destId="{FDA6CF58-0201-D848-9263-5460785473E6}" srcOrd="4" destOrd="0" presId="urn:microsoft.com/office/officeart/2005/8/layout/cycle7"/>
    <dgm:cxn modelId="{88F0ADC3-4EC5-9446-8459-FC469DCD1DF0}" type="presParOf" srcId="{812FE451-72F2-3C4B-A6CF-49D7AFC031B1}" destId="{84A0C34C-5DF3-2848-A2F8-FA71C02135E3}" srcOrd="5" destOrd="0" presId="urn:microsoft.com/office/officeart/2005/8/layout/cycle7"/>
    <dgm:cxn modelId="{129EF79C-7244-6F4D-B373-B9F10982F879}" type="presParOf" srcId="{84A0C34C-5DF3-2848-A2F8-FA71C02135E3}" destId="{4FC30E0E-7E2D-BC4C-91E1-7298C0F09EB3}" srcOrd="0" destOrd="0" presId="urn:microsoft.com/office/officeart/2005/8/layout/cycle7"/>
  </dgm:cxnLst>
  <dgm:bg>
    <a:noFill/>
    <a:effectLst>
      <a:outerShdw blurRad="50800" dist="50800" dir="5400000" algn="ctr" rotWithShape="0">
        <a:schemeClr val="accent4">
          <a:alpha val="76000"/>
        </a:schemeClr>
      </a:outerShdw>
    </a:effectLst>
  </dgm:bg>
  <dgm:whole>
    <a:ln w="63500">
      <a:solidFill>
        <a:schemeClr val="accent4"/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4BCE2-61E9-D448-B31F-E509B07F2E74}">
      <dsp:nvSpPr>
        <dsp:cNvPr id="0" name=""/>
        <dsp:cNvSpPr/>
      </dsp:nvSpPr>
      <dsp:spPr>
        <a:xfrm>
          <a:off x="2270547" y="1476"/>
          <a:ext cx="3718227" cy="1209045"/>
        </a:xfrm>
        <a:prstGeom prst="roundRect">
          <a:avLst>
            <a:gd name="adj" fmla="val 10000"/>
          </a:avLst>
        </a:prstGeom>
        <a:solidFill>
          <a:schemeClr val="accent4">
            <a:alpha val="7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Hydrological variables</a:t>
          </a:r>
          <a:endParaRPr lang="zh-CN" altLang="en-US" sz="3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5959" y="36888"/>
        <a:ext cx="3647403" cy="1138221"/>
      </dsp:txXfrm>
    </dsp:sp>
    <dsp:sp modelId="{B414F396-D564-A546-B01E-32A2702CF774}">
      <dsp:nvSpPr>
        <dsp:cNvPr id="0" name=""/>
        <dsp:cNvSpPr/>
      </dsp:nvSpPr>
      <dsp:spPr>
        <a:xfrm rot="3599949">
          <a:off x="4497839" y="2123831"/>
          <a:ext cx="1260669" cy="42316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500" kern="1200"/>
        </a:p>
      </dsp:txBody>
      <dsp:txXfrm>
        <a:off x="4624789" y="2208464"/>
        <a:ext cx="1006769" cy="253900"/>
      </dsp:txXfrm>
    </dsp:sp>
    <dsp:sp modelId="{138E1CEE-2856-AC47-9454-299F42DAA86C}">
      <dsp:nvSpPr>
        <dsp:cNvPr id="0" name=""/>
        <dsp:cNvSpPr/>
      </dsp:nvSpPr>
      <dsp:spPr>
        <a:xfrm>
          <a:off x="4917640" y="3460307"/>
          <a:ext cx="2418091" cy="1209045"/>
        </a:xfrm>
        <a:prstGeom prst="roundRect">
          <a:avLst>
            <a:gd name="adj" fmla="val 10000"/>
          </a:avLst>
        </a:prstGeom>
        <a:solidFill>
          <a:schemeClr val="accent4">
            <a:alpha val="7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Sulfate</a:t>
          </a:r>
          <a:endParaRPr lang="zh-CN" altLang="en-US" sz="3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53052" y="3495719"/>
        <a:ext cx="2347267" cy="1138221"/>
      </dsp:txXfrm>
    </dsp:sp>
    <dsp:sp modelId="{B6A29609-087D-3B42-A844-334B82D0ABB3}">
      <dsp:nvSpPr>
        <dsp:cNvPr id="0" name=""/>
        <dsp:cNvSpPr/>
      </dsp:nvSpPr>
      <dsp:spPr>
        <a:xfrm rot="10800025">
          <a:off x="3499388" y="3853232"/>
          <a:ext cx="1260669" cy="42316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500" kern="1200"/>
        </a:p>
      </dsp:txBody>
      <dsp:txXfrm rot="10800000">
        <a:off x="3626338" y="3937865"/>
        <a:ext cx="1006769" cy="253900"/>
      </dsp:txXfrm>
    </dsp:sp>
    <dsp:sp modelId="{FDA6CF58-0201-D848-9263-5460785473E6}">
      <dsp:nvSpPr>
        <dsp:cNvPr id="0" name=""/>
        <dsp:cNvSpPr/>
      </dsp:nvSpPr>
      <dsp:spPr>
        <a:xfrm>
          <a:off x="923712" y="3460278"/>
          <a:ext cx="2418091" cy="1209045"/>
        </a:xfrm>
        <a:prstGeom prst="roundRect">
          <a:avLst>
            <a:gd name="adj" fmla="val 10000"/>
          </a:avLst>
        </a:prstGeom>
        <a:solidFill>
          <a:schemeClr val="accent4">
            <a:alpha val="7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50800" dir="5400000" algn="ctr" rotWithShape="0">
            <a:srgbClr val="000000">
              <a:alpha val="3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DOC</a:t>
          </a:r>
          <a:endParaRPr lang="zh-CN" altLang="en-US" sz="3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9124" y="3495690"/>
        <a:ext cx="2347267" cy="1138221"/>
      </dsp:txXfrm>
    </dsp:sp>
    <dsp:sp modelId="{84A0C34C-5DF3-2848-A2F8-FA71C02135E3}">
      <dsp:nvSpPr>
        <dsp:cNvPr id="0" name=""/>
        <dsp:cNvSpPr/>
      </dsp:nvSpPr>
      <dsp:spPr>
        <a:xfrm rot="17999972">
          <a:off x="2500875" y="2123817"/>
          <a:ext cx="1260669" cy="42316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500" kern="1200"/>
        </a:p>
      </dsp:txBody>
      <dsp:txXfrm>
        <a:off x="2627825" y="2208450"/>
        <a:ext cx="1006769" cy="253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579B6-41F7-4419-9ECF-E517F8B7B33E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63650" y="1143000"/>
            <a:ext cx="4330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32469-6315-4AD9-9E0C-6521FDCD2D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35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32469-6315-4AD9-9E0C-6521FDCD2DB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5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71F028-D9EB-AB20-4D11-943BC0102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9989" y="4954765"/>
            <a:ext cx="31859935" cy="10540259"/>
          </a:xfrm>
        </p:spPr>
        <p:txBody>
          <a:bodyPr anchor="b"/>
          <a:lstStyle>
            <a:lvl1pPr algn="ctr">
              <a:defRPr sz="209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F68FED6-79BA-A2E0-DADA-2D47C4C17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9989" y="15901497"/>
            <a:ext cx="31859935" cy="7309499"/>
          </a:xfrm>
        </p:spPr>
        <p:txBody>
          <a:bodyPr/>
          <a:lstStyle>
            <a:lvl1pPr marL="0" indent="0" algn="ctr">
              <a:buNone/>
              <a:defRPr sz="8362"/>
            </a:lvl1pPr>
            <a:lvl2pPr marL="1592976" indent="0" algn="ctr">
              <a:buNone/>
              <a:defRPr sz="6968"/>
            </a:lvl2pPr>
            <a:lvl3pPr marL="3185952" indent="0" algn="ctr">
              <a:buNone/>
              <a:defRPr sz="6272"/>
            </a:lvl3pPr>
            <a:lvl4pPr marL="4778929" indent="0" algn="ctr">
              <a:buNone/>
              <a:defRPr sz="5575"/>
            </a:lvl4pPr>
            <a:lvl5pPr marL="6371905" indent="0" algn="ctr">
              <a:buNone/>
              <a:defRPr sz="5575"/>
            </a:lvl5pPr>
            <a:lvl6pPr marL="7964881" indent="0" algn="ctr">
              <a:buNone/>
              <a:defRPr sz="5575"/>
            </a:lvl6pPr>
            <a:lvl7pPr marL="9557857" indent="0" algn="ctr">
              <a:buNone/>
              <a:defRPr sz="5575"/>
            </a:lvl7pPr>
            <a:lvl8pPr marL="11150834" indent="0" algn="ctr">
              <a:buNone/>
              <a:defRPr sz="5575"/>
            </a:lvl8pPr>
            <a:lvl9pPr marL="12743810" indent="0" algn="ctr">
              <a:buNone/>
              <a:defRPr sz="557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07B7BC-4C4B-7F4B-B13D-A1401112F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5CAD-9A65-4F50-BE70-D953F5BD4937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BA338A-96CE-B0DB-2362-22FEEAEE4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227299-7E57-AD94-51E4-CB2FE355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625F-2068-438D-8D17-629A519260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13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78BE-4661-1A99-6021-FF8B394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EC2CF53-2936-1F9C-CC9D-54F2C38A0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00E5A8-A81B-5105-3C8E-367F4C409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5CAD-9A65-4F50-BE70-D953F5BD4937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1F0793-0D12-93DD-EB7D-370E69CA7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90F609-7232-737F-104B-B596D5575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625F-2068-438D-8D17-629A519260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05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952918D-0600-0430-B389-7BD5DE845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0399688" y="1611875"/>
            <a:ext cx="9159731" cy="256568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7FA4175-F775-7A3F-26BA-144801CB5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920494" y="1611875"/>
            <a:ext cx="26948195" cy="256568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78663D-897E-0366-6149-9B95E1A9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5CAD-9A65-4F50-BE70-D953F5BD4937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E450F5-9391-C812-6F62-F7D40701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AEA7B2-7B07-31F8-F012-1820E3923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625F-2068-438D-8D17-629A519260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34A388-95AE-57F8-11E7-3563CC563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7BC8D0-22C9-73E2-E75B-D19BEED65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021DB7-9901-BFDF-0D8F-4CD1A2F0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5CAD-9A65-4F50-BE70-D953F5BD4937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824555-8CA2-FA03-ABDE-5A6D53E7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E68CD8-B7EB-08F8-E0B5-A2752604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625F-2068-438D-8D17-629A519260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86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5FEA5-B50F-991A-12D6-4DCDBF893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369" y="7547783"/>
            <a:ext cx="36638925" cy="12593645"/>
          </a:xfrm>
        </p:spPr>
        <p:txBody>
          <a:bodyPr anchor="b"/>
          <a:lstStyle>
            <a:lvl1pPr>
              <a:defRPr sz="209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D245CD-E548-FC65-CE52-BFF4D0D7F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8369" y="20260569"/>
            <a:ext cx="36638925" cy="6622701"/>
          </a:xfrm>
        </p:spPr>
        <p:txBody>
          <a:bodyPr/>
          <a:lstStyle>
            <a:lvl1pPr marL="0" indent="0">
              <a:buNone/>
              <a:defRPr sz="8362">
                <a:solidFill>
                  <a:schemeClr val="tx1">
                    <a:tint val="75000"/>
                  </a:schemeClr>
                </a:solidFill>
              </a:defRPr>
            </a:lvl1pPr>
            <a:lvl2pPr marL="1592976" indent="0">
              <a:buNone/>
              <a:defRPr sz="6968">
                <a:solidFill>
                  <a:schemeClr val="tx1">
                    <a:tint val="75000"/>
                  </a:schemeClr>
                </a:solidFill>
              </a:defRPr>
            </a:lvl2pPr>
            <a:lvl3pPr marL="3185952" indent="0">
              <a:buNone/>
              <a:defRPr sz="6272">
                <a:solidFill>
                  <a:schemeClr val="tx1">
                    <a:tint val="75000"/>
                  </a:schemeClr>
                </a:solidFill>
              </a:defRPr>
            </a:lvl3pPr>
            <a:lvl4pPr marL="4778929" indent="0">
              <a:buNone/>
              <a:defRPr sz="5575">
                <a:solidFill>
                  <a:schemeClr val="tx1">
                    <a:tint val="75000"/>
                  </a:schemeClr>
                </a:solidFill>
              </a:defRPr>
            </a:lvl4pPr>
            <a:lvl5pPr marL="6371905" indent="0">
              <a:buNone/>
              <a:defRPr sz="5575">
                <a:solidFill>
                  <a:schemeClr val="tx1">
                    <a:tint val="75000"/>
                  </a:schemeClr>
                </a:solidFill>
              </a:defRPr>
            </a:lvl5pPr>
            <a:lvl6pPr marL="7964881" indent="0">
              <a:buNone/>
              <a:defRPr sz="5575">
                <a:solidFill>
                  <a:schemeClr val="tx1">
                    <a:tint val="75000"/>
                  </a:schemeClr>
                </a:solidFill>
              </a:defRPr>
            </a:lvl6pPr>
            <a:lvl7pPr marL="9557857" indent="0">
              <a:buNone/>
              <a:defRPr sz="5575">
                <a:solidFill>
                  <a:schemeClr val="tx1">
                    <a:tint val="75000"/>
                  </a:schemeClr>
                </a:solidFill>
              </a:defRPr>
            </a:lvl7pPr>
            <a:lvl8pPr marL="11150834" indent="0">
              <a:buNone/>
              <a:defRPr sz="5575">
                <a:solidFill>
                  <a:schemeClr val="tx1">
                    <a:tint val="75000"/>
                  </a:schemeClr>
                </a:solidFill>
              </a:defRPr>
            </a:lvl8pPr>
            <a:lvl9pPr marL="12743810" indent="0">
              <a:buNone/>
              <a:defRPr sz="5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A26D14-0139-23B3-8CC1-6439F0D8F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5CAD-9A65-4F50-BE70-D953F5BD4937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5F3D2C-AFFD-E0BC-5349-4C69FDD8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8AF911-316F-19AE-0E7D-39521201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625F-2068-438D-8D17-629A519260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26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81DE66-73A6-BA93-43DF-804613AB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70CC12-2AAD-BF8C-7896-484DEF839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20494" y="8059374"/>
            <a:ext cx="18053963" cy="192093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955715-853F-698D-F26C-67F16AF5C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505456" y="8059374"/>
            <a:ext cx="18053963" cy="192093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4DD7A9-0FAF-04C1-FDA2-48D929D2B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5CAD-9A65-4F50-BE70-D953F5BD4937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BBA163-73EF-C03A-C47D-D73780DF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EC8C3E-28D1-CE7F-11B7-84E701D2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625F-2068-438D-8D17-629A519260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2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B64DA7-FDBD-318B-1294-E1EF5D699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27" y="1611877"/>
            <a:ext cx="36638925" cy="585180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6FFE9CC-E4CA-8806-AA7D-655FAC54E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6029" y="7421634"/>
            <a:ext cx="17970993" cy="3637228"/>
          </a:xfrm>
        </p:spPr>
        <p:txBody>
          <a:bodyPr anchor="b"/>
          <a:lstStyle>
            <a:lvl1pPr marL="0" indent="0">
              <a:buNone/>
              <a:defRPr sz="8362" b="1"/>
            </a:lvl1pPr>
            <a:lvl2pPr marL="1592976" indent="0">
              <a:buNone/>
              <a:defRPr sz="6968" b="1"/>
            </a:lvl2pPr>
            <a:lvl3pPr marL="3185952" indent="0">
              <a:buNone/>
              <a:defRPr sz="6272" b="1"/>
            </a:lvl3pPr>
            <a:lvl4pPr marL="4778929" indent="0">
              <a:buNone/>
              <a:defRPr sz="5575" b="1"/>
            </a:lvl4pPr>
            <a:lvl5pPr marL="6371905" indent="0">
              <a:buNone/>
              <a:defRPr sz="5575" b="1"/>
            </a:lvl5pPr>
            <a:lvl6pPr marL="7964881" indent="0">
              <a:buNone/>
              <a:defRPr sz="5575" b="1"/>
            </a:lvl6pPr>
            <a:lvl7pPr marL="9557857" indent="0">
              <a:buNone/>
              <a:defRPr sz="5575" b="1"/>
            </a:lvl7pPr>
            <a:lvl8pPr marL="11150834" indent="0">
              <a:buNone/>
              <a:defRPr sz="5575" b="1"/>
            </a:lvl8pPr>
            <a:lvl9pPr marL="12743810" indent="0">
              <a:buNone/>
              <a:defRPr sz="557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D9F2C9-3017-00EA-8C93-108116205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26029" y="11058863"/>
            <a:ext cx="17970993" cy="1626592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0A4182D-9FB1-C714-D0FC-695B8A4047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1505456" y="7421634"/>
            <a:ext cx="18059496" cy="3637228"/>
          </a:xfrm>
        </p:spPr>
        <p:txBody>
          <a:bodyPr anchor="b"/>
          <a:lstStyle>
            <a:lvl1pPr marL="0" indent="0">
              <a:buNone/>
              <a:defRPr sz="8362" b="1"/>
            </a:lvl1pPr>
            <a:lvl2pPr marL="1592976" indent="0">
              <a:buNone/>
              <a:defRPr sz="6968" b="1"/>
            </a:lvl2pPr>
            <a:lvl3pPr marL="3185952" indent="0">
              <a:buNone/>
              <a:defRPr sz="6272" b="1"/>
            </a:lvl3pPr>
            <a:lvl4pPr marL="4778929" indent="0">
              <a:buNone/>
              <a:defRPr sz="5575" b="1"/>
            </a:lvl4pPr>
            <a:lvl5pPr marL="6371905" indent="0">
              <a:buNone/>
              <a:defRPr sz="5575" b="1"/>
            </a:lvl5pPr>
            <a:lvl6pPr marL="7964881" indent="0">
              <a:buNone/>
              <a:defRPr sz="5575" b="1"/>
            </a:lvl6pPr>
            <a:lvl7pPr marL="9557857" indent="0">
              <a:buNone/>
              <a:defRPr sz="5575" b="1"/>
            </a:lvl7pPr>
            <a:lvl8pPr marL="11150834" indent="0">
              <a:buNone/>
              <a:defRPr sz="5575" b="1"/>
            </a:lvl8pPr>
            <a:lvl9pPr marL="12743810" indent="0">
              <a:buNone/>
              <a:defRPr sz="557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44E380-155C-2FAF-8A52-7E14B946BF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1505456" y="11058863"/>
            <a:ext cx="18059496" cy="1626592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4B9CACB-75D6-7FF9-1C0C-10D2B5796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5CAD-9A65-4F50-BE70-D953F5BD4937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BB7F980-97F7-4411-DDD4-3150C8F4B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FA6800-6459-E670-ED18-C04521355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625F-2068-438D-8D17-629A519260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871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72BA44-825C-B83F-E6CE-4AAF6C40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16D6CAA-3179-F47A-2167-880BA584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5CAD-9A65-4F50-BE70-D953F5BD4937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880DB0-EF57-C1FD-B35E-7ADFD429E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EC1C5D6-03BC-AE94-F213-7C2169B9E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625F-2068-438D-8D17-629A519260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50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0F791E-64CF-153C-21D5-BFD226552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5CAD-9A65-4F50-BE70-D953F5BD4937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0B46AEE-CDB1-D381-D583-82295E084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667756-0FA5-43A6-9AC4-2AB63C5EC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625F-2068-438D-8D17-629A519260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182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BFFB24-49A5-3B8B-6956-0F7EF754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29" y="2018348"/>
            <a:ext cx="13700876" cy="7064216"/>
          </a:xfrm>
        </p:spPr>
        <p:txBody>
          <a:bodyPr anchor="b"/>
          <a:lstStyle>
            <a:lvl1pPr>
              <a:defRPr sz="1114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DE3255-895D-B801-4301-27B0CBA25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59496" y="4359072"/>
            <a:ext cx="21505456" cy="21515024"/>
          </a:xfrm>
        </p:spPr>
        <p:txBody>
          <a:bodyPr/>
          <a:lstStyle>
            <a:lvl1pPr>
              <a:defRPr sz="11149"/>
            </a:lvl1pPr>
            <a:lvl2pPr>
              <a:defRPr sz="9756"/>
            </a:lvl2pPr>
            <a:lvl3pPr>
              <a:defRPr sz="8362"/>
            </a:lvl3pPr>
            <a:lvl4pPr>
              <a:defRPr sz="6968"/>
            </a:lvl4pPr>
            <a:lvl5pPr>
              <a:defRPr sz="6968"/>
            </a:lvl5pPr>
            <a:lvl6pPr>
              <a:defRPr sz="6968"/>
            </a:lvl6pPr>
            <a:lvl7pPr>
              <a:defRPr sz="6968"/>
            </a:lvl7pPr>
            <a:lvl8pPr>
              <a:defRPr sz="6968"/>
            </a:lvl8pPr>
            <a:lvl9pPr>
              <a:defRPr sz="696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F914399-BCB9-C843-CD85-FE9E94521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26029" y="9082564"/>
            <a:ext cx="13700876" cy="16826573"/>
          </a:xfrm>
        </p:spPr>
        <p:txBody>
          <a:bodyPr/>
          <a:lstStyle>
            <a:lvl1pPr marL="0" indent="0">
              <a:buNone/>
              <a:defRPr sz="5575"/>
            </a:lvl1pPr>
            <a:lvl2pPr marL="1592976" indent="0">
              <a:buNone/>
              <a:defRPr sz="4878"/>
            </a:lvl2pPr>
            <a:lvl3pPr marL="3185952" indent="0">
              <a:buNone/>
              <a:defRPr sz="4181"/>
            </a:lvl3pPr>
            <a:lvl4pPr marL="4778929" indent="0">
              <a:buNone/>
              <a:defRPr sz="3484"/>
            </a:lvl4pPr>
            <a:lvl5pPr marL="6371905" indent="0">
              <a:buNone/>
              <a:defRPr sz="3484"/>
            </a:lvl5pPr>
            <a:lvl6pPr marL="7964881" indent="0">
              <a:buNone/>
              <a:defRPr sz="3484"/>
            </a:lvl6pPr>
            <a:lvl7pPr marL="9557857" indent="0">
              <a:buNone/>
              <a:defRPr sz="3484"/>
            </a:lvl7pPr>
            <a:lvl8pPr marL="11150834" indent="0">
              <a:buNone/>
              <a:defRPr sz="3484"/>
            </a:lvl8pPr>
            <a:lvl9pPr marL="12743810" indent="0">
              <a:buNone/>
              <a:defRPr sz="348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1A5EA9-C3B0-9C2E-4EE0-8A3910990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5CAD-9A65-4F50-BE70-D953F5BD4937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3D54F5-D720-C2B0-4074-A4BCC2D9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9248F08-76E6-97D7-9014-E567ED402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625F-2068-438D-8D17-629A519260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41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1C6F67-66AD-2E8A-8585-4D5ECF4C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29" y="2018348"/>
            <a:ext cx="13700876" cy="7064216"/>
          </a:xfrm>
        </p:spPr>
        <p:txBody>
          <a:bodyPr anchor="b"/>
          <a:lstStyle>
            <a:lvl1pPr>
              <a:defRPr sz="1114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89969A-6F6B-A89D-5653-A0466E36D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059496" y="4359072"/>
            <a:ext cx="21505456" cy="21515024"/>
          </a:xfrm>
        </p:spPr>
        <p:txBody>
          <a:bodyPr/>
          <a:lstStyle>
            <a:lvl1pPr marL="0" indent="0">
              <a:buNone/>
              <a:defRPr sz="11149"/>
            </a:lvl1pPr>
            <a:lvl2pPr marL="1592976" indent="0">
              <a:buNone/>
              <a:defRPr sz="9756"/>
            </a:lvl2pPr>
            <a:lvl3pPr marL="3185952" indent="0">
              <a:buNone/>
              <a:defRPr sz="8362"/>
            </a:lvl3pPr>
            <a:lvl4pPr marL="4778929" indent="0">
              <a:buNone/>
              <a:defRPr sz="6968"/>
            </a:lvl4pPr>
            <a:lvl5pPr marL="6371905" indent="0">
              <a:buNone/>
              <a:defRPr sz="6968"/>
            </a:lvl5pPr>
            <a:lvl6pPr marL="7964881" indent="0">
              <a:buNone/>
              <a:defRPr sz="6968"/>
            </a:lvl6pPr>
            <a:lvl7pPr marL="9557857" indent="0">
              <a:buNone/>
              <a:defRPr sz="6968"/>
            </a:lvl7pPr>
            <a:lvl8pPr marL="11150834" indent="0">
              <a:buNone/>
              <a:defRPr sz="6968"/>
            </a:lvl8pPr>
            <a:lvl9pPr marL="12743810" indent="0">
              <a:buNone/>
              <a:defRPr sz="6968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426888C-90F0-44B8-4C95-9444165A8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26029" y="9082564"/>
            <a:ext cx="13700876" cy="16826573"/>
          </a:xfrm>
        </p:spPr>
        <p:txBody>
          <a:bodyPr/>
          <a:lstStyle>
            <a:lvl1pPr marL="0" indent="0">
              <a:buNone/>
              <a:defRPr sz="5575"/>
            </a:lvl1pPr>
            <a:lvl2pPr marL="1592976" indent="0">
              <a:buNone/>
              <a:defRPr sz="4878"/>
            </a:lvl2pPr>
            <a:lvl3pPr marL="3185952" indent="0">
              <a:buNone/>
              <a:defRPr sz="4181"/>
            </a:lvl3pPr>
            <a:lvl4pPr marL="4778929" indent="0">
              <a:buNone/>
              <a:defRPr sz="3484"/>
            </a:lvl4pPr>
            <a:lvl5pPr marL="6371905" indent="0">
              <a:buNone/>
              <a:defRPr sz="3484"/>
            </a:lvl5pPr>
            <a:lvl6pPr marL="7964881" indent="0">
              <a:buNone/>
              <a:defRPr sz="3484"/>
            </a:lvl6pPr>
            <a:lvl7pPr marL="9557857" indent="0">
              <a:buNone/>
              <a:defRPr sz="3484"/>
            </a:lvl7pPr>
            <a:lvl8pPr marL="11150834" indent="0">
              <a:buNone/>
              <a:defRPr sz="3484"/>
            </a:lvl8pPr>
            <a:lvl9pPr marL="12743810" indent="0">
              <a:buNone/>
              <a:defRPr sz="348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4BDE8F-4923-9236-2C06-62B325D7C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5CAD-9A65-4F50-BE70-D953F5BD4937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6AD75-AFD6-1D41-C83E-76D02C0D3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534AF7-825D-CD9D-4889-DAF35B57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625F-2068-438D-8D17-629A519260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57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1AB391A-E5D9-E944-1771-B67EBAD6A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494" y="1611877"/>
            <a:ext cx="36638925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195A46-6A1D-519D-5897-176732BCA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0494" y="8059374"/>
            <a:ext cx="36638925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F5FF92-707F-BB72-AA9A-85A082AA26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0494" y="28060639"/>
            <a:ext cx="955798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35CAD-9A65-4F50-BE70-D953F5BD4937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8466E1-958C-A8B7-A2B9-3236DE0EC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71471" y="28060639"/>
            <a:ext cx="14336971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F05F83-C280-A3AB-0D07-893CD0AFA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001439" y="28060639"/>
            <a:ext cx="955798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9625F-2068-438D-8D17-629A519260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77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3185952" rtl="0" eaLnBrk="1" latinLnBrk="0" hangingPunct="1">
        <a:lnSpc>
          <a:spcPct val="90000"/>
        </a:lnSpc>
        <a:spcBef>
          <a:spcPct val="0"/>
        </a:spcBef>
        <a:buNone/>
        <a:defRPr sz="153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96488" indent="-796488" algn="l" defTabSz="3185952" rtl="0" eaLnBrk="1" latinLnBrk="0" hangingPunct="1">
        <a:lnSpc>
          <a:spcPct val="90000"/>
        </a:lnSpc>
        <a:spcBef>
          <a:spcPts val="3484"/>
        </a:spcBef>
        <a:buFont typeface="Arial" panose="020B0604020202020204" pitchFamily="34" charset="0"/>
        <a:buChar char="•"/>
        <a:defRPr sz="9756" kern="1200">
          <a:solidFill>
            <a:schemeClr val="tx1"/>
          </a:solidFill>
          <a:latin typeface="+mn-lt"/>
          <a:ea typeface="+mn-ea"/>
          <a:cs typeface="+mn-cs"/>
        </a:defRPr>
      </a:lvl1pPr>
      <a:lvl2pPr marL="2389464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8362" kern="1200">
          <a:solidFill>
            <a:schemeClr val="tx1"/>
          </a:solidFill>
          <a:latin typeface="+mn-lt"/>
          <a:ea typeface="+mn-ea"/>
          <a:cs typeface="+mn-cs"/>
        </a:defRPr>
      </a:lvl2pPr>
      <a:lvl3pPr marL="3982441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6968" kern="1200">
          <a:solidFill>
            <a:schemeClr val="tx1"/>
          </a:solidFill>
          <a:latin typeface="+mn-lt"/>
          <a:ea typeface="+mn-ea"/>
          <a:cs typeface="+mn-cs"/>
        </a:defRPr>
      </a:lvl3pPr>
      <a:lvl4pPr marL="5575417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6272" kern="1200">
          <a:solidFill>
            <a:schemeClr val="tx1"/>
          </a:solidFill>
          <a:latin typeface="+mn-lt"/>
          <a:ea typeface="+mn-ea"/>
          <a:cs typeface="+mn-cs"/>
        </a:defRPr>
      </a:lvl4pPr>
      <a:lvl5pPr marL="7168393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6272" kern="1200">
          <a:solidFill>
            <a:schemeClr val="tx1"/>
          </a:solidFill>
          <a:latin typeface="+mn-lt"/>
          <a:ea typeface="+mn-ea"/>
          <a:cs typeface="+mn-cs"/>
        </a:defRPr>
      </a:lvl5pPr>
      <a:lvl6pPr marL="8761369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6272" kern="1200">
          <a:solidFill>
            <a:schemeClr val="tx1"/>
          </a:solidFill>
          <a:latin typeface="+mn-lt"/>
          <a:ea typeface="+mn-ea"/>
          <a:cs typeface="+mn-cs"/>
        </a:defRPr>
      </a:lvl6pPr>
      <a:lvl7pPr marL="10354346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6272" kern="1200">
          <a:solidFill>
            <a:schemeClr val="tx1"/>
          </a:solidFill>
          <a:latin typeface="+mn-lt"/>
          <a:ea typeface="+mn-ea"/>
          <a:cs typeface="+mn-cs"/>
        </a:defRPr>
      </a:lvl7pPr>
      <a:lvl8pPr marL="11947322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6272" kern="1200">
          <a:solidFill>
            <a:schemeClr val="tx1"/>
          </a:solidFill>
          <a:latin typeface="+mn-lt"/>
          <a:ea typeface="+mn-ea"/>
          <a:cs typeface="+mn-cs"/>
        </a:defRPr>
      </a:lvl8pPr>
      <a:lvl9pPr marL="13540298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62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1pPr>
      <a:lvl2pPr marL="1592976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2pPr>
      <a:lvl3pPr marL="3185952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3pPr>
      <a:lvl4pPr marL="4778929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4pPr>
      <a:lvl5pPr marL="6371905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5pPr>
      <a:lvl6pPr marL="7964881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6pPr>
      <a:lvl7pPr marL="9557857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7pPr>
      <a:lvl8pPr marL="11150834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8pPr>
      <a:lvl9pPr marL="12743810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6.JPG"/><Relationship Id="rId1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5.jpg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hyperlink" Target="mailto:*q.wang@fz-juelich.de" TargetMode="Externa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4.jpg"/><Relationship Id="rId5" Type="http://schemas.openxmlformats.org/officeDocument/2006/relationships/image" Target="../media/image3.jpeg"/><Relationship Id="rId15" Type="http://schemas.openxmlformats.org/officeDocument/2006/relationships/image" Target="../media/image8.png"/><Relationship Id="rId10" Type="http://schemas.microsoft.com/office/2007/relationships/diagramDrawing" Target="../diagrams/drawing1.xml"/><Relationship Id="rId19" Type="http://schemas.openxmlformats.org/officeDocument/2006/relationships/image" Target="../media/image11.emf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图片 1053" descr="图形用户界面, 文本, 应用程序, 聊天或短信&#10;&#10;描述已自动生成">
            <a:extLst>
              <a:ext uri="{FF2B5EF4-FFF2-40B4-BE49-F238E27FC236}">
                <a16:creationId xmlns:a16="http://schemas.microsoft.com/office/drawing/2014/main" id="{DB832087-8303-8E0C-900E-F83972B7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5393"/>
          <a:stretch/>
        </p:blipFill>
        <p:spPr>
          <a:xfrm>
            <a:off x="31193254" y="27397390"/>
            <a:ext cx="8022723" cy="2787126"/>
          </a:xfrm>
          <a:prstGeom prst="rect">
            <a:avLst/>
          </a:prstGeom>
        </p:spPr>
      </p:pic>
      <p:pic>
        <p:nvPicPr>
          <p:cNvPr id="1040" name="Picture 3">
            <a:extLst>
              <a:ext uri="{FF2B5EF4-FFF2-40B4-BE49-F238E27FC236}">
                <a16:creationId xmlns:a16="http://schemas.microsoft.com/office/drawing/2014/main" id="{0B5BC98F-4834-2056-9EAE-3354CC883F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30" r="20773" b="22384"/>
          <a:stretch/>
        </p:blipFill>
        <p:spPr>
          <a:xfrm>
            <a:off x="89031" y="-56866"/>
            <a:ext cx="7442357" cy="2900749"/>
          </a:xfrm>
          <a:prstGeom prst="rect">
            <a:avLst/>
          </a:prstGeom>
        </p:spPr>
      </p:pic>
      <p:sp>
        <p:nvSpPr>
          <p:cNvPr id="1061" name="五边形 1060">
            <a:extLst>
              <a:ext uri="{FF2B5EF4-FFF2-40B4-BE49-F238E27FC236}">
                <a16:creationId xmlns:a16="http://schemas.microsoft.com/office/drawing/2014/main" id="{704A5FFA-7921-95AF-245A-F3E6437074AC}"/>
              </a:ext>
            </a:extLst>
          </p:cNvPr>
          <p:cNvSpPr/>
          <p:nvPr/>
        </p:nvSpPr>
        <p:spPr>
          <a:xfrm>
            <a:off x="15408364" y="26963812"/>
            <a:ext cx="26715125" cy="74966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" name="五边形 1047">
            <a:extLst>
              <a:ext uri="{FF2B5EF4-FFF2-40B4-BE49-F238E27FC236}">
                <a16:creationId xmlns:a16="http://schemas.microsoft.com/office/drawing/2014/main" id="{EB746631-8A2A-D658-3EB0-54A6C3B34132}"/>
              </a:ext>
            </a:extLst>
          </p:cNvPr>
          <p:cNvSpPr/>
          <p:nvPr/>
        </p:nvSpPr>
        <p:spPr>
          <a:xfrm>
            <a:off x="15408364" y="24105229"/>
            <a:ext cx="26715125" cy="74966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五边形 1041">
            <a:extLst>
              <a:ext uri="{FF2B5EF4-FFF2-40B4-BE49-F238E27FC236}">
                <a16:creationId xmlns:a16="http://schemas.microsoft.com/office/drawing/2014/main" id="{BD8F6D65-9A75-A8F3-588B-E90BC374038B}"/>
              </a:ext>
            </a:extLst>
          </p:cNvPr>
          <p:cNvSpPr/>
          <p:nvPr/>
        </p:nvSpPr>
        <p:spPr>
          <a:xfrm>
            <a:off x="15496485" y="5070052"/>
            <a:ext cx="26971157" cy="731901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AE27FAE-F587-B73E-8730-A59EF4BF3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4490" y="0"/>
            <a:ext cx="22664349" cy="2694330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Deforestation alters dissolved organic carbon and sulfate dynamics</a:t>
            </a:r>
            <a:r>
              <a:rPr lang="zh-CN" alt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de-DE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597454B-EE31-C26E-87E0-C1578F8AC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9849" y="2834801"/>
            <a:ext cx="26149514" cy="2142829"/>
          </a:xfrm>
        </p:spPr>
        <p:txBody>
          <a:bodyPr>
            <a:noAutofit/>
          </a:bodyPr>
          <a:lstStyle/>
          <a:p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Qiqi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</a:t>
            </a:r>
            <a:r>
              <a:rPr lang="en-US" altLang="zh-CN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1,2*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Yuquan Qu</a:t>
            </a:r>
            <a:r>
              <a:rPr lang="en-US" altLang="zh-CN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Kerri-Leigh Robinson</a:t>
            </a:r>
            <a:r>
              <a:rPr lang="en-US" altLang="zh-CN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Heye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Bogena</a:t>
            </a:r>
            <a:r>
              <a:rPr lang="en-US" altLang="zh-CN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Alexander Graf</a:t>
            </a:r>
            <a:r>
              <a:rPr lang="en-US" altLang="zh-CN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Harry Vereecken</a:t>
            </a:r>
            <a:r>
              <a:rPr lang="en-US" altLang="zh-CN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Albert Tietema</a:t>
            </a:r>
            <a:r>
              <a:rPr lang="en-US" altLang="zh-CN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Roland Bol</a:t>
            </a:r>
            <a:r>
              <a:rPr lang="en-US" altLang="zh-CN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Bio- and Geosciences,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Agrosphere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(IBG-3),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Forschungszentrum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Juelich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Germany</a:t>
            </a:r>
            <a:endParaRPr lang="zh-CN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Biodiversity and Ecosystem Dynamics (IBED), University of Amsterdam, Amsterdam, The Netherlands</a:t>
            </a:r>
            <a:endParaRPr lang="zh-CN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E030772-E3D3-B9E2-114E-56AF33E01841}"/>
              </a:ext>
            </a:extLst>
          </p:cNvPr>
          <p:cNvGrpSpPr/>
          <p:nvPr/>
        </p:nvGrpSpPr>
        <p:grpSpPr>
          <a:xfrm>
            <a:off x="12271" y="5800820"/>
            <a:ext cx="14793554" cy="6958301"/>
            <a:chOff x="4867835" y="5799017"/>
            <a:chExt cx="13581530" cy="7005185"/>
          </a:xfrm>
        </p:grpSpPr>
        <p:pic>
          <p:nvPicPr>
            <p:cNvPr id="23" name="图片占位符 24">
              <a:extLst>
                <a:ext uri="{FF2B5EF4-FFF2-40B4-BE49-F238E27FC236}">
                  <a16:creationId xmlns:a16="http://schemas.microsoft.com/office/drawing/2014/main" id="{C5F6E8A5-33C1-76E9-8718-F94F35D49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" t="27253" r="3499" b="27253"/>
            <a:stretch/>
          </p:blipFill>
          <p:spPr>
            <a:xfrm>
              <a:off x="4867835" y="5799017"/>
              <a:ext cx="13581530" cy="7005185"/>
            </a:xfrm>
            <a:prstGeom prst="rect">
              <a:avLst/>
            </a:prstGeom>
          </p:spPr>
        </p:pic>
        <p:graphicFrame>
          <p:nvGraphicFramePr>
            <p:cNvPr id="24" name="图示 23">
              <a:extLst>
                <a:ext uri="{FF2B5EF4-FFF2-40B4-BE49-F238E27FC236}">
                  <a16:creationId xmlns:a16="http://schemas.microsoft.com/office/drawing/2014/main" id="{E37D19C2-CD4D-417A-C43E-A6078CCD51F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41222800"/>
                </p:ext>
              </p:extLst>
            </p:nvPr>
          </p:nvGraphicFramePr>
          <p:xfrm>
            <a:off x="6475052" y="7978780"/>
            <a:ext cx="10710290" cy="470222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25" name="左箭头标注 24">
              <a:extLst>
                <a:ext uri="{FF2B5EF4-FFF2-40B4-BE49-F238E27FC236}">
                  <a16:creationId xmlns:a16="http://schemas.microsoft.com/office/drawing/2014/main" id="{EB559E9F-694F-9883-1EBB-794BD35107B4}"/>
                </a:ext>
              </a:extLst>
            </p:cNvPr>
            <p:cNvSpPr/>
            <p:nvPr/>
          </p:nvSpPr>
          <p:spPr>
            <a:xfrm>
              <a:off x="13847004" y="8242271"/>
              <a:ext cx="2521057" cy="4312122"/>
            </a:xfrm>
            <a:prstGeom prst="leftArrowCallout">
              <a:avLst/>
            </a:prstGeom>
            <a:solidFill>
              <a:srgbClr val="00C5D3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B3B1DBFC-0DF5-D585-805B-49A995FD5553}"/>
                </a:ext>
              </a:extLst>
            </p:cNvPr>
            <p:cNvSpPr txBox="1"/>
            <p:nvPr/>
          </p:nvSpPr>
          <p:spPr>
            <a:xfrm>
              <a:off x="15078167" y="8520119"/>
              <a:ext cx="891138" cy="391237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en-US" altLang="zh-CN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Deforestation</a:t>
              </a:r>
              <a:endParaRPr kumimoji="1" lang="zh-CN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下箭头标注 26">
              <a:extLst>
                <a:ext uri="{FF2B5EF4-FFF2-40B4-BE49-F238E27FC236}">
                  <a16:creationId xmlns:a16="http://schemas.microsoft.com/office/drawing/2014/main" id="{EF8472B1-6ADD-6E76-C4B0-D272604F3C11}"/>
                </a:ext>
              </a:extLst>
            </p:cNvPr>
            <p:cNvSpPr/>
            <p:nvPr/>
          </p:nvSpPr>
          <p:spPr>
            <a:xfrm>
              <a:off x="8659906" y="5906861"/>
              <a:ext cx="6447625" cy="1936378"/>
            </a:xfrm>
            <a:prstGeom prst="downArrowCallout">
              <a:avLst/>
            </a:prstGeom>
            <a:solidFill>
              <a:srgbClr val="F98CEA">
                <a:alpha val="66667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Sulfur  ‘deficiency’  </a:t>
              </a:r>
              <a:r>
                <a:rPr lang="en-US" altLang="zh-C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scenario</a:t>
              </a:r>
              <a:r>
                <a:rPr lang="zh-CN" altLang="zh-C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1" lang="zh-CN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D213DED-B83E-A7BD-23A3-ED6CE5AF7D92}"/>
              </a:ext>
            </a:extLst>
          </p:cNvPr>
          <p:cNvSpPr txBox="1">
            <a:spLocks/>
          </p:cNvSpPr>
          <p:nvPr/>
        </p:nvSpPr>
        <p:spPr>
          <a:xfrm>
            <a:off x="81916" y="12797812"/>
            <a:ext cx="14763666" cy="5073286"/>
          </a:xfrm>
          <a:prstGeom prst="rect">
            <a:avLst/>
          </a:prstGeom>
          <a:ln w="190500" cap="rnd" cmpd="sng">
            <a:solidFill>
              <a:schemeClr val="bg2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015710"/>
                      <a:gd name="connsiteY0" fmla="*/ 999379 h 5996273"/>
                      <a:gd name="connsiteX1" fmla="*/ 999379 w 12015710"/>
                      <a:gd name="connsiteY1" fmla="*/ 0 h 5996273"/>
                      <a:gd name="connsiteX2" fmla="*/ 11016331 w 12015710"/>
                      <a:gd name="connsiteY2" fmla="*/ 0 h 5996273"/>
                      <a:gd name="connsiteX3" fmla="*/ 12015710 w 12015710"/>
                      <a:gd name="connsiteY3" fmla="*/ 999379 h 5996273"/>
                      <a:gd name="connsiteX4" fmla="*/ 12015710 w 12015710"/>
                      <a:gd name="connsiteY4" fmla="*/ 4996894 h 5996273"/>
                      <a:gd name="connsiteX5" fmla="*/ 11016331 w 12015710"/>
                      <a:gd name="connsiteY5" fmla="*/ 5996273 h 5996273"/>
                      <a:gd name="connsiteX6" fmla="*/ 999379 w 12015710"/>
                      <a:gd name="connsiteY6" fmla="*/ 5996273 h 5996273"/>
                      <a:gd name="connsiteX7" fmla="*/ 0 w 12015710"/>
                      <a:gd name="connsiteY7" fmla="*/ 4996894 h 5996273"/>
                      <a:gd name="connsiteX8" fmla="*/ 0 w 12015710"/>
                      <a:gd name="connsiteY8" fmla="*/ 999379 h 5996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015710" h="5996273" fill="none" extrusionOk="0">
                        <a:moveTo>
                          <a:pt x="0" y="999379"/>
                        </a:moveTo>
                        <a:cubicBezTo>
                          <a:pt x="-41327" y="440753"/>
                          <a:pt x="462921" y="12663"/>
                          <a:pt x="999379" y="0"/>
                        </a:cubicBezTo>
                        <a:cubicBezTo>
                          <a:pt x="5387302" y="130954"/>
                          <a:pt x="8774424" y="43574"/>
                          <a:pt x="11016331" y="0"/>
                        </a:cubicBezTo>
                        <a:cubicBezTo>
                          <a:pt x="11615799" y="73206"/>
                          <a:pt x="12070619" y="514696"/>
                          <a:pt x="12015710" y="999379"/>
                        </a:cubicBezTo>
                        <a:cubicBezTo>
                          <a:pt x="11865271" y="1403561"/>
                          <a:pt x="12101589" y="3884600"/>
                          <a:pt x="12015710" y="4996894"/>
                        </a:cubicBezTo>
                        <a:cubicBezTo>
                          <a:pt x="11980645" y="5554594"/>
                          <a:pt x="11552093" y="5985109"/>
                          <a:pt x="11016331" y="5996273"/>
                        </a:cubicBezTo>
                        <a:cubicBezTo>
                          <a:pt x="7280859" y="6151470"/>
                          <a:pt x="5943618" y="6159293"/>
                          <a:pt x="999379" y="5996273"/>
                        </a:cubicBezTo>
                        <a:cubicBezTo>
                          <a:pt x="454628" y="5899006"/>
                          <a:pt x="-34993" y="5569269"/>
                          <a:pt x="0" y="4996894"/>
                        </a:cubicBezTo>
                        <a:cubicBezTo>
                          <a:pt x="64656" y="3156482"/>
                          <a:pt x="-17807" y="2025709"/>
                          <a:pt x="0" y="999379"/>
                        </a:cubicBezTo>
                        <a:close/>
                      </a:path>
                      <a:path w="12015710" h="5996273" stroke="0" extrusionOk="0">
                        <a:moveTo>
                          <a:pt x="0" y="999379"/>
                        </a:moveTo>
                        <a:cubicBezTo>
                          <a:pt x="-88147" y="393066"/>
                          <a:pt x="348167" y="37258"/>
                          <a:pt x="999379" y="0"/>
                        </a:cubicBezTo>
                        <a:cubicBezTo>
                          <a:pt x="4364684" y="132882"/>
                          <a:pt x="9459522" y="-84951"/>
                          <a:pt x="11016331" y="0"/>
                        </a:cubicBezTo>
                        <a:cubicBezTo>
                          <a:pt x="11554129" y="13813"/>
                          <a:pt x="12006160" y="500225"/>
                          <a:pt x="12015710" y="999379"/>
                        </a:cubicBezTo>
                        <a:cubicBezTo>
                          <a:pt x="12035897" y="2772853"/>
                          <a:pt x="12168190" y="4402337"/>
                          <a:pt x="12015710" y="4996894"/>
                        </a:cubicBezTo>
                        <a:cubicBezTo>
                          <a:pt x="12054495" y="5553437"/>
                          <a:pt x="11606544" y="5917512"/>
                          <a:pt x="11016331" y="5996273"/>
                        </a:cubicBezTo>
                        <a:cubicBezTo>
                          <a:pt x="8244757" y="6083912"/>
                          <a:pt x="2492441" y="5923594"/>
                          <a:pt x="999379" y="5996273"/>
                        </a:cubicBezTo>
                        <a:cubicBezTo>
                          <a:pt x="446090" y="5983424"/>
                          <a:pt x="-17853" y="5573646"/>
                          <a:pt x="0" y="4996894"/>
                        </a:cubicBezTo>
                        <a:cubicBezTo>
                          <a:pt x="-38581" y="3168528"/>
                          <a:pt x="63341" y="1973806"/>
                          <a:pt x="0" y="99937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2519995" rtl="0" eaLnBrk="1" latinLnBrk="0" hangingPunct="1">
              <a:lnSpc>
                <a:spcPct val="90000"/>
              </a:lnSpc>
              <a:spcBef>
                <a:spcPts val="2756"/>
              </a:spcBef>
              <a:buFont typeface="Arial" panose="020B0604020202020204" pitchFamily="34" charset="0"/>
              <a:buNone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59997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5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19995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9990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299987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559985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819982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79980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zh-CN" sz="32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l"/>
            </a:pP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Deforestation has a wide range of effects on hydrological and geochemical processes. Dissolved organic carbon (DOC) dynamics, a sensitive environmental change indicator, is expected to be affected by deforestation, with changes in atmospheric sulfur (S) deposition compounding this. </a:t>
            </a:r>
          </a:p>
          <a:p>
            <a:pPr marL="457200" indent="-457200" algn="just">
              <a:lnSpc>
                <a:spcPct val="100000"/>
              </a:lnSpc>
              <a:buFont typeface="Wingdings" pitchFamily="2" charset="2"/>
              <a:buChar char="l"/>
            </a:pP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However, how precisely anthropogenic disturbance (deforestation)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under a declining atmospheric sulfur input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scenario affects the underlying spatiotemporal dynamics and relationships of river DOC and sulfate with hydro-climatological variables e.g., runoff</a:t>
            </a:r>
            <a:r>
              <a:rPr lang="zh-CN" alt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remains unclear.</a:t>
            </a:r>
            <a:r>
              <a:rPr lang="zh-CN" altLang="zh-CN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3CBDF00-B870-EB85-2FD5-AF5A207FD70C}"/>
              </a:ext>
            </a:extLst>
          </p:cNvPr>
          <p:cNvSpPr txBox="1">
            <a:spLocks/>
          </p:cNvSpPr>
          <p:nvPr/>
        </p:nvSpPr>
        <p:spPr>
          <a:xfrm>
            <a:off x="-23592" y="25906911"/>
            <a:ext cx="15173499" cy="4402870"/>
          </a:xfrm>
          <a:prstGeom prst="rect">
            <a:avLst/>
          </a:prstGeom>
          <a:ln w="190500" cap="rnd" cmpd="sng">
            <a:solidFill>
              <a:schemeClr val="bg2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015710"/>
                      <a:gd name="connsiteY0" fmla="*/ 999379 h 5996273"/>
                      <a:gd name="connsiteX1" fmla="*/ 999379 w 12015710"/>
                      <a:gd name="connsiteY1" fmla="*/ 0 h 5996273"/>
                      <a:gd name="connsiteX2" fmla="*/ 11016331 w 12015710"/>
                      <a:gd name="connsiteY2" fmla="*/ 0 h 5996273"/>
                      <a:gd name="connsiteX3" fmla="*/ 12015710 w 12015710"/>
                      <a:gd name="connsiteY3" fmla="*/ 999379 h 5996273"/>
                      <a:gd name="connsiteX4" fmla="*/ 12015710 w 12015710"/>
                      <a:gd name="connsiteY4" fmla="*/ 4996894 h 5996273"/>
                      <a:gd name="connsiteX5" fmla="*/ 11016331 w 12015710"/>
                      <a:gd name="connsiteY5" fmla="*/ 5996273 h 5996273"/>
                      <a:gd name="connsiteX6" fmla="*/ 999379 w 12015710"/>
                      <a:gd name="connsiteY6" fmla="*/ 5996273 h 5996273"/>
                      <a:gd name="connsiteX7" fmla="*/ 0 w 12015710"/>
                      <a:gd name="connsiteY7" fmla="*/ 4996894 h 5996273"/>
                      <a:gd name="connsiteX8" fmla="*/ 0 w 12015710"/>
                      <a:gd name="connsiteY8" fmla="*/ 999379 h 5996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015710" h="5996273" fill="none" extrusionOk="0">
                        <a:moveTo>
                          <a:pt x="0" y="999379"/>
                        </a:moveTo>
                        <a:cubicBezTo>
                          <a:pt x="-41327" y="440753"/>
                          <a:pt x="462921" y="12663"/>
                          <a:pt x="999379" y="0"/>
                        </a:cubicBezTo>
                        <a:cubicBezTo>
                          <a:pt x="5387302" y="130954"/>
                          <a:pt x="8774424" y="43574"/>
                          <a:pt x="11016331" y="0"/>
                        </a:cubicBezTo>
                        <a:cubicBezTo>
                          <a:pt x="11615799" y="73206"/>
                          <a:pt x="12070619" y="514696"/>
                          <a:pt x="12015710" y="999379"/>
                        </a:cubicBezTo>
                        <a:cubicBezTo>
                          <a:pt x="11865271" y="1403561"/>
                          <a:pt x="12101589" y="3884600"/>
                          <a:pt x="12015710" y="4996894"/>
                        </a:cubicBezTo>
                        <a:cubicBezTo>
                          <a:pt x="11980645" y="5554594"/>
                          <a:pt x="11552093" y="5985109"/>
                          <a:pt x="11016331" y="5996273"/>
                        </a:cubicBezTo>
                        <a:cubicBezTo>
                          <a:pt x="7280859" y="6151470"/>
                          <a:pt x="5943618" y="6159293"/>
                          <a:pt x="999379" y="5996273"/>
                        </a:cubicBezTo>
                        <a:cubicBezTo>
                          <a:pt x="454628" y="5899006"/>
                          <a:pt x="-34993" y="5569269"/>
                          <a:pt x="0" y="4996894"/>
                        </a:cubicBezTo>
                        <a:cubicBezTo>
                          <a:pt x="64656" y="3156482"/>
                          <a:pt x="-17807" y="2025709"/>
                          <a:pt x="0" y="999379"/>
                        </a:cubicBezTo>
                        <a:close/>
                      </a:path>
                      <a:path w="12015710" h="5996273" stroke="0" extrusionOk="0">
                        <a:moveTo>
                          <a:pt x="0" y="999379"/>
                        </a:moveTo>
                        <a:cubicBezTo>
                          <a:pt x="-88147" y="393066"/>
                          <a:pt x="348167" y="37258"/>
                          <a:pt x="999379" y="0"/>
                        </a:cubicBezTo>
                        <a:cubicBezTo>
                          <a:pt x="4364684" y="132882"/>
                          <a:pt x="9459522" y="-84951"/>
                          <a:pt x="11016331" y="0"/>
                        </a:cubicBezTo>
                        <a:cubicBezTo>
                          <a:pt x="11554129" y="13813"/>
                          <a:pt x="12006160" y="500225"/>
                          <a:pt x="12015710" y="999379"/>
                        </a:cubicBezTo>
                        <a:cubicBezTo>
                          <a:pt x="12035897" y="2772853"/>
                          <a:pt x="12168190" y="4402337"/>
                          <a:pt x="12015710" y="4996894"/>
                        </a:cubicBezTo>
                        <a:cubicBezTo>
                          <a:pt x="12054495" y="5553437"/>
                          <a:pt x="11606544" y="5917512"/>
                          <a:pt x="11016331" y="5996273"/>
                        </a:cubicBezTo>
                        <a:cubicBezTo>
                          <a:pt x="8244757" y="6083912"/>
                          <a:pt x="2492441" y="5923594"/>
                          <a:pt x="999379" y="5996273"/>
                        </a:cubicBezTo>
                        <a:cubicBezTo>
                          <a:pt x="446090" y="5983424"/>
                          <a:pt x="-17853" y="5573646"/>
                          <a:pt x="0" y="4996894"/>
                        </a:cubicBezTo>
                        <a:cubicBezTo>
                          <a:pt x="-38581" y="3168528"/>
                          <a:pt x="63341" y="1973806"/>
                          <a:pt x="0" y="99937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2519995" rtl="0" eaLnBrk="1" latinLnBrk="0" hangingPunct="1">
              <a:lnSpc>
                <a:spcPct val="90000"/>
              </a:lnSpc>
              <a:spcBef>
                <a:spcPts val="2756"/>
              </a:spcBef>
              <a:buFont typeface="Arial" panose="020B0604020202020204" pitchFamily="34" charset="0"/>
              <a:buNone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59997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5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19995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9990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299987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559985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819982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79980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US" altLang="zh-CN" sz="1050" kern="0" dirty="0">
              <a:solidFill>
                <a:srgbClr val="000000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565200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l"/>
            </a:pP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lang="zh-CN" alt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study site is part of the TERENO </a:t>
            </a:r>
            <a:r>
              <a:rPr lang="en-US" altLang="zh-CN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Wüstebach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catchment (Eifel, Germany), where partial deforestation had taken place in 2013. </a:t>
            </a:r>
            <a:r>
              <a:rPr lang="en-US" altLang="zh-CN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Wavelet transform coherence (WTC) analysis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was applied based on a </a:t>
            </a:r>
            <a:r>
              <a:rPr lang="en-US" altLang="zh-CN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10-year time series (2010-2020)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from three sampling stations, whose (sub)catchment areas have different proportions of deforested area (</a:t>
            </a:r>
            <a:r>
              <a:rPr lang="en-US" altLang="zh-CN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W14: 25%, W17: 3%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).</a:t>
            </a:r>
            <a:r>
              <a:rPr lang="zh-CN" altLang="zh-CN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5200" indent="-457200" algn="just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l"/>
            </a:pPr>
            <a:r>
              <a:rPr lang="en-US" altLang="zh-C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For DOC, sulfate,</a:t>
            </a:r>
            <a:r>
              <a:rPr lang="zh-CN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and runoff, weekly data from 4th January 2010 to 30th December 2019 (522 weeks) were used</a:t>
            </a:r>
            <a:r>
              <a:rPr lang="zh-CN" altLang="zh-C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for</a:t>
            </a:r>
            <a:r>
              <a:rPr lang="zh-CN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wavelet analysis.</a:t>
            </a:r>
          </a:p>
        </p:txBody>
      </p:sp>
      <p:pic>
        <p:nvPicPr>
          <p:cNvPr id="31" name="图片 30" descr="图示&#10;&#10;描述已自动生成">
            <a:extLst>
              <a:ext uri="{FF2B5EF4-FFF2-40B4-BE49-F238E27FC236}">
                <a16:creationId xmlns:a16="http://schemas.microsoft.com/office/drawing/2014/main" id="{E4610482-1B45-D208-3F20-2B2A64C0C6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t="15021" r="16593" b="22599"/>
          <a:stretch/>
        </p:blipFill>
        <p:spPr>
          <a:xfrm>
            <a:off x="81915" y="18634393"/>
            <a:ext cx="15108699" cy="7327678"/>
          </a:xfrm>
          <a:prstGeom prst="rect">
            <a:avLst/>
          </a:prstGeom>
        </p:spPr>
      </p:pic>
      <p:grpSp>
        <p:nvGrpSpPr>
          <p:cNvPr id="1029" name="组合 1028">
            <a:extLst>
              <a:ext uri="{FF2B5EF4-FFF2-40B4-BE49-F238E27FC236}">
                <a16:creationId xmlns:a16="http://schemas.microsoft.com/office/drawing/2014/main" id="{4B607153-BD6C-1789-78A6-517842D132F6}"/>
              </a:ext>
            </a:extLst>
          </p:cNvPr>
          <p:cNvGrpSpPr/>
          <p:nvPr/>
        </p:nvGrpSpPr>
        <p:grpSpPr>
          <a:xfrm>
            <a:off x="15315311" y="6633317"/>
            <a:ext cx="7035123" cy="17340664"/>
            <a:chOff x="15535373" y="7261720"/>
            <a:chExt cx="6207395" cy="15226165"/>
          </a:xfrm>
        </p:grpSpPr>
        <p:pic>
          <p:nvPicPr>
            <p:cNvPr id="58" name="图片 57" descr="图示&#10;&#10;描述已自动生成">
              <a:extLst>
                <a:ext uri="{FF2B5EF4-FFF2-40B4-BE49-F238E27FC236}">
                  <a16:creationId xmlns:a16="http://schemas.microsoft.com/office/drawing/2014/main" id="{1BC5BEA3-48F2-5B2F-AB09-42A0C14E2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" r="49937"/>
            <a:stretch/>
          </p:blipFill>
          <p:spPr>
            <a:xfrm>
              <a:off x="15535373" y="7261720"/>
              <a:ext cx="6207395" cy="15226165"/>
            </a:xfrm>
            <a:prstGeom prst="rect">
              <a:avLst/>
            </a:prstGeom>
          </p:spPr>
        </p:pic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796BEF0B-2596-A8E1-48C7-6ADD9E3D8ED5}"/>
                </a:ext>
              </a:extLst>
            </p:cNvPr>
            <p:cNvSpPr/>
            <p:nvPr/>
          </p:nvSpPr>
          <p:spPr>
            <a:xfrm>
              <a:off x="18727945" y="9742651"/>
              <a:ext cx="2022763" cy="929517"/>
            </a:xfrm>
            <a:prstGeom prst="rect">
              <a:avLst/>
            </a:prstGeom>
            <a:noFill/>
            <a:ln w="57150">
              <a:solidFill>
                <a:srgbClr val="FF2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58F1C49D-9783-3B4F-DE14-A20BF81459E7}"/>
                </a:ext>
              </a:extLst>
            </p:cNvPr>
            <p:cNvSpPr/>
            <p:nvPr/>
          </p:nvSpPr>
          <p:spPr>
            <a:xfrm>
              <a:off x="18550426" y="14950560"/>
              <a:ext cx="2022763" cy="929517"/>
            </a:xfrm>
            <a:prstGeom prst="rect">
              <a:avLst/>
            </a:prstGeom>
            <a:noFill/>
            <a:ln w="57150">
              <a:solidFill>
                <a:srgbClr val="FF2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25" name="矩形 1024">
              <a:extLst>
                <a:ext uri="{FF2B5EF4-FFF2-40B4-BE49-F238E27FC236}">
                  <a16:creationId xmlns:a16="http://schemas.microsoft.com/office/drawing/2014/main" id="{1ED5A7EA-0664-9EA6-B955-1FA33FC38BCE}"/>
                </a:ext>
              </a:extLst>
            </p:cNvPr>
            <p:cNvSpPr/>
            <p:nvPr/>
          </p:nvSpPr>
          <p:spPr>
            <a:xfrm>
              <a:off x="18034970" y="19001472"/>
              <a:ext cx="815439" cy="1162839"/>
            </a:xfrm>
            <a:prstGeom prst="rect">
              <a:avLst/>
            </a:prstGeom>
            <a:noFill/>
            <a:ln w="57150">
              <a:solidFill>
                <a:srgbClr val="FF2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27" name="矩形 1026">
              <a:extLst>
                <a:ext uri="{FF2B5EF4-FFF2-40B4-BE49-F238E27FC236}">
                  <a16:creationId xmlns:a16="http://schemas.microsoft.com/office/drawing/2014/main" id="{A70ABB3F-B91C-6B1F-1F74-AB36255DAAEE}"/>
                </a:ext>
              </a:extLst>
            </p:cNvPr>
            <p:cNvSpPr/>
            <p:nvPr/>
          </p:nvSpPr>
          <p:spPr>
            <a:xfrm>
              <a:off x="17977820" y="21017531"/>
              <a:ext cx="2685482" cy="902327"/>
            </a:xfrm>
            <a:prstGeom prst="rect">
              <a:avLst/>
            </a:prstGeom>
            <a:noFill/>
            <a:ln w="57150">
              <a:solidFill>
                <a:srgbClr val="FF2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17405F76-F35A-B33E-6ACD-6EB0A834D8C9}"/>
              </a:ext>
            </a:extLst>
          </p:cNvPr>
          <p:cNvGrpSpPr/>
          <p:nvPr/>
        </p:nvGrpSpPr>
        <p:grpSpPr>
          <a:xfrm>
            <a:off x="28627586" y="6356861"/>
            <a:ext cx="13921495" cy="9674935"/>
            <a:chOff x="26301444" y="6860740"/>
            <a:chExt cx="12329195" cy="9874210"/>
          </a:xfrm>
        </p:grpSpPr>
        <p:pic>
          <p:nvPicPr>
            <p:cNvPr id="32" name="图片 31" descr="图片包含 图形用户界面&#10;&#10;描述已自动生成">
              <a:extLst>
                <a:ext uri="{FF2B5EF4-FFF2-40B4-BE49-F238E27FC236}">
                  <a16:creationId xmlns:a16="http://schemas.microsoft.com/office/drawing/2014/main" id="{E37127F7-CD7E-00F1-9AE5-C124CE90D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" t="30411" r="980" b="17187"/>
            <a:stretch/>
          </p:blipFill>
          <p:spPr>
            <a:xfrm>
              <a:off x="26301444" y="7587043"/>
              <a:ext cx="12329195" cy="4435220"/>
            </a:xfrm>
            <a:prstGeom prst="rect">
              <a:avLst/>
            </a:prstGeom>
          </p:spPr>
        </p:pic>
        <p:pic>
          <p:nvPicPr>
            <p:cNvPr id="34" name="图片 33" descr="图形用户界面&#10;&#10;描述已自动生成">
              <a:extLst>
                <a:ext uri="{FF2B5EF4-FFF2-40B4-BE49-F238E27FC236}">
                  <a16:creationId xmlns:a16="http://schemas.microsoft.com/office/drawing/2014/main" id="{3AFF2C37-8920-C358-E0AC-98E98EE3A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" t="31123" r="1942" b="27613"/>
            <a:stretch/>
          </p:blipFill>
          <p:spPr>
            <a:xfrm>
              <a:off x="26301445" y="11859758"/>
              <a:ext cx="12138699" cy="4875192"/>
            </a:xfrm>
            <a:prstGeom prst="rect">
              <a:avLst/>
            </a:prstGeom>
          </p:spPr>
        </p:pic>
        <p:sp>
          <p:nvSpPr>
            <p:cNvPr id="35" name="圆角矩形标注 34">
              <a:extLst>
                <a:ext uri="{FF2B5EF4-FFF2-40B4-BE49-F238E27FC236}">
                  <a16:creationId xmlns:a16="http://schemas.microsoft.com/office/drawing/2014/main" id="{17868F21-62B2-8457-7DD4-DC63B7F12420}"/>
                </a:ext>
              </a:extLst>
            </p:cNvPr>
            <p:cNvSpPr/>
            <p:nvPr/>
          </p:nvSpPr>
          <p:spPr>
            <a:xfrm>
              <a:off x="27847664" y="6860740"/>
              <a:ext cx="2983394" cy="514910"/>
            </a:xfrm>
            <a:prstGeom prst="wedgeRoundRectCallout">
              <a:avLst>
                <a:gd name="adj1" fmla="val 52037"/>
                <a:gd name="adj2" fmla="val 94130"/>
                <a:gd name="adj3" fmla="val 16667"/>
              </a:avLst>
            </a:prstGeom>
            <a:noFill/>
            <a:ln w="28575">
              <a:solidFill>
                <a:srgbClr val="456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Deforestation</a:t>
              </a:r>
              <a:endParaRPr kumimoji="1"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D42CDE11-7A73-F8EF-AE5D-6B81357CB60C}"/>
                </a:ext>
              </a:extLst>
            </p:cNvPr>
            <p:cNvSpPr txBox="1"/>
            <p:nvPr/>
          </p:nvSpPr>
          <p:spPr>
            <a:xfrm>
              <a:off x="31837564" y="7477911"/>
              <a:ext cx="10968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W14</a:t>
              </a:r>
              <a:endParaRPr kumimoji="1"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EAB01D53-A987-74BF-B512-27EB11779A54}"/>
                </a:ext>
              </a:extLst>
            </p:cNvPr>
            <p:cNvSpPr txBox="1"/>
            <p:nvPr/>
          </p:nvSpPr>
          <p:spPr>
            <a:xfrm>
              <a:off x="31859686" y="9561418"/>
              <a:ext cx="10968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W17</a:t>
              </a:r>
              <a:endParaRPr kumimoji="1"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47234BA6-2BAA-856B-D928-B6D90CBA6238}"/>
                </a:ext>
              </a:extLst>
            </p:cNvPr>
            <p:cNvSpPr txBox="1"/>
            <p:nvPr/>
          </p:nvSpPr>
          <p:spPr>
            <a:xfrm>
              <a:off x="31861628" y="11866280"/>
              <a:ext cx="10968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W14</a:t>
              </a:r>
              <a:endParaRPr kumimoji="1"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5BD505BB-CC75-B9B4-F5E1-7E091804F806}"/>
                </a:ext>
              </a:extLst>
            </p:cNvPr>
            <p:cNvSpPr txBox="1"/>
            <p:nvPr/>
          </p:nvSpPr>
          <p:spPr>
            <a:xfrm>
              <a:off x="31774042" y="14004966"/>
              <a:ext cx="10968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W17</a:t>
              </a:r>
              <a:endParaRPr kumimoji="1"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1" name="直线连接符 40">
              <a:extLst>
                <a:ext uri="{FF2B5EF4-FFF2-40B4-BE49-F238E27FC236}">
                  <a16:creationId xmlns:a16="http://schemas.microsoft.com/office/drawing/2014/main" id="{7E610AFD-2A08-1885-FA79-C8374415C933}"/>
                </a:ext>
              </a:extLst>
            </p:cNvPr>
            <p:cNvCxnSpPr/>
            <p:nvPr/>
          </p:nvCxnSpPr>
          <p:spPr>
            <a:xfrm>
              <a:off x="33362818" y="7587043"/>
              <a:ext cx="914400" cy="0"/>
            </a:xfrm>
            <a:prstGeom prst="line">
              <a:avLst/>
            </a:prstGeom>
            <a:ln w="57150">
              <a:solidFill>
                <a:srgbClr val="F98C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线连接符 41">
              <a:extLst>
                <a:ext uri="{FF2B5EF4-FFF2-40B4-BE49-F238E27FC236}">
                  <a16:creationId xmlns:a16="http://schemas.microsoft.com/office/drawing/2014/main" id="{C2ACC40E-6D36-C49C-B49B-59147BE827FB}"/>
                </a:ext>
              </a:extLst>
            </p:cNvPr>
            <p:cNvCxnSpPr/>
            <p:nvPr/>
          </p:nvCxnSpPr>
          <p:spPr>
            <a:xfrm>
              <a:off x="33366110" y="7968580"/>
              <a:ext cx="914400" cy="0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BA597160-C2FC-EF46-BB93-8780F9F477C0}"/>
                </a:ext>
              </a:extLst>
            </p:cNvPr>
            <p:cNvSpPr txBox="1"/>
            <p:nvPr/>
          </p:nvSpPr>
          <p:spPr>
            <a:xfrm>
              <a:off x="34333875" y="7375651"/>
              <a:ext cx="1096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DOC</a:t>
              </a:r>
              <a:endPara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38E7E2EC-5FC1-8E42-BEC6-FCE5BAFCCE70}"/>
                </a:ext>
              </a:extLst>
            </p:cNvPr>
            <p:cNvSpPr txBox="1"/>
            <p:nvPr/>
          </p:nvSpPr>
          <p:spPr>
            <a:xfrm>
              <a:off x="34322222" y="7777464"/>
              <a:ext cx="1096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Runoff</a:t>
              </a:r>
              <a:endPara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69ECE98A-61C1-4B48-91C2-A174A4420F03}"/>
                </a:ext>
              </a:extLst>
            </p:cNvPr>
            <p:cNvSpPr txBox="1"/>
            <p:nvPr/>
          </p:nvSpPr>
          <p:spPr>
            <a:xfrm>
              <a:off x="35471170" y="7848379"/>
              <a:ext cx="1812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+58%</a:t>
              </a:r>
              <a:endPara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EFB4B1C3-A0CA-1AC5-801F-7D2B4355CE84}"/>
                </a:ext>
              </a:extLst>
            </p:cNvPr>
            <p:cNvSpPr txBox="1"/>
            <p:nvPr/>
          </p:nvSpPr>
          <p:spPr>
            <a:xfrm>
              <a:off x="35451171" y="9664740"/>
              <a:ext cx="1812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+26%</a:t>
              </a:r>
              <a:endPara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31" name="Content Placeholder 2">
            <a:extLst>
              <a:ext uri="{FF2B5EF4-FFF2-40B4-BE49-F238E27FC236}">
                <a16:creationId xmlns:a16="http://schemas.microsoft.com/office/drawing/2014/main" id="{07EEE7EA-E886-6DB0-ED25-D0051E2B6234}"/>
              </a:ext>
            </a:extLst>
          </p:cNvPr>
          <p:cNvSpPr txBox="1">
            <a:spLocks/>
          </p:cNvSpPr>
          <p:nvPr/>
        </p:nvSpPr>
        <p:spPr>
          <a:xfrm>
            <a:off x="28863352" y="16091344"/>
            <a:ext cx="13470631" cy="7962880"/>
          </a:xfrm>
          <a:prstGeom prst="flowChartAlternateProcess">
            <a:avLst/>
          </a:prstGeom>
          <a:ln w="190500" cap="rnd" cmpd="sng">
            <a:solidFill>
              <a:schemeClr val="bg2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015710"/>
                      <a:gd name="connsiteY0" fmla="*/ 999379 h 5996273"/>
                      <a:gd name="connsiteX1" fmla="*/ 999379 w 12015710"/>
                      <a:gd name="connsiteY1" fmla="*/ 0 h 5996273"/>
                      <a:gd name="connsiteX2" fmla="*/ 11016331 w 12015710"/>
                      <a:gd name="connsiteY2" fmla="*/ 0 h 5996273"/>
                      <a:gd name="connsiteX3" fmla="*/ 12015710 w 12015710"/>
                      <a:gd name="connsiteY3" fmla="*/ 999379 h 5996273"/>
                      <a:gd name="connsiteX4" fmla="*/ 12015710 w 12015710"/>
                      <a:gd name="connsiteY4" fmla="*/ 4996894 h 5996273"/>
                      <a:gd name="connsiteX5" fmla="*/ 11016331 w 12015710"/>
                      <a:gd name="connsiteY5" fmla="*/ 5996273 h 5996273"/>
                      <a:gd name="connsiteX6" fmla="*/ 999379 w 12015710"/>
                      <a:gd name="connsiteY6" fmla="*/ 5996273 h 5996273"/>
                      <a:gd name="connsiteX7" fmla="*/ 0 w 12015710"/>
                      <a:gd name="connsiteY7" fmla="*/ 4996894 h 5996273"/>
                      <a:gd name="connsiteX8" fmla="*/ 0 w 12015710"/>
                      <a:gd name="connsiteY8" fmla="*/ 999379 h 5996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015710" h="5996273" fill="none" extrusionOk="0">
                        <a:moveTo>
                          <a:pt x="0" y="999379"/>
                        </a:moveTo>
                        <a:cubicBezTo>
                          <a:pt x="-41327" y="440753"/>
                          <a:pt x="462921" y="12663"/>
                          <a:pt x="999379" y="0"/>
                        </a:cubicBezTo>
                        <a:cubicBezTo>
                          <a:pt x="5387302" y="130954"/>
                          <a:pt x="8774424" y="43574"/>
                          <a:pt x="11016331" y="0"/>
                        </a:cubicBezTo>
                        <a:cubicBezTo>
                          <a:pt x="11615799" y="73206"/>
                          <a:pt x="12070619" y="514696"/>
                          <a:pt x="12015710" y="999379"/>
                        </a:cubicBezTo>
                        <a:cubicBezTo>
                          <a:pt x="11865271" y="1403561"/>
                          <a:pt x="12101589" y="3884600"/>
                          <a:pt x="12015710" y="4996894"/>
                        </a:cubicBezTo>
                        <a:cubicBezTo>
                          <a:pt x="11980645" y="5554594"/>
                          <a:pt x="11552093" y="5985109"/>
                          <a:pt x="11016331" y="5996273"/>
                        </a:cubicBezTo>
                        <a:cubicBezTo>
                          <a:pt x="7280859" y="6151470"/>
                          <a:pt x="5943618" y="6159293"/>
                          <a:pt x="999379" y="5996273"/>
                        </a:cubicBezTo>
                        <a:cubicBezTo>
                          <a:pt x="454628" y="5899006"/>
                          <a:pt x="-34993" y="5569269"/>
                          <a:pt x="0" y="4996894"/>
                        </a:cubicBezTo>
                        <a:cubicBezTo>
                          <a:pt x="64656" y="3156482"/>
                          <a:pt x="-17807" y="2025709"/>
                          <a:pt x="0" y="999379"/>
                        </a:cubicBezTo>
                        <a:close/>
                      </a:path>
                      <a:path w="12015710" h="5996273" stroke="0" extrusionOk="0">
                        <a:moveTo>
                          <a:pt x="0" y="999379"/>
                        </a:moveTo>
                        <a:cubicBezTo>
                          <a:pt x="-88147" y="393066"/>
                          <a:pt x="348167" y="37258"/>
                          <a:pt x="999379" y="0"/>
                        </a:cubicBezTo>
                        <a:cubicBezTo>
                          <a:pt x="4364684" y="132882"/>
                          <a:pt x="9459522" y="-84951"/>
                          <a:pt x="11016331" y="0"/>
                        </a:cubicBezTo>
                        <a:cubicBezTo>
                          <a:pt x="11554129" y="13813"/>
                          <a:pt x="12006160" y="500225"/>
                          <a:pt x="12015710" y="999379"/>
                        </a:cubicBezTo>
                        <a:cubicBezTo>
                          <a:pt x="12035897" y="2772853"/>
                          <a:pt x="12168190" y="4402337"/>
                          <a:pt x="12015710" y="4996894"/>
                        </a:cubicBezTo>
                        <a:cubicBezTo>
                          <a:pt x="12054495" y="5553437"/>
                          <a:pt x="11606544" y="5917512"/>
                          <a:pt x="11016331" y="5996273"/>
                        </a:cubicBezTo>
                        <a:cubicBezTo>
                          <a:pt x="8244757" y="6083912"/>
                          <a:pt x="2492441" y="5923594"/>
                          <a:pt x="999379" y="5996273"/>
                        </a:cubicBezTo>
                        <a:cubicBezTo>
                          <a:pt x="446090" y="5983424"/>
                          <a:pt x="-17853" y="5573646"/>
                          <a:pt x="0" y="4996894"/>
                        </a:cubicBezTo>
                        <a:cubicBezTo>
                          <a:pt x="-38581" y="3168528"/>
                          <a:pt x="63341" y="1973806"/>
                          <a:pt x="0" y="99937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2519995" rtl="0" eaLnBrk="1" latinLnBrk="0" hangingPunct="1">
              <a:lnSpc>
                <a:spcPct val="90000"/>
              </a:lnSpc>
              <a:spcBef>
                <a:spcPts val="2756"/>
              </a:spcBef>
              <a:buFont typeface="Arial" panose="020B0604020202020204" pitchFamily="34" charset="0"/>
              <a:buNone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59997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5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19995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9990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299987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559985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819982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79980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Ø"/>
            </a:pPr>
            <a:endParaRPr lang="en-US" altLang="zh-CN" sz="32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Ø"/>
            </a:pP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DOC, sulfate</a:t>
            </a:r>
            <a:r>
              <a:rPr lang="zh-CN" alt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concentrations showed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distinct seasonal patterns, </a:t>
            </a:r>
            <a:r>
              <a:rPr lang="en-US" altLang="zh-C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The average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DOC concentrations were 2.23 </a:t>
            </a:r>
            <a:r>
              <a:rPr lang="en-US" altLang="zh-C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in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W17 </a:t>
            </a:r>
            <a:r>
              <a:rPr lang="en-US" altLang="zh-C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3.52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mg L</a:t>
            </a:r>
            <a:r>
              <a:rPr lang="en-US" altLang="zh-CN" sz="32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-1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in W10. </a:t>
            </a:r>
            <a:r>
              <a:rPr lang="en-US" altLang="zh-C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ulfate concentrations were 8.04 </a:t>
            </a:r>
            <a:r>
              <a:rPr lang="en-US" altLang="zh-C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in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W10 </a:t>
            </a:r>
            <a:r>
              <a:rPr lang="en-US" altLang="zh-C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and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10.58 mg L</a:t>
            </a:r>
            <a:r>
              <a:rPr lang="en-US" altLang="zh-CN" sz="32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-1</a:t>
            </a:r>
            <a:r>
              <a:rPr lang="en-US" altLang="zh-C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in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W17. After clear-cut, DOC significantly increased by 58% in the mainstream W14, but only 26% in the reference stream (W17).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WTC results indicated that deforestation altered the relationships between DOC and sulfate, and runoff. DOC was negatively correlated with runoff and sulfate,</a:t>
            </a:r>
            <a:r>
              <a:rPr lang="zh-CN" altLang="zh-CN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The negative correlation between DOC with runoff and sulfate was apparent over the whole examined 10-year period in W17 but ended in</a:t>
            </a:r>
            <a:r>
              <a:rPr lang="zh-CN" alt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W14 after the deforestation (Indicated by red boxes).</a:t>
            </a:r>
            <a:r>
              <a:rPr lang="zh-CN" altLang="zh-CN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7" name="五边形 1036">
            <a:extLst>
              <a:ext uri="{FF2B5EF4-FFF2-40B4-BE49-F238E27FC236}">
                <a16:creationId xmlns:a16="http://schemas.microsoft.com/office/drawing/2014/main" id="{1687B332-4A8B-778B-54CD-16AA1FE3352F}"/>
              </a:ext>
            </a:extLst>
          </p:cNvPr>
          <p:cNvSpPr/>
          <p:nvPr/>
        </p:nvSpPr>
        <p:spPr>
          <a:xfrm>
            <a:off x="-30779" y="4975101"/>
            <a:ext cx="14876362" cy="76479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" name="矩形 1033">
            <a:extLst>
              <a:ext uri="{FF2B5EF4-FFF2-40B4-BE49-F238E27FC236}">
                <a16:creationId xmlns:a16="http://schemas.microsoft.com/office/drawing/2014/main" id="{E5A791AF-264E-49B3-2115-50BF87647312}"/>
              </a:ext>
            </a:extLst>
          </p:cNvPr>
          <p:cNvSpPr/>
          <p:nvPr/>
        </p:nvSpPr>
        <p:spPr>
          <a:xfrm>
            <a:off x="0" y="4797260"/>
            <a:ext cx="46698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zh-CN" alt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8" name="五边形 1037">
            <a:extLst>
              <a:ext uri="{FF2B5EF4-FFF2-40B4-BE49-F238E27FC236}">
                <a16:creationId xmlns:a16="http://schemas.microsoft.com/office/drawing/2014/main" id="{E269AF1F-5C0C-A774-2658-0FD5826114C3}"/>
              </a:ext>
            </a:extLst>
          </p:cNvPr>
          <p:cNvSpPr/>
          <p:nvPr/>
        </p:nvSpPr>
        <p:spPr>
          <a:xfrm>
            <a:off x="-30779" y="17791584"/>
            <a:ext cx="15286194" cy="803633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9" name="矩形 1038">
            <a:extLst>
              <a:ext uri="{FF2B5EF4-FFF2-40B4-BE49-F238E27FC236}">
                <a16:creationId xmlns:a16="http://schemas.microsoft.com/office/drawing/2014/main" id="{EF7E15DE-5036-6B4E-0890-1347FDDE9A15}"/>
              </a:ext>
            </a:extLst>
          </p:cNvPr>
          <p:cNvSpPr/>
          <p:nvPr/>
        </p:nvSpPr>
        <p:spPr>
          <a:xfrm>
            <a:off x="41660" y="17806198"/>
            <a:ext cx="7686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zh-CN" alt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methods</a:t>
            </a:r>
            <a:endParaRPr lang="zh-CN" alt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1" name="图片 1040" descr="图片包含 徽标&#10;&#10;描述已自动生成">
            <a:extLst>
              <a:ext uri="{FF2B5EF4-FFF2-40B4-BE49-F238E27FC236}">
                <a16:creationId xmlns:a16="http://schemas.microsoft.com/office/drawing/2014/main" id="{FB7CBC06-27D6-714D-B570-86BC6D4FDC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" y="2930221"/>
            <a:ext cx="7639348" cy="2100639"/>
          </a:xfrm>
          <a:prstGeom prst="rect">
            <a:avLst/>
          </a:prstGeom>
        </p:spPr>
      </p:pic>
      <p:sp>
        <p:nvSpPr>
          <p:cNvPr id="1045" name="矩形 1044">
            <a:extLst>
              <a:ext uri="{FF2B5EF4-FFF2-40B4-BE49-F238E27FC236}">
                <a16:creationId xmlns:a16="http://schemas.microsoft.com/office/drawing/2014/main" id="{BF2A238C-0147-D740-470E-BBEE6A361D36}"/>
              </a:ext>
            </a:extLst>
          </p:cNvPr>
          <p:cNvSpPr/>
          <p:nvPr/>
        </p:nvSpPr>
        <p:spPr>
          <a:xfrm>
            <a:off x="15544192" y="4939998"/>
            <a:ext cx="29642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CN" alt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7" name="矩形 1046">
            <a:extLst>
              <a:ext uri="{FF2B5EF4-FFF2-40B4-BE49-F238E27FC236}">
                <a16:creationId xmlns:a16="http://schemas.microsoft.com/office/drawing/2014/main" id="{B4F779AC-AD70-3A1C-FC71-5D83D2B8102B}"/>
              </a:ext>
            </a:extLst>
          </p:cNvPr>
          <p:cNvSpPr/>
          <p:nvPr/>
        </p:nvSpPr>
        <p:spPr>
          <a:xfrm>
            <a:off x="15537885" y="23887467"/>
            <a:ext cx="437171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zh-CN" alt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0" name="Content Placeholder 2">
            <a:extLst>
              <a:ext uri="{FF2B5EF4-FFF2-40B4-BE49-F238E27FC236}">
                <a16:creationId xmlns:a16="http://schemas.microsoft.com/office/drawing/2014/main" id="{D8C1DAA8-DB71-7BEB-9EC4-6E1E9C9FCC51}"/>
              </a:ext>
            </a:extLst>
          </p:cNvPr>
          <p:cNvSpPr txBox="1">
            <a:spLocks/>
          </p:cNvSpPr>
          <p:nvPr/>
        </p:nvSpPr>
        <p:spPr>
          <a:xfrm>
            <a:off x="15368109" y="25025417"/>
            <a:ext cx="26965874" cy="1789452"/>
          </a:xfrm>
          <a:prstGeom prst="flowChartAlternateProcess">
            <a:avLst/>
          </a:prstGeom>
          <a:ln w="190500" cap="rnd" cmpd="sng">
            <a:solidFill>
              <a:schemeClr val="bg2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015710"/>
                      <a:gd name="connsiteY0" fmla="*/ 999379 h 5996273"/>
                      <a:gd name="connsiteX1" fmla="*/ 999379 w 12015710"/>
                      <a:gd name="connsiteY1" fmla="*/ 0 h 5996273"/>
                      <a:gd name="connsiteX2" fmla="*/ 11016331 w 12015710"/>
                      <a:gd name="connsiteY2" fmla="*/ 0 h 5996273"/>
                      <a:gd name="connsiteX3" fmla="*/ 12015710 w 12015710"/>
                      <a:gd name="connsiteY3" fmla="*/ 999379 h 5996273"/>
                      <a:gd name="connsiteX4" fmla="*/ 12015710 w 12015710"/>
                      <a:gd name="connsiteY4" fmla="*/ 4996894 h 5996273"/>
                      <a:gd name="connsiteX5" fmla="*/ 11016331 w 12015710"/>
                      <a:gd name="connsiteY5" fmla="*/ 5996273 h 5996273"/>
                      <a:gd name="connsiteX6" fmla="*/ 999379 w 12015710"/>
                      <a:gd name="connsiteY6" fmla="*/ 5996273 h 5996273"/>
                      <a:gd name="connsiteX7" fmla="*/ 0 w 12015710"/>
                      <a:gd name="connsiteY7" fmla="*/ 4996894 h 5996273"/>
                      <a:gd name="connsiteX8" fmla="*/ 0 w 12015710"/>
                      <a:gd name="connsiteY8" fmla="*/ 999379 h 5996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015710" h="5996273" fill="none" extrusionOk="0">
                        <a:moveTo>
                          <a:pt x="0" y="999379"/>
                        </a:moveTo>
                        <a:cubicBezTo>
                          <a:pt x="-41327" y="440753"/>
                          <a:pt x="462921" y="12663"/>
                          <a:pt x="999379" y="0"/>
                        </a:cubicBezTo>
                        <a:cubicBezTo>
                          <a:pt x="5387302" y="130954"/>
                          <a:pt x="8774424" y="43574"/>
                          <a:pt x="11016331" y="0"/>
                        </a:cubicBezTo>
                        <a:cubicBezTo>
                          <a:pt x="11615799" y="73206"/>
                          <a:pt x="12070619" y="514696"/>
                          <a:pt x="12015710" y="999379"/>
                        </a:cubicBezTo>
                        <a:cubicBezTo>
                          <a:pt x="11865271" y="1403561"/>
                          <a:pt x="12101589" y="3884600"/>
                          <a:pt x="12015710" y="4996894"/>
                        </a:cubicBezTo>
                        <a:cubicBezTo>
                          <a:pt x="11980645" y="5554594"/>
                          <a:pt x="11552093" y="5985109"/>
                          <a:pt x="11016331" y="5996273"/>
                        </a:cubicBezTo>
                        <a:cubicBezTo>
                          <a:pt x="7280859" y="6151470"/>
                          <a:pt x="5943618" y="6159293"/>
                          <a:pt x="999379" y="5996273"/>
                        </a:cubicBezTo>
                        <a:cubicBezTo>
                          <a:pt x="454628" y="5899006"/>
                          <a:pt x="-34993" y="5569269"/>
                          <a:pt x="0" y="4996894"/>
                        </a:cubicBezTo>
                        <a:cubicBezTo>
                          <a:pt x="64656" y="3156482"/>
                          <a:pt x="-17807" y="2025709"/>
                          <a:pt x="0" y="999379"/>
                        </a:cubicBezTo>
                        <a:close/>
                      </a:path>
                      <a:path w="12015710" h="5996273" stroke="0" extrusionOk="0">
                        <a:moveTo>
                          <a:pt x="0" y="999379"/>
                        </a:moveTo>
                        <a:cubicBezTo>
                          <a:pt x="-88147" y="393066"/>
                          <a:pt x="348167" y="37258"/>
                          <a:pt x="999379" y="0"/>
                        </a:cubicBezTo>
                        <a:cubicBezTo>
                          <a:pt x="4364684" y="132882"/>
                          <a:pt x="9459522" y="-84951"/>
                          <a:pt x="11016331" y="0"/>
                        </a:cubicBezTo>
                        <a:cubicBezTo>
                          <a:pt x="11554129" y="13813"/>
                          <a:pt x="12006160" y="500225"/>
                          <a:pt x="12015710" y="999379"/>
                        </a:cubicBezTo>
                        <a:cubicBezTo>
                          <a:pt x="12035897" y="2772853"/>
                          <a:pt x="12168190" y="4402337"/>
                          <a:pt x="12015710" y="4996894"/>
                        </a:cubicBezTo>
                        <a:cubicBezTo>
                          <a:pt x="12054495" y="5553437"/>
                          <a:pt x="11606544" y="5917512"/>
                          <a:pt x="11016331" y="5996273"/>
                        </a:cubicBezTo>
                        <a:cubicBezTo>
                          <a:pt x="8244757" y="6083912"/>
                          <a:pt x="2492441" y="5923594"/>
                          <a:pt x="999379" y="5996273"/>
                        </a:cubicBezTo>
                        <a:cubicBezTo>
                          <a:pt x="446090" y="5983424"/>
                          <a:pt x="-17853" y="5573646"/>
                          <a:pt x="0" y="4996894"/>
                        </a:cubicBezTo>
                        <a:cubicBezTo>
                          <a:pt x="-38581" y="3168528"/>
                          <a:pt x="63341" y="1973806"/>
                          <a:pt x="0" y="99937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2519995" rtl="0" eaLnBrk="1" latinLnBrk="0" hangingPunct="1">
              <a:lnSpc>
                <a:spcPct val="90000"/>
              </a:lnSpc>
              <a:spcBef>
                <a:spcPts val="2756"/>
              </a:spcBef>
              <a:buFont typeface="Arial" panose="020B0604020202020204" pitchFamily="34" charset="0"/>
              <a:buNone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59997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5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19995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9990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299987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559985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819982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79980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altLang="zh-CN" sz="800" b="1" kern="0" dirty="0">
              <a:solidFill>
                <a:srgbClr val="000000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altLang="zh-CN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orest catchment deforestation levels over 25% (W10) affected the coupling of S and C cycling substantially more than ‘natural’ environmental changes as observed in W17. WTC analysis pinpoints the underlying catchment relationships between variables to anthropogenic impact.</a:t>
            </a:r>
            <a:r>
              <a:rPr lang="zh-CN" altLang="zh-C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3" name="Content Placeholder 2">
            <a:extLst>
              <a:ext uri="{FF2B5EF4-FFF2-40B4-BE49-F238E27FC236}">
                <a16:creationId xmlns:a16="http://schemas.microsoft.com/office/drawing/2014/main" id="{BD5506D7-4C18-A5FE-02E7-9D034D09D0FA}"/>
              </a:ext>
            </a:extLst>
          </p:cNvPr>
          <p:cNvSpPr txBox="1">
            <a:spLocks/>
          </p:cNvSpPr>
          <p:nvPr/>
        </p:nvSpPr>
        <p:spPr>
          <a:xfrm>
            <a:off x="15284981" y="27896975"/>
            <a:ext cx="15789184" cy="2370669"/>
          </a:xfrm>
          <a:prstGeom prst="round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2519995" rtl="0" eaLnBrk="1" latinLnBrk="0" hangingPunct="1">
              <a:lnSpc>
                <a:spcPct val="90000"/>
              </a:lnSpc>
              <a:spcBef>
                <a:spcPts val="2756"/>
              </a:spcBef>
              <a:buFont typeface="Arial" panose="020B0604020202020204" pitchFamily="34" charset="0"/>
              <a:buNone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59997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5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19995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39990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299987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559985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819982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79980" indent="0" algn="ctr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None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altLang="zh-C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We gratefully acknowledge the TERENO (Terrestrial Environmental Observatories) funded by the Helmholtz-Gemeinschaft.</a:t>
            </a:r>
          </a:p>
          <a:p>
            <a:pPr algn="just">
              <a:spcBef>
                <a:spcPts val="0"/>
              </a:spcBef>
            </a:pPr>
            <a:r>
              <a:rPr lang="en-US" altLang="zh-C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Qiqi</a:t>
            </a:r>
            <a:r>
              <a:rPr lang="en-US" altLang="zh-C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Wang acknowledges the </a:t>
            </a:r>
            <a:r>
              <a:rPr lang="en-US" altLang="zh-C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Ph.D</a:t>
            </a:r>
            <a:r>
              <a:rPr lang="en-US" altLang="zh-C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grant from China Scholarship Council (No.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201903250108.)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*</a:t>
            </a:r>
            <a:r>
              <a:rPr lang="de-DE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de-DE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paper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was published on Frontiers in forests and global change, </a:t>
            </a:r>
          </a:p>
          <a:p>
            <a:pPr algn="just">
              <a:spcBef>
                <a:spcPts val="0"/>
              </a:spcBef>
            </a:pPr>
            <a:r>
              <a:rPr lang="de-DE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more</a:t>
            </a:r>
            <a:r>
              <a:rPr lang="de-DE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de-DE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information</a:t>
            </a:r>
            <a:r>
              <a:rPr lang="de-DE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de-DE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can</a:t>
            </a:r>
            <a:r>
              <a:rPr lang="de-DE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de-DE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be</a:t>
            </a:r>
            <a:r>
              <a:rPr lang="de-DE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de-DE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found</a:t>
            </a:r>
            <a:r>
              <a:rPr lang="de-DE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in </a:t>
            </a:r>
            <a:r>
              <a:rPr lang="de-DE" altLang="zh-CN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de-DE" altLang="zh-CN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10.3389/frwa.2022.1003693</a:t>
            </a:r>
            <a:endParaRPr lang="de-DE" altLang="zh-CN" sz="28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zh-C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  <a:hlinkClick r:id="rId16"/>
              </a:rPr>
              <a:t>*q.wang@fz-juelich.de</a:t>
            </a:r>
            <a:endParaRPr lang="de-DE" altLang="zh-CN" sz="2800" b="1" dirty="0">
              <a:solidFill>
                <a:srgbClr val="000000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endParaRPr lang="zh-CN" altLang="zh-CN" sz="1800" b="1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56" name="图片 1055">
            <a:extLst>
              <a:ext uri="{FF2B5EF4-FFF2-40B4-BE49-F238E27FC236}">
                <a16:creationId xmlns:a16="http://schemas.microsoft.com/office/drawing/2014/main" id="{D5E4150C-EA84-386F-82BC-76C8004E052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7400" t="16543" r="23491" b="17195"/>
          <a:stretch/>
        </p:blipFill>
        <p:spPr>
          <a:xfrm rot="5400000">
            <a:off x="39270315" y="27224975"/>
            <a:ext cx="3066429" cy="3103183"/>
          </a:xfrm>
          <a:prstGeom prst="ellipse">
            <a:avLst/>
          </a:prstGeom>
        </p:spPr>
      </p:pic>
      <p:pic>
        <p:nvPicPr>
          <p:cNvPr id="1058" name="图片 1057" descr="图示&#10;&#10;描述已自动生成">
            <a:extLst>
              <a:ext uri="{FF2B5EF4-FFF2-40B4-BE49-F238E27FC236}">
                <a16:creationId xmlns:a16="http://schemas.microsoft.com/office/drawing/2014/main" id="{5B249D95-0526-2144-540D-7DD008DE42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5" t="-1013" b="-1"/>
          <a:stretch/>
        </p:blipFill>
        <p:spPr>
          <a:xfrm>
            <a:off x="21881027" y="6388161"/>
            <a:ext cx="6857628" cy="17604556"/>
          </a:xfrm>
          <a:prstGeom prst="rect">
            <a:avLst/>
          </a:prstGeom>
        </p:spPr>
      </p:pic>
      <p:sp>
        <p:nvSpPr>
          <p:cNvPr id="1063" name="矩形 1062">
            <a:extLst>
              <a:ext uri="{FF2B5EF4-FFF2-40B4-BE49-F238E27FC236}">
                <a16:creationId xmlns:a16="http://schemas.microsoft.com/office/drawing/2014/main" id="{E4F6C9BE-A820-61F2-02BE-2E7BDD530B51}"/>
              </a:ext>
            </a:extLst>
          </p:cNvPr>
          <p:cNvSpPr/>
          <p:nvPr/>
        </p:nvSpPr>
        <p:spPr>
          <a:xfrm>
            <a:off x="15442899" y="26903964"/>
            <a:ext cx="69813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  <a:endParaRPr lang="zh-CN" alt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5" name="图片 1064" descr="徽标&#10;&#10;描述已自动生成">
            <a:extLst>
              <a:ext uri="{FF2B5EF4-FFF2-40B4-BE49-F238E27FC236}">
                <a16:creationId xmlns:a16="http://schemas.microsoft.com/office/drawing/2014/main" id="{A8BB2A9A-16E6-E782-29F2-EA074719A1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5459" y="91388"/>
            <a:ext cx="3893904" cy="4937247"/>
          </a:xfrm>
          <a:prstGeom prst="rect">
            <a:avLst/>
          </a:prstGeom>
        </p:spPr>
      </p:pic>
      <p:pic>
        <p:nvPicPr>
          <p:cNvPr id="1067" name="图片 1066">
            <a:extLst>
              <a:ext uri="{FF2B5EF4-FFF2-40B4-BE49-F238E27FC236}">
                <a16:creationId xmlns:a16="http://schemas.microsoft.com/office/drawing/2014/main" id="{7084EA6F-AA44-DEE2-5AE4-ACF5A11C528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0" t="14216" r="6287" b="25721"/>
          <a:stretch/>
        </p:blipFill>
        <p:spPr>
          <a:xfrm>
            <a:off x="37621411" y="-56866"/>
            <a:ext cx="5119627" cy="54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52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506</Words>
  <Application>Microsoft Macintosh PowerPoint</Application>
  <PresentationFormat>自定义</PresentationFormat>
  <Paragraphs>40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7" baseType="lpstr">
      <vt:lpstr>等线</vt:lpstr>
      <vt:lpstr>等线 Light</vt:lpstr>
      <vt:lpstr>Arial</vt:lpstr>
      <vt:lpstr>Times New Roman</vt:lpstr>
      <vt:lpstr>Wingdings</vt:lpstr>
      <vt:lpstr>Office 主题​​</vt:lpstr>
      <vt:lpstr>Deforestation alters dissolved organic carbon and sulfate dynamics*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 film mulching combined with manure application promotes  microbial necromass carbon accumulation within soil macroaggregates</dc:title>
  <dc:creator>liuxu</dc:creator>
  <cp:lastModifiedBy>Wang Qiqi</cp:lastModifiedBy>
  <cp:revision>10</cp:revision>
  <dcterms:created xsi:type="dcterms:W3CDTF">2023-04-03T19:42:00Z</dcterms:created>
  <dcterms:modified xsi:type="dcterms:W3CDTF">2023-04-14T10:57:01Z</dcterms:modified>
</cp:coreProperties>
</file>