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60" r:id="rId3"/>
    <p:sldId id="272" r:id="rId4"/>
    <p:sldId id="279" r:id="rId5"/>
    <p:sldId id="280" r:id="rId6"/>
    <p:sldId id="281" r:id="rId7"/>
    <p:sldId id="271" r:id="rId8"/>
    <p:sldId id="264" r:id="rId9"/>
    <p:sldId id="277" r:id="rId10"/>
    <p:sldId id="265" r:id="rId11"/>
    <p:sldId id="266" r:id="rId12"/>
    <p:sldId id="276" r:id="rId13"/>
    <p:sldId id="267" r:id="rId14"/>
    <p:sldId id="269" r:id="rId15"/>
    <p:sldId id="270" r:id="rId16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490"/>
    <a:srgbClr val="E8C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895" autoAdjust="0"/>
  </p:normalViewPr>
  <p:slideViewPr>
    <p:cSldViewPr snapToGrid="0" snapToObjects="1">
      <p:cViewPr>
        <p:scale>
          <a:sx n="103" d="100"/>
          <a:sy n="103" d="100"/>
        </p:scale>
        <p:origin x="-1056" y="-22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86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39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95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18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33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9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00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3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59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3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Cliquez pour modifier les styles du texte du masque</a:t>
            </a:r>
          </a:p>
          <a:p>
            <a:pPr lvl="1"/>
            <a:r>
              <a:rPr lang="it-IT" smtClean="0"/>
              <a:t>Deuxième niveau</a:t>
            </a:r>
          </a:p>
          <a:p>
            <a:pPr lvl="2"/>
            <a:r>
              <a:rPr lang="it-IT" smtClean="0"/>
              <a:t>Troisième niveau</a:t>
            </a:r>
          </a:p>
          <a:p>
            <a:pPr lvl="3"/>
            <a:r>
              <a:rPr lang="it-IT" smtClean="0"/>
              <a:t>Quatrième niveau</a:t>
            </a:r>
          </a:p>
          <a:p>
            <a:pPr lvl="4"/>
            <a:r>
              <a:rPr lang="it-IT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A5C1-C3D4-AA44-AA38-046D36FCD51E}" type="datetimeFigureOut">
              <a:rPr lang="fr-FR" smtClean="0"/>
              <a:t>17/04/23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601F-6FDB-244F-84F1-4562DC9D4C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786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5737"/>
          <a:stretch/>
        </p:blipFill>
        <p:spPr>
          <a:xfrm>
            <a:off x="0" y="0"/>
            <a:ext cx="9144000" cy="57373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110503" y="0"/>
            <a:ext cx="7003386" cy="259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Climatic</a:t>
            </a:r>
            <a:r>
              <a:rPr lang="fr-FR" sz="2400" b="1" dirty="0" smtClean="0">
                <a:solidFill>
                  <a:srgbClr val="E8C35E"/>
                </a:solidFill>
                <a:latin typeface="Avenir Heavy"/>
                <a:cs typeface="Avenir Heavy"/>
              </a:rPr>
              <a:t> control on the location of continental </a:t>
            </a:r>
            <a:r>
              <a:rPr lang="fr-FR" sz="2400" b="1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volcanic</a:t>
            </a:r>
            <a:r>
              <a:rPr lang="fr-FR" sz="2400" b="1" dirty="0" smtClean="0">
                <a:solidFill>
                  <a:srgbClr val="E8C35E"/>
                </a:solidFill>
                <a:latin typeface="Avenir Heavy"/>
                <a:cs typeface="Avenir Heavy"/>
              </a:rPr>
              <a:t> arcs</a:t>
            </a:r>
            <a:r>
              <a:rPr lang="fr-FR" sz="2400" dirty="0" smtClean="0">
                <a:solidFill>
                  <a:srgbClr val="E8C35E"/>
                </a:solidFill>
                <a:latin typeface="Avenir Heavy"/>
                <a:cs typeface="Avenir Heavy"/>
              </a:rPr>
              <a:t/>
            </a:r>
            <a:br>
              <a:rPr lang="fr-FR" sz="2400" dirty="0" smtClean="0">
                <a:solidFill>
                  <a:srgbClr val="E8C35E"/>
                </a:solidFill>
                <a:latin typeface="Avenir Heavy"/>
                <a:cs typeface="Avenir Heavy"/>
              </a:rPr>
            </a:br>
            <a:endParaRPr lang="fr-FR" sz="24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71313" y="1819673"/>
            <a:ext cx="8283628" cy="1548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Veleda</a:t>
            </a:r>
            <a:r>
              <a:rPr lang="fr-FR" sz="1800" b="1" dirty="0" smtClean="0">
                <a:solidFill>
                  <a:srgbClr val="FFFFFF"/>
                </a:solidFill>
                <a:latin typeface="Avenir Heavy"/>
                <a:cs typeface="Avenir Heavy"/>
              </a:rPr>
              <a:t> A.P. Muller</a:t>
            </a:r>
          </a:p>
          <a:p>
            <a:r>
              <a:rPr lang="fr-FR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Pietro Sternai, </a:t>
            </a:r>
            <a:r>
              <a:rPr lang="fr-FR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Christian Sue, </a:t>
            </a:r>
            <a:r>
              <a:rPr lang="fr-FR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Thibaud Simon-</a:t>
            </a:r>
            <a:r>
              <a:rPr lang="fr-FR" sz="1600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Labric</a:t>
            </a:r>
            <a:r>
              <a:rPr lang="fr-FR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, </a:t>
            </a:r>
            <a:r>
              <a:rPr lang="fr-FR" sz="1600" dirty="0" smtClean="0">
                <a:solidFill>
                  <a:srgbClr val="FFFFFF"/>
                </a:solidFill>
                <a:latin typeface="Avenir Heavy"/>
                <a:cs typeface="Avenir Heavy"/>
              </a:rPr>
              <a:t>Pierre Valla</a:t>
            </a:r>
            <a:endParaRPr lang="fr-FR" sz="18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81" y="4603492"/>
            <a:ext cx="1038746" cy="11229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76" y="4378326"/>
            <a:ext cx="1631244" cy="12928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897" y="4644527"/>
            <a:ext cx="1114103" cy="11006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31688" y="5449462"/>
            <a:ext cx="435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Villarrica </a:t>
            </a:r>
            <a:r>
              <a:rPr lang="fr-FR" sz="1200" dirty="0" err="1" smtClean="0"/>
              <a:t>volcano</a:t>
            </a:r>
            <a:r>
              <a:rPr lang="fr-FR" sz="1200" dirty="0" smtClean="0"/>
              <a:t>, Chile, Photo: Francisco </a:t>
            </a:r>
            <a:r>
              <a:rPr lang="fr-FR" sz="1200" dirty="0" err="1" smtClean="0"/>
              <a:t>Negroni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7218" t="9651" r="4800" b="10496"/>
          <a:stretch/>
        </p:blipFill>
        <p:spPr>
          <a:xfrm>
            <a:off x="5699531" y="4933728"/>
            <a:ext cx="1303950" cy="781272"/>
          </a:xfrm>
          <a:prstGeom prst="rect">
            <a:avLst/>
          </a:prstGeom>
        </p:spPr>
      </p:pic>
      <p:pic>
        <p:nvPicPr>
          <p:cNvPr id="14" name="Image 13" descr="Schermata 2023-04-12 alle 20.33.1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3931" r="54964" b="79559"/>
          <a:stretch/>
        </p:blipFill>
        <p:spPr>
          <a:xfrm>
            <a:off x="0" y="0"/>
            <a:ext cx="3070091" cy="38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3700" y="1232986"/>
            <a:ext cx="4398033" cy="6663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Heavy"/>
                <a:cs typeface="Avenir Heavy"/>
              </a:rPr>
              <a:t>Central </a:t>
            </a:r>
            <a:r>
              <a:rPr lang="en-US" sz="2000" dirty="0" smtClean="0">
                <a:latin typeface="Avenir Heavy"/>
                <a:cs typeface="Avenir Heavy"/>
              </a:rPr>
              <a:t>topography: </a:t>
            </a:r>
          </a:p>
          <a:p>
            <a:pPr marL="0" indent="0">
              <a:buNone/>
            </a:pPr>
            <a:r>
              <a:rPr lang="en-US" sz="2000" dirty="0" smtClean="0">
                <a:latin typeface="Avenir Book"/>
                <a:cs typeface="Avenir Book"/>
              </a:rPr>
              <a:t>Symmetric structures </a:t>
            </a:r>
            <a:r>
              <a:rPr lang="en-US" sz="2000" dirty="0" smtClean="0">
                <a:latin typeface="Avenir Book"/>
                <a:cs typeface="Avenir Book"/>
              </a:rPr>
              <a:t>and magma ascent</a:t>
            </a:r>
            <a:endParaRPr lang="en-US" sz="20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0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0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0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sz="2000" dirty="0" smtClean="0">
                <a:latin typeface="Avenir Heavy"/>
                <a:cs typeface="Avenir Heavy"/>
              </a:rPr>
              <a:t>Lateral topography: </a:t>
            </a:r>
          </a:p>
          <a:p>
            <a:pPr marL="0" indent="0">
              <a:buNone/>
            </a:pPr>
            <a:r>
              <a:rPr lang="en-US" sz="2000" dirty="0" smtClean="0">
                <a:latin typeface="Avenir Book"/>
                <a:cs typeface="Avenir Book"/>
              </a:rPr>
              <a:t>Left-ward asymmetric structures and magma </a:t>
            </a:r>
            <a:r>
              <a:rPr lang="en-US" sz="2000" dirty="0" smtClean="0">
                <a:latin typeface="Avenir Book"/>
                <a:cs typeface="Avenir Book"/>
              </a:rPr>
              <a:t>ascent</a:t>
            </a:r>
            <a:endParaRPr lang="en-US" sz="20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fr-FR" sz="2000" dirty="0">
              <a:latin typeface="Avenir Book"/>
              <a:cs typeface="Avenir Boo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96021" y="20516"/>
            <a:ext cx="4699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1</a:t>
            </a:r>
            <a:r>
              <a:rPr lang="fr-FR" sz="2800" baseline="30000" dirty="0" smtClean="0">
                <a:solidFill>
                  <a:srgbClr val="E8C35E"/>
                </a:solidFill>
                <a:latin typeface="Avenir Heavy"/>
                <a:cs typeface="Avenir Heavy"/>
              </a:rPr>
              <a:t>st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>
                <a:solidFill>
                  <a:srgbClr val="E8C35E"/>
                </a:solidFill>
                <a:latin typeface="Avenir Heavy"/>
                <a:cs typeface="Avenir Heavy"/>
              </a:rPr>
              <a:t>set of 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simulations:</a:t>
            </a:r>
          </a:p>
          <a:p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No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erosion</a:t>
            </a:r>
            <a:endParaRPr lang="fr-FR" sz="2800" dirty="0" smtClean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6" name="Imag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371121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47225" y="-45805"/>
            <a:ext cx="1523932" cy="3128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fr-F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initial</a:t>
            </a:r>
            <a:endParaRPr lang="fr-FR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14005" y="-53583"/>
            <a:ext cx="1523932" cy="3128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fr-FR" sz="1400" b="1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final</a:t>
            </a:r>
            <a:endParaRPr lang="fr-FR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71121" y="5407223"/>
            <a:ext cx="174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venir Book"/>
                <a:cs typeface="Avenir Book"/>
              </a:rPr>
              <a:t>Muller et al., 2022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8045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2114" y="130046"/>
            <a:ext cx="73233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2</a:t>
            </a:r>
            <a:r>
              <a:rPr lang="fr-FR" sz="2800" baseline="30000" dirty="0" smtClean="0">
                <a:solidFill>
                  <a:srgbClr val="E8C35E"/>
                </a:solidFill>
                <a:latin typeface="Avenir Heavy"/>
                <a:cs typeface="Avenir Heavy"/>
              </a:rPr>
              <a:t>nd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>
                <a:solidFill>
                  <a:srgbClr val="E8C35E"/>
                </a:solidFill>
                <a:latin typeface="Avenir Heavy"/>
                <a:cs typeface="Avenir Heavy"/>
              </a:rPr>
              <a:t>set of simulations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: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Asymmetric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erosion</a:t>
            </a:r>
            <a:endParaRPr lang="fr-FR" sz="2800" dirty="0" smtClean="0">
              <a:solidFill>
                <a:srgbClr val="E8C35E"/>
              </a:solidFill>
              <a:latin typeface="Avenir Heavy"/>
              <a:cs typeface="Avenir Heavy"/>
            </a:endParaRPr>
          </a:p>
          <a:p>
            <a:endParaRPr lang="fr-FR" dirty="0" smtClean="0">
              <a:latin typeface="Adobe Caslon Pro"/>
              <a:cs typeface="Adobe Casl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484" y="856285"/>
            <a:ext cx="2996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>
                <a:latin typeface="Avenir Book"/>
                <a:cs typeface="Avenir Book"/>
              </a:rPr>
              <a:t>Right-</a:t>
            </a:r>
            <a:r>
              <a:rPr lang="fr-FR" sz="2000" dirty="0" err="1">
                <a:latin typeface="Avenir Book"/>
                <a:cs typeface="Avenir Book"/>
              </a:rPr>
              <a:t>ward</a:t>
            </a:r>
            <a:r>
              <a:rPr lang="fr-FR" sz="2000" dirty="0"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latin typeface="Avenir Book"/>
                <a:cs typeface="Avenir Book"/>
              </a:rPr>
              <a:t>topography</a:t>
            </a:r>
            <a:r>
              <a:rPr lang="fr-FR" sz="2000" dirty="0" smtClean="0">
                <a:latin typeface="Avenir Book"/>
                <a:cs typeface="Avenir Book"/>
              </a:rPr>
              <a:t> shift</a:t>
            </a:r>
          </a:p>
          <a:p>
            <a:pPr marL="285750" indent="-285750">
              <a:buFont typeface="Arial"/>
              <a:buChar char="•"/>
            </a:pPr>
            <a:endParaRPr lang="fr-FR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 err="1" smtClean="0">
                <a:latin typeface="Avenir Book"/>
                <a:cs typeface="Avenir Book"/>
              </a:rPr>
              <a:t>Left</a:t>
            </a:r>
            <a:r>
              <a:rPr lang="fr-FR" sz="2000" dirty="0" err="1">
                <a:latin typeface="Avenir Book"/>
                <a:cs typeface="Avenir Book"/>
              </a:rPr>
              <a:t>-ward</a:t>
            </a:r>
            <a:r>
              <a:rPr lang="fr-FR" sz="2000" dirty="0">
                <a:latin typeface="Avenir Book"/>
                <a:cs typeface="Avenir Book"/>
              </a:rPr>
              <a:t> localisation of structures and magma </a:t>
            </a:r>
            <a:r>
              <a:rPr lang="fr-FR" sz="2000" dirty="0" err="1" smtClean="0">
                <a:latin typeface="Avenir Book"/>
                <a:cs typeface="Avenir Book"/>
              </a:rPr>
              <a:t>ascent</a:t>
            </a:r>
            <a:endParaRPr lang="fr-FR" sz="2000" dirty="0">
              <a:latin typeface="Avenir Book"/>
              <a:cs typeface="Avenir Book"/>
            </a:endParaRPr>
          </a:p>
        </p:txBody>
      </p:sp>
      <p:pic>
        <p:nvPicPr>
          <p:cNvPr id="7" name="C35_L100_T20_with eros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459" r="27795"/>
          <a:stretch/>
        </p:blipFill>
        <p:spPr>
          <a:xfrm>
            <a:off x="3920831" y="856285"/>
            <a:ext cx="4007146" cy="4821808"/>
          </a:xfrm>
        </p:spPr>
      </p:pic>
    </p:spTree>
    <p:extLst>
      <p:ext uri="{BB962C8B-B14F-4D97-AF65-F5344CB8AC3E}">
        <p14:creationId xmlns:p14="http://schemas.microsoft.com/office/powerpoint/2010/main" val="339216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/>
          <p:cNvPicPr/>
          <p:nvPr/>
        </p:nvPicPr>
        <p:blipFill rotWithShape="1">
          <a:blip r:embed="rId2"/>
          <a:srcRect l="8906" r="12764" b="9023"/>
          <a:stretch/>
        </p:blipFill>
        <p:spPr bwMode="auto">
          <a:xfrm>
            <a:off x="616483" y="752135"/>
            <a:ext cx="7780029" cy="4710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2114" y="130046"/>
            <a:ext cx="73233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2</a:t>
            </a:r>
            <a:r>
              <a:rPr lang="fr-FR" sz="2800" baseline="30000" dirty="0" smtClean="0">
                <a:solidFill>
                  <a:srgbClr val="E8C35E"/>
                </a:solidFill>
                <a:latin typeface="Avenir Heavy"/>
                <a:cs typeface="Avenir Heavy"/>
              </a:rPr>
              <a:t>nd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>
                <a:solidFill>
                  <a:srgbClr val="E8C35E"/>
                </a:solidFill>
                <a:latin typeface="Avenir Heavy"/>
                <a:cs typeface="Avenir Heavy"/>
              </a:rPr>
              <a:t>set of simulations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: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Asymmetric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erosion</a:t>
            </a:r>
            <a:endParaRPr lang="fr-FR" sz="2800" dirty="0" smtClean="0">
              <a:solidFill>
                <a:srgbClr val="E8C35E"/>
              </a:solidFill>
              <a:latin typeface="Avenir Heavy"/>
              <a:cs typeface="Avenir Heavy"/>
            </a:endParaRPr>
          </a:p>
          <a:p>
            <a:endParaRPr lang="fr-FR" dirty="0" smtClean="0">
              <a:latin typeface="Adobe Caslon Pro"/>
              <a:cs typeface="Adobe Caslon Pro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94222" y="5407223"/>
            <a:ext cx="174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venir Book"/>
                <a:cs typeface="Avenir Book"/>
              </a:rPr>
              <a:t>Muller et al., 2022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3987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hermata 2022-11-22 alle 12.24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92" r="19867" b="39986"/>
          <a:stretch/>
        </p:blipFill>
        <p:spPr>
          <a:xfrm>
            <a:off x="3920838" y="1027757"/>
            <a:ext cx="5054469" cy="27068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5126" y="221611"/>
            <a:ext cx="89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Magnetotelluric</a:t>
            </a:r>
            <a:r>
              <a:rPr lang="en-US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en-US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data from the </a:t>
            </a:r>
            <a:r>
              <a:rPr lang="en-US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Osorno</a:t>
            </a:r>
            <a:r>
              <a:rPr lang="en-US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Volcano, </a:t>
            </a:r>
            <a:r>
              <a:rPr lang="en-US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SVZ</a:t>
            </a:r>
            <a:endParaRPr lang="en-US" sz="28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00322" y="3734647"/>
            <a:ext cx="1474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Díaz</a:t>
            </a:r>
            <a:r>
              <a:rPr lang="fr-FR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 et al., 2020</a:t>
            </a:r>
            <a:endParaRPr lang="fr-FR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13" name="Espace réservé du contenu 3" descr="Fig.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3" r="62036" b="-155"/>
          <a:stretch/>
        </p:blipFill>
        <p:spPr>
          <a:xfrm>
            <a:off x="332903" y="1027757"/>
            <a:ext cx="3318639" cy="4592103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V="1">
            <a:off x="2354969" y="1052417"/>
            <a:ext cx="1565869" cy="233836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379629" y="3759307"/>
            <a:ext cx="1565869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54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360752" y="28492"/>
            <a:ext cx="4204965" cy="141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solidFill>
                  <a:srgbClr val="E8C35E"/>
                </a:solidFill>
                <a:latin typeface="Avenir Heavy"/>
                <a:cs typeface="Avenir Heavy"/>
              </a:rPr>
              <a:t>Conclusion</a:t>
            </a:r>
            <a:endParaRPr lang="fr-FR" sz="32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5" name="Image 4" descr="Fig.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" y="12330"/>
            <a:ext cx="3633960" cy="5715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09872" y="1446131"/>
            <a:ext cx="5272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Heavy"/>
                <a:cs typeface="Avenir Heavy"/>
              </a:rPr>
              <a:t>Plausible contributions of orography to: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A</a:t>
            </a:r>
            <a:r>
              <a:rPr lang="en-US" sz="2000" dirty="0" smtClean="0">
                <a:latin typeface="Avenir Book"/>
                <a:cs typeface="Avenir Book"/>
              </a:rPr>
              <a:t>symmetric strain </a:t>
            </a:r>
            <a:r>
              <a:rPr lang="en-US" sz="2000" dirty="0" err="1" smtClean="0">
                <a:latin typeface="Avenir Book"/>
                <a:cs typeface="Avenir Book"/>
              </a:rPr>
              <a:t>localisation</a:t>
            </a:r>
            <a:r>
              <a:rPr lang="en-US" sz="2000" dirty="0" smtClean="0">
                <a:latin typeface="Avenir Book"/>
                <a:cs typeface="Avenir Book"/>
              </a:rPr>
              <a:t> and (re)activation of </a:t>
            </a:r>
            <a:r>
              <a:rPr lang="en-US" sz="2000" dirty="0" smtClean="0">
                <a:latin typeface="Avenir Book"/>
                <a:cs typeface="Avenir Book"/>
              </a:rPr>
              <a:t>structures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Forcing on the magma ascent </a:t>
            </a:r>
            <a:r>
              <a:rPr lang="en-US" sz="2000" dirty="0" smtClean="0">
                <a:latin typeface="Avenir Book"/>
                <a:cs typeface="Avenir Book"/>
              </a:rPr>
              <a:t>windward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Volcanic arc location at the weak crustal zones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33960" y="5419557"/>
            <a:ext cx="1634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venir Book"/>
                <a:cs typeface="Avenir Book"/>
              </a:rPr>
              <a:t>Muller et al., </a:t>
            </a:r>
            <a:r>
              <a:rPr lang="fr-FR" sz="1400" dirty="0" smtClean="0">
                <a:latin typeface="Avenir Book"/>
                <a:cs typeface="Avenir Book"/>
              </a:rPr>
              <a:t>2022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474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311991"/>
            <a:ext cx="8229600" cy="952500"/>
          </a:xfrm>
        </p:spPr>
        <p:txBody>
          <a:bodyPr/>
          <a:lstStyle/>
          <a:p>
            <a:r>
              <a:rPr lang="fr-FR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Thank</a:t>
            </a:r>
            <a:r>
              <a:rPr lang="fr-FR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you</a:t>
            </a:r>
            <a:r>
              <a:rPr lang="fr-FR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very</a:t>
            </a:r>
            <a:r>
              <a:rPr lang="fr-FR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much</a:t>
            </a:r>
            <a:r>
              <a:rPr lang="fr-FR" dirty="0" smtClean="0">
                <a:solidFill>
                  <a:srgbClr val="E8C35E"/>
                </a:solidFill>
                <a:latin typeface="Avenir Heavy"/>
                <a:cs typeface="Avenir Heavy"/>
              </a:rPr>
              <a:t>!</a:t>
            </a:r>
            <a:endParaRPr lang="fr-FR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08" t="24142" r="34917" b="22571"/>
          <a:stretch/>
        </p:blipFill>
        <p:spPr>
          <a:xfrm>
            <a:off x="6135556" y="4350802"/>
            <a:ext cx="2996114" cy="1364198"/>
          </a:xfrm>
        </p:spPr>
      </p:pic>
      <p:pic>
        <p:nvPicPr>
          <p:cNvPr id="7" name="Image 6" descr="Schermata 2023-04-12 alle 20.33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8" y="0"/>
            <a:ext cx="9144000" cy="3136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5759" y="5332212"/>
            <a:ext cx="527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 smtClean="0"/>
              <a:t>DOI: 10.1038</a:t>
            </a:r>
            <a:r>
              <a:rPr lang="ro-RO" dirty="0"/>
              <a:t>/s41598-022-26158-2</a:t>
            </a:r>
            <a:endParaRPr lang="fr-FR" dirty="0"/>
          </a:p>
        </p:txBody>
      </p:sp>
      <p:pic>
        <p:nvPicPr>
          <p:cNvPr id="10" name="Image 9" descr="Schermata 2023-04-25 alle 12.43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166"/>
            <a:ext cx="1748478" cy="1720834"/>
          </a:xfrm>
          <a:prstGeom prst="rect">
            <a:avLst/>
          </a:prstGeom>
        </p:spPr>
      </p:pic>
      <p:sp>
        <p:nvSpPr>
          <p:cNvPr id="11" name="Flèche droite rayée 10"/>
          <p:cNvSpPr/>
          <p:nvPr/>
        </p:nvSpPr>
        <p:spPr>
          <a:xfrm rot="7104076">
            <a:off x="1072682" y="3479806"/>
            <a:ext cx="789100" cy="226747"/>
          </a:xfrm>
          <a:prstGeom prst="stripedRightArrow">
            <a:avLst/>
          </a:prstGeom>
          <a:solidFill>
            <a:srgbClr val="E8C35E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78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422" y="0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Introduction</a:t>
            </a:r>
            <a:endParaRPr lang="fr-FR" sz="36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422" y="890850"/>
            <a:ext cx="8229600" cy="377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err="1" smtClean="0">
                <a:latin typeface="Avenir Heavy"/>
                <a:cs typeface="Avenir Heavy"/>
              </a:rPr>
              <a:t>Volcanic</a:t>
            </a:r>
            <a:r>
              <a:rPr lang="fr-FR" sz="2400" dirty="0" smtClean="0">
                <a:latin typeface="Avenir Heavy"/>
                <a:cs typeface="Avenir Heavy"/>
              </a:rPr>
              <a:t> arcs in convergent plate </a:t>
            </a:r>
            <a:r>
              <a:rPr lang="fr-FR" sz="2400" dirty="0" err="1" smtClean="0">
                <a:latin typeface="Avenir Heavy"/>
                <a:cs typeface="Avenir Heavy"/>
              </a:rPr>
              <a:t>margins</a:t>
            </a:r>
            <a:endParaRPr lang="fr-FR" sz="2400" dirty="0">
              <a:latin typeface="Avenir Heavy"/>
              <a:cs typeface="Avenir Heavy"/>
            </a:endParaRPr>
          </a:p>
        </p:txBody>
      </p:sp>
      <p:pic>
        <p:nvPicPr>
          <p:cNvPr id="4" name="Image 3" descr="Schermata 2023-04-17 alle 17.25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92" y="3622038"/>
            <a:ext cx="5616222" cy="2092962"/>
          </a:xfrm>
          <a:prstGeom prst="rect">
            <a:avLst/>
          </a:prstGeom>
        </p:spPr>
      </p:pic>
      <p:pic>
        <p:nvPicPr>
          <p:cNvPr id="5" name="Image 4" descr="Schermata 2023-04-17 alle 17.25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92" y="1465453"/>
            <a:ext cx="5630333" cy="21848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97078" y="5254239"/>
            <a:ext cx="155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Avenir Book"/>
                <a:cs typeface="Avenir Book"/>
              </a:rPr>
              <a:t>Gianni and </a:t>
            </a:r>
            <a:r>
              <a:rPr lang="fr-FR" sz="1200" dirty="0" err="1" smtClean="0">
                <a:latin typeface="Avenir Book"/>
                <a:cs typeface="Avenir Book"/>
              </a:rPr>
              <a:t>Luj</a:t>
            </a:r>
            <a:r>
              <a:rPr lang="fr-FR" sz="1200" dirty="0" err="1" smtClean="0">
                <a:latin typeface="Avenir Book"/>
                <a:cs typeface="Avenir Book"/>
              </a:rPr>
              <a:t>án</a:t>
            </a:r>
            <a:r>
              <a:rPr lang="fr-FR" sz="1200" dirty="0" smtClean="0">
                <a:latin typeface="Avenir Book"/>
                <a:cs typeface="Avenir Book"/>
              </a:rPr>
              <a:t>, 2021</a:t>
            </a:r>
            <a:endParaRPr lang="fr-FR" sz="1200" dirty="0">
              <a:latin typeface="Avenir Book"/>
              <a:cs typeface="Avenir Book"/>
            </a:endParaRPr>
          </a:p>
        </p:txBody>
      </p:sp>
      <p:pic>
        <p:nvPicPr>
          <p:cNvPr id="7" name="Image 6" descr="Schermata 2023-04-17 alle 17.37.5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8"/>
          <a:stretch/>
        </p:blipFill>
        <p:spPr>
          <a:xfrm>
            <a:off x="0" y="1465453"/>
            <a:ext cx="3242706" cy="35277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4162" y="5028130"/>
            <a:ext cx="174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latin typeface="Avenir Book"/>
                <a:cs typeface="Avenir Book"/>
              </a:rPr>
              <a:t>England</a:t>
            </a:r>
            <a:r>
              <a:rPr lang="fr-FR" sz="1200" dirty="0" smtClean="0">
                <a:latin typeface="Avenir Book"/>
                <a:cs typeface="Avenir Book"/>
              </a:rPr>
              <a:t> and Katz, 2010</a:t>
            </a:r>
            <a:endParaRPr lang="fr-FR" sz="1200" dirty="0">
              <a:latin typeface="Avenir Book"/>
              <a:cs typeface="Avenir Book"/>
            </a:endParaRPr>
          </a:p>
        </p:txBody>
      </p:sp>
      <p:sp>
        <p:nvSpPr>
          <p:cNvPr id="9" name="Triangle isocèle 8"/>
          <p:cNvSpPr/>
          <p:nvPr/>
        </p:nvSpPr>
        <p:spPr>
          <a:xfrm>
            <a:off x="1383008" y="1453123"/>
            <a:ext cx="114583" cy="9877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 rot="2906534">
            <a:off x="86307" y="3060923"/>
            <a:ext cx="202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Avenir Book"/>
                <a:cs typeface="Avenir Book"/>
              </a:rPr>
              <a:t>Subducting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 smtClean="0">
                <a:latin typeface="Avenir Book"/>
                <a:cs typeface="Avenir Book"/>
              </a:rPr>
              <a:t>slab</a:t>
            </a:r>
            <a:endParaRPr lang="fr-FR" sz="1600" dirty="0">
              <a:latin typeface="Avenir Book"/>
              <a:cs typeface="Avenir Book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07040" y="3329650"/>
            <a:ext cx="10480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Avenir Book"/>
                <a:cs typeface="Avenir Book"/>
              </a:rPr>
              <a:t>Mantle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 smtClean="0">
                <a:latin typeface="Avenir Book"/>
                <a:cs typeface="Avenir Book"/>
              </a:rPr>
              <a:t>wedge</a:t>
            </a:r>
            <a:endParaRPr lang="fr-FR" sz="1600" dirty="0">
              <a:latin typeface="Avenir Book"/>
              <a:cs typeface="Avenir Book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78690" y="2407533"/>
            <a:ext cx="104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50 km</a:t>
            </a:r>
            <a:endParaRPr lang="fr-FR" sz="1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924276" y="3420697"/>
            <a:ext cx="104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100 km</a:t>
            </a:r>
            <a:endParaRPr lang="fr-FR" sz="1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49304" y="1551901"/>
            <a:ext cx="102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Vertical magma </a:t>
            </a:r>
            <a:r>
              <a:rPr lang="fr-FR" dirty="0" err="1" smtClean="0"/>
              <a:t>ascent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684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ig.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r="62749" b="50000"/>
          <a:stretch/>
        </p:blipFill>
        <p:spPr>
          <a:xfrm>
            <a:off x="3453320" y="965866"/>
            <a:ext cx="3256311" cy="4592103"/>
          </a:xfrm>
          <a:prstGeom prst="rect">
            <a:avLst/>
          </a:prstGeom>
        </p:spPr>
      </p:pic>
      <p:pic>
        <p:nvPicPr>
          <p:cNvPr id="5" name="Espace réservé du contenu 3" descr="Fig.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3" r="62036" b="-155"/>
          <a:stretch/>
        </p:blipFill>
        <p:spPr>
          <a:xfrm>
            <a:off x="98639" y="965867"/>
            <a:ext cx="3318639" cy="4592103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34264" y="0"/>
            <a:ext cx="8803392" cy="952500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Southern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Andes and Cascades </a:t>
            </a:r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Volcanic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Arcs</a:t>
            </a:r>
            <a:endParaRPr lang="fr-FR" sz="36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11" name="Image 10" descr="Planet view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4384"/>
          <a:stretch/>
        </p:blipFill>
        <p:spPr>
          <a:xfrm>
            <a:off x="6732006" y="964830"/>
            <a:ext cx="2411994" cy="235296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32006" y="5306234"/>
            <a:ext cx="174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venir Book"/>
                <a:cs typeface="Avenir Book"/>
              </a:rPr>
              <a:t>Muller et al., 2022</a:t>
            </a:r>
            <a:endParaRPr lang="fr-FR" sz="1400" dirty="0">
              <a:latin typeface="Avenir Book"/>
              <a:cs typeface="Avenir Book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709631" y="3637379"/>
            <a:ext cx="24343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atin typeface="Avenir Heavy"/>
                <a:cs typeface="Avenir Heavy"/>
              </a:rPr>
              <a:t>Orography</a:t>
            </a:r>
            <a:endParaRPr lang="fr-FR" sz="3200" dirty="0">
              <a:latin typeface="Avenir Heavy"/>
              <a:cs typeface="Avenir Heavy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85076" y="3898989"/>
            <a:ext cx="192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Topographic</a:t>
            </a:r>
            <a:r>
              <a:rPr lang="fr-FR" dirty="0" smtClean="0"/>
              <a:t> water </a:t>
            </a:r>
            <a:r>
              <a:rPr lang="fr-FR" dirty="0" err="1" smtClean="0"/>
              <a:t>divide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1985076" y="3760680"/>
            <a:ext cx="357563" cy="234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21" idx="1"/>
          </p:cNvCxnSpPr>
          <p:nvPr/>
        </p:nvCxnSpPr>
        <p:spPr>
          <a:xfrm flipH="1" flipV="1">
            <a:off x="1755260" y="4545320"/>
            <a:ext cx="229816" cy="337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985076" y="4697720"/>
            <a:ext cx="192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Erosion rates</a:t>
            </a:r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5088720" y="2885243"/>
            <a:ext cx="299351" cy="247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287292" y="3022867"/>
            <a:ext cx="192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Erosion rates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09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Orography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and </a:t>
            </a:r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topography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position</a:t>
            </a:r>
            <a:endParaRPr lang="fr-FR" sz="36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5" name="Espace réservé du contenu 5" descr="Schermata 2021-09-13 alle 22.46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1" b="-439"/>
          <a:stretch/>
        </p:blipFill>
        <p:spPr>
          <a:xfrm>
            <a:off x="3177661" y="860003"/>
            <a:ext cx="1666424" cy="4526987"/>
          </a:xfrm>
          <a:prstGeom prst="rect">
            <a:avLst/>
          </a:prstGeom>
        </p:spPr>
      </p:pic>
      <p:pic>
        <p:nvPicPr>
          <p:cNvPr id="6" name="Image 5" descr="Climatic-setting-of-the-study-area-a-Mean-annual-precipitation-of-South-Americ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7043"/>
          <a:stretch/>
        </p:blipFill>
        <p:spPr>
          <a:xfrm>
            <a:off x="94585" y="847673"/>
            <a:ext cx="3095406" cy="4526987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xmlns="" id="{30DADB4C-9106-0944-8867-ADADE621A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73" y="3117046"/>
            <a:ext cx="3181824" cy="22576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6853" y="5392488"/>
            <a:ext cx="2037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/>
                <a:cs typeface="Avenir Book"/>
              </a:rPr>
              <a:t>Guerra et al., 2016</a:t>
            </a:r>
            <a:endParaRPr lang="fr-FR" sz="1400" dirty="0">
              <a:latin typeface="Avenir Book"/>
              <a:cs typeface="Avenir Book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90562" y="5392488"/>
            <a:ext cx="238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/>
                <a:cs typeface="Avenir Book"/>
              </a:rPr>
              <a:t>Herman and Brandon, 2015</a:t>
            </a:r>
            <a:endParaRPr lang="fr-FR" sz="1400" dirty="0">
              <a:latin typeface="Avenir Book"/>
              <a:cs typeface="Avenir Book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04224" y="5374660"/>
            <a:ext cx="1786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Avenir Book"/>
                <a:cs typeface="Avenir Book"/>
              </a:rPr>
              <a:t>Willett</a:t>
            </a:r>
            <a:r>
              <a:rPr lang="fr-FR" sz="1400" dirty="0" smtClean="0">
                <a:latin typeface="Avenir Book"/>
                <a:cs typeface="Avenir Book"/>
              </a:rPr>
              <a:t>, 1999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4561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The </a:t>
            </a:r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Southern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Andes </a:t>
            </a:r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Volcanic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Zone</a:t>
            </a:r>
            <a:endParaRPr lang="fr-FR" sz="36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3" b="-155"/>
          <a:stretch/>
        </p:blipFill>
        <p:spPr>
          <a:xfrm>
            <a:off x="444870" y="1072718"/>
            <a:ext cx="8246551" cy="43320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6853" y="5404818"/>
            <a:ext cx="2037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/>
                <a:cs typeface="Avenir Book"/>
              </a:rPr>
              <a:t>Muller et al., 2022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4352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The Cascade </a:t>
            </a:r>
            <a:r>
              <a:rPr lang="fr-FR" sz="36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Volcanic</a:t>
            </a:r>
            <a:r>
              <a:rPr lang="fr-FR" sz="3600" dirty="0" smtClean="0">
                <a:solidFill>
                  <a:srgbClr val="E8C35E"/>
                </a:solidFill>
                <a:latin typeface="Avenir Heavy"/>
                <a:cs typeface="Avenir Heavy"/>
              </a:rPr>
              <a:t> Arc</a:t>
            </a:r>
            <a:endParaRPr lang="fr-FR" sz="36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50000"/>
          <a:stretch/>
        </p:blipFill>
        <p:spPr>
          <a:xfrm>
            <a:off x="309244" y="1030932"/>
            <a:ext cx="8271997" cy="43454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6853" y="5404818"/>
            <a:ext cx="2037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/>
                <a:cs typeface="Avenir Book"/>
              </a:rPr>
              <a:t>Muller et al., 2022</a:t>
            </a:r>
            <a:endParaRPr lang="fr-FR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2908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mechanisms arc migration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0" b="31607"/>
          <a:stretch/>
        </p:blipFill>
        <p:spPr>
          <a:xfrm>
            <a:off x="1381018" y="2673454"/>
            <a:ext cx="7767610" cy="30327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4029" y="4044272"/>
            <a:ext cx="7767609" cy="1624983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mechanisms arc migration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73060"/>
          <a:stretch/>
        </p:blipFill>
        <p:spPr>
          <a:xfrm>
            <a:off x="1381019" y="28649"/>
            <a:ext cx="7767609" cy="2830605"/>
          </a:xfrm>
          <a:prstGeom prst="rect">
            <a:avLst/>
          </a:prstGeom>
        </p:spPr>
      </p:pic>
      <p:pic>
        <p:nvPicPr>
          <p:cNvPr id="4" name="Espace réservé du contenu 3" descr="Fig.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3" r="62036" b="-155"/>
          <a:stretch/>
        </p:blipFill>
        <p:spPr>
          <a:xfrm>
            <a:off x="579496" y="28649"/>
            <a:ext cx="2902025" cy="401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161515" y="1111253"/>
            <a:ext cx="4896647" cy="3557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dirty="0" smtClean="0">
                <a:latin typeface="Avenir Heavy"/>
                <a:cs typeface="Avenir Heavy"/>
              </a:rPr>
              <a:t>2 SETS OF SIMULATIONS</a:t>
            </a:r>
          </a:p>
          <a:p>
            <a:pPr marL="0" indent="0">
              <a:buFont typeface="Arial"/>
              <a:buNone/>
            </a:pPr>
            <a:endParaRPr lang="fr-FR" sz="2000" dirty="0" smtClean="0">
              <a:latin typeface="Avenir Heavy"/>
              <a:cs typeface="Avenir Heavy"/>
            </a:endParaRPr>
          </a:p>
          <a:p>
            <a:pPr>
              <a:buFont typeface="Arial"/>
              <a:buAutoNum type="arabicParenR"/>
            </a:pPr>
            <a:r>
              <a:rPr lang="fr-FR" sz="2000" dirty="0" smtClean="0">
                <a:latin typeface="Avenir Heavy"/>
                <a:cs typeface="Avenir Heavy"/>
              </a:rPr>
              <a:t>No </a:t>
            </a:r>
            <a:r>
              <a:rPr lang="fr-FR" sz="2000" dirty="0" err="1" smtClean="0">
                <a:latin typeface="Avenir Heavy"/>
                <a:cs typeface="Avenir Heavy"/>
              </a:rPr>
              <a:t>imposed</a:t>
            </a:r>
            <a:r>
              <a:rPr lang="fr-FR" sz="2000" dirty="0" smtClean="0">
                <a:latin typeface="Avenir Heavy"/>
                <a:cs typeface="Avenir Heavy"/>
              </a:rPr>
              <a:t> </a:t>
            </a:r>
            <a:r>
              <a:rPr lang="fr-FR" sz="2000" dirty="0" err="1" smtClean="0">
                <a:latin typeface="Avenir Heavy"/>
                <a:cs typeface="Avenir Heavy"/>
              </a:rPr>
              <a:t>erosion</a:t>
            </a:r>
            <a:r>
              <a:rPr lang="fr-FR" sz="2000" dirty="0" smtClean="0">
                <a:latin typeface="Avenir Heavy"/>
                <a:cs typeface="Avenir Heavy"/>
              </a:rPr>
              <a:t>: </a:t>
            </a:r>
            <a:r>
              <a:rPr lang="fr-FR" sz="2000" dirty="0" smtClean="0">
                <a:latin typeface="Avenir Book"/>
                <a:cs typeface="Avenir Book"/>
              </a:rPr>
              <a:t>initial central and initial </a:t>
            </a:r>
            <a:r>
              <a:rPr lang="fr-FR" sz="2000" dirty="0" err="1" smtClean="0">
                <a:latin typeface="Avenir Book"/>
                <a:cs typeface="Avenir Book"/>
              </a:rPr>
              <a:t>lateral</a:t>
            </a:r>
            <a:r>
              <a:rPr lang="fr-FR" sz="2000" dirty="0" smtClean="0"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latin typeface="Avenir Book"/>
                <a:cs typeface="Avenir Book"/>
              </a:rPr>
              <a:t>topography</a:t>
            </a:r>
            <a:endParaRPr lang="fr-FR" sz="2000" dirty="0" smtClean="0">
              <a:latin typeface="Avenir Book"/>
              <a:cs typeface="Avenir Book"/>
            </a:endParaRPr>
          </a:p>
          <a:p>
            <a:pPr marL="0" indent="0">
              <a:buFont typeface="Arial"/>
              <a:buNone/>
            </a:pPr>
            <a:r>
              <a:rPr lang="fr-FR" sz="2000" dirty="0" smtClean="0">
                <a:latin typeface="Avenir Book"/>
                <a:cs typeface="Avenir Book"/>
              </a:rPr>
              <a:t>(</a:t>
            </a:r>
            <a:r>
              <a:rPr lang="fr-FR" sz="2000" dirty="0" err="1" smtClean="0">
                <a:latin typeface="Avenir Book"/>
                <a:cs typeface="Avenir Book"/>
              </a:rPr>
              <a:t>prior</a:t>
            </a:r>
            <a:r>
              <a:rPr lang="fr-FR" sz="2000" dirty="0" smtClean="0">
                <a:latin typeface="Avenir Book"/>
                <a:cs typeface="Avenir Book"/>
              </a:rPr>
              <a:t> and </a:t>
            </a:r>
            <a:r>
              <a:rPr lang="fr-FR" sz="2000" dirty="0" err="1" smtClean="0">
                <a:latin typeface="Avenir Book"/>
                <a:cs typeface="Avenir Book"/>
              </a:rPr>
              <a:t>after</a:t>
            </a:r>
            <a:r>
              <a:rPr lang="fr-FR" sz="2000" dirty="0" smtClean="0">
                <a:latin typeface="Avenir Book"/>
                <a:cs typeface="Avenir Book"/>
              </a:rPr>
              <a:t> the </a:t>
            </a:r>
            <a:r>
              <a:rPr lang="fr-FR" sz="2000" dirty="0" err="1" smtClean="0">
                <a:latin typeface="Avenir Book"/>
                <a:cs typeface="Avenir Book"/>
              </a:rPr>
              <a:t>topography</a:t>
            </a:r>
            <a:r>
              <a:rPr lang="fr-FR" sz="2000" dirty="0" smtClean="0"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latin typeface="Avenir Book"/>
                <a:cs typeface="Avenir Book"/>
              </a:rPr>
              <a:t>adjustment</a:t>
            </a:r>
            <a:r>
              <a:rPr lang="fr-FR" sz="2000" dirty="0" smtClean="0">
                <a:latin typeface="Avenir Book"/>
                <a:cs typeface="Avenir Book"/>
              </a:rPr>
              <a:t> to </a:t>
            </a:r>
            <a:r>
              <a:rPr lang="fr-FR" sz="2000" dirty="0" err="1" smtClean="0">
                <a:latin typeface="Avenir Book"/>
                <a:cs typeface="Avenir Book"/>
              </a:rPr>
              <a:t>orography</a:t>
            </a:r>
            <a:r>
              <a:rPr lang="fr-FR" sz="2000" dirty="0" smtClean="0">
                <a:latin typeface="Avenir Book"/>
                <a:cs typeface="Avenir Book"/>
              </a:rPr>
              <a:t>) </a:t>
            </a:r>
          </a:p>
          <a:p>
            <a:pPr marL="0" indent="0">
              <a:buFont typeface="Arial"/>
              <a:buNone/>
            </a:pPr>
            <a:endParaRPr lang="fr-FR" sz="2000" dirty="0" smtClean="0">
              <a:latin typeface="Avenir Heavy"/>
              <a:cs typeface="Avenir Heavy"/>
            </a:endParaRPr>
          </a:p>
          <a:p>
            <a:pPr marL="0" indent="0">
              <a:buFont typeface="Arial"/>
              <a:buNone/>
            </a:pPr>
            <a:r>
              <a:rPr lang="fr-FR" sz="2000" dirty="0" smtClean="0">
                <a:latin typeface="Avenir Heavy"/>
                <a:cs typeface="Avenir Heavy"/>
              </a:rPr>
              <a:t>2)	</a:t>
            </a:r>
            <a:r>
              <a:rPr lang="fr-FR" sz="2000" dirty="0" err="1" smtClean="0">
                <a:latin typeface="Avenir Heavy"/>
                <a:cs typeface="Avenir Heavy"/>
              </a:rPr>
              <a:t>Asymmetric</a:t>
            </a:r>
            <a:r>
              <a:rPr lang="fr-FR" sz="2000" dirty="0" smtClean="0">
                <a:latin typeface="Avenir Heavy"/>
                <a:cs typeface="Avenir Heavy"/>
              </a:rPr>
              <a:t> </a:t>
            </a:r>
            <a:r>
              <a:rPr lang="fr-FR" sz="2000" dirty="0" err="1" smtClean="0">
                <a:latin typeface="Avenir Heavy"/>
                <a:cs typeface="Avenir Heavy"/>
              </a:rPr>
              <a:t>erosion</a:t>
            </a:r>
            <a:r>
              <a:rPr lang="fr-FR" sz="2000" dirty="0" smtClean="0">
                <a:latin typeface="Avenir Heavy"/>
                <a:cs typeface="Avenir Heavy"/>
              </a:rPr>
              <a:t>: </a:t>
            </a:r>
            <a:r>
              <a:rPr lang="fr-FR" sz="2000" dirty="0" err="1" smtClean="0">
                <a:latin typeface="Avenir Book"/>
                <a:cs typeface="Avenir Book"/>
              </a:rPr>
              <a:t>Transient</a:t>
            </a:r>
            <a:r>
              <a:rPr lang="fr-FR" sz="2000" dirty="0" smtClean="0"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latin typeface="Avenir Book"/>
                <a:cs typeface="Avenir Book"/>
              </a:rPr>
              <a:t>evolution</a:t>
            </a:r>
            <a:r>
              <a:rPr lang="fr-FR" sz="2000" dirty="0" smtClean="0">
                <a:latin typeface="Avenir Book"/>
                <a:cs typeface="Avenir Book"/>
              </a:rPr>
              <a:t> of </a:t>
            </a:r>
            <a:r>
              <a:rPr lang="fr-FR" sz="2000" dirty="0" err="1" smtClean="0">
                <a:latin typeface="Avenir Book"/>
                <a:cs typeface="Avenir Book"/>
              </a:rPr>
              <a:t>deformation</a:t>
            </a:r>
            <a:r>
              <a:rPr lang="fr-FR" sz="2000" dirty="0" smtClean="0">
                <a:latin typeface="Avenir Book"/>
                <a:cs typeface="Avenir Book"/>
              </a:rPr>
              <a:t> and magma upwelling </a:t>
            </a:r>
            <a:r>
              <a:rPr lang="fr-FR" sz="2000" dirty="0" err="1" smtClean="0">
                <a:latin typeface="Avenir Book"/>
                <a:cs typeface="Avenir Book"/>
              </a:rPr>
              <a:t>paths</a:t>
            </a:r>
            <a:r>
              <a:rPr lang="fr-FR" sz="2000" dirty="0" smtClean="0">
                <a:latin typeface="Avenir Book"/>
                <a:cs typeface="Avenir Book"/>
              </a:rPr>
              <a:t> </a:t>
            </a:r>
          </a:p>
          <a:p>
            <a:endParaRPr lang="fr-FR" sz="2000" dirty="0">
              <a:latin typeface="Adobe Caslon Pro"/>
              <a:cs typeface="Adobe Caslon Pro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33225" y="18815"/>
            <a:ext cx="7901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Thermo-mechanical</a:t>
            </a:r>
            <a:r>
              <a:rPr lang="fr-FR" sz="32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32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numerical</a:t>
            </a:r>
            <a:r>
              <a:rPr lang="fr-FR" sz="3200" dirty="0" smtClean="0">
                <a:solidFill>
                  <a:srgbClr val="E8C35E"/>
                </a:solidFill>
                <a:latin typeface="Avenir Heavy"/>
                <a:cs typeface="Avenir Heavy"/>
              </a:rPr>
              <a:t> model</a:t>
            </a:r>
            <a:endParaRPr lang="fr-FR" sz="3200" dirty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11" r="50000" b="25041"/>
          <a:stretch/>
        </p:blipFill>
        <p:spPr bwMode="auto">
          <a:xfrm>
            <a:off x="5418024" y="3419464"/>
            <a:ext cx="3497217" cy="2189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6" r="50000" b="72670"/>
          <a:stretch/>
        </p:blipFill>
        <p:spPr bwMode="auto">
          <a:xfrm>
            <a:off x="5417453" y="1098923"/>
            <a:ext cx="3497217" cy="2263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140181" y="2811263"/>
            <a:ext cx="9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Ast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40181" y="2322497"/>
            <a:ext cx="9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Lithosp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082978" y="1722761"/>
            <a:ext cx="9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Crust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469642" y="1111668"/>
            <a:ext cx="9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Topo.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928295" y="3357814"/>
            <a:ext cx="9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Topo.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7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tral topo_100_35_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131" r="28269"/>
          <a:stretch/>
        </p:blipFill>
        <p:spPr>
          <a:xfrm>
            <a:off x="838418" y="1044357"/>
            <a:ext cx="3788456" cy="4673248"/>
          </a:xfrm>
        </p:spPr>
      </p:pic>
      <p:pic>
        <p:nvPicPr>
          <p:cNvPr id="5" name="Lateral topo_100_35_2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6698" r="28670"/>
          <a:stretch/>
        </p:blipFill>
        <p:spPr>
          <a:xfrm>
            <a:off x="5138863" y="1044357"/>
            <a:ext cx="3708002" cy="46732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56271" y="101723"/>
            <a:ext cx="644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1</a:t>
            </a:r>
            <a:r>
              <a:rPr lang="fr-FR" sz="2800" baseline="30000" dirty="0" smtClean="0">
                <a:solidFill>
                  <a:srgbClr val="E8C35E"/>
                </a:solidFill>
                <a:latin typeface="Avenir Heavy"/>
                <a:cs typeface="Avenir Heavy"/>
              </a:rPr>
              <a:t>st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 </a:t>
            </a:r>
            <a:r>
              <a:rPr lang="fr-FR" sz="2800" dirty="0">
                <a:solidFill>
                  <a:srgbClr val="E8C35E"/>
                </a:solidFill>
                <a:latin typeface="Avenir Heavy"/>
                <a:cs typeface="Avenir Heavy"/>
              </a:rPr>
              <a:t>set of </a:t>
            </a:r>
            <a:r>
              <a:rPr lang="fr-FR" sz="2800" dirty="0" smtClean="0">
                <a:solidFill>
                  <a:srgbClr val="E8C35E"/>
                </a:solidFill>
                <a:latin typeface="Avenir Heavy"/>
                <a:cs typeface="Avenir Heavy"/>
              </a:rPr>
              <a:t>simulations: No </a:t>
            </a:r>
            <a:r>
              <a:rPr lang="fr-FR" sz="2800" dirty="0" err="1" smtClean="0">
                <a:solidFill>
                  <a:srgbClr val="E8C35E"/>
                </a:solidFill>
                <a:latin typeface="Avenir Heavy"/>
                <a:cs typeface="Avenir Heavy"/>
              </a:rPr>
              <a:t>erosion</a:t>
            </a:r>
            <a:endParaRPr lang="fr-FR" sz="2800" dirty="0" smtClean="0">
              <a:solidFill>
                <a:srgbClr val="E8C35E"/>
              </a:solidFill>
              <a:latin typeface="Avenir Heavy"/>
              <a:cs typeface="Avenir Heavy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8494" y="644247"/>
            <a:ext cx="3472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Central </a:t>
            </a:r>
            <a:r>
              <a:rPr lang="fr-FR" sz="2000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topography</a:t>
            </a:r>
            <a:endParaRPr lang="fr-FR" sz="2000" dirty="0" smtClean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49008" y="644247"/>
            <a:ext cx="3472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Lateral</a:t>
            </a:r>
            <a:r>
              <a:rPr lang="fr-FR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topography</a:t>
            </a:r>
            <a:endParaRPr lang="fr-FR" sz="2000" dirty="0" smtClean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80816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11446</TotalTime>
  <Words>310</Words>
  <Application>Microsoft Macintosh PowerPoint</Application>
  <PresentationFormat>Présentation à l'écran (16:10)</PresentationFormat>
  <Paragraphs>73</Paragraphs>
  <Slides>15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Introduction</vt:lpstr>
      <vt:lpstr>Southern Andes and Cascades Volcanic Arcs</vt:lpstr>
      <vt:lpstr>Orography and topography position</vt:lpstr>
      <vt:lpstr>The Southern Andes Volcanic Zone</vt:lpstr>
      <vt:lpstr>The Cascade Volcanic Arc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very much!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Pietro</dc:creator>
  <cp:lastModifiedBy>Pietro</cp:lastModifiedBy>
  <cp:revision>42</cp:revision>
  <dcterms:created xsi:type="dcterms:W3CDTF">2023-04-13T14:31:07Z</dcterms:created>
  <dcterms:modified xsi:type="dcterms:W3CDTF">2023-04-25T12:01:43Z</dcterms:modified>
</cp:coreProperties>
</file>