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6" r:id="rId4"/>
    <p:sldId id="260" r:id="rId5"/>
    <p:sldId id="261" r:id="rId6"/>
    <p:sldId id="262" r:id="rId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929000"/>
    <a:srgbClr val="009051"/>
    <a:srgbClr val="009193"/>
    <a:srgbClr val="521B93"/>
    <a:srgbClr val="FF9300"/>
    <a:srgbClr val="941651"/>
    <a:srgbClr val="FF2600"/>
    <a:srgbClr val="9437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p:scale>
          <a:sx n="156" d="100"/>
          <a:sy n="156" d="100"/>
        </p:scale>
        <p:origin x="10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F562E-F7AC-A139-51B9-DE445D194BB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AFBE0C-DD85-5280-6DDB-5E3F6E4D8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EFD87-74D1-69F8-CD4E-4B6E19C69472}"/>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52B3249D-CE14-1DCF-5E8C-7040470D46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FDEFFF-256A-6C78-3877-10B005DF6AA2}"/>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813531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3DAA89-9929-6F7A-E422-88AC7D02B2B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CE242E-7ED0-4FE5-8F96-59B644BA6A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C45D73-EE1F-70CA-862D-8AEB71844E9D}"/>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B87849C6-D489-43F9-C84F-399423AB26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FFCA213-3B58-8FA8-3F11-967C08032A02}"/>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187723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839FC9B-AA46-D319-6EA4-41F5417E01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C278B88-AD9D-5524-0B6E-15703E6E655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43A545-3156-9575-F6BB-E47C08E08D6B}"/>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963847F0-6E90-F613-A324-DD2061E60D2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2C95B8-DC42-B544-2DC5-E2FF45211C72}"/>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80074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80110-D458-3CA9-6BC8-5B7C80A984C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0034BB-DEDC-4F3E-B374-7C4037E643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2E1C6C-3F92-244F-D09C-351D7A74F842}"/>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7D9D8A0F-6937-8677-D938-B14F090B6D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BDFA61-018F-27C6-35B9-C26A7189D390}"/>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301026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EB785-4609-7003-B93A-551C25BABD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7A5EF1-3D95-D1CE-F018-9818AB919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8E6003B-0D6C-38F6-5338-59BE7581452C}"/>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4837E71F-133A-71F1-5D01-D71B6F935A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9535C0-3E4D-9830-1EA1-4422C8DA153F}"/>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114791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51751-B47D-CAA7-523D-4FE1BFC11EB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B56523-6D9C-02E9-BBC5-F72B15FA1B9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5AAF9BD-9DA2-B655-16B2-BE62C0722D7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96B685-F5AC-7CCB-9FA1-CCBCCABAD89C}"/>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6" name="Marcador de pie de página 5">
            <a:extLst>
              <a:ext uri="{FF2B5EF4-FFF2-40B4-BE49-F238E27FC236}">
                <a16:creationId xmlns:a16="http://schemas.microsoft.com/office/drawing/2014/main" id="{DA4FEE1C-7F84-E804-7C41-1D2AE728DC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7A9B55-A67A-06BC-0F79-0434A00B6C4F}"/>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364181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05017-51C6-DA15-CB50-3D9FCAA1EEC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93A2004-3302-DEFF-B0C1-B203C3EEF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8F86B1-160B-A07B-B23A-A14F46993D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7008751-BB78-E1D5-38F6-03446991A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F31247C-ECE4-9CC8-A1E1-649E27F674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8673099-FCEB-4BAF-8A92-F75F3FD6EDB2}"/>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8" name="Marcador de pie de página 7">
            <a:extLst>
              <a:ext uri="{FF2B5EF4-FFF2-40B4-BE49-F238E27FC236}">
                <a16:creationId xmlns:a16="http://schemas.microsoft.com/office/drawing/2014/main" id="{9FD05524-10F1-3A2A-E3B0-0B096199ED5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FDFD7-D372-1373-5989-FEC83949174B}"/>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390040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EE45D3-7338-5BED-3101-7D5C4C2FAC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41E9D17-6063-F509-69DD-3EDD7E139E8F}"/>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4" name="Marcador de pie de página 3">
            <a:extLst>
              <a:ext uri="{FF2B5EF4-FFF2-40B4-BE49-F238E27FC236}">
                <a16:creationId xmlns:a16="http://schemas.microsoft.com/office/drawing/2014/main" id="{B48A0E5F-EE44-FC9C-EE92-3F3D49A735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5B34E9-2515-9654-790A-8F79F6A0E3A1}"/>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325224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858BF9-834D-B7AC-E74A-A244284C5A8B}"/>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3" name="Marcador de pie de página 2">
            <a:extLst>
              <a:ext uri="{FF2B5EF4-FFF2-40B4-BE49-F238E27FC236}">
                <a16:creationId xmlns:a16="http://schemas.microsoft.com/office/drawing/2014/main" id="{B04004E3-D262-E316-C72E-D238DE4C9B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E7440EA-23D4-B09E-9CF4-CDC0B20D27F6}"/>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406086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EE550-6580-05E1-67AD-554C83EA3E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650114E-97FA-C445-FBCE-8DB8BB62C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BEEDA53-ECEA-8780-D7A4-CC0CB09F4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7CD330-F1BD-2B3D-DB0D-123423A2B913}"/>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6" name="Marcador de pie de página 5">
            <a:extLst>
              <a:ext uri="{FF2B5EF4-FFF2-40B4-BE49-F238E27FC236}">
                <a16:creationId xmlns:a16="http://schemas.microsoft.com/office/drawing/2014/main" id="{8C69AFFB-BA6C-DEB3-B5B1-3C3DB56EDEC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D83B82-D192-F79B-B8EC-FC012B86CF6A}"/>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6612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15416-F838-9906-4C74-E126C8133D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2406283-1F0C-51F6-E1BC-B158749B3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DFFC5DE-8B4B-ED64-B880-7E58022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2037F1-9B42-82F5-BBC6-8312FD4E21D9}"/>
              </a:ext>
            </a:extLst>
          </p:cNvPr>
          <p:cNvSpPr>
            <a:spLocks noGrp="1"/>
          </p:cNvSpPr>
          <p:nvPr>
            <p:ph type="dt" sz="half" idx="10"/>
          </p:nvPr>
        </p:nvSpPr>
        <p:spPr/>
        <p:txBody>
          <a:bodyPr/>
          <a:lstStyle/>
          <a:p>
            <a:fld id="{D520D0ED-8C79-4F44-B70B-EBFCAB6ECCD0}" type="datetimeFigureOut">
              <a:rPr lang="es-ES" smtClean="0"/>
              <a:t>19/4/23</a:t>
            </a:fld>
            <a:endParaRPr lang="es-ES"/>
          </a:p>
        </p:txBody>
      </p:sp>
      <p:sp>
        <p:nvSpPr>
          <p:cNvPr id="6" name="Marcador de pie de página 5">
            <a:extLst>
              <a:ext uri="{FF2B5EF4-FFF2-40B4-BE49-F238E27FC236}">
                <a16:creationId xmlns:a16="http://schemas.microsoft.com/office/drawing/2014/main" id="{90E84614-9503-789D-58B5-1F72CBEC011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19226DD-1ED4-758D-A5AA-0D7F37C6ECBC}"/>
              </a:ext>
            </a:extLst>
          </p:cNvPr>
          <p:cNvSpPr>
            <a:spLocks noGrp="1"/>
          </p:cNvSpPr>
          <p:nvPr>
            <p:ph type="sldNum" sz="quarter" idx="12"/>
          </p:nvPr>
        </p:nvSpPr>
        <p:spPr/>
        <p:txBody>
          <a:bodyPr/>
          <a:lstStyle/>
          <a:p>
            <a:fld id="{D4B71C30-E3D7-7245-875F-A9DC9B52FDFB}" type="slidenum">
              <a:rPr lang="es-ES" smtClean="0"/>
              <a:t>‹Nº›</a:t>
            </a:fld>
            <a:endParaRPr lang="es-ES"/>
          </a:p>
        </p:txBody>
      </p:sp>
    </p:spTree>
    <p:extLst>
      <p:ext uri="{BB962C8B-B14F-4D97-AF65-F5344CB8AC3E}">
        <p14:creationId xmlns:p14="http://schemas.microsoft.com/office/powerpoint/2010/main" val="217073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F030E12-AAC5-46F0-5893-730343372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E935CD8-50CE-2BB6-461F-732F3FA88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8D0CF-8B07-E48E-458D-4355394FD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0D0ED-8C79-4F44-B70B-EBFCAB6ECCD0}" type="datetimeFigureOut">
              <a:rPr lang="es-ES" smtClean="0"/>
              <a:t>19/4/23</a:t>
            </a:fld>
            <a:endParaRPr lang="es-ES"/>
          </a:p>
        </p:txBody>
      </p:sp>
      <p:sp>
        <p:nvSpPr>
          <p:cNvPr id="5" name="Marcador de pie de página 4">
            <a:extLst>
              <a:ext uri="{FF2B5EF4-FFF2-40B4-BE49-F238E27FC236}">
                <a16:creationId xmlns:a16="http://schemas.microsoft.com/office/drawing/2014/main" id="{5B842ACC-ED1E-CA4E-7D13-9E6133774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D28D255-8592-2241-4F00-9824E6CDB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71C30-E3D7-7245-875F-A9DC9B52FDFB}" type="slidenum">
              <a:rPr lang="es-ES" smtClean="0"/>
              <a:t>‹Nº›</a:t>
            </a:fld>
            <a:endParaRPr lang="es-ES"/>
          </a:p>
        </p:txBody>
      </p:sp>
    </p:spTree>
    <p:extLst>
      <p:ext uri="{BB962C8B-B14F-4D97-AF65-F5344CB8AC3E}">
        <p14:creationId xmlns:p14="http://schemas.microsoft.com/office/powerpoint/2010/main" val="4083765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D3F5BC7-1A82-62CA-06B1-6E9C06D6D9DB}"/>
              </a:ext>
            </a:extLst>
          </p:cNvPr>
          <p:cNvSpPr/>
          <p:nvPr/>
        </p:nvSpPr>
        <p:spPr>
          <a:xfrm>
            <a:off x="3012928" y="0"/>
            <a:ext cx="9179071" cy="684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Imagen que contiene interior, rebanada, pieza, pastel&#10;&#10;Descripción generada automáticamente">
            <a:extLst>
              <a:ext uri="{FF2B5EF4-FFF2-40B4-BE49-F238E27FC236}">
                <a16:creationId xmlns:a16="http://schemas.microsoft.com/office/drawing/2014/main" id="{EA1F0497-0397-2500-5921-0E4C06FA14F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rcRect l="25243" t="-2208" r="6011" b="32062"/>
          <a:stretch/>
        </p:blipFill>
        <p:spPr>
          <a:xfrm>
            <a:off x="3001946" y="609600"/>
            <a:ext cx="9190054" cy="6259220"/>
          </a:xfrm>
          <a:prstGeom prst="rect">
            <a:avLst/>
          </a:prstGeom>
        </p:spPr>
      </p:pic>
      <p:pic>
        <p:nvPicPr>
          <p:cNvPr id="5" name="Imagen 4" descr="Imagen que contiene Interfaz de usuario gráfica&#10;&#10;Descripción generada automáticamente">
            <a:extLst>
              <a:ext uri="{FF2B5EF4-FFF2-40B4-BE49-F238E27FC236}">
                <a16:creationId xmlns:a16="http://schemas.microsoft.com/office/drawing/2014/main" id="{54EF7B3E-F1C4-26F3-6A24-BA9E5602A0A9}"/>
              </a:ext>
            </a:extLst>
          </p:cNvPr>
          <p:cNvPicPr>
            <a:picLocks noChangeAspect="1"/>
          </p:cNvPicPr>
          <p:nvPr/>
        </p:nvPicPr>
        <p:blipFill>
          <a:blip r:embed="rId4">
            <a:duotone>
              <a:schemeClr val="accent5">
                <a:shade val="45000"/>
                <a:satMod val="135000"/>
              </a:schemeClr>
              <a:prstClr val="white"/>
            </a:duotone>
          </a:blip>
          <a:stretch>
            <a:fillRect/>
          </a:stretch>
        </p:blipFill>
        <p:spPr>
          <a:xfrm>
            <a:off x="6557334" y="-27342"/>
            <a:ext cx="2290291" cy="2295790"/>
          </a:xfrm>
          <a:prstGeom prst="rect">
            <a:avLst/>
          </a:prstGeom>
        </p:spPr>
      </p:pic>
      <p:sp>
        <p:nvSpPr>
          <p:cNvPr id="7" name="Rectángulo 6">
            <a:extLst>
              <a:ext uri="{FF2B5EF4-FFF2-40B4-BE49-F238E27FC236}">
                <a16:creationId xmlns:a16="http://schemas.microsoft.com/office/drawing/2014/main" id="{42F89C08-37E9-4B6F-518B-14D3D50F643B}"/>
              </a:ext>
            </a:extLst>
          </p:cNvPr>
          <p:cNvSpPr/>
          <p:nvPr/>
        </p:nvSpPr>
        <p:spPr>
          <a:xfrm>
            <a:off x="0" y="16522"/>
            <a:ext cx="3032760" cy="684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84E017CB-B392-2697-D547-96746D6FFC15}"/>
              </a:ext>
            </a:extLst>
          </p:cNvPr>
          <p:cNvSpPr txBox="1"/>
          <p:nvPr/>
        </p:nvSpPr>
        <p:spPr>
          <a:xfrm>
            <a:off x="3679119" y="2330012"/>
            <a:ext cx="8046720" cy="1200329"/>
          </a:xfrm>
          <a:prstGeom prst="rect">
            <a:avLst/>
          </a:prstGeom>
          <a:noFill/>
        </p:spPr>
        <p:txBody>
          <a:bodyPr wrap="square" rtlCol="0">
            <a:spAutoFit/>
          </a:bodyPr>
          <a:lstStyle/>
          <a:p>
            <a:pPr algn="ctr"/>
            <a:r>
              <a:rPr lang="es-ES" sz="2400" dirty="0" err="1">
                <a:solidFill>
                  <a:schemeClr val="bg1"/>
                </a:solidFill>
                <a:latin typeface="Cambria" panose="02040503050406030204" pitchFamily="18" charset="0"/>
                <a:cs typeface="Times New Roman" panose="02020603050405020304" pitchFamily="18" charset="0"/>
              </a:rPr>
              <a:t>The</a:t>
            </a:r>
            <a:r>
              <a:rPr lang="es-ES" sz="2400" dirty="0">
                <a:solidFill>
                  <a:schemeClr val="bg1"/>
                </a:solidFill>
                <a:latin typeface="Cambria" panose="02040503050406030204" pitchFamily="18" charset="0"/>
                <a:cs typeface="Times New Roman" panose="02020603050405020304" pitchFamily="18" charset="0"/>
              </a:rPr>
              <a:t> regional </a:t>
            </a:r>
            <a:r>
              <a:rPr lang="es-ES" sz="2400" dirty="0" err="1">
                <a:solidFill>
                  <a:schemeClr val="bg1"/>
                </a:solidFill>
                <a:latin typeface="Cambria" panose="02040503050406030204" pitchFamily="18" charset="0"/>
                <a:cs typeface="Times New Roman" panose="02020603050405020304" pitchFamily="18" charset="0"/>
              </a:rPr>
              <a:t>Marianian</a:t>
            </a:r>
            <a:r>
              <a:rPr lang="es-ES" sz="2400" dirty="0">
                <a:solidFill>
                  <a:schemeClr val="bg1"/>
                </a:solidFill>
                <a:latin typeface="Cambria" panose="02040503050406030204" pitchFamily="18" charset="0"/>
                <a:cs typeface="Times New Roman" panose="02020603050405020304" pitchFamily="18" charset="0"/>
              </a:rPr>
              <a:t> </a:t>
            </a:r>
            <a:r>
              <a:rPr lang="es-ES" sz="2400" dirty="0" err="1">
                <a:solidFill>
                  <a:schemeClr val="bg1"/>
                </a:solidFill>
                <a:latin typeface="Cambria" panose="02040503050406030204" pitchFamily="18" charset="0"/>
                <a:cs typeface="Times New Roman" panose="02020603050405020304" pitchFamily="18" charset="0"/>
              </a:rPr>
              <a:t>Stage</a:t>
            </a:r>
            <a:r>
              <a:rPr lang="es-ES" sz="2400" dirty="0">
                <a:solidFill>
                  <a:schemeClr val="bg1"/>
                </a:solidFill>
                <a:latin typeface="Cambria" panose="02040503050406030204" pitchFamily="18" charset="0"/>
                <a:cs typeface="Times New Roman" panose="02020603050405020304" pitchFamily="18" charset="0"/>
              </a:rPr>
              <a:t> (</a:t>
            </a:r>
            <a:r>
              <a:rPr lang="es-ES" sz="2400" dirty="0" err="1">
                <a:solidFill>
                  <a:schemeClr val="bg1"/>
                </a:solidFill>
                <a:latin typeface="Cambria" panose="02040503050406030204" pitchFamily="18" charset="0"/>
                <a:cs typeface="Times New Roman" panose="02020603050405020304" pitchFamily="18" charset="0"/>
              </a:rPr>
              <a:t>Cambrian</a:t>
            </a:r>
            <a:r>
              <a:rPr lang="es-ES" sz="2400" dirty="0">
                <a:solidFill>
                  <a:schemeClr val="bg1"/>
                </a:solidFill>
                <a:latin typeface="Cambria" panose="02040503050406030204" pitchFamily="18" charset="0"/>
                <a:cs typeface="Times New Roman" panose="02020603050405020304" pitchFamily="18" charset="0"/>
              </a:rPr>
              <a:t> Series 2) </a:t>
            </a:r>
            <a:r>
              <a:rPr lang="es-ES" sz="2400" dirty="0" err="1">
                <a:solidFill>
                  <a:schemeClr val="bg1"/>
                </a:solidFill>
                <a:latin typeface="Cambria" panose="02040503050406030204" pitchFamily="18" charset="0"/>
                <a:cs typeface="Times New Roman" panose="02020603050405020304" pitchFamily="18" charset="0"/>
              </a:rPr>
              <a:t>from</a:t>
            </a:r>
            <a:r>
              <a:rPr lang="es-ES" sz="2400" dirty="0">
                <a:solidFill>
                  <a:schemeClr val="bg1"/>
                </a:solidFill>
                <a:latin typeface="Cambria" panose="02040503050406030204" pitchFamily="18" charset="0"/>
                <a:cs typeface="Times New Roman" panose="02020603050405020304" pitchFamily="18" charset="0"/>
              </a:rPr>
              <a:t> </a:t>
            </a:r>
            <a:r>
              <a:rPr lang="es-ES" sz="2400" dirty="0" err="1">
                <a:solidFill>
                  <a:schemeClr val="bg1"/>
                </a:solidFill>
                <a:latin typeface="Cambria" panose="02040503050406030204" pitchFamily="18" charset="0"/>
                <a:cs typeface="Times New Roman" panose="02020603050405020304" pitchFamily="18" charset="0"/>
              </a:rPr>
              <a:t>the</a:t>
            </a:r>
            <a:r>
              <a:rPr lang="es-ES" sz="2400" dirty="0">
                <a:solidFill>
                  <a:schemeClr val="bg1"/>
                </a:solidFill>
                <a:latin typeface="Cambria" panose="02040503050406030204" pitchFamily="18" charset="0"/>
                <a:cs typeface="Times New Roman" panose="02020603050405020304" pitchFamily="18" charset="0"/>
              </a:rPr>
              <a:t> Ossa-Morena </a:t>
            </a:r>
            <a:r>
              <a:rPr lang="es-ES" sz="2400" dirty="0" err="1">
                <a:solidFill>
                  <a:schemeClr val="bg1"/>
                </a:solidFill>
                <a:latin typeface="Cambria" panose="02040503050406030204" pitchFamily="18" charset="0"/>
                <a:cs typeface="Times New Roman" panose="02020603050405020304" pitchFamily="18" charset="0"/>
              </a:rPr>
              <a:t>Zone</a:t>
            </a:r>
            <a:r>
              <a:rPr lang="es-ES" sz="2400" dirty="0">
                <a:solidFill>
                  <a:schemeClr val="bg1"/>
                </a:solidFill>
                <a:latin typeface="Cambria" panose="02040503050406030204" pitchFamily="18" charset="0"/>
                <a:cs typeface="Times New Roman" panose="02020603050405020304" pitchFamily="18" charset="0"/>
              </a:rPr>
              <a:t>, SW Iberia: trilobite </a:t>
            </a:r>
            <a:r>
              <a:rPr lang="es-ES" sz="2400" dirty="0" err="1">
                <a:solidFill>
                  <a:schemeClr val="bg1"/>
                </a:solidFill>
                <a:latin typeface="Cambria" panose="02040503050406030204" pitchFamily="18" charset="0"/>
                <a:cs typeface="Times New Roman" panose="02020603050405020304" pitchFamily="18" charset="0"/>
              </a:rPr>
              <a:t>biostratigraphy</a:t>
            </a:r>
            <a:r>
              <a:rPr lang="es-ES" sz="2400" dirty="0">
                <a:solidFill>
                  <a:schemeClr val="bg1"/>
                </a:solidFill>
                <a:latin typeface="Cambria" panose="02040503050406030204" pitchFamily="18" charset="0"/>
                <a:cs typeface="Times New Roman" panose="02020603050405020304" pitchFamily="18" charset="0"/>
              </a:rPr>
              <a:t> and </a:t>
            </a:r>
            <a:r>
              <a:rPr lang="es-ES" sz="2400" dirty="0" err="1">
                <a:solidFill>
                  <a:schemeClr val="bg1"/>
                </a:solidFill>
                <a:latin typeface="Cambria" panose="02040503050406030204" pitchFamily="18" charset="0"/>
                <a:cs typeface="Times New Roman" panose="02020603050405020304" pitchFamily="18" charset="0"/>
              </a:rPr>
              <a:t>international</a:t>
            </a:r>
            <a:r>
              <a:rPr lang="es-ES" sz="2400" dirty="0">
                <a:solidFill>
                  <a:schemeClr val="bg1"/>
                </a:solidFill>
                <a:latin typeface="Cambria" panose="02040503050406030204" pitchFamily="18" charset="0"/>
                <a:cs typeface="Times New Roman" panose="02020603050405020304" pitchFamily="18" charset="0"/>
              </a:rPr>
              <a:t> </a:t>
            </a:r>
            <a:r>
              <a:rPr lang="es-ES" sz="2400" dirty="0" err="1">
                <a:solidFill>
                  <a:schemeClr val="bg1"/>
                </a:solidFill>
                <a:latin typeface="Cambria" panose="02040503050406030204" pitchFamily="18" charset="0"/>
                <a:cs typeface="Times New Roman" panose="02020603050405020304" pitchFamily="18" charset="0"/>
              </a:rPr>
              <a:t>correlation</a:t>
            </a:r>
            <a:endParaRPr lang="es-ES" sz="2400" dirty="0">
              <a:solidFill>
                <a:schemeClr val="bg1"/>
              </a:solidFill>
              <a:latin typeface="Cambria" panose="020405030504060302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94AD1B6B-73FD-EB76-B6DF-4D26373C0432}"/>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descr="Logotipo&#10;&#10;Descripción generada automáticamente">
            <a:extLst>
              <a:ext uri="{FF2B5EF4-FFF2-40B4-BE49-F238E27FC236}">
                <a16:creationId xmlns:a16="http://schemas.microsoft.com/office/drawing/2014/main" id="{8923735F-A00C-7D83-A4FF-0A4E32A70F0A}"/>
              </a:ext>
            </a:extLst>
          </p:cNvPr>
          <p:cNvPicPr>
            <a:picLocks noChangeAspect="1"/>
          </p:cNvPicPr>
          <p:nvPr/>
        </p:nvPicPr>
        <p:blipFill>
          <a:blip r:embed="rId5"/>
          <a:stretch>
            <a:fillRect/>
          </a:stretch>
        </p:blipFill>
        <p:spPr>
          <a:xfrm>
            <a:off x="259782" y="137638"/>
            <a:ext cx="2397539" cy="730160"/>
          </a:xfrm>
          <a:prstGeom prst="rect">
            <a:avLst/>
          </a:prstGeom>
        </p:spPr>
      </p:pic>
      <p:sp>
        <p:nvSpPr>
          <p:cNvPr id="21" name="CuadroTexto 20">
            <a:extLst>
              <a:ext uri="{FF2B5EF4-FFF2-40B4-BE49-F238E27FC236}">
                <a16:creationId xmlns:a16="http://schemas.microsoft.com/office/drawing/2014/main" id="{B13E5AFC-312F-269A-F9D2-9A49F57FE896}"/>
              </a:ext>
            </a:extLst>
          </p:cNvPr>
          <p:cNvSpPr txBox="1"/>
          <p:nvPr/>
        </p:nvSpPr>
        <p:spPr>
          <a:xfrm>
            <a:off x="119849" y="1268183"/>
            <a:ext cx="2494538" cy="2123658"/>
          </a:xfrm>
          <a:prstGeom prst="rect">
            <a:avLst/>
          </a:prstGeom>
          <a:noFill/>
        </p:spPr>
        <p:txBody>
          <a:bodyPr wrap="square">
            <a:spAutoFit/>
          </a:bodyPr>
          <a:lstStyle/>
          <a:p>
            <a:pPr algn="just"/>
            <a:r>
              <a:rPr lang="en-GB" sz="1200" dirty="0">
                <a:effectLst/>
                <a:latin typeface="Cambria" panose="02040503050406030204" pitchFamily="18" charset="0"/>
                <a:ea typeface="Calibri" panose="020F0502020204030204" pitchFamily="34" charset="0"/>
              </a:rPr>
              <a:t>The regional </a:t>
            </a:r>
            <a:r>
              <a:rPr lang="en-GB" sz="1200" dirty="0" err="1">
                <a:effectLst/>
                <a:latin typeface="Cambria" panose="02040503050406030204" pitchFamily="18" charset="0"/>
                <a:ea typeface="Calibri" panose="020F0502020204030204" pitchFamily="34" charset="0"/>
              </a:rPr>
              <a:t>Marianian</a:t>
            </a:r>
            <a:r>
              <a:rPr lang="en-GB" sz="1200" dirty="0">
                <a:effectLst/>
                <a:latin typeface="Cambria" panose="02040503050406030204" pitchFamily="18" charset="0"/>
                <a:ea typeface="Calibri" panose="020F0502020204030204" pitchFamily="34" charset="0"/>
              </a:rPr>
              <a:t> Stage (after the </a:t>
            </a:r>
            <a:r>
              <a:rPr lang="en-GB" sz="1200" dirty="0" err="1">
                <a:effectLst/>
                <a:latin typeface="Cambria" panose="02040503050406030204" pitchFamily="18" charset="0"/>
                <a:ea typeface="Calibri" panose="020F0502020204030204" pitchFamily="34" charset="0"/>
              </a:rPr>
              <a:t>latin</a:t>
            </a:r>
            <a:r>
              <a:rPr lang="en-GB" sz="1200" dirty="0">
                <a:effectLst/>
                <a:latin typeface="Cambria" panose="02040503050406030204" pitchFamily="18" charset="0"/>
                <a:ea typeface="Calibri" panose="020F0502020204030204" pitchFamily="34" charset="0"/>
              </a:rPr>
              <a:t> ‘</a:t>
            </a:r>
            <a:r>
              <a:rPr lang="en-GB" sz="1200" i="1" dirty="0" err="1">
                <a:effectLst/>
                <a:latin typeface="Cambria" panose="02040503050406030204" pitchFamily="18" charset="0"/>
                <a:ea typeface="Calibri" panose="020F0502020204030204" pitchFamily="34" charset="0"/>
              </a:rPr>
              <a:t>Mariani</a:t>
            </a:r>
            <a:r>
              <a:rPr lang="en-GB" sz="1200" dirty="0">
                <a:effectLst/>
                <a:latin typeface="Cambria" panose="02040503050406030204" pitchFamily="18" charset="0"/>
                <a:ea typeface="Calibri" panose="020F0502020204030204" pitchFamily="34" charset="0"/>
              </a:rPr>
              <a:t>’, Sierra Morena, Andalusia) was introduced by Klaus </a:t>
            </a:r>
            <a:r>
              <a:rPr lang="en-GB" sz="1200" dirty="0" err="1">
                <a:effectLst/>
                <a:latin typeface="Cambria" panose="02040503050406030204" pitchFamily="18" charset="0"/>
                <a:ea typeface="Calibri" panose="020F0502020204030204" pitchFamily="34" charset="0"/>
              </a:rPr>
              <a:t>Sdzuy</a:t>
            </a:r>
            <a:r>
              <a:rPr lang="en-GB" sz="1200" dirty="0">
                <a:effectLst/>
                <a:latin typeface="Cambria" panose="02040503050406030204" pitchFamily="18" charset="0"/>
                <a:ea typeface="Calibri" panose="020F0502020204030204" pitchFamily="34" charset="0"/>
              </a:rPr>
              <a:t> in 1971.</a:t>
            </a:r>
            <a:r>
              <a:rPr lang="es-ES" sz="1200" dirty="0">
                <a:effectLst/>
                <a:latin typeface="Cambria" panose="02040503050406030204" pitchFamily="18" charset="0"/>
              </a:rPr>
              <a:t> </a:t>
            </a:r>
          </a:p>
          <a:p>
            <a:pPr algn="just"/>
            <a:endParaRPr lang="es-ES" sz="1200" dirty="0">
              <a:latin typeface="Cambria" panose="02040503050406030204" pitchFamily="18" charset="0"/>
            </a:endParaRPr>
          </a:p>
          <a:p>
            <a:pPr algn="just"/>
            <a:r>
              <a:rPr lang="es-ES" sz="1200" dirty="0" err="1">
                <a:latin typeface="Cambria" panose="02040503050406030204" pitchFamily="18" charset="0"/>
              </a:rPr>
              <a:t>This</a:t>
            </a:r>
            <a:r>
              <a:rPr lang="es-ES" sz="1200" dirty="0">
                <a:latin typeface="Cambria" panose="02040503050406030204" pitchFamily="18" charset="0"/>
              </a:rPr>
              <a:t> </a:t>
            </a:r>
            <a:r>
              <a:rPr lang="es-ES" sz="1200" dirty="0" err="1">
                <a:latin typeface="Cambria" panose="02040503050406030204" pitchFamily="18" charset="0"/>
              </a:rPr>
              <a:t>stage</a:t>
            </a:r>
            <a:r>
              <a:rPr lang="es-ES" sz="1200" dirty="0">
                <a:latin typeface="Cambria" panose="02040503050406030204" pitchFamily="18" charset="0"/>
              </a:rPr>
              <a:t> has </a:t>
            </a:r>
            <a:r>
              <a:rPr lang="es-ES" sz="1200" dirty="0" err="1">
                <a:latin typeface="Cambria" panose="02040503050406030204" pitchFamily="18" charset="0"/>
              </a:rPr>
              <a:t>suffered</a:t>
            </a:r>
            <a:r>
              <a:rPr lang="es-ES" sz="1200" dirty="0">
                <a:latin typeface="Cambria" panose="02040503050406030204" pitchFamily="18" charset="0"/>
              </a:rPr>
              <a:t> </a:t>
            </a:r>
            <a:r>
              <a:rPr lang="es-ES" sz="1200" dirty="0" err="1">
                <a:latin typeface="Cambria" panose="02040503050406030204" pitchFamily="18" charset="0"/>
              </a:rPr>
              <a:t>significant</a:t>
            </a:r>
            <a:r>
              <a:rPr lang="es-ES" sz="1200" dirty="0">
                <a:latin typeface="Cambria" panose="02040503050406030204" pitchFamily="18" charset="0"/>
              </a:rPr>
              <a:t> conceptual </a:t>
            </a:r>
            <a:r>
              <a:rPr lang="es-ES" sz="1200" dirty="0" err="1">
                <a:latin typeface="Cambria" panose="02040503050406030204" pitchFamily="18" charset="0"/>
              </a:rPr>
              <a:t>modifications</a:t>
            </a:r>
            <a:r>
              <a:rPr lang="es-ES" sz="1200" dirty="0">
                <a:latin typeface="Cambria" panose="02040503050406030204" pitchFamily="18" charset="0"/>
              </a:rPr>
              <a:t> </a:t>
            </a:r>
            <a:r>
              <a:rPr lang="es-ES" sz="1200" dirty="0" err="1">
                <a:latin typeface="Cambria" panose="02040503050406030204" pitchFamily="18" charset="0"/>
              </a:rPr>
              <a:t>since</a:t>
            </a:r>
            <a:r>
              <a:rPr lang="es-ES" sz="1200" dirty="0">
                <a:latin typeface="Cambria" panose="02040503050406030204" pitchFamily="18" charset="0"/>
              </a:rPr>
              <a:t> </a:t>
            </a:r>
            <a:r>
              <a:rPr lang="es-ES" sz="1200" dirty="0" err="1">
                <a:latin typeface="Cambria" panose="02040503050406030204" pitchFamily="18" charset="0"/>
              </a:rPr>
              <a:t>its</a:t>
            </a:r>
            <a:r>
              <a:rPr lang="es-ES" sz="1200" dirty="0">
                <a:latin typeface="Cambria" panose="02040503050406030204" pitchFamily="18" charset="0"/>
              </a:rPr>
              <a:t> original </a:t>
            </a:r>
            <a:r>
              <a:rPr lang="es-ES" sz="1200" dirty="0" err="1">
                <a:latin typeface="Cambria" panose="02040503050406030204" pitchFamily="18" charset="0"/>
              </a:rPr>
              <a:t>erection</a:t>
            </a:r>
            <a:r>
              <a:rPr lang="es-ES" sz="1200" dirty="0">
                <a:latin typeface="Cambria" panose="02040503050406030204" pitchFamily="18" charset="0"/>
              </a:rPr>
              <a:t>. At </a:t>
            </a:r>
            <a:r>
              <a:rPr lang="es-ES" sz="1200" dirty="0" err="1">
                <a:latin typeface="Cambria" panose="02040503050406030204" pitchFamily="18" charset="0"/>
              </a:rPr>
              <a:t>the</a:t>
            </a:r>
            <a:r>
              <a:rPr lang="es-ES" sz="1200" dirty="0">
                <a:latin typeface="Cambria" panose="02040503050406030204" pitchFamily="18" charset="0"/>
              </a:rPr>
              <a:t> </a:t>
            </a:r>
            <a:r>
              <a:rPr lang="es-ES" sz="1200" dirty="0" err="1">
                <a:latin typeface="Cambria" panose="02040503050406030204" pitchFamily="18" charset="0"/>
              </a:rPr>
              <a:t>moment</a:t>
            </a:r>
            <a:r>
              <a:rPr lang="es-ES" sz="1200" dirty="0">
                <a:latin typeface="Cambria" panose="02040503050406030204" pitchFamily="18" charset="0"/>
              </a:rPr>
              <a:t>, </a:t>
            </a:r>
            <a:r>
              <a:rPr lang="es-ES" sz="1200" dirty="0" err="1">
                <a:latin typeface="Cambria" panose="02040503050406030204" pitchFamily="18" charset="0"/>
              </a:rPr>
              <a:t>its</a:t>
            </a:r>
            <a:r>
              <a:rPr lang="es-ES" sz="1200" dirty="0">
                <a:latin typeface="Cambria" panose="02040503050406030204" pitchFamily="18" charset="0"/>
              </a:rPr>
              <a:t> </a:t>
            </a:r>
            <a:r>
              <a:rPr lang="es-ES" sz="1200" dirty="0" err="1">
                <a:latin typeface="Cambria" panose="02040503050406030204" pitchFamily="18" charset="0"/>
              </a:rPr>
              <a:t>correlation</a:t>
            </a:r>
            <a:r>
              <a:rPr lang="es-ES" sz="1200" dirty="0">
                <a:latin typeface="Cambria" panose="02040503050406030204" pitchFamily="18" charset="0"/>
              </a:rPr>
              <a:t> </a:t>
            </a:r>
            <a:r>
              <a:rPr lang="es-ES" sz="1200" dirty="0" err="1">
                <a:latin typeface="Cambria" panose="02040503050406030204" pitchFamily="18" charset="0"/>
              </a:rPr>
              <a:t>through</a:t>
            </a:r>
            <a:r>
              <a:rPr lang="es-ES" sz="1200" dirty="0">
                <a:latin typeface="Cambria" panose="02040503050406030204" pitchFamily="18" charset="0"/>
              </a:rPr>
              <a:t> </a:t>
            </a:r>
            <a:r>
              <a:rPr lang="es-ES" sz="1200" dirty="0" err="1">
                <a:latin typeface="Cambria" panose="02040503050406030204" pitchFamily="18" charset="0"/>
              </a:rPr>
              <a:t>the</a:t>
            </a:r>
            <a:r>
              <a:rPr lang="es-ES" sz="1200" dirty="0">
                <a:latin typeface="Cambria" panose="02040503050406030204" pitchFamily="18" charset="0"/>
              </a:rPr>
              <a:t> </a:t>
            </a:r>
            <a:r>
              <a:rPr lang="es-ES" sz="1200" dirty="0" err="1">
                <a:latin typeface="Cambria" panose="02040503050406030204" pitchFamily="18" charset="0"/>
              </a:rPr>
              <a:t>Iberian</a:t>
            </a:r>
            <a:r>
              <a:rPr lang="es-ES" sz="1200" dirty="0">
                <a:latin typeface="Cambria" panose="02040503050406030204" pitchFamily="18" charset="0"/>
              </a:rPr>
              <a:t> </a:t>
            </a:r>
            <a:r>
              <a:rPr lang="es-ES" sz="1200" dirty="0" err="1">
                <a:latin typeface="Cambria" panose="02040503050406030204" pitchFamily="18" charset="0"/>
              </a:rPr>
              <a:t>Peninsula</a:t>
            </a:r>
            <a:r>
              <a:rPr lang="es-ES" sz="1200" dirty="0">
                <a:latin typeface="Cambria" panose="02040503050406030204" pitchFamily="18" charset="0"/>
              </a:rPr>
              <a:t> </a:t>
            </a:r>
            <a:r>
              <a:rPr lang="es-ES" sz="1200" dirty="0" err="1">
                <a:latin typeface="Cambria" panose="02040503050406030204" pitchFamily="18" charset="0"/>
              </a:rPr>
              <a:t>is</a:t>
            </a:r>
            <a:r>
              <a:rPr lang="es-ES" sz="1200" dirty="0">
                <a:latin typeface="Cambria" panose="02040503050406030204" pitchFamily="18" charset="0"/>
              </a:rPr>
              <a:t> </a:t>
            </a:r>
            <a:r>
              <a:rPr lang="es-ES" sz="1200" dirty="0" err="1">
                <a:latin typeface="Cambria" panose="02040503050406030204" pitchFamily="18" charset="0"/>
              </a:rPr>
              <a:t>still</a:t>
            </a:r>
            <a:r>
              <a:rPr lang="es-ES" sz="1200" dirty="0">
                <a:latin typeface="Cambria" panose="02040503050406030204" pitchFamily="18" charset="0"/>
              </a:rPr>
              <a:t> a </a:t>
            </a:r>
            <a:r>
              <a:rPr lang="es-ES" sz="1200" dirty="0" err="1">
                <a:latin typeface="Cambria" panose="02040503050406030204" pitchFamily="18" charset="0"/>
              </a:rPr>
              <a:t>subject</a:t>
            </a:r>
            <a:r>
              <a:rPr lang="es-ES" sz="1200" dirty="0">
                <a:latin typeface="Cambria" panose="02040503050406030204" pitchFamily="18" charset="0"/>
              </a:rPr>
              <a:t> </a:t>
            </a:r>
            <a:r>
              <a:rPr lang="es-ES" sz="1200" dirty="0" err="1">
                <a:latin typeface="Cambria" panose="02040503050406030204" pitchFamily="18" charset="0"/>
              </a:rPr>
              <a:t>of</a:t>
            </a:r>
            <a:r>
              <a:rPr lang="es-ES" sz="1200" dirty="0">
                <a:latin typeface="Cambria" panose="02040503050406030204" pitchFamily="18" charset="0"/>
              </a:rPr>
              <a:t> debate. </a:t>
            </a:r>
          </a:p>
        </p:txBody>
      </p:sp>
      <p:pic>
        <p:nvPicPr>
          <p:cNvPr id="23" name="Imagen 22" descr="Logotipo&#10;&#10;Descripción generada automáticamente">
            <a:extLst>
              <a:ext uri="{FF2B5EF4-FFF2-40B4-BE49-F238E27FC236}">
                <a16:creationId xmlns:a16="http://schemas.microsoft.com/office/drawing/2014/main" id="{6546146F-9B79-4D59-22BC-43FA86094C43}"/>
              </a:ext>
            </a:extLst>
          </p:cNvPr>
          <p:cNvPicPr>
            <a:picLocks noChangeAspect="1"/>
          </p:cNvPicPr>
          <p:nvPr/>
        </p:nvPicPr>
        <p:blipFill>
          <a:blip r:embed="rId6"/>
          <a:stretch>
            <a:fillRect/>
          </a:stretch>
        </p:blipFill>
        <p:spPr>
          <a:xfrm>
            <a:off x="10858816" y="315068"/>
            <a:ext cx="970761" cy="1359065"/>
          </a:xfrm>
          <a:prstGeom prst="rect">
            <a:avLst/>
          </a:prstGeom>
        </p:spPr>
      </p:pic>
      <p:sp>
        <p:nvSpPr>
          <p:cNvPr id="24" name="Rectángulo redondeado 23">
            <a:hlinkClick r:id="" action="ppaction://hlinkshowjump?jump=nextslide"/>
            <a:extLst>
              <a:ext uri="{FF2B5EF4-FFF2-40B4-BE49-F238E27FC236}">
                <a16:creationId xmlns:a16="http://schemas.microsoft.com/office/drawing/2014/main" id="{1E24B22E-6BAA-34C5-5CFF-2793625C99D5}"/>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Next</a:t>
            </a:r>
          </a:p>
        </p:txBody>
      </p:sp>
      <p:sp>
        <p:nvSpPr>
          <p:cNvPr id="26" name="CuadroTexto 25">
            <a:extLst>
              <a:ext uri="{FF2B5EF4-FFF2-40B4-BE49-F238E27FC236}">
                <a16:creationId xmlns:a16="http://schemas.microsoft.com/office/drawing/2014/main" id="{06550F9C-19E3-2A03-0DFB-F4C86BB140DB}"/>
              </a:ext>
            </a:extLst>
          </p:cNvPr>
          <p:cNvSpPr txBox="1"/>
          <p:nvPr/>
        </p:nvSpPr>
        <p:spPr>
          <a:xfrm>
            <a:off x="5450113" y="3591905"/>
            <a:ext cx="4631377" cy="307777"/>
          </a:xfrm>
          <a:prstGeom prst="rect">
            <a:avLst/>
          </a:prstGeom>
          <a:noFill/>
        </p:spPr>
        <p:txBody>
          <a:bodyPr wrap="square" rtlCol="0">
            <a:spAutoFit/>
          </a:bodyPr>
          <a:lstStyle/>
          <a:p>
            <a:pPr algn="ctr"/>
            <a:r>
              <a:rPr lang="es-ES" sz="1400" dirty="0">
                <a:solidFill>
                  <a:schemeClr val="bg1"/>
                </a:solidFill>
                <a:latin typeface="Cambria" panose="02040503050406030204" pitchFamily="18" charset="0"/>
                <a:cs typeface="Times New Roman" panose="02020603050405020304" pitchFamily="18" charset="0"/>
              </a:rPr>
              <a:t>L. Collantes, S. Pereira, E. Mayoral, E. Liñán, R. </a:t>
            </a:r>
            <a:r>
              <a:rPr lang="es-ES" sz="1400" dirty="0" err="1">
                <a:solidFill>
                  <a:schemeClr val="bg1"/>
                </a:solidFill>
                <a:latin typeface="Cambria" panose="02040503050406030204" pitchFamily="18" charset="0"/>
                <a:cs typeface="Times New Roman" panose="02020603050405020304" pitchFamily="18" charset="0"/>
              </a:rPr>
              <a:t>Gozalo</a:t>
            </a:r>
            <a:endParaRPr lang="es-ES" sz="1400" dirty="0">
              <a:solidFill>
                <a:schemeClr val="bg1"/>
              </a:solidFill>
              <a:latin typeface="Cambria" panose="02040503050406030204" pitchFamily="18" charset="0"/>
              <a:cs typeface="Times New Roman" panose="02020603050405020304" pitchFamily="18" charset="0"/>
            </a:endParaRPr>
          </a:p>
        </p:txBody>
      </p:sp>
      <p:sp>
        <p:nvSpPr>
          <p:cNvPr id="28" name="CuadroTexto 27">
            <a:extLst>
              <a:ext uri="{FF2B5EF4-FFF2-40B4-BE49-F238E27FC236}">
                <a16:creationId xmlns:a16="http://schemas.microsoft.com/office/drawing/2014/main" id="{573716A5-9570-0B35-C817-6AB8BC280A8E}"/>
              </a:ext>
            </a:extLst>
          </p:cNvPr>
          <p:cNvSpPr txBox="1"/>
          <p:nvPr/>
        </p:nvSpPr>
        <p:spPr>
          <a:xfrm>
            <a:off x="119849" y="3496474"/>
            <a:ext cx="2494538" cy="1938992"/>
          </a:xfrm>
          <a:prstGeom prst="rect">
            <a:avLst/>
          </a:prstGeom>
          <a:noFill/>
        </p:spPr>
        <p:txBody>
          <a:bodyPr wrap="square">
            <a:spAutoFit/>
          </a:bodyPr>
          <a:lstStyle/>
          <a:p>
            <a:pPr algn="just"/>
            <a:r>
              <a:rPr lang="en-GB" sz="1200" dirty="0">
                <a:effectLst/>
                <a:latin typeface="Cambria" panose="02040503050406030204" pitchFamily="18" charset="0"/>
                <a:ea typeface="Calibri" panose="020F0502020204030204" pitchFamily="34" charset="0"/>
              </a:rPr>
              <a:t>Thus, one of the main purposes of this work is to improve the trilobite biostratigraphy of the </a:t>
            </a:r>
            <a:r>
              <a:rPr lang="en-GB" sz="1200" dirty="0" err="1">
                <a:effectLst/>
                <a:latin typeface="Cambria" panose="02040503050406030204" pitchFamily="18" charset="0"/>
                <a:ea typeface="Calibri" panose="020F0502020204030204" pitchFamily="34" charset="0"/>
              </a:rPr>
              <a:t>Marianian</a:t>
            </a:r>
            <a:r>
              <a:rPr lang="en-GB" sz="1200" dirty="0">
                <a:effectLst/>
                <a:latin typeface="Cambria" panose="02040503050406030204" pitchFamily="18" charset="0"/>
                <a:ea typeface="Calibri" panose="020F0502020204030204" pitchFamily="34" charset="0"/>
              </a:rPr>
              <a:t> outcrops from the OMZ, evaluating the validity of some of these trilobites as index taxa and, therefore, clarifying their correlation potential throughout the </a:t>
            </a:r>
            <a:r>
              <a:rPr lang="en-GB" sz="1200" dirty="0" err="1">
                <a:effectLst/>
                <a:latin typeface="Cambria" panose="02040503050406030204" pitchFamily="18" charset="0"/>
                <a:ea typeface="Calibri" panose="020F0502020204030204" pitchFamily="34" charset="0"/>
              </a:rPr>
              <a:t>Marianian</a:t>
            </a:r>
            <a:r>
              <a:rPr lang="en-GB" sz="1200" dirty="0">
                <a:effectLst/>
                <a:latin typeface="Cambria" panose="02040503050406030204" pitchFamily="18" charset="0"/>
                <a:ea typeface="Calibri" panose="020F0502020204030204" pitchFamily="34" charset="0"/>
              </a:rPr>
              <a:t> outcrops from the Iberian Peninsula.</a:t>
            </a:r>
            <a:r>
              <a:rPr lang="es-ES" sz="1200" dirty="0">
                <a:effectLst/>
                <a:latin typeface="Cambria" panose="02040503050406030204" pitchFamily="18" charset="0"/>
              </a:rPr>
              <a:t> </a:t>
            </a:r>
            <a:endParaRPr lang="es-ES" sz="1200" dirty="0">
              <a:latin typeface="Cambria" panose="02040503050406030204" pitchFamily="18" charset="0"/>
            </a:endParaRPr>
          </a:p>
        </p:txBody>
      </p:sp>
    </p:spTree>
    <p:extLst>
      <p:ext uri="{BB962C8B-B14F-4D97-AF65-F5344CB8AC3E}">
        <p14:creationId xmlns:p14="http://schemas.microsoft.com/office/powerpoint/2010/main" val="160115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15EFF25-E358-ECD1-BF42-CD454E061AE6}"/>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Logotipo&#10;&#10;Descripción generada automáticamente">
            <a:extLst>
              <a:ext uri="{FF2B5EF4-FFF2-40B4-BE49-F238E27FC236}">
                <a16:creationId xmlns:a16="http://schemas.microsoft.com/office/drawing/2014/main" id="{47B67A25-F403-06AC-2158-C6CDCD7CFECA}"/>
              </a:ext>
            </a:extLst>
          </p:cNvPr>
          <p:cNvPicPr>
            <a:picLocks noChangeAspect="1"/>
          </p:cNvPicPr>
          <p:nvPr/>
        </p:nvPicPr>
        <p:blipFill>
          <a:blip r:embed="rId2"/>
          <a:stretch>
            <a:fillRect/>
          </a:stretch>
        </p:blipFill>
        <p:spPr>
          <a:xfrm>
            <a:off x="259782" y="137638"/>
            <a:ext cx="2397539" cy="730160"/>
          </a:xfrm>
          <a:prstGeom prst="rect">
            <a:avLst/>
          </a:prstGeom>
        </p:spPr>
      </p:pic>
      <p:pic>
        <p:nvPicPr>
          <p:cNvPr id="8" name="Imagen 7">
            <a:extLst>
              <a:ext uri="{FF2B5EF4-FFF2-40B4-BE49-F238E27FC236}">
                <a16:creationId xmlns:a16="http://schemas.microsoft.com/office/drawing/2014/main" id="{E6DDF609-5CAD-609A-ACCA-68D8D9817F85}"/>
              </a:ext>
            </a:extLst>
          </p:cNvPr>
          <p:cNvPicPr>
            <a:picLocks noChangeAspect="1"/>
          </p:cNvPicPr>
          <p:nvPr/>
        </p:nvPicPr>
        <p:blipFill>
          <a:blip r:embed="rId3"/>
          <a:stretch>
            <a:fillRect/>
          </a:stretch>
        </p:blipFill>
        <p:spPr>
          <a:xfrm>
            <a:off x="4017010" y="1218229"/>
            <a:ext cx="7687310" cy="5088591"/>
          </a:xfrm>
          <a:prstGeom prst="rect">
            <a:avLst/>
          </a:prstGeom>
        </p:spPr>
      </p:pic>
      <p:pic>
        <p:nvPicPr>
          <p:cNvPr id="9" name="Imagen 8">
            <a:extLst>
              <a:ext uri="{FF2B5EF4-FFF2-40B4-BE49-F238E27FC236}">
                <a16:creationId xmlns:a16="http://schemas.microsoft.com/office/drawing/2014/main" id="{525BD0C3-6047-EDCB-FCC7-48627B1BD216}"/>
              </a:ext>
            </a:extLst>
          </p:cNvPr>
          <p:cNvPicPr>
            <a:picLocks noChangeAspect="1"/>
          </p:cNvPicPr>
          <p:nvPr/>
        </p:nvPicPr>
        <p:blipFill>
          <a:blip r:embed="rId4"/>
          <a:stretch>
            <a:fillRect/>
          </a:stretch>
        </p:blipFill>
        <p:spPr>
          <a:xfrm>
            <a:off x="9921325" y="182476"/>
            <a:ext cx="2117573" cy="1783219"/>
          </a:xfrm>
          <a:prstGeom prst="rect">
            <a:avLst/>
          </a:prstGeom>
        </p:spPr>
      </p:pic>
      <p:cxnSp>
        <p:nvCxnSpPr>
          <p:cNvPr id="10" name="Conector recto 9">
            <a:extLst>
              <a:ext uri="{FF2B5EF4-FFF2-40B4-BE49-F238E27FC236}">
                <a16:creationId xmlns:a16="http://schemas.microsoft.com/office/drawing/2014/main" id="{8A161FEB-3E09-6B26-D0F4-490757859785}"/>
              </a:ext>
            </a:extLst>
          </p:cNvPr>
          <p:cNvCxnSpPr>
            <a:cxnSpLocks/>
          </p:cNvCxnSpPr>
          <p:nvPr/>
        </p:nvCxnSpPr>
        <p:spPr>
          <a:xfrm>
            <a:off x="9765866" y="2208"/>
            <a:ext cx="0" cy="20537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0AB0226F-D348-C832-DCDF-02C830AAADA5}"/>
              </a:ext>
            </a:extLst>
          </p:cNvPr>
          <p:cNvCxnSpPr>
            <a:cxnSpLocks/>
          </p:cNvCxnSpPr>
          <p:nvPr/>
        </p:nvCxnSpPr>
        <p:spPr>
          <a:xfrm flipH="1">
            <a:off x="9765866" y="2055941"/>
            <a:ext cx="2417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C382631C-E343-6D2A-A2BA-30508ECDA790}"/>
              </a:ext>
            </a:extLst>
          </p:cNvPr>
          <p:cNvSpPr/>
          <p:nvPr/>
        </p:nvSpPr>
        <p:spPr>
          <a:xfrm>
            <a:off x="3271717" y="1020535"/>
            <a:ext cx="3565003"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C2D7308-F1BD-F100-B371-5168CDEAA3F5}"/>
              </a:ext>
            </a:extLst>
          </p:cNvPr>
          <p:cNvSpPr txBox="1"/>
          <p:nvPr/>
        </p:nvSpPr>
        <p:spPr>
          <a:xfrm>
            <a:off x="3555466" y="987396"/>
            <a:ext cx="3106941" cy="461665"/>
          </a:xfrm>
          <a:prstGeom prst="rect">
            <a:avLst/>
          </a:prstGeom>
          <a:noFill/>
        </p:spPr>
        <p:txBody>
          <a:bodyPr wrap="none" rtlCol="0">
            <a:spAutoFit/>
          </a:bodyPr>
          <a:lstStyle/>
          <a:p>
            <a:r>
              <a:rPr lang="es-ES" sz="2400" dirty="0" err="1">
                <a:solidFill>
                  <a:schemeClr val="bg1"/>
                </a:solidFill>
                <a:latin typeface="Times New Roman" panose="02020603050405020304" pitchFamily="18" charset="0"/>
                <a:cs typeface="Times New Roman" panose="02020603050405020304" pitchFamily="18" charset="0"/>
              </a:rPr>
              <a:t>The</a:t>
            </a:r>
            <a:r>
              <a:rPr lang="es-ES" sz="2400" dirty="0">
                <a:solidFill>
                  <a:schemeClr val="bg1"/>
                </a:solidFill>
                <a:latin typeface="Times New Roman" panose="02020603050405020304" pitchFamily="18" charset="0"/>
                <a:cs typeface="Times New Roman" panose="02020603050405020304" pitchFamily="18" charset="0"/>
              </a:rPr>
              <a:t> Ossa-Morena </a:t>
            </a:r>
            <a:r>
              <a:rPr lang="es-ES" sz="2400" dirty="0" err="1">
                <a:solidFill>
                  <a:schemeClr val="bg1"/>
                </a:solidFill>
                <a:latin typeface="Times New Roman" panose="02020603050405020304" pitchFamily="18" charset="0"/>
                <a:cs typeface="Times New Roman" panose="02020603050405020304" pitchFamily="18" charset="0"/>
              </a:rPr>
              <a:t>Zone</a:t>
            </a:r>
            <a:endParaRPr lang="es-ES" sz="2400" dirty="0">
              <a:solidFill>
                <a:schemeClr val="bg1"/>
              </a:solidFill>
              <a:latin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D9E01C1-2918-23D8-B0BD-72E4E837091B}"/>
              </a:ext>
            </a:extLst>
          </p:cNvPr>
          <p:cNvSpPr txBox="1"/>
          <p:nvPr/>
        </p:nvSpPr>
        <p:spPr>
          <a:xfrm>
            <a:off x="217172" y="1186149"/>
            <a:ext cx="2440149" cy="3970318"/>
          </a:xfrm>
          <a:prstGeom prst="rect">
            <a:avLst/>
          </a:prstGeom>
          <a:noFill/>
        </p:spPr>
        <p:txBody>
          <a:bodyPr wrap="square">
            <a:spAutoFit/>
          </a:bodyPr>
          <a:lstStyle/>
          <a:p>
            <a:pPr algn="just"/>
            <a:r>
              <a:rPr lang="en-US" sz="1200" dirty="0">
                <a:effectLst/>
                <a:latin typeface="Cambria" panose="02040503050406030204" pitchFamily="18" charset="0"/>
                <a:ea typeface="Times New Roman" panose="02020603050405020304" pitchFamily="18" charset="0"/>
              </a:rPr>
              <a:t>The Cambrian Series 2 is challenging for biostratigraphy and correlation. In current Europe, this series sequences are hard to identify due to the scarcity of its fossil record. An exception is the Ossa-Morena Zone (OMZ), southwestern Iberia, where lower Cambrian fossils are fairly abundant. The OMZ belongs to the southern branch of the </a:t>
            </a:r>
            <a:r>
              <a:rPr lang="en-US" sz="1200" dirty="0" err="1">
                <a:effectLst/>
                <a:latin typeface="Cambria" panose="02040503050406030204" pitchFamily="18" charset="0"/>
                <a:ea typeface="Times New Roman" panose="02020603050405020304" pitchFamily="18" charset="0"/>
              </a:rPr>
              <a:t>Variscan</a:t>
            </a:r>
            <a:r>
              <a:rPr lang="en-US" sz="1200" dirty="0">
                <a:effectLst/>
                <a:latin typeface="Cambria" panose="02040503050406030204" pitchFamily="18" charset="0"/>
                <a:ea typeface="Times New Roman" panose="02020603050405020304" pitchFamily="18" charset="0"/>
              </a:rPr>
              <a:t> Orogen of the Iberian Peninsula. Its Cambrian sequences are preserved in distinct ‘blocks’, showing a significant change of facies and thicknesses, most likely related to downthrow and tilting along an active growth fault during sedimentation. </a:t>
            </a:r>
          </a:p>
          <a:p>
            <a:pPr algn="just"/>
            <a:endParaRPr lang="en-US" sz="1200" dirty="0">
              <a:effectLst/>
              <a:latin typeface="Cambria" panose="02040503050406030204" pitchFamily="18" charset="0"/>
              <a:ea typeface="Times New Roman" panose="02020603050405020304" pitchFamily="18" charset="0"/>
            </a:endParaRPr>
          </a:p>
          <a:p>
            <a:pPr algn="just"/>
            <a:endParaRPr lang="es-ES" sz="1200" dirty="0">
              <a:latin typeface="Cambria" panose="02040503050406030204" pitchFamily="18" charset="0"/>
            </a:endParaRPr>
          </a:p>
        </p:txBody>
      </p:sp>
      <p:sp>
        <p:nvSpPr>
          <p:cNvPr id="22" name="Rectángulo redondeado 21">
            <a:hlinkClick r:id="" action="ppaction://hlinkshowjump?jump=nextslide"/>
            <a:extLst>
              <a:ext uri="{FF2B5EF4-FFF2-40B4-BE49-F238E27FC236}">
                <a16:creationId xmlns:a16="http://schemas.microsoft.com/office/drawing/2014/main" id="{D762BF78-ED65-EAA7-47D9-6079143B95AD}"/>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Next</a:t>
            </a:r>
          </a:p>
        </p:txBody>
      </p:sp>
      <p:sp>
        <p:nvSpPr>
          <p:cNvPr id="23" name="Rectángulo redondeado 22">
            <a:hlinkClick r:id="" action="ppaction://hlinkshowjump?jump=previousslide"/>
            <a:extLst>
              <a:ext uri="{FF2B5EF4-FFF2-40B4-BE49-F238E27FC236}">
                <a16:creationId xmlns:a16="http://schemas.microsoft.com/office/drawing/2014/main" id="{0F208E7F-6532-BF8C-22DD-35E4720105D5}"/>
              </a:ext>
            </a:extLst>
          </p:cNvPr>
          <p:cNvSpPr/>
          <p:nvPr/>
        </p:nvSpPr>
        <p:spPr>
          <a:xfrm>
            <a:off x="391193" y="5036001"/>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Back</a:t>
            </a:r>
          </a:p>
        </p:txBody>
      </p:sp>
      <p:sp>
        <p:nvSpPr>
          <p:cNvPr id="43" name="Elipse 42">
            <a:extLst>
              <a:ext uri="{FF2B5EF4-FFF2-40B4-BE49-F238E27FC236}">
                <a16:creationId xmlns:a16="http://schemas.microsoft.com/office/drawing/2014/main" id="{DF76A98F-DFDB-4AF6-C8BA-71B52FA19B58}"/>
              </a:ext>
            </a:extLst>
          </p:cNvPr>
          <p:cNvSpPr/>
          <p:nvPr/>
        </p:nvSpPr>
        <p:spPr>
          <a:xfrm>
            <a:off x="6238875" y="3994150"/>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1BEFF287-50E2-9D7A-C72F-3906BE166CC5}"/>
              </a:ext>
            </a:extLst>
          </p:cNvPr>
          <p:cNvSpPr/>
          <p:nvPr/>
        </p:nvSpPr>
        <p:spPr>
          <a:xfrm>
            <a:off x="6238875" y="4045986"/>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a:extLst>
              <a:ext uri="{FF2B5EF4-FFF2-40B4-BE49-F238E27FC236}">
                <a16:creationId xmlns:a16="http://schemas.microsoft.com/office/drawing/2014/main" id="{3F955709-C9DE-DD4E-CCFF-43339EA54216}"/>
              </a:ext>
            </a:extLst>
          </p:cNvPr>
          <p:cNvSpPr/>
          <p:nvPr/>
        </p:nvSpPr>
        <p:spPr>
          <a:xfrm>
            <a:off x="6406164" y="4091472"/>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lipse 45">
            <a:extLst>
              <a:ext uri="{FF2B5EF4-FFF2-40B4-BE49-F238E27FC236}">
                <a16:creationId xmlns:a16="http://schemas.microsoft.com/office/drawing/2014/main" id="{25895AC3-235C-E97C-A823-F7A6DA94C713}"/>
              </a:ext>
            </a:extLst>
          </p:cNvPr>
          <p:cNvSpPr/>
          <p:nvPr/>
        </p:nvSpPr>
        <p:spPr>
          <a:xfrm>
            <a:off x="6429637" y="4123772"/>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Elipse 46">
            <a:extLst>
              <a:ext uri="{FF2B5EF4-FFF2-40B4-BE49-F238E27FC236}">
                <a16:creationId xmlns:a16="http://schemas.microsoft.com/office/drawing/2014/main" id="{B51C7596-7FC8-0EEF-563F-224DC6B793A4}"/>
              </a:ext>
            </a:extLst>
          </p:cNvPr>
          <p:cNvSpPr/>
          <p:nvPr/>
        </p:nvSpPr>
        <p:spPr>
          <a:xfrm>
            <a:off x="6445512" y="4231722"/>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Elipse 47">
            <a:extLst>
              <a:ext uri="{FF2B5EF4-FFF2-40B4-BE49-F238E27FC236}">
                <a16:creationId xmlns:a16="http://schemas.microsoft.com/office/drawing/2014/main" id="{5F31250A-1AF4-8DBD-60C0-20783FB244F9}"/>
              </a:ext>
            </a:extLst>
          </p:cNvPr>
          <p:cNvSpPr/>
          <p:nvPr/>
        </p:nvSpPr>
        <p:spPr>
          <a:xfrm>
            <a:off x="6632837" y="4228547"/>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Elipse 48">
            <a:extLst>
              <a:ext uri="{FF2B5EF4-FFF2-40B4-BE49-F238E27FC236}">
                <a16:creationId xmlns:a16="http://schemas.microsoft.com/office/drawing/2014/main" id="{9B3547D1-EC00-CE9F-9D96-5262732C5631}"/>
              </a:ext>
            </a:extLst>
          </p:cNvPr>
          <p:cNvSpPr/>
          <p:nvPr/>
        </p:nvSpPr>
        <p:spPr>
          <a:xfrm>
            <a:off x="6774676" y="4274033"/>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Elipse 49">
            <a:extLst>
              <a:ext uri="{FF2B5EF4-FFF2-40B4-BE49-F238E27FC236}">
                <a16:creationId xmlns:a16="http://schemas.microsoft.com/office/drawing/2014/main" id="{94DEC8E9-92EE-85E8-EE3D-C0FF9BCA14D5}"/>
              </a:ext>
            </a:extLst>
          </p:cNvPr>
          <p:cNvSpPr/>
          <p:nvPr/>
        </p:nvSpPr>
        <p:spPr>
          <a:xfrm>
            <a:off x="6846245" y="4341744"/>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Elipse 50">
            <a:extLst>
              <a:ext uri="{FF2B5EF4-FFF2-40B4-BE49-F238E27FC236}">
                <a16:creationId xmlns:a16="http://schemas.microsoft.com/office/drawing/2014/main" id="{A8DFC435-A0A3-C954-EE7C-4DF6F95BC0AC}"/>
              </a:ext>
            </a:extLst>
          </p:cNvPr>
          <p:cNvSpPr/>
          <p:nvPr/>
        </p:nvSpPr>
        <p:spPr>
          <a:xfrm>
            <a:off x="7013534" y="4432716"/>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Elipse 51">
            <a:extLst>
              <a:ext uri="{FF2B5EF4-FFF2-40B4-BE49-F238E27FC236}">
                <a16:creationId xmlns:a16="http://schemas.microsoft.com/office/drawing/2014/main" id="{CC895C7E-D7FE-F741-5D09-48243F9505A7}"/>
              </a:ext>
            </a:extLst>
          </p:cNvPr>
          <p:cNvSpPr/>
          <p:nvPr/>
        </p:nvSpPr>
        <p:spPr>
          <a:xfrm>
            <a:off x="6891731" y="4254296"/>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Elipse 52">
            <a:extLst>
              <a:ext uri="{FF2B5EF4-FFF2-40B4-BE49-F238E27FC236}">
                <a16:creationId xmlns:a16="http://schemas.microsoft.com/office/drawing/2014/main" id="{DAD1AF50-BFED-DF94-9C63-ADB230B581FD}"/>
              </a:ext>
            </a:extLst>
          </p:cNvPr>
          <p:cNvSpPr/>
          <p:nvPr/>
        </p:nvSpPr>
        <p:spPr>
          <a:xfrm>
            <a:off x="7019844" y="4358005"/>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Elipse 53">
            <a:extLst>
              <a:ext uri="{FF2B5EF4-FFF2-40B4-BE49-F238E27FC236}">
                <a16:creationId xmlns:a16="http://schemas.microsoft.com/office/drawing/2014/main" id="{5896AA4F-7E38-B37E-9203-2200B573C33B}"/>
              </a:ext>
            </a:extLst>
          </p:cNvPr>
          <p:cNvSpPr/>
          <p:nvPr/>
        </p:nvSpPr>
        <p:spPr>
          <a:xfrm>
            <a:off x="6846245" y="3383514"/>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Elipse 54">
            <a:extLst>
              <a:ext uri="{FF2B5EF4-FFF2-40B4-BE49-F238E27FC236}">
                <a16:creationId xmlns:a16="http://schemas.microsoft.com/office/drawing/2014/main" id="{94EB1619-CDFA-F228-7712-408AAF5442FB}"/>
              </a:ext>
            </a:extLst>
          </p:cNvPr>
          <p:cNvSpPr/>
          <p:nvPr/>
        </p:nvSpPr>
        <p:spPr>
          <a:xfrm>
            <a:off x="6891731" y="3356391"/>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Elipse 55">
            <a:extLst>
              <a:ext uri="{FF2B5EF4-FFF2-40B4-BE49-F238E27FC236}">
                <a16:creationId xmlns:a16="http://schemas.microsoft.com/office/drawing/2014/main" id="{B753B371-F0CC-D13F-0570-D4773F20E48D}"/>
              </a:ext>
            </a:extLst>
          </p:cNvPr>
          <p:cNvSpPr/>
          <p:nvPr/>
        </p:nvSpPr>
        <p:spPr>
          <a:xfrm>
            <a:off x="6846245" y="3313393"/>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851C3700-8498-6103-84C8-53A5B0076CAE}"/>
              </a:ext>
            </a:extLst>
          </p:cNvPr>
          <p:cNvSpPr/>
          <p:nvPr/>
        </p:nvSpPr>
        <p:spPr>
          <a:xfrm>
            <a:off x="5611312" y="2203720"/>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2DD7D2A7-1193-F088-0D0F-1B0584E21AEB}"/>
              </a:ext>
            </a:extLst>
          </p:cNvPr>
          <p:cNvSpPr/>
          <p:nvPr/>
        </p:nvSpPr>
        <p:spPr>
          <a:xfrm>
            <a:off x="7223825" y="3734390"/>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Elipse 58">
            <a:extLst>
              <a:ext uri="{FF2B5EF4-FFF2-40B4-BE49-F238E27FC236}">
                <a16:creationId xmlns:a16="http://schemas.microsoft.com/office/drawing/2014/main" id="{9FB4F64C-90E3-111A-659E-BDF29FCC0F24}"/>
              </a:ext>
            </a:extLst>
          </p:cNvPr>
          <p:cNvSpPr/>
          <p:nvPr/>
        </p:nvSpPr>
        <p:spPr>
          <a:xfrm>
            <a:off x="7955346" y="4198992"/>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Elipse 59">
            <a:extLst>
              <a:ext uri="{FF2B5EF4-FFF2-40B4-BE49-F238E27FC236}">
                <a16:creationId xmlns:a16="http://schemas.microsoft.com/office/drawing/2014/main" id="{53FB4188-BD1A-1D90-8941-1FAC521FAF88}"/>
              </a:ext>
            </a:extLst>
          </p:cNvPr>
          <p:cNvSpPr/>
          <p:nvPr/>
        </p:nvSpPr>
        <p:spPr>
          <a:xfrm>
            <a:off x="7971221" y="4241697"/>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Elipse 60">
            <a:extLst>
              <a:ext uri="{FF2B5EF4-FFF2-40B4-BE49-F238E27FC236}">
                <a16:creationId xmlns:a16="http://schemas.microsoft.com/office/drawing/2014/main" id="{621F10F1-686B-1A7F-F105-44B0CA52CAD6}"/>
              </a:ext>
            </a:extLst>
          </p:cNvPr>
          <p:cNvSpPr/>
          <p:nvPr/>
        </p:nvSpPr>
        <p:spPr>
          <a:xfrm>
            <a:off x="8189270" y="4383934"/>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Elipse 61">
            <a:extLst>
              <a:ext uri="{FF2B5EF4-FFF2-40B4-BE49-F238E27FC236}">
                <a16:creationId xmlns:a16="http://schemas.microsoft.com/office/drawing/2014/main" id="{2F30A33E-30B2-0265-D5E7-616E7D0862EE}"/>
              </a:ext>
            </a:extLst>
          </p:cNvPr>
          <p:cNvSpPr/>
          <p:nvPr/>
        </p:nvSpPr>
        <p:spPr>
          <a:xfrm>
            <a:off x="8210644" y="4338448"/>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4DC28385-95CF-B669-A4B3-9A36A0A48AB9}"/>
              </a:ext>
            </a:extLst>
          </p:cNvPr>
          <p:cNvSpPr/>
          <p:nvPr/>
        </p:nvSpPr>
        <p:spPr>
          <a:xfrm>
            <a:off x="8241475" y="4429420"/>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AF2E5A6F-2878-3D88-DF2E-FE8D2F46750E}"/>
              </a:ext>
            </a:extLst>
          </p:cNvPr>
          <p:cNvSpPr/>
          <p:nvPr/>
        </p:nvSpPr>
        <p:spPr>
          <a:xfrm>
            <a:off x="7703223" y="4108020"/>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C2AA91AB-13FB-38E8-75FF-B5957DF6AEE6}"/>
              </a:ext>
            </a:extLst>
          </p:cNvPr>
          <p:cNvSpPr/>
          <p:nvPr/>
        </p:nvSpPr>
        <p:spPr>
          <a:xfrm>
            <a:off x="8384652" y="4383934"/>
            <a:ext cx="90972" cy="9097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Elipse 65">
            <a:extLst>
              <a:ext uri="{FF2B5EF4-FFF2-40B4-BE49-F238E27FC236}">
                <a16:creationId xmlns:a16="http://schemas.microsoft.com/office/drawing/2014/main" id="{F4C8DAE2-53B3-DB68-6818-616FB4A5BE1C}"/>
              </a:ext>
            </a:extLst>
          </p:cNvPr>
          <p:cNvSpPr/>
          <p:nvPr/>
        </p:nvSpPr>
        <p:spPr>
          <a:xfrm>
            <a:off x="7137014" y="1164040"/>
            <a:ext cx="177783" cy="1777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CuadroTexto 66">
            <a:extLst>
              <a:ext uri="{FF2B5EF4-FFF2-40B4-BE49-F238E27FC236}">
                <a16:creationId xmlns:a16="http://schemas.microsoft.com/office/drawing/2014/main" id="{BE62993B-CB21-F0A0-69D7-94ED251DAF60}"/>
              </a:ext>
            </a:extLst>
          </p:cNvPr>
          <p:cNvSpPr txBox="1"/>
          <p:nvPr/>
        </p:nvSpPr>
        <p:spPr>
          <a:xfrm>
            <a:off x="7374829" y="1099042"/>
            <a:ext cx="1628881" cy="307777"/>
          </a:xfrm>
          <a:prstGeom prst="rect">
            <a:avLst/>
          </a:prstGeom>
          <a:noFill/>
        </p:spPr>
        <p:txBody>
          <a:bodyPr wrap="square">
            <a:spAutoFit/>
          </a:bodyPr>
          <a:lstStyle/>
          <a:p>
            <a:pPr algn="just"/>
            <a:r>
              <a:rPr lang="en-US" sz="1400" dirty="0">
                <a:latin typeface="Cambria" panose="02040503050406030204" pitchFamily="18" charset="0"/>
              </a:rPr>
              <a:t>Studied fossil sites</a:t>
            </a:r>
            <a:endParaRPr lang="es-ES" sz="1400" dirty="0">
              <a:latin typeface="Cambria" panose="02040503050406030204" pitchFamily="18" charset="0"/>
            </a:endParaRPr>
          </a:p>
        </p:txBody>
      </p:sp>
    </p:spTree>
    <p:extLst>
      <p:ext uri="{BB962C8B-B14F-4D97-AF65-F5344CB8AC3E}">
        <p14:creationId xmlns:p14="http://schemas.microsoft.com/office/powerpoint/2010/main" val="158555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id="{F4B5691F-F625-F759-4804-16A98CF4A082}"/>
              </a:ext>
            </a:extLst>
          </p:cNvPr>
          <p:cNvPicPr>
            <a:picLocks noChangeAspect="1"/>
          </p:cNvPicPr>
          <p:nvPr/>
        </p:nvPicPr>
        <p:blipFill>
          <a:blip r:embed="rId2"/>
          <a:stretch>
            <a:fillRect/>
          </a:stretch>
        </p:blipFill>
        <p:spPr>
          <a:xfrm>
            <a:off x="3867251" y="389181"/>
            <a:ext cx="7772400" cy="6079638"/>
          </a:xfrm>
          <a:prstGeom prst="rect">
            <a:avLst/>
          </a:prstGeom>
        </p:spPr>
      </p:pic>
      <p:sp>
        <p:nvSpPr>
          <p:cNvPr id="6" name="Rectángulo 5">
            <a:extLst>
              <a:ext uri="{FF2B5EF4-FFF2-40B4-BE49-F238E27FC236}">
                <a16:creationId xmlns:a16="http://schemas.microsoft.com/office/drawing/2014/main" id="{AB727653-9BAB-5A3F-5C77-1846EDE9BEBF}"/>
              </a:ext>
            </a:extLst>
          </p:cNvPr>
          <p:cNvSpPr/>
          <p:nvPr/>
        </p:nvSpPr>
        <p:spPr>
          <a:xfrm>
            <a:off x="0" y="0"/>
            <a:ext cx="303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9A49097F-2D84-DB04-6266-DF8D4ED5044C}"/>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B55167B0-4A2A-0A94-C626-995D0BAFEE2C}"/>
              </a:ext>
            </a:extLst>
          </p:cNvPr>
          <p:cNvSpPr txBox="1"/>
          <p:nvPr/>
        </p:nvSpPr>
        <p:spPr>
          <a:xfrm>
            <a:off x="211950" y="2174926"/>
            <a:ext cx="2445371" cy="2708434"/>
          </a:xfrm>
          <a:prstGeom prst="rect">
            <a:avLst/>
          </a:prstGeom>
          <a:noFill/>
        </p:spPr>
        <p:txBody>
          <a:bodyPr wrap="square" rtlCol="0">
            <a:spAutoFit/>
          </a:bodyPr>
          <a:lstStyle/>
          <a:p>
            <a:pPr algn="just"/>
            <a:r>
              <a:rPr lang="es-ES" sz="1000" dirty="0">
                <a:latin typeface="Cambria" panose="02040503050406030204" pitchFamily="18" charset="0"/>
                <a:cs typeface="Times New Roman" panose="02020603050405020304" pitchFamily="18" charset="0"/>
              </a:rPr>
              <a:t>A-B) </a:t>
            </a:r>
            <a:r>
              <a:rPr lang="es-ES" sz="1000" i="1" dirty="0" err="1">
                <a:latin typeface="Cambria" panose="02040503050406030204" pitchFamily="18" charset="0"/>
                <a:cs typeface="Times New Roman" panose="02020603050405020304" pitchFamily="18" charset="0"/>
              </a:rPr>
              <a:t>Serrodiscus</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bellimarginatus</a:t>
            </a:r>
            <a:r>
              <a:rPr lang="es-ES" sz="1000" dirty="0">
                <a:latin typeface="Cambria" panose="02040503050406030204" pitchFamily="18" charset="0"/>
                <a:cs typeface="Times New Roman" panose="02020603050405020304" pitchFamily="18" charset="0"/>
              </a:rPr>
              <a:t>. C) </a:t>
            </a:r>
            <a:r>
              <a:rPr lang="es-ES" sz="1000" i="1" dirty="0" err="1">
                <a:latin typeface="Cambria" panose="02040503050406030204" pitchFamily="18" charset="0"/>
                <a:cs typeface="Times New Roman" panose="02020603050405020304" pitchFamily="18" charset="0"/>
              </a:rPr>
              <a:t>Chelediscus</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garzoni</a:t>
            </a:r>
            <a:r>
              <a:rPr lang="es-ES" sz="1000" i="1" dirty="0">
                <a:latin typeface="Cambria" panose="02040503050406030204" pitchFamily="18" charset="0"/>
                <a:cs typeface="Times New Roman" panose="02020603050405020304" pitchFamily="18" charset="0"/>
              </a:rPr>
              <a:t>. </a:t>
            </a:r>
            <a:r>
              <a:rPr lang="es-ES" sz="1000" dirty="0">
                <a:latin typeface="Cambria" panose="02040503050406030204" pitchFamily="18" charset="0"/>
                <a:cs typeface="Times New Roman" panose="02020603050405020304" pitchFamily="18" charset="0"/>
              </a:rPr>
              <a:t>D) </a:t>
            </a:r>
            <a:r>
              <a:rPr lang="es-ES" sz="1000" i="1" dirty="0" err="1">
                <a:latin typeface="Cambria" panose="02040503050406030204" pitchFamily="18" charset="0"/>
                <a:cs typeface="Times New Roman" panose="02020603050405020304" pitchFamily="18" charset="0"/>
              </a:rPr>
              <a:t>Calodiscus</a:t>
            </a:r>
            <a:r>
              <a:rPr lang="es-ES" sz="1000"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ibericus</a:t>
            </a:r>
            <a:r>
              <a:rPr lang="es-ES" sz="1000" dirty="0">
                <a:latin typeface="Cambria" panose="02040503050406030204" pitchFamily="18" charset="0"/>
                <a:cs typeface="Times New Roman" panose="02020603050405020304" pitchFamily="18" charset="0"/>
              </a:rPr>
              <a:t>.</a:t>
            </a:r>
            <a:r>
              <a:rPr lang="es-ES" sz="1000" i="1" dirty="0">
                <a:latin typeface="Cambria" panose="02040503050406030204" pitchFamily="18" charset="0"/>
                <a:cs typeface="Times New Roman" panose="02020603050405020304" pitchFamily="18" charset="0"/>
              </a:rPr>
              <a:t> </a:t>
            </a:r>
            <a:r>
              <a:rPr lang="es-ES" sz="1000" dirty="0">
                <a:latin typeface="Cambria" panose="02040503050406030204" pitchFamily="18" charset="0"/>
                <a:cs typeface="Times New Roman" panose="02020603050405020304" pitchFamily="18" charset="0"/>
              </a:rPr>
              <a:t>E-F) </a:t>
            </a:r>
            <a:r>
              <a:rPr lang="es-ES" sz="1000" i="1" dirty="0" err="1">
                <a:latin typeface="Cambria" panose="02040503050406030204" pitchFamily="18" charset="0"/>
                <a:cs typeface="Times New Roman" panose="02020603050405020304" pitchFamily="18" charset="0"/>
              </a:rPr>
              <a:t>Delgadella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souzai</a:t>
            </a:r>
            <a:r>
              <a:rPr lang="es-ES" sz="1000" dirty="0">
                <a:latin typeface="Cambria" panose="02040503050406030204" pitchFamily="18" charset="0"/>
                <a:cs typeface="Times New Roman" panose="02020603050405020304" pitchFamily="18" charset="0"/>
              </a:rPr>
              <a:t>. G) </a:t>
            </a:r>
            <a:r>
              <a:rPr lang="es-ES" sz="1000" i="1" dirty="0" err="1">
                <a:latin typeface="Cambria" panose="02040503050406030204" pitchFamily="18" charset="0"/>
                <a:cs typeface="Times New Roman" panose="02020603050405020304" pitchFamily="18" charset="0"/>
              </a:rPr>
              <a:t>Hebediscus</a:t>
            </a:r>
            <a:r>
              <a:rPr lang="es-ES" sz="1000" dirty="0">
                <a:latin typeface="Cambria" panose="02040503050406030204" pitchFamily="18" charset="0"/>
                <a:cs typeface="Times New Roman" panose="02020603050405020304" pitchFamily="18" charset="0"/>
              </a:rPr>
              <a:t> </a:t>
            </a:r>
            <a:r>
              <a:rPr lang="es-ES" sz="1000" dirty="0" err="1">
                <a:latin typeface="Cambria" panose="02040503050406030204" pitchFamily="18" charset="0"/>
                <a:cs typeface="Times New Roman" panose="02020603050405020304" pitchFamily="18" charset="0"/>
              </a:rPr>
              <a:t>sp</a:t>
            </a:r>
            <a:r>
              <a:rPr lang="es-ES" sz="1000" dirty="0">
                <a:latin typeface="Cambria" panose="02040503050406030204" pitchFamily="18" charset="0"/>
                <a:cs typeface="Times New Roman" panose="02020603050405020304" pitchFamily="18" charset="0"/>
              </a:rPr>
              <a:t>. H) </a:t>
            </a:r>
            <a:r>
              <a:rPr lang="es-ES" sz="1000" i="1" dirty="0" err="1">
                <a:latin typeface="Cambria" panose="02040503050406030204" pitchFamily="18" charset="0"/>
                <a:cs typeface="Times New Roman" panose="02020603050405020304" pitchFamily="18" charset="0"/>
              </a:rPr>
              <a:t>Triangulaspis</a:t>
            </a:r>
            <a:r>
              <a:rPr lang="es-ES" sz="1000" i="1" dirty="0">
                <a:latin typeface="Cambria" panose="02040503050406030204" pitchFamily="18" charset="0"/>
                <a:cs typeface="Times New Roman" panose="02020603050405020304" pitchFamily="18" charset="0"/>
              </a:rPr>
              <a:t> fusca</a:t>
            </a:r>
            <a:r>
              <a:rPr lang="es-ES" sz="1000" dirty="0">
                <a:latin typeface="Cambria" panose="02040503050406030204" pitchFamily="18" charset="0"/>
                <a:cs typeface="Times New Roman" panose="02020603050405020304" pitchFamily="18" charset="0"/>
              </a:rPr>
              <a:t>. I) </a:t>
            </a:r>
            <a:r>
              <a:rPr lang="es-ES" sz="1000" i="1" dirty="0" err="1">
                <a:latin typeface="Cambria" panose="02040503050406030204" pitchFamily="18" charset="0"/>
                <a:cs typeface="Times New Roman" panose="02020603050405020304" pitchFamily="18" charset="0"/>
              </a:rPr>
              <a:t>Andalusiana</a:t>
            </a:r>
            <a:r>
              <a:rPr lang="es-ES" sz="1000" i="1" dirty="0">
                <a:latin typeface="Cambria" panose="02040503050406030204" pitchFamily="18" charset="0"/>
                <a:cs typeface="Times New Roman" panose="02020603050405020304" pitchFamily="18" charset="0"/>
              </a:rPr>
              <a:t> cornuta</a:t>
            </a:r>
            <a:r>
              <a:rPr lang="es-ES" sz="1000" dirty="0">
                <a:latin typeface="Cambria" panose="02040503050406030204" pitchFamily="18" charset="0"/>
                <a:cs typeface="Times New Roman" panose="02020603050405020304" pitchFamily="18" charset="0"/>
              </a:rPr>
              <a:t>. J) </a:t>
            </a:r>
            <a:r>
              <a:rPr lang="es-ES" sz="1000" i="1" dirty="0" err="1">
                <a:latin typeface="Cambria" panose="02040503050406030204" pitchFamily="18" charset="0"/>
                <a:cs typeface="Times New Roman" panose="02020603050405020304" pitchFamily="18" charset="0"/>
              </a:rPr>
              <a:t>Alanisia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guillermoi</a:t>
            </a:r>
            <a:r>
              <a:rPr lang="es-ES" sz="1000" dirty="0">
                <a:latin typeface="Cambria" panose="02040503050406030204" pitchFamily="18" charset="0"/>
                <a:cs typeface="Times New Roman" panose="02020603050405020304" pitchFamily="18" charset="0"/>
              </a:rPr>
              <a:t>.   K) </a:t>
            </a:r>
            <a:r>
              <a:rPr lang="es-ES" sz="1000" i="1" dirty="0" err="1">
                <a:latin typeface="Cambria" panose="02040503050406030204" pitchFamily="18" charset="0"/>
                <a:cs typeface="Times New Roman" panose="02020603050405020304" pitchFamily="18" charset="0"/>
              </a:rPr>
              <a:t>Strenuaeva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sampelayoi</a:t>
            </a:r>
            <a:r>
              <a:rPr lang="es-ES" sz="1000" dirty="0">
                <a:latin typeface="Cambria" panose="02040503050406030204" pitchFamily="18" charset="0"/>
                <a:cs typeface="Times New Roman" panose="02020603050405020304" pitchFamily="18" charset="0"/>
              </a:rPr>
              <a:t>. L) </a:t>
            </a:r>
            <a:r>
              <a:rPr lang="es-ES" sz="1000" i="1" dirty="0" err="1">
                <a:latin typeface="Cambria" panose="02040503050406030204" pitchFamily="18" charset="0"/>
                <a:cs typeface="Times New Roman" panose="02020603050405020304" pitchFamily="18" charset="0"/>
              </a:rPr>
              <a:t>Hamatolenus</a:t>
            </a:r>
            <a:r>
              <a:rPr lang="es-ES" sz="1000"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Protaldonaia</a:t>
            </a:r>
            <a:r>
              <a:rPr lang="es-ES" sz="1000" dirty="0">
                <a:latin typeface="Cambria" panose="02040503050406030204" pitchFamily="18" charset="0"/>
                <a:cs typeface="Times New Roman" panose="02020603050405020304" pitchFamily="18" charset="0"/>
              </a:rPr>
              <a:t>)</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morenicus</a:t>
            </a:r>
            <a:r>
              <a:rPr lang="es-ES" sz="1000" i="1" dirty="0">
                <a:latin typeface="Cambria" panose="02040503050406030204" pitchFamily="18" charset="0"/>
                <a:cs typeface="Times New Roman" panose="02020603050405020304" pitchFamily="18" charset="0"/>
              </a:rPr>
              <a:t>. </a:t>
            </a:r>
            <a:r>
              <a:rPr lang="es-ES" sz="1000" dirty="0">
                <a:latin typeface="Cambria" panose="02040503050406030204" pitchFamily="18" charset="0"/>
                <a:cs typeface="Times New Roman" panose="02020603050405020304" pitchFamily="18" charset="0"/>
              </a:rPr>
              <a:t>M) </a:t>
            </a:r>
            <a:r>
              <a:rPr lang="es-ES" sz="1000" i="1" dirty="0" err="1">
                <a:latin typeface="Cambria" panose="02040503050406030204" pitchFamily="18" charset="0"/>
                <a:cs typeface="Times New Roman" panose="02020603050405020304" pitchFamily="18" charset="0"/>
              </a:rPr>
              <a:t>Termierella</a:t>
            </a:r>
            <a:r>
              <a:rPr lang="es-ES" sz="1000" i="1" dirty="0">
                <a:latin typeface="Cambria" panose="02040503050406030204" pitchFamily="18" charset="0"/>
                <a:cs typeface="Times New Roman" panose="02020603050405020304" pitchFamily="18" charset="0"/>
              </a:rPr>
              <a:t> sevillana</a:t>
            </a:r>
            <a:r>
              <a:rPr lang="es-ES" sz="1000" dirty="0">
                <a:latin typeface="Cambria" panose="02040503050406030204" pitchFamily="18" charset="0"/>
                <a:cs typeface="Times New Roman" panose="02020603050405020304" pitchFamily="18" charset="0"/>
              </a:rPr>
              <a:t>. N-O) </a:t>
            </a:r>
            <a:r>
              <a:rPr lang="es-ES" sz="1000" i="1" dirty="0" err="1">
                <a:latin typeface="Cambria" panose="02040503050406030204" pitchFamily="18" charset="0"/>
                <a:cs typeface="Times New Roman" panose="02020603050405020304" pitchFamily="18" charset="0"/>
              </a:rPr>
              <a:t>Perrector</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perrectus</a:t>
            </a:r>
            <a:r>
              <a:rPr lang="es-ES" sz="1000" dirty="0">
                <a:latin typeface="Cambria" panose="02040503050406030204" pitchFamily="18" charset="0"/>
                <a:cs typeface="Times New Roman" panose="02020603050405020304" pitchFamily="18" charset="0"/>
              </a:rPr>
              <a:t>. P) </a:t>
            </a:r>
            <a:r>
              <a:rPr lang="es-ES" sz="1000" i="1" dirty="0" err="1">
                <a:latin typeface="Cambria" panose="02040503050406030204" pitchFamily="18" charset="0"/>
                <a:cs typeface="Times New Roman" panose="02020603050405020304" pitchFamily="18" charset="0"/>
              </a:rPr>
              <a:t>Saukianda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andalusiae</a:t>
            </a:r>
            <a:r>
              <a:rPr lang="es-ES" sz="1000" dirty="0">
                <a:latin typeface="Cambria" panose="02040503050406030204" pitchFamily="18" charset="0"/>
                <a:cs typeface="Times New Roman" panose="02020603050405020304" pitchFamily="18" charset="0"/>
              </a:rPr>
              <a:t>. Q) </a:t>
            </a:r>
            <a:r>
              <a:rPr lang="es-ES" sz="1000" i="1" dirty="0" err="1">
                <a:latin typeface="Cambria" panose="02040503050406030204" pitchFamily="18" charset="0"/>
                <a:cs typeface="Times New Roman" panose="02020603050405020304" pitchFamily="18" charset="0"/>
              </a:rPr>
              <a:t>Kingaspis</a:t>
            </a:r>
            <a:r>
              <a:rPr lang="es-ES" sz="1000"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Kingaspoides</a:t>
            </a:r>
            <a:r>
              <a:rPr lang="es-ES" sz="1000" dirty="0">
                <a:latin typeface="Cambria" panose="02040503050406030204" pitchFamily="18" charset="0"/>
                <a:cs typeface="Times New Roman" panose="02020603050405020304" pitchFamily="18" charset="0"/>
              </a:rPr>
              <a:t>) cf. </a:t>
            </a:r>
            <a:r>
              <a:rPr lang="es-ES" sz="1000" i="1" dirty="0" err="1">
                <a:latin typeface="Cambria" panose="02040503050406030204" pitchFamily="18" charset="0"/>
                <a:cs typeface="Times New Roman" panose="02020603050405020304" pitchFamily="18" charset="0"/>
              </a:rPr>
              <a:t>velata</a:t>
            </a:r>
            <a:r>
              <a:rPr lang="es-ES" sz="1000" dirty="0">
                <a:latin typeface="Cambria" panose="02040503050406030204" pitchFamily="18" charset="0"/>
                <a:cs typeface="Times New Roman" panose="02020603050405020304" pitchFamily="18" charset="0"/>
              </a:rPr>
              <a:t>. R) </a:t>
            </a:r>
            <a:r>
              <a:rPr lang="es-ES" sz="1000" i="1" dirty="0" err="1">
                <a:latin typeface="Cambria" panose="02040503050406030204" pitchFamily="18" charset="0"/>
                <a:cs typeface="Times New Roman" panose="02020603050405020304" pitchFamily="18" charset="0"/>
              </a:rPr>
              <a:t>Callavia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choffati</a:t>
            </a:r>
            <a:r>
              <a:rPr lang="es-ES" sz="1000" i="1" dirty="0">
                <a:latin typeface="Cambria" panose="02040503050406030204" pitchFamily="18" charset="0"/>
                <a:cs typeface="Times New Roman" panose="02020603050405020304" pitchFamily="18" charset="0"/>
              </a:rPr>
              <a:t>. S) </a:t>
            </a:r>
            <a:r>
              <a:rPr lang="es-ES" sz="1000" i="1" dirty="0" err="1">
                <a:latin typeface="Cambria" panose="02040503050406030204" pitchFamily="18" charset="0"/>
                <a:cs typeface="Times New Roman" panose="02020603050405020304" pitchFamily="18" charset="0"/>
              </a:rPr>
              <a:t>Hicksia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elvensis</a:t>
            </a:r>
            <a:r>
              <a:rPr lang="es-ES" sz="1000" dirty="0">
                <a:latin typeface="Cambria" panose="02040503050406030204" pitchFamily="18" charset="0"/>
                <a:cs typeface="Times New Roman" panose="02020603050405020304" pitchFamily="18" charset="0"/>
              </a:rPr>
              <a:t>. T) </a:t>
            </a:r>
            <a:r>
              <a:rPr lang="es-ES" sz="1000" i="1" dirty="0" err="1">
                <a:latin typeface="Cambria" panose="02040503050406030204" pitchFamily="18" charset="0"/>
                <a:cs typeface="Times New Roman" panose="02020603050405020304" pitchFamily="18" charset="0"/>
              </a:rPr>
              <a:t>Rinconia</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schneideri</a:t>
            </a:r>
            <a:r>
              <a:rPr lang="es-ES" sz="1000" dirty="0">
                <a:latin typeface="Cambria" panose="02040503050406030204" pitchFamily="18" charset="0"/>
                <a:cs typeface="Times New Roman" panose="02020603050405020304" pitchFamily="18" charset="0"/>
              </a:rPr>
              <a:t>. U) </a:t>
            </a:r>
            <a:r>
              <a:rPr lang="es-ES" sz="1000" i="1" dirty="0" err="1">
                <a:latin typeface="Cambria" panose="02040503050406030204" pitchFamily="18" charset="0"/>
                <a:cs typeface="Times New Roman" panose="02020603050405020304" pitchFamily="18" charset="0"/>
              </a:rPr>
              <a:t>Atops</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calanus</a:t>
            </a:r>
            <a:r>
              <a:rPr lang="es-ES" sz="1000" dirty="0">
                <a:latin typeface="Cambria" panose="02040503050406030204" pitchFamily="18" charset="0"/>
                <a:cs typeface="Times New Roman" panose="02020603050405020304" pitchFamily="18" charset="0"/>
              </a:rPr>
              <a:t>. V) </a:t>
            </a:r>
            <a:r>
              <a:rPr lang="es-ES" sz="1000" i="1" dirty="0" err="1">
                <a:latin typeface="Cambria" panose="02040503050406030204" pitchFamily="18" charset="0"/>
                <a:cs typeface="Times New Roman" panose="02020603050405020304" pitchFamily="18" charset="0"/>
              </a:rPr>
              <a:t>Pseudatops</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reticulatus</a:t>
            </a:r>
            <a:r>
              <a:rPr lang="es-ES" sz="1000" dirty="0">
                <a:latin typeface="Cambria" panose="02040503050406030204" pitchFamily="18" charset="0"/>
                <a:cs typeface="Times New Roman" panose="02020603050405020304" pitchFamily="18" charset="0"/>
              </a:rPr>
              <a:t>. W) </a:t>
            </a:r>
            <a:r>
              <a:rPr lang="es-ES" sz="1000" i="1" dirty="0" err="1">
                <a:latin typeface="Cambria" panose="02040503050406030204" pitchFamily="18" charset="0"/>
                <a:cs typeface="Times New Roman" panose="02020603050405020304" pitchFamily="18" charset="0"/>
              </a:rPr>
              <a:t>Gigantopygus</a:t>
            </a:r>
            <a:r>
              <a:rPr lang="es-ES" sz="1000" dirty="0">
                <a:latin typeface="Cambria" panose="02040503050406030204" pitchFamily="18" charset="0"/>
                <a:cs typeface="Times New Roman" panose="02020603050405020304" pitchFamily="18" charset="0"/>
              </a:rPr>
              <a:t> cf. </a:t>
            </a:r>
            <a:r>
              <a:rPr lang="es-ES" sz="1000" i="1" dirty="0" err="1">
                <a:latin typeface="Cambria" panose="02040503050406030204" pitchFamily="18" charset="0"/>
                <a:cs typeface="Times New Roman" panose="02020603050405020304" pitchFamily="18" charset="0"/>
              </a:rPr>
              <a:t>bondoni</a:t>
            </a:r>
            <a:r>
              <a:rPr lang="es-ES" sz="1000" dirty="0">
                <a:latin typeface="Cambria" panose="02040503050406030204" pitchFamily="18" charset="0"/>
                <a:cs typeface="Times New Roman" panose="02020603050405020304" pitchFamily="18" charset="0"/>
              </a:rPr>
              <a:t>. </a:t>
            </a:r>
            <a:r>
              <a:rPr lang="es-ES" sz="1000" i="1" dirty="0">
                <a:latin typeface="Cambria" panose="02040503050406030204" pitchFamily="18" charset="0"/>
                <a:cs typeface="Times New Roman" panose="02020603050405020304" pitchFamily="18" charset="0"/>
              </a:rPr>
              <a:t> X) </a:t>
            </a:r>
            <a:r>
              <a:rPr lang="es-ES" sz="1000" i="1" dirty="0" err="1">
                <a:latin typeface="Cambria" panose="02040503050406030204" pitchFamily="18" charset="0"/>
                <a:cs typeface="Times New Roman" panose="02020603050405020304" pitchFamily="18" charset="0"/>
              </a:rPr>
              <a:t>Eops</a:t>
            </a:r>
            <a:r>
              <a:rPr lang="es-ES" sz="1000" i="1" dirty="0">
                <a:latin typeface="Cambria" panose="02040503050406030204" pitchFamily="18" charset="0"/>
                <a:cs typeface="Times New Roman" panose="02020603050405020304" pitchFamily="18" charset="0"/>
              </a:rPr>
              <a:t> </a:t>
            </a:r>
            <a:r>
              <a:rPr lang="es-ES" sz="1000" i="1" dirty="0" err="1">
                <a:latin typeface="Cambria" panose="02040503050406030204" pitchFamily="18" charset="0"/>
                <a:cs typeface="Times New Roman" panose="02020603050405020304" pitchFamily="18" charset="0"/>
              </a:rPr>
              <a:t>eo</a:t>
            </a:r>
            <a:r>
              <a:rPr lang="es-ES" sz="1000" i="1" dirty="0">
                <a:latin typeface="Cambria" panose="02040503050406030204" pitchFamily="18" charset="0"/>
                <a:cs typeface="Times New Roman" panose="02020603050405020304" pitchFamily="18" charset="0"/>
              </a:rPr>
              <a:t>. Y) </a:t>
            </a:r>
            <a:r>
              <a:rPr lang="es-ES" sz="1000" i="1" dirty="0" err="1">
                <a:latin typeface="Cambria" panose="02040503050406030204" pitchFamily="18" charset="0"/>
                <a:cs typeface="Times New Roman" panose="02020603050405020304" pitchFamily="18" charset="0"/>
              </a:rPr>
              <a:t>Strenuella</a:t>
            </a:r>
            <a:r>
              <a:rPr lang="es-ES" sz="1000" i="1" dirty="0">
                <a:latin typeface="Cambria" panose="02040503050406030204" pitchFamily="18" charset="0"/>
                <a:cs typeface="Times New Roman" panose="02020603050405020304" pitchFamily="18" charset="0"/>
              </a:rPr>
              <a:t>. </a:t>
            </a:r>
            <a:r>
              <a:rPr lang="es-ES" sz="1000" dirty="0">
                <a:latin typeface="Cambria" panose="02040503050406030204" pitchFamily="18" charset="0"/>
                <a:cs typeface="Times New Roman" panose="02020603050405020304" pitchFamily="18" charset="0"/>
              </a:rPr>
              <a:t>n </a:t>
            </a:r>
            <a:r>
              <a:rPr lang="es-ES" sz="1000" dirty="0" err="1">
                <a:latin typeface="Cambria" panose="02040503050406030204" pitchFamily="18" charset="0"/>
                <a:cs typeface="Times New Roman" panose="02020603050405020304" pitchFamily="18" charset="0"/>
              </a:rPr>
              <a:t>sp</a:t>
            </a:r>
            <a:r>
              <a:rPr lang="es-ES" sz="1000" dirty="0">
                <a:latin typeface="Cambria" panose="02040503050406030204" pitchFamily="18" charset="0"/>
                <a:cs typeface="Times New Roman" panose="02020603050405020304" pitchFamily="18" charset="0"/>
              </a:rPr>
              <a:t>. </a:t>
            </a:r>
            <a:r>
              <a:rPr lang="es-ES" sz="1000" i="1" dirty="0">
                <a:latin typeface="Cambria" panose="02040503050406030204" pitchFamily="18" charset="0"/>
                <a:cs typeface="Times New Roman" panose="02020603050405020304" pitchFamily="18" charset="0"/>
              </a:rPr>
              <a:t>Z) </a:t>
            </a:r>
            <a:r>
              <a:rPr lang="es-ES" sz="1000" i="1" dirty="0" err="1">
                <a:latin typeface="Cambria" panose="02040503050406030204" pitchFamily="18" charset="0"/>
                <a:cs typeface="Times New Roman" panose="02020603050405020304" pitchFamily="18" charset="0"/>
              </a:rPr>
              <a:t>Acanthomicmacca</a:t>
            </a:r>
            <a:r>
              <a:rPr lang="es-ES" sz="1000" dirty="0">
                <a:latin typeface="Cambria" panose="02040503050406030204" pitchFamily="18" charset="0"/>
                <a:cs typeface="Times New Roman" panose="02020603050405020304" pitchFamily="18" charset="0"/>
              </a:rPr>
              <a:t>? </a:t>
            </a:r>
            <a:r>
              <a:rPr lang="es-ES" sz="1000" dirty="0" err="1">
                <a:latin typeface="Cambria" panose="02040503050406030204" pitchFamily="18" charset="0"/>
                <a:cs typeface="Times New Roman" panose="02020603050405020304" pitchFamily="18" charset="0"/>
              </a:rPr>
              <a:t>sp</a:t>
            </a:r>
            <a:r>
              <a:rPr lang="es-ES" sz="1000" dirty="0">
                <a:latin typeface="Cambria" panose="02040503050406030204" pitchFamily="18" charset="0"/>
                <a:cs typeface="Times New Roman" panose="02020603050405020304" pitchFamily="18" charset="0"/>
              </a:rPr>
              <a:t>. </a:t>
            </a:r>
            <a:r>
              <a:rPr lang="es-ES" sz="1000" dirty="0" err="1">
                <a:latin typeface="Cambria" panose="02040503050406030204" pitchFamily="18" charset="0"/>
                <a:cs typeface="Times New Roman" panose="02020603050405020304" pitchFamily="18" charset="0"/>
              </a:rPr>
              <a:t>Scale</a:t>
            </a:r>
            <a:r>
              <a:rPr lang="es-ES" sz="1000" dirty="0">
                <a:latin typeface="Cambria" panose="02040503050406030204" pitchFamily="18" charset="0"/>
                <a:cs typeface="Times New Roman" panose="02020603050405020304" pitchFamily="18" charset="0"/>
              </a:rPr>
              <a:t> </a:t>
            </a:r>
            <a:r>
              <a:rPr lang="es-ES" sz="1000" dirty="0" err="1">
                <a:latin typeface="Cambria" panose="02040503050406030204" pitchFamily="18" charset="0"/>
                <a:cs typeface="Times New Roman" panose="02020603050405020304" pitchFamily="18" charset="0"/>
              </a:rPr>
              <a:t>bars</a:t>
            </a:r>
            <a:r>
              <a:rPr lang="es-ES" sz="1000" dirty="0">
                <a:latin typeface="Cambria" panose="02040503050406030204" pitchFamily="18" charset="0"/>
                <a:cs typeface="Times New Roman" panose="02020603050405020304" pitchFamily="18" charset="0"/>
              </a:rPr>
              <a:t>: 2 mm (A, B, E, F, T), 1 mm (C, D, H, I, G),  5 mm (J–S, Y), 10 mm (I, U–X, Z).  </a:t>
            </a:r>
          </a:p>
        </p:txBody>
      </p:sp>
      <p:pic>
        <p:nvPicPr>
          <p:cNvPr id="9" name="Imagen 8" descr="Logotipo&#10;&#10;Descripción generada automáticamente">
            <a:extLst>
              <a:ext uri="{FF2B5EF4-FFF2-40B4-BE49-F238E27FC236}">
                <a16:creationId xmlns:a16="http://schemas.microsoft.com/office/drawing/2014/main" id="{C8A0D586-DAF6-FC14-EBEA-6DB6A95E9258}"/>
              </a:ext>
            </a:extLst>
          </p:cNvPr>
          <p:cNvPicPr>
            <a:picLocks noChangeAspect="1"/>
          </p:cNvPicPr>
          <p:nvPr/>
        </p:nvPicPr>
        <p:blipFill>
          <a:blip r:embed="rId3"/>
          <a:stretch>
            <a:fillRect/>
          </a:stretch>
        </p:blipFill>
        <p:spPr>
          <a:xfrm>
            <a:off x="259782" y="137638"/>
            <a:ext cx="2397539" cy="730160"/>
          </a:xfrm>
          <a:prstGeom prst="rect">
            <a:avLst/>
          </a:prstGeom>
        </p:spPr>
      </p:pic>
      <p:sp>
        <p:nvSpPr>
          <p:cNvPr id="11" name="CuadroTexto 10">
            <a:extLst>
              <a:ext uri="{FF2B5EF4-FFF2-40B4-BE49-F238E27FC236}">
                <a16:creationId xmlns:a16="http://schemas.microsoft.com/office/drawing/2014/main" id="{95CEB371-DE4E-A95D-49C0-456AE394308F}"/>
              </a:ext>
            </a:extLst>
          </p:cNvPr>
          <p:cNvSpPr txBox="1"/>
          <p:nvPr/>
        </p:nvSpPr>
        <p:spPr>
          <a:xfrm>
            <a:off x="259782" y="1078134"/>
            <a:ext cx="2397538" cy="1015663"/>
          </a:xfrm>
          <a:prstGeom prst="rect">
            <a:avLst/>
          </a:prstGeom>
          <a:noFill/>
        </p:spPr>
        <p:txBody>
          <a:bodyPr wrap="square">
            <a:spAutoFit/>
          </a:bodyPr>
          <a:lstStyle/>
          <a:p>
            <a:pPr algn="just"/>
            <a:r>
              <a:rPr lang="es-ES" sz="1200" dirty="0">
                <a:latin typeface="Cambria" panose="02040503050406030204" pitchFamily="18" charset="0"/>
              </a:rPr>
              <a:t>Up </a:t>
            </a:r>
            <a:r>
              <a:rPr lang="es-ES" sz="1200" dirty="0" err="1">
                <a:latin typeface="Cambria" panose="02040503050406030204" pitchFamily="18" charset="0"/>
              </a:rPr>
              <a:t>to</a:t>
            </a:r>
            <a:r>
              <a:rPr lang="es-ES" sz="1200" dirty="0">
                <a:latin typeface="Cambria" panose="02040503050406030204" pitchFamily="18" charset="0"/>
              </a:rPr>
              <a:t> </a:t>
            </a:r>
            <a:r>
              <a:rPr lang="es-ES" sz="1200" dirty="0" err="1">
                <a:latin typeface="Cambria" panose="02040503050406030204" pitchFamily="18" charset="0"/>
              </a:rPr>
              <a:t>now</a:t>
            </a:r>
            <a:r>
              <a:rPr lang="es-ES" sz="1200" dirty="0">
                <a:latin typeface="Cambria" panose="02040503050406030204" pitchFamily="18" charset="0"/>
              </a:rPr>
              <a:t>, </a:t>
            </a:r>
            <a:r>
              <a:rPr lang="es-ES" sz="1200" dirty="0" err="1">
                <a:latin typeface="Cambria" panose="02040503050406030204" pitchFamily="18" charset="0"/>
              </a:rPr>
              <a:t>twenty-three</a:t>
            </a:r>
            <a:r>
              <a:rPr lang="es-ES" sz="1200" dirty="0">
                <a:latin typeface="Cambria" panose="02040503050406030204" pitchFamily="18" charset="0"/>
              </a:rPr>
              <a:t> </a:t>
            </a:r>
            <a:r>
              <a:rPr lang="es-ES" sz="1200" dirty="0" err="1">
                <a:latin typeface="Cambria" panose="02040503050406030204" pitchFamily="18" charset="0"/>
              </a:rPr>
              <a:t>species</a:t>
            </a:r>
            <a:r>
              <a:rPr lang="es-ES" sz="1200" dirty="0">
                <a:latin typeface="Cambria" panose="02040503050406030204" pitchFamily="18" charset="0"/>
              </a:rPr>
              <a:t> </a:t>
            </a:r>
            <a:r>
              <a:rPr lang="es-ES" sz="1200" dirty="0" err="1">
                <a:latin typeface="Cambria" panose="02040503050406030204" pitchFamily="18" charset="0"/>
              </a:rPr>
              <a:t>of</a:t>
            </a:r>
            <a:r>
              <a:rPr lang="es-ES" sz="1200" dirty="0">
                <a:latin typeface="Cambria" panose="02040503050406030204" pitchFamily="18" charset="0"/>
              </a:rPr>
              <a:t> trilobites </a:t>
            </a:r>
            <a:r>
              <a:rPr lang="es-ES" sz="1200" dirty="0" err="1">
                <a:latin typeface="Cambria" panose="02040503050406030204" pitchFamily="18" charset="0"/>
              </a:rPr>
              <a:t>have</a:t>
            </a:r>
            <a:r>
              <a:rPr lang="es-ES" sz="1200" dirty="0">
                <a:latin typeface="Cambria" panose="02040503050406030204" pitchFamily="18" charset="0"/>
              </a:rPr>
              <a:t> </a:t>
            </a:r>
            <a:r>
              <a:rPr lang="es-ES" sz="1200" dirty="0" err="1">
                <a:latin typeface="Cambria" panose="02040503050406030204" pitchFamily="18" charset="0"/>
              </a:rPr>
              <a:t>been</a:t>
            </a:r>
            <a:r>
              <a:rPr lang="es-ES" sz="1200" dirty="0">
                <a:latin typeface="Cambria" panose="02040503050406030204" pitchFamily="18" charset="0"/>
              </a:rPr>
              <a:t> </a:t>
            </a:r>
            <a:r>
              <a:rPr lang="es-ES" sz="1200" dirty="0" err="1">
                <a:latin typeface="Cambria" panose="02040503050406030204" pitchFamily="18" charset="0"/>
              </a:rPr>
              <a:t>described</a:t>
            </a:r>
            <a:r>
              <a:rPr lang="es-ES" sz="1200" dirty="0">
                <a:latin typeface="Cambria" panose="02040503050406030204" pitchFamily="18" charset="0"/>
              </a:rPr>
              <a:t> so </a:t>
            </a:r>
            <a:r>
              <a:rPr lang="es-ES" sz="1200" dirty="0" err="1">
                <a:latin typeface="Cambria" panose="02040503050406030204" pitchFamily="18" charset="0"/>
              </a:rPr>
              <a:t>far</a:t>
            </a:r>
            <a:r>
              <a:rPr lang="es-ES" sz="1200" dirty="0">
                <a:latin typeface="Cambria" panose="02040503050406030204" pitchFamily="18" charset="0"/>
              </a:rPr>
              <a:t>, as </a:t>
            </a:r>
            <a:r>
              <a:rPr lang="es-ES" sz="1200" dirty="0" err="1">
                <a:latin typeface="Cambria" panose="02040503050406030204" pitchFamily="18" charset="0"/>
              </a:rPr>
              <a:t>well</a:t>
            </a:r>
            <a:r>
              <a:rPr lang="es-ES" sz="1200" dirty="0">
                <a:latin typeface="Cambria" panose="02040503050406030204" pitchFamily="18" charset="0"/>
              </a:rPr>
              <a:t> as </a:t>
            </a:r>
            <a:r>
              <a:rPr lang="es-ES" sz="1200" dirty="0" err="1">
                <a:latin typeface="Cambria" panose="02040503050406030204" pitchFamily="18" charset="0"/>
              </a:rPr>
              <a:t>other</a:t>
            </a:r>
            <a:r>
              <a:rPr lang="es-ES" sz="1200" dirty="0">
                <a:latin typeface="Cambria" panose="02040503050406030204" pitchFamily="18" charset="0"/>
              </a:rPr>
              <a:t> </a:t>
            </a:r>
            <a:r>
              <a:rPr lang="es-ES" sz="1200" dirty="0" err="1">
                <a:latin typeface="Cambria" panose="02040503050406030204" pitchFamily="18" charset="0"/>
              </a:rPr>
              <a:t>fossil</a:t>
            </a:r>
            <a:r>
              <a:rPr lang="es-ES" sz="1200" dirty="0">
                <a:latin typeface="Cambria" panose="02040503050406030204" pitchFamily="18" charset="0"/>
              </a:rPr>
              <a:t> </a:t>
            </a:r>
            <a:r>
              <a:rPr lang="es-ES" sz="1200" dirty="0" err="1">
                <a:latin typeface="Cambria" panose="02040503050406030204" pitchFamily="18" charset="0"/>
              </a:rPr>
              <a:t>groups</a:t>
            </a:r>
            <a:r>
              <a:rPr lang="es-ES" sz="1200" dirty="0">
                <a:latin typeface="Cambria" panose="02040503050406030204" pitchFamily="18" charset="0"/>
              </a:rPr>
              <a:t> </a:t>
            </a:r>
            <a:r>
              <a:rPr lang="es-ES" sz="1200" dirty="0" err="1">
                <a:latin typeface="Cambria" panose="02040503050406030204" pitchFamily="18" charset="0"/>
              </a:rPr>
              <a:t>like</a:t>
            </a:r>
            <a:r>
              <a:rPr lang="es-ES" sz="1200" dirty="0">
                <a:latin typeface="Cambria" panose="02040503050406030204" pitchFamily="18" charset="0"/>
              </a:rPr>
              <a:t> </a:t>
            </a:r>
            <a:r>
              <a:rPr lang="es-ES" sz="1200" dirty="0" err="1">
                <a:latin typeface="Cambria" panose="02040503050406030204" pitchFamily="18" charset="0"/>
              </a:rPr>
              <a:t>brachiopods</a:t>
            </a:r>
            <a:r>
              <a:rPr lang="es-ES" sz="1200" dirty="0">
                <a:latin typeface="Cambria" panose="02040503050406030204" pitchFamily="18" charset="0"/>
              </a:rPr>
              <a:t>, </a:t>
            </a:r>
            <a:r>
              <a:rPr lang="es-ES" sz="1200" dirty="0" err="1">
                <a:latin typeface="Cambria" panose="02040503050406030204" pitchFamily="18" charset="0"/>
              </a:rPr>
              <a:t>helcionellids</a:t>
            </a:r>
            <a:r>
              <a:rPr lang="es-ES" sz="1200" dirty="0">
                <a:latin typeface="Cambria" panose="02040503050406030204" pitchFamily="18" charset="0"/>
              </a:rPr>
              <a:t>, </a:t>
            </a:r>
            <a:r>
              <a:rPr lang="es-ES" sz="1200" dirty="0" err="1">
                <a:latin typeface="Cambria" panose="02040503050406030204" pitchFamily="18" charset="0"/>
              </a:rPr>
              <a:t>or</a:t>
            </a:r>
            <a:r>
              <a:rPr lang="es-ES" sz="1200" dirty="0">
                <a:latin typeface="Cambria" panose="02040503050406030204" pitchFamily="18" charset="0"/>
              </a:rPr>
              <a:t> </a:t>
            </a:r>
            <a:r>
              <a:rPr lang="es-ES" sz="1200" dirty="0" err="1">
                <a:latin typeface="Cambria" panose="02040503050406030204" pitchFamily="18" charset="0"/>
              </a:rPr>
              <a:t>chancellorids</a:t>
            </a:r>
            <a:r>
              <a:rPr lang="es-ES" sz="1200" dirty="0">
                <a:latin typeface="Cambria" panose="02040503050406030204" pitchFamily="18" charset="0"/>
              </a:rPr>
              <a:t>.</a:t>
            </a:r>
          </a:p>
        </p:txBody>
      </p:sp>
      <p:sp>
        <p:nvSpPr>
          <p:cNvPr id="12" name="Rectángulo redondeado 11">
            <a:hlinkClick r:id="" action="ppaction://hlinkshowjump?jump=nextslide"/>
            <a:extLst>
              <a:ext uri="{FF2B5EF4-FFF2-40B4-BE49-F238E27FC236}">
                <a16:creationId xmlns:a16="http://schemas.microsoft.com/office/drawing/2014/main" id="{78FFE4A4-83FA-8B85-B5D2-519375CBBDEB}"/>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Next</a:t>
            </a:r>
          </a:p>
        </p:txBody>
      </p:sp>
      <p:sp>
        <p:nvSpPr>
          <p:cNvPr id="13" name="Rectángulo redondeado 12">
            <a:hlinkClick r:id="" action="ppaction://hlinkshowjump?jump=previousslide"/>
            <a:extLst>
              <a:ext uri="{FF2B5EF4-FFF2-40B4-BE49-F238E27FC236}">
                <a16:creationId xmlns:a16="http://schemas.microsoft.com/office/drawing/2014/main" id="{56EF3F22-ACD5-E383-F5EB-7316AF24979C}"/>
              </a:ext>
            </a:extLst>
          </p:cNvPr>
          <p:cNvSpPr/>
          <p:nvPr/>
        </p:nvSpPr>
        <p:spPr>
          <a:xfrm>
            <a:off x="391193" y="5036001"/>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Back</a:t>
            </a:r>
          </a:p>
        </p:txBody>
      </p:sp>
    </p:spTree>
    <p:extLst>
      <p:ext uri="{BB962C8B-B14F-4D97-AF65-F5344CB8AC3E}">
        <p14:creationId xmlns:p14="http://schemas.microsoft.com/office/powerpoint/2010/main" val="4240907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D774E5B-2C8A-8255-3214-70BBD2706AFE}"/>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Logotipo&#10;&#10;Descripción generada automáticamente">
            <a:extLst>
              <a:ext uri="{FF2B5EF4-FFF2-40B4-BE49-F238E27FC236}">
                <a16:creationId xmlns:a16="http://schemas.microsoft.com/office/drawing/2014/main" id="{C8608171-5E8C-EF87-99FA-2D4F74A14E6A}"/>
              </a:ext>
            </a:extLst>
          </p:cNvPr>
          <p:cNvPicPr>
            <a:picLocks noChangeAspect="1"/>
          </p:cNvPicPr>
          <p:nvPr/>
        </p:nvPicPr>
        <p:blipFill>
          <a:blip r:embed="rId2"/>
          <a:stretch>
            <a:fillRect/>
          </a:stretch>
        </p:blipFill>
        <p:spPr>
          <a:xfrm>
            <a:off x="259782" y="137638"/>
            <a:ext cx="2397539" cy="730160"/>
          </a:xfrm>
          <a:prstGeom prst="rect">
            <a:avLst/>
          </a:prstGeom>
        </p:spPr>
      </p:pic>
      <p:sp>
        <p:nvSpPr>
          <p:cNvPr id="10" name="CuadroTexto 9">
            <a:extLst>
              <a:ext uri="{FF2B5EF4-FFF2-40B4-BE49-F238E27FC236}">
                <a16:creationId xmlns:a16="http://schemas.microsoft.com/office/drawing/2014/main" id="{78BB9933-E71E-1105-816B-CD0181E9B870}"/>
              </a:ext>
            </a:extLst>
          </p:cNvPr>
          <p:cNvSpPr txBox="1"/>
          <p:nvPr/>
        </p:nvSpPr>
        <p:spPr>
          <a:xfrm>
            <a:off x="259782" y="1565920"/>
            <a:ext cx="2311490" cy="3046988"/>
          </a:xfrm>
          <a:prstGeom prst="rect">
            <a:avLst/>
          </a:prstGeom>
          <a:noFill/>
        </p:spPr>
        <p:txBody>
          <a:bodyPr wrap="square">
            <a:spAutoFit/>
          </a:bodyPr>
          <a:lstStyle/>
          <a:p>
            <a:pPr algn="just"/>
            <a:r>
              <a:rPr lang="en-US" sz="1200" dirty="0">
                <a:effectLst/>
                <a:latin typeface="Cambria" panose="02040503050406030204" pitchFamily="18" charset="0"/>
                <a:ea typeface="Times New Roman" panose="02020603050405020304" pitchFamily="18" charset="0"/>
              </a:rPr>
              <a:t>The OMZ record of trilobite fossils and, therefore, their biostratigraphy, has been hindered due to the limited continuity of trilobite facies, the poor preservation of the specimens, and tectonic distortion. Based on work carried out in recent years, we present the updated trilobite distribution and contribution for the </a:t>
            </a:r>
            <a:r>
              <a:rPr lang="en-US" sz="1200" dirty="0" err="1">
                <a:effectLst/>
                <a:latin typeface="Cambria" panose="02040503050406030204" pitchFamily="18" charset="0"/>
                <a:ea typeface="Times New Roman" panose="02020603050405020304" pitchFamily="18" charset="0"/>
              </a:rPr>
              <a:t>biostratigraphical</a:t>
            </a:r>
            <a:r>
              <a:rPr lang="en-US" sz="1200" dirty="0">
                <a:effectLst/>
                <a:latin typeface="Cambria" panose="02040503050406030204" pitchFamily="18" charset="0"/>
                <a:ea typeface="Times New Roman" panose="02020603050405020304" pitchFamily="18" charset="0"/>
              </a:rPr>
              <a:t> subdivision of the </a:t>
            </a:r>
            <a:r>
              <a:rPr lang="en-US" sz="1200" dirty="0" err="1">
                <a:effectLst/>
                <a:latin typeface="Cambria" panose="02040503050406030204" pitchFamily="18" charset="0"/>
                <a:ea typeface="Times New Roman" panose="02020603050405020304" pitchFamily="18" charset="0"/>
              </a:rPr>
              <a:t>Marianian</a:t>
            </a:r>
            <a:r>
              <a:rPr lang="en-US" sz="1200" dirty="0">
                <a:effectLst/>
                <a:latin typeface="Cambria" panose="02040503050406030204" pitchFamily="18" charset="0"/>
                <a:ea typeface="Times New Roman" panose="02020603050405020304" pitchFamily="18" charset="0"/>
              </a:rPr>
              <a:t> Stage in the OMZ, to improve and refine intra- and inter-regional correlation. </a:t>
            </a:r>
            <a:endParaRPr lang="es-ES" sz="1200" dirty="0">
              <a:latin typeface="Cambria" panose="02040503050406030204" pitchFamily="18" charset="0"/>
            </a:endParaRPr>
          </a:p>
        </p:txBody>
      </p:sp>
      <p:sp>
        <p:nvSpPr>
          <p:cNvPr id="11" name="Rectángulo redondeado 10">
            <a:hlinkClick r:id="" action="ppaction://hlinkshowjump?jump=nextslide"/>
            <a:extLst>
              <a:ext uri="{FF2B5EF4-FFF2-40B4-BE49-F238E27FC236}">
                <a16:creationId xmlns:a16="http://schemas.microsoft.com/office/drawing/2014/main" id="{89246F13-3C94-5E1C-A729-D59A021AF851}"/>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Next</a:t>
            </a:r>
          </a:p>
        </p:txBody>
      </p:sp>
      <p:sp>
        <p:nvSpPr>
          <p:cNvPr id="12" name="Rectángulo redondeado 11">
            <a:hlinkClick r:id="" action="ppaction://hlinkshowjump?jump=previousslide"/>
            <a:extLst>
              <a:ext uri="{FF2B5EF4-FFF2-40B4-BE49-F238E27FC236}">
                <a16:creationId xmlns:a16="http://schemas.microsoft.com/office/drawing/2014/main" id="{1301DACC-28D0-1992-4E53-A800E4C65895}"/>
              </a:ext>
            </a:extLst>
          </p:cNvPr>
          <p:cNvSpPr/>
          <p:nvPr/>
        </p:nvSpPr>
        <p:spPr>
          <a:xfrm>
            <a:off x="391193" y="5036001"/>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Back</a:t>
            </a:r>
          </a:p>
        </p:txBody>
      </p:sp>
      <p:sp>
        <p:nvSpPr>
          <p:cNvPr id="13" name="CuadroTexto 12">
            <a:extLst>
              <a:ext uri="{FF2B5EF4-FFF2-40B4-BE49-F238E27FC236}">
                <a16:creationId xmlns:a16="http://schemas.microsoft.com/office/drawing/2014/main" id="{9C8B2386-CEA6-FB27-9F3A-D3032E87CE77}"/>
              </a:ext>
            </a:extLst>
          </p:cNvPr>
          <p:cNvSpPr txBox="1"/>
          <p:nvPr/>
        </p:nvSpPr>
        <p:spPr>
          <a:xfrm>
            <a:off x="4358492" y="5720810"/>
            <a:ext cx="5963139" cy="307777"/>
          </a:xfrm>
          <a:prstGeom prst="rect">
            <a:avLst/>
          </a:prstGeom>
          <a:noFill/>
        </p:spPr>
        <p:txBody>
          <a:bodyPr wrap="square">
            <a:spAutoFit/>
          </a:bodyPr>
          <a:lstStyle/>
          <a:p>
            <a:pPr algn="just"/>
            <a:r>
              <a:rPr lang="en-US" sz="1400" dirty="0" err="1">
                <a:latin typeface="Cambria" panose="02040503050406030204" pitchFamily="18" charset="0"/>
              </a:rPr>
              <a:t>Biostratigraphic</a:t>
            </a:r>
            <a:r>
              <a:rPr lang="en-US" sz="1400" dirty="0">
                <a:latin typeface="Cambria" panose="02040503050406030204" pitchFamily="18" charset="0"/>
              </a:rPr>
              <a:t> range and zonation of the main trilobite taxa from the OMZ</a:t>
            </a:r>
            <a:endParaRPr lang="es-ES" sz="1400" dirty="0">
              <a:latin typeface="Cambria" panose="02040503050406030204" pitchFamily="18" charset="0"/>
            </a:endParaRPr>
          </a:p>
        </p:txBody>
      </p:sp>
      <p:pic>
        <p:nvPicPr>
          <p:cNvPr id="9" name="Imagen 8">
            <a:extLst>
              <a:ext uri="{FF2B5EF4-FFF2-40B4-BE49-F238E27FC236}">
                <a16:creationId xmlns:a16="http://schemas.microsoft.com/office/drawing/2014/main" id="{4044E0C9-6D45-14F8-433A-BBE1D2B677E1}"/>
              </a:ext>
            </a:extLst>
          </p:cNvPr>
          <p:cNvPicPr>
            <a:picLocks noChangeAspect="1"/>
          </p:cNvPicPr>
          <p:nvPr/>
        </p:nvPicPr>
        <p:blipFill>
          <a:blip r:embed="rId3"/>
          <a:stretch>
            <a:fillRect/>
          </a:stretch>
        </p:blipFill>
        <p:spPr>
          <a:xfrm>
            <a:off x="3941064" y="1209817"/>
            <a:ext cx="7772400" cy="4438366"/>
          </a:xfrm>
          <a:prstGeom prst="rect">
            <a:avLst/>
          </a:prstGeom>
        </p:spPr>
      </p:pic>
    </p:spTree>
    <p:extLst>
      <p:ext uri="{BB962C8B-B14F-4D97-AF65-F5344CB8AC3E}">
        <p14:creationId xmlns:p14="http://schemas.microsoft.com/office/powerpoint/2010/main" val="266422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618278-E5AC-4A1F-29B9-0B843C7CB890}"/>
              </a:ext>
            </a:extLst>
          </p:cNvPr>
          <p:cNvPicPr>
            <a:picLocks noChangeAspect="1"/>
          </p:cNvPicPr>
          <p:nvPr/>
        </p:nvPicPr>
        <p:blipFill>
          <a:blip r:embed="rId2"/>
          <a:stretch>
            <a:fillRect/>
          </a:stretch>
        </p:blipFill>
        <p:spPr>
          <a:xfrm>
            <a:off x="3812705" y="1839768"/>
            <a:ext cx="7818788" cy="3748332"/>
          </a:xfrm>
          <a:prstGeom prst="rect">
            <a:avLst/>
          </a:prstGeom>
        </p:spPr>
      </p:pic>
      <p:sp>
        <p:nvSpPr>
          <p:cNvPr id="11" name="Elipse 10">
            <a:extLst>
              <a:ext uri="{FF2B5EF4-FFF2-40B4-BE49-F238E27FC236}">
                <a16:creationId xmlns:a16="http://schemas.microsoft.com/office/drawing/2014/main" id="{C2F65D71-6BD5-63AC-452A-5B68EFFA76BD}"/>
              </a:ext>
            </a:extLst>
          </p:cNvPr>
          <p:cNvSpPr/>
          <p:nvPr/>
        </p:nvSpPr>
        <p:spPr>
          <a:xfrm>
            <a:off x="4301370" y="921182"/>
            <a:ext cx="212204" cy="212204"/>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1F5C85C1-6957-6043-A327-18852E855D09}"/>
              </a:ext>
            </a:extLst>
          </p:cNvPr>
          <p:cNvSpPr txBox="1"/>
          <p:nvPr/>
        </p:nvSpPr>
        <p:spPr>
          <a:xfrm>
            <a:off x="4574533" y="861490"/>
            <a:ext cx="1086871"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Delgadella</a:t>
            </a:r>
            <a:endParaRPr lang="es-ES" dirty="0">
              <a:latin typeface="Times New Roman" panose="02020603050405020304" pitchFamily="18" charset="0"/>
              <a:cs typeface="Times New Roman" panose="02020603050405020304" pitchFamily="18" charset="0"/>
            </a:endParaRPr>
          </a:p>
        </p:txBody>
      </p:sp>
      <p:sp>
        <p:nvSpPr>
          <p:cNvPr id="14" name="Elipse 13">
            <a:extLst>
              <a:ext uri="{FF2B5EF4-FFF2-40B4-BE49-F238E27FC236}">
                <a16:creationId xmlns:a16="http://schemas.microsoft.com/office/drawing/2014/main" id="{245E2FFB-2997-1899-7767-074B5C50126F}"/>
              </a:ext>
            </a:extLst>
          </p:cNvPr>
          <p:cNvSpPr/>
          <p:nvPr/>
        </p:nvSpPr>
        <p:spPr>
          <a:xfrm>
            <a:off x="4301370" y="1259767"/>
            <a:ext cx="212204" cy="212204"/>
          </a:xfrm>
          <a:prstGeom prst="ellipse">
            <a:avLst/>
          </a:prstGeom>
          <a:solidFill>
            <a:srgbClr val="00FB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E22781A8-AE7A-704F-6245-4C40E4845E8F}"/>
              </a:ext>
            </a:extLst>
          </p:cNvPr>
          <p:cNvSpPr txBox="1"/>
          <p:nvPr/>
        </p:nvSpPr>
        <p:spPr>
          <a:xfrm>
            <a:off x="4574533" y="1200075"/>
            <a:ext cx="1010077"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Strenuella</a:t>
            </a:r>
            <a:endParaRPr lang="es-ES" dirty="0">
              <a:latin typeface="Times New Roman" panose="02020603050405020304" pitchFamily="18" charset="0"/>
              <a:cs typeface="Times New Roman" panose="02020603050405020304" pitchFamily="18" charset="0"/>
            </a:endParaRPr>
          </a:p>
        </p:txBody>
      </p:sp>
      <p:sp>
        <p:nvSpPr>
          <p:cNvPr id="52" name="Elipse 51">
            <a:extLst>
              <a:ext uri="{FF2B5EF4-FFF2-40B4-BE49-F238E27FC236}">
                <a16:creationId xmlns:a16="http://schemas.microsoft.com/office/drawing/2014/main" id="{92E3F680-58C7-00FE-2966-57166961B27C}"/>
              </a:ext>
            </a:extLst>
          </p:cNvPr>
          <p:cNvSpPr/>
          <p:nvPr/>
        </p:nvSpPr>
        <p:spPr>
          <a:xfrm>
            <a:off x="5920965" y="921182"/>
            <a:ext cx="212204" cy="212204"/>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3F9FD12A-8A68-CAD8-FDC6-F92B27BB0BFC}"/>
              </a:ext>
            </a:extLst>
          </p:cNvPr>
          <p:cNvSpPr txBox="1"/>
          <p:nvPr/>
        </p:nvSpPr>
        <p:spPr>
          <a:xfrm>
            <a:off x="6191558" y="861490"/>
            <a:ext cx="1305685"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Triangulaspis</a:t>
            </a:r>
            <a:endParaRPr lang="es-ES" dirty="0">
              <a:latin typeface="Times New Roman" panose="02020603050405020304" pitchFamily="18" charset="0"/>
              <a:cs typeface="Times New Roman" panose="02020603050405020304" pitchFamily="18" charset="0"/>
            </a:endParaRPr>
          </a:p>
        </p:txBody>
      </p:sp>
      <p:sp>
        <p:nvSpPr>
          <p:cNvPr id="55" name="Elipse 54">
            <a:extLst>
              <a:ext uri="{FF2B5EF4-FFF2-40B4-BE49-F238E27FC236}">
                <a16:creationId xmlns:a16="http://schemas.microsoft.com/office/drawing/2014/main" id="{4964A90A-817F-100A-EE2D-D1783A8E7EC7}"/>
              </a:ext>
            </a:extLst>
          </p:cNvPr>
          <p:cNvSpPr/>
          <p:nvPr/>
        </p:nvSpPr>
        <p:spPr>
          <a:xfrm>
            <a:off x="7693376" y="552672"/>
            <a:ext cx="212204" cy="212204"/>
          </a:xfrm>
          <a:prstGeom prst="ellipse">
            <a:avLst/>
          </a:prstGeom>
          <a:solidFill>
            <a:srgbClr val="FF8AD8"/>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CuadroTexto 57">
            <a:extLst>
              <a:ext uri="{FF2B5EF4-FFF2-40B4-BE49-F238E27FC236}">
                <a16:creationId xmlns:a16="http://schemas.microsoft.com/office/drawing/2014/main" id="{38BC4F67-DCA8-AA34-90AF-1A776DAE2D83}"/>
              </a:ext>
            </a:extLst>
          </p:cNvPr>
          <p:cNvSpPr txBox="1"/>
          <p:nvPr/>
        </p:nvSpPr>
        <p:spPr>
          <a:xfrm>
            <a:off x="7960183" y="492980"/>
            <a:ext cx="1213519"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Andalusiana</a:t>
            </a:r>
            <a:endParaRPr lang="es-ES" dirty="0">
              <a:latin typeface="Times New Roman" panose="02020603050405020304" pitchFamily="18" charset="0"/>
              <a:cs typeface="Times New Roman" panose="02020603050405020304" pitchFamily="18" charset="0"/>
            </a:endParaRPr>
          </a:p>
        </p:txBody>
      </p:sp>
      <p:sp>
        <p:nvSpPr>
          <p:cNvPr id="64" name="Elipse 63">
            <a:extLst>
              <a:ext uri="{FF2B5EF4-FFF2-40B4-BE49-F238E27FC236}">
                <a16:creationId xmlns:a16="http://schemas.microsoft.com/office/drawing/2014/main" id="{BFAF7CFD-519A-05E5-150A-E3B8EEB30F0C}"/>
              </a:ext>
            </a:extLst>
          </p:cNvPr>
          <p:cNvSpPr/>
          <p:nvPr/>
        </p:nvSpPr>
        <p:spPr>
          <a:xfrm>
            <a:off x="4301370" y="552672"/>
            <a:ext cx="212204" cy="212204"/>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a:extLst>
              <a:ext uri="{FF2B5EF4-FFF2-40B4-BE49-F238E27FC236}">
                <a16:creationId xmlns:a16="http://schemas.microsoft.com/office/drawing/2014/main" id="{8AE3EFE5-357A-A716-F810-EAA311152C64}"/>
              </a:ext>
            </a:extLst>
          </p:cNvPr>
          <p:cNvSpPr txBox="1"/>
          <p:nvPr/>
        </p:nvSpPr>
        <p:spPr>
          <a:xfrm>
            <a:off x="4574533" y="492980"/>
            <a:ext cx="1090671"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Strenuaeva</a:t>
            </a:r>
            <a:endParaRPr lang="es-ES" dirty="0">
              <a:latin typeface="Times New Roman" panose="02020603050405020304" pitchFamily="18" charset="0"/>
              <a:cs typeface="Times New Roman" panose="02020603050405020304" pitchFamily="18" charset="0"/>
            </a:endParaRPr>
          </a:p>
        </p:txBody>
      </p:sp>
      <p:sp>
        <p:nvSpPr>
          <p:cNvPr id="67" name="Elipse 66">
            <a:extLst>
              <a:ext uri="{FF2B5EF4-FFF2-40B4-BE49-F238E27FC236}">
                <a16:creationId xmlns:a16="http://schemas.microsoft.com/office/drawing/2014/main" id="{5631D298-DB3A-2CF1-302A-9DA990FE641D}"/>
              </a:ext>
            </a:extLst>
          </p:cNvPr>
          <p:cNvSpPr/>
          <p:nvPr/>
        </p:nvSpPr>
        <p:spPr>
          <a:xfrm>
            <a:off x="5920965" y="552672"/>
            <a:ext cx="212204" cy="212204"/>
          </a:xfrm>
          <a:prstGeom prst="ellipse">
            <a:avLst/>
          </a:prstGeom>
          <a:solidFill>
            <a:srgbClr val="00FD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CuadroTexto 69">
            <a:extLst>
              <a:ext uri="{FF2B5EF4-FFF2-40B4-BE49-F238E27FC236}">
                <a16:creationId xmlns:a16="http://schemas.microsoft.com/office/drawing/2014/main" id="{5E0E474B-2FA7-445E-7789-73A3A58BA9BE}"/>
              </a:ext>
            </a:extLst>
          </p:cNvPr>
          <p:cNvSpPr txBox="1"/>
          <p:nvPr/>
        </p:nvSpPr>
        <p:spPr>
          <a:xfrm>
            <a:off x="6191558" y="492980"/>
            <a:ext cx="1040818"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Saukianda</a:t>
            </a:r>
            <a:endParaRPr lang="es-ES" dirty="0">
              <a:latin typeface="Times New Roman" panose="02020603050405020304" pitchFamily="18" charset="0"/>
              <a:cs typeface="Times New Roman" panose="02020603050405020304" pitchFamily="18" charset="0"/>
            </a:endParaRPr>
          </a:p>
        </p:txBody>
      </p:sp>
      <p:sp>
        <p:nvSpPr>
          <p:cNvPr id="77" name="Elipse 76">
            <a:extLst>
              <a:ext uri="{FF2B5EF4-FFF2-40B4-BE49-F238E27FC236}">
                <a16:creationId xmlns:a16="http://schemas.microsoft.com/office/drawing/2014/main" id="{B4790A75-0847-5C35-58F3-C0B7A7826CFA}"/>
              </a:ext>
            </a:extLst>
          </p:cNvPr>
          <p:cNvSpPr/>
          <p:nvPr/>
        </p:nvSpPr>
        <p:spPr>
          <a:xfrm>
            <a:off x="5920965" y="1259767"/>
            <a:ext cx="212204" cy="212204"/>
          </a:xfrm>
          <a:prstGeom prst="ellipse">
            <a:avLst/>
          </a:prstGeom>
          <a:solidFill>
            <a:srgbClr val="943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CuadroTexto 77">
            <a:extLst>
              <a:ext uri="{FF2B5EF4-FFF2-40B4-BE49-F238E27FC236}">
                <a16:creationId xmlns:a16="http://schemas.microsoft.com/office/drawing/2014/main" id="{46F73AB9-E315-68BE-5AC5-78A5C81DFE26}"/>
              </a:ext>
            </a:extLst>
          </p:cNvPr>
          <p:cNvSpPr txBox="1"/>
          <p:nvPr/>
        </p:nvSpPr>
        <p:spPr>
          <a:xfrm>
            <a:off x="6191558" y="1200075"/>
            <a:ext cx="879629"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Callavia</a:t>
            </a:r>
            <a:endParaRPr lang="es-ES" i="1" dirty="0">
              <a:latin typeface="Times New Roman" panose="02020603050405020304" pitchFamily="18" charset="0"/>
              <a:cs typeface="Times New Roman" panose="02020603050405020304" pitchFamily="18" charset="0"/>
            </a:endParaRPr>
          </a:p>
        </p:txBody>
      </p:sp>
      <p:sp>
        <p:nvSpPr>
          <p:cNvPr id="91" name="Elipse 90">
            <a:extLst>
              <a:ext uri="{FF2B5EF4-FFF2-40B4-BE49-F238E27FC236}">
                <a16:creationId xmlns:a16="http://schemas.microsoft.com/office/drawing/2014/main" id="{FF20D7AA-787E-8CAE-21E5-013F18B4704E}"/>
              </a:ext>
            </a:extLst>
          </p:cNvPr>
          <p:cNvSpPr/>
          <p:nvPr/>
        </p:nvSpPr>
        <p:spPr>
          <a:xfrm>
            <a:off x="7693376" y="921182"/>
            <a:ext cx="212204" cy="212204"/>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CuadroTexto 91">
            <a:extLst>
              <a:ext uri="{FF2B5EF4-FFF2-40B4-BE49-F238E27FC236}">
                <a16:creationId xmlns:a16="http://schemas.microsoft.com/office/drawing/2014/main" id="{63BF4564-E907-3462-1B19-DDD4D2D257DA}"/>
              </a:ext>
            </a:extLst>
          </p:cNvPr>
          <p:cNvSpPr txBox="1"/>
          <p:nvPr/>
        </p:nvSpPr>
        <p:spPr>
          <a:xfrm>
            <a:off x="7960183" y="861490"/>
            <a:ext cx="1136725"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Serrodiscus</a:t>
            </a:r>
            <a:endParaRPr lang="es-ES" i="1" dirty="0">
              <a:latin typeface="Times New Roman" panose="02020603050405020304" pitchFamily="18" charset="0"/>
              <a:cs typeface="Times New Roman" panose="02020603050405020304" pitchFamily="18" charset="0"/>
            </a:endParaRPr>
          </a:p>
        </p:txBody>
      </p:sp>
      <p:sp>
        <p:nvSpPr>
          <p:cNvPr id="8" name="Elipse 7">
            <a:extLst>
              <a:ext uri="{FF2B5EF4-FFF2-40B4-BE49-F238E27FC236}">
                <a16:creationId xmlns:a16="http://schemas.microsoft.com/office/drawing/2014/main" id="{BA6A33D2-48C0-B2A5-F051-2AAA5D994BEA}"/>
              </a:ext>
            </a:extLst>
          </p:cNvPr>
          <p:cNvSpPr/>
          <p:nvPr/>
        </p:nvSpPr>
        <p:spPr>
          <a:xfrm>
            <a:off x="6883443" y="3448888"/>
            <a:ext cx="93590" cy="93590"/>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2405F578-13EF-9BE5-278F-2E93D4C754CB}"/>
              </a:ext>
            </a:extLst>
          </p:cNvPr>
          <p:cNvSpPr/>
          <p:nvPr/>
        </p:nvSpPr>
        <p:spPr>
          <a:xfrm>
            <a:off x="6880966" y="3252088"/>
            <a:ext cx="104440" cy="104440"/>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12839D74-82BE-09F2-E954-5834565724D7}"/>
              </a:ext>
            </a:extLst>
          </p:cNvPr>
          <p:cNvSpPr/>
          <p:nvPr/>
        </p:nvSpPr>
        <p:spPr>
          <a:xfrm>
            <a:off x="6028288" y="4625880"/>
            <a:ext cx="118649" cy="118649"/>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2CE8C9E5-ACBC-0ABE-8D36-063A0A2B3359}"/>
              </a:ext>
            </a:extLst>
          </p:cNvPr>
          <p:cNvSpPr/>
          <p:nvPr/>
        </p:nvSpPr>
        <p:spPr>
          <a:xfrm>
            <a:off x="6727335" y="3547074"/>
            <a:ext cx="84436" cy="84436"/>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D0135845-367B-B3BA-88D1-26242BE37052}"/>
              </a:ext>
            </a:extLst>
          </p:cNvPr>
          <p:cNvSpPr/>
          <p:nvPr/>
        </p:nvSpPr>
        <p:spPr>
          <a:xfrm>
            <a:off x="6114003" y="4686737"/>
            <a:ext cx="118649" cy="118649"/>
          </a:xfrm>
          <a:prstGeom prst="ellipse">
            <a:avLst/>
          </a:prstGeom>
          <a:solidFill>
            <a:srgbClr val="00FB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E2068078-C239-A053-3269-944D0B009949}"/>
              </a:ext>
            </a:extLst>
          </p:cNvPr>
          <p:cNvSpPr/>
          <p:nvPr/>
        </p:nvSpPr>
        <p:spPr>
          <a:xfrm>
            <a:off x="6148270" y="4198037"/>
            <a:ext cx="118649" cy="118649"/>
          </a:xfrm>
          <a:prstGeom prst="ellipse">
            <a:avLst/>
          </a:prstGeom>
          <a:solidFill>
            <a:srgbClr val="00FB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205FB371-931F-3A8A-E383-E953E3978075}"/>
              </a:ext>
            </a:extLst>
          </p:cNvPr>
          <p:cNvSpPr/>
          <p:nvPr/>
        </p:nvSpPr>
        <p:spPr>
          <a:xfrm>
            <a:off x="5913881" y="3604791"/>
            <a:ext cx="103727" cy="103727"/>
          </a:xfrm>
          <a:prstGeom prst="ellipse">
            <a:avLst/>
          </a:prstGeom>
          <a:solidFill>
            <a:srgbClr val="00FB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Elipse 46">
            <a:extLst>
              <a:ext uri="{FF2B5EF4-FFF2-40B4-BE49-F238E27FC236}">
                <a16:creationId xmlns:a16="http://schemas.microsoft.com/office/drawing/2014/main" id="{B858F601-809D-95E9-7DEF-68B36036E07C}"/>
              </a:ext>
            </a:extLst>
          </p:cNvPr>
          <p:cNvSpPr/>
          <p:nvPr/>
        </p:nvSpPr>
        <p:spPr>
          <a:xfrm>
            <a:off x="6872083" y="3017416"/>
            <a:ext cx="94484" cy="94484"/>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Elipse 47">
            <a:extLst>
              <a:ext uri="{FF2B5EF4-FFF2-40B4-BE49-F238E27FC236}">
                <a16:creationId xmlns:a16="http://schemas.microsoft.com/office/drawing/2014/main" id="{5C585BD4-4A43-5EBE-D5E2-13D1BCFB2616}"/>
              </a:ext>
            </a:extLst>
          </p:cNvPr>
          <p:cNvSpPr/>
          <p:nvPr/>
        </p:nvSpPr>
        <p:spPr>
          <a:xfrm rot="21094065">
            <a:off x="6406646" y="4408684"/>
            <a:ext cx="115822" cy="115822"/>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Elipse 48">
            <a:extLst>
              <a:ext uri="{FF2B5EF4-FFF2-40B4-BE49-F238E27FC236}">
                <a16:creationId xmlns:a16="http://schemas.microsoft.com/office/drawing/2014/main" id="{65FBA1B4-9F3A-AB27-0273-E894312388D9}"/>
              </a:ext>
            </a:extLst>
          </p:cNvPr>
          <p:cNvSpPr/>
          <p:nvPr/>
        </p:nvSpPr>
        <p:spPr>
          <a:xfrm>
            <a:off x="6822159" y="3402948"/>
            <a:ext cx="85477" cy="85477"/>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Elipse 49">
            <a:extLst>
              <a:ext uri="{FF2B5EF4-FFF2-40B4-BE49-F238E27FC236}">
                <a16:creationId xmlns:a16="http://schemas.microsoft.com/office/drawing/2014/main" id="{051AF251-BF38-A9DE-FB6B-26CEA9E1BDEF}"/>
              </a:ext>
            </a:extLst>
          </p:cNvPr>
          <p:cNvSpPr/>
          <p:nvPr/>
        </p:nvSpPr>
        <p:spPr>
          <a:xfrm>
            <a:off x="5978421" y="4735714"/>
            <a:ext cx="102023" cy="102023"/>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Elipse 50">
            <a:extLst>
              <a:ext uri="{FF2B5EF4-FFF2-40B4-BE49-F238E27FC236}">
                <a16:creationId xmlns:a16="http://schemas.microsoft.com/office/drawing/2014/main" id="{9340646B-D7AC-F9B4-CE83-7EBA54CDAF71}"/>
              </a:ext>
            </a:extLst>
          </p:cNvPr>
          <p:cNvSpPr/>
          <p:nvPr/>
        </p:nvSpPr>
        <p:spPr>
          <a:xfrm>
            <a:off x="6911990" y="3098217"/>
            <a:ext cx="88403" cy="88403"/>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Elipse 53">
            <a:extLst>
              <a:ext uri="{FF2B5EF4-FFF2-40B4-BE49-F238E27FC236}">
                <a16:creationId xmlns:a16="http://schemas.microsoft.com/office/drawing/2014/main" id="{ECE1F754-85B5-4A0C-106B-88CE668BC1B5}"/>
              </a:ext>
            </a:extLst>
          </p:cNvPr>
          <p:cNvSpPr/>
          <p:nvPr/>
        </p:nvSpPr>
        <p:spPr>
          <a:xfrm>
            <a:off x="6894076" y="3332216"/>
            <a:ext cx="99240" cy="99240"/>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Elipse 58">
            <a:extLst>
              <a:ext uri="{FF2B5EF4-FFF2-40B4-BE49-F238E27FC236}">
                <a16:creationId xmlns:a16="http://schemas.microsoft.com/office/drawing/2014/main" id="{C3E548CF-55A0-0731-765D-6679E634467C}"/>
              </a:ext>
            </a:extLst>
          </p:cNvPr>
          <p:cNvSpPr/>
          <p:nvPr/>
        </p:nvSpPr>
        <p:spPr>
          <a:xfrm>
            <a:off x="6662907" y="4498219"/>
            <a:ext cx="106703" cy="106703"/>
          </a:xfrm>
          <a:prstGeom prst="ellipse">
            <a:avLst/>
          </a:prstGeom>
          <a:solidFill>
            <a:srgbClr val="0096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Elipse 61">
            <a:extLst>
              <a:ext uri="{FF2B5EF4-FFF2-40B4-BE49-F238E27FC236}">
                <a16:creationId xmlns:a16="http://schemas.microsoft.com/office/drawing/2014/main" id="{BAEB66C9-206E-C191-04C8-172DFEE45AAD}"/>
              </a:ext>
            </a:extLst>
          </p:cNvPr>
          <p:cNvSpPr/>
          <p:nvPr/>
        </p:nvSpPr>
        <p:spPr>
          <a:xfrm>
            <a:off x="5882733" y="3510440"/>
            <a:ext cx="99998" cy="99998"/>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B2254C6D-750B-1F44-0861-C3439FD4B8B8}"/>
              </a:ext>
            </a:extLst>
          </p:cNvPr>
          <p:cNvSpPr/>
          <p:nvPr/>
        </p:nvSpPr>
        <p:spPr>
          <a:xfrm>
            <a:off x="5834579" y="3419529"/>
            <a:ext cx="101814" cy="101814"/>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Elipse 65">
            <a:extLst>
              <a:ext uri="{FF2B5EF4-FFF2-40B4-BE49-F238E27FC236}">
                <a16:creationId xmlns:a16="http://schemas.microsoft.com/office/drawing/2014/main" id="{58071488-AECF-B6C8-F8EC-F268B3A5F4F6}"/>
              </a:ext>
            </a:extLst>
          </p:cNvPr>
          <p:cNvSpPr/>
          <p:nvPr/>
        </p:nvSpPr>
        <p:spPr>
          <a:xfrm>
            <a:off x="5744118" y="3385051"/>
            <a:ext cx="100123" cy="100123"/>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Elipse 70">
            <a:extLst>
              <a:ext uri="{FF2B5EF4-FFF2-40B4-BE49-F238E27FC236}">
                <a16:creationId xmlns:a16="http://schemas.microsoft.com/office/drawing/2014/main" id="{594C1F19-84CF-5D93-665F-9E8CF47CE683}"/>
              </a:ext>
            </a:extLst>
          </p:cNvPr>
          <p:cNvSpPr/>
          <p:nvPr/>
        </p:nvSpPr>
        <p:spPr>
          <a:xfrm>
            <a:off x="6559512" y="4217778"/>
            <a:ext cx="102516" cy="102516"/>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Elipse 71">
            <a:extLst>
              <a:ext uri="{FF2B5EF4-FFF2-40B4-BE49-F238E27FC236}">
                <a16:creationId xmlns:a16="http://schemas.microsoft.com/office/drawing/2014/main" id="{1A24B3CB-AE18-0A2A-C163-267A68D91B6B}"/>
              </a:ext>
            </a:extLst>
          </p:cNvPr>
          <p:cNvSpPr/>
          <p:nvPr/>
        </p:nvSpPr>
        <p:spPr>
          <a:xfrm>
            <a:off x="5942543" y="4565517"/>
            <a:ext cx="98006" cy="98006"/>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C9BFC707-311B-9C98-A0A2-19744C29D809}"/>
              </a:ext>
            </a:extLst>
          </p:cNvPr>
          <p:cNvSpPr/>
          <p:nvPr/>
        </p:nvSpPr>
        <p:spPr>
          <a:xfrm>
            <a:off x="6364058" y="4439828"/>
            <a:ext cx="99172" cy="99172"/>
          </a:xfrm>
          <a:prstGeom prst="ellipse">
            <a:avLst/>
          </a:prstGeom>
          <a:solidFill>
            <a:srgbClr val="FF8AD8"/>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Elipse 55">
            <a:extLst>
              <a:ext uri="{FF2B5EF4-FFF2-40B4-BE49-F238E27FC236}">
                <a16:creationId xmlns:a16="http://schemas.microsoft.com/office/drawing/2014/main" id="{FA5488A2-F327-809B-0B2B-848A443B3843}"/>
              </a:ext>
            </a:extLst>
          </p:cNvPr>
          <p:cNvSpPr/>
          <p:nvPr/>
        </p:nvSpPr>
        <p:spPr>
          <a:xfrm>
            <a:off x="6563803" y="4474357"/>
            <a:ext cx="95520" cy="95520"/>
          </a:xfrm>
          <a:prstGeom prst="ellipse">
            <a:avLst/>
          </a:prstGeom>
          <a:solidFill>
            <a:srgbClr val="FF8AD8"/>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226CA360-8C0F-6D10-9261-C57510CAB622}"/>
              </a:ext>
            </a:extLst>
          </p:cNvPr>
          <p:cNvSpPr/>
          <p:nvPr/>
        </p:nvSpPr>
        <p:spPr>
          <a:xfrm>
            <a:off x="6617848" y="4452852"/>
            <a:ext cx="107045" cy="107045"/>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Elipse 59">
            <a:extLst>
              <a:ext uri="{FF2B5EF4-FFF2-40B4-BE49-F238E27FC236}">
                <a16:creationId xmlns:a16="http://schemas.microsoft.com/office/drawing/2014/main" id="{FD832773-BF3A-D72E-E458-5A2C208F6A08}"/>
              </a:ext>
            </a:extLst>
          </p:cNvPr>
          <p:cNvSpPr/>
          <p:nvPr/>
        </p:nvSpPr>
        <p:spPr>
          <a:xfrm>
            <a:off x="6309488" y="4416051"/>
            <a:ext cx="102563" cy="102563"/>
          </a:xfrm>
          <a:prstGeom prst="ellipse">
            <a:avLst/>
          </a:prstGeom>
          <a:solidFill>
            <a:srgbClr val="FFFC00"/>
          </a:solidFill>
          <a:ln>
            <a:solidFill>
              <a:srgbClr val="DB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Elipse 72">
            <a:extLst>
              <a:ext uri="{FF2B5EF4-FFF2-40B4-BE49-F238E27FC236}">
                <a16:creationId xmlns:a16="http://schemas.microsoft.com/office/drawing/2014/main" id="{E6A13658-F83F-AD07-2951-E7E13005CF61}"/>
              </a:ext>
            </a:extLst>
          </p:cNvPr>
          <p:cNvSpPr/>
          <p:nvPr/>
        </p:nvSpPr>
        <p:spPr>
          <a:xfrm>
            <a:off x="6409394" y="4250513"/>
            <a:ext cx="115838" cy="115838"/>
          </a:xfrm>
          <a:prstGeom prst="ellipse">
            <a:avLst/>
          </a:prstGeom>
          <a:solidFill>
            <a:srgbClr val="943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Elipse 73">
            <a:extLst>
              <a:ext uri="{FF2B5EF4-FFF2-40B4-BE49-F238E27FC236}">
                <a16:creationId xmlns:a16="http://schemas.microsoft.com/office/drawing/2014/main" id="{E3B20E1A-78A6-90B3-F6D0-39FD93C3749C}"/>
              </a:ext>
            </a:extLst>
          </p:cNvPr>
          <p:cNvSpPr/>
          <p:nvPr/>
        </p:nvSpPr>
        <p:spPr>
          <a:xfrm>
            <a:off x="6591647" y="4353359"/>
            <a:ext cx="104845" cy="104845"/>
          </a:xfrm>
          <a:prstGeom prst="ellipse">
            <a:avLst/>
          </a:prstGeom>
          <a:solidFill>
            <a:srgbClr val="943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Elipse 74">
            <a:extLst>
              <a:ext uri="{FF2B5EF4-FFF2-40B4-BE49-F238E27FC236}">
                <a16:creationId xmlns:a16="http://schemas.microsoft.com/office/drawing/2014/main" id="{EE001929-7D15-1DB9-BAD1-67B7643AD9F1}"/>
              </a:ext>
            </a:extLst>
          </p:cNvPr>
          <p:cNvSpPr/>
          <p:nvPr/>
        </p:nvSpPr>
        <p:spPr>
          <a:xfrm>
            <a:off x="6120747" y="4312346"/>
            <a:ext cx="103254" cy="103254"/>
          </a:xfrm>
          <a:prstGeom prst="ellipse">
            <a:avLst/>
          </a:prstGeom>
          <a:solidFill>
            <a:srgbClr val="943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Elipse 75">
            <a:extLst>
              <a:ext uri="{FF2B5EF4-FFF2-40B4-BE49-F238E27FC236}">
                <a16:creationId xmlns:a16="http://schemas.microsoft.com/office/drawing/2014/main" id="{34722CB3-0DD5-AD09-4B7D-313C2A87F57E}"/>
              </a:ext>
            </a:extLst>
          </p:cNvPr>
          <p:cNvSpPr/>
          <p:nvPr/>
        </p:nvSpPr>
        <p:spPr>
          <a:xfrm>
            <a:off x="6172499" y="4791048"/>
            <a:ext cx="102023" cy="102023"/>
          </a:xfrm>
          <a:prstGeom prst="ellipse">
            <a:avLst/>
          </a:prstGeom>
          <a:solidFill>
            <a:srgbClr val="943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Elipse 78">
            <a:extLst>
              <a:ext uri="{FF2B5EF4-FFF2-40B4-BE49-F238E27FC236}">
                <a16:creationId xmlns:a16="http://schemas.microsoft.com/office/drawing/2014/main" id="{8F3B7CD0-98FB-9548-976B-0300E6D4B7E0}"/>
              </a:ext>
            </a:extLst>
          </p:cNvPr>
          <p:cNvSpPr/>
          <p:nvPr/>
        </p:nvSpPr>
        <p:spPr>
          <a:xfrm>
            <a:off x="4047720" y="4003805"/>
            <a:ext cx="88431" cy="88431"/>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Elipse 79">
            <a:extLst>
              <a:ext uri="{FF2B5EF4-FFF2-40B4-BE49-F238E27FC236}">
                <a16:creationId xmlns:a16="http://schemas.microsoft.com/office/drawing/2014/main" id="{EB895921-71C7-D5E2-DFCE-63B3E6DE2A16}"/>
              </a:ext>
            </a:extLst>
          </p:cNvPr>
          <p:cNvSpPr/>
          <p:nvPr/>
        </p:nvSpPr>
        <p:spPr>
          <a:xfrm>
            <a:off x="4479397" y="3917992"/>
            <a:ext cx="92691" cy="92691"/>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Elipse 80">
            <a:extLst>
              <a:ext uri="{FF2B5EF4-FFF2-40B4-BE49-F238E27FC236}">
                <a16:creationId xmlns:a16="http://schemas.microsoft.com/office/drawing/2014/main" id="{EFF6C3A4-391B-89EC-4737-4AD893B3E8CE}"/>
              </a:ext>
            </a:extLst>
          </p:cNvPr>
          <p:cNvSpPr/>
          <p:nvPr/>
        </p:nvSpPr>
        <p:spPr>
          <a:xfrm>
            <a:off x="4729335" y="3805970"/>
            <a:ext cx="92691" cy="92691"/>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Elipse 81">
            <a:extLst>
              <a:ext uri="{FF2B5EF4-FFF2-40B4-BE49-F238E27FC236}">
                <a16:creationId xmlns:a16="http://schemas.microsoft.com/office/drawing/2014/main" id="{CDFD6260-B3A9-9421-1487-CBF196AF80A1}"/>
              </a:ext>
            </a:extLst>
          </p:cNvPr>
          <p:cNvSpPr/>
          <p:nvPr/>
        </p:nvSpPr>
        <p:spPr>
          <a:xfrm>
            <a:off x="4929702" y="3556991"/>
            <a:ext cx="99255" cy="99255"/>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Elipse 82">
            <a:extLst>
              <a:ext uri="{FF2B5EF4-FFF2-40B4-BE49-F238E27FC236}">
                <a16:creationId xmlns:a16="http://schemas.microsoft.com/office/drawing/2014/main" id="{CE45D6A5-1DBC-81F7-3250-455EAAEE3F58}"/>
              </a:ext>
            </a:extLst>
          </p:cNvPr>
          <p:cNvSpPr/>
          <p:nvPr/>
        </p:nvSpPr>
        <p:spPr>
          <a:xfrm>
            <a:off x="5999473" y="3618346"/>
            <a:ext cx="93770" cy="93770"/>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Elipse 83">
            <a:extLst>
              <a:ext uri="{FF2B5EF4-FFF2-40B4-BE49-F238E27FC236}">
                <a16:creationId xmlns:a16="http://schemas.microsoft.com/office/drawing/2014/main" id="{AF8AF470-971A-7D24-3B52-EBC69CFC31A9}"/>
              </a:ext>
            </a:extLst>
          </p:cNvPr>
          <p:cNvSpPr/>
          <p:nvPr/>
        </p:nvSpPr>
        <p:spPr>
          <a:xfrm>
            <a:off x="6719082" y="2987719"/>
            <a:ext cx="94484" cy="94484"/>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Elipse 85">
            <a:extLst>
              <a:ext uri="{FF2B5EF4-FFF2-40B4-BE49-F238E27FC236}">
                <a16:creationId xmlns:a16="http://schemas.microsoft.com/office/drawing/2014/main" id="{BD554971-A2C6-4B15-165B-035F04295A65}"/>
              </a:ext>
            </a:extLst>
          </p:cNvPr>
          <p:cNvSpPr/>
          <p:nvPr/>
        </p:nvSpPr>
        <p:spPr>
          <a:xfrm>
            <a:off x="6799676" y="2977251"/>
            <a:ext cx="92515" cy="92515"/>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Elipse 86">
            <a:extLst>
              <a:ext uri="{FF2B5EF4-FFF2-40B4-BE49-F238E27FC236}">
                <a16:creationId xmlns:a16="http://schemas.microsoft.com/office/drawing/2014/main" id="{BE27AEBA-191F-12A8-65CB-0964BFE1C59D}"/>
              </a:ext>
            </a:extLst>
          </p:cNvPr>
          <p:cNvSpPr/>
          <p:nvPr/>
        </p:nvSpPr>
        <p:spPr>
          <a:xfrm>
            <a:off x="6563803" y="4269233"/>
            <a:ext cx="107764" cy="107764"/>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Elipse 88">
            <a:extLst>
              <a:ext uri="{FF2B5EF4-FFF2-40B4-BE49-F238E27FC236}">
                <a16:creationId xmlns:a16="http://schemas.microsoft.com/office/drawing/2014/main" id="{E28BF156-D8C9-06E7-8F0D-0BE0ACE85B83}"/>
              </a:ext>
            </a:extLst>
          </p:cNvPr>
          <p:cNvSpPr/>
          <p:nvPr/>
        </p:nvSpPr>
        <p:spPr>
          <a:xfrm>
            <a:off x="5930924" y="4648607"/>
            <a:ext cx="102023" cy="102023"/>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Elipse 89">
            <a:extLst>
              <a:ext uri="{FF2B5EF4-FFF2-40B4-BE49-F238E27FC236}">
                <a16:creationId xmlns:a16="http://schemas.microsoft.com/office/drawing/2014/main" id="{564827E8-F215-FE04-1D94-124D40093678}"/>
              </a:ext>
            </a:extLst>
          </p:cNvPr>
          <p:cNvSpPr/>
          <p:nvPr/>
        </p:nvSpPr>
        <p:spPr>
          <a:xfrm>
            <a:off x="6065022" y="4240523"/>
            <a:ext cx="102818" cy="102818"/>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Elipse 92">
            <a:extLst>
              <a:ext uri="{FF2B5EF4-FFF2-40B4-BE49-F238E27FC236}">
                <a16:creationId xmlns:a16="http://schemas.microsoft.com/office/drawing/2014/main" id="{34BCFCA1-E710-005A-EE6B-DCA5B95351BC}"/>
              </a:ext>
            </a:extLst>
          </p:cNvPr>
          <p:cNvSpPr/>
          <p:nvPr/>
        </p:nvSpPr>
        <p:spPr>
          <a:xfrm>
            <a:off x="7847386" y="2871865"/>
            <a:ext cx="94485" cy="94485"/>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Elipse 93">
            <a:extLst>
              <a:ext uri="{FF2B5EF4-FFF2-40B4-BE49-F238E27FC236}">
                <a16:creationId xmlns:a16="http://schemas.microsoft.com/office/drawing/2014/main" id="{35315938-44BA-8545-F038-57DEE68E00D5}"/>
              </a:ext>
            </a:extLst>
          </p:cNvPr>
          <p:cNvSpPr/>
          <p:nvPr/>
        </p:nvSpPr>
        <p:spPr>
          <a:xfrm>
            <a:off x="9340152" y="3898661"/>
            <a:ext cx="92692" cy="92692"/>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Elipse 94">
            <a:extLst>
              <a:ext uri="{FF2B5EF4-FFF2-40B4-BE49-F238E27FC236}">
                <a16:creationId xmlns:a16="http://schemas.microsoft.com/office/drawing/2014/main" id="{829781E8-C9DE-7C6C-CDD8-F55ABFCD08F7}"/>
              </a:ext>
            </a:extLst>
          </p:cNvPr>
          <p:cNvSpPr/>
          <p:nvPr/>
        </p:nvSpPr>
        <p:spPr>
          <a:xfrm>
            <a:off x="9141131" y="3976648"/>
            <a:ext cx="92692" cy="92692"/>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C76C08EB-AC3B-B650-9159-02FB0BC5EE43}"/>
              </a:ext>
            </a:extLst>
          </p:cNvPr>
          <p:cNvSpPr/>
          <p:nvPr/>
        </p:nvSpPr>
        <p:spPr>
          <a:xfrm>
            <a:off x="6680704" y="3974549"/>
            <a:ext cx="115182" cy="115182"/>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Elipse 96">
            <a:extLst>
              <a:ext uri="{FF2B5EF4-FFF2-40B4-BE49-F238E27FC236}">
                <a16:creationId xmlns:a16="http://schemas.microsoft.com/office/drawing/2014/main" id="{0400A437-A93C-6807-FF2D-A6DAFD7BE55C}"/>
              </a:ext>
            </a:extLst>
          </p:cNvPr>
          <p:cNvSpPr/>
          <p:nvPr/>
        </p:nvSpPr>
        <p:spPr>
          <a:xfrm>
            <a:off x="7693376" y="1259767"/>
            <a:ext cx="212204" cy="212204"/>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CuadroTexto 97">
            <a:extLst>
              <a:ext uri="{FF2B5EF4-FFF2-40B4-BE49-F238E27FC236}">
                <a16:creationId xmlns:a16="http://schemas.microsoft.com/office/drawing/2014/main" id="{5F0DF46F-C453-1DC7-8B7A-C884F68D1659}"/>
              </a:ext>
            </a:extLst>
          </p:cNvPr>
          <p:cNvSpPr txBox="1"/>
          <p:nvPr/>
        </p:nvSpPr>
        <p:spPr>
          <a:xfrm>
            <a:off x="7960183" y="1200075"/>
            <a:ext cx="1167466" cy="331588"/>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Chelediscus</a:t>
            </a:r>
            <a:endParaRPr lang="es-ES" i="1" dirty="0">
              <a:latin typeface="Times New Roman" panose="02020603050405020304" pitchFamily="18" charset="0"/>
              <a:cs typeface="Times New Roman" panose="02020603050405020304" pitchFamily="18" charset="0"/>
            </a:endParaRPr>
          </a:p>
        </p:txBody>
      </p:sp>
      <p:sp>
        <p:nvSpPr>
          <p:cNvPr id="100" name="Elipse 99">
            <a:extLst>
              <a:ext uri="{FF2B5EF4-FFF2-40B4-BE49-F238E27FC236}">
                <a16:creationId xmlns:a16="http://schemas.microsoft.com/office/drawing/2014/main" id="{929A6E16-90E1-7A1D-65F5-936AA9175A47}"/>
              </a:ext>
            </a:extLst>
          </p:cNvPr>
          <p:cNvSpPr/>
          <p:nvPr/>
        </p:nvSpPr>
        <p:spPr>
          <a:xfrm>
            <a:off x="6295899" y="4242240"/>
            <a:ext cx="112321" cy="112321"/>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Elipse 100">
            <a:extLst>
              <a:ext uri="{FF2B5EF4-FFF2-40B4-BE49-F238E27FC236}">
                <a16:creationId xmlns:a16="http://schemas.microsoft.com/office/drawing/2014/main" id="{7610BB0D-F5A2-D3FB-BCBE-95361CD51F4F}"/>
              </a:ext>
            </a:extLst>
          </p:cNvPr>
          <p:cNvSpPr/>
          <p:nvPr/>
        </p:nvSpPr>
        <p:spPr>
          <a:xfrm>
            <a:off x="6098838" y="4139434"/>
            <a:ext cx="103254" cy="103254"/>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Elipse 101">
            <a:extLst>
              <a:ext uri="{FF2B5EF4-FFF2-40B4-BE49-F238E27FC236}">
                <a16:creationId xmlns:a16="http://schemas.microsoft.com/office/drawing/2014/main" id="{0829EA93-CD78-423F-5B32-52D50D117DD5}"/>
              </a:ext>
            </a:extLst>
          </p:cNvPr>
          <p:cNvSpPr/>
          <p:nvPr/>
        </p:nvSpPr>
        <p:spPr>
          <a:xfrm>
            <a:off x="4129479" y="4015408"/>
            <a:ext cx="87365" cy="87365"/>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Elipse 102">
            <a:extLst>
              <a:ext uri="{FF2B5EF4-FFF2-40B4-BE49-F238E27FC236}">
                <a16:creationId xmlns:a16="http://schemas.microsoft.com/office/drawing/2014/main" id="{8D6F066D-D557-85AB-CF57-FEE77DEEF550}"/>
              </a:ext>
            </a:extLst>
          </p:cNvPr>
          <p:cNvSpPr/>
          <p:nvPr/>
        </p:nvSpPr>
        <p:spPr>
          <a:xfrm>
            <a:off x="6799676" y="3483593"/>
            <a:ext cx="104439" cy="104439"/>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Elipse 103">
            <a:extLst>
              <a:ext uri="{FF2B5EF4-FFF2-40B4-BE49-F238E27FC236}">
                <a16:creationId xmlns:a16="http://schemas.microsoft.com/office/drawing/2014/main" id="{E7442557-8912-90F3-DCBD-9193D7A4B3B2}"/>
              </a:ext>
            </a:extLst>
          </p:cNvPr>
          <p:cNvSpPr/>
          <p:nvPr/>
        </p:nvSpPr>
        <p:spPr>
          <a:xfrm>
            <a:off x="5879166" y="3720272"/>
            <a:ext cx="99255" cy="99255"/>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Elipse 104">
            <a:extLst>
              <a:ext uri="{FF2B5EF4-FFF2-40B4-BE49-F238E27FC236}">
                <a16:creationId xmlns:a16="http://schemas.microsoft.com/office/drawing/2014/main" id="{08FC66E4-6BFD-B681-C9E1-AC0554AC5593}"/>
              </a:ext>
            </a:extLst>
          </p:cNvPr>
          <p:cNvSpPr/>
          <p:nvPr/>
        </p:nvSpPr>
        <p:spPr>
          <a:xfrm>
            <a:off x="6050138" y="4721963"/>
            <a:ext cx="105450" cy="105450"/>
          </a:xfrm>
          <a:prstGeom prst="ellipse">
            <a:avLst/>
          </a:prstGeom>
          <a:solidFill>
            <a:srgbClr val="00919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Rectángulo 105">
            <a:extLst>
              <a:ext uri="{FF2B5EF4-FFF2-40B4-BE49-F238E27FC236}">
                <a16:creationId xmlns:a16="http://schemas.microsoft.com/office/drawing/2014/main" id="{D3BD7563-DB49-DBD3-1B85-B9B3B4F44396}"/>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7" name="Imagen 106" descr="Logotipo&#10;&#10;Descripción generada automáticamente">
            <a:extLst>
              <a:ext uri="{FF2B5EF4-FFF2-40B4-BE49-F238E27FC236}">
                <a16:creationId xmlns:a16="http://schemas.microsoft.com/office/drawing/2014/main" id="{5C14D838-AE20-88DD-EBD0-4362F220BF49}"/>
              </a:ext>
            </a:extLst>
          </p:cNvPr>
          <p:cNvPicPr>
            <a:picLocks noChangeAspect="1"/>
          </p:cNvPicPr>
          <p:nvPr/>
        </p:nvPicPr>
        <p:blipFill>
          <a:blip r:embed="rId3"/>
          <a:stretch>
            <a:fillRect/>
          </a:stretch>
        </p:blipFill>
        <p:spPr>
          <a:xfrm>
            <a:off x="259782" y="137638"/>
            <a:ext cx="2397539" cy="730160"/>
          </a:xfrm>
          <a:prstGeom prst="rect">
            <a:avLst/>
          </a:prstGeom>
        </p:spPr>
      </p:pic>
      <p:sp>
        <p:nvSpPr>
          <p:cNvPr id="109" name="Elipse 108">
            <a:extLst>
              <a:ext uri="{FF2B5EF4-FFF2-40B4-BE49-F238E27FC236}">
                <a16:creationId xmlns:a16="http://schemas.microsoft.com/office/drawing/2014/main" id="{51457F29-6491-4114-AA4A-D7F00C066D4F}"/>
              </a:ext>
            </a:extLst>
          </p:cNvPr>
          <p:cNvSpPr/>
          <p:nvPr/>
        </p:nvSpPr>
        <p:spPr>
          <a:xfrm>
            <a:off x="6804756" y="3247225"/>
            <a:ext cx="106719" cy="106719"/>
          </a:xfrm>
          <a:prstGeom prst="ellipse">
            <a:avLst/>
          </a:prstGeom>
          <a:solidFill>
            <a:srgbClr val="00FB9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Elipse 67">
            <a:extLst>
              <a:ext uri="{FF2B5EF4-FFF2-40B4-BE49-F238E27FC236}">
                <a16:creationId xmlns:a16="http://schemas.microsoft.com/office/drawing/2014/main" id="{A1556607-402B-4AEE-A831-2994CA2A91B0}"/>
              </a:ext>
            </a:extLst>
          </p:cNvPr>
          <p:cNvSpPr/>
          <p:nvPr/>
        </p:nvSpPr>
        <p:spPr>
          <a:xfrm>
            <a:off x="6652210" y="4396919"/>
            <a:ext cx="107045" cy="107045"/>
          </a:xfrm>
          <a:prstGeom prst="ellipse">
            <a:avLst/>
          </a:prstGeom>
          <a:solidFill>
            <a:srgbClr val="00FD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Elipse 110">
            <a:extLst>
              <a:ext uri="{FF2B5EF4-FFF2-40B4-BE49-F238E27FC236}">
                <a16:creationId xmlns:a16="http://schemas.microsoft.com/office/drawing/2014/main" id="{A147BD64-BE9B-7E96-7D7D-0360E6C48057}"/>
              </a:ext>
            </a:extLst>
          </p:cNvPr>
          <p:cNvSpPr/>
          <p:nvPr/>
        </p:nvSpPr>
        <p:spPr>
          <a:xfrm>
            <a:off x="6352598" y="4369112"/>
            <a:ext cx="107764" cy="107764"/>
          </a:xfrm>
          <a:prstGeom prst="ellipse">
            <a:avLst/>
          </a:prstGeom>
          <a:solidFill>
            <a:srgbClr val="00FD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CuadroTexto 111">
            <a:extLst>
              <a:ext uri="{FF2B5EF4-FFF2-40B4-BE49-F238E27FC236}">
                <a16:creationId xmlns:a16="http://schemas.microsoft.com/office/drawing/2014/main" id="{AAD2489F-D799-2392-65A6-390AE52ABD61}"/>
              </a:ext>
            </a:extLst>
          </p:cNvPr>
          <p:cNvSpPr txBox="1"/>
          <p:nvPr/>
        </p:nvSpPr>
        <p:spPr>
          <a:xfrm>
            <a:off x="9901509" y="492980"/>
            <a:ext cx="1210588" cy="369332"/>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Calodiscus</a:t>
            </a:r>
            <a:endParaRPr lang="es-ES" i="1" dirty="0">
              <a:latin typeface="Times New Roman" panose="02020603050405020304" pitchFamily="18" charset="0"/>
              <a:cs typeface="Times New Roman" panose="02020603050405020304" pitchFamily="18" charset="0"/>
            </a:endParaRPr>
          </a:p>
        </p:txBody>
      </p:sp>
      <p:sp>
        <p:nvSpPr>
          <p:cNvPr id="113" name="Elipse 112">
            <a:extLst>
              <a:ext uri="{FF2B5EF4-FFF2-40B4-BE49-F238E27FC236}">
                <a16:creationId xmlns:a16="http://schemas.microsoft.com/office/drawing/2014/main" id="{DBE903E3-0235-5FC9-A1B0-88B919359B94}"/>
              </a:ext>
            </a:extLst>
          </p:cNvPr>
          <p:cNvSpPr/>
          <p:nvPr/>
        </p:nvSpPr>
        <p:spPr>
          <a:xfrm>
            <a:off x="9655881" y="552672"/>
            <a:ext cx="212204" cy="212204"/>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Elipse 113">
            <a:extLst>
              <a:ext uri="{FF2B5EF4-FFF2-40B4-BE49-F238E27FC236}">
                <a16:creationId xmlns:a16="http://schemas.microsoft.com/office/drawing/2014/main" id="{690025CD-B2EA-348A-F5CF-E2491D467FCF}"/>
              </a:ext>
            </a:extLst>
          </p:cNvPr>
          <p:cNvSpPr/>
          <p:nvPr/>
        </p:nvSpPr>
        <p:spPr>
          <a:xfrm>
            <a:off x="4410311" y="3990494"/>
            <a:ext cx="88431" cy="88431"/>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Elipse 114">
            <a:extLst>
              <a:ext uri="{FF2B5EF4-FFF2-40B4-BE49-F238E27FC236}">
                <a16:creationId xmlns:a16="http://schemas.microsoft.com/office/drawing/2014/main" id="{6B8B4BDF-5387-0FBB-4587-E4D90B6FEB1A}"/>
              </a:ext>
            </a:extLst>
          </p:cNvPr>
          <p:cNvSpPr/>
          <p:nvPr/>
        </p:nvSpPr>
        <p:spPr>
          <a:xfrm>
            <a:off x="4862267" y="3612360"/>
            <a:ext cx="92692" cy="92692"/>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Elipse 115">
            <a:extLst>
              <a:ext uri="{FF2B5EF4-FFF2-40B4-BE49-F238E27FC236}">
                <a16:creationId xmlns:a16="http://schemas.microsoft.com/office/drawing/2014/main" id="{8E685416-D2A3-2778-7BDB-E73FDE76F353}"/>
              </a:ext>
            </a:extLst>
          </p:cNvPr>
          <p:cNvSpPr/>
          <p:nvPr/>
        </p:nvSpPr>
        <p:spPr>
          <a:xfrm rot="1129847">
            <a:off x="5803090" y="3508812"/>
            <a:ext cx="99255" cy="99255"/>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Elipse 116">
            <a:extLst>
              <a:ext uri="{FF2B5EF4-FFF2-40B4-BE49-F238E27FC236}">
                <a16:creationId xmlns:a16="http://schemas.microsoft.com/office/drawing/2014/main" id="{00074EAF-3510-861A-39B5-122E803D7D04}"/>
              </a:ext>
            </a:extLst>
          </p:cNvPr>
          <p:cNvSpPr/>
          <p:nvPr/>
        </p:nvSpPr>
        <p:spPr>
          <a:xfrm>
            <a:off x="6873103" y="3148473"/>
            <a:ext cx="95838" cy="95838"/>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Elipse 117">
            <a:extLst>
              <a:ext uri="{FF2B5EF4-FFF2-40B4-BE49-F238E27FC236}">
                <a16:creationId xmlns:a16="http://schemas.microsoft.com/office/drawing/2014/main" id="{CC0587DD-F7DE-2981-20C6-C423343CC047}"/>
              </a:ext>
            </a:extLst>
          </p:cNvPr>
          <p:cNvSpPr/>
          <p:nvPr/>
        </p:nvSpPr>
        <p:spPr>
          <a:xfrm>
            <a:off x="6277675" y="4331890"/>
            <a:ext cx="107045" cy="107045"/>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Elipse 118">
            <a:extLst>
              <a:ext uri="{FF2B5EF4-FFF2-40B4-BE49-F238E27FC236}">
                <a16:creationId xmlns:a16="http://schemas.microsoft.com/office/drawing/2014/main" id="{EDCFB3D4-2148-63CB-EFFA-B7C1360DB905}"/>
              </a:ext>
            </a:extLst>
          </p:cNvPr>
          <p:cNvSpPr/>
          <p:nvPr/>
        </p:nvSpPr>
        <p:spPr>
          <a:xfrm>
            <a:off x="6539314" y="4405781"/>
            <a:ext cx="106703" cy="106703"/>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Elipse 119">
            <a:extLst>
              <a:ext uri="{FF2B5EF4-FFF2-40B4-BE49-F238E27FC236}">
                <a16:creationId xmlns:a16="http://schemas.microsoft.com/office/drawing/2014/main" id="{7D283D60-B1F6-0F55-FA75-8526491ECC2F}"/>
              </a:ext>
            </a:extLst>
          </p:cNvPr>
          <p:cNvSpPr/>
          <p:nvPr/>
        </p:nvSpPr>
        <p:spPr>
          <a:xfrm>
            <a:off x="6059605" y="4377659"/>
            <a:ext cx="102424" cy="102424"/>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Elipse 120">
            <a:extLst>
              <a:ext uri="{FF2B5EF4-FFF2-40B4-BE49-F238E27FC236}">
                <a16:creationId xmlns:a16="http://schemas.microsoft.com/office/drawing/2014/main" id="{3AEA206B-F31F-4347-C61B-705444946EDC}"/>
              </a:ext>
            </a:extLst>
          </p:cNvPr>
          <p:cNvSpPr/>
          <p:nvPr/>
        </p:nvSpPr>
        <p:spPr>
          <a:xfrm>
            <a:off x="6769380" y="3955236"/>
            <a:ext cx="111586" cy="111586"/>
          </a:xfrm>
          <a:prstGeom prst="ellipse">
            <a:avLst/>
          </a:prstGeom>
          <a:solidFill>
            <a:srgbClr val="00905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Elipse 121">
            <a:extLst>
              <a:ext uri="{FF2B5EF4-FFF2-40B4-BE49-F238E27FC236}">
                <a16:creationId xmlns:a16="http://schemas.microsoft.com/office/drawing/2014/main" id="{5DAFDC96-C808-EF49-E51A-FD3843980DDE}"/>
              </a:ext>
            </a:extLst>
          </p:cNvPr>
          <p:cNvSpPr/>
          <p:nvPr/>
        </p:nvSpPr>
        <p:spPr>
          <a:xfrm>
            <a:off x="9644952" y="920581"/>
            <a:ext cx="212204" cy="212204"/>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CuadroTexto 122">
            <a:extLst>
              <a:ext uri="{FF2B5EF4-FFF2-40B4-BE49-F238E27FC236}">
                <a16:creationId xmlns:a16="http://schemas.microsoft.com/office/drawing/2014/main" id="{860BAE9D-D0A2-6E92-953A-5E8AE5FC572A}"/>
              </a:ext>
            </a:extLst>
          </p:cNvPr>
          <p:cNvSpPr txBox="1"/>
          <p:nvPr/>
        </p:nvSpPr>
        <p:spPr>
          <a:xfrm>
            <a:off x="9901509" y="884919"/>
            <a:ext cx="1249060" cy="369332"/>
          </a:xfrm>
          <a:prstGeom prst="rect">
            <a:avLst/>
          </a:prstGeom>
          <a:noFill/>
        </p:spPr>
        <p:txBody>
          <a:bodyPr wrap="none" rtlCol="0">
            <a:spAutoFit/>
          </a:bodyPr>
          <a:lstStyle/>
          <a:p>
            <a:r>
              <a:rPr lang="es-ES" i="1" dirty="0" err="1">
                <a:latin typeface="Times New Roman" panose="02020603050405020304" pitchFamily="18" charset="0"/>
                <a:cs typeface="Times New Roman" panose="02020603050405020304" pitchFamily="18" charset="0"/>
              </a:rPr>
              <a:t>Hebediscus</a:t>
            </a:r>
            <a:endParaRPr lang="es-ES" i="1" dirty="0">
              <a:latin typeface="Times New Roman" panose="02020603050405020304" pitchFamily="18" charset="0"/>
              <a:cs typeface="Times New Roman" panose="02020603050405020304" pitchFamily="18" charset="0"/>
            </a:endParaRPr>
          </a:p>
        </p:txBody>
      </p:sp>
      <p:sp>
        <p:nvSpPr>
          <p:cNvPr id="124" name="Elipse 123">
            <a:extLst>
              <a:ext uri="{FF2B5EF4-FFF2-40B4-BE49-F238E27FC236}">
                <a16:creationId xmlns:a16="http://schemas.microsoft.com/office/drawing/2014/main" id="{968CE559-B8F4-6CC3-7C60-7900E49CED0D}"/>
              </a:ext>
            </a:extLst>
          </p:cNvPr>
          <p:cNvSpPr/>
          <p:nvPr/>
        </p:nvSpPr>
        <p:spPr>
          <a:xfrm>
            <a:off x="6363209" y="4169869"/>
            <a:ext cx="112321" cy="112321"/>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Elipse 124">
            <a:extLst>
              <a:ext uri="{FF2B5EF4-FFF2-40B4-BE49-F238E27FC236}">
                <a16:creationId xmlns:a16="http://schemas.microsoft.com/office/drawing/2014/main" id="{E7B64D41-BC36-F30D-6EEE-BD89128AAB11}"/>
              </a:ext>
            </a:extLst>
          </p:cNvPr>
          <p:cNvSpPr/>
          <p:nvPr/>
        </p:nvSpPr>
        <p:spPr>
          <a:xfrm>
            <a:off x="6520526" y="4331467"/>
            <a:ext cx="111586" cy="111586"/>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Elipse 125">
            <a:extLst>
              <a:ext uri="{FF2B5EF4-FFF2-40B4-BE49-F238E27FC236}">
                <a16:creationId xmlns:a16="http://schemas.microsoft.com/office/drawing/2014/main" id="{79FF8F1D-F938-A97B-002B-2752B3FC306B}"/>
              </a:ext>
            </a:extLst>
          </p:cNvPr>
          <p:cNvSpPr/>
          <p:nvPr/>
        </p:nvSpPr>
        <p:spPr>
          <a:xfrm>
            <a:off x="6244126" y="4822014"/>
            <a:ext cx="103546" cy="103546"/>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7" name="Elipse 126">
            <a:extLst>
              <a:ext uri="{FF2B5EF4-FFF2-40B4-BE49-F238E27FC236}">
                <a16:creationId xmlns:a16="http://schemas.microsoft.com/office/drawing/2014/main" id="{B4983ABF-93C5-45DE-D029-9A7979495EAD}"/>
              </a:ext>
            </a:extLst>
          </p:cNvPr>
          <p:cNvSpPr/>
          <p:nvPr/>
        </p:nvSpPr>
        <p:spPr>
          <a:xfrm>
            <a:off x="6718275" y="2903967"/>
            <a:ext cx="92515" cy="92515"/>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Elipse 127">
            <a:extLst>
              <a:ext uri="{FF2B5EF4-FFF2-40B4-BE49-F238E27FC236}">
                <a16:creationId xmlns:a16="http://schemas.microsoft.com/office/drawing/2014/main" id="{4842172D-108D-1F7A-81E0-6844DB076555}"/>
              </a:ext>
            </a:extLst>
          </p:cNvPr>
          <p:cNvSpPr/>
          <p:nvPr/>
        </p:nvSpPr>
        <p:spPr>
          <a:xfrm>
            <a:off x="6653080" y="2873835"/>
            <a:ext cx="92515" cy="92515"/>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Elipse 128">
            <a:extLst>
              <a:ext uri="{FF2B5EF4-FFF2-40B4-BE49-F238E27FC236}">
                <a16:creationId xmlns:a16="http://schemas.microsoft.com/office/drawing/2014/main" id="{84AE0CD4-7651-29DF-0DF8-48F31E570660}"/>
              </a:ext>
            </a:extLst>
          </p:cNvPr>
          <p:cNvSpPr/>
          <p:nvPr/>
        </p:nvSpPr>
        <p:spPr>
          <a:xfrm>
            <a:off x="4559358" y="3932445"/>
            <a:ext cx="92691" cy="92691"/>
          </a:xfrm>
          <a:prstGeom prst="ellipse">
            <a:avLst/>
          </a:prstGeom>
          <a:solidFill>
            <a:srgbClr val="929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Elipse 129">
            <a:extLst>
              <a:ext uri="{FF2B5EF4-FFF2-40B4-BE49-F238E27FC236}">
                <a16:creationId xmlns:a16="http://schemas.microsoft.com/office/drawing/2014/main" id="{3E2214F3-F2CD-9478-C99B-F09F4BB5A544}"/>
              </a:ext>
            </a:extLst>
          </p:cNvPr>
          <p:cNvSpPr/>
          <p:nvPr/>
        </p:nvSpPr>
        <p:spPr>
          <a:xfrm>
            <a:off x="9644952" y="1259767"/>
            <a:ext cx="212204" cy="212204"/>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 name="CuadroTexto 130">
            <a:extLst>
              <a:ext uri="{FF2B5EF4-FFF2-40B4-BE49-F238E27FC236}">
                <a16:creationId xmlns:a16="http://schemas.microsoft.com/office/drawing/2014/main" id="{6EDA66AD-49C5-6C28-F29A-BDFEE5A61A12}"/>
              </a:ext>
            </a:extLst>
          </p:cNvPr>
          <p:cNvSpPr txBox="1"/>
          <p:nvPr/>
        </p:nvSpPr>
        <p:spPr>
          <a:xfrm>
            <a:off x="9899195" y="1208068"/>
            <a:ext cx="1031051" cy="369332"/>
          </a:xfrm>
          <a:prstGeom prst="rect">
            <a:avLst/>
          </a:prstGeom>
          <a:noFill/>
        </p:spPr>
        <p:txBody>
          <a:bodyPr wrap="none" rtlCol="0">
            <a:spAutoFit/>
          </a:bodyPr>
          <a:lstStyle/>
          <a:p>
            <a:r>
              <a:rPr lang="es-ES" dirty="0" err="1">
                <a:latin typeface="Times New Roman" panose="02020603050405020304" pitchFamily="18" charset="0"/>
                <a:cs typeface="Times New Roman" panose="02020603050405020304" pitchFamily="18" charset="0"/>
              </a:rPr>
              <a:t>Atopidae</a:t>
            </a:r>
            <a:endParaRPr lang="es-ES" dirty="0">
              <a:latin typeface="Times New Roman" panose="02020603050405020304" pitchFamily="18" charset="0"/>
              <a:cs typeface="Times New Roman" panose="02020603050405020304" pitchFamily="18" charset="0"/>
            </a:endParaRPr>
          </a:p>
        </p:txBody>
      </p:sp>
      <p:sp>
        <p:nvSpPr>
          <p:cNvPr id="132" name="Elipse 131">
            <a:extLst>
              <a:ext uri="{FF2B5EF4-FFF2-40B4-BE49-F238E27FC236}">
                <a16:creationId xmlns:a16="http://schemas.microsoft.com/office/drawing/2014/main" id="{3AB015DD-628E-C601-9FEE-4650A29DA525}"/>
              </a:ext>
            </a:extLst>
          </p:cNvPr>
          <p:cNvSpPr/>
          <p:nvPr/>
        </p:nvSpPr>
        <p:spPr>
          <a:xfrm>
            <a:off x="4314614" y="3957273"/>
            <a:ext cx="90747" cy="90747"/>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3" name="Elipse 132">
            <a:extLst>
              <a:ext uri="{FF2B5EF4-FFF2-40B4-BE49-F238E27FC236}">
                <a16:creationId xmlns:a16="http://schemas.microsoft.com/office/drawing/2014/main" id="{AE47A6A3-5E22-8403-F1D4-2319620F5A32}"/>
              </a:ext>
            </a:extLst>
          </p:cNvPr>
          <p:cNvSpPr/>
          <p:nvPr/>
        </p:nvSpPr>
        <p:spPr>
          <a:xfrm>
            <a:off x="6937765" y="3202102"/>
            <a:ext cx="99239" cy="99239"/>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Elipse 133">
            <a:extLst>
              <a:ext uri="{FF2B5EF4-FFF2-40B4-BE49-F238E27FC236}">
                <a16:creationId xmlns:a16="http://schemas.microsoft.com/office/drawing/2014/main" id="{DA97AC85-5149-7EAF-56AE-8C9F4291EA42}"/>
              </a:ext>
            </a:extLst>
          </p:cNvPr>
          <p:cNvSpPr/>
          <p:nvPr/>
        </p:nvSpPr>
        <p:spPr>
          <a:xfrm>
            <a:off x="5845643" y="3600014"/>
            <a:ext cx="102845" cy="102845"/>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5" name="Elipse 134">
            <a:extLst>
              <a:ext uri="{FF2B5EF4-FFF2-40B4-BE49-F238E27FC236}">
                <a16:creationId xmlns:a16="http://schemas.microsoft.com/office/drawing/2014/main" id="{806C7496-A873-490F-9BDD-75C3A67A1B7F}"/>
              </a:ext>
            </a:extLst>
          </p:cNvPr>
          <p:cNvSpPr/>
          <p:nvPr/>
        </p:nvSpPr>
        <p:spPr>
          <a:xfrm>
            <a:off x="6120060" y="4420522"/>
            <a:ext cx="102818" cy="102818"/>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Elipse 135">
            <a:extLst>
              <a:ext uri="{FF2B5EF4-FFF2-40B4-BE49-F238E27FC236}">
                <a16:creationId xmlns:a16="http://schemas.microsoft.com/office/drawing/2014/main" id="{F6A67812-4978-A4E6-0078-B9204B96B587}"/>
              </a:ext>
            </a:extLst>
          </p:cNvPr>
          <p:cNvSpPr/>
          <p:nvPr/>
        </p:nvSpPr>
        <p:spPr>
          <a:xfrm>
            <a:off x="6221739" y="4894761"/>
            <a:ext cx="98822" cy="98822"/>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7" name="Elipse 136">
            <a:extLst>
              <a:ext uri="{FF2B5EF4-FFF2-40B4-BE49-F238E27FC236}">
                <a16:creationId xmlns:a16="http://schemas.microsoft.com/office/drawing/2014/main" id="{5ACC78F1-F309-F24C-41A0-FD5C8EC583B0}"/>
              </a:ext>
            </a:extLst>
          </p:cNvPr>
          <p:cNvSpPr/>
          <p:nvPr/>
        </p:nvSpPr>
        <p:spPr>
          <a:xfrm>
            <a:off x="6284839" y="4187647"/>
            <a:ext cx="106426" cy="106426"/>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Elipse 137">
            <a:extLst>
              <a:ext uri="{FF2B5EF4-FFF2-40B4-BE49-F238E27FC236}">
                <a16:creationId xmlns:a16="http://schemas.microsoft.com/office/drawing/2014/main" id="{3B4701F4-DC24-7E80-B59C-1512B4C4D6D7}"/>
              </a:ext>
            </a:extLst>
          </p:cNvPr>
          <p:cNvSpPr/>
          <p:nvPr/>
        </p:nvSpPr>
        <p:spPr>
          <a:xfrm>
            <a:off x="9247460" y="4032140"/>
            <a:ext cx="92692" cy="92692"/>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Elipse 138">
            <a:extLst>
              <a:ext uri="{FF2B5EF4-FFF2-40B4-BE49-F238E27FC236}">
                <a16:creationId xmlns:a16="http://schemas.microsoft.com/office/drawing/2014/main" id="{CDFA688F-C26B-D56D-888F-25954A6002A8}"/>
              </a:ext>
            </a:extLst>
          </p:cNvPr>
          <p:cNvSpPr/>
          <p:nvPr/>
        </p:nvSpPr>
        <p:spPr>
          <a:xfrm>
            <a:off x="3839007" y="3864284"/>
            <a:ext cx="88431" cy="88431"/>
          </a:xfrm>
          <a:prstGeom prst="ellipse">
            <a:avLst/>
          </a:prstGeom>
          <a:solidFill>
            <a:srgbClr val="9452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87CAD952-3D45-6D91-55FB-B75E0E5CF34C}"/>
              </a:ext>
            </a:extLst>
          </p:cNvPr>
          <p:cNvSpPr/>
          <p:nvPr/>
        </p:nvSpPr>
        <p:spPr>
          <a:xfrm>
            <a:off x="6435899" y="4318092"/>
            <a:ext cx="115182" cy="115182"/>
          </a:xfrm>
          <a:prstGeom prst="ellipse">
            <a:avLst/>
          </a:prstGeom>
          <a:solidFill>
            <a:srgbClr val="8EFA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Elipse 87">
            <a:extLst>
              <a:ext uri="{FF2B5EF4-FFF2-40B4-BE49-F238E27FC236}">
                <a16:creationId xmlns:a16="http://schemas.microsoft.com/office/drawing/2014/main" id="{EE1D39BF-F4D1-B122-C803-A5EBAA3FCBAE}"/>
              </a:ext>
            </a:extLst>
          </p:cNvPr>
          <p:cNvSpPr/>
          <p:nvPr/>
        </p:nvSpPr>
        <p:spPr>
          <a:xfrm>
            <a:off x="6355192" y="4296244"/>
            <a:ext cx="112321" cy="112321"/>
          </a:xfrm>
          <a:prstGeom prst="ellipse">
            <a:avLst/>
          </a:prstGeom>
          <a:solidFill>
            <a:srgbClr val="94165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Rectángulo redondeado 139">
            <a:hlinkClick r:id="" action="ppaction://hlinkshowjump?jump=nextslide"/>
            <a:extLst>
              <a:ext uri="{FF2B5EF4-FFF2-40B4-BE49-F238E27FC236}">
                <a16:creationId xmlns:a16="http://schemas.microsoft.com/office/drawing/2014/main" id="{6BF1F043-75B4-028C-4F15-389437CC7852}"/>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Next</a:t>
            </a:r>
          </a:p>
        </p:txBody>
      </p:sp>
      <p:sp>
        <p:nvSpPr>
          <p:cNvPr id="141" name="Rectángulo redondeado 140">
            <a:hlinkClick r:id="" action="ppaction://hlinkshowjump?jump=previousslide"/>
            <a:extLst>
              <a:ext uri="{FF2B5EF4-FFF2-40B4-BE49-F238E27FC236}">
                <a16:creationId xmlns:a16="http://schemas.microsoft.com/office/drawing/2014/main" id="{92CCE1C3-DD03-20EB-61CD-EB94C546B5F5}"/>
              </a:ext>
            </a:extLst>
          </p:cNvPr>
          <p:cNvSpPr/>
          <p:nvPr/>
        </p:nvSpPr>
        <p:spPr>
          <a:xfrm>
            <a:off x="391193" y="5036001"/>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Back</a:t>
            </a:r>
          </a:p>
        </p:txBody>
      </p:sp>
      <p:sp>
        <p:nvSpPr>
          <p:cNvPr id="143" name="CuadroTexto 142">
            <a:extLst>
              <a:ext uri="{FF2B5EF4-FFF2-40B4-BE49-F238E27FC236}">
                <a16:creationId xmlns:a16="http://schemas.microsoft.com/office/drawing/2014/main" id="{4767D7B0-3901-2A1A-149E-25B2355BBDDA}"/>
              </a:ext>
            </a:extLst>
          </p:cNvPr>
          <p:cNvSpPr txBox="1"/>
          <p:nvPr/>
        </p:nvSpPr>
        <p:spPr>
          <a:xfrm>
            <a:off x="198040" y="1577400"/>
            <a:ext cx="2404112" cy="2862322"/>
          </a:xfrm>
          <a:prstGeom prst="rect">
            <a:avLst/>
          </a:prstGeom>
          <a:noFill/>
        </p:spPr>
        <p:txBody>
          <a:bodyPr wrap="square">
            <a:spAutoFit/>
          </a:bodyPr>
          <a:lstStyle/>
          <a:p>
            <a:pPr algn="just"/>
            <a:r>
              <a:rPr lang="en-US" sz="1200" dirty="0">
                <a:effectLst/>
                <a:latin typeface="Cambria" panose="02040503050406030204" pitchFamily="18" charset="0"/>
                <a:ea typeface="Calibri" panose="020F0502020204030204" pitchFamily="34" charset="0"/>
                <a:cs typeface="Times New Roman" panose="02020603050405020304" pitchFamily="18" charset="0"/>
              </a:rPr>
              <a:t>The new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biostratigraphical</a:t>
            </a:r>
            <a:r>
              <a:rPr lang="en-US" sz="1200" dirty="0">
                <a:effectLst/>
                <a:latin typeface="Cambria" panose="02040503050406030204" pitchFamily="18" charset="0"/>
                <a:ea typeface="Calibri" panose="020F0502020204030204" pitchFamily="34" charset="0"/>
                <a:cs typeface="Times New Roman" panose="02020603050405020304" pitchFamily="18" charset="0"/>
              </a:rPr>
              <a:t> data strengthens the correlation with Cambrian Series 2 sequences along the western Gondwana margin (e.g. Morocco, Germany), western and eastern Avalonia (Newfoundland and United Kingdom),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Baltica</a:t>
            </a:r>
            <a:r>
              <a:rPr lang="en-US" sz="1200" dirty="0">
                <a:effectLst/>
                <a:latin typeface="Cambria" panose="02040503050406030204" pitchFamily="18" charset="0"/>
                <a:ea typeface="Calibri" panose="020F0502020204030204" pitchFamily="34" charset="0"/>
                <a:cs typeface="Times New Roman" panose="02020603050405020304" pitchFamily="18" charset="0"/>
              </a:rPr>
              <a:t> (Scandinavia and Holy Cross Mountains) and Siberia. In addition,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biostratigraphical</a:t>
            </a:r>
            <a:r>
              <a:rPr lang="en-US" sz="1200" dirty="0">
                <a:effectLst/>
                <a:latin typeface="Cambria" panose="02040503050406030204" pitchFamily="18" charset="0"/>
                <a:ea typeface="Calibri" panose="020F0502020204030204" pitchFamily="34" charset="0"/>
                <a:cs typeface="Times New Roman" panose="02020603050405020304" pitchFamily="18" charset="0"/>
              </a:rPr>
              <a:t> correlations with Laurentia</a:t>
            </a:r>
            <a:r>
              <a:rPr lang="en-US" sz="1200" dirty="0">
                <a:latin typeface="Cambria" panose="02040503050406030204" pitchFamily="18" charset="0"/>
                <a:ea typeface="Calibri" panose="020F0502020204030204" pitchFamily="34" charset="0"/>
                <a:cs typeface="Times New Roman" panose="02020603050405020304" pitchFamily="18" charset="0"/>
              </a:rPr>
              <a:t> (</a:t>
            </a:r>
            <a:r>
              <a:rPr lang="en-US" sz="1200" dirty="0">
                <a:effectLst/>
                <a:latin typeface="Cambria" panose="02040503050406030204" pitchFamily="18" charset="0"/>
                <a:ea typeface="Calibri" panose="020F0502020204030204" pitchFamily="34" charset="0"/>
                <a:cs typeface="Times New Roman" panose="02020603050405020304" pitchFamily="18" charset="0"/>
              </a:rPr>
              <a:t>Taconic Allochthon, Greenland and the “Great Basin”) and also with Australia have been improved.</a:t>
            </a:r>
            <a:endParaRPr lang="es-ES" sz="12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45" name="CuadroTexto 144">
            <a:extLst>
              <a:ext uri="{FF2B5EF4-FFF2-40B4-BE49-F238E27FC236}">
                <a16:creationId xmlns:a16="http://schemas.microsoft.com/office/drawing/2014/main" id="{96C4046E-E6D7-3C85-E77B-383D6C536F1A}"/>
              </a:ext>
            </a:extLst>
          </p:cNvPr>
          <p:cNvSpPr txBox="1"/>
          <p:nvPr/>
        </p:nvSpPr>
        <p:spPr>
          <a:xfrm>
            <a:off x="3690294" y="5757689"/>
            <a:ext cx="8110511" cy="738664"/>
          </a:xfrm>
          <a:prstGeom prst="rect">
            <a:avLst/>
          </a:prstGeom>
          <a:noFill/>
        </p:spPr>
        <p:txBody>
          <a:bodyPr wrap="square">
            <a:spAutoFit/>
          </a:bodyPr>
          <a:lstStyle/>
          <a:p>
            <a:pPr algn="just"/>
            <a:r>
              <a:rPr lang="en-GB" sz="1400" dirty="0">
                <a:effectLst/>
                <a:latin typeface="Times New Roman" panose="02020603050405020304" pitchFamily="18" charset="0"/>
                <a:ea typeface="Calibri" panose="020F0502020204030204" pitchFamily="34" charset="0"/>
              </a:rPr>
              <a:t>Paleobiogeographic distribution of selected trilobite taxa from the OMZ plotted on a Cambrian </a:t>
            </a:r>
            <a:r>
              <a:rPr lang="en-GB" sz="1400" dirty="0" err="1">
                <a:effectLst/>
                <a:latin typeface="Times New Roman" panose="02020603050405020304" pitchFamily="18" charset="0"/>
                <a:ea typeface="Calibri" panose="020F0502020204030204" pitchFamily="34" charset="0"/>
              </a:rPr>
              <a:t>palaeogeographic</a:t>
            </a:r>
            <a:r>
              <a:rPr lang="en-GB" sz="1400" dirty="0">
                <a:effectLst/>
                <a:latin typeface="Times New Roman" panose="02020603050405020304" pitchFamily="18" charset="0"/>
                <a:ea typeface="Calibri" panose="020F0502020204030204" pitchFamily="34" charset="0"/>
              </a:rPr>
              <a:t> map. </a:t>
            </a:r>
            <a:r>
              <a:rPr lang="en-GB" sz="1400" dirty="0">
                <a:latin typeface="Times New Roman" panose="02020603050405020304" pitchFamily="18" charset="0"/>
                <a:ea typeface="Calibri" panose="020F0502020204030204" pitchFamily="34" charset="0"/>
              </a:rPr>
              <a:t>Based map m</a:t>
            </a:r>
            <a:r>
              <a:rPr lang="en-GB" sz="1400" dirty="0">
                <a:effectLst/>
                <a:latin typeface="Times New Roman" panose="02020603050405020304" pitchFamily="18" charset="0"/>
                <a:ea typeface="Calibri" panose="020F0502020204030204" pitchFamily="34" charset="0"/>
              </a:rPr>
              <a:t>odified from </a:t>
            </a:r>
            <a:r>
              <a:rPr lang="en-GB" sz="1400" dirty="0" err="1">
                <a:effectLst/>
                <a:latin typeface="Times New Roman" panose="02020603050405020304" pitchFamily="18" charset="0"/>
                <a:ea typeface="Calibri" panose="020F0502020204030204" pitchFamily="34" charset="0"/>
              </a:rPr>
              <a:t>Scotese</a:t>
            </a:r>
            <a:r>
              <a:rPr lang="en-GB" sz="1400" dirty="0">
                <a:effectLst/>
                <a:latin typeface="Times New Roman" panose="02020603050405020304" pitchFamily="18" charset="0"/>
                <a:ea typeface="Calibri" panose="020F0502020204030204" pitchFamily="34" charset="0"/>
              </a:rPr>
              <a:t> and </a:t>
            </a:r>
            <a:r>
              <a:rPr lang="en-GB" sz="1400" dirty="0" err="1">
                <a:effectLst/>
                <a:latin typeface="Times New Roman" panose="02020603050405020304" pitchFamily="18" charset="0"/>
                <a:ea typeface="Calibri" panose="020F0502020204030204" pitchFamily="34" charset="0"/>
              </a:rPr>
              <a:t>McKerrow</a:t>
            </a:r>
            <a:r>
              <a:rPr lang="en-GB" sz="1400" dirty="0">
                <a:effectLst/>
                <a:latin typeface="Times New Roman" panose="02020603050405020304" pitchFamily="18" charset="0"/>
                <a:ea typeface="Calibri" panose="020F0502020204030204" pitchFamily="34" charset="0"/>
              </a:rPr>
              <a:t> (1990), </a:t>
            </a:r>
            <a:r>
              <a:rPr lang="en-GB" sz="1400" dirty="0" err="1">
                <a:effectLst/>
                <a:latin typeface="Times New Roman" panose="02020603050405020304" pitchFamily="18" charset="0"/>
                <a:ea typeface="Calibri" panose="020F0502020204030204" pitchFamily="34" charset="0"/>
              </a:rPr>
              <a:t>McKerrow</a:t>
            </a:r>
            <a:r>
              <a:rPr lang="en-GB" sz="1400" dirty="0">
                <a:effectLst/>
                <a:latin typeface="Times New Roman" panose="02020603050405020304" pitchFamily="18" charset="0"/>
                <a:ea typeface="Calibri" panose="020F0502020204030204" pitchFamily="34" charset="0"/>
              </a:rPr>
              <a:t> et al. (1992), Dalziel (1997) and </a:t>
            </a:r>
            <a:r>
              <a:rPr lang="en-GB" sz="1400" dirty="0" err="1">
                <a:effectLst/>
                <a:latin typeface="Times New Roman" panose="02020603050405020304" pitchFamily="18" charset="0"/>
                <a:ea typeface="Calibri" panose="020F0502020204030204" pitchFamily="34" charset="0"/>
              </a:rPr>
              <a:t>Malinky</a:t>
            </a:r>
            <a:r>
              <a:rPr lang="en-GB" sz="1400" dirty="0">
                <a:effectLst/>
                <a:latin typeface="Times New Roman" panose="02020603050405020304" pitchFamily="18" charset="0"/>
                <a:ea typeface="Calibri" panose="020F0502020204030204" pitchFamily="34" charset="0"/>
              </a:rPr>
              <a:t> and Geyer (2019).</a:t>
            </a:r>
            <a:r>
              <a:rPr lang="es-ES" sz="1400" dirty="0">
                <a:effectLst/>
              </a:rPr>
              <a:t> </a:t>
            </a:r>
            <a:endParaRPr lang="es-ES" sz="1400" dirty="0"/>
          </a:p>
        </p:txBody>
      </p:sp>
    </p:spTree>
    <p:extLst>
      <p:ext uri="{BB962C8B-B14F-4D97-AF65-F5344CB8AC3E}">
        <p14:creationId xmlns:p14="http://schemas.microsoft.com/office/powerpoint/2010/main" val="2156186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ersonas en una montaña de roca&#10;&#10;Descripción generada automáticamente con confianza baja">
            <a:extLst>
              <a:ext uri="{FF2B5EF4-FFF2-40B4-BE49-F238E27FC236}">
                <a16:creationId xmlns:a16="http://schemas.microsoft.com/office/drawing/2014/main" id="{24A789D9-E2FA-43DB-C9FC-72B5BF010D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Layer>
                </a14:imgProps>
              </a:ext>
            </a:extLst>
          </a:blip>
          <a:stretch>
            <a:fillRect/>
          </a:stretch>
        </p:blipFill>
        <p:spPr>
          <a:xfrm>
            <a:off x="3047999" y="0"/>
            <a:ext cx="9158427" cy="6868820"/>
          </a:xfrm>
          <a:prstGeom prst="rect">
            <a:avLst/>
          </a:prstGeom>
        </p:spPr>
      </p:pic>
      <p:sp>
        <p:nvSpPr>
          <p:cNvPr id="6" name="Rectángulo 5">
            <a:extLst>
              <a:ext uri="{FF2B5EF4-FFF2-40B4-BE49-F238E27FC236}">
                <a16:creationId xmlns:a16="http://schemas.microsoft.com/office/drawing/2014/main" id="{14004302-5EEA-077E-A81E-1E5EBF639081}"/>
              </a:ext>
            </a:extLst>
          </p:cNvPr>
          <p:cNvSpPr/>
          <p:nvPr/>
        </p:nvSpPr>
        <p:spPr>
          <a:xfrm>
            <a:off x="2775857" y="0"/>
            <a:ext cx="489857" cy="68688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Logotipo&#10;&#10;Descripción generada automáticamente">
            <a:extLst>
              <a:ext uri="{FF2B5EF4-FFF2-40B4-BE49-F238E27FC236}">
                <a16:creationId xmlns:a16="http://schemas.microsoft.com/office/drawing/2014/main" id="{843A13FD-5A04-0016-407F-0AAF6DE7CA4B}"/>
              </a:ext>
            </a:extLst>
          </p:cNvPr>
          <p:cNvPicPr>
            <a:picLocks noChangeAspect="1"/>
          </p:cNvPicPr>
          <p:nvPr/>
        </p:nvPicPr>
        <p:blipFill>
          <a:blip r:embed="rId4"/>
          <a:stretch>
            <a:fillRect/>
          </a:stretch>
        </p:blipFill>
        <p:spPr>
          <a:xfrm>
            <a:off x="259782" y="137638"/>
            <a:ext cx="2397539" cy="730160"/>
          </a:xfrm>
          <a:prstGeom prst="rect">
            <a:avLst/>
          </a:prstGeom>
        </p:spPr>
      </p:pic>
      <p:sp>
        <p:nvSpPr>
          <p:cNvPr id="11" name="Rectángulo redondeado 10">
            <a:hlinkClick r:id="" action="ppaction://hlinkshowjump?jump=previousslide"/>
            <a:extLst>
              <a:ext uri="{FF2B5EF4-FFF2-40B4-BE49-F238E27FC236}">
                <a16:creationId xmlns:a16="http://schemas.microsoft.com/office/drawing/2014/main" id="{87CD3269-2249-E612-1963-75368BCB3AA1}"/>
              </a:ext>
            </a:extLst>
          </p:cNvPr>
          <p:cNvSpPr/>
          <p:nvPr/>
        </p:nvSpPr>
        <p:spPr>
          <a:xfrm>
            <a:off x="391194" y="5899913"/>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Back</a:t>
            </a:r>
          </a:p>
        </p:txBody>
      </p:sp>
      <p:sp>
        <p:nvSpPr>
          <p:cNvPr id="12" name="Rectángulo redondeado 11">
            <a:hlinkClick r:id="" action="ppaction://hlinkshowjump?jump=firstslide"/>
            <a:extLst>
              <a:ext uri="{FF2B5EF4-FFF2-40B4-BE49-F238E27FC236}">
                <a16:creationId xmlns:a16="http://schemas.microsoft.com/office/drawing/2014/main" id="{320FB219-08E4-4003-356C-6FEF94E1F6B9}"/>
              </a:ext>
            </a:extLst>
          </p:cNvPr>
          <p:cNvSpPr/>
          <p:nvPr/>
        </p:nvSpPr>
        <p:spPr>
          <a:xfrm>
            <a:off x="391193" y="5036001"/>
            <a:ext cx="1873771" cy="614596"/>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ambria" panose="02040503050406030204" pitchFamily="18" charset="0"/>
              </a:rPr>
              <a:t>Home</a:t>
            </a:r>
          </a:p>
        </p:txBody>
      </p:sp>
      <p:pic>
        <p:nvPicPr>
          <p:cNvPr id="15" name="Imagen 14" descr="Código QR&#10;&#10;Descripción generada automáticamente">
            <a:extLst>
              <a:ext uri="{FF2B5EF4-FFF2-40B4-BE49-F238E27FC236}">
                <a16:creationId xmlns:a16="http://schemas.microsoft.com/office/drawing/2014/main" id="{414817F2-15C9-0D58-ABDF-9505B26F7FDD}"/>
              </a:ext>
            </a:extLst>
          </p:cNvPr>
          <p:cNvPicPr>
            <a:picLocks noChangeAspect="1"/>
          </p:cNvPicPr>
          <p:nvPr/>
        </p:nvPicPr>
        <p:blipFill>
          <a:blip r:embed="rId5"/>
          <a:stretch>
            <a:fillRect/>
          </a:stretch>
        </p:blipFill>
        <p:spPr>
          <a:xfrm>
            <a:off x="719807" y="3339205"/>
            <a:ext cx="1477488" cy="1477488"/>
          </a:xfrm>
          <a:prstGeom prst="rect">
            <a:avLst/>
          </a:prstGeom>
        </p:spPr>
      </p:pic>
      <p:pic>
        <p:nvPicPr>
          <p:cNvPr id="16" name="Imagen 15" descr="Imagen que contiene Forma&#10;&#10;Descripción generada automáticamente">
            <a:extLst>
              <a:ext uri="{FF2B5EF4-FFF2-40B4-BE49-F238E27FC236}">
                <a16:creationId xmlns:a16="http://schemas.microsoft.com/office/drawing/2014/main" id="{C009E55F-6608-F733-441C-35063FA537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67" b="89598" l="2799" r="89822">
                        <a14:foregroundMark x1="58779" y1="10957" x2="57761" y2="8599"/>
                        <a14:foregroundMark x1="47837" y1="7767" x2="47837" y2="7767"/>
                        <a14:foregroundMark x1="58142" y1="16921" x2="58142" y2="16921"/>
                        <a14:foregroundMark x1="56489" y1="18724" x2="56489" y2="18724"/>
                        <a14:foregroundMark x1="80280" y1="35922" x2="80280" y2="35922"/>
                        <a14:foregroundMark x1="6743" y1="24827" x2="6743" y2="24827"/>
                        <a14:foregroundMark x1="2799" y1="28155" x2="2799" y2="28155"/>
                        <a14:foregroundMark x1="80407" y1="33010" x2="80407" y2="33010"/>
                        <a14:foregroundMark x1="74300" y1="34674" x2="74300" y2="34674"/>
                        <a14:backgroundMark x1="79389" y1="76283" x2="77990" y2="75451"/>
                        <a14:backgroundMark x1="75191" y1="76422" x2="75064" y2="76699"/>
                        <a14:backgroundMark x1="76972" y1="66852" x2="76972" y2="67684"/>
                        <a14:backgroundMark x1="42875" y1="85853" x2="43511" y2="86408"/>
                        <a14:backgroundMark x1="45293" y1="87517" x2="45802" y2="87101"/>
                        <a14:backgroundMark x1="21883" y1="65881" x2="22265" y2="65881"/>
                      </a14:backgroundRemoval>
                    </a14:imgEffect>
                    <a14:imgEffect>
                      <a14:brightnessContrast bright="20000" contrast="20000"/>
                    </a14:imgEffect>
                  </a14:imgLayer>
                </a14:imgProps>
              </a:ext>
            </a:extLst>
          </a:blip>
          <a:srcRect b="21162"/>
          <a:stretch/>
        </p:blipFill>
        <p:spPr>
          <a:xfrm rot="5400000">
            <a:off x="-226737" y="1172088"/>
            <a:ext cx="1554627" cy="1127853"/>
          </a:xfrm>
          <a:prstGeom prst="rect">
            <a:avLst/>
          </a:prstGeom>
        </p:spPr>
      </p:pic>
      <p:sp>
        <p:nvSpPr>
          <p:cNvPr id="19" name="Llamada ovalada 18">
            <a:extLst>
              <a:ext uri="{FF2B5EF4-FFF2-40B4-BE49-F238E27FC236}">
                <a16:creationId xmlns:a16="http://schemas.microsoft.com/office/drawing/2014/main" id="{F00CE575-B3FB-6E56-139D-72DEB30FDBF1}"/>
              </a:ext>
            </a:extLst>
          </p:cNvPr>
          <p:cNvSpPr/>
          <p:nvPr/>
        </p:nvSpPr>
        <p:spPr>
          <a:xfrm rot="10800000">
            <a:off x="669572" y="2112298"/>
            <a:ext cx="1728119" cy="1111705"/>
          </a:xfrm>
          <a:prstGeom prst="wedgeEllipseCallout">
            <a:avLst>
              <a:gd name="adj1" fmla="val 44655"/>
              <a:gd name="adj2" fmla="val 59054"/>
            </a:avLst>
          </a:prstGeom>
          <a:gradFill flip="none" rotWithShape="1">
            <a:gsLst>
              <a:gs pos="44000">
                <a:schemeClr val="bg1"/>
              </a:gs>
              <a:gs pos="96000">
                <a:srgbClr val="B9CBE9"/>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B3A21A2D-E2F4-CFFF-0F4D-2F56B1286FFC}"/>
              </a:ext>
            </a:extLst>
          </p:cNvPr>
          <p:cNvSpPr txBox="1"/>
          <p:nvPr/>
        </p:nvSpPr>
        <p:spPr>
          <a:xfrm>
            <a:off x="667349" y="2288900"/>
            <a:ext cx="1728121" cy="830997"/>
          </a:xfrm>
          <a:prstGeom prst="rect">
            <a:avLst/>
          </a:prstGeom>
          <a:noFill/>
        </p:spPr>
        <p:txBody>
          <a:bodyPr wrap="square">
            <a:spAutoFit/>
          </a:bodyPr>
          <a:lstStyle/>
          <a:p>
            <a:pPr algn="ctr"/>
            <a:r>
              <a:rPr lang="en-US" sz="1200" dirty="0" err="1">
                <a:effectLst/>
                <a:latin typeface="Cambria" panose="02040503050406030204" pitchFamily="18" charset="0"/>
                <a:ea typeface="Calibri" panose="020F0502020204030204" pitchFamily="34" charset="0"/>
                <a:cs typeface="Times New Roman" panose="02020603050405020304" pitchFamily="18" charset="0"/>
              </a:rPr>
              <a:t>Pst</a:t>
            </a:r>
            <a:r>
              <a:rPr lang="en-US" sz="1200" dirty="0">
                <a:effectLst/>
                <a:latin typeface="Cambria" panose="02040503050406030204" pitchFamily="18" charset="0"/>
                <a:ea typeface="Calibri" panose="020F0502020204030204" pitchFamily="34" charset="0"/>
                <a:cs typeface="Times New Roman" panose="02020603050405020304" pitchFamily="18" charset="0"/>
              </a:rPr>
              <a:t>! Do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yo</a:t>
            </a:r>
            <a:r>
              <a:rPr lang="en-US" sz="1200" dirty="0">
                <a:effectLst/>
                <a:latin typeface="Cambria" panose="02040503050406030204" pitchFamily="18" charset="0"/>
                <a:ea typeface="Calibri" panose="020F0502020204030204" pitchFamily="34" charset="0"/>
                <a:cs typeface="Times New Roman" panose="02020603050405020304" pitchFamily="18" charset="0"/>
              </a:rPr>
              <a:t> want to know more about me and my research? Scan the QR code!</a:t>
            </a:r>
            <a:endParaRPr lang="es-ES" sz="12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2" name="Llamada de nube 1">
            <a:extLst>
              <a:ext uri="{FF2B5EF4-FFF2-40B4-BE49-F238E27FC236}">
                <a16:creationId xmlns:a16="http://schemas.microsoft.com/office/drawing/2014/main" id="{8AA1A6A9-8355-E535-7866-0949242D5008}"/>
              </a:ext>
            </a:extLst>
          </p:cNvPr>
          <p:cNvSpPr/>
          <p:nvPr/>
        </p:nvSpPr>
        <p:spPr>
          <a:xfrm rot="274447">
            <a:off x="3708707" y="1107949"/>
            <a:ext cx="4399528" cy="1801480"/>
          </a:xfrm>
          <a:prstGeom prst="cloudCallout">
            <a:avLst>
              <a:gd name="adj1" fmla="val -22569"/>
              <a:gd name="adj2" fmla="val 7957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25BCBB0A-2DE5-93CD-0718-47E11002A8BA}"/>
              </a:ext>
            </a:extLst>
          </p:cNvPr>
          <p:cNvSpPr txBox="1"/>
          <p:nvPr/>
        </p:nvSpPr>
        <p:spPr>
          <a:xfrm>
            <a:off x="2906362" y="1436110"/>
            <a:ext cx="6084479" cy="1077218"/>
          </a:xfrm>
          <a:prstGeom prst="rect">
            <a:avLst/>
          </a:prstGeom>
          <a:noFill/>
        </p:spPr>
        <p:txBody>
          <a:bodyPr wrap="square" rtlCol="0">
            <a:spAutoFit/>
          </a:bodyPr>
          <a:lstStyle/>
          <a:p>
            <a:pPr algn="ctr"/>
            <a:r>
              <a:rPr lang="es-ES" sz="3200" dirty="0" err="1">
                <a:latin typeface="Cambria" panose="02040503050406030204" pitchFamily="18" charset="0"/>
                <a:cs typeface="Times New Roman" panose="02020603050405020304" pitchFamily="18" charset="0"/>
              </a:rPr>
              <a:t>Thank</a:t>
            </a:r>
            <a:r>
              <a:rPr lang="es-ES" sz="3200" dirty="0">
                <a:latin typeface="Cambria" panose="02040503050406030204" pitchFamily="18" charset="0"/>
                <a:cs typeface="Times New Roman" panose="02020603050405020304" pitchFamily="18" charset="0"/>
              </a:rPr>
              <a:t> </a:t>
            </a:r>
            <a:r>
              <a:rPr lang="es-ES" sz="3200" dirty="0" err="1">
                <a:latin typeface="Cambria" panose="02040503050406030204" pitchFamily="18" charset="0"/>
                <a:cs typeface="Times New Roman" panose="02020603050405020304" pitchFamily="18" charset="0"/>
              </a:rPr>
              <a:t>you</a:t>
            </a:r>
            <a:r>
              <a:rPr lang="es-ES" sz="3200" dirty="0">
                <a:latin typeface="Cambria" panose="02040503050406030204" pitchFamily="18" charset="0"/>
                <a:cs typeface="Times New Roman" panose="02020603050405020304" pitchFamily="18" charset="0"/>
              </a:rPr>
              <a:t> </a:t>
            </a:r>
            <a:r>
              <a:rPr lang="es-ES" sz="3200" dirty="0" err="1">
                <a:latin typeface="Cambria" panose="02040503050406030204" pitchFamily="18" charset="0"/>
                <a:cs typeface="Times New Roman" panose="02020603050405020304" pitchFamily="18" charset="0"/>
              </a:rPr>
              <a:t>for</a:t>
            </a:r>
            <a:endParaRPr lang="es-ES" sz="3200" dirty="0">
              <a:latin typeface="Cambria" panose="02040503050406030204" pitchFamily="18" charset="0"/>
              <a:cs typeface="Times New Roman" panose="02020603050405020304" pitchFamily="18" charset="0"/>
            </a:endParaRPr>
          </a:p>
          <a:p>
            <a:pPr algn="ctr"/>
            <a:r>
              <a:rPr lang="es-ES" sz="3200" dirty="0" err="1">
                <a:latin typeface="Cambria" panose="02040503050406030204" pitchFamily="18" charset="0"/>
                <a:cs typeface="Times New Roman" panose="02020603050405020304" pitchFamily="18" charset="0"/>
              </a:rPr>
              <a:t>your</a:t>
            </a:r>
            <a:r>
              <a:rPr lang="es-ES" sz="3200" dirty="0">
                <a:latin typeface="Cambria" panose="02040503050406030204" pitchFamily="18" charset="0"/>
                <a:cs typeface="Times New Roman" panose="02020603050405020304" pitchFamily="18" charset="0"/>
              </a:rPr>
              <a:t> </a:t>
            </a:r>
            <a:r>
              <a:rPr lang="es-ES" sz="3200" dirty="0" err="1">
                <a:latin typeface="Cambria" panose="02040503050406030204" pitchFamily="18" charset="0"/>
                <a:cs typeface="Times New Roman" panose="02020603050405020304" pitchFamily="18" charset="0"/>
              </a:rPr>
              <a:t>attention</a:t>
            </a:r>
            <a:r>
              <a:rPr lang="es-ES" sz="3200" dirty="0">
                <a:latin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7762668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5684</TotalTime>
  <Words>709</Words>
  <Application>Microsoft Macintosh PowerPoint</Application>
  <PresentationFormat>Panorámica</PresentationFormat>
  <Paragraphs>41</Paragraphs>
  <Slides>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vt:i4>
      </vt:variant>
    </vt:vector>
  </HeadingPairs>
  <TitlesOfParts>
    <vt:vector size="12" baseType="lpstr">
      <vt:lpstr>Arial</vt:lpstr>
      <vt:lpstr>Calibri</vt:lpstr>
      <vt:lpstr>Calibri Light</vt:lpstr>
      <vt:lpstr>Cambria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Collantes Ruiz</dc:creator>
  <cp:lastModifiedBy>Luis Collantes Ruiz</cp:lastModifiedBy>
  <cp:revision>21</cp:revision>
  <dcterms:created xsi:type="dcterms:W3CDTF">2023-03-31T10:09:42Z</dcterms:created>
  <dcterms:modified xsi:type="dcterms:W3CDTF">2023-04-19T15:52:50Z</dcterms:modified>
</cp:coreProperties>
</file>