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2767250" cy="302752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ns23LYsu28dVBNg4aBZ1P6vJG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00327F"/>
    <a:srgbClr val="BDB321"/>
    <a:srgbClr val="ABC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97A6-0282-4EAD-A6F4-5525A1F2D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4954765"/>
            <a:ext cx="32075438" cy="10540259"/>
          </a:xfrm>
        </p:spPr>
        <p:txBody>
          <a:bodyPr anchor="b"/>
          <a:lstStyle>
            <a:lvl1pPr algn="ctr">
              <a:defRPr sz="2104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2CCD2-0D8A-4A14-8DF2-002CB46F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906" y="15901497"/>
            <a:ext cx="32075438" cy="7309499"/>
          </a:xfrm>
        </p:spPr>
        <p:txBody>
          <a:bodyPr/>
          <a:lstStyle>
            <a:lvl1pPr marL="0" indent="0" algn="ctr">
              <a:buNone/>
              <a:defRPr sz="8419"/>
            </a:lvl1pPr>
            <a:lvl2pPr marL="1603766" indent="0" algn="ctr">
              <a:buNone/>
              <a:defRPr sz="7016"/>
            </a:lvl2pPr>
            <a:lvl3pPr marL="3207532" indent="0" algn="ctr">
              <a:buNone/>
              <a:defRPr sz="6314"/>
            </a:lvl3pPr>
            <a:lvl4pPr marL="4811298" indent="0" algn="ctr">
              <a:buNone/>
              <a:defRPr sz="5612"/>
            </a:lvl4pPr>
            <a:lvl5pPr marL="6415065" indent="0" algn="ctr">
              <a:buNone/>
              <a:defRPr sz="5612"/>
            </a:lvl5pPr>
            <a:lvl6pPr marL="8018831" indent="0" algn="ctr">
              <a:buNone/>
              <a:defRPr sz="5612"/>
            </a:lvl6pPr>
            <a:lvl7pPr marL="9622597" indent="0" algn="ctr">
              <a:buNone/>
              <a:defRPr sz="5612"/>
            </a:lvl7pPr>
            <a:lvl8pPr marL="11226363" indent="0" algn="ctr">
              <a:buNone/>
              <a:defRPr sz="5612"/>
            </a:lvl8pPr>
            <a:lvl9pPr marL="12830129" indent="0" algn="ctr">
              <a:buNone/>
              <a:defRPr sz="561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AE022-C1DE-4812-BF4D-4A8EC81B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1954C-CF51-4442-AB05-9D14C6E0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88BAC-6978-4021-BF3D-55FAF3AA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8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60D6-7896-4EB6-8FE7-203BE689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92B03-861D-45F0-917B-996B0ECE5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914B0-3946-4DC5-8B2C-58C1BD4A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F3EE-BF0F-4005-9FFB-18539075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896C4-5987-45D0-B140-5ABD1F66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5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6C576-06D4-4F1E-99AA-273A2CF84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605313" y="1611875"/>
            <a:ext cx="9221688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BD27C-6023-424E-B3F2-BB231AE5C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40249" y="1611875"/>
            <a:ext cx="27130474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D2E44-8C17-450E-9A5F-15820710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AD6D8-CA1A-4734-A37C-0B52609E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71397-004C-44BC-83DD-CB29A295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C69F-6468-48FA-B431-25AD7B8A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96A3-F395-49E1-98F2-9BB451D7F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77A62-DC19-43CF-8740-F9BD4A35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E7E98-FB87-40F7-A8D4-1AA80924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39431-10AE-459B-AD86-95F32281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1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E3CE-DCE6-4B8A-A3B1-2C98B83F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74" y="7547783"/>
            <a:ext cx="36886753" cy="12593645"/>
          </a:xfrm>
        </p:spPr>
        <p:txBody>
          <a:bodyPr anchor="b"/>
          <a:lstStyle>
            <a:lvl1pPr>
              <a:defRPr sz="2104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0DCD9-7FCE-4081-8A7A-E0A25F3EF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7974" y="20260569"/>
            <a:ext cx="36886753" cy="6622701"/>
          </a:xfrm>
        </p:spPr>
        <p:txBody>
          <a:bodyPr/>
          <a:lstStyle>
            <a:lvl1pPr marL="0" indent="0">
              <a:buNone/>
              <a:defRPr sz="8419">
                <a:solidFill>
                  <a:schemeClr val="tx1">
                    <a:tint val="75000"/>
                  </a:schemeClr>
                </a:solidFill>
              </a:defRPr>
            </a:lvl1pPr>
            <a:lvl2pPr marL="1603766" indent="0">
              <a:buNone/>
              <a:defRPr sz="7016">
                <a:solidFill>
                  <a:schemeClr val="tx1">
                    <a:tint val="75000"/>
                  </a:schemeClr>
                </a:solidFill>
              </a:defRPr>
            </a:lvl2pPr>
            <a:lvl3pPr marL="3207532" indent="0">
              <a:buNone/>
              <a:defRPr sz="6314">
                <a:solidFill>
                  <a:schemeClr val="tx1">
                    <a:tint val="75000"/>
                  </a:schemeClr>
                </a:solidFill>
              </a:defRPr>
            </a:lvl3pPr>
            <a:lvl4pPr marL="4811298" indent="0">
              <a:buNone/>
              <a:defRPr sz="5612">
                <a:solidFill>
                  <a:schemeClr val="tx1">
                    <a:tint val="75000"/>
                  </a:schemeClr>
                </a:solidFill>
              </a:defRPr>
            </a:lvl4pPr>
            <a:lvl5pPr marL="6415065" indent="0">
              <a:buNone/>
              <a:defRPr sz="5612">
                <a:solidFill>
                  <a:schemeClr val="tx1">
                    <a:tint val="75000"/>
                  </a:schemeClr>
                </a:solidFill>
              </a:defRPr>
            </a:lvl5pPr>
            <a:lvl6pPr marL="8018831" indent="0">
              <a:buNone/>
              <a:defRPr sz="5612">
                <a:solidFill>
                  <a:schemeClr val="tx1">
                    <a:tint val="75000"/>
                  </a:schemeClr>
                </a:solidFill>
              </a:defRPr>
            </a:lvl6pPr>
            <a:lvl7pPr marL="9622597" indent="0">
              <a:buNone/>
              <a:defRPr sz="5612">
                <a:solidFill>
                  <a:schemeClr val="tx1">
                    <a:tint val="75000"/>
                  </a:schemeClr>
                </a:solidFill>
              </a:defRPr>
            </a:lvl7pPr>
            <a:lvl8pPr marL="11226363" indent="0">
              <a:buNone/>
              <a:defRPr sz="5612">
                <a:solidFill>
                  <a:schemeClr val="tx1">
                    <a:tint val="75000"/>
                  </a:schemeClr>
                </a:solidFill>
              </a:defRPr>
            </a:lvl8pPr>
            <a:lvl9pPr marL="12830129" indent="0">
              <a:buNone/>
              <a:defRPr sz="56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302F1-C8F9-4188-AA16-40373CED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22887-B473-47FD-A517-4CD11CED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C75A1-242E-4CD9-A964-1A99D2FF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4130-AF5C-490C-8E11-347D2993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F945-7D5C-457E-93B1-76621DD5C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0249" y="8059374"/>
            <a:ext cx="1817608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4CC0F-02A0-4752-A832-36FE1F76A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50920" y="8059374"/>
            <a:ext cx="1817608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0FCA1-0413-4FFF-9489-D62FE865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EAFBE-91AC-46F2-BB43-BCA71149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D88BA-25E4-4117-B721-67C18104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8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D240-D8E5-41FC-8A2C-AE2D3D8D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819" y="1611877"/>
            <a:ext cx="36886753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ED31-6786-4CE1-A5DB-A121669E0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5820" y="7421634"/>
            <a:ext cx="18092550" cy="3637228"/>
          </a:xfrm>
        </p:spPr>
        <p:txBody>
          <a:bodyPr anchor="b"/>
          <a:lstStyle>
            <a:lvl1pPr marL="0" indent="0">
              <a:buNone/>
              <a:defRPr sz="8419" b="1"/>
            </a:lvl1pPr>
            <a:lvl2pPr marL="1603766" indent="0">
              <a:buNone/>
              <a:defRPr sz="7016" b="1"/>
            </a:lvl2pPr>
            <a:lvl3pPr marL="3207532" indent="0">
              <a:buNone/>
              <a:defRPr sz="6314" b="1"/>
            </a:lvl3pPr>
            <a:lvl4pPr marL="4811298" indent="0">
              <a:buNone/>
              <a:defRPr sz="5612" b="1"/>
            </a:lvl4pPr>
            <a:lvl5pPr marL="6415065" indent="0">
              <a:buNone/>
              <a:defRPr sz="5612" b="1"/>
            </a:lvl5pPr>
            <a:lvl6pPr marL="8018831" indent="0">
              <a:buNone/>
              <a:defRPr sz="5612" b="1"/>
            </a:lvl6pPr>
            <a:lvl7pPr marL="9622597" indent="0">
              <a:buNone/>
              <a:defRPr sz="5612" b="1"/>
            </a:lvl7pPr>
            <a:lvl8pPr marL="11226363" indent="0">
              <a:buNone/>
              <a:defRPr sz="5612" b="1"/>
            </a:lvl8pPr>
            <a:lvl9pPr marL="12830129" indent="0">
              <a:buNone/>
              <a:defRPr sz="56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A769B-D9E1-4823-9D5D-4860811A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5820" y="11058863"/>
            <a:ext cx="18092550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D0CFC-E659-47DC-BE25-17B0C7494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650920" y="7421634"/>
            <a:ext cx="18181652" cy="3637228"/>
          </a:xfrm>
        </p:spPr>
        <p:txBody>
          <a:bodyPr anchor="b"/>
          <a:lstStyle>
            <a:lvl1pPr marL="0" indent="0">
              <a:buNone/>
              <a:defRPr sz="8419" b="1"/>
            </a:lvl1pPr>
            <a:lvl2pPr marL="1603766" indent="0">
              <a:buNone/>
              <a:defRPr sz="7016" b="1"/>
            </a:lvl2pPr>
            <a:lvl3pPr marL="3207532" indent="0">
              <a:buNone/>
              <a:defRPr sz="6314" b="1"/>
            </a:lvl3pPr>
            <a:lvl4pPr marL="4811298" indent="0">
              <a:buNone/>
              <a:defRPr sz="5612" b="1"/>
            </a:lvl4pPr>
            <a:lvl5pPr marL="6415065" indent="0">
              <a:buNone/>
              <a:defRPr sz="5612" b="1"/>
            </a:lvl5pPr>
            <a:lvl6pPr marL="8018831" indent="0">
              <a:buNone/>
              <a:defRPr sz="5612" b="1"/>
            </a:lvl6pPr>
            <a:lvl7pPr marL="9622597" indent="0">
              <a:buNone/>
              <a:defRPr sz="5612" b="1"/>
            </a:lvl7pPr>
            <a:lvl8pPr marL="11226363" indent="0">
              <a:buNone/>
              <a:defRPr sz="5612" b="1"/>
            </a:lvl8pPr>
            <a:lvl9pPr marL="12830129" indent="0">
              <a:buNone/>
              <a:defRPr sz="56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DAD8F6-287E-4264-89F1-5C8B1E183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650920" y="11058863"/>
            <a:ext cx="18181652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BB740-F2B1-4DA8-A891-15B5EA00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81E64-261B-422E-B8CD-F93B832E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EBED8-4689-4062-98A0-8AC1078A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80E4-34CB-4A6C-944F-390C5373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C5AE4-AB16-4B12-968E-63E94C93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FED6F-16EF-4859-B55D-0CBF9326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8B1FA-765C-4E11-98FC-16569734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A19C6-25B2-4FED-87B6-B03753AF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55CC5-24F6-423C-ACEA-271B3C4B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E298-240C-4454-A5FD-245AC2D1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9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3440-5580-42EF-8C4C-0C254235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821" y="2018348"/>
            <a:ext cx="13793550" cy="7064216"/>
          </a:xfrm>
        </p:spPr>
        <p:txBody>
          <a:bodyPr anchor="b"/>
          <a:lstStyle>
            <a:lvl1pPr>
              <a:defRPr sz="112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740B-770D-4BB1-8670-179A87DE3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1652" y="4359072"/>
            <a:ext cx="21650920" cy="21515024"/>
          </a:xfrm>
        </p:spPr>
        <p:txBody>
          <a:bodyPr/>
          <a:lstStyle>
            <a:lvl1pPr>
              <a:defRPr sz="11225"/>
            </a:lvl1pPr>
            <a:lvl2pPr>
              <a:defRPr sz="9822"/>
            </a:lvl2pPr>
            <a:lvl3pPr>
              <a:defRPr sz="8419"/>
            </a:lvl3pPr>
            <a:lvl4pPr>
              <a:defRPr sz="7016"/>
            </a:lvl4pPr>
            <a:lvl5pPr>
              <a:defRPr sz="7016"/>
            </a:lvl5pPr>
            <a:lvl6pPr>
              <a:defRPr sz="7016"/>
            </a:lvl6pPr>
            <a:lvl7pPr>
              <a:defRPr sz="7016"/>
            </a:lvl7pPr>
            <a:lvl8pPr>
              <a:defRPr sz="7016"/>
            </a:lvl8pPr>
            <a:lvl9pPr>
              <a:defRPr sz="701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F85C1-D023-4CF4-A5FD-AAD4A0416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5821" y="9082564"/>
            <a:ext cx="13793550" cy="16826573"/>
          </a:xfrm>
        </p:spPr>
        <p:txBody>
          <a:bodyPr/>
          <a:lstStyle>
            <a:lvl1pPr marL="0" indent="0">
              <a:buNone/>
              <a:defRPr sz="5612"/>
            </a:lvl1pPr>
            <a:lvl2pPr marL="1603766" indent="0">
              <a:buNone/>
              <a:defRPr sz="4911"/>
            </a:lvl2pPr>
            <a:lvl3pPr marL="3207532" indent="0">
              <a:buNone/>
              <a:defRPr sz="4209"/>
            </a:lvl3pPr>
            <a:lvl4pPr marL="4811298" indent="0">
              <a:buNone/>
              <a:defRPr sz="3508"/>
            </a:lvl4pPr>
            <a:lvl5pPr marL="6415065" indent="0">
              <a:buNone/>
              <a:defRPr sz="3508"/>
            </a:lvl5pPr>
            <a:lvl6pPr marL="8018831" indent="0">
              <a:buNone/>
              <a:defRPr sz="3508"/>
            </a:lvl6pPr>
            <a:lvl7pPr marL="9622597" indent="0">
              <a:buNone/>
              <a:defRPr sz="3508"/>
            </a:lvl7pPr>
            <a:lvl8pPr marL="11226363" indent="0">
              <a:buNone/>
              <a:defRPr sz="3508"/>
            </a:lvl8pPr>
            <a:lvl9pPr marL="12830129" indent="0">
              <a:buNone/>
              <a:defRPr sz="350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66A32-57EB-47A3-AB95-FF958D86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0657D-F6C5-4280-9BAA-8B99E807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0B1F2-3C26-492B-BD7C-E85376B9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98A4-CD08-422D-A498-D26E7A2C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821" y="2018348"/>
            <a:ext cx="13793550" cy="7064216"/>
          </a:xfrm>
        </p:spPr>
        <p:txBody>
          <a:bodyPr anchor="b"/>
          <a:lstStyle>
            <a:lvl1pPr>
              <a:defRPr sz="112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CF99F-D42C-4CC0-B7A1-938FD1C9D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181652" y="4359072"/>
            <a:ext cx="21650920" cy="21515024"/>
          </a:xfrm>
        </p:spPr>
        <p:txBody>
          <a:bodyPr/>
          <a:lstStyle>
            <a:lvl1pPr marL="0" indent="0">
              <a:buNone/>
              <a:defRPr sz="11225"/>
            </a:lvl1pPr>
            <a:lvl2pPr marL="1603766" indent="0">
              <a:buNone/>
              <a:defRPr sz="9822"/>
            </a:lvl2pPr>
            <a:lvl3pPr marL="3207532" indent="0">
              <a:buNone/>
              <a:defRPr sz="8419"/>
            </a:lvl3pPr>
            <a:lvl4pPr marL="4811298" indent="0">
              <a:buNone/>
              <a:defRPr sz="7016"/>
            </a:lvl4pPr>
            <a:lvl5pPr marL="6415065" indent="0">
              <a:buNone/>
              <a:defRPr sz="7016"/>
            </a:lvl5pPr>
            <a:lvl6pPr marL="8018831" indent="0">
              <a:buNone/>
              <a:defRPr sz="7016"/>
            </a:lvl6pPr>
            <a:lvl7pPr marL="9622597" indent="0">
              <a:buNone/>
              <a:defRPr sz="7016"/>
            </a:lvl7pPr>
            <a:lvl8pPr marL="11226363" indent="0">
              <a:buNone/>
              <a:defRPr sz="7016"/>
            </a:lvl8pPr>
            <a:lvl9pPr marL="12830129" indent="0">
              <a:buNone/>
              <a:defRPr sz="7016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405E0-1FBE-4463-A1B9-E725D4EE3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5821" y="9082564"/>
            <a:ext cx="13793550" cy="16826573"/>
          </a:xfrm>
        </p:spPr>
        <p:txBody>
          <a:bodyPr/>
          <a:lstStyle>
            <a:lvl1pPr marL="0" indent="0">
              <a:buNone/>
              <a:defRPr sz="5612"/>
            </a:lvl1pPr>
            <a:lvl2pPr marL="1603766" indent="0">
              <a:buNone/>
              <a:defRPr sz="4911"/>
            </a:lvl2pPr>
            <a:lvl3pPr marL="3207532" indent="0">
              <a:buNone/>
              <a:defRPr sz="4209"/>
            </a:lvl3pPr>
            <a:lvl4pPr marL="4811298" indent="0">
              <a:buNone/>
              <a:defRPr sz="3508"/>
            </a:lvl4pPr>
            <a:lvl5pPr marL="6415065" indent="0">
              <a:buNone/>
              <a:defRPr sz="3508"/>
            </a:lvl5pPr>
            <a:lvl6pPr marL="8018831" indent="0">
              <a:buNone/>
              <a:defRPr sz="3508"/>
            </a:lvl6pPr>
            <a:lvl7pPr marL="9622597" indent="0">
              <a:buNone/>
              <a:defRPr sz="3508"/>
            </a:lvl7pPr>
            <a:lvl8pPr marL="11226363" indent="0">
              <a:buNone/>
              <a:defRPr sz="3508"/>
            </a:lvl8pPr>
            <a:lvl9pPr marL="12830129" indent="0">
              <a:buNone/>
              <a:defRPr sz="350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AF4A7-1952-4D82-BE7D-01BD81A4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A4B2C-7741-45F4-A2BE-A0317F2B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C404E-9369-4398-A8ED-5B3124DA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907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B0E3F-402F-4A5E-AD0A-61E35292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249" y="1611877"/>
            <a:ext cx="36886753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1F26D-F24C-44F7-93B5-0740C167D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0249" y="8059374"/>
            <a:ext cx="36886753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5EF69-655F-4528-8976-FD84860F4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40249" y="28060639"/>
            <a:ext cx="962263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ADDAA-E1C6-4252-B221-1B9E5F6B4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66652" y="28060639"/>
            <a:ext cx="144339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8FFCD-41FE-4803-9E11-2E97764B1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4370" y="28060639"/>
            <a:ext cx="962263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3207532" rtl="0" eaLnBrk="1" latinLnBrk="0" hangingPunct="1">
        <a:lnSpc>
          <a:spcPct val="90000"/>
        </a:lnSpc>
        <a:spcBef>
          <a:spcPct val="0"/>
        </a:spcBef>
        <a:buNone/>
        <a:defRPr sz="154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1883" indent="-801883" algn="l" defTabSz="3207532" rtl="0" eaLnBrk="1" latinLnBrk="0" hangingPunct="1">
        <a:lnSpc>
          <a:spcPct val="90000"/>
        </a:lnSpc>
        <a:spcBef>
          <a:spcPts val="3508"/>
        </a:spcBef>
        <a:buFont typeface="Arial" panose="020B0604020202020204" pitchFamily="34" charset="0"/>
        <a:buChar char="•"/>
        <a:defRPr sz="9822" kern="1200">
          <a:solidFill>
            <a:schemeClr val="tx1"/>
          </a:solidFill>
          <a:latin typeface="+mn-lt"/>
          <a:ea typeface="+mn-ea"/>
          <a:cs typeface="+mn-cs"/>
        </a:defRPr>
      </a:lvl1pPr>
      <a:lvl2pPr marL="2405649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2pPr>
      <a:lvl3pPr marL="4009415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7016" kern="1200">
          <a:solidFill>
            <a:schemeClr val="tx1"/>
          </a:solidFill>
          <a:latin typeface="+mn-lt"/>
          <a:ea typeface="+mn-ea"/>
          <a:cs typeface="+mn-cs"/>
        </a:defRPr>
      </a:lvl3pPr>
      <a:lvl4pPr marL="5613182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4pPr>
      <a:lvl5pPr marL="7216948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5pPr>
      <a:lvl6pPr marL="8820714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6pPr>
      <a:lvl7pPr marL="10424480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7pPr>
      <a:lvl8pPr marL="12028246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8pPr>
      <a:lvl9pPr marL="13632012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1pPr>
      <a:lvl2pPr marL="1603766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2pPr>
      <a:lvl3pPr marL="3207532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3pPr>
      <a:lvl4pPr marL="4811298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4pPr>
      <a:lvl5pPr marL="6415065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5pPr>
      <a:lvl6pPr marL="8018831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6pPr>
      <a:lvl7pPr marL="9622597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7pPr>
      <a:lvl8pPr marL="11226363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8pPr>
      <a:lvl9pPr marL="12830129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356070" y="-2101794"/>
            <a:ext cx="42767250" cy="44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48342" y="4702628"/>
            <a:ext cx="1381791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sym typeface="Times New Roman"/>
              </a:rPr>
              <a:t>Introduction &amp;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6AB96-D40A-4031-8259-5AC7F1D02F1F}"/>
              </a:ext>
            </a:extLst>
          </p:cNvPr>
          <p:cNvSpPr txBox="1"/>
          <p:nvPr/>
        </p:nvSpPr>
        <p:spPr>
          <a:xfrm>
            <a:off x="7165711" y="6983528"/>
            <a:ext cx="6750677" cy="841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Anthropogenic climate change is leading to increased frequency, intensity, and societal impacts of hydro-meteorological hazards.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combat this Adaptation strategies are needed.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has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carried in drought-prone Aa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Weerijs catchment.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recent past, NBS have gained prominence as an adaptation strategy.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Robustness of NBS is under question.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Selected NBS have been evaluated in coupled MIKE SHE- MIKE 11 model.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91;p1">
            <a:extLst>
              <a:ext uri="{FF2B5EF4-FFF2-40B4-BE49-F238E27FC236}">
                <a16:creationId xmlns:a16="http://schemas.microsoft.com/office/drawing/2014/main" id="{C237ACB2-C1BC-430B-8623-4C69E4041AE8}"/>
              </a:ext>
            </a:extLst>
          </p:cNvPr>
          <p:cNvSpPr/>
          <p:nvPr/>
        </p:nvSpPr>
        <p:spPr>
          <a:xfrm>
            <a:off x="440716" y="17356388"/>
            <a:ext cx="1372553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 Model 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Google Shape;91;p1">
            <a:extLst>
              <a:ext uri="{FF2B5EF4-FFF2-40B4-BE49-F238E27FC236}">
                <a16:creationId xmlns:a16="http://schemas.microsoft.com/office/drawing/2014/main" id="{FF9BD281-8141-48FC-A756-4481FB9177B7}"/>
              </a:ext>
            </a:extLst>
          </p:cNvPr>
          <p:cNvSpPr/>
          <p:nvPr/>
        </p:nvSpPr>
        <p:spPr>
          <a:xfrm>
            <a:off x="14632675" y="4688699"/>
            <a:ext cx="2749004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sym typeface="Times New Roman"/>
              </a:rPr>
              <a:t>Research Methodology</a:t>
            </a:r>
          </a:p>
        </p:txBody>
      </p:sp>
      <p:sp>
        <p:nvSpPr>
          <p:cNvPr id="58" name="Google Shape;91;p1">
            <a:extLst>
              <a:ext uri="{FF2B5EF4-FFF2-40B4-BE49-F238E27FC236}">
                <a16:creationId xmlns:a16="http://schemas.microsoft.com/office/drawing/2014/main" id="{C473609A-5CA0-4CD7-9780-C181E7397E79}"/>
              </a:ext>
            </a:extLst>
          </p:cNvPr>
          <p:cNvSpPr/>
          <p:nvPr/>
        </p:nvSpPr>
        <p:spPr>
          <a:xfrm>
            <a:off x="14630400" y="17373597"/>
            <a:ext cx="12858755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Climate Change Impact</a:t>
            </a:r>
          </a:p>
        </p:txBody>
      </p:sp>
      <p:sp>
        <p:nvSpPr>
          <p:cNvPr id="81" name="Google Shape;91;p1">
            <a:extLst>
              <a:ext uri="{FF2B5EF4-FFF2-40B4-BE49-F238E27FC236}">
                <a16:creationId xmlns:a16="http://schemas.microsoft.com/office/drawing/2014/main" id="{103EE60E-950E-4931-9B58-4D0401E19D1E}"/>
              </a:ext>
            </a:extLst>
          </p:cNvPr>
          <p:cNvSpPr/>
          <p:nvPr/>
        </p:nvSpPr>
        <p:spPr>
          <a:xfrm>
            <a:off x="28749236" y="17328405"/>
            <a:ext cx="13118591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NBS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Performance under future climate conditions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D9C68D-69D6-43B4-8486-61B7928D1212}"/>
              </a:ext>
            </a:extLst>
          </p:cNvPr>
          <p:cNvGrpSpPr/>
          <p:nvPr/>
        </p:nvGrpSpPr>
        <p:grpSpPr>
          <a:xfrm>
            <a:off x="278808" y="499134"/>
            <a:ext cx="38833913" cy="3754834"/>
            <a:chOff x="1104890" y="633203"/>
            <a:chExt cx="36788105" cy="4286827"/>
          </a:xfrm>
        </p:grpSpPr>
        <p:sp>
          <p:nvSpPr>
            <p:cNvPr id="88" name="Google Shape;88;p1"/>
            <p:cNvSpPr txBox="1"/>
            <p:nvPr/>
          </p:nvSpPr>
          <p:spPr>
            <a:xfrm>
              <a:off x="4558727" y="633203"/>
              <a:ext cx="33334268" cy="42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7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Investigating the effectiveness of Nature-Based Solutions (NBS) for climate change adaptation: The case study of Aa of Weerijs catchment, The Netherlands.</a:t>
              </a:r>
            </a:p>
            <a:p>
              <a:pPr lvl="0" algn="ctr"/>
              <a:r>
                <a:rPr lang="en-US" sz="50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Irfan Nazar, Muhammad Haris Ali, Claudia Bertini, Ioana Popescu, Andreja </a:t>
              </a:r>
              <a:r>
                <a:rPr lang="en-US" sz="5000"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Jonoski</a:t>
              </a:r>
              <a:r>
                <a:rPr lang="en-US" sz="5000"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, and Schalk Jan van Andel</a:t>
              </a:r>
            </a:p>
            <a:p>
              <a:pPr lvl="0" algn="ctr"/>
              <a:r>
                <a:rPr lang="en-US" sz="4400" dirty="0">
                  <a:latin typeface="Times New Roman"/>
                  <a:ea typeface="Times New Roman"/>
                  <a:cs typeface="Times New Roman"/>
                  <a:sym typeface="Times New Roman"/>
                </a:rPr>
                <a:t>1Hydroinformatics department, IHE Delft Institute for Water Education, </a:t>
              </a:r>
              <a:r>
                <a:rPr lang="en-US" sz="44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Westvest</a:t>
              </a:r>
              <a:r>
                <a:rPr lang="en-US" sz="4400" dirty="0">
                  <a:latin typeface="Times New Roman"/>
                  <a:ea typeface="Times New Roman"/>
                  <a:cs typeface="Times New Roman"/>
                  <a:sym typeface="Times New Roman"/>
                </a:rPr>
                <a:t> 7, 2611 AX Delft, Netherlands </a:t>
              </a:r>
              <a:endParaRPr lang="en-US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B8BA24C-C867-487E-B8CD-5A1DEE265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1" t="32122" r="4192" b="13513"/>
            <a:stretch/>
          </p:blipFill>
          <p:spPr>
            <a:xfrm>
              <a:off x="1104890" y="1306926"/>
              <a:ext cx="4394355" cy="2714339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B319655-53EF-434A-A8B8-EE4E13076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344" y="1564683"/>
            <a:ext cx="5493816" cy="1882650"/>
          </a:xfrm>
          <a:prstGeom prst="rect">
            <a:avLst/>
          </a:prstGeom>
        </p:spPr>
      </p:pic>
      <p:pic>
        <p:nvPicPr>
          <p:cNvPr id="50" name="Content Placeholder 33">
            <a:extLst>
              <a:ext uri="{FF2B5EF4-FFF2-40B4-BE49-F238E27FC236}">
                <a16:creationId xmlns:a16="http://schemas.microsoft.com/office/drawing/2014/main" id="{EDA67799-08DB-4FE0-98BA-53CF12FDD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 r="861"/>
          <a:stretch/>
        </p:blipFill>
        <p:spPr>
          <a:xfrm>
            <a:off x="755948" y="6361120"/>
            <a:ext cx="6035208" cy="386691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6120B2E-42D8-4B82-A7DB-28CAF53D2A56}"/>
              </a:ext>
            </a:extLst>
          </p:cNvPr>
          <p:cNvSpPr txBox="1"/>
          <p:nvPr/>
        </p:nvSpPr>
        <p:spPr>
          <a:xfrm>
            <a:off x="1115576" y="11290382"/>
            <a:ext cx="6035208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Transboundary between Belgium and The Netherlands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346 km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Use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Pastures and complex cultivation pattern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Type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Loam and sandy loam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50BEB88-9AA4-42BC-8168-C401CCD3E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7178" y="27048856"/>
            <a:ext cx="2467666" cy="3287175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2512F4F4-7C9A-47D6-9D8F-F30CA9B5A440}"/>
              </a:ext>
            </a:extLst>
          </p:cNvPr>
          <p:cNvGrpSpPr/>
          <p:nvPr/>
        </p:nvGrpSpPr>
        <p:grpSpPr>
          <a:xfrm>
            <a:off x="15153168" y="7157185"/>
            <a:ext cx="7515779" cy="2836719"/>
            <a:chOff x="1055677" y="11741185"/>
            <a:chExt cx="9173798" cy="322653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40D6B97-9EA2-40B8-B869-5A9118247D3F}"/>
                </a:ext>
              </a:extLst>
            </p:cNvPr>
            <p:cNvGrpSpPr/>
            <p:nvPr/>
          </p:nvGrpSpPr>
          <p:grpSpPr>
            <a:xfrm>
              <a:off x="1055677" y="11741185"/>
              <a:ext cx="8435170" cy="2998349"/>
              <a:chOff x="2551778" y="1900759"/>
              <a:chExt cx="8723306" cy="3275059"/>
            </a:xfrm>
          </p:grpSpPr>
          <p:sp>
            <p:nvSpPr>
              <p:cNvPr id="93" name="Google Shape;2174;p39">
                <a:extLst>
                  <a:ext uri="{FF2B5EF4-FFF2-40B4-BE49-F238E27FC236}">
                    <a16:creationId xmlns:a16="http://schemas.microsoft.com/office/drawing/2014/main" id="{C20E4D11-52A0-4294-B308-9DD56CC38F24}"/>
                  </a:ext>
                </a:extLst>
              </p:cNvPr>
              <p:cNvSpPr/>
              <p:nvPr/>
            </p:nvSpPr>
            <p:spPr>
              <a:xfrm>
                <a:off x="7304231" y="5124851"/>
                <a:ext cx="45719" cy="50967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75" extrusionOk="0">
                    <a:moveTo>
                      <a:pt x="1678" y="1"/>
                    </a:moveTo>
                    <a:cubicBezTo>
                      <a:pt x="1144" y="535"/>
                      <a:pt x="508" y="941"/>
                      <a:pt x="0" y="1475"/>
                    </a:cubicBezTo>
                    <a:lnTo>
                      <a:pt x="0" y="1475"/>
                    </a:lnTo>
                    <a:cubicBezTo>
                      <a:pt x="508" y="941"/>
                      <a:pt x="1144" y="535"/>
                      <a:pt x="1678" y="1"/>
                    </a:cubicBezTo>
                    <a:close/>
                  </a:path>
                </a:pathLst>
              </a:custGeom>
              <a:solidFill>
                <a:srgbClr val="356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5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3D27256-98FF-4877-8A8D-83733A9336FB}"/>
                  </a:ext>
                </a:extLst>
              </p:cNvPr>
              <p:cNvSpPr/>
              <p:nvPr/>
            </p:nvSpPr>
            <p:spPr bwMode="auto">
              <a:xfrm>
                <a:off x="2566447" y="1900760"/>
                <a:ext cx="1820006" cy="1820006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5" name="Inhaltsplatzhalter 4">
                <a:extLst>
                  <a:ext uri="{FF2B5EF4-FFF2-40B4-BE49-F238E27FC236}">
                    <a16:creationId xmlns:a16="http://schemas.microsoft.com/office/drawing/2014/main" id="{DACB3117-007C-4A27-86D8-FA2CD2BEC5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1778" y="3918887"/>
                <a:ext cx="1849345" cy="499932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30000"/>
                  </a:lnSpc>
                  <a:buNone/>
                </a:pPr>
                <a:r>
                  <a:rPr lang="en-US" sz="2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Base Model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42BB850-F836-44E6-B8C6-84086A980175}"/>
                  </a:ext>
                </a:extLst>
              </p:cNvPr>
              <p:cNvSpPr/>
              <p:nvPr/>
            </p:nvSpPr>
            <p:spPr bwMode="auto">
              <a:xfrm>
                <a:off x="4764245" y="1900760"/>
                <a:ext cx="1820006" cy="1820006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8" name="Inhaltsplatzhalter 4">
                <a:extLst>
                  <a:ext uri="{FF2B5EF4-FFF2-40B4-BE49-F238E27FC236}">
                    <a16:creationId xmlns:a16="http://schemas.microsoft.com/office/drawing/2014/main" id="{3693E509-7FD4-4F44-B1CB-2175598C3A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9576" y="3918887"/>
                <a:ext cx="1849345" cy="499932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30000"/>
                  </a:lnSpc>
                  <a:buNone/>
                </a:pPr>
                <a:r>
                  <a:rPr lang="en-US" sz="2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NBS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3AAAE1BF-8809-48D3-87C6-AFA2EAF18BB9}"/>
                  </a:ext>
                </a:extLst>
              </p:cNvPr>
              <p:cNvSpPr/>
              <p:nvPr/>
            </p:nvSpPr>
            <p:spPr bwMode="auto">
              <a:xfrm>
                <a:off x="6962044" y="1900760"/>
                <a:ext cx="1820006" cy="1820006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Inhaltsplatzhalter 4">
                <a:extLst>
                  <a:ext uri="{FF2B5EF4-FFF2-40B4-BE49-F238E27FC236}">
                    <a16:creationId xmlns:a16="http://schemas.microsoft.com/office/drawing/2014/main" id="{10E2E17A-B5B4-4E6F-B46F-B554641CA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47375" y="3918887"/>
                <a:ext cx="1849345" cy="499932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30000"/>
                  </a:lnSpc>
                  <a:buNone/>
                </a:pPr>
                <a:r>
                  <a:rPr lang="en-US" sz="2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KPIs</a:t>
                </a:r>
              </a:p>
            </p:txBody>
          </p:sp>
          <p:pic>
            <p:nvPicPr>
              <p:cNvPr id="106" name="Picture 4" descr="Data Warehouse Design &amp;amp; Architecture | WhereScape® 3D">
                <a:extLst>
                  <a:ext uri="{FF2B5EF4-FFF2-40B4-BE49-F238E27FC236}">
                    <a16:creationId xmlns:a16="http://schemas.microsoft.com/office/drawing/2014/main" id="{EA317B57-6A49-4BB6-B867-0C2F1F1505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2894" y="2327422"/>
                <a:ext cx="1465325" cy="951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" name="Google Shape;2174;p39">
                <a:extLst>
                  <a:ext uri="{FF2B5EF4-FFF2-40B4-BE49-F238E27FC236}">
                    <a16:creationId xmlns:a16="http://schemas.microsoft.com/office/drawing/2014/main" id="{748F4137-72EA-434A-8C72-8C92DAF51F76}"/>
                  </a:ext>
                </a:extLst>
              </p:cNvPr>
              <p:cNvSpPr/>
              <p:nvPr/>
            </p:nvSpPr>
            <p:spPr>
              <a:xfrm>
                <a:off x="9782595" y="5124850"/>
                <a:ext cx="45719" cy="50967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75" extrusionOk="0">
                    <a:moveTo>
                      <a:pt x="1678" y="1"/>
                    </a:moveTo>
                    <a:cubicBezTo>
                      <a:pt x="1144" y="535"/>
                      <a:pt x="508" y="941"/>
                      <a:pt x="0" y="1475"/>
                    </a:cubicBezTo>
                    <a:lnTo>
                      <a:pt x="0" y="1475"/>
                    </a:lnTo>
                    <a:cubicBezTo>
                      <a:pt x="508" y="941"/>
                      <a:pt x="1144" y="535"/>
                      <a:pt x="1678" y="1"/>
                    </a:cubicBezTo>
                    <a:close/>
                  </a:path>
                </a:pathLst>
              </a:custGeom>
              <a:solidFill>
                <a:srgbClr val="356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50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FFA9190D-09DF-4329-B703-2D7CA2F2EFDE}"/>
                  </a:ext>
                </a:extLst>
              </p:cNvPr>
              <p:cNvSpPr/>
              <p:nvPr/>
            </p:nvSpPr>
            <p:spPr bwMode="auto">
              <a:xfrm>
                <a:off x="9440408" y="1900759"/>
                <a:ext cx="1820006" cy="1820006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9" name="Inhaltsplatzhalter 4">
                <a:extLst>
                  <a:ext uri="{FF2B5EF4-FFF2-40B4-BE49-F238E27FC236}">
                    <a16:creationId xmlns:a16="http://schemas.microsoft.com/office/drawing/2014/main" id="{34835FBE-F9AF-4E38-A406-51402CC57C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25739" y="3918885"/>
                <a:ext cx="1849345" cy="499932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30000"/>
                  </a:lnSpc>
                  <a:buNone/>
                </a:pPr>
                <a:r>
                  <a:rPr lang="en-US" sz="2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CC &amp; NBS</a:t>
                </a:r>
              </a:p>
            </p:txBody>
          </p:sp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7B6F60C8-76F6-4179-8338-B6847D37A6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42497" y="2206468"/>
                <a:ext cx="971567" cy="971567"/>
              </a:xfrm>
              <a:prstGeom prst="rect">
                <a:avLst/>
              </a:prstGeom>
            </p:spPr>
          </p:pic>
          <p:pic>
            <p:nvPicPr>
              <p:cNvPr id="111" name="Graphic 5">
                <a:extLst>
                  <a:ext uri="{FF2B5EF4-FFF2-40B4-BE49-F238E27FC236}">
                    <a16:creationId xmlns:a16="http://schemas.microsoft.com/office/drawing/2014/main" id="{6142347E-B6F8-4B87-8A3F-72757EAB4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91460" y="2327422"/>
                <a:ext cx="1210017" cy="1210017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BEA57C5F-FD68-4218-8B4D-D1064D78F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042389" y="2243190"/>
                <a:ext cx="1040098" cy="1040098"/>
              </a:xfrm>
              <a:prstGeom prst="rect">
                <a:avLst/>
              </a:prstGeom>
            </p:spPr>
          </p:pic>
        </p:grpSp>
        <p:sp>
          <p:nvSpPr>
            <p:cNvPr id="92" name="Text Box 500">
              <a:extLst>
                <a:ext uri="{FF2B5EF4-FFF2-40B4-BE49-F238E27FC236}">
                  <a16:creationId xmlns:a16="http://schemas.microsoft.com/office/drawing/2014/main" id="{1A8E1EB1-113B-451E-B687-13E793C50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242" y="14582995"/>
              <a:ext cx="881623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257175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2571750">
                <a:spcBef>
                  <a:spcPct val="20000"/>
                </a:spcBef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2571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2571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257175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US" altLang="fr-FR" sz="2500" dirty="0">
                  <a:solidFill>
                    <a:schemeClr val="tx1"/>
                  </a:solidFill>
                  <a:cs typeface="Arial" panose="020B0604020202020204" pitchFamily="34" charset="0"/>
                </a:rPr>
                <a:t>Figure 2. Main methodology steps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FBF6B06-8296-4C66-B5F2-AC2EF0F7F403}"/>
              </a:ext>
            </a:extLst>
          </p:cNvPr>
          <p:cNvGrpSpPr/>
          <p:nvPr/>
        </p:nvGrpSpPr>
        <p:grpSpPr>
          <a:xfrm>
            <a:off x="23177250" y="5810229"/>
            <a:ext cx="13633147" cy="6350683"/>
            <a:chOff x="13465411" y="19750883"/>
            <a:chExt cx="16099348" cy="7823414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E479060-6D81-4197-AFAC-391AF694D7B3}"/>
                </a:ext>
              </a:extLst>
            </p:cNvPr>
            <p:cNvGrpSpPr/>
            <p:nvPr/>
          </p:nvGrpSpPr>
          <p:grpSpPr>
            <a:xfrm>
              <a:off x="13465411" y="19750883"/>
              <a:ext cx="16099348" cy="7823414"/>
              <a:chOff x="-42826" y="839940"/>
              <a:chExt cx="12693612" cy="5305231"/>
            </a:xfrm>
          </p:grpSpPr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CD0CFFA4-3004-46ED-9CE1-18A650A1ED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9974" t="9489" r="46375" b="27020"/>
              <a:stretch/>
            </p:blipFill>
            <p:spPr>
              <a:xfrm>
                <a:off x="8324032" y="1194883"/>
                <a:ext cx="3893325" cy="3900410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2251EDD2-A0B6-4473-ABA8-33678A65A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3751" y="1322461"/>
                <a:ext cx="4042468" cy="3637821"/>
              </a:xfrm>
              <a:prstGeom prst="rect">
                <a:avLst/>
              </a:prstGeom>
            </p:spPr>
          </p:pic>
          <p:sp>
            <p:nvSpPr>
              <p:cNvPr id="118" name="Google Shape;2174;p39">
                <a:extLst>
                  <a:ext uri="{FF2B5EF4-FFF2-40B4-BE49-F238E27FC236}">
                    <a16:creationId xmlns:a16="http://schemas.microsoft.com/office/drawing/2014/main" id="{E8533177-3DE4-4F1F-9B64-4FEB81079A15}"/>
                  </a:ext>
                </a:extLst>
              </p:cNvPr>
              <p:cNvSpPr/>
              <p:nvPr/>
            </p:nvSpPr>
            <p:spPr>
              <a:xfrm>
                <a:off x="7304233" y="4868177"/>
                <a:ext cx="45719" cy="50967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75" extrusionOk="0">
                    <a:moveTo>
                      <a:pt x="1678" y="1"/>
                    </a:moveTo>
                    <a:cubicBezTo>
                      <a:pt x="1144" y="535"/>
                      <a:pt x="508" y="941"/>
                      <a:pt x="0" y="1475"/>
                    </a:cubicBezTo>
                    <a:lnTo>
                      <a:pt x="0" y="1475"/>
                    </a:lnTo>
                    <a:cubicBezTo>
                      <a:pt x="508" y="941"/>
                      <a:pt x="1144" y="535"/>
                      <a:pt x="1678" y="1"/>
                    </a:cubicBezTo>
                    <a:close/>
                  </a:path>
                </a:pathLst>
              </a:custGeom>
              <a:solidFill>
                <a:srgbClr val="356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500"/>
              </a:p>
            </p:txBody>
          </p:sp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75B6EAF0-A931-4F53-ACBD-40432A5D15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21489" t="21973" r="31839" b="7574"/>
              <a:stretch/>
            </p:blipFill>
            <p:spPr>
              <a:xfrm rot="21001853">
                <a:off x="106688" y="1420375"/>
                <a:ext cx="4263327" cy="3449426"/>
              </a:xfrm>
              <a:prstGeom prst="rect">
                <a:avLst/>
              </a:prstGeom>
            </p:spPr>
          </p:pic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015AA69-626F-4E08-A99D-7349E78F16E0}"/>
                  </a:ext>
                </a:extLst>
              </p:cNvPr>
              <p:cNvSpPr/>
              <p:nvPr/>
            </p:nvSpPr>
            <p:spPr>
              <a:xfrm>
                <a:off x="8247797" y="5103874"/>
                <a:ext cx="4402989" cy="1041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es-ES" sz="2500" b="1" dirty="0"/>
                  <a:t>Calibrated at 16 points for groundwater (13) and river discharges (3)  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C18D04A-6AE5-40E3-832B-AFC37C7827F8}"/>
                  </a:ext>
                </a:extLst>
              </p:cNvPr>
              <p:cNvSpPr/>
              <p:nvPr/>
            </p:nvSpPr>
            <p:spPr>
              <a:xfrm>
                <a:off x="4582347" y="5201408"/>
                <a:ext cx="3716328" cy="773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es-ES" sz="2500" b="1" dirty="0"/>
                  <a:t>Coupled MIKE SHE – MIKE 11 model</a:t>
                </a:r>
              </a:p>
            </p:txBody>
          </p:sp>
          <p:sp>
            <p:nvSpPr>
              <p:cNvPr id="122" name="Arrow: Right 121">
                <a:extLst>
                  <a:ext uri="{FF2B5EF4-FFF2-40B4-BE49-F238E27FC236}">
                    <a16:creationId xmlns:a16="http://schemas.microsoft.com/office/drawing/2014/main" id="{F14FCAC8-6693-41F5-8D7D-FD2530353E12}"/>
                  </a:ext>
                </a:extLst>
              </p:cNvPr>
              <p:cNvSpPr/>
              <p:nvPr/>
            </p:nvSpPr>
            <p:spPr>
              <a:xfrm>
                <a:off x="3371464" y="3175553"/>
                <a:ext cx="994686" cy="274320"/>
              </a:xfrm>
              <a:prstGeom prst="rightArrow">
                <a:avLst/>
              </a:prstGeom>
              <a:noFill/>
              <a:ln>
                <a:solidFill>
                  <a:srgbClr val="FD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500"/>
              </a:p>
            </p:txBody>
          </p:sp>
          <p:sp>
            <p:nvSpPr>
              <p:cNvPr id="123" name="Arrow: Right 122">
                <a:extLst>
                  <a:ext uri="{FF2B5EF4-FFF2-40B4-BE49-F238E27FC236}">
                    <a16:creationId xmlns:a16="http://schemas.microsoft.com/office/drawing/2014/main" id="{B7480883-3114-436A-9D54-1446309CAD09}"/>
                  </a:ext>
                </a:extLst>
              </p:cNvPr>
              <p:cNvSpPr/>
              <p:nvPr/>
            </p:nvSpPr>
            <p:spPr>
              <a:xfrm>
                <a:off x="7735619" y="3200401"/>
                <a:ext cx="686795" cy="274320"/>
              </a:xfrm>
              <a:prstGeom prst="rightArrow">
                <a:avLst/>
              </a:prstGeom>
              <a:noFill/>
              <a:ln>
                <a:solidFill>
                  <a:srgbClr val="FD7B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500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EEC6F4C-E6EB-4E4F-A5C1-65B988B277AF}"/>
                  </a:ext>
                </a:extLst>
              </p:cNvPr>
              <p:cNvSpPr/>
              <p:nvPr/>
            </p:nvSpPr>
            <p:spPr>
              <a:xfrm>
                <a:off x="377478" y="5221100"/>
                <a:ext cx="3087656" cy="387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es-ES" sz="2500" b="1" dirty="0"/>
                  <a:t>Input Data</a:t>
                </a:r>
              </a:p>
            </p:txBody>
          </p:sp>
          <p:cxnSp>
            <p:nvCxnSpPr>
              <p:cNvPr id="125" name="Google Shape;85;p1">
                <a:extLst>
                  <a:ext uri="{FF2B5EF4-FFF2-40B4-BE49-F238E27FC236}">
                    <a16:creationId xmlns:a16="http://schemas.microsoft.com/office/drawing/2014/main" id="{D2076881-C5A4-42A4-8BFA-8DA4B9A9721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836033" y="3361966"/>
                <a:ext cx="1195840" cy="289508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oval" w="med" len="med"/>
              </a:ln>
            </p:spPr>
          </p:cxnSp>
          <p:cxnSp>
            <p:nvCxnSpPr>
              <p:cNvPr id="126" name="Google Shape;86;p1">
                <a:extLst>
                  <a:ext uri="{FF2B5EF4-FFF2-40B4-BE49-F238E27FC236}">
                    <a16:creationId xmlns:a16="http://schemas.microsoft.com/office/drawing/2014/main" id="{375CCCFD-5E56-42F9-BCC5-F67DCF82BCF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219200" y="1989825"/>
                <a:ext cx="2020184" cy="631454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oval" w="med" len="med"/>
              </a:ln>
            </p:spPr>
          </p:cxnSp>
          <p:cxnSp>
            <p:nvCxnSpPr>
              <p:cNvPr id="127" name="Google Shape;103;p1">
                <a:extLst>
                  <a:ext uri="{FF2B5EF4-FFF2-40B4-BE49-F238E27FC236}">
                    <a16:creationId xmlns:a16="http://schemas.microsoft.com/office/drawing/2014/main" id="{70103C67-6545-43CE-8B46-5DF8EA142F9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145331" y="1072701"/>
                <a:ext cx="893887" cy="741279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oval" w="med" len="med"/>
              </a:ln>
            </p:spPr>
          </p:cxnSp>
          <p:cxnSp>
            <p:nvCxnSpPr>
              <p:cNvPr id="128" name="Google Shape;104;p1">
                <a:extLst>
                  <a:ext uri="{FF2B5EF4-FFF2-40B4-BE49-F238E27FC236}">
                    <a16:creationId xmlns:a16="http://schemas.microsoft.com/office/drawing/2014/main" id="{1DDF3ACC-5848-4BE1-A632-CE744DD3432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921306" y="1645212"/>
                <a:ext cx="895578" cy="742388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oval" w="med" len="med"/>
              </a:ln>
            </p:spPr>
          </p:cxn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A3D37E6-D6E2-48F2-8CB0-8E946B6DAFB0}"/>
                  </a:ext>
                </a:extLst>
              </p:cNvPr>
              <p:cNvSpPr/>
              <p:nvPr/>
            </p:nvSpPr>
            <p:spPr>
              <a:xfrm>
                <a:off x="-42826" y="884960"/>
                <a:ext cx="2190302" cy="773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500" dirty="0">
                    <a:latin typeface="+mj-lt"/>
                    <a:ea typeface="Calibri" panose="020F0502020204030204" pitchFamily="34" charset="0"/>
                  </a:rPr>
                  <a:t>CLC 2018 &amp; NHI  </a:t>
                </a:r>
                <a:endParaRPr lang="en-GB" sz="2500" dirty="0">
                  <a:latin typeface="+mj-lt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DB1FCD3-71CC-4BE4-9D89-7DD0C4689BDD}"/>
                  </a:ext>
                </a:extLst>
              </p:cNvPr>
              <p:cNvSpPr/>
              <p:nvPr/>
            </p:nvSpPr>
            <p:spPr>
              <a:xfrm>
                <a:off x="128374" y="1420512"/>
                <a:ext cx="1884356" cy="428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500" dirty="0">
                    <a:latin typeface="+mj-lt"/>
                  </a:rPr>
                  <a:t>EU DEM v1.1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67CA428-2883-44AB-88D6-DAC5E9C8B7B6}"/>
                  </a:ext>
                </a:extLst>
              </p:cNvPr>
              <p:cNvSpPr/>
              <p:nvPr/>
            </p:nvSpPr>
            <p:spPr>
              <a:xfrm>
                <a:off x="250394" y="1833988"/>
                <a:ext cx="1031218" cy="428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500" dirty="0">
                    <a:latin typeface="+mj-lt"/>
                  </a:rPr>
                  <a:t>LUCAS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1F0CF97-6350-4629-A594-7693F6B6C456}"/>
                  </a:ext>
                </a:extLst>
              </p:cNvPr>
              <p:cNvSpPr/>
              <p:nvPr/>
            </p:nvSpPr>
            <p:spPr>
              <a:xfrm>
                <a:off x="2879637" y="4144914"/>
                <a:ext cx="2265527" cy="428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500" dirty="0">
                    <a:latin typeface="+mj-lt"/>
                  </a:rPr>
                  <a:t>Observed GWLs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06C255B-D928-44AE-8032-EBC1AA2013AC}"/>
                  </a:ext>
                </a:extLst>
              </p:cNvPr>
              <p:cNvSpPr/>
              <p:nvPr/>
            </p:nvSpPr>
            <p:spPr>
              <a:xfrm>
                <a:off x="8929083" y="839940"/>
                <a:ext cx="3700972" cy="428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dirty="0"/>
                  <a:t>Correlation Coefficient (R)</a:t>
                </a:r>
                <a:endParaRPr lang="en-GB" sz="2500" dirty="0"/>
              </a:p>
            </p:txBody>
          </p:sp>
        </p:grpSp>
        <p:sp>
          <p:nvSpPr>
            <p:cNvPr id="115" name="Text Box 500">
              <a:extLst>
                <a:ext uri="{FF2B5EF4-FFF2-40B4-BE49-F238E27FC236}">
                  <a16:creationId xmlns:a16="http://schemas.microsoft.com/office/drawing/2014/main" id="{52D47C81-E56E-4C94-BB2A-A3259F4A6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8687" y="27032298"/>
              <a:ext cx="12488088" cy="47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257175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2571750">
                <a:spcBef>
                  <a:spcPct val="20000"/>
                </a:spcBef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2571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2571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257175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2500" dirty="0">
                  <a:solidFill>
                    <a:schemeClr val="tx1"/>
                  </a:solidFill>
                  <a:cs typeface="Arial" panose="020B0604020202020204" pitchFamily="34" charset="0"/>
                </a:rPr>
                <a:t>Figure 3. Base model set-up</a:t>
              </a:r>
            </a:p>
          </p:txBody>
        </p:sp>
      </p:grpSp>
      <p:sp>
        <p:nvSpPr>
          <p:cNvPr id="134" name="Text Box 500">
            <a:extLst>
              <a:ext uri="{FF2B5EF4-FFF2-40B4-BE49-F238E27FC236}">
                <a16:creationId xmlns:a16="http://schemas.microsoft.com/office/drawing/2014/main" id="{BB3BCEE3-2B66-429C-BE90-9B674BE14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540" y="10363202"/>
            <a:ext cx="56426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257175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2571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2571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2571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257175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571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571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571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571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fr-FR" sz="2500" dirty="0">
                <a:solidFill>
                  <a:schemeClr val="tx1"/>
                </a:solidFill>
                <a:cs typeface="Arial" panose="020B0604020202020204" pitchFamily="34" charset="0"/>
              </a:rPr>
              <a:t>Figure 1. Location &amp; Topography of the study area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99049A8-DA10-456E-9860-45FEA8BF3F3F}"/>
              </a:ext>
            </a:extLst>
          </p:cNvPr>
          <p:cNvGrpSpPr/>
          <p:nvPr/>
        </p:nvGrpSpPr>
        <p:grpSpPr>
          <a:xfrm>
            <a:off x="37272817" y="5810228"/>
            <a:ext cx="5032418" cy="5647743"/>
            <a:chOff x="23861187" y="12106040"/>
            <a:chExt cx="5598930" cy="5828466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6D34410-0DC0-486E-95F3-F4FC5636DD2D}"/>
                </a:ext>
              </a:extLst>
            </p:cNvPr>
            <p:cNvGrpSpPr/>
            <p:nvPr/>
          </p:nvGrpSpPr>
          <p:grpSpPr>
            <a:xfrm>
              <a:off x="23861187" y="12106040"/>
              <a:ext cx="5598930" cy="5447289"/>
              <a:chOff x="710281" y="698562"/>
              <a:chExt cx="3675087" cy="3986615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64931F48-11A9-4E1D-9F74-CF37F9CD57D8}"/>
                  </a:ext>
                </a:extLst>
              </p:cNvPr>
              <p:cNvPicPr/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281" y="827584"/>
                <a:ext cx="3675087" cy="3857593"/>
              </a:xfrm>
              <a:prstGeom prst="rect">
                <a:avLst/>
              </a:prstGeom>
            </p:spPr>
          </p:pic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8CF6748-1EC6-4BA2-AA62-DD862640028C}"/>
                  </a:ext>
                </a:extLst>
              </p:cNvPr>
              <p:cNvSpPr/>
              <p:nvPr/>
            </p:nvSpPr>
            <p:spPr>
              <a:xfrm>
                <a:off x="1656675" y="698562"/>
                <a:ext cx="1192013" cy="2477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Wetlands</a:t>
                </a:r>
                <a:endPara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37" name="Text Box 500">
              <a:extLst>
                <a:ext uri="{FF2B5EF4-FFF2-40B4-BE49-F238E27FC236}">
                  <a16:creationId xmlns:a16="http://schemas.microsoft.com/office/drawing/2014/main" id="{63EFBC20-43B5-4415-AC20-8CB5003A5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9747" y="17537474"/>
              <a:ext cx="4443236" cy="39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257175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2571750">
                <a:spcBef>
                  <a:spcPct val="20000"/>
                </a:spcBef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2571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2571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257175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2500" dirty="0">
                  <a:solidFill>
                    <a:schemeClr val="tx1"/>
                  </a:solidFill>
                  <a:cs typeface="Arial" panose="020B0604020202020204" pitchFamily="34" charset="0"/>
                </a:rPr>
                <a:t>Figure 4. Wetland locations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3C4B088-424E-4600-BDEA-D3ED8E4E5463}"/>
              </a:ext>
            </a:extLst>
          </p:cNvPr>
          <p:cNvGrpSpPr/>
          <p:nvPr/>
        </p:nvGrpSpPr>
        <p:grpSpPr>
          <a:xfrm>
            <a:off x="23014982" y="12380435"/>
            <a:ext cx="8828918" cy="4893627"/>
            <a:chOff x="588175" y="17389168"/>
            <a:chExt cx="9253467" cy="5369801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4C5E9CA-C6AB-44B2-94B1-D6B8ACFB46C8}"/>
                </a:ext>
              </a:extLst>
            </p:cNvPr>
            <p:cNvGrpSpPr/>
            <p:nvPr/>
          </p:nvGrpSpPr>
          <p:grpSpPr>
            <a:xfrm>
              <a:off x="588175" y="17389168"/>
              <a:ext cx="9253467" cy="5369801"/>
              <a:chOff x="19885545" y="20014490"/>
              <a:chExt cx="10173584" cy="5303396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2DC686CF-D5EB-4C34-832E-971510890792}"/>
                  </a:ext>
                </a:extLst>
              </p:cNvPr>
              <p:cNvGrpSpPr/>
              <p:nvPr/>
            </p:nvGrpSpPr>
            <p:grpSpPr>
              <a:xfrm>
                <a:off x="19885545" y="20014490"/>
                <a:ext cx="10173584" cy="4501998"/>
                <a:chOff x="662910" y="936482"/>
                <a:chExt cx="10830753" cy="4688883"/>
              </a:xfrm>
            </p:grpSpPr>
            <p:pic>
              <p:nvPicPr>
                <p:cNvPr id="146" name="Picture 145">
                  <a:extLst>
                    <a:ext uri="{FF2B5EF4-FFF2-40B4-BE49-F238E27FC236}">
                      <a16:creationId xmlns:a16="http://schemas.microsoft.com/office/drawing/2014/main" id="{19926F9F-5747-4B86-8A49-387A54B92C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28514" y="1908807"/>
                  <a:ext cx="2375997" cy="866782"/>
                </a:xfrm>
                <a:prstGeom prst="rect">
                  <a:avLst/>
                </a:prstGeom>
              </p:spPr>
            </p:pic>
            <p:pic>
              <p:nvPicPr>
                <p:cNvPr id="147" name="Picture 146">
                  <a:extLst>
                    <a:ext uri="{FF2B5EF4-FFF2-40B4-BE49-F238E27FC236}">
                      <a16:creationId xmlns:a16="http://schemas.microsoft.com/office/drawing/2014/main" id="{5A6EFC40-FE07-46B3-84EE-90584A6A3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2910" y="3132174"/>
                  <a:ext cx="2805048" cy="858910"/>
                </a:xfrm>
                <a:prstGeom prst="rect">
                  <a:avLst/>
                </a:prstGeom>
              </p:spPr>
            </p:pic>
            <p:pic>
              <p:nvPicPr>
                <p:cNvPr id="148" name="Picture 147">
                  <a:extLst>
                    <a:ext uri="{FF2B5EF4-FFF2-40B4-BE49-F238E27FC236}">
                      <a16:creationId xmlns:a16="http://schemas.microsoft.com/office/drawing/2014/main" id="{3E7008AF-5A68-4940-A325-0E59CFD397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67959" y="936482"/>
                  <a:ext cx="5274993" cy="4688883"/>
                </a:xfrm>
                <a:prstGeom prst="rect">
                  <a:avLst/>
                </a:prstGeom>
              </p:spPr>
            </p:pic>
            <p:sp>
              <p:nvSpPr>
                <p:cNvPr id="149" name="Google Shape;2174;p39">
                  <a:extLst>
                    <a:ext uri="{FF2B5EF4-FFF2-40B4-BE49-F238E27FC236}">
                      <a16:creationId xmlns:a16="http://schemas.microsoft.com/office/drawing/2014/main" id="{8410214E-77E8-4B5B-85BB-DF458C74B0EA}"/>
                    </a:ext>
                  </a:extLst>
                </p:cNvPr>
                <p:cNvSpPr/>
                <p:nvPr/>
              </p:nvSpPr>
              <p:spPr>
                <a:xfrm>
                  <a:off x="9599996" y="4848747"/>
                  <a:ext cx="45719" cy="5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" h="1475" extrusionOk="0">
                      <a:moveTo>
                        <a:pt x="1678" y="1"/>
                      </a:moveTo>
                      <a:cubicBezTo>
                        <a:pt x="1144" y="535"/>
                        <a:pt x="508" y="941"/>
                        <a:pt x="0" y="1475"/>
                      </a:cubicBezTo>
                      <a:lnTo>
                        <a:pt x="0" y="1475"/>
                      </a:lnTo>
                      <a:cubicBezTo>
                        <a:pt x="508" y="941"/>
                        <a:pt x="1144" y="535"/>
                        <a:pt x="1678" y="1"/>
                      </a:cubicBezTo>
                      <a:close/>
                    </a:path>
                  </a:pathLst>
                </a:custGeom>
                <a:solidFill>
                  <a:srgbClr val="3561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8B560319-C956-4A35-96C0-6235D1E15BA5}"/>
                    </a:ext>
                  </a:extLst>
                </p:cNvPr>
                <p:cNvSpPr/>
                <p:nvPr/>
              </p:nvSpPr>
              <p:spPr>
                <a:xfrm>
                  <a:off x="8333773" y="2824607"/>
                  <a:ext cx="3073577" cy="85479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/>
                    <a:t>Surface Water Availability </a:t>
                  </a:r>
                  <a:endParaRPr lang="en-GB" sz="2400" b="1" dirty="0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19499DC0-868F-4C04-A578-938F526DF256}"/>
                    </a:ext>
                  </a:extLst>
                </p:cNvPr>
                <p:cNvSpPr/>
                <p:nvPr/>
              </p:nvSpPr>
              <p:spPr>
                <a:xfrm>
                  <a:off x="8333771" y="1497941"/>
                  <a:ext cx="3159890" cy="47488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/>
                    <a:t>Water Stress Ratio</a:t>
                  </a:r>
                  <a:endParaRPr lang="en-GB" sz="2400" b="1" dirty="0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34C5FC27-BFD1-4105-B330-79B564387173}"/>
                    </a:ext>
                  </a:extLst>
                </p:cNvPr>
                <p:cNvSpPr/>
                <p:nvPr/>
              </p:nvSpPr>
              <p:spPr>
                <a:xfrm>
                  <a:off x="803558" y="2298555"/>
                  <a:ext cx="2664398" cy="85479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/>
                    <a:t>Soil Moisture Index</a:t>
                  </a:r>
                  <a:endParaRPr lang="en-GB" sz="2400" b="1" dirty="0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DE780444-D872-4B05-8ED2-398D68AFF4D8}"/>
                    </a:ext>
                  </a:extLst>
                </p:cNvPr>
                <p:cNvSpPr/>
                <p:nvPr/>
              </p:nvSpPr>
              <p:spPr>
                <a:xfrm>
                  <a:off x="803558" y="3962050"/>
                  <a:ext cx="2647383" cy="1234697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/>
                    <a:t>Selected Cell Based ET, GW &amp; WC</a:t>
                  </a:r>
                  <a:endParaRPr lang="en-GB" sz="2400" b="1" dirty="0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8002BF63-0462-411C-883C-EE508A0C0FC8}"/>
                    </a:ext>
                  </a:extLst>
                </p:cNvPr>
                <p:cNvSpPr/>
                <p:nvPr/>
              </p:nvSpPr>
              <p:spPr>
                <a:xfrm>
                  <a:off x="8333774" y="4749978"/>
                  <a:ext cx="3159889" cy="85479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dirty="0"/>
                    <a:t>Groundwater Water Availability </a:t>
                  </a:r>
                  <a:endParaRPr lang="en-GB" sz="2400" b="1" dirty="0"/>
                </a:p>
              </p:txBody>
            </p:sp>
          </p:grpSp>
          <p:sp>
            <p:nvSpPr>
              <p:cNvPr id="145" name="Text Box 500">
                <a:extLst>
                  <a:ext uri="{FF2B5EF4-FFF2-40B4-BE49-F238E27FC236}">
                    <a16:creationId xmlns:a16="http://schemas.microsoft.com/office/drawing/2014/main" id="{31CD5EC7-9430-4F32-B154-2FDF98CE03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85178" y="24900950"/>
                <a:ext cx="9692875" cy="416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5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6. Key Performance Indicators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6220AEB-462D-43F4-8E58-D2718E558C8D}"/>
                </a:ext>
              </a:extLst>
            </p:cNvPr>
            <p:cNvSpPr txBox="1"/>
            <p:nvPr/>
          </p:nvSpPr>
          <p:spPr>
            <a:xfrm>
              <a:off x="7085112" y="20167450"/>
              <a:ext cx="2681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Partial &amp; full ban days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F00457A-AACC-4E1E-BE10-C313C9C2ED8B}"/>
                </a:ext>
              </a:extLst>
            </p:cNvPr>
            <p:cNvSpPr txBox="1"/>
            <p:nvPr/>
          </p:nvSpPr>
          <p:spPr>
            <a:xfrm>
              <a:off x="7141926" y="21981551"/>
              <a:ext cx="2681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Partial &amp; full ban days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A74C06C-CCEA-48F0-823B-9C28F1044805}"/>
              </a:ext>
            </a:extLst>
          </p:cNvPr>
          <p:cNvGrpSpPr/>
          <p:nvPr/>
        </p:nvGrpSpPr>
        <p:grpSpPr>
          <a:xfrm>
            <a:off x="33148655" y="11636576"/>
            <a:ext cx="8117620" cy="5506467"/>
            <a:chOff x="23613679" y="23806731"/>
            <a:chExt cx="6714706" cy="4718494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7FC93DDA-1AFB-405B-8774-7846641D401A}"/>
                </a:ext>
              </a:extLst>
            </p:cNvPr>
            <p:cNvGrpSpPr/>
            <p:nvPr/>
          </p:nvGrpSpPr>
          <p:grpSpPr>
            <a:xfrm>
              <a:off x="23613679" y="23806731"/>
              <a:ext cx="6714706" cy="4319886"/>
              <a:chOff x="23613679" y="23806731"/>
              <a:chExt cx="6714706" cy="4319886"/>
            </a:xfrm>
          </p:grpSpPr>
          <p:pic>
            <p:nvPicPr>
              <p:cNvPr id="158" name="Picture 6">
                <a:extLst>
                  <a:ext uri="{FF2B5EF4-FFF2-40B4-BE49-F238E27FC236}">
                    <a16:creationId xmlns:a16="http://schemas.microsoft.com/office/drawing/2014/main" id="{41D5C0B4-9E79-40EF-96BF-C6DB0BB89F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13679" y="24135061"/>
                <a:ext cx="3343205" cy="3472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D83AC6B0-2A61-4A8C-B688-75E2286120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t="1658" r="11865" b="-1"/>
              <a:stretch/>
            </p:blipFill>
            <p:spPr>
              <a:xfrm>
                <a:off x="27339387" y="23806731"/>
                <a:ext cx="2988998" cy="4319886"/>
              </a:xfrm>
              <a:prstGeom prst="rect">
                <a:avLst/>
              </a:prstGeom>
            </p:spPr>
          </p:pic>
        </p:grpSp>
        <p:sp>
          <p:nvSpPr>
            <p:cNvPr id="157" name="Text Box 500">
              <a:extLst>
                <a:ext uri="{FF2B5EF4-FFF2-40B4-BE49-F238E27FC236}">
                  <a16:creationId xmlns:a16="http://schemas.microsoft.com/office/drawing/2014/main" id="{EED5185E-B955-45C3-AEA6-A0DE06B86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3522" y="28195557"/>
              <a:ext cx="4980492" cy="329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257175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2571750">
                <a:spcBef>
                  <a:spcPct val="20000"/>
                </a:spcBef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2571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2571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257175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US" altLang="fr-FR" sz="2500" dirty="0">
                  <a:solidFill>
                    <a:schemeClr val="tx1"/>
                  </a:solidFill>
                  <a:cs typeface="Arial" panose="020B0604020202020204" pitchFamily="34" charset="0"/>
                </a:rPr>
                <a:t>Figure 7. KNMI’14 Scenarios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312BC12-D12E-4CF1-88C6-0147001C3C2B}"/>
              </a:ext>
            </a:extLst>
          </p:cNvPr>
          <p:cNvGrpSpPr/>
          <p:nvPr/>
        </p:nvGrpSpPr>
        <p:grpSpPr>
          <a:xfrm>
            <a:off x="13960553" y="11913584"/>
            <a:ext cx="8898986" cy="5355718"/>
            <a:chOff x="33512194" y="12398815"/>
            <a:chExt cx="8898986" cy="5355718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D6B7DDE3-C41E-4A4A-8DE0-0D7C5D668253}"/>
                </a:ext>
              </a:extLst>
            </p:cNvPr>
            <p:cNvPicPr/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10469" r="7936" b="9159"/>
            <a:stretch/>
          </p:blipFill>
          <p:spPr bwMode="auto">
            <a:xfrm>
              <a:off x="34114913" y="12398815"/>
              <a:ext cx="8141415" cy="50381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1" name="Text Box 500">
              <a:extLst>
                <a:ext uri="{FF2B5EF4-FFF2-40B4-BE49-F238E27FC236}">
                  <a16:creationId xmlns:a16="http://schemas.microsoft.com/office/drawing/2014/main" id="{A98C95B7-FB1A-4AAC-9ECA-89E73892B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12194" y="17369812"/>
              <a:ext cx="889898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257175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2571750">
                <a:spcBef>
                  <a:spcPct val="20000"/>
                </a:spcBef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2571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2571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257175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25717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US" altLang="fr-FR" sz="2500" dirty="0">
                  <a:solidFill>
                    <a:schemeClr val="tx1"/>
                  </a:solidFill>
                  <a:cs typeface="Arial" panose="020B0604020202020204" pitchFamily="34" charset="0"/>
                </a:rPr>
                <a:t>Figure 5. River Meandering in Aa of Weerijs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EEF5412-C3EB-4F15-87D3-C97EC5430ABC}"/>
              </a:ext>
            </a:extLst>
          </p:cNvPr>
          <p:cNvGrpSpPr/>
          <p:nvPr/>
        </p:nvGrpSpPr>
        <p:grpSpPr>
          <a:xfrm>
            <a:off x="2284150" y="18870754"/>
            <a:ext cx="10725220" cy="7905805"/>
            <a:chOff x="181534" y="18879614"/>
            <a:chExt cx="14150915" cy="10429107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089147D-307D-4FE8-B1FD-A079DE1085D4}"/>
                </a:ext>
              </a:extLst>
            </p:cNvPr>
            <p:cNvGrpSpPr/>
            <p:nvPr/>
          </p:nvGrpSpPr>
          <p:grpSpPr>
            <a:xfrm>
              <a:off x="181534" y="18879614"/>
              <a:ext cx="7094275" cy="4862948"/>
              <a:chOff x="959575" y="26417122"/>
              <a:chExt cx="7207772" cy="557147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9FC8445F-DE3F-4807-BB92-65BC580DC1DA}"/>
                  </a:ext>
                </a:extLst>
              </p:cNvPr>
              <p:cNvPicPr/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575" y="26417122"/>
                <a:ext cx="7207772" cy="51306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4" name="Text Box 500">
                <a:extLst>
                  <a:ext uri="{FF2B5EF4-FFF2-40B4-BE49-F238E27FC236}">
                    <a16:creationId xmlns:a16="http://schemas.microsoft.com/office/drawing/2014/main" id="{BBBD177A-6E74-4109-9261-C356C3A50B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926" y="31547822"/>
                <a:ext cx="7005176" cy="440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5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6. Surface water availability 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FDA765B1-3E3C-4DD8-8A95-AFCBB5177EBE}"/>
                </a:ext>
              </a:extLst>
            </p:cNvPr>
            <p:cNvGrpSpPr/>
            <p:nvPr/>
          </p:nvGrpSpPr>
          <p:grpSpPr>
            <a:xfrm>
              <a:off x="7539478" y="19030664"/>
              <a:ext cx="6792971" cy="4991862"/>
              <a:chOff x="8224470" y="26483508"/>
              <a:chExt cx="8171727" cy="5691661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A1AAB14-89EE-47AF-9F57-8D979FBF3503}"/>
                  </a:ext>
                </a:extLst>
              </p:cNvPr>
              <p:cNvGrpSpPr/>
              <p:nvPr/>
            </p:nvGrpSpPr>
            <p:grpSpPr>
              <a:xfrm>
                <a:off x="8224470" y="26483508"/>
                <a:ext cx="8171727" cy="3936267"/>
                <a:chOff x="3912242" y="1733168"/>
                <a:chExt cx="8171727" cy="3936267"/>
              </a:xfrm>
            </p:grpSpPr>
            <p:pic>
              <p:nvPicPr>
                <p:cNvPr id="168" name="Picture 167">
                  <a:extLst>
                    <a:ext uri="{FF2B5EF4-FFF2-40B4-BE49-F238E27FC236}">
                      <a16:creationId xmlns:a16="http://schemas.microsoft.com/office/drawing/2014/main" id="{6BE6C70B-0D5B-481A-A05D-9FBE391306CE}"/>
                    </a:ext>
                  </a:extLst>
                </p:cNvPr>
                <p:cNvPicPr/>
                <p:nvPr/>
              </p:nvPicPr>
              <p:blipFill rotWithShape="1"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67" t="10945" r="6706" b="9594"/>
                <a:stretch/>
              </p:blipFill>
              <p:spPr bwMode="auto">
                <a:xfrm>
                  <a:off x="3912242" y="1733168"/>
                  <a:ext cx="8171727" cy="3936267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7D720357-AF4F-4D58-AA1E-6802DF009A47}"/>
                    </a:ext>
                  </a:extLst>
                </p:cNvPr>
                <p:cNvSpPr/>
                <p:nvPr/>
              </p:nvSpPr>
              <p:spPr>
                <a:xfrm>
                  <a:off x="8382162" y="1932334"/>
                  <a:ext cx="4539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spcAft>
                      <a:spcPts val="800"/>
                    </a:spcAft>
                  </a:pPr>
                  <a:r>
                    <a:rPr lang="en-US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(b)</a:t>
                  </a:r>
                  <a:endPara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4871820C-2960-42B4-9A61-C5F50C4F9CA6}"/>
                    </a:ext>
                  </a:extLst>
                </p:cNvPr>
                <p:cNvSpPr/>
                <p:nvPr/>
              </p:nvSpPr>
              <p:spPr>
                <a:xfrm>
                  <a:off x="4363656" y="1840001"/>
                  <a:ext cx="54401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800"/>
                    </a:spcAft>
                  </a:pPr>
                  <a:r>
                    <a:rPr lang="en-US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(a)</a:t>
                  </a:r>
                  <a:endParaRPr lang="en-GB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7" name="Text Box 500">
                <a:extLst>
                  <a:ext uri="{FF2B5EF4-FFF2-40B4-BE49-F238E27FC236}">
                    <a16:creationId xmlns:a16="http://schemas.microsoft.com/office/drawing/2014/main" id="{696362D5-F38B-4866-87A4-3C58A3BBF2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0464" y="30583163"/>
                <a:ext cx="5273731" cy="1592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5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7. Groundwater availability partial ban days (a), full ban days (b) </a:t>
                </a: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3475B61-84A7-49FD-B96B-75EE61F245C4}"/>
                </a:ext>
              </a:extLst>
            </p:cNvPr>
            <p:cNvGrpSpPr/>
            <p:nvPr/>
          </p:nvGrpSpPr>
          <p:grpSpPr>
            <a:xfrm>
              <a:off x="685268" y="24257020"/>
              <a:ext cx="8674223" cy="5051701"/>
              <a:chOff x="16340362" y="26423426"/>
              <a:chExt cx="10241923" cy="5875309"/>
            </a:xfrm>
          </p:grpSpPr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6460B109-D93F-4809-BF0C-3012924B6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/>
              <a:srcRect l="3282" t="10179" r="-573" b="4206"/>
              <a:stretch/>
            </p:blipFill>
            <p:spPr>
              <a:xfrm>
                <a:off x="16340362" y="26423426"/>
                <a:ext cx="9630024" cy="5084538"/>
              </a:xfrm>
              <a:prstGeom prst="rect">
                <a:avLst/>
              </a:prstGeom>
            </p:spPr>
          </p:pic>
          <p:sp>
            <p:nvSpPr>
              <p:cNvPr id="173" name="Text Box 500">
                <a:extLst>
                  <a:ext uri="{FF2B5EF4-FFF2-40B4-BE49-F238E27FC236}">
                    <a16:creationId xmlns:a16="http://schemas.microsoft.com/office/drawing/2014/main" id="{7AC0F55A-D7E2-406D-B0DF-DF39E8CA2A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95620" y="31851291"/>
                <a:ext cx="7786665" cy="447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5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8. Water stress ratio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5557B4C-26D6-48B2-97F3-F630AA9C2DF1}"/>
                </a:ext>
              </a:extLst>
            </p:cNvPr>
            <p:cNvGrpSpPr/>
            <p:nvPr/>
          </p:nvGrpSpPr>
          <p:grpSpPr>
            <a:xfrm>
              <a:off x="9067018" y="24331812"/>
              <a:ext cx="4293112" cy="4655183"/>
              <a:chOff x="25012333" y="26352964"/>
              <a:chExt cx="5007174" cy="5372073"/>
            </a:xfrm>
          </p:grpSpPr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426A09BC-5CBB-4D66-82E7-AC3AB6BE76E7}"/>
                  </a:ext>
                </a:extLst>
              </p:cNvPr>
              <p:cNvPicPr/>
              <p:nvPr/>
            </p:nvPicPr>
            <p:blipFill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75" t="10348" r="8517" b="9638"/>
              <a:stretch/>
            </p:blipFill>
            <p:spPr bwMode="auto">
              <a:xfrm>
                <a:off x="25012333" y="26352964"/>
                <a:ext cx="4927600" cy="47040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76" name="Text Box 500">
                <a:extLst>
                  <a:ext uri="{FF2B5EF4-FFF2-40B4-BE49-F238E27FC236}">
                    <a16:creationId xmlns:a16="http://schemas.microsoft.com/office/drawing/2014/main" id="{6979CD17-5C7A-4ACC-A566-025ECBEC5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91907" y="31281070"/>
                <a:ext cx="4927600" cy="443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5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9. Soil Moisture Index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C3948-DC2D-4625-9641-A696D1942DF2}"/>
              </a:ext>
            </a:extLst>
          </p:cNvPr>
          <p:cNvGrpSpPr/>
          <p:nvPr/>
        </p:nvGrpSpPr>
        <p:grpSpPr>
          <a:xfrm>
            <a:off x="16147581" y="18659003"/>
            <a:ext cx="10472087" cy="8138784"/>
            <a:chOff x="2295321" y="30526703"/>
            <a:chExt cx="10793551" cy="8809449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474013C8-F4B3-484C-A348-687A4ED76E50}"/>
                </a:ext>
              </a:extLst>
            </p:cNvPr>
            <p:cNvGrpSpPr/>
            <p:nvPr/>
          </p:nvGrpSpPr>
          <p:grpSpPr>
            <a:xfrm>
              <a:off x="2295321" y="35085950"/>
              <a:ext cx="5313025" cy="3944773"/>
              <a:chOff x="16173893" y="31104956"/>
              <a:chExt cx="6988368" cy="5260294"/>
            </a:xfrm>
          </p:grpSpPr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EA3B85FC-53D8-41F0-A57A-2D382FAAA9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264361" y="31104956"/>
                <a:ext cx="6897900" cy="4571027"/>
              </a:xfrm>
              <a:prstGeom prst="rect">
                <a:avLst/>
              </a:prstGeom>
            </p:spPr>
          </p:pic>
          <p:sp>
            <p:nvSpPr>
              <p:cNvPr id="179" name="Text Box 500">
                <a:extLst>
                  <a:ext uri="{FF2B5EF4-FFF2-40B4-BE49-F238E27FC236}">
                    <a16:creationId xmlns:a16="http://schemas.microsoft.com/office/drawing/2014/main" id="{07AE36DA-511E-46CD-95FA-CD3E5D1A6A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3893" y="35897791"/>
                <a:ext cx="6501718" cy="467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12. Water stress ratio</a:t>
                </a: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E3872E28-40B0-4CD8-8364-2C19BD3A08C5}"/>
                </a:ext>
              </a:extLst>
            </p:cNvPr>
            <p:cNvGrpSpPr/>
            <p:nvPr/>
          </p:nvGrpSpPr>
          <p:grpSpPr>
            <a:xfrm>
              <a:off x="7748139" y="34591933"/>
              <a:ext cx="5135510" cy="4744219"/>
              <a:chOff x="7985775" y="35086997"/>
              <a:chExt cx="3806063" cy="4037784"/>
            </a:xfrm>
          </p:grpSpPr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97BC9BAA-2C19-44D7-A105-AD723AF35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5775" y="35086997"/>
                <a:ext cx="3806063" cy="3806063"/>
              </a:xfrm>
              <a:prstGeom prst="rect">
                <a:avLst/>
              </a:prstGeom>
            </p:spPr>
          </p:pic>
          <p:sp>
            <p:nvSpPr>
              <p:cNvPr id="182" name="Text Box 500">
                <a:extLst>
                  <a:ext uri="{FF2B5EF4-FFF2-40B4-BE49-F238E27FC236}">
                    <a16:creationId xmlns:a16="http://schemas.microsoft.com/office/drawing/2014/main" id="{1C891D10-67E0-4F40-A560-5B8DB1AAD2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2594" y="38817004"/>
                <a:ext cx="25866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13. SMI</a:t>
                </a: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616E90F-93A6-4FBE-8B49-2F9D7E0DB439}"/>
                </a:ext>
              </a:extLst>
            </p:cNvPr>
            <p:cNvGrpSpPr/>
            <p:nvPr/>
          </p:nvGrpSpPr>
          <p:grpSpPr>
            <a:xfrm>
              <a:off x="8223889" y="30786207"/>
              <a:ext cx="4864983" cy="4170310"/>
              <a:chOff x="8192067" y="31153158"/>
              <a:chExt cx="4864983" cy="4170310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1329736-4E31-47B8-948E-AD88C297B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8602" y="31153158"/>
                <a:ext cx="4668448" cy="3733100"/>
              </a:xfrm>
              <a:prstGeom prst="rect">
                <a:avLst/>
              </a:prstGeom>
            </p:spPr>
          </p:pic>
          <p:sp>
            <p:nvSpPr>
              <p:cNvPr id="185" name="Text Box 500">
                <a:extLst>
                  <a:ext uri="{FF2B5EF4-FFF2-40B4-BE49-F238E27FC236}">
                    <a16:creationId xmlns:a16="http://schemas.microsoft.com/office/drawing/2014/main" id="{FA9F120D-647F-4B10-A793-5BE7CB862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92067" y="35015691"/>
                <a:ext cx="48191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11. Groundwater Availability </a:t>
                </a: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5F515DCD-A598-4932-B778-C531B8360D54}"/>
                </a:ext>
              </a:extLst>
            </p:cNvPr>
            <p:cNvGrpSpPr/>
            <p:nvPr/>
          </p:nvGrpSpPr>
          <p:grpSpPr>
            <a:xfrm>
              <a:off x="2298269" y="30526703"/>
              <a:ext cx="5003651" cy="4373390"/>
              <a:chOff x="2266447" y="30893654"/>
              <a:chExt cx="5003651" cy="4373390"/>
            </a:xfrm>
          </p:grpSpPr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21B0AF10-1401-475A-9385-CD2BB3023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6447" y="30893654"/>
                <a:ext cx="4616741" cy="4114800"/>
              </a:xfrm>
              <a:prstGeom prst="rect">
                <a:avLst/>
              </a:prstGeom>
            </p:spPr>
          </p:pic>
          <p:sp>
            <p:nvSpPr>
              <p:cNvPr id="188" name="Text Box 500">
                <a:extLst>
                  <a:ext uri="{FF2B5EF4-FFF2-40B4-BE49-F238E27FC236}">
                    <a16:creationId xmlns:a16="http://schemas.microsoft.com/office/drawing/2014/main" id="{C1D88F50-BE20-4403-A184-EEAC57E0B8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0926" y="34959267"/>
                <a:ext cx="48191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10. Surface Water Availability 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9B557A-A87C-45E6-A422-734B5AC494B8}"/>
              </a:ext>
            </a:extLst>
          </p:cNvPr>
          <p:cNvGrpSpPr/>
          <p:nvPr/>
        </p:nvGrpSpPr>
        <p:grpSpPr>
          <a:xfrm>
            <a:off x="30876708" y="18590328"/>
            <a:ext cx="9902351" cy="7958646"/>
            <a:chOff x="31607608" y="19191198"/>
            <a:chExt cx="11417990" cy="9033145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1FABEECE-E217-4593-8874-C897B6827F6A}"/>
                </a:ext>
              </a:extLst>
            </p:cNvPr>
            <p:cNvGrpSpPr/>
            <p:nvPr/>
          </p:nvGrpSpPr>
          <p:grpSpPr>
            <a:xfrm>
              <a:off x="31607608" y="19191198"/>
              <a:ext cx="5093862" cy="4158499"/>
              <a:chOff x="15784885" y="31084921"/>
              <a:chExt cx="5543122" cy="4374903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957F7770-A9D7-4647-82A1-147505229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84885" y="31084921"/>
                <a:ext cx="5543122" cy="4114800"/>
              </a:xfrm>
              <a:prstGeom prst="rect">
                <a:avLst/>
              </a:prstGeom>
            </p:spPr>
          </p:pic>
          <p:sp>
            <p:nvSpPr>
              <p:cNvPr id="191" name="Text Box 500">
                <a:extLst>
                  <a:ext uri="{FF2B5EF4-FFF2-40B4-BE49-F238E27FC236}">
                    <a16:creationId xmlns:a16="http://schemas.microsoft.com/office/drawing/2014/main" id="{747E817B-856C-4775-8A00-08B08A8D3B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00015" y="35136031"/>
                <a:ext cx="4819172" cy="323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14. Surface Water Availability </a:t>
                </a: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45A0FBE-211B-4989-8F39-49AB9819429E}"/>
                </a:ext>
              </a:extLst>
            </p:cNvPr>
            <p:cNvGrpSpPr/>
            <p:nvPr/>
          </p:nvGrpSpPr>
          <p:grpSpPr>
            <a:xfrm>
              <a:off x="38426148" y="19297610"/>
              <a:ext cx="4599450" cy="4034831"/>
              <a:chOff x="23019757" y="31216885"/>
              <a:chExt cx="4989009" cy="4451579"/>
            </a:xfrm>
          </p:grpSpPr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E3111D81-4C39-42D2-A07F-83A25E0F0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19757" y="31216885"/>
                <a:ext cx="4989009" cy="3989435"/>
              </a:xfrm>
              <a:prstGeom prst="rect">
                <a:avLst/>
              </a:prstGeom>
            </p:spPr>
          </p:pic>
          <p:sp>
            <p:nvSpPr>
              <p:cNvPr id="194" name="Text Box 500">
                <a:extLst>
                  <a:ext uri="{FF2B5EF4-FFF2-40B4-BE49-F238E27FC236}">
                    <a16:creationId xmlns:a16="http://schemas.microsoft.com/office/drawing/2014/main" id="{52DF6266-1CE8-4D29-8E13-0D951DD7A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54485" y="35328897"/>
                <a:ext cx="4819172" cy="339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15. Groundwater Availability 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52C1211-CB50-431A-90F4-8FC9B0B0E073}"/>
                </a:ext>
              </a:extLst>
            </p:cNvPr>
            <p:cNvGrpSpPr/>
            <p:nvPr/>
          </p:nvGrpSpPr>
          <p:grpSpPr>
            <a:xfrm>
              <a:off x="31607608" y="23485570"/>
              <a:ext cx="5643769" cy="3959636"/>
              <a:chOff x="15686343" y="35201982"/>
              <a:chExt cx="5643770" cy="3812544"/>
            </a:xfrm>
          </p:grpSpPr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9DD70317-81EB-4CB1-B33C-FE4650664C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8" t="5299" r="4226"/>
              <a:stretch/>
            </p:blipFill>
            <p:spPr>
              <a:xfrm>
                <a:off x="15686343" y="35201982"/>
                <a:ext cx="5643770" cy="3222410"/>
              </a:xfrm>
              <a:prstGeom prst="rect">
                <a:avLst/>
              </a:prstGeom>
            </p:spPr>
          </p:pic>
          <p:sp>
            <p:nvSpPr>
              <p:cNvPr id="197" name="Text Box 500">
                <a:extLst>
                  <a:ext uri="{FF2B5EF4-FFF2-40B4-BE49-F238E27FC236}">
                    <a16:creationId xmlns:a16="http://schemas.microsoft.com/office/drawing/2014/main" id="{E06FE78C-B964-43AB-8147-69E6C07B6B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15498" y="38706749"/>
                <a:ext cx="48191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16. Water stress ratio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6877D04-41A8-458C-9B3F-B286C5C0E965}"/>
                </a:ext>
              </a:extLst>
            </p:cNvPr>
            <p:cNvGrpSpPr/>
            <p:nvPr/>
          </p:nvGrpSpPr>
          <p:grpSpPr>
            <a:xfrm>
              <a:off x="38426148" y="23639459"/>
              <a:ext cx="4144849" cy="4584884"/>
              <a:chOff x="22925876" y="35659040"/>
              <a:chExt cx="4491391" cy="5286625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D3BC8A3F-7DE8-47F4-A969-7CE3FFA3AC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20" t="6870" r="7868" b="952"/>
              <a:stretch/>
            </p:blipFill>
            <p:spPr>
              <a:xfrm>
                <a:off x="22927525" y="35659040"/>
                <a:ext cx="4488096" cy="4723296"/>
              </a:xfrm>
              <a:prstGeom prst="rect">
                <a:avLst/>
              </a:prstGeom>
            </p:spPr>
          </p:pic>
          <p:sp>
            <p:nvSpPr>
              <p:cNvPr id="200" name="Text Box 500">
                <a:extLst>
                  <a:ext uri="{FF2B5EF4-FFF2-40B4-BE49-F238E27FC236}">
                    <a16:creationId xmlns:a16="http://schemas.microsoft.com/office/drawing/2014/main" id="{18063064-BBF1-401C-A281-06389DE5C3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25876" y="40528422"/>
                <a:ext cx="4491391" cy="417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2571750">
                  <a:spcBef>
                    <a:spcPct val="20000"/>
                  </a:spcBef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defTabSz="2571750">
                  <a:spcBef>
                    <a:spcPct val="20000"/>
                  </a:spcBef>
                  <a:buChar char="–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defTabSz="2571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defTabSz="2571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defTabSz="257175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25717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fr-FR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Figure 17. SMI</a:t>
                </a:r>
              </a:p>
            </p:txBody>
          </p:sp>
        </p:grpSp>
      </p:grp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31999E7-00FF-4F56-A079-088D46D22035}"/>
              </a:ext>
            </a:extLst>
          </p:cNvPr>
          <p:cNvSpPr/>
          <p:nvPr/>
        </p:nvSpPr>
        <p:spPr>
          <a:xfrm>
            <a:off x="389058" y="27092127"/>
            <a:ext cx="27488707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Conclusions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8707CFA-3D81-4653-9E86-A697ADD25A65}"/>
              </a:ext>
            </a:extLst>
          </p:cNvPr>
          <p:cNvSpPr/>
          <p:nvPr/>
        </p:nvSpPr>
        <p:spPr>
          <a:xfrm>
            <a:off x="28629726" y="27048856"/>
            <a:ext cx="807174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Acknowledgement </a:t>
            </a:r>
            <a:endParaRPr lang="en-GB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3" name="Inhaltsplatzhalter 4">
            <a:extLst>
              <a:ext uri="{FF2B5EF4-FFF2-40B4-BE49-F238E27FC236}">
                <a16:creationId xmlns:a16="http://schemas.microsoft.com/office/drawing/2014/main" id="{0BC1E63F-E9D4-4076-981F-777C3B442713}"/>
              </a:ext>
            </a:extLst>
          </p:cNvPr>
          <p:cNvSpPr txBox="1">
            <a:spLocks/>
          </p:cNvSpPr>
          <p:nvPr/>
        </p:nvSpPr>
        <p:spPr>
          <a:xfrm>
            <a:off x="389058" y="28106149"/>
            <a:ext cx="27363960" cy="186153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highlights the importance of considering the complexity and magnitude of the issue when employing Nature-Based Solutions (NBS) and the effectiveness of using MIKE SHE for modeling wetlands, afforestation, meandering, and artificial recharge. It also emphasizes the trade-off between different water balance components and the limited sphere of influence for NBS interventions, which must be appropriately implemented to have a significant impact on the system.000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Inhaltsplatzhalter 4">
            <a:extLst>
              <a:ext uri="{FF2B5EF4-FFF2-40B4-BE49-F238E27FC236}">
                <a16:creationId xmlns:a16="http://schemas.microsoft.com/office/drawing/2014/main" id="{63A93695-2368-41F6-8700-38229A3FD92C}"/>
              </a:ext>
            </a:extLst>
          </p:cNvPr>
          <p:cNvSpPr txBox="1">
            <a:spLocks/>
          </p:cNvSpPr>
          <p:nvPr/>
        </p:nvSpPr>
        <p:spPr>
          <a:xfrm>
            <a:off x="28629045" y="28253936"/>
            <a:ext cx="7568372" cy="1551194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presented here is done under European Union’s Horizon 2020 research and innovation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EIFFEL project (Grant No. 101003518)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CB17A2-F1C4-478A-AEB6-C214D3FDF40D}"/>
              </a:ext>
            </a:extLst>
          </p:cNvPr>
          <p:cNvSpPr/>
          <p:nvPr/>
        </p:nvSpPr>
        <p:spPr>
          <a:xfrm>
            <a:off x="-4093029" y="18855255"/>
            <a:ext cx="45719" cy="13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06D05E0B-4326-4BBE-98EB-8B9A76840A7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9970280" y="27444785"/>
            <a:ext cx="2467666" cy="24676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sz="3200" b="1" dirty="0">
            <a:solidFill>
              <a:schemeClr val="tx1">
                <a:lumMod val="95000"/>
                <a:lumOff val="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6112</TotalTime>
  <Words>486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Abdalla Mohammed</dc:creator>
  <cp:lastModifiedBy>Irfan Nazar</cp:lastModifiedBy>
  <cp:revision>65</cp:revision>
  <dcterms:created xsi:type="dcterms:W3CDTF">2022-06-30T16:19:34Z</dcterms:created>
  <dcterms:modified xsi:type="dcterms:W3CDTF">2023-04-25T01:31:28Z</dcterms:modified>
</cp:coreProperties>
</file>