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80" r:id="rId3"/>
    <p:sldId id="276" r:id="rId4"/>
    <p:sldId id="258" r:id="rId5"/>
    <p:sldId id="260" r:id="rId6"/>
    <p:sldId id="262" r:id="rId7"/>
    <p:sldId id="264" r:id="rId8"/>
    <p:sldId id="270" r:id="rId9"/>
    <p:sldId id="282" r:id="rId10"/>
    <p:sldId id="271" r:id="rId11"/>
    <p:sldId id="266" r:id="rId12"/>
    <p:sldId id="256" r:id="rId13"/>
    <p:sldId id="277" r:id="rId14"/>
    <p:sldId id="279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55B27A-1181-4800-AABE-AF4965ABC6D1}" v="846" dt="2023-04-20T04:06:49.5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2394" y="1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C815CD-52E9-494F-84CA-828F5247B8F3}" type="doc">
      <dgm:prSet loTypeId="urn:microsoft.com/office/officeart/2005/8/layout/hList1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438E4F56-5BB2-4F2F-9B9C-14A46BB82E61}">
      <dgm:prSet phldrT="[Texte]" custT="1"/>
      <dgm:spPr/>
      <dgm:t>
        <a:bodyPr/>
        <a:lstStyle/>
        <a:p>
          <a:r>
            <a:rPr lang="fr-FR" sz="2800" b="1">
              <a:latin typeface="Calibri" panose="020F0502020204030204" pitchFamily="34" charset="0"/>
              <a:cs typeface="Calibri" panose="020F0502020204030204" pitchFamily="34" charset="0"/>
            </a:rPr>
            <a:t>NSRPS</a:t>
          </a:r>
        </a:p>
      </dgm:t>
    </dgm:pt>
    <dgm:pt modelId="{8CFF343F-F875-4368-AFBE-0B93416D24CD}" type="parTrans" cxnId="{DAD5275F-CFEB-4C76-A914-62B30F98763E}">
      <dgm:prSet/>
      <dgm:spPr/>
      <dgm:t>
        <a:bodyPr/>
        <a:lstStyle/>
        <a:p>
          <a:endParaRPr lang="fr-FR" sz="1600"/>
        </a:p>
      </dgm:t>
    </dgm:pt>
    <dgm:pt modelId="{67D54351-DE33-4073-A9CC-5105AD1E98E3}" type="sibTrans" cxnId="{DAD5275F-CFEB-4C76-A914-62B30F98763E}">
      <dgm:prSet/>
      <dgm:spPr/>
      <dgm:t>
        <a:bodyPr/>
        <a:lstStyle/>
        <a:p>
          <a:endParaRPr lang="fr-FR" sz="1600"/>
        </a:p>
      </dgm:t>
    </dgm:pt>
    <dgm:pt modelId="{FA1DC0FD-2CDD-4E98-AAD0-D8D91A9C4517}">
      <dgm:prSet phldrT="[Texte]" custT="1"/>
      <dgm:spPr/>
      <dgm:t>
        <a:bodyPr/>
        <a:lstStyle/>
        <a:p>
          <a:r>
            <a:rPr lang="en-CA" sz="2000" b="1">
              <a:latin typeface="Calibri" panose="020F0502020204030204" pitchFamily="34" charset="0"/>
              <a:cs typeface="Calibri" panose="020F0502020204030204" pitchFamily="34" charset="0"/>
            </a:rPr>
            <a:t>Resolution: ~ 2.5 km / 1 km</a:t>
          </a:r>
          <a:endParaRPr lang="fr-FR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2C9D224-DDE6-4DA2-9407-7379C3748C59}" type="parTrans" cxnId="{6F898656-29BD-427F-9944-DAA4FD231BBA}">
      <dgm:prSet/>
      <dgm:spPr/>
      <dgm:t>
        <a:bodyPr/>
        <a:lstStyle/>
        <a:p>
          <a:endParaRPr lang="fr-FR" sz="1600"/>
        </a:p>
      </dgm:t>
    </dgm:pt>
    <dgm:pt modelId="{8CDEADB5-166C-47BD-AB50-F2359B9CE4A3}" type="sibTrans" cxnId="{6F898656-29BD-427F-9944-DAA4FD231BBA}">
      <dgm:prSet/>
      <dgm:spPr/>
      <dgm:t>
        <a:bodyPr/>
        <a:lstStyle/>
        <a:p>
          <a:endParaRPr lang="fr-FR" sz="1600"/>
        </a:p>
      </dgm:t>
    </dgm:pt>
    <dgm:pt modelId="{3E236BFB-FA05-4306-973A-0BC8CC3D9447}">
      <dgm:prSet phldrT="[Texte]" custT="1"/>
      <dgm:spPr/>
      <dgm:t>
        <a:bodyPr/>
        <a:lstStyle/>
        <a:p>
          <a:r>
            <a:rPr lang="fr-FR" sz="3200" b="1">
              <a:latin typeface="Calibri" panose="020F0502020204030204" pitchFamily="34" charset="0"/>
              <a:cs typeface="Calibri" panose="020F0502020204030204" pitchFamily="34" charset="0"/>
            </a:rPr>
            <a:t>GloFAS</a:t>
          </a:r>
        </a:p>
      </dgm:t>
    </dgm:pt>
    <dgm:pt modelId="{0E696280-E846-4667-A7BA-31F02E05B7CF}" type="parTrans" cxnId="{3D9F3D2D-A5BB-4A9A-894D-4E50E8AC71A0}">
      <dgm:prSet/>
      <dgm:spPr/>
      <dgm:t>
        <a:bodyPr/>
        <a:lstStyle/>
        <a:p>
          <a:endParaRPr lang="fr-FR" sz="1600"/>
        </a:p>
      </dgm:t>
    </dgm:pt>
    <dgm:pt modelId="{E2BDBC3E-006B-4E48-912F-1C7873CF3BDD}" type="sibTrans" cxnId="{3D9F3D2D-A5BB-4A9A-894D-4E50E8AC71A0}">
      <dgm:prSet/>
      <dgm:spPr/>
      <dgm:t>
        <a:bodyPr/>
        <a:lstStyle/>
        <a:p>
          <a:endParaRPr lang="fr-FR" sz="1600"/>
        </a:p>
      </dgm:t>
    </dgm:pt>
    <dgm:pt modelId="{FEA2A0A5-A496-4E66-A865-5EE574A31E9D}">
      <dgm:prSet phldrT="[Texte]" custT="1"/>
      <dgm:spPr/>
      <dgm:t>
        <a:bodyPr/>
        <a:lstStyle/>
        <a:p>
          <a:r>
            <a:rPr lang="en-CA" sz="2000">
              <a:latin typeface="Calibri" panose="020F0502020204030204" pitchFamily="34" charset="0"/>
              <a:cs typeface="Calibri" panose="020F0502020204030204" pitchFamily="34" charset="0"/>
            </a:rPr>
            <a:t>Resolution: ~ 10 km</a:t>
          </a:r>
          <a:endParaRPr lang="fr-FR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E7BF8AF-8293-40BC-B808-7290C69A5E53}" type="parTrans" cxnId="{9A92A170-2AFB-49BA-947F-5CA881467710}">
      <dgm:prSet/>
      <dgm:spPr/>
      <dgm:t>
        <a:bodyPr/>
        <a:lstStyle/>
        <a:p>
          <a:endParaRPr lang="fr-FR" sz="1600"/>
        </a:p>
      </dgm:t>
    </dgm:pt>
    <dgm:pt modelId="{45EC4FB3-9CAB-4B1A-B6A4-C9597E199522}" type="sibTrans" cxnId="{9A92A170-2AFB-49BA-947F-5CA881467710}">
      <dgm:prSet/>
      <dgm:spPr/>
      <dgm:t>
        <a:bodyPr/>
        <a:lstStyle/>
        <a:p>
          <a:endParaRPr lang="fr-FR" sz="1600"/>
        </a:p>
      </dgm:t>
    </dgm:pt>
    <dgm:pt modelId="{DAE31390-6757-43D0-B01C-B964D016C0DC}">
      <dgm:prSet custT="1"/>
      <dgm:spPr/>
      <dgm:t>
        <a:bodyPr/>
        <a:lstStyle/>
        <a:p>
          <a:r>
            <a:rPr lang="en-CA" sz="2000">
              <a:latin typeface="Calibri" panose="020F0502020204030204" pitchFamily="34" charset="0"/>
              <a:cs typeface="Calibri" panose="020F0502020204030204" pitchFamily="34" charset="0"/>
            </a:rPr>
            <a:t>Covers ~ 50% of Canada</a:t>
          </a:r>
        </a:p>
      </dgm:t>
    </dgm:pt>
    <dgm:pt modelId="{1A3FC3D2-CE19-4574-A33F-762C6D68F589}" type="parTrans" cxnId="{9E592B89-7E30-44F8-8644-6F0C6FB77027}">
      <dgm:prSet/>
      <dgm:spPr/>
      <dgm:t>
        <a:bodyPr/>
        <a:lstStyle/>
        <a:p>
          <a:endParaRPr lang="fr-FR" sz="1600"/>
        </a:p>
      </dgm:t>
    </dgm:pt>
    <dgm:pt modelId="{675BD90D-190E-42B2-9DA0-AAD7A8386500}" type="sibTrans" cxnId="{9E592B89-7E30-44F8-8644-6F0C6FB77027}">
      <dgm:prSet/>
      <dgm:spPr/>
      <dgm:t>
        <a:bodyPr/>
        <a:lstStyle/>
        <a:p>
          <a:endParaRPr lang="fr-FR" sz="1600"/>
        </a:p>
      </dgm:t>
    </dgm:pt>
    <dgm:pt modelId="{56EB4E63-10DC-4CFE-8384-93019F3561C3}">
      <dgm:prSet custT="1"/>
      <dgm:spPr/>
      <dgm:t>
        <a:bodyPr/>
        <a:lstStyle/>
        <a:p>
          <a:r>
            <a:rPr lang="en-CA" sz="2000">
              <a:latin typeface="Calibri" panose="020F0502020204030204" pitchFamily="34" charset="0"/>
              <a:cs typeface="Calibri" panose="020F0502020204030204" pitchFamily="34" charset="0"/>
            </a:rPr>
            <a:t>20+1 members</a:t>
          </a:r>
        </a:p>
      </dgm:t>
    </dgm:pt>
    <dgm:pt modelId="{661A957F-E3AD-426D-9FAF-32FFBDAF6E97}" type="parTrans" cxnId="{08873D1D-752F-4218-A2C8-5A1F1AE6A451}">
      <dgm:prSet/>
      <dgm:spPr/>
      <dgm:t>
        <a:bodyPr/>
        <a:lstStyle/>
        <a:p>
          <a:endParaRPr lang="fr-FR" sz="1600"/>
        </a:p>
      </dgm:t>
    </dgm:pt>
    <dgm:pt modelId="{6C9234ED-C2D8-4024-93F2-4EF052385705}" type="sibTrans" cxnId="{08873D1D-752F-4218-A2C8-5A1F1AE6A451}">
      <dgm:prSet/>
      <dgm:spPr/>
      <dgm:t>
        <a:bodyPr/>
        <a:lstStyle/>
        <a:p>
          <a:endParaRPr lang="fr-FR" sz="1600"/>
        </a:p>
      </dgm:t>
    </dgm:pt>
    <dgm:pt modelId="{F7D6BE03-2119-4CF0-B095-7B77A00D2554}">
      <dgm:prSet custT="1"/>
      <dgm:spPr/>
      <dgm:t>
        <a:bodyPr/>
        <a:lstStyle/>
        <a:p>
          <a:r>
            <a:rPr lang="en-CA" sz="2000">
              <a:latin typeface="Calibri" panose="020F0502020204030204" pitchFamily="34" charset="0"/>
              <a:cs typeface="Calibri" panose="020F0502020204030204" pitchFamily="34" charset="0"/>
            </a:rPr>
            <a:t>Currently uncalibrated</a:t>
          </a:r>
        </a:p>
      </dgm:t>
    </dgm:pt>
    <dgm:pt modelId="{482E8AF1-F3A1-46E0-B5F9-B5B83C1E5BF3}" type="parTrans" cxnId="{82BABC23-546D-425F-9521-5FD6A64D421B}">
      <dgm:prSet/>
      <dgm:spPr/>
      <dgm:t>
        <a:bodyPr/>
        <a:lstStyle/>
        <a:p>
          <a:endParaRPr lang="fr-FR" sz="1600"/>
        </a:p>
      </dgm:t>
    </dgm:pt>
    <dgm:pt modelId="{5D415638-3307-49D4-B289-F760BF3CC605}" type="sibTrans" cxnId="{82BABC23-546D-425F-9521-5FD6A64D421B}">
      <dgm:prSet/>
      <dgm:spPr/>
      <dgm:t>
        <a:bodyPr/>
        <a:lstStyle/>
        <a:p>
          <a:endParaRPr lang="fr-FR" sz="1600"/>
        </a:p>
      </dgm:t>
    </dgm:pt>
    <dgm:pt modelId="{1C0DF5F1-44E9-4666-A21E-3220F7A80A2D}">
      <dgm:prSet custT="1"/>
      <dgm:spPr/>
      <dgm:t>
        <a:bodyPr/>
        <a:lstStyle/>
        <a:p>
          <a:r>
            <a:rPr lang="en-CA" sz="2000" b="1">
              <a:latin typeface="Calibri" panose="020F0502020204030204" pitchFamily="34" charset="0"/>
              <a:cs typeface="Calibri" panose="020F0502020204030204" pitchFamily="34" charset="0"/>
            </a:rPr>
            <a:t>Assimilation of precip. (radar + in-situ), soil moisture (SMOS+SMAP), snow cover (IMS) and streamflow obs. (in-situ)</a:t>
          </a:r>
        </a:p>
      </dgm:t>
    </dgm:pt>
    <dgm:pt modelId="{5E38D170-C9F1-4B26-ACE3-ECABFFA4C319}" type="parTrans" cxnId="{6AA13EFB-F7B8-4936-AE92-BD958D139277}">
      <dgm:prSet/>
      <dgm:spPr/>
      <dgm:t>
        <a:bodyPr/>
        <a:lstStyle/>
        <a:p>
          <a:endParaRPr lang="fr-FR" sz="1600"/>
        </a:p>
      </dgm:t>
    </dgm:pt>
    <dgm:pt modelId="{405F8AFE-E365-4E73-88B0-BEDFD8FB6D78}" type="sibTrans" cxnId="{6AA13EFB-F7B8-4936-AE92-BD958D139277}">
      <dgm:prSet/>
      <dgm:spPr/>
      <dgm:t>
        <a:bodyPr/>
        <a:lstStyle/>
        <a:p>
          <a:endParaRPr lang="fr-FR" sz="1600"/>
        </a:p>
      </dgm:t>
    </dgm:pt>
    <dgm:pt modelId="{1EB14369-2D24-48A8-8320-C0C768661FB9}">
      <dgm:prSet custT="1"/>
      <dgm:spPr/>
      <dgm:t>
        <a:bodyPr/>
        <a:lstStyle/>
        <a:p>
          <a:r>
            <a:rPr lang="en-CA" sz="2000" b="1">
              <a:latin typeface="Calibri" panose="020F0502020204030204" pitchFamily="34" charset="0"/>
              <a:cs typeface="Calibri" panose="020F0502020204030204" pitchFamily="34" charset="0"/>
            </a:rPr>
            <a:t>Global coverage</a:t>
          </a:r>
        </a:p>
      </dgm:t>
    </dgm:pt>
    <dgm:pt modelId="{12EC84BC-C191-425F-B866-76C0326B4A4B}" type="parTrans" cxnId="{0A2C5A6B-C145-4843-89B1-9B0136A2CF2C}">
      <dgm:prSet/>
      <dgm:spPr/>
      <dgm:t>
        <a:bodyPr/>
        <a:lstStyle/>
        <a:p>
          <a:endParaRPr lang="fr-FR" sz="1600"/>
        </a:p>
      </dgm:t>
    </dgm:pt>
    <dgm:pt modelId="{9328A606-AAF3-490B-900E-BE7C6A10D30F}" type="sibTrans" cxnId="{0A2C5A6B-C145-4843-89B1-9B0136A2CF2C}">
      <dgm:prSet/>
      <dgm:spPr/>
      <dgm:t>
        <a:bodyPr/>
        <a:lstStyle/>
        <a:p>
          <a:endParaRPr lang="fr-FR" sz="1600"/>
        </a:p>
      </dgm:t>
    </dgm:pt>
    <dgm:pt modelId="{4EA6663F-EE32-4DA7-85F5-AB16D9FB0E69}">
      <dgm:prSet custT="1"/>
      <dgm:spPr/>
      <dgm:t>
        <a:bodyPr/>
        <a:lstStyle/>
        <a:p>
          <a:r>
            <a:rPr lang="en-CA" sz="2000" b="1">
              <a:latin typeface="Calibri" panose="020F0502020204030204" pitchFamily="34" charset="0"/>
              <a:cs typeface="Calibri" panose="020F0502020204030204" pitchFamily="34" charset="0"/>
            </a:rPr>
            <a:t>50+1 members</a:t>
          </a:r>
        </a:p>
      </dgm:t>
    </dgm:pt>
    <dgm:pt modelId="{323C4AE9-9E28-4E61-9354-8101CA02A646}" type="parTrans" cxnId="{980F3CB2-75F4-4CE1-993A-19AEE12C85FE}">
      <dgm:prSet/>
      <dgm:spPr/>
      <dgm:t>
        <a:bodyPr/>
        <a:lstStyle/>
        <a:p>
          <a:endParaRPr lang="fr-FR" sz="1600"/>
        </a:p>
      </dgm:t>
    </dgm:pt>
    <dgm:pt modelId="{C2C2C5D3-1DC3-43B0-9D3F-999136F0045E}" type="sibTrans" cxnId="{980F3CB2-75F4-4CE1-993A-19AEE12C85FE}">
      <dgm:prSet/>
      <dgm:spPr/>
      <dgm:t>
        <a:bodyPr/>
        <a:lstStyle/>
        <a:p>
          <a:endParaRPr lang="fr-FR" sz="1600"/>
        </a:p>
      </dgm:t>
    </dgm:pt>
    <dgm:pt modelId="{589407A0-A03B-44B0-96D9-001071D85704}">
      <dgm:prSet custT="1"/>
      <dgm:spPr/>
      <dgm:t>
        <a:bodyPr/>
        <a:lstStyle/>
        <a:p>
          <a:r>
            <a:rPr lang="en-CA" sz="2000" b="1">
              <a:latin typeface="Calibri" panose="020F0502020204030204" pitchFamily="34" charset="0"/>
              <a:cs typeface="Calibri" panose="020F0502020204030204" pitchFamily="34" charset="0"/>
            </a:rPr>
            <a:t>Calibrated at some locations</a:t>
          </a:r>
        </a:p>
      </dgm:t>
    </dgm:pt>
    <dgm:pt modelId="{25E6D717-371A-4112-808D-511163ECB378}" type="parTrans" cxnId="{D40D36FF-2E36-4345-A053-8392F038A9CF}">
      <dgm:prSet/>
      <dgm:spPr/>
      <dgm:t>
        <a:bodyPr/>
        <a:lstStyle/>
        <a:p>
          <a:endParaRPr lang="fr-FR" sz="1600"/>
        </a:p>
      </dgm:t>
    </dgm:pt>
    <dgm:pt modelId="{1A957388-F16A-4AF8-9ACA-DC4F13D44572}" type="sibTrans" cxnId="{D40D36FF-2E36-4345-A053-8392F038A9CF}">
      <dgm:prSet/>
      <dgm:spPr/>
      <dgm:t>
        <a:bodyPr/>
        <a:lstStyle/>
        <a:p>
          <a:endParaRPr lang="fr-FR" sz="1600"/>
        </a:p>
      </dgm:t>
    </dgm:pt>
    <dgm:pt modelId="{019461AF-AFD7-494A-AD88-A1E14ACAB387}">
      <dgm:prSet custT="1"/>
      <dgm:spPr/>
      <dgm:t>
        <a:bodyPr/>
        <a:lstStyle/>
        <a:p>
          <a:r>
            <a:rPr lang="en-CA" sz="2000">
              <a:latin typeface="Calibri" panose="020F0502020204030204" pitchFamily="34" charset="0"/>
              <a:cs typeface="Calibri" panose="020F0502020204030204" pitchFamily="34" charset="0"/>
            </a:rPr>
            <a:t>Relies on ERA-5 forcing for initial conditions (no assimilation of precipitation data)</a:t>
          </a:r>
        </a:p>
      </dgm:t>
    </dgm:pt>
    <dgm:pt modelId="{2A4AB7A6-C404-40A3-942F-2C812A550068}" type="parTrans" cxnId="{3E3EE31C-3D34-4BD3-90CD-54DAAAC96E0A}">
      <dgm:prSet/>
      <dgm:spPr/>
      <dgm:t>
        <a:bodyPr/>
        <a:lstStyle/>
        <a:p>
          <a:endParaRPr lang="fr-FR" sz="1600"/>
        </a:p>
      </dgm:t>
    </dgm:pt>
    <dgm:pt modelId="{9AA0490D-FDDA-4743-8E0A-6EE1E206A494}" type="sibTrans" cxnId="{3E3EE31C-3D34-4BD3-90CD-54DAAAC96E0A}">
      <dgm:prSet/>
      <dgm:spPr/>
      <dgm:t>
        <a:bodyPr/>
        <a:lstStyle/>
        <a:p>
          <a:endParaRPr lang="fr-FR" sz="1600"/>
        </a:p>
      </dgm:t>
    </dgm:pt>
    <dgm:pt modelId="{DC2EE883-774D-41C1-A3E9-47629264A947}" type="pres">
      <dgm:prSet presAssocID="{00C815CD-52E9-494F-84CA-828F5247B8F3}" presName="Name0" presStyleCnt="0">
        <dgm:presLayoutVars>
          <dgm:dir/>
          <dgm:animLvl val="lvl"/>
          <dgm:resizeHandles val="exact"/>
        </dgm:presLayoutVars>
      </dgm:prSet>
      <dgm:spPr/>
    </dgm:pt>
    <dgm:pt modelId="{1A3E9718-4EA4-4FE8-9D47-AD028D77228A}" type="pres">
      <dgm:prSet presAssocID="{438E4F56-5BB2-4F2F-9B9C-14A46BB82E61}" presName="composite" presStyleCnt="0"/>
      <dgm:spPr/>
    </dgm:pt>
    <dgm:pt modelId="{D8419614-7078-4BE8-95FD-57752AF6F12F}" type="pres">
      <dgm:prSet presAssocID="{438E4F56-5BB2-4F2F-9B9C-14A46BB82E6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773D336A-2D6D-4489-B515-5C258D206FF1}" type="pres">
      <dgm:prSet presAssocID="{438E4F56-5BB2-4F2F-9B9C-14A46BB82E61}" presName="desTx" presStyleLbl="alignAccFollowNode1" presStyleIdx="0" presStyleCnt="2" custAng="0" custScaleY="100000">
        <dgm:presLayoutVars>
          <dgm:bulletEnabled val="1"/>
        </dgm:presLayoutVars>
      </dgm:prSet>
      <dgm:spPr/>
    </dgm:pt>
    <dgm:pt modelId="{EDD3845E-98BD-4670-9153-BC77C10F4A0A}" type="pres">
      <dgm:prSet presAssocID="{67D54351-DE33-4073-A9CC-5105AD1E98E3}" presName="space" presStyleCnt="0"/>
      <dgm:spPr/>
    </dgm:pt>
    <dgm:pt modelId="{8917E1D6-8E30-4CF8-9D25-0D114AB90F2A}" type="pres">
      <dgm:prSet presAssocID="{3E236BFB-FA05-4306-973A-0BC8CC3D9447}" presName="composite" presStyleCnt="0"/>
      <dgm:spPr/>
    </dgm:pt>
    <dgm:pt modelId="{F787A6B3-4797-4FFB-82F9-D75A3F1DDFE9}" type="pres">
      <dgm:prSet presAssocID="{3E236BFB-FA05-4306-973A-0BC8CC3D944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8D6470CE-DCA3-47EA-A699-80E85C795A94}" type="pres">
      <dgm:prSet presAssocID="{3E236BFB-FA05-4306-973A-0BC8CC3D9447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3E3EE31C-3D34-4BD3-90CD-54DAAAC96E0A}" srcId="{3E236BFB-FA05-4306-973A-0BC8CC3D9447}" destId="{019461AF-AFD7-494A-AD88-A1E14ACAB387}" srcOrd="4" destOrd="0" parTransId="{2A4AB7A6-C404-40A3-942F-2C812A550068}" sibTransId="{9AA0490D-FDDA-4743-8E0A-6EE1E206A494}"/>
    <dgm:cxn modelId="{08873D1D-752F-4218-A2C8-5A1F1AE6A451}" srcId="{438E4F56-5BB2-4F2F-9B9C-14A46BB82E61}" destId="{56EB4E63-10DC-4CFE-8384-93019F3561C3}" srcOrd="2" destOrd="0" parTransId="{661A957F-E3AD-426D-9FAF-32FFBDAF6E97}" sibTransId="{6C9234ED-C2D8-4024-93F2-4EF052385705}"/>
    <dgm:cxn modelId="{82BABC23-546D-425F-9521-5FD6A64D421B}" srcId="{438E4F56-5BB2-4F2F-9B9C-14A46BB82E61}" destId="{F7D6BE03-2119-4CF0-B095-7B77A00D2554}" srcOrd="3" destOrd="0" parTransId="{482E8AF1-F3A1-46E0-B5F9-B5B83C1E5BF3}" sibTransId="{5D415638-3307-49D4-B289-F760BF3CC605}"/>
    <dgm:cxn modelId="{3D9F3D2D-A5BB-4A9A-894D-4E50E8AC71A0}" srcId="{00C815CD-52E9-494F-84CA-828F5247B8F3}" destId="{3E236BFB-FA05-4306-973A-0BC8CC3D9447}" srcOrd="1" destOrd="0" parTransId="{0E696280-E846-4667-A7BA-31F02E05B7CF}" sibTransId="{E2BDBC3E-006B-4E48-912F-1C7873CF3BDD}"/>
    <dgm:cxn modelId="{DAD5275F-CFEB-4C76-A914-62B30F98763E}" srcId="{00C815CD-52E9-494F-84CA-828F5247B8F3}" destId="{438E4F56-5BB2-4F2F-9B9C-14A46BB82E61}" srcOrd="0" destOrd="0" parTransId="{8CFF343F-F875-4368-AFBE-0B93416D24CD}" sibTransId="{67D54351-DE33-4073-A9CC-5105AD1E98E3}"/>
    <dgm:cxn modelId="{D20C5342-86B8-4004-BB16-C4396D9DBB1E}" type="presOf" srcId="{F7D6BE03-2119-4CF0-B095-7B77A00D2554}" destId="{773D336A-2D6D-4489-B515-5C258D206FF1}" srcOrd="0" destOrd="3" presId="urn:microsoft.com/office/officeart/2005/8/layout/hList1"/>
    <dgm:cxn modelId="{B6976F44-A7FC-44CC-AE96-14AA08941B9B}" type="presOf" srcId="{1EB14369-2D24-48A8-8320-C0C768661FB9}" destId="{8D6470CE-DCA3-47EA-A699-80E85C795A94}" srcOrd="0" destOrd="1" presId="urn:microsoft.com/office/officeart/2005/8/layout/hList1"/>
    <dgm:cxn modelId="{3FCC3E48-4A76-4E57-AA26-F0D9357C17A7}" type="presOf" srcId="{4EA6663F-EE32-4DA7-85F5-AB16D9FB0E69}" destId="{8D6470CE-DCA3-47EA-A699-80E85C795A94}" srcOrd="0" destOrd="2" presId="urn:microsoft.com/office/officeart/2005/8/layout/hList1"/>
    <dgm:cxn modelId="{0A2C5A6B-C145-4843-89B1-9B0136A2CF2C}" srcId="{3E236BFB-FA05-4306-973A-0BC8CC3D9447}" destId="{1EB14369-2D24-48A8-8320-C0C768661FB9}" srcOrd="1" destOrd="0" parTransId="{12EC84BC-C191-425F-B866-76C0326B4A4B}" sibTransId="{9328A606-AAF3-490B-900E-BE7C6A10D30F}"/>
    <dgm:cxn modelId="{8314856B-0411-45DC-B620-702EB489EC2A}" type="presOf" srcId="{FEA2A0A5-A496-4E66-A865-5EE574A31E9D}" destId="{8D6470CE-DCA3-47EA-A699-80E85C795A94}" srcOrd="0" destOrd="0" presId="urn:microsoft.com/office/officeart/2005/8/layout/hList1"/>
    <dgm:cxn modelId="{9A92A170-2AFB-49BA-947F-5CA881467710}" srcId="{3E236BFB-FA05-4306-973A-0BC8CC3D9447}" destId="{FEA2A0A5-A496-4E66-A865-5EE574A31E9D}" srcOrd="0" destOrd="0" parTransId="{9E7BF8AF-8293-40BC-B808-7290C69A5E53}" sibTransId="{45EC4FB3-9CAB-4B1A-B6A4-C9597E199522}"/>
    <dgm:cxn modelId="{6F898656-29BD-427F-9944-DAA4FD231BBA}" srcId="{438E4F56-5BB2-4F2F-9B9C-14A46BB82E61}" destId="{FA1DC0FD-2CDD-4E98-AAD0-D8D91A9C4517}" srcOrd="0" destOrd="0" parTransId="{C2C9D224-DDE6-4DA2-9407-7379C3748C59}" sibTransId="{8CDEADB5-166C-47BD-AB50-F2359B9CE4A3}"/>
    <dgm:cxn modelId="{735BF481-EB8C-4751-BED6-447B8CFAEC74}" type="presOf" srcId="{589407A0-A03B-44B0-96D9-001071D85704}" destId="{8D6470CE-DCA3-47EA-A699-80E85C795A94}" srcOrd="0" destOrd="3" presId="urn:microsoft.com/office/officeart/2005/8/layout/hList1"/>
    <dgm:cxn modelId="{9E592B89-7E30-44F8-8644-6F0C6FB77027}" srcId="{438E4F56-5BB2-4F2F-9B9C-14A46BB82E61}" destId="{DAE31390-6757-43D0-B01C-B964D016C0DC}" srcOrd="1" destOrd="0" parTransId="{1A3FC3D2-CE19-4574-A33F-762C6D68F589}" sibTransId="{675BD90D-190E-42B2-9DA0-AAD7A8386500}"/>
    <dgm:cxn modelId="{7D6BF698-6DDE-421F-9E74-C5DD3245A6EC}" type="presOf" srcId="{1C0DF5F1-44E9-4666-A21E-3220F7A80A2D}" destId="{773D336A-2D6D-4489-B515-5C258D206FF1}" srcOrd="0" destOrd="4" presId="urn:microsoft.com/office/officeart/2005/8/layout/hList1"/>
    <dgm:cxn modelId="{91D0CBA1-AA87-4F4D-9AF5-C9B8F2DEE43E}" type="presOf" srcId="{DAE31390-6757-43D0-B01C-B964D016C0DC}" destId="{773D336A-2D6D-4489-B515-5C258D206FF1}" srcOrd="0" destOrd="1" presId="urn:microsoft.com/office/officeart/2005/8/layout/hList1"/>
    <dgm:cxn modelId="{1BBF58A3-0572-4A06-B043-73A40E478903}" type="presOf" srcId="{FA1DC0FD-2CDD-4E98-AAD0-D8D91A9C4517}" destId="{773D336A-2D6D-4489-B515-5C258D206FF1}" srcOrd="0" destOrd="0" presId="urn:microsoft.com/office/officeart/2005/8/layout/hList1"/>
    <dgm:cxn modelId="{E4572FA4-BF1C-44DD-8575-9C8E8385B925}" type="presOf" srcId="{56EB4E63-10DC-4CFE-8384-93019F3561C3}" destId="{773D336A-2D6D-4489-B515-5C258D206FF1}" srcOrd="0" destOrd="2" presId="urn:microsoft.com/office/officeart/2005/8/layout/hList1"/>
    <dgm:cxn modelId="{55B115AB-2339-4C60-B230-30B81F9D0CE0}" type="presOf" srcId="{3E236BFB-FA05-4306-973A-0BC8CC3D9447}" destId="{F787A6B3-4797-4FFB-82F9-D75A3F1DDFE9}" srcOrd="0" destOrd="0" presId="urn:microsoft.com/office/officeart/2005/8/layout/hList1"/>
    <dgm:cxn modelId="{BA057DAF-7296-4D02-92D6-874DCE20B6A4}" type="presOf" srcId="{00C815CD-52E9-494F-84CA-828F5247B8F3}" destId="{DC2EE883-774D-41C1-A3E9-47629264A947}" srcOrd="0" destOrd="0" presId="urn:microsoft.com/office/officeart/2005/8/layout/hList1"/>
    <dgm:cxn modelId="{980F3CB2-75F4-4CE1-993A-19AEE12C85FE}" srcId="{3E236BFB-FA05-4306-973A-0BC8CC3D9447}" destId="{4EA6663F-EE32-4DA7-85F5-AB16D9FB0E69}" srcOrd="2" destOrd="0" parTransId="{323C4AE9-9E28-4E61-9354-8101CA02A646}" sibTransId="{C2C2C5D3-1DC3-43B0-9D3F-999136F0045E}"/>
    <dgm:cxn modelId="{D7232EC5-113B-4285-AE4F-F4ACD3EB87DF}" type="presOf" srcId="{019461AF-AFD7-494A-AD88-A1E14ACAB387}" destId="{8D6470CE-DCA3-47EA-A699-80E85C795A94}" srcOrd="0" destOrd="4" presId="urn:microsoft.com/office/officeart/2005/8/layout/hList1"/>
    <dgm:cxn modelId="{1C7D75E9-FA98-4CDB-A69A-1F09AAD0A80F}" type="presOf" srcId="{438E4F56-5BB2-4F2F-9B9C-14A46BB82E61}" destId="{D8419614-7078-4BE8-95FD-57752AF6F12F}" srcOrd="0" destOrd="0" presId="urn:microsoft.com/office/officeart/2005/8/layout/hList1"/>
    <dgm:cxn modelId="{6AA13EFB-F7B8-4936-AE92-BD958D139277}" srcId="{438E4F56-5BB2-4F2F-9B9C-14A46BB82E61}" destId="{1C0DF5F1-44E9-4666-A21E-3220F7A80A2D}" srcOrd="4" destOrd="0" parTransId="{5E38D170-C9F1-4B26-ACE3-ECABFFA4C319}" sibTransId="{405F8AFE-E365-4E73-88B0-BEDFD8FB6D78}"/>
    <dgm:cxn modelId="{D40D36FF-2E36-4345-A053-8392F038A9CF}" srcId="{3E236BFB-FA05-4306-973A-0BC8CC3D9447}" destId="{589407A0-A03B-44B0-96D9-001071D85704}" srcOrd="3" destOrd="0" parTransId="{25E6D717-371A-4112-808D-511163ECB378}" sibTransId="{1A957388-F16A-4AF8-9ACA-DC4F13D44572}"/>
    <dgm:cxn modelId="{26120899-849A-495E-AF39-9AB80670DFAE}" type="presParOf" srcId="{DC2EE883-774D-41C1-A3E9-47629264A947}" destId="{1A3E9718-4EA4-4FE8-9D47-AD028D77228A}" srcOrd="0" destOrd="0" presId="urn:microsoft.com/office/officeart/2005/8/layout/hList1"/>
    <dgm:cxn modelId="{42F2D002-B1F7-46D3-AE36-DD107B87EBF9}" type="presParOf" srcId="{1A3E9718-4EA4-4FE8-9D47-AD028D77228A}" destId="{D8419614-7078-4BE8-95FD-57752AF6F12F}" srcOrd="0" destOrd="0" presId="urn:microsoft.com/office/officeart/2005/8/layout/hList1"/>
    <dgm:cxn modelId="{AFB9BC5A-DB79-45CF-9D71-46FCD679B8F1}" type="presParOf" srcId="{1A3E9718-4EA4-4FE8-9D47-AD028D77228A}" destId="{773D336A-2D6D-4489-B515-5C258D206FF1}" srcOrd="1" destOrd="0" presId="urn:microsoft.com/office/officeart/2005/8/layout/hList1"/>
    <dgm:cxn modelId="{6458C2A5-76C6-4714-AD33-26FF1E80A0B6}" type="presParOf" srcId="{DC2EE883-774D-41C1-A3E9-47629264A947}" destId="{EDD3845E-98BD-4670-9153-BC77C10F4A0A}" srcOrd="1" destOrd="0" presId="urn:microsoft.com/office/officeart/2005/8/layout/hList1"/>
    <dgm:cxn modelId="{EA20A54E-2A02-4165-BB48-B83272EC7C9C}" type="presParOf" srcId="{DC2EE883-774D-41C1-A3E9-47629264A947}" destId="{8917E1D6-8E30-4CF8-9D25-0D114AB90F2A}" srcOrd="2" destOrd="0" presId="urn:microsoft.com/office/officeart/2005/8/layout/hList1"/>
    <dgm:cxn modelId="{BD4F23E8-F944-4CB5-8E17-0985F4E71062}" type="presParOf" srcId="{8917E1D6-8E30-4CF8-9D25-0D114AB90F2A}" destId="{F787A6B3-4797-4FFB-82F9-D75A3F1DDFE9}" srcOrd="0" destOrd="0" presId="urn:microsoft.com/office/officeart/2005/8/layout/hList1"/>
    <dgm:cxn modelId="{C098134A-27E7-4E03-AF26-9440D0340C25}" type="presParOf" srcId="{8917E1D6-8E30-4CF8-9D25-0D114AB90F2A}" destId="{8D6470CE-DCA3-47EA-A699-80E85C795A9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419614-7078-4BE8-95FD-57752AF6F12F}">
      <dsp:nvSpPr>
        <dsp:cNvPr id="0" name=""/>
        <dsp:cNvSpPr/>
      </dsp:nvSpPr>
      <dsp:spPr>
        <a:xfrm>
          <a:off x="53" y="24988"/>
          <a:ext cx="5076286" cy="9792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>
              <a:latin typeface="Calibri" panose="020F0502020204030204" pitchFamily="34" charset="0"/>
              <a:cs typeface="Calibri" panose="020F0502020204030204" pitchFamily="34" charset="0"/>
            </a:rPr>
            <a:t>NSRPS</a:t>
          </a:r>
        </a:p>
      </dsp:txBody>
      <dsp:txXfrm>
        <a:off x="53" y="24988"/>
        <a:ext cx="5076286" cy="979200"/>
      </dsp:txXfrm>
    </dsp:sp>
    <dsp:sp modelId="{773D336A-2D6D-4489-B515-5C258D206FF1}">
      <dsp:nvSpPr>
        <dsp:cNvPr id="0" name=""/>
        <dsp:cNvSpPr/>
      </dsp:nvSpPr>
      <dsp:spPr>
        <a:xfrm>
          <a:off x="53" y="1004189"/>
          <a:ext cx="5076286" cy="242658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000" b="1" kern="1200">
              <a:latin typeface="Calibri" panose="020F0502020204030204" pitchFamily="34" charset="0"/>
              <a:cs typeface="Calibri" panose="020F0502020204030204" pitchFamily="34" charset="0"/>
            </a:rPr>
            <a:t>Resolution: ~ 2.5 km / 1 km</a:t>
          </a:r>
          <a:endParaRPr lang="fr-FR" sz="200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000" kern="1200">
              <a:latin typeface="Calibri" panose="020F0502020204030204" pitchFamily="34" charset="0"/>
              <a:cs typeface="Calibri" panose="020F0502020204030204" pitchFamily="34" charset="0"/>
            </a:rPr>
            <a:t>Covers ~ 50% of Canada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000" kern="1200">
              <a:latin typeface="Calibri" panose="020F0502020204030204" pitchFamily="34" charset="0"/>
              <a:cs typeface="Calibri" panose="020F0502020204030204" pitchFamily="34" charset="0"/>
            </a:rPr>
            <a:t>20+1 members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000" kern="1200">
              <a:latin typeface="Calibri" panose="020F0502020204030204" pitchFamily="34" charset="0"/>
              <a:cs typeface="Calibri" panose="020F0502020204030204" pitchFamily="34" charset="0"/>
            </a:rPr>
            <a:t>Currently uncalibrated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000" b="1" kern="1200">
              <a:latin typeface="Calibri" panose="020F0502020204030204" pitchFamily="34" charset="0"/>
              <a:cs typeface="Calibri" panose="020F0502020204030204" pitchFamily="34" charset="0"/>
            </a:rPr>
            <a:t>Assimilation of precip. (radar + in-situ), soil moisture (SMOS+SMAP), snow cover (IMS) and streamflow obs. (in-situ)</a:t>
          </a:r>
        </a:p>
      </dsp:txBody>
      <dsp:txXfrm>
        <a:off x="53" y="1004189"/>
        <a:ext cx="5076286" cy="2426580"/>
      </dsp:txXfrm>
    </dsp:sp>
    <dsp:sp modelId="{F787A6B3-4797-4FFB-82F9-D75A3F1DDFE9}">
      <dsp:nvSpPr>
        <dsp:cNvPr id="0" name=""/>
        <dsp:cNvSpPr/>
      </dsp:nvSpPr>
      <dsp:spPr>
        <a:xfrm>
          <a:off x="5787019" y="24988"/>
          <a:ext cx="5076286" cy="979200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b="1" kern="1200">
              <a:latin typeface="Calibri" panose="020F0502020204030204" pitchFamily="34" charset="0"/>
              <a:cs typeface="Calibri" panose="020F0502020204030204" pitchFamily="34" charset="0"/>
            </a:rPr>
            <a:t>GloFAS</a:t>
          </a:r>
        </a:p>
      </dsp:txBody>
      <dsp:txXfrm>
        <a:off x="5787019" y="24988"/>
        <a:ext cx="5076286" cy="979200"/>
      </dsp:txXfrm>
    </dsp:sp>
    <dsp:sp modelId="{8D6470CE-DCA3-47EA-A699-80E85C795A94}">
      <dsp:nvSpPr>
        <dsp:cNvPr id="0" name=""/>
        <dsp:cNvSpPr/>
      </dsp:nvSpPr>
      <dsp:spPr>
        <a:xfrm>
          <a:off x="5787019" y="1004189"/>
          <a:ext cx="5076286" cy="2426580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000" kern="1200">
              <a:latin typeface="Calibri" panose="020F0502020204030204" pitchFamily="34" charset="0"/>
              <a:cs typeface="Calibri" panose="020F0502020204030204" pitchFamily="34" charset="0"/>
            </a:rPr>
            <a:t>Resolution: ~ 10 km</a:t>
          </a:r>
          <a:endParaRPr lang="fr-FR" sz="200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000" b="1" kern="1200">
              <a:latin typeface="Calibri" panose="020F0502020204030204" pitchFamily="34" charset="0"/>
              <a:cs typeface="Calibri" panose="020F0502020204030204" pitchFamily="34" charset="0"/>
            </a:rPr>
            <a:t>Global coverage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000" b="1" kern="1200">
              <a:latin typeface="Calibri" panose="020F0502020204030204" pitchFamily="34" charset="0"/>
              <a:cs typeface="Calibri" panose="020F0502020204030204" pitchFamily="34" charset="0"/>
            </a:rPr>
            <a:t>50+1 members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000" b="1" kern="1200">
              <a:latin typeface="Calibri" panose="020F0502020204030204" pitchFamily="34" charset="0"/>
              <a:cs typeface="Calibri" panose="020F0502020204030204" pitchFamily="34" charset="0"/>
            </a:rPr>
            <a:t>Calibrated at some locations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000" kern="1200">
              <a:latin typeface="Calibri" panose="020F0502020204030204" pitchFamily="34" charset="0"/>
              <a:cs typeface="Calibri" panose="020F0502020204030204" pitchFamily="34" charset="0"/>
            </a:rPr>
            <a:t>Relies on ERA-5 forcing for initial conditions (no assimilation of precipitation data)</a:t>
          </a:r>
        </a:p>
      </dsp:txBody>
      <dsp:txXfrm>
        <a:off x="5787019" y="1004189"/>
        <a:ext cx="5076286" cy="24265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69778-211E-4A2D-AFF6-19C315FAB5F2}" type="datetimeFigureOut">
              <a:rPr lang="en-CA" smtClean="0"/>
              <a:t>2023-05-31</a:t>
            </a:fld>
            <a:endParaRPr lang="en-CA"/>
          </a:p>
        </p:txBody>
      </p:sp>
      <p:sp>
        <p:nvSpPr>
          <p:cNvPr id="4" name="Espace réservé de l'image de diapositiv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DFDE7-97CE-445E-91CD-86C08DCBA607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1288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27448" y="1412776"/>
            <a:ext cx="10657184" cy="1470025"/>
          </a:xfrm>
        </p:spPr>
        <p:txBody>
          <a:bodyPr/>
          <a:lstStyle>
            <a:lvl1pPr algn="l"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221" y="2883049"/>
            <a:ext cx="6041899" cy="2778199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1384" y="6356351"/>
            <a:ext cx="2844800" cy="365125"/>
          </a:xfrm>
        </p:spPr>
        <p:txBody>
          <a:bodyPr/>
          <a:lstStyle/>
          <a:p>
            <a:fld id="{2AC67922-699C-47AB-AA1F-9AAF2D29F5A9}" type="datetime1">
              <a:rPr lang="en-US" smtClean="0"/>
              <a:t>5/31/2023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002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A217-C2E2-4A42-8488-A33B3EB9E445}" type="datetime1">
              <a:rPr lang="en-US" smtClean="0"/>
              <a:t>5/31/2023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332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16E8-A851-4BEF-B3A2-F70BD5F33E68}" type="datetime1">
              <a:rPr lang="en-US" smtClean="0"/>
              <a:t>5/31/2023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601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404" y="188640"/>
            <a:ext cx="10753195" cy="980728"/>
          </a:xfrm>
        </p:spPr>
        <p:txBody>
          <a:bodyPr anchor="b">
            <a:normAutofit/>
          </a:bodyPr>
          <a:lstStyle>
            <a:lvl1pPr algn="l">
              <a:defRPr sz="33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404" y="1916832"/>
            <a:ext cx="10849205" cy="432048"/>
          </a:xfrm>
        </p:spPr>
        <p:txBody>
          <a:bodyPr>
            <a:noAutofit/>
          </a:bodyPr>
          <a:lstStyle>
            <a:lvl1pPr marL="0" indent="0" algn="l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8" name="Text Placeholder 2"/>
          <p:cNvSpPr>
            <a:spLocks noGrp="1"/>
          </p:cNvSpPr>
          <p:nvPr>
            <p:ph idx="10"/>
          </p:nvPr>
        </p:nvSpPr>
        <p:spPr>
          <a:xfrm>
            <a:off x="719404" y="2636912"/>
            <a:ext cx="10849205" cy="3024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75593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A9B01-172D-4670-A7DD-F3FCBFC06961}" type="datetime1">
              <a:rPr lang="en-US" smtClean="0"/>
              <a:t>5/31/2023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356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BF2B8-AF84-41AC-9496-B1EB52DAC273}" type="datetime1">
              <a:rPr lang="en-US" smtClean="0"/>
              <a:t>5/31/2023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42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D09B-F0DC-40BB-8BBB-08DDBDDCCA27}" type="datetime1">
              <a:rPr lang="en-US" smtClean="0"/>
              <a:t>5/31/2023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66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9E8F0-FBA3-4F4C-A21A-DDCC222A6F74}" type="datetime1">
              <a:rPr lang="en-US" smtClean="0"/>
              <a:t>5/31/2023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82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6D3AC-3FC4-4286-B5C7-431062B5969E}" type="datetime1">
              <a:rPr lang="en-US" smtClean="0"/>
              <a:t>5/31/2023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28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6A5FD-7AF1-48E4-8D17-E8F90A0E950C}" type="datetime1">
              <a:rPr lang="en-US" smtClean="0"/>
              <a:t>5/31/2023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98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C9618-6C72-42D8-8AB7-D96C5C831409}" type="datetime1">
              <a:rPr lang="en-US" smtClean="0"/>
              <a:t>5/31/2023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55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60634-4A06-41F0-953D-77F3C31B2919}" type="datetime1">
              <a:rPr lang="en-US" smtClean="0"/>
              <a:t>5/31/2023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78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E693F-9384-4C9C-92D5-1812649FA853}" type="datetime1">
              <a:rPr lang="en-US" smtClean="0"/>
              <a:t>5/31/2023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84AB2-A68C-446D-B258-F807154688F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03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 cap="all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8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image" Target="../media/image200.png"/><Relationship Id="rId7" Type="http://schemas.openxmlformats.org/officeDocument/2006/relationships/hyperlink" Target="https://doi.org/10.1175/2009MWR3046.1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hyperlink" Target="https://doi.org/10.1175/MWR2906.1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8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000" b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Evaluation of continental-scale ensemble hydrological forecasts from Environment and Climate Change Canada (ECCC): a comparison with forecasts from the Global Flood Awareness System (GloFAS)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type="subTitle" idx="1"/>
          </p:nvPr>
        </p:nvSpPr>
        <p:spPr>
          <a:xfrm>
            <a:off x="1127448" y="2882801"/>
            <a:ext cx="7051352" cy="3975198"/>
          </a:xfrm>
        </p:spPr>
        <p:txBody>
          <a:bodyPr>
            <a:normAutofit lnSpcReduction="10000"/>
          </a:bodyPr>
          <a:lstStyle/>
          <a:p>
            <a:endParaRPr lang="en-CA" sz="200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CA" sz="2000" u="sng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Vincent Fortin</a:t>
            </a:r>
            <a:r>
              <a:rPr lang="en-CA" sz="2000" baseline="300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CA" sz="20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Silvia Innocenti</a:t>
            </a:r>
            <a:r>
              <a:rPr lang="en-CA" sz="2000" baseline="300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CA" sz="20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Étienne Gaborit</a:t>
            </a:r>
            <a:r>
              <a:rPr lang="en-CA" sz="2000" baseline="300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CA" sz="20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Dorothy Durnford</a:t>
            </a:r>
            <a:r>
              <a:rPr lang="en-CA" sz="2000" baseline="300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CA" sz="20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Sétigui Keita</a:t>
            </a:r>
            <a:r>
              <a:rPr lang="en-CA" sz="2000" baseline="300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CA" sz="20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Jacob Bruxer</a:t>
            </a:r>
            <a:r>
              <a:rPr lang="en-CA" sz="2000" baseline="300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CA" sz="20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Marie-Amélie Boucher</a:t>
            </a:r>
            <a:r>
              <a:rPr lang="en-CA" sz="2000" baseline="300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CA" sz="20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Shaun Harrigan</a:t>
            </a:r>
            <a:r>
              <a:rPr lang="en-CA" sz="2000" baseline="300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CA" sz="20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Ervin Zsoter</a:t>
            </a:r>
            <a:r>
              <a:rPr lang="en-CA" sz="2000" baseline="300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CA" sz="20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Milena Dimitrijevic</a:t>
            </a:r>
            <a:r>
              <a:rPr lang="en-CA" sz="2000" baseline="300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CA" sz="20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Caroline Sévigny</a:t>
            </a:r>
            <a:r>
              <a:rPr lang="en-CA" sz="2000" baseline="300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CA" sz="20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Nicole O’Brien</a:t>
            </a:r>
            <a:r>
              <a:rPr lang="en-CA" sz="2000" baseline="300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CA" sz="20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Natalie Gervasi</a:t>
            </a:r>
            <a:r>
              <a:rPr lang="en-CA" sz="2000" baseline="300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  <a:p>
            <a:endParaRPr lang="en-CA" sz="2000" baseline="3000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CA" sz="2000" baseline="300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CA" sz="20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Meteorological Research Division, ECCC</a:t>
            </a:r>
            <a:br>
              <a:rPr lang="en-CA" sz="20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CA" sz="2000" baseline="300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CA" sz="20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Meteorological Service of Canada, ECCC</a:t>
            </a:r>
            <a:br>
              <a:rPr lang="en-CA" sz="20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CA" sz="2000" baseline="300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CA" sz="20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 Hydrological Service, ECCC</a:t>
            </a:r>
            <a:br>
              <a:rPr lang="en-CA" sz="20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CA" sz="2000" baseline="300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CA" sz="20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Civil and Building Engineering Dept., U. Sherbrooke</a:t>
            </a:r>
            <a:br>
              <a:rPr lang="en-CA" sz="20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CA" sz="2000" baseline="300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CA" sz="20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Forecast Department, ECMWF</a:t>
            </a:r>
          </a:p>
          <a:p>
            <a:endParaRPr lang="en-CA" sz="2000" baseline="3000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CA" sz="20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EGU General Assembly, April 24</a:t>
            </a:r>
            <a:r>
              <a:rPr lang="en-CA" sz="2000" baseline="300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CA" sz="20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2023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C7A2E6A-52F8-8E72-E1D2-7628114BB4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6487" y="94357"/>
            <a:ext cx="2590801" cy="1166813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FBD89FE4-5FF0-28C2-3C89-F7830BDE0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58550" y="111376"/>
            <a:ext cx="821357" cy="114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bout CC Licenses - Creative Commons">
            <a:extLst>
              <a:ext uri="{FF2B5EF4-FFF2-40B4-BE49-F238E27FC236}">
                <a16:creationId xmlns:a16="http://schemas.microsoft.com/office/drawing/2014/main" id="{693B2EB1-19C2-F8DA-C810-C3857FA90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50325" y="376884"/>
            <a:ext cx="1919287" cy="67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857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27F18099-11EF-1903-16D9-904DD1598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25"/>
            <a:ext cx="12192000" cy="254648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5752B21-3EFF-E50A-A10B-202C3CB38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74297"/>
            <a:ext cx="12070080" cy="1965837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 flipH="1">
            <a:off x="635654" y="634378"/>
            <a:ext cx="986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>
                <a:latin typeface="Calibri" panose="020F0502020204030204" pitchFamily="34" charset="0"/>
                <a:cs typeface="Calibri" panose="020F0502020204030204" pitchFamily="34" charset="0"/>
              </a:rPr>
              <a:t>NSRPS</a:t>
            </a:r>
          </a:p>
        </p:txBody>
      </p:sp>
      <p:sp>
        <p:nvSpPr>
          <p:cNvPr id="11" name="ZoneTexte 10"/>
          <p:cNvSpPr txBox="1"/>
          <p:nvPr/>
        </p:nvSpPr>
        <p:spPr>
          <a:xfrm flipH="1">
            <a:off x="635654" y="2739641"/>
            <a:ext cx="1129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>
                <a:latin typeface="Calibri" panose="020F0502020204030204" pitchFamily="34" charset="0"/>
                <a:cs typeface="Calibri" panose="020F0502020204030204" pitchFamily="34" charset="0"/>
              </a:rPr>
              <a:t>GloFAS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4F734A7-3D5B-D433-62EE-8655A6660E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81695"/>
            <a:ext cx="12070080" cy="210083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6379576-0924-936A-3F78-D228F719E749}"/>
              </a:ext>
            </a:extLst>
          </p:cNvPr>
          <p:cNvSpPr txBox="1"/>
          <p:nvPr/>
        </p:nvSpPr>
        <p:spPr>
          <a:xfrm flipH="1">
            <a:off x="1764889" y="4834489"/>
            <a:ext cx="2138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>
                <a:latin typeface="Calibri" panose="020F0502020204030204" pitchFamily="34" charset="0"/>
                <a:cs typeface="Calibri" panose="020F0502020204030204" pitchFamily="34" charset="0"/>
              </a:rPr>
              <a:t>GloFAS – NSRPS</a:t>
            </a:r>
          </a:p>
        </p:txBody>
      </p:sp>
      <p:pic>
        <p:nvPicPr>
          <p:cNvPr id="6" name="Picture 4" descr="About CC Licenses - Creative Commons">
            <a:extLst>
              <a:ext uri="{FF2B5EF4-FFF2-40B4-BE49-F238E27FC236}">
                <a16:creationId xmlns:a16="http://schemas.microsoft.com/office/drawing/2014/main" id="{17DD81E0-DAE4-B934-F701-DE6EC30DB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358" y="6431610"/>
            <a:ext cx="828483" cy="28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176C7A1C-A7CE-A6B4-FB76-277BFCB9D3D1}"/>
              </a:ext>
            </a:extLst>
          </p:cNvPr>
          <p:cNvSpPr txBox="1"/>
          <p:nvPr/>
        </p:nvSpPr>
        <p:spPr>
          <a:xfrm>
            <a:off x="3825705" y="6391877"/>
            <a:ext cx="4687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>
                <a:latin typeface="Calibri" panose="020F0502020204030204" pitchFamily="34" charset="0"/>
                <a:cs typeface="Calibri" panose="020F0502020204030204" pitchFamily="34" charset="0"/>
              </a:rPr>
              <a:t>GloFAS – NSRPS &gt; 0 means that NSRPS is better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39153526-EA00-982D-CFA4-BB6AA7F725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44556" y="4834489"/>
            <a:ext cx="1257300" cy="628650"/>
          </a:xfrm>
          <a:prstGeom prst="rect">
            <a:avLst/>
          </a:prstGeom>
        </p:spPr>
      </p:pic>
      <p:grpSp>
        <p:nvGrpSpPr>
          <p:cNvPr id="29" name="Groupe 28">
            <a:extLst>
              <a:ext uri="{FF2B5EF4-FFF2-40B4-BE49-F238E27FC236}">
                <a16:creationId xmlns:a16="http://schemas.microsoft.com/office/drawing/2014/main" id="{FE8AEEF6-5F75-603F-0CBC-B78D9500B685}"/>
              </a:ext>
            </a:extLst>
          </p:cNvPr>
          <p:cNvGrpSpPr/>
          <p:nvPr/>
        </p:nvGrpSpPr>
        <p:grpSpPr>
          <a:xfrm>
            <a:off x="8737600" y="658259"/>
            <a:ext cx="1630878" cy="874572"/>
            <a:chOff x="8741113" y="2651415"/>
            <a:chExt cx="1630878" cy="874572"/>
          </a:xfrm>
        </p:grpSpPr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3CFDA299-E5CE-8ABA-5EA7-90EB5CBC7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741113" y="2696726"/>
              <a:ext cx="1601331" cy="829261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17CBC8E-4A36-841B-8BCA-4D0801C81094}"/>
                </a:ext>
              </a:extLst>
            </p:cNvPr>
            <p:cNvSpPr/>
            <p:nvPr/>
          </p:nvSpPr>
          <p:spPr>
            <a:xfrm>
              <a:off x="8918914" y="2759405"/>
              <a:ext cx="45719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F8585BB-09BA-AFAC-F47A-1AAF096E64BB}"/>
                </a:ext>
              </a:extLst>
            </p:cNvPr>
            <p:cNvSpPr/>
            <p:nvPr/>
          </p:nvSpPr>
          <p:spPr>
            <a:xfrm>
              <a:off x="8915866" y="2866085"/>
              <a:ext cx="45719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CBDCCF6F-39F7-8DDE-E80E-13A92E0BA39B}"/>
                </a:ext>
              </a:extLst>
            </p:cNvPr>
            <p:cNvSpPr txBox="1"/>
            <p:nvPr/>
          </p:nvSpPr>
          <p:spPr>
            <a:xfrm>
              <a:off x="9642304" y="2651415"/>
              <a:ext cx="7296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>
                  <a:sym typeface="Symbol" panose="05050102010706020507" pitchFamily="18" charset="2"/>
                </a:rPr>
                <a:t></a:t>
              </a:r>
              <a:r>
                <a:rPr lang="en-CA" sz="1400" b="1">
                  <a:latin typeface="Calibri Light" panose="020F0302020204030204" pitchFamily="34" charset="0"/>
                  <a:cs typeface="Calibri Light" panose="020F0302020204030204" pitchFamily="34" charset="0"/>
                  <a:sym typeface="Symbol" panose="05050102010706020507" pitchFamily="18" charset="2"/>
                </a:rPr>
                <a:t> Mean</a:t>
              </a:r>
              <a:endParaRPr lang="en-CA" sz="1400" b="1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0659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>
                <a:latin typeface="Calibri" panose="020F0502020204030204" pitchFamily="34" charset="0"/>
                <a:cs typeface="Calibri" panose="020F0502020204030204" pitchFamily="34" charset="0"/>
              </a:rPr>
              <a:t>Difference in crps (GLOFAS – NSRPS)</a:t>
            </a:r>
            <a:br>
              <a:rPr lang="en-CA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CA">
                <a:latin typeface="Calibri" panose="020F0502020204030204" pitchFamily="34" charset="0"/>
                <a:cs typeface="Calibri" panose="020F0502020204030204" pitchFamily="34" charset="0"/>
              </a:rPr>
              <a:t>Stratified by Drainage Area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11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DB2736D-633D-8D70-E340-6AEFD57716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0655" y="1824038"/>
            <a:ext cx="6230689" cy="320992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263281C-D405-8549-E6DF-0B873E277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4778" y="3077368"/>
            <a:ext cx="2543175" cy="85725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DD2289C3-5F3F-6D7A-3809-863BDACEFB81}"/>
              </a:ext>
            </a:extLst>
          </p:cNvPr>
          <p:cNvSpPr txBox="1"/>
          <p:nvPr/>
        </p:nvSpPr>
        <p:spPr>
          <a:xfrm>
            <a:off x="123155" y="2521374"/>
            <a:ext cx="28860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>
                <a:latin typeface="Calibri" panose="020F0502020204030204" pitchFamily="34" charset="0"/>
                <a:cs typeface="Calibri" panose="020F0502020204030204" pitchFamily="34" charset="0"/>
              </a:rPr>
              <a:t>Difference in performance becomes smaller with time and watershed size</a:t>
            </a:r>
          </a:p>
          <a:p>
            <a:pPr algn="ctr"/>
            <a:endParaRPr lang="en-CA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CA" b="1">
                <a:latin typeface="Calibri" panose="020F0502020204030204" pitchFamily="34" charset="0"/>
                <a:cs typeface="Calibri" panose="020F0502020204030204" pitchFamily="34" charset="0"/>
              </a:rPr>
              <a:t>GloFAS outperforms NSRPS for week 2 on the larger watersheds  (&gt; 2000 km²)</a:t>
            </a:r>
          </a:p>
        </p:txBody>
      </p:sp>
      <p:pic>
        <p:nvPicPr>
          <p:cNvPr id="15" name="Picture 4" descr="About CC Licenses - Creative Commons">
            <a:extLst>
              <a:ext uri="{FF2B5EF4-FFF2-40B4-BE49-F238E27FC236}">
                <a16:creationId xmlns:a16="http://schemas.microsoft.com/office/drawing/2014/main" id="{F0BA3B09-DAD2-76B7-24DC-299BCB827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358" y="6431610"/>
            <a:ext cx="828483" cy="28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3457FB5C-15A8-AD1D-8738-B1A64A932E59}"/>
              </a:ext>
            </a:extLst>
          </p:cNvPr>
          <p:cNvSpPr txBox="1"/>
          <p:nvPr/>
        </p:nvSpPr>
        <p:spPr>
          <a:xfrm flipH="1">
            <a:off x="5477623" y="2249284"/>
            <a:ext cx="1713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>
                <a:latin typeface="Calibri" panose="020F0502020204030204" pitchFamily="34" charset="0"/>
                <a:cs typeface="Calibri" panose="020F0502020204030204" pitchFamily="34" charset="0"/>
              </a:rPr>
              <a:t>GloFAS – NSRPS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1104E82-FF19-99CC-820D-68404079905C}"/>
              </a:ext>
            </a:extLst>
          </p:cNvPr>
          <p:cNvSpPr txBox="1"/>
          <p:nvPr/>
        </p:nvSpPr>
        <p:spPr>
          <a:xfrm rot="16200000">
            <a:off x="3031031" y="4314825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</a:t>
            </a:r>
            <a:endParaRPr lang="en-CA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7CBFDD4F-15C9-D83B-C326-BD665C72CF14}"/>
              </a:ext>
            </a:extLst>
          </p:cNvPr>
          <p:cNvGrpSpPr/>
          <p:nvPr/>
        </p:nvGrpSpPr>
        <p:grpSpPr>
          <a:xfrm>
            <a:off x="5391518" y="1666301"/>
            <a:ext cx="1885581" cy="523220"/>
            <a:chOff x="3869231" y="1792401"/>
            <a:chExt cx="1454135" cy="523220"/>
          </a:xfrm>
          <a:solidFill>
            <a:schemeClr val="bg1"/>
          </a:solidFill>
        </p:grpSpPr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BDA4D191-52EE-2259-779E-D1208CA5C92A}"/>
                </a:ext>
              </a:extLst>
            </p:cNvPr>
            <p:cNvSpPr txBox="1"/>
            <p:nvPr/>
          </p:nvSpPr>
          <p:spPr>
            <a:xfrm>
              <a:off x="3869231" y="1792401"/>
              <a:ext cx="1454135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CA" sz="2800"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rPr>
                <a:t>   </a:t>
              </a:r>
              <a:r>
                <a:rPr lang="en-CA" sz="280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CRPS</a:t>
              </a:r>
              <a:r>
                <a:rPr lang="en-CA" sz="2800"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rPr>
                <a:t>   </a:t>
              </a:r>
              <a:endParaRPr lang="en-CA" sz="2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3D603A32-243E-AF1B-C015-18E196FC9F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94442" y="1853983"/>
              <a:ext cx="679549" cy="0"/>
            </a:xfrm>
            <a:prstGeom prst="line">
              <a:avLst/>
            </a:prstGeom>
            <a:grpFill/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A790DF6E-32C5-AE03-14C0-E92A2BEDF62D}"/>
              </a:ext>
            </a:extLst>
          </p:cNvPr>
          <p:cNvSpPr txBox="1"/>
          <p:nvPr/>
        </p:nvSpPr>
        <p:spPr>
          <a:xfrm>
            <a:off x="2796473" y="5287103"/>
            <a:ext cx="6599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>
                <a:latin typeface="Calibri" panose="020F0502020204030204" pitchFamily="34" charset="0"/>
                <a:cs typeface="Calibri" panose="020F0502020204030204" pitchFamily="34" charset="0"/>
              </a:rPr>
              <a:t>Distribution of score across watersheds is shown for each lead time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F439088-E45E-D040-B6B1-BB4075C642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54112" y="2310847"/>
            <a:ext cx="1059408" cy="2425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857178C-8F1C-9FB8-A913-B891E5470542}"/>
              </a:ext>
            </a:extLst>
          </p:cNvPr>
          <p:cNvSpPr txBox="1"/>
          <p:nvPr/>
        </p:nvSpPr>
        <p:spPr>
          <a:xfrm>
            <a:off x="3752183" y="5687637"/>
            <a:ext cx="4687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>
                <a:latin typeface="Calibri" panose="020F0502020204030204" pitchFamily="34" charset="0"/>
                <a:cs typeface="Calibri" panose="020F0502020204030204" pitchFamily="34" charset="0"/>
              </a:rPr>
              <a:t>GloFAS – NSRPS &gt; 0 means that NSRPS is better</a:t>
            </a:r>
          </a:p>
        </p:txBody>
      </p:sp>
    </p:spTree>
    <p:extLst>
      <p:ext uri="{BB962C8B-B14F-4D97-AF65-F5344CB8AC3E}">
        <p14:creationId xmlns:p14="http://schemas.microsoft.com/office/powerpoint/2010/main" val="3471008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83" y="806579"/>
            <a:ext cx="2762250" cy="76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772275" y="3390881"/>
                <a:ext cx="4666662" cy="27021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Data transformation:</a:t>
                </a:r>
              </a:p>
              <a:p>
                <a:r>
                  <a:rPr lang="fr-FR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fr-FR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fr-FR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FR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CA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fr-CA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</m:e>
                    </m:rad>
                  </m:oMath>
                </a14:m>
                <a:r>
                  <a:rPr lang="fr-FR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fr-FR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F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CA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fr-CA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𝑜</m:t>
                            </m:r>
                          </m:sub>
                        </m:sSub>
                      </m:e>
                    </m:rad>
                  </m:oMath>
                </a14:m>
                <a:endParaRPr lang="fr-FR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fr-FR" b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Training period:</a:t>
                </a:r>
              </a:p>
              <a:p>
                <a:r>
                  <a:rPr lang="fr-FR" b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45 days </a:t>
                </a:r>
                <a:r>
                  <a:rPr lang="fr-FR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before</a:t>
                </a:r>
                <a:r>
                  <a:rPr lang="fr-FR" b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date the forecast is issued</a:t>
                </a:r>
              </a:p>
              <a:p>
                <a:endParaRPr lang="fr-FR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Watersheds &gt; 2000 km², for which NSRPS and GloFAS forecast skill is similar, are considered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2275" y="3390881"/>
                <a:ext cx="4666662" cy="2702150"/>
              </a:xfrm>
              <a:prstGeom prst="rect">
                <a:avLst/>
              </a:prstGeom>
              <a:blipFill>
                <a:blip r:embed="rId3"/>
                <a:stretch>
                  <a:fillRect l="-1176" t="-1126" b="-247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oneTexte 11"/>
          <p:cNvSpPr txBox="1"/>
          <p:nvPr/>
        </p:nvSpPr>
        <p:spPr>
          <a:xfrm>
            <a:off x="6772275" y="975682"/>
            <a:ext cx="466666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>
                <a:latin typeface="Times New Roman" panose="02020603050405020304" pitchFamily="18" charset="0"/>
                <a:cs typeface="Times New Roman" panose="02020603050405020304" pitchFamily="18" charset="0"/>
              </a:rPr>
              <a:t>Assuming two sets of exchangeable members:</a:t>
            </a:r>
          </a:p>
          <a:p>
            <a:endParaRPr lang="en-CA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u="sng">
                <a:latin typeface="Times New Roman" panose="02020603050405020304" pitchFamily="18" charset="0"/>
                <a:cs typeface="Times New Roman" panose="02020603050405020304" pitchFamily="18" charset="0"/>
              </a:rPr>
              <a:t>NSRPS</a:t>
            </a:r>
            <a:r>
              <a:rPr lang="en-CA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CA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CA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CA">
                <a:latin typeface="Times New Roman" panose="02020603050405020304" pitchFamily="18" charset="0"/>
                <a:cs typeface="Times New Roman" panose="02020603050405020304" pitchFamily="18" charset="0"/>
              </a:rPr>
              <a:t>=20)	</a:t>
            </a:r>
            <a:r>
              <a:rPr lang="en-CA" u="sng">
                <a:latin typeface="Times New Roman" panose="02020603050405020304" pitchFamily="18" charset="0"/>
                <a:cs typeface="Times New Roman" panose="02020603050405020304" pitchFamily="18" charset="0"/>
              </a:rPr>
              <a:t>GloFAS</a:t>
            </a:r>
            <a:r>
              <a:rPr lang="en-CA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CA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CA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>
                <a:latin typeface="Times New Roman" panose="02020603050405020304" pitchFamily="18" charset="0"/>
                <a:cs typeface="Times New Roman" panose="02020603050405020304" pitchFamily="18" charset="0"/>
              </a:rPr>
              <a:t>=50)</a:t>
            </a:r>
            <a:endParaRPr lang="en-CA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CA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CA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CA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CA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,1</a:t>
            </a:r>
            <a:r>
              <a:rPr lang="en-CA" i="1">
                <a:latin typeface="Times New Roman" panose="02020603050405020304" pitchFamily="18" charset="0"/>
                <a:cs typeface="Times New Roman" panose="02020603050405020304" pitchFamily="18" charset="0"/>
              </a:rPr>
              <a:t>|y</a:t>
            </a:r>
            <a:r>
              <a:rPr lang="en-CA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CA" i="1"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CA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CA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CA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CA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CA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i="1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CA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CA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CA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CA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,2</a:t>
            </a:r>
            <a:r>
              <a:rPr lang="en-CA" i="1">
                <a:latin typeface="Times New Roman" panose="02020603050405020304" pitchFamily="18" charset="0"/>
                <a:cs typeface="Times New Roman" panose="02020603050405020304" pitchFamily="18" charset="0"/>
              </a:rPr>
              <a:t>|y</a:t>
            </a:r>
            <a:r>
              <a:rPr lang="en-CA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CA">
                <a:latin typeface="Times New Roman" panose="02020603050405020304" pitchFamily="18" charset="0"/>
                <a:cs typeface="Times New Roman" panose="02020603050405020304" pitchFamily="18" charset="0"/>
              </a:rPr>
              <a:t>)=(1–</a:t>
            </a:r>
            <a:r>
              <a:rPr lang="en-CA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CA">
                <a:latin typeface="Times New Roman" panose="02020603050405020304" pitchFamily="18" charset="0"/>
                <a:cs typeface="Times New Roman" panose="02020603050405020304" pitchFamily="18" charset="0"/>
              </a:rPr>
              <a:t>)/</a:t>
            </a:r>
            <a:r>
              <a:rPr lang="en-CA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CA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CA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CA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CA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,1</a:t>
            </a:r>
            <a:r>
              <a:rPr lang="en-CA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CA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CA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CA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CA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CA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,2</a:t>
            </a:r>
            <a:r>
              <a:rPr lang="en-CA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CA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CA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CA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CA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CA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,1</a:t>
            </a:r>
            <a:r>
              <a:rPr lang="en-CA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CA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CA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CA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CA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CA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,2</a:t>
            </a:r>
            <a:r>
              <a:rPr lang="en-CA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CA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CA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CA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i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CA" i="1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en-CA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,1</a:t>
            </a:r>
            <a:r>
              <a:rPr lang="en-CA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i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 </a:t>
            </a:r>
            <a:r>
              <a:rPr lang="en-CA" b="1" i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 </a:t>
            </a:r>
            <a:r>
              <a:rPr lang="en-CA" b="1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CA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	</a:t>
            </a:r>
            <a:r>
              <a:rPr lang="en-CA" i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 </a:t>
            </a:r>
            <a:r>
              <a:rPr lang="en-CA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CA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,2</a:t>
            </a:r>
            <a:r>
              <a:rPr lang="en-CA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CA" b="1" i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 </a:t>
            </a:r>
            <a:r>
              <a:rPr lang="en-CA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7DB0D9DE-0533-2F96-119C-D9E65ADF11DA}"/>
              </a:ext>
            </a:extLst>
          </p:cNvPr>
          <p:cNvGrpSpPr/>
          <p:nvPr/>
        </p:nvGrpSpPr>
        <p:grpSpPr>
          <a:xfrm>
            <a:off x="3533775" y="954596"/>
            <a:ext cx="2238375" cy="419100"/>
            <a:chOff x="3053072" y="1524853"/>
            <a:chExt cx="2238375" cy="419100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53072" y="1524853"/>
              <a:ext cx="2238375" cy="419100"/>
            </a:xfrm>
            <a:prstGeom prst="rect">
              <a:avLst/>
            </a:prstGeom>
          </p:spPr>
        </p:pic>
        <p:sp>
          <p:nvSpPr>
            <p:cNvPr id="15" name="ZoneTexte 14"/>
            <p:cNvSpPr txBox="1"/>
            <p:nvPr/>
          </p:nvSpPr>
          <p:spPr>
            <a:xfrm>
              <a:off x="5037851" y="1683603"/>
              <a:ext cx="253596" cy="251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2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endParaRPr lang="en-CA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09600" y="12244"/>
            <a:ext cx="10972800" cy="1143000"/>
          </a:xfrm>
        </p:spPr>
        <p:txBody>
          <a:bodyPr>
            <a:normAutofit/>
          </a:bodyPr>
          <a:lstStyle/>
          <a:p>
            <a:r>
              <a:rPr lang="en-CA">
                <a:latin typeface="Calibri" panose="020F0502020204030204" pitchFamily="34" charset="0"/>
                <a:cs typeface="Calibri" panose="020F0502020204030204" pitchFamily="34" charset="0"/>
              </a:rPr>
              <a:t>Ensemble BMA Method</a:t>
            </a:r>
          </a:p>
        </p:txBody>
      </p:sp>
      <p:sp>
        <p:nvSpPr>
          <p:cNvPr id="11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5CE84AB2-A68C-446D-B258-F807154688F9}" type="slidenum">
              <a:rPr lang="en-US" smtClean="0"/>
              <a:t>12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29869" y="5273548"/>
            <a:ext cx="5262761" cy="767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6010" y="5334235"/>
            <a:ext cx="3986347" cy="758796"/>
          </a:xfrm>
          <a:prstGeom prst="rect">
            <a:avLst/>
          </a:prstGeom>
        </p:spPr>
      </p:pic>
      <p:pic>
        <p:nvPicPr>
          <p:cNvPr id="5" name="Picture 4" descr="About CC Licenses - Creative Commons">
            <a:extLst>
              <a:ext uri="{FF2B5EF4-FFF2-40B4-BE49-F238E27FC236}">
                <a16:creationId xmlns:a16="http://schemas.microsoft.com/office/drawing/2014/main" id="{B6EA8FF3-E0B7-548F-A1B4-2E0517674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358" y="6431610"/>
            <a:ext cx="828483" cy="28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76AF13A-D276-DCC7-91C2-8F79C2EA92FA}"/>
              </a:ext>
            </a:extLst>
          </p:cNvPr>
          <p:cNvSpPr txBox="1"/>
          <p:nvPr/>
        </p:nvSpPr>
        <p:spPr>
          <a:xfrm>
            <a:off x="609599" y="6399889"/>
            <a:ext cx="11098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/>
              <a:t>For more details on the ensemble BMA method see Fraley et al. (2010). Monthly Weather Review, </a:t>
            </a:r>
            <a:r>
              <a:rPr lang="en-CA" sz="1400">
                <a:hlinkClick r:id="rId7"/>
              </a:rPr>
              <a:t>10.1175/2009MWR3046.1</a:t>
            </a:r>
            <a:endParaRPr lang="en-CA" sz="140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FCEBDB15-10EC-C223-3580-27729A5B30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740" y="1616466"/>
            <a:ext cx="4391025" cy="3046696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86B3ACFB-B72C-D290-FF7E-8CD63D00BE26}"/>
              </a:ext>
            </a:extLst>
          </p:cNvPr>
          <p:cNvSpPr txBox="1"/>
          <p:nvPr/>
        </p:nvSpPr>
        <p:spPr>
          <a:xfrm>
            <a:off x="873403" y="4684462"/>
            <a:ext cx="44922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>
                <a:latin typeface="Calibri" panose="020F0502020204030204" pitchFamily="34" charset="0"/>
                <a:cs typeface="Calibri" panose="020F0502020204030204" pitchFamily="34" charset="0"/>
              </a:rPr>
              <a:t>Figure reproduced from Raftery et al. (2005). Monthly Weather Review, </a:t>
            </a:r>
            <a:r>
              <a:rPr lang="en-US" sz="1000"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10.1175/MWR2906.1</a:t>
            </a:r>
            <a:r>
              <a:rPr lang="en-US" sz="100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CA" sz="1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© American Meteorological Society. Used with permission.</a:t>
            </a:r>
            <a:endParaRPr lang="en-CA" sz="10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690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8E1DDF5-A41B-50E1-6760-09BD5F3C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13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EFC2A0E-D5E2-A9FE-7023-171C139438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0853" y="24298"/>
            <a:ext cx="8092440" cy="340096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2531DCC-4E51-DD1A-92EB-0179BE8A2C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4281" y="3404329"/>
            <a:ext cx="5956844" cy="674647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A953023C-F8AF-BF3D-2A7C-1089E766C4E1}"/>
              </a:ext>
            </a:extLst>
          </p:cNvPr>
          <p:cNvSpPr txBox="1"/>
          <p:nvPr/>
        </p:nvSpPr>
        <p:spPr>
          <a:xfrm>
            <a:off x="73897" y="887947"/>
            <a:ext cx="219933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1800" b="1">
                <a:latin typeface="Calibri" panose="020F0502020204030204" pitchFamily="34" charset="0"/>
                <a:cs typeface="Calibri" panose="020F0502020204030204" pitchFamily="34" charset="0"/>
              </a:rPr>
              <a:t>CRPS as a function of lead time after</a:t>
            </a:r>
            <a:br>
              <a:rPr lang="en-CA" sz="1800" b="1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CA" sz="1800" b="1">
                <a:latin typeface="Calibri" panose="020F0502020204030204" pitchFamily="34" charset="0"/>
                <a:cs typeface="Calibri" panose="020F0502020204030204" pitchFamily="34" charset="0"/>
              </a:rPr>
              <a:t>post-processing with the Ensemble BMA method</a:t>
            </a:r>
            <a:endParaRPr lang="en-CA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4" descr="About CC Licenses - Creative Commons">
            <a:extLst>
              <a:ext uri="{FF2B5EF4-FFF2-40B4-BE49-F238E27FC236}">
                <a16:creationId xmlns:a16="http://schemas.microsoft.com/office/drawing/2014/main" id="{C431D068-663E-9FAF-96F2-916EB0B7F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358" y="6431610"/>
            <a:ext cx="828483" cy="28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52627282-8C2A-EC0C-D93D-269541B684E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96631" y="24298"/>
            <a:ext cx="1060994" cy="41093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01AC1B29-B890-562F-5E53-D298E226E91C}"/>
              </a:ext>
            </a:extLst>
          </p:cNvPr>
          <p:cNvSpPr txBox="1"/>
          <p:nvPr/>
        </p:nvSpPr>
        <p:spPr>
          <a:xfrm>
            <a:off x="3600600" y="1523251"/>
            <a:ext cx="26887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>
                <a:latin typeface="Calibri" panose="020F0502020204030204" pitchFamily="34" charset="0"/>
                <a:cs typeface="Calibri" panose="020F0502020204030204" pitchFamily="34" charset="0"/>
              </a:rPr>
              <a:t>GloFAS performs better than NSRPS for days &gt;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>
                <a:latin typeface="Calibri" panose="020F0502020204030204" pitchFamily="34" charset="0"/>
                <a:cs typeface="Calibri" panose="020F0502020204030204" pitchFamily="34" charset="0"/>
              </a:rPr>
              <a:t>Multi-model forecasts have equivalent or better skill for all lead times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1C974F0-2E04-4962-0284-1B0BEB841E10}"/>
              </a:ext>
            </a:extLst>
          </p:cNvPr>
          <p:cNvSpPr txBox="1"/>
          <p:nvPr/>
        </p:nvSpPr>
        <p:spPr>
          <a:xfrm>
            <a:off x="7168490" y="372471"/>
            <a:ext cx="31756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>
                <a:latin typeface="Calibri" panose="020F0502020204030204" pitchFamily="34" charset="0"/>
                <a:cs typeface="Calibri" panose="020F0502020204030204" pitchFamily="34" charset="0"/>
              </a:rPr>
              <a:t>Better performance of GloFAS can be explained by improved reliability.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>
                <a:latin typeface="Calibri" panose="020F0502020204030204" pitchFamily="34" charset="0"/>
                <a:cs typeface="Calibri" panose="020F0502020204030204" pitchFamily="34" charset="0"/>
              </a:rPr>
              <a:t>Multi-model forecasts more reliable for first week, and only slightly worse than GloFAS forecasts for second week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2F35DD7-2327-92B1-85BB-CB99EB1246A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2566" y="21995"/>
            <a:ext cx="539615" cy="3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008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>
            <a:extLst>
              <a:ext uri="{FF2B5EF4-FFF2-40B4-BE49-F238E27FC236}">
                <a16:creationId xmlns:a16="http://schemas.microsoft.com/office/drawing/2014/main" id="{78F16DB8-9CED-50AF-5817-5D5EFF3E03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7125" y="3496239"/>
            <a:ext cx="8121378" cy="3359311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8E1DDF5-A41B-50E1-6760-09BD5F3C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14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EFC2A0E-D5E2-A9FE-7023-171C139438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0853" y="24296"/>
            <a:ext cx="8092440" cy="316284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AA28BEA-1AC4-A619-7129-5DB95C12CFB1}"/>
              </a:ext>
            </a:extLst>
          </p:cNvPr>
          <p:cNvSpPr/>
          <p:nvPr/>
        </p:nvSpPr>
        <p:spPr>
          <a:xfrm>
            <a:off x="0" y="3114946"/>
            <a:ext cx="12192000" cy="3486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2531DCC-4E51-DD1A-92EB-0179BE8A2C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4281" y="3110638"/>
            <a:ext cx="6826866" cy="33855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7470C2-CFC8-C219-D021-CBCAC0F777A7}"/>
              </a:ext>
            </a:extLst>
          </p:cNvPr>
          <p:cNvSpPr txBox="1"/>
          <p:nvPr/>
        </p:nvSpPr>
        <p:spPr>
          <a:xfrm>
            <a:off x="7492181" y="3592523"/>
            <a:ext cx="2751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>
                <a:latin typeface="Calibri" panose="020F0502020204030204" pitchFamily="34" charset="0"/>
                <a:cs typeface="Calibri" panose="020F0502020204030204" pitchFamily="34" charset="0"/>
              </a:rPr>
              <a:t>Post-processed multi-model forecasts more reliable than raw forecasts for all lead times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47079A7-3FF7-B876-50F0-BFA6CE5B41BC}"/>
              </a:ext>
            </a:extLst>
          </p:cNvPr>
          <p:cNvSpPr txBox="1"/>
          <p:nvPr/>
        </p:nvSpPr>
        <p:spPr>
          <a:xfrm>
            <a:off x="3600600" y="1523249"/>
            <a:ext cx="26887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>
                <a:latin typeface="Calibri" panose="020F0502020204030204" pitchFamily="34" charset="0"/>
                <a:cs typeface="Calibri" panose="020F0502020204030204" pitchFamily="34" charset="0"/>
              </a:rPr>
              <a:t>GloFAS performs better than NSRPS for days &gt;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>
                <a:latin typeface="Calibri" panose="020F0502020204030204" pitchFamily="34" charset="0"/>
                <a:cs typeface="Calibri" panose="020F0502020204030204" pitchFamily="34" charset="0"/>
              </a:rPr>
              <a:t>Multi-model forecasts have equivalent or better skill for all lead times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034A7CA-C365-A8A0-F7DA-9002D644BB39}"/>
              </a:ext>
            </a:extLst>
          </p:cNvPr>
          <p:cNvSpPr txBox="1"/>
          <p:nvPr/>
        </p:nvSpPr>
        <p:spPr>
          <a:xfrm>
            <a:off x="7168490" y="372469"/>
            <a:ext cx="31756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>
                <a:latin typeface="Calibri" panose="020F0502020204030204" pitchFamily="34" charset="0"/>
                <a:cs typeface="Calibri" panose="020F0502020204030204" pitchFamily="34" charset="0"/>
              </a:rPr>
              <a:t>Better performance of GloFAS can be explained by improved reliability.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>
                <a:latin typeface="Calibri" panose="020F0502020204030204" pitchFamily="34" charset="0"/>
                <a:cs typeface="Calibri" panose="020F0502020204030204" pitchFamily="34" charset="0"/>
              </a:rPr>
              <a:t>Multi-model forecasts more reliable for first week, and only slightly worse than GloFAS forecasts for second week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3E12150-8F62-6880-05CF-9E9B82241F59}"/>
              </a:ext>
            </a:extLst>
          </p:cNvPr>
          <p:cNvSpPr txBox="1"/>
          <p:nvPr/>
        </p:nvSpPr>
        <p:spPr>
          <a:xfrm>
            <a:off x="73897" y="887947"/>
            <a:ext cx="219933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1800" b="1">
                <a:latin typeface="Calibri" panose="020F0502020204030204" pitchFamily="34" charset="0"/>
                <a:cs typeface="Calibri" panose="020F0502020204030204" pitchFamily="34" charset="0"/>
              </a:rPr>
              <a:t>CRPS as a function of lead time after</a:t>
            </a:r>
            <a:br>
              <a:rPr lang="en-CA" sz="1800" b="1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CA" sz="1800" b="1">
                <a:latin typeface="Calibri" panose="020F0502020204030204" pitchFamily="34" charset="0"/>
                <a:cs typeface="Calibri" panose="020F0502020204030204" pitchFamily="34" charset="0"/>
              </a:rPr>
              <a:t>post-processing with the Ensemble BMA method</a:t>
            </a:r>
          </a:p>
          <a:p>
            <a:pPr algn="ctr"/>
            <a:endParaRPr lang="en-CA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CA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CA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CA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CA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CA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CA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CA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CA" b="1">
                <a:latin typeface="Calibri" panose="020F0502020204030204" pitchFamily="34" charset="0"/>
                <a:cs typeface="Calibri" panose="020F0502020204030204" pitchFamily="34" charset="0"/>
              </a:rPr>
              <a:t>CRPS before (dashed line) and after (solid line) post-processing</a:t>
            </a:r>
          </a:p>
        </p:txBody>
      </p:sp>
      <p:pic>
        <p:nvPicPr>
          <p:cNvPr id="15" name="Picture 4" descr="About CC Licenses - Creative Commons">
            <a:extLst>
              <a:ext uri="{FF2B5EF4-FFF2-40B4-BE49-F238E27FC236}">
                <a16:creationId xmlns:a16="http://schemas.microsoft.com/office/drawing/2014/main" id="{37C09AB2-5BF4-0B8E-077A-BEB8E9F7B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358" y="6431610"/>
            <a:ext cx="828483" cy="28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08C8F356-1FA2-B6AB-BA18-51DBBB1CEBEB}"/>
              </a:ext>
            </a:extLst>
          </p:cNvPr>
          <p:cNvSpPr txBox="1"/>
          <p:nvPr/>
        </p:nvSpPr>
        <p:spPr>
          <a:xfrm>
            <a:off x="3327128" y="5434320"/>
            <a:ext cx="3047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>
                <a:latin typeface="Calibri" panose="020F0502020204030204" pitchFamily="34" charset="0"/>
                <a:cs typeface="Calibri" panose="020F0502020204030204" pitchFamily="34" charset="0"/>
              </a:rPr>
              <a:t>Post-processed multi-model forecasts more skillful than raw forecasts for first 10 days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BE04000D-D4E7-4347-9DC2-5AC39EAB6A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96631" y="24296"/>
            <a:ext cx="1060994" cy="410932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209793C2-C8AF-F046-5807-86E11F1DCDB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2566" y="21993"/>
            <a:ext cx="539615" cy="3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745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CA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Forecasts issued by ECCC’s NSRPS generally outperform CEMS’s GloFAS</a:t>
            </a:r>
          </a:p>
          <a:p>
            <a:r>
              <a:rPr lang="en-CA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However, for watersheds larger than 2000 km²:</a:t>
            </a:r>
          </a:p>
          <a:p>
            <a:pPr lvl="1"/>
            <a:r>
              <a:rPr lang="en-CA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GloFAS outperforms NSRPS starting on day 6 (day 5 with post-processing)</a:t>
            </a:r>
          </a:p>
          <a:p>
            <a:pPr lvl="1"/>
            <a:r>
              <a:rPr lang="en-CA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Multi-model forecasts offer the best performance for all lead times</a:t>
            </a:r>
          </a:p>
          <a:p>
            <a:pPr lvl="2"/>
            <a:r>
              <a:rPr lang="en-CA" sz="28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Post-processing using ensemble BMA improves CRPS further for up to 10 days</a:t>
            </a:r>
          </a:p>
          <a:p>
            <a:r>
              <a:rPr lang="en-CA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Future work will involve optimizing the configuration of the ensemble BMA method and taking into account the impact of planned upgrades to both NSRPS and GloFAS in the near future</a:t>
            </a:r>
          </a:p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expect post-processed, multi-model ensemble forecasts to outperform raw ensemble forecasts from either NSRPS or GloFAS for the foreseable future, even with anticipated upgrades to both systems</a:t>
            </a:r>
            <a:endParaRPr lang="en-CA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15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bout CC Licenses - Creative Commons">
            <a:extLst>
              <a:ext uri="{FF2B5EF4-FFF2-40B4-BE49-F238E27FC236}">
                <a16:creationId xmlns:a16="http://schemas.microsoft.com/office/drawing/2014/main" id="{6E5BAA0D-949F-4533-B55F-B27524D2E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358" y="6431610"/>
            <a:ext cx="828483" cy="28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921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E60053-00E3-7092-E28B-F6D0C3FE7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9F1C36-2E74-14DC-45A3-6D8D407B0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CA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GloFAS and NSRPS are two continental-scale prediction systems providing ensemble hydrological forecasts over Canada</a:t>
            </a:r>
          </a:p>
          <a:p>
            <a:r>
              <a:rPr lang="en-CA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Although both GloFAS and NSRPS have been compared to observations, 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has been limited comparison of either to other forecasting systems</a:t>
            </a:r>
            <a:endParaRPr lang="en-CA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CA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is growing interest in Canada towards the use of continental-scale ensemble hydrological forecasting systems, in particular where no other forecasting system is available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 as additional guidance to improve skill of local forecasts</a:t>
            </a:r>
            <a:endParaRPr lang="en-CA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CA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interesting and related practical question is whether forecast quality can be improved by combining GloFAS and NSRPS forecasts and/or post-processing forecasts based on local observation data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1BC857A-B995-873C-6862-21C56B625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fld>
            <a:endParaRPr lang="en-US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630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Map&#10;&#10;Description automatically generated">
            <a:extLst>
              <a:ext uri="{FF2B5EF4-FFF2-40B4-BE49-F238E27FC236}">
                <a16:creationId xmlns:a16="http://schemas.microsoft.com/office/drawing/2014/main" id="{74B01B31-E299-EC95-103E-7ED1D27E6C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447" y="1159224"/>
            <a:ext cx="10149841" cy="569877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7857C76-28B4-45B8-A025-7445199A1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941" y="153470"/>
            <a:ext cx="7958328" cy="114300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ECCC’s </a:t>
            </a:r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National Surface and River Prediction System (NSRPS)</a:t>
            </a:r>
            <a:endParaRPr lang="en-CA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414C1C5-D18B-2E53-7BEB-B742E95D7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4" descr="About CC Licenses - Creative Commons">
            <a:extLst>
              <a:ext uri="{FF2B5EF4-FFF2-40B4-BE49-F238E27FC236}">
                <a16:creationId xmlns:a16="http://schemas.microsoft.com/office/drawing/2014/main" id="{8376D24F-96D8-0319-9E56-13367A56B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358" y="6431610"/>
            <a:ext cx="828483" cy="28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106229CE-067D-B975-AF83-663906C1EFCB}"/>
              </a:ext>
            </a:extLst>
          </p:cNvPr>
          <p:cNvGrpSpPr/>
          <p:nvPr/>
        </p:nvGrpSpPr>
        <p:grpSpPr>
          <a:xfrm>
            <a:off x="8345269" y="128256"/>
            <a:ext cx="3648610" cy="2258089"/>
            <a:chOff x="6913295" y="1570522"/>
            <a:chExt cx="3648610" cy="2258089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5E5A8979-0512-6B49-A56A-8D1304660C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13295" y="1570522"/>
              <a:ext cx="3648610" cy="225808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E84C9CC-E2C0-E561-6B44-2ECE58B8D883}"/>
                </a:ext>
              </a:extLst>
            </p:cNvPr>
            <p:cNvSpPr/>
            <p:nvPr/>
          </p:nvSpPr>
          <p:spPr>
            <a:xfrm>
              <a:off x="9966960" y="2432304"/>
              <a:ext cx="512064" cy="6492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6004697C-C98E-C877-011B-559BF00212D2}"/>
                </a:ext>
              </a:extLst>
            </p:cNvPr>
            <p:cNvSpPr txBox="1"/>
            <p:nvPr/>
          </p:nvSpPr>
          <p:spPr>
            <a:xfrm>
              <a:off x="6913295" y="1595736"/>
              <a:ext cx="14428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þ"/>
              </a:pPr>
              <a:r>
                <a:rPr lang="en-CA" sz="120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Offline mode</a:t>
              </a:r>
            </a:p>
            <a:p>
              <a:pPr marL="285750" indent="-285750">
                <a:buFont typeface="Wingdings" panose="05000000000000000000" pitchFamily="2" charset="2"/>
                <a:buChar char="þ"/>
              </a:pPr>
              <a:r>
                <a:rPr lang="en-CA" sz="120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SVS LSM</a:t>
              </a:r>
            </a:p>
            <a:p>
              <a:pPr marL="285750" indent="-285750">
                <a:buFont typeface="Wingdings" panose="05000000000000000000" pitchFamily="2" charset="2"/>
                <a:buChar char="þ"/>
              </a:pPr>
              <a:r>
                <a:rPr lang="en-CA" sz="120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slab lake model</a:t>
              </a:r>
              <a:endParaRPr lang="en-CA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4926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D1E480AC-A718-2E16-56F7-0279FFEC7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936" y="1017303"/>
            <a:ext cx="9488128" cy="570417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E9C2258-76BD-A25A-E480-643CD82EE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Autofit/>
          </a:bodyPr>
          <a:lstStyle/>
          <a:p>
            <a:r>
              <a:rPr lang="en-CA" sz="3600">
                <a:latin typeface="Calibri" panose="020F0502020204030204" pitchFamily="34" charset="0"/>
                <a:cs typeface="Calibri" panose="020F0502020204030204" pitchFamily="34" charset="0"/>
              </a:rPr>
              <a:t>Global flood awareness system (Glofas)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70F4C7B-8D37-6D81-8E15-D7EB49EBB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4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4" descr="About CC Licenses - Creative Commons">
            <a:extLst>
              <a:ext uri="{FF2B5EF4-FFF2-40B4-BE49-F238E27FC236}">
                <a16:creationId xmlns:a16="http://schemas.microsoft.com/office/drawing/2014/main" id="{FACFBDF8-D465-BA0C-6B40-C7293B6D1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358" y="6431610"/>
            <a:ext cx="828483" cy="28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B5BEEA7-8A58-F141-D677-9894446B78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3408" y="2846029"/>
            <a:ext cx="3819334" cy="335659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2B861AA-071D-CB33-E784-15816BC8BB00}"/>
              </a:ext>
            </a:extLst>
          </p:cNvPr>
          <p:cNvSpPr txBox="1"/>
          <p:nvPr/>
        </p:nvSpPr>
        <p:spPr>
          <a:xfrm>
            <a:off x="6693408" y="2670048"/>
            <a:ext cx="381933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1400"/>
              <a:t>Modelling system based on Lisflood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08BF13E-24DF-BCCD-C133-7731820D4395}"/>
              </a:ext>
            </a:extLst>
          </p:cNvPr>
          <p:cNvSpPr txBox="1"/>
          <p:nvPr/>
        </p:nvSpPr>
        <p:spPr>
          <a:xfrm>
            <a:off x="1351936" y="5102033"/>
            <a:ext cx="30540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>
                <a:latin typeface="Calibri" panose="020F0502020204030204" pitchFamily="34" charset="0"/>
                <a:cs typeface="Calibri" panose="020F0502020204030204" pitchFamily="34" charset="0"/>
              </a:rPr>
              <a:t>Developed by Copernicus Emergency Management Service (CEMS)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>
                <a:latin typeface="Calibri" panose="020F0502020204030204" pitchFamily="34" charset="0"/>
                <a:cs typeface="Calibri" panose="020F0502020204030204" pitchFamily="34" charset="0"/>
              </a:rPr>
              <a:t>Forced by ECMWF analyses and forecasts</a:t>
            </a:r>
          </a:p>
        </p:txBody>
      </p:sp>
    </p:spTree>
    <p:extLst>
      <p:ext uri="{BB962C8B-B14F-4D97-AF65-F5344CB8AC3E}">
        <p14:creationId xmlns:p14="http://schemas.microsoft.com/office/powerpoint/2010/main" val="3162004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D547C9C-9459-F1BF-0C3F-EB680CC2E7AB}"/>
              </a:ext>
            </a:extLst>
          </p:cNvPr>
          <p:cNvSpPr/>
          <p:nvPr/>
        </p:nvSpPr>
        <p:spPr>
          <a:xfrm>
            <a:off x="664320" y="5175504"/>
            <a:ext cx="10863359" cy="941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>
                <a:latin typeface="Calibri" panose="020F0502020204030204" pitchFamily="34" charset="0"/>
                <a:cs typeface="Calibri" panose="020F0502020204030204" pitchFamily="34" charset="0"/>
              </a:rPr>
              <a:t>NSRPS from ECCC vs GLOFAS from CEMS</a:t>
            </a:r>
            <a:br>
              <a:rPr lang="en-CA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CA">
                <a:latin typeface="Calibri" panose="020F0502020204030204" pitchFamily="34" charset="0"/>
                <a:cs typeface="Calibri" panose="020F0502020204030204" pitchFamily="34" charset="0"/>
              </a:rPr>
              <a:t>(Versions Operational in 2022)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5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3414618958"/>
              </p:ext>
            </p:extLst>
          </p:nvPr>
        </p:nvGraphicFramePr>
        <p:xfrm>
          <a:off x="664320" y="1719746"/>
          <a:ext cx="10863359" cy="3455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4" descr="About CC Licenses - Creative Commons">
            <a:extLst>
              <a:ext uri="{FF2B5EF4-FFF2-40B4-BE49-F238E27FC236}">
                <a16:creationId xmlns:a16="http://schemas.microsoft.com/office/drawing/2014/main" id="{CC790FEB-FC0B-EBBC-4497-E9FDA8119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358" y="6431610"/>
            <a:ext cx="828483" cy="28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F973737-D5AB-272D-C901-C6B0DD44C442}"/>
              </a:ext>
            </a:extLst>
          </p:cNvPr>
          <p:cNvSpPr txBox="1"/>
          <p:nvPr/>
        </p:nvSpPr>
        <p:spPr>
          <a:xfrm>
            <a:off x="1683893" y="5292477"/>
            <a:ext cx="88242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000">
                <a:latin typeface="Calibri" panose="020F0502020204030204" pitchFamily="34" charset="0"/>
                <a:cs typeface="Calibri" panose="020F0502020204030204" pitchFamily="34" charset="0"/>
              </a:rPr>
              <a:t>In both systems, ensemble spread reflects only uncertainty in weather forecasts.</a:t>
            </a:r>
          </a:p>
          <a:p>
            <a:pPr algn="ctr"/>
            <a:r>
              <a:rPr lang="en-CA" sz="2000">
                <a:latin typeface="Calibri" panose="020F0502020204030204" pitchFamily="34" charset="0"/>
                <a:cs typeface="Calibri" panose="020F0502020204030204" pitchFamily="34" charset="0"/>
              </a:rPr>
              <a:t>Underdispersive forecasts are expected as other sources of uncertainty are ignored.</a:t>
            </a:r>
          </a:p>
        </p:txBody>
      </p:sp>
    </p:spTree>
    <p:extLst>
      <p:ext uri="{BB962C8B-B14F-4D97-AF65-F5344CB8AC3E}">
        <p14:creationId xmlns:p14="http://schemas.microsoft.com/office/powerpoint/2010/main" val="3745788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09599" y="-8983"/>
            <a:ext cx="10972800" cy="1143000"/>
          </a:xfrm>
        </p:spPr>
        <p:txBody>
          <a:bodyPr/>
          <a:lstStyle/>
          <a:p>
            <a:r>
              <a:rPr lang="en-CA">
                <a:latin typeface="Calibri" panose="020F0502020204030204" pitchFamily="34" charset="0"/>
                <a:cs typeface="Calibri" panose="020F0502020204030204" pitchFamily="34" charset="0"/>
              </a:rPr>
              <a:t>Evaluation Dataset</a:t>
            </a:r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2662" y="898012"/>
            <a:ext cx="7686675" cy="2902506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45521" y="3003825"/>
            <a:ext cx="2844800" cy="365125"/>
          </a:xfrm>
        </p:spPr>
        <p:txBody>
          <a:bodyPr/>
          <a:lstStyle/>
          <a:p>
            <a:fld id="{5CE84AB2-A68C-446D-B258-F807154688F9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6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803512" y="2784855"/>
            <a:ext cx="3441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>
                <a:latin typeface="Calibri" panose="020F0502020204030204" pitchFamily="34" charset="0"/>
                <a:cs typeface="Calibri" panose="020F0502020204030204" pitchFamily="34" charset="0"/>
              </a:rPr>
              <a:t>N. valid obs over evaluation period</a:t>
            </a:r>
          </a:p>
          <a:p>
            <a:pPr algn="ctr"/>
            <a:r>
              <a:rPr lang="en-CA">
                <a:latin typeface="Calibri" panose="020F0502020204030204" pitchFamily="34" charset="0"/>
                <a:cs typeface="Calibri" panose="020F0502020204030204" pitchFamily="34" charset="0"/>
              </a:rPr>
              <a:t>2022-02-13 – 2022-12-16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9577388" y="5418410"/>
            <a:ext cx="2191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>
                <a:latin typeface="Calibri" panose="020F0502020204030204" pitchFamily="34" charset="0"/>
                <a:cs typeface="Calibri" panose="020F0502020204030204" pitchFamily="34" charset="0"/>
              </a:rPr>
              <a:t>96 – 500 km² (n=103)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9577388" y="4618310"/>
            <a:ext cx="2425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>
                <a:latin typeface="Calibri" panose="020F0502020204030204" pitchFamily="34" charset="0"/>
                <a:cs typeface="Calibri" panose="020F0502020204030204" pitchFamily="34" charset="0"/>
              </a:rPr>
              <a:t>500 – 2000 km² (n=184)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9577388" y="3818210"/>
            <a:ext cx="2021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>
                <a:latin typeface="Calibri" panose="020F0502020204030204" pitchFamily="34" charset="0"/>
                <a:cs typeface="Calibri" panose="020F0502020204030204" pitchFamily="34" charset="0"/>
              </a:rPr>
              <a:t>&gt; 2000 km² (n=107)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614737" y="5318029"/>
            <a:ext cx="1487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>
                <a:latin typeface="Calibri" panose="020F0502020204030204" pitchFamily="34" charset="0"/>
                <a:cs typeface="Calibri" panose="020F0502020204030204" pitchFamily="34" charset="0"/>
              </a:rPr>
              <a:t>Drainage area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B28FA20-71E9-2775-4B4F-72894D0DD033}"/>
              </a:ext>
            </a:extLst>
          </p:cNvPr>
          <p:cNvSpPr txBox="1"/>
          <p:nvPr/>
        </p:nvSpPr>
        <p:spPr>
          <a:xfrm>
            <a:off x="9559100" y="922838"/>
            <a:ext cx="535724" cy="25423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>
                <a:latin typeface="Calibri" panose="020F0502020204030204" pitchFamily="34" charset="0"/>
                <a:cs typeface="Calibri" panose="020F0502020204030204" pitchFamily="34" charset="0"/>
              </a:rPr>
              <a:t>300</a:t>
            </a:r>
          </a:p>
          <a:p>
            <a:pPr>
              <a:lnSpc>
                <a:spcPct val="150000"/>
              </a:lnSpc>
            </a:pPr>
            <a:r>
              <a:rPr lang="en-CA">
                <a:latin typeface="Calibri" panose="020F0502020204030204" pitchFamily="34" charset="0"/>
                <a:cs typeface="Calibri" panose="020F0502020204030204" pitchFamily="34" charset="0"/>
              </a:rPr>
              <a:t>280</a:t>
            </a:r>
          </a:p>
          <a:p>
            <a:pPr>
              <a:lnSpc>
                <a:spcPct val="150000"/>
              </a:lnSpc>
            </a:pPr>
            <a:r>
              <a:rPr lang="en-CA">
                <a:latin typeface="Calibri" panose="020F0502020204030204" pitchFamily="34" charset="0"/>
                <a:cs typeface="Calibri" panose="020F0502020204030204" pitchFamily="34" charset="0"/>
              </a:rPr>
              <a:t>260</a:t>
            </a:r>
          </a:p>
          <a:p>
            <a:pPr>
              <a:lnSpc>
                <a:spcPct val="150000"/>
              </a:lnSpc>
            </a:pPr>
            <a:r>
              <a:rPr lang="en-CA">
                <a:latin typeface="Calibri" panose="020F0502020204030204" pitchFamily="34" charset="0"/>
                <a:cs typeface="Calibri" panose="020F0502020204030204" pitchFamily="34" charset="0"/>
              </a:rPr>
              <a:t>240</a:t>
            </a:r>
          </a:p>
          <a:p>
            <a:pPr>
              <a:lnSpc>
                <a:spcPct val="150000"/>
              </a:lnSpc>
            </a:pPr>
            <a:r>
              <a:rPr lang="en-CA">
                <a:latin typeface="Calibri" panose="020F0502020204030204" pitchFamily="34" charset="0"/>
                <a:cs typeface="Calibri" panose="020F0502020204030204" pitchFamily="34" charset="0"/>
              </a:rPr>
              <a:t>220</a:t>
            </a:r>
          </a:p>
          <a:p>
            <a:pPr>
              <a:lnSpc>
                <a:spcPct val="150000"/>
              </a:lnSpc>
            </a:pPr>
            <a:r>
              <a:rPr lang="en-CA">
                <a:latin typeface="Calibri" panose="020F0502020204030204" pitchFamily="34" charset="0"/>
                <a:cs typeface="Calibri" panose="020F0502020204030204" pitchFamily="34" charset="0"/>
              </a:rPr>
              <a:t>200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875E7EE-08CB-90BD-0472-17029E2A197D}"/>
              </a:ext>
            </a:extLst>
          </p:cNvPr>
          <p:cNvSpPr txBox="1"/>
          <p:nvPr/>
        </p:nvSpPr>
        <p:spPr>
          <a:xfrm>
            <a:off x="10403255" y="2016980"/>
            <a:ext cx="1535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>
                <a:latin typeface="Calibri" panose="020F0502020204030204" pitchFamily="34" charset="0"/>
                <a:cs typeface="Calibri" panose="020F0502020204030204" pitchFamily="34" charset="0"/>
              </a:rPr>
              <a:t>nb. valid obs.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D887384-F406-CF6C-C0B0-56FA78766F11}"/>
              </a:ext>
            </a:extLst>
          </p:cNvPr>
          <p:cNvSpPr txBox="1"/>
          <p:nvPr/>
        </p:nvSpPr>
        <p:spPr>
          <a:xfrm>
            <a:off x="155470" y="984361"/>
            <a:ext cx="208037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b="1">
                <a:latin typeface="Calibri" panose="020F0502020204030204" pitchFamily="34" charset="0"/>
                <a:cs typeface="Calibri" panose="020F0502020204030204" pitchFamily="34" charset="0"/>
              </a:rPr>
              <a:t>394 watersheds</a:t>
            </a:r>
          </a:p>
          <a:p>
            <a:pPr algn="ctr"/>
            <a:r>
              <a:rPr lang="en-CA" b="1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</a:t>
            </a:r>
            <a:r>
              <a:rPr lang="en-CA" b="1">
                <a:latin typeface="Calibri" panose="020F0502020204030204" pitchFamily="34" charset="0"/>
                <a:cs typeface="Calibri" panose="020F0502020204030204" pitchFamily="34" charset="0"/>
              </a:rPr>
              <a:t> 96 km²</a:t>
            </a:r>
          </a:p>
          <a:p>
            <a:pPr algn="ctr"/>
            <a:r>
              <a:rPr lang="en-CA" b="1">
                <a:latin typeface="Calibri" panose="020F0502020204030204" pitchFamily="34" charset="0"/>
                <a:cs typeface="Calibri" panose="020F0502020204030204" pitchFamily="34" charset="0"/>
              </a:rPr>
              <a:t>for which</a:t>
            </a:r>
            <a:br>
              <a:rPr lang="en-CA" b="1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CA" b="1">
                <a:latin typeface="Calibri" panose="020F0502020204030204" pitchFamily="34" charset="0"/>
                <a:cs typeface="Calibri" panose="020F0502020204030204" pitchFamily="34" charset="0"/>
              </a:rPr>
              <a:t>differences in</a:t>
            </a:r>
          </a:p>
          <a:p>
            <a:pPr algn="ctr"/>
            <a:r>
              <a:rPr lang="en-CA" b="1">
                <a:latin typeface="Calibri" panose="020F0502020204030204" pitchFamily="34" charset="0"/>
                <a:cs typeface="Calibri" panose="020F0502020204030204" pitchFamily="34" charset="0"/>
              </a:rPr>
              <a:t>watershed</a:t>
            </a:r>
            <a:br>
              <a:rPr lang="en-CA" b="1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CA" b="1">
                <a:latin typeface="Calibri" panose="020F0502020204030204" pitchFamily="34" charset="0"/>
                <a:cs typeface="Calibri" panose="020F0502020204030204" pitchFamily="34" charset="0"/>
              </a:rPr>
              <a:t>delination can be</a:t>
            </a:r>
          </a:p>
          <a:p>
            <a:pPr algn="ctr"/>
            <a:r>
              <a:rPr lang="en-CA" b="1">
                <a:latin typeface="Calibri" panose="020F0502020204030204" pitchFamily="34" charset="0"/>
                <a:cs typeface="Calibri" panose="020F0502020204030204" pitchFamily="34" charset="0"/>
              </a:rPr>
              <a:t>explained by</a:t>
            </a:r>
          </a:p>
          <a:p>
            <a:pPr algn="ctr"/>
            <a:r>
              <a:rPr lang="en-CA" b="1">
                <a:latin typeface="Calibri" panose="020F0502020204030204" pitchFamily="34" charset="0"/>
                <a:cs typeface="Calibri" panose="020F0502020204030204" pitchFamily="34" charset="0"/>
              </a:rPr>
              <a:t>differences</a:t>
            </a:r>
            <a:br>
              <a:rPr lang="en-CA" b="1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CA" b="1">
                <a:latin typeface="Calibri" panose="020F0502020204030204" pitchFamily="34" charset="0"/>
                <a:cs typeface="Calibri" panose="020F0502020204030204" pitchFamily="34" charset="0"/>
              </a:rPr>
              <a:t>in resolution</a:t>
            </a:r>
          </a:p>
          <a:p>
            <a:pPr algn="ctr"/>
            <a:endParaRPr lang="en-CA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CA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CA" b="1">
                <a:latin typeface="Calibri" panose="020F0502020204030204" pitchFamily="34" charset="0"/>
                <a:cs typeface="Calibri" panose="020F0502020204030204" pitchFamily="34" charset="0"/>
              </a:rPr>
              <a:t>Watersheds with</a:t>
            </a:r>
          </a:p>
          <a:p>
            <a:pPr algn="ctr"/>
            <a:r>
              <a:rPr lang="en-CA" b="1">
                <a:latin typeface="Calibri" panose="020F0502020204030204" pitchFamily="34" charset="0"/>
                <a:cs typeface="Calibri" panose="020F0502020204030204" pitchFamily="34" charset="0"/>
              </a:rPr>
              <a:t>reservoirs modelled</a:t>
            </a:r>
          </a:p>
          <a:p>
            <a:pPr algn="ctr"/>
            <a:r>
              <a:rPr lang="en-CA" b="1">
                <a:latin typeface="Calibri" panose="020F0502020204030204" pitchFamily="34" charset="0"/>
                <a:cs typeface="Calibri" panose="020F0502020204030204" pitchFamily="34" charset="0"/>
              </a:rPr>
              <a:t>in GloFAS were</a:t>
            </a:r>
          </a:p>
          <a:p>
            <a:pPr algn="ctr"/>
            <a:r>
              <a:rPr lang="en-CA" b="1">
                <a:latin typeface="Calibri" panose="020F0502020204030204" pitchFamily="34" charset="0"/>
                <a:cs typeface="Calibri" panose="020F0502020204030204" pitchFamily="34" charset="0"/>
              </a:rPr>
              <a:t>excluded from the</a:t>
            </a:r>
          </a:p>
          <a:p>
            <a:pPr algn="ctr"/>
            <a:r>
              <a:rPr lang="en-CA" b="1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</p:txBody>
      </p:sp>
      <p:pic>
        <p:nvPicPr>
          <p:cNvPr id="19" name="Picture 4" descr="About CC Licenses - Creative Commons">
            <a:extLst>
              <a:ext uri="{FF2B5EF4-FFF2-40B4-BE49-F238E27FC236}">
                <a16:creationId xmlns:a16="http://schemas.microsoft.com/office/drawing/2014/main" id="{F5D2598C-1C86-7099-B6B7-CA9D05413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358" y="6431610"/>
            <a:ext cx="828483" cy="28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A94A45D9-7314-D0EA-CDEB-CD0FF6F00B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8720" y="3583983"/>
            <a:ext cx="7264380" cy="260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671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>
                <a:latin typeface="Calibri" panose="020F0502020204030204" pitchFamily="34" charset="0"/>
                <a:cs typeface="Calibri" panose="020F0502020204030204" pitchFamily="34" charset="0"/>
              </a:rPr>
              <a:t>Verification Metrics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 daily specific flow is scored (Q/DA) using the Continuous Ranked Probability Score (CRPS) and its decomposition into reliability and potential components</a:t>
            </a:r>
          </a:p>
          <a:p>
            <a:r>
              <a:rPr lang="en-CA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Lower score means better performance, ideal = 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7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5074" y="3678869"/>
            <a:ext cx="5866246" cy="130149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7306" y="5124907"/>
            <a:ext cx="3092819" cy="68276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3477" y="5124907"/>
            <a:ext cx="2975571" cy="799349"/>
          </a:xfrm>
          <a:prstGeom prst="rect">
            <a:avLst/>
          </a:prstGeom>
        </p:spPr>
      </p:pic>
      <p:pic>
        <p:nvPicPr>
          <p:cNvPr id="5" name="Picture 4" descr="About CC Licenses - Creative Commons">
            <a:extLst>
              <a:ext uri="{FF2B5EF4-FFF2-40B4-BE49-F238E27FC236}">
                <a16:creationId xmlns:a16="http://schemas.microsoft.com/office/drawing/2014/main" id="{5DB47B34-B83A-C5B6-DC92-FE8C2DE16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358" y="6431610"/>
            <a:ext cx="828483" cy="28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487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984EC093-FC11-87B0-E910-13F33875D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25"/>
            <a:ext cx="12192000" cy="2546482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8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 flipH="1">
            <a:off x="635654" y="634378"/>
            <a:ext cx="986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>
                <a:latin typeface="Calibri" panose="020F0502020204030204" pitchFamily="34" charset="0"/>
                <a:cs typeface="Calibri" panose="020F0502020204030204" pitchFamily="34" charset="0"/>
              </a:rPr>
              <a:t>NSRPS</a:t>
            </a:r>
          </a:p>
        </p:txBody>
      </p:sp>
      <p:sp>
        <p:nvSpPr>
          <p:cNvPr id="11" name="ZoneTexte 10"/>
          <p:cNvSpPr txBox="1"/>
          <p:nvPr/>
        </p:nvSpPr>
        <p:spPr>
          <a:xfrm flipH="1">
            <a:off x="635654" y="2739641"/>
            <a:ext cx="1129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>
                <a:latin typeface="Calibri" panose="020F0502020204030204" pitchFamily="34" charset="0"/>
                <a:cs typeface="Calibri" panose="020F0502020204030204" pitchFamily="34" charset="0"/>
              </a:rPr>
              <a:t>GloFAS</a:t>
            </a:r>
          </a:p>
        </p:txBody>
      </p:sp>
      <p:pic>
        <p:nvPicPr>
          <p:cNvPr id="9" name="Picture 4" descr="About CC Licenses - Creative Commons">
            <a:extLst>
              <a:ext uri="{FF2B5EF4-FFF2-40B4-BE49-F238E27FC236}">
                <a16:creationId xmlns:a16="http://schemas.microsoft.com/office/drawing/2014/main" id="{9C75750E-25F2-29F5-DCE4-B70D5D6B2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358" y="6431610"/>
            <a:ext cx="828483" cy="28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B0D7ECF-2E0C-27AF-89FC-E2FC4DD001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531" y="4684257"/>
            <a:ext cx="3114294" cy="68276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6A280E2-FC34-9BB2-47DE-DD17351816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1674" y="4684257"/>
            <a:ext cx="628650" cy="68276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26652E2-C70D-4BEC-0318-D93425F98DD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58400" y="4684257"/>
            <a:ext cx="552450" cy="682769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8BC3C823-3F9C-0090-4DBF-D1A41B80DA20}"/>
              </a:ext>
            </a:extLst>
          </p:cNvPr>
          <p:cNvSpPr txBox="1"/>
          <p:nvPr/>
        </p:nvSpPr>
        <p:spPr>
          <a:xfrm>
            <a:off x="2796473" y="5567166"/>
            <a:ext cx="6599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>
                <a:latin typeface="Calibri" panose="020F0502020204030204" pitchFamily="34" charset="0"/>
                <a:cs typeface="Calibri" panose="020F0502020204030204" pitchFamily="34" charset="0"/>
              </a:rPr>
              <a:t>Distribution of score across watersheds is shown for each lead time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886A750-53EA-BC0E-3A2C-862F54F5E9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474297"/>
            <a:ext cx="12070080" cy="1965837"/>
          </a:xfrm>
          <a:prstGeom prst="rect">
            <a:avLst/>
          </a:prstGeom>
        </p:spPr>
      </p:pic>
      <p:grpSp>
        <p:nvGrpSpPr>
          <p:cNvPr id="32" name="Groupe 31">
            <a:extLst>
              <a:ext uri="{FF2B5EF4-FFF2-40B4-BE49-F238E27FC236}">
                <a16:creationId xmlns:a16="http://schemas.microsoft.com/office/drawing/2014/main" id="{D85AC597-FEDE-0933-F1A7-86D83271ABEC}"/>
              </a:ext>
            </a:extLst>
          </p:cNvPr>
          <p:cNvGrpSpPr/>
          <p:nvPr/>
        </p:nvGrpSpPr>
        <p:grpSpPr>
          <a:xfrm>
            <a:off x="8737600" y="658259"/>
            <a:ext cx="1630878" cy="874572"/>
            <a:chOff x="8741113" y="2651415"/>
            <a:chExt cx="1630878" cy="874572"/>
          </a:xfrm>
        </p:grpSpPr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84DFCDD1-D1C6-B7FF-02B6-04A76A4B6F4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741113" y="2696726"/>
              <a:ext cx="1601331" cy="829261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50BD95C-7B5E-EEC7-2216-1134ABAD0C23}"/>
                </a:ext>
              </a:extLst>
            </p:cNvPr>
            <p:cNvSpPr/>
            <p:nvPr/>
          </p:nvSpPr>
          <p:spPr>
            <a:xfrm>
              <a:off x="8918914" y="2759405"/>
              <a:ext cx="45719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96BB3D9-02A0-A4EE-4749-AEC4B71CA9E2}"/>
                </a:ext>
              </a:extLst>
            </p:cNvPr>
            <p:cNvSpPr/>
            <p:nvPr/>
          </p:nvSpPr>
          <p:spPr>
            <a:xfrm>
              <a:off x="8915866" y="2866085"/>
              <a:ext cx="45719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67D0624D-6B46-2C29-54F0-96C8349FD036}"/>
                </a:ext>
              </a:extLst>
            </p:cNvPr>
            <p:cNvSpPr txBox="1"/>
            <p:nvPr/>
          </p:nvSpPr>
          <p:spPr>
            <a:xfrm>
              <a:off x="9642304" y="2651415"/>
              <a:ext cx="7296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>
                  <a:sym typeface="Symbol" panose="05050102010706020507" pitchFamily="18" charset="2"/>
                </a:rPr>
                <a:t></a:t>
              </a:r>
              <a:r>
                <a:rPr lang="en-CA" sz="1400" b="1">
                  <a:latin typeface="Calibri Light" panose="020F0302020204030204" pitchFamily="34" charset="0"/>
                  <a:cs typeface="Calibri Light" panose="020F0302020204030204" pitchFamily="34" charset="0"/>
                  <a:sym typeface="Symbol" panose="05050102010706020507" pitchFamily="18" charset="2"/>
                </a:rPr>
                <a:t> Mean</a:t>
              </a:r>
              <a:endParaRPr lang="en-CA" sz="1400" b="1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5" name="ZoneTexte 4">
            <a:extLst>
              <a:ext uri="{FF2B5EF4-FFF2-40B4-BE49-F238E27FC236}">
                <a16:creationId xmlns:a16="http://schemas.microsoft.com/office/drawing/2014/main" id="{06FA65A7-7051-0220-A54C-94AD2BADB7C8}"/>
              </a:ext>
            </a:extLst>
          </p:cNvPr>
          <p:cNvSpPr txBox="1"/>
          <p:nvPr/>
        </p:nvSpPr>
        <p:spPr>
          <a:xfrm flipH="1">
            <a:off x="632606" y="2736593"/>
            <a:ext cx="1129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>
                <a:latin typeface="Calibri" panose="020F0502020204030204" pitchFamily="34" charset="0"/>
                <a:cs typeface="Calibri" panose="020F0502020204030204" pitchFamily="34" charset="0"/>
              </a:rPr>
              <a:t>GloFAS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1359A70-F717-3470-7332-B47BCBF0BEFB}"/>
              </a:ext>
            </a:extLst>
          </p:cNvPr>
          <p:cNvSpPr/>
          <p:nvPr/>
        </p:nvSpPr>
        <p:spPr>
          <a:xfrm>
            <a:off x="3899474" y="397268"/>
            <a:ext cx="8292526" cy="4959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4ABF2AC-D82A-8A75-8EDA-0BA8B8EE0598}"/>
              </a:ext>
            </a:extLst>
          </p:cNvPr>
          <p:cNvSpPr txBox="1"/>
          <p:nvPr/>
        </p:nvSpPr>
        <p:spPr>
          <a:xfrm>
            <a:off x="4271134" y="1179743"/>
            <a:ext cx="752308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CRPS increases with lead time,</a:t>
            </a:r>
          </a:p>
          <a:p>
            <a:r>
              <a:rPr lang="en-CA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 forecast quality as measured by CRPS decreases with lead time for NSRPS</a:t>
            </a:r>
          </a:p>
          <a:p>
            <a:endParaRPr lang="en-CA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CA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CA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CA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CA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CA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CRPS decreases with lead time,</a:t>
            </a:r>
          </a:p>
          <a:p>
            <a:r>
              <a:rPr lang="en-CA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 forecast quality improves with lead time for GloFAS !?</a:t>
            </a:r>
          </a:p>
          <a:p>
            <a:endParaRPr lang="en-CA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CA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behaviour is due to an improvement in reliability with time (see next slide)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2549E8DB-3547-A06D-3BF3-01946CDA5F2E}"/>
              </a:ext>
            </a:extLst>
          </p:cNvPr>
          <p:cNvGrpSpPr/>
          <p:nvPr/>
        </p:nvGrpSpPr>
        <p:grpSpPr>
          <a:xfrm>
            <a:off x="4371617" y="2027224"/>
            <a:ext cx="1630878" cy="874572"/>
            <a:chOff x="8741113" y="2651415"/>
            <a:chExt cx="1630878" cy="874572"/>
          </a:xfrm>
        </p:grpSpPr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3FD7561D-0F6A-E962-4599-CAD27286E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741113" y="2696726"/>
              <a:ext cx="1601331" cy="829261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270817C-6ED4-C0DB-A340-E93E83768691}"/>
                </a:ext>
              </a:extLst>
            </p:cNvPr>
            <p:cNvSpPr/>
            <p:nvPr/>
          </p:nvSpPr>
          <p:spPr>
            <a:xfrm>
              <a:off x="8918914" y="2759405"/>
              <a:ext cx="45719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388CFB3-AC9A-66FC-0010-4BE9919CFE7D}"/>
                </a:ext>
              </a:extLst>
            </p:cNvPr>
            <p:cNvSpPr/>
            <p:nvPr/>
          </p:nvSpPr>
          <p:spPr>
            <a:xfrm>
              <a:off x="8915866" y="2866085"/>
              <a:ext cx="45719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CE2F2F89-9CE9-CFF9-397F-8AA1CA12CAC5}"/>
                </a:ext>
              </a:extLst>
            </p:cNvPr>
            <p:cNvSpPr txBox="1"/>
            <p:nvPr/>
          </p:nvSpPr>
          <p:spPr>
            <a:xfrm>
              <a:off x="9642304" y="2651415"/>
              <a:ext cx="7296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>
                  <a:sym typeface="Symbol" panose="05050102010706020507" pitchFamily="18" charset="2"/>
                </a:rPr>
                <a:t></a:t>
              </a:r>
              <a:r>
                <a:rPr lang="en-CA" sz="1400" b="1">
                  <a:latin typeface="Calibri Light" panose="020F0302020204030204" pitchFamily="34" charset="0"/>
                  <a:cs typeface="Calibri Light" panose="020F0302020204030204" pitchFamily="34" charset="0"/>
                  <a:sym typeface="Symbol" panose="05050102010706020507" pitchFamily="18" charset="2"/>
                </a:rPr>
                <a:t> Mean</a:t>
              </a:r>
              <a:endParaRPr lang="en-CA" sz="1400" b="1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8694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984EC093-FC11-87B0-E910-13F33875D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25"/>
            <a:ext cx="12192000" cy="2546482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9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 flipH="1">
            <a:off x="635654" y="634378"/>
            <a:ext cx="986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>
                <a:latin typeface="Calibri" panose="020F0502020204030204" pitchFamily="34" charset="0"/>
                <a:cs typeface="Calibri" panose="020F0502020204030204" pitchFamily="34" charset="0"/>
              </a:rPr>
              <a:t>NSRPS</a:t>
            </a:r>
          </a:p>
        </p:txBody>
      </p:sp>
      <p:sp>
        <p:nvSpPr>
          <p:cNvPr id="11" name="ZoneTexte 10"/>
          <p:cNvSpPr txBox="1"/>
          <p:nvPr/>
        </p:nvSpPr>
        <p:spPr>
          <a:xfrm flipH="1">
            <a:off x="635654" y="2739641"/>
            <a:ext cx="1129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>
                <a:latin typeface="Calibri" panose="020F0502020204030204" pitchFamily="34" charset="0"/>
                <a:cs typeface="Calibri" panose="020F0502020204030204" pitchFamily="34" charset="0"/>
              </a:rPr>
              <a:t>GloFAS</a:t>
            </a:r>
          </a:p>
        </p:txBody>
      </p:sp>
      <p:pic>
        <p:nvPicPr>
          <p:cNvPr id="9" name="Picture 4" descr="About CC Licenses - Creative Commons">
            <a:extLst>
              <a:ext uri="{FF2B5EF4-FFF2-40B4-BE49-F238E27FC236}">
                <a16:creationId xmlns:a16="http://schemas.microsoft.com/office/drawing/2014/main" id="{9C75750E-25F2-29F5-DCE4-B70D5D6B2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358" y="6431610"/>
            <a:ext cx="828483" cy="28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B0D7ECF-2E0C-27AF-89FC-E2FC4DD001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531" y="4684257"/>
            <a:ext cx="3114294" cy="68276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6A280E2-FC34-9BB2-47DE-DD17351816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1674" y="4684257"/>
            <a:ext cx="628650" cy="68276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26652E2-C70D-4BEC-0318-D93425F98DD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58400" y="4684257"/>
            <a:ext cx="552450" cy="682769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8BC3C823-3F9C-0090-4DBF-D1A41B80DA20}"/>
              </a:ext>
            </a:extLst>
          </p:cNvPr>
          <p:cNvSpPr txBox="1"/>
          <p:nvPr/>
        </p:nvSpPr>
        <p:spPr>
          <a:xfrm>
            <a:off x="2796473" y="5567166"/>
            <a:ext cx="6599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>
                <a:latin typeface="Calibri" panose="020F0502020204030204" pitchFamily="34" charset="0"/>
                <a:cs typeface="Calibri" panose="020F0502020204030204" pitchFamily="34" charset="0"/>
              </a:rPr>
              <a:t>Distribution of score across watersheds is shown for each lead time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886A750-53EA-BC0E-3A2C-862F54F5E9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474297"/>
            <a:ext cx="12070080" cy="1965837"/>
          </a:xfrm>
          <a:prstGeom prst="rect">
            <a:avLst/>
          </a:prstGeom>
        </p:spPr>
      </p:pic>
      <p:grpSp>
        <p:nvGrpSpPr>
          <p:cNvPr id="32" name="Groupe 31">
            <a:extLst>
              <a:ext uri="{FF2B5EF4-FFF2-40B4-BE49-F238E27FC236}">
                <a16:creationId xmlns:a16="http://schemas.microsoft.com/office/drawing/2014/main" id="{D85AC597-FEDE-0933-F1A7-86D83271ABEC}"/>
              </a:ext>
            </a:extLst>
          </p:cNvPr>
          <p:cNvGrpSpPr/>
          <p:nvPr/>
        </p:nvGrpSpPr>
        <p:grpSpPr>
          <a:xfrm>
            <a:off x="8737600" y="658259"/>
            <a:ext cx="1630878" cy="874572"/>
            <a:chOff x="8741113" y="2651415"/>
            <a:chExt cx="1630878" cy="874572"/>
          </a:xfrm>
        </p:grpSpPr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84DFCDD1-D1C6-B7FF-02B6-04A76A4B6F4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741113" y="2696726"/>
              <a:ext cx="1601331" cy="829261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50BD95C-7B5E-EEC7-2216-1134ABAD0C23}"/>
                </a:ext>
              </a:extLst>
            </p:cNvPr>
            <p:cNvSpPr/>
            <p:nvPr/>
          </p:nvSpPr>
          <p:spPr>
            <a:xfrm>
              <a:off x="8918914" y="2759405"/>
              <a:ext cx="45719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96BB3D9-02A0-A4EE-4749-AEC4B71CA9E2}"/>
                </a:ext>
              </a:extLst>
            </p:cNvPr>
            <p:cNvSpPr/>
            <p:nvPr/>
          </p:nvSpPr>
          <p:spPr>
            <a:xfrm>
              <a:off x="8915866" y="2866085"/>
              <a:ext cx="45719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67D0624D-6B46-2C29-54F0-96C8349FD036}"/>
                </a:ext>
              </a:extLst>
            </p:cNvPr>
            <p:cNvSpPr txBox="1"/>
            <p:nvPr/>
          </p:nvSpPr>
          <p:spPr>
            <a:xfrm>
              <a:off x="9642304" y="2651415"/>
              <a:ext cx="7296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>
                  <a:sym typeface="Symbol" panose="05050102010706020507" pitchFamily="18" charset="2"/>
                </a:rPr>
                <a:t></a:t>
              </a:r>
              <a:r>
                <a:rPr lang="en-CA" sz="1400" b="1">
                  <a:latin typeface="Calibri Light" panose="020F0302020204030204" pitchFamily="34" charset="0"/>
                  <a:cs typeface="Calibri Light" panose="020F0302020204030204" pitchFamily="34" charset="0"/>
                  <a:sym typeface="Symbol" panose="05050102010706020507" pitchFamily="18" charset="2"/>
                </a:rPr>
                <a:t> Mean</a:t>
              </a:r>
              <a:endParaRPr lang="en-CA" sz="1400" b="1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5" name="ZoneTexte 4">
            <a:extLst>
              <a:ext uri="{FF2B5EF4-FFF2-40B4-BE49-F238E27FC236}">
                <a16:creationId xmlns:a16="http://schemas.microsoft.com/office/drawing/2014/main" id="{06FA65A7-7051-0220-A54C-94AD2BADB7C8}"/>
              </a:ext>
            </a:extLst>
          </p:cNvPr>
          <p:cNvSpPr txBox="1"/>
          <p:nvPr/>
        </p:nvSpPr>
        <p:spPr>
          <a:xfrm flipH="1">
            <a:off x="632606" y="2736593"/>
            <a:ext cx="1129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>
                <a:latin typeface="Calibri" panose="020F0502020204030204" pitchFamily="34" charset="0"/>
                <a:cs typeface="Calibri" panose="020F0502020204030204" pitchFamily="34" charset="0"/>
              </a:rPr>
              <a:t>GloFAS</a:t>
            </a:r>
          </a:p>
        </p:txBody>
      </p:sp>
    </p:spTree>
    <p:extLst>
      <p:ext uri="{BB962C8B-B14F-4D97-AF65-F5344CB8AC3E}">
        <p14:creationId xmlns:p14="http://schemas.microsoft.com/office/powerpoint/2010/main" val="388221730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_ECCC_Branding_PPT_Template_EN.potx" id="{426B9ED9-5650-45E1-A7BD-0FBD54976D4D}" vid="{84679E34-27DB-4398-8304-F4999F5C370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3161</TotalTime>
  <Words>1124</Words>
  <Application>Microsoft Office PowerPoint</Application>
  <PresentationFormat>Grand écran</PresentationFormat>
  <Paragraphs>164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Times New Roman</vt:lpstr>
      <vt:lpstr>Wingdings</vt:lpstr>
      <vt:lpstr>1_Office Theme</vt:lpstr>
      <vt:lpstr>Evaluation of continental-scale ensemble hydrological forecasts from Environment and Climate Change Canada (ECCC): a comparison with forecasts from the Global Flood Awareness System (GloFAS)</vt:lpstr>
      <vt:lpstr>Motivation</vt:lpstr>
      <vt:lpstr>ECCC’s National Surface and River Prediction System (NSRPS)</vt:lpstr>
      <vt:lpstr>Global flood awareness system (Glofas)</vt:lpstr>
      <vt:lpstr>NSRPS from ECCC vs GLOFAS from CEMS (Versions Operational in 2022)</vt:lpstr>
      <vt:lpstr>Evaluation Dataset</vt:lpstr>
      <vt:lpstr>Verification Metrics</vt:lpstr>
      <vt:lpstr>Présentation PowerPoint</vt:lpstr>
      <vt:lpstr>Présentation PowerPoint</vt:lpstr>
      <vt:lpstr>Présentation PowerPoint</vt:lpstr>
      <vt:lpstr>Difference in crps (GLOFAS – NSRPS) Stratified by Drainage Area</vt:lpstr>
      <vt:lpstr>Ensemble BMA Method</vt:lpstr>
      <vt:lpstr>Présentation PowerPoint</vt:lpstr>
      <vt:lpstr>Présentation PowerPoint</vt:lpstr>
      <vt:lpstr>Conclusion</vt:lpstr>
    </vt:vector>
  </TitlesOfParts>
  <Company>Environment and Climate Change Canada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Fortin,Vincent (ECCC)</dc:creator>
  <cp:lastModifiedBy>Fortin,Vincent (ECCC)</cp:lastModifiedBy>
  <cp:revision>2</cp:revision>
  <dcterms:created xsi:type="dcterms:W3CDTF">2023-04-13T15:06:05Z</dcterms:created>
  <dcterms:modified xsi:type="dcterms:W3CDTF">2023-05-31T17:52:05Z</dcterms:modified>
</cp:coreProperties>
</file>