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Lst>
  <p:sldSz cx="30275213" cy="42803763"/>
  <p:notesSz cx="6858000" cy="9144000"/>
  <p:defaultTextStyle>
    <a:defPPr>
      <a:defRPr lang="en-US"/>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1F50"/>
    <a:srgbClr val="FFCCCC"/>
    <a:srgbClr val="CCECFF"/>
    <a:srgbClr val="59C2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505473-160D-40F6-9523-E3D66CD6DC4B}" v="25" dt="2023-04-19T09:18:13.8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322" autoAdjust="0"/>
    <p:restoredTop sz="95749" autoAdjust="0"/>
  </p:normalViewPr>
  <p:slideViewPr>
    <p:cSldViewPr snapToGrid="0" snapToObjects="1">
      <p:cViewPr>
        <p:scale>
          <a:sx n="50" d="100"/>
          <a:sy n="50" d="100"/>
        </p:scale>
        <p:origin x="29"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zio, Vincent (Mineral Resources, Clayton)" userId="cf8f24ba-e8fa-4600-bbc5-229535f507ce" providerId="ADAL" clId="{3A4C09A3-6AB3-4752-99D5-3720D806E9A5}"/>
    <pc:docChg chg="undo custSel modSld">
      <pc:chgData name="Fazio, Vincent (Mineral Resources, Clayton)" userId="cf8f24ba-e8fa-4600-bbc5-229535f507ce" providerId="ADAL" clId="{3A4C09A3-6AB3-4752-99D5-3720D806E9A5}" dt="2023-02-01T05:55:33.684" v="76" actId="1076"/>
      <pc:docMkLst>
        <pc:docMk/>
      </pc:docMkLst>
      <pc:sldChg chg="addSp modSp mod">
        <pc:chgData name="Fazio, Vincent (Mineral Resources, Clayton)" userId="cf8f24ba-e8fa-4600-bbc5-229535f507ce" providerId="ADAL" clId="{3A4C09A3-6AB3-4752-99D5-3720D806E9A5}" dt="2023-02-01T05:55:33.684" v="76" actId="1076"/>
        <pc:sldMkLst>
          <pc:docMk/>
          <pc:sldMk cId="736017071" sldId="257"/>
        </pc:sldMkLst>
        <pc:spChg chg="mod">
          <ac:chgData name="Fazio, Vincent (Mineral Resources, Clayton)" userId="cf8f24ba-e8fa-4600-bbc5-229535f507ce" providerId="ADAL" clId="{3A4C09A3-6AB3-4752-99D5-3720D806E9A5}" dt="2023-02-01T05:53:36.239" v="63" actId="255"/>
          <ac:spMkLst>
            <pc:docMk/>
            <pc:sldMk cId="736017071" sldId="257"/>
            <ac:spMk id="2" creationId="{F2C3CA01-4E71-FB48-AECC-AC5D669EAFF4}"/>
          </ac:spMkLst>
        </pc:spChg>
        <pc:spChg chg="add mod">
          <ac:chgData name="Fazio, Vincent (Mineral Resources, Clayton)" userId="cf8f24ba-e8fa-4600-bbc5-229535f507ce" providerId="ADAL" clId="{3A4C09A3-6AB3-4752-99D5-3720D806E9A5}" dt="2023-02-01T05:55:21.237" v="75" actId="1076"/>
          <ac:spMkLst>
            <pc:docMk/>
            <pc:sldMk cId="736017071" sldId="257"/>
            <ac:spMk id="3" creationId="{8E337C0E-BCBA-4043-9214-0194B3FDFC9E}"/>
          </ac:spMkLst>
        </pc:spChg>
        <pc:spChg chg="mod">
          <ac:chgData name="Fazio, Vincent (Mineral Resources, Clayton)" userId="cf8f24ba-e8fa-4600-bbc5-229535f507ce" providerId="ADAL" clId="{3A4C09A3-6AB3-4752-99D5-3720D806E9A5}" dt="2023-02-01T05:55:33.684" v="76" actId="1076"/>
          <ac:spMkLst>
            <pc:docMk/>
            <pc:sldMk cId="736017071" sldId="257"/>
            <ac:spMk id="7" creationId="{E73849BD-E667-6643-ABB8-FD64BBF6CA01}"/>
          </ac:spMkLst>
        </pc:spChg>
        <pc:spChg chg="mod">
          <ac:chgData name="Fazio, Vincent (Mineral Resources, Clayton)" userId="cf8f24ba-e8fa-4600-bbc5-229535f507ce" providerId="ADAL" clId="{3A4C09A3-6AB3-4752-99D5-3720D806E9A5}" dt="2023-02-01T05:55:12.462" v="74" actId="1076"/>
          <ac:spMkLst>
            <pc:docMk/>
            <pc:sldMk cId="736017071" sldId="257"/>
            <ac:spMk id="20" creationId="{757B98AB-359A-C647-A10C-56054F03B6AE}"/>
          </ac:spMkLst>
        </pc:spChg>
      </pc:sldChg>
    </pc:docChg>
  </pc:docChgLst>
  <pc:docChgLst>
    <pc:chgData name="Vincent Fazio" userId="cf8f24ba-e8fa-4600-bbc5-229535f507ce" providerId="ADAL" clId="{FF505473-160D-40F6-9523-E3D66CD6DC4B}"/>
    <pc:docChg chg="undo custSel modSld">
      <pc:chgData name="Vincent Fazio" userId="cf8f24ba-e8fa-4600-bbc5-229535f507ce" providerId="ADAL" clId="{FF505473-160D-40F6-9523-E3D66CD6DC4B}" dt="2023-04-19T09:19:07.982" v="437" actId="20577"/>
      <pc:docMkLst>
        <pc:docMk/>
      </pc:docMkLst>
      <pc:sldChg chg="addSp delSp modSp mod setBg">
        <pc:chgData name="Vincent Fazio" userId="cf8f24ba-e8fa-4600-bbc5-229535f507ce" providerId="ADAL" clId="{FF505473-160D-40F6-9523-E3D66CD6DC4B}" dt="2023-04-19T09:19:07.982" v="437" actId="20577"/>
        <pc:sldMkLst>
          <pc:docMk/>
          <pc:sldMk cId="736017071" sldId="257"/>
        </pc:sldMkLst>
        <pc:spChg chg="del mod">
          <ac:chgData name="Vincent Fazio" userId="cf8f24ba-e8fa-4600-bbc5-229535f507ce" providerId="ADAL" clId="{FF505473-160D-40F6-9523-E3D66CD6DC4B}" dt="2023-04-19T08:48:44.018" v="49" actId="478"/>
          <ac:spMkLst>
            <pc:docMk/>
            <pc:sldMk cId="736017071" sldId="257"/>
            <ac:spMk id="4" creationId="{06A3618E-509D-AB42-9AC3-9901BBF6B14A}"/>
          </ac:spMkLst>
        </pc:spChg>
        <pc:spChg chg="mod">
          <ac:chgData name="Vincent Fazio" userId="cf8f24ba-e8fa-4600-bbc5-229535f507ce" providerId="ADAL" clId="{FF505473-160D-40F6-9523-E3D66CD6DC4B}" dt="2023-04-19T09:12:42.596" v="370" actId="207"/>
          <ac:spMkLst>
            <pc:docMk/>
            <pc:sldMk cId="736017071" sldId="257"/>
            <ac:spMk id="7" creationId="{E73849BD-E667-6643-ABB8-FD64BBF6CA01}"/>
          </ac:spMkLst>
        </pc:spChg>
        <pc:spChg chg="add del mod">
          <ac:chgData name="Vincent Fazio" userId="cf8f24ba-e8fa-4600-bbc5-229535f507ce" providerId="ADAL" clId="{FF505473-160D-40F6-9523-E3D66CD6DC4B}" dt="2023-04-19T08:49:07.330" v="53" actId="478"/>
          <ac:spMkLst>
            <pc:docMk/>
            <pc:sldMk cId="736017071" sldId="257"/>
            <ac:spMk id="20" creationId="{2131D0BE-8744-4D72-87F7-9D89C37076DE}"/>
          </ac:spMkLst>
        </pc:spChg>
        <pc:spChg chg="mod">
          <ac:chgData name="Vincent Fazio" userId="cf8f24ba-e8fa-4600-bbc5-229535f507ce" providerId="ADAL" clId="{FF505473-160D-40F6-9523-E3D66CD6DC4B}" dt="2023-04-19T09:16:44.746" v="402" actId="207"/>
          <ac:spMkLst>
            <pc:docMk/>
            <pc:sldMk cId="736017071" sldId="257"/>
            <ac:spMk id="35" creationId="{60D724E7-1A47-25D8-2CA0-7EA0171EE261}"/>
          </ac:spMkLst>
        </pc:spChg>
        <pc:spChg chg="mod">
          <ac:chgData name="Vincent Fazio" userId="cf8f24ba-e8fa-4600-bbc5-229535f507ce" providerId="ADAL" clId="{FF505473-160D-40F6-9523-E3D66CD6DC4B}" dt="2023-04-19T09:08:28.216" v="365" actId="692"/>
          <ac:spMkLst>
            <pc:docMk/>
            <pc:sldMk cId="736017071" sldId="257"/>
            <ac:spMk id="39" creationId="{524174F6-5E07-BE21-75A7-8C3267545890}"/>
          </ac:spMkLst>
        </pc:spChg>
        <pc:spChg chg="mod">
          <ac:chgData name="Vincent Fazio" userId="cf8f24ba-e8fa-4600-bbc5-229535f507ce" providerId="ADAL" clId="{FF505473-160D-40F6-9523-E3D66CD6DC4B}" dt="2023-04-19T09:13:03.871" v="372" actId="207"/>
          <ac:spMkLst>
            <pc:docMk/>
            <pc:sldMk cId="736017071" sldId="257"/>
            <ac:spMk id="44" creationId="{D16534F2-B1B4-30BA-21DE-9A39CDB68010}"/>
          </ac:spMkLst>
        </pc:spChg>
        <pc:spChg chg="mod">
          <ac:chgData name="Vincent Fazio" userId="cf8f24ba-e8fa-4600-bbc5-229535f507ce" providerId="ADAL" clId="{FF505473-160D-40F6-9523-E3D66CD6DC4B}" dt="2023-04-19T09:13:19.894" v="375" actId="207"/>
          <ac:spMkLst>
            <pc:docMk/>
            <pc:sldMk cId="736017071" sldId="257"/>
            <ac:spMk id="45" creationId="{5444B46B-D3F2-EC6F-F91C-AB5C3B03227F}"/>
          </ac:spMkLst>
        </pc:spChg>
        <pc:spChg chg="mod">
          <ac:chgData name="Vincent Fazio" userId="cf8f24ba-e8fa-4600-bbc5-229535f507ce" providerId="ADAL" clId="{FF505473-160D-40F6-9523-E3D66CD6DC4B}" dt="2023-04-19T09:08:57.044" v="367" actId="1076"/>
          <ac:spMkLst>
            <pc:docMk/>
            <pc:sldMk cId="736017071" sldId="257"/>
            <ac:spMk id="46" creationId="{4A41A588-332E-CF46-362A-F2CF96A6D1F0}"/>
          </ac:spMkLst>
        </pc:spChg>
        <pc:spChg chg="mod">
          <ac:chgData name="Vincent Fazio" userId="cf8f24ba-e8fa-4600-bbc5-229535f507ce" providerId="ADAL" clId="{FF505473-160D-40F6-9523-E3D66CD6DC4B}" dt="2023-04-19T09:16:37.341" v="401" actId="947"/>
          <ac:spMkLst>
            <pc:docMk/>
            <pc:sldMk cId="736017071" sldId="257"/>
            <ac:spMk id="48" creationId="{07C419CE-F473-F355-9D4B-B8C8AD264ADE}"/>
          </ac:spMkLst>
        </pc:spChg>
        <pc:spChg chg="mod">
          <ac:chgData name="Vincent Fazio" userId="cf8f24ba-e8fa-4600-bbc5-229535f507ce" providerId="ADAL" clId="{FF505473-160D-40F6-9523-E3D66CD6DC4B}" dt="2023-04-19T09:16:51.736" v="403" actId="207"/>
          <ac:spMkLst>
            <pc:docMk/>
            <pc:sldMk cId="736017071" sldId="257"/>
            <ac:spMk id="66" creationId="{F979E3AA-261E-E2AD-8873-140667237E22}"/>
          </ac:spMkLst>
        </pc:spChg>
        <pc:spChg chg="mod">
          <ac:chgData name="Vincent Fazio" userId="cf8f24ba-e8fa-4600-bbc5-229535f507ce" providerId="ADAL" clId="{FF505473-160D-40F6-9523-E3D66CD6DC4B}" dt="2023-04-19T09:19:07.982" v="437" actId="20577"/>
          <ac:spMkLst>
            <pc:docMk/>
            <pc:sldMk cId="736017071" sldId="257"/>
            <ac:spMk id="70" creationId="{7004E028-D275-DEBB-36DF-CD4B09D1C252}"/>
          </ac:spMkLst>
        </pc:spChg>
        <pc:graphicFrameChg chg="del">
          <ac:chgData name="Vincent Fazio" userId="cf8f24ba-e8fa-4600-bbc5-229535f507ce" providerId="ADAL" clId="{FF505473-160D-40F6-9523-E3D66CD6DC4B}" dt="2023-04-19T08:48:41.626" v="47" actId="478"/>
          <ac:graphicFrameMkLst>
            <pc:docMk/>
            <pc:sldMk cId="736017071" sldId="257"/>
            <ac:graphicFrameMk id="62" creationId="{04130A28-FB17-2D2D-9FC8-AB09205DF9FA}"/>
          </ac:graphicFrameMkLst>
        </pc:graphicFrameChg>
      </pc:sldChg>
    </pc:docChg>
  </pc:docChgLst>
  <pc:docChgLst>
    <pc:chgData name="Fazio, Vincent (Mineral Resources, Clayton)" userId="cf8f24ba-e8fa-4600-bbc5-229535f507ce" providerId="ADAL" clId="{FF505473-160D-40F6-9523-E3D66CD6DC4B}"/>
    <pc:docChg chg="undo custSel modSld">
      <pc:chgData name="Fazio, Vincent (Mineral Resources, Clayton)" userId="cf8f24ba-e8fa-4600-bbc5-229535f507ce" providerId="ADAL" clId="{FF505473-160D-40F6-9523-E3D66CD6DC4B}" dt="2023-04-19T01:48:45.924" v="2301" actId="20577"/>
      <pc:docMkLst>
        <pc:docMk/>
      </pc:docMkLst>
      <pc:sldChg chg="modSp mod">
        <pc:chgData name="Fazio, Vincent (Mineral Resources, Clayton)" userId="cf8f24ba-e8fa-4600-bbc5-229535f507ce" providerId="ADAL" clId="{FF505473-160D-40F6-9523-E3D66CD6DC4B}" dt="2023-04-19T01:48:45.924" v="2301" actId="20577"/>
        <pc:sldMkLst>
          <pc:docMk/>
          <pc:sldMk cId="736017071" sldId="257"/>
        </pc:sldMkLst>
        <pc:spChg chg="mod">
          <ac:chgData name="Fazio, Vincent (Mineral Resources, Clayton)" userId="cf8f24ba-e8fa-4600-bbc5-229535f507ce" providerId="ADAL" clId="{FF505473-160D-40F6-9523-E3D66CD6DC4B}" dt="2023-04-14T00:00:59.112" v="67" actId="1076"/>
          <ac:spMkLst>
            <pc:docMk/>
            <pc:sldMk cId="736017071" sldId="257"/>
            <ac:spMk id="2" creationId="{F2C3CA01-4E71-FB48-AECC-AC5D669EAFF4}"/>
          </ac:spMkLst>
        </pc:spChg>
        <pc:spChg chg="mod">
          <ac:chgData name="Fazio, Vincent (Mineral Resources, Clayton)" userId="cf8f24ba-e8fa-4600-bbc5-229535f507ce" providerId="ADAL" clId="{FF505473-160D-40F6-9523-E3D66CD6DC4B}" dt="2023-04-14T00:01:42.675" v="72" actId="1076"/>
          <ac:spMkLst>
            <pc:docMk/>
            <pc:sldMk cId="736017071" sldId="257"/>
            <ac:spMk id="3" creationId="{8E337C0E-BCBA-4043-9214-0194B3FDFC9E}"/>
          </ac:spMkLst>
        </pc:spChg>
        <pc:spChg chg="mod">
          <ac:chgData name="Fazio, Vincent (Mineral Resources, Clayton)" userId="cf8f24ba-e8fa-4600-bbc5-229535f507ce" providerId="ADAL" clId="{FF505473-160D-40F6-9523-E3D66CD6DC4B}" dt="2023-04-14T00:15:10.764" v="400" actId="1076"/>
          <ac:spMkLst>
            <pc:docMk/>
            <pc:sldMk cId="736017071" sldId="257"/>
            <ac:spMk id="4" creationId="{06A3618E-509D-AB42-9AC3-9901BBF6B14A}"/>
          </ac:spMkLst>
        </pc:spChg>
        <pc:spChg chg="mod">
          <ac:chgData name="Fazio, Vincent (Mineral Resources, Clayton)" userId="cf8f24ba-e8fa-4600-bbc5-229535f507ce" providerId="ADAL" clId="{FF505473-160D-40F6-9523-E3D66CD6DC4B}" dt="2023-04-14T00:00:24.874" v="62" actId="1076"/>
          <ac:spMkLst>
            <pc:docMk/>
            <pc:sldMk cId="736017071" sldId="257"/>
            <ac:spMk id="5" creationId="{63D61449-54E8-BC66-8BCE-701DBF55B838}"/>
          </ac:spMkLst>
        </pc:spChg>
        <pc:spChg chg="mod">
          <ac:chgData name="Fazio, Vincent (Mineral Resources, Clayton)" userId="cf8f24ba-e8fa-4600-bbc5-229535f507ce" providerId="ADAL" clId="{FF505473-160D-40F6-9523-E3D66CD6DC4B}" dt="2023-04-14T00:01:49.057" v="73" actId="1076"/>
          <ac:spMkLst>
            <pc:docMk/>
            <pc:sldMk cId="736017071" sldId="257"/>
            <ac:spMk id="7" creationId="{E73849BD-E667-6643-ABB8-FD64BBF6CA01}"/>
          </ac:spMkLst>
        </pc:spChg>
        <pc:spChg chg="mod">
          <ac:chgData name="Fazio, Vincent (Mineral Resources, Clayton)" userId="cf8f24ba-e8fa-4600-bbc5-229535f507ce" providerId="ADAL" clId="{FF505473-160D-40F6-9523-E3D66CD6DC4B}" dt="2023-04-14T00:00:24.874" v="62" actId="1076"/>
          <ac:spMkLst>
            <pc:docMk/>
            <pc:sldMk cId="736017071" sldId="257"/>
            <ac:spMk id="8" creationId="{F646A652-9339-88F7-911F-0EE0797344EA}"/>
          </ac:spMkLst>
        </pc:spChg>
        <pc:spChg chg="mod">
          <ac:chgData name="Fazio, Vincent (Mineral Resources, Clayton)" userId="cf8f24ba-e8fa-4600-bbc5-229535f507ce" providerId="ADAL" clId="{FF505473-160D-40F6-9523-E3D66CD6DC4B}" dt="2023-04-14T00:00:24.874" v="62" actId="1076"/>
          <ac:spMkLst>
            <pc:docMk/>
            <pc:sldMk cId="736017071" sldId="257"/>
            <ac:spMk id="9" creationId="{F618913C-E70C-140B-2860-4A43F8988C28}"/>
          </ac:spMkLst>
        </pc:spChg>
        <pc:spChg chg="mod">
          <ac:chgData name="Fazio, Vincent (Mineral Resources, Clayton)" userId="cf8f24ba-e8fa-4600-bbc5-229535f507ce" providerId="ADAL" clId="{FF505473-160D-40F6-9523-E3D66CD6DC4B}" dt="2023-04-14T00:00:24.874" v="62" actId="1076"/>
          <ac:spMkLst>
            <pc:docMk/>
            <pc:sldMk cId="736017071" sldId="257"/>
            <ac:spMk id="10" creationId="{79CC2A8F-D81C-9F1B-05BB-14470D3FAA6C}"/>
          </ac:spMkLst>
        </pc:spChg>
        <pc:spChg chg="mod">
          <ac:chgData name="Fazio, Vincent (Mineral Resources, Clayton)" userId="cf8f24ba-e8fa-4600-bbc5-229535f507ce" providerId="ADAL" clId="{FF505473-160D-40F6-9523-E3D66CD6DC4B}" dt="2023-04-14T00:00:24.874" v="62" actId="1076"/>
          <ac:spMkLst>
            <pc:docMk/>
            <pc:sldMk cId="736017071" sldId="257"/>
            <ac:spMk id="11" creationId="{A67E4EED-4A18-30DB-1342-BAF3108506E2}"/>
          </ac:spMkLst>
        </pc:spChg>
        <pc:spChg chg="mod">
          <ac:chgData name="Fazio, Vincent (Mineral Resources, Clayton)" userId="cf8f24ba-e8fa-4600-bbc5-229535f507ce" providerId="ADAL" clId="{FF505473-160D-40F6-9523-E3D66CD6DC4B}" dt="2023-04-14T00:00:24.874" v="62" actId="1076"/>
          <ac:spMkLst>
            <pc:docMk/>
            <pc:sldMk cId="736017071" sldId="257"/>
            <ac:spMk id="12" creationId="{DDA27718-2340-5510-123D-79821B12DB56}"/>
          </ac:spMkLst>
        </pc:spChg>
        <pc:spChg chg="mod">
          <ac:chgData name="Fazio, Vincent (Mineral Resources, Clayton)" userId="cf8f24ba-e8fa-4600-bbc5-229535f507ce" providerId="ADAL" clId="{FF505473-160D-40F6-9523-E3D66CD6DC4B}" dt="2023-04-14T00:00:24.874" v="62" actId="1076"/>
          <ac:spMkLst>
            <pc:docMk/>
            <pc:sldMk cId="736017071" sldId="257"/>
            <ac:spMk id="13" creationId="{E49DBFC2-A766-CDD2-7089-969AD9E098BF}"/>
          </ac:spMkLst>
        </pc:spChg>
        <pc:spChg chg="mod">
          <ac:chgData name="Fazio, Vincent (Mineral Resources, Clayton)" userId="cf8f24ba-e8fa-4600-bbc5-229535f507ce" providerId="ADAL" clId="{FF505473-160D-40F6-9523-E3D66CD6DC4B}" dt="2023-04-14T00:00:24.874" v="62" actId="1076"/>
          <ac:spMkLst>
            <pc:docMk/>
            <pc:sldMk cId="736017071" sldId="257"/>
            <ac:spMk id="15" creationId="{4C6D9F2A-B3C9-3B04-8687-5B5AFB87EB96}"/>
          </ac:spMkLst>
        </pc:spChg>
        <pc:spChg chg="mod">
          <ac:chgData name="Fazio, Vincent (Mineral Resources, Clayton)" userId="cf8f24ba-e8fa-4600-bbc5-229535f507ce" providerId="ADAL" clId="{FF505473-160D-40F6-9523-E3D66CD6DC4B}" dt="2023-04-14T00:00:24.874" v="62" actId="1076"/>
          <ac:spMkLst>
            <pc:docMk/>
            <pc:sldMk cId="736017071" sldId="257"/>
            <ac:spMk id="16" creationId="{0E7BE91A-3361-A71D-51F4-46272AC155A2}"/>
          </ac:spMkLst>
        </pc:spChg>
        <pc:spChg chg="mod">
          <ac:chgData name="Fazio, Vincent (Mineral Resources, Clayton)" userId="cf8f24ba-e8fa-4600-bbc5-229535f507ce" providerId="ADAL" clId="{FF505473-160D-40F6-9523-E3D66CD6DC4B}" dt="2023-04-14T00:23:14.932" v="453" actId="20577"/>
          <ac:spMkLst>
            <pc:docMk/>
            <pc:sldMk cId="736017071" sldId="257"/>
            <ac:spMk id="17" creationId="{B005E905-5BA6-FEA8-4ACA-9F5C1457DAF4}"/>
          </ac:spMkLst>
        </pc:spChg>
        <pc:spChg chg="mod">
          <ac:chgData name="Fazio, Vincent (Mineral Resources, Clayton)" userId="cf8f24ba-e8fa-4600-bbc5-229535f507ce" providerId="ADAL" clId="{FF505473-160D-40F6-9523-E3D66CD6DC4B}" dt="2023-04-14T00:16:17.184" v="411" actId="20577"/>
          <ac:spMkLst>
            <pc:docMk/>
            <pc:sldMk cId="736017071" sldId="257"/>
            <ac:spMk id="18" creationId="{AF34932D-4E11-3F55-36F3-CF082CF4568D}"/>
          </ac:spMkLst>
        </pc:spChg>
        <pc:spChg chg="mod">
          <ac:chgData name="Fazio, Vincent (Mineral Resources, Clayton)" userId="cf8f24ba-e8fa-4600-bbc5-229535f507ce" providerId="ADAL" clId="{FF505473-160D-40F6-9523-E3D66CD6DC4B}" dt="2023-04-14T00:00:24.874" v="62" actId="1076"/>
          <ac:spMkLst>
            <pc:docMk/>
            <pc:sldMk cId="736017071" sldId="257"/>
            <ac:spMk id="19" creationId="{7003D5CF-0655-C967-3BDB-588B765FF485}"/>
          </ac:spMkLst>
        </pc:spChg>
        <pc:spChg chg="mod">
          <ac:chgData name="Fazio, Vincent (Mineral Resources, Clayton)" userId="cf8f24ba-e8fa-4600-bbc5-229535f507ce" providerId="ADAL" clId="{FF505473-160D-40F6-9523-E3D66CD6DC4B}" dt="2023-04-14T00:00:24.874" v="62" actId="1076"/>
          <ac:spMkLst>
            <pc:docMk/>
            <pc:sldMk cId="736017071" sldId="257"/>
            <ac:spMk id="23" creationId="{BF7FB005-1F2A-07A9-AFD7-3C88CD25A893}"/>
          </ac:spMkLst>
        </pc:spChg>
        <pc:spChg chg="mod">
          <ac:chgData name="Fazio, Vincent (Mineral Resources, Clayton)" userId="cf8f24ba-e8fa-4600-bbc5-229535f507ce" providerId="ADAL" clId="{FF505473-160D-40F6-9523-E3D66CD6DC4B}" dt="2023-04-14T00:00:24.874" v="62" actId="1076"/>
          <ac:spMkLst>
            <pc:docMk/>
            <pc:sldMk cId="736017071" sldId="257"/>
            <ac:spMk id="24" creationId="{E8F87A9F-FE06-17FC-79A2-EFDFBE434C2E}"/>
          </ac:spMkLst>
        </pc:spChg>
        <pc:spChg chg="mod">
          <ac:chgData name="Fazio, Vincent (Mineral Resources, Clayton)" userId="cf8f24ba-e8fa-4600-bbc5-229535f507ce" providerId="ADAL" clId="{FF505473-160D-40F6-9523-E3D66CD6DC4B}" dt="2023-04-14T00:00:24.874" v="62" actId="1076"/>
          <ac:spMkLst>
            <pc:docMk/>
            <pc:sldMk cId="736017071" sldId="257"/>
            <ac:spMk id="26" creationId="{2CDD07E8-961D-6A61-84E4-C5ED6ADAF36D}"/>
          </ac:spMkLst>
        </pc:spChg>
        <pc:spChg chg="mod">
          <ac:chgData name="Fazio, Vincent (Mineral Resources, Clayton)" userId="cf8f24ba-e8fa-4600-bbc5-229535f507ce" providerId="ADAL" clId="{FF505473-160D-40F6-9523-E3D66CD6DC4B}" dt="2023-04-14T00:17:54.771" v="419" actId="20577"/>
          <ac:spMkLst>
            <pc:docMk/>
            <pc:sldMk cId="736017071" sldId="257"/>
            <ac:spMk id="27" creationId="{B4409840-7B14-46D8-248B-4F476087F4C4}"/>
          </ac:spMkLst>
        </pc:spChg>
        <pc:spChg chg="mod">
          <ac:chgData name="Fazio, Vincent (Mineral Resources, Clayton)" userId="cf8f24ba-e8fa-4600-bbc5-229535f507ce" providerId="ADAL" clId="{FF505473-160D-40F6-9523-E3D66CD6DC4B}" dt="2023-04-14T00:17:16.706" v="415" actId="14100"/>
          <ac:spMkLst>
            <pc:docMk/>
            <pc:sldMk cId="736017071" sldId="257"/>
            <ac:spMk id="28" creationId="{AA8D3027-FFF8-8BBD-F389-DFE1247DFB5A}"/>
          </ac:spMkLst>
        </pc:spChg>
        <pc:spChg chg="mod">
          <ac:chgData name="Fazio, Vincent (Mineral Resources, Clayton)" userId="cf8f24ba-e8fa-4600-bbc5-229535f507ce" providerId="ADAL" clId="{FF505473-160D-40F6-9523-E3D66CD6DC4B}" dt="2023-04-14T00:00:24.874" v="62" actId="1076"/>
          <ac:spMkLst>
            <pc:docMk/>
            <pc:sldMk cId="736017071" sldId="257"/>
            <ac:spMk id="29" creationId="{52B96DC7-EEA6-DD5E-812B-1D8859412847}"/>
          </ac:spMkLst>
        </pc:spChg>
        <pc:spChg chg="mod">
          <ac:chgData name="Fazio, Vincent (Mineral Resources, Clayton)" userId="cf8f24ba-e8fa-4600-bbc5-229535f507ce" providerId="ADAL" clId="{FF505473-160D-40F6-9523-E3D66CD6DC4B}" dt="2023-04-14T00:00:24.874" v="62" actId="1076"/>
          <ac:spMkLst>
            <pc:docMk/>
            <pc:sldMk cId="736017071" sldId="257"/>
            <ac:spMk id="30" creationId="{EDA8AA89-2438-0F9F-7253-CCCBA4B654E6}"/>
          </ac:spMkLst>
        </pc:spChg>
        <pc:spChg chg="mod">
          <ac:chgData name="Fazio, Vincent (Mineral Resources, Clayton)" userId="cf8f24ba-e8fa-4600-bbc5-229535f507ce" providerId="ADAL" clId="{FF505473-160D-40F6-9523-E3D66CD6DC4B}" dt="2023-04-14T00:00:24.874" v="62" actId="1076"/>
          <ac:spMkLst>
            <pc:docMk/>
            <pc:sldMk cId="736017071" sldId="257"/>
            <ac:spMk id="31" creationId="{DC9008B9-D60B-4724-2919-822500F8E007}"/>
          </ac:spMkLst>
        </pc:spChg>
        <pc:spChg chg="mod">
          <ac:chgData name="Fazio, Vincent (Mineral Resources, Clayton)" userId="cf8f24ba-e8fa-4600-bbc5-229535f507ce" providerId="ADAL" clId="{FF505473-160D-40F6-9523-E3D66CD6DC4B}" dt="2023-04-14T00:00:24.874" v="62" actId="1076"/>
          <ac:spMkLst>
            <pc:docMk/>
            <pc:sldMk cId="736017071" sldId="257"/>
            <ac:spMk id="32" creationId="{00D206CE-C58B-87F3-FBBE-EFF0A228F9EC}"/>
          </ac:spMkLst>
        </pc:spChg>
        <pc:spChg chg="mod">
          <ac:chgData name="Fazio, Vincent (Mineral Resources, Clayton)" userId="cf8f24ba-e8fa-4600-bbc5-229535f507ce" providerId="ADAL" clId="{FF505473-160D-40F6-9523-E3D66CD6DC4B}" dt="2023-04-14T00:00:24.874" v="62" actId="1076"/>
          <ac:spMkLst>
            <pc:docMk/>
            <pc:sldMk cId="736017071" sldId="257"/>
            <ac:spMk id="33" creationId="{7D5C3B1A-9F77-301B-8627-42440A1937CF}"/>
          </ac:spMkLst>
        </pc:spChg>
        <pc:spChg chg="mod">
          <ac:chgData name="Fazio, Vincent (Mineral Resources, Clayton)" userId="cf8f24ba-e8fa-4600-bbc5-229535f507ce" providerId="ADAL" clId="{FF505473-160D-40F6-9523-E3D66CD6DC4B}" dt="2023-04-14T00:00:24.874" v="62" actId="1076"/>
          <ac:spMkLst>
            <pc:docMk/>
            <pc:sldMk cId="736017071" sldId="257"/>
            <ac:spMk id="34" creationId="{8FEB748C-CF60-A963-6D43-11ECCA5F3799}"/>
          </ac:spMkLst>
        </pc:spChg>
        <pc:spChg chg="mod">
          <ac:chgData name="Fazio, Vincent (Mineral Resources, Clayton)" userId="cf8f24ba-e8fa-4600-bbc5-229535f507ce" providerId="ADAL" clId="{FF505473-160D-40F6-9523-E3D66CD6DC4B}" dt="2023-04-19T01:48:45.924" v="2301" actId="20577"/>
          <ac:spMkLst>
            <pc:docMk/>
            <pc:sldMk cId="736017071" sldId="257"/>
            <ac:spMk id="35" creationId="{60D724E7-1A47-25D8-2CA0-7EA0171EE261}"/>
          </ac:spMkLst>
        </pc:spChg>
        <pc:spChg chg="mod">
          <ac:chgData name="Fazio, Vincent (Mineral Resources, Clayton)" userId="cf8f24ba-e8fa-4600-bbc5-229535f507ce" providerId="ADAL" clId="{FF505473-160D-40F6-9523-E3D66CD6DC4B}" dt="2023-04-14T00:00:24.874" v="62" actId="1076"/>
          <ac:spMkLst>
            <pc:docMk/>
            <pc:sldMk cId="736017071" sldId="257"/>
            <ac:spMk id="36" creationId="{0B334076-D6EA-FCCF-BB50-EB2EEC6E602C}"/>
          </ac:spMkLst>
        </pc:spChg>
        <pc:spChg chg="mod">
          <ac:chgData name="Fazio, Vincent (Mineral Resources, Clayton)" userId="cf8f24ba-e8fa-4600-bbc5-229535f507ce" providerId="ADAL" clId="{FF505473-160D-40F6-9523-E3D66CD6DC4B}" dt="2023-04-14T00:00:24.874" v="62" actId="1076"/>
          <ac:spMkLst>
            <pc:docMk/>
            <pc:sldMk cId="736017071" sldId="257"/>
            <ac:spMk id="37" creationId="{B1B3EE45-2C9E-976B-BD3F-BB0E28F112BE}"/>
          </ac:spMkLst>
        </pc:spChg>
        <pc:spChg chg="mod">
          <ac:chgData name="Fazio, Vincent (Mineral Resources, Clayton)" userId="cf8f24ba-e8fa-4600-bbc5-229535f507ce" providerId="ADAL" clId="{FF505473-160D-40F6-9523-E3D66CD6DC4B}" dt="2023-04-18T06:54:51.275" v="1775" actId="1076"/>
          <ac:spMkLst>
            <pc:docMk/>
            <pc:sldMk cId="736017071" sldId="257"/>
            <ac:spMk id="39" creationId="{524174F6-5E07-BE21-75A7-8C3267545890}"/>
          </ac:spMkLst>
        </pc:spChg>
        <pc:spChg chg="mod">
          <ac:chgData name="Fazio, Vincent (Mineral Resources, Clayton)" userId="cf8f24ba-e8fa-4600-bbc5-229535f507ce" providerId="ADAL" clId="{FF505473-160D-40F6-9523-E3D66CD6DC4B}" dt="2023-04-14T00:00:24.874" v="62" actId="1076"/>
          <ac:spMkLst>
            <pc:docMk/>
            <pc:sldMk cId="736017071" sldId="257"/>
            <ac:spMk id="40" creationId="{F62FD99B-6EFA-B722-27EF-A423FA263BDB}"/>
          </ac:spMkLst>
        </pc:spChg>
        <pc:spChg chg="mod">
          <ac:chgData name="Fazio, Vincent (Mineral Resources, Clayton)" userId="cf8f24ba-e8fa-4600-bbc5-229535f507ce" providerId="ADAL" clId="{FF505473-160D-40F6-9523-E3D66CD6DC4B}" dt="2023-04-14T00:17:35.066" v="418" actId="14100"/>
          <ac:spMkLst>
            <pc:docMk/>
            <pc:sldMk cId="736017071" sldId="257"/>
            <ac:spMk id="41" creationId="{0FCC8B70-AE8E-F76C-8B45-C57B4074EBC2}"/>
          </ac:spMkLst>
        </pc:spChg>
        <pc:spChg chg="mod">
          <ac:chgData name="Fazio, Vincent (Mineral Resources, Clayton)" userId="cf8f24ba-e8fa-4600-bbc5-229535f507ce" providerId="ADAL" clId="{FF505473-160D-40F6-9523-E3D66CD6DC4B}" dt="2023-04-14T00:00:24.874" v="62" actId="1076"/>
          <ac:spMkLst>
            <pc:docMk/>
            <pc:sldMk cId="736017071" sldId="257"/>
            <ac:spMk id="42" creationId="{D23DE832-9F64-14D7-49B1-39C22F11683D}"/>
          </ac:spMkLst>
        </pc:spChg>
        <pc:spChg chg="mod">
          <ac:chgData name="Fazio, Vincent (Mineral Resources, Clayton)" userId="cf8f24ba-e8fa-4600-bbc5-229535f507ce" providerId="ADAL" clId="{FF505473-160D-40F6-9523-E3D66CD6DC4B}" dt="2023-04-14T00:00:24.874" v="62" actId="1076"/>
          <ac:spMkLst>
            <pc:docMk/>
            <pc:sldMk cId="736017071" sldId="257"/>
            <ac:spMk id="43" creationId="{2A646F48-323C-C1BD-7CB9-8221DB0355C8}"/>
          </ac:spMkLst>
        </pc:spChg>
        <pc:spChg chg="mod">
          <ac:chgData name="Fazio, Vincent (Mineral Resources, Clayton)" userId="cf8f24ba-e8fa-4600-bbc5-229535f507ce" providerId="ADAL" clId="{FF505473-160D-40F6-9523-E3D66CD6DC4B}" dt="2023-04-19T01:47:12.068" v="2196" actId="20577"/>
          <ac:spMkLst>
            <pc:docMk/>
            <pc:sldMk cId="736017071" sldId="257"/>
            <ac:spMk id="44" creationId="{D16534F2-B1B4-30BA-21DE-9A39CDB68010}"/>
          </ac:spMkLst>
        </pc:spChg>
        <pc:spChg chg="mod">
          <ac:chgData name="Fazio, Vincent (Mineral Resources, Clayton)" userId="cf8f24ba-e8fa-4600-bbc5-229535f507ce" providerId="ADAL" clId="{FF505473-160D-40F6-9523-E3D66CD6DC4B}" dt="2023-04-14T00:00:24.874" v="62" actId="1076"/>
          <ac:spMkLst>
            <pc:docMk/>
            <pc:sldMk cId="736017071" sldId="257"/>
            <ac:spMk id="45" creationId="{5444B46B-D3F2-EC6F-F91C-AB5C3B03227F}"/>
          </ac:spMkLst>
        </pc:spChg>
        <pc:spChg chg="mod">
          <ac:chgData name="Fazio, Vincent (Mineral Resources, Clayton)" userId="cf8f24ba-e8fa-4600-bbc5-229535f507ce" providerId="ADAL" clId="{FF505473-160D-40F6-9523-E3D66CD6DC4B}" dt="2023-04-18T06:54:59.002" v="1776" actId="1076"/>
          <ac:spMkLst>
            <pc:docMk/>
            <pc:sldMk cId="736017071" sldId="257"/>
            <ac:spMk id="46" creationId="{4A41A588-332E-CF46-362A-F2CF96A6D1F0}"/>
          </ac:spMkLst>
        </pc:spChg>
        <pc:spChg chg="mod">
          <ac:chgData name="Fazio, Vincent (Mineral Resources, Clayton)" userId="cf8f24ba-e8fa-4600-bbc5-229535f507ce" providerId="ADAL" clId="{FF505473-160D-40F6-9523-E3D66CD6DC4B}" dt="2023-04-14T00:03:07.352" v="84" actId="1076"/>
          <ac:spMkLst>
            <pc:docMk/>
            <pc:sldMk cId="736017071" sldId="257"/>
            <ac:spMk id="48" creationId="{07C419CE-F473-F355-9D4B-B8C8AD264ADE}"/>
          </ac:spMkLst>
        </pc:spChg>
        <pc:spChg chg="mod">
          <ac:chgData name="Fazio, Vincent (Mineral Resources, Clayton)" userId="cf8f24ba-e8fa-4600-bbc5-229535f507ce" providerId="ADAL" clId="{FF505473-160D-40F6-9523-E3D66CD6DC4B}" dt="2023-04-14T00:00:24.874" v="62" actId="1076"/>
          <ac:spMkLst>
            <pc:docMk/>
            <pc:sldMk cId="736017071" sldId="257"/>
            <ac:spMk id="49" creationId="{E5E8D043-1F33-CC88-0517-D7FFCD1F3A5B}"/>
          </ac:spMkLst>
        </pc:spChg>
        <pc:spChg chg="mod">
          <ac:chgData name="Fazio, Vincent (Mineral Resources, Clayton)" userId="cf8f24ba-e8fa-4600-bbc5-229535f507ce" providerId="ADAL" clId="{FF505473-160D-40F6-9523-E3D66CD6DC4B}" dt="2023-04-14T00:00:24.874" v="62" actId="1076"/>
          <ac:spMkLst>
            <pc:docMk/>
            <pc:sldMk cId="736017071" sldId="257"/>
            <ac:spMk id="50" creationId="{8B9A8B33-F7A0-F686-C6AF-99F8D1070ED9}"/>
          </ac:spMkLst>
        </pc:spChg>
        <pc:spChg chg="mod">
          <ac:chgData name="Fazio, Vincent (Mineral Resources, Clayton)" userId="cf8f24ba-e8fa-4600-bbc5-229535f507ce" providerId="ADAL" clId="{FF505473-160D-40F6-9523-E3D66CD6DC4B}" dt="2023-04-14T00:00:24.874" v="62" actId="1076"/>
          <ac:spMkLst>
            <pc:docMk/>
            <pc:sldMk cId="736017071" sldId="257"/>
            <ac:spMk id="51" creationId="{69512107-A59E-5973-AFBA-F9F1F6B9883D}"/>
          </ac:spMkLst>
        </pc:spChg>
        <pc:spChg chg="mod">
          <ac:chgData name="Fazio, Vincent (Mineral Resources, Clayton)" userId="cf8f24ba-e8fa-4600-bbc5-229535f507ce" providerId="ADAL" clId="{FF505473-160D-40F6-9523-E3D66CD6DC4B}" dt="2023-04-14T00:00:24.874" v="62" actId="1076"/>
          <ac:spMkLst>
            <pc:docMk/>
            <pc:sldMk cId="736017071" sldId="257"/>
            <ac:spMk id="52" creationId="{38DBC82E-0D06-E06B-86DD-7CA80B1A7506}"/>
          </ac:spMkLst>
        </pc:spChg>
        <pc:spChg chg="mod">
          <ac:chgData name="Fazio, Vincent (Mineral Resources, Clayton)" userId="cf8f24ba-e8fa-4600-bbc5-229535f507ce" providerId="ADAL" clId="{FF505473-160D-40F6-9523-E3D66CD6DC4B}" dt="2023-04-14T00:16:58.442" v="413" actId="14100"/>
          <ac:spMkLst>
            <pc:docMk/>
            <pc:sldMk cId="736017071" sldId="257"/>
            <ac:spMk id="53" creationId="{62653458-D809-7D42-B6BD-DBD83FDECC0C}"/>
          </ac:spMkLst>
        </pc:spChg>
        <pc:spChg chg="mod">
          <ac:chgData name="Fazio, Vincent (Mineral Resources, Clayton)" userId="cf8f24ba-e8fa-4600-bbc5-229535f507ce" providerId="ADAL" clId="{FF505473-160D-40F6-9523-E3D66CD6DC4B}" dt="2023-04-14T00:00:24.874" v="62" actId="1076"/>
          <ac:spMkLst>
            <pc:docMk/>
            <pc:sldMk cId="736017071" sldId="257"/>
            <ac:spMk id="54" creationId="{7B8ABCF7-1DD7-3FCF-5BEF-C7CD12895928}"/>
          </ac:spMkLst>
        </pc:spChg>
        <pc:spChg chg="mod">
          <ac:chgData name="Fazio, Vincent (Mineral Resources, Clayton)" userId="cf8f24ba-e8fa-4600-bbc5-229535f507ce" providerId="ADAL" clId="{FF505473-160D-40F6-9523-E3D66CD6DC4B}" dt="2023-04-14T00:00:24.874" v="62" actId="1076"/>
          <ac:spMkLst>
            <pc:docMk/>
            <pc:sldMk cId="736017071" sldId="257"/>
            <ac:spMk id="55" creationId="{6874F7E0-7209-23CE-CE74-5946F09F4E52}"/>
          </ac:spMkLst>
        </pc:spChg>
        <pc:spChg chg="mod">
          <ac:chgData name="Fazio, Vincent (Mineral Resources, Clayton)" userId="cf8f24ba-e8fa-4600-bbc5-229535f507ce" providerId="ADAL" clId="{FF505473-160D-40F6-9523-E3D66CD6DC4B}" dt="2023-04-14T00:00:24.874" v="62" actId="1076"/>
          <ac:spMkLst>
            <pc:docMk/>
            <pc:sldMk cId="736017071" sldId="257"/>
            <ac:spMk id="56" creationId="{D07B1871-4671-632F-4EA0-5015A80A05D6}"/>
          </ac:spMkLst>
        </pc:spChg>
        <pc:spChg chg="mod">
          <ac:chgData name="Fazio, Vincent (Mineral Resources, Clayton)" userId="cf8f24ba-e8fa-4600-bbc5-229535f507ce" providerId="ADAL" clId="{FF505473-160D-40F6-9523-E3D66CD6DC4B}" dt="2023-04-14T00:00:24.874" v="62" actId="1076"/>
          <ac:spMkLst>
            <pc:docMk/>
            <pc:sldMk cId="736017071" sldId="257"/>
            <ac:spMk id="59" creationId="{4ADCBE71-DA0D-22A5-88F4-249276B7866A}"/>
          </ac:spMkLst>
        </pc:spChg>
        <pc:spChg chg="mod">
          <ac:chgData name="Fazio, Vincent (Mineral Resources, Clayton)" userId="cf8f24ba-e8fa-4600-bbc5-229535f507ce" providerId="ADAL" clId="{FF505473-160D-40F6-9523-E3D66CD6DC4B}" dt="2023-04-14T00:00:24.874" v="62" actId="1076"/>
          <ac:spMkLst>
            <pc:docMk/>
            <pc:sldMk cId="736017071" sldId="257"/>
            <ac:spMk id="60" creationId="{6C652BAC-BF16-5296-8FB7-F20E61E7A606}"/>
          </ac:spMkLst>
        </pc:spChg>
        <pc:spChg chg="mod">
          <ac:chgData name="Fazio, Vincent (Mineral Resources, Clayton)" userId="cf8f24ba-e8fa-4600-bbc5-229535f507ce" providerId="ADAL" clId="{FF505473-160D-40F6-9523-E3D66CD6DC4B}" dt="2023-04-14T00:00:24.874" v="62" actId="1076"/>
          <ac:spMkLst>
            <pc:docMk/>
            <pc:sldMk cId="736017071" sldId="257"/>
            <ac:spMk id="63" creationId="{0CA98BD3-1B9E-B2DB-2DAF-80258B130649}"/>
          </ac:spMkLst>
        </pc:spChg>
        <pc:spChg chg="mod">
          <ac:chgData name="Fazio, Vincent (Mineral Resources, Clayton)" userId="cf8f24ba-e8fa-4600-bbc5-229535f507ce" providerId="ADAL" clId="{FF505473-160D-40F6-9523-E3D66CD6DC4B}" dt="2023-04-14T00:23:03.992" v="445" actId="20577"/>
          <ac:spMkLst>
            <pc:docMk/>
            <pc:sldMk cId="736017071" sldId="257"/>
            <ac:spMk id="66" creationId="{F979E3AA-261E-E2AD-8873-140667237E22}"/>
          </ac:spMkLst>
        </pc:spChg>
        <pc:spChg chg="mod">
          <ac:chgData name="Fazio, Vincent (Mineral Resources, Clayton)" userId="cf8f24ba-e8fa-4600-bbc5-229535f507ce" providerId="ADAL" clId="{FF505473-160D-40F6-9523-E3D66CD6DC4B}" dt="2023-04-14T00:00:24.874" v="62" actId="1076"/>
          <ac:spMkLst>
            <pc:docMk/>
            <pc:sldMk cId="736017071" sldId="257"/>
            <ac:spMk id="67" creationId="{AFFA921C-C35D-CED7-2495-5376D4F22CF6}"/>
          </ac:spMkLst>
        </pc:spChg>
        <pc:spChg chg="mod">
          <ac:chgData name="Fazio, Vincent (Mineral Resources, Clayton)" userId="cf8f24ba-e8fa-4600-bbc5-229535f507ce" providerId="ADAL" clId="{FF505473-160D-40F6-9523-E3D66CD6DC4B}" dt="2023-04-14T00:00:24.874" v="62" actId="1076"/>
          <ac:spMkLst>
            <pc:docMk/>
            <pc:sldMk cId="736017071" sldId="257"/>
            <ac:spMk id="68" creationId="{97FCBD14-63B3-BA96-3824-CB94AE5CEC21}"/>
          </ac:spMkLst>
        </pc:spChg>
        <pc:spChg chg="mod">
          <ac:chgData name="Fazio, Vincent (Mineral Resources, Clayton)" userId="cf8f24ba-e8fa-4600-bbc5-229535f507ce" providerId="ADAL" clId="{FF505473-160D-40F6-9523-E3D66CD6DC4B}" dt="2023-04-14T08:04:55.514" v="536" actId="255"/>
          <ac:spMkLst>
            <pc:docMk/>
            <pc:sldMk cId="736017071" sldId="257"/>
            <ac:spMk id="70" creationId="{7004E028-D275-DEBB-36DF-CD4B09D1C252}"/>
          </ac:spMkLst>
        </pc:spChg>
        <pc:graphicFrameChg chg="mod">
          <ac:chgData name="Fazio, Vincent (Mineral Resources, Clayton)" userId="cf8f24ba-e8fa-4600-bbc5-229535f507ce" providerId="ADAL" clId="{FF505473-160D-40F6-9523-E3D66CD6DC4B}" dt="2023-04-14T00:15:24.836" v="402" actId="1076"/>
          <ac:graphicFrameMkLst>
            <pc:docMk/>
            <pc:sldMk cId="736017071" sldId="257"/>
            <ac:graphicFrameMk id="62" creationId="{04130A28-FB17-2D2D-9FC8-AB09205DF9FA}"/>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D31549-AB6A-C744-8360-AB4D217F6A75}"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7A2E9-F018-7741-861A-73E9CC383C26}" type="slidenum">
              <a:rPr lang="en-US" smtClean="0"/>
              <a:t>‹#›</a:t>
            </a:fld>
            <a:endParaRPr lang="en-US"/>
          </a:p>
        </p:txBody>
      </p:sp>
    </p:spTree>
    <p:extLst>
      <p:ext uri="{BB962C8B-B14F-4D97-AF65-F5344CB8AC3E}">
        <p14:creationId xmlns:p14="http://schemas.microsoft.com/office/powerpoint/2010/main" val="703003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D31549-AB6A-C744-8360-AB4D217F6A75}"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7A2E9-F018-7741-861A-73E9CC383C26}" type="slidenum">
              <a:rPr lang="en-US" smtClean="0"/>
              <a:t>‹#›</a:t>
            </a:fld>
            <a:endParaRPr lang="en-US"/>
          </a:p>
        </p:txBody>
      </p:sp>
    </p:spTree>
    <p:extLst>
      <p:ext uri="{BB962C8B-B14F-4D97-AF65-F5344CB8AC3E}">
        <p14:creationId xmlns:p14="http://schemas.microsoft.com/office/powerpoint/2010/main" val="2558921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D31549-AB6A-C744-8360-AB4D217F6A75}"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7A2E9-F018-7741-861A-73E9CC383C26}" type="slidenum">
              <a:rPr lang="en-US" smtClean="0"/>
              <a:t>‹#›</a:t>
            </a:fld>
            <a:endParaRPr lang="en-US"/>
          </a:p>
        </p:txBody>
      </p:sp>
    </p:spTree>
    <p:extLst>
      <p:ext uri="{BB962C8B-B14F-4D97-AF65-F5344CB8AC3E}">
        <p14:creationId xmlns:p14="http://schemas.microsoft.com/office/powerpoint/2010/main" val="2006537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D31549-AB6A-C744-8360-AB4D217F6A75}"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7A2E9-F018-7741-861A-73E9CC383C26}" type="slidenum">
              <a:rPr lang="en-US" smtClean="0"/>
              <a:t>‹#›</a:t>
            </a:fld>
            <a:endParaRPr lang="en-US"/>
          </a:p>
        </p:txBody>
      </p:sp>
    </p:spTree>
    <p:extLst>
      <p:ext uri="{BB962C8B-B14F-4D97-AF65-F5344CB8AC3E}">
        <p14:creationId xmlns:p14="http://schemas.microsoft.com/office/powerpoint/2010/main" val="1017678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1D31549-AB6A-C744-8360-AB4D217F6A75}"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7A2E9-F018-7741-861A-73E9CC383C26}" type="slidenum">
              <a:rPr lang="en-US" smtClean="0"/>
              <a:t>‹#›</a:t>
            </a:fld>
            <a:endParaRPr lang="en-US"/>
          </a:p>
        </p:txBody>
      </p:sp>
    </p:spTree>
    <p:extLst>
      <p:ext uri="{BB962C8B-B14F-4D97-AF65-F5344CB8AC3E}">
        <p14:creationId xmlns:p14="http://schemas.microsoft.com/office/powerpoint/2010/main" val="3827703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D31549-AB6A-C744-8360-AB4D217F6A75}" type="datetimeFigureOut">
              <a:rPr lang="en-US" smtClean="0"/>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47A2E9-F018-7741-861A-73E9CC383C26}" type="slidenum">
              <a:rPr lang="en-US" smtClean="0"/>
              <a:t>‹#›</a:t>
            </a:fld>
            <a:endParaRPr lang="en-US"/>
          </a:p>
        </p:txBody>
      </p:sp>
    </p:spTree>
    <p:extLst>
      <p:ext uri="{BB962C8B-B14F-4D97-AF65-F5344CB8AC3E}">
        <p14:creationId xmlns:p14="http://schemas.microsoft.com/office/powerpoint/2010/main" val="1698026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D31549-AB6A-C744-8360-AB4D217F6A75}" type="datetimeFigureOut">
              <a:rPr lang="en-US" smtClean="0"/>
              <a:t>4/24/2023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47A2E9-F018-7741-861A-73E9CC383C26}" type="slidenum">
              <a:rPr lang="en-US" smtClean="0"/>
              <a:t>‹#›</a:t>
            </a:fld>
            <a:endParaRPr lang="en-US"/>
          </a:p>
        </p:txBody>
      </p:sp>
    </p:spTree>
    <p:extLst>
      <p:ext uri="{BB962C8B-B14F-4D97-AF65-F5344CB8AC3E}">
        <p14:creationId xmlns:p14="http://schemas.microsoft.com/office/powerpoint/2010/main" val="4251345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D31549-AB6A-C744-8360-AB4D217F6A75}" type="datetimeFigureOut">
              <a:rPr lang="en-US" smtClean="0"/>
              <a:t>4/24/2023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47A2E9-F018-7741-861A-73E9CC383C26}" type="slidenum">
              <a:rPr lang="en-US" smtClean="0"/>
              <a:t>‹#›</a:t>
            </a:fld>
            <a:endParaRPr lang="en-US"/>
          </a:p>
        </p:txBody>
      </p:sp>
    </p:spTree>
    <p:extLst>
      <p:ext uri="{BB962C8B-B14F-4D97-AF65-F5344CB8AC3E}">
        <p14:creationId xmlns:p14="http://schemas.microsoft.com/office/powerpoint/2010/main" val="3031266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D31549-AB6A-C744-8360-AB4D217F6A75}" type="datetimeFigureOut">
              <a:rPr lang="en-US" smtClean="0"/>
              <a:t>4/24/2023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47A2E9-F018-7741-861A-73E9CC383C26}" type="slidenum">
              <a:rPr lang="en-US" smtClean="0"/>
              <a:t>‹#›</a:t>
            </a:fld>
            <a:endParaRPr lang="en-US"/>
          </a:p>
        </p:txBody>
      </p:sp>
    </p:spTree>
    <p:extLst>
      <p:ext uri="{BB962C8B-B14F-4D97-AF65-F5344CB8AC3E}">
        <p14:creationId xmlns:p14="http://schemas.microsoft.com/office/powerpoint/2010/main" val="2191648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41D31549-AB6A-C744-8360-AB4D217F6A75}" type="datetimeFigureOut">
              <a:rPr lang="en-US" smtClean="0"/>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47A2E9-F018-7741-861A-73E9CC383C26}" type="slidenum">
              <a:rPr lang="en-US" smtClean="0"/>
              <a:t>‹#›</a:t>
            </a:fld>
            <a:endParaRPr lang="en-US"/>
          </a:p>
        </p:txBody>
      </p:sp>
    </p:spTree>
    <p:extLst>
      <p:ext uri="{BB962C8B-B14F-4D97-AF65-F5344CB8AC3E}">
        <p14:creationId xmlns:p14="http://schemas.microsoft.com/office/powerpoint/2010/main" val="1146008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41D31549-AB6A-C744-8360-AB4D217F6A75}" type="datetimeFigureOut">
              <a:rPr lang="en-US" smtClean="0"/>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47A2E9-F018-7741-861A-73E9CC383C26}" type="slidenum">
              <a:rPr lang="en-US" smtClean="0"/>
              <a:t>‹#›</a:t>
            </a:fld>
            <a:endParaRPr lang="en-US"/>
          </a:p>
        </p:txBody>
      </p:sp>
    </p:spTree>
    <p:extLst>
      <p:ext uri="{BB962C8B-B14F-4D97-AF65-F5344CB8AC3E}">
        <p14:creationId xmlns:p14="http://schemas.microsoft.com/office/powerpoint/2010/main" val="70773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41D31549-AB6A-C744-8360-AB4D217F6A75}" type="datetimeFigureOut">
              <a:rPr lang="en-US" smtClean="0"/>
              <a:t>4/24/2023</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6D47A2E9-F018-7741-861A-73E9CC383C26}" type="slidenum">
              <a:rPr lang="en-US" smtClean="0"/>
              <a:t>‹#›</a:t>
            </a:fld>
            <a:endParaRPr lang="en-US"/>
          </a:p>
        </p:txBody>
      </p:sp>
    </p:spTree>
    <p:extLst>
      <p:ext uri="{BB962C8B-B14F-4D97-AF65-F5344CB8AC3E}">
        <p14:creationId xmlns:p14="http://schemas.microsoft.com/office/powerpoint/2010/main" val="39773706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github.com/AuScope/geomodel-2-3dweb" TargetMode="External"/><Relationship Id="rId13" Type="http://schemas.openxmlformats.org/officeDocument/2006/relationships/hyperlink" Target="https://www.openarchives.org/pmh/" TargetMode="External"/><Relationship Id="rId18" Type="http://schemas.openxmlformats.org/officeDocument/2006/relationships/hyperlink" Target="https://pypi.org/project/yake/" TargetMode="External"/><Relationship Id="rId3" Type="http://schemas.openxmlformats.org/officeDocument/2006/relationships/hyperlink" Target="http://portal.auscope.org.au/" TargetMode="External"/><Relationship Id="rId21" Type="http://schemas.openxmlformats.org/officeDocument/2006/relationships/hyperlink" Target="http://portal.auscope.org.au/geonetwork/srv/api/records/7b38d137-9600-4f61-8f29-c90ffbb82229/formatters/xml" TargetMode="External"/><Relationship Id="rId7" Type="http://schemas.openxmlformats.org/officeDocument/2006/relationships/hyperlink" Target="https://www.go-fair.org/" TargetMode="External"/><Relationship Id="rId12" Type="http://schemas.openxmlformats.org/officeDocument/2006/relationships/hyperlink" Target="https://geonetwork-opensource.org/manuals/4.0.x/en/annexes/standards/iso19139.html" TargetMode="External"/><Relationship Id="rId17" Type="http://schemas.openxmlformats.org/officeDocument/2006/relationships/hyperlink" Target="https://en.wikipedia.org/wiki/WebGL" TargetMode="External"/><Relationship Id="rId25" Type="http://schemas.openxmlformats.org/officeDocument/2006/relationships/hyperlink" Target="http://portal.auscope.org.au/geonetwork/srv/api/records/3b3fa2fa-7967-470c-baef-45e6abbf1169/formatters/xml" TargetMode="External"/><Relationship Id="rId2" Type="http://schemas.openxmlformats.org/officeDocument/2006/relationships/image" Target="../media/image1.emf"/><Relationship Id="rId16" Type="http://schemas.openxmlformats.org/officeDocument/2006/relationships/hyperlink" Target="https://apps.usgs.gov/thesaurus/" TargetMode="External"/><Relationship Id="rId20" Type="http://schemas.openxmlformats.org/officeDocument/2006/relationships/hyperlink" Target="https://www.dmp.wa.gov.au/" TargetMode="External"/><Relationship Id="rId1" Type="http://schemas.openxmlformats.org/officeDocument/2006/relationships/slideLayout" Target="../slideLayouts/slideLayout5.xml"/><Relationship Id="rId6" Type="http://schemas.openxmlformats.org/officeDocument/2006/relationships/hyperlink" Target="https://dspace.lyrasis.org/" TargetMode="External"/><Relationship Id="rId11" Type="http://schemas.openxmlformats.org/officeDocument/2006/relationships/hyperlink" Target="https://www.geonetwork-opensource.org/manuals/4.0.x/en/annexes/standards/iso19115-3.2018.html" TargetMode="External"/><Relationship Id="rId24" Type="http://schemas.openxmlformats.org/officeDocument/2006/relationships/hyperlink" Target="https://earthresources.vic.gov.au/" TargetMode="External"/><Relationship Id="rId5" Type="http://schemas.openxmlformats.org/officeDocument/2006/relationships/hyperlink" Target="https://ckan.org/" TargetMode="External"/><Relationship Id="rId15" Type="http://schemas.openxmlformats.org/officeDocument/2006/relationships/hyperlink" Target="https://huggingface.co/docs/transformers/model_doc/t5" TargetMode="External"/><Relationship Id="rId23" Type="http://schemas.openxmlformats.org/officeDocument/2006/relationships/hyperlink" Target="http://portal.auscope.org.au/geonetwork/srv/api/records/c32245c9-0d11-403d-8772-fa9ac41cdb15/formatters/xml" TargetMode="External"/><Relationship Id="rId10" Type="http://schemas.openxmlformats.org/officeDocument/2006/relationships/hyperlink" Target="https://en.wikipedia.org/wiki/GPT-J" TargetMode="External"/><Relationship Id="rId19" Type="http://schemas.openxmlformats.org/officeDocument/2006/relationships/hyperlink" Target="http://portal.auscope.org.au/geonetwork/srv/api/records/9d8d8f91-39b9-454b-b47b-8bb231e710bc/formatters/xml" TargetMode="External"/><Relationship Id="rId4" Type="http://schemas.openxmlformats.org/officeDocument/2006/relationships/hyperlink" Target="https://github.com/antarctica/metadata-library" TargetMode="External"/><Relationship Id="rId9" Type="http://schemas.openxmlformats.org/officeDocument/2006/relationships/hyperlink" Target="https://www.geonetwork-opensource.org/" TargetMode="External"/><Relationship Id="rId14" Type="http://schemas.openxmlformats.org/officeDocument/2006/relationships/hyperlink" Target="https://geopython.github.io/pygeometa/" TargetMode="External"/><Relationship Id="rId22" Type="http://schemas.openxmlformats.org/officeDocument/2006/relationships/hyperlink" Target="https://www.energymining.sa.gov.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0B334076-D6EA-FCCF-BB50-EB2EEC6E602C}"/>
              </a:ext>
            </a:extLst>
          </p:cNvPr>
          <p:cNvSpPr txBox="1"/>
          <p:nvPr/>
        </p:nvSpPr>
        <p:spPr>
          <a:xfrm>
            <a:off x="5547882" y="14970386"/>
            <a:ext cx="22957724" cy="7560691"/>
          </a:xfrm>
          <a:prstGeom prst="rect">
            <a:avLst/>
          </a:prstGeom>
          <a:solidFill>
            <a:srgbClr val="FFCCCC"/>
          </a:solidFill>
        </p:spPr>
        <p:txBody>
          <a:bodyPr wrap="square" rtlCol="0">
            <a:spAutoFit/>
          </a:bodyPr>
          <a:lstStyle/>
          <a:p>
            <a:endParaRPr lang="en-AU" dirty="0"/>
          </a:p>
        </p:txBody>
      </p:sp>
      <p:sp>
        <p:nvSpPr>
          <p:cNvPr id="5" name="Rectangle 4">
            <a:extLst>
              <a:ext uri="{FF2B5EF4-FFF2-40B4-BE49-F238E27FC236}">
                <a16:creationId xmlns:a16="http://schemas.microsoft.com/office/drawing/2014/main" id="{63D61449-54E8-BC66-8BCE-701DBF55B838}"/>
              </a:ext>
            </a:extLst>
          </p:cNvPr>
          <p:cNvSpPr/>
          <p:nvPr/>
        </p:nvSpPr>
        <p:spPr>
          <a:xfrm>
            <a:off x="5547882" y="24375971"/>
            <a:ext cx="18765036" cy="393580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2" name="Rectangle 51">
            <a:extLst>
              <a:ext uri="{FF2B5EF4-FFF2-40B4-BE49-F238E27FC236}">
                <a16:creationId xmlns:a16="http://schemas.microsoft.com/office/drawing/2014/main" id="{38DBC82E-0D06-E06B-86DD-7CA80B1A7506}"/>
              </a:ext>
            </a:extLst>
          </p:cNvPr>
          <p:cNvSpPr/>
          <p:nvPr/>
        </p:nvSpPr>
        <p:spPr>
          <a:xfrm>
            <a:off x="10248070" y="15566409"/>
            <a:ext cx="7795657" cy="6708025"/>
          </a:xfrm>
          <a:prstGeom prst="rect">
            <a:avLst/>
          </a:prstGeom>
          <a:solidFill>
            <a:srgbClr val="CCECFF"/>
          </a:solidFill>
          <a:ln w="12700">
            <a:solidFill>
              <a:schemeClr val="tx1"/>
            </a:solidFill>
          </a:ln>
        </p:spPr>
        <p:style>
          <a:lnRef idx="2">
            <a:schemeClr val="accent2"/>
          </a:lnRef>
          <a:fillRef idx="1">
            <a:schemeClr val="lt1"/>
          </a:fillRef>
          <a:effectRef idx="0">
            <a:schemeClr val="accent2"/>
          </a:effectRef>
          <a:fontRef idx="minor">
            <a:schemeClr val="dk1"/>
          </a:fontRef>
        </p:style>
        <p:txBody>
          <a:bodyPr rtlCol="0" anchor="t" anchorCtr="0"/>
          <a:lstStyle/>
          <a:p>
            <a:pPr algn="ctr"/>
            <a:r>
              <a:rPr lang="en-AU" sz="3200" dirty="0"/>
              <a:t>Python scripts</a:t>
            </a:r>
          </a:p>
        </p:txBody>
      </p:sp>
      <p:sp>
        <p:nvSpPr>
          <p:cNvPr id="2" name="Title 1">
            <a:extLst>
              <a:ext uri="{FF2B5EF4-FFF2-40B4-BE49-F238E27FC236}">
                <a16:creationId xmlns:a16="http://schemas.microsoft.com/office/drawing/2014/main" id="{F2C3CA01-4E71-FB48-AECC-AC5D669EAFF4}"/>
              </a:ext>
            </a:extLst>
          </p:cNvPr>
          <p:cNvSpPr>
            <a:spLocks noGrp="1"/>
          </p:cNvSpPr>
          <p:nvPr>
            <p:ph type="title"/>
          </p:nvPr>
        </p:nvSpPr>
        <p:spPr>
          <a:xfrm>
            <a:off x="1976581" y="4206846"/>
            <a:ext cx="26112370" cy="2025132"/>
          </a:xfrm>
          <a:solidFill>
            <a:srgbClr val="59C2AA"/>
          </a:solidFill>
        </p:spPr>
        <p:txBody>
          <a:bodyPr anchor="t">
            <a:noAutofit/>
          </a:bodyPr>
          <a:lstStyle/>
          <a:p>
            <a:r>
              <a:rPr lang="en-AU" sz="6600" dirty="0">
                <a:solidFill>
                  <a:schemeClr val="bg1"/>
                </a:solidFill>
                <a:latin typeface="Arial" panose="020B0604020202020204" pitchFamily="34" charset="0"/>
                <a:cs typeface="Arial" panose="020B0604020202020204" pitchFamily="34" charset="0"/>
              </a:rPr>
              <a:t>How AuScope 3D Geomodels Portal integrates relatively metadata-poor geological models into its metadata infrastructure</a:t>
            </a:r>
            <a:br>
              <a:rPr lang="en-AU" sz="6600" dirty="0">
                <a:solidFill>
                  <a:schemeClr val="bg1"/>
                </a:solidFill>
                <a:latin typeface="Arial" panose="020B0604020202020204" pitchFamily="34" charset="0"/>
                <a:cs typeface="Arial" panose="020B0604020202020204" pitchFamily="34" charset="0"/>
              </a:rPr>
            </a:br>
            <a:br>
              <a:rPr lang="en-AU" sz="6600" dirty="0">
                <a:solidFill>
                  <a:schemeClr val="bg1"/>
                </a:solidFill>
                <a:latin typeface="Arial" panose="020B0604020202020204" pitchFamily="34" charset="0"/>
                <a:cs typeface="Arial" panose="020B0604020202020204" pitchFamily="34" charset="0"/>
              </a:rPr>
            </a:br>
            <a:endParaRPr lang="en-US" sz="6600" dirty="0">
              <a:solidFill>
                <a:schemeClr val="bg1"/>
              </a:solidFill>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E73849BD-E667-6643-ABB8-FD64BBF6CA01}"/>
              </a:ext>
            </a:extLst>
          </p:cNvPr>
          <p:cNvSpPr txBox="1">
            <a:spLocks/>
          </p:cNvSpPr>
          <p:nvPr/>
        </p:nvSpPr>
        <p:spPr>
          <a:xfrm>
            <a:off x="1976580" y="7000373"/>
            <a:ext cx="26112371" cy="5246472"/>
          </a:xfrm>
          <a:prstGeom prst="rect">
            <a:avLst/>
          </a:prstGeom>
        </p:spPr>
        <p:txBody>
          <a:bodyPr vert="horz" lIns="91440" tIns="45720" rIns="91440" bIns="45720" rtlCol="0" anchor="t">
            <a:noAutofit/>
          </a:bodyPr>
          <a:lst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a:lstStyle>
          <a:p>
            <a:pPr>
              <a:lnSpc>
                <a:spcPct val="120000"/>
              </a:lnSpc>
              <a:spcBef>
                <a:spcPts val="0"/>
              </a:spcBef>
              <a:spcAft>
                <a:spcPts val="1800"/>
              </a:spcAft>
            </a:pPr>
            <a:r>
              <a:rPr lang="en-AU" sz="2400" dirty="0">
                <a:solidFill>
                  <a:srgbClr val="201F50"/>
                </a:solidFill>
                <a:latin typeface="Arial" panose="020B0604020202020204" pitchFamily="34" charset="0"/>
                <a:cs typeface="Arial" panose="020B0604020202020204" pitchFamily="34" charset="0"/>
              </a:rPr>
              <a:t>The AuScope 3D Geomodels Portal is a website designed to display a variety of geological models and associated datasets and information from all over the Australian continent. The models are imported from publicly available sources, namely Australian government geological surveys and research organisations. Often the models come in the form of downloadable file packages designed to be viewed in specialised geological software applications. They usually contain enough information to view the model’s structural geometry, datasets and a minimal amount of geological textual information. Seldom do they contain substantial metadata, often they were created before the term ‘FAIR’ was coined or the importance of metadata had dawned upon many of us. This creates challenges for data providers and aggregators trying to maintain a certain standard of FAIR compliance across all their offerings. How to improve the standard of FAIR compliance of metadata extracted from these models? How to integrate these models into existing metadata infrastructure? For the Geomodels portal, these concerns are alleviated within the automated model transformation software. This software transforms the source file packages into a format suitable for display in a modern WebGL compliant browser. Owing to the nature of the model source files only a very modest amount of metadata can be extracted. Hence other sources of metadata must be introduced. For example, often the dataset provider will publish a downloadable PDF report file or a description on a web page associated with the model. Automated textual analysis is used to extract more information from these sources. At the end of the transformation process, an ISO-compliant metadata record is created for importing into a GeoNetwork catalog. The GeoNetwork catalog record can be used for integration with other applications. For example AuScope’s flagship portal, the AuScope Portal, displays information, download links and a geospatial footprint of models on a map. The metadata can also be displayed in the Geomodels Portal.</a:t>
            </a:r>
          </a:p>
        </p:txBody>
      </p:sp>
      <p:pic>
        <p:nvPicPr>
          <p:cNvPr id="14" name="Picture 13">
            <a:extLst>
              <a:ext uri="{FF2B5EF4-FFF2-40B4-BE49-F238E27FC236}">
                <a16:creationId xmlns:a16="http://schemas.microsoft.com/office/drawing/2014/main" id="{3DBCFEBA-4D57-2140-BD6A-3A7E67BA8F75}"/>
              </a:ext>
            </a:extLst>
          </p:cNvPr>
          <p:cNvPicPr>
            <a:picLocks noChangeAspect="1"/>
          </p:cNvPicPr>
          <p:nvPr/>
        </p:nvPicPr>
        <p:blipFill>
          <a:blip r:embed="rId2"/>
          <a:stretch>
            <a:fillRect/>
          </a:stretch>
        </p:blipFill>
        <p:spPr>
          <a:xfrm>
            <a:off x="18180743" y="2278912"/>
            <a:ext cx="10016990" cy="1694849"/>
          </a:xfrm>
          <a:prstGeom prst="rect">
            <a:avLst/>
          </a:prstGeom>
        </p:spPr>
      </p:pic>
      <p:sp>
        <p:nvSpPr>
          <p:cNvPr id="21" name="Content Placeholder 3">
            <a:extLst>
              <a:ext uri="{FF2B5EF4-FFF2-40B4-BE49-F238E27FC236}">
                <a16:creationId xmlns:a16="http://schemas.microsoft.com/office/drawing/2014/main" id="{B2B60707-F595-4548-98F7-670EDCB11995}"/>
              </a:ext>
            </a:extLst>
          </p:cNvPr>
          <p:cNvSpPr txBox="1">
            <a:spLocks/>
          </p:cNvSpPr>
          <p:nvPr/>
        </p:nvSpPr>
        <p:spPr>
          <a:xfrm>
            <a:off x="1708525" y="13903039"/>
            <a:ext cx="26280005" cy="16365218"/>
          </a:xfrm>
          <a:prstGeom prst="rect">
            <a:avLst/>
          </a:prstGeom>
        </p:spPr>
        <p:txBody>
          <a:bodyPr vert="horz" lIns="90000" tIns="45720" rIns="91440" bIns="45720" rtlCol="0">
            <a:noAutofit/>
          </a:bodyPr>
          <a:lst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a:lstStyle>
          <a:p>
            <a:pPr marL="0" indent="0">
              <a:lnSpc>
                <a:spcPct val="120000"/>
              </a:lnSpc>
              <a:spcBef>
                <a:spcPts val="1800"/>
              </a:spcBef>
              <a:spcAft>
                <a:spcPts val="1800"/>
              </a:spcAft>
              <a:buFont typeface="Arial" panose="020B0604020202020204" pitchFamily="34" charset="0"/>
              <a:buNone/>
            </a:pPr>
            <a:endParaRPr lang="en-AU" sz="2200" dirty="0"/>
          </a:p>
        </p:txBody>
      </p:sp>
      <p:sp>
        <p:nvSpPr>
          <p:cNvPr id="25" name="Content Placeholder 3">
            <a:extLst>
              <a:ext uri="{FF2B5EF4-FFF2-40B4-BE49-F238E27FC236}">
                <a16:creationId xmlns:a16="http://schemas.microsoft.com/office/drawing/2014/main" id="{18452274-67A2-3045-88A3-0BF2849220A0}"/>
              </a:ext>
            </a:extLst>
          </p:cNvPr>
          <p:cNvSpPr txBox="1">
            <a:spLocks/>
          </p:cNvSpPr>
          <p:nvPr/>
        </p:nvSpPr>
        <p:spPr>
          <a:xfrm>
            <a:off x="2085362" y="40161727"/>
            <a:ext cx="26112371" cy="796538"/>
          </a:xfrm>
          <a:prstGeom prst="rect">
            <a:avLst/>
          </a:prstGeom>
        </p:spPr>
        <p:txBody>
          <a:bodyPr vert="horz" lIns="90000" tIns="45720" rIns="91440" bIns="45720" rtlCol="0">
            <a:noAutofit/>
          </a:bodyPr>
          <a:lst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a:lstStyle>
          <a:p>
            <a:pPr marL="0" indent="0">
              <a:lnSpc>
                <a:spcPct val="120000"/>
              </a:lnSpc>
              <a:spcBef>
                <a:spcPts val="1800"/>
              </a:spcBef>
              <a:spcAft>
                <a:spcPts val="1800"/>
              </a:spcAft>
              <a:buNone/>
            </a:pPr>
            <a:r>
              <a:rPr lang="en-AU" sz="4000" dirty="0">
                <a:solidFill>
                  <a:srgbClr val="59C2AA"/>
                </a:solidFill>
                <a:latin typeface="Arial" panose="020B0604020202020204" pitchFamily="34" charset="0"/>
                <a:cs typeface="Arial" panose="020B0604020202020204" pitchFamily="34" charset="0"/>
              </a:rPr>
              <a:t>Join us online:   </a:t>
            </a:r>
            <a:r>
              <a:rPr lang="en-AU" sz="4000" b="1" dirty="0">
                <a:solidFill>
                  <a:srgbClr val="59C2AA"/>
                </a:solidFill>
                <a:latin typeface="Arial" panose="020B0604020202020204" pitchFamily="34" charset="0"/>
                <a:cs typeface="Arial" panose="020B0604020202020204" pitchFamily="34" charset="0"/>
              </a:rPr>
              <a:t>auscope.org.au     </a:t>
            </a:r>
            <a:r>
              <a:rPr lang="en-AU" sz="4000" dirty="0">
                <a:solidFill>
                  <a:srgbClr val="59C2AA"/>
                </a:solidFill>
                <a:latin typeface="Arial" panose="020B0604020202020204" pitchFamily="34" charset="0"/>
                <a:cs typeface="Arial" panose="020B0604020202020204" pitchFamily="34" charset="0"/>
              </a:rPr>
              <a:t>|     Twitter, LinkedIn and YouTube @</a:t>
            </a:r>
            <a:r>
              <a:rPr lang="en-AU" sz="4000" b="1" dirty="0">
                <a:solidFill>
                  <a:srgbClr val="59C2AA"/>
                </a:solidFill>
                <a:latin typeface="Arial" panose="020B0604020202020204" pitchFamily="34" charset="0"/>
                <a:cs typeface="Arial" panose="020B0604020202020204" pitchFamily="34" charset="0"/>
              </a:rPr>
              <a:t>AuScope</a:t>
            </a:r>
            <a:r>
              <a:rPr lang="en-AU" sz="4000" dirty="0">
                <a:solidFill>
                  <a:srgbClr val="59C2AA"/>
                </a:solidFill>
                <a:latin typeface="Arial" panose="020B0604020202020204" pitchFamily="34" charset="0"/>
                <a:cs typeface="Arial" panose="020B0604020202020204" pitchFamily="34" charset="0"/>
              </a:rPr>
              <a:t>     |     </a:t>
            </a:r>
            <a:r>
              <a:rPr lang="en-AU" sz="4000" b="1" dirty="0">
                <a:solidFill>
                  <a:srgbClr val="59C2AA"/>
                </a:solidFill>
                <a:latin typeface="Arial" panose="020B0604020202020204" pitchFamily="34" charset="0"/>
                <a:cs typeface="Arial" panose="020B0604020202020204" pitchFamily="34" charset="0"/>
              </a:rPr>
              <a:t>info@auscope.org.au</a:t>
            </a:r>
          </a:p>
        </p:txBody>
      </p:sp>
      <p:sp>
        <p:nvSpPr>
          <p:cNvPr id="3" name="Rectangle 1">
            <a:extLst>
              <a:ext uri="{FF2B5EF4-FFF2-40B4-BE49-F238E27FC236}">
                <a16:creationId xmlns:a16="http://schemas.microsoft.com/office/drawing/2014/main" id="{8E337C0E-BCBA-4043-9214-0194B3FDFC9E}"/>
              </a:ext>
            </a:extLst>
          </p:cNvPr>
          <p:cNvSpPr>
            <a:spLocks noChangeArrowheads="1"/>
          </p:cNvSpPr>
          <p:nvPr/>
        </p:nvSpPr>
        <p:spPr bwMode="auto">
          <a:xfrm>
            <a:off x="1916898" y="6406271"/>
            <a:ext cx="1131553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1" u="none" strike="noStrike" cap="none" normalizeH="0" baseline="0" dirty="0">
                <a:ln>
                  <a:noFill/>
                </a:ln>
                <a:solidFill>
                  <a:srgbClr val="201F50"/>
                </a:solidFill>
                <a:effectLst/>
                <a:latin typeface="Arial" panose="020B0604020202020204" pitchFamily="34" charset="0"/>
              </a:rPr>
              <a:t>Vincent Fazio, CSIRO Mineral Resources, Australia (vincent.fazio@csiro.au) </a:t>
            </a:r>
          </a:p>
        </p:txBody>
      </p:sp>
      <p:sp>
        <p:nvSpPr>
          <p:cNvPr id="9" name="Rectangle 8">
            <a:extLst>
              <a:ext uri="{FF2B5EF4-FFF2-40B4-BE49-F238E27FC236}">
                <a16:creationId xmlns:a16="http://schemas.microsoft.com/office/drawing/2014/main" id="{F618913C-E70C-140B-2860-4A43F8988C28}"/>
              </a:ext>
            </a:extLst>
          </p:cNvPr>
          <p:cNvSpPr/>
          <p:nvPr/>
        </p:nvSpPr>
        <p:spPr>
          <a:xfrm>
            <a:off x="10979568" y="25177409"/>
            <a:ext cx="6538017" cy="28115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Model transformation software (geomodel-2-3dweb)</a:t>
            </a:r>
          </a:p>
        </p:txBody>
      </p:sp>
      <p:sp>
        <p:nvSpPr>
          <p:cNvPr id="11" name="Rectangle 10">
            <a:extLst>
              <a:ext uri="{FF2B5EF4-FFF2-40B4-BE49-F238E27FC236}">
                <a16:creationId xmlns:a16="http://schemas.microsoft.com/office/drawing/2014/main" id="{A67E4EED-4A18-30DB-1342-BAF3108506E2}"/>
              </a:ext>
            </a:extLst>
          </p:cNvPr>
          <p:cNvSpPr/>
          <p:nvPr/>
        </p:nvSpPr>
        <p:spPr>
          <a:xfrm>
            <a:off x="5932233" y="17753668"/>
            <a:ext cx="1528049" cy="76522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AU" sz="3200" dirty="0"/>
              <a:t>dSpace</a:t>
            </a:r>
          </a:p>
        </p:txBody>
      </p:sp>
      <p:sp>
        <p:nvSpPr>
          <p:cNvPr id="12" name="Rectangle 11">
            <a:extLst>
              <a:ext uri="{FF2B5EF4-FFF2-40B4-BE49-F238E27FC236}">
                <a16:creationId xmlns:a16="http://schemas.microsoft.com/office/drawing/2014/main" id="{DDA27718-2340-5510-123D-79821B12DB56}"/>
              </a:ext>
            </a:extLst>
          </p:cNvPr>
          <p:cNvSpPr/>
          <p:nvPr/>
        </p:nvSpPr>
        <p:spPr>
          <a:xfrm>
            <a:off x="5921098" y="16909350"/>
            <a:ext cx="2413302" cy="74101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AU" sz="3200" dirty="0"/>
              <a:t>GeoNetwork</a:t>
            </a:r>
          </a:p>
        </p:txBody>
      </p:sp>
      <p:sp>
        <p:nvSpPr>
          <p:cNvPr id="13" name="Rectangle 12">
            <a:extLst>
              <a:ext uri="{FF2B5EF4-FFF2-40B4-BE49-F238E27FC236}">
                <a16:creationId xmlns:a16="http://schemas.microsoft.com/office/drawing/2014/main" id="{E49DBFC2-A766-CDD2-7089-969AD9E098BF}"/>
              </a:ext>
            </a:extLst>
          </p:cNvPr>
          <p:cNvSpPr/>
          <p:nvPr/>
        </p:nvSpPr>
        <p:spPr>
          <a:xfrm>
            <a:off x="5932233" y="18643056"/>
            <a:ext cx="1528050" cy="82319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AU" sz="3200" dirty="0"/>
              <a:t>ckan</a:t>
            </a:r>
          </a:p>
        </p:txBody>
      </p:sp>
      <p:sp>
        <p:nvSpPr>
          <p:cNvPr id="16" name="Rectangle 15">
            <a:extLst>
              <a:ext uri="{FF2B5EF4-FFF2-40B4-BE49-F238E27FC236}">
                <a16:creationId xmlns:a16="http://schemas.microsoft.com/office/drawing/2014/main" id="{0E7BE91A-3361-A71D-51F4-46272AC155A2}"/>
              </a:ext>
            </a:extLst>
          </p:cNvPr>
          <p:cNvSpPr/>
          <p:nvPr/>
        </p:nvSpPr>
        <p:spPr>
          <a:xfrm>
            <a:off x="7460926" y="17858083"/>
            <a:ext cx="2094992" cy="6244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OAI-PMH</a:t>
            </a:r>
          </a:p>
        </p:txBody>
      </p:sp>
      <p:sp>
        <p:nvSpPr>
          <p:cNvPr id="17" name="Rectangle 16">
            <a:extLst>
              <a:ext uri="{FF2B5EF4-FFF2-40B4-BE49-F238E27FC236}">
                <a16:creationId xmlns:a16="http://schemas.microsoft.com/office/drawing/2014/main" id="{B005E905-5BA6-FEA8-4ACA-9F5C1457DAF4}"/>
              </a:ext>
            </a:extLst>
          </p:cNvPr>
          <p:cNvSpPr/>
          <p:nvPr/>
        </p:nvSpPr>
        <p:spPr>
          <a:xfrm>
            <a:off x="10918902" y="20731901"/>
            <a:ext cx="2894623" cy="14565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Keywords</a:t>
            </a:r>
          </a:p>
          <a:p>
            <a:pPr algn="ctr"/>
            <a:r>
              <a:rPr lang="en-AU" sz="3200" dirty="0"/>
              <a:t> (YAKE &amp; USGS Thesaurus) </a:t>
            </a:r>
          </a:p>
        </p:txBody>
      </p:sp>
      <p:sp>
        <p:nvSpPr>
          <p:cNvPr id="18" name="Rectangle 17">
            <a:extLst>
              <a:ext uri="{FF2B5EF4-FFF2-40B4-BE49-F238E27FC236}">
                <a16:creationId xmlns:a16="http://schemas.microsoft.com/office/drawing/2014/main" id="{AF34932D-4E11-3F55-36F3-CF082CF4568D}"/>
              </a:ext>
            </a:extLst>
          </p:cNvPr>
          <p:cNvSpPr/>
          <p:nvPr/>
        </p:nvSpPr>
        <p:spPr>
          <a:xfrm>
            <a:off x="11021410" y="17763853"/>
            <a:ext cx="6302498" cy="15449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Output ISO19115 metadata</a:t>
            </a:r>
          </a:p>
          <a:p>
            <a:pPr algn="ctr"/>
            <a:r>
              <a:rPr lang="en-AU" sz="3200" dirty="0"/>
              <a:t> (pygeometa)</a:t>
            </a:r>
          </a:p>
        </p:txBody>
      </p:sp>
      <p:sp>
        <p:nvSpPr>
          <p:cNvPr id="23" name="Rectangle 22">
            <a:extLst>
              <a:ext uri="{FF2B5EF4-FFF2-40B4-BE49-F238E27FC236}">
                <a16:creationId xmlns:a16="http://schemas.microsoft.com/office/drawing/2014/main" id="{BF7FB005-1F2A-07A9-AFD7-3C88CD25A893}"/>
              </a:ext>
            </a:extLst>
          </p:cNvPr>
          <p:cNvSpPr/>
          <p:nvPr/>
        </p:nvSpPr>
        <p:spPr>
          <a:xfrm>
            <a:off x="22443142" y="18385059"/>
            <a:ext cx="2651760" cy="28115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AU" sz="3200" dirty="0"/>
              <a:t>AuScope GeoNetwork</a:t>
            </a:r>
            <a:br>
              <a:rPr lang="en-AU" sz="3200" dirty="0"/>
            </a:br>
            <a:r>
              <a:rPr lang="en-AU" sz="3200" dirty="0"/>
              <a:t>metadata catalog</a:t>
            </a:r>
          </a:p>
        </p:txBody>
      </p:sp>
      <p:sp>
        <p:nvSpPr>
          <p:cNvPr id="24" name="Rectangle 23">
            <a:extLst>
              <a:ext uri="{FF2B5EF4-FFF2-40B4-BE49-F238E27FC236}">
                <a16:creationId xmlns:a16="http://schemas.microsoft.com/office/drawing/2014/main" id="{E8F87A9F-FE06-17FC-79A2-EFDFBE434C2E}"/>
              </a:ext>
            </a:extLst>
          </p:cNvPr>
          <p:cNvSpPr/>
          <p:nvPr/>
        </p:nvSpPr>
        <p:spPr>
          <a:xfrm>
            <a:off x="26176168" y="18396400"/>
            <a:ext cx="2130271" cy="28115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AU" sz="3200" dirty="0"/>
              <a:t>AuScope Portal</a:t>
            </a:r>
          </a:p>
        </p:txBody>
      </p:sp>
      <p:sp>
        <p:nvSpPr>
          <p:cNvPr id="26" name="Rectangle 25">
            <a:extLst>
              <a:ext uri="{FF2B5EF4-FFF2-40B4-BE49-F238E27FC236}">
                <a16:creationId xmlns:a16="http://schemas.microsoft.com/office/drawing/2014/main" id="{2CDD07E8-961D-6A61-84E4-C5ED6ADAF36D}"/>
              </a:ext>
            </a:extLst>
          </p:cNvPr>
          <p:cNvSpPr/>
          <p:nvPr/>
        </p:nvSpPr>
        <p:spPr>
          <a:xfrm>
            <a:off x="7460926" y="18753568"/>
            <a:ext cx="2094992" cy="6244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CKAN API</a:t>
            </a:r>
          </a:p>
        </p:txBody>
      </p:sp>
      <p:sp>
        <p:nvSpPr>
          <p:cNvPr id="27" name="Flowchart: Multidocument 26">
            <a:extLst>
              <a:ext uri="{FF2B5EF4-FFF2-40B4-BE49-F238E27FC236}">
                <a16:creationId xmlns:a16="http://schemas.microsoft.com/office/drawing/2014/main" id="{B4409840-7B14-46D8-248B-4F476087F4C4}"/>
              </a:ext>
            </a:extLst>
          </p:cNvPr>
          <p:cNvSpPr/>
          <p:nvPr/>
        </p:nvSpPr>
        <p:spPr>
          <a:xfrm>
            <a:off x="5846917" y="25182495"/>
            <a:ext cx="3966464" cy="2845635"/>
          </a:xfrm>
          <a:prstGeom prst="flowChartMulti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350773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3507730" rtl="0" eaLnBrk="1" fontAlgn="auto" latinLnBrk="0" hangingPunct="1">
              <a:lnSpc>
                <a:spcPct val="100000"/>
              </a:lnSpc>
              <a:spcBef>
                <a:spcPts val="0"/>
              </a:spcBef>
              <a:spcAft>
                <a:spcPts val="0"/>
              </a:spcAft>
              <a:buClrTx/>
              <a:buSzTx/>
              <a:buFontTx/>
              <a:buNone/>
              <a:tabLst/>
              <a:defRPr/>
            </a:pPr>
            <a:r>
              <a:rPr kumimoji="0" lang="en-AU" sz="3200" b="0" i="0" u="none" strike="noStrike" kern="1200" cap="none" spc="0" normalizeH="0" baseline="0" noProof="0" dirty="0">
                <a:ln>
                  <a:noFill/>
                </a:ln>
                <a:solidFill>
                  <a:prstClr val="white"/>
                </a:solidFill>
                <a:effectLst/>
                <a:uLnTx/>
                <a:uFillTx/>
                <a:latin typeface="Calibri" panose="020F0502020204030204"/>
                <a:ea typeface="+mn-ea"/>
                <a:cs typeface="+mn-cs"/>
              </a:rPr>
              <a:t>Model source files</a:t>
            </a:r>
          </a:p>
          <a:p>
            <a:pPr marL="0" marR="0" lvl="0" indent="0" algn="ctr" defTabSz="3507730" rtl="0" eaLnBrk="1" fontAlgn="auto" latinLnBrk="0" hangingPunct="1">
              <a:lnSpc>
                <a:spcPct val="100000"/>
              </a:lnSpc>
              <a:spcBef>
                <a:spcPts val="0"/>
              </a:spcBef>
              <a:spcAft>
                <a:spcPts val="0"/>
              </a:spcAft>
              <a:buClrTx/>
              <a:buSzTx/>
              <a:buFontTx/>
              <a:buNone/>
              <a:tabLst/>
              <a:defRPr/>
            </a:pPr>
            <a:r>
              <a:rPr kumimoji="0" lang="en-AU" sz="3200" b="0" i="0" u="none" strike="noStrike" kern="1200" cap="none" spc="0" normalizeH="0" baseline="0" noProof="0" dirty="0">
                <a:ln>
                  <a:noFill/>
                </a:ln>
                <a:solidFill>
                  <a:prstClr val="white"/>
                </a:solidFill>
                <a:effectLst/>
                <a:uLnTx/>
                <a:uFillTx/>
                <a:latin typeface="Calibri" panose="020F0502020204030204"/>
                <a:ea typeface="+mn-ea"/>
                <a:cs typeface="+mn-cs"/>
              </a:rPr>
              <a:t>e.g.  GOCAD object files </a:t>
            </a:r>
          </a:p>
          <a:p>
            <a:pPr algn="ctr"/>
            <a:endParaRPr lang="en-AU" dirty="0"/>
          </a:p>
        </p:txBody>
      </p:sp>
      <p:sp>
        <p:nvSpPr>
          <p:cNvPr id="28" name="Flowchart: Multidocument 27">
            <a:extLst>
              <a:ext uri="{FF2B5EF4-FFF2-40B4-BE49-F238E27FC236}">
                <a16:creationId xmlns:a16="http://schemas.microsoft.com/office/drawing/2014/main" id="{AA8D3027-FFF8-8BBD-F389-DFE1247DFB5A}"/>
              </a:ext>
            </a:extLst>
          </p:cNvPr>
          <p:cNvSpPr/>
          <p:nvPr/>
        </p:nvSpPr>
        <p:spPr>
          <a:xfrm>
            <a:off x="5610943" y="19698458"/>
            <a:ext cx="3906936" cy="2540766"/>
          </a:xfrm>
          <a:prstGeom prst="flowChartMulti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AU" sz="3200" dirty="0"/>
              <a:t>Models’ geological reports (PDF)</a:t>
            </a:r>
          </a:p>
        </p:txBody>
      </p:sp>
      <p:sp>
        <p:nvSpPr>
          <p:cNvPr id="29" name="Flowchart: Multidocument 28">
            <a:extLst>
              <a:ext uri="{FF2B5EF4-FFF2-40B4-BE49-F238E27FC236}">
                <a16:creationId xmlns:a16="http://schemas.microsoft.com/office/drawing/2014/main" id="{52B96DC7-EEA6-DD5E-812B-1D8859412847}"/>
              </a:ext>
            </a:extLst>
          </p:cNvPr>
          <p:cNvSpPr/>
          <p:nvPr/>
        </p:nvSpPr>
        <p:spPr>
          <a:xfrm>
            <a:off x="18651253" y="16565967"/>
            <a:ext cx="2749669" cy="5623507"/>
          </a:xfrm>
          <a:prstGeom prst="flowChartMulti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AU" sz="3200" dirty="0"/>
              <a:t>ISO19115-3 &amp; ISO19139</a:t>
            </a:r>
            <a:br>
              <a:rPr lang="en-AU" sz="3200" dirty="0"/>
            </a:br>
            <a:r>
              <a:rPr lang="en-AU" sz="3200" dirty="0"/>
              <a:t>XML</a:t>
            </a:r>
          </a:p>
          <a:p>
            <a:pPr algn="ctr"/>
            <a:r>
              <a:rPr lang="en-AU" sz="3200" dirty="0"/>
              <a:t>records</a:t>
            </a:r>
          </a:p>
          <a:p>
            <a:pPr algn="ctr"/>
            <a:endParaRPr lang="en-AU" dirty="0"/>
          </a:p>
        </p:txBody>
      </p:sp>
      <p:sp>
        <p:nvSpPr>
          <p:cNvPr id="30" name="Rectangle 29">
            <a:extLst>
              <a:ext uri="{FF2B5EF4-FFF2-40B4-BE49-F238E27FC236}">
                <a16:creationId xmlns:a16="http://schemas.microsoft.com/office/drawing/2014/main" id="{EDA8AA89-2438-0F9F-7253-CCCBA4B654E6}"/>
              </a:ext>
            </a:extLst>
          </p:cNvPr>
          <p:cNvSpPr/>
          <p:nvPr/>
        </p:nvSpPr>
        <p:spPr>
          <a:xfrm>
            <a:off x="21186237" y="25168370"/>
            <a:ext cx="2651760" cy="28115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AU" sz="3200" dirty="0"/>
              <a:t>AuScope</a:t>
            </a:r>
          </a:p>
          <a:p>
            <a:pPr algn="ctr"/>
            <a:r>
              <a:rPr lang="en-AU" sz="3200" dirty="0"/>
              <a:t>Geomodels  Portal</a:t>
            </a:r>
          </a:p>
        </p:txBody>
      </p:sp>
      <p:sp>
        <p:nvSpPr>
          <p:cNvPr id="32" name="Arrow: Right 31">
            <a:extLst>
              <a:ext uri="{FF2B5EF4-FFF2-40B4-BE49-F238E27FC236}">
                <a16:creationId xmlns:a16="http://schemas.microsoft.com/office/drawing/2014/main" id="{00D206CE-C58B-87F3-FBBE-EFF0A228F9EC}"/>
              </a:ext>
            </a:extLst>
          </p:cNvPr>
          <p:cNvSpPr/>
          <p:nvPr/>
        </p:nvSpPr>
        <p:spPr>
          <a:xfrm>
            <a:off x="9900194" y="16962858"/>
            <a:ext cx="963381" cy="58614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33" name="Rectangle 32">
            <a:extLst>
              <a:ext uri="{FF2B5EF4-FFF2-40B4-BE49-F238E27FC236}">
                <a16:creationId xmlns:a16="http://schemas.microsoft.com/office/drawing/2014/main" id="{7D5C3B1A-9F77-301B-8627-42440A1937CF}"/>
              </a:ext>
            </a:extLst>
          </p:cNvPr>
          <p:cNvSpPr/>
          <p:nvPr/>
        </p:nvSpPr>
        <p:spPr>
          <a:xfrm>
            <a:off x="10918902" y="19468021"/>
            <a:ext cx="2849475" cy="11594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Summarizer (T5)</a:t>
            </a:r>
          </a:p>
        </p:txBody>
      </p:sp>
      <p:sp>
        <p:nvSpPr>
          <p:cNvPr id="34" name="Arrow: Right 33">
            <a:extLst>
              <a:ext uri="{FF2B5EF4-FFF2-40B4-BE49-F238E27FC236}">
                <a16:creationId xmlns:a16="http://schemas.microsoft.com/office/drawing/2014/main" id="{8FEB748C-CF60-A963-6D43-11ECCA5F3799}"/>
              </a:ext>
            </a:extLst>
          </p:cNvPr>
          <p:cNvSpPr/>
          <p:nvPr/>
        </p:nvSpPr>
        <p:spPr>
          <a:xfrm>
            <a:off x="9900194" y="18769314"/>
            <a:ext cx="992150" cy="56152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37" name="Arrow: Right 36">
            <a:extLst>
              <a:ext uri="{FF2B5EF4-FFF2-40B4-BE49-F238E27FC236}">
                <a16:creationId xmlns:a16="http://schemas.microsoft.com/office/drawing/2014/main" id="{B1B3EE45-2C9E-976B-BD3F-BB0E28F112BE}"/>
              </a:ext>
            </a:extLst>
          </p:cNvPr>
          <p:cNvSpPr/>
          <p:nvPr/>
        </p:nvSpPr>
        <p:spPr>
          <a:xfrm>
            <a:off x="17577306" y="16617272"/>
            <a:ext cx="943067" cy="62449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39" name="TextBox 38">
            <a:extLst>
              <a:ext uri="{FF2B5EF4-FFF2-40B4-BE49-F238E27FC236}">
                <a16:creationId xmlns:a16="http://schemas.microsoft.com/office/drawing/2014/main" id="{524174F6-5E07-BE21-75A7-8C3267545890}"/>
              </a:ext>
            </a:extLst>
          </p:cNvPr>
          <p:cNvSpPr txBox="1"/>
          <p:nvPr/>
        </p:nvSpPr>
        <p:spPr>
          <a:xfrm>
            <a:off x="2022341" y="15617416"/>
            <a:ext cx="2812528" cy="3539430"/>
          </a:xfrm>
          <a:prstGeom prst="rect">
            <a:avLst/>
          </a:prstGeom>
          <a:noFill/>
          <a:ln>
            <a:solidFill>
              <a:schemeClr val="tx1"/>
            </a:solidFill>
          </a:ln>
        </p:spPr>
        <p:txBody>
          <a:bodyPr wrap="square" rtlCol="0">
            <a:spAutoFit/>
          </a:bodyPr>
          <a:lstStyle/>
          <a:p>
            <a:r>
              <a:rPr lang="en-AU" sz="3200" b="1" dirty="0">
                <a:latin typeface="Lucida Console" panose="020B0609040504020204" pitchFamily="49" charset="0"/>
              </a:rPr>
              <a:t>Augmented records: </a:t>
            </a:r>
            <a:r>
              <a:rPr lang="en-AU" sz="3200" dirty="0">
                <a:latin typeface="Lucida Console" panose="020B0609040504020204" pitchFamily="49" charset="0"/>
              </a:rPr>
              <a:t>sourced from websites and services</a:t>
            </a:r>
          </a:p>
        </p:txBody>
      </p:sp>
      <p:sp>
        <p:nvSpPr>
          <p:cNvPr id="40" name="TextBox 39">
            <a:extLst>
              <a:ext uri="{FF2B5EF4-FFF2-40B4-BE49-F238E27FC236}">
                <a16:creationId xmlns:a16="http://schemas.microsoft.com/office/drawing/2014/main" id="{F62FD99B-6EFA-B722-27EF-A423FA263BDB}"/>
              </a:ext>
            </a:extLst>
          </p:cNvPr>
          <p:cNvSpPr txBox="1"/>
          <p:nvPr/>
        </p:nvSpPr>
        <p:spPr>
          <a:xfrm>
            <a:off x="4700230" y="15966204"/>
            <a:ext cx="1015715" cy="3170099"/>
          </a:xfrm>
          <a:prstGeom prst="rect">
            <a:avLst/>
          </a:prstGeom>
          <a:noFill/>
        </p:spPr>
        <p:txBody>
          <a:bodyPr wrap="square" rtlCol="0">
            <a:spAutoFit/>
          </a:bodyPr>
          <a:lstStyle/>
          <a:p>
            <a:r>
              <a:rPr lang="en-AU" sz="20000" dirty="0"/>
              <a:t>{</a:t>
            </a:r>
          </a:p>
        </p:txBody>
      </p:sp>
      <p:sp>
        <p:nvSpPr>
          <p:cNvPr id="41" name="Arrow: Right 40">
            <a:extLst>
              <a:ext uri="{FF2B5EF4-FFF2-40B4-BE49-F238E27FC236}">
                <a16:creationId xmlns:a16="http://schemas.microsoft.com/office/drawing/2014/main" id="{0FCC8B70-AE8E-F76C-8B45-C57B4074EBC2}"/>
              </a:ext>
            </a:extLst>
          </p:cNvPr>
          <p:cNvSpPr/>
          <p:nvPr/>
        </p:nvSpPr>
        <p:spPr>
          <a:xfrm>
            <a:off x="9837636" y="20344680"/>
            <a:ext cx="993678" cy="56152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43" name="Arrow: Right 42">
            <a:extLst>
              <a:ext uri="{FF2B5EF4-FFF2-40B4-BE49-F238E27FC236}">
                <a16:creationId xmlns:a16="http://schemas.microsoft.com/office/drawing/2014/main" id="{2A646F48-323C-C1BD-7CB9-8221DB0355C8}"/>
              </a:ext>
            </a:extLst>
          </p:cNvPr>
          <p:cNvSpPr/>
          <p:nvPr/>
        </p:nvSpPr>
        <p:spPr>
          <a:xfrm>
            <a:off x="21543754" y="19350643"/>
            <a:ext cx="811800" cy="62449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46" name="TextBox 45">
            <a:extLst>
              <a:ext uri="{FF2B5EF4-FFF2-40B4-BE49-F238E27FC236}">
                <a16:creationId xmlns:a16="http://schemas.microsoft.com/office/drawing/2014/main" id="{4A41A588-332E-CF46-362A-F2CF96A6D1F0}"/>
              </a:ext>
            </a:extLst>
          </p:cNvPr>
          <p:cNvSpPr txBox="1"/>
          <p:nvPr/>
        </p:nvSpPr>
        <p:spPr>
          <a:xfrm>
            <a:off x="2407719" y="19899917"/>
            <a:ext cx="2409972" cy="2554545"/>
          </a:xfrm>
          <a:prstGeom prst="rect">
            <a:avLst/>
          </a:prstGeom>
          <a:noFill/>
          <a:ln>
            <a:solidFill>
              <a:schemeClr val="tx1"/>
            </a:solidFill>
          </a:ln>
        </p:spPr>
        <p:txBody>
          <a:bodyPr wrap="square" rtlCol="0">
            <a:spAutoFit/>
          </a:bodyPr>
          <a:lstStyle/>
          <a:p>
            <a:r>
              <a:rPr lang="en-AU" sz="3200" b="1" dirty="0">
                <a:latin typeface="Lucida Console" panose="020B0609040504020204" pitchFamily="49" charset="0"/>
              </a:rPr>
              <a:t>Generated records: </a:t>
            </a:r>
            <a:r>
              <a:rPr lang="en-AU" sz="3200" dirty="0">
                <a:latin typeface="Lucida Console" panose="020B0609040504020204" pitchFamily="49" charset="0"/>
              </a:rPr>
              <a:t>sourced from PDF reports</a:t>
            </a:r>
          </a:p>
        </p:txBody>
      </p:sp>
      <p:sp>
        <p:nvSpPr>
          <p:cNvPr id="50" name="Arrow: Right 49">
            <a:extLst>
              <a:ext uri="{FF2B5EF4-FFF2-40B4-BE49-F238E27FC236}">
                <a16:creationId xmlns:a16="http://schemas.microsoft.com/office/drawing/2014/main" id="{8B9A8B33-F7A0-F686-C6AF-99F8D1070ED9}"/>
              </a:ext>
            </a:extLst>
          </p:cNvPr>
          <p:cNvSpPr/>
          <p:nvPr/>
        </p:nvSpPr>
        <p:spPr>
          <a:xfrm>
            <a:off x="25321963" y="19354242"/>
            <a:ext cx="750431" cy="62449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53" name="Arrow: Down 52">
            <a:extLst>
              <a:ext uri="{FF2B5EF4-FFF2-40B4-BE49-F238E27FC236}">
                <a16:creationId xmlns:a16="http://schemas.microsoft.com/office/drawing/2014/main" id="{62653458-D809-7D42-B6BD-DBD83FDECC0C}"/>
              </a:ext>
            </a:extLst>
          </p:cNvPr>
          <p:cNvSpPr/>
          <p:nvPr/>
        </p:nvSpPr>
        <p:spPr>
          <a:xfrm rot="10800000">
            <a:off x="10411503" y="22594555"/>
            <a:ext cx="679546" cy="1626476"/>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55" name="TextBox 54">
            <a:extLst>
              <a:ext uri="{FF2B5EF4-FFF2-40B4-BE49-F238E27FC236}">
                <a16:creationId xmlns:a16="http://schemas.microsoft.com/office/drawing/2014/main" id="{6874F7E0-7209-23CE-CE74-5946F09F4E52}"/>
              </a:ext>
            </a:extLst>
          </p:cNvPr>
          <p:cNvSpPr txBox="1"/>
          <p:nvPr/>
        </p:nvSpPr>
        <p:spPr>
          <a:xfrm>
            <a:off x="4677958" y="19414970"/>
            <a:ext cx="1015715" cy="3170099"/>
          </a:xfrm>
          <a:prstGeom prst="rect">
            <a:avLst/>
          </a:prstGeom>
          <a:noFill/>
        </p:spPr>
        <p:txBody>
          <a:bodyPr wrap="square" rtlCol="0">
            <a:spAutoFit/>
          </a:bodyPr>
          <a:lstStyle/>
          <a:p>
            <a:r>
              <a:rPr lang="en-AU" sz="20000" dirty="0"/>
              <a:t>{</a:t>
            </a:r>
          </a:p>
        </p:txBody>
      </p:sp>
      <p:sp>
        <p:nvSpPr>
          <p:cNvPr id="56" name="TextBox 55">
            <a:extLst>
              <a:ext uri="{FF2B5EF4-FFF2-40B4-BE49-F238E27FC236}">
                <a16:creationId xmlns:a16="http://schemas.microsoft.com/office/drawing/2014/main" id="{D07B1871-4671-632F-4EA0-5015A80A05D6}"/>
              </a:ext>
            </a:extLst>
          </p:cNvPr>
          <p:cNvSpPr txBox="1"/>
          <p:nvPr/>
        </p:nvSpPr>
        <p:spPr>
          <a:xfrm>
            <a:off x="11114327" y="22938558"/>
            <a:ext cx="17391279" cy="1077218"/>
          </a:xfrm>
          <a:prstGeom prst="rect">
            <a:avLst/>
          </a:prstGeom>
          <a:noFill/>
        </p:spPr>
        <p:txBody>
          <a:bodyPr wrap="square" rtlCol="0">
            <a:spAutoFit/>
          </a:bodyPr>
          <a:lstStyle/>
          <a:p>
            <a:r>
              <a:rPr lang="en-AU" sz="3200" dirty="0">
                <a:latin typeface="Lucida Console" panose="020B0609040504020204" pitchFamily="49" charset="0"/>
              </a:rPr>
              <a:t>Only a few metadata fields can be gleaned from website model creation process e.g. bounding box coordinates, model URLs, title</a:t>
            </a:r>
          </a:p>
        </p:txBody>
      </p:sp>
      <p:sp>
        <p:nvSpPr>
          <p:cNvPr id="59" name="TextBox 58">
            <a:extLst>
              <a:ext uri="{FF2B5EF4-FFF2-40B4-BE49-F238E27FC236}">
                <a16:creationId xmlns:a16="http://schemas.microsoft.com/office/drawing/2014/main" id="{4ADCBE71-DA0D-22A5-88F4-249276B7866A}"/>
              </a:ext>
            </a:extLst>
          </p:cNvPr>
          <p:cNvSpPr txBox="1"/>
          <p:nvPr/>
        </p:nvSpPr>
        <p:spPr>
          <a:xfrm>
            <a:off x="17716470" y="26575060"/>
            <a:ext cx="3247591" cy="1077218"/>
          </a:xfrm>
          <a:prstGeom prst="rect">
            <a:avLst/>
          </a:prstGeom>
          <a:noFill/>
        </p:spPr>
        <p:txBody>
          <a:bodyPr wrap="square" rtlCol="0">
            <a:spAutoFit/>
          </a:bodyPr>
          <a:lstStyle/>
          <a:p>
            <a:r>
              <a:rPr lang="en-AU" sz="3200" dirty="0">
                <a:latin typeface="Lucida Console" panose="020B0609040504020204" pitchFamily="49" charset="0"/>
              </a:rPr>
              <a:t>WebGL assets </a:t>
            </a:r>
          </a:p>
          <a:p>
            <a:r>
              <a:rPr lang="en-AU" sz="3200" dirty="0">
                <a:latin typeface="Lucida Console" panose="020B0609040504020204" pitchFamily="49" charset="0"/>
              </a:rPr>
              <a:t>Config files</a:t>
            </a:r>
          </a:p>
        </p:txBody>
      </p:sp>
      <p:sp>
        <p:nvSpPr>
          <p:cNvPr id="66" name="TextBox 65">
            <a:extLst>
              <a:ext uri="{FF2B5EF4-FFF2-40B4-BE49-F238E27FC236}">
                <a16:creationId xmlns:a16="http://schemas.microsoft.com/office/drawing/2014/main" id="{F979E3AA-261E-E2AD-8873-140667237E22}"/>
              </a:ext>
            </a:extLst>
          </p:cNvPr>
          <p:cNvSpPr txBox="1"/>
          <p:nvPr/>
        </p:nvSpPr>
        <p:spPr>
          <a:xfrm>
            <a:off x="15715179" y="28605404"/>
            <a:ext cx="12875057" cy="11664732"/>
          </a:xfrm>
          <a:prstGeom prst="rect">
            <a:avLst/>
          </a:prstGeom>
          <a:noFill/>
        </p:spPr>
        <p:txBody>
          <a:bodyPr wrap="square" rtlCol="0">
            <a:spAutoFit/>
          </a:bodyPr>
          <a:lstStyle/>
          <a:p>
            <a:r>
              <a:rPr lang="en-AU" sz="2800" b="1" dirty="0">
                <a:solidFill>
                  <a:srgbClr val="201F50"/>
                </a:solidFill>
                <a:latin typeface="Arial" panose="020B0604020202020204" pitchFamily="34" charset="0"/>
                <a:cs typeface="Arial" panose="020B0604020202020204" pitchFamily="34" charset="0"/>
              </a:rPr>
              <a:t>More Information</a:t>
            </a:r>
          </a:p>
          <a:p>
            <a:r>
              <a:rPr lang="en-AU" sz="2400" dirty="0">
                <a:solidFill>
                  <a:srgbClr val="201F50"/>
                </a:solidFill>
                <a:latin typeface="Arial" panose="020B0604020202020204" pitchFamily="34" charset="0"/>
                <a:cs typeface="Arial" panose="020B0604020202020204" pitchFamily="34" charset="0"/>
              </a:rPr>
              <a:t>AuScope Portal </a:t>
            </a:r>
            <a:r>
              <a:rPr lang="en-AU" sz="2400" dirty="0">
                <a:latin typeface="Arial" panose="020B0604020202020204" pitchFamily="34" charset="0"/>
                <a:cs typeface="Arial" panose="020B0604020202020204" pitchFamily="34" charset="0"/>
                <a:hlinkClick r:id="rId3"/>
              </a:rPr>
              <a:t>http://portal.auscope.org.au/</a:t>
            </a:r>
            <a:endParaRPr lang="en-AU" sz="2400" dirty="0">
              <a:latin typeface="Arial" panose="020B0604020202020204" pitchFamily="34" charset="0"/>
              <a:cs typeface="Arial" panose="020B0604020202020204" pitchFamily="34" charset="0"/>
            </a:endParaRPr>
          </a:p>
          <a:p>
            <a:r>
              <a:rPr lang="en-AU" sz="2400" dirty="0">
                <a:solidFill>
                  <a:srgbClr val="201F50"/>
                </a:solidFill>
                <a:latin typeface="Arial" panose="020B0604020202020204" pitchFamily="34" charset="0"/>
                <a:cs typeface="Arial" panose="020B0604020202020204" pitchFamily="34" charset="0"/>
              </a:rPr>
              <a:t>AuScope Geomodels Portal </a:t>
            </a:r>
            <a:r>
              <a:rPr lang="en-AU" sz="2400" dirty="0">
                <a:latin typeface="Arial" panose="020B0604020202020204" pitchFamily="34" charset="0"/>
                <a:cs typeface="Arial" panose="020B0604020202020204" pitchFamily="34" charset="0"/>
                <a:hlinkClick r:id="rId3"/>
              </a:rPr>
              <a:t>http://portal.auscope.org.au/</a:t>
            </a:r>
            <a:endParaRPr lang="en-AU" sz="2400" dirty="0">
              <a:latin typeface="Arial" panose="020B0604020202020204" pitchFamily="34" charset="0"/>
              <a:cs typeface="Arial" panose="020B0604020202020204" pitchFamily="34" charset="0"/>
            </a:endParaRPr>
          </a:p>
          <a:p>
            <a:r>
              <a:rPr lang="en-AU" sz="2400" dirty="0">
                <a:solidFill>
                  <a:srgbClr val="201F50"/>
                </a:solidFill>
                <a:latin typeface="Arial" panose="020B0604020202020204" pitchFamily="34" charset="0"/>
                <a:cs typeface="Arial" panose="020B0604020202020204" pitchFamily="34" charset="0"/>
              </a:rPr>
              <a:t>bas-metadata-library</a:t>
            </a:r>
            <a:r>
              <a:rPr lang="en-AU" sz="2400" dirty="0">
                <a:latin typeface="Arial" panose="020B0604020202020204" pitchFamily="34" charset="0"/>
                <a:cs typeface="Arial" panose="020B0604020202020204" pitchFamily="34" charset="0"/>
              </a:rPr>
              <a:t> </a:t>
            </a:r>
            <a:r>
              <a:rPr lang="en-AU" sz="2400" dirty="0">
                <a:latin typeface="Arial" panose="020B0604020202020204" pitchFamily="34" charset="0"/>
                <a:cs typeface="Arial" panose="020B0604020202020204" pitchFamily="34" charset="0"/>
                <a:hlinkClick r:id="rId4"/>
              </a:rPr>
              <a:t>https://github.com/antarctica/metadata-library</a:t>
            </a:r>
            <a:endParaRPr lang="en-AU" sz="2400" dirty="0">
              <a:latin typeface="Arial" panose="020B0604020202020204" pitchFamily="34" charset="0"/>
              <a:cs typeface="Arial" panose="020B0604020202020204" pitchFamily="34" charset="0"/>
            </a:endParaRPr>
          </a:p>
          <a:p>
            <a:r>
              <a:rPr lang="en-AU" sz="2400" dirty="0">
                <a:solidFill>
                  <a:srgbClr val="201F50"/>
                </a:solidFill>
                <a:latin typeface="Arial" panose="020B0604020202020204" pitchFamily="34" charset="0"/>
                <a:cs typeface="Arial" panose="020B0604020202020204" pitchFamily="34" charset="0"/>
              </a:rPr>
              <a:t>CKAN </a:t>
            </a:r>
            <a:r>
              <a:rPr lang="en-AU" sz="2400" dirty="0">
                <a:latin typeface="Arial" panose="020B0604020202020204" pitchFamily="34" charset="0"/>
                <a:cs typeface="Arial" panose="020B0604020202020204" pitchFamily="34" charset="0"/>
                <a:hlinkClick r:id="rId5"/>
              </a:rPr>
              <a:t>https://ckan.org/</a:t>
            </a:r>
            <a:endParaRPr lang="en-AU" sz="2400" dirty="0">
              <a:latin typeface="Arial" panose="020B0604020202020204" pitchFamily="34" charset="0"/>
              <a:cs typeface="Arial" panose="020B0604020202020204" pitchFamily="34" charset="0"/>
            </a:endParaRPr>
          </a:p>
          <a:p>
            <a:r>
              <a:rPr lang="en-AU" sz="2400" dirty="0">
                <a:solidFill>
                  <a:srgbClr val="201F50"/>
                </a:solidFill>
                <a:latin typeface="Arial" panose="020B0604020202020204" pitchFamily="34" charset="0"/>
                <a:cs typeface="Arial" panose="020B0604020202020204" pitchFamily="34" charset="0"/>
              </a:rPr>
              <a:t>dSpace</a:t>
            </a:r>
            <a:r>
              <a:rPr lang="en-AU" sz="2400" dirty="0">
                <a:latin typeface="Arial" panose="020B0604020202020204" pitchFamily="34" charset="0"/>
                <a:cs typeface="Arial" panose="020B0604020202020204" pitchFamily="34" charset="0"/>
              </a:rPr>
              <a:t> </a:t>
            </a:r>
            <a:r>
              <a:rPr lang="en-AU" sz="2400" dirty="0">
                <a:latin typeface="Arial" panose="020B0604020202020204" pitchFamily="34" charset="0"/>
                <a:cs typeface="Arial" panose="020B0604020202020204" pitchFamily="34" charset="0"/>
                <a:hlinkClick r:id="rId6"/>
              </a:rPr>
              <a:t>https://dspace.lyrasis.org/</a:t>
            </a:r>
            <a:endParaRPr lang="en-AU" sz="2400" dirty="0">
              <a:latin typeface="Arial" panose="020B0604020202020204" pitchFamily="34" charset="0"/>
              <a:cs typeface="Arial" panose="020B0604020202020204" pitchFamily="34" charset="0"/>
            </a:endParaRPr>
          </a:p>
          <a:p>
            <a:r>
              <a:rPr lang="en-AU" sz="2400" dirty="0">
                <a:latin typeface="Arial" panose="020B0604020202020204" pitchFamily="34" charset="0"/>
                <a:cs typeface="Arial" panose="020B0604020202020204" pitchFamily="34" charset="0"/>
              </a:rPr>
              <a:t>FAIR </a:t>
            </a:r>
            <a:r>
              <a:rPr lang="en-AU" sz="2400" dirty="0">
                <a:latin typeface="Arial" panose="020B0604020202020204" pitchFamily="34" charset="0"/>
                <a:cs typeface="Arial" panose="020B0604020202020204" pitchFamily="34" charset="0"/>
                <a:hlinkClick r:id="rId7"/>
              </a:rPr>
              <a:t>https://www.go-fair.org/</a:t>
            </a:r>
            <a:endParaRPr lang="en-AU" sz="2400" dirty="0">
              <a:latin typeface="Arial" panose="020B0604020202020204" pitchFamily="34" charset="0"/>
              <a:cs typeface="Arial" panose="020B0604020202020204" pitchFamily="34" charset="0"/>
            </a:endParaRPr>
          </a:p>
          <a:p>
            <a:r>
              <a:rPr lang="en-AU" sz="2400" dirty="0">
                <a:solidFill>
                  <a:srgbClr val="201F50"/>
                </a:solidFill>
                <a:latin typeface="Arial" panose="020B0604020202020204" pitchFamily="34" charset="0"/>
                <a:cs typeface="Arial" panose="020B0604020202020204" pitchFamily="34" charset="0"/>
              </a:rPr>
              <a:t>geomodel-2-3dweb</a:t>
            </a:r>
            <a:r>
              <a:rPr lang="en-AU" sz="2400" dirty="0">
                <a:latin typeface="Arial" panose="020B0604020202020204" pitchFamily="34" charset="0"/>
                <a:cs typeface="Arial" panose="020B0604020202020204" pitchFamily="34" charset="0"/>
              </a:rPr>
              <a:t> </a:t>
            </a:r>
            <a:r>
              <a:rPr lang="en-AU" sz="2400" dirty="0">
                <a:latin typeface="Arial" panose="020B0604020202020204" pitchFamily="34" charset="0"/>
                <a:cs typeface="Arial" panose="020B0604020202020204" pitchFamily="34" charset="0"/>
                <a:hlinkClick r:id="rId8"/>
              </a:rPr>
              <a:t>https://github.com/AuScope/geomodel-2-3dweb</a:t>
            </a:r>
            <a:endParaRPr lang="en-AU" sz="2400" dirty="0">
              <a:latin typeface="Arial" panose="020B0604020202020204" pitchFamily="34" charset="0"/>
              <a:cs typeface="Arial" panose="020B0604020202020204" pitchFamily="34" charset="0"/>
            </a:endParaRPr>
          </a:p>
          <a:p>
            <a:r>
              <a:rPr lang="en-AU" sz="2400" dirty="0">
                <a:solidFill>
                  <a:srgbClr val="201F50"/>
                </a:solidFill>
                <a:latin typeface="Arial" panose="020B0604020202020204" pitchFamily="34" charset="0"/>
                <a:cs typeface="Arial" panose="020B0604020202020204" pitchFamily="34" charset="0"/>
              </a:rPr>
              <a:t>GeoNetwork</a:t>
            </a:r>
            <a:r>
              <a:rPr lang="en-AU" sz="2400" dirty="0">
                <a:latin typeface="Arial" panose="020B0604020202020204" pitchFamily="34" charset="0"/>
                <a:cs typeface="Arial" panose="020B0604020202020204" pitchFamily="34" charset="0"/>
              </a:rPr>
              <a:t> </a:t>
            </a:r>
            <a:r>
              <a:rPr lang="en-AU" sz="2400" dirty="0">
                <a:latin typeface="Arial" panose="020B0604020202020204" pitchFamily="34" charset="0"/>
                <a:cs typeface="Arial" panose="020B0604020202020204" pitchFamily="34" charset="0"/>
                <a:hlinkClick r:id="rId9"/>
              </a:rPr>
              <a:t>https://www.GeoNetwork-opensource.org/</a:t>
            </a:r>
            <a:endParaRPr lang="en-AU" sz="2400" dirty="0">
              <a:latin typeface="Arial" panose="020B0604020202020204" pitchFamily="34" charset="0"/>
              <a:cs typeface="Arial" panose="020B0604020202020204" pitchFamily="34" charset="0"/>
            </a:endParaRPr>
          </a:p>
          <a:p>
            <a:r>
              <a:rPr lang="en-AU" sz="2400" dirty="0">
                <a:solidFill>
                  <a:srgbClr val="201F50"/>
                </a:solidFill>
                <a:latin typeface="Arial" panose="020B0604020202020204" pitchFamily="34" charset="0"/>
                <a:cs typeface="Arial" panose="020B0604020202020204" pitchFamily="34" charset="0"/>
              </a:rPr>
              <a:t>GPT-J </a:t>
            </a:r>
            <a:r>
              <a:rPr lang="en-AU" sz="2400" dirty="0">
                <a:latin typeface="Arial" panose="020B0604020202020204" pitchFamily="34" charset="0"/>
                <a:cs typeface="Arial" panose="020B0604020202020204" pitchFamily="34" charset="0"/>
                <a:hlinkClick r:id="rId10"/>
              </a:rPr>
              <a:t>https://en.wikipedia.org/wiki/GPT-J</a:t>
            </a:r>
            <a:endParaRPr lang="en-AU" sz="2400" dirty="0">
              <a:latin typeface="Arial" panose="020B0604020202020204" pitchFamily="34" charset="0"/>
              <a:cs typeface="Arial" panose="020B0604020202020204" pitchFamily="34" charset="0"/>
            </a:endParaRPr>
          </a:p>
          <a:p>
            <a:r>
              <a:rPr lang="en-AU" sz="2400" dirty="0">
                <a:solidFill>
                  <a:srgbClr val="201F50"/>
                </a:solidFill>
                <a:latin typeface="Arial" panose="020B0604020202020204" pitchFamily="34" charset="0"/>
                <a:cs typeface="Arial" panose="020B0604020202020204" pitchFamily="34" charset="0"/>
              </a:rPr>
              <a:t>ISO19115-3 XML </a:t>
            </a:r>
            <a:r>
              <a:rPr lang="en-AU" sz="2400" dirty="0">
                <a:latin typeface="Arial" panose="020B0604020202020204" pitchFamily="34" charset="0"/>
                <a:cs typeface="Arial" panose="020B0604020202020204" pitchFamily="34" charset="0"/>
                <a:hlinkClick r:id="rId11"/>
              </a:rPr>
              <a:t>https://www.GeoNetwork-opensource.org/manuals/4.0.x/en/annexes/standards/iso19115-3.2018.html</a:t>
            </a:r>
            <a:endParaRPr lang="en-AU" sz="2400" dirty="0">
              <a:latin typeface="Arial" panose="020B0604020202020204" pitchFamily="34" charset="0"/>
              <a:cs typeface="Arial" panose="020B0604020202020204" pitchFamily="34" charset="0"/>
            </a:endParaRPr>
          </a:p>
          <a:p>
            <a:r>
              <a:rPr lang="en-AU" sz="2400" dirty="0">
                <a:solidFill>
                  <a:srgbClr val="201F50"/>
                </a:solidFill>
                <a:latin typeface="Arial" panose="020B0604020202020204" pitchFamily="34" charset="0"/>
                <a:cs typeface="Arial" panose="020B0604020202020204" pitchFamily="34" charset="0"/>
              </a:rPr>
              <a:t>ISO19139 XML </a:t>
            </a:r>
            <a:r>
              <a:rPr lang="en-AU" sz="2400" dirty="0">
                <a:latin typeface="Arial" panose="020B0604020202020204" pitchFamily="34" charset="0"/>
                <a:cs typeface="Arial" panose="020B0604020202020204" pitchFamily="34" charset="0"/>
                <a:hlinkClick r:id="rId12"/>
              </a:rPr>
              <a:t>https://GeoNetwork-opensource.org/manuals/4.0.x/en/annexes/standards/iso19139.html</a:t>
            </a:r>
            <a:endParaRPr lang="en-AU" sz="2400" dirty="0">
              <a:latin typeface="Arial" panose="020B0604020202020204" pitchFamily="34" charset="0"/>
              <a:cs typeface="Arial" panose="020B0604020202020204" pitchFamily="34" charset="0"/>
            </a:endParaRPr>
          </a:p>
          <a:p>
            <a:r>
              <a:rPr lang="en-AU" sz="2400" dirty="0">
                <a:solidFill>
                  <a:srgbClr val="201F50"/>
                </a:solidFill>
                <a:latin typeface="Arial" panose="020B0604020202020204" pitchFamily="34" charset="0"/>
                <a:cs typeface="Arial" panose="020B0604020202020204" pitchFamily="34" charset="0"/>
              </a:rPr>
              <a:t>OAI-PMH</a:t>
            </a:r>
            <a:r>
              <a:rPr lang="en-AU" sz="2400" dirty="0">
                <a:latin typeface="Arial" panose="020B0604020202020204" pitchFamily="34" charset="0"/>
                <a:cs typeface="Arial" panose="020B0604020202020204" pitchFamily="34" charset="0"/>
              </a:rPr>
              <a:t> </a:t>
            </a:r>
            <a:r>
              <a:rPr lang="en-AU" sz="2400" dirty="0">
                <a:latin typeface="Arial" panose="020B0604020202020204" pitchFamily="34" charset="0"/>
                <a:cs typeface="Arial" panose="020B0604020202020204" pitchFamily="34" charset="0"/>
                <a:hlinkClick r:id="rId13"/>
              </a:rPr>
              <a:t>https://www.openarchives.org/pmh/</a:t>
            </a:r>
            <a:endParaRPr lang="en-AU" sz="2400" dirty="0">
              <a:latin typeface="Arial" panose="020B0604020202020204" pitchFamily="34" charset="0"/>
              <a:cs typeface="Arial" panose="020B0604020202020204" pitchFamily="34" charset="0"/>
            </a:endParaRPr>
          </a:p>
          <a:p>
            <a:r>
              <a:rPr lang="en-AU" sz="2400" dirty="0">
                <a:solidFill>
                  <a:srgbClr val="201F50"/>
                </a:solidFill>
                <a:latin typeface="Arial" panose="020B0604020202020204" pitchFamily="34" charset="0"/>
                <a:cs typeface="Arial" panose="020B0604020202020204" pitchFamily="34" charset="0"/>
              </a:rPr>
              <a:t>pygeometa </a:t>
            </a:r>
            <a:r>
              <a:rPr lang="en-AU" sz="2400" dirty="0">
                <a:latin typeface="Arial" panose="020B0604020202020204" pitchFamily="34" charset="0"/>
                <a:cs typeface="Arial" panose="020B0604020202020204" pitchFamily="34" charset="0"/>
                <a:hlinkClick r:id="rId14"/>
              </a:rPr>
              <a:t>https://geopython.github.io/pygeometa/</a:t>
            </a:r>
            <a:endParaRPr lang="en-AU" sz="2400" dirty="0">
              <a:latin typeface="Arial" panose="020B0604020202020204" pitchFamily="34" charset="0"/>
              <a:cs typeface="Arial" panose="020B0604020202020204" pitchFamily="34" charset="0"/>
            </a:endParaRPr>
          </a:p>
          <a:p>
            <a:r>
              <a:rPr lang="en-AU" sz="2400" dirty="0">
                <a:latin typeface="Arial" panose="020B0604020202020204" pitchFamily="34" charset="0"/>
                <a:cs typeface="Arial" panose="020B0604020202020204" pitchFamily="34" charset="0"/>
              </a:rPr>
              <a:t>T5 </a:t>
            </a:r>
            <a:r>
              <a:rPr lang="en-AU" sz="2400" dirty="0">
                <a:latin typeface="Arial" panose="020B0604020202020204" pitchFamily="34" charset="0"/>
                <a:cs typeface="Arial" panose="020B0604020202020204" pitchFamily="34" charset="0"/>
                <a:hlinkClick r:id="rId15"/>
              </a:rPr>
              <a:t>https://huggingface.co/docs/transformers/model_doc/t5</a:t>
            </a:r>
            <a:endParaRPr lang="en-AU" sz="2400" dirty="0">
              <a:latin typeface="Arial" panose="020B0604020202020204" pitchFamily="34" charset="0"/>
              <a:cs typeface="Arial" panose="020B0604020202020204" pitchFamily="34" charset="0"/>
            </a:endParaRPr>
          </a:p>
          <a:p>
            <a:r>
              <a:rPr lang="en-AU" sz="2400" dirty="0">
                <a:solidFill>
                  <a:srgbClr val="201F50"/>
                </a:solidFill>
                <a:latin typeface="Arial" panose="020B0604020202020204" pitchFamily="34" charset="0"/>
                <a:cs typeface="Arial" panose="020B0604020202020204" pitchFamily="34" charset="0"/>
              </a:rPr>
              <a:t>USGS Thesaurus </a:t>
            </a:r>
            <a:r>
              <a:rPr lang="en-AU" sz="2400" dirty="0">
                <a:latin typeface="Arial" panose="020B0604020202020204" pitchFamily="34" charset="0"/>
                <a:cs typeface="Arial" panose="020B0604020202020204" pitchFamily="34" charset="0"/>
                <a:hlinkClick r:id="rId16"/>
              </a:rPr>
              <a:t>https://apps.usgs.gov/thesaurus/</a:t>
            </a:r>
            <a:endParaRPr lang="en-AU" sz="2400" dirty="0">
              <a:latin typeface="Arial" panose="020B0604020202020204" pitchFamily="34" charset="0"/>
              <a:cs typeface="Arial" panose="020B0604020202020204" pitchFamily="34" charset="0"/>
            </a:endParaRPr>
          </a:p>
          <a:p>
            <a:r>
              <a:rPr lang="en-AU" sz="2400" dirty="0">
                <a:solidFill>
                  <a:srgbClr val="201F50"/>
                </a:solidFill>
                <a:latin typeface="Arial" panose="020B0604020202020204" pitchFamily="34" charset="0"/>
                <a:cs typeface="Arial" panose="020B0604020202020204" pitchFamily="34" charset="0"/>
              </a:rPr>
              <a:t>WebGL </a:t>
            </a:r>
            <a:r>
              <a:rPr lang="en-AU" sz="2400" dirty="0">
                <a:latin typeface="Arial" panose="020B0604020202020204" pitchFamily="34" charset="0"/>
                <a:cs typeface="Arial" panose="020B0604020202020204" pitchFamily="34" charset="0"/>
                <a:hlinkClick r:id="rId17"/>
              </a:rPr>
              <a:t>https://en.wikipedia.org/wiki/WebGL</a:t>
            </a:r>
            <a:endParaRPr lang="en-AU" sz="2400" dirty="0">
              <a:latin typeface="Arial" panose="020B0604020202020204" pitchFamily="34" charset="0"/>
              <a:cs typeface="Arial" panose="020B0604020202020204" pitchFamily="34" charset="0"/>
            </a:endParaRPr>
          </a:p>
          <a:p>
            <a:r>
              <a:rPr lang="en-AU" sz="2400" dirty="0">
                <a:solidFill>
                  <a:srgbClr val="201F50"/>
                </a:solidFill>
                <a:latin typeface="Arial" panose="020B0604020202020204" pitchFamily="34" charset="0"/>
                <a:cs typeface="Arial" panose="020B0604020202020204" pitchFamily="34" charset="0"/>
              </a:rPr>
              <a:t>YAKE</a:t>
            </a:r>
            <a:r>
              <a:rPr lang="en-AU" sz="2400" dirty="0">
                <a:latin typeface="Arial" panose="020B0604020202020204" pitchFamily="34" charset="0"/>
                <a:cs typeface="Arial" panose="020B0604020202020204" pitchFamily="34" charset="0"/>
              </a:rPr>
              <a:t> </a:t>
            </a:r>
            <a:r>
              <a:rPr lang="en-AU" sz="2400" dirty="0">
                <a:latin typeface="Arial" panose="020B0604020202020204" pitchFamily="34" charset="0"/>
                <a:cs typeface="Arial" panose="020B0604020202020204" pitchFamily="34" charset="0"/>
                <a:hlinkClick r:id="rId18"/>
              </a:rPr>
              <a:t>https://pypi.org/project/yake/</a:t>
            </a:r>
            <a:endParaRPr lang="en-AU" sz="2400" dirty="0">
              <a:latin typeface="Arial" panose="020B0604020202020204" pitchFamily="34" charset="0"/>
              <a:cs typeface="Arial" panose="020B0604020202020204" pitchFamily="34" charset="0"/>
            </a:endParaRPr>
          </a:p>
          <a:p>
            <a:endParaRPr lang="en-AU" sz="2400" dirty="0">
              <a:latin typeface="Arial" panose="020B0604020202020204" pitchFamily="34" charset="0"/>
              <a:cs typeface="Arial" panose="020B0604020202020204" pitchFamily="34" charset="0"/>
            </a:endParaRPr>
          </a:p>
          <a:p>
            <a:endParaRPr lang="en-AU" sz="2400" dirty="0">
              <a:latin typeface="Arial" panose="020B0604020202020204" pitchFamily="34" charset="0"/>
              <a:cs typeface="Arial" panose="020B0604020202020204" pitchFamily="34" charset="0"/>
            </a:endParaRPr>
          </a:p>
          <a:p>
            <a:r>
              <a:rPr lang="en-AU" sz="2800" b="1" dirty="0">
                <a:solidFill>
                  <a:srgbClr val="201F50"/>
                </a:solidFill>
                <a:latin typeface="Arial" panose="020B0604020202020204" pitchFamily="34" charset="0"/>
                <a:cs typeface="Arial" panose="020B0604020202020204" pitchFamily="34" charset="0"/>
              </a:rPr>
              <a:t>References</a:t>
            </a:r>
            <a:endParaRPr lang="en-AU" sz="2800" dirty="0">
              <a:solidFill>
                <a:srgbClr val="201F50"/>
              </a:solidFill>
              <a:latin typeface="Arial" panose="020B0604020202020204" pitchFamily="34" charset="0"/>
              <a:cs typeface="Arial" panose="020B0604020202020204" pitchFamily="34" charset="0"/>
            </a:endParaRPr>
          </a:p>
          <a:p>
            <a:r>
              <a:rPr lang="en-AU" sz="2400" b="1" i="1" dirty="0">
                <a:solidFill>
                  <a:srgbClr val="201F50"/>
                </a:solidFill>
                <a:latin typeface="Arial" panose="020B0604020202020204" pitchFamily="34" charset="0"/>
                <a:cs typeface="Arial" panose="020B0604020202020204" pitchFamily="34" charset="0"/>
              </a:rPr>
              <a:t>T5-Base</a:t>
            </a:r>
            <a:r>
              <a:rPr lang="en-AU" sz="2400" dirty="0">
                <a:solidFill>
                  <a:srgbClr val="201F50"/>
                </a:solidFill>
                <a:latin typeface="Arial" panose="020B0604020202020204" pitchFamily="34" charset="0"/>
                <a:cs typeface="Arial" panose="020B0604020202020204" pitchFamily="34" charset="0"/>
              </a:rPr>
              <a:t> Raffel, C., Shazeer, N., Roberts, A., Lee, K., Narang, S., Matena, M., ... &amp; Liu, P. J. (2020). Exploring the limits of transfer learning with a unified text-to-text transformer. J. Mach. Learn. Res., 21(140), 1-67.</a:t>
            </a:r>
          </a:p>
          <a:p>
            <a:r>
              <a:rPr lang="en-AU" sz="2400" b="1" i="1" dirty="0">
                <a:solidFill>
                  <a:srgbClr val="201F50"/>
                </a:solidFill>
                <a:latin typeface="Arial" panose="020B0604020202020204" pitchFamily="34" charset="0"/>
                <a:cs typeface="Arial" panose="020B0604020202020204" pitchFamily="34" charset="0"/>
              </a:rPr>
              <a:t>YAKE</a:t>
            </a:r>
            <a:r>
              <a:rPr lang="en-AU" sz="2400" dirty="0">
                <a:solidFill>
                  <a:srgbClr val="201F50"/>
                </a:solidFill>
                <a:latin typeface="Arial" panose="020B0604020202020204" pitchFamily="34" charset="0"/>
                <a:cs typeface="Arial" panose="020B0604020202020204" pitchFamily="34" charset="0"/>
              </a:rPr>
              <a:t> Campos, R., Mangaravite, V., Pasquali, A., Jatowt, A., Jorge, A., Nunes, C. and Jatowt, A. (2020). YAKE! Keyword Extraction from Single Documents using Multiple Local Features. In Information Sciences Journal. Elsevier, Vol 509, pp 257-289. https://doi.org/10.1016/j.ins.2019.09.013</a:t>
            </a:r>
          </a:p>
        </p:txBody>
      </p:sp>
      <p:sp>
        <p:nvSpPr>
          <p:cNvPr id="67" name="Rectangle 66">
            <a:extLst>
              <a:ext uri="{FF2B5EF4-FFF2-40B4-BE49-F238E27FC236}">
                <a16:creationId xmlns:a16="http://schemas.microsoft.com/office/drawing/2014/main" id="{AFFA921C-C35D-CED7-2495-5376D4F22CF6}"/>
              </a:ext>
            </a:extLst>
          </p:cNvPr>
          <p:cNvSpPr/>
          <p:nvPr/>
        </p:nvSpPr>
        <p:spPr>
          <a:xfrm>
            <a:off x="8342861" y="16969997"/>
            <a:ext cx="1213057" cy="6244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XML</a:t>
            </a:r>
          </a:p>
        </p:txBody>
      </p:sp>
      <p:sp>
        <p:nvSpPr>
          <p:cNvPr id="68" name="Arrow: Right 67">
            <a:extLst>
              <a:ext uri="{FF2B5EF4-FFF2-40B4-BE49-F238E27FC236}">
                <a16:creationId xmlns:a16="http://schemas.microsoft.com/office/drawing/2014/main" id="{97FCBD14-63B3-BA96-3824-CB94AE5CEC21}"/>
              </a:ext>
            </a:extLst>
          </p:cNvPr>
          <p:cNvSpPr/>
          <p:nvPr/>
        </p:nvSpPr>
        <p:spPr>
          <a:xfrm>
            <a:off x="9900194" y="17901528"/>
            <a:ext cx="992150" cy="56152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70" name="TextBox 69">
            <a:extLst>
              <a:ext uri="{FF2B5EF4-FFF2-40B4-BE49-F238E27FC236}">
                <a16:creationId xmlns:a16="http://schemas.microsoft.com/office/drawing/2014/main" id="{7004E028-D275-DEBB-36DF-CD4B09D1C252}"/>
              </a:ext>
            </a:extLst>
          </p:cNvPr>
          <p:cNvSpPr txBox="1"/>
          <p:nvPr/>
        </p:nvSpPr>
        <p:spPr>
          <a:xfrm>
            <a:off x="2109472" y="28477031"/>
            <a:ext cx="12795364" cy="6801862"/>
          </a:xfrm>
          <a:prstGeom prst="rect">
            <a:avLst/>
          </a:prstGeom>
          <a:noFill/>
        </p:spPr>
        <p:txBody>
          <a:bodyPr wrap="square" rtlCol="0">
            <a:spAutoFit/>
          </a:bodyPr>
          <a:lstStyle/>
          <a:p>
            <a:r>
              <a:rPr lang="en-AU" sz="2800" b="1" dirty="0">
                <a:solidFill>
                  <a:srgbClr val="201F50"/>
                </a:solidFill>
                <a:latin typeface="Arial" panose="020B0604020202020204" pitchFamily="34" charset="0"/>
                <a:cs typeface="Arial" panose="020B0604020202020204" pitchFamily="34" charset="0"/>
              </a:rPr>
              <a:t>Results</a:t>
            </a:r>
          </a:p>
          <a:p>
            <a:r>
              <a:rPr lang="en-AU" sz="2400" dirty="0">
                <a:solidFill>
                  <a:srgbClr val="201F50"/>
                </a:solidFill>
                <a:latin typeface="Arial" panose="020B0604020202020204" pitchFamily="34" charset="0"/>
                <a:cs typeface="Arial" panose="020B0604020202020204" pitchFamily="34" charset="0"/>
              </a:rPr>
              <a:t>Samples of augmented GeoNetwork records (ISO19115-3 XML): </a:t>
            </a:r>
          </a:p>
          <a:p>
            <a:pPr marL="342900" indent="-342900">
              <a:buFont typeface="Arial" panose="020B0604020202020204" pitchFamily="34" charset="0"/>
              <a:buChar char="•"/>
            </a:pPr>
            <a:r>
              <a:rPr lang="en-AU" sz="2400" dirty="0">
                <a:solidFill>
                  <a:srgbClr val="201F50"/>
                </a:solidFill>
                <a:latin typeface="Arial" panose="020B0604020202020204" pitchFamily="34" charset="0"/>
                <a:cs typeface="Arial" panose="020B0604020202020204" pitchFamily="34" charset="0"/>
              </a:rPr>
              <a:t>Sandstone </a:t>
            </a:r>
            <a:r>
              <a:rPr lang="en-AU" sz="2400" dirty="0">
                <a:latin typeface="Arial" panose="020B0604020202020204" pitchFamily="34" charset="0"/>
                <a:cs typeface="Arial" panose="020B0604020202020204" pitchFamily="34" charset="0"/>
                <a:hlinkClick r:id="rId19"/>
              </a:rPr>
              <a:t>http://portal.auscope.org.au/GeoNetwork/srv/api/records/9d8d8f91-39b9-454b-b47b-8bb231e710bc/formatters/xml</a:t>
            </a:r>
            <a:r>
              <a:rPr lang="en-AU" sz="2400" dirty="0">
                <a:latin typeface="Arial" panose="020B0604020202020204" pitchFamily="34" charset="0"/>
                <a:cs typeface="Arial" panose="020B0604020202020204" pitchFamily="34" charset="0"/>
              </a:rPr>
              <a:t> </a:t>
            </a:r>
            <a:r>
              <a:rPr lang="en-AU" sz="2400" dirty="0">
                <a:solidFill>
                  <a:srgbClr val="201F50"/>
                </a:solidFill>
                <a:latin typeface="Arial" panose="020B0604020202020204" pitchFamily="34" charset="0"/>
                <a:cs typeface="Arial" panose="020B0604020202020204" pitchFamily="34" charset="0"/>
              </a:rPr>
              <a:t>(Source: Western Australian Department of Mines, Industry Regulation and Safety </a:t>
            </a:r>
            <a:r>
              <a:rPr lang="en-AU" sz="2400" dirty="0">
                <a:latin typeface="Arial" panose="020B0604020202020204" pitchFamily="34" charset="0"/>
                <a:cs typeface="Arial" panose="020B0604020202020204" pitchFamily="34" charset="0"/>
                <a:hlinkClick r:id="rId20"/>
              </a:rPr>
              <a:t>https://www.dmp.wa.gov.au/</a:t>
            </a:r>
            <a:r>
              <a:rPr lang="en-AU" sz="2400" dirty="0">
                <a:latin typeface="Arial" panose="020B0604020202020204" pitchFamily="34" charset="0"/>
                <a:cs typeface="Arial" panose="020B0604020202020204" pitchFamily="34" charset="0"/>
              </a:rPr>
              <a:t>)</a:t>
            </a:r>
          </a:p>
          <a:p>
            <a:endParaRPr lang="en-AU"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AU" sz="2400" dirty="0">
                <a:solidFill>
                  <a:srgbClr val="201F50"/>
                </a:solidFill>
                <a:latin typeface="Arial" panose="020B0604020202020204" pitchFamily="34" charset="0"/>
                <a:cs typeface="Arial" panose="020B0604020202020204" pitchFamily="34" charset="0"/>
              </a:rPr>
              <a:t>Curnamona Province </a:t>
            </a:r>
            <a:r>
              <a:rPr lang="en-AU" sz="2400" dirty="0">
                <a:latin typeface="Arial" panose="020B0604020202020204" pitchFamily="34" charset="0"/>
                <a:cs typeface="Arial" panose="020B0604020202020204" pitchFamily="34" charset="0"/>
                <a:hlinkClick r:id="rId21"/>
              </a:rPr>
              <a:t>http://portal.auscope.org.au/GeoNetwork/srv/api/records/7b38d137-9600-4f61-8f29-c90ffbb82229/formatters/xml</a:t>
            </a:r>
            <a:r>
              <a:rPr lang="en-AU" sz="2400" dirty="0">
                <a:latin typeface="Arial" panose="020B0604020202020204" pitchFamily="34" charset="0"/>
                <a:cs typeface="Arial" panose="020B0604020202020204" pitchFamily="34" charset="0"/>
              </a:rPr>
              <a:t> </a:t>
            </a:r>
            <a:r>
              <a:rPr lang="en-AU" sz="2400" dirty="0">
                <a:solidFill>
                  <a:srgbClr val="201F50"/>
                </a:solidFill>
                <a:latin typeface="Arial" panose="020B0604020202020204" pitchFamily="34" charset="0"/>
                <a:cs typeface="Arial" panose="020B0604020202020204" pitchFamily="34" charset="0"/>
              </a:rPr>
              <a:t>(Source: Department for Energy and Mining</a:t>
            </a:r>
            <a:r>
              <a:rPr lang="en-AU" sz="2400" dirty="0">
                <a:latin typeface="Arial" panose="020B0604020202020204" pitchFamily="34" charset="0"/>
                <a:cs typeface="Arial" panose="020B0604020202020204" pitchFamily="34" charset="0"/>
              </a:rPr>
              <a:t> </a:t>
            </a:r>
            <a:r>
              <a:rPr lang="en-AU" sz="2400" dirty="0">
                <a:latin typeface="Arial" panose="020B0604020202020204" pitchFamily="34" charset="0"/>
                <a:cs typeface="Arial" panose="020B0604020202020204" pitchFamily="34" charset="0"/>
                <a:hlinkClick r:id="rId22"/>
              </a:rPr>
              <a:t>https://www.energymining.sa.gov.au/</a:t>
            </a:r>
            <a:r>
              <a:rPr lang="en-AU" sz="2400" dirty="0">
                <a:latin typeface="Arial" panose="020B0604020202020204" pitchFamily="34" charset="0"/>
                <a:cs typeface="Arial" panose="020B0604020202020204" pitchFamily="34" charset="0"/>
              </a:rPr>
              <a:t>)</a:t>
            </a:r>
          </a:p>
          <a:p>
            <a:endParaRPr lang="en-AU" sz="2400" dirty="0">
              <a:latin typeface="Arial" panose="020B0604020202020204" pitchFamily="34" charset="0"/>
              <a:cs typeface="Arial" panose="020B0604020202020204" pitchFamily="34" charset="0"/>
            </a:endParaRPr>
          </a:p>
          <a:p>
            <a:r>
              <a:rPr lang="en-AU" sz="2400" dirty="0">
                <a:solidFill>
                  <a:srgbClr val="201F50"/>
                </a:solidFill>
                <a:latin typeface="Arial" panose="020B0604020202020204" pitchFamily="34" charset="0"/>
                <a:cs typeface="Arial" panose="020B0604020202020204" pitchFamily="34" charset="0"/>
              </a:rPr>
              <a:t>Samples of generated GeoNetwork records (ISO19115-3 XML):</a:t>
            </a:r>
          </a:p>
          <a:p>
            <a:pPr marL="342900" indent="-342900">
              <a:buFont typeface="Arial" panose="020B0604020202020204" pitchFamily="34" charset="0"/>
              <a:buChar char="•"/>
            </a:pPr>
            <a:r>
              <a:rPr lang="en-AU" sz="2400" dirty="0">
                <a:latin typeface="Arial" panose="020B0604020202020204" pitchFamily="34" charset="0"/>
                <a:cs typeface="Arial" panose="020B0604020202020204" pitchFamily="34" charset="0"/>
              </a:rPr>
              <a:t>Otway </a:t>
            </a:r>
            <a:r>
              <a:rPr lang="en-AU" sz="2400" dirty="0">
                <a:latin typeface="Arial" panose="020B0604020202020204" pitchFamily="34" charset="0"/>
                <a:cs typeface="Arial" panose="020B0604020202020204" pitchFamily="34" charset="0"/>
                <a:hlinkClick r:id="rId23"/>
              </a:rPr>
              <a:t>http://portal.auscope.org.au/GeoNetwork/srv/api/records/c32245c9-0d11-403d-8772-fa9ac41cdb15/formatters/xml</a:t>
            </a:r>
            <a:r>
              <a:rPr lang="en-AU" sz="2400" dirty="0">
                <a:latin typeface="Arial" panose="020B0604020202020204" pitchFamily="34" charset="0"/>
                <a:cs typeface="Arial" panose="020B0604020202020204" pitchFamily="34" charset="0"/>
              </a:rPr>
              <a:t> (</a:t>
            </a:r>
            <a:r>
              <a:rPr lang="en-AU" sz="2400" dirty="0">
                <a:solidFill>
                  <a:srgbClr val="201F50"/>
                </a:solidFill>
                <a:latin typeface="Arial" panose="020B0604020202020204" pitchFamily="34" charset="0"/>
                <a:cs typeface="Arial" panose="020B0604020202020204" pitchFamily="34" charset="0"/>
              </a:rPr>
              <a:t>Source: Earth Resources Victoria </a:t>
            </a:r>
            <a:r>
              <a:rPr lang="en-AU" sz="2400" dirty="0">
                <a:latin typeface="Arial" panose="020B0604020202020204" pitchFamily="34" charset="0"/>
                <a:cs typeface="Arial" panose="020B0604020202020204" pitchFamily="34" charset="0"/>
                <a:hlinkClick r:id="rId24"/>
              </a:rPr>
              <a:t>https://earthresources.vic.gov.au/</a:t>
            </a:r>
            <a:r>
              <a:rPr lang="en-AU" sz="2400" dirty="0">
                <a:latin typeface="Arial" panose="020B0604020202020204" pitchFamily="34" charset="0"/>
                <a:cs typeface="Arial" panose="020B0604020202020204" pitchFamily="34" charset="0"/>
              </a:rPr>
              <a:t>)</a:t>
            </a:r>
          </a:p>
          <a:p>
            <a:endParaRPr lang="en-AU"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AU" sz="2400" dirty="0">
                <a:solidFill>
                  <a:srgbClr val="201F50"/>
                </a:solidFill>
                <a:latin typeface="Arial" panose="020B0604020202020204" pitchFamily="34" charset="0"/>
                <a:cs typeface="Arial" panose="020B0604020202020204" pitchFamily="34" charset="0"/>
              </a:rPr>
              <a:t>Bendigo </a:t>
            </a:r>
            <a:r>
              <a:rPr lang="en-AU" sz="2400" dirty="0">
                <a:latin typeface="Arial" panose="020B0604020202020204" pitchFamily="34" charset="0"/>
                <a:cs typeface="Arial" panose="020B0604020202020204" pitchFamily="34" charset="0"/>
                <a:hlinkClick r:id="rId25"/>
              </a:rPr>
              <a:t>http://portal.auscope.org.au/GeoNetwork/srv/api/records/3b3fa2fa-7967-470c-baef-45e6abbf1169/formatters/xml</a:t>
            </a:r>
            <a:r>
              <a:rPr lang="en-AU" sz="2400" dirty="0">
                <a:latin typeface="Arial" panose="020B0604020202020204" pitchFamily="34" charset="0"/>
                <a:cs typeface="Arial" panose="020B0604020202020204" pitchFamily="34" charset="0"/>
              </a:rPr>
              <a:t> </a:t>
            </a:r>
            <a:r>
              <a:rPr lang="en-AU" sz="2400" dirty="0">
                <a:solidFill>
                  <a:srgbClr val="201F50"/>
                </a:solidFill>
                <a:latin typeface="Arial" panose="020B0604020202020204" pitchFamily="34" charset="0"/>
                <a:cs typeface="Arial" panose="020B0604020202020204" pitchFamily="34" charset="0"/>
              </a:rPr>
              <a:t>(Source: Earth Resources Victoria </a:t>
            </a:r>
            <a:r>
              <a:rPr lang="en-AU" sz="2400" dirty="0">
                <a:latin typeface="Arial" panose="020B0604020202020204" pitchFamily="34" charset="0"/>
                <a:cs typeface="Arial" panose="020B0604020202020204" pitchFamily="34" charset="0"/>
                <a:hlinkClick r:id="rId24"/>
              </a:rPr>
              <a:t>https://earthresources.vic.gov.au/</a:t>
            </a:r>
            <a:r>
              <a:rPr lang="en-AU" sz="2400" dirty="0">
                <a:latin typeface="Arial" panose="020B0604020202020204" pitchFamily="34" charset="0"/>
                <a:cs typeface="Arial" panose="020B0604020202020204" pitchFamily="34" charset="0"/>
              </a:rPr>
              <a:t>)</a:t>
            </a:r>
          </a:p>
        </p:txBody>
      </p:sp>
      <p:sp>
        <p:nvSpPr>
          <p:cNvPr id="8" name="Arrow: Right 7">
            <a:extLst>
              <a:ext uri="{FF2B5EF4-FFF2-40B4-BE49-F238E27FC236}">
                <a16:creationId xmlns:a16="http://schemas.microsoft.com/office/drawing/2014/main" id="{F646A652-9339-88F7-911F-0EE0797344EA}"/>
              </a:ext>
            </a:extLst>
          </p:cNvPr>
          <p:cNvSpPr/>
          <p:nvPr/>
        </p:nvSpPr>
        <p:spPr>
          <a:xfrm>
            <a:off x="17716470" y="20379333"/>
            <a:ext cx="943067" cy="62449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79CC2A8F-D81C-9F1B-05BB-14470D3FAA6C}"/>
              </a:ext>
            </a:extLst>
          </p:cNvPr>
          <p:cNvSpPr/>
          <p:nvPr/>
        </p:nvSpPr>
        <p:spPr>
          <a:xfrm>
            <a:off x="17550969" y="18261436"/>
            <a:ext cx="943067" cy="62449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15" name="Rectangle 14">
            <a:extLst>
              <a:ext uri="{FF2B5EF4-FFF2-40B4-BE49-F238E27FC236}">
                <a16:creationId xmlns:a16="http://schemas.microsoft.com/office/drawing/2014/main" id="{4C6D9F2A-B3C9-3B04-8687-5B5AFB87EB96}"/>
              </a:ext>
            </a:extLst>
          </p:cNvPr>
          <p:cNvSpPr/>
          <p:nvPr/>
        </p:nvSpPr>
        <p:spPr>
          <a:xfrm>
            <a:off x="13911209" y="19419630"/>
            <a:ext cx="3736162" cy="27688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Output ISO19115</a:t>
            </a:r>
          </a:p>
          <a:p>
            <a:pPr algn="ctr"/>
            <a:r>
              <a:rPr lang="en-AU" sz="3200" dirty="0"/>
              <a:t>(bas-metadata-library)</a:t>
            </a:r>
          </a:p>
        </p:txBody>
      </p:sp>
      <p:sp>
        <p:nvSpPr>
          <p:cNvPr id="19" name="Rectangle 18">
            <a:extLst>
              <a:ext uri="{FF2B5EF4-FFF2-40B4-BE49-F238E27FC236}">
                <a16:creationId xmlns:a16="http://schemas.microsoft.com/office/drawing/2014/main" id="{7003D5CF-0655-C967-3BDB-588B765FF485}"/>
              </a:ext>
            </a:extLst>
          </p:cNvPr>
          <p:cNvSpPr/>
          <p:nvPr/>
        </p:nvSpPr>
        <p:spPr>
          <a:xfrm>
            <a:off x="11091049" y="16199817"/>
            <a:ext cx="6315057" cy="130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Insert missing fields via XSLT (lxml)</a:t>
            </a:r>
          </a:p>
        </p:txBody>
      </p:sp>
      <p:sp>
        <p:nvSpPr>
          <p:cNvPr id="31" name="TextBox 30">
            <a:extLst>
              <a:ext uri="{FF2B5EF4-FFF2-40B4-BE49-F238E27FC236}">
                <a16:creationId xmlns:a16="http://schemas.microsoft.com/office/drawing/2014/main" id="{DC9008B9-D60B-4724-2919-822500F8E007}"/>
              </a:ext>
            </a:extLst>
          </p:cNvPr>
          <p:cNvSpPr txBox="1"/>
          <p:nvPr/>
        </p:nvSpPr>
        <p:spPr>
          <a:xfrm>
            <a:off x="7340228" y="24524826"/>
            <a:ext cx="10210741" cy="584775"/>
          </a:xfrm>
          <a:prstGeom prst="rect">
            <a:avLst/>
          </a:prstGeom>
          <a:noFill/>
        </p:spPr>
        <p:txBody>
          <a:bodyPr wrap="square" rtlCol="0">
            <a:spAutoFit/>
          </a:bodyPr>
          <a:lstStyle/>
          <a:p>
            <a:r>
              <a:rPr lang="en-AU" sz="3200" dirty="0">
                <a:latin typeface="Lucida Console" panose="020B0609040504020204" pitchFamily="49" charset="0"/>
              </a:rPr>
              <a:t>Geomodels website model creation process</a:t>
            </a:r>
          </a:p>
        </p:txBody>
      </p:sp>
      <p:sp>
        <p:nvSpPr>
          <p:cNvPr id="35" name="TextBox 34">
            <a:extLst>
              <a:ext uri="{FF2B5EF4-FFF2-40B4-BE49-F238E27FC236}">
                <a16:creationId xmlns:a16="http://schemas.microsoft.com/office/drawing/2014/main" id="{60D724E7-1A47-25D8-2CA0-7EA0171EE261}"/>
              </a:ext>
            </a:extLst>
          </p:cNvPr>
          <p:cNvSpPr txBox="1"/>
          <p:nvPr/>
        </p:nvSpPr>
        <p:spPr>
          <a:xfrm>
            <a:off x="2171018" y="35631716"/>
            <a:ext cx="12891651" cy="3847207"/>
          </a:xfrm>
          <a:prstGeom prst="rect">
            <a:avLst/>
          </a:prstGeom>
          <a:noFill/>
        </p:spPr>
        <p:txBody>
          <a:bodyPr wrap="square" rtlCol="0">
            <a:spAutoFit/>
          </a:bodyPr>
          <a:lstStyle/>
          <a:p>
            <a:r>
              <a:rPr lang="en-AU" sz="2800" b="1" dirty="0">
                <a:solidFill>
                  <a:srgbClr val="201F50"/>
                </a:solidFill>
                <a:latin typeface="Arial" panose="020B0604020202020204" pitchFamily="34" charset="0"/>
                <a:cs typeface="Arial" panose="020B0604020202020204" pitchFamily="34" charset="0"/>
              </a:rPr>
              <a:t>Conclusion</a:t>
            </a:r>
          </a:p>
          <a:p>
            <a:r>
              <a:rPr lang="en-AU" sz="2400" dirty="0">
                <a:solidFill>
                  <a:srgbClr val="201F50"/>
                </a:solidFill>
                <a:latin typeface="Arial" panose="020B0604020202020204" pitchFamily="34" charset="0"/>
                <a:cs typeface="Arial" panose="020B0604020202020204" pitchFamily="34" charset="0"/>
              </a:rPr>
              <a:t>This exercise has shown that a set of Python scripts can complete many of the fields required to fill out a minimal ISO19115 metadata record, without the need for human input. The generation of a human-like summary/description field could be improved with the use of larger language models and more compute power.</a:t>
            </a:r>
          </a:p>
          <a:p>
            <a:endParaRPr lang="en-AU" sz="2400" dirty="0">
              <a:solidFill>
                <a:srgbClr val="201F50"/>
              </a:solidFill>
              <a:latin typeface="Arial" panose="020B0604020202020204" pitchFamily="34" charset="0"/>
              <a:cs typeface="Arial" panose="020B0604020202020204" pitchFamily="34" charset="0"/>
            </a:endParaRPr>
          </a:p>
          <a:p>
            <a:r>
              <a:rPr lang="en-AU" sz="2400" dirty="0">
                <a:solidFill>
                  <a:srgbClr val="201F50"/>
                </a:solidFill>
                <a:latin typeface="Arial" panose="020B0604020202020204" pitchFamily="34" charset="0"/>
                <a:cs typeface="Arial" panose="020B0604020202020204" pitchFamily="34" charset="0"/>
              </a:rPr>
              <a:t>Future improvements:</a:t>
            </a:r>
          </a:p>
          <a:p>
            <a:pPr marL="514350" indent="-514350">
              <a:buAutoNum type="arabicPeriod"/>
            </a:pPr>
            <a:r>
              <a:rPr lang="en-AU" sz="2400" dirty="0">
                <a:solidFill>
                  <a:srgbClr val="201F50"/>
                </a:solidFill>
                <a:latin typeface="Arial" panose="020B0604020202020204" pitchFamily="34" charset="0"/>
                <a:cs typeface="Arial" panose="020B0604020202020204" pitchFamily="34" charset="0"/>
              </a:rPr>
              <a:t>Improve accuracy by training models with geological texts</a:t>
            </a:r>
          </a:p>
          <a:p>
            <a:pPr marL="514350" indent="-514350">
              <a:buAutoNum type="arabicPeriod"/>
            </a:pPr>
            <a:r>
              <a:rPr lang="en-AU" sz="2400" dirty="0">
                <a:solidFill>
                  <a:srgbClr val="201F50"/>
                </a:solidFill>
                <a:latin typeface="Arial" panose="020B0604020202020204" pitchFamily="34" charset="0"/>
                <a:cs typeface="Arial" panose="020B0604020202020204" pitchFamily="34" charset="0"/>
              </a:rPr>
              <a:t>Use larger, more powerful language models (e.g. GPT-J)</a:t>
            </a:r>
          </a:p>
          <a:p>
            <a:pPr marL="514350" indent="-514350">
              <a:buAutoNum type="arabicPeriod"/>
            </a:pPr>
            <a:r>
              <a:rPr lang="en-AU" sz="2400" dirty="0">
                <a:solidFill>
                  <a:srgbClr val="201F50"/>
                </a:solidFill>
                <a:latin typeface="Arial" panose="020B0604020202020204" pitchFamily="34" charset="0"/>
                <a:cs typeface="Arial" panose="020B0604020202020204" pitchFamily="34" charset="0"/>
              </a:rPr>
              <a:t>Display metadata directly in Geomodels Portal</a:t>
            </a:r>
          </a:p>
        </p:txBody>
      </p:sp>
      <p:sp>
        <p:nvSpPr>
          <p:cNvPr id="42" name="TextBox 41">
            <a:extLst>
              <a:ext uri="{FF2B5EF4-FFF2-40B4-BE49-F238E27FC236}">
                <a16:creationId xmlns:a16="http://schemas.microsoft.com/office/drawing/2014/main" id="{D23DE832-9F64-14D7-49B1-39C22F11683D}"/>
              </a:ext>
            </a:extLst>
          </p:cNvPr>
          <p:cNvSpPr txBox="1"/>
          <p:nvPr/>
        </p:nvSpPr>
        <p:spPr>
          <a:xfrm>
            <a:off x="5778699" y="15052658"/>
            <a:ext cx="9936480" cy="584775"/>
          </a:xfrm>
          <a:prstGeom prst="rect">
            <a:avLst/>
          </a:prstGeom>
          <a:noFill/>
        </p:spPr>
        <p:txBody>
          <a:bodyPr wrap="square" rtlCol="0">
            <a:spAutoFit/>
          </a:bodyPr>
          <a:lstStyle/>
          <a:p>
            <a:r>
              <a:rPr lang="en-AU" sz="3200" dirty="0">
                <a:latin typeface="Lucida Console" panose="020B0609040504020204" pitchFamily="49" charset="0"/>
                <a:cs typeface="Arial" panose="020B0604020202020204" pitchFamily="34" charset="0"/>
              </a:rPr>
              <a:t>Metadata generation process</a:t>
            </a:r>
          </a:p>
        </p:txBody>
      </p:sp>
      <p:sp>
        <p:nvSpPr>
          <p:cNvPr id="44" name="TextBox 43">
            <a:extLst>
              <a:ext uri="{FF2B5EF4-FFF2-40B4-BE49-F238E27FC236}">
                <a16:creationId xmlns:a16="http://schemas.microsoft.com/office/drawing/2014/main" id="{D16534F2-B1B4-30BA-21DE-9A39CDB68010}"/>
              </a:ext>
            </a:extLst>
          </p:cNvPr>
          <p:cNvSpPr txBox="1"/>
          <p:nvPr/>
        </p:nvSpPr>
        <p:spPr>
          <a:xfrm>
            <a:off x="1976581" y="12407327"/>
            <a:ext cx="26355608" cy="2000548"/>
          </a:xfrm>
          <a:prstGeom prst="rect">
            <a:avLst/>
          </a:prstGeom>
          <a:noFill/>
        </p:spPr>
        <p:txBody>
          <a:bodyPr wrap="square" rtlCol="0">
            <a:spAutoFit/>
          </a:bodyPr>
          <a:lstStyle/>
          <a:p>
            <a:r>
              <a:rPr lang="en-AU" sz="2800" b="1" dirty="0">
                <a:solidFill>
                  <a:srgbClr val="201F50"/>
                </a:solidFill>
                <a:latin typeface="Arial" panose="020B0604020202020204" pitchFamily="34" charset="0"/>
                <a:cs typeface="Arial" panose="020B0604020202020204" pitchFamily="34" charset="0"/>
              </a:rPr>
              <a:t>Introduction</a:t>
            </a:r>
          </a:p>
          <a:p>
            <a:r>
              <a:rPr lang="en-AU" sz="2400" dirty="0">
                <a:solidFill>
                  <a:srgbClr val="201F50"/>
                </a:solidFill>
                <a:latin typeface="Arial" panose="020B0604020202020204" pitchFamily="34" charset="0"/>
                <a:cs typeface="Arial" panose="020B0604020202020204" pitchFamily="34" charset="0"/>
              </a:rPr>
              <a:t>This poster documents the exploitation of recent advancements in open source metadata software and natural language processing/machine learning software in order to generate metadata records for geological models. Using modest compute resources ISO19115  metadata records can be generated from a variety of different sources, for example websites, metadata catalog services and geological PDF reports, as well as model files sourced from geological software applications. Each source has a different amount of metadata. The challenge lies in folding the wide swathe of sources into one type of metadata record and bolstering the poorest sources so that all records contain an adequate minimal set of fields.</a:t>
            </a:r>
          </a:p>
        </p:txBody>
      </p:sp>
      <p:sp>
        <p:nvSpPr>
          <p:cNvPr id="45" name="TextBox 44">
            <a:extLst>
              <a:ext uri="{FF2B5EF4-FFF2-40B4-BE49-F238E27FC236}">
                <a16:creationId xmlns:a16="http://schemas.microsoft.com/office/drawing/2014/main" id="{5444B46B-D3F2-EC6F-F91C-AB5C3B03227F}"/>
              </a:ext>
            </a:extLst>
          </p:cNvPr>
          <p:cNvSpPr txBox="1"/>
          <p:nvPr/>
        </p:nvSpPr>
        <p:spPr>
          <a:xfrm>
            <a:off x="1959802" y="14546736"/>
            <a:ext cx="26355608" cy="523220"/>
          </a:xfrm>
          <a:prstGeom prst="rect">
            <a:avLst/>
          </a:prstGeom>
          <a:noFill/>
        </p:spPr>
        <p:txBody>
          <a:bodyPr wrap="square" rtlCol="0">
            <a:spAutoFit/>
          </a:bodyPr>
          <a:lstStyle/>
          <a:p>
            <a:r>
              <a:rPr lang="en-AU" sz="2800" b="1" dirty="0">
                <a:solidFill>
                  <a:srgbClr val="201F50"/>
                </a:solidFill>
                <a:latin typeface="Arial" panose="020B0604020202020204" pitchFamily="34" charset="0"/>
                <a:cs typeface="Arial" panose="020B0604020202020204" pitchFamily="34" charset="0"/>
              </a:rPr>
              <a:t>Process</a:t>
            </a:r>
          </a:p>
        </p:txBody>
      </p:sp>
      <p:sp>
        <p:nvSpPr>
          <p:cNvPr id="48" name="TextBox 47">
            <a:extLst>
              <a:ext uri="{FF2B5EF4-FFF2-40B4-BE49-F238E27FC236}">
                <a16:creationId xmlns:a16="http://schemas.microsoft.com/office/drawing/2014/main" id="{07C419CE-F473-F355-9D4B-B8C8AD264ADE}"/>
              </a:ext>
            </a:extLst>
          </p:cNvPr>
          <p:cNvSpPr txBox="1"/>
          <p:nvPr/>
        </p:nvSpPr>
        <p:spPr>
          <a:xfrm>
            <a:off x="2109472" y="39673620"/>
            <a:ext cx="12217206" cy="523220"/>
          </a:xfrm>
          <a:prstGeom prst="rect">
            <a:avLst/>
          </a:prstGeom>
          <a:noFill/>
        </p:spPr>
        <p:txBody>
          <a:bodyPr wrap="square" rtlCol="0">
            <a:spAutoFit/>
          </a:bodyPr>
          <a:lstStyle/>
          <a:p>
            <a:r>
              <a:rPr lang="en-AU" sz="2800" b="1" dirty="0">
                <a:solidFill>
                  <a:srgbClr val="201F50"/>
                </a:solidFill>
                <a:latin typeface="Arial" panose="020B0604020202020204" pitchFamily="34" charset="0"/>
                <a:cs typeface="Arial" panose="020B0604020202020204" pitchFamily="34" charset="0"/>
              </a:rPr>
              <a:t>Acknowledgements: </a:t>
            </a:r>
            <a:r>
              <a:rPr lang="en-AU" sz="2800" dirty="0">
                <a:solidFill>
                  <a:srgbClr val="201F50"/>
                </a:solidFill>
                <a:latin typeface="Arial" panose="020B0604020202020204" pitchFamily="34" charset="0"/>
                <a:cs typeface="Arial" panose="020B0604020202020204" pitchFamily="34" charset="0"/>
              </a:rPr>
              <a:t>AuScope and NCRIS funding</a:t>
            </a:r>
          </a:p>
        </p:txBody>
      </p:sp>
      <p:sp>
        <p:nvSpPr>
          <p:cNvPr id="54" name="Rectangle 53">
            <a:extLst>
              <a:ext uri="{FF2B5EF4-FFF2-40B4-BE49-F238E27FC236}">
                <a16:creationId xmlns:a16="http://schemas.microsoft.com/office/drawing/2014/main" id="{7B8ABCF7-1DD7-3FCF-5BEF-C7CD12895928}"/>
              </a:ext>
            </a:extLst>
          </p:cNvPr>
          <p:cNvSpPr/>
          <p:nvPr/>
        </p:nvSpPr>
        <p:spPr>
          <a:xfrm>
            <a:off x="5914516" y="15936148"/>
            <a:ext cx="2413302" cy="74101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AU" sz="3200" dirty="0"/>
              <a:t>website</a:t>
            </a:r>
          </a:p>
        </p:txBody>
      </p:sp>
      <p:sp>
        <p:nvSpPr>
          <p:cNvPr id="60" name="Rectangle 59">
            <a:extLst>
              <a:ext uri="{FF2B5EF4-FFF2-40B4-BE49-F238E27FC236}">
                <a16:creationId xmlns:a16="http://schemas.microsoft.com/office/drawing/2014/main" id="{6C652BAC-BF16-5296-8FB7-F20E61E7A606}"/>
              </a:ext>
            </a:extLst>
          </p:cNvPr>
          <p:cNvSpPr/>
          <p:nvPr/>
        </p:nvSpPr>
        <p:spPr>
          <a:xfrm>
            <a:off x="8319012" y="16004034"/>
            <a:ext cx="1213057" cy="6244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XML</a:t>
            </a:r>
          </a:p>
        </p:txBody>
      </p:sp>
      <p:sp>
        <p:nvSpPr>
          <p:cNvPr id="63" name="Arrow: Right 62">
            <a:extLst>
              <a:ext uri="{FF2B5EF4-FFF2-40B4-BE49-F238E27FC236}">
                <a16:creationId xmlns:a16="http://schemas.microsoft.com/office/drawing/2014/main" id="{0CA98BD3-1B9E-B2DB-2DAF-80258B130649}"/>
              </a:ext>
            </a:extLst>
          </p:cNvPr>
          <p:cNvSpPr/>
          <p:nvPr/>
        </p:nvSpPr>
        <p:spPr>
          <a:xfrm>
            <a:off x="9858637" y="16084860"/>
            <a:ext cx="963381" cy="58614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49" name="Arrow: Right 48">
            <a:extLst>
              <a:ext uri="{FF2B5EF4-FFF2-40B4-BE49-F238E27FC236}">
                <a16:creationId xmlns:a16="http://schemas.microsoft.com/office/drawing/2014/main" id="{E5E8D043-1F33-CC88-0517-D7FFCD1F3A5B}"/>
              </a:ext>
            </a:extLst>
          </p:cNvPr>
          <p:cNvSpPr/>
          <p:nvPr/>
        </p:nvSpPr>
        <p:spPr>
          <a:xfrm>
            <a:off x="17883502" y="25838633"/>
            <a:ext cx="3048482" cy="59566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51" name="Arrow: Right 50">
            <a:extLst>
              <a:ext uri="{FF2B5EF4-FFF2-40B4-BE49-F238E27FC236}">
                <a16:creationId xmlns:a16="http://schemas.microsoft.com/office/drawing/2014/main" id="{69512107-A59E-5973-AFBA-F9F1F6B9883D}"/>
              </a:ext>
            </a:extLst>
          </p:cNvPr>
          <p:cNvSpPr/>
          <p:nvPr/>
        </p:nvSpPr>
        <p:spPr>
          <a:xfrm>
            <a:off x="10077614" y="25937656"/>
            <a:ext cx="744404" cy="53419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7360170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3143</TotalTime>
  <Words>1284</Words>
  <Application>Microsoft Office PowerPoint</Application>
  <PresentationFormat>Custom</PresentationFormat>
  <Paragraphs>85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Lucida Console</vt:lpstr>
      <vt:lpstr>Office Theme</vt:lpstr>
      <vt:lpstr>How AuScope 3D Geomodels Portal integrates relatively metadata-poor geological models into its metadata infrastructure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 Wyborn</dc:creator>
  <cp:lastModifiedBy>Fazio, Vincent (Mineral Resources, Clayton)</cp:lastModifiedBy>
  <cp:revision>28</cp:revision>
  <dcterms:created xsi:type="dcterms:W3CDTF">2018-10-10T22:08:42Z</dcterms:created>
  <dcterms:modified xsi:type="dcterms:W3CDTF">2023-04-24T00:37:45Z</dcterms:modified>
</cp:coreProperties>
</file>