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61" r:id="rId3"/>
  </p:sldIdLst>
  <p:sldSz cx="43891200" cy="32918400"/>
  <p:notesSz cx="6858000" cy="9144000"/>
  <p:defaultTextStyle>
    <a:defPPr>
      <a:defRPr lang="en-US"/>
    </a:defPPr>
    <a:lvl1pPr marL="0" algn="l" defTabSz="2821185" rtl="0" eaLnBrk="1" latinLnBrk="0" hangingPunct="1">
      <a:defRPr sz="5528" kern="1200">
        <a:solidFill>
          <a:schemeClr val="tx1"/>
        </a:solidFill>
        <a:latin typeface="+mn-lt"/>
        <a:ea typeface="+mn-ea"/>
        <a:cs typeface="+mn-cs"/>
      </a:defRPr>
    </a:lvl1pPr>
    <a:lvl2pPr marL="1410593" algn="l" defTabSz="2821185" rtl="0" eaLnBrk="1" latinLnBrk="0" hangingPunct="1">
      <a:defRPr sz="5528" kern="1200">
        <a:solidFill>
          <a:schemeClr val="tx1"/>
        </a:solidFill>
        <a:latin typeface="+mn-lt"/>
        <a:ea typeface="+mn-ea"/>
        <a:cs typeface="+mn-cs"/>
      </a:defRPr>
    </a:lvl2pPr>
    <a:lvl3pPr marL="2821185" algn="l" defTabSz="2821185" rtl="0" eaLnBrk="1" latinLnBrk="0" hangingPunct="1">
      <a:defRPr sz="5528" kern="1200">
        <a:solidFill>
          <a:schemeClr val="tx1"/>
        </a:solidFill>
        <a:latin typeface="+mn-lt"/>
        <a:ea typeface="+mn-ea"/>
        <a:cs typeface="+mn-cs"/>
      </a:defRPr>
    </a:lvl3pPr>
    <a:lvl4pPr marL="4231778" algn="l" defTabSz="2821185" rtl="0" eaLnBrk="1" latinLnBrk="0" hangingPunct="1">
      <a:defRPr sz="5528" kern="1200">
        <a:solidFill>
          <a:schemeClr val="tx1"/>
        </a:solidFill>
        <a:latin typeface="+mn-lt"/>
        <a:ea typeface="+mn-ea"/>
        <a:cs typeface="+mn-cs"/>
      </a:defRPr>
    </a:lvl4pPr>
    <a:lvl5pPr marL="5642370" algn="l" defTabSz="2821185" rtl="0" eaLnBrk="1" latinLnBrk="0" hangingPunct="1">
      <a:defRPr sz="5528" kern="1200">
        <a:solidFill>
          <a:schemeClr val="tx1"/>
        </a:solidFill>
        <a:latin typeface="+mn-lt"/>
        <a:ea typeface="+mn-ea"/>
        <a:cs typeface="+mn-cs"/>
      </a:defRPr>
    </a:lvl5pPr>
    <a:lvl6pPr marL="7052964" algn="l" defTabSz="2821185" rtl="0" eaLnBrk="1" latinLnBrk="0" hangingPunct="1">
      <a:defRPr sz="5528" kern="1200">
        <a:solidFill>
          <a:schemeClr val="tx1"/>
        </a:solidFill>
        <a:latin typeface="+mn-lt"/>
        <a:ea typeface="+mn-ea"/>
        <a:cs typeface="+mn-cs"/>
      </a:defRPr>
    </a:lvl6pPr>
    <a:lvl7pPr marL="8463557" algn="l" defTabSz="2821185" rtl="0" eaLnBrk="1" latinLnBrk="0" hangingPunct="1">
      <a:defRPr sz="5528" kern="1200">
        <a:solidFill>
          <a:schemeClr val="tx1"/>
        </a:solidFill>
        <a:latin typeface="+mn-lt"/>
        <a:ea typeface="+mn-ea"/>
        <a:cs typeface="+mn-cs"/>
      </a:defRPr>
    </a:lvl7pPr>
    <a:lvl8pPr marL="9874149" algn="l" defTabSz="2821185" rtl="0" eaLnBrk="1" latinLnBrk="0" hangingPunct="1">
      <a:defRPr sz="5528" kern="1200">
        <a:solidFill>
          <a:schemeClr val="tx1"/>
        </a:solidFill>
        <a:latin typeface="+mn-lt"/>
        <a:ea typeface="+mn-ea"/>
        <a:cs typeface="+mn-cs"/>
      </a:defRPr>
    </a:lvl8pPr>
    <a:lvl9pPr marL="11284742" algn="l" defTabSz="2821185" rtl="0" eaLnBrk="1" latinLnBrk="0" hangingPunct="1">
      <a:defRPr sz="552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B4C7E7"/>
    <a:srgbClr val="8FAADC"/>
    <a:srgbClr val="CCECFF"/>
    <a:srgbClr val="FFCCCC"/>
    <a:srgbClr val="FF7C80"/>
    <a:srgbClr val="C7D5ED"/>
    <a:srgbClr val="F6F8FC"/>
    <a:srgbClr val="545554"/>
    <a:srgbClr val="F3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91530" autoAdjust="0"/>
  </p:normalViewPr>
  <p:slideViewPr>
    <p:cSldViewPr snapToGrid="0" snapToObjects="1" showGuides="1">
      <p:cViewPr varScale="1">
        <p:scale>
          <a:sx n="22" d="100"/>
          <a:sy n="22" d="100"/>
        </p:scale>
        <p:origin x="2292" y="8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6" d="100"/>
        <a:sy n="46" d="100"/>
      </p:scale>
      <p:origin x="0" y="0"/>
    </p:cViewPr>
  </p:sorterViewPr>
  <p:notesViewPr>
    <p:cSldViewPr snapToGrid="0" snapToObjects="1" showGuides="1">
      <p:cViewPr varScale="1">
        <p:scale>
          <a:sx n="135" d="100"/>
          <a:sy n="135" d="100"/>
        </p:scale>
        <p:origin x="5120"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Kinnerasani_erosion\Flow_direction_sinuosity\flow_sinuosit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Kinnerasani_erosion\Flow_direction_sinuosity\flow_sinuosit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Kinnerasani_erosion\Braided%20parameters\Braided_1994%20-%20Cop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Kinnerasani_erosion\Braided%20parameters\Braided_1994%20-%20Cop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Kinnerasani_erosion\Braided%20parameters\Braided_1994%20-%20Copy.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IN" sz="2000" dirty="0">
                <a:latin typeface="Times New Roman" panose="02020603050405020304" pitchFamily="18" charset="0"/>
                <a:cs typeface="Times New Roman" panose="02020603050405020304" pitchFamily="18" charset="0"/>
              </a:rPr>
              <a:t>Cumulative shift of the Right river bank from the year 1994</a:t>
            </a:r>
          </a:p>
        </c:rich>
      </c:tx>
      <c:overlay val="0"/>
      <c:spPr>
        <a:noFill/>
        <a:ln w="15875">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1138532671056361"/>
          <c:y val="8.9250120293209043E-2"/>
          <c:w val="0.84675476162604491"/>
          <c:h val="0.61209722200742744"/>
        </c:manualLayout>
      </c:layout>
      <c:scatterChart>
        <c:scatterStyle val="smoothMarker"/>
        <c:varyColors val="0"/>
        <c:ser>
          <c:idx val="0"/>
          <c:order val="0"/>
          <c:tx>
            <c:v>Maximum river bank shift (m)_1999</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'Left bank shift'!$D$3:$D$12</c:f>
              <c:numCache>
                <c:formatCode>General</c:formatCode>
                <c:ptCount val="10"/>
                <c:pt idx="0">
                  <c:v>9425.5370000000003</c:v>
                </c:pt>
                <c:pt idx="1">
                  <c:v>18851.074000000001</c:v>
                </c:pt>
                <c:pt idx="2">
                  <c:v>28276.611000000001</c:v>
                </c:pt>
                <c:pt idx="3">
                  <c:v>37702.148000000001</c:v>
                </c:pt>
                <c:pt idx="4">
                  <c:v>47127.684999999998</c:v>
                </c:pt>
                <c:pt idx="5">
                  <c:v>56553.221999999994</c:v>
                </c:pt>
                <c:pt idx="6">
                  <c:v>65978.758999999991</c:v>
                </c:pt>
                <c:pt idx="7">
                  <c:v>75404.295999999988</c:v>
                </c:pt>
                <c:pt idx="8">
                  <c:v>84829.832999999984</c:v>
                </c:pt>
                <c:pt idx="9">
                  <c:v>94255.369999999981</c:v>
                </c:pt>
              </c:numCache>
            </c:numRef>
          </c:xVal>
          <c:yVal>
            <c:numRef>
              <c:f>'Left bank shift'!$E$3:$E$12</c:f>
              <c:numCache>
                <c:formatCode>General</c:formatCode>
                <c:ptCount val="10"/>
                <c:pt idx="0">
                  <c:v>0</c:v>
                </c:pt>
                <c:pt idx="1">
                  <c:v>0</c:v>
                </c:pt>
                <c:pt idx="2">
                  <c:v>0</c:v>
                </c:pt>
                <c:pt idx="3">
                  <c:v>0</c:v>
                </c:pt>
                <c:pt idx="4">
                  <c:v>0</c:v>
                </c:pt>
                <c:pt idx="5">
                  <c:v>0</c:v>
                </c:pt>
                <c:pt idx="6">
                  <c:v>0</c:v>
                </c:pt>
                <c:pt idx="7">
                  <c:v>0</c:v>
                </c:pt>
                <c:pt idx="8">
                  <c:v>0</c:v>
                </c:pt>
                <c:pt idx="9">
                  <c:v>74</c:v>
                </c:pt>
              </c:numCache>
            </c:numRef>
          </c:yVal>
          <c:smooth val="1"/>
          <c:extLst>
            <c:ext xmlns:c16="http://schemas.microsoft.com/office/drawing/2014/chart" uri="{C3380CC4-5D6E-409C-BE32-E72D297353CC}">
              <c16:uniqueId val="{00000000-898D-4063-957F-B014F5F9E692}"/>
            </c:ext>
          </c:extLst>
        </c:ser>
        <c:ser>
          <c:idx val="1"/>
          <c:order val="1"/>
          <c:tx>
            <c:v>Maximum river bank shift (m)_2003</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'Left bank shift'!$D$3:$D$12</c:f>
              <c:numCache>
                <c:formatCode>General</c:formatCode>
                <c:ptCount val="10"/>
                <c:pt idx="0">
                  <c:v>9425.5370000000003</c:v>
                </c:pt>
                <c:pt idx="1">
                  <c:v>18851.074000000001</c:v>
                </c:pt>
                <c:pt idx="2">
                  <c:v>28276.611000000001</c:v>
                </c:pt>
                <c:pt idx="3">
                  <c:v>37702.148000000001</c:v>
                </c:pt>
                <c:pt idx="4">
                  <c:v>47127.684999999998</c:v>
                </c:pt>
                <c:pt idx="5">
                  <c:v>56553.221999999994</c:v>
                </c:pt>
                <c:pt idx="6">
                  <c:v>65978.758999999991</c:v>
                </c:pt>
                <c:pt idx="7">
                  <c:v>75404.295999999988</c:v>
                </c:pt>
                <c:pt idx="8">
                  <c:v>84829.832999999984</c:v>
                </c:pt>
                <c:pt idx="9">
                  <c:v>94255.369999999981</c:v>
                </c:pt>
              </c:numCache>
            </c:numRef>
          </c:xVal>
          <c:yVal>
            <c:numRef>
              <c:f>'Left bank shift'!$F$3:$F$12</c:f>
              <c:numCache>
                <c:formatCode>General</c:formatCode>
                <c:ptCount val="10"/>
                <c:pt idx="0">
                  <c:v>0</c:v>
                </c:pt>
                <c:pt idx="1">
                  <c:v>0</c:v>
                </c:pt>
                <c:pt idx="2">
                  <c:v>0</c:v>
                </c:pt>
                <c:pt idx="3">
                  <c:v>0</c:v>
                </c:pt>
                <c:pt idx="4">
                  <c:v>0</c:v>
                </c:pt>
                <c:pt idx="5">
                  <c:v>0</c:v>
                </c:pt>
                <c:pt idx="6">
                  <c:v>0</c:v>
                </c:pt>
                <c:pt idx="7">
                  <c:v>0</c:v>
                </c:pt>
                <c:pt idx="8">
                  <c:v>0</c:v>
                </c:pt>
                <c:pt idx="9">
                  <c:v>99</c:v>
                </c:pt>
              </c:numCache>
            </c:numRef>
          </c:yVal>
          <c:smooth val="1"/>
          <c:extLst>
            <c:ext xmlns:c16="http://schemas.microsoft.com/office/drawing/2014/chart" uri="{C3380CC4-5D6E-409C-BE32-E72D297353CC}">
              <c16:uniqueId val="{00000001-898D-4063-957F-B014F5F9E692}"/>
            </c:ext>
          </c:extLst>
        </c:ser>
        <c:ser>
          <c:idx val="2"/>
          <c:order val="2"/>
          <c:tx>
            <c:v>Maximum river bank shift (m)_2010</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'Left bank shift'!$D$3:$D$12</c:f>
              <c:numCache>
                <c:formatCode>General</c:formatCode>
                <c:ptCount val="10"/>
                <c:pt idx="0">
                  <c:v>9425.5370000000003</c:v>
                </c:pt>
                <c:pt idx="1">
                  <c:v>18851.074000000001</c:v>
                </c:pt>
                <c:pt idx="2">
                  <c:v>28276.611000000001</c:v>
                </c:pt>
                <c:pt idx="3">
                  <c:v>37702.148000000001</c:v>
                </c:pt>
                <c:pt idx="4">
                  <c:v>47127.684999999998</c:v>
                </c:pt>
                <c:pt idx="5">
                  <c:v>56553.221999999994</c:v>
                </c:pt>
                <c:pt idx="6">
                  <c:v>65978.758999999991</c:v>
                </c:pt>
                <c:pt idx="7">
                  <c:v>75404.295999999988</c:v>
                </c:pt>
                <c:pt idx="8">
                  <c:v>84829.832999999984</c:v>
                </c:pt>
                <c:pt idx="9">
                  <c:v>94255.369999999981</c:v>
                </c:pt>
              </c:numCache>
            </c:numRef>
          </c:xVal>
          <c:yVal>
            <c:numRef>
              <c:f>'Left bank shift'!$G$3:$G$12</c:f>
              <c:numCache>
                <c:formatCode>General</c:formatCode>
                <c:ptCount val="10"/>
                <c:pt idx="0">
                  <c:v>0</c:v>
                </c:pt>
                <c:pt idx="1">
                  <c:v>0</c:v>
                </c:pt>
                <c:pt idx="2">
                  <c:v>0</c:v>
                </c:pt>
                <c:pt idx="3">
                  <c:v>0</c:v>
                </c:pt>
                <c:pt idx="4">
                  <c:v>0</c:v>
                </c:pt>
                <c:pt idx="5">
                  <c:v>0</c:v>
                </c:pt>
                <c:pt idx="6">
                  <c:v>0</c:v>
                </c:pt>
                <c:pt idx="7">
                  <c:v>0</c:v>
                </c:pt>
                <c:pt idx="8">
                  <c:v>0</c:v>
                </c:pt>
                <c:pt idx="9">
                  <c:v>149</c:v>
                </c:pt>
              </c:numCache>
            </c:numRef>
          </c:yVal>
          <c:smooth val="1"/>
          <c:extLst>
            <c:ext xmlns:c16="http://schemas.microsoft.com/office/drawing/2014/chart" uri="{C3380CC4-5D6E-409C-BE32-E72D297353CC}">
              <c16:uniqueId val="{00000002-898D-4063-957F-B014F5F9E692}"/>
            </c:ext>
          </c:extLst>
        </c:ser>
        <c:ser>
          <c:idx val="3"/>
          <c:order val="3"/>
          <c:tx>
            <c:v>Maximum river bank shift (m)_2014</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'Left bank shift'!$D$3:$D$12</c:f>
              <c:numCache>
                <c:formatCode>General</c:formatCode>
                <c:ptCount val="10"/>
                <c:pt idx="0">
                  <c:v>9425.5370000000003</c:v>
                </c:pt>
                <c:pt idx="1">
                  <c:v>18851.074000000001</c:v>
                </c:pt>
                <c:pt idx="2">
                  <c:v>28276.611000000001</c:v>
                </c:pt>
                <c:pt idx="3">
                  <c:v>37702.148000000001</c:v>
                </c:pt>
                <c:pt idx="4">
                  <c:v>47127.684999999998</c:v>
                </c:pt>
                <c:pt idx="5">
                  <c:v>56553.221999999994</c:v>
                </c:pt>
                <c:pt idx="6">
                  <c:v>65978.758999999991</c:v>
                </c:pt>
                <c:pt idx="7">
                  <c:v>75404.295999999988</c:v>
                </c:pt>
                <c:pt idx="8">
                  <c:v>84829.832999999984</c:v>
                </c:pt>
                <c:pt idx="9">
                  <c:v>94255.369999999981</c:v>
                </c:pt>
              </c:numCache>
            </c:numRef>
          </c:xVal>
          <c:yVal>
            <c:numRef>
              <c:f>'Left bank shift'!$H$3:$H$12</c:f>
              <c:numCache>
                <c:formatCode>General</c:formatCode>
                <c:ptCount val="10"/>
                <c:pt idx="0">
                  <c:v>0</c:v>
                </c:pt>
                <c:pt idx="1">
                  <c:v>0</c:v>
                </c:pt>
                <c:pt idx="2">
                  <c:v>0</c:v>
                </c:pt>
                <c:pt idx="3">
                  <c:v>0</c:v>
                </c:pt>
                <c:pt idx="4">
                  <c:v>0</c:v>
                </c:pt>
                <c:pt idx="5">
                  <c:v>0</c:v>
                </c:pt>
                <c:pt idx="6">
                  <c:v>0</c:v>
                </c:pt>
                <c:pt idx="7">
                  <c:v>0</c:v>
                </c:pt>
                <c:pt idx="8">
                  <c:v>0</c:v>
                </c:pt>
                <c:pt idx="9">
                  <c:v>159</c:v>
                </c:pt>
              </c:numCache>
            </c:numRef>
          </c:yVal>
          <c:smooth val="1"/>
          <c:extLst>
            <c:ext xmlns:c16="http://schemas.microsoft.com/office/drawing/2014/chart" uri="{C3380CC4-5D6E-409C-BE32-E72D297353CC}">
              <c16:uniqueId val="{00000003-898D-4063-957F-B014F5F9E692}"/>
            </c:ext>
          </c:extLst>
        </c:ser>
        <c:ser>
          <c:idx val="4"/>
          <c:order val="4"/>
          <c:tx>
            <c:v>Maximum river bank shift (m)_2018</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'Left bank shift'!$D$3:$D$12</c:f>
              <c:numCache>
                <c:formatCode>General</c:formatCode>
                <c:ptCount val="10"/>
                <c:pt idx="0">
                  <c:v>9425.5370000000003</c:v>
                </c:pt>
                <c:pt idx="1">
                  <c:v>18851.074000000001</c:v>
                </c:pt>
                <c:pt idx="2">
                  <c:v>28276.611000000001</c:v>
                </c:pt>
                <c:pt idx="3">
                  <c:v>37702.148000000001</c:v>
                </c:pt>
                <c:pt idx="4">
                  <c:v>47127.684999999998</c:v>
                </c:pt>
                <c:pt idx="5">
                  <c:v>56553.221999999994</c:v>
                </c:pt>
                <c:pt idx="6">
                  <c:v>65978.758999999991</c:v>
                </c:pt>
                <c:pt idx="7">
                  <c:v>75404.295999999988</c:v>
                </c:pt>
                <c:pt idx="8">
                  <c:v>84829.832999999984</c:v>
                </c:pt>
                <c:pt idx="9">
                  <c:v>94255.369999999981</c:v>
                </c:pt>
              </c:numCache>
            </c:numRef>
          </c:xVal>
          <c:yVal>
            <c:numRef>
              <c:f>'Left bank shift'!$I$3:$I$12</c:f>
              <c:numCache>
                <c:formatCode>General</c:formatCode>
                <c:ptCount val="10"/>
                <c:pt idx="0">
                  <c:v>0</c:v>
                </c:pt>
                <c:pt idx="1">
                  <c:v>0</c:v>
                </c:pt>
                <c:pt idx="2">
                  <c:v>0</c:v>
                </c:pt>
                <c:pt idx="3">
                  <c:v>0</c:v>
                </c:pt>
                <c:pt idx="4">
                  <c:v>0</c:v>
                </c:pt>
                <c:pt idx="5">
                  <c:v>0</c:v>
                </c:pt>
                <c:pt idx="6">
                  <c:v>0</c:v>
                </c:pt>
                <c:pt idx="7">
                  <c:v>0</c:v>
                </c:pt>
                <c:pt idx="8">
                  <c:v>0</c:v>
                </c:pt>
                <c:pt idx="9">
                  <c:v>159</c:v>
                </c:pt>
              </c:numCache>
            </c:numRef>
          </c:yVal>
          <c:smooth val="1"/>
          <c:extLst>
            <c:ext xmlns:c16="http://schemas.microsoft.com/office/drawing/2014/chart" uri="{C3380CC4-5D6E-409C-BE32-E72D297353CC}">
              <c16:uniqueId val="{00000004-898D-4063-957F-B014F5F9E692}"/>
            </c:ext>
          </c:extLst>
        </c:ser>
        <c:ser>
          <c:idx val="5"/>
          <c:order val="5"/>
          <c:tx>
            <c:v>Maximum river bank shift (m)_2022</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'Left bank shift'!$D$3:$D$12</c:f>
              <c:numCache>
                <c:formatCode>General</c:formatCode>
                <c:ptCount val="10"/>
                <c:pt idx="0">
                  <c:v>9425.5370000000003</c:v>
                </c:pt>
                <c:pt idx="1">
                  <c:v>18851.074000000001</c:v>
                </c:pt>
                <c:pt idx="2">
                  <c:v>28276.611000000001</c:v>
                </c:pt>
                <c:pt idx="3">
                  <c:v>37702.148000000001</c:v>
                </c:pt>
                <c:pt idx="4">
                  <c:v>47127.684999999998</c:v>
                </c:pt>
                <c:pt idx="5">
                  <c:v>56553.221999999994</c:v>
                </c:pt>
                <c:pt idx="6">
                  <c:v>65978.758999999991</c:v>
                </c:pt>
                <c:pt idx="7">
                  <c:v>75404.295999999988</c:v>
                </c:pt>
                <c:pt idx="8">
                  <c:v>84829.832999999984</c:v>
                </c:pt>
                <c:pt idx="9">
                  <c:v>94255.369999999981</c:v>
                </c:pt>
              </c:numCache>
            </c:numRef>
          </c:xVal>
          <c:yVal>
            <c:numRef>
              <c:f>'Left bank shift'!$J$3:$J$12</c:f>
              <c:numCache>
                <c:formatCode>General</c:formatCode>
                <c:ptCount val="10"/>
                <c:pt idx="0">
                  <c:v>0</c:v>
                </c:pt>
                <c:pt idx="1">
                  <c:v>0</c:v>
                </c:pt>
                <c:pt idx="2">
                  <c:v>0</c:v>
                </c:pt>
                <c:pt idx="3">
                  <c:v>0</c:v>
                </c:pt>
                <c:pt idx="4">
                  <c:v>0</c:v>
                </c:pt>
                <c:pt idx="5">
                  <c:v>0</c:v>
                </c:pt>
                <c:pt idx="6">
                  <c:v>0</c:v>
                </c:pt>
                <c:pt idx="7">
                  <c:v>0</c:v>
                </c:pt>
                <c:pt idx="8">
                  <c:v>0</c:v>
                </c:pt>
                <c:pt idx="9">
                  <c:v>240</c:v>
                </c:pt>
              </c:numCache>
            </c:numRef>
          </c:yVal>
          <c:smooth val="1"/>
          <c:extLst>
            <c:ext xmlns:c16="http://schemas.microsoft.com/office/drawing/2014/chart" uri="{C3380CC4-5D6E-409C-BE32-E72D297353CC}">
              <c16:uniqueId val="{00000005-898D-4063-957F-B014F5F9E692}"/>
            </c:ext>
          </c:extLst>
        </c:ser>
        <c:dLbls>
          <c:showLegendKey val="0"/>
          <c:showVal val="0"/>
          <c:showCatName val="0"/>
          <c:showSerName val="0"/>
          <c:showPercent val="0"/>
          <c:showBubbleSize val="0"/>
        </c:dLbls>
        <c:axId val="-1474414160"/>
        <c:axId val="-1474420688"/>
      </c:scatterChart>
      <c:valAx>
        <c:axId val="-14744141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IN" sz="2000" b="1">
                    <a:latin typeface="Times New Roman" panose="02020603050405020304" pitchFamily="18" charset="0"/>
                    <a:cs typeface="Times New Roman" panose="02020603050405020304" pitchFamily="18" charset="0"/>
                  </a:rPr>
                  <a:t>Length of the river (m)</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74420688"/>
        <c:crosses val="autoZero"/>
        <c:crossBetween val="midCat"/>
      </c:valAx>
      <c:valAx>
        <c:axId val="-147442068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IN" sz="2000" b="1" dirty="0">
                    <a:latin typeface="Times New Roman" panose="02020603050405020304" pitchFamily="18" charset="0"/>
                    <a:cs typeface="Times New Roman" panose="02020603050405020304" pitchFamily="18" charset="0"/>
                  </a:rPr>
                  <a:t>Maximum shift of the river bank (m)</a:t>
                </a:r>
              </a:p>
            </c:rich>
          </c:tx>
          <c:layout>
            <c:manualLayout>
              <c:xMode val="edge"/>
              <c:yMode val="edge"/>
              <c:x val="1.5302244384158533E-2"/>
              <c:y val="0.12306921739820596"/>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74414160"/>
        <c:crosses val="autoZero"/>
        <c:crossBetween val="midCat"/>
      </c:valAx>
      <c:spPr>
        <a:noFill/>
        <a:ln>
          <a:noFill/>
        </a:ln>
        <a:effectLst/>
      </c:spPr>
    </c:plotArea>
    <c:legend>
      <c:legendPos val="b"/>
      <c:layout>
        <c:manualLayout>
          <c:xMode val="edge"/>
          <c:yMode val="edge"/>
          <c:x val="7.1149694658481394E-2"/>
          <c:y val="0.11123903719352156"/>
          <c:w val="0.35782804884661029"/>
          <c:h val="0.3521755969528199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IN" sz="2000" b="0" i="0" baseline="0">
                <a:effectLst/>
                <a:latin typeface="Times New Roman" panose="02020603050405020304" pitchFamily="18" charset="0"/>
                <a:cs typeface="Times New Roman" panose="02020603050405020304" pitchFamily="18" charset="0"/>
              </a:rPr>
              <a:t>Cumulative shift of the Left river bank from the year 1994</a:t>
            </a:r>
            <a:endParaRPr lang="en-IN" sz="2000">
              <a:effectLst/>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1138532671056361"/>
          <c:y val="9.0642551744422525E-2"/>
          <c:w val="0.84675476162604491"/>
          <c:h val="0.60604537550777582"/>
        </c:manualLayout>
      </c:layout>
      <c:scatterChart>
        <c:scatterStyle val="smoothMarker"/>
        <c:varyColors val="0"/>
        <c:ser>
          <c:idx val="0"/>
          <c:order val="0"/>
          <c:tx>
            <c:v>Maximum river bank shift (m)_1999</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'Right bank shift'!$E$3:$E$12</c:f>
              <c:numCache>
                <c:formatCode>General</c:formatCode>
                <c:ptCount val="10"/>
                <c:pt idx="0">
                  <c:v>9732.3029619999998</c:v>
                </c:pt>
                <c:pt idx="1">
                  <c:v>19464.605920000002</c:v>
                </c:pt>
                <c:pt idx="2">
                  <c:v>29196.908868000002</c:v>
                </c:pt>
                <c:pt idx="3">
                  <c:v>38929.211875000001</c:v>
                </c:pt>
                <c:pt idx="4">
                  <c:v>48661.514852</c:v>
                </c:pt>
                <c:pt idx="5">
                  <c:v>58393.817768000001</c:v>
                </c:pt>
                <c:pt idx="6">
                  <c:v>68126.120792999995</c:v>
                </c:pt>
                <c:pt idx="7">
                  <c:v>77858.423735999997</c:v>
                </c:pt>
                <c:pt idx="8">
                  <c:v>87590.726716999998</c:v>
                </c:pt>
                <c:pt idx="9">
                  <c:v>97323.029710000003</c:v>
                </c:pt>
              </c:numCache>
            </c:numRef>
          </c:xVal>
          <c:yVal>
            <c:numRef>
              <c:f>'Right bank shift'!$F$3:$F$12</c:f>
              <c:numCache>
                <c:formatCode>General</c:formatCode>
                <c:ptCount val="10"/>
                <c:pt idx="0">
                  <c:v>0</c:v>
                </c:pt>
                <c:pt idx="1">
                  <c:v>0</c:v>
                </c:pt>
                <c:pt idx="2">
                  <c:v>0</c:v>
                </c:pt>
                <c:pt idx="3">
                  <c:v>0</c:v>
                </c:pt>
                <c:pt idx="4">
                  <c:v>0</c:v>
                </c:pt>
                <c:pt idx="5">
                  <c:v>0</c:v>
                </c:pt>
                <c:pt idx="6">
                  <c:v>0</c:v>
                </c:pt>
                <c:pt idx="7">
                  <c:v>0</c:v>
                </c:pt>
                <c:pt idx="8">
                  <c:v>13</c:v>
                </c:pt>
                <c:pt idx="9">
                  <c:v>0</c:v>
                </c:pt>
              </c:numCache>
            </c:numRef>
          </c:yVal>
          <c:smooth val="1"/>
          <c:extLst>
            <c:ext xmlns:c16="http://schemas.microsoft.com/office/drawing/2014/chart" uri="{C3380CC4-5D6E-409C-BE32-E72D297353CC}">
              <c16:uniqueId val="{00000000-76D8-4042-BE6C-DB5AE0B00DE3}"/>
            </c:ext>
          </c:extLst>
        </c:ser>
        <c:ser>
          <c:idx val="1"/>
          <c:order val="1"/>
          <c:tx>
            <c:v>Maximum river bank shift (m)_2003</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'Right bank shift'!$E$3:$E$12</c:f>
              <c:numCache>
                <c:formatCode>General</c:formatCode>
                <c:ptCount val="10"/>
                <c:pt idx="0">
                  <c:v>9732.3029619999998</c:v>
                </c:pt>
                <c:pt idx="1">
                  <c:v>19464.605920000002</c:v>
                </c:pt>
                <c:pt idx="2">
                  <c:v>29196.908868000002</c:v>
                </c:pt>
                <c:pt idx="3">
                  <c:v>38929.211875000001</c:v>
                </c:pt>
                <c:pt idx="4">
                  <c:v>48661.514852</c:v>
                </c:pt>
                <c:pt idx="5">
                  <c:v>58393.817768000001</c:v>
                </c:pt>
                <c:pt idx="6">
                  <c:v>68126.120792999995</c:v>
                </c:pt>
                <c:pt idx="7">
                  <c:v>77858.423735999997</c:v>
                </c:pt>
                <c:pt idx="8">
                  <c:v>87590.726716999998</c:v>
                </c:pt>
                <c:pt idx="9">
                  <c:v>97323.029710000003</c:v>
                </c:pt>
              </c:numCache>
            </c:numRef>
          </c:xVal>
          <c:yVal>
            <c:numRef>
              <c:f>'Right bank shift'!$G$3:$G$12</c:f>
              <c:numCache>
                <c:formatCode>General</c:formatCode>
                <c:ptCount val="10"/>
                <c:pt idx="0">
                  <c:v>0</c:v>
                </c:pt>
                <c:pt idx="1">
                  <c:v>0</c:v>
                </c:pt>
                <c:pt idx="2">
                  <c:v>0</c:v>
                </c:pt>
                <c:pt idx="3">
                  <c:v>0</c:v>
                </c:pt>
                <c:pt idx="4">
                  <c:v>0</c:v>
                </c:pt>
                <c:pt idx="5">
                  <c:v>0</c:v>
                </c:pt>
                <c:pt idx="6">
                  <c:v>0</c:v>
                </c:pt>
                <c:pt idx="7">
                  <c:v>0</c:v>
                </c:pt>
                <c:pt idx="8">
                  <c:v>24</c:v>
                </c:pt>
                <c:pt idx="9">
                  <c:v>141</c:v>
                </c:pt>
              </c:numCache>
            </c:numRef>
          </c:yVal>
          <c:smooth val="1"/>
          <c:extLst>
            <c:ext xmlns:c16="http://schemas.microsoft.com/office/drawing/2014/chart" uri="{C3380CC4-5D6E-409C-BE32-E72D297353CC}">
              <c16:uniqueId val="{00000001-76D8-4042-BE6C-DB5AE0B00DE3}"/>
            </c:ext>
          </c:extLst>
        </c:ser>
        <c:ser>
          <c:idx val="2"/>
          <c:order val="2"/>
          <c:tx>
            <c:v>Maximum river bank shift (m)_2010</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'Right bank shift'!$E$3:$E$12</c:f>
              <c:numCache>
                <c:formatCode>General</c:formatCode>
                <c:ptCount val="10"/>
                <c:pt idx="0">
                  <c:v>9732.3029619999998</c:v>
                </c:pt>
                <c:pt idx="1">
                  <c:v>19464.605920000002</c:v>
                </c:pt>
                <c:pt idx="2">
                  <c:v>29196.908868000002</c:v>
                </c:pt>
                <c:pt idx="3">
                  <c:v>38929.211875000001</c:v>
                </c:pt>
                <c:pt idx="4">
                  <c:v>48661.514852</c:v>
                </c:pt>
                <c:pt idx="5">
                  <c:v>58393.817768000001</c:v>
                </c:pt>
                <c:pt idx="6">
                  <c:v>68126.120792999995</c:v>
                </c:pt>
                <c:pt idx="7">
                  <c:v>77858.423735999997</c:v>
                </c:pt>
                <c:pt idx="8">
                  <c:v>87590.726716999998</c:v>
                </c:pt>
                <c:pt idx="9">
                  <c:v>97323.029710000003</c:v>
                </c:pt>
              </c:numCache>
            </c:numRef>
          </c:xVal>
          <c:yVal>
            <c:numRef>
              <c:f>'Right bank shift'!$H$3:$H$12</c:f>
              <c:numCache>
                <c:formatCode>General</c:formatCode>
                <c:ptCount val="10"/>
                <c:pt idx="0">
                  <c:v>0</c:v>
                </c:pt>
                <c:pt idx="1">
                  <c:v>0</c:v>
                </c:pt>
                <c:pt idx="2">
                  <c:v>0</c:v>
                </c:pt>
                <c:pt idx="3">
                  <c:v>0</c:v>
                </c:pt>
                <c:pt idx="4">
                  <c:v>0</c:v>
                </c:pt>
                <c:pt idx="5">
                  <c:v>0</c:v>
                </c:pt>
                <c:pt idx="6">
                  <c:v>0</c:v>
                </c:pt>
                <c:pt idx="7">
                  <c:v>0</c:v>
                </c:pt>
                <c:pt idx="8">
                  <c:v>35</c:v>
                </c:pt>
                <c:pt idx="9">
                  <c:v>207</c:v>
                </c:pt>
              </c:numCache>
            </c:numRef>
          </c:yVal>
          <c:smooth val="1"/>
          <c:extLst>
            <c:ext xmlns:c16="http://schemas.microsoft.com/office/drawing/2014/chart" uri="{C3380CC4-5D6E-409C-BE32-E72D297353CC}">
              <c16:uniqueId val="{00000002-76D8-4042-BE6C-DB5AE0B00DE3}"/>
            </c:ext>
          </c:extLst>
        </c:ser>
        <c:ser>
          <c:idx val="3"/>
          <c:order val="3"/>
          <c:tx>
            <c:v>Maximum river bank shift (m)_2014</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'Right bank shift'!$E$3:$E$12</c:f>
              <c:numCache>
                <c:formatCode>General</c:formatCode>
                <c:ptCount val="10"/>
                <c:pt idx="0">
                  <c:v>9732.3029619999998</c:v>
                </c:pt>
                <c:pt idx="1">
                  <c:v>19464.605920000002</c:v>
                </c:pt>
                <c:pt idx="2">
                  <c:v>29196.908868000002</c:v>
                </c:pt>
                <c:pt idx="3">
                  <c:v>38929.211875000001</c:v>
                </c:pt>
                <c:pt idx="4">
                  <c:v>48661.514852</c:v>
                </c:pt>
                <c:pt idx="5">
                  <c:v>58393.817768000001</c:v>
                </c:pt>
                <c:pt idx="6">
                  <c:v>68126.120792999995</c:v>
                </c:pt>
                <c:pt idx="7">
                  <c:v>77858.423735999997</c:v>
                </c:pt>
                <c:pt idx="8">
                  <c:v>87590.726716999998</c:v>
                </c:pt>
                <c:pt idx="9">
                  <c:v>97323.029710000003</c:v>
                </c:pt>
              </c:numCache>
            </c:numRef>
          </c:xVal>
          <c:yVal>
            <c:numRef>
              <c:f>'Right bank shift'!$I$3:$I$12</c:f>
              <c:numCache>
                <c:formatCode>General</c:formatCode>
                <c:ptCount val="10"/>
                <c:pt idx="0">
                  <c:v>0</c:v>
                </c:pt>
                <c:pt idx="1">
                  <c:v>0</c:v>
                </c:pt>
                <c:pt idx="2">
                  <c:v>0</c:v>
                </c:pt>
                <c:pt idx="3">
                  <c:v>0</c:v>
                </c:pt>
                <c:pt idx="4">
                  <c:v>0</c:v>
                </c:pt>
                <c:pt idx="5">
                  <c:v>0</c:v>
                </c:pt>
                <c:pt idx="6">
                  <c:v>0</c:v>
                </c:pt>
                <c:pt idx="7">
                  <c:v>0</c:v>
                </c:pt>
                <c:pt idx="8">
                  <c:v>41</c:v>
                </c:pt>
                <c:pt idx="9">
                  <c:v>265</c:v>
                </c:pt>
              </c:numCache>
            </c:numRef>
          </c:yVal>
          <c:smooth val="1"/>
          <c:extLst>
            <c:ext xmlns:c16="http://schemas.microsoft.com/office/drawing/2014/chart" uri="{C3380CC4-5D6E-409C-BE32-E72D297353CC}">
              <c16:uniqueId val="{00000003-76D8-4042-BE6C-DB5AE0B00DE3}"/>
            </c:ext>
          </c:extLst>
        </c:ser>
        <c:ser>
          <c:idx val="4"/>
          <c:order val="4"/>
          <c:tx>
            <c:v>Maximum river bank shift (m)_2018</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'Right bank shift'!$E$3:$E$12</c:f>
              <c:numCache>
                <c:formatCode>General</c:formatCode>
                <c:ptCount val="10"/>
                <c:pt idx="0">
                  <c:v>9732.3029619999998</c:v>
                </c:pt>
                <c:pt idx="1">
                  <c:v>19464.605920000002</c:v>
                </c:pt>
                <c:pt idx="2">
                  <c:v>29196.908868000002</c:v>
                </c:pt>
                <c:pt idx="3">
                  <c:v>38929.211875000001</c:v>
                </c:pt>
                <c:pt idx="4">
                  <c:v>48661.514852</c:v>
                </c:pt>
                <c:pt idx="5">
                  <c:v>58393.817768000001</c:v>
                </c:pt>
                <c:pt idx="6">
                  <c:v>68126.120792999995</c:v>
                </c:pt>
                <c:pt idx="7">
                  <c:v>77858.423735999997</c:v>
                </c:pt>
                <c:pt idx="8">
                  <c:v>87590.726716999998</c:v>
                </c:pt>
                <c:pt idx="9">
                  <c:v>97323.029710000003</c:v>
                </c:pt>
              </c:numCache>
            </c:numRef>
          </c:xVal>
          <c:yVal>
            <c:numRef>
              <c:f>'Right bank shift'!$J$3:$J$12</c:f>
              <c:numCache>
                <c:formatCode>General</c:formatCode>
                <c:ptCount val="10"/>
                <c:pt idx="0">
                  <c:v>0</c:v>
                </c:pt>
                <c:pt idx="1">
                  <c:v>0</c:v>
                </c:pt>
                <c:pt idx="2">
                  <c:v>0</c:v>
                </c:pt>
                <c:pt idx="3">
                  <c:v>0</c:v>
                </c:pt>
                <c:pt idx="4">
                  <c:v>0</c:v>
                </c:pt>
                <c:pt idx="5">
                  <c:v>0</c:v>
                </c:pt>
                <c:pt idx="6">
                  <c:v>0</c:v>
                </c:pt>
                <c:pt idx="7">
                  <c:v>0</c:v>
                </c:pt>
                <c:pt idx="8">
                  <c:v>45</c:v>
                </c:pt>
                <c:pt idx="9">
                  <c:v>285</c:v>
                </c:pt>
              </c:numCache>
            </c:numRef>
          </c:yVal>
          <c:smooth val="1"/>
          <c:extLst>
            <c:ext xmlns:c16="http://schemas.microsoft.com/office/drawing/2014/chart" uri="{C3380CC4-5D6E-409C-BE32-E72D297353CC}">
              <c16:uniqueId val="{00000004-76D8-4042-BE6C-DB5AE0B00DE3}"/>
            </c:ext>
          </c:extLst>
        </c:ser>
        <c:ser>
          <c:idx val="5"/>
          <c:order val="5"/>
          <c:tx>
            <c:v>Maximum river bank shift (m)_2022</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'Right bank shift'!$E$3:$E$12</c:f>
              <c:numCache>
                <c:formatCode>General</c:formatCode>
                <c:ptCount val="10"/>
                <c:pt idx="0">
                  <c:v>9732.3029619999998</c:v>
                </c:pt>
                <c:pt idx="1">
                  <c:v>19464.605920000002</c:v>
                </c:pt>
                <c:pt idx="2">
                  <c:v>29196.908868000002</c:v>
                </c:pt>
                <c:pt idx="3">
                  <c:v>38929.211875000001</c:v>
                </c:pt>
                <c:pt idx="4">
                  <c:v>48661.514852</c:v>
                </c:pt>
                <c:pt idx="5">
                  <c:v>58393.817768000001</c:v>
                </c:pt>
                <c:pt idx="6">
                  <c:v>68126.120792999995</c:v>
                </c:pt>
                <c:pt idx="7">
                  <c:v>77858.423735999997</c:v>
                </c:pt>
                <c:pt idx="8">
                  <c:v>87590.726716999998</c:v>
                </c:pt>
                <c:pt idx="9">
                  <c:v>97323.029710000003</c:v>
                </c:pt>
              </c:numCache>
            </c:numRef>
          </c:xVal>
          <c:yVal>
            <c:numRef>
              <c:f>'Right bank shift'!$K$3:$K$12</c:f>
              <c:numCache>
                <c:formatCode>General</c:formatCode>
                <c:ptCount val="10"/>
                <c:pt idx="0">
                  <c:v>0</c:v>
                </c:pt>
                <c:pt idx="1">
                  <c:v>0</c:v>
                </c:pt>
                <c:pt idx="2">
                  <c:v>0</c:v>
                </c:pt>
                <c:pt idx="3">
                  <c:v>0</c:v>
                </c:pt>
                <c:pt idx="4">
                  <c:v>0</c:v>
                </c:pt>
                <c:pt idx="5">
                  <c:v>0</c:v>
                </c:pt>
                <c:pt idx="6">
                  <c:v>0</c:v>
                </c:pt>
                <c:pt idx="7">
                  <c:v>0</c:v>
                </c:pt>
                <c:pt idx="8">
                  <c:v>51</c:v>
                </c:pt>
                <c:pt idx="9">
                  <c:v>320</c:v>
                </c:pt>
              </c:numCache>
            </c:numRef>
          </c:yVal>
          <c:smooth val="1"/>
          <c:extLst>
            <c:ext xmlns:c16="http://schemas.microsoft.com/office/drawing/2014/chart" uri="{C3380CC4-5D6E-409C-BE32-E72D297353CC}">
              <c16:uniqueId val="{00000005-76D8-4042-BE6C-DB5AE0B00DE3}"/>
            </c:ext>
          </c:extLst>
        </c:ser>
        <c:dLbls>
          <c:showLegendKey val="0"/>
          <c:showVal val="0"/>
          <c:showCatName val="0"/>
          <c:showSerName val="0"/>
          <c:showPercent val="0"/>
          <c:showBubbleSize val="0"/>
        </c:dLbls>
        <c:axId val="-1474417968"/>
        <c:axId val="-1474416336"/>
      </c:scatterChart>
      <c:valAx>
        <c:axId val="-1474417968"/>
        <c:scaling>
          <c:orientation val="minMax"/>
          <c:max val="10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IN" sz="2000">
                    <a:latin typeface="Times New Roman" panose="02020603050405020304" pitchFamily="18" charset="0"/>
                    <a:cs typeface="Times New Roman" panose="02020603050405020304" pitchFamily="18" charset="0"/>
                  </a:rPr>
                  <a:t>Length</a:t>
                </a:r>
                <a:r>
                  <a:rPr lang="en-IN" sz="2000" baseline="0">
                    <a:latin typeface="Times New Roman" panose="02020603050405020304" pitchFamily="18" charset="0"/>
                    <a:cs typeface="Times New Roman" panose="02020603050405020304" pitchFamily="18" charset="0"/>
                  </a:rPr>
                  <a:t> of the river (m)</a:t>
                </a:r>
                <a:endParaRPr lang="en-IN" sz="2000">
                  <a:latin typeface="Times New Roman" panose="02020603050405020304" pitchFamily="18" charset="0"/>
                  <a:cs typeface="Times New Roman" panose="02020603050405020304" pitchFamily="18" charset="0"/>
                </a:endParaRPr>
              </a:p>
            </c:rich>
          </c:tx>
          <c:layout>
            <c:manualLayout>
              <c:xMode val="edge"/>
              <c:yMode val="edge"/>
              <c:x val="0.44120395322069711"/>
              <c:y val="0.8188460310322065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74416336"/>
        <c:crosses val="autoZero"/>
        <c:crossBetween val="midCat"/>
      </c:valAx>
      <c:valAx>
        <c:axId val="-147441633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IN" sz="2000" b="0" i="0" baseline="0">
                    <a:effectLst/>
                    <a:latin typeface="Times New Roman" panose="02020603050405020304" pitchFamily="18" charset="0"/>
                    <a:cs typeface="Times New Roman" panose="02020603050405020304" pitchFamily="18" charset="0"/>
                  </a:rPr>
                  <a:t>Maximum shift of the river bank (m)</a:t>
                </a:r>
                <a:endParaRPr lang="en-IN" sz="2000">
                  <a:effectLst/>
                  <a:latin typeface="Times New Roman" panose="02020603050405020304" pitchFamily="18" charset="0"/>
                  <a:cs typeface="Times New Roman" panose="02020603050405020304" pitchFamily="18" charset="0"/>
                </a:endParaRPr>
              </a:p>
            </c:rich>
          </c:tx>
          <c:layout>
            <c:manualLayout>
              <c:xMode val="edge"/>
              <c:yMode val="edge"/>
              <c:x val="1.509316463849791E-2"/>
              <c:y val="0.17210939138023898"/>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74417968"/>
        <c:crosses val="autoZero"/>
        <c:crossBetween val="midCat"/>
      </c:valAx>
      <c:spPr>
        <a:noFill/>
        <a:ln>
          <a:noFill/>
        </a:ln>
        <a:effectLst/>
      </c:spPr>
    </c:plotArea>
    <c:legend>
      <c:legendPos val="b"/>
      <c:layout>
        <c:manualLayout>
          <c:xMode val="edge"/>
          <c:yMode val="edge"/>
          <c:x val="6.8403754697129338E-2"/>
          <c:y val="0.11466982837073141"/>
          <c:w val="0.36800756561445325"/>
          <c:h val="0.3770996366124941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IN" sz="2000" dirty="0">
                <a:latin typeface="Times New Roman" panose="02020603050405020304" pitchFamily="18" charset="0"/>
                <a:cs typeface="Times New Roman" panose="02020603050405020304" pitchFamily="18" charset="0"/>
              </a:rPr>
              <a:t>Variation</a:t>
            </a:r>
            <a:r>
              <a:rPr lang="en-IN" sz="2000" baseline="0" dirty="0">
                <a:latin typeface="Times New Roman" panose="02020603050405020304" pitchFamily="18" charset="0"/>
                <a:cs typeface="Times New Roman" panose="02020603050405020304" pitchFamily="18" charset="0"/>
              </a:rPr>
              <a:t> of v</a:t>
            </a:r>
            <a:r>
              <a:rPr lang="en-IN" sz="2000" dirty="0">
                <a:latin typeface="Times New Roman" panose="02020603050405020304" pitchFamily="18" charset="0"/>
                <a:cs typeface="Times New Roman" panose="02020603050405020304" pitchFamily="18" charset="0"/>
              </a:rPr>
              <a:t>arious Sinuosity Indices values </a:t>
            </a:r>
            <a:r>
              <a:rPr lang="en-IN" sz="2000" dirty="0" err="1">
                <a:latin typeface="Times New Roman" panose="02020603050405020304" pitchFamily="18" charset="0"/>
                <a:cs typeface="Times New Roman" panose="02020603050405020304" pitchFamily="18" charset="0"/>
              </a:rPr>
              <a:t>w.r.t.</a:t>
            </a:r>
            <a:r>
              <a:rPr lang="en-IN" sz="2000" baseline="0" dirty="0">
                <a:latin typeface="Times New Roman" panose="02020603050405020304" pitchFamily="18" charset="0"/>
                <a:cs typeface="Times New Roman" panose="02020603050405020304" pitchFamily="18" charset="0"/>
              </a:rPr>
              <a:t> time </a:t>
            </a:r>
            <a:endParaRPr lang="en-IN" sz="200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scatterChart>
        <c:scatterStyle val="smoothMarker"/>
        <c:varyColors val="0"/>
        <c:ser>
          <c:idx val="0"/>
          <c:order val="0"/>
          <c:tx>
            <c:v>VI</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'1994'!$P$4:$P$9</c:f>
              <c:numCache>
                <c:formatCode>General</c:formatCode>
                <c:ptCount val="6"/>
                <c:pt idx="0">
                  <c:v>1999</c:v>
                </c:pt>
                <c:pt idx="1">
                  <c:v>2003</c:v>
                </c:pt>
                <c:pt idx="2">
                  <c:v>2010</c:v>
                </c:pt>
                <c:pt idx="3">
                  <c:v>2014</c:v>
                </c:pt>
                <c:pt idx="4">
                  <c:v>2018</c:v>
                </c:pt>
                <c:pt idx="5">
                  <c:v>2022</c:v>
                </c:pt>
              </c:numCache>
            </c:numRef>
          </c:xVal>
          <c:yVal>
            <c:numRef>
              <c:f>'1994'!$T$4:$T$9</c:f>
              <c:numCache>
                <c:formatCode>General</c:formatCode>
                <c:ptCount val="6"/>
                <c:pt idx="0">
                  <c:v>1.3939999999999999</c:v>
                </c:pt>
                <c:pt idx="1">
                  <c:v>1.3919999999999999</c:v>
                </c:pt>
                <c:pt idx="2">
                  <c:v>1.3965474468756744</c:v>
                </c:pt>
                <c:pt idx="3">
                  <c:v>1.3824728704378595</c:v>
                </c:pt>
                <c:pt idx="4">
                  <c:v>1.4042528433927277</c:v>
                </c:pt>
                <c:pt idx="5">
                  <c:v>1.3918447632583233</c:v>
                </c:pt>
              </c:numCache>
            </c:numRef>
          </c:yVal>
          <c:smooth val="1"/>
          <c:extLst>
            <c:ext xmlns:c16="http://schemas.microsoft.com/office/drawing/2014/chart" uri="{C3380CC4-5D6E-409C-BE32-E72D297353CC}">
              <c16:uniqueId val="{00000000-6C90-4937-8DE4-4D103FE90DF8}"/>
            </c:ext>
          </c:extLst>
        </c:ser>
        <c:ser>
          <c:idx val="1"/>
          <c:order val="1"/>
          <c:tx>
            <c:v>CI</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'1994'!$P$4:$P$9</c:f>
              <c:numCache>
                <c:formatCode>General</c:formatCode>
                <c:ptCount val="6"/>
                <c:pt idx="0">
                  <c:v>1999</c:v>
                </c:pt>
                <c:pt idx="1">
                  <c:v>2003</c:v>
                </c:pt>
                <c:pt idx="2">
                  <c:v>2010</c:v>
                </c:pt>
                <c:pt idx="3">
                  <c:v>2014</c:v>
                </c:pt>
                <c:pt idx="4">
                  <c:v>2018</c:v>
                </c:pt>
                <c:pt idx="5">
                  <c:v>2022</c:v>
                </c:pt>
              </c:numCache>
            </c:numRef>
          </c:xVal>
          <c:yVal>
            <c:numRef>
              <c:f>'1994'!$U$4:$U$9</c:f>
              <c:numCache>
                <c:formatCode>General</c:formatCode>
                <c:ptCount val="6"/>
                <c:pt idx="0">
                  <c:v>1.8071266897138321</c:v>
                </c:pt>
                <c:pt idx="1">
                  <c:v>1.88928333792758</c:v>
                </c:pt>
                <c:pt idx="2">
                  <c:v>1.8534808279674264</c:v>
                </c:pt>
                <c:pt idx="3">
                  <c:v>1.8433497859176011</c:v>
                </c:pt>
                <c:pt idx="4">
                  <c:v>1.8977506167043166</c:v>
                </c:pt>
                <c:pt idx="5">
                  <c:v>1.8464941384649414</c:v>
                </c:pt>
              </c:numCache>
            </c:numRef>
          </c:yVal>
          <c:smooth val="1"/>
          <c:extLst>
            <c:ext xmlns:c16="http://schemas.microsoft.com/office/drawing/2014/chart" uri="{C3380CC4-5D6E-409C-BE32-E72D297353CC}">
              <c16:uniqueId val="{00000001-6C90-4937-8DE4-4D103FE90DF8}"/>
            </c:ext>
          </c:extLst>
        </c:ser>
        <c:ser>
          <c:idx val="2"/>
          <c:order val="2"/>
          <c:tx>
            <c:v>HSI</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'1994'!$P$4:$P$9</c:f>
              <c:numCache>
                <c:formatCode>General</c:formatCode>
                <c:ptCount val="6"/>
                <c:pt idx="0">
                  <c:v>1999</c:v>
                </c:pt>
                <c:pt idx="1">
                  <c:v>2003</c:v>
                </c:pt>
                <c:pt idx="2">
                  <c:v>2010</c:v>
                </c:pt>
                <c:pt idx="3">
                  <c:v>2014</c:v>
                </c:pt>
                <c:pt idx="4">
                  <c:v>2018</c:v>
                </c:pt>
                <c:pt idx="5">
                  <c:v>2022</c:v>
                </c:pt>
              </c:numCache>
            </c:numRef>
          </c:xVal>
          <c:yVal>
            <c:numRef>
              <c:f>'1994'!$V$4:$V$9</c:f>
              <c:numCache>
                <c:formatCode>General</c:formatCode>
                <c:ptCount val="6"/>
                <c:pt idx="0">
                  <c:v>0.51184862919141827</c:v>
                </c:pt>
                <c:pt idx="1">
                  <c:v>0.55919560922671541</c:v>
                </c:pt>
                <c:pt idx="2">
                  <c:v>0.53537626870886323</c:v>
                </c:pt>
                <c:pt idx="3">
                  <c:v>0.54648370483462871</c:v>
                </c:pt>
                <c:pt idx="4">
                  <c:v>0.54970474442361472</c:v>
                </c:pt>
                <c:pt idx="5">
                  <c:v>0.53709689712806907</c:v>
                </c:pt>
              </c:numCache>
            </c:numRef>
          </c:yVal>
          <c:smooth val="1"/>
          <c:extLst>
            <c:ext xmlns:c16="http://schemas.microsoft.com/office/drawing/2014/chart" uri="{C3380CC4-5D6E-409C-BE32-E72D297353CC}">
              <c16:uniqueId val="{00000002-6C90-4937-8DE4-4D103FE90DF8}"/>
            </c:ext>
          </c:extLst>
        </c:ser>
        <c:ser>
          <c:idx val="3"/>
          <c:order val="3"/>
          <c:tx>
            <c:v>TSI</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'1994'!$P$4:$P$9</c:f>
              <c:numCache>
                <c:formatCode>General</c:formatCode>
                <c:ptCount val="6"/>
                <c:pt idx="0">
                  <c:v>1999</c:v>
                </c:pt>
                <c:pt idx="1">
                  <c:v>2003</c:v>
                </c:pt>
                <c:pt idx="2">
                  <c:v>2010</c:v>
                </c:pt>
                <c:pt idx="3">
                  <c:v>2014</c:v>
                </c:pt>
                <c:pt idx="4">
                  <c:v>2018</c:v>
                </c:pt>
                <c:pt idx="5">
                  <c:v>2022</c:v>
                </c:pt>
              </c:numCache>
            </c:numRef>
          </c:xVal>
          <c:yVal>
            <c:numRef>
              <c:f>'1994'!$W$4:$W$9</c:f>
              <c:numCache>
                <c:formatCode>General</c:formatCode>
                <c:ptCount val="6"/>
                <c:pt idx="0">
                  <c:v>0.48815137080858173</c:v>
                </c:pt>
                <c:pt idx="1">
                  <c:v>0.44080439077328465</c:v>
                </c:pt>
                <c:pt idx="2">
                  <c:v>0.46462373129113677</c:v>
                </c:pt>
                <c:pt idx="3">
                  <c:v>0.45351629516537129</c:v>
                </c:pt>
                <c:pt idx="4">
                  <c:v>0.45029525557638528</c:v>
                </c:pt>
                <c:pt idx="5">
                  <c:v>0.46290310287193093</c:v>
                </c:pt>
              </c:numCache>
            </c:numRef>
          </c:yVal>
          <c:smooth val="1"/>
          <c:extLst>
            <c:ext xmlns:c16="http://schemas.microsoft.com/office/drawing/2014/chart" uri="{C3380CC4-5D6E-409C-BE32-E72D297353CC}">
              <c16:uniqueId val="{00000003-6C90-4937-8DE4-4D103FE90DF8}"/>
            </c:ext>
          </c:extLst>
        </c:ser>
        <c:ser>
          <c:idx val="4"/>
          <c:order val="4"/>
          <c:tx>
            <c:v>SSI</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'1994'!$P$4:$P$9</c:f>
              <c:numCache>
                <c:formatCode>General</c:formatCode>
                <c:ptCount val="6"/>
                <c:pt idx="0">
                  <c:v>1999</c:v>
                </c:pt>
                <c:pt idx="1">
                  <c:v>2003</c:v>
                </c:pt>
                <c:pt idx="2">
                  <c:v>2010</c:v>
                </c:pt>
                <c:pt idx="3">
                  <c:v>2014</c:v>
                </c:pt>
                <c:pt idx="4">
                  <c:v>2018</c:v>
                </c:pt>
                <c:pt idx="5">
                  <c:v>2022</c:v>
                </c:pt>
              </c:numCache>
            </c:numRef>
          </c:xVal>
          <c:yVal>
            <c:numRef>
              <c:f>'1994'!$X$4:$X$9</c:f>
              <c:numCache>
                <c:formatCode>General</c:formatCode>
                <c:ptCount val="6"/>
                <c:pt idx="0">
                  <c:v>1.2963606095508122</c:v>
                </c:pt>
                <c:pt idx="1">
                  <c:v>1.3572437772468249</c:v>
                </c:pt>
                <c:pt idx="2">
                  <c:v>1.3271878675615307</c:v>
                </c:pt>
                <c:pt idx="3">
                  <c:v>1.3333713994212211</c:v>
                </c:pt>
                <c:pt idx="4">
                  <c:v>1.3514308520958944</c:v>
                </c:pt>
                <c:pt idx="5">
                  <c:v>1.3266523589471855</c:v>
                </c:pt>
              </c:numCache>
            </c:numRef>
          </c:yVal>
          <c:smooth val="1"/>
          <c:extLst>
            <c:ext xmlns:c16="http://schemas.microsoft.com/office/drawing/2014/chart" uri="{C3380CC4-5D6E-409C-BE32-E72D297353CC}">
              <c16:uniqueId val="{00000004-6C90-4937-8DE4-4D103FE90DF8}"/>
            </c:ext>
          </c:extLst>
        </c:ser>
        <c:dLbls>
          <c:showLegendKey val="0"/>
          <c:showVal val="0"/>
          <c:showCatName val="0"/>
          <c:showSerName val="0"/>
          <c:showPercent val="0"/>
          <c:showBubbleSize val="0"/>
        </c:dLbls>
        <c:axId val="-1474413072"/>
        <c:axId val="-1474412528"/>
      </c:scatterChart>
      <c:valAx>
        <c:axId val="-14744130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IN" sz="2000"/>
                  <a:t>Year</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74412528"/>
        <c:crosses val="autoZero"/>
        <c:crossBetween val="midCat"/>
      </c:valAx>
      <c:valAx>
        <c:axId val="-147441252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74413072"/>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IN" sz="2000" dirty="0">
                <a:latin typeface="Times New Roman" panose="02020603050405020304" pitchFamily="18" charset="0"/>
                <a:cs typeface="Times New Roman" panose="02020603050405020304" pitchFamily="18" charset="0"/>
              </a:rPr>
              <a:t>River water spread area Index </a:t>
            </a:r>
            <a:r>
              <a:rPr lang="en-IN" sz="2000" baseline="0" dirty="0">
                <a:latin typeface="Times New Roman" panose="02020603050405020304" pitchFamily="18" charset="0"/>
                <a:cs typeface="Times New Roman" panose="02020603050405020304" pitchFamily="18" charset="0"/>
              </a:rPr>
              <a:t>with respect to time</a:t>
            </a:r>
            <a:endParaRPr lang="en-IN" sz="200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scatterChart>
        <c:scatterStyle val="smoothMarker"/>
        <c:varyColors val="0"/>
        <c:ser>
          <c:idx val="2"/>
          <c:order val="0"/>
          <c:tx>
            <c:v>Water Carrying Capacity Index w.r.t. time</c:v>
          </c:tx>
          <c:spPr>
            <a:ln w="19050" cap="rnd">
              <a:solidFill>
                <a:schemeClr val="accent2"/>
              </a:solidFill>
              <a:round/>
            </a:ln>
            <a:effectLst/>
          </c:spPr>
          <c:marker>
            <c:symbol val="circle"/>
            <c:size val="5"/>
            <c:spPr>
              <a:solidFill>
                <a:schemeClr val="accent3"/>
              </a:solidFill>
              <a:ln w="9525">
                <a:solidFill>
                  <a:schemeClr val="accent2"/>
                </a:solidFill>
              </a:ln>
              <a:effectLst/>
            </c:spPr>
          </c:marker>
          <c:xVal>
            <c:numRef>
              <c:f>'1994'!$P$4:$P$9</c:f>
              <c:numCache>
                <c:formatCode>General</c:formatCode>
                <c:ptCount val="6"/>
                <c:pt idx="0">
                  <c:v>1999</c:v>
                </c:pt>
                <c:pt idx="1">
                  <c:v>2003</c:v>
                </c:pt>
                <c:pt idx="2">
                  <c:v>2010</c:v>
                </c:pt>
                <c:pt idx="3">
                  <c:v>2014</c:v>
                </c:pt>
                <c:pt idx="4">
                  <c:v>2018</c:v>
                </c:pt>
                <c:pt idx="5">
                  <c:v>2022</c:v>
                </c:pt>
              </c:numCache>
            </c:numRef>
          </c:xVal>
          <c:yVal>
            <c:numRef>
              <c:f>'1994'!$S$4:$S$9</c:f>
              <c:numCache>
                <c:formatCode>General</c:formatCode>
                <c:ptCount val="6"/>
                <c:pt idx="0">
                  <c:v>0.79520000000000002</c:v>
                </c:pt>
                <c:pt idx="1">
                  <c:v>0.8</c:v>
                </c:pt>
                <c:pt idx="2">
                  <c:v>0.77900000000000003</c:v>
                </c:pt>
                <c:pt idx="3">
                  <c:v>0.77500000000000002</c:v>
                </c:pt>
                <c:pt idx="4">
                  <c:v>0.73299999999999998</c:v>
                </c:pt>
                <c:pt idx="5">
                  <c:v>0.73299999999999998</c:v>
                </c:pt>
              </c:numCache>
            </c:numRef>
          </c:yVal>
          <c:smooth val="1"/>
          <c:extLst>
            <c:ext xmlns:c16="http://schemas.microsoft.com/office/drawing/2014/chart" uri="{C3380CC4-5D6E-409C-BE32-E72D297353CC}">
              <c16:uniqueId val="{00000000-C2A7-4CB5-9DA4-A91EE1FB1547}"/>
            </c:ext>
          </c:extLst>
        </c:ser>
        <c:dLbls>
          <c:showLegendKey val="0"/>
          <c:showVal val="0"/>
          <c:showCatName val="0"/>
          <c:showSerName val="0"/>
          <c:showPercent val="0"/>
          <c:showBubbleSize val="0"/>
        </c:dLbls>
        <c:axId val="-1474426128"/>
        <c:axId val="-1474423952"/>
      </c:scatterChart>
      <c:valAx>
        <c:axId val="-1474426128"/>
        <c:scaling>
          <c:orientation val="minMax"/>
          <c:max val="2023"/>
          <c:min val="199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IN" sz="2000">
                    <a:latin typeface="Times New Roman" panose="02020603050405020304" pitchFamily="18" charset="0"/>
                    <a:cs typeface="Times New Roman" panose="02020603050405020304" pitchFamily="18" charset="0"/>
                  </a:rPr>
                  <a:t>Year</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74423952"/>
        <c:crosses val="autoZero"/>
        <c:crossBetween val="midCat"/>
      </c:valAx>
      <c:valAx>
        <c:axId val="-1474423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000" dirty="0">
                    <a:latin typeface="Times New Roman" panose="02020603050405020304" pitchFamily="18" charset="0"/>
                    <a:cs typeface="Times New Roman" panose="02020603050405020304" pitchFamily="18" charset="0"/>
                  </a:rPr>
                  <a:t>RWSAI</a:t>
                </a:r>
                <a:endParaRPr lang="en-IN" sz="2000" dirty="0">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744261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IN" sz="2000" dirty="0">
                <a:latin typeface="Times New Roman" panose="02020603050405020304" pitchFamily="18" charset="0"/>
                <a:cs typeface="Times New Roman" panose="02020603050405020304" pitchFamily="18" charset="0"/>
              </a:rPr>
              <a:t>Braided</a:t>
            </a:r>
            <a:r>
              <a:rPr lang="en-IN" sz="2000" baseline="0" dirty="0">
                <a:latin typeface="Times New Roman" panose="02020603050405020304" pitchFamily="18" charset="0"/>
                <a:cs typeface="Times New Roman" panose="02020603050405020304" pitchFamily="18" charset="0"/>
              </a:rPr>
              <a:t> Index with respect to time</a:t>
            </a:r>
            <a:endParaRPr lang="en-IN" sz="200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scatterChart>
        <c:scatterStyle val="smoothMarker"/>
        <c:varyColors val="0"/>
        <c:ser>
          <c:idx val="0"/>
          <c:order val="0"/>
          <c:tx>
            <c:v>Braided Index</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'1994'!$P$4:$P$9</c:f>
              <c:numCache>
                <c:formatCode>General</c:formatCode>
                <c:ptCount val="6"/>
                <c:pt idx="0">
                  <c:v>1999</c:v>
                </c:pt>
                <c:pt idx="1">
                  <c:v>2003</c:v>
                </c:pt>
                <c:pt idx="2">
                  <c:v>2010</c:v>
                </c:pt>
                <c:pt idx="3">
                  <c:v>2014</c:v>
                </c:pt>
                <c:pt idx="4">
                  <c:v>2018</c:v>
                </c:pt>
                <c:pt idx="5">
                  <c:v>2022</c:v>
                </c:pt>
              </c:numCache>
            </c:numRef>
          </c:xVal>
          <c:yVal>
            <c:numRef>
              <c:f>'1994'!$Q$4:$Q$9</c:f>
              <c:numCache>
                <c:formatCode>General</c:formatCode>
                <c:ptCount val="6"/>
                <c:pt idx="0">
                  <c:v>0.72199999999999998</c:v>
                </c:pt>
                <c:pt idx="1">
                  <c:v>0.71199999999999997</c:v>
                </c:pt>
                <c:pt idx="2">
                  <c:v>0.70499999999999996</c:v>
                </c:pt>
                <c:pt idx="3">
                  <c:v>0.65600000000000003</c:v>
                </c:pt>
                <c:pt idx="4">
                  <c:v>0.90400000000000003</c:v>
                </c:pt>
                <c:pt idx="5">
                  <c:v>0.88600000000000001</c:v>
                </c:pt>
              </c:numCache>
            </c:numRef>
          </c:yVal>
          <c:smooth val="1"/>
          <c:extLst>
            <c:ext xmlns:c16="http://schemas.microsoft.com/office/drawing/2014/chart" uri="{C3380CC4-5D6E-409C-BE32-E72D297353CC}">
              <c16:uniqueId val="{00000000-861E-4969-9C5F-65726EE4A154}"/>
            </c:ext>
          </c:extLst>
        </c:ser>
        <c:dLbls>
          <c:showLegendKey val="0"/>
          <c:showVal val="0"/>
          <c:showCatName val="0"/>
          <c:showSerName val="0"/>
          <c:showPercent val="0"/>
          <c:showBubbleSize val="0"/>
        </c:dLbls>
        <c:axId val="-1471457920"/>
        <c:axId val="-1471459008"/>
      </c:scatterChart>
      <c:valAx>
        <c:axId val="-1471457920"/>
        <c:scaling>
          <c:orientation val="minMax"/>
          <c:max val="2023"/>
          <c:min val="199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IN" sz="2000">
                    <a:latin typeface="Times New Roman" panose="02020603050405020304" pitchFamily="18" charset="0"/>
                    <a:cs typeface="Times New Roman" panose="02020603050405020304" pitchFamily="18" charset="0"/>
                  </a:rPr>
                  <a:t>Year</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71459008"/>
        <c:crosses val="autoZero"/>
        <c:crossBetween val="midCat"/>
      </c:valAx>
      <c:valAx>
        <c:axId val="-1471459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7145792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4/25/2023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4/25/2023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821185" rtl="0" eaLnBrk="1" latinLnBrk="0" hangingPunct="1">
      <a:defRPr sz="3728" kern="1200">
        <a:solidFill>
          <a:schemeClr val="tx1"/>
        </a:solidFill>
        <a:latin typeface="+mn-lt"/>
        <a:ea typeface="+mn-ea"/>
        <a:cs typeface="+mn-cs"/>
      </a:defRPr>
    </a:lvl1pPr>
    <a:lvl2pPr marL="1410593" algn="l" defTabSz="2821185" rtl="0" eaLnBrk="1" latinLnBrk="0" hangingPunct="1">
      <a:defRPr sz="3728" kern="1200">
        <a:solidFill>
          <a:schemeClr val="tx1"/>
        </a:solidFill>
        <a:latin typeface="+mn-lt"/>
        <a:ea typeface="+mn-ea"/>
        <a:cs typeface="+mn-cs"/>
      </a:defRPr>
    </a:lvl2pPr>
    <a:lvl3pPr marL="2821185" algn="l" defTabSz="2821185" rtl="0" eaLnBrk="1" latinLnBrk="0" hangingPunct="1">
      <a:defRPr sz="3728" kern="1200">
        <a:solidFill>
          <a:schemeClr val="tx1"/>
        </a:solidFill>
        <a:latin typeface="+mn-lt"/>
        <a:ea typeface="+mn-ea"/>
        <a:cs typeface="+mn-cs"/>
      </a:defRPr>
    </a:lvl3pPr>
    <a:lvl4pPr marL="4231778" algn="l" defTabSz="2821185" rtl="0" eaLnBrk="1" latinLnBrk="0" hangingPunct="1">
      <a:defRPr sz="3728" kern="1200">
        <a:solidFill>
          <a:schemeClr val="tx1"/>
        </a:solidFill>
        <a:latin typeface="+mn-lt"/>
        <a:ea typeface="+mn-ea"/>
        <a:cs typeface="+mn-cs"/>
      </a:defRPr>
    </a:lvl4pPr>
    <a:lvl5pPr marL="5642370" algn="l" defTabSz="2821185" rtl="0" eaLnBrk="1" latinLnBrk="0" hangingPunct="1">
      <a:defRPr sz="3728" kern="1200">
        <a:solidFill>
          <a:schemeClr val="tx1"/>
        </a:solidFill>
        <a:latin typeface="+mn-lt"/>
        <a:ea typeface="+mn-ea"/>
        <a:cs typeface="+mn-cs"/>
      </a:defRPr>
    </a:lvl5pPr>
    <a:lvl6pPr marL="7052964" algn="l" defTabSz="2821185" rtl="0" eaLnBrk="1" latinLnBrk="0" hangingPunct="1">
      <a:defRPr sz="3728" kern="1200">
        <a:solidFill>
          <a:schemeClr val="tx1"/>
        </a:solidFill>
        <a:latin typeface="+mn-lt"/>
        <a:ea typeface="+mn-ea"/>
        <a:cs typeface="+mn-cs"/>
      </a:defRPr>
    </a:lvl6pPr>
    <a:lvl7pPr marL="8463557" algn="l" defTabSz="2821185" rtl="0" eaLnBrk="1" latinLnBrk="0" hangingPunct="1">
      <a:defRPr sz="3728" kern="1200">
        <a:solidFill>
          <a:schemeClr val="tx1"/>
        </a:solidFill>
        <a:latin typeface="+mn-lt"/>
        <a:ea typeface="+mn-ea"/>
        <a:cs typeface="+mn-cs"/>
      </a:defRPr>
    </a:lvl7pPr>
    <a:lvl8pPr marL="9874149" algn="l" defTabSz="2821185" rtl="0" eaLnBrk="1" latinLnBrk="0" hangingPunct="1">
      <a:defRPr sz="3728" kern="1200">
        <a:solidFill>
          <a:schemeClr val="tx1"/>
        </a:solidFill>
        <a:latin typeface="+mn-lt"/>
        <a:ea typeface="+mn-ea"/>
        <a:cs typeface="+mn-cs"/>
      </a:defRPr>
    </a:lvl8pPr>
    <a:lvl9pPr marL="11284742" algn="l" defTabSz="2821185" rtl="0" eaLnBrk="1" latinLnBrk="0" hangingPunct="1">
      <a:defRPr sz="3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907536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ith Guides">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96E18C0-5E19-4D47-9237-14BD7C2930F7}"/>
              </a:ext>
            </a:extLst>
          </p:cNvPr>
          <p:cNvSpPr>
            <a:spLocks noGrp="1"/>
          </p:cNvSpPr>
          <p:nvPr>
            <p:ph type="body" sz="quarter" idx="10" hasCustomPrompt="1"/>
          </p:nvPr>
        </p:nvSpPr>
        <p:spPr>
          <a:xfrm>
            <a:off x="11430000" y="2901984"/>
            <a:ext cx="2106930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19" name="Text Placeholder 17">
            <a:extLst>
              <a:ext uri="{FF2B5EF4-FFF2-40B4-BE49-F238E27FC236}">
                <a16:creationId xmlns:a16="http://schemas.microsoft.com/office/drawing/2014/main" id="{EECA4861-B93C-0849-A47D-17FACB135140}"/>
              </a:ext>
            </a:extLst>
          </p:cNvPr>
          <p:cNvSpPr>
            <a:spLocks noGrp="1"/>
          </p:cNvSpPr>
          <p:nvPr>
            <p:ph type="body" sz="quarter" idx="11" hasCustomPrompt="1"/>
          </p:nvPr>
        </p:nvSpPr>
        <p:spPr>
          <a:xfrm>
            <a:off x="11430000" y="1714548"/>
            <a:ext cx="21069300" cy="923330"/>
          </a:xfrm>
          <a:prstGeom prst="rect">
            <a:avLst/>
          </a:prstGeom>
        </p:spPr>
        <p:txBody>
          <a:bodyPr wrap="square">
            <a:spAutoFit/>
          </a:bodyPr>
          <a:lstStyle>
            <a:lvl1pPr marL="0" indent="0" algn="ctr">
              <a:buNone/>
              <a:defRPr sz="5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20" name="Text Placeholder 17">
            <a:extLst>
              <a:ext uri="{FF2B5EF4-FFF2-40B4-BE49-F238E27FC236}">
                <a16:creationId xmlns:a16="http://schemas.microsoft.com/office/drawing/2014/main" id="{053CD722-9E93-6049-839B-8A79A9C42804}"/>
              </a:ext>
            </a:extLst>
          </p:cNvPr>
          <p:cNvSpPr>
            <a:spLocks noGrp="1"/>
          </p:cNvSpPr>
          <p:nvPr>
            <p:ph type="body" sz="quarter" idx="12" hasCustomPrompt="1"/>
          </p:nvPr>
        </p:nvSpPr>
        <p:spPr>
          <a:xfrm>
            <a:off x="11430000" y="266652"/>
            <a:ext cx="21069300" cy="1200329"/>
          </a:xfrm>
          <a:prstGeom prst="rect">
            <a:avLst/>
          </a:prstGeom>
        </p:spPr>
        <p:txBody>
          <a:bodyPr wrap="square">
            <a:spAutoFit/>
          </a:bodyPr>
          <a:lstStyle>
            <a:lvl1pPr marL="0" indent="0" algn="ctr">
              <a:buNone/>
              <a:defRPr sz="7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27" name="Text Placeholder 9">
            <a:extLst>
              <a:ext uri="{FF2B5EF4-FFF2-40B4-BE49-F238E27FC236}">
                <a16:creationId xmlns:a16="http://schemas.microsoft.com/office/drawing/2014/main" id="{0022466D-7E9F-0541-8791-ADE9FFDEB5D2}"/>
              </a:ext>
            </a:extLst>
          </p:cNvPr>
          <p:cNvSpPr>
            <a:spLocks noGrp="1"/>
          </p:cNvSpPr>
          <p:nvPr>
            <p:ph type="body" sz="quarter" idx="15" hasCustomPrompt="1"/>
          </p:nvPr>
        </p:nvSpPr>
        <p:spPr>
          <a:xfrm>
            <a:off x="456500" y="4997541"/>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28" name="Text Placeholder 9">
            <a:extLst>
              <a:ext uri="{FF2B5EF4-FFF2-40B4-BE49-F238E27FC236}">
                <a16:creationId xmlns:a16="http://schemas.microsoft.com/office/drawing/2014/main" id="{8BA21A8B-51D3-DF46-9C47-207CAE71FBEA}"/>
              </a:ext>
            </a:extLst>
          </p:cNvPr>
          <p:cNvSpPr>
            <a:spLocks noGrp="1"/>
          </p:cNvSpPr>
          <p:nvPr>
            <p:ph type="body" sz="quarter" idx="17" hasCustomPrompt="1"/>
          </p:nvPr>
        </p:nvSpPr>
        <p:spPr>
          <a:xfrm>
            <a:off x="457199" y="14728805"/>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29" name="Text Placeholder 9">
            <a:extLst>
              <a:ext uri="{FF2B5EF4-FFF2-40B4-BE49-F238E27FC236}">
                <a16:creationId xmlns:a16="http://schemas.microsoft.com/office/drawing/2014/main" id="{6B7BCEDA-48FE-554E-B697-5222E92C0303}"/>
              </a:ext>
            </a:extLst>
          </p:cNvPr>
          <p:cNvSpPr>
            <a:spLocks noGrp="1"/>
          </p:cNvSpPr>
          <p:nvPr>
            <p:ph type="body" sz="quarter" idx="18" hasCustomPrompt="1"/>
          </p:nvPr>
        </p:nvSpPr>
        <p:spPr>
          <a:xfrm>
            <a:off x="11430000" y="499754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30" name="Text Placeholder 9">
            <a:extLst>
              <a:ext uri="{FF2B5EF4-FFF2-40B4-BE49-F238E27FC236}">
                <a16:creationId xmlns:a16="http://schemas.microsoft.com/office/drawing/2014/main" id="{195A2674-63FD-C54C-9DAA-0C31B6481A1A}"/>
              </a:ext>
            </a:extLst>
          </p:cNvPr>
          <p:cNvSpPr>
            <a:spLocks noGrp="1"/>
          </p:cNvSpPr>
          <p:nvPr>
            <p:ph type="body" sz="quarter" idx="19" hasCustomPrompt="1"/>
          </p:nvPr>
        </p:nvSpPr>
        <p:spPr>
          <a:xfrm>
            <a:off x="224028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31" name="Text Placeholder 9">
            <a:extLst>
              <a:ext uri="{FF2B5EF4-FFF2-40B4-BE49-F238E27FC236}">
                <a16:creationId xmlns:a16="http://schemas.microsoft.com/office/drawing/2014/main" id="{515A5891-6D49-BD40-81DC-C833CD1D5A59}"/>
              </a:ext>
            </a:extLst>
          </p:cNvPr>
          <p:cNvSpPr>
            <a:spLocks noGrp="1"/>
          </p:cNvSpPr>
          <p:nvPr>
            <p:ph type="body" sz="quarter" idx="20" hasCustomPrompt="1"/>
          </p:nvPr>
        </p:nvSpPr>
        <p:spPr>
          <a:xfrm>
            <a:off x="333756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32" name="Text Placeholder 9">
            <a:extLst>
              <a:ext uri="{FF2B5EF4-FFF2-40B4-BE49-F238E27FC236}">
                <a16:creationId xmlns:a16="http://schemas.microsoft.com/office/drawing/2014/main" id="{9BFF821D-FD9D-2744-B5A1-4A148A0C6B5C}"/>
              </a:ext>
            </a:extLst>
          </p:cNvPr>
          <p:cNvSpPr>
            <a:spLocks noGrp="1"/>
          </p:cNvSpPr>
          <p:nvPr>
            <p:ph type="body" sz="quarter" idx="21" hasCustomPrompt="1"/>
          </p:nvPr>
        </p:nvSpPr>
        <p:spPr>
          <a:xfrm>
            <a:off x="33375600" y="19751103"/>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33" name="Text Placeholder 9">
            <a:extLst>
              <a:ext uri="{FF2B5EF4-FFF2-40B4-BE49-F238E27FC236}">
                <a16:creationId xmlns:a16="http://schemas.microsoft.com/office/drawing/2014/main" id="{FF9A2537-AAFE-CB4B-BEDA-42E072DEA8B5}"/>
              </a:ext>
            </a:extLst>
          </p:cNvPr>
          <p:cNvSpPr>
            <a:spLocks noGrp="1"/>
          </p:cNvSpPr>
          <p:nvPr>
            <p:ph type="body" sz="quarter" idx="22" hasCustomPrompt="1"/>
          </p:nvPr>
        </p:nvSpPr>
        <p:spPr>
          <a:xfrm>
            <a:off x="33375600" y="2860777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35" name="Text Placeholder 13">
            <a:extLst>
              <a:ext uri="{FF2B5EF4-FFF2-40B4-BE49-F238E27FC236}">
                <a16:creationId xmlns:a16="http://schemas.microsoft.com/office/drawing/2014/main" id="{6120AEE4-BDF6-7945-B2A2-8844FB735B2D}"/>
              </a:ext>
            </a:extLst>
          </p:cNvPr>
          <p:cNvSpPr>
            <a:spLocks noGrp="1"/>
          </p:cNvSpPr>
          <p:nvPr>
            <p:ph type="body" sz="quarter" idx="16" hasCustomPrompt="1"/>
          </p:nvPr>
        </p:nvSpPr>
        <p:spPr>
          <a:xfrm>
            <a:off x="4572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13">
            <a:extLst>
              <a:ext uri="{FF2B5EF4-FFF2-40B4-BE49-F238E27FC236}">
                <a16:creationId xmlns:a16="http://schemas.microsoft.com/office/drawing/2014/main" id="{C56249E3-4AC9-E749-A90B-24CA40349A13}"/>
              </a:ext>
            </a:extLst>
          </p:cNvPr>
          <p:cNvSpPr>
            <a:spLocks noGrp="1"/>
          </p:cNvSpPr>
          <p:nvPr>
            <p:ph type="body" sz="quarter" idx="23" hasCustomPrompt="1"/>
          </p:nvPr>
        </p:nvSpPr>
        <p:spPr>
          <a:xfrm>
            <a:off x="457199" y="15402433"/>
            <a:ext cx="10058399"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13">
            <a:extLst>
              <a:ext uri="{FF2B5EF4-FFF2-40B4-BE49-F238E27FC236}">
                <a16:creationId xmlns:a16="http://schemas.microsoft.com/office/drawing/2014/main" id="{8BEEB820-A1CB-3F40-B75D-663BC6D90D04}"/>
              </a:ext>
            </a:extLst>
          </p:cNvPr>
          <p:cNvSpPr>
            <a:spLocks noGrp="1"/>
          </p:cNvSpPr>
          <p:nvPr>
            <p:ph type="body" sz="quarter" idx="24" hasCustomPrompt="1"/>
          </p:nvPr>
        </p:nvSpPr>
        <p:spPr>
          <a:xfrm>
            <a:off x="114300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13">
            <a:extLst>
              <a:ext uri="{FF2B5EF4-FFF2-40B4-BE49-F238E27FC236}">
                <a16:creationId xmlns:a16="http://schemas.microsoft.com/office/drawing/2014/main" id="{3F09E665-6DA1-6A4E-ACE4-DA4B580D6E3B}"/>
              </a:ext>
            </a:extLst>
          </p:cNvPr>
          <p:cNvSpPr>
            <a:spLocks noGrp="1"/>
          </p:cNvSpPr>
          <p:nvPr>
            <p:ph type="body" sz="quarter" idx="25" hasCustomPrompt="1"/>
          </p:nvPr>
        </p:nvSpPr>
        <p:spPr>
          <a:xfrm>
            <a:off x="224028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13">
            <a:extLst>
              <a:ext uri="{FF2B5EF4-FFF2-40B4-BE49-F238E27FC236}">
                <a16:creationId xmlns:a16="http://schemas.microsoft.com/office/drawing/2014/main" id="{A73D55F4-EA3C-CB4B-B623-F9FB1411F615}"/>
              </a:ext>
            </a:extLst>
          </p:cNvPr>
          <p:cNvSpPr>
            <a:spLocks noGrp="1"/>
          </p:cNvSpPr>
          <p:nvPr>
            <p:ph type="body" sz="quarter" idx="26" hasCustomPrompt="1"/>
          </p:nvPr>
        </p:nvSpPr>
        <p:spPr>
          <a:xfrm>
            <a:off x="333756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13">
            <a:extLst>
              <a:ext uri="{FF2B5EF4-FFF2-40B4-BE49-F238E27FC236}">
                <a16:creationId xmlns:a16="http://schemas.microsoft.com/office/drawing/2014/main" id="{901D1A8D-240B-ED4E-BD04-4E9EB9663055}"/>
              </a:ext>
            </a:extLst>
          </p:cNvPr>
          <p:cNvSpPr>
            <a:spLocks noGrp="1"/>
          </p:cNvSpPr>
          <p:nvPr>
            <p:ph type="body" sz="quarter" idx="27" hasCustomPrompt="1"/>
          </p:nvPr>
        </p:nvSpPr>
        <p:spPr>
          <a:xfrm>
            <a:off x="33375600" y="20473588"/>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13">
            <a:extLst>
              <a:ext uri="{FF2B5EF4-FFF2-40B4-BE49-F238E27FC236}">
                <a16:creationId xmlns:a16="http://schemas.microsoft.com/office/drawing/2014/main" id="{2D400D92-52AF-2641-BAD0-BCC05B329A1C}"/>
              </a:ext>
            </a:extLst>
          </p:cNvPr>
          <p:cNvSpPr>
            <a:spLocks noGrp="1"/>
          </p:cNvSpPr>
          <p:nvPr>
            <p:ph type="body" sz="quarter" idx="28" hasCustomPrompt="1"/>
          </p:nvPr>
        </p:nvSpPr>
        <p:spPr>
          <a:xfrm>
            <a:off x="33375600" y="29362052"/>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20208" userDrawn="1">
          <p15:clr>
            <a:srgbClr val="FBAE40"/>
          </p15:clr>
        </p15:guide>
        <p15:guide id="2" pos="288" userDrawn="1">
          <p15:clr>
            <a:srgbClr val="FBAE40"/>
          </p15:clr>
        </p15:guide>
        <p15:guide id="3" pos="6624" userDrawn="1">
          <p15:clr>
            <a:srgbClr val="FBAE40"/>
          </p15:clr>
        </p15:guide>
        <p15:guide id="4" pos="7200" userDrawn="1">
          <p15:clr>
            <a:srgbClr val="FBAE40"/>
          </p15:clr>
        </p15:guide>
        <p15:guide id="5" pos="13536" userDrawn="1">
          <p15:clr>
            <a:srgbClr val="FBAE40"/>
          </p15:clr>
        </p15:guide>
        <p15:guide id="6" pos="14112" userDrawn="1">
          <p15:clr>
            <a:srgbClr val="FBAE40"/>
          </p15:clr>
        </p15:guide>
        <p15:guide id="7" pos="20448" userDrawn="1">
          <p15:clr>
            <a:srgbClr val="FBAE40"/>
          </p15:clr>
        </p15:guide>
        <p15:guide id="8" pos="21024" userDrawn="1">
          <p15:clr>
            <a:srgbClr val="FBAE40"/>
          </p15:clr>
        </p15:guide>
        <p15:guide id="9" pos="27360" userDrawn="1">
          <p15:clr>
            <a:srgbClr val="FBAE40"/>
          </p15:clr>
        </p15:guide>
        <p15:guide id="10" orient="horz" pos="29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28230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graphicFrame>
        <p:nvGraphicFramePr>
          <p:cNvPr id="11" name="Table 10">
            <a:extLst>
              <a:ext uri="{FF2B5EF4-FFF2-40B4-BE49-F238E27FC236}">
                <a16:creationId xmlns:a16="http://schemas.microsoft.com/office/drawing/2014/main" id="{DE37045F-60FA-B54F-B9F4-EBEC7F8172D6}"/>
              </a:ext>
            </a:extLst>
          </p:cNvPr>
          <p:cNvGraphicFramePr>
            <a:graphicFrameLocks noGrp="1"/>
          </p:cNvGraphicFramePr>
          <p:nvPr userDrawn="1">
            <p:extLst>
              <p:ext uri="{D42A27DB-BD31-4B8C-83A1-F6EECF244321}">
                <p14:modId xmlns:p14="http://schemas.microsoft.com/office/powerpoint/2010/main" val="1694054245"/>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D12C2650-43B9-B245-8FE3-21F2B87DBA6E}"/>
              </a:ext>
            </a:extLst>
          </p:cNvPr>
          <p:cNvGraphicFramePr>
            <a:graphicFrameLocks noGrp="1"/>
          </p:cNvGraphicFramePr>
          <p:nvPr userDrawn="1">
            <p:extLst>
              <p:ext uri="{D42A27DB-BD31-4B8C-83A1-F6EECF244321}">
                <p14:modId xmlns:p14="http://schemas.microsoft.com/office/powerpoint/2010/main" val="2429028199"/>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Tree>
    <p:extLst>
      <p:ext uri="{BB962C8B-B14F-4D97-AF65-F5344CB8AC3E}">
        <p14:creationId xmlns:p14="http://schemas.microsoft.com/office/powerpoint/2010/main" val="2324832553"/>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3" Type="http://schemas.openxmlformats.org/officeDocument/2006/relationships/chart" Target="../charts/chart2.xml"/><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chart" Target="../charts/chart1.xml"/><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chart" Target="../charts/chart5.xml"/><Relationship Id="rId1" Type="http://schemas.openxmlformats.org/officeDocument/2006/relationships/slideLayout" Target="../slideLayouts/slideLayout1.xml"/><Relationship Id="rId6" Type="http://schemas.openxmlformats.org/officeDocument/2006/relationships/image" Target="../media/image12.jpg"/><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chart" Target="../charts/chart4.xml"/><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png"/><Relationship Id="rId1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189" name="Rectangle 188">
            <a:extLst>
              <a:ext uri="{FF2B5EF4-FFF2-40B4-BE49-F238E27FC236}">
                <a16:creationId xmlns:a16="http://schemas.microsoft.com/office/drawing/2014/main" id="{E78EBDF8-5F40-9043-223C-08EDC0EFB9C9}"/>
              </a:ext>
            </a:extLst>
          </p:cNvPr>
          <p:cNvSpPr/>
          <p:nvPr/>
        </p:nvSpPr>
        <p:spPr>
          <a:xfrm>
            <a:off x="29291634" y="5750207"/>
            <a:ext cx="2559449" cy="392803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8" name="Rectangle 157">
            <a:extLst>
              <a:ext uri="{FF2B5EF4-FFF2-40B4-BE49-F238E27FC236}">
                <a16:creationId xmlns:a16="http://schemas.microsoft.com/office/drawing/2014/main" id="{B1FC8BF4-6F96-3F7A-8AB0-BD08F7EDC36F}"/>
              </a:ext>
            </a:extLst>
          </p:cNvPr>
          <p:cNvSpPr/>
          <p:nvPr/>
        </p:nvSpPr>
        <p:spPr>
          <a:xfrm>
            <a:off x="834053" y="22094569"/>
            <a:ext cx="13460685" cy="104436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0" name="Rectangle 149">
            <a:extLst>
              <a:ext uri="{FF2B5EF4-FFF2-40B4-BE49-F238E27FC236}">
                <a16:creationId xmlns:a16="http://schemas.microsoft.com/office/drawing/2014/main" id="{B228E63F-8D62-6228-088D-D8333396F6C5}"/>
              </a:ext>
            </a:extLst>
          </p:cNvPr>
          <p:cNvSpPr/>
          <p:nvPr/>
        </p:nvSpPr>
        <p:spPr>
          <a:xfrm>
            <a:off x="15035446" y="5064097"/>
            <a:ext cx="13798617" cy="7142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3" name="Rectangle 22">
            <a:extLst>
              <a:ext uri="{FF2B5EF4-FFF2-40B4-BE49-F238E27FC236}">
                <a16:creationId xmlns:a16="http://schemas.microsoft.com/office/drawing/2014/main" id="{6C0A2E2C-25B1-5C5B-9F7F-1628B997EF43}"/>
              </a:ext>
            </a:extLst>
          </p:cNvPr>
          <p:cNvSpPr/>
          <p:nvPr/>
        </p:nvSpPr>
        <p:spPr>
          <a:xfrm>
            <a:off x="29091233" y="4914851"/>
            <a:ext cx="13921269" cy="13241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1647FF6-9E56-AC9E-9959-7A822A198FAA}"/>
              </a:ext>
            </a:extLst>
          </p:cNvPr>
          <p:cNvSpPr/>
          <p:nvPr/>
        </p:nvSpPr>
        <p:spPr>
          <a:xfrm>
            <a:off x="889634" y="4997543"/>
            <a:ext cx="13405104" cy="86982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6B4379-D95E-8178-208B-2DA810AD7E2F}"/>
              </a:ext>
            </a:extLst>
          </p:cNvPr>
          <p:cNvSpPr/>
          <p:nvPr/>
        </p:nvSpPr>
        <p:spPr>
          <a:xfrm>
            <a:off x="0" y="0"/>
            <a:ext cx="43891200"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A88C56A-C898-9F4E-8933-9EC817B96972}"/>
              </a:ext>
            </a:extLst>
          </p:cNvPr>
          <p:cNvSpPr>
            <a:spLocks noGrp="1"/>
          </p:cNvSpPr>
          <p:nvPr>
            <p:ph type="body" sz="quarter" idx="10"/>
          </p:nvPr>
        </p:nvSpPr>
        <p:spPr>
          <a:xfrm>
            <a:off x="7958777" y="3899518"/>
            <a:ext cx="29705793" cy="830997"/>
          </a:xfrm>
        </p:spPr>
        <p:txBody>
          <a:bodyPr/>
          <a:lstStyle/>
          <a:p>
            <a:r>
              <a:rPr lang="en-US" dirty="0">
                <a:solidFill>
                  <a:schemeClr val="tx1"/>
                </a:solidFill>
                <a:latin typeface="Book Antiqua" panose="02040602050305030304" pitchFamily="18" charset="0"/>
              </a:rPr>
              <a:t>Department of Civil Engineering, Indian Institute of Technology Ropar, Rupnagar, Punjab 140001, India</a:t>
            </a:r>
          </a:p>
        </p:txBody>
      </p:sp>
      <p:sp>
        <p:nvSpPr>
          <p:cNvPr id="3" name="Text Placeholder 2">
            <a:extLst>
              <a:ext uri="{FF2B5EF4-FFF2-40B4-BE49-F238E27FC236}">
                <a16:creationId xmlns:a16="http://schemas.microsoft.com/office/drawing/2014/main" id="{368F42AB-0B38-6240-B455-4EAD6491D21A}"/>
              </a:ext>
            </a:extLst>
          </p:cNvPr>
          <p:cNvSpPr>
            <a:spLocks noGrp="1"/>
          </p:cNvSpPr>
          <p:nvPr>
            <p:ph type="body" sz="quarter" idx="11"/>
          </p:nvPr>
        </p:nvSpPr>
        <p:spPr>
          <a:xfrm>
            <a:off x="11551920" y="2876551"/>
            <a:ext cx="21069300" cy="923330"/>
          </a:xfrm>
        </p:spPr>
        <p:txBody>
          <a:bodyPr/>
          <a:lstStyle/>
          <a:p>
            <a:r>
              <a:rPr lang="en-US" dirty="0" err="1">
                <a:solidFill>
                  <a:schemeClr val="tx1"/>
                </a:solidFill>
                <a:latin typeface="Book Antiqua" panose="02040602050305030304" pitchFamily="18" charset="0"/>
              </a:rPr>
              <a:t>Thallam</a:t>
            </a:r>
            <a:r>
              <a:rPr lang="en-US" dirty="0">
                <a:solidFill>
                  <a:schemeClr val="tx1"/>
                </a:solidFill>
                <a:latin typeface="Book Antiqua" panose="02040602050305030304" pitchFamily="18" charset="0"/>
              </a:rPr>
              <a:t> Prashanth and </a:t>
            </a:r>
            <a:r>
              <a:rPr lang="en-US" dirty="0" err="1">
                <a:solidFill>
                  <a:schemeClr val="tx1"/>
                </a:solidFill>
                <a:latin typeface="Book Antiqua" panose="02040602050305030304" pitchFamily="18" charset="0"/>
              </a:rPr>
              <a:t>Sayantan</a:t>
            </a:r>
            <a:r>
              <a:rPr lang="en-US" dirty="0">
                <a:solidFill>
                  <a:schemeClr val="tx1"/>
                </a:solidFill>
                <a:latin typeface="Book Antiqua" panose="02040602050305030304" pitchFamily="18" charset="0"/>
              </a:rPr>
              <a:t> </a:t>
            </a:r>
            <a:r>
              <a:rPr lang="en-US" dirty="0" err="1">
                <a:solidFill>
                  <a:schemeClr val="tx1"/>
                </a:solidFill>
                <a:latin typeface="Book Antiqua" panose="02040602050305030304" pitchFamily="18" charset="0"/>
              </a:rPr>
              <a:t>Ganguly</a:t>
            </a:r>
            <a:endParaRPr lang="en-US" dirty="0">
              <a:solidFill>
                <a:schemeClr val="tx1"/>
              </a:solidFill>
              <a:latin typeface="Book Antiqua" panose="02040602050305030304" pitchFamily="18" charset="0"/>
            </a:endParaRPr>
          </a:p>
        </p:txBody>
      </p:sp>
      <p:sp>
        <p:nvSpPr>
          <p:cNvPr id="5" name="Text Placeholder 4">
            <a:extLst>
              <a:ext uri="{FF2B5EF4-FFF2-40B4-BE49-F238E27FC236}">
                <a16:creationId xmlns:a16="http://schemas.microsoft.com/office/drawing/2014/main" id="{03371DE7-DCBD-E143-8BC8-F10EEF67D84C}"/>
              </a:ext>
            </a:extLst>
          </p:cNvPr>
          <p:cNvSpPr>
            <a:spLocks noGrp="1"/>
          </p:cNvSpPr>
          <p:nvPr>
            <p:ph type="body" sz="quarter" idx="15"/>
          </p:nvPr>
        </p:nvSpPr>
        <p:spPr>
          <a:xfrm>
            <a:off x="2562636" y="5042757"/>
            <a:ext cx="10059099" cy="707886"/>
          </a:xfrm>
        </p:spPr>
        <p:txBody>
          <a:bodyPr/>
          <a:lstStyle/>
          <a:p>
            <a:r>
              <a:rPr lang="en-US" sz="4000" dirty="0">
                <a:solidFill>
                  <a:srgbClr val="0070C0"/>
                </a:solidFill>
                <a:latin typeface="Times New Roman" panose="02020603050405020304" pitchFamily="18" charset="0"/>
                <a:cs typeface="Times New Roman" panose="02020603050405020304" pitchFamily="18" charset="0"/>
              </a:rPr>
              <a:t>Introduction and Objectives</a:t>
            </a:r>
          </a:p>
        </p:txBody>
      </p:sp>
      <p:pic>
        <p:nvPicPr>
          <p:cNvPr id="28" name="Picture 27">
            <a:extLst>
              <a:ext uri="{FF2B5EF4-FFF2-40B4-BE49-F238E27FC236}">
                <a16:creationId xmlns:a16="http://schemas.microsoft.com/office/drawing/2014/main" id="{FED85098-E738-2AF1-9BBD-78BDCE29E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862" y="866815"/>
            <a:ext cx="2910334" cy="3200400"/>
          </a:xfrm>
          <a:prstGeom prst="rect">
            <a:avLst/>
          </a:prstGeom>
        </p:spPr>
      </p:pic>
      <p:pic>
        <p:nvPicPr>
          <p:cNvPr id="19" name="Picture 18">
            <a:extLst>
              <a:ext uri="{FF2B5EF4-FFF2-40B4-BE49-F238E27FC236}">
                <a16:creationId xmlns:a16="http://schemas.microsoft.com/office/drawing/2014/main" id="{7FF92346-6C22-1E9C-C672-F970CBF1EB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3937" y="495300"/>
            <a:ext cx="2751401" cy="3657600"/>
          </a:xfrm>
          <a:prstGeom prst="rect">
            <a:avLst/>
          </a:prstGeom>
        </p:spPr>
      </p:pic>
      <p:sp>
        <p:nvSpPr>
          <p:cNvPr id="29" name="Text Placeholder 3">
            <a:extLst>
              <a:ext uri="{FF2B5EF4-FFF2-40B4-BE49-F238E27FC236}">
                <a16:creationId xmlns:a16="http://schemas.microsoft.com/office/drawing/2014/main" id="{BFFDD463-8795-AD60-E43A-CC7A5B547470}"/>
              </a:ext>
            </a:extLst>
          </p:cNvPr>
          <p:cNvSpPr>
            <a:spLocks noGrp="1"/>
          </p:cNvSpPr>
          <p:nvPr>
            <p:ph type="body" sz="quarter" idx="12"/>
          </p:nvPr>
        </p:nvSpPr>
        <p:spPr>
          <a:xfrm>
            <a:off x="4632960" y="266652"/>
            <a:ext cx="34808160" cy="2308324"/>
          </a:xfrm>
        </p:spPr>
        <p:txBody>
          <a:bodyPr/>
          <a:lstStyle/>
          <a:p>
            <a:r>
              <a:rPr lang="en-US" dirty="0">
                <a:solidFill>
                  <a:schemeClr val="tx1"/>
                </a:solidFill>
                <a:latin typeface="Book Antiqua" panose="02040602050305030304" pitchFamily="18" charset="0"/>
              </a:rPr>
              <a:t>Analyzing the behavioral changes of various fluvial geomorphological parameters using multi-temporal satellite images for the Godavari River, India</a:t>
            </a:r>
          </a:p>
        </p:txBody>
      </p:sp>
      <p:sp>
        <p:nvSpPr>
          <p:cNvPr id="36" name="Text Placeholder 11">
            <a:extLst>
              <a:ext uri="{FF2B5EF4-FFF2-40B4-BE49-F238E27FC236}">
                <a16:creationId xmlns:a16="http://schemas.microsoft.com/office/drawing/2014/main" id="{0F2390F1-0E06-2382-A5AC-AC35E75BDD91}"/>
              </a:ext>
            </a:extLst>
          </p:cNvPr>
          <p:cNvSpPr txBox="1">
            <a:spLocks/>
          </p:cNvSpPr>
          <p:nvPr/>
        </p:nvSpPr>
        <p:spPr>
          <a:xfrm>
            <a:off x="964921" y="5098683"/>
            <a:ext cx="13115648" cy="9110186"/>
          </a:xfrm>
          <a:prstGeom prst="rect">
            <a:avLst/>
          </a:prstGeom>
        </p:spPr>
        <p:txBody>
          <a:bodyPr wrap="square" lIns="365760" tIns="365760" rIns="365760" bIns="365760">
            <a:spAutoFit/>
          </a:bodyPr>
          <a:lstStyle>
            <a:lvl1pPr marL="0" indent="0" algn="l" defTabSz="7802411" rtl="0" eaLnBrk="1" latinLnBrk="0" hangingPunct="1">
              <a:spcBef>
                <a:spcPct val="20000"/>
              </a:spcBef>
              <a:buFont typeface="Arial" pitchFamily="34" charset="0"/>
              <a:buNone/>
              <a:tabLst/>
              <a:defRPr lang="en-US" sz="3200" kern="1200" dirty="0">
                <a:solidFill>
                  <a:schemeClr val="tx1"/>
                </a:solidFill>
                <a:latin typeface="+mn-lt"/>
                <a:ea typeface="+mn-ea"/>
                <a:cs typeface="+mn-cs"/>
              </a:defRPr>
            </a:lvl1pPr>
            <a:lvl2pPr marL="461963" indent="-231775" algn="l" defTabSz="7802411" rtl="0" eaLnBrk="1" latinLnBrk="0" hangingPunct="1">
              <a:spcBef>
                <a:spcPct val="20000"/>
              </a:spcBef>
              <a:buFont typeface="Arial" pitchFamily="34" charset="0"/>
              <a:buChar char="–"/>
              <a:tabLst/>
              <a:defRPr lang="en-US" sz="2400" kern="1200" dirty="0">
                <a:solidFill>
                  <a:schemeClr val="tx1"/>
                </a:solidFill>
                <a:latin typeface="+mn-lt"/>
                <a:ea typeface="+mn-ea"/>
                <a:cs typeface="+mn-cs"/>
              </a:defRPr>
            </a:lvl2pPr>
            <a:lvl3pPr marL="461963" indent="-231775" algn="l" defTabSz="7802411" rtl="0" eaLnBrk="1" latinLnBrk="0" hangingPunct="1">
              <a:spcBef>
                <a:spcPct val="20000"/>
              </a:spcBef>
              <a:buFont typeface="Arial" pitchFamily="34" charset="0"/>
              <a:buChar char="•"/>
              <a:tabLst/>
              <a:defRPr lang="en-US" sz="1800" kern="1200" dirty="0">
                <a:solidFill>
                  <a:schemeClr val="tx1"/>
                </a:solidFill>
                <a:latin typeface="+mn-lt"/>
                <a:ea typeface="+mn-ea"/>
                <a:cs typeface="+mn-cs"/>
              </a:defRPr>
            </a:lvl3pPr>
            <a:lvl4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4pPr>
            <a:lvl5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pPr algn="just"/>
            <a:endParaRPr lang="en-US" dirty="0">
              <a:latin typeface="Open Sans"/>
            </a:endParaRPr>
          </a:p>
          <a:p>
            <a:pPr algn="just"/>
            <a:r>
              <a:rPr lang="en-US" dirty="0">
                <a:latin typeface="Times New Roman" panose="02020603050405020304" pitchFamily="18" charset="0"/>
                <a:cs typeface="Times New Roman" panose="02020603050405020304" pitchFamily="18" charset="0"/>
              </a:rPr>
              <a:t>Fluvial geomorphology is the study of various landforms while analyzing the changes that are happening on the earth surface due to climate change and anthropogenic activities. Fluvial geomorphological parameters change due to natural processes like erosion, transportation, and deposition of sediments. </a:t>
            </a:r>
          </a:p>
          <a:p>
            <a:pPr algn="just"/>
            <a:r>
              <a:rPr lang="en-US" dirty="0">
                <a:latin typeface="Times New Roman" panose="02020603050405020304" pitchFamily="18" charset="0"/>
                <a:cs typeface="Times New Roman" panose="02020603050405020304" pitchFamily="18" charset="0"/>
              </a:rPr>
              <a:t>Objectives:</a:t>
            </a:r>
          </a:p>
          <a:p>
            <a:pPr marL="514350" indent="-514350" algn="just">
              <a:buAutoNum type="arabicPeriod"/>
            </a:pPr>
            <a:r>
              <a:rPr lang="en-US" dirty="0">
                <a:latin typeface="Times New Roman" panose="02020603050405020304" pitchFamily="18" charset="0"/>
                <a:cs typeface="Times New Roman" panose="02020603050405020304" pitchFamily="18" charset="0"/>
              </a:rPr>
              <a:t>To analyze the changes in various fluvial geomorphological parameters of the Kinnerasani basin, A sub-basin of Godavari River such as Topographic sinuosity index (TSI), Hydraulic Sinuosity Index (HSI), Standard Sinuosity Index (SSI), braiding index, etc. </a:t>
            </a:r>
          </a:p>
          <a:p>
            <a:pPr marL="514350" indent="-514350" algn="just">
              <a:buAutoNum type="arabicPeriod"/>
            </a:pPr>
            <a:r>
              <a:rPr lang="en-US" dirty="0">
                <a:latin typeface="Times New Roman" panose="02020603050405020304" pitchFamily="18" charset="0"/>
                <a:cs typeface="Times New Roman" panose="02020603050405020304" pitchFamily="18" charset="0"/>
              </a:rPr>
              <a:t>To perform a river bank shifting analysis by using the various satellite images at different time scales. </a:t>
            </a:r>
          </a:p>
          <a:p>
            <a:pPr marL="514350" indent="-514350" algn="just">
              <a:buAutoNum type="arabicPeriod"/>
            </a:pPr>
            <a:r>
              <a:rPr lang="en-US" dirty="0">
                <a:latin typeface="Times New Roman" panose="02020603050405020304" pitchFamily="18" charset="0"/>
                <a:cs typeface="Times New Roman" panose="02020603050405020304" pitchFamily="18" charset="0"/>
              </a:rPr>
              <a:t> To quantify Morphological parameters using ALOS PALSAR Digital Elevation Model (DEM) for the Kinnerasani sub-basins of the Godavari river.</a:t>
            </a:r>
            <a:endParaRPr lang="en-IN" dirty="0">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C4722365-FBF7-5CF9-5F43-607E3944E036}"/>
              </a:ext>
            </a:extLst>
          </p:cNvPr>
          <p:cNvSpPr/>
          <p:nvPr/>
        </p:nvSpPr>
        <p:spPr>
          <a:xfrm>
            <a:off x="862202" y="13934093"/>
            <a:ext cx="12977708" cy="7815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0E21816E-FA7D-6472-5C10-73B3F5DAD753}"/>
              </a:ext>
            </a:extLst>
          </p:cNvPr>
          <p:cNvSpPr/>
          <p:nvPr/>
        </p:nvSpPr>
        <p:spPr>
          <a:xfrm>
            <a:off x="10856354" y="25146699"/>
            <a:ext cx="2872127" cy="31197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8" name="Rectangle 67">
            <a:extLst>
              <a:ext uri="{FF2B5EF4-FFF2-40B4-BE49-F238E27FC236}">
                <a16:creationId xmlns:a16="http://schemas.microsoft.com/office/drawing/2014/main" id="{54205ACF-1C6E-1019-E628-0AB414CF05E4}"/>
              </a:ext>
            </a:extLst>
          </p:cNvPr>
          <p:cNvSpPr/>
          <p:nvPr/>
        </p:nvSpPr>
        <p:spPr>
          <a:xfrm>
            <a:off x="10868228" y="22031940"/>
            <a:ext cx="2838615" cy="289205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9" name="Rectangle 68">
            <a:extLst>
              <a:ext uri="{FF2B5EF4-FFF2-40B4-BE49-F238E27FC236}">
                <a16:creationId xmlns:a16="http://schemas.microsoft.com/office/drawing/2014/main" id="{1BAED789-B27D-038C-6E47-B1A7196155B8}"/>
              </a:ext>
            </a:extLst>
          </p:cNvPr>
          <p:cNvSpPr/>
          <p:nvPr/>
        </p:nvSpPr>
        <p:spPr>
          <a:xfrm>
            <a:off x="7744562" y="18068016"/>
            <a:ext cx="2898004" cy="290096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3" name="Rectangle 72">
            <a:extLst>
              <a:ext uri="{FF2B5EF4-FFF2-40B4-BE49-F238E27FC236}">
                <a16:creationId xmlns:a16="http://schemas.microsoft.com/office/drawing/2014/main" id="{E49E34D3-6634-2F4B-836E-E37D89DCEC9D}"/>
              </a:ext>
            </a:extLst>
          </p:cNvPr>
          <p:cNvSpPr/>
          <p:nvPr/>
        </p:nvSpPr>
        <p:spPr>
          <a:xfrm>
            <a:off x="10666317" y="18103648"/>
            <a:ext cx="178156" cy="194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Text Box 42">
            <a:extLst>
              <a:ext uri="{FF2B5EF4-FFF2-40B4-BE49-F238E27FC236}">
                <a16:creationId xmlns:a16="http://schemas.microsoft.com/office/drawing/2014/main" id="{98B76845-6F1C-3686-63B8-DC2614C6B92D}"/>
              </a:ext>
            </a:extLst>
          </p:cNvPr>
          <p:cNvSpPr txBox="1">
            <a:spLocks noChangeArrowheads="1"/>
          </p:cNvSpPr>
          <p:nvPr/>
        </p:nvSpPr>
        <p:spPr bwMode="auto">
          <a:xfrm>
            <a:off x="2685253" y="22358014"/>
            <a:ext cx="9067800" cy="707886"/>
          </a:xfrm>
          <a:prstGeom prst="rect">
            <a:avLst/>
          </a:prstGeom>
          <a:noFill/>
          <a:ln w="9525">
            <a:noFill/>
            <a:miter lim="800000"/>
            <a:headEnd/>
            <a:tailEnd/>
          </a:ln>
          <a:effectLst/>
        </p:spPr>
        <p:txBody>
          <a:bodyPr wrap="square">
            <a:spAutoFit/>
          </a:bodyPr>
          <a:lstStyle>
            <a:lvl1pPr marL="0" indent="0" algn="ctr" defTabSz="7802411" rtl="0" eaLnBrk="1" latinLnBrk="0" hangingPunct="1">
              <a:spcBef>
                <a:spcPct val="20000"/>
              </a:spcBef>
              <a:buFont typeface="Arial" pitchFamily="34" charset="0"/>
              <a:buNone/>
              <a:tabLst/>
              <a:defRPr lang="en-US" sz="3000" b="1" kern="1200" dirty="0">
                <a:solidFill>
                  <a:schemeClr val="accent1">
                    <a:lumMod val="50000"/>
                  </a:schemeClr>
                </a:solidFill>
                <a:latin typeface="+mj-lt"/>
                <a:ea typeface="+mn-ea"/>
                <a:cs typeface="+mn-cs"/>
              </a:defRPr>
            </a:lvl1pPr>
            <a:lvl2pPr marL="1354653" indent="-1354653" algn="l" defTabSz="7802411" rtl="0" eaLnBrk="1" latinLnBrk="0" hangingPunct="1">
              <a:spcBef>
                <a:spcPct val="20000"/>
              </a:spcBef>
              <a:buFont typeface="Arial" pitchFamily="34" charset="0"/>
              <a:buChar char="–"/>
              <a:tabLst/>
              <a:defRPr lang="en-US" sz="3200" kern="1200" smtClean="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lang="en-US" sz="2000" kern="1200" smtClean="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lang="en-US" sz="1600" kern="1200" smtClean="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lang="en-US" sz="1600"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pPr defTabSz="4389438">
              <a:spcBef>
                <a:spcPct val="50000"/>
              </a:spcBef>
            </a:pPr>
            <a:r>
              <a:rPr lang="en-IN" sz="4000" dirty="0">
                <a:solidFill>
                  <a:srgbClr val="0070C0"/>
                </a:solidFill>
                <a:latin typeface="Times New Roman" panose="02020603050405020304" pitchFamily="18" charset="0"/>
                <a:cs typeface="Times New Roman" panose="02020603050405020304" pitchFamily="18" charset="0"/>
              </a:rPr>
              <a:t>Input Datasets</a:t>
            </a:r>
          </a:p>
        </p:txBody>
      </p:sp>
      <p:sp>
        <p:nvSpPr>
          <p:cNvPr id="140" name="Oval 139">
            <a:extLst>
              <a:ext uri="{FF2B5EF4-FFF2-40B4-BE49-F238E27FC236}">
                <a16:creationId xmlns:a16="http://schemas.microsoft.com/office/drawing/2014/main" id="{5E03FBCA-4487-3E4E-B475-A407C731A79F}"/>
              </a:ext>
            </a:extLst>
          </p:cNvPr>
          <p:cNvSpPr/>
          <p:nvPr/>
        </p:nvSpPr>
        <p:spPr>
          <a:xfrm>
            <a:off x="3321632" y="18593371"/>
            <a:ext cx="2371710" cy="2301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3200" b="1" dirty="0">
              <a:solidFill>
                <a:schemeClr val="tx1"/>
              </a:solidFill>
              <a:latin typeface="Book Antiqua" panose="02040602050305030304" pitchFamily="18" charset="0"/>
            </a:endParaRPr>
          </a:p>
        </p:txBody>
      </p:sp>
      <p:sp>
        <p:nvSpPr>
          <p:cNvPr id="76" name="Rectangle 75">
            <a:extLst>
              <a:ext uri="{FF2B5EF4-FFF2-40B4-BE49-F238E27FC236}">
                <a16:creationId xmlns:a16="http://schemas.microsoft.com/office/drawing/2014/main" id="{97091155-BE40-60D0-6C6B-C3FFB0631536}"/>
              </a:ext>
            </a:extLst>
          </p:cNvPr>
          <p:cNvSpPr/>
          <p:nvPr/>
        </p:nvSpPr>
        <p:spPr>
          <a:xfrm rot="16200000">
            <a:off x="6734049" y="18653211"/>
            <a:ext cx="201228" cy="2248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5" name="Rectangle 144">
            <a:extLst>
              <a:ext uri="{FF2B5EF4-FFF2-40B4-BE49-F238E27FC236}">
                <a16:creationId xmlns:a16="http://schemas.microsoft.com/office/drawing/2014/main" id="{9A4BCB24-2902-6563-FD83-EE3BE231D699}"/>
              </a:ext>
            </a:extLst>
          </p:cNvPr>
          <p:cNvSpPr/>
          <p:nvPr/>
        </p:nvSpPr>
        <p:spPr>
          <a:xfrm>
            <a:off x="4352192" y="16602595"/>
            <a:ext cx="212849" cy="2045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6" name="Rectangle 145">
            <a:extLst>
              <a:ext uri="{FF2B5EF4-FFF2-40B4-BE49-F238E27FC236}">
                <a16:creationId xmlns:a16="http://schemas.microsoft.com/office/drawing/2014/main" id="{F6E5A392-6CC6-89B6-D852-902530CC40A2}"/>
              </a:ext>
            </a:extLst>
          </p:cNvPr>
          <p:cNvSpPr/>
          <p:nvPr/>
        </p:nvSpPr>
        <p:spPr>
          <a:xfrm rot="16200000">
            <a:off x="2347335" y="18844822"/>
            <a:ext cx="167601" cy="1841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7" name="TextBox 156">
            <a:extLst>
              <a:ext uri="{FF2B5EF4-FFF2-40B4-BE49-F238E27FC236}">
                <a16:creationId xmlns:a16="http://schemas.microsoft.com/office/drawing/2014/main" id="{0BC62126-A071-B763-866C-077EB3057EEC}"/>
              </a:ext>
            </a:extLst>
          </p:cNvPr>
          <p:cNvSpPr txBox="1"/>
          <p:nvPr/>
        </p:nvSpPr>
        <p:spPr>
          <a:xfrm>
            <a:off x="912948" y="21186625"/>
            <a:ext cx="13380087"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 Figure 1</a:t>
            </a:r>
            <a:r>
              <a:rPr lang="en-US" sz="2400" dirty="0">
                <a:latin typeface="Times New Roman" panose="02020603050405020304" pitchFamily="18" charset="0"/>
                <a:cs typeface="Times New Roman" panose="02020603050405020304" pitchFamily="18" charset="0"/>
              </a:rPr>
              <a:t>: Index map of the Study Area</a:t>
            </a:r>
            <a:endParaRPr lang="x-none" sz="2400" dirty="0">
              <a:latin typeface="Times New Roman" panose="02020603050405020304" pitchFamily="18" charset="0"/>
              <a:cs typeface="Times New Roman" panose="02020603050405020304" pitchFamily="18" charset="0"/>
            </a:endParaRPr>
          </a:p>
        </p:txBody>
      </p:sp>
      <p:sp>
        <p:nvSpPr>
          <p:cNvPr id="163" name="Rectangle 162">
            <a:extLst>
              <a:ext uri="{FF2B5EF4-FFF2-40B4-BE49-F238E27FC236}">
                <a16:creationId xmlns:a16="http://schemas.microsoft.com/office/drawing/2014/main" id="{F7D8AEF0-7990-D3F2-9393-59A4E08B1C19}"/>
              </a:ext>
            </a:extLst>
          </p:cNvPr>
          <p:cNvSpPr/>
          <p:nvPr/>
        </p:nvSpPr>
        <p:spPr>
          <a:xfrm>
            <a:off x="14947403" y="12486824"/>
            <a:ext cx="13966952" cy="92848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3200" b="1" dirty="0"/>
          </a:p>
        </p:txBody>
      </p:sp>
      <p:sp>
        <p:nvSpPr>
          <p:cNvPr id="164" name="TextBox 163">
            <a:extLst>
              <a:ext uri="{FF2B5EF4-FFF2-40B4-BE49-F238E27FC236}">
                <a16:creationId xmlns:a16="http://schemas.microsoft.com/office/drawing/2014/main" id="{CF8E6E98-18DD-4A56-3021-3E694C7E012D}"/>
              </a:ext>
            </a:extLst>
          </p:cNvPr>
          <p:cNvSpPr txBox="1"/>
          <p:nvPr/>
        </p:nvSpPr>
        <p:spPr>
          <a:xfrm>
            <a:off x="15071676" y="12615288"/>
            <a:ext cx="14904347" cy="707886"/>
          </a:xfrm>
          <a:prstGeom prst="rect">
            <a:avLst/>
          </a:prstGeom>
          <a:noFill/>
        </p:spPr>
        <p:txBody>
          <a:bodyPr wrap="square" rtlCol="0" anchor="ctr">
            <a:spAutoFit/>
          </a:bodyPr>
          <a:lstStyle/>
          <a:p>
            <a:r>
              <a:rPr lang="en-US" sz="4000" b="1" dirty="0">
                <a:solidFill>
                  <a:srgbClr val="0070C0"/>
                </a:solidFill>
                <a:latin typeface="Times New Roman" panose="02020603050405020304" pitchFamily="18" charset="0"/>
                <a:cs typeface="Times New Roman" panose="02020603050405020304" pitchFamily="18" charset="0"/>
              </a:rPr>
              <a:t>Fluvial geomorphological parameters:</a:t>
            </a:r>
          </a:p>
        </p:txBody>
      </p:sp>
      <p:sp>
        <p:nvSpPr>
          <p:cNvPr id="175" name="Text Box 42">
            <a:extLst>
              <a:ext uri="{FF2B5EF4-FFF2-40B4-BE49-F238E27FC236}">
                <a16:creationId xmlns:a16="http://schemas.microsoft.com/office/drawing/2014/main" id="{905BD065-4249-8190-7C36-0DFFCE7383E5}"/>
              </a:ext>
            </a:extLst>
          </p:cNvPr>
          <p:cNvSpPr txBox="1">
            <a:spLocks noChangeArrowheads="1"/>
          </p:cNvSpPr>
          <p:nvPr/>
        </p:nvSpPr>
        <p:spPr bwMode="auto">
          <a:xfrm>
            <a:off x="31459545" y="4948401"/>
            <a:ext cx="9067800" cy="707886"/>
          </a:xfrm>
          <a:prstGeom prst="rect">
            <a:avLst/>
          </a:prstGeom>
          <a:noFill/>
          <a:ln w="9525">
            <a:noFill/>
            <a:miter lim="800000"/>
            <a:headEnd/>
            <a:tailEnd/>
          </a:ln>
          <a:effectLst/>
        </p:spPr>
        <p:txBody>
          <a:bodyPr wrap="square">
            <a:spAutoFit/>
          </a:bodyPr>
          <a:lstStyle>
            <a:lvl1pPr marL="0" indent="0" algn="ctr" defTabSz="7802411" rtl="0" eaLnBrk="1" latinLnBrk="0" hangingPunct="1">
              <a:spcBef>
                <a:spcPct val="20000"/>
              </a:spcBef>
              <a:buFont typeface="Arial" pitchFamily="34" charset="0"/>
              <a:buNone/>
              <a:tabLst/>
              <a:defRPr lang="en-US" sz="3000" b="1" kern="1200" dirty="0">
                <a:solidFill>
                  <a:schemeClr val="accent1">
                    <a:lumMod val="50000"/>
                  </a:schemeClr>
                </a:solidFill>
                <a:latin typeface="+mj-lt"/>
                <a:ea typeface="+mn-ea"/>
                <a:cs typeface="+mn-cs"/>
              </a:defRPr>
            </a:lvl1pPr>
            <a:lvl2pPr marL="1354653" indent="-1354653" algn="l" defTabSz="7802411" rtl="0" eaLnBrk="1" latinLnBrk="0" hangingPunct="1">
              <a:spcBef>
                <a:spcPct val="20000"/>
              </a:spcBef>
              <a:buFont typeface="Arial" pitchFamily="34" charset="0"/>
              <a:buChar char="–"/>
              <a:tabLst/>
              <a:defRPr lang="en-US" sz="3200" kern="1200" smtClean="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lang="en-US" sz="2000" kern="1200" smtClean="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lang="en-US" sz="1600" kern="1200" smtClean="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lang="en-US" sz="1600"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pPr defTabSz="4389438">
              <a:spcBef>
                <a:spcPct val="50000"/>
              </a:spcBef>
            </a:pPr>
            <a:r>
              <a:rPr lang="en-IN" sz="4000" dirty="0">
                <a:solidFill>
                  <a:srgbClr val="0070C0"/>
                </a:solidFill>
                <a:latin typeface="Times New Roman" panose="02020603050405020304" pitchFamily="18" charset="0"/>
                <a:cs typeface="Times New Roman" panose="02020603050405020304" pitchFamily="18" charset="0"/>
              </a:rPr>
              <a:t>Results</a:t>
            </a:r>
          </a:p>
        </p:txBody>
      </p:sp>
      <p:sp>
        <p:nvSpPr>
          <p:cNvPr id="214" name="Rectangle 213">
            <a:extLst>
              <a:ext uri="{FF2B5EF4-FFF2-40B4-BE49-F238E27FC236}">
                <a16:creationId xmlns:a16="http://schemas.microsoft.com/office/drawing/2014/main" id="{34EB41C1-0B3D-DF14-82CC-E1FB464575E5}"/>
              </a:ext>
            </a:extLst>
          </p:cNvPr>
          <p:cNvSpPr/>
          <p:nvPr/>
        </p:nvSpPr>
        <p:spPr>
          <a:xfrm>
            <a:off x="29125424" y="18378904"/>
            <a:ext cx="13976833" cy="120687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3200" dirty="0">
              <a:latin typeface="Book Antiqua" panose="02040602050305030304" pitchFamily="18" charset="0"/>
            </a:endParaRPr>
          </a:p>
        </p:txBody>
      </p:sp>
      <p:sp>
        <p:nvSpPr>
          <p:cNvPr id="215" name="TextBox 214">
            <a:extLst>
              <a:ext uri="{FF2B5EF4-FFF2-40B4-BE49-F238E27FC236}">
                <a16:creationId xmlns:a16="http://schemas.microsoft.com/office/drawing/2014/main" id="{695E6D26-D2E4-49A9-F840-88685FA31A18}"/>
              </a:ext>
            </a:extLst>
          </p:cNvPr>
          <p:cNvSpPr txBox="1"/>
          <p:nvPr/>
        </p:nvSpPr>
        <p:spPr>
          <a:xfrm>
            <a:off x="29325479" y="18693135"/>
            <a:ext cx="2962305" cy="707886"/>
          </a:xfrm>
          <a:prstGeom prst="rect">
            <a:avLst/>
          </a:prstGeom>
          <a:noFill/>
        </p:spPr>
        <p:txBody>
          <a:bodyPr wrap="square" rtlCol="0">
            <a:spAutoFit/>
          </a:bodyPr>
          <a:lstStyle/>
          <a:p>
            <a:r>
              <a:rPr lang="en-IN" sz="4000" dirty="0">
                <a:solidFill>
                  <a:srgbClr val="0070C0"/>
                </a:solidFill>
                <a:latin typeface="Times New Roman" panose="02020603050405020304" pitchFamily="18" charset="0"/>
                <a:cs typeface="Times New Roman" panose="02020603050405020304" pitchFamily="18" charset="0"/>
              </a:rPr>
              <a:t>Conclusions</a:t>
            </a:r>
            <a:r>
              <a:rPr lang="en-IN" sz="3200" dirty="0">
                <a:solidFill>
                  <a:srgbClr val="0070C0"/>
                </a:solidFill>
                <a:latin typeface="Times New Roman" panose="02020603050405020304" pitchFamily="18" charset="0"/>
                <a:cs typeface="Times New Roman" panose="02020603050405020304" pitchFamily="18" charset="0"/>
              </a:rPr>
              <a:t>:</a:t>
            </a:r>
            <a:endParaRPr lang="x-none" sz="3200" dirty="0">
              <a:solidFill>
                <a:srgbClr val="0070C0"/>
              </a:solidFill>
              <a:latin typeface="Times New Roman" panose="02020603050405020304" pitchFamily="18" charset="0"/>
              <a:cs typeface="Times New Roman" panose="02020603050405020304" pitchFamily="18" charset="0"/>
            </a:endParaRPr>
          </a:p>
        </p:txBody>
      </p:sp>
      <p:sp>
        <p:nvSpPr>
          <p:cNvPr id="218" name="Rectangle 217">
            <a:extLst>
              <a:ext uri="{FF2B5EF4-FFF2-40B4-BE49-F238E27FC236}">
                <a16:creationId xmlns:a16="http://schemas.microsoft.com/office/drawing/2014/main" id="{B003988A-85B3-217A-6373-FEEE88E960B6}"/>
              </a:ext>
            </a:extLst>
          </p:cNvPr>
          <p:cNvSpPr/>
          <p:nvPr/>
        </p:nvSpPr>
        <p:spPr>
          <a:xfrm>
            <a:off x="29185022" y="28073370"/>
            <a:ext cx="9198062" cy="44648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Courier New" panose="02070309020205020404" pitchFamily="49" charset="0"/>
              <a:buChar char="o"/>
            </a:pPr>
            <a:endParaRPr lang="en-US" sz="1200" b="0" i="0" dirty="0">
              <a:solidFill>
                <a:srgbClr val="1C1D1E"/>
              </a:solidFill>
              <a:effectLst/>
              <a:latin typeface="Book Antiqua" panose="02040602050305030304" pitchFamily="18" charset="0"/>
              <a:cs typeface="Times New Roman" panose="02020603050405020304" pitchFamily="18" charset="0"/>
            </a:endParaRPr>
          </a:p>
          <a:p>
            <a:pPr algn="just"/>
            <a:endParaRPr lang="en-US" sz="1000" b="0" i="0" dirty="0">
              <a:solidFill>
                <a:srgbClr val="1C1D1E"/>
              </a:solidFill>
              <a:effectLst/>
              <a:latin typeface="Book Antiqua" panose="02040602050305030304" pitchFamily="18" charset="0"/>
              <a:cs typeface="Times New Roman" panose="02020603050405020304" pitchFamily="18" charset="0"/>
            </a:endParaRPr>
          </a:p>
          <a:p>
            <a:pPr marL="285750" indent="-285750" algn="just">
              <a:buFont typeface="Courier New" panose="02070309020205020404" pitchFamily="49" charset="0"/>
              <a:buChar char="o"/>
            </a:pPr>
            <a:r>
              <a:rPr lang="en-US" sz="1000" dirty="0">
                <a:latin typeface="Book Antiqua" panose="02040602050305030304" pitchFamily="18" charset="0"/>
              </a:rPr>
              <a:t>https://www.downtoearth.org.in/news/climate-change/how-climate-change-has-increased-flood-events-in-india-65649 (Last accessed: 22-08-2022)</a:t>
            </a:r>
            <a:endParaRPr lang="en-US" sz="1000" dirty="0">
              <a:effectLst/>
              <a:latin typeface="Book Antiqua" panose="02040602050305030304" pitchFamily="18" charset="0"/>
            </a:endParaRPr>
          </a:p>
          <a:p>
            <a:pPr algn="just"/>
            <a:endParaRPr lang="en-US" sz="6000" dirty="0">
              <a:effectLst/>
              <a:latin typeface="Book Antiqua" panose="02040602050305030304" pitchFamily="18" charset="0"/>
            </a:endParaRPr>
          </a:p>
        </p:txBody>
      </p:sp>
      <p:sp>
        <p:nvSpPr>
          <p:cNvPr id="219" name="TextBox 218">
            <a:extLst>
              <a:ext uri="{FF2B5EF4-FFF2-40B4-BE49-F238E27FC236}">
                <a16:creationId xmlns:a16="http://schemas.microsoft.com/office/drawing/2014/main" id="{F2777AA1-C53B-A9ED-AFC3-C2CCCA8CA442}"/>
              </a:ext>
            </a:extLst>
          </p:cNvPr>
          <p:cNvSpPr txBox="1"/>
          <p:nvPr/>
        </p:nvSpPr>
        <p:spPr>
          <a:xfrm>
            <a:off x="29234944" y="28143290"/>
            <a:ext cx="2962305" cy="646331"/>
          </a:xfrm>
          <a:prstGeom prst="rect">
            <a:avLst/>
          </a:prstGeom>
          <a:noFill/>
        </p:spPr>
        <p:txBody>
          <a:bodyPr wrap="square" rtlCol="0">
            <a:spAutoFit/>
          </a:bodyPr>
          <a:lstStyle/>
          <a:p>
            <a:r>
              <a:rPr lang="en-IN" sz="3600" dirty="0">
                <a:solidFill>
                  <a:srgbClr val="0070C0"/>
                </a:solidFill>
                <a:latin typeface="Times New Roman" panose="02020603050405020304" pitchFamily="18" charset="0"/>
                <a:cs typeface="Times New Roman" panose="02020603050405020304" pitchFamily="18" charset="0"/>
              </a:rPr>
              <a:t>References:</a:t>
            </a:r>
            <a:endParaRPr lang="x-none" sz="3600" dirty="0">
              <a:solidFill>
                <a:srgbClr val="0070C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BD37836D-3CCE-4C29-BDB3-EF8F69AF29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83084" y="28143290"/>
            <a:ext cx="3010309" cy="3145363"/>
          </a:xfrm>
          <a:prstGeom prst="rect">
            <a:avLst/>
          </a:prstGeom>
          <a:ln w="15875">
            <a:solidFill>
              <a:schemeClr val="tx1"/>
            </a:solidFill>
          </a:ln>
        </p:spPr>
      </p:pic>
      <p:pic>
        <p:nvPicPr>
          <p:cNvPr id="129" name="Picture 128">
            <a:extLst>
              <a:ext uri="{FF2B5EF4-FFF2-40B4-BE49-F238E27FC236}">
                <a16:creationId xmlns:a16="http://schemas.microsoft.com/office/drawing/2014/main" id="{8BFD9C30-68B5-4160-B884-D1362C4EA4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2636" y="13949218"/>
            <a:ext cx="10438797" cy="7274859"/>
          </a:xfrm>
          <a:prstGeom prst="rect">
            <a:avLst/>
          </a:prstGeom>
        </p:spPr>
      </p:pic>
      <p:pic>
        <p:nvPicPr>
          <p:cNvPr id="22" name="Picture 21">
            <a:extLst>
              <a:ext uri="{FF2B5EF4-FFF2-40B4-BE49-F238E27FC236}">
                <a16:creationId xmlns:a16="http://schemas.microsoft.com/office/drawing/2014/main" id="{D7089F85-3A9D-444E-A6CC-62C8C79826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5862" y="23071465"/>
            <a:ext cx="12736178" cy="8780749"/>
          </a:xfrm>
          <a:prstGeom prst="rect">
            <a:avLst/>
          </a:prstGeom>
        </p:spPr>
      </p:pic>
      <p:sp>
        <p:nvSpPr>
          <p:cNvPr id="227" name="TextBox 226">
            <a:extLst>
              <a:ext uri="{FF2B5EF4-FFF2-40B4-BE49-F238E27FC236}">
                <a16:creationId xmlns:a16="http://schemas.microsoft.com/office/drawing/2014/main" id="{5CADC16F-5485-45E8-851E-35DD437A3160}"/>
              </a:ext>
            </a:extLst>
          </p:cNvPr>
          <p:cNvSpPr txBox="1"/>
          <p:nvPr/>
        </p:nvSpPr>
        <p:spPr>
          <a:xfrm>
            <a:off x="15788533" y="5840644"/>
            <a:ext cx="4700609" cy="1015663"/>
          </a:xfrm>
          <a:prstGeom prst="rect">
            <a:avLst/>
          </a:prstGeom>
          <a:noFill/>
          <a:ln>
            <a:solidFill>
              <a:schemeClr val="tx1"/>
            </a:solidFill>
          </a:ln>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Landsat-5/7/8 and Sentinel-2 TM satellite images</a:t>
            </a:r>
            <a:endParaRPr lang="en-IN" sz="3000" dirty="0">
              <a:latin typeface="Times New Roman" panose="02020603050405020304" pitchFamily="18" charset="0"/>
              <a:cs typeface="Times New Roman" panose="02020603050405020304" pitchFamily="18" charset="0"/>
            </a:endParaRPr>
          </a:p>
        </p:txBody>
      </p:sp>
      <p:sp>
        <p:nvSpPr>
          <p:cNvPr id="228" name="TextBox 227">
            <a:extLst>
              <a:ext uri="{FF2B5EF4-FFF2-40B4-BE49-F238E27FC236}">
                <a16:creationId xmlns:a16="http://schemas.microsoft.com/office/drawing/2014/main" id="{2E66824E-6410-4FBD-A665-FDC4B6D84B53}"/>
              </a:ext>
            </a:extLst>
          </p:cNvPr>
          <p:cNvSpPr txBox="1"/>
          <p:nvPr/>
        </p:nvSpPr>
        <p:spPr>
          <a:xfrm>
            <a:off x="20815840" y="5840643"/>
            <a:ext cx="3637210" cy="1015663"/>
          </a:xfrm>
          <a:prstGeom prst="rect">
            <a:avLst/>
          </a:prstGeom>
          <a:noFill/>
          <a:ln>
            <a:solidFill>
              <a:schemeClr val="tx1"/>
            </a:solidFill>
          </a:ln>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Geometric Correction and Smoothening</a:t>
            </a:r>
            <a:endParaRPr lang="en-IN" sz="3000" dirty="0">
              <a:latin typeface="Times New Roman" panose="02020603050405020304" pitchFamily="18" charset="0"/>
              <a:cs typeface="Times New Roman" panose="02020603050405020304" pitchFamily="18" charset="0"/>
            </a:endParaRPr>
          </a:p>
        </p:txBody>
      </p:sp>
      <p:sp>
        <p:nvSpPr>
          <p:cNvPr id="229" name="TextBox 228">
            <a:extLst>
              <a:ext uri="{FF2B5EF4-FFF2-40B4-BE49-F238E27FC236}">
                <a16:creationId xmlns:a16="http://schemas.microsoft.com/office/drawing/2014/main" id="{835C0FB8-3C36-4104-B75A-ECDA59D85CCE}"/>
              </a:ext>
            </a:extLst>
          </p:cNvPr>
          <p:cNvSpPr txBox="1"/>
          <p:nvPr/>
        </p:nvSpPr>
        <p:spPr>
          <a:xfrm>
            <a:off x="24806057" y="5840643"/>
            <a:ext cx="2859024" cy="1015663"/>
          </a:xfrm>
          <a:prstGeom prst="rect">
            <a:avLst/>
          </a:prstGeom>
          <a:noFill/>
          <a:ln>
            <a:solidFill>
              <a:schemeClr val="tx1"/>
            </a:solidFill>
          </a:ln>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Preparation of Standard FCC</a:t>
            </a:r>
            <a:endParaRPr lang="en-IN" sz="3000" dirty="0">
              <a:latin typeface="Times New Roman" panose="02020603050405020304" pitchFamily="18" charset="0"/>
              <a:cs typeface="Times New Roman" panose="02020603050405020304" pitchFamily="18" charset="0"/>
            </a:endParaRPr>
          </a:p>
        </p:txBody>
      </p:sp>
      <p:sp>
        <p:nvSpPr>
          <p:cNvPr id="230" name="TextBox 229">
            <a:extLst>
              <a:ext uri="{FF2B5EF4-FFF2-40B4-BE49-F238E27FC236}">
                <a16:creationId xmlns:a16="http://schemas.microsoft.com/office/drawing/2014/main" id="{585E894C-F3A4-414F-B861-5DD34CB628A8}"/>
              </a:ext>
            </a:extLst>
          </p:cNvPr>
          <p:cNvSpPr txBox="1"/>
          <p:nvPr/>
        </p:nvSpPr>
        <p:spPr>
          <a:xfrm>
            <a:off x="23176826" y="7439961"/>
            <a:ext cx="4550723" cy="1015663"/>
          </a:xfrm>
          <a:prstGeom prst="rect">
            <a:avLst/>
          </a:prstGeom>
          <a:noFill/>
          <a:ln>
            <a:solidFill>
              <a:schemeClr val="tx1"/>
            </a:solidFill>
          </a:ln>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Digitization of River bank and Braided landforms</a:t>
            </a:r>
            <a:endParaRPr lang="en-IN" sz="3000" dirty="0">
              <a:latin typeface="Times New Roman" panose="02020603050405020304" pitchFamily="18" charset="0"/>
              <a:cs typeface="Times New Roman" panose="02020603050405020304" pitchFamily="18" charset="0"/>
            </a:endParaRPr>
          </a:p>
        </p:txBody>
      </p:sp>
      <p:sp>
        <p:nvSpPr>
          <p:cNvPr id="231" name="TextBox 230">
            <a:extLst>
              <a:ext uri="{FF2B5EF4-FFF2-40B4-BE49-F238E27FC236}">
                <a16:creationId xmlns:a16="http://schemas.microsoft.com/office/drawing/2014/main" id="{26907D0D-6576-4014-9253-790785392709}"/>
              </a:ext>
            </a:extLst>
          </p:cNvPr>
          <p:cNvSpPr txBox="1"/>
          <p:nvPr/>
        </p:nvSpPr>
        <p:spPr>
          <a:xfrm>
            <a:off x="16450867" y="7439961"/>
            <a:ext cx="6082920" cy="2862322"/>
          </a:xfrm>
          <a:prstGeom prst="rect">
            <a:avLst/>
          </a:prstGeom>
          <a:noFill/>
          <a:ln>
            <a:solidFill>
              <a:schemeClr val="tx1"/>
            </a:solidFill>
          </a:ln>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Sinuosity Indices</a:t>
            </a:r>
          </a:p>
          <a:p>
            <a:pPr marL="342900" indent="-342900">
              <a:buAutoNum type="arabicPeriod"/>
            </a:pPr>
            <a:r>
              <a:rPr lang="en-US" sz="3000" dirty="0">
                <a:latin typeface="Times New Roman" panose="02020603050405020304" pitchFamily="18" charset="0"/>
                <a:cs typeface="Times New Roman" panose="02020603050405020304" pitchFamily="18" charset="0"/>
              </a:rPr>
              <a:t>Channel Index (CI)</a:t>
            </a:r>
          </a:p>
          <a:p>
            <a:pPr marL="342900" indent="-342900">
              <a:buAutoNum type="arabicPeriod"/>
            </a:pPr>
            <a:r>
              <a:rPr lang="en-US" sz="3000" dirty="0">
                <a:latin typeface="Times New Roman" panose="02020603050405020304" pitchFamily="18" charset="0"/>
                <a:cs typeface="Times New Roman" panose="02020603050405020304" pitchFamily="18" charset="0"/>
              </a:rPr>
              <a:t>Valley Index (VI)</a:t>
            </a:r>
          </a:p>
          <a:p>
            <a:pPr marL="342900" indent="-342900">
              <a:buAutoNum type="arabicPeriod"/>
            </a:pPr>
            <a:r>
              <a:rPr lang="en-US" sz="3000" dirty="0">
                <a:latin typeface="Times New Roman" panose="02020603050405020304" pitchFamily="18" charset="0"/>
                <a:cs typeface="Times New Roman" panose="02020603050405020304" pitchFamily="18" charset="0"/>
              </a:rPr>
              <a:t>Hydraulic Sinuosity Index (HSI)</a:t>
            </a:r>
          </a:p>
          <a:p>
            <a:pPr marL="342900" indent="-342900">
              <a:buAutoNum type="arabicPeriod"/>
            </a:pPr>
            <a:r>
              <a:rPr lang="en-US" sz="3000" dirty="0">
                <a:latin typeface="Times New Roman" panose="02020603050405020304" pitchFamily="18" charset="0"/>
                <a:cs typeface="Times New Roman" panose="02020603050405020304" pitchFamily="18" charset="0"/>
              </a:rPr>
              <a:t>Topographic Sinuosity Index (TSI)</a:t>
            </a:r>
          </a:p>
          <a:p>
            <a:pPr marL="342900" indent="-342900">
              <a:buAutoNum type="arabicPeriod"/>
            </a:pPr>
            <a:r>
              <a:rPr lang="en-US" sz="3000" dirty="0">
                <a:latin typeface="Times New Roman" panose="02020603050405020304" pitchFamily="18" charset="0"/>
                <a:cs typeface="Times New Roman" panose="02020603050405020304" pitchFamily="18" charset="0"/>
              </a:rPr>
              <a:t>Standard Sinuosity Index (SSI)</a:t>
            </a:r>
            <a:endParaRPr lang="en-IN" sz="3000" dirty="0">
              <a:latin typeface="Times New Roman" panose="02020603050405020304" pitchFamily="18" charset="0"/>
              <a:cs typeface="Times New Roman" panose="02020603050405020304" pitchFamily="18" charset="0"/>
            </a:endParaRPr>
          </a:p>
        </p:txBody>
      </p:sp>
      <p:sp>
        <p:nvSpPr>
          <p:cNvPr id="232" name="TextBox 231">
            <a:extLst>
              <a:ext uri="{FF2B5EF4-FFF2-40B4-BE49-F238E27FC236}">
                <a16:creationId xmlns:a16="http://schemas.microsoft.com/office/drawing/2014/main" id="{FB4F71B0-9649-460F-82D0-2E6E37CAF24E}"/>
              </a:ext>
            </a:extLst>
          </p:cNvPr>
          <p:cNvSpPr txBox="1"/>
          <p:nvPr/>
        </p:nvSpPr>
        <p:spPr>
          <a:xfrm>
            <a:off x="23359765" y="8902425"/>
            <a:ext cx="4184844" cy="1938992"/>
          </a:xfrm>
          <a:prstGeom prst="rect">
            <a:avLst/>
          </a:prstGeom>
          <a:noFill/>
          <a:ln>
            <a:solidFill>
              <a:schemeClr val="tx1"/>
            </a:solidFill>
          </a:ln>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Braided Indices</a:t>
            </a:r>
          </a:p>
          <a:p>
            <a:pPr marL="342900" indent="-342900">
              <a:buAutoNum type="arabicPeriod"/>
            </a:pPr>
            <a:r>
              <a:rPr lang="en-US" sz="3000" dirty="0">
                <a:latin typeface="Times New Roman" panose="02020603050405020304" pitchFamily="18" charset="0"/>
                <a:cs typeface="Times New Roman" panose="02020603050405020304" pitchFamily="18" charset="0"/>
              </a:rPr>
              <a:t>Braided Index (BI)</a:t>
            </a:r>
          </a:p>
          <a:p>
            <a:pPr marL="342900" indent="-342900">
              <a:buAutoNum type="arabicPeriod"/>
            </a:pPr>
            <a:r>
              <a:rPr lang="en-US" sz="3000" dirty="0">
                <a:latin typeface="Times New Roman" panose="02020603050405020304" pitchFamily="18" charset="0"/>
                <a:cs typeface="Times New Roman" panose="02020603050405020304" pitchFamily="18" charset="0"/>
              </a:rPr>
              <a:t>River Water Spread Area Index (RWSAI)</a:t>
            </a:r>
          </a:p>
        </p:txBody>
      </p:sp>
      <p:cxnSp>
        <p:nvCxnSpPr>
          <p:cNvPr id="233" name="Straight Arrow Connector 232">
            <a:extLst>
              <a:ext uri="{FF2B5EF4-FFF2-40B4-BE49-F238E27FC236}">
                <a16:creationId xmlns:a16="http://schemas.microsoft.com/office/drawing/2014/main" id="{C3101510-4265-47D8-BF1E-BFABD205EE10}"/>
              </a:ext>
            </a:extLst>
          </p:cNvPr>
          <p:cNvCxnSpPr>
            <a:stCxn id="227" idx="3"/>
            <a:endCxn id="228" idx="1"/>
          </p:cNvCxnSpPr>
          <p:nvPr/>
        </p:nvCxnSpPr>
        <p:spPr>
          <a:xfrm flipV="1">
            <a:off x="20489142" y="6348475"/>
            <a:ext cx="32669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21AFA0D7-5BB9-40F7-BA2C-2CB235E8124B}"/>
              </a:ext>
            </a:extLst>
          </p:cNvPr>
          <p:cNvCxnSpPr>
            <a:cxnSpLocks/>
            <a:stCxn id="228" idx="3"/>
            <a:endCxn id="229" idx="1"/>
          </p:cNvCxnSpPr>
          <p:nvPr/>
        </p:nvCxnSpPr>
        <p:spPr>
          <a:xfrm>
            <a:off x="24453050" y="6348475"/>
            <a:ext cx="3530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CED92472-49BB-4FD0-8AEB-CFE7744CA302}"/>
              </a:ext>
            </a:extLst>
          </p:cNvPr>
          <p:cNvCxnSpPr>
            <a:stCxn id="229" idx="2"/>
          </p:cNvCxnSpPr>
          <p:nvPr/>
        </p:nvCxnSpPr>
        <p:spPr>
          <a:xfrm>
            <a:off x="26235569" y="6856306"/>
            <a:ext cx="0" cy="583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EC9F76DE-BDF4-4A76-8592-79430EAB77FC}"/>
              </a:ext>
            </a:extLst>
          </p:cNvPr>
          <p:cNvCxnSpPr>
            <a:cxnSpLocks/>
            <a:stCxn id="230" idx="1"/>
          </p:cNvCxnSpPr>
          <p:nvPr/>
        </p:nvCxnSpPr>
        <p:spPr>
          <a:xfrm flipH="1" flipV="1">
            <a:off x="22533787" y="7947792"/>
            <a:ext cx="64303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7" name="Straight Arrow Connector 236">
            <a:extLst>
              <a:ext uri="{FF2B5EF4-FFF2-40B4-BE49-F238E27FC236}">
                <a16:creationId xmlns:a16="http://schemas.microsoft.com/office/drawing/2014/main" id="{DD84B1C9-6894-48AB-9FE9-A0986D03C67F}"/>
              </a:ext>
            </a:extLst>
          </p:cNvPr>
          <p:cNvCxnSpPr>
            <a:cxnSpLocks/>
            <a:stCxn id="230" idx="2"/>
            <a:endCxn id="232" idx="0"/>
          </p:cNvCxnSpPr>
          <p:nvPr/>
        </p:nvCxnSpPr>
        <p:spPr>
          <a:xfrm flipH="1">
            <a:off x="25452187" y="8455624"/>
            <a:ext cx="1" cy="446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8" name="Text Box 42">
            <a:extLst>
              <a:ext uri="{FF2B5EF4-FFF2-40B4-BE49-F238E27FC236}">
                <a16:creationId xmlns:a16="http://schemas.microsoft.com/office/drawing/2014/main" id="{EA50548C-CDBF-46E7-BD14-763DA5594655}"/>
              </a:ext>
            </a:extLst>
          </p:cNvPr>
          <p:cNvSpPr txBox="1">
            <a:spLocks noChangeArrowheads="1"/>
          </p:cNvSpPr>
          <p:nvPr/>
        </p:nvSpPr>
        <p:spPr bwMode="auto">
          <a:xfrm>
            <a:off x="18580687" y="5092307"/>
            <a:ext cx="6082534" cy="707886"/>
          </a:xfrm>
          <a:prstGeom prst="rect">
            <a:avLst/>
          </a:prstGeom>
          <a:noFill/>
          <a:ln w="9525">
            <a:noFill/>
            <a:miter lim="800000"/>
            <a:headEnd/>
            <a:tailEnd/>
          </a:ln>
          <a:effectLst/>
        </p:spPr>
        <p:txBody>
          <a:bodyPr wrap="square">
            <a:spAutoFit/>
          </a:bodyPr>
          <a:lstStyle>
            <a:lvl1pPr marL="0" indent="0" algn="ctr" defTabSz="7802411" rtl="0" eaLnBrk="1" latinLnBrk="0" hangingPunct="1">
              <a:spcBef>
                <a:spcPct val="20000"/>
              </a:spcBef>
              <a:buFont typeface="Arial" pitchFamily="34" charset="0"/>
              <a:buNone/>
              <a:tabLst/>
              <a:defRPr lang="en-US" sz="3000" b="1" kern="1200" dirty="0">
                <a:solidFill>
                  <a:schemeClr val="accent1">
                    <a:lumMod val="50000"/>
                  </a:schemeClr>
                </a:solidFill>
                <a:latin typeface="+mj-lt"/>
                <a:ea typeface="+mn-ea"/>
                <a:cs typeface="+mn-cs"/>
              </a:defRPr>
            </a:lvl1pPr>
            <a:lvl2pPr marL="1354653" indent="-1354653" algn="l" defTabSz="7802411" rtl="0" eaLnBrk="1" latinLnBrk="0" hangingPunct="1">
              <a:spcBef>
                <a:spcPct val="20000"/>
              </a:spcBef>
              <a:buFont typeface="Arial" pitchFamily="34" charset="0"/>
              <a:buChar char="–"/>
              <a:tabLst/>
              <a:defRPr lang="en-US" sz="3200" kern="1200" smtClean="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lang="en-US" sz="2000" kern="1200" smtClean="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lang="en-US" sz="1600" kern="1200" smtClean="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lang="en-US" sz="1600"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pPr defTabSz="4389438">
              <a:spcBef>
                <a:spcPct val="50000"/>
              </a:spcBef>
            </a:pPr>
            <a:r>
              <a:rPr lang="en-IN" sz="4000" dirty="0">
                <a:solidFill>
                  <a:srgbClr val="0070C0"/>
                </a:solidFill>
                <a:latin typeface="Times New Roman" panose="02020603050405020304" pitchFamily="18" charset="0"/>
                <a:cs typeface="Times New Roman" panose="02020603050405020304" pitchFamily="18" charset="0"/>
              </a:rPr>
              <a:t>Workflow</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6010A10-AFEB-452C-974D-C62005D4A0DE}"/>
                  </a:ext>
                </a:extLst>
              </p:cNvPr>
              <p:cNvSpPr txBox="1"/>
              <p:nvPr/>
            </p:nvSpPr>
            <p:spPr>
              <a:xfrm>
                <a:off x="15219962" y="13535847"/>
                <a:ext cx="5963873" cy="866648"/>
              </a:xfrm>
              <a:prstGeom prst="rect">
                <a:avLst/>
              </a:prstGeom>
              <a:noFill/>
            </p:spPr>
            <p:txBody>
              <a:bodyPr wrap="square" rtlCol="0">
                <a:spAutoFit/>
              </a:bodyPr>
              <a:lstStyle/>
              <a:p>
                <a:r>
                  <a:rPr lang="en-US" sz="3200" b="1" dirty="0">
                    <a:cs typeface="Times New Roman" panose="02020603050405020304" pitchFamily="18" charset="0"/>
                  </a:rPr>
                  <a:t> </a:t>
                </a:r>
                <a14:m>
                  <m:oMath xmlns:m="http://schemas.openxmlformats.org/officeDocument/2006/math">
                    <m:r>
                      <a:rPr lang="en-US" sz="3200" b="1" i="1">
                        <a:latin typeface="Cambria Math" panose="02040503050406030204" pitchFamily="18" charset="0"/>
                        <a:cs typeface="Times New Roman" panose="02020603050405020304" pitchFamily="18" charset="0"/>
                      </a:rPr>
                      <m:t>𝑪𝑰</m:t>
                    </m:r>
                    <m:r>
                      <a:rPr lang="en-US" sz="3200" b="1" i="1">
                        <a:latin typeface="Cambria Math" panose="02040503050406030204" pitchFamily="18" charset="0"/>
                        <a:cs typeface="Times New Roman" panose="02020603050405020304" pitchFamily="18" charset="0"/>
                      </a:rPr>
                      <m:t>=</m:t>
                    </m:r>
                    <m:f>
                      <m:fPr>
                        <m:ctrlPr>
                          <a:rPr lang="en-US" sz="3200" b="1" i="1">
                            <a:latin typeface="Cambria Math" panose="02040503050406030204" pitchFamily="18" charset="0"/>
                            <a:cs typeface="Times New Roman" panose="02020603050405020304" pitchFamily="18" charset="0"/>
                          </a:rPr>
                        </m:ctrlPr>
                      </m:fPr>
                      <m:num>
                        <m:r>
                          <a:rPr lang="en-US" sz="3200" b="1" i="1">
                            <a:latin typeface="Cambria Math" panose="02040503050406030204" pitchFamily="18" charset="0"/>
                            <a:cs typeface="Times New Roman" panose="02020603050405020304" pitchFamily="18" charset="0"/>
                          </a:rPr>
                          <m:t>𝑪𝑳</m:t>
                        </m:r>
                      </m:num>
                      <m:den>
                        <m:r>
                          <a:rPr lang="en-US" sz="3200" b="1" i="1">
                            <a:latin typeface="Cambria Math" panose="02040503050406030204" pitchFamily="18" charset="0"/>
                            <a:cs typeface="Times New Roman" panose="02020603050405020304" pitchFamily="18" charset="0"/>
                          </a:rPr>
                          <m:t>𝑨𝒊𝒓</m:t>
                        </m:r>
                        <m:r>
                          <a:rPr lang="en-US" sz="3200" b="1" i="1">
                            <a:latin typeface="Cambria Math" panose="02040503050406030204" pitchFamily="18" charset="0"/>
                            <a:cs typeface="Times New Roman" panose="02020603050405020304" pitchFamily="18" charset="0"/>
                          </a:rPr>
                          <m:t> </m:t>
                        </m:r>
                        <m:r>
                          <a:rPr lang="en-US" sz="3200" b="1" i="1">
                            <a:latin typeface="Cambria Math" panose="02040503050406030204" pitchFamily="18" charset="0"/>
                            <a:cs typeface="Times New Roman" panose="02020603050405020304" pitchFamily="18" charset="0"/>
                          </a:rPr>
                          <m:t>𝒍𝒆𝒏𝒈𝒕𝒉</m:t>
                        </m:r>
                      </m:den>
                    </m:f>
                  </m:oMath>
                </a14:m>
                <a:endParaRPr lang="en-IN" sz="3200" dirty="0"/>
              </a:p>
            </p:txBody>
          </p:sp>
        </mc:Choice>
        <mc:Fallback xmlns="">
          <p:sp>
            <p:nvSpPr>
              <p:cNvPr id="31" name="TextBox 30">
                <a:extLst>
                  <a:ext uri="{FF2B5EF4-FFF2-40B4-BE49-F238E27FC236}">
                    <a16:creationId xmlns:a16="http://schemas.microsoft.com/office/drawing/2014/main" id="{E6010A10-AFEB-452C-974D-C62005D4A0DE}"/>
                  </a:ext>
                </a:extLst>
              </p:cNvPr>
              <p:cNvSpPr txBox="1">
                <a:spLocks noRot="1" noChangeAspect="1" noMove="1" noResize="1" noEditPoints="1" noAdjustHandles="1" noChangeArrowheads="1" noChangeShapeType="1" noTextEdit="1"/>
              </p:cNvSpPr>
              <p:nvPr/>
            </p:nvSpPr>
            <p:spPr>
              <a:xfrm>
                <a:off x="15219962" y="13535847"/>
                <a:ext cx="5963873" cy="866648"/>
              </a:xfrm>
              <a:prstGeom prst="rect">
                <a:avLst/>
              </a:prstGeom>
              <a:blipFill>
                <a:blip r:embed="rId9"/>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39" name="TextBox 238">
                <a:extLst>
                  <a:ext uri="{FF2B5EF4-FFF2-40B4-BE49-F238E27FC236}">
                    <a16:creationId xmlns:a16="http://schemas.microsoft.com/office/drawing/2014/main" id="{AEAAF76D-D25F-4B14-A9F7-F262701E362F}"/>
                  </a:ext>
                </a:extLst>
              </p:cNvPr>
              <p:cNvSpPr txBox="1"/>
              <p:nvPr/>
            </p:nvSpPr>
            <p:spPr>
              <a:xfrm>
                <a:off x="15238384" y="14676724"/>
                <a:ext cx="6437933" cy="6592767"/>
              </a:xfrm>
              <a:prstGeom prst="rect">
                <a:avLst/>
              </a:prstGeom>
              <a:noFill/>
            </p:spPr>
            <p:txBody>
              <a:bodyPr wrap="square" rtlCol="0">
                <a:spAutoFit/>
              </a:bodyPr>
              <a:lstStyle/>
              <a:p>
                <a:r>
                  <a:rPr lang="en-US" sz="3200" b="1" dirty="0">
                    <a:cs typeface="Times New Roman" panose="02020603050405020304" pitchFamily="18" charset="0"/>
                  </a:rPr>
                  <a:t> </a:t>
                </a:r>
                <a14:m>
                  <m:oMath xmlns:m="http://schemas.openxmlformats.org/officeDocument/2006/math">
                    <m:r>
                      <a:rPr lang="en-US" sz="3200" b="1" i="0" smtClean="0">
                        <a:latin typeface="Cambria Math" panose="02040503050406030204" pitchFamily="18" charset="0"/>
                        <a:cs typeface="Times New Roman" panose="02020603050405020304" pitchFamily="18" charset="0"/>
                      </a:rPr>
                      <m:t>𝐕</m:t>
                    </m:r>
                    <m:r>
                      <a:rPr lang="en-US" sz="3200" b="1" i="1">
                        <a:latin typeface="Cambria Math" panose="02040503050406030204" pitchFamily="18" charset="0"/>
                        <a:cs typeface="Times New Roman" panose="02020603050405020304" pitchFamily="18" charset="0"/>
                      </a:rPr>
                      <m:t>𝑰</m:t>
                    </m:r>
                    <m:r>
                      <a:rPr lang="en-US" sz="3200" b="1" i="1">
                        <a:latin typeface="Cambria Math" panose="02040503050406030204" pitchFamily="18" charset="0"/>
                        <a:cs typeface="Times New Roman" panose="02020603050405020304" pitchFamily="18" charset="0"/>
                      </a:rPr>
                      <m:t>=</m:t>
                    </m:r>
                    <m:f>
                      <m:fPr>
                        <m:ctrlPr>
                          <a:rPr lang="en-US" sz="3200" b="1" i="1">
                            <a:latin typeface="Cambria Math" panose="02040503050406030204" pitchFamily="18" charset="0"/>
                            <a:cs typeface="Times New Roman" panose="02020603050405020304" pitchFamily="18" charset="0"/>
                          </a:rPr>
                        </m:ctrlPr>
                      </m:fPr>
                      <m:num>
                        <m:r>
                          <a:rPr lang="en-US" sz="3200" b="1" i="1" smtClean="0">
                            <a:latin typeface="Cambria Math" panose="02040503050406030204" pitchFamily="18" charset="0"/>
                            <a:cs typeface="Times New Roman" panose="02020603050405020304" pitchFamily="18" charset="0"/>
                          </a:rPr>
                          <m:t>𝑽</m:t>
                        </m:r>
                        <m:r>
                          <a:rPr lang="en-US" sz="3200" b="1" i="1">
                            <a:latin typeface="Cambria Math" panose="02040503050406030204" pitchFamily="18" charset="0"/>
                            <a:cs typeface="Times New Roman" panose="02020603050405020304" pitchFamily="18" charset="0"/>
                          </a:rPr>
                          <m:t>𝑳</m:t>
                        </m:r>
                      </m:num>
                      <m:den>
                        <m:r>
                          <a:rPr lang="en-US" sz="3200" b="1" i="1">
                            <a:latin typeface="Cambria Math" panose="02040503050406030204" pitchFamily="18" charset="0"/>
                            <a:cs typeface="Times New Roman" panose="02020603050405020304" pitchFamily="18" charset="0"/>
                          </a:rPr>
                          <m:t>𝑨𝒊𝒓</m:t>
                        </m:r>
                        <m:r>
                          <a:rPr lang="en-US" sz="3200" b="1" i="1">
                            <a:latin typeface="Cambria Math" panose="02040503050406030204" pitchFamily="18" charset="0"/>
                            <a:cs typeface="Times New Roman" panose="02020603050405020304" pitchFamily="18" charset="0"/>
                          </a:rPr>
                          <m:t> </m:t>
                        </m:r>
                        <m:r>
                          <a:rPr lang="en-US" sz="3200" b="1" i="1">
                            <a:latin typeface="Cambria Math" panose="02040503050406030204" pitchFamily="18" charset="0"/>
                            <a:cs typeface="Times New Roman" panose="02020603050405020304" pitchFamily="18" charset="0"/>
                          </a:rPr>
                          <m:t>𝒍𝒆𝒏𝒈𝒕𝒉</m:t>
                        </m:r>
                      </m:den>
                    </m:f>
                  </m:oMath>
                </a14:m>
                <a:endParaRPr lang="en-US" sz="3200" b="1" i="1" dirty="0">
                  <a:latin typeface="Cambria Math" panose="02040503050406030204" pitchFamily="18" charset="0"/>
                  <a:cs typeface="Times New Roman" panose="02020603050405020304" pitchFamily="18" charset="0"/>
                </a:endParaRPr>
              </a:p>
              <a:p>
                <a:endParaRPr lang="en-US" sz="3200" b="1" i="1" dirty="0">
                  <a:latin typeface="Cambria Math" panose="020405030504060302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200" b="1" i="1" dirty="0">
                          <a:latin typeface="Cambria Math" panose="02040503050406030204" pitchFamily="18" charset="0"/>
                          <a:cs typeface="Times New Roman" panose="02020603050405020304" pitchFamily="18" charset="0"/>
                        </a:rPr>
                        <m:t>𝑯𝑺𝑰</m:t>
                      </m:r>
                      <m:r>
                        <a:rPr lang="en-US" sz="3200" b="1" i="1" dirty="0">
                          <a:latin typeface="Cambria Math" panose="02040503050406030204" pitchFamily="18" charset="0"/>
                          <a:cs typeface="Times New Roman" panose="02020603050405020304" pitchFamily="18" charset="0"/>
                        </a:rPr>
                        <m:t>=% </m:t>
                      </m:r>
                      <m:r>
                        <a:rPr lang="en-US" sz="3200" b="1" i="1" dirty="0" smtClean="0">
                          <a:latin typeface="Cambria Math" panose="02040503050406030204" pitchFamily="18" charset="0"/>
                          <a:cs typeface="Times New Roman" panose="02020603050405020304" pitchFamily="18" charset="0"/>
                        </a:rPr>
                        <m:t>𝒆𝒒𝒖𝒊𝒗𝒂𝒍𝒆𝒏𝒕</m:t>
                      </m:r>
                      <m:r>
                        <a:rPr lang="en-US" sz="3200" b="1" i="1" dirty="0" smtClean="0">
                          <a:latin typeface="Cambria Math" panose="02040503050406030204" pitchFamily="18" charset="0"/>
                          <a:cs typeface="Times New Roman" panose="02020603050405020304" pitchFamily="18" charset="0"/>
                        </a:rPr>
                        <m:t> </m:t>
                      </m:r>
                      <m:r>
                        <a:rPr lang="en-US" sz="3200" b="1" i="1" dirty="0" smtClean="0">
                          <a:latin typeface="Cambria Math" panose="02040503050406030204" pitchFamily="18" charset="0"/>
                          <a:cs typeface="Times New Roman" panose="02020603050405020304" pitchFamily="18" charset="0"/>
                        </a:rPr>
                        <m:t>𝒐𝒇</m:t>
                      </m:r>
                      <m:r>
                        <a:rPr lang="en-US" sz="3200" b="1" i="1" dirty="0" smtClean="0">
                          <a:latin typeface="Cambria Math" panose="02040503050406030204" pitchFamily="18" charset="0"/>
                          <a:cs typeface="Times New Roman" panose="02020603050405020304" pitchFamily="18" charset="0"/>
                        </a:rPr>
                        <m:t> </m:t>
                      </m:r>
                      <m:f>
                        <m:fPr>
                          <m:ctrlPr>
                            <a:rPr lang="en-US" sz="3200" b="1" i="1" dirty="0">
                              <a:latin typeface="Cambria Math" panose="02040503050406030204" pitchFamily="18" charset="0"/>
                              <a:cs typeface="Times New Roman" panose="02020603050405020304" pitchFamily="18" charset="0"/>
                            </a:rPr>
                          </m:ctrlPr>
                        </m:fPr>
                        <m:num>
                          <m:r>
                            <a:rPr lang="en-US" sz="3200" b="1" i="1" dirty="0">
                              <a:latin typeface="Cambria Math" panose="02040503050406030204" pitchFamily="18" charset="0"/>
                              <a:cs typeface="Times New Roman" panose="02020603050405020304" pitchFamily="18" charset="0"/>
                            </a:rPr>
                            <m:t>𝑪𝑰</m:t>
                          </m:r>
                          <m:r>
                            <a:rPr lang="en-US" sz="3200" b="1" i="1" dirty="0">
                              <a:latin typeface="Cambria Math" panose="02040503050406030204" pitchFamily="18" charset="0"/>
                              <a:cs typeface="Times New Roman" panose="02020603050405020304" pitchFamily="18" charset="0"/>
                            </a:rPr>
                            <m:t>−</m:t>
                          </m:r>
                          <m:r>
                            <a:rPr lang="en-US" sz="3200" b="1" i="1" dirty="0">
                              <a:latin typeface="Cambria Math" panose="02040503050406030204" pitchFamily="18" charset="0"/>
                              <a:cs typeface="Times New Roman" panose="02020603050405020304" pitchFamily="18" charset="0"/>
                            </a:rPr>
                            <m:t>𝑽𝑰</m:t>
                          </m:r>
                        </m:num>
                        <m:den>
                          <m:r>
                            <a:rPr lang="en-US" sz="3200" b="1" i="1" dirty="0">
                              <a:latin typeface="Cambria Math" panose="02040503050406030204" pitchFamily="18" charset="0"/>
                              <a:cs typeface="Times New Roman" panose="02020603050405020304" pitchFamily="18" charset="0"/>
                            </a:rPr>
                            <m:t>𝑪𝑰</m:t>
                          </m:r>
                          <m:r>
                            <a:rPr lang="en-US" sz="3200" b="1" i="1" dirty="0">
                              <a:latin typeface="Cambria Math" panose="02040503050406030204" pitchFamily="18" charset="0"/>
                              <a:cs typeface="Times New Roman" panose="02020603050405020304" pitchFamily="18" charset="0"/>
                            </a:rPr>
                            <m:t>−</m:t>
                          </m:r>
                          <m:r>
                            <a:rPr lang="en-US" sz="3200" b="1" i="1" dirty="0">
                              <a:latin typeface="Cambria Math" panose="02040503050406030204" pitchFamily="18" charset="0"/>
                              <a:cs typeface="Times New Roman" panose="02020603050405020304" pitchFamily="18" charset="0"/>
                            </a:rPr>
                            <m:t>𝟏</m:t>
                          </m:r>
                        </m:den>
                      </m:f>
                    </m:oMath>
                  </m:oMathPara>
                </a14:m>
                <a:endParaRPr lang="en-IN" sz="3200" dirty="0"/>
              </a:p>
              <a:p>
                <a:endParaRPr lang="en-US" sz="3200" dirty="0"/>
              </a:p>
              <a:p>
                <a:pPr/>
                <a14:m>
                  <m:oMathPara xmlns:m="http://schemas.openxmlformats.org/officeDocument/2006/math">
                    <m:oMathParaPr>
                      <m:jc m:val="left"/>
                    </m:oMathParaPr>
                    <m:oMath xmlns:m="http://schemas.openxmlformats.org/officeDocument/2006/math">
                      <m:r>
                        <a:rPr lang="en-US" sz="3200" b="1" i="1" dirty="0">
                          <a:latin typeface="Cambria Math" panose="02040503050406030204" pitchFamily="18" charset="0"/>
                          <a:cs typeface="Times New Roman" panose="02020603050405020304" pitchFamily="18" charset="0"/>
                        </a:rPr>
                        <m:t>𝑻𝑺𝑰</m:t>
                      </m:r>
                      <m:r>
                        <a:rPr lang="en-US" sz="3200" b="1" i="1" dirty="0">
                          <a:latin typeface="Cambria Math" panose="02040503050406030204" pitchFamily="18" charset="0"/>
                          <a:cs typeface="Times New Roman" panose="02020603050405020304" pitchFamily="18" charset="0"/>
                        </a:rPr>
                        <m:t>=% </m:t>
                      </m:r>
                      <m:r>
                        <a:rPr lang="en-US" sz="3200" b="1" i="1" dirty="0" smtClean="0">
                          <a:latin typeface="Cambria Math" panose="02040503050406030204" pitchFamily="18" charset="0"/>
                          <a:cs typeface="Times New Roman" panose="02020603050405020304" pitchFamily="18" charset="0"/>
                        </a:rPr>
                        <m:t>𝒆𝒒𝒖𝒊𝒗𝒂𝒍𝒆𝒏𝒕</m:t>
                      </m:r>
                      <m:r>
                        <a:rPr lang="en-US" sz="3200" b="1" i="1" dirty="0" smtClean="0">
                          <a:latin typeface="Cambria Math" panose="02040503050406030204" pitchFamily="18" charset="0"/>
                          <a:cs typeface="Times New Roman" panose="02020603050405020304" pitchFamily="18" charset="0"/>
                        </a:rPr>
                        <m:t> </m:t>
                      </m:r>
                      <m:r>
                        <a:rPr lang="en-US" sz="3200" b="1" i="1" dirty="0" smtClean="0">
                          <a:latin typeface="Cambria Math" panose="02040503050406030204" pitchFamily="18" charset="0"/>
                          <a:cs typeface="Times New Roman" panose="02020603050405020304" pitchFamily="18" charset="0"/>
                        </a:rPr>
                        <m:t>𝒐𝒇</m:t>
                      </m:r>
                      <m:r>
                        <a:rPr lang="en-US" sz="3200" b="1" i="1" dirty="0" smtClean="0">
                          <a:latin typeface="Cambria Math" panose="02040503050406030204" pitchFamily="18" charset="0"/>
                          <a:cs typeface="Times New Roman" panose="02020603050405020304" pitchFamily="18" charset="0"/>
                        </a:rPr>
                        <m:t> </m:t>
                      </m:r>
                      <m:f>
                        <m:fPr>
                          <m:ctrlPr>
                            <a:rPr lang="en-US" sz="3200" b="1" i="1" dirty="0">
                              <a:latin typeface="Cambria Math" panose="02040503050406030204" pitchFamily="18" charset="0"/>
                              <a:cs typeface="Times New Roman" panose="02020603050405020304" pitchFamily="18" charset="0"/>
                            </a:rPr>
                          </m:ctrlPr>
                        </m:fPr>
                        <m:num>
                          <m:r>
                            <a:rPr lang="en-US" sz="3200" b="1" i="1" dirty="0">
                              <a:latin typeface="Cambria Math" panose="02040503050406030204" pitchFamily="18" charset="0"/>
                              <a:cs typeface="Times New Roman" panose="02020603050405020304" pitchFamily="18" charset="0"/>
                            </a:rPr>
                            <m:t>𝑽𝑰</m:t>
                          </m:r>
                          <m:r>
                            <a:rPr lang="en-US" sz="3200" b="1" i="1" dirty="0">
                              <a:latin typeface="Cambria Math" panose="02040503050406030204" pitchFamily="18" charset="0"/>
                              <a:cs typeface="Times New Roman" panose="02020603050405020304" pitchFamily="18" charset="0"/>
                            </a:rPr>
                            <m:t>−</m:t>
                          </m:r>
                          <m:r>
                            <a:rPr lang="en-US" sz="3200" b="1" i="1" dirty="0">
                              <a:latin typeface="Cambria Math" panose="02040503050406030204" pitchFamily="18" charset="0"/>
                              <a:cs typeface="Times New Roman" panose="02020603050405020304" pitchFamily="18" charset="0"/>
                            </a:rPr>
                            <m:t>𝟏</m:t>
                          </m:r>
                        </m:num>
                        <m:den>
                          <m:r>
                            <a:rPr lang="en-US" sz="3200" b="1" i="1" dirty="0">
                              <a:latin typeface="Cambria Math" panose="02040503050406030204" pitchFamily="18" charset="0"/>
                              <a:cs typeface="Times New Roman" panose="02020603050405020304" pitchFamily="18" charset="0"/>
                            </a:rPr>
                            <m:t>𝑪𝑰</m:t>
                          </m:r>
                          <m:r>
                            <a:rPr lang="en-US" sz="3200" b="1" i="1" dirty="0">
                              <a:latin typeface="Cambria Math" panose="02040503050406030204" pitchFamily="18" charset="0"/>
                              <a:cs typeface="Times New Roman" panose="02020603050405020304" pitchFamily="18" charset="0"/>
                            </a:rPr>
                            <m:t>−</m:t>
                          </m:r>
                          <m:r>
                            <a:rPr lang="en-US" sz="3200" b="1" i="1" dirty="0">
                              <a:latin typeface="Cambria Math" panose="02040503050406030204" pitchFamily="18" charset="0"/>
                              <a:cs typeface="Times New Roman" panose="02020603050405020304" pitchFamily="18" charset="0"/>
                            </a:rPr>
                            <m:t>𝟏</m:t>
                          </m:r>
                        </m:den>
                      </m:f>
                    </m:oMath>
                  </m:oMathPara>
                </a14:m>
                <a:endParaRPr lang="en-IN" sz="3200" dirty="0"/>
              </a:p>
              <a:p>
                <a:r>
                  <a:rPr lang="en-US" sz="3200" dirty="0"/>
                  <a:t>	</a:t>
                </a:r>
              </a:p>
              <a:p>
                <a14:m>
                  <m:oMath xmlns:m="http://schemas.openxmlformats.org/officeDocument/2006/math">
                    <m:r>
                      <a:rPr lang="en-US" sz="3200" b="1" i="1" dirty="0">
                        <a:latin typeface="Cambria Math" panose="02040503050406030204" pitchFamily="18" charset="0"/>
                        <a:cs typeface="Times New Roman" panose="02020603050405020304" pitchFamily="18" charset="0"/>
                      </a:rPr>
                      <m:t>𝑻𝑺𝑰</m:t>
                    </m:r>
                    <m:r>
                      <a:rPr lang="en-US" sz="3200" b="1" i="1" dirty="0">
                        <a:latin typeface="Cambria Math" panose="02040503050406030204" pitchFamily="18" charset="0"/>
                        <a:cs typeface="Times New Roman" panose="02020603050405020304" pitchFamily="18" charset="0"/>
                      </a:rPr>
                      <m:t>+</m:t>
                    </m:r>
                    <m:r>
                      <a:rPr lang="en-US" sz="3200" b="1" i="1" dirty="0">
                        <a:latin typeface="Cambria Math" panose="02040503050406030204" pitchFamily="18" charset="0"/>
                        <a:cs typeface="Times New Roman" panose="02020603050405020304" pitchFamily="18" charset="0"/>
                      </a:rPr>
                      <m:t>𝑯𝑺𝑰</m:t>
                    </m:r>
                    <m:r>
                      <a:rPr lang="en-US" sz="3200" b="1" i="1" dirty="0">
                        <a:latin typeface="Cambria Math" panose="02040503050406030204" pitchFamily="18" charset="0"/>
                        <a:cs typeface="Times New Roman" panose="02020603050405020304" pitchFamily="18" charset="0"/>
                      </a:rPr>
                      <m:t>=</m:t>
                    </m:r>
                    <m:r>
                      <a:rPr lang="en-US" sz="3200" b="1" i="1" dirty="0">
                        <a:latin typeface="Cambria Math" panose="02040503050406030204" pitchFamily="18" charset="0"/>
                        <a:cs typeface="Times New Roman" panose="02020603050405020304" pitchFamily="18" charset="0"/>
                      </a:rPr>
                      <m:t>𝟏</m:t>
                    </m:r>
                    <m:r>
                      <a:rPr lang="en-US" sz="3200" b="1" i="1" dirty="0">
                        <a:latin typeface="Cambria Math" panose="02040503050406030204" pitchFamily="18" charset="0"/>
                        <a:cs typeface="Times New Roman" panose="02020603050405020304" pitchFamily="18" charset="0"/>
                      </a:rPr>
                      <m:t>  </m:t>
                    </m:r>
                  </m:oMath>
                </a14:m>
                <a:r>
                  <a:rPr lang="en-US" sz="3200" dirty="0"/>
                  <a:t>(</a:t>
                </a:r>
                <a:r>
                  <a:rPr lang="en-US" sz="3200" dirty="0">
                    <a:latin typeface="Times New Roman" panose="02020603050405020304" pitchFamily="18" charset="0"/>
                    <a:cs typeface="Times New Roman" panose="02020603050405020304" pitchFamily="18" charset="0"/>
                  </a:rPr>
                  <a:t>Mueller, J.E., 1968)</a:t>
                </a:r>
                <a:endParaRPr lang="en-US" sz="3200" dirty="0"/>
              </a:p>
              <a:p>
                <a:endParaRPr lang="en-US" sz="3200" dirty="0"/>
              </a:p>
              <a:p>
                <a:pPr/>
                <a14:m>
                  <m:oMathPara xmlns:m="http://schemas.openxmlformats.org/officeDocument/2006/math">
                    <m:oMathParaPr>
                      <m:jc m:val="left"/>
                    </m:oMathParaPr>
                    <m:oMath xmlns:m="http://schemas.openxmlformats.org/officeDocument/2006/math">
                      <m:r>
                        <a:rPr lang="en-US" sz="3200" b="1" i="1" dirty="0" smtClean="0">
                          <a:latin typeface="Cambria Math" panose="02040503050406030204" pitchFamily="18" charset="0"/>
                          <a:cs typeface="Times New Roman" panose="02020603050405020304" pitchFamily="18" charset="0"/>
                        </a:rPr>
                        <m:t>𝑺</m:t>
                      </m:r>
                      <m:r>
                        <a:rPr lang="en-US" sz="3200" b="1" i="1" dirty="0">
                          <a:latin typeface="Cambria Math" panose="02040503050406030204" pitchFamily="18" charset="0"/>
                          <a:cs typeface="Times New Roman" panose="02020603050405020304" pitchFamily="18" charset="0"/>
                        </a:rPr>
                        <m:t>𝑺𝑰</m:t>
                      </m:r>
                      <m:r>
                        <a:rPr lang="en-US" sz="3200" b="1" i="1" dirty="0">
                          <a:latin typeface="Cambria Math" panose="02040503050406030204" pitchFamily="18" charset="0"/>
                          <a:cs typeface="Times New Roman" panose="02020603050405020304" pitchFamily="18" charset="0"/>
                        </a:rPr>
                        <m:t>=</m:t>
                      </m:r>
                      <m:f>
                        <m:fPr>
                          <m:ctrlPr>
                            <a:rPr lang="en-US" sz="3200" b="1" i="1" dirty="0">
                              <a:latin typeface="Cambria Math" panose="02040503050406030204" pitchFamily="18" charset="0"/>
                              <a:cs typeface="Times New Roman" panose="02020603050405020304" pitchFamily="18" charset="0"/>
                            </a:rPr>
                          </m:ctrlPr>
                        </m:fPr>
                        <m:num>
                          <m:r>
                            <a:rPr lang="en-US" sz="3200" b="1" i="1" dirty="0" smtClean="0">
                              <a:latin typeface="Cambria Math" panose="02040503050406030204" pitchFamily="18" charset="0"/>
                              <a:cs typeface="Times New Roman" panose="02020603050405020304" pitchFamily="18" charset="0"/>
                            </a:rPr>
                            <m:t>𝑪</m:t>
                          </m:r>
                          <m:r>
                            <a:rPr lang="en-US" sz="3200" b="1" i="1" dirty="0">
                              <a:latin typeface="Cambria Math" panose="02040503050406030204" pitchFamily="18" charset="0"/>
                              <a:cs typeface="Times New Roman" panose="02020603050405020304" pitchFamily="18" charset="0"/>
                            </a:rPr>
                            <m:t>𝑰</m:t>
                          </m:r>
                        </m:num>
                        <m:den>
                          <m:r>
                            <a:rPr lang="en-US" sz="3200" b="1" i="1" dirty="0" smtClean="0">
                              <a:latin typeface="Cambria Math" panose="02040503050406030204" pitchFamily="18" charset="0"/>
                              <a:cs typeface="Times New Roman" panose="02020603050405020304" pitchFamily="18" charset="0"/>
                            </a:rPr>
                            <m:t>𝑽𝑰</m:t>
                          </m:r>
                        </m:den>
                      </m:f>
                    </m:oMath>
                  </m:oMathPara>
                </a14:m>
                <a:endParaRPr lang="en-US" sz="3200" dirty="0"/>
              </a:p>
              <a:p>
                <a:endParaRPr lang="en-IN" sz="3200" dirty="0"/>
              </a:p>
            </p:txBody>
          </p:sp>
        </mc:Choice>
        <mc:Fallback xmlns="">
          <p:sp>
            <p:nvSpPr>
              <p:cNvPr id="239" name="TextBox 238">
                <a:extLst>
                  <a:ext uri="{FF2B5EF4-FFF2-40B4-BE49-F238E27FC236}">
                    <a16:creationId xmlns:a16="http://schemas.microsoft.com/office/drawing/2014/main" id="{AEAAF76D-D25F-4B14-A9F7-F262701E362F}"/>
                  </a:ext>
                </a:extLst>
              </p:cNvPr>
              <p:cNvSpPr txBox="1">
                <a:spLocks noRot="1" noChangeAspect="1" noMove="1" noResize="1" noEditPoints="1" noAdjustHandles="1" noChangeArrowheads="1" noChangeShapeType="1" noTextEdit="1"/>
              </p:cNvSpPr>
              <p:nvPr/>
            </p:nvSpPr>
            <p:spPr>
              <a:xfrm>
                <a:off x="15238384" y="14676724"/>
                <a:ext cx="6437933" cy="6592767"/>
              </a:xfrm>
              <a:prstGeom prst="rect">
                <a:avLst/>
              </a:prstGeom>
              <a:blipFill>
                <a:blip r:embed="rId10"/>
                <a:stretch>
                  <a:fillRect r="-161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1186A28-FB3D-4341-ABA3-03D8B552E8B9}"/>
                  </a:ext>
                </a:extLst>
              </p:cNvPr>
              <p:cNvSpPr txBox="1"/>
              <p:nvPr/>
            </p:nvSpPr>
            <p:spPr>
              <a:xfrm>
                <a:off x="22190160" y="14185436"/>
                <a:ext cx="6621476" cy="65832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3200" b="1" i="1" smtClean="0">
                          <a:latin typeface="Cambria Math" panose="02040503050406030204" pitchFamily="18" charset="0"/>
                        </a:rPr>
                        <m:t>𝑩𝑰</m:t>
                      </m:r>
                      <m:r>
                        <a:rPr lang="en-US" sz="3200" b="1" i="1" smtClean="0">
                          <a:latin typeface="Cambria Math" panose="02040503050406030204" pitchFamily="18" charset="0"/>
                        </a:rPr>
                        <m:t>=</m:t>
                      </m:r>
                      <m:f>
                        <m:fPr>
                          <m:ctrlPr>
                            <a:rPr lang="en-US" sz="3200" b="1" i="1">
                              <a:latin typeface="Cambria Math" panose="02040503050406030204" pitchFamily="18" charset="0"/>
                            </a:rPr>
                          </m:ctrlPr>
                        </m:fPr>
                        <m:num>
                          <m:r>
                            <a:rPr lang="en-US" sz="3200" b="1" i="1">
                              <a:latin typeface="Cambria Math" panose="02040503050406030204" pitchFamily="18" charset="0"/>
                            </a:rPr>
                            <m:t>𝟐</m:t>
                          </m:r>
                          <m:r>
                            <a:rPr lang="en-US" sz="3200" b="1" i="1">
                              <a:latin typeface="Cambria Math" panose="02040503050406030204" pitchFamily="18" charset="0"/>
                            </a:rPr>
                            <m:t>∗</m:t>
                          </m:r>
                          <m:sSub>
                            <m:sSubPr>
                              <m:ctrlPr>
                                <a:rPr lang="en-US" sz="3200" b="1" i="1">
                                  <a:latin typeface="Cambria Math" panose="02040503050406030204" pitchFamily="18" charset="0"/>
                                </a:rPr>
                              </m:ctrlPr>
                            </m:sSubPr>
                            <m:e>
                              <m:nary>
                                <m:naryPr>
                                  <m:chr m:val="∑"/>
                                  <m:subHide m:val="on"/>
                                  <m:supHide m:val="on"/>
                                  <m:ctrlPr>
                                    <a:rPr lang="en-US" sz="3200" b="1" i="1">
                                      <a:latin typeface="Cambria Math" panose="02040503050406030204" pitchFamily="18" charset="0"/>
                                    </a:rPr>
                                  </m:ctrlPr>
                                </m:naryPr>
                                <m:sub/>
                                <m:sup/>
                                <m:e>
                                  <m:r>
                                    <a:rPr lang="en-US" sz="3200" b="1" i="1">
                                      <a:latin typeface="Cambria Math" panose="02040503050406030204" pitchFamily="18" charset="0"/>
                                    </a:rPr>
                                    <m:t>𝑳</m:t>
                                  </m:r>
                                </m:e>
                              </m:nary>
                            </m:e>
                            <m:sub>
                              <m:r>
                                <a:rPr lang="en-US" sz="3200" b="1" i="1">
                                  <a:latin typeface="Cambria Math" panose="02040503050406030204" pitchFamily="18" charset="0"/>
                                </a:rPr>
                                <m:t>𝒃</m:t>
                              </m:r>
                            </m:sub>
                          </m:sSub>
                        </m:num>
                        <m:den>
                          <m:sSub>
                            <m:sSubPr>
                              <m:ctrlPr>
                                <a:rPr lang="en-US" sz="3200" b="1" i="1">
                                  <a:latin typeface="Cambria Math" panose="02040503050406030204" pitchFamily="18" charset="0"/>
                                </a:rPr>
                              </m:ctrlPr>
                            </m:sSubPr>
                            <m:e>
                              <m:r>
                                <a:rPr lang="en-US" sz="3200" b="1" i="1">
                                  <a:latin typeface="Cambria Math" panose="02040503050406030204" pitchFamily="18" charset="0"/>
                                </a:rPr>
                                <m:t>𝑳</m:t>
                              </m:r>
                            </m:e>
                            <m:sub>
                              <m:r>
                                <a:rPr lang="en-US" sz="3200" b="1" i="1">
                                  <a:latin typeface="Cambria Math" panose="02040503050406030204" pitchFamily="18" charset="0"/>
                                </a:rPr>
                                <m:t>𝒓</m:t>
                              </m:r>
                            </m:sub>
                          </m:sSub>
                        </m:den>
                      </m:f>
                      <m:r>
                        <a:rPr lang="en-US" sz="3200" b="1" i="1">
                          <a:latin typeface="Cambria Math" panose="02040503050406030204" pitchFamily="18" charset="0"/>
                        </a:rPr>
                        <m:t>+</m:t>
                      </m:r>
                      <m:f>
                        <m:fPr>
                          <m:ctrlPr>
                            <a:rPr lang="en-US" sz="3200" b="1" i="1">
                              <a:latin typeface="Cambria Math" panose="02040503050406030204" pitchFamily="18" charset="0"/>
                            </a:rPr>
                          </m:ctrlPr>
                        </m:fPr>
                        <m:num>
                          <m:sSub>
                            <m:sSubPr>
                              <m:ctrlPr>
                                <a:rPr lang="en-US" sz="3200" b="1" i="1">
                                  <a:latin typeface="Cambria Math" panose="02040503050406030204" pitchFamily="18" charset="0"/>
                                </a:rPr>
                              </m:ctrlPr>
                            </m:sSubPr>
                            <m:e>
                              <m:r>
                                <a:rPr lang="en-US" sz="3200" b="1" i="1">
                                  <a:latin typeface="Cambria Math" panose="02040503050406030204" pitchFamily="18" charset="0"/>
                                </a:rPr>
                                <m:t>𝑵</m:t>
                              </m:r>
                            </m:e>
                            <m:sub>
                              <m:r>
                                <a:rPr lang="en-US" sz="3200" b="1" i="1">
                                  <a:latin typeface="Cambria Math" panose="02040503050406030204" pitchFamily="18" charset="0"/>
                                </a:rPr>
                                <m:t>𝒃</m:t>
                              </m:r>
                            </m:sub>
                          </m:sSub>
                        </m:num>
                        <m:den>
                          <m:sSub>
                            <m:sSubPr>
                              <m:ctrlPr>
                                <a:rPr lang="en-US" sz="3200" b="1" i="1">
                                  <a:latin typeface="Cambria Math" panose="02040503050406030204" pitchFamily="18" charset="0"/>
                                </a:rPr>
                              </m:ctrlPr>
                            </m:sSubPr>
                            <m:e>
                              <m:r>
                                <a:rPr lang="en-US" sz="3200" b="1" i="1">
                                  <a:latin typeface="Cambria Math" panose="02040503050406030204" pitchFamily="18" charset="0"/>
                                </a:rPr>
                                <m:t>𝑳</m:t>
                              </m:r>
                            </m:e>
                            <m:sub>
                              <m:r>
                                <a:rPr lang="en-US" sz="3200" b="1" i="1">
                                  <a:latin typeface="Cambria Math" panose="02040503050406030204" pitchFamily="18" charset="0"/>
                                </a:rPr>
                                <m:t>𝒓</m:t>
                              </m:r>
                            </m:sub>
                          </m:sSub>
                        </m:den>
                      </m:f>
                    </m:oMath>
                  </m:oMathPara>
                </a14:m>
                <a:endParaRPr lang="en-US" sz="3200" dirty="0"/>
              </a:p>
              <a:p>
                <a:endParaRPr lang="en-US" sz="3200" dirty="0"/>
              </a:p>
              <a:p>
                <a:pPr/>
                <a14:m>
                  <m:oMathPara xmlns:m="http://schemas.openxmlformats.org/officeDocument/2006/math">
                    <m:oMathParaPr>
                      <m:jc m:val="left"/>
                    </m:oMathParaPr>
                    <m:oMath xmlns:m="http://schemas.openxmlformats.org/officeDocument/2006/math">
                      <m:r>
                        <a:rPr lang="en-US" sz="3200" b="1" i="1" smtClean="0">
                          <a:latin typeface="Cambria Math" panose="02040503050406030204" pitchFamily="18" charset="0"/>
                        </a:rPr>
                        <m:t>𝑹𝑾𝑺𝑨𝑰</m:t>
                      </m:r>
                      <m:r>
                        <a:rPr lang="en-US" sz="3200" b="1" i="1" smtClean="0">
                          <a:latin typeface="Cambria Math" panose="02040503050406030204" pitchFamily="18" charset="0"/>
                        </a:rPr>
                        <m:t>=</m:t>
                      </m:r>
                      <m:r>
                        <a:rPr lang="en-US" sz="3200" b="1" i="1" smtClean="0">
                          <a:latin typeface="Cambria Math" panose="02040503050406030204" pitchFamily="18" charset="0"/>
                        </a:rPr>
                        <m:t>𝟏</m:t>
                      </m:r>
                      <m:r>
                        <a:rPr lang="en-US" sz="3200" b="1" i="1" smtClean="0">
                          <a:latin typeface="Cambria Math" panose="02040503050406030204" pitchFamily="18" charset="0"/>
                        </a:rPr>
                        <m:t>−</m:t>
                      </m:r>
                      <m:f>
                        <m:fPr>
                          <m:ctrlPr>
                            <a:rPr lang="en-US" sz="3200" b="1" i="1" smtClean="0">
                              <a:latin typeface="Cambria Math" panose="02040503050406030204" pitchFamily="18" charset="0"/>
                            </a:rPr>
                          </m:ctrlPr>
                        </m:fPr>
                        <m:num>
                          <m:sSub>
                            <m:sSubPr>
                              <m:ctrlPr>
                                <a:rPr lang="en-US" sz="3200" b="1" i="1" smtClean="0">
                                  <a:latin typeface="Cambria Math" panose="02040503050406030204" pitchFamily="18" charset="0"/>
                                </a:rPr>
                              </m:ctrlPr>
                            </m:sSubPr>
                            <m:e>
                              <m:r>
                                <a:rPr lang="en-US" sz="3200" b="1" i="1" smtClean="0">
                                  <a:latin typeface="Cambria Math" panose="02040503050406030204" pitchFamily="18" charset="0"/>
                                </a:rPr>
                                <m:t>𝑨</m:t>
                              </m:r>
                            </m:e>
                            <m:sub>
                              <m:r>
                                <a:rPr lang="en-US" sz="3200" b="1" i="1" smtClean="0">
                                  <a:latin typeface="Cambria Math" panose="02040503050406030204" pitchFamily="18" charset="0"/>
                                </a:rPr>
                                <m:t>𝒃</m:t>
                              </m:r>
                            </m:sub>
                          </m:sSub>
                        </m:num>
                        <m:den>
                          <m:sSub>
                            <m:sSubPr>
                              <m:ctrlPr>
                                <a:rPr lang="en-US" sz="3200" b="1" i="1" smtClean="0">
                                  <a:latin typeface="Cambria Math" panose="02040503050406030204" pitchFamily="18" charset="0"/>
                                </a:rPr>
                              </m:ctrlPr>
                            </m:sSubPr>
                            <m:e>
                              <m:r>
                                <a:rPr lang="en-US" sz="3200" b="1" i="1" smtClean="0">
                                  <a:latin typeface="Cambria Math" panose="02040503050406030204" pitchFamily="18" charset="0"/>
                                </a:rPr>
                                <m:t>𝑨</m:t>
                              </m:r>
                            </m:e>
                            <m:sub>
                              <m:r>
                                <a:rPr lang="en-US" sz="3200" b="1" i="1" smtClean="0">
                                  <a:latin typeface="Cambria Math" panose="02040503050406030204" pitchFamily="18" charset="0"/>
                                </a:rPr>
                                <m:t>𝒓</m:t>
                              </m:r>
                            </m:sub>
                          </m:sSub>
                        </m:den>
                      </m:f>
                    </m:oMath>
                  </m:oMathPara>
                </a14:m>
                <a:endParaRPr lang="en-IN" sz="3200" b="1" dirty="0"/>
              </a:p>
              <a:p>
                <a:endParaRPr lang="en-US" sz="3200" b="1" dirty="0"/>
              </a:p>
              <a:p>
                <a:r>
                  <a:rPr lang="en-US" sz="3200" b="1" i="1" dirty="0">
                    <a:latin typeface="Times New Roman" panose="02020603050405020304" pitchFamily="18" charset="0"/>
                    <a:cs typeface="Times New Roman" panose="02020603050405020304" pitchFamily="18" charset="0"/>
                  </a:rPr>
                  <a:t>C</a:t>
                </a:r>
                <a:r>
                  <a:rPr lang="en-IN" sz="3200" b="1" i="1" dirty="0">
                    <a:latin typeface="Times New Roman" panose="02020603050405020304" pitchFamily="18" charset="0"/>
                    <a:cs typeface="Times New Roman" panose="02020603050405020304" pitchFamily="18" charset="0"/>
                  </a:rPr>
                  <a:t>L</a:t>
                </a:r>
                <a:r>
                  <a:rPr lang="en-IN" sz="3200" b="1" dirty="0">
                    <a:latin typeface="Times New Roman" panose="02020603050405020304" pitchFamily="18" charset="0"/>
                    <a:cs typeface="Times New Roman" panose="02020603050405020304" pitchFamily="18" charset="0"/>
                  </a:rPr>
                  <a:t> = Channel Length (m)</a:t>
                </a:r>
                <a:endParaRPr lang="en-US" sz="3200" b="1" dirty="0">
                  <a:latin typeface="Times New Roman" panose="02020603050405020304" pitchFamily="18" charset="0"/>
                  <a:cs typeface="Times New Roman" panose="02020603050405020304" pitchFamily="18" charset="0"/>
                </a:endParaRPr>
              </a:p>
              <a:p>
                <a:r>
                  <a:rPr lang="en-US" sz="3200" b="1" i="1" dirty="0">
                    <a:latin typeface="Times New Roman" panose="02020603050405020304" pitchFamily="18" charset="0"/>
                    <a:cs typeface="Times New Roman" panose="02020603050405020304" pitchFamily="18" charset="0"/>
                  </a:rPr>
                  <a:t>V</a:t>
                </a:r>
                <a:r>
                  <a:rPr lang="en-IN" sz="3200" b="1" i="1" dirty="0">
                    <a:latin typeface="Times New Roman" panose="02020603050405020304" pitchFamily="18" charset="0"/>
                    <a:cs typeface="Times New Roman" panose="02020603050405020304" pitchFamily="18" charset="0"/>
                  </a:rPr>
                  <a:t>L</a:t>
                </a:r>
                <a:r>
                  <a:rPr lang="en-IN" sz="3200" b="1" dirty="0">
                    <a:latin typeface="Times New Roman" panose="02020603050405020304" pitchFamily="18" charset="0"/>
                    <a:cs typeface="Times New Roman" panose="02020603050405020304" pitchFamily="18" charset="0"/>
                  </a:rPr>
                  <a:t> = Valley Length (m)</a:t>
                </a:r>
              </a:p>
              <a:p>
                <a:r>
                  <a:rPr lang="en-IN" sz="3200" b="1" i="1" dirty="0">
                    <a:latin typeface="Times New Roman" panose="02020603050405020304" pitchFamily="18" charset="0"/>
                    <a:cs typeface="Times New Roman" panose="02020603050405020304" pitchFamily="18" charset="0"/>
                  </a:rPr>
                  <a:t>L</a:t>
                </a:r>
                <a:r>
                  <a:rPr lang="en-IN" sz="3200" b="1" baseline="-25000" dirty="0">
                    <a:latin typeface="Times New Roman" panose="02020603050405020304" pitchFamily="18" charset="0"/>
                    <a:cs typeface="Times New Roman" panose="02020603050405020304" pitchFamily="18" charset="0"/>
                  </a:rPr>
                  <a:t>b</a:t>
                </a:r>
                <a:r>
                  <a:rPr lang="en-IN" sz="3200" b="1" dirty="0">
                    <a:latin typeface="Times New Roman" panose="02020603050405020304" pitchFamily="18" charset="0"/>
                    <a:cs typeface="Times New Roman" panose="02020603050405020304" pitchFamily="18" charset="0"/>
                  </a:rPr>
                  <a:t> = Length of the bar (m)</a:t>
                </a:r>
              </a:p>
              <a:p>
                <a:r>
                  <a:rPr lang="en-IN" sz="3200" b="1" i="1" dirty="0">
                    <a:latin typeface="Times New Roman" panose="02020603050405020304" pitchFamily="18" charset="0"/>
                    <a:cs typeface="Times New Roman" panose="02020603050405020304" pitchFamily="18" charset="0"/>
                  </a:rPr>
                  <a:t>A</a:t>
                </a:r>
                <a:r>
                  <a:rPr lang="en-IN" sz="3200" b="1" baseline="-25000" dirty="0">
                    <a:latin typeface="Times New Roman" panose="02020603050405020304" pitchFamily="18" charset="0"/>
                    <a:cs typeface="Times New Roman" panose="02020603050405020304" pitchFamily="18" charset="0"/>
                  </a:rPr>
                  <a:t>b</a:t>
                </a:r>
                <a:r>
                  <a:rPr lang="en-IN" sz="3200" b="1" dirty="0">
                    <a:latin typeface="Times New Roman" panose="02020603050405020304" pitchFamily="18" charset="0"/>
                    <a:cs typeface="Times New Roman" panose="02020603050405020304" pitchFamily="18" charset="0"/>
                  </a:rPr>
                  <a:t> = Area of the bar (</a:t>
                </a:r>
                <a:r>
                  <a:rPr lang="en-IN" sz="3200" b="1" dirty="0" err="1">
                    <a:latin typeface="Times New Roman" panose="02020603050405020304" pitchFamily="18" charset="0"/>
                    <a:cs typeface="Times New Roman" panose="02020603050405020304" pitchFamily="18" charset="0"/>
                  </a:rPr>
                  <a:t>sq.m</a:t>
                </a:r>
                <a:r>
                  <a:rPr lang="en-IN"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r>
                  <a:rPr lang="en-IN" sz="3200" b="1" i="1" dirty="0" err="1">
                    <a:latin typeface="Times New Roman" panose="02020603050405020304" pitchFamily="18" charset="0"/>
                    <a:cs typeface="Times New Roman" panose="02020603050405020304" pitchFamily="18" charset="0"/>
                  </a:rPr>
                  <a:t>N</a:t>
                </a:r>
                <a:r>
                  <a:rPr lang="en-IN" sz="3200" b="1" baseline="-25000" dirty="0" err="1">
                    <a:latin typeface="Times New Roman" panose="02020603050405020304" pitchFamily="18" charset="0"/>
                    <a:cs typeface="Times New Roman" panose="02020603050405020304" pitchFamily="18" charset="0"/>
                  </a:rPr>
                  <a:t>b</a:t>
                </a:r>
                <a:r>
                  <a:rPr lang="en-IN" sz="3200" b="1" baseline="-25000" dirty="0">
                    <a:latin typeface="Times New Roman" panose="02020603050405020304" pitchFamily="18" charset="0"/>
                    <a:cs typeface="Times New Roman" panose="02020603050405020304" pitchFamily="18" charset="0"/>
                  </a:rPr>
                  <a:t> </a:t>
                </a:r>
                <a:r>
                  <a:rPr lang="en-IN" sz="3200" b="1" dirty="0">
                    <a:latin typeface="Times New Roman" panose="02020603050405020304" pitchFamily="18" charset="0"/>
                    <a:cs typeface="Times New Roman" panose="02020603050405020304" pitchFamily="18" charset="0"/>
                  </a:rPr>
                  <a:t> = Number of the bars</a:t>
                </a:r>
              </a:p>
              <a:p>
                <a:r>
                  <a:rPr lang="en-IN" sz="3200" b="1" i="1" dirty="0" err="1">
                    <a:latin typeface="Times New Roman" panose="02020603050405020304" pitchFamily="18" charset="0"/>
                    <a:cs typeface="Times New Roman" panose="02020603050405020304" pitchFamily="18" charset="0"/>
                  </a:rPr>
                  <a:t>A</a:t>
                </a:r>
                <a:r>
                  <a:rPr lang="en-IN" sz="3200" b="1" baseline="-25000" dirty="0" err="1">
                    <a:latin typeface="Times New Roman" panose="02020603050405020304" pitchFamily="18" charset="0"/>
                    <a:cs typeface="Times New Roman" panose="02020603050405020304" pitchFamily="18" charset="0"/>
                  </a:rPr>
                  <a:t>r</a:t>
                </a:r>
                <a:r>
                  <a:rPr lang="en-IN" sz="3200" b="1" dirty="0">
                    <a:latin typeface="Times New Roman" panose="02020603050405020304" pitchFamily="18" charset="0"/>
                    <a:cs typeface="Times New Roman" panose="02020603050405020304" pitchFamily="18" charset="0"/>
                  </a:rPr>
                  <a:t> = Area of the River (</a:t>
                </a:r>
                <a:r>
                  <a:rPr lang="en-IN" sz="3200" b="1" dirty="0" err="1">
                    <a:latin typeface="Times New Roman" panose="02020603050405020304" pitchFamily="18" charset="0"/>
                    <a:cs typeface="Times New Roman" panose="02020603050405020304" pitchFamily="18" charset="0"/>
                  </a:rPr>
                  <a:t>sq.m</a:t>
                </a:r>
                <a:r>
                  <a:rPr lang="en-IN"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endParaRPr lang="en-IN" sz="3200" b="1" dirty="0"/>
              </a:p>
            </p:txBody>
          </p:sp>
        </mc:Choice>
        <mc:Fallback xmlns="">
          <p:sp>
            <p:nvSpPr>
              <p:cNvPr id="32" name="TextBox 31">
                <a:extLst>
                  <a:ext uri="{FF2B5EF4-FFF2-40B4-BE49-F238E27FC236}">
                    <a16:creationId xmlns:a16="http://schemas.microsoft.com/office/drawing/2014/main" id="{71186A28-FB3D-4341-ABA3-03D8B552E8B9}"/>
                  </a:ext>
                </a:extLst>
              </p:cNvPr>
              <p:cNvSpPr txBox="1">
                <a:spLocks noRot="1" noChangeAspect="1" noMove="1" noResize="1" noEditPoints="1" noAdjustHandles="1" noChangeArrowheads="1" noChangeShapeType="1" noTextEdit="1"/>
              </p:cNvSpPr>
              <p:nvPr/>
            </p:nvSpPr>
            <p:spPr>
              <a:xfrm>
                <a:off x="22190160" y="14185436"/>
                <a:ext cx="6621476" cy="6583277"/>
              </a:xfrm>
              <a:prstGeom prst="rect">
                <a:avLst/>
              </a:prstGeom>
              <a:blipFill>
                <a:blip r:embed="rId11"/>
                <a:stretch>
                  <a:fillRect l="-2302"/>
                </a:stretch>
              </a:blipFill>
            </p:spPr>
            <p:txBody>
              <a:bodyPr/>
              <a:lstStyle/>
              <a:p>
                <a:r>
                  <a:rPr lang="en-IN">
                    <a:noFill/>
                  </a:rPr>
                  <a:t> </a:t>
                </a:r>
              </a:p>
            </p:txBody>
          </p:sp>
        </mc:Fallback>
      </mc:AlternateContent>
      <p:graphicFrame>
        <p:nvGraphicFramePr>
          <p:cNvPr id="242" name="Chart 241">
            <a:extLst>
              <a:ext uri="{FF2B5EF4-FFF2-40B4-BE49-F238E27FC236}">
                <a16:creationId xmlns:a16="http://schemas.microsoft.com/office/drawing/2014/main" id="{DB3ADF5D-77E1-4108-9900-5DD0E8EB550F}"/>
              </a:ext>
            </a:extLst>
          </p:cNvPr>
          <p:cNvGraphicFramePr>
            <a:graphicFrameLocks/>
          </p:cNvGraphicFramePr>
          <p:nvPr>
            <p:extLst>
              <p:ext uri="{D42A27DB-BD31-4B8C-83A1-F6EECF244321}">
                <p14:modId xmlns:p14="http://schemas.microsoft.com/office/powerpoint/2010/main" val="1493160345"/>
              </p:ext>
            </p:extLst>
          </p:nvPr>
        </p:nvGraphicFramePr>
        <p:xfrm>
          <a:off x="29319334" y="5680896"/>
          <a:ext cx="13693168" cy="631326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43" name="Chart 242">
            <a:extLst>
              <a:ext uri="{FF2B5EF4-FFF2-40B4-BE49-F238E27FC236}">
                <a16:creationId xmlns:a16="http://schemas.microsoft.com/office/drawing/2014/main" id="{14EBCB1D-C312-4EE5-A10A-F09C976F02D7}"/>
              </a:ext>
            </a:extLst>
          </p:cNvPr>
          <p:cNvGraphicFramePr>
            <a:graphicFrameLocks/>
          </p:cNvGraphicFramePr>
          <p:nvPr>
            <p:extLst>
              <p:ext uri="{D42A27DB-BD31-4B8C-83A1-F6EECF244321}">
                <p14:modId xmlns:p14="http://schemas.microsoft.com/office/powerpoint/2010/main" val="3807507292"/>
              </p:ext>
            </p:extLst>
          </p:nvPr>
        </p:nvGraphicFramePr>
        <p:xfrm>
          <a:off x="29319334" y="12206361"/>
          <a:ext cx="13509434" cy="6172543"/>
        </p:xfrm>
        <a:graphic>
          <a:graphicData uri="http://schemas.openxmlformats.org/drawingml/2006/chart">
            <c:chart xmlns:c="http://schemas.openxmlformats.org/drawingml/2006/chart" xmlns:r="http://schemas.openxmlformats.org/officeDocument/2006/relationships" r:id="rId13"/>
          </a:graphicData>
        </a:graphic>
      </p:graphicFrame>
      <p:sp>
        <p:nvSpPr>
          <p:cNvPr id="244" name="Rectangle 243">
            <a:extLst>
              <a:ext uri="{FF2B5EF4-FFF2-40B4-BE49-F238E27FC236}">
                <a16:creationId xmlns:a16="http://schemas.microsoft.com/office/drawing/2014/main" id="{A70EFF90-6123-4F53-9D32-C43CE87645EF}"/>
              </a:ext>
            </a:extLst>
          </p:cNvPr>
          <p:cNvSpPr/>
          <p:nvPr/>
        </p:nvSpPr>
        <p:spPr>
          <a:xfrm>
            <a:off x="14906280" y="22184024"/>
            <a:ext cx="13976834" cy="10354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aphicFrame>
        <p:nvGraphicFramePr>
          <p:cNvPr id="245" name="Chart 244">
            <a:extLst>
              <a:ext uri="{FF2B5EF4-FFF2-40B4-BE49-F238E27FC236}">
                <a16:creationId xmlns:a16="http://schemas.microsoft.com/office/drawing/2014/main" id="{3DF6A0E4-1A36-4304-9B74-FF868BCD24AF}"/>
              </a:ext>
            </a:extLst>
          </p:cNvPr>
          <p:cNvGraphicFramePr>
            <a:graphicFrameLocks/>
          </p:cNvGraphicFramePr>
          <p:nvPr>
            <p:extLst>
              <p:ext uri="{D42A27DB-BD31-4B8C-83A1-F6EECF244321}">
                <p14:modId xmlns:p14="http://schemas.microsoft.com/office/powerpoint/2010/main" val="4048558192"/>
              </p:ext>
            </p:extLst>
          </p:nvPr>
        </p:nvGraphicFramePr>
        <p:xfrm>
          <a:off x="15447811" y="22925719"/>
          <a:ext cx="6442008" cy="4361657"/>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46" name="Chart 245">
            <a:extLst>
              <a:ext uri="{FF2B5EF4-FFF2-40B4-BE49-F238E27FC236}">
                <a16:creationId xmlns:a16="http://schemas.microsoft.com/office/drawing/2014/main" id="{B9EDA9EC-5C4A-40C1-A080-D28AC74D2667}"/>
              </a:ext>
            </a:extLst>
          </p:cNvPr>
          <p:cNvGraphicFramePr>
            <a:graphicFrameLocks/>
          </p:cNvGraphicFramePr>
          <p:nvPr>
            <p:extLst>
              <p:ext uri="{D42A27DB-BD31-4B8C-83A1-F6EECF244321}">
                <p14:modId xmlns:p14="http://schemas.microsoft.com/office/powerpoint/2010/main" val="919837809"/>
              </p:ext>
            </p:extLst>
          </p:nvPr>
        </p:nvGraphicFramePr>
        <p:xfrm>
          <a:off x="15210131" y="27979581"/>
          <a:ext cx="6980030" cy="3987725"/>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47" name="Chart 246">
            <a:extLst>
              <a:ext uri="{FF2B5EF4-FFF2-40B4-BE49-F238E27FC236}">
                <a16:creationId xmlns:a16="http://schemas.microsoft.com/office/drawing/2014/main" id="{0DCE7357-6E3D-4B5A-A682-680AEBD7EEA7}"/>
              </a:ext>
            </a:extLst>
          </p:cNvPr>
          <p:cNvGraphicFramePr>
            <a:graphicFrameLocks/>
          </p:cNvGraphicFramePr>
          <p:nvPr>
            <p:extLst>
              <p:ext uri="{D42A27DB-BD31-4B8C-83A1-F6EECF244321}">
                <p14:modId xmlns:p14="http://schemas.microsoft.com/office/powerpoint/2010/main" val="1946434475"/>
              </p:ext>
            </p:extLst>
          </p:nvPr>
        </p:nvGraphicFramePr>
        <p:xfrm>
          <a:off x="21945601" y="22837767"/>
          <a:ext cx="6212694" cy="429898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48" name="Table 247">
            <a:extLst>
              <a:ext uri="{FF2B5EF4-FFF2-40B4-BE49-F238E27FC236}">
                <a16:creationId xmlns:a16="http://schemas.microsoft.com/office/drawing/2014/main" id="{419C31B7-9BCE-4E85-99E8-EE383743CE03}"/>
              </a:ext>
            </a:extLst>
          </p:cNvPr>
          <p:cNvGraphicFramePr>
            <a:graphicFrameLocks noGrp="1"/>
          </p:cNvGraphicFramePr>
          <p:nvPr>
            <p:extLst>
              <p:ext uri="{D42A27DB-BD31-4B8C-83A1-F6EECF244321}">
                <p14:modId xmlns:p14="http://schemas.microsoft.com/office/powerpoint/2010/main" val="792109092"/>
              </p:ext>
            </p:extLst>
          </p:nvPr>
        </p:nvGraphicFramePr>
        <p:xfrm>
          <a:off x="22257342" y="28890043"/>
          <a:ext cx="6505437" cy="3412776"/>
        </p:xfrm>
        <a:graphic>
          <a:graphicData uri="http://schemas.openxmlformats.org/drawingml/2006/table">
            <a:tbl>
              <a:tblPr>
                <a:tableStyleId>{5C22544A-7EE6-4342-B048-85BDC9FD1C3A}</a:tableStyleId>
              </a:tblPr>
              <a:tblGrid>
                <a:gridCol w="4731228">
                  <a:extLst>
                    <a:ext uri="{9D8B030D-6E8A-4147-A177-3AD203B41FA5}">
                      <a16:colId xmlns:a16="http://schemas.microsoft.com/office/drawing/2014/main" val="2905078550"/>
                    </a:ext>
                  </a:extLst>
                </a:gridCol>
                <a:gridCol w="1774209">
                  <a:extLst>
                    <a:ext uri="{9D8B030D-6E8A-4147-A177-3AD203B41FA5}">
                      <a16:colId xmlns:a16="http://schemas.microsoft.com/office/drawing/2014/main" val="3894698315"/>
                    </a:ext>
                  </a:extLst>
                </a:gridCol>
              </a:tblGrid>
              <a:tr h="674256">
                <a:tc>
                  <a:txBody>
                    <a:bodyPr/>
                    <a:lstStyle/>
                    <a:p>
                      <a:pPr algn="ctr" fontAlgn="b"/>
                      <a:r>
                        <a:rPr lang="en-IN" sz="2000" b="1" u="none" strike="noStrike" dirty="0">
                          <a:effectLst/>
                          <a:latin typeface="Times New Roman" panose="02020603050405020304" pitchFamily="18" charset="0"/>
                          <a:cs typeface="Times New Roman" panose="02020603050405020304" pitchFamily="18" charset="0"/>
                        </a:rPr>
                        <a:t>Linear and Areal Aspects of the </a:t>
                      </a:r>
                      <a:r>
                        <a:rPr lang="en-IN" sz="2000" b="1" u="none" strike="noStrike" dirty="0" err="1">
                          <a:effectLst/>
                          <a:latin typeface="Times New Roman" panose="02020603050405020304" pitchFamily="18" charset="0"/>
                          <a:cs typeface="Times New Roman" panose="02020603050405020304" pitchFamily="18" charset="0"/>
                        </a:rPr>
                        <a:t>Kinnerasani</a:t>
                      </a:r>
                      <a:r>
                        <a:rPr lang="en-IN" sz="2000" b="1" u="none" strike="noStrike" dirty="0">
                          <a:effectLst/>
                          <a:latin typeface="Times New Roman" panose="02020603050405020304" pitchFamily="18" charset="0"/>
                          <a:cs typeface="Times New Roman" panose="02020603050405020304" pitchFamily="18" charset="0"/>
                        </a:rPr>
                        <a:t> River</a:t>
                      </a:r>
                      <a:endParaRPr lang="en-IN"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IN" sz="2000" b="1" u="none" strike="noStrike" dirty="0">
                          <a:effectLst/>
                          <a:latin typeface="Times New Roman" panose="02020603050405020304" pitchFamily="18" charset="0"/>
                          <a:cs typeface="Times New Roman" panose="02020603050405020304" pitchFamily="18" charset="0"/>
                        </a:rPr>
                        <a:t>Value</a:t>
                      </a:r>
                      <a:endParaRPr lang="en-IN"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4064572"/>
                  </a:ext>
                </a:extLst>
              </a:tr>
              <a:tr h="342315">
                <a:tc>
                  <a:txBody>
                    <a:bodyPr/>
                    <a:lstStyle/>
                    <a:p>
                      <a:pPr algn="l" fontAlgn="b"/>
                      <a:r>
                        <a:rPr lang="en-IN" sz="2000" u="none" strike="noStrike" dirty="0">
                          <a:effectLst/>
                          <a:latin typeface="Times New Roman" panose="02020603050405020304" pitchFamily="18" charset="0"/>
                          <a:cs typeface="Times New Roman" panose="02020603050405020304" pitchFamily="18" charset="0"/>
                        </a:rPr>
                        <a:t>Bifurcation Ratio</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IN" sz="2000" u="none" strike="noStrike">
                          <a:effectLst/>
                          <a:latin typeface="Times New Roman" panose="02020603050405020304" pitchFamily="18" charset="0"/>
                          <a:cs typeface="Times New Roman" panose="02020603050405020304" pitchFamily="18" charset="0"/>
                        </a:rPr>
                        <a:t>3.33</a:t>
                      </a:r>
                      <a:endParaRPr lang="en-IN"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1498661"/>
                  </a:ext>
                </a:extLst>
              </a:tr>
              <a:tr h="342315">
                <a:tc>
                  <a:txBody>
                    <a:bodyPr/>
                    <a:lstStyle/>
                    <a:p>
                      <a:pPr algn="l" fontAlgn="b"/>
                      <a:r>
                        <a:rPr lang="en-IN" sz="2000" u="none" strike="noStrike" dirty="0">
                          <a:effectLst/>
                          <a:latin typeface="Times New Roman" panose="02020603050405020304" pitchFamily="18" charset="0"/>
                          <a:cs typeface="Times New Roman" panose="02020603050405020304" pitchFamily="18" charset="0"/>
                        </a:rPr>
                        <a:t>Stream length ratio</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IN" sz="2000" u="none" strike="noStrike">
                          <a:effectLst/>
                          <a:latin typeface="Times New Roman" panose="02020603050405020304" pitchFamily="18" charset="0"/>
                          <a:cs typeface="Times New Roman" panose="02020603050405020304" pitchFamily="18" charset="0"/>
                        </a:rPr>
                        <a:t>0.42</a:t>
                      </a:r>
                      <a:endParaRPr lang="en-IN"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9511799"/>
                  </a:ext>
                </a:extLst>
              </a:tr>
              <a:tr h="342315">
                <a:tc>
                  <a:txBody>
                    <a:bodyPr/>
                    <a:lstStyle/>
                    <a:p>
                      <a:pPr algn="l" fontAlgn="b"/>
                      <a:r>
                        <a:rPr lang="en-IN" sz="2000" u="none" strike="noStrike" dirty="0">
                          <a:effectLst/>
                          <a:latin typeface="Times New Roman" panose="02020603050405020304" pitchFamily="18" charset="0"/>
                          <a:cs typeface="Times New Roman" panose="02020603050405020304" pitchFamily="18" charset="0"/>
                        </a:rPr>
                        <a:t>Rho coefficient</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IN" sz="2000" u="none" strike="noStrike">
                          <a:effectLst/>
                          <a:latin typeface="Times New Roman" panose="02020603050405020304" pitchFamily="18" charset="0"/>
                          <a:cs typeface="Times New Roman" panose="02020603050405020304" pitchFamily="18" charset="0"/>
                        </a:rPr>
                        <a:t>0.126</a:t>
                      </a:r>
                      <a:endParaRPr lang="en-IN"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9991547"/>
                  </a:ext>
                </a:extLst>
              </a:tr>
              <a:tr h="342315">
                <a:tc>
                  <a:txBody>
                    <a:bodyPr/>
                    <a:lstStyle/>
                    <a:p>
                      <a:pPr algn="l" fontAlgn="b"/>
                      <a:r>
                        <a:rPr lang="en-IN" sz="2000" u="none" strike="noStrike" dirty="0">
                          <a:effectLst/>
                          <a:latin typeface="Times New Roman" panose="02020603050405020304" pitchFamily="18" charset="0"/>
                          <a:cs typeface="Times New Roman" panose="02020603050405020304" pitchFamily="18" charset="0"/>
                        </a:rPr>
                        <a:t>Drainage density</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IN" sz="2000" u="none" strike="noStrike">
                          <a:effectLst/>
                          <a:latin typeface="Times New Roman" panose="02020603050405020304" pitchFamily="18" charset="0"/>
                          <a:cs typeface="Times New Roman" panose="02020603050405020304" pitchFamily="18" charset="0"/>
                        </a:rPr>
                        <a:t>0.113</a:t>
                      </a:r>
                      <a:endParaRPr lang="en-IN"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0603"/>
                  </a:ext>
                </a:extLst>
              </a:tr>
              <a:tr h="342315">
                <a:tc>
                  <a:txBody>
                    <a:bodyPr/>
                    <a:lstStyle/>
                    <a:p>
                      <a:pPr algn="l" fontAlgn="b"/>
                      <a:r>
                        <a:rPr lang="en-IN" sz="2000" u="none" strike="noStrike" dirty="0">
                          <a:effectLst/>
                          <a:latin typeface="Times New Roman" panose="02020603050405020304" pitchFamily="18" charset="0"/>
                          <a:cs typeface="Times New Roman" panose="02020603050405020304" pitchFamily="18" charset="0"/>
                        </a:rPr>
                        <a:t>Stream Frequency</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IN" sz="2000" u="none" strike="noStrike" dirty="0">
                          <a:effectLst/>
                          <a:latin typeface="Times New Roman" panose="02020603050405020304" pitchFamily="18" charset="0"/>
                          <a:cs typeface="Times New Roman" panose="02020603050405020304" pitchFamily="18" charset="0"/>
                        </a:rPr>
                        <a:t>0.0078</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404803"/>
                  </a:ext>
                </a:extLst>
              </a:tr>
              <a:tr h="342315">
                <a:tc>
                  <a:txBody>
                    <a:bodyPr/>
                    <a:lstStyle/>
                    <a:p>
                      <a:pPr algn="l" fontAlgn="b"/>
                      <a:r>
                        <a:rPr lang="en-IN" sz="2000" u="none" strike="noStrike" dirty="0">
                          <a:effectLst/>
                          <a:latin typeface="Times New Roman" panose="02020603050405020304" pitchFamily="18" charset="0"/>
                          <a:cs typeface="Times New Roman" panose="02020603050405020304" pitchFamily="18" charset="0"/>
                        </a:rPr>
                        <a:t>Form factor</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IN" sz="2000" u="none" strike="noStrike" dirty="0">
                          <a:effectLst/>
                          <a:latin typeface="Times New Roman" panose="02020603050405020304" pitchFamily="18" charset="0"/>
                          <a:cs typeface="Times New Roman" panose="02020603050405020304" pitchFamily="18" charset="0"/>
                        </a:rPr>
                        <a:t>0.338</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0070244"/>
                  </a:ext>
                </a:extLst>
              </a:tr>
              <a:tr h="342315">
                <a:tc>
                  <a:txBody>
                    <a:bodyPr/>
                    <a:lstStyle/>
                    <a:p>
                      <a:pPr algn="l" fontAlgn="b"/>
                      <a:r>
                        <a:rPr lang="en-IN" sz="2000" u="none" strike="noStrike" dirty="0">
                          <a:effectLst/>
                          <a:latin typeface="Times New Roman" panose="02020603050405020304" pitchFamily="18" charset="0"/>
                          <a:cs typeface="Times New Roman" panose="02020603050405020304" pitchFamily="18" charset="0"/>
                        </a:rPr>
                        <a:t>Circulatory ratio</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IN" sz="2000" u="none" strike="noStrike" dirty="0">
                          <a:effectLst/>
                          <a:latin typeface="Times New Roman" panose="02020603050405020304" pitchFamily="18" charset="0"/>
                          <a:cs typeface="Times New Roman" panose="02020603050405020304" pitchFamily="18" charset="0"/>
                        </a:rPr>
                        <a:t>0.655</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7030149"/>
                  </a:ext>
                </a:extLst>
              </a:tr>
              <a:tr h="342315">
                <a:tc>
                  <a:txBody>
                    <a:bodyPr/>
                    <a:lstStyle/>
                    <a:p>
                      <a:pPr algn="l" fontAlgn="b"/>
                      <a:r>
                        <a:rPr lang="en-IN" sz="2000" u="none" strike="noStrike">
                          <a:effectLst/>
                          <a:latin typeface="Times New Roman" panose="02020603050405020304" pitchFamily="18" charset="0"/>
                          <a:cs typeface="Times New Roman" panose="02020603050405020304" pitchFamily="18" charset="0"/>
                        </a:rPr>
                        <a:t>Elongation ratio</a:t>
                      </a:r>
                      <a:endParaRPr lang="en-IN"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IN" sz="2000" u="none" strike="noStrike" dirty="0">
                          <a:effectLst/>
                          <a:latin typeface="Times New Roman" panose="02020603050405020304" pitchFamily="18" charset="0"/>
                          <a:cs typeface="Times New Roman" panose="02020603050405020304" pitchFamily="18" charset="0"/>
                        </a:rPr>
                        <a:t>0.19</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6067935"/>
                  </a:ext>
                </a:extLst>
              </a:tr>
            </a:tbl>
          </a:graphicData>
        </a:graphic>
      </p:graphicFrame>
      <p:sp>
        <p:nvSpPr>
          <p:cNvPr id="249" name="TextBox 248">
            <a:extLst>
              <a:ext uri="{FF2B5EF4-FFF2-40B4-BE49-F238E27FC236}">
                <a16:creationId xmlns:a16="http://schemas.microsoft.com/office/drawing/2014/main" id="{4A973095-DE68-4E58-B5E8-328CC5C86361}"/>
              </a:ext>
            </a:extLst>
          </p:cNvPr>
          <p:cNvSpPr txBox="1"/>
          <p:nvPr/>
        </p:nvSpPr>
        <p:spPr>
          <a:xfrm>
            <a:off x="29244040" y="19401021"/>
            <a:ext cx="13577874" cy="8463855"/>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The following conclusions can be made from the study:</a:t>
            </a:r>
          </a:p>
          <a:p>
            <a:pPr marL="342900" indent="-342900" algn="just">
              <a:buFontTx/>
              <a:buAutoNum type="arabicPeriod"/>
            </a:pPr>
            <a:r>
              <a:rPr lang="en-US" sz="3200" dirty="0">
                <a:latin typeface="Times New Roman" panose="02020603050405020304" pitchFamily="18" charset="0"/>
                <a:cs typeface="Times New Roman" panose="02020603050405020304" pitchFamily="18" charset="0"/>
              </a:rPr>
              <a:t>As per the Standard Sinuosity Index (SSI), the </a:t>
            </a:r>
            <a:r>
              <a:rPr lang="en-US" sz="3200" dirty="0" err="1">
                <a:latin typeface="Times New Roman" panose="02020603050405020304" pitchFamily="18" charset="0"/>
                <a:cs typeface="Times New Roman" panose="02020603050405020304" pitchFamily="18" charset="0"/>
              </a:rPr>
              <a:t>Kinnerasani</a:t>
            </a:r>
            <a:r>
              <a:rPr lang="en-US" sz="3200" dirty="0">
                <a:latin typeface="Times New Roman" panose="02020603050405020304" pitchFamily="18" charset="0"/>
                <a:cs typeface="Times New Roman" panose="02020603050405020304" pitchFamily="18" charset="0"/>
              </a:rPr>
              <a:t> River can be classified as a meandered river. The SSI value is found to increase w.r.t time. </a:t>
            </a:r>
          </a:p>
          <a:p>
            <a:pPr marL="342900" indent="-342900" algn="just">
              <a:buAutoNum type="arabicPeriod"/>
            </a:pPr>
            <a:r>
              <a:rPr lang="en-US" sz="3200" dirty="0">
                <a:latin typeface="Times New Roman" panose="02020603050405020304" pitchFamily="18" charset="0"/>
                <a:cs typeface="Times New Roman" panose="02020603050405020304" pitchFamily="18" charset="0"/>
              </a:rPr>
              <a:t>It is observed that the Hydraulic Sinuosity Index is greater than Topographic Sinuosity Index. Therefore, channel hydraulics is playing a major role in the meandering phenomenon for this river. The maximum shift of the river bank at rate of 11.42 m/year for a period of 28 years (1994-2022).</a:t>
            </a:r>
          </a:p>
          <a:p>
            <a:pPr marL="342900" indent="-342900" algn="just">
              <a:buAutoNum type="arabicPeriod"/>
            </a:pPr>
            <a:r>
              <a:rPr lang="en-US" sz="3200" dirty="0">
                <a:latin typeface="Times New Roman" panose="02020603050405020304" pitchFamily="18" charset="0"/>
                <a:cs typeface="Times New Roman" panose="02020603050405020304" pitchFamily="18" charset="0"/>
              </a:rPr>
              <a:t>The study also concludes that the Burgampadu township situated in close vicinity of about 500 m from the </a:t>
            </a:r>
            <a:r>
              <a:rPr lang="en-US" sz="3200" dirty="0" err="1">
                <a:latin typeface="Times New Roman" panose="02020603050405020304" pitchFamily="18" charset="0"/>
                <a:cs typeface="Times New Roman" panose="02020603050405020304" pitchFamily="18" charset="0"/>
              </a:rPr>
              <a:t>Kinnerasani</a:t>
            </a:r>
            <a:r>
              <a:rPr lang="en-US" sz="3200" dirty="0">
                <a:latin typeface="Times New Roman" panose="02020603050405020304" pitchFamily="18" charset="0"/>
                <a:cs typeface="Times New Roman" panose="02020603050405020304" pitchFamily="18" charset="0"/>
              </a:rPr>
              <a:t> River has become vulnerable to flooding due to shifting of river bank.</a:t>
            </a:r>
          </a:p>
          <a:p>
            <a:pPr marL="342900" indent="-342900" algn="just">
              <a:buAutoNum type="arabicPeriod"/>
            </a:pPr>
            <a:r>
              <a:rPr lang="en-US" sz="3200" dirty="0">
                <a:latin typeface="Times New Roman" panose="02020603050405020304" pitchFamily="18" charset="0"/>
                <a:cs typeface="Times New Roman" panose="02020603050405020304" pitchFamily="18" charset="0"/>
              </a:rPr>
              <a:t>It is observed that the braiding index  is increasing w.r.t time, due to improper watershed management in the basin. Due to this, the river water spread area index (RWSAI) is decreasing with time. </a:t>
            </a:r>
          </a:p>
          <a:p>
            <a:pPr marL="342900" indent="-342900" algn="just">
              <a:buFontTx/>
              <a:buAutoNum type="arabicPeriod"/>
            </a:pPr>
            <a:r>
              <a:rPr lang="en-US" sz="3200" dirty="0">
                <a:latin typeface="Times New Roman" panose="02020603050405020304" pitchFamily="18" charset="0"/>
                <a:cs typeface="Times New Roman" panose="02020603050405020304" pitchFamily="18" charset="0"/>
              </a:rPr>
              <a:t>As the RWSAI is decreasing w.r.t. time, the river is losing its capacity to control the streamflow obtained from the rainfall during monsoon season.</a:t>
            </a:r>
          </a:p>
          <a:p>
            <a:pPr marL="342900" indent="-342900" algn="just">
              <a:buAutoNum type="arabicPeriod"/>
            </a:pPr>
            <a:r>
              <a:rPr lang="en-US" sz="3200" dirty="0">
                <a:latin typeface="Times New Roman" panose="02020603050405020304" pitchFamily="18" charset="0"/>
                <a:cs typeface="Times New Roman" panose="02020603050405020304" pitchFamily="18" charset="0"/>
              </a:rPr>
              <a:t>Proper riverbank protection works and disaster management plans must be carried out immediately to mitigate this catastrophe.</a:t>
            </a:r>
            <a:endParaRPr lang="en-IN" sz="3200" dirty="0">
              <a:latin typeface="Times New Roman" panose="02020603050405020304" pitchFamily="18" charset="0"/>
              <a:cs typeface="Times New Roman" panose="02020603050405020304" pitchFamily="18" charset="0"/>
            </a:endParaRPr>
          </a:p>
        </p:txBody>
      </p:sp>
      <p:sp>
        <p:nvSpPr>
          <p:cNvPr id="250" name="TextBox 249">
            <a:extLst>
              <a:ext uri="{FF2B5EF4-FFF2-40B4-BE49-F238E27FC236}">
                <a16:creationId xmlns:a16="http://schemas.microsoft.com/office/drawing/2014/main" id="{18CA3257-81BD-4CC3-9AFB-B2220DCED225}"/>
              </a:ext>
            </a:extLst>
          </p:cNvPr>
          <p:cNvSpPr txBox="1"/>
          <p:nvPr/>
        </p:nvSpPr>
        <p:spPr>
          <a:xfrm>
            <a:off x="896838" y="31819958"/>
            <a:ext cx="13380087"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 Figure 2</a:t>
            </a:r>
            <a:r>
              <a:rPr lang="en-US" sz="2400" dirty="0">
                <a:latin typeface="Times New Roman" panose="02020603050405020304" pitchFamily="18" charset="0"/>
                <a:cs typeface="Times New Roman" panose="02020603050405020304" pitchFamily="18" charset="0"/>
              </a:rPr>
              <a:t>: Cross-sections of the Kinnerasani River with respect to time</a:t>
            </a:r>
            <a:endParaRPr lang="x-none" sz="2400" dirty="0">
              <a:latin typeface="Times New Roman" panose="02020603050405020304" pitchFamily="18" charset="0"/>
              <a:cs typeface="Times New Roman" panose="02020603050405020304" pitchFamily="18" charset="0"/>
            </a:endParaRPr>
          </a:p>
        </p:txBody>
      </p:sp>
      <p:sp>
        <p:nvSpPr>
          <p:cNvPr id="251" name="TextBox 250">
            <a:extLst>
              <a:ext uri="{FF2B5EF4-FFF2-40B4-BE49-F238E27FC236}">
                <a16:creationId xmlns:a16="http://schemas.microsoft.com/office/drawing/2014/main" id="{45751141-08F3-4483-B876-D3D9347426F0}"/>
              </a:ext>
            </a:extLst>
          </p:cNvPr>
          <p:cNvSpPr txBox="1"/>
          <p:nvPr/>
        </p:nvSpPr>
        <p:spPr>
          <a:xfrm>
            <a:off x="15308942" y="11633134"/>
            <a:ext cx="13380087" cy="58477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Figure 3</a:t>
            </a:r>
            <a:r>
              <a:rPr lang="en-US" sz="3200" dirty="0">
                <a:latin typeface="Times New Roman" panose="02020603050405020304" pitchFamily="18" charset="0"/>
                <a:cs typeface="Times New Roman" panose="02020603050405020304" pitchFamily="18" charset="0"/>
              </a:rPr>
              <a:t>: Workflow of this study</a:t>
            </a:r>
            <a:endParaRPr lang="x-none" sz="3200" dirty="0">
              <a:latin typeface="Times New Roman" panose="02020603050405020304" pitchFamily="18" charset="0"/>
              <a:cs typeface="Times New Roman" panose="02020603050405020304" pitchFamily="18" charset="0"/>
            </a:endParaRPr>
          </a:p>
        </p:txBody>
      </p:sp>
      <p:sp>
        <p:nvSpPr>
          <p:cNvPr id="252" name="TextBox 251">
            <a:extLst>
              <a:ext uri="{FF2B5EF4-FFF2-40B4-BE49-F238E27FC236}">
                <a16:creationId xmlns:a16="http://schemas.microsoft.com/office/drawing/2014/main" id="{6E6E977C-7D67-4ADE-AAED-67241B9B91A2}"/>
              </a:ext>
            </a:extLst>
          </p:cNvPr>
          <p:cNvSpPr txBox="1"/>
          <p:nvPr/>
        </p:nvSpPr>
        <p:spPr>
          <a:xfrm>
            <a:off x="15461343" y="27206769"/>
            <a:ext cx="5354498"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 Figure 4</a:t>
            </a:r>
            <a:r>
              <a:rPr lang="en-US" sz="2400" dirty="0">
                <a:latin typeface="Times New Roman" panose="02020603050405020304" pitchFamily="18" charset="0"/>
                <a:cs typeface="Times New Roman" panose="02020603050405020304" pitchFamily="18" charset="0"/>
              </a:rPr>
              <a:t>: Sinuosity Indices w.r.t time</a:t>
            </a:r>
            <a:endParaRPr lang="x-none" sz="2400" dirty="0">
              <a:latin typeface="Times New Roman" panose="02020603050405020304" pitchFamily="18" charset="0"/>
              <a:cs typeface="Times New Roman" panose="02020603050405020304" pitchFamily="18" charset="0"/>
            </a:endParaRPr>
          </a:p>
        </p:txBody>
      </p:sp>
      <p:sp>
        <p:nvSpPr>
          <p:cNvPr id="253" name="TextBox 252">
            <a:extLst>
              <a:ext uri="{FF2B5EF4-FFF2-40B4-BE49-F238E27FC236}">
                <a16:creationId xmlns:a16="http://schemas.microsoft.com/office/drawing/2014/main" id="{7288A6E2-09FF-4069-98EA-4DECC21944ED}"/>
              </a:ext>
            </a:extLst>
          </p:cNvPr>
          <p:cNvSpPr txBox="1"/>
          <p:nvPr/>
        </p:nvSpPr>
        <p:spPr>
          <a:xfrm>
            <a:off x="22187542" y="27136747"/>
            <a:ext cx="5354498"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 Figure 5</a:t>
            </a:r>
            <a:r>
              <a:rPr lang="en-US" sz="2400" dirty="0">
                <a:latin typeface="Times New Roman" panose="02020603050405020304" pitchFamily="18" charset="0"/>
                <a:cs typeface="Times New Roman" panose="02020603050405020304" pitchFamily="18" charset="0"/>
              </a:rPr>
              <a:t>: BI and BD w.r.t time</a:t>
            </a:r>
            <a:endParaRPr lang="x-none" sz="2400" dirty="0">
              <a:latin typeface="Times New Roman" panose="02020603050405020304" pitchFamily="18" charset="0"/>
              <a:cs typeface="Times New Roman" panose="02020603050405020304" pitchFamily="18" charset="0"/>
            </a:endParaRPr>
          </a:p>
        </p:txBody>
      </p:sp>
      <p:sp>
        <p:nvSpPr>
          <p:cNvPr id="254" name="TextBox 253">
            <a:extLst>
              <a:ext uri="{FF2B5EF4-FFF2-40B4-BE49-F238E27FC236}">
                <a16:creationId xmlns:a16="http://schemas.microsoft.com/office/drawing/2014/main" id="{096A8C9F-5351-4C13-807B-BCBC29408708}"/>
              </a:ext>
            </a:extLst>
          </p:cNvPr>
          <p:cNvSpPr txBox="1"/>
          <p:nvPr/>
        </p:nvSpPr>
        <p:spPr>
          <a:xfrm>
            <a:off x="15829337" y="31841150"/>
            <a:ext cx="5354498" cy="58477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Figure 6</a:t>
            </a:r>
            <a:r>
              <a:rPr lang="en-US" sz="3200" dirty="0">
                <a:latin typeface="Times New Roman" panose="02020603050405020304" pitchFamily="18" charset="0"/>
                <a:cs typeface="Times New Roman" panose="02020603050405020304" pitchFamily="18" charset="0"/>
              </a:rPr>
              <a:t>: RWSAI w.r.t time</a:t>
            </a:r>
            <a:endParaRPr lang="x-none" sz="3200" dirty="0">
              <a:latin typeface="Times New Roman" panose="02020603050405020304" pitchFamily="18" charset="0"/>
              <a:cs typeface="Times New Roman" panose="02020603050405020304" pitchFamily="18" charset="0"/>
            </a:endParaRPr>
          </a:p>
        </p:txBody>
      </p:sp>
      <p:sp>
        <p:nvSpPr>
          <p:cNvPr id="255" name="TextBox 254">
            <a:extLst>
              <a:ext uri="{FF2B5EF4-FFF2-40B4-BE49-F238E27FC236}">
                <a16:creationId xmlns:a16="http://schemas.microsoft.com/office/drawing/2014/main" id="{E23B8652-6FC7-4B0C-A7B2-FC0ACB3DEFF5}"/>
              </a:ext>
            </a:extLst>
          </p:cNvPr>
          <p:cNvSpPr txBox="1"/>
          <p:nvPr/>
        </p:nvSpPr>
        <p:spPr>
          <a:xfrm>
            <a:off x="22409967" y="27828729"/>
            <a:ext cx="5354498" cy="83099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 Table 1</a:t>
            </a:r>
            <a:r>
              <a:rPr lang="en-US" sz="2400" dirty="0">
                <a:latin typeface="Times New Roman" panose="02020603050405020304" pitchFamily="18" charset="0"/>
                <a:cs typeface="Times New Roman" panose="02020603050405020304" pitchFamily="18" charset="0"/>
              </a:rPr>
              <a:t>: Morphological parameters of the Kinnerasani Basin</a:t>
            </a:r>
            <a:endParaRPr lang="x-none" sz="2400" dirty="0">
              <a:latin typeface="Times New Roman" panose="02020603050405020304" pitchFamily="18" charset="0"/>
              <a:cs typeface="Times New Roman" panose="02020603050405020304" pitchFamily="18" charset="0"/>
            </a:endParaRPr>
          </a:p>
        </p:txBody>
      </p:sp>
      <p:sp>
        <p:nvSpPr>
          <p:cNvPr id="256" name="TextBox 255">
            <a:extLst>
              <a:ext uri="{FF2B5EF4-FFF2-40B4-BE49-F238E27FC236}">
                <a16:creationId xmlns:a16="http://schemas.microsoft.com/office/drawing/2014/main" id="{AB119AE4-3A88-4330-AFF3-D9231C755971}"/>
              </a:ext>
            </a:extLst>
          </p:cNvPr>
          <p:cNvSpPr txBox="1"/>
          <p:nvPr/>
        </p:nvSpPr>
        <p:spPr>
          <a:xfrm>
            <a:off x="29234944" y="10846589"/>
            <a:ext cx="13380087" cy="58477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Figure 7</a:t>
            </a:r>
            <a:r>
              <a:rPr lang="en-US" sz="3200" dirty="0">
                <a:latin typeface="Times New Roman" panose="02020603050405020304" pitchFamily="18" charset="0"/>
                <a:cs typeface="Times New Roman" panose="02020603050405020304" pitchFamily="18" charset="0"/>
              </a:rPr>
              <a:t>: Cumulative shift of the Right riverbank from the year 1994</a:t>
            </a:r>
            <a:endParaRPr lang="x-none" sz="3200" dirty="0">
              <a:latin typeface="Times New Roman" panose="02020603050405020304" pitchFamily="18" charset="0"/>
              <a:cs typeface="Times New Roman" panose="02020603050405020304" pitchFamily="18" charset="0"/>
            </a:endParaRPr>
          </a:p>
        </p:txBody>
      </p:sp>
      <p:sp>
        <p:nvSpPr>
          <p:cNvPr id="257" name="TextBox 256">
            <a:extLst>
              <a:ext uri="{FF2B5EF4-FFF2-40B4-BE49-F238E27FC236}">
                <a16:creationId xmlns:a16="http://schemas.microsoft.com/office/drawing/2014/main" id="{6FA43130-BE08-4D07-8DE0-BF975F14421E}"/>
              </a:ext>
            </a:extLst>
          </p:cNvPr>
          <p:cNvSpPr txBox="1"/>
          <p:nvPr/>
        </p:nvSpPr>
        <p:spPr>
          <a:xfrm>
            <a:off x="29046477" y="17629754"/>
            <a:ext cx="13380087" cy="58477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Figure 8</a:t>
            </a:r>
            <a:r>
              <a:rPr lang="en-US" sz="3200" dirty="0">
                <a:latin typeface="Times New Roman" panose="02020603050405020304" pitchFamily="18" charset="0"/>
                <a:cs typeface="Times New Roman" panose="02020603050405020304" pitchFamily="18" charset="0"/>
              </a:rPr>
              <a:t>: Cumulative shift of the Left riverbank from the year 1994</a:t>
            </a:r>
            <a:endParaRPr lang="x-none" sz="3200" dirty="0">
              <a:latin typeface="Times New Roman" panose="02020603050405020304" pitchFamily="18" charset="0"/>
              <a:cs typeface="Times New Roman" panose="02020603050405020304" pitchFamily="18" charset="0"/>
            </a:endParaRPr>
          </a:p>
        </p:txBody>
      </p:sp>
      <p:sp>
        <p:nvSpPr>
          <p:cNvPr id="258" name="Rectangle 257">
            <a:extLst>
              <a:ext uri="{FF2B5EF4-FFF2-40B4-BE49-F238E27FC236}">
                <a16:creationId xmlns:a16="http://schemas.microsoft.com/office/drawing/2014/main" id="{7E0CA906-9DEC-4A7D-B991-494799E1C931}"/>
              </a:ext>
            </a:extLst>
          </p:cNvPr>
          <p:cNvSpPr/>
          <p:nvPr/>
        </p:nvSpPr>
        <p:spPr>
          <a:xfrm>
            <a:off x="29107611" y="28951345"/>
            <a:ext cx="9173788" cy="3908762"/>
          </a:xfrm>
          <a:prstGeom prst="rect">
            <a:avLst/>
          </a:prstGeom>
        </p:spPr>
        <p:txBody>
          <a:bodyPr wrap="square">
            <a:spAutoFit/>
          </a:bodyPr>
          <a:lstStyle/>
          <a:p>
            <a:pPr marL="228600" indent="-228600" algn="just">
              <a:buFontTx/>
              <a:buAutoNum type="arabicPeriod"/>
            </a:pPr>
            <a:r>
              <a:rPr lang="en-US" sz="3200" dirty="0">
                <a:latin typeface="Times New Roman" panose="02020603050405020304" pitchFamily="18" charset="0"/>
                <a:cs typeface="Times New Roman" panose="02020603050405020304" pitchFamily="18" charset="0"/>
              </a:rPr>
              <a:t>Mueller, J.E., 1968. An introduction to the hydraulic and topographic sinuosity indexes. Ann. Assoc. Am. </a:t>
            </a:r>
            <a:r>
              <a:rPr lang="en-US" sz="3200" dirty="0" err="1">
                <a:latin typeface="Times New Roman" panose="02020603050405020304" pitchFamily="18" charset="0"/>
                <a:cs typeface="Times New Roman" panose="02020603050405020304" pitchFamily="18" charset="0"/>
              </a:rPr>
              <a:t>Geogr</a:t>
            </a:r>
            <a:r>
              <a:rPr lang="en-US" sz="3200" dirty="0">
                <a:latin typeface="Times New Roman" panose="02020603050405020304" pitchFamily="18" charset="0"/>
                <a:cs typeface="Times New Roman" panose="02020603050405020304" pitchFamily="18" charset="0"/>
              </a:rPr>
              <a:t>. 58 (2), 371–385. </a:t>
            </a:r>
          </a:p>
          <a:p>
            <a:pPr marL="228600" indent="-228600" algn="just">
              <a:buFontTx/>
              <a:buAutoNum type="arabicPeriod"/>
            </a:pPr>
            <a:r>
              <a:rPr lang="en-US" sz="3200" dirty="0">
                <a:latin typeface="Times New Roman" panose="02020603050405020304" pitchFamily="18" charset="0"/>
                <a:ea typeface="Times"/>
                <a:cs typeface="Times New Roman" panose="02020603050405020304" pitchFamily="18" charset="0"/>
                <a:sym typeface="Times"/>
              </a:rPr>
              <a:t> Thallam ,P., Ganguly,S.,2022. Perenniality Analysis of the Godavari River, India by using River Perenniality Index. </a:t>
            </a:r>
            <a:r>
              <a:rPr lang="en-US" sz="3200" i="1" dirty="0">
                <a:latin typeface="Times New Roman" panose="02020603050405020304" pitchFamily="18" charset="0"/>
                <a:ea typeface="Times"/>
                <a:cs typeface="Times New Roman" panose="02020603050405020304" pitchFamily="18" charset="0"/>
                <a:sym typeface="Times"/>
              </a:rPr>
              <a:t>American geophysical Union(AGU) fall meeting.</a:t>
            </a:r>
            <a:endParaRPr lang="en-US" sz="2400" dirty="0">
              <a:latin typeface="Times" panose="02020603050405020304" pitchFamily="18" charset="0"/>
              <a:cs typeface="Times" panose="02020603050405020304" pitchFamily="18" charset="0"/>
            </a:endParaRPr>
          </a:p>
          <a:p>
            <a:pPr marL="228600" indent="-228600" algn="just">
              <a:buAutoNum type="arabicPeriod"/>
            </a:pPr>
            <a:endParaRPr lang="en-IN" sz="2400" dirty="0">
              <a:latin typeface="Times" panose="02020603050405020304" pitchFamily="18" charset="0"/>
              <a:cs typeface="Times" panose="02020603050405020304" pitchFamily="18" charset="0"/>
            </a:endParaRPr>
          </a:p>
        </p:txBody>
      </p:sp>
      <p:sp>
        <p:nvSpPr>
          <p:cNvPr id="259" name="Text Box 42">
            <a:extLst>
              <a:ext uri="{FF2B5EF4-FFF2-40B4-BE49-F238E27FC236}">
                <a16:creationId xmlns:a16="http://schemas.microsoft.com/office/drawing/2014/main" id="{E2E556CE-92B3-47CD-9F69-54177B8D8696}"/>
              </a:ext>
            </a:extLst>
          </p:cNvPr>
          <p:cNvSpPr txBox="1">
            <a:spLocks noChangeArrowheads="1"/>
          </p:cNvSpPr>
          <p:nvPr/>
        </p:nvSpPr>
        <p:spPr bwMode="auto">
          <a:xfrm>
            <a:off x="17040434" y="22336028"/>
            <a:ext cx="9067800" cy="707886"/>
          </a:xfrm>
          <a:prstGeom prst="rect">
            <a:avLst/>
          </a:prstGeom>
          <a:noFill/>
          <a:ln w="9525">
            <a:noFill/>
            <a:miter lim="800000"/>
            <a:headEnd/>
            <a:tailEnd/>
          </a:ln>
          <a:effectLst/>
        </p:spPr>
        <p:txBody>
          <a:bodyPr wrap="square">
            <a:spAutoFit/>
          </a:bodyPr>
          <a:lstStyle>
            <a:lvl1pPr marL="0" indent="0" algn="ctr" defTabSz="7802411" rtl="0" eaLnBrk="1" latinLnBrk="0" hangingPunct="1">
              <a:spcBef>
                <a:spcPct val="20000"/>
              </a:spcBef>
              <a:buFont typeface="Arial" pitchFamily="34" charset="0"/>
              <a:buNone/>
              <a:tabLst/>
              <a:defRPr lang="en-US" sz="3000" b="1" kern="1200" dirty="0">
                <a:solidFill>
                  <a:schemeClr val="accent1">
                    <a:lumMod val="50000"/>
                  </a:schemeClr>
                </a:solidFill>
                <a:latin typeface="+mj-lt"/>
                <a:ea typeface="+mn-ea"/>
                <a:cs typeface="+mn-cs"/>
              </a:defRPr>
            </a:lvl1pPr>
            <a:lvl2pPr marL="1354653" indent="-1354653" algn="l" defTabSz="7802411" rtl="0" eaLnBrk="1" latinLnBrk="0" hangingPunct="1">
              <a:spcBef>
                <a:spcPct val="20000"/>
              </a:spcBef>
              <a:buFont typeface="Arial" pitchFamily="34" charset="0"/>
              <a:buChar char="–"/>
              <a:tabLst/>
              <a:defRPr lang="en-US" sz="3200" kern="1200" smtClean="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lang="en-US" sz="2000" kern="1200" smtClean="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lang="en-US" sz="1600" kern="1200" smtClean="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lang="en-US" sz="1600"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pPr defTabSz="4389438">
              <a:spcBef>
                <a:spcPct val="50000"/>
              </a:spcBef>
            </a:pPr>
            <a:r>
              <a:rPr lang="en-IN" sz="4000" dirty="0">
                <a:solidFill>
                  <a:srgbClr val="0070C0"/>
                </a:solidFill>
                <a:latin typeface="Times New Roman" panose="02020603050405020304" pitchFamily="18" charset="0"/>
                <a:cs typeface="Times New Roman" panose="02020603050405020304" pitchFamily="18" charset="0"/>
              </a:rPr>
              <a:t>Results</a:t>
            </a:r>
          </a:p>
        </p:txBody>
      </p:sp>
      <p:pic>
        <p:nvPicPr>
          <p:cNvPr id="6" name="Picture 5">
            <a:extLst>
              <a:ext uri="{FF2B5EF4-FFF2-40B4-BE49-F238E27FC236}">
                <a16:creationId xmlns:a16="http://schemas.microsoft.com/office/drawing/2014/main" id="{04B0AE4F-E9C7-4B9C-B494-CFB99FAC6E3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1495078" y="28143290"/>
            <a:ext cx="2356111" cy="3096357"/>
          </a:xfrm>
          <a:prstGeom prst="rect">
            <a:avLst/>
          </a:prstGeom>
          <a:ln w="15875">
            <a:solidFill>
              <a:schemeClr val="tx1"/>
            </a:solidFill>
          </a:ln>
        </p:spPr>
      </p:pic>
    </p:spTree>
    <p:extLst>
      <p:ext uri="{BB962C8B-B14F-4D97-AF65-F5344CB8AC3E}">
        <p14:creationId xmlns:p14="http://schemas.microsoft.com/office/powerpoint/2010/main" val="183389920"/>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FA1BCBBE-DDC6-9342-80DD-73272B52D67C}"/>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917552B4-2336-2548-AC25-7992FF197E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1575</TotalTime>
  <Words>890</Words>
  <Application>Microsoft Office PowerPoint</Application>
  <PresentationFormat>Custom</PresentationFormat>
  <Paragraphs>103</Paragraphs>
  <Slides>1</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vt:i4>
      </vt:variant>
    </vt:vector>
  </HeadingPairs>
  <TitlesOfParts>
    <vt:vector size="14" baseType="lpstr">
      <vt:lpstr>Arial</vt:lpstr>
      <vt:lpstr>Arial Black</vt:lpstr>
      <vt:lpstr>Arial Narrow</vt:lpstr>
      <vt:lpstr>Book Antiqua</vt:lpstr>
      <vt:lpstr>Calibri</vt:lpstr>
      <vt:lpstr>Cambria Math</vt:lpstr>
      <vt:lpstr>Courier New</vt:lpstr>
      <vt:lpstr>Open Sans</vt:lpstr>
      <vt:lpstr>Times</vt:lpstr>
      <vt:lpstr>Times New Roman</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Argyris Kotoulas</dc:creator>
  <dc:description>This template is the property of PosterPresentations.com. Call us if you need help with this poster template._x000d_
1-866-649-3004           _x000d_
 (c)PosterPresentations.com</dc:description>
  <cp:lastModifiedBy>HPC</cp:lastModifiedBy>
  <cp:revision>107</cp:revision>
  <dcterms:created xsi:type="dcterms:W3CDTF">2019-01-07T21:49:45Z</dcterms:created>
  <dcterms:modified xsi:type="dcterms:W3CDTF">2023-04-25T09:03:40Z</dcterms:modified>
</cp:coreProperties>
</file>