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419" r:id="rId2"/>
    <p:sldId id="421" r:id="rId3"/>
    <p:sldId id="420" r:id="rId4"/>
    <p:sldId id="404" r:id="rId5"/>
    <p:sldId id="402" r:id="rId6"/>
    <p:sldId id="407" r:id="rId7"/>
    <p:sldId id="410" r:id="rId8"/>
    <p:sldId id="415" r:id="rId9"/>
    <p:sldId id="29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9998"/>
    <a:srgbClr val="255769"/>
    <a:srgbClr val="BB3E6D"/>
    <a:srgbClr val="EEB3E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2"/>
    <p:restoredTop sz="94659"/>
  </p:normalViewPr>
  <p:slideViewPr>
    <p:cSldViewPr snapToGrid="0" snapToObjects="1">
      <p:cViewPr>
        <p:scale>
          <a:sx n="86" d="100"/>
          <a:sy n="86" d="100"/>
        </p:scale>
        <p:origin x="1680"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C0839-2EA4-764A-9D7D-EBC9E1D38DA3}" type="datetimeFigureOut">
              <a:rPr lang="en-US" smtClean="0"/>
              <a:t>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F6F43-D9C1-AD42-A2A3-5D7B62A88C5E}" type="slidenum">
              <a:rPr lang="en-US" smtClean="0"/>
              <a:t>‹#›</a:t>
            </a:fld>
            <a:endParaRPr lang="en-US"/>
          </a:p>
        </p:txBody>
      </p:sp>
    </p:spTree>
    <p:extLst>
      <p:ext uri="{BB962C8B-B14F-4D97-AF65-F5344CB8AC3E}">
        <p14:creationId xmlns:p14="http://schemas.microsoft.com/office/powerpoint/2010/main" val="225313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Observations of Earth’s bow shock have shown that a disordered or turbulent transition region can generate thin current sheets at ion and electron kinetic scales. Indeed, a recent survey of current sheets in the shock has shown that active reconnection occurs across the full range of shock parameters associated Earth’s bow shock. Furthermore, hybrid and particle-in-cell simulations have also shown that reconnection in the transition region can generate magnetic islands (in 2D), flux ropes (in 3D) and similar rope-like “twisted field” current structures. Using observations of Earth’s bow shock by NASA’s Magnetospheric Multiscale mission (MMS), we have identified several of these rope-like current structures embedded in the shock transition region. In each case the associated shock crossings also have observations of active magnetic reconnection. In contrast to typical models of flux ropes, several identified events exhibit an “inverted” rope-like structure for which the axial, core field is anti-parallel to the background, resulting in a full 360° rotation of the magnetic field. By examining the generation of reconnecting structures in hybrid particle-in-cell simulations, we show that these inverted rope-like structures can be generated by instabilities of whistler waves in the shock foot. The structures then contract as they are </a:t>
            </a:r>
            <a:r>
              <a:rPr lang="en-GB" sz="1200" kern="1200" dirty="0" err="1">
                <a:solidFill>
                  <a:schemeClr val="tx1"/>
                </a:solidFill>
                <a:effectLst/>
                <a:latin typeface="+mn-lt"/>
                <a:ea typeface="+mn-ea"/>
                <a:cs typeface="+mn-cs"/>
              </a:rPr>
              <a:t>convected</a:t>
            </a:r>
            <a:r>
              <a:rPr lang="en-GB" sz="1200" kern="1200" dirty="0">
                <a:solidFill>
                  <a:schemeClr val="tx1"/>
                </a:solidFill>
                <a:effectLst/>
                <a:latin typeface="+mn-lt"/>
                <a:ea typeface="+mn-ea"/>
                <a:cs typeface="+mn-cs"/>
              </a:rPr>
              <a:t> downstream towards the </a:t>
            </a:r>
            <a:r>
              <a:rPr lang="en-GB" sz="1200" kern="1200" dirty="0" err="1">
                <a:solidFill>
                  <a:schemeClr val="tx1"/>
                </a:solidFill>
                <a:effectLst/>
                <a:latin typeface="+mn-lt"/>
                <a:ea typeface="+mn-ea"/>
                <a:cs typeface="+mn-cs"/>
              </a:rPr>
              <a:t>magnetosheath</a:t>
            </a:r>
            <a:r>
              <a:rPr lang="en-GB" sz="1200" kern="1200" dirty="0">
                <a:solidFill>
                  <a:schemeClr val="tx1"/>
                </a:solidFill>
                <a:effectLst/>
                <a:latin typeface="+mn-lt"/>
                <a:ea typeface="+mn-ea"/>
                <a:cs typeface="+mn-cs"/>
              </a:rPr>
              <a:t>. Using multi-spacecraft analyses to measure size and contraction rates of the inverted rope-like structures observed by MMS, we associate our case studies with different stages of the life of these structures as seen in hybrid simulations. We also explore these current structures as sites for heating and particle acceleration.</a:t>
            </a:r>
          </a:p>
          <a:p>
            <a:endParaRPr lang="en-US" dirty="0"/>
          </a:p>
        </p:txBody>
      </p:sp>
      <p:sp>
        <p:nvSpPr>
          <p:cNvPr id="4" name="Slide Number Placeholder 3"/>
          <p:cNvSpPr>
            <a:spLocks noGrp="1"/>
          </p:cNvSpPr>
          <p:nvPr>
            <p:ph type="sldNum" sz="quarter" idx="5"/>
          </p:nvPr>
        </p:nvSpPr>
        <p:spPr/>
        <p:txBody>
          <a:bodyPr/>
          <a:lstStyle/>
          <a:p>
            <a:fld id="{E542150D-275E-3745-A833-1E13E372993D}" type="slidenum">
              <a:rPr lang="en-US" smtClean="0"/>
              <a:t>1</a:t>
            </a:fld>
            <a:endParaRPr lang="en-US"/>
          </a:p>
        </p:txBody>
      </p:sp>
    </p:spTree>
    <p:extLst>
      <p:ext uri="{BB962C8B-B14F-4D97-AF65-F5344CB8AC3E}">
        <p14:creationId xmlns:p14="http://schemas.microsoft.com/office/powerpoint/2010/main" val="51283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7B4227-17E9-0149-9D21-AECDD00E343C}" type="slidenum">
              <a:rPr lang="en-US" smtClean="0"/>
              <a:t>5</a:t>
            </a:fld>
            <a:endParaRPr lang="en-US"/>
          </a:p>
        </p:txBody>
      </p:sp>
    </p:spTree>
    <p:extLst>
      <p:ext uri="{BB962C8B-B14F-4D97-AF65-F5344CB8AC3E}">
        <p14:creationId xmlns:p14="http://schemas.microsoft.com/office/powerpoint/2010/main" val="375778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7B4227-17E9-0149-9D21-AECDD00E343C}" type="slidenum">
              <a:rPr lang="en-US" smtClean="0"/>
              <a:t>9</a:t>
            </a:fld>
            <a:endParaRPr lang="en-US"/>
          </a:p>
        </p:txBody>
      </p:sp>
    </p:spTree>
    <p:extLst>
      <p:ext uri="{BB962C8B-B14F-4D97-AF65-F5344CB8AC3E}">
        <p14:creationId xmlns:p14="http://schemas.microsoft.com/office/powerpoint/2010/main" val="129404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4CBE27-B0C5-4A47-A745-700DA00C2EBF}"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182479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CBE27-B0C5-4A47-A745-700DA00C2EBF}"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223935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CBE27-B0C5-4A47-A745-700DA00C2EBF}"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3202948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4CBE27-B0C5-4A47-A745-700DA00C2EBF}"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2424137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4CBE27-B0C5-4A47-A745-700DA00C2EBF}" type="datetimeFigureOut">
              <a:rPr lang="en-US" smtClean="0"/>
              <a:t>4/14/23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104192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4CBE27-B0C5-4A47-A745-700DA00C2EBF}"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251325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4CBE27-B0C5-4A47-A745-700DA00C2EBF}" type="datetimeFigureOut">
              <a:rPr lang="en-US" smtClean="0"/>
              <a:t>4/14/23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39669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4CBE27-B0C5-4A47-A745-700DA00C2EBF}" type="datetimeFigureOut">
              <a:rPr lang="en-US" smtClean="0"/>
              <a:t>4/14/23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370376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CBE27-B0C5-4A47-A745-700DA00C2EBF}" type="datetimeFigureOut">
              <a:rPr lang="en-US" smtClean="0"/>
              <a:t>4/14/23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138252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4CBE27-B0C5-4A47-A745-700DA00C2EBF}"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2791338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4CBE27-B0C5-4A47-A745-700DA00C2EBF}" type="datetimeFigureOut">
              <a:rPr lang="en-US" smtClean="0"/>
              <a:t>4/14/23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F64D0B-A043-844C-B3D6-A342DAFD57B0}" type="slidenum">
              <a:rPr lang="en-US" smtClean="0"/>
              <a:t>‹#›</a:t>
            </a:fld>
            <a:endParaRPr lang="en-US"/>
          </a:p>
        </p:txBody>
      </p:sp>
    </p:spTree>
    <p:extLst>
      <p:ext uri="{BB962C8B-B14F-4D97-AF65-F5344CB8AC3E}">
        <p14:creationId xmlns:p14="http://schemas.microsoft.com/office/powerpoint/2010/main" val="1559049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CBE27-B0C5-4A47-A745-700DA00C2EBF}" type="datetimeFigureOut">
              <a:rPr lang="en-US" smtClean="0"/>
              <a:t>4/14/23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64D0B-A043-844C-B3D6-A342DAFD57B0}" type="slidenum">
              <a:rPr lang="en-US" smtClean="0"/>
              <a:t>‹#›</a:t>
            </a:fld>
            <a:endParaRPr lang="en-US"/>
          </a:p>
        </p:txBody>
      </p:sp>
    </p:spTree>
    <p:extLst>
      <p:ext uri="{BB962C8B-B14F-4D97-AF65-F5344CB8AC3E}">
        <p14:creationId xmlns:p14="http://schemas.microsoft.com/office/powerpoint/2010/main" val="3956795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mailto:i.l.gingell@soton.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7">
            <a:extLst>
              <a:ext uri="{FF2B5EF4-FFF2-40B4-BE49-F238E27FC236}">
                <a16:creationId xmlns:a16="http://schemas.microsoft.com/office/drawing/2014/main" id="{DF827794-FF80-9F45-9825-1C3B4C5C9405}"/>
              </a:ext>
            </a:extLst>
          </p:cNvPr>
          <p:cNvPicPr>
            <a:picLocks noChangeAspect="1"/>
          </p:cNvPicPr>
          <p:nvPr/>
        </p:nvPicPr>
        <p:blipFill rotWithShape="1">
          <a:blip r:embed="rId3" cstate="screen">
            <a:lum/>
            <a:alphaModFix/>
            <a:extLst>
              <a:ext uri="{28A0092B-C50C-407E-A947-70E740481C1C}">
                <a14:useLocalDpi xmlns:a14="http://schemas.microsoft.com/office/drawing/2010/main"/>
              </a:ext>
            </a:extLst>
          </a:blip>
          <a:srcRect b="33262"/>
          <a:stretch/>
        </p:blipFill>
        <p:spPr>
          <a:xfrm>
            <a:off x="-393746" y="1451889"/>
            <a:ext cx="12892746" cy="5395095"/>
          </a:xfrm>
          <a:prstGeom prst="rect">
            <a:avLst/>
          </a:prstGeom>
          <a:noFill/>
          <a:ln cap="flat">
            <a:noFill/>
          </a:ln>
          <a:effectLst/>
        </p:spPr>
      </p:pic>
      <p:sp>
        <p:nvSpPr>
          <p:cNvPr id="4" name="Oval 3">
            <a:extLst>
              <a:ext uri="{FF2B5EF4-FFF2-40B4-BE49-F238E27FC236}">
                <a16:creationId xmlns:a16="http://schemas.microsoft.com/office/drawing/2014/main" id="{1206AAE6-BCAE-804B-9F7B-289F8964CF81}"/>
              </a:ext>
            </a:extLst>
          </p:cNvPr>
          <p:cNvSpPr/>
          <p:nvPr/>
        </p:nvSpPr>
        <p:spPr>
          <a:xfrm>
            <a:off x="-3477491" y="-1212962"/>
            <a:ext cx="19119273" cy="6145193"/>
          </a:xfrm>
          <a:prstGeom prst="ellipse">
            <a:avLst/>
          </a:prstGeom>
          <a:solidFill>
            <a:schemeClr val="bg1"/>
          </a:solidFill>
          <a:ln>
            <a:noFill/>
          </a:ln>
          <a:effectLst>
            <a:softEdge rad="609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291031C0-A2F0-B041-8C00-30C7D4378661}"/>
              </a:ext>
            </a:extLst>
          </p:cNvPr>
          <p:cNvSpPr txBox="1"/>
          <p:nvPr/>
        </p:nvSpPr>
        <p:spPr>
          <a:xfrm>
            <a:off x="111199" y="513908"/>
            <a:ext cx="11928401" cy="2554545"/>
          </a:xfrm>
          <a:prstGeom prst="rect">
            <a:avLst/>
          </a:prstGeom>
          <a:noFill/>
        </p:spPr>
        <p:txBody>
          <a:bodyPr wrap="square" rtlCol="0">
            <a:spAutoFit/>
          </a:bodyPr>
          <a:lstStyle/>
          <a:p>
            <a:pPr algn="ctr"/>
            <a:r>
              <a:rPr lang="en-GB" sz="3200" dirty="0"/>
              <a:t>Generation and Decay of Reconnecting Current Structures Downstream of the Bow Shock: </a:t>
            </a:r>
            <a:br>
              <a:rPr lang="en-GB" sz="3200" dirty="0"/>
            </a:br>
            <a:r>
              <a:rPr lang="en-GB" sz="3200" dirty="0"/>
              <a:t>3D Hybrid Simulations</a:t>
            </a:r>
          </a:p>
          <a:p>
            <a:pPr algn="ctr"/>
            <a:r>
              <a:rPr lang="en-GB" sz="1200" dirty="0"/>
              <a:t> </a:t>
            </a:r>
            <a:endParaRPr lang="en-GB" sz="2800" dirty="0"/>
          </a:p>
          <a:p>
            <a:pPr algn="ctr"/>
            <a:r>
              <a:rPr lang="en-GB" b="1" dirty="0"/>
              <a:t>Imogen Gingell</a:t>
            </a:r>
            <a:r>
              <a:rPr lang="en-GB" baseline="30000" dirty="0"/>
              <a:t>1 </a:t>
            </a:r>
            <a:r>
              <a:rPr lang="en-GB" dirty="0"/>
              <a:t>(</a:t>
            </a:r>
            <a:r>
              <a:rPr lang="en-GB" dirty="0">
                <a:hlinkClick r:id="rId4"/>
              </a:rPr>
              <a:t>i.l.gingell@soton.ac.uk</a:t>
            </a:r>
            <a:r>
              <a:rPr lang="en-GB" dirty="0"/>
              <a:t>)</a:t>
            </a:r>
          </a:p>
          <a:p>
            <a:pPr algn="ctr"/>
            <a:r>
              <a:rPr lang="en-GB" dirty="0"/>
              <a:t>S.J. Schwartz</a:t>
            </a:r>
            <a:r>
              <a:rPr lang="en-GB" baseline="30000" dirty="0"/>
              <a:t>2,3</a:t>
            </a:r>
            <a:r>
              <a:rPr lang="en-GB" dirty="0"/>
              <a:t>, H. Kucharek</a:t>
            </a:r>
            <a:r>
              <a:rPr lang="en-GB" baseline="30000" dirty="0"/>
              <a:t>4</a:t>
            </a:r>
            <a:r>
              <a:rPr lang="en-GB" dirty="0"/>
              <a:t>, C. Farrugia</a:t>
            </a:r>
            <a:r>
              <a:rPr lang="en-GB" baseline="30000" dirty="0"/>
              <a:t>4</a:t>
            </a:r>
            <a:r>
              <a:rPr lang="en-GB" dirty="0"/>
              <a:t>, L. Fryer</a:t>
            </a:r>
            <a:r>
              <a:rPr lang="en-GB" baseline="30000" dirty="0"/>
              <a:t>1</a:t>
            </a:r>
            <a:r>
              <a:rPr lang="en-GB" dirty="0"/>
              <a:t>, J. Plank</a:t>
            </a:r>
            <a:r>
              <a:rPr lang="en-GB" baseline="30000" dirty="0"/>
              <a:t>1</a:t>
            </a:r>
            <a:r>
              <a:rPr lang="en-GB" dirty="0"/>
              <a:t>, K. J. Trattner</a:t>
            </a:r>
            <a:r>
              <a:rPr lang="en-GB" baseline="30000" dirty="0"/>
              <a:t>3</a:t>
            </a:r>
          </a:p>
          <a:p>
            <a:pPr algn="ctr"/>
            <a:r>
              <a:rPr lang="en-GB" sz="1600" kern="150" dirty="0">
                <a:ea typeface="WenQuanYi Zen Hei Sharp"/>
                <a:cs typeface="Lucida Sans Unicode" panose="020B0602030504020204" pitchFamily="34" charset="0"/>
              </a:rPr>
              <a:t>1 - Southampton, UK; 2 - Imperial College London, UK; 3 - LASP, Uni. Colorado, USA; 4 - Uni. New Hampshire, USA</a:t>
            </a:r>
            <a:endParaRPr lang="en-US" sz="1600" dirty="0"/>
          </a:p>
        </p:txBody>
      </p:sp>
      <p:grpSp>
        <p:nvGrpSpPr>
          <p:cNvPr id="3" name="Group 2">
            <a:extLst>
              <a:ext uri="{FF2B5EF4-FFF2-40B4-BE49-F238E27FC236}">
                <a16:creationId xmlns:a16="http://schemas.microsoft.com/office/drawing/2014/main" id="{1A570391-388F-024A-BDDC-1AFDAAD49547}"/>
              </a:ext>
            </a:extLst>
          </p:cNvPr>
          <p:cNvGrpSpPr/>
          <p:nvPr/>
        </p:nvGrpSpPr>
        <p:grpSpPr>
          <a:xfrm>
            <a:off x="0" y="6063823"/>
            <a:ext cx="12192000" cy="952199"/>
            <a:chOff x="0" y="6063823"/>
            <a:chExt cx="12192000" cy="952199"/>
          </a:xfrm>
        </p:grpSpPr>
        <p:sp>
          <p:nvSpPr>
            <p:cNvPr id="36" name="Rectangle 35">
              <a:extLst>
                <a:ext uri="{FF2B5EF4-FFF2-40B4-BE49-F238E27FC236}">
                  <a16:creationId xmlns:a16="http://schemas.microsoft.com/office/drawing/2014/main" id="{E37354EF-7B70-2F47-BEB5-7B7A4118B15B}"/>
                </a:ext>
              </a:extLst>
            </p:cNvPr>
            <p:cNvSpPr/>
            <p:nvPr/>
          </p:nvSpPr>
          <p:spPr>
            <a:xfrm>
              <a:off x="0" y="6221846"/>
              <a:ext cx="12192000" cy="636155"/>
            </a:xfrm>
            <a:prstGeom prst="rect">
              <a:avLst/>
            </a:prstGeom>
            <a:solidFill>
              <a:srgbClr val="005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1901B2A-8EEA-564A-AE2F-3E455150C109}"/>
                </a:ext>
              </a:extLst>
            </p:cNvPr>
            <p:cNvSpPr txBox="1"/>
            <p:nvPr/>
          </p:nvSpPr>
          <p:spPr>
            <a:xfrm>
              <a:off x="9051635" y="6262209"/>
              <a:ext cx="3094182" cy="584775"/>
            </a:xfrm>
            <a:prstGeom prst="rect">
              <a:avLst/>
            </a:prstGeom>
            <a:noFill/>
          </p:spPr>
          <p:txBody>
            <a:bodyPr wrap="square" rtlCol="0">
              <a:spAutoFit/>
            </a:bodyPr>
            <a:lstStyle/>
            <a:p>
              <a:pPr algn="r"/>
              <a:r>
                <a:rPr lang="en-US" sz="1600" dirty="0">
                  <a:solidFill>
                    <a:schemeClr val="bg1"/>
                  </a:solidFill>
                </a:rPr>
                <a:t>Imogen Gingell</a:t>
              </a:r>
            </a:p>
            <a:p>
              <a:pPr algn="r"/>
              <a:r>
                <a:rPr lang="en-US" sz="1600" dirty="0" err="1">
                  <a:solidFill>
                    <a:schemeClr val="bg1"/>
                  </a:solidFill>
                </a:rPr>
                <a:t>i.l.gingell@soton.ac.uk</a:t>
              </a:r>
              <a:endParaRPr lang="en-US" sz="1600" dirty="0">
                <a:solidFill>
                  <a:schemeClr val="bg1"/>
                </a:solidFill>
              </a:endParaRPr>
            </a:p>
          </p:txBody>
        </p:sp>
        <p:pic>
          <p:nvPicPr>
            <p:cNvPr id="38" name="Picture 37">
              <a:extLst>
                <a:ext uri="{FF2B5EF4-FFF2-40B4-BE49-F238E27FC236}">
                  <a16:creationId xmlns:a16="http://schemas.microsoft.com/office/drawing/2014/main" id="{F1077FEA-4C1B-8B49-BE98-18F5CE5B5321}"/>
                </a:ext>
              </a:extLst>
            </p:cNvPr>
            <p:cNvPicPr>
              <a:picLocks noChangeAspect="1"/>
            </p:cNvPicPr>
            <p:nvPr/>
          </p:nvPicPr>
          <p:blipFill>
            <a:blip r:embed="rId5"/>
            <a:stretch>
              <a:fillRect/>
            </a:stretch>
          </p:blipFill>
          <p:spPr>
            <a:xfrm>
              <a:off x="111199" y="6063823"/>
              <a:ext cx="2303707" cy="952199"/>
            </a:xfrm>
            <a:prstGeom prst="rect">
              <a:avLst/>
            </a:prstGeom>
          </p:spPr>
        </p:pic>
      </p:grpSp>
      <p:pic>
        <p:nvPicPr>
          <p:cNvPr id="13" name="Picture 12">
            <a:extLst>
              <a:ext uri="{FF2B5EF4-FFF2-40B4-BE49-F238E27FC236}">
                <a16:creationId xmlns:a16="http://schemas.microsoft.com/office/drawing/2014/main" id="{7C79DFDC-E280-E540-B6FB-82645AE2C106}"/>
              </a:ext>
            </a:extLst>
          </p:cNvPr>
          <p:cNvPicPr>
            <a:picLocks noChangeAspect="1"/>
          </p:cNvPicPr>
          <p:nvPr/>
        </p:nvPicPr>
        <p:blipFill>
          <a:blip r:embed="rId6"/>
          <a:stretch>
            <a:fillRect/>
          </a:stretch>
        </p:blipFill>
        <p:spPr>
          <a:xfrm>
            <a:off x="27336452" y="1189385"/>
            <a:ext cx="2789361" cy="2708089"/>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2" name="Rectangle 1">
            <a:extLst>
              <a:ext uri="{FF2B5EF4-FFF2-40B4-BE49-F238E27FC236}">
                <a16:creationId xmlns:a16="http://schemas.microsoft.com/office/drawing/2014/main" id="{CFEA5061-54F4-D048-912D-F5EC7FF3D94C}"/>
              </a:ext>
            </a:extLst>
          </p:cNvPr>
          <p:cNvSpPr/>
          <p:nvPr/>
        </p:nvSpPr>
        <p:spPr>
          <a:xfrm>
            <a:off x="2013118" y="3132447"/>
            <a:ext cx="7885049" cy="646331"/>
          </a:xfrm>
          <a:prstGeom prst="rect">
            <a:avLst/>
          </a:prstGeom>
        </p:spPr>
        <p:txBody>
          <a:bodyPr wrap="square">
            <a:spAutoFit/>
          </a:bodyPr>
          <a:lstStyle/>
          <a:p>
            <a:pPr algn="ctr"/>
            <a:r>
              <a:rPr lang="en-GB" dirty="0">
                <a:solidFill>
                  <a:srgbClr val="FF0000"/>
                </a:solidFill>
                <a:ea typeface="Calibri" panose="020F0502020204030204" pitchFamily="34" charset="0"/>
                <a:cs typeface="Times New Roman" panose="02020603050405020304" pitchFamily="18" charset="0"/>
              </a:rPr>
              <a:t>Based on: Gingell et al. </a:t>
            </a:r>
            <a:r>
              <a:rPr lang="en-GB" i="1" dirty="0">
                <a:solidFill>
                  <a:srgbClr val="FF0000"/>
                </a:solidFill>
                <a:ea typeface="Calibri" panose="020F0502020204030204" pitchFamily="34" charset="0"/>
                <a:cs typeface="Times New Roman" panose="02020603050405020304" pitchFamily="18" charset="0"/>
              </a:rPr>
              <a:t>Physics of Plasmas 30, 012902 (2023); </a:t>
            </a:r>
          </a:p>
          <a:p>
            <a:pPr algn="ctr"/>
            <a:r>
              <a:rPr lang="en-GB" i="1" dirty="0">
                <a:solidFill>
                  <a:srgbClr val="FF0000"/>
                </a:solidFill>
                <a:ea typeface="Calibri" panose="020F0502020204030204" pitchFamily="34" charset="0"/>
                <a:cs typeface="Times New Roman" panose="02020603050405020304" pitchFamily="18" charset="0"/>
              </a:rPr>
              <a:t>doi:10.1063/5.0129084</a:t>
            </a:r>
            <a:endParaRPr lang="en-US" dirty="0"/>
          </a:p>
        </p:txBody>
      </p:sp>
    </p:spTree>
    <p:extLst>
      <p:ext uri="{BB962C8B-B14F-4D97-AF65-F5344CB8AC3E}">
        <p14:creationId xmlns:p14="http://schemas.microsoft.com/office/powerpoint/2010/main" val="144647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9C91FEF7-DCE4-DB43-A95C-35CD62B403F7}"/>
              </a:ext>
            </a:extLst>
          </p:cNvPr>
          <p:cNvSpPr txBox="1"/>
          <p:nvPr/>
        </p:nvSpPr>
        <p:spPr>
          <a:xfrm>
            <a:off x="290945" y="838533"/>
            <a:ext cx="5621630" cy="4756238"/>
          </a:xfrm>
          <a:prstGeom prst="rect">
            <a:avLst/>
          </a:prstGeom>
          <a:noFill/>
        </p:spPr>
        <p:txBody>
          <a:bodyPr wrap="square" tIns="46800" numCol="1" rtlCol="0">
            <a:spAutoFit/>
          </a:bodyPr>
          <a:lstStyle/>
          <a:p>
            <a:pPr>
              <a:spcAft>
                <a:spcPts val="600"/>
              </a:spcAft>
            </a:pPr>
            <a:r>
              <a:rPr lang="en-GB" sz="2000" dirty="0"/>
              <a:t>Gingell et al. (2017):  M</a:t>
            </a:r>
            <a:r>
              <a:rPr lang="en-GB" sz="2000" baseline="-25000" dirty="0"/>
              <a:t>A</a:t>
            </a:r>
            <a:r>
              <a:rPr lang="en-GB" sz="2000" dirty="0"/>
              <a:t> = 8,</a:t>
            </a:r>
            <a:r>
              <a:rPr lang="en-US" sz="2000" dirty="0"/>
              <a:t> </a:t>
            </a:r>
            <a:r>
              <a:rPr lang="el-GR" sz="2000" dirty="0"/>
              <a:t>θ</a:t>
            </a:r>
            <a:r>
              <a:rPr lang="en-US" sz="2000" baseline="-25000" dirty="0" err="1"/>
              <a:t>Bn</a:t>
            </a:r>
            <a:r>
              <a:rPr lang="en-US" sz="2000" dirty="0"/>
              <a:t> = 40</a:t>
            </a:r>
            <a:endParaRPr lang="en-GB" sz="2000" dirty="0"/>
          </a:p>
          <a:p>
            <a:pPr>
              <a:spcAft>
                <a:spcPts val="600"/>
              </a:spcAft>
            </a:pPr>
            <a:r>
              <a:rPr lang="en-GB" sz="2000" dirty="0" err="1"/>
              <a:t>Bessho</a:t>
            </a:r>
            <a:r>
              <a:rPr lang="en-GB" sz="2000" dirty="0"/>
              <a:t> et al. (2019, 2020): </a:t>
            </a:r>
            <a:r>
              <a:rPr lang="en-US" sz="2000" dirty="0"/>
              <a:t>M</a:t>
            </a:r>
            <a:r>
              <a:rPr lang="en-US" sz="2000" baseline="-25000" dirty="0"/>
              <a:t>A</a:t>
            </a:r>
            <a:r>
              <a:rPr lang="en-US" sz="2000" dirty="0"/>
              <a:t> = 11.4, 6.5, </a:t>
            </a:r>
            <a:r>
              <a:rPr lang="el-GR" sz="2000" dirty="0"/>
              <a:t>θ</a:t>
            </a:r>
            <a:r>
              <a:rPr lang="en-US" sz="2000" baseline="-25000" dirty="0" err="1"/>
              <a:t>Bn</a:t>
            </a:r>
            <a:r>
              <a:rPr lang="en-US" sz="2000" dirty="0"/>
              <a:t> = 25</a:t>
            </a:r>
          </a:p>
          <a:p>
            <a:pPr marL="285750" indent="-285750">
              <a:spcAft>
                <a:spcPts val="600"/>
              </a:spcAft>
              <a:buFont typeface="Arial" panose="020B0604020202020204" pitchFamily="34" charset="0"/>
              <a:buChar char="•"/>
            </a:pPr>
            <a:r>
              <a:rPr lang="en-GB" sz="2000" dirty="0"/>
              <a:t>‘Long wavelength’ mode likely driven by the </a:t>
            </a:r>
            <a:r>
              <a:rPr lang="en-GB" sz="2000" b="1" dirty="0"/>
              <a:t>back-streaming ions</a:t>
            </a:r>
            <a:r>
              <a:rPr lang="en-GB" sz="2000" dirty="0"/>
              <a:t>.</a:t>
            </a:r>
          </a:p>
          <a:p>
            <a:pPr marL="285750" indent="-285750">
              <a:spcAft>
                <a:spcPts val="600"/>
              </a:spcAft>
              <a:buFont typeface="Arial" panose="020B0604020202020204" pitchFamily="34" charset="0"/>
              <a:buChar char="•"/>
            </a:pPr>
            <a:r>
              <a:rPr lang="en-GB" sz="2000" dirty="0"/>
              <a:t>‘Short wavelength’ mode associated with whistler waves &amp; electron beams.</a:t>
            </a:r>
          </a:p>
          <a:p>
            <a:pPr>
              <a:spcAft>
                <a:spcPts val="600"/>
              </a:spcAft>
            </a:pPr>
            <a:r>
              <a:rPr lang="en-GB" sz="1200" dirty="0"/>
              <a:t> </a:t>
            </a:r>
            <a:endParaRPr lang="en-GB" sz="2000" dirty="0"/>
          </a:p>
          <a:p>
            <a:pPr>
              <a:spcAft>
                <a:spcPts val="600"/>
              </a:spcAft>
            </a:pPr>
            <a:r>
              <a:rPr lang="en-GB" sz="2000" dirty="0"/>
              <a:t>Lu et al. (2021):  </a:t>
            </a:r>
            <a:r>
              <a:rPr lang="en-US" sz="2000" dirty="0"/>
              <a:t>M</a:t>
            </a:r>
            <a:r>
              <a:rPr lang="en-US" sz="2000" baseline="-25000" dirty="0"/>
              <a:t>A</a:t>
            </a:r>
            <a:r>
              <a:rPr lang="en-US" sz="2000" dirty="0"/>
              <a:t> = 9.5, </a:t>
            </a:r>
            <a:r>
              <a:rPr lang="el-GR" sz="2000" dirty="0"/>
              <a:t>θ</a:t>
            </a:r>
            <a:r>
              <a:rPr lang="en-US" sz="2000" baseline="-25000" dirty="0" err="1"/>
              <a:t>Bn</a:t>
            </a:r>
            <a:r>
              <a:rPr lang="en-US" sz="2000" dirty="0"/>
              <a:t> = 60</a:t>
            </a:r>
            <a:endParaRPr lang="en-GB" sz="2000" dirty="0"/>
          </a:p>
          <a:p>
            <a:pPr>
              <a:spcAft>
                <a:spcPts val="600"/>
              </a:spcAft>
            </a:pPr>
            <a:r>
              <a:rPr lang="en-GB" sz="900" dirty="0"/>
              <a:t> </a:t>
            </a:r>
            <a:endParaRPr lang="en-GB" sz="2000" dirty="0"/>
          </a:p>
          <a:p>
            <a:pPr>
              <a:spcAft>
                <a:spcPts val="600"/>
              </a:spcAft>
            </a:pPr>
            <a:r>
              <a:rPr lang="en-GB" sz="2000" dirty="0"/>
              <a:t>Matsumoto et al. (2015):  </a:t>
            </a:r>
            <a:r>
              <a:rPr lang="en-US" sz="2000" dirty="0"/>
              <a:t>M</a:t>
            </a:r>
            <a:r>
              <a:rPr lang="en-US" sz="2000" baseline="-25000" dirty="0"/>
              <a:t>A</a:t>
            </a:r>
            <a:r>
              <a:rPr lang="en-US" sz="2000" dirty="0"/>
              <a:t> = 40</a:t>
            </a:r>
            <a:r>
              <a:rPr lang="en-US" sz="2000" baseline="-25000" dirty="0"/>
              <a:t>, </a:t>
            </a:r>
            <a:r>
              <a:rPr lang="el-GR" sz="2000" dirty="0"/>
              <a:t>θ</a:t>
            </a:r>
            <a:r>
              <a:rPr lang="en-US" sz="2000" baseline="-25000" dirty="0" err="1"/>
              <a:t>Bn</a:t>
            </a:r>
            <a:r>
              <a:rPr lang="en-US" sz="2000" dirty="0"/>
              <a:t> = 90</a:t>
            </a:r>
            <a:endParaRPr lang="en-GB" sz="2000" dirty="0"/>
          </a:p>
          <a:p>
            <a:pPr marL="285750" indent="-285750">
              <a:spcAft>
                <a:spcPts val="600"/>
              </a:spcAft>
              <a:buFont typeface="Arial" panose="020B0604020202020204" pitchFamily="34" charset="0"/>
              <a:buChar char="•"/>
            </a:pPr>
            <a:r>
              <a:rPr lang="en-GB" sz="2000" dirty="0"/>
              <a:t>Reconnection driven by an </a:t>
            </a:r>
            <a:br>
              <a:rPr lang="en-GB" sz="2000" dirty="0"/>
            </a:br>
            <a:r>
              <a:rPr lang="en-GB" sz="2000" b="1" dirty="0"/>
              <a:t>ion Weibel instability</a:t>
            </a:r>
            <a:r>
              <a:rPr lang="en-GB" sz="2000" dirty="0"/>
              <a:t>, which generates filaments in the shock foot.</a:t>
            </a:r>
          </a:p>
          <a:p>
            <a:pPr>
              <a:spcAft>
                <a:spcPts val="600"/>
              </a:spcAft>
            </a:pPr>
            <a:r>
              <a:rPr lang="en-GB" sz="900" dirty="0"/>
              <a:t> </a:t>
            </a:r>
            <a:endParaRPr lang="en-GB" sz="2000" dirty="0"/>
          </a:p>
        </p:txBody>
      </p:sp>
      <p:pic>
        <p:nvPicPr>
          <p:cNvPr id="2" name="Picture 1">
            <a:extLst>
              <a:ext uri="{FF2B5EF4-FFF2-40B4-BE49-F238E27FC236}">
                <a16:creationId xmlns:a16="http://schemas.microsoft.com/office/drawing/2014/main" id="{37023618-93D4-5147-9600-C6DB13C7DFF0}"/>
              </a:ext>
            </a:extLst>
          </p:cNvPr>
          <p:cNvPicPr>
            <a:picLocks noChangeAspect="1"/>
          </p:cNvPicPr>
          <p:nvPr/>
        </p:nvPicPr>
        <p:blipFill rotWithShape="1">
          <a:blip r:embed="rId2"/>
          <a:srcRect b="51052"/>
          <a:stretch/>
        </p:blipFill>
        <p:spPr>
          <a:xfrm>
            <a:off x="6864064" y="4365009"/>
            <a:ext cx="4544070" cy="2492991"/>
          </a:xfrm>
          <a:prstGeom prst="rect">
            <a:avLst/>
          </a:prstGeom>
        </p:spPr>
      </p:pic>
      <p:cxnSp>
        <p:nvCxnSpPr>
          <p:cNvPr id="7" name="Straight Arrow Connector 6">
            <a:extLst>
              <a:ext uri="{FF2B5EF4-FFF2-40B4-BE49-F238E27FC236}">
                <a16:creationId xmlns:a16="http://schemas.microsoft.com/office/drawing/2014/main" id="{4EE466B9-F702-524A-AA98-62EEC71A6ED6}"/>
              </a:ext>
            </a:extLst>
          </p:cNvPr>
          <p:cNvCxnSpPr>
            <a:cxnSpLocks/>
          </p:cNvCxnSpPr>
          <p:nvPr/>
        </p:nvCxnSpPr>
        <p:spPr>
          <a:xfrm>
            <a:off x="6584113" y="3211040"/>
            <a:ext cx="600927" cy="54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80B1728-E127-5F4C-A882-4A06D6FF5D8D}"/>
              </a:ext>
            </a:extLst>
          </p:cNvPr>
          <p:cNvCxnSpPr>
            <a:cxnSpLocks/>
          </p:cNvCxnSpPr>
          <p:nvPr/>
        </p:nvCxnSpPr>
        <p:spPr>
          <a:xfrm>
            <a:off x="5912575" y="4826833"/>
            <a:ext cx="1707425" cy="2682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D8ACB9E-51EE-6A42-B557-3F4DFF0DB6C2}"/>
              </a:ext>
            </a:extLst>
          </p:cNvPr>
          <p:cNvPicPr>
            <a:picLocks noChangeAspect="1"/>
          </p:cNvPicPr>
          <p:nvPr/>
        </p:nvPicPr>
        <p:blipFill>
          <a:blip r:embed="rId3"/>
          <a:stretch>
            <a:fillRect/>
          </a:stretch>
        </p:blipFill>
        <p:spPr>
          <a:xfrm>
            <a:off x="6363685" y="999676"/>
            <a:ext cx="5280380" cy="3314173"/>
          </a:xfrm>
          <a:prstGeom prst="rect">
            <a:avLst/>
          </a:prstGeom>
        </p:spPr>
      </p:pic>
      <p:sp>
        <p:nvSpPr>
          <p:cNvPr id="16" name="TextBox 15">
            <a:extLst>
              <a:ext uri="{FF2B5EF4-FFF2-40B4-BE49-F238E27FC236}">
                <a16:creationId xmlns:a16="http://schemas.microsoft.com/office/drawing/2014/main" id="{D7CD6A2E-4014-264A-8B2D-1E2B1D747801}"/>
              </a:ext>
            </a:extLst>
          </p:cNvPr>
          <p:cNvSpPr txBox="1"/>
          <p:nvPr/>
        </p:nvSpPr>
        <p:spPr>
          <a:xfrm>
            <a:off x="10170022" y="736736"/>
            <a:ext cx="1202921" cy="307777"/>
          </a:xfrm>
          <a:prstGeom prst="rect">
            <a:avLst/>
          </a:prstGeom>
          <a:solidFill>
            <a:schemeClr val="bg1"/>
          </a:solidFill>
        </p:spPr>
        <p:txBody>
          <a:bodyPr wrap="square" rtlCol="0">
            <a:spAutoFit/>
          </a:bodyPr>
          <a:lstStyle/>
          <a:p>
            <a:r>
              <a:rPr lang="en-GB" sz="1400" dirty="0"/>
              <a:t>downstream</a:t>
            </a:r>
          </a:p>
        </p:txBody>
      </p:sp>
      <p:sp>
        <p:nvSpPr>
          <p:cNvPr id="20" name="TextBox 19">
            <a:extLst>
              <a:ext uri="{FF2B5EF4-FFF2-40B4-BE49-F238E27FC236}">
                <a16:creationId xmlns:a16="http://schemas.microsoft.com/office/drawing/2014/main" id="{2FBD2203-4650-DC46-8772-27E9A185EE10}"/>
              </a:ext>
            </a:extLst>
          </p:cNvPr>
          <p:cNvSpPr txBox="1"/>
          <p:nvPr/>
        </p:nvSpPr>
        <p:spPr>
          <a:xfrm>
            <a:off x="6612578" y="736736"/>
            <a:ext cx="1156330" cy="307777"/>
          </a:xfrm>
          <a:prstGeom prst="rect">
            <a:avLst/>
          </a:prstGeom>
          <a:solidFill>
            <a:schemeClr val="bg1"/>
          </a:solidFill>
        </p:spPr>
        <p:txBody>
          <a:bodyPr wrap="square" rtlCol="0">
            <a:spAutoFit/>
          </a:bodyPr>
          <a:lstStyle/>
          <a:p>
            <a:r>
              <a:rPr lang="en-GB" sz="1400" dirty="0"/>
              <a:t>upstream</a:t>
            </a:r>
          </a:p>
        </p:txBody>
      </p:sp>
      <p:cxnSp>
        <p:nvCxnSpPr>
          <p:cNvPr id="5" name="Straight Arrow Connector 4">
            <a:extLst>
              <a:ext uri="{FF2B5EF4-FFF2-40B4-BE49-F238E27FC236}">
                <a16:creationId xmlns:a16="http://schemas.microsoft.com/office/drawing/2014/main" id="{850F6527-0449-504C-A622-6FC8B50AFE76}"/>
              </a:ext>
            </a:extLst>
          </p:cNvPr>
          <p:cNvCxnSpPr>
            <a:cxnSpLocks/>
          </p:cNvCxnSpPr>
          <p:nvPr/>
        </p:nvCxnSpPr>
        <p:spPr>
          <a:xfrm>
            <a:off x="4729729" y="1040690"/>
            <a:ext cx="1318407" cy="426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0BF7D33-447A-C74B-AA38-D6C2A9B0A788}"/>
              </a:ext>
            </a:extLst>
          </p:cNvPr>
          <p:cNvSpPr/>
          <p:nvPr/>
        </p:nvSpPr>
        <p:spPr>
          <a:xfrm>
            <a:off x="1019331" y="5489438"/>
            <a:ext cx="5061429" cy="97418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Which shocks exhibit which reconnection mechanisms?</a:t>
            </a:r>
            <a:r>
              <a:rPr lang="en-US" sz="700" dirty="0">
                <a:solidFill>
                  <a:schemeClr val="tx1"/>
                </a:solidFill>
              </a:rPr>
              <a:t> </a:t>
            </a:r>
            <a:endParaRPr lang="en-US" sz="2000" dirty="0">
              <a:solidFill>
                <a:schemeClr val="tx1"/>
              </a:solidFill>
            </a:endParaRPr>
          </a:p>
        </p:txBody>
      </p:sp>
      <p:sp>
        <p:nvSpPr>
          <p:cNvPr id="14" name="TextBox 13">
            <a:extLst>
              <a:ext uri="{FF2B5EF4-FFF2-40B4-BE49-F238E27FC236}">
                <a16:creationId xmlns:a16="http://schemas.microsoft.com/office/drawing/2014/main" id="{5762CF5C-E308-D042-A858-D5AC022FF69E}"/>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Generation of Reconnecting Current Structures at the Bow Shock - Simulations</a:t>
            </a:r>
          </a:p>
        </p:txBody>
      </p:sp>
      <p:sp>
        <p:nvSpPr>
          <p:cNvPr id="19" name="TextBox 18">
            <a:extLst>
              <a:ext uri="{FF2B5EF4-FFF2-40B4-BE49-F238E27FC236}">
                <a16:creationId xmlns:a16="http://schemas.microsoft.com/office/drawing/2014/main" id="{45436355-E489-D445-9F31-62236DE3576B}"/>
              </a:ext>
            </a:extLst>
          </p:cNvPr>
          <p:cNvSpPr txBox="1"/>
          <p:nvPr/>
        </p:nvSpPr>
        <p:spPr>
          <a:xfrm>
            <a:off x="6781295" y="4208578"/>
            <a:ext cx="1780968" cy="307777"/>
          </a:xfrm>
          <a:prstGeom prst="rect">
            <a:avLst/>
          </a:prstGeom>
          <a:solidFill>
            <a:schemeClr val="bg1"/>
          </a:solidFill>
        </p:spPr>
        <p:txBody>
          <a:bodyPr wrap="square" rtlCol="0">
            <a:spAutoFit/>
          </a:bodyPr>
          <a:lstStyle/>
          <a:p>
            <a:r>
              <a:rPr lang="en-GB" sz="1400" dirty="0"/>
              <a:t>downstream</a:t>
            </a:r>
          </a:p>
        </p:txBody>
      </p:sp>
      <p:sp>
        <p:nvSpPr>
          <p:cNvPr id="22" name="TextBox 21">
            <a:extLst>
              <a:ext uri="{FF2B5EF4-FFF2-40B4-BE49-F238E27FC236}">
                <a16:creationId xmlns:a16="http://schemas.microsoft.com/office/drawing/2014/main" id="{519A9D9C-BF75-E040-80A3-AC58D846FDCF}"/>
              </a:ext>
            </a:extLst>
          </p:cNvPr>
          <p:cNvSpPr txBox="1"/>
          <p:nvPr/>
        </p:nvSpPr>
        <p:spPr>
          <a:xfrm>
            <a:off x="10251804" y="4208578"/>
            <a:ext cx="1156330" cy="307777"/>
          </a:xfrm>
          <a:prstGeom prst="rect">
            <a:avLst/>
          </a:prstGeom>
          <a:solidFill>
            <a:schemeClr val="bg1"/>
          </a:solidFill>
        </p:spPr>
        <p:txBody>
          <a:bodyPr wrap="square" rtlCol="0">
            <a:spAutoFit/>
          </a:bodyPr>
          <a:lstStyle/>
          <a:p>
            <a:r>
              <a:rPr lang="en-GB" sz="1400" dirty="0"/>
              <a:t>upstream</a:t>
            </a:r>
          </a:p>
        </p:txBody>
      </p:sp>
    </p:spTree>
    <p:extLst>
      <p:ext uri="{BB962C8B-B14F-4D97-AF65-F5344CB8AC3E}">
        <p14:creationId xmlns:p14="http://schemas.microsoft.com/office/powerpoint/2010/main" val="3408228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8EE1C2-2925-0C4E-B289-48AD92993AC9}"/>
              </a:ext>
            </a:extLst>
          </p:cNvPr>
          <p:cNvPicPr>
            <a:picLocks noChangeAspect="1"/>
          </p:cNvPicPr>
          <p:nvPr/>
        </p:nvPicPr>
        <p:blipFill>
          <a:blip r:embed="rId2"/>
          <a:stretch>
            <a:fillRect/>
          </a:stretch>
        </p:blipFill>
        <p:spPr>
          <a:xfrm>
            <a:off x="6290664" y="901477"/>
            <a:ext cx="5556576" cy="2692683"/>
          </a:xfrm>
          <a:prstGeom prst="rect">
            <a:avLst/>
          </a:prstGeom>
        </p:spPr>
      </p:pic>
      <p:sp>
        <p:nvSpPr>
          <p:cNvPr id="32" name="TextBox 31">
            <a:extLst>
              <a:ext uri="{FF2B5EF4-FFF2-40B4-BE49-F238E27FC236}">
                <a16:creationId xmlns:a16="http://schemas.microsoft.com/office/drawing/2014/main" id="{796688D7-EEF9-B44D-B1D4-A3EF246B6058}"/>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Decay of Reconnecting Current Structures Downstream – MMS Observations</a:t>
            </a:r>
          </a:p>
        </p:txBody>
      </p:sp>
      <p:sp>
        <p:nvSpPr>
          <p:cNvPr id="36" name="TextBox 35">
            <a:extLst>
              <a:ext uri="{FF2B5EF4-FFF2-40B4-BE49-F238E27FC236}">
                <a16:creationId xmlns:a16="http://schemas.microsoft.com/office/drawing/2014/main" id="{9C91FEF7-DCE4-DB43-A95C-35CD62B403F7}"/>
              </a:ext>
            </a:extLst>
          </p:cNvPr>
          <p:cNvSpPr txBox="1"/>
          <p:nvPr/>
        </p:nvSpPr>
        <p:spPr>
          <a:xfrm>
            <a:off x="222201" y="2201384"/>
            <a:ext cx="4776946" cy="4386907"/>
          </a:xfrm>
          <a:prstGeom prst="rect">
            <a:avLst/>
          </a:prstGeom>
          <a:noFill/>
        </p:spPr>
        <p:txBody>
          <a:bodyPr wrap="square" tIns="46800" numCol="1" rtlCol="0">
            <a:spAutoFit/>
          </a:bodyPr>
          <a:lstStyle/>
          <a:p>
            <a:pPr marL="342900" indent="-342900">
              <a:spcAft>
                <a:spcPts val="600"/>
              </a:spcAft>
              <a:buFont typeface="Arial" panose="020B0604020202020204" pitchFamily="34" charset="0"/>
              <a:buChar char="•"/>
            </a:pPr>
            <a:r>
              <a:rPr lang="en-GB" sz="2400" dirty="0"/>
              <a:t>The number of thin current sheets reduces with distance from the shock (Gingell et al. 2020), but…</a:t>
            </a:r>
          </a:p>
          <a:p>
            <a:pPr>
              <a:spcAft>
                <a:spcPts val="600"/>
              </a:spcAft>
            </a:pPr>
            <a:endParaRPr lang="en-GB" sz="2400" dirty="0"/>
          </a:p>
          <a:p>
            <a:pPr marL="342900" indent="-342900">
              <a:spcAft>
                <a:spcPts val="600"/>
              </a:spcAft>
              <a:buFont typeface="Arial" panose="020B0604020202020204" pitchFamily="34" charset="0"/>
              <a:buChar char="•"/>
            </a:pPr>
            <a:r>
              <a:rPr lang="en-GB" sz="2400" b="1" dirty="0"/>
              <a:t>The observed prevalence of current structures in the magnetosheath seems to be </a:t>
            </a:r>
            <a:br>
              <a:rPr lang="en-GB" sz="2400" b="1" dirty="0"/>
            </a:br>
            <a:r>
              <a:rPr lang="en-GB" sz="2400" b="1" dirty="0"/>
              <a:t>not strongly affected by shock parameters. </a:t>
            </a:r>
            <a:br>
              <a:rPr lang="en-GB" sz="2400" b="1" dirty="0"/>
            </a:br>
            <a:r>
              <a:rPr lang="en-GB" sz="2400" dirty="0"/>
              <a:t>(Gingell et al. 2021)</a:t>
            </a:r>
          </a:p>
          <a:p>
            <a:pPr marL="285750" indent="-285750">
              <a:spcAft>
                <a:spcPts val="600"/>
              </a:spcAft>
              <a:buFont typeface="Arial" panose="020B0604020202020204" pitchFamily="34" charset="0"/>
              <a:buChar char="•"/>
            </a:pPr>
            <a:endParaRPr lang="en-US" sz="2400" dirty="0"/>
          </a:p>
        </p:txBody>
      </p:sp>
      <p:cxnSp>
        <p:nvCxnSpPr>
          <p:cNvPr id="17" name="Straight Arrow Connector 16">
            <a:extLst>
              <a:ext uri="{FF2B5EF4-FFF2-40B4-BE49-F238E27FC236}">
                <a16:creationId xmlns:a16="http://schemas.microsoft.com/office/drawing/2014/main" id="{9166F971-ADE2-7545-B070-1208AB1E724C}"/>
              </a:ext>
            </a:extLst>
          </p:cNvPr>
          <p:cNvCxnSpPr>
            <a:cxnSpLocks/>
          </p:cNvCxnSpPr>
          <p:nvPr/>
        </p:nvCxnSpPr>
        <p:spPr>
          <a:xfrm flipV="1">
            <a:off x="4999147" y="2349566"/>
            <a:ext cx="993573" cy="30369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81EAF9B-C4F8-EB4C-998F-87A1D0DCF8E9}"/>
              </a:ext>
            </a:extLst>
          </p:cNvPr>
          <p:cNvSpPr txBox="1"/>
          <p:nvPr/>
        </p:nvSpPr>
        <p:spPr>
          <a:xfrm>
            <a:off x="8908533" y="1033773"/>
            <a:ext cx="2907143" cy="523220"/>
          </a:xfrm>
          <a:prstGeom prst="rect">
            <a:avLst/>
          </a:prstGeom>
          <a:noFill/>
        </p:spPr>
        <p:txBody>
          <a:bodyPr wrap="square" rtlCol="0">
            <a:spAutoFit/>
          </a:bodyPr>
          <a:lstStyle/>
          <a:p>
            <a:pPr algn="r"/>
            <a:r>
              <a:rPr lang="en-US" sz="1400" dirty="0"/>
              <a:t>Survey of reconnecting current sheet location (Gingell et al. 2020)</a:t>
            </a:r>
          </a:p>
        </p:txBody>
      </p:sp>
      <p:sp>
        <p:nvSpPr>
          <p:cNvPr id="13" name="TextBox 12">
            <a:extLst>
              <a:ext uri="{FF2B5EF4-FFF2-40B4-BE49-F238E27FC236}">
                <a16:creationId xmlns:a16="http://schemas.microsoft.com/office/drawing/2014/main" id="{B9072BFC-20FD-0049-A928-1A56FBE52D7C}"/>
              </a:ext>
            </a:extLst>
          </p:cNvPr>
          <p:cNvSpPr txBox="1"/>
          <p:nvPr/>
        </p:nvSpPr>
        <p:spPr>
          <a:xfrm>
            <a:off x="9457114" y="2201384"/>
            <a:ext cx="1809983" cy="584775"/>
          </a:xfrm>
          <a:prstGeom prst="rect">
            <a:avLst/>
          </a:prstGeom>
          <a:noFill/>
        </p:spPr>
        <p:txBody>
          <a:bodyPr wrap="none" rtlCol="0">
            <a:spAutoFit/>
          </a:bodyPr>
          <a:lstStyle/>
          <a:p>
            <a:r>
              <a:rPr lang="en-GB" sz="1600" dirty="0"/>
              <a:t>decay downstream </a:t>
            </a:r>
          </a:p>
          <a:p>
            <a:r>
              <a:rPr lang="en-GB" sz="1600" dirty="0"/>
              <a:t>of shock</a:t>
            </a:r>
          </a:p>
        </p:txBody>
      </p:sp>
      <p:pic>
        <p:nvPicPr>
          <p:cNvPr id="19" name="Picture 18">
            <a:extLst>
              <a:ext uri="{FF2B5EF4-FFF2-40B4-BE49-F238E27FC236}">
                <a16:creationId xmlns:a16="http://schemas.microsoft.com/office/drawing/2014/main" id="{C8348B6D-031A-D242-A7F0-B95FCED6D3C1}"/>
              </a:ext>
            </a:extLst>
          </p:cNvPr>
          <p:cNvPicPr>
            <a:picLocks noChangeAspect="1"/>
          </p:cNvPicPr>
          <p:nvPr/>
        </p:nvPicPr>
        <p:blipFill rotWithShape="1">
          <a:blip r:embed="rId3"/>
          <a:srcRect b="61779"/>
          <a:stretch/>
        </p:blipFill>
        <p:spPr>
          <a:xfrm>
            <a:off x="7579256" y="3552226"/>
            <a:ext cx="3687841" cy="296567"/>
          </a:xfrm>
          <a:prstGeom prst="rect">
            <a:avLst/>
          </a:prstGeom>
        </p:spPr>
      </p:pic>
      <p:sp>
        <p:nvSpPr>
          <p:cNvPr id="14" name="Rectangle 13">
            <a:extLst>
              <a:ext uri="{FF2B5EF4-FFF2-40B4-BE49-F238E27FC236}">
                <a16:creationId xmlns:a16="http://schemas.microsoft.com/office/drawing/2014/main" id="{C3BB6E1D-31FD-EB46-B67F-0770FE1BA06E}"/>
              </a:ext>
            </a:extLst>
          </p:cNvPr>
          <p:cNvSpPr/>
          <p:nvPr/>
        </p:nvSpPr>
        <p:spPr>
          <a:xfrm>
            <a:off x="369474" y="979122"/>
            <a:ext cx="5275431" cy="86551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dirty="0">
                <a:solidFill>
                  <a:schemeClr val="tx1"/>
                </a:solidFill>
              </a:rPr>
              <a:t>How far downstream do shock-generated reconnection sites persist?</a:t>
            </a:r>
          </a:p>
        </p:txBody>
      </p:sp>
      <p:grpSp>
        <p:nvGrpSpPr>
          <p:cNvPr id="6" name="Group 5">
            <a:extLst>
              <a:ext uri="{FF2B5EF4-FFF2-40B4-BE49-F238E27FC236}">
                <a16:creationId xmlns:a16="http://schemas.microsoft.com/office/drawing/2014/main" id="{9F748D1D-8088-D340-9D28-BB62DCB7B5B3}"/>
              </a:ext>
            </a:extLst>
          </p:cNvPr>
          <p:cNvGrpSpPr/>
          <p:nvPr/>
        </p:nvGrpSpPr>
        <p:grpSpPr>
          <a:xfrm>
            <a:off x="5297091" y="4180552"/>
            <a:ext cx="6684879" cy="2677448"/>
            <a:chOff x="3890775" y="4526280"/>
            <a:chExt cx="5720862" cy="2291337"/>
          </a:xfrm>
        </p:grpSpPr>
        <p:pic>
          <p:nvPicPr>
            <p:cNvPr id="20" name="Picture 19">
              <a:extLst>
                <a:ext uri="{FF2B5EF4-FFF2-40B4-BE49-F238E27FC236}">
                  <a16:creationId xmlns:a16="http://schemas.microsoft.com/office/drawing/2014/main" id="{413C11ED-0599-4749-9ED5-D65425A279FF}"/>
                </a:ext>
              </a:extLst>
            </p:cNvPr>
            <p:cNvPicPr>
              <a:picLocks noChangeAspect="1"/>
            </p:cNvPicPr>
            <p:nvPr/>
          </p:nvPicPr>
          <p:blipFill rotWithShape="1">
            <a:blip r:embed="rId4"/>
            <a:srcRect t="66811" r="49518"/>
            <a:stretch/>
          </p:blipFill>
          <p:spPr>
            <a:xfrm>
              <a:off x="6415926" y="4541520"/>
              <a:ext cx="3195711" cy="2276097"/>
            </a:xfrm>
            <a:prstGeom prst="rect">
              <a:avLst/>
            </a:prstGeom>
          </p:spPr>
        </p:pic>
        <p:pic>
          <p:nvPicPr>
            <p:cNvPr id="5" name="Picture 4">
              <a:extLst>
                <a:ext uri="{FF2B5EF4-FFF2-40B4-BE49-F238E27FC236}">
                  <a16:creationId xmlns:a16="http://schemas.microsoft.com/office/drawing/2014/main" id="{9E2546EF-82FF-C14E-9970-B9D59F184F79}"/>
                </a:ext>
              </a:extLst>
            </p:cNvPr>
            <p:cNvPicPr>
              <a:picLocks noChangeAspect="1"/>
            </p:cNvPicPr>
            <p:nvPr/>
          </p:nvPicPr>
          <p:blipFill rotWithShape="1">
            <a:blip r:embed="rId4"/>
            <a:srcRect t="33707" r="49518" b="33333"/>
            <a:stretch/>
          </p:blipFill>
          <p:spPr>
            <a:xfrm>
              <a:off x="3890775" y="4526280"/>
              <a:ext cx="3195711" cy="2260374"/>
            </a:xfrm>
            <a:prstGeom prst="rect">
              <a:avLst/>
            </a:prstGeom>
          </p:spPr>
        </p:pic>
      </p:grpSp>
      <p:sp>
        <p:nvSpPr>
          <p:cNvPr id="8" name="TextBox 7">
            <a:extLst>
              <a:ext uri="{FF2B5EF4-FFF2-40B4-BE49-F238E27FC236}">
                <a16:creationId xmlns:a16="http://schemas.microsoft.com/office/drawing/2014/main" id="{47270344-5035-F343-9612-D7ED61B28D9B}"/>
              </a:ext>
            </a:extLst>
          </p:cNvPr>
          <p:cNvSpPr txBox="1"/>
          <p:nvPr/>
        </p:nvSpPr>
        <p:spPr>
          <a:xfrm>
            <a:off x="10668000" y="6096000"/>
            <a:ext cx="184731" cy="369332"/>
          </a:xfrm>
          <a:prstGeom prst="rect">
            <a:avLst/>
          </a:prstGeom>
          <a:noFill/>
        </p:spPr>
        <p:txBody>
          <a:bodyPr wrap="none" rtlCol="0">
            <a:spAutoFit/>
          </a:bodyPr>
          <a:lstStyle/>
          <a:p>
            <a:endParaRPr lang="en-GB" dirty="0"/>
          </a:p>
        </p:txBody>
      </p:sp>
      <p:sp>
        <p:nvSpPr>
          <p:cNvPr id="11" name="TextBox 10">
            <a:extLst>
              <a:ext uri="{FF2B5EF4-FFF2-40B4-BE49-F238E27FC236}">
                <a16:creationId xmlns:a16="http://schemas.microsoft.com/office/drawing/2014/main" id="{60A6DF36-2DE3-2341-9152-500E73685D5B}"/>
              </a:ext>
            </a:extLst>
          </p:cNvPr>
          <p:cNvSpPr txBox="1"/>
          <p:nvPr/>
        </p:nvSpPr>
        <p:spPr>
          <a:xfrm>
            <a:off x="8949328" y="3622489"/>
            <a:ext cx="947695" cy="461665"/>
          </a:xfrm>
          <a:prstGeom prst="rect">
            <a:avLst/>
          </a:prstGeom>
          <a:noFill/>
        </p:spPr>
        <p:txBody>
          <a:bodyPr wrap="none" rtlCol="0">
            <a:spAutoFit/>
          </a:bodyPr>
          <a:lstStyle/>
          <a:p>
            <a:r>
              <a:rPr lang="en-GB" sz="2400" dirty="0" err="1"/>
              <a:t>D</a:t>
            </a:r>
            <a:r>
              <a:rPr lang="en-GB" sz="2400" baseline="-25000" dirty="0" err="1"/>
              <a:t>sh</a:t>
            </a:r>
            <a:r>
              <a:rPr lang="en-GB" sz="2400" dirty="0"/>
              <a:t>/R</a:t>
            </a:r>
            <a:r>
              <a:rPr lang="en-GB" sz="2400" baseline="-25000" dirty="0"/>
              <a:t>E</a:t>
            </a:r>
          </a:p>
        </p:txBody>
      </p:sp>
      <p:cxnSp>
        <p:nvCxnSpPr>
          <p:cNvPr id="22" name="Straight Arrow Connector 21">
            <a:extLst>
              <a:ext uri="{FF2B5EF4-FFF2-40B4-BE49-F238E27FC236}">
                <a16:creationId xmlns:a16="http://schemas.microsoft.com/office/drawing/2014/main" id="{9A56C0D7-A140-9541-AC0E-D5F09B4C1624}"/>
              </a:ext>
            </a:extLst>
          </p:cNvPr>
          <p:cNvCxnSpPr>
            <a:cxnSpLocks/>
          </p:cNvCxnSpPr>
          <p:nvPr/>
        </p:nvCxnSpPr>
        <p:spPr>
          <a:xfrm>
            <a:off x="4349582" y="4810990"/>
            <a:ext cx="734518" cy="13491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967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4F3B1549-ED72-C640-B614-0BFEADA1B910}"/>
              </a:ext>
            </a:extLst>
          </p:cNvPr>
          <p:cNvGrpSpPr/>
          <p:nvPr/>
        </p:nvGrpSpPr>
        <p:grpSpPr>
          <a:xfrm>
            <a:off x="5966499" y="683508"/>
            <a:ext cx="6114666" cy="6174492"/>
            <a:chOff x="3402957" y="777564"/>
            <a:chExt cx="5694859" cy="5434026"/>
          </a:xfrm>
        </p:grpSpPr>
        <p:pic>
          <p:nvPicPr>
            <p:cNvPr id="3" name="Picture 2">
              <a:extLst>
                <a:ext uri="{FF2B5EF4-FFF2-40B4-BE49-F238E27FC236}">
                  <a16:creationId xmlns:a16="http://schemas.microsoft.com/office/drawing/2014/main" id="{6CBC6118-4F74-0640-AA7B-92489F4217F7}"/>
                </a:ext>
              </a:extLst>
            </p:cNvPr>
            <p:cNvPicPr>
              <a:picLocks noChangeAspect="1"/>
            </p:cNvPicPr>
            <p:nvPr/>
          </p:nvPicPr>
          <p:blipFill>
            <a:blip r:embed="rId2"/>
            <a:stretch>
              <a:fillRect/>
            </a:stretch>
          </p:blipFill>
          <p:spPr>
            <a:xfrm>
              <a:off x="3402957" y="777564"/>
              <a:ext cx="5694859" cy="5434026"/>
            </a:xfrm>
            <a:prstGeom prst="rect">
              <a:avLst/>
            </a:prstGeom>
          </p:spPr>
        </p:pic>
        <p:sp>
          <p:nvSpPr>
            <p:cNvPr id="15" name="Right Arrow 14">
              <a:extLst>
                <a:ext uri="{FF2B5EF4-FFF2-40B4-BE49-F238E27FC236}">
                  <a16:creationId xmlns:a16="http://schemas.microsoft.com/office/drawing/2014/main" id="{8C0A6D82-9576-9143-A760-7384B995E8DC}"/>
                </a:ext>
              </a:extLst>
            </p:cNvPr>
            <p:cNvSpPr/>
            <p:nvPr/>
          </p:nvSpPr>
          <p:spPr>
            <a:xfrm rot="5400000">
              <a:off x="4145463" y="2167421"/>
              <a:ext cx="1110112" cy="614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Integrate in </a:t>
              </a:r>
              <a:r>
                <a:rPr lang="en-US" sz="1200" i="1" dirty="0"/>
                <a:t>y</a:t>
              </a:r>
              <a:endParaRPr lang="en-US" sz="1200" dirty="0"/>
            </a:p>
          </p:txBody>
        </p:sp>
        <p:sp>
          <p:nvSpPr>
            <p:cNvPr id="16" name="Right Arrow 15">
              <a:extLst>
                <a:ext uri="{FF2B5EF4-FFF2-40B4-BE49-F238E27FC236}">
                  <a16:creationId xmlns:a16="http://schemas.microsoft.com/office/drawing/2014/main" id="{04C58339-EBDF-2141-BBD0-6467E1A94CFF}"/>
                </a:ext>
              </a:extLst>
            </p:cNvPr>
            <p:cNvSpPr/>
            <p:nvPr/>
          </p:nvSpPr>
          <p:spPr>
            <a:xfrm rot="5400000">
              <a:off x="4370783" y="3915269"/>
              <a:ext cx="804981" cy="681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Average </a:t>
              </a:r>
            </a:p>
            <a:p>
              <a:pPr algn="ctr"/>
              <a:r>
                <a:rPr lang="en-US" sz="1200" dirty="0"/>
                <a:t>in time</a:t>
              </a:r>
            </a:p>
          </p:txBody>
        </p:sp>
        <p:sp>
          <p:nvSpPr>
            <p:cNvPr id="8" name="Rectangle 7">
              <a:extLst>
                <a:ext uri="{FF2B5EF4-FFF2-40B4-BE49-F238E27FC236}">
                  <a16:creationId xmlns:a16="http://schemas.microsoft.com/office/drawing/2014/main" id="{79FFA42A-C7FA-0D41-AD61-5B80DDA92F0F}"/>
                </a:ext>
              </a:extLst>
            </p:cNvPr>
            <p:cNvSpPr/>
            <p:nvPr/>
          </p:nvSpPr>
          <p:spPr>
            <a:xfrm>
              <a:off x="6506770" y="4488691"/>
              <a:ext cx="2591046" cy="646331"/>
            </a:xfrm>
            <a:prstGeom prst="rect">
              <a:avLst/>
            </a:prstGeom>
          </p:spPr>
          <p:txBody>
            <a:bodyPr wrap="square">
              <a:spAutoFit/>
            </a:bodyPr>
            <a:lstStyle/>
            <a:p>
              <a:r>
                <a:rPr lang="en-GB" sz="1400" dirty="0">
                  <a:cs typeface="Calibri" panose="020F0502020204030204" pitchFamily="34" charset="0"/>
                </a:rPr>
                <a:t>peaks in shock ramp</a:t>
              </a:r>
            </a:p>
            <a:p>
              <a:endParaRPr lang="en-GB" sz="1400" dirty="0">
                <a:cs typeface="Calibri" panose="020F0502020204030204" pitchFamily="34" charset="0"/>
              </a:endParaRPr>
            </a:p>
            <a:p>
              <a:r>
                <a:rPr lang="en-GB" sz="1400" dirty="0">
                  <a:cs typeface="Calibri" panose="020F0502020204030204" pitchFamily="34" charset="0"/>
                </a:rPr>
                <a:t>decays downstream</a:t>
              </a:r>
              <a:endParaRPr lang="en-US" sz="1400" dirty="0"/>
            </a:p>
          </p:txBody>
        </p:sp>
        <p:cxnSp>
          <p:nvCxnSpPr>
            <p:cNvPr id="9" name="Straight Arrow Connector 8">
              <a:extLst>
                <a:ext uri="{FF2B5EF4-FFF2-40B4-BE49-F238E27FC236}">
                  <a16:creationId xmlns:a16="http://schemas.microsoft.com/office/drawing/2014/main" id="{6974EAAA-4B8B-8C4B-8108-2A851E394EC3}"/>
                </a:ext>
              </a:extLst>
            </p:cNvPr>
            <p:cNvCxnSpPr>
              <a:cxnSpLocks/>
            </p:cNvCxnSpPr>
            <p:nvPr/>
          </p:nvCxnSpPr>
          <p:spPr>
            <a:xfrm flipH="1" flipV="1">
              <a:off x="6250386" y="4623710"/>
              <a:ext cx="256385" cy="346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4C8DB7F8-833E-3843-B29F-7BF7B3360F81}"/>
                </a:ext>
              </a:extLst>
            </p:cNvPr>
            <p:cNvCxnSpPr>
              <a:cxnSpLocks/>
            </p:cNvCxnSpPr>
            <p:nvPr/>
          </p:nvCxnSpPr>
          <p:spPr>
            <a:xfrm flipH="1">
              <a:off x="7102331" y="5194158"/>
              <a:ext cx="183052" cy="3180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EFD875B2-CFB7-4E44-93FD-0AD6A1332DF4}"/>
                </a:ext>
              </a:extLst>
            </p:cNvPr>
            <p:cNvCxnSpPr>
              <a:cxnSpLocks/>
            </p:cNvCxnSpPr>
            <p:nvPr/>
          </p:nvCxnSpPr>
          <p:spPr>
            <a:xfrm flipH="1" flipV="1">
              <a:off x="6122505" y="3200401"/>
              <a:ext cx="1162878" cy="4472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EEA0C456-8891-5A46-A141-430806C70696}"/>
                </a:ext>
              </a:extLst>
            </p:cNvPr>
            <p:cNvCxnSpPr>
              <a:cxnSpLocks/>
            </p:cNvCxnSpPr>
            <p:nvPr/>
          </p:nvCxnSpPr>
          <p:spPr>
            <a:xfrm flipH="1" flipV="1">
              <a:off x="6112565" y="3329609"/>
              <a:ext cx="1172818" cy="3180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Rectangle 27">
              <a:extLst>
                <a:ext uri="{FF2B5EF4-FFF2-40B4-BE49-F238E27FC236}">
                  <a16:creationId xmlns:a16="http://schemas.microsoft.com/office/drawing/2014/main" id="{7E39F447-4842-964B-BD32-0DAED2F5D0EF}"/>
                </a:ext>
              </a:extLst>
            </p:cNvPr>
            <p:cNvSpPr/>
            <p:nvPr/>
          </p:nvSpPr>
          <p:spPr>
            <a:xfrm>
              <a:off x="6833266" y="3606510"/>
              <a:ext cx="1412806" cy="460474"/>
            </a:xfrm>
            <a:prstGeom prst="rect">
              <a:avLst/>
            </a:prstGeom>
          </p:spPr>
          <p:txBody>
            <a:bodyPr wrap="none">
              <a:spAutoFit/>
            </a:bodyPr>
            <a:lstStyle/>
            <a:p>
              <a:pPr algn="r"/>
              <a:r>
                <a:rPr lang="en-GB" sz="1400" dirty="0">
                  <a:cs typeface="Calibri" panose="020F0502020204030204" pitchFamily="34" charset="0"/>
                </a:rPr>
                <a:t>modulated by</a:t>
              </a:r>
            </a:p>
            <a:p>
              <a:pPr algn="r"/>
              <a:r>
                <a:rPr lang="en-GB" sz="1400" dirty="0">
                  <a:cs typeface="Calibri" panose="020F0502020204030204" pitchFamily="34" charset="0"/>
                </a:rPr>
                <a:t>shock reformation</a:t>
              </a:r>
              <a:endParaRPr lang="en-US" sz="1400" dirty="0"/>
            </a:p>
          </p:txBody>
        </p:sp>
      </p:grpSp>
      <p:sp>
        <p:nvSpPr>
          <p:cNvPr id="10" name="Rectangle 9">
            <a:extLst>
              <a:ext uri="{FF2B5EF4-FFF2-40B4-BE49-F238E27FC236}">
                <a16:creationId xmlns:a16="http://schemas.microsoft.com/office/drawing/2014/main" id="{B32C7A61-B547-C641-85F4-6EF0F9207F2E}"/>
              </a:ext>
            </a:extLst>
          </p:cNvPr>
          <p:cNvSpPr/>
          <p:nvPr/>
        </p:nvSpPr>
        <p:spPr>
          <a:xfrm>
            <a:off x="318655" y="817415"/>
            <a:ext cx="5923127" cy="6278642"/>
          </a:xfrm>
          <a:prstGeom prst="rect">
            <a:avLst/>
          </a:prstGeom>
        </p:spPr>
        <p:txBody>
          <a:bodyPr wrap="square">
            <a:spAutoFit/>
          </a:bodyPr>
          <a:lstStyle/>
          <a:p>
            <a:r>
              <a:rPr lang="en-US" sz="2000" dirty="0"/>
              <a:t>Hybrid simulations over broad parameter range:</a:t>
            </a:r>
          </a:p>
          <a:p>
            <a:r>
              <a:rPr lang="en-US" sz="2000" dirty="0"/>
              <a:t>	M</a:t>
            </a:r>
            <a:r>
              <a:rPr lang="en-US" sz="2000" baseline="-25000" dirty="0"/>
              <a:t>A</a:t>
            </a:r>
            <a:r>
              <a:rPr lang="en-US" sz="2000" dirty="0"/>
              <a:t> = 3-14	</a:t>
            </a:r>
            <a:r>
              <a:rPr lang="el-GR" sz="2000" dirty="0"/>
              <a:t>θ</a:t>
            </a:r>
            <a:r>
              <a:rPr lang="en-US" sz="2000" baseline="-25000" dirty="0" err="1"/>
              <a:t>Bn</a:t>
            </a:r>
            <a:r>
              <a:rPr lang="en-US" sz="2000" dirty="0"/>
              <a:t> = 10-80</a:t>
            </a:r>
          </a:p>
          <a:p>
            <a:pPr lvl="2">
              <a:spcAft>
                <a:spcPts val="600"/>
              </a:spcAft>
            </a:pPr>
            <a:endParaRPr lang="en-US" sz="2000" dirty="0"/>
          </a:p>
          <a:p>
            <a:pPr>
              <a:spcAft>
                <a:spcPts val="600"/>
              </a:spcAft>
            </a:pPr>
            <a:r>
              <a:rPr lang="en-US" sz="2000" dirty="0">
                <a:ea typeface="Calibri" panose="020F0502020204030204" pitchFamily="34" charset="0"/>
                <a:cs typeface="Calibri" panose="020F0502020204030204" pitchFamily="34" charset="0"/>
              </a:rPr>
              <a:t>Reconnection is quantified using:</a:t>
            </a:r>
          </a:p>
          <a:p>
            <a:pPr marL="285750" indent="-285750">
              <a:spcAft>
                <a:spcPts val="600"/>
              </a:spcAft>
              <a:buFont typeface="Arial" panose="020B0604020202020204" pitchFamily="34" charset="0"/>
              <a:buChar char="•"/>
            </a:pPr>
            <a:r>
              <a:rPr lang="en-US" sz="2000" dirty="0">
                <a:solidFill>
                  <a:srgbClr val="0000FF"/>
                </a:solidFill>
                <a:ea typeface="Calibri" panose="020F0502020204030204" pitchFamily="34" charset="0"/>
                <a:cs typeface="Calibri" panose="020F0502020204030204" pitchFamily="34" charset="0"/>
              </a:rPr>
              <a:t>area occupied by closed field lines</a:t>
            </a:r>
            <a:r>
              <a:rPr lang="en-US" sz="2000" dirty="0">
                <a:ea typeface="Calibri" panose="020F0502020204030204" pitchFamily="34" charset="0"/>
                <a:cs typeface="Calibri" panose="020F0502020204030204" pitchFamily="34" charset="0"/>
              </a:rPr>
              <a:t>, or </a:t>
            </a:r>
          </a:p>
          <a:p>
            <a:pPr marL="285750" indent="-285750">
              <a:spcAft>
                <a:spcPts val="600"/>
              </a:spcAft>
              <a:buFont typeface="Arial" panose="020B0604020202020204" pitchFamily="34" charset="0"/>
              <a:buChar char="•"/>
            </a:pPr>
            <a:r>
              <a:rPr lang="en-US" sz="2000" dirty="0">
                <a:solidFill>
                  <a:srgbClr val="FF0000"/>
                </a:solidFill>
                <a:ea typeface="Calibri" panose="020F0502020204030204" pitchFamily="34" charset="0"/>
                <a:cs typeface="Calibri" panose="020F0502020204030204" pitchFamily="34" charset="0"/>
              </a:rPr>
              <a:t>number of closed-field regions</a:t>
            </a:r>
          </a:p>
          <a:p>
            <a:pPr>
              <a:spcAft>
                <a:spcPts val="600"/>
              </a:spcAft>
            </a:pPr>
            <a:endParaRPr lang="en-US" sz="2000" dirty="0">
              <a:solidFill>
                <a:srgbClr val="FF0000"/>
              </a:solidFill>
              <a:ea typeface="Calibri" panose="020F0502020204030204" pitchFamily="34" charset="0"/>
              <a:cs typeface="Calibri" panose="020F0502020204030204" pitchFamily="34" charset="0"/>
            </a:endParaRPr>
          </a:p>
          <a:p>
            <a:pPr>
              <a:spcAft>
                <a:spcPts val="600"/>
              </a:spcAft>
            </a:pPr>
            <a:r>
              <a:rPr lang="en-US" sz="2000" dirty="0">
                <a:ea typeface="Calibri" panose="020F0502020204030204" pitchFamily="34" charset="0"/>
                <a:cs typeface="Calibri" panose="020F0502020204030204" pitchFamily="34" charset="0"/>
              </a:rPr>
              <a:t>To find regions:</a:t>
            </a:r>
          </a:p>
          <a:p>
            <a:pPr marL="342900" indent="-342900">
              <a:spcAft>
                <a:spcPts val="600"/>
              </a:spcAft>
              <a:buFont typeface="Arial" panose="020B0604020202020204" pitchFamily="34" charset="0"/>
              <a:buChar char="•"/>
            </a:pPr>
            <a:r>
              <a:rPr lang="en-GB" sz="2000" dirty="0">
                <a:ea typeface="Calibri" panose="020F0502020204030204" pitchFamily="34" charset="0"/>
                <a:cs typeface="Calibri" panose="020F0502020204030204" pitchFamily="34" charset="0"/>
              </a:rPr>
              <a:t>Integrate magnetic field lines from the inflow boundary x=0, to the reflecting boundary at x=</a:t>
            </a:r>
            <a:r>
              <a:rPr lang="en-GB" sz="2000" dirty="0" err="1">
                <a:ea typeface="Calibri" panose="020F0502020204030204" pitchFamily="34" charset="0"/>
                <a:cs typeface="Calibri" panose="020F0502020204030204" pitchFamily="34" charset="0"/>
              </a:rPr>
              <a:t>x</a:t>
            </a:r>
            <a:r>
              <a:rPr lang="en-GB" sz="2000" baseline="-25000" dirty="0" err="1">
                <a:ea typeface="Calibri" panose="020F0502020204030204" pitchFamily="34" charset="0"/>
                <a:cs typeface="Calibri" panose="020F0502020204030204" pitchFamily="34" charset="0"/>
              </a:rPr>
              <a:t>max</a:t>
            </a:r>
            <a:r>
              <a:rPr lang="en-GB" sz="2000" dirty="0">
                <a:ea typeface="Calibri" panose="020F0502020204030204" pitchFamily="34" charset="0"/>
                <a:cs typeface="Calibri" panose="020F0502020204030204" pitchFamily="34" charset="0"/>
              </a:rPr>
              <a:t> </a:t>
            </a:r>
          </a:p>
          <a:p>
            <a:pPr marL="342900" indent="-342900">
              <a:spcAft>
                <a:spcPts val="600"/>
              </a:spcAft>
              <a:buFont typeface="Arial" panose="020B0604020202020204" pitchFamily="34" charset="0"/>
              <a:buChar char="•"/>
            </a:pPr>
            <a:r>
              <a:rPr lang="en-GB" sz="2000" dirty="0">
                <a:ea typeface="Calibri" panose="020F0502020204030204" pitchFamily="34" charset="0"/>
                <a:cs typeface="Calibri" panose="020F0502020204030204" pitchFamily="34" charset="0"/>
              </a:rPr>
              <a:t>‘Closed field’ regions are all cells that are </a:t>
            </a:r>
            <a:r>
              <a:rPr lang="en-GB" sz="2000" i="1" dirty="0">
                <a:ea typeface="Calibri" panose="020F0502020204030204" pitchFamily="34" charset="0"/>
                <a:cs typeface="Calibri" panose="020F0502020204030204" pitchFamily="34" charset="0"/>
              </a:rPr>
              <a:t>not</a:t>
            </a:r>
            <a:r>
              <a:rPr lang="en-GB" sz="2000" dirty="0">
                <a:ea typeface="Calibri" panose="020F0502020204030204" pitchFamily="34" charset="0"/>
                <a:cs typeface="Calibri" panose="020F0502020204030204" pitchFamily="34" charset="0"/>
              </a:rPr>
              <a:t> crossed by any of those field lines.</a:t>
            </a:r>
          </a:p>
          <a:p>
            <a:pPr>
              <a:spcAft>
                <a:spcPts val="600"/>
              </a:spcAft>
            </a:pPr>
            <a:r>
              <a:rPr lang="en-GB" sz="1200" dirty="0">
                <a:ea typeface="Calibri" panose="020F0502020204030204" pitchFamily="34" charset="0"/>
                <a:cs typeface="Calibri" panose="020F0502020204030204" pitchFamily="34" charset="0"/>
              </a:rPr>
              <a:t> </a:t>
            </a:r>
            <a:endParaRPr lang="en-GB" sz="2000" dirty="0">
              <a:ea typeface="Calibri" panose="020F0502020204030204" pitchFamily="34" charset="0"/>
              <a:cs typeface="Calibri" panose="020F0502020204030204" pitchFamily="34" charset="0"/>
            </a:endParaRPr>
          </a:p>
          <a:p>
            <a:r>
              <a:rPr lang="en-US" sz="2000" dirty="0"/>
              <a:t>For full method see: </a:t>
            </a:r>
          </a:p>
          <a:p>
            <a:r>
              <a:rPr lang="en-US" sz="2000" dirty="0"/>
              <a:t>Gingell et al. Physics of Plasmas 30, 012902 (2023); doi:10.1063/5.0129084</a:t>
            </a:r>
          </a:p>
          <a:p>
            <a:pPr marL="342900" indent="-342900">
              <a:spcAft>
                <a:spcPts val="600"/>
              </a:spcAft>
              <a:buFont typeface="Arial" panose="020B0604020202020204" pitchFamily="34" charset="0"/>
              <a:buChar char="•"/>
            </a:pPr>
            <a:endParaRPr lang="en-GB" sz="2000" dirty="0">
              <a:ea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endParaRPr lang="en-GB" sz="2000" dirty="0">
              <a:solidFill>
                <a:srgbClr val="FF0000"/>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6B581B9-6B03-B340-8C16-DE2CD99E03E5}"/>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Quantifying Reconnection</a:t>
            </a:r>
          </a:p>
        </p:txBody>
      </p:sp>
    </p:spTree>
    <p:extLst>
      <p:ext uri="{BB962C8B-B14F-4D97-AF65-F5344CB8AC3E}">
        <p14:creationId xmlns:p14="http://schemas.microsoft.com/office/powerpoint/2010/main" val="68289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7E7691E-9568-C040-A348-08B529A3D607}"/>
              </a:ext>
            </a:extLst>
          </p:cNvPr>
          <p:cNvSpPr/>
          <p:nvPr/>
        </p:nvSpPr>
        <p:spPr>
          <a:xfrm>
            <a:off x="1021899" y="6038801"/>
            <a:ext cx="4211621" cy="646331"/>
          </a:xfrm>
          <a:prstGeom prst="rect">
            <a:avLst/>
          </a:prstGeom>
        </p:spPr>
        <p:txBody>
          <a:bodyPr wrap="square">
            <a:spAutoFit/>
          </a:bodyPr>
          <a:lstStyle/>
          <a:p>
            <a:pPr>
              <a:spcAft>
                <a:spcPts val="600"/>
              </a:spcAft>
            </a:pPr>
            <a:r>
              <a:rPr lang="en-GB" dirty="0">
                <a:ea typeface="Calibri" panose="020F0502020204030204" pitchFamily="34" charset="0"/>
                <a:cs typeface="Calibri" panose="020F0502020204030204" pitchFamily="34" charset="0"/>
              </a:rPr>
              <a:t>Reconnection by this mechanism occurs </a:t>
            </a:r>
            <a:r>
              <a:rPr lang="en-GB" b="1" dirty="0">
                <a:ea typeface="Calibri" panose="020F0502020204030204" pitchFamily="34" charset="0"/>
                <a:cs typeface="Calibri" panose="020F0502020204030204" pitchFamily="34" charset="0"/>
              </a:rPr>
              <a:t>only for quasi-parallel shocks.</a:t>
            </a:r>
          </a:p>
        </p:txBody>
      </p:sp>
      <p:sp>
        <p:nvSpPr>
          <p:cNvPr id="4" name="Rectangle 3">
            <a:extLst>
              <a:ext uri="{FF2B5EF4-FFF2-40B4-BE49-F238E27FC236}">
                <a16:creationId xmlns:a16="http://schemas.microsoft.com/office/drawing/2014/main" id="{85C2DF4C-8473-5545-A025-29A09A6ED10E}"/>
              </a:ext>
            </a:extLst>
          </p:cNvPr>
          <p:cNvSpPr/>
          <p:nvPr/>
        </p:nvSpPr>
        <p:spPr>
          <a:xfrm>
            <a:off x="9545581" y="2981410"/>
            <a:ext cx="2533016" cy="3046988"/>
          </a:xfrm>
          <a:prstGeom prst="rect">
            <a:avLst/>
          </a:prstGeom>
        </p:spPr>
        <p:txBody>
          <a:bodyPr wrap="square">
            <a:spAutoFit/>
          </a:bodyPr>
          <a:lstStyle/>
          <a:p>
            <a:pPr>
              <a:spcAft>
                <a:spcPts val="600"/>
              </a:spcAft>
            </a:pPr>
            <a:r>
              <a:rPr lang="en-US" sz="2000" dirty="0"/>
              <a:t>Fit a function </a:t>
            </a:r>
          </a:p>
          <a:p>
            <a:pPr algn="ctr">
              <a:spcAft>
                <a:spcPts val="600"/>
              </a:spcAft>
            </a:pPr>
            <a:r>
              <a:rPr lang="en-US" sz="2800" i="1" dirty="0"/>
              <a:t>f ~</a:t>
            </a:r>
            <a:r>
              <a:rPr lang="en-US" sz="2800" dirty="0"/>
              <a:t> </a:t>
            </a:r>
            <a:r>
              <a:rPr lang="en-US" sz="2800" i="1" dirty="0"/>
              <a:t>e</a:t>
            </a:r>
            <a:r>
              <a:rPr lang="en-US" sz="2800" i="1" baseline="30000" dirty="0"/>
              <a:t>-</a:t>
            </a:r>
            <a:r>
              <a:rPr lang="en-GB" sz="2800" i="1" baseline="30000" dirty="0"/>
              <a:t>x/</a:t>
            </a:r>
            <a:r>
              <a:rPr lang="el-GR" sz="2800" i="1" baseline="30000" dirty="0"/>
              <a:t>ξ</a:t>
            </a:r>
            <a:r>
              <a:rPr lang="en-US" sz="2800" dirty="0"/>
              <a:t> </a:t>
            </a:r>
            <a:endParaRPr lang="en-GB" sz="2000" dirty="0">
              <a:ea typeface="Calibri" panose="020F0502020204030204" pitchFamily="34" charset="0"/>
              <a:cs typeface="Calibri" panose="020F0502020204030204" pitchFamily="34" charset="0"/>
            </a:endParaRPr>
          </a:p>
          <a:p>
            <a:pPr>
              <a:spcAft>
                <a:spcPts val="600"/>
              </a:spcAft>
            </a:pPr>
            <a:r>
              <a:rPr lang="en-GB" sz="2000" dirty="0">
                <a:ea typeface="Calibri" panose="020F0502020204030204" pitchFamily="34" charset="0"/>
                <a:cs typeface="Calibri" panose="020F0502020204030204" pitchFamily="34" charset="0"/>
              </a:rPr>
              <a:t>Typically </a:t>
            </a:r>
            <a:r>
              <a:rPr lang="el-GR" sz="2400" b="1" i="1" dirty="0"/>
              <a:t>ξ </a:t>
            </a:r>
            <a:r>
              <a:rPr lang="en-GB" sz="2400" b="1" i="1" dirty="0"/>
              <a:t> </a:t>
            </a:r>
            <a:r>
              <a:rPr lang="en-GB" sz="2400" b="1" dirty="0">
                <a:ea typeface="Calibri" panose="020F0502020204030204" pitchFamily="34" charset="0"/>
                <a:cs typeface="Calibri" panose="020F0502020204030204" pitchFamily="34" charset="0"/>
              </a:rPr>
              <a:t>~ 100 </a:t>
            </a:r>
            <a:r>
              <a:rPr lang="en-GB" sz="2400" b="1" i="1" dirty="0">
                <a:ea typeface="Calibri" panose="020F0502020204030204" pitchFamily="34" charset="0"/>
                <a:cs typeface="Calibri" panose="020F0502020204030204" pitchFamily="34" charset="0"/>
              </a:rPr>
              <a:t>d</a:t>
            </a:r>
            <a:r>
              <a:rPr lang="en-GB" sz="2400" b="1" i="1" baseline="-25000" dirty="0">
                <a:ea typeface="Calibri" panose="020F0502020204030204" pitchFamily="34" charset="0"/>
                <a:cs typeface="Calibri" panose="020F0502020204030204" pitchFamily="34" charset="0"/>
              </a:rPr>
              <a:t>i</a:t>
            </a:r>
            <a:r>
              <a:rPr lang="en-GB" sz="2400" b="1" i="1" dirty="0">
                <a:ea typeface="Calibri" panose="020F0502020204030204" pitchFamily="34" charset="0"/>
                <a:cs typeface="Calibri" panose="020F0502020204030204" pitchFamily="34" charset="0"/>
              </a:rPr>
              <a:t> </a:t>
            </a:r>
            <a:r>
              <a:rPr lang="en-GB" sz="2000" i="1" dirty="0">
                <a:ea typeface="Calibri" panose="020F0502020204030204" pitchFamily="34" charset="0"/>
                <a:cs typeface="Calibri" panose="020F0502020204030204" pitchFamily="34" charset="0"/>
              </a:rPr>
              <a:t>  </a:t>
            </a:r>
          </a:p>
          <a:p>
            <a:pPr>
              <a:spcAft>
                <a:spcPts val="600"/>
              </a:spcAft>
            </a:pPr>
            <a:r>
              <a:rPr lang="en-GB" sz="2000" dirty="0">
                <a:ea typeface="Calibri" panose="020F0502020204030204" pitchFamily="34" charset="0"/>
                <a:cs typeface="Calibri" panose="020F0502020204030204" pitchFamily="34" charset="0"/>
              </a:rPr>
              <a:t>(a few </a:t>
            </a:r>
            <a:r>
              <a:rPr lang="en-GB" sz="2000" i="1" dirty="0">
                <a:ea typeface="Calibri" panose="020F0502020204030204" pitchFamily="34" charset="0"/>
                <a:cs typeface="Calibri" panose="020F0502020204030204" pitchFamily="34" charset="0"/>
              </a:rPr>
              <a:t>R</a:t>
            </a:r>
            <a:r>
              <a:rPr lang="en-GB" sz="2000" i="1" baseline="-25000" dirty="0">
                <a:ea typeface="Calibri" panose="020F0502020204030204" pitchFamily="34" charset="0"/>
                <a:cs typeface="Calibri" panose="020F0502020204030204" pitchFamily="34" charset="0"/>
              </a:rPr>
              <a:t>E</a:t>
            </a:r>
            <a:r>
              <a:rPr lang="en-GB" sz="2000" dirty="0">
                <a:ea typeface="Calibri" panose="020F0502020204030204" pitchFamily="34" charset="0"/>
                <a:cs typeface="Calibri" panose="020F0502020204030204" pitchFamily="34" charset="0"/>
              </a:rPr>
              <a:t>) for quasi-parallel &amp; super-critical shocks over a broad range of M</a:t>
            </a:r>
            <a:r>
              <a:rPr lang="en-GB" sz="2000" baseline="-25000" dirty="0">
                <a:ea typeface="Calibri" panose="020F0502020204030204" pitchFamily="34" charset="0"/>
                <a:cs typeface="Calibri" panose="020F0502020204030204" pitchFamily="34" charset="0"/>
              </a:rPr>
              <a:t>A</a:t>
            </a:r>
            <a:endParaRPr lang="en-US" sz="2000" baseline="-25000" dirty="0"/>
          </a:p>
          <a:p>
            <a:pPr>
              <a:spcAft>
                <a:spcPts val="600"/>
              </a:spcAft>
            </a:pPr>
            <a:endParaRPr lang="en-US" sz="2000" i="1" dirty="0"/>
          </a:p>
        </p:txBody>
      </p:sp>
      <p:grpSp>
        <p:nvGrpSpPr>
          <p:cNvPr id="18" name="Group 17">
            <a:extLst>
              <a:ext uri="{FF2B5EF4-FFF2-40B4-BE49-F238E27FC236}">
                <a16:creationId xmlns:a16="http://schemas.microsoft.com/office/drawing/2014/main" id="{713CA6BB-753D-744F-8C1D-BB16D9BDAC27}"/>
              </a:ext>
            </a:extLst>
          </p:cNvPr>
          <p:cNvGrpSpPr/>
          <p:nvPr/>
        </p:nvGrpSpPr>
        <p:grpSpPr>
          <a:xfrm>
            <a:off x="376155" y="1538062"/>
            <a:ext cx="9183420" cy="4490336"/>
            <a:chOff x="1353749" y="723556"/>
            <a:chExt cx="5575562" cy="2726233"/>
          </a:xfrm>
        </p:grpSpPr>
        <p:pic>
          <p:nvPicPr>
            <p:cNvPr id="19" name="Picture 18">
              <a:extLst>
                <a:ext uri="{FF2B5EF4-FFF2-40B4-BE49-F238E27FC236}">
                  <a16:creationId xmlns:a16="http://schemas.microsoft.com/office/drawing/2014/main" id="{1F244511-5ABD-8640-998C-1C5BC3E59D34}"/>
                </a:ext>
              </a:extLst>
            </p:cNvPr>
            <p:cNvPicPr>
              <a:picLocks noChangeAspect="1"/>
            </p:cNvPicPr>
            <p:nvPr/>
          </p:nvPicPr>
          <p:blipFill rotWithShape="1">
            <a:blip r:embed="rId3"/>
            <a:srcRect l="4116" t="11062" r="8230" b="50004"/>
            <a:stretch/>
          </p:blipFill>
          <p:spPr>
            <a:xfrm>
              <a:off x="1353749" y="723556"/>
              <a:ext cx="5575562" cy="2476522"/>
            </a:xfrm>
            <a:prstGeom prst="rect">
              <a:avLst/>
            </a:prstGeom>
          </p:spPr>
        </p:pic>
        <p:pic>
          <p:nvPicPr>
            <p:cNvPr id="20" name="Picture 19">
              <a:extLst>
                <a:ext uri="{FF2B5EF4-FFF2-40B4-BE49-F238E27FC236}">
                  <a16:creationId xmlns:a16="http://schemas.microsoft.com/office/drawing/2014/main" id="{77ECE298-EC46-D648-AE8D-31E4270AA71F}"/>
                </a:ext>
              </a:extLst>
            </p:cNvPr>
            <p:cNvPicPr>
              <a:picLocks noChangeAspect="1"/>
            </p:cNvPicPr>
            <p:nvPr/>
          </p:nvPicPr>
          <p:blipFill rotWithShape="1">
            <a:blip r:embed="rId3"/>
            <a:srcRect l="4116" t="91816" r="8230" b="4428"/>
            <a:stretch/>
          </p:blipFill>
          <p:spPr>
            <a:xfrm>
              <a:off x="1353749" y="3210847"/>
              <a:ext cx="5575562" cy="238942"/>
            </a:xfrm>
            <a:prstGeom prst="rect">
              <a:avLst/>
            </a:prstGeom>
          </p:spPr>
        </p:pic>
      </p:grpSp>
      <p:sp>
        <p:nvSpPr>
          <p:cNvPr id="21" name="TextBox 20">
            <a:extLst>
              <a:ext uri="{FF2B5EF4-FFF2-40B4-BE49-F238E27FC236}">
                <a16:creationId xmlns:a16="http://schemas.microsoft.com/office/drawing/2014/main" id="{F3E49520-C345-EC47-B811-02B4547789B1}"/>
              </a:ext>
            </a:extLst>
          </p:cNvPr>
          <p:cNvSpPr txBox="1"/>
          <p:nvPr/>
        </p:nvSpPr>
        <p:spPr>
          <a:xfrm>
            <a:off x="1704610" y="1862168"/>
            <a:ext cx="1238651" cy="369332"/>
          </a:xfrm>
          <a:prstGeom prst="rect">
            <a:avLst/>
          </a:prstGeom>
          <a:noFill/>
        </p:spPr>
        <p:txBody>
          <a:bodyPr wrap="square" rtlCol="0">
            <a:spAutoFit/>
          </a:bodyPr>
          <a:lstStyle/>
          <a:p>
            <a:r>
              <a:rPr lang="en-US" dirty="0"/>
              <a:t>M</a:t>
            </a:r>
            <a:r>
              <a:rPr lang="en-US" baseline="-25000" dirty="0"/>
              <a:t>A</a:t>
            </a:r>
            <a:r>
              <a:rPr lang="en-US" dirty="0"/>
              <a:t> = 7.5</a:t>
            </a:r>
          </a:p>
        </p:txBody>
      </p:sp>
      <p:sp>
        <p:nvSpPr>
          <p:cNvPr id="22" name="Freeform 21">
            <a:extLst>
              <a:ext uri="{FF2B5EF4-FFF2-40B4-BE49-F238E27FC236}">
                <a16:creationId xmlns:a16="http://schemas.microsoft.com/office/drawing/2014/main" id="{94E3B1C3-26F5-6546-AF80-8C76D3C61C4A}"/>
              </a:ext>
            </a:extLst>
          </p:cNvPr>
          <p:cNvSpPr/>
          <p:nvPr/>
        </p:nvSpPr>
        <p:spPr>
          <a:xfrm>
            <a:off x="5884614" y="3564336"/>
            <a:ext cx="2022764" cy="1246852"/>
          </a:xfrm>
          <a:custGeom>
            <a:avLst/>
            <a:gdLst>
              <a:gd name="connsiteX0" fmla="*/ 0 w 1493134"/>
              <a:gd name="connsiteY0" fmla="*/ 0 h 960699"/>
              <a:gd name="connsiteX1" fmla="*/ 150471 w 1493134"/>
              <a:gd name="connsiteY1" fmla="*/ 243069 h 960699"/>
              <a:gd name="connsiteX2" fmla="*/ 405114 w 1493134"/>
              <a:gd name="connsiteY2" fmla="*/ 486137 h 960699"/>
              <a:gd name="connsiteX3" fmla="*/ 798653 w 1493134"/>
              <a:gd name="connsiteY3" fmla="*/ 706056 h 960699"/>
              <a:gd name="connsiteX4" fmla="*/ 1157468 w 1493134"/>
              <a:gd name="connsiteY4" fmla="*/ 856527 h 960699"/>
              <a:gd name="connsiteX5" fmla="*/ 1493134 w 1493134"/>
              <a:gd name="connsiteY5" fmla="*/ 960699 h 960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3134" h="960699">
                <a:moveTo>
                  <a:pt x="0" y="0"/>
                </a:moveTo>
                <a:cubicBezTo>
                  <a:pt x="41476" y="81023"/>
                  <a:pt x="82952" y="162046"/>
                  <a:pt x="150471" y="243069"/>
                </a:cubicBezTo>
                <a:cubicBezTo>
                  <a:pt x="217990" y="324092"/>
                  <a:pt x="297084" y="408972"/>
                  <a:pt x="405114" y="486137"/>
                </a:cubicBezTo>
                <a:cubicBezTo>
                  <a:pt x="513144" y="563302"/>
                  <a:pt x="673261" y="644324"/>
                  <a:pt x="798653" y="706056"/>
                </a:cubicBezTo>
                <a:cubicBezTo>
                  <a:pt x="924045" y="767788"/>
                  <a:pt x="1041721" y="814087"/>
                  <a:pt x="1157468" y="856527"/>
                </a:cubicBezTo>
                <a:cubicBezTo>
                  <a:pt x="1273215" y="898968"/>
                  <a:pt x="1383174" y="929833"/>
                  <a:pt x="1493134" y="960699"/>
                </a:cubicBezTo>
              </a:path>
            </a:pathLst>
          </a:custGeom>
          <a:ln w="25400">
            <a:headEnd type="none" w="med" len="med"/>
            <a:tailEnd type="arrow"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7EA71327-8F33-B246-B896-1E64C9C4952F}"/>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Parametric Explorations</a:t>
            </a:r>
          </a:p>
        </p:txBody>
      </p:sp>
      <p:sp>
        <p:nvSpPr>
          <p:cNvPr id="29" name="Rectangle 28">
            <a:extLst>
              <a:ext uri="{FF2B5EF4-FFF2-40B4-BE49-F238E27FC236}">
                <a16:creationId xmlns:a16="http://schemas.microsoft.com/office/drawing/2014/main" id="{0A983712-0688-6E41-85AC-7EA05CDD9186}"/>
              </a:ext>
            </a:extLst>
          </p:cNvPr>
          <p:cNvSpPr/>
          <p:nvPr/>
        </p:nvSpPr>
        <p:spPr>
          <a:xfrm>
            <a:off x="4312545" y="784213"/>
            <a:ext cx="5158226" cy="707886"/>
          </a:xfrm>
          <a:prstGeom prst="rect">
            <a:avLst/>
          </a:prstGeom>
        </p:spPr>
        <p:txBody>
          <a:bodyPr wrap="square">
            <a:spAutoFit/>
          </a:bodyPr>
          <a:lstStyle/>
          <a:p>
            <a:pPr algn="r">
              <a:spcAft>
                <a:spcPts val="600"/>
              </a:spcAft>
            </a:pPr>
            <a:r>
              <a:rPr lang="en-GB" sz="2000" dirty="0">
                <a:solidFill>
                  <a:srgbClr val="FF0000"/>
                </a:solidFill>
                <a:ea typeface="Calibri" panose="020F0502020204030204" pitchFamily="34" charset="0"/>
                <a:cs typeface="Calibri" panose="020F0502020204030204" pitchFamily="34" charset="0"/>
              </a:rPr>
              <a:t>The downstream </a:t>
            </a:r>
            <a:r>
              <a:rPr lang="en-GB" sz="2000" b="1" dirty="0">
                <a:solidFill>
                  <a:srgbClr val="FF0000"/>
                </a:solidFill>
                <a:ea typeface="Calibri" panose="020F0502020204030204" pitchFamily="34" charset="0"/>
                <a:cs typeface="Calibri" panose="020F0502020204030204" pitchFamily="34" charset="0"/>
              </a:rPr>
              <a:t>decay rate is not strongly affected by shock orientation, </a:t>
            </a:r>
            <a:r>
              <a:rPr lang="el-GR" sz="2000" b="1" dirty="0">
                <a:solidFill>
                  <a:srgbClr val="FF0000"/>
                </a:solidFill>
              </a:rPr>
              <a:t>θ</a:t>
            </a:r>
            <a:r>
              <a:rPr lang="en-US" sz="2000" b="1" baseline="-25000" dirty="0" err="1">
                <a:solidFill>
                  <a:srgbClr val="FF0000"/>
                </a:solidFill>
              </a:rPr>
              <a:t>Bn</a:t>
            </a:r>
            <a:endParaRPr lang="en-US" sz="2000" b="1" baseline="-25000" dirty="0">
              <a:solidFill>
                <a:srgbClr val="FF0000"/>
              </a:solidFill>
            </a:endParaRPr>
          </a:p>
        </p:txBody>
      </p:sp>
      <p:sp>
        <p:nvSpPr>
          <p:cNvPr id="30" name="Rectangle 29">
            <a:extLst>
              <a:ext uri="{FF2B5EF4-FFF2-40B4-BE49-F238E27FC236}">
                <a16:creationId xmlns:a16="http://schemas.microsoft.com/office/drawing/2014/main" id="{2C4BAAA6-83F0-FD4A-9754-BC61008D2078}"/>
              </a:ext>
            </a:extLst>
          </p:cNvPr>
          <p:cNvSpPr/>
          <p:nvPr/>
        </p:nvSpPr>
        <p:spPr>
          <a:xfrm>
            <a:off x="632232" y="799805"/>
            <a:ext cx="3680313" cy="646331"/>
          </a:xfrm>
          <a:prstGeom prst="rect">
            <a:avLst/>
          </a:prstGeom>
        </p:spPr>
        <p:txBody>
          <a:bodyPr wrap="square">
            <a:spAutoFit/>
          </a:bodyPr>
          <a:lstStyle/>
          <a:p>
            <a:pPr>
              <a:spcAft>
                <a:spcPts val="600"/>
              </a:spcAft>
            </a:pPr>
            <a:r>
              <a:rPr lang="en-GB" dirty="0">
                <a:ea typeface="Calibri" panose="020F0502020204030204" pitchFamily="34" charset="0"/>
                <a:cs typeface="Calibri" panose="020F0502020204030204" pitchFamily="34" charset="0"/>
              </a:rPr>
              <a:t>More parallel shocks have </a:t>
            </a:r>
            <a:br>
              <a:rPr lang="en-GB" dirty="0">
                <a:ea typeface="Calibri" panose="020F0502020204030204" pitchFamily="34" charset="0"/>
                <a:cs typeface="Calibri" panose="020F0502020204030204" pitchFamily="34" charset="0"/>
              </a:rPr>
            </a:br>
            <a:r>
              <a:rPr lang="en-GB" b="1" dirty="0">
                <a:ea typeface="Calibri" panose="020F0502020204030204" pitchFamily="34" charset="0"/>
                <a:cs typeface="Calibri" panose="020F0502020204030204" pitchFamily="34" charset="0"/>
              </a:rPr>
              <a:t>more closed field area upstream.</a:t>
            </a:r>
          </a:p>
        </p:txBody>
      </p:sp>
      <p:cxnSp>
        <p:nvCxnSpPr>
          <p:cNvPr id="33" name="Straight Arrow Connector 32">
            <a:extLst>
              <a:ext uri="{FF2B5EF4-FFF2-40B4-BE49-F238E27FC236}">
                <a16:creationId xmlns:a16="http://schemas.microsoft.com/office/drawing/2014/main" id="{C9E3446C-1598-2148-8816-71C73963AEA4}"/>
              </a:ext>
            </a:extLst>
          </p:cNvPr>
          <p:cNvCxnSpPr>
            <a:cxnSpLocks/>
          </p:cNvCxnSpPr>
          <p:nvPr/>
        </p:nvCxnSpPr>
        <p:spPr>
          <a:xfrm flipV="1">
            <a:off x="4165735" y="5158275"/>
            <a:ext cx="1067785" cy="8616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EEB2CC4-E5E0-914A-A87E-CB92126E4746}"/>
              </a:ext>
            </a:extLst>
          </p:cNvPr>
          <p:cNvCxnSpPr>
            <a:cxnSpLocks/>
          </p:cNvCxnSpPr>
          <p:nvPr/>
        </p:nvCxnSpPr>
        <p:spPr>
          <a:xfrm>
            <a:off x="3127709" y="1463873"/>
            <a:ext cx="875164" cy="19803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C91212B-2016-0149-AD33-FC5B59259957}"/>
              </a:ext>
            </a:extLst>
          </p:cNvPr>
          <p:cNvCxnSpPr>
            <a:cxnSpLocks/>
          </p:cNvCxnSpPr>
          <p:nvPr/>
        </p:nvCxnSpPr>
        <p:spPr>
          <a:xfrm flipH="1">
            <a:off x="6708127" y="1546930"/>
            <a:ext cx="812801" cy="21421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Bent Arrow 46">
            <a:extLst>
              <a:ext uri="{FF2B5EF4-FFF2-40B4-BE49-F238E27FC236}">
                <a16:creationId xmlns:a16="http://schemas.microsoft.com/office/drawing/2014/main" id="{4E55562F-409B-2C43-9243-45EB776C150B}"/>
              </a:ext>
            </a:extLst>
          </p:cNvPr>
          <p:cNvSpPr/>
          <p:nvPr/>
        </p:nvSpPr>
        <p:spPr>
          <a:xfrm rot="5400000">
            <a:off x="9478066" y="1243217"/>
            <a:ext cx="1632372" cy="1438429"/>
          </a:xfrm>
          <a:prstGeom prst="bentArrow">
            <a:avLst>
              <a:gd name="adj1" fmla="val 11020"/>
              <a:gd name="adj2" fmla="val 20300"/>
              <a:gd name="adj3" fmla="val 31357"/>
              <a:gd name="adj4" fmla="val 47703"/>
            </a:avLst>
          </a:prstGeom>
          <a:solidFill>
            <a:srgbClr val="FC9998"/>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1604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BF9350C-BCE8-7C4B-A3E2-6E107BCCAC5B}"/>
              </a:ext>
            </a:extLst>
          </p:cNvPr>
          <p:cNvSpPr txBox="1"/>
          <p:nvPr/>
        </p:nvSpPr>
        <p:spPr>
          <a:xfrm>
            <a:off x="322251" y="746534"/>
            <a:ext cx="8343260" cy="707886"/>
          </a:xfrm>
          <a:prstGeom prst="rect">
            <a:avLst/>
          </a:prstGeom>
          <a:noFill/>
        </p:spPr>
        <p:txBody>
          <a:bodyPr wrap="square" rtlCol="0">
            <a:spAutoFit/>
          </a:bodyPr>
          <a:lstStyle/>
          <a:p>
            <a:pPr>
              <a:spcAft>
                <a:spcPts val="600"/>
              </a:spcAft>
            </a:pPr>
            <a:r>
              <a:rPr lang="en-US" sz="2000" dirty="0"/>
              <a:t>Ng et al 2022 shows current sheets can be generated at a range of orientations, not just in the co-planarity plane. So….</a:t>
            </a:r>
          </a:p>
        </p:txBody>
      </p:sp>
      <p:sp>
        <p:nvSpPr>
          <p:cNvPr id="15" name="Rectangle 14">
            <a:extLst>
              <a:ext uri="{FF2B5EF4-FFF2-40B4-BE49-F238E27FC236}">
                <a16:creationId xmlns:a16="http://schemas.microsoft.com/office/drawing/2014/main" id="{0A0FEB3A-9CAB-A34C-8170-150C52AD9E04}"/>
              </a:ext>
            </a:extLst>
          </p:cNvPr>
          <p:cNvSpPr/>
          <p:nvPr/>
        </p:nvSpPr>
        <p:spPr>
          <a:xfrm>
            <a:off x="366341" y="1565008"/>
            <a:ext cx="8243508" cy="56026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Do fully 3D shocks exhibit the same reconnection mechanisms?</a:t>
            </a:r>
          </a:p>
        </p:txBody>
      </p:sp>
      <p:pic>
        <p:nvPicPr>
          <p:cNvPr id="6" name="Picture 5">
            <a:extLst>
              <a:ext uri="{FF2B5EF4-FFF2-40B4-BE49-F238E27FC236}">
                <a16:creationId xmlns:a16="http://schemas.microsoft.com/office/drawing/2014/main" id="{503555E3-4AD1-7C42-804A-E46B91588C25}"/>
              </a:ext>
            </a:extLst>
          </p:cNvPr>
          <p:cNvPicPr>
            <a:picLocks noChangeAspect="1"/>
          </p:cNvPicPr>
          <p:nvPr/>
        </p:nvPicPr>
        <p:blipFill rotWithShape="1">
          <a:blip r:embed="rId2"/>
          <a:srcRect l="11764" t="4970" r="26788"/>
          <a:stretch/>
        </p:blipFill>
        <p:spPr>
          <a:xfrm>
            <a:off x="8833062" y="3509109"/>
            <a:ext cx="2930760" cy="3348891"/>
          </a:xfrm>
          <a:prstGeom prst="rect">
            <a:avLst/>
          </a:prstGeom>
        </p:spPr>
      </p:pic>
      <p:sp>
        <p:nvSpPr>
          <p:cNvPr id="7" name="TextBox 6">
            <a:extLst>
              <a:ext uri="{FF2B5EF4-FFF2-40B4-BE49-F238E27FC236}">
                <a16:creationId xmlns:a16="http://schemas.microsoft.com/office/drawing/2014/main" id="{8F18F656-9BAE-9644-8A24-A6154D70AD67}"/>
              </a:ext>
            </a:extLst>
          </p:cNvPr>
          <p:cNvSpPr txBox="1"/>
          <p:nvPr/>
        </p:nvSpPr>
        <p:spPr>
          <a:xfrm>
            <a:off x="8101554" y="2337188"/>
            <a:ext cx="562846" cy="307777"/>
          </a:xfrm>
          <a:prstGeom prst="rect">
            <a:avLst/>
          </a:prstGeom>
          <a:noFill/>
        </p:spPr>
        <p:txBody>
          <a:bodyPr wrap="none" rtlCol="0">
            <a:spAutoFit/>
          </a:bodyPr>
          <a:lstStyle/>
          <a:p>
            <a:r>
              <a:rPr lang="en-US" sz="1400" dirty="0"/>
              <a:t>B</a:t>
            </a:r>
            <a:r>
              <a:rPr lang="en-US" sz="1400" baseline="-25000" dirty="0"/>
              <a:t>y</a:t>
            </a:r>
            <a:r>
              <a:rPr lang="en-US" sz="1400" dirty="0"/>
              <a:t>/B</a:t>
            </a:r>
            <a:r>
              <a:rPr lang="en-US" sz="1400" baseline="-25000" dirty="0"/>
              <a:t>0</a:t>
            </a:r>
          </a:p>
        </p:txBody>
      </p:sp>
      <p:pic>
        <p:nvPicPr>
          <p:cNvPr id="8" name="Picture 7">
            <a:extLst>
              <a:ext uri="{FF2B5EF4-FFF2-40B4-BE49-F238E27FC236}">
                <a16:creationId xmlns:a16="http://schemas.microsoft.com/office/drawing/2014/main" id="{D336F348-ECC0-914A-A673-9A70FDDFF493}"/>
              </a:ext>
            </a:extLst>
          </p:cNvPr>
          <p:cNvPicPr>
            <a:picLocks noChangeAspect="1"/>
          </p:cNvPicPr>
          <p:nvPr/>
        </p:nvPicPr>
        <p:blipFill rotWithShape="1">
          <a:blip r:embed="rId3"/>
          <a:srcRect r="26758"/>
          <a:stretch/>
        </p:blipFill>
        <p:spPr>
          <a:xfrm>
            <a:off x="8752817" y="750211"/>
            <a:ext cx="2853927" cy="3024584"/>
          </a:xfrm>
          <a:prstGeom prst="rect">
            <a:avLst/>
          </a:prstGeom>
        </p:spPr>
      </p:pic>
      <p:sp>
        <p:nvSpPr>
          <p:cNvPr id="9" name="TextBox 8">
            <a:extLst>
              <a:ext uri="{FF2B5EF4-FFF2-40B4-BE49-F238E27FC236}">
                <a16:creationId xmlns:a16="http://schemas.microsoft.com/office/drawing/2014/main" id="{1E27B6A4-0843-6246-AAB3-326C3BEF1FB9}"/>
              </a:ext>
            </a:extLst>
          </p:cNvPr>
          <p:cNvSpPr txBox="1"/>
          <p:nvPr/>
        </p:nvSpPr>
        <p:spPr>
          <a:xfrm>
            <a:off x="10960201" y="832397"/>
            <a:ext cx="759911" cy="369332"/>
          </a:xfrm>
          <a:prstGeom prst="rect">
            <a:avLst/>
          </a:prstGeom>
          <a:noFill/>
        </p:spPr>
        <p:txBody>
          <a:bodyPr wrap="square" rtlCol="0">
            <a:spAutoFit/>
          </a:bodyPr>
          <a:lstStyle/>
          <a:p>
            <a:r>
              <a:rPr lang="en-US" dirty="0" err="1"/>
              <a:t>B</a:t>
            </a:r>
            <a:r>
              <a:rPr lang="en-US" baseline="-25000" dirty="0" err="1"/>
              <a:t>x</a:t>
            </a:r>
            <a:r>
              <a:rPr lang="en-US" dirty="0"/>
              <a:t>/B</a:t>
            </a:r>
            <a:r>
              <a:rPr lang="en-US" baseline="-25000" dirty="0"/>
              <a:t>0</a:t>
            </a:r>
          </a:p>
        </p:txBody>
      </p:sp>
      <p:pic>
        <p:nvPicPr>
          <p:cNvPr id="10" name="Picture 9">
            <a:extLst>
              <a:ext uri="{FF2B5EF4-FFF2-40B4-BE49-F238E27FC236}">
                <a16:creationId xmlns:a16="http://schemas.microsoft.com/office/drawing/2014/main" id="{A2BCD9C3-CBB3-2848-B4B5-D0778C1365DC}"/>
              </a:ext>
            </a:extLst>
          </p:cNvPr>
          <p:cNvPicPr>
            <a:picLocks noChangeAspect="1"/>
          </p:cNvPicPr>
          <p:nvPr/>
        </p:nvPicPr>
        <p:blipFill rotWithShape="1">
          <a:blip r:embed="rId4"/>
          <a:srcRect l="85756" t="5475" r="4496"/>
          <a:stretch/>
        </p:blipFill>
        <p:spPr>
          <a:xfrm>
            <a:off x="11685125" y="808508"/>
            <a:ext cx="444307" cy="2925372"/>
          </a:xfrm>
          <a:prstGeom prst="rect">
            <a:avLst/>
          </a:prstGeom>
        </p:spPr>
      </p:pic>
      <p:pic>
        <p:nvPicPr>
          <p:cNvPr id="11" name="Picture 10">
            <a:extLst>
              <a:ext uri="{FF2B5EF4-FFF2-40B4-BE49-F238E27FC236}">
                <a16:creationId xmlns:a16="http://schemas.microsoft.com/office/drawing/2014/main" id="{C0E24D8E-C6D8-B849-8E53-96DF9D6CFB38}"/>
              </a:ext>
            </a:extLst>
          </p:cNvPr>
          <p:cNvPicPr>
            <a:picLocks noChangeAspect="1"/>
          </p:cNvPicPr>
          <p:nvPr/>
        </p:nvPicPr>
        <p:blipFill>
          <a:blip r:embed="rId5"/>
          <a:stretch>
            <a:fillRect/>
          </a:stretch>
        </p:blipFill>
        <p:spPr>
          <a:xfrm>
            <a:off x="186781" y="2670896"/>
            <a:ext cx="8602628" cy="1637434"/>
          </a:xfrm>
          <a:prstGeom prst="rect">
            <a:avLst/>
          </a:prstGeom>
        </p:spPr>
      </p:pic>
      <p:sp>
        <p:nvSpPr>
          <p:cNvPr id="12" name="TextBox 11">
            <a:extLst>
              <a:ext uri="{FF2B5EF4-FFF2-40B4-BE49-F238E27FC236}">
                <a16:creationId xmlns:a16="http://schemas.microsoft.com/office/drawing/2014/main" id="{CB41D1B5-5954-784A-AEB4-C0837DBAB849}"/>
              </a:ext>
            </a:extLst>
          </p:cNvPr>
          <p:cNvSpPr txBox="1"/>
          <p:nvPr/>
        </p:nvSpPr>
        <p:spPr>
          <a:xfrm>
            <a:off x="574708" y="4629582"/>
            <a:ext cx="3214838" cy="707886"/>
          </a:xfrm>
          <a:prstGeom prst="rect">
            <a:avLst/>
          </a:prstGeom>
          <a:noFill/>
        </p:spPr>
        <p:txBody>
          <a:bodyPr wrap="square" rtlCol="0">
            <a:spAutoFit/>
          </a:bodyPr>
          <a:lstStyle/>
          <a:p>
            <a:r>
              <a:rPr lang="en-US" sz="2000" dirty="0"/>
              <a:t>Upstream waves become future reconnection sites</a:t>
            </a:r>
          </a:p>
        </p:txBody>
      </p:sp>
      <p:cxnSp>
        <p:nvCxnSpPr>
          <p:cNvPr id="13" name="Straight Arrow Connector 12">
            <a:extLst>
              <a:ext uri="{FF2B5EF4-FFF2-40B4-BE49-F238E27FC236}">
                <a16:creationId xmlns:a16="http://schemas.microsoft.com/office/drawing/2014/main" id="{BE9E3093-6183-C74F-A1BF-245F934AD1C9}"/>
              </a:ext>
            </a:extLst>
          </p:cNvPr>
          <p:cNvCxnSpPr>
            <a:cxnSpLocks/>
          </p:cNvCxnSpPr>
          <p:nvPr/>
        </p:nvCxnSpPr>
        <p:spPr>
          <a:xfrm flipV="1">
            <a:off x="2298238" y="3772423"/>
            <a:ext cx="1031469" cy="8571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F7DE04-3EBD-E240-B9DB-80EE1757226B}"/>
              </a:ext>
            </a:extLst>
          </p:cNvPr>
          <p:cNvCxnSpPr>
            <a:cxnSpLocks/>
          </p:cNvCxnSpPr>
          <p:nvPr/>
        </p:nvCxnSpPr>
        <p:spPr>
          <a:xfrm flipH="1" flipV="1">
            <a:off x="4886226" y="4414239"/>
            <a:ext cx="477597" cy="42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3FF2FDA-9173-AA42-9CED-C27B5093BBAE}"/>
              </a:ext>
            </a:extLst>
          </p:cNvPr>
          <p:cNvSpPr/>
          <p:nvPr/>
        </p:nvSpPr>
        <p:spPr>
          <a:xfrm>
            <a:off x="4077340" y="2560191"/>
            <a:ext cx="751114" cy="176842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3F1688E-D489-F347-B234-E63F70FBD95E}"/>
              </a:ext>
            </a:extLst>
          </p:cNvPr>
          <p:cNvSpPr txBox="1"/>
          <p:nvPr/>
        </p:nvSpPr>
        <p:spPr>
          <a:xfrm>
            <a:off x="5015257" y="4835643"/>
            <a:ext cx="3291049" cy="400110"/>
          </a:xfrm>
          <a:prstGeom prst="rect">
            <a:avLst/>
          </a:prstGeom>
          <a:noFill/>
        </p:spPr>
        <p:txBody>
          <a:bodyPr wrap="square" rtlCol="0">
            <a:spAutoFit/>
          </a:bodyPr>
          <a:lstStyle/>
          <a:p>
            <a:r>
              <a:rPr lang="en-US" sz="2000" dirty="0"/>
              <a:t>Turbulent transition region</a:t>
            </a:r>
          </a:p>
        </p:txBody>
      </p:sp>
      <p:sp>
        <p:nvSpPr>
          <p:cNvPr id="18" name="TextBox 17">
            <a:extLst>
              <a:ext uri="{FF2B5EF4-FFF2-40B4-BE49-F238E27FC236}">
                <a16:creationId xmlns:a16="http://schemas.microsoft.com/office/drawing/2014/main" id="{8E4D0CD4-B60E-C54E-B766-539DF48718DD}"/>
              </a:ext>
            </a:extLst>
          </p:cNvPr>
          <p:cNvSpPr txBox="1"/>
          <p:nvPr/>
        </p:nvSpPr>
        <p:spPr>
          <a:xfrm>
            <a:off x="11053304" y="3739109"/>
            <a:ext cx="669735" cy="369332"/>
          </a:xfrm>
          <a:prstGeom prst="rect">
            <a:avLst/>
          </a:prstGeom>
          <a:noFill/>
        </p:spPr>
        <p:txBody>
          <a:bodyPr wrap="none" rtlCol="0">
            <a:spAutoFit/>
          </a:bodyPr>
          <a:lstStyle/>
          <a:p>
            <a:r>
              <a:rPr lang="en-US" dirty="0"/>
              <a:t>B</a:t>
            </a:r>
            <a:r>
              <a:rPr lang="en-US" baseline="-25000" dirty="0"/>
              <a:t>y</a:t>
            </a:r>
            <a:r>
              <a:rPr lang="en-US" dirty="0"/>
              <a:t>/B</a:t>
            </a:r>
            <a:r>
              <a:rPr lang="en-US" baseline="-25000" dirty="0"/>
              <a:t>0</a:t>
            </a:r>
          </a:p>
        </p:txBody>
      </p:sp>
      <p:pic>
        <p:nvPicPr>
          <p:cNvPr id="19" name="Picture 18">
            <a:extLst>
              <a:ext uri="{FF2B5EF4-FFF2-40B4-BE49-F238E27FC236}">
                <a16:creationId xmlns:a16="http://schemas.microsoft.com/office/drawing/2014/main" id="{C11F6DAD-BD3D-E647-A0DC-5249420D62B1}"/>
              </a:ext>
            </a:extLst>
          </p:cNvPr>
          <p:cNvPicPr>
            <a:picLocks noChangeAspect="1"/>
          </p:cNvPicPr>
          <p:nvPr/>
        </p:nvPicPr>
        <p:blipFill rotWithShape="1">
          <a:blip r:embed="rId4"/>
          <a:srcRect l="85756" t="5475" r="4496"/>
          <a:stretch/>
        </p:blipFill>
        <p:spPr>
          <a:xfrm>
            <a:off x="11690132" y="3882860"/>
            <a:ext cx="444307" cy="2925372"/>
          </a:xfrm>
          <a:prstGeom prst="rect">
            <a:avLst/>
          </a:prstGeom>
        </p:spPr>
      </p:pic>
      <p:sp>
        <p:nvSpPr>
          <p:cNvPr id="20" name="Rectangle 19">
            <a:extLst>
              <a:ext uri="{FF2B5EF4-FFF2-40B4-BE49-F238E27FC236}">
                <a16:creationId xmlns:a16="http://schemas.microsoft.com/office/drawing/2014/main" id="{314E63DA-96D4-5647-93CA-73738B6C5619}"/>
              </a:ext>
            </a:extLst>
          </p:cNvPr>
          <p:cNvSpPr/>
          <p:nvPr/>
        </p:nvSpPr>
        <p:spPr>
          <a:xfrm>
            <a:off x="592044" y="2236639"/>
            <a:ext cx="2015295" cy="400110"/>
          </a:xfrm>
          <a:prstGeom prst="rect">
            <a:avLst/>
          </a:prstGeom>
        </p:spPr>
        <p:txBody>
          <a:bodyPr wrap="none">
            <a:spAutoFit/>
          </a:bodyPr>
          <a:lstStyle/>
          <a:p>
            <a:r>
              <a:rPr lang="el-GR" sz="2000" dirty="0"/>
              <a:t>θ</a:t>
            </a:r>
            <a:r>
              <a:rPr lang="en-US" sz="2000" baseline="-25000" dirty="0" err="1"/>
              <a:t>Bn</a:t>
            </a:r>
            <a:r>
              <a:rPr lang="en-US" sz="2000" dirty="0"/>
              <a:t> = 40, M</a:t>
            </a:r>
            <a:r>
              <a:rPr lang="en-US" sz="2000" baseline="-25000" dirty="0"/>
              <a:t>A</a:t>
            </a:r>
            <a:r>
              <a:rPr lang="en-US" sz="2000" dirty="0"/>
              <a:t> ~ 7.5</a:t>
            </a:r>
          </a:p>
        </p:txBody>
      </p:sp>
      <p:sp>
        <p:nvSpPr>
          <p:cNvPr id="23" name="TextBox 22">
            <a:extLst>
              <a:ext uri="{FF2B5EF4-FFF2-40B4-BE49-F238E27FC236}">
                <a16:creationId xmlns:a16="http://schemas.microsoft.com/office/drawing/2014/main" id="{57FB6CDF-A5C2-6A41-9155-5031A193ABDD}"/>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3D Extensions</a:t>
            </a:r>
          </a:p>
        </p:txBody>
      </p:sp>
      <p:sp>
        <p:nvSpPr>
          <p:cNvPr id="25" name="TextBox 24">
            <a:extLst>
              <a:ext uri="{FF2B5EF4-FFF2-40B4-BE49-F238E27FC236}">
                <a16:creationId xmlns:a16="http://schemas.microsoft.com/office/drawing/2014/main" id="{10CFD124-2F1F-2047-9055-A7D9E87FF528}"/>
              </a:ext>
            </a:extLst>
          </p:cNvPr>
          <p:cNvSpPr txBox="1"/>
          <p:nvPr/>
        </p:nvSpPr>
        <p:spPr>
          <a:xfrm>
            <a:off x="1956737" y="5430138"/>
            <a:ext cx="6764419" cy="400110"/>
          </a:xfrm>
          <a:prstGeom prst="rect">
            <a:avLst/>
          </a:prstGeom>
          <a:noFill/>
        </p:spPr>
        <p:txBody>
          <a:bodyPr wrap="square" rtlCol="0">
            <a:spAutoFit/>
          </a:bodyPr>
          <a:lstStyle/>
          <a:p>
            <a:r>
              <a:rPr lang="en-US" sz="2000" b="1" dirty="0"/>
              <a:t>Same mechanism as 2D</a:t>
            </a:r>
            <a:r>
              <a:rPr lang="en-US" sz="2000" dirty="0"/>
              <a:t>, but with some 3D structuring</a:t>
            </a:r>
          </a:p>
        </p:txBody>
      </p:sp>
      <p:cxnSp>
        <p:nvCxnSpPr>
          <p:cNvPr id="27" name="Straight Arrow Connector 26">
            <a:extLst>
              <a:ext uri="{FF2B5EF4-FFF2-40B4-BE49-F238E27FC236}">
                <a16:creationId xmlns:a16="http://schemas.microsoft.com/office/drawing/2014/main" id="{27B9ACB3-8A7F-DD4F-9B3E-7199D7E6684E}"/>
              </a:ext>
            </a:extLst>
          </p:cNvPr>
          <p:cNvCxnSpPr>
            <a:cxnSpLocks/>
          </p:cNvCxnSpPr>
          <p:nvPr/>
        </p:nvCxnSpPr>
        <p:spPr>
          <a:xfrm flipV="1">
            <a:off x="7854846" y="4580658"/>
            <a:ext cx="1783829" cy="11148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22C49FA-829D-544F-AAD7-A5EECB77ED73}"/>
              </a:ext>
            </a:extLst>
          </p:cNvPr>
          <p:cNvSpPr/>
          <p:nvPr/>
        </p:nvSpPr>
        <p:spPr>
          <a:xfrm>
            <a:off x="366341" y="6085235"/>
            <a:ext cx="8243508" cy="57547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dirty="0">
                <a:solidFill>
                  <a:schemeClr val="tx1"/>
                </a:solidFill>
              </a:rPr>
              <a:t>Can ‘closed field’ topologies still exist in 3D?</a:t>
            </a:r>
          </a:p>
        </p:txBody>
      </p:sp>
    </p:spTree>
    <p:extLst>
      <p:ext uri="{BB962C8B-B14F-4D97-AF65-F5344CB8AC3E}">
        <p14:creationId xmlns:p14="http://schemas.microsoft.com/office/powerpoint/2010/main" val="118800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F8409-1474-AD44-B75D-72E95C490BB8}"/>
              </a:ext>
            </a:extLst>
          </p:cNvPr>
          <p:cNvPicPr>
            <a:picLocks noChangeAspect="1"/>
          </p:cNvPicPr>
          <p:nvPr/>
        </p:nvPicPr>
        <p:blipFill>
          <a:blip r:embed="rId2"/>
          <a:stretch>
            <a:fillRect/>
          </a:stretch>
        </p:blipFill>
        <p:spPr>
          <a:xfrm>
            <a:off x="2163103" y="3036616"/>
            <a:ext cx="3652959" cy="3658019"/>
          </a:xfrm>
          <a:prstGeom prst="rect">
            <a:avLst/>
          </a:prstGeom>
        </p:spPr>
      </p:pic>
      <p:pic>
        <p:nvPicPr>
          <p:cNvPr id="11" name="Picture 10">
            <a:extLst>
              <a:ext uri="{FF2B5EF4-FFF2-40B4-BE49-F238E27FC236}">
                <a16:creationId xmlns:a16="http://schemas.microsoft.com/office/drawing/2014/main" id="{5437EDE7-68C4-C44E-8257-60ADE18141CE}"/>
              </a:ext>
            </a:extLst>
          </p:cNvPr>
          <p:cNvPicPr>
            <a:picLocks noChangeAspect="1"/>
          </p:cNvPicPr>
          <p:nvPr/>
        </p:nvPicPr>
        <p:blipFill>
          <a:blip r:embed="rId3"/>
          <a:stretch>
            <a:fillRect/>
          </a:stretch>
        </p:blipFill>
        <p:spPr>
          <a:xfrm>
            <a:off x="5830418" y="1406931"/>
            <a:ext cx="5929319" cy="5044947"/>
          </a:xfrm>
          <a:prstGeom prst="rect">
            <a:avLst/>
          </a:prstGeom>
        </p:spPr>
      </p:pic>
      <p:sp>
        <p:nvSpPr>
          <p:cNvPr id="7" name="TextBox 6">
            <a:extLst>
              <a:ext uri="{FF2B5EF4-FFF2-40B4-BE49-F238E27FC236}">
                <a16:creationId xmlns:a16="http://schemas.microsoft.com/office/drawing/2014/main" id="{2852CA1F-5C0A-FC4A-A812-96F06E1C42E7}"/>
              </a:ext>
            </a:extLst>
          </p:cNvPr>
          <p:cNvSpPr txBox="1"/>
          <p:nvPr/>
        </p:nvSpPr>
        <p:spPr>
          <a:xfrm>
            <a:off x="335542" y="934512"/>
            <a:ext cx="5410175" cy="2492990"/>
          </a:xfrm>
          <a:prstGeom prst="rect">
            <a:avLst/>
          </a:prstGeom>
          <a:noFill/>
        </p:spPr>
        <p:txBody>
          <a:bodyPr wrap="square" rtlCol="0">
            <a:spAutoFit/>
          </a:bodyPr>
          <a:lstStyle/>
          <a:p>
            <a:pPr marL="285750" indent="-285750">
              <a:buFont typeface="Arial" panose="020B0604020202020204" pitchFamily="34" charset="0"/>
              <a:buChar char="•"/>
            </a:pPr>
            <a:r>
              <a:rPr lang="en-US" sz="2000" dirty="0"/>
              <a:t>Repeat ‘closed-field’ analysis, integrating field lines in 3D.</a:t>
            </a:r>
          </a:p>
          <a:p>
            <a:pPr marL="285750" indent="-285750">
              <a:buFont typeface="Arial" panose="020B0604020202020204" pitchFamily="34" charset="0"/>
              <a:buChar char="•"/>
            </a:pPr>
            <a:r>
              <a:rPr lang="en-US" sz="2000" dirty="0"/>
              <a:t>Method finds ‘closed-field volume.’</a:t>
            </a:r>
          </a:p>
          <a:p>
            <a:endParaRPr lang="en-US" sz="2000" dirty="0"/>
          </a:p>
          <a:p>
            <a:pPr marL="285750" indent="-285750">
              <a:buFont typeface="Arial" panose="020B0604020202020204" pitchFamily="34" charset="0"/>
              <a:buChar char="•"/>
            </a:pPr>
            <a:r>
              <a:rPr lang="en-US" sz="2000" dirty="0"/>
              <a:t>Preliminary results suggest closed-field volume </a:t>
            </a:r>
            <a:r>
              <a:rPr lang="en-US" sz="2000" i="1" dirty="0"/>
              <a:t>can</a:t>
            </a:r>
            <a:r>
              <a:rPr lang="en-US" sz="2000" dirty="0"/>
              <a:t> exist in 3D shock simulations.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9" name="Straight Arrow Connector 8">
            <a:extLst>
              <a:ext uri="{FF2B5EF4-FFF2-40B4-BE49-F238E27FC236}">
                <a16:creationId xmlns:a16="http://schemas.microsoft.com/office/drawing/2014/main" id="{584E7C4D-C1C2-9346-AB41-616BD1917F19}"/>
              </a:ext>
            </a:extLst>
          </p:cNvPr>
          <p:cNvCxnSpPr>
            <a:cxnSpLocks/>
          </p:cNvCxnSpPr>
          <p:nvPr/>
        </p:nvCxnSpPr>
        <p:spPr>
          <a:xfrm>
            <a:off x="8472005" y="1226631"/>
            <a:ext cx="743169" cy="1396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8AA836-FABE-2946-BC13-DD13E4A66491}"/>
              </a:ext>
            </a:extLst>
          </p:cNvPr>
          <p:cNvCxnSpPr>
            <a:cxnSpLocks/>
          </p:cNvCxnSpPr>
          <p:nvPr/>
        </p:nvCxnSpPr>
        <p:spPr>
          <a:xfrm flipH="1" flipV="1">
            <a:off x="10762413" y="4422368"/>
            <a:ext cx="329211" cy="16601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3D0035D-AB1E-F14F-817D-5BFA919A8603}"/>
              </a:ext>
            </a:extLst>
          </p:cNvPr>
          <p:cNvCxnSpPr>
            <a:cxnSpLocks/>
          </p:cNvCxnSpPr>
          <p:nvPr/>
        </p:nvCxnSpPr>
        <p:spPr>
          <a:xfrm flipH="1" flipV="1">
            <a:off x="8296504" y="4490404"/>
            <a:ext cx="975086" cy="17727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F748ECC-4A9D-E84E-8766-F20B3EBD9817}"/>
              </a:ext>
            </a:extLst>
          </p:cNvPr>
          <p:cNvSpPr txBox="1"/>
          <p:nvPr/>
        </p:nvSpPr>
        <p:spPr>
          <a:xfrm>
            <a:off x="10529830" y="6144679"/>
            <a:ext cx="1452140" cy="369332"/>
          </a:xfrm>
          <a:prstGeom prst="rect">
            <a:avLst/>
          </a:prstGeom>
          <a:noFill/>
        </p:spPr>
        <p:txBody>
          <a:bodyPr wrap="square" rtlCol="0">
            <a:spAutoFit/>
          </a:bodyPr>
          <a:lstStyle/>
          <a:p>
            <a:r>
              <a:rPr lang="en-US" dirty="0"/>
              <a:t>Shock ramp</a:t>
            </a:r>
          </a:p>
        </p:txBody>
      </p:sp>
      <p:sp>
        <p:nvSpPr>
          <p:cNvPr id="18" name="TextBox 17">
            <a:extLst>
              <a:ext uri="{FF2B5EF4-FFF2-40B4-BE49-F238E27FC236}">
                <a16:creationId xmlns:a16="http://schemas.microsoft.com/office/drawing/2014/main" id="{BA343262-5BFD-9F4D-99F9-38A520B1AC17}"/>
              </a:ext>
            </a:extLst>
          </p:cNvPr>
          <p:cNvSpPr txBox="1"/>
          <p:nvPr/>
        </p:nvSpPr>
        <p:spPr>
          <a:xfrm>
            <a:off x="8296504" y="6325303"/>
            <a:ext cx="2382900" cy="369332"/>
          </a:xfrm>
          <a:prstGeom prst="rect">
            <a:avLst/>
          </a:prstGeom>
          <a:noFill/>
        </p:spPr>
        <p:txBody>
          <a:bodyPr wrap="square" rtlCol="0">
            <a:spAutoFit/>
          </a:bodyPr>
          <a:lstStyle/>
          <a:p>
            <a:r>
              <a:rPr lang="en-US" dirty="0"/>
              <a:t>Upstream structures</a:t>
            </a:r>
          </a:p>
        </p:txBody>
      </p:sp>
      <p:sp>
        <p:nvSpPr>
          <p:cNvPr id="20" name="TextBox 19">
            <a:extLst>
              <a:ext uri="{FF2B5EF4-FFF2-40B4-BE49-F238E27FC236}">
                <a16:creationId xmlns:a16="http://schemas.microsoft.com/office/drawing/2014/main" id="{030F2EF1-3DA9-6045-AE49-D2587110C593}"/>
              </a:ext>
            </a:extLst>
          </p:cNvPr>
          <p:cNvSpPr txBox="1"/>
          <p:nvPr/>
        </p:nvSpPr>
        <p:spPr>
          <a:xfrm>
            <a:off x="6654480" y="825135"/>
            <a:ext cx="2298160" cy="400110"/>
          </a:xfrm>
          <a:prstGeom prst="rect">
            <a:avLst/>
          </a:prstGeom>
          <a:noFill/>
        </p:spPr>
        <p:txBody>
          <a:bodyPr wrap="square" rtlCol="0">
            <a:spAutoFit/>
          </a:bodyPr>
          <a:lstStyle/>
          <a:p>
            <a:r>
              <a:rPr lang="en-US" sz="2000" dirty="0">
                <a:solidFill>
                  <a:srgbClr val="255769"/>
                </a:solidFill>
              </a:rPr>
              <a:t>Closed field volume</a:t>
            </a:r>
          </a:p>
        </p:txBody>
      </p:sp>
      <p:sp>
        <p:nvSpPr>
          <p:cNvPr id="22" name="TextBox 21">
            <a:extLst>
              <a:ext uri="{FF2B5EF4-FFF2-40B4-BE49-F238E27FC236}">
                <a16:creationId xmlns:a16="http://schemas.microsoft.com/office/drawing/2014/main" id="{B40BC90A-B54F-C940-A1E6-0BB7B58AB5EB}"/>
              </a:ext>
            </a:extLst>
          </p:cNvPr>
          <p:cNvSpPr txBox="1"/>
          <p:nvPr/>
        </p:nvSpPr>
        <p:spPr>
          <a:xfrm>
            <a:off x="10196945" y="934512"/>
            <a:ext cx="1398661" cy="461665"/>
          </a:xfrm>
          <a:prstGeom prst="rect">
            <a:avLst/>
          </a:prstGeom>
          <a:noFill/>
        </p:spPr>
        <p:txBody>
          <a:bodyPr wrap="square" rtlCol="0">
            <a:spAutoFit/>
          </a:bodyPr>
          <a:lstStyle/>
          <a:p>
            <a:r>
              <a:rPr lang="en-US" sz="2400" dirty="0">
                <a:solidFill>
                  <a:srgbClr val="BB3E6D"/>
                </a:solidFill>
              </a:rPr>
              <a:t>B</a:t>
            </a:r>
            <a:r>
              <a:rPr lang="en-US" sz="2400" baseline="-25000" dirty="0">
                <a:solidFill>
                  <a:srgbClr val="BB3E6D"/>
                </a:solidFill>
              </a:rPr>
              <a:t>y</a:t>
            </a:r>
            <a:r>
              <a:rPr lang="en-US" sz="2400" dirty="0">
                <a:solidFill>
                  <a:srgbClr val="BB3E6D"/>
                </a:solidFill>
              </a:rPr>
              <a:t>/B</a:t>
            </a:r>
            <a:r>
              <a:rPr lang="en-US" sz="2400" baseline="-25000" dirty="0">
                <a:solidFill>
                  <a:srgbClr val="BB3E6D"/>
                </a:solidFill>
              </a:rPr>
              <a:t>0</a:t>
            </a:r>
            <a:r>
              <a:rPr lang="en-US" sz="2400" dirty="0">
                <a:solidFill>
                  <a:srgbClr val="BB3E6D"/>
                </a:solidFill>
              </a:rPr>
              <a:t> = 5</a:t>
            </a:r>
          </a:p>
        </p:txBody>
      </p:sp>
      <p:cxnSp>
        <p:nvCxnSpPr>
          <p:cNvPr id="16" name="Straight Arrow Connector 15">
            <a:extLst>
              <a:ext uri="{FF2B5EF4-FFF2-40B4-BE49-F238E27FC236}">
                <a16:creationId xmlns:a16="http://schemas.microsoft.com/office/drawing/2014/main" id="{547F9E92-88AB-6348-9ABE-29572F7AFCE2}"/>
              </a:ext>
            </a:extLst>
          </p:cNvPr>
          <p:cNvCxnSpPr>
            <a:cxnSpLocks/>
          </p:cNvCxnSpPr>
          <p:nvPr/>
        </p:nvCxnSpPr>
        <p:spPr>
          <a:xfrm flipV="1">
            <a:off x="4693180" y="3534568"/>
            <a:ext cx="3890016" cy="9934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A52B50F-E70C-7244-87F0-8B90A6817CFC}"/>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Closed Field Volumes in 3D</a:t>
            </a:r>
          </a:p>
        </p:txBody>
      </p:sp>
      <p:sp>
        <p:nvSpPr>
          <p:cNvPr id="23" name="TextBox 22">
            <a:extLst>
              <a:ext uri="{FF2B5EF4-FFF2-40B4-BE49-F238E27FC236}">
                <a16:creationId xmlns:a16="http://schemas.microsoft.com/office/drawing/2014/main" id="{D0C2A74B-A2BA-C543-9406-8EDAE937B006}"/>
              </a:ext>
            </a:extLst>
          </p:cNvPr>
          <p:cNvSpPr txBox="1"/>
          <p:nvPr/>
        </p:nvSpPr>
        <p:spPr>
          <a:xfrm>
            <a:off x="331756" y="5372447"/>
            <a:ext cx="2404454" cy="923330"/>
          </a:xfrm>
          <a:prstGeom prst="rect">
            <a:avLst/>
          </a:prstGeom>
          <a:noFill/>
        </p:spPr>
        <p:txBody>
          <a:bodyPr wrap="square" rtlCol="0">
            <a:spAutoFit/>
          </a:bodyPr>
          <a:lstStyle/>
          <a:p>
            <a:r>
              <a:rPr lang="en-GB" dirty="0"/>
              <a:t>Rope-like structure inside closed field volumes</a:t>
            </a:r>
          </a:p>
        </p:txBody>
      </p:sp>
    </p:spTree>
    <p:extLst>
      <p:ext uri="{BB962C8B-B14F-4D97-AF65-F5344CB8AC3E}">
        <p14:creationId xmlns:p14="http://schemas.microsoft.com/office/powerpoint/2010/main" val="61501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054F88-0E8A-524C-B7BC-AEA44087238F}"/>
              </a:ext>
            </a:extLst>
          </p:cNvPr>
          <p:cNvPicPr>
            <a:picLocks noChangeAspect="1"/>
          </p:cNvPicPr>
          <p:nvPr/>
        </p:nvPicPr>
        <p:blipFill>
          <a:blip r:embed="rId2"/>
          <a:stretch>
            <a:fillRect/>
          </a:stretch>
        </p:blipFill>
        <p:spPr>
          <a:xfrm>
            <a:off x="3722420" y="935181"/>
            <a:ext cx="7512050" cy="5613400"/>
          </a:xfrm>
          <a:prstGeom prst="rect">
            <a:avLst/>
          </a:prstGeom>
        </p:spPr>
      </p:pic>
      <p:sp>
        <p:nvSpPr>
          <p:cNvPr id="8" name="Rectangle 7">
            <a:extLst>
              <a:ext uri="{FF2B5EF4-FFF2-40B4-BE49-F238E27FC236}">
                <a16:creationId xmlns:a16="http://schemas.microsoft.com/office/drawing/2014/main" id="{2DFDF1C2-0D7F-D44D-B928-5FA701B02AB4}"/>
              </a:ext>
            </a:extLst>
          </p:cNvPr>
          <p:cNvSpPr/>
          <p:nvPr/>
        </p:nvSpPr>
        <p:spPr>
          <a:xfrm>
            <a:off x="3880565" y="1017443"/>
            <a:ext cx="2046212" cy="723275"/>
          </a:xfrm>
          <a:prstGeom prst="rect">
            <a:avLst/>
          </a:prstGeom>
        </p:spPr>
        <p:txBody>
          <a:bodyPr wrap="square">
            <a:spAutoFit/>
          </a:bodyPr>
          <a:lstStyle/>
          <a:p>
            <a:pPr lvl="2">
              <a:spcAft>
                <a:spcPts val="600"/>
              </a:spcAft>
            </a:pPr>
            <a:r>
              <a:rPr lang="en-GB" dirty="0"/>
              <a:t>M</a:t>
            </a:r>
            <a:r>
              <a:rPr lang="en-GB" baseline="-25000" dirty="0"/>
              <a:t>A</a:t>
            </a:r>
            <a:r>
              <a:rPr lang="en-GB" dirty="0"/>
              <a:t> = 7.5</a:t>
            </a:r>
          </a:p>
          <a:p>
            <a:pPr lvl="2">
              <a:spcAft>
                <a:spcPts val="600"/>
              </a:spcAft>
            </a:pPr>
            <a:r>
              <a:rPr lang="el-GR" dirty="0"/>
              <a:t>θ</a:t>
            </a:r>
            <a:r>
              <a:rPr lang="en-US" baseline="-25000" dirty="0" err="1"/>
              <a:t>Bn</a:t>
            </a:r>
            <a:r>
              <a:rPr lang="en-US" dirty="0"/>
              <a:t> = 40</a:t>
            </a:r>
          </a:p>
        </p:txBody>
      </p:sp>
      <p:sp>
        <p:nvSpPr>
          <p:cNvPr id="9" name="Rectangle 8">
            <a:extLst>
              <a:ext uri="{FF2B5EF4-FFF2-40B4-BE49-F238E27FC236}">
                <a16:creationId xmlns:a16="http://schemas.microsoft.com/office/drawing/2014/main" id="{2B8AA86C-23EF-CD4D-8CD5-8362A9C214E4}"/>
              </a:ext>
            </a:extLst>
          </p:cNvPr>
          <p:cNvSpPr/>
          <p:nvPr/>
        </p:nvSpPr>
        <p:spPr>
          <a:xfrm>
            <a:off x="3880566" y="3865659"/>
            <a:ext cx="2171713" cy="723275"/>
          </a:xfrm>
          <a:prstGeom prst="rect">
            <a:avLst/>
          </a:prstGeom>
        </p:spPr>
        <p:txBody>
          <a:bodyPr wrap="square">
            <a:spAutoFit/>
          </a:bodyPr>
          <a:lstStyle/>
          <a:p>
            <a:pPr lvl="2">
              <a:spcAft>
                <a:spcPts val="600"/>
              </a:spcAft>
            </a:pPr>
            <a:r>
              <a:rPr lang="en-GB" dirty="0"/>
              <a:t>M</a:t>
            </a:r>
            <a:r>
              <a:rPr lang="en-GB" baseline="-25000" dirty="0"/>
              <a:t>A</a:t>
            </a:r>
            <a:r>
              <a:rPr lang="en-GB" dirty="0"/>
              <a:t> = 10.5</a:t>
            </a:r>
          </a:p>
          <a:p>
            <a:pPr lvl="2">
              <a:spcAft>
                <a:spcPts val="600"/>
              </a:spcAft>
            </a:pPr>
            <a:r>
              <a:rPr lang="el-GR" dirty="0"/>
              <a:t>θ</a:t>
            </a:r>
            <a:r>
              <a:rPr lang="en-US" baseline="-25000" dirty="0" err="1"/>
              <a:t>Bn</a:t>
            </a:r>
            <a:r>
              <a:rPr lang="en-US" dirty="0"/>
              <a:t> = 50</a:t>
            </a:r>
          </a:p>
        </p:txBody>
      </p:sp>
      <p:sp>
        <p:nvSpPr>
          <p:cNvPr id="3" name="TextBox 2">
            <a:extLst>
              <a:ext uri="{FF2B5EF4-FFF2-40B4-BE49-F238E27FC236}">
                <a16:creationId xmlns:a16="http://schemas.microsoft.com/office/drawing/2014/main" id="{E313CA54-943E-6B4E-B288-A0697C6C1C2E}"/>
              </a:ext>
            </a:extLst>
          </p:cNvPr>
          <p:cNvSpPr txBox="1"/>
          <p:nvPr/>
        </p:nvSpPr>
        <p:spPr>
          <a:xfrm>
            <a:off x="10647548" y="1035367"/>
            <a:ext cx="468086" cy="707886"/>
          </a:xfrm>
          <a:prstGeom prst="rect">
            <a:avLst/>
          </a:prstGeom>
          <a:noFill/>
        </p:spPr>
        <p:txBody>
          <a:bodyPr wrap="square" rtlCol="0">
            <a:spAutoFit/>
          </a:bodyPr>
          <a:lstStyle/>
          <a:p>
            <a:r>
              <a:rPr lang="en-GB" sz="2000" dirty="0">
                <a:solidFill>
                  <a:srgbClr val="0000FF"/>
                </a:solidFill>
              </a:rPr>
              <a:t>2D</a:t>
            </a:r>
          </a:p>
          <a:p>
            <a:r>
              <a:rPr lang="en-GB" sz="2000" dirty="0">
                <a:solidFill>
                  <a:srgbClr val="FF0000"/>
                </a:solidFill>
              </a:rPr>
              <a:t>3D</a:t>
            </a:r>
          </a:p>
        </p:txBody>
      </p:sp>
      <p:sp>
        <p:nvSpPr>
          <p:cNvPr id="12" name="TextBox 11">
            <a:extLst>
              <a:ext uri="{FF2B5EF4-FFF2-40B4-BE49-F238E27FC236}">
                <a16:creationId xmlns:a16="http://schemas.microsoft.com/office/drawing/2014/main" id="{A101CDDC-5809-A646-B711-B7130DA4B129}"/>
              </a:ext>
            </a:extLst>
          </p:cNvPr>
          <p:cNvSpPr txBox="1"/>
          <p:nvPr/>
        </p:nvSpPr>
        <p:spPr>
          <a:xfrm>
            <a:off x="10339119" y="3887431"/>
            <a:ext cx="997857" cy="1015663"/>
          </a:xfrm>
          <a:prstGeom prst="rect">
            <a:avLst/>
          </a:prstGeom>
          <a:noFill/>
        </p:spPr>
        <p:txBody>
          <a:bodyPr wrap="square" rtlCol="0">
            <a:spAutoFit/>
          </a:bodyPr>
          <a:lstStyle/>
          <a:p>
            <a:r>
              <a:rPr lang="en-GB" sz="2000" dirty="0">
                <a:solidFill>
                  <a:srgbClr val="0000FF"/>
                </a:solidFill>
              </a:rPr>
              <a:t>2D</a:t>
            </a:r>
          </a:p>
          <a:p>
            <a:r>
              <a:rPr lang="en-GB" sz="2000" dirty="0">
                <a:solidFill>
                  <a:srgbClr val="FF0000"/>
                </a:solidFill>
              </a:rPr>
              <a:t>3D q-</a:t>
            </a:r>
            <a:r>
              <a:rPr lang="en-GB" dirty="0">
                <a:solidFill>
                  <a:srgbClr val="FF0000"/>
                </a:solidFill>
              </a:rPr>
              <a:t>⟂</a:t>
            </a:r>
          </a:p>
          <a:p>
            <a:r>
              <a:rPr lang="en-GB" sz="2000" dirty="0">
                <a:solidFill>
                  <a:srgbClr val="FC9998"/>
                </a:solidFill>
              </a:rPr>
              <a:t>3D q-</a:t>
            </a:r>
            <a:r>
              <a:rPr lang="en-GB" dirty="0">
                <a:solidFill>
                  <a:srgbClr val="FC9998"/>
                </a:solidFill>
              </a:rPr>
              <a:t>∥</a:t>
            </a:r>
            <a:endParaRPr lang="en-GB" sz="2000" dirty="0">
              <a:solidFill>
                <a:srgbClr val="FC9998"/>
              </a:solidFill>
            </a:endParaRPr>
          </a:p>
        </p:txBody>
      </p:sp>
      <p:sp>
        <p:nvSpPr>
          <p:cNvPr id="10" name="TextBox 9">
            <a:extLst>
              <a:ext uri="{FF2B5EF4-FFF2-40B4-BE49-F238E27FC236}">
                <a16:creationId xmlns:a16="http://schemas.microsoft.com/office/drawing/2014/main" id="{03FBBAF3-765B-D049-A454-B6D1F41D5C1F}"/>
              </a:ext>
            </a:extLst>
          </p:cNvPr>
          <p:cNvSpPr txBox="1"/>
          <p:nvPr/>
        </p:nvSpPr>
        <p:spPr>
          <a:xfrm>
            <a:off x="150189" y="184649"/>
            <a:ext cx="11831781" cy="461665"/>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400" b="1" dirty="0"/>
              <a:t>Quasi-Parallel vs Quasi-Perpendicular, 2D vs 3D</a:t>
            </a:r>
          </a:p>
        </p:txBody>
      </p:sp>
      <p:sp>
        <p:nvSpPr>
          <p:cNvPr id="2" name="TextBox 1">
            <a:extLst>
              <a:ext uri="{FF2B5EF4-FFF2-40B4-BE49-F238E27FC236}">
                <a16:creationId xmlns:a16="http://schemas.microsoft.com/office/drawing/2014/main" id="{5BC51216-0F77-9C4E-BA13-3EBA57CE0CD1}"/>
              </a:ext>
            </a:extLst>
          </p:cNvPr>
          <p:cNvSpPr txBox="1"/>
          <p:nvPr/>
        </p:nvSpPr>
        <p:spPr>
          <a:xfrm>
            <a:off x="540327" y="1265064"/>
            <a:ext cx="2841584" cy="1323439"/>
          </a:xfrm>
          <a:prstGeom prst="rect">
            <a:avLst/>
          </a:prstGeom>
          <a:noFill/>
        </p:spPr>
        <p:txBody>
          <a:bodyPr wrap="square" rtlCol="0">
            <a:spAutoFit/>
          </a:bodyPr>
          <a:lstStyle/>
          <a:p>
            <a:r>
              <a:rPr lang="en-GB" sz="2000" b="1" dirty="0"/>
              <a:t>Quasi-Parallel:</a:t>
            </a:r>
          </a:p>
          <a:p>
            <a:r>
              <a:rPr lang="en-GB" sz="2000" dirty="0"/>
              <a:t>Order of magnitude reduction in closed field volume from 2D to 3D</a:t>
            </a:r>
          </a:p>
        </p:txBody>
      </p:sp>
      <p:sp>
        <p:nvSpPr>
          <p:cNvPr id="13" name="TextBox 12">
            <a:extLst>
              <a:ext uri="{FF2B5EF4-FFF2-40B4-BE49-F238E27FC236}">
                <a16:creationId xmlns:a16="http://schemas.microsoft.com/office/drawing/2014/main" id="{37DFD645-4FC5-A344-BB7A-3A1FB5929FA7}"/>
              </a:ext>
            </a:extLst>
          </p:cNvPr>
          <p:cNvSpPr txBox="1"/>
          <p:nvPr/>
        </p:nvSpPr>
        <p:spPr>
          <a:xfrm>
            <a:off x="540327" y="3887431"/>
            <a:ext cx="2841584" cy="2246769"/>
          </a:xfrm>
          <a:prstGeom prst="rect">
            <a:avLst/>
          </a:prstGeom>
          <a:noFill/>
        </p:spPr>
        <p:txBody>
          <a:bodyPr wrap="square" rtlCol="0">
            <a:spAutoFit/>
          </a:bodyPr>
          <a:lstStyle/>
          <a:p>
            <a:r>
              <a:rPr lang="en-GB" sz="2000" b="1" dirty="0"/>
              <a:t>Quasi-Perpendicular:</a:t>
            </a:r>
            <a:endParaRPr lang="en-GB" sz="2000" dirty="0"/>
          </a:p>
          <a:p>
            <a:r>
              <a:rPr lang="en-GB" sz="2000" dirty="0"/>
              <a:t>Significant increase in closed field volume upstream.</a:t>
            </a:r>
          </a:p>
          <a:p>
            <a:endParaRPr lang="en-GB" sz="2000" dirty="0"/>
          </a:p>
          <a:p>
            <a:r>
              <a:rPr lang="en-GB" sz="2000" dirty="0"/>
              <a:t>(Still much less than quasi-parallel)</a:t>
            </a:r>
          </a:p>
        </p:txBody>
      </p:sp>
    </p:spTree>
    <p:extLst>
      <p:ext uri="{BB962C8B-B14F-4D97-AF65-F5344CB8AC3E}">
        <p14:creationId xmlns:p14="http://schemas.microsoft.com/office/powerpoint/2010/main" val="2569657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73874039-A031-7345-BFF6-9D0AA4FD58DB}"/>
              </a:ext>
            </a:extLst>
          </p:cNvPr>
          <p:cNvGrpSpPr/>
          <p:nvPr/>
        </p:nvGrpSpPr>
        <p:grpSpPr>
          <a:xfrm>
            <a:off x="0" y="6063823"/>
            <a:ext cx="12192000" cy="952199"/>
            <a:chOff x="0" y="6063823"/>
            <a:chExt cx="12192000" cy="952199"/>
          </a:xfrm>
        </p:grpSpPr>
        <p:sp>
          <p:nvSpPr>
            <p:cNvPr id="51" name="Rectangle 50">
              <a:extLst>
                <a:ext uri="{FF2B5EF4-FFF2-40B4-BE49-F238E27FC236}">
                  <a16:creationId xmlns:a16="http://schemas.microsoft.com/office/drawing/2014/main" id="{17D5D166-049D-CE49-B34E-4DCC65F4C287}"/>
                </a:ext>
              </a:extLst>
            </p:cNvPr>
            <p:cNvSpPr/>
            <p:nvPr/>
          </p:nvSpPr>
          <p:spPr>
            <a:xfrm>
              <a:off x="0" y="6221846"/>
              <a:ext cx="12192000" cy="636155"/>
            </a:xfrm>
            <a:prstGeom prst="rect">
              <a:avLst/>
            </a:prstGeom>
            <a:solidFill>
              <a:srgbClr val="005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367EE4F9-8FA9-8247-AA6F-18C97B5F6FF1}"/>
                </a:ext>
              </a:extLst>
            </p:cNvPr>
            <p:cNvSpPr txBox="1"/>
            <p:nvPr/>
          </p:nvSpPr>
          <p:spPr>
            <a:xfrm>
              <a:off x="9051635" y="6262209"/>
              <a:ext cx="3094182" cy="584775"/>
            </a:xfrm>
            <a:prstGeom prst="rect">
              <a:avLst/>
            </a:prstGeom>
            <a:noFill/>
          </p:spPr>
          <p:txBody>
            <a:bodyPr wrap="square" rtlCol="0">
              <a:spAutoFit/>
            </a:bodyPr>
            <a:lstStyle/>
            <a:p>
              <a:pPr algn="r"/>
              <a:r>
                <a:rPr lang="en-US" sz="1600" dirty="0">
                  <a:solidFill>
                    <a:schemeClr val="bg1"/>
                  </a:solidFill>
                </a:rPr>
                <a:t>Imogen Gingell</a:t>
              </a:r>
            </a:p>
            <a:p>
              <a:pPr algn="r"/>
              <a:r>
                <a:rPr lang="en-US" sz="1600" dirty="0" err="1">
                  <a:solidFill>
                    <a:schemeClr val="bg1"/>
                  </a:solidFill>
                </a:rPr>
                <a:t>i.l.gingell@soton.ac.uk</a:t>
              </a:r>
              <a:endParaRPr lang="en-US" sz="1600" dirty="0">
                <a:solidFill>
                  <a:schemeClr val="bg1"/>
                </a:solidFill>
              </a:endParaRPr>
            </a:p>
          </p:txBody>
        </p:sp>
        <p:pic>
          <p:nvPicPr>
            <p:cNvPr id="53" name="Picture 52">
              <a:extLst>
                <a:ext uri="{FF2B5EF4-FFF2-40B4-BE49-F238E27FC236}">
                  <a16:creationId xmlns:a16="http://schemas.microsoft.com/office/drawing/2014/main" id="{93248C18-0C0E-AF47-81AD-F878584F46A7}"/>
                </a:ext>
              </a:extLst>
            </p:cNvPr>
            <p:cNvPicPr>
              <a:picLocks noChangeAspect="1"/>
            </p:cNvPicPr>
            <p:nvPr/>
          </p:nvPicPr>
          <p:blipFill>
            <a:blip r:embed="rId3"/>
            <a:stretch>
              <a:fillRect/>
            </a:stretch>
          </p:blipFill>
          <p:spPr>
            <a:xfrm>
              <a:off x="111199" y="6063823"/>
              <a:ext cx="2303707" cy="952199"/>
            </a:xfrm>
            <a:prstGeom prst="rect">
              <a:avLst/>
            </a:prstGeom>
          </p:spPr>
        </p:pic>
      </p:grpSp>
      <p:sp>
        <p:nvSpPr>
          <p:cNvPr id="4" name="TextBox 3">
            <a:extLst>
              <a:ext uri="{FF2B5EF4-FFF2-40B4-BE49-F238E27FC236}">
                <a16:creationId xmlns:a16="http://schemas.microsoft.com/office/drawing/2014/main" id="{39586CE3-8299-8243-8C37-4E393AB0AC04}"/>
              </a:ext>
            </a:extLst>
          </p:cNvPr>
          <p:cNvSpPr txBox="1"/>
          <p:nvPr/>
        </p:nvSpPr>
        <p:spPr>
          <a:xfrm>
            <a:off x="1992086" y="106136"/>
            <a:ext cx="8294914" cy="584775"/>
          </a:xfrm>
          <a:prstGeom prst="rect">
            <a:avLst/>
          </a:prstGeom>
          <a:noFill/>
        </p:spPr>
        <p:txBody>
          <a:bodyPr wrap="square" rtlCol="0">
            <a:spAutoFit/>
          </a:bodyPr>
          <a:lstStyle/>
          <a:p>
            <a:pPr algn="ctr"/>
            <a:r>
              <a:rPr lang="en-US" sz="3200" b="1" dirty="0"/>
              <a:t>Conclusions</a:t>
            </a:r>
            <a:endParaRPr lang="en-US" b="1" dirty="0"/>
          </a:p>
        </p:txBody>
      </p:sp>
      <p:sp>
        <p:nvSpPr>
          <p:cNvPr id="2" name="TextBox 1">
            <a:extLst>
              <a:ext uri="{FF2B5EF4-FFF2-40B4-BE49-F238E27FC236}">
                <a16:creationId xmlns:a16="http://schemas.microsoft.com/office/drawing/2014/main" id="{381E5950-9890-B541-ABBF-729A29636F08}"/>
              </a:ext>
            </a:extLst>
          </p:cNvPr>
          <p:cNvSpPr txBox="1"/>
          <p:nvPr/>
        </p:nvSpPr>
        <p:spPr>
          <a:xfrm>
            <a:off x="244761" y="1587876"/>
            <a:ext cx="8806874" cy="707886"/>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sz="2000" dirty="0"/>
              <a:t>The turbulent region </a:t>
            </a:r>
            <a:r>
              <a:rPr lang="en-US" sz="2000" b="1" dirty="0"/>
              <a:t>generates coherent structures </a:t>
            </a:r>
            <a:r>
              <a:rPr lang="en-US" sz="2000" dirty="0"/>
              <a:t>(current sheets, flux ropes) that can survive through the shock ramp and into the magnetosheath.</a:t>
            </a:r>
          </a:p>
        </p:txBody>
      </p:sp>
      <p:sp>
        <p:nvSpPr>
          <p:cNvPr id="31" name="Rectangle 30">
            <a:extLst>
              <a:ext uri="{FF2B5EF4-FFF2-40B4-BE49-F238E27FC236}">
                <a16:creationId xmlns:a16="http://schemas.microsoft.com/office/drawing/2014/main" id="{895EAB09-B33F-F74D-B5B7-5FA18289B4AC}"/>
              </a:ext>
            </a:extLst>
          </p:cNvPr>
          <p:cNvSpPr/>
          <p:nvPr/>
        </p:nvSpPr>
        <p:spPr>
          <a:xfrm>
            <a:off x="244761" y="721967"/>
            <a:ext cx="8806874" cy="707886"/>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a:spAutoFit/>
          </a:bodyPr>
          <a:lstStyle/>
          <a:p>
            <a:r>
              <a:rPr lang="en-GB" sz="2000" dirty="0"/>
              <a:t>The disordered or turbulent shock transition is generated by a stream instability of </a:t>
            </a:r>
            <a:r>
              <a:rPr lang="en-GB" sz="2000" b="1" dirty="0"/>
              <a:t>back-streaming ions </a:t>
            </a:r>
            <a:r>
              <a:rPr lang="en-GB" sz="2000" dirty="0"/>
              <a:t>in the upstream (see </a:t>
            </a:r>
            <a:r>
              <a:rPr lang="en-GB" sz="2000" dirty="0" err="1"/>
              <a:t>Bessho</a:t>
            </a:r>
            <a:r>
              <a:rPr lang="en-GB" sz="2000" dirty="0"/>
              <a:t>+ 2020).</a:t>
            </a:r>
            <a:endParaRPr lang="en-US" sz="2000" dirty="0"/>
          </a:p>
        </p:txBody>
      </p:sp>
      <p:sp>
        <p:nvSpPr>
          <p:cNvPr id="32" name="Rectangle 31">
            <a:extLst>
              <a:ext uri="{FF2B5EF4-FFF2-40B4-BE49-F238E27FC236}">
                <a16:creationId xmlns:a16="http://schemas.microsoft.com/office/drawing/2014/main" id="{45074697-161E-C348-B650-82C9DBD574EC}"/>
              </a:ext>
            </a:extLst>
          </p:cNvPr>
          <p:cNvSpPr/>
          <p:nvPr/>
        </p:nvSpPr>
        <p:spPr>
          <a:xfrm>
            <a:off x="1480126" y="2957620"/>
            <a:ext cx="8806874" cy="707886"/>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a:spAutoFit/>
          </a:bodyPr>
          <a:lstStyle/>
          <a:p>
            <a:r>
              <a:rPr lang="en-GB" sz="2000" dirty="0"/>
              <a:t>Coherent structures generated by the shock </a:t>
            </a:r>
            <a:r>
              <a:rPr lang="en-GB" sz="2000" b="1" dirty="0"/>
              <a:t>gradually decay downstream </a:t>
            </a:r>
            <a:r>
              <a:rPr lang="en-GB" sz="2000" dirty="0"/>
              <a:t>into the magnetosheath, over a scale length of ~ 100 d</a:t>
            </a:r>
            <a:r>
              <a:rPr lang="en-GB" sz="2000" baseline="-25000" dirty="0"/>
              <a:t>i</a:t>
            </a:r>
            <a:r>
              <a:rPr lang="en-GB" sz="2000" dirty="0"/>
              <a:t> (a few R</a:t>
            </a:r>
            <a:r>
              <a:rPr lang="en-GB" sz="2000" baseline="-25000" dirty="0"/>
              <a:t>E</a:t>
            </a:r>
            <a:r>
              <a:rPr lang="en-GB" sz="2000" dirty="0"/>
              <a:t>) in the magnetosheath.</a:t>
            </a:r>
            <a:endParaRPr lang="en-US" sz="2000" baseline="-25000" dirty="0"/>
          </a:p>
        </p:txBody>
      </p:sp>
      <p:sp>
        <p:nvSpPr>
          <p:cNvPr id="35" name="Rectangle 34">
            <a:extLst>
              <a:ext uri="{FF2B5EF4-FFF2-40B4-BE49-F238E27FC236}">
                <a16:creationId xmlns:a16="http://schemas.microsoft.com/office/drawing/2014/main" id="{6D69B900-0408-264D-BBEF-232924C7CAF5}"/>
              </a:ext>
            </a:extLst>
          </p:cNvPr>
          <p:cNvSpPr/>
          <p:nvPr/>
        </p:nvSpPr>
        <p:spPr>
          <a:xfrm>
            <a:off x="1480126" y="3851075"/>
            <a:ext cx="8806874" cy="707886"/>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a:spAutoFit/>
          </a:bodyPr>
          <a:lstStyle/>
          <a:p>
            <a:r>
              <a:rPr lang="en-US" sz="2000" dirty="0"/>
              <a:t>That </a:t>
            </a:r>
            <a:r>
              <a:rPr lang="en-US" sz="2000" b="1" dirty="0"/>
              <a:t>decay length scale does not appear to be </a:t>
            </a:r>
            <a:r>
              <a:rPr lang="en-US" sz="2000" b="1" i="1" dirty="0"/>
              <a:t>strongly</a:t>
            </a:r>
            <a:r>
              <a:rPr lang="en-US" sz="2000" b="1" dirty="0"/>
              <a:t> influenced by the upstream shock parameters</a:t>
            </a:r>
            <a:r>
              <a:rPr lang="en-US" sz="2000" dirty="0"/>
              <a:t> (for quasi-parallel shocks). </a:t>
            </a:r>
          </a:p>
        </p:txBody>
      </p:sp>
      <p:sp>
        <p:nvSpPr>
          <p:cNvPr id="6" name="TextBox 5">
            <a:extLst>
              <a:ext uri="{FF2B5EF4-FFF2-40B4-BE49-F238E27FC236}">
                <a16:creationId xmlns:a16="http://schemas.microsoft.com/office/drawing/2014/main" id="{B80D4F91-93E0-7847-830B-FC0D120EB44D}"/>
              </a:ext>
            </a:extLst>
          </p:cNvPr>
          <p:cNvSpPr txBox="1"/>
          <p:nvPr/>
        </p:nvSpPr>
        <p:spPr>
          <a:xfrm>
            <a:off x="1565219" y="2460090"/>
            <a:ext cx="8339552" cy="369332"/>
          </a:xfrm>
          <a:prstGeom prst="rect">
            <a:avLst/>
          </a:prstGeom>
          <a:noFill/>
        </p:spPr>
        <p:txBody>
          <a:bodyPr wrap="square" rtlCol="0">
            <a:spAutoFit/>
          </a:bodyPr>
          <a:lstStyle/>
          <a:p>
            <a:r>
              <a:rPr lang="en-US" dirty="0"/>
              <a:t>Our parametric exploration of shocks using a </a:t>
            </a:r>
            <a:r>
              <a:rPr lang="en-US" b="1" dirty="0"/>
              <a:t>2D</a:t>
            </a:r>
            <a:r>
              <a:rPr lang="en-US" dirty="0"/>
              <a:t> hybrid particle-in-cell code shows: </a:t>
            </a:r>
          </a:p>
        </p:txBody>
      </p:sp>
      <p:sp>
        <p:nvSpPr>
          <p:cNvPr id="38" name="TextBox 37">
            <a:extLst>
              <a:ext uri="{FF2B5EF4-FFF2-40B4-BE49-F238E27FC236}">
                <a16:creationId xmlns:a16="http://schemas.microsoft.com/office/drawing/2014/main" id="{B74B7E2B-1965-BB4B-ADFF-3806A19F3E68}"/>
              </a:ext>
            </a:extLst>
          </p:cNvPr>
          <p:cNvSpPr txBox="1"/>
          <p:nvPr/>
        </p:nvSpPr>
        <p:spPr>
          <a:xfrm>
            <a:off x="3132177" y="4739842"/>
            <a:ext cx="8339552" cy="369332"/>
          </a:xfrm>
          <a:prstGeom prst="rect">
            <a:avLst/>
          </a:prstGeom>
          <a:noFill/>
        </p:spPr>
        <p:txBody>
          <a:bodyPr wrap="square" rtlCol="0">
            <a:spAutoFit/>
          </a:bodyPr>
          <a:lstStyle/>
          <a:p>
            <a:r>
              <a:rPr lang="en-US" dirty="0"/>
              <a:t>Our </a:t>
            </a:r>
            <a:r>
              <a:rPr lang="en-US" b="1" dirty="0"/>
              <a:t>3D</a:t>
            </a:r>
            <a:r>
              <a:rPr lang="en-US" dirty="0"/>
              <a:t> hybrid particle-in-cell runs show: </a:t>
            </a:r>
          </a:p>
        </p:txBody>
      </p:sp>
      <p:sp>
        <p:nvSpPr>
          <p:cNvPr id="48" name="Rectangle 47">
            <a:extLst>
              <a:ext uri="{FF2B5EF4-FFF2-40B4-BE49-F238E27FC236}">
                <a16:creationId xmlns:a16="http://schemas.microsoft.com/office/drawing/2014/main" id="{98BC7E61-2F31-0542-8884-8EC437E09B56}"/>
              </a:ext>
            </a:extLst>
          </p:cNvPr>
          <p:cNvSpPr/>
          <p:nvPr/>
        </p:nvSpPr>
        <p:spPr>
          <a:xfrm>
            <a:off x="3029525" y="5201430"/>
            <a:ext cx="8806874" cy="707886"/>
          </a:xfrm>
          <a:prstGeom prst="rect">
            <a:avLst/>
          </a:prstGeom>
          <a:solidFill>
            <a:srgbClr val="EEB3E3"/>
          </a:solidFill>
          <a:effectLst>
            <a:outerShdw blurRad="50800" dist="38100" dir="2700000" algn="tl" rotWithShape="0">
              <a:prstClr val="black">
                <a:alpha val="40000"/>
              </a:prstClr>
            </a:outerShdw>
          </a:effectLst>
        </p:spPr>
        <p:txBody>
          <a:bodyPr wrap="square">
            <a:spAutoFit/>
          </a:bodyPr>
          <a:lstStyle/>
          <a:p>
            <a:r>
              <a:rPr lang="en-US" sz="2000" b="1" dirty="0"/>
              <a:t>Three-dimensional closed-field volumes </a:t>
            </a:r>
            <a:r>
              <a:rPr lang="en-US" sz="2000" dirty="0"/>
              <a:t>can also be generated in quasi-parallel and (to a lesser extent) quasi-perpendicular shocks.</a:t>
            </a:r>
          </a:p>
        </p:txBody>
      </p:sp>
      <p:sp>
        <p:nvSpPr>
          <p:cNvPr id="49" name="Rectangle 48">
            <a:extLst>
              <a:ext uri="{FF2B5EF4-FFF2-40B4-BE49-F238E27FC236}">
                <a16:creationId xmlns:a16="http://schemas.microsoft.com/office/drawing/2014/main" id="{9C990501-5FAC-444C-BDD7-45A9A0099506}"/>
              </a:ext>
            </a:extLst>
          </p:cNvPr>
          <p:cNvSpPr/>
          <p:nvPr/>
        </p:nvSpPr>
        <p:spPr>
          <a:xfrm>
            <a:off x="2784023" y="6385319"/>
            <a:ext cx="7141028" cy="338554"/>
          </a:xfrm>
          <a:prstGeom prst="rect">
            <a:avLst/>
          </a:prstGeom>
        </p:spPr>
        <p:txBody>
          <a:bodyPr wrap="square">
            <a:spAutoFit/>
          </a:bodyPr>
          <a:lstStyle/>
          <a:p>
            <a:r>
              <a:rPr lang="en-GB" sz="1600" dirty="0">
                <a:solidFill>
                  <a:schemeClr val="bg1"/>
                </a:solidFill>
                <a:ea typeface="Calibri" panose="020F0502020204030204" pitchFamily="34" charset="0"/>
                <a:cs typeface="Times New Roman" panose="02020603050405020304" pitchFamily="18" charset="0"/>
              </a:rPr>
              <a:t>See: Gingell et al. </a:t>
            </a:r>
            <a:r>
              <a:rPr lang="en-GB" sz="1600" i="1" dirty="0">
                <a:solidFill>
                  <a:schemeClr val="bg1"/>
                </a:solidFill>
                <a:ea typeface="Calibri" panose="020F0502020204030204" pitchFamily="34" charset="0"/>
                <a:cs typeface="Times New Roman" panose="02020603050405020304" pitchFamily="18" charset="0"/>
              </a:rPr>
              <a:t>Physics of Plasmas 30, 012902 (2023);  doi:10.1063/5.0129084</a:t>
            </a:r>
            <a:endParaRPr lang="en-US" sz="1600" dirty="0">
              <a:solidFill>
                <a:schemeClr val="bg1"/>
              </a:solidFill>
            </a:endParaRPr>
          </a:p>
        </p:txBody>
      </p:sp>
    </p:spTree>
    <p:extLst>
      <p:ext uri="{BB962C8B-B14F-4D97-AF65-F5344CB8AC3E}">
        <p14:creationId xmlns:p14="http://schemas.microsoft.com/office/powerpoint/2010/main" val="9998021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14864</TotalTime>
  <Words>1187</Words>
  <Application>Microsoft Macintosh PowerPoint</Application>
  <PresentationFormat>Widescreen</PresentationFormat>
  <Paragraphs>117</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Lucida Sans Unicode</vt:lpstr>
      <vt:lpstr>Times New Roman</vt:lpstr>
      <vt:lpstr>WenQuanYi Zen Hei Sharp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Imogen Gingell</dc:creator>
  <cp:lastModifiedBy>Imogen Gingell</cp:lastModifiedBy>
  <cp:revision>221</cp:revision>
  <cp:lastPrinted>2023-03-31T14:12:07Z</cp:lastPrinted>
  <dcterms:created xsi:type="dcterms:W3CDTF">2022-12-12T16:13:34Z</dcterms:created>
  <dcterms:modified xsi:type="dcterms:W3CDTF">2023-04-21T14:14:33Z</dcterms:modified>
</cp:coreProperties>
</file>