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51206400" cy="28803600"/>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061" autoAdjust="0"/>
    <p:restoredTop sz="96821" autoAdjust="0"/>
  </p:normalViewPr>
  <p:slideViewPr>
    <p:cSldViewPr snapToGrid="0">
      <p:cViewPr varScale="1">
        <p:scale>
          <a:sx n="27" d="100"/>
          <a:sy n="27" d="100"/>
        </p:scale>
        <p:origin x="137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 /><Relationship Id="rId7" Type="http://schemas.openxmlformats.org/officeDocument/2006/relationships/tableStyles" Target="tableStyle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theme" Target="theme/theme1.xml" /><Relationship Id="rId5" Type="http://schemas.openxmlformats.org/officeDocument/2006/relationships/viewProps" Target="viewProps.xml" /><Relationship Id="rId4" Type="http://schemas.openxmlformats.org/officeDocument/2006/relationships/presProps" Target="pres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588000" y="0"/>
            <a:ext cx="4276725" cy="338138"/>
          </a:xfrm>
          <a:prstGeom prst="rect">
            <a:avLst/>
          </a:prstGeom>
        </p:spPr>
        <p:txBody>
          <a:bodyPr vert="horz" lIns="91440" tIns="45720" rIns="91440" bIns="45720" rtlCol="0"/>
          <a:lstStyle>
            <a:lvl1pPr algn="r">
              <a:defRPr sz="1200"/>
            </a:lvl1pPr>
          </a:lstStyle>
          <a:p>
            <a:fld id="{16E3E0C7-0DAD-418C-880F-F5B9A48F7100}" type="datetimeFigureOut">
              <a:rPr lang="en-US" smtClean="0"/>
              <a:t>4/27/2023</a:t>
            </a:fld>
            <a:endParaRPr lang="en-US"/>
          </a:p>
        </p:txBody>
      </p:sp>
      <p:sp>
        <p:nvSpPr>
          <p:cNvPr id="4" name="Slide Image Placeholder 3"/>
          <p:cNvSpPr>
            <a:spLocks noGrp="1" noRot="1" noChangeAspect="1"/>
          </p:cNvSpPr>
          <p:nvPr>
            <p:ph type="sldImg" idx="2"/>
          </p:nvPr>
        </p:nvSpPr>
        <p:spPr>
          <a:xfrm>
            <a:off x="2913063" y="841375"/>
            <a:ext cx="4041775" cy="22733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87425" y="3241675"/>
            <a:ext cx="7893050" cy="265271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397625"/>
            <a:ext cx="4275138" cy="338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588000" y="6397625"/>
            <a:ext cx="4276725" cy="338138"/>
          </a:xfrm>
          <a:prstGeom prst="rect">
            <a:avLst/>
          </a:prstGeom>
        </p:spPr>
        <p:txBody>
          <a:bodyPr vert="horz" lIns="91440" tIns="45720" rIns="91440" bIns="45720" rtlCol="0" anchor="b"/>
          <a:lstStyle>
            <a:lvl1pPr algn="r">
              <a:defRPr sz="1200"/>
            </a:lvl1pPr>
          </a:lstStyle>
          <a:p>
            <a:fld id="{12A3BEE3-DD29-4167-B872-79CCF3198341}" type="slidenum">
              <a:rPr lang="en-US" smtClean="0"/>
              <a:t>‹#›</a:t>
            </a:fld>
            <a:endParaRPr lang="en-US"/>
          </a:p>
        </p:txBody>
      </p:sp>
    </p:spTree>
    <p:extLst>
      <p:ext uri="{BB962C8B-B14F-4D97-AF65-F5344CB8AC3E}">
        <p14:creationId xmlns:p14="http://schemas.microsoft.com/office/powerpoint/2010/main" val="3846086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A3BEE3-DD29-4167-B872-79CCF3198341}" type="slidenum">
              <a:rPr lang="en-US" smtClean="0"/>
              <a:t>1</a:t>
            </a:fld>
            <a:endParaRPr lang="en-US"/>
          </a:p>
        </p:txBody>
      </p:sp>
    </p:spTree>
    <p:extLst>
      <p:ext uri="{BB962C8B-B14F-4D97-AF65-F5344CB8AC3E}">
        <p14:creationId xmlns:p14="http://schemas.microsoft.com/office/powerpoint/2010/main" val="48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4713925"/>
            <a:ext cx="38404800" cy="10027920"/>
          </a:xfrm>
        </p:spPr>
        <p:txBody>
          <a:bodyPr anchor="b"/>
          <a:lstStyle>
            <a:lvl1pPr algn="ctr">
              <a:defRPr sz="25200"/>
            </a:lvl1pPr>
          </a:lstStyle>
          <a:p>
            <a:r>
              <a:rPr lang="en-US"/>
              <a:t>Click to edit Master title style</a:t>
            </a:r>
            <a:endParaRPr lang="en-US" dirty="0"/>
          </a:p>
        </p:txBody>
      </p:sp>
      <p:sp>
        <p:nvSpPr>
          <p:cNvPr id="3" name="Subtitle 2"/>
          <p:cNvSpPr>
            <a:spLocks noGrp="1"/>
          </p:cNvSpPr>
          <p:nvPr>
            <p:ph type="subTitle" idx="1"/>
          </p:nvPr>
        </p:nvSpPr>
        <p:spPr>
          <a:xfrm>
            <a:off x="6400800" y="15128560"/>
            <a:ext cx="38404800" cy="6954200"/>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08FB80-0469-4E80-A0F6-DD941A66E059}"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FABC3-7604-4656-9DFD-AEFEE0AC63B8}" type="slidenum">
              <a:rPr lang="en-US" smtClean="0"/>
              <a:t>‹#›</a:t>
            </a:fld>
            <a:endParaRPr lang="en-US"/>
          </a:p>
        </p:txBody>
      </p:sp>
    </p:spTree>
    <p:extLst>
      <p:ext uri="{BB962C8B-B14F-4D97-AF65-F5344CB8AC3E}">
        <p14:creationId xmlns:p14="http://schemas.microsoft.com/office/powerpoint/2010/main" val="2108048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08FB80-0469-4E80-A0F6-DD941A66E059}"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FABC3-7604-4656-9DFD-AEFEE0AC63B8}" type="slidenum">
              <a:rPr lang="en-US" smtClean="0"/>
              <a:t>‹#›</a:t>
            </a:fld>
            <a:endParaRPr lang="en-US"/>
          </a:p>
        </p:txBody>
      </p:sp>
    </p:spTree>
    <p:extLst>
      <p:ext uri="{BB962C8B-B14F-4D97-AF65-F5344CB8AC3E}">
        <p14:creationId xmlns:p14="http://schemas.microsoft.com/office/powerpoint/2010/main" val="2182704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0" y="1533525"/>
            <a:ext cx="11041380" cy="2440972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520440" y="1533525"/>
            <a:ext cx="32484060" cy="2440972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08FB80-0469-4E80-A0F6-DD941A66E059}"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FABC3-7604-4656-9DFD-AEFEE0AC63B8}" type="slidenum">
              <a:rPr lang="en-US" smtClean="0"/>
              <a:t>‹#›</a:t>
            </a:fld>
            <a:endParaRPr lang="en-US"/>
          </a:p>
        </p:txBody>
      </p:sp>
    </p:spTree>
    <p:extLst>
      <p:ext uri="{BB962C8B-B14F-4D97-AF65-F5344CB8AC3E}">
        <p14:creationId xmlns:p14="http://schemas.microsoft.com/office/powerpoint/2010/main" val="1889843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08FB80-0469-4E80-A0F6-DD941A66E059}"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FABC3-7604-4656-9DFD-AEFEE0AC63B8}" type="slidenum">
              <a:rPr lang="en-US" smtClean="0"/>
              <a:t>‹#›</a:t>
            </a:fld>
            <a:endParaRPr lang="en-US"/>
          </a:p>
        </p:txBody>
      </p:sp>
    </p:spTree>
    <p:extLst>
      <p:ext uri="{BB962C8B-B14F-4D97-AF65-F5344CB8AC3E}">
        <p14:creationId xmlns:p14="http://schemas.microsoft.com/office/powerpoint/2010/main" val="68938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0" y="7180902"/>
            <a:ext cx="44165520" cy="11981495"/>
          </a:xfrm>
        </p:spPr>
        <p:txBody>
          <a:bodyPr anchor="b"/>
          <a:lstStyle>
            <a:lvl1pPr>
              <a:defRPr sz="25200"/>
            </a:lvl1pPr>
          </a:lstStyle>
          <a:p>
            <a:r>
              <a:rPr lang="en-US"/>
              <a:t>Click to edit Master title style</a:t>
            </a:r>
            <a:endParaRPr lang="en-US" dirty="0"/>
          </a:p>
        </p:txBody>
      </p:sp>
      <p:sp>
        <p:nvSpPr>
          <p:cNvPr id="3" name="Text Placeholder 2"/>
          <p:cNvSpPr>
            <a:spLocks noGrp="1"/>
          </p:cNvSpPr>
          <p:nvPr>
            <p:ph type="body" idx="1"/>
          </p:nvPr>
        </p:nvSpPr>
        <p:spPr>
          <a:xfrm>
            <a:off x="3493770" y="19275747"/>
            <a:ext cx="44165520" cy="6300785"/>
          </a:xfrm>
        </p:spPr>
        <p:txBody>
          <a:bodyPr/>
          <a:lstStyle>
            <a:lvl1pPr marL="0" indent="0">
              <a:buNone/>
              <a:defRPr sz="10080">
                <a:solidFill>
                  <a:schemeClr val="tx1">
                    <a:tint val="75000"/>
                  </a:schemeClr>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08FB80-0469-4E80-A0F6-DD941A66E059}"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FABC3-7604-4656-9DFD-AEFEE0AC63B8}" type="slidenum">
              <a:rPr lang="en-US" smtClean="0"/>
              <a:t>‹#›</a:t>
            </a:fld>
            <a:endParaRPr lang="en-US"/>
          </a:p>
        </p:txBody>
      </p:sp>
    </p:spTree>
    <p:extLst>
      <p:ext uri="{BB962C8B-B14F-4D97-AF65-F5344CB8AC3E}">
        <p14:creationId xmlns:p14="http://schemas.microsoft.com/office/powerpoint/2010/main" val="3683622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520440" y="7667625"/>
            <a:ext cx="21762720" cy="182756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5923240" y="7667625"/>
            <a:ext cx="21762720" cy="182756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08FB80-0469-4E80-A0F6-DD941A66E059}" type="datetimeFigureOut">
              <a:rPr lang="en-US" smtClean="0"/>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FABC3-7604-4656-9DFD-AEFEE0AC63B8}" type="slidenum">
              <a:rPr lang="en-US" smtClean="0"/>
              <a:t>‹#›</a:t>
            </a:fld>
            <a:endParaRPr lang="en-US"/>
          </a:p>
        </p:txBody>
      </p:sp>
    </p:spTree>
    <p:extLst>
      <p:ext uri="{BB962C8B-B14F-4D97-AF65-F5344CB8AC3E}">
        <p14:creationId xmlns:p14="http://schemas.microsoft.com/office/powerpoint/2010/main" val="2336639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110" y="1533527"/>
            <a:ext cx="44165520" cy="5567365"/>
          </a:xfrm>
        </p:spPr>
        <p:txBody>
          <a:bodyPr/>
          <a:lstStyle/>
          <a:p>
            <a:r>
              <a:rPr lang="en-US"/>
              <a:t>Click to edit Master title style</a:t>
            </a:r>
            <a:endParaRPr lang="en-US" dirty="0"/>
          </a:p>
        </p:txBody>
      </p:sp>
      <p:sp>
        <p:nvSpPr>
          <p:cNvPr id="3" name="Text Placeholder 2"/>
          <p:cNvSpPr>
            <a:spLocks noGrp="1"/>
          </p:cNvSpPr>
          <p:nvPr>
            <p:ph type="body" idx="1"/>
          </p:nvPr>
        </p:nvSpPr>
        <p:spPr>
          <a:xfrm>
            <a:off x="3527112" y="7060885"/>
            <a:ext cx="21662705" cy="3460430"/>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Edit Master text styles</a:t>
            </a:r>
          </a:p>
        </p:txBody>
      </p:sp>
      <p:sp>
        <p:nvSpPr>
          <p:cNvPr id="4" name="Content Placeholder 3"/>
          <p:cNvSpPr>
            <a:spLocks noGrp="1"/>
          </p:cNvSpPr>
          <p:nvPr>
            <p:ph sz="half" idx="2"/>
          </p:nvPr>
        </p:nvSpPr>
        <p:spPr>
          <a:xfrm>
            <a:off x="3527112" y="10521315"/>
            <a:ext cx="21662705" cy="154752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5923240" y="7060885"/>
            <a:ext cx="21769390" cy="3460430"/>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Edit Master text styles</a:t>
            </a:r>
          </a:p>
        </p:txBody>
      </p:sp>
      <p:sp>
        <p:nvSpPr>
          <p:cNvPr id="6" name="Content Placeholder 5"/>
          <p:cNvSpPr>
            <a:spLocks noGrp="1"/>
          </p:cNvSpPr>
          <p:nvPr>
            <p:ph sz="quarter" idx="4"/>
          </p:nvPr>
        </p:nvSpPr>
        <p:spPr>
          <a:xfrm>
            <a:off x="25923240" y="10521315"/>
            <a:ext cx="21769390" cy="154752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08FB80-0469-4E80-A0F6-DD941A66E059}" type="datetimeFigureOut">
              <a:rPr lang="en-US" smtClean="0"/>
              <a:t>4/27/2023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8FABC3-7604-4656-9DFD-AEFEE0AC63B8}" type="slidenum">
              <a:rPr lang="en-US" smtClean="0"/>
              <a:t>‹#›</a:t>
            </a:fld>
            <a:endParaRPr lang="en-US"/>
          </a:p>
        </p:txBody>
      </p:sp>
    </p:spTree>
    <p:extLst>
      <p:ext uri="{BB962C8B-B14F-4D97-AF65-F5344CB8AC3E}">
        <p14:creationId xmlns:p14="http://schemas.microsoft.com/office/powerpoint/2010/main" val="2242850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08FB80-0469-4E80-A0F6-DD941A66E059}" type="datetimeFigureOut">
              <a:rPr lang="en-US" smtClean="0"/>
              <a:t>4/27/2023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8FABC3-7604-4656-9DFD-AEFEE0AC63B8}" type="slidenum">
              <a:rPr lang="en-US" smtClean="0"/>
              <a:t>‹#›</a:t>
            </a:fld>
            <a:endParaRPr lang="en-US"/>
          </a:p>
        </p:txBody>
      </p:sp>
    </p:spTree>
    <p:extLst>
      <p:ext uri="{BB962C8B-B14F-4D97-AF65-F5344CB8AC3E}">
        <p14:creationId xmlns:p14="http://schemas.microsoft.com/office/powerpoint/2010/main" val="1150425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08FB80-0469-4E80-A0F6-DD941A66E059}" type="datetimeFigureOut">
              <a:rPr lang="en-US" smtClean="0"/>
              <a:t>4/27/2023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8FABC3-7604-4656-9DFD-AEFEE0AC63B8}" type="slidenum">
              <a:rPr lang="en-US" smtClean="0"/>
              <a:t>‹#›</a:t>
            </a:fld>
            <a:endParaRPr lang="en-US"/>
          </a:p>
        </p:txBody>
      </p:sp>
    </p:spTree>
    <p:extLst>
      <p:ext uri="{BB962C8B-B14F-4D97-AF65-F5344CB8AC3E}">
        <p14:creationId xmlns:p14="http://schemas.microsoft.com/office/powerpoint/2010/main" val="4037229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1920240"/>
            <a:ext cx="16515395" cy="6720840"/>
          </a:xfrm>
        </p:spPr>
        <p:txBody>
          <a:bodyPr anchor="b"/>
          <a:lstStyle>
            <a:lvl1pPr>
              <a:defRPr sz="13440"/>
            </a:lvl1pPr>
          </a:lstStyle>
          <a:p>
            <a:r>
              <a:rPr lang="en-US"/>
              <a:t>Click to edit Master title style</a:t>
            </a:r>
            <a:endParaRPr lang="en-US" dirty="0"/>
          </a:p>
        </p:txBody>
      </p:sp>
      <p:sp>
        <p:nvSpPr>
          <p:cNvPr id="3" name="Content Placeholder 2"/>
          <p:cNvSpPr>
            <a:spLocks noGrp="1"/>
          </p:cNvSpPr>
          <p:nvPr>
            <p:ph idx="1"/>
          </p:nvPr>
        </p:nvSpPr>
        <p:spPr>
          <a:xfrm>
            <a:off x="21769390" y="4147187"/>
            <a:ext cx="25923240" cy="20469225"/>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527112" y="8641080"/>
            <a:ext cx="16515395" cy="16008670"/>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Edit Master text styles</a:t>
            </a:r>
          </a:p>
        </p:txBody>
      </p:sp>
      <p:sp>
        <p:nvSpPr>
          <p:cNvPr id="5" name="Date Placeholder 4"/>
          <p:cNvSpPr>
            <a:spLocks noGrp="1"/>
          </p:cNvSpPr>
          <p:nvPr>
            <p:ph type="dt" sz="half" idx="10"/>
          </p:nvPr>
        </p:nvSpPr>
        <p:spPr/>
        <p:txBody>
          <a:bodyPr/>
          <a:lstStyle/>
          <a:p>
            <a:fld id="{A308FB80-0469-4E80-A0F6-DD941A66E059}" type="datetimeFigureOut">
              <a:rPr lang="en-US" smtClean="0"/>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FABC3-7604-4656-9DFD-AEFEE0AC63B8}" type="slidenum">
              <a:rPr lang="en-US" smtClean="0"/>
              <a:t>‹#›</a:t>
            </a:fld>
            <a:endParaRPr lang="en-US"/>
          </a:p>
        </p:txBody>
      </p:sp>
    </p:spTree>
    <p:extLst>
      <p:ext uri="{BB962C8B-B14F-4D97-AF65-F5344CB8AC3E}">
        <p14:creationId xmlns:p14="http://schemas.microsoft.com/office/powerpoint/2010/main" val="4110515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1920240"/>
            <a:ext cx="16515395" cy="6720840"/>
          </a:xfrm>
        </p:spPr>
        <p:txBody>
          <a:bodyPr anchor="b"/>
          <a:lstStyle>
            <a:lvl1pP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21769390" y="4147187"/>
            <a:ext cx="25923240" cy="20469225"/>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a:t>Click icon to add picture</a:t>
            </a:r>
            <a:endParaRPr lang="en-US" dirty="0"/>
          </a:p>
        </p:txBody>
      </p:sp>
      <p:sp>
        <p:nvSpPr>
          <p:cNvPr id="4" name="Text Placeholder 3"/>
          <p:cNvSpPr>
            <a:spLocks noGrp="1"/>
          </p:cNvSpPr>
          <p:nvPr>
            <p:ph type="body" sz="half" idx="2"/>
          </p:nvPr>
        </p:nvSpPr>
        <p:spPr>
          <a:xfrm>
            <a:off x="3527112" y="8641080"/>
            <a:ext cx="16515395" cy="16008670"/>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Edit Master text styles</a:t>
            </a:r>
          </a:p>
        </p:txBody>
      </p:sp>
      <p:sp>
        <p:nvSpPr>
          <p:cNvPr id="5" name="Date Placeholder 4"/>
          <p:cNvSpPr>
            <a:spLocks noGrp="1"/>
          </p:cNvSpPr>
          <p:nvPr>
            <p:ph type="dt" sz="half" idx="10"/>
          </p:nvPr>
        </p:nvSpPr>
        <p:spPr/>
        <p:txBody>
          <a:bodyPr/>
          <a:lstStyle/>
          <a:p>
            <a:fld id="{A308FB80-0469-4E80-A0F6-DD941A66E059}" type="datetimeFigureOut">
              <a:rPr lang="en-US" smtClean="0"/>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FABC3-7604-4656-9DFD-AEFEE0AC63B8}" type="slidenum">
              <a:rPr lang="en-US" smtClean="0"/>
              <a:t>‹#›</a:t>
            </a:fld>
            <a:endParaRPr lang="en-US"/>
          </a:p>
        </p:txBody>
      </p:sp>
    </p:spTree>
    <p:extLst>
      <p:ext uri="{BB962C8B-B14F-4D97-AF65-F5344CB8AC3E}">
        <p14:creationId xmlns:p14="http://schemas.microsoft.com/office/powerpoint/2010/main" val="3120145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1533527"/>
            <a:ext cx="44165520" cy="55673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520440" y="7667625"/>
            <a:ext cx="44165520" cy="182756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0440" y="26696672"/>
            <a:ext cx="11521440" cy="1533525"/>
          </a:xfrm>
          <a:prstGeom prst="rect">
            <a:avLst/>
          </a:prstGeom>
        </p:spPr>
        <p:txBody>
          <a:bodyPr vert="horz" lIns="91440" tIns="45720" rIns="91440" bIns="45720" rtlCol="0" anchor="ctr"/>
          <a:lstStyle>
            <a:lvl1pPr algn="l">
              <a:defRPr sz="5040">
                <a:solidFill>
                  <a:schemeClr val="tx1">
                    <a:tint val="75000"/>
                  </a:schemeClr>
                </a:solidFill>
              </a:defRPr>
            </a:lvl1pPr>
          </a:lstStyle>
          <a:p>
            <a:fld id="{A308FB80-0469-4E80-A0F6-DD941A66E059}" type="datetimeFigureOut">
              <a:rPr lang="en-US" smtClean="0"/>
              <a:t>4/27/2023</a:t>
            </a:fld>
            <a:endParaRPr lang="en-US"/>
          </a:p>
        </p:txBody>
      </p:sp>
      <p:sp>
        <p:nvSpPr>
          <p:cNvPr id="5" name="Footer Placeholder 4"/>
          <p:cNvSpPr>
            <a:spLocks noGrp="1"/>
          </p:cNvSpPr>
          <p:nvPr>
            <p:ph type="ftr" sz="quarter" idx="3"/>
          </p:nvPr>
        </p:nvSpPr>
        <p:spPr>
          <a:xfrm>
            <a:off x="16962120" y="26696672"/>
            <a:ext cx="17282160" cy="1533525"/>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164520" y="26696672"/>
            <a:ext cx="11521440" cy="1533525"/>
          </a:xfrm>
          <a:prstGeom prst="rect">
            <a:avLst/>
          </a:prstGeom>
        </p:spPr>
        <p:txBody>
          <a:bodyPr vert="horz" lIns="91440" tIns="45720" rIns="91440" bIns="45720" rtlCol="0" anchor="ctr"/>
          <a:lstStyle>
            <a:lvl1pPr algn="r">
              <a:defRPr sz="5040">
                <a:solidFill>
                  <a:schemeClr val="tx1">
                    <a:tint val="75000"/>
                  </a:schemeClr>
                </a:solidFill>
              </a:defRPr>
            </a:lvl1pPr>
          </a:lstStyle>
          <a:p>
            <a:fld id="{728FABC3-7604-4656-9DFD-AEFEE0AC63B8}" type="slidenum">
              <a:rPr lang="en-US" smtClean="0"/>
              <a:t>‹#›</a:t>
            </a:fld>
            <a:endParaRPr lang="en-US"/>
          </a:p>
        </p:txBody>
      </p:sp>
    </p:spTree>
    <p:extLst>
      <p:ext uri="{BB962C8B-B14F-4D97-AF65-F5344CB8AC3E}">
        <p14:creationId xmlns:p14="http://schemas.microsoft.com/office/powerpoint/2010/main" val="22322107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 /><Relationship Id="rId3" Type="http://schemas.openxmlformats.org/officeDocument/2006/relationships/image" Target="../media/image1.jpeg" /><Relationship Id="rId7" Type="http://schemas.openxmlformats.org/officeDocument/2006/relationships/image" Target="../media/image5.png" /><Relationship Id="rId12" Type="http://schemas.openxmlformats.org/officeDocument/2006/relationships/image" Target="../media/image10.png" /><Relationship Id="rId2" Type="http://schemas.openxmlformats.org/officeDocument/2006/relationships/notesSlide" Target="../notesSlides/notesSlide1.xml" /><Relationship Id="rId1" Type="http://schemas.openxmlformats.org/officeDocument/2006/relationships/slideLayout" Target="../slideLayouts/slideLayout1.xml" /><Relationship Id="rId6" Type="http://schemas.openxmlformats.org/officeDocument/2006/relationships/image" Target="../media/image4.png" /><Relationship Id="rId11" Type="http://schemas.openxmlformats.org/officeDocument/2006/relationships/image" Target="../media/image9.png" /><Relationship Id="rId5" Type="http://schemas.openxmlformats.org/officeDocument/2006/relationships/image" Target="../media/image3.png" /><Relationship Id="rId10" Type="http://schemas.openxmlformats.org/officeDocument/2006/relationships/image" Target="../media/image8.png" /><Relationship Id="rId4" Type="http://schemas.openxmlformats.org/officeDocument/2006/relationships/image" Target="../media/image2.png" /><Relationship Id="rId9"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85000"/>
                <a:lumOff val="15000"/>
              </a:schemeClr>
            </a:gs>
            <a:gs pos="0">
              <a:schemeClr val="accent1">
                <a:lumMod val="45000"/>
                <a:lumOff val="55000"/>
              </a:schemeClr>
            </a:gs>
            <a:gs pos="0">
              <a:schemeClr val="accent2">
                <a:lumMod val="20000"/>
                <a:lumOff val="80000"/>
              </a:schemeClr>
            </a:gs>
            <a:gs pos="75000">
              <a:schemeClr val="accent1">
                <a:lumMod val="0"/>
                <a:lumOff val="100000"/>
              </a:schemeClr>
            </a:gs>
          </a:gsLst>
          <a:lin ang="13500000" scaled="1"/>
          <a:tileRect/>
        </a:gradFill>
        <a:effectLst/>
      </p:bgPr>
    </p:bg>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AA5597E0-F374-447E-90CF-961FB9390F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807685"/>
            <a:ext cx="9049407" cy="2825969"/>
          </a:xfrm>
          <a:prstGeom prst="rect">
            <a:avLst/>
          </a:prstGeom>
        </p:spPr>
      </p:pic>
      <p:sp>
        <p:nvSpPr>
          <p:cNvPr id="120" name="TextovéPole 119"/>
          <p:cNvSpPr txBox="1"/>
          <p:nvPr/>
        </p:nvSpPr>
        <p:spPr>
          <a:xfrm>
            <a:off x="19167306" y="17954884"/>
            <a:ext cx="16651644" cy="10670005"/>
          </a:xfrm>
          <a:prstGeom prst="rect">
            <a:avLst/>
          </a:prstGeom>
          <a:solidFill>
            <a:schemeClr val="bg1"/>
          </a:solidFill>
          <a:ln>
            <a:solidFill>
              <a:srgbClr val="92D050"/>
            </a:solidFill>
          </a:ln>
        </p:spPr>
        <p:txBody>
          <a:bodyPr wrap="square" rtlCol="0">
            <a:spAutoFit/>
          </a:bodyPr>
          <a:lstStyle/>
          <a:p>
            <a:endParaRPr lang="en-US" dirty="0"/>
          </a:p>
        </p:txBody>
      </p:sp>
      <p:sp>
        <p:nvSpPr>
          <p:cNvPr id="108" name="TextovéPole 107"/>
          <p:cNvSpPr txBox="1"/>
          <p:nvPr/>
        </p:nvSpPr>
        <p:spPr>
          <a:xfrm>
            <a:off x="470116" y="17990634"/>
            <a:ext cx="18499034" cy="10674012"/>
          </a:xfrm>
          <a:prstGeom prst="rect">
            <a:avLst/>
          </a:prstGeom>
          <a:solidFill>
            <a:schemeClr val="bg1"/>
          </a:solidFill>
          <a:ln>
            <a:solidFill>
              <a:srgbClr val="92D050"/>
            </a:solidFill>
          </a:ln>
        </p:spPr>
        <p:txBody>
          <a:bodyPr wrap="square" rtlCol="0">
            <a:spAutoFit/>
          </a:bodyPr>
          <a:lstStyle/>
          <a:p>
            <a:endParaRPr lang="en-US" dirty="0"/>
          </a:p>
        </p:txBody>
      </p:sp>
      <p:sp>
        <p:nvSpPr>
          <p:cNvPr id="70" name="TextovéPole 69"/>
          <p:cNvSpPr txBox="1"/>
          <p:nvPr/>
        </p:nvSpPr>
        <p:spPr>
          <a:xfrm>
            <a:off x="33644661" y="5325930"/>
            <a:ext cx="17279081" cy="12375544"/>
          </a:xfrm>
          <a:prstGeom prst="rect">
            <a:avLst/>
          </a:prstGeom>
          <a:solidFill>
            <a:schemeClr val="bg1"/>
          </a:solidFill>
          <a:ln>
            <a:solidFill>
              <a:srgbClr val="92D050"/>
            </a:solidFill>
          </a:ln>
        </p:spPr>
        <p:txBody>
          <a:bodyPr wrap="square" rtlCol="0">
            <a:spAutoFit/>
          </a:bodyPr>
          <a:lstStyle/>
          <a:p>
            <a:endParaRPr lang="en-US" dirty="0"/>
          </a:p>
        </p:txBody>
      </p:sp>
      <p:sp>
        <p:nvSpPr>
          <p:cNvPr id="46" name="TextovéPole 45"/>
          <p:cNvSpPr txBox="1"/>
          <p:nvPr/>
        </p:nvSpPr>
        <p:spPr>
          <a:xfrm>
            <a:off x="16304079" y="5325930"/>
            <a:ext cx="17194848" cy="12396719"/>
          </a:xfrm>
          <a:prstGeom prst="rect">
            <a:avLst/>
          </a:prstGeom>
          <a:solidFill>
            <a:schemeClr val="bg1"/>
          </a:solidFill>
          <a:ln>
            <a:solidFill>
              <a:srgbClr val="92D050"/>
            </a:solidFill>
          </a:ln>
        </p:spPr>
        <p:txBody>
          <a:bodyPr wrap="square" rtlCol="0">
            <a:spAutoFit/>
          </a:bodyPr>
          <a:lstStyle/>
          <a:p>
            <a:endParaRPr lang="en-US" dirty="0"/>
          </a:p>
        </p:txBody>
      </p:sp>
      <p:sp>
        <p:nvSpPr>
          <p:cNvPr id="4" name="TextovéPole 3"/>
          <p:cNvSpPr txBox="1"/>
          <p:nvPr/>
        </p:nvSpPr>
        <p:spPr>
          <a:xfrm>
            <a:off x="-7317" y="-47435"/>
            <a:ext cx="51206400" cy="4308872"/>
          </a:xfrm>
          <a:prstGeom prst="rect">
            <a:avLst/>
          </a:prstGeom>
          <a:solidFill>
            <a:schemeClr val="accent2">
              <a:lumMod val="75000"/>
            </a:schemeClr>
          </a:solidFill>
        </p:spPr>
        <p:txBody>
          <a:bodyPr wrap="square" rtlCol="0">
            <a:spAutoFit/>
          </a:bodyPr>
          <a:lstStyle/>
          <a:p>
            <a:pPr algn="ctr"/>
            <a:r>
              <a:rPr lang="en-US" sz="9600" b="1" dirty="0">
                <a:solidFill>
                  <a:schemeClr val="bg1"/>
                </a:solidFill>
              </a:rPr>
              <a:t>INTERPLANETARY MAGNETIC FIELD EFFECTS ON THE MAGNETOPAUSE LOCATION</a:t>
            </a:r>
          </a:p>
          <a:p>
            <a:pPr algn="ctr"/>
            <a:endParaRPr lang="cs-CZ" sz="1600" b="1" dirty="0">
              <a:solidFill>
                <a:schemeClr val="bg1"/>
              </a:solidFill>
            </a:endParaRPr>
          </a:p>
          <a:p>
            <a:pPr algn="ctr"/>
            <a:r>
              <a:rPr lang="en-US" sz="5400" b="1" dirty="0">
                <a:solidFill>
                  <a:schemeClr val="bg1"/>
                </a:solidFill>
              </a:rPr>
              <a:t>Maryam Aghabozorgi </a:t>
            </a:r>
            <a:r>
              <a:rPr lang="en-US" sz="5400" b="1" dirty="0" err="1">
                <a:solidFill>
                  <a:schemeClr val="bg1"/>
                </a:solidFill>
              </a:rPr>
              <a:t>Nafchi</a:t>
            </a:r>
            <a:r>
              <a:rPr lang="en-US" sz="5400" b="1" dirty="0">
                <a:solidFill>
                  <a:schemeClr val="bg1"/>
                </a:solidFill>
              </a:rPr>
              <a:t> </a:t>
            </a:r>
            <a:r>
              <a:rPr lang="en-US" sz="5400" b="1" i="1" dirty="0">
                <a:solidFill>
                  <a:schemeClr val="bg1"/>
                </a:solidFill>
              </a:rPr>
              <a:t>(ma.aghabozorgi@gmail.com)</a:t>
            </a:r>
            <a:r>
              <a:rPr lang="en-US" sz="5400" b="1" dirty="0">
                <a:solidFill>
                  <a:schemeClr val="bg1"/>
                </a:solidFill>
              </a:rPr>
              <a:t> </a:t>
            </a:r>
            <a:r>
              <a:rPr lang="en-US" sz="5400" b="1" baseline="30000" dirty="0">
                <a:solidFill>
                  <a:schemeClr val="bg1"/>
                </a:solidFill>
              </a:rPr>
              <a:t>(1)</a:t>
            </a:r>
            <a:r>
              <a:rPr lang="en-US" sz="5400" b="1" dirty="0">
                <a:solidFill>
                  <a:schemeClr val="bg1"/>
                </a:solidFill>
              </a:rPr>
              <a:t>, </a:t>
            </a:r>
            <a:r>
              <a:rPr lang="cs-CZ" sz="5400" b="1" dirty="0">
                <a:solidFill>
                  <a:schemeClr val="bg1"/>
                </a:solidFill>
              </a:rPr>
              <a:t>František Němec</a:t>
            </a:r>
            <a:r>
              <a:rPr lang="en-US" sz="5400" b="1" baseline="30000" dirty="0">
                <a:solidFill>
                  <a:schemeClr val="bg1"/>
                </a:solidFill>
              </a:rPr>
              <a:t>(1)</a:t>
            </a:r>
            <a:r>
              <a:rPr lang="cs-CZ" sz="5400" b="1" dirty="0">
                <a:solidFill>
                  <a:schemeClr val="bg1"/>
                </a:solidFill>
              </a:rPr>
              <a:t>,</a:t>
            </a:r>
            <a:r>
              <a:rPr lang="en-US" sz="5400" b="1" dirty="0">
                <a:solidFill>
                  <a:schemeClr val="bg1"/>
                </a:solidFill>
              </a:rPr>
              <a:t> </a:t>
            </a:r>
            <a:r>
              <a:rPr lang="en-US" dirty="0">
                <a:solidFill>
                  <a:schemeClr val="bg1"/>
                </a:solidFill>
              </a:rPr>
              <a:t> </a:t>
            </a:r>
            <a:r>
              <a:rPr lang="en-US" sz="5400" b="1" dirty="0">
                <a:solidFill>
                  <a:schemeClr val="bg1"/>
                </a:solidFill>
              </a:rPr>
              <a:t>Gilbert Pi </a:t>
            </a:r>
            <a:r>
              <a:rPr lang="en-US" sz="5400" b="1" baseline="30000" dirty="0">
                <a:solidFill>
                  <a:schemeClr val="bg1"/>
                </a:solidFill>
              </a:rPr>
              <a:t>(1)</a:t>
            </a:r>
            <a:r>
              <a:rPr lang="en-US" sz="5400" b="1" dirty="0">
                <a:solidFill>
                  <a:schemeClr val="bg1"/>
                </a:solidFill>
              </a:rPr>
              <a:t>, </a:t>
            </a:r>
            <a:r>
              <a:rPr lang="en-US" sz="5400" b="1" dirty="0" err="1">
                <a:solidFill>
                  <a:schemeClr val="bg1"/>
                </a:solidFill>
              </a:rPr>
              <a:t>Zdeněk</a:t>
            </a:r>
            <a:r>
              <a:rPr lang="en-US" sz="5400" b="1" dirty="0">
                <a:solidFill>
                  <a:schemeClr val="bg1"/>
                </a:solidFill>
              </a:rPr>
              <a:t> </a:t>
            </a:r>
            <a:r>
              <a:rPr lang="en-US" sz="5400" b="1" dirty="0" err="1">
                <a:solidFill>
                  <a:schemeClr val="bg1"/>
                </a:solidFill>
              </a:rPr>
              <a:t>Němeček</a:t>
            </a:r>
            <a:r>
              <a:rPr lang="en-US" sz="5400" b="1" dirty="0">
                <a:solidFill>
                  <a:schemeClr val="bg1"/>
                </a:solidFill>
              </a:rPr>
              <a:t> </a:t>
            </a:r>
            <a:r>
              <a:rPr lang="en-US" sz="5400" b="1" baseline="30000" dirty="0">
                <a:solidFill>
                  <a:schemeClr val="bg1"/>
                </a:solidFill>
              </a:rPr>
              <a:t>(1) </a:t>
            </a:r>
            <a:endParaRPr lang="en-US" sz="5400" b="1" dirty="0">
              <a:solidFill>
                <a:schemeClr val="bg1"/>
              </a:solidFill>
            </a:endParaRPr>
          </a:p>
          <a:p>
            <a:pPr algn="ctr"/>
            <a:r>
              <a:rPr lang="en-US" sz="5400" b="1" dirty="0">
                <a:solidFill>
                  <a:schemeClr val="bg1"/>
                </a:solidFill>
              </a:rPr>
              <a:t>Jana  </a:t>
            </a:r>
            <a:r>
              <a:rPr lang="en-US" sz="5400" b="1" dirty="0" err="1">
                <a:solidFill>
                  <a:schemeClr val="bg1"/>
                </a:solidFill>
              </a:rPr>
              <a:t>Šafránkov</a:t>
            </a:r>
            <a:r>
              <a:rPr lang="cs-CZ" sz="5400" b="1" dirty="0">
                <a:solidFill>
                  <a:schemeClr val="bg1"/>
                </a:solidFill>
              </a:rPr>
              <a:t>á</a:t>
            </a:r>
            <a:r>
              <a:rPr lang="en-US" sz="5400" b="1" dirty="0">
                <a:solidFill>
                  <a:schemeClr val="bg1"/>
                </a:solidFill>
              </a:rPr>
              <a:t> </a:t>
            </a:r>
            <a:r>
              <a:rPr lang="en-US" sz="5400" b="1" baseline="30000" dirty="0">
                <a:solidFill>
                  <a:schemeClr val="bg1"/>
                </a:solidFill>
              </a:rPr>
              <a:t>(1)</a:t>
            </a:r>
            <a:r>
              <a:rPr lang="en-US" sz="5400" b="1" dirty="0">
                <a:solidFill>
                  <a:schemeClr val="bg1"/>
                </a:solidFill>
              </a:rPr>
              <a:t>, </a:t>
            </a:r>
            <a:r>
              <a:rPr lang="en-US" sz="5400" b="1" dirty="0" err="1">
                <a:solidFill>
                  <a:schemeClr val="bg1"/>
                </a:solidFill>
              </a:rPr>
              <a:t>Kostiantyn</a:t>
            </a:r>
            <a:r>
              <a:rPr lang="en-US" sz="5400" b="1" dirty="0">
                <a:solidFill>
                  <a:schemeClr val="bg1"/>
                </a:solidFill>
              </a:rPr>
              <a:t> </a:t>
            </a:r>
            <a:r>
              <a:rPr lang="en-US" sz="5400" b="1" dirty="0" err="1">
                <a:solidFill>
                  <a:schemeClr val="bg1"/>
                </a:solidFill>
              </a:rPr>
              <a:t>Grygorov</a:t>
            </a:r>
            <a:r>
              <a:rPr lang="en-US" sz="5400" b="1" dirty="0">
                <a:solidFill>
                  <a:schemeClr val="bg1"/>
                </a:solidFill>
              </a:rPr>
              <a:t> </a:t>
            </a:r>
            <a:r>
              <a:rPr lang="en-US" sz="5400" b="1" baseline="30000" dirty="0">
                <a:solidFill>
                  <a:schemeClr val="bg1"/>
                </a:solidFill>
              </a:rPr>
              <a:t>(1)</a:t>
            </a:r>
            <a:r>
              <a:rPr lang="en-US" sz="5400" b="1" dirty="0">
                <a:solidFill>
                  <a:schemeClr val="bg1"/>
                </a:solidFill>
              </a:rPr>
              <a:t>, </a:t>
            </a:r>
            <a:r>
              <a:rPr lang="en-US" sz="5400" b="1" dirty="0" err="1">
                <a:solidFill>
                  <a:schemeClr val="bg1"/>
                </a:solidFill>
              </a:rPr>
              <a:t>Jiří</a:t>
            </a:r>
            <a:r>
              <a:rPr lang="en-US" sz="5400" b="1" dirty="0">
                <a:solidFill>
                  <a:schemeClr val="bg1"/>
                </a:solidFill>
              </a:rPr>
              <a:t> </a:t>
            </a:r>
            <a:r>
              <a:rPr lang="en-US" b="1" dirty="0">
                <a:solidFill>
                  <a:schemeClr val="bg1"/>
                </a:solidFill>
              </a:rPr>
              <a:t> </a:t>
            </a:r>
            <a:r>
              <a:rPr lang="en-US" sz="5400" b="1" dirty="0" err="1">
                <a:solidFill>
                  <a:schemeClr val="bg1"/>
                </a:solidFill>
              </a:rPr>
              <a:t>Šimůnek</a:t>
            </a:r>
            <a:r>
              <a:rPr lang="en-US" sz="5400" b="1" baseline="30000" dirty="0">
                <a:solidFill>
                  <a:schemeClr val="bg1"/>
                </a:solidFill>
              </a:rPr>
              <a:t> (2)</a:t>
            </a:r>
            <a:br>
              <a:rPr lang="en-US" sz="5400" b="1" dirty="0">
                <a:solidFill>
                  <a:schemeClr val="bg1"/>
                </a:solidFill>
              </a:rPr>
            </a:br>
            <a:r>
              <a:rPr lang="cs-CZ" sz="5400" b="1" dirty="0">
                <a:solidFill>
                  <a:schemeClr val="bg1"/>
                </a:solidFill>
              </a:rPr>
              <a:t> </a:t>
            </a:r>
            <a:r>
              <a:rPr lang="en-US" sz="5400" b="1" dirty="0">
                <a:solidFill>
                  <a:schemeClr val="bg1"/>
                </a:solidFill>
              </a:rPr>
              <a:t> </a:t>
            </a:r>
            <a:r>
              <a:rPr lang="en-US" sz="3600" baseline="30000" dirty="0">
                <a:solidFill>
                  <a:schemeClr val="bg1"/>
                </a:solidFill>
              </a:rPr>
              <a:t>(1)</a:t>
            </a:r>
            <a:r>
              <a:rPr lang="en-US" sz="3600" dirty="0">
                <a:solidFill>
                  <a:schemeClr val="bg1"/>
                </a:solidFill>
              </a:rPr>
              <a:t> Faculty of Mathematics and Physics, Charles University, Prague, Czech Republic        </a:t>
            </a:r>
            <a:r>
              <a:rPr lang="en-US" sz="3600" baseline="30000" dirty="0">
                <a:solidFill>
                  <a:schemeClr val="bg1"/>
                </a:solidFill>
              </a:rPr>
              <a:t>(2)</a:t>
            </a:r>
            <a:r>
              <a:rPr lang="en-US" sz="3600" dirty="0">
                <a:solidFill>
                  <a:schemeClr val="bg1"/>
                </a:solidFill>
              </a:rPr>
              <a:t> Institute of Atmospheric Physics of the</a:t>
            </a:r>
            <a:r>
              <a:rPr lang="cs-CZ" sz="3600" dirty="0">
                <a:solidFill>
                  <a:schemeClr val="bg1"/>
                </a:solidFill>
              </a:rPr>
              <a:t> </a:t>
            </a:r>
            <a:r>
              <a:rPr lang="en-US" sz="3600" dirty="0">
                <a:solidFill>
                  <a:schemeClr val="bg1"/>
                </a:solidFill>
              </a:rPr>
              <a:t>Czech Academy of Science</a:t>
            </a:r>
            <a:r>
              <a:rPr lang="cs-CZ" sz="3600" dirty="0">
                <a:solidFill>
                  <a:schemeClr val="bg1"/>
                </a:solidFill>
              </a:rPr>
              <a:t>s</a:t>
            </a:r>
            <a:r>
              <a:rPr lang="en-US" sz="3600" dirty="0">
                <a:solidFill>
                  <a:schemeClr val="bg1"/>
                </a:solidFill>
              </a:rPr>
              <a:t>, Prague, Czech Republic</a:t>
            </a:r>
          </a:p>
        </p:txBody>
      </p:sp>
      <p:sp>
        <p:nvSpPr>
          <p:cNvPr id="10" name="TextovéPole 9"/>
          <p:cNvSpPr txBox="1"/>
          <p:nvPr/>
        </p:nvSpPr>
        <p:spPr>
          <a:xfrm>
            <a:off x="466042" y="4415635"/>
            <a:ext cx="3475911" cy="748218"/>
          </a:xfrm>
          <a:prstGeom prst="rect">
            <a:avLst/>
          </a:prstGeom>
          <a:solidFill>
            <a:schemeClr val="accent2"/>
          </a:solidFill>
          <a:ln w="9360">
            <a:solidFill>
              <a:srgbClr val="FF0000"/>
            </a:solidFill>
            <a:prstDash val="solid"/>
            <a:miter/>
          </a:ln>
          <a:effectLst>
            <a:outerShdw dist="152735" dir="2700000" algn="tl">
              <a:srgbClr val="808080"/>
            </a:outerShdw>
          </a:effectLst>
        </p:spPr>
        <p:txBody>
          <a:bodyPr vert="horz" wrap="square" lIns="90000" tIns="91440" rIns="90000" bIns="91440" anchor="t" anchorCtr="0" compatLnSpc="0">
            <a:sp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3600" b="1" u="none" strike="noStrike" baseline="0" dirty="0">
                <a:ln>
                  <a:noFill/>
                </a:ln>
                <a:solidFill>
                  <a:srgbClr val="0000FF"/>
                </a:solidFill>
                <a:ea typeface="MS Gothic" pitchFamily="2"/>
                <a:cs typeface="Tahoma" pitchFamily="2"/>
              </a:rPr>
              <a:t>EGU23-3234ECS</a:t>
            </a:r>
          </a:p>
        </p:txBody>
      </p:sp>
      <p:sp>
        <p:nvSpPr>
          <p:cNvPr id="12" name="Volný tvar 11"/>
          <p:cNvSpPr/>
          <p:nvPr/>
        </p:nvSpPr>
        <p:spPr>
          <a:xfrm>
            <a:off x="470116" y="5325930"/>
            <a:ext cx="15714365" cy="6347537"/>
          </a:xfrm>
          <a:custGeom>
            <a:avLst/>
            <a:gdLst/>
            <a:ahLst/>
            <a:cxnLst>
              <a:cxn ang="3cd4">
                <a:pos x="hc" y="t"/>
              </a:cxn>
              <a:cxn ang="cd2">
                <a:pos x="l" y="vc"/>
              </a:cxn>
              <a:cxn ang="cd4">
                <a:pos x="hc" y="b"/>
              </a:cxn>
              <a:cxn ang="0">
                <a:pos x="r" y="vc"/>
              </a:cxn>
            </a:cxnLst>
            <a:rect l="l" t="t" r="r" b="b"/>
            <a:pathLst>
              <a:path w="39800" h="21191">
                <a:moveTo>
                  <a:pt x="0" y="0"/>
                </a:moveTo>
                <a:lnTo>
                  <a:pt x="39800" y="0"/>
                </a:lnTo>
                <a:lnTo>
                  <a:pt x="39800" y="21191"/>
                </a:lnTo>
                <a:lnTo>
                  <a:pt x="0" y="21191"/>
                </a:lnTo>
                <a:close/>
              </a:path>
            </a:pathLst>
          </a:custGeom>
          <a:solidFill>
            <a:srgbClr val="FFFFFF"/>
          </a:solidFill>
          <a:ln w="38160">
            <a:solidFill>
              <a:srgbClr val="92D050"/>
            </a:solidFill>
            <a:prstDash val="solid"/>
            <a:miter/>
          </a:ln>
        </p:spPr>
        <p:txBody>
          <a:bodyPr vert="horz" wrap="square" lIns="198000" tIns="226800" rIns="198000" bIns="226800" anchor="t" anchorCtr="0" compatLnSpc="0">
            <a:noAutofit/>
          </a:bodyPr>
          <a:lstStyle/>
          <a:p>
            <a:pPr marL="285750" marR="0" lvl="0" indent="-285750" algn="l" rtl="0" hangingPunct="1">
              <a:lnSpc>
                <a:spcPct val="100000"/>
              </a:lnSpc>
              <a:spcBef>
                <a:spcPts val="0"/>
              </a:spcBef>
              <a:spcAft>
                <a:spcPts val="0"/>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1800" b="0" i="0" u="none" strike="noStrike" baseline="0">
              <a:ln>
                <a:noFill/>
              </a:ln>
              <a:solidFill>
                <a:srgbClr val="000000"/>
              </a:solidFill>
              <a:latin typeface="Arial" pitchFamily="34"/>
              <a:ea typeface="MS Gothic" pitchFamily="2"/>
              <a:cs typeface="Tahoma" pitchFamily="2"/>
            </a:endParaRPr>
          </a:p>
        </p:txBody>
      </p:sp>
      <p:grpSp>
        <p:nvGrpSpPr>
          <p:cNvPr id="18" name="Skupina 17"/>
          <p:cNvGrpSpPr/>
          <p:nvPr/>
        </p:nvGrpSpPr>
        <p:grpSpPr>
          <a:xfrm>
            <a:off x="472779" y="11637378"/>
            <a:ext cx="15685565" cy="6045444"/>
            <a:chOff x="43636236" y="14518555"/>
            <a:chExt cx="13335873" cy="12252271"/>
          </a:xfrm>
        </p:grpSpPr>
        <p:sp>
          <p:nvSpPr>
            <p:cNvPr id="19" name="Volný tvar 18"/>
            <p:cNvSpPr/>
            <p:nvPr/>
          </p:nvSpPr>
          <p:spPr>
            <a:xfrm>
              <a:off x="43636236" y="15846482"/>
              <a:ext cx="13335873" cy="10924344"/>
            </a:xfrm>
            <a:custGeom>
              <a:avLst/>
              <a:gdLst/>
              <a:ahLst/>
              <a:cxnLst>
                <a:cxn ang="3cd4">
                  <a:pos x="hc" y="t"/>
                </a:cxn>
                <a:cxn ang="cd2">
                  <a:pos x="l" y="vc"/>
                </a:cxn>
                <a:cxn ang="cd4">
                  <a:pos x="hc" y="b"/>
                </a:cxn>
                <a:cxn ang="0">
                  <a:pos x="r" y="vc"/>
                </a:cxn>
              </a:cxnLst>
              <a:rect l="l" t="t" r="r" b="b"/>
              <a:pathLst>
                <a:path w="37490" h="33982">
                  <a:moveTo>
                    <a:pt x="0" y="0"/>
                  </a:moveTo>
                  <a:lnTo>
                    <a:pt x="37490" y="0"/>
                  </a:lnTo>
                  <a:lnTo>
                    <a:pt x="37490" y="33982"/>
                  </a:lnTo>
                  <a:lnTo>
                    <a:pt x="0" y="33982"/>
                  </a:lnTo>
                  <a:close/>
                </a:path>
              </a:pathLst>
            </a:custGeom>
            <a:solidFill>
              <a:srgbClr val="FFFFFF"/>
            </a:solidFill>
            <a:ln w="38160">
              <a:solidFill>
                <a:srgbClr val="92D050"/>
              </a:solidFill>
              <a:prstDash val="solid"/>
              <a:miter/>
            </a:ln>
          </p:spPr>
          <p:txBody>
            <a:bodyPr vert="horz" wrap="square" lIns="198000" tIns="226800" rIns="198000" bIns="226800" anchor="t" anchorCtr="0" compatLnSpc="0">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1800" b="0" i="0" u="none" strike="noStrike" baseline="0">
                <a:ln>
                  <a:noFill/>
                </a:ln>
                <a:solidFill>
                  <a:srgbClr val="000000"/>
                </a:solidFill>
                <a:latin typeface="Arial" pitchFamily="34"/>
                <a:ea typeface="MS Gothic" pitchFamily="2"/>
                <a:cs typeface="Tahoma" pitchFamily="2"/>
              </a:endParaRPr>
            </a:p>
          </p:txBody>
        </p:sp>
        <p:sp>
          <p:nvSpPr>
            <p:cNvPr id="20" name="TextovéPole 19"/>
            <p:cNvSpPr txBox="1"/>
            <p:nvPr/>
          </p:nvSpPr>
          <p:spPr>
            <a:xfrm>
              <a:off x="43694396" y="14518555"/>
              <a:ext cx="13144668" cy="12252271"/>
            </a:xfrm>
            <a:prstGeom prst="rect">
              <a:avLst/>
            </a:prstGeom>
            <a:noFill/>
            <a:ln>
              <a:noFill/>
            </a:ln>
          </p:spPr>
          <p:txBody>
            <a:bodyPr vert="horz" wrap="square" lIns="198000" tIns="226800" rIns="198000" bIns="226800" anchor="t" anchorCtr="0" compatLnSpc="0">
              <a:noAutofit/>
            </a:bodyPr>
            <a:lstStyle/>
            <a:p>
              <a:pPr marL="0" marR="0" lvl="0" indent="0" algn="just" rtl="0" hangingPunct="1">
                <a:lnSpc>
                  <a:spcPct val="100000"/>
                </a:lnSpc>
                <a:spcBef>
                  <a:spcPts val="598"/>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3600" b="0" i="1" u="none" strike="noStrike" baseline="0" dirty="0">
                <a:ln>
                  <a:noFill/>
                </a:ln>
                <a:ea typeface="MS Gothic" pitchFamily="2"/>
                <a:cs typeface="Tahoma" pitchFamily="2"/>
              </a:endParaRPr>
            </a:p>
            <a:p>
              <a:pPr marL="457200" marR="0" lvl="0" indent="-457200" algn="just" rtl="0" hangingPunct="1">
                <a:lnSpc>
                  <a:spcPct val="100000"/>
                </a:lnSpc>
                <a:spcBef>
                  <a:spcPts val="598"/>
                </a:spcBef>
                <a:spcAft>
                  <a:spcPts val="0"/>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3600" dirty="0">
                  <a:ea typeface="MS Gothic" pitchFamily="2"/>
                  <a:cs typeface="Tahoma" pitchFamily="2"/>
                </a:rPr>
                <a:t>Three different empirical magnetopause models (</a:t>
              </a:r>
              <a:r>
                <a:rPr lang="en-US" sz="3600" dirty="0" err="1">
                  <a:ea typeface="MS Gothic" pitchFamily="2"/>
                  <a:cs typeface="Tahoma" pitchFamily="2"/>
                </a:rPr>
                <a:t>Shue</a:t>
              </a:r>
              <a:r>
                <a:rPr lang="en-US" sz="3600" dirty="0">
                  <a:ea typeface="MS Gothic" pitchFamily="2"/>
                  <a:cs typeface="Tahoma" pitchFamily="2"/>
                </a:rPr>
                <a:t> et al.(1997), </a:t>
              </a:r>
              <a:r>
                <a:rPr lang="en-US" sz="3600" dirty="0" err="1">
                  <a:ea typeface="MS Gothic" pitchFamily="2"/>
                  <a:cs typeface="Tahoma" pitchFamily="2"/>
                </a:rPr>
                <a:t>Petrinec</a:t>
              </a:r>
              <a:r>
                <a:rPr lang="en-US" sz="3600" dirty="0">
                  <a:ea typeface="MS Gothic" pitchFamily="2"/>
                  <a:cs typeface="Tahoma" pitchFamily="2"/>
                </a:rPr>
                <a:t> and Russell (1996), and Lin et al. (2010)) were used for this purpose, all providing qualitatively the same results for the prediction of magnetopause location.</a:t>
              </a:r>
            </a:p>
            <a:p>
              <a:pPr marL="457200" marR="0" lvl="0" indent="-457200" algn="just" rtl="0" hangingPunct="1">
                <a:lnSpc>
                  <a:spcPct val="100000"/>
                </a:lnSpc>
                <a:spcBef>
                  <a:spcPts val="598"/>
                </a:spcBef>
                <a:spcAft>
                  <a:spcPts val="0"/>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3600" dirty="0">
                  <a:ea typeface="MS Gothic" pitchFamily="2"/>
                  <a:cs typeface="Tahoma" pitchFamily="2"/>
                </a:rPr>
                <a:t>IMF clock angle is an important factor controlling the magnetopause location. </a:t>
              </a:r>
            </a:p>
            <a:p>
              <a:pPr marL="457200" lvl="0" indent="-457200" algn="just">
                <a:spcBef>
                  <a:spcPts val="598"/>
                </a:spcBef>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3600" dirty="0">
                  <a:ea typeface="MS Gothic" pitchFamily="2"/>
                  <a:cs typeface="Tahoma" pitchFamily="2"/>
                </a:rPr>
                <a:t>The magnetopause crossings are found at larger radial distances</a:t>
              </a:r>
              <a:br>
                <a:rPr lang="en-US" sz="3600" dirty="0">
                  <a:ea typeface="MS Gothic" pitchFamily="2"/>
                  <a:cs typeface="Tahoma" pitchFamily="2"/>
                </a:rPr>
              </a:br>
              <a:r>
                <a:rPr lang="en-US" sz="3600" dirty="0">
                  <a:ea typeface="MS Gothic" pitchFamily="2"/>
                  <a:cs typeface="Tahoma" pitchFamily="2"/>
                </a:rPr>
                <a:t>at the times of low IMF B</a:t>
              </a:r>
              <a:r>
                <a:rPr lang="en-US" sz="3600" baseline="-25000" dirty="0">
                  <a:ea typeface="MS Gothic" pitchFamily="2"/>
                  <a:cs typeface="Tahoma" pitchFamily="2"/>
                </a:rPr>
                <a:t>y</a:t>
              </a:r>
              <a:r>
                <a:rPr lang="en-US" sz="3600" dirty="0">
                  <a:ea typeface="MS Gothic" pitchFamily="2"/>
                  <a:cs typeface="Tahoma" pitchFamily="2"/>
                </a:rPr>
                <a:t> component. Furthermore, not only the IMF B</a:t>
              </a:r>
              <a:r>
                <a:rPr lang="en-US" sz="3600" baseline="-25000" dirty="0">
                  <a:ea typeface="MS Gothic" pitchFamily="2"/>
                  <a:cs typeface="Tahoma" pitchFamily="2"/>
                </a:rPr>
                <a:t>y</a:t>
              </a:r>
              <a:r>
                <a:rPr lang="en-US" sz="3600" dirty="0">
                  <a:ea typeface="MS Gothic" pitchFamily="2"/>
                  <a:cs typeface="Tahoma" pitchFamily="2"/>
                </a:rPr>
                <a:t> magnitude but also the IMF B</a:t>
              </a:r>
              <a:r>
                <a:rPr lang="en-US" sz="3600" baseline="-25000" dirty="0">
                  <a:ea typeface="MS Gothic" pitchFamily="2"/>
                  <a:cs typeface="Tahoma" pitchFamily="2"/>
                </a:rPr>
                <a:t>y</a:t>
              </a:r>
              <a:r>
                <a:rPr lang="en-US" sz="3600" dirty="0">
                  <a:ea typeface="MS Gothic" pitchFamily="2"/>
                  <a:cs typeface="Tahoma" pitchFamily="2"/>
                </a:rPr>
                <a:t> orientation was found to be of importance at the times of low </a:t>
              </a:r>
              <a:r>
                <a:rPr lang="en-US" sz="3600" dirty="0" err="1">
                  <a:ea typeface="MS Gothic" pitchFamily="2"/>
                  <a:cs typeface="Tahoma" pitchFamily="2"/>
                </a:rPr>
                <a:t>Alfv</a:t>
              </a:r>
              <a:r>
                <a:rPr lang="cs-CZ" sz="3600" dirty="0" err="1">
                  <a:ea typeface="MS Gothic" pitchFamily="2"/>
                  <a:cs typeface="Tahoma" pitchFamily="2"/>
                </a:rPr>
                <a:t>én</a:t>
              </a:r>
              <a:r>
                <a:rPr lang="cs-CZ" sz="3600" dirty="0">
                  <a:ea typeface="MS Gothic" pitchFamily="2"/>
                  <a:cs typeface="Tahoma" pitchFamily="2"/>
                </a:rPr>
                <a:t> Mach </a:t>
              </a:r>
              <a:r>
                <a:rPr lang="cs-CZ" sz="3600" dirty="0" err="1">
                  <a:ea typeface="MS Gothic" pitchFamily="2"/>
                  <a:cs typeface="Tahoma" pitchFamily="2"/>
                </a:rPr>
                <a:t>number</a:t>
              </a:r>
              <a:r>
                <a:rPr lang="en-US" sz="3600" dirty="0">
                  <a:ea typeface="MS Gothic" pitchFamily="2"/>
                  <a:cs typeface="Tahoma" pitchFamily="2"/>
                </a:rPr>
                <a:t>, resulting in magnetopause asymmetry.</a:t>
              </a:r>
            </a:p>
            <a:p>
              <a:pPr marL="457200" lvl="0" indent="-457200" algn="just">
                <a:spcBef>
                  <a:spcPts val="598"/>
                </a:spcBef>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br>
                <a:rPr lang="en-US" sz="3600" dirty="0">
                  <a:ea typeface="MS Gothic" pitchFamily="2"/>
                  <a:cs typeface="Tahoma" pitchFamily="2"/>
                </a:rPr>
              </a:br>
              <a:endParaRPr lang="en-US" sz="3600" dirty="0">
                <a:ea typeface="MS Gothic" pitchFamily="2"/>
                <a:cs typeface="Tahoma" pitchFamily="2"/>
              </a:endParaRPr>
            </a:p>
          </p:txBody>
        </p:sp>
      </p:grpSp>
      <p:sp>
        <p:nvSpPr>
          <p:cNvPr id="21" name="TextovéPole 20"/>
          <p:cNvSpPr txBox="1"/>
          <p:nvPr/>
        </p:nvSpPr>
        <p:spPr>
          <a:xfrm>
            <a:off x="4786387" y="11637378"/>
            <a:ext cx="7000933" cy="810799"/>
          </a:xfrm>
          <a:prstGeom prst="rect">
            <a:avLst/>
          </a:prstGeom>
          <a:solidFill>
            <a:schemeClr val="accent2"/>
          </a:solidFill>
          <a:ln w="9360">
            <a:solidFill>
              <a:srgbClr val="FF0000"/>
            </a:solidFill>
            <a:prstDash val="solid"/>
            <a:miter/>
          </a:ln>
          <a:effectLst>
            <a:outerShdw dist="152735" dir="2700000" algn="tl">
              <a:srgbClr val="808080"/>
            </a:outerShdw>
          </a:effectLst>
        </p:spPr>
        <p:txBody>
          <a:bodyPr vert="horz" wrap="square" lIns="90000" tIns="91440" rIns="90000" bIns="91440" anchor="t" anchorCtr="0" compatLnSpc="0">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4000" b="1" i="1" u="none" strike="noStrike" baseline="0" dirty="0">
                <a:ln>
                  <a:noFill/>
                </a:ln>
                <a:solidFill>
                  <a:srgbClr val="0000FF"/>
                </a:solidFill>
                <a:ea typeface="MS Gothic" pitchFamily="2"/>
                <a:cs typeface="Tahoma" pitchFamily="2"/>
              </a:rPr>
              <a:t> SUMMARY AND CONCLUSIONS</a:t>
            </a:r>
          </a:p>
        </p:txBody>
      </p:sp>
      <p:sp>
        <p:nvSpPr>
          <p:cNvPr id="47" name="Text Box 225"/>
          <p:cNvSpPr txBox="1">
            <a:spLocks noChangeArrowheads="1"/>
          </p:cNvSpPr>
          <p:nvPr/>
        </p:nvSpPr>
        <p:spPr bwMode="auto">
          <a:xfrm>
            <a:off x="16413675" y="14331587"/>
            <a:ext cx="16988204" cy="3257181"/>
          </a:xfrm>
          <a:prstGeom prst="rect">
            <a:avLst/>
          </a:prstGeom>
          <a:solidFill>
            <a:schemeClr val="accent5">
              <a:lumMod val="20000"/>
              <a:lumOff val="80000"/>
            </a:schemeClr>
          </a:solidFill>
          <a:ln>
            <a:noFill/>
          </a:ln>
          <a:effectLst/>
        </p:spPr>
        <p:txBody>
          <a:bodyPr lIns="126000" tIns="118800" rIns="126000" bIns="118800"/>
          <a:lstStyle/>
          <a:p>
            <a:pPr marL="457200" indent="-457200" algn="just">
              <a:buFont typeface="Arial" panose="020B0604020202020204" pitchFamily="34" charset="0"/>
              <a:buChar char="•"/>
            </a:pPr>
            <a:r>
              <a:rPr lang="en-US" altLang="en-US" sz="3200" dirty="0"/>
              <a:t>(a) </a:t>
            </a:r>
            <a:r>
              <a:rPr lang="en-US" sz="3200" dirty="0"/>
              <a:t>Projection of individual magnetopause crossings in the GSM x-y plane; t</a:t>
            </a:r>
            <a:r>
              <a:rPr lang="en-US" altLang="en-US" sz="3200" dirty="0"/>
              <a:t>he subsolar region, corresponding to solar zenith angles lower than 30 degrees, is marked by the solid lines.  </a:t>
            </a:r>
          </a:p>
          <a:p>
            <a:pPr marL="457200" indent="-457200" algn="just">
              <a:buFont typeface="Arial" panose="020B0604020202020204" pitchFamily="34" charset="0"/>
              <a:buChar char="•"/>
            </a:pPr>
            <a:r>
              <a:rPr lang="en-US" altLang="en-US" sz="3200" dirty="0"/>
              <a:t>(b) Histogram of </a:t>
            </a:r>
            <a:r>
              <a:rPr lang="en-US" altLang="en-US" sz="3200" dirty="0" err="1"/>
              <a:t>z</a:t>
            </a:r>
            <a:r>
              <a:rPr lang="en-US" altLang="en-US" sz="3200" baseline="-25000" dirty="0" err="1"/>
              <a:t>GSM</a:t>
            </a:r>
            <a:r>
              <a:rPr lang="en-US" altLang="en-US" sz="3200" baseline="-25000" dirty="0"/>
              <a:t> </a:t>
            </a:r>
            <a:r>
              <a:rPr lang="en-US" altLang="en-US" sz="3200" dirty="0"/>
              <a:t>coordinate of magnetopause crossings identified in the subsolar region.</a:t>
            </a:r>
          </a:p>
          <a:p>
            <a:pPr marL="457200" indent="-457200" algn="just">
              <a:buFont typeface="Arial" panose="020B0604020202020204" pitchFamily="34" charset="0"/>
              <a:buChar char="•"/>
            </a:pPr>
            <a:r>
              <a:rPr lang="en-US" altLang="en-US" sz="3200" dirty="0"/>
              <a:t>Only data measured close to the subsolar point are considered further (due to the limited apogee distance of the THEMIS spacecraft and related insufficient sampling of large distances, the magnetopause crossings identified at larger solar zenith angles are biased toward lower distances )</a:t>
            </a:r>
          </a:p>
        </p:txBody>
      </p:sp>
      <p:sp>
        <p:nvSpPr>
          <p:cNvPr id="69" name="TextovéPole 68"/>
          <p:cNvSpPr txBox="1"/>
          <p:nvPr/>
        </p:nvSpPr>
        <p:spPr>
          <a:xfrm>
            <a:off x="6011821" y="4983226"/>
            <a:ext cx="3749733" cy="810799"/>
          </a:xfrm>
          <a:prstGeom prst="rect">
            <a:avLst/>
          </a:prstGeom>
          <a:solidFill>
            <a:schemeClr val="accent2"/>
          </a:solidFill>
          <a:ln w="9360">
            <a:solidFill>
              <a:srgbClr val="FF0000"/>
            </a:solidFill>
            <a:prstDash val="solid"/>
            <a:miter/>
          </a:ln>
          <a:effectLst>
            <a:outerShdw dist="152735" dir="2700000" algn="tl">
              <a:srgbClr val="808080"/>
            </a:outerShdw>
          </a:effectLst>
        </p:spPr>
        <p:txBody>
          <a:bodyPr vert="horz" wrap="square" lIns="90000" tIns="91440" rIns="90000" bIns="91440" anchor="t" anchorCtr="0" compatLnSpc="0">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4000" b="1" i="1" u="none" strike="noStrike" baseline="0" dirty="0">
                <a:ln>
                  <a:noFill/>
                </a:ln>
                <a:solidFill>
                  <a:srgbClr val="0000FF"/>
                </a:solidFill>
                <a:ea typeface="MS Gothic" pitchFamily="2"/>
                <a:cs typeface="Tahoma" pitchFamily="2"/>
              </a:rPr>
              <a:t> INTRODUCTION</a:t>
            </a:r>
          </a:p>
        </p:txBody>
      </p:sp>
      <p:sp>
        <p:nvSpPr>
          <p:cNvPr id="24" name="TextovéPole 23"/>
          <p:cNvSpPr txBox="1"/>
          <p:nvPr/>
        </p:nvSpPr>
        <p:spPr>
          <a:xfrm>
            <a:off x="20631396" y="4715103"/>
            <a:ext cx="8825426" cy="810799"/>
          </a:xfrm>
          <a:prstGeom prst="rect">
            <a:avLst/>
          </a:prstGeom>
          <a:solidFill>
            <a:schemeClr val="accent2"/>
          </a:solidFill>
          <a:ln w="9360">
            <a:solidFill>
              <a:srgbClr val="FF0000"/>
            </a:solidFill>
            <a:prstDash val="solid"/>
            <a:miter/>
          </a:ln>
          <a:effectLst>
            <a:outerShdw dist="152735" dir="2700000" algn="tl">
              <a:srgbClr val="808080"/>
            </a:outerShdw>
          </a:effectLst>
        </p:spPr>
        <p:txBody>
          <a:bodyPr vert="horz" wrap="square" lIns="90000" tIns="91440" rIns="90000" bIns="91440" anchor="t" anchorCtr="0" compatLnSpc="0">
            <a:sp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4000" b="1" i="1" u="none" strike="noStrike" baseline="0" dirty="0">
                <a:ln>
                  <a:noFill/>
                </a:ln>
                <a:solidFill>
                  <a:srgbClr val="0000FF"/>
                </a:solidFill>
                <a:ea typeface="MS Gothic" pitchFamily="2"/>
                <a:cs typeface="Tahoma" pitchFamily="2"/>
              </a:rPr>
              <a:t> FIGURE 1 – DISTRIBUTION OF  DATA SET </a:t>
            </a:r>
          </a:p>
        </p:txBody>
      </p:sp>
      <p:sp>
        <p:nvSpPr>
          <p:cNvPr id="89" name="TextovéPole 88"/>
          <p:cNvSpPr txBox="1"/>
          <p:nvPr/>
        </p:nvSpPr>
        <p:spPr>
          <a:xfrm>
            <a:off x="34035519" y="4468331"/>
            <a:ext cx="14972371" cy="1436932"/>
          </a:xfrm>
          <a:prstGeom prst="rect">
            <a:avLst/>
          </a:prstGeom>
          <a:solidFill>
            <a:schemeClr val="accent2"/>
          </a:solidFill>
          <a:ln w="9360">
            <a:solidFill>
              <a:srgbClr val="FF0000"/>
            </a:solidFill>
            <a:prstDash val="solid"/>
            <a:miter/>
          </a:ln>
          <a:effectLst>
            <a:outerShdw dist="152735" dir="2700000" algn="tl">
              <a:srgbClr val="808080"/>
            </a:outerShdw>
          </a:effectLst>
        </p:spPr>
        <p:txBody>
          <a:bodyPr vert="horz" wrap="square" lIns="90000" tIns="91440" rIns="90000" bIns="91440" anchor="t" anchorCtr="0" compatLnSpc="0">
            <a:sp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4000" b="1" i="1" u="none" strike="noStrike" baseline="0" dirty="0">
                <a:ln>
                  <a:noFill/>
                </a:ln>
                <a:solidFill>
                  <a:srgbClr val="0000FF"/>
                </a:solidFill>
                <a:ea typeface="MS Gothic" pitchFamily="2"/>
                <a:cs typeface="Tahoma" pitchFamily="2"/>
              </a:rPr>
              <a:t> FIGURE 2 – D</a:t>
            </a:r>
            <a:r>
              <a:rPr lang="en-US" sz="4000" b="1" i="1" dirty="0">
                <a:solidFill>
                  <a:srgbClr val="0000FF"/>
                </a:solidFill>
                <a:ea typeface="MS Gothic" pitchFamily="2"/>
                <a:cs typeface="Tahoma" pitchFamily="2"/>
              </a:rPr>
              <a:t>IFFERENCE BETWEEN THE OBSERVED AND MODEL MAGNETOPAUSE DISTANCES VS. CLOCK ANGLE AND IMF B</a:t>
            </a:r>
            <a:r>
              <a:rPr lang="en-US" sz="4000" b="1" i="1" baseline="-25000" dirty="0">
                <a:solidFill>
                  <a:srgbClr val="0000FF"/>
                </a:solidFill>
                <a:ea typeface="MS Gothic" pitchFamily="2"/>
                <a:cs typeface="Tahoma" pitchFamily="2"/>
              </a:rPr>
              <a:t>Y</a:t>
            </a:r>
            <a:endParaRPr lang="en-US" sz="4000" b="1" i="1" u="none" strike="noStrike" baseline="-25000" dirty="0">
              <a:ln>
                <a:noFill/>
              </a:ln>
              <a:solidFill>
                <a:srgbClr val="0000FF"/>
              </a:solidFill>
              <a:ea typeface="MS Gothic" pitchFamily="2"/>
              <a:cs typeface="Tahoma" pitchFamily="2"/>
            </a:endParaRPr>
          </a:p>
        </p:txBody>
      </p:sp>
      <mc:AlternateContent xmlns:mc="http://schemas.openxmlformats.org/markup-compatibility/2006" xmlns:a14="http://schemas.microsoft.com/office/drawing/2010/main">
        <mc:Choice Requires="a14">
          <p:sp>
            <p:nvSpPr>
              <p:cNvPr id="90" name="Text Box 225"/>
              <p:cNvSpPr txBox="1">
                <a:spLocks noChangeArrowheads="1"/>
              </p:cNvSpPr>
              <p:nvPr/>
            </p:nvSpPr>
            <p:spPr bwMode="auto">
              <a:xfrm>
                <a:off x="33754257" y="14046167"/>
                <a:ext cx="17044090" cy="3542601"/>
              </a:xfrm>
              <a:prstGeom prst="rect">
                <a:avLst/>
              </a:prstGeom>
              <a:solidFill>
                <a:schemeClr val="accent5">
                  <a:lumMod val="20000"/>
                  <a:lumOff val="80000"/>
                </a:schemeClr>
              </a:solidFill>
              <a:ln>
                <a:noFill/>
              </a:ln>
              <a:effectLst/>
            </p:spPr>
            <p:txBody>
              <a:bodyPr lIns="126000" tIns="118800" rIns="126000" bIns="118800"/>
              <a:lstStyle/>
              <a:p>
                <a:pPr marL="457200" indent="-457200" algn="just">
                  <a:buFont typeface="Arial" panose="020B0604020202020204" pitchFamily="34" charset="0"/>
                  <a:buChar char="•"/>
                </a:pPr>
                <a:r>
                  <a:rPr lang="en-US" altLang="en-US" sz="3200" dirty="0"/>
                  <a:t>(a) Difference between observed and model magnetopause distances as a function of clock angle. Each point corresponds to a single magnetopause crossing with the average value of the model magnetopause distance predicted by three models used for the calculation of the ordinate. Median values of the differences between observed and model distances obtained for individual models in respective abscissa intervals are shown by the horizontal lines.</a:t>
                </a:r>
              </a:p>
              <a:p>
                <a:pPr algn="just"/>
                <a:r>
                  <a:rPr lang="en-US" altLang="en-US" sz="3200" dirty="0"/>
                  <a:t>     (</a:t>
                </a:r>
                <a14:m>
                  <m:oMath xmlns:m="http://schemas.openxmlformats.org/officeDocument/2006/math">
                    <m:r>
                      <m:rPr>
                        <m:sty m:val="p"/>
                      </m:rPr>
                      <a:rPr lang="en-US" sz="3200">
                        <a:latin typeface="Cambria Math" panose="02040503050406030204" pitchFamily="18" charset="0"/>
                      </a:rPr>
                      <m:t>IMF</m:t>
                    </m:r>
                    <m:r>
                      <a:rPr lang="en-US" sz="3200">
                        <a:latin typeface="Cambria Math" panose="02040503050406030204" pitchFamily="18" charset="0"/>
                      </a:rPr>
                      <m:t> </m:t>
                    </m:r>
                    <m:r>
                      <m:rPr>
                        <m:sty m:val="p"/>
                      </m:rPr>
                      <a:rPr lang="en-US" sz="3200">
                        <a:latin typeface="Cambria Math" panose="02040503050406030204" pitchFamily="18" charset="0"/>
                      </a:rPr>
                      <m:t>cl</m:t>
                    </m:r>
                    <m:r>
                      <a:rPr lang="en-US" sz="3200" i="1">
                        <a:latin typeface="Cambria Math" panose="02040503050406030204" pitchFamily="18" charset="0"/>
                      </a:rPr>
                      <m:t>𝑜𝑐𝑘</m:t>
                    </m:r>
                    <m:r>
                      <a:rPr lang="en-US" sz="3200" i="1">
                        <a:latin typeface="Cambria Math" panose="02040503050406030204" pitchFamily="18" charset="0"/>
                      </a:rPr>
                      <m:t> </m:t>
                    </m:r>
                    <m:r>
                      <a:rPr lang="en-US" sz="3200" i="1">
                        <a:latin typeface="Cambria Math" panose="02040503050406030204" pitchFamily="18" charset="0"/>
                      </a:rPr>
                      <m:t>𝑎𝑛𝑔𝑙𝑒</m:t>
                    </m:r>
                    <m:r>
                      <a:rPr lang="en-US" sz="3200" i="1">
                        <a:latin typeface="Cambria Math" panose="02040503050406030204" pitchFamily="18" charset="0"/>
                      </a:rPr>
                      <m:t>=</m:t>
                    </m:r>
                    <m:r>
                      <m:rPr>
                        <m:sty m:val="p"/>
                      </m:rPr>
                      <a:rPr lang="en-US" sz="3200">
                        <a:latin typeface="Cambria Math" panose="02040503050406030204" pitchFamily="18" charset="0"/>
                      </a:rPr>
                      <m:t>arctan</m:t>
                    </m:r>
                    <m:r>
                      <a:rPr lang="en-US" sz="3200" i="1">
                        <a:latin typeface="Cambria Math" panose="02040503050406030204" pitchFamily="18" charset="0"/>
                      </a:rPr>
                      <m:t>⁡(</m:t>
                    </m:r>
                    <m:sSub>
                      <m:sSubPr>
                        <m:ctrlPr>
                          <a:rPr lang="pt-BR" sz="3200" i="1">
                            <a:latin typeface="Cambria Math" panose="02040503050406030204" pitchFamily="18" charset="0"/>
                          </a:rPr>
                        </m:ctrlPr>
                      </m:sSubPr>
                      <m:e>
                        <m:r>
                          <a:rPr lang="en-US" sz="3200" i="1">
                            <a:latin typeface="Cambria Math" panose="02040503050406030204" pitchFamily="18" charset="0"/>
                          </a:rPr>
                          <m:t>𝐵</m:t>
                        </m:r>
                      </m:e>
                      <m:sub>
                        <m:r>
                          <a:rPr lang="en-US" sz="3200" i="1">
                            <a:latin typeface="Cambria Math" panose="02040503050406030204" pitchFamily="18" charset="0"/>
                          </a:rPr>
                          <m:t>𝑦</m:t>
                        </m:r>
                      </m:sub>
                    </m:sSub>
                    <m:r>
                      <a:rPr lang="en-US" sz="3200" i="1">
                        <a:latin typeface="Cambria Math" panose="02040503050406030204" pitchFamily="18" charset="0"/>
                      </a:rPr>
                      <m:t>/</m:t>
                    </m:r>
                    <m:sSub>
                      <m:sSubPr>
                        <m:ctrlPr>
                          <a:rPr lang="pt-BR" sz="3200" i="1">
                            <a:latin typeface="Cambria Math" panose="02040503050406030204" pitchFamily="18" charset="0"/>
                          </a:rPr>
                        </m:ctrlPr>
                      </m:sSubPr>
                      <m:e>
                        <m:r>
                          <a:rPr lang="en-US" sz="3200" i="1">
                            <a:latin typeface="Cambria Math" panose="02040503050406030204" pitchFamily="18" charset="0"/>
                          </a:rPr>
                          <m:t>𝐵</m:t>
                        </m:r>
                      </m:e>
                      <m:sub>
                        <m:r>
                          <a:rPr lang="en-US" sz="3200" i="1">
                            <a:latin typeface="Cambria Math" panose="02040503050406030204" pitchFamily="18" charset="0"/>
                          </a:rPr>
                          <m:t>𝑧</m:t>
                        </m:r>
                      </m:sub>
                    </m:sSub>
                    <m:r>
                      <a:rPr lang="en-US" sz="3200" i="1">
                        <a:latin typeface="Cambria Math" panose="02040503050406030204" pitchFamily="18" charset="0"/>
                      </a:rPr>
                      <m:t>)</m:t>
                    </m:r>
                  </m:oMath>
                </a14:m>
                <a:r>
                  <a:rPr lang="en-US" sz="3200" dirty="0"/>
                  <a:t>.</a:t>
                </a:r>
                <a:endParaRPr lang="en-US" altLang="en-US" sz="3200" dirty="0"/>
              </a:p>
              <a:p>
                <a:pPr marL="457200" indent="-457200" algn="just">
                  <a:buFont typeface="Arial" panose="020B0604020202020204" pitchFamily="34" charset="0"/>
                  <a:buChar char="•"/>
                </a:pPr>
                <a:r>
                  <a:rPr lang="en-US" altLang="en-US" sz="3200" dirty="0"/>
                  <a:t>(b) Same as panel a) but for the dependence on the IMF B</a:t>
                </a:r>
                <a:r>
                  <a:rPr lang="en-US" altLang="en-US" sz="3200" baseline="-25000" dirty="0"/>
                  <a:t>y  </a:t>
                </a:r>
              </a:p>
            </p:txBody>
          </p:sp>
        </mc:Choice>
        <mc:Fallback xmlns="">
          <p:sp>
            <p:nvSpPr>
              <p:cNvPr id="90" name="Text Box 225"/>
              <p:cNvSpPr txBox="1">
                <a:spLocks noRot="1" noChangeAspect="1" noMove="1" noResize="1" noEditPoints="1" noAdjustHandles="1" noChangeArrowheads="1" noChangeShapeType="1" noTextEdit="1"/>
              </p:cNvSpPr>
              <p:nvPr/>
            </p:nvSpPr>
            <p:spPr bwMode="auto">
              <a:xfrm>
                <a:off x="33754257" y="14046167"/>
                <a:ext cx="17044090" cy="3542601"/>
              </a:xfrm>
              <a:prstGeom prst="rect">
                <a:avLst/>
              </a:prstGeom>
              <a:blipFill>
                <a:blip r:embed="rId4"/>
                <a:stretch>
                  <a:fillRect l="-608" t="-172" r="-680" b="-7917"/>
                </a:stretch>
              </a:blipFill>
              <a:ln>
                <a:noFill/>
              </a:ln>
              <a:effectLst/>
            </p:spPr>
            <p:txBody>
              <a:bodyPr/>
              <a:lstStyle/>
              <a:p>
                <a:r>
                  <a:rPr lang="en-US">
                    <a:noFill/>
                  </a:rPr>
                  <a:t> </a:t>
                </a:r>
              </a:p>
            </p:txBody>
          </p:sp>
        </mc:Fallback>
      </mc:AlternateContent>
      <p:sp>
        <p:nvSpPr>
          <p:cNvPr id="6" name="TextovéPole 5"/>
          <p:cNvSpPr txBox="1"/>
          <p:nvPr/>
        </p:nvSpPr>
        <p:spPr>
          <a:xfrm>
            <a:off x="37267795" y="6928558"/>
            <a:ext cx="5200650" cy="646331"/>
          </a:xfrm>
          <a:prstGeom prst="rect">
            <a:avLst/>
          </a:prstGeom>
          <a:noFill/>
        </p:spPr>
        <p:txBody>
          <a:bodyPr wrap="square" rtlCol="0">
            <a:spAutoFit/>
          </a:bodyPr>
          <a:lstStyle/>
          <a:p>
            <a:r>
              <a:rPr lang="en-US" sz="3600" dirty="0">
                <a:solidFill>
                  <a:schemeClr val="bg1"/>
                </a:solidFill>
              </a:rPr>
              <a:t>Transmitter hemisphere</a:t>
            </a:r>
          </a:p>
        </p:txBody>
      </p:sp>
      <p:sp>
        <p:nvSpPr>
          <p:cNvPr id="95" name="TextovéPole 94"/>
          <p:cNvSpPr txBox="1"/>
          <p:nvPr/>
        </p:nvSpPr>
        <p:spPr>
          <a:xfrm>
            <a:off x="36889897" y="11585067"/>
            <a:ext cx="5200650" cy="646331"/>
          </a:xfrm>
          <a:prstGeom prst="rect">
            <a:avLst/>
          </a:prstGeom>
          <a:noFill/>
        </p:spPr>
        <p:txBody>
          <a:bodyPr wrap="square" rtlCol="0">
            <a:spAutoFit/>
          </a:bodyPr>
          <a:lstStyle/>
          <a:p>
            <a:r>
              <a:rPr lang="en-US" sz="3600" dirty="0">
                <a:solidFill>
                  <a:schemeClr val="bg1"/>
                </a:solidFill>
              </a:rPr>
              <a:t>Conjugate hemisphere</a:t>
            </a:r>
          </a:p>
        </p:txBody>
      </p:sp>
      <p:sp>
        <p:nvSpPr>
          <p:cNvPr id="98" name="TextovéPole 97"/>
          <p:cNvSpPr txBox="1"/>
          <p:nvPr/>
        </p:nvSpPr>
        <p:spPr>
          <a:xfrm>
            <a:off x="38044940" y="12180766"/>
            <a:ext cx="736420" cy="646331"/>
          </a:xfrm>
          <a:prstGeom prst="rect">
            <a:avLst/>
          </a:prstGeom>
          <a:noFill/>
        </p:spPr>
        <p:txBody>
          <a:bodyPr wrap="square" rtlCol="0">
            <a:spAutoFit/>
          </a:bodyPr>
          <a:lstStyle/>
          <a:p>
            <a:r>
              <a:rPr lang="en-US" sz="3600" dirty="0">
                <a:solidFill>
                  <a:schemeClr val="bg1"/>
                </a:solidFill>
              </a:rPr>
              <a:t>1</a:t>
            </a:r>
          </a:p>
        </p:txBody>
      </p:sp>
      <p:sp>
        <p:nvSpPr>
          <p:cNvPr id="100" name="TextovéPole 99"/>
          <p:cNvSpPr txBox="1"/>
          <p:nvPr/>
        </p:nvSpPr>
        <p:spPr>
          <a:xfrm>
            <a:off x="36694077" y="12422607"/>
            <a:ext cx="673819" cy="646331"/>
          </a:xfrm>
          <a:prstGeom prst="rect">
            <a:avLst/>
          </a:prstGeom>
          <a:noFill/>
        </p:spPr>
        <p:txBody>
          <a:bodyPr wrap="square" rtlCol="0">
            <a:spAutoFit/>
          </a:bodyPr>
          <a:lstStyle/>
          <a:p>
            <a:r>
              <a:rPr lang="en-US" sz="3600" dirty="0">
                <a:solidFill>
                  <a:schemeClr val="bg1"/>
                </a:solidFill>
              </a:rPr>
              <a:t>2</a:t>
            </a:r>
          </a:p>
        </p:txBody>
      </p:sp>
      <p:sp>
        <p:nvSpPr>
          <p:cNvPr id="105" name="TextovéPole 104"/>
          <p:cNvSpPr txBox="1"/>
          <p:nvPr/>
        </p:nvSpPr>
        <p:spPr>
          <a:xfrm>
            <a:off x="38804499" y="12486198"/>
            <a:ext cx="927365" cy="646331"/>
          </a:xfrm>
          <a:prstGeom prst="rect">
            <a:avLst/>
          </a:prstGeom>
          <a:noFill/>
        </p:spPr>
        <p:txBody>
          <a:bodyPr wrap="square" rtlCol="0">
            <a:spAutoFit/>
          </a:bodyPr>
          <a:lstStyle/>
          <a:p>
            <a:r>
              <a:rPr lang="en-US" sz="3600" dirty="0">
                <a:solidFill>
                  <a:schemeClr val="bg1"/>
                </a:solidFill>
              </a:rPr>
              <a:t>3</a:t>
            </a:r>
          </a:p>
        </p:txBody>
      </p:sp>
      <p:sp>
        <p:nvSpPr>
          <p:cNvPr id="116" name="TextovéPole 115"/>
          <p:cNvSpPr txBox="1"/>
          <p:nvPr/>
        </p:nvSpPr>
        <p:spPr>
          <a:xfrm>
            <a:off x="22226361" y="19086476"/>
            <a:ext cx="736420" cy="646331"/>
          </a:xfrm>
          <a:prstGeom prst="rect">
            <a:avLst/>
          </a:prstGeom>
          <a:noFill/>
        </p:spPr>
        <p:txBody>
          <a:bodyPr wrap="square" rtlCol="0">
            <a:spAutoFit/>
          </a:bodyPr>
          <a:lstStyle/>
          <a:p>
            <a:r>
              <a:rPr lang="en-US" sz="3600" dirty="0">
                <a:solidFill>
                  <a:schemeClr val="bg1"/>
                </a:solidFill>
              </a:rPr>
              <a:t>1</a:t>
            </a:r>
          </a:p>
        </p:txBody>
      </p:sp>
      <p:sp>
        <p:nvSpPr>
          <p:cNvPr id="117" name="TextovéPole 116"/>
          <p:cNvSpPr txBox="1"/>
          <p:nvPr/>
        </p:nvSpPr>
        <p:spPr>
          <a:xfrm>
            <a:off x="21145137" y="18661393"/>
            <a:ext cx="927365" cy="646331"/>
          </a:xfrm>
          <a:prstGeom prst="rect">
            <a:avLst/>
          </a:prstGeom>
          <a:noFill/>
        </p:spPr>
        <p:txBody>
          <a:bodyPr wrap="square" rtlCol="0">
            <a:spAutoFit/>
          </a:bodyPr>
          <a:lstStyle/>
          <a:p>
            <a:r>
              <a:rPr lang="en-US" sz="3600" dirty="0">
                <a:solidFill>
                  <a:schemeClr val="bg1"/>
                </a:solidFill>
              </a:rPr>
              <a:t>3</a:t>
            </a:r>
          </a:p>
        </p:txBody>
      </p:sp>
      <p:sp>
        <p:nvSpPr>
          <p:cNvPr id="119" name="TextovéPole 118"/>
          <p:cNvSpPr txBox="1"/>
          <p:nvPr/>
        </p:nvSpPr>
        <p:spPr>
          <a:xfrm>
            <a:off x="22666837" y="18683694"/>
            <a:ext cx="736420" cy="646331"/>
          </a:xfrm>
          <a:prstGeom prst="rect">
            <a:avLst/>
          </a:prstGeom>
          <a:noFill/>
        </p:spPr>
        <p:txBody>
          <a:bodyPr wrap="square" rtlCol="0">
            <a:spAutoFit/>
          </a:bodyPr>
          <a:lstStyle/>
          <a:p>
            <a:r>
              <a:rPr lang="en-US" sz="3600" dirty="0">
                <a:solidFill>
                  <a:schemeClr val="bg1"/>
                </a:solidFill>
              </a:rPr>
              <a:t>2</a:t>
            </a:r>
          </a:p>
        </p:txBody>
      </p:sp>
      <p:sp>
        <p:nvSpPr>
          <p:cNvPr id="121" name="TextovéPole 120"/>
          <p:cNvSpPr txBox="1"/>
          <p:nvPr/>
        </p:nvSpPr>
        <p:spPr>
          <a:xfrm>
            <a:off x="36101468" y="17997665"/>
            <a:ext cx="14822274" cy="10670005"/>
          </a:xfrm>
          <a:prstGeom prst="rect">
            <a:avLst/>
          </a:prstGeom>
          <a:solidFill>
            <a:schemeClr val="bg1"/>
          </a:solidFill>
          <a:ln>
            <a:solidFill>
              <a:srgbClr val="92D050"/>
            </a:solidFill>
          </a:ln>
        </p:spPr>
        <p:txBody>
          <a:bodyPr wrap="square" rtlCol="0">
            <a:spAutoFit/>
          </a:bodyPr>
          <a:lstStyle/>
          <a:p>
            <a:endParaRPr lang="en-US" dirty="0"/>
          </a:p>
        </p:txBody>
      </p:sp>
      <p:sp>
        <p:nvSpPr>
          <p:cNvPr id="130" name="TextovéPole 129"/>
          <p:cNvSpPr txBox="1"/>
          <p:nvPr/>
        </p:nvSpPr>
        <p:spPr>
          <a:xfrm>
            <a:off x="20784007" y="19957391"/>
            <a:ext cx="3493049" cy="523220"/>
          </a:xfrm>
          <a:prstGeom prst="rect">
            <a:avLst/>
          </a:prstGeom>
          <a:noFill/>
        </p:spPr>
        <p:txBody>
          <a:bodyPr wrap="square" rtlCol="0">
            <a:spAutoFit/>
          </a:bodyPr>
          <a:lstStyle/>
          <a:p>
            <a:r>
              <a:rPr lang="en-US" sz="2800" dirty="0">
                <a:solidFill>
                  <a:schemeClr val="bg1"/>
                </a:solidFill>
              </a:rPr>
              <a:t>Conjugate hemisphere</a:t>
            </a:r>
          </a:p>
        </p:txBody>
      </p:sp>
      <p:sp>
        <p:nvSpPr>
          <p:cNvPr id="131" name="TextovéPole 130"/>
          <p:cNvSpPr txBox="1"/>
          <p:nvPr/>
        </p:nvSpPr>
        <p:spPr>
          <a:xfrm>
            <a:off x="20746582" y="23152810"/>
            <a:ext cx="3648462" cy="523220"/>
          </a:xfrm>
          <a:prstGeom prst="rect">
            <a:avLst/>
          </a:prstGeom>
          <a:noFill/>
        </p:spPr>
        <p:txBody>
          <a:bodyPr wrap="square" rtlCol="0">
            <a:spAutoFit/>
          </a:bodyPr>
          <a:lstStyle/>
          <a:p>
            <a:r>
              <a:rPr lang="en-US" sz="2800" dirty="0">
                <a:solidFill>
                  <a:schemeClr val="bg1"/>
                </a:solidFill>
              </a:rPr>
              <a:t>Transmitter hemisphere</a:t>
            </a:r>
          </a:p>
        </p:txBody>
      </p:sp>
      <p:pic>
        <p:nvPicPr>
          <p:cNvPr id="7" name="Picture 6">
            <a:extLst>
              <a:ext uri="{FF2B5EF4-FFF2-40B4-BE49-F238E27FC236}">
                <a16:creationId xmlns:a16="http://schemas.microsoft.com/office/drawing/2014/main" id="{A0C3DE3C-C9A2-48B8-BA5A-767BC5DCD9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42158" y="5794025"/>
            <a:ext cx="16353788" cy="8153364"/>
          </a:xfrm>
          <a:prstGeom prst="rect">
            <a:avLst/>
          </a:prstGeom>
        </p:spPr>
      </p:pic>
      <p:pic>
        <p:nvPicPr>
          <p:cNvPr id="28" name="Picture 27">
            <a:extLst>
              <a:ext uri="{FF2B5EF4-FFF2-40B4-BE49-F238E27FC236}">
                <a16:creationId xmlns:a16="http://schemas.microsoft.com/office/drawing/2014/main" id="{EAEEABF7-0B3E-43B3-95B0-60DDDEE8D8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11848" y="6134100"/>
            <a:ext cx="16933391" cy="7995754"/>
          </a:xfrm>
          <a:prstGeom prst="rect">
            <a:avLst/>
          </a:prstGeom>
        </p:spPr>
      </p:pic>
      <p:sp>
        <p:nvSpPr>
          <p:cNvPr id="73" name="TextovéPole 23">
            <a:extLst>
              <a:ext uri="{FF2B5EF4-FFF2-40B4-BE49-F238E27FC236}">
                <a16:creationId xmlns:a16="http://schemas.microsoft.com/office/drawing/2014/main" id="{9E977E0E-8C33-4960-B9A1-11E6110E873E}"/>
              </a:ext>
            </a:extLst>
          </p:cNvPr>
          <p:cNvSpPr txBox="1"/>
          <p:nvPr/>
        </p:nvSpPr>
        <p:spPr>
          <a:xfrm>
            <a:off x="2207557" y="17792419"/>
            <a:ext cx="15774862" cy="1436932"/>
          </a:xfrm>
          <a:prstGeom prst="rect">
            <a:avLst/>
          </a:prstGeom>
          <a:solidFill>
            <a:schemeClr val="accent2"/>
          </a:solidFill>
          <a:ln w="9360">
            <a:solidFill>
              <a:srgbClr val="FF0000"/>
            </a:solidFill>
            <a:prstDash val="solid"/>
            <a:miter/>
          </a:ln>
          <a:effectLst>
            <a:outerShdw dist="152735" dir="2700000" algn="tl">
              <a:srgbClr val="808080"/>
            </a:outerShdw>
          </a:effectLst>
        </p:spPr>
        <p:txBody>
          <a:bodyPr vert="horz" wrap="square" lIns="90000" tIns="91440" rIns="90000" bIns="91440" anchor="t" anchorCtr="0" compatLnSpc="0">
            <a:sp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4000" b="1" i="1" u="none" strike="noStrike" baseline="0" dirty="0">
                <a:ln>
                  <a:noFill/>
                </a:ln>
                <a:solidFill>
                  <a:srgbClr val="0000FF"/>
                </a:solidFill>
                <a:ea typeface="MS Gothic" pitchFamily="2"/>
                <a:cs typeface="Tahoma" pitchFamily="2"/>
              </a:rPr>
              <a:t> FIGURE </a:t>
            </a:r>
            <a:r>
              <a:rPr lang="en-US" sz="4000" b="1" i="1" dirty="0">
                <a:solidFill>
                  <a:srgbClr val="0000FF"/>
                </a:solidFill>
                <a:ea typeface="MS Gothic" pitchFamily="2"/>
                <a:cs typeface="Tahoma" pitchFamily="2"/>
              </a:rPr>
              <a:t>3 – HISTOGRAMS OF DIFFERENCES BETWEEN OBSERVED AND MODEL MAGNETOPAUSE </a:t>
            </a:r>
            <a:r>
              <a:rPr lang="en-US" sz="4000" b="1" i="1">
                <a:solidFill>
                  <a:srgbClr val="0000FF"/>
                </a:solidFill>
                <a:ea typeface="MS Gothic" pitchFamily="2"/>
                <a:cs typeface="Tahoma" pitchFamily="2"/>
              </a:rPr>
              <a:t>DISTANCES FOR </a:t>
            </a:r>
            <a:r>
              <a:rPr lang="en-US" sz="4000" b="1" i="1" dirty="0">
                <a:solidFill>
                  <a:srgbClr val="0000FF"/>
                </a:solidFill>
                <a:ea typeface="MS Gothic" pitchFamily="2"/>
                <a:cs typeface="Tahoma" pitchFamily="2"/>
              </a:rPr>
              <a:t>EXTREME IMF B</a:t>
            </a:r>
            <a:r>
              <a:rPr lang="en-US" sz="4000" b="1" i="1" baseline="-25000" dirty="0">
                <a:solidFill>
                  <a:srgbClr val="0000FF"/>
                </a:solidFill>
                <a:ea typeface="MS Gothic" pitchFamily="2"/>
                <a:cs typeface="Tahoma" pitchFamily="2"/>
              </a:rPr>
              <a:t>y</a:t>
            </a:r>
            <a:endParaRPr lang="en-US" sz="4000" b="1" i="1" u="none" strike="noStrike" baseline="-25000" dirty="0">
              <a:ln>
                <a:noFill/>
              </a:ln>
              <a:solidFill>
                <a:srgbClr val="0000FF"/>
              </a:solidFill>
              <a:ea typeface="MS Gothic" pitchFamily="2"/>
              <a:cs typeface="Tahoma" pitchFamily="2"/>
            </a:endParaRPr>
          </a:p>
        </p:txBody>
      </p:sp>
      <p:pic>
        <p:nvPicPr>
          <p:cNvPr id="30" name="Picture 29">
            <a:extLst>
              <a:ext uri="{FF2B5EF4-FFF2-40B4-BE49-F238E27FC236}">
                <a16:creationId xmlns:a16="http://schemas.microsoft.com/office/drawing/2014/main" id="{96CE85BB-E97C-4146-9DB0-907B797FFC9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1186" y="19453990"/>
            <a:ext cx="12037652" cy="8963102"/>
          </a:xfrm>
          <a:prstGeom prst="rect">
            <a:avLst/>
          </a:prstGeom>
        </p:spPr>
      </p:pic>
      <p:pic>
        <p:nvPicPr>
          <p:cNvPr id="32" name="Picture 31">
            <a:extLst>
              <a:ext uri="{FF2B5EF4-FFF2-40B4-BE49-F238E27FC236}">
                <a16:creationId xmlns:a16="http://schemas.microsoft.com/office/drawing/2014/main" id="{06DD6E84-CF7C-4948-A91B-EB7125D4207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849197" y="19892311"/>
            <a:ext cx="15728274" cy="6004073"/>
          </a:xfrm>
          <a:prstGeom prst="rect">
            <a:avLst/>
          </a:prstGeom>
        </p:spPr>
      </p:pic>
      <p:sp>
        <p:nvSpPr>
          <p:cNvPr id="82" name="Text Box 225">
            <a:extLst>
              <a:ext uri="{FF2B5EF4-FFF2-40B4-BE49-F238E27FC236}">
                <a16:creationId xmlns:a16="http://schemas.microsoft.com/office/drawing/2014/main" id="{6F932746-5CD4-4B22-80C7-2F4B30D281B0}"/>
              </a:ext>
            </a:extLst>
          </p:cNvPr>
          <p:cNvSpPr txBox="1">
            <a:spLocks noChangeArrowheads="1"/>
          </p:cNvSpPr>
          <p:nvPr/>
        </p:nvSpPr>
        <p:spPr bwMode="auto">
          <a:xfrm>
            <a:off x="12581034" y="19486730"/>
            <a:ext cx="6283833" cy="8930362"/>
          </a:xfrm>
          <a:prstGeom prst="rect">
            <a:avLst/>
          </a:prstGeom>
          <a:solidFill>
            <a:schemeClr val="accent5">
              <a:lumMod val="20000"/>
              <a:lumOff val="80000"/>
            </a:schemeClr>
          </a:solidFill>
          <a:ln>
            <a:noFill/>
          </a:ln>
          <a:effectLst/>
        </p:spPr>
        <p:txBody>
          <a:bodyPr lIns="126000" tIns="118800" rIns="126000" bIns="118800"/>
          <a:lstStyle/>
          <a:p>
            <a:pPr marL="457200" indent="-457200" algn="just">
              <a:buFont typeface="Arial" panose="020B0604020202020204" pitchFamily="34" charset="0"/>
              <a:buChar char="•"/>
            </a:pPr>
            <a:r>
              <a:rPr lang="en-US" altLang="en-US" sz="3200" dirty="0"/>
              <a:t>Probability densities of difference between observed and model distances for extreme IMF B</a:t>
            </a:r>
            <a:r>
              <a:rPr lang="en-US" altLang="en-US" sz="3200" baseline="-25000" dirty="0"/>
              <a:t>y </a:t>
            </a:r>
            <a:r>
              <a:rPr lang="en-US" altLang="en-US" sz="3200" dirty="0"/>
              <a:t>:</a:t>
            </a:r>
            <a:endParaRPr lang="en-US" altLang="en-US" sz="3200" baseline="-25000" dirty="0"/>
          </a:p>
          <a:p>
            <a:pPr marL="457200" indent="-457200" algn="just">
              <a:buFont typeface="Arial" panose="020B0604020202020204" pitchFamily="34" charset="0"/>
              <a:buChar char="•"/>
            </a:pPr>
            <a:r>
              <a:rPr lang="en-US" altLang="en-US" sz="3200" dirty="0"/>
              <a:t>(a) B</a:t>
            </a:r>
            <a:r>
              <a:rPr lang="en-US" altLang="en-US" sz="3200" baseline="-25000" dirty="0"/>
              <a:t>y</a:t>
            </a:r>
            <a:r>
              <a:rPr lang="en-US" altLang="en-US" sz="3200" dirty="0"/>
              <a:t>&gt; 8 </a:t>
            </a:r>
            <a:r>
              <a:rPr lang="en-US" altLang="en-US" sz="3200" dirty="0" err="1"/>
              <a:t>nT</a:t>
            </a:r>
            <a:r>
              <a:rPr lang="en-US" altLang="en-US" sz="3200" dirty="0"/>
              <a:t> and </a:t>
            </a:r>
            <a:r>
              <a:rPr lang="en-US" altLang="en-US" sz="3200" dirty="0" err="1"/>
              <a:t>y</a:t>
            </a:r>
            <a:r>
              <a:rPr lang="en-US" altLang="en-US" sz="3200" baseline="-25000" dirty="0" err="1"/>
              <a:t>GSM</a:t>
            </a:r>
            <a:r>
              <a:rPr lang="en-US" altLang="en-US" sz="3200" baseline="-25000" dirty="0"/>
              <a:t> </a:t>
            </a:r>
            <a:r>
              <a:rPr lang="en-US" altLang="en-US" sz="3200" dirty="0"/>
              <a:t>&gt; 2 R</a:t>
            </a:r>
            <a:r>
              <a:rPr lang="en-US" altLang="en-US" sz="3200" baseline="-25000" dirty="0"/>
              <a:t>E</a:t>
            </a:r>
            <a:endParaRPr lang="en-US" altLang="en-US" sz="3200" dirty="0"/>
          </a:p>
          <a:p>
            <a:pPr marL="457200" indent="-457200" algn="just">
              <a:buFont typeface="Arial" panose="020B0604020202020204" pitchFamily="34" charset="0"/>
              <a:buChar char="•"/>
            </a:pPr>
            <a:r>
              <a:rPr lang="en-US" altLang="en-US" sz="3200" dirty="0"/>
              <a:t>(b) B</a:t>
            </a:r>
            <a:r>
              <a:rPr lang="en-US" altLang="en-US" sz="3200" baseline="-25000" dirty="0"/>
              <a:t>y </a:t>
            </a:r>
            <a:r>
              <a:rPr lang="en-US" altLang="en-US" sz="3200" dirty="0"/>
              <a:t>&gt; 8 </a:t>
            </a:r>
            <a:r>
              <a:rPr lang="en-US" altLang="en-US" sz="3200" dirty="0" err="1"/>
              <a:t>nT</a:t>
            </a:r>
            <a:r>
              <a:rPr lang="en-US" altLang="en-US" sz="3200" dirty="0"/>
              <a:t> and </a:t>
            </a:r>
            <a:r>
              <a:rPr lang="en-US" altLang="en-US" sz="3200" dirty="0" err="1"/>
              <a:t>y</a:t>
            </a:r>
            <a:r>
              <a:rPr lang="en-US" altLang="en-US" sz="3200" baseline="-25000" dirty="0" err="1"/>
              <a:t>GSM</a:t>
            </a:r>
            <a:r>
              <a:rPr lang="en-US" altLang="en-US" sz="3200" baseline="-25000" dirty="0"/>
              <a:t> </a:t>
            </a:r>
            <a:r>
              <a:rPr lang="en-US" altLang="en-US" sz="3200" dirty="0"/>
              <a:t>&lt; -2 R</a:t>
            </a:r>
            <a:r>
              <a:rPr lang="en-US" altLang="en-US" sz="3200" baseline="-25000" dirty="0"/>
              <a:t>E</a:t>
            </a:r>
            <a:endParaRPr lang="en-US" altLang="en-US" sz="3200" dirty="0"/>
          </a:p>
          <a:p>
            <a:pPr marL="457200" indent="-457200" algn="just">
              <a:buFont typeface="Arial" panose="020B0604020202020204" pitchFamily="34" charset="0"/>
              <a:buChar char="•"/>
            </a:pPr>
            <a:r>
              <a:rPr lang="en-US" altLang="en-US" sz="3200" dirty="0"/>
              <a:t>(c) B</a:t>
            </a:r>
            <a:r>
              <a:rPr lang="en-US" altLang="en-US" sz="3200" baseline="-25000" dirty="0"/>
              <a:t>y</a:t>
            </a:r>
            <a:r>
              <a:rPr lang="en-US" altLang="en-US" sz="3200" dirty="0"/>
              <a:t>&lt; -8 </a:t>
            </a:r>
            <a:r>
              <a:rPr lang="en-US" altLang="en-US" sz="3200" dirty="0" err="1"/>
              <a:t>nT</a:t>
            </a:r>
            <a:r>
              <a:rPr lang="en-US" altLang="en-US" sz="3200" dirty="0"/>
              <a:t> and </a:t>
            </a:r>
            <a:r>
              <a:rPr lang="en-US" altLang="en-US" sz="3200" dirty="0" err="1"/>
              <a:t>y</a:t>
            </a:r>
            <a:r>
              <a:rPr lang="en-US" altLang="en-US" sz="3200" baseline="-25000" dirty="0" err="1"/>
              <a:t>GSM</a:t>
            </a:r>
            <a:r>
              <a:rPr lang="en-US" altLang="en-US" sz="3200" baseline="-25000" dirty="0"/>
              <a:t> </a:t>
            </a:r>
            <a:r>
              <a:rPr lang="en-US" altLang="en-US" sz="3200" dirty="0"/>
              <a:t>&gt; 2 R</a:t>
            </a:r>
            <a:r>
              <a:rPr lang="en-US" altLang="en-US" sz="3200" baseline="-25000" dirty="0"/>
              <a:t>E</a:t>
            </a:r>
            <a:endParaRPr lang="en-US" altLang="en-US" sz="3200" dirty="0"/>
          </a:p>
          <a:p>
            <a:pPr marL="457200" indent="-457200" algn="just">
              <a:buFont typeface="Arial" panose="020B0604020202020204" pitchFamily="34" charset="0"/>
              <a:buChar char="•"/>
            </a:pPr>
            <a:r>
              <a:rPr lang="en-US" altLang="en-US" sz="3200" dirty="0"/>
              <a:t>(d) B</a:t>
            </a:r>
            <a:r>
              <a:rPr lang="en-US" altLang="en-US" sz="3200" baseline="-25000" dirty="0"/>
              <a:t>y</a:t>
            </a:r>
            <a:r>
              <a:rPr lang="en-US" altLang="en-US" sz="3200" dirty="0"/>
              <a:t>&lt; -8 </a:t>
            </a:r>
            <a:r>
              <a:rPr lang="en-US" altLang="en-US" sz="3200" dirty="0" err="1"/>
              <a:t>nT</a:t>
            </a:r>
            <a:r>
              <a:rPr lang="en-US" altLang="en-US" sz="3200" dirty="0"/>
              <a:t> and </a:t>
            </a:r>
            <a:r>
              <a:rPr lang="en-US" altLang="en-US" sz="3200" dirty="0" err="1"/>
              <a:t>y</a:t>
            </a:r>
            <a:r>
              <a:rPr lang="en-US" altLang="en-US" sz="3200" baseline="-25000" dirty="0" err="1"/>
              <a:t>GSM</a:t>
            </a:r>
            <a:r>
              <a:rPr lang="en-US" altLang="en-US" sz="3200" baseline="-25000" dirty="0"/>
              <a:t> </a:t>
            </a:r>
            <a:r>
              <a:rPr lang="en-US" altLang="en-US" sz="3200" dirty="0"/>
              <a:t>&lt; -2 R</a:t>
            </a:r>
            <a:r>
              <a:rPr lang="en-US" altLang="en-US" sz="3200" baseline="-25000" dirty="0"/>
              <a:t>E</a:t>
            </a:r>
          </a:p>
          <a:p>
            <a:pPr marL="457200" indent="-457200" algn="just">
              <a:buFont typeface="Arial" panose="020B0604020202020204" pitchFamily="34" charset="0"/>
              <a:buChar char="•"/>
            </a:pPr>
            <a:r>
              <a:rPr lang="en-US" altLang="en-US" sz="3200" dirty="0"/>
              <a:t>The thick and thin vertical red lines show the respective median values and 0.25/0.75 quartiles of the differences between observed and model magnetopause distances. </a:t>
            </a:r>
          </a:p>
          <a:p>
            <a:pPr marL="457200" indent="-457200" algn="just">
              <a:buFont typeface="Arial" panose="020B0604020202020204" pitchFamily="34" charset="0"/>
              <a:buChar char="•"/>
            </a:pPr>
            <a:r>
              <a:rPr lang="en-US" altLang="en-US" sz="3200" dirty="0"/>
              <a:t>N: the number of crossings for each specific condition.</a:t>
            </a:r>
          </a:p>
          <a:p>
            <a:pPr marL="457200" indent="-457200" algn="just">
              <a:buFont typeface="Arial" panose="020B0604020202020204" pitchFamily="34" charset="0"/>
              <a:buChar char="•"/>
            </a:pPr>
            <a:r>
              <a:rPr lang="en-US" sz="3200" dirty="0"/>
              <a:t>Qualitatively the same results are obtained for any individually used model.   </a:t>
            </a:r>
          </a:p>
          <a:p>
            <a:pPr algn="just"/>
            <a:r>
              <a:rPr lang="en-US" sz="3200" dirty="0"/>
              <a:t> </a:t>
            </a:r>
            <a:br>
              <a:rPr lang="en-US" sz="3200" dirty="0"/>
            </a:br>
            <a:endParaRPr lang="en-US" altLang="en-US" sz="3200" dirty="0"/>
          </a:p>
          <a:p>
            <a:pPr algn="just"/>
            <a:endParaRPr lang="en-US" altLang="en-US" sz="3200" baseline="-25000" dirty="0"/>
          </a:p>
        </p:txBody>
      </p:sp>
      <p:sp>
        <p:nvSpPr>
          <p:cNvPr id="83" name="TextovéPole 23">
            <a:extLst>
              <a:ext uri="{FF2B5EF4-FFF2-40B4-BE49-F238E27FC236}">
                <a16:creationId xmlns:a16="http://schemas.microsoft.com/office/drawing/2014/main" id="{94E4A79E-306E-447C-AFF1-C95E5FBF8C3F}"/>
              </a:ext>
            </a:extLst>
          </p:cNvPr>
          <p:cNvSpPr txBox="1"/>
          <p:nvPr/>
        </p:nvSpPr>
        <p:spPr>
          <a:xfrm>
            <a:off x="19774875" y="17933295"/>
            <a:ext cx="15863069" cy="1436932"/>
          </a:xfrm>
          <a:prstGeom prst="rect">
            <a:avLst/>
          </a:prstGeom>
          <a:solidFill>
            <a:schemeClr val="accent2"/>
          </a:solidFill>
          <a:ln w="9360">
            <a:solidFill>
              <a:srgbClr val="FF0000"/>
            </a:solidFill>
            <a:prstDash val="solid"/>
            <a:miter/>
          </a:ln>
          <a:effectLst>
            <a:outerShdw dist="152735" dir="2700000" algn="tl">
              <a:srgbClr val="808080"/>
            </a:outerShdw>
          </a:effectLst>
        </p:spPr>
        <p:txBody>
          <a:bodyPr vert="horz" wrap="square" lIns="90000" tIns="91440" rIns="90000" bIns="91440" anchor="t" anchorCtr="0" compatLnSpc="0">
            <a:spAutoFit/>
          </a:bodyPr>
          <a:lstStyle/>
          <a:p>
            <a:pPr lvl="0"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4000" b="1" i="1" u="none" strike="noStrike" baseline="0" dirty="0">
                <a:ln>
                  <a:noFill/>
                </a:ln>
                <a:solidFill>
                  <a:srgbClr val="0000FF"/>
                </a:solidFill>
                <a:ea typeface="MS Gothic" pitchFamily="2"/>
                <a:cs typeface="Tahoma" pitchFamily="2"/>
              </a:rPr>
              <a:t> FIGURE </a:t>
            </a:r>
            <a:r>
              <a:rPr lang="en-US" sz="4000" b="1" i="1" dirty="0">
                <a:solidFill>
                  <a:srgbClr val="0000FF"/>
                </a:solidFill>
                <a:ea typeface="MS Gothic" pitchFamily="2"/>
                <a:cs typeface="Tahoma" pitchFamily="2"/>
              </a:rPr>
              <a:t>4 – THE EFFECT OF ALFVÉN</a:t>
            </a:r>
            <a:r>
              <a:rPr lang="en-US" altLang="en-US" sz="4000" b="1" i="1" dirty="0">
                <a:solidFill>
                  <a:srgbClr val="0000FF"/>
                </a:solidFill>
                <a:ea typeface="MS Gothic" pitchFamily="2"/>
                <a:cs typeface="Tahoma" pitchFamily="2"/>
              </a:rPr>
              <a:t> MACH NUMBER AND </a:t>
            </a:r>
            <a:r>
              <a:rPr lang="en-US" altLang="en-US" sz="4000" dirty="0"/>
              <a:t> </a:t>
            </a:r>
            <a:r>
              <a:rPr lang="en-US" altLang="en-US" sz="4000" b="1" i="1" dirty="0">
                <a:solidFill>
                  <a:srgbClr val="0000FF"/>
                </a:solidFill>
                <a:ea typeface="MS Gothic" pitchFamily="2"/>
                <a:cs typeface="Tahoma" pitchFamily="2"/>
              </a:rPr>
              <a:t>THE ANGLE BETWEEN THE IMF DIRECTION AND POSITIONAL VECTOR</a:t>
            </a:r>
            <a:endParaRPr lang="en-US" sz="4000" b="1" i="1" dirty="0">
              <a:solidFill>
                <a:srgbClr val="0000FF"/>
              </a:solidFill>
              <a:ea typeface="MS Gothic" pitchFamily="2"/>
              <a:cs typeface="Tahoma" pitchFamily="2"/>
            </a:endParaRPr>
          </a:p>
        </p:txBody>
      </p:sp>
      <p:sp>
        <p:nvSpPr>
          <p:cNvPr id="87" name="Text Box 225">
            <a:extLst>
              <a:ext uri="{FF2B5EF4-FFF2-40B4-BE49-F238E27FC236}">
                <a16:creationId xmlns:a16="http://schemas.microsoft.com/office/drawing/2014/main" id="{FDF68522-9F01-446C-A3AC-C26BBD9527D6}"/>
              </a:ext>
            </a:extLst>
          </p:cNvPr>
          <p:cNvSpPr txBox="1">
            <a:spLocks noChangeArrowheads="1"/>
          </p:cNvSpPr>
          <p:nvPr/>
        </p:nvSpPr>
        <p:spPr bwMode="auto">
          <a:xfrm>
            <a:off x="19325575" y="25901342"/>
            <a:ext cx="16399547" cy="2572980"/>
          </a:xfrm>
          <a:prstGeom prst="rect">
            <a:avLst/>
          </a:prstGeom>
          <a:solidFill>
            <a:schemeClr val="accent5">
              <a:lumMod val="20000"/>
              <a:lumOff val="80000"/>
            </a:schemeClr>
          </a:solidFill>
          <a:ln>
            <a:noFill/>
          </a:ln>
          <a:effectLst/>
        </p:spPr>
        <p:txBody>
          <a:bodyPr lIns="126000" tIns="118800" rIns="126000" bIns="118800"/>
          <a:lstStyle/>
          <a:p>
            <a:pPr marL="457200" indent="-457200" algn="just">
              <a:buFont typeface="Arial" panose="020B0604020202020204" pitchFamily="34" charset="0"/>
              <a:buChar char="•"/>
            </a:pPr>
            <a:r>
              <a:rPr lang="en-US" altLang="en-US" sz="3200" dirty="0"/>
              <a:t>(a) Correlation between </a:t>
            </a:r>
            <a:r>
              <a:rPr lang="el-GR" altLang="en-US" sz="3200" dirty="0"/>
              <a:t>α</a:t>
            </a:r>
            <a:r>
              <a:rPr lang="en-US" altLang="en-US" sz="3200" dirty="0"/>
              <a:t> (the angle between the projections of the crossing positional vector and the IMF vector to the y-z plane) and the difference between observed and model magnetopause distances as a function of the</a:t>
            </a:r>
            <a:r>
              <a:rPr lang="en-US" sz="3200" dirty="0"/>
              <a:t> </a:t>
            </a:r>
            <a:r>
              <a:rPr lang="en-US" sz="3200" dirty="0" err="1"/>
              <a:t>Alfvén</a:t>
            </a:r>
            <a:r>
              <a:rPr lang="en-US" altLang="en-US" sz="3200" dirty="0"/>
              <a:t> Mach number.</a:t>
            </a:r>
          </a:p>
          <a:p>
            <a:pPr marL="457200" indent="-457200" algn="just">
              <a:buFont typeface="Arial" panose="020B0604020202020204" pitchFamily="34" charset="0"/>
              <a:buChar char="•"/>
            </a:pPr>
            <a:r>
              <a:rPr lang="en-US" altLang="en-US" sz="3200" dirty="0"/>
              <a:t>(b) Difference between observed and model magnetopause distances as a function of </a:t>
            </a:r>
            <a:r>
              <a:rPr lang="el-GR" altLang="en-US" sz="3200" dirty="0"/>
              <a:t>α</a:t>
            </a:r>
            <a:r>
              <a:rPr lang="en-US" altLang="en-US" sz="3200" dirty="0"/>
              <a:t>. The horizontal blue lines show the medians and 0.25 and 0.75 quartiles in the respective intervals.</a:t>
            </a:r>
          </a:p>
          <a:p>
            <a:pPr algn="just"/>
            <a:endParaRPr lang="en-US" altLang="en-US" sz="3200" dirty="0"/>
          </a:p>
          <a:p>
            <a:pPr marL="457200" indent="-457200" algn="just">
              <a:buFont typeface="Arial" panose="020B0604020202020204" pitchFamily="34" charset="0"/>
              <a:buChar char="•"/>
            </a:pPr>
            <a:endParaRPr lang="en-US" altLang="en-US" sz="3200" dirty="0"/>
          </a:p>
          <a:p>
            <a:pPr algn="just"/>
            <a:endParaRPr lang="en-US" altLang="en-US" sz="3200" baseline="-25000" dirty="0"/>
          </a:p>
        </p:txBody>
      </p:sp>
      <p:pic>
        <p:nvPicPr>
          <p:cNvPr id="45" name="Picture 44">
            <a:extLst>
              <a:ext uri="{FF2B5EF4-FFF2-40B4-BE49-F238E27FC236}">
                <a16:creationId xmlns:a16="http://schemas.microsoft.com/office/drawing/2014/main" id="{7B2B0193-EAC4-4CF6-B6DC-8656A38E4CC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355130" y="4299831"/>
            <a:ext cx="1792037" cy="1792037"/>
          </a:xfrm>
          <a:prstGeom prst="rect">
            <a:avLst/>
          </a:prstGeom>
        </p:spPr>
      </p:pic>
      <p:pic>
        <p:nvPicPr>
          <p:cNvPr id="49" name="Picture 48">
            <a:extLst>
              <a:ext uri="{FF2B5EF4-FFF2-40B4-BE49-F238E27FC236}">
                <a16:creationId xmlns:a16="http://schemas.microsoft.com/office/drawing/2014/main" id="{7684428B-011B-46CE-B326-F2970654D9AE}"/>
              </a:ext>
            </a:extLst>
          </p:cNvPr>
          <p:cNvPicPr>
            <a:picLocks noChangeAspect="1"/>
          </p:cNvPicPr>
          <p:nvPr/>
        </p:nvPicPr>
        <p:blipFill>
          <a:blip r:embed="rId10"/>
          <a:stretch>
            <a:fillRect/>
          </a:stretch>
        </p:blipFill>
        <p:spPr>
          <a:xfrm>
            <a:off x="37067488" y="18912746"/>
            <a:ext cx="12695965" cy="6100172"/>
          </a:xfrm>
          <a:prstGeom prst="rect">
            <a:avLst/>
          </a:prstGeom>
        </p:spPr>
      </p:pic>
      <p:sp>
        <p:nvSpPr>
          <p:cNvPr id="101" name="Text Box 225">
            <a:extLst>
              <a:ext uri="{FF2B5EF4-FFF2-40B4-BE49-F238E27FC236}">
                <a16:creationId xmlns:a16="http://schemas.microsoft.com/office/drawing/2014/main" id="{9468B91E-2D7A-4463-8EA5-DF86EC7F8ABC}"/>
              </a:ext>
            </a:extLst>
          </p:cNvPr>
          <p:cNvSpPr txBox="1">
            <a:spLocks noChangeArrowheads="1"/>
          </p:cNvSpPr>
          <p:nvPr/>
        </p:nvSpPr>
        <p:spPr bwMode="auto">
          <a:xfrm>
            <a:off x="36259362" y="25069363"/>
            <a:ext cx="14548453" cy="3483998"/>
          </a:xfrm>
          <a:prstGeom prst="rect">
            <a:avLst/>
          </a:prstGeom>
          <a:solidFill>
            <a:schemeClr val="accent5">
              <a:lumMod val="20000"/>
              <a:lumOff val="80000"/>
            </a:schemeClr>
          </a:solidFill>
          <a:ln>
            <a:noFill/>
          </a:ln>
          <a:effectLst/>
        </p:spPr>
        <p:txBody>
          <a:bodyPr lIns="126000" tIns="118800" rIns="126000" bIns="118800"/>
          <a:lstStyle/>
          <a:p>
            <a:pPr marL="457200" indent="-457200" algn="just">
              <a:buFont typeface="Arial" panose="020B0604020202020204" pitchFamily="34" charset="0"/>
              <a:buChar char="•"/>
            </a:pPr>
            <a:r>
              <a:rPr lang="en-US" altLang="en-US" sz="3200" dirty="0"/>
              <a:t>MHD model magnetopause shapes obtained for large positive and  large negative IMF B</a:t>
            </a:r>
            <a:r>
              <a:rPr lang="en-US" altLang="en-US" sz="3200" baseline="-25000" dirty="0"/>
              <a:t>y</a:t>
            </a:r>
            <a:r>
              <a:rPr lang="en-US" altLang="en-US" sz="3200" dirty="0"/>
              <a:t> (CCMC model runs).  (red) The magnetopause location for B</a:t>
            </a:r>
            <a:r>
              <a:rPr lang="en-US" altLang="en-US" sz="3200" baseline="-25000" dirty="0"/>
              <a:t>y  </a:t>
            </a:r>
            <a:r>
              <a:rPr lang="en-US" altLang="en-US" sz="3200" dirty="0"/>
              <a:t>= 10 </a:t>
            </a:r>
            <a:r>
              <a:rPr lang="en-US" altLang="en-US" sz="3200" dirty="0" err="1"/>
              <a:t>nT.</a:t>
            </a:r>
            <a:r>
              <a:rPr lang="en-US" altLang="en-US" sz="3200" dirty="0"/>
              <a:t>  (green)  The magnetopause location for B</a:t>
            </a:r>
            <a:r>
              <a:rPr lang="en-US" altLang="en-US" sz="3200" baseline="-25000" dirty="0"/>
              <a:t>y  </a:t>
            </a:r>
            <a:r>
              <a:rPr lang="en-US" altLang="en-US" sz="3200" dirty="0"/>
              <a:t>= -10 </a:t>
            </a:r>
            <a:r>
              <a:rPr lang="en-US" altLang="en-US" sz="3200" dirty="0" err="1"/>
              <a:t>nT.</a:t>
            </a:r>
            <a:endParaRPr lang="en-US" altLang="en-US" sz="3200" dirty="0"/>
          </a:p>
          <a:p>
            <a:pPr marL="457200" indent="-457200" algn="just">
              <a:buFont typeface="Arial" panose="020B0604020202020204" pitchFamily="34" charset="0"/>
              <a:buChar char="•"/>
            </a:pPr>
            <a:r>
              <a:rPr lang="en-US" altLang="en-US" sz="3200" dirty="0"/>
              <a:t>The black lines correspond to the region within </a:t>
            </a:r>
            <a:r>
              <a:rPr lang="en-US" sz="3200" dirty="0"/>
              <a:t>±30 degrees from the subsolar point.</a:t>
            </a:r>
          </a:p>
          <a:p>
            <a:pPr marL="457200" indent="-457200" algn="just">
              <a:buFont typeface="Arial" panose="020B0604020202020204" pitchFamily="34" charset="0"/>
              <a:buChar char="•"/>
            </a:pPr>
            <a:r>
              <a:rPr lang="en-US" sz="3200" dirty="0"/>
              <a:t>Both the direction and the magnitude of IMF B</a:t>
            </a:r>
            <a:r>
              <a:rPr lang="en-US" sz="3200" baseline="-25000" dirty="0"/>
              <a:t>y </a:t>
            </a:r>
            <a:r>
              <a:rPr lang="en-US" sz="3200" dirty="0"/>
              <a:t>are important for the magnetopause location.</a:t>
            </a:r>
          </a:p>
          <a:p>
            <a:pPr algn="just"/>
            <a:br>
              <a:rPr lang="en-US" sz="3200" dirty="0"/>
            </a:br>
            <a:endParaRPr lang="en-US" altLang="en-US" sz="3200" dirty="0"/>
          </a:p>
          <a:p>
            <a:endParaRPr lang="en-US" altLang="en-US" sz="3200" dirty="0"/>
          </a:p>
          <a:p>
            <a:endParaRPr lang="en-US" altLang="en-US" sz="3200" dirty="0"/>
          </a:p>
          <a:p>
            <a:r>
              <a:rPr lang="en-US" altLang="en-US" sz="3200" dirty="0"/>
              <a:t> </a:t>
            </a:r>
          </a:p>
          <a:p>
            <a:endParaRPr lang="en-US" altLang="en-US" sz="3200" baseline="-25000" dirty="0"/>
          </a:p>
        </p:txBody>
      </p:sp>
      <p:sp>
        <p:nvSpPr>
          <p:cNvPr id="2" name="TextovéPole 19">
            <a:extLst>
              <a:ext uri="{FF2B5EF4-FFF2-40B4-BE49-F238E27FC236}">
                <a16:creationId xmlns:a16="http://schemas.microsoft.com/office/drawing/2014/main" id="{0153E070-06FC-25F4-6472-8329EE5DCE9F}"/>
              </a:ext>
            </a:extLst>
          </p:cNvPr>
          <p:cNvSpPr txBox="1"/>
          <p:nvPr/>
        </p:nvSpPr>
        <p:spPr>
          <a:xfrm>
            <a:off x="738710" y="5202019"/>
            <a:ext cx="14550058" cy="6627580"/>
          </a:xfrm>
          <a:prstGeom prst="rect">
            <a:avLst/>
          </a:prstGeom>
          <a:noFill/>
          <a:ln>
            <a:noFill/>
          </a:ln>
        </p:spPr>
        <p:txBody>
          <a:bodyPr vert="horz" wrap="square" lIns="198000" tIns="226800" rIns="198000" bIns="226800" anchor="t" anchorCtr="0" compatLnSpc="0">
            <a:noAutofit/>
          </a:bodyPr>
          <a:lstStyle/>
          <a:p>
            <a:pPr marL="0" marR="0" lvl="0" indent="0" algn="just" rtl="0" hangingPunct="1">
              <a:lnSpc>
                <a:spcPct val="100000"/>
              </a:lnSpc>
              <a:spcBef>
                <a:spcPts val="598"/>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3200" b="0" i="1" u="none" strike="noStrike" baseline="0" dirty="0">
              <a:ln>
                <a:noFill/>
              </a:ln>
              <a:ea typeface="MS Gothic" pitchFamily="2"/>
              <a:cs typeface="Tahoma" pitchFamily="2"/>
            </a:endParaRPr>
          </a:p>
          <a:p>
            <a:pPr marL="457200" marR="0" lvl="0" indent="-457200" algn="just" rtl="0" hangingPunct="1">
              <a:lnSpc>
                <a:spcPct val="100000"/>
              </a:lnSpc>
              <a:spcBef>
                <a:spcPts val="598"/>
              </a:spcBef>
              <a:spcAft>
                <a:spcPts val="0"/>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3600" dirty="0">
                <a:ea typeface="MS Gothic" pitchFamily="2"/>
                <a:cs typeface="Tahoma" pitchFamily="2"/>
              </a:rPr>
              <a:t>The magnetopause is the boundary between the magnetosphere and the shocked solar wind in the </a:t>
            </a:r>
            <a:r>
              <a:rPr lang="en-US" sz="3600" dirty="0" err="1">
                <a:ea typeface="MS Gothic" pitchFamily="2"/>
                <a:cs typeface="Tahoma" pitchFamily="2"/>
              </a:rPr>
              <a:t>magnetosheath</a:t>
            </a:r>
            <a:r>
              <a:rPr lang="en-US" sz="3600" dirty="0">
                <a:ea typeface="MS Gothic" pitchFamily="2"/>
                <a:cs typeface="Tahoma" pitchFamily="2"/>
              </a:rPr>
              <a:t>.</a:t>
            </a:r>
          </a:p>
          <a:p>
            <a:pPr marL="457200" marR="0" lvl="0" indent="-457200" algn="just" rtl="0" hangingPunct="1">
              <a:lnSpc>
                <a:spcPct val="100000"/>
              </a:lnSpc>
              <a:spcBef>
                <a:spcPts val="598"/>
              </a:spcBef>
              <a:spcAft>
                <a:spcPts val="0"/>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3600" dirty="0">
                <a:ea typeface="MS Gothic" pitchFamily="2"/>
                <a:cs typeface="Tahoma" pitchFamily="2"/>
              </a:rPr>
              <a:t>Neither the location nor the shape of the magnetopause is constant in time, being dependent on many different factors. </a:t>
            </a:r>
          </a:p>
          <a:p>
            <a:pPr marR="0" lvl="0" algn="just" rtl="0" hangingPunct="1">
              <a:lnSpc>
                <a:spcPct val="100000"/>
              </a:lnSpc>
              <a:spcBef>
                <a:spcPts val="598"/>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3600" b="1" dirty="0">
                <a:solidFill>
                  <a:srgbClr val="FF0000"/>
                </a:solidFill>
                <a:ea typeface="MS Gothic" pitchFamily="2"/>
                <a:cs typeface="Tahoma" pitchFamily="2"/>
              </a:rPr>
              <a:t>     </a:t>
            </a:r>
            <a:r>
              <a:rPr lang="en-US" sz="3600" b="1" dirty="0">
                <a:ea typeface="MS Gothic" pitchFamily="2"/>
                <a:cs typeface="Tahoma" pitchFamily="2"/>
              </a:rPr>
              <a:t>Data set: </a:t>
            </a:r>
          </a:p>
          <a:p>
            <a:pPr marL="457200" indent="-457200" algn="just">
              <a:spcBef>
                <a:spcPts val="598"/>
              </a:spcBef>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3600" dirty="0">
                <a:ea typeface="MS Gothic" pitchFamily="2"/>
                <a:cs typeface="Tahoma" pitchFamily="2"/>
              </a:rPr>
              <a:t>Nearly 15,000 magnetopause crossings are used to study the influence of the Interplanetary Magnetic Field (IMF) on the magnetopause location.</a:t>
            </a:r>
          </a:p>
          <a:p>
            <a:pPr marL="457200" indent="-457200" algn="just">
              <a:spcBef>
                <a:spcPts val="598"/>
              </a:spcBef>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3600" dirty="0">
                <a:ea typeface="MS Gothic" pitchFamily="2"/>
                <a:cs typeface="Tahoma" pitchFamily="2"/>
              </a:rPr>
              <a:t>Magnetopause crossings identified in the THEMIS A-E, </a:t>
            </a:r>
            <a:r>
              <a:rPr lang="en-US" sz="3600" dirty="0" err="1">
                <a:ea typeface="MS Gothic" pitchFamily="2"/>
                <a:cs typeface="Tahoma" pitchFamily="2"/>
              </a:rPr>
              <a:t>Magion</a:t>
            </a:r>
            <a:r>
              <a:rPr lang="en-US" sz="3600" dirty="0">
                <a:ea typeface="MS Gothic" pitchFamily="2"/>
                <a:cs typeface="Tahoma" pitchFamily="2"/>
              </a:rPr>
              <a:t> 4, </a:t>
            </a:r>
            <a:r>
              <a:rPr lang="en-US" sz="3600" dirty="0" err="1">
                <a:ea typeface="MS Gothic" pitchFamily="2"/>
                <a:cs typeface="Tahoma" pitchFamily="2"/>
              </a:rPr>
              <a:t>Geotail</a:t>
            </a:r>
            <a:r>
              <a:rPr lang="en-US" sz="3600" dirty="0">
                <a:ea typeface="MS Gothic" pitchFamily="2"/>
                <a:cs typeface="Tahoma" pitchFamily="2"/>
              </a:rPr>
              <a:t>, and Interball-1 satellite data obtained between 1995 and 2020.</a:t>
            </a:r>
          </a:p>
          <a:p>
            <a:pPr marR="0" lvl="0" algn="just" rtl="0" hangingPunct="1">
              <a:lnSpc>
                <a:spcPct val="100000"/>
              </a:lnSpc>
              <a:spcBef>
                <a:spcPts val="598"/>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br>
              <a:rPr lang="en-US" sz="3200" dirty="0">
                <a:ea typeface="MS Gothic" pitchFamily="2"/>
                <a:cs typeface="Tahoma" pitchFamily="2"/>
              </a:rPr>
            </a:br>
            <a:r>
              <a:rPr lang="en-US" sz="3200" dirty="0">
                <a:ea typeface="MS Gothic" pitchFamily="2"/>
                <a:cs typeface="Tahoma" pitchFamily="2"/>
              </a:rPr>
              <a:t> </a:t>
            </a:r>
          </a:p>
          <a:p>
            <a:pPr marR="0" lvl="0" algn="just" rtl="0" hangingPunct="1">
              <a:lnSpc>
                <a:spcPct val="100000"/>
              </a:lnSpc>
              <a:spcBef>
                <a:spcPts val="598"/>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3200" dirty="0">
              <a:ea typeface="MS Gothic" pitchFamily="2"/>
              <a:cs typeface="Tahoma" pitchFamily="2"/>
            </a:endParaRPr>
          </a:p>
          <a:p>
            <a:pPr marR="0" lvl="0" algn="just" rtl="0" hangingPunct="1">
              <a:lnSpc>
                <a:spcPct val="100000"/>
              </a:lnSpc>
              <a:spcBef>
                <a:spcPts val="598"/>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3200" dirty="0">
              <a:ea typeface="MS Gothic" pitchFamily="2"/>
              <a:cs typeface="Tahoma" pitchFamily="2"/>
            </a:endParaRPr>
          </a:p>
          <a:p>
            <a:pPr marR="0" lvl="0" algn="just" rtl="0" hangingPunct="1">
              <a:lnSpc>
                <a:spcPct val="100000"/>
              </a:lnSpc>
              <a:spcBef>
                <a:spcPts val="598"/>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3200" dirty="0">
                <a:ea typeface="MS Gothic" pitchFamily="2"/>
                <a:cs typeface="Tahoma" pitchFamily="2"/>
              </a:rPr>
              <a:t>   </a:t>
            </a:r>
          </a:p>
        </p:txBody>
      </p:sp>
      <p:pic>
        <p:nvPicPr>
          <p:cNvPr id="13" name="Picture 12">
            <a:extLst>
              <a:ext uri="{FF2B5EF4-FFF2-40B4-BE49-F238E27FC236}">
                <a16:creationId xmlns:a16="http://schemas.microsoft.com/office/drawing/2014/main" id="{11B5306D-993B-4976-9B6A-4EDAD785912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716492" y="265853"/>
            <a:ext cx="3207251" cy="3836712"/>
          </a:xfrm>
          <a:prstGeom prst="rect">
            <a:avLst/>
          </a:prstGeom>
        </p:spPr>
      </p:pic>
      <p:pic>
        <p:nvPicPr>
          <p:cNvPr id="1030" name="Picture 6" descr="https://cdn.egu.eu/static/59e7e820/awards/egu_ospp_label_yellow.png">
            <a:extLst>
              <a:ext uri="{FF2B5EF4-FFF2-40B4-BE49-F238E27FC236}">
                <a16:creationId xmlns:a16="http://schemas.microsoft.com/office/drawing/2014/main" id="{CA584631-FF87-49E7-A733-92B17328C9D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1886" y="33266"/>
            <a:ext cx="3098482" cy="4127485"/>
          </a:xfrm>
          <a:prstGeom prst="rect">
            <a:avLst/>
          </a:prstGeom>
          <a:noFill/>
          <a:extLst>
            <a:ext uri="{909E8E84-426E-40DD-AFC4-6F175D3DCCD1}">
              <a14:hiddenFill xmlns:a14="http://schemas.microsoft.com/office/drawing/2010/main">
                <a:solidFill>
                  <a:srgbClr val="FFFFFF"/>
                </a:solidFill>
              </a14:hiddenFill>
            </a:ext>
          </a:extLst>
        </p:spPr>
      </p:pic>
      <p:sp>
        <p:nvSpPr>
          <p:cNvPr id="84" name="TextovéPole 23">
            <a:extLst>
              <a:ext uri="{FF2B5EF4-FFF2-40B4-BE49-F238E27FC236}">
                <a16:creationId xmlns:a16="http://schemas.microsoft.com/office/drawing/2014/main" id="{DE8099DF-BF2D-4D5E-BEE9-A42B0D613EE3}"/>
              </a:ext>
            </a:extLst>
          </p:cNvPr>
          <p:cNvSpPr txBox="1"/>
          <p:nvPr/>
        </p:nvSpPr>
        <p:spPr>
          <a:xfrm>
            <a:off x="36426519" y="17921920"/>
            <a:ext cx="13619451" cy="810799"/>
          </a:xfrm>
          <a:prstGeom prst="rect">
            <a:avLst/>
          </a:prstGeom>
          <a:solidFill>
            <a:schemeClr val="accent2"/>
          </a:solidFill>
          <a:ln w="9360">
            <a:solidFill>
              <a:srgbClr val="FF0000"/>
            </a:solidFill>
            <a:prstDash val="solid"/>
            <a:miter/>
          </a:ln>
          <a:effectLst>
            <a:outerShdw dist="152735" dir="2700000" algn="tl">
              <a:srgbClr val="808080"/>
            </a:outerShdw>
          </a:effectLst>
        </p:spPr>
        <p:txBody>
          <a:bodyPr vert="horz" wrap="square" lIns="90000" tIns="91440" rIns="90000" bIns="91440" anchor="t" anchorCtr="0" compatLnSpc="0">
            <a:sp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4000" b="1" i="1" u="none" strike="noStrike" baseline="0" dirty="0">
                <a:ln>
                  <a:noFill/>
                </a:ln>
                <a:solidFill>
                  <a:srgbClr val="0000FF"/>
                </a:solidFill>
                <a:ea typeface="MS Gothic" pitchFamily="2"/>
                <a:cs typeface="Tahoma" pitchFamily="2"/>
              </a:rPr>
              <a:t> FIGURE 5 </a:t>
            </a:r>
            <a:r>
              <a:rPr lang="en-US" sz="4000" b="1" i="1" dirty="0">
                <a:solidFill>
                  <a:srgbClr val="0000FF"/>
                </a:solidFill>
                <a:ea typeface="MS Gothic" pitchFamily="2"/>
                <a:cs typeface="Tahoma" pitchFamily="2"/>
              </a:rPr>
              <a:t>– MAGNETOPAUSE MHD MODEL SHAPE </a:t>
            </a:r>
            <a:endParaRPr lang="en-US" sz="4000" b="1" i="1" u="none" strike="noStrike" baseline="0" dirty="0">
              <a:ln>
                <a:noFill/>
              </a:ln>
              <a:solidFill>
                <a:srgbClr val="0000FF"/>
              </a:solidFill>
              <a:ea typeface="MS Gothic" pitchFamily="2"/>
              <a:cs typeface="Tahoma" pitchFamily="2"/>
            </a:endParaRPr>
          </a:p>
        </p:txBody>
      </p:sp>
    </p:spTree>
    <p:extLst>
      <p:ext uri="{BB962C8B-B14F-4D97-AF65-F5344CB8AC3E}">
        <p14:creationId xmlns:p14="http://schemas.microsoft.com/office/powerpoint/2010/main" val="11445763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8292</TotalTime>
  <Words>857</Words>
  <Application>Microsoft Office PowerPoint</Application>
  <PresentationFormat>Custom</PresentationFormat>
  <Paragraphs>63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NEMEF1AM</dc:creator>
  <cp:lastModifiedBy>Mary Agha</cp:lastModifiedBy>
  <cp:revision>347</cp:revision>
  <cp:lastPrinted>2019-04-03T12:10:08Z</cp:lastPrinted>
  <dcterms:created xsi:type="dcterms:W3CDTF">2018-03-27T12:15:32Z</dcterms:created>
  <dcterms:modified xsi:type="dcterms:W3CDTF">2023-04-27T03:58:32Z</dcterms:modified>
</cp:coreProperties>
</file>