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8.jpg" ContentType="image/jpg"/>
  <Override PartName="/ppt/media/image20.jpg" ContentType="image/jpg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5" r:id="rId2"/>
    <p:sldMasterId id="2147483796" r:id="rId3"/>
    <p:sldMasterId id="2147483837" r:id="rId4"/>
  </p:sldMasterIdLst>
  <p:notesMasterIdLst>
    <p:notesMasterId r:id="rId14"/>
  </p:notesMasterIdLst>
  <p:sldIdLst>
    <p:sldId id="2056" r:id="rId5"/>
    <p:sldId id="257" r:id="rId6"/>
    <p:sldId id="276" r:id="rId7"/>
    <p:sldId id="258" r:id="rId8"/>
    <p:sldId id="2053" r:id="rId9"/>
    <p:sldId id="275" r:id="rId10"/>
    <p:sldId id="2058" r:id="rId11"/>
    <p:sldId id="323" r:id="rId12"/>
    <p:sldId id="274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7" userDrawn="1">
          <p15:clr>
            <a:srgbClr val="A4A3A4"/>
          </p15:clr>
        </p15:guide>
        <p15:guide id="2" pos="726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4782BA-3E1F-4880-8F6F-5D6E93B3178E}" name="  " initials="  " userId="  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2443" autoAdjust="0"/>
  </p:normalViewPr>
  <p:slideViewPr>
    <p:cSldViewPr snapToGrid="0">
      <p:cViewPr>
        <p:scale>
          <a:sx n="60" d="100"/>
          <a:sy n="60" d="100"/>
        </p:scale>
        <p:origin x="92" y="28"/>
      </p:cViewPr>
      <p:guideLst>
        <p:guide orient="horz" pos="867"/>
        <p:guide pos="7265"/>
      </p:guideLst>
    </p:cSldViewPr>
  </p:slideViewPr>
  <p:outlineViewPr>
    <p:cViewPr>
      <p:scale>
        <a:sx n="33" d="100"/>
        <a:sy n="33" d="100"/>
      </p:scale>
      <p:origin x="0" y="-255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5514B-F62D-4402-91E3-62D4A312369E}" type="datetimeFigureOut">
              <a:rPr lang="nb-NO" smtClean="0"/>
              <a:t>24.04.2023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3CDED-E937-4B6B-BE23-DEE89D6211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083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3CDED-E937-4B6B-BE23-DEE89D62114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79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A35BF2-85D5-404D-8153-DE011A72B39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dirty="0"/>
              <a:t>From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proposal</a:t>
            </a:r>
            <a:r>
              <a:rPr lang="nb-NO" dirty="0"/>
              <a:t>: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a holistic view on all factors influencing direct climate mitigation</a:t>
            </a:r>
          </a:p>
          <a:p>
            <a:pPr algn="l"/>
            <a:r>
              <a:rPr lang="nb-NO" sz="1800" b="0" i="0" u="none" strike="noStrike" baseline="0" dirty="0" err="1">
                <a:latin typeface="Times New Roman" panose="02020603050405020304" pitchFamily="18" charset="0"/>
              </a:rPr>
              <a:t>effects</a:t>
            </a:r>
            <a:r>
              <a:rPr lang="nb-NO" sz="1800" b="0" i="0" u="none" strike="noStrike" baseline="0" dirty="0">
                <a:latin typeface="Times New Roman" panose="02020603050405020304" pitchFamily="18" charset="0"/>
              </a:rPr>
              <a:t> of forests</a:t>
            </a:r>
          </a:p>
          <a:p>
            <a:pPr algn="l"/>
            <a:r>
              <a:rPr lang="en-US" sz="1800" b="1" i="0" u="none" strike="noStrike" baseline="0" dirty="0">
                <a:latin typeface="Times New Roman" panose="02020603050405020304" pitchFamily="18" charset="0"/>
              </a:rPr>
              <a:t>trends in C uptake and linkage to a wide variety of feedbacks with other processes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monitored in the forest, such as structure, health, biophysical effects (T2.2), short lived climate forcers (T2.3), and</a:t>
            </a:r>
          </a:p>
          <a:p>
            <a:pPr algn="l"/>
            <a:r>
              <a:rPr lang="nb-NO" sz="1800" b="0" i="0" u="none" strike="noStrike" baseline="0" dirty="0" err="1">
                <a:latin typeface="Times New Roman" panose="02020603050405020304" pitchFamily="18" charset="0"/>
              </a:rPr>
              <a:t>soil</a:t>
            </a:r>
            <a:r>
              <a:rPr lang="nb-NO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nb-NO" sz="1800" b="0" i="0" u="none" strike="noStrike" baseline="0" dirty="0" err="1">
                <a:latin typeface="Times New Roman" panose="02020603050405020304" pitchFamily="18" charset="0"/>
              </a:rPr>
              <a:t>functioning</a:t>
            </a:r>
            <a:r>
              <a:rPr lang="nb-NO" sz="1800" b="0" i="0" u="none" strike="noStrike" baseline="0" dirty="0">
                <a:latin typeface="Times New Roman" panose="02020603050405020304" pitchFamily="18" charset="0"/>
              </a:rPr>
              <a:t> (T2.4)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Climate change impacts on the ecosystem productivity, species adaption and possible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trends in the carbon use efficiency will be derived</a:t>
            </a:r>
            <a:endParaRPr lang="nb-NO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The connection to sites without continuous flux measurements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will be achieved with remote sensing data and models</a:t>
            </a:r>
            <a:endParaRPr lang="nb-NO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combining satellite data with ongoing spectral</a:t>
            </a:r>
          </a:p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measurements (Eklundh et al. 2011), biophysical data and stand specific variables like tree species, stand age, and</a:t>
            </a:r>
          </a:p>
          <a:p>
            <a:pPr algn="l"/>
            <a:r>
              <a:rPr lang="en-US" sz="1800" b="0" i="0" u="none" strike="noStrike" baseline="0">
                <a:latin typeface="Times New Roman" panose="02020603050405020304" pitchFamily="18" charset="0"/>
              </a:rPr>
              <a:t>management conditions to disentangle the effects of dynamic and stand-specific factors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E9C5A-5386-4D0B-997A-7B04FDB78CE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585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3CDED-E937-4B6B-BE23-DEE89D62114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6123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3CDED-E937-4B6B-BE23-DEE89D62114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7804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E9C5A-5386-4D0B-997A-7B04FDB78CE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09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19D7EB-E74A-4CF6-9AFE-28782CF13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8234382-DDBB-424F-87A3-69223161E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F8832A8-C3F7-4DF4-82D3-83AA021B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F8D741-B6B2-4AFA-A57C-F7CAF6F8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2BD802-C41B-44DD-ACF7-BD9126BA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B57B-2BB9-4BD5-83B7-2C67AE718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703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EC6B5A-72E0-4419-85E2-1A6A6ABFD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DDDD251-95E7-462B-BB2D-B8E4FF2F5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E86E99-DCF3-4469-8631-453F1D778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D37086-A793-443D-A0B7-B576DEB9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7FC2CBB-376D-4245-B14E-9D97ED98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B57B-2BB9-4BD5-83B7-2C67AE718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108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992B7E2-2211-4ADA-9213-F4F5EBB90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22CF3A2-0B9B-482F-BDE1-9EDE886C4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6411521-0FBF-4747-92D7-D8A20FEC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9D5CFB0-AB12-43B3-B53B-7EE291720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64B94CB-F3B8-4E58-AB1B-BEF9A321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B57B-2BB9-4BD5-83B7-2C67AE718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815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BB143A-5EA5-48C4-A5BA-A6278FBCB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93F3E33-44E4-4EB3-B67B-1BE0B7F63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65ED542-C0F0-44AC-A5B4-F5B551007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44F63DB-2117-4171-9AF3-88E42404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2A3FAA-DE1D-466E-A2DF-E7B7E891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65A0-128A-45DA-BE54-67656A8808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2278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1F3954-AC12-4AC7-92C4-7319609B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2D4659-9ED5-4B33-9033-29D87436D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A5E7E1-9D7D-48D4-8981-CB1C9FDD0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275152-CC31-4A0A-8367-D0A579D0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F88090-8B72-428D-B7E4-638CAC45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65A0-128A-45DA-BE54-67656A8808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855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863C86-271E-49FB-B786-860F651E9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6277D9A-6C1E-476E-ADCA-75B116A33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846752-7D6E-4CC7-8BEB-3F9C940D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07739CB-31A2-471E-B22B-0ABB296B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45382F-EA5D-485C-9B50-45C553E0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65A0-128A-45DA-BE54-67656A8808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987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63184C-4416-4E20-8D89-90B9B7517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0429A5-34D5-413E-985A-EF5BD87B6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5D5F72C-ECF4-4588-BC44-30ABACBFE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B698EBD-6202-4BF6-B160-79281956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F13DCE6-9A50-4778-ABC3-D3B0538F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EA2D48D-AF62-419E-A9A5-A5754284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65A0-128A-45DA-BE54-67656A8808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5388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0C3FE8-E3B7-462F-AE1B-145CB838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19036B-CE27-43F6-BD04-8DEF0E06E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A53D679-D7D9-497B-B74E-F6B5376FA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5D67CB8-2202-4539-9F52-F35E24B1A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AE3E16F-10E5-4387-BCA5-7EC306A525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8D39376-8A44-49AA-BD17-B0F82826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FBA84DB-19AE-4958-9D33-19AB3FFF9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B698448-FFD4-4E7C-98A7-D10584116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65A0-128A-45DA-BE54-67656A8808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5046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76D617-1D63-4422-B283-AA3984A3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C89536C-F8C9-4319-A507-93BD3F9E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29DCBCB-1276-4F03-906F-A4A1DB83F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95A4F44-AD15-4A8C-9A3C-ECD9B3ABF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65A0-128A-45DA-BE54-67656A8808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6293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503C0DD-EE8B-4E60-A893-1018B7C4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EBCFF8D-98AB-4996-829C-068F2CDA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1C83B26-DD79-4FCB-A3DA-0BFEA4F3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65A0-128A-45DA-BE54-67656A8808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047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CA1350-906E-46DB-B857-03B46A94D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177480-BC41-46FF-8E07-E70B0BE2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3CB6FA3-026C-499B-9A7C-0865CCF5D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4DBB3DB-0F38-4E90-B555-CB61C17B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2907866-1001-45F2-BD34-B3CBB2BEA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F22F3EA-CB9A-4932-A608-593B417B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65A0-128A-45DA-BE54-67656A8808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196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D7615C-ED4E-45F1-B9F2-29FEB6B7B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CD123A-04A2-43EC-A735-C74252594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7426A4-3328-4490-83D9-A6F24716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1893C7-8A7D-4D55-8A36-BB6B361FA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EA3863E-988A-4F87-B9D5-DC5021A83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B57B-2BB9-4BD5-83B7-2C67AE718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537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892AFB-1288-4186-B494-CC15EB077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45990CD-CFA8-4801-BADE-5169BAA12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95BA8E9-BCD3-4CBB-899E-C5D204EC5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2CF750D-49C8-4DBC-9B59-442428D64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7597201-86B8-4D54-ABB8-2CABCD025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5A02BF8-D610-497C-A8C1-64DB7492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65A0-128A-45DA-BE54-67656A8808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0527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10C758-AD2D-4F19-86C2-17414F11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CABA750-9CC6-434B-8737-1D7412750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59790B4-5F18-4777-AA6B-F52C0315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E005367-4478-4E6F-A61F-00F224D04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5FCD04C-7DFB-401F-9B61-A2258A2A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65A0-128A-45DA-BE54-67656A8808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7406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1CEFDC1-2E68-4653-B96A-02F38C753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BD4A4D0-DDC8-4E2E-8A2F-D937FD2D5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CBFD79-EED7-4234-A600-242C591A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78931A-0489-405C-8825-317B95AE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76651C2-9A84-441D-B589-59D91BC9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065A0-128A-45DA-BE54-67656A8808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8628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0FAA5A-2DFB-A34E-83CC-66E1875D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34" y="481857"/>
            <a:ext cx="11254934" cy="61736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2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32021C3-41D3-CE46-9EC1-F68990BCA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134" y="1359242"/>
            <a:ext cx="9159807" cy="514041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909C4-8A7E-28DE-7E16-61B36F8515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112" y="4995668"/>
            <a:ext cx="3992888" cy="18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44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10" b="15718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3" name="Bildobjekt 12" descr="Lund University's logotype.">
            <a:extLst>
              <a:ext uri="{FF2B5EF4-FFF2-40B4-BE49-F238E27FC236}">
                <a16:creationId xmlns:a16="http://schemas.microsoft.com/office/drawing/2014/main" id="{3A8EFBAE-371E-E046-8879-6F2B8A74E5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23868" y="1632438"/>
            <a:ext cx="744262" cy="99321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A3C37CF-2E7F-204C-BAF4-14554C42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3855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>
          <a:xfrm>
            <a:off x="6853855" y="2336984"/>
            <a:ext cx="51460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3854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E67EF931-F7AE-D74F-A8D9-A4EA6F2817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33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479783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60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4965291" y="1750141"/>
            <a:ext cx="7226710" cy="2214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A56743-FB24-1849-93B5-ADD6F23CD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noProof="0" dirty="0"/>
              <a:t>Title slide for longer headline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132439" y="3353694"/>
            <a:ext cx="686735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Name, affiliation etc.</a:t>
            </a:r>
          </a:p>
        </p:txBody>
      </p:sp>
    </p:spTree>
    <p:extLst>
      <p:ext uri="{BB962C8B-B14F-4D97-AF65-F5344CB8AC3E}">
        <p14:creationId xmlns:p14="http://schemas.microsoft.com/office/powerpoint/2010/main" val="2080919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0" t="26162"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10" name="Rektangel 2">
            <a:extLst>
              <a:ext uri="{FF2B5EF4-FFF2-40B4-BE49-F238E27FC236}">
                <a16:creationId xmlns:a16="http://schemas.microsoft.com/office/drawing/2014/main" id="{5EA01DBB-6763-8B49-8D7A-51A30C118D29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0465E161-D6C8-CE40-80C0-301BFB682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tshållare för text 11">
            <a:extLst>
              <a:ext uri="{FF2B5EF4-FFF2-40B4-BE49-F238E27FC236}">
                <a16:creationId xmlns:a16="http://schemas.microsoft.com/office/drawing/2014/main" id="{5E9EA6EC-E28E-CD41-8685-F6762D241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415B4A6-D08E-A042-B618-42DCBA3473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2" name="Bildobjekt 11" descr="Lund University's logotype.">
            <a:extLst>
              <a:ext uri="{FF2B5EF4-FFF2-40B4-BE49-F238E27FC236}">
                <a16:creationId xmlns:a16="http://schemas.microsoft.com/office/drawing/2014/main" id="{E410E6E8-625C-C943-9C79-23C544111B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81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126C620-A434-6F44-8C7F-63061A79B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0" t="26162"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9CF2729D-ECD9-C649-B375-DDA663FEE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noProof="0"/>
              <a:t>Title slide for longer headline</a:t>
            </a: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4283877A-7310-1244-AD34-A2BC6E7F7EC5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BB796774-9AC9-EF4E-8A3C-00D83E5A56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810F14E-9B82-AD45-A9ED-99611D37C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2" name="Bildobjekt 11" descr="Lund University's logotype.">
            <a:extLst>
              <a:ext uri="{FF2B5EF4-FFF2-40B4-BE49-F238E27FC236}">
                <a16:creationId xmlns:a16="http://schemas.microsoft.com/office/drawing/2014/main" id="{80324412-E3A2-184A-A9D3-85845206BC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47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261" t="19608" b="827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23BAD4B-C876-A947-B84B-70BE804FF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441749B1-2509-2A41-B7FC-7CEED5642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09784B7-2B3F-1A4D-9027-EAC271866D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0" name="Bildobjekt 9" descr="Lund University's logotype.">
            <a:extLst>
              <a:ext uri="{FF2B5EF4-FFF2-40B4-BE49-F238E27FC236}">
                <a16:creationId xmlns:a16="http://schemas.microsoft.com/office/drawing/2014/main" id="{7B3B0A48-DA8E-0A46-AD4C-1F9B93F95B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81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9945810A-D868-894A-8135-2C48517CE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261" t="19608" b="8271"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3B620808-FCD6-A847-A7FA-4CEA2CC82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noProof="0"/>
              <a:t>Title slide for longer headline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3382D092-2985-8E41-B909-155C77E15CCE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1">
            <a:extLst>
              <a:ext uri="{FF2B5EF4-FFF2-40B4-BE49-F238E27FC236}">
                <a16:creationId xmlns:a16="http://schemas.microsoft.com/office/drawing/2014/main" id="{867F76BB-3A62-0A4A-BB95-F999DE2F25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D03AA1-B493-CF43-9DE1-59DA4787B9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0" name="Bildobjekt 9" descr="Lund University's logotype.">
            <a:extLst>
              <a:ext uri="{FF2B5EF4-FFF2-40B4-BE49-F238E27FC236}">
                <a16:creationId xmlns:a16="http://schemas.microsoft.com/office/drawing/2014/main" id="{C291FB68-43F3-4C41-9352-9D3112B5C4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8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0320F0-06ED-43CA-AA07-4E20865F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DBB4E1E-3440-4893-BC4C-ACE41EC19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AC9339-A010-4AD5-9F4B-E59F14F0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DC12A8A-6FCD-4D47-BC35-D05462D8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349D80E-F394-4A6F-AD3D-B35C1E7B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B57B-2BB9-4BD5-83B7-2C67AE718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1286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en-GB" noProof="0" dirty="0"/>
              <a:t>Drag an image here or click the icon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F135484C-500B-9E4C-B6F0-E6CD5D0A1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3074335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7FFECAB-E5AC-4A4C-A95F-80726D1FE8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en-GB" noProof="0" dirty="0"/>
              <a:t>Drag an image here or click the icon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EBAFC8-420B-8142-8D25-7580E64C2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087" y="4651200"/>
            <a:ext cx="11807825" cy="1613428"/>
          </a:xfrm>
          <a:solidFill>
            <a:schemeClr val="tx1">
              <a:alpha val="50000"/>
            </a:schemeClr>
          </a:solidFill>
          <a:effectLst/>
        </p:spPr>
        <p:txBody>
          <a:bodyPr lIns="360000" tIns="108000" rIns="360000" bIns="612000" anchor="b">
            <a:spAutoFit/>
          </a:bodyPr>
          <a:lstStyle>
            <a:lvl1pPr algn="ctr">
              <a:defRPr sz="6400" cap="all" spc="100" baseline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</a:defRPr>
            </a:lvl1pPr>
          </a:lstStyle>
          <a:p>
            <a:r>
              <a:rPr lang="en-GB" noProof="0" dirty="0"/>
              <a:t>Add a headline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E46E1A1-AC7E-9041-B630-B7BC5AB5BB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2087" y="5587200"/>
            <a:ext cx="11807825" cy="502445"/>
          </a:xfrm>
          <a:effectLst/>
        </p:spPr>
        <p:txBody>
          <a:bodyPr wrap="square" lIns="360000" rIns="360000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text here or make the grey box smaller</a:t>
            </a:r>
          </a:p>
        </p:txBody>
      </p:sp>
    </p:spTree>
    <p:extLst>
      <p:ext uri="{BB962C8B-B14F-4D97-AF65-F5344CB8AC3E}">
        <p14:creationId xmlns:p14="http://schemas.microsoft.com/office/powerpoint/2010/main" val="3804092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4B0D899-AB4F-EC44-8583-90CB6DEB1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69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DE34647-2FEA-054E-80E8-C0FCC8DEB358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66166D1-A94D-034B-A5C2-E51AD0A82A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058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diagram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33F4960-63AF-A84C-B009-410701F6C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903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diagram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81A3E1B-C332-BE46-9FEB-739A7F90AAC9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2C348BE-4CF4-A845-A104-4CE7946E58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19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bulk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9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51F9240-81BB-8B49-9FD3-43F9228B3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34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bulky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E7D8CD1-C060-BC4F-99D0-93925AD78847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89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9BEFE16-2911-FD4B-9C79-914CA91C2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71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en-GB" noProof="0" dirty="0"/>
              <a:t>Drag an image here or click the icon to add background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D19B9C2-70AA-3747-8E78-329608E61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7600" y="4880235"/>
            <a:ext cx="5294400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en-GB" noProof="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917492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small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en-GB" noProof="0" dirty="0"/>
              <a:t>Drag an image here or click the icon to add background image</a:t>
            </a:r>
          </a:p>
          <a:p>
            <a:endParaRPr lang="en-GB" noProof="0" dirty="0" err="1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BC89AA35-97B1-624B-B69D-58914AF5B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5612" y="4880235"/>
            <a:ext cx="4116387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en-GB" noProof="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12395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81BBA4-07C1-4E37-9295-163035CC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D2B611-D378-44A6-B842-3B8FB4A18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C836AC9-0BA0-4C76-BD5F-0DD968F8B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A71F132-11C8-487B-82D6-B747002F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7743DD8-9DA8-4670-A4A9-DFE29ED0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BF85E91-8859-4CD2-874B-A4E06F55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B57B-2BB9-4BD5-83B7-2C67AE718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82965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2786400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GB" noProof="0" dirty="0"/>
              <a:t>Add text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E25D466-6AB5-9440-85AE-FC77B66D0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64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9DD6FC-67D4-1147-8BFB-BFE7374E65BA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2785298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text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624D84F-F750-A94E-A87E-FC5BDF931D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97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04D25F2B-1A76-3943-8341-1E952FF295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16388" y="3428997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D971C67A-26E8-0C4A-982B-7B5FF06961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8" y="-406473"/>
            <a:ext cx="9266160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2520675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DB3530F-65D5-CD43-82D8-FBC17205F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0" y="4216387"/>
            <a:ext cx="3959223" cy="1292662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Use this template when you need text in a collage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956707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+ tex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ubrik 2">
            <a:extLst>
              <a:ext uri="{FF2B5EF4-FFF2-40B4-BE49-F238E27FC236}">
                <a16:creationId xmlns:a16="http://schemas.microsoft.com/office/drawing/2014/main" id="{3E1C5BC2-1B5A-DA4F-A220-7E22547FE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0" y="4216387"/>
            <a:ext cx="3959223" cy="1292662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Use this template when you need text in a collage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447847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CB9E94-CD43-A846-848D-1D1C817F5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here to add a title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EDCECD-A53F-2645-97B7-45A73EC0A9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08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A773E-AF6C-4996-9221-16ACAD19C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C04EBE-A028-4BFB-95B7-F672B25A9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D9A543-32E1-4195-981E-DB9595D9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10C596-1B31-4555-9113-77A0F549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36D744-45A2-4703-B2FC-AD9E9333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041F-0F05-430F-A3AD-4A0BCEEF27C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188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121D4-1842-4DA7-9B4C-6D468331D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D88275-B85B-4DF0-9D3E-D7702FC5D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DA2C60-0F92-4798-AD1B-276F03FF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B4DD08-190F-44E3-B6AD-594D4B7B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5681D2-955B-4BA1-884B-E71958A92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041F-0F05-430F-A3AD-4A0BCEEF27C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5437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B3AAA-EDFF-4F19-A3EC-2E50451C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0FA095-12AA-4072-9CFD-89BDC6963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796ECE-E9F1-4506-A439-27F66476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7C8C18-2572-4202-95F1-D92397A84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3F19B7-1626-4404-A863-F9B4B4B9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041F-0F05-430F-A3AD-4A0BCEEF27C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8999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86807-5688-4A60-B309-4B99EE8F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C579A3-49E4-4B41-96D2-0FEB50C69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59300C-EF9C-4ADA-AA77-9CE8DF80E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F870B9-7E8C-4C3E-8843-216D29BA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25E953-E80B-40B1-9D53-126D495DF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520B82-F8D2-4B0A-BE0F-50E645A5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041F-0F05-430F-A3AD-4A0BCEEF27C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53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719D40-4316-40EB-BB1D-518D6A8F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3C007D-99EB-4D03-82D6-DAF4FA8B7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B9EABB7-B83B-491A-BD31-7574A9831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32B05CA-B16A-402C-BDBB-48CBFB39B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7A7CBB0-E808-4FE5-8EFA-626C8EA3D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59B04E8-3449-476A-B657-ACC53008F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EB93811-88FA-496B-BA10-A748A869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8B3A0AE-FF6D-4E14-A77F-677698D8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B57B-2BB9-4BD5-83B7-2C67AE718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31457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0EE3E-A19C-4050-808E-4682EB8BC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C82DB0-F083-4B5A-A490-1A81148F1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04A7C7-50B8-489C-B296-1E13AD8BD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AD88A31-9EDB-43D3-AB81-7CDE083AE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37A720-E52F-416F-A1E4-E89B883D4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05BEDD-FC8E-4B8C-B50A-56CC70B59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1F1494-66B6-4B02-AB53-7C74D567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167AE92-8414-4D37-9869-19D1D8D38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041F-0F05-430F-A3AD-4A0BCEEF27C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8316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FDDEE-312C-4618-AE31-2F9AFCB2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2335B8-60C5-457C-9F41-F100C68B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E9404A-94C0-476E-8974-83163598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C98CBA-8EF2-47DB-AF81-ADB46A38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041F-0F05-430F-A3AD-4A0BCEEF27C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4927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63E316-5B54-4BA1-96D5-66EA7397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1BE381-500B-4C84-98D9-75DDB8EC4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978630-A40E-45A5-BD11-9DE8CC10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041F-0F05-430F-A3AD-4A0BCEEF27C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3713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794F6-244D-4FE8-A884-D13AB7E8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C52864-DC95-4A7E-8BC9-FBAE8C4F5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E21DFD-F0F3-4EB3-8FC3-16B80CC54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B7D864-69B0-4427-96D3-08F257F7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18AC3C-CEE8-42D6-B63D-24737DC07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D80D59-AE7D-4BF6-9803-729150AE0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041F-0F05-430F-A3AD-4A0BCEEF27C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25843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100C9-C776-4A2A-B218-EB239ADA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799A09-E7C4-4F1F-89C3-819BA1A16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A12DE5-5183-4CF3-AF39-1BB618BEF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0306DE-97B0-474B-948A-8A4787584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FD479D-8B7D-4806-863A-618894309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D409CD-1463-4AFA-9205-592ADC6D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041F-0F05-430F-A3AD-4A0BCEEF27C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25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C1246-9319-4556-B9FE-000EC613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2E999D-F1E6-4189-80BA-028222BAF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ED5F59-673E-4F8B-AA6E-AC89E60B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A9666E-AD49-4285-B921-A5C5C45FE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3F59A9-105B-41DA-B69A-644EE754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041F-0F05-430F-A3AD-4A0BCEEF27C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90357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C6218ED-8CF2-472F-985D-E61EEB8F0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8B84DF-14F9-4F3D-9096-ACB7CCED0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F10777-E3B3-460C-9459-C5B88C7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2DC9EC-03F5-450F-ADBF-7E3F6C91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49B8AC-EC59-4BF4-A512-EDF3841D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5041F-0F05-430F-A3AD-4A0BCEEF27C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18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4CE29-601C-4AA7-B39E-C21CF987B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77B5223-0F39-4CD7-A92D-0201FD57E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77909D8-2D49-4C9E-AD0C-C84BD26AE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43E936-228F-4420-AE80-B585C129C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B57B-2BB9-4BD5-83B7-2C67AE718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566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7F03A5D-BCB0-4701-AC33-AA5A3237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D25FF77-8457-4602-8192-C1705F2F2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9BB6C44-2F59-4345-8A32-3006A0EB5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B57B-2BB9-4BD5-83B7-2C67AE718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01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99B3C2-D151-4CC7-A7E0-5C16BE66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07FED9-7DCE-4D1E-BF37-27439D7D5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AB8B2A9-260E-4647-AC23-85ED93AC8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38367A3-DE12-4F60-8B70-B8A6D693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5211443-3DA8-41BC-8E2D-3DBCC388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3CAD10F-50E7-4A92-B8CF-6DBD764C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B57B-2BB9-4BD5-83B7-2C67AE718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800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38A39B-9F02-4A4E-A1A2-8407ECEF0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AE2EDE9-61D3-4AF9-960A-518967849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D768C9C-083A-40E8-B563-58AB7B71F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0289B39-E385-423A-BE70-1AE14E36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50B5B91-4463-4EA1-8370-A096A770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17A488D-025A-4DA1-8DA3-4BD4DBE9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BB57B-2BB9-4BD5-83B7-2C67AE718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867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3913928-117B-499A-8952-B0FCEA7AA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8E3D320-9CBD-496D-9E35-5E12889F9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BC7CED-201F-4AB2-8F9D-048502ACD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355CFAB-D418-4F67-8711-2AD5FBCD9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584CE7-52C3-4858-B720-96B7B307B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BB57B-2BB9-4BD5-83B7-2C67AE7186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294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5A41BC7-379A-4CAD-B419-F94A81958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ED8F1EB-6B5B-4DC6-9E93-C7E02FE78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A4E55AB-D1B1-4DDE-B6EE-96B4A324E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8DE522-6997-4763-8EE9-92FA5E674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B6B1E1-FFEF-4419-9996-276A1F390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065A0-128A-45DA-BE54-67656A8808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47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88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A9A7386-F759-0E42-A82F-00906141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800000"/>
          </a:xfrm>
          <a:prstGeom prst="rect">
            <a:avLst/>
          </a:prstGeom>
        </p:spPr>
        <p:txBody>
          <a:bodyPr vert="horz" lIns="0" tIns="0" rIns="0" bIns="288000" rtlCol="0" anchor="b" anchorCtr="0">
            <a:normAutofit/>
          </a:bodyPr>
          <a:lstStyle/>
          <a:p>
            <a:r>
              <a:rPr lang="en-GB" noProof="0"/>
              <a:t>Headline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065C12-314E-C844-B105-FA43CA3D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000" y="2159999"/>
            <a:ext cx="8820000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D8D4A79-7E95-C79D-31E3-8BFEF1ABC4CB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00934" y="5796726"/>
            <a:ext cx="3173489" cy="97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3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92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0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8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56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21">
          <p15:clr>
            <a:srgbClr val="F26B43"/>
          </p15:clr>
        </p15:guide>
        <p15:guide id="4" pos="7559">
          <p15:clr>
            <a:srgbClr val="F26B43"/>
          </p15:clr>
        </p15:guide>
        <p15:guide id="5" pos="2593">
          <p15:clr>
            <a:srgbClr val="F26B43"/>
          </p15:clr>
        </p15:guide>
        <p15:guide id="6" pos="5087">
          <p15:clr>
            <a:srgbClr val="F26B43"/>
          </p15:clr>
        </p15:guide>
        <p15:guide id="7" orient="horz" pos="4201">
          <p15:clr>
            <a:srgbClr val="F26B43"/>
          </p15:clr>
        </p15:guide>
        <p15:guide id="8" orient="horz" pos="11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77675A-950F-4B02-91CB-9B9F3DAA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5F3B51-1A95-46D1-99F1-DD0D72460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814BC1-9020-4673-90E8-CF7CD3C9C3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BA787-D201-4DD2-B2A6-5754FA2E0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4B241-C552-4F7E-9512-33F2B49E4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5041F-0F05-430F-A3AD-4A0BCEEF27C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91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FD092C2-6751-75E9-81E0-FF63889860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15" r="45126" b="15476"/>
          <a:stretch/>
        </p:blipFill>
        <p:spPr>
          <a:xfrm>
            <a:off x="429493" y="2324305"/>
            <a:ext cx="6690200" cy="4334626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E948D8E4-1CB5-56CF-8647-1E41E62F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54" y="5080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i="0" u="none" strike="noStrike" baseline="0" dirty="0">
                <a:latin typeface="OpenSans-Bold"/>
              </a:rPr>
              <a:t>Usage of long-term forest research networks to advance</a:t>
            </a:r>
            <a:br>
              <a:rPr lang="en-US" sz="3200" b="1" i="0" u="none" strike="noStrike" baseline="0" dirty="0">
                <a:latin typeface="OpenSans-Bold"/>
              </a:rPr>
            </a:br>
            <a:r>
              <a:rPr lang="en-US" sz="3200" b="1" i="0" u="none" strike="noStrike" baseline="0" dirty="0">
                <a:latin typeface="OpenSans-Bold"/>
              </a:rPr>
              <a:t>understanding of ecosystem services – CLIMB-FOREST</a:t>
            </a:r>
            <a:endParaRPr lang="nb-NO" sz="32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F2563FF-F4B0-1CB7-BBD7-45AD2CDFFB22}"/>
              </a:ext>
            </a:extLst>
          </p:cNvPr>
          <p:cNvSpPr txBox="1"/>
          <p:nvPr/>
        </p:nvSpPr>
        <p:spPr>
          <a:xfrm>
            <a:off x="394854" y="1251672"/>
            <a:ext cx="11403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Holger Lange</a:t>
            </a:r>
            <a:r>
              <a:rPr lang="nb-NO" baseline="30000" dirty="0"/>
              <a:t>1</a:t>
            </a:r>
            <a:r>
              <a:rPr lang="nb-NO" dirty="0"/>
              <a:t>, </a:t>
            </a:r>
            <a:r>
              <a:rPr lang="nb-NO" dirty="0" err="1"/>
              <a:t>Jaana</a:t>
            </a:r>
            <a:r>
              <a:rPr lang="nb-NO" dirty="0"/>
              <a:t> Bäck</a:t>
            </a:r>
            <a:r>
              <a:rPr lang="nb-NO" baseline="30000" dirty="0"/>
              <a:t>2</a:t>
            </a:r>
            <a:r>
              <a:rPr lang="nb-NO" dirty="0"/>
              <a:t>, Georg Jocher</a:t>
            </a:r>
            <a:r>
              <a:rPr lang="nb-NO" baseline="30000" dirty="0"/>
              <a:t>3</a:t>
            </a:r>
            <a:r>
              <a:rPr lang="nb-NO" dirty="0"/>
              <a:t>, Natascha Kljun</a:t>
            </a:r>
            <a:r>
              <a:rPr lang="nb-NO" baseline="30000" dirty="0"/>
              <a:t>4</a:t>
            </a:r>
            <a:r>
              <a:rPr lang="nb-NO" dirty="0"/>
              <a:t>, Anne Klosterhalfen</a:t>
            </a:r>
            <a:r>
              <a:rPr lang="nb-NO" baseline="30000" dirty="0"/>
              <a:t>5</a:t>
            </a:r>
            <a:r>
              <a:rPr lang="nb-NO" dirty="0"/>
              <a:t>, Alexander Knohl</a:t>
            </a:r>
            <a:r>
              <a:rPr lang="nb-NO" baseline="30000" dirty="0"/>
              <a:t>5</a:t>
            </a:r>
            <a:r>
              <a:rPr lang="nb-NO" dirty="0"/>
              <a:t>, Natalia Kowalska</a:t>
            </a:r>
            <a:r>
              <a:rPr lang="nb-NO" baseline="30000" dirty="0"/>
              <a:t>3</a:t>
            </a:r>
            <a:r>
              <a:rPr lang="nb-NO" dirty="0"/>
              <a:t>,</a:t>
            </a:r>
          </a:p>
          <a:p>
            <a:r>
              <a:rPr lang="nb-NO" dirty="0"/>
              <a:t>Adam Kristensson</a:t>
            </a:r>
            <a:r>
              <a:rPr lang="nb-NO" baseline="30000" dirty="0"/>
              <a:t>4</a:t>
            </a:r>
            <a:r>
              <a:rPr lang="nb-NO" dirty="0"/>
              <a:t>, </a:t>
            </a:r>
            <a:r>
              <a:rPr lang="nb-NO" dirty="0" err="1"/>
              <a:t>Corinna</a:t>
            </a:r>
            <a:r>
              <a:rPr lang="nb-NO" dirty="0"/>
              <a:t> Rebmann</a:t>
            </a:r>
            <a:r>
              <a:rPr lang="nb-NO" baseline="30000" dirty="0"/>
              <a:t>6</a:t>
            </a:r>
            <a:r>
              <a:rPr lang="nb-NO" dirty="0"/>
              <a:t>, Teresa Saura-Yera</a:t>
            </a:r>
            <a:r>
              <a:rPr lang="nb-NO" baseline="30000" dirty="0"/>
              <a:t>7</a:t>
            </a:r>
            <a:r>
              <a:rPr lang="nb-NO" dirty="0"/>
              <a:t>, Alberto Vilagrosa</a:t>
            </a:r>
            <a:r>
              <a:rPr lang="nb-NO" baseline="30000" dirty="0"/>
              <a:t>8</a:t>
            </a:r>
          </a:p>
        </p:txBody>
      </p:sp>
      <p:pic>
        <p:nvPicPr>
          <p:cNvPr id="7" name="Bildobjekt 2">
            <a:extLst>
              <a:ext uri="{FF2B5EF4-FFF2-40B4-BE49-F238E27FC236}">
                <a16:creationId xmlns:a16="http://schemas.microsoft.com/office/drawing/2014/main" id="{FA88EEF0-1B9A-014C-DF38-0FA39C2E8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9667" y="5472702"/>
            <a:ext cx="2780412" cy="85049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8892932-844C-28FA-3D45-9336DD9B876E}"/>
              </a:ext>
            </a:extLst>
          </p:cNvPr>
          <p:cNvSpPr txBox="1"/>
          <p:nvPr/>
        </p:nvSpPr>
        <p:spPr>
          <a:xfrm>
            <a:off x="713508" y="50756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1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D03EDEA-9D1E-0F13-2B0E-48758540B55F}"/>
              </a:ext>
            </a:extLst>
          </p:cNvPr>
          <p:cNvSpPr txBox="1"/>
          <p:nvPr/>
        </p:nvSpPr>
        <p:spPr>
          <a:xfrm>
            <a:off x="2232207" y="58310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E8077B3-F096-C103-44F7-B1B2E95E5CDC}"/>
              </a:ext>
            </a:extLst>
          </p:cNvPr>
          <p:cNvSpPr txBox="1"/>
          <p:nvPr/>
        </p:nvSpPr>
        <p:spPr>
          <a:xfrm>
            <a:off x="5350968" y="24676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3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9510F40-2A9E-4621-8026-C514D55732C8}"/>
              </a:ext>
            </a:extLst>
          </p:cNvPr>
          <p:cNvSpPr txBox="1"/>
          <p:nvPr/>
        </p:nvSpPr>
        <p:spPr>
          <a:xfrm>
            <a:off x="3877961" y="41779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4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F26AFC4-65C4-0907-2B1A-706D07254722}"/>
              </a:ext>
            </a:extLst>
          </p:cNvPr>
          <p:cNvSpPr txBox="1"/>
          <p:nvPr/>
        </p:nvSpPr>
        <p:spPr>
          <a:xfrm>
            <a:off x="4028804" y="33734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5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FFCAE218-0776-B0EF-B0E4-67AD285CD267}"/>
              </a:ext>
            </a:extLst>
          </p:cNvPr>
          <p:cNvSpPr txBox="1"/>
          <p:nvPr/>
        </p:nvSpPr>
        <p:spPr>
          <a:xfrm>
            <a:off x="3727118" y="50378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6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B7617A3-C7C9-ADAD-5D1D-7824AB95AB3C}"/>
              </a:ext>
            </a:extLst>
          </p:cNvPr>
          <p:cNvSpPr txBox="1"/>
          <p:nvPr/>
        </p:nvSpPr>
        <p:spPr>
          <a:xfrm>
            <a:off x="2081364" y="24676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7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26BCFFB7-226A-FBAE-0295-B1BFD33FE86A}"/>
              </a:ext>
            </a:extLst>
          </p:cNvPr>
          <p:cNvSpPr txBox="1"/>
          <p:nvPr/>
        </p:nvSpPr>
        <p:spPr>
          <a:xfrm>
            <a:off x="5820355" y="4913906"/>
            <a:ext cx="1081377" cy="5587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703EBC0E-E095-F917-EEA5-108BFAE17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1154" y="4926354"/>
            <a:ext cx="835703" cy="776010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690C69B-0A38-0899-439D-0D1DBD78B4F2}"/>
              </a:ext>
            </a:extLst>
          </p:cNvPr>
          <p:cNvSpPr txBox="1"/>
          <p:nvPr/>
        </p:nvSpPr>
        <p:spPr>
          <a:xfrm>
            <a:off x="5714593" y="50520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9807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542405C-A985-C64D-843C-5DF7D91A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108070"/>
            <a:ext cx="10141884" cy="1846659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CLImate</a:t>
            </a:r>
            <a:r>
              <a:rPr lang="en-US" dirty="0">
                <a:solidFill>
                  <a:schemeClr val="tx1"/>
                </a:solidFill>
              </a:rPr>
              <a:t> Mitigation and Bioeconomy pathways for sustainable </a:t>
            </a:r>
            <a:r>
              <a:rPr lang="en-US" dirty="0" err="1">
                <a:solidFill>
                  <a:schemeClr val="tx1"/>
                </a:solidFill>
              </a:rPr>
              <a:t>FORESTry</a:t>
            </a:r>
            <a:r>
              <a:rPr lang="en-GB" dirty="0">
                <a:solidFill>
                  <a:schemeClr val="tx1"/>
                </a:solidFill>
              </a:rPr>
              <a:t>  </a:t>
            </a:r>
            <a:br>
              <a:rPr lang="en-GB" dirty="0">
                <a:solidFill>
                  <a:schemeClr val="tx1"/>
                </a:solidFill>
              </a:rPr>
            </a:b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DFD5E0B-3BFA-5441-9C89-3A4279824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088" y="1582341"/>
            <a:ext cx="6841505" cy="18466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cap="none" dirty="0"/>
              <a:t>EU H2020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cap="none" dirty="0"/>
              <a:t>Coordinator: Adam Kristensson (ULUND)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cap="none" dirty="0"/>
              <a:t>Project period:  1.10.2022 – 31.3.2027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cap="none" dirty="0"/>
              <a:t>Budget: 6 M€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cap="none" dirty="0"/>
              <a:t>18 partners from 11  countries</a:t>
            </a:r>
          </a:p>
          <a:p>
            <a:endParaRPr lang="en-GB" sz="2000" dirty="0"/>
          </a:p>
        </p:txBody>
      </p:sp>
      <p:pic>
        <p:nvPicPr>
          <p:cNvPr id="2" name="Picture 2" descr="NIBIO_LOGO">
            <a:extLst>
              <a:ext uri="{FF2B5EF4-FFF2-40B4-BE49-F238E27FC236}">
                <a16:creationId xmlns:a16="http://schemas.microsoft.com/office/drawing/2014/main" id="{F14603F1-2BE1-14D0-5D93-DD3908C2D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48" y="108070"/>
            <a:ext cx="2307192" cy="115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170779A-913E-475C-5632-E1D99B7B86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179" t="29778" r="5054" b="52751"/>
          <a:stretch/>
        </p:blipFill>
        <p:spPr>
          <a:xfrm>
            <a:off x="4367285" y="5948267"/>
            <a:ext cx="2292824" cy="909733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82D7CED-BC78-34BB-3727-5735FF57D7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48" t="63287" r="18942"/>
          <a:stretch/>
        </p:blipFill>
        <p:spPr>
          <a:xfrm>
            <a:off x="10131601" y="5491922"/>
            <a:ext cx="1766980" cy="136607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FE3E48-C242-25E7-BB92-FC06F9060EE9}"/>
              </a:ext>
            </a:extLst>
          </p:cNvPr>
          <p:cNvSpPr txBox="1">
            <a:spLocks/>
          </p:cNvSpPr>
          <p:nvPr/>
        </p:nvSpPr>
        <p:spPr>
          <a:xfrm>
            <a:off x="192088" y="3429000"/>
            <a:ext cx="9547672" cy="3152589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Systemtypsnitt normalt"/>
              <a:buChar char="–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9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Systemtypsnitt normalt"/>
              <a:buChar char="–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80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Systemtypsnitt normalt"/>
              <a:buChar char="–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Systemtypsnitt normalt"/>
              <a:buChar char="–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Systemtypsnitt normalt"/>
              <a:buChar char="–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333333"/>
                </a:solidFill>
              </a:rPr>
              <a:t>CLIMB-FOREST suggests alternative sustainable pathways for the forest sector to mitigate climate change in entire Europe, considering preservation of biodiversity, ecosystem services, bioeconomy, socioeconomic factors, use of long-lived wood products, and barriers for change. It will have long-term impact by creating attitude change in the policymaking process in the EU and influence foresters to adopt to new forest management strategies.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21597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4326D75-1614-348D-4ED1-A5038EE5D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173" y="866225"/>
            <a:ext cx="7535007" cy="5464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7812C9-548D-47DB-8427-6B99FFB0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266676"/>
            <a:ext cx="8820000" cy="946661"/>
          </a:xfrm>
        </p:spPr>
        <p:txBody>
          <a:bodyPr/>
          <a:lstStyle/>
          <a:p>
            <a:r>
              <a:rPr lang="en-US" dirty="0"/>
              <a:t>CLIMB-FOREST structure</a:t>
            </a:r>
            <a:endParaRPr lang="en-SE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8C23FB5-389A-C904-B649-FBA2978EEF47}"/>
              </a:ext>
            </a:extLst>
          </p:cNvPr>
          <p:cNvSpPr/>
          <p:nvPr/>
        </p:nvSpPr>
        <p:spPr>
          <a:xfrm>
            <a:off x="7300210" y="1499016"/>
            <a:ext cx="1948721" cy="1064302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011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D8372-697F-C043-A420-22C6E04C9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CLIMB-FOREST in a nut-shell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E60F9-3878-8444-B203-3B4E2AD13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134" y="1359242"/>
            <a:ext cx="11254934" cy="5140411"/>
          </a:xfrm>
        </p:spPr>
        <p:txBody>
          <a:bodyPr/>
          <a:lstStyle/>
          <a:p>
            <a:r>
              <a:rPr lang="en-US" dirty="0"/>
              <a:t>CLIMB-FOREST aims at proposing alternative management pathways into the future in the Europe. It considers: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 management history maps, and near-future projections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carbon storage in old-growth forests compared to managed forests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field and remote sensing data on </a:t>
            </a:r>
            <a:r>
              <a:rPr lang="en-US" u="sng" dirty="0"/>
              <a:t>all </a:t>
            </a:r>
            <a:r>
              <a:rPr lang="en-US" dirty="0"/>
              <a:t>climate effects, resilience, biodiversity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use, benefits and preferences of long-lived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coupled actor, trade, biodiversity, dynamic vegetation and climate modelling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modelling based on scenarios and stress-tested for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comparison of forest management alternatives by field visits with stakeholders</a:t>
            </a:r>
            <a:endParaRPr lang="en-GB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A3917EA-9F24-DBE6-A282-0401F91F058F}"/>
              </a:ext>
            </a:extLst>
          </p:cNvPr>
          <p:cNvSpPr/>
          <p:nvPr/>
        </p:nvSpPr>
        <p:spPr>
          <a:xfrm rot="590181">
            <a:off x="10932494" y="2401397"/>
            <a:ext cx="1371143" cy="6631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WP1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D88C0E7-44E3-9A6D-FAE8-2D498940C148}"/>
              </a:ext>
            </a:extLst>
          </p:cNvPr>
          <p:cNvSpPr/>
          <p:nvPr/>
        </p:nvSpPr>
        <p:spPr>
          <a:xfrm rot="590181">
            <a:off x="10932496" y="2977258"/>
            <a:ext cx="1371143" cy="6631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WP1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565D61D-195C-7E66-E4D3-04D25FE2D5C5}"/>
              </a:ext>
            </a:extLst>
          </p:cNvPr>
          <p:cNvSpPr/>
          <p:nvPr/>
        </p:nvSpPr>
        <p:spPr>
          <a:xfrm rot="590181">
            <a:off x="10932494" y="3499610"/>
            <a:ext cx="1371143" cy="6631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WP2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12A4EC8-911C-59F4-C0B7-07F2CFC535CC}"/>
              </a:ext>
            </a:extLst>
          </p:cNvPr>
          <p:cNvSpPr/>
          <p:nvPr/>
        </p:nvSpPr>
        <p:spPr>
          <a:xfrm rot="590181">
            <a:off x="10932495" y="4069084"/>
            <a:ext cx="1371143" cy="6631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WP3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8D1C209-264C-18ED-43A7-76F99AF68662}"/>
              </a:ext>
            </a:extLst>
          </p:cNvPr>
          <p:cNvSpPr/>
          <p:nvPr/>
        </p:nvSpPr>
        <p:spPr>
          <a:xfrm rot="590181">
            <a:off x="10932496" y="4629052"/>
            <a:ext cx="1371143" cy="6631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WP4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5DBEA48-F2EA-5CD8-0F5F-32FD0F28AE7D}"/>
              </a:ext>
            </a:extLst>
          </p:cNvPr>
          <p:cNvSpPr/>
          <p:nvPr/>
        </p:nvSpPr>
        <p:spPr>
          <a:xfrm rot="590181">
            <a:off x="10932497" y="5176633"/>
            <a:ext cx="1371143" cy="6631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WP4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3B02C74-FC30-8974-061A-01983067A272}"/>
              </a:ext>
            </a:extLst>
          </p:cNvPr>
          <p:cNvSpPr/>
          <p:nvPr/>
        </p:nvSpPr>
        <p:spPr>
          <a:xfrm rot="590181">
            <a:off x="10781941" y="6168056"/>
            <a:ext cx="1371143" cy="6631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WP5</a:t>
            </a:r>
          </a:p>
        </p:txBody>
      </p:sp>
    </p:spTree>
    <p:extLst>
      <p:ext uri="{BB962C8B-B14F-4D97-AF65-F5344CB8AC3E}">
        <p14:creationId xmlns:p14="http://schemas.microsoft.com/office/powerpoint/2010/main" val="161520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5A3AB4-C05D-4990-B423-003592C3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38" y="273447"/>
            <a:ext cx="10925014" cy="1325563"/>
          </a:xfrm>
        </p:spPr>
        <p:txBody>
          <a:bodyPr>
            <a:normAutofit fontScale="90000"/>
          </a:bodyPr>
          <a:lstStyle/>
          <a:p>
            <a:r>
              <a:rPr lang="nb-NO" sz="4000" dirty="0">
                <a:latin typeface="+mn-lt"/>
              </a:rPr>
              <a:t>WP2: «</a:t>
            </a:r>
            <a:r>
              <a:rPr lang="en-US" sz="4000" dirty="0">
                <a:latin typeface="+mn-lt"/>
              </a:rPr>
              <a:t>Data assessment of processes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and their impacts on biodiversity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and climate effects on forests”</a:t>
            </a:r>
            <a:r>
              <a:rPr lang="nb-NO" sz="4000" dirty="0">
                <a:latin typeface="+mn-lt"/>
              </a:rPr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8056E4-4D26-4E86-9A78-A93B4FCFA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40" y="1872456"/>
            <a:ext cx="11844693" cy="4351338"/>
          </a:xfrm>
        </p:spPr>
        <p:txBody>
          <a:bodyPr>
            <a:normAutofit/>
          </a:bodyPr>
          <a:lstStyle/>
          <a:p>
            <a:r>
              <a:rPr lang="nb-NO" sz="2400" dirty="0" err="1"/>
              <a:t>Compile</a:t>
            </a:r>
            <a:r>
              <a:rPr lang="nb-NO" sz="2400" dirty="0"/>
              <a:t> forest data from long-term </a:t>
            </a:r>
            <a:r>
              <a:rPr lang="nb-NO" sz="2400" dirty="0" err="1"/>
              <a:t>observation</a:t>
            </a:r>
            <a:r>
              <a:rPr lang="nb-NO" sz="2400" dirty="0"/>
              <a:t> </a:t>
            </a:r>
            <a:r>
              <a:rPr lang="nb-NO" sz="2400" dirty="0" err="1"/>
              <a:t>networks</a:t>
            </a:r>
            <a:r>
              <a:rPr lang="nb-NO" sz="2400" dirty="0"/>
              <a:t>, u</a:t>
            </a:r>
            <a:r>
              <a:rPr lang="en-US" sz="2400" dirty="0" err="1"/>
              <a:t>tilize</a:t>
            </a:r>
            <a:r>
              <a:rPr lang="en-US" sz="2400" dirty="0"/>
              <a:t> data opportunities from co-located sites (ICOS, </a:t>
            </a:r>
            <a:r>
              <a:rPr lang="en-US" sz="2400" dirty="0" err="1"/>
              <a:t>eLTER</a:t>
            </a:r>
            <a:r>
              <a:rPr lang="en-US" sz="2400" dirty="0"/>
              <a:t>, ICP-Forests, ACTRIS, …)</a:t>
            </a:r>
            <a:endParaRPr lang="nb-NO" sz="2400" dirty="0"/>
          </a:p>
          <a:p>
            <a:r>
              <a:rPr lang="nb-NO" sz="2400" dirty="0" err="1"/>
              <a:t>Assess</a:t>
            </a:r>
            <a:r>
              <a:rPr lang="nb-NO" sz="2400" dirty="0"/>
              <a:t> </a:t>
            </a:r>
            <a:r>
              <a:rPr lang="nb-NO" sz="2400" i="1" dirty="0"/>
              <a:t>C and N </a:t>
            </a:r>
            <a:r>
              <a:rPr lang="nb-NO" sz="2400" i="1" dirty="0" err="1"/>
              <a:t>stocks</a:t>
            </a:r>
            <a:r>
              <a:rPr lang="nb-NO" sz="2400" i="1" dirty="0"/>
              <a:t> and </a:t>
            </a:r>
            <a:r>
              <a:rPr lang="nb-NO" sz="2400" i="1" dirty="0" err="1"/>
              <a:t>fluxes</a:t>
            </a:r>
            <a:r>
              <a:rPr lang="nb-NO" sz="2400" i="1" dirty="0"/>
              <a:t> </a:t>
            </a:r>
            <a:r>
              <a:rPr lang="nb-NO" sz="2400" dirty="0"/>
              <a:t>and </a:t>
            </a:r>
            <a:r>
              <a:rPr lang="nb-NO" sz="2400" i="1" dirty="0" err="1"/>
              <a:t>biodiversity</a:t>
            </a:r>
            <a:endParaRPr lang="nb-NO" sz="2400" i="1" dirty="0"/>
          </a:p>
          <a:p>
            <a:r>
              <a:rPr lang="nb-NO" sz="2400" dirty="0" err="1"/>
              <a:t>Investigate</a:t>
            </a:r>
            <a:r>
              <a:rPr lang="nb-NO" sz="2400" dirty="0"/>
              <a:t> </a:t>
            </a:r>
            <a:r>
              <a:rPr lang="nb-NO" sz="2400" i="1" dirty="0" err="1"/>
              <a:t>biophysical</a:t>
            </a:r>
            <a:r>
              <a:rPr lang="nb-NO" sz="2400" i="1" dirty="0"/>
              <a:t> </a:t>
            </a:r>
            <a:r>
              <a:rPr lang="nb-NO" sz="2400" i="1" dirty="0" err="1"/>
              <a:t>effects</a:t>
            </a:r>
            <a:r>
              <a:rPr lang="nb-NO" sz="2400" dirty="0"/>
              <a:t> of LULUCF </a:t>
            </a:r>
            <a:r>
              <a:rPr lang="nb-NO" sz="2400" dirty="0" err="1"/>
              <a:t>strategies</a:t>
            </a:r>
            <a:r>
              <a:rPr lang="nb-NO" sz="2400" dirty="0"/>
              <a:t> and </a:t>
            </a:r>
            <a:r>
              <a:rPr lang="nb-NO" sz="2400" dirty="0" err="1"/>
              <a:t>disturbances</a:t>
            </a:r>
            <a:endParaRPr lang="nb-NO" sz="2400" dirty="0"/>
          </a:p>
          <a:p>
            <a:r>
              <a:rPr lang="nb-NO" sz="2400" dirty="0" err="1"/>
              <a:t>Quantify</a:t>
            </a:r>
            <a:r>
              <a:rPr lang="nb-NO" sz="2400" dirty="0"/>
              <a:t> </a:t>
            </a:r>
            <a:r>
              <a:rPr lang="nb-NO" sz="2400" i="1" dirty="0" err="1"/>
              <a:t>resilience</a:t>
            </a:r>
            <a:r>
              <a:rPr lang="nb-NO" sz="2400" i="1" dirty="0"/>
              <a:t> to </a:t>
            </a:r>
            <a:r>
              <a:rPr lang="nb-NO" sz="2400" i="1" dirty="0" err="1"/>
              <a:t>disturbances</a:t>
            </a:r>
            <a:r>
              <a:rPr lang="nb-NO" sz="2400" dirty="0"/>
              <a:t> from </a:t>
            </a:r>
            <a:r>
              <a:rPr lang="nb-NO" sz="2400" dirty="0" err="1"/>
              <a:t>climate</a:t>
            </a:r>
            <a:r>
              <a:rPr lang="nb-NO" sz="2400" dirty="0"/>
              <a:t> </a:t>
            </a:r>
            <a:r>
              <a:rPr lang="nb-NO" sz="2400" dirty="0" err="1"/>
              <a:t>extremes</a:t>
            </a:r>
            <a:r>
              <a:rPr lang="nb-NO" sz="2400" dirty="0"/>
              <a:t> and human </a:t>
            </a:r>
            <a:r>
              <a:rPr lang="nb-NO" sz="2400" dirty="0" err="1"/>
              <a:t>activities</a:t>
            </a:r>
            <a:endParaRPr lang="nb-NO" sz="2400" dirty="0"/>
          </a:p>
          <a:p>
            <a:r>
              <a:rPr lang="nb-NO" sz="2400" dirty="0" err="1"/>
              <a:t>Quantify</a:t>
            </a:r>
            <a:r>
              <a:rPr lang="nb-NO" sz="2400" i="1" dirty="0"/>
              <a:t> </a:t>
            </a:r>
            <a:r>
              <a:rPr lang="nb-NO" sz="2400" i="1" dirty="0" err="1"/>
              <a:t>atmospheric-chemical</a:t>
            </a:r>
            <a:r>
              <a:rPr lang="nb-NO" sz="2400" dirty="0"/>
              <a:t> </a:t>
            </a:r>
            <a:r>
              <a:rPr lang="nb-NO" sz="2400" dirty="0" err="1"/>
              <a:t>effects</a:t>
            </a:r>
            <a:r>
              <a:rPr lang="nb-NO" sz="2400" dirty="0"/>
              <a:t> of management and </a:t>
            </a:r>
            <a:r>
              <a:rPr lang="nb-NO" sz="2400" dirty="0" err="1"/>
              <a:t>disturbances</a:t>
            </a:r>
            <a:endParaRPr lang="nb-NO" sz="2400" dirty="0"/>
          </a:p>
          <a:p>
            <a:r>
              <a:rPr lang="nb-NO" sz="2400" dirty="0" err="1"/>
              <a:t>Comparing</a:t>
            </a:r>
            <a:r>
              <a:rPr lang="nb-NO" sz="2400" dirty="0"/>
              <a:t> </a:t>
            </a:r>
            <a:r>
              <a:rPr lang="nb-NO" sz="2400" i="1" dirty="0"/>
              <a:t>old-</a:t>
            </a:r>
            <a:r>
              <a:rPr lang="nb-NO" sz="2400" i="1" dirty="0" err="1"/>
              <a:t>growth</a:t>
            </a:r>
            <a:r>
              <a:rPr lang="nb-NO" sz="2400" dirty="0"/>
              <a:t> and </a:t>
            </a:r>
            <a:r>
              <a:rPr lang="nb-NO" sz="2400" i="1" dirty="0" err="1"/>
              <a:t>managed</a:t>
            </a:r>
            <a:r>
              <a:rPr lang="nb-NO" sz="2400" dirty="0"/>
              <a:t> forests </a:t>
            </a:r>
            <a:r>
              <a:rPr lang="nb-NO" sz="2400" dirty="0" err="1"/>
              <a:t>wrt</a:t>
            </a:r>
            <a:r>
              <a:rPr lang="nb-NO" sz="2400" dirty="0"/>
              <a:t> </a:t>
            </a:r>
            <a:r>
              <a:rPr lang="nb-NO" sz="2400" dirty="0" err="1"/>
              <a:t>their</a:t>
            </a:r>
            <a:r>
              <a:rPr lang="nb-NO" sz="2400" dirty="0"/>
              <a:t> </a:t>
            </a:r>
            <a:r>
              <a:rPr lang="nb-NO" sz="2400" dirty="0" err="1"/>
              <a:t>response</a:t>
            </a:r>
            <a:r>
              <a:rPr lang="nb-NO" sz="2400" dirty="0"/>
              <a:t> to </a:t>
            </a:r>
            <a:r>
              <a:rPr lang="nb-NO" sz="2400" dirty="0" err="1"/>
              <a:t>climate</a:t>
            </a:r>
            <a:r>
              <a:rPr lang="nb-NO" sz="2400" dirty="0"/>
              <a:t> </a:t>
            </a:r>
            <a:r>
              <a:rPr lang="nb-NO" sz="2400" dirty="0" err="1"/>
              <a:t>impacts</a:t>
            </a:r>
            <a:endParaRPr lang="nb-NO" sz="2400" dirty="0"/>
          </a:p>
          <a:p>
            <a:pPr algn="l"/>
            <a:r>
              <a:rPr lang="en-US" sz="2400" dirty="0"/>
              <a:t>Establish the relation between </a:t>
            </a:r>
            <a:r>
              <a:rPr lang="en-US" sz="2400" i="1" dirty="0"/>
              <a:t>soil properties </a:t>
            </a:r>
            <a:r>
              <a:rPr lang="en-US" sz="2400" dirty="0"/>
              <a:t>and forest type, management, history and climate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A547339-D1F3-D08E-6223-2FE608223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31" y="0"/>
            <a:ext cx="2973931" cy="12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61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diagram&#10;&#10;Automatiskt genererad beskrivning">
            <a:extLst>
              <a:ext uri="{FF2B5EF4-FFF2-40B4-BE49-F238E27FC236}">
                <a16:creationId xmlns:a16="http://schemas.microsoft.com/office/drawing/2014/main" id="{1674DAD7-8CB1-87B9-A22B-176912812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746" y="-23040"/>
            <a:ext cx="7915185" cy="688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BD8372-697F-C043-A420-22C6E04C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34" y="481857"/>
            <a:ext cx="10147753" cy="617369"/>
          </a:xfrm>
        </p:spPr>
        <p:txBody>
          <a:bodyPr>
            <a:normAutofit/>
          </a:bodyPr>
          <a:lstStyle/>
          <a:p>
            <a:r>
              <a:rPr lang="en-GB" dirty="0"/>
              <a:t>Management and multiple climate effects – WP2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2DD164-ADF0-5FE2-9617-58779DDE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31" y="0"/>
            <a:ext cx="2973931" cy="12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DE6178A1-A706-AD02-719F-4AC0C593D24C}"/>
              </a:ext>
            </a:extLst>
          </p:cNvPr>
          <p:cNvSpPr txBox="1"/>
          <p:nvPr/>
        </p:nvSpPr>
        <p:spPr>
          <a:xfrm>
            <a:off x="9097931" y="1419457"/>
            <a:ext cx="2903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/>
              <a:t>SLCF: </a:t>
            </a:r>
          </a:p>
          <a:p>
            <a:r>
              <a:rPr lang="nb-NO" sz="2000" dirty="0" err="1"/>
              <a:t>short-lived</a:t>
            </a:r>
            <a:r>
              <a:rPr lang="nb-NO" sz="2000" dirty="0"/>
              <a:t> </a:t>
            </a:r>
            <a:r>
              <a:rPr lang="nb-NO" sz="2000" dirty="0" err="1"/>
              <a:t>climate</a:t>
            </a:r>
            <a:r>
              <a:rPr lang="nb-NO" sz="2000" dirty="0"/>
              <a:t> </a:t>
            </a:r>
            <a:r>
              <a:rPr lang="nb-NO" sz="2000" dirty="0" err="1"/>
              <a:t>forcers</a:t>
            </a:r>
            <a:endParaRPr lang="nb-NO" sz="20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442DC43-1E2F-3B51-3474-D8F9D001AB39}"/>
              </a:ext>
            </a:extLst>
          </p:cNvPr>
          <p:cNvSpPr txBox="1"/>
          <p:nvPr/>
        </p:nvSpPr>
        <p:spPr>
          <a:xfrm>
            <a:off x="9116201" y="6488668"/>
            <a:ext cx="160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nb-NO" dirty="0"/>
              <a:t>Kristensson</a:t>
            </a:r>
          </a:p>
        </p:txBody>
      </p:sp>
    </p:spTree>
    <p:extLst>
      <p:ext uri="{BB962C8B-B14F-4D97-AF65-F5344CB8AC3E}">
        <p14:creationId xmlns:p14="http://schemas.microsoft.com/office/powerpoint/2010/main" val="36513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>
            <a:extLst>
              <a:ext uri="{FF2B5EF4-FFF2-40B4-BE49-F238E27FC236}">
                <a16:creationId xmlns:a16="http://schemas.microsoft.com/office/drawing/2014/main" id="{EB30673D-28E0-7F14-70B8-D58F43E09BBD}"/>
              </a:ext>
            </a:extLst>
          </p:cNvPr>
          <p:cNvSpPr txBox="1">
            <a:spLocks/>
          </p:cNvSpPr>
          <p:nvPr/>
        </p:nvSpPr>
        <p:spPr>
          <a:xfrm>
            <a:off x="623393" y="1124745"/>
            <a:ext cx="11277148" cy="5745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Forest</a:t>
            </a:r>
            <a:r>
              <a:rPr lang="en-US" dirty="0"/>
              <a:t> </a:t>
            </a:r>
            <a:r>
              <a:rPr lang="en-US" sz="3200" dirty="0">
                <a:solidFill>
                  <a:schemeClr val="tx2"/>
                </a:solidFill>
              </a:rPr>
              <a:t>structure</a:t>
            </a:r>
            <a:r>
              <a:rPr lang="en-US" dirty="0"/>
              <a:t> </a:t>
            </a:r>
            <a:r>
              <a:rPr lang="en-US" sz="3200" dirty="0">
                <a:solidFill>
                  <a:schemeClr val="tx2"/>
                </a:solidFill>
              </a:rPr>
              <a:t>as</a:t>
            </a:r>
            <a:r>
              <a:rPr lang="en-US" dirty="0"/>
              <a:t> </a:t>
            </a:r>
            <a:r>
              <a:rPr lang="en-US" sz="3200" dirty="0">
                <a:solidFill>
                  <a:schemeClr val="tx2"/>
                </a:solidFill>
              </a:rPr>
              <a:t>buffer</a:t>
            </a:r>
            <a:r>
              <a:rPr lang="en-US" dirty="0"/>
              <a:t> </a:t>
            </a:r>
            <a:r>
              <a:rPr lang="en-US" sz="3200" dirty="0">
                <a:solidFill>
                  <a:schemeClr val="tx2"/>
                </a:solidFill>
              </a:rPr>
              <a:t>of</a:t>
            </a:r>
            <a:r>
              <a:rPr lang="en-US" dirty="0"/>
              <a:t> </a:t>
            </a:r>
            <a:r>
              <a:rPr lang="en-US" sz="3200" dirty="0">
                <a:solidFill>
                  <a:schemeClr val="tx2"/>
                </a:solidFill>
              </a:rPr>
              <a:t>climate</a:t>
            </a:r>
            <a:r>
              <a:rPr lang="en-US" dirty="0"/>
              <a:t> </a:t>
            </a:r>
            <a:r>
              <a:rPr lang="en-US" sz="3200" dirty="0">
                <a:solidFill>
                  <a:schemeClr val="tx2"/>
                </a:solidFill>
              </a:rPr>
              <a:t>extremes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759E0EF-AF41-8FD1-0E38-976F2DEF1407}"/>
              </a:ext>
            </a:extLst>
          </p:cNvPr>
          <p:cNvSpPr txBox="1">
            <a:spLocks/>
          </p:cNvSpPr>
          <p:nvPr/>
        </p:nvSpPr>
        <p:spPr>
          <a:xfrm>
            <a:off x="623392" y="1892829"/>
            <a:ext cx="11277147" cy="43222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42" indent="0">
              <a:buFont typeface="Arial" panose="020B0604020202020204" pitchFamily="34" charset="0"/>
              <a:buNone/>
              <a:tabLst>
                <a:tab pos="717533" algn="l"/>
              </a:tabLst>
            </a:pPr>
            <a:r>
              <a:rPr lang="en-US" sz="2400" dirty="0"/>
              <a:t>Analysis of interrelation between forest structure and forest resilience to climate extremes</a:t>
            </a:r>
          </a:p>
          <a:p>
            <a:pPr marL="361942" indent="0">
              <a:buSzPct val="100000"/>
              <a:buFont typeface="Arial" panose="020B0604020202020204" pitchFamily="34" charset="0"/>
              <a:buNone/>
              <a:tabLst>
                <a:tab pos="715415" algn="l"/>
              </a:tabLst>
            </a:pPr>
            <a:endParaRPr lang="en-US" sz="2400" dirty="0"/>
          </a:p>
          <a:p>
            <a:pPr marL="632868" indent="-609585">
              <a:buFont typeface="Arial" panose="020B0604020202020204" pitchFamily="34" charset="0"/>
              <a:buAutoNum type="arabicParenR"/>
            </a:pPr>
            <a:endParaRPr lang="en-US" sz="2400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29428A81-60C8-9F43-0D3F-662F80059F8F}"/>
              </a:ext>
            </a:extLst>
          </p:cNvPr>
          <p:cNvSpPr txBox="1"/>
          <p:nvPr/>
        </p:nvSpPr>
        <p:spPr>
          <a:xfrm>
            <a:off x="282667" y="5923111"/>
            <a:ext cx="1833579" cy="379656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txBody>
          <a:bodyPr wrap="none" rtlCol="0">
            <a:spAutoFit/>
          </a:bodyPr>
          <a:lstStyle/>
          <a:p>
            <a:pPr algn="ctr" defTabSz="382606"/>
            <a:r>
              <a:rPr lang="en-US" sz="1867" dirty="0">
                <a:solidFill>
                  <a:prstClr val="black"/>
                </a:solidFill>
                <a:latin typeface="Calibri"/>
              </a:rPr>
              <a:t>water availability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2C16030A-CC1A-D8F4-F7F0-F3DD3644CAB6}"/>
              </a:ext>
            </a:extLst>
          </p:cNvPr>
          <p:cNvSpPr txBox="1"/>
          <p:nvPr/>
        </p:nvSpPr>
        <p:spPr>
          <a:xfrm>
            <a:off x="2360091" y="5923111"/>
            <a:ext cx="1957010" cy="379656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txBody>
          <a:bodyPr wrap="none" rtlCol="0">
            <a:spAutoFit/>
          </a:bodyPr>
          <a:lstStyle/>
          <a:p>
            <a:pPr algn="ctr" defTabSz="382606"/>
            <a:r>
              <a:rPr lang="en-US" sz="1867" dirty="0">
                <a:solidFill>
                  <a:prstClr val="black"/>
                </a:solidFill>
                <a:latin typeface="Calibri"/>
              </a:rPr>
              <a:t>soil characteristics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6A111C1-0732-ED81-AA7A-C60F3C1AC928}"/>
              </a:ext>
            </a:extLst>
          </p:cNvPr>
          <p:cNvSpPr txBox="1"/>
          <p:nvPr/>
        </p:nvSpPr>
        <p:spPr>
          <a:xfrm>
            <a:off x="4448372" y="5923111"/>
            <a:ext cx="1301510" cy="379656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txBody>
          <a:bodyPr wrap="none" rtlCol="0">
            <a:spAutoFit/>
          </a:bodyPr>
          <a:lstStyle/>
          <a:p>
            <a:pPr algn="ctr" defTabSz="382606"/>
            <a:r>
              <a:rPr lang="en-US" sz="1867" dirty="0">
                <a:solidFill>
                  <a:prstClr val="black"/>
                </a:solidFill>
                <a:latin typeface="Calibri"/>
              </a:rPr>
              <a:t>topography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4FC0297C-8DF5-04E1-421D-228AF560024C}"/>
              </a:ext>
            </a:extLst>
          </p:cNvPr>
          <p:cNvSpPr txBox="1"/>
          <p:nvPr/>
        </p:nvSpPr>
        <p:spPr>
          <a:xfrm>
            <a:off x="5880585" y="5923111"/>
            <a:ext cx="1850507" cy="379656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wrap="none" rtlCol="0">
            <a:spAutoFit/>
          </a:bodyPr>
          <a:lstStyle/>
          <a:p>
            <a:pPr algn="ctr" defTabSz="382606"/>
            <a:r>
              <a:rPr lang="en-US" sz="1867" dirty="0">
                <a:solidFill>
                  <a:prstClr val="black"/>
                </a:solidFill>
                <a:latin typeface="Calibri"/>
              </a:rPr>
              <a:t>climate extremes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68C54F6E-ACB5-6EDA-BCBD-AE733F93B1BD}"/>
              </a:ext>
            </a:extLst>
          </p:cNvPr>
          <p:cNvSpPr txBox="1"/>
          <p:nvPr/>
        </p:nvSpPr>
        <p:spPr>
          <a:xfrm>
            <a:off x="7972478" y="5923111"/>
            <a:ext cx="1519839" cy="379656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wrap="none" rtlCol="0">
            <a:spAutoFit/>
          </a:bodyPr>
          <a:lstStyle/>
          <a:p>
            <a:pPr algn="ctr" defTabSz="382606"/>
            <a:r>
              <a:rPr lang="en-US" sz="1867" dirty="0" err="1">
                <a:solidFill>
                  <a:prstClr val="black"/>
                </a:solidFill>
                <a:latin typeface="Calibri"/>
              </a:rPr>
              <a:t>masting</a:t>
            </a:r>
            <a:r>
              <a:rPr lang="en-US" sz="1867" dirty="0">
                <a:solidFill>
                  <a:prstClr val="black"/>
                </a:solidFill>
                <a:latin typeface="Calibri"/>
              </a:rPr>
              <a:t> years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4BB0AD76-F490-895D-E3FC-C1D648CAD6C9}"/>
              </a:ext>
            </a:extLst>
          </p:cNvPr>
          <p:cNvSpPr txBox="1"/>
          <p:nvPr/>
        </p:nvSpPr>
        <p:spPr>
          <a:xfrm>
            <a:off x="9731513" y="5923111"/>
            <a:ext cx="1493935" cy="379656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wrap="none" rtlCol="0">
            <a:spAutoFit/>
          </a:bodyPr>
          <a:lstStyle/>
          <a:p>
            <a:pPr algn="ctr" defTabSz="382606"/>
            <a:r>
              <a:rPr lang="en-US" sz="1867" dirty="0">
                <a:solidFill>
                  <a:prstClr val="black"/>
                </a:solidFill>
                <a:latin typeface="Calibri"/>
              </a:rPr>
              <a:t>legacy effects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44DD4E53-143D-9619-A1E9-CDD9C8C0DB63}"/>
              </a:ext>
            </a:extLst>
          </p:cNvPr>
          <p:cNvSpPr txBox="1"/>
          <p:nvPr/>
        </p:nvSpPr>
        <p:spPr>
          <a:xfrm>
            <a:off x="11468873" y="5923111"/>
            <a:ext cx="349775" cy="379656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wrap="none" rtlCol="0">
            <a:spAutoFit/>
          </a:bodyPr>
          <a:lstStyle/>
          <a:p>
            <a:pPr algn="ctr" defTabSz="382606"/>
            <a:r>
              <a:rPr lang="en-US" sz="1867" dirty="0">
                <a:solidFill>
                  <a:prstClr val="black"/>
                </a:solidFill>
                <a:latin typeface="Calibri"/>
              </a:rPr>
              <a:t>…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1F477A1B-B188-7E2F-7BF2-A8872D51C022}"/>
              </a:ext>
            </a:extLst>
          </p:cNvPr>
          <p:cNvSpPr txBox="1"/>
          <p:nvPr/>
        </p:nvSpPr>
        <p:spPr>
          <a:xfrm>
            <a:off x="4620261" y="2756925"/>
            <a:ext cx="3023007" cy="379656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txBody>
          <a:bodyPr wrap="none" rtlCol="0">
            <a:spAutoFit/>
          </a:bodyPr>
          <a:lstStyle/>
          <a:p>
            <a:pPr algn="ctr" defTabSz="382606"/>
            <a:r>
              <a:rPr lang="en-US" sz="1867" dirty="0">
                <a:solidFill>
                  <a:prstClr val="black"/>
                </a:solidFill>
                <a:latin typeface="Calibri"/>
              </a:rPr>
              <a:t>buffer capacity and resilience</a:t>
            </a:r>
          </a:p>
        </p:txBody>
      </p:sp>
      <p:sp>
        <p:nvSpPr>
          <p:cNvPr id="12" name="Arrow: Left-Right 20">
            <a:extLst>
              <a:ext uri="{FF2B5EF4-FFF2-40B4-BE49-F238E27FC236}">
                <a16:creationId xmlns:a16="http://schemas.microsoft.com/office/drawing/2014/main" id="{6759AF02-6DC3-099C-84DB-60A684836526}"/>
              </a:ext>
            </a:extLst>
          </p:cNvPr>
          <p:cNvSpPr/>
          <p:nvPr/>
        </p:nvSpPr>
        <p:spPr>
          <a:xfrm rot="20616305">
            <a:off x="3859909" y="2985985"/>
            <a:ext cx="648072" cy="216024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2606"/>
            <a:endParaRPr lang="de-DE" sz="11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Arrow: Left-Right 21">
            <a:extLst>
              <a:ext uri="{FF2B5EF4-FFF2-40B4-BE49-F238E27FC236}">
                <a16:creationId xmlns:a16="http://schemas.microsoft.com/office/drawing/2014/main" id="{374534E2-24A6-1EFF-95A8-DE84B84ECD6C}"/>
              </a:ext>
            </a:extLst>
          </p:cNvPr>
          <p:cNvSpPr/>
          <p:nvPr/>
        </p:nvSpPr>
        <p:spPr>
          <a:xfrm rot="966536">
            <a:off x="7755481" y="2987388"/>
            <a:ext cx="648072" cy="216024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2606"/>
            <a:endParaRPr lang="de-DE" sz="11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C3D5C16A-D9D8-7D48-2E30-3B027F0D2848}"/>
              </a:ext>
            </a:extLst>
          </p:cNvPr>
          <p:cNvSpPr txBox="1"/>
          <p:nvPr/>
        </p:nvSpPr>
        <p:spPr>
          <a:xfrm>
            <a:off x="1055947" y="3332990"/>
            <a:ext cx="4560000" cy="2389950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defTabSz="382606"/>
            <a:r>
              <a:rPr lang="en-US" sz="2133" i="1" dirty="0">
                <a:solidFill>
                  <a:prstClr val="black"/>
                </a:solidFill>
                <a:latin typeface="Calibri"/>
              </a:rPr>
              <a:t>Forest structure</a:t>
            </a:r>
          </a:p>
          <a:p>
            <a:pPr marL="268281" indent="-268281" defTabSz="382606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  <a:latin typeface="Calibri"/>
              </a:rPr>
              <a:t>age, DBH, basal area, canopy height</a:t>
            </a:r>
          </a:p>
          <a:p>
            <a:pPr marL="268281" indent="-268281" defTabSz="382606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  <a:latin typeface="Calibri"/>
              </a:rPr>
              <a:t>plant/leaf area index, phenology</a:t>
            </a:r>
          </a:p>
          <a:p>
            <a:pPr marL="268281" indent="-268281" defTabSz="382606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  <a:latin typeface="Calibri"/>
              </a:rPr>
              <a:t>tree species composition</a:t>
            </a:r>
          </a:p>
          <a:p>
            <a:pPr marL="725481" lvl="1" indent="-268281" defTabSz="382606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  <a:latin typeface="Calibri"/>
              </a:rPr>
              <a:t>horizontal and vertical distributions</a:t>
            </a:r>
          </a:p>
          <a:p>
            <a:pPr marL="725481" lvl="1" indent="-268281" defTabSz="382606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diversity </a:t>
            </a:r>
            <a:r>
              <a:rPr lang="en-US" sz="2133" dirty="0">
                <a:solidFill>
                  <a:prstClr val="black"/>
                </a:solidFill>
                <a:latin typeface="Calibri"/>
              </a:rPr>
              <a:t>indices</a:t>
            </a: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2321E014-FFBC-71E4-A9E8-CDEFFFDEBF4F}"/>
              </a:ext>
            </a:extLst>
          </p:cNvPr>
          <p:cNvSpPr txBox="1"/>
          <p:nvPr/>
        </p:nvSpPr>
        <p:spPr>
          <a:xfrm>
            <a:off x="6480043" y="3332989"/>
            <a:ext cx="4560000" cy="23899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382606"/>
            <a:r>
              <a:rPr lang="en-US" sz="2133" i="1" dirty="0">
                <a:solidFill>
                  <a:prstClr val="black"/>
                </a:solidFill>
                <a:latin typeface="Calibri"/>
              </a:rPr>
              <a:t>Ecosystem Functioning</a:t>
            </a:r>
          </a:p>
          <a:p>
            <a:pPr marL="268281" indent="-268281" defTabSz="382606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  <a:latin typeface="Calibri"/>
              </a:rPr>
              <a:t>microclimate</a:t>
            </a:r>
          </a:p>
          <a:p>
            <a:pPr marL="268281" indent="-268281" defTabSz="382606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  <a:latin typeface="Calibri"/>
              </a:rPr>
              <a:t>CO</a:t>
            </a:r>
            <a:r>
              <a:rPr lang="en-US" sz="2133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133" dirty="0">
                <a:solidFill>
                  <a:prstClr val="black"/>
                </a:solidFill>
                <a:latin typeface="Calibri"/>
              </a:rPr>
              <a:t> and energy fluxes</a:t>
            </a:r>
          </a:p>
          <a:p>
            <a:pPr marL="268281" indent="-268281" defTabSz="382606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  <a:latin typeface="Calibri"/>
              </a:rPr>
              <a:t>photosynthetic capacity (</a:t>
            </a:r>
            <a:r>
              <a:rPr lang="en-US" sz="2133" dirty="0" err="1">
                <a:solidFill>
                  <a:prstClr val="black"/>
                </a:solidFill>
                <a:latin typeface="Calibri"/>
              </a:rPr>
              <a:t>GPP</a:t>
            </a:r>
            <a:r>
              <a:rPr lang="en-US" sz="2133" baseline="-25000" dirty="0" err="1">
                <a:solidFill>
                  <a:prstClr val="black"/>
                </a:solidFill>
                <a:latin typeface="Calibri"/>
              </a:rPr>
              <a:t>sat</a:t>
            </a:r>
            <a:r>
              <a:rPr lang="en-US" sz="2133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68281" indent="-268281" defTabSz="382606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  <a:latin typeface="Calibri"/>
              </a:rPr>
              <a:t>WUE</a:t>
            </a:r>
          </a:p>
          <a:p>
            <a:pPr marL="268281" indent="-268281" defTabSz="382606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  <a:latin typeface="Calibri"/>
              </a:rPr>
              <a:t>albedo, Bowen ratio</a:t>
            </a:r>
          </a:p>
          <a:p>
            <a:pPr marL="342891" indent="-342891" defTabSz="382606">
              <a:buFont typeface="Arial" panose="020B0604020202020204" pitchFamily="34" charset="0"/>
              <a:buChar char="•"/>
            </a:pPr>
            <a:endParaRPr lang="en-US" sz="213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Arrow: Left-Right 24">
            <a:extLst>
              <a:ext uri="{FF2B5EF4-FFF2-40B4-BE49-F238E27FC236}">
                <a16:creationId xmlns:a16="http://schemas.microsoft.com/office/drawing/2014/main" id="{4F482ECB-9940-0FC2-43D7-DD5F78EF4C73}"/>
              </a:ext>
            </a:extLst>
          </p:cNvPr>
          <p:cNvSpPr/>
          <p:nvPr/>
        </p:nvSpPr>
        <p:spPr>
          <a:xfrm>
            <a:off x="5723659" y="4448977"/>
            <a:ext cx="648072" cy="216024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2606"/>
            <a:endParaRPr lang="de-DE" sz="11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984D3584-CB93-88FC-6C8B-E1B90D4B4B52}"/>
              </a:ext>
            </a:extLst>
          </p:cNvPr>
          <p:cNvSpPr txBox="1"/>
          <p:nvPr/>
        </p:nvSpPr>
        <p:spPr>
          <a:xfrm rot="5400000">
            <a:off x="10419759" y="4367161"/>
            <a:ext cx="2448000" cy="379656"/>
          </a:xfrm>
          <a:prstGeom prst="rect">
            <a:avLst/>
          </a:prstGeom>
          <a:solidFill>
            <a:schemeClr val="accent4">
              <a:lumMod val="9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 defTabSz="382606"/>
            <a:r>
              <a:rPr lang="en-US" sz="1867" dirty="0">
                <a:solidFill>
                  <a:prstClr val="black"/>
                </a:solidFill>
                <a:latin typeface="Calibri"/>
              </a:rPr>
              <a:t>temporal scale</a:t>
            </a: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2785F0D4-E43F-9F21-B435-8A3DC011B0A6}"/>
              </a:ext>
            </a:extLst>
          </p:cNvPr>
          <p:cNvSpPr txBox="1"/>
          <p:nvPr/>
        </p:nvSpPr>
        <p:spPr>
          <a:xfrm rot="16200000">
            <a:off x="-772368" y="4367163"/>
            <a:ext cx="2448000" cy="379656"/>
          </a:xfrm>
          <a:prstGeom prst="rect">
            <a:avLst/>
          </a:prstGeom>
          <a:solidFill>
            <a:schemeClr val="accent4">
              <a:lumMod val="9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 defTabSz="382606"/>
            <a:r>
              <a:rPr lang="en-US" sz="1867" dirty="0">
                <a:solidFill>
                  <a:prstClr val="black"/>
                </a:solidFill>
                <a:latin typeface="Calibri"/>
              </a:rPr>
              <a:t>spatial scale</a:t>
            </a:r>
          </a:p>
        </p:txBody>
      </p:sp>
      <p:pic>
        <p:nvPicPr>
          <p:cNvPr id="19" name="Bildobjekt 2">
            <a:extLst>
              <a:ext uri="{FF2B5EF4-FFF2-40B4-BE49-F238E27FC236}">
                <a16:creationId xmlns:a16="http://schemas.microsoft.com/office/drawing/2014/main" id="{B6A04F4B-2B1D-5961-856D-8ADCFB60C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236" y="129985"/>
            <a:ext cx="2780412" cy="850495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F9774332-FC48-2B84-48E1-DC19128EB363}"/>
              </a:ext>
            </a:extLst>
          </p:cNvPr>
          <p:cNvSpPr txBox="1"/>
          <p:nvPr/>
        </p:nvSpPr>
        <p:spPr>
          <a:xfrm rot="19334626">
            <a:off x="686546" y="3009824"/>
            <a:ext cx="83967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3600" dirty="0"/>
              <a:t>See poster </a:t>
            </a:r>
            <a:r>
              <a:rPr lang="nb-NO" sz="3600" dirty="0" err="1"/>
              <a:t>presentation</a:t>
            </a:r>
            <a:r>
              <a:rPr lang="nb-NO" sz="3600" dirty="0"/>
              <a:t> Klosterhalfen et al. </a:t>
            </a:r>
          </a:p>
        </p:txBody>
      </p:sp>
    </p:spTree>
    <p:extLst>
      <p:ext uri="{BB962C8B-B14F-4D97-AF65-F5344CB8AC3E}">
        <p14:creationId xmlns:p14="http://schemas.microsoft.com/office/powerpoint/2010/main" val="23803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D10804-7679-2C4F-19ED-4DCCC188DD9C}"/>
              </a:ext>
            </a:extLst>
          </p:cNvPr>
          <p:cNvSpPr/>
          <p:nvPr/>
        </p:nvSpPr>
        <p:spPr>
          <a:xfrm>
            <a:off x="0" y="6316910"/>
            <a:ext cx="12192000" cy="541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60BBE5BA-39D1-37BB-DF88-A6ECA603202E}"/>
              </a:ext>
            </a:extLst>
          </p:cNvPr>
          <p:cNvSpPr txBox="1"/>
          <p:nvPr/>
        </p:nvSpPr>
        <p:spPr>
          <a:xfrm>
            <a:off x="193041" y="176366"/>
            <a:ext cx="5779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es-E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wildfires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s-E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drought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extremes </a:t>
            </a:r>
            <a:r>
              <a:rPr kumimoji="0" lang="es-E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</a:t>
            </a: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SOC and N </a:t>
            </a:r>
            <a:r>
              <a:rPr kumimoji="0" lang="es-E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dynamics</a:t>
            </a:r>
            <a:endParaRPr kumimoji="0" lang="es-ES" sz="28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BABAA278-D70B-8D8C-7A17-A4B5307ED717}"/>
              </a:ext>
            </a:extLst>
          </p:cNvPr>
          <p:cNvSpPr txBox="1"/>
          <p:nvPr/>
        </p:nvSpPr>
        <p:spPr>
          <a:xfrm>
            <a:off x="508201" y="1671372"/>
            <a:ext cx="48020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fire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subsequent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drought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Rainfall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exclusion</a:t>
            </a:r>
            <a:r>
              <a:rPr lang="es-E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Calibri" panose="020F0502020204030204"/>
              </a:rPr>
              <a:t>experiment</a:t>
            </a:r>
            <a:r>
              <a:rPr lang="es-ES" sz="24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s-ES" sz="2400" dirty="0" err="1">
                <a:solidFill>
                  <a:prstClr val="black"/>
                </a:solidFill>
                <a:latin typeface="Calibri" panose="020F0502020204030204"/>
              </a:rPr>
              <a:t>biomass</a:t>
            </a:r>
            <a:r>
              <a:rPr lang="es-ES" sz="2400" dirty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es-ES" sz="2400" dirty="0" err="1">
                <a:solidFill>
                  <a:prstClr val="black"/>
                </a:solidFill>
                <a:latin typeface="Calibri" panose="020F0502020204030204"/>
              </a:rPr>
              <a:t>root</a:t>
            </a:r>
            <a:r>
              <a:rPr lang="es-E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" sz="2400" dirty="0" err="1">
                <a:solidFill>
                  <a:prstClr val="black"/>
                </a:solidFill>
                <a:latin typeface="Calibri" panose="020F0502020204030204"/>
              </a:rPr>
              <a:t>production</a:t>
            </a:r>
            <a:r>
              <a:rPr lang="es-ES" sz="2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s-ES" sz="2400" dirty="0" err="1">
                <a:solidFill>
                  <a:prstClr val="black"/>
                </a:solidFill>
                <a:latin typeface="Calibri" panose="020F0502020204030204"/>
              </a:rPr>
              <a:t>litterfall</a:t>
            </a:r>
            <a:r>
              <a:rPr lang="es-ES" sz="2400" dirty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es-ES" sz="2400" dirty="0" err="1">
                <a:solidFill>
                  <a:prstClr val="black"/>
                </a:solidFill>
                <a:latin typeface="Calibri" panose="020F0502020204030204"/>
              </a:rPr>
              <a:t>decomposition</a:t>
            </a:r>
            <a:endParaRPr lang="es-E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CO2 fluxes in paired plots (burned/unburned, managed/control)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Soil erosion risk, soil fertility, hydrology and erosion risk, plant diversity and C sequestration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5BCCB6-7BED-88C4-3A82-BA1BCF2E0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02"/>
          <a:stretch/>
        </p:blipFill>
        <p:spPr bwMode="auto">
          <a:xfrm>
            <a:off x="10545619" y="6168161"/>
            <a:ext cx="1138381" cy="6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at de Barcelona">
            <a:extLst>
              <a:ext uri="{FF2B5EF4-FFF2-40B4-BE49-F238E27FC236}">
                <a16:creationId xmlns:a16="http://schemas.microsoft.com/office/drawing/2014/main" id="{1979B36F-E5C6-9647-2FFC-B6C12CF7D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555" y="6264208"/>
            <a:ext cx="2334439" cy="637759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" name="object 8">
            <a:extLst>
              <a:ext uri="{FF2B5EF4-FFF2-40B4-BE49-F238E27FC236}">
                <a16:creationId xmlns:a16="http://schemas.microsoft.com/office/drawing/2014/main" id="{A8DFA89E-5086-BFFD-4C17-022DFEBAFAF0}"/>
              </a:ext>
            </a:extLst>
          </p:cNvPr>
          <p:cNvGrpSpPr/>
          <p:nvPr/>
        </p:nvGrpSpPr>
        <p:grpSpPr>
          <a:xfrm>
            <a:off x="6096000" y="349440"/>
            <a:ext cx="5902959" cy="5818721"/>
            <a:chOff x="4348457" y="349439"/>
            <a:chExt cx="5902959" cy="5818721"/>
          </a:xfrm>
        </p:grpSpPr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503D52CD-36AB-6B3C-231B-9785AB6BBBC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8457" y="349439"/>
              <a:ext cx="5902959" cy="3286760"/>
            </a:xfrm>
            <a:prstGeom prst="rect">
              <a:avLst/>
            </a:prstGeom>
          </p:spPr>
        </p:pic>
        <p:pic>
          <p:nvPicPr>
            <p:cNvPr id="12" name="object 10">
              <a:extLst>
                <a:ext uri="{FF2B5EF4-FFF2-40B4-BE49-F238E27FC236}">
                  <a16:creationId xmlns:a16="http://schemas.microsoft.com/office/drawing/2014/main" id="{380B5532-1518-8436-8BD7-D5F6B74D627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51970" y="3615206"/>
              <a:ext cx="3246373" cy="2552954"/>
            </a:xfrm>
            <a:prstGeom prst="rect">
              <a:avLst/>
            </a:prstGeom>
          </p:spPr>
        </p:pic>
      </p:grpSp>
      <p:pic>
        <p:nvPicPr>
          <p:cNvPr id="13" name="object 4">
            <a:extLst>
              <a:ext uri="{FF2B5EF4-FFF2-40B4-BE49-F238E27FC236}">
                <a16:creationId xmlns:a16="http://schemas.microsoft.com/office/drawing/2014/main" id="{795D5459-3FE1-8EBF-A231-6751FB7478A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72261" y="3910784"/>
            <a:ext cx="2797325" cy="176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2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5A3AB4-C05D-4990-B423-003592C38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05" y="692435"/>
            <a:ext cx="10925014" cy="1325563"/>
          </a:xfrm>
        </p:spPr>
        <p:txBody>
          <a:bodyPr>
            <a:noAutofit/>
          </a:bodyPr>
          <a:lstStyle/>
          <a:p>
            <a:r>
              <a:rPr lang="nb-NO" sz="3200" dirty="0" err="1">
                <a:latin typeface="+mn-lt"/>
              </a:rPr>
              <a:t>Summary</a:t>
            </a:r>
            <a:endParaRPr lang="nb-NO" sz="3200" dirty="0">
              <a:latin typeface="+mn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8056E4-4D26-4E86-9A78-A93B4FCFA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7225"/>
            <a:ext cx="10201114" cy="4351338"/>
          </a:xfrm>
          <a:ln w="254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sz="2800" dirty="0" err="1"/>
              <a:t>Advance</a:t>
            </a:r>
            <a:r>
              <a:rPr lang="nb-NO" sz="2800" dirty="0"/>
              <a:t> </a:t>
            </a:r>
            <a:r>
              <a:rPr lang="nb-NO" sz="2800" i="1" dirty="0" err="1"/>
              <a:t>process</a:t>
            </a:r>
            <a:r>
              <a:rPr lang="nb-NO" sz="2800" i="1" dirty="0"/>
              <a:t> </a:t>
            </a:r>
            <a:r>
              <a:rPr lang="nb-NO" sz="2800" i="1" dirty="0" err="1"/>
              <a:t>understanding</a:t>
            </a:r>
            <a:r>
              <a:rPr lang="nb-NO" sz="2800" i="1" dirty="0"/>
              <a:t> </a:t>
            </a:r>
            <a:r>
              <a:rPr lang="nb-NO" sz="2800" dirty="0"/>
              <a:t>of forest </a:t>
            </a:r>
            <a:r>
              <a:rPr lang="nb-NO" sz="2800" dirty="0" err="1"/>
              <a:t>ecosystems</a:t>
            </a:r>
            <a:r>
              <a:rPr lang="nb-NO" sz="2800" dirty="0"/>
              <a:t>, </a:t>
            </a:r>
            <a:r>
              <a:rPr lang="nb-NO" sz="2800" dirty="0" err="1"/>
              <a:t>using</a:t>
            </a:r>
            <a:r>
              <a:rPr lang="nb-NO" sz="2800" dirty="0"/>
              <a:t> </a:t>
            </a:r>
            <a:r>
              <a:rPr lang="nb-NO" sz="2800" dirty="0" err="1"/>
              <a:t>flux</a:t>
            </a:r>
            <a:r>
              <a:rPr lang="nb-NO" sz="2800" dirty="0"/>
              <a:t> </a:t>
            </a:r>
            <a:r>
              <a:rPr lang="nb-NO" sz="2800" dirty="0" err="1"/>
              <a:t>observations</a:t>
            </a:r>
            <a:r>
              <a:rPr lang="nb-NO" sz="2800" dirty="0"/>
              <a:t>, </a:t>
            </a:r>
            <a:r>
              <a:rPr lang="nb-NO" sz="2800" dirty="0" err="1"/>
              <a:t>remote</a:t>
            </a:r>
            <a:r>
              <a:rPr lang="nb-NO" sz="2800" dirty="0"/>
              <a:t> </a:t>
            </a:r>
            <a:r>
              <a:rPr lang="nb-NO" sz="2800" dirty="0" err="1"/>
              <a:t>sensing</a:t>
            </a:r>
            <a:r>
              <a:rPr lang="nb-NO" sz="2800" dirty="0"/>
              <a:t> and </a:t>
            </a:r>
            <a:r>
              <a:rPr lang="nb-NO" sz="2800" dirty="0" err="1"/>
              <a:t>detailed</a:t>
            </a:r>
            <a:r>
              <a:rPr lang="nb-NO" sz="2800" dirty="0"/>
              <a:t> </a:t>
            </a:r>
            <a:r>
              <a:rPr lang="nb-NO" sz="2800" dirty="0" err="1"/>
              <a:t>process</a:t>
            </a:r>
            <a:r>
              <a:rPr lang="nb-NO" sz="2800" dirty="0"/>
              <a:t> </a:t>
            </a:r>
            <a:r>
              <a:rPr lang="nb-NO" sz="2800" dirty="0" err="1"/>
              <a:t>modelling</a:t>
            </a:r>
            <a:r>
              <a:rPr lang="nb-NO" sz="2800" dirty="0"/>
              <a:t> </a:t>
            </a:r>
          </a:p>
          <a:p>
            <a:r>
              <a:rPr lang="nb-NO" sz="2800" dirty="0" err="1"/>
              <a:t>Compare</a:t>
            </a:r>
            <a:r>
              <a:rPr lang="nb-NO" sz="2800" dirty="0"/>
              <a:t> old-</a:t>
            </a:r>
            <a:r>
              <a:rPr lang="nb-NO" sz="2800" dirty="0" err="1"/>
              <a:t>growth</a:t>
            </a:r>
            <a:r>
              <a:rPr lang="nb-NO" sz="2800" dirty="0"/>
              <a:t> to </a:t>
            </a:r>
            <a:r>
              <a:rPr lang="nb-NO" sz="2800" dirty="0" err="1"/>
              <a:t>managed</a:t>
            </a:r>
            <a:r>
              <a:rPr lang="nb-NO" sz="2800" dirty="0"/>
              <a:t> forests</a:t>
            </a:r>
          </a:p>
          <a:p>
            <a:r>
              <a:rPr lang="nb-NO" sz="2800" dirty="0" err="1"/>
              <a:t>Evaluate</a:t>
            </a:r>
            <a:r>
              <a:rPr lang="nb-NO" sz="2800" dirty="0"/>
              <a:t> management </a:t>
            </a:r>
            <a:r>
              <a:rPr lang="nb-NO" sz="2800" dirty="0" err="1"/>
              <a:t>strategies</a:t>
            </a:r>
            <a:r>
              <a:rPr lang="nb-NO" sz="2800" dirty="0"/>
              <a:t> </a:t>
            </a:r>
            <a:r>
              <a:rPr lang="nb-NO" sz="2800" dirty="0" err="1"/>
              <a:t>with</a:t>
            </a:r>
            <a:r>
              <a:rPr lang="nb-NO" sz="2800" dirty="0"/>
              <a:t> stakeholders during </a:t>
            </a:r>
            <a:r>
              <a:rPr lang="nb-NO" sz="2800" dirty="0" err="1"/>
              <a:t>field</a:t>
            </a:r>
            <a:r>
              <a:rPr lang="nb-NO" sz="2800" dirty="0"/>
              <a:t> </a:t>
            </a:r>
            <a:r>
              <a:rPr lang="nb-NO" sz="2800" dirty="0" err="1"/>
              <a:t>visits</a:t>
            </a:r>
            <a:r>
              <a:rPr lang="nb-NO" sz="2800" dirty="0"/>
              <a:t> and workshops</a:t>
            </a:r>
          </a:p>
          <a:p>
            <a:r>
              <a:rPr lang="nb-NO" dirty="0"/>
              <a:t>Agent-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climate</a:t>
            </a:r>
            <a:r>
              <a:rPr lang="nb-NO" dirty="0"/>
              <a:t> scenario </a:t>
            </a:r>
            <a:r>
              <a:rPr lang="nb-NO" dirty="0" err="1"/>
              <a:t>modelling</a:t>
            </a:r>
            <a:r>
              <a:rPr lang="nb-NO" dirty="0"/>
              <a:t> of management alternatives up to 2100 </a:t>
            </a:r>
          </a:p>
          <a:p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242C77-CAE0-BDA4-0503-99476B7BA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99" y="-28475"/>
            <a:ext cx="3608629" cy="148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IBIO_LOGO">
            <a:extLst>
              <a:ext uri="{FF2B5EF4-FFF2-40B4-BE49-F238E27FC236}">
                <a16:creationId xmlns:a16="http://schemas.microsoft.com/office/drawing/2014/main" id="{D1D7DEF9-F49B-1F66-98E1-508F7C6BD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928" y="92692"/>
            <a:ext cx="1393960" cy="69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45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U-template 16:9">
  <a:themeElements>
    <a:clrScheme name="LU_2017-03-02">
      <a:dk1>
        <a:srgbClr val="000000"/>
      </a:dk1>
      <a:lt1>
        <a:srgbClr val="FFFFFF"/>
      </a:lt1>
      <a:dk2>
        <a:srgbClr val="2F2B28"/>
      </a:dk2>
      <a:lt2>
        <a:srgbClr val="D0CCB6"/>
      </a:lt2>
      <a:accent1>
        <a:srgbClr val="894E11"/>
      </a:accent1>
      <a:accent2>
        <a:srgbClr val="E3B6BB"/>
      </a:accent2>
      <a:accent3>
        <a:srgbClr val="ABC9D4"/>
      </a:accent3>
      <a:accent4>
        <a:srgbClr val="9EC0AA"/>
      </a:accent4>
      <a:accent5>
        <a:srgbClr val="D0CCB6"/>
      </a:accent5>
      <a:accent6>
        <a:srgbClr val="B1AA9F"/>
      </a:accent6>
      <a:hlink>
        <a:srgbClr val="00006D"/>
      </a:hlink>
      <a:folHlink>
        <a:srgbClr val="894E11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U-template-ENG-2022-16-9-tillg" id="{1ABF92B8-4AB5-FD42-8FA8-D8CC107D75A0}" vid="{0E886F46-7A99-7346-B521-931937163E05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21771</TotalTime>
  <Words>712</Words>
  <Application>Microsoft Office PowerPoint</Application>
  <PresentationFormat>Widescreen</PresentationFormat>
  <Paragraphs>101</Paragraphs>
  <Slides>9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Helvetica Light</vt:lpstr>
      <vt:lpstr>OpenSans-Bold</vt:lpstr>
      <vt:lpstr>Systemtypsnitt normalt</vt:lpstr>
      <vt:lpstr>Times New Roman</vt:lpstr>
      <vt:lpstr>Office-tema</vt:lpstr>
      <vt:lpstr>1_Office-tema</vt:lpstr>
      <vt:lpstr>LU-template 16:9</vt:lpstr>
      <vt:lpstr>Tema de Office</vt:lpstr>
      <vt:lpstr>Usage of long-term forest research networks to advance understanding of ecosystem services – CLIMB-FOREST</vt:lpstr>
      <vt:lpstr>CLImate Mitigation and Bioeconomy pathways for sustainable FORESTry   </vt:lpstr>
      <vt:lpstr>CLIMB-FOREST structure</vt:lpstr>
      <vt:lpstr>CLIMB-FOREST in a nut-shell</vt:lpstr>
      <vt:lpstr>WP2: «Data assessment of processes  and their impacts on biodiversity  and climate effects on forests” </vt:lpstr>
      <vt:lpstr>Management and multiple climate effects – WP2</vt:lpstr>
      <vt:lpstr>PowerPoint-presentasjon</vt:lpstr>
      <vt:lpstr>PowerPoint-presentasjon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Mini-Glossary: Carbon fluxes at the ecosystem scale</dc:title>
  <dc:creator>Holger Lange</dc:creator>
  <cp:lastModifiedBy>Holger Lange</cp:lastModifiedBy>
  <cp:revision>27</cp:revision>
  <dcterms:created xsi:type="dcterms:W3CDTF">2021-12-21T14:19:45Z</dcterms:created>
  <dcterms:modified xsi:type="dcterms:W3CDTF">2023-04-24T17:13:09Z</dcterms:modified>
</cp:coreProperties>
</file>