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82" r:id="rId2"/>
    <p:sldId id="283" r:id="rId3"/>
    <p:sldId id="284" r:id="rId4"/>
    <p:sldId id="285" r:id="rId5"/>
    <p:sldId id="286" r:id="rId6"/>
    <p:sldId id="287" r:id="rId7"/>
    <p:sldId id="288" r:id="rId8"/>
    <p:sldId id="290" r:id="rId9"/>
    <p:sldId id="289" r:id="rId10"/>
    <p:sldId id="291" r:id="rId11"/>
    <p:sldId id="292" r:id="rId12"/>
    <p:sldId id="293" r:id="rId13"/>
    <p:sldId id="294" r:id="rId14"/>
    <p:sldId id="29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7E1"/>
    <a:srgbClr val="287EF3"/>
    <a:srgbClr val="FFE11D"/>
    <a:srgbClr val="7E4BB5"/>
    <a:srgbClr val="0072BC"/>
    <a:srgbClr val="287DF0"/>
    <a:srgbClr val="38A1B6"/>
    <a:srgbClr val="7D3CB2"/>
    <a:srgbClr val="F0F0F0"/>
    <a:srgbClr val="486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6DEE52-1322-4B5D-8FBC-47E27A188BC8}" v="711" dt="2023-04-20T12:48:41.196"/>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8" autoAdjust="0"/>
    <p:restoredTop sz="85152" autoAdjust="0"/>
  </p:normalViewPr>
  <p:slideViewPr>
    <p:cSldViewPr snapToGrid="0" showGuides="1">
      <p:cViewPr varScale="1">
        <p:scale>
          <a:sx n="87" d="100"/>
          <a:sy n="87" d="100"/>
        </p:scale>
        <p:origin x="57" y="141"/>
      </p:cViewPr>
      <p:guideLst>
        <p:guide orient="horz" pos="2183"/>
        <p:guide pos="386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5F41A-F8BA-4EFA-83E7-9FE95D6BB3FA}" type="datetimeFigureOut">
              <a:rPr lang="zh-CN" altLang="en-US" smtClean="0"/>
              <a:t>2023/4/25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443EF-7B03-4C2B-8B95-CD456034D802}" type="slidenum">
              <a:rPr lang="zh-CN" altLang="en-US" smtClean="0"/>
              <a:t>‹#›</a:t>
            </a:fld>
            <a:endParaRPr lang="zh-CN" altLang="en-US"/>
          </a:p>
        </p:txBody>
      </p:sp>
    </p:spTree>
    <p:extLst>
      <p:ext uri="{BB962C8B-B14F-4D97-AF65-F5344CB8AC3E}">
        <p14:creationId xmlns:p14="http://schemas.microsoft.com/office/powerpoint/2010/main" val="320331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Hello everybody, my name‘s Ying Hou, a PhD student, you can see my co-authors and we come from Tsinghua University and Chinese Academy of Science. The study I’m </a:t>
            </a:r>
            <a:r>
              <a:rPr lang="en-US" altLang="zh-CN" sz="1800" kern="100" dirty="0" err="1">
                <a:effectLst/>
                <a:latin typeface="Calibri" panose="020F0502020204030204" pitchFamily="34" charset="0"/>
                <a:ea typeface="宋体" panose="02010600030101010101" pitchFamily="2" charset="-122"/>
                <a:cs typeface="Times New Roman" panose="02020603050405020304" pitchFamily="18" charset="0"/>
              </a:rPr>
              <a:t>gonna</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 present here today is about global runoff evaluation. So our aim is to evaluate how well climate, hydrological, and land surface models simulate runoff. </a:t>
            </a:r>
          </a:p>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To carry out this study, we started by selecting 840 catchments based on strict criteria to represent a broad range of climate conditions. And we then evaluated them using global models from CMIP6, ISIMIP2a and GLDAS-2.0. Finally we compared, the simulated runoff with observations using a river routing model, </a:t>
            </a:r>
            <a:r>
              <a:rPr lang="en-US" altLang="zh-CN" sz="1800" kern="100" dirty="0" err="1">
                <a:effectLst/>
                <a:latin typeface="Calibri" panose="020F0502020204030204" pitchFamily="34" charset="0"/>
                <a:ea typeface="宋体" panose="02010600030101010101" pitchFamily="2" charset="-122"/>
                <a:cs typeface="Times New Roman" panose="02020603050405020304" pitchFamily="18" charset="0"/>
              </a:rPr>
              <a:t>CaMa</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-Flood with four statistical metrics.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4BF443EF-7B03-4C2B-8B95-CD456034D802}" type="slidenum">
              <a:rPr lang="zh-CN" altLang="en-US" smtClean="0"/>
              <a:t>1</a:t>
            </a:fld>
            <a:endParaRPr lang="zh-CN" altLang="en-US"/>
          </a:p>
        </p:txBody>
      </p:sp>
    </p:spTree>
    <p:extLst>
      <p:ext uri="{BB962C8B-B14F-4D97-AF65-F5344CB8AC3E}">
        <p14:creationId xmlns:p14="http://schemas.microsoft.com/office/powerpoint/2010/main" val="3402270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10</a:t>
            </a:fld>
            <a:endParaRPr lang="zh-CN" altLang="en-US"/>
          </a:p>
        </p:txBody>
      </p:sp>
    </p:spTree>
    <p:extLst>
      <p:ext uri="{BB962C8B-B14F-4D97-AF65-F5344CB8AC3E}">
        <p14:creationId xmlns:p14="http://schemas.microsoft.com/office/powerpoint/2010/main" val="1130208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11</a:t>
            </a:fld>
            <a:endParaRPr lang="zh-CN" altLang="en-US"/>
          </a:p>
        </p:txBody>
      </p:sp>
    </p:spTree>
    <p:extLst>
      <p:ext uri="{BB962C8B-B14F-4D97-AF65-F5344CB8AC3E}">
        <p14:creationId xmlns:p14="http://schemas.microsoft.com/office/powerpoint/2010/main" val="22834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12</a:t>
            </a:fld>
            <a:endParaRPr lang="zh-CN" altLang="en-US"/>
          </a:p>
        </p:txBody>
      </p:sp>
    </p:spTree>
    <p:extLst>
      <p:ext uri="{BB962C8B-B14F-4D97-AF65-F5344CB8AC3E}">
        <p14:creationId xmlns:p14="http://schemas.microsoft.com/office/powerpoint/2010/main" val="2680923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13</a:t>
            </a:fld>
            <a:endParaRPr lang="zh-CN" altLang="en-US"/>
          </a:p>
        </p:txBody>
      </p:sp>
    </p:spTree>
    <p:extLst>
      <p:ext uri="{BB962C8B-B14F-4D97-AF65-F5344CB8AC3E}">
        <p14:creationId xmlns:p14="http://schemas.microsoft.com/office/powerpoint/2010/main" val="1677032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14</a:t>
            </a:fld>
            <a:endParaRPr lang="zh-CN" altLang="en-US"/>
          </a:p>
        </p:txBody>
      </p:sp>
    </p:spTree>
    <p:extLst>
      <p:ext uri="{BB962C8B-B14F-4D97-AF65-F5344CB8AC3E}">
        <p14:creationId xmlns:p14="http://schemas.microsoft.com/office/powerpoint/2010/main" val="164172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just"/>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From this objective and methods, we came to some results. One of them is that, in models forced with reanalyzed climate datasets, the model uncertainties are consistently larger in GLDAS than in ISIMIP2a, and model uncertainties generally result in a larger modeled streamflow uncertainty</a:t>
            </a:r>
            <a:r>
              <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rPr>
              <a:t> than that induced by different climatic forcings.</a:t>
            </a:r>
          </a:p>
          <a:p>
            <a:pPr algn="l"/>
            <a:r>
              <a:rPr lang="en-US" altLang="zh-CN" sz="2800" b="0" i="0" dirty="0">
                <a:solidFill>
                  <a:srgbClr val="D1D5DB"/>
                </a:solidFill>
                <a:effectLst/>
                <a:latin typeface="Söhne"/>
              </a:rPr>
              <a:t>This is currently the most comprehensive runoff evaluation work. </a:t>
            </a:r>
            <a:r>
              <a:rPr lang="en-US" altLang="zh-CN" sz="1800" kern="100" dirty="0">
                <a:effectLst/>
                <a:latin typeface="Calibri" panose="020F0502020204030204" pitchFamily="34" charset="0"/>
                <a:ea typeface="宋体" panose="02010600030101010101" pitchFamily="2" charset="-122"/>
                <a:cs typeface="Times New Roman" panose="02020603050405020304" pitchFamily="18" charset="0"/>
              </a:rPr>
              <a:t>So for to know more about how we evaluate these products and get more insights on uncertainty analysis. Please visit my PICO number 4 point 11, Thank you very much.</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2</a:t>
            </a:fld>
            <a:endParaRPr lang="zh-CN" altLang="en-US"/>
          </a:p>
        </p:txBody>
      </p:sp>
    </p:spTree>
    <p:extLst>
      <p:ext uri="{BB962C8B-B14F-4D97-AF65-F5344CB8AC3E}">
        <p14:creationId xmlns:p14="http://schemas.microsoft.com/office/powerpoint/2010/main" val="264860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3</a:t>
            </a:fld>
            <a:endParaRPr lang="zh-CN" altLang="en-US"/>
          </a:p>
        </p:txBody>
      </p:sp>
    </p:spTree>
    <p:extLst>
      <p:ext uri="{BB962C8B-B14F-4D97-AF65-F5344CB8AC3E}">
        <p14:creationId xmlns:p14="http://schemas.microsoft.com/office/powerpoint/2010/main" val="3918338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4</a:t>
            </a:fld>
            <a:endParaRPr lang="zh-CN" altLang="en-US"/>
          </a:p>
        </p:txBody>
      </p:sp>
    </p:spTree>
    <p:extLst>
      <p:ext uri="{BB962C8B-B14F-4D97-AF65-F5344CB8AC3E}">
        <p14:creationId xmlns:p14="http://schemas.microsoft.com/office/powerpoint/2010/main" val="263023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5</a:t>
            </a:fld>
            <a:endParaRPr lang="zh-CN" altLang="en-US"/>
          </a:p>
        </p:txBody>
      </p:sp>
    </p:spTree>
    <p:extLst>
      <p:ext uri="{BB962C8B-B14F-4D97-AF65-F5344CB8AC3E}">
        <p14:creationId xmlns:p14="http://schemas.microsoft.com/office/powerpoint/2010/main" val="1275857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6</a:t>
            </a:fld>
            <a:endParaRPr lang="zh-CN" altLang="en-US"/>
          </a:p>
        </p:txBody>
      </p:sp>
    </p:spTree>
    <p:extLst>
      <p:ext uri="{BB962C8B-B14F-4D97-AF65-F5344CB8AC3E}">
        <p14:creationId xmlns:p14="http://schemas.microsoft.com/office/powerpoint/2010/main" val="27549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7</a:t>
            </a:fld>
            <a:endParaRPr lang="zh-CN" altLang="en-US"/>
          </a:p>
        </p:txBody>
      </p:sp>
    </p:spTree>
    <p:extLst>
      <p:ext uri="{BB962C8B-B14F-4D97-AF65-F5344CB8AC3E}">
        <p14:creationId xmlns:p14="http://schemas.microsoft.com/office/powerpoint/2010/main" val="320504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8</a:t>
            </a:fld>
            <a:endParaRPr lang="zh-CN" altLang="en-US"/>
          </a:p>
        </p:txBody>
      </p:sp>
    </p:spTree>
    <p:extLst>
      <p:ext uri="{BB962C8B-B14F-4D97-AF65-F5344CB8AC3E}">
        <p14:creationId xmlns:p14="http://schemas.microsoft.com/office/powerpoint/2010/main" val="187315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BF443EF-7B03-4C2B-8B95-CD456034D802}" type="slidenum">
              <a:rPr lang="zh-CN" altLang="en-US" smtClean="0"/>
              <a:t>9</a:t>
            </a:fld>
            <a:endParaRPr lang="zh-CN" altLang="en-US"/>
          </a:p>
        </p:txBody>
      </p:sp>
    </p:spTree>
    <p:extLst>
      <p:ext uri="{BB962C8B-B14F-4D97-AF65-F5344CB8AC3E}">
        <p14:creationId xmlns:p14="http://schemas.microsoft.com/office/powerpoint/2010/main" val="149047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CBA49BA-8770-4ED4-A7B3-BDA49A035A71}" type="datetime1">
              <a:rPr lang="zh-CN" altLang="en-US" smtClean="0"/>
              <a:t>2023/4/25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298235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BCE1550-25B1-45C0-A593-B49B8FABB6DC}" type="datetime1">
              <a:rPr lang="zh-CN" altLang="en-US" smtClean="0"/>
              <a:t>2023/4/25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312988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A6EFB8AD-78A7-4EB9-B21A-E270AEFF7819}" type="datetime1">
              <a:rPr lang="zh-CN" altLang="en-US" smtClean="0"/>
              <a:t>2023/4/25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332985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FD46157-FD6B-49C4-9600-B5040BE41E9E}" type="datetime1">
              <a:rPr lang="zh-CN" altLang="en-US" smtClean="0"/>
              <a:t>2023/4/25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3862976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B3C4FB4-D50E-4A51-8373-A01BB7DC83D5}" type="datetime1">
              <a:rPr lang="zh-CN" altLang="en-US" smtClean="0"/>
              <a:t>2023/4/25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39602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51F23065-85AC-4964-B1D9-4AD44AC32ACB}" type="datetime1">
              <a:rPr lang="zh-CN" altLang="en-US" smtClean="0"/>
              <a:t>2023/4/25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2090016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A586A918-C810-4664-9D4F-AF9C562FC529}" type="datetime1">
              <a:rPr lang="zh-CN" altLang="en-US" smtClean="0"/>
              <a:t>2023/4/25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512365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6529172-49BA-4DC2-B817-9D71EB81FF0F}" type="datetime1">
              <a:rPr lang="zh-CN" altLang="en-US" smtClean="0"/>
              <a:t>2023/4/25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3389470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8FE9B-2C83-401F-9D09-9C375DDE8220}" type="datetime1">
              <a:rPr lang="zh-CN" altLang="en-US" smtClean="0"/>
              <a:t>2023/4/25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2379952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50A273D-41E0-4B01-8921-264212846978}" type="datetime1">
              <a:rPr lang="zh-CN" altLang="en-US" smtClean="0"/>
              <a:t>2023/4/25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1599534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B3A1F00-A05D-4E19-821A-CCE3585E7D1C}" type="datetime1">
              <a:rPr lang="zh-CN" altLang="en-US" smtClean="0"/>
              <a:t>2023/4/25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299778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F91B6-B059-4DC1-BEEF-DA9A993DFAF4}" type="datetime1">
              <a:rPr lang="zh-CN" altLang="en-US" smtClean="0"/>
              <a:t>2023/4/25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F26C5-4290-4EF5-B1BE-4F6EA592543B}" type="slidenum">
              <a:rPr lang="zh-CN" altLang="en-US" smtClean="0"/>
              <a:t>‹#›</a:t>
            </a:fld>
            <a:endParaRPr lang="zh-CN" altLang="en-US"/>
          </a:p>
        </p:txBody>
      </p:sp>
    </p:spTree>
    <p:extLst>
      <p:ext uri="{BB962C8B-B14F-4D97-AF65-F5344CB8AC3E}">
        <p14:creationId xmlns:p14="http://schemas.microsoft.com/office/powerpoint/2010/main" val="3417496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jp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1.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32.jpe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jp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34.jp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16.sv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22.jpeg"/><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11" Type="http://schemas.openxmlformats.org/officeDocument/2006/relationships/image" Target="../media/image4.png"/><Relationship Id="rId5" Type="http://schemas.openxmlformats.org/officeDocument/2006/relationships/image" Target="../media/image20.jp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png"/><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3.png"/><Relationship Id="rId2" Type="http://schemas.openxmlformats.org/officeDocument/2006/relationships/notesSlide" Target="../notesSlides/notesSlide5.xml"/><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slide" Target="slide7.xml"/><Relationship Id="rId4" Type="http://schemas.openxmlformats.org/officeDocument/2006/relationships/image" Target="../media/image7.png"/><Relationship Id="rId9" Type="http://schemas.openxmlformats.org/officeDocument/2006/relationships/slide" Target="slide6.xm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4.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png"/><Relationship Id="rId2" Type="http://schemas.openxmlformats.org/officeDocument/2006/relationships/notesSlide" Target="../notesSlides/notesSlide7.xml"/><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25.wmf"/><Relationship Id="rId11" Type="http://schemas.openxmlformats.org/officeDocument/2006/relationships/image" Target="../media/image2.png"/><Relationship Id="rId5" Type="http://schemas.openxmlformats.org/officeDocument/2006/relationships/oleObject" Target="../embeddings/oleObject2.bin"/><Relationship Id="rId15" Type="http://schemas.openxmlformats.org/officeDocument/2006/relationships/image" Target="../media/image15.png"/><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4.bin"/><Relationship Id="rId1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jp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6.svg"/><Relationship Id="rId4" Type="http://schemas.openxmlformats.org/officeDocument/2006/relationships/image" Target="../media/image2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0.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7EF3"/>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E576264-FB61-6FED-A0EB-1CB0F3B0746C}"/>
              </a:ext>
            </a:extLst>
          </p:cNvPr>
          <p:cNvSpPr/>
          <p:nvPr/>
        </p:nvSpPr>
        <p:spPr>
          <a:xfrm>
            <a:off x="-6471" y="0"/>
            <a:ext cx="12191999" cy="6858000"/>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6" name="矩形 45">
            <a:extLst>
              <a:ext uri="{FF2B5EF4-FFF2-40B4-BE49-F238E27FC236}">
                <a16:creationId xmlns:a16="http://schemas.microsoft.com/office/drawing/2014/main" id="{A2BBA5ED-BAFD-6AAE-7E24-4C8816F0745E}"/>
              </a:ext>
            </a:extLst>
          </p:cNvPr>
          <p:cNvSpPr/>
          <p:nvPr/>
        </p:nvSpPr>
        <p:spPr>
          <a:xfrm>
            <a:off x="-6471" y="0"/>
            <a:ext cx="12191999" cy="6858000"/>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2" name="矩形 11">
            <a:extLst>
              <a:ext uri="{FF2B5EF4-FFF2-40B4-BE49-F238E27FC236}">
                <a16:creationId xmlns:a16="http://schemas.microsoft.com/office/drawing/2014/main" id="{5793B417-774F-3BBF-B16D-55CEF11C1FD5}"/>
              </a:ext>
            </a:extLst>
          </p:cNvPr>
          <p:cNvSpPr/>
          <p:nvPr/>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1" name="矩形 10">
            <a:extLst>
              <a:ext uri="{FF2B5EF4-FFF2-40B4-BE49-F238E27FC236}">
                <a16:creationId xmlns:a16="http://schemas.microsoft.com/office/drawing/2014/main" id="{0182A7A5-36BE-3BBC-F222-AC001F920548}"/>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黑暗中的一棵树&#10;&#10;低可信度描述已自动生成">
            <a:extLst>
              <a:ext uri="{FF2B5EF4-FFF2-40B4-BE49-F238E27FC236}">
                <a16:creationId xmlns:a16="http://schemas.microsoft.com/office/drawing/2014/main" id="{61A7AFBF-62EB-0AC8-0D54-3ED54F7B878D}"/>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97876" y="1950705"/>
            <a:ext cx="11783591" cy="4375946"/>
          </a:xfrm>
          <a:prstGeom prst="rect">
            <a:avLst/>
          </a:prstGeom>
        </p:spPr>
      </p:pic>
      <p:pic>
        <p:nvPicPr>
          <p:cNvPr id="15" name="图片 14" descr="徽标&#10;&#10;描述已自动生成">
            <a:extLst>
              <a:ext uri="{FF2B5EF4-FFF2-40B4-BE49-F238E27FC236}">
                <a16:creationId xmlns:a16="http://schemas.microsoft.com/office/drawing/2014/main" id="{027B80A4-AF28-F201-28E3-E99C0EC6B0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7" name="图片 16" descr="QR 代码&#10;&#10;描述已自动生成">
            <a:extLst>
              <a:ext uri="{FF2B5EF4-FFF2-40B4-BE49-F238E27FC236}">
                <a16:creationId xmlns:a16="http://schemas.microsoft.com/office/drawing/2014/main" id="{4D1A3FD9-C9D3-B7DD-CA5F-2AE517AF81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9" name="图片 18" descr="徽标&#10;&#10;中度可信度描述已自动生成">
            <a:extLst>
              <a:ext uri="{FF2B5EF4-FFF2-40B4-BE49-F238E27FC236}">
                <a16:creationId xmlns:a16="http://schemas.microsoft.com/office/drawing/2014/main" id="{E2658678-76DB-4534-7357-A99F0C06FD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sp>
        <p:nvSpPr>
          <p:cNvPr id="3" name="TextBox 90">
            <a:extLst>
              <a:ext uri="{FF2B5EF4-FFF2-40B4-BE49-F238E27FC236}">
                <a16:creationId xmlns:a16="http://schemas.microsoft.com/office/drawing/2014/main" id="{0E267E00-291E-765E-2FAD-635729FA577C}"/>
              </a:ext>
            </a:extLst>
          </p:cNvPr>
          <p:cNvSpPr txBox="1"/>
          <p:nvPr/>
        </p:nvSpPr>
        <p:spPr>
          <a:xfrm>
            <a:off x="2081114" y="139365"/>
            <a:ext cx="7938274" cy="1077218"/>
          </a:xfrm>
          <a:prstGeom prst="rect">
            <a:avLst/>
          </a:prstGeom>
          <a:noFill/>
        </p:spPr>
        <p:txBody>
          <a:bodyPr wrap="square" rtlCol="0">
            <a:spAutoFit/>
          </a:bodyPr>
          <a:lstStyle/>
          <a:p>
            <a: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pPr>
            <a:r>
              <a:rPr lang="en-US" altLang="zh-CN" sz="2400" kern="100" dirty="0">
                <a:solidFill>
                  <a:srgbClr val="287EF3"/>
                </a:solidFill>
                <a:latin typeface="Source Sans Pro SemiBold" panose="020B0604020202020204" pitchFamily="34" charset="0"/>
                <a:ea typeface="宋体" panose="02010600030101010101" pitchFamily="2" charset="-122"/>
              </a:rPr>
              <a:t>Ying Hou</a:t>
            </a:r>
            <a:r>
              <a:rPr lang="en-US" altLang="zh-CN" sz="2400" kern="100" baseline="30000" dirty="0">
                <a:solidFill>
                  <a:srgbClr val="287EF3"/>
                </a:solidFill>
                <a:latin typeface="Source Sans Pro SemiBold" panose="020B0604020202020204" pitchFamily="34" charset="0"/>
                <a:ea typeface="宋体" panose="02010600030101010101" pitchFamily="2" charset="-122"/>
              </a:rPr>
              <a:t>1</a:t>
            </a:r>
            <a:r>
              <a:rPr lang="en-US" altLang="zh-CN" sz="2400" kern="100" dirty="0">
                <a:solidFill>
                  <a:srgbClr val="287EF3"/>
                </a:solidFill>
                <a:latin typeface="Source Sans Pro SemiBold" panose="020B0604020202020204" pitchFamily="34" charset="0"/>
                <a:ea typeface="宋体" panose="02010600030101010101" pitchFamily="2" charset="-122"/>
              </a:rPr>
              <a:t>, Hui Guo</a:t>
            </a:r>
            <a:r>
              <a:rPr lang="en-US" altLang="zh-CN" sz="2400" kern="100" baseline="30000" dirty="0">
                <a:solidFill>
                  <a:srgbClr val="287EF3"/>
                </a:solidFill>
                <a:latin typeface="Source Sans Pro SemiBold" panose="020B0604020202020204" pitchFamily="34" charset="0"/>
                <a:ea typeface="宋体" panose="02010600030101010101" pitchFamily="2" charset="-122"/>
              </a:rPr>
              <a:t>1</a:t>
            </a:r>
            <a:r>
              <a:rPr lang="en-US" altLang="zh-CN" sz="2400" kern="100" dirty="0">
                <a:solidFill>
                  <a:srgbClr val="287EF3"/>
                </a:solidFill>
                <a:latin typeface="Source Sans Pro SemiBold" panose="020B0604020202020204" pitchFamily="34" charset="0"/>
                <a:ea typeface="宋体" panose="02010600030101010101" pitchFamily="2" charset="-122"/>
              </a:rPr>
              <a:t>, </a:t>
            </a:r>
            <a:r>
              <a:rPr lang="en-US" altLang="zh-CN" sz="2400" kern="100" dirty="0" err="1">
                <a:solidFill>
                  <a:srgbClr val="287EF3"/>
                </a:solidFill>
                <a:latin typeface="Source Sans Pro SemiBold" panose="020B0604020202020204" pitchFamily="34" charset="0"/>
                <a:ea typeface="宋体" panose="02010600030101010101" pitchFamily="2" charset="-122"/>
              </a:rPr>
              <a:t>Yuting</a:t>
            </a:r>
            <a:r>
              <a:rPr lang="en-US" altLang="zh-CN" sz="2400" kern="100" dirty="0">
                <a:solidFill>
                  <a:srgbClr val="287EF3"/>
                </a:solidFill>
                <a:latin typeface="Source Sans Pro SemiBold" panose="020B0604020202020204" pitchFamily="34" charset="0"/>
                <a:ea typeface="宋体" panose="02010600030101010101" pitchFamily="2" charset="-122"/>
              </a:rPr>
              <a:t> Yang</a:t>
            </a:r>
            <a:r>
              <a:rPr lang="en-US" altLang="zh-CN" sz="2400" kern="100" baseline="30000" dirty="0">
                <a:solidFill>
                  <a:srgbClr val="287EF3"/>
                </a:solidFill>
                <a:latin typeface="Source Sans Pro SemiBold" panose="020B0604020202020204" pitchFamily="34" charset="0"/>
                <a:ea typeface="宋体" panose="02010600030101010101" pitchFamily="2" charset="-122"/>
              </a:rPr>
              <a:t>1</a:t>
            </a:r>
            <a:r>
              <a:rPr lang="en-US" altLang="zh-CN" sz="2400" kern="100" dirty="0">
                <a:solidFill>
                  <a:srgbClr val="287EF3"/>
                </a:solidFill>
                <a:latin typeface="Source Sans Pro SemiBold" panose="020B0604020202020204" pitchFamily="34" charset="0"/>
                <a:ea typeface="宋体" panose="02010600030101010101" pitchFamily="2" charset="-122"/>
              </a:rPr>
              <a:t>, </a:t>
            </a:r>
            <a:r>
              <a:rPr lang="en-US" altLang="zh-CN" sz="2400" kern="100" dirty="0" err="1">
                <a:solidFill>
                  <a:srgbClr val="287EF3"/>
                </a:solidFill>
                <a:latin typeface="Source Sans Pro SemiBold" panose="020B0604020202020204" pitchFamily="34" charset="0"/>
                <a:ea typeface="宋体" panose="02010600030101010101" pitchFamily="2" charset="-122"/>
              </a:rPr>
              <a:t>Wenbin</a:t>
            </a:r>
            <a:r>
              <a:rPr lang="en-US" altLang="zh-CN" sz="2400" kern="100" dirty="0">
                <a:solidFill>
                  <a:srgbClr val="287EF3"/>
                </a:solidFill>
                <a:latin typeface="Source Sans Pro SemiBold" panose="020B0604020202020204" pitchFamily="34" charset="0"/>
                <a:ea typeface="宋体" panose="02010600030101010101" pitchFamily="2" charset="-122"/>
              </a:rPr>
              <a:t> Liu</a:t>
            </a:r>
            <a:r>
              <a:rPr lang="en-US" altLang="zh-CN" sz="2400" kern="100" baseline="30000" dirty="0">
                <a:solidFill>
                  <a:srgbClr val="287EF3"/>
                </a:solidFill>
                <a:latin typeface="Source Sans Pro SemiBold" panose="020B0604020202020204" pitchFamily="34" charset="0"/>
                <a:ea typeface="宋体" panose="02010600030101010101" pitchFamily="2" charset="-122"/>
              </a:rPr>
              <a:t>2</a:t>
            </a:r>
            <a:endParaRPr lang="zh-CN" altLang="en-US" sz="2400" kern="100" baseline="30000" dirty="0">
              <a:solidFill>
                <a:srgbClr val="287EF3"/>
              </a:solidFill>
              <a:latin typeface="Source Sans Pro SemiBold" panose="020B0604020202020204" pitchFamily="34" charset="0"/>
              <a:ea typeface="宋体" panose="02010600030101010101" pitchFamily="2" charset="-122"/>
            </a:endParaRPr>
          </a:p>
          <a:p>
            <a: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pPr>
            <a:r>
              <a:rPr lang="en-US" altLang="zh-CN" sz="2000" i="1" kern="100" baseline="30000" dirty="0">
                <a:solidFill>
                  <a:srgbClr val="287EF3"/>
                </a:solidFill>
                <a:latin typeface="Source Sans Pro SemiBold" panose="020B0604020202020204" pitchFamily="34" charset="0"/>
                <a:ea typeface="宋体" panose="02010600030101010101" pitchFamily="2" charset="-122"/>
              </a:rPr>
              <a:t>1</a:t>
            </a:r>
            <a:r>
              <a:rPr lang="en-US" altLang="zh-CN" sz="2000" i="1" kern="100" dirty="0">
                <a:solidFill>
                  <a:srgbClr val="287EF3"/>
                </a:solidFill>
                <a:latin typeface="Source Sans Pro SemiBold" panose="020B0604020202020204" pitchFamily="34" charset="0"/>
                <a:ea typeface="宋体" panose="02010600030101010101" pitchFamily="2" charset="-122"/>
              </a:rPr>
              <a:t>Tsinghua University, </a:t>
            </a:r>
            <a:r>
              <a:rPr lang="en-US" altLang="zh-CN" sz="2000" i="1" kern="100" baseline="30000" dirty="0">
                <a:solidFill>
                  <a:srgbClr val="287EF3"/>
                </a:solidFill>
                <a:latin typeface="Source Sans Pro SemiBold" panose="020B0604020202020204" pitchFamily="34" charset="0"/>
                <a:ea typeface="宋体" panose="02010600030101010101" pitchFamily="2" charset="-122"/>
              </a:rPr>
              <a:t>2</a:t>
            </a:r>
            <a:r>
              <a:rPr lang="en-US" altLang="zh-CN" sz="2000" i="1" kern="100" dirty="0">
                <a:solidFill>
                  <a:srgbClr val="287EF3"/>
                </a:solidFill>
                <a:latin typeface="Source Sans Pro SemiBold" panose="020B0604020202020204" pitchFamily="34" charset="0"/>
                <a:ea typeface="宋体" panose="02010600030101010101" pitchFamily="2" charset="-122"/>
              </a:rPr>
              <a:t>Chinese Academy of Sciences</a:t>
            </a:r>
          </a:p>
          <a:p>
            <a: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pPr>
            <a:r>
              <a:rPr lang="en-US" altLang="zh-CN" sz="2000" i="1" u="sng" kern="100" dirty="0">
                <a:solidFill>
                  <a:srgbClr val="287EF3"/>
                </a:solidFill>
                <a:latin typeface="Source Sans Pro SemiBold" panose="020B0604020202020204" pitchFamily="34" charset="0"/>
                <a:ea typeface="宋体" panose="02010600030101010101" pitchFamily="2" charset="-122"/>
              </a:rPr>
              <a:t>hy20@mails.tsinghua.edu.cn</a:t>
            </a:r>
          </a:p>
        </p:txBody>
      </p:sp>
      <p:pic>
        <p:nvPicPr>
          <p:cNvPr id="22" name="图片 21">
            <a:extLst>
              <a:ext uri="{FF2B5EF4-FFF2-40B4-BE49-F238E27FC236}">
                <a16:creationId xmlns:a16="http://schemas.microsoft.com/office/drawing/2014/main" id="{83953012-B22A-5C6B-344B-D9AB593D1045}"/>
              </a:ext>
            </a:extLst>
          </p:cNvPr>
          <p:cNvPicPr>
            <a:picLocks noChangeAspect="1"/>
          </p:cNvPicPr>
          <p:nvPr/>
        </p:nvPicPr>
        <p:blipFill rotWithShape="1">
          <a:blip r:embed="rId8"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pic>
        <p:nvPicPr>
          <p:cNvPr id="36" name="图片 35">
            <a:extLst>
              <a:ext uri="{FF2B5EF4-FFF2-40B4-BE49-F238E27FC236}">
                <a16:creationId xmlns:a16="http://schemas.microsoft.com/office/drawing/2014/main" id="{CFDA8832-8E85-1774-242B-7F8F8A1208FF}"/>
              </a:ext>
            </a:extLst>
          </p:cNvPr>
          <p:cNvPicPr>
            <a:picLocks noChangeAspect="1"/>
          </p:cNvPicPr>
          <p:nvPr/>
        </p:nvPicPr>
        <p:blipFill>
          <a:blip r:embed="rId9">
            <a:alphaModFix amt="95000"/>
            <a:extLst>
              <a:ext uri="{28A0092B-C50C-407E-A947-70E740481C1C}">
                <a14:useLocalDpi xmlns:a14="http://schemas.microsoft.com/office/drawing/2010/main" val="0"/>
              </a:ext>
            </a:extLst>
          </a:blip>
          <a:srcRect/>
          <a:stretch>
            <a:fillRect/>
          </a:stretch>
        </p:blipFill>
        <p:spPr bwMode="auto">
          <a:xfrm>
            <a:off x="749575" y="3872589"/>
            <a:ext cx="2403108" cy="1420215"/>
          </a:xfrm>
          <a:prstGeom prst="rect">
            <a:avLst/>
          </a:prstGeom>
          <a:noFill/>
        </p:spPr>
      </p:pic>
      <p:grpSp>
        <p:nvGrpSpPr>
          <p:cNvPr id="39" name="组合 38">
            <a:extLst>
              <a:ext uri="{FF2B5EF4-FFF2-40B4-BE49-F238E27FC236}">
                <a16:creationId xmlns:a16="http://schemas.microsoft.com/office/drawing/2014/main" id="{19C8999B-E998-B8DC-0908-7AD4FCC9EA93}"/>
              </a:ext>
            </a:extLst>
          </p:cNvPr>
          <p:cNvGrpSpPr/>
          <p:nvPr/>
        </p:nvGrpSpPr>
        <p:grpSpPr>
          <a:xfrm>
            <a:off x="714652" y="3207042"/>
            <a:ext cx="2665081" cy="553452"/>
            <a:chOff x="156103" y="2791542"/>
            <a:chExt cx="1739995" cy="553452"/>
          </a:xfrm>
        </p:grpSpPr>
        <p:sp>
          <p:nvSpPr>
            <p:cNvPr id="35" name="矩形 34">
              <a:extLst>
                <a:ext uri="{FF2B5EF4-FFF2-40B4-BE49-F238E27FC236}">
                  <a16:creationId xmlns:a16="http://schemas.microsoft.com/office/drawing/2014/main" id="{3EE86100-78BF-9431-51EC-79C2EA417240}"/>
                </a:ext>
              </a:extLst>
            </p:cNvPr>
            <p:cNvSpPr/>
            <p:nvPr/>
          </p:nvSpPr>
          <p:spPr>
            <a:xfrm>
              <a:off x="156103" y="2791542"/>
              <a:ext cx="1739995" cy="55345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a:extLst>
                <a:ext uri="{FF2B5EF4-FFF2-40B4-BE49-F238E27FC236}">
                  <a16:creationId xmlns:a16="http://schemas.microsoft.com/office/drawing/2014/main" id="{E42C7E51-077F-E0CD-6A96-A7446008589E}"/>
                </a:ext>
              </a:extLst>
            </p:cNvPr>
            <p:cNvSpPr txBox="1"/>
            <p:nvPr/>
          </p:nvSpPr>
          <p:spPr>
            <a:xfrm>
              <a:off x="322098" y="2854995"/>
              <a:ext cx="1408003" cy="461665"/>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400" dirty="0">
                  <a:solidFill>
                    <a:schemeClr val="bg1"/>
                  </a:solidFill>
                </a:rPr>
                <a:t>WHERE?</a:t>
              </a:r>
              <a:endParaRPr lang="zh-CN" altLang="en-US" sz="2400" dirty="0">
                <a:solidFill>
                  <a:schemeClr val="bg1"/>
                </a:solidFill>
              </a:endParaRPr>
            </a:p>
          </p:txBody>
        </p:sp>
      </p:grpSp>
      <p:sp>
        <p:nvSpPr>
          <p:cNvPr id="40" name="文本框 39">
            <a:extLst>
              <a:ext uri="{FF2B5EF4-FFF2-40B4-BE49-F238E27FC236}">
                <a16:creationId xmlns:a16="http://schemas.microsoft.com/office/drawing/2014/main" id="{D9D51822-10F9-E4FD-3B0E-99944C6456C5}"/>
              </a:ext>
            </a:extLst>
          </p:cNvPr>
          <p:cNvSpPr txBox="1"/>
          <p:nvPr/>
        </p:nvSpPr>
        <p:spPr>
          <a:xfrm>
            <a:off x="603072" y="5318367"/>
            <a:ext cx="3540773" cy="861774"/>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lnSpc>
                <a:spcPts val="2000"/>
              </a:lnSpc>
            </a:pPr>
            <a:r>
              <a:rPr lang="en-US" altLang="zh-CN" sz="2000" dirty="0">
                <a:solidFill>
                  <a:srgbClr val="FFE11D"/>
                </a:solidFill>
                <a:latin typeface="STIX-Regular"/>
              </a:rPr>
              <a:t>840</a:t>
            </a:r>
            <a:r>
              <a:rPr lang="en-US" altLang="zh-CN" sz="2000" dirty="0">
                <a:solidFill>
                  <a:schemeClr val="bg1"/>
                </a:solidFill>
                <a:latin typeface="STIX-Regular"/>
              </a:rPr>
              <a:t> strictly selected </a:t>
            </a:r>
            <a:r>
              <a:rPr lang="en-US" altLang="zh-CN" sz="2000" dirty="0">
                <a:solidFill>
                  <a:srgbClr val="FFE11D"/>
                </a:solidFill>
                <a:latin typeface="STIX-Regular"/>
              </a:rPr>
              <a:t>catchments </a:t>
            </a:r>
            <a:r>
              <a:rPr lang="en-US" altLang="zh-CN" sz="1800" dirty="0">
                <a:solidFill>
                  <a:schemeClr val="bg1"/>
                </a:solidFill>
                <a:latin typeface="STIX-Regular"/>
              </a:rPr>
              <a:t>that cover a broad range of climate conditions from 1971 to 2010</a:t>
            </a:r>
            <a:endParaRPr lang="zh-CN" altLang="en-US" sz="2000" dirty="0">
              <a:solidFill>
                <a:schemeClr val="bg1"/>
              </a:solidFill>
            </a:endParaRPr>
          </a:p>
        </p:txBody>
      </p:sp>
      <p:grpSp>
        <p:nvGrpSpPr>
          <p:cNvPr id="42" name="组合 41">
            <a:extLst>
              <a:ext uri="{FF2B5EF4-FFF2-40B4-BE49-F238E27FC236}">
                <a16:creationId xmlns:a16="http://schemas.microsoft.com/office/drawing/2014/main" id="{2FC1024F-2089-75EB-B7F3-BC48C8B00D63}"/>
              </a:ext>
            </a:extLst>
          </p:cNvPr>
          <p:cNvGrpSpPr/>
          <p:nvPr/>
        </p:nvGrpSpPr>
        <p:grpSpPr>
          <a:xfrm>
            <a:off x="4176703" y="3205876"/>
            <a:ext cx="3927171" cy="553452"/>
            <a:chOff x="156103" y="2791542"/>
            <a:chExt cx="2946743" cy="553452"/>
          </a:xfrm>
        </p:grpSpPr>
        <p:sp>
          <p:nvSpPr>
            <p:cNvPr id="43" name="矩形 42">
              <a:extLst>
                <a:ext uri="{FF2B5EF4-FFF2-40B4-BE49-F238E27FC236}">
                  <a16:creationId xmlns:a16="http://schemas.microsoft.com/office/drawing/2014/main" id="{56A2CEA7-29FD-EBB7-C639-80D4CE2A5AC9}"/>
                </a:ext>
              </a:extLst>
            </p:cNvPr>
            <p:cNvSpPr/>
            <p:nvPr/>
          </p:nvSpPr>
          <p:spPr>
            <a:xfrm>
              <a:off x="156103" y="2791542"/>
              <a:ext cx="2946743" cy="55345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文本框 43">
              <a:extLst>
                <a:ext uri="{FF2B5EF4-FFF2-40B4-BE49-F238E27FC236}">
                  <a16:creationId xmlns:a16="http://schemas.microsoft.com/office/drawing/2014/main" id="{4FDE89A2-67EC-455C-F645-270F05E870B8}"/>
                </a:ext>
              </a:extLst>
            </p:cNvPr>
            <p:cNvSpPr txBox="1"/>
            <p:nvPr/>
          </p:nvSpPr>
          <p:spPr>
            <a:xfrm>
              <a:off x="322098" y="2854995"/>
              <a:ext cx="2616975" cy="461665"/>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400" dirty="0">
                  <a:solidFill>
                    <a:schemeClr val="bg1"/>
                  </a:solidFill>
                </a:rPr>
                <a:t>WHICH PRODUCTS?</a:t>
              </a:r>
              <a:endParaRPr lang="zh-CN" altLang="en-US" sz="2400" dirty="0">
                <a:solidFill>
                  <a:schemeClr val="bg1"/>
                </a:solidFill>
              </a:endParaRPr>
            </a:p>
          </p:txBody>
        </p:sp>
      </p:grpSp>
      <p:sp>
        <p:nvSpPr>
          <p:cNvPr id="50" name="文本框 49">
            <a:extLst>
              <a:ext uri="{FF2B5EF4-FFF2-40B4-BE49-F238E27FC236}">
                <a16:creationId xmlns:a16="http://schemas.microsoft.com/office/drawing/2014/main" id="{FAF2B669-1A69-1DBC-5442-D6B879E0599A}"/>
              </a:ext>
            </a:extLst>
          </p:cNvPr>
          <p:cNvSpPr txBox="1"/>
          <p:nvPr/>
        </p:nvSpPr>
        <p:spPr>
          <a:xfrm>
            <a:off x="6621540" y="4000701"/>
            <a:ext cx="1642216" cy="400110"/>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2000" dirty="0">
                <a:solidFill>
                  <a:schemeClr val="bg1"/>
                </a:solidFill>
                <a:latin typeface="STIX-Regular"/>
              </a:rPr>
              <a:t>CMIP6</a:t>
            </a:r>
            <a:endParaRPr lang="zh-CN" altLang="en-US" sz="2000" dirty="0">
              <a:solidFill>
                <a:schemeClr val="bg1"/>
              </a:solidFill>
            </a:endParaRPr>
          </a:p>
        </p:txBody>
      </p:sp>
      <p:sp>
        <p:nvSpPr>
          <p:cNvPr id="52" name="文本框 51">
            <a:extLst>
              <a:ext uri="{FF2B5EF4-FFF2-40B4-BE49-F238E27FC236}">
                <a16:creationId xmlns:a16="http://schemas.microsoft.com/office/drawing/2014/main" id="{FA6FCC01-B57D-C540-4B0B-30E5147B365E}"/>
              </a:ext>
            </a:extLst>
          </p:cNvPr>
          <p:cNvSpPr txBox="1"/>
          <p:nvPr/>
        </p:nvSpPr>
        <p:spPr>
          <a:xfrm>
            <a:off x="6621540" y="4787872"/>
            <a:ext cx="1858537" cy="400110"/>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2000" dirty="0">
                <a:solidFill>
                  <a:schemeClr val="bg1"/>
                </a:solidFill>
                <a:latin typeface="STIX-Regular"/>
              </a:rPr>
              <a:t>ISIMIP2a</a:t>
            </a:r>
            <a:endParaRPr lang="zh-CN" altLang="en-US" sz="2000" dirty="0">
              <a:solidFill>
                <a:schemeClr val="bg1"/>
              </a:solidFill>
            </a:endParaRPr>
          </a:p>
        </p:txBody>
      </p:sp>
      <p:sp>
        <p:nvSpPr>
          <p:cNvPr id="54" name="文本框 53">
            <a:extLst>
              <a:ext uri="{FF2B5EF4-FFF2-40B4-BE49-F238E27FC236}">
                <a16:creationId xmlns:a16="http://schemas.microsoft.com/office/drawing/2014/main" id="{CB5179A3-8302-653F-743A-38DF3AD3F405}"/>
              </a:ext>
            </a:extLst>
          </p:cNvPr>
          <p:cNvSpPr txBox="1"/>
          <p:nvPr/>
        </p:nvSpPr>
        <p:spPr>
          <a:xfrm>
            <a:off x="6615933" y="5634881"/>
            <a:ext cx="2113177" cy="400110"/>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2000" dirty="0">
                <a:solidFill>
                  <a:schemeClr val="bg1"/>
                </a:solidFill>
                <a:latin typeface="STIX-Regular"/>
              </a:rPr>
              <a:t>GLDAS-2.0</a:t>
            </a:r>
            <a:endParaRPr lang="zh-CN" altLang="en-US" sz="2000" dirty="0">
              <a:solidFill>
                <a:schemeClr val="bg1"/>
              </a:solidFill>
            </a:endParaRPr>
          </a:p>
        </p:txBody>
      </p:sp>
      <p:pic>
        <p:nvPicPr>
          <p:cNvPr id="57" name="图片 56" descr="卡通人物&#10;&#10;中度可信度描述已自动生成">
            <a:extLst>
              <a:ext uri="{FF2B5EF4-FFF2-40B4-BE49-F238E27FC236}">
                <a16:creationId xmlns:a16="http://schemas.microsoft.com/office/drawing/2014/main" id="{4DA406FA-B2CB-D5BA-6694-40E2E5C321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8319" y="3879743"/>
            <a:ext cx="1652588" cy="690563"/>
          </a:xfrm>
          <a:prstGeom prst="rect">
            <a:avLst/>
          </a:prstGeom>
        </p:spPr>
      </p:pic>
      <p:pic>
        <p:nvPicPr>
          <p:cNvPr id="59" name="图片 58" descr="徽标&#10;&#10;中度可信度描述已自动生成">
            <a:extLst>
              <a:ext uri="{FF2B5EF4-FFF2-40B4-BE49-F238E27FC236}">
                <a16:creationId xmlns:a16="http://schemas.microsoft.com/office/drawing/2014/main" id="{9711CC6A-1337-8513-0C3A-27271320543A}"/>
              </a:ext>
            </a:extLst>
          </p:cNvPr>
          <p:cNvPicPr>
            <a:picLocks noChangeAspect="1"/>
          </p:cNvPicPr>
          <p:nvPr/>
        </p:nvPicPr>
        <p:blipFill>
          <a:blip r:embed="rId11">
            <a:alphaModFix amt="95000"/>
            <a:extLst>
              <a:ext uri="{28A0092B-C50C-407E-A947-70E740481C1C}">
                <a14:useLocalDpi xmlns:a14="http://schemas.microsoft.com/office/drawing/2010/main" val="0"/>
              </a:ext>
            </a:extLst>
          </a:blip>
          <a:stretch>
            <a:fillRect/>
          </a:stretch>
        </p:blipFill>
        <p:spPr>
          <a:xfrm>
            <a:off x="4668320" y="4690693"/>
            <a:ext cx="1652587" cy="621724"/>
          </a:xfrm>
          <a:prstGeom prst="rect">
            <a:avLst/>
          </a:prstGeom>
        </p:spPr>
      </p:pic>
      <p:pic>
        <p:nvPicPr>
          <p:cNvPr id="61" name="图形 60">
            <a:extLst>
              <a:ext uri="{FF2B5EF4-FFF2-40B4-BE49-F238E27FC236}">
                <a16:creationId xmlns:a16="http://schemas.microsoft.com/office/drawing/2014/main" id="{32E5F960-4B18-550B-C363-7037BB2CDE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85161" y="5442405"/>
            <a:ext cx="1047750" cy="876300"/>
          </a:xfrm>
          <a:prstGeom prst="rect">
            <a:avLst/>
          </a:prstGeom>
        </p:spPr>
      </p:pic>
      <p:pic>
        <p:nvPicPr>
          <p:cNvPr id="63" name="图片 62" descr="蓝色的标志&#10;&#10;描述已自动生成">
            <a:extLst>
              <a:ext uri="{FF2B5EF4-FFF2-40B4-BE49-F238E27FC236}">
                <a16:creationId xmlns:a16="http://schemas.microsoft.com/office/drawing/2014/main" id="{3E269944-2E12-91B0-3F17-4DE2D49DA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71949" y="5424103"/>
            <a:ext cx="700260" cy="842727"/>
          </a:xfrm>
          <a:prstGeom prst="rect">
            <a:avLst/>
          </a:prstGeom>
        </p:spPr>
      </p:pic>
      <p:grpSp>
        <p:nvGrpSpPr>
          <p:cNvPr id="75" name="组合 74">
            <a:extLst>
              <a:ext uri="{FF2B5EF4-FFF2-40B4-BE49-F238E27FC236}">
                <a16:creationId xmlns:a16="http://schemas.microsoft.com/office/drawing/2014/main" id="{E3FD3632-E7F4-DC0E-7C30-326A245FEC8E}"/>
              </a:ext>
            </a:extLst>
          </p:cNvPr>
          <p:cNvGrpSpPr/>
          <p:nvPr/>
        </p:nvGrpSpPr>
        <p:grpSpPr>
          <a:xfrm>
            <a:off x="8904909" y="3223435"/>
            <a:ext cx="2335057" cy="553452"/>
            <a:chOff x="156103" y="2791542"/>
            <a:chExt cx="2946743" cy="553452"/>
          </a:xfrm>
        </p:grpSpPr>
        <p:sp>
          <p:nvSpPr>
            <p:cNvPr id="76" name="矩形 75">
              <a:extLst>
                <a:ext uri="{FF2B5EF4-FFF2-40B4-BE49-F238E27FC236}">
                  <a16:creationId xmlns:a16="http://schemas.microsoft.com/office/drawing/2014/main" id="{8C73D519-9A69-1CD9-C6B1-B2C37FD59559}"/>
                </a:ext>
              </a:extLst>
            </p:cNvPr>
            <p:cNvSpPr/>
            <p:nvPr/>
          </p:nvSpPr>
          <p:spPr>
            <a:xfrm>
              <a:off x="156103" y="2791542"/>
              <a:ext cx="2946743" cy="55345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文本框 76">
              <a:extLst>
                <a:ext uri="{FF2B5EF4-FFF2-40B4-BE49-F238E27FC236}">
                  <a16:creationId xmlns:a16="http://schemas.microsoft.com/office/drawing/2014/main" id="{932DCD1F-07DA-BC35-E069-93B5E2C67C30}"/>
                </a:ext>
              </a:extLst>
            </p:cNvPr>
            <p:cNvSpPr txBox="1"/>
            <p:nvPr/>
          </p:nvSpPr>
          <p:spPr>
            <a:xfrm>
              <a:off x="322098" y="2854995"/>
              <a:ext cx="2616975" cy="461665"/>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400" dirty="0">
                  <a:solidFill>
                    <a:schemeClr val="bg1"/>
                  </a:solidFill>
                </a:rPr>
                <a:t>HOW?</a:t>
              </a:r>
              <a:endParaRPr lang="zh-CN" altLang="en-US" sz="2400" dirty="0">
                <a:solidFill>
                  <a:schemeClr val="bg1"/>
                </a:solidFill>
              </a:endParaRPr>
            </a:p>
          </p:txBody>
        </p:sp>
      </p:grpSp>
      <p:sp>
        <p:nvSpPr>
          <p:cNvPr id="90" name="矩形 89">
            <a:extLst>
              <a:ext uri="{FF2B5EF4-FFF2-40B4-BE49-F238E27FC236}">
                <a16:creationId xmlns:a16="http://schemas.microsoft.com/office/drawing/2014/main" id="{4EAAD52B-0162-28D4-816C-BAD444FDBF60}"/>
              </a:ext>
            </a:extLst>
          </p:cNvPr>
          <p:cNvSpPr/>
          <p:nvPr/>
        </p:nvSpPr>
        <p:spPr>
          <a:xfrm>
            <a:off x="8904909" y="4000275"/>
            <a:ext cx="2335057" cy="1309499"/>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u="sng" dirty="0" err="1">
                <a:solidFill>
                  <a:schemeClr val="accent4">
                    <a:lumMod val="20000"/>
                    <a:lumOff val="80000"/>
                  </a:schemeClr>
                </a:solidFill>
              </a:rPr>
              <a:t>CaMa</a:t>
            </a:r>
            <a:r>
              <a:rPr lang="en-US" altLang="zh-CN" sz="2000" b="1" u="sng" dirty="0">
                <a:solidFill>
                  <a:schemeClr val="accent4">
                    <a:lumMod val="20000"/>
                    <a:lumOff val="80000"/>
                  </a:schemeClr>
                </a:solidFill>
              </a:rPr>
              <a:t>-Flood</a:t>
            </a:r>
          </a:p>
          <a:p>
            <a:pPr algn="ctr"/>
            <a:r>
              <a:rPr lang="en-US" altLang="zh-CN" b="1" dirty="0">
                <a:solidFill>
                  <a:schemeClr val="accent4">
                    <a:lumMod val="20000"/>
                    <a:lumOff val="80000"/>
                  </a:schemeClr>
                </a:solidFill>
              </a:rPr>
              <a:t>Global River Hydrodynamics Model</a:t>
            </a:r>
            <a:endParaRPr lang="zh-CN" altLang="en-US" b="1" dirty="0">
              <a:solidFill>
                <a:schemeClr val="accent4">
                  <a:lumMod val="20000"/>
                  <a:lumOff val="80000"/>
                </a:schemeClr>
              </a:solidFill>
            </a:endParaRPr>
          </a:p>
        </p:txBody>
      </p:sp>
      <p:sp>
        <p:nvSpPr>
          <p:cNvPr id="96" name="矩形 95">
            <a:extLst>
              <a:ext uri="{FF2B5EF4-FFF2-40B4-BE49-F238E27FC236}">
                <a16:creationId xmlns:a16="http://schemas.microsoft.com/office/drawing/2014/main" id="{82611844-00A8-4F25-158E-D9D0BFC03E9D}"/>
              </a:ext>
            </a:extLst>
          </p:cNvPr>
          <p:cNvSpPr/>
          <p:nvPr/>
        </p:nvSpPr>
        <p:spPr>
          <a:xfrm>
            <a:off x="8904909" y="5665069"/>
            <a:ext cx="2335057" cy="553452"/>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accent4">
                    <a:lumMod val="20000"/>
                    <a:lumOff val="80000"/>
                  </a:schemeClr>
                </a:solidFill>
              </a:rPr>
              <a:t>Four statistical metrics</a:t>
            </a:r>
            <a:endParaRPr lang="zh-CN" altLang="en-US" sz="2000" b="1" dirty="0">
              <a:solidFill>
                <a:schemeClr val="accent4">
                  <a:lumMod val="20000"/>
                  <a:lumOff val="80000"/>
                </a:schemeClr>
              </a:solidFill>
            </a:endParaRPr>
          </a:p>
        </p:txBody>
      </p:sp>
      <p:sp>
        <p:nvSpPr>
          <p:cNvPr id="100" name="文本框 99">
            <a:extLst>
              <a:ext uri="{FF2B5EF4-FFF2-40B4-BE49-F238E27FC236}">
                <a16:creationId xmlns:a16="http://schemas.microsoft.com/office/drawing/2014/main" id="{1EB57215-F81A-821A-325C-07545B5EDB5B}"/>
              </a:ext>
            </a:extLst>
          </p:cNvPr>
          <p:cNvSpPr txBox="1"/>
          <p:nvPr/>
        </p:nvSpPr>
        <p:spPr>
          <a:xfrm>
            <a:off x="9897035" y="5260267"/>
            <a:ext cx="350803" cy="461665"/>
          </a:xfrm>
          <a:prstGeom prst="rect">
            <a:avLst/>
          </a:prstGeom>
          <a:noFill/>
        </p:spPr>
        <p:txBody>
          <a:bodyPr wrap="square" rtlCol="0">
            <a:spAutoFit/>
          </a:bodyPr>
          <a:lstStyle/>
          <a:p>
            <a:r>
              <a:rPr lang="en-US" altLang="zh-CN" sz="2400" b="1" dirty="0">
                <a:solidFill>
                  <a:schemeClr val="accent4">
                    <a:lumMod val="20000"/>
                    <a:lumOff val="80000"/>
                  </a:schemeClr>
                </a:solidFill>
              </a:rPr>
              <a:t>&amp;</a:t>
            </a:r>
            <a:endParaRPr lang="zh-CN" altLang="en-US" sz="2400" b="1" dirty="0">
              <a:solidFill>
                <a:schemeClr val="accent4">
                  <a:lumMod val="20000"/>
                  <a:lumOff val="80000"/>
                </a:schemeClr>
              </a:solidFill>
            </a:endParaRPr>
          </a:p>
        </p:txBody>
      </p:sp>
      <p:sp>
        <p:nvSpPr>
          <p:cNvPr id="6" name="矩形 5">
            <a:extLst>
              <a:ext uri="{FF2B5EF4-FFF2-40B4-BE49-F238E27FC236}">
                <a16:creationId xmlns:a16="http://schemas.microsoft.com/office/drawing/2014/main" id="{36FD0770-303D-69BC-D180-6AF7DC20BE60}"/>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F3E1A1E6-3A3E-7570-A02E-52A8E8455E5E}"/>
              </a:ext>
            </a:extLst>
          </p:cNvPr>
          <p:cNvSpPr txBox="1"/>
          <p:nvPr/>
        </p:nvSpPr>
        <p:spPr>
          <a:xfrm>
            <a:off x="409081" y="6514610"/>
            <a:ext cx="1100296" cy="369332"/>
          </a:xfrm>
          <a:prstGeom prst="rect">
            <a:avLst/>
          </a:prstGeom>
          <a:noFill/>
          <a:effectLst>
            <a:glow rad="63500">
              <a:schemeClr val="accent4">
                <a:satMod val="175000"/>
                <a:alpha val="40000"/>
              </a:schemeClr>
            </a:glow>
          </a:effectLst>
        </p:spPr>
        <p:txBody>
          <a:bodyPr wrap="square" rtlCol="0">
            <a:spAutoFit/>
          </a:bodyPr>
          <a:lstStyle/>
          <a:p>
            <a:r>
              <a:rPr lang="en-US" altLang="zh-CN" b="1" dirty="0">
                <a:solidFill>
                  <a:srgbClr val="C7A7E1"/>
                </a:solidFill>
              </a:rPr>
              <a:t>2 min </a:t>
            </a:r>
            <a:endParaRPr lang="zh-CN" altLang="en-US" b="1" dirty="0">
              <a:solidFill>
                <a:srgbClr val="C7A7E1"/>
              </a:solidFill>
            </a:endParaRPr>
          </a:p>
        </p:txBody>
      </p:sp>
      <p:sp>
        <p:nvSpPr>
          <p:cNvPr id="16" name="文本框 15">
            <a:extLst>
              <a:ext uri="{FF2B5EF4-FFF2-40B4-BE49-F238E27FC236}">
                <a16:creationId xmlns:a16="http://schemas.microsoft.com/office/drawing/2014/main" id="{CCED415E-EC4F-FD9D-E73B-138A7D3E717E}"/>
              </a:ext>
            </a:extLst>
          </p:cNvPr>
          <p:cNvSpPr txBox="1"/>
          <p:nvPr/>
        </p:nvSpPr>
        <p:spPr>
          <a:xfrm>
            <a:off x="2036570" y="6512048"/>
            <a:ext cx="1761539" cy="369332"/>
          </a:xfrm>
          <a:prstGeom prst="rect">
            <a:avLst/>
          </a:prstGeom>
          <a:noFill/>
        </p:spPr>
        <p:txBody>
          <a:bodyPr wrap="square" rtlCol="0">
            <a:spAutoFit/>
          </a:bodyPr>
          <a:lstStyle/>
          <a:p>
            <a:r>
              <a:rPr lang="en-US" altLang="zh-CN" dirty="0">
                <a:solidFill>
                  <a:srgbClr val="FFE11D"/>
                </a:solidFill>
              </a:rPr>
              <a:t>Background</a:t>
            </a:r>
            <a:endParaRPr lang="zh-CN" altLang="en-US" dirty="0">
              <a:solidFill>
                <a:srgbClr val="FFE11D"/>
              </a:solidFill>
            </a:endParaRPr>
          </a:p>
        </p:txBody>
      </p:sp>
      <p:sp>
        <p:nvSpPr>
          <p:cNvPr id="24" name="文本框 23">
            <a:extLst>
              <a:ext uri="{FF2B5EF4-FFF2-40B4-BE49-F238E27FC236}">
                <a16:creationId xmlns:a16="http://schemas.microsoft.com/office/drawing/2014/main" id="{90E3CCA2-203E-F93F-E25E-2ADD714DD964}"/>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
        <p:nvSpPr>
          <p:cNvPr id="25" name="箭头: V 形 24">
            <a:extLst>
              <a:ext uri="{FF2B5EF4-FFF2-40B4-BE49-F238E27FC236}">
                <a16:creationId xmlns:a16="http://schemas.microsoft.com/office/drawing/2014/main" id="{976BC253-9679-FC00-1295-BE7E92FECA54}"/>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a:extLst>
              <a:ext uri="{FF2B5EF4-FFF2-40B4-BE49-F238E27FC236}">
                <a16:creationId xmlns:a16="http://schemas.microsoft.com/office/drawing/2014/main" id="{586D0113-3570-6982-0A66-93606E022738}"/>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31" name="文本框 30">
            <a:extLst>
              <a:ext uri="{FF2B5EF4-FFF2-40B4-BE49-F238E27FC236}">
                <a16:creationId xmlns:a16="http://schemas.microsoft.com/office/drawing/2014/main" id="{A00804FB-48E0-4DD4-DED1-401D51C17DF5}"/>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pic>
        <p:nvPicPr>
          <p:cNvPr id="8" name="图片 7" descr="河边有绿色的山&#10;&#10;描述已自动生成">
            <a:extLst>
              <a:ext uri="{FF2B5EF4-FFF2-40B4-BE49-F238E27FC236}">
                <a16:creationId xmlns:a16="http://schemas.microsoft.com/office/drawing/2014/main" id="{727C1F2C-8CC0-03CC-3C92-2C03CEC8AA93}"/>
              </a:ext>
            </a:extLst>
          </p:cNvPr>
          <p:cNvPicPr>
            <a:picLocks noChangeAspect="1"/>
          </p:cNvPicPr>
          <p:nvPr/>
        </p:nvPicPr>
        <p:blipFill rotWithShape="1">
          <a:blip r:embed="rId15">
            <a:extLst>
              <a:ext uri="{28A0092B-C50C-407E-A947-70E740481C1C}">
                <a14:useLocalDpi xmlns:a14="http://schemas.microsoft.com/office/drawing/2010/main" val="0"/>
              </a:ext>
            </a:extLst>
          </a:blip>
          <a:srcRect t="30777" r="-487" b="2029"/>
          <a:stretch/>
        </p:blipFill>
        <p:spPr>
          <a:xfrm>
            <a:off x="9663828" y="1233399"/>
            <a:ext cx="1942540" cy="1953282"/>
          </a:xfrm>
          <a:prstGeom prst="ellipse">
            <a:avLst/>
          </a:prstGeom>
          <a:ln>
            <a:noFill/>
          </a:ln>
          <a:effectLst>
            <a:softEdge rad="112500"/>
          </a:effectLst>
        </p:spPr>
      </p:pic>
      <p:sp>
        <p:nvSpPr>
          <p:cNvPr id="30" name="文本框 29">
            <a:extLst>
              <a:ext uri="{FF2B5EF4-FFF2-40B4-BE49-F238E27FC236}">
                <a16:creationId xmlns:a16="http://schemas.microsoft.com/office/drawing/2014/main" id="{35092E43-07DE-2B8E-00C6-1E2750C60EEB}"/>
              </a:ext>
            </a:extLst>
          </p:cNvPr>
          <p:cNvSpPr txBox="1"/>
          <p:nvPr/>
        </p:nvSpPr>
        <p:spPr>
          <a:xfrm>
            <a:off x="2001110" y="1531717"/>
            <a:ext cx="8387134" cy="1200329"/>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600" dirty="0">
                <a:solidFill>
                  <a:srgbClr val="FFE11D"/>
                </a:solidFill>
              </a:rPr>
              <a:t>Global </a:t>
            </a:r>
            <a:r>
              <a:rPr lang="en-US" altLang="zh-CN" sz="3600" dirty="0">
                <a:solidFill>
                  <a:srgbClr val="FFE11D"/>
                </a:solidFill>
                <a:effectLst>
                  <a:outerShdw blurRad="38100" dist="38100" dir="2700000" algn="tl">
                    <a:srgbClr val="000000">
                      <a:alpha val="43137"/>
                    </a:srgbClr>
                  </a:outerShdw>
                </a:effectLst>
              </a:rPr>
              <a:t>runoff evaluation </a:t>
            </a:r>
            <a:r>
              <a:rPr lang="en-US" altLang="zh-CN" sz="3600" dirty="0">
                <a:solidFill>
                  <a:schemeClr val="bg1">
                    <a:lumMod val="95000"/>
                  </a:schemeClr>
                </a:solidFill>
              </a:rPr>
              <a:t>from climate, hydrological and land surface models</a:t>
            </a:r>
          </a:p>
        </p:txBody>
      </p:sp>
      <p:pic>
        <p:nvPicPr>
          <p:cNvPr id="13" name="图形 12" descr="灯打开 轮廓">
            <a:extLst>
              <a:ext uri="{FF2B5EF4-FFF2-40B4-BE49-F238E27FC236}">
                <a16:creationId xmlns:a16="http://schemas.microsoft.com/office/drawing/2014/main" id="{2FE88616-F9A5-D1C0-B6AE-26E184161C9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1063" y="1507261"/>
            <a:ext cx="1151109" cy="1161752"/>
          </a:xfrm>
          <a:prstGeom prst="rect">
            <a:avLst/>
          </a:prstGeom>
          <a:effectLst>
            <a:glow rad="139700">
              <a:schemeClr val="accent4">
                <a:satMod val="175000"/>
                <a:alpha val="40000"/>
              </a:schemeClr>
            </a:glow>
          </a:effectLst>
        </p:spPr>
      </p:pic>
      <p:sp>
        <p:nvSpPr>
          <p:cNvPr id="4" name="箭头: V 形 3">
            <a:extLst>
              <a:ext uri="{FF2B5EF4-FFF2-40B4-BE49-F238E27FC236}">
                <a16:creationId xmlns:a16="http://schemas.microsoft.com/office/drawing/2014/main" id="{A45E452E-7561-7826-D060-8454E5E92FEE}"/>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箭头: V 形 13">
            <a:extLst>
              <a:ext uri="{FF2B5EF4-FFF2-40B4-BE49-F238E27FC236}">
                <a16:creationId xmlns:a16="http://schemas.microsoft.com/office/drawing/2014/main" id="{0AA045D4-0AF8-22B8-CF82-92B30B7515A1}"/>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V 形 17">
            <a:extLst>
              <a:ext uri="{FF2B5EF4-FFF2-40B4-BE49-F238E27FC236}">
                <a16:creationId xmlns:a16="http://schemas.microsoft.com/office/drawing/2014/main" id="{47DDECB6-1BFF-6E94-E493-F2189A164903}"/>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箭头: 五边形 26">
            <a:extLst>
              <a:ext uri="{FF2B5EF4-FFF2-40B4-BE49-F238E27FC236}">
                <a16:creationId xmlns:a16="http://schemas.microsoft.com/office/drawing/2014/main" id="{85024C65-04A9-6F74-209A-2728F5C154FA}"/>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A9ECDA9F-40D8-13F4-62AB-BF40A698BBD4}"/>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1</a:t>
            </a:r>
            <a:endParaRPr lang="zh-CN" altLang="en-US" sz="2000" b="1" dirty="0">
              <a:solidFill>
                <a:srgbClr val="FFE11D"/>
              </a:solidFill>
            </a:endParaRPr>
          </a:p>
        </p:txBody>
      </p:sp>
    </p:spTree>
    <p:extLst>
      <p:ext uri="{BB962C8B-B14F-4D97-AF65-F5344CB8AC3E}">
        <p14:creationId xmlns:p14="http://schemas.microsoft.com/office/powerpoint/2010/main" val="2928370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2ABFD2E-4AFE-0222-1EF2-5C8FD9E0360A}"/>
              </a:ext>
            </a:extLst>
          </p:cNvPr>
          <p:cNvPicPr>
            <a:picLocks noChangeAspect="1"/>
          </p:cNvPicPr>
          <p:nvPr/>
        </p:nvPicPr>
        <p:blipFill>
          <a:blip r:embed="rId3"/>
          <a:stretch>
            <a:fillRect/>
          </a:stretch>
        </p:blipFill>
        <p:spPr>
          <a:xfrm>
            <a:off x="7697576" y="3483384"/>
            <a:ext cx="3908792" cy="3098065"/>
          </a:xfrm>
          <a:prstGeom prst="rect">
            <a:avLst/>
          </a:prstGeom>
        </p:spPr>
      </p:pic>
      <p:sp>
        <p:nvSpPr>
          <p:cNvPr id="27" name="文本框 26">
            <a:extLst>
              <a:ext uri="{FF2B5EF4-FFF2-40B4-BE49-F238E27FC236}">
                <a16:creationId xmlns:a16="http://schemas.microsoft.com/office/drawing/2014/main" id="{50AEC333-D0B6-C0C6-8C43-6C29B7A1226B}"/>
              </a:ext>
            </a:extLst>
          </p:cNvPr>
          <p:cNvSpPr txBox="1"/>
          <p:nvPr/>
        </p:nvSpPr>
        <p:spPr>
          <a:xfrm>
            <a:off x="1184772" y="1431615"/>
            <a:ext cx="8403328"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3200" kern="100">
                <a:latin typeface="Source Sans Pro SemiBold" panose="020B0604020202020204" pitchFamily="34" charset="0"/>
                <a:ea typeface="宋体" panose="02010600030101010101" pitchFamily="2" charset="-122"/>
              </a:defRPr>
            </a:lvl1pPr>
          </a:lstStyle>
          <a:p>
            <a:r>
              <a:rPr lang="en-US" altLang="zh-CN" dirty="0"/>
              <a:t>Our results: annual </a:t>
            </a:r>
            <a:r>
              <a:rPr lang="en-US" altLang="zh-CN" i="1" dirty="0"/>
              <a:t>Q</a:t>
            </a:r>
            <a:r>
              <a:rPr lang="en-US" altLang="zh-CN" dirty="0"/>
              <a:t> trend</a:t>
            </a:r>
          </a:p>
        </p:txBody>
      </p:sp>
      <p:pic>
        <p:nvPicPr>
          <p:cNvPr id="3" name="图片 2">
            <a:extLst>
              <a:ext uri="{FF2B5EF4-FFF2-40B4-BE49-F238E27FC236}">
                <a16:creationId xmlns:a16="http://schemas.microsoft.com/office/drawing/2014/main" id="{508CE26D-FFD9-1BAB-94D6-0FBD3E3226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641" y="3747203"/>
            <a:ext cx="4536728" cy="2705553"/>
          </a:xfrm>
          <a:prstGeom prst="rect">
            <a:avLst/>
          </a:prstGeom>
          <a:noFill/>
          <a:ln>
            <a:noFill/>
          </a:ln>
        </p:spPr>
      </p:pic>
      <p:sp>
        <p:nvSpPr>
          <p:cNvPr id="11" name="文本框 10">
            <a:extLst>
              <a:ext uri="{FF2B5EF4-FFF2-40B4-BE49-F238E27FC236}">
                <a16:creationId xmlns:a16="http://schemas.microsoft.com/office/drawing/2014/main" id="{71F5FAC8-3874-5C81-FC07-17B7A45589EB}"/>
              </a:ext>
            </a:extLst>
          </p:cNvPr>
          <p:cNvSpPr txBox="1"/>
          <p:nvPr/>
        </p:nvSpPr>
        <p:spPr>
          <a:xfrm>
            <a:off x="5110604" y="3801794"/>
            <a:ext cx="2331912" cy="2462213"/>
          </a:xfrm>
          <a:prstGeom prst="rect">
            <a:avLst/>
          </a:prstGeom>
          <a:noFill/>
        </p:spPr>
        <p:txBody>
          <a:bodyPr wrap="square">
            <a:spAutoFit/>
          </a:bodyPr>
          <a:lstStyle/>
          <a:p>
            <a:pPr algn="l"/>
            <a:r>
              <a:rPr lang="en-US" altLang="zh-CN" sz="1100" dirty="0">
                <a:latin typeface="STIX-Regular"/>
              </a:rPr>
              <a:t>*The blue crosses in (a) indicate the number of catchments where the </a:t>
            </a:r>
            <a:r>
              <a:rPr lang="en-US" altLang="zh-CN" sz="1100" i="1" dirty="0">
                <a:latin typeface="STIX-Italic"/>
              </a:rPr>
              <a:t>Q </a:t>
            </a:r>
            <a:r>
              <a:rPr lang="en-US" altLang="zh-CN" sz="1100" dirty="0">
                <a:latin typeface="STIX-Regular"/>
              </a:rPr>
              <a:t>trend is statistically significant (</a:t>
            </a:r>
            <a:r>
              <a:rPr lang="en-US" altLang="zh-CN" sz="1100" i="1" dirty="0">
                <a:latin typeface="STIX-Italic"/>
              </a:rPr>
              <a:t>p </a:t>
            </a:r>
            <a:r>
              <a:rPr lang="en-US" altLang="zh-CN" sz="1100" dirty="0">
                <a:latin typeface="STIX-Regular"/>
              </a:rPr>
              <a:t>&lt; 0.05, </a:t>
            </a:r>
            <a:r>
              <a:rPr lang="en-US" altLang="zh-CN" sz="1100" i="1" dirty="0">
                <a:latin typeface="STIX-Italic"/>
              </a:rPr>
              <a:t>t</a:t>
            </a:r>
            <a:r>
              <a:rPr lang="en-US" altLang="zh-CN" sz="1100" dirty="0">
                <a:latin typeface="STIX-Regular"/>
              </a:rPr>
              <a:t>-test) and the blue circles in (a) indicate the number of catchments where both simulated and observed </a:t>
            </a:r>
            <a:r>
              <a:rPr lang="en-US" altLang="zh-CN" sz="1100" i="1" dirty="0">
                <a:latin typeface="STIX-Italic"/>
              </a:rPr>
              <a:t>Q </a:t>
            </a:r>
            <a:r>
              <a:rPr lang="en-US" altLang="zh-CN" sz="1100" dirty="0">
                <a:latin typeface="STIX-Regular"/>
              </a:rPr>
              <a:t>trends are significant and the sign of observed </a:t>
            </a:r>
            <a:r>
              <a:rPr lang="en-US" altLang="zh-CN" sz="1100" i="1" dirty="0">
                <a:latin typeface="STIX-Italic"/>
              </a:rPr>
              <a:t>Q </a:t>
            </a:r>
            <a:r>
              <a:rPr lang="en-US" altLang="zh-CN" sz="1100" dirty="0">
                <a:latin typeface="STIX-Regular"/>
              </a:rPr>
              <a:t>trend is correctly captured by the modeled </a:t>
            </a:r>
            <a:r>
              <a:rPr lang="en-US" altLang="zh-CN" sz="1100" i="1" dirty="0">
                <a:latin typeface="STIX-Italic"/>
              </a:rPr>
              <a:t>Q</a:t>
            </a:r>
            <a:r>
              <a:rPr lang="en-US" altLang="zh-CN" sz="1100" dirty="0">
                <a:latin typeface="STIX-Regular"/>
              </a:rPr>
              <a:t>. The blue circles in (b) indicate the number of catchments where the observed </a:t>
            </a:r>
            <a:r>
              <a:rPr lang="en-US" altLang="zh-CN" sz="1100" i="1" dirty="0">
                <a:latin typeface="STIX-Italic"/>
              </a:rPr>
              <a:t>Q </a:t>
            </a:r>
            <a:r>
              <a:rPr lang="en-US" altLang="zh-CN" sz="1100" dirty="0">
                <a:latin typeface="STIX-Regular"/>
              </a:rPr>
              <a:t>trend is significant and the sign of observed </a:t>
            </a:r>
            <a:r>
              <a:rPr lang="en-US" altLang="zh-CN" sz="1100" i="1" dirty="0">
                <a:latin typeface="STIX-Italic"/>
              </a:rPr>
              <a:t>Q </a:t>
            </a:r>
            <a:r>
              <a:rPr lang="en-US" altLang="zh-CN" sz="1100" dirty="0">
                <a:latin typeface="STIX-Regular"/>
              </a:rPr>
              <a:t>trend is correctly captured by the simulated </a:t>
            </a:r>
            <a:r>
              <a:rPr lang="en-US" altLang="zh-CN" sz="1100" i="1" dirty="0">
                <a:latin typeface="STIX-Italic"/>
              </a:rPr>
              <a:t>Q</a:t>
            </a:r>
            <a:r>
              <a:rPr lang="en-US" altLang="zh-CN" sz="1100" dirty="0">
                <a:latin typeface="STIX-Regular"/>
              </a:rPr>
              <a:t>;</a:t>
            </a:r>
            <a:endParaRPr lang="zh-CN" altLang="en-US" sz="1100" dirty="0"/>
          </a:p>
        </p:txBody>
      </p:sp>
      <p:sp>
        <p:nvSpPr>
          <p:cNvPr id="14" name="文本框 13">
            <a:extLst>
              <a:ext uri="{FF2B5EF4-FFF2-40B4-BE49-F238E27FC236}">
                <a16:creationId xmlns:a16="http://schemas.microsoft.com/office/drawing/2014/main" id="{499876E8-26F2-8B11-83DF-9DCA3B706F22}"/>
              </a:ext>
            </a:extLst>
          </p:cNvPr>
          <p:cNvSpPr txBox="1"/>
          <p:nvPr/>
        </p:nvSpPr>
        <p:spPr>
          <a:xfrm>
            <a:off x="522212" y="2139570"/>
            <a:ext cx="11049948" cy="1477328"/>
          </a:xfrm>
          <a:prstGeom prst="rect">
            <a:avLst/>
          </a:prstGeom>
          <a:noFill/>
        </p:spPr>
        <p:txBody>
          <a:bodyPr wrap="square">
            <a:spAutoFit/>
          </a:bodyPr>
          <a:lstStyle/>
          <a:p>
            <a:pPr marL="285750" indent="-285750">
              <a:buFont typeface="Wingdings" panose="05000000000000000000" pitchFamily="2" charset="2"/>
              <a:buChar char="Ø"/>
            </a:pPr>
            <a:r>
              <a:rPr lang="en-US" altLang="zh-CN" dirty="0">
                <a:solidFill>
                  <a:srgbClr val="287EF3"/>
                </a:solidFill>
                <a:latin typeface="STIX-Regular"/>
              </a:rPr>
              <a:t>The sign of significant trends </a:t>
            </a:r>
            <a:r>
              <a:rPr lang="en-US" altLang="zh-CN" dirty="0">
                <a:latin typeface="STIX-Regular"/>
              </a:rPr>
              <a:t>could only be correctly captured in about 10% of catchments by CMIP6 simulated, and about 30% by ISIMIP2a and GLDAS</a:t>
            </a:r>
          </a:p>
          <a:p>
            <a:pPr marL="285750" indent="-285750">
              <a:buFont typeface="Wingdings" panose="05000000000000000000" pitchFamily="2" charset="2"/>
              <a:buChar char="Ø"/>
            </a:pPr>
            <a:r>
              <a:rPr lang="en-US" altLang="zh-CN" dirty="0">
                <a:solidFill>
                  <a:srgbClr val="287EF3"/>
                </a:solidFill>
                <a:latin typeface="STIX-Regular"/>
              </a:rPr>
              <a:t>Underestimation of </a:t>
            </a:r>
            <a:r>
              <a:rPr lang="en-US" altLang="zh-CN" i="1" dirty="0">
                <a:solidFill>
                  <a:srgbClr val="287EF3"/>
                </a:solidFill>
                <a:latin typeface="STIX-Regular"/>
              </a:rPr>
              <a:t>Q</a:t>
            </a:r>
            <a:r>
              <a:rPr lang="en-US" altLang="zh-CN" dirty="0">
                <a:solidFill>
                  <a:srgbClr val="287EF3"/>
                </a:solidFill>
                <a:latin typeface="STIX-Regular"/>
              </a:rPr>
              <a:t> trend </a:t>
            </a:r>
            <a:r>
              <a:rPr lang="en-US" altLang="zh-CN" dirty="0">
                <a:latin typeface="STIX-Regular"/>
              </a:rPr>
              <a:t>are found in all models for catchments where the observed Q trend is significant and the sign of observed Q trend is correctly captured</a:t>
            </a:r>
            <a:endParaRPr lang="zh-CN" altLang="en-US" dirty="0">
              <a:latin typeface="STIX-Regular"/>
            </a:endParaRPr>
          </a:p>
          <a:p>
            <a:pPr marL="285750" indent="-285750">
              <a:buFont typeface="Wingdings" panose="05000000000000000000" pitchFamily="2" charset="2"/>
              <a:buChar char="Ø"/>
            </a:pPr>
            <a:r>
              <a:rPr lang="en-US" altLang="zh-CN" dirty="0">
                <a:solidFill>
                  <a:srgbClr val="287EF3"/>
                </a:solidFill>
                <a:latin typeface="STIX-Regular"/>
              </a:rPr>
              <a:t>Multi-model ensembles generally fail to improve the performance </a:t>
            </a:r>
            <a:r>
              <a:rPr lang="en-US" altLang="zh-CN" dirty="0">
                <a:latin typeface="STIX-Regular"/>
              </a:rPr>
              <a:t>especially for CMIP6 models</a:t>
            </a:r>
            <a:endParaRPr lang="zh-CN" altLang="en-US" sz="1200" dirty="0"/>
          </a:p>
        </p:txBody>
      </p:sp>
      <p:sp>
        <p:nvSpPr>
          <p:cNvPr id="16" name="笑脸 15">
            <a:extLst>
              <a:ext uri="{FF2B5EF4-FFF2-40B4-BE49-F238E27FC236}">
                <a16:creationId xmlns:a16="http://schemas.microsoft.com/office/drawing/2014/main" id="{B52000B6-977C-6831-10B3-E1F4DD22358C}"/>
              </a:ext>
            </a:extLst>
          </p:cNvPr>
          <p:cNvSpPr/>
          <p:nvPr/>
        </p:nvSpPr>
        <p:spPr>
          <a:xfrm rot="10800000">
            <a:off x="6201148" y="1475870"/>
            <a:ext cx="553723" cy="553723"/>
          </a:xfrm>
          <a:prstGeom prst="smileyFace">
            <a:avLst/>
          </a:prstGeom>
          <a:solidFill>
            <a:schemeClr val="accent5">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ABFBFD12-A2E0-CE8D-EE3C-491980D3D664}"/>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885134C7-5644-334D-DBA5-06CEEC2B74B5}"/>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9" name="矩形 8">
            <a:extLst>
              <a:ext uri="{FF2B5EF4-FFF2-40B4-BE49-F238E27FC236}">
                <a16:creationId xmlns:a16="http://schemas.microsoft.com/office/drawing/2014/main" id="{98F48803-6865-3287-C7CC-D733FCEDF930}"/>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5" name="TextBox 90">
            <a:extLst>
              <a:ext uri="{FF2B5EF4-FFF2-40B4-BE49-F238E27FC236}">
                <a16:creationId xmlns:a16="http://schemas.microsoft.com/office/drawing/2014/main" id="{15AC7A55-13D8-75EC-6DD0-1CD492F39899}"/>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17" name="矩形 16">
            <a:extLst>
              <a:ext uri="{FF2B5EF4-FFF2-40B4-BE49-F238E27FC236}">
                <a16:creationId xmlns:a16="http://schemas.microsoft.com/office/drawing/2014/main" id="{9485DDFA-2A39-BA9B-2108-3B0609EDE044}"/>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徽标&#10;&#10;描述已自动生成">
            <a:extLst>
              <a:ext uri="{FF2B5EF4-FFF2-40B4-BE49-F238E27FC236}">
                <a16:creationId xmlns:a16="http://schemas.microsoft.com/office/drawing/2014/main" id="{12584B8C-F0CD-2B88-66A2-1BA4FC430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9" name="图片 18" descr="QR 代码&#10;&#10;描述已自动生成">
            <a:extLst>
              <a:ext uri="{FF2B5EF4-FFF2-40B4-BE49-F238E27FC236}">
                <a16:creationId xmlns:a16="http://schemas.microsoft.com/office/drawing/2014/main" id="{511E53EF-9288-9791-4641-02AE941F35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20" name="图片 19" descr="徽标&#10;&#10;中度可信度描述已自动生成">
            <a:extLst>
              <a:ext uri="{FF2B5EF4-FFF2-40B4-BE49-F238E27FC236}">
                <a16:creationId xmlns:a16="http://schemas.microsoft.com/office/drawing/2014/main" id="{AD6F129A-E47C-F35D-7F3A-45AD789A99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21" name="图片 20">
            <a:extLst>
              <a:ext uri="{FF2B5EF4-FFF2-40B4-BE49-F238E27FC236}">
                <a16:creationId xmlns:a16="http://schemas.microsoft.com/office/drawing/2014/main" id="{A7FCB67F-3414-0748-911C-56936DCDF67D}"/>
              </a:ext>
            </a:extLst>
          </p:cNvPr>
          <p:cNvPicPr>
            <a:picLocks noChangeAspect="1"/>
          </p:cNvPicPr>
          <p:nvPr/>
        </p:nvPicPr>
        <p:blipFill rotWithShape="1">
          <a:blip r:embed="rId8"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22" name="组合 21">
            <a:extLst>
              <a:ext uri="{FF2B5EF4-FFF2-40B4-BE49-F238E27FC236}">
                <a16:creationId xmlns:a16="http://schemas.microsoft.com/office/drawing/2014/main" id="{879F0E98-7348-023B-5D50-1B0D04D02795}"/>
              </a:ext>
            </a:extLst>
          </p:cNvPr>
          <p:cNvGrpSpPr/>
          <p:nvPr/>
        </p:nvGrpSpPr>
        <p:grpSpPr>
          <a:xfrm>
            <a:off x="0" y="6554286"/>
            <a:ext cx="12192000" cy="303713"/>
            <a:chOff x="-1" y="5554273"/>
            <a:chExt cx="12192000" cy="1303728"/>
          </a:xfrm>
        </p:grpSpPr>
        <p:sp>
          <p:nvSpPr>
            <p:cNvPr id="23" name="矩形 22">
              <a:extLst>
                <a:ext uri="{FF2B5EF4-FFF2-40B4-BE49-F238E27FC236}">
                  <a16:creationId xmlns:a16="http://schemas.microsoft.com/office/drawing/2014/main" id="{2ABBCD04-B210-2341-83EE-5270C4ABEEE5}"/>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4" name="矩形 23">
              <a:extLst>
                <a:ext uri="{FF2B5EF4-FFF2-40B4-BE49-F238E27FC236}">
                  <a16:creationId xmlns:a16="http://schemas.microsoft.com/office/drawing/2014/main" id="{B742396E-2EDD-B276-E0B0-273688B2013E}"/>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6" name="矩形 25">
              <a:extLst>
                <a:ext uri="{FF2B5EF4-FFF2-40B4-BE49-F238E27FC236}">
                  <a16:creationId xmlns:a16="http://schemas.microsoft.com/office/drawing/2014/main" id="{EDB4D7CE-23F9-6E24-4911-2D3C0C147037}"/>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8" name="矩形 27">
            <a:extLst>
              <a:ext uri="{FF2B5EF4-FFF2-40B4-BE49-F238E27FC236}">
                <a16:creationId xmlns:a16="http://schemas.microsoft.com/office/drawing/2014/main" id="{B3926A43-8B2E-D9C4-4D29-FF9E09609A38}"/>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文本框 29">
            <a:extLst>
              <a:ext uri="{FF2B5EF4-FFF2-40B4-BE49-F238E27FC236}">
                <a16:creationId xmlns:a16="http://schemas.microsoft.com/office/drawing/2014/main" id="{E3283AC9-E0E4-7699-DFE9-F07767F7B0A8}"/>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31" name="文本框 30">
            <a:extLst>
              <a:ext uri="{FF2B5EF4-FFF2-40B4-BE49-F238E27FC236}">
                <a16:creationId xmlns:a16="http://schemas.microsoft.com/office/drawing/2014/main" id="{F927E4F2-C6D6-80E6-904B-9DF803C57A6D}"/>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33" name="箭头: V 形 32">
            <a:extLst>
              <a:ext uri="{FF2B5EF4-FFF2-40B4-BE49-F238E27FC236}">
                <a16:creationId xmlns:a16="http://schemas.microsoft.com/office/drawing/2014/main" id="{BA5D6EA4-257C-3837-E2ED-305FCA9106A4}"/>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文本框 33">
            <a:extLst>
              <a:ext uri="{FF2B5EF4-FFF2-40B4-BE49-F238E27FC236}">
                <a16:creationId xmlns:a16="http://schemas.microsoft.com/office/drawing/2014/main" id="{EAC00EEA-172A-1851-D5FE-D5DF65DA3A0F}"/>
              </a:ext>
            </a:extLst>
          </p:cNvPr>
          <p:cNvSpPr txBox="1"/>
          <p:nvPr/>
        </p:nvSpPr>
        <p:spPr>
          <a:xfrm>
            <a:off x="6201148" y="6500620"/>
            <a:ext cx="958559" cy="369332"/>
          </a:xfrm>
          <a:prstGeom prst="rect">
            <a:avLst/>
          </a:prstGeom>
          <a:noFill/>
        </p:spPr>
        <p:txBody>
          <a:bodyPr wrap="square" rtlCol="0">
            <a:spAutoFit/>
          </a:bodyPr>
          <a:lstStyle>
            <a:defPPr>
              <a:defRPr lang="en-US"/>
            </a:defPPr>
            <a:lvl1pPr>
              <a:defRPr b="1">
                <a:solidFill>
                  <a:srgbClr val="C7A7E1"/>
                </a:solidFill>
              </a:defRPr>
            </a:lvl1pPr>
          </a:lstStyle>
          <a:p>
            <a:r>
              <a:rPr lang="en-US" altLang="zh-CN" dirty="0"/>
              <a:t>Results</a:t>
            </a:r>
            <a:endParaRPr lang="zh-CN" altLang="en-US" dirty="0"/>
          </a:p>
        </p:txBody>
      </p:sp>
      <p:sp>
        <p:nvSpPr>
          <p:cNvPr id="35" name="文本框 34">
            <a:extLst>
              <a:ext uri="{FF2B5EF4-FFF2-40B4-BE49-F238E27FC236}">
                <a16:creationId xmlns:a16="http://schemas.microsoft.com/office/drawing/2014/main" id="{6675CD58-4107-DA2C-9609-CA6FFE42D8C7}"/>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6" name="箭头: V 形 35">
            <a:extLst>
              <a:ext uri="{FF2B5EF4-FFF2-40B4-BE49-F238E27FC236}">
                <a16:creationId xmlns:a16="http://schemas.microsoft.com/office/drawing/2014/main" id="{297A8C15-8D54-B6E8-05D0-490B92EA229E}"/>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箭头: V 形 37">
            <a:extLst>
              <a:ext uri="{FF2B5EF4-FFF2-40B4-BE49-F238E27FC236}">
                <a16:creationId xmlns:a16="http://schemas.microsoft.com/office/drawing/2014/main" id="{150F4EC5-1450-751E-368E-D98FFC569D01}"/>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箭头: V 形 38">
            <a:extLst>
              <a:ext uri="{FF2B5EF4-FFF2-40B4-BE49-F238E27FC236}">
                <a16:creationId xmlns:a16="http://schemas.microsoft.com/office/drawing/2014/main" id="{54EC0816-D97F-9A7A-243E-DB126D092692}"/>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箭头: 五边形 39">
            <a:extLst>
              <a:ext uri="{FF2B5EF4-FFF2-40B4-BE49-F238E27FC236}">
                <a16:creationId xmlns:a16="http://schemas.microsoft.com/office/drawing/2014/main" id="{D93C2777-1533-B078-0EB8-4D3123DAA755}"/>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11720634-482E-45DB-75C1-BA58A2439912}"/>
              </a:ext>
            </a:extLst>
          </p:cNvPr>
          <p:cNvSpPr txBox="1"/>
          <p:nvPr/>
        </p:nvSpPr>
        <p:spPr>
          <a:xfrm>
            <a:off x="11713029" y="6500620"/>
            <a:ext cx="501496" cy="400110"/>
          </a:xfrm>
          <a:prstGeom prst="rect">
            <a:avLst/>
          </a:prstGeom>
          <a:noFill/>
        </p:spPr>
        <p:txBody>
          <a:bodyPr wrap="square" rtlCol="0">
            <a:spAutoFit/>
          </a:bodyPr>
          <a:lstStyle/>
          <a:p>
            <a:r>
              <a:rPr lang="en-US" altLang="zh-CN" sz="2000" b="1" dirty="0">
                <a:solidFill>
                  <a:srgbClr val="FFE11D"/>
                </a:solidFill>
              </a:rPr>
              <a:t>10</a:t>
            </a:r>
            <a:endParaRPr lang="zh-CN" altLang="en-US" sz="2000" b="1" dirty="0">
              <a:solidFill>
                <a:srgbClr val="FFE11D"/>
              </a:solidFill>
            </a:endParaRPr>
          </a:p>
        </p:txBody>
      </p:sp>
      <p:pic>
        <p:nvPicPr>
          <p:cNvPr id="42" name="图形 41" descr="灯打开 轮廓">
            <a:extLst>
              <a:ext uri="{FF2B5EF4-FFF2-40B4-BE49-F238E27FC236}">
                <a16:creationId xmlns:a16="http://schemas.microsoft.com/office/drawing/2014/main" id="{80F459DC-E27D-5AF9-E851-47EBB09413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667" y="1412389"/>
            <a:ext cx="812105" cy="812105"/>
          </a:xfrm>
          <a:prstGeom prst="rect">
            <a:avLst/>
          </a:prstGeom>
          <a:effectLst>
            <a:glow rad="139700">
              <a:schemeClr val="accent4">
                <a:satMod val="175000"/>
                <a:alpha val="40000"/>
              </a:schemeClr>
            </a:glow>
          </a:effectLst>
        </p:spPr>
      </p:pic>
      <p:sp>
        <p:nvSpPr>
          <p:cNvPr id="43" name="文本框 42">
            <a:extLst>
              <a:ext uri="{FF2B5EF4-FFF2-40B4-BE49-F238E27FC236}">
                <a16:creationId xmlns:a16="http://schemas.microsoft.com/office/drawing/2014/main" id="{DB0930EF-B250-3BFC-661F-9BD51927C16D}"/>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256327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表&#10;&#10;描述已自动生成">
            <a:extLst>
              <a:ext uri="{FF2B5EF4-FFF2-40B4-BE49-F238E27FC236}">
                <a16:creationId xmlns:a16="http://schemas.microsoft.com/office/drawing/2014/main" id="{3D6D75DF-986D-EF22-9297-984392E2B7C5}"/>
              </a:ext>
            </a:extLst>
          </p:cNvPr>
          <p:cNvPicPr>
            <a:picLocks noChangeAspect="1"/>
          </p:cNvPicPr>
          <p:nvPr/>
        </p:nvPicPr>
        <p:blipFill>
          <a:blip r:embed="rId3"/>
          <a:stretch>
            <a:fillRect/>
          </a:stretch>
        </p:blipFill>
        <p:spPr>
          <a:xfrm>
            <a:off x="6007785" y="3293688"/>
            <a:ext cx="5518352" cy="3267951"/>
          </a:xfrm>
          <a:prstGeom prst="rect">
            <a:avLst/>
          </a:prstGeom>
        </p:spPr>
      </p:pic>
      <p:sp>
        <p:nvSpPr>
          <p:cNvPr id="27" name="文本框 26">
            <a:extLst>
              <a:ext uri="{FF2B5EF4-FFF2-40B4-BE49-F238E27FC236}">
                <a16:creationId xmlns:a16="http://schemas.microsoft.com/office/drawing/2014/main" id="{50AEC333-D0B6-C0C6-8C43-6C29B7A1226B}"/>
              </a:ext>
            </a:extLst>
          </p:cNvPr>
          <p:cNvSpPr txBox="1"/>
          <p:nvPr/>
        </p:nvSpPr>
        <p:spPr>
          <a:xfrm>
            <a:off x="1255090" y="1470615"/>
            <a:ext cx="8403328"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3200" kern="100">
                <a:latin typeface="Source Sans Pro SemiBold" panose="020B0604020202020204" pitchFamily="34" charset="0"/>
                <a:ea typeface="宋体" panose="02010600030101010101" pitchFamily="2" charset="-122"/>
              </a:defRPr>
            </a:lvl1pPr>
          </a:lstStyle>
          <a:p>
            <a:r>
              <a:rPr lang="en-US" altLang="zh-CN" dirty="0"/>
              <a:t>Our results: intra-annual cycle of </a:t>
            </a:r>
            <a:r>
              <a:rPr lang="en-US" altLang="zh-CN" i="1" dirty="0"/>
              <a:t>Q</a:t>
            </a:r>
          </a:p>
        </p:txBody>
      </p:sp>
      <p:pic>
        <p:nvPicPr>
          <p:cNvPr id="4" name="图片 3" descr="图表&#10;&#10;描述已自动生成">
            <a:extLst>
              <a:ext uri="{FF2B5EF4-FFF2-40B4-BE49-F238E27FC236}">
                <a16:creationId xmlns:a16="http://schemas.microsoft.com/office/drawing/2014/main" id="{03100298-DD14-9D3E-2090-0D8515BCBFAF}"/>
              </a:ext>
            </a:extLst>
          </p:cNvPr>
          <p:cNvPicPr>
            <a:picLocks noChangeAspect="1"/>
          </p:cNvPicPr>
          <p:nvPr/>
        </p:nvPicPr>
        <p:blipFill>
          <a:blip r:embed="rId4"/>
          <a:stretch>
            <a:fillRect/>
          </a:stretch>
        </p:blipFill>
        <p:spPr>
          <a:xfrm>
            <a:off x="910390" y="3480611"/>
            <a:ext cx="3797589" cy="3114552"/>
          </a:xfrm>
          <a:prstGeom prst="rect">
            <a:avLst/>
          </a:prstGeom>
        </p:spPr>
      </p:pic>
      <p:sp>
        <p:nvSpPr>
          <p:cNvPr id="17" name="文本框 16">
            <a:extLst>
              <a:ext uri="{FF2B5EF4-FFF2-40B4-BE49-F238E27FC236}">
                <a16:creationId xmlns:a16="http://schemas.microsoft.com/office/drawing/2014/main" id="{A1C83668-5DE8-1C02-A290-2834FD411D65}"/>
              </a:ext>
            </a:extLst>
          </p:cNvPr>
          <p:cNvSpPr txBox="1"/>
          <p:nvPr/>
        </p:nvSpPr>
        <p:spPr>
          <a:xfrm>
            <a:off x="592921" y="2098874"/>
            <a:ext cx="10989571" cy="1477328"/>
          </a:xfrm>
          <a:prstGeom prst="rect">
            <a:avLst/>
          </a:prstGeom>
          <a:noFill/>
        </p:spPr>
        <p:txBody>
          <a:bodyPr wrap="square">
            <a:spAutoFit/>
          </a:bodyPr>
          <a:lstStyle/>
          <a:p>
            <a:pPr marL="285750" indent="-285750">
              <a:buClr>
                <a:schemeClr val="tx1"/>
              </a:buClr>
              <a:buFont typeface="Wingdings" panose="05000000000000000000" pitchFamily="2" charset="2"/>
              <a:buChar char="Ø"/>
            </a:pPr>
            <a:r>
              <a:rPr lang="en-US" altLang="zh-CN" dirty="0">
                <a:solidFill>
                  <a:srgbClr val="287EF3"/>
                </a:solidFill>
                <a:latin typeface="STIX-Regular"/>
              </a:rPr>
              <a:t>All </a:t>
            </a:r>
            <a:r>
              <a:rPr lang="en-US" altLang="zh-CN" i="1" dirty="0">
                <a:solidFill>
                  <a:srgbClr val="287EF3"/>
                </a:solidFill>
                <a:latin typeface="STIX-Italic"/>
              </a:rPr>
              <a:t>Q </a:t>
            </a:r>
            <a:r>
              <a:rPr lang="en-US" altLang="zh-CN" dirty="0">
                <a:solidFill>
                  <a:srgbClr val="287EF3"/>
                </a:solidFill>
                <a:latin typeface="STIX-Regular"/>
              </a:rPr>
              <a:t>estimates are found to capture the observed intra-annual cycle of </a:t>
            </a:r>
            <a:r>
              <a:rPr lang="en-US" altLang="zh-CN" i="1" dirty="0">
                <a:solidFill>
                  <a:srgbClr val="287EF3"/>
                </a:solidFill>
                <a:latin typeface="STIX-Italic"/>
              </a:rPr>
              <a:t>Q </a:t>
            </a:r>
            <a:r>
              <a:rPr lang="en-US" altLang="zh-CN" dirty="0">
                <a:solidFill>
                  <a:srgbClr val="287EF3"/>
                </a:solidFill>
                <a:latin typeface="STIX-Regular"/>
              </a:rPr>
              <a:t>reasonably well </a:t>
            </a:r>
            <a:r>
              <a:rPr lang="en-US" altLang="zh-CN" dirty="0">
                <a:latin typeface="STIX-Regular"/>
              </a:rPr>
              <a:t>with a median </a:t>
            </a:r>
            <a:r>
              <a:rPr lang="en-US" altLang="zh-CN" i="1" dirty="0">
                <a:latin typeface="STIX-Italic"/>
              </a:rPr>
              <a:t>r </a:t>
            </a:r>
            <a:r>
              <a:rPr lang="en-US" altLang="zh-CN" dirty="0">
                <a:latin typeface="STIX-Regular"/>
              </a:rPr>
              <a:t>higher than 0.65 except for </a:t>
            </a:r>
            <a:r>
              <a:rPr lang="en-US" altLang="zh-CN" dirty="0" err="1">
                <a:latin typeface="STIX-Regular"/>
              </a:rPr>
              <a:t>LPJmL</a:t>
            </a:r>
            <a:endParaRPr lang="en-US" altLang="zh-CN" dirty="0">
              <a:latin typeface="STIX-Regular"/>
            </a:endParaRPr>
          </a:p>
          <a:p>
            <a:pPr marL="285750" indent="-285750">
              <a:buClr>
                <a:schemeClr val="tx1"/>
              </a:buClr>
              <a:buFont typeface="Wingdings" panose="05000000000000000000" pitchFamily="2" charset="2"/>
              <a:buChar char="Ø"/>
            </a:pPr>
            <a:r>
              <a:rPr lang="en-US" altLang="zh-CN" dirty="0">
                <a:solidFill>
                  <a:srgbClr val="287EF3"/>
                </a:solidFill>
                <a:latin typeface="STIX-Regular"/>
              </a:rPr>
              <a:t>An early timing bias of the maximum monthly </a:t>
            </a:r>
            <a:r>
              <a:rPr lang="en-US" altLang="zh-CN" i="1" dirty="0">
                <a:solidFill>
                  <a:srgbClr val="287EF3"/>
                </a:solidFill>
                <a:latin typeface="STIX-Regular"/>
              </a:rPr>
              <a:t>Q</a:t>
            </a:r>
            <a:r>
              <a:rPr lang="en-US" altLang="zh-CN" dirty="0">
                <a:latin typeface="STIX-Regular"/>
              </a:rPr>
              <a:t> is commonly found in most </a:t>
            </a:r>
            <a:r>
              <a:rPr lang="en-US" altLang="zh-CN" i="1" dirty="0">
                <a:latin typeface="STIX-Italic"/>
              </a:rPr>
              <a:t>Q </a:t>
            </a:r>
            <a:r>
              <a:rPr lang="en-US" altLang="zh-CN" dirty="0">
                <a:latin typeface="STIX-Regular"/>
              </a:rPr>
              <a:t>estimates</a:t>
            </a:r>
          </a:p>
          <a:p>
            <a:pPr marL="285750" indent="-285750">
              <a:buFont typeface="Wingdings" panose="05000000000000000000" pitchFamily="2" charset="2"/>
              <a:buChar char="Ø"/>
            </a:pPr>
            <a:r>
              <a:rPr lang="en-US" altLang="zh-CN" dirty="0">
                <a:latin typeface="STIX-Regular"/>
              </a:rPr>
              <a:t>The multi-model ensembles significantly increase </a:t>
            </a:r>
            <a:r>
              <a:rPr lang="en-US" altLang="zh-CN" i="1" dirty="0">
                <a:latin typeface="STIX-Italic"/>
              </a:rPr>
              <a:t>r </a:t>
            </a:r>
            <a:r>
              <a:rPr lang="en-US" altLang="zh-CN" dirty="0">
                <a:latin typeface="STIX-Regular"/>
              </a:rPr>
              <a:t>for all three modeling groups and show smaller biases in the timing than most individual model estimates</a:t>
            </a:r>
            <a:endParaRPr lang="zh-CN" altLang="en-US" sz="1200" dirty="0"/>
          </a:p>
        </p:txBody>
      </p:sp>
      <p:sp>
        <p:nvSpPr>
          <p:cNvPr id="3" name="矩形 2">
            <a:extLst>
              <a:ext uri="{FF2B5EF4-FFF2-40B4-BE49-F238E27FC236}">
                <a16:creationId xmlns:a16="http://schemas.microsoft.com/office/drawing/2014/main" id="{DF2E3AEE-0A30-96B5-FF8E-B07E834646A2}"/>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11786378-F28F-33C2-B4D3-4715A8835587}"/>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C939E88D-07B2-6A34-C0C5-C14CDAE62079}"/>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1" name="TextBox 90">
            <a:extLst>
              <a:ext uri="{FF2B5EF4-FFF2-40B4-BE49-F238E27FC236}">
                <a16:creationId xmlns:a16="http://schemas.microsoft.com/office/drawing/2014/main" id="{BAE940D6-D225-B3F3-0294-49FE5CBDDFE9}"/>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14" name="矩形 13">
            <a:extLst>
              <a:ext uri="{FF2B5EF4-FFF2-40B4-BE49-F238E27FC236}">
                <a16:creationId xmlns:a16="http://schemas.microsoft.com/office/drawing/2014/main" id="{AA1D2842-EE2D-BA06-ADB6-707EE3852229}"/>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徽标&#10;&#10;描述已自动生成">
            <a:extLst>
              <a:ext uri="{FF2B5EF4-FFF2-40B4-BE49-F238E27FC236}">
                <a16:creationId xmlns:a16="http://schemas.microsoft.com/office/drawing/2014/main" id="{4A4D3463-833E-F1D7-1D59-4261FD7EB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6" name="图片 15" descr="QR 代码&#10;&#10;描述已自动生成">
            <a:extLst>
              <a:ext uri="{FF2B5EF4-FFF2-40B4-BE49-F238E27FC236}">
                <a16:creationId xmlns:a16="http://schemas.microsoft.com/office/drawing/2014/main" id="{0568D2C6-BA78-1B8F-83DF-7FA452378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8" name="图片 17" descr="徽标&#10;&#10;中度可信度描述已自动生成">
            <a:extLst>
              <a:ext uri="{FF2B5EF4-FFF2-40B4-BE49-F238E27FC236}">
                <a16:creationId xmlns:a16="http://schemas.microsoft.com/office/drawing/2014/main" id="{8584B056-DE43-7171-B3B9-A4ADD8BB93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9" name="图片 18">
            <a:extLst>
              <a:ext uri="{FF2B5EF4-FFF2-40B4-BE49-F238E27FC236}">
                <a16:creationId xmlns:a16="http://schemas.microsoft.com/office/drawing/2014/main" id="{9DFA7A5D-CE3B-1AA9-4751-5A5BA64C96FA}"/>
              </a:ext>
            </a:extLst>
          </p:cNvPr>
          <p:cNvPicPr>
            <a:picLocks noChangeAspect="1"/>
          </p:cNvPicPr>
          <p:nvPr/>
        </p:nvPicPr>
        <p:blipFill rotWithShape="1">
          <a:blip r:embed="rId8"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20" name="组合 19">
            <a:extLst>
              <a:ext uri="{FF2B5EF4-FFF2-40B4-BE49-F238E27FC236}">
                <a16:creationId xmlns:a16="http://schemas.microsoft.com/office/drawing/2014/main" id="{85229C71-9D6C-EF17-3A31-004A83B52115}"/>
              </a:ext>
            </a:extLst>
          </p:cNvPr>
          <p:cNvGrpSpPr/>
          <p:nvPr/>
        </p:nvGrpSpPr>
        <p:grpSpPr>
          <a:xfrm>
            <a:off x="0" y="6554286"/>
            <a:ext cx="12192000" cy="303713"/>
            <a:chOff x="-1" y="5554273"/>
            <a:chExt cx="12192000" cy="1303728"/>
          </a:xfrm>
        </p:grpSpPr>
        <p:sp>
          <p:nvSpPr>
            <p:cNvPr id="21" name="矩形 20">
              <a:extLst>
                <a:ext uri="{FF2B5EF4-FFF2-40B4-BE49-F238E27FC236}">
                  <a16:creationId xmlns:a16="http://schemas.microsoft.com/office/drawing/2014/main" id="{98501593-47AF-57C8-F248-0E4AB1022091}"/>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2" name="矩形 21">
              <a:extLst>
                <a:ext uri="{FF2B5EF4-FFF2-40B4-BE49-F238E27FC236}">
                  <a16:creationId xmlns:a16="http://schemas.microsoft.com/office/drawing/2014/main" id="{102C9A90-381B-F951-D50C-8284DDF473B0}"/>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3" name="矩形 22">
              <a:extLst>
                <a:ext uri="{FF2B5EF4-FFF2-40B4-BE49-F238E27FC236}">
                  <a16:creationId xmlns:a16="http://schemas.microsoft.com/office/drawing/2014/main" id="{BEE2014D-1D25-4075-3746-5E9066E9188E}"/>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4" name="矩形 23">
            <a:extLst>
              <a:ext uri="{FF2B5EF4-FFF2-40B4-BE49-F238E27FC236}">
                <a16:creationId xmlns:a16="http://schemas.microsoft.com/office/drawing/2014/main" id="{94F1E224-B830-5F7D-CF39-2670A0982403}"/>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19382AAB-4F49-4456-C8B4-4CCB813D9B70}"/>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28" name="文本框 27">
            <a:extLst>
              <a:ext uri="{FF2B5EF4-FFF2-40B4-BE49-F238E27FC236}">
                <a16:creationId xmlns:a16="http://schemas.microsoft.com/office/drawing/2014/main" id="{C42236A6-F2FE-E17B-CCA8-FFCFC91C3073}"/>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31" name="箭头: V 形 30">
            <a:extLst>
              <a:ext uri="{FF2B5EF4-FFF2-40B4-BE49-F238E27FC236}">
                <a16:creationId xmlns:a16="http://schemas.microsoft.com/office/drawing/2014/main" id="{4C7D7887-B18D-9D84-AA83-24D70877FE35}"/>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a:extLst>
              <a:ext uri="{FF2B5EF4-FFF2-40B4-BE49-F238E27FC236}">
                <a16:creationId xmlns:a16="http://schemas.microsoft.com/office/drawing/2014/main" id="{285079C6-CC82-46FC-BA6F-D7AE092AC477}"/>
              </a:ext>
            </a:extLst>
          </p:cNvPr>
          <p:cNvSpPr txBox="1"/>
          <p:nvPr/>
        </p:nvSpPr>
        <p:spPr>
          <a:xfrm>
            <a:off x="6201148" y="6500620"/>
            <a:ext cx="958559" cy="369332"/>
          </a:xfrm>
          <a:prstGeom prst="rect">
            <a:avLst/>
          </a:prstGeom>
          <a:noFill/>
        </p:spPr>
        <p:txBody>
          <a:bodyPr wrap="square" rtlCol="0">
            <a:spAutoFit/>
          </a:bodyPr>
          <a:lstStyle>
            <a:defPPr>
              <a:defRPr lang="en-US"/>
            </a:defPPr>
            <a:lvl1pPr>
              <a:defRPr b="1">
                <a:solidFill>
                  <a:srgbClr val="C7A7E1"/>
                </a:solidFill>
              </a:defRPr>
            </a:lvl1pPr>
          </a:lstStyle>
          <a:p>
            <a:r>
              <a:rPr lang="en-US" altLang="zh-CN" dirty="0"/>
              <a:t>Results</a:t>
            </a:r>
            <a:endParaRPr lang="zh-CN" altLang="en-US" dirty="0"/>
          </a:p>
        </p:txBody>
      </p:sp>
      <p:sp>
        <p:nvSpPr>
          <p:cNvPr id="33" name="文本框 32">
            <a:extLst>
              <a:ext uri="{FF2B5EF4-FFF2-40B4-BE49-F238E27FC236}">
                <a16:creationId xmlns:a16="http://schemas.microsoft.com/office/drawing/2014/main" id="{D5DB48AC-65F8-65AC-DA7B-536B3408C2C8}"/>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4" name="箭头: V 形 33">
            <a:extLst>
              <a:ext uri="{FF2B5EF4-FFF2-40B4-BE49-F238E27FC236}">
                <a16:creationId xmlns:a16="http://schemas.microsoft.com/office/drawing/2014/main" id="{BA789BB0-C1E7-5423-344C-B0CA12795761}"/>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箭头: V 形 34">
            <a:extLst>
              <a:ext uri="{FF2B5EF4-FFF2-40B4-BE49-F238E27FC236}">
                <a16:creationId xmlns:a16="http://schemas.microsoft.com/office/drawing/2014/main" id="{52B49C64-3950-931D-59C9-E786D8A6031B}"/>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箭头: V 形 35">
            <a:extLst>
              <a:ext uri="{FF2B5EF4-FFF2-40B4-BE49-F238E27FC236}">
                <a16:creationId xmlns:a16="http://schemas.microsoft.com/office/drawing/2014/main" id="{3B93CAE6-269F-BFCE-18EE-E4FAF70224FF}"/>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箭头: 五边形 37">
            <a:extLst>
              <a:ext uri="{FF2B5EF4-FFF2-40B4-BE49-F238E27FC236}">
                <a16:creationId xmlns:a16="http://schemas.microsoft.com/office/drawing/2014/main" id="{C4128A91-C39F-22F7-82C0-042760DB2C5A}"/>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B6F40CF9-3A74-6240-1577-EDC1352EBA05}"/>
              </a:ext>
            </a:extLst>
          </p:cNvPr>
          <p:cNvSpPr txBox="1"/>
          <p:nvPr/>
        </p:nvSpPr>
        <p:spPr>
          <a:xfrm>
            <a:off x="11713029" y="6500620"/>
            <a:ext cx="501496" cy="400110"/>
          </a:xfrm>
          <a:prstGeom prst="rect">
            <a:avLst/>
          </a:prstGeom>
          <a:noFill/>
        </p:spPr>
        <p:txBody>
          <a:bodyPr wrap="square" rtlCol="0">
            <a:spAutoFit/>
          </a:bodyPr>
          <a:lstStyle/>
          <a:p>
            <a:r>
              <a:rPr lang="en-US" altLang="zh-CN" sz="2000" b="1" dirty="0">
                <a:solidFill>
                  <a:srgbClr val="FFE11D"/>
                </a:solidFill>
              </a:rPr>
              <a:t>11</a:t>
            </a:r>
            <a:endParaRPr lang="zh-CN" altLang="en-US" sz="2000" b="1" dirty="0">
              <a:solidFill>
                <a:srgbClr val="FFE11D"/>
              </a:solidFill>
            </a:endParaRPr>
          </a:p>
        </p:txBody>
      </p:sp>
      <p:pic>
        <p:nvPicPr>
          <p:cNvPr id="40" name="图形 39" descr="灯打开 轮廓">
            <a:extLst>
              <a:ext uri="{FF2B5EF4-FFF2-40B4-BE49-F238E27FC236}">
                <a16:creationId xmlns:a16="http://schemas.microsoft.com/office/drawing/2014/main" id="{5D6C3490-EB9B-D2CD-C2E6-8C1E851B2D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667" y="1412389"/>
            <a:ext cx="812105" cy="812105"/>
          </a:xfrm>
          <a:prstGeom prst="rect">
            <a:avLst/>
          </a:prstGeom>
          <a:effectLst>
            <a:glow rad="139700">
              <a:schemeClr val="accent4">
                <a:satMod val="175000"/>
                <a:alpha val="40000"/>
              </a:schemeClr>
            </a:glow>
          </a:effectLst>
        </p:spPr>
      </p:pic>
      <p:sp>
        <p:nvSpPr>
          <p:cNvPr id="41" name="文本框 40">
            <a:extLst>
              <a:ext uri="{FF2B5EF4-FFF2-40B4-BE49-F238E27FC236}">
                <a16:creationId xmlns:a16="http://schemas.microsoft.com/office/drawing/2014/main" id="{9DCD85D8-6EB3-D73A-A7CD-B215876ECD36}"/>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200973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224391" y="1491036"/>
            <a:ext cx="10389294"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Our results: model uncertainty </a:t>
            </a:r>
            <a:r>
              <a:rPr lang="en-US" altLang="zh-CN" sz="3200" i="1" dirty="0">
                <a:solidFill>
                  <a:schemeClr val="tx1"/>
                </a:solidFill>
              </a:rPr>
              <a:t>vs</a:t>
            </a:r>
            <a:r>
              <a:rPr lang="en-US" altLang="zh-CN" sz="3200" dirty="0">
                <a:solidFill>
                  <a:schemeClr val="tx1"/>
                </a:solidFill>
              </a:rPr>
              <a:t> forcing uncertainty</a:t>
            </a:r>
          </a:p>
        </p:txBody>
      </p:sp>
      <p:pic>
        <p:nvPicPr>
          <p:cNvPr id="32" name="图片 31">
            <a:extLst>
              <a:ext uri="{FF2B5EF4-FFF2-40B4-BE49-F238E27FC236}">
                <a16:creationId xmlns:a16="http://schemas.microsoft.com/office/drawing/2014/main" id="{2CD6F58F-0794-F2C2-8B32-98D99674C7B1}"/>
              </a:ext>
            </a:extLst>
          </p:cNvPr>
          <p:cNvPicPr>
            <a:picLocks noChangeAspect="1"/>
          </p:cNvPicPr>
          <p:nvPr/>
        </p:nvPicPr>
        <p:blipFill>
          <a:blip r:embed="rId3"/>
          <a:stretch>
            <a:fillRect/>
          </a:stretch>
        </p:blipFill>
        <p:spPr>
          <a:xfrm>
            <a:off x="778719" y="3530886"/>
            <a:ext cx="7371321" cy="2808587"/>
          </a:xfrm>
          <a:prstGeom prst="rect">
            <a:avLst/>
          </a:prstGeom>
        </p:spPr>
      </p:pic>
      <p:sp>
        <p:nvSpPr>
          <p:cNvPr id="48" name="文本框 47">
            <a:extLst>
              <a:ext uri="{FF2B5EF4-FFF2-40B4-BE49-F238E27FC236}">
                <a16:creationId xmlns:a16="http://schemas.microsoft.com/office/drawing/2014/main" id="{91788420-E698-EF99-A6CF-9E3548AD4E79}"/>
              </a:ext>
            </a:extLst>
          </p:cNvPr>
          <p:cNvSpPr txBox="1"/>
          <p:nvPr/>
        </p:nvSpPr>
        <p:spPr>
          <a:xfrm>
            <a:off x="509885" y="2407930"/>
            <a:ext cx="11036229" cy="1200329"/>
          </a:xfrm>
          <a:prstGeom prst="rect">
            <a:avLst/>
          </a:prstGeom>
          <a:noFill/>
        </p:spPr>
        <p:txBody>
          <a:bodyPr wrap="square">
            <a:spAutoFit/>
          </a:bodyPr>
          <a:lstStyle/>
          <a:p>
            <a:pPr marL="285750" indent="-285750">
              <a:buFont typeface="Wingdings" panose="05000000000000000000" pitchFamily="2" charset="2"/>
              <a:buChar char="Ø"/>
            </a:pPr>
            <a:r>
              <a:rPr lang="en-US" altLang="zh-CN" sz="2400" dirty="0">
                <a:latin typeface="STIX-Regular"/>
              </a:rPr>
              <a:t>Model uncertainties are consistently larger in GLDAS than in ISIMIP2a</a:t>
            </a:r>
            <a:endParaRPr lang="en-US" altLang="zh-CN" sz="2400" dirty="0">
              <a:latin typeface="+mn-ea"/>
              <a:cs typeface="Times New Roman" panose="02020603050405020304" pitchFamily="18" charset="0"/>
            </a:endParaRPr>
          </a:p>
          <a:p>
            <a:pPr marL="285750" indent="-285750">
              <a:buFont typeface="Wingdings" panose="05000000000000000000" pitchFamily="2" charset="2"/>
              <a:buChar char="Ø"/>
            </a:pPr>
            <a:r>
              <a:rPr lang="en-US" altLang="zh-CN" sz="2400" dirty="0">
                <a:latin typeface="STIX-Regular"/>
              </a:rPr>
              <a:t>Model uncertainties generally result in a larger modeled </a:t>
            </a:r>
            <a:r>
              <a:rPr lang="en-US" altLang="zh-CN" sz="2400" dirty="0">
                <a:latin typeface="STIX-Italic"/>
              </a:rPr>
              <a:t>streamflow</a:t>
            </a:r>
            <a:r>
              <a:rPr lang="en-US" altLang="zh-CN" sz="2400" i="1" dirty="0">
                <a:latin typeface="STIX-Italic"/>
              </a:rPr>
              <a:t> </a:t>
            </a:r>
            <a:r>
              <a:rPr lang="en-US" altLang="zh-CN" sz="2400" dirty="0">
                <a:latin typeface="STIX-Regular"/>
              </a:rPr>
              <a:t>uncertainty, compared to that induced by different climatic forcings</a:t>
            </a:r>
          </a:p>
        </p:txBody>
      </p:sp>
      <p:sp>
        <p:nvSpPr>
          <p:cNvPr id="3" name="矩形 2">
            <a:extLst>
              <a:ext uri="{FF2B5EF4-FFF2-40B4-BE49-F238E27FC236}">
                <a16:creationId xmlns:a16="http://schemas.microsoft.com/office/drawing/2014/main" id="{D3904E2A-6995-9F8B-8FBC-1C1CF0EDE90F}"/>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矩形 3">
            <a:extLst>
              <a:ext uri="{FF2B5EF4-FFF2-40B4-BE49-F238E27FC236}">
                <a16:creationId xmlns:a16="http://schemas.microsoft.com/office/drawing/2014/main" id="{68242525-9564-8389-EB91-58CAA385ADB1}"/>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F7A68D50-B7D7-B7A1-79F3-3E50FC376BCB}"/>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TextBox 90">
            <a:extLst>
              <a:ext uri="{FF2B5EF4-FFF2-40B4-BE49-F238E27FC236}">
                <a16:creationId xmlns:a16="http://schemas.microsoft.com/office/drawing/2014/main" id="{3435DD1E-2F10-05A8-61B8-4955CF8E8302}"/>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9" name="矩形 8">
            <a:extLst>
              <a:ext uri="{FF2B5EF4-FFF2-40B4-BE49-F238E27FC236}">
                <a16:creationId xmlns:a16="http://schemas.microsoft.com/office/drawing/2014/main" id="{D2127B4C-6F9B-9561-9930-B4AE49C72278}"/>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徽标&#10;&#10;描述已自动生成">
            <a:extLst>
              <a:ext uri="{FF2B5EF4-FFF2-40B4-BE49-F238E27FC236}">
                <a16:creationId xmlns:a16="http://schemas.microsoft.com/office/drawing/2014/main" id="{A6591FE5-5F48-51BD-413E-D5A37E556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4" name="图片 13" descr="QR 代码&#10;&#10;描述已自动生成">
            <a:extLst>
              <a:ext uri="{FF2B5EF4-FFF2-40B4-BE49-F238E27FC236}">
                <a16:creationId xmlns:a16="http://schemas.microsoft.com/office/drawing/2014/main" id="{2030A04D-C541-5663-1F09-2314F764E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5" name="图片 14" descr="徽标&#10;&#10;中度可信度描述已自动生成">
            <a:extLst>
              <a:ext uri="{FF2B5EF4-FFF2-40B4-BE49-F238E27FC236}">
                <a16:creationId xmlns:a16="http://schemas.microsoft.com/office/drawing/2014/main" id="{2120909A-F045-52AD-8CF1-48433AF75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6" name="图片 15">
            <a:extLst>
              <a:ext uri="{FF2B5EF4-FFF2-40B4-BE49-F238E27FC236}">
                <a16:creationId xmlns:a16="http://schemas.microsoft.com/office/drawing/2014/main" id="{83C013A4-8FB2-E920-E51D-F06EE15F1859}"/>
              </a:ext>
            </a:extLst>
          </p:cNvPr>
          <p:cNvPicPr>
            <a:picLocks noChangeAspect="1"/>
          </p:cNvPicPr>
          <p:nvPr/>
        </p:nvPicPr>
        <p:blipFill rotWithShape="1">
          <a:blip r:embed="rId7"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17" name="组合 16">
            <a:extLst>
              <a:ext uri="{FF2B5EF4-FFF2-40B4-BE49-F238E27FC236}">
                <a16:creationId xmlns:a16="http://schemas.microsoft.com/office/drawing/2014/main" id="{A7FEB73F-2C3E-6087-8ECE-08213206AE0E}"/>
              </a:ext>
            </a:extLst>
          </p:cNvPr>
          <p:cNvGrpSpPr/>
          <p:nvPr/>
        </p:nvGrpSpPr>
        <p:grpSpPr>
          <a:xfrm>
            <a:off x="0" y="6554286"/>
            <a:ext cx="12192000" cy="303713"/>
            <a:chOff x="-1" y="5554273"/>
            <a:chExt cx="12192000" cy="1303728"/>
          </a:xfrm>
        </p:grpSpPr>
        <p:sp>
          <p:nvSpPr>
            <p:cNvPr id="18" name="矩形 17">
              <a:extLst>
                <a:ext uri="{FF2B5EF4-FFF2-40B4-BE49-F238E27FC236}">
                  <a16:creationId xmlns:a16="http://schemas.microsoft.com/office/drawing/2014/main" id="{34043B8B-26BA-1E4E-47B8-BCC6192086E0}"/>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9" name="矩形 18">
              <a:extLst>
                <a:ext uri="{FF2B5EF4-FFF2-40B4-BE49-F238E27FC236}">
                  <a16:creationId xmlns:a16="http://schemas.microsoft.com/office/drawing/2014/main" id="{951F0AC0-980A-B39C-E05B-82A8EF9151C8}"/>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矩形 19">
              <a:extLst>
                <a:ext uri="{FF2B5EF4-FFF2-40B4-BE49-F238E27FC236}">
                  <a16:creationId xmlns:a16="http://schemas.microsoft.com/office/drawing/2014/main" id="{FE6CB7B8-7122-091A-76D8-C940B80FFE55}"/>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1" name="矩形 20">
            <a:extLst>
              <a:ext uri="{FF2B5EF4-FFF2-40B4-BE49-F238E27FC236}">
                <a16:creationId xmlns:a16="http://schemas.microsoft.com/office/drawing/2014/main" id="{3C16F683-26AF-4D16-C5F9-BFBDC945B3D8}"/>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a:extLst>
              <a:ext uri="{FF2B5EF4-FFF2-40B4-BE49-F238E27FC236}">
                <a16:creationId xmlns:a16="http://schemas.microsoft.com/office/drawing/2014/main" id="{84AF5C86-260D-6D25-B921-F407FE5DA1AB}"/>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23" name="文本框 22">
            <a:extLst>
              <a:ext uri="{FF2B5EF4-FFF2-40B4-BE49-F238E27FC236}">
                <a16:creationId xmlns:a16="http://schemas.microsoft.com/office/drawing/2014/main" id="{A29FD81F-E63A-262C-D30C-9066D8A7B26E}"/>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26" name="箭头: V 形 25">
            <a:extLst>
              <a:ext uri="{FF2B5EF4-FFF2-40B4-BE49-F238E27FC236}">
                <a16:creationId xmlns:a16="http://schemas.microsoft.com/office/drawing/2014/main" id="{81B95FB8-E1CB-90C4-6EA7-CA196BB644A0}"/>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a:extLst>
              <a:ext uri="{FF2B5EF4-FFF2-40B4-BE49-F238E27FC236}">
                <a16:creationId xmlns:a16="http://schemas.microsoft.com/office/drawing/2014/main" id="{A6F44EA0-2FA4-34E2-0662-308AF99D7F0C}"/>
              </a:ext>
            </a:extLst>
          </p:cNvPr>
          <p:cNvSpPr txBox="1"/>
          <p:nvPr/>
        </p:nvSpPr>
        <p:spPr>
          <a:xfrm>
            <a:off x="6201148" y="6500620"/>
            <a:ext cx="958559" cy="369332"/>
          </a:xfrm>
          <a:prstGeom prst="rect">
            <a:avLst/>
          </a:prstGeom>
          <a:noFill/>
        </p:spPr>
        <p:txBody>
          <a:bodyPr wrap="square" rtlCol="0">
            <a:spAutoFit/>
          </a:bodyPr>
          <a:lstStyle>
            <a:defPPr>
              <a:defRPr lang="en-US"/>
            </a:defPPr>
            <a:lvl1pPr>
              <a:defRPr b="1">
                <a:solidFill>
                  <a:srgbClr val="C7A7E1"/>
                </a:solidFill>
              </a:defRPr>
            </a:lvl1pPr>
          </a:lstStyle>
          <a:p>
            <a:r>
              <a:rPr lang="en-US" altLang="zh-CN" dirty="0"/>
              <a:t>Results</a:t>
            </a:r>
            <a:endParaRPr lang="zh-CN" altLang="en-US" dirty="0"/>
          </a:p>
        </p:txBody>
      </p:sp>
      <p:sp>
        <p:nvSpPr>
          <p:cNvPr id="30" name="文本框 29">
            <a:extLst>
              <a:ext uri="{FF2B5EF4-FFF2-40B4-BE49-F238E27FC236}">
                <a16:creationId xmlns:a16="http://schemas.microsoft.com/office/drawing/2014/main" id="{FFD9FF5B-EDF8-CB1D-ADEA-A9AD9866930E}"/>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1" name="箭头: V 形 30">
            <a:extLst>
              <a:ext uri="{FF2B5EF4-FFF2-40B4-BE49-F238E27FC236}">
                <a16:creationId xmlns:a16="http://schemas.microsoft.com/office/drawing/2014/main" id="{279E81EE-0743-524A-A3B5-5BF1A369993A}"/>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箭头: V 形 32">
            <a:extLst>
              <a:ext uri="{FF2B5EF4-FFF2-40B4-BE49-F238E27FC236}">
                <a16:creationId xmlns:a16="http://schemas.microsoft.com/office/drawing/2014/main" id="{15E0D5BE-4D75-6B64-B50A-A92045384C7D}"/>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箭头: V 形 33">
            <a:extLst>
              <a:ext uri="{FF2B5EF4-FFF2-40B4-BE49-F238E27FC236}">
                <a16:creationId xmlns:a16="http://schemas.microsoft.com/office/drawing/2014/main" id="{5F0DB3C6-023E-2EF3-D30A-0584DFF0FD35}"/>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箭头: 五边形 34">
            <a:extLst>
              <a:ext uri="{FF2B5EF4-FFF2-40B4-BE49-F238E27FC236}">
                <a16:creationId xmlns:a16="http://schemas.microsoft.com/office/drawing/2014/main" id="{3AC87E1D-2530-BDAA-BF21-B7178A28441F}"/>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8DA56223-50F3-CFC4-5D17-DF28C23137CA}"/>
              </a:ext>
            </a:extLst>
          </p:cNvPr>
          <p:cNvSpPr txBox="1"/>
          <p:nvPr/>
        </p:nvSpPr>
        <p:spPr>
          <a:xfrm>
            <a:off x="11713029" y="6500620"/>
            <a:ext cx="501496" cy="400110"/>
          </a:xfrm>
          <a:prstGeom prst="rect">
            <a:avLst/>
          </a:prstGeom>
          <a:noFill/>
        </p:spPr>
        <p:txBody>
          <a:bodyPr wrap="square" rtlCol="0">
            <a:spAutoFit/>
          </a:bodyPr>
          <a:lstStyle/>
          <a:p>
            <a:r>
              <a:rPr lang="en-US" altLang="zh-CN" sz="2000" b="1" dirty="0">
                <a:solidFill>
                  <a:srgbClr val="FFE11D"/>
                </a:solidFill>
              </a:rPr>
              <a:t>12</a:t>
            </a:r>
            <a:endParaRPr lang="zh-CN" altLang="en-US" sz="2000" b="1" dirty="0">
              <a:solidFill>
                <a:srgbClr val="FFE11D"/>
              </a:solidFill>
            </a:endParaRPr>
          </a:p>
        </p:txBody>
      </p:sp>
      <p:pic>
        <p:nvPicPr>
          <p:cNvPr id="38" name="图形 37" descr="灯打开 轮廓">
            <a:extLst>
              <a:ext uri="{FF2B5EF4-FFF2-40B4-BE49-F238E27FC236}">
                <a16:creationId xmlns:a16="http://schemas.microsoft.com/office/drawing/2014/main" id="{B267AA1C-4A9F-A5AE-9466-378F75846D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2667" y="1412389"/>
            <a:ext cx="812105" cy="812105"/>
          </a:xfrm>
          <a:prstGeom prst="rect">
            <a:avLst/>
          </a:prstGeom>
          <a:effectLst>
            <a:glow rad="139700">
              <a:schemeClr val="accent4">
                <a:satMod val="175000"/>
                <a:alpha val="40000"/>
              </a:schemeClr>
            </a:glow>
          </a:effectLst>
        </p:spPr>
      </p:pic>
      <p:sp>
        <p:nvSpPr>
          <p:cNvPr id="39" name="文本框 38">
            <a:extLst>
              <a:ext uri="{FF2B5EF4-FFF2-40B4-BE49-F238E27FC236}">
                <a16:creationId xmlns:a16="http://schemas.microsoft.com/office/drawing/2014/main" id="{CD71092E-A141-2B43-D12F-4B8EE2F9A5B0}"/>
              </a:ext>
            </a:extLst>
          </p:cNvPr>
          <p:cNvSpPr txBox="1"/>
          <p:nvPr/>
        </p:nvSpPr>
        <p:spPr>
          <a:xfrm>
            <a:off x="8555527" y="4154032"/>
            <a:ext cx="2943364" cy="1323439"/>
          </a:xfrm>
          <a:prstGeom prst="rect">
            <a:avLst/>
          </a:prstGeom>
          <a:noFill/>
        </p:spPr>
        <p:txBody>
          <a:bodyPr wrap="square">
            <a:spAutoFit/>
          </a:bodyPr>
          <a:lstStyle/>
          <a:p>
            <a:r>
              <a:rPr lang="en-US" altLang="zh-CN" sz="2000" dirty="0">
                <a:latin typeface="STIX-Regular"/>
              </a:rPr>
              <a:t>Model uncertainty in ISIMIP2a and GLDAS and forcing uncertainty in ISIMIP2a</a:t>
            </a:r>
            <a:endParaRPr lang="zh-CN" altLang="en-US" sz="2000" dirty="0"/>
          </a:p>
        </p:txBody>
      </p:sp>
      <p:sp>
        <p:nvSpPr>
          <p:cNvPr id="40" name="文本框 39">
            <a:extLst>
              <a:ext uri="{FF2B5EF4-FFF2-40B4-BE49-F238E27FC236}">
                <a16:creationId xmlns:a16="http://schemas.microsoft.com/office/drawing/2014/main" id="{F6DDE892-F8EA-9B53-F0BF-A7AB757A9ADA}"/>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2706897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279955" y="1533437"/>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Take-home messages</a:t>
            </a:r>
            <a:endParaRPr lang="en-US" altLang="zh-CN" sz="2400" dirty="0">
              <a:solidFill>
                <a:schemeClr val="tx1"/>
              </a:solidFill>
            </a:endParaRPr>
          </a:p>
        </p:txBody>
      </p:sp>
      <p:sp>
        <p:nvSpPr>
          <p:cNvPr id="4" name="文本框 3">
            <a:extLst>
              <a:ext uri="{FF2B5EF4-FFF2-40B4-BE49-F238E27FC236}">
                <a16:creationId xmlns:a16="http://schemas.microsoft.com/office/drawing/2014/main" id="{9C48FE5A-196D-B9C5-436A-DF3E56220D43}"/>
              </a:ext>
            </a:extLst>
          </p:cNvPr>
          <p:cNvSpPr txBox="1"/>
          <p:nvPr/>
        </p:nvSpPr>
        <p:spPr>
          <a:xfrm>
            <a:off x="314255" y="2218024"/>
            <a:ext cx="11661482" cy="4154984"/>
          </a:xfrm>
          <a:prstGeom prst="rect">
            <a:avLst/>
          </a:prstGeom>
          <a:noFill/>
        </p:spPr>
        <p:txBody>
          <a:bodyPr wrap="square">
            <a:spAutoFit/>
          </a:bodyPr>
          <a:lstStyle/>
          <a:p>
            <a:pPr marL="285750" indent="-285750">
              <a:buFont typeface="Wingdings" panose="05000000000000000000" pitchFamily="2" charset="2"/>
              <a:buChar char="Ø"/>
            </a:pPr>
            <a:r>
              <a:rPr lang="en-US" altLang="zh-CN" sz="2200" dirty="0">
                <a:latin typeface="STIX-Regular"/>
              </a:rPr>
              <a:t>Among the 21 simulated </a:t>
            </a:r>
            <a:r>
              <a:rPr lang="en-US" altLang="zh-CN" sz="2200" i="1" dirty="0">
                <a:latin typeface="STIX-Italic"/>
              </a:rPr>
              <a:t>Q </a:t>
            </a:r>
            <a:r>
              <a:rPr lang="en-US" altLang="zh-CN" sz="2200" dirty="0">
                <a:latin typeface="STIX-Regular"/>
              </a:rPr>
              <a:t>examined herein, </a:t>
            </a:r>
            <a:r>
              <a:rPr lang="en-US" altLang="zh-CN" sz="2200" dirty="0">
                <a:solidFill>
                  <a:srgbClr val="287EF3"/>
                </a:solidFill>
                <a:latin typeface="STIX-Regular"/>
              </a:rPr>
              <a:t>there is not a single model estimate that could capture the observed </a:t>
            </a:r>
            <a:r>
              <a:rPr lang="en-US" altLang="zh-CN" sz="2200" i="1" dirty="0">
                <a:solidFill>
                  <a:srgbClr val="287EF3"/>
                </a:solidFill>
                <a:latin typeface="STIX-Italic"/>
              </a:rPr>
              <a:t>Q </a:t>
            </a:r>
            <a:r>
              <a:rPr lang="en-US" altLang="zh-CN" sz="2200" dirty="0">
                <a:solidFill>
                  <a:srgbClr val="287EF3"/>
                </a:solidFill>
                <a:latin typeface="STIX-Regular"/>
              </a:rPr>
              <a:t>characteristics satisfactorily from all aspects</a:t>
            </a:r>
            <a:r>
              <a:rPr lang="en-US" altLang="zh-CN" sz="2200" dirty="0">
                <a:latin typeface="STIX-Regular"/>
              </a:rPr>
              <a:t>. </a:t>
            </a:r>
          </a:p>
          <a:p>
            <a:pPr marL="285750" indent="-285750">
              <a:buFont typeface="Wingdings" panose="05000000000000000000" pitchFamily="2" charset="2"/>
              <a:buChar char="Ø"/>
            </a:pPr>
            <a:r>
              <a:rPr lang="en-US" altLang="zh-CN" sz="2200" dirty="0">
                <a:latin typeface="STIX-Regular"/>
              </a:rPr>
              <a:t>All </a:t>
            </a:r>
            <a:r>
              <a:rPr lang="en-US" altLang="zh-CN" sz="2200" i="1" dirty="0">
                <a:latin typeface="STIX-Italic"/>
              </a:rPr>
              <a:t>Q </a:t>
            </a:r>
            <a:r>
              <a:rPr lang="en-US" altLang="zh-CN" sz="2200" dirty="0">
                <a:latin typeface="STIX-Regular"/>
              </a:rPr>
              <a:t>estimates tend to </a:t>
            </a:r>
            <a:r>
              <a:rPr lang="en-US" altLang="zh-CN" sz="2200" dirty="0">
                <a:solidFill>
                  <a:srgbClr val="287EF3"/>
                </a:solidFill>
                <a:latin typeface="STIX-Regular"/>
              </a:rPr>
              <a:t>perform better in humid catchments than in more arid catchments, and in non-cold environments than in cold regions</a:t>
            </a:r>
            <a:r>
              <a:rPr lang="en-US" altLang="zh-CN" sz="2200" dirty="0">
                <a:latin typeface="STIX-Regular"/>
              </a:rPr>
              <a:t>.</a:t>
            </a:r>
          </a:p>
          <a:p>
            <a:pPr marL="285750" indent="-285750">
              <a:buFont typeface="Wingdings" panose="05000000000000000000" pitchFamily="2" charset="2"/>
              <a:buChar char="Ø"/>
            </a:pPr>
            <a:r>
              <a:rPr lang="en-US" altLang="zh-CN" sz="2200" dirty="0">
                <a:latin typeface="STIX-Regular"/>
              </a:rPr>
              <a:t>Multi-model ensemble means and/or medians effectively improve the performance of simulated </a:t>
            </a:r>
            <a:r>
              <a:rPr lang="en-US" altLang="zh-CN" sz="2200" i="1" dirty="0">
                <a:latin typeface="STIX-Italic"/>
              </a:rPr>
              <a:t>Q </a:t>
            </a:r>
            <a:r>
              <a:rPr lang="en-US" altLang="zh-CN" sz="2200" dirty="0">
                <a:latin typeface="STIX-Regular"/>
              </a:rPr>
              <a:t>compared to estimates from most of the individual models. </a:t>
            </a:r>
            <a:r>
              <a:rPr lang="en-US" altLang="zh-CN" sz="2200" dirty="0">
                <a:solidFill>
                  <a:srgbClr val="287EF3"/>
                </a:solidFill>
                <a:latin typeface="STIX-Regular"/>
              </a:rPr>
              <a:t>However, the ensembles of CMIP6 </a:t>
            </a:r>
            <a:r>
              <a:rPr lang="en-US" altLang="zh-CN" sz="2200" i="1" dirty="0">
                <a:solidFill>
                  <a:srgbClr val="287EF3"/>
                </a:solidFill>
                <a:latin typeface="STIX-Italic"/>
              </a:rPr>
              <a:t>Q </a:t>
            </a:r>
            <a:r>
              <a:rPr lang="en-US" altLang="zh-CN" sz="2200" dirty="0">
                <a:solidFill>
                  <a:srgbClr val="287EF3"/>
                </a:solidFill>
                <a:latin typeface="STIX-Regular"/>
              </a:rPr>
              <a:t>estimates perform even worse than </a:t>
            </a:r>
            <a:r>
              <a:rPr lang="en-US" altLang="zh-CN" sz="2200" i="1" dirty="0">
                <a:solidFill>
                  <a:srgbClr val="287EF3"/>
                </a:solidFill>
                <a:latin typeface="STIX-Italic"/>
              </a:rPr>
              <a:t>Q </a:t>
            </a:r>
            <a:r>
              <a:rPr lang="en-US" altLang="zh-CN" sz="2200" dirty="0">
                <a:solidFill>
                  <a:srgbClr val="287EF3"/>
                </a:solidFill>
                <a:latin typeface="STIX-Regular"/>
              </a:rPr>
              <a:t>estimates from most individual CMIP6 models </a:t>
            </a:r>
            <a:r>
              <a:rPr lang="en-US" altLang="zh-CN" sz="2200" dirty="0">
                <a:latin typeface="STIX-Regular"/>
              </a:rPr>
              <a:t>in estimating mean annual </a:t>
            </a:r>
            <a:r>
              <a:rPr lang="en-US" altLang="zh-CN" sz="2200" i="1" dirty="0">
                <a:latin typeface="STIX-Italic"/>
              </a:rPr>
              <a:t>Q </a:t>
            </a:r>
            <a:r>
              <a:rPr lang="en-US" altLang="zh-CN" sz="2200" dirty="0">
                <a:latin typeface="STIX-Regular"/>
              </a:rPr>
              <a:t>and annual </a:t>
            </a:r>
            <a:r>
              <a:rPr lang="en-US" altLang="zh-CN" sz="2200" i="1" dirty="0">
                <a:latin typeface="STIX-Italic"/>
              </a:rPr>
              <a:t>Q </a:t>
            </a:r>
            <a:r>
              <a:rPr lang="en-US" altLang="zh-CN" sz="2200" dirty="0">
                <a:latin typeface="STIX-Regular"/>
              </a:rPr>
              <a:t>trend.</a:t>
            </a:r>
          </a:p>
          <a:p>
            <a:pPr marL="285750" indent="-285750">
              <a:buFont typeface="Wingdings" panose="05000000000000000000" pitchFamily="2" charset="2"/>
              <a:buChar char="Ø"/>
            </a:pPr>
            <a:r>
              <a:rPr lang="en-US" altLang="zh-CN" sz="2200" dirty="0">
                <a:latin typeface="STIX-Regular"/>
              </a:rPr>
              <a:t>For models forced with reanalyzed climate data sets, </a:t>
            </a:r>
            <a:r>
              <a:rPr lang="en-US" altLang="zh-CN" sz="2200" dirty="0">
                <a:solidFill>
                  <a:srgbClr val="287EF3"/>
                </a:solidFill>
                <a:latin typeface="STIX-Regular"/>
              </a:rPr>
              <a:t>uncertainties in model structures and parameterizations generally result in a larger modeled </a:t>
            </a:r>
            <a:r>
              <a:rPr lang="en-US" altLang="zh-CN" sz="2200" i="1" dirty="0">
                <a:solidFill>
                  <a:srgbClr val="287EF3"/>
                </a:solidFill>
                <a:latin typeface="STIX-Italic"/>
              </a:rPr>
              <a:t>Q </a:t>
            </a:r>
            <a:r>
              <a:rPr lang="en-US" altLang="zh-CN" sz="2200" dirty="0">
                <a:solidFill>
                  <a:srgbClr val="287EF3"/>
                </a:solidFill>
                <a:latin typeface="STIX-Regular"/>
              </a:rPr>
              <a:t>uncertainty, compared to that induced by different climatic forcings</a:t>
            </a:r>
            <a:r>
              <a:rPr lang="en-US" altLang="zh-CN" sz="2200" dirty="0">
                <a:latin typeface="STIX-Regular"/>
              </a:rPr>
              <a:t>. In addition, the model uncertainties are consistently larger in GLDAS than in ISIMIP2a.</a:t>
            </a:r>
            <a:endParaRPr lang="zh-CN" altLang="en-US" sz="2200" dirty="0"/>
          </a:p>
        </p:txBody>
      </p:sp>
      <p:sp>
        <p:nvSpPr>
          <p:cNvPr id="3" name="矩形 2">
            <a:extLst>
              <a:ext uri="{FF2B5EF4-FFF2-40B4-BE49-F238E27FC236}">
                <a16:creationId xmlns:a16="http://schemas.microsoft.com/office/drawing/2014/main" id="{37BA9024-6A8C-8080-D5BD-8CC9C829F2F0}"/>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E902D291-612D-A1F9-0D2C-BBAE552FE7D2}"/>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FE237141-0790-57B7-6C0F-379FC314A802}"/>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9" name="TextBox 90">
            <a:extLst>
              <a:ext uri="{FF2B5EF4-FFF2-40B4-BE49-F238E27FC236}">
                <a16:creationId xmlns:a16="http://schemas.microsoft.com/office/drawing/2014/main" id="{B5174BE7-0325-C94F-ADE4-324CA7A0E06F}"/>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11" name="矩形 10">
            <a:extLst>
              <a:ext uri="{FF2B5EF4-FFF2-40B4-BE49-F238E27FC236}">
                <a16:creationId xmlns:a16="http://schemas.microsoft.com/office/drawing/2014/main" id="{157A3774-B0FB-44CE-4A35-7309AB37DB09}"/>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徽标&#10;&#10;描述已自动生成">
            <a:extLst>
              <a:ext uri="{FF2B5EF4-FFF2-40B4-BE49-F238E27FC236}">
                <a16:creationId xmlns:a16="http://schemas.microsoft.com/office/drawing/2014/main" id="{278F1800-7F99-245F-F874-4F7363367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5" name="图片 14" descr="QR 代码&#10;&#10;描述已自动生成">
            <a:extLst>
              <a:ext uri="{FF2B5EF4-FFF2-40B4-BE49-F238E27FC236}">
                <a16:creationId xmlns:a16="http://schemas.microsoft.com/office/drawing/2014/main" id="{173E3E85-2E66-5BA4-8D0A-717C64FD9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6" name="图片 15" descr="徽标&#10;&#10;中度可信度描述已自动生成">
            <a:extLst>
              <a:ext uri="{FF2B5EF4-FFF2-40B4-BE49-F238E27FC236}">
                <a16:creationId xmlns:a16="http://schemas.microsoft.com/office/drawing/2014/main" id="{7A3E3ED0-D56F-245E-E1D7-131D3F4D4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7" name="图片 16">
            <a:extLst>
              <a:ext uri="{FF2B5EF4-FFF2-40B4-BE49-F238E27FC236}">
                <a16:creationId xmlns:a16="http://schemas.microsoft.com/office/drawing/2014/main" id="{0548815A-168E-6651-2FB7-EDE49D3D186E}"/>
              </a:ext>
            </a:extLst>
          </p:cNvPr>
          <p:cNvPicPr>
            <a:picLocks noChangeAspect="1"/>
          </p:cNvPicPr>
          <p:nvPr/>
        </p:nvPicPr>
        <p:blipFill rotWithShape="1">
          <a:blip r:embed="rId6"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18" name="组合 17">
            <a:extLst>
              <a:ext uri="{FF2B5EF4-FFF2-40B4-BE49-F238E27FC236}">
                <a16:creationId xmlns:a16="http://schemas.microsoft.com/office/drawing/2014/main" id="{D3B29334-92E1-02B7-8C37-2ACD9F41CF05}"/>
              </a:ext>
            </a:extLst>
          </p:cNvPr>
          <p:cNvGrpSpPr/>
          <p:nvPr/>
        </p:nvGrpSpPr>
        <p:grpSpPr>
          <a:xfrm>
            <a:off x="0" y="6554286"/>
            <a:ext cx="12192000" cy="303713"/>
            <a:chOff x="-1" y="5554273"/>
            <a:chExt cx="12192000" cy="1303728"/>
          </a:xfrm>
        </p:grpSpPr>
        <p:sp>
          <p:nvSpPr>
            <p:cNvPr id="19" name="矩形 18">
              <a:extLst>
                <a:ext uri="{FF2B5EF4-FFF2-40B4-BE49-F238E27FC236}">
                  <a16:creationId xmlns:a16="http://schemas.microsoft.com/office/drawing/2014/main" id="{04393726-7D9E-9E0C-226E-19056D70722F}"/>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矩形 19">
              <a:extLst>
                <a:ext uri="{FF2B5EF4-FFF2-40B4-BE49-F238E27FC236}">
                  <a16:creationId xmlns:a16="http://schemas.microsoft.com/office/drawing/2014/main" id="{B347AE7A-75C4-17B4-C099-64D4AAA3CC99}"/>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1" name="矩形 20">
              <a:extLst>
                <a:ext uri="{FF2B5EF4-FFF2-40B4-BE49-F238E27FC236}">
                  <a16:creationId xmlns:a16="http://schemas.microsoft.com/office/drawing/2014/main" id="{A0A5A745-A8AB-851D-F55F-E1A1FA3C264A}"/>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2" name="矩形 21">
            <a:extLst>
              <a:ext uri="{FF2B5EF4-FFF2-40B4-BE49-F238E27FC236}">
                <a16:creationId xmlns:a16="http://schemas.microsoft.com/office/drawing/2014/main" id="{1FA28D2A-AFA1-02E8-3CA0-33649718EF3F}"/>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id="{71384F10-489F-87E6-1218-BC19D3E2C2DA}"/>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24" name="文本框 23">
            <a:extLst>
              <a:ext uri="{FF2B5EF4-FFF2-40B4-BE49-F238E27FC236}">
                <a16:creationId xmlns:a16="http://schemas.microsoft.com/office/drawing/2014/main" id="{E6919B5F-7A94-14FA-7698-40BF29AF1844}"/>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28" name="箭头: V 形 27">
            <a:extLst>
              <a:ext uri="{FF2B5EF4-FFF2-40B4-BE49-F238E27FC236}">
                <a16:creationId xmlns:a16="http://schemas.microsoft.com/office/drawing/2014/main" id="{551D7218-2863-3BF0-D1D5-94D86A2E162F}"/>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文本框 29">
            <a:extLst>
              <a:ext uri="{FF2B5EF4-FFF2-40B4-BE49-F238E27FC236}">
                <a16:creationId xmlns:a16="http://schemas.microsoft.com/office/drawing/2014/main" id="{3503EF95-DAB0-0221-63A9-AA13A89CC407}"/>
              </a:ext>
            </a:extLst>
          </p:cNvPr>
          <p:cNvSpPr txBox="1"/>
          <p:nvPr/>
        </p:nvSpPr>
        <p:spPr>
          <a:xfrm>
            <a:off x="6201148" y="6500620"/>
            <a:ext cx="95855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Results</a:t>
            </a:r>
            <a:endParaRPr lang="zh-CN" altLang="en-US" dirty="0"/>
          </a:p>
        </p:txBody>
      </p:sp>
      <p:sp>
        <p:nvSpPr>
          <p:cNvPr id="31" name="文本框 30">
            <a:extLst>
              <a:ext uri="{FF2B5EF4-FFF2-40B4-BE49-F238E27FC236}">
                <a16:creationId xmlns:a16="http://schemas.microsoft.com/office/drawing/2014/main" id="{FD3C8002-04CF-A51A-EC7F-3940A94279AB}"/>
              </a:ext>
            </a:extLst>
          </p:cNvPr>
          <p:cNvSpPr txBox="1"/>
          <p:nvPr/>
        </p:nvSpPr>
        <p:spPr>
          <a:xfrm>
            <a:off x="7806857" y="6506863"/>
            <a:ext cx="3188878" cy="369332"/>
          </a:xfrm>
          <a:prstGeom prst="rect">
            <a:avLst/>
          </a:prstGeom>
          <a:noFill/>
        </p:spPr>
        <p:txBody>
          <a:bodyPr wrap="square" rtlCol="0">
            <a:spAutoFit/>
          </a:bodyPr>
          <a:lstStyle>
            <a:defPPr>
              <a:defRPr lang="en-US"/>
            </a:defPPr>
            <a:lvl1pPr>
              <a:defRPr b="1">
                <a:solidFill>
                  <a:srgbClr val="C7A7E1"/>
                </a:solidFill>
              </a:defRPr>
            </a:lvl1pPr>
          </a:lstStyle>
          <a:p>
            <a:r>
              <a:rPr lang="en-US" altLang="zh-CN" dirty="0"/>
              <a:t>Take-home messages</a:t>
            </a:r>
            <a:endParaRPr lang="zh-CN" altLang="en-US" dirty="0"/>
          </a:p>
        </p:txBody>
      </p:sp>
      <p:sp>
        <p:nvSpPr>
          <p:cNvPr id="32" name="箭头: V 形 31">
            <a:extLst>
              <a:ext uri="{FF2B5EF4-FFF2-40B4-BE49-F238E27FC236}">
                <a16:creationId xmlns:a16="http://schemas.microsoft.com/office/drawing/2014/main" id="{29D7E595-D655-1A89-097B-10E20F3249D9}"/>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箭头: V 形 32">
            <a:extLst>
              <a:ext uri="{FF2B5EF4-FFF2-40B4-BE49-F238E27FC236}">
                <a16:creationId xmlns:a16="http://schemas.microsoft.com/office/drawing/2014/main" id="{4F5693DF-29C8-44F7-6258-9AD3A07775C6}"/>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箭头: V 形 33">
            <a:extLst>
              <a:ext uri="{FF2B5EF4-FFF2-40B4-BE49-F238E27FC236}">
                <a16:creationId xmlns:a16="http://schemas.microsoft.com/office/drawing/2014/main" id="{3458E438-FF2D-AB55-5358-73C891568C18}"/>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箭头: 五边形 34">
            <a:extLst>
              <a:ext uri="{FF2B5EF4-FFF2-40B4-BE49-F238E27FC236}">
                <a16:creationId xmlns:a16="http://schemas.microsoft.com/office/drawing/2014/main" id="{0E364923-1E91-986C-C0E5-B18AFDAA7F51}"/>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AA1E1F12-6679-B9E4-EDBC-F00C77C92122}"/>
              </a:ext>
            </a:extLst>
          </p:cNvPr>
          <p:cNvSpPr txBox="1"/>
          <p:nvPr/>
        </p:nvSpPr>
        <p:spPr>
          <a:xfrm>
            <a:off x="11713029" y="6500620"/>
            <a:ext cx="501496" cy="400110"/>
          </a:xfrm>
          <a:prstGeom prst="rect">
            <a:avLst/>
          </a:prstGeom>
          <a:noFill/>
        </p:spPr>
        <p:txBody>
          <a:bodyPr wrap="square" rtlCol="0">
            <a:spAutoFit/>
          </a:bodyPr>
          <a:lstStyle/>
          <a:p>
            <a:r>
              <a:rPr lang="en-US" altLang="zh-CN" sz="2000" b="1" dirty="0">
                <a:solidFill>
                  <a:srgbClr val="FFE11D"/>
                </a:solidFill>
              </a:rPr>
              <a:t>13</a:t>
            </a:r>
            <a:endParaRPr lang="zh-CN" altLang="en-US" sz="2000" b="1" dirty="0">
              <a:solidFill>
                <a:srgbClr val="FFE11D"/>
              </a:solidFill>
            </a:endParaRPr>
          </a:p>
        </p:txBody>
      </p:sp>
      <p:sp>
        <p:nvSpPr>
          <p:cNvPr id="38" name="文本框 37">
            <a:extLst>
              <a:ext uri="{FF2B5EF4-FFF2-40B4-BE49-F238E27FC236}">
                <a16:creationId xmlns:a16="http://schemas.microsoft.com/office/drawing/2014/main" id="{DB27A0F0-E714-34CB-1184-CE0C578A085D}"/>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pic>
        <p:nvPicPr>
          <p:cNvPr id="39" name="图形 38" descr="灯打开 轮廓">
            <a:extLst>
              <a:ext uri="{FF2B5EF4-FFF2-40B4-BE49-F238E27FC236}">
                <a16:creationId xmlns:a16="http://schemas.microsoft.com/office/drawing/2014/main" id="{68852D21-79DD-EEC0-BB5A-C082E00B6B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667" y="1412389"/>
            <a:ext cx="812105" cy="812105"/>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585206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5FE8DDC-B253-49A6-63FD-FB2717983AEC}"/>
              </a:ext>
            </a:extLst>
          </p:cNvPr>
          <p:cNvSpPr/>
          <p:nvPr/>
        </p:nvSpPr>
        <p:spPr>
          <a:xfrm>
            <a:off x="-6471" y="0"/>
            <a:ext cx="12191999" cy="6858000"/>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 name="矩形 9">
            <a:extLst>
              <a:ext uri="{FF2B5EF4-FFF2-40B4-BE49-F238E27FC236}">
                <a16:creationId xmlns:a16="http://schemas.microsoft.com/office/drawing/2014/main" id="{2762F1C6-5D3E-E681-87BA-6A3BBFADB965}"/>
              </a:ext>
            </a:extLst>
          </p:cNvPr>
          <p:cNvSpPr/>
          <p:nvPr/>
        </p:nvSpPr>
        <p:spPr>
          <a:xfrm>
            <a:off x="-6471" y="0"/>
            <a:ext cx="12191999" cy="6858000"/>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12">
            <a:extLst>
              <a:ext uri="{FF2B5EF4-FFF2-40B4-BE49-F238E27FC236}">
                <a16:creationId xmlns:a16="http://schemas.microsoft.com/office/drawing/2014/main" id="{6E8D90FF-8E34-89C7-4446-64F01DB4578B}"/>
              </a:ext>
            </a:extLst>
          </p:cNvPr>
          <p:cNvSpPr/>
          <p:nvPr/>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4" name="矩形 13">
            <a:extLst>
              <a:ext uri="{FF2B5EF4-FFF2-40B4-BE49-F238E27FC236}">
                <a16:creationId xmlns:a16="http://schemas.microsoft.com/office/drawing/2014/main" id="{4E64D82D-8592-451B-B0C0-8CCAD1F51EAC}"/>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黑暗中的一棵树&#10;&#10;低可信度描述已自动生成">
            <a:extLst>
              <a:ext uri="{FF2B5EF4-FFF2-40B4-BE49-F238E27FC236}">
                <a16:creationId xmlns:a16="http://schemas.microsoft.com/office/drawing/2014/main" id="{5151E32B-BEF4-6117-81B1-F94ADDEF5462}"/>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100833" y="1816156"/>
            <a:ext cx="11783591" cy="4375946"/>
          </a:xfrm>
          <a:prstGeom prst="rect">
            <a:avLst/>
          </a:prstGeom>
        </p:spPr>
      </p:pic>
      <p:pic>
        <p:nvPicPr>
          <p:cNvPr id="18" name="图片 17" descr="徽标&#10;&#10;描述已自动生成">
            <a:extLst>
              <a:ext uri="{FF2B5EF4-FFF2-40B4-BE49-F238E27FC236}">
                <a16:creationId xmlns:a16="http://schemas.microsoft.com/office/drawing/2014/main" id="{C3701F61-8E9C-DB01-95AD-AFBC47250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21" name="图片 20" descr="QR 代码&#10;&#10;描述已自动生成">
            <a:extLst>
              <a:ext uri="{FF2B5EF4-FFF2-40B4-BE49-F238E27FC236}">
                <a16:creationId xmlns:a16="http://schemas.microsoft.com/office/drawing/2014/main" id="{E3E726C4-8A29-07E0-13DC-2AE25ECE36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23" name="图片 22" descr="徽标&#10;&#10;中度可信度描述已自动生成">
            <a:extLst>
              <a:ext uri="{FF2B5EF4-FFF2-40B4-BE49-F238E27FC236}">
                <a16:creationId xmlns:a16="http://schemas.microsoft.com/office/drawing/2014/main" id="{585747EE-B63F-E6B0-B04C-20FE31F0AE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25" name="图片 24">
            <a:extLst>
              <a:ext uri="{FF2B5EF4-FFF2-40B4-BE49-F238E27FC236}">
                <a16:creationId xmlns:a16="http://schemas.microsoft.com/office/drawing/2014/main" id="{B0D7F099-559D-09BA-EEA5-07353B316BBC}"/>
              </a:ext>
            </a:extLst>
          </p:cNvPr>
          <p:cNvPicPr>
            <a:picLocks noChangeAspect="1"/>
          </p:cNvPicPr>
          <p:nvPr/>
        </p:nvPicPr>
        <p:blipFill rotWithShape="1">
          <a:blip r:embed="rId8"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sp>
        <p:nvSpPr>
          <p:cNvPr id="64" name="TextBox 90">
            <a:extLst>
              <a:ext uri="{FF2B5EF4-FFF2-40B4-BE49-F238E27FC236}">
                <a16:creationId xmlns:a16="http://schemas.microsoft.com/office/drawing/2014/main" id="{4D226D4C-871A-566A-39A6-2878AAE72FF8}"/>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65" name="文本框 64">
            <a:extLst>
              <a:ext uri="{FF2B5EF4-FFF2-40B4-BE49-F238E27FC236}">
                <a16:creationId xmlns:a16="http://schemas.microsoft.com/office/drawing/2014/main" id="{86C174BE-5DF8-D070-851B-5C3DE1CABEF5}"/>
              </a:ext>
            </a:extLst>
          </p:cNvPr>
          <p:cNvSpPr txBox="1"/>
          <p:nvPr/>
        </p:nvSpPr>
        <p:spPr>
          <a:xfrm>
            <a:off x="592921" y="1637774"/>
            <a:ext cx="5997721" cy="3785652"/>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8000" dirty="0">
                <a:solidFill>
                  <a:srgbClr val="FFE11D"/>
                </a:solidFill>
              </a:rPr>
              <a:t>Thanks For Your Attention!</a:t>
            </a:r>
            <a:endParaRPr lang="en-US" altLang="zh-CN" sz="8000" dirty="0">
              <a:solidFill>
                <a:schemeClr val="bg1">
                  <a:lumMod val="95000"/>
                </a:schemeClr>
              </a:solidFill>
            </a:endParaRPr>
          </a:p>
        </p:txBody>
      </p:sp>
      <p:pic>
        <p:nvPicPr>
          <p:cNvPr id="66" name="图片 65">
            <a:extLst>
              <a:ext uri="{FF2B5EF4-FFF2-40B4-BE49-F238E27FC236}">
                <a16:creationId xmlns:a16="http://schemas.microsoft.com/office/drawing/2014/main" id="{4E7AC3ED-2880-AFF1-A00C-636CC13B03C3}"/>
              </a:ext>
            </a:extLst>
          </p:cNvPr>
          <p:cNvPicPr>
            <a:picLocks noChangeAspect="1"/>
          </p:cNvPicPr>
          <p:nvPr/>
        </p:nvPicPr>
        <p:blipFill>
          <a:blip r:embed="rId9"/>
          <a:stretch>
            <a:fillRect/>
          </a:stretch>
        </p:blipFill>
        <p:spPr>
          <a:xfrm>
            <a:off x="8959308" y="2792481"/>
            <a:ext cx="2113343" cy="2113343"/>
          </a:xfrm>
          <a:prstGeom prst="rect">
            <a:avLst/>
          </a:prstGeom>
        </p:spPr>
      </p:pic>
      <p:sp>
        <p:nvSpPr>
          <p:cNvPr id="67" name="文本框 66">
            <a:extLst>
              <a:ext uri="{FF2B5EF4-FFF2-40B4-BE49-F238E27FC236}">
                <a16:creationId xmlns:a16="http://schemas.microsoft.com/office/drawing/2014/main" id="{4B4ED6BF-94C1-747C-851D-DF4A7D9B5DE8}"/>
              </a:ext>
            </a:extLst>
          </p:cNvPr>
          <p:cNvSpPr txBox="1"/>
          <p:nvPr/>
        </p:nvSpPr>
        <p:spPr>
          <a:xfrm>
            <a:off x="9101430" y="2213345"/>
            <a:ext cx="1829098" cy="523220"/>
          </a:xfrm>
          <a:prstGeom prst="rect">
            <a:avLst/>
          </a:prstGeom>
          <a:noFill/>
        </p:spPr>
        <p:txBody>
          <a:bodyPr wrap="square" rtlCol="0">
            <a:spAutoFit/>
          </a:bodyPr>
          <a:lstStyle/>
          <a:p>
            <a:pPr algn="ctr"/>
            <a:r>
              <a:rPr lang="en-US" altLang="zh-CN" sz="2800" dirty="0">
                <a:solidFill>
                  <a:schemeClr val="bg1"/>
                </a:solidFill>
              </a:rPr>
              <a:t>Full text</a:t>
            </a:r>
            <a:endParaRPr lang="zh-CN" altLang="en-US" sz="2800" dirty="0">
              <a:solidFill>
                <a:schemeClr val="bg1"/>
              </a:solidFill>
            </a:endParaRPr>
          </a:p>
        </p:txBody>
      </p:sp>
      <p:pic>
        <p:nvPicPr>
          <p:cNvPr id="69" name="图片 68" descr="QR 代码&#10;&#10;描述已自动生成">
            <a:extLst>
              <a:ext uri="{FF2B5EF4-FFF2-40B4-BE49-F238E27FC236}">
                <a16:creationId xmlns:a16="http://schemas.microsoft.com/office/drawing/2014/main" id="{C4787192-E7FD-9183-7D02-1362BAE6C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336" y="2792482"/>
            <a:ext cx="2113342" cy="2113342"/>
          </a:xfrm>
          <a:prstGeom prst="rect">
            <a:avLst/>
          </a:prstGeom>
        </p:spPr>
      </p:pic>
      <p:sp>
        <p:nvSpPr>
          <p:cNvPr id="70" name="文本框 69">
            <a:extLst>
              <a:ext uri="{FF2B5EF4-FFF2-40B4-BE49-F238E27FC236}">
                <a16:creationId xmlns:a16="http://schemas.microsoft.com/office/drawing/2014/main" id="{68BD289F-1330-C8BD-D97C-7C0C18378AA6}"/>
              </a:ext>
            </a:extLst>
          </p:cNvPr>
          <p:cNvSpPr txBox="1"/>
          <p:nvPr/>
        </p:nvSpPr>
        <p:spPr>
          <a:xfrm>
            <a:off x="6597113" y="2213345"/>
            <a:ext cx="1829098" cy="523220"/>
          </a:xfrm>
          <a:prstGeom prst="rect">
            <a:avLst/>
          </a:prstGeom>
          <a:noFill/>
        </p:spPr>
        <p:txBody>
          <a:bodyPr wrap="square" rtlCol="0">
            <a:spAutoFit/>
          </a:bodyPr>
          <a:lstStyle/>
          <a:p>
            <a:pPr algn="ctr"/>
            <a:r>
              <a:rPr lang="en-US" altLang="zh-CN" sz="2800" dirty="0">
                <a:solidFill>
                  <a:schemeClr val="bg1"/>
                </a:solidFill>
              </a:rPr>
              <a:t>Abstract</a:t>
            </a:r>
            <a:endParaRPr lang="zh-CN" altLang="en-US" sz="2800" dirty="0">
              <a:solidFill>
                <a:schemeClr val="bg1"/>
              </a:solidFill>
            </a:endParaRPr>
          </a:p>
        </p:txBody>
      </p:sp>
      <p:sp>
        <p:nvSpPr>
          <p:cNvPr id="71" name="TextBox 90">
            <a:extLst>
              <a:ext uri="{FF2B5EF4-FFF2-40B4-BE49-F238E27FC236}">
                <a16:creationId xmlns:a16="http://schemas.microsoft.com/office/drawing/2014/main" id="{98786CE9-BC9F-9D75-CE0C-AA58DF8C720F}"/>
              </a:ext>
            </a:extLst>
          </p:cNvPr>
          <p:cNvSpPr txBox="1"/>
          <p:nvPr/>
        </p:nvSpPr>
        <p:spPr>
          <a:xfrm>
            <a:off x="3027134" y="5599819"/>
            <a:ext cx="6532730" cy="1015663"/>
          </a:xfrm>
          <a:prstGeom prst="rect">
            <a:avLst/>
          </a:prstGeom>
          <a:noFill/>
        </p:spPr>
        <p:txBody>
          <a:bodyPr wrap="square" rtlCol="0">
            <a:spAutoFit/>
          </a:bodyPr>
          <a:lstStyle/>
          <a:p>
            <a: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pPr>
            <a:r>
              <a:rPr lang="en-US" altLang="zh-CN" sz="2000" kern="100" dirty="0">
                <a:solidFill>
                  <a:srgbClr val="287EF3"/>
                </a:solidFill>
                <a:latin typeface="Source Sans Pro SemiBold" panose="020B0604020202020204" pitchFamily="34" charset="0"/>
                <a:ea typeface="宋体" panose="02010600030101010101" pitchFamily="2" charset="-122"/>
              </a:rPr>
              <a:t>Ying Hou</a:t>
            </a:r>
            <a:r>
              <a:rPr lang="en-US" altLang="zh-CN" sz="2000" kern="100" baseline="30000" dirty="0">
                <a:solidFill>
                  <a:srgbClr val="287EF3"/>
                </a:solidFill>
                <a:latin typeface="Source Sans Pro SemiBold" panose="020B0604020202020204" pitchFamily="34" charset="0"/>
                <a:ea typeface="宋体" panose="02010600030101010101" pitchFamily="2" charset="-122"/>
              </a:rPr>
              <a:t>1</a:t>
            </a:r>
            <a:r>
              <a:rPr lang="en-US" altLang="zh-CN" sz="2000" kern="100" dirty="0">
                <a:solidFill>
                  <a:srgbClr val="287EF3"/>
                </a:solidFill>
                <a:latin typeface="Source Sans Pro SemiBold" panose="020B0604020202020204" pitchFamily="34" charset="0"/>
                <a:ea typeface="宋体" panose="02010600030101010101" pitchFamily="2" charset="-122"/>
              </a:rPr>
              <a:t>, Hui Guo</a:t>
            </a:r>
            <a:r>
              <a:rPr lang="en-US" altLang="zh-CN" sz="2000" kern="100" baseline="30000" dirty="0">
                <a:solidFill>
                  <a:srgbClr val="287EF3"/>
                </a:solidFill>
                <a:latin typeface="Source Sans Pro SemiBold" panose="020B0604020202020204" pitchFamily="34" charset="0"/>
                <a:ea typeface="宋体" panose="02010600030101010101" pitchFamily="2" charset="-122"/>
              </a:rPr>
              <a:t>1</a:t>
            </a:r>
            <a:r>
              <a:rPr lang="en-US" altLang="zh-CN" sz="2000" kern="100" dirty="0">
                <a:solidFill>
                  <a:srgbClr val="287EF3"/>
                </a:solidFill>
                <a:latin typeface="Source Sans Pro SemiBold" panose="020B0604020202020204" pitchFamily="34" charset="0"/>
                <a:ea typeface="宋体" panose="02010600030101010101" pitchFamily="2" charset="-122"/>
              </a:rPr>
              <a:t>, </a:t>
            </a:r>
            <a:r>
              <a:rPr lang="en-US" altLang="zh-CN" sz="2000" kern="100" dirty="0" err="1">
                <a:solidFill>
                  <a:srgbClr val="287EF3"/>
                </a:solidFill>
                <a:latin typeface="Source Sans Pro SemiBold" panose="020B0604020202020204" pitchFamily="34" charset="0"/>
                <a:ea typeface="宋体" panose="02010600030101010101" pitchFamily="2" charset="-122"/>
              </a:rPr>
              <a:t>Yuting</a:t>
            </a:r>
            <a:r>
              <a:rPr lang="en-US" altLang="zh-CN" sz="2000" kern="100" dirty="0">
                <a:solidFill>
                  <a:srgbClr val="287EF3"/>
                </a:solidFill>
                <a:latin typeface="Source Sans Pro SemiBold" panose="020B0604020202020204" pitchFamily="34" charset="0"/>
                <a:ea typeface="宋体" panose="02010600030101010101" pitchFamily="2" charset="-122"/>
              </a:rPr>
              <a:t> Yang</a:t>
            </a:r>
            <a:r>
              <a:rPr lang="en-US" altLang="zh-CN" sz="2000" kern="100" baseline="30000" dirty="0">
                <a:solidFill>
                  <a:srgbClr val="287EF3"/>
                </a:solidFill>
                <a:latin typeface="Source Sans Pro SemiBold" panose="020B0604020202020204" pitchFamily="34" charset="0"/>
                <a:ea typeface="宋体" panose="02010600030101010101" pitchFamily="2" charset="-122"/>
              </a:rPr>
              <a:t>1</a:t>
            </a:r>
            <a:r>
              <a:rPr lang="en-US" altLang="zh-CN" sz="2000" kern="100" dirty="0">
                <a:solidFill>
                  <a:srgbClr val="287EF3"/>
                </a:solidFill>
                <a:latin typeface="Source Sans Pro SemiBold" panose="020B0604020202020204" pitchFamily="34" charset="0"/>
                <a:ea typeface="宋体" panose="02010600030101010101" pitchFamily="2" charset="-122"/>
              </a:rPr>
              <a:t>, </a:t>
            </a:r>
            <a:r>
              <a:rPr lang="en-US" altLang="zh-CN" sz="2000" kern="100" dirty="0" err="1">
                <a:solidFill>
                  <a:srgbClr val="287EF3"/>
                </a:solidFill>
                <a:latin typeface="Source Sans Pro SemiBold" panose="020B0604020202020204" pitchFamily="34" charset="0"/>
                <a:ea typeface="宋体" panose="02010600030101010101" pitchFamily="2" charset="-122"/>
              </a:rPr>
              <a:t>Wenbin</a:t>
            </a:r>
            <a:r>
              <a:rPr lang="en-US" altLang="zh-CN" sz="2000" kern="100" dirty="0">
                <a:solidFill>
                  <a:srgbClr val="287EF3"/>
                </a:solidFill>
                <a:latin typeface="Source Sans Pro SemiBold" panose="020B0604020202020204" pitchFamily="34" charset="0"/>
                <a:ea typeface="宋体" panose="02010600030101010101" pitchFamily="2" charset="-122"/>
              </a:rPr>
              <a:t> Liu</a:t>
            </a:r>
            <a:r>
              <a:rPr lang="en-US" altLang="zh-CN" sz="2000" kern="100" baseline="30000" dirty="0">
                <a:solidFill>
                  <a:srgbClr val="287EF3"/>
                </a:solidFill>
                <a:latin typeface="Source Sans Pro SemiBold" panose="020B0604020202020204" pitchFamily="34" charset="0"/>
                <a:ea typeface="宋体" panose="02010600030101010101" pitchFamily="2" charset="-122"/>
              </a:rPr>
              <a:t>2</a:t>
            </a:r>
            <a:endParaRPr lang="zh-CN" altLang="en-US" sz="2000" kern="100" baseline="30000" dirty="0">
              <a:solidFill>
                <a:srgbClr val="287EF3"/>
              </a:solidFill>
              <a:latin typeface="Source Sans Pro SemiBold" panose="020B0604020202020204" pitchFamily="34" charset="0"/>
              <a:ea typeface="宋体" panose="02010600030101010101" pitchFamily="2" charset="-122"/>
            </a:endParaRPr>
          </a:p>
          <a:p>
            <a: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pPr>
            <a:r>
              <a:rPr lang="en-US" altLang="zh-CN" sz="2000" i="1" kern="100" baseline="30000" dirty="0">
                <a:solidFill>
                  <a:srgbClr val="287EF3"/>
                </a:solidFill>
                <a:latin typeface="Source Sans Pro SemiBold" panose="020B0604020202020204" pitchFamily="34" charset="0"/>
                <a:ea typeface="宋体" panose="02010600030101010101" pitchFamily="2" charset="-122"/>
              </a:rPr>
              <a:t>1</a:t>
            </a:r>
            <a:r>
              <a:rPr lang="en-US" altLang="zh-CN" sz="2000" i="1" kern="100" dirty="0">
                <a:solidFill>
                  <a:srgbClr val="287EF3"/>
                </a:solidFill>
                <a:latin typeface="Source Sans Pro SemiBold" panose="020B0604020202020204" pitchFamily="34" charset="0"/>
                <a:ea typeface="宋体" panose="02010600030101010101" pitchFamily="2" charset="-122"/>
              </a:rPr>
              <a:t>Tsinghua University, </a:t>
            </a:r>
            <a:r>
              <a:rPr lang="en-US" altLang="zh-CN" sz="2000" i="1" kern="100" baseline="30000" dirty="0">
                <a:solidFill>
                  <a:srgbClr val="287EF3"/>
                </a:solidFill>
                <a:latin typeface="Source Sans Pro SemiBold" panose="020B0604020202020204" pitchFamily="34" charset="0"/>
                <a:ea typeface="宋体" panose="02010600030101010101" pitchFamily="2" charset="-122"/>
              </a:rPr>
              <a:t>2</a:t>
            </a:r>
            <a:r>
              <a:rPr lang="en-US" altLang="zh-CN" sz="2000" i="1" kern="100" dirty="0">
                <a:solidFill>
                  <a:srgbClr val="287EF3"/>
                </a:solidFill>
                <a:latin typeface="Source Sans Pro SemiBold" panose="020B0604020202020204" pitchFamily="34" charset="0"/>
                <a:ea typeface="宋体" panose="02010600030101010101" pitchFamily="2" charset="-122"/>
              </a:rPr>
              <a:t>Chinese Academy of Sciences</a:t>
            </a:r>
          </a:p>
          <a:p>
            <a: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pPr>
            <a:r>
              <a:rPr lang="en-US" altLang="zh-CN" sz="2000" i="1" u="sng" kern="100" dirty="0">
                <a:solidFill>
                  <a:srgbClr val="287EF3"/>
                </a:solidFill>
                <a:latin typeface="Source Sans Pro SemiBold" panose="020B0604020202020204" pitchFamily="34" charset="0"/>
                <a:ea typeface="宋体" panose="02010600030101010101" pitchFamily="2" charset="-122"/>
              </a:rPr>
              <a:t>hy20@mails.tsinghua.edu.cn</a:t>
            </a:r>
          </a:p>
        </p:txBody>
      </p:sp>
    </p:spTree>
    <p:extLst>
      <p:ext uri="{BB962C8B-B14F-4D97-AF65-F5344CB8AC3E}">
        <p14:creationId xmlns:p14="http://schemas.microsoft.com/office/powerpoint/2010/main" val="1995785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E576264-FB61-6FED-A0EB-1CB0F3B0746C}"/>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6" name="矩形 45">
            <a:extLst>
              <a:ext uri="{FF2B5EF4-FFF2-40B4-BE49-F238E27FC236}">
                <a16:creationId xmlns:a16="http://schemas.microsoft.com/office/drawing/2014/main" id="{A2BBA5ED-BAFD-6AAE-7E24-4C8816F0745E}"/>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2" name="矩形 11">
            <a:extLst>
              <a:ext uri="{FF2B5EF4-FFF2-40B4-BE49-F238E27FC236}">
                <a16:creationId xmlns:a16="http://schemas.microsoft.com/office/drawing/2014/main" id="{5793B417-774F-3BBF-B16D-55CEF11C1FD5}"/>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TextBox 90">
            <a:extLst>
              <a:ext uri="{FF2B5EF4-FFF2-40B4-BE49-F238E27FC236}">
                <a16:creationId xmlns:a16="http://schemas.microsoft.com/office/drawing/2014/main" id="{EDFB6873-5883-70F9-B0D5-C70767D3FC6B}"/>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pic>
        <p:nvPicPr>
          <p:cNvPr id="25" name="图形 24" descr="灯打开 轮廓">
            <a:extLst>
              <a:ext uri="{FF2B5EF4-FFF2-40B4-BE49-F238E27FC236}">
                <a16:creationId xmlns:a16="http://schemas.microsoft.com/office/drawing/2014/main" id="{8B82969C-2712-E26B-CB08-27DDF6354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27" name="文本框 26">
            <a:extLst>
              <a:ext uri="{FF2B5EF4-FFF2-40B4-BE49-F238E27FC236}">
                <a16:creationId xmlns:a16="http://schemas.microsoft.com/office/drawing/2014/main" id="{50AEC333-D0B6-C0C6-8C43-6C29B7A1226B}"/>
              </a:ext>
            </a:extLst>
          </p:cNvPr>
          <p:cNvSpPr txBox="1"/>
          <p:nvPr/>
        </p:nvSpPr>
        <p:spPr>
          <a:xfrm>
            <a:off x="1289372" y="1557478"/>
            <a:ext cx="10278044"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Our results: </a:t>
            </a:r>
            <a:r>
              <a:rPr lang="en-US" altLang="zh-CN" sz="3200" dirty="0"/>
              <a:t>model uncertainty </a:t>
            </a:r>
            <a:r>
              <a:rPr lang="en-US" altLang="zh-CN" sz="3200" i="1" dirty="0"/>
              <a:t>vs</a:t>
            </a:r>
            <a:r>
              <a:rPr lang="en-US" altLang="zh-CN" sz="3200" dirty="0"/>
              <a:t> forcing uncertainty</a:t>
            </a:r>
          </a:p>
        </p:txBody>
      </p:sp>
      <p:pic>
        <p:nvPicPr>
          <p:cNvPr id="32" name="图片 31">
            <a:extLst>
              <a:ext uri="{FF2B5EF4-FFF2-40B4-BE49-F238E27FC236}">
                <a16:creationId xmlns:a16="http://schemas.microsoft.com/office/drawing/2014/main" id="{2CD6F58F-0794-F2C2-8B32-98D99674C7B1}"/>
              </a:ext>
            </a:extLst>
          </p:cNvPr>
          <p:cNvPicPr>
            <a:picLocks noChangeAspect="1"/>
          </p:cNvPicPr>
          <p:nvPr/>
        </p:nvPicPr>
        <p:blipFill>
          <a:blip r:embed="rId5"/>
          <a:stretch>
            <a:fillRect/>
          </a:stretch>
        </p:blipFill>
        <p:spPr>
          <a:xfrm>
            <a:off x="699050" y="3762821"/>
            <a:ext cx="7107807" cy="2708184"/>
          </a:xfrm>
          <a:prstGeom prst="rect">
            <a:avLst/>
          </a:prstGeom>
        </p:spPr>
      </p:pic>
      <p:sp>
        <p:nvSpPr>
          <p:cNvPr id="48" name="文本框 47">
            <a:extLst>
              <a:ext uri="{FF2B5EF4-FFF2-40B4-BE49-F238E27FC236}">
                <a16:creationId xmlns:a16="http://schemas.microsoft.com/office/drawing/2014/main" id="{91788420-E698-EF99-A6CF-9E3548AD4E79}"/>
              </a:ext>
            </a:extLst>
          </p:cNvPr>
          <p:cNvSpPr txBox="1"/>
          <p:nvPr/>
        </p:nvSpPr>
        <p:spPr>
          <a:xfrm>
            <a:off x="512048" y="2377262"/>
            <a:ext cx="11055368" cy="1384995"/>
          </a:xfrm>
          <a:prstGeom prst="rect">
            <a:avLst/>
          </a:prstGeom>
          <a:noFill/>
        </p:spPr>
        <p:txBody>
          <a:bodyPr wrap="square">
            <a:spAutoFit/>
          </a:bodyPr>
          <a:lstStyle/>
          <a:p>
            <a:pPr marL="285750" indent="-285750">
              <a:buFont typeface="Wingdings" panose="05000000000000000000" pitchFamily="2" charset="2"/>
              <a:buChar char="Ø"/>
            </a:pPr>
            <a:r>
              <a:rPr lang="en-US" altLang="zh-CN" sz="2800" dirty="0">
                <a:latin typeface="STIX-Regular"/>
              </a:rPr>
              <a:t>Model uncertainties are consistently larger in GLDAS than in ISIMIP2a</a:t>
            </a:r>
            <a:endParaRPr lang="en-US" altLang="zh-CN" sz="2800" dirty="0">
              <a:latin typeface="+mn-ea"/>
              <a:cs typeface="Times New Roman" panose="02020603050405020304" pitchFamily="18" charset="0"/>
            </a:endParaRPr>
          </a:p>
          <a:p>
            <a:pPr marL="285750" indent="-285750">
              <a:buFont typeface="Wingdings" panose="05000000000000000000" pitchFamily="2" charset="2"/>
              <a:buChar char="Ø"/>
            </a:pPr>
            <a:r>
              <a:rPr lang="en-US" altLang="zh-CN" sz="2800" dirty="0">
                <a:latin typeface="STIX-Regular"/>
              </a:rPr>
              <a:t>Model uncertainties generally result in a larger modeled </a:t>
            </a:r>
            <a:r>
              <a:rPr lang="en-US" altLang="zh-CN" sz="2800" dirty="0">
                <a:latin typeface="STIX-Italic"/>
              </a:rPr>
              <a:t>streamflow</a:t>
            </a:r>
            <a:r>
              <a:rPr lang="en-US" altLang="zh-CN" sz="2800" i="1" dirty="0">
                <a:latin typeface="STIX-Italic"/>
              </a:rPr>
              <a:t> </a:t>
            </a:r>
            <a:r>
              <a:rPr lang="en-US" altLang="zh-CN" sz="2800" dirty="0">
                <a:latin typeface="STIX-Regular"/>
              </a:rPr>
              <a:t>uncertainty, compared to that induced by different climatic forcings</a:t>
            </a:r>
          </a:p>
        </p:txBody>
      </p:sp>
      <p:sp>
        <p:nvSpPr>
          <p:cNvPr id="55" name="文本框 54">
            <a:extLst>
              <a:ext uri="{FF2B5EF4-FFF2-40B4-BE49-F238E27FC236}">
                <a16:creationId xmlns:a16="http://schemas.microsoft.com/office/drawing/2014/main" id="{08D11459-E881-8A32-CD6E-C288C34A67A6}"/>
              </a:ext>
            </a:extLst>
          </p:cNvPr>
          <p:cNvSpPr txBox="1"/>
          <p:nvPr/>
        </p:nvSpPr>
        <p:spPr>
          <a:xfrm>
            <a:off x="8314464" y="4306449"/>
            <a:ext cx="2943364" cy="1323439"/>
          </a:xfrm>
          <a:prstGeom prst="rect">
            <a:avLst/>
          </a:prstGeom>
          <a:noFill/>
        </p:spPr>
        <p:txBody>
          <a:bodyPr wrap="square">
            <a:spAutoFit/>
          </a:bodyPr>
          <a:lstStyle/>
          <a:p>
            <a:r>
              <a:rPr lang="en-US" altLang="zh-CN" sz="2000" dirty="0">
                <a:latin typeface="STIX-Regular"/>
              </a:rPr>
              <a:t>Model uncertainty in ISIMIP2a and GLDAS and forcing uncertainty in ISIMIP2a</a:t>
            </a:r>
            <a:endParaRPr lang="zh-CN" altLang="en-US" sz="2000" dirty="0"/>
          </a:p>
        </p:txBody>
      </p:sp>
      <p:sp>
        <p:nvSpPr>
          <p:cNvPr id="14" name="矩形 13">
            <a:extLst>
              <a:ext uri="{FF2B5EF4-FFF2-40B4-BE49-F238E27FC236}">
                <a16:creationId xmlns:a16="http://schemas.microsoft.com/office/drawing/2014/main" id="{82018D21-B5DC-89A9-8279-501824A1C53D}"/>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徽标&#10;&#10;描述已自动生成">
            <a:extLst>
              <a:ext uri="{FF2B5EF4-FFF2-40B4-BE49-F238E27FC236}">
                <a16:creationId xmlns:a16="http://schemas.microsoft.com/office/drawing/2014/main" id="{4DE8DE72-9D10-6008-EA73-EBB1F697C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6" name="图片 15" descr="QR 代码&#10;&#10;描述已自动生成">
            <a:extLst>
              <a:ext uri="{FF2B5EF4-FFF2-40B4-BE49-F238E27FC236}">
                <a16:creationId xmlns:a16="http://schemas.microsoft.com/office/drawing/2014/main" id="{85BD7F89-6281-45E4-1BFB-23DEA49C47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7" name="图片 16" descr="徽标&#10;&#10;中度可信度描述已自动生成">
            <a:extLst>
              <a:ext uri="{FF2B5EF4-FFF2-40B4-BE49-F238E27FC236}">
                <a16:creationId xmlns:a16="http://schemas.microsoft.com/office/drawing/2014/main" id="{8B72B3B1-5138-AF79-F5AE-3817FB98D3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9" name="图片 18">
            <a:extLst>
              <a:ext uri="{FF2B5EF4-FFF2-40B4-BE49-F238E27FC236}">
                <a16:creationId xmlns:a16="http://schemas.microsoft.com/office/drawing/2014/main" id="{DB86DE38-7FF9-A9D1-97F1-34BC8FA3D448}"/>
              </a:ext>
            </a:extLst>
          </p:cNvPr>
          <p:cNvPicPr>
            <a:picLocks noChangeAspect="1"/>
          </p:cNvPicPr>
          <p:nvPr/>
        </p:nvPicPr>
        <p:blipFill rotWithShape="1">
          <a:blip r:embed="rId9"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56" name="组合 55">
            <a:extLst>
              <a:ext uri="{FF2B5EF4-FFF2-40B4-BE49-F238E27FC236}">
                <a16:creationId xmlns:a16="http://schemas.microsoft.com/office/drawing/2014/main" id="{68FF52FB-53C0-BC08-BAF2-6B4E489D1690}"/>
              </a:ext>
            </a:extLst>
          </p:cNvPr>
          <p:cNvGrpSpPr/>
          <p:nvPr/>
        </p:nvGrpSpPr>
        <p:grpSpPr>
          <a:xfrm>
            <a:off x="0" y="6554286"/>
            <a:ext cx="12192000" cy="303713"/>
            <a:chOff x="-1" y="5554273"/>
            <a:chExt cx="12192000" cy="1303728"/>
          </a:xfrm>
        </p:grpSpPr>
        <p:sp>
          <p:nvSpPr>
            <p:cNvPr id="57" name="矩形 56">
              <a:extLst>
                <a:ext uri="{FF2B5EF4-FFF2-40B4-BE49-F238E27FC236}">
                  <a16:creationId xmlns:a16="http://schemas.microsoft.com/office/drawing/2014/main" id="{C7FCD025-57C1-2FDB-8CD6-D00117752A9F}"/>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8" name="矩形 57">
              <a:extLst>
                <a:ext uri="{FF2B5EF4-FFF2-40B4-BE49-F238E27FC236}">
                  <a16:creationId xmlns:a16="http://schemas.microsoft.com/office/drawing/2014/main" id="{64134AA5-6D98-52F4-AD37-D8A8E47FDF86}"/>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9" name="矩形 58">
              <a:extLst>
                <a:ext uri="{FF2B5EF4-FFF2-40B4-BE49-F238E27FC236}">
                  <a16:creationId xmlns:a16="http://schemas.microsoft.com/office/drawing/2014/main" id="{6B1C9C79-1D7A-4286-5677-44248C8E978D}"/>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60" name="矩形 59">
            <a:extLst>
              <a:ext uri="{FF2B5EF4-FFF2-40B4-BE49-F238E27FC236}">
                <a16:creationId xmlns:a16="http://schemas.microsoft.com/office/drawing/2014/main" id="{F8EF2926-1DA2-0395-7032-37212E368B5F}"/>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文本框 60">
            <a:extLst>
              <a:ext uri="{FF2B5EF4-FFF2-40B4-BE49-F238E27FC236}">
                <a16:creationId xmlns:a16="http://schemas.microsoft.com/office/drawing/2014/main" id="{1CA28008-070D-69A0-75DA-4E325B87C59A}"/>
              </a:ext>
            </a:extLst>
          </p:cNvPr>
          <p:cNvSpPr txBox="1"/>
          <p:nvPr/>
        </p:nvSpPr>
        <p:spPr>
          <a:xfrm>
            <a:off x="409081" y="6514610"/>
            <a:ext cx="1100296" cy="369332"/>
          </a:xfrm>
          <a:prstGeom prst="rect">
            <a:avLst/>
          </a:prstGeom>
          <a:noFill/>
        </p:spPr>
        <p:txBody>
          <a:bodyPr wrap="square" rtlCol="0">
            <a:spAutoFit/>
          </a:bodyPr>
          <a:lstStyle/>
          <a:p>
            <a:r>
              <a:rPr lang="en-US" altLang="zh-CN" b="1" dirty="0">
                <a:solidFill>
                  <a:srgbClr val="C7A7E1"/>
                </a:solidFill>
              </a:rPr>
              <a:t>2 min </a:t>
            </a:r>
            <a:endParaRPr lang="zh-CN" altLang="en-US" b="1" dirty="0">
              <a:solidFill>
                <a:srgbClr val="C7A7E1"/>
              </a:solidFill>
            </a:endParaRPr>
          </a:p>
        </p:txBody>
      </p:sp>
      <p:sp>
        <p:nvSpPr>
          <p:cNvPr id="62" name="文本框 61">
            <a:extLst>
              <a:ext uri="{FF2B5EF4-FFF2-40B4-BE49-F238E27FC236}">
                <a16:creationId xmlns:a16="http://schemas.microsoft.com/office/drawing/2014/main" id="{1D2713E1-294D-8CC6-912B-3696E605A261}"/>
              </a:ext>
            </a:extLst>
          </p:cNvPr>
          <p:cNvSpPr txBox="1"/>
          <p:nvPr/>
        </p:nvSpPr>
        <p:spPr>
          <a:xfrm>
            <a:off x="2036570" y="6512048"/>
            <a:ext cx="1761539" cy="369332"/>
          </a:xfrm>
          <a:prstGeom prst="rect">
            <a:avLst/>
          </a:prstGeom>
          <a:noFill/>
        </p:spPr>
        <p:txBody>
          <a:bodyPr wrap="square" rtlCol="0">
            <a:spAutoFit/>
          </a:bodyPr>
          <a:lstStyle/>
          <a:p>
            <a:r>
              <a:rPr lang="en-US" altLang="zh-CN" dirty="0">
                <a:solidFill>
                  <a:srgbClr val="FFE11D"/>
                </a:solidFill>
              </a:rPr>
              <a:t>Background</a:t>
            </a:r>
            <a:endParaRPr lang="zh-CN" altLang="en-US" dirty="0">
              <a:solidFill>
                <a:srgbClr val="FFE11D"/>
              </a:solidFill>
            </a:endParaRPr>
          </a:p>
        </p:txBody>
      </p:sp>
      <p:sp>
        <p:nvSpPr>
          <p:cNvPr id="64" name="箭头: V 形 63">
            <a:extLst>
              <a:ext uri="{FF2B5EF4-FFF2-40B4-BE49-F238E27FC236}">
                <a16:creationId xmlns:a16="http://schemas.microsoft.com/office/drawing/2014/main" id="{AB7B6928-6407-CBC8-3693-0DA174FBE752}"/>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文本框 64">
            <a:extLst>
              <a:ext uri="{FF2B5EF4-FFF2-40B4-BE49-F238E27FC236}">
                <a16:creationId xmlns:a16="http://schemas.microsoft.com/office/drawing/2014/main" id="{0ADE8B99-49B0-59D2-7ECB-94C124A943E8}"/>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66" name="文本框 65">
            <a:extLst>
              <a:ext uri="{FF2B5EF4-FFF2-40B4-BE49-F238E27FC236}">
                <a16:creationId xmlns:a16="http://schemas.microsoft.com/office/drawing/2014/main" id="{B2F82D7E-BFCB-C38B-FDF5-939644A972B5}"/>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67" name="箭头: V 形 66">
            <a:extLst>
              <a:ext uri="{FF2B5EF4-FFF2-40B4-BE49-F238E27FC236}">
                <a16:creationId xmlns:a16="http://schemas.microsoft.com/office/drawing/2014/main" id="{77B95810-21C6-0D0D-C33F-A04A42F1BBB3}"/>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箭头: V 形 67">
            <a:extLst>
              <a:ext uri="{FF2B5EF4-FFF2-40B4-BE49-F238E27FC236}">
                <a16:creationId xmlns:a16="http://schemas.microsoft.com/office/drawing/2014/main" id="{DBBA09F2-BD26-D783-8EC0-4DC1E18935E7}"/>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9" name="箭头: V 形 68">
            <a:extLst>
              <a:ext uri="{FF2B5EF4-FFF2-40B4-BE49-F238E27FC236}">
                <a16:creationId xmlns:a16="http://schemas.microsoft.com/office/drawing/2014/main" id="{210A52A1-0A34-BFFF-B9A5-ACF28227B560}"/>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0" name="箭头: 五边形 69">
            <a:extLst>
              <a:ext uri="{FF2B5EF4-FFF2-40B4-BE49-F238E27FC236}">
                <a16:creationId xmlns:a16="http://schemas.microsoft.com/office/drawing/2014/main" id="{EFD74633-678E-3385-5186-657DEC976087}"/>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文本框 70">
            <a:extLst>
              <a:ext uri="{FF2B5EF4-FFF2-40B4-BE49-F238E27FC236}">
                <a16:creationId xmlns:a16="http://schemas.microsoft.com/office/drawing/2014/main" id="{7849C2C1-F50D-9570-E316-1789F093A952}"/>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2</a:t>
            </a:r>
            <a:endParaRPr lang="zh-CN" altLang="en-US" sz="2000" b="1" dirty="0">
              <a:solidFill>
                <a:srgbClr val="FFE11D"/>
              </a:solidFill>
            </a:endParaRPr>
          </a:p>
        </p:txBody>
      </p:sp>
      <p:sp>
        <p:nvSpPr>
          <p:cNvPr id="72" name="文本框 71">
            <a:extLst>
              <a:ext uri="{FF2B5EF4-FFF2-40B4-BE49-F238E27FC236}">
                <a16:creationId xmlns:a16="http://schemas.microsoft.com/office/drawing/2014/main" id="{4A4BAACE-E7DF-C793-53C1-B85CC9BD5949}"/>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1065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380703" y="1548577"/>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River streamflow (</a:t>
            </a:r>
            <a:r>
              <a:rPr lang="en-US" altLang="zh-CN" sz="3200" i="1" dirty="0">
                <a:solidFill>
                  <a:schemeClr val="tx1"/>
                </a:solidFill>
              </a:rPr>
              <a:t>Q</a:t>
            </a:r>
            <a:r>
              <a:rPr lang="en-US" altLang="zh-CN" sz="3200" dirty="0">
                <a:solidFill>
                  <a:schemeClr val="tx1"/>
                </a:solidFill>
              </a:rPr>
              <a:t>)</a:t>
            </a:r>
            <a:endParaRPr lang="en-US" altLang="zh-CN" sz="2400" dirty="0"/>
          </a:p>
        </p:txBody>
      </p:sp>
      <p:sp>
        <p:nvSpPr>
          <p:cNvPr id="5" name="文本框 4">
            <a:extLst>
              <a:ext uri="{FF2B5EF4-FFF2-40B4-BE49-F238E27FC236}">
                <a16:creationId xmlns:a16="http://schemas.microsoft.com/office/drawing/2014/main" id="{F3C914F9-D00F-7247-F82D-40D969D5F264}"/>
              </a:ext>
            </a:extLst>
          </p:cNvPr>
          <p:cNvSpPr txBox="1"/>
          <p:nvPr/>
        </p:nvSpPr>
        <p:spPr>
          <a:xfrm>
            <a:off x="450794" y="2445991"/>
            <a:ext cx="10877605" cy="1384995"/>
          </a:xfrm>
          <a:prstGeom prst="rect">
            <a:avLst/>
          </a:prstGeom>
          <a:noFill/>
        </p:spPr>
        <p:txBody>
          <a:bodyPr wrap="square" rtlCol="0">
            <a:spAutoFit/>
          </a:bodyPr>
          <a:lstStyle>
            <a:defPPr>
              <a:defRPr lang="zh-CN"/>
            </a:defPPr>
            <a:lvl1pPr algn="ctr">
              <a:defRPr sz="2800" b="1">
                <a:solidFill>
                  <a:srgbClr val="6B43BB"/>
                </a:solidFill>
                <a:latin typeface="+mn-ea"/>
              </a:defRPr>
            </a:lvl1pPr>
          </a:lstStyle>
          <a:p>
            <a:pPr marL="285750" indent="-285750" algn="l">
              <a:buFont typeface="Wingdings" panose="05000000000000000000" pitchFamily="2" charset="2"/>
              <a:buChar char="Ø"/>
            </a:pPr>
            <a:r>
              <a:rPr lang="en-US" altLang="zh-CN" b="0" dirty="0">
                <a:solidFill>
                  <a:schemeClr val="tx1"/>
                </a:solidFill>
                <a:latin typeface="STIX-Regular"/>
              </a:rPr>
              <a:t>The most direct freshwater resource for various kinds of human needs </a:t>
            </a:r>
          </a:p>
          <a:p>
            <a:pPr marL="285750" indent="-285750" algn="l">
              <a:buFont typeface="Wingdings" panose="05000000000000000000" pitchFamily="2" charset="2"/>
              <a:buChar char="Ø"/>
            </a:pPr>
            <a:r>
              <a:rPr lang="en-US" altLang="zh-CN" b="0" dirty="0">
                <a:solidFill>
                  <a:schemeClr val="tx1"/>
                </a:solidFill>
                <a:latin typeface="STIX-Regular"/>
              </a:rPr>
              <a:t>Representative indicator of hydrological response to environmental changes at the catchment scale</a:t>
            </a:r>
            <a:endParaRPr lang="zh-CN" altLang="en-US" b="0" dirty="0">
              <a:solidFill>
                <a:schemeClr val="tx1"/>
              </a:solidFill>
            </a:endParaRPr>
          </a:p>
        </p:txBody>
      </p:sp>
      <p:grpSp>
        <p:nvGrpSpPr>
          <p:cNvPr id="9" name="组合 8">
            <a:extLst>
              <a:ext uri="{FF2B5EF4-FFF2-40B4-BE49-F238E27FC236}">
                <a16:creationId xmlns:a16="http://schemas.microsoft.com/office/drawing/2014/main" id="{DF0DBC0A-59AC-C720-D81E-EBE8BB708561}"/>
              </a:ext>
            </a:extLst>
          </p:cNvPr>
          <p:cNvGrpSpPr/>
          <p:nvPr/>
        </p:nvGrpSpPr>
        <p:grpSpPr>
          <a:xfrm>
            <a:off x="710633" y="3967992"/>
            <a:ext cx="10868726" cy="2056500"/>
            <a:chOff x="425737" y="2771994"/>
            <a:chExt cx="11625551" cy="1985606"/>
          </a:xfrm>
        </p:grpSpPr>
        <p:grpSp>
          <p:nvGrpSpPr>
            <p:cNvPr id="11" name="组合 10">
              <a:extLst>
                <a:ext uri="{FF2B5EF4-FFF2-40B4-BE49-F238E27FC236}">
                  <a16:creationId xmlns:a16="http://schemas.microsoft.com/office/drawing/2014/main" id="{7AC6D35D-EC82-E420-623F-15D8C658B431}"/>
                </a:ext>
              </a:extLst>
            </p:cNvPr>
            <p:cNvGrpSpPr/>
            <p:nvPr/>
          </p:nvGrpSpPr>
          <p:grpSpPr>
            <a:xfrm>
              <a:off x="8154452" y="2781961"/>
              <a:ext cx="1679947" cy="1667862"/>
              <a:chOff x="439177" y="2789249"/>
              <a:chExt cx="1679947" cy="1667862"/>
            </a:xfrm>
          </p:grpSpPr>
          <p:pic>
            <p:nvPicPr>
              <p:cNvPr id="33" name="图片 32" descr="山上的风景画&#10;&#10;中度可信度描述已自动生成">
                <a:extLst>
                  <a:ext uri="{FF2B5EF4-FFF2-40B4-BE49-F238E27FC236}">
                    <a16:creationId xmlns:a16="http://schemas.microsoft.com/office/drawing/2014/main" id="{1E2AE03A-2F66-2624-9A00-6F7E9DC4BBF1}"/>
                  </a:ext>
                </a:extLst>
              </p:cNvPr>
              <p:cNvPicPr>
                <a:picLocks noChangeAspect="1"/>
              </p:cNvPicPr>
              <p:nvPr/>
            </p:nvPicPr>
            <p:blipFill rotWithShape="1">
              <a:blip r:embed="rId3">
                <a:extLst>
                  <a:ext uri="{28A0092B-C50C-407E-A947-70E740481C1C}">
                    <a14:useLocalDpi xmlns:a14="http://schemas.microsoft.com/office/drawing/2010/main" val="0"/>
                  </a:ext>
                </a:extLst>
              </a:blip>
              <a:srcRect l="15655" t="-1" r="7248" b="1090"/>
              <a:stretch/>
            </p:blipFill>
            <p:spPr>
              <a:xfrm>
                <a:off x="439178" y="2789249"/>
                <a:ext cx="1679946" cy="1192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4" name="文本框 33">
                <a:extLst>
                  <a:ext uri="{FF2B5EF4-FFF2-40B4-BE49-F238E27FC236}">
                    <a16:creationId xmlns:a16="http://schemas.microsoft.com/office/drawing/2014/main" id="{04204B2B-7555-9B6D-D9FF-0ACB5F1D6C1F}"/>
                  </a:ext>
                </a:extLst>
              </p:cNvPr>
              <p:cNvSpPr txBox="1"/>
              <p:nvPr/>
            </p:nvSpPr>
            <p:spPr>
              <a:xfrm>
                <a:off x="439177" y="4026225"/>
                <a:ext cx="1679947" cy="430886"/>
              </a:xfrm>
              <a:prstGeom prst="rect">
                <a:avLst/>
              </a:prstGeom>
              <a:noFill/>
            </p:spPr>
            <p:txBody>
              <a:bodyPr wrap="square" rtlCol="0">
                <a:spAutoFit/>
              </a:bodyPr>
              <a:lstStyle>
                <a:defPPr>
                  <a:defRPr lang="en-US"/>
                </a:defPPr>
                <a:lvl1pPr algn="ctr">
                  <a:defRPr sz="1500" b="0">
                    <a:latin typeface="+mn-ea"/>
                  </a:defRPr>
                </a:lvl1pPr>
              </a:lstStyle>
              <a:p>
                <a:r>
                  <a:rPr lang="en-US" altLang="zh-CN" dirty="0" err="1"/>
                  <a:t>Geomorphy</a:t>
                </a:r>
                <a:endParaRPr lang="zh-CN" altLang="en-US" dirty="0"/>
              </a:p>
            </p:txBody>
          </p:sp>
        </p:grpSp>
        <p:grpSp>
          <p:nvGrpSpPr>
            <p:cNvPr id="14" name="组合 13">
              <a:extLst>
                <a:ext uri="{FF2B5EF4-FFF2-40B4-BE49-F238E27FC236}">
                  <a16:creationId xmlns:a16="http://schemas.microsoft.com/office/drawing/2014/main" id="{7F4BC01C-8E5E-036C-F95D-CD5DEABDF4B7}"/>
                </a:ext>
              </a:extLst>
            </p:cNvPr>
            <p:cNvGrpSpPr/>
            <p:nvPr/>
          </p:nvGrpSpPr>
          <p:grpSpPr>
            <a:xfrm>
              <a:off x="425737" y="2771994"/>
              <a:ext cx="1689281" cy="1956489"/>
              <a:chOff x="564696" y="2861126"/>
              <a:chExt cx="1689281" cy="1956489"/>
            </a:xfrm>
          </p:grpSpPr>
          <p:pic>
            <p:nvPicPr>
              <p:cNvPr id="30" name="图片 29" descr="玻璃花瓶里&#10;&#10;中度可信度描述已自动生成">
                <a:extLst>
                  <a:ext uri="{FF2B5EF4-FFF2-40B4-BE49-F238E27FC236}">
                    <a16:creationId xmlns:a16="http://schemas.microsoft.com/office/drawing/2014/main" id="{E06C0F32-71A2-5109-9628-59ECAEDED7DA}"/>
                  </a:ext>
                </a:extLst>
              </p:cNvPr>
              <p:cNvPicPr>
                <a:picLocks noChangeAspect="1"/>
              </p:cNvPicPr>
              <p:nvPr/>
            </p:nvPicPr>
            <p:blipFill rotWithShape="1">
              <a:blip r:embed="rId4">
                <a:extLst>
                  <a:ext uri="{28A0092B-C50C-407E-A947-70E740481C1C}">
                    <a14:useLocalDpi xmlns:a14="http://schemas.microsoft.com/office/drawing/2010/main" val="0"/>
                  </a:ext>
                </a:extLst>
              </a:blip>
              <a:srcRect t="2678"/>
              <a:stretch/>
            </p:blipFill>
            <p:spPr>
              <a:xfrm>
                <a:off x="564696" y="2861126"/>
                <a:ext cx="1679947" cy="1209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文本框 30">
                <a:extLst>
                  <a:ext uri="{FF2B5EF4-FFF2-40B4-BE49-F238E27FC236}">
                    <a16:creationId xmlns:a16="http://schemas.microsoft.com/office/drawing/2014/main" id="{6A315367-F0EB-48BF-B954-CDAB5B9D06BC}"/>
                  </a:ext>
                </a:extLst>
              </p:cNvPr>
              <p:cNvSpPr txBox="1"/>
              <p:nvPr/>
            </p:nvSpPr>
            <p:spPr>
              <a:xfrm>
                <a:off x="574030" y="4078951"/>
                <a:ext cx="1679947" cy="738664"/>
              </a:xfrm>
              <a:prstGeom prst="rect">
                <a:avLst/>
              </a:prstGeom>
              <a:noFill/>
            </p:spPr>
            <p:txBody>
              <a:bodyPr wrap="square" rtlCol="0">
                <a:spAutoFit/>
              </a:bodyPr>
              <a:lstStyle>
                <a:defPPr>
                  <a:defRPr lang="zh-CN"/>
                </a:defPPr>
                <a:lvl1pPr algn="ctr">
                  <a:defRPr sz="2800" b="1">
                    <a:solidFill>
                      <a:srgbClr val="6B43BB"/>
                    </a:solidFill>
                    <a:latin typeface="+mn-ea"/>
                  </a:defRPr>
                </a:lvl1pPr>
              </a:lstStyle>
              <a:p>
                <a:r>
                  <a:rPr lang="en-US" altLang="zh-CN" sz="1500" b="0" dirty="0">
                    <a:solidFill>
                      <a:schemeClr val="tx1"/>
                    </a:solidFill>
                  </a:rPr>
                  <a:t>Water resources</a:t>
                </a:r>
                <a:endParaRPr lang="zh-CN" altLang="en-US" sz="1500" b="0" dirty="0">
                  <a:solidFill>
                    <a:schemeClr val="tx1"/>
                  </a:solidFill>
                </a:endParaRPr>
              </a:p>
            </p:txBody>
          </p:sp>
        </p:grpSp>
        <p:grpSp>
          <p:nvGrpSpPr>
            <p:cNvPr id="15" name="组合 14">
              <a:extLst>
                <a:ext uri="{FF2B5EF4-FFF2-40B4-BE49-F238E27FC236}">
                  <a16:creationId xmlns:a16="http://schemas.microsoft.com/office/drawing/2014/main" id="{35AA132A-1C57-8A6E-70EA-D09AE5E22606}"/>
                </a:ext>
              </a:extLst>
            </p:cNvPr>
            <p:cNvGrpSpPr/>
            <p:nvPr/>
          </p:nvGrpSpPr>
          <p:grpSpPr>
            <a:xfrm>
              <a:off x="2341676" y="2781962"/>
              <a:ext cx="1679948" cy="1975638"/>
              <a:chOff x="2493468" y="2771994"/>
              <a:chExt cx="1679948" cy="1975638"/>
            </a:xfrm>
          </p:grpSpPr>
          <p:pic>
            <p:nvPicPr>
              <p:cNvPr id="26" name="图片 25" descr="正在游泳的人&#10;&#10;描述已自动生成">
                <a:extLst>
                  <a:ext uri="{FF2B5EF4-FFF2-40B4-BE49-F238E27FC236}">
                    <a16:creationId xmlns:a16="http://schemas.microsoft.com/office/drawing/2014/main" id="{A2A0E5C4-E5D1-BCBE-2317-EC7498129829}"/>
                  </a:ext>
                </a:extLst>
              </p:cNvPr>
              <p:cNvPicPr>
                <a:picLocks noChangeAspect="1"/>
              </p:cNvPicPr>
              <p:nvPr/>
            </p:nvPicPr>
            <p:blipFill rotWithShape="1">
              <a:blip r:embed="rId5">
                <a:extLst>
                  <a:ext uri="{28A0092B-C50C-407E-A947-70E740481C1C}">
                    <a14:useLocalDpi xmlns:a14="http://schemas.microsoft.com/office/drawing/2010/main" val="0"/>
                  </a:ext>
                </a:extLst>
              </a:blip>
              <a:srcRect l="7528" b="817"/>
              <a:stretch/>
            </p:blipFill>
            <p:spPr>
              <a:xfrm>
                <a:off x="2493469" y="2771994"/>
                <a:ext cx="1679947" cy="1208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文本框 27">
                <a:extLst>
                  <a:ext uri="{FF2B5EF4-FFF2-40B4-BE49-F238E27FC236}">
                    <a16:creationId xmlns:a16="http://schemas.microsoft.com/office/drawing/2014/main" id="{30C070D9-30D0-1814-7BC4-211D5DC04B4B}"/>
                  </a:ext>
                </a:extLst>
              </p:cNvPr>
              <p:cNvSpPr txBox="1"/>
              <p:nvPr/>
            </p:nvSpPr>
            <p:spPr>
              <a:xfrm>
                <a:off x="2493468" y="4008969"/>
                <a:ext cx="1679947" cy="738663"/>
              </a:xfrm>
              <a:prstGeom prst="rect">
                <a:avLst/>
              </a:prstGeom>
              <a:noFill/>
            </p:spPr>
            <p:txBody>
              <a:bodyPr wrap="square" rtlCol="0">
                <a:spAutoFit/>
              </a:bodyPr>
              <a:lstStyle>
                <a:defPPr>
                  <a:defRPr lang="en-US"/>
                </a:defPPr>
                <a:lvl1pPr algn="ctr">
                  <a:defRPr sz="1500" b="0">
                    <a:latin typeface="+mn-ea"/>
                  </a:defRPr>
                </a:lvl1pPr>
              </a:lstStyle>
              <a:p>
                <a:r>
                  <a:rPr lang="en-US" altLang="zh-CN" dirty="0"/>
                  <a:t>Drought and flood</a:t>
                </a:r>
                <a:endParaRPr lang="zh-CN" altLang="en-US" dirty="0"/>
              </a:p>
            </p:txBody>
          </p:sp>
        </p:grpSp>
        <p:grpSp>
          <p:nvGrpSpPr>
            <p:cNvPr id="16" name="组合 15">
              <a:extLst>
                <a:ext uri="{FF2B5EF4-FFF2-40B4-BE49-F238E27FC236}">
                  <a16:creationId xmlns:a16="http://schemas.microsoft.com/office/drawing/2014/main" id="{7EF70F7B-90B7-1A47-6439-74B3227EC263}"/>
                </a:ext>
              </a:extLst>
            </p:cNvPr>
            <p:cNvGrpSpPr/>
            <p:nvPr/>
          </p:nvGrpSpPr>
          <p:grpSpPr>
            <a:xfrm>
              <a:off x="4257616" y="2781962"/>
              <a:ext cx="1703469" cy="1649485"/>
              <a:chOff x="4534318" y="2771346"/>
              <a:chExt cx="1703469" cy="1649485"/>
            </a:xfrm>
          </p:grpSpPr>
          <p:pic>
            <p:nvPicPr>
              <p:cNvPr id="23" name="图片 22" descr="绿色的叶子&#10;&#10;低可信度描述已自动生成">
                <a:extLst>
                  <a:ext uri="{FF2B5EF4-FFF2-40B4-BE49-F238E27FC236}">
                    <a16:creationId xmlns:a16="http://schemas.microsoft.com/office/drawing/2014/main" id="{1B436556-60F4-67CF-284B-55B1DCFCB4C1}"/>
                  </a:ext>
                </a:extLst>
              </p:cNvPr>
              <p:cNvPicPr>
                <a:picLocks noChangeAspect="1"/>
              </p:cNvPicPr>
              <p:nvPr/>
            </p:nvPicPr>
            <p:blipFill rotWithShape="1">
              <a:blip r:embed="rId6">
                <a:extLst>
                  <a:ext uri="{28A0092B-C50C-407E-A947-70E740481C1C}">
                    <a14:useLocalDpi xmlns:a14="http://schemas.microsoft.com/office/drawing/2010/main" val="0"/>
                  </a:ext>
                </a:extLst>
              </a:blip>
              <a:srcRect l="-684" r="15574" b="17025"/>
              <a:stretch/>
            </p:blipFill>
            <p:spPr>
              <a:xfrm>
                <a:off x="4557841" y="2771346"/>
                <a:ext cx="1679946" cy="12092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文本框 23">
                <a:extLst>
                  <a:ext uri="{FF2B5EF4-FFF2-40B4-BE49-F238E27FC236}">
                    <a16:creationId xmlns:a16="http://schemas.microsoft.com/office/drawing/2014/main" id="{03E0B3E5-EB5A-F45A-AA9F-947E40DFC35F}"/>
                  </a:ext>
                </a:extLst>
              </p:cNvPr>
              <p:cNvSpPr txBox="1"/>
              <p:nvPr/>
            </p:nvSpPr>
            <p:spPr>
              <a:xfrm>
                <a:off x="4534318" y="3989945"/>
                <a:ext cx="1679947" cy="430886"/>
              </a:xfrm>
              <a:prstGeom prst="rect">
                <a:avLst/>
              </a:prstGeom>
              <a:noFill/>
            </p:spPr>
            <p:txBody>
              <a:bodyPr wrap="square" rtlCol="0">
                <a:spAutoFit/>
              </a:bodyPr>
              <a:lstStyle>
                <a:defPPr>
                  <a:defRPr lang="en-US"/>
                </a:defPPr>
                <a:lvl1pPr algn="ctr">
                  <a:defRPr sz="1500" b="0">
                    <a:latin typeface="+mn-ea"/>
                  </a:defRPr>
                </a:lvl1pPr>
              </a:lstStyle>
              <a:p>
                <a:r>
                  <a:rPr lang="en-US" altLang="zh-CN" dirty="0"/>
                  <a:t>Agriculture</a:t>
                </a:r>
                <a:endParaRPr lang="zh-CN" altLang="en-US" dirty="0"/>
              </a:p>
            </p:txBody>
          </p:sp>
        </p:grpSp>
        <p:grpSp>
          <p:nvGrpSpPr>
            <p:cNvPr id="17" name="组合 16">
              <a:extLst>
                <a:ext uri="{FF2B5EF4-FFF2-40B4-BE49-F238E27FC236}">
                  <a16:creationId xmlns:a16="http://schemas.microsoft.com/office/drawing/2014/main" id="{27796598-C4B8-B468-64ED-47614E9C84D3}"/>
                </a:ext>
              </a:extLst>
            </p:cNvPr>
            <p:cNvGrpSpPr/>
            <p:nvPr/>
          </p:nvGrpSpPr>
          <p:grpSpPr>
            <a:xfrm>
              <a:off x="6220600" y="2781962"/>
              <a:ext cx="1679947" cy="1679458"/>
              <a:chOff x="6602991" y="2767701"/>
              <a:chExt cx="1679947" cy="1679458"/>
            </a:xfrm>
          </p:grpSpPr>
          <p:pic>
            <p:nvPicPr>
              <p:cNvPr id="21" name="图片 20" descr="水上的船&#10;&#10;描述已自动生成">
                <a:extLst>
                  <a:ext uri="{FF2B5EF4-FFF2-40B4-BE49-F238E27FC236}">
                    <a16:creationId xmlns:a16="http://schemas.microsoft.com/office/drawing/2014/main" id="{98288C92-ACCB-7591-56B0-D81650A31442}"/>
                  </a:ext>
                </a:extLst>
              </p:cNvPr>
              <p:cNvPicPr>
                <a:picLocks noChangeAspect="1"/>
              </p:cNvPicPr>
              <p:nvPr/>
            </p:nvPicPr>
            <p:blipFill rotWithShape="1">
              <a:blip r:embed="rId7">
                <a:extLst>
                  <a:ext uri="{28A0092B-C50C-407E-A947-70E740481C1C}">
                    <a14:useLocalDpi xmlns:a14="http://schemas.microsoft.com/office/drawing/2010/main" val="0"/>
                  </a:ext>
                </a:extLst>
              </a:blip>
              <a:srcRect t="1" r="11144" b="2845"/>
              <a:stretch/>
            </p:blipFill>
            <p:spPr>
              <a:xfrm>
                <a:off x="6611696" y="2767701"/>
                <a:ext cx="1662538" cy="1208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文本框 21">
                <a:extLst>
                  <a:ext uri="{FF2B5EF4-FFF2-40B4-BE49-F238E27FC236}">
                    <a16:creationId xmlns:a16="http://schemas.microsoft.com/office/drawing/2014/main" id="{7E32D984-69A7-B681-C19C-A0C5D9670319}"/>
                  </a:ext>
                </a:extLst>
              </p:cNvPr>
              <p:cNvSpPr txBox="1"/>
              <p:nvPr/>
            </p:nvSpPr>
            <p:spPr>
              <a:xfrm>
                <a:off x="6602991" y="4016273"/>
                <a:ext cx="1679947" cy="430886"/>
              </a:xfrm>
              <a:prstGeom prst="rect">
                <a:avLst/>
              </a:prstGeom>
              <a:noFill/>
            </p:spPr>
            <p:txBody>
              <a:bodyPr wrap="square" rtlCol="0">
                <a:spAutoFit/>
              </a:bodyPr>
              <a:lstStyle>
                <a:defPPr>
                  <a:defRPr lang="en-US"/>
                </a:defPPr>
                <a:lvl1pPr algn="ctr">
                  <a:defRPr sz="1500" b="0">
                    <a:latin typeface="+mn-ea"/>
                  </a:defRPr>
                </a:lvl1pPr>
              </a:lstStyle>
              <a:p>
                <a:r>
                  <a:rPr lang="en-US" altLang="zh-CN" dirty="0"/>
                  <a:t>Fishery</a:t>
                </a:r>
                <a:endParaRPr lang="zh-CN" altLang="en-US" dirty="0"/>
              </a:p>
            </p:txBody>
          </p:sp>
        </p:grpSp>
        <p:grpSp>
          <p:nvGrpSpPr>
            <p:cNvPr id="18" name="组合 17">
              <a:extLst>
                <a:ext uri="{FF2B5EF4-FFF2-40B4-BE49-F238E27FC236}">
                  <a16:creationId xmlns:a16="http://schemas.microsoft.com/office/drawing/2014/main" id="{B9F3C606-3FA5-BAF5-4D76-C6E5BE0E4D9D}"/>
                </a:ext>
              </a:extLst>
            </p:cNvPr>
            <p:cNvGrpSpPr/>
            <p:nvPr/>
          </p:nvGrpSpPr>
          <p:grpSpPr>
            <a:xfrm>
              <a:off x="9885400" y="2781961"/>
              <a:ext cx="2165888" cy="1687803"/>
              <a:chOff x="9885400" y="2781961"/>
              <a:chExt cx="2165888" cy="1687803"/>
            </a:xfrm>
          </p:grpSpPr>
          <p:pic>
            <p:nvPicPr>
              <p:cNvPr id="19" name="图片 18">
                <a:extLst>
                  <a:ext uri="{FF2B5EF4-FFF2-40B4-BE49-F238E27FC236}">
                    <a16:creationId xmlns:a16="http://schemas.microsoft.com/office/drawing/2014/main" id="{351CD94A-D8D9-8C95-0F04-A487137A96DE}"/>
                  </a:ext>
                </a:extLst>
              </p:cNvPr>
              <p:cNvPicPr>
                <a:picLocks noChangeAspect="1"/>
              </p:cNvPicPr>
              <p:nvPr/>
            </p:nvPicPr>
            <p:blipFill>
              <a:blip r:embed="rId8"/>
              <a:stretch>
                <a:fillRect/>
              </a:stretch>
            </p:blipFill>
            <p:spPr>
              <a:xfrm>
                <a:off x="10094716" y="2781961"/>
                <a:ext cx="1695871" cy="1192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文本框 19">
                <a:extLst>
                  <a:ext uri="{FF2B5EF4-FFF2-40B4-BE49-F238E27FC236}">
                    <a16:creationId xmlns:a16="http://schemas.microsoft.com/office/drawing/2014/main" id="{09D9F708-0688-F18F-3652-47B67143DB8C}"/>
                  </a:ext>
                </a:extLst>
              </p:cNvPr>
              <p:cNvSpPr txBox="1"/>
              <p:nvPr/>
            </p:nvSpPr>
            <p:spPr>
              <a:xfrm>
                <a:off x="9885400" y="4038878"/>
                <a:ext cx="2165888" cy="430886"/>
              </a:xfrm>
              <a:prstGeom prst="rect">
                <a:avLst/>
              </a:prstGeom>
              <a:noFill/>
            </p:spPr>
            <p:txBody>
              <a:bodyPr wrap="square" rtlCol="0">
                <a:spAutoFit/>
              </a:bodyPr>
              <a:lstStyle>
                <a:defPPr>
                  <a:defRPr lang="en-US"/>
                </a:defPPr>
                <a:lvl1pPr algn="ctr">
                  <a:defRPr sz="1500" b="0">
                    <a:latin typeface="+mn-ea"/>
                  </a:defRPr>
                </a:lvl1pPr>
              </a:lstStyle>
              <a:p>
                <a:r>
                  <a:rPr lang="en-US" altLang="zh-CN" dirty="0"/>
                  <a:t>Biogeochemistry</a:t>
                </a:r>
                <a:endParaRPr lang="zh-CN" altLang="en-US" dirty="0"/>
              </a:p>
            </p:txBody>
          </p:sp>
        </p:grpSp>
      </p:grpSp>
      <p:sp>
        <p:nvSpPr>
          <p:cNvPr id="61" name="文本框 60">
            <a:extLst>
              <a:ext uri="{FF2B5EF4-FFF2-40B4-BE49-F238E27FC236}">
                <a16:creationId xmlns:a16="http://schemas.microsoft.com/office/drawing/2014/main" id="{42036496-D3E4-18C1-336F-7902F33CE5F3}"/>
              </a:ext>
            </a:extLst>
          </p:cNvPr>
          <p:cNvSpPr txBox="1"/>
          <p:nvPr/>
        </p:nvSpPr>
        <p:spPr>
          <a:xfrm>
            <a:off x="9690156" y="5760160"/>
            <a:ext cx="1854925" cy="253916"/>
          </a:xfrm>
          <a:prstGeom prst="rect">
            <a:avLst/>
          </a:prstGeom>
          <a:noFill/>
        </p:spPr>
        <p:txBody>
          <a:bodyPr wrap="square">
            <a:spAutoFit/>
          </a:bodyPr>
          <a:lstStyle/>
          <a:p>
            <a:r>
              <a:rPr lang="zh-CN" altLang="en-US" sz="1050" dirty="0">
                <a:latin typeface="Open Sans" panose="020B0606030504020204" pitchFamily="34" charset="0"/>
              </a:rPr>
              <a:t>（</a:t>
            </a:r>
            <a:r>
              <a:rPr lang="en-US" altLang="zh-CN" sz="1050" dirty="0">
                <a:latin typeface="Open Sans" panose="020B0606030504020204" pitchFamily="34" charset="0"/>
              </a:rPr>
              <a:t>Images from Wikipedia</a:t>
            </a:r>
            <a:r>
              <a:rPr lang="zh-CN" altLang="en-US" sz="1050" dirty="0">
                <a:latin typeface="Open Sans" panose="020B0606030504020204" pitchFamily="34" charset="0"/>
              </a:rPr>
              <a:t>）</a:t>
            </a:r>
            <a:endParaRPr lang="zh-CN" altLang="en-US" sz="1050" dirty="0"/>
          </a:p>
        </p:txBody>
      </p:sp>
      <p:sp>
        <p:nvSpPr>
          <p:cNvPr id="3" name="矩形 2">
            <a:extLst>
              <a:ext uri="{FF2B5EF4-FFF2-40B4-BE49-F238E27FC236}">
                <a16:creationId xmlns:a16="http://schemas.microsoft.com/office/drawing/2014/main" id="{549591D3-179B-E2D5-9D5A-E89F19C25033}"/>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矩形 3">
            <a:extLst>
              <a:ext uri="{FF2B5EF4-FFF2-40B4-BE49-F238E27FC236}">
                <a16:creationId xmlns:a16="http://schemas.microsoft.com/office/drawing/2014/main" id="{DE901B1D-1899-4678-ECD1-CE1648427C2D}"/>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C13FC815-A91C-085A-808A-0B30C3EA1F7E}"/>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2" name="TextBox 90">
            <a:extLst>
              <a:ext uri="{FF2B5EF4-FFF2-40B4-BE49-F238E27FC236}">
                <a16:creationId xmlns:a16="http://schemas.microsoft.com/office/drawing/2014/main" id="{6A3483FA-C023-F97E-4426-CC5B35423230}"/>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35" name="矩形 34">
            <a:extLst>
              <a:ext uri="{FF2B5EF4-FFF2-40B4-BE49-F238E27FC236}">
                <a16:creationId xmlns:a16="http://schemas.microsoft.com/office/drawing/2014/main" id="{CD29B12A-51C4-34DD-D14E-07B19CD2E6F9}"/>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徽标&#10;&#10;描述已自动生成">
            <a:extLst>
              <a:ext uri="{FF2B5EF4-FFF2-40B4-BE49-F238E27FC236}">
                <a16:creationId xmlns:a16="http://schemas.microsoft.com/office/drawing/2014/main" id="{D0AAE4AC-7B82-8867-722B-23D3D16354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38" name="图片 37" descr="QR 代码&#10;&#10;描述已自动生成">
            <a:extLst>
              <a:ext uri="{FF2B5EF4-FFF2-40B4-BE49-F238E27FC236}">
                <a16:creationId xmlns:a16="http://schemas.microsoft.com/office/drawing/2014/main" id="{04A13663-F38D-A4F0-84D4-FFED8514B1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39" name="图片 38" descr="徽标&#10;&#10;中度可信度描述已自动生成">
            <a:extLst>
              <a:ext uri="{FF2B5EF4-FFF2-40B4-BE49-F238E27FC236}">
                <a16:creationId xmlns:a16="http://schemas.microsoft.com/office/drawing/2014/main" id="{22E9AD3F-1218-70D0-2660-579C611C3B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40" name="图片 39">
            <a:extLst>
              <a:ext uri="{FF2B5EF4-FFF2-40B4-BE49-F238E27FC236}">
                <a16:creationId xmlns:a16="http://schemas.microsoft.com/office/drawing/2014/main" id="{CE15C43C-0C4A-A1D5-58C6-1472C9F50A97}"/>
              </a:ext>
            </a:extLst>
          </p:cNvPr>
          <p:cNvPicPr>
            <a:picLocks noChangeAspect="1"/>
          </p:cNvPicPr>
          <p:nvPr/>
        </p:nvPicPr>
        <p:blipFill rotWithShape="1">
          <a:blip r:embed="rId12"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41" name="组合 40">
            <a:extLst>
              <a:ext uri="{FF2B5EF4-FFF2-40B4-BE49-F238E27FC236}">
                <a16:creationId xmlns:a16="http://schemas.microsoft.com/office/drawing/2014/main" id="{523BE519-E775-4127-3762-887DCBAE0500}"/>
              </a:ext>
            </a:extLst>
          </p:cNvPr>
          <p:cNvGrpSpPr/>
          <p:nvPr/>
        </p:nvGrpSpPr>
        <p:grpSpPr>
          <a:xfrm>
            <a:off x="0" y="6554286"/>
            <a:ext cx="12192000" cy="303713"/>
            <a:chOff x="-1" y="5554273"/>
            <a:chExt cx="12192000" cy="1303728"/>
          </a:xfrm>
        </p:grpSpPr>
        <p:sp>
          <p:nvSpPr>
            <p:cNvPr id="42" name="矩形 41">
              <a:extLst>
                <a:ext uri="{FF2B5EF4-FFF2-40B4-BE49-F238E27FC236}">
                  <a16:creationId xmlns:a16="http://schemas.microsoft.com/office/drawing/2014/main" id="{722BCFC9-4EDB-A552-E47C-CDC44AF5980B}"/>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3" name="矩形 42">
              <a:extLst>
                <a:ext uri="{FF2B5EF4-FFF2-40B4-BE49-F238E27FC236}">
                  <a16:creationId xmlns:a16="http://schemas.microsoft.com/office/drawing/2014/main" id="{716DAD56-F15C-C17B-0182-8E7F200FEF56}"/>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4" name="矩形 43">
              <a:extLst>
                <a:ext uri="{FF2B5EF4-FFF2-40B4-BE49-F238E27FC236}">
                  <a16:creationId xmlns:a16="http://schemas.microsoft.com/office/drawing/2014/main" id="{DDB701D2-96E5-8124-FD52-CA58D7C89FEF}"/>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45" name="矩形 44">
            <a:extLst>
              <a:ext uri="{FF2B5EF4-FFF2-40B4-BE49-F238E27FC236}">
                <a16:creationId xmlns:a16="http://schemas.microsoft.com/office/drawing/2014/main" id="{9AB47355-6D9C-CB85-5CC0-5A1B9F528128}"/>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文本框 46">
            <a:extLst>
              <a:ext uri="{FF2B5EF4-FFF2-40B4-BE49-F238E27FC236}">
                <a16:creationId xmlns:a16="http://schemas.microsoft.com/office/drawing/2014/main" id="{5936DAA9-5C59-527B-CD6A-FAD32B37FB71}"/>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48" name="文本框 47">
            <a:extLst>
              <a:ext uri="{FF2B5EF4-FFF2-40B4-BE49-F238E27FC236}">
                <a16:creationId xmlns:a16="http://schemas.microsoft.com/office/drawing/2014/main" id="{05B4A1B9-20F2-3F60-5127-428EC4EC2C7A}"/>
              </a:ext>
            </a:extLst>
          </p:cNvPr>
          <p:cNvSpPr txBox="1"/>
          <p:nvPr/>
        </p:nvSpPr>
        <p:spPr>
          <a:xfrm>
            <a:off x="2036570" y="6512048"/>
            <a:ext cx="1761539" cy="369332"/>
          </a:xfrm>
          <a:prstGeom prst="rect">
            <a:avLst/>
          </a:prstGeom>
          <a:noFill/>
        </p:spPr>
        <p:txBody>
          <a:bodyPr wrap="square" rtlCol="0">
            <a:spAutoFit/>
          </a:bodyPr>
          <a:lstStyle/>
          <a:p>
            <a:r>
              <a:rPr lang="en-US" altLang="zh-CN" b="1" dirty="0">
                <a:solidFill>
                  <a:srgbClr val="C7A7E1"/>
                </a:solidFill>
              </a:rPr>
              <a:t>Background</a:t>
            </a:r>
            <a:endParaRPr lang="zh-CN" altLang="en-US" b="1" dirty="0">
              <a:solidFill>
                <a:srgbClr val="C7A7E1"/>
              </a:solidFill>
            </a:endParaRPr>
          </a:p>
        </p:txBody>
      </p:sp>
      <p:sp>
        <p:nvSpPr>
          <p:cNvPr id="50" name="箭头: V 形 49">
            <a:extLst>
              <a:ext uri="{FF2B5EF4-FFF2-40B4-BE49-F238E27FC236}">
                <a16:creationId xmlns:a16="http://schemas.microsoft.com/office/drawing/2014/main" id="{A2D2B856-50ED-5EC8-B34F-C6BC0FD98CDD}"/>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1" name="文本框 50">
            <a:extLst>
              <a:ext uri="{FF2B5EF4-FFF2-40B4-BE49-F238E27FC236}">
                <a16:creationId xmlns:a16="http://schemas.microsoft.com/office/drawing/2014/main" id="{031EC744-A979-6CEF-3328-FEBBDF03128E}"/>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52" name="文本框 51">
            <a:extLst>
              <a:ext uri="{FF2B5EF4-FFF2-40B4-BE49-F238E27FC236}">
                <a16:creationId xmlns:a16="http://schemas.microsoft.com/office/drawing/2014/main" id="{3BF401D9-3F55-C7EA-CC5C-86E2EC4AC93D}"/>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53" name="箭头: V 形 52">
            <a:extLst>
              <a:ext uri="{FF2B5EF4-FFF2-40B4-BE49-F238E27FC236}">
                <a16:creationId xmlns:a16="http://schemas.microsoft.com/office/drawing/2014/main" id="{85E75325-18CD-B790-CE5C-3CD79A3F0C9D}"/>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箭头: V 形 53">
            <a:extLst>
              <a:ext uri="{FF2B5EF4-FFF2-40B4-BE49-F238E27FC236}">
                <a16:creationId xmlns:a16="http://schemas.microsoft.com/office/drawing/2014/main" id="{12EBC3E6-87D8-C789-F9D4-4C2CD85C3D0A}"/>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箭头: V 形 54">
            <a:extLst>
              <a:ext uri="{FF2B5EF4-FFF2-40B4-BE49-F238E27FC236}">
                <a16:creationId xmlns:a16="http://schemas.microsoft.com/office/drawing/2014/main" id="{6E6A6272-AE89-E3CB-D0AA-036B45EAD6B3}"/>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箭头: 五边形 55">
            <a:extLst>
              <a:ext uri="{FF2B5EF4-FFF2-40B4-BE49-F238E27FC236}">
                <a16:creationId xmlns:a16="http://schemas.microsoft.com/office/drawing/2014/main" id="{2FB11A2C-2072-A920-8303-0A0BFF145D8A}"/>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文本框 56">
            <a:extLst>
              <a:ext uri="{FF2B5EF4-FFF2-40B4-BE49-F238E27FC236}">
                <a16:creationId xmlns:a16="http://schemas.microsoft.com/office/drawing/2014/main" id="{3C50B76C-CEFD-7FEA-0973-FFECE19FFC35}"/>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3</a:t>
            </a:r>
            <a:endParaRPr lang="zh-CN" altLang="en-US" sz="2000" b="1" dirty="0">
              <a:solidFill>
                <a:srgbClr val="FFE11D"/>
              </a:solidFill>
            </a:endParaRPr>
          </a:p>
        </p:txBody>
      </p:sp>
      <p:pic>
        <p:nvPicPr>
          <p:cNvPr id="58" name="图形 57" descr="灯打开 轮廓">
            <a:extLst>
              <a:ext uri="{FF2B5EF4-FFF2-40B4-BE49-F238E27FC236}">
                <a16:creationId xmlns:a16="http://schemas.microsoft.com/office/drawing/2014/main" id="{63970D1B-8974-FE1C-558B-FB263B09EC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59" name="文本框 58">
            <a:extLst>
              <a:ext uri="{FF2B5EF4-FFF2-40B4-BE49-F238E27FC236}">
                <a16:creationId xmlns:a16="http://schemas.microsoft.com/office/drawing/2014/main" id="{D4C95375-2705-031D-E278-BE852DD7BB30}"/>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56892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387030" y="1547411"/>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How can we know streamflow change?</a:t>
            </a:r>
            <a:endParaRPr lang="en-US" altLang="zh-CN" sz="2400" dirty="0"/>
          </a:p>
        </p:txBody>
      </p:sp>
      <p:sp>
        <p:nvSpPr>
          <p:cNvPr id="5" name="文本框 4">
            <a:extLst>
              <a:ext uri="{FF2B5EF4-FFF2-40B4-BE49-F238E27FC236}">
                <a16:creationId xmlns:a16="http://schemas.microsoft.com/office/drawing/2014/main" id="{F3C914F9-D00F-7247-F82D-40D969D5F264}"/>
              </a:ext>
            </a:extLst>
          </p:cNvPr>
          <p:cNvSpPr txBox="1"/>
          <p:nvPr/>
        </p:nvSpPr>
        <p:spPr>
          <a:xfrm>
            <a:off x="530730" y="2464347"/>
            <a:ext cx="2466469" cy="523220"/>
          </a:xfrm>
          <a:prstGeom prst="rect">
            <a:avLst/>
          </a:prstGeom>
          <a:noFill/>
        </p:spPr>
        <p:txBody>
          <a:bodyPr wrap="square" rtlCol="0">
            <a:spAutoFit/>
          </a:bodyPr>
          <a:lstStyle>
            <a:defPPr>
              <a:defRPr lang="zh-CN"/>
            </a:defPPr>
            <a:lvl1pPr algn="ctr">
              <a:defRPr sz="2800" b="1">
                <a:solidFill>
                  <a:srgbClr val="6B43BB"/>
                </a:solidFill>
                <a:latin typeface="+mn-ea"/>
              </a:defRPr>
            </a:lvl1pPr>
          </a:lstStyle>
          <a:p>
            <a:pPr marL="285750" indent="-285750" algn="l">
              <a:buFont typeface="Wingdings" panose="05000000000000000000" pitchFamily="2" charset="2"/>
              <a:buChar char="Ø"/>
            </a:pPr>
            <a:r>
              <a:rPr lang="en-US" altLang="zh-CN" b="0" dirty="0">
                <a:solidFill>
                  <a:schemeClr val="tx1"/>
                </a:solidFill>
                <a:latin typeface="STIX-Regular"/>
              </a:rPr>
              <a:t>Observations</a:t>
            </a:r>
            <a:endParaRPr lang="zh-CN" altLang="en-US" b="0" dirty="0">
              <a:solidFill>
                <a:schemeClr val="tx1"/>
              </a:solidFill>
            </a:endParaRPr>
          </a:p>
        </p:txBody>
      </p:sp>
      <p:sp>
        <p:nvSpPr>
          <p:cNvPr id="4" name="文本框 3">
            <a:extLst>
              <a:ext uri="{FF2B5EF4-FFF2-40B4-BE49-F238E27FC236}">
                <a16:creationId xmlns:a16="http://schemas.microsoft.com/office/drawing/2014/main" id="{C0C6563A-21C9-B749-6877-280CADF0803D}"/>
              </a:ext>
            </a:extLst>
          </p:cNvPr>
          <p:cNvSpPr txBox="1"/>
          <p:nvPr/>
        </p:nvSpPr>
        <p:spPr>
          <a:xfrm>
            <a:off x="530731" y="3356248"/>
            <a:ext cx="4135612" cy="523220"/>
          </a:xfrm>
          <a:prstGeom prst="rect">
            <a:avLst/>
          </a:prstGeom>
          <a:noFill/>
        </p:spPr>
        <p:txBody>
          <a:bodyPr wrap="square" rtlCol="0">
            <a:spAutoFit/>
          </a:bodyPr>
          <a:lstStyle>
            <a:defPPr>
              <a:defRPr lang="zh-CN"/>
            </a:defPPr>
            <a:lvl1pPr algn="ctr">
              <a:defRPr sz="2800" b="1">
                <a:solidFill>
                  <a:srgbClr val="6B43BB"/>
                </a:solidFill>
                <a:latin typeface="+mn-ea"/>
              </a:defRPr>
            </a:lvl1pPr>
          </a:lstStyle>
          <a:p>
            <a:pPr marL="285750" indent="-285750" algn="l">
              <a:buFont typeface="Wingdings" panose="05000000000000000000" pitchFamily="2" charset="2"/>
              <a:buChar char="Ø"/>
            </a:pPr>
            <a:r>
              <a:rPr lang="en-US" altLang="zh-CN" b="0" dirty="0">
                <a:solidFill>
                  <a:schemeClr val="tx1"/>
                </a:solidFill>
                <a:latin typeface="STIX-Regular"/>
              </a:rPr>
              <a:t>Models</a:t>
            </a:r>
            <a:endParaRPr lang="zh-CN" altLang="en-US" b="0" dirty="0">
              <a:solidFill>
                <a:schemeClr val="tx1"/>
              </a:solidFill>
            </a:endParaRPr>
          </a:p>
        </p:txBody>
      </p:sp>
      <p:sp>
        <p:nvSpPr>
          <p:cNvPr id="32" name="文本框 31">
            <a:extLst>
              <a:ext uri="{FF2B5EF4-FFF2-40B4-BE49-F238E27FC236}">
                <a16:creationId xmlns:a16="http://schemas.microsoft.com/office/drawing/2014/main" id="{B253AD7C-06D1-23B9-BB0F-5643E9A349FE}"/>
              </a:ext>
            </a:extLst>
          </p:cNvPr>
          <p:cNvSpPr txBox="1"/>
          <p:nvPr/>
        </p:nvSpPr>
        <p:spPr>
          <a:xfrm>
            <a:off x="2896902" y="2497935"/>
            <a:ext cx="9360159" cy="492443"/>
          </a:xfrm>
          <a:prstGeom prst="rect">
            <a:avLst/>
          </a:prstGeom>
          <a:noFill/>
        </p:spPr>
        <p:txBody>
          <a:bodyPr wrap="square" rtlCol="0">
            <a:spAutoFit/>
          </a:bodyPr>
          <a:lstStyle>
            <a:defPPr>
              <a:defRPr lang="en-US"/>
            </a:defPPr>
            <a:lvl1pPr marL="285750" indent="-285750">
              <a:buFont typeface="Wingdings" panose="05000000000000000000" pitchFamily="2" charset="2"/>
              <a:buChar char="Ø"/>
              <a:defRPr sz="2400" b="0">
                <a:latin typeface="STIX-Regular"/>
              </a:defRPr>
            </a:lvl1pPr>
          </a:lstStyle>
          <a:p>
            <a:pPr marL="0" indent="0">
              <a:buNone/>
            </a:pPr>
            <a:r>
              <a:rPr lang="en-US" altLang="zh-CN" sz="2600" dirty="0"/>
              <a:t>Limitations: spatial discontinuity,</a:t>
            </a:r>
            <a:r>
              <a:rPr lang="zh-CN" altLang="en-US" sz="2600" dirty="0"/>
              <a:t> </a:t>
            </a:r>
            <a:r>
              <a:rPr lang="en-US" altLang="zh-CN" sz="2600" dirty="0"/>
              <a:t>short records, data sharing policies </a:t>
            </a:r>
            <a:endParaRPr lang="zh-CN" altLang="en-US" sz="2600" dirty="0"/>
          </a:p>
        </p:txBody>
      </p:sp>
      <p:sp>
        <p:nvSpPr>
          <p:cNvPr id="41" name="文本框 40">
            <a:extLst>
              <a:ext uri="{FF2B5EF4-FFF2-40B4-BE49-F238E27FC236}">
                <a16:creationId xmlns:a16="http://schemas.microsoft.com/office/drawing/2014/main" id="{32249FB2-A227-9B8E-5F4C-5A0241F2A4F3}"/>
              </a:ext>
            </a:extLst>
          </p:cNvPr>
          <p:cNvSpPr txBox="1"/>
          <p:nvPr/>
        </p:nvSpPr>
        <p:spPr>
          <a:xfrm>
            <a:off x="2896902" y="3359059"/>
            <a:ext cx="8357747" cy="492443"/>
          </a:xfrm>
          <a:prstGeom prst="rect">
            <a:avLst/>
          </a:prstGeom>
          <a:noFill/>
        </p:spPr>
        <p:txBody>
          <a:bodyPr wrap="square" rtlCol="0">
            <a:spAutoFit/>
          </a:bodyPr>
          <a:lstStyle>
            <a:defPPr>
              <a:defRPr lang="en-US"/>
            </a:defPPr>
            <a:lvl1pPr indent="0">
              <a:buFont typeface="Wingdings" panose="05000000000000000000" pitchFamily="2" charset="2"/>
              <a:buNone/>
              <a:defRPr sz="2400" b="0">
                <a:latin typeface="STIX-Regular"/>
              </a:defRPr>
            </a:lvl1pPr>
          </a:lstStyle>
          <a:p>
            <a:r>
              <a:rPr lang="en-US" altLang="zh-CN" sz="2600" dirty="0"/>
              <a:t>Powerful tools, large uncertainties, </a:t>
            </a:r>
            <a:r>
              <a:rPr lang="en-US" altLang="zh-CN" sz="2600" dirty="0">
                <a:solidFill>
                  <a:srgbClr val="287EF3"/>
                </a:solidFill>
                <a:highlight>
                  <a:srgbClr val="FFFF00"/>
                </a:highlight>
              </a:rPr>
              <a:t>limited global evaluation </a:t>
            </a:r>
            <a:endParaRPr lang="zh-CN" altLang="en-US" sz="2600" dirty="0">
              <a:solidFill>
                <a:srgbClr val="287EF3"/>
              </a:solidFill>
              <a:highlight>
                <a:srgbClr val="FFFF00"/>
              </a:highlight>
            </a:endParaRPr>
          </a:p>
        </p:txBody>
      </p:sp>
      <p:sp>
        <p:nvSpPr>
          <p:cNvPr id="43" name="文本框 42">
            <a:extLst>
              <a:ext uri="{FF2B5EF4-FFF2-40B4-BE49-F238E27FC236}">
                <a16:creationId xmlns:a16="http://schemas.microsoft.com/office/drawing/2014/main" id="{A3FE5360-8576-E604-C6D2-2B67926BCEF4}"/>
              </a:ext>
            </a:extLst>
          </p:cNvPr>
          <p:cNvSpPr txBox="1"/>
          <p:nvPr/>
        </p:nvSpPr>
        <p:spPr>
          <a:xfrm>
            <a:off x="530731" y="4050130"/>
            <a:ext cx="2278758" cy="523220"/>
          </a:xfrm>
          <a:prstGeom prst="rect">
            <a:avLst/>
          </a:prstGeom>
          <a:noFill/>
        </p:spPr>
        <p:txBody>
          <a:bodyPr wrap="square" rtlCol="0">
            <a:spAutoFit/>
          </a:bodyPr>
          <a:lstStyle/>
          <a:p>
            <a:r>
              <a:rPr lang="en-US" altLang="zh-CN" sz="2800" dirty="0">
                <a:solidFill>
                  <a:srgbClr val="287EF3"/>
                </a:solidFill>
                <a:highlight>
                  <a:srgbClr val="FFFF00"/>
                </a:highlight>
              </a:rPr>
              <a:t>Questions:</a:t>
            </a:r>
            <a:endParaRPr lang="zh-CN" altLang="en-US" sz="2800" dirty="0">
              <a:solidFill>
                <a:srgbClr val="287EF3"/>
              </a:solidFill>
              <a:highlight>
                <a:srgbClr val="FFFF00"/>
              </a:highlight>
            </a:endParaRPr>
          </a:p>
        </p:txBody>
      </p:sp>
      <p:sp>
        <p:nvSpPr>
          <p:cNvPr id="47" name="文本框 46">
            <a:extLst>
              <a:ext uri="{FF2B5EF4-FFF2-40B4-BE49-F238E27FC236}">
                <a16:creationId xmlns:a16="http://schemas.microsoft.com/office/drawing/2014/main" id="{90A0C8AC-9D62-BA01-2E5F-978FE913A72C}"/>
              </a:ext>
            </a:extLst>
          </p:cNvPr>
          <p:cNvSpPr txBox="1"/>
          <p:nvPr/>
        </p:nvSpPr>
        <p:spPr>
          <a:xfrm>
            <a:off x="1467175" y="4738987"/>
            <a:ext cx="9547287" cy="1292662"/>
          </a:xfrm>
          <a:prstGeom prst="rect">
            <a:avLst/>
          </a:prstGeom>
          <a:noFill/>
        </p:spPr>
        <p:txBody>
          <a:bodyPr wrap="square" rtlCol="0">
            <a:spAutoFit/>
          </a:bodyPr>
          <a:lstStyle/>
          <a:p>
            <a:pPr marL="457200" indent="-457200">
              <a:buAutoNum type="arabicPeriod"/>
            </a:pPr>
            <a:r>
              <a:rPr lang="en-US" altLang="zh-CN" sz="2600" dirty="0">
                <a:solidFill>
                  <a:srgbClr val="287EF3"/>
                </a:solidFill>
                <a:latin typeface="Söhne"/>
              </a:rPr>
              <a:t>How do these models simulate runoff at different temporal scales?</a:t>
            </a:r>
          </a:p>
          <a:p>
            <a:pPr marL="457200" indent="-457200">
              <a:buAutoNum type="arabicPeriod"/>
            </a:pPr>
            <a:r>
              <a:rPr lang="en-US" altLang="zh-CN" sz="2600" dirty="0">
                <a:solidFill>
                  <a:srgbClr val="287EF3"/>
                </a:solidFill>
                <a:latin typeface="Söhne"/>
              </a:rPr>
              <a:t>How do these models perform in different climatic regions?</a:t>
            </a:r>
          </a:p>
          <a:p>
            <a:pPr marL="457200" indent="-457200">
              <a:buAutoNum type="arabicPeriod"/>
            </a:pPr>
            <a:r>
              <a:rPr lang="en-US" altLang="zh-CN" sz="2600" dirty="0">
                <a:solidFill>
                  <a:srgbClr val="287EF3"/>
                </a:solidFill>
                <a:latin typeface="Söhne"/>
              </a:rPr>
              <a:t>Where does the uncertainty in simulated runoff come from?</a:t>
            </a:r>
            <a:endParaRPr lang="zh-CN" altLang="en-US" sz="2600" dirty="0">
              <a:solidFill>
                <a:srgbClr val="287EF3"/>
              </a:solidFill>
            </a:endParaRPr>
          </a:p>
        </p:txBody>
      </p:sp>
      <p:sp>
        <p:nvSpPr>
          <p:cNvPr id="3" name="矩形 2">
            <a:extLst>
              <a:ext uri="{FF2B5EF4-FFF2-40B4-BE49-F238E27FC236}">
                <a16:creationId xmlns:a16="http://schemas.microsoft.com/office/drawing/2014/main" id="{FE6ADB2D-F688-0CCC-8789-033602E9CBD0}"/>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3855DEC2-F8C1-1C79-1CB8-F7748FAE8CC4}"/>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9" name="矩形 8">
            <a:extLst>
              <a:ext uri="{FF2B5EF4-FFF2-40B4-BE49-F238E27FC236}">
                <a16:creationId xmlns:a16="http://schemas.microsoft.com/office/drawing/2014/main" id="{0515DDDD-2F02-80CC-4A41-CB4EE8212B32}"/>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1" name="TextBox 90">
            <a:extLst>
              <a:ext uri="{FF2B5EF4-FFF2-40B4-BE49-F238E27FC236}">
                <a16:creationId xmlns:a16="http://schemas.microsoft.com/office/drawing/2014/main" id="{A116E49F-4691-510B-4127-B1D36E4407C2}"/>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14" name="矩形 13">
            <a:extLst>
              <a:ext uri="{FF2B5EF4-FFF2-40B4-BE49-F238E27FC236}">
                <a16:creationId xmlns:a16="http://schemas.microsoft.com/office/drawing/2014/main" id="{DC9A88FA-0D78-5153-4C43-A36683FDDD14}"/>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徽标&#10;&#10;描述已自动生成">
            <a:extLst>
              <a:ext uri="{FF2B5EF4-FFF2-40B4-BE49-F238E27FC236}">
                <a16:creationId xmlns:a16="http://schemas.microsoft.com/office/drawing/2014/main" id="{072F119C-F183-25F5-7FA0-5C58BB891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6" name="图片 15" descr="QR 代码&#10;&#10;描述已自动生成">
            <a:extLst>
              <a:ext uri="{FF2B5EF4-FFF2-40B4-BE49-F238E27FC236}">
                <a16:creationId xmlns:a16="http://schemas.microsoft.com/office/drawing/2014/main" id="{3C782E0D-C3A4-8E95-976A-6F6A129C6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7" name="图片 16" descr="徽标&#10;&#10;中度可信度描述已自动生成">
            <a:extLst>
              <a:ext uri="{FF2B5EF4-FFF2-40B4-BE49-F238E27FC236}">
                <a16:creationId xmlns:a16="http://schemas.microsoft.com/office/drawing/2014/main" id="{4AA5A999-BCCA-683F-578B-51D8CEE6E6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8" name="图片 17">
            <a:extLst>
              <a:ext uri="{FF2B5EF4-FFF2-40B4-BE49-F238E27FC236}">
                <a16:creationId xmlns:a16="http://schemas.microsoft.com/office/drawing/2014/main" id="{3C79EDC4-8472-992A-9DDE-76CBCFAC5B95}"/>
              </a:ext>
            </a:extLst>
          </p:cNvPr>
          <p:cNvPicPr>
            <a:picLocks noChangeAspect="1"/>
          </p:cNvPicPr>
          <p:nvPr/>
        </p:nvPicPr>
        <p:blipFill rotWithShape="1">
          <a:blip r:embed="rId6"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19" name="组合 18">
            <a:extLst>
              <a:ext uri="{FF2B5EF4-FFF2-40B4-BE49-F238E27FC236}">
                <a16:creationId xmlns:a16="http://schemas.microsoft.com/office/drawing/2014/main" id="{CE40476B-A4E5-169F-476F-225A40CE1820}"/>
              </a:ext>
            </a:extLst>
          </p:cNvPr>
          <p:cNvGrpSpPr/>
          <p:nvPr/>
        </p:nvGrpSpPr>
        <p:grpSpPr>
          <a:xfrm>
            <a:off x="0" y="6554286"/>
            <a:ext cx="12192000" cy="303713"/>
            <a:chOff x="-1" y="5554273"/>
            <a:chExt cx="12192000" cy="1303728"/>
          </a:xfrm>
        </p:grpSpPr>
        <p:sp>
          <p:nvSpPr>
            <p:cNvPr id="20" name="矩形 19">
              <a:extLst>
                <a:ext uri="{FF2B5EF4-FFF2-40B4-BE49-F238E27FC236}">
                  <a16:creationId xmlns:a16="http://schemas.microsoft.com/office/drawing/2014/main" id="{632126AF-DF23-2B17-25C2-8A39C7A2E9FB}"/>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1" name="矩形 20">
              <a:extLst>
                <a:ext uri="{FF2B5EF4-FFF2-40B4-BE49-F238E27FC236}">
                  <a16:creationId xmlns:a16="http://schemas.microsoft.com/office/drawing/2014/main" id="{542347C4-F877-7EB8-345C-CE5338EBFDF2}"/>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2" name="矩形 21">
              <a:extLst>
                <a:ext uri="{FF2B5EF4-FFF2-40B4-BE49-F238E27FC236}">
                  <a16:creationId xmlns:a16="http://schemas.microsoft.com/office/drawing/2014/main" id="{BB5C169A-7385-60A0-D5FB-BB53B8B165A5}"/>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3" name="矩形 22">
            <a:extLst>
              <a:ext uri="{FF2B5EF4-FFF2-40B4-BE49-F238E27FC236}">
                <a16:creationId xmlns:a16="http://schemas.microsoft.com/office/drawing/2014/main" id="{8F8BBB64-5D4F-C010-FF02-9DA563D97ADB}"/>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文本框 23">
            <a:extLst>
              <a:ext uri="{FF2B5EF4-FFF2-40B4-BE49-F238E27FC236}">
                <a16:creationId xmlns:a16="http://schemas.microsoft.com/office/drawing/2014/main" id="{9B0CC279-B24D-A4B7-6E59-FE08FB74E581}"/>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26" name="文本框 25">
            <a:extLst>
              <a:ext uri="{FF2B5EF4-FFF2-40B4-BE49-F238E27FC236}">
                <a16:creationId xmlns:a16="http://schemas.microsoft.com/office/drawing/2014/main" id="{DA56E698-A809-B4BA-5C2F-3B09045E1D54}"/>
              </a:ext>
            </a:extLst>
          </p:cNvPr>
          <p:cNvSpPr txBox="1"/>
          <p:nvPr/>
        </p:nvSpPr>
        <p:spPr>
          <a:xfrm>
            <a:off x="2036570" y="6512048"/>
            <a:ext cx="1761539" cy="369332"/>
          </a:xfrm>
          <a:prstGeom prst="rect">
            <a:avLst/>
          </a:prstGeom>
          <a:noFill/>
        </p:spPr>
        <p:txBody>
          <a:bodyPr wrap="square" rtlCol="0">
            <a:spAutoFit/>
          </a:bodyPr>
          <a:lstStyle/>
          <a:p>
            <a:r>
              <a:rPr lang="en-US" altLang="zh-CN" b="1" dirty="0">
                <a:solidFill>
                  <a:srgbClr val="C7A7E1"/>
                </a:solidFill>
              </a:rPr>
              <a:t>Background</a:t>
            </a:r>
            <a:endParaRPr lang="zh-CN" altLang="en-US" b="1" dirty="0">
              <a:solidFill>
                <a:srgbClr val="C7A7E1"/>
              </a:solidFill>
            </a:endParaRPr>
          </a:p>
        </p:txBody>
      </p:sp>
      <p:sp>
        <p:nvSpPr>
          <p:cNvPr id="30" name="箭头: V 形 29">
            <a:extLst>
              <a:ext uri="{FF2B5EF4-FFF2-40B4-BE49-F238E27FC236}">
                <a16:creationId xmlns:a16="http://schemas.microsoft.com/office/drawing/2014/main" id="{27DB213A-D516-2F85-D118-6604AA070655}"/>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文本框 30">
            <a:extLst>
              <a:ext uri="{FF2B5EF4-FFF2-40B4-BE49-F238E27FC236}">
                <a16:creationId xmlns:a16="http://schemas.microsoft.com/office/drawing/2014/main" id="{B441634B-1EF2-E4BD-AEE9-9D0612C4C4D9}"/>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33" name="文本框 32">
            <a:extLst>
              <a:ext uri="{FF2B5EF4-FFF2-40B4-BE49-F238E27FC236}">
                <a16:creationId xmlns:a16="http://schemas.microsoft.com/office/drawing/2014/main" id="{808F8740-5478-5689-E4AE-18DAE4925F55}"/>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4" name="箭头: V 形 33">
            <a:extLst>
              <a:ext uri="{FF2B5EF4-FFF2-40B4-BE49-F238E27FC236}">
                <a16:creationId xmlns:a16="http://schemas.microsoft.com/office/drawing/2014/main" id="{AA5D173A-8DA9-8271-8670-04D80E3C48C2}"/>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箭头: V 形 34">
            <a:extLst>
              <a:ext uri="{FF2B5EF4-FFF2-40B4-BE49-F238E27FC236}">
                <a16:creationId xmlns:a16="http://schemas.microsoft.com/office/drawing/2014/main" id="{D46D6D3D-D211-EE38-AA1F-0F997C6AAF2C}"/>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箭头: V 形 35">
            <a:extLst>
              <a:ext uri="{FF2B5EF4-FFF2-40B4-BE49-F238E27FC236}">
                <a16:creationId xmlns:a16="http://schemas.microsoft.com/office/drawing/2014/main" id="{B590D045-EC1C-993C-40DF-103459618889}"/>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箭头: 五边形 37">
            <a:extLst>
              <a:ext uri="{FF2B5EF4-FFF2-40B4-BE49-F238E27FC236}">
                <a16:creationId xmlns:a16="http://schemas.microsoft.com/office/drawing/2014/main" id="{136E2132-B98E-B4F4-B694-608A12D6307D}"/>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4EDB5043-9AED-AB36-1550-A80FA8937078}"/>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4</a:t>
            </a:r>
            <a:endParaRPr lang="zh-CN" altLang="en-US" sz="2000" b="1" dirty="0">
              <a:solidFill>
                <a:srgbClr val="FFE11D"/>
              </a:solidFill>
            </a:endParaRPr>
          </a:p>
        </p:txBody>
      </p:sp>
      <p:pic>
        <p:nvPicPr>
          <p:cNvPr id="40" name="图形 39" descr="灯打开 轮廓">
            <a:extLst>
              <a:ext uri="{FF2B5EF4-FFF2-40B4-BE49-F238E27FC236}">
                <a16:creationId xmlns:a16="http://schemas.microsoft.com/office/drawing/2014/main" id="{9DCE5AF4-05D0-20AD-9BA5-474638D322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42" name="文本框 41">
            <a:extLst>
              <a:ext uri="{FF2B5EF4-FFF2-40B4-BE49-F238E27FC236}">
                <a16:creationId xmlns:a16="http://schemas.microsoft.com/office/drawing/2014/main" id="{B07DB440-68AE-0F6B-B89A-582AAA900D20}"/>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392434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320003" y="1490349"/>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Our methodology</a:t>
            </a:r>
            <a:endParaRPr lang="en-US" altLang="zh-CN" sz="2400" dirty="0"/>
          </a:p>
        </p:txBody>
      </p:sp>
      <p:sp>
        <p:nvSpPr>
          <p:cNvPr id="11" name="文本框 10">
            <a:extLst>
              <a:ext uri="{FF2B5EF4-FFF2-40B4-BE49-F238E27FC236}">
                <a16:creationId xmlns:a16="http://schemas.microsoft.com/office/drawing/2014/main" id="{0DE2D9BC-04D5-BB85-3B44-79A9A86C8B7A}"/>
              </a:ext>
            </a:extLst>
          </p:cNvPr>
          <p:cNvSpPr txBox="1"/>
          <p:nvPr/>
        </p:nvSpPr>
        <p:spPr>
          <a:xfrm>
            <a:off x="3242323" y="2636221"/>
            <a:ext cx="3484133" cy="1477328"/>
          </a:xfrm>
          <a:prstGeom prst="rect">
            <a:avLst/>
          </a:prstGeom>
          <a:noFill/>
        </p:spPr>
        <p:txBody>
          <a:bodyPr wrap="square">
            <a:spAutoFit/>
          </a:bodyPr>
          <a:lstStyle/>
          <a:p>
            <a:pPr marL="342900" indent="-342900">
              <a:buAutoNum type="alphaLcParenBoth"/>
            </a:pPr>
            <a:r>
              <a:rPr lang="en-US" altLang="zh-CN" dirty="0">
                <a:latin typeface="STIX-Regular"/>
              </a:rPr>
              <a:t>area is larger than 10,000 km</a:t>
            </a:r>
            <a:r>
              <a:rPr lang="en-US" altLang="zh-CN" baseline="30000" dirty="0">
                <a:latin typeface="STIX-Regular"/>
              </a:rPr>
              <a:t>2</a:t>
            </a:r>
          </a:p>
          <a:p>
            <a:pPr marL="342900" indent="-342900">
              <a:buAutoNum type="alphaLcParenBoth"/>
            </a:pPr>
            <a:r>
              <a:rPr lang="en-US" altLang="zh-CN" dirty="0">
                <a:latin typeface="STIX-Regular"/>
              </a:rPr>
              <a:t>streamflow records for at least 15 years between 1971 and 2010</a:t>
            </a:r>
          </a:p>
          <a:p>
            <a:pPr marL="342900" indent="-342900">
              <a:buAutoNum type="alphaLcParenBoth"/>
            </a:pPr>
            <a:r>
              <a:rPr lang="en-US" altLang="zh-CN" dirty="0">
                <a:latin typeface="STIX-Regular"/>
              </a:rPr>
              <a:t>with no human interventions </a:t>
            </a:r>
          </a:p>
        </p:txBody>
      </p:sp>
      <p:pic>
        <p:nvPicPr>
          <p:cNvPr id="34" name="图片 33">
            <a:extLst>
              <a:ext uri="{FF2B5EF4-FFF2-40B4-BE49-F238E27FC236}">
                <a16:creationId xmlns:a16="http://schemas.microsoft.com/office/drawing/2014/main" id="{14E2BDE7-23BA-B0FA-DFC6-AD25F046D82C}"/>
              </a:ext>
            </a:extLst>
          </p:cNvPr>
          <p:cNvPicPr>
            <a:picLocks noChangeAspect="1"/>
          </p:cNvPicPr>
          <p:nvPr/>
        </p:nvPicPr>
        <p:blipFill>
          <a:blip r:embed="rId3">
            <a:alphaModFix amt="95000"/>
            <a:extLst>
              <a:ext uri="{28A0092B-C50C-407E-A947-70E740481C1C}">
                <a14:useLocalDpi xmlns:a14="http://schemas.microsoft.com/office/drawing/2010/main" val="0"/>
              </a:ext>
            </a:extLst>
          </a:blip>
          <a:srcRect/>
          <a:stretch>
            <a:fillRect/>
          </a:stretch>
        </p:blipFill>
        <p:spPr bwMode="auto">
          <a:xfrm>
            <a:off x="840823" y="2716828"/>
            <a:ext cx="2196376" cy="1298038"/>
          </a:xfrm>
          <a:prstGeom prst="rect">
            <a:avLst/>
          </a:prstGeom>
          <a:noFill/>
        </p:spPr>
      </p:pic>
      <p:grpSp>
        <p:nvGrpSpPr>
          <p:cNvPr id="47" name="组合 46">
            <a:extLst>
              <a:ext uri="{FF2B5EF4-FFF2-40B4-BE49-F238E27FC236}">
                <a16:creationId xmlns:a16="http://schemas.microsoft.com/office/drawing/2014/main" id="{16EAA6E3-F828-6F5B-995A-A975F2876E82}"/>
              </a:ext>
            </a:extLst>
          </p:cNvPr>
          <p:cNvGrpSpPr/>
          <p:nvPr/>
        </p:nvGrpSpPr>
        <p:grpSpPr>
          <a:xfrm>
            <a:off x="828746" y="2102586"/>
            <a:ext cx="3454100" cy="584775"/>
            <a:chOff x="1956548" y="2116890"/>
            <a:chExt cx="3454100" cy="584775"/>
          </a:xfrm>
        </p:grpSpPr>
        <p:grpSp>
          <p:nvGrpSpPr>
            <p:cNvPr id="33" name="组合 32">
              <a:extLst>
                <a:ext uri="{FF2B5EF4-FFF2-40B4-BE49-F238E27FC236}">
                  <a16:creationId xmlns:a16="http://schemas.microsoft.com/office/drawing/2014/main" id="{AA864B16-A88C-63A2-C015-1ECE4A8A872C}"/>
                </a:ext>
              </a:extLst>
            </p:cNvPr>
            <p:cNvGrpSpPr/>
            <p:nvPr/>
          </p:nvGrpSpPr>
          <p:grpSpPr>
            <a:xfrm>
              <a:off x="1956548" y="2116890"/>
              <a:ext cx="379408" cy="584775"/>
              <a:chOff x="1443473" y="5205346"/>
              <a:chExt cx="499546" cy="769941"/>
            </a:xfrm>
          </p:grpSpPr>
          <p:sp>
            <p:nvSpPr>
              <p:cNvPr id="28" name="椭圆 27">
                <a:extLst>
                  <a:ext uri="{FF2B5EF4-FFF2-40B4-BE49-F238E27FC236}">
                    <a16:creationId xmlns:a16="http://schemas.microsoft.com/office/drawing/2014/main" id="{F88D75A4-8C79-8EC7-7517-E8479258CDE6}"/>
                  </a:ext>
                </a:extLst>
              </p:cNvPr>
              <p:cNvSpPr/>
              <p:nvPr/>
            </p:nvSpPr>
            <p:spPr>
              <a:xfrm>
                <a:off x="1443473" y="5361323"/>
                <a:ext cx="499546" cy="499546"/>
              </a:xfrm>
              <a:prstGeom prst="ellipse">
                <a:avLst/>
              </a:prstGeom>
              <a:solidFill>
                <a:srgbClr val="287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D13BEA15-88B8-2DEE-7BF7-746CEA047C78}"/>
                  </a:ext>
                </a:extLst>
              </p:cNvPr>
              <p:cNvSpPr txBox="1"/>
              <p:nvPr/>
            </p:nvSpPr>
            <p:spPr>
              <a:xfrm>
                <a:off x="1443473" y="5205346"/>
                <a:ext cx="499545" cy="769941"/>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rgbClr val="FFE11D"/>
                    </a:solidFill>
                  </a:rPr>
                  <a:t>1</a:t>
                </a:r>
                <a:endParaRPr lang="en-US" altLang="zh-CN" sz="2400" dirty="0">
                  <a:solidFill>
                    <a:srgbClr val="FFE11D"/>
                  </a:solidFill>
                </a:endParaRPr>
              </a:p>
            </p:txBody>
          </p:sp>
        </p:grpSp>
        <p:sp>
          <p:nvSpPr>
            <p:cNvPr id="116" name="文本框 115">
              <a:extLst>
                <a:ext uri="{FF2B5EF4-FFF2-40B4-BE49-F238E27FC236}">
                  <a16:creationId xmlns:a16="http://schemas.microsoft.com/office/drawing/2014/main" id="{44540E57-177E-6CCD-4938-CD5738DC7400}"/>
                </a:ext>
              </a:extLst>
            </p:cNvPr>
            <p:cNvSpPr txBox="1"/>
            <p:nvPr/>
          </p:nvSpPr>
          <p:spPr>
            <a:xfrm>
              <a:off x="2402254" y="2213714"/>
              <a:ext cx="3008394" cy="461665"/>
            </a:xfrm>
            <a:prstGeom prst="rect">
              <a:avLst/>
            </a:prstGeom>
            <a:noFill/>
          </p:spPr>
          <p:txBody>
            <a:bodyPr wrap="square">
              <a:spAutoFit/>
            </a:bodyPr>
            <a:lstStyle/>
            <a:p>
              <a:r>
                <a:rPr lang="en-US" altLang="zh-CN" sz="2400" dirty="0">
                  <a:solidFill>
                    <a:srgbClr val="287EF3"/>
                  </a:solidFill>
                  <a:latin typeface="STIX-Regular"/>
                </a:rPr>
                <a:t>Catchment selection</a:t>
              </a:r>
            </a:p>
          </p:txBody>
        </p:sp>
      </p:grpSp>
      <p:grpSp>
        <p:nvGrpSpPr>
          <p:cNvPr id="165" name="组合 164">
            <a:extLst>
              <a:ext uri="{FF2B5EF4-FFF2-40B4-BE49-F238E27FC236}">
                <a16:creationId xmlns:a16="http://schemas.microsoft.com/office/drawing/2014/main" id="{CED256E0-99C7-A9F7-7C96-D73A97FFFD86}"/>
              </a:ext>
            </a:extLst>
          </p:cNvPr>
          <p:cNvGrpSpPr/>
          <p:nvPr/>
        </p:nvGrpSpPr>
        <p:grpSpPr>
          <a:xfrm>
            <a:off x="6796507" y="2040947"/>
            <a:ext cx="4640750" cy="1894274"/>
            <a:chOff x="5298256" y="2136053"/>
            <a:chExt cx="4640750" cy="1894274"/>
          </a:xfrm>
        </p:grpSpPr>
        <p:grpSp>
          <p:nvGrpSpPr>
            <p:cNvPr id="107" name="组合 106">
              <a:extLst>
                <a:ext uri="{FF2B5EF4-FFF2-40B4-BE49-F238E27FC236}">
                  <a16:creationId xmlns:a16="http://schemas.microsoft.com/office/drawing/2014/main" id="{697DB874-FF29-C866-A26E-795C32A120CE}"/>
                </a:ext>
              </a:extLst>
            </p:cNvPr>
            <p:cNvGrpSpPr/>
            <p:nvPr/>
          </p:nvGrpSpPr>
          <p:grpSpPr>
            <a:xfrm>
              <a:off x="5298256" y="2136053"/>
              <a:ext cx="379408" cy="584775"/>
              <a:chOff x="1443473" y="5205347"/>
              <a:chExt cx="499546" cy="769941"/>
            </a:xfrm>
          </p:grpSpPr>
          <p:sp>
            <p:nvSpPr>
              <p:cNvPr id="108" name="椭圆 107">
                <a:extLst>
                  <a:ext uri="{FF2B5EF4-FFF2-40B4-BE49-F238E27FC236}">
                    <a16:creationId xmlns:a16="http://schemas.microsoft.com/office/drawing/2014/main" id="{99410069-4CA1-B05E-4822-6A507E1DEBFB}"/>
                  </a:ext>
                </a:extLst>
              </p:cNvPr>
              <p:cNvSpPr/>
              <p:nvPr/>
            </p:nvSpPr>
            <p:spPr>
              <a:xfrm>
                <a:off x="1443473" y="5361323"/>
                <a:ext cx="499546" cy="499546"/>
              </a:xfrm>
              <a:prstGeom prst="ellipse">
                <a:avLst/>
              </a:prstGeom>
              <a:solidFill>
                <a:srgbClr val="287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文本框 108">
                <a:extLst>
                  <a:ext uri="{FF2B5EF4-FFF2-40B4-BE49-F238E27FC236}">
                    <a16:creationId xmlns:a16="http://schemas.microsoft.com/office/drawing/2014/main" id="{E41333DB-7F01-7A9D-8936-B144B481A4F0}"/>
                  </a:ext>
                </a:extLst>
              </p:cNvPr>
              <p:cNvSpPr txBox="1"/>
              <p:nvPr/>
            </p:nvSpPr>
            <p:spPr>
              <a:xfrm>
                <a:off x="1443473" y="5205347"/>
                <a:ext cx="499545" cy="769941"/>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rgbClr val="FFE11D"/>
                    </a:solidFill>
                  </a:rPr>
                  <a:t>3</a:t>
                </a:r>
                <a:endParaRPr lang="en-US" altLang="zh-CN" sz="2400" dirty="0">
                  <a:solidFill>
                    <a:srgbClr val="FFE11D"/>
                  </a:solidFill>
                </a:endParaRPr>
              </a:p>
            </p:txBody>
          </p:sp>
        </p:grpSp>
        <p:sp>
          <p:nvSpPr>
            <p:cNvPr id="113" name="文本框 112">
              <a:extLst>
                <a:ext uri="{FF2B5EF4-FFF2-40B4-BE49-F238E27FC236}">
                  <a16:creationId xmlns:a16="http://schemas.microsoft.com/office/drawing/2014/main" id="{E5271730-058B-8334-094D-F0EC02371108}"/>
                </a:ext>
              </a:extLst>
            </p:cNvPr>
            <p:cNvSpPr txBox="1"/>
            <p:nvPr/>
          </p:nvSpPr>
          <p:spPr>
            <a:xfrm>
              <a:off x="5738623" y="2208922"/>
              <a:ext cx="2836065" cy="461665"/>
            </a:xfrm>
            <a:prstGeom prst="rect">
              <a:avLst/>
            </a:prstGeom>
            <a:noFill/>
          </p:spPr>
          <p:txBody>
            <a:bodyPr wrap="square">
              <a:spAutoFit/>
            </a:bodyPr>
            <a:lstStyle/>
            <a:p>
              <a:r>
                <a:rPr lang="en-US" altLang="zh-CN" sz="2400" dirty="0">
                  <a:solidFill>
                    <a:srgbClr val="287EF3"/>
                  </a:solidFill>
                  <a:latin typeface="STIX-Regular"/>
                </a:rPr>
                <a:t>River</a:t>
              </a:r>
              <a:r>
                <a:rPr lang="en-US" altLang="zh-CN" sz="2400" baseline="30000" dirty="0">
                  <a:solidFill>
                    <a:srgbClr val="287EF3"/>
                  </a:solidFill>
                  <a:latin typeface="STIX-Regular"/>
                </a:rPr>
                <a:t> </a:t>
              </a:r>
              <a:r>
                <a:rPr lang="en-US" altLang="zh-CN" sz="2400" dirty="0">
                  <a:solidFill>
                    <a:srgbClr val="287EF3"/>
                  </a:solidFill>
                  <a:latin typeface="STIX-Regular"/>
                </a:rPr>
                <a:t>routing model</a:t>
              </a:r>
            </a:p>
          </p:txBody>
        </p:sp>
        <p:sp>
          <p:nvSpPr>
            <p:cNvPr id="120" name="矩形 119">
              <a:extLst>
                <a:ext uri="{FF2B5EF4-FFF2-40B4-BE49-F238E27FC236}">
                  <a16:creationId xmlns:a16="http://schemas.microsoft.com/office/drawing/2014/main" id="{00F71EB3-2EC4-08FD-0397-1CB546191759}"/>
                </a:ext>
              </a:extLst>
            </p:cNvPr>
            <p:cNvSpPr/>
            <p:nvPr/>
          </p:nvSpPr>
          <p:spPr>
            <a:xfrm>
              <a:off x="5334448" y="2720828"/>
              <a:ext cx="1752104" cy="1309499"/>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err="1">
                  <a:solidFill>
                    <a:srgbClr val="FFE11D"/>
                  </a:solidFill>
                </a:rPr>
                <a:t>CaMa</a:t>
              </a:r>
              <a:r>
                <a:rPr lang="en-US" altLang="zh-CN" sz="2000" b="1" dirty="0">
                  <a:solidFill>
                    <a:srgbClr val="FFE11D"/>
                  </a:solidFill>
                </a:rPr>
                <a:t>-Flood</a:t>
              </a:r>
            </a:p>
            <a:p>
              <a:pPr algn="ctr"/>
              <a:r>
                <a:rPr lang="en-US" altLang="zh-CN" sz="1400" b="1" dirty="0">
                  <a:solidFill>
                    <a:srgbClr val="FFE11D"/>
                  </a:solidFill>
                </a:rPr>
                <a:t>Global River Hydrodynamics Model</a:t>
              </a:r>
              <a:endParaRPr lang="zh-CN" altLang="en-US" sz="1400" b="1" dirty="0">
                <a:solidFill>
                  <a:srgbClr val="FFE11D"/>
                </a:solidFill>
              </a:endParaRPr>
            </a:p>
          </p:txBody>
        </p:sp>
        <p:sp>
          <p:nvSpPr>
            <p:cNvPr id="122" name="文本框 121">
              <a:extLst>
                <a:ext uri="{FF2B5EF4-FFF2-40B4-BE49-F238E27FC236}">
                  <a16:creationId xmlns:a16="http://schemas.microsoft.com/office/drawing/2014/main" id="{53477A77-09CF-5BDF-2BA0-51043A6EBF0B}"/>
                </a:ext>
              </a:extLst>
            </p:cNvPr>
            <p:cNvSpPr txBox="1"/>
            <p:nvPr/>
          </p:nvSpPr>
          <p:spPr>
            <a:xfrm>
              <a:off x="7068569" y="2736502"/>
              <a:ext cx="2870437" cy="1200329"/>
            </a:xfrm>
            <a:prstGeom prst="rect">
              <a:avLst/>
            </a:prstGeom>
            <a:noFill/>
          </p:spPr>
          <p:txBody>
            <a:bodyPr wrap="square">
              <a:spAutoFit/>
            </a:bodyPr>
            <a:lstStyle>
              <a:defPPr>
                <a:defRPr lang="en-US"/>
              </a:defPPr>
              <a:lvl1pPr marL="342900" indent="-342900">
                <a:buAutoNum type="alphaLcParenBoth"/>
                <a:defRPr sz="1400" b="0" i="0" u="none" strike="noStrike" baseline="0">
                  <a:latin typeface="STIX-Regular"/>
                </a:defRPr>
              </a:lvl1pPr>
            </a:lstStyle>
            <a:p>
              <a:pPr marL="0" indent="0">
                <a:buNone/>
              </a:pPr>
              <a:r>
                <a:rPr lang="en-US" altLang="zh-CN" sz="1800" dirty="0"/>
                <a:t>Runoff outputs were resampled to 0.25° × 0.25° resolution </a:t>
              </a:r>
            </a:p>
            <a:p>
              <a:pPr marL="0" indent="0">
                <a:buNone/>
              </a:pPr>
              <a:r>
                <a:rPr lang="en-US" altLang="zh-CN" sz="1800" dirty="0"/>
                <a:t>and fed into </a:t>
              </a:r>
              <a:r>
                <a:rPr lang="en-US" altLang="zh-CN" sz="1800" dirty="0" err="1"/>
                <a:t>CaMa</a:t>
              </a:r>
              <a:r>
                <a:rPr lang="en-US" altLang="zh-CN" sz="1800" dirty="0"/>
                <a:t>-Flood</a:t>
              </a:r>
              <a:endParaRPr lang="zh-CN" altLang="en-US" sz="1800" dirty="0"/>
            </a:p>
          </p:txBody>
        </p:sp>
      </p:grpSp>
      <p:grpSp>
        <p:nvGrpSpPr>
          <p:cNvPr id="166" name="组合 165">
            <a:extLst>
              <a:ext uri="{FF2B5EF4-FFF2-40B4-BE49-F238E27FC236}">
                <a16:creationId xmlns:a16="http://schemas.microsoft.com/office/drawing/2014/main" id="{F84A6C24-8702-32EB-508C-3CBDF57DCF7F}"/>
              </a:ext>
            </a:extLst>
          </p:cNvPr>
          <p:cNvGrpSpPr/>
          <p:nvPr/>
        </p:nvGrpSpPr>
        <p:grpSpPr>
          <a:xfrm>
            <a:off x="828746" y="4137524"/>
            <a:ext cx="5724454" cy="2197025"/>
            <a:chOff x="370379" y="4318799"/>
            <a:chExt cx="5724454" cy="2197025"/>
          </a:xfrm>
        </p:grpSpPr>
        <p:grpSp>
          <p:nvGrpSpPr>
            <p:cNvPr id="36" name="组合 35">
              <a:extLst>
                <a:ext uri="{FF2B5EF4-FFF2-40B4-BE49-F238E27FC236}">
                  <a16:creationId xmlns:a16="http://schemas.microsoft.com/office/drawing/2014/main" id="{38DDDACE-9FF4-AD17-A4ED-1BCE116243E5}"/>
                </a:ext>
              </a:extLst>
            </p:cNvPr>
            <p:cNvGrpSpPr/>
            <p:nvPr/>
          </p:nvGrpSpPr>
          <p:grpSpPr>
            <a:xfrm>
              <a:off x="370379" y="4318799"/>
              <a:ext cx="379408" cy="584775"/>
              <a:chOff x="1443473" y="5205347"/>
              <a:chExt cx="499546" cy="769941"/>
            </a:xfrm>
          </p:grpSpPr>
          <p:sp>
            <p:nvSpPr>
              <p:cNvPr id="38" name="椭圆 37">
                <a:extLst>
                  <a:ext uri="{FF2B5EF4-FFF2-40B4-BE49-F238E27FC236}">
                    <a16:creationId xmlns:a16="http://schemas.microsoft.com/office/drawing/2014/main" id="{070C46B8-3C1E-33C8-B875-8907646C8201}"/>
                  </a:ext>
                </a:extLst>
              </p:cNvPr>
              <p:cNvSpPr/>
              <p:nvPr/>
            </p:nvSpPr>
            <p:spPr>
              <a:xfrm>
                <a:off x="1443473" y="5361323"/>
                <a:ext cx="499546" cy="499546"/>
              </a:xfrm>
              <a:prstGeom prst="ellipse">
                <a:avLst/>
              </a:prstGeom>
              <a:solidFill>
                <a:srgbClr val="287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47A57DE0-D686-E61F-F3E6-D38E4958274A}"/>
                  </a:ext>
                </a:extLst>
              </p:cNvPr>
              <p:cNvSpPr txBox="1"/>
              <p:nvPr/>
            </p:nvSpPr>
            <p:spPr>
              <a:xfrm>
                <a:off x="1443473" y="5205347"/>
                <a:ext cx="499545" cy="769941"/>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rgbClr val="FFE11D"/>
                    </a:solidFill>
                  </a:rPr>
                  <a:t>2</a:t>
                </a:r>
                <a:endParaRPr lang="en-US" altLang="zh-CN" sz="2400" dirty="0">
                  <a:solidFill>
                    <a:srgbClr val="FFE11D"/>
                  </a:solidFill>
                </a:endParaRPr>
              </a:p>
            </p:txBody>
          </p:sp>
        </p:grpSp>
        <p:sp>
          <p:nvSpPr>
            <p:cNvPr id="53" name="文本框 52">
              <a:extLst>
                <a:ext uri="{FF2B5EF4-FFF2-40B4-BE49-F238E27FC236}">
                  <a16:creationId xmlns:a16="http://schemas.microsoft.com/office/drawing/2014/main" id="{B140CEFD-ECAE-D583-52B2-820844A97979}"/>
                </a:ext>
              </a:extLst>
            </p:cNvPr>
            <p:cNvSpPr txBox="1"/>
            <p:nvPr/>
          </p:nvSpPr>
          <p:spPr>
            <a:xfrm>
              <a:off x="828166" y="4388257"/>
              <a:ext cx="3314821" cy="461665"/>
            </a:xfrm>
            <a:prstGeom prst="rect">
              <a:avLst/>
            </a:prstGeom>
            <a:noFill/>
          </p:spPr>
          <p:txBody>
            <a:bodyPr wrap="square">
              <a:spAutoFit/>
            </a:bodyPr>
            <a:lstStyle/>
            <a:p>
              <a:r>
                <a:rPr lang="en-US" altLang="zh-CN" sz="2400" dirty="0">
                  <a:solidFill>
                    <a:srgbClr val="287EF3"/>
                  </a:solidFill>
                  <a:latin typeface="STIX-Regular"/>
                </a:rPr>
                <a:t>Simulated runoff</a:t>
              </a:r>
              <a:endParaRPr lang="en-US" altLang="zh-CN" sz="2400" baseline="30000" dirty="0">
                <a:latin typeface="STIX-Regular"/>
              </a:endParaRPr>
            </a:p>
          </p:txBody>
        </p:sp>
        <p:grpSp>
          <p:nvGrpSpPr>
            <p:cNvPr id="103" name="组合 102">
              <a:extLst>
                <a:ext uri="{FF2B5EF4-FFF2-40B4-BE49-F238E27FC236}">
                  <a16:creationId xmlns:a16="http://schemas.microsoft.com/office/drawing/2014/main" id="{7CB633D5-8B36-0787-BE10-85089D2D6604}"/>
                </a:ext>
              </a:extLst>
            </p:cNvPr>
            <p:cNvGrpSpPr/>
            <p:nvPr/>
          </p:nvGrpSpPr>
          <p:grpSpPr>
            <a:xfrm>
              <a:off x="370379" y="5013330"/>
              <a:ext cx="1089984" cy="1502494"/>
              <a:chOff x="3476558" y="4284263"/>
              <a:chExt cx="1165111" cy="1588368"/>
            </a:xfrm>
          </p:grpSpPr>
          <p:pic>
            <p:nvPicPr>
              <p:cNvPr id="58" name="图片 57" descr="卡通人物&#10;&#10;中度可信度描述已自动生成">
                <a:extLst>
                  <a:ext uri="{FF2B5EF4-FFF2-40B4-BE49-F238E27FC236}">
                    <a16:creationId xmlns:a16="http://schemas.microsoft.com/office/drawing/2014/main" id="{6D9006C8-C696-6A66-FC06-94B26D158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084" y="4284263"/>
                <a:ext cx="1113585" cy="465331"/>
              </a:xfrm>
              <a:prstGeom prst="rect">
                <a:avLst/>
              </a:prstGeom>
            </p:spPr>
          </p:pic>
          <p:pic>
            <p:nvPicPr>
              <p:cNvPr id="59" name="图片 58" descr="徽标&#10;&#10;中度可信度描述已自动生成">
                <a:extLst>
                  <a:ext uri="{FF2B5EF4-FFF2-40B4-BE49-F238E27FC236}">
                    <a16:creationId xmlns:a16="http://schemas.microsoft.com/office/drawing/2014/main" id="{98D4AF2B-76D7-B7B9-66BF-E06BDF89C93A}"/>
                  </a:ext>
                </a:extLst>
              </p:cNvPr>
              <p:cNvPicPr>
                <a:picLocks noChangeAspect="1"/>
              </p:cNvPicPr>
              <p:nvPr/>
            </p:nvPicPr>
            <p:blipFill>
              <a:blip r:embed="rId5">
                <a:alphaModFix amt="95000"/>
                <a:extLst>
                  <a:ext uri="{28A0092B-C50C-407E-A947-70E740481C1C}">
                    <a14:useLocalDpi xmlns:a14="http://schemas.microsoft.com/office/drawing/2010/main" val="0"/>
                  </a:ext>
                </a:extLst>
              </a:blip>
              <a:stretch>
                <a:fillRect/>
              </a:stretch>
            </p:blipFill>
            <p:spPr>
              <a:xfrm>
                <a:off x="3507411" y="4876029"/>
                <a:ext cx="1134258" cy="426722"/>
              </a:xfrm>
              <a:prstGeom prst="rect">
                <a:avLst/>
              </a:prstGeom>
            </p:spPr>
          </p:pic>
          <p:pic>
            <p:nvPicPr>
              <p:cNvPr id="60" name="图形 59">
                <a:extLst>
                  <a:ext uri="{FF2B5EF4-FFF2-40B4-BE49-F238E27FC236}">
                    <a16:creationId xmlns:a16="http://schemas.microsoft.com/office/drawing/2014/main" id="{56CFD8E4-FF5A-91AD-0FEE-BF0DF011C5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76558" y="5332015"/>
                <a:ext cx="646388" cy="540616"/>
              </a:xfrm>
              <a:prstGeom prst="rect">
                <a:avLst/>
              </a:prstGeom>
            </p:spPr>
          </p:pic>
          <p:pic>
            <p:nvPicPr>
              <p:cNvPr id="61" name="图片 60" descr="蓝色的标志&#10;&#10;描述已自动生成">
                <a:extLst>
                  <a:ext uri="{FF2B5EF4-FFF2-40B4-BE49-F238E27FC236}">
                    <a16:creationId xmlns:a16="http://schemas.microsoft.com/office/drawing/2014/main" id="{38491654-A716-B771-0711-18665082E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9955" y="5389625"/>
                <a:ext cx="373660" cy="449681"/>
              </a:xfrm>
              <a:prstGeom prst="rect">
                <a:avLst/>
              </a:prstGeom>
            </p:spPr>
          </p:pic>
        </p:grpSp>
        <p:sp>
          <p:nvSpPr>
            <p:cNvPr id="106" name="文本框 105">
              <a:extLst>
                <a:ext uri="{FF2B5EF4-FFF2-40B4-BE49-F238E27FC236}">
                  <a16:creationId xmlns:a16="http://schemas.microsoft.com/office/drawing/2014/main" id="{78F58095-4A79-83AA-F795-137B4688D63D}"/>
                </a:ext>
              </a:extLst>
            </p:cNvPr>
            <p:cNvSpPr txBox="1"/>
            <p:nvPr/>
          </p:nvSpPr>
          <p:spPr>
            <a:xfrm>
              <a:off x="2171234" y="5620039"/>
              <a:ext cx="2567531" cy="523220"/>
            </a:xfrm>
            <a:prstGeom prst="rect">
              <a:avLst/>
            </a:prstGeom>
            <a:solidFill>
              <a:srgbClr val="287EF3"/>
            </a:solidFill>
            <a:ln cap="rnd">
              <a:solidFill>
                <a:schemeClr val="accent1">
                  <a:shade val="50000"/>
                </a:schemeClr>
              </a:solidFill>
              <a:extLst>
                <a:ext uri="{C807C97D-BFC1-408E-A445-0C87EB9F89A2}">
                  <ask:lineSketchStyleProps xmlns:ask="http://schemas.microsoft.com/office/drawing/2018/sketchyshapes" sd="1219033472">
                    <a:custGeom>
                      <a:avLst/>
                      <a:gdLst>
                        <a:gd name="connsiteX0" fmla="*/ 0 w 1973034"/>
                        <a:gd name="connsiteY0" fmla="*/ 0 h 923330"/>
                        <a:gd name="connsiteX1" fmla="*/ 1973034 w 1973034"/>
                        <a:gd name="connsiteY1" fmla="*/ 0 h 923330"/>
                        <a:gd name="connsiteX2" fmla="*/ 1973034 w 1973034"/>
                        <a:gd name="connsiteY2" fmla="*/ 923330 h 923330"/>
                        <a:gd name="connsiteX3" fmla="*/ 0 w 1973034"/>
                        <a:gd name="connsiteY3" fmla="*/ 923330 h 923330"/>
                        <a:gd name="connsiteX4" fmla="*/ 0 w 1973034"/>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034" h="923330" extrusionOk="0">
                          <a:moveTo>
                            <a:pt x="0" y="0"/>
                          </a:moveTo>
                          <a:cubicBezTo>
                            <a:pt x="410600" y="118645"/>
                            <a:pt x="1656758" y="116012"/>
                            <a:pt x="1973034" y="0"/>
                          </a:cubicBezTo>
                          <a:cubicBezTo>
                            <a:pt x="2033329" y="381580"/>
                            <a:pt x="1987594" y="685430"/>
                            <a:pt x="1973034" y="923330"/>
                          </a:cubicBezTo>
                          <a:cubicBezTo>
                            <a:pt x="1027324" y="1057930"/>
                            <a:pt x="438091" y="766134"/>
                            <a:pt x="0" y="923330"/>
                          </a:cubicBezTo>
                          <a:cubicBezTo>
                            <a:pt x="-30048" y="745367"/>
                            <a:pt x="-893" y="214319"/>
                            <a:pt x="0" y="0"/>
                          </a:cubicBezTo>
                          <a:close/>
                        </a:path>
                      </a:pathLst>
                    </a:custGeom>
                    <ask:type>
                      <ask:lineSketchNone/>
                    </ask:type>
                  </ask:lineSketchStyleProps>
                </a:ext>
              </a:extLst>
            </a:ln>
            <a:scene3d>
              <a:camera prst="orthographicFront"/>
              <a:lightRig rig="threePt" dir="t"/>
            </a:scene3d>
            <a:sp3d>
              <a:bevelT prst="angle"/>
            </a:sp3d>
          </p:spPr>
          <p:txBody>
            <a:bodyPr wrap="square" rtlCol="0">
              <a:spAutoFit/>
            </a:bodyPr>
            <a:lstStyle/>
            <a:p>
              <a:pPr algn="ctr"/>
              <a:r>
                <a:rPr lang="en-US" altLang="zh-CN" sz="1400" b="1" dirty="0">
                  <a:solidFill>
                    <a:srgbClr val="FFE11D"/>
                  </a:solidFill>
                  <a:hlinkClick r:id="rId9" action="ppaction://hlinksldjump">
                    <a:extLst>
                      <a:ext uri="{A12FA001-AC4F-418D-AE19-62706E023703}">
                        <ahyp:hlinkClr xmlns:ahyp="http://schemas.microsoft.com/office/drawing/2018/hyperlinkcolor" val="tx"/>
                      </a:ext>
                    </a:extLst>
                  </a:hlinkClick>
                </a:rPr>
                <a:t>Click</a:t>
              </a:r>
              <a:r>
                <a:rPr lang="en-US" altLang="zh-CN" sz="1400" b="1" dirty="0">
                  <a:solidFill>
                    <a:srgbClr val="FFE11D"/>
                  </a:solidFill>
                </a:rPr>
                <a:t> here to see details about the evaluated models in Page 6 </a:t>
              </a:r>
              <a:endParaRPr lang="zh-CN" altLang="en-US" sz="1400" b="1" dirty="0">
                <a:solidFill>
                  <a:srgbClr val="FFE11D"/>
                </a:solidFill>
              </a:endParaRPr>
            </a:p>
          </p:txBody>
        </p:sp>
        <p:sp>
          <p:nvSpPr>
            <p:cNvPr id="124" name="文本框 123">
              <a:extLst>
                <a:ext uri="{FF2B5EF4-FFF2-40B4-BE49-F238E27FC236}">
                  <a16:creationId xmlns:a16="http://schemas.microsoft.com/office/drawing/2014/main" id="{D0306146-CDF0-849D-D045-F0C4BA7AF6E6}"/>
                </a:ext>
              </a:extLst>
            </p:cNvPr>
            <p:cNvSpPr txBox="1"/>
            <p:nvPr/>
          </p:nvSpPr>
          <p:spPr>
            <a:xfrm>
              <a:off x="1678655" y="5013331"/>
              <a:ext cx="4416178" cy="369332"/>
            </a:xfrm>
            <a:prstGeom prst="rect">
              <a:avLst/>
            </a:prstGeom>
            <a:noFill/>
          </p:spPr>
          <p:txBody>
            <a:bodyPr wrap="square">
              <a:spAutoFit/>
            </a:bodyPr>
            <a:lstStyle/>
            <a:p>
              <a:pPr algn="l"/>
              <a:r>
                <a:rPr lang="en-US" altLang="zh-CN" dirty="0">
                  <a:latin typeface="STIX-Regular"/>
                </a:rPr>
                <a:t>Models from CMIP6, ISIMIP2a and GLDAS-2.0</a:t>
              </a:r>
              <a:endParaRPr lang="en-US" altLang="zh-CN" baseline="30000" dirty="0">
                <a:latin typeface="STIX-Regular"/>
              </a:endParaRPr>
            </a:p>
          </p:txBody>
        </p:sp>
      </p:grpSp>
      <p:grpSp>
        <p:nvGrpSpPr>
          <p:cNvPr id="163" name="组合 162">
            <a:extLst>
              <a:ext uri="{FF2B5EF4-FFF2-40B4-BE49-F238E27FC236}">
                <a16:creationId xmlns:a16="http://schemas.microsoft.com/office/drawing/2014/main" id="{3474C299-2010-88EE-9DF0-6F327EBC1EF5}"/>
              </a:ext>
            </a:extLst>
          </p:cNvPr>
          <p:cNvGrpSpPr/>
          <p:nvPr/>
        </p:nvGrpSpPr>
        <p:grpSpPr>
          <a:xfrm>
            <a:off x="6796506" y="4180687"/>
            <a:ext cx="3617493" cy="1696974"/>
            <a:chOff x="4654734" y="4276169"/>
            <a:chExt cx="3617493" cy="1696974"/>
          </a:xfrm>
        </p:grpSpPr>
        <p:grpSp>
          <p:nvGrpSpPr>
            <p:cNvPr id="126" name="组合 125">
              <a:extLst>
                <a:ext uri="{FF2B5EF4-FFF2-40B4-BE49-F238E27FC236}">
                  <a16:creationId xmlns:a16="http://schemas.microsoft.com/office/drawing/2014/main" id="{0676DBD0-DBFD-3F48-BEB6-7C23CD730A61}"/>
                </a:ext>
              </a:extLst>
            </p:cNvPr>
            <p:cNvGrpSpPr/>
            <p:nvPr/>
          </p:nvGrpSpPr>
          <p:grpSpPr>
            <a:xfrm>
              <a:off x="4663064" y="4276169"/>
              <a:ext cx="396826" cy="584775"/>
              <a:chOff x="1420539" y="5205347"/>
              <a:chExt cx="522480" cy="769941"/>
            </a:xfrm>
          </p:grpSpPr>
          <p:sp>
            <p:nvSpPr>
              <p:cNvPr id="127" name="椭圆 126">
                <a:extLst>
                  <a:ext uri="{FF2B5EF4-FFF2-40B4-BE49-F238E27FC236}">
                    <a16:creationId xmlns:a16="http://schemas.microsoft.com/office/drawing/2014/main" id="{D481F38E-6950-2674-CF5A-E1890913AB90}"/>
                  </a:ext>
                </a:extLst>
              </p:cNvPr>
              <p:cNvSpPr/>
              <p:nvPr/>
            </p:nvSpPr>
            <p:spPr>
              <a:xfrm>
                <a:off x="1443473" y="5361323"/>
                <a:ext cx="499546" cy="499546"/>
              </a:xfrm>
              <a:prstGeom prst="ellipse">
                <a:avLst/>
              </a:prstGeom>
              <a:solidFill>
                <a:srgbClr val="287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文本框 127">
                <a:extLst>
                  <a:ext uri="{FF2B5EF4-FFF2-40B4-BE49-F238E27FC236}">
                    <a16:creationId xmlns:a16="http://schemas.microsoft.com/office/drawing/2014/main" id="{44839987-C287-871E-DF3E-32565736B612}"/>
                  </a:ext>
                </a:extLst>
              </p:cNvPr>
              <p:cNvSpPr txBox="1"/>
              <p:nvPr/>
            </p:nvSpPr>
            <p:spPr>
              <a:xfrm>
                <a:off x="1420539" y="5205347"/>
                <a:ext cx="499546" cy="769941"/>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rgbClr val="FFE11D"/>
                    </a:solidFill>
                  </a:rPr>
                  <a:t>4</a:t>
                </a:r>
                <a:endParaRPr lang="en-US" altLang="zh-CN" sz="2400" dirty="0">
                  <a:solidFill>
                    <a:srgbClr val="FFE11D"/>
                  </a:solidFill>
                </a:endParaRPr>
              </a:p>
            </p:txBody>
          </p:sp>
        </p:grpSp>
        <p:sp>
          <p:nvSpPr>
            <p:cNvPr id="129" name="文本框 128">
              <a:extLst>
                <a:ext uri="{FF2B5EF4-FFF2-40B4-BE49-F238E27FC236}">
                  <a16:creationId xmlns:a16="http://schemas.microsoft.com/office/drawing/2014/main" id="{4258801B-EC98-A0B4-7E94-0780FC7F4E98}"/>
                </a:ext>
              </a:extLst>
            </p:cNvPr>
            <p:cNvSpPr txBox="1"/>
            <p:nvPr/>
          </p:nvSpPr>
          <p:spPr>
            <a:xfrm>
              <a:off x="5120852" y="4354498"/>
              <a:ext cx="2792354" cy="461665"/>
            </a:xfrm>
            <a:prstGeom prst="rect">
              <a:avLst/>
            </a:prstGeom>
            <a:noFill/>
          </p:spPr>
          <p:txBody>
            <a:bodyPr wrap="square">
              <a:spAutoFit/>
            </a:bodyPr>
            <a:lstStyle/>
            <a:p>
              <a:r>
                <a:rPr lang="en-US" altLang="zh-CN" sz="2400" dirty="0">
                  <a:solidFill>
                    <a:srgbClr val="287EF3"/>
                  </a:solidFill>
                  <a:latin typeface="STIX-Regular"/>
                </a:rPr>
                <a:t>Evaluation metrics</a:t>
              </a:r>
            </a:p>
          </p:txBody>
        </p:sp>
        <p:sp>
          <p:nvSpPr>
            <p:cNvPr id="140" name="文本框 139">
              <a:extLst>
                <a:ext uri="{FF2B5EF4-FFF2-40B4-BE49-F238E27FC236}">
                  <a16:creationId xmlns:a16="http://schemas.microsoft.com/office/drawing/2014/main" id="{E2FC9B8B-D72A-F14A-5386-2F4D025168B6}"/>
                </a:ext>
              </a:extLst>
            </p:cNvPr>
            <p:cNvSpPr txBox="1"/>
            <p:nvPr/>
          </p:nvSpPr>
          <p:spPr>
            <a:xfrm>
              <a:off x="4654734" y="4772814"/>
              <a:ext cx="3617493" cy="1200329"/>
            </a:xfrm>
            <a:prstGeom prst="rect">
              <a:avLst/>
            </a:prstGeom>
            <a:noFill/>
          </p:spPr>
          <p:txBody>
            <a:bodyPr wrap="square">
              <a:spAutoFit/>
            </a:bodyPr>
            <a:lstStyle>
              <a:defPPr>
                <a:defRPr lang="en-US"/>
              </a:defPPr>
              <a:lvl1pPr marL="342900" indent="-342900">
                <a:buAutoNum type="alphaLcParenBoth"/>
                <a:defRPr sz="1600" b="0" i="0" u="none" strike="noStrike" baseline="0">
                  <a:latin typeface="STIX-Regular"/>
                </a:defRPr>
              </a:lvl1pPr>
            </a:lstStyle>
            <a:p>
              <a:r>
                <a:rPr lang="en-US" altLang="zh-CN" sz="1800" dirty="0"/>
                <a:t>percentage bias (PBIAS)</a:t>
              </a:r>
            </a:p>
            <a:p>
              <a:r>
                <a:rPr lang="en-US" altLang="zh-CN" sz="1800" dirty="0"/>
                <a:t>Pearson correlation coefficient (</a:t>
              </a:r>
              <a:r>
                <a:rPr lang="en-US" altLang="zh-CN" sz="1800" i="1" dirty="0"/>
                <a:t>r</a:t>
              </a:r>
              <a:r>
                <a:rPr lang="en-US" altLang="zh-CN" sz="1800" dirty="0"/>
                <a:t>)</a:t>
              </a:r>
            </a:p>
            <a:p>
              <a:r>
                <a:rPr lang="en-US" altLang="zh-CN" sz="1800" dirty="0"/>
                <a:t>root mean squared error (RMSE)</a:t>
              </a:r>
              <a:endParaRPr lang="zh-CN" altLang="en-US" sz="1800" dirty="0"/>
            </a:p>
            <a:p>
              <a:r>
                <a:rPr lang="en-US" altLang="zh-CN" sz="1800" dirty="0"/>
                <a:t>standard deviation (STD)</a:t>
              </a:r>
              <a:endParaRPr lang="zh-CN" altLang="en-US" sz="1800" dirty="0"/>
            </a:p>
          </p:txBody>
        </p:sp>
      </p:grpSp>
      <p:sp>
        <p:nvSpPr>
          <p:cNvPr id="171" name="文本框 170">
            <a:hlinkClick r:id="rId10" action="ppaction://hlinksldjump"/>
            <a:extLst>
              <a:ext uri="{FF2B5EF4-FFF2-40B4-BE49-F238E27FC236}">
                <a16:creationId xmlns:a16="http://schemas.microsoft.com/office/drawing/2014/main" id="{71FC9B1D-C1E3-3D88-FC65-5EBA5D23273C}"/>
              </a:ext>
            </a:extLst>
          </p:cNvPr>
          <p:cNvSpPr txBox="1"/>
          <p:nvPr/>
        </p:nvSpPr>
        <p:spPr>
          <a:xfrm>
            <a:off x="10440185" y="4902896"/>
            <a:ext cx="1565334" cy="738664"/>
          </a:xfrm>
          <a:prstGeom prst="rect">
            <a:avLst/>
          </a:prstGeom>
          <a:solidFill>
            <a:srgbClr val="287EF3"/>
          </a:solidFill>
          <a:ln cap="rnd">
            <a:solidFill>
              <a:schemeClr val="accent1">
                <a:shade val="50000"/>
              </a:schemeClr>
            </a:solidFill>
            <a:extLst>
              <a:ext uri="{C807C97D-BFC1-408E-A445-0C87EB9F89A2}">
                <ask:lineSketchStyleProps xmlns:ask="http://schemas.microsoft.com/office/drawing/2018/sketchyshapes" sd="1219033472">
                  <a:custGeom>
                    <a:avLst/>
                    <a:gdLst>
                      <a:gd name="connsiteX0" fmla="*/ 0 w 1973034"/>
                      <a:gd name="connsiteY0" fmla="*/ 0 h 923330"/>
                      <a:gd name="connsiteX1" fmla="*/ 1973034 w 1973034"/>
                      <a:gd name="connsiteY1" fmla="*/ 0 h 923330"/>
                      <a:gd name="connsiteX2" fmla="*/ 1973034 w 1973034"/>
                      <a:gd name="connsiteY2" fmla="*/ 923330 h 923330"/>
                      <a:gd name="connsiteX3" fmla="*/ 0 w 1973034"/>
                      <a:gd name="connsiteY3" fmla="*/ 923330 h 923330"/>
                      <a:gd name="connsiteX4" fmla="*/ 0 w 1973034"/>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034" h="923330" extrusionOk="0">
                        <a:moveTo>
                          <a:pt x="0" y="0"/>
                        </a:moveTo>
                        <a:cubicBezTo>
                          <a:pt x="410600" y="118645"/>
                          <a:pt x="1656758" y="116012"/>
                          <a:pt x="1973034" y="0"/>
                        </a:cubicBezTo>
                        <a:cubicBezTo>
                          <a:pt x="2033329" y="381580"/>
                          <a:pt x="1987594" y="685430"/>
                          <a:pt x="1973034" y="923330"/>
                        </a:cubicBezTo>
                        <a:cubicBezTo>
                          <a:pt x="1027324" y="1057930"/>
                          <a:pt x="438091" y="766134"/>
                          <a:pt x="0" y="923330"/>
                        </a:cubicBezTo>
                        <a:cubicBezTo>
                          <a:pt x="-30048" y="745367"/>
                          <a:pt x="-893" y="214319"/>
                          <a:pt x="0" y="0"/>
                        </a:cubicBezTo>
                        <a:close/>
                      </a:path>
                    </a:pathLst>
                  </a:custGeom>
                  <ask:type>
                    <ask:lineSketchNone/>
                  </ask:type>
                </ask:lineSketchStyleProps>
              </a:ext>
            </a:extLst>
          </a:ln>
          <a:scene3d>
            <a:camera prst="orthographicFront"/>
            <a:lightRig rig="threePt" dir="t"/>
          </a:scene3d>
          <a:sp3d>
            <a:bevelT prst="angle"/>
          </a:sp3d>
        </p:spPr>
        <p:txBody>
          <a:bodyPr wrap="square" rtlCol="0">
            <a:spAutoFit/>
          </a:bodyPr>
          <a:lstStyle/>
          <a:p>
            <a:pPr algn="ctr"/>
            <a:r>
              <a:rPr lang="en-US" altLang="zh-CN" sz="1400" b="1" u="sng" dirty="0">
                <a:solidFill>
                  <a:srgbClr val="FFE11D"/>
                </a:solidFill>
              </a:rPr>
              <a:t>Click</a:t>
            </a:r>
            <a:r>
              <a:rPr lang="en-US" altLang="zh-CN" sz="1400" b="1" dirty="0">
                <a:solidFill>
                  <a:srgbClr val="FFE11D"/>
                </a:solidFill>
              </a:rPr>
              <a:t> here to see calculations in Page 7</a:t>
            </a:r>
            <a:endParaRPr lang="zh-CN" altLang="en-US" sz="1400" b="1" dirty="0">
              <a:solidFill>
                <a:srgbClr val="FFE11D"/>
              </a:solidFill>
            </a:endParaRPr>
          </a:p>
        </p:txBody>
      </p:sp>
      <p:sp>
        <p:nvSpPr>
          <p:cNvPr id="3" name="矩形 2">
            <a:extLst>
              <a:ext uri="{FF2B5EF4-FFF2-40B4-BE49-F238E27FC236}">
                <a16:creationId xmlns:a16="http://schemas.microsoft.com/office/drawing/2014/main" id="{F5F06622-E9AF-7ABE-2E9C-5E9CFBB47CF9}"/>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矩形 3">
            <a:extLst>
              <a:ext uri="{FF2B5EF4-FFF2-40B4-BE49-F238E27FC236}">
                <a16:creationId xmlns:a16="http://schemas.microsoft.com/office/drawing/2014/main" id="{F6FE3ABB-7937-0FDA-E129-A33DEACADCC7}"/>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23E3FA17-6C34-1E77-C9F1-ACD8890ECECE}"/>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TextBox 90">
            <a:extLst>
              <a:ext uri="{FF2B5EF4-FFF2-40B4-BE49-F238E27FC236}">
                <a16:creationId xmlns:a16="http://schemas.microsoft.com/office/drawing/2014/main" id="{127BEBFA-8BF9-F72E-95A9-8C37C21B9F8C}"/>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9" name="矩形 8">
            <a:extLst>
              <a:ext uri="{FF2B5EF4-FFF2-40B4-BE49-F238E27FC236}">
                <a16:creationId xmlns:a16="http://schemas.microsoft.com/office/drawing/2014/main" id="{F3F1FABA-C1CC-58C6-AF00-88220F3DAB70}"/>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徽标&#10;&#10;描述已自动生成">
            <a:extLst>
              <a:ext uri="{FF2B5EF4-FFF2-40B4-BE49-F238E27FC236}">
                <a16:creationId xmlns:a16="http://schemas.microsoft.com/office/drawing/2014/main" id="{BCABB591-CCE8-0627-BAA6-FDA47767B6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5" name="图片 14" descr="QR 代码&#10;&#10;描述已自动生成">
            <a:extLst>
              <a:ext uri="{FF2B5EF4-FFF2-40B4-BE49-F238E27FC236}">
                <a16:creationId xmlns:a16="http://schemas.microsoft.com/office/drawing/2014/main" id="{DE81D205-E9CB-16D8-7DDB-39E6D3BB82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6" name="图片 15" descr="徽标&#10;&#10;中度可信度描述已自动生成">
            <a:extLst>
              <a:ext uri="{FF2B5EF4-FFF2-40B4-BE49-F238E27FC236}">
                <a16:creationId xmlns:a16="http://schemas.microsoft.com/office/drawing/2014/main" id="{BB601474-5723-0C41-5EBA-22467845FC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7" name="图片 16">
            <a:extLst>
              <a:ext uri="{FF2B5EF4-FFF2-40B4-BE49-F238E27FC236}">
                <a16:creationId xmlns:a16="http://schemas.microsoft.com/office/drawing/2014/main" id="{DF33D691-F19B-21F1-78A0-6677F92FE53F}"/>
              </a:ext>
            </a:extLst>
          </p:cNvPr>
          <p:cNvPicPr>
            <a:picLocks noChangeAspect="1"/>
          </p:cNvPicPr>
          <p:nvPr/>
        </p:nvPicPr>
        <p:blipFill rotWithShape="1">
          <a:blip r:embed="rId14"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18" name="组合 17">
            <a:extLst>
              <a:ext uri="{FF2B5EF4-FFF2-40B4-BE49-F238E27FC236}">
                <a16:creationId xmlns:a16="http://schemas.microsoft.com/office/drawing/2014/main" id="{4F14EAAA-D5D6-C754-8DCE-8861BEC9A51D}"/>
              </a:ext>
            </a:extLst>
          </p:cNvPr>
          <p:cNvGrpSpPr/>
          <p:nvPr/>
        </p:nvGrpSpPr>
        <p:grpSpPr>
          <a:xfrm>
            <a:off x="0" y="6554286"/>
            <a:ext cx="12192000" cy="303713"/>
            <a:chOff x="-1" y="5554273"/>
            <a:chExt cx="12192000" cy="1303728"/>
          </a:xfrm>
        </p:grpSpPr>
        <p:sp>
          <p:nvSpPr>
            <p:cNvPr id="19" name="矩形 18">
              <a:extLst>
                <a:ext uri="{FF2B5EF4-FFF2-40B4-BE49-F238E27FC236}">
                  <a16:creationId xmlns:a16="http://schemas.microsoft.com/office/drawing/2014/main" id="{183451F0-7BCA-2A5E-6354-2B1B57AA2B50}"/>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矩形 19">
              <a:extLst>
                <a:ext uri="{FF2B5EF4-FFF2-40B4-BE49-F238E27FC236}">
                  <a16:creationId xmlns:a16="http://schemas.microsoft.com/office/drawing/2014/main" id="{BA93BADB-3376-BF85-F1D8-9C1B25FBB1D7}"/>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1" name="矩形 20">
              <a:extLst>
                <a:ext uri="{FF2B5EF4-FFF2-40B4-BE49-F238E27FC236}">
                  <a16:creationId xmlns:a16="http://schemas.microsoft.com/office/drawing/2014/main" id="{9C476241-A0C0-E399-3188-08B300DEF3F1}"/>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2" name="矩形 21">
            <a:extLst>
              <a:ext uri="{FF2B5EF4-FFF2-40B4-BE49-F238E27FC236}">
                <a16:creationId xmlns:a16="http://schemas.microsoft.com/office/drawing/2014/main" id="{664D5CDD-9BBF-1B39-C329-381339428CA7}"/>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id="{44CC677D-8224-69E9-C646-29D89513B40D}"/>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24" name="文本框 23">
            <a:extLst>
              <a:ext uri="{FF2B5EF4-FFF2-40B4-BE49-F238E27FC236}">
                <a16:creationId xmlns:a16="http://schemas.microsoft.com/office/drawing/2014/main" id="{5EB209F9-BE2F-2A7E-AF49-64E07B343F5C}"/>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31" name="箭头: V 形 30">
            <a:extLst>
              <a:ext uri="{FF2B5EF4-FFF2-40B4-BE49-F238E27FC236}">
                <a16:creationId xmlns:a16="http://schemas.microsoft.com/office/drawing/2014/main" id="{FA435E6B-58D1-367A-F929-F005BCF99958}"/>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31">
            <a:extLst>
              <a:ext uri="{FF2B5EF4-FFF2-40B4-BE49-F238E27FC236}">
                <a16:creationId xmlns:a16="http://schemas.microsoft.com/office/drawing/2014/main" id="{AF546ABD-CB51-46CE-E6A2-9EE9D8358722}"/>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35" name="文本框 34">
            <a:extLst>
              <a:ext uri="{FF2B5EF4-FFF2-40B4-BE49-F238E27FC236}">
                <a16:creationId xmlns:a16="http://schemas.microsoft.com/office/drawing/2014/main" id="{56FC9D23-E9E5-8B7F-CC6D-8F6D8214D97F}"/>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40" name="箭头: V 形 39">
            <a:extLst>
              <a:ext uri="{FF2B5EF4-FFF2-40B4-BE49-F238E27FC236}">
                <a16:creationId xmlns:a16="http://schemas.microsoft.com/office/drawing/2014/main" id="{02AEA764-E9D3-1335-7060-21DD05901641}"/>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箭头: V 形 40">
            <a:extLst>
              <a:ext uri="{FF2B5EF4-FFF2-40B4-BE49-F238E27FC236}">
                <a16:creationId xmlns:a16="http://schemas.microsoft.com/office/drawing/2014/main" id="{3789905B-6447-25FB-E999-9F37F7654660}"/>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箭头: V 形 41">
            <a:extLst>
              <a:ext uri="{FF2B5EF4-FFF2-40B4-BE49-F238E27FC236}">
                <a16:creationId xmlns:a16="http://schemas.microsoft.com/office/drawing/2014/main" id="{2D4BAF24-1F32-9996-EA66-023C08E410F4}"/>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箭头: 五边形 42">
            <a:extLst>
              <a:ext uri="{FF2B5EF4-FFF2-40B4-BE49-F238E27FC236}">
                <a16:creationId xmlns:a16="http://schemas.microsoft.com/office/drawing/2014/main" id="{34CA5EEB-CAA1-0451-3755-0ADF016E3C90}"/>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838227F6-8D7E-200E-7DD4-C1AC9658872A}"/>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5</a:t>
            </a:r>
            <a:endParaRPr lang="zh-CN" altLang="en-US" sz="2000" b="1" dirty="0">
              <a:solidFill>
                <a:srgbClr val="FFE11D"/>
              </a:solidFill>
            </a:endParaRPr>
          </a:p>
        </p:txBody>
      </p:sp>
      <p:pic>
        <p:nvPicPr>
          <p:cNvPr id="45" name="图形 44" descr="灯打开 轮廓">
            <a:extLst>
              <a:ext uri="{FF2B5EF4-FFF2-40B4-BE49-F238E27FC236}">
                <a16:creationId xmlns:a16="http://schemas.microsoft.com/office/drawing/2014/main" id="{8FD9CFEA-27FD-4C78-60B8-3CCBC1E2100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48" name="文本框 47">
            <a:extLst>
              <a:ext uri="{FF2B5EF4-FFF2-40B4-BE49-F238E27FC236}">
                <a16:creationId xmlns:a16="http://schemas.microsoft.com/office/drawing/2014/main" id="{1BC6A4BF-7059-FDEA-A017-295C0A8A5A65}"/>
              </a:ext>
            </a:extLst>
          </p:cNvPr>
          <p:cNvSpPr txBox="1"/>
          <p:nvPr/>
        </p:nvSpPr>
        <p:spPr>
          <a:xfrm>
            <a:off x="4096195" y="6506970"/>
            <a:ext cx="2050454" cy="369332"/>
          </a:xfrm>
          <a:prstGeom prst="rect">
            <a:avLst/>
          </a:prstGeom>
          <a:noFill/>
        </p:spPr>
        <p:txBody>
          <a:bodyPr wrap="square" rtlCol="0">
            <a:spAutoFit/>
          </a:bodyPr>
          <a:lstStyle/>
          <a:p>
            <a:r>
              <a:rPr lang="en-US" altLang="zh-CN" b="1" dirty="0">
                <a:solidFill>
                  <a:srgbClr val="C7A7E1"/>
                </a:solidFill>
              </a:rPr>
              <a:t>Methodology</a:t>
            </a:r>
            <a:endParaRPr lang="zh-CN" altLang="en-US" b="1" dirty="0">
              <a:solidFill>
                <a:srgbClr val="C7A7E1"/>
              </a:solidFill>
            </a:endParaRPr>
          </a:p>
        </p:txBody>
      </p:sp>
    </p:spTree>
    <p:extLst>
      <p:ext uri="{BB962C8B-B14F-4D97-AF65-F5344CB8AC3E}">
        <p14:creationId xmlns:p14="http://schemas.microsoft.com/office/powerpoint/2010/main" val="276080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176AEE60-146C-1A39-FEF9-C8CFB5DE8F22}"/>
              </a:ext>
            </a:extLst>
          </p:cNvPr>
          <p:cNvGraphicFramePr>
            <a:graphicFrameLocks noGrp="1"/>
          </p:cNvGraphicFramePr>
          <p:nvPr>
            <p:extLst>
              <p:ext uri="{D42A27DB-BD31-4B8C-83A1-F6EECF244321}">
                <p14:modId xmlns:p14="http://schemas.microsoft.com/office/powerpoint/2010/main" val="3716654599"/>
              </p:ext>
            </p:extLst>
          </p:nvPr>
        </p:nvGraphicFramePr>
        <p:xfrm>
          <a:off x="226614" y="1705496"/>
          <a:ext cx="11824840" cy="4791245"/>
        </p:xfrm>
        <a:graphic>
          <a:graphicData uri="http://schemas.openxmlformats.org/drawingml/2006/table">
            <a:tbl>
              <a:tblPr firstRow="1" firstCol="1" bandRow="1">
                <a:tableStyleId>{5C22544A-7EE6-4342-B048-85BDC9FD1C3A}</a:tableStyleId>
              </a:tblPr>
              <a:tblGrid>
                <a:gridCol w="1862394">
                  <a:extLst>
                    <a:ext uri="{9D8B030D-6E8A-4147-A177-3AD203B41FA5}">
                      <a16:colId xmlns:a16="http://schemas.microsoft.com/office/drawing/2014/main" val="3114924022"/>
                    </a:ext>
                  </a:extLst>
                </a:gridCol>
                <a:gridCol w="1862394">
                  <a:extLst>
                    <a:ext uri="{9D8B030D-6E8A-4147-A177-3AD203B41FA5}">
                      <a16:colId xmlns:a16="http://schemas.microsoft.com/office/drawing/2014/main" val="2367241570"/>
                    </a:ext>
                  </a:extLst>
                </a:gridCol>
                <a:gridCol w="2025013">
                  <a:extLst>
                    <a:ext uri="{9D8B030D-6E8A-4147-A177-3AD203B41FA5}">
                      <a16:colId xmlns:a16="http://schemas.microsoft.com/office/drawing/2014/main" val="1543431685"/>
                    </a:ext>
                  </a:extLst>
                </a:gridCol>
                <a:gridCol w="2025013">
                  <a:extLst>
                    <a:ext uri="{9D8B030D-6E8A-4147-A177-3AD203B41FA5}">
                      <a16:colId xmlns:a16="http://schemas.microsoft.com/office/drawing/2014/main" val="3036733998"/>
                    </a:ext>
                  </a:extLst>
                </a:gridCol>
                <a:gridCol w="2025013">
                  <a:extLst>
                    <a:ext uri="{9D8B030D-6E8A-4147-A177-3AD203B41FA5}">
                      <a16:colId xmlns:a16="http://schemas.microsoft.com/office/drawing/2014/main" val="1608377947"/>
                    </a:ext>
                  </a:extLst>
                </a:gridCol>
                <a:gridCol w="2025013">
                  <a:extLst>
                    <a:ext uri="{9D8B030D-6E8A-4147-A177-3AD203B41FA5}">
                      <a16:colId xmlns:a16="http://schemas.microsoft.com/office/drawing/2014/main" val="3750142231"/>
                    </a:ext>
                  </a:extLst>
                </a:gridCol>
              </a:tblGrid>
              <a:tr h="546699">
                <a:tc>
                  <a:txBody>
                    <a:bodyPr/>
                    <a:lstStyle/>
                    <a:p>
                      <a:pPr algn="just"/>
                      <a:r>
                        <a:rPr lang="en-US" sz="1200" kern="0" dirty="0">
                          <a:effectLst/>
                        </a:rPr>
                        <a:t>Experiments</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Model</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Land Surface Model</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Resolution (°)</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Atmospheric Model/Climate forcing</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Reference</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081150362"/>
                  </a:ext>
                </a:extLst>
              </a:tr>
              <a:tr h="199409">
                <a:tc rowSpan="12">
                  <a:txBody>
                    <a:bodyPr/>
                    <a:lstStyle/>
                    <a:p>
                      <a:pPr algn="just"/>
                      <a:r>
                        <a:rPr lang="en-US" sz="1200" kern="0" dirty="0">
                          <a:effectLst/>
                        </a:rPr>
                        <a:t>CMIP6</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ACCESS-ESM1-5</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CABLE2.4</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1.875×1.25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HadGAM2</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Ziehn et al., 2020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2789247906"/>
                  </a:ext>
                </a:extLst>
              </a:tr>
              <a:tr h="199409">
                <a:tc vMerge="1">
                  <a:txBody>
                    <a:bodyPr/>
                    <a:lstStyle/>
                    <a:p>
                      <a:endParaRPr lang="zh-CN" altLang="en-US"/>
                    </a:p>
                  </a:txBody>
                  <a:tcPr/>
                </a:tc>
                <a:tc>
                  <a:txBody>
                    <a:bodyPr/>
                    <a:lstStyle/>
                    <a:p>
                      <a:pPr algn="ctr"/>
                      <a:r>
                        <a:rPr lang="en-US" sz="1200" kern="0" dirty="0">
                          <a:effectLst/>
                        </a:rPr>
                        <a:t>AWI-ESM-1-1-LR</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JSBACH3.20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1.875×1.875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ECHAM6.3.04p1</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Sidorenko et al., 2015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49589132"/>
                  </a:ext>
                </a:extLst>
              </a:tr>
              <a:tr h="199409">
                <a:tc vMerge="1">
                  <a:txBody>
                    <a:bodyPr/>
                    <a:lstStyle/>
                    <a:p>
                      <a:endParaRPr lang="zh-CN" altLang="en-US"/>
                    </a:p>
                  </a:txBody>
                  <a:tcPr/>
                </a:tc>
                <a:tc>
                  <a:txBody>
                    <a:bodyPr/>
                    <a:lstStyle/>
                    <a:p>
                      <a:pPr algn="ctr"/>
                      <a:r>
                        <a:rPr lang="en-US" sz="1200" kern="0" dirty="0">
                          <a:effectLst/>
                        </a:rPr>
                        <a:t>CMCC-CM2-HR4</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CLM4.5</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1.25×0.9375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CAM4</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Cherchi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2675518234"/>
                  </a:ext>
                </a:extLst>
              </a:tr>
              <a:tr h="174650">
                <a:tc vMerge="1">
                  <a:txBody>
                    <a:bodyPr/>
                    <a:lstStyle/>
                    <a:p>
                      <a:endParaRPr lang="zh-CN" altLang="en-US"/>
                    </a:p>
                  </a:txBody>
                  <a:tcPr/>
                </a:tc>
                <a:tc>
                  <a:txBody>
                    <a:bodyPr/>
                    <a:lstStyle/>
                    <a:p>
                      <a:pPr algn="ctr"/>
                      <a:r>
                        <a:rPr lang="en-US" sz="1200" kern="0">
                          <a:effectLst/>
                        </a:rPr>
                        <a:t>CMCC-CM2-SR5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CLM4.5</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1.25×0.9375</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CAM5.3</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Cherchi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262445217"/>
                  </a:ext>
                </a:extLst>
              </a:tr>
              <a:tr h="174650">
                <a:tc vMerge="1">
                  <a:txBody>
                    <a:bodyPr/>
                    <a:lstStyle/>
                    <a:p>
                      <a:endParaRPr lang="zh-CN" altLang="en-US"/>
                    </a:p>
                  </a:txBody>
                  <a:tcPr/>
                </a:tc>
                <a:tc>
                  <a:txBody>
                    <a:bodyPr/>
                    <a:lstStyle/>
                    <a:p>
                      <a:pPr algn="ctr"/>
                      <a:r>
                        <a:rPr lang="en-US" sz="1200" kern="0" dirty="0">
                          <a:effectLst/>
                        </a:rPr>
                        <a:t>CMCC-ESM2</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CLM4.5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1.25×0.9375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CAM5.3</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Cherchi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2233035404"/>
                  </a:ext>
                </a:extLst>
              </a:tr>
              <a:tr h="174650">
                <a:tc vMerge="1">
                  <a:txBody>
                    <a:bodyPr/>
                    <a:lstStyle/>
                    <a:p>
                      <a:endParaRPr lang="zh-CN" altLang="en-US"/>
                    </a:p>
                  </a:txBody>
                  <a:tcPr/>
                </a:tc>
                <a:tc>
                  <a:txBody>
                    <a:bodyPr/>
                    <a:lstStyle/>
                    <a:p>
                      <a:pPr algn="ctr"/>
                      <a:r>
                        <a:rPr lang="en-US" sz="1200" kern="0">
                          <a:effectLst/>
                        </a:rPr>
                        <a:t>IITM-ESM</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Noah v2.7.1</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1.875×1.915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IITM-GFSv1</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Swapna et al., 2018</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4247340652"/>
                  </a:ext>
                </a:extLst>
              </a:tr>
              <a:tr h="199409">
                <a:tc vMerge="1">
                  <a:txBody>
                    <a:bodyPr/>
                    <a:lstStyle/>
                    <a:p>
                      <a:endParaRPr lang="zh-CN" altLang="en-US"/>
                    </a:p>
                  </a:txBody>
                  <a:tcPr/>
                </a:tc>
                <a:tc>
                  <a:txBody>
                    <a:bodyPr/>
                    <a:lstStyle/>
                    <a:p>
                      <a:pPr algn="ctr"/>
                      <a:r>
                        <a:rPr lang="en-US" sz="1200" kern="0">
                          <a:effectLst/>
                        </a:rPr>
                        <a:t>MIROC6</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MATSIRO6.0</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1.40625×1.40625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CCSR AGCM</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Tatebe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2048154071"/>
                  </a:ext>
                </a:extLst>
              </a:tr>
              <a:tr h="174650">
                <a:tc vMerge="1">
                  <a:txBody>
                    <a:bodyPr/>
                    <a:lstStyle/>
                    <a:p>
                      <a:endParaRPr lang="zh-CN" altLang="en-US"/>
                    </a:p>
                  </a:txBody>
                  <a:tcPr/>
                </a:tc>
                <a:tc>
                  <a:txBody>
                    <a:bodyPr/>
                    <a:lstStyle/>
                    <a:p>
                      <a:pPr algn="ctr"/>
                      <a:r>
                        <a:rPr lang="en-US" sz="1200" kern="0">
                          <a:effectLst/>
                        </a:rPr>
                        <a:t>MPI-ESM-1-2-HAM</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JSBACH3.20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1.875×1.875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ECHAM6.3</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Neubauer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812512195"/>
                  </a:ext>
                </a:extLst>
              </a:tr>
              <a:tr h="388067">
                <a:tc vMerge="1">
                  <a:txBody>
                    <a:bodyPr/>
                    <a:lstStyle/>
                    <a:p>
                      <a:endParaRPr lang="zh-CN" altLang="en-US"/>
                    </a:p>
                  </a:txBody>
                  <a:tcPr/>
                </a:tc>
                <a:tc>
                  <a:txBody>
                    <a:bodyPr/>
                    <a:lstStyle/>
                    <a:p>
                      <a:pPr algn="ctr"/>
                      <a:r>
                        <a:rPr lang="en-US" sz="1200" kern="0">
                          <a:effectLst/>
                        </a:rPr>
                        <a:t>MPI-ESM1-2-HR</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JSBACH3.20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0.9375×0.9375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ECHAM6.3</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Gutjahr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56858752"/>
                  </a:ext>
                </a:extLst>
              </a:tr>
              <a:tr h="199409">
                <a:tc vMerge="1">
                  <a:txBody>
                    <a:bodyPr/>
                    <a:lstStyle/>
                    <a:p>
                      <a:endParaRPr lang="zh-CN" altLang="en-US"/>
                    </a:p>
                  </a:txBody>
                  <a:tcPr/>
                </a:tc>
                <a:tc>
                  <a:txBody>
                    <a:bodyPr/>
                    <a:lstStyle/>
                    <a:p>
                      <a:pPr algn="ctr"/>
                      <a:r>
                        <a:rPr lang="en-US" sz="1200" kern="0">
                          <a:effectLst/>
                        </a:rPr>
                        <a:t>MPI-ESM1-2-LR</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JSBACH3.20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1.875×1.875</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ECHAM6.3</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Mauritsen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370986333"/>
                  </a:ext>
                </a:extLst>
              </a:tr>
              <a:tr h="299114">
                <a:tc vMerge="1">
                  <a:txBody>
                    <a:bodyPr/>
                    <a:lstStyle/>
                    <a:p>
                      <a:endParaRPr lang="zh-CN" altLang="en-US"/>
                    </a:p>
                  </a:txBody>
                  <a:tcPr/>
                </a:tc>
                <a:tc>
                  <a:txBody>
                    <a:bodyPr/>
                    <a:lstStyle/>
                    <a:p>
                      <a:pPr algn="ctr"/>
                      <a:r>
                        <a:rPr lang="en-US" sz="1200" kern="0">
                          <a:effectLst/>
                        </a:rPr>
                        <a:t>MRI-ESM2-0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HAL1.0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1.125×1.125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MRI-AGCM3.5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Yukimoto et al., 2019</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663991156"/>
                  </a:ext>
                </a:extLst>
              </a:tr>
              <a:tr h="174650">
                <a:tc vMerge="1">
                  <a:txBody>
                    <a:bodyPr/>
                    <a:lstStyle/>
                    <a:p>
                      <a:endParaRPr lang="zh-CN" altLang="en-US"/>
                    </a:p>
                  </a:txBody>
                  <a:tcPr/>
                </a:tc>
                <a:tc>
                  <a:txBody>
                    <a:bodyPr/>
                    <a:lstStyle/>
                    <a:p>
                      <a:pPr algn="ctr"/>
                      <a:r>
                        <a:rPr lang="en-US" sz="1200" kern="0">
                          <a:effectLst/>
                        </a:rPr>
                        <a:t>NorESM2-MM</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CLM5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1.25×0.9375</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a:effectLst/>
                        </a:rPr>
                        <a:t>CAM-OSLO</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Seland et al., 2020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3487525180"/>
                  </a:ext>
                </a:extLst>
              </a:tr>
              <a:tr h="174650">
                <a:tc rowSpan="6">
                  <a:txBody>
                    <a:bodyPr/>
                    <a:lstStyle/>
                    <a:p>
                      <a:pPr algn="just"/>
                      <a:r>
                        <a:rPr lang="en-US" sz="1200" kern="0" dirty="0">
                          <a:effectLst/>
                        </a:rPr>
                        <a:t>ISIMIP2a</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DBH</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rowSpan="9">
                  <a:txBody>
                    <a:bodyPr/>
                    <a:lstStyle/>
                    <a:p>
                      <a:pPr algn="ctr"/>
                      <a:r>
                        <a:rPr lang="en-US" altLang="zh-CN" sz="1200" kern="100" dirty="0">
                          <a:effectLst/>
                        </a:rPr>
                        <a:t>-</a:t>
                      </a:r>
                      <a:endParaRPr lang="zh-CN" sz="1200" kern="100" dirty="0">
                        <a:effectLst/>
                        <a:latin typeface="Calibri" panose="020F0502020204030204" pitchFamily="34" charset="0"/>
                        <a:cs typeface="Times New Roman" panose="02020603050405020304" pitchFamily="18" charset="0"/>
                      </a:endParaRPr>
                    </a:p>
                  </a:txBody>
                  <a:tcPr marL="36094" marR="36094" marT="0" marB="0" anchor="ctr"/>
                </a:tc>
                <a:tc rowSpan="6">
                  <a:txBody>
                    <a:bodyPr/>
                    <a:lstStyle/>
                    <a:p>
                      <a:pPr algn="ctr"/>
                      <a:r>
                        <a:rPr lang="en-US" sz="1200" kern="0">
                          <a:effectLst/>
                        </a:rPr>
                        <a:t>0.5×0.5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rowSpan="6">
                  <a:txBody>
                    <a:bodyPr/>
                    <a:lstStyle/>
                    <a:p>
                      <a:pPr algn="ctr"/>
                      <a:r>
                        <a:rPr lang="en-US" sz="1200" kern="0" dirty="0">
                          <a:effectLst/>
                        </a:rPr>
                        <a:t>PGFv2, GSWP3, WATCH/WFDEI</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Tang et al., 2007</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3592883524"/>
                  </a:ext>
                </a:extLst>
              </a:tr>
              <a:tr h="174650">
                <a:tc vMerge="1">
                  <a:txBody>
                    <a:bodyPr/>
                    <a:lstStyle/>
                    <a:p>
                      <a:endParaRPr lang="zh-CN" altLang="en-US"/>
                    </a:p>
                  </a:txBody>
                  <a:tcPr/>
                </a:tc>
                <a:tc>
                  <a:txBody>
                    <a:bodyPr/>
                    <a:lstStyle/>
                    <a:p>
                      <a:pPr algn="ctr"/>
                      <a:r>
                        <a:rPr lang="en-US" sz="1200" kern="0" dirty="0">
                          <a:effectLst/>
                        </a:rPr>
                        <a:t>H08</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vMerge="1">
                  <a:txBody>
                    <a:bodyPr/>
                    <a:lstStyle/>
                    <a:p>
                      <a:endParaRPr lang="zh-CN" altLang="en-US"/>
                    </a:p>
                  </a:txBody>
                  <a:tcPr/>
                </a:tc>
                <a:tc vMerge="1">
                  <a:txBody>
                    <a:bodyPr/>
                    <a:lstStyle/>
                    <a:p>
                      <a:endParaRPr lang="zh-CN" altLang="en-US"/>
                    </a:p>
                  </a:txBody>
                  <a:tcPr/>
                </a:tc>
                <a:tc>
                  <a:txBody>
                    <a:bodyPr/>
                    <a:lstStyle/>
                    <a:p>
                      <a:pPr algn="ctr"/>
                      <a:r>
                        <a:rPr lang="en-US" sz="1200" kern="0">
                          <a:effectLst/>
                        </a:rPr>
                        <a:t>Hanasaki et al., 2008</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4187806532"/>
                  </a:ext>
                </a:extLst>
              </a:tr>
              <a:tr h="174650">
                <a:tc vMerge="1">
                  <a:txBody>
                    <a:bodyPr/>
                    <a:lstStyle/>
                    <a:p>
                      <a:endParaRPr lang="zh-CN" altLang="en-US"/>
                    </a:p>
                  </a:txBody>
                  <a:tcPr/>
                </a:tc>
                <a:tc>
                  <a:txBody>
                    <a:bodyPr/>
                    <a:lstStyle/>
                    <a:p>
                      <a:pPr algn="ctr"/>
                      <a:r>
                        <a:rPr lang="en-US" sz="1200" kern="0" dirty="0" err="1">
                          <a:effectLst/>
                        </a:rPr>
                        <a:t>LPJmL</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vMerge="1">
                  <a:txBody>
                    <a:bodyPr/>
                    <a:lstStyle/>
                    <a:p>
                      <a:endParaRPr lang="zh-CN" altLang="en-US"/>
                    </a:p>
                  </a:txBody>
                  <a:tcPr/>
                </a:tc>
                <a:tc vMerge="1">
                  <a:txBody>
                    <a:bodyPr/>
                    <a:lstStyle/>
                    <a:p>
                      <a:endParaRPr lang="zh-CN" altLang="en-US"/>
                    </a:p>
                  </a:txBody>
                  <a:tcPr/>
                </a:tc>
                <a:tc>
                  <a:txBody>
                    <a:bodyPr/>
                    <a:lstStyle/>
                    <a:p>
                      <a:pPr algn="ctr"/>
                      <a:r>
                        <a:rPr lang="en-US" sz="1200" kern="0">
                          <a:effectLst/>
                        </a:rPr>
                        <a:t>Bondeau et al., 2007</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496833464"/>
                  </a:ext>
                </a:extLst>
              </a:tr>
              <a:tr h="174650">
                <a:tc vMerge="1">
                  <a:txBody>
                    <a:bodyPr/>
                    <a:lstStyle/>
                    <a:p>
                      <a:endParaRPr lang="zh-CN" altLang="en-US"/>
                    </a:p>
                  </a:txBody>
                  <a:tcPr/>
                </a:tc>
                <a:tc>
                  <a:txBody>
                    <a:bodyPr/>
                    <a:lstStyle/>
                    <a:p>
                      <a:pPr algn="ctr"/>
                      <a:r>
                        <a:rPr lang="en-US" sz="1200" kern="0" dirty="0">
                          <a:effectLst/>
                        </a:rPr>
                        <a:t>MATSIRO</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vMerge="1">
                  <a:txBody>
                    <a:bodyPr/>
                    <a:lstStyle/>
                    <a:p>
                      <a:endParaRPr lang="zh-CN" altLang="en-US"/>
                    </a:p>
                  </a:txBody>
                  <a:tcPr/>
                </a:tc>
                <a:tc vMerge="1">
                  <a:txBody>
                    <a:bodyPr/>
                    <a:lstStyle/>
                    <a:p>
                      <a:endParaRPr lang="zh-CN" altLang="en-US"/>
                    </a:p>
                  </a:txBody>
                  <a:tcPr/>
                </a:tc>
                <a:tc>
                  <a:txBody>
                    <a:bodyPr/>
                    <a:lstStyle/>
                    <a:p>
                      <a:pPr algn="ctr"/>
                      <a:r>
                        <a:rPr lang="en-US" sz="1200" kern="0">
                          <a:effectLst/>
                        </a:rPr>
                        <a:t>Takata et al., 2003 </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528809460"/>
                  </a:ext>
                </a:extLst>
              </a:tr>
              <a:tr h="174650">
                <a:tc vMerge="1">
                  <a:txBody>
                    <a:bodyPr/>
                    <a:lstStyle/>
                    <a:p>
                      <a:endParaRPr lang="zh-CN" altLang="en-US"/>
                    </a:p>
                  </a:txBody>
                  <a:tcPr/>
                </a:tc>
                <a:tc>
                  <a:txBody>
                    <a:bodyPr/>
                    <a:lstStyle/>
                    <a:p>
                      <a:pPr algn="ctr"/>
                      <a:r>
                        <a:rPr lang="en-US" sz="1200" kern="0">
                          <a:effectLst/>
                        </a:rPr>
                        <a:t>PCR-GLOBWB</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vMerge="1">
                  <a:txBody>
                    <a:bodyPr/>
                    <a:lstStyle/>
                    <a:p>
                      <a:endParaRPr lang="zh-CN" altLang="en-US"/>
                    </a:p>
                  </a:txBody>
                  <a:tcPr/>
                </a:tc>
                <a:tc vMerge="1">
                  <a:txBody>
                    <a:bodyPr/>
                    <a:lstStyle/>
                    <a:p>
                      <a:endParaRPr lang="zh-CN" altLang="en-US"/>
                    </a:p>
                  </a:txBody>
                  <a:tcPr/>
                </a:tc>
                <a:tc>
                  <a:txBody>
                    <a:bodyPr/>
                    <a:lstStyle/>
                    <a:p>
                      <a:pPr algn="ctr"/>
                      <a:r>
                        <a:rPr lang="en-US" sz="1200" kern="0">
                          <a:effectLst/>
                        </a:rPr>
                        <a:t>Wada et al., 2014</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525666457"/>
                  </a:ext>
                </a:extLst>
              </a:tr>
              <a:tr h="174650">
                <a:tc vMerge="1">
                  <a:txBody>
                    <a:bodyPr/>
                    <a:lstStyle/>
                    <a:p>
                      <a:endParaRPr lang="zh-CN" altLang="en-US"/>
                    </a:p>
                  </a:txBody>
                  <a:tcPr/>
                </a:tc>
                <a:tc>
                  <a:txBody>
                    <a:bodyPr/>
                    <a:lstStyle/>
                    <a:p>
                      <a:pPr algn="ctr"/>
                      <a:r>
                        <a:rPr lang="en-US" sz="1200" kern="0">
                          <a:effectLst/>
                        </a:rPr>
                        <a:t>VIC</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vMerge="1">
                  <a:txBody>
                    <a:bodyPr/>
                    <a:lstStyle/>
                    <a:p>
                      <a:endParaRPr lang="zh-CN" altLang="en-US"/>
                    </a:p>
                  </a:txBody>
                  <a:tcPr/>
                </a:tc>
                <a:tc vMerge="1">
                  <a:txBody>
                    <a:bodyPr/>
                    <a:lstStyle/>
                    <a:p>
                      <a:endParaRPr lang="zh-CN" altLang="en-US"/>
                    </a:p>
                  </a:txBody>
                  <a:tcPr/>
                </a:tc>
                <a:tc>
                  <a:txBody>
                    <a:bodyPr/>
                    <a:lstStyle/>
                    <a:p>
                      <a:pPr algn="ctr"/>
                      <a:r>
                        <a:rPr lang="en-US" sz="1200" kern="0" dirty="0">
                          <a:effectLst/>
                        </a:rPr>
                        <a:t>Liang et al., 1994</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92515259"/>
                  </a:ext>
                </a:extLst>
              </a:tr>
              <a:tr h="174650">
                <a:tc rowSpan="3">
                  <a:txBody>
                    <a:bodyPr/>
                    <a:lstStyle/>
                    <a:p>
                      <a:pPr algn="just"/>
                      <a:r>
                        <a:rPr lang="en-US" sz="1200" kern="0" dirty="0">
                          <a:effectLst/>
                        </a:rPr>
                        <a:t>GLDAS-2.0</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a:effectLst/>
                        </a:rPr>
                        <a:t>CLSM</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a:txBody>
                    <a:bodyPr/>
                    <a:lstStyle/>
                    <a:p>
                      <a:pPr algn="ctr"/>
                      <a:r>
                        <a:rPr lang="en-US" sz="1200" kern="0">
                          <a:effectLst/>
                        </a:rPr>
                        <a:t>0.25×0.25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rowSpan="3">
                  <a:txBody>
                    <a:bodyPr/>
                    <a:lstStyle/>
                    <a:p>
                      <a:pPr algn="ctr"/>
                      <a:r>
                        <a:rPr lang="en-US" sz="1200" kern="0">
                          <a:effectLst/>
                        </a:rPr>
                        <a:t>PGFv2</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a:txBody>
                    <a:bodyPr/>
                    <a:lstStyle/>
                    <a:p>
                      <a:pPr algn="ctr"/>
                      <a:r>
                        <a:rPr lang="en-US" sz="1200" kern="0" dirty="0" err="1">
                          <a:effectLst/>
                        </a:rPr>
                        <a:t>Koster</a:t>
                      </a:r>
                      <a:r>
                        <a:rPr lang="en-US" sz="1200" kern="0" dirty="0">
                          <a:effectLst/>
                        </a:rPr>
                        <a:t> et al., 2000</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259747181"/>
                  </a:ext>
                </a:extLst>
              </a:tr>
              <a:tr h="174650">
                <a:tc vMerge="1">
                  <a:txBody>
                    <a:bodyPr/>
                    <a:lstStyle/>
                    <a:p>
                      <a:endParaRPr lang="zh-CN" altLang="en-US"/>
                    </a:p>
                  </a:txBody>
                  <a:tcPr/>
                </a:tc>
                <a:tc>
                  <a:txBody>
                    <a:bodyPr/>
                    <a:lstStyle/>
                    <a:p>
                      <a:pPr algn="ctr"/>
                      <a:r>
                        <a:rPr lang="en-US" sz="1200" kern="0">
                          <a:effectLst/>
                        </a:rPr>
                        <a:t>Noah</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a:txBody>
                    <a:bodyPr/>
                    <a:lstStyle/>
                    <a:p>
                      <a:pPr algn="ctr"/>
                      <a:r>
                        <a:rPr lang="en-US" sz="1200" kern="0">
                          <a:effectLst/>
                        </a:rPr>
                        <a:t>0.25×0.25</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altLang="en-US"/>
                    </a:p>
                  </a:txBody>
                  <a:tcPr/>
                </a:tc>
                <a:tc>
                  <a:txBody>
                    <a:bodyPr/>
                    <a:lstStyle/>
                    <a:p>
                      <a:pPr algn="ctr"/>
                      <a:r>
                        <a:rPr lang="en-US" sz="1200" kern="0" dirty="0">
                          <a:effectLst/>
                        </a:rPr>
                        <a:t>Chen et al., 1996</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815427856"/>
                  </a:ext>
                </a:extLst>
              </a:tr>
              <a:tr h="174650">
                <a:tc vMerge="1">
                  <a:txBody>
                    <a:bodyPr/>
                    <a:lstStyle/>
                    <a:p>
                      <a:endParaRPr lang="zh-CN" altLang="en-US"/>
                    </a:p>
                  </a:txBody>
                  <a:tcPr/>
                </a:tc>
                <a:tc>
                  <a:txBody>
                    <a:bodyPr/>
                    <a:lstStyle/>
                    <a:p>
                      <a:pPr algn="ctr"/>
                      <a:r>
                        <a:rPr lang="en-US" sz="1200" kern="0">
                          <a:effectLst/>
                        </a:rPr>
                        <a:t>VIC</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sz="700" kern="100" dirty="0">
                        <a:effectLst/>
                        <a:latin typeface="Calibri" panose="020F0502020204030204" pitchFamily="34" charset="0"/>
                        <a:cs typeface="Times New Roman" panose="02020603050405020304" pitchFamily="18" charset="0"/>
                      </a:endParaRPr>
                    </a:p>
                  </a:txBody>
                  <a:tcPr marL="48125" marR="48125" marT="0" marB="0" anchor="ctr"/>
                </a:tc>
                <a:tc>
                  <a:txBody>
                    <a:bodyPr/>
                    <a:lstStyle/>
                    <a:p>
                      <a:pPr algn="ctr"/>
                      <a:r>
                        <a:rPr lang="en-US" sz="1200" kern="0">
                          <a:effectLst/>
                        </a:rPr>
                        <a:t>1.0×1.0</a:t>
                      </a:r>
                      <a:endParaRPr lang="zh-CN" sz="1200" kern="10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tc vMerge="1">
                  <a:txBody>
                    <a:bodyPr/>
                    <a:lstStyle/>
                    <a:p>
                      <a:endParaRPr lang="zh-CN" altLang="en-US"/>
                    </a:p>
                  </a:txBody>
                  <a:tcPr/>
                </a:tc>
                <a:tc>
                  <a:txBody>
                    <a:bodyPr/>
                    <a:lstStyle/>
                    <a:p>
                      <a:pPr algn="ctr"/>
                      <a:r>
                        <a:rPr lang="en-US" sz="1200" kern="0" dirty="0">
                          <a:effectLst/>
                        </a:rPr>
                        <a:t>Liang et al., 1994</a:t>
                      </a:r>
                      <a:endParaRPr lang="zh-CN" sz="1200" kern="100" dirty="0">
                        <a:effectLst/>
                        <a:latin typeface="Arial Unicode MS" panose="020B0604020202020204" pitchFamily="34" charset="-122"/>
                        <a:ea typeface="Arial Unicode MS" panose="020B0604020202020204" pitchFamily="34" charset="-122"/>
                        <a:cs typeface="Times New Roman" panose="02020603050405020304" pitchFamily="18" charset="0"/>
                      </a:endParaRPr>
                    </a:p>
                  </a:txBody>
                  <a:tcPr marL="36094" marR="36094" marT="0" marB="0" anchor="ctr"/>
                </a:tc>
                <a:extLst>
                  <a:ext uri="{0D108BD9-81ED-4DB2-BD59-A6C34878D82A}">
                    <a16:rowId xmlns:a16="http://schemas.microsoft.com/office/drawing/2014/main" val="1004284807"/>
                  </a:ext>
                </a:extLst>
              </a:tr>
            </a:tbl>
          </a:graphicData>
        </a:graphic>
      </p:graphicFrame>
      <p:sp>
        <p:nvSpPr>
          <p:cNvPr id="27" name="文本框 26">
            <a:extLst>
              <a:ext uri="{FF2B5EF4-FFF2-40B4-BE49-F238E27FC236}">
                <a16:creationId xmlns:a16="http://schemas.microsoft.com/office/drawing/2014/main" id="{50AEC333-D0B6-C0C6-8C43-6C29B7A1226B}"/>
              </a:ext>
            </a:extLst>
          </p:cNvPr>
          <p:cNvSpPr txBox="1"/>
          <p:nvPr/>
        </p:nvSpPr>
        <p:spPr>
          <a:xfrm>
            <a:off x="959229" y="1211944"/>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Information about evaluated models</a:t>
            </a:r>
            <a:endParaRPr lang="en-US" altLang="zh-CN" sz="2400" dirty="0"/>
          </a:p>
        </p:txBody>
      </p:sp>
      <p:sp>
        <p:nvSpPr>
          <p:cNvPr id="3" name="矩形 2">
            <a:extLst>
              <a:ext uri="{FF2B5EF4-FFF2-40B4-BE49-F238E27FC236}">
                <a16:creationId xmlns:a16="http://schemas.microsoft.com/office/drawing/2014/main" id="{BE311B42-872A-719D-5357-2920E3BEAAEB}"/>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 name="矩形 3">
            <a:extLst>
              <a:ext uri="{FF2B5EF4-FFF2-40B4-BE49-F238E27FC236}">
                <a16:creationId xmlns:a16="http://schemas.microsoft.com/office/drawing/2014/main" id="{DB56AF00-1152-55E7-18F5-A627A58AECDF}"/>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A2569B3E-D9F6-704C-7FAF-40146E3541D8}"/>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9" name="TextBox 90">
            <a:extLst>
              <a:ext uri="{FF2B5EF4-FFF2-40B4-BE49-F238E27FC236}">
                <a16:creationId xmlns:a16="http://schemas.microsoft.com/office/drawing/2014/main" id="{3011959B-CF29-C48D-DF16-945DDBBC7006}"/>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11" name="矩形 10">
            <a:extLst>
              <a:ext uri="{FF2B5EF4-FFF2-40B4-BE49-F238E27FC236}">
                <a16:creationId xmlns:a16="http://schemas.microsoft.com/office/drawing/2014/main" id="{2B96CDE5-07A0-879F-95B3-9001BABA73A8}"/>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徽标&#10;&#10;描述已自动生成">
            <a:extLst>
              <a:ext uri="{FF2B5EF4-FFF2-40B4-BE49-F238E27FC236}">
                <a16:creationId xmlns:a16="http://schemas.microsoft.com/office/drawing/2014/main" id="{4F4D2268-A62D-8D03-E385-665B27D99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15" name="图片 14" descr="QR 代码&#10;&#10;描述已自动生成">
            <a:extLst>
              <a:ext uri="{FF2B5EF4-FFF2-40B4-BE49-F238E27FC236}">
                <a16:creationId xmlns:a16="http://schemas.microsoft.com/office/drawing/2014/main" id="{0EDCC00C-E5A3-BE41-902F-E21239875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16" name="图片 15" descr="徽标&#10;&#10;中度可信度描述已自动生成">
            <a:extLst>
              <a:ext uri="{FF2B5EF4-FFF2-40B4-BE49-F238E27FC236}">
                <a16:creationId xmlns:a16="http://schemas.microsoft.com/office/drawing/2014/main" id="{6C1DE388-95A5-EA9F-3CC8-C05EFD166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17" name="图片 16">
            <a:extLst>
              <a:ext uri="{FF2B5EF4-FFF2-40B4-BE49-F238E27FC236}">
                <a16:creationId xmlns:a16="http://schemas.microsoft.com/office/drawing/2014/main" id="{58299122-4BCB-36E8-8645-59A3A48DDB03}"/>
              </a:ext>
            </a:extLst>
          </p:cNvPr>
          <p:cNvPicPr>
            <a:picLocks noChangeAspect="1"/>
          </p:cNvPicPr>
          <p:nvPr/>
        </p:nvPicPr>
        <p:blipFill rotWithShape="1">
          <a:blip r:embed="rId6"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18" name="组合 17">
            <a:extLst>
              <a:ext uri="{FF2B5EF4-FFF2-40B4-BE49-F238E27FC236}">
                <a16:creationId xmlns:a16="http://schemas.microsoft.com/office/drawing/2014/main" id="{8ACDB9B4-0C2F-A673-5FBE-6DB306AFDB95}"/>
              </a:ext>
            </a:extLst>
          </p:cNvPr>
          <p:cNvGrpSpPr/>
          <p:nvPr/>
        </p:nvGrpSpPr>
        <p:grpSpPr>
          <a:xfrm>
            <a:off x="0" y="6554286"/>
            <a:ext cx="12192000" cy="303713"/>
            <a:chOff x="-1" y="5554273"/>
            <a:chExt cx="12192000" cy="1303728"/>
          </a:xfrm>
        </p:grpSpPr>
        <p:sp>
          <p:nvSpPr>
            <p:cNvPr id="19" name="矩形 18">
              <a:extLst>
                <a:ext uri="{FF2B5EF4-FFF2-40B4-BE49-F238E27FC236}">
                  <a16:creationId xmlns:a16="http://schemas.microsoft.com/office/drawing/2014/main" id="{8778C877-CDBF-FFC6-D6B3-104C4BE674F8}"/>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矩形 19">
              <a:extLst>
                <a:ext uri="{FF2B5EF4-FFF2-40B4-BE49-F238E27FC236}">
                  <a16:creationId xmlns:a16="http://schemas.microsoft.com/office/drawing/2014/main" id="{AE0B4F7D-6800-BD9F-1967-858E02439D4A}"/>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1" name="矩形 20">
              <a:extLst>
                <a:ext uri="{FF2B5EF4-FFF2-40B4-BE49-F238E27FC236}">
                  <a16:creationId xmlns:a16="http://schemas.microsoft.com/office/drawing/2014/main" id="{2A976B51-C394-C318-6A83-58FC267D0605}"/>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22" name="矩形 21">
            <a:extLst>
              <a:ext uri="{FF2B5EF4-FFF2-40B4-BE49-F238E27FC236}">
                <a16:creationId xmlns:a16="http://schemas.microsoft.com/office/drawing/2014/main" id="{DDD6E38C-797D-5484-E787-A1E6012654BA}"/>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文本框 22">
            <a:extLst>
              <a:ext uri="{FF2B5EF4-FFF2-40B4-BE49-F238E27FC236}">
                <a16:creationId xmlns:a16="http://schemas.microsoft.com/office/drawing/2014/main" id="{FA218C9D-22BF-E5B3-28CA-DA325CF43F4D}"/>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24" name="文本框 23">
            <a:extLst>
              <a:ext uri="{FF2B5EF4-FFF2-40B4-BE49-F238E27FC236}">
                <a16:creationId xmlns:a16="http://schemas.microsoft.com/office/drawing/2014/main" id="{42F4F0AA-C27F-2630-9E0B-5532715F19FF}"/>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28" name="箭头: V 形 27">
            <a:extLst>
              <a:ext uri="{FF2B5EF4-FFF2-40B4-BE49-F238E27FC236}">
                <a16:creationId xmlns:a16="http://schemas.microsoft.com/office/drawing/2014/main" id="{2EFECBC4-A237-F3D0-A51A-9AA00CE40233}"/>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文本框 29">
            <a:extLst>
              <a:ext uri="{FF2B5EF4-FFF2-40B4-BE49-F238E27FC236}">
                <a16:creationId xmlns:a16="http://schemas.microsoft.com/office/drawing/2014/main" id="{A77C88C2-A2C7-4283-C0BC-0B346E860167}"/>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31" name="文本框 30">
            <a:extLst>
              <a:ext uri="{FF2B5EF4-FFF2-40B4-BE49-F238E27FC236}">
                <a16:creationId xmlns:a16="http://schemas.microsoft.com/office/drawing/2014/main" id="{1D81622C-4D72-2F4A-0463-B938790D37B8}"/>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2" name="箭头: V 形 31">
            <a:extLst>
              <a:ext uri="{FF2B5EF4-FFF2-40B4-BE49-F238E27FC236}">
                <a16:creationId xmlns:a16="http://schemas.microsoft.com/office/drawing/2014/main" id="{8FEE87B6-E1EC-E9C2-EC0C-9E78BCFECFE7}"/>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箭头: V 形 32">
            <a:extLst>
              <a:ext uri="{FF2B5EF4-FFF2-40B4-BE49-F238E27FC236}">
                <a16:creationId xmlns:a16="http://schemas.microsoft.com/office/drawing/2014/main" id="{5CFD9A81-914F-D5D7-04A3-1AB784DB1205}"/>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箭头: V 形 33">
            <a:extLst>
              <a:ext uri="{FF2B5EF4-FFF2-40B4-BE49-F238E27FC236}">
                <a16:creationId xmlns:a16="http://schemas.microsoft.com/office/drawing/2014/main" id="{FDFF6861-0707-BE50-D634-6CF3B83F973A}"/>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箭头: 五边形 34">
            <a:extLst>
              <a:ext uri="{FF2B5EF4-FFF2-40B4-BE49-F238E27FC236}">
                <a16:creationId xmlns:a16="http://schemas.microsoft.com/office/drawing/2014/main" id="{201D467D-1E53-2A9F-4E30-5B30C85D02D7}"/>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CAEA41E7-23D5-CDEF-EC24-ECF0ABBA59F3}"/>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6</a:t>
            </a:r>
            <a:endParaRPr lang="zh-CN" altLang="en-US" sz="2000" b="1" dirty="0">
              <a:solidFill>
                <a:srgbClr val="FFE11D"/>
              </a:solidFill>
            </a:endParaRPr>
          </a:p>
        </p:txBody>
      </p:sp>
      <p:pic>
        <p:nvPicPr>
          <p:cNvPr id="38" name="图形 37" descr="灯打开 轮廓">
            <a:extLst>
              <a:ext uri="{FF2B5EF4-FFF2-40B4-BE49-F238E27FC236}">
                <a16:creationId xmlns:a16="http://schemas.microsoft.com/office/drawing/2014/main" id="{DF58BD36-908F-364E-22E4-C3822DBE0A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5944" y="1234707"/>
            <a:ext cx="618795" cy="618795"/>
          </a:xfrm>
          <a:prstGeom prst="rect">
            <a:avLst/>
          </a:prstGeom>
          <a:effectLst>
            <a:glow rad="139700">
              <a:schemeClr val="accent4">
                <a:satMod val="175000"/>
                <a:alpha val="40000"/>
              </a:schemeClr>
            </a:glow>
          </a:effectLst>
        </p:spPr>
      </p:pic>
      <p:sp>
        <p:nvSpPr>
          <p:cNvPr id="39" name="文本框 38">
            <a:extLst>
              <a:ext uri="{FF2B5EF4-FFF2-40B4-BE49-F238E27FC236}">
                <a16:creationId xmlns:a16="http://schemas.microsoft.com/office/drawing/2014/main" id="{0883BEC5-42A2-A8B4-74A2-51C7FC831BFA}"/>
              </a:ext>
            </a:extLst>
          </p:cNvPr>
          <p:cNvSpPr txBox="1"/>
          <p:nvPr/>
        </p:nvSpPr>
        <p:spPr>
          <a:xfrm>
            <a:off x="4096195" y="6506970"/>
            <a:ext cx="2050454" cy="369332"/>
          </a:xfrm>
          <a:prstGeom prst="rect">
            <a:avLst/>
          </a:prstGeom>
          <a:noFill/>
        </p:spPr>
        <p:txBody>
          <a:bodyPr wrap="square" rtlCol="0">
            <a:spAutoFit/>
          </a:bodyPr>
          <a:lstStyle/>
          <a:p>
            <a:r>
              <a:rPr lang="en-US" altLang="zh-CN" b="1" dirty="0">
                <a:solidFill>
                  <a:srgbClr val="C7A7E1"/>
                </a:solidFill>
              </a:rPr>
              <a:t>Methodology</a:t>
            </a:r>
            <a:endParaRPr lang="zh-CN" altLang="en-US" b="1" dirty="0">
              <a:solidFill>
                <a:srgbClr val="C7A7E1"/>
              </a:solidFill>
            </a:endParaRPr>
          </a:p>
        </p:txBody>
      </p:sp>
    </p:spTree>
    <p:extLst>
      <p:ext uri="{BB962C8B-B14F-4D97-AF65-F5344CB8AC3E}">
        <p14:creationId xmlns:p14="http://schemas.microsoft.com/office/powerpoint/2010/main" val="3599210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2FC9E5E0-94B0-D154-CC65-F80B41BC464A}"/>
              </a:ext>
            </a:extLst>
          </p:cNvPr>
          <p:cNvSpPr/>
          <p:nvPr/>
        </p:nvSpPr>
        <p:spPr>
          <a:xfrm>
            <a:off x="701609" y="4281066"/>
            <a:ext cx="4934857" cy="1702886"/>
          </a:xfrm>
          <a:prstGeom prst="rect">
            <a:avLst/>
          </a:prstGeom>
          <a:solidFill>
            <a:srgbClr val="287EF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FE11D"/>
              </a:solidFill>
            </a:endParaRPr>
          </a:p>
        </p:txBody>
      </p:sp>
      <p:sp>
        <p:nvSpPr>
          <p:cNvPr id="22" name="矩形 21">
            <a:extLst>
              <a:ext uri="{FF2B5EF4-FFF2-40B4-BE49-F238E27FC236}">
                <a16:creationId xmlns:a16="http://schemas.microsoft.com/office/drawing/2014/main" id="{78FAEC1A-95C0-3473-5250-B49FF13140FD}"/>
              </a:ext>
            </a:extLst>
          </p:cNvPr>
          <p:cNvSpPr/>
          <p:nvPr/>
        </p:nvSpPr>
        <p:spPr>
          <a:xfrm>
            <a:off x="6362813" y="2378600"/>
            <a:ext cx="5127578" cy="1702886"/>
          </a:xfrm>
          <a:prstGeom prst="rect">
            <a:avLst/>
          </a:prstGeom>
          <a:solidFill>
            <a:srgbClr val="287EF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FE11D"/>
              </a:solidFill>
            </a:endParaRPr>
          </a:p>
        </p:txBody>
      </p:sp>
      <p:sp>
        <p:nvSpPr>
          <p:cNvPr id="28" name="矩形 27">
            <a:extLst>
              <a:ext uri="{FF2B5EF4-FFF2-40B4-BE49-F238E27FC236}">
                <a16:creationId xmlns:a16="http://schemas.microsoft.com/office/drawing/2014/main" id="{8DF54BF4-7866-5118-4476-6C2B3F236790}"/>
              </a:ext>
            </a:extLst>
          </p:cNvPr>
          <p:cNvSpPr/>
          <p:nvPr/>
        </p:nvSpPr>
        <p:spPr>
          <a:xfrm>
            <a:off x="6362813" y="4281066"/>
            <a:ext cx="5127578" cy="1702886"/>
          </a:xfrm>
          <a:prstGeom prst="rect">
            <a:avLst/>
          </a:prstGeom>
          <a:solidFill>
            <a:srgbClr val="287EF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FE11D"/>
              </a:solidFill>
            </a:endParaRPr>
          </a:p>
        </p:txBody>
      </p:sp>
      <p:sp>
        <p:nvSpPr>
          <p:cNvPr id="20" name="矩形 19">
            <a:extLst>
              <a:ext uri="{FF2B5EF4-FFF2-40B4-BE49-F238E27FC236}">
                <a16:creationId xmlns:a16="http://schemas.microsoft.com/office/drawing/2014/main" id="{D0B7A368-2FD6-AB0F-049F-6A73ACD8DA1E}"/>
              </a:ext>
            </a:extLst>
          </p:cNvPr>
          <p:cNvSpPr/>
          <p:nvPr/>
        </p:nvSpPr>
        <p:spPr>
          <a:xfrm>
            <a:off x="701609" y="2378600"/>
            <a:ext cx="4934857" cy="1702886"/>
          </a:xfrm>
          <a:prstGeom prst="rect">
            <a:avLst/>
          </a:prstGeom>
          <a:solidFill>
            <a:srgbClr val="287EF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dirty="0">
              <a:solidFill>
                <a:srgbClr val="FFE11D"/>
              </a:solidFill>
            </a:endParaRPr>
          </a:p>
        </p:txBody>
      </p:sp>
      <p:sp>
        <p:nvSpPr>
          <p:cNvPr id="27" name="文本框 26">
            <a:extLst>
              <a:ext uri="{FF2B5EF4-FFF2-40B4-BE49-F238E27FC236}">
                <a16:creationId xmlns:a16="http://schemas.microsoft.com/office/drawing/2014/main" id="{50AEC333-D0B6-C0C6-8C43-6C29B7A1226B}"/>
              </a:ext>
            </a:extLst>
          </p:cNvPr>
          <p:cNvSpPr txBox="1"/>
          <p:nvPr/>
        </p:nvSpPr>
        <p:spPr>
          <a:xfrm>
            <a:off x="1357480" y="1500877"/>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Calculations for evaluation metrics</a:t>
            </a:r>
            <a:endParaRPr lang="en-US" altLang="zh-CN" sz="2400" dirty="0"/>
          </a:p>
        </p:txBody>
      </p:sp>
      <p:graphicFrame>
        <p:nvGraphicFramePr>
          <p:cNvPr id="9" name="对象 8">
            <a:extLst>
              <a:ext uri="{FF2B5EF4-FFF2-40B4-BE49-F238E27FC236}">
                <a16:creationId xmlns:a16="http://schemas.microsoft.com/office/drawing/2014/main" id="{684D9799-016F-8B2E-B9B1-86E89DBB2E07}"/>
              </a:ext>
            </a:extLst>
          </p:cNvPr>
          <p:cNvGraphicFramePr>
            <a:graphicFrameLocks noChangeAspect="1"/>
          </p:cNvGraphicFramePr>
          <p:nvPr>
            <p:extLst>
              <p:ext uri="{D42A27DB-BD31-4B8C-83A1-F6EECF244321}">
                <p14:modId xmlns:p14="http://schemas.microsoft.com/office/powerpoint/2010/main" val="422396319"/>
              </p:ext>
            </p:extLst>
          </p:nvPr>
        </p:nvGraphicFramePr>
        <p:xfrm>
          <a:off x="1575400" y="2585011"/>
          <a:ext cx="3070317" cy="1303727"/>
        </p:xfrm>
        <a:graphic>
          <a:graphicData uri="http://schemas.openxmlformats.org/presentationml/2006/ole">
            <mc:AlternateContent xmlns:mc="http://schemas.openxmlformats.org/markup-compatibility/2006">
              <mc:Choice xmlns:v="urn:schemas-microsoft-com:vml" Requires="v">
                <p:oleObj name="Equation" r:id="rId3" imgW="1549080" imgH="838080" progId="Equation.DSMT4">
                  <p:embed/>
                </p:oleObj>
              </mc:Choice>
              <mc:Fallback>
                <p:oleObj name="Equation" r:id="rId3" imgW="1549080" imgH="838080" progId="Equation.DSMT4">
                  <p:embed/>
                  <p:pic>
                    <p:nvPicPr>
                      <p:cNvPr id="0" name=""/>
                      <p:cNvPicPr/>
                      <p:nvPr/>
                    </p:nvPicPr>
                    <p:blipFill>
                      <a:blip r:embed="rId4"/>
                      <a:stretch>
                        <a:fillRect/>
                      </a:stretch>
                    </p:blipFill>
                    <p:spPr>
                      <a:xfrm>
                        <a:off x="1575400" y="2585011"/>
                        <a:ext cx="3070317" cy="1303727"/>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A987A363-02CE-DE05-C0E0-95EEFBEA3581}"/>
              </a:ext>
            </a:extLst>
          </p:cNvPr>
          <p:cNvGraphicFramePr>
            <a:graphicFrameLocks noChangeAspect="1"/>
          </p:cNvGraphicFramePr>
          <p:nvPr>
            <p:extLst>
              <p:ext uri="{D42A27DB-BD31-4B8C-83A1-F6EECF244321}">
                <p14:modId xmlns:p14="http://schemas.microsoft.com/office/powerpoint/2010/main" val="1587450908"/>
              </p:ext>
            </p:extLst>
          </p:nvPr>
        </p:nvGraphicFramePr>
        <p:xfrm>
          <a:off x="6582229" y="2470428"/>
          <a:ext cx="4842848" cy="1396287"/>
        </p:xfrm>
        <a:graphic>
          <a:graphicData uri="http://schemas.openxmlformats.org/presentationml/2006/ole">
            <mc:AlternateContent xmlns:mc="http://schemas.openxmlformats.org/markup-compatibility/2006">
              <mc:Choice xmlns:v="urn:schemas-microsoft-com:vml" Requires="v">
                <p:oleObj name="Equation" r:id="rId5" imgW="2476440" imgH="914400" progId="Equation.DSMT4">
                  <p:embed/>
                </p:oleObj>
              </mc:Choice>
              <mc:Fallback>
                <p:oleObj name="Equation" r:id="rId5" imgW="2476440" imgH="914400" progId="Equation.DSMT4">
                  <p:embed/>
                  <p:pic>
                    <p:nvPicPr>
                      <p:cNvPr id="0" name=""/>
                      <p:cNvPicPr/>
                      <p:nvPr/>
                    </p:nvPicPr>
                    <p:blipFill>
                      <a:blip r:embed="rId6"/>
                      <a:stretch>
                        <a:fillRect/>
                      </a:stretch>
                    </p:blipFill>
                    <p:spPr>
                      <a:xfrm>
                        <a:off x="6582229" y="2470428"/>
                        <a:ext cx="4842848" cy="1396287"/>
                      </a:xfrm>
                      <a:prstGeom prst="rect">
                        <a:avLst/>
                      </a:prstGeom>
                    </p:spPr>
                  </p:pic>
                </p:oleObj>
              </mc:Fallback>
            </mc:AlternateContent>
          </a:graphicData>
        </a:graphic>
      </p:graphicFrame>
      <p:graphicFrame>
        <p:nvGraphicFramePr>
          <p:cNvPr id="16" name="对象 15">
            <a:extLst>
              <a:ext uri="{FF2B5EF4-FFF2-40B4-BE49-F238E27FC236}">
                <a16:creationId xmlns:a16="http://schemas.microsoft.com/office/drawing/2014/main" id="{A6A685B1-101F-CBA3-0FF9-B7FC58006C15}"/>
              </a:ext>
            </a:extLst>
          </p:cNvPr>
          <p:cNvGraphicFramePr>
            <a:graphicFrameLocks noChangeAspect="1"/>
          </p:cNvGraphicFramePr>
          <p:nvPr>
            <p:extLst>
              <p:ext uri="{D42A27DB-BD31-4B8C-83A1-F6EECF244321}">
                <p14:modId xmlns:p14="http://schemas.microsoft.com/office/powerpoint/2010/main" val="1498683158"/>
              </p:ext>
            </p:extLst>
          </p:nvPr>
        </p:nvGraphicFramePr>
        <p:xfrm>
          <a:off x="1131101" y="4678286"/>
          <a:ext cx="4249798" cy="874184"/>
        </p:xfrm>
        <a:graphic>
          <a:graphicData uri="http://schemas.openxmlformats.org/presentationml/2006/ole">
            <mc:AlternateContent xmlns:mc="http://schemas.openxmlformats.org/markup-compatibility/2006">
              <mc:Choice xmlns:v="urn:schemas-microsoft-com:vml" Requires="v">
                <p:oleObj name="Equation" r:id="rId7" imgW="1841400" imgH="482400" progId="Equation.DSMT4">
                  <p:embed/>
                </p:oleObj>
              </mc:Choice>
              <mc:Fallback>
                <p:oleObj name="Equation" r:id="rId7" imgW="1841400" imgH="482400" progId="Equation.DSMT4">
                  <p:embed/>
                  <p:pic>
                    <p:nvPicPr>
                      <p:cNvPr id="0" name=""/>
                      <p:cNvPicPr/>
                      <p:nvPr/>
                    </p:nvPicPr>
                    <p:blipFill>
                      <a:blip r:embed="rId8"/>
                      <a:stretch>
                        <a:fillRect/>
                      </a:stretch>
                    </p:blipFill>
                    <p:spPr>
                      <a:xfrm>
                        <a:off x="1131101" y="4678286"/>
                        <a:ext cx="4249798" cy="874184"/>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431FDA43-E638-A5A0-BE5E-DE9323145EC7}"/>
              </a:ext>
            </a:extLst>
          </p:cNvPr>
          <p:cNvGraphicFramePr>
            <a:graphicFrameLocks noChangeAspect="1"/>
          </p:cNvGraphicFramePr>
          <p:nvPr>
            <p:extLst>
              <p:ext uri="{D42A27DB-BD31-4B8C-83A1-F6EECF244321}">
                <p14:modId xmlns:p14="http://schemas.microsoft.com/office/powerpoint/2010/main" val="2049860416"/>
              </p:ext>
            </p:extLst>
          </p:nvPr>
        </p:nvGraphicFramePr>
        <p:xfrm>
          <a:off x="6877112" y="4695417"/>
          <a:ext cx="4055068" cy="874184"/>
        </p:xfrm>
        <a:graphic>
          <a:graphicData uri="http://schemas.openxmlformats.org/presentationml/2006/ole">
            <mc:AlternateContent xmlns:mc="http://schemas.openxmlformats.org/markup-compatibility/2006">
              <mc:Choice xmlns:v="urn:schemas-microsoft-com:vml" Requires="v">
                <p:oleObj name="Equation" r:id="rId9" imgW="1650960" imgH="482400" progId="Equation.DSMT4">
                  <p:embed/>
                </p:oleObj>
              </mc:Choice>
              <mc:Fallback>
                <p:oleObj name="Equation" r:id="rId9" imgW="1650960" imgH="482400" progId="Equation.DSMT4">
                  <p:embed/>
                  <p:pic>
                    <p:nvPicPr>
                      <p:cNvPr id="0" name=""/>
                      <p:cNvPicPr/>
                      <p:nvPr/>
                    </p:nvPicPr>
                    <p:blipFill>
                      <a:blip r:embed="rId10"/>
                      <a:stretch>
                        <a:fillRect/>
                      </a:stretch>
                    </p:blipFill>
                    <p:spPr>
                      <a:xfrm>
                        <a:off x="6877112" y="4695417"/>
                        <a:ext cx="4055068" cy="874184"/>
                      </a:xfrm>
                      <a:prstGeom prst="rect">
                        <a:avLst/>
                      </a:prstGeom>
                    </p:spPr>
                  </p:pic>
                </p:oleObj>
              </mc:Fallback>
            </mc:AlternateContent>
          </a:graphicData>
        </a:graphic>
      </p:graphicFrame>
      <p:grpSp>
        <p:nvGrpSpPr>
          <p:cNvPr id="3" name="组合 2">
            <a:extLst>
              <a:ext uri="{FF2B5EF4-FFF2-40B4-BE49-F238E27FC236}">
                <a16:creationId xmlns:a16="http://schemas.microsoft.com/office/drawing/2014/main" id="{582FED8D-6A25-C4C4-61D9-6782613924BF}"/>
              </a:ext>
            </a:extLst>
          </p:cNvPr>
          <p:cNvGrpSpPr/>
          <p:nvPr/>
        </p:nvGrpSpPr>
        <p:grpSpPr>
          <a:xfrm>
            <a:off x="0" y="6554286"/>
            <a:ext cx="12192000" cy="303713"/>
            <a:chOff x="-1" y="5554273"/>
            <a:chExt cx="12192000" cy="1303728"/>
          </a:xfrm>
        </p:grpSpPr>
        <p:sp>
          <p:nvSpPr>
            <p:cNvPr id="4" name="矩形 3">
              <a:extLst>
                <a:ext uri="{FF2B5EF4-FFF2-40B4-BE49-F238E27FC236}">
                  <a16:creationId xmlns:a16="http://schemas.microsoft.com/office/drawing/2014/main" id="{4E4D2DA6-5618-8A40-136D-23021CA7D718}"/>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A0A272D2-05F2-D155-5045-51D706052514}"/>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ACD8B2E9-4011-C570-152E-6D7E476F74F1}"/>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11" name="矩形 10">
            <a:extLst>
              <a:ext uri="{FF2B5EF4-FFF2-40B4-BE49-F238E27FC236}">
                <a16:creationId xmlns:a16="http://schemas.microsoft.com/office/drawing/2014/main" id="{23879356-67E9-9232-864D-8C81B03D26C8}"/>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C2215EB5-FEAB-E840-990B-1A396D0ABAF9}"/>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17" name="文本框 16">
            <a:extLst>
              <a:ext uri="{FF2B5EF4-FFF2-40B4-BE49-F238E27FC236}">
                <a16:creationId xmlns:a16="http://schemas.microsoft.com/office/drawing/2014/main" id="{9CD85C46-65FD-EB8D-3DAA-E238806C7B37}"/>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21" name="箭头: V 形 20">
            <a:extLst>
              <a:ext uri="{FF2B5EF4-FFF2-40B4-BE49-F238E27FC236}">
                <a16:creationId xmlns:a16="http://schemas.microsoft.com/office/drawing/2014/main" id="{146FB39B-11AB-30C2-6DC0-AE4050A727EC}"/>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文本框 22">
            <a:extLst>
              <a:ext uri="{FF2B5EF4-FFF2-40B4-BE49-F238E27FC236}">
                <a16:creationId xmlns:a16="http://schemas.microsoft.com/office/drawing/2014/main" id="{968D3E09-99B3-1D2D-46D3-1590A08A4BE5}"/>
              </a:ext>
            </a:extLst>
          </p:cNvPr>
          <p:cNvSpPr txBox="1"/>
          <p:nvPr/>
        </p:nvSpPr>
        <p:spPr>
          <a:xfrm>
            <a:off x="6201148" y="6500620"/>
            <a:ext cx="958559" cy="369332"/>
          </a:xfrm>
          <a:prstGeom prst="rect">
            <a:avLst/>
          </a:prstGeom>
          <a:noFill/>
        </p:spPr>
        <p:txBody>
          <a:bodyPr wrap="square" rtlCol="0">
            <a:spAutoFit/>
          </a:bodyPr>
          <a:lstStyle/>
          <a:p>
            <a:r>
              <a:rPr lang="en-US" altLang="zh-CN" dirty="0">
                <a:solidFill>
                  <a:srgbClr val="FFE11D"/>
                </a:solidFill>
              </a:rPr>
              <a:t>Results</a:t>
            </a:r>
            <a:endParaRPr lang="zh-CN" altLang="en-US" dirty="0">
              <a:solidFill>
                <a:srgbClr val="FFE11D"/>
              </a:solidFill>
            </a:endParaRPr>
          </a:p>
        </p:txBody>
      </p:sp>
      <p:sp>
        <p:nvSpPr>
          <p:cNvPr id="26" name="文本框 25">
            <a:extLst>
              <a:ext uri="{FF2B5EF4-FFF2-40B4-BE49-F238E27FC236}">
                <a16:creationId xmlns:a16="http://schemas.microsoft.com/office/drawing/2014/main" id="{5CFFE0A4-F660-16B8-9F2F-F1D1E0D71667}"/>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0" name="箭头: V 形 29">
            <a:extLst>
              <a:ext uri="{FF2B5EF4-FFF2-40B4-BE49-F238E27FC236}">
                <a16:creationId xmlns:a16="http://schemas.microsoft.com/office/drawing/2014/main" id="{4ABDB1ED-4C4B-9F21-3C16-B25E4570124B}"/>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箭头: V 形 30">
            <a:extLst>
              <a:ext uri="{FF2B5EF4-FFF2-40B4-BE49-F238E27FC236}">
                <a16:creationId xmlns:a16="http://schemas.microsoft.com/office/drawing/2014/main" id="{72BAD9D0-7DD1-B908-C170-0E1E0FE8889C}"/>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箭头: V 形 31">
            <a:extLst>
              <a:ext uri="{FF2B5EF4-FFF2-40B4-BE49-F238E27FC236}">
                <a16:creationId xmlns:a16="http://schemas.microsoft.com/office/drawing/2014/main" id="{30A0E254-7EAF-DBFC-17BF-892FBC2EE6BD}"/>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箭头: 五边形 32">
            <a:extLst>
              <a:ext uri="{FF2B5EF4-FFF2-40B4-BE49-F238E27FC236}">
                <a16:creationId xmlns:a16="http://schemas.microsoft.com/office/drawing/2014/main" id="{C0EC71CE-6718-3C3E-5651-63393D1E90CB}"/>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378A6AE8-F6F4-8F7C-D7C9-27DABE0D68C3}"/>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7</a:t>
            </a:r>
            <a:endParaRPr lang="zh-CN" altLang="en-US" sz="2000" b="1" dirty="0">
              <a:solidFill>
                <a:srgbClr val="FFE11D"/>
              </a:solidFill>
            </a:endParaRPr>
          </a:p>
        </p:txBody>
      </p:sp>
      <p:sp>
        <p:nvSpPr>
          <p:cNvPr id="35" name="矩形 34">
            <a:extLst>
              <a:ext uri="{FF2B5EF4-FFF2-40B4-BE49-F238E27FC236}">
                <a16:creationId xmlns:a16="http://schemas.microsoft.com/office/drawing/2014/main" id="{8619807F-0055-08B3-CA69-236CDE922D03}"/>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6" name="矩形 35">
            <a:extLst>
              <a:ext uri="{FF2B5EF4-FFF2-40B4-BE49-F238E27FC236}">
                <a16:creationId xmlns:a16="http://schemas.microsoft.com/office/drawing/2014/main" id="{6A3906A4-B6CC-D18D-6BF1-8E9F5FB4A170}"/>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8" name="矩形 37">
            <a:extLst>
              <a:ext uri="{FF2B5EF4-FFF2-40B4-BE49-F238E27FC236}">
                <a16:creationId xmlns:a16="http://schemas.microsoft.com/office/drawing/2014/main" id="{DD874B3F-B37E-A689-737D-0853B64F5EB6}"/>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9" name="TextBox 90">
            <a:extLst>
              <a:ext uri="{FF2B5EF4-FFF2-40B4-BE49-F238E27FC236}">
                <a16:creationId xmlns:a16="http://schemas.microsoft.com/office/drawing/2014/main" id="{692FDD59-BF2C-7CAF-7E65-44F07D795218}"/>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40" name="矩形 39">
            <a:extLst>
              <a:ext uri="{FF2B5EF4-FFF2-40B4-BE49-F238E27FC236}">
                <a16:creationId xmlns:a16="http://schemas.microsoft.com/office/drawing/2014/main" id="{7B90195A-DB5F-2CB9-A55E-7CC94C183F9C}"/>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descr="徽标&#10;&#10;描述已自动生成">
            <a:extLst>
              <a:ext uri="{FF2B5EF4-FFF2-40B4-BE49-F238E27FC236}">
                <a16:creationId xmlns:a16="http://schemas.microsoft.com/office/drawing/2014/main" id="{9C20E156-6CBB-1146-53B0-BAC900D6C9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42" name="图片 41" descr="QR 代码&#10;&#10;描述已自动生成">
            <a:extLst>
              <a:ext uri="{FF2B5EF4-FFF2-40B4-BE49-F238E27FC236}">
                <a16:creationId xmlns:a16="http://schemas.microsoft.com/office/drawing/2014/main" id="{737E5A43-762C-4BCD-371C-FA3744F85F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43" name="图片 42" descr="徽标&#10;&#10;中度可信度描述已自动生成">
            <a:extLst>
              <a:ext uri="{FF2B5EF4-FFF2-40B4-BE49-F238E27FC236}">
                <a16:creationId xmlns:a16="http://schemas.microsoft.com/office/drawing/2014/main" id="{76C7D191-FC5A-0789-2B73-6CEBB6FC54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44" name="图片 43">
            <a:extLst>
              <a:ext uri="{FF2B5EF4-FFF2-40B4-BE49-F238E27FC236}">
                <a16:creationId xmlns:a16="http://schemas.microsoft.com/office/drawing/2014/main" id="{2C2A3861-5B10-E0E7-0C5E-4EA01C576E39}"/>
              </a:ext>
            </a:extLst>
          </p:cNvPr>
          <p:cNvPicPr>
            <a:picLocks noChangeAspect="1"/>
          </p:cNvPicPr>
          <p:nvPr/>
        </p:nvPicPr>
        <p:blipFill rotWithShape="1">
          <a:blip r:embed="rId14"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pic>
        <p:nvPicPr>
          <p:cNvPr id="45" name="图形 44" descr="灯打开 轮廓">
            <a:extLst>
              <a:ext uri="{FF2B5EF4-FFF2-40B4-BE49-F238E27FC236}">
                <a16:creationId xmlns:a16="http://schemas.microsoft.com/office/drawing/2014/main" id="{4FBF4A11-A6FA-F79D-92FB-933B18F67CE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47" name="文本框 46">
            <a:extLst>
              <a:ext uri="{FF2B5EF4-FFF2-40B4-BE49-F238E27FC236}">
                <a16:creationId xmlns:a16="http://schemas.microsoft.com/office/drawing/2014/main" id="{4A200BCD-C5AE-B5BF-8F94-09B30C905895}"/>
              </a:ext>
            </a:extLst>
          </p:cNvPr>
          <p:cNvSpPr txBox="1"/>
          <p:nvPr/>
        </p:nvSpPr>
        <p:spPr>
          <a:xfrm>
            <a:off x="4096195" y="6506970"/>
            <a:ext cx="2050454" cy="369332"/>
          </a:xfrm>
          <a:prstGeom prst="rect">
            <a:avLst/>
          </a:prstGeom>
          <a:noFill/>
        </p:spPr>
        <p:txBody>
          <a:bodyPr wrap="square" rtlCol="0">
            <a:spAutoFit/>
          </a:bodyPr>
          <a:lstStyle/>
          <a:p>
            <a:r>
              <a:rPr lang="en-US" altLang="zh-CN" b="1" dirty="0">
                <a:solidFill>
                  <a:srgbClr val="C7A7E1"/>
                </a:solidFill>
              </a:rPr>
              <a:t>Methodology</a:t>
            </a:r>
            <a:endParaRPr lang="zh-CN" altLang="en-US" b="1" dirty="0">
              <a:solidFill>
                <a:srgbClr val="C7A7E1"/>
              </a:solidFill>
            </a:endParaRPr>
          </a:p>
        </p:txBody>
      </p:sp>
    </p:spTree>
    <p:extLst>
      <p:ext uri="{BB962C8B-B14F-4D97-AF65-F5344CB8AC3E}">
        <p14:creationId xmlns:p14="http://schemas.microsoft.com/office/powerpoint/2010/main" val="4036003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313497" y="1502922"/>
            <a:ext cx="8176905"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pPr algn="l"/>
            <a:r>
              <a:rPr lang="en-US" altLang="zh-CN" sz="3200" dirty="0">
                <a:solidFill>
                  <a:schemeClr val="tx1"/>
                </a:solidFill>
              </a:rPr>
              <a:t>Our results: mean annual streamflow</a:t>
            </a:r>
            <a:endParaRPr lang="en-US" altLang="zh-CN" sz="2400" dirty="0"/>
          </a:p>
        </p:txBody>
      </p:sp>
      <p:pic>
        <p:nvPicPr>
          <p:cNvPr id="4" name="图片 3">
            <a:extLst>
              <a:ext uri="{FF2B5EF4-FFF2-40B4-BE49-F238E27FC236}">
                <a16:creationId xmlns:a16="http://schemas.microsoft.com/office/drawing/2014/main" id="{ACFA5B3F-293A-EBE9-7979-2052525D50D9}"/>
              </a:ext>
            </a:extLst>
          </p:cNvPr>
          <p:cNvPicPr>
            <a:picLocks noChangeAspect="1"/>
          </p:cNvPicPr>
          <p:nvPr/>
        </p:nvPicPr>
        <p:blipFill>
          <a:blip r:embed="rId3"/>
          <a:stretch>
            <a:fillRect/>
          </a:stretch>
        </p:blipFill>
        <p:spPr>
          <a:xfrm>
            <a:off x="592921" y="4105897"/>
            <a:ext cx="4857193" cy="2306063"/>
          </a:xfrm>
          <a:prstGeom prst="rect">
            <a:avLst/>
          </a:prstGeom>
        </p:spPr>
      </p:pic>
      <p:pic>
        <p:nvPicPr>
          <p:cNvPr id="9" name="图片 8">
            <a:extLst>
              <a:ext uri="{FF2B5EF4-FFF2-40B4-BE49-F238E27FC236}">
                <a16:creationId xmlns:a16="http://schemas.microsoft.com/office/drawing/2014/main" id="{ACFE3FC3-E2ED-CABD-8D22-3B1177D27D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7453" y="3904647"/>
            <a:ext cx="5343122" cy="2507313"/>
          </a:xfrm>
          <a:prstGeom prst="rect">
            <a:avLst/>
          </a:prstGeom>
          <a:noFill/>
        </p:spPr>
      </p:pic>
      <p:sp>
        <p:nvSpPr>
          <p:cNvPr id="15" name="文本框 14">
            <a:extLst>
              <a:ext uri="{FF2B5EF4-FFF2-40B4-BE49-F238E27FC236}">
                <a16:creationId xmlns:a16="http://schemas.microsoft.com/office/drawing/2014/main" id="{C8B58D13-7D7E-F072-FF54-53699FFA179D}"/>
              </a:ext>
            </a:extLst>
          </p:cNvPr>
          <p:cNvSpPr txBox="1"/>
          <p:nvPr/>
        </p:nvSpPr>
        <p:spPr>
          <a:xfrm>
            <a:off x="300345" y="2635742"/>
            <a:ext cx="5844651" cy="1477328"/>
          </a:xfrm>
          <a:prstGeom prst="rect">
            <a:avLst/>
          </a:prstGeom>
          <a:noFill/>
        </p:spPr>
        <p:txBody>
          <a:bodyPr wrap="square">
            <a:spAutoFit/>
          </a:bodyPr>
          <a:lstStyle/>
          <a:p>
            <a:pPr marL="285750" indent="-285750">
              <a:buFont typeface="Wingdings" panose="05000000000000000000" pitchFamily="2" charset="2"/>
              <a:buChar char="Ø"/>
            </a:pPr>
            <a:r>
              <a:rPr lang="en-US" altLang="zh-CN" dirty="0">
                <a:latin typeface="STIX-Regular"/>
              </a:rPr>
              <a:t>10/12 </a:t>
            </a:r>
            <a:r>
              <a:rPr lang="en-US" altLang="zh-CN" dirty="0">
                <a:solidFill>
                  <a:srgbClr val="287EF3"/>
                </a:solidFill>
                <a:latin typeface="STIX-Regular"/>
              </a:rPr>
              <a:t>CMIP6-simulated </a:t>
            </a:r>
            <a:r>
              <a:rPr lang="en-US" altLang="zh-CN" i="1" dirty="0">
                <a:solidFill>
                  <a:srgbClr val="287EF3"/>
                </a:solidFill>
                <a:latin typeface="STIX-Italic"/>
              </a:rPr>
              <a:t>Q </a:t>
            </a:r>
            <a:r>
              <a:rPr lang="en-US" altLang="zh-CN" dirty="0">
                <a:solidFill>
                  <a:srgbClr val="287EF3"/>
                </a:solidFill>
                <a:latin typeface="STIX-Regular"/>
              </a:rPr>
              <a:t>show an overestimation</a:t>
            </a:r>
            <a:r>
              <a:rPr lang="en-US" altLang="zh-CN" dirty="0">
                <a:latin typeface="STIX-Regular"/>
              </a:rPr>
              <a:t>, while ISIMIP2a and GLDAS models tend to underestimate </a:t>
            </a:r>
            <a:r>
              <a:rPr lang="en-US" altLang="zh-CN" i="1" dirty="0">
                <a:latin typeface="STIX-Regular"/>
              </a:rPr>
              <a:t>Q</a:t>
            </a:r>
            <a:endParaRPr lang="en-US" altLang="zh-CN" sz="1200" i="1" dirty="0">
              <a:latin typeface="+mn-ea"/>
              <a:cs typeface="Times New Roman" panose="02020603050405020304" pitchFamily="18" charset="0"/>
            </a:endParaRPr>
          </a:p>
          <a:p>
            <a:pPr marL="285750" indent="-285750">
              <a:buFont typeface="Wingdings" panose="05000000000000000000" pitchFamily="2" charset="2"/>
              <a:buChar char="Ø"/>
            </a:pPr>
            <a:r>
              <a:rPr lang="en-US" altLang="zh-CN" dirty="0">
                <a:solidFill>
                  <a:srgbClr val="287EF3"/>
                </a:solidFill>
                <a:latin typeface="STIX-Regular"/>
              </a:rPr>
              <a:t>Multi-model ensembles (mean or median) effectively reduce </a:t>
            </a:r>
            <a:r>
              <a:rPr lang="en-US" altLang="zh-CN" i="1" dirty="0">
                <a:solidFill>
                  <a:srgbClr val="287EF3"/>
                </a:solidFill>
                <a:latin typeface="STIX-Italic"/>
              </a:rPr>
              <a:t>Q </a:t>
            </a:r>
            <a:r>
              <a:rPr lang="en-US" altLang="zh-CN" dirty="0">
                <a:solidFill>
                  <a:srgbClr val="287EF3"/>
                </a:solidFill>
                <a:latin typeface="STIX-Regular"/>
              </a:rPr>
              <a:t>PBIAS </a:t>
            </a:r>
            <a:r>
              <a:rPr lang="en-US" altLang="zh-CN" dirty="0">
                <a:latin typeface="STIX-Regular"/>
              </a:rPr>
              <a:t>for nearly all individual models participated </a:t>
            </a:r>
            <a:r>
              <a:rPr lang="en-US" altLang="zh-CN" dirty="0">
                <a:solidFill>
                  <a:srgbClr val="287EF3"/>
                </a:solidFill>
                <a:latin typeface="STIX-Regular"/>
              </a:rPr>
              <a:t>in the ISIMIP2a and GLDAS</a:t>
            </a:r>
            <a:endParaRPr lang="en-US" altLang="zh-CN" sz="1200" dirty="0">
              <a:solidFill>
                <a:srgbClr val="287EF3"/>
              </a:solidFill>
              <a:cs typeface="Times New Roman" panose="02020603050405020304" pitchFamily="18" charset="0"/>
            </a:endParaRPr>
          </a:p>
        </p:txBody>
      </p:sp>
      <p:sp>
        <p:nvSpPr>
          <p:cNvPr id="16" name="文本框 15">
            <a:extLst>
              <a:ext uri="{FF2B5EF4-FFF2-40B4-BE49-F238E27FC236}">
                <a16:creationId xmlns:a16="http://schemas.microsoft.com/office/drawing/2014/main" id="{38729C14-981F-2552-B898-08D90DBC0787}"/>
              </a:ext>
            </a:extLst>
          </p:cNvPr>
          <p:cNvSpPr txBox="1"/>
          <p:nvPr/>
        </p:nvSpPr>
        <p:spPr>
          <a:xfrm>
            <a:off x="409081" y="2190245"/>
            <a:ext cx="4581303" cy="400110"/>
          </a:xfrm>
          <a:prstGeom prst="rect">
            <a:avLst/>
          </a:prstGeom>
          <a:noFill/>
        </p:spPr>
        <p:txBody>
          <a:bodyPr wrap="square">
            <a:spAutoFit/>
          </a:bodyPr>
          <a:lstStyle/>
          <a:p>
            <a:r>
              <a:rPr lang="en-US" altLang="zh-CN" sz="2000" b="1" dirty="0">
                <a:latin typeface="+mn-ea"/>
                <a:cs typeface="Times New Roman" panose="02020603050405020304" pitchFamily="18" charset="0"/>
              </a:rPr>
              <a:t>Mean annual </a:t>
            </a:r>
            <a:r>
              <a:rPr lang="en-US" altLang="zh-CN" sz="2000" b="1" i="1" dirty="0">
                <a:latin typeface="+mn-ea"/>
                <a:cs typeface="Times New Roman" panose="02020603050405020304" pitchFamily="18" charset="0"/>
              </a:rPr>
              <a:t>Q</a:t>
            </a:r>
            <a:r>
              <a:rPr lang="zh-CN" altLang="en-US" sz="2000" b="1" dirty="0">
                <a:latin typeface="+mn-ea"/>
                <a:cs typeface="Times New Roman" panose="02020603050405020304" pitchFamily="18" charset="0"/>
              </a:rPr>
              <a:t>：</a:t>
            </a:r>
            <a:endParaRPr lang="zh-CN" altLang="en-US" sz="2000" b="1" dirty="0"/>
          </a:p>
        </p:txBody>
      </p:sp>
      <p:sp>
        <p:nvSpPr>
          <p:cNvPr id="17" name="文本框 16">
            <a:extLst>
              <a:ext uri="{FF2B5EF4-FFF2-40B4-BE49-F238E27FC236}">
                <a16:creationId xmlns:a16="http://schemas.microsoft.com/office/drawing/2014/main" id="{0976E5C7-A368-0D77-6DD7-3EA98EAB0DB7}"/>
              </a:ext>
            </a:extLst>
          </p:cNvPr>
          <p:cNvSpPr txBox="1"/>
          <p:nvPr/>
        </p:nvSpPr>
        <p:spPr>
          <a:xfrm>
            <a:off x="6144493" y="2645062"/>
            <a:ext cx="5861026" cy="1200329"/>
          </a:xfrm>
          <a:prstGeom prst="rect">
            <a:avLst/>
          </a:prstGeom>
          <a:noFill/>
        </p:spPr>
        <p:txBody>
          <a:bodyPr wrap="square">
            <a:spAutoFit/>
          </a:bodyPr>
          <a:lstStyle>
            <a:defPPr>
              <a:defRPr lang="en-US"/>
            </a:defPPr>
            <a:lvl1pPr marL="285750" indent="-285750">
              <a:buFont typeface="Wingdings" panose="05000000000000000000" pitchFamily="2" charset="2"/>
              <a:buChar char="Ø"/>
              <a:defRPr>
                <a:latin typeface="STIX-Regular"/>
              </a:defRPr>
            </a:lvl1pPr>
          </a:lstStyle>
          <a:p>
            <a:r>
              <a:rPr lang="en-US" altLang="zh-CN" dirty="0"/>
              <a:t>Spatial patterns are generally well captured by all models</a:t>
            </a:r>
          </a:p>
          <a:p>
            <a:pPr algn="l"/>
            <a:r>
              <a:rPr lang="en-US" altLang="zh-CN" dirty="0">
                <a:solidFill>
                  <a:srgbClr val="287EF3"/>
                </a:solidFill>
              </a:rPr>
              <a:t>All </a:t>
            </a:r>
            <a:r>
              <a:rPr lang="en-US" altLang="zh-CN" i="1" dirty="0">
                <a:solidFill>
                  <a:srgbClr val="287EF3"/>
                </a:solidFill>
                <a:latin typeface="STIX-Italic"/>
              </a:rPr>
              <a:t>Q </a:t>
            </a:r>
            <a:r>
              <a:rPr lang="en-US" altLang="zh-CN" dirty="0">
                <a:solidFill>
                  <a:srgbClr val="287EF3"/>
                </a:solidFill>
              </a:rPr>
              <a:t>estimates tend to perform</a:t>
            </a:r>
            <a:r>
              <a:rPr lang="en-US" altLang="zh-CN" dirty="0"/>
              <a:t> </a:t>
            </a:r>
            <a:r>
              <a:rPr lang="en-US" altLang="zh-CN" dirty="0">
                <a:solidFill>
                  <a:srgbClr val="287EF3"/>
                </a:solidFill>
              </a:rPr>
              <a:t>better in more humid catchments than in more arid catchments, and in non-cold environments than in cold regions</a:t>
            </a:r>
            <a:endParaRPr lang="zh-CN" altLang="en-US" dirty="0">
              <a:solidFill>
                <a:srgbClr val="287EF3"/>
              </a:solidFill>
            </a:endParaRPr>
          </a:p>
        </p:txBody>
      </p:sp>
      <p:sp>
        <p:nvSpPr>
          <p:cNvPr id="18" name="文本框 17">
            <a:extLst>
              <a:ext uri="{FF2B5EF4-FFF2-40B4-BE49-F238E27FC236}">
                <a16:creationId xmlns:a16="http://schemas.microsoft.com/office/drawing/2014/main" id="{E526D15E-AE1D-DA79-1896-05EC5F93D5C5}"/>
              </a:ext>
            </a:extLst>
          </p:cNvPr>
          <p:cNvSpPr txBox="1"/>
          <p:nvPr/>
        </p:nvSpPr>
        <p:spPr>
          <a:xfrm>
            <a:off x="6144493" y="2201337"/>
            <a:ext cx="4581303" cy="400110"/>
          </a:xfrm>
          <a:prstGeom prst="rect">
            <a:avLst/>
          </a:prstGeom>
          <a:noFill/>
        </p:spPr>
        <p:txBody>
          <a:bodyPr wrap="square">
            <a:spAutoFit/>
          </a:bodyPr>
          <a:lstStyle/>
          <a:p>
            <a:r>
              <a:rPr lang="en-US" altLang="zh-CN" sz="2000" b="1" dirty="0">
                <a:latin typeface="+mn-ea"/>
                <a:cs typeface="Times New Roman" panose="02020603050405020304" pitchFamily="18" charset="0"/>
              </a:rPr>
              <a:t>Spatial variability</a:t>
            </a:r>
            <a:r>
              <a:rPr lang="zh-CN" altLang="en-US" sz="2000" b="1" dirty="0">
                <a:latin typeface="+mn-ea"/>
                <a:cs typeface="Times New Roman" panose="02020603050405020304" pitchFamily="18" charset="0"/>
              </a:rPr>
              <a:t>：</a:t>
            </a:r>
            <a:endParaRPr lang="zh-CN" altLang="en-US" sz="2000" b="1" dirty="0"/>
          </a:p>
        </p:txBody>
      </p:sp>
      <p:sp>
        <p:nvSpPr>
          <p:cNvPr id="3" name="矩形 2">
            <a:extLst>
              <a:ext uri="{FF2B5EF4-FFF2-40B4-BE49-F238E27FC236}">
                <a16:creationId xmlns:a16="http://schemas.microsoft.com/office/drawing/2014/main" id="{7937A882-B71A-202F-FBF3-0574D5C21E77}"/>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5" name="矩形 4">
            <a:extLst>
              <a:ext uri="{FF2B5EF4-FFF2-40B4-BE49-F238E27FC236}">
                <a16:creationId xmlns:a16="http://schemas.microsoft.com/office/drawing/2014/main" id="{AA459E7E-4ED1-9052-3B8D-886768A8FC63}"/>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矩形 7">
            <a:extLst>
              <a:ext uri="{FF2B5EF4-FFF2-40B4-BE49-F238E27FC236}">
                <a16:creationId xmlns:a16="http://schemas.microsoft.com/office/drawing/2014/main" id="{4876CC13-161C-1A10-B477-B77CDE2444D0}"/>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1" name="TextBox 90">
            <a:extLst>
              <a:ext uri="{FF2B5EF4-FFF2-40B4-BE49-F238E27FC236}">
                <a16:creationId xmlns:a16="http://schemas.microsoft.com/office/drawing/2014/main" id="{864B5955-0952-1FF6-6559-AFC8CB086262}"/>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14" name="矩形 13">
            <a:extLst>
              <a:ext uri="{FF2B5EF4-FFF2-40B4-BE49-F238E27FC236}">
                <a16:creationId xmlns:a16="http://schemas.microsoft.com/office/drawing/2014/main" id="{A050DF0F-2BC0-86C5-6A38-DB72469C649E}"/>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徽标&#10;&#10;描述已自动生成">
            <a:extLst>
              <a:ext uri="{FF2B5EF4-FFF2-40B4-BE49-F238E27FC236}">
                <a16:creationId xmlns:a16="http://schemas.microsoft.com/office/drawing/2014/main" id="{C0821AF6-082F-1037-3734-2C76EC0DE5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20" name="图片 19" descr="QR 代码&#10;&#10;描述已自动生成">
            <a:extLst>
              <a:ext uri="{FF2B5EF4-FFF2-40B4-BE49-F238E27FC236}">
                <a16:creationId xmlns:a16="http://schemas.microsoft.com/office/drawing/2014/main" id="{AA5026F5-4552-FF06-1581-EB27B83E1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21" name="图片 20" descr="徽标&#10;&#10;中度可信度描述已自动生成">
            <a:extLst>
              <a:ext uri="{FF2B5EF4-FFF2-40B4-BE49-F238E27FC236}">
                <a16:creationId xmlns:a16="http://schemas.microsoft.com/office/drawing/2014/main" id="{D5E70F8C-09F6-CDBE-AFDA-A09973A10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22" name="图片 21">
            <a:extLst>
              <a:ext uri="{FF2B5EF4-FFF2-40B4-BE49-F238E27FC236}">
                <a16:creationId xmlns:a16="http://schemas.microsoft.com/office/drawing/2014/main" id="{B8AD23B3-F6BA-1157-C3F4-6C7D8270B6F8}"/>
              </a:ext>
            </a:extLst>
          </p:cNvPr>
          <p:cNvPicPr>
            <a:picLocks noChangeAspect="1"/>
          </p:cNvPicPr>
          <p:nvPr/>
        </p:nvPicPr>
        <p:blipFill rotWithShape="1">
          <a:blip r:embed="rId8"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23" name="组合 22">
            <a:extLst>
              <a:ext uri="{FF2B5EF4-FFF2-40B4-BE49-F238E27FC236}">
                <a16:creationId xmlns:a16="http://schemas.microsoft.com/office/drawing/2014/main" id="{7DB3C7C9-C0AC-528E-69C5-36A32E3AFBB7}"/>
              </a:ext>
            </a:extLst>
          </p:cNvPr>
          <p:cNvGrpSpPr/>
          <p:nvPr/>
        </p:nvGrpSpPr>
        <p:grpSpPr>
          <a:xfrm>
            <a:off x="0" y="6554286"/>
            <a:ext cx="12192000" cy="303713"/>
            <a:chOff x="-1" y="5554273"/>
            <a:chExt cx="12192000" cy="1303728"/>
          </a:xfrm>
        </p:grpSpPr>
        <p:sp>
          <p:nvSpPr>
            <p:cNvPr id="24" name="矩形 23">
              <a:extLst>
                <a:ext uri="{FF2B5EF4-FFF2-40B4-BE49-F238E27FC236}">
                  <a16:creationId xmlns:a16="http://schemas.microsoft.com/office/drawing/2014/main" id="{FA7E4451-B4C9-336F-EF64-542FDF854073}"/>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6" name="矩形 25">
              <a:extLst>
                <a:ext uri="{FF2B5EF4-FFF2-40B4-BE49-F238E27FC236}">
                  <a16:creationId xmlns:a16="http://schemas.microsoft.com/office/drawing/2014/main" id="{8F90BA1B-3229-CACC-C55D-5EF8BB7D124A}"/>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8" name="矩形 27">
              <a:extLst>
                <a:ext uri="{FF2B5EF4-FFF2-40B4-BE49-F238E27FC236}">
                  <a16:creationId xmlns:a16="http://schemas.microsoft.com/office/drawing/2014/main" id="{BA89B9C5-E6F3-53E0-FF3E-54D7F96BA3C0}"/>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30" name="矩形 29">
            <a:extLst>
              <a:ext uri="{FF2B5EF4-FFF2-40B4-BE49-F238E27FC236}">
                <a16:creationId xmlns:a16="http://schemas.microsoft.com/office/drawing/2014/main" id="{C8CE5FBC-7232-9DF1-51FC-C2943428679F}"/>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文本框 30">
            <a:extLst>
              <a:ext uri="{FF2B5EF4-FFF2-40B4-BE49-F238E27FC236}">
                <a16:creationId xmlns:a16="http://schemas.microsoft.com/office/drawing/2014/main" id="{E7EBA269-E519-B287-6018-A539E4C7A1E5}"/>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32" name="文本框 31">
            <a:extLst>
              <a:ext uri="{FF2B5EF4-FFF2-40B4-BE49-F238E27FC236}">
                <a16:creationId xmlns:a16="http://schemas.microsoft.com/office/drawing/2014/main" id="{6771D12D-4310-A232-A44C-7891FB8FC2BE}"/>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34" name="箭头: V 形 33">
            <a:extLst>
              <a:ext uri="{FF2B5EF4-FFF2-40B4-BE49-F238E27FC236}">
                <a16:creationId xmlns:a16="http://schemas.microsoft.com/office/drawing/2014/main" id="{8D22C426-BAED-D422-7868-769C222E66C6}"/>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文本框 34">
            <a:extLst>
              <a:ext uri="{FF2B5EF4-FFF2-40B4-BE49-F238E27FC236}">
                <a16:creationId xmlns:a16="http://schemas.microsoft.com/office/drawing/2014/main" id="{2C15489D-7571-7D99-2BE6-6512C732297E}"/>
              </a:ext>
            </a:extLst>
          </p:cNvPr>
          <p:cNvSpPr txBox="1"/>
          <p:nvPr/>
        </p:nvSpPr>
        <p:spPr>
          <a:xfrm>
            <a:off x="6201148" y="6500620"/>
            <a:ext cx="958559" cy="369332"/>
          </a:xfrm>
          <a:prstGeom prst="rect">
            <a:avLst/>
          </a:prstGeom>
          <a:noFill/>
        </p:spPr>
        <p:txBody>
          <a:bodyPr wrap="square" rtlCol="0">
            <a:spAutoFit/>
          </a:bodyPr>
          <a:lstStyle>
            <a:defPPr>
              <a:defRPr lang="en-US"/>
            </a:defPPr>
            <a:lvl1pPr>
              <a:defRPr b="1">
                <a:solidFill>
                  <a:srgbClr val="C7A7E1"/>
                </a:solidFill>
              </a:defRPr>
            </a:lvl1pPr>
          </a:lstStyle>
          <a:p>
            <a:r>
              <a:rPr lang="en-US" altLang="zh-CN" dirty="0"/>
              <a:t>Results</a:t>
            </a:r>
            <a:endParaRPr lang="zh-CN" altLang="en-US" dirty="0"/>
          </a:p>
        </p:txBody>
      </p:sp>
      <p:sp>
        <p:nvSpPr>
          <p:cNvPr id="36" name="文本框 35">
            <a:extLst>
              <a:ext uri="{FF2B5EF4-FFF2-40B4-BE49-F238E27FC236}">
                <a16:creationId xmlns:a16="http://schemas.microsoft.com/office/drawing/2014/main" id="{A63E9C02-48AE-6681-6AC4-361AF54022A4}"/>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38" name="箭头: V 形 37">
            <a:extLst>
              <a:ext uri="{FF2B5EF4-FFF2-40B4-BE49-F238E27FC236}">
                <a16:creationId xmlns:a16="http://schemas.microsoft.com/office/drawing/2014/main" id="{CBEA86AC-B412-4A4D-963E-B3E6E8038A7E}"/>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箭头: V 形 38">
            <a:extLst>
              <a:ext uri="{FF2B5EF4-FFF2-40B4-BE49-F238E27FC236}">
                <a16:creationId xmlns:a16="http://schemas.microsoft.com/office/drawing/2014/main" id="{25D30949-7987-65A7-DA0D-3AB25ECFE3DF}"/>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箭头: V 形 39">
            <a:extLst>
              <a:ext uri="{FF2B5EF4-FFF2-40B4-BE49-F238E27FC236}">
                <a16:creationId xmlns:a16="http://schemas.microsoft.com/office/drawing/2014/main" id="{C286DAE8-2A6B-AB9A-D084-61235176678F}"/>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箭头: 五边形 40">
            <a:extLst>
              <a:ext uri="{FF2B5EF4-FFF2-40B4-BE49-F238E27FC236}">
                <a16:creationId xmlns:a16="http://schemas.microsoft.com/office/drawing/2014/main" id="{E68D767B-7A68-0351-4C24-DCBCC6FDCEAB}"/>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190ECFE5-CE8C-4EA7-5F0D-C3FF1D39E90E}"/>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8</a:t>
            </a:r>
            <a:endParaRPr lang="zh-CN" altLang="en-US" sz="2000" b="1" dirty="0">
              <a:solidFill>
                <a:srgbClr val="FFE11D"/>
              </a:solidFill>
            </a:endParaRPr>
          </a:p>
        </p:txBody>
      </p:sp>
      <p:pic>
        <p:nvPicPr>
          <p:cNvPr id="43" name="图形 42" descr="灯打开 轮廓">
            <a:extLst>
              <a:ext uri="{FF2B5EF4-FFF2-40B4-BE49-F238E27FC236}">
                <a16:creationId xmlns:a16="http://schemas.microsoft.com/office/drawing/2014/main" id="{432F2268-7E36-B60F-2ACB-D19DFE3990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45" name="文本框 44">
            <a:extLst>
              <a:ext uri="{FF2B5EF4-FFF2-40B4-BE49-F238E27FC236}">
                <a16:creationId xmlns:a16="http://schemas.microsoft.com/office/drawing/2014/main" id="{0EB0D3BE-8B7E-0AF2-F180-7925A67CE0BF}"/>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299681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50AEC333-D0B6-C0C6-8C43-6C29B7A1226B}"/>
              </a:ext>
            </a:extLst>
          </p:cNvPr>
          <p:cNvSpPr txBox="1"/>
          <p:nvPr/>
        </p:nvSpPr>
        <p:spPr>
          <a:xfrm>
            <a:off x="1298633" y="1487390"/>
            <a:ext cx="8403328" cy="584775"/>
          </a:xfrm>
          <a:prstGeom prst="rect">
            <a:avLst/>
          </a:prstGeom>
          <a:noFill/>
          <a:effectLst>
            <a:glow rad="63500">
              <a:schemeClr val="accent5">
                <a:satMod val="175000"/>
                <a:alpha val="40000"/>
              </a:schemeClr>
            </a:glow>
          </a:effectLst>
        </p:spPr>
        <p:txBody>
          <a:bodyPr wrap="square" rtlCol="0">
            <a:spAutoFit/>
          </a:bodyPr>
          <a:lstStyle>
            <a:defPPr>
              <a:defRPr lang="en-US"/>
            </a:defPPr>
            <a:lvl1pP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3200" kern="100">
                <a:latin typeface="Source Sans Pro SemiBold" panose="020B0604020202020204" pitchFamily="34" charset="0"/>
                <a:ea typeface="宋体" panose="02010600030101010101" pitchFamily="2" charset="-122"/>
              </a:defRPr>
            </a:lvl1pPr>
          </a:lstStyle>
          <a:p>
            <a:r>
              <a:rPr lang="en-US" altLang="zh-CN" dirty="0"/>
              <a:t>Our results: interannual variability</a:t>
            </a:r>
          </a:p>
        </p:txBody>
      </p:sp>
      <p:pic>
        <p:nvPicPr>
          <p:cNvPr id="40" name="图片 39">
            <a:extLst>
              <a:ext uri="{FF2B5EF4-FFF2-40B4-BE49-F238E27FC236}">
                <a16:creationId xmlns:a16="http://schemas.microsoft.com/office/drawing/2014/main" id="{D0B7DBF4-578A-FEB4-F7C4-2A9247FA23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7304" y="2123673"/>
            <a:ext cx="4810524" cy="4288199"/>
          </a:xfrm>
          <a:prstGeom prst="rect">
            <a:avLst/>
          </a:prstGeom>
          <a:noFill/>
          <a:ln>
            <a:noFill/>
          </a:ln>
        </p:spPr>
      </p:pic>
      <p:sp>
        <p:nvSpPr>
          <p:cNvPr id="42" name="文本框 41">
            <a:extLst>
              <a:ext uri="{FF2B5EF4-FFF2-40B4-BE49-F238E27FC236}">
                <a16:creationId xmlns:a16="http://schemas.microsoft.com/office/drawing/2014/main" id="{7BDEA644-B439-F38D-5D6F-77844F75165D}"/>
              </a:ext>
            </a:extLst>
          </p:cNvPr>
          <p:cNvSpPr txBox="1"/>
          <p:nvPr/>
        </p:nvSpPr>
        <p:spPr>
          <a:xfrm>
            <a:off x="1054249" y="2917754"/>
            <a:ext cx="4971538" cy="1815882"/>
          </a:xfrm>
          <a:prstGeom prst="rect">
            <a:avLst/>
          </a:prstGeom>
          <a:noFill/>
        </p:spPr>
        <p:txBody>
          <a:bodyPr wrap="square">
            <a:spAutoFit/>
          </a:bodyPr>
          <a:lstStyle/>
          <a:p>
            <a:pPr algn="l"/>
            <a:r>
              <a:rPr lang="en-US" altLang="zh-CN" sz="2800" dirty="0">
                <a:latin typeface="STIX-Regular"/>
              </a:rPr>
              <a:t>The interannual </a:t>
            </a:r>
            <a:r>
              <a:rPr lang="en-US" altLang="zh-CN" sz="2800" i="1" dirty="0">
                <a:latin typeface="STIX-Italic"/>
              </a:rPr>
              <a:t>Q </a:t>
            </a:r>
            <a:r>
              <a:rPr lang="en-US" altLang="zh-CN" sz="2800" dirty="0">
                <a:latin typeface="STIX-Regular"/>
              </a:rPr>
              <a:t>variability is </a:t>
            </a:r>
            <a:r>
              <a:rPr lang="en-US" altLang="zh-CN" sz="2800" dirty="0">
                <a:solidFill>
                  <a:srgbClr val="287EF3"/>
                </a:solidFill>
                <a:latin typeface="STIX-Regular"/>
              </a:rPr>
              <a:t>reasonably captured by ISIMIP2a and GLDAS </a:t>
            </a:r>
            <a:r>
              <a:rPr lang="en-US" altLang="zh-CN" sz="2800" i="1" dirty="0">
                <a:solidFill>
                  <a:srgbClr val="287EF3"/>
                </a:solidFill>
                <a:latin typeface="STIX-Italic"/>
              </a:rPr>
              <a:t>Q </a:t>
            </a:r>
            <a:r>
              <a:rPr lang="en-US" altLang="zh-CN" sz="2800" dirty="0">
                <a:latin typeface="STIX-Regular"/>
              </a:rPr>
              <a:t>estimates but not by CMIP6 </a:t>
            </a:r>
            <a:r>
              <a:rPr lang="en-US" altLang="zh-CN" sz="2800" i="1" dirty="0">
                <a:latin typeface="STIX-Italic"/>
              </a:rPr>
              <a:t>Q </a:t>
            </a:r>
            <a:r>
              <a:rPr lang="en-US" altLang="zh-CN" sz="2800" dirty="0">
                <a:latin typeface="STIX-Regular"/>
              </a:rPr>
              <a:t>estimates</a:t>
            </a:r>
          </a:p>
        </p:txBody>
      </p:sp>
      <p:sp>
        <p:nvSpPr>
          <p:cNvPr id="17" name="矩形 16">
            <a:extLst>
              <a:ext uri="{FF2B5EF4-FFF2-40B4-BE49-F238E27FC236}">
                <a16:creationId xmlns:a16="http://schemas.microsoft.com/office/drawing/2014/main" id="{693D02B2-D399-74FE-C687-2EDE8A385989}"/>
              </a:ext>
            </a:extLst>
          </p:cNvPr>
          <p:cNvSpPr/>
          <p:nvPr/>
        </p:nvSpPr>
        <p:spPr>
          <a:xfrm>
            <a:off x="0" y="1"/>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8" name="矩形 17">
            <a:extLst>
              <a:ext uri="{FF2B5EF4-FFF2-40B4-BE49-F238E27FC236}">
                <a16:creationId xmlns:a16="http://schemas.microsoft.com/office/drawing/2014/main" id="{4DFC710A-9092-0A20-9664-03EA3DEC1B34}"/>
              </a:ext>
            </a:extLst>
          </p:cNvPr>
          <p:cNvSpPr/>
          <p:nvPr/>
        </p:nvSpPr>
        <p:spPr>
          <a:xfrm>
            <a:off x="0" y="1"/>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9" name="矩形 18">
            <a:extLst>
              <a:ext uri="{FF2B5EF4-FFF2-40B4-BE49-F238E27FC236}">
                <a16:creationId xmlns:a16="http://schemas.microsoft.com/office/drawing/2014/main" id="{E4482687-3E6A-15EC-1C8A-E2A57F9D0AE9}"/>
              </a:ext>
            </a:extLst>
          </p:cNvPr>
          <p:cNvSpPr/>
          <p:nvPr/>
        </p:nvSpPr>
        <p:spPr>
          <a:xfrm>
            <a:off x="1" y="1"/>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0" name="TextBox 90">
            <a:extLst>
              <a:ext uri="{FF2B5EF4-FFF2-40B4-BE49-F238E27FC236}">
                <a16:creationId xmlns:a16="http://schemas.microsoft.com/office/drawing/2014/main" id="{0058287E-6F94-E1A4-DF4B-E32BFB773DCA}"/>
              </a:ext>
            </a:extLst>
          </p:cNvPr>
          <p:cNvSpPr txBox="1"/>
          <p:nvPr/>
        </p:nvSpPr>
        <p:spPr>
          <a:xfrm>
            <a:off x="2217052" y="235423"/>
            <a:ext cx="7855888" cy="954107"/>
          </a:xfrm>
          <a:prstGeom prst="rect">
            <a:avLst/>
          </a:prstGeom>
          <a:noFill/>
        </p:spPr>
        <p:txBody>
          <a:bodyPr wrap="square" rtlCol="0">
            <a:spAutoFit/>
          </a:bodyPr>
          <a:lstStyle>
            <a:defPPr>
              <a:defRPr lang="en-US"/>
            </a:defPPr>
            <a:lvl1pPr algn="ct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Lst>
              <a:defRPr sz="2100" kern="100">
                <a:solidFill>
                  <a:srgbClr val="287EF3"/>
                </a:solidFill>
                <a:latin typeface="Source Sans Pro SemiBold" panose="020B0604020202020204" pitchFamily="34" charset="0"/>
                <a:ea typeface="宋体" panose="02010600030101010101" pitchFamily="2" charset="-122"/>
              </a:defRPr>
            </a:lvl1pPr>
          </a:lstStyle>
          <a:p>
            <a:r>
              <a:rPr lang="en-US" altLang="zh-CN" sz="2800" dirty="0">
                <a:solidFill>
                  <a:srgbClr val="FFE11D"/>
                </a:solidFill>
              </a:rPr>
              <a:t>Global runoff evaluation </a:t>
            </a:r>
            <a:r>
              <a:rPr lang="en-US" altLang="zh-CN" sz="2800" dirty="0"/>
              <a:t>from climate, hydrological and land surface models</a:t>
            </a:r>
          </a:p>
        </p:txBody>
      </p:sp>
      <p:sp>
        <p:nvSpPr>
          <p:cNvPr id="21" name="矩形 20">
            <a:extLst>
              <a:ext uri="{FF2B5EF4-FFF2-40B4-BE49-F238E27FC236}">
                <a16:creationId xmlns:a16="http://schemas.microsoft.com/office/drawing/2014/main" id="{AFDA6969-B2C9-0D68-36A1-4F9C8B92DFC8}"/>
              </a:ext>
            </a:extLst>
          </p:cNvPr>
          <p:cNvSpPr/>
          <p:nvPr/>
        </p:nvSpPr>
        <p:spPr>
          <a:xfrm>
            <a:off x="113161" y="108791"/>
            <a:ext cx="11965838" cy="1072310"/>
          </a:xfrm>
          <a:prstGeom prst="rect">
            <a:avLst/>
          </a:prstGeom>
          <a:noFill/>
          <a:ln w="19050">
            <a:solidFill>
              <a:srgbClr val="287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徽标&#10;&#10;描述已自动生成">
            <a:extLst>
              <a:ext uri="{FF2B5EF4-FFF2-40B4-BE49-F238E27FC236}">
                <a16:creationId xmlns:a16="http://schemas.microsoft.com/office/drawing/2014/main" id="{973E7AA9-4364-7DC5-AB37-79B4BA90B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7828" y="156988"/>
            <a:ext cx="697081" cy="975914"/>
          </a:xfrm>
          <a:prstGeom prst="rect">
            <a:avLst/>
          </a:prstGeom>
        </p:spPr>
      </p:pic>
      <p:pic>
        <p:nvPicPr>
          <p:cNvPr id="23" name="图片 22" descr="QR 代码&#10;&#10;描述已自动生成">
            <a:extLst>
              <a:ext uri="{FF2B5EF4-FFF2-40B4-BE49-F238E27FC236}">
                <a16:creationId xmlns:a16="http://schemas.microsoft.com/office/drawing/2014/main" id="{E1DD9199-C6C9-C30B-CC20-26C904E3D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488" y="156989"/>
            <a:ext cx="989825" cy="989825"/>
          </a:xfrm>
          <a:prstGeom prst="rect">
            <a:avLst/>
          </a:prstGeom>
        </p:spPr>
      </p:pic>
      <p:pic>
        <p:nvPicPr>
          <p:cNvPr id="24" name="图片 23" descr="徽标&#10;&#10;中度可信度描述已自动生成">
            <a:extLst>
              <a:ext uri="{FF2B5EF4-FFF2-40B4-BE49-F238E27FC236}">
                <a16:creationId xmlns:a16="http://schemas.microsoft.com/office/drawing/2014/main" id="{82DD30ED-BCB5-7443-138C-69A33F105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614" y="156989"/>
            <a:ext cx="732615" cy="975915"/>
          </a:xfrm>
          <a:prstGeom prst="rect">
            <a:avLst/>
          </a:prstGeom>
        </p:spPr>
      </p:pic>
      <p:pic>
        <p:nvPicPr>
          <p:cNvPr id="26" name="图片 25">
            <a:extLst>
              <a:ext uri="{FF2B5EF4-FFF2-40B4-BE49-F238E27FC236}">
                <a16:creationId xmlns:a16="http://schemas.microsoft.com/office/drawing/2014/main" id="{408D2BDA-45FB-3472-AA3B-2843DDC88E90}"/>
              </a:ext>
            </a:extLst>
          </p:cNvPr>
          <p:cNvPicPr>
            <a:picLocks noChangeAspect="1"/>
          </p:cNvPicPr>
          <p:nvPr/>
        </p:nvPicPr>
        <p:blipFill rotWithShape="1">
          <a:blip r:embed="rId7" cstate="screen">
            <a:duotone>
              <a:prstClr val="black"/>
              <a:srgbClr val="7E4BB5">
                <a:tint val="45000"/>
                <a:satMod val="400000"/>
              </a:srgbClr>
            </a:duotone>
            <a:extLst>
              <a:ext uri="{28A0092B-C50C-407E-A947-70E740481C1C}">
                <a14:useLocalDpi xmlns:a14="http://schemas.microsoft.com/office/drawing/2010/main"/>
              </a:ext>
            </a:extLst>
          </a:blip>
          <a:srcRect/>
          <a:stretch/>
        </p:blipFill>
        <p:spPr>
          <a:xfrm>
            <a:off x="10191458" y="139633"/>
            <a:ext cx="989825" cy="1072311"/>
          </a:xfrm>
          <a:prstGeom prst="rect">
            <a:avLst/>
          </a:prstGeom>
          <a:ln w="38100">
            <a:noFill/>
          </a:ln>
        </p:spPr>
      </p:pic>
      <p:grpSp>
        <p:nvGrpSpPr>
          <p:cNvPr id="28" name="组合 27">
            <a:extLst>
              <a:ext uri="{FF2B5EF4-FFF2-40B4-BE49-F238E27FC236}">
                <a16:creationId xmlns:a16="http://schemas.microsoft.com/office/drawing/2014/main" id="{93D896C5-AD00-E7E1-E06A-4FB3549AA7BF}"/>
              </a:ext>
            </a:extLst>
          </p:cNvPr>
          <p:cNvGrpSpPr/>
          <p:nvPr/>
        </p:nvGrpSpPr>
        <p:grpSpPr>
          <a:xfrm>
            <a:off x="0" y="6554286"/>
            <a:ext cx="12192000" cy="303713"/>
            <a:chOff x="-1" y="5554273"/>
            <a:chExt cx="12192000" cy="1303728"/>
          </a:xfrm>
        </p:grpSpPr>
        <p:sp>
          <p:nvSpPr>
            <p:cNvPr id="30" name="矩形 29">
              <a:extLst>
                <a:ext uri="{FF2B5EF4-FFF2-40B4-BE49-F238E27FC236}">
                  <a16:creationId xmlns:a16="http://schemas.microsoft.com/office/drawing/2014/main" id="{565BFFB3-883C-B820-F05E-A5FB8C1428B9}"/>
                </a:ext>
              </a:extLst>
            </p:cNvPr>
            <p:cNvSpPr/>
            <p:nvPr/>
          </p:nvSpPr>
          <p:spPr>
            <a:xfrm>
              <a:off x="-1" y="5554273"/>
              <a:ext cx="12192000" cy="1303727"/>
            </a:xfrm>
            <a:prstGeom prst="rect">
              <a:avLst/>
            </a:prstGeom>
            <a:solidFill>
              <a:srgbClr val="5C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1" name="矩形 30">
              <a:extLst>
                <a:ext uri="{FF2B5EF4-FFF2-40B4-BE49-F238E27FC236}">
                  <a16:creationId xmlns:a16="http://schemas.microsoft.com/office/drawing/2014/main" id="{B7047326-8E6F-E55D-5854-8AA174D2A9A0}"/>
                </a:ext>
              </a:extLst>
            </p:cNvPr>
            <p:cNvSpPr/>
            <p:nvPr/>
          </p:nvSpPr>
          <p:spPr>
            <a:xfrm>
              <a:off x="-1" y="5554273"/>
              <a:ext cx="12192000" cy="1303728"/>
            </a:xfrm>
            <a:prstGeom prst="rect">
              <a:avLst/>
            </a:prstGeom>
            <a:gradFill>
              <a:gsLst>
                <a:gs pos="0">
                  <a:srgbClr val="570D88"/>
                </a:gs>
                <a:gs pos="97000">
                  <a:srgbClr val="3D2DEB">
                    <a:alpha val="60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2" name="矩形 31">
              <a:extLst>
                <a:ext uri="{FF2B5EF4-FFF2-40B4-BE49-F238E27FC236}">
                  <a16:creationId xmlns:a16="http://schemas.microsoft.com/office/drawing/2014/main" id="{98AE753D-BF14-D6BE-1CC8-2946C5B15FBB}"/>
                </a:ext>
              </a:extLst>
            </p:cNvPr>
            <p:cNvSpPr/>
            <p:nvPr/>
          </p:nvSpPr>
          <p:spPr>
            <a:xfrm>
              <a:off x="0" y="5554273"/>
              <a:ext cx="12191999" cy="130372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33" name="矩形 32">
            <a:extLst>
              <a:ext uri="{FF2B5EF4-FFF2-40B4-BE49-F238E27FC236}">
                <a16:creationId xmlns:a16="http://schemas.microsoft.com/office/drawing/2014/main" id="{8C2E60E6-DFE4-3C3D-0680-63B35C124062}"/>
              </a:ext>
            </a:extLst>
          </p:cNvPr>
          <p:cNvSpPr/>
          <p:nvPr/>
        </p:nvSpPr>
        <p:spPr>
          <a:xfrm>
            <a:off x="-7552" y="6550347"/>
            <a:ext cx="12200623" cy="292735"/>
          </a:xfrm>
          <a:prstGeom prst="rect">
            <a:avLst/>
          </a:prstGeom>
          <a:solidFill>
            <a:srgbClr val="7E4BB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文本框 33">
            <a:extLst>
              <a:ext uri="{FF2B5EF4-FFF2-40B4-BE49-F238E27FC236}">
                <a16:creationId xmlns:a16="http://schemas.microsoft.com/office/drawing/2014/main" id="{D5BEDA03-0AFE-94D1-9F9A-4897DC596107}"/>
              </a:ext>
            </a:extLst>
          </p:cNvPr>
          <p:cNvSpPr txBox="1"/>
          <p:nvPr/>
        </p:nvSpPr>
        <p:spPr>
          <a:xfrm>
            <a:off x="409081" y="6514610"/>
            <a:ext cx="1100296" cy="369332"/>
          </a:xfrm>
          <a:prstGeom prst="rect">
            <a:avLst/>
          </a:prstGeom>
          <a:noFill/>
        </p:spPr>
        <p:txBody>
          <a:bodyPr wrap="square" rtlCol="0">
            <a:spAutoFit/>
          </a:bodyPr>
          <a:lstStyle/>
          <a:p>
            <a:r>
              <a:rPr lang="en-US" altLang="zh-CN" dirty="0">
                <a:solidFill>
                  <a:srgbClr val="FFE11D"/>
                </a:solidFill>
              </a:rPr>
              <a:t>2 min </a:t>
            </a:r>
            <a:endParaRPr lang="zh-CN" altLang="en-US" dirty="0">
              <a:solidFill>
                <a:srgbClr val="FFE11D"/>
              </a:solidFill>
            </a:endParaRPr>
          </a:p>
        </p:txBody>
      </p:sp>
      <p:sp>
        <p:nvSpPr>
          <p:cNvPr id="35" name="文本框 34">
            <a:extLst>
              <a:ext uri="{FF2B5EF4-FFF2-40B4-BE49-F238E27FC236}">
                <a16:creationId xmlns:a16="http://schemas.microsoft.com/office/drawing/2014/main" id="{F9B726E4-79E4-B120-B861-541C553F1C9B}"/>
              </a:ext>
            </a:extLst>
          </p:cNvPr>
          <p:cNvSpPr txBox="1"/>
          <p:nvPr/>
        </p:nvSpPr>
        <p:spPr>
          <a:xfrm>
            <a:off x="2036570" y="6512048"/>
            <a:ext cx="1761539" cy="369332"/>
          </a:xfrm>
          <a:prstGeom prst="rect">
            <a:avLst/>
          </a:prstGeom>
          <a:noFill/>
        </p:spPr>
        <p:txBody>
          <a:bodyPr wrap="square" rtlCol="0">
            <a:spAutoFit/>
          </a:bodyPr>
          <a:lstStyle>
            <a:defPPr>
              <a:defRPr lang="en-US"/>
            </a:defPPr>
            <a:lvl1pPr>
              <a:defRPr>
                <a:solidFill>
                  <a:srgbClr val="FFE11D"/>
                </a:solidFill>
              </a:defRPr>
            </a:lvl1pPr>
          </a:lstStyle>
          <a:p>
            <a:r>
              <a:rPr lang="en-US" altLang="zh-CN" dirty="0"/>
              <a:t>Background</a:t>
            </a:r>
            <a:endParaRPr lang="zh-CN" altLang="en-US" dirty="0"/>
          </a:p>
        </p:txBody>
      </p:sp>
      <p:sp>
        <p:nvSpPr>
          <p:cNvPr id="38" name="箭头: V 形 37">
            <a:extLst>
              <a:ext uri="{FF2B5EF4-FFF2-40B4-BE49-F238E27FC236}">
                <a16:creationId xmlns:a16="http://schemas.microsoft.com/office/drawing/2014/main" id="{3D729967-676F-83CC-ACC3-0A67F6B39901}"/>
              </a:ext>
            </a:extLst>
          </p:cNvPr>
          <p:cNvSpPr/>
          <p:nvPr/>
        </p:nvSpPr>
        <p:spPr>
          <a:xfrm>
            <a:off x="5674871" y="655147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文本框 38">
            <a:extLst>
              <a:ext uri="{FF2B5EF4-FFF2-40B4-BE49-F238E27FC236}">
                <a16:creationId xmlns:a16="http://schemas.microsoft.com/office/drawing/2014/main" id="{07A76A02-3CA0-ECAC-6C30-93CF3F89F6E8}"/>
              </a:ext>
            </a:extLst>
          </p:cNvPr>
          <p:cNvSpPr txBox="1"/>
          <p:nvPr/>
        </p:nvSpPr>
        <p:spPr>
          <a:xfrm>
            <a:off x="6201148" y="6500620"/>
            <a:ext cx="958559" cy="369332"/>
          </a:xfrm>
          <a:prstGeom prst="rect">
            <a:avLst/>
          </a:prstGeom>
          <a:noFill/>
        </p:spPr>
        <p:txBody>
          <a:bodyPr wrap="square" rtlCol="0">
            <a:spAutoFit/>
          </a:bodyPr>
          <a:lstStyle>
            <a:defPPr>
              <a:defRPr lang="en-US"/>
            </a:defPPr>
            <a:lvl1pPr>
              <a:defRPr b="1">
                <a:solidFill>
                  <a:srgbClr val="C7A7E1"/>
                </a:solidFill>
              </a:defRPr>
            </a:lvl1pPr>
          </a:lstStyle>
          <a:p>
            <a:r>
              <a:rPr lang="en-US" altLang="zh-CN" dirty="0"/>
              <a:t>Results</a:t>
            </a:r>
            <a:endParaRPr lang="zh-CN" altLang="en-US" dirty="0"/>
          </a:p>
        </p:txBody>
      </p:sp>
      <p:sp>
        <p:nvSpPr>
          <p:cNvPr id="41" name="文本框 40">
            <a:extLst>
              <a:ext uri="{FF2B5EF4-FFF2-40B4-BE49-F238E27FC236}">
                <a16:creationId xmlns:a16="http://schemas.microsoft.com/office/drawing/2014/main" id="{187427D5-C3E2-FBDD-F94D-5412BCB3D95B}"/>
              </a:ext>
            </a:extLst>
          </p:cNvPr>
          <p:cNvSpPr txBox="1"/>
          <p:nvPr/>
        </p:nvSpPr>
        <p:spPr>
          <a:xfrm>
            <a:off x="7806857" y="6506863"/>
            <a:ext cx="3188878" cy="369332"/>
          </a:xfrm>
          <a:prstGeom prst="rect">
            <a:avLst/>
          </a:prstGeom>
          <a:noFill/>
        </p:spPr>
        <p:txBody>
          <a:bodyPr wrap="square" rtlCol="0">
            <a:spAutoFit/>
          </a:bodyPr>
          <a:lstStyle/>
          <a:p>
            <a:r>
              <a:rPr lang="en-US" altLang="zh-CN" dirty="0">
                <a:solidFill>
                  <a:srgbClr val="FFE11D"/>
                </a:solidFill>
              </a:rPr>
              <a:t>Take-home messages</a:t>
            </a:r>
            <a:endParaRPr lang="zh-CN" altLang="en-US" dirty="0">
              <a:solidFill>
                <a:srgbClr val="FFE11D"/>
              </a:solidFill>
            </a:endParaRPr>
          </a:p>
        </p:txBody>
      </p:sp>
      <p:sp>
        <p:nvSpPr>
          <p:cNvPr id="43" name="箭头: V 形 42">
            <a:extLst>
              <a:ext uri="{FF2B5EF4-FFF2-40B4-BE49-F238E27FC236}">
                <a16:creationId xmlns:a16="http://schemas.microsoft.com/office/drawing/2014/main" id="{B7CDFD27-F884-C770-CC52-7752FE1C4953}"/>
              </a:ext>
            </a:extLst>
          </p:cNvPr>
          <p:cNvSpPr/>
          <p:nvPr/>
        </p:nvSpPr>
        <p:spPr>
          <a:xfrm>
            <a:off x="7244068" y="6549315"/>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箭头: V 形 43">
            <a:extLst>
              <a:ext uri="{FF2B5EF4-FFF2-40B4-BE49-F238E27FC236}">
                <a16:creationId xmlns:a16="http://schemas.microsoft.com/office/drawing/2014/main" id="{280A207B-8F81-31D8-30B3-D5CA9B9308C1}"/>
              </a:ext>
            </a:extLst>
          </p:cNvPr>
          <p:cNvSpPr/>
          <p:nvPr/>
        </p:nvSpPr>
        <p:spPr>
          <a:xfrm>
            <a:off x="3580453" y="654670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箭头: V 形 44">
            <a:extLst>
              <a:ext uri="{FF2B5EF4-FFF2-40B4-BE49-F238E27FC236}">
                <a16:creationId xmlns:a16="http://schemas.microsoft.com/office/drawing/2014/main" id="{CF91BE6C-51DB-CF81-8ADA-FDE41CB4411A}"/>
              </a:ext>
            </a:extLst>
          </p:cNvPr>
          <p:cNvSpPr/>
          <p:nvPr/>
        </p:nvSpPr>
        <p:spPr>
          <a:xfrm>
            <a:off x="1475775" y="6555116"/>
            <a:ext cx="332914" cy="291607"/>
          </a:xfrm>
          <a:prstGeom prst="chevron">
            <a:avLst/>
          </a:prstGeom>
          <a:solidFill>
            <a:srgbClr val="7E4BB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箭头: 五边形 46">
            <a:extLst>
              <a:ext uri="{FF2B5EF4-FFF2-40B4-BE49-F238E27FC236}">
                <a16:creationId xmlns:a16="http://schemas.microsoft.com/office/drawing/2014/main" id="{01618608-6CAA-F323-8B30-0E8CFB284FEE}"/>
              </a:ext>
            </a:extLst>
          </p:cNvPr>
          <p:cNvSpPr/>
          <p:nvPr/>
        </p:nvSpPr>
        <p:spPr>
          <a:xfrm rot="10800000">
            <a:off x="11613685" y="6561639"/>
            <a:ext cx="574765" cy="2780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A2F12DCA-CA7D-2E03-349B-9C8086A1E2A7}"/>
              </a:ext>
            </a:extLst>
          </p:cNvPr>
          <p:cNvSpPr txBox="1"/>
          <p:nvPr/>
        </p:nvSpPr>
        <p:spPr>
          <a:xfrm>
            <a:off x="11796513" y="6500620"/>
            <a:ext cx="418012" cy="400110"/>
          </a:xfrm>
          <a:prstGeom prst="rect">
            <a:avLst/>
          </a:prstGeom>
          <a:noFill/>
        </p:spPr>
        <p:txBody>
          <a:bodyPr wrap="square" rtlCol="0">
            <a:spAutoFit/>
          </a:bodyPr>
          <a:lstStyle/>
          <a:p>
            <a:r>
              <a:rPr lang="en-US" altLang="zh-CN" sz="2000" b="1" dirty="0">
                <a:solidFill>
                  <a:srgbClr val="FFE11D"/>
                </a:solidFill>
              </a:rPr>
              <a:t>9</a:t>
            </a:r>
            <a:endParaRPr lang="zh-CN" altLang="en-US" sz="2000" b="1" dirty="0">
              <a:solidFill>
                <a:srgbClr val="FFE11D"/>
              </a:solidFill>
            </a:endParaRPr>
          </a:p>
        </p:txBody>
      </p:sp>
      <p:pic>
        <p:nvPicPr>
          <p:cNvPr id="50" name="图形 49" descr="灯打开 轮廓">
            <a:extLst>
              <a:ext uri="{FF2B5EF4-FFF2-40B4-BE49-F238E27FC236}">
                <a16:creationId xmlns:a16="http://schemas.microsoft.com/office/drawing/2014/main" id="{9BFF17AB-1570-FF2A-9E41-5EE1198EA1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2667" y="1442342"/>
            <a:ext cx="812105" cy="812105"/>
          </a:xfrm>
          <a:prstGeom prst="rect">
            <a:avLst/>
          </a:prstGeom>
          <a:effectLst>
            <a:glow rad="139700">
              <a:schemeClr val="accent4">
                <a:satMod val="175000"/>
                <a:alpha val="40000"/>
              </a:schemeClr>
            </a:glow>
          </a:effectLst>
        </p:spPr>
      </p:pic>
      <p:sp>
        <p:nvSpPr>
          <p:cNvPr id="51" name="文本框 50">
            <a:extLst>
              <a:ext uri="{FF2B5EF4-FFF2-40B4-BE49-F238E27FC236}">
                <a16:creationId xmlns:a16="http://schemas.microsoft.com/office/drawing/2014/main" id="{E6071E87-8BB6-F746-F286-658AD3C27766}"/>
              </a:ext>
            </a:extLst>
          </p:cNvPr>
          <p:cNvSpPr txBox="1"/>
          <p:nvPr/>
        </p:nvSpPr>
        <p:spPr>
          <a:xfrm>
            <a:off x="4096195" y="6506970"/>
            <a:ext cx="2050454" cy="369332"/>
          </a:xfrm>
          <a:prstGeom prst="rect">
            <a:avLst/>
          </a:prstGeom>
          <a:noFill/>
        </p:spPr>
        <p:txBody>
          <a:bodyPr wrap="square" rtlCol="0">
            <a:spAutoFit/>
          </a:bodyPr>
          <a:lstStyle/>
          <a:p>
            <a:r>
              <a:rPr lang="en-US" altLang="zh-CN" dirty="0">
                <a:solidFill>
                  <a:srgbClr val="FFE11D"/>
                </a:solidFill>
              </a:rPr>
              <a:t>Methodology</a:t>
            </a:r>
            <a:endParaRPr lang="zh-CN" altLang="en-US" dirty="0">
              <a:solidFill>
                <a:srgbClr val="FFE11D"/>
              </a:solidFill>
            </a:endParaRPr>
          </a:p>
        </p:txBody>
      </p:sp>
    </p:spTree>
    <p:extLst>
      <p:ext uri="{BB962C8B-B14F-4D97-AF65-F5344CB8AC3E}">
        <p14:creationId xmlns:p14="http://schemas.microsoft.com/office/powerpoint/2010/main" val="1705463701"/>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8142</TotalTime>
  <Words>1607</Words>
  <Application>Microsoft Office PowerPoint</Application>
  <PresentationFormat>宽屏</PresentationFormat>
  <Paragraphs>299</Paragraphs>
  <Slides>14</Slides>
  <Notes>14</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14</vt:i4>
      </vt:variant>
    </vt:vector>
  </HeadingPairs>
  <TitlesOfParts>
    <vt:vector size="27" baseType="lpstr">
      <vt:lpstr>Arial Unicode MS</vt:lpstr>
      <vt:lpstr>Söhne</vt:lpstr>
      <vt:lpstr>STIX-Italic</vt:lpstr>
      <vt:lpstr>STIX-Regular</vt:lpstr>
      <vt:lpstr>等线</vt:lpstr>
      <vt:lpstr>Arial</vt:lpstr>
      <vt:lpstr>Calibri</vt:lpstr>
      <vt:lpstr>Calibri Light</vt:lpstr>
      <vt:lpstr>Open Sans</vt:lpstr>
      <vt:lpstr>Source Sans Pro SemiBold</vt:lpstr>
      <vt:lpstr>Wingdings</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hou ying</dc:creator>
  <cp:lastModifiedBy>hou ying</cp:lastModifiedBy>
  <cp:revision>26</cp:revision>
  <cp:lastPrinted>2023-04-20T13:26:14Z</cp:lastPrinted>
  <dcterms:created xsi:type="dcterms:W3CDTF">2023-03-28T09:43:16Z</dcterms:created>
  <dcterms:modified xsi:type="dcterms:W3CDTF">2023-04-25T15:40:33Z</dcterms:modified>
</cp:coreProperties>
</file>