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  <p:sldMasterId id="2147483672" r:id="rId3"/>
    <p:sldMasterId id="2147483674" r:id="rId4"/>
  </p:sldMasterIdLst>
  <p:notesMasterIdLst>
    <p:notesMasterId r:id="rId15"/>
  </p:notesMasterIdLst>
  <p:sldIdLst>
    <p:sldId id="256" r:id="rId5"/>
    <p:sldId id="257" r:id="rId6"/>
    <p:sldId id="427" r:id="rId7"/>
    <p:sldId id="440" r:id="rId8"/>
    <p:sldId id="441" r:id="rId9"/>
    <p:sldId id="258" r:id="rId10"/>
    <p:sldId id="429" r:id="rId11"/>
    <p:sldId id="263" r:id="rId12"/>
    <p:sldId id="443" r:id="rId13"/>
    <p:sldId id="444" r:id="rId14"/>
  </p:sldIdLst>
  <p:sldSz cx="12192000" cy="6858000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D1A4B0-D059-4531-B1F4-BBF47D262BF4}" type="datetimeFigureOut">
              <a:rPr lang="en-US"/>
              <a:pPr>
                <a:defRPr/>
              </a:pPr>
              <a:t>20-Apr-23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DC0525-1E9A-4E75-B46C-F893A014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704850"/>
            <a:ext cx="6257925" cy="35194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Good afternoon – I offer my regrets for not being here in person. I had fully intended to travel, but family circumstances have prevented me from making the trip. Hopefully, you’ll still find this a useful update on the collective efforts between NOAA’s National Geodetic Survey and the Technical University of Munich.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53E0E-E9E2-4375-9E58-CCC69DDBB3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summarize pertinent aspects of the underlying techniques, the updated data and the results of that thus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5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855913" y="512763"/>
            <a:ext cx="4567237" cy="256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underlying techniques were developed TUM and are summarized in previous presentations and papers.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00AFC6D0-44D5-4EB7-828F-6F464F83D79A}" type="slidenum">
              <a:rPr lang="en-GB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Partitions are developed in variable sizes based on the availability of data coverage. As is seen above, the GRAV-D coverage was somewhat limited over the Conterminous United States.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00AFC6D0-44D5-4EB7-828F-6F464F83D79A}" type="slidenum">
              <a:rPr lang="en-GB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072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cap is effectively used to reduce edge effects and blend adjacent partition solutions.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289">
              <a:defRPr/>
            </a:pPr>
            <a:fld id="{00AFC6D0-44D5-4EB7-828F-6F464F83D79A}" type="slidenum">
              <a:rPr lang="en-GB">
                <a:solidFill>
                  <a:prstClr val="black"/>
                </a:solidFill>
                <a:latin typeface="Calibri"/>
              </a:rPr>
              <a:pPr defTabSz="942289">
                <a:defRPr/>
              </a:pPr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3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Additionally, there were artifacts introduced into the solutions of the various aerogravity campaigns. Improved and more consistent processing techniques have significantly improved the overall quality of the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GRAV-D collection is nearly complete now and should finish by the end of 2023. A sufficient amount of data is available to re-do the previous analysis. More notably though, the re-processing of the data has significantly improved the accuracy and consistency of the resulting aerogravity grids.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In an effort to push the envelope, modeling was attempted at higher degrees (5359) than previous modeling (2700). The model fits the data pretty well (mean=1.192533154764726E-3 mGal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/>
              <a:t> std= 0.036471002062511124mGal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n-US"/>
              <a:t>min= -8.2091659267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/>
              <a:t>max= 8.0893965422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)except only 10,706 points shows relatively large (&gt;1mGal) residuals. And most of them are along edges with only a few them in the mountain areas.</a:t>
            </a:r>
            <a:endParaRPr/>
          </a:p>
        </p:txBody>
      </p:sp>
      <p:sp>
        <p:nvSpPr>
          <p:cNvPr id="233" name="Google Shape;233;p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DC0525-1E9A-4E75-B46C-F893A0145B7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E1933-727F-41BA-865B-376A9C363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6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9C372-CCF9-4643-BF51-FBA97B614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0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AC953-54ED-4B6A-8263-CA8A63386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40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25454" y="1296001"/>
            <a:ext cx="1134533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5451" y="1978720"/>
            <a:ext cx="11345332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867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1130180" y="6408271"/>
            <a:ext cx="766981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22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9999" y="911999"/>
            <a:ext cx="11712000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ABA6EC42-5578-438A-88D3-DFA9BD3EC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6000" y="6413646"/>
            <a:ext cx="864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467">
                <a:solidFill>
                  <a:schemeClr val="bg1">
                    <a:lumMod val="50000"/>
                  </a:schemeClr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3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40000" y="1656000"/>
            <a:ext cx="11712000" cy="4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912000"/>
            <a:ext cx="11712000" cy="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61333D9-3ED9-4F08-BB2D-337B41932C8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3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240000" y="912000"/>
            <a:ext cx="5760000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6192000" y="912000"/>
            <a:ext cx="5760000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3268DF-08AD-4004-BD45-043B3FB37BD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0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92000" y="1680000"/>
            <a:ext cx="5760000" cy="45840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867"/>
            </a:lvl1pPr>
          </a:lstStyle>
          <a:p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7" hasCustomPrompt="1"/>
          </p:nvPr>
        </p:nvSpPr>
        <p:spPr>
          <a:xfrm>
            <a:off x="240000" y="1680000"/>
            <a:ext cx="5760000" cy="4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912000"/>
            <a:ext cx="11712000" cy="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C01671-3FEF-41D8-84D0-D5B808C78D4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19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1680001"/>
            <a:ext cx="12192000" cy="4647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333">
              <a:latin typeface="Arial" pitchFamily="34" charset="0"/>
            </a:endParaRP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92000" y="1680000"/>
            <a:ext cx="5760000" cy="45840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867"/>
            </a:lvl1pPr>
          </a:lstStyle>
          <a:p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17" hasCustomPrompt="1"/>
          </p:nvPr>
        </p:nvSpPr>
        <p:spPr>
          <a:xfrm>
            <a:off x="240000" y="1680000"/>
            <a:ext cx="5760000" cy="4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912000"/>
            <a:ext cx="11712000" cy="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A0B091-D897-48DF-8B22-D22B0E2E75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20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1680000"/>
            <a:ext cx="12192000" cy="464640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912000"/>
            <a:ext cx="11712000" cy="6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F33875-7AC2-4CD3-8D2A-E02F3CEC7BA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29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912000"/>
            <a:ext cx="12192000" cy="541440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40000" y="144001"/>
            <a:ext cx="10644571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DB4E1A-6993-4BE1-B5FA-602F11BA09C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2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621D-B3D1-422D-955B-1C2DBCF4F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0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6FB8-545A-4751-9156-76485D11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7ED1-32F4-4695-864F-3D6AF1CD9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FCFE3-3DE0-4D9C-9184-3998040D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27518-E41A-445E-8A23-8E4626402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8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997D-4528-4AE6-A38E-B087B1510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D6F02-B1F6-446A-8B71-1E9EDCD8C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0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272E1-1169-4B87-B618-068E45B76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0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wmf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D5CDFA-A458-450F-893B-6DE860C46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8251FB-A298-4BF4-9AFA-C493FE6E7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6" name="Picture 16" descr="tum_fpf_ppt_h2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blipFill dpi="0" rotWithShape="1">
              <a:blip r:embed="rId4">
                <a:alphaModFix amt="94000"/>
              </a:blip>
              <a:srcRect/>
              <a:stretch>
                <a:fillRect/>
              </a:stretch>
            </a:blipFill>
          </p:spPr>
        </p:pic>
        <p:sp>
          <p:nvSpPr>
            <p:cNvPr id="2" name="Rechteck 1"/>
            <p:cNvSpPr/>
            <p:nvPr userDrawn="1"/>
          </p:nvSpPr>
          <p:spPr>
            <a:xfrm>
              <a:off x="7848600" y="99060"/>
              <a:ext cx="974974" cy="403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7" name="Rechteck 6"/>
            <p:cNvSpPr/>
            <p:nvPr userDrawn="1"/>
          </p:nvSpPr>
          <p:spPr>
            <a:xfrm>
              <a:off x="311162" y="4785360"/>
              <a:ext cx="776854" cy="35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</p:grpSp>
      <p:sp>
        <p:nvSpPr>
          <p:cNvPr id="8" name="Rechteck 7"/>
          <p:cNvSpPr/>
          <p:nvPr userDrawn="1"/>
        </p:nvSpPr>
        <p:spPr>
          <a:xfrm>
            <a:off x="0" y="691200"/>
            <a:ext cx="12192000" cy="56352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5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4" t="25243" r="9878" b="38905"/>
          <a:stretch/>
        </p:blipFill>
        <p:spPr>
          <a:xfrm>
            <a:off x="0" y="691200"/>
            <a:ext cx="12192000" cy="5635200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0" y="691200"/>
            <a:ext cx="12192000" cy="56352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35103" y="178816"/>
            <a:ext cx="806365" cy="424688"/>
          </a:xfrm>
          <a:prstGeom prst="rect">
            <a:avLst/>
          </a:prstGeom>
        </p:spPr>
      </p:pic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59283" y="366779"/>
            <a:ext cx="30090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1600" dirty="0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  <a:t>Technical University </a:t>
            </a:r>
            <a:r>
              <a:rPr lang="de-DE" sz="1600" dirty="0" err="1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  <a:t>of</a:t>
            </a:r>
            <a:r>
              <a:rPr lang="de-DE" sz="1600" dirty="0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  <a:t> </a:t>
            </a:r>
            <a:r>
              <a:rPr lang="de-DE" sz="1600" dirty="0" err="1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  <a:t>Munich</a:t>
            </a:r>
            <a:endParaRPr lang="de-DE" sz="1600" dirty="0">
              <a:solidFill>
                <a:srgbClr val="074FB0"/>
              </a:solidFill>
              <a:latin typeface="TUM Neue Helvetica 55 Regular" pitchFamily="34" charset="0"/>
              <a:cs typeface="+mn-cs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 userDrawn="1"/>
        </p:nvSpPr>
        <p:spPr bwMode="auto">
          <a:xfrm>
            <a:off x="1426635" y="6367831"/>
            <a:ext cx="5613400" cy="5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2400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  <a:t>Institute of Astronomical and Physical Geodesy</a:t>
            </a:r>
            <a:br>
              <a:rPr lang="de-DE" sz="1600" dirty="0">
                <a:solidFill>
                  <a:srgbClr val="074FB0"/>
                </a:solidFill>
                <a:latin typeface="TUM Neue Helvetica 55 Regular" pitchFamily="34" charset="0"/>
                <a:cs typeface="+mn-cs"/>
              </a:rPr>
            </a:br>
            <a:r>
              <a:rPr lang="de-DE" sz="1600" dirty="0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Univ.-Prof. </a:t>
            </a:r>
            <a:r>
              <a:rPr lang="de-DE" sz="1600" dirty="0" err="1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Dr.techn</a:t>
            </a:r>
            <a:r>
              <a:rPr lang="de-DE" sz="1600" dirty="0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. </a:t>
            </a:r>
            <a:r>
              <a:rPr lang="de-DE" sz="1600" dirty="0" err="1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Mag.rer.nat</a:t>
            </a:r>
            <a:r>
              <a:rPr lang="de-DE" sz="1600" dirty="0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. Roland </a:t>
            </a:r>
            <a:r>
              <a:rPr lang="de-DE" sz="1600" dirty="0" err="1">
                <a:solidFill>
                  <a:srgbClr val="808080"/>
                </a:solidFill>
                <a:latin typeface="TUM Neue Helvetica 55 Regular" pitchFamily="34" charset="0"/>
                <a:cs typeface="+mn-cs"/>
              </a:rPr>
              <a:t>Pail</a:t>
            </a:r>
            <a:endParaRPr lang="de-DE" sz="1600" dirty="0">
              <a:solidFill>
                <a:srgbClr val="808080"/>
              </a:solidFill>
              <a:latin typeface="TUM Neue Helvetica 55 Regular" pitchFamily="34" charset="0"/>
              <a:cs typeface="+mn-cs"/>
            </a:endParaRPr>
          </a:p>
        </p:txBody>
      </p:sp>
      <p:sp>
        <p:nvSpPr>
          <p:cNvPr id="16" name="Textfeld 15"/>
          <p:cNvSpPr txBox="1"/>
          <p:nvPr userDrawn="1"/>
        </p:nvSpPr>
        <p:spPr>
          <a:xfrm>
            <a:off x="0" y="6223750"/>
            <a:ext cx="153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sz="4000" dirty="0">
                <a:solidFill>
                  <a:srgbClr val="074FB0"/>
                </a:solidFill>
                <a:latin typeface="Arial" pitchFamily="34" charset="0"/>
                <a:cs typeface="Arial" pitchFamily="34" charset="0"/>
              </a:rPr>
              <a:t>IAPG</a:t>
            </a:r>
          </a:p>
        </p:txBody>
      </p:sp>
    </p:spTree>
    <p:extLst>
      <p:ext uri="{BB962C8B-B14F-4D97-AF65-F5344CB8AC3E}">
        <p14:creationId xmlns:p14="http://schemas.microsoft.com/office/powerpoint/2010/main" val="122668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933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34945" indent="-234945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80472" indent="-245527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17533" indent="-237061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952476" indent="-234945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Picture 16" descr="tum_fpf_ppt_h2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blipFill dpi="0" rotWithShape="1">
              <a:blip r:embed="rId10">
                <a:alphaModFix amt="94000"/>
              </a:blip>
              <a:srcRect/>
              <a:stretch>
                <a:fillRect/>
              </a:stretch>
            </a:blipFill>
          </p:spPr>
        </p:pic>
        <p:sp>
          <p:nvSpPr>
            <p:cNvPr id="9" name="Rechteck 8"/>
            <p:cNvSpPr/>
            <p:nvPr userDrawn="1"/>
          </p:nvSpPr>
          <p:spPr>
            <a:xfrm>
              <a:off x="7848600" y="99060"/>
              <a:ext cx="974974" cy="403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311162" y="4785360"/>
              <a:ext cx="776854" cy="358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de-DE" dirty="0"/>
            </a:p>
          </p:txBody>
        </p:sp>
      </p:grpSp>
      <p:pic>
        <p:nvPicPr>
          <p:cNvPr id="12" name="Bild 8" descr="20150416 tum logo blau png final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135103" y="178816"/>
            <a:ext cx="806365" cy="424688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0" y="6223750"/>
            <a:ext cx="153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de-DE" sz="4000" dirty="0">
                <a:solidFill>
                  <a:srgbClr val="074FB0"/>
                </a:solidFill>
                <a:latin typeface="Arial" pitchFamily="34" charset="0"/>
                <a:cs typeface="Arial" pitchFamily="34" charset="0"/>
              </a:rPr>
              <a:t>IAPG</a:t>
            </a:r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135103" y="6410519"/>
            <a:ext cx="806365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467">
                <a:solidFill>
                  <a:schemeClr val="tx1"/>
                </a:solidFill>
                <a:latin typeface="TUM Neue Helvetica 55 Regular" panose="020B0604020202020204" pitchFamily="34" charset="0"/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76000" y="6413646"/>
            <a:ext cx="864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467">
                <a:solidFill>
                  <a:schemeClr val="bg1">
                    <a:lumMod val="50000"/>
                  </a:schemeClr>
                </a:solidFill>
                <a:latin typeface="TUM Neue Helvetica 55 Regular" panose="020B0604020202020204" pitchFamily="34" charset="0"/>
              </a:defRPr>
            </a:lvl1pPr>
          </a:lstStyle>
          <a:p>
            <a:r>
              <a:rPr lang="en-US"/>
              <a:t>EGU General Assembly 2023                                                                                23-28 April 2023   Vienna, Austria</a:t>
            </a:r>
            <a:endParaRPr lang="en-US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1EA9814-5AA7-4DD3-8F81-C6AA407CAA3A}"/>
              </a:ext>
            </a:extLst>
          </p:cNvPr>
          <p:cNvSpPr/>
          <p:nvPr userDrawn="1"/>
        </p:nvSpPr>
        <p:spPr>
          <a:xfrm>
            <a:off x="0" y="691200"/>
            <a:ext cx="12192000" cy="56352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92907E4-E7C1-42B4-AE84-929F9461D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64" t="25243" r="9878" b="38905"/>
          <a:stretch/>
        </p:blipFill>
        <p:spPr>
          <a:xfrm>
            <a:off x="0" y="691200"/>
            <a:ext cx="12192000" cy="563520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6BABCD5E-3132-492E-8C39-4B35D05BDBC7}"/>
              </a:ext>
            </a:extLst>
          </p:cNvPr>
          <p:cNvSpPr/>
          <p:nvPr userDrawn="1"/>
        </p:nvSpPr>
        <p:spPr>
          <a:xfrm>
            <a:off x="0" y="691200"/>
            <a:ext cx="12192000" cy="5635200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161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3333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234945" indent="-234945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80472" indent="-245527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17533" indent="-237061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952476" indent="-23494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geodesy.noaa.gov/" TargetMode="External"/><Relationship Id="rId5" Type="http://schemas.openxmlformats.org/officeDocument/2006/relationships/hyperlink" Target="mailto:dan.roman@noaa.gov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eader Slid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Paper EGU-3363: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Integrating NGS GRAV-D Gravity Observations into High-Resolution Global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Daniel Roman</a:t>
            </a:r>
            <a:r>
              <a:rPr lang="en-US" dirty="0"/>
              <a:t>, </a:t>
            </a:r>
            <a:r>
              <a:rPr lang="en-US" dirty="0" err="1"/>
              <a:t>Xiaopeng</a:t>
            </a:r>
            <a:r>
              <a:rPr lang="en-US" dirty="0"/>
              <a:t> Li, Philipp </a:t>
            </a:r>
            <a:r>
              <a:rPr lang="en-US" dirty="0" err="1"/>
              <a:t>Zingerle</a:t>
            </a:r>
            <a:r>
              <a:rPr lang="en-US" dirty="0"/>
              <a:t>, Martin </a:t>
            </a:r>
            <a:r>
              <a:rPr lang="en-US" dirty="0" err="1"/>
              <a:t>Willberg</a:t>
            </a:r>
            <a:r>
              <a:rPr lang="en-US" dirty="0"/>
              <a:t>, and Roland Pail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FCC21CB-A4B3-4E88-AB61-BA56A6443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2"/>
    </mc:Choice>
    <mc:Fallback>
      <p:transition spd="slow" advTm="4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2A18-2B0A-4827-AB2D-B3C11432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086D0-AC33-46BC-9553-A914D7010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66294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dirty="0"/>
              <a:t>Questions?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Dr. Daniel R. Roman</a:t>
            </a:r>
          </a:p>
          <a:p>
            <a:pPr marL="0" indent="0" algn="ctr">
              <a:buNone/>
            </a:pPr>
            <a:r>
              <a:rPr lang="en-US" dirty="0"/>
              <a:t>Senior Advisor for Geodesy</a:t>
            </a:r>
          </a:p>
          <a:p>
            <a:pPr marL="0" indent="0" algn="ctr">
              <a:buNone/>
            </a:pPr>
            <a:r>
              <a:rPr lang="en-US" dirty="0"/>
              <a:t>NOAA’s National Geodetic Survey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dan.roman@noaa.gov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6"/>
              </a:rPr>
              <a:t>https://geodesy.noaa.gov/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F9F51-8D81-4F30-A19B-7180759B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79931-9A13-4A84-BC78-0BB04D5A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0AE72-F5C1-488A-AB00-575D3BCE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9A9393-00A4-4B86-B456-4A684FF74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752600"/>
            <a:ext cx="4932641" cy="3811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A2498-75AB-491B-A8EB-B3841EDCA510}"/>
              </a:ext>
            </a:extLst>
          </p:cNvPr>
          <p:cNvSpPr txBox="1"/>
          <p:nvPr/>
        </p:nvSpPr>
        <p:spPr>
          <a:xfrm>
            <a:off x="7239000" y="5564186"/>
            <a:ext cx="382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Model will be GEOID2022 Alfa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9D81CB-E3B0-439F-96FE-F03669A20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0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68"/>
    </mc:Choice>
    <mc:Fallback>
      <p:transition spd="slow" advTm="4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2B09-9F9D-4B9C-BBF5-71D289B9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BB872-94BB-48B8-9F9A-ADD18C505F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Recap of previous  work</a:t>
            </a:r>
          </a:p>
          <a:p>
            <a:endParaRPr lang="en-US" dirty="0"/>
          </a:p>
          <a:p>
            <a:r>
              <a:rPr lang="en-US" dirty="0"/>
              <a:t>Latest GRAV-D data</a:t>
            </a:r>
          </a:p>
          <a:p>
            <a:endParaRPr lang="en-US" dirty="0"/>
          </a:p>
          <a:p>
            <a:r>
              <a:rPr lang="en-US" dirty="0"/>
              <a:t>Results from Integration</a:t>
            </a:r>
          </a:p>
          <a:p>
            <a:endParaRPr lang="en-US" dirty="0"/>
          </a:p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0C3B7-031B-4BBE-AF97-79E682178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722437"/>
            <a:ext cx="5384800" cy="4525963"/>
          </a:xfrm>
        </p:spPr>
        <p:txBody>
          <a:bodyPr/>
          <a:lstStyle/>
          <a:p>
            <a:r>
              <a:rPr lang="en-US" sz="2000" dirty="0"/>
              <a:t>EGU General Assembly 2023</a:t>
            </a:r>
          </a:p>
          <a:p>
            <a:r>
              <a:rPr lang="en-US" sz="2000" dirty="0"/>
              <a:t>23-28 April 2023</a:t>
            </a:r>
          </a:p>
          <a:p>
            <a:r>
              <a:rPr lang="en-US" sz="2000" dirty="0"/>
              <a:t>Vienna, Austria</a:t>
            </a:r>
          </a:p>
          <a:p>
            <a:endParaRPr lang="en-US" sz="2000" dirty="0"/>
          </a:p>
          <a:p>
            <a:r>
              <a:rPr lang="en-US" sz="2000" dirty="0"/>
              <a:t>Session: </a:t>
            </a:r>
            <a:r>
              <a:rPr lang="en-US" sz="2000" u="sng" dirty="0"/>
              <a:t>G1.5</a:t>
            </a:r>
          </a:p>
          <a:p>
            <a:r>
              <a:rPr lang="en-US" sz="2000" dirty="0"/>
              <a:t>Session title: </a:t>
            </a:r>
            <a:r>
              <a:rPr lang="en-US" sz="2000" u="sng" dirty="0"/>
              <a:t>Recent Developments in Geodetic Theory and Gravity Field Estimation </a:t>
            </a:r>
          </a:p>
          <a:p>
            <a:r>
              <a:rPr lang="en-US" sz="2000" dirty="0"/>
              <a:t>Convener: </a:t>
            </a:r>
            <a:r>
              <a:rPr lang="en-US" sz="2000" u="sng" dirty="0"/>
              <a:t>Petr </a:t>
            </a:r>
            <a:r>
              <a:rPr lang="en-US" sz="2000" u="sng" dirty="0" err="1"/>
              <a:t>Holota</a:t>
            </a:r>
            <a:r>
              <a:rPr lang="en-US" sz="2000" u="sng" dirty="0"/>
              <a:t> </a:t>
            </a:r>
          </a:p>
          <a:p>
            <a:r>
              <a:rPr lang="en-US" sz="2000" dirty="0"/>
              <a:t>Co-conveners: </a:t>
            </a:r>
            <a:r>
              <a:rPr lang="en-US" sz="2000" u="sng" dirty="0"/>
              <a:t>Hussein Abd-</a:t>
            </a:r>
            <a:r>
              <a:rPr lang="en-US" sz="2000" u="sng" dirty="0" err="1"/>
              <a:t>Elmotaal</a:t>
            </a:r>
            <a:r>
              <a:rPr lang="en-US" sz="2000" u="sng" dirty="0"/>
              <a:t>, Nico </a:t>
            </a:r>
            <a:r>
              <a:rPr lang="en-US" sz="2000" u="sng" dirty="0" err="1"/>
              <a:t>Sneeuw</a:t>
            </a:r>
            <a:r>
              <a:rPr lang="en-US" sz="2000" u="sng" dirty="0"/>
              <a:t>, </a:t>
            </a:r>
            <a:r>
              <a:rPr lang="en-US" sz="2000" u="sng" dirty="0" err="1"/>
              <a:t>Xiaopeng</a:t>
            </a:r>
            <a:r>
              <a:rPr lang="en-US" sz="2000" u="sng" dirty="0"/>
              <a:t> Li, Robert </a:t>
            </a:r>
            <a:r>
              <a:rPr lang="en-US" sz="2000" u="sng" dirty="0" err="1"/>
              <a:t>Cunderlik</a:t>
            </a:r>
            <a:r>
              <a:rPr lang="en-US" sz="2000" u="sng" dirty="0"/>
              <a:t>, Georgios </a:t>
            </a:r>
            <a:r>
              <a:rPr lang="en-US" sz="2000" u="sng" dirty="0" err="1"/>
              <a:t>Panou</a:t>
            </a:r>
            <a:r>
              <a:rPr lang="en-US" sz="2000" u="sng" dirty="0"/>
              <a:t>, Lisa </a:t>
            </a:r>
            <a:r>
              <a:rPr lang="en-US" sz="2000" u="sng" dirty="0" err="1"/>
              <a:t>Dalheimer</a:t>
            </a:r>
            <a:endParaRPr lang="en-US" sz="2000" u="sng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FAAA0-0ED0-4844-AF8E-5CD0181A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Session G 1.5                                                                 26 April 2023   1400-1800 CEST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3E518-5842-4B8E-A690-3C2D0A46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752D6-D02D-4101-937C-A11BE137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D7ED1-32F4-4695-864F-3D6AF1CD9F1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585CE80-39B4-4B03-A5BD-4A93264AC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3"/>
    </mc:Choice>
    <mc:Fallback>
      <p:transition spd="slow" advTm="1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25450" y="2198434"/>
            <a:ext cx="11443511" cy="1781241"/>
          </a:xfrm>
        </p:spPr>
        <p:txBody>
          <a:bodyPr/>
          <a:lstStyle/>
          <a:p>
            <a:pPr>
              <a:lnSpc>
                <a:spcPts val="5333"/>
              </a:lnSpc>
              <a:spcBef>
                <a:spcPts val="1600"/>
              </a:spcBef>
            </a:pPr>
            <a:r>
              <a:rPr lang="en-US" sz="4267" dirty="0">
                <a:effectLst>
                  <a:glow rad="88900">
                    <a:schemeClr val="bg1">
                      <a:alpha val="8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Integrating NGS GRAV-D gravity observations into high-resolution global models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5450" y="4286574"/>
            <a:ext cx="11443511" cy="7356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sz="2400" b="1" i="1" u="sng" dirty="0">
                <a:solidFill>
                  <a:prstClr val="black"/>
                </a:solidFill>
                <a:effectLst>
                  <a:glow rad="114300">
                    <a:prstClr val="white">
                      <a:alpha val="70000"/>
                    </a:prstClr>
                  </a:glow>
                </a:effectLst>
                <a:latin typeface="Arial"/>
              </a:rPr>
              <a:t>Philipp Zingerle</a:t>
            </a:r>
            <a:r>
              <a:rPr lang="en-US" sz="2400" i="1" dirty="0">
                <a:solidFill>
                  <a:prstClr val="black"/>
                </a:solidFill>
                <a:effectLst>
                  <a:glow rad="114300">
                    <a:prstClr val="white">
                      <a:alpha val="70000"/>
                    </a:prstClr>
                  </a:glow>
                </a:effectLst>
                <a:latin typeface="Arial"/>
              </a:rPr>
              <a:t>, Martin Willberg, Roland Pail</a:t>
            </a:r>
            <a:endParaRPr lang="en-US" sz="2400" dirty="0">
              <a:solidFill>
                <a:prstClr val="black"/>
              </a:solidFill>
              <a:effectLst>
                <a:glow rad="114300">
                  <a:prstClr val="white">
                    <a:alpha val="70000"/>
                  </a:prstClr>
                </a:glow>
              </a:effectLst>
              <a:latin typeface="Arial"/>
            </a:endParaRPr>
          </a:p>
          <a:p>
            <a:pPr defTabSz="1219170"/>
            <a:r>
              <a:rPr lang="en-US" sz="1867" dirty="0">
                <a:solidFill>
                  <a:prstClr val="black"/>
                </a:solidFill>
                <a:effectLst>
                  <a:glow rad="114300">
                    <a:prstClr val="white">
                      <a:alpha val="70000"/>
                    </a:prstClr>
                  </a:glow>
                </a:effectLst>
                <a:latin typeface="Arial"/>
              </a:rPr>
              <a:t>Institute of Astronomical and Physical Geodesy, Technical University of Munich, Germany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EC6A6D9-28FA-49BF-8F90-F236938FA00A}"/>
              </a:ext>
            </a:extLst>
          </p:cNvPr>
          <p:cNvSpPr txBox="1">
            <a:spLocks noChangeArrowheads="1"/>
          </p:cNvSpPr>
          <p:nvPr/>
        </p:nvSpPr>
        <p:spPr>
          <a:xfrm>
            <a:off x="425450" y="5044787"/>
            <a:ext cx="11443511" cy="73566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it-IT" sz="2400" i="1" dirty="0">
                <a:solidFill>
                  <a:prstClr val="black"/>
                </a:solidFill>
                <a:effectLst>
                  <a:glow rad="114300">
                    <a:prstClr val="white">
                      <a:alpha val="70000"/>
                    </a:prstClr>
                  </a:glow>
                </a:effectLst>
                <a:latin typeface="Arial"/>
              </a:rPr>
              <a:t>Xiaopeng Li, Daniel R. Roman</a:t>
            </a:r>
          </a:p>
          <a:p>
            <a:pPr defTabSz="1219170"/>
            <a:r>
              <a:rPr lang="en-US" sz="1867" dirty="0">
                <a:solidFill>
                  <a:prstClr val="black"/>
                </a:solidFill>
                <a:effectLst>
                  <a:glow rad="114300">
                    <a:prstClr val="white">
                      <a:alpha val="70000"/>
                    </a:prstClr>
                  </a:glow>
                </a:effectLst>
                <a:latin typeface="Arial"/>
              </a:rPr>
              <a:t>NOAA National Geodetic Survey, 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2DF41D-F8D3-8551-07DF-551BB5F9A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93" y="153249"/>
            <a:ext cx="1046248" cy="4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C0A3D27-9D0F-1EBC-960F-F2F0777E7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1153"/>
          <a:stretch/>
        </p:blipFill>
        <p:spPr bwMode="auto">
          <a:xfrm>
            <a:off x="10464060" y="153249"/>
            <a:ext cx="480789" cy="4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7E9933-C546-4086-B9F7-FFA4AD4EF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43"/>
    </mc:Choice>
    <mc:Fallback>
      <p:transition spd="slow" advTm="2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">
            <a:extLst>
              <a:ext uri="{FF2B5EF4-FFF2-40B4-BE49-F238E27FC236}">
                <a16:creationId xmlns:a16="http://schemas.microsoft.com/office/drawing/2014/main" id="{321A76FD-6274-4CDE-BBC2-A81EBA38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144001"/>
            <a:ext cx="10644571" cy="506998"/>
          </a:xfrm>
        </p:spPr>
        <p:txBody>
          <a:bodyPr/>
          <a:lstStyle/>
          <a:p>
            <a:r>
              <a:rPr lang="en-US" sz="3200" dirty="0"/>
              <a:t>3.1  Gridding – (P)</a:t>
            </a:r>
            <a:r>
              <a:rPr lang="en-US" sz="3200" dirty="0" err="1"/>
              <a:t>artition</a:t>
            </a:r>
            <a:r>
              <a:rPr lang="en-US" sz="3200" dirty="0"/>
              <a:t>-(E)</a:t>
            </a:r>
            <a:r>
              <a:rPr lang="en-US" sz="3200" dirty="0" err="1"/>
              <a:t>nhanced</a:t>
            </a:r>
            <a:r>
              <a:rPr lang="en-US" sz="3200" dirty="0"/>
              <a:t>-LSC (3)</a:t>
            </a:r>
            <a:endParaRPr lang="de-DE" sz="2400" b="1" i="1" dirty="0"/>
          </a:p>
        </p:txBody>
      </p:sp>
      <p:sp>
        <p:nvSpPr>
          <p:cNvPr id="38" name="Inhaltsplatzhalter 1">
            <a:extLst>
              <a:ext uri="{FF2B5EF4-FFF2-40B4-BE49-F238E27FC236}">
                <a16:creationId xmlns:a16="http://schemas.microsoft.com/office/drawing/2014/main" id="{6C9B362C-6EA2-4ABE-A3C7-DEF051F5CEBD}"/>
              </a:ext>
            </a:extLst>
          </p:cNvPr>
          <p:cNvSpPr txBox="1">
            <a:spLocks/>
          </p:cNvSpPr>
          <p:nvPr/>
        </p:nvSpPr>
        <p:spPr>
          <a:xfrm>
            <a:off x="239998" y="911999"/>
            <a:ext cx="4844959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itchFamily="2" charset="2"/>
              <a:buChar char="r"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PE-LSC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improves LSC by an </a:t>
            </a:r>
            <a:r>
              <a:rPr lang="en-US" sz="2133" kern="0" dirty="0">
                <a:solidFill>
                  <a:srgbClr val="FF66FF"/>
                </a:solidFill>
                <a:latin typeface="Arial"/>
              </a:rPr>
              <a:t>automated, optimized partitioning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partition size is </a:t>
            </a:r>
            <a:r>
              <a:rPr lang="en-US" sz="2133" kern="0" dirty="0">
                <a:solidFill>
                  <a:srgbClr val="FF0000"/>
                </a:solidFill>
                <a:latin typeface="Arial"/>
              </a:rPr>
              <a:t>automatically decreased </a:t>
            </a:r>
            <a:r>
              <a:rPr lang="en-US" sz="2133" kern="0" dirty="0">
                <a:solidFill>
                  <a:prstClr val="black"/>
                </a:solidFill>
                <a:latin typeface="Arial"/>
              </a:rPr>
              <a:t>when local point density is too high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implemented through a </a:t>
            </a:r>
            <a:r>
              <a:rPr lang="en-US" sz="2133" kern="0" dirty="0">
                <a:solidFill>
                  <a:srgbClr val="ED9127"/>
                </a:solidFill>
                <a:latin typeface="Arial"/>
              </a:rPr>
              <a:t>3D divide and conquer algorithm</a:t>
            </a:r>
          </a:p>
          <a:p>
            <a:pPr marL="234945" lvl="1" indent="0" defTabSz="1219170" eaLnBrk="1" hangingPunct="1">
              <a:lnSpc>
                <a:spcPts val="3467"/>
              </a:lnSpc>
              <a:spcBef>
                <a:spcPct val="20000"/>
              </a:spcBef>
              <a:buSzPct val="75000"/>
              <a:buNone/>
            </a:pPr>
            <a:endParaRPr lang="en-US" sz="1867" kern="0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183B48-2FEF-440A-A39B-218697AE34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4075" t="7582" r="7873" b="5745"/>
          <a:stretch/>
        </p:blipFill>
        <p:spPr>
          <a:xfrm>
            <a:off x="5184000" y="1080000"/>
            <a:ext cx="6897600" cy="45264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1FDDD0-360B-4ABD-8522-39C3A5B99714}"/>
              </a:ext>
            </a:extLst>
          </p:cNvPr>
          <p:cNvSpPr txBox="1"/>
          <p:nvPr/>
        </p:nvSpPr>
        <p:spPr>
          <a:xfrm>
            <a:off x="9747539" y="237650"/>
            <a:ext cx="1387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2400" dirty="0">
                <a:solidFill>
                  <a:prstClr val="black"/>
                </a:solidFill>
                <a:cs typeface="Arial" charset="0"/>
              </a:rPr>
              <a:t>see</a:t>
            </a:r>
            <a:r>
              <a:rPr lang="en-US" sz="2400" i="1" dirty="0">
                <a:solidFill>
                  <a:srgbClr val="C00000"/>
                </a:solidFill>
                <a:cs typeface="Arial" charset="0"/>
              </a:rPr>
              <a:t> P-II</a:t>
            </a:r>
            <a:endParaRPr lang="de-DE" sz="2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72166EC-E3E8-4FAD-B4BD-58530A3CA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1153"/>
          <a:stretch/>
        </p:blipFill>
        <p:spPr bwMode="auto">
          <a:xfrm>
            <a:off x="1778311" y="6366965"/>
            <a:ext cx="480789" cy="4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41B000E-0949-4A43-A872-C29B97BCD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96"/>
    </mc:Choice>
    <mc:Fallback>
      <p:transition spd="slow" advTm="4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">
            <a:extLst>
              <a:ext uri="{FF2B5EF4-FFF2-40B4-BE49-F238E27FC236}">
                <a16:creationId xmlns:a16="http://schemas.microsoft.com/office/drawing/2014/main" id="{321A76FD-6274-4CDE-BBC2-A81EBA38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00" y="144001"/>
            <a:ext cx="10644571" cy="506998"/>
          </a:xfrm>
        </p:spPr>
        <p:txBody>
          <a:bodyPr/>
          <a:lstStyle/>
          <a:p>
            <a:r>
              <a:rPr lang="en-US" sz="3200" dirty="0"/>
              <a:t>3.1  Gridding – (P)</a:t>
            </a:r>
            <a:r>
              <a:rPr lang="en-US" sz="3200" dirty="0" err="1"/>
              <a:t>artition</a:t>
            </a:r>
            <a:r>
              <a:rPr lang="en-US" sz="3200" dirty="0"/>
              <a:t>-(E)</a:t>
            </a:r>
            <a:r>
              <a:rPr lang="en-US" sz="3200" dirty="0" err="1"/>
              <a:t>nhanced</a:t>
            </a:r>
            <a:r>
              <a:rPr lang="en-US" sz="3200" dirty="0"/>
              <a:t>-LSC (4)</a:t>
            </a:r>
            <a:endParaRPr lang="de-DE" sz="2400" b="1" i="1" dirty="0"/>
          </a:p>
        </p:txBody>
      </p:sp>
      <p:sp>
        <p:nvSpPr>
          <p:cNvPr id="38" name="Inhaltsplatzhalter 1">
            <a:extLst>
              <a:ext uri="{FF2B5EF4-FFF2-40B4-BE49-F238E27FC236}">
                <a16:creationId xmlns:a16="http://schemas.microsoft.com/office/drawing/2014/main" id="{6C9B362C-6EA2-4ABE-A3C7-DEF051F5CEBD}"/>
              </a:ext>
            </a:extLst>
          </p:cNvPr>
          <p:cNvSpPr txBox="1">
            <a:spLocks/>
          </p:cNvSpPr>
          <p:nvPr/>
        </p:nvSpPr>
        <p:spPr>
          <a:xfrm>
            <a:off x="239998" y="911999"/>
            <a:ext cx="4826161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itchFamily="2" charset="2"/>
              <a:buChar char="r"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PE-LSC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improves LSC by an </a:t>
            </a:r>
            <a:r>
              <a:rPr lang="en-US" sz="2133" kern="0" dirty="0">
                <a:solidFill>
                  <a:srgbClr val="FF66FF"/>
                </a:solidFill>
                <a:latin typeface="Arial"/>
              </a:rPr>
              <a:t>automated, optimized partitioning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partition size is </a:t>
            </a:r>
            <a:r>
              <a:rPr lang="en-US" sz="2133" kern="0" dirty="0">
                <a:solidFill>
                  <a:srgbClr val="FF0000"/>
                </a:solidFill>
                <a:latin typeface="Arial"/>
              </a:rPr>
              <a:t>automatically decreased </a:t>
            </a:r>
            <a:r>
              <a:rPr lang="en-US" sz="2133" kern="0" dirty="0">
                <a:solidFill>
                  <a:prstClr val="black"/>
                </a:solidFill>
                <a:latin typeface="Arial"/>
              </a:rPr>
              <a:t>when local point density is too high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implemented through a </a:t>
            </a:r>
            <a:r>
              <a:rPr lang="en-US" sz="2133" kern="0" dirty="0">
                <a:solidFill>
                  <a:srgbClr val="ED9127"/>
                </a:solidFill>
                <a:latin typeface="Arial"/>
              </a:rPr>
              <a:t>3D divide and conquer algorithm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optimal </a:t>
            </a:r>
            <a:r>
              <a:rPr lang="en-US" sz="2133" kern="0" dirty="0">
                <a:solidFill>
                  <a:srgbClr val="E37222">
                    <a:lumMod val="75000"/>
                  </a:srgbClr>
                </a:solidFill>
                <a:latin typeface="Arial"/>
              </a:rPr>
              <a:t>overlap</a:t>
            </a:r>
            <a:r>
              <a:rPr lang="en-US" sz="2133" kern="0" dirty="0">
                <a:solidFill>
                  <a:prstClr val="black"/>
                </a:solidFill>
                <a:latin typeface="Arial"/>
              </a:rPr>
              <a:t> between partition is considered</a:t>
            </a:r>
          </a:p>
          <a:p>
            <a:pPr marL="692133" lvl="1" indent="-457189" defTabSz="1219170" eaLnBrk="1" hangingPunct="1">
              <a:lnSpc>
                <a:spcPct val="100000"/>
              </a:lnSpc>
              <a:spcBef>
                <a:spcPts val="160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133" kern="0" dirty="0">
                <a:solidFill>
                  <a:prstClr val="black"/>
                </a:solidFill>
                <a:latin typeface="Arial"/>
              </a:rPr>
              <a:t>LSC kernel is </a:t>
            </a:r>
            <a:r>
              <a:rPr lang="en-US" sz="2133" kern="0" dirty="0">
                <a:solidFill>
                  <a:srgbClr val="C00000"/>
                </a:solidFill>
                <a:latin typeface="Arial"/>
              </a:rPr>
              <a:t>localized</a:t>
            </a:r>
            <a:r>
              <a:rPr lang="en-US" sz="2133" kern="0" dirty="0">
                <a:solidFill>
                  <a:prstClr val="black"/>
                </a:solidFill>
                <a:latin typeface="Arial"/>
              </a:rPr>
              <a:t> (through</a:t>
            </a:r>
            <a:br>
              <a:rPr lang="en-US" sz="2133" kern="0" dirty="0">
                <a:solidFill>
                  <a:prstClr val="black"/>
                </a:solidFill>
                <a:latin typeface="Arial"/>
              </a:rPr>
            </a:br>
            <a:r>
              <a:rPr lang="en-US" sz="2133" kern="0" dirty="0">
                <a:solidFill>
                  <a:prstClr val="black"/>
                </a:solidFill>
                <a:latin typeface="Arial"/>
              </a:rPr>
              <a:t>damping) to minimize fringe effects</a:t>
            </a:r>
          </a:p>
          <a:p>
            <a:pPr marL="692133" lvl="1" indent="-457189" defTabSz="1219170" eaLnBrk="1" hangingPunct="1">
              <a:lnSpc>
                <a:spcPts val="3467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Ø"/>
            </a:pPr>
            <a:endParaRPr lang="en-US" sz="2133" kern="0" dirty="0">
              <a:solidFill>
                <a:prstClr val="black"/>
              </a:solidFill>
              <a:latin typeface="Arial"/>
            </a:endParaRPr>
          </a:p>
          <a:p>
            <a:pPr marL="234945" lvl="1" indent="0" defTabSz="1219170" eaLnBrk="1" hangingPunct="1">
              <a:lnSpc>
                <a:spcPts val="3467"/>
              </a:lnSpc>
              <a:spcBef>
                <a:spcPct val="20000"/>
              </a:spcBef>
              <a:buSzPct val="75000"/>
              <a:buNone/>
            </a:pPr>
            <a:endParaRPr lang="en-US" sz="1867" kern="0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765404-18EB-4A20-A3C9-8EEC440D8A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2593" y="903739"/>
            <a:ext cx="4452511" cy="521288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BFDC86A-C2F1-4632-AB4E-2E2EB7CF7D1D}"/>
              </a:ext>
            </a:extLst>
          </p:cNvPr>
          <p:cNvSpPr txBox="1"/>
          <p:nvPr/>
        </p:nvSpPr>
        <p:spPr>
          <a:xfrm>
            <a:off x="9747539" y="237650"/>
            <a:ext cx="1387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2400" dirty="0">
                <a:solidFill>
                  <a:prstClr val="black"/>
                </a:solidFill>
                <a:cs typeface="Arial" charset="0"/>
              </a:rPr>
              <a:t>see</a:t>
            </a:r>
            <a:r>
              <a:rPr lang="en-US" sz="2400" i="1" dirty="0">
                <a:solidFill>
                  <a:srgbClr val="C00000"/>
                </a:solidFill>
                <a:cs typeface="Arial" charset="0"/>
              </a:rPr>
              <a:t> P-II</a:t>
            </a:r>
            <a:endParaRPr lang="de-DE" sz="24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BE990E6-4802-43B0-8C83-6B5235F2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6" r="21153"/>
          <a:stretch/>
        </p:blipFill>
        <p:spPr bwMode="auto">
          <a:xfrm>
            <a:off x="1778311" y="6366965"/>
            <a:ext cx="480789" cy="4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F980AB1-CE84-4779-9E41-A08D1A562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5"/>
    </mc:Choice>
    <mc:Fallback>
      <p:transition spd="slow" advTm="3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A6B40-9695-4ADF-9DA7-CA8A1635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9"/>
            <a:ext cx="11506200" cy="1143000"/>
          </a:xfrm>
        </p:spPr>
        <p:txBody>
          <a:bodyPr anchor="b"/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GRAV-D Reprocessing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576241-F080-4124-B7DC-CABBAEA9F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1600201"/>
            <a:ext cx="4436533" cy="5113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NEW?</a:t>
            </a:r>
          </a:p>
          <a:p>
            <a:r>
              <a:rPr lang="en-US" sz="2533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Off-level correction</a:t>
            </a:r>
            <a:r>
              <a:rPr lang="en-US" sz="2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proper alignment with the gravity vector</a:t>
            </a:r>
          </a:p>
          <a:p>
            <a:r>
              <a:rPr lang="en-US" sz="2533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Filtering free-air disturbances</a:t>
            </a:r>
            <a:r>
              <a:rPr lang="en-US" sz="2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instead of full-field gravity</a:t>
            </a:r>
          </a:p>
          <a:p>
            <a:r>
              <a:rPr lang="en-US" sz="2533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 gravity ties</a:t>
            </a:r>
            <a:r>
              <a:rPr lang="en-US" sz="2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all reprocessed and checked</a:t>
            </a:r>
          </a:p>
          <a:p>
            <a:r>
              <a:rPr lang="en-US" sz="2533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Trims and Edits</a:t>
            </a:r>
            <a:r>
              <a:rPr lang="en-US" sz="2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performed as consistently as possible</a:t>
            </a:r>
          </a:p>
          <a:p>
            <a:r>
              <a:rPr lang="en-US" sz="2533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ITRF2020</a:t>
            </a:r>
            <a:r>
              <a:rPr lang="en-US" sz="2533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reference frame</a:t>
            </a:r>
          </a:p>
          <a:p>
            <a:pPr lvl="1"/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15CE2C9-F4DB-4BD9-A765-F669521854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12733" y="1417638"/>
            <a:ext cx="7603067" cy="36146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78762-6622-408C-9B61-A12BB9D457A2}"/>
              </a:ext>
            </a:extLst>
          </p:cNvPr>
          <p:cNvSpPr txBox="1"/>
          <p:nvPr/>
        </p:nvSpPr>
        <p:spPr>
          <a:xfrm>
            <a:off x="4386474" y="5032281"/>
            <a:ext cx="5517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+mj-lt"/>
              </a:rPr>
              <a:t>GRAV-D observations minus EGM2008 predictions [</a:t>
            </a:r>
            <a:r>
              <a:rPr lang="en-US" sz="1600" dirty="0" err="1">
                <a:solidFill>
                  <a:srgbClr val="376092"/>
                </a:solidFill>
                <a:latin typeface="+mj-lt"/>
              </a:rPr>
              <a:t>mGal</a:t>
            </a:r>
            <a:r>
              <a:rPr lang="en-US" sz="1600" dirty="0">
                <a:solidFill>
                  <a:srgbClr val="376092"/>
                </a:solidFill>
                <a:latin typeface="+mj-lt"/>
              </a:rPr>
              <a:t>]. The left panel is the original/published data, and the right is the reprocessed data.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A191B-98D4-4441-9E0F-31F09DA92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4230" y="5111630"/>
            <a:ext cx="2099953" cy="97002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B7B6A0-0836-46C6-9AD0-5C983E1F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A81BB-DCCB-4B6E-975C-FCE3338B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22A3E-1E2A-46A4-A334-78780691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D7ED1-32F4-4695-864F-3D6AF1CD9F1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5CC226F-08CE-4344-BEF1-F4498E3C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5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05"/>
    </mc:Choice>
    <mc:Fallback>
      <p:transition spd="slow" advTm="11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95FE-C041-4177-9DD8-0F42AED16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of final product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3DE07A-D0A6-4347-ADCF-111505634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Alaska and Hawaii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366B5C-E48C-45F1-8489-02AF8774E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CONUS and PR/VI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41BB8A2-2817-4115-B715-B212991025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5562600" y="2487956"/>
            <a:ext cx="6143308" cy="3790156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0D71253-2F40-42E7-8E8A-F8F13D2E4E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775691" y="2209800"/>
            <a:ext cx="3634509" cy="273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35615A6-9B70-4D19-A11A-BAC2A112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754FE5C-C703-4419-A1E2-A94B8883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E9CC2D4-6FE0-4873-A3CB-A35B7C62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8FCFE3-3DE0-4D9C-9184-3998040DA54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6B7D90-0B87-430F-AAF7-D753B4717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35" y="4881575"/>
            <a:ext cx="1930465" cy="1474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7F055D7-8059-456F-BF1E-7FC03E311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2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6"/>
    </mc:Choice>
    <mc:Fallback>
      <p:transition spd="slow" advTm="43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Residual Signal at d/o 5400</a:t>
            </a:r>
            <a:endParaRPr dirty="0"/>
          </a:p>
        </p:txBody>
      </p:sp>
      <p:sp>
        <p:nvSpPr>
          <p:cNvPr id="236" name="Google Shape;236;p8"/>
          <p:cNvSpPr txBox="1">
            <a:spLocks noGrp="1"/>
          </p:cNvSpPr>
          <p:nvPr>
            <p:ph type="body" idx="1"/>
          </p:nvPr>
        </p:nvSpPr>
        <p:spPr>
          <a:xfrm>
            <a:off x="609600" y="1417650"/>
            <a:ext cx="10972800" cy="4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7" name="Google Shape;23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2600" y="1521150"/>
            <a:ext cx="8686800" cy="450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94F35-CA81-459E-ADDA-1D1B080E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609BC-3476-4098-A490-97E4FB12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352A9-457E-4F53-9FFC-6F6D9D2D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A133FB-E5D5-4536-BBE0-4FF8A526F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83"/>
    </mc:Choice>
    <mc:Fallback>
      <p:transition spd="slow" advTm="8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811F-9A45-45D2-B272-7968FA6E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27A1D-0683-4DDE-9554-73F334954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TUM technique continues to show promise at higher d/o</a:t>
            </a:r>
          </a:p>
          <a:p>
            <a:r>
              <a:rPr lang="en-US" dirty="0"/>
              <a:t>Improved GRAV-D processing clarified higher resolution signal</a:t>
            </a:r>
          </a:p>
          <a:p>
            <a:r>
              <a:rPr lang="en-US" dirty="0"/>
              <a:t>Iterative approach increased d/o of solutions </a:t>
            </a:r>
          </a:p>
          <a:p>
            <a:r>
              <a:rPr lang="en-US" dirty="0"/>
              <a:t>Best results cam at about d/o 5400 – roughly twice previous </a:t>
            </a:r>
          </a:p>
          <a:p>
            <a:r>
              <a:rPr lang="en-US" dirty="0"/>
              <a:t>Some artifacts possibly from unmodeled signal and/or edges of campaign collection boxes</a:t>
            </a:r>
          </a:p>
          <a:p>
            <a:r>
              <a:rPr lang="en-US" dirty="0"/>
              <a:t>Goal of future work is on ability to resolve through d/o 10,800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28AB2-D850-4DE2-A269-CC2A63E0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G 1.5                                                                 26 April 2023   1400-1800 CEDT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84FFD-98D0-4F3F-A382-7C548FA2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EGU General Assembly 2023                                                                                23-28 April 2023   Vienna, Austria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247D1-F7F2-4371-8CC7-EB69B84F8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A621D-B3D1-422D-955B-1C2DBCF4FF1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3FB406-F710-4102-9F36-B4853EA8A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9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72"/>
    </mc:Choice>
    <mc:Fallback>
      <p:transition spd="slow" advTm="65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1616</TotalTime>
  <Words>857</Words>
  <Application>Microsoft Office PowerPoint</Application>
  <PresentationFormat>Widescreen</PresentationFormat>
  <Paragraphs>106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TUM Neue Helvetica 55 Regular</vt:lpstr>
      <vt:lpstr>Wingdings</vt:lpstr>
      <vt:lpstr>Custom Design</vt:lpstr>
      <vt:lpstr>Office Theme</vt:lpstr>
      <vt:lpstr>Titel 1</vt:lpstr>
      <vt:lpstr>Inhalt</vt:lpstr>
      <vt:lpstr>Paper EGU-3363: Integrating NGS GRAV-D Gravity Observations into High-Resolution Global Models</vt:lpstr>
      <vt:lpstr>   Outline</vt:lpstr>
      <vt:lpstr>Integrating NGS GRAV-D gravity observations into high-resolution global models</vt:lpstr>
      <vt:lpstr>3.1  Gridding – (P)artition-(E)nhanced-LSC (3)</vt:lpstr>
      <vt:lpstr>3.1  Gridding – (P)artition-(E)nhanced-LSC (4)</vt:lpstr>
      <vt:lpstr>GRAV-D Reprocessing</vt:lpstr>
      <vt:lpstr>Grid of final product</vt:lpstr>
      <vt:lpstr>Residual Signal at d/o 5400</vt:lpstr>
      <vt:lpstr>Discussion</vt:lpstr>
      <vt:lpstr>Thank you for your attention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Roman</dc:creator>
  <cp:lastModifiedBy>Dan Roman</cp:lastModifiedBy>
  <cp:revision>26</cp:revision>
  <cp:lastPrinted>2023-04-21T20:55:35Z</cp:lastPrinted>
  <dcterms:created xsi:type="dcterms:W3CDTF">2009-10-22T15:32:12Z</dcterms:created>
  <dcterms:modified xsi:type="dcterms:W3CDTF">2023-04-21T22:25:01Z</dcterms:modified>
</cp:coreProperties>
</file>