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
  </p:notesMasterIdLst>
  <p:sldIdLst>
    <p:sldId id="256" r:id="rId2"/>
    <p:sldId id="259" r:id="rId3"/>
    <p:sldId id="260" r:id="rId4"/>
  </p:sldIdLst>
  <p:sldSz cx="7572375" cy="42592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alisson Bellon" initials="UB" lastIdx="1" clrIdx="0">
    <p:extLst>
      <p:ext uri="{19B8F6BF-5375-455C-9EA6-DF929625EA0E}">
        <p15:presenceInfo xmlns:p15="http://schemas.microsoft.com/office/powerpoint/2012/main" userId="f497e130d6f1c47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6666"/>
    <a:srgbClr val="FFDD00"/>
    <a:srgbClr val="0072B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943" autoAdjust="0"/>
  </p:normalViewPr>
  <p:slideViewPr>
    <p:cSldViewPr snapToGrid="0">
      <p:cViewPr>
        <p:scale>
          <a:sx n="150" d="100"/>
          <a:sy n="150" d="100"/>
        </p:scale>
        <p:origin x="278" y="-1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commentAuthors" Target="commentAuthors.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9B100-FEDA-441B-8E12-584FB64D26C6}" type="datetimeFigureOut">
              <a:rPr lang="pt-BR" smtClean="0"/>
              <a:t>04/05/2023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E93782-8756-444C-9C55-23BDEFB0F736}" type="slidenum">
              <a:rPr lang="pt-BR" smtClean="0"/>
              <a:t>‹nº›</a:t>
            </a:fld>
            <a:endParaRPr lang="pt-BR"/>
          </a:p>
        </p:txBody>
      </p:sp>
    </p:spTree>
    <p:extLst>
      <p:ext uri="{BB962C8B-B14F-4D97-AF65-F5344CB8AC3E}">
        <p14:creationId xmlns:p14="http://schemas.microsoft.com/office/powerpoint/2010/main" val="1450672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84E93782-8756-444C-9C55-23BDEFB0F736}" type="slidenum">
              <a:rPr lang="pt-BR" smtClean="0"/>
              <a:t>1</a:t>
            </a:fld>
            <a:endParaRPr lang="pt-BR"/>
          </a:p>
        </p:txBody>
      </p:sp>
    </p:spTree>
    <p:extLst>
      <p:ext uri="{BB962C8B-B14F-4D97-AF65-F5344CB8AC3E}">
        <p14:creationId xmlns:p14="http://schemas.microsoft.com/office/powerpoint/2010/main" val="700615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84E93782-8756-444C-9C55-23BDEFB0F736}" type="slidenum">
              <a:rPr lang="pt-BR" smtClean="0"/>
              <a:t>2</a:t>
            </a:fld>
            <a:endParaRPr lang="pt-BR"/>
          </a:p>
        </p:txBody>
      </p:sp>
    </p:spTree>
    <p:extLst>
      <p:ext uri="{BB962C8B-B14F-4D97-AF65-F5344CB8AC3E}">
        <p14:creationId xmlns:p14="http://schemas.microsoft.com/office/powerpoint/2010/main" val="3392929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84E93782-8756-444C-9C55-23BDEFB0F736}" type="slidenum">
              <a:rPr lang="pt-BR" smtClean="0"/>
              <a:t>3</a:t>
            </a:fld>
            <a:endParaRPr lang="pt-BR"/>
          </a:p>
        </p:txBody>
      </p:sp>
    </p:spTree>
    <p:extLst>
      <p:ext uri="{BB962C8B-B14F-4D97-AF65-F5344CB8AC3E}">
        <p14:creationId xmlns:p14="http://schemas.microsoft.com/office/powerpoint/2010/main" val="700615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46547" y="697060"/>
            <a:ext cx="5679281" cy="1482855"/>
          </a:xfrm>
        </p:spPr>
        <p:txBody>
          <a:bodyPr anchor="b"/>
          <a:lstStyle>
            <a:lvl1pPr algn="ctr">
              <a:defRPr sz="3727"/>
            </a:lvl1pPr>
          </a:lstStyle>
          <a:p>
            <a:r>
              <a:rPr lang="pt-BR"/>
              <a:t>Clique para editar o título Mestre</a:t>
            </a:r>
            <a:endParaRPr lang="en-US" dirty="0"/>
          </a:p>
        </p:txBody>
      </p:sp>
      <p:sp>
        <p:nvSpPr>
          <p:cNvPr id="3" name="Subtitle 2"/>
          <p:cNvSpPr>
            <a:spLocks noGrp="1"/>
          </p:cNvSpPr>
          <p:nvPr>
            <p:ph type="subTitle" idx="1"/>
          </p:nvPr>
        </p:nvSpPr>
        <p:spPr>
          <a:xfrm>
            <a:off x="946547" y="2237099"/>
            <a:ext cx="5679281" cy="1028336"/>
          </a:xfrm>
        </p:spPr>
        <p:txBody>
          <a:bodyPr/>
          <a:lstStyle>
            <a:lvl1pPr marL="0" indent="0" algn="ctr">
              <a:buNone/>
              <a:defRPr sz="1491"/>
            </a:lvl1pPr>
            <a:lvl2pPr marL="283967" indent="0" algn="ctr">
              <a:buNone/>
              <a:defRPr sz="1242"/>
            </a:lvl2pPr>
            <a:lvl3pPr marL="567934" indent="0" algn="ctr">
              <a:buNone/>
              <a:defRPr sz="1118"/>
            </a:lvl3pPr>
            <a:lvl4pPr marL="851901" indent="0" algn="ctr">
              <a:buNone/>
              <a:defRPr sz="994"/>
            </a:lvl4pPr>
            <a:lvl5pPr marL="1135868" indent="0" algn="ctr">
              <a:buNone/>
              <a:defRPr sz="994"/>
            </a:lvl5pPr>
            <a:lvl6pPr marL="1419835" indent="0" algn="ctr">
              <a:buNone/>
              <a:defRPr sz="994"/>
            </a:lvl6pPr>
            <a:lvl7pPr marL="1703802" indent="0" algn="ctr">
              <a:buNone/>
              <a:defRPr sz="994"/>
            </a:lvl7pPr>
            <a:lvl8pPr marL="1987768" indent="0" algn="ctr">
              <a:buNone/>
              <a:defRPr sz="994"/>
            </a:lvl8pPr>
            <a:lvl9pPr marL="2271735" indent="0" algn="ctr">
              <a:buNone/>
              <a:defRPr sz="994"/>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F162CC19-118B-4D88-AE34-B91C29D5B46C}" type="datetimeFigureOut">
              <a:rPr lang="pt-BR" smtClean="0"/>
              <a:t>04/05/2023</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DBF48E0-C4C3-49CD-9B80-6DF7E5AB5820}" type="slidenum">
              <a:rPr lang="pt-BR" smtClean="0"/>
              <a:t>‹nº›</a:t>
            </a:fld>
            <a:endParaRPr lang="pt-BR"/>
          </a:p>
        </p:txBody>
      </p:sp>
    </p:spTree>
    <p:extLst>
      <p:ext uri="{BB962C8B-B14F-4D97-AF65-F5344CB8AC3E}">
        <p14:creationId xmlns:p14="http://schemas.microsoft.com/office/powerpoint/2010/main" val="151861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F162CC19-118B-4D88-AE34-B91C29D5B46C}" type="datetimeFigureOut">
              <a:rPr lang="pt-BR" smtClean="0"/>
              <a:t>04/05/2023</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DBF48E0-C4C3-49CD-9B80-6DF7E5AB5820}" type="slidenum">
              <a:rPr lang="pt-BR" smtClean="0"/>
              <a:t>‹nº›</a:t>
            </a:fld>
            <a:endParaRPr lang="pt-BR"/>
          </a:p>
        </p:txBody>
      </p:sp>
    </p:spTree>
    <p:extLst>
      <p:ext uri="{BB962C8B-B14F-4D97-AF65-F5344CB8AC3E}">
        <p14:creationId xmlns:p14="http://schemas.microsoft.com/office/powerpoint/2010/main" val="1380137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18981" y="226766"/>
            <a:ext cx="1632793" cy="3609529"/>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520601" y="226766"/>
            <a:ext cx="4803725" cy="3609529"/>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F162CC19-118B-4D88-AE34-B91C29D5B46C}" type="datetimeFigureOut">
              <a:rPr lang="pt-BR" smtClean="0"/>
              <a:t>04/05/2023</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DBF48E0-C4C3-49CD-9B80-6DF7E5AB5820}" type="slidenum">
              <a:rPr lang="pt-BR" smtClean="0"/>
              <a:t>‹nº›</a:t>
            </a:fld>
            <a:endParaRPr lang="pt-BR"/>
          </a:p>
        </p:txBody>
      </p:sp>
    </p:spTree>
    <p:extLst>
      <p:ext uri="{BB962C8B-B14F-4D97-AF65-F5344CB8AC3E}">
        <p14:creationId xmlns:p14="http://schemas.microsoft.com/office/powerpoint/2010/main" val="2821715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F162CC19-118B-4D88-AE34-B91C29D5B46C}" type="datetimeFigureOut">
              <a:rPr lang="pt-BR" smtClean="0"/>
              <a:t>04/05/2023</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DBF48E0-C4C3-49CD-9B80-6DF7E5AB5820}" type="slidenum">
              <a:rPr lang="pt-BR" smtClean="0"/>
              <a:t>‹nº›</a:t>
            </a:fld>
            <a:endParaRPr lang="pt-BR"/>
          </a:p>
        </p:txBody>
      </p:sp>
    </p:spTree>
    <p:extLst>
      <p:ext uri="{BB962C8B-B14F-4D97-AF65-F5344CB8AC3E}">
        <p14:creationId xmlns:p14="http://schemas.microsoft.com/office/powerpoint/2010/main" val="3446631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516657" y="1061858"/>
            <a:ext cx="6531173" cy="1771735"/>
          </a:xfrm>
        </p:spPr>
        <p:txBody>
          <a:bodyPr anchor="b"/>
          <a:lstStyle>
            <a:lvl1pPr>
              <a:defRPr sz="3727"/>
            </a:lvl1pPr>
          </a:lstStyle>
          <a:p>
            <a:r>
              <a:rPr lang="pt-BR"/>
              <a:t>Clique para editar o título Mestre</a:t>
            </a:r>
            <a:endParaRPr lang="en-US" dirty="0"/>
          </a:p>
        </p:txBody>
      </p:sp>
      <p:sp>
        <p:nvSpPr>
          <p:cNvPr id="3" name="Text Placeholder 2"/>
          <p:cNvSpPr>
            <a:spLocks noGrp="1"/>
          </p:cNvSpPr>
          <p:nvPr>
            <p:ph type="body" idx="1"/>
          </p:nvPr>
        </p:nvSpPr>
        <p:spPr>
          <a:xfrm>
            <a:off x="516657" y="2850355"/>
            <a:ext cx="6531173" cy="931713"/>
          </a:xfrm>
        </p:spPr>
        <p:txBody>
          <a:bodyPr/>
          <a:lstStyle>
            <a:lvl1pPr marL="0" indent="0">
              <a:buNone/>
              <a:defRPr sz="1491">
                <a:solidFill>
                  <a:schemeClr val="tx1">
                    <a:tint val="75000"/>
                  </a:schemeClr>
                </a:solidFill>
              </a:defRPr>
            </a:lvl1pPr>
            <a:lvl2pPr marL="283967" indent="0">
              <a:buNone/>
              <a:defRPr sz="1242">
                <a:solidFill>
                  <a:schemeClr val="tx1">
                    <a:tint val="75000"/>
                  </a:schemeClr>
                </a:solidFill>
              </a:defRPr>
            </a:lvl2pPr>
            <a:lvl3pPr marL="567934" indent="0">
              <a:buNone/>
              <a:defRPr sz="1118">
                <a:solidFill>
                  <a:schemeClr val="tx1">
                    <a:tint val="75000"/>
                  </a:schemeClr>
                </a:solidFill>
              </a:defRPr>
            </a:lvl3pPr>
            <a:lvl4pPr marL="851901" indent="0">
              <a:buNone/>
              <a:defRPr sz="994">
                <a:solidFill>
                  <a:schemeClr val="tx1">
                    <a:tint val="75000"/>
                  </a:schemeClr>
                </a:solidFill>
              </a:defRPr>
            </a:lvl4pPr>
            <a:lvl5pPr marL="1135868" indent="0">
              <a:buNone/>
              <a:defRPr sz="994">
                <a:solidFill>
                  <a:schemeClr val="tx1">
                    <a:tint val="75000"/>
                  </a:schemeClr>
                </a:solidFill>
              </a:defRPr>
            </a:lvl5pPr>
            <a:lvl6pPr marL="1419835" indent="0">
              <a:buNone/>
              <a:defRPr sz="994">
                <a:solidFill>
                  <a:schemeClr val="tx1">
                    <a:tint val="75000"/>
                  </a:schemeClr>
                </a:solidFill>
              </a:defRPr>
            </a:lvl6pPr>
            <a:lvl7pPr marL="1703802" indent="0">
              <a:buNone/>
              <a:defRPr sz="994">
                <a:solidFill>
                  <a:schemeClr val="tx1">
                    <a:tint val="75000"/>
                  </a:schemeClr>
                </a:solidFill>
              </a:defRPr>
            </a:lvl7pPr>
            <a:lvl8pPr marL="1987768" indent="0">
              <a:buNone/>
              <a:defRPr sz="994">
                <a:solidFill>
                  <a:schemeClr val="tx1">
                    <a:tint val="75000"/>
                  </a:schemeClr>
                </a:solidFill>
              </a:defRPr>
            </a:lvl8pPr>
            <a:lvl9pPr marL="2271735" indent="0">
              <a:buNone/>
              <a:defRPr sz="994">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F162CC19-118B-4D88-AE34-B91C29D5B46C}" type="datetimeFigureOut">
              <a:rPr lang="pt-BR" smtClean="0"/>
              <a:t>04/05/2023</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5DBF48E0-C4C3-49CD-9B80-6DF7E5AB5820}" type="slidenum">
              <a:rPr lang="pt-BR" smtClean="0"/>
              <a:t>‹nº›</a:t>
            </a:fld>
            <a:endParaRPr lang="pt-BR"/>
          </a:p>
        </p:txBody>
      </p:sp>
    </p:spTree>
    <p:extLst>
      <p:ext uri="{BB962C8B-B14F-4D97-AF65-F5344CB8AC3E}">
        <p14:creationId xmlns:p14="http://schemas.microsoft.com/office/powerpoint/2010/main" val="113173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520601" y="1133832"/>
            <a:ext cx="3218259" cy="270246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3833515" y="1133832"/>
            <a:ext cx="3218259" cy="270246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F162CC19-118B-4D88-AE34-B91C29D5B46C}" type="datetimeFigureOut">
              <a:rPr lang="pt-BR" smtClean="0"/>
              <a:t>04/05/2023</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5DBF48E0-C4C3-49CD-9B80-6DF7E5AB5820}" type="slidenum">
              <a:rPr lang="pt-BR" smtClean="0"/>
              <a:t>‹nº›</a:t>
            </a:fld>
            <a:endParaRPr lang="pt-BR"/>
          </a:p>
        </p:txBody>
      </p:sp>
    </p:spTree>
    <p:extLst>
      <p:ext uri="{BB962C8B-B14F-4D97-AF65-F5344CB8AC3E}">
        <p14:creationId xmlns:p14="http://schemas.microsoft.com/office/powerpoint/2010/main" val="2605745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521587" y="226766"/>
            <a:ext cx="6531173" cy="823261"/>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521588" y="1044111"/>
            <a:ext cx="3203469" cy="511703"/>
          </a:xfrm>
        </p:spPr>
        <p:txBody>
          <a:bodyPr anchor="b"/>
          <a:lstStyle>
            <a:lvl1pPr marL="0" indent="0">
              <a:buNone/>
              <a:defRPr sz="1491" b="1"/>
            </a:lvl1pPr>
            <a:lvl2pPr marL="283967" indent="0">
              <a:buNone/>
              <a:defRPr sz="1242" b="1"/>
            </a:lvl2pPr>
            <a:lvl3pPr marL="567934" indent="0">
              <a:buNone/>
              <a:defRPr sz="1118" b="1"/>
            </a:lvl3pPr>
            <a:lvl4pPr marL="851901" indent="0">
              <a:buNone/>
              <a:defRPr sz="994" b="1"/>
            </a:lvl4pPr>
            <a:lvl5pPr marL="1135868" indent="0">
              <a:buNone/>
              <a:defRPr sz="994" b="1"/>
            </a:lvl5pPr>
            <a:lvl6pPr marL="1419835" indent="0">
              <a:buNone/>
              <a:defRPr sz="994" b="1"/>
            </a:lvl6pPr>
            <a:lvl7pPr marL="1703802" indent="0">
              <a:buNone/>
              <a:defRPr sz="994" b="1"/>
            </a:lvl7pPr>
            <a:lvl8pPr marL="1987768" indent="0">
              <a:buNone/>
              <a:defRPr sz="994" b="1"/>
            </a:lvl8pPr>
            <a:lvl9pPr marL="2271735" indent="0">
              <a:buNone/>
              <a:defRPr sz="994" b="1"/>
            </a:lvl9pPr>
          </a:lstStyle>
          <a:p>
            <a:pPr lvl="0"/>
            <a:r>
              <a:rPr lang="pt-BR"/>
              <a:t>Clique para editar os estilos de texto Mestres</a:t>
            </a:r>
          </a:p>
        </p:txBody>
      </p:sp>
      <p:sp>
        <p:nvSpPr>
          <p:cNvPr id="4" name="Content Placeholder 3"/>
          <p:cNvSpPr>
            <a:spLocks noGrp="1"/>
          </p:cNvSpPr>
          <p:nvPr>
            <p:ph sz="half" idx="2"/>
          </p:nvPr>
        </p:nvSpPr>
        <p:spPr>
          <a:xfrm>
            <a:off x="521588" y="1555814"/>
            <a:ext cx="3203469" cy="228836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3833515" y="1044111"/>
            <a:ext cx="3219246" cy="511703"/>
          </a:xfrm>
        </p:spPr>
        <p:txBody>
          <a:bodyPr anchor="b"/>
          <a:lstStyle>
            <a:lvl1pPr marL="0" indent="0">
              <a:buNone/>
              <a:defRPr sz="1491" b="1"/>
            </a:lvl1pPr>
            <a:lvl2pPr marL="283967" indent="0">
              <a:buNone/>
              <a:defRPr sz="1242" b="1"/>
            </a:lvl2pPr>
            <a:lvl3pPr marL="567934" indent="0">
              <a:buNone/>
              <a:defRPr sz="1118" b="1"/>
            </a:lvl3pPr>
            <a:lvl4pPr marL="851901" indent="0">
              <a:buNone/>
              <a:defRPr sz="994" b="1"/>
            </a:lvl4pPr>
            <a:lvl5pPr marL="1135868" indent="0">
              <a:buNone/>
              <a:defRPr sz="994" b="1"/>
            </a:lvl5pPr>
            <a:lvl6pPr marL="1419835" indent="0">
              <a:buNone/>
              <a:defRPr sz="994" b="1"/>
            </a:lvl6pPr>
            <a:lvl7pPr marL="1703802" indent="0">
              <a:buNone/>
              <a:defRPr sz="994" b="1"/>
            </a:lvl7pPr>
            <a:lvl8pPr marL="1987768" indent="0">
              <a:buNone/>
              <a:defRPr sz="994" b="1"/>
            </a:lvl8pPr>
            <a:lvl9pPr marL="2271735" indent="0">
              <a:buNone/>
              <a:defRPr sz="994" b="1"/>
            </a:lvl9pPr>
          </a:lstStyle>
          <a:p>
            <a:pPr lvl="0"/>
            <a:r>
              <a:rPr lang="pt-BR"/>
              <a:t>Clique para editar os estilos de texto Mestres</a:t>
            </a:r>
          </a:p>
        </p:txBody>
      </p:sp>
      <p:sp>
        <p:nvSpPr>
          <p:cNvPr id="6" name="Content Placeholder 5"/>
          <p:cNvSpPr>
            <a:spLocks noGrp="1"/>
          </p:cNvSpPr>
          <p:nvPr>
            <p:ph sz="quarter" idx="4"/>
          </p:nvPr>
        </p:nvSpPr>
        <p:spPr>
          <a:xfrm>
            <a:off x="3833515" y="1555814"/>
            <a:ext cx="3219246" cy="228836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F162CC19-118B-4D88-AE34-B91C29D5B46C}" type="datetimeFigureOut">
              <a:rPr lang="pt-BR" smtClean="0"/>
              <a:t>04/05/2023</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5DBF48E0-C4C3-49CD-9B80-6DF7E5AB5820}" type="slidenum">
              <a:rPr lang="pt-BR" smtClean="0"/>
              <a:t>‹nº›</a:t>
            </a:fld>
            <a:endParaRPr lang="pt-BR"/>
          </a:p>
        </p:txBody>
      </p:sp>
    </p:spTree>
    <p:extLst>
      <p:ext uri="{BB962C8B-B14F-4D97-AF65-F5344CB8AC3E}">
        <p14:creationId xmlns:p14="http://schemas.microsoft.com/office/powerpoint/2010/main" val="1004748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F162CC19-118B-4D88-AE34-B91C29D5B46C}" type="datetimeFigureOut">
              <a:rPr lang="pt-BR" smtClean="0"/>
              <a:t>04/05/2023</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5DBF48E0-C4C3-49CD-9B80-6DF7E5AB5820}" type="slidenum">
              <a:rPr lang="pt-BR" smtClean="0"/>
              <a:t>‹nº›</a:t>
            </a:fld>
            <a:endParaRPr lang="pt-BR"/>
          </a:p>
        </p:txBody>
      </p:sp>
    </p:spTree>
    <p:extLst>
      <p:ext uri="{BB962C8B-B14F-4D97-AF65-F5344CB8AC3E}">
        <p14:creationId xmlns:p14="http://schemas.microsoft.com/office/powerpoint/2010/main" val="156477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2CC19-118B-4D88-AE34-B91C29D5B46C}" type="datetimeFigureOut">
              <a:rPr lang="pt-BR" smtClean="0"/>
              <a:t>04/05/2023</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5DBF48E0-C4C3-49CD-9B80-6DF7E5AB5820}" type="slidenum">
              <a:rPr lang="pt-BR" smtClean="0"/>
              <a:t>‹nº›</a:t>
            </a:fld>
            <a:endParaRPr lang="pt-BR"/>
          </a:p>
        </p:txBody>
      </p:sp>
    </p:spTree>
    <p:extLst>
      <p:ext uri="{BB962C8B-B14F-4D97-AF65-F5344CB8AC3E}">
        <p14:creationId xmlns:p14="http://schemas.microsoft.com/office/powerpoint/2010/main" val="359971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521587" y="283951"/>
            <a:ext cx="2442288" cy="993828"/>
          </a:xfrm>
        </p:spPr>
        <p:txBody>
          <a:bodyPr anchor="b"/>
          <a:lstStyle>
            <a:lvl1pPr>
              <a:defRPr sz="1988"/>
            </a:lvl1pPr>
          </a:lstStyle>
          <a:p>
            <a:r>
              <a:rPr lang="pt-BR"/>
              <a:t>Clique para editar o título Mestre</a:t>
            </a:r>
            <a:endParaRPr lang="en-US" dirty="0"/>
          </a:p>
        </p:txBody>
      </p:sp>
      <p:sp>
        <p:nvSpPr>
          <p:cNvPr id="3" name="Content Placeholder 2"/>
          <p:cNvSpPr>
            <a:spLocks noGrp="1"/>
          </p:cNvSpPr>
          <p:nvPr>
            <p:ph idx="1"/>
          </p:nvPr>
        </p:nvSpPr>
        <p:spPr>
          <a:xfrm>
            <a:off x="3219246" y="613255"/>
            <a:ext cx="3833515" cy="3026837"/>
          </a:xfrm>
        </p:spPr>
        <p:txBody>
          <a:bodyPr/>
          <a:lstStyle>
            <a:lvl1pPr>
              <a:defRPr sz="1988"/>
            </a:lvl1pPr>
            <a:lvl2pPr>
              <a:defRPr sz="1739"/>
            </a:lvl2pPr>
            <a:lvl3pPr>
              <a:defRPr sz="1491"/>
            </a:lvl3pPr>
            <a:lvl4pPr>
              <a:defRPr sz="1242"/>
            </a:lvl4pPr>
            <a:lvl5pPr>
              <a:defRPr sz="1242"/>
            </a:lvl5pPr>
            <a:lvl6pPr>
              <a:defRPr sz="1242"/>
            </a:lvl6pPr>
            <a:lvl7pPr>
              <a:defRPr sz="1242"/>
            </a:lvl7pPr>
            <a:lvl8pPr>
              <a:defRPr sz="1242"/>
            </a:lvl8pPr>
            <a:lvl9pPr>
              <a:defRPr sz="1242"/>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521587" y="1277779"/>
            <a:ext cx="2442288" cy="2367243"/>
          </a:xfrm>
        </p:spPr>
        <p:txBody>
          <a:bodyPr/>
          <a:lstStyle>
            <a:lvl1pPr marL="0" indent="0">
              <a:buNone/>
              <a:defRPr sz="994"/>
            </a:lvl1pPr>
            <a:lvl2pPr marL="283967" indent="0">
              <a:buNone/>
              <a:defRPr sz="870"/>
            </a:lvl2pPr>
            <a:lvl3pPr marL="567934" indent="0">
              <a:buNone/>
              <a:defRPr sz="745"/>
            </a:lvl3pPr>
            <a:lvl4pPr marL="851901" indent="0">
              <a:buNone/>
              <a:defRPr sz="621"/>
            </a:lvl4pPr>
            <a:lvl5pPr marL="1135868" indent="0">
              <a:buNone/>
              <a:defRPr sz="621"/>
            </a:lvl5pPr>
            <a:lvl6pPr marL="1419835" indent="0">
              <a:buNone/>
              <a:defRPr sz="621"/>
            </a:lvl6pPr>
            <a:lvl7pPr marL="1703802" indent="0">
              <a:buNone/>
              <a:defRPr sz="621"/>
            </a:lvl7pPr>
            <a:lvl8pPr marL="1987768" indent="0">
              <a:buNone/>
              <a:defRPr sz="621"/>
            </a:lvl8pPr>
            <a:lvl9pPr marL="2271735" indent="0">
              <a:buNone/>
              <a:defRPr sz="621"/>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F162CC19-118B-4D88-AE34-B91C29D5B46C}" type="datetimeFigureOut">
              <a:rPr lang="pt-BR" smtClean="0"/>
              <a:t>04/05/2023</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5DBF48E0-C4C3-49CD-9B80-6DF7E5AB5820}" type="slidenum">
              <a:rPr lang="pt-BR" smtClean="0"/>
              <a:t>‹nº›</a:t>
            </a:fld>
            <a:endParaRPr lang="pt-BR"/>
          </a:p>
        </p:txBody>
      </p:sp>
    </p:spTree>
    <p:extLst>
      <p:ext uri="{BB962C8B-B14F-4D97-AF65-F5344CB8AC3E}">
        <p14:creationId xmlns:p14="http://schemas.microsoft.com/office/powerpoint/2010/main" val="3355999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521587" y="283951"/>
            <a:ext cx="2442288" cy="993828"/>
          </a:xfrm>
        </p:spPr>
        <p:txBody>
          <a:bodyPr anchor="b"/>
          <a:lstStyle>
            <a:lvl1pPr>
              <a:defRPr sz="1988"/>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219246" y="613255"/>
            <a:ext cx="3833515" cy="3026837"/>
          </a:xfrm>
        </p:spPr>
        <p:txBody>
          <a:bodyPr anchor="t"/>
          <a:lstStyle>
            <a:lvl1pPr marL="0" indent="0">
              <a:buNone/>
              <a:defRPr sz="1988"/>
            </a:lvl1pPr>
            <a:lvl2pPr marL="283967" indent="0">
              <a:buNone/>
              <a:defRPr sz="1739"/>
            </a:lvl2pPr>
            <a:lvl3pPr marL="567934" indent="0">
              <a:buNone/>
              <a:defRPr sz="1491"/>
            </a:lvl3pPr>
            <a:lvl4pPr marL="851901" indent="0">
              <a:buNone/>
              <a:defRPr sz="1242"/>
            </a:lvl4pPr>
            <a:lvl5pPr marL="1135868" indent="0">
              <a:buNone/>
              <a:defRPr sz="1242"/>
            </a:lvl5pPr>
            <a:lvl6pPr marL="1419835" indent="0">
              <a:buNone/>
              <a:defRPr sz="1242"/>
            </a:lvl6pPr>
            <a:lvl7pPr marL="1703802" indent="0">
              <a:buNone/>
              <a:defRPr sz="1242"/>
            </a:lvl7pPr>
            <a:lvl8pPr marL="1987768" indent="0">
              <a:buNone/>
              <a:defRPr sz="1242"/>
            </a:lvl8pPr>
            <a:lvl9pPr marL="2271735" indent="0">
              <a:buNone/>
              <a:defRPr sz="1242"/>
            </a:lvl9pPr>
          </a:lstStyle>
          <a:p>
            <a:r>
              <a:rPr lang="pt-BR"/>
              <a:t>Clique no ícone para adicionar uma imagem</a:t>
            </a:r>
            <a:endParaRPr lang="en-US" dirty="0"/>
          </a:p>
        </p:txBody>
      </p:sp>
      <p:sp>
        <p:nvSpPr>
          <p:cNvPr id="4" name="Text Placeholder 3"/>
          <p:cNvSpPr>
            <a:spLocks noGrp="1"/>
          </p:cNvSpPr>
          <p:nvPr>
            <p:ph type="body" sz="half" idx="2"/>
          </p:nvPr>
        </p:nvSpPr>
        <p:spPr>
          <a:xfrm>
            <a:off x="521587" y="1277779"/>
            <a:ext cx="2442288" cy="2367243"/>
          </a:xfrm>
        </p:spPr>
        <p:txBody>
          <a:bodyPr/>
          <a:lstStyle>
            <a:lvl1pPr marL="0" indent="0">
              <a:buNone/>
              <a:defRPr sz="994"/>
            </a:lvl1pPr>
            <a:lvl2pPr marL="283967" indent="0">
              <a:buNone/>
              <a:defRPr sz="870"/>
            </a:lvl2pPr>
            <a:lvl3pPr marL="567934" indent="0">
              <a:buNone/>
              <a:defRPr sz="745"/>
            </a:lvl3pPr>
            <a:lvl4pPr marL="851901" indent="0">
              <a:buNone/>
              <a:defRPr sz="621"/>
            </a:lvl4pPr>
            <a:lvl5pPr marL="1135868" indent="0">
              <a:buNone/>
              <a:defRPr sz="621"/>
            </a:lvl5pPr>
            <a:lvl6pPr marL="1419835" indent="0">
              <a:buNone/>
              <a:defRPr sz="621"/>
            </a:lvl6pPr>
            <a:lvl7pPr marL="1703802" indent="0">
              <a:buNone/>
              <a:defRPr sz="621"/>
            </a:lvl7pPr>
            <a:lvl8pPr marL="1987768" indent="0">
              <a:buNone/>
              <a:defRPr sz="621"/>
            </a:lvl8pPr>
            <a:lvl9pPr marL="2271735" indent="0">
              <a:buNone/>
              <a:defRPr sz="621"/>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F162CC19-118B-4D88-AE34-B91C29D5B46C}" type="datetimeFigureOut">
              <a:rPr lang="pt-BR" smtClean="0"/>
              <a:t>04/05/2023</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5DBF48E0-C4C3-49CD-9B80-6DF7E5AB5820}" type="slidenum">
              <a:rPr lang="pt-BR" smtClean="0"/>
              <a:t>‹nº›</a:t>
            </a:fld>
            <a:endParaRPr lang="pt-BR"/>
          </a:p>
        </p:txBody>
      </p:sp>
    </p:spTree>
    <p:extLst>
      <p:ext uri="{BB962C8B-B14F-4D97-AF65-F5344CB8AC3E}">
        <p14:creationId xmlns:p14="http://schemas.microsoft.com/office/powerpoint/2010/main" val="1438022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0601" y="226766"/>
            <a:ext cx="6531173" cy="823261"/>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520601" y="1133832"/>
            <a:ext cx="6531173" cy="2702463"/>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520601" y="3947706"/>
            <a:ext cx="1703784" cy="226766"/>
          </a:xfrm>
          <a:prstGeom prst="rect">
            <a:avLst/>
          </a:prstGeom>
        </p:spPr>
        <p:txBody>
          <a:bodyPr vert="horz" lIns="91440" tIns="45720" rIns="91440" bIns="45720" rtlCol="0" anchor="ctr"/>
          <a:lstStyle>
            <a:lvl1pPr algn="l">
              <a:defRPr sz="745">
                <a:solidFill>
                  <a:schemeClr val="tx1">
                    <a:tint val="75000"/>
                  </a:schemeClr>
                </a:solidFill>
              </a:defRPr>
            </a:lvl1pPr>
          </a:lstStyle>
          <a:p>
            <a:fld id="{F162CC19-118B-4D88-AE34-B91C29D5B46C}" type="datetimeFigureOut">
              <a:rPr lang="pt-BR" smtClean="0"/>
              <a:t>04/05/2023</a:t>
            </a:fld>
            <a:endParaRPr lang="pt-BR"/>
          </a:p>
        </p:txBody>
      </p:sp>
      <p:sp>
        <p:nvSpPr>
          <p:cNvPr id="5" name="Footer Placeholder 4"/>
          <p:cNvSpPr>
            <a:spLocks noGrp="1"/>
          </p:cNvSpPr>
          <p:nvPr>
            <p:ph type="ftr" sz="quarter" idx="3"/>
          </p:nvPr>
        </p:nvSpPr>
        <p:spPr>
          <a:xfrm>
            <a:off x="2508349" y="3947706"/>
            <a:ext cx="2555677" cy="226766"/>
          </a:xfrm>
          <a:prstGeom prst="rect">
            <a:avLst/>
          </a:prstGeom>
        </p:spPr>
        <p:txBody>
          <a:bodyPr vert="horz" lIns="91440" tIns="45720" rIns="91440" bIns="45720" rtlCol="0" anchor="ctr"/>
          <a:lstStyle>
            <a:lvl1pPr algn="ctr">
              <a:defRPr sz="745">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5347990" y="3947706"/>
            <a:ext cx="1703784" cy="226766"/>
          </a:xfrm>
          <a:prstGeom prst="rect">
            <a:avLst/>
          </a:prstGeom>
        </p:spPr>
        <p:txBody>
          <a:bodyPr vert="horz" lIns="91440" tIns="45720" rIns="91440" bIns="45720" rtlCol="0" anchor="ctr"/>
          <a:lstStyle>
            <a:lvl1pPr algn="r">
              <a:defRPr sz="745">
                <a:solidFill>
                  <a:schemeClr val="tx1">
                    <a:tint val="75000"/>
                  </a:schemeClr>
                </a:solidFill>
              </a:defRPr>
            </a:lvl1pPr>
          </a:lstStyle>
          <a:p>
            <a:fld id="{5DBF48E0-C4C3-49CD-9B80-6DF7E5AB5820}" type="slidenum">
              <a:rPr lang="pt-BR" smtClean="0"/>
              <a:t>‹nº›</a:t>
            </a:fld>
            <a:endParaRPr lang="pt-BR"/>
          </a:p>
        </p:txBody>
      </p:sp>
    </p:spTree>
    <p:extLst>
      <p:ext uri="{BB962C8B-B14F-4D97-AF65-F5344CB8AC3E}">
        <p14:creationId xmlns:p14="http://schemas.microsoft.com/office/powerpoint/2010/main" val="1866790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567934" rtl="0" eaLnBrk="1" latinLnBrk="0" hangingPunct="1">
        <a:lnSpc>
          <a:spcPct val="90000"/>
        </a:lnSpc>
        <a:spcBef>
          <a:spcPct val="0"/>
        </a:spcBef>
        <a:buNone/>
        <a:defRPr sz="2733" kern="1200">
          <a:solidFill>
            <a:schemeClr val="tx1"/>
          </a:solidFill>
          <a:latin typeface="+mj-lt"/>
          <a:ea typeface="+mj-ea"/>
          <a:cs typeface="+mj-cs"/>
        </a:defRPr>
      </a:lvl1pPr>
    </p:titleStyle>
    <p:bodyStyle>
      <a:lvl1pPr marL="141983" indent="-141983" algn="l" defTabSz="567934" rtl="0" eaLnBrk="1" latinLnBrk="0" hangingPunct="1">
        <a:lnSpc>
          <a:spcPct val="90000"/>
        </a:lnSpc>
        <a:spcBef>
          <a:spcPts val="621"/>
        </a:spcBef>
        <a:buFont typeface="Arial" panose="020B0604020202020204" pitchFamily="34" charset="0"/>
        <a:buChar char="•"/>
        <a:defRPr sz="1739" kern="1200">
          <a:solidFill>
            <a:schemeClr val="tx1"/>
          </a:solidFill>
          <a:latin typeface="+mn-lt"/>
          <a:ea typeface="+mn-ea"/>
          <a:cs typeface="+mn-cs"/>
        </a:defRPr>
      </a:lvl1pPr>
      <a:lvl2pPr marL="425950" indent="-141983" algn="l" defTabSz="567934" rtl="0" eaLnBrk="1" latinLnBrk="0" hangingPunct="1">
        <a:lnSpc>
          <a:spcPct val="90000"/>
        </a:lnSpc>
        <a:spcBef>
          <a:spcPts val="311"/>
        </a:spcBef>
        <a:buFont typeface="Arial" panose="020B0604020202020204" pitchFamily="34" charset="0"/>
        <a:buChar char="•"/>
        <a:defRPr sz="1491" kern="1200">
          <a:solidFill>
            <a:schemeClr val="tx1"/>
          </a:solidFill>
          <a:latin typeface="+mn-lt"/>
          <a:ea typeface="+mn-ea"/>
          <a:cs typeface="+mn-cs"/>
        </a:defRPr>
      </a:lvl2pPr>
      <a:lvl3pPr marL="709917" indent="-141983" algn="l" defTabSz="567934" rtl="0" eaLnBrk="1" latinLnBrk="0" hangingPunct="1">
        <a:lnSpc>
          <a:spcPct val="90000"/>
        </a:lnSpc>
        <a:spcBef>
          <a:spcPts val="311"/>
        </a:spcBef>
        <a:buFont typeface="Arial" panose="020B0604020202020204" pitchFamily="34" charset="0"/>
        <a:buChar char="•"/>
        <a:defRPr sz="1242" kern="1200">
          <a:solidFill>
            <a:schemeClr val="tx1"/>
          </a:solidFill>
          <a:latin typeface="+mn-lt"/>
          <a:ea typeface="+mn-ea"/>
          <a:cs typeface="+mn-cs"/>
        </a:defRPr>
      </a:lvl3pPr>
      <a:lvl4pPr marL="993884" indent="-141983" algn="l" defTabSz="567934" rtl="0" eaLnBrk="1" latinLnBrk="0" hangingPunct="1">
        <a:lnSpc>
          <a:spcPct val="90000"/>
        </a:lnSpc>
        <a:spcBef>
          <a:spcPts val="311"/>
        </a:spcBef>
        <a:buFont typeface="Arial" panose="020B0604020202020204" pitchFamily="34" charset="0"/>
        <a:buChar char="•"/>
        <a:defRPr sz="1118" kern="1200">
          <a:solidFill>
            <a:schemeClr val="tx1"/>
          </a:solidFill>
          <a:latin typeface="+mn-lt"/>
          <a:ea typeface="+mn-ea"/>
          <a:cs typeface="+mn-cs"/>
        </a:defRPr>
      </a:lvl4pPr>
      <a:lvl5pPr marL="1277851" indent="-141983" algn="l" defTabSz="567934" rtl="0" eaLnBrk="1" latinLnBrk="0" hangingPunct="1">
        <a:lnSpc>
          <a:spcPct val="90000"/>
        </a:lnSpc>
        <a:spcBef>
          <a:spcPts val="311"/>
        </a:spcBef>
        <a:buFont typeface="Arial" panose="020B0604020202020204" pitchFamily="34" charset="0"/>
        <a:buChar char="•"/>
        <a:defRPr sz="1118" kern="1200">
          <a:solidFill>
            <a:schemeClr val="tx1"/>
          </a:solidFill>
          <a:latin typeface="+mn-lt"/>
          <a:ea typeface="+mn-ea"/>
          <a:cs typeface="+mn-cs"/>
        </a:defRPr>
      </a:lvl5pPr>
      <a:lvl6pPr marL="1561818" indent="-141983" algn="l" defTabSz="567934" rtl="0" eaLnBrk="1" latinLnBrk="0" hangingPunct="1">
        <a:lnSpc>
          <a:spcPct val="90000"/>
        </a:lnSpc>
        <a:spcBef>
          <a:spcPts val="311"/>
        </a:spcBef>
        <a:buFont typeface="Arial" panose="020B0604020202020204" pitchFamily="34" charset="0"/>
        <a:buChar char="•"/>
        <a:defRPr sz="1118" kern="1200">
          <a:solidFill>
            <a:schemeClr val="tx1"/>
          </a:solidFill>
          <a:latin typeface="+mn-lt"/>
          <a:ea typeface="+mn-ea"/>
          <a:cs typeface="+mn-cs"/>
        </a:defRPr>
      </a:lvl6pPr>
      <a:lvl7pPr marL="1845785" indent="-141983" algn="l" defTabSz="567934" rtl="0" eaLnBrk="1" latinLnBrk="0" hangingPunct="1">
        <a:lnSpc>
          <a:spcPct val="90000"/>
        </a:lnSpc>
        <a:spcBef>
          <a:spcPts val="311"/>
        </a:spcBef>
        <a:buFont typeface="Arial" panose="020B0604020202020204" pitchFamily="34" charset="0"/>
        <a:buChar char="•"/>
        <a:defRPr sz="1118" kern="1200">
          <a:solidFill>
            <a:schemeClr val="tx1"/>
          </a:solidFill>
          <a:latin typeface="+mn-lt"/>
          <a:ea typeface="+mn-ea"/>
          <a:cs typeface="+mn-cs"/>
        </a:defRPr>
      </a:lvl7pPr>
      <a:lvl8pPr marL="2129752" indent="-141983" algn="l" defTabSz="567934" rtl="0" eaLnBrk="1" latinLnBrk="0" hangingPunct="1">
        <a:lnSpc>
          <a:spcPct val="90000"/>
        </a:lnSpc>
        <a:spcBef>
          <a:spcPts val="311"/>
        </a:spcBef>
        <a:buFont typeface="Arial" panose="020B0604020202020204" pitchFamily="34" charset="0"/>
        <a:buChar char="•"/>
        <a:defRPr sz="1118" kern="1200">
          <a:solidFill>
            <a:schemeClr val="tx1"/>
          </a:solidFill>
          <a:latin typeface="+mn-lt"/>
          <a:ea typeface="+mn-ea"/>
          <a:cs typeface="+mn-cs"/>
        </a:defRPr>
      </a:lvl8pPr>
      <a:lvl9pPr marL="2413719" indent="-141983" algn="l" defTabSz="567934" rtl="0" eaLnBrk="1" latinLnBrk="0" hangingPunct="1">
        <a:lnSpc>
          <a:spcPct val="90000"/>
        </a:lnSpc>
        <a:spcBef>
          <a:spcPts val="311"/>
        </a:spcBef>
        <a:buFont typeface="Arial" panose="020B0604020202020204" pitchFamily="34" charset="0"/>
        <a:buChar char="•"/>
        <a:defRPr sz="1118" kern="1200">
          <a:solidFill>
            <a:schemeClr val="tx1"/>
          </a:solidFill>
          <a:latin typeface="+mn-lt"/>
          <a:ea typeface="+mn-ea"/>
          <a:cs typeface="+mn-cs"/>
        </a:defRPr>
      </a:lvl9pPr>
    </p:bodyStyle>
    <p:otherStyle>
      <a:defPPr>
        <a:defRPr lang="en-US"/>
      </a:defPPr>
      <a:lvl1pPr marL="0" algn="l" defTabSz="567934" rtl="0" eaLnBrk="1" latinLnBrk="0" hangingPunct="1">
        <a:defRPr sz="1118" kern="1200">
          <a:solidFill>
            <a:schemeClr val="tx1"/>
          </a:solidFill>
          <a:latin typeface="+mn-lt"/>
          <a:ea typeface="+mn-ea"/>
          <a:cs typeface="+mn-cs"/>
        </a:defRPr>
      </a:lvl1pPr>
      <a:lvl2pPr marL="283967" algn="l" defTabSz="567934" rtl="0" eaLnBrk="1" latinLnBrk="0" hangingPunct="1">
        <a:defRPr sz="1118" kern="1200">
          <a:solidFill>
            <a:schemeClr val="tx1"/>
          </a:solidFill>
          <a:latin typeface="+mn-lt"/>
          <a:ea typeface="+mn-ea"/>
          <a:cs typeface="+mn-cs"/>
        </a:defRPr>
      </a:lvl2pPr>
      <a:lvl3pPr marL="567934" algn="l" defTabSz="567934" rtl="0" eaLnBrk="1" latinLnBrk="0" hangingPunct="1">
        <a:defRPr sz="1118" kern="1200">
          <a:solidFill>
            <a:schemeClr val="tx1"/>
          </a:solidFill>
          <a:latin typeface="+mn-lt"/>
          <a:ea typeface="+mn-ea"/>
          <a:cs typeface="+mn-cs"/>
        </a:defRPr>
      </a:lvl3pPr>
      <a:lvl4pPr marL="851901" algn="l" defTabSz="567934" rtl="0" eaLnBrk="1" latinLnBrk="0" hangingPunct="1">
        <a:defRPr sz="1118" kern="1200">
          <a:solidFill>
            <a:schemeClr val="tx1"/>
          </a:solidFill>
          <a:latin typeface="+mn-lt"/>
          <a:ea typeface="+mn-ea"/>
          <a:cs typeface="+mn-cs"/>
        </a:defRPr>
      </a:lvl4pPr>
      <a:lvl5pPr marL="1135868" algn="l" defTabSz="567934" rtl="0" eaLnBrk="1" latinLnBrk="0" hangingPunct="1">
        <a:defRPr sz="1118" kern="1200">
          <a:solidFill>
            <a:schemeClr val="tx1"/>
          </a:solidFill>
          <a:latin typeface="+mn-lt"/>
          <a:ea typeface="+mn-ea"/>
          <a:cs typeface="+mn-cs"/>
        </a:defRPr>
      </a:lvl5pPr>
      <a:lvl6pPr marL="1419835" algn="l" defTabSz="567934" rtl="0" eaLnBrk="1" latinLnBrk="0" hangingPunct="1">
        <a:defRPr sz="1118" kern="1200">
          <a:solidFill>
            <a:schemeClr val="tx1"/>
          </a:solidFill>
          <a:latin typeface="+mn-lt"/>
          <a:ea typeface="+mn-ea"/>
          <a:cs typeface="+mn-cs"/>
        </a:defRPr>
      </a:lvl6pPr>
      <a:lvl7pPr marL="1703802" algn="l" defTabSz="567934" rtl="0" eaLnBrk="1" latinLnBrk="0" hangingPunct="1">
        <a:defRPr sz="1118" kern="1200">
          <a:solidFill>
            <a:schemeClr val="tx1"/>
          </a:solidFill>
          <a:latin typeface="+mn-lt"/>
          <a:ea typeface="+mn-ea"/>
          <a:cs typeface="+mn-cs"/>
        </a:defRPr>
      </a:lvl7pPr>
      <a:lvl8pPr marL="1987768" algn="l" defTabSz="567934" rtl="0" eaLnBrk="1" latinLnBrk="0" hangingPunct="1">
        <a:defRPr sz="1118" kern="1200">
          <a:solidFill>
            <a:schemeClr val="tx1"/>
          </a:solidFill>
          <a:latin typeface="+mn-lt"/>
          <a:ea typeface="+mn-ea"/>
          <a:cs typeface="+mn-cs"/>
        </a:defRPr>
      </a:lvl8pPr>
      <a:lvl9pPr marL="2271735" algn="l" defTabSz="567934" rtl="0" eaLnBrk="1" latinLnBrk="0" hangingPunct="1">
        <a:defRPr sz="111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1.wdp"/><Relationship Id="rId18" Type="http://schemas.openxmlformats.org/officeDocument/2006/relationships/image" Target="../media/image21.png"/><Relationship Id="rId3" Type="http://schemas.openxmlformats.org/officeDocument/2006/relationships/image" Target="../media/image5.png"/><Relationship Id="rId21" Type="http://schemas.openxmlformats.org/officeDocument/2006/relationships/image" Target="../media/image24.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19.png"/><Relationship Id="rId20"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15.png"/><Relationship Id="rId5" Type="http://schemas.openxmlformats.org/officeDocument/2006/relationships/image" Target="../media/image6.pn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4.png"/><Relationship Id="rId19" Type="http://schemas.openxmlformats.org/officeDocument/2006/relationships/image" Target="../media/image22.png"/><Relationship Id="rId4" Type="http://schemas.openxmlformats.org/officeDocument/2006/relationships/image" Target="../media/image10.png"/><Relationship Id="rId9" Type="http://schemas.openxmlformats.org/officeDocument/2006/relationships/image" Target="../media/image13.png"/><Relationship Id="rId14" Type="http://schemas.openxmlformats.org/officeDocument/2006/relationships/image" Target="../media/image17.png"/><Relationship Id="rId22"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 name="CaixaDeTexto 1068">
            <a:extLst>
              <a:ext uri="{FF2B5EF4-FFF2-40B4-BE49-F238E27FC236}">
                <a16:creationId xmlns:a16="http://schemas.microsoft.com/office/drawing/2014/main" id="{D2D687BB-13B3-AB75-03BE-2C73A082BE00}"/>
              </a:ext>
            </a:extLst>
          </p:cNvPr>
          <p:cNvSpPr txBox="1"/>
          <p:nvPr/>
        </p:nvSpPr>
        <p:spPr>
          <a:xfrm>
            <a:off x="-64891" y="-85658"/>
            <a:ext cx="5131258" cy="812402"/>
          </a:xfrm>
          <a:prstGeom prst="rect">
            <a:avLst/>
          </a:prstGeom>
          <a:noFill/>
        </p:spPr>
        <p:txBody>
          <a:bodyPr wrap="square" rtlCol="0">
            <a:spAutoFit/>
          </a:bodyPr>
          <a:lstStyle/>
          <a:p>
            <a:r>
              <a:rPr lang="en-US" sz="1489" b="1" dirty="0">
                <a:solidFill>
                  <a:schemeClr val="bg1"/>
                </a:solidFill>
                <a:latin typeface="Cambria" panose="02040503050406030204" pitchFamily="18" charset="0"/>
                <a:ea typeface="Cambria" panose="02040503050406030204" pitchFamily="18" charset="0"/>
              </a:rPr>
              <a:t>Casting synchrotron light on remagnetized carbonates:</a:t>
            </a:r>
          </a:p>
          <a:p>
            <a:r>
              <a:rPr lang="en-US" sz="1200" b="1" i="1" dirty="0">
                <a:solidFill>
                  <a:schemeClr val="bg1"/>
                </a:solidFill>
                <a:latin typeface="Cambria" panose="02040503050406030204" pitchFamily="18" charset="0"/>
                <a:ea typeface="Cambria" panose="02040503050406030204" pitchFamily="18" charset="0"/>
              </a:rPr>
              <a:t>Supplementary material</a:t>
            </a:r>
          </a:p>
          <a:p>
            <a:endParaRPr lang="pt-BR" sz="1914" dirty="0"/>
          </a:p>
        </p:txBody>
      </p:sp>
      <p:sp>
        <p:nvSpPr>
          <p:cNvPr id="1089" name="CaixaDeTexto 1088">
            <a:extLst>
              <a:ext uri="{FF2B5EF4-FFF2-40B4-BE49-F238E27FC236}">
                <a16:creationId xmlns:a16="http://schemas.microsoft.com/office/drawing/2014/main" id="{F5909733-1A57-3A52-347F-7371F22224A7}"/>
              </a:ext>
            </a:extLst>
          </p:cNvPr>
          <p:cNvSpPr txBox="1"/>
          <p:nvPr/>
        </p:nvSpPr>
        <p:spPr>
          <a:xfrm>
            <a:off x="-64891" y="358066"/>
            <a:ext cx="1430332" cy="264047"/>
          </a:xfrm>
          <a:prstGeom prst="rect">
            <a:avLst/>
          </a:prstGeom>
          <a:noFill/>
        </p:spPr>
        <p:txBody>
          <a:bodyPr wrap="square" rtlCol="0">
            <a:spAutoFit/>
          </a:bodyPr>
          <a:lstStyle/>
          <a:p>
            <a:r>
              <a:rPr lang="pt-BR" sz="1116" b="1" dirty="0">
                <a:solidFill>
                  <a:schemeClr val="bg1">
                    <a:lumMod val="50000"/>
                  </a:schemeClr>
                </a:solidFill>
                <a:latin typeface="Cambria" panose="02040503050406030204" pitchFamily="18" charset="0"/>
                <a:ea typeface="Cambria" panose="02040503050406030204" pitchFamily="18" charset="0"/>
              </a:rPr>
              <a:t>1. Overview</a:t>
            </a:r>
          </a:p>
        </p:txBody>
      </p:sp>
      <p:sp>
        <p:nvSpPr>
          <p:cNvPr id="1142" name="Retângulo 1141">
            <a:extLst>
              <a:ext uri="{FF2B5EF4-FFF2-40B4-BE49-F238E27FC236}">
                <a16:creationId xmlns:a16="http://schemas.microsoft.com/office/drawing/2014/main" id="{E1E989F8-DEFA-B626-78FE-E152009A0043}"/>
              </a:ext>
            </a:extLst>
          </p:cNvPr>
          <p:cNvSpPr/>
          <p:nvPr/>
        </p:nvSpPr>
        <p:spPr>
          <a:xfrm>
            <a:off x="2582925" y="387640"/>
            <a:ext cx="50029" cy="3875950"/>
          </a:xfrm>
          <a:prstGeom prst="rect">
            <a:avLst/>
          </a:prstGeom>
          <a:solidFill>
            <a:srgbClr val="0072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914"/>
          </a:p>
        </p:txBody>
      </p:sp>
      <p:sp>
        <p:nvSpPr>
          <p:cNvPr id="7" name="CaixaDeTexto 6">
            <a:extLst>
              <a:ext uri="{FF2B5EF4-FFF2-40B4-BE49-F238E27FC236}">
                <a16:creationId xmlns:a16="http://schemas.microsoft.com/office/drawing/2014/main" id="{874CA6B1-C353-F50B-9AD2-A83B05117008}"/>
              </a:ext>
            </a:extLst>
          </p:cNvPr>
          <p:cNvSpPr txBox="1"/>
          <p:nvPr/>
        </p:nvSpPr>
        <p:spPr>
          <a:xfrm>
            <a:off x="54554" y="542294"/>
            <a:ext cx="2527947" cy="2283382"/>
          </a:xfrm>
          <a:prstGeom prst="rect">
            <a:avLst/>
          </a:prstGeom>
          <a:noFill/>
        </p:spPr>
        <p:txBody>
          <a:bodyPr wrap="square">
            <a:spAutoFit/>
          </a:bodyPr>
          <a:lstStyle/>
          <a:p>
            <a:pPr algn="just">
              <a:lnSpc>
                <a:spcPct val="150000"/>
              </a:lnSpc>
            </a:pPr>
            <a:r>
              <a:rPr lang="en-US" sz="638" dirty="0">
                <a:latin typeface="Cambria" panose="02040503050406030204" pitchFamily="18" charset="0"/>
                <a:ea typeface="Cambria" panose="02040503050406030204" pitchFamily="18" charset="0"/>
                <a:cs typeface="Times New Roman" panose="02020603050405020304" pitchFamily="18" charset="0"/>
              </a:rPr>
              <a:t>Carbonate rocks are excellent recorders of the Earth’s geological evolution. Although they form important sedimentary sequences registering the geomagnetic field, carbonates are often affected by geological processes that post-date their diagenetic origin.  These processes (e.g., fluid percolation, biodegradation of organic matter or clay mineral transformations) often provide Fe-ions so new authigenic magnetic particles might be formed. When this happens, carbonate rocks very often lose their primary detrital remanence signal and are imparted on a new magnetic signature. These authigenically formed magnetic minerals in remagnetized carbonates carry specific magnetic signatures compared to those carbonates that were not affected by secondary processes after their formation. </a:t>
            </a:r>
          </a:p>
          <a:p>
            <a:pPr algn="just">
              <a:lnSpc>
                <a:spcPct val="150000"/>
              </a:lnSpc>
            </a:pPr>
            <a:endParaRPr lang="en-US" sz="638" dirty="0">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pPr>
            <a:endParaRPr lang="en-US" sz="638" dirty="0">
              <a:latin typeface="Cambria" panose="02040503050406030204" pitchFamily="18" charset="0"/>
              <a:ea typeface="Cambria" panose="02040503050406030204" pitchFamily="18" charset="0"/>
              <a:cs typeface="Times New Roman" panose="02020603050405020304" pitchFamily="18" charset="0"/>
            </a:endParaRPr>
          </a:p>
        </p:txBody>
      </p:sp>
      <p:sp>
        <p:nvSpPr>
          <p:cNvPr id="8" name="Retângulo 7">
            <a:extLst>
              <a:ext uri="{FF2B5EF4-FFF2-40B4-BE49-F238E27FC236}">
                <a16:creationId xmlns:a16="http://schemas.microsoft.com/office/drawing/2014/main" id="{40B151E3-F81B-BE64-B77E-DBD13D775767}"/>
              </a:ext>
            </a:extLst>
          </p:cNvPr>
          <p:cNvSpPr/>
          <p:nvPr/>
        </p:nvSpPr>
        <p:spPr>
          <a:xfrm>
            <a:off x="-26359" y="2471069"/>
            <a:ext cx="2689771" cy="354200"/>
          </a:xfrm>
          <a:prstGeom prst="rect">
            <a:avLst/>
          </a:prstGeom>
        </p:spPr>
        <p:txBody>
          <a:bodyPr wrap="square">
            <a:spAutoFit/>
          </a:bodyPr>
          <a:lstStyle/>
          <a:p>
            <a:pPr algn="ctr"/>
            <a:r>
              <a:rPr lang="en-US" sz="851" b="1" dirty="0">
                <a:latin typeface="Bahnschrift Light" panose="020B0502040204020203" pitchFamily="34" charset="0"/>
                <a:cs typeface="Times New Roman" panose="02020603050405020304" pitchFamily="18" charset="0"/>
              </a:rPr>
              <a:t>WHY</a:t>
            </a:r>
            <a:r>
              <a:rPr lang="en-US" sz="851" dirty="0">
                <a:latin typeface="Bahnschrift Light" panose="020B0502040204020203" pitchFamily="34" charset="0"/>
                <a:cs typeface="Times New Roman" panose="02020603050405020304" pitchFamily="18" charset="0"/>
              </a:rPr>
              <a:t> is it relevant to step forward in the knowledge of </a:t>
            </a:r>
            <a:r>
              <a:rPr lang="en-US" sz="851" b="1" dirty="0">
                <a:solidFill>
                  <a:schemeClr val="accent2"/>
                </a:solidFill>
                <a:latin typeface="Bahnschrift Light" panose="020B0502040204020203" pitchFamily="34" charset="0"/>
                <a:cs typeface="Times New Roman" panose="02020603050405020304" pitchFamily="18" charset="0"/>
              </a:rPr>
              <a:t>remagnetization of sedimentary rocks</a:t>
            </a:r>
            <a:r>
              <a:rPr lang="en-US" sz="851" dirty="0">
                <a:latin typeface="Bahnschrift Light" panose="020B0502040204020203" pitchFamily="34" charset="0"/>
                <a:cs typeface="Times New Roman" panose="02020603050405020304" pitchFamily="18" charset="0"/>
              </a:rPr>
              <a:t>?</a:t>
            </a:r>
            <a:endParaRPr lang="pt-BR" sz="851" dirty="0">
              <a:latin typeface="Bahnschrift Light" panose="020B0502040204020203" pitchFamily="34" charset="0"/>
              <a:cs typeface="Times New Roman" panose="02020603050405020304" pitchFamily="18" charset="0"/>
            </a:endParaRPr>
          </a:p>
        </p:txBody>
      </p:sp>
      <p:pic>
        <p:nvPicPr>
          <p:cNvPr id="9" name="Imagem 8">
            <a:extLst>
              <a:ext uri="{FF2B5EF4-FFF2-40B4-BE49-F238E27FC236}">
                <a16:creationId xmlns:a16="http://schemas.microsoft.com/office/drawing/2014/main" id="{B0F98DB2-E3E4-B8B8-7CCC-4F03CA47D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61" y="2880451"/>
            <a:ext cx="269991" cy="269991"/>
          </a:xfrm>
          <a:prstGeom prst="rect">
            <a:avLst/>
          </a:prstGeom>
        </p:spPr>
      </p:pic>
      <p:sp>
        <p:nvSpPr>
          <p:cNvPr id="10" name="CaixaDeTexto 9">
            <a:extLst>
              <a:ext uri="{FF2B5EF4-FFF2-40B4-BE49-F238E27FC236}">
                <a16:creationId xmlns:a16="http://schemas.microsoft.com/office/drawing/2014/main" id="{76A5FC4F-F723-75F3-887D-001C20C83E70}"/>
              </a:ext>
            </a:extLst>
          </p:cNvPr>
          <p:cNvSpPr txBox="1"/>
          <p:nvPr/>
        </p:nvSpPr>
        <p:spPr>
          <a:xfrm>
            <a:off x="464698" y="2852219"/>
            <a:ext cx="2099620" cy="1466684"/>
          </a:xfrm>
          <a:prstGeom prst="rect">
            <a:avLst/>
          </a:prstGeom>
          <a:noFill/>
        </p:spPr>
        <p:txBody>
          <a:bodyPr wrap="square" rtlCol="0">
            <a:spAutoFit/>
          </a:bodyPr>
          <a:lstStyle/>
          <a:p>
            <a:pPr algn="just"/>
            <a:r>
              <a:rPr lang="en-US" sz="638" dirty="0">
                <a:latin typeface="Cambria" panose="02040503050406030204" pitchFamily="18" charset="0"/>
                <a:ea typeface="Cambria" panose="02040503050406030204" pitchFamily="18" charset="0"/>
              </a:rPr>
              <a:t>There is </a:t>
            </a:r>
            <a:r>
              <a:rPr lang="en-US" sz="638" b="1" dirty="0">
                <a:solidFill>
                  <a:schemeClr val="accent1"/>
                </a:solidFill>
                <a:latin typeface="Cambria" panose="02040503050406030204" pitchFamily="18" charset="0"/>
                <a:ea typeface="Cambria" panose="02040503050406030204" pitchFamily="18" charset="0"/>
              </a:rPr>
              <a:t>no consensus </a:t>
            </a:r>
            <a:r>
              <a:rPr lang="en-US" sz="638" dirty="0">
                <a:latin typeface="Cambria" panose="02040503050406030204" pitchFamily="18" charset="0"/>
                <a:ea typeface="Cambria" panose="02040503050406030204" pitchFamily="18" charset="0"/>
              </a:rPr>
              <a:t>in the literature regarding the remagnetization processes in carbonate rocks;</a:t>
            </a:r>
          </a:p>
          <a:p>
            <a:pPr algn="just"/>
            <a:endParaRPr lang="en-US" sz="638" dirty="0">
              <a:latin typeface="Cambria" panose="02040503050406030204" pitchFamily="18" charset="0"/>
              <a:ea typeface="Cambria" panose="02040503050406030204" pitchFamily="18" charset="0"/>
            </a:endParaRPr>
          </a:p>
          <a:p>
            <a:pPr algn="just"/>
            <a:endParaRPr lang="en-US" sz="638" dirty="0">
              <a:latin typeface="Cambria" panose="02040503050406030204" pitchFamily="18" charset="0"/>
              <a:ea typeface="Cambria" panose="02040503050406030204" pitchFamily="18" charset="0"/>
            </a:endParaRPr>
          </a:p>
          <a:p>
            <a:pPr algn="just"/>
            <a:r>
              <a:rPr lang="en-US" sz="638" dirty="0">
                <a:latin typeface="Cambria" panose="02040503050406030204" pitchFamily="18" charset="0"/>
                <a:ea typeface="Cambria" panose="02040503050406030204" pitchFamily="18" charset="0"/>
              </a:rPr>
              <a:t>Establishing the moment in which these processes take place would allow (indirectly) to date the migration of </a:t>
            </a:r>
            <a:r>
              <a:rPr lang="en-US" sz="638" b="1" dirty="0">
                <a:solidFill>
                  <a:schemeClr val="accent1"/>
                </a:solidFill>
                <a:latin typeface="Cambria" panose="02040503050406030204" pitchFamily="18" charset="0"/>
                <a:ea typeface="Cambria" panose="02040503050406030204" pitchFamily="18" charset="0"/>
              </a:rPr>
              <a:t>basin fluids </a:t>
            </a:r>
            <a:r>
              <a:rPr lang="en-US" sz="638" dirty="0">
                <a:latin typeface="Cambria" panose="02040503050406030204" pitchFamily="18" charset="0"/>
                <a:ea typeface="Cambria" panose="02040503050406030204" pitchFamily="18" charset="0"/>
              </a:rPr>
              <a:t>and/or the </a:t>
            </a:r>
            <a:r>
              <a:rPr lang="en-US" sz="638" b="1" dirty="0">
                <a:solidFill>
                  <a:schemeClr val="accent2"/>
                </a:solidFill>
                <a:latin typeface="Cambria" panose="02040503050406030204" pitchFamily="18" charset="0"/>
                <a:ea typeface="Cambria" panose="02040503050406030204" pitchFamily="18" charset="0"/>
              </a:rPr>
              <a:t>burial of sediments</a:t>
            </a:r>
            <a:r>
              <a:rPr lang="en-US" sz="638" dirty="0">
                <a:latin typeface="Cambria" panose="02040503050406030204" pitchFamily="18" charset="0"/>
                <a:ea typeface="Cambria" panose="02040503050406030204" pitchFamily="18" charset="0"/>
              </a:rPr>
              <a:t>;</a:t>
            </a:r>
          </a:p>
          <a:p>
            <a:pPr algn="just"/>
            <a:endParaRPr lang="en-US" sz="638" dirty="0">
              <a:latin typeface="Cambria" panose="02040503050406030204" pitchFamily="18" charset="0"/>
              <a:ea typeface="Cambria" panose="02040503050406030204" pitchFamily="18" charset="0"/>
            </a:endParaRPr>
          </a:p>
          <a:p>
            <a:pPr algn="just"/>
            <a:endParaRPr lang="en-US" sz="638" dirty="0">
              <a:latin typeface="Cambria" panose="02040503050406030204" pitchFamily="18" charset="0"/>
              <a:ea typeface="Cambria" panose="02040503050406030204" pitchFamily="18" charset="0"/>
            </a:endParaRPr>
          </a:p>
          <a:p>
            <a:pPr algn="just"/>
            <a:r>
              <a:rPr lang="en-US" sz="638" dirty="0">
                <a:latin typeface="Cambria" panose="02040503050406030204" pitchFamily="18" charset="0"/>
                <a:ea typeface="Cambria" panose="02040503050406030204" pitchFamily="18" charset="0"/>
              </a:rPr>
              <a:t>Studies that work with the hypotheses of generation and transformation of authigenic magnetic minerals are based on </a:t>
            </a:r>
            <a:r>
              <a:rPr lang="en-US" sz="638" b="1" dirty="0">
                <a:solidFill>
                  <a:schemeClr val="accent2"/>
                </a:solidFill>
                <a:latin typeface="Cambria" panose="02040503050406030204" pitchFamily="18" charset="0"/>
                <a:ea typeface="Cambria" panose="02040503050406030204" pitchFamily="18" charset="0"/>
              </a:rPr>
              <a:t>measurements of macroscopic samples, </a:t>
            </a:r>
            <a:r>
              <a:rPr lang="en-US" sz="638" dirty="0">
                <a:latin typeface="Cambria" panose="02040503050406030204" pitchFamily="18" charset="0"/>
                <a:ea typeface="Cambria" panose="02040503050406030204" pitchFamily="18" charset="0"/>
              </a:rPr>
              <a:t>while microscopic analysis of individual particles are still scarce. </a:t>
            </a:r>
            <a:endParaRPr lang="pt-BR" sz="638" dirty="0">
              <a:latin typeface="Cambria" panose="02040503050406030204" pitchFamily="18" charset="0"/>
              <a:ea typeface="Cambria" panose="02040503050406030204" pitchFamily="18" charset="0"/>
            </a:endParaRPr>
          </a:p>
        </p:txBody>
      </p:sp>
      <p:pic>
        <p:nvPicPr>
          <p:cNvPr id="11" name="Imagem 10">
            <a:extLst>
              <a:ext uri="{FF2B5EF4-FFF2-40B4-BE49-F238E27FC236}">
                <a16:creationId xmlns:a16="http://schemas.microsoft.com/office/drawing/2014/main" id="{87098483-AADC-2A6C-30D9-46A311C86F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19" y="3290993"/>
            <a:ext cx="320144" cy="320144"/>
          </a:xfrm>
          <a:prstGeom prst="rect">
            <a:avLst/>
          </a:prstGeom>
        </p:spPr>
      </p:pic>
      <p:pic>
        <p:nvPicPr>
          <p:cNvPr id="13" name="Imagem 12">
            <a:extLst>
              <a:ext uri="{FF2B5EF4-FFF2-40B4-BE49-F238E27FC236}">
                <a16:creationId xmlns:a16="http://schemas.microsoft.com/office/drawing/2014/main" id="{9CEE410E-F20A-F7B6-0A8B-720C193E02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518" y="3798351"/>
            <a:ext cx="370949" cy="370949"/>
          </a:xfrm>
          <a:prstGeom prst="rect">
            <a:avLst/>
          </a:prstGeom>
        </p:spPr>
      </p:pic>
      <p:sp>
        <p:nvSpPr>
          <p:cNvPr id="15" name="CaixaDeTexto 14">
            <a:extLst>
              <a:ext uri="{FF2B5EF4-FFF2-40B4-BE49-F238E27FC236}">
                <a16:creationId xmlns:a16="http://schemas.microsoft.com/office/drawing/2014/main" id="{3514DF3B-115F-7ABE-D43C-3ED47778A213}"/>
              </a:ext>
            </a:extLst>
          </p:cNvPr>
          <p:cNvSpPr txBox="1"/>
          <p:nvPr/>
        </p:nvSpPr>
        <p:spPr>
          <a:xfrm>
            <a:off x="2604047" y="532979"/>
            <a:ext cx="4871996" cy="810543"/>
          </a:xfrm>
          <a:prstGeom prst="rect">
            <a:avLst/>
          </a:prstGeom>
          <a:noFill/>
        </p:spPr>
        <p:txBody>
          <a:bodyPr wrap="square">
            <a:spAutoFit/>
          </a:bodyPr>
          <a:lstStyle/>
          <a:p>
            <a:pPr algn="just">
              <a:lnSpc>
                <a:spcPct val="150000"/>
              </a:lnSpc>
            </a:pPr>
            <a:r>
              <a:rPr lang="en-US" sz="638" dirty="0">
                <a:latin typeface="Cambria" panose="02040503050406030204" pitchFamily="18" charset="0"/>
                <a:ea typeface="Cambria" panose="02040503050406030204" pitchFamily="18" charset="0"/>
                <a:cs typeface="Times New Roman" panose="02020603050405020304" pitchFamily="18" charset="0"/>
              </a:rPr>
              <a:t>Magnetic minerals are usually in </a:t>
            </a:r>
            <a:r>
              <a:rPr lang="en-US" sz="638" b="1" dirty="0">
                <a:solidFill>
                  <a:schemeClr val="accent1"/>
                </a:solidFill>
                <a:latin typeface="Cambria" panose="02040503050406030204" pitchFamily="18" charset="0"/>
                <a:ea typeface="Cambria" panose="02040503050406030204" pitchFamily="18" charset="0"/>
                <a:cs typeface="Times New Roman" panose="02020603050405020304" pitchFamily="18" charset="0"/>
              </a:rPr>
              <a:t>trace levels</a:t>
            </a:r>
            <a:r>
              <a:rPr lang="en-US" sz="638" dirty="0">
                <a:latin typeface="Cambria" panose="02040503050406030204" pitchFamily="18" charset="0"/>
                <a:ea typeface="Cambria" panose="02040503050406030204" pitchFamily="18" charset="0"/>
                <a:cs typeface="Times New Roman" panose="02020603050405020304" pitchFamily="18" charset="0"/>
              </a:rPr>
              <a:t> in carbonate rocks, which makes the task of studying them really hard. Using highly sensitive chemical/imaging techniques to identify magnetic particles within the carbonate matrix and to study the spatial correlation of these with other minerals might offer significant insights in chemical remagnetization events. In that way, </a:t>
            </a:r>
            <a:r>
              <a:rPr lang="en-US" sz="638" b="1" dirty="0">
                <a:latin typeface="Cambria" panose="02040503050406030204" pitchFamily="18" charset="0"/>
                <a:ea typeface="Cambria" panose="02040503050406030204" pitchFamily="18" charset="0"/>
                <a:cs typeface="Times New Roman" panose="02020603050405020304" pitchFamily="18" charset="0"/>
              </a:rPr>
              <a:t>synchrotron light</a:t>
            </a:r>
            <a:r>
              <a:rPr lang="en-US" sz="638" dirty="0">
                <a:latin typeface="Cambria" panose="02040503050406030204" pitchFamily="18" charset="0"/>
                <a:ea typeface="Cambria" panose="02040503050406030204" pitchFamily="18" charset="0"/>
                <a:cs typeface="Times New Roman" panose="02020603050405020304" pitchFamily="18" charset="0"/>
              </a:rPr>
              <a:t> provides a powerful source of X-rays to study, at a micro/nanoscale, the carriers of remanence in sedimentary rocks.  </a:t>
            </a:r>
          </a:p>
          <a:p>
            <a:pPr algn="just">
              <a:lnSpc>
                <a:spcPct val="150000"/>
              </a:lnSpc>
            </a:pPr>
            <a:endParaRPr lang="en-US" sz="638" dirty="0">
              <a:latin typeface="Cambria" panose="02040503050406030204" pitchFamily="18" charset="0"/>
              <a:ea typeface="Cambria" panose="02040503050406030204" pitchFamily="18" charset="0"/>
              <a:cs typeface="Times New Roman" panose="02020603050405020304" pitchFamily="18" charset="0"/>
            </a:endParaRPr>
          </a:p>
        </p:txBody>
      </p:sp>
      <p:sp>
        <p:nvSpPr>
          <p:cNvPr id="23" name="CaixaDeTexto 22">
            <a:extLst>
              <a:ext uri="{FF2B5EF4-FFF2-40B4-BE49-F238E27FC236}">
                <a16:creationId xmlns:a16="http://schemas.microsoft.com/office/drawing/2014/main" id="{163CFBC6-E938-E5FC-2068-338AC1D733D6}"/>
              </a:ext>
            </a:extLst>
          </p:cNvPr>
          <p:cNvSpPr txBox="1"/>
          <p:nvPr/>
        </p:nvSpPr>
        <p:spPr>
          <a:xfrm>
            <a:off x="2588973" y="365919"/>
            <a:ext cx="1491275" cy="264047"/>
          </a:xfrm>
          <a:prstGeom prst="rect">
            <a:avLst/>
          </a:prstGeom>
          <a:noFill/>
        </p:spPr>
        <p:txBody>
          <a:bodyPr wrap="square" rtlCol="0">
            <a:spAutoFit/>
          </a:bodyPr>
          <a:lstStyle/>
          <a:p>
            <a:r>
              <a:rPr lang="en-US" sz="1116" b="1" dirty="0">
                <a:solidFill>
                  <a:schemeClr val="bg1">
                    <a:lumMod val="50000"/>
                  </a:schemeClr>
                </a:solidFill>
                <a:latin typeface="Cambria" panose="02040503050406030204" pitchFamily="18" charset="0"/>
                <a:ea typeface="Cambria" panose="02040503050406030204" pitchFamily="18" charset="0"/>
              </a:rPr>
              <a:t>2. Synchrotron light</a:t>
            </a:r>
          </a:p>
        </p:txBody>
      </p:sp>
      <p:pic>
        <p:nvPicPr>
          <p:cNvPr id="2" name="Picture 2">
            <a:extLst>
              <a:ext uri="{FF2B5EF4-FFF2-40B4-BE49-F238E27FC236}">
                <a16:creationId xmlns:a16="http://schemas.microsoft.com/office/drawing/2014/main" id="{785AE476-EBE3-E01D-DD9C-AE66C87FFA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832"/>
          <a:stretch/>
        </p:blipFill>
        <p:spPr bwMode="auto">
          <a:xfrm>
            <a:off x="3091396" y="1835161"/>
            <a:ext cx="4090004" cy="239975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3A015DCE-1D77-0062-60D0-DE08F71D313B}"/>
              </a:ext>
            </a:extLst>
          </p:cNvPr>
          <p:cNvSpPr txBox="1"/>
          <p:nvPr/>
        </p:nvSpPr>
        <p:spPr>
          <a:xfrm>
            <a:off x="2571430" y="1169221"/>
            <a:ext cx="5156165" cy="288669"/>
          </a:xfrm>
          <a:prstGeom prst="rect">
            <a:avLst/>
          </a:prstGeom>
          <a:noFill/>
        </p:spPr>
        <p:txBody>
          <a:bodyPr wrap="square" rtlCol="0">
            <a:spAutoFit/>
          </a:bodyPr>
          <a:lstStyle/>
          <a:p>
            <a:pPr algn="ctr"/>
            <a:r>
              <a:rPr lang="en-US" sz="1276" dirty="0">
                <a:latin typeface="Bahnschrift Light" panose="020B0502040204020203" pitchFamily="34" charset="0"/>
                <a:ea typeface="Artifakt Element Thin" panose="020B0203050000020004" pitchFamily="34" charset="0"/>
              </a:rPr>
              <a:t>Why to use </a:t>
            </a:r>
            <a:r>
              <a:rPr lang="en-US" sz="1276" b="1" dirty="0">
                <a:solidFill>
                  <a:schemeClr val="accent2"/>
                </a:solidFill>
                <a:latin typeface="Bahnschrift Light" panose="020B0502040204020203" pitchFamily="34" charset="0"/>
                <a:ea typeface="Artifakt Element Thin" panose="020B0203050000020004" pitchFamily="34" charset="0"/>
              </a:rPr>
              <a:t>synchrotron radiation </a:t>
            </a:r>
            <a:r>
              <a:rPr lang="en-US" sz="1276" dirty="0">
                <a:latin typeface="Bahnschrift Light" panose="020B0502040204020203" pitchFamily="34" charset="0"/>
                <a:ea typeface="Artifakt Element Thin" panose="020B0203050000020004" pitchFamily="34" charset="0"/>
              </a:rPr>
              <a:t>to study </a:t>
            </a:r>
            <a:r>
              <a:rPr lang="en-US" sz="1276" b="1" dirty="0">
                <a:solidFill>
                  <a:schemeClr val="accent1"/>
                </a:solidFill>
                <a:latin typeface="Bahnschrift Light" panose="020B0502040204020203" pitchFamily="34" charset="0"/>
                <a:ea typeface="Artifakt Element Thin" panose="020B0203050000020004" pitchFamily="34" charset="0"/>
              </a:rPr>
              <a:t>magnetic minerals</a:t>
            </a:r>
            <a:r>
              <a:rPr lang="en-US" sz="1276" dirty="0">
                <a:latin typeface="Bahnschrift Light" panose="020B0502040204020203" pitchFamily="34" charset="0"/>
                <a:ea typeface="Artifakt Element Thin" panose="020B0203050000020004" pitchFamily="34" charset="0"/>
              </a:rPr>
              <a:t>?</a:t>
            </a:r>
          </a:p>
        </p:txBody>
      </p:sp>
      <p:sp>
        <p:nvSpPr>
          <p:cNvPr id="12" name="CaixaDeTexto 11">
            <a:extLst>
              <a:ext uri="{FF2B5EF4-FFF2-40B4-BE49-F238E27FC236}">
                <a16:creationId xmlns:a16="http://schemas.microsoft.com/office/drawing/2014/main" id="{2B202E57-D0F7-CC10-4D41-92A47AF6FBD8}"/>
              </a:ext>
            </a:extLst>
          </p:cNvPr>
          <p:cNvSpPr txBox="1"/>
          <p:nvPr/>
        </p:nvSpPr>
        <p:spPr>
          <a:xfrm>
            <a:off x="3251456" y="1560755"/>
            <a:ext cx="3875925" cy="485133"/>
          </a:xfrm>
          <a:prstGeom prst="rect">
            <a:avLst/>
          </a:prstGeom>
          <a:noFill/>
          <a:ln w="6350">
            <a:solidFill>
              <a:schemeClr val="tx1">
                <a:lumMod val="75000"/>
                <a:lumOff val="25000"/>
              </a:schemeClr>
            </a:solidFill>
            <a:prstDash val="dash"/>
          </a:ln>
        </p:spPr>
        <p:txBody>
          <a:bodyPr wrap="square" rtlCol="0">
            <a:spAutoFit/>
          </a:bodyPr>
          <a:lstStyle/>
          <a:p>
            <a:pPr algn="ctr"/>
            <a:r>
              <a:rPr lang="en-US" sz="851" dirty="0">
                <a:latin typeface="Cambria" panose="02040503050406030204" pitchFamily="18" charset="0"/>
                <a:ea typeface="Cambria" panose="02040503050406030204" pitchFamily="18" charset="0"/>
              </a:rPr>
              <a:t>Because we can get very precise and detailed data in </a:t>
            </a:r>
            <a:r>
              <a:rPr lang="en-US" sz="851" b="1" dirty="0">
                <a:solidFill>
                  <a:schemeClr val="accent1"/>
                </a:solidFill>
                <a:latin typeface="Cambria" panose="02040503050406030204" pitchFamily="18" charset="0"/>
                <a:ea typeface="Cambria" panose="02040503050406030204" pitchFamily="18" charset="0"/>
              </a:rPr>
              <a:t>nanoscopic scale</a:t>
            </a:r>
            <a:r>
              <a:rPr lang="en-US" sz="851" dirty="0">
                <a:latin typeface="Cambria" panose="02040503050406030204" pitchFamily="18" charset="0"/>
                <a:ea typeface="Cambria" panose="02040503050406030204" pitchFamily="18" charset="0"/>
              </a:rPr>
              <a:t>, which is vital when studying (</a:t>
            </a:r>
            <a:r>
              <a:rPr lang="en-US" sz="851" b="1" dirty="0">
                <a:solidFill>
                  <a:schemeClr val="accent2"/>
                </a:solidFill>
                <a:latin typeface="Cambria" panose="02040503050406030204" pitchFamily="18" charset="0"/>
                <a:ea typeface="Cambria" panose="02040503050406030204" pitchFamily="18" charset="0"/>
              </a:rPr>
              <a:t>individually</a:t>
            </a:r>
            <a:r>
              <a:rPr lang="en-US" sz="851" dirty="0">
                <a:latin typeface="Cambria" panose="02040503050406030204" pitchFamily="18" charset="0"/>
                <a:ea typeface="Cambria" panose="02040503050406030204" pitchFamily="18" charset="0"/>
              </a:rPr>
              <a:t>) stable remanence carriers in rocks, while macroscopic measurements give us information of a population of grains!</a:t>
            </a:r>
            <a:endParaRPr lang="pt-BR" sz="851" dirty="0">
              <a:latin typeface="Cambria" panose="02040503050406030204" pitchFamily="18" charset="0"/>
              <a:ea typeface="Cambria" panose="02040503050406030204" pitchFamily="18" charset="0"/>
            </a:endParaRPr>
          </a:p>
        </p:txBody>
      </p:sp>
      <p:sp>
        <p:nvSpPr>
          <p:cNvPr id="16" name="CaixaDeTexto 15">
            <a:extLst>
              <a:ext uri="{FF2B5EF4-FFF2-40B4-BE49-F238E27FC236}">
                <a16:creationId xmlns:a16="http://schemas.microsoft.com/office/drawing/2014/main" id="{9DC8BD54-52F7-4FFF-043E-4CE062C62FE2}"/>
              </a:ext>
            </a:extLst>
          </p:cNvPr>
          <p:cNvSpPr txBox="1"/>
          <p:nvPr/>
        </p:nvSpPr>
        <p:spPr>
          <a:xfrm>
            <a:off x="5727539" y="4122804"/>
            <a:ext cx="2000056" cy="174215"/>
          </a:xfrm>
          <a:prstGeom prst="rect">
            <a:avLst/>
          </a:prstGeom>
          <a:noFill/>
        </p:spPr>
        <p:txBody>
          <a:bodyPr wrap="square">
            <a:spAutoFit/>
          </a:bodyPr>
          <a:lstStyle/>
          <a:p>
            <a:r>
              <a:rPr lang="en-US" sz="532" dirty="0">
                <a:latin typeface="Cambria" panose="02040503050406030204" pitchFamily="18" charset="0"/>
                <a:ea typeface="Cambria" panose="02040503050406030204" pitchFamily="18" charset="0"/>
              </a:rPr>
              <a:t>Source: https://www.nsrrc.org.tw/english/lightsource.aspx</a:t>
            </a:r>
          </a:p>
        </p:txBody>
      </p:sp>
      <p:cxnSp>
        <p:nvCxnSpPr>
          <p:cNvPr id="19" name="Conector de Seta Reta 18">
            <a:extLst>
              <a:ext uri="{FF2B5EF4-FFF2-40B4-BE49-F238E27FC236}">
                <a16:creationId xmlns:a16="http://schemas.microsoft.com/office/drawing/2014/main" id="{DAA41695-EBFE-6C8C-9424-3D4F1BEE48DC}"/>
              </a:ext>
            </a:extLst>
          </p:cNvPr>
          <p:cNvCxnSpPr>
            <a:cxnSpLocks/>
          </p:cNvCxnSpPr>
          <p:nvPr/>
        </p:nvCxnSpPr>
        <p:spPr>
          <a:xfrm>
            <a:off x="5163199" y="1388586"/>
            <a:ext cx="0" cy="153881"/>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etângulo 23">
            <a:extLst>
              <a:ext uri="{FF2B5EF4-FFF2-40B4-BE49-F238E27FC236}">
                <a16:creationId xmlns:a16="http://schemas.microsoft.com/office/drawing/2014/main" id="{5CBB2663-55C0-6B27-83D5-A5372EC6CF46}"/>
              </a:ext>
            </a:extLst>
          </p:cNvPr>
          <p:cNvSpPr/>
          <p:nvPr/>
        </p:nvSpPr>
        <p:spPr>
          <a:xfrm>
            <a:off x="1" y="-1346"/>
            <a:ext cx="7572375" cy="426698"/>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914"/>
          </a:p>
        </p:txBody>
      </p:sp>
      <p:sp>
        <p:nvSpPr>
          <p:cNvPr id="25" name="Rectangle 20">
            <a:extLst>
              <a:ext uri="{FF2B5EF4-FFF2-40B4-BE49-F238E27FC236}">
                <a16:creationId xmlns:a16="http://schemas.microsoft.com/office/drawing/2014/main" id="{4EC5AB4A-E182-0577-657B-504220E94868}"/>
              </a:ext>
            </a:extLst>
          </p:cNvPr>
          <p:cNvSpPr>
            <a:spLocks noChangeArrowheads="1"/>
          </p:cNvSpPr>
          <p:nvPr/>
        </p:nvSpPr>
        <p:spPr bwMode="auto">
          <a:xfrm>
            <a:off x="3365419" y="198342"/>
            <a:ext cx="2559183" cy="24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229" tIns="48614" rIns="97229" bIns="48614"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72282"/>
            <a:r>
              <a:rPr lang="pt-BR" altLang="pt-BR" sz="851" b="1" i="1" dirty="0">
                <a:solidFill>
                  <a:schemeClr val="bg1"/>
                </a:solidFill>
                <a:latin typeface="Cambria" panose="02040503050406030204" pitchFamily="18" charset="0"/>
                <a:ea typeface="Cambria" panose="02040503050406030204" pitchFamily="18" charset="0"/>
              </a:rPr>
              <a:t>Bellon</a:t>
            </a:r>
            <a:r>
              <a:rPr lang="pt-BR" altLang="pt-BR" sz="851" i="1" baseline="30000" dirty="0">
                <a:solidFill>
                  <a:schemeClr val="bg1"/>
                </a:solidFill>
                <a:latin typeface="Cambria" panose="02040503050406030204" pitchFamily="18" charset="0"/>
                <a:ea typeface="Cambria" panose="02040503050406030204" pitchFamily="18" charset="0"/>
              </a:rPr>
              <a:t> </a:t>
            </a:r>
            <a:r>
              <a:rPr lang="pt-BR" altLang="pt-BR" sz="851" i="1" dirty="0">
                <a:solidFill>
                  <a:schemeClr val="bg1"/>
                </a:solidFill>
                <a:latin typeface="Cambria" panose="02040503050406030204" pitchFamily="18" charset="0"/>
                <a:ea typeface="Cambria" panose="02040503050406030204" pitchFamily="18" charset="0"/>
              </a:rPr>
              <a:t>U.*,</a:t>
            </a:r>
            <a:r>
              <a:rPr lang="pt-BR" altLang="pt-BR" sz="851" i="1" dirty="0">
                <a:solidFill>
                  <a:schemeClr val="bg1"/>
                </a:solidFill>
                <a:latin typeface="Cambria" panose="02040503050406030204" pitchFamily="18" charset="0"/>
                <a:ea typeface="Cambria" panose="02040503050406030204" pitchFamily="18" charset="0"/>
                <a:cs typeface="Open Sans" panose="020B0606030504020204" pitchFamily="34" charset="0"/>
              </a:rPr>
              <a:t> </a:t>
            </a:r>
            <a:r>
              <a:rPr lang="pt-BR" altLang="pt-BR" sz="851" i="1" dirty="0">
                <a:solidFill>
                  <a:schemeClr val="bg1"/>
                </a:solidFill>
                <a:latin typeface="Cambria" panose="02040503050406030204" pitchFamily="18" charset="0"/>
                <a:ea typeface="Cambria" panose="02040503050406030204" pitchFamily="18" charset="0"/>
              </a:rPr>
              <a:t>Trindade,</a:t>
            </a:r>
            <a:r>
              <a:rPr lang="pt-BR" altLang="pt-BR" sz="851" i="1" baseline="30000" dirty="0">
                <a:solidFill>
                  <a:schemeClr val="bg1"/>
                </a:solidFill>
                <a:latin typeface="Cambria" panose="02040503050406030204" pitchFamily="18" charset="0"/>
                <a:ea typeface="Cambria" panose="02040503050406030204" pitchFamily="18" charset="0"/>
              </a:rPr>
              <a:t> </a:t>
            </a:r>
            <a:r>
              <a:rPr lang="pt-BR" altLang="pt-BR" sz="851" i="1" dirty="0">
                <a:solidFill>
                  <a:schemeClr val="bg1"/>
                </a:solidFill>
                <a:latin typeface="Cambria" panose="02040503050406030204" pitchFamily="18" charset="0"/>
                <a:ea typeface="Cambria" panose="02040503050406030204" pitchFamily="18" charset="0"/>
              </a:rPr>
              <a:t>R.I.F.,</a:t>
            </a:r>
            <a:r>
              <a:rPr lang="pt-BR" altLang="pt-BR" sz="851" i="1" dirty="0">
                <a:solidFill>
                  <a:schemeClr val="bg1"/>
                </a:solidFill>
                <a:latin typeface="Cambria" panose="02040503050406030204" pitchFamily="18" charset="0"/>
                <a:ea typeface="Cambria" panose="02040503050406030204" pitchFamily="18" charset="0"/>
                <a:cs typeface="Open Sans" panose="020B0606030504020204" pitchFamily="34" charset="0"/>
              </a:rPr>
              <a:t> </a:t>
            </a:r>
            <a:r>
              <a:rPr lang="pt-BR" altLang="pt-BR" sz="851" i="1" dirty="0">
                <a:solidFill>
                  <a:schemeClr val="bg1"/>
                </a:solidFill>
                <a:latin typeface="Cambria" panose="02040503050406030204" pitchFamily="18" charset="0"/>
                <a:ea typeface="Cambria" panose="02040503050406030204" pitchFamily="18" charset="0"/>
              </a:rPr>
              <a:t>Galante, D.,</a:t>
            </a:r>
            <a:r>
              <a:rPr lang="pt-BR" altLang="pt-BR" sz="851" i="1" dirty="0">
                <a:solidFill>
                  <a:schemeClr val="bg1"/>
                </a:solidFill>
                <a:latin typeface="Cambria" panose="02040503050406030204" pitchFamily="18" charset="0"/>
                <a:ea typeface="Cambria" panose="02040503050406030204" pitchFamily="18" charset="0"/>
                <a:cs typeface="Open Sans" panose="020B0606030504020204" pitchFamily="34" charset="0"/>
              </a:rPr>
              <a:t> </a:t>
            </a:r>
            <a:r>
              <a:rPr lang="pt-BR" altLang="pt-BR" sz="851" i="1" dirty="0">
                <a:solidFill>
                  <a:schemeClr val="bg1"/>
                </a:solidFill>
                <a:latin typeface="Cambria" panose="02040503050406030204" pitchFamily="18" charset="0"/>
                <a:ea typeface="Cambria" panose="02040503050406030204" pitchFamily="18" charset="0"/>
              </a:rPr>
              <a:t>Williams,</a:t>
            </a:r>
            <a:r>
              <a:rPr lang="pt-BR" altLang="pt-BR" sz="851" i="1" baseline="30000" dirty="0">
                <a:solidFill>
                  <a:schemeClr val="bg1"/>
                </a:solidFill>
                <a:latin typeface="Cambria" panose="02040503050406030204" pitchFamily="18" charset="0"/>
                <a:ea typeface="Cambria" panose="02040503050406030204" pitchFamily="18" charset="0"/>
              </a:rPr>
              <a:t> </a:t>
            </a:r>
            <a:r>
              <a:rPr lang="pt-BR" altLang="pt-BR" sz="851" i="1" dirty="0">
                <a:solidFill>
                  <a:schemeClr val="bg1"/>
                </a:solidFill>
                <a:latin typeface="Cambria" panose="02040503050406030204" pitchFamily="18" charset="0"/>
                <a:ea typeface="Cambria" panose="02040503050406030204" pitchFamily="18" charset="0"/>
              </a:rPr>
              <a:t>W</a:t>
            </a:r>
            <a:r>
              <a:rPr lang="pt-BR" altLang="pt-BR" sz="957" i="1" dirty="0">
                <a:solidFill>
                  <a:schemeClr val="bg1"/>
                </a:solidFill>
                <a:latin typeface="Cambria" panose="02040503050406030204" pitchFamily="18" charset="0"/>
                <a:ea typeface="Cambria" panose="02040503050406030204" pitchFamily="18" charset="0"/>
              </a:rPr>
              <a:t>. </a:t>
            </a:r>
          </a:p>
        </p:txBody>
      </p:sp>
      <p:pic>
        <p:nvPicPr>
          <p:cNvPr id="26" name="Imagem 25">
            <a:extLst>
              <a:ext uri="{FF2B5EF4-FFF2-40B4-BE49-F238E27FC236}">
                <a16:creationId xmlns:a16="http://schemas.microsoft.com/office/drawing/2014/main" id="{F536A3B2-8E14-F7A0-5C72-E6F753DC34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27385" y="-2249"/>
            <a:ext cx="444989" cy="444989"/>
          </a:xfrm>
          <a:prstGeom prst="rect">
            <a:avLst/>
          </a:prstGeom>
        </p:spPr>
      </p:pic>
      <p:pic>
        <p:nvPicPr>
          <p:cNvPr id="27" name="Gráfico 26">
            <a:extLst>
              <a:ext uri="{FF2B5EF4-FFF2-40B4-BE49-F238E27FC236}">
                <a16:creationId xmlns:a16="http://schemas.microsoft.com/office/drawing/2014/main" id="{0E345096-11F6-0ADA-AF92-29ABC6A1E2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10855" y="4552"/>
            <a:ext cx="830278" cy="383088"/>
          </a:xfrm>
          <a:prstGeom prst="rect">
            <a:avLst/>
          </a:prstGeom>
        </p:spPr>
      </p:pic>
      <p:sp>
        <p:nvSpPr>
          <p:cNvPr id="28" name="Rectangle 20">
            <a:extLst>
              <a:ext uri="{FF2B5EF4-FFF2-40B4-BE49-F238E27FC236}">
                <a16:creationId xmlns:a16="http://schemas.microsoft.com/office/drawing/2014/main" id="{57C40980-AADF-08DA-E582-52FC7F1A2133}"/>
              </a:ext>
            </a:extLst>
          </p:cNvPr>
          <p:cNvSpPr>
            <a:spLocks noChangeArrowheads="1"/>
          </p:cNvSpPr>
          <p:nvPr/>
        </p:nvSpPr>
        <p:spPr bwMode="auto">
          <a:xfrm>
            <a:off x="6483177" y="206115"/>
            <a:ext cx="523035" cy="261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229" tIns="48614" rIns="97229" bIns="48614"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72282"/>
            <a:r>
              <a:rPr lang="pt-BR" altLang="pt-BR" sz="1063" b="1" dirty="0">
                <a:solidFill>
                  <a:srgbClr val="FFDD00"/>
                </a:solidFill>
                <a:latin typeface="Cambria" panose="02040503050406030204" pitchFamily="18" charset="0"/>
                <a:ea typeface="Cambria" panose="02040503050406030204" pitchFamily="18" charset="0"/>
              </a:rPr>
              <a:t>2023</a:t>
            </a:r>
            <a:endParaRPr lang="pt-BR" altLang="pt-BR" sz="1063" dirty="0">
              <a:solidFill>
                <a:srgbClr val="FFDD00"/>
              </a:solidFill>
              <a:latin typeface="Cambria" panose="02040503050406030204" pitchFamily="18" charset="0"/>
              <a:ea typeface="Cambria" panose="02040503050406030204" pitchFamily="18" charset="0"/>
            </a:endParaRPr>
          </a:p>
        </p:txBody>
      </p:sp>
      <p:sp>
        <p:nvSpPr>
          <p:cNvPr id="29" name="CaixaDeTexto 28">
            <a:extLst>
              <a:ext uri="{FF2B5EF4-FFF2-40B4-BE49-F238E27FC236}">
                <a16:creationId xmlns:a16="http://schemas.microsoft.com/office/drawing/2014/main" id="{7DFF8FFA-FD28-C572-8744-416AB28C1D2F}"/>
              </a:ext>
            </a:extLst>
          </p:cNvPr>
          <p:cNvSpPr txBox="1"/>
          <p:nvPr/>
        </p:nvSpPr>
        <p:spPr>
          <a:xfrm>
            <a:off x="-49804" y="-79956"/>
            <a:ext cx="5131258" cy="812402"/>
          </a:xfrm>
          <a:prstGeom prst="rect">
            <a:avLst/>
          </a:prstGeom>
          <a:noFill/>
        </p:spPr>
        <p:txBody>
          <a:bodyPr wrap="square" rtlCol="0">
            <a:spAutoFit/>
          </a:bodyPr>
          <a:lstStyle/>
          <a:p>
            <a:r>
              <a:rPr lang="en-US" sz="1489" b="1" dirty="0">
                <a:solidFill>
                  <a:schemeClr val="bg1"/>
                </a:solidFill>
                <a:latin typeface="Cambria" panose="02040503050406030204" pitchFamily="18" charset="0"/>
                <a:ea typeface="Cambria" panose="02040503050406030204" pitchFamily="18" charset="0"/>
              </a:rPr>
              <a:t>Casting synchrotron light on remagnetized carbonates:</a:t>
            </a:r>
          </a:p>
          <a:p>
            <a:r>
              <a:rPr lang="en-US" sz="1276" b="1" i="1" dirty="0">
                <a:solidFill>
                  <a:schemeClr val="bg1"/>
                </a:solidFill>
                <a:latin typeface="Cambria" panose="02040503050406030204" pitchFamily="18" charset="0"/>
                <a:ea typeface="Cambria" panose="02040503050406030204" pitchFamily="18" charset="0"/>
              </a:rPr>
              <a:t>Supplementary material</a:t>
            </a:r>
          </a:p>
          <a:p>
            <a:endParaRPr lang="pt-BR" sz="1914" dirty="0"/>
          </a:p>
        </p:txBody>
      </p:sp>
    </p:spTree>
    <p:extLst>
      <p:ext uri="{BB962C8B-B14F-4D97-AF65-F5344CB8AC3E}">
        <p14:creationId xmlns:p14="http://schemas.microsoft.com/office/powerpoint/2010/main" val="897364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 name="Retângulo 1067">
            <a:extLst>
              <a:ext uri="{FF2B5EF4-FFF2-40B4-BE49-F238E27FC236}">
                <a16:creationId xmlns:a16="http://schemas.microsoft.com/office/drawing/2014/main" id="{1BF9D861-7D34-049F-8D7D-A3B1A277D5F5}"/>
              </a:ext>
            </a:extLst>
          </p:cNvPr>
          <p:cNvSpPr/>
          <p:nvPr/>
        </p:nvSpPr>
        <p:spPr>
          <a:xfrm>
            <a:off x="1" y="-1346"/>
            <a:ext cx="7572375" cy="426698"/>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914"/>
          </a:p>
        </p:txBody>
      </p:sp>
      <p:sp>
        <p:nvSpPr>
          <p:cNvPr id="1069" name="CaixaDeTexto 1068">
            <a:extLst>
              <a:ext uri="{FF2B5EF4-FFF2-40B4-BE49-F238E27FC236}">
                <a16:creationId xmlns:a16="http://schemas.microsoft.com/office/drawing/2014/main" id="{D2D687BB-13B3-AB75-03BE-2C73A082BE00}"/>
              </a:ext>
            </a:extLst>
          </p:cNvPr>
          <p:cNvSpPr txBox="1"/>
          <p:nvPr/>
        </p:nvSpPr>
        <p:spPr>
          <a:xfrm>
            <a:off x="-49804" y="-79956"/>
            <a:ext cx="5131258" cy="812402"/>
          </a:xfrm>
          <a:prstGeom prst="rect">
            <a:avLst/>
          </a:prstGeom>
          <a:noFill/>
        </p:spPr>
        <p:txBody>
          <a:bodyPr wrap="square" rtlCol="0">
            <a:spAutoFit/>
          </a:bodyPr>
          <a:lstStyle/>
          <a:p>
            <a:r>
              <a:rPr lang="en-US" sz="1489" b="1" dirty="0">
                <a:solidFill>
                  <a:schemeClr val="bg1"/>
                </a:solidFill>
                <a:latin typeface="Cambria" panose="02040503050406030204" pitchFamily="18" charset="0"/>
                <a:ea typeface="Cambria" panose="02040503050406030204" pitchFamily="18" charset="0"/>
              </a:rPr>
              <a:t>Casting synchrotron light on remagnetized carbonates:</a:t>
            </a:r>
          </a:p>
          <a:p>
            <a:r>
              <a:rPr lang="en-US" sz="1276" b="1" i="1" dirty="0">
                <a:solidFill>
                  <a:schemeClr val="bg1"/>
                </a:solidFill>
                <a:latin typeface="Cambria" panose="02040503050406030204" pitchFamily="18" charset="0"/>
                <a:ea typeface="Cambria" panose="02040503050406030204" pitchFamily="18" charset="0"/>
              </a:rPr>
              <a:t>Supplementary material</a:t>
            </a:r>
          </a:p>
          <a:p>
            <a:endParaRPr lang="pt-BR" sz="1914" dirty="0"/>
          </a:p>
        </p:txBody>
      </p:sp>
      <p:sp>
        <p:nvSpPr>
          <p:cNvPr id="1073" name="Rectangle 20">
            <a:extLst>
              <a:ext uri="{FF2B5EF4-FFF2-40B4-BE49-F238E27FC236}">
                <a16:creationId xmlns:a16="http://schemas.microsoft.com/office/drawing/2014/main" id="{AFCE6296-9246-756D-6758-C5AEC4FD6277}"/>
              </a:ext>
            </a:extLst>
          </p:cNvPr>
          <p:cNvSpPr>
            <a:spLocks noChangeArrowheads="1"/>
          </p:cNvSpPr>
          <p:nvPr/>
        </p:nvSpPr>
        <p:spPr bwMode="auto">
          <a:xfrm>
            <a:off x="3365419" y="198342"/>
            <a:ext cx="2559183" cy="24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229" tIns="48614" rIns="97229" bIns="48614"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72282"/>
            <a:r>
              <a:rPr lang="pt-BR" altLang="pt-BR" sz="851" b="1" i="1" dirty="0">
                <a:solidFill>
                  <a:schemeClr val="bg1"/>
                </a:solidFill>
                <a:latin typeface="Cambria" panose="02040503050406030204" pitchFamily="18" charset="0"/>
                <a:ea typeface="Cambria" panose="02040503050406030204" pitchFamily="18" charset="0"/>
              </a:rPr>
              <a:t>Bellon</a:t>
            </a:r>
            <a:r>
              <a:rPr lang="pt-BR" altLang="pt-BR" sz="851" i="1" baseline="30000" dirty="0">
                <a:solidFill>
                  <a:schemeClr val="bg1"/>
                </a:solidFill>
                <a:latin typeface="Cambria" panose="02040503050406030204" pitchFamily="18" charset="0"/>
                <a:ea typeface="Cambria" panose="02040503050406030204" pitchFamily="18" charset="0"/>
              </a:rPr>
              <a:t> </a:t>
            </a:r>
            <a:r>
              <a:rPr lang="pt-BR" altLang="pt-BR" sz="851" i="1" dirty="0">
                <a:solidFill>
                  <a:schemeClr val="bg1"/>
                </a:solidFill>
                <a:latin typeface="Cambria" panose="02040503050406030204" pitchFamily="18" charset="0"/>
                <a:ea typeface="Cambria" panose="02040503050406030204" pitchFamily="18" charset="0"/>
              </a:rPr>
              <a:t>U.*,</a:t>
            </a:r>
            <a:r>
              <a:rPr lang="pt-BR" altLang="pt-BR" sz="851" i="1" dirty="0">
                <a:solidFill>
                  <a:schemeClr val="bg1"/>
                </a:solidFill>
                <a:latin typeface="Cambria" panose="02040503050406030204" pitchFamily="18" charset="0"/>
                <a:ea typeface="Cambria" panose="02040503050406030204" pitchFamily="18" charset="0"/>
                <a:cs typeface="Open Sans" panose="020B0606030504020204" pitchFamily="34" charset="0"/>
              </a:rPr>
              <a:t> </a:t>
            </a:r>
            <a:r>
              <a:rPr lang="pt-BR" altLang="pt-BR" sz="851" i="1" dirty="0">
                <a:solidFill>
                  <a:schemeClr val="bg1"/>
                </a:solidFill>
                <a:latin typeface="Cambria" panose="02040503050406030204" pitchFamily="18" charset="0"/>
                <a:ea typeface="Cambria" panose="02040503050406030204" pitchFamily="18" charset="0"/>
              </a:rPr>
              <a:t>Trindade,</a:t>
            </a:r>
            <a:r>
              <a:rPr lang="pt-BR" altLang="pt-BR" sz="851" i="1" baseline="30000" dirty="0">
                <a:solidFill>
                  <a:schemeClr val="bg1"/>
                </a:solidFill>
                <a:latin typeface="Cambria" panose="02040503050406030204" pitchFamily="18" charset="0"/>
                <a:ea typeface="Cambria" panose="02040503050406030204" pitchFamily="18" charset="0"/>
              </a:rPr>
              <a:t> </a:t>
            </a:r>
            <a:r>
              <a:rPr lang="pt-BR" altLang="pt-BR" sz="851" i="1" dirty="0">
                <a:solidFill>
                  <a:schemeClr val="bg1"/>
                </a:solidFill>
                <a:latin typeface="Cambria" panose="02040503050406030204" pitchFamily="18" charset="0"/>
                <a:ea typeface="Cambria" panose="02040503050406030204" pitchFamily="18" charset="0"/>
              </a:rPr>
              <a:t>R.I.F.,</a:t>
            </a:r>
            <a:r>
              <a:rPr lang="pt-BR" altLang="pt-BR" sz="851" i="1" dirty="0">
                <a:solidFill>
                  <a:schemeClr val="bg1"/>
                </a:solidFill>
                <a:latin typeface="Cambria" panose="02040503050406030204" pitchFamily="18" charset="0"/>
                <a:ea typeface="Cambria" panose="02040503050406030204" pitchFamily="18" charset="0"/>
                <a:cs typeface="Open Sans" panose="020B0606030504020204" pitchFamily="34" charset="0"/>
              </a:rPr>
              <a:t> </a:t>
            </a:r>
            <a:r>
              <a:rPr lang="pt-BR" altLang="pt-BR" sz="851" i="1" dirty="0">
                <a:solidFill>
                  <a:schemeClr val="bg1"/>
                </a:solidFill>
                <a:latin typeface="Cambria" panose="02040503050406030204" pitchFamily="18" charset="0"/>
                <a:ea typeface="Cambria" panose="02040503050406030204" pitchFamily="18" charset="0"/>
              </a:rPr>
              <a:t>Galante, D.,</a:t>
            </a:r>
            <a:r>
              <a:rPr lang="pt-BR" altLang="pt-BR" sz="851" i="1" dirty="0">
                <a:solidFill>
                  <a:schemeClr val="bg1"/>
                </a:solidFill>
                <a:latin typeface="Cambria" panose="02040503050406030204" pitchFamily="18" charset="0"/>
                <a:ea typeface="Cambria" panose="02040503050406030204" pitchFamily="18" charset="0"/>
                <a:cs typeface="Open Sans" panose="020B0606030504020204" pitchFamily="34" charset="0"/>
              </a:rPr>
              <a:t> </a:t>
            </a:r>
            <a:r>
              <a:rPr lang="pt-BR" altLang="pt-BR" sz="851" i="1" dirty="0">
                <a:solidFill>
                  <a:schemeClr val="bg1"/>
                </a:solidFill>
                <a:latin typeface="Cambria" panose="02040503050406030204" pitchFamily="18" charset="0"/>
                <a:ea typeface="Cambria" panose="02040503050406030204" pitchFamily="18" charset="0"/>
              </a:rPr>
              <a:t>Williams,</a:t>
            </a:r>
            <a:r>
              <a:rPr lang="pt-BR" altLang="pt-BR" sz="851" i="1" baseline="30000" dirty="0">
                <a:solidFill>
                  <a:schemeClr val="bg1"/>
                </a:solidFill>
                <a:latin typeface="Cambria" panose="02040503050406030204" pitchFamily="18" charset="0"/>
                <a:ea typeface="Cambria" panose="02040503050406030204" pitchFamily="18" charset="0"/>
              </a:rPr>
              <a:t> </a:t>
            </a:r>
            <a:r>
              <a:rPr lang="pt-BR" altLang="pt-BR" sz="851" i="1" dirty="0">
                <a:solidFill>
                  <a:schemeClr val="bg1"/>
                </a:solidFill>
                <a:latin typeface="Cambria" panose="02040503050406030204" pitchFamily="18" charset="0"/>
                <a:ea typeface="Cambria" panose="02040503050406030204" pitchFamily="18" charset="0"/>
              </a:rPr>
              <a:t>W</a:t>
            </a:r>
            <a:r>
              <a:rPr lang="pt-BR" altLang="pt-BR" sz="957" i="1" dirty="0">
                <a:solidFill>
                  <a:schemeClr val="bg1"/>
                </a:solidFill>
                <a:latin typeface="Cambria" panose="02040503050406030204" pitchFamily="18" charset="0"/>
                <a:ea typeface="Cambria" panose="02040503050406030204" pitchFamily="18" charset="0"/>
              </a:rPr>
              <a:t>. </a:t>
            </a:r>
          </a:p>
        </p:txBody>
      </p:sp>
      <p:pic>
        <p:nvPicPr>
          <p:cNvPr id="1077" name="Imagem 1076">
            <a:extLst>
              <a:ext uri="{FF2B5EF4-FFF2-40B4-BE49-F238E27FC236}">
                <a16:creationId xmlns:a16="http://schemas.microsoft.com/office/drawing/2014/main" id="{FAD56FDC-9D35-3A7A-54D6-5FE3B30AE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385" y="-2249"/>
            <a:ext cx="444989" cy="444989"/>
          </a:xfrm>
          <a:prstGeom prst="rect">
            <a:avLst/>
          </a:prstGeom>
        </p:spPr>
      </p:pic>
      <p:pic>
        <p:nvPicPr>
          <p:cNvPr id="1081" name="Gráfico 1080">
            <a:extLst>
              <a:ext uri="{FF2B5EF4-FFF2-40B4-BE49-F238E27FC236}">
                <a16:creationId xmlns:a16="http://schemas.microsoft.com/office/drawing/2014/main" id="{8715F135-1282-D17B-8D08-4EA2EBFAB8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10855" y="4552"/>
            <a:ext cx="830278" cy="383088"/>
          </a:xfrm>
          <a:prstGeom prst="rect">
            <a:avLst/>
          </a:prstGeom>
        </p:spPr>
      </p:pic>
      <p:sp>
        <p:nvSpPr>
          <p:cNvPr id="1082" name="Rectangle 20">
            <a:extLst>
              <a:ext uri="{FF2B5EF4-FFF2-40B4-BE49-F238E27FC236}">
                <a16:creationId xmlns:a16="http://schemas.microsoft.com/office/drawing/2014/main" id="{6A3AEECF-215F-96A2-B9FF-CFE968AB0AAD}"/>
              </a:ext>
            </a:extLst>
          </p:cNvPr>
          <p:cNvSpPr>
            <a:spLocks noChangeArrowheads="1"/>
          </p:cNvSpPr>
          <p:nvPr/>
        </p:nvSpPr>
        <p:spPr bwMode="auto">
          <a:xfrm>
            <a:off x="6483177" y="206115"/>
            <a:ext cx="523035" cy="261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229" tIns="48614" rIns="97229" bIns="48614"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72282"/>
            <a:r>
              <a:rPr lang="pt-BR" altLang="pt-BR" sz="1063" b="1" dirty="0">
                <a:solidFill>
                  <a:srgbClr val="FFDD00"/>
                </a:solidFill>
                <a:latin typeface="Cambria" panose="02040503050406030204" pitchFamily="18" charset="0"/>
                <a:ea typeface="Cambria" panose="02040503050406030204" pitchFamily="18" charset="0"/>
              </a:rPr>
              <a:t>2023</a:t>
            </a:r>
            <a:endParaRPr lang="pt-BR" altLang="pt-BR" sz="1063" dirty="0">
              <a:solidFill>
                <a:srgbClr val="FFDD00"/>
              </a:solidFill>
              <a:latin typeface="Cambria" panose="02040503050406030204" pitchFamily="18" charset="0"/>
              <a:ea typeface="Cambria" panose="02040503050406030204" pitchFamily="18" charset="0"/>
            </a:endParaRPr>
          </a:p>
        </p:txBody>
      </p:sp>
      <p:pic>
        <p:nvPicPr>
          <p:cNvPr id="5" name="Imagem 4">
            <a:extLst>
              <a:ext uri="{FF2B5EF4-FFF2-40B4-BE49-F238E27FC236}">
                <a16:creationId xmlns:a16="http://schemas.microsoft.com/office/drawing/2014/main" id="{5C1B13D3-22A7-DFCE-7027-4C2802543E1E}"/>
              </a:ext>
            </a:extLst>
          </p:cNvPr>
          <p:cNvPicPr>
            <a:picLocks noChangeAspect="1"/>
          </p:cNvPicPr>
          <p:nvPr/>
        </p:nvPicPr>
        <p:blipFill>
          <a:blip r:embed="rId6"/>
          <a:stretch>
            <a:fillRect/>
          </a:stretch>
        </p:blipFill>
        <p:spPr>
          <a:xfrm>
            <a:off x="-8803" y="787223"/>
            <a:ext cx="4964712" cy="3324528"/>
          </a:xfrm>
          <a:prstGeom prst="rect">
            <a:avLst/>
          </a:prstGeom>
        </p:spPr>
      </p:pic>
      <p:sp>
        <p:nvSpPr>
          <p:cNvPr id="6" name="Retângulo 5">
            <a:extLst>
              <a:ext uri="{FF2B5EF4-FFF2-40B4-BE49-F238E27FC236}">
                <a16:creationId xmlns:a16="http://schemas.microsoft.com/office/drawing/2014/main" id="{EA15AD55-DD5D-47FC-351D-D1D2847D079A}"/>
              </a:ext>
            </a:extLst>
          </p:cNvPr>
          <p:cNvSpPr/>
          <p:nvPr/>
        </p:nvSpPr>
        <p:spPr>
          <a:xfrm>
            <a:off x="2716141" y="442740"/>
            <a:ext cx="2064257" cy="223266"/>
          </a:xfrm>
          <a:prstGeom prst="rect">
            <a:avLst/>
          </a:prstGeom>
        </p:spPr>
        <p:txBody>
          <a:bodyPr wrap="square">
            <a:spAutoFit/>
          </a:bodyPr>
          <a:lstStyle/>
          <a:p>
            <a:pPr algn="ctr"/>
            <a:r>
              <a:rPr lang="en-US" sz="851" b="1" dirty="0">
                <a:latin typeface="Bahnschrift Light" panose="020B0502040204020203" pitchFamily="34" charset="0"/>
                <a:cs typeface="Times New Roman" panose="02020603050405020304" pitchFamily="18" charset="0"/>
              </a:rPr>
              <a:t>HOW </a:t>
            </a:r>
            <a:r>
              <a:rPr lang="en-US" sz="851" dirty="0">
                <a:latin typeface="Bahnschrift Light" panose="020B0502040204020203" pitchFamily="34" charset="0"/>
                <a:cs typeface="Times New Roman" panose="02020603050405020304" pitchFamily="18" charset="0"/>
              </a:rPr>
              <a:t>is </a:t>
            </a:r>
            <a:r>
              <a:rPr lang="en-US" sz="851" b="1" dirty="0">
                <a:solidFill>
                  <a:schemeClr val="accent1"/>
                </a:solidFill>
                <a:latin typeface="Bahnschrift Light" panose="020B0502040204020203" pitchFamily="34" charset="0"/>
                <a:cs typeface="Times New Roman" panose="02020603050405020304" pitchFamily="18" charset="0"/>
              </a:rPr>
              <a:t>synchrotron light </a:t>
            </a:r>
            <a:r>
              <a:rPr lang="en-US" sz="851" dirty="0">
                <a:latin typeface="Bahnschrift Light" panose="020B0502040204020203" pitchFamily="34" charset="0"/>
                <a:cs typeface="Times New Roman" panose="02020603050405020304" pitchFamily="18" charset="0"/>
              </a:rPr>
              <a:t>generated?</a:t>
            </a:r>
            <a:endParaRPr lang="pt-BR" sz="851" dirty="0">
              <a:latin typeface="Bahnschrift Light" panose="020B0502040204020203" pitchFamily="34" charset="0"/>
              <a:cs typeface="Times New Roman" panose="02020603050405020304" pitchFamily="18" charset="0"/>
            </a:endParaRPr>
          </a:p>
        </p:txBody>
      </p:sp>
      <p:sp>
        <p:nvSpPr>
          <p:cNvPr id="7" name="CaixaDeTexto 6">
            <a:extLst>
              <a:ext uri="{FF2B5EF4-FFF2-40B4-BE49-F238E27FC236}">
                <a16:creationId xmlns:a16="http://schemas.microsoft.com/office/drawing/2014/main" id="{9E13E4DE-0472-B412-8574-991BF5EA3E94}"/>
              </a:ext>
            </a:extLst>
          </p:cNvPr>
          <p:cNvSpPr txBox="1"/>
          <p:nvPr/>
        </p:nvSpPr>
        <p:spPr>
          <a:xfrm>
            <a:off x="2306450" y="618727"/>
            <a:ext cx="2620098" cy="2031325"/>
          </a:xfrm>
          <a:prstGeom prst="rect">
            <a:avLst/>
          </a:prstGeom>
          <a:noFill/>
        </p:spPr>
        <p:txBody>
          <a:bodyPr wrap="square">
            <a:spAutoFit/>
          </a:bodyPr>
          <a:lstStyle/>
          <a:p>
            <a:pPr marL="303838" indent="-303838" algn="just">
              <a:buAutoNum type="romanUcPeriod"/>
            </a:pPr>
            <a:r>
              <a:rPr lang="en-US" sz="700" dirty="0">
                <a:latin typeface="Cambria" panose="02040503050406030204" pitchFamily="18" charset="0"/>
                <a:ea typeface="Cambria" panose="02040503050406030204" pitchFamily="18" charset="0"/>
                <a:cs typeface="Times New Roman" panose="02020603050405020304" pitchFamily="18" charset="0"/>
              </a:rPr>
              <a:t>Electrons are taken from a Cu-source, where they pass through a </a:t>
            </a:r>
            <a:r>
              <a:rPr lang="en-US" sz="700" b="1"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linear accelerator</a:t>
            </a:r>
            <a:r>
              <a:rPr lang="en-US" sz="700" dirty="0">
                <a:latin typeface="Cambria" panose="02040503050406030204" pitchFamily="18" charset="0"/>
                <a:ea typeface="Cambria" panose="02040503050406030204" pitchFamily="18" charset="0"/>
                <a:cs typeface="Times New Roman" panose="02020603050405020304" pitchFamily="18" charset="0"/>
              </a:rPr>
              <a:t>;</a:t>
            </a:r>
          </a:p>
          <a:p>
            <a:pPr marL="303838" indent="-303838" algn="just">
              <a:buAutoNum type="romanUcPeriod"/>
            </a:pPr>
            <a:endParaRPr lang="en-US" sz="700" dirty="0">
              <a:latin typeface="Cambria" panose="02040503050406030204" pitchFamily="18" charset="0"/>
              <a:ea typeface="Cambria" panose="02040503050406030204" pitchFamily="18" charset="0"/>
              <a:cs typeface="Times New Roman" panose="02020603050405020304" pitchFamily="18" charset="0"/>
            </a:endParaRPr>
          </a:p>
          <a:p>
            <a:pPr marL="303838" indent="-303838" algn="just">
              <a:buAutoNum type="romanUcPeriod"/>
            </a:pPr>
            <a:r>
              <a:rPr lang="en-US" sz="700" dirty="0">
                <a:latin typeface="Cambria" panose="02040503050406030204" pitchFamily="18" charset="0"/>
                <a:ea typeface="Cambria" panose="02040503050406030204" pitchFamily="18" charset="0"/>
                <a:cs typeface="Times New Roman" panose="02020603050405020304" pitchFamily="18" charset="0"/>
              </a:rPr>
              <a:t>The electrons flow through a </a:t>
            </a:r>
            <a:r>
              <a:rPr lang="en-US" sz="700" b="1" dirty="0">
                <a:solidFill>
                  <a:schemeClr val="accent1"/>
                </a:solidFill>
                <a:latin typeface="Cambria" panose="02040503050406030204" pitchFamily="18" charset="0"/>
                <a:ea typeface="Cambria" panose="02040503050406030204" pitchFamily="18" charset="0"/>
                <a:cs typeface="Times New Roman" panose="02020603050405020304" pitchFamily="18" charset="0"/>
              </a:rPr>
              <a:t>booster ring </a:t>
            </a:r>
            <a:r>
              <a:rPr lang="en-US" sz="700" dirty="0">
                <a:latin typeface="Cambria" panose="02040503050406030204" pitchFamily="18" charset="0"/>
                <a:ea typeface="Cambria" panose="02040503050406030204" pitchFamily="18" charset="0"/>
                <a:cs typeface="Times New Roman" panose="02020603050405020304" pitchFamily="18" charset="0"/>
              </a:rPr>
              <a:t>where they reach 99.99% of the speed of light; and</a:t>
            </a:r>
          </a:p>
          <a:p>
            <a:pPr marL="303838" indent="-303838" algn="just">
              <a:buAutoNum type="romanUcPeriod"/>
            </a:pPr>
            <a:endParaRPr lang="en-US" sz="700" dirty="0">
              <a:latin typeface="Cambria" panose="02040503050406030204" pitchFamily="18" charset="0"/>
              <a:ea typeface="Cambria" panose="02040503050406030204" pitchFamily="18" charset="0"/>
              <a:cs typeface="Times New Roman" panose="02020603050405020304" pitchFamily="18" charset="0"/>
            </a:endParaRPr>
          </a:p>
          <a:p>
            <a:pPr marL="303838" indent="-303838" algn="just">
              <a:buAutoNum type="romanUcPeriod"/>
            </a:pPr>
            <a:r>
              <a:rPr lang="en-US" sz="700" dirty="0">
                <a:latin typeface="Cambria" panose="02040503050406030204" pitchFamily="18" charset="0"/>
                <a:ea typeface="Cambria" panose="02040503050406030204" pitchFamily="18" charset="0"/>
                <a:cs typeface="Times New Roman" panose="02020603050405020304" pitchFamily="18" charset="0"/>
              </a:rPr>
              <a:t>Are redirected to a </a:t>
            </a:r>
            <a:r>
              <a:rPr lang="en-US" sz="700" b="1"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storage ring</a:t>
            </a:r>
            <a:r>
              <a:rPr lang="en-US" sz="700" dirty="0">
                <a:latin typeface="Cambria" panose="02040503050406030204" pitchFamily="18" charset="0"/>
                <a:ea typeface="Cambria" panose="02040503050406030204" pitchFamily="18" charset="0"/>
                <a:cs typeface="Times New Roman" panose="02020603050405020304" pitchFamily="18" charset="0"/>
              </a:rPr>
              <a:t>, where the radiation is redirected to a </a:t>
            </a:r>
            <a:r>
              <a:rPr lang="en-US" sz="700" b="1" dirty="0">
                <a:solidFill>
                  <a:schemeClr val="accent1"/>
                </a:solidFill>
                <a:latin typeface="Cambria" panose="02040503050406030204" pitchFamily="18" charset="0"/>
                <a:ea typeface="Cambria" panose="02040503050406030204" pitchFamily="18" charset="0"/>
                <a:cs typeface="Times New Roman" panose="02020603050405020304" pitchFamily="18" charset="0"/>
              </a:rPr>
              <a:t>beamline</a:t>
            </a:r>
            <a:r>
              <a:rPr lang="en-US" sz="700" b="1" dirty="0">
                <a:latin typeface="Cambria" panose="02040503050406030204" pitchFamily="18" charset="0"/>
                <a:ea typeface="Cambria" panose="02040503050406030204" pitchFamily="18" charset="0"/>
                <a:cs typeface="Times New Roman" panose="02020603050405020304" pitchFamily="18" charset="0"/>
              </a:rPr>
              <a:t>; </a:t>
            </a:r>
          </a:p>
          <a:p>
            <a:pPr marL="303838" indent="-303838" algn="just">
              <a:buAutoNum type="romanUcPeriod"/>
            </a:pPr>
            <a:endParaRPr lang="en-US" sz="700" b="1" dirty="0">
              <a:latin typeface="Cambria" panose="02040503050406030204" pitchFamily="18" charset="0"/>
              <a:ea typeface="Cambria" panose="02040503050406030204" pitchFamily="18" charset="0"/>
              <a:cs typeface="Times New Roman" panose="02020603050405020304" pitchFamily="18" charset="0"/>
            </a:endParaRPr>
          </a:p>
          <a:p>
            <a:pPr marL="303838" indent="-303838" algn="just">
              <a:buAutoNum type="romanUcPeriod"/>
            </a:pPr>
            <a:r>
              <a:rPr lang="en-US" sz="700" dirty="0">
                <a:latin typeface="Cambria" panose="02040503050406030204" pitchFamily="18" charset="0"/>
                <a:ea typeface="Cambria" panose="02040503050406030204" pitchFamily="18" charset="0"/>
                <a:cs typeface="Times New Roman" panose="02020603050405020304" pitchFamily="18" charset="0"/>
              </a:rPr>
              <a:t>In </a:t>
            </a:r>
            <a:r>
              <a:rPr lang="en-US" sz="700" b="1"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experimental stations </a:t>
            </a:r>
            <a:r>
              <a:rPr lang="en-US" sz="700" dirty="0">
                <a:latin typeface="Cambria" panose="02040503050406030204" pitchFamily="18" charset="0"/>
                <a:ea typeface="Cambria" panose="02040503050406030204" pitchFamily="18" charset="0"/>
                <a:cs typeface="Times New Roman" panose="02020603050405020304" pitchFamily="18" charset="0"/>
              </a:rPr>
              <a:t>of the beamlines, the radiation interacts with microscopic regions of a rock, allowing a diverse amount of analysis with a resolution incomparable to other analytical methods.</a:t>
            </a:r>
          </a:p>
          <a:p>
            <a:pPr marL="303838" indent="-303838" algn="just">
              <a:buAutoNum type="romanUcPeriod"/>
            </a:pPr>
            <a:endParaRPr lang="en-US" sz="700" dirty="0">
              <a:latin typeface="Cambria" panose="02040503050406030204" pitchFamily="18" charset="0"/>
              <a:ea typeface="Cambria" panose="02040503050406030204" pitchFamily="18" charset="0"/>
              <a:cs typeface="Times New Roman" panose="02020603050405020304" pitchFamily="18" charset="0"/>
            </a:endParaRPr>
          </a:p>
          <a:p>
            <a:pPr marL="303838" indent="-303838" algn="just">
              <a:buAutoNum type="romanUcPeriod"/>
            </a:pPr>
            <a:r>
              <a:rPr lang="en-US" sz="700" dirty="0">
                <a:latin typeface="Cambria" panose="02040503050406030204" pitchFamily="18" charset="0"/>
                <a:ea typeface="Cambria" panose="02040503050406030204" pitchFamily="18" charset="0"/>
                <a:cs typeface="Times New Roman" panose="02020603050405020304" pitchFamily="18" charset="0"/>
              </a:rPr>
              <a:t>In this way, we can have not only a highly detailed chemical map (</a:t>
            </a:r>
            <a:r>
              <a:rPr lang="en-US" sz="700" b="1" dirty="0">
                <a:solidFill>
                  <a:schemeClr val="accent1"/>
                </a:solidFill>
                <a:latin typeface="Cambria" panose="02040503050406030204" pitchFamily="18" charset="0"/>
                <a:ea typeface="Cambria" panose="02040503050406030204" pitchFamily="18" charset="0"/>
                <a:cs typeface="Times New Roman" panose="02020603050405020304" pitchFamily="18" charset="0"/>
              </a:rPr>
              <a:t>XRF</a:t>
            </a:r>
            <a:r>
              <a:rPr lang="en-US" sz="700" dirty="0">
                <a:latin typeface="Cambria" panose="02040503050406030204" pitchFamily="18" charset="0"/>
                <a:ea typeface="Cambria" panose="02040503050406030204" pitchFamily="18" charset="0"/>
                <a:cs typeface="Times New Roman" panose="02020603050405020304" pitchFamily="18" charset="0"/>
              </a:rPr>
              <a:t>) of a given particle, but also an analysis such as </a:t>
            </a:r>
            <a:r>
              <a:rPr lang="en-US" sz="700" b="1"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XAS</a:t>
            </a:r>
            <a:r>
              <a:rPr lang="en-US" sz="700" dirty="0">
                <a:latin typeface="Cambria" panose="02040503050406030204" pitchFamily="18" charset="0"/>
                <a:ea typeface="Cambria" panose="02040503050406030204" pitchFamily="18" charset="0"/>
                <a:cs typeface="Times New Roman" panose="02020603050405020304" pitchFamily="18" charset="0"/>
              </a:rPr>
              <a:t> allow us to identify the corresponding </a:t>
            </a:r>
            <a:r>
              <a:rPr lang="en-US" sz="700" b="1" dirty="0">
                <a:solidFill>
                  <a:schemeClr val="accent1"/>
                </a:solidFill>
                <a:latin typeface="Cambria" panose="02040503050406030204" pitchFamily="18" charset="0"/>
                <a:ea typeface="Cambria" panose="02040503050406030204" pitchFamily="18" charset="0"/>
                <a:cs typeface="Times New Roman" panose="02020603050405020304" pitchFamily="18" charset="0"/>
              </a:rPr>
              <a:t>mineral phase/oxidation-state</a:t>
            </a:r>
            <a:r>
              <a:rPr lang="en-US" sz="700" dirty="0">
                <a:latin typeface="Cambria" panose="02040503050406030204" pitchFamily="18" charset="0"/>
                <a:ea typeface="Cambria" panose="02040503050406030204" pitchFamily="18" charset="0"/>
                <a:cs typeface="Times New Roman" panose="02020603050405020304" pitchFamily="18" charset="0"/>
              </a:rPr>
              <a:t>.</a:t>
            </a:r>
            <a:endParaRPr lang="en-US" sz="7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8" name="Retângulo 7">
            <a:extLst>
              <a:ext uri="{FF2B5EF4-FFF2-40B4-BE49-F238E27FC236}">
                <a16:creationId xmlns:a16="http://schemas.microsoft.com/office/drawing/2014/main" id="{B11A2031-4927-74D3-CE85-B72CFC2E20AE}"/>
              </a:ext>
            </a:extLst>
          </p:cNvPr>
          <p:cNvSpPr/>
          <p:nvPr/>
        </p:nvSpPr>
        <p:spPr>
          <a:xfrm>
            <a:off x="2306451" y="467862"/>
            <a:ext cx="2620098" cy="2182189"/>
          </a:xfrm>
          <a:prstGeom prst="rect">
            <a:avLst/>
          </a:prstGeom>
          <a:noFill/>
          <a:ln>
            <a:solidFill>
              <a:schemeClr val="accent2">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914"/>
          </a:p>
        </p:txBody>
      </p:sp>
      <p:sp>
        <p:nvSpPr>
          <p:cNvPr id="9" name="CaixaDeTexto 8">
            <a:extLst>
              <a:ext uri="{FF2B5EF4-FFF2-40B4-BE49-F238E27FC236}">
                <a16:creationId xmlns:a16="http://schemas.microsoft.com/office/drawing/2014/main" id="{77D5D941-7C70-7D6F-ED40-38561EBE2AAA}"/>
              </a:ext>
            </a:extLst>
          </p:cNvPr>
          <p:cNvSpPr txBox="1"/>
          <p:nvPr/>
        </p:nvSpPr>
        <p:spPr>
          <a:xfrm>
            <a:off x="-41820" y="366795"/>
            <a:ext cx="1724530" cy="264047"/>
          </a:xfrm>
          <a:prstGeom prst="rect">
            <a:avLst/>
          </a:prstGeom>
          <a:noFill/>
        </p:spPr>
        <p:txBody>
          <a:bodyPr wrap="square" rtlCol="0">
            <a:spAutoFit/>
          </a:bodyPr>
          <a:lstStyle/>
          <a:p>
            <a:r>
              <a:rPr lang="en-US" sz="1116" b="1" dirty="0">
                <a:solidFill>
                  <a:schemeClr val="bg1">
                    <a:lumMod val="50000"/>
                  </a:schemeClr>
                </a:solidFill>
                <a:latin typeface="Cambria" panose="02040503050406030204" pitchFamily="18" charset="0"/>
                <a:ea typeface="Cambria" panose="02040503050406030204" pitchFamily="18" charset="0"/>
              </a:rPr>
              <a:t>3. Experimental setup</a:t>
            </a:r>
          </a:p>
        </p:txBody>
      </p:sp>
      <p:sp>
        <p:nvSpPr>
          <p:cNvPr id="10" name="Retângulo 9">
            <a:extLst>
              <a:ext uri="{FF2B5EF4-FFF2-40B4-BE49-F238E27FC236}">
                <a16:creationId xmlns:a16="http://schemas.microsoft.com/office/drawing/2014/main" id="{74AA7914-4E12-1AA4-BA58-3DA636CD679A}"/>
              </a:ext>
            </a:extLst>
          </p:cNvPr>
          <p:cNvSpPr/>
          <p:nvPr/>
        </p:nvSpPr>
        <p:spPr>
          <a:xfrm>
            <a:off x="4966652" y="425352"/>
            <a:ext cx="68504" cy="3635570"/>
          </a:xfrm>
          <a:prstGeom prst="rect">
            <a:avLst/>
          </a:prstGeom>
          <a:solidFill>
            <a:srgbClr val="0072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914"/>
          </a:p>
        </p:txBody>
      </p:sp>
      <p:pic>
        <p:nvPicPr>
          <p:cNvPr id="11" name="Imagem 10">
            <a:extLst>
              <a:ext uri="{FF2B5EF4-FFF2-40B4-BE49-F238E27FC236}">
                <a16:creationId xmlns:a16="http://schemas.microsoft.com/office/drawing/2014/main" id="{856FA396-EDB2-7185-2F83-BA601DAC029C}"/>
              </a:ext>
            </a:extLst>
          </p:cNvPr>
          <p:cNvPicPr>
            <a:picLocks noChangeAspect="1"/>
          </p:cNvPicPr>
          <p:nvPr/>
        </p:nvPicPr>
        <p:blipFill rotWithShape="1">
          <a:blip r:embed="rId7">
            <a:extLst>
              <a:ext uri="{28A0092B-C50C-407E-A947-70E740481C1C}">
                <a14:useLocalDpi xmlns:a14="http://schemas.microsoft.com/office/drawing/2010/main" val="0"/>
              </a:ext>
            </a:extLst>
          </a:blip>
          <a:srcRect l="51075" t="52401" r="698" b="347"/>
          <a:stretch/>
        </p:blipFill>
        <p:spPr>
          <a:xfrm>
            <a:off x="5084243" y="884698"/>
            <a:ext cx="2419494" cy="3094544"/>
          </a:xfrm>
          <a:prstGeom prst="rect">
            <a:avLst/>
          </a:prstGeom>
        </p:spPr>
      </p:pic>
      <p:sp>
        <p:nvSpPr>
          <p:cNvPr id="12" name="Retângulo 11">
            <a:extLst>
              <a:ext uri="{FF2B5EF4-FFF2-40B4-BE49-F238E27FC236}">
                <a16:creationId xmlns:a16="http://schemas.microsoft.com/office/drawing/2014/main" id="{2CC84613-F4E4-EB61-6516-8FAB6B7A391C}"/>
              </a:ext>
            </a:extLst>
          </p:cNvPr>
          <p:cNvSpPr/>
          <p:nvPr/>
        </p:nvSpPr>
        <p:spPr>
          <a:xfrm>
            <a:off x="5599562" y="461133"/>
            <a:ext cx="1454706" cy="369332"/>
          </a:xfrm>
          <a:prstGeom prst="rect">
            <a:avLst/>
          </a:prstGeom>
          <a:ln>
            <a:solidFill>
              <a:schemeClr val="bg2">
                <a:lumMod val="50000"/>
              </a:schemeClr>
            </a:solidFill>
            <a:prstDash val="dash"/>
          </a:ln>
        </p:spPr>
        <p:txBody>
          <a:bodyPr wrap="square">
            <a:spAutoFit/>
          </a:bodyPr>
          <a:lstStyle/>
          <a:p>
            <a:pPr algn="ctr"/>
            <a:r>
              <a:rPr lang="pt-BR" sz="900" i="0" dirty="0" err="1">
                <a:effectLst/>
                <a:latin typeface="Bahnschrift Light" panose="020B0502040204020203" pitchFamily="34" charset="0"/>
              </a:rPr>
              <a:t>Coherent</a:t>
            </a:r>
            <a:r>
              <a:rPr lang="pt-BR" sz="900" i="0" dirty="0">
                <a:effectLst/>
                <a:latin typeface="Bahnschrift Light" panose="020B0502040204020203" pitchFamily="34" charset="0"/>
              </a:rPr>
              <a:t> X-</a:t>
            </a:r>
            <a:r>
              <a:rPr lang="pt-BR" sz="900" i="0" dirty="0" err="1">
                <a:effectLst/>
                <a:latin typeface="Bahnschrift Light" panose="020B0502040204020203" pitchFamily="34" charset="0"/>
              </a:rPr>
              <a:t>r</a:t>
            </a:r>
            <a:r>
              <a:rPr lang="pt-BR" sz="900" dirty="0" err="1">
                <a:latin typeface="Bahnschrift Light" panose="020B0502040204020203" pitchFamily="34" charset="0"/>
              </a:rPr>
              <a:t>a</a:t>
            </a:r>
            <a:r>
              <a:rPr lang="pt-BR" sz="900" i="0" dirty="0" err="1">
                <a:effectLst/>
                <a:latin typeface="Bahnschrift Light" panose="020B0502040204020203" pitchFamily="34" charset="0"/>
              </a:rPr>
              <a:t>y</a:t>
            </a:r>
            <a:r>
              <a:rPr lang="pt-BR" sz="900" i="0" dirty="0">
                <a:effectLst/>
                <a:latin typeface="Bahnschrift Light" panose="020B0502040204020203" pitchFamily="34" charset="0"/>
              </a:rPr>
              <a:t> </a:t>
            </a:r>
            <a:r>
              <a:rPr lang="pt-BR" sz="900" i="0" dirty="0" err="1">
                <a:effectLst/>
                <a:latin typeface="Bahnschrift Light" panose="020B0502040204020203" pitchFamily="34" charset="0"/>
              </a:rPr>
              <a:t>Nanoprobe</a:t>
            </a:r>
            <a:r>
              <a:rPr lang="pt-BR" sz="900" i="0" dirty="0">
                <a:effectLst/>
                <a:latin typeface="Bahnschrift Light" panose="020B0502040204020203" pitchFamily="34" charset="0"/>
              </a:rPr>
              <a:t> </a:t>
            </a:r>
            <a:r>
              <a:rPr lang="pt-BR" sz="900" i="0" dirty="0" err="1">
                <a:effectLst/>
                <a:latin typeface="Bahnschrift Light" panose="020B0502040204020203" pitchFamily="34" charset="0"/>
              </a:rPr>
              <a:t>Beamline</a:t>
            </a:r>
            <a:endParaRPr lang="pt-BR" sz="851" dirty="0">
              <a:latin typeface="Bahnschrift Light" panose="020B0502040204020203" pitchFamily="34" charset="0"/>
              <a:cs typeface="Times New Roman" panose="02020603050405020304" pitchFamily="18" charset="0"/>
            </a:endParaRPr>
          </a:p>
        </p:txBody>
      </p:sp>
      <p:sp>
        <p:nvSpPr>
          <p:cNvPr id="15" name="Elipse 14">
            <a:extLst>
              <a:ext uri="{FF2B5EF4-FFF2-40B4-BE49-F238E27FC236}">
                <a16:creationId xmlns:a16="http://schemas.microsoft.com/office/drawing/2014/main" id="{3A2287C4-1CCE-4B1F-8D1C-9F9781ED0A42}"/>
              </a:ext>
            </a:extLst>
          </p:cNvPr>
          <p:cNvSpPr/>
          <p:nvPr/>
        </p:nvSpPr>
        <p:spPr>
          <a:xfrm>
            <a:off x="2133600" y="4066032"/>
            <a:ext cx="48768" cy="45719"/>
          </a:xfrm>
          <a:prstGeom prst="ellips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7" name="Conector: Angulado 16">
            <a:extLst>
              <a:ext uri="{FF2B5EF4-FFF2-40B4-BE49-F238E27FC236}">
                <a16:creationId xmlns:a16="http://schemas.microsoft.com/office/drawing/2014/main" id="{7D5EF5FB-38EC-7699-18D1-8515673414E9}"/>
              </a:ext>
            </a:extLst>
          </p:cNvPr>
          <p:cNvCxnSpPr>
            <a:stCxn id="15" idx="4"/>
            <a:endCxn id="11" idx="2"/>
          </p:cNvCxnSpPr>
          <p:nvPr/>
        </p:nvCxnSpPr>
        <p:spPr>
          <a:xfrm rot="5400000" flipH="1" flipV="1">
            <a:off x="4159732" y="1977494"/>
            <a:ext cx="132509" cy="4136006"/>
          </a:xfrm>
          <a:prstGeom prst="bentConnector3">
            <a:avLst>
              <a:gd name="adj1" fmla="val -80508"/>
            </a:avLst>
          </a:prstGeom>
          <a:ln>
            <a:solidFill>
              <a:schemeClr val="tx1">
                <a:lumMod val="85000"/>
                <a:lumOff val="1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5865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 name="Retângulo 1067">
            <a:extLst>
              <a:ext uri="{FF2B5EF4-FFF2-40B4-BE49-F238E27FC236}">
                <a16:creationId xmlns:a16="http://schemas.microsoft.com/office/drawing/2014/main" id="{1BF9D861-7D34-049F-8D7D-A3B1A277D5F5}"/>
              </a:ext>
            </a:extLst>
          </p:cNvPr>
          <p:cNvSpPr/>
          <p:nvPr/>
        </p:nvSpPr>
        <p:spPr>
          <a:xfrm>
            <a:off x="0" y="-6939"/>
            <a:ext cx="7572375" cy="598527"/>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527"/>
          </a:p>
        </p:txBody>
      </p:sp>
      <p:sp>
        <p:nvSpPr>
          <p:cNvPr id="1069" name="CaixaDeTexto 1068">
            <a:extLst>
              <a:ext uri="{FF2B5EF4-FFF2-40B4-BE49-F238E27FC236}">
                <a16:creationId xmlns:a16="http://schemas.microsoft.com/office/drawing/2014/main" id="{D2D687BB-13B3-AB75-03BE-2C73A082BE00}"/>
              </a:ext>
            </a:extLst>
          </p:cNvPr>
          <p:cNvSpPr txBox="1"/>
          <p:nvPr/>
        </p:nvSpPr>
        <p:spPr>
          <a:xfrm>
            <a:off x="2259213" y="-30714"/>
            <a:ext cx="2881221" cy="2450992"/>
          </a:xfrm>
          <a:prstGeom prst="rect">
            <a:avLst/>
          </a:prstGeom>
          <a:noFill/>
        </p:spPr>
        <p:txBody>
          <a:bodyPr wrap="square" rtlCol="0">
            <a:spAutoFit/>
          </a:bodyPr>
          <a:lstStyle/>
          <a:p>
            <a:pPr algn="ctr"/>
            <a:r>
              <a:rPr lang="en-US" sz="1400" b="1" dirty="0">
                <a:solidFill>
                  <a:schemeClr val="bg1"/>
                </a:solidFill>
                <a:latin typeface="Cambria" panose="02040503050406030204" pitchFamily="18" charset="0"/>
                <a:ea typeface="Cambria" panose="02040503050406030204" pitchFamily="18" charset="0"/>
              </a:rPr>
              <a:t>Casting synchrotron light </a:t>
            </a:r>
          </a:p>
          <a:p>
            <a:pPr algn="ctr"/>
            <a:r>
              <a:rPr lang="en-US" sz="1400" b="1" dirty="0">
                <a:solidFill>
                  <a:schemeClr val="bg1"/>
                </a:solidFill>
                <a:latin typeface="Cambria" panose="02040503050406030204" pitchFamily="18" charset="0"/>
                <a:ea typeface="Cambria" panose="02040503050406030204" pitchFamily="18" charset="0"/>
              </a:rPr>
              <a:t>on remagnetized carbonates</a:t>
            </a:r>
          </a:p>
          <a:p>
            <a:endParaRPr lang="pt-BR" sz="12527" dirty="0"/>
          </a:p>
        </p:txBody>
      </p:sp>
      <p:sp>
        <p:nvSpPr>
          <p:cNvPr id="1073" name="Rectangle 20">
            <a:extLst>
              <a:ext uri="{FF2B5EF4-FFF2-40B4-BE49-F238E27FC236}">
                <a16:creationId xmlns:a16="http://schemas.microsoft.com/office/drawing/2014/main" id="{AFCE6296-9246-756D-6758-C5AEC4FD6277}"/>
              </a:ext>
            </a:extLst>
          </p:cNvPr>
          <p:cNvSpPr>
            <a:spLocks noChangeArrowheads="1"/>
          </p:cNvSpPr>
          <p:nvPr/>
        </p:nvSpPr>
        <p:spPr bwMode="auto">
          <a:xfrm>
            <a:off x="2185270" y="344820"/>
            <a:ext cx="308289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464"/>
            <a:r>
              <a:rPr lang="pt-BR" altLang="pt-BR" sz="1050" b="1" i="1" dirty="0">
                <a:solidFill>
                  <a:schemeClr val="bg1"/>
                </a:solidFill>
                <a:latin typeface="Cambria" panose="02040503050406030204" pitchFamily="18" charset="0"/>
                <a:ea typeface="Cambria" panose="02040503050406030204" pitchFamily="18" charset="0"/>
              </a:rPr>
              <a:t>Bellon</a:t>
            </a:r>
            <a:r>
              <a:rPr lang="pt-BR" altLang="pt-BR" sz="1050" i="1" baseline="30000" dirty="0">
                <a:solidFill>
                  <a:schemeClr val="bg1"/>
                </a:solidFill>
                <a:latin typeface="Cambria" panose="02040503050406030204" pitchFamily="18" charset="0"/>
                <a:ea typeface="Cambria" panose="02040503050406030204" pitchFamily="18" charset="0"/>
              </a:rPr>
              <a:t> </a:t>
            </a:r>
            <a:r>
              <a:rPr lang="pt-BR" altLang="pt-BR" sz="1050" i="1" dirty="0">
                <a:solidFill>
                  <a:schemeClr val="bg1"/>
                </a:solidFill>
                <a:latin typeface="Cambria" panose="02040503050406030204" pitchFamily="18" charset="0"/>
                <a:ea typeface="Cambria" panose="02040503050406030204" pitchFamily="18" charset="0"/>
              </a:rPr>
              <a:t>U.*,</a:t>
            </a:r>
            <a:r>
              <a:rPr lang="pt-BR" altLang="pt-BR" sz="1050" i="1" dirty="0">
                <a:solidFill>
                  <a:schemeClr val="bg1"/>
                </a:solidFill>
                <a:latin typeface="Cambria" panose="02040503050406030204" pitchFamily="18" charset="0"/>
                <a:ea typeface="Cambria" panose="02040503050406030204" pitchFamily="18" charset="0"/>
                <a:cs typeface="Open Sans" panose="020B0606030504020204" pitchFamily="34" charset="0"/>
              </a:rPr>
              <a:t> </a:t>
            </a:r>
            <a:r>
              <a:rPr lang="pt-BR" altLang="pt-BR" sz="1050" i="1" dirty="0">
                <a:solidFill>
                  <a:schemeClr val="bg1"/>
                </a:solidFill>
                <a:latin typeface="Cambria" panose="02040503050406030204" pitchFamily="18" charset="0"/>
                <a:ea typeface="Cambria" panose="02040503050406030204" pitchFamily="18" charset="0"/>
              </a:rPr>
              <a:t>Trindade,</a:t>
            </a:r>
            <a:r>
              <a:rPr lang="pt-BR" altLang="pt-BR" sz="1050" i="1" baseline="30000" dirty="0">
                <a:solidFill>
                  <a:schemeClr val="bg1"/>
                </a:solidFill>
                <a:latin typeface="Cambria" panose="02040503050406030204" pitchFamily="18" charset="0"/>
                <a:ea typeface="Cambria" panose="02040503050406030204" pitchFamily="18" charset="0"/>
              </a:rPr>
              <a:t> </a:t>
            </a:r>
            <a:r>
              <a:rPr lang="pt-BR" altLang="pt-BR" sz="1050" i="1" dirty="0">
                <a:solidFill>
                  <a:schemeClr val="bg1"/>
                </a:solidFill>
                <a:latin typeface="Cambria" panose="02040503050406030204" pitchFamily="18" charset="0"/>
                <a:ea typeface="Cambria" panose="02040503050406030204" pitchFamily="18" charset="0"/>
              </a:rPr>
              <a:t>R.I.F.,</a:t>
            </a:r>
            <a:r>
              <a:rPr lang="pt-BR" altLang="pt-BR" sz="1050" i="1" dirty="0">
                <a:solidFill>
                  <a:schemeClr val="bg1"/>
                </a:solidFill>
                <a:latin typeface="Cambria" panose="02040503050406030204" pitchFamily="18" charset="0"/>
                <a:ea typeface="Cambria" panose="02040503050406030204" pitchFamily="18" charset="0"/>
                <a:cs typeface="Open Sans" panose="020B0606030504020204" pitchFamily="34" charset="0"/>
              </a:rPr>
              <a:t> </a:t>
            </a:r>
            <a:r>
              <a:rPr lang="pt-BR" altLang="pt-BR" sz="1050" i="1" dirty="0">
                <a:solidFill>
                  <a:schemeClr val="bg1"/>
                </a:solidFill>
                <a:latin typeface="Cambria" panose="02040503050406030204" pitchFamily="18" charset="0"/>
                <a:ea typeface="Cambria" panose="02040503050406030204" pitchFamily="18" charset="0"/>
              </a:rPr>
              <a:t>Galante, D.,</a:t>
            </a:r>
            <a:r>
              <a:rPr lang="pt-BR" altLang="pt-BR" sz="1050" i="1" dirty="0">
                <a:solidFill>
                  <a:schemeClr val="bg1"/>
                </a:solidFill>
                <a:latin typeface="Cambria" panose="02040503050406030204" pitchFamily="18" charset="0"/>
                <a:ea typeface="Cambria" panose="02040503050406030204" pitchFamily="18" charset="0"/>
                <a:cs typeface="Open Sans" panose="020B0606030504020204" pitchFamily="34" charset="0"/>
              </a:rPr>
              <a:t> </a:t>
            </a:r>
            <a:r>
              <a:rPr lang="pt-BR" altLang="pt-BR" sz="1050" i="1" dirty="0">
                <a:solidFill>
                  <a:schemeClr val="bg1"/>
                </a:solidFill>
                <a:latin typeface="Cambria" panose="02040503050406030204" pitchFamily="18" charset="0"/>
                <a:ea typeface="Cambria" panose="02040503050406030204" pitchFamily="18" charset="0"/>
              </a:rPr>
              <a:t>Williams,</a:t>
            </a:r>
            <a:r>
              <a:rPr lang="pt-BR" altLang="pt-BR" sz="1050" i="1" baseline="30000" dirty="0">
                <a:solidFill>
                  <a:schemeClr val="bg1"/>
                </a:solidFill>
                <a:latin typeface="Cambria" panose="02040503050406030204" pitchFamily="18" charset="0"/>
                <a:ea typeface="Cambria" panose="02040503050406030204" pitchFamily="18" charset="0"/>
              </a:rPr>
              <a:t> </a:t>
            </a:r>
            <a:r>
              <a:rPr lang="pt-BR" altLang="pt-BR" sz="1050" i="1" dirty="0">
                <a:solidFill>
                  <a:schemeClr val="bg1"/>
                </a:solidFill>
                <a:latin typeface="Cambria" panose="02040503050406030204" pitchFamily="18" charset="0"/>
                <a:ea typeface="Cambria" panose="02040503050406030204" pitchFamily="18" charset="0"/>
              </a:rPr>
              <a:t>W</a:t>
            </a:r>
            <a:r>
              <a:rPr lang="pt-BR" altLang="pt-BR" sz="1100" i="1" dirty="0">
                <a:solidFill>
                  <a:schemeClr val="bg1"/>
                </a:solidFill>
                <a:latin typeface="Cambria" panose="02040503050406030204" pitchFamily="18" charset="0"/>
                <a:ea typeface="Cambria" panose="02040503050406030204" pitchFamily="18" charset="0"/>
              </a:rPr>
              <a:t>. </a:t>
            </a:r>
          </a:p>
        </p:txBody>
      </p:sp>
      <p:pic>
        <p:nvPicPr>
          <p:cNvPr id="1077" name="Imagem 1076">
            <a:extLst>
              <a:ext uri="{FF2B5EF4-FFF2-40B4-BE49-F238E27FC236}">
                <a16:creationId xmlns:a16="http://schemas.microsoft.com/office/drawing/2014/main" id="{FAD56FDC-9D35-3A7A-54D6-5FE3B30AE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0600" y="7787"/>
            <a:ext cx="570062" cy="570062"/>
          </a:xfrm>
          <a:prstGeom prst="rect">
            <a:avLst/>
          </a:prstGeom>
        </p:spPr>
      </p:pic>
      <p:pic>
        <p:nvPicPr>
          <p:cNvPr id="1079" name="Imagem 1078">
            <a:extLst>
              <a:ext uri="{FF2B5EF4-FFF2-40B4-BE49-F238E27FC236}">
                <a16:creationId xmlns:a16="http://schemas.microsoft.com/office/drawing/2014/main" id="{F9A3D52D-8794-7FC6-0596-30C8994DDA76}"/>
              </a:ext>
            </a:extLst>
          </p:cNvPr>
          <p:cNvPicPr>
            <a:picLocks noChangeAspect="1"/>
          </p:cNvPicPr>
          <p:nvPr/>
        </p:nvPicPr>
        <p:blipFill rotWithShape="1">
          <a:blip r:embed="rId4">
            <a:extLst>
              <a:ext uri="{28A0092B-C50C-407E-A947-70E740481C1C}">
                <a14:useLocalDpi xmlns:a14="http://schemas.microsoft.com/office/drawing/2010/main" val="0"/>
              </a:ext>
            </a:extLst>
          </a:blip>
          <a:srcRect t="4215" b="7746"/>
          <a:stretch/>
        </p:blipFill>
        <p:spPr>
          <a:xfrm>
            <a:off x="6972293" y="-4175"/>
            <a:ext cx="502843" cy="589713"/>
          </a:xfrm>
          <a:prstGeom prst="rect">
            <a:avLst/>
          </a:prstGeom>
        </p:spPr>
      </p:pic>
      <p:pic>
        <p:nvPicPr>
          <p:cNvPr id="1081" name="Gráfico 1080">
            <a:extLst>
              <a:ext uri="{FF2B5EF4-FFF2-40B4-BE49-F238E27FC236}">
                <a16:creationId xmlns:a16="http://schemas.microsoft.com/office/drawing/2014/main" id="{8715F135-1282-D17B-8D08-4EA2EBFAB8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716" y="37380"/>
            <a:ext cx="974252" cy="449517"/>
          </a:xfrm>
          <a:prstGeom prst="rect">
            <a:avLst/>
          </a:prstGeom>
        </p:spPr>
      </p:pic>
      <p:sp>
        <p:nvSpPr>
          <p:cNvPr id="1082" name="Rectangle 20">
            <a:extLst>
              <a:ext uri="{FF2B5EF4-FFF2-40B4-BE49-F238E27FC236}">
                <a16:creationId xmlns:a16="http://schemas.microsoft.com/office/drawing/2014/main" id="{6A3AEECF-215F-96A2-B9FF-CFE968AB0AAD}"/>
              </a:ext>
            </a:extLst>
          </p:cNvPr>
          <p:cNvSpPr>
            <a:spLocks noChangeArrowheads="1"/>
          </p:cNvSpPr>
          <p:nvPr/>
        </p:nvSpPr>
        <p:spPr bwMode="auto">
          <a:xfrm>
            <a:off x="476897" y="293126"/>
            <a:ext cx="61540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464"/>
            <a:r>
              <a:rPr lang="pt-BR" altLang="pt-BR" sz="1400" b="1" dirty="0">
                <a:solidFill>
                  <a:srgbClr val="FFDD00"/>
                </a:solidFill>
                <a:latin typeface="Cambria" panose="02040503050406030204" pitchFamily="18" charset="0"/>
                <a:ea typeface="Cambria" panose="02040503050406030204" pitchFamily="18" charset="0"/>
              </a:rPr>
              <a:t>2023</a:t>
            </a:r>
            <a:endParaRPr lang="pt-BR" altLang="pt-BR" sz="1400" dirty="0">
              <a:solidFill>
                <a:srgbClr val="FFDD00"/>
              </a:solidFill>
              <a:latin typeface="Cambria" panose="02040503050406030204" pitchFamily="18" charset="0"/>
              <a:ea typeface="Cambria" panose="02040503050406030204" pitchFamily="18" charset="0"/>
            </a:endParaRPr>
          </a:p>
        </p:txBody>
      </p:sp>
      <p:pic>
        <p:nvPicPr>
          <p:cNvPr id="1084" name="Imagem 1083">
            <a:extLst>
              <a:ext uri="{FF2B5EF4-FFF2-40B4-BE49-F238E27FC236}">
                <a16:creationId xmlns:a16="http://schemas.microsoft.com/office/drawing/2014/main" id="{4274DD04-9C3E-EF65-AB91-D61E127640CF}"/>
              </a:ext>
            </a:extLst>
          </p:cNvPr>
          <p:cNvPicPr>
            <a:picLocks noChangeAspect="1"/>
          </p:cNvPicPr>
          <p:nvPr/>
        </p:nvPicPr>
        <p:blipFill rotWithShape="1">
          <a:blip r:embed="rId7">
            <a:extLst>
              <a:ext uri="{28A0092B-C50C-407E-A947-70E740481C1C}">
                <a14:useLocalDpi xmlns:a14="http://schemas.microsoft.com/office/drawing/2010/main" val="0"/>
              </a:ext>
            </a:extLst>
          </a:blip>
          <a:srcRect t="3961" b="1388"/>
          <a:stretch/>
        </p:blipFill>
        <p:spPr>
          <a:xfrm>
            <a:off x="63471" y="756433"/>
            <a:ext cx="2475208" cy="1466516"/>
          </a:xfrm>
          <a:prstGeom prst="rect">
            <a:avLst/>
          </a:prstGeom>
        </p:spPr>
      </p:pic>
      <p:sp>
        <p:nvSpPr>
          <p:cNvPr id="1089" name="CaixaDeTexto 1088">
            <a:extLst>
              <a:ext uri="{FF2B5EF4-FFF2-40B4-BE49-F238E27FC236}">
                <a16:creationId xmlns:a16="http://schemas.microsoft.com/office/drawing/2014/main" id="{F5909733-1A57-3A52-347F-7371F22224A7}"/>
              </a:ext>
            </a:extLst>
          </p:cNvPr>
          <p:cNvSpPr txBox="1"/>
          <p:nvPr/>
        </p:nvSpPr>
        <p:spPr>
          <a:xfrm>
            <a:off x="-55602" y="542598"/>
            <a:ext cx="1345172" cy="253916"/>
          </a:xfrm>
          <a:prstGeom prst="rect">
            <a:avLst/>
          </a:prstGeom>
          <a:noFill/>
        </p:spPr>
        <p:txBody>
          <a:bodyPr wrap="square" rtlCol="0">
            <a:spAutoFit/>
          </a:bodyPr>
          <a:lstStyle/>
          <a:p>
            <a:r>
              <a:rPr lang="pt-BR" sz="1050" b="1" dirty="0">
                <a:solidFill>
                  <a:schemeClr val="bg1">
                    <a:lumMod val="50000"/>
                  </a:schemeClr>
                </a:solidFill>
                <a:latin typeface="Cambria" panose="02040503050406030204" pitchFamily="18" charset="0"/>
                <a:ea typeface="Cambria" panose="02040503050406030204" pitchFamily="18" charset="0"/>
              </a:rPr>
              <a:t>General </a:t>
            </a:r>
            <a:r>
              <a:rPr lang="pt-BR" sz="1050" b="1" dirty="0" err="1">
                <a:solidFill>
                  <a:schemeClr val="bg1">
                    <a:lumMod val="50000"/>
                  </a:schemeClr>
                </a:solidFill>
                <a:latin typeface="Cambria" panose="02040503050406030204" pitchFamily="18" charset="0"/>
                <a:ea typeface="Cambria" panose="02040503050406030204" pitchFamily="18" charset="0"/>
              </a:rPr>
              <a:t>context</a:t>
            </a:r>
            <a:endParaRPr lang="pt-BR" sz="1050" b="1" dirty="0">
              <a:solidFill>
                <a:schemeClr val="bg1">
                  <a:lumMod val="50000"/>
                </a:schemeClr>
              </a:solidFill>
              <a:latin typeface="Cambria" panose="02040503050406030204" pitchFamily="18" charset="0"/>
              <a:ea typeface="Cambria" panose="02040503050406030204" pitchFamily="18" charset="0"/>
            </a:endParaRPr>
          </a:p>
        </p:txBody>
      </p:sp>
      <p:sp>
        <p:nvSpPr>
          <p:cNvPr id="1094" name="CaixaDeTexto 1093">
            <a:extLst>
              <a:ext uri="{FF2B5EF4-FFF2-40B4-BE49-F238E27FC236}">
                <a16:creationId xmlns:a16="http://schemas.microsoft.com/office/drawing/2014/main" id="{368366FE-8A49-82F9-4F81-E53D642F1B12}"/>
              </a:ext>
            </a:extLst>
          </p:cNvPr>
          <p:cNvSpPr txBox="1"/>
          <p:nvPr/>
        </p:nvSpPr>
        <p:spPr>
          <a:xfrm>
            <a:off x="-42693" y="2003464"/>
            <a:ext cx="1098649" cy="253916"/>
          </a:xfrm>
          <a:prstGeom prst="rect">
            <a:avLst/>
          </a:prstGeom>
          <a:noFill/>
        </p:spPr>
        <p:txBody>
          <a:bodyPr wrap="square" rtlCol="0">
            <a:spAutoFit/>
          </a:bodyPr>
          <a:lstStyle/>
          <a:p>
            <a:r>
              <a:rPr lang="en-US" sz="1050" b="1" dirty="0">
                <a:solidFill>
                  <a:schemeClr val="bg1">
                    <a:lumMod val="50000"/>
                  </a:schemeClr>
                </a:solidFill>
                <a:latin typeface="Cambria" panose="02040503050406030204" pitchFamily="18" charset="0"/>
                <a:ea typeface="Cambria" panose="02040503050406030204" pitchFamily="18" charset="0"/>
              </a:rPr>
              <a:t>Objective</a:t>
            </a:r>
          </a:p>
        </p:txBody>
      </p:sp>
      <p:sp>
        <p:nvSpPr>
          <p:cNvPr id="1096" name="CaixaDeTexto 1095">
            <a:extLst>
              <a:ext uri="{FF2B5EF4-FFF2-40B4-BE49-F238E27FC236}">
                <a16:creationId xmlns:a16="http://schemas.microsoft.com/office/drawing/2014/main" id="{EE347E1C-31F5-ED8C-269C-BC5D176771DA}"/>
              </a:ext>
            </a:extLst>
          </p:cNvPr>
          <p:cNvSpPr txBox="1"/>
          <p:nvPr/>
        </p:nvSpPr>
        <p:spPr>
          <a:xfrm>
            <a:off x="-29452" y="2174760"/>
            <a:ext cx="1833053" cy="1044710"/>
          </a:xfrm>
          <a:prstGeom prst="rect">
            <a:avLst/>
          </a:prstGeom>
          <a:noFill/>
        </p:spPr>
        <p:txBody>
          <a:bodyPr wrap="square">
            <a:spAutoFit/>
          </a:bodyPr>
          <a:lstStyle/>
          <a:p>
            <a:pPr>
              <a:lnSpc>
                <a:spcPct val="150000"/>
              </a:lnSpc>
            </a:pPr>
            <a:r>
              <a:rPr lang="en-US" sz="600" dirty="0">
                <a:latin typeface="Cambria" panose="02040503050406030204" pitchFamily="18" charset="0"/>
                <a:ea typeface="Cambria" panose="02040503050406030204" pitchFamily="18" charset="0"/>
                <a:cs typeface="Times New Roman" panose="02020603050405020304" pitchFamily="18" charset="0"/>
              </a:rPr>
              <a:t>To investigate, through three-dimensional imaging at the nanoscale </a:t>
            </a:r>
            <a:r>
              <a:rPr lang="en-US" sz="600" b="1"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the nature of the </a:t>
            </a:r>
          </a:p>
          <a:p>
            <a:pPr>
              <a:lnSpc>
                <a:spcPct val="150000"/>
              </a:lnSpc>
            </a:pPr>
            <a:r>
              <a:rPr lang="en-US" sz="600" b="1" dirty="0">
                <a:solidFill>
                  <a:schemeClr val="accent2"/>
                </a:solidFill>
                <a:latin typeface="Cambria" panose="02040503050406030204" pitchFamily="18" charset="0"/>
                <a:ea typeface="Cambria" panose="02040503050406030204" pitchFamily="18" charset="0"/>
                <a:cs typeface="Times New Roman" panose="02020603050405020304" pitchFamily="18" charset="0"/>
              </a:rPr>
              <a:t>carbonate magnetic mineralogy and the growth mechanisms of secondary magnetic crystals </a:t>
            </a:r>
            <a:r>
              <a:rPr lang="en-US" sz="600" dirty="0">
                <a:latin typeface="Cambria" panose="02040503050406030204" pitchFamily="18" charset="0"/>
                <a:ea typeface="Cambria" panose="02040503050406030204" pitchFamily="18" charset="0"/>
                <a:cs typeface="Times New Roman" panose="02020603050405020304" pitchFamily="18" charset="0"/>
              </a:rPr>
              <a:t>and associate them to known examples of remagnetizations in </a:t>
            </a:r>
            <a:r>
              <a:rPr lang="en-US" sz="600" b="1" dirty="0">
                <a:solidFill>
                  <a:schemeClr val="accent1"/>
                </a:solidFill>
                <a:latin typeface="Cambria" panose="02040503050406030204" pitchFamily="18" charset="0"/>
                <a:ea typeface="Cambria" panose="02040503050406030204" pitchFamily="18" charset="0"/>
                <a:cs typeface="Times New Roman" panose="02020603050405020304" pitchFamily="18" charset="0"/>
              </a:rPr>
              <a:t>Neoproterozoic carbonate rocks.</a:t>
            </a:r>
            <a:endParaRPr lang="pt-BR" sz="6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1101" name="Imagem 1100">
            <a:extLst>
              <a:ext uri="{FF2B5EF4-FFF2-40B4-BE49-F238E27FC236}">
                <a16:creationId xmlns:a16="http://schemas.microsoft.com/office/drawing/2014/main" id="{6331B78A-578E-3E74-BCCE-314AA6C434AE}"/>
              </a:ext>
            </a:extLst>
          </p:cNvPr>
          <p:cNvPicPr>
            <a:picLocks noChangeAspect="1"/>
          </p:cNvPicPr>
          <p:nvPr/>
        </p:nvPicPr>
        <p:blipFill rotWithShape="1">
          <a:blip r:embed="rId8">
            <a:extLst>
              <a:ext uri="{28A0092B-C50C-407E-A947-70E740481C1C}">
                <a14:useLocalDpi xmlns:a14="http://schemas.microsoft.com/office/drawing/2010/main" val="0"/>
              </a:ext>
            </a:extLst>
          </a:blip>
          <a:srcRect r="14591"/>
          <a:stretch/>
        </p:blipFill>
        <p:spPr>
          <a:xfrm>
            <a:off x="1706775" y="2069462"/>
            <a:ext cx="1046798" cy="1225640"/>
          </a:xfrm>
          <a:prstGeom prst="rect">
            <a:avLst/>
          </a:prstGeom>
        </p:spPr>
      </p:pic>
      <p:sp>
        <p:nvSpPr>
          <p:cNvPr id="1142" name="Retângulo 1141">
            <a:extLst>
              <a:ext uri="{FF2B5EF4-FFF2-40B4-BE49-F238E27FC236}">
                <a16:creationId xmlns:a16="http://schemas.microsoft.com/office/drawing/2014/main" id="{E1E989F8-DEFA-B626-78FE-E152009A0043}"/>
              </a:ext>
            </a:extLst>
          </p:cNvPr>
          <p:cNvSpPr/>
          <p:nvPr/>
        </p:nvSpPr>
        <p:spPr>
          <a:xfrm>
            <a:off x="2702088" y="591589"/>
            <a:ext cx="45719" cy="3667675"/>
          </a:xfrm>
          <a:prstGeom prst="rect">
            <a:avLst/>
          </a:prstGeom>
          <a:solidFill>
            <a:srgbClr val="0072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527"/>
          </a:p>
        </p:txBody>
      </p:sp>
      <p:sp>
        <p:nvSpPr>
          <p:cNvPr id="1179" name="Retângulo 1178">
            <a:extLst>
              <a:ext uri="{FF2B5EF4-FFF2-40B4-BE49-F238E27FC236}">
                <a16:creationId xmlns:a16="http://schemas.microsoft.com/office/drawing/2014/main" id="{3C15E4FA-2A41-6FE8-5624-B79AA4C5A9CD}"/>
              </a:ext>
            </a:extLst>
          </p:cNvPr>
          <p:cNvSpPr/>
          <p:nvPr/>
        </p:nvSpPr>
        <p:spPr>
          <a:xfrm>
            <a:off x="5355328" y="586399"/>
            <a:ext cx="45719" cy="3673177"/>
          </a:xfrm>
          <a:prstGeom prst="rect">
            <a:avLst/>
          </a:prstGeom>
          <a:solidFill>
            <a:srgbClr val="0072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527"/>
          </a:p>
        </p:txBody>
      </p:sp>
      <p:pic>
        <p:nvPicPr>
          <p:cNvPr id="1193" name="Imagem 1192">
            <a:extLst>
              <a:ext uri="{FF2B5EF4-FFF2-40B4-BE49-F238E27FC236}">
                <a16:creationId xmlns:a16="http://schemas.microsoft.com/office/drawing/2014/main" id="{61D02E2C-F8FB-DB0B-A929-4CBF91E2F9BE}"/>
              </a:ext>
            </a:extLst>
          </p:cNvPr>
          <p:cNvPicPr>
            <a:picLocks noChangeAspect="1"/>
          </p:cNvPicPr>
          <p:nvPr/>
        </p:nvPicPr>
        <p:blipFill rotWithShape="1">
          <a:blip r:embed="rId9">
            <a:extLst>
              <a:ext uri="{28A0092B-C50C-407E-A947-70E740481C1C}">
                <a14:useLocalDpi xmlns:a14="http://schemas.microsoft.com/office/drawing/2010/main" val="0"/>
              </a:ext>
            </a:extLst>
          </a:blip>
          <a:srcRect l="51908"/>
          <a:stretch/>
        </p:blipFill>
        <p:spPr>
          <a:xfrm>
            <a:off x="4494937" y="3198428"/>
            <a:ext cx="826058" cy="1023724"/>
          </a:xfrm>
          <a:prstGeom prst="rect">
            <a:avLst/>
          </a:prstGeom>
        </p:spPr>
      </p:pic>
      <p:pic>
        <p:nvPicPr>
          <p:cNvPr id="1195" name="Imagem 1194">
            <a:extLst>
              <a:ext uri="{FF2B5EF4-FFF2-40B4-BE49-F238E27FC236}">
                <a16:creationId xmlns:a16="http://schemas.microsoft.com/office/drawing/2014/main" id="{4EDCF10B-C709-9A98-9508-963818787E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12817" y="779928"/>
            <a:ext cx="1904204" cy="902399"/>
          </a:xfrm>
          <a:prstGeom prst="rect">
            <a:avLst/>
          </a:prstGeom>
        </p:spPr>
      </p:pic>
      <p:pic>
        <p:nvPicPr>
          <p:cNvPr id="1210" name="Imagem 1209">
            <a:extLst>
              <a:ext uri="{FF2B5EF4-FFF2-40B4-BE49-F238E27FC236}">
                <a16:creationId xmlns:a16="http://schemas.microsoft.com/office/drawing/2014/main" id="{63BD9AFE-FD18-F33E-CECE-1F7AF33C005E}"/>
              </a:ext>
            </a:extLst>
          </p:cNvPr>
          <p:cNvPicPr>
            <a:picLocks noChangeAspect="1"/>
          </p:cNvPicPr>
          <p:nvPr/>
        </p:nvPicPr>
        <p:blipFill rotWithShape="1">
          <a:blip r:embed="rId11">
            <a:extLst>
              <a:ext uri="{28A0092B-C50C-407E-A947-70E740481C1C}">
                <a14:useLocalDpi xmlns:a14="http://schemas.microsoft.com/office/drawing/2010/main" val="0"/>
              </a:ext>
            </a:extLst>
          </a:blip>
          <a:srcRect r="-1104" b="29081"/>
          <a:stretch/>
        </p:blipFill>
        <p:spPr>
          <a:xfrm>
            <a:off x="2745742" y="2444995"/>
            <a:ext cx="1738440" cy="1814269"/>
          </a:xfrm>
          <a:prstGeom prst="rect">
            <a:avLst/>
          </a:prstGeom>
        </p:spPr>
      </p:pic>
      <p:sp>
        <p:nvSpPr>
          <p:cNvPr id="1233" name="CaixaDeTexto 1232">
            <a:extLst>
              <a:ext uri="{FF2B5EF4-FFF2-40B4-BE49-F238E27FC236}">
                <a16:creationId xmlns:a16="http://schemas.microsoft.com/office/drawing/2014/main" id="{B0F98ACE-D5BA-4E89-E6B6-88A11DF9F141}"/>
              </a:ext>
            </a:extLst>
          </p:cNvPr>
          <p:cNvSpPr txBox="1"/>
          <p:nvPr/>
        </p:nvSpPr>
        <p:spPr>
          <a:xfrm>
            <a:off x="47828" y="3417162"/>
            <a:ext cx="721919" cy="276999"/>
          </a:xfrm>
          <a:prstGeom prst="rect">
            <a:avLst/>
          </a:prstGeom>
          <a:noFill/>
        </p:spPr>
        <p:txBody>
          <a:bodyPr wrap="square">
            <a:spAutoFit/>
          </a:bodyPr>
          <a:lstStyle/>
          <a:p>
            <a:pPr algn="ctr"/>
            <a:r>
              <a:rPr lang="en-US" sz="600" dirty="0">
                <a:latin typeface="Cambria" panose="02040503050406030204" pitchFamily="18" charset="0"/>
                <a:ea typeface="Cambria" panose="02040503050406030204" pitchFamily="18" charset="0"/>
                <a:cs typeface="Times New Roman" panose="02020603050405020304" pitchFamily="18" charset="0"/>
              </a:rPr>
              <a:t>Magnetic</a:t>
            </a:r>
          </a:p>
          <a:p>
            <a:pPr algn="ctr"/>
            <a:r>
              <a:rPr lang="en-US" sz="600" dirty="0">
                <a:latin typeface="Cambria" panose="02040503050406030204" pitchFamily="18" charset="0"/>
                <a:ea typeface="Cambria" panose="02040503050406030204" pitchFamily="18" charset="0"/>
                <a:cs typeface="Times New Roman" panose="02020603050405020304" pitchFamily="18" charset="0"/>
              </a:rPr>
              <a:t>experiments</a:t>
            </a:r>
            <a:endParaRPr lang="pt-BR" sz="6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236" name="CaixaDeTexto 1235">
            <a:extLst>
              <a:ext uri="{FF2B5EF4-FFF2-40B4-BE49-F238E27FC236}">
                <a16:creationId xmlns:a16="http://schemas.microsoft.com/office/drawing/2014/main" id="{5DA7E75A-4A45-2598-4842-FC3C5CECCD57}"/>
              </a:ext>
            </a:extLst>
          </p:cNvPr>
          <p:cNvSpPr txBox="1"/>
          <p:nvPr/>
        </p:nvSpPr>
        <p:spPr>
          <a:xfrm>
            <a:off x="114564" y="3656789"/>
            <a:ext cx="600793" cy="369332"/>
          </a:xfrm>
          <a:prstGeom prst="rect">
            <a:avLst/>
          </a:prstGeom>
          <a:noFill/>
        </p:spPr>
        <p:txBody>
          <a:bodyPr wrap="square">
            <a:spAutoFit/>
          </a:bodyPr>
          <a:lstStyle/>
          <a:p>
            <a:pPr algn="ctr"/>
            <a:r>
              <a:rPr lang="en-US" sz="600" dirty="0">
                <a:latin typeface="Cambria" panose="02040503050406030204" pitchFamily="18" charset="0"/>
                <a:ea typeface="Cambria" panose="02040503050406030204" pitchFamily="18" charset="0"/>
                <a:cs typeface="Times New Roman" panose="02020603050405020304" pitchFamily="18" charset="0"/>
              </a:rPr>
              <a:t>XRD</a:t>
            </a:r>
          </a:p>
          <a:p>
            <a:pPr algn="ctr"/>
            <a:r>
              <a:rPr lang="en-US" sz="600" dirty="0">
                <a:latin typeface="Cambria" panose="02040503050406030204" pitchFamily="18" charset="0"/>
                <a:ea typeface="Cambria" panose="02040503050406030204" pitchFamily="18" charset="0"/>
                <a:cs typeface="Times New Roman" panose="02020603050405020304" pitchFamily="18" charset="0"/>
              </a:rPr>
              <a:t>Petrography</a:t>
            </a:r>
          </a:p>
          <a:p>
            <a:pPr algn="ctr"/>
            <a:r>
              <a:rPr lang="en-US" sz="600" dirty="0">
                <a:latin typeface="Cambria" panose="02040503050406030204" pitchFamily="18" charset="0"/>
                <a:ea typeface="Cambria" panose="02040503050406030204" pitchFamily="18" charset="0"/>
                <a:cs typeface="Times New Roman" panose="02020603050405020304" pitchFamily="18" charset="0"/>
              </a:rPr>
              <a:t>SEM-EDS</a:t>
            </a:r>
            <a:endParaRPr lang="pt-BR" sz="6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237" name="Retângulo 1236">
            <a:extLst>
              <a:ext uri="{FF2B5EF4-FFF2-40B4-BE49-F238E27FC236}">
                <a16:creationId xmlns:a16="http://schemas.microsoft.com/office/drawing/2014/main" id="{99EC8792-8847-E898-DD7C-21F029E71637}"/>
              </a:ext>
            </a:extLst>
          </p:cNvPr>
          <p:cNvSpPr/>
          <p:nvPr/>
        </p:nvSpPr>
        <p:spPr>
          <a:xfrm>
            <a:off x="139506" y="3697537"/>
            <a:ext cx="533422" cy="277805"/>
          </a:xfrm>
          <a:prstGeom prst="rect">
            <a:avLst/>
          </a:prstGeom>
          <a:no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a:p>
        </p:txBody>
      </p:sp>
      <p:sp>
        <p:nvSpPr>
          <p:cNvPr id="1238" name="Retângulo 1237">
            <a:extLst>
              <a:ext uri="{FF2B5EF4-FFF2-40B4-BE49-F238E27FC236}">
                <a16:creationId xmlns:a16="http://schemas.microsoft.com/office/drawing/2014/main" id="{9B3311A8-EECA-F9EC-2B79-18E3BB409860}"/>
              </a:ext>
            </a:extLst>
          </p:cNvPr>
          <p:cNvSpPr/>
          <p:nvPr/>
        </p:nvSpPr>
        <p:spPr>
          <a:xfrm>
            <a:off x="136926" y="3474894"/>
            <a:ext cx="540357" cy="167950"/>
          </a:xfrm>
          <a:prstGeom prst="rect">
            <a:avLst/>
          </a:prstGeom>
          <a:no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a:p>
        </p:txBody>
      </p:sp>
      <p:pic>
        <p:nvPicPr>
          <p:cNvPr id="1242" name="Imagem 1241">
            <a:extLst>
              <a:ext uri="{FF2B5EF4-FFF2-40B4-BE49-F238E27FC236}">
                <a16:creationId xmlns:a16="http://schemas.microsoft.com/office/drawing/2014/main" id="{E79B3ED6-FC79-BDA6-D860-7460E1F406BA}"/>
              </a:ext>
            </a:extLst>
          </p:cNvPr>
          <p:cNvPicPr>
            <a:picLocks noChangeAspect="1"/>
          </p:cNvPicPr>
          <p:nvPr/>
        </p:nvPicPr>
        <p:blipFill>
          <a:blip r:embed="rId12">
            <a:duotone>
              <a:schemeClr val="accent4">
                <a:shade val="45000"/>
                <a:satMod val="135000"/>
              </a:schemeClr>
              <a:prstClr val="white"/>
            </a:duoton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tretch>
            <a:fillRect/>
          </a:stretch>
        </p:blipFill>
        <p:spPr>
          <a:xfrm>
            <a:off x="765628" y="3523778"/>
            <a:ext cx="464035" cy="434909"/>
          </a:xfrm>
          <a:prstGeom prst="rect">
            <a:avLst/>
          </a:prstGeom>
        </p:spPr>
      </p:pic>
      <p:pic>
        <p:nvPicPr>
          <p:cNvPr id="1243" name="Imagem 1242">
            <a:extLst>
              <a:ext uri="{FF2B5EF4-FFF2-40B4-BE49-F238E27FC236}">
                <a16:creationId xmlns:a16="http://schemas.microsoft.com/office/drawing/2014/main" id="{223F1C35-6BF1-0F2B-1C57-EB97441905E6}"/>
              </a:ext>
            </a:extLst>
          </p:cNvPr>
          <p:cNvPicPr>
            <a:picLocks noChangeAspect="1"/>
          </p:cNvPicPr>
          <p:nvPr/>
        </p:nvPicPr>
        <p:blipFill>
          <a:blip r:embed="rId1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58845" y="3624927"/>
            <a:ext cx="298193" cy="279476"/>
          </a:xfrm>
          <a:prstGeom prst="rect">
            <a:avLst/>
          </a:prstGeom>
        </p:spPr>
      </p:pic>
      <p:sp>
        <p:nvSpPr>
          <p:cNvPr id="1244" name="CaixaDeTexto 1243">
            <a:extLst>
              <a:ext uri="{FF2B5EF4-FFF2-40B4-BE49-F238E27FC236}">
                <a16:creationId xmlns:a16="http://schemas.microsoft.com/office/drawing/2014/main" id="{31A7E3A0-744E-2A1F-0074-A98B167DD21F}"/>
              </a:ext>
            </a:extLst>
          </p:cNvPr>
          <p:cNvSpPr txBox="1"/>
          <p:nvPr/>
        </p:nvSpPr>
        <p:spPr>
          <a:xfrm>
            <a:off x="707722" y="3385977"/>
            <a:ext cx="588335" cy="184666"/>
          </a:xfrm>
          <a:prstGeom prst="rect">
            <a:avLst/>
          </a:prstGeom>
          <a:noFill/>
        </p:spPr>
        <p:txBody>
          <a:bodyPr wrap="square">
            <a:spAutoFit/>
          </a:bodyPr>
          <a:lstStyle/>
          <a:p>
            <a:pPr algn="ctr"/>
            <a:r>
              <a:rPr lang="en-US" sz="600" i="1" dirty="0">
                <a:latin typeface="Cambria" panose="02040503050406030204" pitchFamily="18" charset="0"/>
                <a:ea typeface="Cambria" panose="02040503050406030204" pitchFamily="18" charset="0"/>
                <a:cs typeface="Times New Roman" panose="02020603050405020304" pitchFamily="18" charset="0"/>
              </a:rPr>
              <a:t>fingerprints</a:t>
            </a:r>
            <a:endParaRPr lang="pt-BR" sz="600" i="1" dirty="0">
              <a:latin typeface="Cambria" panose="02040503050406030204" pitchFamily="18" charset="0"/>
              <a:ea typeface="Cambria" panose="02040503050406030204" pitchFamily="18" charset="0"/>
              <a:cs typeface="Times New Roman" panose="02020603050405020304" pitchFamily="18" charset="0"/>
            </a:endParaRPr>
          </a:p>
        </p:txBody>
      </p:sp>
      <p:grpSp>
        <p:nvGrpSpPr>
          <p:cNvPr id="1268" name="Agrupar 1267">
            <a:extLst>
              <a:ext uri="{FF2B5EF4-FFF2-40B4-BE49-F238E27FC236}">
                <a16:creationId xmlns:a16="http://schemas.microsoft.com/office/drawing/2014/main" id="{42E5DF8D-B0CD-F315-EC67-0BCC8A518DBE}"/>
              </a:ext>
            </a:extLst>
          </p:cNvPr>
          <p:cNvGrpSpPr/>
          <p:nvPr/>
        </p:nvGrpSpPr>
        <p:grpSpPr>
          <a:xfrm>
            <a:off x="1323994" y="3277827"/>
            <a:ext cx="1161851" cy="754191"/>
            <a:chOff x="1285508" y="2820176"/>
            <a:chExt cx="1161851" cy="754191"/>
          </a:xfrm>
        </p:grpSpPr>
        <p:grpSp>
          <p:nvGrpSpPr>
            <p:cNvPr id="1269" name="Agrupar 1268">
              <a:extLst>
                <a:ext uri="{FF2B5EF4-FFF2-40B4-BE49-F238E27FC236}">
                  <a16:creationId xmlns:a16="http://schemas.microsoft.com/office/drawing/2014/main" id="{0E34E3BC-65D0-0008-19DB-859944D4FBFE}"/>
                </a:ext>
              </a:extLst>
            </p:cNvPr>
            <p:cNvGrpSpPr/>
            <p:nvPr/>
          </p:nvGrpSpPr>
          <p:grpSpPr>
            <a:xfrm>
              <a:off x="1285508" y="2852381"/>
              <a:ext cx="680730" cy="665310"/>
              <a:chOff x="1186448" y="3591521"/>
              <a:chExt cx="680730" cy="665310"/>
            </a:xfrm>
          </p:grpSpPr>
          <p:pic>
            <p:nvPicPr>
              <p:cNvPr id="1275" name="Imagem 1274">
                <a:extLst>
                  <a:ext uri="{FF2B5EF4-FFF2-40B4-BE49-F238E27FC236}">
                    <a16:creationId xmlns:a16="http://schemas.microsoft.com/office/drawing/2014/main" id="{2B77C55B-CEAF-4EC7-EF1F-48F05B61513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86448" y="3639029"/>
                <a:ext cx="680730" cy="617802"/>
              </a:xfrm>
              <a:prstGeom prst="rect">
                <a:avLst/>
              </a:prstGeom>
            </p:spPr>
          </p:pic>
          <p:sp>
            <p:nvSpPr>
              <p:cNvPr id="1276" name="Elipse 1275">
                <a:extLst>
                  <a:ext uri="{FF2B5EF4-FFF2-40B4-BE49-F238E27FC236}">
                    <a16:creationId xmlns:a16="http://schemas.microsoft.com/office/drawing/2014/main" id="{33D4EFA0-F4CE-E39A-694F-6A48D0C62C17}"/>
                  </a:ext>
                </a:extLst>
              </p:cNvPr>
              <p:cNvSpPr/>
              <p:nvPr/>
            </p:nvSpPr>
            <p:spPr>
              <a:xfrm>
                <a:off x="1348856" y="3796788"/>
                <a:ext cx="296112" cy="2579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527"/>
              </a:p>
            </p:txBody>
          </p:sp>
          <p:sp>
            <p:nvSpPr>
              <p:cNvPr id="1277" name="CaixaDeTexto 1276">
                <a:extLst>
                  <a:ext uri="{FF2B5EF4-FFF2-40B4-BE49-F238E27FC236}">
                    <a16:creationId xmlns:a16="http://schemas.microsoft.com/office/drawing/2014/main" id="{EC66DE20-5B28-3F1A-6E3E-A606275A8F22}"/>
                  </a:ext>
                </a:extLst>
              </p:cNvPr>
              <p:cNvSpPr txBox="1"/>
              <p:nvPr/>
            </p:nvSpPr>
            <p:spPr>
              <a:xfrm>
                <a:off x="1193435" y="3814100"/>
                <a:ext cx="600616" cy="261610"/>
              </a:xfrm>
              <a:prstGeom prst="rect">
                <a:avLst/>
              </a:prstGeom>
              <a:noFill/>
            </p:spPr>
            <p:txBody>
              <a:bodyPr wrap="square">
                <a:spAutoFit/>
              </a:bodyPr>
              <a:lstStyle/>
              <a:p>
                <a:pPr algn="ctr"/>
                <a:r>
                  <a:rPr lang="pt-BR" sz="300" dirty="0" err="1">
                    <a:solidFill>
                      <a:srgbClr val="000000"/>
                    </a:solidFill>
                    <a:latin typeface="Cambria" panose="02040503050406030204" pitchFamily="18" charset="0"/>
                    <a:ea typeface="Cambria" panose="02040503050406030204" pitchFamily="18" charset="0"/>
                  </a:rPr>
                  <a:t>Coherent</a:t>
                </a:r>
                <a:r>
                  <a:rPr lang="pt-BR" sz="300" dirty="0">
                    <a:solidFill>
                      <a:srgbClr val="000000"/>
                    </a:solidFill>
                    <a:latin typeface="Cambria" panose="02040503050406030204" pitchFamily="18" charset="0"/>
                    <a:ea typeface="Cambria" panose="02040503050406030204" pitchFamily="18" charset="0"/>
                  </a:rPr>
                  <a:t> X-</a:t>
                </a:r>
                <a:r>
                  <a:rPr lang="pt-BR" sz="300" dirty="0" err="1">
                    <a:solidFill>
                      <a:srgbClr val="000000"/>
                    </a:solidFill>
                    <a:latin typeface="Cambria" panose="02040503050406030204" pitchFamily="18" charset="0"/>
                    <a:ea typeface="Cambria" panose="02040503050406030204" pitchFamily="18" charset="0"/>
                  </a:rPr>
                  <a:t>rAy</a:t>
                </a:r>
                <a:endParaRPr lang="pt-BR" sz="300" dirty="0">
                  <a:solidFill>
                    <a:srgbClr val="000000"/>
                  </a:solidFill>
                  <a:latin typeface="Cambria" panose="02040503050406030204" pitchFamily="18" charset="0"/>
                  <a:ea typeface="Cambria" panose="02040503050406030204" pitchFamily="18" charset="0"/>
                </a:endParaRPr>
              </a:p>
              <a:p>
                <a:pPr algn="ctr"/>
                <a:r>
                  <a:rPr lang="pt-BR" sz="300" dirty="0">
                    <a:solidFill>
                      <a:srgbClr val="000000"/>
                    </a:solidFill>
                    <a:latin typeface="Cambria" panose="02040503050406030204" pitchFamily="18" charset="0"/>
                    <a:ea typeface="Cambria" panose="02040503050406030204" pitchFamily="18" charset="0"/>
                  </a:rPr>
                  <a:t> </a:t>
                </a:r>
                <a:r>
                  <a:rPr lang="pt-BR" sz="300" dirty="0" err="1">
                    <a:solidFill>
                      <a:srgbClr val="000000"/>
                    </a:solidFill>
                    <a:latin typeface="Cambria" panose="02040503050406030204" pitchFamily="18" charset="0"/>
                    <a:ea typeface="Cambria" panose="02040503050406030204" pitchFamily="18" charset="0"/>
                  </a:rPr>
                  <a:t>NAnoprobe</a:t>
                </a:r>
                <a:r>
                  <a:rPr lang="pt-BR" sz="300" dirty="0">
                    <a:solidFill>
                      <a:srgbClr val="000000"/>
                    </a:solidFill>
                    <a:latin typeface="Cambria" panose="02040503050406030204" pitchFamily="18" charset="0"/>
                    <a:ea typeface="Cambria" panose="02040503050406030204" pitchFamily="18" charset="0"/>
                  </a:rPr>
                  <a:t> </a:t>
                </a:r>
                <a:r>
                  <a:rPr lang="pt-BR" sz="300" dirty="0" err="1">
                    <a:solidFill>
                      <a:srgbClr val="000000"/>
                    </a:solidFill>
                    <a:latin typeface="Cambria" panose="02040503050406030204" pitchFamily="18" charset="0"/>
                    <a:ea typeface="Cambria" panose="02040503050406030204" pitchFamily="18" charset="0"/>
                  </a:rPr>
                  <a:t>BeAmline</a:t>
                </a:r>
                <a:endParaRPr lang="pt-BR" sz="300" dirty="0">
                  <a:solidFill>
                    <a:srgbClr val="000000"/>
                  </a:solidFill>
                  <a:latin typeface="Cambria" panose="02040503050406030204" pitchFamily="18" charset="0"/>
                  <a:ea typeface="Cambria" panose="02040503050406030204" pitchFamily="18" charset="0"/>
                </a:endParaRPr>
              </a:p>
              <a:p>
                <a:pPr algn="ctr"/>
                <a:r>
                  <a:rPr lang="pt-BR" sz="500" b="1" dirty="0">
                    <a:solidFill>
                      <a:srgbClr val="00B050"/>
                    </a:solidFill>
                    <a:latin typeface="Cambria" panose="02040503050406030204" pitchFamily="18" charset="0"/>
                    <a:ea typeface="Cambria" panose="02040503050406030204" pitchFamily="18" charset="0"/>
                  </a:rPr>
                  <a:t>CARNA</a:t>
                </a:r>
                <a:r>
                  <a:rPr lang="pt-BR" sz="500" b="1" dirty="0">
                    <a:solidFill>
                      <a:schemeClr val="accent1">
                        <a:lumMod val="75000"/>
                      </a:schemeClr>
                    </a:solidFill>
                    <a:latin typeface="Cambria" panose="02040503050406030204" pitchFamily="18" charset="0"/>
                    <a:ea typeface="Cambria" panose="02040503050406030204" pitchFamily="18" charset="0"/>
                  </a:rPr>
                  <a:t>UBA</a:t>
                </a:r>
              </a:p>
            </p:txBody>
          </p:sp>
          <p:sp>
            <p:nvSpPr>
              <p:cNvPr id="1278" name="CaixaDeTexto 1277">
                <a:extLst>
                  <a:ext uri="{FF2B5EF4-FFF2-40B4-BE49-F238E27FC236}">
                    <a16:creationId xmlns:a16="http://schemas.microsoft.com/office/drawing/2014/main" id="{CBE9DD38-9AF9-F325-1502-1B2B6CCC8351}"/>
                  </a:ext>
                </a:extLst>
              </p:cNvPr>
              <p:cNvSpPr txBox="1"/>
              <p:nvPr/>
            </p:nvSpPr>
            <p:spPr>
              <a:xfrm>
                <a:off x="1272902" y="3591521"/>
                <a:ext cx="429308" cy="99925"/>
              </a:xfrm>
              <a:prstGeom prst="rect">
                <a:avLst/>
              </a:prstGeom>
              <a:noFill/>
            </p:spPr>
            <p:txBody>
              <a:bodyPr wrap="square">
                <a:prstTxWarp prst="textArchUp">
                  <a:avLst/>
                </a:prstTxWarp>
                <a:spAutoFit/>
              </a:bodyPr>
              <a:lstStyle/>
              <a:p>
                <a:pPr algn="ctr"/>
                <a:r>
                  <a:rPr lang="pt-BR" sz="1100" b="1" dirty="0" err="1">
                    <a:solidFill>
                      <a:srgbClr val="000000"/>
                    </a:solidFill>
                    <a:latin typeface="Cambria" panose="02040503050406030204" pitchFamily="18" charset="0"/>
                    <a:ea typeface="Cambria" panose="02040503050406030204" pitchFamily="18" charset="0"/>
                  </a:rPr>
                  <a:t>Synchrotron</a:t>
                </a:r>
                <a:r>
                  <a:rPr lang="pt-BR" sz="1100" b="1" dirty="0">
                    <a:solidFill>
                      <a:srgbClr val="000000"/>
                    </a:solidFill>
                    <a:latin typeface="Cambria" panose="02040503050406030204" pitchFamily="18" charset="0"/>
                    <a:ea typeface="Cambria" panose="02040503050406030204" pitchFamily="18" charset="0"/>
                  </a:rPr>
                  <a:t> </a:t>
                </a:r>
                <a:r>
                  <a:rPr lang="pt-BR" sz="1100" b="1" dirty="0" err="1">
                    <a:solidFill>
                      <a:srgbClr val="000000"/>
                    </a:solidFill>
                    <a:latin typeface="Cambria" panose="02040503050406030204" pitchFamily="18" charset="0"/>
                    <a:ea typeface="Cambria" panose="02040503050406030204" pitchFamily="18" charset="0"/>
                  </a:rPr>
                  <a:t>Radiation</a:t>
                </a:r>
                <a:endParaRPr lang="pt-BR" sz="1100" b="1" dirty="0">
                  <a:latin typeface="Cambria" panose="02040503050406030204" pitchFamily="18" charset="0"/>
                  <a:ea typeface="Cambria" panose="02040503050406030204" pitchFamily="18" charset="0"/>
                </a:endParaRPr>
              </a:p>
            </p:txBody>
          </p:sp>
        </p:grpSp>
        <p:cxnSp>
          <p:nvCxnSpPr>
            <p:cNvPr id="1270" name="Conector: Curvo 1269">
              <a:extLst>
                <a:ext uri="{FF2B5EF4-FFF2-40B4-BE49-F238E27FC236}">
                  <a16:creationId xmlns:a16="http://schemas.microsoft.com/office/drawing/2014/main" id="{2FCCA6A4-96E0-5DA6-D88D-26FAEB08CD34}"/>
                </a:ext>
              </a:extLst>
            </p:cNvPr>
            <p:cNvCxnSpPr>
              <a:cxnSpLocks/>
            </p:cNvCxnSpPr>
            <p:nvPr/>
          </p:nvCxnSpPr>
          <p:spPr>
            <a:xfrm>
              <a:off x="1943692" y="2928875"/>
              <a:ext cx="189893" cy="128773"/>
            </a:xfrm>
            <a:prstGeom prst="curvedConnector3">
              <a:avLst>
                <a:gd name="adj1" fmla="val 50000"/>
              </a:avLst>
            </a:prstGeom>
            <a:ln>
              <a:solidFill>
                <a:srgbClr val="666666"/>
              </a:solidFill>
              <a:tailEnd type="triangle"/>
            </a:ln>
          </p:spPr>
          <p:style>
            <a:lnRef idx="1">
              <a:schemeClr val="accent1"/>
            </a:lnRef>
            <a:fillRef idx="0">
              <a:schemeClr val="accent1"/>
            </a:fillRef>
            <a:effectRef idx="0">
              <a:schemeClr val="accent1"/>
            </a:effectRef>
            <a:fontRef idx="minor">
              <a:schemeClr val="tx1"/>
            </a:fontRef>
          </p:style>
        </p:cxnSp>
        <p:cxnSp>
          <p:nvCxnSpPr>
            <p:cNvPr id="1272" name="Conector: Curvo 1271">
              <a:extLst>
                <a:ext uri="{FF2B5EF4-FFF2-40B4-BE49-F238E27FC236}">
                  <a16:creationId xmlns:a16="http://schemas.microsoft.com/office/drawing/2014/main" id="{720962A1-81BD-5BD2-2EB4-323F1220C08F}"/>
                </a:ext>
              </a:extLst>
            </p:cNvPr>
            <p:cNvCxnSpPr>
              <a:cxnSpLocks/>
              <a:stCxn id="1271" idx="2"/>
            </p:cNvCxnSpPr>
            <p:nvPr/>
          </p:nvCxnSpPr>
          <p:spPr>
            <a:xfrm rot="5400000">
              <a:off x="2169807" y="3307583"/>
              <a:ext cx="135394" cy="1"/>
            </a:xfrm>
            <a:prstGeom prst="curvedConnector3">
              <a:avLst>
                <a:gd name="adj1" fmla="val 50000"/>
              </a:avLst>
            </a:prstGeom>
            <a:ln>
              <a:solidFill>
                <a:srgbClr val="7030A0"/>
              </a:solidFill>
              <a:tailEnd type="triangle"/>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273" name="CaixaDeTexto 1272">
              <a:extLst>
                <a:ext uri="{FF2B5EF4-FFF2-40B4-BE49-F238E27FC236}">
                  <a16:creationId xmlns:a16="http://schemas.microsoft.com/office/drawing/2014/main" id="{586C1F57-377F-0FCA-3CE0-1115BCBD1702}"/>
                </a:ext>
              </a:extLst>
            </p:cNvPr>
            <p:cNvSpPr txBox="1"/>
            <p:nvPr/>
          </p:nvSpPr>
          <p:spPr>
            <a:xfrm>
              <a:off x="2041507" y="3328146"/>
              <a:ext cx="383983" cy="246221"/>
            </a:xfrm>
            <a:prstGeom prst="rect">
              <a:avLst/>
            </a:prstGeom>
            <a:noFill/>
          </p:spPr>
          <p:txBody>
            <a:bodyPr wrap="square">
              <a:spAutoFit/>
            </a:bodyPr>
            <a:lstStyle/>
            <a:p>
              <a:pPr algn="ctr"/>
              <a:r>
                <a:rPr lang="pt-BR" sz="500" b="1" dirty="0">
                  <a:solidFill>
                    <a:srgbClr val="000000"/>
                  </a:solidFill>
                  <a:latin typeface="Cambria" panose="02040503050406030204" pitchFamily="18" charset="0"/>
                  <a:ea typeface="Cambria" panose="02040503050406030204" pitchFamily="18" charset="0"/>
                </a:rPr>
                <a:t>XRF</a:t>
              </a:r>
            </a:p>
            <a:p>
              <a:pPr algn="ctr"/>
              <a:r>
                <a:rPr lang="pt-BR" sz="500" b="1" dirty="0">
                  <a:solidFill>
                    <a:srgbClr val="000000"/>
                  </a:solidFill>
                  <a:latin typeface="Cambria" panose="02040503050406030204" pitchFamily="18" charset="0"/>
                  <a:ea typeface="Cambria" panose="02040503050406030204" pitchFamily="18" charset="0"/>
                </a:rPr>
                <a:t>XANES</a:t>
              </a:r>
              <a:endParaRPr lang="pt-BR" sz="700" b="1" dirty="0">
                <a:solidFill>
                  <a:schemeClr val="accent1">
                    <a:lumMod val="75000"/>
                  </a:schemeClr>
                </a:solidFill>
                <a:latin typeface="Cambria" panose="02040503050406030204" pitchFamily="18" charset="0"/>
                <a:ea typeface="Cambria" panose="02040503050406030204" pitchFamily="18" charset="0"/>
              </a:endParaRPr>
            </a:p>
          </p:txBody>
        </p:sp>
        <p:sp>
          <p:nvSpPr>
            <p:cNvPr id="1274" name="Retângulo 1273">
              <a:extLst>
                <a:ext uri="{FF2B5EF4-FFF2-40B4-BE49-F238E27FC236}">
                  <a16:creationId xmlns:a16="http://schemas.microsoft.com/office/drawing/2014/main" id="{E6FA1CB9-A2B8-42D2-2460-6C56AE913C42}"/>
                </a:ext>
              </a:extLst>
            </p:cNvPr>
            <p:cNvSpPr/>
            <p:nvPr/>
          </p:nvSpPr>
          <p:spPr>
            <a:xfrm>
              <a:off x="2102801" y="3381134"/>
              <a:ext cx="253995" cy="135395"/>
            </a:xfrm>
            <a:prstGeom prst="rect">
              <a:avLst/>
            </a:prstGeom>
            <a:no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a:p>
          </p:txBody>
        </p:sp>
        <p:pic>
          <p:nvPicPr>
            <p:cNvPr id="1271" name="Imagem 1270">
              <a:extLst>
                <a:ext uri="{FF2B5EF4-FFF2-40B4-BE49-F238E27FC236}">
                  <a16:creationId xmlns:a16="http://schemas.microsoft.com/office/drawing/2014/main" id="{836D7F28-9848-C6F1-BFE7-8E3454F15E1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27649" y="2820176"/>
              <a:ext cx="419710" cy="419710"/>
            </a:xfrm>
            <a:prstGeom prst="rect">
              <a:avLst/>
            </a:prstGeom>
          </p:spPr>
        </p:pic>
      </p:grpSp>
      <p:sp>
        <p:nvSpPr>
          <p:cNvPr id="1295" name="CaixaDeTexto 1294">
            <a:extLst>
              <a:ext uri="{FF2B5EF4-FFF2-40B4-BE49-F238E27FC236}">
                <a16:creationId xmlns:a16="http://schemas.microsoft.com/office/drawing/2014/main" id="{A1EFDE1A-A9E0-08A0-6748-A74EEB38D2EB}"/>
              </a:ext>
            </a:extLst>
          </p:cNvPr>
          <p:cNvSpPr txBox="1"/>
          <p:nvPr/>
        </p:nvSpPr>
        <p:spPr>
          <a:xfrm>
            <a:off x="-35217" y="3171764"/>
            <a:ext cx="635562" cy="253916"/>
          </a:xfrm>
          <a:prstGeom prst="rect">
            <a:avLst/>
          </a:prstGeom>
          <a:noFill/>
        </p:spPr>
        <p:txBody>
          <a:bodyPr wrap="square" rtlCol="0">
            <a:spAutoFit/>
          </a:bodyPr>
          <a:lstStyle/>
          <a:p>
            <a:r>
              <a:rPr lang="pt-BR" sz="1050" b="1" dirty="0" err="1">
                <a:solidFill>
                  <a:schemeClr val="bg1">
                    <a:lumMod val="50000"/>
                  </a:schemeClr>
                </a:solidFill>
                <a:latin typeface="Cambria" panose="02040503050406030204" pitchFamily="18" charset="0"/>
                <a:ea typeface="Cambria" panose="02040503050406030204" pitchFamily="18" charset="0"/>
              </a:rPr>
              <a:t>How</a:t>
            </a:r>
            <a:r>
              <a:rPr lang="pt-BR" sz="1050" b="1" dirty="0">
                <a:solidFill>
                  <a:schemeClr val="bg1">
                    <a:lumMod val="50000"/>
                  </a:schemeClr>
                </a:solidFill>
                <a:latin typeface="Cambria" panose="02040503050406030204" pitchFamily="18" charset="0"/>
                <a:ea typeface="Cambria" panose="02040503050406030204" pitchFamily="18" charset="0"/>
              </a:rPr>
              <a:t>?</a:t>
            </a:r>
          </a:p>
        </p:txBody>
      </p:sp>
      <p:cxnSp>
        <p:nvCxnSpPr>
          <p:cNvPr id="1297" name="Conector reto 1296">
            <a:extLst>
              <a:ext uri="{FF2B5EF4-FFF2-40B4-BE49-F238E27FC236}">
                <a16:creationId xmlns:a16="http://schemas.microsoft.com/office/drawing/2014/main" id="{66D913F8-830C-25A7-1E45-58C6F0662502}"/>
              </a:ext>
            </a:extLst>
          </p:cNvPr>
          <p:cNvCxnSpPr>
            <a:cxnSpLocks/>
            <a:endCxn id="1237" idx="0"/>
          </p:cNvCxnSpPr>
          <p:nvPr/>
        </p:nvCxnSpPr>
        <p:spPr>
          <a:xfrm flipH="1">
            <a:off x="406217" y="3643984"/>
            <a:ext cx="649" cy="53553"/>
          </a:xfrm>
          <a:prstGeom prst="line">
            <a:avLst/>
          </a:prstGeom>
          <a:ln>
            <a:solidFill>
              <a:srgbClr val="666666"/>
            </a:solidFill>
          </a:ln>
        </p:spPr>
        <p:style>
          <a:lnRef idx="1">
            <a:schemeClr val="accent1"/>
          </a:lnRef>
          <a:fillRef idx="0">
            <a:schemeClr val="accent1"/>
          </a:fillRef>
          <a:effectRef idx="0">
            <a:schemeClr val="accent1"/>
          </a:effectRef>
          <a:fontRef idx="minor">
            <a:schemeClr val="tx1"/>
          </a:fontRef>
        </p:style>
      </p:cxnSp>
      <p:cxnSp>
        <p:nvCxnSpPr>
          <p:cNvPr id="1314" name="Conector de Seta Reta 1313">
            <a:extLst>
              <a:ext uri="{FF2B5EF4-FFF2-40B4-BE49-F238E27FC236}">
                <a16:creationId xmlns:a16="http://schemas.microsoft.com/office/drawing/2014/main" id="{70A78EB4-EB2F-2C99-8497-82BD609FBDAE}"/>
              </a:ext>
            </a:extLst>
          </p:cNvPr>
          <p:cNvCxnSpPr>
            <a:cxnSpLocks/>
          </p:cNvCxnSpPr>
          <p:nvPr/>
        </p:nvCxnSpPr>
        <p:spPr>
          <a:xfrm>
            <a:off x="1124036" y="3666980"/>
            <a:ext cx="190006" cy="0"/>
          </a:xfrm>
          <a:prstGeom prst="straightConnector1">
            <a:avLst/>
          </a:prstGeom>
          <a:ln>
            <a:solidFill>
              <a:srgbClr val="666666"/>
            </a:solidFill>
            <a:tailEnd type="triangle"/>
          </a:ln>
        </p:spPr>
        <p:style>
          <a:lnRef idx="1">
            <a:schemeClr val="accent1"/>
          </a:lnRef>
          <a:fillRef idx="0">
            <a:schemeClr val="accent1"/>
          </a:fillRef>
          <a:effectRef idx="0">
            <a:schemeClr val="accent1"/>
          </a:effectRef>
          <a:fontRef idx="minor">
            <a:schemeClr val="tx1"/>
          </a:fontRef>
        </p:style>
      </p:cxnSp>
      <p:cxnSp>
        <p:nvCxnSpPr>
          <p:cNvPr id="1317" name="Conector de Seta Reta 1316">
            <a:extLst>
              <a:ext uri="{FF2B5EF4-FFF2-40B4-BE49-F238E27FC236}">
                <a16:creationId xmlns:a16="http://schemas.microsoft.com/office/drawing/2014/main" id="{76905122-B370-EF0D-62E9-EE7BB0B175A6}"/>
              </a:ext>
            </a:extLst>
          </p:cNvPr>
          <p:cNvCxnSpPr>
            <a:cxnSpLocks/>
          </p:cNvCxnSpPr>
          <p:nvPr/>
        </p:nvCxnSpPr>
        <p:spPr>
          <a:xfrm>
            <a:off x="406217" y="3666980"/>
            <a:ext cx="407297" cy="0"/>
          </a:xfrm>
          <a:prstGeom prst="straightConnector1">
            <a:avLst/>
          </a:prstGeom>
          <a:ln>
            <a:solidFill>
              <a:srgbClr val="666666"/>
            </a:solidFill>
            <a:tailEnd type="triangle"/>
          </a:ln>
        </p:spPr>
        <p:style>
          <a:lnRef idx="1">
            <a:schemeClr val="accent1"/>
          </a:lnRef>
          <a:fillRef idx="0">
            <a:schemeClr val="accent1"/>
          </a:fillRef>
          <a:effectRef idx="0">
            <a:schemeClr val="accent1"/>
          </a:effectRef>
          <a:fontRef idx="minor">
            <a:schemeClr val="tx1"/>
          </a:fontRef>
        </p:style>
      </p:cxnSp>
      <p:pic>
        <p:nvPicPr>
          <p:cNvPr id="1318" name="Imagem 1317">
            <a:extLst>
              <a:ext uri="{FF2B5EF4-FFF2-40B4-BE49-F238E27FC236}">
                <a16:creationId xmlns:a16="http://schemas.microsoft.com/office/drawing/2014/main" id="{E080D37E-831F-E2DB-00D4-E50144C699CF}"/>
              </a:ext>
            </a:extLst>
          </p:cNvPr>
          <p:cNvPicPr>
            <a:picLocks noChangeAspect="1"/>
          </p:cNvPicPr>
          <p:nvPr/>
        </p:nvPicPr>
        <p:blipFill rotWithShape="1">
          <a:blip r:embed="rId9">
            <a:extLst>
              <a:ext uri="{28A0092B-C50C-407E-A947-70E740481C1C}">
                <a14:useLocalDpi xmlns:a14="http://schemas.microsoft.com/office/drawing/2010/main" val="0"/>
              </a:ext>
            </a:extLst>
          </a:blip>
          <a:srcRect r="48158"/>
          <a:stretch/>
        </p:blipFill>
        <p:spPr>
          <a:xfrm>
            <a:off x="4471132" y="2429698"/>
            <a:ext cx="890461" cy="1023723"/>
          </a:xfrm>
          <a:prstGeom prst="rect">
            <a:avLst/>
          </a:prstGeom>
        </p:spPr>
      </p:pic>
      <p:sp>
        <p:nvSpPr>
          <p:cNvPr id="1319" name="CaixaDeTexto 1318">
            <a:extLst>
              <a:ext uri="{FF2B5EF4-FFF2-40B4-BE49-F238E27FC236}">
                <a16:creationId xmlns:a16="http://schemas.microsoft.com/office/drawing/2014/main" id="{8AE2A21A-B2E3-163C-1F4B-205A296310D2}"/>
              </a:ext>
            </a:extLst>
          </p:cNvPr>
          <p:cNvSpPr txBox="1"/>
          <p:nvPr/>
        </p:nvSpPr>
        <p:spPr>
          <a:xfrm>
            <a:off x="2757853" y="2467756"/>
            <a:ext cx="755797" cy="253916"/>
          </a:xfrm>
          <a:prstGeom prst="rect">
            <a:avLst/>
          </a:prstGeom>
          <a:noFill/>
        </p:spPr>
        <p:txBody>
          <a:bodyPr wrap="square" rtlCol="0">
            <a:spAutoFit/>
          </a:bodyPr>
          <a:lstStyle/>
          <a:p>
            <a:r>
              <a:rPr lang="pt-BR" sz="1050" b="1" dirty="0">
                <a:solidFill>
                  <a:schemeClr val="bg1"/>
                </a:solidFill>
                <a:latin typeface="Cambria" panose="02040503050406030204" pitchFamily="18" charset="0"/>
                <a:ea typeface="Cambria" panose="02040503050406030204" pitchFamily="18" charset="0"/>
              </a:rPr>
              <a:t>SEM-EDS</a:t>
            </a:r>
          </a:p>
        </p:txBody>
      </p:sp>
      <p:sp>
        <p:nvSpPr>
          <p:cNvPr id="1320" name="CaixaDeTexto 1319">
            <a:extLst>
              <a:ext uri="{FF2B5EF4-FFF2-40B4-BE49-F238E27FC236}">
                <a16:creationId xmlns:a16="http://schemas.microsoft.com/office/drawing/2014/main" id="{E1FB152C-A6D6-1DB5-6DF1-23B26877AB75}"/>
              </a:ext>
            </a:extLst>
          </p:cNvPr>
          <p:cNvSpPr txBox="1"/>
          <p:nvPr/>
        </p:nvSpPr>
        <p:spPr>
          <a:xfrm>
            <a:off x="2747807" y="3485477"/>
            <a:ext cx="755797" cy="253916"/>
          </a:xfrm>
          <a:prstGeom prst="rect">
            <a:avLst/>
          </a:prstGeom>
          <a:noFill/>
        </p:spPr>
        <p:txBody>
          <a:bodyPr wrap="square" rtlCol="0">
            <a:spAutoFit/>
          </a:bodyPr>
          <a:lstStyle/>
          <a:p>
            <a:r>
              <a:rPr lang="pt-BR" sz="1050" b="1" dirty="0">
                <a:solidFill>
                  <a:schemeClr val="bg1"/>
                </a:solidFill>
                <a:latin typeface="Cambria" panose="02040503050406030204" pitchFamily="18" charset="0"/>
                <a:ea typeface="Cambria" panose="02040503050406030204" pitchFamily="18" charset="0"/>
              </a:rPr>
              <a:t>SEM-EDS</a:t>
            </a:r>
          </a:p>
        </p:txBody>
      </p:sp>
      <p:sp>
        <p:nvSpPr>
          <p:cNvPr id="1322" name="CaixaDeTexto 1321">
            <a:extLst>
              <a:ext uri="{FF2B5EF4-FFF2-40B4-BE49-F238E27FC236}">
                <a16:creationId xmlns:a16="http://schemas.microsoft.com/office/drawing/2014/main" id="{ABE77103-A497-5820-5D93-7B518D0696DC}"/>
              </a:ext>
            </a:extLst>
          </p:cNvPr>
          <p:cNvSpPr txBox="1"/>
          <p:nvPr/>
        </p:nvSpPr>
        <p:spPr>
          <a:xfrm>
            <a:off x="5351341" y="542598"/>
            <a:ext cx="2020022" cy="253916"/>
          </a:xfrm>
          <a:prstGeom prst="rect">
            <a:avLst/>
          </a:prstGeom>
          <a:noFill/>
        </p:spPr>
        <p:txBody>
          <a:bodyPr wrap="square" rtlCol="0">
            <a:spAutoFit/>
          </a:bodyPr>
          <a:lstStyle/>
          <a:p>
            <a:r>
              <a:rPr lang="pt-BR" sz="1050" b="1" dirty="0" err="1">
                <a:solidFill>
                  <a:schemeClr val="bg1">
                    <a:lumMod val="50000"/>
                  </a:schemeClr>
                </a:solidFill>
                <a:latin typeface="Cambria" panose="02040503050406030204" pitchFamily="18" charset="0"/>
                <a:ea typeface="Cambria" panose="02040503050406030204" pitchFamily="18" charset="0"/>
              </a:rPr>
              <a:t>Synchrotron</a:t>
            </a:r>
            <a:r>
              <a:rPr lang="pt-BR" sz="1050" b="1" dirty="0">
                <a:solidFill>
                  <a:schemeClr val="bg1">
                    <a:lumMod val="50000"/>
                  </a:schemeClr>
                </a:solidFill>
                <a:latin typeface="Cambria" panose="02040503050406030204" pitchFamily="18" charset="0"/>
                <a:ea typeface="Cambria" panose="02040503050406030204" pitchFamily="18" charset="0"/>
              </a:rPr>
              <a:t> XRF/XANES</a:t>
            </a:r>
          </a:p>
        </p:txBody>
      </p:sp>
      <p:sp>
        <p:nvSpPr>
          <p:cNvPr id="1323" name="CaixaDeTexto 1322">
            <a:extLst>
              <a:ext uri="{FF2B5EF4-FFF2-40B4-BE49-F238E27FC236}">
                <a16:creationId xmlns:a16="http://schemas.microsoft.com/office/drawing/2014/main" id="{EC7999B2-714B-D416-C995-C12BEF5B7827}"/>
              </a:ext>
            </a:extLst>
          </p:cNvPr>
          <p:cNvSpPr txBox="1"/>
          <p:nvPr/>
        </p:nvSpPr>
        <p:spPr>
          <a:xfrm>
            <a:off x="5340426" y="3431677"/>
            <a:ext cx="1098649" cy="253916"/>
          </a:xfrm>
          <a:prstGeom prst="rect">
            <a:avLst/>
          </a:prstGeom>
          <a:noFill/>
        </p:spPr>
        <p:txBody>
          <a:bodyPr wrap="square" rtlCol="0">
            <a:spAutoFit/>
          </a:bodyPr>
          <a:lstStyle/>
          <a:p>
            <a:r>
              <a:rPr lang="pt-BR" sz="1050" b="1" dirty="0">
                <a:solidFill>
                  <a:schemeClr val="bg1">
                    <a:lumMod val="50000"/>
                  </a:schemeClr>
                </a:solidFill>
                <a:latin typeface="Cambria" panose="02040503050406030204" pitchFamily="18" charset="0"/>
                <a:ea typeface="Cambria" panose="02040503050406030204" pitchFamily="18" charset="0"/>
              </a:rPr>
              <a:t>Next </a:t>
            </a:r>
            <a:r>
              <a:rPr lang="pt-BR" sz="1050" b="1" dirty="0" err="1">
                <a:solidFill>
                  <a:schemeClr val="bg1">
                    <a:lumMod val="50000"/>
                  </a:schemeClr>
                </a:solidFill>
                <a:latin typeface="Cambria" panose="02040503050406030204" pitchFamily="18" charset="0"/>
                <a:ea typeface="Cambria" panose="02040503050406030204" pitchFamily="18" charset="0"/>
              </a:rPr>
              <a:t>steps</a:t>
            </a:r>
            <a:r>
              <a:rPr lang="pt-BR" sz="1050" b="1" dirty="0">
                <a:solidFill>
                  <a:schemeClr val="bg1">
                    <a:lumMod val="50000"/>
                  </a:schemeClr>
                </a:solidFill>
                <a:latin typeface="Cambria" panose="02040503050406030204" pitchFamily="18" charset="0"/>
                <a:ea typeface="Cambria" panose="02040503050406030204" pitchFamily="18" charset="0"/>
              </a:rPr>
              <a:t>:</a:t>
            </a:r>
          </a:p>
        </p:txBody>
      </p:sp>
      <p:sp>
        <p:nvSpPr>
          <p:cNvPr id="1324" name="CaixaDeTexto 1323">
            <a:extLst>
              <a:ext uri="{FF2B5EF4-FFF2-40B4-BE49-F238E27FC236}">
                <a16:creationId xmlns:a16="http://schemas.microsoft.com/office/drawing/2014/main" id="{9C6B7697-60AE-FD27-9AF6-05E08D7654C1}"/>
              </a:ext>
            </a:extLst>
          </p:cNvPr>
          <p:cNvSpPr txBox="1"/>
          <p:nvPr/>
        </p:nvSpPr>
        <p:spPr>
          <a:xfrm>
            <a:off x="5309443" y="3582926"/>
            <a:ext cx="2209302" cy="276999"/>
          </a:xfrm>
          <a:prstGeom prst="rect">
            <a:avLst/>
          </a:prstGeom>
          <a:noFill/>
        </p:spPr>
        <p:txBody>
          <a:bodyPr wrap="square">
            <a:spAutoFit/>
          </a:bodyPr>
          <a:lstStyle/>
          <a:p>
            <a:pPr algn="ctr"/>
            <a:r>
              <a:rPr lang="en-US" sz="600" dirty="0">
                <a:latin typeface="Cambria" panose="02040503050406030204" pitchFamily="18" charset="0"/>
                <a:ea typeface="Cambria" panose="02040503050406030204" pitchFamily="18" charset="0"/>
                <a:cs typeface="Times New Roman" panose="02020603050405020304" pitchFamily="18" charset="0"/>
              </a:rPr>
              <a:t>3D </a:t>
            </a:r>
            <a:r>
              <a:rPr lang="en-US" sz="600" dirty="0" err="1">
                <a:latin typeface="Cambria" panose="02040503050406030204" pitchFamily="18" charset="0"/>
                <a:ea typeface="Cambria" panose="02040503050406030204" pitchFamily="18" charset="0"/>
                <a:cs typeface="Times New Roman" panose="02020603050405020304" pitchFamily="18" charset="0"/>
              </a:rPr>
              <a:t>Ptycographic</a:t>
            </a:r>
            <a:r>
              <a:rPr lang="en-US" sz="600" dirty="0">
                <a:latin typeface="Cambria" panose="02040503050406030204" pitchFamily="18" charset="0"/>
                <a:ea typeface="Cambria" panose="02040503050406030204" pitchFamily="18" charset="0"/>
                <a:cs typeface="Times New Roman" panose="02020603050405020304" pitchFamily="18" charset="0"/>
              </a:rPr>
              <a:t> </a:t>
            </a:r>
            <a:r>
              <a:rPr lang="en-US" sz="600" b="1" dirty="0" err="1">
                <a:latin typeface="Cambria" panose="02040503050406030204" pitchFamily="18" charset="0"/>
                <a:ea typeface="Cambria" panose="02040503050406030204" pitchFamily="18" charset="0"/>
                <a:cs typeface="Times New Roman" panose="02020603050405020304" pitchFamily="18" charset="0"/>
              </a:rPr>
              <a:t>nanotomography</a:t>
            </a:r>
            <a:r>
              <a:rPr lang="en-US" sz="600" dirty="0">
                <a:latin typeface="Cambria" panose="02040503050406030204" pitchFamily="18" charset="0"/>
                <a:ea typeface="Cambria" panose="02040503050406030204" pitchFamily="18" charset="0"/>
                <a:cs typeface="Times New Roman" panose="02020603050405020304" pitchFamily="18" charset="0"/>
              </a:rPr>
              <a:t> </a:t>
            </a:r>
          </a:p>
          <a:p>
            <a:pPr algn="ctr"/>
            <a:r>
              <a:rPr lang="en-US" sz="600" dirty="0">
                <a:latin typeface="Cambria" panose="02040503050406030204" pitchFamily="18" charset="0"/>
                <a:ea typeface="Cambria" panose="02040503050406030204" pitchFamily="18" charset="0"/>
                <a:cs typeface="Times New Roman" panose="02020603050405020304" pitchFamily="18" charset="0"/>
              </a:rPr>
              <a:t>+ micromagnetic models</a:t>
            </a:r>
            <a:endParaRPr lang="pt-BR" sz="6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325" name="CaixaDeTexto 1324">
            <a:extLst>
              <a:ext uri="{FF2B5EF4-FFF2-40B4-BE49-F238E27FC236}">
                <a16:creationId xmlns:a16="http://schemas.microsoft.com/office/drawing/2014/main" id="{B31F1E10-477D-B973-8FFB-34D1875E7EE2}"/>
              </a:ext>
            </a:extLst>
          </p:cNvPr>
          <p:cNvSpPr txBox="1"/>
          <p:nvPr/>
        </p:nvSpPr>
        <p:spPr>
          <a:xfrm>
            <a:off x="5364817" y="3780676"/>
            <a:ext cx="2156921" cy="276999"/>
          </a:xfrm>
          <a:prstGeom prst="rect">
            <a:avLst/>
          </a:prstGeom>
          <a:noFill/>
        </p:spPr>
        <p:txBody>
          <a:bodyPr wrap="square">
            <a:spAutoFit/>
          </a:bodyPr>
          <a:lstStyle/>
          <a:p>
            <a:pPr algn="ctr"/>
            <a:r>
              <a:rPr lang="en-US" sz="600" b="1" dirty="0">
                <a:latin typeface="Cambria" panose="02040503050406030204" pitchFamily="18" charset="0"/>
                <a:ea typeface="Cambria" panose="02040503050406030204" pitchFamily="18" charset="0"/>
                <a:cs typeface="Times New Roman" panose="02020603050405020304" pitchFamily="18" charset="0"/>
              </a:rPr>
              <a:t>Can we reproduce </a:t>
            </a:r>
            <a:r>
              <a:rPr lang="en-US" sz="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macroscopic magnetic properties</a:t>
            </a:r>
          </a:p>
          <a:p>
            <a:pPr algn="ctr"/>
            <a:r>
              <a:rPr lang="en-US" sz="600" b="1" dirty="0">
                <a:latin typeface="Cambria" panose="02040503050406030204" pitchFamily="18" charset="0"/>
                <a:ea typeface="Cambria" panose="02040503050406030204" pitchFamily="18" charset="0"/>
                <a:cs typeface="Times New Roman" panose="02020603050405020304" pitchFamily="18" charset="0"/>
              </a:rPr>
              <a:t>from numerical models of </a:t>
            </a:r>
            <a:r>
              <a:rPr lang="en-US" sz="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real nanoscopic particles</a:t>
            </a:r>
            <a:r>
              <a:rPr lang="en-US" sz="600" b="1" dirty="0">
                <a:latin typeface="Cambria" panose="02040503050406030204" pitchFamily="18" charset="0"/>
                <a:ea typeface="Cambria" panose="02040503050406030204" pitchFamily="18" charset="0"/>
                <a:cs typeface="Times New Roman" panose="02020603050405020304" pitchFamily="18" charset="0"/>
              </a:rPr>
              <a:t>?</a:t>
            </a:r>
            <a:endParaRPr lang="pt-BR" sz="6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1378" name="CaixaDeTexto 1377">
            <a:extLst>
              <a:ext uri="{FF2B5EF4-FFF2-40B4-BE49-F238E27FC236}">
                <a16:creationId xmlns:a16="http://schemas.microsoft.com/office/drawing/2014/main" id="{728202D8-36B9-55B5-652C-E6E25C90CF76}"/>
              </a:ext>
            </a:extLst>
          </p:cNvPr>
          <p:cNvSpPr txBox="1"/>
          <p:nvPr/>
        </p:nvSpPr>
        <p:spPr>
          <a:xfrm>
            <a:off x="2687411" y="543932"/>
            <a:ext cx="1345172" cy="253916"/>
          </a:xfrm>
          <a:prstGeom prst="rect">
            <a:avLst/>
          </a:prstGeom>
          <a:noFill/>
        </p:spPr>
        <p:txBody>
          <a:bodyPr wrap="square" rtlCol="0">
            <a:spAutoFit/>
          </a:bodyPr>
          <a:lstStyle/>
          <a:p>
            <a:r>
              <a:rPr lang="pt-BR" sz="1050" b="1" dirty="0" err="1">
                <a:solidFill>
                  <a:schemeClr val="bg1">
                    <a:lumMod val="50000"/>
                  </a:schemeClr>
                </a:solidFill>
                <a:latin typeface="Cambria" panose="02040503050406030204" pitchFamily="18" charset="0"/>
                <a:ea typeface="Cambria" panose="02040503050406030204" pitchFamily="18" charset="0"/>
              </a:rPr>
              <a:t>Partial</a:t>
            </a:r>
            <a:r>
              <a:rPr lang="pt-BR" sz="1050" b="1" dirty="0">
                <a:solidFill>
                  <a:schemeClr val="bg1">
                    <a:lumMod val="50000"/>
                  </a:schemeClr>
                </a:solidFill>
                <a:latin typeface="Cambria" panose="02040503050406030204" pitchFamily="18" charset="0"/>
                <a:ea typeface="Cambria" panose="02040503050406030204" pitchFamily="18" charset="0"/>
              </a:rPr>
              <a:t> </a:t>
            </a:r>
            <a:r>
              <a:rPr lang="pt-BR" sz="1050" b="1" dirty="0" err="1">
                <a:solidFill>
                  <a:schemeClr val="bg1">
                    <a:lumMod val="50000"/>
                  </a:schemeClr>
                </a:solidFill>
                <a:latin typeface="Cambria" panose="02040503050406030204" pitchFamily="18" charset="0"/>
                <a:ea typeface="Cambria" panose="02040503050406030204" pitchFamily="18" charset="0"/>
              </a:rPr>
              <a:t>results</a:t>
            </a:r>
            <a:endParaRPr lang="pt-BR" sz="1050" b="1" dirty="0">
              <a:solidFill>
                <a:schemeClr val="bg1">
                  <a:lumMod val="50000"/>
                </a:schemeClr>
              </a:solidFill>
              <a:latin typeface="Cambria" panose="02040503050406030204" pitchFamily="18" charset="0"/>
              <a:ea typeface="Cambria" panose="02040503050406030204" pitchFamily="18" charset="0"/>
            </a:endParaRPr>
          </a:p>
        </p:txBody>
      </p:sp>
      <p:grpSp>
        <p:nvGrpSpPr>
          <p:cNvPr id="1379" name="Gráfico 7">
            <a:extLst>
              <a:ext uri="{FF2B5EF4-FFF2-40B4-BE49-F238E27FC236}">
                <a16:creationId xmlns:a16="http://schemas.microsoft.com/office/drawing/2014/main" id="{80ED34A1-E9E8-0ADA-FEE0-20CD3C279687}"/>
              </a:ext>
            </a:extLst>
          </p:cNvPr>
          <p:cNvGrpSpPr>
            <a:grpSpLocks noChangeAspect="1"/>
          </p:cNvGrpSpPr>
          <p:nvPr/>
        </p:nvGrpSpPr>
        <p:grpSpPr>
          <a:xfrm>
            <a:off x="6190942" y="4071543"/>
            <a:ext cx="278629" cy="139514"/>
            <a:chOff x="3854487" y="361385"/>
            <a:chExt cx="1972526" cy="987679"/>
          </a:xfrm>
          <a:solidFill>
            <a:schemeClr val="tx1">
              <a:lumMod val="65000"/>
              <a:lumOff val="35000"/>
            </a:schemeClr>
          </a:solidFill>
        </p:grpSpPr>
        <p:sp>
          <p:nvSpPr>
            <p:cNvPr id="1380" name="Forma Livre: Forma 1379">
              <a:extLst>
                <a:ext uri="{FF2B5EF4-FFF2-40B4-BE49-F238E27FC236}">
                  <a16:creationId xmlns:a16="http://schemas.microsoft.com/office/drawing/2014/main" id="{C144051E-A99A-AB40-41ED-E4F3F9DD5105}"/>
                </a:ext>
              </a:extLst>
            </p:cNvPr>
            <p:cNvSpPr/>
            <p:nvPr/>
          </p:nvSpPr>
          <p:spPr>
            <a:xfrm>
              <a:off x="4494548" y="361385"/>
              <a:ext cx="1332465" cy="799275"/>
            </a:xfrm>
            <a:custGeom>
              <a:avLst/>
              <a:gdLst>
                <a:gd name="connsiteX0" fmla="*/ 186919 w 1332465"/>
                <a:gd name="connsiteY0" fmla="*/ 54273 h 799275"/>
                <a:gd name="connsiteX1" fmla="*/ 187186 w 1332465"/>
                <a:gd name="connsiteY1" fmla="*/ 54273 h 799275"/>
                <a:gd name="connsiteX2" fmla="*/ 186919 w 1332465"/>
                <a:gd name="connsiteY2" fmla="*/ 54273 h 799275"/>
                <a:gd name="connsiteX3" fmla="*/ 186919 w 1332465"/>
                <a:gd name="connsiteY3" fmla="*/ 54273 h 799275"/>
                <a:gd name="connsiteX4" fmla="*/ 1146347 w 1332465"/>
                <a:gd name="connsiteY4" fmla="*/ 112 h 799275"/>
                <a:gd name="connsiteX5" fmla="*/ 827004 w 1332465"/>
                <a:gd name="connsiteY5" fmla="*/ 0 h 799275"/>
                <a:gd name="connsiteX6" fmla="*/ 667568 w 1332465"/>
                <a:gd name="connsiteY6" fmla="*/ 90656 h 799275"/>
                <a:gd name="connsiteX7" fmla="*/ 667568 w 1332465"/>
                <a:gd name="connsiteY7" fmla="*/ 90752 h 799275"/>
                <a:gd name="connsiteX8" fmla="*/ 507352 w 1332465"/>
                <a:gd name="connsiteY8" fmla="*/ 96 h 799275"/>
                <a:gd name="connsiteX9" fmla="*/ 507352 w 1332465"/>
                <a:gd name="connsiteY9" fmla="*/ 112 h 799275"/>
                <a:gd name="connsiteX10" fmla="*/ 187274 w 1332465"/>
                <a:gd name="connsiteY10" fmla="*/ 125 h 799275"/>
                <a:gd name="connsiteX11" fmla="*/ 186919 w 1332465"/>
                <a:gd name="connsiteY11" fmla="*/ 112 h 799275"/>
                <a:gd name="connsiteX12" fmla="*/ 0 w 1332465"/>
                <a:gd name="connsiteY12" fmla="*/ 186590 h 799275"/>
                <a:gd name="connsiteX13" fmla="*/ 0 w 1332465"/>
                <a:gd name="connsiteY13" fmla="*/ 304352 h 799275"/>
                <a:gd name="connsiteX14" fmla="*/ 328259 w 1332465"/>
                <a:gd name="connsiteY14" fmla="*/ 632277 h 799275"/>
                <a:gd name="connsiteX15" fmla="*/ 365445 w 1332465"/>
                <a:gd name="connsiteY15" fmla="*/ 594496 h 799275"/>
                <a:gd name="connsiteX16" fmla="*/ 53405 w 1332465"/>
                <a:gd name="connsiteY16" fmla="*/ 282242 h 799275"/>
                <a:gd name="connsiteX17" fmla="*/ 53405 w 1332465"/>
                <a:gd name="connsiteY17" fmla="*/ 186593 h 799275"/>
                <a:gd name="connsiteX18" fmla="*/ 187429 w 1332465"/>
                <a:gd name="connsiteY18" fmla="*/ 54276 h 799275"/>
                <a:gd name="connsiteX19" fmla="*/ 187373 w 1332465"/>
                <a:gd name="connsiteY19" fmla="*/ 54276 h 799275"/>
                <a:gd name="connsiteX20" fmla="*/ 507352 w 1332465"/>
                <a:gd name="connsiteY20" fmla="*/ 53448 h 799275"/>
                <a:gd name="connsiteX21" fmla="*/ 507352 w 1332465"/>
                <a:gd name="connsiteY21" fmla="*/ 53392 h 799275"/>
                <a:gd name="connsiteX22" fmla="*/ 640441 w 1332465"/>
                <a:gd name="connsiteY22" fmla="*/ 187792 h 799275"/>
                <a:gd name="connsiteX23" fmla="*/ 667568 w 1332465"/>
                <a:gd name="connsiteY23" fmla="*/ 187792 h 799275"/>
                <a:gd name="connsiteX24" fmla="*/ 693760 w 1332465"/>
                <a:gd name="connsiteY24" fmla="*/ 187792 h 799275"/>
                <a:gd name="connsiteX25" fmla="*/ 826374 w 1332465"/>
                <a:gd name="connsiteY25" fmla="*/ 53931 h 799275"/>
                <a:gd name="connsiteX26" fmla="*/ 1145546 w 1332465"/>
                <a:gd name="connsiteY26" fmla="*/ 53451 h 799275"/>
                <a:gd name="connsiteX27" fmla="*/ 1145546 w 1332465"/>
                <a:gd name="connsiteY27" fmla="*/ 53395 h 799275"/>
                <a:gd name="connsiteX28" fmla="*/ 1279060 w 1332465"/>
                <a:gd name="connsiteY28" fmla="*/ 186663 h 799275"/>
                <a:gd name="connsiteX29" fmla="*/ 1279060 w 1332465"/>
                <a:gd name="connsiteY29" fmla="*/ 478851 h 799275"/>
                <a:gd name="connsiteX30" fmla="*/ 1014703 w 1332465"/>
                <a:gd name="connsiteY30" fmla="*/ 478851 h 799275"/>
                <a:gd name="connsiteX31" fmla="*/ 1014703 w 1332465"/>
                <a:gd name="connsiteY31" fmla="*/ 187792 h 799275"/>
                <a:gd name="connsiteX32" fmla="*/ 961298 w 1332465"/>
                <a:gd name="connsiteY32" fmla="*/ 187792 h 799275"/>
                <a:gd name="connsiteX33" fmla="*/ 961298 w 1332465"/>
                <a:gd name="connsiteY33" fmla="*/ 746314 h 799275"/>
                <a:gd name="connsiteX34" fmla="*/ 694271 w 1332465"/>
                <a:gd name="connsiteY34" fmla="*/ 746332 h 799275"/>
                <a:gd name="connsiteX35" fmla="*/ 694271 w 1332465"/>
                <a:gd name="connsiteY35" fmla="*/ 799276 h 799275"/>
                <a:gd name="connsiteX36" fmla="*/ 1014703 w 1332465"/>
                <a:gd name="connsiteY36" fmla="*/ 799276 h 799275"/>
                <a:gd name="connsiteX37" fmla="*/ 1014703 w 1332465"/>
                <a:gd name="connsiteY37" fmla="*/ 532249 h 799275"/>
                <a:gd name="connsiteX38" fmla="*/ 1332465 w 1332465"/>
                <a:gd name="connsiteY38" fmla="*/ 532249 h 799275"/>
                <a:gd name="connsiteX39" fmla="*/ 1332465 w 1332465"/>
                <a:gd name="connsiteY39" fmla="*/ 186657 h 799275"/>
                <a:gd name="connsiteX40" fmla="*/ 1146347 w 1332465"/>
                <a:gd name="connsiteY40" fmla="*/ 112 h 799275"/>
                <a:gd name="connsiteX41" fmla="*/ 1146347 w 1332465"/>
                <a:gd name="connsiteY41" fmla="*/ 112 h 79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32465" h="799275">
                  <a:moveTo>
                    <a:pt x="186919" y="54273"/>
                  </a:moveTo>
                  <a:lnTo>
                    <a:pt x="187186" y="54273"/>
                  </a:lnTo>
                  <a:lnTo>
                    <a:pt x="186919" y="54273"/>
                  </a:lnTo>
                  <a:lnTo>
                    <a:pt x="186919" y="54273"/>
                  </a:lnTo>
                  <a:close/>
                  <a:moveTo>
                    <a:pt x="1146347" y="112"/>
                  </a:moveTo>
                  <a:lnTo>
                    <a:pt x="827004" y="0"/>
                  </a:lnTo>
                  <a:cubicBezTo>
                    <a:pt x="759276" y="0"/>
                    <a:pt x="699611" y="36417"/>
                    <a:pt x="667568" y="90656"/>
                  </a:cubicBezTo>
                  <a:lnTo>
                    <a:pt x="667568" y="90752"/>
                  </a:lnTo>
                  <a:cubicBezTo>
                    <a:pt x="635525" y="36505"/>
                    <a:pt x="574108" y="96"/>
                    <a:pt x="507352" y="96"/>
                  </a:cubicBezTo>
                  <a:lnTo>
                    <a:pt x="507352" y="112"/>
                  </a:lnTo>
                  <a:lnTo>
                    <a:pt x="187274" y="125"/>
                  </a:lnTo>
                  <a:cubicBezTo>
                    <a:pt x="187274" y="125"/>
                    <a:pt x="186919" y="115"/>
                    <a:pt x="186919" y="112"/>
                  </a:cubicBezTo>
                  <a:cubicBezTo>
                    <a:pt x="90789" y="112"/>
                    <a:pt x="0" y="84335"/>
                    <a:pt x="0" y="186590"/>
                  </a:cubicBezTo>
                  <a:lnTo>
                    <a:pt x="0" y="304352"/>
                  </a:lnTo>
                  <a:lnTo>
                    <a:pt x="328259" y="632277"/>
                  </a:lnTo>
                  <a:lnTo>
                    <a:pt x="365445" y="594496"/>
                  </a:lnTo>
                  <a:lnTo>
                    <a:pt x="53405" y="282242"/>
                  </a:lnTo>
                  <a:lnTo>
                    <a:pt x="53405" y="186593"/>
                  </a:lnTo>
                  <a:cubicBezTo>
                    <a:pt x="53405" y="110838"/>
                    <a:pt x="116077" y="54276"/>
                    <a:pt x="187429" y="54276"/>
                  </a:cubicBezTo>
                  <a:lnTo>
                    <a:pt x="187373" y="54276"/>
                  </a:lnTo>
                  <a:lnTo>
                    <a:pt x="507352" y="53448"/>
                  </a:lnTo>
                  <a:lnTo>
                    <a:pt x="507352" y="53392"/>
                  </a:lnTo>
                  <a:cubicBezTo>
                    <a:pt x="579449" y="53413"/>
                    <a:pt x="640441" y="113024"/>
                    <a:pt x="640441" y="187792"/>
                  </a:cubicBezTo>
                  <a:lnTo>
                    <a:pt x="667568" y="187792"/>
                  </a:lnTo>
                  <a:lnTo>
                    <a:pt x="693760" y="187792"/>
                  </a:lnTo>
                  <a:cubicBezTo>
                    <a:pt x="693760" y="113024"/>
                    <a:pt x="752979" y="53931"/>
                    <a:pt x="826374" y="53931"/>
                  </a:cubicBezTo>
                  <a:lnTo>
                    <a:pt x="1145546" y="53451"/>
                  </a:lnTo>
                  <a:lnTo>
                    <a:pt x="1145546" y="53395"/>
                  </a:lnTo>
                  <a:cubicBezTo>
                    <a:pt x="1220314" y="53395"/>
                    <a:pt x="1279060" y="113262"/>
                    <a:pt x="1279060" y="186663"/>
                  </a:cubicBezTo>
                  <a:lnTo>
                    <a:pt x="1279060" y="478851"/>
                  </a:lnTo>
                  <a:lnTo>
                    <a:pt x="1014703" y="478851"/>
                  </a:lnTo>
                  <a:lnTo>
                    <a:pt x="1014703" y="187792"/>
                  </a:lnTo>
                  <a:lnTo>
                    <a:pt x="961298" y="187792"/>
                  </a:lnTo>
                  <a:lnTo>
                    <a:pt x="961298" y="746314"/>
                  </a:lnTo>
                  <a:lnTo>
                    <a:pt x="694271" y="746332"/>
                  </a:lnTo>
                  <a:lnTo>
                    <a:pt x="694271" y="799276"/>
                  </a:lnTo>
                  <a:lnTo>
                    <a:pt x="1014703" y="799276"/>
                  </a:lnTo>
                  <a:lnTo>
                    <a:pt x="1014703" y="532249"/>
                  </a:lnTo>
                  <a:lnTo>
                    <a:pt x="1332465" y="532249"/>
                  </a:lnTo>
                  <a:lnTo>
                    <a:pt x="1332465" y="186657"/>
                  </a:lnTo>
                  <a:cubicBezTo>
                    <a:pt x="1332465" y="83908"/>
                    <a:pt x="1249118" y="112"/>
                    <a:pt x="1146347" y="112"/>
                  </a:cubicBezTo>
                  <a:lnTo>
                    <a:pt x="1146347" y="112"/>
                  </a:lnTo>
                  <a:close/>
                </a:path>
              </a:pathLst>
            </a:custGeom>
            <a:solidFill>
              <a:schemeClr val="tx1">
                <a:lumMod val="65000"/>
                <a:lumOff val="35000"/>
              </a:schemeClr>
            </a:solidFill>
            <a:ln w="2669" cap="flat">
              <a:noFill/>
              <a:prstDash val="solid"/>
              <a:miter/>
            </a:ln>
          </p:spPr>
          <p:txBody>
            <a:bodyPr rtlCol="0" anchor="ctr"/>
            <a:lstStyle/>
            <a:p>
              <a:endParaRPr lang="pt-BR" sz="12527"/>
            </a:p>
          </p:txBody>
        </p:sp>
        <p:sp>
          <p:nvSpPr>
            <p:cNvPr id="1381" name="Forma Livre: Forma 1380">
              <a:extLst>
                <a:ext uri="{FF2B5EF4-FFF2-40B4-BE49-F238E27FC236}">
                  <a16:creationId xmlns:a16="http://schemas.microsoft.com/office/drawing/2014/main" id="{B4AF3542-43D2-DFFC-2F23-840C89FC5669}"/>
                </a:ext>
              </a:extLst>
            </p:cNvPr>
            <p:cNvSpPr/>
            <p:nvPr/>
          </p:nvSpPr>
          <p:spPr>
            <a:xfrm>
              <a:off x="3856353" y="362253"/>
              <a:ext cx="1332077" cy="798829"/>
            </a:xfrm>
            <a:custGeom>
              <a:avLst/>
              <a:gdLst>
                <a:gd name="connsiteX0" fmla="*/ 967084 w 1332077"/>
                <a:gd name="connsiteY0" fmla="*/ 204356 h 798829"/>
                <a:gd name="connsiteX1" fmla="*/ 1279060 w 1332077"/>
                <a:gd name="connsiteY1" fmla="*/ 516617 h 798829"/>
                <a:gd name="connsiteX2" fmla="*/ 1279060 w 1332077"/>
                <a:gd name="connsiteY2" fmla="*/ 612213 h 798829"/>
                <a:gd name="connsiteX3" fmla="*/ 1145546 w 1332077"/>
                <a:gd name="connsiteY3" fmla="*/ 745609 h 798829"/>
                <a:gd name="connsiteX4" fmla="*/ 1145546 w 1332077"/>
                <a:gd name="connsiteY4" fmla="*/ 745718 h 798829"/>
                <a:gd name="connsiteX5" fmla="*/ 825680 w 1332077"/>
                <a:gd name="connsiteY5" fmla="*/ 745529 h 798829"/>
                <a:gd name="connsiteX6" fmla="*/ 692326 w 1332077"/>
                <a:gd name="connsiteY6" fmla="*/ 611489 h 798829"/>
                <a:gd name="connsiteX7" fmla="*/ 665677 w 1332077"/>
                <a:gd name="connsiteY7" fmla="*/ 611489 h 798829"/>
                <a:gd name="connsiteX8" fmla="*/ 639031 w 1332077"/>
                <a:gd name="connsiteY8" fmla="*/ 611489 h 798829"/>
                <a:gd name="connsiteX9" fmla="*/ 504681 w 1332077"/>
                <a:gd name="connsiteY9" fmla="*/ 745523 h 798829"/>
                <a:gd name="connsiteX10" fmla="*/ 504681 w 1332077"/>
                <a:gd name="connsiteY10" fmla="*/ 745003 h 798829"/>
                <a:gd name="connsiteX11" fmla="*/ 185968 w 1332077"/>
                <a:gd name="connsiteY11" fmla="*/ 745003 h 798829"/>
                <a:gd name="connsiteX12" fmla="*/ 53403 w 1332077"/>
                <a:gd name="connsiteY12" fmla="*/ 612213 h 798829"/>
                <a:gd name="connsiteX13" fmla="*/ 53403 w 1332077"/>
                <a:gd name="connsiteY13" fmla="*/ 53405 h 798829"/>
                <a:gd name="connsiteX14" fmla="*/ 320430 w 1332077"/>
                <a:gd name="connsiteY14" fmla="*/ 53405 h 798829"/>
                <a:gd name="connsiteX15" fmla="*/ 320430 w 1332077"/>
                <a:gd name="connsiteY15" fmla="*/ 611489 h 798829"/>
                <a:gd name="connsiteX16" fmla="*/ 373835 w 1332077"/>
                <a:gd name="connsiteY16" fmla="*/ 611489 h 798829"/>
                <a:gd name="connsiteX17" fmla="*/ 373835 w 1332077"/>
                <a:gd name="connsiteY17" fmla="*/ 53405 h 798829"/>
                <a:gd name="connsiteX18" fmla="*/ 638192 w 1332077"/>
                <a:gd name="connsiteY18" fmla="*/ 53405 h 798829"/>
                <a:gd name="connsiteX19" fmla="*/ 638192 w 1332077"/>
                <a:gd name="connsiteY19" fmla="*/ 0 h 798829"/>
                <a:gd name="connsiteX20" fmla="*/ 52719 w 1332077"/>
                <a:gd name="connsiteY20" fmla="*/ 0 h 798829"/>
                <a:gd name="connsiteX21" fmla="*/ 0 w 1332077"/>
                <a:gd name="connsiteY21" fmla="*/ 0 h 798829"/>
                <a:gd name="connsiteX22" fmla="*/ 0 w 1332077"/>
                <a:gd name="connsiteY22" fmla="*/ 612215 h 798829"/>
                <a:gd name="connsiteX23" fmla="*/ 186919 w 1332077"/>
                <a:gd name="connsiteY23" fmla="*/ 798755 h 798829"/>
                <a:gd name="connsiteX24" fmla="*/ 186919 w 1332077"/>
                <a:gd name="connsiteY24" fmla="*/ 798408 h 798829"/>
                <a:gd name="connsiteX25" fmla="*/ 504681 w 1332077"/>
                <a:gd name="connsiteY25" fmla="*/ 798408 h 798829"/>
                <a:gd name="connsiteX26" fmla="*/ 504681 w 1332077"/>
                <a:gd name="connsiteY26" fmla="*/ 798830 h 798829"/>
                <a:gd name="connsiteX27" fmla="*/ 664884 w 1332077"/>
                <a:gd name="connsiteY27" fmla="*/ 708172 h 798829"/>
                <a:gd name="connsiteX28" fmla="*/ 825709 w 1332077"/>
                <a:gd name="connsiteY28" fmla="*/ 798683 h 798829"/>
                <a:gd name="connsiteX29" fmla="*/ 1145546 w 1332077"/>
                <a:gd name="connsiteY29" fmla="*/ 798766 h 798829"/>
                <a:gd name="connsiteX30" fmla="*/ 1145546 w 1332077"/>
                <a:gd name="connsiteY30" fmla="*/ 798752 h 798829"/>
                <a:gd name="connsiteX31" fmla="*/ 1332022 w 1332077"/>
                <a:gd name="connsiteY31" fmla="*/ 612213 h 798829"/>
                <a:gd name="connsiteX32" fmla="*/ 1332078 w 1332077"/>
                <a:gd name="connsiteY32" fmla="*/ 494510 h 798829"/>
                <a:gd name="connsiteX33" fmla="*/ 1004238 w 1332077"/>
                <a:gd name="connsiteY33" fmla="*/ 166574 h 798829"/>
                <a:gd name="connsiteX34" fmla="*/ 967084 w 1332077"/>
                <a:gd name="connsiteY34" fmla="*/ 204356 h 798829"/>
                <a:gd name="connsiteX35" fmla="*/ 967084 w 1332077"/>
                <a:gd name="connsiteY35" fmla="*/ 204356 h 79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2077" h="798829">
                  <a:moveTo>
                    <a:pt x="967084" y="204356"/>
                  </a:moveTo>
                  <a:lnTo>
                    <a:pt x="1279060" y="516617"/>
                  </a:lnTo>
                  <a:lnTo>
                    <a:pt x="1279060" y="612213"/>
                  </a:lnTo>
                  <a:cubicBezTo>
                    <a:pt x="1279060" y="685586"/>
                    <a:pt x="1217644" y="745609"/>
                    <a:pt x="1145546" y="745609"/>
                  </a:cubicBezTo>
                  <a:lnTo>
                    <a:pt x="1145546" y="745718"/>
                  </a:lnTo>
                  <a:lnTo>
                    <a:pt x="825680" y="745529"/>
                  </a:lnTo>
                  <a:cubicBezTo>
                    <a:pt x="753582" y="745529"/>
                    <a:pt x="692326" y="686257"/>
                    <a:pt x="692326" y="611489"/>
                  </a:cubicBezTo>
                  <a:lnTo>
                    <a:pt x="665677" y="611489"/>
                  </a:lnTo>
                  <a:lnTo>
                    <a:pt x="639031" y="611489"/>
                  </a:lnTo>
                  <a:cubicBezTo>
                    <a:pt x="639031" y="686257"/>
                    <a:pt x="579449" y="745499"/>
                    <a:pt x="504681" y="745523"/>
                  </a:cubicBezTo>
                  <a:lnTo>
                    <a:pt x="504681" y="745003"/>
                  </a:lnTo>
                  <a:lnTo>
                    <a:pt x="185968" y="745003"/>
                  </a:lnTo>
                  <a:cubicBezTo>
                    <a:pt x="112571" y="745003"/>
                    <a:pt x="53403" y="685586"/>
                    <a:pt x="53403" y="612213"/>
                  </a:cubicBezTo>
                  <a:lnTo>
                    <a:pt x="53403" y="53405"/>
                  </a:lnTo>
                  <a:lnTo>
                    <a:pt x="320430" y="53405"/>
                  </a:lnTo>
                  <a:lnTo>
                    <a:pt x="320430" y="611489"/>
                  </a:lnTo>
                  <a:lnTo>
                    <a:pt x="373835" y="611489"/>
                  </a:lnTo>
                  <a:lnTo>
                    <a:pt x="373835" y="53405"/>
                  </a:lnTo>
                  <a:lnTo>
                    <a:pt x="638192" y="53405"/>
                  </a:lnTo>
                  <a:lnTo>
                    <a:pt x="638192" y="0"/>
                  </a:lnTo>
                  <a:lnTo>
                    <a:pt x="52719" y="0"/>
                  </a:lnTo>
                  <a:lnTo>
                    <a:pt x="0" y="0"/>
                  </a:lnTo>
                  <a:lnTo>
                    <a:pt x="0" y="612215"/>
                  </a:lnTo>
                  <a:cubicBezTo>
                    <a:pt x="0" y="714938"/>
                    <a:pt x="82778" y="798755"/>
                    <a:pt x="186919" y="798755"/>
                  </a:cubicBezTo>
                  <a:lnTo>
                    <a:pt x="186919" y="798408"/>
                  </a:lnTo>
                  <a:lnTo>
                    <a:pt x="504681" y="798408"/>
                  </a:lnTo>
                  <a:lnTo>
                    <a:pt x="504681" y="798830"/>
                  </a:lnTo>
                  <a:cubicBezTo>
                    <a:pt x="574108" y="798830"/>
                    <a:pt x="632192" y="762418"/>
                    <a:pt x="664884" y="708172"/>
                  </a:cubicBezTo>
                  <a:cubicBezTo>
                    <a:pt x="697584" y="762418"/>
                    <a:pt x="758952" y="798683"/>
                    <a:pt x="825709" y="798683"/>
                  </a:cubicBezTo>
                  <a:lnTo>
                    <a:pt x="1145546" y="798766"/>
                  </a:lnTo>
                  <a:lnTo>
                    <a:pt x="1145546" y="798752"/>
                  </a:lnTo>
                  <a:cubicBezTo>
                    <a:pt x="1247017" y="798728"/>
                    <a:pt x="1332022" y="714922"/>
                    <a:pt x="1332022" y="612213"/>
                  </a:cubicBezTo>
                  <a:lnTo>
                    <a:pt x="1332078" y="494510"/>
                  </a:lnTo>
                  <a:lnTo>
                    <a:pt x="1004238" y="166574"/>
                  </a:lnTo>
                  <a:lnTo>
                    <a:pt x="967084" y="204356"/>
                  </a:lnTo>
                  <a:lnTo>
                    <a:pt x="967084" y="204356"/>
                  </a:lnTo>
                  <a:close/>
                </a:path>
              </a:pathLst>
            </a:custGeom>
            <a:solidFill>
              <a:schemeClr val="tx1">
                <a:lumMod val="65000"/>
                <a:lumOff val="35000"/>
              </a:schemeClr>
            </a:solidFill>
            <a:ln w="2669" cap="flat">
              <a:noFill/>
              <a:prstDash val="solid"/>
              <a:miter/>
            </a:ln>
          </p:spPr>
          <p:txBody>
            <a:bodyPr rtlCol="0" anchor="ctr"/>
            <a:lstStyle/>
            <a:p>
              <a:endParaRPr lang="pt-BR" sz="12527"/>
            </a:p>
          </p:txBody>
        </p:sp>
        <p:sp>
          <p:nvSpPr>
            <p:cNvPr id="1382" name="Forma Livre: Forma 1381">
              <a:extLst>
                <a:ext uri="{FF2B5EF4-FFF2-40B4-BE49-F238E27FC236}">
                  <a16:creationId xmlns:a16="http://schemas.microsoft.com/office/drawing/2014/main" id="{E1D9E37C-D3D2-85A0-B35F-EFDEEE4F6825}"/>
                </a:ext>
              </a:extLst>
            </p:cNvPr>
            <p:cNvSpPr/>
            <p:nvPr/>
          </p:nvSpPr>
          <p:spPr>
            <a:xfrm>
              <a:off x="3854487" y="1230318"/>
              <a:ext cx="94647" cy="118426"/>
            </a:xfrm>
            <a:custGeom>
              <a:avLst/>
              <a:gdLst>
                <a:gd name="connsiteX0" fmla="*/ 16075 w 94647"/>
                <a:gd name="connsiteY0" fmla="*/ 0 h 118426"/>
                <a:gd name="connsiteX1" fmla="*/ 16075 w 94647"/>
                <a:gd name="connsiteY1" fmla="*/ 71825 h 118426"/>
                <a:gd name="connsiteX2" fmla="*/ 21215 w 94647"/>
                <a:gd name="connsiteY2" fmla="*/ 92714 h 118426"/>
                <a:gd name="connsiteX3" fmla="*/ 47728 w 94647"/>
                <a:gd name="connsiteY3" fmla="*/ 104122 h 118426"/>
                <a:gd name="connsiteX4" fmla="*/ 79061 w 94647"/>
                <a:gd name="connsiteY4" fmla="*/ 71181 h 118426"/>
                <a:gd name="connsiteX5" fmla="*/ 79061 w 94647"/>
                <a:gd name="connsiteY5" fmla="*/ 0 h 118426"/>
                <a:gd name="connsiteX6" fmla="*/ 94648 w 94647"/>
                <a:gd name="connsiteY6" fmla="*/ 0 h 118426"/>
                <a:gd name="connsiteX7" fmla="*/ 94648 w 94647"/>
                <a:gd name="connsiteY7" fmla="*/ 71507 h 118426"/>
                <a:gd name="connsiteX8" fmla="*/ 85166 w 94647"/>
                <a:gd name="connsiteY8" fmla="*/ 102357 h 118426"/>
                <a:gd name="connsiteX9" fmla="*/ 47726 w 94647"/>
                <a:gd name="connsiteY9" fmla="*/ 118426 h 118426"/>
                <a:gd name="connsiteX10" fmla="*/ 6750 w 94647"/>
                <a:gd name="connsiteY10" fmla="*/ 99948 h 118426"/>
                <a:gd name="connsiteX11" fmla="*/ 0 w 94647"/>
                <a:gd name="connsiteY11" fmla="*/ 70703 h 118426"/>
                <a:gd name="connsiteX12" fmla="*/ 0 w 94647"/>
                <a:gd name="connsiteY12" fmla="*/ 0 h 118426"/>
                <a:gd name="connsiteX13" fmla="*/ 16075 w 94647"/>
                <a:gd name="connsiteY13" fmla="*/ 0 h 118426"/>
                <a:gd name="connsiteX14" fmla="*/ 16075 w 94647"/>
                <a:gd name="connsiteY14" fmla="*/ 0 h 11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647" h="118426">
                  <a:moveTo>
                    <a:pt x="16075" y="0"/>
                  </a:moveTo>
                  <a:lnTo>
                    <a:pt x="16075" y="71825"/>
                  </a:lnTo>
                  <a:cubicBezTo>
                    <a:pt x="16075" y="84196"/>
                    <a:pt x="18807" y="89339"/>
                    <a:pt x="21215" y="92714"/>
                  </a:cubicBezTo>
                  <a:cubicBezTo>
                    <a:pt x="28446" y="102354"/>
                    <a:pt x="39694" y="104122"/>
                    <a:pt x="47728" y="104122"/>
                  </a:cubicBezTo>
                  <a:cubicBezTo>
                    <a:pt x="79061" y="104122"/>
                    <a:pt x="79061" y="79537"/>
                    <a:pt x="79061" y="71181"/>
                  </a:cubicBezTo>
                  <a:lnTo>
                    <a:pt x="79061" y="0"/>
                  </a:lnTo>
                  <a:lnTo>
                    <a:pt x="94648" y="0"/>
                  </a:lnTo>
                  <a:lnTo>
                    <a:pt x="94648" y="71507"/>
                  </a:lnTo>
                  <a:cubicBezTo>
                    <a:pt x="94648" y="77772"/>
                    <a:pt x="94485" y="90789"/>
                    <a:pt x="85166" y="102357"/>
                  </a:cubicBezTo>
                  <a:cubicBezTo>
                    <a:pt x="73758" y="116656"/>
                    <a:pt x="56081" y="118426"/>
                    <a:pt x="47726" y="118426"/>
                  </a:cubicBezTo>
                  <a:cubicBezTo>
                    <a:pt x="36799" y="118426"/>
                    <a:pt x="17517" y="115369"/>
                    <a:pt x="6750" y="99948"/>
                  </a:cubicBezTo>
                  <a:cubicBezTo>
                    <a:pt x="3215" y="94805"/>
                    <a:pt x="0" y="88057"/>
                    <a:pt x="0" y="70703"/>
                  </a:cubicBezTo>
                  <a:lnTo>
                    <a:pt x="0" y="0"/>
                  </a:lnTo>
                  <a:lnTo>
                    <a:pt x="16075" y="0"/>
                  </a:lnTo>
                  <a:lnTo>
                    <a:pt x="16075" y="0"/>
                  </a:lnTo>
                  <a:close/>
                </a:path>
              </a:pathLst>
            </a:custGeom>
            <a:solidFill>
              <a:schemeClr val="tx1">
                <a:lumMod val="65000"/>
                <a:lumOff val="35000"/>
              </a:schemeClr>
            </a:solidFill>
            <a:ln w="2669" cap="flat">
              <a:noFill/>
              <a:prstDash val="solid"/>
              <a:miter/>
            </a:ln>
          </p:spPr>
          <p:txBody>
            <a:bodyPr rtlCol="0" anchor="ctr"/>
            <a:lstStyle/>
            <a:p>
              <a:endParaRPr lang="pt-BR" sz="12527"/>
            </a:p>
          </p:txBody>
        </p:sp>
        <p:sp>
          <p:nvSpPr>
            <p:cNvPr id="1383" name="Forma Livre: Forma 1382">
              <a:extLst>
                <a:ext uri="{FF2B5EF4-FFF2-40B4-BE49-F238E27FC236}">
                  <a16:creationId xmlns:a16="http://schemas.microsoft.com/office/drawing/2014/main" id="{42F18D5B-1F62-0E3F-C531-D1E6997107AF}"/>
                </a:ext>
              </a:extLst>
            </p:cNvPr>
            <p:cNvSpPr/>
            <p:nvPr/>
          </p:nvSpPr>
          <p:spPr>
            <a:xfrm>
              <a:off x="3973578" y="1264065"/>
              <a:ext cx="70377" cy="82271"/>
            </a:xfrm>
            <a:custGeom>
              <a:avLst/>
              <a:gdLst>
                <a:gd name="connsiteX0" fmla="*/ 160 w 70377"/>
                <a:gd name="connsiteY0" fmla="*/ 10929 h 82271"/>
                <a:gd name="connsiteX1" fmla="*/ 0 w 70377"/>
                <a:gd name="connsiteY1" fmla="*/ 1605 h 82271"/>
                <a:gd name="connsiteX2" fmla="*/ 15103 w 70377"/>
                <a:gd name="connsiteY2" fmla="*/ 1605 h 82271"/>
                <a:gd name="connsiteX3" fmla="*/ 15263 w 70377"/>
                <a:gd name="connsiteY3" fmla="*/ 14622 h 82271"/>
                <a:gd name="connsiteX4" fmla="*/ 41133 w 70377"/>
                <a:gd name="connsiteY4" fmla="*/ 0 h 82271"/>
                <a:gd name="connsiteX5" fmla="*/ 70378 w 70377"/>
                <a:gd name="connsiteY5" fmla="*/ 27477 h 82271"/>
                <a:gd name="connsiteX6" fmla="*/ 70378 w 70377"/>
                <a:gd name="connsiteY6" fmla="*/ 82271 h 82271"/>
                <a:gd name="connsiteX7" fmla="*/ 54951 w 70377"/>
                <a:gd name="connsiteY7" fmla="*/ 82271 h 82271"/>
                <a:gd name="connsiteX8" fmla="*/ 54951 w 70377"/>
                <a:gd name="connsiteY8" fmla="*/ 31007 h 82271"/>
                <a:gd name="connsiteX9" fmla="*/ 50612 w 70377"/>
                <a:gd name="connsiteY9" fmla="*/ 17191 h 82271"/>
                <a:gd name="connsiteX10" fmla="*/ 36313 w 70377"/>
                <a:gd name="connsiteY10" fmla="*/ 11731 h 82271"/>
                <a:gd name="connsiteX11" fmla="*/ 15263 w 70377"/>
                <a:gd name="connsiteY11" fmla="*/ 35830 h 82271"/>
                <a:gd name="connsiteX12" fmla="*/ 15263 w 70377"/>
                <a:gd name="connsiteY12" fmla="*/ 82268 h 82271"/>
                <a:gd name="connsiteX13" fmla="*/ 160 w 70377"/>
                <a:gd name="connsiteY13" fmla="*/ 82268 h 82271"/>
                <a:gd name="connsiteX14" fmla="*/ 160 w 70377"/>
                <a:gd name="connsiteY14" fmla="*/ 10929 h 82271"/>
                <a:gd name="connsiteX15" fmla="*/ 160 w 70377"/>
                <a:gd name="connsiteY15" fmla="*/ 10929 h 8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377" h="82271">
                  <a:moveTo>
                    <a:pt x="160" y="10929"/>
                  </a:moveTo>
                  <a:lnTo>
                    <a:pt x="0" y="1605"/>
                  </a:lnTo>
                  <a:lnTo>
                    <a:pt x="15103" y="1605"/>
                  </a:lnTo>
                  <a:lnTo>
                    <a:pt x="15263" y="14622"/>
                  </a:lnTo>
                  <a:cubicBezTo>
                    <a:pt x="17031" y="11247"/>
                    <a:pt x="22817" y="0"/>
                    <a:pt x="41133" y="0"/>
                  </a:cubicBezTo>
                  <a:cubicBezTo>
                    <a:pt x="48364" y="0"/>
                    <a:pt x="70378" y="2729"/>
                    <a:pt x="70378" y="27477"/>
                  </a:cubicBezTo>
                  <a:lnTo>
                    <a:pt x="70378" y="82271"/>
                  </a:lnTo>
                  <a:lnTo>
                    <a:pt x="54951" y="82271"/>
                  </a:lnTo>
                  <a:lnTo>
                    <a:pt x="54951" y="31007"/>
                  </a:lnTo>
                  <a:cubicBezTo>
                    <a:pt x="54951" y="25709"/>
                    <a:pt x="54311" y="20890"/>
                    <a:pt x="50612" y="17191"/>
                  </a:cubicBezTo>
                  <a:cubicBezTo>
                    <a:pt x="46756" y="13498"/>
                    <a:pt x="41453" y="11731"/>
                    <a:pt x="36313" y="11731"/>
                  </a:cubicBezTo>
                  <a:cubicBezTo>
                    <a:pt x="25386" y="11731"/>
                    <a:pt x="15263" y="19600"/>
                    <a:pt x="15263" y="35830"/>
                  </a:cubicBezTo>
                  <a:lnTo>
                    <a:pt x="15263" y="82268"/>
                  </a:lnTo>
                  <a:lnTo>
                    <a:pt x="160" y="82268"/>
                  </a:lnTo>
                  <a:lnTo>
                    <a:pt x="160" y="10929"/>
                  </a:lnTo>
                  <a:lnTo>
                    <a:pt x="160" y="10929"/>
                  </a:lnTo>
                  <a:close/>
                </a:path>
              </a:pathLst>
            </a:custGeom>
            <a:solidFill>
              <a:schemeClr val="tx1">
                <a:lumMod val="65000"/>
                <a:lumOff val="35000"/>
              </a:schemeClr>
            </a:solidFill>
            <a:ln w="2669" cap="flat">
              <a:noFill/>
              <a:prstDash val="solid"/>
              <a:miter/>
            </a:ln>
          </p:spPr>
          <p:txBody>
            <a:bodyPr rtlCol="0" anchor="ctr"/>
            <a:lstStyle/>
            <a:p>
              <a:endParaRPr lang="pt-BR" sz="12527"/>
            </a:p>
          </p:txBody>
        </p:sp>
        <p:sp>
          <p:nvSpPr>
            <p:cNvPr id="1384" name="Forma Livre: Forma 1383">
              <a:extLst>
                <a:ext uri="{FF2B5EF4-FFF2-40B4-BE49-F238E27FC236}">
                  <a16:creationId xmlns:a16="http://schemas.microsoft.com/office/drawing/2014/main" id="{D491D026-3918-BA97-AE10-6529415E06F6}"/>
                </a:ext>
              </a:extLst>
            </p:cNvPr>
            <p:cNvSpPr/>
            <p:nvPr/>
          </p:nvSpPr>
          <p:spPr>
            <a:xfrm>
              <a:off x="4065719" y="1230641"/>
              <a:ext cx="18157" cy="115692"/>
            </a:xfrm>
            <a:custGeom>
              <a:avLst/>
              <a:gdLst>
                <a:gd name="connsiteX0" fmla="*/ 1605 w 18157"/>
                <a:gd name="connsiteY0" fmla="*/ 35026 h 115692"/>
                <a:gd name="connsiteX1" fmla="*/ 16708 w 18157"/>
                <a:gd name="connsiteY1" fmla="*/ 35026 h 115692"/>
                <a:gd name="connsiteX2" fmla="*/ 16708 w 18157"/>
                <a:gd name="connsiteY2" fmla="*/ 115692 h 115692"/>
                <a:gd name="connsiteX3" fmla="*/ 1605 w 18157"/>
                <a:gd name="connsiteY3" fmla="*/ 115692 h 115692"/>
                <a:gd name="connsiteX4" fmla="*/ 1605 w 18157"/>
                <a:gd name="connsiteY4" fmla="*/ 35026 h 115692"/>
                <a:gd name="connsiteX5" fmla="*/ 1605 w 18157"/>
                <a:gd name="connsiteY5" fmla="*/ 35026 h 115692"/>
                <a:gd name="connsiteX6" fmla="*/ 0 w 18157"/>
                <a:gd name="connsiteY6" fmla="*/ 0 h 115692"/>
                <a:gd name="connsiteX7" fmla="*/ 18158 w 18157"/>
                <a:gd name="connsiteY7" fmla="*/ 0 h 115692"/>
                <a:gd name="connsiteX8" fmla="*/ 18158 w 18157"/>
                <a:gd name="connsiteY8" fmla="*/ 16548 h 115692"/>
                <a:gd name="connsiteX9" fmla="*/ 0 w 18157"/>
                <a:gd name="connsiteY9" fmla="*/ 16548 h 115692"/>
                <a:gd name="connsiteX10" fmla="*/ 0 w 18157"/>
                <a:gd name="connsiteY10" fmla="*/ 0 h 115692"/>
                <a:gd name="connsiteX11" fmla="*/ 0 w 18157"/>
                <a:gd name="connsiteY11" fmla="*/ 0 h 1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57" h="115692">
                  <a:moveTo>
                    <a:pt x="1605" y="35026"/>
                  </a:moveTo>
                  <a:lnTo>
                    <a:pt x="16708" y="35026"/>
                  </a:lnTo>
                  <a:lnTo>
                    <a:pt x="16708" y="115692"/>
                  </a:lnTo>
                  <a:lnTo>
                    <a:pt x="1605" y="115692"/>
                  </a:lnTo>
                  <a:lnTo>
                    <a:pt x="1605" y="35026"/>
                  </a:lnTo>
                  <a:lnTo>
                    <a:pt x="1605" y="35026"/>
                  </a:lnTo>
                  <a:close/>
                  <a:moveTo>
                    <a:pt x="0" y="0"/>
                  </a:moveTo>
                  <a:lnTo>
                    <a:pt x="18158" y="0"/>
                  </a:lnTo>
                  <a:lnTo>
                    <a:pt x="18158" y="16548"/>
                  </a:lnTo>
                  <a:lnTo>
                    <a:pt x="0" y="16548"/>
                  </a:lnTo>
                  <a:lnTo>
                    <a:pt x="0" y="0"/>
                  </a:lnTo>
                  <a:lnTo>
                    <a:pt x="0" y="0"/>
                  </a:lnTo>
                  <a:close/>
                </a:path>
              </a:pathLst>
            </a:custGeom>
            <a:solidFill>
              <a:schemeClr val="tx1">
                <a:lumMod val="65000"/>
                <a:lumOff val="35000"/>
              </a:schemeClr>
            </a:solidFill>
            <a:ln w="2669" cap="flat">
              <a:noFill/>
              <a:prstDash val="solid"/>
              <a:miter/>
            </a:ln>
          </p:spPr>
          <p:txBody>
            <a:bodyPr rtlCol="0" anchor="ctr"/>
            <a:lstStyle/>
            <a:p>
              <a:endParaRPr lang="pt-BR" sz="12527"/>
            </a:p>
          </p:txBody>
        </p:sp>
        <p:sp>
          <p:nvSpPr>
            <p:cNvPr id="1385" name="Forma Livre: Forma 1384">
              <a:extLst>
                <a:ext uri="{FF2B5EF4-FFF2-40B4-BE49-F238E27FC236}">
                  <a16:creationId xmlns:a16="http://schemas.microsoft.com/office/drawing/2014/main" id="{ED125D74-8E61-A024-0A82-E3E6CC621166}"/>
                </a:ext>
              </a:extLst>
            </p:cNvPr>
            <p:cNvSpPr/>
            <p:nvPr/>
          </p:nvSpPr>
          <p:spPr>
            <a:xfrm>
              <a:off x="4096998" y="1265667"/>
              <a:ext cx="84359" cy="80666"/>
            </a:xfrm>
            <a:custGeom>
              <a:avLst/>
              <a:gdLst>
                <a:gd name="connsiteX0" fmla="*/ 0 w 84359"/>
                <a:gd name="connsiteY0" fmla="*/ 0 h 80666"/>
                <a:gd name="connsiteX1" fmla="*/ 16871 w 84359"/>
                <a:gd name="connsiteY1" fmla="*/ 0 h 80666"/>
                <a:gd name="connsiteX2" fmla="*/ 42580 w 84359"/>
                <a:gd name="connsiteY2" fmla="*/ 63958 h 80666"/>
                <a:gd name="connsiteX3" fmla="*/ 67649 w 84359"/>
                <a:gd name="connsiteY3" fmla="*/ 0 h 80666"/>
                <a:gd name="connsiteX4" fmla="*/ 84359 w 84359"/>
                <a:gd name="connsiteY4" fmla="*/ 0 h 80666"/>
                <a:gd name="connsiteX5" fmla="*/ 49007 w 84359"/>
                <a:gd name="connsiteY5" fmla="*/ 80666 h 80666"/>
                <a:gd name="connsiteX6" fmla="*/ 33744 w 84359"/>
                <a:gd name="connsiteY6" fmla="*/ 80666 h 80666"/>
                <a:gd name="connsiteX7" fmla="*/ 0 w 84359"/>
                <a:gd name="connsiteY7" fmla="*/ 0 h 8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359" h="80666">
                  <a:moveTo>
                    <a:pt x="0" y="0"/>
                  </a:moveTo>
                  <a:lnTo>
                    <a:pt x="16871" y="0"/>
                  </a:lnTo>
                  <a:lnTo>
                    <a:pt x="42580" y="63958"/>
                  </a:lnTo>
                  <a:lnTo>
                    <a:pt x="67649" y="0"/>
                  </a:lnTo>
                  <a:lnTo>
                    <a:pt x="84359" y="0"/>
                  </a:lnTo>
                  <a:lnTo>
                    <a:pt x="49007" y="80666"/>
                  </a:lnTo>
                  <a:lnTo>
                    <a:pt x="33744" y="80666"/>
                  </a:lnTo>
                  <a:lnTo>
                    <a:pt x="0" y="0"/>
                  </a:lnTo>
                  <a:close/>
                </a:path>
              </a:pathLst>
            </a:custGeom>
            <a:solidFill>
              <a:schemeClr val="tx1">
                <a:lumMod val="65000"/>
                <a:lumOff val="35000"/>
              </a:schemeClr>
            </a:solidFill>
            <a:ln w="2669" cap="flat">
              <a:noFill/>
              <a:prstDash val="solid"/>
              <a:miter/>
            </a:ln>
          </p:spPr>
          <p:txBody>
            <a:bodyPr rtlCol="0" anchor="ctr"/>
            <a:lstStyle/>
            <a:p>
              <a:endParaRPr lang="pt-BR" sz="12527"/>
            </a:p>
          </p:txBody>
        </p:sp>
        <p:sp>
          <p:nvSpPr>
            <p:cNvPr id="1386" name="Forma Livre: Forma 1385">
              <a:extLst>
                <a:ext uri="{FF2B5EF4-FFF2-40B4-BE49-F238E27FC236}">
                  <a16:creationId xmlns:a16="http://schemas.microsoft.com/office/drawing/2014/main" id="{CEA9D2AF-634A-5EDC-DEA5-EBCA844105CF}"/>
                </a:ext>
              </a:extLst>
            </p:cNvPr>
            <p:cNvSpPr/>
            <p:nvPr/>
          </p:nvSpPr>
          <p:spPr>
            <a:xfrm>
              <a:off x="4187710" y="1263579"/>
              <a:ext cx="73025" cy="85162"/>
            </a:xfrm>
            <a:custGeom>
              <a:avLst/>
              <a:gdLst>
                <a:gd name="connsiteX0" fmla="*/ 57526 w 73025"/>
                <a:gd name="connsiteY0" fmla="*/ 34551 h 85162"/>
                <a:gd name="connsiteX1" fmla="*/ 37600 w 73025"/>
                <a:gd name="connsiteY1" fmla="*/ 10769 h 85162"/>
                <a:gd name="connsiteX2" fmla="*/ 15586 w 73025"/>
                <a:gd name="connsiteY2" fmla="*/ 34551 h 85162"/>
                <a:gd name="connsiteX3" fmla="*/ 57526 w 73025"/>
                <a:gd name="connsiteY3" fmla="*/ 34551 h 85162"/>
                <a:gd name="connsiteX4" fmla="*/ 57526 w 73025"/>
                <a:gd name="connsiteY4" fmla="*/ 34551 h 85162"/>
                <a:gd name="connsiteX5" fmla="*/ 14943 w 73025"/>
                <a:gd name="connsiteY5" fmla="*/ 45157 h 85162"/>
                <a:gd name="connsiteX6" fmla="*/ 38081 w 73025"/>
                <a:gd name="connsiteY6" fmla="*/ 74239 h 85162"/>
                <a:gd name="connsiteX7" fmla="*/ 57042 w 73025"/>
                <a:gd name="connsiteY7" fmla="*/ 57528 h 85162"/>
                <a:gd name="connsiteX8" fmla="*/ 72145 w 73025"/>
                <a:gd name="connsiteY8" fmla="*/ 57528 h 85162"/>
                <a:gd name="connsiteX9" fmla="*/ 65237 w 73025"/>
                <a:gd name="connsiteY9" fmla="*/ 74399 h 85162"/>
                <a:gd name="connsiteX10" fmla="*/ 37440 w 73025"/>
                <a:gd name="connsiteY10" fmla="*/ 85163 h 85162"/>
                <a:gd name="connsiteX11" fmla="*/ 0 w 73025"/>
                <a:gd name="connsiteY11" fmla="*/ 43867 h 85162"/>
                <a:gd name="connsiteX12" fmla="*/ 15907 w 73025"/>
                <a:gd name="connsiteY12" fmla="*/ 5947 h 85162"/>
                <a:gd name="connsiteX13" fmla="*/ 37921 w 73025"/>
                <a:gd name="connsiteY13" fmla="*/ 0 h 85162"/>
                <a:gd name="connsiteX14" fmla="*/ 72952 w 73025"/>
                <a:gd name="connsiteY14" fmla="*/ 45154 h 85162"/>
                <a:gd name="connsiteX15" fmla="*/ 14943 w 73025"/>
                <a:gd name="connsiteY15" fmla="*/ 45154 h 85162"/>
                <a:gd name="connsiteX16" fmla="*/ 14943 w 73025"/>
                <a:gd name="connsiteY16" fmla="*/ 45157 h 8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025" h="85162">
                  <a:moveTo>
                    <a:pt x="57526" y="34551"/>
                  </a:moveTo>
                  <a:cubicBezTo>
                    <a:pt x="57686" y="26839"/>
                    <a:pt x="56239" y="10769"/>
                    <a:pt x="37600" y="10769"/>
                  </a:cubicBezTo>
                  <a:cubicBezTo>
                    <a:pt x="27798" y="10769"/>
                    <a:pt x="15907" y="16716"/>
                    <a:pt x="15586" y="34551"/>
                  </a:cubicBezTo>
                  <a:lnTo>
                    <a:pt x="57526" y="34551"/>
                  </a:lnTo>
                  <a:lnTo>
                    <a:pt x="57526" y="34551"/>
                  </a:lnTo>
                  <a:close/>
                  <a:moveTo>
                    <a:pt x="14943" y="45157"/>
                  </a:moveTo>
                  <a:cubicBezTo>
                    <a:pt x="14622" y="61862"/>
                    <a:pt x="21533" y="74239"/>
                    <a:pt x="38081" y="74239"/>
                  </a:cubicBezTo>
                  <a:cubicBezTo>
                    <a:pt x="47883" y="74239"/>
                    <a:pt x="55758" y="69096"/>
                    <a:pt x="57042" y="57528"/>
                  </a:cubicBezTo>
                  <a:lnTo>
                    <a:pt x="72145" y="57528"/>
                  </a:lnTo>
                  <a:cubicBezTo>
                    <a:pt x="71665" y="61544"/>
                    <a:pt x="71021" y="68132"/>
                    <a:pt x="65237" y="74399"/>
                  </a:cubicBezTo>
                  <a:cubicBezTo>
                    <a:pt x="61702" y="78415"/>
                    <a:pt x="53670" y="85163"/>
                    <a:pt x="37440" y="85163"/>
                  </a:cubicBezTo>
                  <a:cubicBezTo>
                    <a:pt x="12051" y="85163"/>
                    <a:pt x="0" y="69419"/>
                    <a:pt x="0" y="43867"/>
                  </a:cubicBezTo>
                  <a:cubicBezTo>
                    <a:pt x="0" y="27960"/>
                    <a:pt x="3212" y="14780"/>
                    <a:pt x="15907" y="5947"/>
                  </a:cubicBezTo>
                  <a:cubicBezTo>
                    <a:pt x="23621" y="483"/>
                    <a:pt x="33261" y="0"/>
                    <a:pt x="37921" y="0"/>
                  </a:cubicBezTo>
                  <a:cubicBezTo>
                    <a:pt x="74076" y="0"/>
                    <a:pt x="73272" y="31976"/>
                    <a:pt x="72952" y="45154"/>
                  </a:cubicBezTo>
                  <a:lnTo>
                    <a:pt x="14943" y="45154"/>
                  </a:lnTo>
                  <a:lnTo>
                    <a:pt x="14943" y="45157"/>
                  </a:lnTo>
                  <a:close/>
                </a:path>
              </a:pathLst>
            </a:custGeom>
            <a:solidFill>
              <a:schemeClr val="tx1">
                <a:lumMod val="65000"/>
                <a:lumOff val="35000"/>
              </a:schemeClr>
            </a:solidFill>
            <a:ln w="2669" cap="flat">
              <a:noFill/>
              <a:prstDash val="solid"/>
              <a:miter/>
            </a:ln>
          </p:spPr>
          <p:txBody>
            <a:bodyPr rtlCol="0" anchor="ctr"/>
            <a:lstStyle/>
            <a:p>
              <a:endParaRPr lang="pt-BR" sz="12527"/>
            </a:p>
          </p:txBody>
        </p:sp>
        <p:sp>
          <p:nvSpPr>
            <p:cNvPr id="1387" name="Forma Livre: Forma 1386">
              <a:extLst>
                <a:ext uri="{FF2B5EF4-FFF2-40B4-BE49-F238E27FC236}">
                  <a16:creationId xmlns:a16="http://schemas.microsoft.com/office/drawing/2014/main" id="{799B4A47-8513-5EB2-A007-F6F136672918}"/>
                </a:ext>
              </a:extLst>
            </p:cNvPr>
            <p:cNvSpPr/>
            <p:nvPr/>
          </p:nvSpPr>
          <p:spPr>
            <a:xfrm>
              <a:off x="4279677" y="1264883"/>
              <a:ext cx="45311" cy="81450"/>
            </a:xfrm>
            <a:custGeom>
              <a:avLst/>
              <a:gdLst>
                <a:gd name="connsiteX0" fmla="*/ 801 w 45311"/>
                <a:gd name="connsiteY0" fmla="*/ 17177 h 81450"/>
                <a:gd name="connsiteX1" fmla="*/ 0 w 45311"/>
                <a:gd name="connsiteY1" fmla="*/ 784 h 81450"/>
                <a:gd name="connsiteX2" fmla="*/ 15263 w 45311"/>
                <a:gd name="connsiteY2" fmla="*/ 784 h 81450"/>
                <a:gd name="connsiteX3" fmla="*/ 15586 w 45311"/>
                <a:gd name="connsiteY3" fmla="*/ 16373 h 81450"/>
                <a:gd name="connsiteX4" fmla="*/ 34868 w 45311"/>
                <a:gd name="connsiteY4" fmla="*/ 466 h 81450"/>
                <a:gd name="connsiteX5" fmla="*/ 45312 w 45311"/>
                <a:gd name="connsiteY5" fmla="*/ 143 h 81450"/>
                <a:gd name="connsiteX6" fmla="*/ 45312 w 45311"/>
                <a:gd name="connsiteY6" fmla="*/ 14929 h 81450"/>
                <a:gd name="connsiteX7" fmla="*/ 42420 w 45311"/>
                <a:gd name="connsiteY7" fmla="*/ 14285 h 81450"/>
                <a:gd name="connsiteX8" fmla="*/ 38081 w 45311"/>
                <a:gd name="connsiteY8" fmla="*/ 14125 h 81450"/>
                <a:gd name="connsiteX9" fmla="*/ 16067 w 45311"/>
                <a:gd name="connsiteY9" fmla="*/ 38547 h 81450"/>
                <a:gd name="connsiteX10" fmla="*/ 16067 w 45311"/>
                <a:gd name="connsiteY10" fmla="*/ 81450 h 81450"/>
                <a:gd name="connsiteX11" fmla="*/ 801 w 45311"/>
                <a:gd name="connsiteY11" fmla="*/ 81450 h 81450"/>
                <a:gd name="connsiteX12" fmla="*/ 801 w 45311"/>
                <a:gd name="connsiteY12" fmla="*/ 17177 h 81450"/>
                <a:gd name="connsiteX13" fmla="*/ 801 w 45311"/>
                <a:gd name="connsiteY13" fmla="*/ 17177 h 8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11" h="81450">
                  <a:moveTo>
                    <a:pt x="801" y="17177"/>
                  </a:moveTo>
                  <a:cubicBezTo>
                    <a:pt x="801" y="11711"/>
                    <a:pt x="481" y="6090"/>
                    <a:pt x="0" y="784"/>
                  </a:cubicBezTo>
                  <a:lnTo>
                    <a:pt x="15263" y="784"/>
                  </a:lnTo>
                  <a:lnTo>
                    <a:pt x="15586" y="16373"/>
                  </a:lnTo>
                  <a:cubicBezTo>
                    <a:pt x="18478" y="5123"/>
                    <a:pt x="28118" y="1428"/>
                    <a:pt x="34868" y="466"/>
                  </a:cubicBezTo>
                  <a:cubicBezTo>
                    <a:pt x="39365" y="-174"/>
                    <a:pt x="42740" y="-20"/>
                    <a:pt x="45312" y="143"/>
                  </a:cubicBezTo>
                  <a:lnTo>
                    <a:pt x="45312" y="14929"/>
                  </a:lnTo>
                  <a:cubicBezTo>
                    <a:pt x="44508" y="14605"/>
                    <a:pt x="43544" y="14445"/>
                    <a:pt x="42420" y="14285"/>
                  </a:cubicBezTo>
                  <a:cubicBezTo>
                    <a:pt x="41296" y="14125"/>
                    <a:pt x="39848" y="14125"/>
                    <a:pt x="38081" y="14125"/>
                  </a:cubicBezTo>
                  <a:cubicBezTo>
                    <a:pt x="20246" y="14125"/>
                    <a:pt x="16067" y="24728"/>
                    <a:pt x="16067" y="38547"/>
                  </a:cubicBezTo>
                  <a:lnTo>
                    <a:pt x="16067" y="81450"/>
                  </a:lnTo>
                  <a:lnTo>
                    <a:pt x="801" y="81450"/>
                  </a:lnTo>
                  <a:lnTo>
                    <a:pt x="801" y="17177"/>
                  </a:lnTo>
                  <a:lnTo>
                    <a:pt x="801" y="17177"/>
                  </a:lnTo>
                  <a:close/>
                </a:path>
              </a:pathLst>
            </a:custGeom>
            <a:solidFill>
              <a:schemeClr val="tx1">
                <a:lumMod val="65000"/>
                <a:lumOff val="35000"/>
              </a:schemeClr>
            </a:solidFill>
            <a:ln w="2669" cap="flat">
              <a:noFill/>
              <a:prstDash val="solid"/>
              <a:miter/>
            </a:ln>
          </p:spPr>
          <p:txBody>
            <a:bodyPr rtlCol="0" anchor="ctr"/>
            <a:lstStyle/>
            <a:p>
              <a:endParaRPr lang="pt-BR" sz="12527"/>
            </a:p>
          </p:txBody>
        </p:sp>
        <p:sp>
          <p:nvSpPr>
            <p:cNvPr id="1388" name="Forma Livre: Forma 1387">
              <a:extLst>
                <a:ext uri="{FF2B5EF4-FFF2-40B4-BE49-F238E27FC236}">
                  <a16:creationId xmlns:a16="http://schemas.microsoft.com/office/drawing/2014/main" id="{28EE0521-C22C-CC28-8D84-9A736AF5BEA1}"/>
                </a:ext>
              </a:extLst>
            </p:cNvPr>
            <p:cNvSpPr/>
            <p:nvPr/>
          </p:nvSpPr>
          <p:spPr>
            <a:xfrm>
              <a:off x="4335102" y="1263744"/>
              <a:ext cx="66362" cy="84842"/>
            </a:xfrm>
            <a:custGeom>
              <a:avLst/>
              <a:gdLst>
                <a:gd name="connsiteX0" fmla="*/ 15908 w 66362"/>
                <a:gd name="connsiteY0" fmla="*/ 58647 h 84842"/>
                <a:gd name="connsiteX1" fmla="*/ 33583 w 66362"/>
                <a:gd name="connsiteY1" fmla="*/ 73272 h 84842"/>
                <a:gd name="connsiteX2" fmla="*/ 47724 w 66362"/>
                <a:gd name="connsiteY2" fmla="*/ 68129 h 84842"/>
                <a:gd name="connsiteX3" fmla="*/ 50296 w 66362"/>
                <a:gd name="connsiteY3" fmla="*/ 60578 h 84842"/>
                <a:gd name="connsiteX4" fmla="*/ 32619 w 66362"/>
                <a:gd name="connsiteY4" fmla="*/ 48524 h 84842"/>
                <a:gd name="connsiteX5" fmla="*/ 1606 w 66362"/>
                <a:gd name="connsiteY5" fmla="*/ 24425 h 84842"/>
                <a:gd name="connsiteX6" fmla="*/ 33102 w 66362"/>
                <a:gd name="connsiteY6" fmla="*/ 0 h 84842"/>
                <a:gd name="connsiteX7" fmla="*/ 62184 w 66362"/>
                <a:gd name="connsiteY7" fmla="*/ 12534 h 84842"/>
                <a:gd name="connsiteX8" fmla="*/ 64275 w 66362"/>
                <a:gd name="connsiteY8" fmla="*/ 24265 h 84842"/>
                <a:gd name="connsiteX9" fmla="*/ 48849 w 66362"/>
                <a:gd name="connsiteY9" fmla="*/ 24265 h 84842"/>
                <a:gd name="connsiteX10" fmla="*/ 33262 w 66362"/>
                <a:gd name="connsiteY10" fmla="*/ 11087 h 84842"/>
                <a:gd name="connsiteX11" fmla="*/ 16872 w 66362"/>
                <a:gd name="connsiteY11" fmla="*/ 22657 h 84842"/>
                <a:gd name="connsiteX12" fmla="*/ 28282 w 66362"/>
                <a:gd name="connsiteY12" fmla="*/ 32940 h 84842"/>
                <a:gd name="connsiteX13" fmla="*/ 60256 w 66362"/>
                <a:gd name="connsiteY13" fmla="*/ 44027 h 84842"/>
                <a:gd name="connsiteX14" fmla="*/ 66363 w 66362"/>
                <a:gd name="connsiteY14" fmla="*/ 58973 h 84842"/>
                <a:gd name="connsiteX15" fmla="*/ 55436 w 66362"/>
                <a:gd name="connsiteY15" fmla="*/ 79382 h 84842"/>
                <a:gd name="connsiteX16" fmla="*/ 31494 w 66362"/>
                <a:gd name="connsiteY16" fmla="*/ 84842 h 84842"/>
                <a:gd name="connsiteX17" fmla="*/ 1 w 66362"/>
                <a:gd name="connsiteY17" fmla="*/ 58650 h 84842"/>
                <a:gd name="connsiteX18" fmla="*/ 15908 w 66362"/>
                <a:gd name="connsiteY18" fmla="*/ 58650 h 84842"/>
                <a:gd name="connsiteX19" fmla="*/ 15908 w 66362"/>
                <a:gd name="connsiteY19" fmla="*/ 58647 h 8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362" h="84842">
                  <a:moveTo>
                    <a:pt x="15908" y="58647"/>
                  </a:moveTo>
                  <a:cubicBezTo>
                    <a:pt x="15745" y="64751"/>
                    <a:pt x="18960" y="73272"/>
                    <a:pt x="33583" y="73272"/>
                  </a:cubicBezTo>
                  <a:cubicBezTo>
                    <a:pt x="39850" y="73272"/>
                    <a:pt x="44509" y="72145"/>
                    <a:pt x="47724" y="68129"/>
                  </a:cubicBezTo>
                  <a:cubicBezTo>
                    <a:pt x="49329" y="66038"/>
                    <a:pt x="50296" y="63309"/>
                    <a:pt x="50296" y="60578"/>
                  </a:cubicBezTo>
                  <a:cubicBezTo>
                    <a:pt x="50296" y="52706"/>
                    <a:pt x="44670" y="51261"/>
                    <a:pt x="32619" y="48524"/>
                  </a:cubicBezTo>
                  <a:cubicBezTo>
                    <a:pt x="15745" y="44671"/>
                    <a:pt x="1606" y="41296"/>
                    <a:pt x="1606" y="24425"/>
                  </a:cubicBezTo>
                  <a:cubicBezTo>
                    <a:pt x="1606" y="9640"/>
                    <a:pt x="14461" y="0"/>
                    <a:pt x="33102" y="0"/>
                  </a:cubicBezTo>
                  <a:cubicBezTo>
                    <a:pt x="43225" y="0"/>
                    <a:pt x="57364" y="2892"/>
                    <a:pt x="62184" y="12534"/>
                  </a:cubicBezTo>
                  <a:cubicBezTo>
                    <a:pt x="64275" y="17034"/>
                    <a:pt x="64275" y="20890"/>
                    <a:pt x="64275" y="24265"/>
                  </a:cubicBezTo>
                  <a:lnTo>
                    <a:pt x="48849" y="24265"/>
                  </a:lnTo>
                  <a:cubicBezTo>
                    <a:pt x="49329" y="12056"/>
                    <a:pt x="38723" y="11087"/>
                    <a:pt x="33262" y="11087"/>
                  </a:cubicBezTo>
                  <a:cubicBezTo>
                    <a:pt x="31011" y="11087"/>
                    <a:pt x="16872" y="11087"/>
                    <a:pt x="16872" y="22657"/>
                  </a:cubicBezTo>
                  <a:cubicBezTo>
                    <a:pt x="16872" y="30049"/>
                    <a:pt x="24103" y="31816"/>
                    <a:pt x="28282" y="32940"/>
                  </a:cubicBezTo>
                  <a:cubicBezTo>
                    <a:pt x="50616" y="38244"/>
                    <a:pt x="55436" y="39531"/>
                    <a:pt x="60256" y="44027"/>
                  </a:cubicBezTo>
                  <a:cubicBezTo>
                    <a:pt x="64755" y="48201"/>
                    <a:pt x="66363" y="53830"/>
                    <a:pt x="66363" y="58973"/>
                  </a:cubicBezTo>
                  <a:cubicBezTo>
                    <a:pt x="66363" y="67969"/>
                    <a:pt x="61380" y="75683"/>
                    <a:pt x="55436" y="79382"/>
                  </a:cubicBezTo>
                  <a:cubicBezTo>
                    <a:pt x="48365" y="83721"/>
                    <a:pt x="39850" y="84842"/>
                    <a:pt x="31494" y="84842"/>
                  </a:cubicBezTo>
                  <a:cubicBezTo>
                    <a:pt x="15104" y="84842"/>
                    <a:pt x="-162" y="78097"/>
                    <a:pt x="1" y="58650"/>
                  </a:cubicBezTo>
                  <a:lnTo>
                    <a:pt x="15908" y="58650"/>
                  </a:lnTo>
                  <a:lnTo>
                    <a:pt x="15908" y="58647"/>
                  </a:lnTo>
                  <a:close/>
                </a:path>
              </a:pathLst>
            </a:custGeom>
            <a:solidFill>
              <a:schemeClr val="tx1">
                <a:lumMod val="65000"/>
                <a:lumOff val="35000"/>
              </a:schemeClr>
            </a:solidFill>
            <a:ln w="2669" cap="flat">
              <a:noFill/>
              <a:prstDash val="solid"/>
              <a:miter/>
            </a:ln>
          </p:spPr>
          <p:txBody>
            <a:bodyPr rtlCol="0" anchor="ctr"/>
            <a:lstStyle/>
            <a:p>
              <a:endParaRPr lang="pt-BR" sz="12527"/>
            </a:p>
          </p:txBody>
        </p:sp>
        <p:sp>
          <p:nvSpPr>
            <p:cNvPr id="1389" name="Forma Livre: Forma 1388">
              <a:extLst>
                <a:ext uri="{FF2B5EF4-FFF2-40B4-BE49-F238E27FC236}">
                  <a16:creationId xmlns:a16="http://schemas.microsoft.com/office/drawing/2014/main" id="{B5D3FE3A-40A4-8603-9F8D-F543CA80CBAA}"/>
                </a:ext>
              </a:extLst>
            </p:cNvPr>
            <p:cNvSpPr/>
            <p:nvPr/>
          </p:nvSpPr>
          <p:spPr>
            <a:xfrm>
              <a:off x="4418440" y="1230641"/>
              <a:ext cx="18157" cy="115692"/>
            </a:xfrm>
            <a:custGeom>
              <a:avLst/>
              <a:gdLst>
                <a:gd name="connsiteX0" fmla="*/ 1607 w 18157"/>
                <a:gd name="connsiteY0" fmla="*/ 35026 h 115692"/>
                <a:gd name="connsiteX1" fmla="*/ 16711 w 18157"/>
                <a:gd name="connsiteY1" fmla="*/ 35026 h 115692"/>
                <a:gd name="connsiteX2" fmla="*/ 16711 w 18157"/>
                <a:gd name="connsiteY2" fmla="*/ 115692 h 115692"/>
                <a:gd name="connsiteX3" fmla="*/ 1607 w 18157"/>
                <a:gd name="connsiteY3" fmla="*/ 115692 h 115692"/>
                <a:gd name="connsiteX4" fmla="*/ 1607 w 18157"/>
                <a:gd name="connsiteY4" fmla="*/ 35026 h 115692"/>
                <a:gd name="connsiteX5" fmla="*/ 1607 w 18157"/>
                <a:gd name="connsiteY5" fmla="*/ 35026 h 115692"/>
                <a:gd name="connsiteX6" fmla="*/ 0 w 18157"/>
                <a:gd name="connsiteY6" fmla="*/ 0 h 115692"/>
                <a:gd name="connsiteX7" fmla="*/ 18158 w 18157"/>
                <a:gd name="connsiteY7" fmla="*/ 0 h 115692"/>
                <a:gd name="connsiteX8" fmla="*/ 18158 w 18157"/>
                <a:gd name="connsiteY8" fmla="*/ 16548 h 115692"/>
                <a:gd name="connsiteX9" fmla="*/ 0 w 18157"/>
                <a:gd name="connsiteY9" fmla="*/ 16548 h 115692"/>
                <a:gd name="connsiteX10" fmla="*/ 0 w 18157"/>
                <a:gd name="connsiteY10" fmla="*/ 0 h 115692"/>
                <a:gd name="connsiteX11" fmla="*/ 0 w 18157"/>
                <a:gd name="connsiteY11" fmla="*/ 0 h 11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157" h="115692">
                  <a:moveTo>
                    <a:pt x="1607" y="35026"/>
                  </a:moveTo>
                  <a:lnTo>
                    <a:pt x="16711" y="35026"/>
                  </a:lnTo>
                  <a:lnTo>
                    <a:pt x="16711" y="115692"/>
                  </a:lnTo>
                  <a:lnTo>
                    <a:pt x="1607" y="115692"/>
                  </a:lnTo>
                  <a:lnTo>
                    <a:pt x="1607" y="35026"/>
                  </a:lnTo>
                  <a:lnTo>
                    <a:pt x="1607" y="35026"/>
                  </a:lnTo>
                  <a:close/>
                  <a:moveTo>
                    <a:pt x="0" y="0"/>
                  </a:moveTo>
                  <a:lnTo>
                    <a:pt x="18158" y="0"/>
                  </a:lnTo>
                  <a:lnTo>
                    <a:pt x="18158" y="16548"/>
                  </a:lnTo>
                  <a:lnTo>
                    <a:pt x="0" y="16548"/>
                  </a:lnTo>
                  <a:lnTo>
                    <a:pt x="0" y="0"/>
                  </a:lnTo>
                  <a:lnTo>
                    <a:pt x="0" y="0"/>
                  </a:lnTo>
                  <a:close/>
                </a:path>
              </a:pathLst>
            </a:custGeom>
            <a:solidFill>
              <a:schemeClr val="tx1">
                <a:lumMod val="65000"/>
                <a:lumOff val="35000"/>
              </a:schemeClr>
            </a:solidFill>
            <a:ln w="2669" cap="flat">
              <a:noFill/>
              <a:prstDash val="solid"/>
              <a:miter/>
            </a:ln>
          </p:spPr>
          <p:txBody>
            <a:bodyPr rtlCol="0" anchor="ctr"/>
            <a:lstStyle/>
            <a:p>
              <a:endParaRPr lang="pt-BR" sz="12527"/>
            </a:p>
          </p:txBody>
        </p:sp>
        <p:sp>
          <p:nvSpPr>
            <p:cNvPr id="1390" name="Forma Livre: Forma 1389">
              <a:extLst>
                <a:ext uri="{FF2B5EF4-FFF2-40B4-BE49-F238E27FC236}">
                  <a16:creationId xmlns:a16="http://schemas.microsoft.com/office/drawing/2014/main" id="{7ED229AB-CFEE-6B7E-C0AD-0A3204D28956}"/>
                </a:ext>
              </a:extLst>
            </p:cNvPr>
            <p:cNvSpPr/>
            <p:nvPr/>
          </p:nvSpPr>
          <p:spPr>
            <a:xfrm>
              <a:off x="4454911" y="1230481"/>
              <a:ext cx="77288" cy="117459"/>
            </a:xfrm>
            <a:custGeom>
              <a:avLst/>
              <a:gdLst>
                <a:gd name="connsiteX0" fmla="*/ 55918 w 77288"/>
                <a:gd name="connsiteY0" fmla="*/ 51902 h 117459"/>
                <a:gd name="connsiteX1" fmla="*/ 38244 w 77288"/>
                <a:gd name="connsiteY1" fmla="*/ 43707 h 117459"/>
                <a:gd name="connsiteX2" fmla="*/ 16070 w 77288"/>
                <a:gd name="connsiteY2" fmla="*/ 76004 h 117459"/>
                <a:gd name="connsiteX3" fmla="*/ 38244 w 77288"/>
                <a:gd name="connsiteY3" fmla="*/ 106859 h 117459"/>
                <a:gd name="connsiteX4" fmla="*/ 62025 w 77288"/>
                <a:gd name="connsiteY4" fmla="*/ 74399 h 117459"/>
                <a:gd name="connsiteX5" fmla="*/ 55918 w 77288"/>
                <a:gd name="connsiteY5" fmla="*/ 51902 h 117459"/>
                <a:gd name="connsiteX6" fmla="*/ 55918 w 77288"/>
                <a:gd name="connsiteY6" fmla="*/ 51902 h 117459"/>
                <a:gd name="connsiteX7" fmla="*/ 61542 w 77288"/>
                <a:gd name="connsiteY7" fmla="*/ 0 h 117459"/>
                <a:gd name="connsiteX8" fmla="*/ 76647 w 77288"/>
                <a:gd name="connsiteY8" fmla="*/ 0 h 117459"/>
                <a:gd name="connsiteX9" fmla="*/ 76647 w 77288"/>
                <a:gd name="connsiteY9" fmla="*/ 102998 h 117459"/>
                <a:gd name="connsiteX10" fmla="*/ 77288 w 77288"/>
                <a:gd name="connsiteY10" fmla="*/ 115852 h 117459"/>
                <a:gd name="connsiteX11" fmla="*/ 62185 w 77288"/>
                <a:gd name="connsiteY11" fmla="*/ 115852 h 117459"/>
                <a:gd name="connsiteX12" fmla="*/ 61862 w 77288"/>
                <a:gd name="connsiteY12" fmla="*/ 102998 h 117459"/>
                <a:gd name="connsiteX13" fmla="*/ 54634 w 77288"/>
                <a:gd name="connsiteY13" fmla="*/ 111513 h 117459"/>
                <a:gd name="connsiteX14" fmla="*/ 34708 w 77288"/>
                <a:gd name="connsiteY14" fmla="*/ 117460 h 117459"/>
                <a:gd name="connsiteX15" fmla="*/ 0 w 77288"/>
                <a:gd name="connsiteY15" fmla="*/ 76487 h 117459"/>
                <a:gd name="connsiteX16" fmla="*/ 36476 w 77288"/>
                <a:gd name="connsiteY16" fmla="*/ 32457 h 117459"/>
                <a:gd name="connsiteX17" fmla="*/ 61542 w 77288"/>
                <a:gd name="connsiteY17" fmla="*/ 46113 h 117459"/>
                <a:gd name="connsiteX18" fmla="*/ 61542 w 77288"/>
                <a:gd name="connsiteY18" fmla="*/ 0 h 117459"/>
                <a:gd name="connsiteX19" fmla="*/ 61542 w 77288"/>
                <a:gd name="connsiteY19" fmla="*/ 0 h 11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288" h="117459">
                  <a:moveTo>
                    <a:pt x="55918" y="51902"/>
                  </a:moveTo>
                  <a:cubicBezTo>
                    <a:pt x="52703" y="47723"/>
                    <a:pt x="46759" y="43707"/>
                    <a:pt x="38244" y="43707"/>
                  </a:cubicBezTo>
                  <a:cubicBezTo>
                    <a:pt x="16070" y="43707"/>
                    <a:pt x="16070" y="70540"/>
                    <a:pt x="16070" y="76004"/>
                  </a:cubicBezTo>
                  <a:cubicBezTo>
                    <a:pt x="16070" y="90303"/>
                    <a:pt x="19765" y="106859"/>
                    <a:pt x="38244" y="106859"/>
                  </a:cubicBezTo>
                  <a:cubicBezTo>
                    <a:pt x="62025" y="106859"/>
                    <a:pt x="62025" y="80663"/>
                    <a:pt x="62025" y="74399"/>
                  </a:cubicBezTo>
                  <a:cubicBezTo>
                    <a:pt x="62025" y="62666"/>
                    <a:pt x="59293" y="56241"/>
                    <a:pt x="55918" y="51902"/>
                  </a:cubicBezTo>
                  <a:lnTo>
                    <a:pt x="55918" y="51902"/>
                  </a:lnTo>
                  <a:close/>
                  <a:moveTo>
                    <a:pt x="61542" y="0"/>
                  </a:moveTo>
                  <a:lnTo>
                    <a:pt x="76647" y="0"/>
                  </a:lnTo>
                  <a:lnTo>
                    <a:pt x="76647" y="102998"/>
                  </a:lnTo>
                  <a:cubicBezTo>
                    <a:pt x="76647" y="104765"/>
                    <a:pt x="76968" y="111676"/>
                    <a:pt x="77288" y="115852"/>
                  </a:cubicBezTo>
                  <a:lnTo>
                    <a:pt x="62185" y="115852"/>
                  </a:lnTo>
                  <a:lnTo>
                    <a:pt x="61862" y="102998"/>
                  </a:lnTo>
                  <a:cubicBezTo>
                    <a:pt x="60578" y="105249"/>
                    <a:pt x="58810" y="108619"/>
                    <a:pt x="54634" y="111513"/>
                  </a:cubicBezTo>
                  <a:cubicBezTo>
                    <a:pt x="48046" y="116012"/>
                    <a:pt x="40172" y="117460"/>
                    <a:pt x="34708" y="117460"/>
                  </a:cubicBezTo>
                  <a:cubicBezTo>
                    <a:pt x="23942" y="117460"/>
                    <a:pt x="0" y="111839"/>
                    <a:pt x="0" y="76487"/>
                  </a:cubicBezTo>
                  <a:cubicBezTo>
                    <a:pt x="0" y="45795"/>
                    <a:pt x="17514" y="32457"/>
                    <a:pt x="36476" y="32457"/>
                  </a:cubicBezTo>
                  <a:cubicBezTo>
                    <a:pt x="53830" y="32457"/>
                    <a:pt x="59614" y="42746"/>
                    <a:pt x="61542" y="46113"/>
                  </a:cubicBezTo>
                  <a:lnTo>
                    <a:pt x="61542" y="0"/>
                  </a:lnTo>
                  <a:lnTo>
                    <a:pt x="61542" y="0"/>
                  </a:lnTo>
                  <a:close/>
                </a:path>
              </a:pathLst>
            </a:custGeom>
            <a:solidFill>
              <a:schemeClr val="tx1">
                <a:lumMod val="65000"/>
                <a:lumOff val="35000"/>
              </a:schemeClr>
            </a:solidFill>
            <a:ln w="2669" cap="flat">
              <a:noFill/>
              <a:prstDash val="solid"/>
              <a:miter/>
            </a:ln>
          </p:spPr>
          <p:txBody>
            <a:bodyPr rtlCol="0" anchor="ctr"/>
            <a:lstStyle/>
            <a:p>
              <a:endParaRPr lang="pt-BR" sz="12527"/>
            </a:p>
          </p:txBody>
        </p:sp>
        <p:sp>
          <p:nvSpPr>
            <p:cNvPr id="1391" name="Forma Livre: Forma 1390">
              <a:extLst>
                <a:ext uri="{FF2B5EF4-FFF2-40B4-BE49-F238E27FC236}">
                  <a16:creationId xmlns:a16="http://schemas.microsoft.com/office/drawing/2014/main" id="{81D01FAC-FBCF-EC38-0D86-548512E15530}"/>
                </a:ext>
              </a:extLst>
            </p:cNvPr>
            <p:cNvSpPr/>
            <p:nvPr/>
          </p:nvSpPr>
          <p:spPr>
            <a:xfrm>
              <a:off x="4549703" y="1263261"/>
              <a:ext cx="68449" cy="85643"/>
            </a:xfrm>
            <a:custGeom>
              <a:avLst/>
              <a:gdLst>
                <a:gd name="connsiteX0" fmla="*/ 44348 w 68449"/>
                <a:gd name="connsiteY0" fmla="*/ 43384 h 85643"/>
                <a:gd name="connsiteX1" fmla="*/ 15266 w 68449"/>
                <a:gd name="connsiteY1" fmla="*/ 59774 h 85643"/>
                <a:gd name="connsiteX2" fmla="*/ 31977 w 68449"/>
                <a:gd name="connsiteY2" fmla="*/ 73753 h 85643"/>
                <a:gd name="connsiteX3" fmla="*/ 49168 w 68449"/>
                <a:gd name="connsiteY3" fmla="*/ 65074 h 85643"/>
                <a:gd name="connsiteX4" fmla="*/ 53026 w 68449"/>
                <a:gd name="connsiteY4" fmla="*/ 43865 h 85643"/>
                <a:gd name="connsiteX5" fmla="*/ 44348 w 68449"/>
                <a:gd name="connsiteY5" fmla="*/ 43384 h 85643"/>
                <a:gd name="connsiteX6" fmla="*/ 44348 w 68449"/>
                <a:gd name="connsiteY6" fmla="*/ 43384 h 85643"/>
                <a:gd name="connsiteX7" fmla="*/ 54794 w 68449"/>
                <a:gd name="connsiteY7" fmla="*/ 83072 h 85643"/>
                <a:gd name="connsiteX8" fmla="*/ 53347 w 68449"/>
                <a:gd name="connsiteY8" fmla="*/ 71018 h 85643"/>
                <a:gd name="connsiteX9" fmla="*/ 28441 w 68449"/>
                <a:gd name="connsiteY9" fmla="*/ 85644 h 85643"/>
                <a:gd name="connsiteX10" fmla="*/ 0 w 68449"/>
                <a:gd name="connsiteY10" fmla="*/ 61862 h 85643"/>
                <a:gd name="connsiteX11" fmla="*/ 14139 w 68449"/>
                <a:gd name="connsiteY11" fmla="*/ 38241 h 85643"/>
                <a:gd name="connsiteX12" fmla="*/ 42100 w 68449"/>
                <a:gd name="connsiteY12" fmla="*/ 32940 h 85643"/>
                <a:gd name="connsiteX13" fmla="*/ 53026 w 68449"/>
                <a:gd name="connsiteY13" fmla="*/ 33421 h 85643"/>
                <a:gd name="connsiteX14" fmla="*/ 50132 w 68449"/>
                <a:gd name="connsiteY14" fmla="*/ 15586 h 85643"/>
                <a:gd name="connsiteX15" fmla="*/ 36153 w 68449"/>
                <a:gd name="connsiteY15" fmla="*/ 10283 h 85643"/>
                <a:gd name="connsiteX16" fmla="*/ 19926 w 68449"/>
                <a:gd name="connsiteY16" fmla="*/ 23942 h 85643"/>
                <a:gd name="connsiteX17" fmla="*/ 4820 w 68449"/>
                <a:gd name="connsiteY17" fmla="*/ 23942 h 85643"/>
                <a:gd name="connsiteX18" fmla="*/ 10443 w 68449"/>
                <a:gd name="connsiteY18" fmla="*/ 8676 h 85643"/>
                <a:gd name="connsiteX19" fmla="*/ 36476 w 68449"/>
                <a:gd name="connsiteY19" fmla="*/ 0 h 85643"/>
                <a:gd name="connsiteX20" fmla="*/ 65077 w 68449"/>
                <a:gd name="connsiteY20" fmla="*/ 11888 h 85643"/>
                <a:gd name="connsiteX21" fmla="*/ 67809 w 68449"/>
                <a:gd name="connsiteY21" fmla="*/ 24262 h 85643"/>
                <a:gd name="connsiteX22" fmla="*/ 67165 w 68449"/>
                <a:gd name="connsiteY22" fmla="*/ 62826 h 85643"/>
                <a:gd name="connsiteX23" fmla="*/ 68450 w 68449"/>
                <a:gd name="connsiteY23" fmla="*/ 83072 h 85643"/>
                <a:gd name="connsiteX24" fmla="*/ 54794 w 68449"/>
                <a:gd name="connsiteY24" fmla="*/ 83072 h 85643"/>
                <a:gd name="connsiteX25" fmla="*/ 54794 w 68449"/>
                <a:gd name="connsiteY25" fmla="*/ 83072 h 8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8449" h="85643">
                  <a:moveTo>
                    <a:pt x="44348" y="43384"/>
                  </a:moveTo>
                  <a:cubicBezTo>
                    <a:pt x="38244" y="43384"/>
                    <a:pt x="15266" y="43384"/>
                    <a:pt x="15266" y="59774"/>
                  </a:cubicBezTo>
                  <a:cubicBezTo>
                    <a:pt x="15266" y="64920"/>
                    <a:pt x="18478" y="73753"/>
                    <a:pt x="31977" y="73753"/>
                  </a:cubicBezTo>
                  <a:cubicBezTo>
                    <a:pt x="39688" y="73753"/>
                    <a:pt x="45475" y="70701"/>
                    <a:pt x="49168" y="65074"/>
                  </a:cubicBezTo>
                  <a:cubicBezTo>
                    <a:pt x="52546" y="59614"/>
                    <a:pt x="52703" y="55114"/>
                    <a:pt x="53026" y="43865"/>
                  </a:cubicBezTo>
                  <a:cubicBezTo>
                    <a:pt x="50297" y="43544"/>
                    <a:pt x="48044" y="43384"/>
                    <a:pt x="44348" y="43384"/>
                  </a:cubicBezTo>
                  <a:lnTo>
                    <a:pt x="44348" y="43384"/>
                  </a:lnTo>
                  <a:close/>
                  <a:moveTo>
                    <a:pt x="54794" y="83072"/>
                  </a:moveTo>
                  <a:cubicBezTo>
                    <a:pt x="53670" y="79056"/>
                    <a:pt x="53347" y="75197"/>
                    <a:pt x="53347" y="71018"/>
                  </a:cubicBezTo>
                  <a:cubicBezTo>
                    <a:pt x="46116" y="84357"/>
                    <a:pt x="35189" y="85644"/>
                    <a:pt x="28441" y="85644"/>
                  </a:cubicBezTo>
                  <a:cubicBezTo>
                    <a:pt x="9963" y="85644"/>
                    <a:pt x="0" y="75197"/>
                    <a:pt x="0" y="61862"/>
                  </a:cubicBezTo>
                  <a:cubicBezTo>
                    <a:pt x="0" y="55435"/>
                    <a:pt x="2251" y="45152"/>
                    <a:pt x="14139" y="38241"/>
                  </a:cubicBezTo>
                  <a:cubicBezTo>
                    <a:pt x="22818" y="33418"/>
                    <a:pt x="35672" y="32940"/>
                    <a:pt x="42100" y="32940"/>
                  </a:cubicBezTo>
                  <a:cubicBezTo>
                    <a:pt x="45955" y="32940"/>
                    <a:pt x="48367" y="33101"/>
                    <a:pt x="53026" y="33421"/>
                  </a:cubicBezTo>
                  <a:cubicBezTo>
                    <a:pt x="53026" y="23464"/>
                    <a:pt x="53026" y="19124"/>
                    <a:pt x="50132" y="15586"/>
                  </a:cubicBezTo>
                  <a:cubicBezTo>
                    <a:pt x="47080" y="11568"/>
                    <a:pt x="40492" y="10283"/>
                    <a:pt x="36153" y="10283"/>
                  </a:cubicBezTo>
                  <a:cubicBezTo>
                    <a:pt x="20890" y="10283"/>
                    <a:pt x="20086" y="20727"/>
                    <a:pt x="19926" y="23942"/>
                  </a:cubicBezTo>
                  <a:lnTo>
                    <a:pt x="4820" y="23942"/>
                  </a:lnTo>
                  <a:cubicBezTo>
                    <a:pt x="5303" y="19765"/>
                    <a:pt x="5784" y="14139"/>
                    <a:pt x="10443" y="8676"/>
                  </a:cubicBezTo>
                  <a:cubicBezTo>
                    <a:pt x="16550" y="1928"/>
                    <a:pt x="27960" y="0"/>
                    <a:pt x="36476" y="0"/>
                  </a:cubicBezTo>
                  <a:cubicBezTo>
                    <a:pt x="48209" y="0"/>
                    <a:pt x="60738" y="3696"/>
                    <a:pt x="65077" y="11888"/>
                  </a:cubicBezTo>
                  <a:cubicBezTo>
                    <a:pt x="67649" y="16711"/>
                    <a:pt x="67809" y="20566"/>
                    <a:pt x="67809" y="24262"/>
                  </a:cubicBezTo>
                  <a:lnTo>
                    <a:pt x="67165" y="62826"/>
                  </a:lnTo>
                  <a:cubicBezTo>
                    <a:pt x="67165" y="64108"/>
                    <a:pt x="67328" y="74880"/>
                    <a:pt x="68450" y="83072"/>
                  </a:cubicBezTo>
                  <a:lnTo>
                    <a:pt x="54794" y="83072"/>
                  </a:lnTo>
                  <a:lnTo>
                    <a:pt x="54794" y="83072"/>
                  </a:lnTo>
                  <a:close/>
                </a:path>
              </a:pathLst>
            </a:custGeom>
            <a:solidFill>
              <a:schemeClr val="tx1">
                <a:lumMod val="65000"/>
                <a:lumOff val="35000"/>
              </a:schemeClr>
            </a:solidFill>
            <a:ln w="2669" cap="flat">
              <a:noFill/>
              <a:prstDash val="solid"/>
              <a:miter/>
            </a:ln>
          </p:spPr>
          <p:txBody>
            <a:bodyPr rtlCol="0" anchor="ctr"/>
            <a:lstStyle/>
            <a:p>
              <a:endParaRPr lang="pt-BR" sz="12527"/>
            </a:p>
          </p:txBody>
        </p:sp>
        <p:sp>
          <p:nvSpPr>
            <p:cNvPr id="1392" name="Forma Livre: Forma 1391">
              <a:extLst>
                <a:ext uri="{FF2B5EF4-FFF2-40B4-BE49-F238E27FC236}">
                  <a16:creationId xmlns:a16="http://schemas.microsoft.com/office/drawing/2014/main" id="{D5CC54CB-FE2E-41D9-CBB5-36DCD027134D}"/>
                </a:ext>
              </a:extLst>
            </p:cNvPr>
            <p:cNvSpPr/>
            <p:nvPr/>
          </p:nvSpPr>
          <p:spPr>
            <a:xfrm>
              <a:off x="4635979" y="1230481"/>
              <a:ext cx="77288" cy="117459"/>
            </a:xfrm>
            <a:custGeom>
              <a:avLst/>
              <a:gdLst>
                <a:gd name="connsiteX0" fmla="*/ 55918 w 77288"/>
                <a:gd name="connsiteY0" fmla="*/ 51902 h 117459"/>
                <a:gd name="connsiteX1" fmla="*/ 38246 w 77288"/>
                <a:gd name="connsiteY1" fmla="*/ 43707 h 117459"/>
                <a:gd name="connsiteX2" fmla="*/ 16070 w 77288"/>
                <a:gd name="connsiteY2" fmla="*/ 76004 h 117459"/>
                <a:gd name="connsiteX3" fmla="*/ 38246 w 77288"/>
                <a:gd name="connsiteY3" fmla="*/ 106859 h 117459"/>
                <a:gd name="connsiteX4" fmla="*/ 62025 w 77288"/>
                <a:gd name="connsiteY4" fmla="*/ 74399 h 117459"/>
                <a:gd name="connsiteX5" fmla="*/ 55918 w 77288"/>
                <a:gd name="connsiteY5" fmla="*/ 51902 h 117459"/>
                <a:gd name="connsiteX6" fmla="*/ 55918 w 77288"/>
                <a:gd name="connsiteY6" fmla="*/ 51902 h 117459"/>
                <a:gd name="connsiteX7" fmla="*/ 61542 w 77288"/>
                <a:gd name="connsiteY7" fmla="*/ 0 h 117459"/>
                <a:gd name="connsiteX8" fmla="*/ 76647 w 77288"/>
                <a:gd name="connsiteY8" fmla="*/ 0 h 117459"/>
                <a:gd name="connsiteX9" fmla="*/ 76647 w 77288"/>
                <a:gd name="connsiteY9" fmla="*/ 102998 h 117459"/>
                <a:gd name="connsiteX10" fmla="*/ 77288 w 77288"/>
                <a:gd name="connsiteY10" fmla="*/ 115852 h 117459"/>
                <a:gd name="connsiteX11" fmla="*/ 62185 w 77288"/>
                <a:gd name="connsiteY11" fmla="*/ 115852 h 117459"/>
                <a:gd name="connsiteX12" fmla="*/ 61862 w 77288"/>
                <a:gd name="connsiteY12" fmla="*/ 102998 h 117459"/>
                <a:gd name="connsiteX13" fmla="*/ 54634 w 77288"/>
                <a:gd name="connsiteY13" fmla="*/ 111513 h 117459"/>
                <a:gd name="connsiteX14" fmla="*/ 34708 w 77288"/>
                <a:gd name="connsiteY14" fmla="*/ 117460 h 117459"/>
                <a:gd name="connsiteX15" fmla="*/ 0 w 77288"/>
                <a:gd name="connsiteY15" fmla="*/ 76487 h 117459"/>
                <a:gd name="connsiteX16" fmla="*/ 36476 w 77288"/>
                <a:gd name="connsiteY16" fmla="*/ 32457 h 117459"/>
                <a:gd name="connsiteX17" fmla="*/ 61542 w 77288"/>
                <a:gd name="connsiteY17" fmla="*/ 46113 h 117459"/>
                <a:gd name="connsiteX18" fmla="*/ 61542 w 77288"/>
                <a:gd name="connsiteY18" fmla="*/ 0 h 117459"/>
                <a:gd name="connsiteX19" fmla="*/ 61542 w 77288"/>
                <a:gd name="connsiteY19" fmla="*/ 0 h 11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288" h="117459">
                  <a:moveTo>
                    <a:pt x="55918" y="51902"/>
                  </a:moveTo>
                  <a:cubicBezTo>
                    <a:pt x="52706" y="47723"/>
                    <a:pt x="46759" y="43707"/>
                    <a:pt x="38246" y="43707"/>
                  </a:cubicBezTo>
                  <a:cubicBezTo>
                    <a:pt x="16070" y="43707"/>
                    <a:pt x="16070" y="70540"/>
                    <a:pt x="16070" y="76004"/>
                  </a:cubicBezTo>
                  <a:cubicBezTo>
                    <a:pt x="16070" y="90303"/>
                    <a:pt x="19768" y="106859"/>
                    <a:pt x="38246" y="106859"/>
                  </a:cubicBezTo>
                  <a:cubicBezTo>
                    <a:pt x="62025" y="106859"/>
                    <a:pt x="62025" y="80663"/>
                    <a:pt x="62025" y="74399"/>
                  </a:cubicBezTo>
                  <a:cubicBezTo>
                    <a:pt x="62025" y="62666"/>
                    <a:pt x="59293" y="56241"/>
                    <a:pt x="55918" y="51902"/>
                  </a:cubicBezTo>
                  <a:lnTo>
                    <a:pt x="55918" y="51902"/>
                  </a:lnTo>
                  <a:close/>
                  <a:moveTo>
                    <a:pt x="61542" y="0"/>
                  </a:moveTo>
                  <a:lnTo>
                    <a:pt x="76647" y="0"/>
                  </a:lnTo>
                  <a:lnTo>
                    <a:pt x="76647" y="102998"/>
                  </a:lnTo>
                  <a:cubicBezTo>
                    <a:pt x="76647" y="104765"/>
                    <a:pt x="76968" y="111676"/>
                    <a:pt x="77288" y="115852"/>
                  </a:cubicBezTo>
                  <a:lnTo>
                    <a:pt x="62185" y="115852"/>
                  </a:lnTo>
                  <a:lnTo>
                    <a:pt x="61862" y="102998"/>
                  </a:lnTo>
                  <a:cubicBezTo>
                    <a:pt x="60578" y="105249"/>
                    <a:pt x="58807" y="108619"/>
                    <a:pt x="54634" y="111513"/>
                  </a:cubicBezTo>
                  <a:cubicBezTo>
                    <a:pt x="48044" y="116012"/>
                    <a:pt x="40172" y="117460"/>
                    <a:pt x="34708" y="117460"/>
                  </a:cubicBezTo>
                  <a:cubicBezTo>
                    <a:pt x="23942" y="117460"/>
                    <a:pt x="0" y="111839"/>
                    <a:pt x="0" y="76487"/>
                  </a:cubicBezTo>
                  <a:cubicBezTo>
                    <a:pt x="0" y="45795"/>
                    <a:pt x="17514" y="32457"/>
                    <a:pt x="36476" y="32457"/>
                  </a:cubicBezTo>
                  <a:cubicBezTo>
                    <a:pt x="53830" y="32457"/>
                    <a:pt x="59614" y="42746"/>
                    <a:pt x="61542" y="46113"/>
                  </a:cubicBezTo>
                  <a:lnTo>
                    <a:pt x="61542" y="0"/>
                  </a:lnTo>
                  <a:lnTo>
                    <a:pt x="61542" y="0"/>
                  </a:lnTo>
                  <a:close/>
                </a:path>
              </a:pathLst>
            </a:custGeom>
            <a:solidFill>
              <a:schemeClr val="tx1">
                <a:lumMod val="65000"/>
                <a:lumOff val="35000"/>
              </a:schemeClr>
            </a:solidFill>
            <a:ln w="2669" cap="flat">
              <a:noFill/>
              <a:prstDash val="solid"/>
              <a:miter/>
            </a:ln>
          </p:spPr>
          <p:txBody>
            <a:bodyPr rtlCol="0" anchor="ctr"/>
            <a:lstStyle/>
            <a:p>
              <a:endParaRPr lang="pt-BR" sz="12527"/>
            </a:p>
          </p:txBody>
        </p:sp>
        <p:sp>
          <p:nvSpPr>
            <p:cNvPr id="1393" name="Forma Livre: Forma 1392">
              <a:extLst>
                <a:ext uri="{FF2B5EF4-FFF2-40B4-BE49-F238E27FC236}">
                  <a16:creationId xmlns:a16="http://schemas.microsoft.com/office/drawing/2014/main" id="{5AE7CEF0-5A42-24C9-5D36-A7DA67544200}"/>
                </a:ext>
              </a:extLst>
            </p:cNvPr>
            <p:cNvSpPr/>
            <p:nvPr/>
          </p:nvSpPr>
          <p:spPr>
            <a:xfrm>
              <a:off x="4731604" y="1263579"/>
              <a:ext cx="73022" cy="85162"/>
            </a:xfrm>
            <a:custGeom>
              <a:avLst/>
              <a:gdLst>
                <a:gd name="connsiteX0" fmla="*/ 57526 w 73022"/>
                <a:gd name="connsiteY0" fmla="*/ 34551 h 85162"/>
                <a:gd name="connsiteX1" fmla="*/ 37600 w 73022"/>
                <a:gd name="connsiteY1" fmla="*/ 10769 h 85162"/>
                <a:gd name="connsiteX2" fmla="*/ 15586 w 73022"/>
                <a:gd name="connsiteY2" fmla="*/ 34551 h 85162"/>
                <a:gd name="connsiteX3" fmla="*/ 57526 w 73022"/>
                <a:gd name="connsiteY3" fmla="*/ 34551 h 85162"/>
                <a:gd name="connsiteX4" fmla="*/ 57526 w 73022"/>
                <a:gd name="connsiteY4" fmla="*/ 34551 h 85162"/>
                <a:gd name="connsiteX5" fmla="*/ 14946 w 73022"/>
                <a:gd name="connsiteY5" fmla="*/ 45157 h 85162"/>
                <a:gd name="connsiteX6" fmla="*/ 38083 w 73022"/>
                <a:gd name="connsiteY6" fmla="*/ 74239 h 85162"/>
                <a:gd name="connsiteX7" fmla="*/ 57045 w 73022"/>
                <a:gd name="connsiteY7" fmla="*/ 57528 h 85162"/>
                <a:gd name="connsiteX8" fmla="*/ 72148 w 73022"/>
                <a:gd name="connsiteY8" fmla="*/ 57528 h 85162"/>
                <a:gd name="connsiteX9" fmla="*/ 65240 w 73022"/>
                <a:gd name="connsiteY9" fmla="*/ 74399 h 85162"/>
                <a:gd name="connsiteX10" fmla="*/ 37440 w 73022"/>
                <a:gd name="connsiteY10" fmla="*/ 85163 h 85162"/>
                <a:gd name="connsiteX11" fmla="*/ 0 w 73022"/>
                <a:gd name="connsiteY11" fmla="*/ 43867 h 85162"/>
                <a:gd name="connsiteX12" fmla="*/ 15907 w 73022"/>
                <a:gd name="connsiteY12" fmla="*/ 5947 h 85162"/>
                <a:gd name="connsiteX13" fmla="*/ 37921 w 73022"/>
                <a:gd name="connsiteY13" fmla="*/ 0 h 85162"/>
                <a:gd name="connsiteX14" fmla="*/ 72949 w 73022"/>
                <a:gd name="connsiteY14" fmla="*/ 45154 h 85162"/>
                <a:gd name="connsiteX15" fmla="*/ 14946 w 73022"/>
                <a:gd name="connsiteY15" fmla="*/ 45154 h 85162"/>
                <a:gd name="connsiteX16" fmla="*/ 14946 w 73022"/>
                <a:gd name="connsiteY16" fmla="*/ 45157 h 8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022" h="85162">
                  <a:moveTo>
                    <a:pt x="57526" y="34551"/>
                  </a:moveTo>
                  <a:cubicBezTo>
                    <a:pt x="57689" y="26839"/>
                    <a:pt x="56244" y="10769"/>
                    <a:pt x="37600" y="10769"/>
                  </a:cubicBezTo>
                  <a:cubicBezTo>
                    <a:pt x="27800" y="10769"/>
                    <a:pt x="15909" y="16716"/>
                    <a:pt x="15586" y="34551"/>
                  </a:cubicBezTo>
                  <a:lnTo>
                    <a:pt x="57526" y="34551"/>
                  </a:lnTo>
                  <a:lnTo>
                    <a:pt x="57526" y="34551"/>
                  </a:lnTo>
                  <a:close/>
                  <a:moveTo>
                    <a:pt x="14946" y="45157"/>
                  </a:moveTo>
                  <a:cubicBezTo>
                    <a:pt x="14622" y="61862"/>
                    <a:pt x="21533" y="74239"/>
                    <a:pt x="38083" y="74239"/>
                  </a:cubicBezTo>
                  <a:cubicBezTo>
                    <a:pt x="47883" y="74239"/>
                    <a:pt x="55758" y="69096"/>
                    <a:pt x="57045" y="57528"/>
                  </a:cubicBezTo>
                  <a:lnTo>
                    <a:pt x="72148" y="57528"/>
                  </a:lnTo>
                  <a:cubicBezTo>
                    <a:pt x="71667" y="61544"/>
                    <a:pt x="71024" y="68132"/>
                    <a:pt x="65240" y="74399"/>
                  </a:cubicBezTo>
                  <a:cubicBezTo>
                    <a:pt x="61705" y="78415"/>
                    <a:pt x="53670" y="85163"/>
                    <a:pt x="37440" y="85163"/>
                  </a:cubicBezTo>
                  <a:cubicBezTo>
                    <a:pt x="12054" y="85163"/>
                    <a:pt x="0" y="69419"/>
                    <a:pt x="0" y="43867"/>
                  </a:cubicBezTo>
                  <a:cubicBezTo>
                    <a:pt x="0" y="27960"/>
                    <a:pt x="3212" y="14780"/>
                    <a:pt x="15907" y="5947"/>
                  </a:cubicBezTo>
                  <a:cubicBezTo>
                    <a:pt x="23621" y="483"/>
                    <a:pt x="33261" y="0"/>
                    <a:pt x="37921" y="0"/>
                  </a:cubicBezTo>
                  <a:cubicBezTo>
                    <a:pt x="74073" y="0"/>
                    <a:pt x="73270" y="31976"/>
                    <a:pt x="72949" y="45154"/>
                  </a:cubicBezTo>
                  <a:lnTo>
                    <a:pt x="14946" y="45154"/>
                  </a:lnTo>
                  <a:lnTo>
                    <a:pt x="14946" y="45157"/>
                  </a:lnTo>
                  <a:close/>
                </a:path>
              </a:pathLst>
            </a:custGeom>
            <a:solidFill>
              <a:schemeClr val="tx1">
                <a:lumMod val="65000"/>
                <a:lumOff val="35000"/>
              </a:schemeClr>
            </a:solidFill>
            <a:ln w="2669" cap="flat">
              <a:noFill/>
              <a:prstDash val="solid"/>
              <a:miter/>
            </a:ln>
          </p:spPr>
          <p:txBody>
            <a:bodyPr rtlCol="0" anchor="ctr"/>
            <a:lstStyle/>
            <a:p>
              <a:endParaRPr lang="pt-BR" sz="12527"/>
            </a:p>
          </p:txBody>
        </p:sp>
        <p:sp>
          <p:nvSpPr>
            <p:cNvPr id="1394" name="Forma Livre: Forma 1393">
              <a:extLst>
                <a:ext uri="{FF2B5EF4-FFF2-40B4-BE49-F238E27FC236}">
                  <a16:creationId xmlns:a16="http://schemas.microsoft.com/office/drawing/2014/main" id="{3851573F-5DC8-7445-A2EB-B4190E7BEE24}"/>
                </a:ext>
              </a:extLst>
            </p:cNvPr>
            <p:cNvSpPr/>
            <p:nvPr/>
          </p:nvSpPr>
          <p:spPr>
            <a:xfrm>
              <a:off x="4865761" y="1230481"/>
              <a:ext cx="77291" cy="117459"/>
            </a:xfrm>
            <a:custGeom>
              <a:avLst/>
              <a:gdLst>
                <a:gd name="connsiteX0" fmla="*/ 55915 w 77291"/>
                <a:gd name="connsiteY0" fmla="*/ 51902 h 117459"/>
                <a:gd name="connsiteX1" fmla="*/ 38241 w 77291"/>
                <a:gd name="connsiteY1" fmla="*/ 43707 h 117459"/>
                <a:gd name="connsiteX2" fmla="*/ 16067 w 77291"/>
                <a:gd name="connsiteY2" fmla="*/ 76004 h 117459"/>
                <a:gd name="connsiteX3" fmla="*/ 38241 w 77291"/>
                <a:gd name="connsiteY3" fmla="*/ 106859 h 117459"/>
                <a:gd name="connsiteX4" fmla="*/ 62022 w 77291"/>
                <a:gd name="connsiteY4" fmla="*/ 74399 h 117459"/>
                <a:gd name="connsiteX5" fmla="*/ 55915 w 77291"/>
                <a:gd name="connsiteY5" fmla="*/ 51902 h 117459"/>
                <a:gd name="connsiteX6" fmla="*/ 55915 w 77291"/>
                <a:gd name="connsiteY6" fmla="*/ 51902 h 117459"/>
                <a:gd name="connsiteX7" fmla="*/ 61542 w 77291"/>
                <a:gd name="connsiteY7" fmla="*/ 0 h 117459"/>
                <a:gd name="connsiteX8" fmla="*/ 76648 w 77291"/>
                <a:gd name="connsiteY8" fmla="*/ 0 h 117459"/>
                <a:gd name="connsiteX9" fmla="*/ 76648 w 77291"/>
                <a:gd name="connsiteY9" fmla="*/ 102998 h 117459"/>
                <a:gd name="connsiteX10" fmla="*/ 77291 w 77291"/>
                <a:gd name="connsiteY10" fmla="*/ 115852 h 117459"/>
                <a:gd name="connsiteX11" fmla="*/ 62185 w 77291"/>
                <a:gd name="connsiteY11" fmla="*/ 115852 h 117459"/>
                <a:gd name="connsiteX12" fmla="*/ 61865 w 77291"/>
                <a:gd name="connsiteY12" fmla="*/ 102998 h 117459"/>
                <a:gd name="connsiteX13" fmla="*/ 54634 w 77291"/>
                <a:gd name="connsiteY13" fmla="*/ 111513 h 117459"/>
                <a:gd name="connsiteX14" fmla="*/ 34708 w 77291"/>
                <a:gd name="connsiteY14" fmla="*/ 117460 h 117459"/>
                <a:gd name="connsiteX15" fmla="*/ 0 w 77291"/>
                <a:gd name="connsiteY15" fmla="*/ 76487 h 117459"/>
                <a:gd name="connsiteX16" fmla="*/ 36476 w 77291"/>
                <a:gd name="connsiteY16" fmla="*/ 32457 h 117459"/>
                <a:gd name="connsiteX17" fmla="*/ 61542 w 77291"/>
                <a:gd name="connsiteY17" fmla="*/ 46113 h 117459"/>
                <a:gd name="connsiteX18" fmla="*/ 61542 w 77291"/>
                <a:gd name="connsiteY18" fmla="*/ 0 h 117459"/>
                <a:gd name="connsiteX19" fmla="*/ 61542 w 77291"/>
                <a:gd name="connsiteY19" fmla="*/ 0 h 11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291" h="117459">
                  <a:moveTo>
                    <a:pt x="55915" y="51902"/>
                  </a:moveTo>
                  <a:cubicBezTo>
                    <a:pt x="52706" y="47723"/>
                    <a:pt x="46759" y="43707"/>
                    <a:pt x="38241" y="43707"/>
                  </a:cubicBezTo>
                  <a:cubicBezTo>
                    <a:pt x="16067" y="43707"/>
                    <a:pt x="16067" y="70540"/>
                    <a:pt x="16067" y="76004"/>
                  </a:cubicBezTo>
                  <a:cubicBezTo>
                    <a:pt x="16067" y="90303"/>
                    <a:pt x="19763" y="106859"/>
                    <a:pt x="38241" y="106859"/>
                  </a:cubicBezTo>
                  <a:cubicBezTo>
                    <a:pt x="62022" y="106859"/>
                    <a:pt x="62022" y="80663"/>
                    <a:pt x="62022" y="74399"/>
                  </a:cubicBezTo>
                  <a:cubicBezTo>
                    <a:pt x="62022" y="62666"/>
                    <a:pt x="59293" y="56241"/>
                    <a:pt x="55915" y="51902"/>
                  </a:cubicBezTo>
                  <a:lnTo>
                    <a:pt x="55915" y="51902"/>
                  </a:lnTo>
                  <a:close/>
                  <a:moveTo>
                    <a:pt x="61542" y="0"/>
                  </a:moveTo>
                  <a:lnTo>
                    <a:pt x="76648" y="0"/>
                  </a:lnTo>
                  <a:lnTo>
                    <a:pt x="76648" y="102998"/>
                  </a:lnTo>
                  <a:cubicBezTo>
                    <a:pt x="76648" y="104765"/>
                    <a:pt x="76968" y="111676"/>
                    <a:pt x="77291" y="115852"/>
                  </a:cubicBezTo>
                  <a:lnTo>
                    <a:pt x="62185" y="115852"/>
                  </a:lnTo>
                  <a:lnTo>
                    <a:pt x="61865" y="102998"/>
                  </a:lnTo>
                  <a:cubicBezTo>
                    <a:pt x="60580" y="105249"/>
                    <a:pt x="58810" y="108619"/>
                    <a:pt x="54634" y="111513"/>
                  </a:cubicBezTo>
                  <a:cubicBezTo>
                    <a:pt x="48044" y="116012"/>
                    <a:pt x="40172" y="117460"/>
                    <a:pt x="34708" y="117460"/>
                  </a:cubicBezTo>
                  <a:cubicBezTo>
                    <a:pt x="23944" y="117460"/>
                    <a:pt x="0" y="111839"/>
                    <a:pt x="0" y="76487"/>
                  </a:cubicBezTo>
                  <a:cubicBezTo>
                    <a:pt x="0" y="45795"/>
                    <a:pt x="17517" y="32457"/>
                    <a:pt x="36476" y="32457"/>
                  </a:cubicBezTo>
                  <a:cubicBezTo>
                    <a:pt x="53830" y="32457"/>
                    <a:pt x="59611" y="42746"/>
                    <a:pt x="61542" y="46113"/>
                  </a:cubicBezTo>
                  <a:lnTo>
                    <a:pt x="61542" y="0"/>
                  </a:lnTo>
                  <a:lnTo>
                    <a:pt x="61542" y="0"/>
                  </a:lnTo>
                  <a:close/>
                </a:path>
              </a:pathLst>
            </a:custGeom>
            <a:solidFill>
              <a:schemeClr val="tx1">
                <a:lumMod val="65000"/>
                <a:lumOff val="35000"/>
              </a:schemeClr>
            </a:solidFill>
            <a:ln w="2669" cap="flat">
              <a:noFill/>
              <a:prstDash val="solid"/>
              <a:miter/>
            </a:ln>
          </p:spPr>
          <p:txBody>
            <a:bodyPr rtlCol="0" anchor="ctr"/>
            <a:lstStyle/>
            <a:p>
              <a:endParaRPr lang="pt-BR" sz="12527"/>
            </a:p>
          </p:txBody>
        </p:sp>
        <p:sp>
          <p:nvSpPr>
            <p:cNvPr id="1395" name="Forma Livre: Forma 1394">
              <a:extLst>
                <a:ext uri="{FF2B5EF4-FFF2-40B4-BE49-F238E27FC236}">
                  <a16:creationId xmlns:a16="http://schemas.microsoft.com/office/drawing/2014/main" id="{908F8C94-C690-7B1D-076C-528C3CB2ACEF}"/>
                </a:ext>
              </a:extLst>
            </p:cNvPr>
            <p:cNvSpPr/>
            <p:nvPr/>
          </p:nvSpPr>
          <p:spPr>
            <a:xfrm>
              <a:off x="4961386" y="1263579"/>
              <a:ext cx="73022" cy="85162"/>
            </a:xfrm>
            <a:custGeom>
              <a:avLst/>
              <a:gdLst>
                <a:gd name="connsiteX0" fmla="*/ 57526 w 73022"/>
                <a:gd name="connsiteY0" fmla="*/ 34551 h 85162"/>
                <a:gd name="connsiteX1" fmla="*/ 37600 w 73022"/>
                <a:gd name="connsiteY1" fmla="*/ 10769 h 85162"/>
                <a:gd name="connsiteX2" fmla="*/ 15586 w 73022"/>
                <a:gd name="connsiteY2" fmla="*/ 34551 h 85162"/>
                <a:gd name="connsiteX3" fmla="*/ 57526 w 73022"/>
                <a:gd name="connsiteY3" fmla="*/ 34551 h 85162"/>
                <a:gd name="connsiteX4" fmla="*/ 57526 w 73022"/>
                <a:gd name="connsiteY4" fmla="*/ 34551 h 85162"/>
                <a:gd name="connsiteX5" fmla="*/ 14943 w 73022"/>
                <a:gd name="connsiteY5" fmla="*/ 45157 h 85162"/>
                <a:gd name="connsiteX6" fmla="*/ 38081 w 73022"/>
                <a:gd name="connsiteY6" fmla="*/ 74239 h 85162"/>
                <a:gd name="connsiteX7" fmla="*/ 57045 w 73022"/>
                <a:gd name="connsiteY7" fmla="*/ 57528 h 85162"/>
                <a:gd name="connsiteX8" fmla="*/ 72148 w 73022"/>
                <a:gd name="connsiteY8" fmla="*/ 57528 h 85162"/>
                <a:gd name="connsiteX9" fmla="*/ 65237 w 73022"/>
                <a:gd name="connsiteY9" fmla="*/ 74399 h 85162"/>
                <a:gd name="connsiteX10" fmla="*/ 37440 w 73022"/>
                <a:gd name="connsiteY10" fmla="*/ 85163 h 85162"/>
                <a:gd name="connsiteX11" fmla="*/ 0 w 73022"/>
                <a:gd name="connsiteY11" fmla="*/ 43867 h 85162"/>
                <a:gd name="connsiteX12" fmla="*/ 15907 w 73022"/>
                <a:gd name="connsiteY12" fmla="*/ 5947 h 85162"/>
                <a:gd name="connsiteX13" fmla="*/ 37923 w 73022"/>
                <a:gd name="connsiteY13" fmla="*/ 0 h 85162"/>
                <a:gd name="connsiteX14" fmla="*/ 72949 w 73022"/>
                <a:gd name="connsiteY14" fmla="*/ 45154 h 85162"/>
                <a:gd name="connsiteX15" fmla="*/ 14943 w 73022"/>
                <a:gd name="connsiteY15" fmla="*/ 45154 h 85162"/>
                <a:gd name="connsiteX16" fmla="*/ 14943 w 73022"/>
                <a:gd name="connsiteY16" fmla="*/ 45157 h 8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022" h="85162">
                  <a:moveTo>
                    <a:pt x="57526" y="34551"/>
                  </a:moveTo>
                  <a:cubicBezTo>
                    <a:pt x="57686" y="26839"/>
                    <a:pt x="56241" y="10769"/>
                    <a:pt x="37600" y="10769"/>
                  </a:cubicBezTo>
                  <a:cubicBezTo>
                    <a:pt x="27797" y="10769"/>
                    <a:pt x="15907" y="16716"/>
                    <a:pt x="15586" y="34551"/>
                  </a:cubicBezTo>
                  <a:lnTo>
                    <a:pt x="57526" y="34551"/>
                  </a:lnTo>
                  <a:lnTo>
                    <a:pt x="57526" y="34551"/>
                  </a:lnTo>
                  <a:close/>
                  <a:moveTo>
                    <a:pt x="14943" y="45157"/>
                  </a:moveTo>
                  <a:cubicBezTo>
                    <a:pt x="14625" y="61862"/>
                    <a:pt x="21530" y="74239"/>
                    <a:pt x="38081" y="74239"/>
                  </a:cubicBezTo>
                  <a:cubicBezTo>
                    <a:pt x="47883" y="74239"/>
                    <a:pt x="55758" y="69096"/>
                    <a:pt x="57045" y="57528"/>
                  </a:cubicBezTo>
                  <a:lnTo>
                    <a:pt x="72148" y="57528"/>
                  </a:lnTo>
                  <a:cubicBezTo>
                    <a:pt x="71665" y="61544"/>
                    <a:pt x="71021" y="68132"/>
                    <a:pt x="65237" y="74399"/>
                  </a:cubicBezTo>
                  <a:cubicBezTo>
                    <a:pt x="61705" y="78415"/>
                    <a:pt x="53670" y="85163"/>
                    <a:pt x="37440" y="85163"/>
                  </a:cubicBezTo>
                  <a:cubicBezTo>
                    <a:pt x="12054" y="85163"/>
                    <a:pt x="0" y="69419"/>
                    <a:pt x="0" y="43867"/>
                  </a:cubicBezTo>
                  <a:cubicBezTo>
                    <a:pt x="0" y="27960"/>
                    <a:pt x="3212" y="14780"/>
                    <a:pt x="15907" y="5947"/>
                  </a:cubicBezTo>
                  <a:cubicBezTo>
                    <a:pt x="23621" y="483"/>
                    <a:pt x="33261" y="0"/>
                    <a:pt x="37923" y="0"/>
                  </a:cubicBezTo>
                  <a:cubicBezTo>
                    <a:pt x="74076" y="0"/>
                    <a:pt x="73269" y="31976"/>
                    <a:pt x="72949" y="45154"/>
                  </a:cubicBezTo>
                  <a:lnTo>
                    <a:pt x="14943" y="45154"/>
                  </a:lnTo>
                  <a:lnTo>
                    <a:pt x="14943" y="45157"/>
                  </a:lnTo>
                  <a:close/>
                </a:path>
              </a:pathLst>
            </a:custGeom>
            <a:solidFill>
              <a:schemeClr val="tx1">
                <a:lumMod val="65000"/>
                <a:lumOff val="35000"/>
              </a:schemeClr>
            </a:solidFill>
            <a:ln w="2669" cap="flat">
              <a:noFill/>
              <a:prstDash val="solid"/>
              <a:miter/>
            </a:ln>
          </p:spPr>
          <p:txBody>
            <a:bodyPr rtlCol="0" anchor="ctr"/>
            <a:lstStyle/>
            <a:p>
              <a:endParaRPr lang="pt-BR" sz="12527"/>
            </a:p>
          </p:txBody>
        </p:sp>
        <p:sp>
          <p:nvSpPr>
            <p:cNvPr id="1396" name="Forma Livre: Forma 1395">
              <a:extLst>
                <a:ext uri="{FF2B5EF4-FFF2-40B4-BE49-F238E27FC236}">
                  <a16:creationId xmlns:a16="http://schemas.microsoft.com/office/drawing/2014/main" id="{7100AEC1-1A03-FCBC-3F41-8C8D25E51C04}"/>
                </a:ext>
              </a:extLst>
            </p:cNvPr>
            <p:cNvSpPr/>
            <p:nvPr/>
          </p:nvSpPr>
          <p:spPr>
            <a:xfrm>
              <a:off x="5096024" y="1228067"/>
              <a:ext cx="88538" cy="120989"/>
            </a:xfrm>
            <a:custGeom>
              <a:avLst/>
              <a:gdLst>
                <a:gd name="connsiteX0" fmla="*/ 16711 w 88538"/>
                <a:gd name="connsiteY0" fmla="*/ 84362 h 120989"/>
                <a:gd name="connsiteX1" fmla="*/ 44671 w 88538"/>
                <a:gd name="connsiteY1" fmla="*/ 107337 h 120989"/>
                <a:gd name="connsiteX2" fmla="*/ 71828 w 88538"/>
                <a:gd name="connsiteY2" fmla="*/ 86610 h 120989"/>
                <a:gd name="connsiteX3" fmla="*/ 45154 w 88538"/>
                <a:gd name="connsiteY3" fmla="*/ 67002 h 120989"/>
                <a:gd name="connsiteX4" fmla="*/ 13661 w 88538"/>
                <a:gd name="connsiteY4" fmla="*/ 56722 h 120989"/>
                <a:gd name="connsiteX5" fmla="*/ 1607 w 88538"/>
                <a:gd name="connsiteY5" fmla="*/ 33904 h 120989"/>
                <a:gd name="connsiteX6" fmla="*/ 45798 w 88538"/>
                <a:gd name="connsiteY6" fmla="*/ 0 h 120989"/>
                <a:gd name="connsiteX7" fmla="*/ 78418 w 88538"/>
                <a:gd name="connsiteY7" fmla="*/ 11407 h 120989"/>
                <a:gd name="connsiteX8" fmla="*/ 85483 w 88538"/>
                <a:gd name="connsiteY8" fmla="*/ 31170 h 120989"/>
                <a:gd name="connsiteX9" fmla="*/ 68773 w 88538"/>
                <a:gd name="connsiteY9" fmla="*/ 31170 h 120989"/>
                <a:gd name="connsiteX10" fmla="*/ 44348 w 88538"/>
                <a:gd name="connsiteY10" fmla="*/ 13496 h 120989"/>
                <a:gd name="connsiteX11" fmla="*/ 18641 w 88538"/>
                <a:gd name="connsiteY11" fmla="*/ 32297 h 120989"/>
                <a:gd name="connsiteX12" fmla="*/ 39528 w 88538"/>
                <a:gd name="connsiteY12" fmla="*/ 49491 h 120989"/>
                <a:gd name="connsiteX13" fmla="*/ 76968 w 88538"/>
                <a:gd name="connsiteY13" fmla="*/ 61699 h 120989"/>
                <a:gd name="connsiteX14" fmla="*/ 88538 w 88538"/>
                <a:gd name="connsiteY14" fmla="*/ 84837 h 120989"/>
                <a:gd name="connsiteX15" fmla="*/ 42743 w 88538"/>
                <a:gd name="connsiteY15" fmla="*/ 120990 h 120989"/>
                <a:gd name="connsiteX16" fmla="*/ 6750 w 88538"/>
                <a:gd name="connsiteY16" fmla="*/ 107812 h 120989"/>
                <a:gd name="connsiteX17" fmla="*/ 0 w 88538"/>
                <a:gd name="connsiteY17" fmla="*/ 84354 h 120989"/>
                <a:gd name="connsiteX18" fmla="*/ 16711 w 88538"/>
                <a:gd name="connsiteY18" fmla="*/ 84354 h 120989"/>
                <a:gd name="connsiteX19" fmla="*/ 16711 w 88538"/>
                <a:gd name="connsiteY19" fmla="*/ 84362 h 12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538" h="120989">
                  <a:moveTo>
                    <a:pt x="16711" y="84362"/>
                  </a:moveTo>
                  <a:cubicBezTo>
                    <a:pt x="17034" y="92399"/>
                    <a:pt x="17998" y="107337"/>
                    <a:pt x="44671" y="107337"/>
                  </a:cubicBezTo>
                  <a:cubicBezTo>
                    <a:pt x="68773" y="107337"/>
                    <a:pt x="71828" y="92397"/>
                    <a:pt x="71828" y="86610"/>
                  </a:cubicBezTo>
                  <a:cubicBezTo>
                    <a:pt x="71828" y="73593"/>
                    <a:pt x="61384" y="71021"/>
                    <a:pt x="45154" y="67002"/>
                  </a:cubicBezTo>
                  <a:cubicBezTo>
                    <a:pt x="27480" y="62669"/>
                    <a:pt x="19608" y="60738"/>
                    <a:pt x="13661" y="56722"/>
                  </a:cubicBezTo>
                  <a:cubicBezTo>
                    <a:pt x="4179" y="50292"/>
                    <a:pt x="1607" y="41619"/>
                    <a:pt x="1607" y="33904"/>
                  </a:cubicBezTo>
                  <a:cubicBezTo>
                    <a:pt x="1607" y="10283"/>
                    <a:pt x="23944" y="0"/>
                    <a:pt x="45798" y="0"/>
                  </a:cubicBezTo>
                  <a:cubicBezTo>
                    <a:pt x="53510" y="0"/>
                    <a:pt x="69099" y="1284"/>
                    <a:pt x="78418" y="11407"/>
                  </a:cubicBezTo>
                  <a:cubicBezTo>
                    <a:pt x="84845" y="18476"/>
                    <a:pt x="85163" y="26353"/>
                    <a:pt x="85483" y="31170"/>
                  </a:cubicBezTo>
                  <a:lnTo>
                    <a:pt x="68773" y="31170"/>
                  </a:lnTo>
                  <a:cubicBezTo>
                    <a:pt x="67972" y="16708"/>
                    <a:pt x="55758" y="13496"/>
                    <a:pt x="44348" y="13496"/>
                  </a:cubicBezTo>
                  <a:cubicBezTo>
                    <a:pt x="28284" y="13496"/>
                    <a:pt x="18641" y="20727"/>
                    <a:pt x="18641" y="32297"/>
                  </a:cubicBezTo>
                  <a:cubicBezTo>
                    <a:pt x="18641" y="42580"/>
                    <a:pt x="25389" y="46116"/>
                    <a:pt x="39528" y="49491"/>
                  </a:cubicBezTo>
                  <a:cubicBezTo>
                    <a:pt x="67168" y="56556"/>
                    <a:pt x="70220" y="57200"/>
                    <a:pt x="76968" y="61699"/>
                  </a:cubicBezTo>
                  <a:cubicBezTo>
                    <a:pt x="87729" y="68765"/>
                    <a:pt x="88538" y="80015"/>
                    <a:pt x="88538" y="84837"/>
                  </a:cubicBezTo>
                  <a:cubicBezTo>
                    <a:pt x="88538" y="105404"/>
                    <a:pt x="72466" y="120990"/>
                    <a:pt x="42743" y="120990"/>
                  </a:cubicBezTo>
                  <a:cubicBezTo>
                    <a:pt x="33904" y="120990"/>
                    <a:pt x="15909" y="119545"/>
                    <a:pt x="6750" y="107812"/>
                  </a:cubicBezTo>
                  <a:cubicBezTo>
                    <a:pt x="158" y="99297"/>
                    <a:pt x="0" y="89980"/>
                    <a:pt x="0" y="84354"/>
                  </a:cubicBezTo>
                  <a:lnTo>
                    <a:pt x="16711" y="84354"/>
                  </a:lnTo>
                  <a:lnTo>
                    <a:pt x="16711" y="84362"/>
                  </a:lnTo>
                  <a:close/>
                </a:path>
              </a:pathLst>
            </a:custGeom>
            <a:solidFill>
              <a:schemeClr val="tx1">
                <a:lumMod val="65000"/>
                <a:lumOff val="35000"/>
              </a:schemeClr>
            </a:solidFill>
            <a:ln w="2669" cap="flat">
              <a:noFill/>
              <a:prstDash val="solid"/>
              <a:miter/>
            </a:ln>
          </p:spPr>
          <p:txBody>
            <a:bodyPr rtlCol="0" anchor="ctr"/>
            <a:lstStyle/>
            <a:p>
              <a:endParaRPr lang="pt-BR" sz="12527"/>
            </a:p>
          </p:txBody>
        </p:sp>
        <p:sp>
          <p:nvSpPr>
            <p:cNvPr id="1397" name="Forma Livre: Forma 1396">
              <a:extLst>
                <a:ext uri="{FF2B5EF4-FFF2-40B4-BE49-F238E27FC236}">
                  <a16:creationId xmlns:a16="http://schemas.microsoft.com/office/drawing/2014/main" id="{74903C9C-D661-1EC7-82AC-DE5A7825C140}"/>
                </a:ext>
              </a:extLst>
            </p:cNvPr>
            <p:cNvSpPr/>
            <p:nvPr/>
          </p:nvSpPr>
          <p:spPr>
            <a:xfrm>
              <a:off x="5199703" y="1230158"/>
              <a:ext cx="68452" cy="118746"/>
            </a:xfrm>
            <a:custGeom>
              <a:avLst/>
              <a:gdLst>
                <a:gd name="connsiteX0" fmla="*/ 44348 w 68452"/>
                <a:gd name="connsiteY0" fmla="*/ 76487 h 118746"/>
                <a:gd name="connsiteX1" fmla="*/ 15263 w 68452"/>
                <a:gd name="connsiteY1" fmla="*/ 92877 h 118746"/>
                <a:gd name="connsiteX2" fmla="*/ 31974 w 68452"/>
                <a:gd name="connsiteY2" fmla="*/ 106856 h 118746"/>
                <a:gd name="connsiteX3" fmla="*/ 49168 w 68452"/>
                <a:gd name="connsiteY3" fmla="*/ 98178 h 118746"/>
                <a:gd name="connsiteX4" fmla="*/ 53024 w 68452"/>
                <a:gd name="connsiteY4" fmla="*/ 76968 h 118746"/>
                <a:gd name="connsiteX5" fmla="*/ 44348 w 68452"/>
                <a:gd name="connsiteY5" fmla="*/ 76487 h 118746"/>
                <a:gd name="connsiteX6" fmla="*/ 44348 w 68452"/>
                <a:gd name="connsiteY6" fmla="*/ 76487 h 118746"/>
                <a:gd name="connsiteX7" fmla="*/ 13496 w 68452"/>
                <a:gd name="connsiteY7" fmla="*/ 17835 h 118746"/>
                <a:gd name="connsiteX8" fmla="*/ 17351 w 68452"/>
                <a:gd name="connsiteY8" fmla="*/ 6590 h 118746"/>
                <a:gd name="connsiteX9" fmla="*/ 27154 w 68452"/>
                <a:gd name="connsiteY9" fmla="*/ 2088 h 118746"/>
                <a:gd name="connsiteX10" fmla="*/ 39528 w 68452"/>
                <a:gd name="connsiteY10" fmla="*/ 4820 h 118746"/>
                <a:gd name="connsiteX11" fmla="*/ 45472 w 68452"/>
                <a:gd name="connsiteY11" fmla="*/ 5941 h 118746"/>
                <a:gd name="connsiteX12" fmla="*/ 51419 w 68452"/>
                <a:gd name="connsiteY12" fmla="*/ 0 h 118746"/>
                <a:gd name="connsiteX13" fmla="*/ 58006 w 68452"/>
                <a:gd name="connsiteY13" fmla="*/ 0 h 118746"/>
                <a:gd name="connsiteX14" fmla="*/ 44511 w 68452"/>
                <a:gd name="connsiteY14" fmla="*/ 16227 h 118746"/>
                <a:gd name="connsiteX15" fmla="*/ 34388 w 68452"/>
                <a:gd name="connsiteY15" fmla="*/ 14139 h 118746"/>
                <a:gd name="connsiteX16" fmla="*/ 26353 w 68452"/>
                <a:gd name="connsiteY16" fmla="*/ 12048 h 118746"/>
                <a:gd name="connsiteX17" fmla="*/ 20246 w 68452"/>
                <a:gd name="connsiteY17" fmla="*/ 17832 h 118746"/>
                <a:gd name="connsiteX18" fmla="*/ 13496 w 68452"/>
                <a:gd name="connsiteY18" fmla="*/ 17832 h 118746"/>
                <a:gd name="connsiteX19" fmla="*/ 13496 w 68452"/>
                <a:gd name="connsiteY19" fmla="*/ 17835 h 118746"/>
                <a:gd name="connsiteX20" fmla="*/ 54791 w 68452"/>
                <a:gd name="connsiteY20" fmla="*/ 116175 h 118746"/>
                <a:gd name="connsiteX21" fmla="*/ 53344 w 68452"/>
                <a:gd name="connsiteY21" fmla="*/ 104122 h 118746"/>
                <a:gd name="connsiteX22" fmla="*/ 28441 w 68452"/>
                <a:gd name="connsiteY22" fmla="*/ 118747 h 118746"/>
                <a:gd name="connsiteX23" fmla="*/ 0 w 68452"/>
                <a:gd name="connsiteY23" fmla="*/ 94965 h 118746"/>
                <a:gd name="connsiteX24" fmla="*/ 14142 w 68452"/>
                <a:gd name="connsiteY24" fmla="*/ 71344 h 118746"/>
                <a:gd name="connsiteX25" fmla="*/ 42099 w 68452"/>
                <a:gd name="connsiteY25" fmla="*/ 66044 h 118746"/>
                <a:gd name="connsiteX26" fmla="*/ 53029 w 68452"/>
                <a:gd name="connsiteY26" fmla="*/ 66524 h 118746"/>
                <a:gd name="connsiteX27" fmla="*/ 50134 w 68452"/>
                <a:gd name="connsiteY27" fmla="*/ 48690 h 118746"/>
                <a:gd name="connsiteX28" fmla="*/ 36158 w 68452"/>
                <a:gd name="connsiteY28" fmla="*/ 43387 h 118746"/>
                <a:gd name="connsiteX29" fmla="*/ 19928 w 68452"/>
                <a:gd name="connsiteY29" fmla="*/ 57045 h 118746"/>
                <a:gd name="connsiteX30" fmla="*/ 4822 w 68452"/>
                <a:gd name="connsiteY30" fmla="*/ 57045 h 118746"/>
                <a:gd name="connsiteX31" fmla="*/ 10449 w 68452"/>
                <a:gd name="connsiteY31" fmla="*/ 41779 h 118746"/>
                <a:gd name="connsiteX32" fmla="*/ 36481 w 68452"/>
                <a:gd name="connsiteY32" fmla="*/ 33103 h 118746"/>
                <a:gd name="connsiteX33" fmla="*/ 65080 w 68452"/>
                <a:gd name="connsiteY33" fmla="*/ 44991 h 118746"/>
                <a:gd name="connsiteX34" fmla="*/ 67812 w 68452"/>
                <a:gd name="connsiteY34" fmla="*/ 57365 h 118746"/>
                <a:gd name="connsiteX35" fmla="*/ 67171 w 68452"/>
                <a:gd name="connsiteY35" fmla="*/ 95929 h 118746"/>
                <a:gd name="connsiteX36" fmla="*/ 68452 w 68452"/>
                <a:gd name="connsiteY36" fmla="*/ 116175 h 118746"/>
                <a:gd name="connsiteX37" fmla="*/ 54791 w 68452"/>
                <a:gd name="connsiteY37" fmla="*/ 116175 h 118746"/>
                <a:gd name="connsiteX38" fmla="*/ 54791 w 68452"/>
                <a:gd name="connsiteY38" fmla="*/ 116175 h 11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8452" h="118746">
                  <a:moveTo>
                    <a:pt x="44348" y="76487"/>
                  </a:moveTo>
                  <a:cubicBezTo>
                    <a:pt x="38244" y="76487"/>
                    <a:pt x="15263" y="76487"/>
                    <a:pt x="15263" y="92877"/>
                  </a:cubicBezTo>
                  <a:cubicBezTo>
                    <a:pt x="15263" y="98023"/>
                    <a:pt x="18476" y="106856"/>
                    <a:pt x="31974" y="106856"/>
                  </a:cubicBezTo>
                  <a:cubicBezTo>
                    <a:pt x="39688" y="106856"/>
                    <a:pt x="45472" y="103804"/>
                    <a:pt x="49168" y="98178"/>
                  </a:cubicBezTo>
                  <a:cubicBezTo>
                    <a:pt x="52540" y="92717"/>
                    <a:pt x="52703" y="88218"/>
                    <a:pt x="53024" y="76968"/>
                  </a:cubicBezTo>
                  <a:cubicBezTo>
                    <a:pt x="50292" y="76647"/>
                    <a:pt x="48046" y="76487"/>
                    <a:pt x="44348" y="76487"/>
                  </a:cubicBezTo>
                  <a:lnTo>
                    <a:pt x="44348" y="76487"/>
                  </a:lnTo>
                  <a:close/>
                  <a:moveTo>
                    <a:pt x="13496" y="17835"/>
                  </a:moveTo>
                  <a:cubicBezTo>
                    <a:pt x="13658" y="13335"/>
                    <a:pt x="15103" y="9322"/>
                    <a:pt x="17351" y="6590"/>
                  </a:cubicBezTo>
                  <a:cubicBezTo>
                    <a:pt x="19760" y="3696"/>
                    <a:pt x="23135" y="2088"/>
                    <a:pt x="27154" y="2088"/>
                  </a:cubicBezTo>
                  <a:cubicBezTo>
                    <a:pt x="29563" y="2088"/>
                    <a:pt x="30689" y="2409"/>
                    <a:pt x="39528" y="4820"/>
                  </a:cubicBezTo>
                  <a:cubicBezTo>
                    <a:pt x="41937" y="5461"/>
                    <a:pt x="43544" y="5941"/>
                    <a:pt x="45472" y="5941"/>
                  </a:cubicBezTo>
                  <a:cubicBezTo>
                    <a:pt x="49328" y="5941"/>
                    <a:pt x="51419" y="3533"/>
                    <a:pt x="51419" y="0"/>
                  </a:cubicBezTo>
                  <a:lnTo>
                    <a:pt x="58006" y="0"/>
                  </a:lnTo>
                  <a:cubicBezTo>
                    <a:pt x="58329" y="12371"/>
                    <a:pt x="50294" y="16227"/>
                    <a:pt x="44511" y="16227"/>
                  </a:cubicBezTo>
                  <a:cubicBezTo>
                    <a:pt x="41619" y="16227"/>
                    <a:pt x="39045" y="15584"/>
                    <a:pt x="34388" y="14139"/>
                  </a:cubicBezTo>
                  <a:cubicBezTo>
                    <a:pt x="31173" y="13333"/>
                    <a:pt x="27320" y="12048"/>
                    <a:pt x="26353" y="12048"/>
                  </a:cubicBezTo>
                  <a:cubicBezTo>
                    <a:pt x="23942" y="12048"/>
                    <a:pt x="21693" y="13175"/>
                    <a:pt x="20246" y="17832"/>
                  </a:cubicBezTo>
                  <a:lnTo>
                    <a:pt x="13496" y="17832"/>
                  </a:lnTo>
                  <a:lnTo>
                    <a:pt x="13496" y="17835"/>
                  </a:lnTo>
                  <a:close/>
                  <a:moveTo>
                    <a:pt x="54791" y="116175"/>
                  </a:moveTo>
                  <a:cubicBezTo>
                    <a:pt x="53667" y="112159"/>
                    <a:pt x="53344" y="108301"/>
                    <a:pt x="53344" y="104122"/>
                  </a:cubicBezTo>
                  <a:cubicBezTo>
                    <a:pt x="46116" y="117460"/>
                    <a:pt x="35189" y="118747"/>
                    <a:pt x="28441" y="118747"/>
                  </a:cubicBezTo>
                  <a:cubicBezTo>
                    <a:pt x="9960" y="118747"/>
                    <a:pt x="0" y="108301"/>
                    <a:pt x="0" y="94965"/>
                  </a:cubicBezTo>
                  <a:cubicBezTo>
                    <a:pt x="0" y="88538"/>
                    <a:pt x="2251" y="78255"/>
                    <a:pt x="14142" y="71344"/>
                  </a:cubicBezTo>
                  <a:cubicBezTo>
                    <a:pt x="22817" y="66522"/>
                    <a:pt x="35672" y="66044"/>
                    <a:pt x="42099" y="66044"/>
                  </a:cubicBezTo>
                  <a:cubicBezTo>
                    <a:pt x="45955" y="66044"/>
                    <a:pt x="48369" y="66204"/>
                    <a:pt x="53029" y="66524"/>
                  </a:cubicBezTo>
                  <a:cubicBezTo>
                    <a:pt x="53029" y="56567"/>
                    <a:pt x="53029" y="52228"/>
                    <a:pt x="50134" y="48690"/>
                  </a:cubicBezTo>
                  <a:cubicBezTo>
                    <a:pt x="47079" y="44671"/>
                    <a:pt x="40495" y="43387"/>
                    <a:pt x="36158" y="43387"/>
                  </a:cubicBezTo>
                  <a:cubicBezTo>
                    <a:pt x="20890" y="43387"/>
                    <a:pt x="20086" y="53830"/>
                    <a:pt x="19928" y="57045"/>
                  </a:cubicBezTo>
                  <a:lnTo>
                    <a:pt x="4822" y="57045"/>
                  </a:lnTo>
                  <a:cubicBezTo>
                    <a:pt x="5308" y="52869"/>
                    <a:pt x="5789" y="47242"/>
                    <a:pt x="10449" y="41779"/>
                  </a:cubicBezTo>
                  <a:cubicBezTo>
                    <a:pt x="16553" y="35031"/>
                    <a:pt x="27963" y="33103"/>
                    <a:pt x="36481" y="33103"/>
                  </a:cubicBezTo>
                  <a:cubicBezTo>
                    <a:pt x="48209" y="33103"/>
                    <a:pt x="60743" y="36799"/>
                    <a:pt x="65080" y="44991"/>
                  </a:cubicBezTo>
                  <a:cubicBezTo>
                    <a:pt x="67651" y="49814"/>
                    <a:pt x="67812" y="53670"/>
                    <a:pt x="67812" y="57365"/>
                  </a:cubicBezTo>
                  <a:lnTo>
                    <a:pt x="67171" y="95929"/>
                  </a:lnTo>
                  <a:cubicBezTo>
                    <a:pt x="67171" y="97211"/>
                    <a:pt x="67331" y="107983"/>
                    <a:pt x="68452" y="116175"/>
                  </a:cubicBezTo>
                  <a:lnTo>
                    <a:pt x="54791" y="116175"/>
                  </a:lnTo>
                  <a:lnTo>
                    <a:pt x="54791" y="116175"/>
                  </a:lnTo>
                  <a:close/>
                </a:path>
              </a:pathLst>
            </a:custGeom>
            <a:solidFill>
              <a:schemeClr val="tx1">
                <a:lumMod val="65000"/>
                <a:lumOff val="35000"/>
              </a:schemeClr>
            </a:solidFill>
            <a:ln w="2669" cap="flat">
              <a:noFill/>
              <a:prstDash val="solid"/>
              <a:miter/>
            </a:ln>
          </p:spPr>
          <p:txBody>
            <a:bodyPr rtlCol="0" anchor="ctr"/>
            <a:lstStyle/>
            <a:p>
              <a:endParaRPr lang="pt-BR" sz="12527"/>
            </a:p>
          </p:txBody>
        </p:sp>
        <p:sp>
          <p:nvSpPr>
            <p:cNvPr id="1398" name="Forma Livre: Forma 1397">
              <a:extLst>
                <a:ext uri="{FF2B5EF4-FFF2-40B4-BE49-F238E27FC236}">
                  <a16:creationId xmlns:a16="http://schemas.microsoft.com/office/drawing/2014/main" id="{08EAC891-46B4-7484-B58F-FC7732E977AD}"/>
                </a:ext>
              </a:extLst>
            </p:cNvPr>
            <p:cNvSpPr/>
            <p:nvPr/>
          </p:nvSpPr>
          <p:spPr>
            <a:xfrm>
              <a:off x="5285498" y="1263581"/>
              <a:ext cx="80505" cy="85483"/>
            </a:xfrm>
            <a:custGeom>
              <a:avLst/>
              <a:gdLst>
                <a:gd name="connsiteX0" fmla="*/ 40009 w 80505"/>
                <a:gd name="connsiteY0" fmla="*/ 74236 h 85483"/>
                <a:gd name="connsiteX1" fmla="*/ 64434 w 80505"/>
                <a:gd name="connsiteY1" fmla="*/ 41776 h 85483"/>
                <a:gd name="connsiteX2" fmla="*/ 40973 w 80505"/>
                <a:gd name="connsiteY2" fmla="*/ 11090 h 85483"/>
                <a:gd name="connsiteX3" fmla="*/ 15744 w 80505"/>
                <a:gd name="connsiteY3" fmla="*/ 42420 h 85483"/>
                <a:gd name="connsiteX4" fmla="*/ 40009 w 80505"/>
                <a:gd name="connsiteY4" fmla="*/ 74236 h 85483"/>
                <a:gd name="connsiteX5" fmla="*/ 40009 w 80505"/>
                <a:gd name="connsiteY5" fmla="*/ 74236 h 85483"/>
                <a:gd name="connsiteX6" fmla="*/ 40973 w 80505"/>
                <a:gd name="connsiteY6" fmla="*/ 0 h 85483"/>
                <a:gd name="connsiteX7" fmla="*/ 80506 w 80505"/>
                <a:gd name="connsiteY7" fmla="*/ 42260 h 85483"/>
                <a:gd name="connsiteX8" fmla="*/ 39688 w 80505"/>
                <a:gd name="connsiteY8" fmla="*/ 85483 h 85483"/>
                <a:gd name="connsiteX9" fmla="*/ 0 w 80505"/>
                <a:gd name="connsiteY9" fmla="*/ 43387 h 85483"/>
                <a:gd name="connsiteX10" fmla="*/ 40973 w 80505"/>
                <a:gd name="connsiteY10" fmla="*/ 0 h 85483"/>
                <a:gd name="connsiteX11" fmla="*/ 40973 w 80505"/>
                <a:gd name="connsiteY11" fmla="*/ 0 h 8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505" h="85483">
                  <a:moveTo>
                    <a:pt x="40009" y="74236"/>
                  </a:moveTo>
                  <a:cubicBezTo>
                    <a:pt x="51416" y="74236"/>
                    <a:pt x="64434" y="66044"/>
                    <a:pt x="64434" y="41776"/>
                  </a:cubicBezTo>
                  <a:cubicBezTo>
                    <a:pt x="64434" y="21693"/>
                    <a:pt x="55112" y="11090"/>
                    <a:pt x="40973" y="11090"/>
                  </a:cubicBezTo>
                  <a:cubicBezTo>
                    <a:pt x="31336" y="11090"/>
                    <a:pt x="15744" y="17194"/>
                    <a:pt x="15744" y="42420"/>
                  </a:cubicBezTo>
                  <a:cubicBezTo>
                    <a:pt x="15744" y="58970"/>
                    <a:pt x="22815" y="74236"/>
                    <a:pt x="40009" y="74236"/>
                  </a:cubicBezTo>
                  <a:lnTo>
                    <a:pt x="40009" y="74236"/>
                  </a:lnTo>
                  <a:close/>
                  <a:moveTo>
                    <a:pt x="40973" y="0"/>
                  </a:moveTo>
                  <a:cubicBezTo>
                    <a:pt x="73272" y="0"/>
                    <a:pt x="80506" y="25389"/>
                    <a:pt x="80506" y="42260"/>
                  </a:cubicBezTo>
                  <a:cubicBezTo>
                    <a:pt x="80506" y="65881"/>
                    <a:pt x="67165" y="85483"/>
                    <a:pt x="39688" y="85483"/>
                  </a:cubicBezTo>
                  <a:cubicBezTo>
                    <a:pt x="13018" y="85483"/>
                    <a:pt x="0" y="67005"/>
                    <a:pt x="0" y="43387"/>
                  </a:cubicBezTo>
                  <a:cubicBezTo>
                    <a:pt x="-3" y="23458"/>
                    <a:pt x="9322" y="0"/>
                    <a:pt x="40973" y="0"/>
                  </a:cubicBezTo>
                  <a:lnTo>
                    <a:pt x="40973" y="0"/>
                  </a:lnTo>
                  <a:close/>
                </a:path>
              </a:pathLst>
            </a:custGeom>
            <a:solidFill>
              <a:schemeClr val="tx1">
                <a:lumMod val="65000"/>
                <a:lumOff val="35000"/>
              </a:schemeClr>
            </a:solidFill>
            <a:ln w="2669" cap="flat">
              <a:noFill/>
              <a:prstDash val="solid"/>
              <a:miter/>
            </a:ln>
          </p:spPr>
          <p:txBody>
            <a:bodyPr rtlCol="0" anchor="ctr"/>
            <a:lstStyle/>
            <a:p>
              <a:endParaRPr lang="pt-BR" sz="12527"/>
            </a:p>
          </p:txBody>
        </p:sp>
        <p:sp>
          <p:nvSpPr>
            <p:cNvPr id="1399" name="Forma Livre: Forma 1398">
              <a:extLst>
                <a:ext uri="{FF2B5EF4-FFF2-40B4-BE49-F238E27FC236}">
                  <a16:creationId xmlns:a16="http://schemas.microsoft.com/office/drawing/2014/main" id="{7CD488FD-CEAE-44DD-984F-BF91DEC73C35}"/>
                </a:ext>
              </a:extLst>
            </p:cNvPr>
            <p:cNvSpPr/>
            <p:nvPr/>
          </p:nvSpPr>
          <p:spPr>
            <a:xfrm>
              <a:off x="5434270" y="1230318"/>
              <a:ext cx="79058" cy="116012"/>
            </a:xfrm>
            <a:custGeom>
              <a:avLst/>
              <a:gdLst>
                <a:gd name="connsiteX0" fmla="*/ 16072 w 79058"/>
                <a:gd name="connsiteY0" fmla="*/ 50938 h 116012"/>
                <a:gd name="connsiteX1" fmla="*/ 35192 w 79058"/>
                <a:gd name="connsiteY1" fmla="*/ 50938 h 116012"/>
                <a:gd name="connsiteX2" fmla="*/ 62025 w 79058"/>
                <a:gd name="connsiteY2" fmla="*/ 31175 h 116012"/>
                <a:gd name="connsiteX3" fmla="*/ 38567 w 79058"/>
                <a:gd name="connsiteY3" fmla="*/ 13018 h 116012"/>
                <a:gd name="connsiteX4" fmla="*/ 16072 w 79058"/>
                <a:gd name="connsiteY4" fmla="*/ 13018 h 116012"/>
                <a:gd name="connsiteX5" fmla="*/ 16072 w 79058"/>
                <a:gd name="connsiteY5" fmla="*/ 50938 h 116012"/>
                <a:gd name="connsiteX6" fmla="*/ 16072 w 79058"/>
                <a:gd name="connsiteY6" fmla="*/ 50938 h 116012"/>
                <a:gd name="connsiteX7" fmla="*/ 3 w 79058"/>
                <a:gd name="connsiteY7" fmla="*/ 0 h 116012"/>
                <a:gd name="connsiteX8" fmla="*/ 38890 w 79058"/>
                <a:gd name="connsiteY8" fmla="*/ 0 h 116012"/>
                <a:gd name="connsiteX9" fmla="*/ 70543 w 79058"/>
                <a:gd name="connsiteY9" fmla="*/ 9325 h 116012"/>
                <a:gd name="connsiteX10" fmla="*/ 79059 w 79058"/>
                <a:gd name="connsiteY10" fmla="*/ 31819 h 116012"/>
                <a:gd name="connsiteX11" fmla="*/ 69897 w 79058"/>
                <a:gd name="connsiteY11" fmla="*/ 54473 h 116012"/>
                <a:gd name="connsiteX12" fmla="*/ 34866 w 79058"/>
                <a:gd name="connsiteY12" fmla="*/ 64436 h 116012"/>
                <a:gd name="connsiteX13" fmla="*/ 16070 w 79058"/>
                <a:gd name="connsiteY13" fmla="*/ 64436 h 116012"/>
                <a:gd name="connsiteX14" fmla="*/ 16070 w 79058"/>
                <a:gd name="connsiteY14" fmla="*/ 116012 h 116012"/>
                <a:gd name="connsiteX15" fmla="*/ 0 w 79058"/>
                <a:gd name="connsiteY15" fmla="*/ 116012 h 116012"/>
                <a:gd name="connsiteX16" fmla="*/ 0 w 79058"/>
                <a:gd name="connsiteY16" fmla="*/ 0 h 116012"/>
                <a:gd name="connsiteX17" fmla="*/ 3 w 79058"/>
                <a:gd name="connsiteY17" fmla="*/ 0 h 11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058" h="116012">
                  <a:moveTo>
                    <a:pt x="16072" y="50938"/>
                  </a:moveTo>
                  <a:lnTo>
                    <a:pt x="35192" y="50938"/>
                  </a:lnTo>
                  <a:cubicBezTo>
                    <a:pt x="45800" y="50938"/>
                    <a:pt x="62025" y="50134"/>
                    <a:pt x="62025" y="31175"/>
                  </a:cubicBezTo>
                  <a:cubicBezTo>
                    <a:pt x="62025" y="13018"/>
                    <a:pt x="46925" y="13018"/>
                    <a:pt x="38567" y="13018"/>
                  </a:cubicBezTo>
                  <a:lnTo>
                    <a:pt x="16072" y="13018"/>
                  </a:lnTo>
                  <a:lnTo>
                    <a:pt x="16072" y="50938"/>
                  </a:lnTo>
                  <a:lnTo>
                    <a:pt x="16072" y="50938"/>
                  </a:lnTo>
                  <a:close/>
                  <a:moveTo>
                    <a:pt x="3" y="0"/>
                  </a:moveTo>
                  <a:lnTo>
                    <a:pt x="38890" y="0"/>
                  </a:lnTo>
                  <a:cubicBezTo>
                    <a:pt x="53032" y="0"/>
                    <a:pt x="62669" y="804"/>
                    <a:pt x="70543" y="9325"/>
                  </a:cubicBezTo>
                  <a:cubicBezTo>
                    <a:pt x="76327" y="15269"/>
                    <a:pt x="79059" y="23141"/>
                    <a:pt x="79059" y="31819"/>
                  </a:cubicBezTo>
                  <a:cubicBezTo>
                    <a:pt x="79059" y="40655"/>
                    <a:pt x="76167" y="48206"/>
                    <a:pt x="69897" y="54473"/>
                  </a:cubicBezTo>
                  <a:cubicBezTo>
                    <a:pt x="63790" y="60578"/>
                    <a:pt x="55755" y="64436"/>
                    <a:pt x="34866" y="64436"/>
                  </a:cubicBezTo>
                  <a:lnTo>
                    <a:pt x="16070" y="64436"/>
                  </a:lnTo>
                  <a:lnTo>
                    <a:pt x="16070" y="116012"/>
                  </a:lnTo>
                  <a:lnTo>
                    <a:pt x="0" y="116012"/>
                  </a:lnTo>
                  <a:lnTo>
                    <a:pt x="0" y="0"/>
                  </a:lnTo>
                  <a:lnTo>
                    <a:pt x="3" y="0"/>
                  </a:lnTo>
                  <a:close/>
                </a:path>
              </a:pathLst>
            </a:custGeom>
            <a:solidFill>
              <a:schemeClr val="tx1">
                <a:lumMod val="65000"/>
                <a:lumOff val="35000"/>
              </a:schemeClr>
            </a:solidFill>
            <a:ln w="2669" cap="flat">
              <a:noFill/>
              <a:prstDash val="solid"/>
              <a:miter/>
            </a:ln>
          </p:spPr>
          <p:txBody>
            <a:bodyPr rtlCol="0" anchor="ctr"/>
            <a:lstStyle/>
            <a:p>
              <a:endParaRPr lang="pt-BR" sz="12527"/>
            </a:p>
          </p:txBody>
        </p:sp>
        <p:sp>
          <p:nvSpPr>
            <p:cNvPr id="1400" name="Forma Livre: Forma 1399">
              <a:extLst>
                <a:ext uri="{FF2B5EF4-FFF2-40B4-BE49-F238E27FC236}">
                  <a16:creationId xmlns:a16="http://schemas.microsoft.com/office/drawing/2014/main" id="{94C3EB65-0FB6-870A-A73C-99158196A33F}"/>
                </a:ext>
              </a:extLst>
            </p:cNvPr>
            <p:cNvSpPr/>
            <p:nvPr/>
          </p:nvSpPr>
          <p:spPr>
            <a:xfrm>
              <a:off x="5521638" y="1263261"/>
              <a:ext cx="68455" cy="85643"/>
            </a:xfrm>
            <a:custGeom>
              <a:avLst/>
              <a:gdLst>
                <a:gd name="connsiteX0" fmla="*/ 44351 w 68455"/>
                <a:gd name="connsiteY0" fmla="*/ 43384 h 85643"/>
                <a:gd name="connsiteX1" fmla="*/ 15266 w 68455"/>
                <a:gd name="connsiteY1" fmla="*/ 59774 h 85643"/>
                <a:gd name="connsiteX2" fmla="*/ 31976 w 68455"/>
                <a:gd name="connsiteY2" fmla="*/ 73753 h 85643"/>
                <a:gd name="connsiteX3" fmla="*/ 49168 w 68455"/>
                <a:gd name="connsiteY3" fmla="*/ 65074 h 85643"/>
                <a:gd name="connsiteX4" fmla="*/ 53024 w 68455"/>
                <a:gd name="connsiteY4" fmla="*/ 43865 h 85643"/>
                <a:gd name="connsiteX5" fmla="*/ 44351 w 68455"/>
                <a:gd name="connsiteY5" fmla="*/ 43384 h 85643"/>
                <a:gd name="connsiteX6" fmla="*/ 44351 w 68455"/>
                <a:gd name="connsiteY6" fmla="*/ 43384 h 85643"/>
                <a:gd name="connsiteX7" fmla="*/ 54794 w 68455"/>
                <a:gd name="connsiteY7" fmla="*/ 83072 h 85643"/>
                <a:gd name="connsiteX8" fmla="*/ 53347 w 68455"/>
                <a:gd name="connsiteY8" fmla="*/ 71018 h 85643"/>
                <a:gd name="connsiteX9" fmla="*/ 28444 w 68455"/>
                <a:gd name="connsiteY9" fmla="*/ 85644 h 85643"/>
                <a:gd name="connsiteX10" fmla="*/ 0 w 68455"/>
                <a:gd name="connsiteY10" fmla="*/ 61862 h 85643"/>
                <a:gd name="connsiteX11" fmla="*/ 14142 w 68455"/>
                <a:gd name="connsiteY11" fmla="*/ 38241 h 85643"/>
                <a:gd name="connsiteX12" fmla="*/ 42102 w 68455"/>
                <a:gd name="connsiteY12" fmla="*/ 32940 h 85643"/>
                <a:gd name="connsiteX13" fmla="*/ 53029 w 68455"/>
                <a:gd name="connsiteY13" fmla="*/ 33421 h 85643"/>
                <a:gd name="connsiteX14" fmla="*/ 50137 w 68455"/>
                <a:gd name="connsiteY14" fmla="*/ 15586 h 85643"/>
                <a:gd name="connsiteX15" fmla="*/ 36158 w 68455"/>
                <a:gd name="connsiteY15" fmla="*/ 10283 h 85643"/>
                <a:gd name="connsiteX16" fmla="*/ 19925 w 68455"/>
                <a:gd name="connsiteY16" fmla="*/ 23942 h 85643"/>
                <a:gd name="connsiteX17" fmla="*/ 4825 w 68455"/>
                <a:gd name="connsiteY17" fmla="*/ 23942 h 85643"/>
                <a:gd name="connsiteX18" fmla="*/ 10449 w 68455"/>
                <a:gd name="connsiteY18" fmla="*/ 8676 h 85643"/>
                <a:gd name="connsiteX19" fmla="*/ 36476 w 68455"/>
                <a:gd name="connsiteY19" fmla="*/ 0 h 85643"/>
                <a:gd name="connsiteX20" fmla="*/ 65080 w 68455"/>
                <a:gd name="connsiteY20" fmla="*/ 11888 h 85643"/>
                <a:gd name="connsiteX21" fmla="*/ 67812 w 68455"/>
                <a:gd name="connsiteY21" fmla="*/ 24262 h 85643"/>
                <a:gd name="connsiteX22" fmla="*/ 67168 w 68455"/>
                <a:gd name="connsiteY22" fmla="*/ 62826 h 85643"/>
                <a:gd name="connsiteX23" fmla="*/ 68455 w 68455"/>
                <a:gd name="connsiteY23" fmla="*/ 83072 h 85643"/>
                <a:gd name="connsiteX24" fmla="*/ 54794 w 68455"/>
                <a:gd name="connsiteY24" fmla="*/ 83072 h 85643"/>
                <a:gd name="connsiteX25" fmla="*/ 54794 w 68455"/>
                <a:gd name="connsiteY25" fmla="*/ 83072 h 8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8455" h="85643">
                  <a:moveTo>
                    <a:pt x="44351" y="43384"/>
                  </a:moveTo>
                  <a:cubicBezTo>
                    <a:pt x="38244" y="43384"/>
                    <a:pt x="15266" y="43384"/>
                    <a:pt x="15266" y="59774"/>
                  </a:cubicBezTo>
                  <a:cubicBezTo>
                    <a:pt x="15266" y="64920"/>
                    <a:pt x="18478" y="73753"/>
                    <a:pt x="31976" y="73753"/>
                  </a:cubicBezTo>
                  <a:cubicBezTo>
                    <a:pt x="39688" y="73753"/>
                    <a:pt x="45475" y="70701"/>
                    <a:pt x="49168" y="65074"/>
                  </a:cubicBezTo>
                  <a:cubicBezTo>
                    <a:pt x="52543" y="59614"/>
                    <a:pt x="52703" y="55114"/>
                    <a:pt x="53024" y="43865"/>
                  </a:cubicBezTo>
                  <a:cubicBezTo>
                    <a:pt x="50295" y="43544"/>
                    <a:pt x="48046" y="43384"/>
                    <a:pt x="44351" y="43384"/>
                  </a:cubicBezTo>
                  <a:lnTo>
                    <a:pt x="44351" y="43384"/>
                  </a:lnTo>
                  <a:close/>
                  <a:moveTo>
                    <a:pt x="54794" y="83072"/>
                  </a:moveTo>
                  <a:cubicBezTo>
                    <a:pt x="53667" y="79056"/>
                    <a:pt x="53347" y="75197"/>
                    <a:pt x="53347" y="71018"/>
                  </a:cubicBezTo>
                  <a:cubicBezTo>
                    <a:pt x="46118" y="84357"/>
                    <a:pt x="35192" y="85644"/>
                    <a:pt x="28444" y="85644"/>
                  </a:cubicBezTo>
                  <a:cubicBezTo>
                    <a:pt x="9963" y="85644"/>
                    <a:pt x="0" y="75197"/>
                    <a:pt x="0" y="61862"/>
                  </a:cubicBezTo>
                  <a:cubicBezTo>
                    <a:pt x="0" y="55435"/>
                    <a:pt x="2251" y="45152"/>
                    <a:pt x="14142" y="38241"/>
                  </a:cubicBezTo>
                  <a:cubicBezTo>
                    <a:pt x="22817" y="33418"/>
                    <a:pt x="35672" y="32940"/>
                    <a:pt x="42102" y="32940"/>
                  </a:cubicBezTo>
                  <a:cubicBezTo>
                    <a:pt x="45955" y="32940"/>
                    <a:pt x="48369" y="33101"/>
                    <a:pt x="53029" y="33421"/>
                  </a:cubicBezTo>
                  <a:cubicBezTo>
                    <a:pt x="53029" y="23464"/>
                    <a:pt x="53029" y="19124"/>
                    <a:pt x="50137" y="15586"/>
                  </a:cubicBezTo>
                  <a:cubicBezTo>
                    <a:pt x="47079" y="11568"/>
                    <a:pt x="40495" y="10283"/>
                    <a:pt x="36158" y="10283"/>
                  </a:cubicBezTo>
                  <a:cubicBezTo>
                    <a:pt x="20892" y="10283"/>
                    <a:pt x="20088" y="20727"/>
                    <a:pt x="19925" y="23942"/>
                  </a:cubicBezTo>
                  <a:lnTo>
                    <a:pt x="4825" y="23942"/>
                  </a:lnTo>
                  <a:cubicBezTo>
                    <a:pt x="5308" y="19765"/>
                    <a:pt x="5789" y="14139"/>
                    <a:pt x="10449" y="8676"/>
                  </a:cubicBezTo>
                  <a:cubicBezTo>
                    <a:pt x="16553" y="1928"/>
                    <a:pt x="27963" y="0"/>
                    <a:pt x="36476" y="0"/>
                  </a:cubicBezTo>
                  <a:cubicBezTo>
                    <a:pt x="48206" y="0"/>
                    <a:pt x="60743" y="3696"/>
                    <a:pt x="65080" y="11888"/>
                  </a:cubicBezTo>
                  <a:cubicBezTo>
                    <a:pt x="67651" y="16711"/>
                    <a:pt x="67812" y="20566"/>
                    <a:pt x="67812" y="24262"/>
                  </a:cubicBezTo>
                  <a:lnTo>
                    <a:pt x="67168" y="62826"/>
                  </a:lnTo>
                  <a:cubicBezTo>
                    <a:pt x="67168" y="64108"/>
                    <a:pt x="67328" y="74880"/>
                    <a:pt x="68455" y="83072"/>
                  </a:cubicBezTo>
                  <a:lnTo>
                    <a:pt x="54794" y="83072"/>
                  </a:lnTo>
                  <a:lnTo>
                    <a:pt x="54794" y="83072"/>
                  </a:lnTo>
                  <a:close/>
                </a:path>
              </a:pathLst>
            </a:custGeom>
            <a:solidFill>
              <a:schemeClr val="tx1">
                <a:lumMod val="65000"/>
                <a:lumOff val="35000"/>
              </a:schemeClr>
            </a:solidFill>
            <a:ln w="2669" cap="flat">
              <a:noFill/>
              <a:prstDash val="solid"/>
              <a:miter/>
            </a:ln>
          </p:spPr>
          <p:txBody>
            <a:bodyPr rtlCol="0" anchor="ctr"/>
            <a:lstStyle/>
            <a:p>
              <a:endParaRPr lang="pt-BR" sz="12527"/>
            </a:p>
          </p:txBody>
        </p:sp>
        <p:sp>
          <p:nvSpPr>
            <p:cNvPr id="1401" name="Forma Livre: Forma 1400">
              <a:extLst>
                <a:ext uri="{FF2B5EF4-FFF2-40B4-BE49-F238E27FC236}">
                  <a16:creationId xmlns:a16="http://schemas.microsoft.com/office/drawing/2014/main" id="{78A70364-B0FA-9D1B-913D-9506864098DB}"/>
                </a:ext>
              </a:extLst>
            </p:cNvPr>
            <p:cNvSpPr/>
            <p:nvPr/>
          </p:nvSpPr>
          <p:spPr>
            <a:xfrm>
              <a:off x="5611344" y="1265667"/>
              <a:ext cx="71018" cy="81472"/>
            </a:xfrm>
            <a:custGeom>
              <a:avLst/>
              <a:gdLst>
                <a:gd name="connsiteX0" fmla="*/ 15421 w 71018"/>
                <a:gd name="connsiteY0" fmla="*/ 0 h 81472"/>
                <a:gd name="connsiteX1" fmla="*/ 15421 w 71018"/>
                <a:gd name="connsiteY1" fmla="*/ 51905 h 81472"/>
                <a:gd name="connsiteX2" fmla="*/ 32615 w 71018"/>
                <a:gd name="connsiteY2" fmla="*/ 69739 h 81472"/>
                <a:gd name="connsiteX3" fmla="*/ 51576 w 71018"/>
                <a:gd name="connsiteY3" fmla="*/ 60746 h 81472"/>
                <a:gd name="connsiteX4" fmla="*/ 54951 w 71018"/>
                <a:gd name="connsiteY4" fmla="*/ 45643 h 81472"/>
                <a:gd name="connsiteX5" fmla="*/ 54951 w 71018"/>
                <a:gd name="connsiteY5" fmla="*/ 3 h 81472"/>
                <a:gd name="connsiteX6" fmla="*/ 70535 w 71018"/>
                <a:gd name="connsiteY6" fmla="*/ 3 h 81472"/>
                <a:gd name="connsiteX7" fmla="*/ 70535 w 71018"/>
                <a:gd name="connsiteY7" fmla="*/ 65566 h 81472"/>
                <a:gd name="connsiteX8" fmla="*/ 71019 w 71018"/>
                <a:gd name="connsiteY8" fmla="*/ 80669 h 81472"/>
                <a:gd name="connsiteX9" fmla="*/ 55275 w 71018"/>
                <a:gd name="connsiteY9" fmla="*/ 80669 h 81472"/>
                <a:gd name="connsiteX10" fmla="*/ 54954 w 71018"/>
                <a:gd name="connsiteY10" fmla="*/ 66848 h 81472"/>
                <a:gd name="connsiteX11" fmla="*/ 29242 w 71018"/>
                <a:gd name="connsiteY11" fmla="*/ 81473 h 81472"/>
                <a:gd name="connsiteX12" fmla="*/ 0 w 71018"/>
                <a:gd name="connsiteY12" fmla="*/ 54158 h 81472"/>
                <a:gd name="connsiteX13" fmla="*/ 0 w 71018"/>
                <a:gd name="connsiteY13" fmla="*/ 5 h 81472"/>
                <a:gd name="connsiteX14" fmla="*/ 15421 w 71018"/>
                <a:gd name="connsiteY14" fmla="*/ 5 h 81472"/>
                <a:gd name="connsiteX15" fmla="*/ 15421 w 71018"/>
                <a:gd name="connsiteY15" fmla="*/ 0 h 8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18" h="81472">
                  <a:moveTo>
                    <a:pt x="15421" y="0"/>
                  </a:moveTo>
                  <a:lnTo>
                    <a:pt x="15421" y="51905"/>
                  </a:lnTo>
                  <a:cubicBezTo>
                    <a:pt x="15421" y="59774"/>
                    <a:pt x="17189" y="69739"/>
                    <a:pt x="32615" y="69739"/>
                  </a:cubicBezTo>
                  <a:cubicBezTo>
                    <a:pt x="40166" y="69739"/>
                    <a:pt x="47237" y="67168"/>
                    <a:pt x="51576" y="60746"/>
                  </a:cubicBezTo>
                  <a:cubicBezTo>
                    <a:pt x="54951" y="55923"/>
                    <a:pt x="54951" y="49659"/>
                    <a:pt x="54951" y="45643"/>
                  </a:cubicBezTo>
                  <a:lnTo>
                    <a:pt x="54951" y="3"/>
                  </a:lnTo>
                  <a:lnTo>
                    <a:pt x="70535" y="3"/>
                  </a:lnTo>
                  <a:lnTo>
                    <a:pt x="70535" y="65566"/>
                  </a:lnTo>
                  <a:cubicBezTo>
                    <a:pt x="70535" y="67171"/>
                    <a:pt x="70858" y="76172"/>
                    <a:pt x="71019" y="80669"/>
                  </a:cubicBezTo>
                  <a:lnTo>
                    <a:pt x="55275" y="80669"/>
                  </a:lnTo>
                  <a:lnTo>
                    <a:pt x="54954" y="66848"/>
                  </a:lnTo>
                  <a:cubicBezTo>
                    <a:pt x="52060" y="72474"/>
                    <a:pt x="46596" y="81473"/>
                    <a:pt x="29242" y="81473"/>
                  </a:cubicBezTo>
                  <a:cubicBezTo>
                    <a:pt x="9317" y="81473"/>
                    <a:pt x="0" y="70065"/>
                    <a:pt x="0" y="54158"/>
                  </a:cubicBezTo>
                  <a:lnTo>
                    <a:pt x="0" y="5"/>
                  </a:lnTo>
                  <a:lnTo>
                    <a:pt x="15421" y="5"/>
                  </a:lnTo>
                  <a:lnTo>
                    <a:pt x="15421" y="0"/>
                  </a:lnTo>
                  <a:close/>
                </a:path>
              </a:pathLst>
            </a:custGeom>
            <a:solidFill>
              <a:schemeClr val="tx1">
                <a:lumMod val="65000"/>
                <a:lumOff val="35000"/>
              </a:schemeClr>
            </a:solidFill>
            <a:ln w="2669" cap="flat">
              <a:noFill/>
              <a:prstDash val="solid"/>
              <a:miter/>
            </a:ln>
          </p:spPr>
          <p:txBody>
            <a:bodyPr rtlCol="0" anchor="ctr"/>
            <a:lstStyle/>
            <a:p>
              <a:endParaRPr lang="pt-BR" sz="12527"/>
            </a:p>
          </p:txBody>
        </p:sp>
        <p:sp>
          <p:nvSpPr>
            <p:cNvPr id="1402" name="Forma Livre: Forma 1401">
              <a:extLst>
                <a:ext uri="{FF2B5EF4-FFF2-40B4-BE49-F238E27FC236}">
                  <a16:creationId xmlns:a16="http://schemas.microsoft.com/office/drawing/2014/main" id="{FC52E87F-3455-C547-4AAB-FFC237C3C75C}"/>
                </a:ext>
              </a:extLst>
            </p:cNvPr>
            <p:cNvSpPr/>
            <p:nvPr/>
          </p:nvSpPr>
          <p:spPr>
            <a:xfrm>
              <a:off x="5706547" y="1230481"/>
              <a:ext cx="15108" cy="115852"/>
            </a:xfrm>
            <a:custGeom>
              <a:avLst/>
              <a:gdLst>
                <a:gd name="connsiteX0" fmla="*/ 0 w 15108"/>
                <a:gd name="connsiteY0" fmla="*/ 0 h 115852"/>
                <a:gd name="connsiteX1" fmla="*/ 15108 w 15108"/>
                <a:gd name="connsiteY1" fmla="*/ 0 h 115852"/>
                <a:gd name="connsiteX2" fmla="*/ 15108 w 15108"/>
                <a:gd name="connsiteY2" fmla="*/ 115852 h 115852"/>
                <a:gd name="connsiteX3" fmla="*/ 0 w 15108"/>
                <a:gd name="connsiteY3" fmla="*/ 115852 h 115852"/>
                <a:gd name="connsiteX4" fmla="*/ 0 w 15108"/>
                <a:gd name="connsiteY4" fmla="*/ 0 h 115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8" h="115852">
                  <a:moveTo>
                    <a:pt x="0" y="0"/>
                  </a:moveTo>
                  <a:lnTo>
                    <a:pt x="15108" y="0"/>
                  </a:lnTo>
                  <a:lnTo>
                    <a:pt x="15108" y="115852"/>
                  </a:lnTo>
                  <a:lnTo>
                    <a:pt x="0" y="115852"/>
                  </a:lnTo>
                  <a:lnTo>
                    <a:pt x="0" y="0"/>
                  </a:lnTo>
                  <a:close/>
                </a:path>
              </a:pathLst>
            </a:custGeom>
            <a:solidFill>
              <a:schemeClr val="tx1">
                <a:lumMod val="65000"/>
                <a:lumOff val="35000"/>
              </a:schemeClr>
            </a:solidFill>
            <a:ln w="2669" cap="flat">
              <a:noFill/>
              <a:prstDash val="solid"/>
              <a:miter/>
            </a:ln>
          </p:spPr>
          <p:txBody>
            <a:bodyPr rtlCol="0" anchor="ctr"/>
            <a:lstStyle/>
            <a:p>
              <a:endParaRPr lang="pt-BR" sz="12527"/>
            </a:p>
          </p:txBody>
        </p:sp>
        <p:sp>
          <p:nvSpPr>
            <p:cNvPr id="1403" name="Forma Livre: Forma 1402">
              <a:extLst>
                <a:ext uri="{FF2B5EF4-FFF2-40B4-BE49-F238E27FC236}">
                  <a16:creationId xmlns:a16="http://schemas.microsoft.com/office/drawing/2014/main" id="{FCCD3AF7-FF92-61AC-708A-1A2D78638BDA}"/>
                </a:ext>
              </a:extLst>
            </p:cNvPr>
            <p:cNvSpPr/>
            <p:nvPr/>
          </p:nvSpPr>
          <p:spPr>
            <a:xfrm>
              <a:off x="5741188" y="1263581"/>
              <a:ext cx="80500" cy="85483"/>
            </a:xfrm>
            <a:custGeom>
              <a:avLst/>
              <a:gdLst>
                <a:gd name="connsiteX0" fmla="*/ 40009 w 80500"/>
                <a:gd name="connsiteY0" fmla="*/ 74236 h 85483"/>
                <a:gd name="connsiteX1" fmla="*/ 64433 w 80500"/>
                <a:gd name="connsiteY1" fmla="*/ 41776 h 85483"/>
                <a:gd name="connsiteX2" fmla="*/ 40973 w 80500"/>
                <a:gd name="connsiteY2" fmla="*/ 11090 h 85483"/>
                <a:gd name="connsiteX3" fmla="*/ 15744 w 80500"/>
                <a:gd name="connsiteY3" fmla="*/ 42420 h 85483"/>
                <a:gd name="connsiteX4" fmla="*/ 40009 w 80500"/>
                <a:gd name="connsiteY4" fmla="*/ 74236 h 85483"/>
                <a:gd name="connsiteX5" fmla="*/ 40009 w 80500"/>
                <a:gd name="connsiteY5" fmla="*/ 74236 h 85483"/>
                <a:gd name="connsiteX6" fmla="*/ 40973 w 80500"/>
                <a:gd name="connsiteY6" fmla="*/ 0 h 85483"/>
                <a:gd name="connsiteX7" fmla="*/ 80501 w 80500"/>
                <a:gd name="connsiteY7" fmla="*/ 42260 h 85483"/>
                <a:gd name="connsiteX8" fmla="*/ 39686 w 80500"/>
                <a:gd name="connsiteY8" fmla="*/ 85483 h 85483"/>
                <a:gd name="connsiteX9" fmla="*/ 0 w 80500"/>
                <a:gd name="connsiteY9" fmla="*/ 43387 h 85483"/>
                <a:gd name="connsiteX10" fmla="*/ 40973 w 80500"/>
                <a:gd name="connsiteY10" fmla="*/ 0 h 85483"/>
                <a:gd name="connsiteX11" fmla="*/ 40973 w 80500"/>
                <a:gd name="connsiteY11" fmla="*/ 0 h 8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500" h="85483">
                  <a:moveTo>
                    <a:pt x="40009" y="74236"/>
                  </a:moveTo>
                  <a:cubicBezTo>
                    <a:pt x="51416" y="74236"/>
                    <a:pt x="64433" y="66044"/>
                    <a:pt x="64433" y="41776"/>
                  </a:cubicBezTo>
                  <a:cubicBezTo>
                    <a:pt x="64433" y="21693"/>
                    <a:pt x="55112" y="11090"/>
                    <a:pt x="40973" y="11090"/>
                  </a:cubicBezTo>
                  <a:cubicBezTo>
                    <a:pt x="31333" y="11090"/>
                    <a:pt x="15744" y="17194"/>
                    <a:pt x="15744" y="42420"/>
                  </a:cubicBezTo>
                  <a:cubicBezTo>
                    <a:pt x="15744" y="58970"/>
                    <a:pt x="22817" y="74236"/>
                    <a:pt x="40009" y="74236"/>
                  </a:cubicBezTo>
                  <a:lnTo>
                    <a:pt x="40009" y="74236"/>
                  </a:lnTo>
                  <a:close/>
                  <a:moveTo>
                    <a:pt x="40973" y="0"/>
                  </a:moveTo>
                  <a:cubicBezTo>
                    <a:pt x="73272" y="0"/>
                    <a:pt x="80501" y="25389"/>
                    <a:pt x="80501" y="42260"/>
                  </a:cubicBezTo>
                  <a:cubicBezTo>
                    <a:pt x="80501" y="65881"/>
                    <a:pt x="67163" y="85483"/>
                    <a:pt x="39686" y="85483"/>
                  </a:cubicBezTo>
                  <a:cubicBezTo>
                    <a:pt x="13018" y="85483"/>
                    <a:pt x="0" y="67005"/>
                    <a:pt x="0" y="43387"/>
                  </a:cubicBezTo>
                  <a:cubicBezTo>
                    <a:pt x="0" y="23458"/>
                    <a:pt x="9319" y="0"/>
                    <a:pt x="40973" y="0"/>
                  </a:cubicBezTo>
                  <a:lnTo>
                    <a:pt x="40973" y="0"/>
                  </a:lnTo>
                  <a:close/>
                </a:path>
              </a:pathLst>
            </a:custGeom>
            <a:solidFill>
              <a:schemeClr val="tx1">
                <a:lumMod val="65000"/>
                <a:lumOff val="35000"/>
              </a:schemeClr>
            </a:solidFill>
            <a:ln w="2669" cap="flat">
              <a:noFill/>
              <a:prstDash val="solid"/>
              <a:miter/>
            </a:ln>
          </p:spPr>
          <p:txBody>
            <a:bodyPr rtlCol="0" anchor="ctr"/>
            <a:lstStyle/>
            <a:p>
              <a:endParaRPr lang="pt-BR" sz="12527"/>
            </a:p>
          </p:txBody>
        </p:sp>
      </p:grpSp>
      <p:pic>
        <p:nvPicPr>
          <p:cNvPr id="1404" name="Picture 6" descr="MESTRADO / Geofísica | Estágios e Carreiras">
            <a:extLst>
              <a:ext uri="{FF2B5EF4-FFF2-40B4-BE49-F238E27FC236}">
                <a16:creationId xmlns:a16="http://schemas.microsoft.com/office/drawing/2014/main" id="{7818146B-AFB7-5021-A42E-20C37CA98F9F}"/>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0774" t="8169" r="13326" b="30440"/>
          <a:stretch/>
        </p:blipFill>
        <p:spPr bwMode="auto">
          <a:xfrm>
            <a:off x="6512064" y="4061568"/>
            <a:ext cx="203000" cy="164192"/>
          </a:xfrm>
          <a:prstGeom prst="rect">
            <a:avLst/>
          </a:prstGeom>
          <a:noFill/>
          <a:extLst>
            <a:ext uri="{909E8E84-426E-40DD-AFC4-6F175D3DCCD1}">
              <a14:hiddenFill xmlns:a14="http://schemas.microsoft.com/office/drawing/2010/main">
                <a:solidFill>
                  <a:srgbClr val="FFFFFF"/>
                </a:solidFill>
              </a14:hiddenFill>
            </a:ext>
          </a:extLst>
        </p:spPr>
      </p:pic>
      <p:pic>
        <p:nvPicPr>
          <p:cNvPr id="1405" name="Picture 8">
            <a:extLst>
              <a:ext uri="{FF2B5EF4-FFF2-40B4-BE49-F238E27FC236}">
                <a16:creationId xmlns:a16="http://schemas.microsoft.com/office/drawing/2014/main" id="{316EE5CE-65DE-1E07-055E-D5F4DE4A731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55980" y="4051179"/>
            <a:ext cx="229775" cy="198739"/>
          </a:xfrm>
          <a:prstGeom prst="rect">
            <a:avLst/>
          </a:prstGeom>
          <a:noFill/>
          <a:extLst>
            <a:ext uri="{909E8E84-426E-40DD-AFC4-6F175D3DCCD1}">
              <a14:hiddenFill xmlns:a14="http://schemas.microsoft.com/office/drawing/2010/main">
                <a:solidFill>
                  <a:srgbClr val="FFFFFF"/>
                </a:solidFill>
              </a14:hiddenFill>
            </a:ext>
          </a:extLst>
        </p:spPr>
      </p:pic>
      <p:pic>
        <p:nvPicPr>
          <p:cNvPr id="1406" name="Imagem 1405">
            <a:extLst>
              <a:ext uri="{FF2B5EF4-FFF2-40B4-BE49-F238E27FC236}">
                <a16:creationId xmlns:a16="http://schemas.microsoft.com/office/drawing/2014/main" id="{706ADBE8-90BF-75D8-6592-01B61745F43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714750" y="4051179"/>
            <a:ext cx="230538" cy="181465"/>
          </a:xfrm>
          <a:prstGeom prst="rect">
            <a:avLst/>
          </a:prstGeom>
        </p:spPr>
      </p:pic>
      <p:grpSp>
        <p:nvGrpSpPr>
          <p:cNvPr id="1407" name="Agrupar 1406">
            <a:extLst>
              <a:ext uri="{FF2B5EF4-FFF2-40B4-BE49-F238E27FC236}">
                <a16:creationId xmlns:a16="http://schemas.microsoft.com/office/drawing/2014/main" id="{C354B9F9-E4B7-926F-03C8-A2DED149D164}"/>
              </a:ext>
            </a:extLst>
          </p:cNvPr>
          <p:cNvGrpSpPr>
            <a:grpSpLocks noChangeAspect="1"/>
          </p:cNvGrpSpPr>
          <p:nvPr/>
        </p:nvGrpSpPr>
        <p:grpSpPr>
          <a:xfrm>
            <a:off x="7191683" y="4043601"/>
            <a:ext cx="206556" cy="210583"/>
            <a:chOff x="4901188" y="1595303"/>
            <a:chExt cx="459362" cy="468318"/>
          </a:xfrm>
        </p:grpSpPr>
        <p:sp>
          <p:nvSpPr>
            <p:cNvPr id="1408" name="Forma Livre: Forma 1407">
              <a:extLst>
                <a:ext uri="{FF2B5EF4-FFF2-40B4-BE49-F238E27FC236}">
                  <a16:creationId xmlns:a16="http://schemas.microsoft.com/office/drawing/2014/main" id="{7D25F7AD-6D5D-E8DC-37E8-74096CE48E99}"/>
                </a:ext>
              </a:extLst>
            </p:cNvPr>
            <p:cNvSpPr/>
            <p:nvPr/>
          </p:nvSpPr>
          <p:spPr>
            <a:xfrm>
              <a:off x="4940364" y="1629230"/>
              <a:ext cx="420186" cy="419791"/>
            </a:xfrm>
            <a:custGeom>
              <a:avLst/>
              <a:gdLst>
                <a:gd name="connsiteX0" fmla="*/ 0 w 1754505"/>
                <a:gd name="connsiteY0" fmla="*/ 0 h 2126932"/>
                <a:gd name="connsiteX1" fmla="*/ 1754505 w 1754505"/>
                <a:gd name="connsiteY1" fmla="*/ 0 h 2126932"/>
                <a:gd name="connsiteX2" fmla="*/ 1754505 w 1754505"/>
                <a:gd name="connsiteY2" fmla="*/ 2126933 h 2126932"/>
                <a:gd name="connsiteX3" fmla="*/ 0 w 1754505"/>
                <a:gd name="connsiteY3" fmla="*/ 2126933 h 2126932"/>
              </a:gdLst>
              <a:ahLst/>
              <a:cxnLst>
                <a:cxn ang="0">
                  <a:pos x="connsiteX0" y="connsiteY0"/>
                </a:cxn>
                <a:cxn ang="0">
                  <a:pos x="connsiteX1" y="connsiteY1"/>
                </a:cxn>
                <a:cxn ang="0">
                  <a:pos x="connsiteX2" y="connsiteY2"/>
                </a:cxn>
                <a:cxn ang="0">
                  <a:pos x="connsiteX3" y="connsiteY3"/>
                </a:cxn>
              </a:cxnLst>
              <a:rect l="l" t="t" r="r" b="b"/>
              <a:pathLst>
                <a:path w="1754505" h="2126932">
                  <a:moveTo>
                    <a:pt x="0" y="0"/>
                  </a:moveTo>
                  <a:lnTo>
                    <a:pt x="1754505" y="0"/>
                  </a:lnTo>
                  <a:lnTo>
                    <a:pt x="1754505" y="2126933"/>
                  </a:lnTo>
                  <a:lnTo>
                    <a:pt x="0" y="2126933"/>
                  </a:lnTo>
                  <a:close/>
                </a:path>
              </a:pathLst>
            </a:custGeom>
            <a:solidFill>
              <a:srgbClr val="FFFFFF"/>
            </a:solidFill>
            <a:ln w="9525" cap="flat">
              <a:noFill/>
              <a:prstDash val="solid"/>
              <a:miter/>
            </a:ln>
          </p:spPr>
          <p:txBody>
            <a:bodyPr rtlCol="0" anchor="ctr"/>
            <a:lstStyle/>
            <a:p>
              <a:endParaRPr lang="pt-BR" sz="12527"/>
            </a:p>
          </p:txBody>
        </p:sp>
        <p:grpSp>
          <p:nvGrpSpPr>
            <p:cNvPr id="1409" name="Gráfico 39">
              <a:extLst>
                <a:ext uri="{FF2B5EF4-FFF2-40B4-BE49-F238E27FC236}">
                  <a16:creationId xmlns:a16="http://schemas.microsoft.com/office/drawing/2014/main" id="{6EDEDC05-D56E-2ADB-2F6A-FDAB0D1E25C8}"/>
                </a:ext>
              </a:extLst>
            </p:cNvPr>
            <p:cNvGrpSpPr/>
            <p:nvPr/>
          </p:nvGrpSpPr>
          <p:grpSpPr>
            <a:xfrm>
              <a:off x="5133636" y="2011839"/>
              <a:ext cx="57941" cy="51782"/>
              <a:chOff x="2795904" y="2889726"/>
              <a:chExt cx="241935" cy="216217"/>
            </a:xfrm>
            <a:solidFill>
              <a:srgbClr val="0077B8"/>
            </a:solidFill>
          </p:grpSpPr>
          <p:sp>
            <p:nvSpPr>
              <p:cNvPr id="1425" name="Forma Livre: Forma 1424">
                <a:extLst>
                  <a:ext uri="{FF2B5EF4-FFF2-40B4-BE49-F238E27FC236}">
                    <a16:creationId xmlns:a16="http://schemas.microsoft.com/office/drawing/2014/main" id="{ECC666FE-20AB-5F14-B748-6204801F7279}"/>
                  </a:ext>
                </a:extLst>
              </p:cNvPr>
              <p:cNvSpPr/>
              <p:nvPr/>
            </p:nvSpPr>
            <p:spPr>
              <a:xfrm>
                <a:off x="2795904" y="2889726"/>
                <a:ext cx="241935" cy="216217"/>
              </a:xfrm>
              <a:custGeom>
                <a:avLst/>
                <a:gdLst>
                  <a:gd name="connsiteX0" fmla="*/ 110366 w 241935"/>
                  <a:gd name="connsiteY0" fmla="*/ -100 h 216217"/>
                  <a:gd name="connsiteX1" fmla="*/ 116081 w 241935"/>
                  <a:gd name="connsiteY1" fmla="*/ 97055 h 216217"/>
                  <a:gd name="connsiteX2" fmla="*/ 124653 w 241935"/>
                  <a:gd name="connsiteY2" fmla="*/ 97055 h 216217"/>
                  <a:gd name="connsiteX3" fmla="*/ 132274 w 241935"/>
                  <a:gd name="connsiteY3" fmla="*/ 112295 h 216217"/>
                  <a:gd name="connsiteX4" fmla="*/ 241811 w 241935"/>
                  <a:gd name="connsiteY4" fmla="*/ 114200 h 216217"/>
                  <a:gd name="connsiteX5" fmla="*/ 217046 w 241935"/>
                  <a:gd name="connsiteY5" fmla="*/ 115152 h 216217"/>
                  <a:gd name="connsiteX6" fmla="*/ 132274 w 241935"/>
                  <a:gd name="connsiteY6" fmla="*/ 117057 h 216217"/>
                  <a:gd name="connsiteX7" fmla="*/ 119891 w 241935"/>
                  <a:gd name="connsiteY7" fmla="*/ 132297 h 216217"/>
                  <a:gd name="connsiteX8" fmla="*/ 118939 w 241935"/>
                  <a:gd name="connsiteY8" fmla="*/ 137060 h 216217"/>
                  <a:gd name="connsiteX9" fmla="*/ 115129 w 241935"/>
                  <a:gd name="connsiteY9" fmla="*/ 134202 h 216217"/>
                  <a:gd name="connsiteX10" fmla="*/ 112271 w 241935"/>
                  <a:gd name="connsiteY10" fmla="*/ 216117 h 216217"/>
                  <a:gd name="connsiteX11" fmla="*/ 99889 w 241935"/>
                  <a:gd name="connsiteY11" fmla="*/ 133250 h 216217"/>
                  <a:gd name="connsiteX12" fmla="*/ 91316 w 241935"/>
                  <a:gd name="connsiteY12" fmla="*/ 118962 h 216217"/>
                  <a:gd name="connsiteX13" fmla="*/ -124 w 241935"/>
                  <a:gd name="connsiteY13" fmla="*/ 115152 h 216217"/>
                  <a:gd name="connsiteX14" fmla="*/ 90364 w 241935"/>
                  <a:gd name="connsiteY14" fmla="*/ 111342 h 216217"/>
                  <a:gd name="connsiteX15" fmla="*/ 108461 w 241935"/>
                  <a:gd name="connsiteY15" fmla="*/ 93245 h 216217"/>
                  <a:gd name="connsiteX16" fmla="*/ 110366 w 241935"/>
                  <a:gd name="connsiteY16" fmla="*/ -100 h 21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935" h="216217">
                    <a:moveTo>
                      <a:pt x="110366" y="-100"/>
                    </a:moveTo>
                    <a:cubicBezTo>
                      <a:pt x="116081" y="13235"/>
                      <a:pt x="108461" y="87530"/>
                      <a:pt x="116081" y="97055"/>
                    </a:cubicBezTo>
                    <a:cubicBezTo>
                      <a:pt x="118939" y="93245"/>
                      <a:pt x="118939" y="98007"/>
                      <a:pt x="124653" y="97055"/>
                    </a:cubicBezTo>
                    <a:cubicBezTo>
                      <a:pt x="125606" y="103722"/>
                      <a:pt x="132274" y="104675"/>
                      <a:pt x="132274" y="112295"/>
                    </a:cubicBezTo>
                    <a:cubicBezTo>
                      <a:pt x="149418" y="113247"/>
                      <a:pt x="224666" y="114200"/>
                      <a:pt x="241811" y="114200"/>
                    </a:cubicBezTo>
                    <a:cubicBezTo>
                      <a:pt x="240859" y="116105"/>
                      <a:pt x="219903" y="114200"/>
                      <a:pt x="217046" y="115152"/>
                    </a:cubicBezTo>
                    <a:cubicBezTo>
                      <a:pt x="202759" y="115152"/>
                      <a:pt x="144656" y="115152"/>
                      <a:pt x="132274" y="117057"/>
                    </a:cubicBezTo>
                    <a:cubicBezTo>
                      <a:pt x="130368" y="120867"/>
                      <a:pt x="124653" y="134202"/>
                      <a:pt x="119891" y="132297"/>
                    </a:cubicBezTo>
                    <a:cubicBezTo>
                      <a:pt x="117986" y="132297"/>
                      <a:pt x="119891" y="136107"/>
                      <a:pt x="118939" y="137060"/>
                    </a:cubicBezTo>
                    <a:cubicBezTo>
                      <a:pt x="117034" y="137060"/>
                      <a:pt x="117034" y="134202"/>
                      <a:pt x="115129" y="134202"/>
                    </a:cubicBezTo>
                    <a:cubicBezTo>
                      <a:pt x="111318" y="149442"/>
                      <a:pt x="112271" y="197067"/>
                      <a:pt x="112271" y="216117"/>
                    </a:cubicBezTo>
                    <a:cubicBezTo>
                      <a:pt x="106556" y="202782"/>
                      <a:pt x="117034" y="128487"/>
                      <a:pt x="99889" y="133250"/>
                    </a:cubicBezTo>
                    <a:cubicBezTo>
                      <a:pt x="96079" y="128487"/>
                      <a:pt x="93221" y="122772"/>
                      <a:pt x="91316" y="118962"/>
                    </a:cubicBezTo>
                    <a:cubicBezTo>
                      <a:pt x="82743" y="113247"/>
                      <a:pt x="12259" y="117057"/>
                      <a:pt x="-124" y="115152"/>
                    </a:cubicBezTo>
                    <a:cubicBezTo>
                      <a:pt x="8449" y="111342"/>
                      <a:pt x="78934" y="114200"/>
                      <a:pt x="90364" y="111342"/>
                    </a:cubicBezTo>
                    <a:cubicBezTo>
                      <a:pt x="94174" y="103722"/>
                      <a:pt x="97984" y="94197"/>
                      <a:pt x="108461" y="93245"/>
                    </a:cubicBezTo>
                    <a:cubicBezTo>
                      <a:pt x="110366" y="78957"/>
                      <a:pt x="109414" y="16092"/>
                      <a:pt x="110366" y="-100"/>
                    </a:cubicBezTo>
                    <a:close/>
                  </a:path>
                </a:pathLst>
              </a:custGeom>
              <a:solidFill>
                <a:srgbClr val="0077B8"/>
              </a:solidFill>
              <a:ln w="9525" cap="flat">
                <a:noFill/>
                <a:prstDash val="solid"/>
                <a:miter/>
              </a:ln>
            </p:spPr>
            <p:txBody>
              <a:bodyPr rtlCol="0" anchor="ctr"/>
              <a:lstStyle/>
              <a:p>
                <a:endParaRPr lang="pt-BR" sz="12527"/>
              </a:p>
            </p:txBody>
          </p:sp>
          <p:sp>
            <p:nvSpPr>
              <p:cNvPr id="1426" name="Forma Livre: Forma 1425">
                <a:extLst>
                  <a:ext uri="{FF2B5EF4-FFF2-40B4-BE49-F238E27FC236}">
                    <a16:creationId xmlns:a16="http://schemas.microsoft.com/office/drawing/2014/main" id="{B736BE06-F86B-20F1-DE96-671BA89A922B}"/>
                  </a:ext>
                </a:extLst>
              </p:cNvPr>
              <p:cNvSpPr/>
              <p:nvPr/>
            </p:nvSpPr>
            <p:spPr>
              <a:xfrm>
                <a:off x="2861627" y="2959258"/>
                <a:ext cx="86677" cy="86677"/>
              </a:xfrm>
              <a:custGeom>
                <a:avLst/>
                <a:gdLst>
                  <a:gd name="connsiteX0" fmla="*/ 51311 w 86677"/>
                  <a:gd name="connsiteY0" fmla="*/ 38000 h 86677"/>
                  <a:gd name="connsiteX1" fmla="*/ 84648 w 86677"/>
                  <a:gd name="connsiteY1" fmla="*/ 6567 h 86677"/>
                  <a:gd name="connsiteX2" fmla="*/ 81791 w 86677"/>
                  <a:gd name="connsiteY2" fmla="*/ 10377 h 86677"/>
                  <a:gd name="connsiteX3" fmla="*/ 53216 w 86677"/>
                  <a:gd name="connsiteY3" fmla="*/ 39905 h 86677"/>
                  <a:gd name="connsiteX4" fmla="*/ 54168 w 86677"/>
                  <a:gd name="connsiteY4" fmla="*/ 49430 h 86677"/>
                  <a:gd name="connsiteX5" fmla="*/ 56073 w 86677"/>
                  <a:gd name="connsiteY5" fmla="*/ 51335 h 86677"/>
                  <a:gd name="connsiteX6" fmla="*/ 53216 w 86677"/>
                  <a:gd name="connsiteY6" fmla="*/ 51335 h 86677"/>
                  <a:gd name="connsiteX7" fmla="*/ 86554 w 86677"/>
                  <a:gd name="connsiteY7" fmla="*/ 86577 h 86677"/>
                  <a:gd name="connsiteX8" fmla="*/ 47501 w 86677"/>
                  <a:gd name="connsiteY8" fmla="*/ 56098 h 86677"/>
                  <a:gd name="connsiteX9" fmla="*/ 39881 w 86677"/>
                  <a:gd name="connsiteY9" fmla="*/ 54192 h 86677"/>
                  <a:gd name="connsiteX10" fmla="*/ 7496 w 86677"/>
                  <a:gd name="connsiteY10" fmla="*/ 83720 h 86677"/>
                  <a:gd name="connsiteX11" fmla="*/ 37023 w 86677"/>
                  <a:gd name="connsiteY11" fmla="*/ 51335 h 86677"/>
                  <a:gd name="connsiteX12" fmla="*/ 37023 w 86677"/>
                  <a:gd name="connsiteY12" fmla="*/ 38952 h 86677"/>
                  <a:gd name="connsiteX13" fmla="*/ -124 w 86677"/>
                  <a:gd name="connsiteY13" fmla="*/ -100 h 86677"/>
                  <a:gd name="connsiteX14" fmla="*/ 41786 w 86677"/>
                  <a:gd name="connsiteY14" fmla="*/ 37048 h 86677"/>
                  <a:gd name="connsiteX15" fmla="*/ 44643 w 86677"/>
                  <a:gd name="connsiteY15" fmla="*/ 34190 h 86677"/>
                  <a:gd name="connsiteX16" fmla="*/ 51311 w 86677"/>
                  <a:gd name="connsiteY16" fmla="*/ 3800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677" h="86677">
                    <a:moveTo>
                      <a:pt x="51311" y="38000"/>
                    </a:moveTo>
                    <a:cubicBezTo>
                      <a:pt x="57026" y="32285"/>
                      <a:pt x="78933" y="11330"/>
                      <a:pt x="84648" y="6567"/>
                    </a:cubicBezTo>
                    <a:cubicBezTo>
                      <a:pt x="84648" y="7520"/>
                      <a:pt x="82743" y="9425"/>
                      <a:pt x="81791" y="10377"/>
                    </a:cubicBezTo>
                    <a:cubicBezTo>
                      <a:pt x="77029" y="15140"/>
                      <a:pt x="57026" y="35142"/>
                      <a:pt x="53216" y="39905"/>
                    </a:cubicBezTo>
                    <a:cubicBezTo>
                      <a:pt x="54168" y="41810"/>
                      <a:pt x="56073" y="48477"/>
                      <a:pt x="54168" y="49430"/>
                    </a:cubicBezTo>
                    <a:cubicBezTo>
                      <a:pt x="53216" y="50382"/>
                      <a:pt x="55121" y="50382"/>
                      <a:pt x="56073" y="51335"/>
                    </a:cubicBezTo>
                    <a:cubicBezTo>
                      <a:pt x="55121" y="52287"/>
                      <a:pt x="54168" y="51335"/>
                      <a:pt x="53216" y="51335"/>
                    </a:cubicBezTo>
                    <a:cubicBezTo>
                      <a:pt x="57026" y="58002"/>
                      <a:pt x="79886" y="79910"/>
                      <a:pt x="86554" y="86577"/>
                    </a:cubicBezTo>
                    <a:cubicBezTo>
                      <a:pt x="79886" y="83720"/>
                      <a:pt x="52264" y="48477"/>
                      <a:pt x="47501" y="56098"/>
                    </a:cubicBezTo>
                    <a:cubicBezTo>
                      <a:pt x="44643" y="56098"/>
                      <a:pt x="41786" y="55145"/>
                      <a:pt x="39881" y="54192"/>
                    </a:cubicBezTo>
                    <a:cubicBezTo>
                      <a:pt x="35118" y="55145"/>
                      <a:pt x="12258" y="80862"/>
                      <a:pt x="7496" y="83720"/>
                    </a:cubicBezTo>
                    <a:cubicBezTo>
                      <a:pt x="9401" y="79910"/>
                      <a:pt x="34166" y="56098"/>
                      <a:pt x="37023" y="51335"/>
                    </a:cubicBezTo>
                    <a:cubicBezTo>
                      <a:pt x="36071" y="47525"/>
                      <a:pt x="33214" y="42762"/>
                      <a:pt x="37023" y="38952"/>
                    </a:cubicBezTo>
                    <a:cubicBezTo>
                      <a:pt x="32261" y="33237"/>
                      <a:pt x="4639" y="5615"/>
                      <a:pt x="-124" y="-100"/>
                    </a:cubicBezTo>
                    <a:cubicBezTo>
                      <a:pt x="6543" y="2757"/>
                      <a:pt x="35118" y="37048"/>
                      <a:pt x="41786" y="37048"/>
                    </a:cubicBezTo>
                    <a:cubicBezTo>
                      <a:pt x="41786" y="35142"/>
                      <a:pt x="42739" y="37048"/>
                      <a:pt x="44643" y="34190"/>
                    </a:cubicBezTo>
                    <a:cubicBezTo>
                      <a:pt x="46548" y="38000"/>
                      <a:pt x="48453" y="35142"/>
                      <a:pt x="51311" y="38000"/>
                    </a:cubicBezTo>
                    <a:close/>
                  </a:path>
                </a:pathLst>
              </a:custGeom>
              <a:solidFill>
                <a:srgbClr val="0077B8"/>
              </a:solidFill>
              <a:ln w="9525" cap="flat">
                <a:noFill/>
                <a:prstDash val="solid"/>
                <a:miter/>
              </a:ln>
            </p:spPr>
            <p:txBody>
              <a:bodyPr rtlCol="0" anchor="ctr"/>
              <a:lstStyle/>
              <a:p>
                <a:endParaRPr lang="pt-BR" sz="12527"/>
              </a:p>
            </p:txBody>
          </p:sp>
        </p:grpSp>
        <p:grpSp>
          <p:nvGrpSpPr>
            <p:cNvPr id="1410" name="Gráfico 39">
              <a:extLst>
                <a:ext uri="{FF2B5EF4-FFF2-40B4-BE49-F238E27FC236}">
                  <a16:creationId xmlns:a16="http://schemas.microsoft.com/office/drawing/2014/main" id="{DDD3E37D-06B3-118A-F5F5-3119537F4D1C}"/>
                </a:ext>
              </a:extLst>
            </p:cNvPr>
            <p:cNvGrpSpPr/>
            <p:nvPr/>
          </p:nvGrpSpPr>
          <p:grpSpPr>
            <a:xfrm>
              <a:off x="4901188" y="1595303"/>
              <a:ext cx="390074" cy="388934"/>
              <a:chOff x="1825307" y="1150461"/>
              <a:chExt cx="1628774" cy="1624012"/>
            </a:xfrm>
          </p:grpSpPr>
          <p:sp>
            <p:nvSpPr>
              <p:cNvPr id="1419" name="Forma Livre: Forma 1418">
                <a:extLst>
                  <a:ext uri="{FF2B5EF4-FFF2-40B4-BE49-F238E27FC236}">
                    <a16:creationId xmlns:a16="http://schemas.microsoft.com/office/drawing/2014/main" id="{4E597A01-CD4B-E9E7-4BFE-0E229A579B7E}"/>
                  </a:ext>
                </a:extLst>
              </p:cNvPr>
              <p:cNvSpPr/>
              <p:nvPr/>
            </p:nvSpPr>
            <p:spPr>
              <a:xfrm>
                <a:off x="1827212" y="1150461"/>
                <a:ext cx="1625917" cy="1344930"/>
              </a:xfrm>
              <a:custGeom>
                <a:avLst/>
                <a:gdLst>
                  <a:gd name="connsiteX0" fmla="*/ -124 w 1625917"/>
                  <a:gd name="connsiteY0" fmla="*/ -100 h 1344930"/>
                  <a:gd name="connsiteX1" fmla="*/ -124 w 1625917"/>
                  <a:gd name="connsiteY1" fmla="*/ 1344830 h 1344930"/>
                  <a:gd name="connsiteX2" fmla="*/ 237048 w 1625917"/>
                  <a:gd name="connsiteY2" fmla="*/ 1344830 h 1344930"/>
                  <a:gd name="connsiteX3" fmla="*/ 203711 w 1625917"/>
                  <a:gd name="connsiteY3" fmla="*/ 1219100 h 1344930"/>
                  <a:gd name="connsiteX4" fmla="*/ 457076 w 1625917"/>
                  <a:gd name="connsiteY4" fmla="*/ 965735 h 1344930"/>
                  <a:gd name="connsiteX5" fmla="*/ 710441 w 1625917"/>
                  <a:gd name="connsiteY5" fmla="*/ 1219100 h 1344930"/>
                  <a:gd name="connsiteX6" fmla="*/ 677104 w 1625917"/>
                  <a:gd name="connsiteY6" fmla="*/ 1344830 h 1344930"/>
                  <a:gd name="connsiteX7" fmla="*/ 1279083 w 1625917"/>
                  <a:gd name="connsiteY7" fmla="*/ 1344830 h 1344930"/>
                  <a:gd name="connsiteX8" fmla="*/ 1263844 w 1625917"/>
                  <a:gd name="connsiteY8" fmla="*/ 1326732 h 1344930"/>
                  <a:gd name="connsiteX9" fmla="*/ 748541 w 1625917"/>
                  <a:gd name="connsiteY9" fmla="*/ 973355 h 1344930"/>
                  <a:gd name="connsiteX10" fmla="*/ 535181 w 1625917"/>
                  <a:gd name="connsiteY10" fmla="*/ 925730 h 1344930"/>
                  <a:gd name="connsiteX11" fmla="*/ 747589 w 1625917"/>
                  <a:gd name="connsiteY11" fmla="*/ 906680 h 1344930"/>
                  <a:gd name="connsiteX12" fmla="*/ 1330519 w 1625917"/>
                  <a:gd name="connsiteY12" fmla="*/ 1056222 h 1344930"/>
                  <a:gd name="connsiteX13" fmla="*/ 1625794 w 1625917"/>
                  <a:gd name="connsiteY13" fmla="*/ 1226720 h 1344930"/>
                  <a:gd name="connsiteX14" fmla="*/ 1625794 w 1625917"/>
                  <a:gd name="connsiteY14" fmla="*/ -100 h 1344930"/>
                  <a:gd name="connsiteX15" fmla="*/ 163706 w 1625917"/>
                  <a:gd name="connsiteY15" fmla="*/ 1140042 h 1344930"/>
                  <a:gd name="connsiteX16" fmla="*/ 144656 w 1625917"/>
                  <a:gd name="connsiteY16" fmla="*/ 927635 h 1344930"/>
                  <a:gd name="connsiteX17" fmla="*/ 294198 w 1625917"/>
                  <a:gd name="connsiteY17" fmla="*/ 344705 h 1344930"/>
                  <a:gd name="connsiteX18" fmla="*/ 463743 w 1625917"/>
                  <a:gd name="connsiteY18" fmla="*/ 53240 h 1344930"/>
                  <a:gd name="connsiteX19" fmla="*/ 794261 w 1625917"/>
                  <a:gd name="connsiteY19" fmla="*/ 243740 h 1344930"/>
                  <a:gd name="connsiteX20" fmla="*/ 564709 w 1625917"/>
                  <a:gd name="connsiteY20" fmla="*/ 412332 h 1344930"/>
                  <a:gd name="connsiteX21" fmla="*/ 211331 w 1625917"/>
                  <a:gd name="connsiteY21" fmla="*/ 926682 h 1344930"/>
                  <a:gd name="connsiteX22" fmla="*/ 163706 w 1625917"/>
                  <a:gd name="connsiteY22" fmla="*/ 1140042 h 1344930"/>
                  <a:gd name="connsiteX23" fmla="*/ 241811 w 1625917"/>
                  <a:gd name="connsiteY23" fmla="*/ 1003835 h 1344930"/>
                  <a:gd name="connsiteX24" fmla="*/ 331346 w 1625917"/>
                  <a:gd name="connsiteY24" fmla="*/ 810477 h 1344930"/>
                  <a:gd name="connsiteX25" fmla="*/ 752351 w 1625917"/>
                  <a:gd name="connsiteY25" fmla="*/ 379947 h 1344930"/>
                  <a:gd name="connsiteX26" fmla="*/ 1044769 w 1625917"/>
                  <a:gd name="connsiteY26" fmla="*/ 211355 h 1344930"/>
                  <a:gd name="connsiteX27" fmla="*/ 1236221 w 1625917"/>
                  <a:gd name="connsiteY27" fmla="*/ 540920 h 1344930"/>
                  <a:gd name="connsiteX28" fmla="*/ 953329 w 1625917"/>
                  <a:gd name="connsiteY28" fmla="*/ 572352 h 1344930"/>
                  <a:gd name="connsiteX29" fmla="*/ 390401 w 1625917"/>
                  <a:gd name="connsiteY29" fmla="*/ 841910 h 1344930"/>
                  <a:gd name="connsiteX30" fmla="*/ 241811 w 1625917"/>
                  <a:gd name="connsiteY30" fmla="*/ 1003835 h 1344930"/>
                  <a:gd name="connsiteX31" fmla="*/ 1469583 w 1625917"/>
                  <a:gd name="connsiteY31" fmla="*/ 1024790 h 1344930"/>
                  <a:gd name="connsiteX32" fmla="*/ 1209551 w 1625917"/>
                  <a:gd name="connsiteY32" fmla="*/ 909537 h 1344930"/>
                  <a:gd name="connsiteX33" fmla="*/ 587569 w 1625917"/>
                  <a:gd name="connsiteY33" fmla="*/ 859055 h 1344930"/>
                  <a:gd name="connsiteX34" fmla="*/ 378018 w 1625917"/>
                  <a:gd name="connsiteY34" fmla="*/ 923825 h 1344930"/>
                  <a:gd name="connsiteX35" fmla="*/ 552326 w 1625917"/>
                  <a:gd name="connsiteY35" fmla="*/ 801905 h 1344930"/>
                  <a:gd name="connsiteX36" fmla="*/ 1132399 w 1625917"/>
                  <a:gd name="connsiteY36" fmla="*/ 640932 h 1344930"/>
                  <a:gd name="connsiteX37" fmla="*/ 1469583 w 1625917"/>
                  <a:gd name="connsiteY37" fmla="*/ 641885 h 134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25917" h="1344930">
                    <a:moveTo>
                      <a:pt x="-124" y="-100"/>
                    </a:moveTo>
                    <a:lnTo>
                      <a:pt x="-124" y="1344830"/>
                    </a:lnTo>
                    <a:lnTo>
                      <a:pt x="237048" y="1344830"/>
                    </a:lnTo>
                    <a:cubicBezTo>
                      <a:pt x="216093" y="1307682"/>
                      <a:pt x="203711" y="1264820"/>
                      <a:pt x="203711" y="1219100"/>
                    </a:cubicBezTo>
                    <a:cubicBezTo>
                      <a:pt x="203711" y="1079082"/>
                      <a:pt x="317059" y="965735"/>
                      <a:pt x="457076" y="965735"/>
                    </a:cubicBezTo>
                    <a:cubicBezTo>
                      <a:pt x="597094" y="965735"/>
                      <a:pt x="710441" y="1079082"/>
                      <a:pt x="710441" y="1219100"/>
                    </a:cubicBezTo>
                    <a:cubicBezTo>
                      <a:pt x="710441" y="1264820"/>
                      <a:pt x="698059" y="1307682"/>
                      <a:pt x="677104" y="1344830"/>
                    </a:cubicBezTo>
                    <a:lnTo>
                      <a:pt x="1279083" y="1344830"/>
                    </a:lnTo>
                    <a:cubicBezTo>
                      <a:pt x="1273369" y="1338162"/>
                      <a:pt x="1268606" y="1332447"/>
                      <a:pt x="1263844" y="1326732"/>
                    </a:cubicBezTo>
                    <a:cubicBezTo>
                      <a:pt x="1132399" y="1179095"/>
                      <a:pt x="964759" y="1046697"/>
                      <a:pt x="748541" y="973355"/>
                    </a:cubicBezTo>
                    <a:cubicBezTo>
                      <a:pt x="679961" y="950495"/>
                      <a:pt x="603761" y="938112"/>
                      <a:pt x="535181" y="925730"/>
                    </a:cubicBezTo>
                    <a:cubicBezTo>
                      <a:pt x="603761" y="913347"/>
                      <a:pt x="675198" y="906680"/>
                      <a:pt x="747589" y="906680"/>
                    </a:cubicBezTo>
                    <a:cubicBezTo>
                      <a:pt x="959044" y="906680"/>
                      <a:pt x="1156211" y="962877"/>
                      <a:pt x="1330519" y="1056222"/>
                    </a:cubicBezTo>
                    <a:cubicBezTo>
                      <a:pt x="1381001" y="1082892"/>
                      <a:pt x="1508636" y="1158140"/>
                      <a:pt x="1625794" y="1226720"/>
                    </a:cubicBezTo>
                    <a:lnTo>
                      <a:pt x="1625794" y="-100"/>
                    </a:lnTo>
                    <a:close/>
                    <a:moveTo>
                      <a:pt x="163706" y="1140042"/>
                    </a:moveTo>
                    <a:cubicBezTo>
                      <a:pt x="151323" y="1071462"/>
                      <a:pt x="144656" y="1000025"/>
                      <a:pt x="144656" y="927635"/>
                    </a:cubicBezTo>
                    <a:cubicBezTo>
                      <a:pt x="144656" y="716180"/>
                      <a:pt x="201806" y="519012"/>
                      <a:pt x="294198" y="344705"/>
                    </a:cubicBezTo>
                    <a:cubicBezTo>
                      <a:pt x="336109" y="266600"/>
                      <a:pt x="391354" y="174207"/>
                      <a:pt x="463743" y="53240"/>
                    </a:cubicBezTo>
                    <a:lnTo>
                      <a:pt x="794261" y="243740"/>
                    </a:lnTo>
                    <a:cubicBezTo>
                      <a:pt x="794261" y="243740"/>
                      <a:pt x="643766" y="340895"/>
                      <a:pt x="564709" y="412332"/>
                    </a:cubicBezTo>
                    <a:cubicBezTo>
                      <a:pt x="417071" y="543777"/>
                      <a:pt x="284673" y="711417"/>
                      <a:pt x="211331" y="926682"/>
                    </a:cubicBezTo>
                    <a:cubicBezTo>
                      <a:pt x="188471" y="995262"/>
                      <a:pt x="176089" y="1071462"/>
                      <a:pt x="163706" y="1140042"/>
                    </a:cubicBezTo>
                    <a:close/>
                    <a:moveTo>
                      <a:pt x="241811" y="1003835"/>
                    </a:moveTo>
                    <a:cubicBezTo>
                      <a:pt x="265623" y="938112"/>
                      <a:pt x="295151" y="873342"/>
                      <a:pt x="331346" y="810477"/>
                    </a:cubicBezTo>
                    <a:cubicBezTo>
                      <a:pt x="437073" y="627597"/>
                      <a:pt x="584711" y="484722"/>
                      <a:pt x="752351" y="379947"/>
                    </a:cubicBezTo>
                    <a:cubicBezTo>
                      <a:pt x="826646" y="333275"/>
                      <a:pt x="921896" y="280887"/>
                      <a:pt x="1044769" y="211355"/>
                    </a:cubicBezTo>
                    <a:lnTo>
                      <a:pt x="1236221" y="540920"/>
                    </a:lnTo>
                    <a:cubicBezTo>
                      <a:pt x="1236221" y="540920"/>
                      <a:pt x="1057151" y="550445"/>
                      <a:pt x="953329" y="572352"/>
                    </a:cubicBezTo>
                    <a:cubicBezTo>
                      <a:pt x="759971" y="612357"/>
                      <a:pt x="560898" y="691415"/>
                      <a:pt x="390401" y="841910"/>
                    </a:cubicBezTo>
                    <a:cubicBezTo>
                      <a:pt x="336109" y="890487"/>
                      <a:pt x="286579" y="950495"/>
                      <a:pt x="241811" y="1003835"/>
                    </a:cubicBezTo>
                    <a:close/>
                    <a:moveTo>
                      <a:pt x="1469583" y="1024790"/>
                    </a:moveTo>
                    <a:cubicBezTo>
                      <a:pt x="1469583" y="1024790"/>
                      <a:pt x="1310516" y="942875"/>
                      <a:pt x="1209551" y="909537"/>
                    </a:cubicBezTo>
                    <a:cubicBezTo>
                      <a:pt x="1021909" y="847625"/>
                      <a:pt x="810454" y="815240"/>
                      <a:pt x="587569" y="859055"/>
                    </a:cubicBezTo>
                    <a:cubicBezTo>
                      <a:pt x="516131" y="873342"/>
                      <a:pt x="444693" y="900012"/>
                      <a:pt x="378018" y="923825"/>
                    </a:cubicBezTo>
                    <a:cubicBezTo>
                      <a:pt x="431359" y="879057"/>
                      <a:pt x="490414" y="838100"/>
                      <a:pt x="552326" y="801905"/>
                    </a:cubicBezTo>
                    <a:cubicBezTo>
                      <a:pt x="735206" y="696177"/>
                      <a:pt x="935231" y="647600"/>
                      <a:pt x="1132399" y="640932"/>
                    </a:cubicBezTo>
                    <a:cubicBezTo>
                      <a:pt x="1220029" y="638075"/>
                      <a:pt x="1329566" y="639980"/>
                      <a:pt x="1469583" y="641885"/>
                    </a:cubicBezTo>
                    <a:close/>
                  </a:path>
                </a:pathLst>
              </a:custGeom>
              <a:solidFill>
                <a:srgbClr val="0077B8"/>
              </a:solidFill>
              <a:ln w="9525" cap="flat">
                <a:noFill/>
                <a:prstDash val="solid"/>
                <a:miter/>
              </a:ln>
            </p:spPr>
            <p:txBody>
              <a:bodyPr rtlCol="0" anchor="ctr"/>
              <a:lstStyle/>
              <a:p>
                <a:endParaRPr lang="pt-BR" sz="12527"/>
              </a:p>
            </p:txBody>
          </p:sp>
          <p:grpSp>
            <p:nvGrpSpPr>
              <p:cNvPr id="1420" name="Gráfico 39">
                <a:extLst>
                  <a:ext uri="{FF2B5EF4-FFF2-40B4-BE49-F238E27FC236}">
                    <a16:creationId xmlns:a16="http://schemas.microsoft.com/office/drawing/2014/main" id="{A15131C2-822E-B512-8BB9-553231E6D732}"/>
                  </a:ext>
                </a:extLst>
              </p:cNvPr>
              <p:cNvGrpSpPr/>
              <p:nvPr/>
            </p:nvGrpSpPr>
            <p:grpSpPr>
              <a:xfrm>
                <a:off x="1825307" y="2570638"/>
                <a:ext cx="1628774" cy="203834"/>
                <a:chOff x="1825307" y="2570638"/>
                <a:chExt cx="1628774" cy="203834"/>
              </a:xfrm>
              <a:solidFill>
                <a:srgbClr val="000000"/>
              </a:solidFill>
            </p:grpSpPr>
            <p:sp>
              <p:nvSpPr>
                <p:cNvPr id="1421" name="Forma Livre: Forma 1420">
                  <a:extLst>
                    <a:ext uri="{FF2B5EF4-FFF2-40B4-BE49-F238E27FC236}">
                      <a16:creationId xmlns:a16="http://schemas.microsoft.com/office/drawing/2014/main" id="{C87F1715-9C78-DFA0-1A81-41F93AD89040}"/>
                    </a:ext>
                  </a:extLst>
                </p:cNvPr>
                <p:cNvSpPr/>
                <p:nvPr/>
              </p:nvSpPr>
              <p:spPr>
                <a:xfrm>
                  <a:off x="2268219" y="2571591"/>
                  <a:ext cx="270509" cy="202882"/>
                </a:xfrm>
                <a:custGeom>
                  <a:avLst/>
                  <a:gdLst>
                    <a:gd name="connsiteX0" fmla="*/ -124 w 270509"/>
                    <a:gd name="connsiteY0" fmla="*/ -100 h 202882"/>
                    <a:gd name="connsiteX1" fmla="*/ -124 w 270509"/>
                    <a:gd name="connsiteY1" fmla="*/ 202782 h 202882"/>
                    <a:gd name="connsiteX2" fmla="*/ 67503 w 270509"/>
                    <a:gd name="connsiteY2" fmla="*/ 202782 h 202882"/>
                    <a:gd name="connsiteX3" fmla="*/ 67503 w 270509"/>
                    <a:gd name="connsiteY3" fmla="*/ 58955 h 202882"/>
                    <a:gd name="connsiteX4" fmla="*/ 211331 w 270509"/>
                    <a:gd name="connsiteY4" fmla="*/ 202782 h 202882"/>
                    <a:gd name="connsiteX5" fmla="*/ 270386 w 270509"/>
                    <a:gd name="connsiteY5" fmla="*/ 202782 h 202882"/>
                    <a:gd name="connsiteX6" fmla="*/ 270386 w 270509"/>
                    <a:gd name="connsiteY6" fmla="*/ -100 h 202882"/>
                    <a:gd name="connsiteX7" fmla="*/ 202759 w 270509"/>
                    <a:gd name="connsiteY7" fmla="*/ -100 h 202882"/>
                    <a:gd name="connsiteX8" fmla="*/ 202759 w 270509"/>
                    <a:gd name="connsiteY8" fmla="*/ 144680 h 202882"/>
                    <a:gd name="connsiteX9" fmla="*/ 57978 w 270509"/>
                    <a:gd name="connsiteY9" fmla="*/ -100 h 202882"/>
                    <a:gd name="connsiteX10" fmla="*/ -124 w 270509"/>
                    <a:gd name="connsiteY10" fmla="*/ -10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0509" h="202882">
                      <a:moveTo>
                        <a:pt x="-124" y="-100"/>
                      </a:moveTo>
                      <a:lnTo>
                        <a:pt x="-124" y="202782"/>
                      </a:lnTo>
                      <a:lnTo>
                        <a:pt x="67503" y="202782"/>
                      </a:lnTo>
                      <a:lnTo>
                        <a:pt x="67503" y="58955"/>
                      </a:lnTo>
                      <a:lnTo>
                        <a:pt x="211331" y="202782"/>
                      </a:lnTo>
                      <a:lnTo>
                        <a:pt x="270386" y="202782"/>
                      </a:lnTo>
                      <a:lnTo>
                        <a:pt x="270386" y="-100"/>
                      </a:lnTo>
                      <a:lnTo>
                        <a:pt x="202759" y="-100"/>
                      </a:lnTo>
                      <a:lnTo>
                        <a:pt x="202759" y="144680"/>
                      </a:lnTo>
                      <a:lnTo>
                        <a:pt x="57978" y="-100"/>
                      </a:lnTo>
                      <a:lnTo>
                        <a:pt x="-124" y="-100"/>
                      </a:lnTo>
                    </a:path>
                  </a:pathLst>
                </a:custGeom>
                <a:solidFill>
                  <a:srgbClr val="000000"/>
                </a:solidFill>
                <a:ln w="9525" cap="flat">
                  <a:noFill/>
                  <a:prstDash val="solid"/>
                  <a:miter/>
                </a:ln>
              </p:spPr>
              <p:txBody>
                <a:bodyPr rtlCol="0" anchor="ctr"/>
                <a:lstStyle/>
                <a:p>
                  <a:endParaRPr lang="pt-BR" sz="12527"/>
                </a:p>
              </p:txBody>
            </p:sp>
            <p:sp>
              <p:nvSpPr>
                <p:cNvPr id="1422" name="Forma Livre: Forma 1421">
                  <a:extLst>
                    <a:ext uri="{FF2B5EF4-FFF2-40B4-BE49-F238E27FC236}">
                      <a16:creationId xmlns:a16="http://schemas.microsoft.com/office/drawing/2014/main" id="{22F98029-05C7-50F3-99F6-1811B5EEF91B}"/>
                    </a:ext>
                  </a:extLst>
                </p:cNvPr>
                <p:cNvSpPr/>
                <p:nvPr/>
              </p:nvSpPr>
              <p:spPr>
                <a:xfrm>
                  <a:off x="1825307" y="2570638"/>
                  <a:ext cx="238125" cy="203834"/>
                </a:xfrm>
                <a:custGeom>
                  <a:avLst/>
                  <a:gdLst>
                    <a:gd name="connsiteX0" fmla="*/ 69409 w 238125"/>
                    <a:gd name="connsiteY0" fmla="*/ 136107 h 203834"/>
                    <a:gd name="connsiteX1" fmla="*/ 102746 w 238125"/>
                    <a:gd name="connsiteY1" fmla="*/ 169445 h 203834"/>
                    <a:gd name="connsiteX2" fmla="*/ 238001 w 238125"/>
                    <a:gd name="connsiteY2" fmla="*/ 169445 h 203834"/>
                    <a:gd name="connsiteX3" fmla="*/ 238001 w 238125"/>
                    <a:gd name="connsiteY3" fmla="*/ 203735 h 203834"/>
                    <a:gd name="connsiteX4" fmla="*/ 67503 w 238125"/>
                    <a:gd name="connsiteY4" fmla="*/ 203735 h 203834"/>
                    <a:gd name="connsiteX5" fmla="*/ -124 w 238125"/>
                    <a:gd name="connsiteY5" fmla="*/ 136107 h 203834"/>
                    <a:gd name="connsiteX6" fmla="*/ -124 w 238125"/>
                    <a:gd name="connsiteY6" fmla="*/ -100 h 203834"/>
                    <a:gd name="connsiteX7" fmla="*/ 68456 w 238125"/>
                    <a:gd name="connsiteY7" fmla="*/ -100 h 203834"/>
                    <a:gd name="connsiteX8" fmla="*/ 69409 w 238125"/>
                    <a:gd name="connsiteY8" fmla="*/ 136107 h 20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25" h="203834">
                      <a:moveTo>
                        <a:pt x="69409" y="136107"/>
                      </a:moveTo>
                      <a:cubicBezTo>
                        <a:pt x="69409" y="155157"/>
                        <a:pt x="84648" y="169445"/>
                        <a:pt x="102746" y="169445"/>
                      </a:cubicBezTo>
                      <a:lnTo>
                        <a:pt x="238001" y="169445"/>
                      </a:lnTo>
                      <a:lnTo>
                        <a:pt x="238001" y="203735"/>
                      </a:lnTo>
                      <a:lnTo>
                        <a:pt x="67503" y="203735"/>
                      </a:lnTo>
                      <a:cubicBezTo>
                        <a:pt x="30356" y="203735"/>
                        <a:pt x="-124" y="174207"/>
                        <a:pt x="-124" y="136107"/>
                      </a:cubicBezTo>
                      <a:lnTo>
                        <a:pt x="-124" y="-100"/>
                      </a:lnTo>
                      <a:lnTo>
                        <a:pt x="68456" y="-100"/>
                      </a:lnTo>
                      <a:lnTo>
                        <a:pt x="69409" y="136107"/>
                      </a:lnTo>
                    </a:path>
                  </a:pathLst>
                </a:custGeom>
                <a:solidFill>
                  <a:srgbClr val="000000"/>
                </a:solidFill>
                <a:ln w="9525" cap="flat">
                  <a:noFill/>
                  <a:prstDash val="solid"/>
                  <a:miter/>
                </a:ln>
              </p:spPr>
              <p:txBody>
                <a:bodyPr rtlCol="0" anchor="ctr"/>
                <a:lstStyle/>
                <a:p>
                  <a:endParaRPr lang="pt-BR" sz="12527"/>
                </a:p>
              </p:txBody>
            </p:sp>
            <p:sp>
              <p:nvSpPr>
                <p:cNvPr id="1423" name="Forma Livre: Forma 1422">
                  <a:extLst>
                    <a:ext uri="{FF2B5EF4-FFF2-40B4-BE49-F238E27FC236}">
                      <a16:creationId xmlns:a16="http://schemas.microsoft.com/office/drawing/2014/main" id="{6128614B-6079-929E-4034-96E077A37BA9}"/>
                    </a:ext>
                  </a:extLst>
                </p:cNvPr>
                <p:cNvSpPr/>
                <p:nvPr/>
              </p:nvSpPr>
              <p:spPr>
                <a:xfrm>
                  <a:off x="2757804" y="2570638"/>
                  <a:ext cx="238125" cy="203834"/>
                </a:xfrm>
                <a:custGeom>
                  <a:avLst/>
                  <a:gdLst>
                    <a:gd name="connsiteX0" fmla="*/ 69409 w 238125"/>
                    <a:gd name="connsiteY0" fmla="*/ 136107 h 203834"/>
                    <a:gd name="connsiteX1" fmla="*/ 102746 w 238125"/>
                    <a:gd name="connsiteY1" fmla="*/ 169445 h 203834"/>
                    <a:gd name="connsiteX2" fmla="*/ 238001 w 238125"/>
                    <a:gd name="connsiteY2" fmla="*/ 169445 h 203834"/>
                    <a:gd name="connsiteX3" fmla="*/ 238001 w 238125"/>
                    <a:gd name="connsiteY3" fmla="*/ 203735 h 203834"/>
                    <a:gd name="connsiteX4" fmla="*/ 67504 w 238125"/>
                    <a:gd name="connsiteY4" fmla="*/ 203735 h 203834"/>
                    <a:gd name="connsiteX5" fmla="*/ -124 w 238125"/>
                    <a:gd name="connsiteY5" fmla="*/ 136107 h 203834"/>
                    <a:gd name="connsiteX6" fmla="*/ -124 w 238125"/>
                    <a:gd name="connsiteY6" fmla="*/ -100 h 203834"/>
                    <a:gd name="connsiteX7" fmla="*/ 68456 w 238125"/>
                    <a:gd name="connsiteY7" fmla="*/ -100 h 203834"/>
                    <a:gd name="connsiteX8" fmla="*/ 69409 w 238125"/>
                    <a:gd name="connsiteY8" fmla="*/ 136107 h 20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25" h="203834">
                      <a:moveTo>
                        <a:pt x="69409" y="136107"/>
                      </a:moveTo>
                      <a:cubicBezTo>
                        <a:pt x="69409" y="155157"/>
                        <a:pt x="84649" y="169445"/>
                        <a:pt x="102746" y="169445"/>
                      </a:cubicBezTo>
                      <a:lnTo>
                        <a:pt x="238001" y="169445"/>
                      </a:lnTo>
                      <a:lnTo>
                        <a:pt x="238001" y="203735"/>
                      </a:lnTo>
                      <a:lnTo>
                        <a:pt x="67504" y="203735"/>
                      </a:lnTo>
                      <a:cubicBezTo>
                        <a:pt x="30356" y="203735"/>
                        <a:pt x="-124" y="174207"/>
                        <a:pt x="-124" y="136107"/>
                      </a:cubicBezTo>
                      <a:lnTo>
                        <a:pt x="-124" y="-100"/>
                      </a:lnTo>
                      <a:lnTo>
                        <a:pt x="68456" y="-100"/>
                      </a:lnTo>
                      <a:lnTo>
                        <a:pt x="69409" y="136107"/>
                      </a:lnTo>
                    </a:path>
                  </a:pathLst>
                </a:custGeom>
                <a:solidFill>
                  <a:srgbClr val="000000"/>
                </a:solidFill>
                <a:ln w="9525" cap="flat">
                  <a:noFill/>
                  <a:prstDash val="solid"/>
                  <a:miter/>
                </a:ln>
              </p:spPr>
              <p:txBody>
                <a:bodyPr rtlCol="0" anchor="ctr"/>
                <a:lstStyle/>
                <a:p>
                  <a:endParaRPr lang="pt-BR" sz="12527"/>
                </a:p>
              </p:txBody>
            </p:sp>
            <p:sp>
              <p:nvSpPr>
                <p:cNvPr id="1424" name="Forma Livre: Forma 1423">
                  <a:extLst>
                    <a:ext uri="{FF2B5EF4-FFF2-40B4-BE49-F238E27FC236}">
                      <a16:creationId xmlns:a16="http://schemas.microsoft.com/office/drawing/2014/main" id="{17B2C382-C447-5E39-8ADE-2743AFB8831E}"/>
                    </a:ext>
                  </a:extLst>
                </p:cNvPr>
                <p:cNvSpPr/>
                <p:nvPr/>
              </p:nvSpPr>
              <p:spPr>
                <a:xfrm>
                  <a:off x="3182619" y="2570638"/>
                  <a:ext cx="271462" cy="203834"/>
                </a:xfrm>
                <a:custGeom>
                  <a:avLst/>
                  <a:gdLst>
                    <a:gd name="connsiteX0" fmla="*/ 93221 w 271462"/>
                    <a:gd name="connsiteY0" fmla="*/ 85625 h 203834"/>
                    <a:gd name="connsiteX1" fmla="*/ 67504 w 271462"/>
                    <a:gd name="connsiteY1" fmla="*/ 59907 h 203834"/>
                    <a:gd name="connsiteX2" fmla="*/ 93221 w 271462"/>
                    <a:gd name="connsiteY2" fmla="*/ 34190 h 203834"/>
                    <a:gd name="connsiteX3" fmla="*/ 254194 w 271462"/>
                    <a:gd name="connsiteY3" fmla="*/ 34190 h 203834"/>
                    <a:gd name="connsiteX4" fmla="*/ 254194 w 271462"/>
                    <a:gd name="connsiteY4" fmla="*/ -100 h 203834"/>
                    <a:gd name="connsiteX5" fmla="*/ 58931 w 271462"/>
                    <a:gd name="connsiteY5" fmla="*/ -100 h 203834"/>
                    <a:gd name="connsiteX6" fmla="*/ -124 w 271462"/>
                    <a:gd name="connsiteY6" fmla="*/ 58955 h 203834"/>
                    <a:gd name="connsiteX7" fmla="*/ 58931 w 271462"/>
                    <a:gd name="connsiteY7" fmla="*/ 118010 h 203834"/>
                    <a:gd name="connsiteX8" fmla="*/ 177994 w 271462"/>
                    <a:gd name="connsiteY8" fmla="*/ 118010 h 203834"/>
                    <a:gd name="connsiteX9" fmla="*/ 203711 w 271462"/>
                    <a:gd name="connsiteY9" fmla="*/ 143727 h 203834"/>
                    <a:gd name="connsiteX10" fmla="*/ 177994 w 271462"/>
                    <a:gd name="connsiteY10" fmla="*/ 169445 h 203834"/>
                    <a:gd name="connsiteX11" fmla="*/ 17021 w 271462"/>
                    <a:gd name="connsiteY11" fmla="*/ 169445 h 203834"/>
                    <a:gd name="connsiteX12" fmla="*/ 17021 w 271462"/>
                    <a:gd name="connsiteY12" fmla="*/ 203735 h 203834"/>
                    <a:gd name="connsiteX13" fmla="*/ 212284 w 271462"/>
                    <a:gd name="connsiteY13" fmla="*/ 203735 h 203834"/>
                    <a:gd name="connsiteX14" fmla="*/ 271339 w 271462"/>
                    <a:gd name="connsiteY14" fmla="*/ 144680 h 203834"/>
                    <a:gd name="connsiteX15" fmla="*/ 212284 w 271462"/>
                    <a:gd name="connsiteY15" fmla="*/ 85625 h 203834"/>
                    <a:gd name="connsiteX16" fmla="*/ 93221 w 271462"/>
                    <a:gd name="connsiteY16" fmla="*/ 85625 h 20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1462" h="203834">
                      <a:moveTo>
                        <a:pt x="93221" y="85625"/>
                      </a:moveTo>
                      <a:cubicBezTo>
                        <a:pt x="78934" y="85625"/>
                        <a:pt x="67504" y="74195"/>
                        <a:pt x="67504" y="59907"/>
                      </a:cubicBezTo>
                      <a:cubicBezTo>
                        <a:pt x="67504" y="45620"/>
                        <a:pt x="78934" y="34190"/>
                        <a:pt x="93221" y="34190"/>
                      </a:cubicBezTo>
                      <a:lnTo>
                        <a:pt x="254194" y="34190"/>
                      </a:lnTo>
                      <a:lnTo>
                        <a:pt x="254194" y="-100"/>
                      </a:lnTo>
                      <a:lnTo>
                        <a:pt x="58931" y="-100"/>
                      </a:lnTo>
                      <a:cubicBezTo>
                        <a:pt x="26546" y="-100"/>
                        <a:pt x="-124" y="26570"/>
                        <a:pt x="-124" y="58955"/>
                      </a:cubicBezTo>
                      <a:cubicBezTo>
                        <a:pt x="-124" y="91340"/>
                        <a:pt x="26546" y="118010"/>
                        <a:pt x="58931" y="118010"/>
                      </a:cubicBezTo>
                      <a:lnTo>
                        <a:pt x="177994" y="118010"/>
                      </a:lnTo>
                      <a:cubicBezTo>
                        <a:pt x="192281" y="118010"/>
                        <a:pt x="203711" y="129440"/>
                        <a:pt x="203711" y="143727"/>
                      </a:cubicBezTo>
                      <a:cubicBezTo>
                        <a:pt x="203711" y="158015"/>
                        <a:pt x="192281" y="169445"/>
                        <a:pt x="177994" y="169445"/>
                      </a:cubicBezTo>
                      <a:lnTo>
                        <a:pt x="17021" y="169445"/>
                      </a:lnTo>
                      <a:lnTo>
                        <a:pt x="17021" y="203735"/>
                      </a:lnTo>
                      <a:lnTo>
                        <a:pt x="212284" y="203735"/>
                      </a:lnTo>
                      <a:cubicBezTo>
                        <a:pt x="244669" y="203735"/>
                        <a:pt x="271339" y="177065"/>
                        <a:pt x="271339" y="144680"/>
                      </a:cubicBezTo>
                      <a:cubicBezTo>
                        <a:pt x="271339" y="112295"/>
                        <a:pt x="244669" y="85625"/>
                        <a:pt x="212284" y="85625"/>
                      </a:cubicBezTo>
                      <a:lnTo>
                        <a:pt x="93221" y="85625"/>
                      </a:lnTo>
                    </a:path>
                  </a:pathLst>
                </a:custGeom>
                <a:solidFill>
                  <a:srgbClr val="000000"/>
                </a:solidFill>
                <a:ln w="9525" cap="flat">
                  <a:noFill/>
                  <a:prstDash val="solid"/>
                  <a:miter/>
                </a:ln>
              </p:spPr>
              <p:txBody>
                <a:bodyPr rtlCol="0" anchor="ctr"/>
                <a:lstStyle/>
                <a:p>
                  <a:endParaRPr lang="pt-BR" sz="12527"/>
                </a:p>
              </p:txBody>
            </p:sp>
          </p:grpSp>
        </p:grpSp>
        <p:grpSp>
          <p:nvGrpSpPr>
            <p:cNvPr id="1411" name="Gráfico 39">
              <a:extLst>
                <a:ext uri="{FF2B5EF4-FFF2-40B4-BE49-F238E27FC236}">
                  <a16:creationId xmlns:a16="http://schemas.microsoft.com/office/drawing/2014/main" id="{CA10F567-A325-C0F4-2643-7D38D447FFA6}"/>
                </a:ext>
              </a:extLst>
            </p:cNvPr>
            <p:cNvGrpSpPr/>
            <p:nvPr/>
          </p:nvGrpSpPr>
          <p:grpSpPr>
            <a:xfrm>
              <a:off x="5199789" y="2022104"/>
              <a:ext cx="88508" cy="27145"/>
              <a:chOff x="3072129" y="2932588"/>
              <a:chExt cx="369569" cy="113347"/>
            </a:xfrm>
            <a:solidFill>
              <a:srgbClr val="000000"/>
            </a:solidFill>
          </p:grpSpPr>
          <p:sp>
            <p:nvSpPr>
              <p:cNvPr id="1413" name="Forma Livre: Forma 1412">
                <a:extLst>
                  <a:ext uri="{FF2B5EF4-FFF2-40B4-BE49-F238E27FC236}">
                    <a16:creationId xmlns:a16="http://schemas.microsoft.com/office/drawing/2014/main" id="{6A01E8C9-8CDC-D406-DC65-EBABBE5C87FD}"/>
                  </a:ext>
                </a:extLst>
              </p:cNvPr>
              <p:cNvSpPr/>
              <p:nvPr/>
            </p:nvSpPr>
            <p:spPr>
              <a:xfrm>
                <a:off x="3072129" y="2963069"/>
                <a:ext cx="73342" cy="81914"/>
              </a:xfrm>
              <a:custGeom>
                <a:avLst/>
                <a:gdLst>
                  <a:gd name="connsiteX0" fmla="*/ 73218 w 73342"/>
                  <a:gd name="connsiteY0" fmla="*/ 64670 h 81914"/>
                  <a:gd name="connsiteX1" fmla="*/ 71314 w 73342"/>
                  <a:gd name="connsiteY1" fmla="*/ 71337 h 81914"/>
                  <a:gd name="connsiteX2" fmla="*/ 67503 w 73342"/>
                  <a:gd name="connsiteY2" fmla="*/ 77052 h 81914"/>
                  <a:gd name="connsiteX3" fmla="*/ 61789 w 73342"/>
                  <a:gd name="connsiteY3" fmla="*/ 80862 h 81914"/>
                  <a:gd name="connsiteX4" fmla="*/ 55121 w 73342"/>
                  <a:gd name="connsiteY4" fmla="*/ 81815 h 81914"/>
                  <a:gd name="connsiteX5" fmla="*/ -124 w 73342"/>
                  <a:gd name="connsiteY5" fmla="*/ 81815 h 81914"/>
                  <a:gd name="connsiteX6" fmla="*/ -124 w 73342"/>
                  <a:gd name="connsiteY6" fmla="*/ 65622 h 81914"/>
                  <a:gd name="connsiteX7" fmla="*/ 55121 w 73342"/>
                  <a:gd name="connsiteY7" fmla="*/ 65622 h 81914"/>
                  <a:gd name="connsiteX8" fmla="*/ 56073 w 73342"/>
                  <a:gd name="connsiteY8" fmla="*/ 64670 h 81914"/>
                  <a:gd name="connsiteX9" fmla="*/ 57026 w 73342"/>
                  <a:gd name="connsiteY9" fmla="*/ 63717 h 81914"/>
                  <a:gd name="connsiteX10" fmla="*/ 56073 w 73342"/>
                  <a:gd name="connsiteY10" fmla="*/ 61812 h 81914"/>
                  <a:gd name="connsiteX11" fmla="*/ 9401 w 73342"/>
                  <a:gd name="connsiteY11" fmla="*/ 34190 h 81914"/>
                  <a:gd name="connsiteX12" fmla="*/ 2733 w 73342"/>
                  <a:gd name="connsiteY12" fmla="*/ 27522 h 81914"/>
                  <a:gd name="connsiteX13" fmla="*/ -124 w 73342"/>
                  <a:gd name="connsiteY13" fmla="*/ 17997 h 81914"/>
                  <a:gd name="connsiteX14" fmla="*/ 1781 w 73342"/>
                  <a:gd name="connsiteY14" fmla="*/ 11330 h 81914"/>
                  <a:gd name="connsiteX15" fmla="*/ 5591 w 73342"/>
                  <a:gd name="connsiteY15" fmla="*/ 5615 h 81914"/>
                  <a:gd name="connsiteX16" fmla="*/ 11306 w 73342"/>
                  <a:gd name="connsiteY16" fmla="*/ 1805 h 81914"/>
                  <a:gd name="connsiteX17" fmla="*/ 17973 w 73342"/>
                  <a:gd name="connsiteY17" fmla="*/ -100 h 81914"/>
                  <a:gd name="connsiteX18" fmla="*/ 64646 w 73342"/>
                  <a:gd name="connsiteY18" fmla="*/ -100 h 81914"/>
                  <a:gd name="connsiteX19" fmla="*/ 64646 w 73342"/>
                  <a:gd name="connsiteY19" fmla="*/ 16092 h 81914"/>
                  <a:gd name="connsiteX20" fmla="*/ 17973 w 73342"/>
                  <a:gd name="connsiteY20" fmla="*/ 16092 h 81914"/>
                  <a:gd name="connsiteX21" fmla="*/ 16068 w 73342"/>
                  <a:gd name="connsiteY21" fmla="*/ 17045 h 81914"/>
                  <a:gd name="connsiteX22" fmla="*/ 15116 w 73342"/>
                  <a:gd name="connsiteY22" fmla="*/ 18950 h 81914"/>
                  <a:gd name="connsiteX23" fmla="*/ 16068 w 73342"/>
                  <a:gd name="connsiteY23" fmla="*/ 20855 h 81914"/>
                  <a:gd name="connsiteX24" fmla="*/ 62741 w 73342"/>
                  <a:gd name="connsiteY24" fmla="*/ 48477 h 81914"/>
                  <a:gd name="connsiteX25" fmla="*/ 69408 w 73342"/>
                  <a:gd name="connsiteY25" fmla="*/ 55145 h 81914"/>
                  <a:gd name="connsiteX26" fmla="*/ 73218 w 73342"/>
                  <a:gd name="connsiteY26" fmla="*/ 64670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342" h="81914">
                    <a:moveTo>
                      <a:pt x="73218" y="64670"/>
                    </a:moveTo>
                    <a:cubicBezTo>
                      <a:pt x="73218" y="67527"/>
                      <a:pt x="72266" y="69432"/>
                      <a:pt x="71314" y="71337"/>
                    </a:cubicBezTo>
                    <a:cubicBezTo>
                      <a:pt x="70361" y="73242"/>
                      <a:pt x="69408" y="75147"/>
                      <a:pt x="67503" y="77052"/>
                    </a:cubicBezTo>
                    <a:cubicBezTo>
                      <a:pt x="65598" y="78957"/>
                      <a:pt x="63693" y="79910"/>
                      <a:pt x="61789" y="80862"/>
                    </a:cubicBezTo>
                    <a:cubicBezTo>
                      <a:pt x="59883" y="81815"/>
                      <a:pt x="57026" y="81815"/>
                      <a:pt x="55121" y="81815"/>
                    </a:cubicBezTo>
                    <a:lnTo>
                      <a:pt x="-124" y="81815"/>
                    </a:lnTo>
                    <a:lnTo>
                      <a:pt x="-124" y="65622"/>
                    </a:lnTo>
                    <a:lnTo>
                      <a:pt x="55121" y="65622"/>
                    </a:lnTo>
                    <a:cubicBezTo>
                      <a:pt x="56073" y="65622"/>
                      <a:pt x="56073" y="65622"/>
                      <a:pt x="56073" y="64670"/>
                    </a:cubicBezTo>
                    <a:cubicBezTo>
                      <a:pt x="56073" y="64670"/>
                      <a:pt x="57026" y="63717"/>
                      <a:pt x="57026" y="63717"/>
                    </a:cubicBezTo>
                    <a:cubicBezTo>
                      <a:pt x="57026" y="62765"/>
                      <a:pt x="57026" y="61812"/>
                      <a:pt x="56073" y="61812"/>
                    </a:cubicBezTo>
                    <a:lnTo>
                      <a:pt x="9401" y="34190"/>
                    </a:lnTo>
                    <a:cubicBezTo>
                      <a:pt x="6543" y="32285"/>
                      <a:pt x="4639" y="30380"/>
                      <a:pt x="2733" y="27522"/>
                    </a:cubicBezTo>
                    <a:cubicBezTo>
                      <a:pt x="828" y="24665"/>
                      <a:pt x="-124" y="21807"/>
                      <a:pt x="-124" y="17997"/>
                    </a:cubicBezTo>
                    <a:cubicBezTo>
                      <a:pt x="-124" y="15140"/>
                      <a:pt x="828" y="13235"/>
                      <a:pt x="1781" y="11330"/>
                    </a:cubicBezTo>
                    <a:cubicBezTo>
                      <a:pt x="2733" y="9425"/>
                      <a:pt x="3686" y="7520"/>
                      <a:pt x="5591" y="5615"/>
                    </a:cubicBezTo>
                    <a:cubicBezTo>
                      <a:pt x="7496" y="3710"/>
                      <a:pt x="9401" y="2757"/>
                      <a:pt x="11306" y="1805"/>
                    </a:cubicBezTo>
                    <a:cubicBezTo>
                      <a:pt x="13211" y="852"/>
                      <a:pt x="16068" y="-100"/>
                      <a:pt x="17973" y="-100"/>
                    </a:cubicBezTo>
                    <a:lnTo>
                      <a:pt x="64646" y="-100"/>
                    </a:lnTo>
                    <a:lnTo>
                      <a:pt x="64646" y="16092"/>
                    </a:lnTo>
                    <a:lnTo>
                      <a:pt x="17973" y="16092"/>
                    </a:lnTo>
                    <a:cubicBezTo>
                      <a:pt x="17021" y="16092"/>
                      <a:pt x="17021" y="16092"/>
                      <a:pt x="16068" y="17045"/>
                    </a:cubicBezTo>
                    <a:cubicBezTo>
                      <a:pt x="16068" y="17045"/>
                      <a:pt x="15116" y="17997"/>
                      <a:pt x="15116" y="18950"/>
                    </a:cubicBezTo>
                    <a:cubicBezTo>
                      <a:pt x="15116" y="18950"/>
                      <a:pt x="15116" y="19902"/>
                      <a:pt x="16068" y="20855"/>
                    </a:cubicBezTo>
                    <a:lnTo>
                      <a:pt x="62741" y="48477"/>
                    </a:lnTo>
                    <a:cubicBezTo>
                      <a:pt x="65598" y="50382"/>
                      <a:pt x="67503" y="52287"/>
                      <a:pt x="69408" y="55145"/>
                    </a:cubicBezTo>
                    <a:cubicBezTo>
                      <a:pt x="72266" y="58002"/>
                      <a:pt x="73218" y="60860"/>
                      <a:pt x="73218" y="64670"/>
                    </a:cubicBezTo>
                    <a:close/>
                  </a:path>
                </a:pathLst>
              </a:custGeom>
              <a:solidFill>
                <a:srgbClr val="000000"/>
              </a:solidFill>
              <a:ln w="9525" cap="flat">
                <a:noFill/>
                <a:prstDash val="solid"/>
                <a:miter/>
              </a:ln>
            </p:spPr>
            <p:txBody>
              <a:bodyPr rtlCol="0" anchor="ctr"/>
              <a:lstStyle/>
              <a:p>
                <a:endParaRPr lang="pt-BR" sz="12527"/>
              </a:p>
            </p:txBody>
          </p:sp>
          <p:sp>
            <p:nvSpPr>
              <p:cNvPr id="1414" name="Forma Livre: Forma 1413">
                <a:extLst>
                  <a:ext uri="{FF2B5EF4-FFF2-40B4-BE49-F238E27FC236}">
                    <a16:creationId xmlns:a16="http://schemas.microsoft.com/office/drawing/2014/main" id="{36165FFB-16EC-44D0-FC52-58DF31BDE620}"/>
                  </a:ext>
                </a:extLst>
              </p:cNvPr>
              <p:cNvSpPr/>
              <p:nvPr/>
            </p:nvSpPr>
            <p:spPr>
              <a:xfrm>
                <a:off x="3154996" y="2932588"/>
                <a:ext cx="16192" cy="113347"/>
              </a:xfrm>
              <a:custGeom>
                <a:avLst/>
                <a:gdLst>
                  <a:gd name="connsiteX0" fmla="*/ -124 w 16192"/>
                  <a:gd name="connsiteY0" fmla="*/ 16092 h 113347"/>
                  <a:gd name="connsiteX1" fmla="*/ -124 w 16192"/>
                  <a:gd name="connsiteY1" fmla="*/ -100 h 113347"/>
                  <a:gd name="connsiteX2" fmla="*/ 16069 w 16192"/>
                  <a:gd name="connsiteY2" fmla="*/ -100 h 113347"/>
                  <a:gd name="connsiteX3" fmla="*/ 16069 w 16192"/>
                  <a:gd name="connsiteY3" fmla="*/ 16092 h 113347"/>
                  <a:gd name="connsiteX4" fmla="*/ -124 w 16192"/>
                  <a:gd name="connsiteY4" fmla="*/ 113247 h 113347"/>
                  <a:gd name="connsiteX5" fmla="*/ -124 w 16192"/>
                  <a:gd name="connsiteY5" fmla="*/ 32285 h 113347"/>
                  <a:gd name="connsiteX6" fmla="*/ 16069 w 16192"/>
                  <a:gd name="connsiteY6" fmla="*/ 32285 h 113347"/>
                  <a:gd name="connsiteX7" fmla="*/ 16069 w 16192"/>
                  <a:gd name="connsiteY7" fmla="*/ 113247 h 1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 h="113347">
                    <a:moveTo>
                      <a:pt x="-124" y="16092"/>
                    </a:moveTo>
                    <a:lnTo>
                      <a:pt x="-124" y="-100"/>
                    </a:lnTo>
                    <a:lnTo>
                      <a:pt x="16069" y="-100"/>
                    </a:lnTo>
                    <a:lnTo>
                      <a:pt x="16069" y="16092"/>
                    </a:lnTo>
                    <a:close/>
                    <a:moveTo>
                      <a:pt x="-124" y="113247"/>
                    </a:moveTo>
                    <a:lnTo>
                      <a:pt x="-124" y="32285"/>
                    </a:lnTo>
                    <a:lnTo>
                      <a:pt x="16069" y="32285"/>
                    </a:lnTo>
                    <a:lnTo>
                      <a:pt x="16069" y="113247"/>
                    </a:lnTo>
                    <a:close/>
                  </a:path>
                </a:pathLst>
              </a:custGeom>
              <a:solidFill>
                <a:srgbClr val="000000"/>
              </a:solidFill>
              <a:ln w="9525" cap="flat">
                <a:noFill/>
                <a:prstDash val="solid"/>
                <a:miter/>
              </a:ln>
            </p:spPr>
            <p:txBody>
              <a:bodyPr rtlCol="0" anchor="ctr"/>
              <a:lstStyle/>
              <a:p>
                <a:endParaRPr lang="pt-BR" sz="12527"/>
              </a:p>
            </p:txBody>
          </p:sp>
          <p:sp>
            <p:nvSpPr>
              <p:cNvPr id="1415" name="Forma Livre: Forma 1414">
                <a:extLst>
                  <a:ext uri="{FF2B5EF4-FFF2-40B4-BE49-F238E27FC236}">
                    <a16:creationId xmlns:a16="http://schemas.microsoft.com/office/drawing/2014/main" id="{D2BCF255-F008-63C1-B260-692407DF6CFC}"/>
                  </a:ext>
                </a:extLst>
              </p:cNvPr>
              <p:cNvSpPr/>
              <p:nvPr/>
            </p:nvSpPr>
            <p:spPr>
              <a:xfrm>
                <a:off x="3184524" y="2964973"/>
                <a:ext cx="64769" cy="80962"/>
              </a:xfrm>
              <a:custGeom>
                <a:avLst/>
                <a:gdLst>
                  <a:gd name="connsiteX0" fmla="*/ 17973 w 64769"/>
                  <a:gd name="connsiteY0" fmla="*/ 16092 h 80962"/>
                  <a:gd name="connsiteX1" fmla="*/ 16069 w 64769"/>
                  <a:gd name="connsiteY1" fmla="*/ 17997 h 80962"/>
                  <a:gd name="connsiteX2" fmla="*/ 16069 w 64769"/>
                  <a:gd name="connsiteY2" fmla="*/ 80862 h 80962"/>
                  <a:gd name="connsiteX3" fmla="*/ -124 w 64769"/>
                  <a:gd name="connsiteY3" fmla="*/ 80862 h 80962"/>
                  <a:gd name="connsiteX4" fmla="*/ -124 w 64769"/>
                  <a:gd name="connsiteY4" fmla="*/ 17997 h 80962"/>
                  <a:gd name="connsiteX5" fmla="*/ 1781 w 64769"/>
                  <a:gd name="connsiteY5" fmla="*/ 11330 h 80962"/>
                  <a:gd name="connsiteX6" fmla="*/ 5591 w 64769"/>
                  <a:gd name="connsiteY6" fmla="*/ 5615 h 80962"/>
                  <a:gd name="connsiteX7" fmla="*/ 11306 w 64769"/>
                  <a:gd name="connsiteY7" fmla="*/ 1805 h 80962"/>
                  <a:gd name="connsiteX8" fmla="*/ 17973 w 64769"/>
                  <a:gd name="connsiteY8" fmla="*/ -100 h 80962"/>
                  <a:gd name="connsiteX9" fmla="*/ 64646 w 64769"/>
                  <a:gd name="connsiteY9" fmla="*/ -100 h 80962"/>
                  <a:gd name="connsiteX10" fmla="*/ 64646 w 64769"/>
                  <a:gd name="connsiteY10" fmla="*/ 16092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769" h="80962">
                    <a:moveTo>
                      <a:pt x="17973" y="16092"/>
                    </a:moveTo>
                    <a:cubicBezTo>
                      <a:pt x="17021" y="16092"/>
                      <a:pt x="16069" y="17045"/>
                      <a:pt x="16069" y="17997"/>
                    </a:cubicBezTo>
                    <a:lnTo>
                      <a:pt x="16069" y="80862"/>
                    </a:lnTo>
                    <a:lnTo>
                      <a:pt x="-124" y="80862"/>
                    </a:lnTo>
                    <a:lnTo>
                      <a:pt x="-124" y="17997"/>
                    </a:lnTo>
                    <a:cubicBezTo>
                      <a:pt x="-124" y="15140"/>
                      <a:pt x="829" y="13235"/>
                      <a:pt x="1781" y="11330"/>
                    </a:cubicBezTo>
                    <a:cubicBezTo>
                      <a:pt x="2733" y="9425"/>
                      <a:pt x="3686" y="7520"/>
                      <a:pt x="5591" y="5615"/>
                    </a:cubicBezTo>
                    <a:cubicBezTo>
                      <a:pt x="7496" y="3710"/>
                      <a:pt x="9401" y="2757"/>
                      <a:pt x="11306" y="1805"/>
                    </a:cubicBezTo>
                    <a:cubicBezTo>
                      <a:pt x="13211" y="852"/>
                      <a:pt x="16069" y="-100"/>
                      <a:pt x="17973" y="-100"/>
                    </a:cubicBezTo>
                    <a:lnTo>
                      <a:pt x="64646" y="-100"/>
                    </a:lnTo>
                    <a:lnTo>
                      <a:pt x="64646" y="16092"/>
                    </a:lnTo>
                    <a:close/>
                  </a:path>
                </a:pathLst>
              </a:custGeom>
              <a:solidFill>
                <a:srgbClr val="000000"/>
              </a:solidFill>
              <a:ln w="9525" cap="flat">
                <a:noFill/>
                <a:prstDash val="solid"/>
                <a:miter/>
              </a:ln>
            </p:spPr>
            <p:txBody>
              <a:bodyPr rtlCol="0" anchor="ctr"/>
              <a:lstStyle/>
              <a:p>
                <a:endParaRPr lang="pt-BR" sz="12527"/>
              </a:p>
            </p:txBody>
          </p:sp>
          <p:sp>
            <p:nvSpPr>
              <p:cNvPr id="1416" name="Forma Livre: Forma 1415">
                <a:extLst>
                  <a:ext uri="{FF2B5EF4-FFF2-40B4-BE49-F238E27FC236}">
                    <a16:creationId xmlns:a16="http://schemas.microsoft.com/office/drawing/2014/main" id="{5A79A0F3-1C1E-4FDD-47CF-EBF4254414FA}"/>
                  </a:ext>
                </a:extLst>
              </p:cNvPr>
              <p:cNvSpPr/>
              <p:nvPr/>
            </p:nvSpPr>
            <p:spPr>
              <a:xfrm>
                <a:off x="3258819" y="2932588"/>
                <a:ext cx="16192" cy="113347"/>
              </a:xfrm>
              <a:custGeom>
                <a:avLst/>
                <a:gdLst>
                  <a:gd name="connsiteX0" fmla="*/ -124 w 16192"/>
                  <a:gd name="connsiteY0" fmla="*/ 16092 h 113347"/>
                  <a:gd name="connsiteX1" fmla="*/ -124 w 16192"/>
                  <a:gd name="connsiteY1" fmla="*/ -100 h 113347"/>
                  <a:gd name="connsiteX2" fmla="*/ 16069 w 16192"/>
                  <a:gd name="connsiteY2" fmla="*/ -100 h 113347"/>
                  <a:gd name="connsiteX3" fmla="*/ 16069 w 16192"/>
                  <a:gd name="connsiteY3" fmla="*/ 16092 h 113347"/>
                  <a:gd name="connsiteX4" fmla="*/ -124 w 16192"/>
                  <a:gd name="connsiteY4" fmla="*/ 113247 h 113347"/>
                  <a:gd name="connsiteX5" fmla="*/ -124 w 16192"/>
                  <a:gd name="connsiteY5" fmla="*/ 32285 h 113347"/>
                  <a:gd name="connsiteX6" fmla="*/ 16069 w 16192"/>
                  <a:gd name="connsiteY6" fmla="*/ 32285 h 113347"/>
                  <a:gd name="connsiteX7" fmla="*/ 16069 w 16192"/>
                  <a:gd name="connsiteY7" fmla="*/ 113247 h 1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 h="113347">
                    <a:moveTo>
                      <a:pt x="-124" y="16092"/>
                    </a:moveTo>
                    <a:lnTo>
                      <a:pt x="-124" y="-100"/>
                    </a:lnTo>
                    <a:lnTo>
                      <a:pt x="16069" y="-100"/>
                    </a:lnTo>
                    <a:lnTo>
                      <a:pt x="16069" y="16092"/>
                    </a:lnTo>
                    <a:close/>
                    <a:moveTo>
                      <a:pt x="-124" y="113247"/>
                    </a:moveTo>
                    <a:lnTo>
                      <a:pt x="-124" y="32285"/>
                    </a:lnTo>
                    <a:lnTo>
                      <a:pt x="16069" y="32285"/>
                    </a:lnTo>
                    <a:lnTo>
                      <a:pt x="16069" y="113247"/>
                    </a:lnTo>
                    <a:close/>
                  </a:path>
                </a:pathLst>
              </a:custGeom>
              <a:solidFill>
                <a:srgbClr val="000000"/>
              </a:solidFill>
              <a:ln w="9525" cap="flat">
                <a:noFill/>
                <a:prstDash val="solid"/>
                <a:miter/>
              </a:ln>
            </p:spPr>
            <p:txBody>
              <a:bodyPr rtlCol="0" anchor="ctr"/>
              <a:lstStyle/>
              <a:p>
                <a:endParaRPr lang="pt-BR" sz="12527"/>
              </a:p>
            </p:txBody>
          </p:sp>
          <p:sp>
            <p:nvSpPr>
              <p:cNvPr id="1417" name="Forma Livre: Forma 1416">
                <a:extLst>
                  <a:ext uri="{FF2B5EF4-FFF2-40B4-BE49-F238E27FC236}">
                    <a16:creationId xmlns:a16="http://schemas.microsoft.com/office/drawing/2014/main" id="{1DC704FE-5A34-EEEB-808D-6EA13DE36B85}"/>
                  </a:ext>
                </a:extLst>
              </p:cNvPr>
              <p:cNvSpPr/>
              <p:nvPr/>
            </p:nvSpPr>
            <p:spPr>
              <a:xfrm>
                <a:off x="3286442" y="2964021"/>
                <a:ext cx="74294" cy="81915"/>
              </a:xfrm>
              <a:custGeom>
                <a:avLst/>
                <a:gdLst>
                  <a:gd name="connsiteX0" fmla="*/ 72266 w 74294"/>
                  <a:gd name="connsiteY0" fmla="*/ 70385 h 81915"/>
                  <a:gd name="connsiteX1" fmla="*/ 68456 w 74294"/>
                  <a:gd name="connsiteY1" fmla="*/ 76100 h 81915"/>
                  <a:gd name="connsiteX2" fmla="*/ 62741 w 74294"/>
                  <a:gd name="connsiteY2" fmla="*/ 79910 h 81915"/>
                  <a:gd name="connsiteX3" fmla="*/ 55121 w 74294"/>
                  <a:gd name="connsiteY3" fmla="*/ 81815 h 81915"/>
                  <a:gd name="connsiteX4" fmla="*/ 18926 w 74294"/>
                  <a:gd name="connsiteY4" fmla="*/ 81815 h 81915"/>
                  <a:gd name="connsiteX5" fmla="*/ 5591 w 74294"/>
                  <a:gd name="connsiteY5" fmla="*/ 76100 h 81915"/>
                  <a:gd name="connsiteX6" fmla="*/ -124 w 74294"/>
                  <a:gd name="connsiteY6" fmla="*/ 62765 h 81915"/>
                  <a:gd name="connsiteX7" fmla="*/ -124 w 74294"/>
                  <a:gd name="connsiteY7" fmla="*/ -100 h 81915"/>
                  <a:gd name="connsiteX8" fmla="*/ 16068 w 74294"/>
                  <a:gd name="connsiteY8" fmla="*/ -100 h 81915"/>
                  <a:gd name="connsiteX9" fmla="*/ 16068 w 74294"/>
                  <a:gd name="connsiteY9" fmla="*/ 62765 h 81915"/>
                  <a:gd name="connsiteX10" fmla="*/ 17021 w 74294"/>
                  <a:gd name="connsiteY10" fmla="*/ 64670 h 81915"/>
                  <a:gd name="connsiteX11" fmla="*/ 18926 w 74294"/>
                  <a:gd name="connsiteY11" fmla="*/ 65623 h 81915"/>
                  <a:gd name="connsiteX12" fmla="*/ 55121 w 74294"/>
                  <a:gd name="connsiteY12" fmla="*/ 65623 h 81915"/>
                  <a:gd name="connsiteX13" fmla="*/ 57026 w 74294"/>
                  <a:gd name="connsiteY13" fmla="*/ 64670 h 81915"/>
                  <a:gd name="connsiteX14" fmla="*/ 57978 w 74294"/>
                  <a:gd name="connsiteY14" fmla="*/ 62765 h 81915"/>
                  <a:gd name="connsiteX15" fmla="*/ 57978 w 74294"/>
                  <a:gd name="connsiteY15" fmla="*/ -100 h 81915"/>
                  <a:gd name="connsiteX16" fmla="*/ 74171 w 74294"/>
                  <a:gd name="connsiteY16" fmla="*/ -100 h 81915"/>
                  <a:gd name="connsiteX17" fmla="*/ 74171 w 74294"/>
                  <a:gd name="connsiteY17" fmla="*/ 62765 h 81915"/>
                  <a:gd name="connsiteX18" fmla="*/ 72266 w 74294"/>
                  <a:gd name="connsiteY18" fmla="*/ 70385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294" h="81915">
                    <a:moveTo>
                      <a:pt x="72266" y="70385"/>
                    </a:moveTo>
                    <a:cubicBezTo>
                      <a:pt x="71314" y="72290"/>
                      <a:pt x="70361" y="74195"/>
                      <a:pt x="68456" y="76100"/>
                    </a:cubicBezTo>
                    <a:cubicBezTo>
                      <a:pt x="66551" y="78005"/>
                      <a:pt x="64646" y="78957"/>
                      <a:pt x="62741" y="79910"/>
                    </a:cubicBezTo>
                    <a:cubicBezTo>
                      <a:pt x="60836" y="80862"/>
                      <a:pt x="57978" y="81815"/>
                      <a:pt x="55121" y="81815"/>
                    </a:cubicBezTo>
                    <a:lnTo>
                      <a:pt x="18926" y="81815"/>
                    </a:lnTo>
                    <a:cubicBezTo>
                      <a:pt x="14164" y="81815"/>
                      <a:pt x="9401" y="79910"/>
                      <a:pt x="5591" y="76100"/>
                    </a:cubicBezTo>
                    <a:cubicBezTo>
                      <a:pt x="1781" y="72290"/>
                      <a:pt x="-124" y="68480"/>
                      <a:pt x="-124" y="62765"/>
                    </a:cubicBezTo>
                    <a:lnTo>
                      <a:pt x="-124" y="-100"/>
                    </a:lnTo>
                    <a:lnTo>
                      <a:pt x="16068" y="-100"/>
                    </a:lnTo>
                    <a:lnTo>
                      <a:pt x="16068" y="62765"/>
                    </a:lnTo>
                    <a:cubicBezTo>
                      <a:pt x="16068" y="63717"/>
                      <a:pt x="16068" y="63717"/>
                      <a:pt x="17021" y="64670"/>
                    </a:cubicBezTo>
                    <a:cubicBezTo>
                      <a:pt x="17021" y="64670"/>
                      <a:pt x="17973" y="65623"/>
                      <a:pt x="18926" y="65623"/>
                    </a:cubicBezTo>
                    <a:lnTo>
                      <a:pt x="55121" y="65623"/>
                    </a:lnTo>
                    <a:cubicBezTo>
                      <a:pt x="56073" y="65623"/>
                      <a:pt x="56073" y="65623"/>
                      <a:pt x="57026" y="64670"/>
                    </a:cubicBezTo>
                    <a:cubicBezTo>
                      <a:pt x="57026" y="64670"/>
                      <a:pt x="57978" y="63717"/>
                      <a:pt x="57978" y="62765"/>
                    </a:cubicBezTo>
                    <a:lnTo>
                      <a:pt x="57978" y="-100"/>
                    </a:lnTo>
                    <a:lnTo>
                      <a:pt x="74171" y="-100"/>
                    </a:lnTo>
                    <a:lnTo>
                      <a:pt x="74171" y="62765"/>
                    </a:lnTo>
                    <a:cubicBezTo>
                      <a:pt x="74171" y="65623"/>
                      <a:pt x="73218" y="68480"/>
                      <a:pt x="72266" y="70385"/>
                    </a:cubicBezTo>
                    <a:close/>
                  </a:path>
                </a:pathLst>
              </a:custGeom>
              <a:solidFill>
                <a:srgbClr val="000000"/>
              </a:solidFill>
              <a:ln w="9525" cap="flat">
                <a:noFill/>
                <a:prstDash val="solid"/>
                <a:miter/>
              </a:ln>
            </p:spPr>
            <p:txBody>
              <a:bodyPr rtlCol="0" anchor="ctr"/>
              <a:lstStyle/>
              <a:p>
                <a:endParaRPr lang="pt-BR" sz="12527"/>
              </a:p>
            </p:txBody>
          </p:sp>
          <p:sp>
            <p:nvSpPr>
              <p:cNvPr id="1418" name="Forma Livre: Forma 1417">
                <a:extLst>
                  <a:ext uri="{FF2B5EF4-FFF2-40B4-BE49-F238E27FC236}">
                    <a16:creationId xmlns:a16="http://schemas.microsoft.com/office/drawing/2014/main" id="{571A0FAF-43E8-452F-3F2A-B0D79C228DE7}"/>
                  </a:ext>
                </a:extLst>
              </p:cNvPr>
              <p:cNvSpPr/>
              <p:nvPr/>
            </p:nvSpPr>
            <p:spPr>
              <a:xfrm>
                <a:off x="3368356" y="2963069"/>
                <a:ext cx="73342" cy="81914"/>
              </a:xfrm>
              <a:custGeom>
                <a:avLst/>
                <a:gdLst>
                  <a:gd name="connsiteX0" fmla="*/ 73219 w 73342"/>
                  <a:gd name="connsiteY0" fmla="*/ 64670 h 81914"/>
                  <a:gd name="connsiteX1" fmla="*/ 71314 w 73342"/>
                  <a:gd name="connsiteY1" fmla="*/ 71337 h 81914"/>
                  <a:gd name="connsiteX2" fmla="*/ 67504 w 73342"/>
                  <a:gd name="connsiteY2" fmla="*/ 77052 h 81914"/>
                  <a:gd name="connsiteX3" fmla="*/ 61789 w 73342"/>
                  <a:gd name="connsiteY3" fmla="*/ 80862 h 81914"/>
                  <a:gd name="connsiteX4" fmla="*/ 55121 w 73342"/>
                  <a:gd name="connsiteY4" fmla="*/ 81815 h 81914"/>
                  <a:gd name="connsiteX5" fmla="*/ -124 w 73342"/>
                  <a:gd name="connsiteY5" fmla="*/ 81815 h 81914"/>
                  <a:gd name="connsiteX6" fmla="*/ -124 w 73342"/>
                  <a:gd name="connsiteY6" fmla="*/ 65622 h 81914"/>
                  <a:gd name="connsiteX7" fmla="*/ 55121 w 73342"/>
                  <a:gd name="connsiteY7" fmla="*/ 65622 h 81914"/>
                  <a:gd name="connsiteX8" fmla="*/ 56074 w 73342"/>
                  <a:gd name="connsiteY8" fmla="*/ 64670 h 81914"/>
                  <a:gd name="connsiteX9" fmla="*/ 57026 w 73342"/>
                  <a:gd name="connsiteY9" fmla="*/ 63717 h 81914"/>
                  <a:gd name="connsiteX10" fmla="*/ 56074 w 73342"/>
                  <a:gd name="connsiteY10" fmla="*/ 61812 h 81914"/>
                  <a:gd name="connsiteX11" fmla="*/ 9401 w 73342"/>
                  <a:gd name="connsiteY11" fmla="*/ 34190 h 81914"/>
                  <a:gd name="connsiteX12" fmla="*/ 2734 w 73342"/>
                  <a:gd name="connsiteY12" fmla="*/ 27522 h 81914"/>
                  <a:gd name="connsiteX13" fmla="*/ -124 w 73342"/>
                  <a:gd name="connsiteY13" fmla="*/ 17997 h 81914"/>
                  <a:gd name="connsiteX14" fmla="*/ 1781 w 73342"/>
                  <a:gd name="connsiteY14" fmla="*/ 11330 h 81914"/>
                  <a:gd name="connsiteX15" fmla="*/ 5591 w 73342"/>
                  <a:gd name="connsiteY15" fmla="*/ 5615 h 81914"/>
                  <a:gd name="connsiteX16" fmla="*/ 11306 w 73342"/>
                  <a:gd name="connsiteY16" fmla="*/ 1805 h 81914"/>
                  <a:gd name="connsiteX17" fmla="*/ 18926 w 73342"/>
                  <a:gd name="connsiteY17" fmla="*/ -100 h 81914"/>
                  <a:gd name="connsiteX18" fmla="*/ 65599 w 73342"/>
                  <a:gd name="connsiteY18" fmla="*/ -100 h 81914"/>
                  <a:gd name="connsiteX19" fmla="*/ 65599 w 73342"/>
                  <a:gd name="connsiteY19" fmla="*/ 16092 h 81914"/>
                  <a:gd name="connsiteX20" fmla="*/ 18926 w 73342"/>
                  <a:gd name="connsiteY20" fmla="*/ 16092 h 81914"/>
                  <a:gd name="connsiteX21" fmla="*/ 17021 w 73342"/>
                  <a:gd name="connsiteY21" fmla="*/ 17045 h 81914"/>
                  <a:gd name="connsiteX22" fmla="*/ 16069 w 73342"/>
                  <a:gd name="connsiteY22" fmla="*/ 18950 h 81914"/>
                  <a:gd name="connsiteX23" fmla="*/ 17021 w 73342"/>
                  <a:gd name="connsiteY23" fmla="*/ 20855 h 81914"/>
                  <a:gd name="connsiteX24" fmla="*/ 63694 w 73342"/>
                  <a:gd name="connsiteY24" fmla="*/ 48477 h 81914"/>
                  <a:gd name="connsiteX25" fmla="*/ 70361 w 73342"/>
                  <a:gd name="connsiteY25" fmla="*/ 55145 h 81914"/>
                  <a:gd name="connsiteX26" fmla="*/ 73219 w 73342"/>
                  <a:gd name="connsiteY26" fmla="*/ 64670 h 8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342" h="81914">
                    <a:moveTo>
                      <a:pt x="73219" y="64670"/>
                    </a:moveTo>
                    <a:cubicBezTo>
                      <a:pt x="73219" y="67527"/>
                      <a:pt x="72266" y="69432"/>
                      <a:pt x="71314" y="71337"/>
                    </a:cubicBezTo>
                    <a:cubicBezTo>
                      <a:pt x="70361" y="73242"/>
                      <a:pt x="69409" y="75147"/>
                      <a:pt x="67504" y="77052"/>
                    </a:cubicBezTo>
                    <a:cubicBezTo>
                      <a:pt x="65599" y="78957"/>
                      <a:pt x="63694" y="79910"/>
                      <a:pt x="61789" y="80862"/>
                    </a:cubicBezTo>
                    <a:cubicBezTo>
                      <a:pt x="59884" y="81815"/>
                      <a:pt x="57026" y="81815"/>
                      <a:pt x="55121" y="81815"/>
                    </a:cubicBezTo>
                    <a:lnTo>
                      <a:pt x="-124" y="81815"/>
                    </a:lnTo>
                    <a:lnTo>
                      <a:pt x="-124" y="65622"/>
                    </a:lnTo>
                    <a:lnTo>
                      <a:pt x="55121" y="65622"/>
                    </a:lnTo>
                    <a:cubicBezTo>
                      <a:pt x="56074" y="65622"/>
                      <a:pt x="56074" y="65622"/>
                      <a:pt x="56074" y="64670"/>
                    </a:cubicBezTo>
                    <a:cubicBezTo>
                      <a:pt x="56074" y="64670"/>
                      <a:pt x="57026" y="63717"/>
                      <a:pt x="57026" y="63717"/>
                    </a:cubicBezTo>
                    <a:cubicBezTo>
                      <a:pt x="57026" y="62765"/>
                      <a:pt x="57026" y="61812"/>
                      <a:pt x="56074" y="61812"/>
                    </a:cubicBezTo>
                    <a:lnTo>
                      <a:pt x="9401" y="34190"/>
                    </a:lnTo>
                    <a:cubicBezTo>
                      <a:pt x="6544" y="32285"/>
                      <a:pt x="4639" y="30380"/>
                      <a:pt x="2734" y="27522"/>
                    </a:cubicBezTo>
                    <a:cubicBezTo>
                      <a:pt x="829" y="24665"/>
                      <a:pt x="-124" y="21807"/>
                      <a:pt x="-124" y="17997"/>
                    </a:cubicBezTo>
                    <a:cubicBezTo>
                      <a:pt x="-124" y="15140"/>
                      <a:pt x="829" y="13235"/>
                      <a:pt x="1781" y="11330"/>
                    </a:cubicBezTo>
                    <a:cubicBezTo>
                      <a:pt x="2734" y="9425"/>
                      <a:pt x="3686" y="7520"/>
                      <a:pt x="5591" y="5615"/>
                    </a:cubicBezTo>
                    <a:cubicBezTo>
                      <a:pt x="7496" y="3710"/>
                      <a:pt x="9401" y="2757"/>
                      <a:pt x="11306" y="1805"/>
                    </a:cubicBezTo>
                    <a:cubicBezTo>
                      <a:pt x="13211" y="852"/>
                      <a:pt x="16069" y="-100"/>
                      <a:pt x="18926" y="-100"/>
                    </a:cubicBezTo>
                    <a:lnTo>
                      <a:pt x="65599" y="-100"/>
                    </a:lnTo>
                    <a:lnTo>
                      <a:pt x="65599" y="16092"/>
                    </a:lnTo>
                    <a:lnTo>
                      <a:pt x="18926" y="16092"/>
                    </a:lnTo>
                    <a:cubicBezTo>
                      <a:pt x="17974" y="16092"/>
                      <a:pt x="17974" y="16092"/>
                      <a:pt x="17021" y="17045"/>
                    </a:cubicBezTo>
                    <a:cubicBezTo>
                      <a:pt x="17021" y="17045"/>
                      <a:pt x="16069" y="17997"/>
                      <a:pt x="16069" y="18950"/>
                    </a:cubicBezTo>
                    <a:cubicBezTo>
                      <a:pt x="16069" y="18950"/>
                      <a:pt x="16069" y="19902"/>
                      <a:pt x="17021" y="20855"/>
                    </a:cubicBezTo>
                    <a:lnTo>
                      <a:pt x="63694" y="48477"/>
                    </a:lnTo>
                    <a:cubicBezTo>
                      <a:pt x="66551" y="50382"/>
                      <a:pt x="68456" y="52287"/>
                      <a:pt x="70361" y="55145"/>
                    </a:cubicBezTo>
                    <a:cubicBezTo>
                      <a:pt x="72266" y="58002"/>
                      <a:pt x="73219" y="60860"/>
                      <a:pt x="73219" y="64670"/>
                    </a:cubicBezTo>
                    <a:close/>
                  </a:path>
                </a:pathLst>
              </a:custGeom>
              <a:solidFill>
                <a:srgbClr val="000000"/>
              </a:solidFill>
              <a:ln w="9525" cap="flat">
                <a:noFill/>
                <a:prstDash val="solid"/>
                <a:miter/>
              </a:ln>
            </p:spPr>
            <p:txBody>
              <a:bodyPr rtlCol="0" anchor="ctr"/>
              <a:lstStyle/>
              <a:p>
                <a:endParaRPr lang="pt-BR" sz="12527"/>
              </a:p>
            </p:txBody>
          </p:sp>
        </p:grpSp>
        <p:sp>
          <p:nvSpPr>
            <p:cNvPr id="1412" name="Forma Livre: Forma 1411">
              <a:extLst>
                <a:ext uri="{FF2B5EF4-FFF2-40B4-BE49-F238E27FC236}">
                  <a16:creationId xmlns:a16="http://schemas.microsoft.com/office/drawing/2014/main" id="{568FBBC0-B565-7A50-EFBD-A4F9F547B925}"/>
                </a:ext>
              </a:extLst>
            </p:cNvPr>
            <p:cNvSpPr/>
            <p:nvPr/>
          </p:nvSpPr>
          <p:spPr>
            <a:xfrm>
              <a:off x="4901644" y="2002258"/>
              <a:ext cx="389618" cy="1369"/>
            </a:xfrm>
            <a:custGeom>
              <a:avLst/>
              <a:gdLst>
                <a:gd name="connsiteX0" fmla="*/ -124 w 1626870"/>
                <a:gd name="connsiteY0" fmla="*/ -100 h 5715"/>
                <a:gd name="connsiteX1" fmla="*/ 1626746 w 1626870"/>
                <a:gd name="connsiteY1" fmla="*/ -100 h 5715"/>
                <a:gd name="connsiteX2" fmla="*/ 1626746 w 1626870"/>
                <a:gd name="connsiteY2" fmla="*/ 5615 h 5715"/>
                <a:gd name="connsiteX3" fmla="*/ -124 w 1626870"/>
                <a:gd name="connsiteY3" fmla="*/ 5615 h 5715"/>
              </a:gdLst>
              <a:ahLst/>
              <a:cxnLst>
                <a:cxn ang="0">
                  <a:pos x="connsiteX0" y="connsiteY0"/>
                </a:cxn>
                <a:cxn ang="0">
                  <a:pos x="connsiteX1" y="connsiteY1"/>
                </a:cxn>
                <a:cxn ang="0">
                  <a:pos x="connsiteX2" y="connsiteY2"/>
                </a:cxn>
                <a:cxn ang="0">
                  <a:pos x="connsiteX3" y="connsiteY3"/>
                </a:cxn>
              </a:cxnLst>
              <a:rect l="l" t="t" r="r" b="b"/>
              <a:pathLst>
                <a:path w="1626870" h="5715">
                  <a:moveTo>
                    <a:pt x="-124" y="-100"/>
                  </a:moveTo>
                  <a:lnTo>
                    <a:pt x="1626746" y="-100"/>
                  </a:lnTo>
                  <a:lnTo>
                    <a:pt x="1626746" y="5615"/>
                  </a:lnTo>
                  <a:lnTo>
                    <a:pt x="-124" y="5615"/>
                  </a:lnTo>
                  <a:close/>
                </a:path>
              </a:pathLst>
            </a:custGeom>
            <a:solidFill>
              <a:srgbClr val="000000"/>
            </a:solidFill>
            <a:ln w="9525" cap="flat">
              <a:noFill/>
              <a:prstDash val="solid"/>
              <a:miter/>
            </a:ln>
          </p:spPr>
          <p:txBody>
            <a:bodyPr rtlCol="0" anchor="ctr"/>
            <a:lstStyle/>
            <a:p>
              <a:endParaRPr lang="pt-BR" sz="12527"/>
            </a:p>
          </p:txBody>
        </p:sp>
      </p:grpSp>
      <p:pic>
        <p:nvPicPr>
          <p:cNvPr id="1427" name="Imagem 1426">
            <a:extLst>
              <a:ext uri="{FF2B5EF4-FFF2-40B4-BE49-F238E27FC236}">
                <a16:creationId xmlns:a16="http://schemas.microsoft.com/office/drawing/2014/main" id="{F3CFB2AA-58D1-03BD-8BDC-18570C1E579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934406" y="4019721"/>
            <a:ext cx="226496" cy="225963"/>
          </a:xfrm>
          <a:prstGeom prst="rect">
            <a:avLst/>
          </a:prstGeom>
        </p:spPr>
      </p:pic>
      <p:pic>
        <p:nvPicPr>
          <p:cNvPr id="1428" name="Picture 18" descr="Logo Fapesp">
            <a:extLst>
              <a:ext uri="{FF2B5EF4-FFF2-40B4-BE49-F238E27FC236}">
                <a16:creationId xmlns:a16="http://schemas.microsoft.com/office/drawing/2014/main" id="{83153960-83C5-3D21-02AD-E232343BDF2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65801" y="4076327"/>
            <a:ext cx="444608" cy="122267"/>
          </a:xfrm>
          <a:prstGeom prst="rect">
            <a:avLst/>
          </a:prstGeom>
          <a:noFill/>
          <a:extLst>
            <a:ext uri="{909E8E84-426E-40DD-AFC4-6F175D3DCCD1}">
              <a14:hiddenFill xmlns:a14="http://schemas.microsoft.com/office/drawing/2010/main">
                <a:solidFill>
                  <a:srgbClr val="FFFFFF"/>
                </a:solidFill>
              </a14:hiddenFill>
            </a:ext>
          </a:extLst>
        </p:spPr>
      </p:pic>
      <p:pic>
        <p:nvPicPr>
          <p:cNvPr id="1158" name="Imagem 1157">
            <a:extLst>
              <a:ext uri="{FF2B5EF4-FFF2-40B4-BE49-F238E27FC236}">
                <a16:creationId xmlns:a16="http://schemas.microsoft.com/office/drawing/2014/main" id="{C2444ADA-C8DA-0388-A6F8-D3E2AB6A9CA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753573" y="740173"/>
            <a:ext cx="2574442" cy="1620555"/>
          </a:xfrm>
          <a:prstGeom prst="rect">
            <a:avLst/>
          </a:prstGeom>
        </p:spPr>
      </p:pic>
      <p:sp>
        <p:nvSpPr>
          <p:cNvPr id="2" name="CaixaDeTexto 1">
            <a:extLst>
              <a:ext uri="{FF2B5EF4-FFF2-40B4-BE49-F238E27FC236}">
                <a16:creationId xmlns:a16="http://schemas.microsoft.com/office/drawing/2014/main" id="{E4219EC4-9343-FDD2-AF92-E3A27E7D99DC}"/>
              </a:ext>
            </a:extLst>
          </p:cNvPr>
          <p:cNvSpPr txBox="1"/>
          <p:nvPr/>
        </p:nvSpPr>
        <p:spPr>
          <a:xfrm>
            <a:off x="3538306" y="747801"/>
            <a:ext cx="997746" cy="276999"/>
          </a:xfrm>
          <a:prstGeom prst="rect">
            <a:avLst/>
          </a:prstGeom>
          <a:noFill/>
        </p:spPr>
        <p:txBody>
          <a:bodyPr wrap="square">
            <a:spAutoFit/>
          </a:bodyPr>
          <a:lstStyle/>
          <a:p>
            <a:pPr algn="ctr"/>
            <a:r>
              <a:rPr lang="en-US" sz="600" dirty="0">
                <a:latin typeface="Cambria" panose="02040503050406030204" pitchFamily="18" charset="0"/>
                <a:ea typeface="Cambria" panose="02040503050406030204" pitchFamily="18" charset="0"/>
                <a:cs typeface="Times New Roman" panose="02020603050405020304" pitchFamily="18" charset="0"/>
              </a:rPr>
              <a:t>Magnetic hysteresis</a:t>
            </a:r>
          </a:p>
          <a:p>
            <a:pPr algn="ctr"/>
            <a:r>
              <a:rPr lang="en-US" sz="600" dirty="0">
                <a:latin typeface="Cambria" panose="02040503050406030204" pitchFamily="18" charset="0"/>
                <a:ea typeface="Cambria" panose="02040503050406030204" pitchFamily="18" charset="0"/>
                <a:cs typeface="Times New Roman" panose="02020603050405020304" pitchFamily="18" charset="0"/>
              </a:rPr>
              <a:t>parametric unmixing</a:t>
            </a:r>
            <a:endParaRPr lang="pt-BR" sz="600" dirty="0">
              <a:latin typeface="Cambria" panose="02040503050406030204" pitchFamily="18" charset="0"/>
              <a:ea typeface="Cambria" panose="02040503050406030204" pitchFamily="18" charset="0"/>
              <a:cs typeface="Times New Roman" panose="02020603050405020304" pitchFamily="18" charset="0"/>
            </a:endParaRPr>
          </a:p>
        </p:txBody>
      </p:sp>
      <p:sp>
        <p:nvSpPr>
          <p:cNvPr id="4" name="Retângulo 3">
            <a:extLst>
              <a:ext uri="{FF2B5EF4-FFF2-40B4-BE49-F238E27FC236}">
                <a16:creationId xmlns:a16="http://schemas.microsoft.com/office/drawing/2014/main" id="{11E4BD0B-A9CC-9A3E-28DC-4D8084D58474}"/>
              </a:ext>
            </a:extLst>
          </p:cNvPr>
          <p:cNvSpPr/>
          <p:nvPr/>
        </p:nvSpPr>
        <p:spPr>
          <a:xfrm>
            <a:off x="3673023" y="800105"/>
            <a:ext cx="729955" cy="176242"/>
          </a:xfrm>
          <a:prstGeom prst="rect">
            <a:avLst/>
          </a:prstGeom>
          <a:no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a:p>
        </p:txBody>
      </p:sp>
      <p:cxnSp>
        <p:nvCxnSpPr>
          <p:cNvPr id="6" name="Conector reto 5">
            <a:extLst>
              <a:ext uri="{FF2B5EF4-FFF2-40B4-BE49-F238E27FC236}">
                <a16:creationId xmlns:a16="http://schemas.microsoft.com/office/drawing/2014/main" id="{0491006D-B332-C89D-2A60-E4B8E11E3F86}"/>
              </a:ext>
            </a:extLst>
          </p:cNvPr>
          <p:cNvCxnSpPr>
            <a:cxnSpLocks/>
          </p:cNvCxnSpPr>
          <p:nvPr/>
        </p:nvCxnSpPr>
        <p:spPr>
          <a:xfrm>
            <a:off x="2724946" y="2380247"/>
            <a:ext cx="2624466" cy="3815"/>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13E9C669-92D8-BC1F-AA63-7720D7211A9B}"/>
              </a:ext>
            </a:extLst>
          </p:cNvPr>
          <p:cNvPicPr>
            <a:picLocks noChangeAspect="1"/>
          </p:cNvPicPr>
          <p:nvPr/>
        </p:nvPicPr>
        <p:blipFill rotWithShape="1">
          <a:blip r:embed="rId23"/>
          <a:srcRect b="990"/>
          <a:stretch/>
        </p:blipFill>
        <p:spPr>
          <a:xfrm>
            <a:off x="5426715" y="1721788"/>
            <a:ext cx="2082189" cy="1883023"/>
          </a:xfrm>
          <a:prstGeom prst="rect">
            <a:avLst/>
          </a:prstGeom>
        </p:spPr>
      </p:pic>
      <p:sp>
        <p:nvSpPr>
          <p:cNvPr id="3" name="CaixaDeTexto 2">
            <a:extLst>
              <a:ext uri="{FF2B5EF4-FFF2-40B4-BE49-F238E27FC236}">
                <a16:creationId xmlns:a16="http://schemas.microsoft.com/office/drawing/2014/main" id="{625838F3-5D94-1D00-17E7-F024B7F60B5B}"/>
              </a:ext>
            </a:extLst>
          </p:cNvPr>
          <p:cNvSpPr txBox="1"/>
          <p:nvPr/>
        </p:nvSpPr>
        <p:spPr>
          <a:xfrm>
            <a:off x="5356172" y="1735011"/>
            <a:ext cx="1016707" cy="246221"/>
          </a:xfrm>
          <a:prstGeom prst="rect">
            <a:avLst/>
          </a:prstGeom>
          <a:noFill/>
        </p:spPr>
        <p:txBody>
          <a:bodyPr wrap="square">
            <a:spAutoFit/>
          </a:bodyPr>
          <a:lstStyle/>
          <a:p>
            <a:r>
              <a:rPr lang="en-US" sz="500" dirty="0">
                <a:solidFill>
                  <a:schemeClr val="bg1"/>
                </a:solidFill>
                <a:latin typeface="Cambria" panose="02040503050406030204" pitchFamily="18" charset="0"/>
                <a:ea typeface="Cambria" panose="02040503050406030204" pitchFamily="18" charset="0"/>
                <a:cs typeface="Times New Roman" panose="02020603050405020304" pitchFamily="18" charset="0"/>
              </a:rPr>
              <a:t>Magnetite core +</a:t>
            </a:r>
          </a:p>
          <a:p>
            <a:r>
              <a:rPr lang="en-US" sz="500" dirty="0">
                <a:solidFill>
                  <a:schemeClr val="bg1"/>
                </a:solidFill>
                <a:latin typeface="Cambria" panose="02040503050406030204" pitchFamily="18" charset="0"/>
                <a:ea typeface="Cambria" panose="02040503050406030204" pitchFamily="18" charset="0"/>
                <a:cs typeface="Times New Roman" panose="02020603050405020304" pitchFamily="18" charset="0"/>
              </a:rPr>
              <a:t>Maghemite shell: a-CRM</a:t>
            </a:r>
            <a:endParaRPr lang="pt-BR" sz="5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7" name="CaixaDeTexto 6">
            <a:extLst>
              <a:ext uri="{FF2B5EF4-FFF2-40B4-BE49-F238E27FC236}">
                <a16:creationId xmlns:a16="http://schemas.microsoft.com/office/drawing/2014/main" id="{7CDF4D8C-324D-E306-6C05-56CC2FB20113}"/>
              </a:ext>
            </a:extLst>
          </p:cNvPr>
          <p:cNvSpPr txBox="1"/>
          <p:nvPr/>
        </p:nvSpPr>
        <p:spPr>
          <a:xfrm>
            <a:off x="5359663" y="3200600"/>
            <a:ext cx="779396" cy="246221"/>
          </a:xfrm>
          <a:prstGeom prst="rect">
            <a:avLst/>
          </a:prstGeom>
          <a:noFill/>
        </p:spPr>
        <p:txBody>
          <a:bodyPr wrap="square">
            <a:spAutoFit/>
          </a:bodyPr>
          <a:lstStyle/>
          <a:p>
            <a:r>
              <a:rPr lang="en-US" sz="500" dirty="0">
                <a:solidFill>
                  <a:schemeClr val="bg1"/>
                </a:solidFill>
                <a:latin typeface="Cambria" panose="02040503050406030204" pitchFamily="18" charset="0"/>
                <a:ea typeface="Cambria" panose="02040503050406030204" pitchFamily="18" charset="0"/>
                <a:cs typeface="Times New Roman" panose="02020603050405020304" pitchFamily="18" charset="0"/>
              </a:rPr>
              <a:t>Chemically pure magnetite: g-CRM</a:t>
            </a:r>
            <a:endParaRPr lang="pt-BR" sz="5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8" name="CaixaDeTexto 7">
            <a:extLst>
              <a:ext uri="{FF2B5EF4-FFF2-40B4-BE49-F238E27FC236}">
                <a16:creationId xmlns:a16="http://schemas.microsoft.com/office/drawing/2014/main" id="{F7A12773-A935-EB29-B8BD-57185F90237C}"/>
              </a:ext>
            </a:extLst>
          </p:cNvPr>
          <p:cNvSpPr txBox="1"/>
          <p:nvPr/>
        </p:nvSpPr>
        <p:spPr>
          <a:xfrm>
            <a:off x="5346681" y="1165760"/>
            <a:ext cx="1071432" cy="246221"/>
          </a:xfrm>
          <a:prstGeom prst="rect">
            <a:avLst/>
          </a:prstGeom>
          <a:noFill/>
        </p:spPr>
        <p:txBody>
          <a:bodyPr wrap="square">
            <a:spAutoFit/>
          </a:bodyPr>
          <a:lstStyle/>
          <a:p>
            <a:r>
              <a:rPr lang="en-US" sz="500" dirty="0">
                <a:solidFill>
                  <a:schemeClr val="bg1"/>
                </a:solidFill>
                <a:latin typeface="Cambria" panose="02040503050406030204" pitchFamily="18" charset="0"/>
                <a:ea typeface="Cambria" panose="02040503050406030204" pitchFamily="18" charset="0"/>
                <a:cs typeface="Times New Roman" panose="02020603050405020304" pitchFamily="18" charset="0"/>
              </a:rPr>
              <a:t>Spatial correlation:</a:t>
            </a:r>
          </a:p>
          <a:p>
            <a:r>
              <a:rPr lang="en-US" sz="500" dirty="0">
                <a:solidFill>
                  <a:schemeClr val="bg1"/>
                </a:solidFill>
                <a:latin typeface="Cambria" panose="02040503050406030204" pitchFamily="18" charset="0"/>
                <a:ea typeface="Cambria" panose="02040503050406030204" pitchFamily="18" charset="0"/>
                <a:cs typeface="Times New Roman" panose="02020603050405020304" pitchFamily="18" charset="0"/>
              </a:rPr>
              <a:t>K and Fe (smectite illitization?)</a:t>
            </a:r>
            <a:endParaRPr lang="pt-BR" sz="5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9" name="CaixaDeTexto 8">
            <a:extLst>
              <a:ext uri="{FF2B5EF4-FFF2-40B4-BE49-F238E27FC236}">
                <a16:creationId xmlns:a16="http://schemas.microsoft.com/office/drawing/2014/main" id="{54149367-9626-4BD5-9964-667EEC52831C}"/>
              </a:ext>
            </a:extLst>
          </p:cNvPr>
          <p:cNvSpPr txBox="1"/>
          <p:nvPr/>
        </p:nvSpPr>
        <p:spPr>
          <a:xfrm>
            <a:off x="6338085" y="1169846"/>
            <a:ext cx="1071432" cy="246221"/>
          </a:xfrm>
          <a:prstGeom prst="rect">
            <a:avLst/>
          </a:prstGeom>
          <a:noFill/>
        </p:spPr>
        <p:txBody>
          <a:bodyPr wrap="square">
            <a:spAutoFit/>
          </a:bodyPr>
          <a:lstStyle/>
          <a:p>
            <a:r>
              <a:rPr lang="en-US" sz="500" dirty="0">
                <a:solidFill>
                  <a:schemeClr val="bg1"/>
                </a:solidFill>
                <a:latin typeface="Cambria" panose="02040503050406030204" pitchFamily="18" charset="0"/>
                <a:ea typeface="Cambria" panose="02040503050406030204" pitchFamily="18" charset="0"/>
                <a:cs typeface="Times New Roman" panose="02020603050405020304" pitchFamily="18" charset="0"/>
              </a:rPr>
              <a:t>Spatial correlation:</a:t>
            </a:r>
          </a:p>
          <a:p>
            <a:r>
              <a:rPr lang="en-US" sz="500" dirty="0">
                <a:solidFill>
                  <a:schemeClr val="bg1"/>
                </a:solidFill>
                <a:latin typeface="Cambria" panose="02040503050406030204" pitchFamily="18" charset="0"/>
                <a:ea typeface="Cambria" panose="02040503050406030204" pitchFamily="18" charset="0"/>
                <a:cs typeface="Times New Roman" panose="02020603050405020304" pitchFamily="18" charset="0"/>
              </a:rPr>
              <a:t>K and Fe (smectite illitization?)</a:t>
            </a:r>
            <a:endParaRPr lang="pt-BR" sz="5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0" name="CaixaDeTexto 9">
            <a:extLst>
              <a:ext uri="{FF2B5EF4-FFF2-40B4-BE49-F238E27FC236}">
                <a16:creationId xmlns:a16="http://schemas.microsoft.com/office/drawing/2014/main" id="{A415455A-F76E-10B5-BFCA-D141B7C6B68A}"/>
              </a:ext>
            </a:extLst>
          </p:cNvPr>
          <p:cNvSpPr txBox="1"/>
          <p:nvPr/>
        </p:nvSpPr>
        <p:spPr>
          <a:xfrm>
            <a:off x="4144704" y="1534956"/>
            <a:ext cx="868394" cy="323165"/>
          </a:xfrm>
          <a:prstGeom prst="rect">
            <a:avLst/>
          </a:prstGeom>
          <a:noFill/>
        </p:spPr>
        <p:txBody>
          <a:bodyPr wrap="square">
            <a:spAutoFit/>
          </a:bodyPr>
          <a:lstStyle/>
          <a:p>
            <a:r>
              <a:rPr lang="en-US" sz="500" dirty="0">
                <a:latin typeface="Cambria" panose="02040503050406030204" pitchFamily="18" charset="0"/>
                <a:ea typeface="Cambria" panose="02040503050406030204" pitchFamily="18" charset="0"/>
                <a:cs typeface="Times New Roman" panose="02020603050405020304" pitchFamily="18" charset="0"/>
              </a:rPr>
              <a:t>Potbellies unmixing: </a:t>
            </a:r>
          </a:p>
          <a:p>
            <a:r>
              <a:rPr lang="en-US" sz="500" dirty="0">
                <a:latin typeface="Cambria" panose="02040503050406030204" pitchFamily="18" charset="0"/>
                <a:ea typeface="Cambria" panose="02040503050406030204" pitchFamily="18" charset="0"/>
                <a:cs typeface="Times New Roman" panose="02020603050405020304" pitchFamily="18" charset="0"/>
              </a:rPr>
              <a:t>Two-coercivity components</a:t>
            </a:r>
            <a:endParaRPr lang="pt-BR" sz="5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1" name="CaixaDeTexto 10">
            <a:extLst>
              <a:ext uri="{FF2B5EF4-FFF2-40B4-BE49-F238E27FC236}">
                <a16:creationId xmlns:a16="http://schemas.microsoft.com/office/drawing/2014/main" id="{86A2ECF7-5612-DD26-C22C-E3A852F533A0}"/>
              </a:ext>
            </a:extLst>
          </p:cNvPr>
          <p:cNvSpPr txBox="1"/>
          <p:nvPr/>
        </p:nvSpPr>
        <p:spPr>
          <a:xfrm>
            <a:off x="2804230" y="1470430"/>
            <a:ext cx="709420" cy="323165"/>
          </a:xfrm>
          <a:prstGeom prst="rect">
            <a:avLst/>
          </a:prstGeom>
          <a:noFill/>
        </p:spPr>
        <p:txBody>
          <a:bodyPr wrap="square">
            <a:spAutoFit/>
          </a:bodyPr>
          <a:lstStyle/>
          <a:p>
            <a:r>
              <a:rPr lang="en-US" sz="500" dirty="0">
                <a:latin typeface="Cambria" panose="02040503050406030204" pitchFamily="18" charset="0"/>
                <a:ea typeface="Cambria" panose="02040503050406030204" pitchFamily="18" charset="0"/>
                <a:cs typeface="Times New Roman" panose="02020603050405020304" pitchFamily="18" charset="0"/>
              </a:rPr>
              <a:t>Wasp w. unmixing: </a:t>
            </a:r>
          </a:p>
          <a:p>
            <a:r>
              <a:rPr lang="en-US" sz="500" dirty="0">
                <a:latin typeface="Cambria" panose="02040503050406030204" pitchFamily="18" charset="0"/>
                <a:ea typeface="Cambria" panose="02040503050406030204" pitchFamily="18" charset="0"/>
                <a:cs typeface="Times New Roman" panose="02020603050405020304" pitchFamily="18" charset="0"/>
              </a:rPr>
              <a:t>A SP component +</a:t>
            </a:r>
          </a:p>
          <a:p>
            <a:r>
              <a:rPr lang="en-US" sz="500" dirty="0">
                <a:latin typeface="Cambria" panose="02040503050406030204" pitchFamily="18" charset="0"/>
                <a:ea typeface="Cambria" panose="02040503050406030204" pitchFamily="18" charset="0"/>
                <a:cs typeface="Times New Roman" panose="02020603050405020304" pitchFamily="18" charset="0"/>
              </a:rPr>
              <a:t>A SD component</a:t>
            </a:r>
            <a:endParaRPr lang="pt-BR" sz="5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2" name="CaixaDeTexto 11">
            <a:extLst>
              <a:ext uri="{FF2B5EF4-FFF2-40B4-BE49-F238E27FC236}">
                <a16:creationId xmlns:a16="http://schemas.microsoft.com/office/drawing/2014/main" id="{F684BA73-0ABC-FEC8-8652-B618D19BDD22}"/>
              </a:ext>
            </a:extLst>
          </p:cNvPr>
          <p:cNvSpPr txBox="1"/>
          <p:nvPr/>
        </p:nvSpPr>
        <p:spPr>
          <a:xfrm>
            <a:off x="4859859" y="3068806"/>
            <a:ext cx="581805" cy="215444"/>
          </a:xfrm>
          <a:prstGeom prst="rect">
            <a:avLst/>
          </a:prstGeom>
          <a:noFill/>
        </p:spPr>
        <p:txBody>
          <a:bodyPr wrap="square">
            <a:spAutoFit/>
          </a:bodyPr>
          <a:lstStyle/>
          <a:p>
            <a:r>
              <a:rPr lang="en-US" sz="400" dirty="0">
                <a:latin typeface="Cambria" panose="02040503050406030204" pitchFamily="18" charset="0"/>
                <a:ea typeface="Cambria" panose="02040503050406030204" pitchFamily="18" charset="0"/>
                <a:cs typeface="Times New Roman" panose="02020603050405020304" pitchFamily="18" charset="0"/>
              </a:rPr>
              <a:t>Paramagnetic</a:t>
            </a:r>
          </a:p>
          <a:p>
            <a:r>
              <a:rPr lang="en-US" sz="400" dirty="0">
                <a:latin typeface="Cambria" panose="02040503050406030204" pitchFamily="18" charset="0"/>
                <a:ea typeface="Cambria" panose="02040503050406030204" pitchFamily="18" charset="0"/>
                <a:cs typeface="Times New Roman" panose="02020603050405020304" pitchFamily="18" charset="0"/>
              </a:rPr>
              <a:t> contribution</a:t>
            </a:r>
            <a:endParaRPr lang="pt-BR" sz="4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3" name="CaixaDeTexto 12">
            <a:extLst>
              <a:ext uri="{FF2B5EF4-FFF2-40B4-BE49-F238E27FC236}">
                <a16:creationId xmlns:a16="http://schemas.microsoft.com/office/drawing/2014/main" id="{C44AB0B8-19D2-4B52-A605-7A1189E86F93}"/>
              </a:ext>
            </a:extLst>
          </p:cNvPr>
          <p:cNvSpPr txBox="1"/>
          <p:nvPr/>
        </p:nvSpPr>
        <p:spPr>
          <a:xfrm>
            <a:off x="4598663" y="3495436"/>
            <a:ext cx="581805" cy="215444"/>
          </a:xfrm>
          <a:prstGeom prst="rect">
            <a:avLst/>
          </a:prstGeom>
          <a:noFill/>
        </p:spPr>
        <p:txBody>
          <a:bodyPr wrap="square">
            <a:spAutoFit/>
          </a:bodyPr>
          <a:lstStyle/>
          <a:p>
            <a:r>
              <a:rPr lang="en-US" sz="400" dirty="0">
                <a:latin typeface="Cambria" panose="02040503050406030204" pitchFamily="18" charset="0"/>
                <a:ea typeface="Cambria" panose="02040503050406030204" pitchFamily="18" charset="0"/>
                <a:cs typeface="Times New Roman" panose="02020603050405020304" pitchFamily="18" charset="0"/>
              </a:rPr>
              <a:t>Ferromagnetic</a:t>
            </a:r>
          </a:p>
          <a:p>
            <a:r>
              <a:rPr lang="en-US" sz="400" dirty="0">
                <a:latin typeface="Cambria" panose="02040503050406030204" pitchFamily="18" charset="0"/>
                <a:ea typeface="Cambria" panose="02040503050406030204" pitchFamily="18" charset="0"/>
                <a:cs typeface="Times New Roman" panose="02020603050405020304" pitchFamily="18" charset="0"/>
              </a:rPr>
              <a:t> contribution</a:t>
            </a:r>
            <a:endParaRPr lang="pt-BR" sz="4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4" name="CaixaDeTexto 13">
            <a:extLst>
              <a:ext uri="{FF2B5EF4-FFF2-40B4-BE49-F238E27FC236}">
                <a16:creationId xmlns:a16="http://schemas.microsoft.com/office/drawing/2014/main" id="{462D13FD-93B5-7764-0306-EB681E85F738}"/>
              </a:ext>
            </a:extLst>
          </p:cNvPr>
          <p:cNvSpPr txBox="1"/>
          <p:nvPr/>
        </p:nvSpPr>
        <p:spPr>
          <a:xfrm>
            <a:off x="-57698" y="4040360"/>
            <a:ext cx="2909432" cy="200055"/>
          </a:xfrm>
          <a:prstGeom prst="rect">
            <a:avLst/>
          </a:prstGeom>
          <a:noFill/>
        </p:spPr>
        <p:txBody>
          <a:bodyPr wrap="square">
            <a:spAutoFit/>
          </a:bodyPr>
          <a:lstStyle/>
          <a:p>
            <a:r>
              <a:rPr lang="en-US" sz="700" dirty="0">
                <a:latin typeface="Cambria" panose="02040503050406030204" pitchFamily="18" charset="0"/>
                <a:ea typeface="Cambria" panose="02040503050406030204" pitchFamily="18" charset="0"/>
                <a:cs typeface="Times New Roman" panose="02020603050405020304" pitchFamily="18" charset="0"/>
              </a:rPr>
              <a:t>Two sets of samples from different basins: Bambuí (</a:t>
            </a:r>
            <a:r>
              <a:rPr lang="en-US" sz="700" b="1" dirty="0">
                <a:solidFill>
                  <a:schemeClr val="accent1">
                    <a:lumMod val="75000"/>
                  </a:schemeClr>
                </a:solidFill>
                <a:latin typeface="Cambria" panose="02040503050406030204" pitchFamily="18" charset="0"/>
                <a:ea typeface="Cambria" panose="02040503050406030204" pitchFamily="18" charset="0"/>
                <a:cs typeface="Times New Roman" panose="02020603050405020304" pitchFamily="18" charset="0"/>
              </a:rPr>
              <a:t>BB</a:t>
            </a:r>
            <a:r>
              <a:rPr lang="en-US" sz="700" dirty="0">
                <a:latin typeface="Cambria" panose="02040503050406030204" pitchFamily="18" charset="0"/>
                <a:ea typeface="Cambria" panose="02040503050406030204" pitchFamily="18" charset="0"/>
                <a:cs typeface="Times New Roman" panose="02020603050405020304" pitchFamily="18" charset="0"/>
              </a:rPr>
              <a:t>) and Irecê (</a:t>
            </a:r>
            <a:r>
              <a:rPr lang="en-US" sz="7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IR</a:t>
            </a:r>
            <a:r>
              <a:rPr lang="en-US" sz="700" dirty="0">
                <a:latin typeface="Cambria" panose="02040503050406030204" pitchFamily="18" charset="0"/>
                <a:ea typeface="Cambria" panose="02040503050406030204" pitchFamily="18" charset="0"/>
                <a:cs typeface="Times New Roman" panose="02020603050405020304" pitchFamily="18" charset="0"/>
              </a:rPr>
              <a:t>)</a:t>
            </a:r>
            <a:endParaRPr lang="pt-BR" sz="700"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76996179"/>
      </p:ext>
    </p:extLst>
  </p:cSld>
  <p:clrMapOvr>
    <a:masterClrMapping/>
  </p:clrMapOvr>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686</TotalTime>
  <Words>763</Words>
  <Application>Microsoft Office PowerPoint</Application>
  <PresentationFormat>Personalizar</PresentationFormat>
  <Paragraphs>89</Paragraphs>
  <Slides>3</Slides>
  <Notes>3</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3</vt:i4>
      </vt:variant>
    </vt:vector>
  </HeadingPairs>
  <TitlesOfParts>
    <vt:vector size="9" baseType="lpstr">
      <vt:lpstr>Arial</vt:lpstr>
      <vt:lpstr>Bahnschrift Light</vt:lpstr>
      <vt:lpstr>Calibri</vt:lpstr>
      <vt:lpstr>Calibri Light</vt:lpstr>
      <vt:lpstr>Cambria</vt:lpstr>
      <vt:lpstr>Tema do Office</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Ualisson Bellon</dc:creator>
  <cp:lastModifiedBy>Ualisson Bellon</cp:lastModifiedBy>
  <cp:revision>63</cp:revision>
  <cp:lastPrinted>2023-04-17T16:04:09Z</cp:lastPrinted>
  <dcterms:created xsi:type="dcterms:W3CDTF">2023-04-17T09:13:37Z</dcterms:created>
  <dcterms:modified xsi:type="dcterms:W3CDTF">2023-05-04T08:06:00Z</dcterms:modified>
</cp:coreProperties>
</file>