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1" r:id="rId1"/>
  </p:sldMasterIdLst>
  <p:notesMasterIdLst>
    <p:notesMasterId r:id="rId48"/>
  </p:notesMasterIdLst>
  <p:sldIdLst>
    <p:sldId id="256" r:id="rId2"/>
    <p:sldId id="258" r:id="rId3"/>
    <p:sldId id="267" r:id="rId4"/>
    <p:sldId id="315" r:id="rId5"/>
    <p:sldId id="285" r:id="rId6"/>
    <p:sldId id="286" r:id="rId7"/>
    <p:sldId id="299" r:id="rId8"/>
    <p:sldId id="300" r:id="rId9"/>
    <p:sldId id="316" r:id="rId10"/>
    <p:sldId id="301" r:id="rId11"/>
    <p:sldId id="317" r:id="rId12"/>
    <p:sldId id="318" r:id="rId13"/>
    <p:sldId id="319" r:id="rId14"/>
    <p:sldId id="320" r:id="rId15"/>
    <p:sldId id="322" r:id="rId16"/>
    <p:sldId id="291" r:id="rId17"/>
    <p:sldId id="303" r:id="rId18"/>
    <p:sldId id="304" r:id="rId19"/>
    <p:sldId id="306" r:id="rId20"/>
    <p:sldId id="278" r:id="rId21"/>
    <p:sldId id="297" r:id="rId22"/>
    <p:sldId id="298" r:id="rId23"/>
    <p:sldId id="314" r:id="rId24"/>
    <p:sldId id="264" r:id="rId25"/>
    <p:sldId id="265" r:id="rId26"/>
    <p:sldId id="313" r:id="rId27"/>
    <p:sldId id="270" r:id="rId28"/>
    <p:sldId id="275" r:id="rId29"/>
    <p:sldId id="276" r:id="rId30"/>
    <p:sldId id="287" r:id="rId31"/>
    <p:sldId id="305" r:id="rId32"/>
    <p:sldId id="260" r:id="rId33"/>
    <p:sldId id="311" r:id="rId34"/>
    <p:sldId id="312" r:id="rId35"/>
    <p:sldId id="307" r:id="rId36"/>
    <p:sldId id="309" r:id="rId37"/>
    <p:sldId id="321" r:id="rId38"/>
    <p:sldId id="279" r:id="rId39"/>
    <p:sldId id="271" r:id="rId40"/>
    <p:sldId id="308" r:id="rId41"/>
    <p:sldId id="310" r:id="rId42"/>
    <p:sldId id="292" r:id="rId43"/>
    <p:sldId id="272" r:id="rId44"/>
    <p:sldId id="284" r:id="rId45"/>
    <p:sldId id="274" r:id="rId46"/>
    <p:sldId id="26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bZCoZTHI+CGmdAqjnpQKyu8tQ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FFFF99"/>
    <a:srgbClr val="FF0000"/>
    <a:srgbClr val="0099FF"/>
    <a:srgbClr val="BFB5FD"/>
    <a:srgbClr val="FCE5CE"/>
    <a:srgbClr val="FBD6D3"/>
    <a:srgbClr val="7DE664"/>
    <a:srgbClr val="8AF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1" autoAdjust="0"/>
    <p:restoredTop sz="90012" autoAdjust="0"/>
  </p:normalViewPr>
  <p:slideViewPr>
    <p:cSldViewPr snapToGrid="0">
      <p:cViewPr varScale="1">
        <p:scale>
          <a:sx n="56" d="100"/>
          <a:sy n="56" d="100"/>
        </p:scale>
        <p:origin x="48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65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DFCA3D-1F18-44A7-8681-22F5EEE40078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BDA</a:t>
            </a:r>
            <a:r>
              <a:rPr lang="zh-CN" altLang="en-US" dirty="0"/>
              <a:t>的現代技術發展要從這裡說起。一開始是使用遙測技術來做</a:t>
            </a:r>
            <a:r>
              <a:rPr lang="en-US" altLang="zh-CN" dirty="0"/>
              <a:t>BDA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4195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DFCA3D-1F18-44A7-8681-22F5EEE40078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後來也有研究加入了帶有地理資訊的影像來做</a:t>
            </a:r>
            <a:r>
              <a:rPr lang="en-US" altLang="zh-CN" dirty="0"/>
              <a:t>BDA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396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DFCA3D-1F18-44A7-8681-22F5EEE40078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再來是 </a:t>
            </a:r>
            <a:r>
              <a:rPr lang="en-US" altLang="zh-CN" dirty="0"/>
              <a:t>deep learning </a:t>
            </a:r>
            <a:r>
              <a:rPr lang="zh-CN" altLang="en-US" dirty="0"/>
              <a:t>的介入，開始在衛星影像上面做房屋及損害辨識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2304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DFCA3D-1F18-44A7-8681-22F5EEE40078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後來因為</a:t>
            </a:r>
            <a:r>
              <a:rPr lang="en-US" altLang="zh-CN" dirty="0"/>
              <a:t>UAV</a:t>
            </a:r>
            <a:r>
              <a:rPr lang="zh-CN" altLang="en-US" dirty="0"/>
              <a:t>的興起而開始有學者導入</a:t>
            </a:r>
            <a:r>
              <a:rPr lang="en-US" altLang="zh-CN" dirty="0"/>
              <a:t>UAV</a:t>
            </a:r>
            <a:r>
              <a:rPr lang="zh-CN" altLang="en-US" dirty="0"/>
              <a:t>來做</a:t>
            </a:r>
            <a:r>
              <a:rPr lang="en-US" altLang="zh-CN" dirty="0"/>
              <a:t>BDA</a:t>
            </a:r>
            <a:r>
              <a:rPr lang="zh-CN" altLang="en-US" dirty="0"/>
              <a:t>，而且變成是城市規模的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402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DFCA3D-1F18-44A7-8681-22F5EEE40078}" type="datetime1">
              <a:rPr lang="zh-TW" altLang="en-US" smtClean="0"/>
              <a:t>2023/3/29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這篇提到 </a:t>
            </a:r>
            <a:r>
              <a:rPr lang="en-US" altLang="zh-CN" dirty="0"/>
              <a:t>object detection </a:t>
            </a:r>
            <a:r>
              <a:rPr lang="zh-CN" altLang="en-US" dirty="0"/>
              <a:t>在災後的應用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9876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DFCA3D-1F18-44A7-8681-22F5EEE40078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dirty="0"/>
              <a:t>UAV </a:t>
            </a:r>
            <a:r>
              <a:rPr lang="zh-CN" altLang="en-US" dirty="0"/>
              <a:t>的限制有很多，這篇是利用另外一個</a:t>
            </a:r>
            <a:r>
              <a:rPr lang="en-US" altLang="zh-CN" dirty="0"/>
              <a:t>network </a:t>
            </a:r>
            <a:r>
              <a:rPr lang="zh-CN" altLang="en-US" dirty="0"/>
              <a:t>來改善 </a:t>
            </a:r>
            <a:r>
              <a:rPr lang="en-US" altLang="zh-CN" dirty="0"/>
              <a:t>object detection</a:t>
            </a:r>
            <a:r>
              <a:rPr lang="zh-CN" altLang="en-US" dirty="0"/>
              <a:t>，因此有了想要增加一個分類器的念頭，</a:t>
            </a:r>
            <a:r>
              <a: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啓發了我使用</a:t>
            </a:r>
            <a:r>
              <a:rPr lang="en-US" altLang="zh-CN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mobilenet</a:t>
            </a:r>
            <a:endParaRPr lang="en-US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3414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DFCA3D-1F18-44A7-8681-22F5EEE40078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https://www.proquest.com/docview/2396606718/fulltext/F822CB7EFC5F408FPQ/1?accountid=14229&amp;parentSessionId=cXYrZV8B%2BaTta45e3r5sTq2%2FNtyPzbMeYs0NolWkdAs%3D&amp;parentSessionId=JFjLfzF%2FtjCWYsIZEo9mY6cszNBFJLDzOG2jyPytH%2BI%3D</a:t>
            </a:r>
          </a:p>
        </p:txBody>
      </p:sp>
    </p:spTree>
    <p:extLst>
      <p:ext uri="{BB962C8B-B14F-4D97-AF65-F5344CB8AC3E}">
        <p14:creationId xmlns:p14="http://schemas.microsoft.com/office/powerpoint/2010/main" val="4154000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DFCA3D-1F18-44A7-8681-22F5EEE40078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https://www.proquest.com/docview/2396606718/fulltext/F822CB7EFC5F408FPQ/1?accountid=14229&amp;parentSessionId=cXYrZV8B%2BaTta45e3r5sTq2%2FNtyPzbMeYs0NolWkdAs%3D&amp;parentSessionId=JFjLfzF%2FtjCWYsIZEo9mY6cszNBFJLDzOG2jyPytH%2BI%3D</a:t>
            </a:r>
          </a:p>
        </p:txBody>
      </p:sp>
    </p:spTree>
    <p:extLst>
      <p:ext uri="{BB962C8B-B14F-4D97-AF65-F5344CB8AC3E}">
        <p14:creationId xmlns:p14="http://schemas.microsoft.com/office/powerpoint/2010/main" val="3709789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DFCA3D-1F18-44A7-8681-22F5EEE40078}" type="datetime1">
              <a:rPr lang="zh-TW" altLang="en-US" smtClean="0"/>
              <a:t>2023/3/29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https://www.proquest.com/docview/2396606718/fulltext/F822CB7EFC5F408FPQ/1?accountid=14229&amp;parentSessionId=cXYrZV8B%2BaTta45e3r5sTq2%2FNtyPzbMeYs0NolWkdAs%3D&amp;parentSessionId=JFjLfzF%2FtjCWYsIZEo9mY6cszNBFJLDzOG2jyPytH%2BI%3D</a:t>
            </a:r>
          </a:p>
        </p:txBody>
      </p:sp>
    </p:spTree>
    <p:extLst>
      <p:ext uri="{BB962C8B-B14F-4D97-AF65-F5344CB8AC3E}">
        <p14:creationId xmlns:p14="http://schemas.microsoft.com/office/powerpoint/2010/main" val="156500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69d692e4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869d692e4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</p:txBody>
      </p:sp>
      <p:sp>
        <p:nvSpPr>
          <p:cNvPr id="135" name="Google Shape;135;g11869d692e4_1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54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首先，我必須簡單的跟大家講解一下我研究的 </a:t>
            </a:r>
            <a:r>
              <a:rPr lang="en-US" altLang="zh-CN" dirty="0"/>
              <a:t>background</a:t>
            </a:r>
          </a:p>
          <a:p>
            <a:r>
              <a:rPr lang="zh-CN" altLang="en-US" dirty="0"/>
              <a:t>我一開始選擇的主題是利用 </a:t>
            </a:r>
            <a:r>
              <a:rPr lang="en-US" altLang="zh-CN" dirty="0"/>
              <a:t>UAV </a:t>
            </a:r>
            <a:r>
              <a:rPr lang="zh-CN" altLang="en-US" dirty="0"/>
              <a:t>影像對災後地區的房屋損壞預測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594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063EE7-AB01-4AFA-A656-6470738C53A1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https://ema.clermontcountyohio.gov/damage-assessment/</a:t>
            </a:r>
          </a:p>
          <a:p>
            <a:r>
              <a:rPr lang="zh-CN" altLang="en-US" dirty="0"/>
              <a:t>介紹</a:t>
            </a:r>
            <a:r>
              <a:rPr lang="zh-TW" altLang="en-US" dirty="0"/>
              <a:t>深度學習是一種機器學習技術，尤其在圖像識別領域取得了顯著的成果。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147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063EE7-AB01-4AFA-A656-6470738C53A1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https://ema.clermontcountyohio.gov/damage-assessment/</a:t>
            </a:r>
          </a:p>
          <a:p>
            <a:r>
              <a:rPr lang="zh-TW" altLang="en-US" dirty="0"/>
              <a:t>物體檢測是一個圖像處理的子領域，它旨在識別和定位圖像中的多個物體。這與圖像分類有所不同，後者僅對整個圖像進行單一標籤分類。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4772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69d692e4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869d692e4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https://www.mdpi.com/2072-4292/13/18/3776</a:t>
            </a:r>
            <a:endParaRPr lang="en-US" altLang="zh-TW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https://www.researchgate.net/figure/Two-stage-vs-one-stage-object-detection-models_fig3_353284602</a:t>
            </a:r>
            <a:endParaRPr lang="zh-CN" altLang="en-US" b="0" dirty="0">
              <a:effectLst/>
            </a:endParaRPr>
          </a:p>
          <a:p>
            <a:br>
              <a:rPr lang="zh-CN" altLang="en-US" dirty="0"/>
            </a:br>
            <a:endParaRPr dirty="0"/>
          </a:p>
        </p:txBody>
      </p:sp>
      <p:sp>
        <p:nvSpPr>
          <p:cNvPr id="135" name="Google Shape;135;g11869d692e4_1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631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69d692e4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869d692e4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zh-TW" altLang="en-US" dirty="0"/>
            </a:br>
            <a:endParaRPr dirty="0"/>
          </a:p>
        </p:txBody>
      </p:sp>
      <p:sp>
        <p:nvSpPr>
          <p:cNvPr id="135" name="Google Shape;135;g11869d692e4_1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238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69d692e4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869d692e4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135" name="Google Shape;135;g11869d692e4_1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216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651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首先，我必須簡單的跟大家講解一下我研究的 </a:t>
            </a:r>
            <a:r>
              <a:rPr lang="en-US" altLang="zh-CN" dirty="0"/>
              <a:t>background</a:t>
            </a:r>
          </a:p>
          <a:p>
            <a:r>
              <a:rPr lang="zh-CN" altLang="en-US" dirty="0"/>
              <a:t>我一開始選擇的主題是利用 </a:t>
            </a:r>
            <a:r>
              <a:rPr lang="en-US" altLang="zh-CN" dirty="0"/>
              <a:t>UAV </a:t>
            </a:r>
            <a:r>
              <a:rPr lang="zh-CN" altLang="en-US" dirty="0"/>
              <a:t>影像對災後地區的房屋損壞預測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939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063EE7-AB01-4AFA-A656-6470738C53A1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https://ema.clermontcountyohio.gov/damage-assessment/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en-US" dirty="0" err="1"/>
              <a:t>Img</a:t>
            </a:r>
            <a:r>
              <a:rPr lang="en-US" altLang="en-US" dirty="0"/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https://towardsdatascience.com/train-validation-and-test-sets-72cb40cba9e7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6093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1CE1054-4FCD-435C-9BEE-07DFABC10E9B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96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877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69d692e4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869d692e4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</p:txBody>
      </p:sp>
      <p:sp>
        <p:nvSpPr>
          <p:cNvPr id="135" name="Google Shape;135;g11869d692e4_1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00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69d692e4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869d692e4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</p:txBody>
      </p:sp>
      <p:sp>
        <p:nvSpPr>
          <p:cNvPr id="135" name="Google Shape;135;g11869d692e4_1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461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69d692e4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869d692e4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在 </a:t>
            </a:r>
            <a:r>
              <a:rPr lang="en-US" altLang="zh-CN" dirty="0"/>
              <a:t>testing </a:t>
            </a:r>
            <a:r>
              <a:rPr lang="zh-CN" altLang="en-US" dirty="0"/>
              <a:t>時是否有餵座標，導致</a:t>
            </a:r>
            <a:r>
              <a:rPr lang="en-US" altLang="zh-CN" dirty="0"/>
              <a:t>meta learner</a:t>
            </a:r>
            <a:r>
              <a:rPr lang="zh-CN" altLang="en-US" dirty="0"/>
              <a:t>混亂？</a:t>
            </a:r>
            <a:endParaRPr lang="en-US" altLang="zh-CN" dirty="0"/>
          </a:p>
        </p:txBody>
      </p:sp>
      <p:sp>
        <p:nvSpPr>
          <p:cNvPr id="135" name="Google Shape;135;g11869d692e4_1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179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首先，我必須簡單的跟大家講解一下我研究的 </a:t>
            </a:r>
            <a:r>
              <a:rPr lang="en-US" altLang="zh-CN" dirty="0"/>
              <a:t>background</a:t>
            </a:r>
          </a:p>
          <a:p>
            <a:r>
              <a:rPr lang="zh-CN" altLang="en-US" dirty="0"/>
              <a:t>我一開始選擇的主題是利用 </a:t>
            </a:r>
            <a:r>
              <a:rPr lang="en-US" altLang="zh-CN" dirty="0"/>
              <a:t>UAV </a:t>
            </a:r>
            <a:r>
              <a:rPr lang="zh-CN" altLang="en-US" dirty="0"/>
              <a:t>影像對災後地區的房屋損壞預測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336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641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560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9065F89-73DF-4887-9146-3CA977F276BF}" type="datetime1">
              <a:rPr lang="zh-TW" altLang="en-US" smtClean="0"/>
              <a:t>2023/3/29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681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063EE7-AB01-4AFA-A656-6470738C53A1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https://ema.clermontcountyohio.gov/damage-assessment/</a:t>
            </a:r>
          </a:p>
        </p:txBody>
      </p:sp>
    </p:spTree>
    <p:extLst>
      <p:ext uri="{BB962C8B-B14F-4D97-AF65-F5344CB8AC3E}">
        <p14:creationId xmlns:p14="http://schemas.microsoft.com/office/powerpoint/2010/main" val="2855727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基於 </a:t>
            </a:r>
            <a:r>
              <a:rPr lang="en-US" altLang="zh-CN" dirty="0"/>
              <a:t>YOLO model </a:t>
            </a:r>
            <a:r>
              <a:rPr lang="zh-CN" altLang="en-US" dirty="0"/>
              <a:t>在中間兩個分類上表現得不是很好，我們也有嘗試了許多 </a:t>
            </a:r>
            <a:r>
              <a:rPr lang="en-US" altLang="zh-CN" dirty="0"/>
              <a:t>hyperparameters </a:t>
            </a:r>
            <a:r>
              <a:rPr lang="zh-CN" altLang="en-US" dirty="0"/>
              <a:t>組合來提升他的效能，可是那就是他的最好的狀況。</a:t>
            </a:r>
            <a:endParaRPr lang="en-US" altLang="zh-CN" dirty="0"/>
          </a:p>
          <a:p>
            <a:r>
              <a:rPr lang="zh-CN" altLang="en-US" dirty="0"/>
              <a:t>基於這個問題，我們想到了是否可以利用 </a:t>
            </a:r>
            <a:r>
              <a:rPr lang="en-US" altLang="zh-CN" dirty="0"/>
              <a:t>stacking ensemble </a:t>
            </a:r>
            <a:r>
              <a:rPr lang="zh-CN" altLang="en-US" dirty="0"/>
              <a:t>的想法</a:t>
            </a:r>
            <a:endParaRPr lang="en-US" altLang="zh-CN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altLang="zh-CN" sz="1200" dirty="0"/>
              <a:t>Source: </a:t>
            </a:r>
            <a:r>
              <a:rPr lang="en-US" altLang="zh-TW" sz="1200" dirty="0"/>
              <a:t>https://medium.com/ml-research-lab/stacking-ensemble-meta-algorithms-for-improve-predictions-f4b4cf3b9237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8071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69d692e4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869d692e4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這是我從</a:t>
            </a:r>
            <a:r>
              <a:rPr lang="en-US" altLang="zh-CN" dirty="0"/>
              <a:t>dataset </a:t>
            </a:r>
            <a:r>
              <a:rPr lang="zh-CN" altLang="en-US" dirty="0"/>
              <a:t>和 </a:t>
            </a:r>
            <a:r>
              <a:rPr lang="en-US" altLang="zh-CN" dirty="0"/>
              <a:t>testing results </a:t>
            </a:r>
            <a:r>
              <a:rPr lang="zh-CN" altLang="en-US" dirty="0"/>
              <a:t>裡抓出來的幾個 </a:t>
            </a:r>
            <a:r>
              <a:rPr lang="en-US" altLang="zh-CN" dirty="0"/>
              <a:t>examples</a:t>
            </a:r>
            <a:r>
              <a:rPr lang="zh-CN" altLang="en-US" dirty="0"/>
              <a:t>，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上圖是 </a:t>
            </a:r>
            <a:r>
              <a:rPr lang="en-US" altLang="zh-C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ground truth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，下圖是預測圖。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紅色星星表示房屋的類別被錯誤預測，且被低估。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在左邊這組圖中，裡面有三棟 </a:t>
            </a:r>
            <a:r>
              <a:rPr lang="en-US" altLang="zh-CN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gt</a:t>
            </a:r>
            <a:r>
              <a:rPr lang="en-US" altLang="zh-CN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</a:t>
            </a:r>
            <a:r>
              <a:rPr lang="zh-CN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為 </a:t>
            </a:r>
            <a:r>
              <a:rPr lang="en-US" altLang="zh-CN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major </a:t>
            </a:r>
            <a:r>
              <a:rPr lang="zh-CN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的 </a:t>
            </a:r>
            <a:r>
              <a:rPr lang="en-US" altLang="zh-CN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buildings </a:t>
            </a:r>
            <a:r>
              <a:rPr lang="zh-CN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都被判斷成是 </a:t>
            </a:r>
            <a:r>
              <a:rPr lang="en-US" altLang="zh-CN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minor damage</a:t>
            </a:r>
            <a:r>
              <a:rPr lang="zh-CN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，右邊那組圖片中也有一棟 </a:t>
            </a:r>
            <a:r>
              <a:rPr lang="en-US" altLang="zh-CN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gt</a:t>
            </a:r>
            <a:r>
              <a:rPr lang="en-US" altLang="zh-CN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</a:t>
            </a:r>
            <a:r>
              <a:rPr lang="zh-CN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是 </a:t>
            </a:r>
            <a:r>
              <a:rPr lang="en-US" altLang="zh-CN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destroyed </a:t>
            </a:r>
            <a:r>
              <a:rPr lang="zh-CN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的 </a:t>
            </a:r>
            <a:r>
              <a:rPr lang="en-US" altLang="zh-CN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building </a:t>
            </a:r>
            <a:r>
              <a:rPr lang="zh-CN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被判定成是 </a:t>
            </a:r>
            <a:r>
              <a:rPr lang="en-US" altLang="zh-CN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major damage</a:t>
            </a:r>
            <a:r>
              <a:rPr lang="zh-CN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。</a:t>
            </a:r>
            <a:endParaRPr lang="zh-TW" altLang="en-US" b="0" dirty="0">
              <a:effectLst/>
            </a:endParaRPr>
          </a:p>
          <a:p>
            <a:br>
              <a:rPr lang="zh-TW" altLang="en-US" dirty="0"/>
            </a:br>
            <a:endParaRPr dirty="0"/>
          </a:p>
        </p:txBody>
      </p:sp>
      <p:sp>
        <p:nvSpPr>
          <p:cNvPr id="135" name="Google Shape;135;g11869d692e4_1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11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063EE7-AB01-4AFA-A656-6470738C53A1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https://ema.clermontcountyohio.gov/damage-assessment/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en-US" dirty="0" err="1"/>
              <a:t>Img</a:t>
            </a:r>
            <a:r>
              <a:rPr lang="en-US" altLang="en-US" dirty="0"/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https://emilms.fema.gov/is_1001/groups/51.html &amp; https://medium.com/aerial-acuity/drones-assess-the-aftermath-of-a-indonesias-destructive-earthquake-1e60611d0abd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34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063EE7-AB01-4AFA-A656-6470738C53A1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https://ema.clermontcountyohio.gov/damage-assessment/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en-US" dirty="0" err="1"/>
              <a:t>Img</a:t>
            </a:r>
            <a:r>
              <a:rPr lang="en-US" altLang="en-US" dirty="0"/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https://emilms.fema.gov/is_1001/groups/51.html &amp; https://medium.com/aerial-acuity/drones-assess-the-aftermath-of-a-indonesias-destructive-earthquake-1e60611d0abd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42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063EE7-AB01-4AFA-A656-6470738C53A1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https://ema.clermontcountyohio.gov/damage-assessment/</a:t>
            </a:r>
          </a:p>
          <a:p>
            <a:r>
              <a:rPr lang="zh-CN" altLang="en-US" dirty="0"/>
              <a:t>強調無人機在</a:t>
            </a:r>
            <a:r>
              <a:rPr lang="en-US" altLang="zh-CN" dirty="0"/>
              <a:t>BDA</a:t>
            </a:r>
            <a:r>
              <a:rPr lang="zh-CN" altLang="en-US" dirty="0"/>
              <a:t>的潛力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84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063EE7-AB01-4AFA-A656-6470738C53A1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https://ema.clermontcountyohio.gov/damage-assessment/</a:t>
            </a:r>
          </a:p>
        </p:txBody>
      </p:sp>
    </p:spTree>
    <p:extLst>
      <p:ext uri="{BB962C8B-B14F-4D97-AF65-F5344CB8AC3E}">
        <p14:creationId xmlns:p14="http://schemas.microsoft.com/office/powerpoint/2010/main" val="410967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063EE7-AB01-4AFA-A656-6470738C53A1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https://ema.clermontcountyohio.gov/damage-assessment/</a:t>
            </a:r>
          </a:p>
        </p:txBody>
      </p:sp>
    </p:spTree>
    <p:extLst>
      <p:ext uri="{BB962C8B-B14F-4D97-AF65-F5344CB8AC3E}">
        <p14:creationId xmlns:p14="http://schemas.microsoft.com/office/powerpoint/2010/main" val="296102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506705-922D-47A4-9BAD-354101CA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063EE7-AB01-4AFA-A656-6470738C53A1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37404-9BFD-490B-9C8E-67EB7F9A4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D3C9-E3CB-4BB5-B7E9-6FB8B4D5CD93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FBEB8-17BF-4D33-9B82-C5E67873B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33A480-6C58-4D91-BA6E-9A67F7E1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https://ema.clermontcountyohio.gov/damage-assessment/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en-US" dirty="0" err="1"/>
              <a:t>Img</a:t>
            </a:r>
            <a:r>
              <a:rPr lang="en-US" altLang="en-US" dirty="0"/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https://towardsdatascience.com/train-validation-and-test-sets-72cb40cba9e7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59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2" descr="灰色线条背景">
            <a:extLst>
              <a:ext uri="{FF2B5EF4-FFF2-40B4-BE49-F238E27FC236}">
                <a16:creationId xmlns:a16="http://schemas.microsoft.com/office/drawing/2014/main" id="{BE456749-B145-4F8C-972A-65820057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82" t="76980" r="32338" b="8297"/>
          <a:stretch>
            <a:fillRect/>
          </a:stretch>
        </p:blipFill>
        <p:spPr>
          <a:xfrm rot="16200000">
            <a:off x="6131382" y="797697"/>
            <a:ext cx="6858317" cy="5262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FF10BB-5735-491C-B17B-CBA6F8765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27316-A829-48C3-B25D-7FF1171A5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EE0A7-8A5A-46F3-BD7A-030582C8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BC85-1087-44B3-8006-A392278B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48A5E-B3C6-48EF-9AB3-9454EE9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7709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55F7B-AC64-4276-91D7-FCE096B77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44062"/>
            <a:ext cx="10515600" cy="53329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7CEF2-43D0-4E46-A3BE-B38C6581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9A513-357A-495B-B342-C29BB8AE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85C18-A1C6-4346-95D0-C1D7AE54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418BDD-8603-4E74-9B7B-4B248C64B997}"/>
              </a:ext>
            </a:extLst>
          </p:cNvPr>
          <p:cNvCxnSpPr/>
          <p:nvPr userDrawn="1"/>
        </p:nvCxnSpPr>
        <p:spPr>
          <a:xfrm>
            <a:off x="1705708" y="410018"/>
            <a:ext cx="10014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97;p11">
            <a:extLst>
              <a:ext uri="{FF2B5EF4-FFF2-40B4-BE49-F238E27FC236}">
                <a16:creationId xmlns:a16="http://schemas.microsoft.com/office/drawing/2014/main" id="{0923D45A-6860-4D11-BC68-F77EF4F76AE7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688315" y="136525"/>
            <a:ext cx="6973631" cy="54698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  <a:defRPr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78409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7B2D6-4371-4151-A979-BFBF199EF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15DBA-DBF5-4D4D-B920-7FE5BD995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0B235-803D-49E1-B071-CBAAF1E9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84787-3670-40E4-B1D2-E7A603F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AAEC4-DE4C-4334-804A-89E2F8BB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6105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>
  <p:cSld name="標題投影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524000" y="1938329"/>
            <a:ext cx="91440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9448800" y="61208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9448800" y="648600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795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A35F3-1D4E-4453-AE8C-680A852A94C6}"/>
              </a:ext>
            </a:extLst>
          </p:cNvPr>
          <p:cNvCxnSpPr/>
          <p:nvPr userDrawn="1"/>
        </p:nvCxnSpPr>
        <p:spPr>
          <a:xfrm>
            <a:off x="1705708" y="410018"/>
            <a:ext cx="10014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839725" y="1536300"/>
            <a:ext cx="39321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5183200" y="1612500"/>
            <a:ext cx="6172200" cy="4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2"/>
          </p:nvPr>
        </p:nvSpPr>
        <p:spPr>
          <a:xfrm>
            <a:off x="839800" y="2733373"/>
            <a:ext cx="3932100" cy="3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4" name="Google Shape;9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 idx="3"/>
          </p:nvPr>
        </p:nvSpPr>
        <p:spPr>
          <a:xfrm>
            <a:off x="2688315" y="136525"/>
            <a:ext cx="6973631" cy="54698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  <a:defRPr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8610600" y="64325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722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1F1A-0BE1-476F-8A6C-03C5EE03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B7B6B-BA81-4D90-81D3-BE84D0E75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E454C-3F3A-4C5E-9E8E-E1D62266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F55D4-0389-4652-BF80-D9F06488FB22}" type="datetime1">
              <a:rPr lang="zh-TW" altLang="en-US" smtClean="0"/>
              <a:t>2023/3/28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704F-D365-4C5E-BE30-94805F30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0D38-84C8-4D12-A8DE-FAA84CCF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DCDCE-EF84-4FAE-9C68-7B17ECCAF2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79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13BF1-F4EF-4A95-9C03-135D0CCD1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62" y="905615"/>
            <a:ext cx="10852638" cy="52713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12DA6-A902-421A-AC74-F704F00B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05A3B-D8CC-4D60-B41C-1A1F1FD9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C09D-4388-405F-AF12-C4C42D59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2A1C9-6830-4C3D-BA42-C50780D56FA4}"/>
              </a:ext>
            </a:extLst>
          </p:cNvPr>
          <p:cNvCxnSpPr/>
          <p:nvPr userDrawn="1"/>
        </p:nvCxnSpPr>
        <p:spPr>
          <a:xfrm>
            <a:off x="1705708" y="410018"/>
            <a:ext cx="10014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97;p11">
            <a:extLst>
              <a:ext uri="{FF2B5EF4-FFF2-40B4-BE49-F238E27FC236}">
                <a16:creationId xmlns:a16="http://schemas.microsoft.com/office/drawing/2014/main" id="{8F1E026C-3D48-4E27-B963-9870B678B3CD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688315" y="136525"/>
            <a:ext cx="6973631" cy="54698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  <a:defRPr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26333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CA6-9F3C-451A-97EA-C4AD595E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43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922D6-8DB7-4FD6-952E-40A5DC842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974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79B46-755C-4FE3-BFFF-36C5E85B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5A2B-271B-4646-B50A-9AB6A8D8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773F5-B217-4CCD-BC6C-A5AA6EB9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1191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36DB-0350-4E84-AE61-ED6425865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877" y="970793"/>
            <a:ext cx="5421923" cy="5206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AA2B6-E3AE-4D6B-A4DA-E7A918881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70793"/>
            <a:ext cx="5257800" cy="5206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F7A5D-CEAA-4A54-BDA4-515FA592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5D930-0052-4275-8E08-270F3BB3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8A140-46E2-43F5-8708-21DF04B0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930A98-D4B9-468E-8E57-7B262A144000}"/>
              </a:ext>
            </a:extLst>
          </p:cNvPr>
          <p:cNvCxnSpPr/>
          <p:nvPr userDrawn="1"/>
        </p:nvCxnSpPr>
        <p:spPr>
          <a:xfrm>
            <a:off x="1705708" y="410018"/>
            <a:ext cx="10014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97;p11">
            <a:extLst>
              <a:ext uri="{FF2B5EF4-FFF2-40B4-BE49-F238E27FC236}">
                <a16:creationId xmlns:a16="http://schemas.microsoft.com/office/drawing/2014/main" id="{5764F299-71A5-4405-9C34-4E579F7C2E22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688315" y="136525"/>
            <a:ext cx="6973631" cy="54698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  <a:defRPr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362101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5932C-EDB6-48CD-939B-86F9AB94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973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4FC98-0132-4F5C-804B-7F1FE19B8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8212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52373-3C17-42E0-A6A5-3A874C55F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9973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2AADA-30C3-4005-AA5C-12A79571B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8212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7BB14-A9CE-4F97-AAE2-46B42DC2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4FE04-38FD-4424-BCAA-3E5867FC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29711-497B-41B0-AC9E-02061673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8E20E6-16C9-485D-9BD0-217B67285FA0}"/>
              </a:ext>
            </a:extLst>
          </p:cNvPr>
          <p:cNvCxnSpPr/>
          <p:nvPr userDrawn="1"/>
        </p:nvCxnSpPr>
        <p:spPr>
          <a:xfrm>
            <a:off x="1705708" y="410018"/>
            <a:ext cx="10014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7;p11">
            <a:extLst>
              <a:ext uri="{FF2B5EF4-FFF2-40B4-BE49-F238E27FC236}">
                <a16:creationId xmlns:a16="http://schemas.microsoft.com/office/drawing/2014/main" id="{8CCAFDE8-7A07-4413-8FF8-D468C344F17B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2688315" y="136525"/>
            <a:ext cx="6973631" cy="54698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  <a:defRPr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001780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DF7E1-7088-45BE-A626-716230DE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A5E66-A302-4D0B-8F49-59D35E82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A1FF5-4EE6-4F8B-96EA-231D72D7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D545E3-9B2D-4777-80AE-AEA282AF353F}"/>
              </a:ext>
            </a:extLst>
          </p:cNvPr>
          <p:cNvCxnSpPr/>
          <p:nvPr userDrawn="1"/>
        </p:nvCxnSpPr>
        <p:spPr>
          <a:xfrm>
            <a:off x="1705708" y="410018"/>
            <a:ext cx="10014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7;p11">
            <a:extLst>
              <a:ext uri="{FF2B5EF4-FFF2-40B4-BE49-F238E27FC236}">
                <a16:creationId xmlns:a16="http://schemas.microsoft.com/office/drawing/2014/main" id="{29E56F20-7CCD-49BA-AF0D-57CA2F01C886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688315" y="136525"/>
            <a:ext cx="6973631" cy="54698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  <a:defRPr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24508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659E9-7A4B-402A-B3F8-C7231998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17BB5-CD54-4DAB-8A43-205B7065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22172-0FA7-4CCB-93A5-3212BDEA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8972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95FC-19EA-4397-B1DC-C8B81DB3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9BCAB-E9BA-4D13-9C7E-D8BF19C7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62E79-8060-4099-A2A6-9262B4671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74386-294F-4CDB-9552-87A1D828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3CF09-87FD-41E1-AB98-3EE22648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7CF22-A4D0-4316-8BDE-39FCC2CF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33141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5D7B-829D-4925-989D-FAB313E1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05F47-D8F5-4173-896A-3E4025EC0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E7E34-CF54-4DE4-91F7-55DFE4BEA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C3B24-34A5-407C-A5B4-22D4E431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1A1F1-8172-4F75-8D39-6843DC36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05B78-21C7-49F0-988A-1A77C074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7542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5;p14">
            <a:extLst>
              <a:ext uri="{FF2B5EF4-FFF2-40B4-BE49-F238E27FC236}">
                <a16:creationId xmlns:a16="http://schemas.microsoft.com/office/drawing/2014/main" id="{485B36BB-03C5-4AB8-93F9-8CCEDDDEC3D0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0"/>
            <a:ext cx="1721956" cy="79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1" descr="灰色线条背景">
            <a:extLst>
              <a:ext uri="{FF2B5EF4-FFF2-40B4-BE49-F238E27FC236}">
                <a16:creationId xmlns:a16="http://schemas.microsoft.com/office/drawing/2014/main" id="{CA704B8C-37CD-4F99-8359-FC4D905A52C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5666" t="63218" r="32400" b="11872"/>
          <a:stretch>
            <a:fillRect/>
          </a:stretch>
        </p:blipFill>
        <p:spPr>
          <a:xfrm>
            <a:off x="0" y="1873682"/>
            <a:ext cx="12192000" cy="498685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8F6CE-8946-4CC7-822D-81141F56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2A739-3C13-4A17-B8F3-7B3FA5594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7DF19-08D7-4793-AC4B-D789449BB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613A7-A9ED-41EF-B6D2-AAEA687BE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FD22-D004-4660-8C75-80EA6A175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889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log.roboflow.com/glossary/#:~:text=head%20-" TargetMode="External"/><Relationship Id="rId5" Type="http://schemas.openxmlformats.org/officeDocument/2006/relationships/hyperlink" Target="https://blog.roboflow.com/glossary/#:~:text=neck%20-" TargetMode="External"/><Relationship Id="rId4" Type="http://schemas.openxmlformats.org/officeDocument/2006/relationships/hyperlink" Target="https://blog.roboflow.com/glossary/#:~:text=backbon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.xls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ltralytics/yolov5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boflow.com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Stacking Ensemble Deep Learning Approach for Post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Disaster Building Assessment using UAV Imagery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31;p1"/>
          <p:cNvSpPr txBox="1">
            <a:spLocks noGrp="1"/>
          </p:cNvSpPr>
          <p:nvPr>
            <p:ph type="subTitle" idx="1"/>
          </p:nvPr>
        </p:nvSpPr>
        <p:spPr>
          <a:xfrm>
            <a:off x="2955073" y="3900255"/>
            <a:ext cx="6281854" cy="110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JhengHei"/>
              </a:rPr>
              <a:t>Presenter: Leon Sim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Assistant Prof. Szu-Yun Lin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JhengHei"/>
              </a:rPr>
              <a:t>Department: </a:t>
            </a:r>
            <a:r>
              <a:rPr lang="en-US" altLang="zh-CN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JhengHei"/>
              </a:rPr>
              <a:t>Construction Engineering and Management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1FD2CF-9966-4FF2-B1FE-A8470D08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88" y="2701989"/>
            <a:ext cx="9502224" cy="94239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Literature Review</a:t>
            </a:r>
            <a:endParaRPr lang="en-MY" sz="4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B9DBE-4356-4E4C-9CBA-040D607806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03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DD908-4B38-4AF8-BDE7-F49316FA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627525" y="135237"/>
            <a:ext cx="3163824" cy="54698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B3D88D-10A4-454A-B69B-3E439B1C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3" y="1438240"/>
            <a:ext cx="10912221" cy="51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fontAlgn="base">
              <a:spcBef>
                <a:spcPct val="20000"/>
              </a:spcBef>
              <a:spcAft>
                <a:spcPct val="0"/>
              </a:spcAft>
              <a:buNone/>
              <a:defRPr kumimoji="1"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Ehrlich, D., Guo, H. D., </a:t>
            </a:r>
            <a:r>
              <a:rPr lang="en-US" dirty="0" err="1"/>
              <a:t>Molch</a:t>
            </a:r>
            <a:r>
              <a:rPr lang="en-US" dirty="0"/>
              <a:t>, K., Ma, J. W., &amp; </a:t>
            </a:r>
            <a:r>
              <a:rPr lang="en-US" dirty="0" err="1"/>
              <a:t>Pesaresi</a:t>
            </a:r>
            <a:r>
              <a:rPr lang="en-US" dirty="0"/>
              <a:t>, M. (2009). Identifying damage caused by the 2008 </a:t>
            </a:r>
            <a:r>
              <a:rPr lang="en-US" dirty="0" err="1"/>
              <a:t>Wenchuan</a:t>
            </a:r>
            <a:r>
              <a:rPr lang="en-US" dirty="0"/>
              <a:t> earthquake from VHR remote sensing data. International Journal of Digital Earth, 2(4), 309-326.</a:t>
            </a:r>
            <a:endParaRPr lang="en-US" altLang="zh-CN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4CBECE7-B3E9-463C-BFCF-F542FB5873F2}"/>
              </a:ext>
            </a:extLst>
          </p:cNvPr>
          <p:cNvSpPr txBox="1">
            <a:spLocks noChangeArrowheads="1"/>
          </p:cNvSpPr>
          <p:nvPr/>
        </p:nvSpPr>
        <p:spPr>
          <a:xfrm>
            <a:off x="832103" y="859409"/>
            <a:ext cx="8740521" cy="6950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based building damage assessment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CCD220-5C4E-472A-98D7-E5E233BD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03" y="2117701"/>
            <a:ext cx="5587747" cy="4035449"/>
          </a:xfrm>
        </p:spPr>
        <p:txBody>
          <a:bodyPr>
            <a:noAutofit/>
          </a:bodyPr>
          <a:lstStyle/>
          <a:p>
            <a:r>
              <a:rPr lang="en-US" sz="2000" dirty="0"/>
              <a:t>Very High Resolution (VHR) satellite imagery potential for post-earthquake damage assessment compared to aerial photos.</a:t>
            </a:r>
          </a:p>
          <a:p>
            <a:r>
              <a:rPr lang="en-US" sz="2000" dirty="0"/>
              <a:t>Satellite data helpful in identifying collapsed buildings, destroyed transportation, and land cover changes.</a:t>
            </a:r>
          </a:p>
          <a:p>
            <a:r>
              <a:rPr lang="en-US" sz="2000" dirty="0"/>
              <a:t>Challenges in differentiating damage types and limitations in data availability and processing because it performed a change detection analysis by comparing pre- and post-disaster imagery.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72ED0C-1F39-48D3-A73B-72BAE5876A0C}"/>
              </a:ext>
            </a:extLst>
          </p:cNvPr>
          <p:cNvSpPr/>
          <p:nvPr/>
        </p:nvSpPr>
        <p:spPr>
          <a:xfrm>
            <a:off x="7579089" y="4901318"/>
            <a:ext cx="3269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Fig. 6. Pre-disaster and Post-disaster Imagery in this study.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0F8518-136D-4F12-8323-A8066E549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1" t="4226"/>
          <a:stretch/>
        </p:blipFill>
        <p:spPr>
          <a:xfrm>
            <a:off x="6419850" y="2117701"/>
            <a:ext cx="5587747" cy="27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7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DD908-4B38-4AF8-BDE7-F49316FA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627525" y="135237"/>
            <a:ext cx="3163824" cy="54698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B3D88D-10A4-454A-B69B-3E439B1C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3" y="1438240"/>
            <a:ext cx="10302621" cy="51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fontAlgn="base">
              <a:spcBef>
                <a:spcPct val="20000"/>
              </a:spcBef>
              <a:spcAft>
                <a:spcPct val="0"/>
              </a:spcAft>
              <a:buNone/>
              <a:defRPr kumimoji="1"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/>
              <a:t>Boccardo</a:t>
            </a:r>
            <a:r>
              <a:rPr lang="en-US" dirty="0"/>
              <a:t>, P., &amp; </a:t>
            </a:r>
            <a:r>
              <a:rPr lang="en-US" dirty="0" err="1"/>
              <a:t>Tonolo</a:t>
            </a:r>
            <a:r>
              <a:rPr lang="en-US" dirty="0"/>
              <a:t>, F. G. (2015). Remote sensing role in emergency mapping for disaster response. Geomatics, Natural Hazards and Risk, 6(3), 183-203.</a:t>
            </a:r>
            <a:endParaRPr lang="en-US" altLang="zh-CN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4CBECE7-B3E9-463C-BFCF-F542FB5873F2}"/>
              </a:ext>
            </a:extLst>
          </p:cNvPr>
          <p:cNvSpPr txBox="1">
            <a:spLocks noChangeArrowheads="1"/>
          </p:cNvSpPr>
          <p:nvPr/>
        </p:nvSpPr>
        <p:spPr>
          <a:xfrm>
            <a:off x="832103" y="859409"/>
            <a:ext cx="11359897" cy="6950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GIS based building damage assessment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CCD220-5C4E-472A-98D7-E5E233BD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03" y="2117701"/>
            <a:ext cx="9397747" cy="3366393"/>
          </a:xfrm>
        </p:spPr>
        <p:txBody>
          <a:bodyPr>
            <a:noAutofit/>
          </a:bodyPr>
          <a:lstStyle/>
          <a:p>
            <a:r>
              <a:rPr lang="en-US" sz="2000" dirty="0"/>
              <a:t>Geospatial information: </a:t>
            </a:r>
          </a:p>
          <a:p>
            <a:pPr marL="0" indent="0">
              <a:buNone/>
            </a:pPr>
            <a:r>
              <a:rPr lang="en-US" sz="2000" dirty="0"/>
              <a:t>Data with a geographic component.</a:t>
            </a:r>
          </a:p>
          <a:p>
            <a:r>
              <a:rPr lang="en-US" sz="2000" dirty="0"/>
              <a:t>Sources: </a:t>
            </a:r>
          </a:p>
          <a:p>
            <a:pPr marL="0" indent="0">
              <a:buNone/>
            </a:pPr>
            <a:r>
              <a:rPr lang="en-US" sz="2000" dirty="0"/>
              <a:t>Satellite imagery, aerial photography, ground-based sensors.</a:t>
            </a:r>
          </a:p>
          <a:p>
            <a:r>
              <a:rPr lang="en-US" sz="2000" dirty="0"/>
              <a:t>Uses: </a:t>
            </a:r>
          </a:p>
          <a:p>
            <a:pPr marL="0" indent="0">
              <a:buNone/>
            </a:pPr>
            <a:r>
              <a:rPr lang="en-US" sz="2000" dirty="0"/>
              <a:t>Disaster extent and severity assessment, critical infrastructure and resource location.</a:t>
            </a:r>
          </a:p>
          <a:p>
            <a:r>
              <a:rPr lang="en-US" sz="2000" dirty="0"/>
              <a:t>Limitations: </a:t>
            </a:r>
          </a:p>
          <a:p>
            <a:pPr marL="0" indent="0">
              <a:buNone/>
            </a:pPr>
            <a:r>
              <a:rPr lang="en-US" sz="2000" dirty="0"/>
              <a:t>Limited resolution, cloud cover, atmospheric interference, cost.</a:t>
            </a:r>
          </a:p>
        </p:txBody>
      </p:sp>
    </p:spTree>
    <p:extLst>
      <p:ext uri="{BB962C8B-B14F-4D97-AF65-F5344CB8AC3E}">
        <p14:creationId xmlns:p14="http://schemas.microsoft.com/office/powerpoint/2010/main" val="250389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DD908-4B38-4AF8-BDE7-F49316FA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627525" y="135237"/>
            <a:ext cx="3163824" cy="54698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B3D88D-10A4-454A-B69B-3E439B1C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3" y="1438240"/>
            <a:ext cx="10302621" cy="51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fontAlgn="base">
              <a:spcBef>
                <a:spcPct val="20000"/>
              </a:spcBef>
              <a:spcAft>
                <a:spcPct val="0"/>
              </a:spcAft>
              <a:buNone/>
              <a:defRPr kumimoji="1"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Cheng, G., &amp; Han, J. (2016). A survey on object detection in optical remote sensing images. ISPRS Journal of Photogrammetry and Remote Sensing, 117, 11-28.</a:t>
            </a:r>
            <a:endParaRPr lang="en-US" altLang="zh-CN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4CBECE7-B3E9-463C-BFCF-F542FB5873F2}"/>
              </a:ext>
            </a:extLst>
          </p:cNvPr>
          <p:cNvSpPr txBox="1">
            <a:spLocks noChangeArrowheads="1"/>
          </p:cNvSpPr>
          <p:nvPr/>
        </p:nvSpPr>
        <p:spPr>
          <a:xfrm>
            <a:off x="390525" y="859409"/>
            <a:ext cx="11801475" cy="6950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based building damage assessment on Satellite Imagery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CCD220-5C4E-472A-98D7-E5E233BD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03" y="1731665"/>
            <a:ext cx="10912222" cy="4364335"/>
          </a:xfrm>
        </p:spPr>
        <p:txBody>
          <a:bodyPr>
            <a:noAutofit/>
          </a:bodyPr>
          <a:lstStyle/>
          <a:p>
            <a:r>
              <a:rPr lang="en-US" sz="2000" dirty="0"/>
              <a:t>Four method categories: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Template matching: Comparing template images to detect objects; rigid (fixed shapes) and deformable (varying shapes) templates.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Knowledge-based: Using prior knowledge (geometric and context information) to improve detection accuracy.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OBIA-based: Object-Based Image Analysis; image segmentation and object classification for detecting complex objects.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Machine learning based: SVM, AdaBoost, ANN</a:t>
            </a:r>
          </a:p>
          <a:p>
            <a:r>
              <a:rPr lang="en-US" sz="2000" dirty="0"/>
              <a:t>Datasets &amp; Metrics: Five public datasets and three standard evaluation metrics reviewed.</a:t>
            </a:r>
          </a:p>
          <a:p>
            <a:r>
              <a:rPr lang="en-US" sz="2000" dirty="0"/>
              <a:t>Future directions: Deep learning-based feature representation and weakly supervised geospatial object detection.</a:t>
            </a:r>
          </a:p>
        </p:txBody>
      </p:sp>
    </p:spTree>
    <p:extLst>
      <p:ext uri="{BB962C8B-B14F-4D97-AF65-F5344CB8AC3E}">
        <p14:creationId xmlns:p14="http://schemas.microsoft.com/office/powerpoint/2010/main" val="362958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DD908-4B38-4AF8-BDE7-F49316FA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627525" y="135237"/>
            <a:ext cx="3163824" cy="54698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B3D88D-10A4-454A-B69B-3E439B1C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3" y="1438240"/>
            <a:ext cx="10302621" cy="51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fontAlgn="base">
              <a:spcBef>
                <a:spcPct val="20000"/>
              </a:spcBef>
              <a:spcAft>
                <a:spcPct val="0"/>
              </a:spcAft>
              <a:buNone/>
              <a:defRPr kumimoji="1"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Fernandez </a:t>
            </a:r>
            <a:r>
              <a:rPr lang="en-US" dirty="0" err="1"/>
              <a:t>Galarreta</a:t>
            </a:r>
            <a:r>
              <a:rPr lang="en-US" dirty="0"/>
              <a:t>, J., </a:t>
            </a:r>
            <a:r>
              <a:rPr lang="en-US" dirty="0" err="1"/>
              <a:t>Kerle</a:t>
            </a:r>
            <a:r>
              <a:rPr lang="en-US" dirty="0"/>
              <a:t>, N., &amp; </a:t>
            </a:r>
            <a:r>
              <a:rPr lang="en-US" dirty="0" err="1"/>
              <a:t>Gerke</a:t>
            </a:r>
            <a:r>
              <a:rPr lang="en-US" dirty="0"/>
              <a:t>, M. (2015). UAV-based urban structural damage assessment using object-based image analysis and semantic reasoning. Natural Hazards and Earth System Sciences, 15(6), 1087-1101.</a:t>
            </a:r>
            <a:endParaRPr lang="en-US" altLang="zh-CN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4CBECE7-B3E9-463C-BFCF-F542FB5873F2}"/>
              </a:ext>
            </a:extLst>
          </p:cNvPr>
          <p:cNvSpPr txBox="1">
            <a:spLocks noChangeArrowheads="1"/>
          </p:cNvSpPr>
          <p:nvPr/>
        </p:nvSpPr>
        <p:spPr>
          <a:xfrm>
            <a:off x="832103" y="859409"/>
            <a:ext cx="11359897" cy="6950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based building damage assessment on UAV Imagery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CCD220-5C4E-472A-98D7-E5E233BD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04" y="1952624"/>
            <a:ext cx="5891783" cy="4905375"/>
          </a:xfrm>
        </p:spPr>
        <p:txBody>
          <a:bodyPr>
            <a:noAutofit/>
          </a:bodyPr>
          <a:lstStyle/>
          <a:p>
            <a:r>
              <a:rPr lang="en-US" altLang="zh-CN" dirty="0"/>
              <a:t>Contributions</a:t>
            </a:r>
            <a:r>
              <a:rPr lang="zh-CN" altLang="en-US" dirty="0"/>
              <a:t>：</a:t>
            </a:r>
          </a:p>
          <a:p>
            <a:pPr lvl="1"/>
            <a:r>
              <a:rPr lang="en-US" dirty="0"/>
              <a:t>UAV-based damage assessment approach</a:t>
            </a:r>
          </a:p>
          <a:p>
            <a:pPr lvl="1"/>
            <a:r>
              <a:rPr lang="en-US" dirty="0"/>
              <a:t>Object-based image analysis and semantic reasoning</a:t>
            </a:r>
          </a:p>
          <a:p>
            <a:pPr lvl="1"/>
            <a:r>
              <a:rPr lang="en-US" dirty="0"/>
              <a:t>Urban structural damage evaluation</a:t>
            </a:r>
          </a:p>
          <a:p>
            <a:r>
              <a:rPr lang="en-US" altLang="zh-CN" dirty="0"/>
              <a:t>Limitations</a:t>
            </a:r>
            <a:r>
              <a:rPr lang="zh-CN" altLang="en-US" dirty="0"/>
              <a:t>：</a:t>
            </a:r>
          </a:p>
          <a:p>
            <a:pPr lvl="1"/>
            <a:r>
              <a:rPr lang="en-US" dirty="0"/>
              <a:t>Dependence on high-quality imagery</a:t>
            </a:r>
          </a:p>
          <a:p>
            <a:pPr lvl="1"/>
            <a:r>
              <a:rPr lang="en-US" dirty="0"/>
              <a:t>Limited to urban environments</a:t>
            </a:r>
          </a:p>
          <a:p>
            <a:pPr lvl="1"/>
            <a:r>
              <a:rPr lang="en-US" dirty="0"/>
              <a:t>Potential issues with object occlusion and shadows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A9C50-1477-4AB4-8D45-98FB8A828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887" y="1952623"/>
            <a:ext cx="5468113" cy="39248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1DEA55-159F-49C5-A7F6-E65E6F9C6D26}"/>
              </a:ext>
            </a:extLst>
          </p:cNvPr>
          <p:cNvSpPr/>
          <p:nvPr/>
        </p:nvSpPr>
        <p:spPr>
          <a:xfrm>
            <a:off x="7404210" y="5870689"/>
            <a:ext cx="410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Fig. 6. The 3-D point clouds used to identify the mentioned damage features.</a:t>
            </a:r>
          </a:p>
        </p:txBody>
      </p:sp>
    </p:spTree>
    <p:extLst>
      <p:ext uri="{BB962C8B-B14F-4D97-AF65-F5344CB8AC3E}">
        <p14:creationId xmlns:p14="http://schemas.microsoft.com/office/powerpoint/2010/main" val="335171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5434CAED-E02A-424D-9673-12A3043FF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2104" y="2801926"/>
            <a:ext cx="6483096" cy="3684066"/>
          </a:xfrm>
        </p:spPr>
        <p:txBody>
          <a:bodyPr>
            <a:normAutofit/>
          </a:bodyPr>
          <a:lstStyle/>
          <a:p>
            <a:r>
              <a:rPr lang="en-US" sz="2000" dirty="0"/>
              <a:t>Deep learning for disaster impact assessment</a:t>
            </a:r>
          </a:p>
          <a:p>
            <a:r>
              <a:rPr lang="en-US" sz="2000" dirty="0"/>
              <a:t>CNN models for aerial object detection</a:t>
            </a:r>
          </a:p>
          <a:p>
            <a:r>
              <a:rPr lang="en-US" sz="2000" dirty="0"/>
              <a:t>Challenges: resource-intensive, offline computing</a:t>
            </a:r>
          </a:p>
          <a:p>
            <a:r>
              <a:rPr lang="en-US" sz="2000" dirty="0"/>
              <a:t>Emphasize accurate, timely data crucial for disaster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DD908-4B38-4AF8-BDE7-F49316FA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15</a:t>
            </a:fld>
            <a:endParaRPr lang="en-US" altLang="zh-TW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627525" y="135237"/>
            <a:ext cx="3163824" cy="54698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B3D88D-10A4-454A-B69B-3E439B1C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4" y="1619612"/>
            <a:ext cx="10521696" cy="5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Pi, Yalong,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Nipun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Nath, and Amir H.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Behzadan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"Convolutional neural networks for object detection in aerial imagery for disaster response and recovery. " Advanced Engineering Informatics 43 (2020): 101009.</a:t>
            </a:r>
            <a:endParaRPr lang="en-US" altLang="zh-C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4CBECE7-B3E9-463C-BFCF-F542FB5873F2}"/>
              </a:ext>
            </a:extLst>
          </p:cNvPr>
          <p:cNvSpPr txBox="1">
            <a:spLocks noChangeArrowheads="1"/>
          </p:cNvSpPr>
          <p:nvPr/>
        </p:nvSpPr>
        <p:spPr>
          <a:xfrm>
            <a:off x="832104" y="949798"/>
            <a:ext cx="11359896" cy="7492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Convolutional neural networks for object detection in aerial imagery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85996A-70BE-4B46-9807-566804C943C6}"/>
              </a:ext>
            </a:extLst>
          </p:cNvPr>
          <p:cNvSpPr/>
          <p:nvPr/>
        </p:nvSpPr>
        <p:spPr>
          <a:xfrm>
            <a:off x="8244002" y="4534590"/>
            <a:ext cx="274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Fig. 5. Example of </a:t>
            </a:r>
            <a:r>
              <a:rPr lang="en-US" sz="1000" dirty="0" err="1"/>
              <a:t>IoU</a:t>
            </a:r>
            <a:r>
              <a:rPr lang="en-US" sz="1000" dirty="0"/>
              <a:t> in aerial object detection.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CCEAA-CC0E-4681-96B9-C03D311F8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052" y="2450419"/>
            <a:ext cx="5403953" cy="19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4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5434CAED-E02A-424D-9673-12A3043FF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2104" y="2022991"/>
            <a:ext cx="6483096" cy="36840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Targeting the problems of object detection with UAV images:</a:t>
            </a:r>
          </a:p>
          <a:p>
            <a:pPr algn="just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Object</a:t>
            </a:r>
          </a:p>
          <a:p>
            <a:pPr algn="just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Imbalanced quantity in different classes</a:t>
            </a:r>
          </a:p>
          <a:p>
            <a:pPr marL="0" indent="0" algn="just"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difficult regions with predicted box scores, and then re-trained with their network- Difficult Region Estimation network(DREN)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DD908-4B38-4AF8-BDE7-F49316FA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627525" y="135237"/>
            <a:ext cx="3163824" cy="54698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B3D88D-10A4-454A-B69B-3E439B1C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4" y="1438240"/>
            <a:ext cx="4178808" cy="5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Fully Exploit The Abilities of Aerial Image Detectors</a:t>
            </a:r>
          </a:p>
          <a:p>
            <a:pPr marL="0" indent="0">
              <a:buNone/>
            </a:pPr>
            <a:r>
              <a:rPr lang="en-US" altLang="zh-TW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Junyi Zhang et al. (2019)</a:t>
            </a:r>
            <a:endParaRPr lang="en-US" altLang="zh-C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6FC45C-D5CB-4ED5-80BF-3F6B147E3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022991"/>
            <a:ext cx="4245248" cy="263064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F4CBECE7-B3E9-463C-BFCF-F542FB5873F2}"/>
              </a:ext>
            </a:extLst>
          </p:cNvPr>
          <p:cNvSpPr txBox="1">
            <a:spLocks noChangeArrowheads="1"/>
          </p:cNvSpPr>
          <p:nvPr/>
        </p:nvSpPr>
        <p:spPr>
          <a:xfrm>
            <a:off x="832104" y="861398"/>
            <a:ext cx="11359896" cy="6950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Tackle Challenges in UAV image Object Detection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85996A-70BE-4B46-9807-566804C943C6}"/>
              </a:ext>
            </a:extLst>
          </p:cNvPr>
          <p:cNvSpPr/>
          <p:nvPr/>
        </p:nvSpPr>
        <p:spPr>
          <a:xfrm>
            <a:off x="8503712" y="4653637"/>
            <a:ext cx="18682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Fig. 5. The workflow of DREN. </a:t>
            </a:r>
          </a:p>
        </p:txBody>
      </p:sp>
    </p:spTree>
    <p:extLst>
      <p:ext uri="{BB962C8B-B14F-4D97-AF65-F5344CB8AC3E}">
        <p14:creationId xmlns:p14="http://schemas.microsoft.com/office/powerpoint/2010/main" val="217769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DD908-4B38-4AF8-BDE7-F49316FA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627525" y="135237"/>
            <a:ext cx="3163824" cy="54698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B3D88D-10A4-454A-B69B-3E439B1C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4" y="1438240"/>
            <a:ext cx="7223760" cy="5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MSNet: A Multilevel Instance Segmentation Network for Natural Disaster Damage Assessment in Aerial Videos</a:t>
            </a:r>
            <a:b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Xiaoyu Zhu et al. (2021)</a:t>
            </a:r>
            <a:endParaRPr lang="en-US" altLang="zh-C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4CBECE7-B3E9-463C-BFCF-F542FB5873F2}"/>
              </a:ext>
            </a:extLst>
          </p:cNvPr>
          <p:cNvSpPr txBox="1">
            <a:spLocks noChangeArrowheads="1"/>
          </p:cNvSpPr>
          <p:nvPr/>
        </p:nvSpPr>
        <p:spPr>
          <a:xfrm>
            <a:off x="832104" y="859409"/>
            <a:ext cx="5715000" cy="6950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Neural Network - 1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CCD220-5C4E-472A-98D7-E5E233BD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04" y="2117702"/>
            <a:ext cx="4681728" cy="271730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MSNet, contains novel region proposal network and an unsupervised score refinement network for confidence score refinement in both bounding box and mask branches.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3A0949-1FDA-4683-A7CC-6C7B106EF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14" y="2108404"/>
            <a:ext cx="6207170" cy="26411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72ED0C-1F39-48D3-A73B-72BAE5876A0C}"/>
              </a:ext>
            </a:extLst>
          </p:cNvPr>
          <p:cNvSpPr/>
          <p:nvPr/>
        </p:nvSpPr>
        <p:spPr>
          <a:xfrm>
            <a:off x="7956276" y="4749596"/>
            <a:ext cx="1907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Fig. 6. The workflow of MSNet. </a:t>
            </a:r>
          </a:p>
        </p:txBody>
      </p:sp>
    </p:spTree>
    <p:extLst>
      <p:ext uri="{BB962C8B-B14F-4D97-AF65-F5344CB8AC3E}">
        <p14:creationId xmlns:p14="http://schemas.microsoft.com/office/powerpoint/2010/main" val="274250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DD908-4B38-4AF8-BDE7-F49316FA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627525" y="135237"/>
            <a:ext cx="3163824" cy="54698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B3D88D-10A4-454A-B69B-3E439B1C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4" y="1438240"/>
            <a:ext cx="7223760" cy="5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for post-hurricane aerial damage assessment of buildings</a:t>
            </a:r>
            <a:br>
              <a:rPr lang="en-US" altLang="zh-TW" sz="1200" dirty="0"/>
            </a:br>
            <a:r>
              <a:rPr lang="en-US" altLang="zh-TW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Chih</a:t>
            </a:r>
            <a:r>
              <a:rPr lang="en-US" altLang="zh-TW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-Shen Cheng et al. (2021)</a:t>
            </a:r>
            <a:endParaRPr lang="en-US" altLang="zh-C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4CBECE7-B3E9-463C-BFCF-F542FB5873F2}"/>
              </a:ext>
            </a:extLst>
          </p:cNvPr>
          <p:cNvSpPr txBox="1">
            <a:spLocks noChangeArrowheads="1"/>
          </p:cNvSpPr>
          <p:nvPr/>
        </p:nvSpPr>
        <p:spPr>
          <a:xfrm>
            <a:off x="832104" y="859409"/>
            <a:ext cx="5715000" cy="6950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Neural Network - 2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9CAE5F-8B57-41B6-8A6F-75489E10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04" y="2224843"/>
            <a:ext cx="5458968" cy="245017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Stacked PDA model contains two models, Model L for the localization tasks and Model C for the Classification tasks.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7C1057-2A96-4E2C-921E-C9ACBEB8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914" y="1896128"/>
            <a:ext cx="3507371" cy="29388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105CE2-53DD-4B4B-85B6-EFA4CD587C07}"/>
              </a:ext>
            </a:extLst>
          </p:cNvPr>
          <p:cNvSpPr/>
          <p:nvPr/>
        </p:nvSpPr>
        <p:spPr>
          <a:xfrm>
            <a:off x="6972866" y="4835010"/>
            <a:ext cx="32754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Fig. 7. The workflow of model L and model C combination.</a:t>
            </a:r>
          </a:p>
        </p:txBody>
      </p:sp>
    </p:spTree>
    <p:extLst>
      <p:ext uri="{BB962C8B-B14F-4D97-AF65-F5344CB8AC3E}">
        <p14:creationId xmlns:p14="http://schemas.microsoft.com/office/powerpoint/2010/main" val="13772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DD908-4B38-4AF8-BDE7-F49316FA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627525" y="135237"/>
            <a:ext cx="3163824" cy="54698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B3D88D-10A4-454A-B69B-3E439B1C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4" y="1438240"/>
            <a:ext cx="7223760" cy="5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Wolpert, D. H. (1992). Stacked generalization. Neural networks, 5(2), 241-259.</a:t>
            </a:r>
            <a:endParaRPr lang="en-US" altLang="zh-C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4CBECE7-B3E9-463C-BFCF-F542FB5873F2}"/>
              </a:ext>
            </a:extLst>
          </p:cNvPr>
          <p:cNvSpPr txBox="1">
            <a:spLocks noChangeArrowheads="1"/>
          </p:cNvSpPr>
          <p:nvPr/>
        </p:nvSpPr>
        <p:spPr>
          <a:xfrm>
            <a:off x="832104" y="854079"/>
            <a:ext cx="6664165" cy="6950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Stacking Ensemble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based approach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71591-FAFA-4071-B876-39BAEDE1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690" y="1968427"/>
            <a:ext cx="5354379" cy="3620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Stacked generalization is a technique used to improve the accuracy of computer models that make predictions. </a:t>
            </a:r>
          </a:p>
          <a:p>
            <a:pPr marL="0" indent="0">
              <a:buNone/>
            </a:pPr>
            <a:r>
              <a:rPr lang="en-US" sz="2000" dirty="0"/>
              <a:t>It works by combining the predictions of multiple models to create a more accurate final prediction. </a:t>
            </a:r>
            <a:endParaRPr lang="zh-TW" altLang="en-US" sz="20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19A855-85BA-4383-96D0-0CDE97CEA701}"/>
              </a:ext>
            </a:extLst>
          </p:cNvPr>
          <p:cNvSpPr/>
          <p:nvPr/>
        </p:nvSpPr>
        <p:spPr>
          <a:xfrm>
            <a:off x="7094592" y="5555941"/>
            <a:ext cx="4380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Fig. 8. The </a:t>
            </a:r>
            <a:r>
              <a:rPr lang="en-US" altLang="zh-TW" sz="1000" dirty="0"/>
              <a:t>two stages Involved in the implementation of stacked generalization.</a:t>
            </a:r>
            <a:endParaRPr lang="en-US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ABCC2-1A06-43C9-9AFC-AB44EF66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306" y="764197"/>
            <a:ext cx="4801270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3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869d692e4_1_52"/>
          <p:cNvSpPr txBox="1">
            <a:spLocks noGrp="1"/>
          </p:cNvSpPr>
          <p:nvPr>
            <p:ph type="title"/>
          </p:nvPr>
        </p:nvSpPr>
        <p:spPr>
          <a:xfrm>
            <a:off x="5095339" y="0"/>
            <a:ext cx="1762126" cy="819150"/>
          </a:xfrm>
          <a:prstGeom prst="rect">
            <a:avLst/>
          </a:prstGeom>
          <a:solidFill>
            <a:srgbClr val="F1F1F1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Google Shape;137;g11869d692e4_1_52"/>
          <p:cNvSpPr txBox="1">
            <a:spLocks noGrp="1"/>
          </p:cNvSpPr>
          <p:nvPr>
            <p:ph type="body" idx="1"/>
          </p:nvPr>
        </p:nvSpPr>
        <p:spPr>
          <a:xfrm>
            <a:off x="838199" y="819151"/>
            <a:ext cx="10278979" cy="60388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buFont typeface="Times New Roman" panose="02020603050405020304" pitchFamily="18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indent="-457200">
              <a:buFont typeface="Times New Roman" panose="02020603050405020304" pitchFamily="18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indent="-457200">
              <a:buFont typeface="Times New Roman" panose="02020603050405020304" pitchFamily="18" charset="0"/>
              <a:buChar char="−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lvl="1" indent="-457200">
              <a:buFont typeface="Times New Roman" panose="02020603050405020304" pitchFamily="18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&amp; Object Detection</a:t>
            </a:r>
          </a:p>
          <a:p>
            <a:pPr lvl="1" indent="-457200">
              <a:buFont typeface="Times New Roman" panose="02020603050405020304" pitchFamily="18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YOLOv5</a:t>
            </a:r>
          </a:p>
          <a:p>
            <a:pPr lvl="1" indent="-457200">
              <a:buFont typeface="Times New Roman" panose="02020603050405020304" pitchFamily="18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Mobilenet</a:t>
            </a:r>
          </a:p>
          <a:p>
            <a:pPr lvl="1" indent="-457200">
              <a:buFont typeface="Times New Roman" panose="02020603050405020304" pitchFamily="18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</a:p>
          <a:p>
            <a:pPr lvl="1" indent="-457200">
              <a:buFont typeface="Times New Roman" panose="02020603050405020304" pitchFamily="18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Stacking Ensemble</a:t>
            </a:r>
          </a:p>
          <a:p>
            <a:pPr indent="-457200">
              <a:buFont typeface="Times New Roman" panose="02020603050405020304" pitchFamily="18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indent="-457200">
              <a:buFont typeface="Times New Roman" panose="02020603050405020304" pitchFamily="18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pPr indent="-457200">
              <a:buFont typeface="Times New Roman" panose="02020603050405020304" pitchFamily="18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38" name="Google Shape;138;g11869d692e4_1_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164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1FD2CF-9966-4FF2-B1FE-A8470D08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88" y="2701989"/>
            <a:ext cx="9502224" cy="94239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 Methodology</a:t>
            </a:r>
            <a:endParaRPr lang="en-MY" sz="4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B9DBE-4356-4E4C-9CBA-040D607806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9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0D3B-A723-49C9-805B-57CC980C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21</a:t>
            </a:fld>
            <a:endParaRPr lang="en-US" altLang="zh-TW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CF4F23-433B-4604-BAE7-CB37588093D0}"/>
              </a:ext>
            </a:extLst>
          </p:cNvPr>
          <p:cNvSpPr txBox="1">
            <a:spLocks/>
          </p:cNvSpPr>
          <p:nvPr/>
        </p:nvSpPr>
        <p:spPr>
          <a:xfrm>
            <a:off x="787492" y="864352"/>
            <a:ext cx="8580931" cy="8578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for Computer Vision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72CC62-4B5C-4F7C-A2C5-2F17FD62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54" y="1722156"/>
            <a:ext cx="7056065" cy="101334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computer vision technique: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Classification</a:t>
            </a:r>
          </a:p>
        </p:txBody>
      </p:sp>
      <p:pic>
        <p:nvPicPr>
          <p:cNvPr id="13" name="Picture 2" descr="Best Residential Property Real Estate Lawyer mississauga | 2022">
            <a:extLst>
              <a:ext uri="{FF2B5EF4-FFF2-40B4-BE49-F238E27FC236}">
                <a16:creationId xmlns:a16="http://schemas.microsoft.com/office/drawing/2014/main" id="{83B38B48-CF3A-43AB-87D3-C994845E8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69" y="2723244"/>
            <a:ext cx="3960440" cy="20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D05B6A-5073-4518-9AF0-0055F2A3F670}"/>
              </a:ext>
            </a:extLst>
          </p:cNvPr>
          <p:cNvSpPr txBox="1">
            <a:spLocks/>
          </p:cNvSpPr>
          <p:nvPr/>
        </p:nvSpPr>
        <p:spPr bwMode="auto">
          <a:xfrm>
            <a:off x="2544437" y="4864410"/>
            <a:ext cx="936104" cy="43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89F2745-3D9A-4942-9EFE-909842FD9BA8}"/>
              </a:ext>
            </a:extLst>
          </p:cNvPr>
          <p:cNvSpPr txBox="1">
            <a:spLocks/>
          </p:cNvSpPr>
          <p:nvPr/>
        </p:nvSpPr>
        <p:spPr bwMode="auto">
          <a:xfrm>
            <a:off x="6648893" y="4864410"/>
            <a:ext cx="936104" cy="43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14ADC6A-CCD2-4C54-BF5C-B1A5B41860C9}"/>
              </a:ext>
            </a:extLst>
          </p:cNvPr>
          <p:cNvSpPr txBox="1">
            <a:spLocks/>
          </p:cNvSpPr>
          <p:nvPr/>
        </p:nvSpPr>
        <p:spPr bwMode="auto">
          <a:xfrm>
            <a:off x="6535768" y="3382961"/>
            <a:ext cx="1288440" cy="753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25BF45-B4D8-4AD9-8D6E-4CB3CEE8A657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 bwMode="auto">
          <a:xfrm flipV="1">
            <a:off x="4992710" y="3759558"/>
            <a:ext cx="1543059" cy="10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467D19-CBF5-47EC-B7BB-50B1C3311870}"/>
              </a:ext>
            </a:extLst>
          </p:cNvPr>
          <p:cNvSpPr txBox="1">
            <a:spLocks/>
          </p:cNvSpPr>
          <p:nvPr/>
        </p:nvSpPr>
        <p:spPr bwMode="auto">
          <a:xfrm>
            <a:off x="5424757" y="3382960"/>
            <a:ext cx="936104" cy="43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AI model</a:t>
            </a:r>
          </a:p>
        </p:txBody>
      </p:sp>
      <p:sp>
        <p:nvSpPr>
          <p:cNvPr id="19" name="Google Shape;141;g11869d692e4_1_52">
            <a:extLst>
              <a:ext uri="{FF2B5EF4-FFF2-40B4-BE49-F238E27FC236}">
                <a16:creationId xmlns:a16="http://schemas.microsoft.com/office/drawing/2014/main" id="{4BA4D7C4-7716-48C2-9F78-967A9D6EBBD3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4613765" y="60350"/>
            <a:ext cx="2964470" cy="6268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63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0D3B-A723-49C9-805B-57CC980C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22</a:t>
            </a:fld>
            <a:endParaRPr lang="en-US" altLang="zh-TW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CF4F23-433B-4604-BAE7-CB37588093D0}"/>
              </a:ext>
            </a:extLst>
          </p:cNvPr>
          <p:cNvSpPr txBox="1">
            <a:spLocks/>
          </p:cNvSpPr>
          <p:nvPr/>
        </p:nvSpPr>
        <p:spPr>
          <a:xfrm>
            <a:off x="789070" y="904590"/>
            <a:ext cx="8580931" cy="8578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for Computer Vision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3124C3-FFAB-44D0-8E17-D1FD4B6CA845}"/>
              </a:ext>
            </a:extLst>
          </p:cNvPr>
          <p:cNvSpPr txBox="1">
            <a:spLocks/>
          </p:cNvSpPr>
          <p:nvPr/>
        </p:nvSpPr>
        <p:spPr>
          <a:xfrm>
            <a:off x="1077822" y="1762394"/>
            <a:ext cx="4031729" cy="8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AI computer vision technique:</a:t>
            </a:r>
          </a:p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Object Detection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0695E0-F7E1-4382-B9E0-F929C2032751}"/>
              </a:ext>
            </a:extLst>
          </p:cNvPr>
          <p:cNvSpPr txBox="1">
            <a:spLocks/>
          </p:cNvSpPr>
          <p:nvPr/>
        </p:nvSpPr>
        <p:spPr bwMode="auto">
          <a:xfrm>
            <a:off x="2362357" y="4663385"/>
            <a:ext cx="936104" cy="43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9E17087-4995-4A54-A819-CD3C02809579}"/>
              </a:ext>
            </a:extLst>
          </p:cNvPr>
          <p:cNvSpPr txBox="1">
            <a:spLocks/>
          </p:cNvSpPr>
          <p:nvPr/>
        </p:nvSpPr>
        <p:spPr bwMode="auto">
          <a:xfrm>
            <a:off x="6800095" y="4663385"/>
            <a:ext cx="936104" cy="43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B53692-A671-4475-99BB-354147263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22" y="2691725"/>
            <a:ext cx="3505174" cy="19716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196365-F2D9-4C20-8316-FC2E283A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099" y="2691726"/>
            <a:ext cx="3532099" cy="197166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62B1305-60C7-4C86-84BA-8AA36648D924}"/>
              </a:ext>
            </a:extLst>
          </p:cNvPr>
          <p:cNvCxnSpPr>
            <a:stCxn id="22" idx="3"/>
            <a:endCxn id="23" idx="1"/>
          </p:cNvCxnSpPr>
          <p:nvPr/>
        </p:nvCxnSpPr>
        <p:spPr bwMode="auto">
          <a:xfrm>
            <a:off x="4582996" y="3677556"/>
            <a:ext cx="91910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CAA42B5-A6A4-4178-9E33-D16572F2B871}"/>
              </a:ext>
            </a:extLst>
          </p:cNvPr>
          <p:cNvSpPr txBox="1">
            <a:spLocks/>
          </p:cNvSpPr>
          <p:nvPr/>
        </p:nvSpPr>
        <p:spPr bwMode="auto">
          <a:xfrm>
            <a:off x="4616293" y="3245334"/>
            <a:ext cx="936104" cy="43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AI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1CE6356-E980-4880-B118-3AEE2969B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695" y="2730204"/>
            <a:ext cx="1119285" cy="57793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3A789D2-34AB-4F5F-A016-B3541536B87E}"/>
              </a:ext>
            </a:extLst>
          </p:cNvPr>
          <p:cNvSpPr/>
          <p:nvPr/>
        </p:nvSpPr>
        <p:spPr bwMode="auto">
          <a:xfrm>
            <a:off x="5830351" y="2749093"/>
            <a:ext cx="874629" cy="272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damage</a:t>
            </a:r>
            <a:endParaRPr kumimoji="1" lang="zh-TW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5479EA-96D1-4DA6-8AFA-B1C6D91B8BAC}"/>
              </a:ext>
            </a:extLst>
          </p:cNvPr>
          <p:cNvSpPr/>
          <p:nvPr/>
        </p:nvSpPr>
        <p:spPr bwMode="auto">
          <a:xfrm>
            <a:off x="5830351" y="3019171"/>
            <a:ext cx="874629" cy="272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endParaRPr kumimoji="1" lang="zh-TW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41;g11869d692e4_1_52">
            <a:extLst>
              <a:ext uri="{FF2B5EF4-FFF2-40B4-BE49-F238E27FC236}">
                <a16:creationId xmlns:a16="http://schemas.microsoft.com/office/drawing/2014/main" id="{8C871298-F8E3-4494-8600-D8293E7969C9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4613765" y="60350"/>
            <a:ext cx="2964470" cy="6268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18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FE2E-B086-4671-91B2-03EB5F28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0" y="911611"/>
            <a:ext cx="1885368" cy="626864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Mobilenet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AC70D-3E73-4A99-9383-45CCEBE4D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9" y="1612500"/>
            <a:ext cx="6738435" cy="5185150"/>
          </a:xfrm>
        </p:spPr>
        <p:txBody>
          <a:bodyPr>
            <a:noAutofit/>
          </a:bodyPr>
          <a:lstStyle/>
          <a:p>
            <a:pPr marL="25400" indent="0" algn="just">
              <a:buNone/>
            </a:pPr>
            <a:r>
              <a:rPr lang="en-US" altLang="zh-TW" sz="2000" dirty="0"/>
              <a:t>An efficient Convolutional Neural Network (CNN) developed by Google in 2019.</a:t>
            </a:r>
          </a:p>
          <a:p>
            <a:pPr marL="25400" indent="0" algn="just">
              <a:buNone/>
            </a:pPr>
            <a:r>
              <a:rPr lang="en-US" altLang="zh-TW" sz="2000" b="1" dirty="0"/>
              <a:t>Lightweight:</a:t>
            </a:r>
            <a:r>
              <a:rPr lang="en-US" altLang="zh-TW" sz="2000" dirty="0"/>
              <a:t> It uses less parameters and computations to do the inference while remaining its precision.</a:t>
            </a:r>
          </a:p>
          <a:p>
            <a:pPr marL="25400" indent="0" algn="just">
              <a:buNone/>
            </a:pPr>
            <a:r>
              <a:rPr lang="en-US" altLang="zh-TW" sz="2000" b="1" dirty="0"/>
              <a:t>Efficient bottleneck structure: </a:t>
            </a:r>
            <a:r>
              <a:rPr lang="en-US" altLang="zh-TW" sz="2000" dirty="0"/>
              <a:t>MobileNet V3 employs an improved bottleneck structure that helps reduce the model's computational requirements and parameters. </a:t>
            </a:r>
          </a:p>
          <a:p>
            <a:pPr marL="25400" indent="0" algn="just">
              <a:buNone/>
            </a:pPr>
            <a:r>
              <a:rPr lang="en-US" altLang="zh-TW" sz="2000" b="1" dirty="0"/>
              <a:t>H-Swish activation function: </a:t>
            </a:r>
            <a:r>
              <a:rPr lang="en-US" altLang="zh-TW" sz="2000" dirty="0"/>
              <a:t>MobileNet V3 introduces a new activation function called H-Swish which maintains good performance while having lower computational overhead, making the model more efficient.</a:t>
            </a:r>
          </a:p>
          <a:p>
            <a:pPr marL="25400" indent="0" algn="just">
              <a:buNone/>
            </a:pPr>
            <a:r>
              <a:rPr lang="en-US" altLang="zh-TW" sz="2000" b="1" dirty="0"/>
              <a:t>Channel attention: </a:t>
            </a:r>
            <a:r>
              <a:rPr lang="en-US" altLang="zh-TW" sz="2000" dirty="0"/>
              <a:t>MobileNet V3 uses a technique called Squeeze-and-Excitation (SE) modules, which improve feature representation by adaptively adjusting the relationships between channels.</a:t>
            </a:r>
          </a:p>
          <a:p>
            <a:pPr marL="25400" indent="0" algn="just">
              <a:buNone/>
            </a:pPr>
            <a:endParaRPr lang="zh-TW" alt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D4AC-68C6-48A7-A5FA-FA384A6585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23</a:t>
            </a:fld>
            <a:endParaRPr lang="zh-TW" altLang="en-US" dirty="0"/>
          </a:p>
        </p:txBody>
      </p:sp>
      <p:sp>
        <p:nvSpPr>
          <p:cNvPr id="7" name="Google Shape;141;g11869d692e4_1_52">
            <a:extLst>
              <a:ext uri="{FF2B5EF4-FFF2-40B4-BE49-F238E27FC236}">
                <a16:creationId xmlns:a16="http://schemas.microsoft.com/office/drawing/2014/main" id="{06545ADF-E22B-48BB-BBF6-3A5D8050F3E7}"/>
              </a:ext>
            </a:extLst>
          </p:cNvPr>
          <p:cNvSpPr txBox="1">
            <a:spLocks/>
          </p:cNvSpPr>
          <p:nvPr/>
        </p:nvSpPr>
        <p:spPr>
          <a:xfrm>
            <a:off x="4613765" y="60350"/>
            <a:ext cx="2964470" cy="62686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roduction-media.paperswithcode.com/methods/Screen_Shot_2020-06-21_at_11.03.15_PM.png">
            <a:extLst>
              <a:ext uri="{FF2B5EF4-FFF2-40B4-BE49-F238E27FC236}">
                <a16:creationId xmlns:a16="http://schemas.microsoft.com/office/drawing/2014/main" id="{C96068A0-62E9-4540-A661-2EE264457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43"/>
          <a:stretch/>
        </p:blipFill>
        <p:spPr bwMode="auto">
          <a:xfrm>
            <a:off x="7578234" y="1757504"/>
            <a:ext cx="4584954" cy="16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63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FD4FDE-7FD4-46C8-987E-C9E96ED9F2A7}"/>
              </a:ext>
            </a:extLst>
          </p:cNvPr>
          <p:cNvSpPr/>
          <p:nvPr/>
        </p:nvSpPr>
        <p:spPr>
          <a:xfrm>
            <a:off x="5671572" y="1392121"/>
            <a:ext cx="5738023" cy="53418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C492F3-D06C-4700-A9D4-F3140D8807C6}"/>
              </a:ext>
            </a:extLst>
          </p:cNvPr>
          <p:cNvSpPr/>
          <p:nvPr/>
        </p:nvSpPr>
        <p:spPr>
          <a:xfrm>
            <a:off x="481410" y="1539315"/>
            <a:ext cx="5145352" cy="5193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Google Shape;140;g11869d692e4_1_52"/>
          <p:cNvSpPr txBox="1">
            <a:spLocks noGrp="1"/>
          </p:cNvSpPr>
          <p:nvPr>
            <p:ph type="title"/>
          </p:nvPr>
        </p:nvSpPr>
        <p:spPr>
          <a:xfrm>
            <a:off x="5799726" y="1603793"/>
            <a:ext cx="5865532" cy="60016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One-stage &amp; Two-stage detector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847B019-65B8-4049-9D46-EDCDE8264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99726" y="2191570"/>
            <a:ext cx="5679102" cy="1508866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One-stage detector: SSD, YOLO family, RetinaNet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Two-stage detector: R-CNN, Fast R-CNN, Faster R-CNN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 of one-stage detector: Faster, Smaller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 of one-stage detector: Less accurate</a:t>
            </a:r>
          </a:p>
        </p:txBody>
      </p:sp>
      <p:sp>
        <p:nvSpPr>
          <p:cNvPr id="141" name="Google Shape;141;g11869d692e4_1_52"/>
          <p:cNvSpPr txBox="1">
            <a:spLocks noGrp="1"/>
          </p:cNvSpPr>
          <p:nvPr>
            <p:ph type="title" idx="3"/>
          </p:nvPr>
        </p:nvSpPr>
        <p:spPr>
          <a:xfrm>
            <a:off x="4613765" y="60350"/>
            <a:ext cx="2964470" cy="6268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138;g11869d692e4_1_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AE7B71-A02C-4BA1-94E9-F98CB9035E10}"/>
              </a:ext>
            </a:extLst>
          </p:cNvPr>
          <p:cNvSpPr txBox="1"/>
          <p:nvPr/>
        </p:nvSpPr>
        <p:spPr>
          <a:xfrm>
            <a:off x="6581245" y="6342601"/>
            <a:ext cx="3873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Fig. 11. The comparison of one stage and two stage detector.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2: Two stage vs one stage object detection models. | Download Scientific  Diagram">
            <a:extLst>
              <a:ext uri="{FF2B5EF4-FFF2-40B4-BE49-F238E27FC236}">
                <a16:creationId xmlns:a16="http://schemas.microsoft.com/office/drawing/2014/main" id="{C8D2B9E9-9342-4AD7-9CEC-6E80E1B5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0" y="3700436"/>
            <a:ext cx="4160299" cy="26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40;g11869d692e4_1_52">
            <a:extLst>
              <a:ext uri="{FF2B5EF4-FFF2-40B4-BE49-F238E27FC236}">
                <a16:creationId xmlns:a16="http://schemas.microsoft.com/office/drawing/2014/main" id="{61A397BC-0FF9-431A-900F-6DAAC4B636A7}"/>
              </a:ext>
            </a:extLst>
          </p:cNvPr>
          <p:cNvSpPr txBox="1">
            <a:spLocks/>
          </p:cNvSpPr>
          <p:nvPr/>
        </p:nvSpPr>
        <p:spPr>
          <a:xfrm>
            <a:off x="782405" y="854258"/>
            <a:ext cx="187463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YOLO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v5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708E9-FCB6-43D2-A206-BDEC639B8ABA}"/>
              </a:ext>
            </a:extLst>
          </p:cNvPr>
          <p:cNvSpPr/>
          <p:nvPr/>
        </p:nvSpPr>
        <p:spPr>
          <a:xfrm>
            <a:off x="757788" y="1616765"/>
            <a:ext cx="4812063" cy="227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US" altLang="zh-TW" sz="1700" dirty="0">
                <a:solidFill>
                  <a:schemeClr val="dk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</a:rPr>
              <a:t>1) </a:t>
            </a:r>
            <a:r>
              <a:rPr lang="en-US" altLang="zh-TW" sz="1700" dirty="0">
                <a:solidFill>
                  <a:schemeClr val="dk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  <a:hlinkClick r:id="rId4"/>
              </a:rPr>
              <a:t>Backbone</a:t>
            </a:r>
            <a:r>
              <a:rPr lang="en-US" altLang="zh-TW" sz="1700" dirty="0">
                <a:solidFill>
                  <a:schemeClr val="dk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</a:rPr>
              <a:t> - A convolutional neural network that collects and forms image features at different levels of detail.</a:t>
            </a:r>
          </a:p>
          <a:p>
            <a:pPr marL="25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US" altLang="zh-TW" sz="1700" dirty="0">
                <a:solidFill>
                  <a:schemeClr val="dk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</a:rPr>
              <a:t>2) </a:t>
            </a:r>
            <a:r>
              <a:rPr lang="en-US" altLang="zh-TW" sz="1700" dirty="0">
                <a:solidFill>
                  <a:schemeClr val="dk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  <a:hlinkClick r:id="rId5"/>
              </a:rPr>
              <a:t>Neck</a:t>
            </a:r>
            <a:r>
              <a:rPr lang="en-US" altLang="zh-TW" sz="1700" dirty="0">
                <a:solidFill>
                  <a:schemeClr val="dk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</a:rPr>
              <a:t> - A series of layers to mix and combine image features to pass them forward to prediction.</a:t>
            </a:r>
          </a:p>
          <a:p>
            <a:pPr marL="25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US" altLang="zh-TW" sz="1700" dirty="0">
                <a:solidFill>
                  <a:schemeClr val="dk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</a:rPr>
              <a:t>3) </a:t>
            </a:r>
            <a:r>
              <a:rPr lang="en-US" altLang="zh-TW" sz="1700" dirty="0">
                <a:solidFill>
                  <a:schemeClr val="dk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  <a:hlinkClick r:id="rId6"/>
              </a:rPr>
              <a:t>Head</a:t>
            </a:r>
            <a:r>
              <a:rPr lang="en-US" altLang="zh-TW" sz="1700" dirty="0">
                <a:solidFill>
                  <a:schemeClr val="dk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</a:rPr>
              <a:t> - Consumes features from the neck and takes box and class prediction steps.</a:t>
            </a:r>
          </a:p>
        </p:txBody>
      </p:sp>
      <p:pic>
        <p:nvPicPr>
          <p:cNvPr id="1026" name="Picture 2" descr="Remote Sensing | Free Full-Text | Improving YOLOv5 with Attention Mechanism  for Detecting Boulders from Planetary Images">
            <a:extLst>
              <a:ext uri="{FF2B5EF4-FFF2-40B4-BE49-F238E27FC236}">
                <a16:creationId xmlns:a16="http://schemas.microsoft.com/office/drawing/2014/main" id="{B40B8DDD-6D0D-49B3-B70D-6C596E2EC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2" y="3700436"/>
            <a:ext cx="4476211" cy="277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0C750E-C966-4EEF-8553-1391534EC6E0}"/>
              </a:ext>
            </a:extLst>
          </p:cNvPr>
          <p:cNvSpPr txBox="1"/>
          <p:nvPr/>
        </p:nvSpPr>
        <p:spPr>
          <a:xfrm>
            <a:off x="1646791" y="6456098"/>
            <a:ext cx="2852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Fig. 10. The network architecture of YOLO.</a:t>
            </a:r>
          </a:p>
        </p:txBody>
      </p:sp>
    </p:spTree>
    <p:extLst>
      <p:ext uri="{BB962C8B-B14F-4D97-AF65-F5344CB8AC3E}">
        <p14:creationId xmlns:p14="http://schemas.microsoft.com/office/powerpoint/2010/main" val="2825115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8B811A-E3DB-4200-A58C-E5DB52055E40}"/>
              </a:ext>
            </a:extLst>
          </p:cNvPr>
          <p:cNvSpPr/>
          <p:nvPr/>
        </p:nvSpPr>
        <p:spPr>
          <a:xfrm>
            <a:off x="5198719" y="1051199"/>
            <a:ext cx="6631142" cy="4755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B706CE-F051-4BC5-BCA7-A63518452B7E}"/>
              </a:ext>
            </a:extLst>
          </p:cNvPr>
          <p:cNvSpPr/>
          <p:nvPr/>
        </p:nvSpPr>
        <p:spPr>
          <a:xfrm>
            <a:off x="399328" y="1051200"/>
            <a:ext cx="4758431" cy="4755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Google Shape;138;g11869d692e4_1_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30BFC-1AD2-4F56-99AC-DCD99FBC813C}"/>
              </a:ext>
            </a:extLst>
          </p:cNvPr>
          <p:cNvSpPr txBox="1"/>
          <p:nvPr/>
        </p:nvSpPr>
        <p:spPr>
          <a:xfrm>
            <a:off x="706334" y="1530499"/>
            <a:ext cx="309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Testing results of YOLOv5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0D3DE-B93A-4C4E-BBC8-DAFF0DFCC567}"/>
              </a:ext>
            </a:extLst>
          </p:cNvPr>
          <p:cNvSpPr txBox="1"/>
          <p:nvPr/>
        </p:nvSpPr>
        <p:spPr>
          <a:xfrm>
            <a:off x="5567706" y="1428036"/>
            <a:ext cx="421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confusion matrix of the prediction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8A21A5-2509-4F00-BBB0-01748DF80EB9}"/>
              </a:ext>
            </a:extLst>
          </p:cNvPr>
          <p:cNvSpPr txBox="1"/>
          <p:nvPr/>
        </p:nvSpPr>
        <p:spPr>
          <a:xfrm>
            <a:off x="752286" y="4802650"/>
            <a:ext cx="395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performances of the "minor" and "major" classes are unsatisfactory.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141;g11869d692e4_1_52">
            <a:extLst>
              <a:ext uri="{FF2B5EF4-FFF2-40B4-BE49-F238E27FC236}">
                <a16:creationId xmlns:a16="http://schemas.microsoft.com/office/drawing/2014/main" id="{0FA733A0-B206-495A-92FD-576CF719A343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4613765" y="60350"/>
            <a:ext cx="2964470" cy="6268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8ADAE7-2881-4341-AB92-1BB4C9AB1ADD}"/>
              </a:ext>
            </a:extLst>
          </p:cNvPr>
          <p:cNvSpPr txBox="1"/>
          <p:nvPr/>
        </p:nvSpPr>
        <p:spPr>
          <a:xfrm>
            <a:off x="912737" y="4346224"/>
            <a:ext cx="3731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Testing results of YOLOv5 on validation dataset.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9BB9C5-5336-4B14-93E7-388AFCDC886B}"/>
              </a:ext>
            </a:extLst>
          </p:cNvPr>
          <p:cNvSpPr txBox="1"/>
          <p:nvPr/>
        </p:nvSpPr>
        <p:spPr>
          <a:xfrm>
            <a:off x="5678338" y="5468885"/>
            <a:ext cx="4217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Fig. 12. The confusion matrix of the results on validation dataset.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B323B2-1E64-4D0B-9C94-20AB0D6FF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35356"/>
              </p:ext>
            </p:extLst>
          </p:nvPr>
        </p:nvGraphicFramePr>
        <p:xfrm>
          <a:off x="706334" y="1995062"/>
          <a:ext cx="4199651" cy="2278572"/>
        </p:xfrm>
        <a:graphic>
          <a:graphicData uri="http://schemas.openxmlformats.org/drawingml/2006/table">
            <a:tbl>
              <a:tblPr/>
              <a:tblGrid>
                <a:gridCol w="647378">
                  <a:extLst>
                    <a:ext uri="{9D8B030D-6E8A-4147-A177-3AD203B41FA5}">
                      <a16:colId xmlns:a16="http://schemas.microsoft.com/office/drawing/2014/main" val="3619687223"/>
                    </a:ext>
                  </a:extLst>
                </a:gridCol>
                <a:gridCol w="570671">
                  <a:extLst>
                    <a:ext uri="{9D8B030D-6E8A-4147-A177-3AD203B41FA5}">
                      <a16:colId xmlns:a16="http://schemas.microsoft.com/office/drawing/2014/main" val="771222544"/>
                    </a:ext>
                  </a:extLst>
                </a:gridCol>
                <a:gridCol w="859359">
                  <a:extLst>
                    <a:ext uri="{9D8B030D-6E8A-4147-A177-3AD203B41FA5}">
                      <a16:colId xmlns:a16="http://schemas.microsoft.com/office/drawing/2014/main" val="322128954"/>
                    </a:ext>
                  </a:extLst>
                </a:gridCol>
                <a:gridCol w="478252">
                  <a:extLst>
                    <a:ext uri="{9D8B030D-6E8A-4147-A177-3AD203B41FA5}">
                      <a16:colId xmlns:a16="http://schemas.microsoft.com/office/drawing/2014/main" val="1977496587"/>
                    </a:ext>
                  </a:extLst>
                </a:gridCol>
                <a:gridCol w="478252">
                  <a:extLst>
                    <a:ext uri="{9D8B030D-6E8A-4147-A177-3AD203B41FA5}">
                      <a16:colId xmlns:a16="http://schemas.microsoft.com/office/drawing/2014/main" val="2546436837"/>
                    </a:ext>
                  </a:extLst>
                </a:gridCol>
                <a:gridCol w="478252">
                  <a:extLst>
                    <a:ext uri="{9D8B030D-6E8A-4147-A177-3AD203B41FA5}">
                      <a16:colId xmlns:a16="http://schemas.microsoft.com/office/drawing/2014/main" val="3740836491"/>
                    </a:ext>
                  </a:extLst>
                </a:gridCol>
                <a:gridCol w="687487">
                  <a:extLst>
                    <a:ext uri="{9D8B030D-6E8A-4147-A177-3AD203B41FA5}">
                      <a16:colId xmlns:a16="http://schemas.microsoft.com/office/drawing/2014/main" val="3425825164"/>
                    </a:ext>
                  </a:extLst>
                </a:gridCol>
              </a:tblGrid>
              <a:tr h="37976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Images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Instances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　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mAP50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mAP50-95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813911"/>
                  </a:ext>
                </a:extLst>
              </a:tr>
              <a:tr h="379762">
                <a:tc rowSpan="5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(ISBDA validation)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1629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all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0.635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0.614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0.62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0.405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29948"/>
                  </a:ext>
                </a:extLst>
              </a:tr>
              <a:tr h="3797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918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damage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0.678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0.829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0.804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0.526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968168"/>
                  </a:ext>
                </a:extLst>
              </a:tr>
              <a:tr h="3797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523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Minor damage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0.615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0.664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0.646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0.425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205242"/>
                  </a:ext>
                </a:extLst>
              </a:tr>
              <a:tr h="3797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Major damage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0.539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0.43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0.452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0.312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757254"/>
                  </a:ext>
                </a:extLst>
              </a:tr>
              <a:tr h="3797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Destroyed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0.707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0.531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0.577</a:t>
                      </a:r>
                      <a:endParaRPr lang="zh-TW" altLang="en-US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0.355</a:t>
                      </a:r>
                      <a:endParaRPr lang="zh-TW" altLang="en-US" dirty="0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03078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F972B431-8C8D-4B97-8581-EDFFEF8FF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74" y="2144424"/>
            <a:ext cx="9565041" cy="48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5" name="Picture 3" descr="https://lh3.googleusercontent.com/t0ld4EiVMHQhyg3rJOznwcvVZL--Ay_xJWLiL2HaYJYRpMAMLT9c6My4vbL0db-CA_q__lERtFlkG4ZNhikeV0QGtUC9B4MhExfcuLxSMJZHWC8yWhgMuCnVPF38xb_RghHbhQ7MMYr9u8dUspXnXQ=s2048">
            <a:extLst>
              <a:ext uri="{FF2B5EF4-FFF2-40B4-BE49-F238E27FC236}">
                <a16:creationId xmlns:a16="http://schemas.microsoft.com/office/drawing/2014/main" id="{30215758-B206-4199-A879-A75CFC4F1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35" y="1828146"/>
            <a:ext cx="4827780" cy="36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5448C4-CBD8-4159-A1AC-07D1844F3F2B}"/>
              </a:ext>
            </a:extLst>
          </p:cNvPr>
          <p:cNvSpPr/>
          <p:nvPr/>
        </p:nvSpPr>
        <p:spPr>
          <a:xfrm>
            <a:off x="7260881" y="2655063"/>
            <a:ext cx="624689" cy="12674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BC83F0-B840-40B0-8F1A-CCF7C9EA64AD}"/>
              </a:ext>
            </a:extLst>
          </p:cNvPr>
          <p:cNvSpPr txBox="1"/>
          <p:nvPr/>
        </p:nvSpPr>
        <p:spPr>
          <a:xfrm>
            <a:off x="10230415" y="1828146"/>
            <a:ext cx="15161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0: No damage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1: Minor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Major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3: Destroyed</a:t>
            </a:r>
          </a:p>
        </p:txBody>
      </p:sp>
    </p:spTree>
    <p:extLst>
      <p:ext uri="{BB962C8B-B14F-4D97-AF65-F5344CB8AC3E}">
        <p14:creationId xmlns:p14="http://schemas.microsoft.com/office/powerpoint/2010/main" val="3487508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B706CE-F051-4BC5-BCA7-A63518452B7E}"/>
              </a:ext>
            </a:extLst>
          </p:cNvPr>
          <p:cNvSpPr/>
          <p:nvPr/>
        </p:nvSpPr>
        <p:spPr>
          <a:xfrm>
            <a:off x="2607398" y="1176950"/>
            <a:ext cx="7342360" cy="456294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Google Shape;138;g11869d692e4_1_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30BFC-1AD2-4F56-99AC-DCD99FBC813C}"/>
              </a:ext>
            </a:extLst>
          </p:cNvPr>
          <p:cNvSpPr txBox="1"/>
          <p:nvPr/>
        </p:nvSpPr>
        <p:spPr>
          <a:xfrm>
            <a:off x="3041838" y="1373420"/>
            <a:ext cx="513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Testing results of YOLOv5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141;g11869d692e4_1_52">
            <a:extLst>
              <a:ext uri="{FF2B5EF4-FFF2-40B4-BE49-F238E27FC236}">
                <a16:creationId xmlns:a16="http://schemas.microsoft.com/office/drawing/2014/main" id="{0FA733A0-B206-495A-92FD-576CF719A343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4613765" y="60350"/>
            <a:ext cx="2964470" cy="6268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8ADAE7-2881-4341-AB92-1BB4C9AB1ADD}"/>
              </a:ext>
            </a:extLst>
          </p:cNvPr>
          <p:cNvSpPr txBox="1"/>
          <p:nvPr/>
        </p:nvSpPr>
        <p:spPr>
          <a:xfrm>
            <a:off x="3741753" y="5211643"/>
            <a:ext cx="3830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Fig.13. Precision-Recall Curve of the YOLOv5 detections.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972B431-8C8D-4B97-8581-EDFFEF8FF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513" y="2147874"/>
            <a:ext cx="9565041" cy="48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098" name="Picture 2" descr="https://lh5.googleusercontent.com/fpSsnsZVNJddoe9qCkVNhWA7Y-5EEKhfs20gG0LxftwJsHmkoOVy0GZezN6EQNqyoWIzOqc6H9Tz1HSMBOcBHhpJzZ41BRpsSmroNvgwaAgeJEp2xphNjI402PCgEFnjrncNerqsehTdLlWbhCAdwQ=s2048">
            <a:extLst>
              <a:ext uri="{FF2B5EF4-FFF2-40B4-BE49-F238E27FC236}">
                <a16:creationId xmlns:a16="http://schemas.microsoft.com/office/drawing/2014/main" id="{57990E3E-B058-493C-9C84-2A9351AD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18" y="1821889"/>
            <a:ext cx="5046600" cy="336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49DD65-21D1-4609-A3E4-5F5E36C8D915}"/>
              </a:ext>
            </a:extLst>
          </p:cNvPr>
          <p:cNvSpPr txBox="1"/>
          <p:nvPr/>
        </p:nvSpPr>
        <p:spPr>
          <a:xfrm>
            <a:off x="8180418" y="1821889"/>
            <a:ext cx="15161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0: No damage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1: Minor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Major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3: Destroyed</a:t>
            </a:r>
          </a:p>
        </p:txBody>
      </p:sp>
    </p:spTree>
    <p:extLst>
      <p:ext uri="{BB962C8B-B14F-4D97-AF65-F5344CB8AC3E}">
        <p14:creationId xmlns:p14="http://schemas.microsoft.com/office/powerpoint/2010/main" val="1448812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5D8000-244C-46C1-9F95-4ADF3FEEE1E7}"/>
              </a:ext>
            </a:extLst>
          </p:cNvPr>
          <p:cNvSpPr/>
          <p:nvPr/>
        </p:nvSpPr>
        <p:spPr>
          <a:xfrm>
            <a:off x="115954" y="1807035"/>
            <a:ext cx="9308158" cy="17847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7FF3E-561F-4944-9BB3-65134606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610" y="5595113"/>
            <a:ext cx="9088017" cy="40757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We wish to enhance the classification between minor damage and major damage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2FFC3D-AF7F-4843-98A8-4CEF1AD62D78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825012" y="896215"/>
            <a:ext cx="9030188" cy="621204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Predictions from YOLOv5 &amp; Mobilenet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3E34D-8421-42C9-965D-EE11413000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27</a:t>
            </a:fld>
            <a:endParaRPr lang="zh-TW" altLang="en-US"/>
          </a:p>
        </p:txBody>
      </p:sp>
      <p:sp>
        <p:nvSpPr>
          <p:cNvPr id="10" name="矩形: 圓角 6">
            <a:extLst>
              <a:ext uri="{FF2B5EF4-FFF2-40B4-BE49-F238E27FC236}">
                <a16:creationId xmlns:a16="http://schemas.microsoft.com/office/drawing/2014/main" id="{C570682E-776F-4B94-9157-611F914938DA}"/>
              </a:ext>
            </a:extLst>
          </p:cNvPr>
          <p:cNvSpPr/>
          <p:nvPr/>
        </p:nvSpPr>
        <p:spPr>
          <a:xfrm>
            <a:off x="595545" y="2212044"/>
            <a:ext cx="897870" cy="898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6">
            <a:extLst>
              <a:ext uri="{FF2B5EF4-FFF2-40B4-BE49-F238E27FC236}">
                <a16:creationId xmlns:a16="http://schemas.microsoft.com/office/drawing/2014/main" id="{772EA76A-D30E-4EBD-AF60-EE4F905309A8}"/>
              </a:ext>
            </a:extLst>
          </p:cNvPr>
          <p:cNvSpPr/>
          <p:nvPr/>
        </p:nvSpPr>
        <p:spPr>
          <a:xfrm>
            <a:off x="480320" y="2322690"/>
            <a:ext cx="897870" cy="898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6">
            <a:extLst>
              <a:ext uri="{FF2B5EF4-FFF2-40B4-BE49-F238E27FC236}">
                <a16:creationId xmlns:a16="http://schemas.microsoft.com/office/drawing/2014/main" id="{BAF0D5A3-72BB-4F4F-B851-CC7041EE2E91}"/>
              </a:ext>
            </a:extLst>
          </p:cNvPr>
          <p:cNvSpPr/>
          <p:nvPr/>
        </p:nvSpPr>
        <p:spPr>
          <a:xfrm>
            <a:off x="376308" y="2415213"/>
            <a:ext cx="897870" cy="898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95CBD6-EFDE-49AB-A6CC-04712202E729}"/>
              </a:ext>
            </a:extLst>
          </p:cNvPr>
          <p:cNvSpPr txBox="1"/>
          <p:nvPr/>
        </p:nvSpPr>
        <p:spPr>
          <a:xfrm>
            <a:off x="407208" y="1795971"/>
            <a:ext cx="1187669" cy="365125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images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DF5C71-C00A-448E-A2F2-D2E3C1E6884D}"/>
              </a:ext>
            </a:extLst>
          </p:cNvPr>
          <p:cNvCxnSpPr>
            <a:cxnSpLocks/>
            <a:stCxn id="12" idx="3"/>
            <a:endCxn id="24" idx="1"/>
          </p:cNvCxnSpPr>
          <p:nvPr/>
        </p:nvCxnSpPr>
        <p:spPr>
          <a:xfrm flipV="1">
            <a:off x="1274178" y="2863602"/>
            <a:ext cx="614883" cy="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C0B8A24-082F-4FBD-9BEB-E0FEC73D91AD}"/>
              </a:ext>
            </a:extLst>
          </p:cNvPr>
          <p:cNvSpPr txBox="1"/>
          <p:nvPr/>
        </p:nvSpPr>
        <p:spPr>
          <a:xfrm>
            <a:off x="1889061" y="2608665"/>
            <a:ext cx="1510257" cy="509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none" lIns="91440" tIns="45720" rIns="91440" bIns="45720" rtlCol="0" anchor="b" anchorCtr="0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YOLO v5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Detector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99E78D-30A4-439D-B620-87DABDD9F443}"/>
              </a:ext>
            </a:extLst>
          </p:cNvPr>
          <p:cNvCxnSpPr>
            <a:cxnSpLocks/>
            <a:stCxn id="24" idx="3"/>
            <a:endCxn id="99" idx="1"/>
          </p:cNvCxnSpPr>
          <p:nvPr/>
        </p:nvCxnSpPr>
        <p:spPr>
          <a:xfrm flipV="1">
            <a:off x="3399318" y="2863601"/>
            <a:ext cx="5108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41E16DFD-E374-4282-AAAF-4FDA92E90214}"/>
              </a:ext>
            </a:extLst>
          </p:cNvPr>
          <p:cNvSpPr/>
          <p:nvPr/>
        </p:nvSpPr>
        <p:spPr>
          <a:xfrm>
            <a:off x="3910189" y="2612761"/>
            <a:ext cx="1063221" cy="501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weights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6C19424-16B4-40DE-A22D-064E5F10174B}"/>
              </a:ext>
            </a:extLst>
          </p:cNvPr>
          <p:cNvSpPr/>
          <p:nvPr/>
        </p:nvSpPr>
        <p:spPr>
          <a:xfrm>
            <a:off x="5433911" y="2429727"/>
            <a:ext cx="3621111" cy="8677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results from training dataset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{x1, y1, x2, y2, no_conf, min_conf, maj_conf, des_conf, pred_cls}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D2125EF-87F8-4B85-BBFD-40C328A49ACE}"/>
              </a:ext>
            </a:extLst>
          </p:cNvPr>
          <p:cNvCxnSpPr>
            <a:stCxn id="99" idx="3"/>
            <a:endCxn id="106" idx="1"/>
          </p:cNvCxnSpPr>
          <p:nvPr/>
        </p:nvCxnSpPr>
        <p:spPr>
          <a:xfrm flipV="1">
            <a:off x="4973410" y="2863600"/>
            <a:ext cx="46050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85F462CC-5781-47C3-ABE1-C9BE949AF26D}"/>
              </a:ext>
            </a:extLst>
          </p:cNvPr>
          <p:cNvSpPr/>
          <p:nvPr/>
        </p:nvSpPr>
        <p:spPr>
          <a:xfrm>
            <a:off x="2676525" y="3761639"/>
            <a:ext cx="8572500" cy="17974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矩形: 圓角 6">
            <a:extLst>
              <a:ext uri="{FF2B5EF4-FFF2-40B4-BE49-F238E27FC236}">
                <a16:creationId xmlns:a16="http://schemas.microsoft.com/office/drawing/2014/main" id="{54278811-5874-4816-8D40-6AD0C68F313C}"/>
              </a:ext>
            </a:extLst>
          </p:cNvPr>
          <p:cNvSpPr/>
          <p:nvPr/>
        </p:nvSpPr>
        <p:spPr>
          <a:xfrm>
            <a:off x="3407176" y="4286551"/>
            <a:ext cx="897870" cy="8980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矩形: 圓角 6">
            <a:extLst>
              <a:ext uri="{FF2B5EF4-FFF2-40B4-BE49-F238E27FC236}">
                <a16:creationId xmlns:a16="http://schemas.microsoft.com/office/drawing/2014/main" id="{EB909C55-93FD-4227-8B43-5EC5CC13639B}"/>
              </a:ext>
            </a:extLst>
          </p:cNvPr>
          <p:cNvSpPr/>
          <p:nvPr/>
        </p:nvSpPr>
        <p:spPr>
          <a:xfrm>
            <a:off x="3291951" y="4397197"/>
            <a:ext cx="897870" cy="8980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矩形: 圓角 6">
            <a:extLst>
              <a:ext uri="{FF2B5EF4-FFF2-40B4-BE49-F238E27FC236}">
                <a16:creationId xmlns:a16="http://schemas.microsoft.com/office/drawing/2014/main" id="{F484F864-62D6-4216-BE69-075EB2F79F8A}"/>
              </a:ext>
            </a:extLst>
          </p:cNvPr>
          <p:cNvSpPr/>
          <p:nvPr/>
        </p:nvSpPr>
        <p:spPr>
          <a:xfrm>
            <a:off x="3187939" y="4489720"/>
            <a:ext cx="897870" cy="8980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B755DC3-7058-4B11-AB8A-7A2F0F9F71F2}"/>
              </a:ext>
            </a:extLst>
          </p:cNvPr>
          <p:cNvSpPr txBox="1"/>
          <p:nvPr/>
        </p:nvSpPr>
        <p:spPr>
          <a:xfrm>
            <a:off x="2840945" y="3732527"/>
            <a:ext cx="2322363" cy="57101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images 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(cropped building images)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1EAB3D0A-0D4E-42FD-9F2E-5F0019B6E725}"/>
              </a:ext>
            </a:extLst>
          </p:cNvPr>
          <p:cNvCxnSpPr>
            <a:cxnSpLocks/>
            <a:stCxn id="128" idx="3"/>
            <a:endCxn id="131" idx="1"/>
          </p:cNvCxnSpPr>
          <p:nvPr/>
        </p:nvCxnSpPr>
        <p:spPr>
          <a:xfrm flipV="1">
            <a:off x="4085809" y="4938109"/>
            <a:ext cx="614883" cy="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B85FF79B-881D-450D-A6B6-7859F7AFD3E8}"/>
              </a:ext>
            </a:extLst>
          </p:cNvPr>
          <p:cNvSpPr txBox="1"/>
          <p:nvPr/>
        </p:nvSpPr>
        <p:spPr>
          <a:xfrm>
            <a:off x="4700692" y="4683172"/>
            <a:ext cx="1510257" cy="509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none" lIns="91440" tIns="45720" rIns="91440" bIns="45720" rtlCol="0" anchor="b" anchorCtr="0"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Mobilenet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 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39E325D9-E3DA-4B0E-A891-23A4A1757723}"/>
              </a:ext>
            </a:extLst>
          </p:cNvPr>
          <p:cNvCxnSpPr>
            <a:cxnSpLocks/>
            <a:stCxn id="131" idx="3"/>
            <a:endCxn id="134" idx="1"/>
          </p:cNvCxnSpPr>
          <p:nvPr/>
        </p:nvCxnSpPr>
        <p:spPr>
          <a:xfrm>
            <a:off x="6210949" y="4938109"/>
            <a:ext cx="510871" cy="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067A722-FDB9-4B0C-9BA0-15C602CDADAA}"/>
              </a:ext>
            </a:extLst>
          </p:cNvPr>
          <p:cNvSpPr/>
          <p:nvPr/>
        </p:nvSpPr>
        <p:spPr>
          <a:xfrm>
            <a:off x="6721820" y="4691366"/>
            <a:ext cx="1063221" cy="5016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Trained Classifier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39099B1-2085-48BA-8BA1-6740DA94656A}"/>
              </a:ext>
            </a:extLst>
          </p:cNvPr>
          <p:cNvCxnSpPr>
            <a:cxnSpLocks/>
            <a:stCxn id="106" idx="2"/>
            <a:endCxn id="134" idx="0"/>
          </p:cNvCxnSpPr>
          <p:nvPr/>
        </p:nvCxnSpPr>
        <p:spPr>
          <a:xfrm>
            <a:off x="7244467" y="3297473"/>
            <a:ext cx="8964" cy="1393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91960A2-4BA4-4391-B8A6-034C1A7F74AA}"/>
              </a:ext>
            </a:extLst>
          </p:cNvPr>
          <p:cNvSpPr/>
          <p:nvPr/>
        </p:nvSpPr>
        <p:spPr>
          <a:xfrm>
            <a:off x="8252102" y="4489721"/>
            <a:ext cx="2813010" cy="8980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results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slight_conf, severe_conf}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B15834C-67DB-4F45-9EAE-F678E5316703}"/>
              </a:ext>
            </a:extLst>
          </p:cNvPr>
          <p:cNvCxnSpPr>
            <a:cxnSpLocks/>
            <a:stCxn id="134" idx="3"/>
            <a:endCxn id="139" idx="1"/>
          </p:cNvCxnSpPr>
          <p:nvPr/>
        </p:nvCxnSpPr>
        <p:spPr>
          <a:xfrm flipV="1">
            <a:off x="7785041" y="4938739"/>
            <a:ext cx="467061" cy="3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360FD8C-D234-406B-892C-B22024A6ED41}"/>
              </a:ext>
            </a:extLst>
          </p:cNvPr>
          <p:cNvSpPr/>
          <p:nvPr/>
        </p:nvSpPr>
        <p:spPr>
          <a:xfrm>
            <a:off x="391899" y="2590589"/>
            <a:ext cx="866226" cy="509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579D4E1-8734-473D-AA49-4940E33E9CCD}"/>
              </a:ext>
            </a:extLst>
          </p:cNvPr>
          <p:cNvSpPr/>
          <p:nvPr/>
        </p:nvSpPr>
        <p:spPr>
          <a:xfrm>
            <a:off x="480320" y="2661062"/>
            <a:ext cx="115225" cy="76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E1526A75-32FE-45DA-9DA3-B58E64E6300F}"/>
              </a:ext>
            </a:extLst>
          </p:cNvPr>
          <p:cNvSpPr/>
          <p:nvPr/>
        </p:nvSpPr>
        <p:spPr>
          <a:xfrm>
            <a:off x="483432" y="2813462"/>
            <a:ext cx="115225" cy="76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C087258-ACB9-488F-88E3-08798420E23C}"/>
              </a:ext>
            </a:extLst>
          </p:cNvPr>
          <p:cNvSpPr/>
          <p:nvPr/>
        </p:nvSpPr>
        <p:spPr>
          <a:xfrm>
            <a:off x="632720" y="2813462"/>
            <a:ext cx="115225" cy="76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7456A1D-92C9-44BC-A4F3-83F4000CE89A}"/>
              </a:ext>
            </a:extLst>
          </p:cNvPr>
          <p:cNvSpPr/>
          <p:nvPr/>
        </p:nvSpPr>
        <p:spPr>
          <a:xfrm>
            <a:off x="785120" y="2965862"/>
            <a:ext cx="115225" cy="76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2010A26-BD5E-483D-8BDE-03ED9F186111}"/>
              </a:ext>
            </a:extLst>
          </p:cNvPr>
          <p:cNvSpPr/>
          <p:nvPr/>
        </p:nvSpPr>
        <p:spPr>
          <a:xfrm>
            <a:off x="885818" y="2687310"/>
            <a:ext cx="115225" cy="76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D079AE1-5162-4EBE-BE2D-BBF3069A9CEB}"/>
              </a:ext>
            </a:extLst>
          </p:cNvPr>
          <p:cNvSpPr/>
          <p:nvPr/>
        </p:nvSpPr>
        <p:spPr>
          <a:xfrm>
            <a:off x="1038218" y="2839710"/>
            <a:ext cx="115225" cy="76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2E27046-AC7F-44A9-BF00-1A8128F49244}"/>
              </a:ext>
            </a:extLst>
          </p:cNvPr>
          <p:cNvSpPr/>
          <p:nvPr/>
        </p:nvSpPr>
        <p:spPr>
          <a:xfrm>
            <a:off x="1056195" y="2965944"/>
            <a:ext cx="115225" cy="76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E357690-4AE9-46A6-8E65-29E6A3EE549A}"/>
              </a:ext>
            </a:extLst>
          </p:cNvPr>
          <p:cNvSpPr/>
          <p:nvPr/>
        </p:nvSpPr>
        <p:spPr>
          <a:xfrm>
            <a:off x="487712" y="2976941"/>
            <a:ext cx="115225" cy="76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3508884-5705-41E3-9C12-86FDB958D2B9}"/>
              </a:ext>
            </a:extLst>
          </p:cNvPr>
          <p:cNvSpPr/>
          <p:nvPr/>
        </p:nvSpPr>
        <p:spPr>
          <a:xfrm>
            <a:off x="3203761" y="4683234"/>
            <a:ext cx="866226" cy="509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62A86A5-3503-4FA6-9F06-02145D57CFBC}"/>
              </a:ext>
            </a:extLst>
          </p:cNvPr>
          <p:cNvSpPr/>
          <p:nvPr/>
        </p:nvSpPr>
        <p:spPr>
          <a:xfrm>
            <a:off x="3325126" y="4747696"/>
            <a:ext cx="620438" cy="3808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141;g11869d692e4_1_52">
            <a:extLst>
              <a:ext uri="{FF2B5EF4-FFF2-40B4-BE49-F238E27FC236}">
                <a16:creationId xmlns:a16="http://schemas.microsoft.com/office/drawing/2014/main" id="{FCBEB723-0EF7-4D4D-B83F-039BA12B1AFF}"/>
              </a:ext>
            </a:extLst>
          </p:cNvPr>
          <p:cNvSpPr txBox="1">
            <a:spLocks/>
          </p:cNvSpPr>
          <p:nvPr/>
        </p:nvSpPr>
        <p:spPr>
          <a:xfrm>
            <a:off x="4613765" y="60350"/>
            <a:ext cx="2964470" cy="62686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18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1A051-2B92-40D6-832F-1A567CADE0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28</a:t>
            </a:fld>
            <a:endParaRPr lang="zh-TW" altLang="en-US"/>
          </a:p>
        </p:txBody>
      </p:sp>
      <p:sp>
        <p:nvSpPr>
          <p:cNvPr id="8" name="矩形 115">
            <a:extLst>
              <a:ext uri="{FF2B5EF4-FFF2-40B4-BE49-F238E27FC236}">
                <a16:creationId xmlns:a16="http://schemas.microsoft.com/office/drawing/2014/main" id="{7971BDA4-8547-4D04-BC5B-C7611AFE21D3}"/>
              </a:ext>
            </a:extLst>
          </p:cNvPr>
          <p:cNvSpPr/>
          <p:nvPr/>
        </p:nvSpPr>
        <p:spPr>
          <a:xfrm>
            <a:off x="7913411" y="985690"/>
            <a:ext cx="1726608" cy="7909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Cropped Building Images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矩形 115">
            <a:extLst>
              <a:ext uri="{FF2B5EF4-FFF2-40B4-BE49-F238E27FC236}">
                <a16:creationId xmlns:a16="http://schemas.microsoft.com/office/drawing/2014/main" id="{53558EFD-BB74-4CFC-8B5A-71AB9392EF32}"/>
              </a:ext>
            </a:extLst>
          </p:cNvPr>
          <p:cNvSpPr/>
          <p:nvPr/>
        </p:nvSpPr>
        <p:spPr>
          <a:xfrm>
            <a:off x="3532379" y="1996881"/>
            <a:ext cx="1143519" cy="6684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YOLO v5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5" name="矩形 115">
            <a:extLst>
              <a:ext uri="{FF2B5EF4-FFF2-40B4-BE49-F238E27FC236}">
                <a16:creationId xmlns:a16="http://schemas.microsoft.com/office/drawing/2014/main" id="{187EFB0E-0ED1-4A9E-B2F1-641F872DCB0A}"/>
              </a:ext>
            </a:extLst>
          </p:cNvPr>
          <p:cNvSpPr/>
          <p:nvPr/>
        </p:nvSpPr>
        <p:spPr>
          <a:xfrm>
            <a:off x="8129838" y="2084548"/>
            <a:ext cx="1293754" cy="5790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Mobilenet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0" name="矩形 115">
            <a:extLst>
              <a:ext uri="{FF2B5EF4-FFF2-40B4-BE49-F238E27FC236}">
                <a16:creationId xmlns:a16="http://schemas.microsoft.com/office/drawing/2014/main" id="{71DAA77C-C8CC-4408-B7E5-2BDF9B349733}"/>
              </a:ext>
            </a:extLst>
          </p:cNvPr>
          <p:cNvSpPr/>
          <p:nvPr/>
        </p:nvSpPr>
        <p:spPr>
          <a:xfrm>
            <a:off x="2112275" y="3052416"/>
            <a:ext cx="3983725" cy="10770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YOLO v5 predictions for each building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[x1, y1, x2, y2, </a:t>
            </a:r>
          </a:p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no_damage_conf, minor_damage_conf,   major_damage_conf, destroyed_conf]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1" name="矩形 115">
            <a:extLst>
              <a:ext uri="{FF2B5EF4-FFF2-40B4-BE49-F238E27FC236}">
                <a16:creationId xmlns:a16="http://schemas.microsoft.com/office/drawing/2014/main" id="{9F7C3D8E-01F8-4BD5-B06D-E2EC7E5D5E03}"/>
              </a:ext>
            </a:extLst>
          </p:cNvPr>
          <p:cNvSpPr/>
          <p:nvPr/>
        </p:nvSpPr>
        <p:spPr>
          <a:xfrm>
            <a:off x="7452484" y="3019302"/>
            <a:ext cx="2639785" cy="964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Mobilenet predictions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{slight_conf, severe_conf}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6C3F312-F5CD-4467-8929-3973880C4E7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4104138" y="2665366"/>
            <a:ext cx="1" cy="387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2539F4-E571-4A34-B5C9-77A1A1DC6366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 flipH="1">
            <a:off x="8772377" y="2663621"/>
            <a:ext cx="4338" cy="355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115">
            <a:extLst>
              <a:ext uri="{FF2B5EF4-FFF2-40B4-BE49-F238E27FC236}">
                <a16:creationId xmlns:a16="http://schemas.microsoft.com/office/drawing/2014/main" id="{DDC09C56-E2ED-4519-995C-9DF19BC80DEE}"/>
              </a:ext>
            </a:extLst>
          </p:cNvPr>
          <p:cNvSpPr/>
          <p:nvPr/>
        </p:nvSpPr>
        <p:spPr>
          <a:xfrm>
            <a:off x="5742213" y="4489294"/>
            <a:ext cx="1202235" cy="5772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Neural Network 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396F18D-2F4F-427E-8AE3-47043B56257F}"/>
              </a:ext>
            </a:extLst>
          </p:cNvPr>
          <p:cNvCxnSpPr>
            <a:cxnSpLocks/>
            <a:stCxn id="30" idx="2"/>
            <a:endCxn id="51" idx="0"/>
          </p:cNvCxnSpPr>
          <p:nvPr/>
        </p:nvCxnSpPr>
        <p:spPr>
          <a:xfrm rot="16200000" flipH="1">
            <a:off x="5043800" y="3189762"/>
            <a:ext cx="359869" cy="2239193"/>
          </a:xfrm>
          <a:prstGeom prst="bentConnector3">
            <a:avLst>
              <a:gd name="adj1" fmla="val 4735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E061F2A2-1B70-442C-B606-0E613FCDBB59}"/>
              </a:ext>
            </a:extLst>
          </p:cNvPr>
          <p:cNvCxnSpPr>
            <a:cxnSpLocks/>
            <a:stCxn id="31" idx="2"/>
            <a:endCxn id="51" idx="0"/>
          </p:cNvCxnSpPr>
          <p:nvPr/>
        </p:nvCxnSpPr>
        <p:spPr>
          <a:xfrm rot="5400000">
            <a:off x="7305074" y="3021991"/>
            <a:ext cx="505560" cy="2429046"/>
          </a:xfrm>
          <a:prstGeom prst="bentConnector3">
            <a:avLst>
              <a:gd name="adj1" fmla="val 631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115">
            <a:extLst>
              <a:ext uri="{FF2B5EF4-FFF2-40B4-BE49-F238E27FC236}">
                <a16:creationId xmlns:a16="http://schemas.microsoft.com/office/drawing/2014/main" id="{EC9D4BB0-9CDA-48F2-8869-8B0ACDADEE57}"/>
              </a:ext>
            </a:extLst>
          </p:cNvPr>
          <p:cNvSpPr/>
          <p:nvPr/>
        </p:nvSpPr>
        <p:spPr>
          <a:xfrm>
            <a:off x="4374801" y="5233759"/>
            <a:ext cx="3937058" cy="11209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Final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Predictions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{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no_damage_conf, minor_damage_conf, major_damage_conf, destroyed_conf</a:t>
            </a:r>
            <a:r>
              <a:rPr lang="en-US" altLang="zh-TW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0148085-C6DA-49D1-A71D-859B1EA35837}"/>
              </a:ext>
            </a:extLst>
          </p:cNvPr>
          <p:cNvCxnSpPr>
            <a:cxnSpLocks/>
            <a:stCxn id="51" idx="2"/>
            <a:endCxn id="61" idx="0"/>
          </p:cNvCxnSpPr>
          <p:nvPr/>
        </p:nvCxnSpPr>
        <p:spPr>
          <a:xfrm flipH="1">
            <a:off x="6343330" y="5066507"/>
            <a:ext cx="1" cy="167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D02C896-3DF7-49B6-8B28-1B8C3CF3B44E}"/>
              </a:ext>
            </a:extLst>
          </p:cNvPr>
          <p:cNvCxnSpPr>
            <a:cxnSpLocks/>
          </p:cNvCxnSpPr>
          <p:nvPr/>
        </p:nvCxnSpPr>
        <p:spPr>
          <a:xfrm>
            <a:off x="1333499" y="1042392"/>
            <a:ext cx="0" cy="5390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B00A8C85-115A-4902-A3ED-78D4F80D2517}"/>
              </a:ext>
            </a:extLst>
          </p:cNvPr>
          <p:cNvSpPr/>
          <p:nvPr/>
        </p:nvSpPr>
        <p:spPr>
          <a:xfrm>
            <a:off x="0" y="1042392"/>
            <a:ext cx="1333497" cy="995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0F77428-C820-4EBD-8293-8AC74FD3C7E0}"/>
              </a:ext>
            </a:extLst>
          </p:cNvPr>
          <p:cNvSpPr/>
          <p:nvPr/>
        </p:nvSpPr>
        <p:spPr>
          <a:xfrm>
            <a:off x="0" y="2038350"/>
            <a:ext cx="1333495" cy="111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Level-1 classifiers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(base models)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F9A5726-E9ED-4FD3-A2DE-77ACE7C8EFA1}"/>
              </a:ext>
            </a:extLst>
          </p:cNvPr>
          <p:cNvSpPr/>
          <p:nvPr/>
        </p:nvSpPr>
        <p:spPr>
          <a:xfrm>
            <a:off x="0" y="3158230"/>
            <a:ext cx="1333475" cy="9959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Level-1 predictions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041063-99A3-4FBE-BD65-5F2DFD3C9D0B}"/>
              </a:ext>
            </a:extLst>
          </p:cNvPr>
          <p:cNvSpPr/>
          <p:nvPr/>
        </p:nvSpPr>
        <p:spPr>
          <a:xfrm>
            <a:off x="0" y="4154188"/>
            <a:ext cx="1333461" cy="12013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Level-2 classifier</a:t>
            </a:r>
          </a:p>
          <a:p>
            <a:pPr algn="ctr"/>
            <a:r>
              <a:rPr lang="en-US" sz="1500" dirty="0"/>
              <a:t>(meta learner)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4734364-05D0-4298-BCD7-39E8564532ED}"/>
              </a:ext>
            </a:extLst>
          </p:cNvPr>
          <p:cNvSpPr/>
          <p:nvPr/>
        </p:nvSpPr>
        <p:spPr>
          <a:xfrm>
            <a:off x="0" y="5355541"/>
            <a:ext cx="1333461" cy="10770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Level-2 prediction</a:t>
            </a:r>
          </a:p>
          <a:p>
            <a:pPr algn="ctr"/>
            <a:r>
              <a:rPr lang="en-US" sz="1500" dirty="0"/>
              <a:t>(Final predict)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27CD8C-D6C2-45EF-AC66-7ADE2C9EBD86}"/>
              </a:ext>
            </a:extLst>
          </p:cNvPr>
          <p:cNvSpPr/>
          <p:nvPr/>
        </p:nvSpPr>
        <p:spPr>
          <a:xfrm>
            <a:off x="3578595" y="1060193"/>
            <a:ext cx="1051088" cy="6419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UAV Images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07AEE11-5471-41AE-BAC5-D9A1295C8543}"/>
              </a:ext>
            </a:extLst>
          </p:cNvPr>
          <p:cNvCxnSpPr>
            <a:cxnSpLocks/>
            <a:stCxn id="42" idx="2"/>
            <a:endCxn id="20" idx="0"/>
          </p:cNvCxnSpPr>
          <p:nvPr/>
        </p:nvCxnSpPr>
        <p:spPr>
          <a:xfrm>
            <a:off x="4104139" y="1702139"/>
            <a:ext cx="0" cy="294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3289E0-DDC0-4BF3-A190-22F86330FD97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8776715" y="1776641"/>
            <a:ext cx="0" cy="307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1F23772C-2B61-42FE-8630-C66C7DA037C3}"/>
              </a:ext>
            </a:extLst>
          </p:cNvPr>
          <p:cNvCxnSpPr>
            <a:cxnSpLocks/>
            <a:stCxn id="30" idx="3"/>
            <a:endCxn id="8" idx="1"/>
          </p:cNvCxnSpPr>
          <p:nvPr/>
        </p:nvCxnSpPr>
        <p:spPr>
          <a:xfrm flipV="1">
            <a:off x="6096000" y="1381166"/>
            <a:ext cx="1817411" cy="22097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2BBE873-9F3D-4290-B83F-CB13BECB91D3}"/>
              </a:ext>
            </a:extLst>
          </p:cNvPr>
          <p:cNvCxnSpPr>
            <a:cxnSpLocks/>
            <a:stCxn id="42" idx="3"/>
            <a:endCxn id="8" idx="1"/>
          </p:cNvCxnSpPr>
          <p:nvPr/>
        </p:nvCxnSpPr>
        <p:spPr>
          <a:xfrm>
            <a:off x="4629683" y="1381166"/>
            <a:ext cx="32837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115">
            <a:extLst>
              <a:ext uri="{FF2B5EF4-FFF2-40B4-BE49-F238E27FC236}">
                <a16:creationId xmlns:a16="http://schemas.microsoft.com/office/drawing/2014/main" id="{53CFDEA2-60EB-410F-8FB4-7E8631C3D8BA}"/>
              </a:ext>
            </a:extLst>
          </p:cNvPr>
          <p:cNvSpPr/>
          <p:nvPr/>
        </p:nvSpPr>
        <p:spPr>
          <a:xfrm>
            <a:off x="5905698" y="2290634"/>
            <a:ext cx="1683925" cy="4207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[x1, y1, x2, y2]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Google Shape;141;g11869d692e4_1_52">
            <a:extLst>
              <a:ext uri="{FF2B5EF4-FFF2-40B4-BE49-F238E27FC236}">
                <a16:creationId xmlns:a16="http://schemas.microsoft.com/office/drawing/2014/main" id="{62DEB4A7-5E04-4650-87BC-DBF628E6EE55}"/>
              </a:ext>
            </a:extLst>
          </p:cNvPr>
          <p:cNvSpPr txBox="1">
            <a:spLocks/>
          </p:cNvSpPr>
          <p:nvPr/>
        </p:nvSpPr>
        <p:spPr>
          <a:xfrm>
            <a:off x="4613765" y="60350"/>
            <a:ext cx="2964470" cy="62686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12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1FD2CF-9966-4FF2-B1FE-A8470D08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88" y="2701989"/>
            <a:ext cx="9502224" cy="94239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endParaRPr lang="en-MY" sz="4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B9DBE-4356-4E4C-9CBA-040D607806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96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1FD2CF-9966-4FF2-B1FE-A8470D08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88" y="2701989"/>
            <a:ext cx="9502224" cy="94239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Background</a:t>
            </a:r>
            <a:endParaRPr lang="en-MY" sz="4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B9DBE-4356-4E4C-9CBA-040D607806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332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0D3B-A723-49C9-805B-57CC980C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30</a:t>
            </a:fld>
            <a:endParaRPr lang="en-US" altLang="zh-TW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5454788" y="191877"/>
            <a:ext cx="1282424" cy="41453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C38FB0-A95D-4720-8B82-FE2A3944B803}"/>
              </a:ext>
            </a:extLst>
          </p:cNvPr>
          <p:cNvSpPr txBox="1">
            <a:spLocks/>
          </p:cNvSpPr>
          <p:nvPr/>
        </p:nvSpPr>
        <p:spPr>
          <a:xfrm>
            <a:off x="818125" y="777116"/>
            <a:ext cx="356585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452E6-2FF8-4FB1-9A17-2A847A49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121" y="1720362"/>
            <a:ext cx="7055709" cy="3417276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Training Dataset: </a:t>
            </a:r>
            <a:r>
              <a:rPr lang="en-US" altLang="zh-TW" sz="2000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The actual dataset that we use to train the model (weights and biases). The model sees and learns from this data.</a:t>
            </a:r>
          </a:p>
          <a:p>
            <a:r>
              <a:rPr lang="en-US" sz="2000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Validation Dataset: </a:t>
            </a:r>
            <a:r>
              <a:rPr lang="en-US" altLang="zh-TW" sz="2000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The validation set is used to evaluate a given model. We use this data to fine-tune the model hyperparameters. Hence the model occasionally sees this data, but never does it “Learn” from this. We use the validation set results, and update higher level hyperparameters.</a:t>
            </a:r>
          </a:p>
          <a:p>
            <a:r>
              <a:rPr lang="en-US" sz="2000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Test Dataset: </a:t>
            </a:r>
            <a:r>
              <a:rPr lang="en-US" altLang="zh-TW" sz="2000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It provides the gold standard to evaluate the model, and is only used once a model is completely trained</a:t>
            </a:r>
            <a:endParaRPr lang="en-US" sz="2000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AE99C-9C09-4E63-BC48-68F49210C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568" y="1641212"/>
            <a:ext cx="3686403" cy="942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F7F2E7-38A0-4968-91D5-EF8BE9136590}"/>
              </a:ext>
            </a:extLst>
          </p:cNvPr>
          <p:cNvSpPr txBox="1"/>
          <p:nvPr/>
        </p:nvSpPr>
        <p:spPr>
          <a:xfrm>
            <a:off x="8132653" y="2583523"/>
            <a:ext cx="337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3. Visualization of how dataset is split before AI training and testing.</a:t>
            </a:r>
          </a:p>
        </p:txBody>
      </p:sp>
    </p:spTree>
    <p:extLst>
      <p:ext uri="{BB962C8B-B14F-4D97-AF65-F5344CB8AC3E}">
        <p14:creationId xmlns:p14="http://schemas.microsoft.com/office/powerpoint/2010/main" val="1469046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5434CAED-E02A-424D-9673-12A3043FF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9681" y="1584857"/>
            <a:ext cx="10852638" cy="4704779"/>
          </a:xfrm>
        </p:spPr>
        <p:txBody>
          <a:bodyPr/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Originated from MSNet paper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1030 images were collected from social media platform in the aftermath of several hurricane disasters.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A06D3-3570-4EC3-8EB6-B392F58D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31</a:t>
            </a:fld>
            <a:endParaRPr lang="en-US" altLang="zh-TW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DB29B4-A325-4D65-B835-00F31EDF5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742113"/>
              </p:ext>
            </p:extLst>
          </p:nvPr>
        </p:nvGraphicFramePr>
        <p:xfrm>
          <a:off x="3889958" y="2485829"/>
          <a:ext cx="3479775" cy="589280"/>
        </p:xfrm>
        <a:graphic>
          <a:graphicData uri="http://schemas.openxmlformats.org/drawingml/2006/table">
            <a:tbl>
              <a:tblPr/>
              <a:tblGrid>
                <a:gridCol w="974596">
                  <a:extLst>
                    <a:ext uri="{9D8B030D-6E8A-4147-A177-3AD203B41FA5}">
                      <a16:colId xmlns:a16="http://schemas.microsoft.com/office/drawing/2014/main" val="3956841922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1092375970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4122938644"/>
                    </a:ext>
                  </a:extLst>
                </a:gridCol>
                <a:gridCol w="844019">
                  <a:extLst>
                    <a:ext uri="{9D8B030D-6E8A-4147-A177-3AD203B41FA5}">
                      <a16:colId xmlns:a16="http://schemas.microsoft.com/office/drawing/2014/main" val="1907810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Damage States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Slight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Severe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Debris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874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Count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2119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28674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FD235B-9A94-409E-AE36-F05F4331E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26" y="3602789"/>
            <a:ext cx="6732240" cy="1783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1A15CC-9138-4DA4-A2F8-C1E367E7E066}"/>
              </a:ext>
            </a:extLst>
          </p:cNvPr>
          <p:cNvSpPr txBox="1"/>
          <p:nvPr/>
        </p:nvSpPr>
        <p:spPr>
          <a:xfrm>
            <a:off x="4071189" y="3028105"/>
            <a:ext cx="3117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The distribution of the original dataset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F2279-2C52-42FE-AC67-0F39ED344CDA}"/>
              </a:ext>
            </a:extLst>
          </p:cNvPr>
          <p:cNvSpPr txBox="1"/>
          <p:nvPr/>
        </p:nvSpPr>
        <p:spPr>
          <a:xfrm>
            <a:off x="4180411" y="5452531"/>
            <a:ext cx="3189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 The annotations of the original dataset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41;g11869d692e4_1_52">
            <a:extLst>
              <a:ext uri="{FF2B5EF4-FFF2-40B4-BE49-F238E27FC236}">
                <a16:creationId xmlns:a16="http://schemas.microsoft.com/office/drawing/2014/main" id="{E24D26CB-4A32-4FF6-88F5-8F8E4A6C8231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5254768" y="110261"/>
            <a:ext cx="1209023" cy="5040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DE91254-F2F4-4A32-8850-D2349058C272}"/>
              </a:ext>
            </a:extLst>
          </p:cNvPr>
          <p:cNvSpPr txBox="1">
            <a:spLocks noChangeArrowheads="1"/>
          </p:cNvSpPr>
          <p:nvPr/>
        </p:nvSpPr>
        <p:spPr>
          <a:xfrm>
            <a:off x="813817" y="836613"/>
            <a:ext cx="3511296" cy="681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ISBDA dataset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61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F8BCAD-9D6D-4D8C-9FC9-479A5CEF1EB1}"/>
              </a:ext>
            </a:extLst>
          </p:cNvPr>
          <p:cNvSpPr/>
          <p:nvPr/>
        </p:nvSpPr>
        <p:spPr>
          <a:xfrm>
            <a:off x="506994" y="4673947"/>
            <a:ext cx="5449851" cy="2184053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395C99-02C0-47B1-810B-48010A25BE75}"/>
              </a:ext>
            </a:extLst>
          </p:cNvPr>
          <p:cNvSpPr/>
          <p:nvPr/>
        </p:nvSpPr>
        <p:spPr>
          <a:xfrm>
            <a:off x="6285530" y="1360397"/>
            <a:ext cx="4553920" cy="1296027"/>
          </a:xfrm>
          <a:prstGeom prst="roundRect">
            <a:avLst/>
          </a:prstGeom>
          <a:solidFill>
            <a:srgbClr val="FCE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C14D9F-1313-47D2-BB1A-34716EE8723C}"/>
              </a:ext>
            </a:extLst>
          </p:cNvPr>
          <p:cNvSpPr/>
          <p:nvPr/>
        </p:nvSpPr>
        <p:spPr>
          <a:xfrm>
            <a:off x="506994" y="1360397"/>
            <a:ext cx="5310696" cy="1339947"/>
          </a:xfrm>
          <a:prstGeom prst="roundRect">
            <a:avLst/>
          </a:prstGeom>
          <a:solidFill>
            <a:srgbClr val="FB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Google Shape;140;g11869d692e4_1_52"/>
          <p:cNvSpPr txBox="1">
            <a:spLocks noGrp="1"/>
          </p:cNvSpPr>
          <p:nvPr>
            <p:ph type="title"/>
          </p:nvPr>
        </p:nvSpPr>
        <p:spPr>
          <a:xfrm>
            <a:off x="1930223" y="1353378"/>
            <a:ext cx="2464238" cy="5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192A643-5781-45F3-B58B-60ED7F1A7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769" y="1915459"/>
            <a:ext cx="4699962" cy="7848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70% of the modified ISBDA dataset with ground truth and labels.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g11869d692e4_1_52"/>
          <p:cNvSpPr txBox="1">
            <a:spLocks noGrp="1"/>
          </p:cNvSpPr>
          <p:nvPr>
            <p:ph type="title" idx="3"/>
          </p:nvPr>
        </p:nvSpPr>
        <p:spPr>
          <a:xfrm>
            <a:off x="5254768" y="110261"/>
            <a:ext cx="1209023" cy="5040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138;g11869d692e4_1_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32</a:t>
            </a:fld>
            <a:endParaRPr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DD7A7E-26FC-45CA-92CB-D0A586FF9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07929"/>
              </p:ext>
            </p:extLst>
          </p:nvPr>
        </p:nvGraphicFramePr>
        <p:xfrm>
          <a:off x="633114" y="5926394"/>
          <a:ext cx="5184576" cy="61976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364486129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7355456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823203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3885136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86273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Damage States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Damage</a:t>
                      </a:r>
                      <a:endParaRPr lang="en-US" sz="160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Minor damage</a:t>
                      </a:r>
                      <a:endParaRPr lang="en-US" sz="160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Major Damage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Destroyed</a:t>
                      </a:r>
                      <a:endParaRPr lang="en-US" sz="160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635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Count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4650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2597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88384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9B44AF3-C955-43B7-89F4-8B3159C97276}"/>
              </a:ext>
            </a:extLst>
          </p:cNvPr>
          <p:cNvSpPr txBox="1"/>
          <p:nvPr/>
        </p:nvSpPr>
        <p:spPr>
          <a:xfrm>
            <a:off x="1670384" y="6581001"/>
            <a:ext cx="3167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Table 4. The distribution of the modified dataset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70EABA-ECAC-41B2-AE60-4B20206CF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91282"/>
            <a:ext cx="5739857" cy="29064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0A5D4-96DB-42FC-9D33-748E7E70404D}"/>
              </a:ext>
            </a:extLst>
          </p:cNvPr>
          <p:cNvSpPr txBox="1"/>
          <p:nvPr/>
        </p:nvSpPr>
        <p:spPr>
          <a:xfrm>
            <a:off x="7321726" y="6006480"/>
            <a:ext cx="3288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 9. The annotations of the modified dataset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40;g11869d692e4_1_52">
            <a:extLst>
              <a:ext uri="{FF2B5EF4-FFF2-40B4-BE49-F238E27FC236}">
                <a16:creationId xmlns:a16="http://schemas.microsoft.com/office/drawing/2014/main" id="{B7BC5A32-235D-4E6D-979D-E3C99CE8F6F5}"/>
              </a:ext>
            </a:extLst>
          </p:cNvPr>
          <p:cNvSpPr txBox="1">
            <a:spLocks/>
          </p:cNvSpPr>
          <p:nvPr/>
        </p:nvSpPr>
        <p:spPr>
          <a:xfrm>
            <a:off x="7254844" y="1360397"/>
            <a:ext cx="17443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71D9135-F3DF-4692-87FB-32F75BE58AE4}"/>
              </a:ext>
            </a:extLst>
          </p:cNvPr>
          <p:cNvSpPr txBox="1">
            <a:spLocks noChangeArrowheads="1"/>
          </p:cNvSpPr>
          <p:nvPr/>
        </p:nvSpPr>
        <p:spPr>
          <a:xfrm>
            <a:off x="6495489" y="1818058"/>
            <a:ext cx="4154845" cy="97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10% of the modified ISBDA dataset with ground truth and labels.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235C2AB-E34C-4C0C-A56A-764B94AF6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307669"/>
              </p:ext>
            </p:extLst>
          </p:nvPr>
        </p:nvGraphicFramePr>
        <p:xfrm>
          <a:off x="1514139" y="4742563"/>
          <a:ext cx="3479775" cy="802640"/>
        </p:xfrm>
        <a:graphic>
          <a:graphicData uri="http://schemas.openxmlformats.org/drawingml/2006/table">
            <a:tbl>
              <a:tblPr/>
              <a:tblGrid>
                <a:gridCol w="974596">
                  <a:extLst>
                    <a:ext uri="{9D8B030D-6E8A-4147-A177-3AD203B41FA5}">
                      <a16:colId xmlns:a16="http://schemas.microsoft.com/office/drawing/2014/main" val="3956841922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1092375970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4122938644"/>
                    </a:ext>
                  </a:extLst>
                </a:gridCol>
                <a:gridCol w="844019">
                  <a:extLst>
                    <a:ext uri="{9D8B030D-6E8A-4147-A177-3AD203B41FA5}">
                      <a16:colId xmlns:a16="http://schemas.microsoft.com/office/drawing/2014/main" val="1907810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Damage States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Slight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Severe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Debris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4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Count</a:t>
                      </a:r>
                      <a:endParaRPr lang="en-US" sz="160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2119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28674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FD618CF-5CCC-4FC6-9E50-807CB8A68BBE}"/>
              </a:ext>
            </a:extLst>
          </p:cNvPr>
          <p:cNvSpPr txBox="1"/>
          <p:nvPr/>
        </p:nvSpPr>
        <p:spPr>
          <a:xfrm>
            <a:off x="1695370" y="5520429"/>
            <a:ext cx="3117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Table 3. The distribution of the original dataset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88E4657-31C9-4674-80F3-7101CDA0242D}"/>
              </a:ext>
            </a:extLst>
          </p:cNvPr>
          <p:cNvSpPr txBox="1">
            <a:spLocks noChangeArrowheads="1"/>
          </p:cNvSpPr>
          <p:nvPr/>
        </p:nvSpPr>
        <p:spPr>
          <a:xfrm>
            <a:off x="787603" y="752888"/>
            <a:ext cx="4572047" cy="681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Dataset 1 – YOLOv5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F536AC-E030-4090-B13D-853D272329DA}"/>
              </a:ext>
            </a:extLst>
          </p:cNvPr>
          <p:cNvSpPr/>
          <p:nvPr/>
        </p:nvSpPr>
        <p:spPr>
          <a:xfrm>
            <a:off x="506994" y="3056469"/>
            <a:ext cx="5310696" cy="13399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Google Shape;140;g11869d692e4_1_52">
            <a:extLst>
              <a:ext uri="{FF2B5EF4-FFF2-40B4-BE49-F238E27FC236}">
                <a16:creationId xmlns:a16="http://schemas.microsoft.com/office/drawing/2014/main" id="{296B351A-4C7F-45AA-A223-DD495B656BA1}"/>
              </a:ext>
            </a:extLst>
          </p:cNvPr>
          <p:cNvSpPr txBox="1">
            <a:spLocks/>
          </p:cNvSpPr>
          <p:nvPr/>
        </p:nvSpPr>
        <p:spPr>
          <a:xfrm>
            <a:off x="1930223" y="3049450"/>
            <a:ext cx="2464238" cy="569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850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Data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54752010-5F2A-49A9-AC4B-8D1421749F62}"/>
              </a:ext>
            </a:extLst>
          </p:cNvPr>
          <p:cNvSpPr txBox="1">
            <a:spLocks noChangeArrowheads="1"/>
          </p:cNvSpPr>
          <p:nvPr/>
        </p:nvSpPr>
        <p:spPr>
          <a:xfrm>
            <a:off x="907769" y="3611531"/>
            <a:ext cx="4699962" cy="7848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431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406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20% of the modified ISBDA dataset with ground truth and labels.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26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395C99-02C0-47B1-810B-48010A25BE75}"/>
              </a:ext>
            </a:extLst>
          </p:cNvPr>
          <p:cNvSpPr/>
          <p:nvPr/>
        </p:nvSpPr>
        <p:spPr>
          <a:xfrm>
            <a:off x="5221315" y="1360397"/>
            <a:ext cx="6014158" cy="2677448"/>
          </a:xfrm>
          <a:prstGeom prst="roundRect">
            <a:avLst/>
          </a:prstGeom>
          <a:solidFill>
            <a:srgbClr val="FCE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C14D9F-1313-47D2-BB1A-34716EE8723C}"/>
              </a:ext>
            </a:extLst>
          </p:cNvPr>
          <p:cNvSpPr/>
          <p:nvPr/>
        </p:nvSpPr>
        <p:spPr>
          <a:xfrm>
            <a:off x="1433588" y="1390050"/>
            <a:ext cx="3469793" cy="1427929"/>
          </a:xfrm>
          <a:prstGeom prst="roundRect">
            <a:avLst/>
          </a:prstGeom>
          <a:solidFill>
            <a:srgbClr val="FB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Google Shape;140;g11869d692e4_1_52"/>
          <p:cNvSpPr txBox="1">
            <a:spLocks noGrp="1"/>
          </p:cNvSpPr>
          <p:nvPr>
            <p:ph type="title"/>
          </p:nvPr>
        </p:nvSpPr>
        <p:spPr>
          <a:xfrm>
            <a:off x="1900151" y="1360397"/>
            <a:ext cx="2536666" cy="5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192A643-5781-45F3-B58B-60ED7F1A7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7041" y="1925447"/>
            <a:ext cx="3436340" cy="8820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Cropped building images from training dataset (Dataset 1).</a:t>
            </a:r>
          </a:p>
        </p:txBody>
      </p:sp>
      <p:sp>
        <p:nvSpPr>
          <p:cNvPr id="141" name="Google Shape;141;g11869d692e4_1_52"/>
          <p:cNvSpPr txBox="1">
            <a:spLocks noGrp="1"/>
          </p:cNvSpPr>
          <p:nvPr>
            <p:ph type="title" idx="3"/>
          </p:nvPr>
        </p:nvSpPr>
        <p:spPr>
          <a:xfrm>
            <a:off x="5254768" y="110261"/>
            <a:ext cx="1209023" cy="5040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138;g11869d692e4_1_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33</a:t>
            </a:fld>
            <a:endParaRPr/>
          </a:p>
        </p:txBody>
      </p:sp>
      <p:sp>
        <p:nvSpPr>
          <p:cNvPr id="10" name="Google Shape;140;g11869d692e4_1_52">
            <a:extLst>
              <a:ext uri="{FF2B5EF4-FFF2-40B4-BE49-F238E27FC236}">
                <a16:creationId xmlns:a16="http://schemas.microsoft.com/office/drawing/2014/main" id="{B7BC5A32-235D-4E6D-979D-E3C99CE8F6F5}"/>
              </a:ext>
            </a:extLst>
          </p:cNvPr>
          <p:cNvSpPr txBox="1">
            <a:spLocks/>
          </p:cNvSpPr>
          <p:nvPr/>
        </p:nvSpPr>
        <p:spPr>
          <a:xfrm>
            <a:off x="7355699" y="1337143"/>
            <a:ext cx="1771931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71D9135-F3DF-4692-87FB-32F75BE58AE4}"/>
              </a:ext>
            </a:extLst>
          </p:cNvPr>
          <p:cNvSpPr txBox="1">
            <a:spLocks noChangeArrowheads="1"/>
          </p:cNvSpPr>
          <p:nvPr/>
        </p:nvSpPr>
        <p:spPr>
          <a:xfrm>
            <a:off x="5254768" y="1925447"/>
            <a:ext cx="5900861" cy="211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from YOLOv5 on test dataset (Dataset 1).</a:t>
            </a:r>
          </a:p>
          <a:p>
            <a:pPr marL="2540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get a set of predictions of each building</a:t>
            </a:r>
          </a:p>
          <a:p>
            <a:pPr marL="2540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{[x1, y1, x2, y2, class 0 prob., class 1 prob., class 2 prob., class 3 prob., pred. class] * N}</a:t>
            </a:r>
          </a:p>
          <a:p>
            <a:pPr marL="2540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inference of YOLOv5</a:t>
            </a:r>
          </a:p>
          <a:p>
            <a:pPr marL="2540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88E4657-31C9-4674-80F3-7101CDA0242D}"/>
              </a:ext>
            </a:extLst>
          </p:cNvPr>
          <p:cNvSpPr txBox="1">
            <a:spLocks noChangeArrowheads="1"/>
          </p:cNvSpPr>
          <p:nvPr/>
        </p:nvSpPr>
        <p:spPr>
          <a:xfrm>
            <a:off x="787603" y="752888"/>
            <a:ext cx="4820128" cy="681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Dataset 2 – Mobilenet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4.googleusercontent.com/xdvWaQZUXfaF-J_tl4zaJOkoaQ_6fAJ6dJYCjAeVa5X-wnRJp59-wyp4zDnI2sGrkY14CRrMpfbiDG9bRJgSzdezA6UgVpFOp91ZhIZtEeQP66sKDNINsqE7Eo_dPXzdjJHUDZCb_-jkinBt7KvF8w=s2048">
            <a:extLst>
              <a:ext uri="{FF2B5EF4-FFF2-40B4-BE49-F238E27FC236}">
                <a16:creationId xmlns:a16="http://schemas.microsoft.com/office/drawing/2014/main" id="{3CDE67A2-1E10-4D90-BD57-7CE5A244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15" y="2817979"/>
            <a:ext cx="3436340" cy="40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C13C3B-12D4-4F55-9212-0A6128E35A1F}"/>
              </a:ext>
            </a:extLst>
          </p:cNvPr>
          <p:cNvSpPr/>
          <p:nvPr/>
        </p:nvSpPr>
        <p:spPr>
          <a:xfrm>
            <a:off x="5217021" y="4248496"/>
            <a:ext cx="6014158" cy="2266163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40;g11869d692e4_1_52">
            <a:extLst>
              <a:ext uri="{FF2B5EF4-FFF2-40B4-BE49-F238E27FC236}">
                <a16:creationId xmlns:a16="http://schemas.microsoft.com/office/drawing/2014/main" id="{6C4E6911-1ABA-47ED-8590-1D34423249CE}"/>
              </a:ext>
            </a:extLst>
          </p:cNvPr>
          <p:cNvSpPr txBox="1">
            <a:spLocks/>
          </p:cNvSpPr>
          <p:nvPr/>
        </p:nvSpPr>
        <p:spPr>
          <a:xfrm>
            <a:off x="6926578" y="4248495"/>
            <a:ext cx="2595043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D62067D7-D815-47B9-8D9B-6E6B9E4892CD}"/>
              </a:ext>
            </a:extLst>
          </p:cNvPr>
          <p:cNvSpPr txBox="1">
            <a:spLocks noChangeArrowheads="1"/>
          </p:cNvSpPr>
          <p:nvPr/>
        </p:nvSpPr>
        <p:spPr>
          <a:xfrm>
            <a:off x="5217021" y="4735486"/>
            <a:ext cx="6049289" cy="201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Mobilenet designed only responsible for predicting two damage classes, which are “slight” and “severe”.</a:t>
            </a:r>
          </a:p>
          <a:p>
            <a:pPr marL="2540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training, we combined the instances of “no damage” &amp; “minor” from Dataset 1 into “slight”, while combining the instances of “major” &amp; “destroyed” into “severe”.</a:t>
            </a:r>
          </a:p>
        </p:txBody>
      </p:sp>
    </p:spTree>
    <p:extLst>
      <p:ext uri="{BB962C8B-B14F-4D97-AF65-F5344CB8AC3E}">
        <p14:creationId xmlns:p14="http://schemas.microsoft.com/office/powerpoint/2010/main" val="410431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395C99-02C0-47B1-810B-48010A25BE75}"/>
              </a:ext>
            </a:extLst>
          </p:cNvPr>
          <p:cNvSpPr/>
          <p:nvPr/>
        </p:nvSpPr>
        <p:spPr>
          <a:xfrm>
            <a:off x="6096001" y="1360397"/>
            <a:ext cx="4506722" cy="1583597"/>
          </a:xfrm>
          <a:prstGeom prst="roundRect">
            <a:avLst/>
          </a:prstGeom>
          <a:solidFill>
            <a:srgbClr val="FCE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C14D9F-1313-47D2-BB1A-34716EE8723C}"/>
              </a:ext>
            </a:extLst>
          </p:cNvPr>
          <p:cNvSpPr/>
          <p:nvPr/>
        </p:nvSpPr>
        <p:spPr>
          <a:xfrm>
            <a:off x="506994" y="1360397"/>
            <a:ext cx="5310696" cy="1583597"/>
          </a:xfrm>
          <a:prstGeom prst="roundRect">
            <a:avLst/>
          </a:prstGeom>
          <a:solidFill>
            <a:srgbClr val="FB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Google Shape;140;g11869d692e4_1_52"/>
          <p:cNvSpPr txBox="1">
            <a:spLocks noGrp="1"/>
          </p:cNvSpPr>
          <p:nvPr>
            <p:ph type="title"/>
          </p:nvPr>
        </p:nvSpPr>
        <p:spPr>
          <a:xfrm>
            <a:off x="795010" y="1345878"/>
            <a:ext cx="3932100" cy="5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192A643-5781-45F3-B58B-60ED7F1A7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195" y="1855715"/>
            <a:ext cx="4699962" cy="10290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predictions of YOLOv5 and Mobilenet on validation dataset (Dataset 1).</a:t>
            </a:r>
          </a:p>
        </p:txBody>
      </p:sp>
      <p:sp>
        <p:nvSpPr>
          <p:cNvPr id="141" name="Google Shape;141;g11869d692e4_1_52"/>
          <p:cNvSpPr txBox="1">
            <a:spLocks noGrp="1"/>
          </p:cNvSpPr>
          <p:nvPr>
            <p:ph type="title" idx="3"/>
          </p:nvPr>
        </p:nvSpPr>
        <p:spPr>
          <a:xfrm>
            <a:off x="5254768" y="110261"/>
            <a:ext cx="1209023" cy="5040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138;g11869d692e4_1_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34</a:t>
            </a:fld>
            <a:endParaRPr/>
          </a:p>
        </p:txBody>
      </p:sp>
      <p:sp>
        <p:nvSpPr>
          <p:cNvPr id="10" name="Google Shape;140;g11869d692e4_1_52">
            <a:extLst>
              <a:ext uri="{FF2B5EF4-FFF2-40B4-BE49-F238E27FC236}">
                <a16:creationId xmlns:a16="http://schemas.microsoft.com/office/drawing/2014/main" id="{B7BC5A32-235D-4E6D-979D-E3C99CE8F6F5}"/>
              </a:ext>
            </a:extLst>
          </p:cNvPr>
          <p:cNvSpPr txBox="1">
            <a:spLocks/>
          </p:cNvSpPr>
          <p:nvPr/>
        </p:nvSpPr>
        <p:spPr>
          <a:xfrm>
            <a:off x="7404784" y="1360397"/>
            <a:ext cx="1889155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71D9135-F3DF-4692-87FB-32F75BE58AE4}"/>
              </a:ext>
            </a:extLst>
          </p:cNvPr>
          <p:cNvSpPr txBox="1">
            <a:spLocks noChangeArrowheads="1"/>
          </p:cNvSpPr>
          <p:nvPr/>
        </p:nvSpPr>
        <p:spPr>
          <a:xfrm>
            <a:off x="6062547" y="1794867"/>
            <a:ext cx="4506722" cy="114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just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predictions of YOLOv5 and Mobilenet on test dataset (Dataset 1).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88E4657-31C9-4674-80F3-7101CDA0242D}"/>
              </a:ext>
            </a:extLst>
          </p:cNvPr>
          <p:cNvSpPr txBox="1">
            <a:spLocks noChangeArrowheads="1"/>
          </p:cNvSpPr>
          <p:nvPr/>
        </p:nvSpPr>
        <p:spPr>
          <a:xfrm>
            <a:off x="787602" y="752888"/>
            <a:ext cx="5274945" cy="681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Dataset 3 – Meta learner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645EFB-AAB6-4BA6-821D-864FC65F9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401968"/>
              </p:ext>
            </p:extLst>
          </p:nvPr>
        </p:nvGraphicFramePr>
        <p:xfrm>
          <a:off x="1207590" y="4129939"/>
          <a:ext cx="92202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Worksheet" r:id="rId4" imgW="9220149" imgH="209414" progId="Excel.Sheet.12">
                  <p:embed/>
                </p:oleObj>
              </mc:Choice>
              <mc:Fallback>
                <p:oleObj name="Worksheet" r:id="rId4" imgW="9220149" imgH="2094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7590" y="4129939"/>
                        <a:ext cx="92202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9CDB4848-9B26-4358-8DD5-F47D1B31F756}"/>
              </a:ext>
            </a:extLst>
          </p:cNvPr>
          <p:cNvSpPr/>
          <p:nvPr/>
        </p:nvSpPr>
        <p:spPr>
          <a:xfrm rot="16200000">
            <a:off x="4327738" y="746182"/>
            <a:ext cx="329042" cy="6370158"/>
          </a:xfrm>
          <a:prstGeom prst="rightBrace">
            <a:avLst>
              <a:gd name="adj1" fmla="val 13765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E39B66-7E9E-4516-89DD-EE1D204E609E}"/>
              </a:ext>
            </a:extLst>
          </p:cNvPr>
          <p:cNvSpPr txBox="1"/>
          <p:nvPr/>
        </p:nvSpPr>
        <p:spPr>
          <a:xfrm>
            <a:off x="3143292" y="3306028"/>
            <a:ext cx="26979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Predictions from YOLOv5</a:t>
            </a:r>
            <a:endParaRPr lang="zh-TW" altLang="en-US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78C42280-6902-4728-A9E0-786C8ADFB2DE}"/>
              </a:ext>
            </a:extLst>
          </p:cNvPr>
          <p:cNvSpPr/>
          <p:nvPr/>
        </p:nvSpPr>
        <p:spPr>
          <a:xfrm rot="16200000">
            <a:off x="8617645" y="2918430"/>
            <a:ext cx="329042" cy="1991154"/>
          </a:xfrm>
          <a:prstGeom prst="rightBrace">
            <a:avLst>
              <a:gd name="adj1" fmla="val 137652"/>
              <a:gd name="adj2" fmla="val 504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98D172-4249-4B56-94E3-31F038198911}"/>
              </a:ext>
            </a:extLst>
          </p:cNvPr>
          <p:cNvSpPr txBox="1"/>
          <p:nvPr/>
        </p:nvSpPr>
        <p:spPr>
          <a:xfrm>
            <a:off x="7289632" y="3304443"/>
            <a:ext cx="27868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Predictions from Mobilenet</a:t>
            </a:r>
            <a:endParaRPr lang="zh-TW" altLang="en-US" dirty="0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351556CB-516B-401A-B3E2-514E28076082}"/>
              </a:ext>
            </a:extLst>
          </p:cNvPr>
          <p:cNvSpPr/>
          <p:nvPr/>
        </p:nvSpPr>
        <p:spPr>
          <a:xfrm rot="5400000">
            <a:off x="6612984" y="1551708"/>
            <a:ext cx="329042" cy="6000476"/>
          </a:xfrm>
          <a:prstGeom prst="rightBrace">
            <a:avLst>
              <a:gd name="adj1" fmla="val 13765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C52D4D-327E-43CA-8DB6-CFD3210605D1}"/>
              </a:ext>
            </a:extLst>
          </p:cNvPr>
          <p:cNvSpPr txBox="1"/>
          <p:nvPr/>
        </p:nvSpPr>
        <p:spPr>
          <a:xfrm>
            <a:off x="5888032" y="4801050"/>
            <a:ext cx="18610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Training features</a:t>
            </a:r>
            <a:endParaRPr lang="zh-TW" alt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4C6D51-70EC-4C27-BA45-8FACE93BB0B7}"/>
              </a:ext>
            </a:extLst>
          </p:cNvPr>
          <p:cNvCxnSpPr/>
          <p:nvPr/>
        </p:nvCxnSpPr>
        <p:spPr>
          <a:xfrm>
            <a:off x="10176095" y="4339489"/>
            <a:ext cx="0" cy="376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3847A7A-69A6-41E3-B657-AEFE8C042B35}"/>
              </a:ext>
            </a:extLst>
          </p:cNvPr>
          <p:cNvSpPr txBox="1"/>
          <p:nvPr/>
        </p:nvSpPr>
        <p:spPr>
          <a:xfrm>
            <a:off x="9777742" y="4795653"/>
            <a:ext cx="8655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Targets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121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1FD2CF-9966-4FF2-B1FE-A8470D08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88" y="2701989"/>
            <a:ext cx="9502224" cy="94239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Results</a:t>
            </a:r>
            <a:endParaRPr lang="en-MY" sz="4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B9DBE-4356-4E4C-9CBA-040D607806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797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E665F-B6A0-4336-B151-15A06E6C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99" y="957861"/>
            <a:ext cx="7774001" cy="654639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YOLOv5 vs. Stacking Ensemble on test dataset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4F8E7D-54CF-4194-B34C-F83C1B177D52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5177028" y="118237"/>
            <a:ext cx="1837944" cy="54698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F324-0AE6-42B5-A50A-1492E8857F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36</a:t>
            </a:fld>
            <a:endParaRPr lang="zh-TW" alt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3A7BE25-009A-4148-9ACC-8851AAB5A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98" y="2353723"/>
            <a:ext cx="10134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YOLOv5</a:t>
            </a:r>
            <a:endParaRPr kumimoji="0" lang="zh-TW" altLang="zh-TW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(Baseline)</a:t>
            </a:r>
            <a:endParaRPr kumimoji="0" lang="zh-TW" altLang="zh-TW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https://lh4.googleusercontent.com/ZudcSQzPIqeEHC5tbr0mqKnGc9LrLmZFtUokNPYCDt39LyMKuTS-pCXKkp4E2O23LSqAZgeNiVEjuVK-bC4U-VEQXeu0IJyJ2-excwEyRSLfW3sV350JHFBh0SeRtQDe8muNlwfIzrYZgrBi7POjDA=s2048">
            <a:extLst>
              <a:ext uri="{FF2B5EF4-FFF2-40B4-BE49-F238E27FC236}">
                <a16:creationId xmlns:a16="http://schemas.microsoft.com/office/drawing/2014/main" id="{39EF91CD-ABF9-404D-AE69-ED7787DE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73" y="1800322"/>
            <a:ext cx="6316854" cy="13262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lh6.googleusercontent.com/6unJOmP6OdUic4u3LQ2sAEhtjE7OrgBlb8wFhS0Dnqbc3NwJ33UaOLn3HkAlZ2DTXJiRYjtCp1CL_eXRPoC8mqQBTO2Vurx4iPask3Kps8caqQhFht0nGWb73zySQWuFOGj-s5Y9d845WTXWCD9uig=s2048">
            <a:extLst>
              <a:ext uri="{FF2B5EF4-FFF2-40B4-BE49-F238E27FC236}">
                <a16:creationId xmlns:a16="http://schemas.microsoft.com/office/drawing/2014/main" id="{7A71F1B6-ADB9-4241-870F-DE737FD53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04" y="3587390"/>
            <a:ext cx="6331124" cy="13297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F2784710-EA65-46F5-A514-2736362A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27" y="4097270"/>
            <a:ext cx="2435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Stacking Ensemble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(Neural Network as meta learner)</a:t>
            </a:r>
            <a:endParaRPr kumimoji="0" lang="zh-TW" altLang="zh-TW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3130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4F8E7D-54CF-4194-B34C-F83C1B177D52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5177028" y="118237"/>
            <a:ext cx="1837944" cy="54698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F324-0AE6-42B5-A50A-1492E8857F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37</a:t>
            </a:fld>
            <a:endParaRPr lang="zh-TW" alt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3A7BE25-009A-4148-9ACC-8851AAB5A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534" y="1942440"/>
            <a:ext cx="10134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YOLOv5</a:t>
            </a:r>
            <a:endParaRPr kumimoji="0" lang="zh-TW" altLang="zh-TW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(Baseline)</a:t>
            </a:r>
            <a:endParaRPr kumimoji="0" lang="zh-TW" altLang="zh-TW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2784710-EA65-46F5-A514-2736362A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037" y="1942440"/>
            <a:ext cx="2435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Stacking Ensemble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(Neural Network as meta learner)</a:t>
            </a:r>
            <a:endParaRPr kumimoji="0" lang="zh-TW" altLang="zh-TW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3" descr="https://lh3.googleusercontent.com/t0ld4EiVMHQhyg3rJOznwcvVZL--Ay_xJWLiL2HaYJYRpMAMLT9c6My4vbL0db-CA_q__lERtFlkG4ZNhikeV0QGtUC9B4MhExfcuLxSMJZHWC8yWhgMuCnVPF38xb_RghHbhQ7MMYr9u8dUspXnXQ=s2048">
            <a:extLst>
              <a:ext uri="{FF2B5EF4-FFF2-40B4-BE49-F238E27FC236}">
                <a16:creationId xmlns:a16="http://schemas.microsoft.com/office/drawing/2014/main" id="{A925D042-7752-4136-8581-9548AFF4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82" y="2565943"/>
            <a:ext cx="4827780" cy="36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7A9A5FA8-739F-4100-A9C9-89D39331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22" y="2565942"/>
            <a:ext cx="4827781" cy="36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984313F-D00E-451B-BCDA-ADE270C5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99" y="957861"/>
            <a:ext cx="7774001" cy="654639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YOLOv5 vs. Stacking Ensemble on test dataset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981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1FD2CF-9966-4FF2-B1FE-A8470D08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88" y="2701989"/>
            <a:ext cx="9502224" cy="94239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Future Work</a:t>
            </a:r>
            <a:endParaRPr lang="en-MY" sz="4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B9DBE-4356-4E4C-9CBA-040D607806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551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15CEF3-EB06-43B4-AD3F-4893330D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497" y="134937"/>
            <a:ext cx="2901006" cy="581026"/>
          </a:xfrm>
          <a:solidFill>
            <a:srgbClr val="F1F1F1"/>
          </a:solidFill>
        </p:spPr>
        <p:txBody>
          <a:bodyPr>
            <a:noAutofit/>
          </a:bodyPr>
          <a:lstStyle/>
          <a:p>
            <a:r>
              <a:rPr lang="en-US" sz="4000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0A35-4AA7-4BE6-88C9-EB39FAF9D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681" y="1094651"/>
            <a:ext cx="10485120" cy="5337899"/>
          </a:xfrm>
        </p:spPr>
        <p:txBody>
          <a:bodyPr>
            <a:normAutofit/>
          </a:bodyPr>
          <a:lstStyle/>
          <a:p>
            <a:r>
              <a:rPr lang="en-US" sz="2000" dirty="0"/>
              <a:t>Review the experiment process to find where is the problems.</a:t>
            </a:r>
          </a:p>
          <a:p>
            <a:r>
              <a:rPr lang="en-US" sz="2000" dirty="0"/>
              <a:t>Investigate alternative stacking techniques: Explore different stacking methods, architectures, or the use of additional models to enhance the overall performance and address the identified weaknesses in major damage classification.</a:t>
            </a:r>
          </a:p>
          <a:p>
            <a:r>
              <a:rPr lang="en-US" sz="2000" dirty="0"/>
              <a:t>Optimize the meta learner: Further fine-tune the meta learner's architecture and training process to improve the balance between precision and recall, as well as the mAP50 and mAP50-95 metrics.</a:t>
            </a:r>
          </a:p>
          <a:p>
            <a:r>
              <a:rPr lang="en-US" sz="2000" dirty="0"/>
              <a:t>Feature engineering: Experiment with different feature combinations or feature extraction techniques to improve the information fed into the stacking ensemble and enhance the final classification results.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9383F-F9E6-46BB-A02A-ACBE0586B2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90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0D3B-A723-49C9-805B-57CC980C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730750" y="191877"/>
            <a:ext cx="2730500" cy="41453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68AFF3C-AC3B-425C-BBBB-74BB8B919FC4}"/>
              </a:ext>
            </a:extLst>
          </p:cNvPr>
          <p:cNvSpPr txBox="1">
            <a:spLocks noChangeArrowheads="1"/>
          </p:cNvSpPr>
          <p:nvPr/>
        </p:nvSpPr>
        <p:spPr>
          <a:xfrm>
            <a:off x="761728" y="908608"/>
            <a:ext cx="7848872" cy="848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Post-Disaster Building Damage Assessment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726BDBB-BDF5-4290-A83B-6E3915874F6D}"/>
              </a:ext>
            </a:extLst>
          </p:cNvPr>
          <p:cNvSpPr txBox="1">
            <a:spLocks noChangeArrowheads="1"/>
          </p:cNvSpPr>
          <p:nvPr/>
        </p:nvSpPr>
        <p:spPr>
          <a:xfrm>
            <a:off x="761726" y="1665893"/>
            <a:ext cx="11020698" cy="1434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When a natural disaster strikes, assessing the damage caused to buildings is crucial for planning efficient rescue operations and reconstruction efforts.</a:t>
            </a:r>
          </a:p>
          <a:p>
            <a:pPr marL="0" indent="0">
              <a:buNone/>
            </a:pPr>
            <a:r>
              <a:rPr lang="en-US" sz="2000" dirty="0"/>
              <a:t>Rapid and accurate damage assessment enables authorities to allocate resources effectively, prioritize the hardest-hit areas, and provide timely support to affected communities.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DA827-9F61-4351-BE0F-2DECB97A3049}"/>
              </a:ext>
            </a:extLst>
          </p:cNvPr>
          <p:cNvSpPr txBox="1"/>
          <p:nvPr/>
        </p:nvSpPr>
        <p:spPr>
          <a:xfrm>
            <a:off x="4900475" y="6593404"/>
            <a:ext cx="2743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2. UAV deployed at the affected area.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6DAF2-A986-4A54-89EC-AEC74B1D9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623" y="3100076"/>
            <a:ext cx="6172754" cy="34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2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1FD2CF-9966-4FF2-B1FE-A8470D08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88" y="2701989"/>
            <a:ext cx="9502224" cy="94239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Conclusion</a:t>
            </a:r>
            <a:endParaRPr lang="en-MY" sz="4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B9DBE-4356-4E4C-9CBA-040D607806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373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4F8E7D-54CF-4194-B34C-F83C1B177D52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4771825" y="118237"/>
            <a:ext cx="2534412" cy="54698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F324-0AE6-42B5-A50A-1492E8857F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41</a:t>
            </a:fld>
            <a:endParaRPr lang="zh-TW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534FC4-615E-48A5-8241-D76E1D1AC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3000" y="1045591"/>
            <a:ext cx="9832062" cy="4943729"/>
          </a:xfrm>
        </p:spPr>
        <p:txBody>
          <a:bodyPr/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of this study is to perform a preliminary damage assessment on buildings captured by UAVs while focusing on using Stacking Ensemble approach to improve the classification task.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stacking ensemble approach using YOLOv5 and Mobilenet has demonstrated improvements in precision and mAP50-95 while sacrificing recall and slightly reducing mAP50.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needed to be carefully revised in order to achieve better overall performance and provide a more robust solution for post-disaster housing damage detection and 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1606350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5434CAED-E02A-424D-9673-12A3043FF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1162" y="905615"/>
            <a:ext cx="11230590" cy="5713549"/>
          </a:xfrm>
        </p:spPr>
        <p:txBody>
          <a:bodyPr>
            <a:normAutofit/>
          </a:bodyPr>
          <a:lstStyle/>
          <a:p>
            <a:pPr algn="just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Weber, Ethan, and Hassan Kané. Building Disaster Damage Assessment in Satellite Imagery with Multi-Temporal Fusion. 0 0 2004, https://arxiv.org/abs/2004.05525.</a:t>
            </a:r>
          </a:p>
          <a:p>
            <a:pPr algn="just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Kerle, Norman, et al. “UAV-Based Structural Damage Mapping: A Review.” MDPI, www.mdpi.com, 26 Dec. 2019, https://www.mdpi.com/2220-9964/9/1/14.</a:t>
            </a:r>
          </a:p>
          <a:p>
            <a:pPr algn="just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Zhu, X., Liang, J., &amp; Hauptmann, A. (2021). </a:t>
            </a:r>
            <a:r>
              <a:rPr lang="en-US" altLang="zh-TW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Msnet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multilevel instance segmentation network for natural disaster damage assessment in aerial videos. In Proceedings of the IEEE/CVF Winter Conference on Applications of Computer Vision (pp. 2023-2032).</a:t>
            </a:r>
          </a:p>
          <a:p>
            <a:pPr algn="just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Jocher, G.; Stoken, A.; Borovec, J. Ultralytic/Yolov5. Available online: </a:t>
            </a:r>
            <a:r>
              <a:rPr lang="en-US" altLang="zh-TW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https://github.com/ultralytics/yolov5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Roboflow. (2022). Available Online </a:t>
            </a:r>
            <a:r>
              <a:rPr lang="en-US" altLang="zh-TW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https://roboflow.com/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Gupta, Gupta, R., Goodman, B., Patel, N., Hosfelt, R., Sajeev, S., Heim, E., ... &amp; Gaston, M. (2019). Creating xBD: A dataset for assessing building damage from satellite imagery. In Proceedings of the IEEE/CVF conference on computer vision and pattern recognition workshops (pp. 10-17).</a:t>
            </a:r>
          </a:p>
          <a:p>
            <a:pPr algn="just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Kortmann, F., Talits, K., Warnecke, A., Meier, N., Heger, J., Drews, P., &amp; Funk, B. The Value of Deep Learning Tools in Object Detection: YOLOv5 in a Road Damage Use Case.</a:t>
            </a:r>
          </a:p>
          <a:p>
            <a:pPr algn="just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Farhadi and J. Redmon, “Yolov3: An incremental improvement,” in Computer Vision and Pattern Recognition, 2018, pp. 1804–02 767.</a:t>
            </a:r>
          </a:p>
          <a:p>
            <a:pPr algn="just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Lin, T. Y., Goyal, P., Girshick, R., He, K., &amp; Dollár, P. (2017). Focal loss for dense object detection. In Proceedings of the IEEE international conference on computer vision (pp. 2980-2988).</a:t>
            </a:r>
          </a:p>
          <a:p>
            <a:pPr algn="just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Kingma, D. P., &amp; Ba, J. (2014). Adam: A method for stochastic optimization. arXiv preprint arXiv:1412.6980.</a:t>
            </a:r>
          </a:p>
          <a:p>
            <a:pPr algn="just"/>
            <a:r>
              <a:rPr lang="en-US" sz="1200" dirty="0"/>
              <a:t>Ehrlich, D., Guo, H. D., </a:t>
            </a:r>
            <a:r>
              <a:rPr lang="en-US" sz="1200" dirty="0" err="1"/>
              <a:t>Molch</a:t>
            </a:r>
            <a:r>
              <a:rPr lang="en-US" sz="1200" dirty="0"/>
              <a:t>, K., Ma, J. W., &amp; </a:t>
            </a:r>
            <a:r>
              <a:rPr lang="en-US" sz="1200" dirty="0" err="1"/>
              <a:t>Pesaresi</a:t>
            </a:r>
            <a:r>
              <a:rPr lang="en-US" sz="1200" dirty="0"/>
              <a:t>, M. (2009). Identifying damage caused by the 2008 </a:t>
            </a:r>
            <a:r>
              <a:rPr lang="en-US" sz="1200" dirty="0" err="1"/>
              <a:t>Wenchuan</a:t>
            </a:r>
            <a:r>
              <a:rPr lang="en-US" sz="1200" dirty="0"/>
              <a:t> earthquake from VHR remote sensing data. International Journal of Digital Earth, 2(4), 309-326.</a:t>
            </a:r>
          </a:p>
          <a:p>
            <a:pPr algn="just"/>
            <a:r>
              <a:rPr lang="en-US" sz="1200" dirty="0" err="1"/>
              <a:t>Boccardo</a:t>
            </a:r>
            <a:r>
              <a:rPr lang="en-US" sz="1200" dirty="0"/>
              <a:t>, P., &amp; </a:t>
            </a:r>
            <a:r>
              <a:rPr lang="en-US" sz="1200" dirty="0" err="1"/>
              <a:t>Tonolo</a:t>
            </a:r>
            <a:r>
              <a:rPr lang="en-US" sz="1200" dirty="0"/>
              <a:t>, F. G. (2015). Remote sensing role in emergency mapping for disaster response. Geomatics, Natural Hazards and Risk, 6(3), 183-203.</a:t>
            </a:r>
            <a:endParaRPr lang="en-US" altLang="zh-CN" sz="1200" dirty="0"/>
          </a:p>
          <a:p>
            <a:pPr algn="just"/>
            <a:r>
              <a:rPr lang="en-US" sz="1200" dirty="0"/>
              <a:t>Cheng, G., &amp; Han, J. (2016). A survey on object detection in optical remote sensing images. ISPRS Journal of Photogrammetry and Remote Sensing, 117, 11-28.</a:t>
            </a:r>
            <a:endParaRPr lang="en-US" altLang="zh-CN" sz="1200" dirty="0"/>
          </a:p>
          <a:p>
            <a:pPr algn="just"/>
            <a:r>
              <a:rPr lang="en-US" sz="1200" dirty="0"/>
              <a:t>Fernandez </a:t>
            </a:r>
            <a:r>
              <a:rPr lang="en-US" sz="1200" dirty="0" err="1"/>
              <a:t>Galarreta</a:t>
            </a:r>
            <a:r>
              <a:rPr lang="en-US" sz="1200" dirty="0"/>
              <a:t>, J., </a:t>
            </a:r>
            <a:r>
              <a:rPr lang="en-US" sz="1200" dirty="0" err="1"/>
              <a:t>Kerle</a:t>
            </a:r>
            <a:r>
              <a:rPr lang="en-US" sz="1200" dirty="0"/>
              <a:t>, N., &amp; </a:t>
            </a:r>
            <a:r>
              <a:rPr lang="en-US" sz="1200" dirty="0" err="1"/>
              <a:t>Gerke</a:t>
            </a:r>
            <a:r>
              <a:rPr lang="en-US" sz="1200" dirty="0"/>
              <a:t>, M. (2015). UAV-based urban structural damage assessment using object-based image analysis and semantic reasoning. Natural Hazards and Earth System Sciences, 15(6), 1087-1101.</a:t>
            </a:r>
            <a:endParaRPr lang="en-US" altLang="zh-CN" sz="1200" dirty="0"/>
          </a:p>
          <a:p>
            <a:pPr algn="just"/>
            <a:endParaRPr lang="en-US" altLang="zh-CN" sz="1200" dirty="0"/>
          </a:p>
          <a:p>
            <a:pPr algn="just"/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F98074-D058-40F5-9E2F-738DEF8B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42</a:t>
            </a:fld>
            <a:endParaRPr lang="en-US" altLang="zh-TW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767072" y="134050"/>
            <a:ext cx="2657856" cy="54698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70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1FD2CF-9966-4FF2-B1FE-A8470D08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88" y="1604864"/>
            <a:ext cx="9502224" cy="28831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MY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  <a:br>
              <a:rPr lang="en-MY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MY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attention.</a:t>
            </a:r>
            <a:endParaRPr lang="en-MY" sz="4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B9DBE-4356-4E4C-9CBA-040D607806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962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5434CAED-E02A-424D-9673-12A3043FF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1162" y="1157481"/>
            <a:ext cx="10852638" cy="11715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for determining the nature and extent of the loss, suffering, and/or harm to the community resulting from a natural, accidental or human-caused disaster.</a:t>
            </a:r>
          </a:p>
          <a:p>
            <a:pPr marL="0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FEMA, structural loss is evaluated on 4 criteria: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0D3B-A723-49C9-805B-57CC980C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44</a:t>
            </a:fld>
            <a:endParaRPr lang="en-US" altLang="zh-TW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8D483C-605A-4327-91AC-CE96A408D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09297"/>
              </p:ext>
            </p:extLst>
          </p:nvPr>
        </p:nvGraphicFramePr>
        <p:xfrm>
          <a:off x="2795991" y="2663949"/>
          <a:ext cx="6600018" cy="266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1986">
                  <a:extLst>
                    <a:ext uri="{9D8B030D-6E8A-4147-A177-3AD203B41FA5}">
                      <a16:colId xmlns:a16="http://schemas.microsoft.com/office/drawing/2014/main" val="3639599558"/>
                    </a:ext>
                  </a:extLst>
                </a:gridCol>
                <a:gridCol w="4418032">
                  <a:extLst>
                    <a:ext uri="{9D8B030D-6E8A-4147-A177-3AD203B41FA5}">
                      <a16:colId xmlns:a16="http://schemas.microsoft.com/office/drawing/2014/main" val="354920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Degree of Damage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damage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structural damage, habitable without repairs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340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uninhabitable, repairs can be completed in less than 30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0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uninhabitable, extensive repairs required that will take more than 30 days to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3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Destroyed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loss, permanently uninhabitable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5200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2A22B9-21A6-41C7-8785-B544FE331009}"/>
              </a:ext>
            </a:extLst>
          </p:cNvPr>
          <p:cNvSpPr txBox="1"/>
          <p:nvPr/>
        </p:nvSpPr>
        <p:spPr>
          <a:xfrm>
            <a:off x="4627351" y="5330060"/>
            <a:ext cx="293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Definitions of four structural losses.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893F4EC-065E-4D2C-BC43-7B99EAAA431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730750" y="191877"/>
            <a:ext cx="2730500" cy="41453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31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7AE57-BF23-4C18-BA86-78D90BE63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7120" y="1587810"/>
            <a:ext cx="6809427" cy="4741869"/>
          </a:xfrm>
        </p:spPr>
        <p:txBody>
          <a:bodyPr>
            <a:normAutofit fontScale="92500" lnSpcReduction="10000"/>
          </a:bodyPr>
          <a:lstStyle/>
          <a:p>
            <a:pPr marL="2540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Stacking –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train different individual models (base model) and then put the outputs into the meta learner to make better predictions.</a:t>
            </a:r>
          </a:p>
          <a:p>
            <a:pPr marL="25400" indent="0" algn="just">
              <a:buNone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data: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This data is divided into n-folds and is also considered test data or training data.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models: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These models use training data and provide compiled predictions (level-1) as an output.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Level-1 Predictions: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Each base model is triggered on some training data and provides different predictions.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Learner: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Help to best combine the predictions of the base models. The meta-model is also known as the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level-2 model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Level-2 Prediction: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meta-model learns how to best combine the predictions of the base models and is trained on different predictions made by individual base models.</a:t>
            </a:r>
          </a:p>
          <a:p>
            <a:pPr marL="2540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718717-F3BB-45B5-9493-653CD4CB6619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853363" y="845117"/>
            <a:ext cx="4335223" cy="546987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Stacking Ensemble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BDBFB-F826-4D77-80C4-D306EF0ACF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45</a:t>
            </a:fld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05322-0EC1-4209-AE54-98406A2EC378}"/>
              </a:ext>
            </a:extLst>
          </p:cNvPr>
          <p:cNvSpPr/>
          <p:nvPr/>
        </p:nvSpPr>
        <p:spPr>
          <a:xfrm>
            <a:off x="1393178" y="6083458"/>
            <a:ext cx="33731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Fig. 4. The structural of a stacking ensemble learning method. </a:t>
            </a:r>
          </a:p>
        </p:txBody>
      </p:sp>
      <p:pic>
        <p:nvPicPr>
          <p:cNvPr id="8" name="Picture 2" descr="https://miro.medium.com/max/685/1*JJz5AnZyXA3Nyf8Whl9oSA.png">
            <a:extLst>
              <a:ext uri="{FF2B5EF4-FFF2-40B4-BE49-F238E27FC236}">
                <a16:creationId xmlns:a16="http://schemas.microsoft.com/office/drawing/2014/main" id="{7AC327A9-5FE1-4EF9-979B-26C8507D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2" y="1636479"/>
            <a:ext cx="3843646" cy="44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F44B0D-81AE-4E25-89FA-066F0FED521F}"/>
              </a:ext>
            </a:extLst>
          </p:cNvPr>
          <p:cNvSpPr/>
          <p:nvPr/>
        </p:nvSpPr>
        <p:spPr>
          <a:xfrm>
            <a:off x="-71931" y="3221734"/>
            <a:ext cx="1216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/>
              <a:t>Level-1 classifier</a:t>
            </a:r>
          </a:p>
          <a:p>
            <a:r>
              <a:rPr lang="en-US" sz="1100" dirty="0"/>
              <a:t>  (base models)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700FF4-FA6D-44E7-82FD-8D8A14A554A9}"/>
              </a:ext>
            </a:extLst>
          </p:cNvPr>
          <p:cNvSpPr/>
          <p:nvPr/>
        </p:nvSpPr>
        <p:spPr>
          <a:xfrm>
            <a:off x="-71931" y="3852886"/>
            <a:ext cx="13342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/>
              <a:t>Level-1 predictions</a:t>
            </a:r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55A18F-E7C8-4A33-B8DE-F65BF9C808D2}"/>
              </a:ext>
            </a:extLst>
          </p:cNvPr>
          <p:cNvSpPr/>
          <p:nvPr/>
        </p:nvSpPr>
        <p:spPr>
          <a:xfrm>
            <a:off x="-80424" y="4790634"/>
            <a:ext cx="1179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/>
              <a:t>Level-2 classifier</a:t>
            </a:r>
          </a:p>
          <a:p>
            <a:r>
              <a:rPr lang="en-US" sz="1100" dirty="0"/>
              <a:t>  (meta learner)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9C100A2-C804-4DC9-9E71-3D74950C20BA}"/>
              </a:ext>
            </a:extLst>
          </p:cNvPr>
          <p:cNvSpPr txBox="1">
            <a:spLocks noChangeArrowheads="1"/>
          </p:cNvSpPr>
          <p:nvPr/>
        </p:nvSpPr>
        <p:spPr>
          <a:xfrm>
            <a:off x="4751832" y="82570"/>
            <a:ext cx="2688336" cy="630333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36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869d692e4_1_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46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645130-0EF3-4D18-BDE1-3FBF4E80B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95"/>
          <a:stretch/>
        </p:blipFill>
        <p:spPr>
          <a:xfrm>
            <a:off x="6851392" y="3915287"/>
            <a:ext cx="3522754" cy="2007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BD4B53-D458-40A2-97E9-516F451876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216"/>
          <a:stretch/>
        </p:blipFill>
        <p:spPr>
          <a:xfrm>
            <a:off x="6847052" y="1411544"/>
            <a:ext cx="3527095" cy="2017456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25E7587-2AEC-46FC-8678-2922C36FA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84951"/>
              </p:ext>
            </p:extLst>
          </p:nvPr>
        </p:nvGraphicFramePr>
        <p:xfrm>
          <a:off x="6847052" y="953247"/>
          <a:ext cx="3535487" cy="43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487">
                  <a:extLst>
                    <a:ext uri="{9D8B030D-6E8A-4147-A177-3AD203B41FA5}">
                      <a16:colId xmlns:a16="http://schemas.microsoft.com/office/drawing/2014/main" val="258470608"/>
                    </a:ext>
                  </a:extLst>
                </a:gridCol>
              </a:tblGrid>
              <a:tr h="43635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 truth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3535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1DFA5F9-D495-4CA5-88BC-9B281D47C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74550"/>
              </p:ext>
            </p:extLst>
          </p:nvPr>
        </p:nvGraphicFramePr>
        <p:xfrm>
          <a:off x="6859785" y="3457318"/>
          <a:ext cx="3522754" cy="43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754">
                  <a:extLst>
                    <a:ext uri="{9D8B030D-6E8A-4147-A177-3AD203B41FA5}">
                      <a16:colId xmlns:a16="http://schemas.microsoft.com/office/drawing/2014/main" val="258470608"/>
                    </a:ext>
                  </a:extLst>
                </a:gridCol>
              </a:tblGrid>
              <a:tr h="43635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35352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2084649-7272-48E3-A7BD-550431431ACC}"/>
              </a:ext>
            </a:extLst>
          </p:cNvPr>
          <p:cNvSpPr/>
          <p:nvPr/>
        </p:nvSpPr>
        <p:spPr>
          <a:xfrm>
            <a:off x="8976766" y="2268200"/>
            <a:ext cx="49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★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EBF51F-9D4A-401F-A55B-81A0ABBE653B}"/>
              </a:ext>
            </a:extLst>
          </p:cNvPr>
          <p:cNvSpPr/>
          <p:nvPr/>
        </p:nvSpPr>
        <p:spPr>
          <a:xfrm>
            <a:off x="8950777" y="4895078"/>
            <a:ext cx="49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★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0EE380-FF9D-44BA-83AD-848D8600C9A1}"/>
              </a:ext>
            </a:extLst>
          </p:cNvPr>
          <p:cNvSpPr/>
          <p:nvPr/>
        </p:nvSpPr>
        <p:spPr>
          <a:xfrm>
            <a:off x="7398558" y="1319007"/>
            <a:ext cx="49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★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58217B-12A2-4888-B6D2-7A1F597BE30C}"/>
              </a:ext>
            </a:extLst>
          </p:cNvPr>
          <p:cNvSpPr/>
          <p:nvPr/>
        </p:nvSpPr>
        <p:spPr>
          <a:xfrm>
            <a:off x="7889557" y="3851290"/>
            <a:ext cx="49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★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35FBC73-BE70-4A5C-9178-91303F566916}"/>
              </a:ext>
            </a:extLst>
          </p:cNvPr>
          <p:cNvSpPr/>
          <p:nvPr/>
        </p:nvSpPr>
        <p:spPr>
          <a:xfrm>
            <a:off x="1624700" y="1589570"/>
            <a:ext cx="4471299" cy="3027698"/>
          </a:xfrm>
          <a:prstGeom prst="roundRect">
            <a:avLst/>
          </a:prstGeom>
          <a:solidFill>
            <a:srgbClr val="FED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on “Major” is poor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C269F9-4A32-4087-A016-43F5AC547DFD}"/>
              </a:ext>
            </a:extLst>
          </p:cNvPr>
          <p:cNvSpPr/>
          <p:nvPr/>
        </p:nvSpPr>
        <p:spPr>
          <a:xfrm>
            <a:off x="1823422" y="1627826"/>
            <a:ext cx="415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★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0A2922-78F6-47EC-A4D1-C7B476CBAB11}"/>
              </a:ext>
            </a:extLst>
          </p:cNvPr>
          <p:cNvSpPr/>
          <p:nvPr/>
        </p:nvSpPr>
        <p:spPr>
          <a:xfrm>
            <a:off x="1823422" y="2189303"/>
            <a:ext cx="3992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0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Challenge:</a:t>
            </a:r>
          </a:p>
          <a:p>
            <a:pPr marL="2540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model (YOLO v5) could not give us satisfying classification results on the “minor” &amp; “major” class.</a:t>
            </a:r>
          </a:p>
          <a:p>
            <a:pPr marL="2540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indent="0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an addition model that can help classify “minor” and “major” better, and to alleviate the problem.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141;g11869d692e4_1_52">
            <a:extLst>
              <a:ext uri="{FF2B5EF4-FFF2-40B4-BE49-F238E27FC236}">
                <a16:creationId xmlns:a16="http://schemas.microsoft.com/office/drawing/2014/main" id="{34058157-ADE1-48D7-BA48-4B42AF40DF34}"/>
              </a:ext>
            </a:extLst>
          </p:cNvPr>
          <p:cNvSpPr txBox="1">
            <a:spLocks/>
          </p:cNvSpPr>
          <p:nvPr/>
        </p:nvSpPr>
        <p:spPr>
          <a:xfrm>
            <a:off x="4613765" y="60350"/>
            <a:ext cx="2964470" cy="62686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9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0D3B-A723-49C9-805B-57CC980C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5</a:t>
            </a:fld>
            <a:endParaRPr lang="en-US" altLang="zh-TW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730750" y="191877"/>
            <a:ext cx="2730500" cy="41453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68AFF3C-AC3B-425C-BBBB-74BB8B919FC4}"/>
              </a:ext>
            </a:extLst>
          </p:cNvPr>
          <p:cNvSpPr txBox="1">
            <a:spLocks noChangeArrowheads="1"/>
          </p:cNvSpPr>
          <p:nvPr/>
        </p:nvSpPr>
        <p:spPr>
          <a:xfrm>
            <a:off x="806314" y="982559"/>
            <a:ext cx="7848872" cy="848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Preliminary damage assessment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726BDBB-BDF5-4290-A83B-6E3915874F6D}"/>
              </a:ext>
            </a:extLst>
          </p:cNvPr>
          <p:cNvSpPr txBox="1">
            <a:spLocks noChangeArrowheads="1"/>
          </p:cNvSpPr>
          <p:nvPr/>
        </p:nvSpPr>
        <p:spPr>
          <a:xfrm>
            <a:off x="806314" y="1759962"/>
            <a:ext cx="5213486" cy="1669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way: </a:t>
            </a:r>
          </a:p>
          <a:p>
            <a:pPr lvl="1"/>
            <a:r>
              <a:rPr lang="en-US" sz="2000" dirty="0"/>
              <a:t>Ground-based surveys</a:t>
            </a:r>
          </a:p>
          <a:p>
            <a:pPr lvl="1"/>
            <a:r>
              <a:rPr lang="en-US" sz="2000" dirty="0"/>
              <a:t>Time-consuming and labor-intensive</a:t>
            </a:r>
          </a:p>
          <a:p>
            <a:pPr lvl="1"/>
            <a:r>
              <a:rPr lang="en-US" sz="2000" dirty="0"/>
              <a:t>Limited coverage and accuracy</a:t>
            </a:r>
          </a:p>
          <a:p>
            <a:pPr lvl="1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380C4-89B1-4152-8FB2-68DB49F0B189}"/>
              </a:ext>
            </a:extLst>
          </p:cNvPr>
          <p:cNvSpPr txBox="1"/>
          <p:nvPr/>
        </p:nvSpPr>
        <p:spPr>
          <a:xfrm>
            <a:off x="6277584" y="3720588"/>
            <a:ext cx="3028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Response team surveying affected area.</a:t>
            </a:r>
          </a:p>
        </p:txBody>
      </p:sp>
      <p:pic>
        <p:nvPicPr>
          <p:cNvPr id="11" name="Picture 2" descr="The Incident and Joint Preliminary Damage Assessment">
            <a:extLst>
              <a:ext uri="{FF2B5EF4-FFF2-40B4-BE49-F238E27FC236}">
                <a16:creationId xmlns:a16="http://schemas.microsoft.com/office/drawing/2014/main" id="{7135AB0E-510D-43C7-A4A6-8FF8A8E7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9897"/>
            <a:ext cx="3391962" cy="20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EDA827-9F61-4351-BE0F-2DECB97A3049}"/>
              </a:ext>
            </a:extLst>
          </p:cNvPr>
          <p:cNvSpPr txBox="1"/>
          <p:nvPr/>
        </p:nvSpPr>
        <p:spPr>
          <a:xfrm>
            <a:off x="6441508" y="6310969"/>
            <a:ext cx="2743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2. UAV deployed at the affected area.</a:t>
            </a:r>
          </a:p>
        </p:txBody>
      </p:sp>
      <p:pic>
        <p:nvPicPr>
          <p:cNvPr id="13" name="Picture 2" descr="Drones Assess the Aftermath of Indonesia's Destructive Earthquake | by  DroneDeploy | DroneDeploy's Blog | Medium">
            <a:extLst>
              <a:ext uri="{FF2B5EF4-FFF2-40B4-BE49-F238E27FC236}">
                <a16:creationId xmlns:a16="http://schemas.microsoft.com/office/drawing/2014/main" id="{1997874A-A2F1-4F10-A45D-4ABEE737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89406"/>
            <a:ext cx="3434219" cy="20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A8549-3523-4130-8226-DBE89FC29C5E}"/>
              </a:ext>
            </a:extLst>
          </p:cNvPr>
          <p:cNvSpPr/>
          <p:nvPr/>
        </p:nvSpPr>
        <p:spPr>
          <a:xfrm>
            <a:off x="806314" y="4443709"/>
            <a:ext cx="5213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way: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UAV imagery and Deep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Faster and more 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Wider coverage and higher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7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0D3B-A723-49C9-805B-57CC980C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6</a:t>
            </a:fld>
            <a:endParaRPr lang="en-US" altLang="zh-TW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EC3138A-CBC2-44B8-86C6-806245FB18FA}"/>
              </a:ext>
            </a:extLst>
          </p:cNvPr>
          <p:cNvSpPr txBox="1">
            <a:spLocks noChangeArrowheads="1"/>
          </p:cNvSpPr>
          <p:nvPr/>
        </p:nvSpPr>
        <p:spPr>
          <a:xfrm>
            <a:off x="819762" y="995722"/>
            <a:ext cx="9029088" cy="6307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Comparisons of Existing Remote Sensing Techniques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F5C5FDF-7C4F-4E2E-A2CD-7C80318E031B}"/>
              </a:ext>
            </a:extLst>
          </p:cNvPr>
          <p:cNvSpPr txBox="1">
            <a:spLocks noChangeArrowheads="1"/>
          </p:cNvSpPr>
          <p:nvPr/>
        </p:nvSpPr>
        <p:spPr>
          <a:xfrm>
            <a:off x="819762" y="1770165"/>
            <a:ext cx="6410132" cy="142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Satellite Imagery:</a:t>
            </a:r>
          </a:p>
          <a:p>
            <a:pPr lvl="1"/>
            <a:r>
              <a:rPr lang="en-US" sz="2000" dirty="0"/>
              <a:t>Lower spatial resolution</a:t>
            </a:r>
          </a:p>
          <a:p>
            <a:pPr lvl="1"/>
            <a:r>
              <a:rPr lang="en-US" sz="2000" dirty="0"/>
              <a:t>Affected by atmospheric conditions (clouds, haze)</a:t>
            </a:r>
          </a:p>
          <a:p>
            <a:pPr lvl="1"/>
            <a:r>
              <a:rPr lang="en-US" sz="2000" dirty="0"/>
              <a:t>Less frequent image updates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4274CC6-EE73-4877-961E-6286F0F03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18843"/>
              </p:ext>
            </p:extLst>
          </p:nvPr>
        </p:nvGraphicFramePr>
        <p:xfrm>
          <a:off x="6915762" y="2078246"/>
          <a:ext cx="5184576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2515">
                  <a:extLst>
                    <a:ext uri="{9D8B030D-6E8A-4147-A177-3AD203B41FA5}">
                      <a16:colId xmlns:a16="http://schemas.microsoft.com/office/drawing/2014/main" val="3921564061"/>
                    </a:ext>
                  </a:extLst>
                </a:gridCol>
                <a:gridCol w="1415615">
                  <a:extLst>
                    <a:ext uri="{9D8B030D-6E8A-4147-A177-3AD203B41FA5}">
                      <a16:colId xmlns:a16="http://schemas.microsoft.com/office/drawing/2014/main" val="2945918004"/>
                    </a:ext>
                  </a:extLst>
                </a:gridCol>
                <a:gridCol w="1466446">
                  <a:extLst>
                    <a:ext uri="{9D8B030D-6E8A-4147-A177-3AD203B41FA5}">
                      <a16:colId xmlns:a16="http://schemas.microsoft.com/office/drawing/2014/main" val="1033382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Satellite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87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Quality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2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740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Ease of deployment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671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Autonomy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8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2650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53FD95A-C13B-489C-9BFF-D9EB80D22EC0}"/>
              </a:ext>
            </a:extLst>
          </p:cNvPr>
          <p:cNvSpPr txBox="1"/>
          <p:nvPr/>
        </p:nvSpPr>
        <p:spPr>
          <a:xfrm>
            <a:off x="7853229" y="4303286"/>
            <a:ext cx="330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2. Comparisons of UAV and satellite images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B02A0FB-5C35-4B84-8A08-0F8BF1C6A859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730750" y="191877"/>
            <a:ext cx="2730500" cy="41453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8D283A-80B8-41D1-919A-4B8B60421F33}"/>
              </a:ext>
            </a:extLst>
          </p:cNvPr>
          <p:cNvSpPr/>
          <p:nvPr/>
        </p:nvSpPr>
        <p:spPr>
          <a:xfrm>
            <a:off x="819762" y="3642525"/>
            <a:ext cx="6096000" cy="166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UAV Imagery: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Higher spatial resolution for detailed analysis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Less affected by atmospheric conditions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More frequent updates and on-demand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98731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0D3B-A723-49C9-805B-57CC980C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730750" y="191877"/>
            <a:ext cx="2730500" cy="41453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8C06D99-3168-4581-A984-749738BEA8EC}"/>
              </a:ext>
            </a:extLst>
          </p:cNvPr>
          <p:cNvSpPr txBox="1">
            <a:spLocks noChangeArrowheads="1"/>
          </p:cNvSpPr>
          <p:nvPr/>
        </p:nvSpPr>
        <p:spPr>
          <a:xfrm>
            <a:off x="769704" y="852035"/>
            <a:ext cx="7677850" cy="7428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 UAV Datasets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D7F8378-A0A4-44BB-8FD4-AAC8D3113A32}"/>
              </a:ext>
            </a:extLst>
          </p:cNvPr>
          <p:cNvSpPr txBox="1">
            <a:spLocks noChangeArrowheads="1"/>
          </p:cNvSpPr>
          <p:nvPr/>
        </p:nvSpPr>
        <p:spPr>
          <a:xfrm>
            <a:off x="264879" y="1766406"/>
            <a:ext cx="4116848" cy="460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intra-class variation</a:t>
            </a:r>
          </a:p>
        </p:txBody>
      </p:sp>
      <p:pic>
        <p:nvPicPr>
          <p:cNvPr id="17" name="Picture 2" descr="https://lh4.googleusercontent.com/oot6hlsJDxseldG8FbXZWAB3_ZPcxHOXjhhVZ6h2oDOhhjCP6rDUljgQrKjTckTXQatbRk2NGKm2PHoWa_Y9QZg84UIJHQBAWONRjURxansP4fMzuC1I9u0z2LMyGcRvzapbW5rr76ih95rJYmdG2_eIFKEJPqEzbMwJ4ZpiR5FNzwWVIaTe3tnwbHkK">
            <a:extLst>
              <a:ext uri="{FF2B5EF4-FFF2-40B4-BE49-F238E27FC236}">
                <a16:creationId xmlns:a16="http://schemas.microsoft.com/office/drawing/2014/main" id="{71CDA5BA-AF25-4B30-A94A-5A7EF3B7A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0128"/>
          <a:stretch/>
        </p:blipFill>
        <p:spPr bwMode="auto">
          <a:xfrm>
            <a:off x="186978" y="2228850"/>
            <a:ext cx="4116848" cy="153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D652F0-C9E6-4E62-BC6A-A6D01F19B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278" y="2226675"/>
            <a:ext cx="3451301" cy="1690273"/>
          </a:xfrm>
          <a:prstGeom prst="rect">
            <a:avLst/>
          </a:prstGeom>
        </p:spPr>
      </p:pic>
      <p:pic>
        <p:nvPicPr>
          <p:cNvPr id="10" name="Picture 2" descr="https://lh4.googleusercontent.com/oot6hlsJDxseldG8FbXZWAB3_ZPcxHOXjhhVZ6h2oDOhhjCP6rDUljgQrKjTckTXQatbRk2NGKm2PHoWa_Y9QZg84UIJHQBAWONRjURxansP4fMzuC1I9u0z2LMyGcRvzapbW5rr76ih95rJYmdG2_eIFKEJPqEzbMwJ4ZpiR5FNzwWVIaTe3tnwbHkK">
            <a:extLst>
              <a:ext uri="{FF2B5EF4-FFF2-40B4-BE49-F238E27FC236}">
                <a16:creationId xmlns:a16="http://schemas.microsoft.com/office/drawing/2014/main" id="{80B27370-6A8D-4453-A52D-BC59B570E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2" b="41785"/>
          <a:stretch/>
        </p:blipFill>
        <p:spPr bwMode="auto">
          <a:xfrm>
            <a:off x="4459628" y="2226675"/>
            <a:ext cx="4116848" cy="153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81B7D2A-1DE4-4269-97EE-5CE5051A0C30}"/>
              </a:ext>
            </a:extLst>
          </p:cNvPr>
          <p:cNvSpPr txBox="1">
            <a:spLocks noChangeArrowheads="1"/>
          </p:cNvSpPr>
          <p:nvPr/>
        </p:nvSpPr>
        <p:spPr>
          <a:xfrm>
            <a:off x="4447634" y="1766406"/>
            <a:ext cx="4116848" cy="54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inter-class dissimilarity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20ABD05-2DBF-4A0E-AF6F-CFA312C4E42D}"/>
              </a:ext>
            </a:extLst>
          </p:cNvPr>
          <p:cNvSpPr txBox="1">
            <a:spLocks noChangeArrowheads="1"/>
          </p:cNvSpPr>
          <p:nvPr/>
        </p:nvSpPr>
        <p:spPr>
          <a:xfrm>
            <a:off x="8720284" y="1766406"/>
            <a:ext cx="3206837" cy="460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Imbalanced data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6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0D3B-A723-49C9-805B-57CC980C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730750" y="191877"/>
            <a:ext cx="2730500" cy="41453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83166D-9EA6-45CD-8EF3-3BE6AFEB0F80}"/>
              </a:ext>
            </a:extLst>
          </p:cNvPr>
          <p:cNvSpPr txBox="1">
            <a:spLocks/>
          </p:cNvSpPr>
          <p:nvPr/>
        </p:nvSpPr>
        <p:spPr>
          <a:xfrm>
            <a:off x="852651" y="856176"/>
            <a:ext cx="10486697" cy="792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 Damaged Building Assessment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07BEB3-F0CB-4514-9EC1-AA8F75FA2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03" y="1859007"/>
            <a:ext cx="6757362" cy="1777985"/>
          </a:xfrm>
        </p:spPr>
        <p:txBody>
          <a:bodyPr/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Ambiguous Classification - the damage type of the dataset confused the AI model (No damage, Minor damage, Major damage, Destroyed)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imbalance – normally the quantities of “Major damage” and “Destroyed” are much less than the others.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9B317-05C3-4D31-A5E3-F3CE8D62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563" y="1898130"/>
            <a:ext cx="1812543" cy="1738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5D0685-9D26-4682-A681-A94E9E129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106" y="1898130"/>
            <a:ext cx="1812542" cy="1780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61C5DE-BC90-4123-9D94-92A408957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563" y="3636992"/>
            <a:ext cx="1818641" cy="1368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F0AC54-5BC3-4500-A6E1-F7AAC3919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203" y="3636992"/>
            <a:ext cx="2541965" cy="13681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63514A-356D-490F-A842-FF1C6522ABA6}"/>
              </a:ext>
            </a:extLst>
          </p:cNvPr>
          <p:cNvSpPr txBox="1"/>
          <p:nvPr/>
        </p:nvSpPr>
        <p:spPr>
          <a:xfrm>
            <a:off x="7825096" y="5061872"/>
            <a:ext cx="3977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3. Every instance from each damage class in our dataset.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4794DC-3650-4829-A57B-086B35BEA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66513"/>
              </p:ext>
            </p:extLst>
          </p:nvPr>
        </p:nvGraphicFramePr>
        <p:xfrm>
          <a:off x="934257" y="3730912"/>
          <a:ext cx="6600018" cy="266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1986">
                  <a:extLst>
                    <a:ext uri="{9D8B030D-6E8A-4147-A177-3AD203B41FA5}">
                      <a16:colId xmlns:a16="http://schemas.microsoft.com/office/drawing/2014/main" val="3639599558"/>
                    </a:ext>
                  </a:extLst>
                </a:gridCol>
                <a:gridCol w="4418032">
                  <a:extLst>
                    <a:ext uri="{9D8B030D-6E8A-4147-A177-3AD203B41FA5}">
                      <a16:colId xmlns:a16="http://schemas.microsoft.com/office/drawing/2014/main" val="354920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Degree of Damage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0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damage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structural damage, habitable without repairs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340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uninhabitable, repairs can be completed in less than 30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0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uninhabitable, extensive repairs required that will take more than 30 days to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3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Destroyed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loss, permanently uninhabitable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52002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608BC74-AB07-4A03-95A1-81709AC8938C}"/>
              </a:ext>
            </a:extLst>
          </p:cNvPr>
          <p:cNvSpPr txBox="1"/>
          <p:nvPr/>
        </p:nvSpPr>
        <p:spPr>
          <a:xfrm>
            <a:off x="2765617" y="6397023"/>
            <a:ext cx="3729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Definitions of four structural losses by FEMA.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0D3B-A723-49C9-805B-57CC980C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CDCE-EF84-4FAE-9C68-7B17ECCAF27C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C8A989-3FB8-4331-99AC-2F0CCF516398}"/>
              </a:ext>
            </a:extLst>
          </p:cNvPr>
          <p:cNvSpPr>
            <a:spLocks noGrp="1" noChangeArrowheads="1"/>
          </p:cNvSpPr>
          <p:nvPr>
            <p:ph type="title" idx="3"/>
          </p:nvPr>
        </p:nvSpPr>
        <p:spPr>
          <a:xfrm>
            <a:off x="4730750" y="191877"/>
            <a:ext cx="2730500" cy="41453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C38FB0-A95D-4720-8B82-FE2A3944B803}"/>
              </a:ext>
            </a:extLst>
          </p:cNvPr>
          <p:cNvSpPr txBox="1">
            <a:spLocks/>
          </p:cNvSpPr>
          <p:nvPr/>
        </p:nvSpPr>
        <p:spPr>
          <a:xfrm>
            <a:off x="818125" y="777116"/>
            <a:ext cx="438252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Motivations of the study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452E6-2FF8-4FB1-9A17-2A847A49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25" y="1666123"/>
            <a:ext cx="10059425" cy="4690227"/>
          </a:xfrm>
        </p:spPr>
        <p:txBody>
          <a:bodyPr>
            <a:normAutofit/>
          </a:bodyPr>
          <a:lstStyle/>
          <a:p>
            <a:r>
              <a:rPr lang="en-US" sz="2400" dirty="0"/>
              <a:t>Enhance disaster response:</a:t>
            </a:r>
          </a:p>
          <a:p>
            <a:pPr lvl="1"/>
            <a:r>
              <a:rPr lang="en-US" sz="2000" dirty="0"/>
              <a:t>Faster and more accurate damage assessment</a:t>
            </a:r>
          </a:p>
          <a:p>
            <a:pPr lvl="1"/>
            <a:r>
              <a:rPr lang="en-US" sz="2000" dirty="0"/>
              <a:t>Prioritize resource allocation and rescue efforts</a:t>
            </a:r>
          </a:p>
          <a:p>
            <a:r>
              <a:rPr lang="en-US" sz="2400" dirty="0"/>
              <a:t>Support recovery planning:</a:t>
            </a:r>
          </a:p>
          <a:p>
            <a:pPr lvl="1"/>
            <a:r>
              <a:rPr lang="en-US" sz="2000" dirty="0"/>
              <a:t>Better understanding of damage patterns</a:t>
            </a:r>
          </a:p>
          <a:p>
            <a:pPr lvl="1"/>
            <a:r>
              <a:rPr lang="en-US" sz="2000" dirty="0"/>
              <a:t>Informed decision-making for rebuilding and infrastructure improvements</a:t>
            </a:r>
          </a:p>
          <a:p>
            <a:r>
              <a:rPr lang="en-US" sz="2400" dirty="0"/>
              <a:t>Advance technology in the field:</a:t>
            </a:r>
          </a:p>
          <a:p>
            <a:pPr lvl="1"/>
            <a:r>
              <a:rPr lang="en-US" sz="2000" dirty="0"/>
              <a:t>Develop and refine state-of-the-art deep learning models</a:t>
            </a:r>
          </a:p>
          <a:p>
            <a:pPr lvl="1"/>
            <a:r>
              <a:rPr lang="en-US" sz="2000" dirty="0"/>
              <a:t>Address challenges and limitations of existing techniques</a:t>
            </a:r>
          </a:p>
          <a:p>
            <a:r>
              <a:rPr lang="en-US" sz="2400" dirty="0"/>
              <a:t>Contribute to disaster preparedness:</a:t>
            </a:r>
          </a:p>
          <a:p>
            <a:pPr lvl="1"/>
            <a:r>
              <a:rPr lang="en-US" sz="2000" dirty="0"/>
              <a:t>Inform policy and planning for future disasters</a:t>
            </a:r>
          </a:p>
          <a:p>
            <a:pPr lvl="1"/>
            <a:r>
              <a:rPr lang="en-US" sz="2000" dirty="0"/>
              <a:t>Strengthen resilience of communities and infrastructure</a:t>
            </a:r>
          </a:p>
          <a:p>
            <a:endParaRPr lang="en-US" sz="2000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46623"/>
      </p:ext>
    </p:extLst>
  </p:cSld>
  <p:clrMapOvr>
    <a:masterClrMapping/>
  </p:clrMapOvr>
</p:sld>
</file>

<file path=ppt/theme/theme1.xml><?xml version="1.0" encoding="utf-8"?>
<a:theme xmlns:a="http://schemas.openxmlformats.org/drawingml/2006/main" name="LEON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ON">
      <a:majorFont>
        <a:latin typeface="Times New Roman"/>
        <a:ea typeface="KaiTi"/>
        <a:cs typeface=""/>
      </a:majorFont>
      <a:minorFont>
        <a:latin typeface="Times New Roman"/>
        <a:ea typeface="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ON_theme" id="{BED22099-25E5-48EF-8359-0D1DE785F7C3}" vid="{1D655CF2-3E6F-427F-BC30-D6E9AB852A6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6516</TotalTime>
  <Words>4578</Words>
  <Application>Microsoft Office PowerPoint</Application>
  <PresentationFormat>Widescreen</PresentationFormat>
  <Paragraphs>602</Paragraphs>
  <Slides>46</Slides>
  <Notes>39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KaiTi</vt:lpstr>
      <vt:lpstr>微软雅黑</vt:lpstr>
      <vt:lpstr>STKaiti</vt:lpstr>
      <vt:lpstr>Microsoft JhengHei</vt:lpstr>
      <vt:lpstr>新細明體</vt:lpstr>
      <vt:lpstr>Arial</vt:lpstr>
      <vt:lpstr>Arial</vt:lpstr>
      <vt:lpstr>Calibri</vt:lpstr>
      <vt:lpstr>Times New Roman</vt:lpstr>
      <vt:lpstr>LEON_theme</vt:lpstr>
      <vt:lpstr>Worksheet</vt:lpstr>
      <vt:lpstr>A Stacking Ensemble Deep Learning Approach for Post-Disaster Building Assessment using UAV Imagery </vt:lpstr>
      <vt:lpstr>Outline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Research Methodology</vt:lpstr>
      <vt:lpstr>Methodology</vt:lpstr>
      <vt:lpstr>Methodology</vt:lpstr>
      <vt:lpstr>Mobilenet</vt:lpstr>
      <vt:lpstr>One-stage &amp; Two-stage detector</vt:lpstr>
      <vt:lpstr>Methodology</vt:lpstr>
      <vt:lpstr>Methodology</vt:lpstr>
      <vt:lpstr>Goal: We wish to enhance the classification between minor damage and major damage</vt:lpstr>
      <vt:lpstr>PowerPoint Presentation</vt:lpstr>
      <vt:lpstr>Data</vt:lpstr>
      <vt:lpstr>Data</vt:lpstr>
      <vt:lpstr>Data</vt:lpstr>
      <vt:lpstr>Training Data</vt:lpstr>
      <vt:lpstr>Training Data</vt:lpstr>
      <vt:lpstr>Training Data</vt:lpstr>
      <vt:lpstr>Results</vt:lpstr>
      <vt:lpstr>YOLOv5 vs. Stacking Ensemble on test dataset</vt:lpstr>
      <vt:lpstr>Results</vt:lpstr>
      <vt:lpstr>Future Work</vt:lpstr>
      <vt:lpstr>Future Work</vt:lpstr>
      <vt:lpstr>Conclusion</vt:lpstr>
      <vt:lpstr>Conclusion</vt:lpstr>
      <vt:lpstr>References</vt:lpstr>
      <vt:lpstr>Q &amp; A  Thank you for your attention.</vt:lpstr>
      <vt:lpstr>Background</vt:lpstr>
      <vt:lpstr>Stacking Ensemble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林飛彤</dc:creator>
  <cp:lastModifiedBy>Windows User</cp:lastModifiedBy>
  <cp:revision>151</cp:revision>
  <dcterms:created xsi:type="dcterms:W3CDTF">2022-03-01T03:09:54Z</dcterms:created>
  <dcterms:modified xsi:type="dcterms:W3CDTF">2023-03-29T05:37:26Z</dcterms:modified>
</cp:coreProperties>
</file>