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14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66" r:id="rId6"/>
    <p:sldId id="329" r:id="rId7"/>
    <p:sldId id="326" r:id="rId8"/>
    <p:sldId id="261" r:id="rId9"/>
    <p:sldId id="262" r:id="rId10"/>
    <p:sldId id="264" r:id="rId11"/>
    <p:sldId id="267" r:id="rId12"/>
    <p:sldId id="296" r:id="rId13"/>
    <p:sldId id="351" r:id="rId14"/>
    <p:sldId id="277" r:id="rId15"/>
    <p:sldId id="331" r:id="rId16"/>
    <p:sldId id="332" r:id="rId17"/>
    <p:sldId id="288" r:id="rId18"/>
    <p:sldId id="336" r:id="rId19"/>
    <p:sldId id="278" r:id="rId20"/>
    <p:sldId id="281" r:id="rId21"/>
    <p:sldId id="353" r:id="rId22"/>
    <p:sldId id="352" r:id="rId23"/>
    <p:sldId id="282" r:id="rId24"/>
    <p:sldId id="374" r:id="rId25"/>
    <p:sldId id="375" r:id="rId26"/>
    <p:sldId id="350" r:id="rId27"/>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50.xml"/><Relationship Id="rId32" Type="http://schemas.openxmlformats.org/officeDocument/2006/relationships/customXml" Target="../customXml/item1.xml"/><Relationship Id="rId31" Type="http://schemas.openxmlformats.org/officeDocument/2006/relationships/customXmlProps" Target="../customXml/itemProps149.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sz="4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latin typeface="Times New Roman" panose="02020603050405020304" charset="0"/>
                <a:cs typeface="Times New Roman" panose="02020603050405020304" charset="0"/>
                <a:sym typeface="+mn-ea"/>
              </a:rPr>
              <a:t>The following is </a:t>
            </a:r>
            <a:r>
              <a:rPr lang="en-US" b="1">
                <a:latin typeface="Times New Roman" panose="02020603050405020304" charset="0"/>
                <a:cs typeface="Times New Roman" panose="02020603050405020304" charset="0"/>
                <a:sym typeface="+mn-ea"/>
              </a:rPr>
              <a:t> </a:t>
            </a:r>
            <a:r>
              <a:rPr b="1">
                <a:latin typeface="Times New Roman" panose="02020603050405020304" charset="0"/>
                <a:cs typeface="Times New Roman" panose="02020603050405020304" charset="0"/>
                <a:sym typeface="+mn-ea"/>
              </a:rPr>
              <a:t>Principles for </a:t>
            </a:r>
            <a:r>
              <a:rPr lang="en-US" b="1">
                <a:latin typeface="Times New Roman" panose="02020603050405020304" charset="0"/>
                <a:cs typeface="Times New Roman" panose="02020603050405020304" charset="0"/>
                <a:sym typeface="+mn-ea"/>
              </a:rPr>
              <a:t>f</a:t>
            </a:r>
            <a:r>
              <a:rPr b="1">
                <a:latin typeface="Times New Roman" panose="02020603050405020304" charset="0"/>
                <a:cs typeface="Times New Roman" panose="02020603050405020304" charset="0"/>
                <a:sym typeface="+mn-ea"/>
              </a:rPr>
              <a:t>ield </a:t>
            </a:r>
            <a:r>
              <a:rPr lang="en-US" b="1">
                <a:latin typeface="Times New Roman" panose="02020603050405020304" charset="0"/>
                <a:cs typeface="Times New Roman" panose="02020603050405020304" charset="0"/>
                <a:sym typeface="+mn-ea"/>
              </a:rPr>
              <a:t>i</a:t>
            </a:r>
            <a:r>
              <a:rPr b="1">
                <a:latin typeface="Times New Roman" panose="02020603050405020304" charset="0"/>
                <a:cs typeface="Times New Roman" panose="02020603050405020304" charset="0"/>
                <a:sym typeface="+mn-ea"/>
              </a:rPr>
              <a:t>nvestigation</a:t>
            </a:r>
            <a:r>
              <a:rPr lang="en-US" b="1">
                <a:latin typeface="Times New Roman" panose="02020603050405020304" charset="0"/>
                <a:cs typeface="Times New Roman" panose="02020603050405020304" charset="0"/>
                <a:sym typeface="+mn-ea"/>
              </a:rPr>
              <a:t>  as follows</a:t>
            </a:r>
            <a:endParaRPr b="1">
              <a:solidFill>
                <a:schemeClr val="tx1"/>
              </a:solidFill>
              <a:latin typeface="Times New Roman" panose="02020603050405020304" charset="0"/>
              <a:cs typeface="Times New Roman" panose="02020603050405020304" charset="0"/>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highlight>
                  <a:srgbClr val="00FF00"/>
                </a:highlight>
              </a:rPr>
              <a:t>As we can see from this Picture: The Hydrologic model divded into Empirical models and distributed</a:t>
            </a:r>
            <a:r>
              <a:rPr lang="zh-CN" altLang="en-US">
                <a:highlight>
                  <a:srgbClr val="00FF00"/>
                </a:highlight>
              </a:rPr>
              <a:t>（</a:t>
            </a:r>
            <a:r>
              <a:rPr lang="en-US" altLang="zh-CN">
                <a:highlight>
                  <a:srgbClr val="00FF00"/>
                </a:highlight>
              </a:rPr>
              <a:t>dis </a:t>
            </a:r>
            <a:r>
              <a:rPr lang="zh-CN" altLang="en-US">
                <a:highlight>
                  <a:srgbClr val="00FF00"/>
                </a:highlight>
              </a:rPr>
              <a:t>吹</a:t>
            </a:r>
            <a:r>
              <a:rPr lang="en-US" altLang="zh-CN">
                <a:highlight>
                  <a:srgbClr val="00FF00"/>
                </a:highlight>
              </a:rPr>
              <a:t>pu </a:t>
            </a:r>
            <a:r>
              <a:rPr lang="zh-CN" altLang="en-US">
                <a:highlight>
                  <a:srgbClr val="00FF00"/>
                </a:highlight>
              </a:rPr>
              <a:t>踢的）</a:t>
            </a:r>
            <a:r>
              <a:rPr lang="en-US" altLang="zh-CN">
                <a:highlight>
                  <a:srgbClr val="00FF00"/>
                </a:highlight>
              </a:rPr>
              <a:t> model </a:t>
            </a:r>
            <a:endParaRPr lang="en-US" altLang="zh-CN">
              <a:highlight>
                <a:srgbClr val="00FF00"/>
              </a:highlight>
            </a:endParaRPr>
          </a:p>
          <a:p>
            <a:endParaRPr lang="en-US" altLang="zh-CN"/>
          </a:p>
          <a:p>
            <a:r>
              <a:rPr lang="en-US" altLang="zh-CN"/>
              <a:t>It should be noted that:When using this model , Precipitation, runoff and sediment yield data require accurate data.</a:t>
            </a:r>
            <a:endParaRPr lang="en-US" altLang="zh-CN"/>
          </a:p>
          <a:p>
            <a:endParaRPr lang="en-US" altLang="zh-CN"/>
          </a:p>
          <a:p>
            <a:r>
              <a:rPr lang="en-US" altLang="zh-CN">
                <a:highlight>
                  <a:srgbClr val="00FF00"/>
                </a:highlight>
              </a:rPr>
              <a:t>In addition, the </a:t>
            </a:r>
            <a:r>
              <a:rPr lang="en-US" altLang="zh-CN">
                <a:highlight>
                  <a:srgbClr val="00FF00"/>
                </a:highlight>
                <a:sym typeface="+mn-ea"/>
              </a:rPr>
              <a:t>distributed model  divded into 2 parts, </a:t>
            </a:r>
            <a:r>
              <a:rPr lang="en-US" altLang="zh-CN">
                <a:highlight>
                  <a:srgbClr val="00FF00"/>
                </a:highlight>
                <a:sym typeface="+mn-ea"/>
              </a:rPr>
              <a:t>from OUT OF chian  and  from CHina</a:t>
            </a:r>
            <a:endParaRPr lang="en-US" altLang="zh-CN">
              <a:highlight>
                <a:srgbClr val="00FF00"/>
              </a:highlight>
              <a:sym typeface="+mn-ea"/>
            </a:endParaRPr>
          </a:p>
          <a:p>
            <a:endParaRPr lang="en-US" altLang="zh-CN">
              <a:sym typeface="+mn-ea"/>
            </a:endParaRPr>
          </a:p>
          <a:p>
            <a:r>
              <a:rPr lang="zh-CN" altLang="en-US">
                <a:solidFill>
                  <a:srgbClr val="FF0000"/>
                </a:solidFill>
                <a:highlight>
                  <a:srgbClr val="00FF00"/>
                </a:highlight>
                <a:latin typeface="Times New Roman" panose="02020603050405020304" charset="0"/>
                <a:cs typeface="Times New Roman" panose="02020603050405020304" charset="0"/>
                <a:sym typeface="+mn-ea"/>
              </a:rPr>
              <a:t>When applying hydrological model, the basic principle of the model and whether the model has universal adaptability</a:t>
            </a:r>
            <a:r>
              <a:rPr lang="en-US" altLang="zh-CN">
                <a:solidFill>
                  <a:srgbClr val="FF0000"/>
                </a:solidFill>
                <a:highlight>
                  <a:srgbClr val="00FF00"/>
                </a:highlight>
                <a:latin typeface="Times New Roman" panose="02020603050405020304" charset="0"/>
                <a:cs typeface="Times New Roman" panose="02020603050405020304" charset="0"/>
                <a:sym typeface="+mn-ea"/>
              </a:rPr>
              <a:t>(</a:t>
            </a:r>
            <a:r>
              <a:rPr lang="zh-CN" altLang="en-US">
                <a:solidFill>
                  <a:srgbClr val="FF0000"/>
                </a:solidFill>
                <a:highlight>
                  <a:srgbClr val="00FF00"/>
                </a:highlight>
                <a:latin typeface="Times New Roman" panose="02020603050405020304" charset="0"/>
                <a:cs typeface="Times New Roman" panose="02020603050405020304" charset="0"/>
                <a:sym typeface="+mn-ea"/>
              </a:rPr>
              <a:t>鹅带波</a:t>
            </a:r>
            <a:r>
              <a:rPr lang="en-US" altLang="zh-CN">
                <a:solidFill>
                  <a:srgbClr val="FF0000"/>
                </a:solidFill>
                <a:highlight>
                  <a:srgbClr val="00FF00"/>
                </a:highlight>
                <a:latin typeface="Times New Roman" panose="02020603050405020304" charset="0"/>
                <a:cs typeface="Times New Roman" panose="02020603050405020304" charset="0"/>
                <a:sym typeface="+mn-ea"/>
              </a:rPr>
              <a:t> </a:t>
            </a:r>
            <a:r>
              <a:rPr lang="zh-CN" altLang="en-US">
                <a:solidFill>
                  <a:srgbClr val="FF0000"/>
                </a:solidFill>
                <a:highlight>
                  <a:srgbClr val="00FF00"/>
                </a:highlight>
                <a:latin typeface="Times New Roman" panose="02020603050405020304" charset="0"/>
                <a:cs typeface="Times New Roman" panose="02020603050405020304" charset="0"/>
                <a:sym typeface="+mn-ea"/>
              </a:rPr>
              <a:t>鹅比例</a:t>
            </a:r>
            <a:r>
              <a:rPr lang="en-US" altLang="zh-CN">
                <a:solidFill>
                  <a:srgbClr val="FF0000"/>
                </a:solidFill>
                <a:highlight>
                  <a:srgbClr val="00FF00"/>
                </a:highlight>
                <a:latin typeface="Times New Roman" panose="02020603050405020304" charset="0"/>
                <a:cs typeface="Times New Roman" panose="02020603050405020304" charset="0"/>
                <a:sym typeface="+mn-ea"/>
              </a:rPr>
              <a:t>T)</a:t>
            </a:r>
            <a:r>
              <a:rPr lang="zh-CN" altLang="en-US">
                <a:solidFill>
                  <a:srgbClr val="FF0000"/>
                </a:solidFill>
                <a:highlight>
                  <a:srgbClr val="00FF00"/>
                </a:highlight>
                <a:latin typeface="Times New Roman" panose="02020603050405020304" charset="0"/>
                <a:cs typeface="Times New Roman" panose="02020603050405020304" charset="0"/>
                <a:sym typeface="+mn-ea"/>
              </a:rPr>
              <a:t> should be clear</a:t>
            </a:r>
            <a:endParaRPr lang="zh-CN" altLang="en-US">
              <a:solidFill>
                <a:srgbClr val="FF0000"/>
              </a:solidFill>
              <a:highlight>
                <a:srgbClr val="00FF00"/>
              </a:highlight>
              <a:latin typeface="Times New Roman" panose="02020603050405020304" charset="0"/>
              <a:cs typeface="Times New Roman" panose="02020603050405020304" charset="0"/>
            </a:endParaRPr>
          </a:p>
          <a:p>
            <a:endParaRPr lang="en-US" altLang="zh-CN"/>
          </a:p>
          <a:p>
            <a:r>
              <a:rPr lang="en-US" altLang="zh-CN"/>
              <a:t> </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Here is </a:t>
            </a:r>
            <a:r>
              <a:rPr lang="zh-CN" altLang="en-US">
                <a:sym typeface="+mn-ea"/>
              </a:rPr>
              <a:t>the definition </a:t>
            </a:r>
            <a:r>
              <a:rPr lang="en-US" altLang="zh-CN"/>
              <a:t>and characristic of model experiments.</a:t>
            </a:r>
            <a:endParaRPr lang="en-US" altLang="zh-CN"/>
          </a:p>
          <a:p>
            <a:endParaRPr lang="en-US" altLang="zh-CN"/>
          </a:p>
          <a:p>
            <a:pPr algn="l"/>
            <a:r>
              <a:rPr lang="en-US" altLang="zh-CN">
                <a:solidFill>
                  <a:schemeClr val="bg1"/>
                </a:solidFill>
                <a:latin typeface="Times New Roman" panose="02020603050405020304" charset="0"/>
                <a:cs typeface="Times New Roman" panose="02020603050405020304" charset="0"/>
                <a:sym typeface="+mn-ea"/>
              </a:rPr>
              <a:t>T</a:t>
            </a:r>
            <a:r>
              <a:rPr lang="zh-CN" altLang="en-US">
                <a:solidFill>
                  <a:schemeClr val="bg1"/>
                </a:solidFill>
                <a:latin typeface="Times New Roman" panose="02020603050405020304" charset="0"/>
                <a:cs typeface="Times New Roman" panose="02020603050405020304" charset="0"/>
                <a:sym typeface="+mn-ea"/>
              </a:rPr>
              <a:t>he model experiment may be conducted in the laboratory far away from the study</a:t>
            </a:r>
            <a:r>
              <a:rPr lang="en-US" altLang="zh-CN">
                <a:solidFill>
                  <a:schemeClr val="bg1"/>
                </a:solidFill>
                <a:latin typeface="Times New Roman" panose="02020603050405020304" charset="0"/>
                <a:cs typeface="Times New Roman" panose="02020603050405020304" charset="0"/>
                <a:sym typeface="+mn-ea"/>
              </a:rPr>
              <a:t> </a:t>
            </a:r>
            <a:r>
              <a:rPr lang="zh-CN" altLang="en-US">
                <a:solidFill>
                  <a:schemeClr val="bg1"/>
                </a:solidFill>
                <a:latin typeface="Times New Roman" panose="02020603050405020304" charset="0"/>
                <a:cs typeface="Times New Roman" panose="02020603050405020304" charset="0"/>
                <a:sym typeface="+mn-ea"/>
              </a:rPr>
              <a:t>area, and the experimental  may be freely designed if needed.</a:t>
            </a:r>
            <a:r>
              <a:rPr lang="en-US" altLang="zh-CN">
                <a:solidFill>
                  <a:schemeClr val="bg1"/>
                </a:solidFill>
                <a:latin typeface="Times New Roman" panose="02020603050405020304" charset="0"/>
                <a:cs typeface="Times New Roman" panose="02020603050405020304" charset="0"/>
                <a:sym typeface="+mn-ea"/>
              </a:rPr>
              <a:t> </a:t>
            </a:r>
            <a:endParaRPr lang="en-US" altLang="zh-CN">
              <a:solidFill>
                <a:schemeClr val="bg1"/>
              </a:solidFill>
              <a:latin typeface="Times New Roman" panose="02020603050405020304" charset="0"/>
              <a:cs typeface="Times New Roman" panose="02020603050405020304" charset="0"/>
            </a:endParaRPr>
          </a:p>
          <a:p>
            <a:pPr algn="l"/>
            <a:endParaRPr lang="en-US" altLang="zh-CN">
              <a:solidFill>
                <a:schemeClr val="bg1"/>
              </a:solidFill>
              <a:latin typeface="Times New Roman" panose="02020603050405020304" charset="0"/>
              <a:cs typeface="Times New Roman" panose="02020603050405020304" charset="0"/>
            </a:endParaRPr>
          </a:p>
          <a:p>
            <a:pPr algn="just" fontAlgn="auto"/>
            <a:r>
              <a:rPr lang="en-US" altLang="zh-CN">
                <a:solidFill>
                  <a:schemeClr val="bg1"/>
                </a:solidFill>
                <a:latin typeface="Times New Roman" panose="02020603050405020304" charset="0"/>
                <a:cs typeface="Times New Roman" panose="02020603050405020304" charset="0"/>
                <a:sym typeface="+mn-ea"/>
              </a:rPr>
              <a:t>The model experiment is recommended as an important supplement of the field experiment and some advantages of the experiment in the laboratory cannot be substituted with field experiments.</a:t>
            </a:r>
            <a:endParaRPr lang="en-US" altLang="zh-CN">
              <a:solidFill>
                <a:schemeClr val="bg1"/>
              </a:solidFill>
              <a:latin typeface="Times New Roman" panose="02020603050405020304" charset="0"/>
              <a:cs typeface="Times New Roman" panose="02020603050405020304" charset="0"/>
            </a:endParaRPr>
          </a:p>
          <a:p>
            <a:endParaRPr lang="en-US" altLang="zh-CN"/>
          </a:p>
          <a:p>
            <a:r>
              <a:rPr lang="en-US" altLang="zh-CN"/>
              <a:t>IT’s   worth that  </a:t>
            </a:r>
            <a:r>
              <a:rPr>
                <a:solidFill>
                  <a:srgbClr val="FF0000"/>
                </a:solidFill>
                <a:latin typeface="Times New Roman" panose="02020603050405020304" charset="0"/>
                <a:cs typeface="Times New Roman" panose="02020603050405020304" charset="0"/>
                <a:sym typeface="+mn-ea"/>
              </a:rPr>
              <a:t>The researchers should consider the similarity of the  effect while</a:t>
            </a:r>
            <a:r>
              <a:rPr lang="en-US">
                <a:solidFill>
                  <a:srgbClr val="FF0000"/>
                </a:solidFill>
                <a:latin typeface="Times New Roman" panose="02020603050405020304" charset="0"/>
                <a:cs typeface="Times New Roman" panose="02020603050405020304" charset="0"/>
                <a:sym typeface="+mn-ea"/>
              </a:rPr>
              <a:t> </a:t>
            </a:r>
            <a:r>
              <a:rPr>
                <a:solidFill>
                  <a:srgbClr val="FF0000"/>
                </a:solidFill>
                <a:latin typeface="Times New Roman" panose="02020603050405020304" charset="0"/>
                <a:cs typeface="Times New Roman" panose="02020603050405020304" charset="0"/>
                <a:sym typeface="+mn-ea"/>
              </a:rPr>
              <a:t>designing the downscaled model experiment for soil conservation</a:t>
            </a:r>
            <a:endParaRPr>
              <a:solidFill>
                <a:srgbClr val="FF0000"/>
              </a:solidFill>
              <a:latin typeface="Times New Roman" panose="02020603050405020304" charset="0"/>
              <a:cs typeface="Times New Roman" panose="02020603050405020304" charset="0"/>
            </a:endParaRPr>
          </a:p>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b="1">
                <a:latin typeface="Times New Roman" panose="02020603050405020304" charset="0"/>
                <a:cs typeface="Times New Roman" panose="02020603050405020304" charset="0"/>
                <a:sym typeface="+mn-ea"/>
              </a:rPr>
              <a:t>The c</a:t>
            </a:r>
            <a:r>
              <a:rPr b="1">
                <a:latin typeface="Times New Roman" panose="02020603050405020304" charset="0"/>
                <a:cs typeface="Times New Roman" panose="02020603050405020304" charset="0"/>
                <a:sym typeface="+mn-ea"/>
              </a:rPr>
              <a:t>lassification</a:t>
            </a:r>
            <a:r>
              <a:rPr lang="en-US" altLang="zh-CN" b="1">
                <a:latin typeface="Times New Roman" panose="02020603050405020304" charset="0"/>
                <a:cs typeface="Times New Roman" panose="02020603050405020304" charset="0"/>
                <a:sym typeface="+mn-ea"/>
              </a:rPr>
              <a:t>(K</a:t>
            </a:r>
            <a:r>
              <a:rPr lang="zh-CN" altLang="en-US" b="1">
                <a:latin typeface="Times New Roman" panose="02020603050405020304" charset="0"/>
                <a:cs typeface="Times New Roman" panose="02020603050405020304" charset="0"/>
                <a:sym typeface="+mn-ea"/>
              </a:rPr>
              <a:t>赖</a:t>
            </a:r>
            <a:r>
              <a:rPr lang="en-US" altLang="zh-CN" b="1">
                <a:latin typeface="Times New Roman" panose="02020603050405020304" charset="0"/>
                <a:cs typeface="Times New Roman" panose="02020603050405020304" charset="0"/>
                <a:sym typeface="+mn-ea"/>
              </a:rPr>
              <a:t>C   </a:t>
            </a:r>
            <a:r>
              <a:rPr lang="zh-CN" altLang="en-US" b="1">
                <a:latin typeface="Times New Roman" panose="02020603050405020304" charset="0"/>
                <a:cs typeface="Times New Roman" panose="02020603050405020304" charset="0"/>
                <a:sym typeface="+mn-ea"/>
              </a:rPr>
              <a:t>飞</a:t>
            </a:r>
            <a:r>
              <a:rPr lang="en-US" altLang="zh-CN" b="1">
                <a:latin typeface="Times New Roman" panose="02020603050405020304" charset="0"/>
                <a:cs typeface="Times New Roman" panose="02020603050405020304" charset="0"/>
                <a:sym typeface="+mn-ea"/>
              </a:rPr>
              <a:t>kei </a:t>
            </a:r>
            <a:r>
              <a:rPr lang="zh-CN" altLang="en-US" b="1">
                <a:latin typeface="Times New Roman" panose="02020603050405020304" charset="0"/>
                <a:cs typeface="Times New Roman" panose="02020603050405020304" charset="0"/>
                <a:sym typeface="+mn-ea"/>
              </a:rPr>
              <a:t>森）</a:t>
            </a:r>
            <a:r>
              <a:rPr b="1">
                <a:latin typeface="Times New Roman" panose="02020603050405020304" charset="0"/>
                <a:cs typeface="Times New Roman" panose="02020603050405020304" charset="0"/>
                <a:sym typeface="+mn-ea"/>
              </a:rPr>
              <a:t> of </a:t>
            </a:r>
            <a:r>
              <a:rPr lang="en-US" b="1">
                <a:latin typeface="Times New Roman" panose="02020603050405020304" charset="0"/>
                <a:cs typeface="Times New Roman" panose="02020603050405020304" charset="0"/>
                <a:sym typeface="+mn-ea"/>
              </a:rPr>
              <a:t>laboratoty</a:t>
            </a:r>
            <a:r>
              <a:rPr b="1">
                <a:latin typeface="Times New Roman" panose="02020603050405020304" charset="0"/>
                <a:cs typeface="Times New Roman" panose="02020603050405020304" charset="0"/>
                <a:sym typeface="+mn-ea"/>
              </a:rPr>
              <a:t> experiments</a:t>
            </a:r>
            <a:r>
              <a:rPr lang="en-US" b="1">
                <a:latin typeface="Times New Roman" panose="02020603050405020304" charset="0"/>
                <a:cs typeface="Times New Roman" panose="02020603050405020304" charset="0"/>
                <a:sym typeface="+mn-ea"/>
              </a:rPr>
              <a:t> is   field experiments and Model experoments.        I</a:t>
            </a:r>
            <a:r>
              <a:rPr lang="en-US" b="1">
                <a:latin typeface="Times New Roman" panose="02020603050405020304" charset="0"/>
                <a:cs typeface="Times New Roman" panose="02020603050405020304" charset="0"/>
                <a:sym typeface="+mn-ea"/>
              </a:rPr>
              <a:t>n addition,   the  </a:t>
            </a:r>
            <a:r>
              <a:rPr>
                <a:latin typeface="Times New Roman" panose="02020603050405020304" charset="0"/>
                <a:cs typeface="Times New Roman" panose="02020603050405020304" charset="0"/>
                <a:sym typeface="+mn-ea"/>
              </a:rPr>
              <a:t>Model experiments include the full-scale model experiments and</a:t>
            </a:r>
            <a:r>
              <a:rPr lang="en-US">
                <a:latin typeface="Times New Roman" panose="02020603050405020304" charset="0"/>
                <a:cs typeface="Times New Roman" panose="02020603050405020304" charset="0"/>
                <a:sym typeface="+mn-ea"/>
              </a:rPr>
              <a:t> </a:t>
            </a:r>
            <a:r>
              <a:rPr>
                <a:latin typeface="Times New Roman" panose="02020603050405020304" charset="0"/>
                <a:cs typeface="Times New Roman" panose="02020603050405020304" charset="0"/>
                <a:sym typeface="+mn-ea"/>
              </a:rPr>
              <a:t>variational-scale models</a:t>
            </a:r>
            <a:endParaRPr>
              <a:latin typeface="Times New Roman" panose="02020603050405020304" charset="0"/>
              <a:cs typeface="Times New Roman" panose="02020603050405020304" charset="0"/>
              <a:sym typeface="+mn-ea"/>
            </a:endParaRPr>
          </a:p>
          <a:p>
            <a:r>
              <a:rPr lang="en-US">
                <a:latin typeface="Times New Roman" panose="02020603050405020304" charset="0"/>
                <a:cs typeface="Times New Roman" panose="02020603050405020304" charset="0"/>
                <a:sym typeface="+mn-ea"/>
              </a:rPr>
              <a:t>the vartional-scale models divided into natural model</a:t>
            </a:r>
            <a:r>
              <a:rPr lang="zh-CN" altLang="en-US">
                <a:latin typeface="Times New Roman" panose="02020603050405020304" charset="0"/>
                <a:cs typeface="Times New Roman" panose="02020603050405020304" charset="0"/>
                <a:sym typeface="+mn-ea"/>
              </a:rPr>
              <a:t>、</a:t>
            </a:r>
            <a:r>
              <a:rPr lang="en-US">
                <a:latin typeface="Times New Roman" panose="02020603050405020304" charset="0"/>
                <a:cs typeface="Times New Roman" panose="02020603050405020304" charset="0"/>
                <a:sym typeface="+mn-ea"/>
              </a:rPr>
              <a:t> respones model </a:t>
            </a:r>
            <a:r>
              <a:rPr lang="zh-CN" altLang="en-US">
                <a:latin typeface="Times New Roman" panose="02020603050405020304" charset="0"/>
                <a:cs typeface="Times New Roman" panose="02020603050405020304" charset="0"/>
                <a:sym typeface="+mn-ea"/>
              </a:rPr>
              <a:t>、</a:t>
            </a:r>
            <a:r>
              <a:rPr lang="en-US">
                <a:latin typeface="Times New Roman" panose="02020603050405020304" charset="0"/>
                <a:cs typeface="Times New Roman" panose="02020603050405020304" charset="0"/>
                <a:sym typeface="+mn-ea"/>
              </a:rPr>
              <a:t>and so on </a:t>
            </a:r>
            <a:endParaRPr lang="en-US">
              <a:latin typeface="Times New Roman" panose="02020603050405020304" charset="0"/>
              <a:cs typeface="Times New Roman" panose="02020603050405020304" charset="0"/>
            </a:endParaRPr>
          </a:p>
          <a:p>
            <a:endParaRPr>
              <a:latin typeface="Times New Roman" panose="02020603050405020304" charset="0"/>
              <a:cs typeface="Times New Roman" panose="02020603050405020304" charset="0"/>
            </a:endParaRPr>
          </a:p>
          <a:p>
            <a:endParaRPr>
              <a:latin typeface="Times New Roman" panose="02020603050405020304" charset="0"/>
              <a:cs typeface="Times New Roman" panose="02020603050405020304" charset="0"/>
            </a:endParaRPr>
          </a:p>
          <a:p>
            <a:endParaRPr lang="en-US" b="1">
              <a:latin typeface="Times New Roman" panose="02020603050405020304" charset="0"/>
              <a:cs typeface="Times New Roman" panose="02020603050405020304" charset="0"/>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Here is the </a:t>
            </a:r>
            <a:r>
              <a:rPr lang="zh-CN" altLang="en-US" b="1">
                <a:latin typeface="Times New Roman" panose="02020603050405020304" charset="0"/>
                <a:cs typeface="Times New Roman" panose="02020603050405020304" charset="0"/>
                <a:sym typeface="+mn-ea"/>
              </a:rPr>
              <a:t>Definition</a:t>
            </a:r>
            <a:r>
              <a:rPr lang="en-US" altLang="zh-CN">
                <a:latin typeface="Times New Roman" panose="02020603050405020304" charset="0"/>
                <a:cs typeface="Times New Roman" panose="02020603050405020304" charset="0"/>
                <a:sym typeface="+mn-ea"/>
              </a:rPr>
              <a:t> of </a:t>
            </a:r>
            <a:r>
              <a:rPr lang="en-US" altLang="zh-CN">
                <a:solidFill>
                  <a:srgbClr val="1D41D5"/>
                </a:solidFill>
                <a:latin typeface="Times New Roman" panose="02020603050405020304" charset="0"/>
                <a:cs typeface="Times New Roman" panose="02020603050405020304" charset="0"/>
                <a:sym typeface="+mn-ea"/>
              </a:rPr>
              <a:t>Field Experiments</a:t>
            </a:r>
            <a:endParaRPr lang="en-US" altLang="zh-CN">
              <a:solidFill>
                <a:srgbClr val="1D41D5"/>
              </a:solidFill>
              <a:latin typeface="Times New Roman" panose="02020603050405020304" charset="0"/>
              <a:cs typeface="Times New Roman" panose="02020603050405020304" charset="0"/>
              <a:sym typeface="+mn-ea"/>
            </a:endParaRPr>
          </a:p>
          <a:p>
            <a:endParaRPr lang="zh-CN" altLang="en-US"/>
          </a:p>
          <a:p>
            <a:r>
              <a:rPr lang="en-US" altLang="zh-CN"/>
              <a:t>AND THE </a:t>
            </a:r>
            <a:r>
              <a:rPr lang="zh-CN" altLang="en-US" b="1">
                <a:latin typeface="Times New Roman" panose="02020603050405020304" charset="0"/>
                <a:cs typeface="Times New Roman" panose="02020603050405020304" charset="0"/>
                <a:sym typeface="+mn-ea"/>
              </a:rPr>
              <a:t>Advantages</a:t>
            </a:r>
            <a:r>
              <a:rPr lang="en-US" altLang="zh-CN" b="1">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of </a:t>
            </a:r>
            <a:r>
              <a:rPr lang="en-US" altLang="zh-CN">
                <a:solidFill>
                  <a:srgbClr val="1D41D5"/>
                </a:solidFill>
                <a:latin typeface="Times New Roman" panose="02020603050405020304" charset="0"/>
                <a:cs typeface="Times New Roman" panose="02020603050405020304" charset="0"/>
                <a:sym typeface="+mn-ea"/>
              </a:rPr>
              <a:t>Field Experiments IS     </a:t>
            </a:r>
            <a:r>
              <a:rPr lang="zh-CN" altLang="en-US">
                <a:latin typeface="Times New Roman" panose="02020603050405020304" charset="0"/>
                <a:cs typeface="Times New Roman" panose="02020603050405020304" charset="0"/>
                <a:sym typeface="+mn-ea"/>
              </a:rPr>
              <a:t>Since the </a:t>
            </a:r>
            <a:r>
              <a:rPr>
                <a:latin typeface="Times New Roman" panose="02020603050405020304" charset="0"/>
                <a:cs typeface="Times New Roman" panose="02020603050405020304" charset="0"/>
                <a:sym typeface="+mn-ea"/>
              </a:rPr>
              <a:t>field investigation</a:t>
            </a:r>
            <a:r>
              <a:rPr lang="en-US">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does not need to reshape the underlying surface topography, that is, the underlying surface has no scale and specificity of erosion materials, so it is easy to simulate and observe the complex soil and water loss site.</a:t>
            </a:r>
            <a:endParaRPr lang="en-US" altLang="zh-CN" b="1">
              <a:latin typeface="Times New Roman" panose="02020603050405020304" charset="0"/>
              <a:cs typeface="Times New Roman" panose="02020603050405020304" charset="0"/>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Of course, the </a:t>
            </a:r>
            <a:r>
              <a:rPr lang="en-US" altLang="zh-CN">
                <a:solidFill>
                  <a:srgbClr val="1D41D5"/>
                </a:solidFill>
                <a:latin typeface="Times New Roman" panose="02020603050405020304" charset="0"/>
                <a:cs typeface="Times New Roman" panose="02020603050405020304" charset="0"/>
                <a:sym typeface="+mn-ea"/>
              </a:rPr>
              <a:t>Field Experiments have </a:t>
            </a:r>
            <a:r>
              <a:rPr lang="en-US" altLang="zh-CN" b="1">
                <a:latin typeface="Times New Roman" panose="02020603050405020304" charset="0"/>
                <a:cs typeface="Times New Roman" panose="02020603050405020304" charset="0"/>
                <a:sym typeface="+mn-ea"/>
              </a:rPr>
              <a:t>Disa</a:t>
            </a:r>
            <a:r>
              <a:rPr lang="zh-CN" altLang="en-US" b="1">
                <a:latin typeface="Times New Roman" panose="02020603050405020304" charset="0"/>
                <a:cs typeface="Times New Roman" panose="02020603050405020304" charset="0"/>
                <a:sym typeface="+mn-ea"/>
              </a:rPr>
              <a:t>dvantages:</a:t>
            </a:r>
            <a:r>
              <a:rPr lang="en-US" altLang="zh-CN" b="1">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I</a:t>
            </a:r>
            <a:r>
              <a:rPr lang="zh-CN" altLang="en-US">
                <a:latin typeface="Times New Roman" panose="02020603050405020304" charset="0"/>
                <a:cs typeface="Times New Roman" panose="02020603050405020304" charset="0"/>
                <a:sym typeface="+mn-ea"/>
              </a:rPr>
              <a:t>t is difficult to make accurate observation and Simulation in the field. </a:t>
            </a:r>
            <a:r>
              <a:rPr lang="en-US" altLang="zh-CN">
                <a:solidFill>
                  <a:srgbClr val="1D41D5"/>
                </a:solidFill>
                <a:latin typeface="Times New Roman" panose="02020603050405020304" charset="0"/>
                <a:cs typeface="Times New Roman" panose="02020603050405020304" charset="0"/>
                <a:sym typeface="+mn-ea"/>
              </a:rPr>
              <a:t> </a:t>
            </a:r>
            <a:endParaRPr lang="en-US" altLang="zh-CN">
              <a:solidFill>
                <a:srgbClr val="1D41D5"/>
              </a:solidFill>
              <a:latin typeface="Times New Roman" panose="02020603050405020304" charset="0"/>
              <a:cs typeface="Times New Roman" panose="02020603050405020304" charset="0"/>
              <a:sym typeface="+mn-ea"/>
            </a:endParaRPr>
          </a:p>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olidFill>
                  <a:srgbClr val="1D41D5"/>
                </a:solidFill>
                <a:latin typeface="Times New Roman" panose="02020603050405020304" charset="0"/>
                <a:cs typeface="Times New Roman" panose="02020603050405020304" charset="0"/>
                <a:sym typeface="+mn-ea"/>
              </a:rPr>
              <a:t>The Runoff plot experiments </a:t>
            </a:r>
            <a:r>
              <a:rPr lang="en-US">
                <a:latin typeface="Times New Roman" panose="02020603050405020304" charset="0"/>
                <a:cs typeface="Times New Roman" panose="02020603050405020304" charset="0"/>
                <a:sym typeface="+mn-ea"/>
              </a:rPr>
              <a:t>G</a:t>
            </a:r>
            <a:r>
              <a:rPr>
                <a:latin typeface="Times New Roman" panose="02020603050405020304" charset="0"/>
                <a:cs typeface="Times New Roman" panose="02020603050405020304" charset="0"/>
                <a:sym typeface="+mn-ea"/>
              </a:rPr>
              <a:t>enerally including drainage</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坠内质</a:t>
            </a:r>
            <a:r>
              <a:rPr lang="en-US">
                <a:latin typeface="Times New Roman" panose="02020603050405020304" charset="0"/>
                <a:cs typeface="Times New Roman" panose="02020603050405020304" charset="0"/>
                <a:sym typeface="+mn-ea"/>
              </a:rPr>
              <a:t>)</a:t>
            </a:r>
            <a:r>
              <a:rPr>
                <a:latin typeface="Times New Roman" panose="02020603050405020304" charset="0"/>
                <a:cs typeface="Times New Roman" panose="02020603050405020304" charset="0"/>
                <a:sym typeface="+mn-ea"/>
              </a:rPr>
              <a:t> ditch, protection belt, community and collection facilities</a:t>
            </a:r>
            <a:r>
              <a:rPr lang="zh-CN">
                <a:latin typeface="Times New Roman" panose="02020603050405020304" charset="0"/>
                <a:cs typeface="Times New Roman" panose="02020603050405020304" charset="0"/>
                <a:sym typeface="+mn-ea"/>
              </a:rPr>
              <a:t>（</a:t>
            </a:r>
            <a:r>
              <a:rPr lang="en-US" altLang="zh-CN">
                <a:latin typeface="Times New Roman" panose="02020603050405020304" charset="0"/>
                <a:cs typeface="Times New Roman" panose="02020603050405020304" charset="0"/>
                <a:sym typeface="+mn-ea"/>
              </a:rPr>
              <a:t>fe C li  </a:t>
            </a:r>
            <a:r>
              <a:rPr lang="zh-CN" altLang="en-US">
                <a:latin typeface="Times New Roman" panose="02020603050405020304" charset="0"/>
                <a:cs typeface="Times New Roman" panose="02020603050405020304" charset="0"/>
                <a:sym typeface="+mn-ea"/>
              </a:rPr>
              <a:t>踢丝</a:t>
            </a:r>
            <a:r>
              <a:rPr lang="zh-CN">
                <a:latin typeface="Times New Roman" panose="02020603050405020304" charset="0"/>
                <a:cs typeface="Times New Roman" panose="02020603050405020304" charset="0"/>
                <a:sym typeface="+mn-ea"/>
              </a:rPr>
              <a:t>）</a:t>
            </a:r>
            <a:endParaRPr>
              <a:latin typeface="Times New Roman" panose="02020603050405020304" charset="0"/>
              <a:cs typeface="Times New Roman" panose="02020603050405020304" charset="0"/>
              <a:sym typeface="+mn-ea"/>
            </a:endParaRPr>
          </a:p>
          <a:p>
            <a:endParaRPr lang="zh-CN" altLang="en-US"/>
          </a:p>
          <a:p>
            <a:r>
              <a:rPr lang="zh-CN" altLang="en-US" b="1">
                <a:latin typeface="Times New Roman" panose="02020603050405020304" charset="0"/>
                <a:cs typeface="Times New Roman" panose="02020603050405020304" charset="0"/>
                <a:sym typeface="+mn-ea"/>
              </a:rPr>
              <a:t>Observation contents</a:t>
            </a:r>
            <a:r>
              <a:rPr lang="en-US" altLang="zh-CN" b="1">
                <a:latin typeface="Times New Roman" panose="02020603050405020304" charset="0"/>
                <a:cs typeface="Times New Roman" panose="02020603050405020304" charset="0"/>
                <a:sym typeface="+mn-ea"/>
              </a:rPr>
              <a:t> including </a:t>
            </a:r>
            <a:r>
              <a:rPr>
                <a:latin typeface="Times New Roman" panose="02020603050405020304" charset="0"/>
                <a:cs typeface="Times New Roman" panose="02020603050405020304" charset="0"/>
                <a:sym typeface="+mn-ea"/>
              </a:rPr>
              <a:t>Observation of rainfall, runoff, sediment, soil nutrients</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牛春丝</a:t>
            </a:r>
            <a:r>
              <a:rPr lang="en-US">
                <a:latin typeface="Times New Roman" panose="02020603050405020304" charset="0"/>
                <a:cs typeface="Times New Roman" panose="02020603050405020304" charset="0"/>
                <a:sym typeface="+mn-ea"/>
              </a:rPr>
              <a:t>), and so  on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olidFill>
                  <a:srgbClr val="1D41D5"/>
                </a:solidFill>
                <a:latin typeface="Times New Roman" panose="02020603050405020304" charset="0"/>
                <a:cs typeface="Times New Roman" panose="02020603050405020304" charset="0"/>
                <a:sym typeface="+mn-ea"/>
              </a:rPr>
              <a:t>The Runoff plot experiments </a:t>
            </a:r>
            <a:r>
              <a:rPr lang="en-US">
                <a:latin typeface="Times New Roman" panose="02020603050405020304" charset="0"/>
                <a:cs typeface="Times New Roman" panose="02020603050405020304" charset="0"/>
                <a:sym typeface="+mn-ea"/>
              </a:rPr>
              <a:t>G</a:t>
            </a:r>
            <a:r>
              <a:rPr>
                <a:latin typeface="Times New Roman" panose="02020603050405020304" charset="0"/>
                <a:cs typeface="Times New Roman" panose="02020603050405020304" charset="0"/>
                <a:sym typeface="+mn-ea"/>
              </a:rPr>
              <a:t>enerally including drainage</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坠内质</a:t>
            </a:r>
            <a:r>
              <a:rPr lang="en-US">
                <a:latin typeface="Times New Roman" panose="02020603050405020304" charset="0"/>
                <a:cs typeface="Times New Roman" panose="02020603050405020304" charset="0"/>
                <a:sym typeface="+mn-ea"/>
              </a:rPr>
              <a:t>)</a:t>
            </a:r>
            <a:r>
              <a:rPr>
                <a:latin typeface="Times New Roman" panose="02020603050405020304" charset="0"/>
                <a:cs typeface="Times New Roman" panose="02020603050405020304" charset="0"/>
                <a:sym typeface="+mn-ea"/>
              </a:rPr>
              <a:t> ditch, protection belt, community and collection facilities</a:t>
            </a:r>
            <a:r>
              <a:rPr lang="zh-CN">
                <a:latin typeface="Times New Roman" panose="02020603050405020304" charset="0"/>
                <a:cs typeface="Times New Roman" panose="02020603050405020304" charset="0"/>
                <a:sym typeface="+mn-ea"/>
              </a:rPr>
              <a:t>（</a:t>
            </a:r>
            <a:r>
              <a:rPr lang="en-US" altLang="zh-CN">
                <a:latin typeface="Times New Roman" panose="02020603050405020304" charset="0"/>
                <a:cs typeface="Times New Roman" panose="02020603050405020304" charset="0"/>
                <a:sym typeface="+mn-ea"/>
              </a:rPr>
              <a:t>fe C li  </a:t>
            </a:r>
            <a:r>
              <a:rPr lang="zh-CN" altLang="en-US">
                <a:latin typeface="Times New Roman" panose="02020603050405020304" charset="0"/>
                <a:cs typeface="Times New Roman" panose="02020603050405020304" charset="0"/>
                <a:sym typeface="+mn-ea"/>
              </a:rPr>
              <a:t>踢丝</a:t>
            </a:r>
            <a:r>
              <a:rPr lang="zh-CN">
                <a:latin typeface="Times New Roman" panose="02020603050405020304" charset="0"/>
                <a:cs typeface="Times New Roman" panose="02020603050405020304" charset="0"/>
                <a:sym typeface="+mn-ea"/>
              </a:rPr>
              <a:t>）</a:t>
            </a:r>
            <a:endParaRPr>
              <a:latin typeface="Times New Roman" panose="02020603050405020304" charset="0"/>
              <a:cs typeface="Times New Roman" panose="02020603050405020304" charset="0"/>
              <a:sym typeface="+mn-ea"/>
            </a:endParaRPr>
          </a:p>
          <a:p>
            <a:endParaRPr lang="zh-CN" altLang="en-US"/>
          </a:p>
          <a:p>
            <a:r>
              <a:rPr lang="zh-CN" altLang="en-US" b="1">
                <a:latin typeface="Times New Roman" panose="02020603050405020304" charset="0"/>
                <a:cs typeface="Times New Roman" panose="02020603050405020304" charset="0"/>
                <a:sym typeface="+mn-ea"/>
              </a:rPr>
              <a:t>Observation contents</a:t>
            </a:r>
            <a:r>
              <a:rPr lang="en-US" altLang="zh-CN" b="1">
                <a:latin typeface="Times New Roman" panose="02020603050405020304" charset="0"/>
                <a:cs typeface="Times New Roman" panose="02020603050405020304" charset="0"/>
                <a:sym typeface="+mn-ea"/>
              </a:rPr>
              <a:t> including </a:t>
            </a:r>
            <a:r>
              <a:rPr>
                <a:latin typeface="Times New Roman" panose="02020603050405020304" charset="0"/>
                <a:cs typeface="Times New Roman" panose="02020603050405020304" charset="0"/>
                <a:sym typeface="+mn-ea"/>
              </a:rPr>
              <a:t>Observation of rainfall, runoff, sediment, soil nutrients</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牛春丝</a:t>
            </a:r>
            <a:r>
              <a:rPr lang="en-US">
                <a:latin typeface="Times New Roman" panose="02020603050405020304" charset="0"/>
                <a:cs typeface="Times New Roman" panose="02020603050405020304" charset="0"/>
                <a:sym typeface="+mn-ea"/>
              </a:rPr>
              <a:t>), and so  on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olidFill>
                  <a:srgbClr val="1D41D5"/>
                </a:solidFill>
                <a:latin typeface="Times New Roman" panose="02020603050405020304" charset="0"/>
                <a:cs typeface="Times New Roman" panose="02020603050405020304" charset="0"/>
                <a:sym typeface="+mn-ea"/>
              </a:rPr>
              <a:t>The Runoff plot experiments </a:t>
            </a:r>
            <a:r>
              <a:rPr lang="en-US">
                <a:latin typeface="Times New Roman" panose="02020603050405020304" charset="0"/>
                <a:cs typeface="Times New Roman" panose="02020603050405020304" charset="0"/>
                <a:sym typeface="+mn-ea"/>
              </a:rPr>
              <a:t>G</a:t>
            </a:r>
            <a:r>
              <a:rPr>
                <a:latin typeface="Times New Roman" panose="02020603050405020304" charset="0"/>
                <a:cs typeface="Times New Roman" panose="02020603050405020304" charset="0"/>
                <a:sym typeface="+mn-ea"/>
              </a:rPr>
              <a:t>enerally including drainage</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坠内质</a:t>
            </a:r>
            <a:r>
              <a:rPr lang="en-US">
                <a:latin typeface="Times New Roman" panose="02020603050405020304" charset="0"/>
                <a:cs typeface="Times New Roman" panose="02020603050405020304" charset="0"/>
                <a:sym typeface="+mn-ea"/>
              </a:rPr>
              <a:t>)</a:t>
            </a:r>
            <a:r>
              <a:rPr>
                <a:latin typeface="Times New Roman" panose="02020603050405020304" charset="0"/>
                <a:cs typeface="Times New Roman" panose="02020603050405020304" charset="0"/>
                <a:sym typeface="+mn-ea"/>
              </a:rPr>
              <a:t> ditch, protection belt, community and collection facilities</a:t>
            </a:r>
            <a:r>
              <a:rPr lang="zh-CN">
                <a:latin typeface="Times New Roman" panose="02020603050405020304" charset="0"/>
                <a:cs typeface="Times New Roman" panose="02020603050405020304" charset="0"/>
                <a:sym typeface="+mn-ea"/>
              </a:rPr>
              <a:t>（</a:t>
            </a:r>
            <a:r>
              <a:rPr lang="en-US" altLang="zh-CN">
                <a:latin typeface="Times New Roman" panose="02020603050405020304" charset="0"/>
                <a:cs typeface="Times New Roman" panose="02020603050405020304" charset="0"/>
                <a:sym typeface="+mn-ea"/>
              </a:rPr>
              <a:t>fe C li  </a:t>
            </a:r>
            <a:r>
              <a:rPr lang="zh-CN" altLang="en-US">
                <a:latin typeface="Times New Roman" panose="02020603050405020304" charset="0"/>
                <a:cs typeface="Times New Roman" panose="02020603050405020304" charset="0"/>
                <a:sym typeface="+mn-ea"/>
              </a:rPr>
              <a:t>踢丝</a:t>
            </a:r>
            <a:r>
              <a:rPr lang="zh-CN">
                <a:latin typeface="Times New Roman" panose="02020603050405020304" charset="0"/>
                <a:cs typeface="Times New Roman" panose="02020603050405020304" charset="0"/>
                <a:sym typeface="+mn-ea"/>
              </a:rPr>
              <a:t>）</a:t>
            </a:r>
            <a:endParaRPr>
              <a:latin typeface="Times New Roman" panose="02020603050405020304" charset="0"/>
              <a:cs typeface="Times New Roman" panose="02020603050405020304" charset="0"/>
              <a:sym typeface="+mn-ea"/>
            </a:endParaRPr>
          </a:p>
          <a:p>
            <a:endParaRPr lang="zh-CN" altLang="en-US"/>
          </a:p>
          <a:p>
            <a:r>
              <a:rPr lang="zh-CN" altLang="en-US" b="1">
                <a:latin typeface="Times New Roman" panose="02020603050405020304" charset="0"/>
                <a:cs typeface="Times New Roman" panose="02020603050405020304" charset="0"/>
                <a:sym typeface="+mn-ea"/>
              </a:rPr>
              <a:t>Observation contents</a:t>
            </a:r>
            <a:r>
              <a:rPr lang="en-US" altLang="zh-CN" b="1">
                <a:latin typeface="Times New Roman" panose="02020603050405020304" charset="0"/>
                <a:cs typeface="Times New Roman" panose="02020603050405020304" charset="0"/>
                <a:sym typeface="+mn-ea"/>
              </a:rPr>
              <a:t> including </a:t>
            </a:r>
            <a:r>
              <a:rPr>
                <a:latin typeface="Times New Roman" panose="02020603050405020304" charset="0"/>
                <a:cs typeface="Times New Roman" panose="02020603050405020304" charset="0"/>
                <a:sym typeface="+mn-ea"/>
              </a:rPr>
              <a:t>Observation of rainfall, runoff, sediment, soil nutrients</a:t>
            </a:r>
            <a:r>
              <a:rPr lang="en-US">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牛春丝</a:t>
            </a:r>
            <a:r>
              <a:rPr lang="en-US">
                <a:latin typeface="Times New Roman" panose="02020603050405020304" charset="0"/>
                <a:cs typeface="Times New Roman" panose="02020603050405020304" charset="0"/>
                <a:sym typeface="+mn-ea"/>
              </a:rPr>
              <a:t>), and so  on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latin typeface="Times New Roman" panose="02020603050405020304" charset="0"/>
                <a:cs typeface="Times New Roman" panose="02020603050405020304" charset="0"/>
                <a:sym typeface="+mn-ea"/>
              </a:rPr>
              <a:t>Thanks for watching!</a:t>
            </a:r>
            <a:endParaRPr>
              <a:latin typeface="Times New Roman" panose="02020603050405020304" charset="0"/>
              <a:cs typeface="Times New Roman" panose="02020603050405020304" charset="0"/>
              <a:sym typeface="+mn-ea"/>
            </a:endParaRPr>
          </a:p>
          <a:p>
            <a:r>
              <a:rPr>
                <a:latin typeface="Times New Roman" panose="02020603050405020304" charset="0"/>
                <a:cs typeface="Times New Roman" panose="02020603050405020304" charset="0"/>
                <a:sym typeface="+mn-ea"/>
              </a:rPr>
              <a:t>Please criticize</a:t>
            </a:r>
            <a:r>
              <a:rPr lang="en-US">
                <a:latin typeface="Times New Roman" panose="02020603050405020304" charset="0"/>
                <a:cs typeface="Times New Roman" panose="02020603050405020304" charset="0"/>
                <a:sym typeface="+mn-ea"/>
              </a:rPr>
              <a:t>(K </a:t>
            </a:r>
            <a:r>
              <a:rPr lang="zh-CN" altLang="en-US">
                <a:latin typeface="Times New Roman" panose="02020603050405020304" charset="0"/>
                <a:cs typeface="Times New Roman" panose="02020603050405020304" charset="0"/>
                <a:sym typeface="+mn-ea"/>
              </a:rPr>
              <a:t>瑞踢</a:t>
            </a:r>
            <a:r>
              <a:rPr lang="en-US" altLang="zh-CN">
                <a:latin typeface="Times New Roman" panose="02020603050405020304" charset="0"/>
                <a:cs typeface="Times New Roman" panose="02020603050405020304" charset="0"/>
                <a:sym typeface="+mn-ea"/>
              </a:rPr>
              <a:t>SIZA</a:t>
            </a:r>
            <a:r>
              <a:rPr lang="en-US">
                <a:latin typeface="Times New Roman" panose="02020603050405020304" charset="0"/>
                <a:cs typeface="Times New Roman" panose="02020603050405020304" charset="0"/>
                <a:sym typeface="+mn-ea"/>
              </a:rPr>
              <a:t>)</a:t>
            </a:r>
            <a:r>
              <a:rPr>
                <a:latin typeface="Times New Roman" panose="02020603050405020304" charset="0"/>
                <a:cs typeface="Times New Roman" panose="02020603050405020304" charset="0"/>
                <a:sym typeface="+mn-ea"/>
              </a:rPr>
              <a:t> and correct any shortcomings.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 this part, I will </a:t>
            </a:r>
            <a:r>
              <a:rPr lang="zh-CN" altLang="en-US">
                <a:sym typeface="+mn-ea"/>
              </a:rPr>
              <a:t>simplify</a:t>
            </a:r>
            <a:r>
              <a:rPr lang="en-US" altLang="zh-CN"/>
              <a:t> introduce the field investigation method</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highlight>
                  <a:srgbClr val="00FF00"/>
                </a:highlight>
              </a:rPr>
              <a:t>what is </a:t>
            </a:r>
            <a:r>
              <a:rPr>
                <a:highlight>
                  <a:srgbClr val="00FF00"/>
                </a:highlight>
                <a:latin typeface="Times New Roman" panose="02020603050405020304" charset="0"/>
                <a:cs typeface="Times New Roman" panose="02020603050405020304" charset="0"/>
                <a:sym typeface="+mn-ea"/>
              </a:rPr>
              <a:t>Methods and techniques to monitor soil and water conservation</a:t>
            </a:r>
            <a:r>
              <a:rPr lang="en-US">
                <a:highlight>
                  <a:srgbClr val="00FF00"/>
                </a:highlight>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a:t>
            </a:r>
            <a:endParaRPr lang="zh-CN" altLang="en-US">
              <a:highlight>
                <a:srgbClr val="00FF00"/>
              </a:highlight>
              <a:latin typeface="Times New Roman" panose="02020603050405020304" charset="0"/>
              <a:cs typeface="Times New Roman" panose="02020603050405020304" charset="0"/>
              <a:sym typeface="+mn-ea"/>
            </a:endParaRPr>
          </a:p>
          <a:p>
            <a:endParaRPr lang="zh-CN" altLang="en-US">
              <a:highlight>
                <a:srgbClr val="00FF00"/>
              </a:highlight>
              <a:latin typeface="Times New Roman" panose="02020603050405020304" charset="0"/>
              <a:cs typeface="Times New Roman" panose="02020603050405020304" charset="0"/>
              <a:sym typeface="+mn-ea"/>
            </a:endParaRPr>
          </a:p>
          <a:p>
            <a:r>
              <a:rPr lang="en-US" altLang="zh-CN">
                <a:highlight>
                  <a:srgbClr val="00FF00"/>
                </a:highlight>
                <a:latin typeface="Times New Roman" panose="02020603050405020304" charset="0"/>
                <a:cs typeface="Times New Roman" panose="02020603050405020304" charset="0"/>
                <a:sym typeface="+mn-ea"/>
              </a:rPr>
              <a:t>There are  </a:t>
            </a:r>
            <a:r>
              <a:rPr lang="zh-CN" altLang="en-US" b="1">
                <a:highlight>
                  <a:srgbClr val="00FF00"/>
                </a:highlight>
                <a:latin typeface="Times New Roman" panose="02020603050405020304" charset="0"/>
                <a:cs typeface="Times New Roman" panose="02020603050405020304" charset="0"/>
                <a:sym typeface="+mn-ea"/>
              </a:rPr>
              <a:t>Definition</a:t>
            </a:r>
            <a:r>
              <a:rPr lang="en-US" altLang="zh-CN" b="1">
                <a:highlight>
                  <a:srgbClr val="00FF00"/>
                </a:highlight>
                <a:latin typeface="Times New Roman" panose="02020603050405020304" charset="0"/>
                <a:cs typeface="Times New Roman" panose="02020603050405020304" charset="0"/>
                <a:sym typeface="+mn-ea"/>
              </a:rPr>
              <a:t> of  </a:t>
            </a:r>
            <a:r>
              <a:rPr>
                <a:highlight>
                  <a:srgbClr val="00FF00"/>
                </a:highlight>
                <a:latin typeface="Times New Roman" panose="02020603050405020304" charset="0"/>
                <a:cs typeface="Times New Roman" panose="02020603050405020304" charset="0"/>
                <a:sym typeface="+mn-ea"/>
              </a:rPr>
              <a:t>Methods and techniques to monitor bank</a:t>
            </a:r>
            <a:r>
              <a:rPr lang="en-US">
                <a:highlight>
                  <a:srgbClr val="00FF00"/>
                </a:highlight>
                <a:latin typeface="Times New Roman" panose="02020603050405020304" charset="0"/>
                <a:cs typeface="Times New Roman" panose="02020603050405020304" charset="0"/>
                <a:sym typeface="+mn-ea"/>
              </a:rPr>
              <a:t> collapse</a:t>
            </a:r>
            <a:endParaRPr>
              <a:highlight>
                <a:srgbClr val="00FF00"/>
              </a:highlight>
              <a:latin typeface="Times New Roman" panose="02020603050405020304" charset="0"/>
              <a:cs typeface="Times New Roman" panose="02020603050405020304" charset="0"/>
              <a:sym typeface="+mn-ea"/>
            </a:endParaRPr>
          </a:p>
          <a:p>
            <a:endParaRPr lang="zh-CN" altLang="en-US">
              <a:latin typeface="Times New Roman" panose="02020603050405020304" charset="0"/>
              <a:cs typeface="Times New Roman" panose="02020603050405020304" charset="0"/>
              <a:sym typeface="+mn-ea"/>
            </a:endParaRPr>
          </a:p>
          <a:p>
            <a:r>
              <a:rPr>
                <a:latin typeface="Times New Roman" panose="02020603050405020304" charset="0"/>
                <a:cs typeface="Times New Roman" panose="02020603050405020304" charset="0"/>
                <a:sym typeface="+mn-ea"/>
              </a:rPr>
              <a:t>In general, soil and water conservation loss monitoring should be comprehensively used for </a:t>
            </a:r>
            <a:r>
              <a:rPr lang="en-US">
                <a:latin typeface="Times New Roman" panose="02020603050405020304" charset="0"/>
                <a:cs typeface="Times New Roman" panose="02020603050405020304" charset="0"/>
                <a:sym typeface="+mn-ea"/>
              </a:rPr>
              <a:t>RS</a:t>
            </a:r>
            <a:r>
              <a:rPr>
                <a:latin typeface="Times New Roman" panose="02020603050405020304" charset="0"/>
                <a:cs typeface="Times New Roman" panose="02020603050405020304" charset="0"/>
                <a:sym typeface="+mn-ea"/>
              </a:rPr>
              <a:t>, </a:t>
            </a:r>
            <a:r>
              <a:rPr lang="en-US">
                <a:latin typeface="Times New Roman" panose="02020603050405020304" charset="0"/>
                <a:cs typeface="Times New Roman" panose="02020603050405020304" charset="0"/>
                <a:sym typeface="+mn-ea"/>
              </a:rPr>
              <a:t>GPS</a:t>
            </a:r>
            <a:r>
              <a:rPr>
                <a:latin typeface="Times New Roman" panose="02020603050405020304" charset="0"/>
                <a:cs typeface="Times New Roman" panose="02020603050405020304" charset="0"/>
                <a:sym typeface="+mn-ea"/>
              </a:rPr>
              <a:t>,  </a:t>
            </a:r>
            <a:r>
              <a:rPr lang="en-US">
                <a:latin typeface="Times New Roman" panose="02020603050405020304" charset="0"/>
                <a:cs typeface="Times New Roman" panose="02020603050405020304" charset="0"/>
                <a:sym typeface="+mn-ea"/>
              </a:rPr>
              <a:t>GIS</a:t>
            </a:r>
            <a:r>
              <a:rPr>
                <a:latin typeface="Times New Roman" panose="02020603050405020304" charset="0"/>
                <a:cs typeface="Times New Roman" panose="02020603050405020304" charset="0"/>
                <a:sym typeface="+mn-ea"/>
              </a:rPr>
              <a:t>, </a:t>
            </a:r>
            <a:r>
              <a:rPr lang="en-US">
                <a:latin typeface="Times New Roman" panose="02020603050405020304" charset="0"/>
                <a:cs typeface="Times New Roman" panose="02020603050405020304" charset="0"/>
                <a:sym typeface="+mn-ea"/>
              </a:rPr>
              <a:t>g</a:t>
            </a:r>
            <a:r>
              <a:rPr>
                <a:latin typeface="Times New Roman" panose="02020603050405020304" charset="0"/>
                <a:cs typeface="Times New Roman" panose="02020603050405020304" charset="0"/>
                <a:sym typeface="+mn-ea"/>
              </a:rPr>
              <a:t>round </a:t>
            </a:r>
            <a:r>
              <a:rPr lang="en-US">
                <a:latin typeface="Times New Roman" panose="02020603050405020304" charset="0"/>
                <a:cs typeface="Times New Roman" panose="02020603050405020304" charset="0"/>
                <a:sym typeface="+mn-ea"/>
              </a:rPr>
              <a:t>o</a:t>
            </a:r>
            <a:r>
              <a:rPr>
                <a:latin typeface="Times New Roman" panose="02020603050405020304" charset="0"/>
                <a:cs typeface="Times New Roman" panose="02020603050405020304" charset="0"/>
                <a:sym typeface="+mn-ea"/>
              </a:rPr>
              <a:t>bservation, mathematical</a:t>
            </a:r>
            <a:r>
              <a:rPr lang="zh-CN">
                <a:latin typeface="Times New Roman" panose="02020603050405020304" charset="0"/>
                <a:cs typeface="Times New Roman" panose="02020603050405020304" charset="0"/>
                <a:sym typeface="+mn-ea"/>
              </a:rPr>
              <a:t>（卖丝卖踢扣）</a:t>
            </a:r>
            <a:r>
              <a:rPr>
                <a:latin typeface="Times New Roman" panose="02020603050405020304" charset="0"/>
                <a:cs typeface="Times New Roman" panose="02020603050405020304" charset="0"/>
                <a:sym typeface="+mn-ea"/>
              </a:rPr>
              <a:t> analysis  prediction of special test , prediction methods,</a:t>
            </a:r>
            <a:r>
              <a:rPr lang="en-US">
                <a:latin typeface="Times New Roman" panose="02020603050405020304" charset="0"/>
                <a:cs typeface="Times New Roman" panose="02020603050405020304" charset="0"/>
                <a:sym typeface="+mn-ea"/>
              </a:rPr>
              <a:t>and </a:t>
            </a:r>
            <a:r>
              <a:rPr lang="en-US">
                <a:latin typeface="Times New Roman" panose="02020603050405020304" charset="0"/>
                <a:cs typeface="Times New Roman" panose="02020603050405020304" charset="0"/>
                <a:sym typeface="+mn-ea"/>
              </a:rPr>
              <a:t>so on .</a:t>
            </a:r>
            <a:endParaRPr lang="en-US">
              <a:latin typeface="Times New Roman" panose="02020603050405020304" charset="0"/>
              <a:cs typeface="Times New Roman" panose="02020603050405020304" charset="0"/>
              <a:sym typeface="+mn-ea"/>
            </a:endParaRPr>
          </a:p>
          <a:p>
            <a:endParaRPr lang="en-US">
              <a:latin typeface="Times New Roman" panose="02020603050405020304" charset="0"/>
              <a:cs typeface="Times New Roman" panose="02020603050405020304" charset="0"/>
              <a:sym typeface="+mn-ea"/>
            </a:endParaRPr>
          </a:p>
          <a:p>
            <a:r>
              <a:rPr lang="en-US">
                <a:highlight>
                  <a:srgbClr val="00FF00"/>
                </a:highlight>
                <a:latin typeface="Times New Roman" panose="02020603050405020304" charset="0"/>
                <a:cs typeface="Times New Roman" panose="02020603050405020304" charset="0"/>
                <a:sym typeface="+mn-ea"/>
              </a:rPr>
              <a:t>From this PIcture,we could know ,the Monitoring divided into </a:t>
            </a:r>
            <a:r>
              <a:rPr>
                <a:highlight>
                  <a:srgbClr val="00FF00"/>
                </a:highlight>
                <a:latin typeface="Times New Roman" panose="02020603050405020304" charset="0"/>
                <a:cs typeface="Times New Roman" panose="02020603050405020304" charset="0"/>
                <a:sym typeface="+mn-ea"/>
              </a:rPr>
              <a:t>Ground observation</a:t>
            </a:r>
            <a:r>
              <a:rPr lang="zh-CN">
                <a:highlight>
                  <a:srgbClr val="00FF00"/>
                </a:highlight>
                <a:latin typeface="Times New Roman" panose="02020603050405020304" charset="0"/>
                <a:cs typeface="Times New Roman" panose="02020603050405020304" charset="0"/>
                <a:sym typeface="+mn-ea"/>
              </a:rPr>
              <a:t>、</a:t>
            </a:r>
            <a:r>
              <a:rPr>
                <a:highlight>
                  <a:srgbClr val="00FF00"/>
                </a:highlight>
                <a:latin typeface="Times New Roman" panose="02020603050405020304" charset="0"/>
                <a:cs typeface="Times New Roman" panose="02020603050405020304" charset="0"/>
                <a:sym typeface="+mn-ea"/>
              </a:rPr>
              <a:t>Aerial</a:t>
            </a:r>
            <a:r>
              <a:rPr lang="zh-CN">
                <a:highlight>
                  <a:srgbClr val="00FF00"/>
                </a:highlight>
                <a:latin typeface="Times New Roman" panose="02020603050405020304" charset="0"/>
                <a:cs typeface="Times New Roman" panose="02020603050405020304" charset="0"/>
                <a:sym typeface="+mn-ea"/>
              </a:rPr>
              <a:t>（爱瑞）</a:t>
            </a:r>
            <a:r>
              <a:rPr>
                <a:highlight>
                  <a:srgbClr val="00FF00"/>
                </a:highlight>
                <a:latin typeface="Times New Roman" panose="02020603050405020304" charset="0"/>
                <a:cs typeface="Times New Roman" panose="02020603050405020304" charset="0"/>
                <a:sym typeface="+mn-ea"/>
              </a:rPr>
              <a:t> survey</a:t>
            </a:r>
            <a:r>
              <a:rPr lang="zh-CN">
                <a:highlight>
                  <a:srgbClr val="00FF00"/>
                </a:highlight>
                <a:latin typeface="Times New Roman" panose="02020603050405020304" charset="0"/>
                <a:cs typeface="Times New Roman" panose="02020603050405020304" charset="0"/>
                <a:sym typeface="+mn-ea"/>
              </a:rPr>
              <a:t>、</a:t>
            </a:r>
            <a:r>
              <a:rPr>
                <a:highlight>
                  <a:srgbClr val="00FF00"/>
                </a:highlight>
                <a:latin typeface="Times New Roman" panose="02020603050405020304" charset="0"/>
                <a:cs typeface="Times New Roman" panose="02020603050405020304" charset="0"/>
                <a:sym typeface="+mn-ea"/>
              </a:rPr>
              <a:t>Satellite monitoring</a:t>
            </a:r>
            <a:r>
              <a:rPr lang="en-US">
                <a:highlight>
                  <a:srgbClr val="00FF00"/>
                </a:highlight>
                <a:latin typeface="Times New Roman" panose="02020603050405020304" charset="0"/>
                <a:cs typeface="Times New Roman" panose="02020603050405020304" charset="0"/>
                <a:sym typeface="+mn-ea"/>
              </a:rPr>
              <a:t> and </a:t>
            </a:r>
            <a:r>
              <a:rPr>
                <a:highlight>
                  <a:srgbClr val="00FF00"/>
                </a:highlight>
                <a:latin typeface="Times New Roman" panose="02020603050405020304" charset="0"/>
                <a:cs typeface="Times New Roman" panose="02020603050405020304" charset="0"/>
                <a:sym typeface="+mn-ea"/>
              </a:rPr>
              <a:t>Synthesis</a:t>
            </a:r>
            <a:r>
              <a:rPr lang="zh-CN">
                <a:highlight>
                  <a:srgbClr val="00FF00"/>
                </a:highlight>
                <a:latin typeface="Times New Roman" panose="02020603050405020304" charset="0"/>
                <a:cs typeface="Times New Roman" panose="02020603050405020304" charset="0"/>
                <a:sym typeface="+mn-ea"/>
              </a:rPr>
              <a:t>（删特儿谁丝）</a:t>
            </a:r>
            <a:r>
              <a:rPr>
                <a:highlight>
                  <a:srgbClr val="00FF00"/>
                </a:highlight>
                <a:latin typeface="Times New Roman" panose="02020603050405020304" charset="0"/>
                <a:cs typeface="Times New Roman" panose="02020603050405020304" charset="0"/>
                <a:sym typeface="+mn-ea"/>
              </a:rPr>
              <a:t> method</a:t>
            </a:r>
            <a:r>
              <a:rPr lang="en-US">
                <a:highlight>
                  <a:srgbClr val="00FF00"/>
                </a:highlight>
                <a:latin typeface="Times New Roman" panose="02020603050405020304" charset="0"/>
                <a:cs typeface="Times New Roman" panose="02020603050405020304" charset="0"/>
                <a:sym typeface="+mn-ea"/>
              </a:rPr>
              <a:t> </a:t>
            </a:r>
            <a:endParaRPr>
              <a:highlight>
                <a:srgbClr val="00FF00"/>
              </a:highlight>
              <a:latin typeface="Times New Roman" panose="02020603050405020304" charset="0"/>
              <a:cs typeface="Times New Roman" panose="02020603050405020304" charset="0"/>
            </a:endParaRPr>
          </a:p>
          <a:p>
            <a:endParaRPr>
              <a:latin typeface="Times New Roman" panose="02020603050405020304" charset="0"/>
              <a:cs typeface="Times New Roman" panose="02020603050405020304" charset="0"/>
            </a:endParaRPr>
          </a:p>
          <a:p>
            <a:endParaRPr lang="en-US">
              <a:latin typeface="Times New Roman" panose="02020603050405020304" charset="0"/>
              <a:cs typeface="Times New Roman" panose="02020603050405020304" charset="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solidFill>
                  <a:schemeClr val="bg1"/>
                </a:solidFill>
                <a:latin typeface="Times New Roman" panose="02020603050405020304" charset="0"/>
                <a:cs typeface="Times New Roman" panose="02020603050405020304" charset="0"/>
                <a:sym typeface="+mn-ea"/>
              </a:rPr>
              <a:t>The purpose of </a:t>
            </a:r>
            <a:r>
              <a:rPr lang="en-US">
                <a:solidFill>
                  <a:schemeClr val="bg1"/>
                </a:solidFill>
                <a:latin typeface="Times New Roman" panose="02020603050405020304" charset="0"/>
                <a:cs typeface="Times New Roman" panose="02020603050405020304" charset="0"/>
                <a:sym typeface="+mn-ea"/>
              </a:rPr>
              <a:t>dynamic </a:t>
            </a:r>
            <a:r>
              <a:rPr lang="en-US">
                <a:solidFill>
                  <a:schemeClr val="bg1"/>
                </a:solidFill>
                <a:latin typeface="Times New Roman" panose="02020603050405020304" charset="0"/>
                <a:cs typeface="Times New Roman" panose="02020603050405020304" charset="0"/>
                <a:sym typeface="+mn-ea"/>
              </a:rPr>
              <a:t>(</a:t>
            </a:r>
            <a:r>
              <a:rPr lang="zh-CN">
                <a:solidFill>
                  <a:schemeClr val="bg1"/>
                </a:solidFill>
                <a:latin typeface="Times New Roman" panose="02020603050405020304" charset="0"/>
                <a:cs typeface="Times New Roman" panose="02020603050405020304" charset="0"/>
                <a:sym typeface="+mn-ea"/>
              </a:rPr>
              <a:t>代耐米克</a:t>
            </a:r>
            <a:r>
              <a:rPr lang="en-US" altLang="zh-CN">
                <a:solidFill>
                  <a:schemeClr val="bg1"/>
                </a:solidFill>
                <a:latin typeface="Times New Roman" panose="02020603050405020304" charset="0"/>
                <a:cs typeface="Times New Roman" panose="02020603050405020304" charset="0"/>
                <a:sym typeface="+mn-ea"/>
              </a:rPr>
              <a:t>)</a:t>
            </a:r>
            <a:r>
              <a:rPr lang="en-US">
                <a:solidFill>
                  <a:schemeClr val="bg1"/>
                </a:solidFill>
                <a:latin typeface="Times New Roman" panose="02020603050405020304" charset="0"/>
                <a:cs typeface="Times New Roman" panose="02020603050405020304" charset="0"/>
                <a:sym typeface="+mn-ea"/>
              </a:rPr>
              <a:t> moitoring  of </a:t>
            </a:r>
            <a:r>
              <a:rPr>
                <a:solidFill>
                  <a:schemeClr val="bg1"/>
                </a:solidFill>
                <a:latin typeface="Times New Roman" panose="02020603050405020304" charset="0"/>
                <a:cs typeface="Times New Roman" panose="02020603050405020304" charset="0"/>
                <a:sym typeface="+mn-ea"/>
              </a:rPr>
              <a:t>soil</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and</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water  conservation</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is to timely, accurately and comprehensively reflect the ecological construction of  </a:t>
            </a:r>
            <a:r>
              <a:rPr>
                <a:solidFill>
                  <a:schemeClr val="bg1"/>
                </a:solidFill>
                <a:latin typeface="Times New Roman" panose="02020603050405020304" charset="0"/>
                <a:cs typeface="Times New Roman" panose="02020603050405020304" charset="0"/>
                <a:sym typeface="+mn-ea"/>
              </a:rPr>
              <a:t>soil</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and</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water</a:t>
            </a:r>
            <a:r>
              <a:rPr>
                <a:solidFill>
                  <a:schemeClr val="bg1"/>
                </a:solidFill>
                <a:latin typeface="Times New Roman" panose="02020603050405020304" charset="0"/>
                <a:cs typeface="Times New Roman" panose="02020603050405020304" charset="0"/>
                <a:sym typeface="+mn-ea"/>
              </a:rPr>
              <a:t>  conservation, the </a:t>
            </a:r>
            <a:r>
              <a:rPr lang="en-US">
                <a:solidFill>
                  <a:schemeClr val="bg1"/>
                </a:solidFill>
                <a:latin typeface="Times New Roman" panose="02020603050405020304" charset="0"/>
                <a:cs typeface="Times New Roman" panose="02020603050405020304" charset="0"/>
                <a:sym typeface="+mn-ea"/>
              </a:rPr>
              <a:t>dynamics (</a:t>
            </a:r>
            <a:r>
              <a:rPr lang="zh-CN">
                <a:solidFill>
                  <a:schemeClr val="bg1"/>
                </a:solidFill>
                <a:latin typeface="Times New Roman" panose="02020603050405020304" charset="0"/>
                <a:cs typeface="Times New Roman" panose="02020603050405020304" charset="0"/>
                <a:sym typeface="+mn-ea"/>
              </a:rPr>
              <a:t>代耐米克</a:t>
            </a:r>
            <a:r>
              <a:rPr lang="en-US">
                <a:solidFill>
                  <a:schemeClr val="bg1"/>
                </a:solidFill>
                <a:latin typeface="Times New Roman" panose="02020603050405020304" charset="0"/>
                <a:cs typeface="Times New Roman" panose="02020603050405020304" charset="0"/>
                <a:sym typeface="+mn-ea"/>
              </a:rPr>
              <a:t> </a:t>
            </a:r>
            <a:r>
              <a:rPr lang="zh-CN" altLang="en-US">
                <a:solidFill>
                  <a:schemeClr val="bg1"/>
                </a:solidFill>
                <a:latin typeface="Times New Roman" panose="02020603050405020304" charset="0"/>
                <a:cs typeface="Times New Roman" panose="02020603050405020304" charset="0"/>
                <a:sym typeface="+mn-ea"/>
              </a:rPr>
              <a:t>丝</a:t>
            </a:r>
            <a:r>
              <a:rPr lang="en-US">
                <a:solidFill>
                  <a:schemeClr val="bg1"/>
                </a:solidFill>
                <a:latin typeface="Times New Roman" panose="02020603050405020304" charset="0"/>
                <a:cs typeface="Times New Roman" panose="02020603050405020304" charset="0"/>
                <a:sym typeface="+mn-ea"/>
              </a:rPr>
              <a:t>)</a:t>
            </a:r>
            <a:r>
              <a:rPr>
                <a:solidFill>
                  <a:schemeClr val="bg1"/>
                </a:solidFill>
                <a:latin typeface="Times New Roman" panose="02020603050405020304" charset="0"/>
                <a:cs typeface="Times New Roman" panose="02020603050405020304" charset="0"/>
                <a:sym typeface="+mn-ea"/>
              </a:rPr>
              <a:t>of </a:t>
            </a:r>
            <a:r>
              <a:rPr>
                <a:solidFill>
                  <a:schemeClr val="bg1"/>
                </a:solidFill>
                <a:latin typeface="Times New Roman" panose="02020603050405020304" charset="0"/>
                <a:cs typeface="Times New Roman" panose="02020603050405020304" charset="0"/>
                <a:sym typeface="+mn-ea"/>
              </a:rPr>
              <a:t> soil</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and</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water  </a:t>
            </a:r>
            <a:r>
              <a:rPr>
                <a:solidFill>
                  <a:schemeClr val="bg1"/>
                </a:solidFill>
                <a:latin typeface="Times New Roman" panose="02020603050405020304" charset="0"/>
                <a:cs typeface="Times New Roman" panose="02020603050405020304" charset="0"/>
                <a:sym typeface="+mn-ea"/>
              </a:rPr>
              <a:t>loss and its development trend, which not only serves the prevention and control of</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soil</a:t>
            </a:r>
            <a:r>
              <a:rPr lang="en-US">
                <a:solidFill>
                  <a:schemeClr val="bg1"/>
                </a:solidFill>
                <a:latin typeface="Times New Roman" panose="02020603050405020304" charset="0"/>
                <a:cs typeface="Times New Roman" panose="02020603050405020304" charset="0"/>
                <a:sym typeface="+mn-ea"/>
              </a:rPr>
              <a:t> </a:t>
            </a:r>
            <a:r>
              <a:rPr>
                <a:solidFill>
                  <a:schemeClr val="bg1"/>
                </a:solidFill>
                <a:latin typeface="Times New Roman" panose="02020603050405020304" charset="0"/>
                <a:cs typeface="Times New Roman" panose="02020603050405020304" charset="0"/>
                <a:sym typeface="+mn-ea"/>
              </a:rPr>
              <a:t>and  water </a:t>
            </a:r>
            <a:r>
              <a:rPr>
                <a:solidFill>
                  <a:schemeClr val="bg1"/>
                </a:solidFill>
                <a:latin typeface="Times New Roman" panose="02020603050405020304" charset="0"/>
                <a:cs typeface="Times New Roman" panose="02020603050405020304" charset="0"/>
                <a:sym typeface="+mn-ea"/>
              </a:rPr>
              <a:t> loss,  management decision-making, but also provides the basis for national ecological construction.</a:t>
            </a:r>
            <a:endParaRPr>
              <a:solidFill>
                <a:schemeClr val="bg1"/>
              </a:solidFill>
              <a:latin typeface="Times New Roman" panose="02020603050405020304" charset="0"/>
              <a:cs typeface="Times New Roman" panose="02020603050405020304" charset="0"/>
              <a:sym typeface="+mn-ea"/>
            </a:endParaRPr>
          </a:p>
          <a:p>
            <a:endParaRPr>
              <a:solidFill>
                <a:schemeClr val="bg1"/>
              </a:solidFill>
              <a:latin typeface="Times New Roman" panose="02020603050405020304" charset="0"/>
              <a:cs typeface="Times New Roman" panose="02020603050405020304" charset="0"/>
              <a:sym typeface="+mn-ea"/>
            </a:endParaRPr>
          </a:p>
          <a:p>
            <a:r>
              <a:rPr lang="en-US">
                <a:solidFill>
                  <a:schemeClr val="bg1"/>
                </a:solidFill>
                <a:highlight>
                  <a:srgbClr val="00FF00"/>
                </a:highlight>
                <a:latin typeface="Times New Roman" panose="02020603050405020304" charset="0"/>
                <a:cs typeface="Times New Roman" panose="02020603050405020304" charset="0"/>
                <a:sym typeface="+mn-ea"/>
              </a:rPr>
              <a:t>There are </a:t>
            </a:r>
            <a:r>
              <a:rPr lang="zh-CN" altLang="en-US" b="1">
                <a:highlight>
                  <a:srgbClr val="00FF00"/>
                </a:highlight>
                <a:latin typeface="Times New Roman" panose="02020603050405020304" charset="0"/>
                <a:cs typeface="Times New Roman" panose="02020603050405020304" charset="0"/>
                <a:sym typeface="+mn-ea"/>
              </a:rPr>
              <a:t>Objectives</a:t>
            </a:r>
            <a:r>
              <a:rPr lang="en-US" altLang="zh-CN" b="1">
                <a:highlight>
                  <a:srgbClr val="00FF00"/>
                </a:highlight>
                <a:latin typeface="Times New Roman" panose="02020603050405020304" charset="0"/>
                <a:cs typeface="Times New Roman" panose="02020603050405020304" charset="0"/>
                <a:sym typeface="+mn-ea"/>
              </a:rPr>
              <a:t> of </a:t>
            </a:r>
            <a:r>
              <a:rPr lang="en-US" altLang="zh-CN">
                <a:solidFill>
                  <a:srgbClr val="1D41D5"/>
                </a:solidFill>
                <a:highlight>
                  <a:srgbClr val="00FF00"/>
                </a:highlight>
                <a:latin typeface="Times New Roman" panose="02020603050405020304" charset="0"/>
                <a:cs typeface="Times New Roman" panose="02020603050405020304" charset="0"/>
                <a:sym typeface="+mn-ea"/>
              </a:rPr>
              <a:t>Field </a:t>
            </a:r>
            <a:r>
              <a:rPr lang="zh-CN" altLang="en-US">
                <a:solidFill>
                  <a:srgbClr val="1D41D5"/>
                </a:solidFill>
                <a:highlight>
                  <a:srgbClr val="00FF00"/>
                </a:highlight>
                <a:latin typeface="Times New Roman" panose="02020603050405020304" charset="0"/>
                <a:cs typeface="Times New Roman" panose="02020603050405020304" charset="0"/>
                <a:sym typeface="+mn-ea"/>
              </a:rPr>
              <a:t>Monitoring</a:t>
            </a:r>
            <a:endParaRPr>
              <a:solidFill>
                <a:schemeClr val="bg1"/>
              </a:solidFill>
              <a:highlight>
                <a:srgbClr val="00FF00"/>
              </a:highlight>
              <a:latin typeface="Times New Roman" panose="02020603050405020304" charset="0"/>
              <a:cs typeface="Times New Roman" panose="02020603050405020304" charset="0"/>
              <a:sym typeface="+mn-ea"/>
            </a:endParaRPr>
          </a:p>
          <a:p>
            <a:endParaRPr lang="zh-CN" altLang="en-US"/>
          </a:p>
          <a:p>
            <a:r>
              <a:rPr lang="zh-CN" altLang="en-US"/>
              <a:t>及时、准确、全面地反映水土保持生态建设情况、水土流失动态及其发展趋势，既为水土流失防治、监督和管理决策服务，又为国家生态建设提供依据。</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sz="3600" b="1">
                <a:highlight>
                  <a:srgbClr val="00FF00"/>
                </a:highlight>
                <a:latin typeface="Times New Roman" panose="02020603050405020304" charset="0"/>
                <a:cs typeface="Times New Roman" panose="02020603050405020304" charset="0"/>
                <a:sym typeface="+mn-ea"/>
              </a:rPr>
              <a:t>The </a:t>
            </a:r>
            <a:r>
              <a:rPr lang="zh-CN" altLang="en-US" sz="3600" b="1">
                <a:highlight>
                  <a:srgbClr val="00FF00"/>
                </a:highlight>
                <a:latin typeface="Times New Roman" panose="02020603050405020304" charset="0"/>
                <a:cs typeface="Times New Roman" panose="02020603050405020304" charset="0"/>
                <a:sym typeface="+mn-ea"/>
              </a:rPr>
              <a:t>Characteristics</a:t>
            </a:r>
            <a:r>
              <a:rPr lang="en-US" altLang="zh-CN" sz="3600" b="1">
                <a:highlight>
                  <a:srgbClr val="00FF00"/>
                </a:highlight>
                <a:latin typeface="Times New Roman" panose="02020603050405020304" charset="0"/>
                <a:cs typeface="Times New Roman" panose="02020603050405020304" charset="0"/>
                <a:sym typeface="+mn-ea"/>
              </a:rPr>
              <a:t> (</a:t>
            </a:r>
            <a:r>
              <a:rPr lang="zh-CN" altLang="en-US" sz="3600" b="1">
                <a:highlight>
                  <a:srgbClr val="00FF00"/>
                </a:highlight>
                <a:latin typeface="Times New Roman" panose="02020603050405020304" charset="0"/>
                <a:cs typeface="Times New Roman" panose="02020603050405020304" charset="0"/>
                <a:sym typeface="+mn-ea"/>
              </a:rPr>
              <a:t>凯瑞特</a:t>
            </a:r>
            <a:r>
              <a:rPr lang="en-US" altLang="zh-CN" sz="3600" b="1">
                <a:highlight>
                  <a:srgbClr val="00FF00"/>
                </a:highlight>
                <a:latin typeface="Times New Roman" panose="02020603050405020304" charset="0"/>
                <a:cs typeface="Times New Roman" panose="02020603050405020304" charset="0"/>
                <a:sym typeface="+mn-ea"/>
              </a:rPr>
              <a:t>Ruai</a:t>
            </a:r>
            <a:r>
              <a:rPr lang="zh-CN" altLang="en-US" sz="3600" b="1">
                <a:highlight>
                  <a:srgbClr val="00FF00"/>
                </a:highlight>
                <a:latin typeface="Times New Roman" panose="02020603050405020304" charset="0"/>
                <a:cs typeface="Times New Roman" panose="02020603050405020304" charset="0"/>
                <a:sym typeface="+mn-ea"/>
              </a:rPr>
              <a:t>丝踢克</a:t>
            </a:r>
            <a:r>
              <a:rPr lang="en-US" altLang="zh-CN" sz="3600" b="1">
                <a:highlight>
                  <a:srgbClr val="00FF00"/>
                </a:highlight>
                <a:latin typeface="Times New Roman" panose="02020603050405020304" charset="0"/>
                <a:cs typeface="Times New Roman" panose="02020603050405020304" charset="0"/>
                <a:sym typeface="+mn-ea"/>
              </a:rPr>
              <a:t> )of </a:t>
            </a:r>
            <a:r>
              <a:rPr lang="en-US" altLang="zh-CN" sz="3600">
                <a:solidFill>
                  <a:srgbClr val="1D41D5"/>
                </a:solidFill>
                <a:highlight>
                  <a:srgbClr val="00FF00"/>
                </a:highlight>
                <a:latin typeface="Times New Roman" panose="02020603050405020304" charset="0"/>
                <a:cs typeface="Times New Roman" panose="02020603050405020304" charset="0"/>
                <a:sym typeface="+mn-ea"/>
              </a:rPr>
              <a:t>Field </a:t>
            </a:r>
            <a:r>
              <a:rPr lang="zh-CN" altLang="en-US" sz="3600">
                <a:solidFill>
                  <a:srgbClr val="1D41D5"/>
                </a:solidFill>
                <a:highlight>
                  <a:srgbClr val="00FF00"/>
                </a:highlight>
                <a:latin typeface="Times New Roman" panose="02020603050405020304" charset="0"/>
                <a:cs typeface="Times New Roman" panose="02020603050405020304" charset="0"/>
                <a:sym typeface="+mn-ea"/>
              </a:rPr>
              <a:t>Monitoring</a:t>
            </a:r>
            <a:r>
              <a:rPr lang="en-US" altLang="zh-CN" sz="3600">
                <a:solidFill>
                  <a:srgbClr val="1D41D5"/>
                </a:solidFill>
                <a:highlight>
                  <a:srgbClr val="00FF00"/>
                </a:highlight>
                <a:latin typeface="Times New Roman" panose="02020603050405020304" charset="0"/>
                <a:cs typeface="Times New Roman" panose="02020603050405020304" charset="0"/>
                <a:sym typeface="+mn-ea"/>
              </a:rPr>
              <a:t> have two points</a:t>
            </a:r>
            <a:r>
              <a:rPr lang="zh-CN" altLang="en-US" sz="3600">
                <a:solidFill>
                  <a:srgbClr val="1D41D5"/>
                </a:solidFill>
                <a:highlight>
                  <a:srgbClr val="00FF00"/>
                </a:highlight>
                <a:latin typeface="Times New Roman" panose="02020603050405020304" charset="0"/>
                <a:cs typeface="Times New Roman" panose="02020603050405020304" charset="0"/>
                <a:sym typeface="+mn-ea"/>
              </a:rPr>
              <a:t>：The first point is:</a:t>
            </a:r>
            <a:r>
              <a:rPr lang="en-US" altLang="zh-CN" sz="3600">
                <a:solidFill>
                  <a:srgbClr val="1D41D5"/>
                </a:solidFill>
                <a:highlight>
                  <a:srgbClr val="00FF00"/>
                </a:highlight>
                <a:latin typeface="Times New Roman" panose="02020603050405020304" charset="0"/>
                <a:cs typeface="Times New Roman" panose="02020603050405020304" charset="0"/>
                <a:sym typeface="+mn-ea"/>
              </a:rPr>
              <a:t> </a:t>
            </a:r>
            <a:r>
              <a:rPr lang="zh-CN" altLang="en-US" sz="3600">
                <a:highlight>
                  <a:srgbClr val="00FF00"/>
                </a:highlight>
                <a:latin typeface="Times New Roman" panose="02020603050405020304" charset="0"/>
                <a:cs typeface="Times New Roman" panose="02020603050405020304" charset="0"/>
                <a:sym typeface="+mn-ea"/>
              </a:rPr>
              <a:t>All-sided observation</a:t>
            </a:r>
            <a:endParaRPr lang="zh-CN" altLang="en-US" sz="3600">
              <a:highlight>
                <a:srgbClr val="00FF00"/>
              </a:highlight>
              <a:latin typeface="Times New Roman" panose="02020603050405020304" charset="0"/>
              <a:cs typeface="Times New Roman" panose="02020603050405020304" charset="0"/>
              <a:sym typeface="+mn-ea"/>
            </a:endParaRPr>
          </a:p>
          <a:p>
            <a:r>
              <a:rPr lang="en-US" altLang="zh-CN" sz="3600">
                <a:highlight>
                  <a:srgbClr val="00FF00"/>
                </a:highlight>
                <a:latin typeface="Times New Roman" panose="02020603050405020304" charset="0"/>
                <a:cs typeface="Times New Roman" panose="02020603050405020304" charset="0"/>
                <a:sym typeface="+mn-ea"/>
              </a:rPr>
              <a:t>And the all-sided observation  include the following Four points: </a:t>
            </a:r>
            <a:r>
              <a:rPr lang="en-US" altLang="zh-CN" sz="3600">
                <a:latin typeface="Times New Roman" panose="02020603050405020304" charset="0"/>
                <a:cs typeface="Times New Roman" panose="02020603050405020304" charset="0"/>
                <a:sym typeface="+mn-ea"/>
              </a:rPr>
              <a:t>Fistly is </a:t>
            </a:r>
            <a:r>
              <a:rPr lang="en-US" sz="3600">
                <a:latin typeface="Times New Roman" panose="02020603050405020304" charset="0"/>
                <a:cs typeface="Times New Roman" panose="02020603050405020304" charset="0"/>
                <a:sym typeface="+mn-ea"/>
              </a:rPr>
              <a:t>Monitoring in di cators can be selected from natural, economic and social</a:t>
            </a:r>
            <a:r>
              <a:rPr lang="zh-CN" altLang="en-US" sz="3600">
                <a:latin typeface="Times New Roman" panose="02020603050405020304" charset="0"/>
                <a:cs typeface="Times New Roman" panose="02020603050405020304" charset="0"/>
                <a:sym typeface="+mn-ea"/>
              </a:rPr>
              <a:t>（搜搜）</a:t>
            </a:r>
            <a:r>
              <a:rPr lang="en-US" sz="3600">
                <a:latin typeface="Times New Roman" panose="02020603050405020304" charset="0"/>
                <a:cs typeface="Times New Roman" panose="02020603050405020304" charset="0"/>
                <a:sym typeface="+mn-ea"/>
              </a:rPr>
              <a:t> aspects</a:t>
            </a:r>
            <a:endParaRPr lang="en-US" sz="3600">
              <a:latin typeface="Times New Roman" panose="02020603050405020304" charset="0"/>
              <a:cs typeface="Times New Roman" panose="02020603050405020304" charset="0"/>
              <a:sym typeface="+mn-ea"/>
            </a:endParaRPr>
          </a:p>
          <a:p>
            <a:r>
              <a:rPr lang="en-US" sz="3600">
                <a:solidFill>
                  <a:schemeClr val="tx1"/>
                </a:solidFill>
                <a:latin typeface="Times New Roman" panose="02020603050405020304" charset="0"/>
                <a:cs typeface="Times New Roman" panose="02020603050405020304" charset="0"/>
              </a:rPr>
              <a:t>Secondly,</a:t>
            </a:r>
            <a:r>
              <a:rPr lang="en-US" sz="3600">
                <a:latin typeface="Times New Roman" panose="02020603050405020304" charset="0"/>
                <a:cs typeface="Times New Roman" panose="02020603050405020304" charset="0"/>
                <a:sym typeface="+mn-ea"/>
              </a:rPr>
              <a:t> Reflect the soil and water loss and its prevention and control from multiple angles </a:t>
            </a:r>
            <a:r>
              <a:rPr lang="zh-CN" altLang="en-US" sz="3600">
                <a:latin typeface="Times New Roman" panose="02020603050405020304" charset="0"/>
                <a:cs typeface="Times New Roman" panose="02020603050405020304" charset="0"/>
                <a:sym typeface="+mn-ea"/>
              </a:rPr>
              <a:t>（猫特</a:t>
            </a:r>
            <a:r>
              <a:rPr lang="en-US" altLang="zh-CN" sz="3600">
                <a:latin typeface="Times New Roman" panose="02020603050405020304" charset="0"/>
                <a:cs typeface="Times New Roman" panose="02020603050405020304" charset="0"/>
                <a:sym typeface="+mn-ea"/>
              </a:rPr>
              <a:t>BO</a:t>
            </a:r>
            <a:r>
              <a:rPr lang="zh-CN" altLang="en-US" sz="3600">
                <a:latin typeface="Times New Roman" panose="02020603050405020304" charset="0"/>
                <a:cs typeface="Times New Roman" panose="02020603050405020304" charset="0"/>
                <a:sym typeface="+mn-ea"/>
              </a:rPr>
              <a:t>安狗丝）</a:t>
            </a:r>
            <a:r>
              <a:rPr lang="en-US" altLang="zh-CN" sz="3600">
                <a:latin typeface="Times New Roman" panose="02020603050405020304" charset="0"/>
                <a:cs typeface="Times New Roman" panose="02020603050405020304" charset="0"/>
                <a:sym typeface="+mn-ea"/>
              </a:rPr>
              <a:t> </a:t>
            </a:r>
            <a:r>
              <a:rPr lang="en-US" altLang="zh-CN" sz="3600">
                <a:sym typeface="+mn-ea"/>
              </a:rPr>
              <a:t>Finally,is </a:t>
            </a:r>
            <a:r>
              <a:rPr lang="en-US" sz="3600">
                <a:latin typeface="Times New Roman" panose="02020603050405020304" charset="0"/>
                <a:cs typeface="Times New Roman" panose="02020603050405020304" charset="0"/>
                <a:sym typeface="+mn-ea"/>
              </a:rPr>
              <a:t>Both high-</a:t>
            </a:r>
            <a:r>
              <a:rPr lang="zh-CN" altLang="en-US" sz="3600">
                <a:latin typeface="Times New Roman" panose="02020603050405020304" charset="0"/>
                <a:cs typeface="Times New Roman" panose="02020603050405020304" charset="0"/>
                <a:sym typeface="+mn-ea"/>
              </a:rPr>
              <a:t>泰克</a:t>
            </a:r>
            <a:r>
              <a:rPr lang="en-US" altLang="zh-CN" sz="3600">
                <a:latin typeface="Times New Roman" panose="02020603050405020304" charset="0"/>
                <a:cs typeface="Times New Roman" panose="02020603050405020304" charset="0"/>
                <a:sym typeface="+mn-ea"/>
              </a:rPr>
              <a:t>  </a:t>
            </a:r>
            <a:r>
              <a:rPr lang="en-US" sz="3600">
                <a:latin typeface="Times New Roman" panose="02020603050405020304" charset="0"/>
                <a:cs typeface="Times New Roman" panose="02020603050405020304" charset="0"/>
                <a:sym typeface="+mn-ea"/>
              </a:rPr>
              <a:t>and conventional(</a:t>
            </a:r>
            <a:r>
              <a:rPr lang="zh-CN" altLang="en-US" sz="3600">
                <a:latin typeface="Times New Roman" panose="02020603050405020304" charset="0"/>
                <a:cs typeface="Times New Roman" panose="02020603050405020304" charset="0"/>
                <a:sym typeface="+mn-ea"/>
              </a:rPr>
              <a:t>肯歪森</a:t>
            </a:r>
            <a:r>
              <a:rPr lang="en-US" altLang="zh-CN" sz="3600">
                <a:latin typeface="Times New Roman" panose="02020603050405020304" charset="0"/>
                <a:cs typeface="Times New Roman" panose="02020603050405020304" charset="0"/>
                <a:sym typeface="+mn-ea"/>
              </a:rPr>
              <a:t>NO</a:t>
            </a:r>
            <a:r>
              <a:rPr lang="en-US" sz="3600">
                <a:latin typeface="Times New Roman" panose="02020603050405020304" charset="0"/>
                <a:cs typeface="Times New Roman" panose="02020603050405020304" charset="0"/>
                <a:sym typeface="+mn-ea"/>
              </a:rPr>
              <a:t>)  investigation techniques (</a:t>
            </a:r>
            <a:r>
              <a:rPr lang="zh-CN" altLang="en-US" sz="3600">
                <a:latin typeface="Times New Roman" panose="02020603050405020304" charset="0"/>
                <a:cs typeface="Times New Roman" panose="02020603050405020304" charset="0"/>
                <a:sym typeface="+mn-ea"/>
              </a:rPr>
              <a:t>太克拟丝</a:t>
            </a:r>
            <a:r>
              <a:rPr lang="en-US" sz="3600">
                <a:latin typeface="Times New Roman" panose="02020603050405020304" charset="0"/>
                <a:cs typeface="Times New Roman" panose="02020603050405020304" charset="0"/>
                <a:sym typeface="+mn-ea"/>
              </a:rPr>
              <a:t>)</a:t>
            </a:r>
            <a:r>
              <a:rPr lang="en-US" altLang="zh-CN" sz="3600">
                <a:latin typeface="Times New Roman" panose="02020603050405020304" charset="0"/>
                <a:cs typeface="Times New Roman" panose="02020603050405020304" charset="0"/>
                <a:sym typeface="+mn-ea"/>
              </a:rPr>
              <a:t> </a:t>
            </a:r>
            <a:r>
              <a:rPr lang="en-US" sz="3600">
                <a:latin typeface="Times New Roman" panose="02020603050405020304" charset="0"/>
                <a:cs typeface="Times New Roman" panose="02020603050405020304" charset="0"/>
                <a:sym typeface="+mn-ea"/>
              </a:rPr>
              <a:t>are used to complement each other.</a:t>
            </a:r>
            <a:endParaRPr lang="en-US" sz="3600">
              <a:solidFill>
                <a:schemeClr val="tx1"/>
              </a:solidFill>
              <a:latin typeface="Times New Roman" panose="02020603050405020304" charset="0"/>
              <a:cs typeface="Times New Roman" panose="02020603050405020304" charset="0"/>
            </a:endParaRPr>
          </a:p>
          <a:p>
            <a:r>
              <a:rPr lang="zh-CN" altLang="en-US" sz="3600">
                <a:sym typeface="+mn-ea"/>
              </a:rPr>
              <a:t>（</a:t>
            </a:r>
            <a:r>
              <a:rPr lang="en-US" altLang="zh-CN" sz="3600">
                <a:sym typeface="+mn-ea"/>
              </a:rPr>
              <a:t>3</a:t>
            </a:r>
            <a:r>
              <a:rPr lang="zh-CN" altLang="en-US" sz="3600">
                <a:sym typeface="+mn-ea"/>
              </a:rPr>
              <a:t>）即利用高新技术，也利用常规调查技术，互相补充。</a:t>
            </a:r>
            <a:endParaRPr lang="zh-CN" altLang="en-US" sz="3600"/>
          </a:p>
          <a:p>
            <a:endParaRPr lang="en-US" sz="3600">
              <a:solidFill>
                <a:schemeClr val="tx1"/>
              </a:solidFill>
              <a:latin typeface="Times New Roman" panose="02020603050405020304" charset="0"/>
              <a:cs typeface="Times New Roman" panose="02020603050405020304" charset="0"/>
            </a:endParaRPr>
          </a:p>
          <a:p>
            <a:r>
              <a:rPr lang="en-US" altLang="zh-CN" sz="3600">
                <a:sym typeface="+mn-ea"/>
              </a:rPr>
              <a:t>1</a:t>
            </a:r>
            <a:r>
              <a:rPr lang="zh-CN" altLang="en-US" sz="3600">
                <a:sym typeface="+mn-ea"/>
              </a:rPr>
              <a:t>）可以从自然、经济和社会等多方面选择监测指标</a:t>
            </a:r>
            <a:endParaRPr lang="zh-CN" altLang="en-US" sz="3600"/>
          </a:p>
          <a:p>
            <a:r>
              <a:rPr lang="zh-CN" altLang="en-US" sz="3600">
                <a:sym typeface="+mn-ea"/>
              </a:rPr>
              <a:t>（</a:t>
            </a:r>
            <a:r>
              <a:rPr lang="en-US" altLang="zh-CN" sz="3600">
                <a:sym typeface="+mn-ea"/>
              </a:rPr>
              <a:t>2</a:t>
            </a:r>
            <a:r>
              <a:rPr lang="zh-CN" altLang="en-US" sz="3600">
                <a:sym typeface="+mn-ea"/>
              </a:rPr>
              <a:t>）从多个角度反映水土流失及其预防和治理状况</a:t>
            </a:r>
            <a:endParaRPr lang="zh-CN" altLang="en-US" sz="3600"/>
          </a:p>
          <a:p>
            <a:endParaRPr lang="zh-CN" altLang="en-US" sz="3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second characteristic</a:t>
            </a:r>
            <a:r>
              <a:rPr lang="en-US" altLang="zh-CN"/>
              <a:t>(</a:t>
            </a:r>
            <a:r>
              <a:rPr lang="zh-CN" altLang="en-US"/>
              <a:t>凯瑞克特</a:t>
            </a:r>
            <a:r>
              <a:rPr lang="en-US" altLang="zh-CN"/>
              <a:t> Ruai </a:t>
            </a:r>
            <a:r>
              <a:rPr lang="zh-CN" altLang="en-US"/>
              <a:t>死</a:t>
            </a:r>
            <a:r>
              <a:rPr lang="en-US" altLang="zh-CN"/>
              <a:t> </a:t>
            </a:r>
            <a:r>
              <a:rPr lang="zh-CN" altLang="en-US"/>
              <a:t>踢克</a:t>
            </a:r>
            <a:r>
              <a:rPr lang="en-US" altLang="zh-CN"/>
              <a:t> )</a:t>
            </a:r>
            <a:r>
              <a:rPr lang="zh-CN" altLang="en-US"/>
              <a:t> of Field Monitoring is:</a:t>
            </a:r>
            <a:r>
              <a:rPr lang="zh-CN" altLang="en-US">
                <a:latin typeface="Times New Roman" panose="02020603050405020304" charset="0"/>
                <a:cs typeface="Times New Roman" panose="02020603050405020304" charset="0"/>
                <a:sym typeface="+mn-ea"/>
              </a:rPr>
              <a:t>No change to the </a:t>
            </a:r>
            <a:r>
              <a:rPr lang="zh-CN" altLang="en-US">
                <a:latin typeface="Times New Roman" panose="02020603050405020304" charset="0"/>
                <a:cs typeface="Times New Roman" panose="02020603050405020304" charset="0"/>
                <a:sym typeface="+mn-ea"/>
              </a:rPr>
              <a:t>erosion condition</a:t>
            </a:r>
            <a:endParaRPr lang="zh-CN" altLang="en-US">
              <a:latin typeface="Times New Roman" panose="02020603050405020304" charset="0"/>
              <a:cs typeface="Times New Roman" panose="02020603050405020304" charset="0"/>
              <a:sym typeface="+mn-ea"/>
            </a:endParaRPr>
          </a:p>
          <a:p>
            <a:endParaRPr lang="zh-CN" altLang="en-US"/>
          </a:p>
          <a:p>
            <a:pPr algn="just" fontAlgn="auto"/>
            <a:r>
              <a:rPr lang="zh-CN" altLang="en-US">
                <a:latin typeface="Times New Roman" panose="02020603050405020304" charset="0"/>
                <a:cs typeface="Times New Roman" panose="02020603050405020304" charset="0"/>
                <a:sym typeface="+mn-ea"/>
              </a:rPr>
              <a:t>No change to the erosion condition</a:t>
            </a:r>
            <a:r>
              <a:rPr lang="en-US" altLang="zh-CN">
                <a:latin typeface="Times New Roman" panose="02020603050405020304" charset="0"/>
                <a:cs typeface="Times New Roman" panose="02020603050405020304" charset="0"/>
                <a:sym typeface="+mn-ea"/>
              </a:rPr>
              <a:t> means </a:t>
            </a:r>
            <a:r>
              <a:rPr>
                <a:latin typeface="Times New Roman" panose="02020603050405020304" charset="0"/>
                <a:cs typeface="Times New Roman" panose="02020603050405020304" charset="0"/>
                <a:sym typeface="+mn-ea"/>
              </a:rPr>
              <a:t>no change in the scale of the underlying surface</a:t>
            </a:r>
            <a:r>
              <a:rPr lang="en-US">
                <a:latin typeface="Times New Roman" panose="02020603050405020304" charset="0"/>
                <a:cs typeface="Times New Roman" panose="02020603050405020304" charset="0"/>
                <a:sym typeface="+mn-ea"/>
              </a:rPr>
              <a:t>       </a:t>
            </a:r>
            <a:endParaRPr>
              <a:latin typeface="Times New Roman" panose="02020603050405020304" charset="0"/>
              <a:cs typeface="Times New Roman" panose="02020603050405020304" charset="0"/>
              <a:sym typeface="+mn-ea"/>
            </a:endParaRPr>
          </a:p>
          <a:p>
            <a:pPr algn="just" fontAlgn="auto"/>
            <a:r>
              <a:rPr lang="en-US" altLang="zh-CN" spc="150">
                <a:uFillTx/>
                <a:latin typeface="Times New Roman" panose="02020603050405020304" charset="0"/>
                <a:cs typeface="Times New Roman" panose="02020603050405020304" charset="0"/>
                <a:sym typeface="+mn-ea"/>
              </a:rPr>
              <a:t>The </a:t>
            </a:r>
            <a:r>
              <a:rPr lang="zh-CN" altLang="en-US" spc="150">
                <a:uFillTx/>
                <a:latin typeface="Times New Roman" panose="02020603050405020304" charset="0"/>
                <a:cs typeface="Times New Roman" panose="02020603050405020304" charset="0"/>
                <a:sym typeface="+mn-ea"/>
              </a:rPr>
              <a:t>Principles for dynamical monitoring</a:t>
            </a:r>
            <a:r>
              <a:rPr lang="en-US" altLang="zh-CN" spc="150">
                <a:uFillTx/>
                <a:latin typeface="Times New Roman" panose="02020603050405020304" charset="0"/>
                <a:cs typeface="Times New Roman" panose="02020603050405020304" charset="0"/>
                <a:sym typeface="+mn-ea"/>
              </a:rPr>
              <a:t> have 5 points,Fistly is </a:t>
            </a:r>
            <a:r>
              <a:rPr lang="zh-CN" altLang="en-US">
                <a:latin typeface="Times New Roman" panose="02020603050405020304" charset="0"/>
                <a:cs typeface="Times New Roman" panose="02020603050405020304" charset="0"/>
                <a:sym typeface="+mn-ea"/>
              </a:rPr>
              <a:t>Multi-level</a:t>
            </a:r>
            <a:endParaRPr>
              <a:latin typeface="Times New Roman" panose="02020603050405020304" charset="0"/>
              <a:cs typeface="Times New Roman" panose="02020603050405020304" charset="0"/>
            </a:endParaRPr>
          </a:p>
          <a:p>
            <a:endParaRPr lang="en-US">
              <a:latin typeface="Times New Roman" panose="02020603050405020304" charset="0"/>
              <a:cs typeface="Times New Roman" panose="02020603050405020304" charset="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secondly is </a:t>
            </a:r>
            <a:r>
              <a:rPr lang="zh-CN" altLang="en-US">
                <a:latin typeface="Times New Roman" panose="02020603050405020304" charset="0"/>
                <a:cs typeface="Times New Roman" panose="02020603050405020304" charset="0"/>
                <a:sym typeface="+mn-ea"/>
              </a:rPr>
              <a:t>Dynamics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代</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奶米克丝</a:t>
            </a:r>
            <a:r>
              <a:rPr lang="en-US" altLang="zh-CN">
                <a:latin typeface="Times New Roman" panose="02020603050405020304" charset="0"/>
                <a:cs typeface="Times New Roman" panose="02020603050405020304" charset="0"/>
                <a:sym typeface="+mn-ea"/>
              </a:rPr>
              <a:t>) Thirdly,is </a:t>
            </a:r>
            <a:r>
              <a:rPr lang="zh-CN" altLang="en-US">
                <a:sym typeface="+mn-ea"/>
              </a:rPr>
              <a:t>Comprehensiveness</a:t>
            </a:r>
            <a:r>
              <a:rPr lang="en-US" altLang="zh-CN">
                <a:sym typeface="+mn-ea"/>
              </a:rPr>
              <a:t>  Fourth is </a:t>
            </a:r>
            <a:r>
              <a:rPr lang="zh-CN" altLang="en-US">
                <a:latin typeface="Times New Roman" panose="02020603050405020304" charset="0"/>
                <a:cs typeface="Times New Roman" panose="02020603050405020304" charset="0"/>
                <a:sym typeface="+mn-ea"/>
              </a:rPr>
              <a:t> Standardization</a:t>
            </a:r>
            <a:r>
              <a:rPr lang="en-US" altLang="zh-CN">
                <a:latin typeface="Times New Roman" panose="02020603050405020304" charset="0"/>
                <a:cs typeface="Times New Roman" panose="02020603050405020304" charset="0"/>
                <a:sym typeface="+mn-ea"/>
              </a:rPr>
              <a:t>(stand Z ation) finally  is </a:t>
            </a:r>
            <a:r>
              <a:rPr lang="zh-CN" altLang="en-US">
                <a:latin typeface="Times New Roman" panose="02020603050405020304" charset="0"/>
                <a:cs typeface="Times New Roman" panose="02020603050405020304" charset="0"/>
                <a:sym typeface="+mn-ea"/>
              </a:rPr>
              <a:t>Service</a:t>
            </a:r>
            <a:endParaRPr lang="zh-CN" altLang="en-US">
              <a:latin typeface="Times New Roman" panose="02020603050405020304" charset="0"/>
              <a:cs typeface="Times New Roman" panose="02020603050405020304" charset="0"/>
            </a:endParaRPr>
          </a:p>
          <a:p>
            <a:endParaRPr lang="zh-CN" altLang="en-US"/>
          </a:p>
          <a:p>
            <a:r>
              <a:rPr lang="en-US" altLang="zh-CN">
                <a:latin typeface="Times New Roman" panose="02020603050405020304" charset="0"/>
                <a:cs typeface="Times New Roman" panose="02020603050405020304" charset="0"/>
              </a:rPr>
              <a:t> </a:t>
            </a:r>
            <a:endParaRPr lang="zh-CN" altLang="en-US">
              <a:latin typeface="Times New Roman" panose="02020603050405020304" charset="0"/>
              <a:cs typeface="Times New Roman" panose="02020603050405020304" charset="0"/>
            </a:endParaRPr>
          </a:p>
          <a:p>
            <a:endParaRPr lang="en-US" altLang="zh-CN"/>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b="1">
                <a:latin typeface="Times New Roman" panose="02020603050405020304" charset="0"/>
                <a:cs typeface="Times New Roman" panose="02020603050405020304" charset="0"/>
                <a:sym typeface="+mn-ea"/>
              </a:rPr>
              <a:t>There are </a:t>
            </a:r>
            <a:r>
              <a:rPr lang="en-US" b="1">
                <a:latin typeface="Times New Roman" panose="02020603050405020304" charset="0"/>
                <a:cs typeface="Times New Roman" panose="02020603050405020304" charset="0"/>
                <a:sym typeface="+mn-ea"/>
              </a:rPr>
              <a:t> Five </a:t>
            </a:r>
            <a:r>
              <a:rPr lang="zh-CN" altLang="en-US">
                <a:sym typeface="+mn-ea"/>
              </a:rPr>
              <a:t>Role</a:t>
            </a:r>
            <a:r>
              <a:rPr lang="en-US" altLang="zh-CN">
                <a:sym typeface="+mn-ea"/>
              </a:rPr>
              <a:t>s</a:t>
            </a:r>
            <a:r>
              <a:rPr lang="zh-CN" altLang="en-US">
                <a:sym typeface="+mn-ea"/>
              </a:rPr>
              <a:t> </a:t>
            </a:r>
            <a:r>
              <a:rPr b="1">
                <a:latin typeface="Times New Roman" panose="02020603050405020304" charset="0"/>
                <a:cs typeface="Times New Roman" panose="02020603050405020304" charset="0"/>
                <a:sym typeface="+mn-ea"/>
              </a:rPr>
              <a:t>monitored for </a:t>
            </a:r>
            <a:r>
              <a:rPr lang="zh-CN" altLang="en-US">
                <a:sym typeface="+mn-ea"/>
              </a:rPr>
              <a:t> </a:t>
            </a:r>
            <a:r>
              <a:rPr b="1">
                <a:latin typeface="Times New Roman" panose="02020603050405020304" charset="0"/>
                <a:cs typeface="Times New Roman" panose="02020603050405020304" charset="0"/>
                <a:sym typeface="+mn-ea"/>
              </a:rPr>
              <a:t>soil and water</a:t>
            </a:r>
            <a:r>
              <a:rPr lang="en-US" b="1">
                <a:latin typeface="Times New Roman" panose="02020603050405020304" charset="0"/>
                <a:cs typeface="Times New Roman" panose="02020603050405020304" charset="0"/>
                <a:sym typeface="+mn-ea"/>
              </a:rPr>
              <a:t> </a:t>
            </a:r>
            <a:r>
              <a:rPr b="1">
                <a:latin typeface="Times New Roman" panose="02020603050405020304" charset="0"/>
                <a:cs typeface="Times New Roman" panose="02020603050405020304" charset="0"/>
                <a:sym typeface="+mn-ea"/>
              </a:rPr>
              <a:t>conservation</a:t>
            </a:r>
            <a:r>
              <a:rPr lang="en-US" b="1">
                <a:latin typeface="Times New Roman" panose="02020603050405020304" charset="0"/>
                <a:cs typeface="Times New Roman" panose="02020603050405020304" charset="0"/>
                <a:sym typeface="+mn-ea"/>
              </a:rPr>
              <a:t>, Fistly </a:t>
            </a:r>
            <a:r>
              <a:rPr lang="zh-CN" altLang="en-US">
                <a:latin typeface="Times New Roman" panose="02020603050405020304" charset="0"/>
                <a:cs typeface="Times New Roman" panose="02020603050405020304" charset="0"/>
                <a:sym typeface="+mn-ea"/>
              </a:rPr>
              <a:t>Become an important method</a:t>
            </a:r>
            <a:r>
              <a:rPr lang="en-US" altLang="zh-CN">
                <a:latin typeface="Times New Roman" panose="02020603050405020304" charset="0"/>
                <a:cs typeface="Times New Roman" panose="02020603050405020304" charset="0"/>
                <a:sym typeface="+mn-ea"/>
              </a:rPr>
              <a:t>s</a:t>
            </a:r>
            <a:r>
              <a:rPr lang="zh-CN" altLang="en-US">
                <a:latin typeface="Times New Roman" panose="02020603050405020304" charset="0"/>
                <a:cs typeface="Times New Roman" panose="02020603050405020304" charset="0"/>
                <a:sym typeface="+mn-ea"/>
              </a:rPr>
              <a:t> of soil and water conservation project management</a:t>
            </a:r>
            <a:endParaRPr lang="zh-CN" altLang="en-US">
              <a:latin typeface="Times New Roman" panose="02020603050405020304" charset="0"/>
              <a:cs typeface="Times New Roman" panose="02020603050405020304" charset="0"/>
              <a:sym typeface="+mn-ea"/>
            </a:endParaRPr>
          </a:p>
          <a:p>
            <a:endParaRPr lang="zh-CN" altLang="en-US">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sym typeface="+mn-ea"/>
              </a:rPr>
              <a:t>Secondly,</a:t>
            </a:r>
            <a:r>
              <a:rPr lang="zh-CN" altLang="en-US">
                <a:latin typeface="Times New Roman" panose="02020603050405020304" charset="0"/>
                <a:cs typeface="Times New Roman" panose="02020603050405020304" charset="0"/>
                <a:sym typeface="+mn-ea"/>
              </a:rPr>
              <a:t>Provide basic data for project construction</a:t>
            </a:r>
            <a:endParaRPr lang="zh-CN" altLang="en-US">
              <a:latin typeface="Times New Roman" panose="02020603050405020304" charset="0"/>
              <a:cs typeface="Times New Roman" panose="02020603050405020304" charset="0"/>
              <a:sym typeface="+mn-ea"/>
            </a:endParaRPr>
          </a:p>
          <a:p>
            <a:endParaRPr lang="zh-CN" altLang="en-US">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sym typeface="+mn-ea"/>
              </a:rPr>
              <a:t>thridly,</a:t>
            </a:r>
            <a:r>
              <a:rPr lang="zh-CN" altLang="en-US">
                <a:latin typeface="Times New Roman" panose="02020603050405020304" charset="0"/>
                <a:cs typeface="Times New Roman" panose="02020603050405020304" charset="0"/>
                <a:sym typeface="+mn-ea"/>
              </a:rPr>
              <a:t>Provide scientific basis for soil </a:t>
            </a:r>
            <a:r>
              <a:rPr lang="zh-CN" altLang="en-US">
                <a:latin typeface="Times New Roman" panose="02020603050405020304" charset="0"/>
                <a:cs typeface="Times New Roman" panose="02020603050405020304" charset="0"/>
                <a:sym typeface="+mn-ea"/>
              </a:rPr>
              <a:t>and water </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conservation evaluation and decision-making</a:t>
            </a:r>
            <a:endParaRPr lang="zh-CN" altLang="en-US">
              <a:latin typeface="Times New Roman" panose="02020603050405020304" charset="0"/>
              <a:cs typeface="Times New Roman" panose="02020603050405020304" charset="0"/>
              <a:sym typeface="+mn-ea"/>
            </a:endParaRPr>
          </a:p>
          <a:p>
            <a:endParaRPr lang="zh-CN" altLang="en-US">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sym typeface="+mn-ea"/>
              </a:rPr>
              <a:t>Fourth,</a:t>
            </a:r>
            <a:r>
              <a:rPr lang="zh-CN" altLang="en-US">
                <a:latin typeface="Times New Roman" panose="02020603050405020304" charset="0"/>
                <a:cs typeface="Times New Roman" panose="02020603050405020304" charset="0"/>
                <a:sym typeface="+mn-ea"/>
              </a:rPr>
              <a:t>Provide basis for supervision and law enforcement of  soil </a:t>
            </a:r>
            <a:r>
              <a:rPr lang="zh-CN" altLang="en-US">
                <a:latin typeface="Times New Roman" panose="02020603050405020304" charset="0"/>
                <a:cs typeface="Times New Roman" panose="02020603050405020304" charset="0"/>
                <a:sym typeface="+mn-ea"/>
              </a:rPr>
              <a:t>and water</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conservation</a:t>
            </a:r>
            <a:endParaRPr lang="zh-CN" altLang="en-US">
              <a:latin typeface="Times New Roman" panose="02020603050405020304" charset="0"/>
              <a:cs typeface="Times New Roman" panose="02020603050405020304" charset="0"/>
              <a:sym typeface="+mn-ea"/>
            </a:endParaRPr>
          </a:p>
          <a:p>
            <a:endParaRPr lang="zh-CN" altLang="en-US">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rPr>
              <a:t>Finally,</a:t>
            </a:r>
            <a:r>
              <a:rPr lang="zh-CN" altLang="en-US">
                <a:latin typeface="Times New Roman" panose="02020603050405020304" charset="0"/>
                <a:cs typeface="Times New Roman" panose="02020603050405020304" charset="0"/>
                <a:sym typeface="+mn-ea"/>
              </a:rPr>
              <a:t>Provide a new way for  soil</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and </a:t>
            </a:r>
            <a:r>
              <a:rPr lang="zh-CN" altLang="en-US">
                <a:latin typeface="Times New Roman" panose="02020603050405020304" charset="0"/>
                <a:cs typeface="Times New Roman" panose="02020603050405020304" charset="0"/>
                <a:sym typeface="+mn-ea"/>
              </a:rPr>
              <a:t> water</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conservation publicity</a:t>
            </a: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sym typeface="+mn-ea"/>
            </a:endParaRPr>
          </a:p>
          <a:p>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6</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6</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6</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6</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6</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6</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6</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6</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6</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6</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6</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6</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6</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6</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26.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44.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74980" y="1235710"/>
            <a:ext cx="11405870" cy="1971675"/>
          </a:xfrm>
          <a:gradFill>
            <a:gsLst>
              <a:gs pos="50000">
                <a:srgbClr val="F8E786"/>
              </a:gs>
              <a:gs pos="0">
                <a:srgbClr val="FAEFAE"/>
              </a:gs>
              <a:gs pos="100000">
                <a:srgbClr val="F5DE5D"/>
              </a:gs>
            </a:gsLst>
            <a:lin ang="5400000" scaled="1"/>
          </a:gradFill>
        </p:spPr>
        <p:txBody>
          <a:bodyPr>
            <a:normAutofit/>
          </a:bodyPr>
          <a:p>
            <a:pPr algn="ctr"/>
            <a:r>
              <a:rPr lang="zh-CN" altLang="zh-CN" sz="4445">
                <a:solidFill>
                  <a:srgbClr val="FF0000"/>
                </a:solidFill>
                <a:latin typeface="Times New Roman" panose="02020603050405020304" charset="0"/>
                <a:cs typeface="Times New Roman" panose="02020603050405020304" charset="0"/>
              </a:rPr>
              <a:t>How to study mechanism of avalanche on reservoir bank: a retrospective study</a:t>
            </a:r>
            <a:endParaRPr lang="zh-CN" altLang="zh-CN" sz="4445">
              <a:solidFill>
                <a:srgbClr val="FF0000"/>
              </a:solidFill>
              <a:latin typeface="Times New Roman" panose="02020603050405020304" charset="0"/>
              <a:cs typeface="Times New Roman" panose="02020603050405020304" charset="0"/>
            </a:endParaRPr>
          </a:p>
        </p:txBody>
      </p:sp>
      <p:sp>
        <p:nvSpPr>
          <p:cNvPr id="5" name="矩形 4"/>
          <p:cNvSpPr/>
          <p:nvPr/>
        </p:nvSpPr>
        <p:spPr>
          <a:xfrm>
            <a:off x="447040" y="1195705"/>
            <a:ext cx="11438890" cy="2046605"/>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文本框 5"/>
          <p:cNvSpPr txBox="1"/>
          <p:nvPr/>
        </p:nvSpPr>
        <p:spPr>
          <a:xfrm>
            <a:off x="0" y="3902710"/>
            <a:ext cx="12191365" cy="2636520"/>
          </a:xfrm>
          <a:prstGeom prst="rect">
            <a:avLst/>
          </a:prstGeom>
          <a:noFill/>
        </p:spPr>
        <p:txBody>
          <a:bodyPr wrap="square" rtlCol="0" anchor="t">
            <a:noAutofit/>
          </a:bodyPr>
          <a:p>
            <a:pPr algn="ctr">
              <a:spcBef>
                <a:spcPct val="50000"/>
              </a:spcBef>
            </a:pPr>
            <a:r>
              <a:rPr lang="en-US" altLang="zh-CN" sz="2800" b="1" dirty="0">
                <a:effectLst>
                  <a:outerShdw blurRad="38100" dist="38100" dir="2700000" algn="tl">
                    <a:srgbClr val="000000">
                      <a:alpha val="43137"/>
                    </a:srgbClr>
                  </a:outerShdw>
                </a:effectLst>
                <a:uFillTx/>
                <a:latin typeface="Arial" panose="020B0604020202020204" pitchFamily="34" charset="0"/>
                <a:ea typeface="宋体" panose="02010600030101010101" pitchFamily="2" charset="-122"/>
                <a:sym typeface="+mn-ea"/>
              </a:rPr>
              <a:t>Yihang Li, Xiangzhou Xu</a:t>
            </a:r>
            <a:endParaRPr lang="en-US" altLang="zh-CN" sz="2800" baseline="30000" dirty="0">
              <a:solidFill>
                <a:schemeClr val="tx1"/>
              </a:solidFill>
              <a:effectLst>
                <a:outerShdw blurRad="38100" dist="38100" dir="2700000" algn="tl">
                  <a:srgbClr val="000000">
                    <a:alpha val="43137"/>
                  </a:srgbClr>
                </a:outerShdw>
              </a:effectLst>
              <a:uFillTx/>
              <a:ea typeface="宋体" panose="02010600030101010101" pitchFamily="2" charset="-122"/>
            </a:endParaRPr>
          </a:p>
          <a:p>
            <a:pPr algn="ctr" eaLnBrk="0" hangingPunct="0">
              <a:spcBef>
                <a:spcPts val="600"/>
              </a:spcBef>
            </a:pPr>
            <a:r>
              <a:rPr lang="en-US" altLang="zh-CN" sz="2800" b="1" dirty="0">
                <a:latin typeface="Arial" panose="020B0604020202020204" pitchFamily="34" charset="0"/>
                <a:ea typeface="宋体" panose="02010600030101010101" pitchFamily="2" charset="-122"/>
                <a:sym typeface="+mn-ea"/>
              </a:rPr>
              <a:t>School of Hydraulic Engineering, Dalian University of Technology </a:t>
            </a:r>
            <a:endParaRPr lang="en-US" altLang="zh-CN" sz="2800" b="1" dirty="0">
              <a:latin typeface="Arial" panose="020B0604020202020204" pitchFamily="34" charset="0"/>
              <a:ea typeface="宋体" panose="02010600030101010101" pitchFamily="2" charset="-122"/>
              <a:sym typeface="+mn-ea"/>
            </a:endParaRPr>
          </a:p>
          <a:p>
            <a:pPr algn="ctr" eaLnBrk="0" hangingPunct="0">
              <a:spcBef>
                <a:spcPts val="600"/>
              </a:spcBef>
            </a:pPr>
            <a:r>
              <a:rPr lang="en-US" altLang="zh-CN" sz="2800" b="1" dirty="0">
                <a:latin typeface="Arial" panose="020B0604020202020204" pitchFamily="34" charset="0"/>
                <a:ea typeface="宋体" panose="02010600030101010101" pitchFamily="2" charset="-122"/>
                <a:sym typeface="+mn-ea"/>
              </a:rPr>
              <a:t>(</a:t>
            </a:r>
            <a:r>
              <a:rPr lang="en-US" altLang="zh-CN" sz="2800" b="1" dirty="0">
                <a:latin typeface="Arial" panose="020B0604020202020204" pitchFamily="34" charset="0"/>
                <a:ea typeface="宋体" panose="02010600030101010101" pitchFamily="2" charset="-122"/>
              </a:rPr>
              <a:t>xzxu@dlut.edu.cn</a:t>
            </a:r>
            <a:r>
              <a:rPr lang="en-US" altLang="zh-CN" sz="2800" b="1" dirty="0">
                <a:latin typeface="Arial" panose="020B0604020202020204" pitchFamily="34" charset="0"/>
                <a:ea typeface="宋体" panose="02010600030101010101" pitchFamily="2" charset="-122"/>
                <a:sym typeface="+mn-ea"/>
              </a:rPr>
              <a:t>) </a:t>
            </a:r>
            <a:endParaRPr lang="en-US" altLang="zh-CN" sz="2800" b="1" dirty="0">
              <a:latin typeface="Arial" panose="020B0604020202020204" pitchFamily="34" charset="0"/>
              <a:ea typeface="宋体" panose="02010600030101010101" pitchFamily="2" charset="-122"/>
              <a:sym typeface="+mn-ea"/>
            </a:endParaRPr>
          </a:p>
        </p:txBody>
      </p:sp>
      <p:pic>
        <p:nvPicPr>
          <p:cNvPr id="4102" name="Picture 81" descr="https://ss1.bdstatic.com/70cFvXSh_Q1YnxGkpoWK1HF6hhy/it/u=1363208309,1075552700&amp;fm=27&amp;gp=0.jpg"/>
          <p:cNvPicPr>
            <a:picLocks noChangeAspect="1"/>
          </p:cNvPicPr>
          <p:nvPr/>
        </p:nvPicPr>
        <p:blipFill>
          <a:blip r:embed="rId2">
            <a:clrChange>
              <a:clrFrom>
                <a:srgbClr val="FDFDFD"/>
              </a:clrFrom>
              <a:clrTo>
                <a:srgbClr val="FDFDFD">
                  <a:alpha val="0"/>
                </a:srgbClr>
              </a:clrTo>
            </a:clrChange>
          </a:blip>
          <a:srcRect t="9055" r="8594" b="3191"/>
          <a:stretch>
            <a:fillRect/>
          </a:stretch>
        </p:blipFill>
        <p:spPr>
          <a:xfrm>
            <a:off x="38833425" y="152400"/>
            <a:ext cx="4829175" cy="4608513"/>
          </a:xfrm>
          <a:prstGeom prst="rect">
            <a:avLst/>
          </a:prstGeom>
          <a:noFill/>
          <a:ln w="9525">
            <a:noFill/>
          </a:ln>
        </p:spPr>
      </p:pic>
      <p:pic>
        <p:nvPicPr>
          <p:cNvPr id="7" name="Picture 81" descr="https://ss1.bdstatic.com/70cFvXSh_Q1YnxGkpoWK1HF6hhy/it/u=1363208309,1075552700&amp;fm=27&amp;gp=0.jpg"/>
          <p:cNvPicPr>
            <a:picLocks noChangeAspect="1"/>
          </p:cNvPicPr>
          <p:nvPr/>
        </p:nvPicPr>
        <p:blipFill>
          <a:blip r:embed="rId2">
            <a:clrChange>
              <a:clrFrom>
                <a:srgbClr val="FDFDFD"/>
              </a:clrFrom>
              <a:clrTo>
                <a:srgbClr val="FDFDFD">
                  <a:alpha val="0"/>
                </a:srgbClr>
              </a:clrTo>
            </a:clrChange>
          </a:blip>
          <a:srcRect t="9055" r="8594" b="3191"/>
          <a:stretch>
            <a:fillRect/>
          </a:stretch>
        </p:blipFill>
        <p:spPr>
          <a:xfrm>
            <a:off x="38960425" y="279400"/>
            <a:ext cx="4829175" cy="4608513"/>
          </a:xfrm>
          <a:prstGeom prst="rect">
            <a:avLst/>
          </a:prstGeom>
          <a:noFill/>
          <a:ln w="9525">
            <a:noFill/>
          </a:ln>
        </p:spPr>
      </p:pic>
      <p:pic>
        <p:nvPicPr>
          <p:cNvPr id="8" name="Picture 81" descr="https://ss1.bdstatic.com/70cFvXSh_Q1YnxGkpoWK1HF6hhy/it/u=1363208309,1075552700&amp;fm=27&amp;gp=0.jpg"/>
          <p:cNvPicPr>
            <a:picLocks noChangeAspect="1"/>
          </p:cNvPicPr>
          <p:nvPr/>
        </p:nvPicPr>
        <p:blipFill>
          <a:blip r:embed="rId2">
            <a:clrChange>
              <a:clrFrom>
                <a:srgbClr val="FDFDFD"/>
              </a:clrFrom>
              <a:clrTo>
                <a:srgbClr val="FDFDFD">
                  <a:alpha val="0"/>
                </a:srgbClr>
              </a:clrTo>
            </a:clrChange>
          </a:blip>
          <a:srcRect t="9055" r="8594" b="3191"/>
          <a:stretch>
            <a:fillRect/>
          </a:stretch>
        </p:blipFill>
        <p:spPr>
          <a:xfrm>
            <a:off x="39087425" y="406400"/>
            <a:ext cx="4829175" cy="4608513"/>
          </a:xfrm>
          <a:prstGeom prst="rect">
            <a:avLst/>
          </a:prstGeom>
          <a:noFill/>
          <a:ln w="9525">
            <a:noFill/>
          </a:ln>
        </p:spPr>
      </p:pic>
      <p:pic>
        <p:nvPicPr>
          <p:cNvPr id="9" name="Picture 81" descr="https://ss1.bdstatic.com/70cFvXSh_Q1YnxGkpoWK1HF6hhy/it/u=1363208309,1075552700&amp;fm=27&amp;gp=0.jpg"/>
          <p:cNvPicPr>
            <a:picLocks noChangeAspect="1"/>
          </p:cNvPicPr>
          <p:nvPr/>
        </p:nvPicPr>
        <p:blipFill>
          <a:blip r:embed="rId2">
            <a:clrChange>
              <a:clrFrom>
                <a:srgbClr val="FDFDFD"/>
              </a:clrFrom>
              <a:clrTo>
                <a:srgbClr val="FDFDFD">
                  <a:alpha val="0"/>
                </a:srgbClr>
              </a:clrTo>
            </a:clrChange>
          </a:blip>
          <a:srcRect t="9055" r="8594" b="3191"/>
          <a:stretch>
            <a:fillRect/>
          </a:stretch>
        </p:blipFill>
        <p:spPr>
          <a:xfrm>
            <a:off x="39214425" y="533400"/>
            <a:ext cx="4829175" cy="4608513"/>
          </a:xfrm>
          <a:prstGeom prst="rect">
            <a:avLst/>
          </a:prstGeom>
          <a:noFill/>
          <a:ln w="9525">
            <a:noFill/>
          </a:ln>
        </p:spPr>
      </p:pic>
      <p:pic>
        <p:nvPicPr>
          <p:cNvPr id="10" name="图片 9"/>
          <p:cNvPicPr>
            <a:picLocks noChangeAspect="1"/>
          </p:cNvPicPr>
          <p:nvPr/>
        </p:nvPicPr>
        <p:blipFill>
          <a:blip r:embed="rId3"/>
          <a:stretch>
            <a:fillRect/>
          </a:stretch>
        </p:blipFill>
        <p:spPr>
          <a:xfrm>
            <a:off x="10767695" y="50165"/>
            <a:ext cx="1061720" cy="1014095"/>
          </a:xfrm>
          <a:prstGeom prst="rect">
            <a:avLst/>
          </a:prstGeom>
        </p:spPr>
      </p:pic>
      <p:pic>
        <p:nvPicPr>
          <p:cNvPr id="11" name="图片 10"/>
          <p:cNvPicPr>
            <a:picLocks noChangeAspect="1"/>
          </p:cNvPicPr>
          <p:nvPr/>
        </p:nvPicPr>
        <p:blipFill>
          <a:blip r:embed="rId4"/>
          <a:stretch>
            <a:fillRect/>
          </a:stretch>
        </p:blipFill>
        <p:spPr>
          <a:xfrm>
            <a:off x="73660" y="50165"/>
            <a:ext cx="785495" cy="93726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3" name="文本框 2"/>
          <p:cNvSpPr txBox="1"/>
          <p:nvPr/>
        </p:nvSpPr>
        <p:spPr>
          <a:xfrm>
            <a:off x="263525" y="1019175"/>
            <a:ext cx="10095230" cy="460375"/>
          </a:xfrm>
          <a:prstGeom prst="rect">
            <a:avLst/>
          </a:prstGeom>
          <a:noFill/>
        </p:spPr>
        <p:txBody>
          <a:bodyPr wrap="square" rtlCol="0" anchor="t">
            <a:spAutoFit/>
          </a:bodyPr>
          <a:p>
            <a:r>
              <a:rPr sz="2400">
                <a:latin typeface="Times New Roman" panose="02020603050405020304" charset="0"/>
                <a:cs typeface="Times New Roman" panose="02020603050405020304" charset="0"/>
                <a:sym typeface="+mn-ea"/>
              </a:rPr>
              <a:t>Conclusion</a:t>
            </a:r>
            <a:r>
              <a:rPr lang="en-US" sz="2400">
                <a:latin typeface="Times New Roman" panose="02020603050405020304" charset="0"/>
                <a:cs typeface="Times New Roman" panose="02020603050405020304" charset="0"/>
                <a:sym typeface="+mn-ea"/>
              </a:rPr>
              <a:t>  </a:t>
            </a:r>
            <a:endParaRPr sz="2400">
              <a:latin typeface="Times New Roman" panose="02020603050405020304" charset="0"/>
              <a:cs typeface="Times New Roman" panose="02020603050405020304" charset="0"/>
            </a:endParaRPr>
          </a:p>
        </p:txBody>
      </p:sp>
      <p:sp>
        <p:nvSpPr>
          <p:cNvPr id="4" name="文本框 3"/>
          <p:cNvSpPr txBox="1"/>
          <p:nvPr/>
        </p:nvSpPr>
        <p:spPr>
          <a:xfrm>
            <a:off x="462915" y="1695450"/>
            <a:ext cx="11266170" cy="2676525"/>
          </a:xfrm>
          <a:prstGeom prst="rect">
            <a:avLst/>
          </a:prstGeom>
          <a:noFill/>
        </p:spPr>
        <p:txBody>
          <a:bodyPr wrap="square" rtlCol="0" anchor="t">
            <a:spAutoFit/>
          </a:bodyPr>
          <a:p>
            <a:pPr algn="just" fontAlgn="auto"/>
            <a:r>
              <a:rPr lang="en-US" sz="2400">
                <a:latin typeface="Times New Roman" panose="02020603050405020304" charset="0"/>
                <a:cs typeface="Times New Roman" panose="02020603050405020304" charset="0"/>
              </a:rPr>
              <a:t>Combined with ground observation, the monitoring method that plays satellite images and 3S technology has the advantages of fast speed and high degree of automation, which can quickly obtain topographic data and information on the location and scale of the occurrence of landslides in the reservoir area, and is suitable for monitoring the current situation of reservoir bank landslides in a larger scale.</a:t>
            </a:r>
            <a:endParaRPr lang="en-US" sz="2400">
              <a:latin typeface="Times New Roman" panose="02020603050405020304" charset="0"/>
              <a:cs typeface="Times New Roman" panose="02020603050405020304" charset="0"/>
            </a:endParaRPr>
          </a:p>
          <a:p>
            <a:pPr algn="just" fontAlgn="auto"/>
            <a:endParaRPr lang="en-US" sz="2400">
              <a:latin typeface="Times New Roman" panose="02020603050405020304" charset="0"/>
              <a:cs typeface="Times New Roman" panose="02020603050405020304" charset="0"/>
            </a:endParaRPr>
          </a:p>
          <a:p>
            <a:pPr algn="just" fontAlgn="auto"/>
            <a:endParaRPr lang="en-US" sz="2400">
              <a:latin typeface="Times New Roman" panose="02020603050405020304" charset="0"/>
              <a:cs typeface="Times New Roman" panose="02020603050405020304" charset="0"/>
            </a:endParaRPr>
          </a:p>
        </p:txBody>
      </p:sp>
      <p:sp>
        <p:nvSpPr>
          <p:cNvPr id="7" name="矩形 6"/>
          <p:cNvSpPr/>
          <p:nvPr/>
        </p:nvSpPr>
        <p:spPr>
          <a:xfrm>
            <a:off x="306070" y="1583690"/>
            <a:ext cx="11580495" cy="20904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9" name="文本框 8"/>
          <p:cNvSpPr txBox="1"/>
          <p:nvPr/>
        </p:nvSpPr>
        <p:spPr>
          <a:xfrm>
            <a:off x="306070" y="3869690"/>
            <a:ext cx="11488420" cy="1896745"/>
          </a:xfrm>
          <a:prstGeom prst="rect">
            <a:avLst/>
          </a:prstGeom>
          <a:noFill/>
        </p:spPr>
        <p:txBody>
          <a:bodyPr wrap="square" rtlCol="0" anchor="t">
            <a:noAutofit/>
          </a:bodyPr>
          <a:p>
            <a:pPr algn="just" fontAlgn="auto"/>
            <a:r>
              <a:rPr lang="en-US" sz="2400">
                <a:latin typeface="Times New Roman" panose="02020603050405020304" charset="0"/>
                <a:cs typeface="Times New Roman" panose="02020603050405020304" charset="0"/>
              </a:rPr>
              <a:t>Although the macroscopic monitoring means based on satellite and aerial technology can quickly make comprehensive observation of the status of the collapse of a larger area of the reservoir bank, it is affected by weather, environment and other factors, and limited by the technical characteristics of remote sensing monitoring, it is difficult to continuously monitor the occurrence and development process of the collapse of the same disaster site, which has certain limitations.</a:t>
            </a:r>
            <a:endParaRPr lang="en-US" sz="2400">
              <a:latin typeface="Times New Roman" panose="02020603050405020304" charset="0"/>
              <a:cs typeface="Times New Roman" panose="02020603050405020304" charset="0"/>
            </a:endParaRPr>
          </a:p>
          <a:p>
            <a:pPr algn="just"/>
            <a:endParaRPr lang="zh-CN" altLang="en-US"/>
          </a:p>
        </p:txBody>
      </p:sp>
      <p:sp>
        <p:nvSpPr>
          <p:cNvPr id="10" name="矩形 9"/>
          <p:cNvSpPr/>
          <p:nvPr/>
        </p:nvSpPr>
        <p:spPr>
          <a:xfrm>
            <a:off x="306070" y="3870325"/>
            <a:ext cx="11580495" cy="23323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836025" y="3688715"/>
            <a:ext cx="547370" cy="11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页脚占位符 6"/>
          <p:cNvSpPr>
            <a:spLocks noGrp="1"/>
          </p:cNvSpPr>
          <p:nvPr>
            <p:ph type="ftr" sz="quarter" idx="11"/>
          </p:nvPr>
        </p:nvSpPr>
        <p:spPr/>
        <p:txBody>
          <a:bodyPr/>
          <a:p>
            <a:endParaRPr lang="zh-CN" altLang="en-US"/>
          </a:p>
        </p:txBody>
      </p:sp>
      <p:pic>
        <p:nvPicPr>
          <p:cNvPr id="8" name="ECB019B1-382A-4266-B25C-5B523AA43C14-5" descr="wpp"/>
          <p:cNvPicPr>
            <a:picLocks noChangeAspect="1"/>
          </p:cNvPicPr>
          <p:nvPr/>
        </p:nvPicPr>
        <p:blipFill>
          <a:blip r:embed="rId1"/>
          <a:stretch>
            <a:fillRect/>
          </a:stretch>
        </p:blipFill>
        <p:spPr>
          <a:xfrm>
            <a:off x="1499870" y="662940"/>
            <a:ext cx="9875520" cy="596836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sz="2800">
                <a:solidFill>
                  <a:srgbClr val="1D41D5"/>
                </a:solidFill>
                <a:latin typeface="Times New Roman" panose="02020603050405020304" charset="0"/>
                <a:cs typeface="Times New Roman" panose="02020603050405020304" charset="0"/>
                <a:sym typeface="+mn-ea"/>
              </a:rPr>
              <a:t>Field Investigation</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7" name="文本框 6"/>
          <p:cNvSpPr txBox="1"/>
          <p:nvPr/>
        </p:nvSpPr>
        <p:spPr>
          <a:xfrm>
            <a:off x="3733165" y="3119755"/>
            <a:ext cx="309880" cy="368300"/>
          </a:xfrm>
          <a:prstGeom prst="rect">
            <a:avLst/>
          </a:prstGeom>
          <a:noFill/>
        </p:spPr>
        <p:txBody>
          <a:bodyPr wrap="none" rtlCol="0">
            <a:spAutoFit/>
          </a:bodyPr>
          <a:p>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10" name="图片 9"/>
          <p:cNvPicPr>
            <a:picLocks noChangeAspect="1"/>
          </p:cNvPicPr>
          <p:nvPr/>
        </p:nvPicPr>
        <p:blipFill>
          <a:blip r:embed="rId1"/>
          <a:stretch>
            <a:fillRect/>
          </a:stretch>
        </p:blipFill>
        <p:spPr>
          <a:xfrm>
            <a:off x="1928495" y="857885"/>
            <a:ext cx="7959090" cy="577342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sz="2800">
                <a:solidFill>
                  <a:srgbClr val="1D41D5"/>
                </a:solidFill>
                <a:latin typeface="Times New Roman" panose="02020603050405020304" charset="0"/>
                <a:cs typeface="Times New Roman" panose="02020603050405020304" charset="0"/>
                <a:sym typeface="+mn-ea"/>
              </a:rPr>
              <a:t>Field Investigation</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733165" y="3119755"/>
            <a:ext cx="309880" cy="368300"/>
          </a:xfrm>
          <a:prstGeom prst="rect">
            <a:avLst/>
          </a:prstGeom>
          <a:noFill/>
        </p:spPr>
        <p:txBody>
          <a:bodyPr wrap="none" rtlCol="0">
            <a:spAutoFit/>
          </a:bodyPr>
          <a:p>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文本框 3"/>
          <p:cNvSpPr txBox="1"/>
          <p:nvPr/>
        </p:nvSpPr>
        <p:spPr>
          <a:xfrm>
            <a:off x="203835" y="814705"/>
            <a:ext cx="6096000" cy="460375"/>
          </a:xfrm>
          <a:prstGeom prst="rect">
            <a:avLst/>
          </a:prstGeom>
          <a:noFill/>
        </p:spPr>
        <p:txBody>
          <a:bodyPr wrap="square" rtlCol="0" anchor="t">
            <a:spAutoFit/>
          </a:bodyPr>
          <a:p>
            <a:r>
              <a:rPr lang="zh-CN" altLang="en-US" sz="2400"/>
              <a:t>Conclusion</a:t>
            </a:r>
            <a:endParaRPr lang="zh-CN" altLang="en-US" sz="2400"/>
          </a:p>
        </p:txBody>
      </p:sp>
      <p:sp>
        <p:nvSpPr>
          <p:cNvPr id="6" name="文本框 5"/>
          <p:cNvSpPr txBox="1"/>
          <p:nvPr/>
        </p:nvSpPr>
        <p:spPr>
          <a:xfrm>
            <a:off x="462915" y="1695450"/>
            <a:ext cx="11266170" cy="3784600"/>
          </a:xfrm>
          <a:prstGeom prst="rect">
            <a:avLst/>
          </a:prstGeom>
          <a:noFill/>
        </p:spPr>
        <p:txBody>
          <a:bodyPr wrap="square" rtlCol="0" anchor="t">
            <a:spAutoFit/>
          </a:bodyPr>
          <a:p>
            <a:pPr algn="just" fontAlgn="auto">
              <a:lnSpc>
                <a:spcPct val="150000"/>
              </a:lnSpc>
            </a:pPr>
            <a:r>
              <a:rPr lang="en-US" sz="2400">
                <a:latin typeface="Times New Roman" panose="02020603050405020304" charset="0"/>
                <a:cs typeface="Times New Roman" panose="02020603050405020304" charset="0"/>
              </a:rPr>
              <a:t>In general, the survey method is flexible and applicable to a wide range of characteristics, and can provide calibration data for bank failure monitoring and testing, and has been widely used in the study of bank deformation mechanisms. Of course, due to the topography, weather and other external conditions, the survey method cannot quickly and comprehensively obtain detailed information about the disaster in the study area, and the field survey method cannot observe the process of bank failure.</a:t>
            </a:r>
            <a:endParaRPr lang="en-US" sz="2400">
              <a:latin typeface="Times New Roman" panose="02020603050405020304" charset="0"/>
              <a:cs typeface="Times New Roman" panose="02020603050405020304" charset="0"/>
            </a:endParaRPr>
          </a:p>
          <a:p>
            <a:pPr algn="just" fontAlgn="auto"/>
            <a:endParaRPr lang="en-US" sz="2400">
              <a:latin typeface="Times New Roman" panose="02020603050405020304" charset="0"/>
              <a:cs typeface="Times New Roman" panose="02020603050405020304" charset="0"/>
            </a:endParaRPr>
          </a:p>
        </p:txBody>
      </p:sp>
      <p:sp>
        <p:nvSpPr>
          <p:cNvPr id="8" name="矩形 7"/>
          <p:cNvSpPr/>
          <p:nvPr/>
        </p:nvSpPr>
        <p:spPr>
          <a:xfrm>
            <a:off x="306070" y="1583690"/>
            <a:ext cx="11580495" cy="36906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76530" y="4300220"/>
            <a:ext cx="11665585" cy="2373630"/>
          </a:xfrm>
          <a:prstGeom prst="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70" y="70"/>
            <a:ext cx="10969200" cy="705600"/>
          </a:xfrm>
        </p:spPr>
        <p:txBody>
          <a:bodyPr>
            <a:normAutofit/>
          </a:bodyPr>
          <a:p>
            <a:r>
              <a:rPr lang="en-US" altLang="zh-CN" sz="2800">
                <a:solidFill>
                  <a:srgbClr val="1D41D5"/>
                </a:solidFill>
                <a:latin typeface="Times New Roman" panose="02020603050405020304" charset="0"/>
                <a:cs typeface="Times New Roman" panose="02020603050405020304" charset="0"/>
                <a:sym typeface="+mn-ea"/>
              </a:rPr>
              <a:t>Field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12" name="矩形 11"/>
          <p:cNvSpPr/>
          <p:nvPr/>
        </p:nvSpPr>
        <p:spPr>
          <a:xfrm>
            <a:off x="176530" y="1473200"/>
            <a:ext cx="11665585" cy="20364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43230" y="1707515"/>
            <a:ext cx="11132820" cy="1568450"/>
          </a:xfrm>
          <a:prstGeom prst="rect">
            <a:avLst/>
          </a:prstGeom>
          <a:noFill/>
        </p:spPr>
        <p:txBody>
          <a:bodyPr wrap="square" rtlCol="0">
            <a:spAutoFit/>
          </a:bodyPr>
          <a:p>
            <a:pPr algn="just" fontAlgn="auto"/>
            <a:r>
              <a:rPr sz="2400">
                <a:latin typeface="Times New Roman" panose="02020603050405020304" charset="0"/>
                <a:cs typeface="Times New Roman" panose="02020603050405020304" charset="0"/>
                <a:sym typeface="+mn-ea"/>
              </a:rPr>
              <a:t> Runoff and sediment distribution in a segment of the natural watershed may be conducted in an in situ test,i.e. field experiment, under natural and simulated rainfall conditions</a:t>
            </a:r>
            <a:r>
              <a:rPr lang="en-US" sz="2400">
                <a:latin typeface="Times New Roman" panose="02020603050405020304" charset="0"/>
                <a:cs typeface="Times New Roman" panose="02020603050405020304" charset="0"/>
                <a:sym typeface="+mn-ea"/>
              </a:rPr>
              <a:t> to study  study the mechanism of bank collapse and the effects of management measures.</a:t>
            </a:r>
            <a:endParaRPr lang="en-US" sz="2400">
              <a:latin typeface="Times New Roman" panose="02020603050405020304" charset="0"/>
              <a:cs typeface="Times New Roman" panose="02020603050405020304" charset="0"/>
              <a:sym typeface="+mn-ea"/>
            </a:endParaRPr>
          </a:p>
        </p:txBody>
      </p:sp>
      <p:sp>
        <p:nvSpPr>
          <p:cNvPr id="4" name="文本框 3"/>
          <p:cNvSpPr txBox="1"/>
          <p:nvPr/>
        </p:nvSpPr>
        <p:spPr>
          <a:xfrm>
            <a:off x="171450" y="908050"/>
            <a:ext cx="2080895" cy="829945"/>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Definition</a:t>
            </a:r>
            <a:r>
              <a:rPr lang="en-US" altLang="zh-CN" sz="2400" b="1">
                <a:latin typeface="Times New Roman" panose="02020603050405020304" charset="0"/>
                <a:cs typeface="Times New Roman" panose="02020603050405020304" charset="0"/>
                <a:sym typeface="+mn-ea"/>
              </a:rPr>
              <a:t>:</a:t>
            </a:r>
            <a:endParaRPr lang="zh-CN" altLang="en-US" sz="2400"/>
          </a:p>
          <a:p>
            <a:pPr algn="l"/>
            <a:endParaRPr lang="zh-CN" altLang="en-US" sz="2400"/>
          </a:p>
        </p:txBody>
      </p:sp>
      <p:sp>
        <p:nvSpPr>
          <p:cNvPr id="6" name="文本框 5"/>
          <p:cNvSpPr txBox="1"/>
          <p:nvPr/>
        </p:nvSpPr>
        <p:spPr>
          <a:xfrm>
            <a:off x="176530" y="4277995"/>
            <a:ext cx="11593830" cy="2306955"/>
          </a:xfrm>
          <a:prstGeom prst="rect">
            <a:avLst/>
          </a:prstGeom>
          <a:noFill/>
        </p:spPr>
        <p:txBody>
          <a:bodyPr wrap="square" rtlCol="0">
            <a:spAutoFit/>
          </a:bodyPr>
          <a:p>
            <a:pPr algn="l"/>
            <a:r>
              <a:rPr lang="en-US" altLang="zh-CN" sz="2400">
                <a:solidFill>
                  <a:schemeClr val="bg1"/>
                </a:solidFill>
                <a:latin typeface="Times New Roman" panose="02020603050405020304" charset="0"/>
                <a:cs typeface="Times New Roman" panose="02020603050405020304" charset="0"/>
              </a:rPr>
              <a:t>T</a:t>
            </a:r>
            <a:r>
              <a:rPr lang="zh-CN" altLang="en-US" sz="2400">
                <a:solidFill>
                  <a:schemeClr val="bg1"/>
                </a:solidFill>
                <a:latin typeface="Times New Roman" panose="02020603050405020304" charset="0"/>
                <a:cs typeface="Times New Roman" panose="02020603050405020304" charset="0"/>
              </a:rPr>
              <a:t>he model experiment may be conducted in the laboratory far away from the study</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area, and the experimental scenario may be freely designed if needed.</a:t>
            </a:r>
            <a:r>
              <a:rPr lang="en-US" altLang="zh-CN" sz="2400">
                <a:solidFill>
                  <a:schemeClr val="bg1"/>
                </a:solidFill>
                <a:latin typeface="Times New Roman" panose="02020603050405020304" charset="0"/>
                <a:cs typeface="Times New Roman" panose="02020603050405020304" charset="0"/>
              </a:rPr>
              <a:t> </a:t>
            </a:r>
            <a:endParaRPr lang="en-US" altLang="zh-CN" sz="2400">
              <a:solidFill>
                <a:schemeClr val="bg1"/>
              </a:solidFill>
              <a:latin typeface="Times New Roman" panose="02020603050405020304" charset="0"/>
              <a:cs typeface="Times New Roman" panose="02020603050405020304" charset="0"/>
            </a:endParaRPr>
          </a:p>
          <a:p>
            <a:pPr algn="l"/>
            <a:endParaRPr lang="en-US" altLang="zh-CN" sz="2400">
              <a:solidFill>
                <a:schemeClr val="bg1"/>
              </a:solidFill>
              <a:latin typeface="Times New Roman" panose="02020603050405020304" charset="0"/>
              <a:cs typeface="Times New Roman" panose="02020603050405020304" charset="0"/>
            </a:endParaRPr>
          </a:p>
          <a:p>
            <a:pPr algn="just" fontAlgn="auto"/>
            <a:r>
              <a:rPr lang="en-US" altLang="zh-CN" sz="2400">
                <a:solidFill>
                  <a:schemeClr val="bg1"/>
                </a:solidFill>
                <a:latin typeface="Times New Roman" panose="02020603050405020304" charset="0"/>
                <a:cs typeface="Times New Roman" panose="02020603050405020304" charset="0"/>
              </a:rPr>
              <a:t>The model experiment is recommended as an important supplement of the field experiment and some advantages of the experiment in the laboratory cannot be substituted with field experiments.</a:t>
            </a:r>
            <a:endParaRPr lang="en-US" altLang="zh-CN" sz="2400">
              <a:solidFill>
                <a:schemeClr val="bg1"/>
              </a:solidFill>
              <a:latin typeface="Times New Roman" panose="02020603050405020304" charset="0"/>
              <a:cs typeface="Times New Roman" panose="02020603050405020304" charset="0"/>
            </a:endParaRPr>
          </a:p>
        </p:txBody>
      </p:sp>
      <p:sp>
        <p:nvSpPr>
          <p:cNvPr id="8" name="文本框 7"/>
          <p:cNvSpPr txBox="1"/>
          <p:nvPr/>
        </p:nvSpPr>
        <p:spPr>
          <a:xfrm>
            <a:off x="171450" y="3749675"/>
            <a:ext cx="4914265" cy="460375"/>
          </a:xfrm>
          <a:prstGeom prst="rect">
            <a:avLst/>
          </a:prstGeom>
          <a:noFill/>
        </p:spPr>
        <p:txBody>
          <a:bodyPr wrap="none" rtlCol="0" anchor="t">
            <a:spAutoFit/>
          </a:bodyPr>
          <a:p>
            <a:pPr algn="l"/>
            <a:r>
              <a:rPr lang="zh-CN" altLang="en-US" sz="2400" b="1">
                <a:latin typeface="Times New Roman" panose="02020603050405020304" charset="0"/>
                <a:cs typeface="Times New Roman" panose="02020603050405020304" charset="0"/>
                <a:sym typeface="+mn-ea"/>
              </a:rPr>
              <a:t>Characteristics of model experiment</a:t>
            </a:r>
            <a:endParaRPr lang="zh-CN" altLang="en-US" sz="2400" b="1">
              <a:latin typeface="Times New Roman" panose="02020603050405020304" charset="0"/>
              <a:cs typeface="Times New Roman" panose="02020603050405020304" charset="0"/>
              <a:sym typeface="+mn-ea"/>
            </a:endParaRPr>
          </a:p>
        </p:txBody>
      </p:sp>
      <p:sp>
        <p:nvSpPr>
          <p:cNvPr id="9" name="文本框 8"/>
          <p:cNvSpPr txBox="1"/>
          <p:nvPr/>
        </p:nvSpPr>
        <p:spPr>
          <a:xfrm>
            <a:off x="951230" y="3470275"/>
            <a:ext cx="9524365" cy="829945"/>
          </a:xfrm>
          <a:prstGeom prst="rect">
            <a:avLst/>
          </a:prstGeom>
          <a:gradFill>
            <a:gsLst>
              <a:gs pos="50000">
                <a:srgbClr val="F8E786"/>
              </a:gs>
              <a:gs pos="0">
                <a:srgbClr val="FAEFAE"/>
              </a:gs>
              <a:gs pos="100000">
                <a:srgbClr val="F5DE5D"/>
              </a:gs>
            </a:gsLst>
            <a:lin scaled="1"/>
          </a:gradFill>
        </p:spPr>
        <p:txBody>
          <a:bodyPr wrap="square" rtlCol="0">
            <a:spAutoFit/>
          </a:bodyPr>
          <a:p>
            <a:r>
              <a:rPr sz="2400">
                <a:solidFill>
                  <a:srgbClr val="FF0000"/>
                </a:solidFill>
                <a:latin typeface="Times New Roman" panose="02020603050405020304" charset="0"/>
                <a:cs typeface="Times New Roman" panose="02020603050405020304" charset="0"/>
              </a:rPr>
              <a:t>The researchers should consider the similarity of the cumulative effect while</a:t>
            </a:r>
            <a:r>
              <a:rPr lang="en-US" sz="2400">
                <a:solidFill>
                  <a:srgbClr val="FF0000"/>
                </a:solidFill>
                <a:latin typeface="Times New Roman" panose="02020603050405020304" charset="0"/>
                <a:cs typeface="Times New Roman" panose="02020603050405020304" charset="0"/>
              </a:rPr>
              <a:t> </a:t>
            </a:r>
            <a:r>
              <a:rPr sz="2400">
                <a:solidFill>
                  <a:srgbClr val="FF0000"/>
                </a:solidFill>
                <a:latin typeface="Times New Roman" panose="02020603050405020304" charset="0"/>
                <a:cs typeface="Times New Roman" panose="02020603050405020304" charset="0"/>
              </a:rPr>
              <a:t>designing the downscaled model experiment for bank collapse</a:t>
            </a:r>
            <a:endParaRPr sz="2400">
              <a:solidFill>
                <a:srgbClr val="FF0000"/>
              </a:solidFill>
              <a:latin typeface="Times New Roman" panose="02020603050405020304" charset="0"/>
              <a:cs typeface="Times New Roman" panose="02020603050405020304" charset="0"/>
            </a:endParaRPr>
          </a:p>
        </p:txBody>
      </p: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
        <p:nvSpPr>
          <p:cNvPr id="13" name="页脚占位符 12"/>
          <p:cNvSpPr>
            <a:spLocks noGrp="1"/>
          </p:cNvSpPr>
          <p:nvPr>
            <p:ph type="ftr" sz="quarter" idx="11"/>
          </p:nvPr>
        </p:nvSpPr>
        <p:spPr/>
        <p:txBody>
          <a:bodyPr/>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normAutofit/>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pic>
        <p:nvPicPr>
          <p:cNvPr id="11" name="ECB019B1-382A-4266-B25C-5B523AA43C14-2" descr="C:/Users/Administrator/AppData/Local/Temp/wpp.hnNhUOwpp"/>
          <p:cNvPicPr>
            <a:picLocks noChangeAspect="1"/>
          </p:cNvPicPr>
          <p:nvPr/>
        </p:nvPicPr>
        <p:blipFill>
          <a:blip r:embed="rId1"/>
          <a:stretch>
            <a:fillRect/>
          </a:stretch>
        </p:blipFill>
        <p:spPr>
          <a:xfrm>
            <a:off x="604203" y="1211263"/>
            <a:ext cx="11079480" cy="4436110"/>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43230" y="1327785"/>
            <a:ext cx="11219815" cy="1845310"/>
          </a:xfrm>
          <a:prstGeom prst="rect">
            <a:avLst/>
          </a:prstGeom>
          <a:noFill/>
        </p:spPr>
        <p:txBody>
          <a:bodyPr wrap="square" rtlCol="0">
            <a:spAutoFit/>
          </a:bodyPr>
          <a:p>
            <a:r>
              <a:rPr lang="en-US" altLang="zh-CN"/>
              <a:t> </a:t>
            </a:r>
            <a:endParaRPr lang="zh-CN" altLang="en-US"/>
          </a:p>
          <a:p>
            <a:pPr algn="just" fontAlgn="auto"/>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The</a:t>
            </a:r>
            <a:r>
              <a:rPr lang="en-US" altLang="zh-CN" sz="2400">
                <a:latin typeface="Times New Roman" panose="02020603050405020304" charset="0"/>
                <a:cs typeface="Times New Roman" panose="02020603050405020304" charset="0"/>
              </a:rPr>
              <a:t> f</a:t>
            </a:r>
            <a:r>
              <a:rPr lang="zh-CN" altLang="en-US" sz="2400">
                <a:latin typeface="Times New Roman" panose="02020603050405020304" charset="0"/>
                <a:cs typeface="Times New Roman" panose="02020603050405020304" charset="0"/>
              </a:rPr>
              <a:t>ield </a:t>
            </a:r>
            <a:r>
              <a:rPr lang="en-US" altLang="zh-CN" sz="2400">
                <a:latin typeface="Times New Roman" panose="02020603050405020304" charset="0"/>
                <a:cs typeface="Times New Roman" panose="02020603050405020304" charset="0"/>
              </a:rPr>
              <a:t>e</a:t>
            </a:r>
            <a:r>
              <a:rPr lang="zh-CN" altLang="en-US" sz="2400">
                <a:latin typeface="Times New Roman" panose="02020603050405020304" charset="0"/>
                <a:cs typeface="Times New Roman" panose="02020603050405020304" charset="0"/>
              </a:rPr>
              <a:t>xperiments is to use simulation test and observation device to carry out field test or simulation test on the bank collapse process under strict boundary control conditions, in order to study the bank collapse material transport change law and collapse control method</a:t>
            </a:r>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171450" y="888365"/>
            <a:ext cx="1885315" cy="460375"/>
          </a:xfrm>
          <a:prstGeom prst="rect">
            <a:avLst/>
          </a:prstGeom>
          <a:noFill/>
        </p:spPr>
        <p:txBody>
          <a:bodyPr wrap="none" rtlCol="0">
            <a:spAutoFit/>
          </a:bodyPr>
          <a:p>
            <a:pPr algn="l"/>
            <a:r>
              <a:rPr lang="zh-CN" altLang="en-US" sz="2400" b="1">
                <a:latin typeface="Times New Roman" panose="02020603050405020304" charset="0"/>
                <a:cs typeface="Times New Roman" panose="02020603050405020304" charset="0"/>
                <a:sym typeface="+mn-ea"/>
              </a:rPr>
              <a:t>Advantages: </a:t>
            </a:r>
            <a:endParaRPr lang="zh-CN" altLang="en-US" sz="2400"/>
          </a:p>
        </p:txBody>
      </p:sp>
      <p:sp>
        <p:nvSpPr>
          <p:cNvPr id="12" name="矩形 11"/>
          <p:cNvSpPr/>
          <p:nvPr/>
        </p:nvSpPr>
        <p:spPr>
          <a:xfrm>
            <a:off x="125095" y="1468755"/>
            <a:ext cx="11967210" cy="21685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99390" y="3933190"/>
            <a:ext cx="4312920" cy="605790"/>
          </a:xfrm>
          <a:prstGeom prst="rect">
            <a:avLst/>
          </a:prstGeom>
          <a:noFill/>
        </p:spPr>
        <p:txBody>
          <a:bodyPr wrap="square" rtlCol="0">
            <a:noAutofit/>
          </a:bodyPr>
          <a:p>
            <a:r>
              <a:rPr lang="en-US" altLang="zh-CN" sz="2400" b="1">
                <a:latin typeface="Times New Roman" panose="02020603050405020304" charset="0"/>
                <a:cs typeface="Times New Roman" panose="02020603050405020304" charset="0"/>
                <a:sym typeface="+mn-ea"/>
              </a:rPr>
              <a:t>Disa</a:t>
            </a:r>
            <a:r>
              <a:rPr lang="zh-CN" altLang="en-US" sz="2400" b="1">
                <a:latin typeface="Times New Roman" panose="02020603050405020304" charset="0"/>
                <a:cs typeface="Times New Roman" panose="02020603050405020304" charset="0"/>
                <a:sym typeface="+mn-ea"/>
              </a:rPr>
              <a:t>dvantages:</a:t>
            </a:r>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15" name="矩形 14"/>
          <p:cNvSpPr/>
          <p:nvPr/>
        </p:nvSpPr>
        <p:spPr>
          <a:xfrm>
            <a:off x="125095" y="4580255"/>
            <a:ext cx="11966575" cy="18180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234315" y="4847590"/>
            <a:ext cx="11539220" cy="829945"/>
          </a:xfrm>
          <a:prstGeom prst="rect">
            <a:avLst/>
          </a:prstGeom>
          <a:noFill/>
        </p:spPr>
        <p:txBody>
          <a:bodyPr wrap="square" rtlCol="0">
            <a:spAutoFit/>
          </a:bodyPr>
          <a:p>
            <a:pPr algn="just" fontAlgn="auto"/>
            <a:r>
              <a:rPr lang="en-US" altLang="zh-CN" sz="2400">
                <a:latin typeface="Times New Roman" panose="02020603050405020304" charset="0"/>
                <a:cs typeface="Times New Roman" panose="02020603050405020304" charset="0"/>
                <a:sym typeface="+mn-ea"/>
              </a:rPr>
              <a:t>    </a:t>
            </a:r>
            <a:r>
              <a:rPr sz="2400">
                <a:latin typeface="Times New Roman" panose="02020603050405020304" charset="0"/>
                <a:cs typeface="Times New Roman" panose="02020603050405020304" charset="0"/>
                <a:sym typeface="+mn-ea"/>
              </a:rPr>
              <a:t>It is difficult to make accurate observation and simulation in the field. (mainly due to environmental restrictions and inability to transport precision instruments)</a:t>
            </a:r>
            <a:endParaRPr sz="2400">
              <a:latin typeface="Times New Roman" panose="02020603050405020304" charset="0"/>
              <a:cs typeface="Times New Roman" panose="02020603050405020304" charset="0"/>
              <a:sym typeface="+mn-ea"/>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页脚占位符 6"/>
          <p:cNvSpPr>
            <a:spLocks noGrp="1"/>
          </p:cNvSpPr>
          <p:nvPr>
            <p:ph type="ftr" sz="quarter" idx="11"/>
          </p:nvPr>
        </p:nvSpPr>
        <p:spPr/>
        <p:txBody>
          <a:bodyPr/>
          <a:p>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3" name="文本框 2"/>
          <p:cNvSpPr txBox="1"/>
          <p:nvPr/>
        </p:nvSpPr>
        <p:spPr>
          <a:xfrm>
            <a:off x="297180" y="1800860"/>
            <a:ext cx="11539220" cy="460375"/>
          </a:xfrm>
          <a:prstGeom prst="rect">
            <a:avLst/>
          </a:prstGeom>
          <a:noFill/>
        </p:spPr>
        <p:txBody>
          <a:bodyPr wrap="square" rtlCol="0">
            <a:spAutoFit/>
          </a:bodyPr>
          <a:p>
            <a:pPr algn="just" fontAlgn="auto"/>
            <a:r>
              <a:rPr lang="en-US" altLang="zh-CN"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页脚占位符 6"/>
          <p:cNvSpPr>
            <a:spLocks noGrp="1"/>
          </p:cNvSpPr>
          <p:nvPr>
            <p:ph type="ftr" sz="quarter" idx="11"/>
          </p:nvPr>
        </p:nvSpPr>
        <p:spPr/>
        <p:txBody>
          <a:bodyPr/>
          <a:p>
            <a:endParaRPr lang="zh-CN" altLang="en-US"/>
          </a:p>
        </p:txBody>
      </p:sp>
      <p:sp>
        <p:nvSpPr>
          <p:cNvPr id="8" name="文本框 7"/>
          <p:cNvSpPr txBox="1"/>
          <p:nvPr/>
        </p:nvSpPr>
        <p:spPr>
          <a:xfrm>
            <a:off x="263525" y="2430780"/>
            <a:ext cx="11664950" cy="2306955"/>
          </a:xfrm>
          <a:prstGeom prst="rect">
            <a:avLst/>
          </a:prstGeom>
          <a:noFill/>
        </p:spPr>
        <p:txBody>
          <a:bodyPr wrap="square" rtlCol="0" anchor="t">
            <a:spAutoFit/>
          </a:bodyPr>
          <a:p>
            <a:pPr algn="just" fontAlgn="auto"/>
            <a:r>
              <a:rPr lang="zh-CN" altLang="en-US" sz="2400">
                <a:latin typeface="Times New Roman" panose="02020603050405020304" charset="0"/>
                <a:cs typeface="Times New Roman" panose="02020603050405020304" charset="0"/>
              </a:rPr>
              <a:t>From the available literature, the current research results on the crumbling mechanism of reservoir banks in China are mostly about the Three Gorges reservoir area, while there are fewer experimental results on the crumbling mechanism of soil reservoir banks in other reservoir areas such as the middle reaches of the Yellow River. In fact, there are great differences in the structural characteristics of rocky bank slopes, geotechnical bank slopes and soil bank slopes.</a:t>
            </a:r>
            <a:endParaRPr lang="zh-CN" altLang="en-US" sz="2400">
              <a:latin typeface="Times New Roman" panose="02020603050405020304" charset="0"/>
              <a:cs typeface="Times New Roman" panose="02020603050405020304" charset="0"/>
            </a:endParaRPr>
          </a:p>
        </p:txBody>
      </p:sp>
      <p:sp>
        <p:nvSpPr>
          <p:cNvPr id="15" name="矩形 14"/>
          <p:cNvSpPr/>
          <p:nvPr/>
        </p:nvSpPr>
        <p:spPr>
          <a:xfrm>
            <a:off x="171450" y="2310130"/>
            <a:ext cx="11666220" cy="24276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77470" y="874395"/>
            <a:ext cx="2414270" cy="460375"/>
          </a:xfrm>
          <a:prstGeom prst="rect">
            <a:avLst/>
          </a:prstGeom>
          <a:noFill/>
        </p:spPr>
        <p:txBody>
          <a:bodyPr wrap="none" rtlCol="0">
            <a:spAutoFit/>
          </a:bodyPr>
          <a:p>
            <a:pPr algn="l"/>
            <a:r>
              <a:rPr sz="2400" b="1">
                <a:latin typeface="Times New Roman" panose="02020603050405020304" charset="0"/>
                <a:cs typeface="Times New Roman" panose="02020603050405020304" charset="0"/>
                <a:sym typeface="+mn-ea"/>
              </a:rPr>
              <a:t>Future </a:t>
            </a:r>
            <a:r>
              <a:rPr lang="en-US" sz="2400" b="1">
                <a:latin typeface="Times New Roman" panose="02020603050405020304" charset="0"/>
                <a:cs typeface="Times New Roman" panose="02020603050405020304" charset="0"/>
                <a:sym typeface="+mn-ea"/>
              </a:rPr>
              <a:t>d</a:t>
            </a:r>
            <a:r>
              <a:rPr sz="2400" b="1">
                <a:latin typeface="Times New Roman" panose="02020603050405020304" charset="0"/>
                <a:cs typeface="Times New Roman" panose="02020603050405020304" charset="0"/>
                <a:sym typeface="+mn-ea"/>
              </a:rPr>
              <a:t>irection</a:t>
            </a:r>
            <a:r>
              <a:rPr lang="zh-CN" altLang="en-US" sz="2400" b="1">
                <a:latin typeface="Times New Roman" panose="02020603050405020304" charset="0"/>
                <a:cs typeface="Times New Roman" panose="02020603050405020304" charset="0"/>
                <a:sym typeface="+mn-ea"/>
              </a:rPr>
              <a:t>:</a:t>
            </a:r>
            <a:endParaRPr lang="zh-CN" altLang="en-US" sz="24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9" name="页脚占位符 8"/>
          <p:cNvSpPr>
            <a:spLocks noGrp="1"/>
          </p:cNvSpPr>
          <p:nvPr>
            <p:ph type="ftr" sz="quarter" idx="11"/>
          </p:nvPr>
        </p:nvSpPr>
        <p:spPr/>
        <p:txBody>
          <a:bodyPr/>
          <a:p>
            <a:endParaRPr lang="zh-CN" altLang="en-US"/>
          </a:p>
        </p:txBody>
      </p:sp>
      <p:sp>
        <p:nvSpPr>
          <p:cNvPr id="16" name="文本框 15"/>
          <p:cNvSpPr txBox="1"/>
          <p:nvPr/>
        </p:nvSpPr>
        <p:spPr>
          <a:xfrm>
            <a:off x="443230" y="1464310"/>
            <a:ext cx="11433810" cy="3615055"/>
          </a:xfrm>
          <a:prstGeom prst="rect">
            <a:avLst/>
          </a:prstGeom>
          <a:noFill/>
        </p:spPr>
        <p:txBody>
          <a:bodyPr wrap="square" rtlCol="0" anchor="t">
            <a:noAutofit/>
          </a:bodyPr>
          <a:p>
            <a:pPr algn="just" fontAlgn="auto"/>
            <a:r>
              <a:rPr lang="zh-CN" altLang="en-US" sz="2400">
                <a:latin typeface="Times New Roman" panose="02020603050405020304" charset="0"/>
                <a:cs typeface="Times New Roman" panose="02020603050405020304" charset="0"/>
              </a:rPr>
              <a:t>It should be noted that when carrying out model tests, firstly, the process of internal and external factors acting on the prototype should be clarified to highlight the problems to be studied; secondly, geological investigation of the research target is needed to understand the basic information of the material composition structure, angle and other influencing factors of the prototype bank slope in the reservoir area; finally, then the test site conditions should be considered, and the scale model should be constructed by reducing the size of the reservoir bank in an appropriate proportion according to the similarity theory, or the full-scale model should be formed by generalization based on the actual fragment of the bank slope in the reservoir area to be studied.</a:t>
            </a:r>
            <a:endParaRPr lang="zh-CN" altLang="en-US" sz="2400">
              <a:latin typeface="Times New Roman" panose="02020603050405020304" charset="0"/>
              <a:cs typeface="Times New Roman" panose="02020603050405020304" charset="0"/>
            </a:endParaRPr>
          </a:p>
        </p:txBody>
      </p:sp>
      <p:sp>
        <p:nvSpPr>
          <p:cNvPr id="17" name="文本框 16"/>
          <p:cNvSpPr txBox="1"/>
          <p:nvPr/>
        </p:nvSpPr>
        <p:spPr>
          <a:xfrm>
            <a:off x="171450" y="800735"/>
            <a:ext cx="6096000" cy="460375"/>
          </a:xfrm>
          <a:prstGeom prst="rect">
            <a:avLst/>
          </a:prstGeom>
          <a:noFill/>
        </p:spPr>
        <p:txBody>
          <a:bodyPr wrap="square" rtlCol="0" anchor="t">
            <a:spAutoFit/>
          </a:bodyPr>
          <a:p>
            <a:r>
              <a:rPr sz="2400" b="1">
                <a:latin typeface="Times New Roman" panose="02020603050405020304" charset="0"/>
                <a:cs typeface="Times New Roman" panose="02020603050405020304" charset="0"/>
                <a:sym typeface="+mn-ea"/>
              </a:rPr>
              <a:t>Application of the model</a:t>
            </a:r>
            <a:endParaRPr sz="2400" b="1">
              <a:latin typeface="Times New Roman" panose="02020603050405020304" charset="0"/>
              <a:cs typeface="Times New Roman" panose="02020603050405020304" charset="0"/>
              <a:sym typeface="+mn-ea"/>
            </a:endParaRPr>
          </a:p>
        </p:txBody>
      </p:sp>
      <p:sp>
        <p:nvSpPr>
          <p:cNvPr id="18" name="矩形 17"/>
          <p:cNvSpPr/>
          <p:nvPr/>
        </p:nvSpPr>
        <p:spPr>
          <a:xfrm>
            <a:off x="227965" y="1372870"/>
            <a:ext cx="11734800" cy="40582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9" name="页脚占位符 8"/>
          <p:cNvSpPr>
            <a:spLocks noGrp="1"/>
          </p:cNvSpPr>
          <p:nvPr>
            <p:ph type="ftr" sz="quarter" idx="11"/>
          </p:nvPr>
        </p:nvSpPr>
        <p:spPr/>
        <p:txBody>
          <a:bodyPr/>
          <a:p>
            <a:endParaRPr lang="zh-CN" altLang="en-US"/>
          </a:p>
        </p:txBody>
      </p:sp>
      <p:pic>
        <p:nvPicPr>
          <p:cNvPr id="4" name="图片 3"/>
          <p:cNvPicPr>
            <a:picLocks noChangeAspect="1"/>
          </p:cNvPicPr>
          <p:nvPr/>
        </p:nvPicPr>
        <p:blipFill>
          <a:blip r:embed="rId1"/>
          <a:stretch>
            <a:fillRect/>
          </a:stretch>
        </p:blipFill>
        <p:spPr>
          <a:xfrm>
            <a:off x="1346835" y="1869440"/>
            <a:ext cx="4680585" cy="2851150"/>
          </a:xfrm>
          <a:prstGeom prst="rect">
            <a:avLst/>
          </a:prstGeom>
        </p:spPr>
      </p:pic>
      <p:pic>
        <p:nvPicPr>
          <p:cNvPr id="38" name="图片 38"/>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l="25538" t="11186" r="15678" b="7445"/>
          <a:stretch>
            <a:fillRect/>
          </a:stretch>
        </p:blipFill>
        <p:spPr>
          <a:xfrm>
            <a:off x="6466840" y="1869440"/>
            <a:ext cx="4016375" cy="2923540"/>
          </a:xfrm>
          <a:prstGeom prst="rect">
            <a:avLst/>
          </a:prstGeom>
          <a:ln>
            <a:noFill/>
          </a:ln>
        </p:spPr>
      </p:pic>
      <p:sp>
        <p:nvSpPr>
          <p:cNvPr id="7" name="文本框 6"/>
          <p:cNvSpPr txBox="1"/>
          <p:nvPr/>
        </p:nvSpPr>
        <p:spPr>
          <a:xfrm>
            <a:off x="84455" y="877570"/>
            <a:ext cx="6096000" cy="460375"/>
          </a:xfrm>
          <a:prstGeom prst="rect">
            <a:avLst/>
          </a:prstGeom>
          <a:noFill/>
        </p:spPr>
        <p:txBody>
          <a:bodyPr wrap="square" rtlCol="0" anchor="t">
            <a:spAutoFit/>
          </a:bodyPr>
          <a:p>
            <a:r>
              <a:rPr lang="zh-CN" altLang="en-US" sz="2400">
                <a:sym typeface="+mn-ea"/>
              </a:rPr>
              <a:t>Application of the model</a:t>
            </a:r>
            <a:endParaRPr lang="zh-CN" altLang="en-US" sz="2400">
              <a:sym typeface="+mn-ea"/>
            </a:endParaRPr>
          </a:p>
        </p:txBody>
      </p:sp>
      <p:sp>
        <p:nvSpPr>
          <p:cNvPr id="11" name="文本框 10"/>
          <p:cNvSpPr txBox="1"/>
          <p:nvPr/>
        </p:nvSpPr>
        <p:spPr>
          <a:xfrm>
            <a:off x="379095" y="5123180"/>
            <a:ext cx="11363325" cy="829945"/>
          </a:xfrm>
          <a:prstGeom prst="rect">
            <a:avLst/>
          </a:prstGeom>
          <a:noFill/>
        </p:spPr>
        <p:txBody>
          <a:bodyPr wrap="square" rtlCol="0" anchor="t">
            <a:spAutoFit/>
          </a:bodyPr>
          <a:p>
            <a:r>
              <a:rPr lang="zh-CN" altLang="en-US" sz="2400"/>
              <a:t>The relationship between collapse volume and rainfall, water level and waves can be calculated through </a:t>
            </a:r>
            <a:r>
              <a:rPr lang="en-US" altLang="zh-CN" sz="2400"/>
              <a:t>f</a:t>
            </a:r>
            <a:r>
              <a:rPr lang="zh-CN" altLang="en-US" sz="2400"/>
              <a:t>ield </a:t>
            </a:r>
            <a:r>
              <a:rPr lang="en-US" altLang="zh-CN" sz="2400"/>
              <a:t>e</a:t>
            </a:r>
            <a:r>
              <a:rPr lang="zh-CN" altLang="en-US" sz="2400"/>
              <a:t>xperiments</a:t>
            </a:r>
            <a:endParaRPr lang="zh-CN" altLang="en-US" sz="2400"/>
          </a:p>
        </p:txBody>
      </p:sp>
      <p:sp>
        <p:nvSpPr>
          <p:cNvPr id="12" name="矩形 11"/>
          <p:cNvSpPr/>
          <p:nvPr/>
        </p:nvSpPr>
        <p:spPr>
          <a:xfrm>
            <a:off x="234315" y="5109845"/>
            <a:ext cx="11665585" cy="9124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52670" y="71755"/>
            <a:ext cx="2487295" cy="655320"/>
          </a:xfrm>
        </p:spPr>
        <p:txBody>
          <a:bodyPr/>
          <a:p>
            <a:r>
              <a:rPr sz="2800">
                <a:solidFill>
                  <a:srgbClr val="1D41D5"/>
                </a:solidFill>
                <a:latin typeface="Times New Roman" panose="02020603050405020304" charset="0"/>
                <a:cs typeface="Times New Roman" panose="02020603050405020304" charset="0"/>
                <a:sym typeface="+mn-ea"/>
              </a:rPr>
              <a:t>Contents</a:t>
            </a:r>
            <a:endParaRPr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r>
              <a:rPr lang="en-US" altLang="zh-CN"/>
              <a:t>6</a:t>
            </a:r>
            <a:endParaRPr lang="en-US" altLang="zh-CN"/>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
        <p:nvSpPr>
          <p:cNvPr id="11" name="文本框 10"/>
          <p:cNvSpPr txBox="1"/>
          <p:nvPr/>
        </p:nvSpPr>
        <p:spPr>
          <a:xfrm>
            <a:off x="3973195" y="3510280"/>
            <a:ext cx="6724650" cy="1399540"/>
          </a:xfrm>
          <a:prstGeom prst="rect">
            <a:avLst/>
          </a:prstGeom>
          <a:noFill/>
        </p:spPr>
        <p:txBody>
          <a:bodyPr wrap="square" rtlCol="0" anchor="t">
            <a:noAutofit/>
          </a:bodyPr>
          <a:p>
            <a:pPr eaLnBrk="0" hangingPunct="0">
              <a:spcBef>
                <a:spcPts val="600"/>
              </a:spcBef>
              <a:spcAft>
                <a:spcPts val="600"/>
              </a:spcAft>
            </a:pPr>
            <a:r>
              <a:rPr sz="2800" b="1" spc="300">
                <a:solidFill>
                  <a:srgbClr val="1D41D5"/>
                </a:solidFill>
                <a:uFillTx/>
                <a:latin typeface="Times New Roman" panose="02020603050405020304" charset="0"/>
                <a:ea typeface="+mj-ea"/>
                <a:cs typeface="Times New Roman" panose="02020603050405020304" charset="0"/>
                <a:sym typeface="+mn-ea"/>
              </a:rPr>
              <a:t> </a:t>
            </a:r>
            <a:r>
              <a:rPr lang="en-US" sz="2800" b="1" spc="300">
                <a:solidFill>
                  <a:srgbClr val="1D41D5"/>
                </a:solidFill>
                <a:uFillTx/>
                <a:latin typeface="Times New Roman" panose="02020603050405020304" charset="0"/>
                <a:ea typeface="+mj-ea"/>
                <a:cs typeface="Times New Roman" panose="02020603050405020304" charset="0"/>
                <a:sym typeface="+mn-ea"/>
              </a:rPr>
              <a:t>3 </a:t>
            </a:r>
            <a:r>
              <a:rPr sz="2800" b="1" spc="300">
                <a:solidFill>
                  <a:srgbClr val="1D41D5"/>
                </a:solidFill>
                <a:uFillTx/>
                <a:latin typeface="Times New Roman" panose="02020603050405020304" charset="0"/>
                <a:ea typeface="+mj-ea"/>
                <a:cs typeface="Times New Roman" panose="02020603050405020304" charset="0"/>
                <a:sym typeface="+mn-ea"/>
              </a:rPr>
              <a:t>Field&amp;Laboratory</a:t>
            </a:r>
            <a:r>
              <a:rPr lang="en-US" sz="2800" b="1" spc="300">
                <a:solidFill>
                  <a:srgbClr val="1D41D5"/>
                </a:solidFill>
                <a:uFillTx/>
                <a:latin typeface="Times New Roman" panose="02020603050405020304" charset="0"/>
                <a:ea typeface="+mj-ea"/>
                <a:cs typeface="Times New Roman" panose="02020603050405020304" charset="0"/>
                <a:sym typeface="+mn-ea"/>
              </a:rPr>
              <a:t> e</a:t>
            </a:r>
            <a:r>
              <a:rPr sz="2800" b="1" spc="300">
                <a:solidFill>
                  <a:srgbClr val="1D41D5"/>
                </a:solidFill>
                <a:uFillTx/>
                <a:latin typeface="Times New Roman" panose="02020603050405020304" charset="0"/>
                <a:ea typeface="+mj-ea"/>
                <a:cs typeface="Times New Roman" panose="02020603050405020304" charset="0"/>
                <a:sym typeface="+mn-ea"/>
              </a:rPr>
              <a:t>xperiment</a:t>
            </a:r>
            <a:endParaRPr sz="2800" b="1" spc="300">
              <a:solidFill>
                <a:srgbClr val="1D41D5"/>
              </a:solidFill>
              <a:uFillTx/>
              <a:latin typeface="Times New Roman" panose="02020603050405020304" charset="0"/>
              <a:ea typeface="+mj-ea"/>
              <a:cs typeface="Times New Roman" panose="02020603050405020304" charset="0"/>
              <a:sym typeface="+mn-ea"/>
            </a:endParaRPr>
          </a:p>
        </p:txBody>
      </p:sp>
      <p:grpSp>
        <p:nvGrpSpPr>
          <p:cNvPr id="13" name="组合 12"/>
          <p:cNvGrpSpPr/>
          <p:nvPr/>
        </p:nvGrpSpPr>
        <p:grpSpPr>
          <a:xfrm>
            <a:off x="3940175" y="1626235"/>
            <a:ext cx="5260340" cy="3605530"/>
            <a:chOff x="6482" y="2109"/>
            <a:chExt cx="8284" cy="5678"/>
          </a:xfrm>
        </p:grpSpPr>
        <p:sp>
          <p:nvSpPr>
            <p:cNvPr id="4" name="矩形 3"/>
            <p:cNvSpPr/>
            <p:nvPr/>
          </p:nvSpPr>
          <p:spPr>
            <a:xfrm>
              <a:off x="13926" y="5964"/>
              <a:ext cx="840" cy="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3992" y="5963"/>
              <a:ext cx="764" cy="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482" y="2109"/>
              <a:ext cx="6786" cy="822"/>
            </a:xfrm>
            <a:prstGeom prst="rect">
              <a:avLst/>
            </a:prstGeom>
            <a:noFill/>
          </p:spPr>
          <p:txBody>
            <a:bodyPr wrap="square" rtlCol="0" anchor="t">
              <a:spAutoFit/>
            </a:bodyPr>
            <a:p>
              <a:pPr eaLnBrk="0" hangingPunct="0">
                <a:spcBef>
                  <a:spcPts val="600"/>
                </a:spcBef>
                <a:spcAft>
                  <a:spcPts val="600"/>
                </a:spcAft>
              </a:pPr>
              <a:r>
                <a:rPr sz="2800" b="1" spc="300">
                  <a:solidFill>
                    <a:srgbClr val="1D41D5"/>
                  </a:solidFill>
                  <a:uFillTx/>
                  <a:latin typeface="Times New Roman" panose="02020603050405020304" charset="0"/>
                  <a:ea typeface="+mj-ea"/>
                  <a:cs typeface="Times New Roman" panose="02020603050405020304" charset="0"/>
                  <a:sym typeface="+mn-ea"/>
                </a:rPr>
                <a:t> </a:t>
              </a:r>
              <a:r>
                <a:rPr lang="en-US" sz="2800" b="1" spc="300">
                  <a:solidFill>
                    <a:srgbClr val="1D41D5"/>
                  </a:solidFill>
                  <a:uFillTx/>
                  <a:latin typeface="Times New Roman" panose="02020603050405020304" charset="0"/>
                  <a:ea typeface="+mj-ea"/>
                  <a:cs typeface="Times New Roman" panose="02020603050405020304" charset="0"/>
                  <a:sym typeface="+mn-ea"/>
                </a:rPr>
                <a:t>1 </a:t>
              </a:r>
              <a:r>
                <a:rPr sz="2800" b="1" spc="300">
                  <a:solidFill>
                    <a:srgbClr val="1D41D5"/>
                  </a:solidFill>
                  <a:uFillTx/>
                  <a:latin typeface="Times New Roman" panose="02020603050405020304" charset="0"/>
                  <a:ea typeface="+mj-ea"/>
                  <a:cs typeface="Times New Roman" panose="02020603050405020304" charset="0"/>
                  <a:sym typeface="+mn-ea"/>
                </a:rPr>
                <a:t>Field Monitoring</a:t>
              </a:r>
              <a:endParaRPr sz="2800" b="1" spc="300">
                <a:solidFill>
                  <a:srgbClr val="1D41D5"/>
                </a:solidFill>
                <a:uFillTx/>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6482" y="3576"/>
              <a:ext cx="6786" cy="822"/>
            </a:xfrm>
            <a:prstGeom prst="rect">
              <a:avLst/>
            </a:prstGeom>
            <a:noFill/>
          </p:spPr>
          <p:txBody>
            <a:bodyPr wrap="square" rtlCol="0" anchor="t">
              <a:spAutoFit/>
            </a:bodyPr>
            <a:p>
              <a:pPr eaLnBrk="0" hangingPunct="0">
                <a:spcBef>
                  <a:spcPts val="600"/>
                </a:spcBef>
                <a:spcAft>
                  <a:spcPts val="600"/>
                </a:spcAft>
              </a:pPr>
              <a:r>
                <a:rPr sz="2800" b="1" spc="300">
                  <a:solidFill>
                    <a:srgbClr val="1D41D5"/>
                  </a:solidFill>
                  <a:uFillTx/>
                  <a:latin typeface="Times New Roman" panose="02020603050405020304" charset="0"/>
                  <a:ea typeface="+mj-ea"/>
                  <a:cs typeface="Times New Roman" panose="02020603050405020304" charset="0"/>
                  <a:sym typeface="+mn-ea"/>
                </a:rPr>
                <a:t> </a:t>
              </a:r>
              <a:r>
                <a:rPr lang="en-US" sz="2800" b="1" spc="300">
                  <a:solidFill>
                    <a:srgbClr val="1D41D5"/>
                  </a:solidFill>
                  <a:uFillTx/>
                  <a:latin typeface="Times New Roman" panose="02020603050405020304" charset="0"/>
                  <a:ea typeface="+mj-ea"/>
                  <a:cs typeface="Times New Roman" panose="02020603050405020304" charset="0"/>
                  <a:sym typeface="+mn-ea"/>
                </a:rPr>
                <a:t>2 </a:t>
              </a:r>
              <a:r>
                <a:rPr sz="2800" b="1" spc="300">
                  <a:solidFill>
                    <a:srgbClr val="1D41D5"/>
                  </a:solidFill>
                  <a:uFillTx/>
                  <a:latin typeface="Times New Roman" panose="02020603050405020304" charset="0"/>
                  <a:ea typeface="+mj-ea"/>
                  <a:cs typeface="Times New Roman" panose="02020603050405020304" charset="0"/>
                  <a:sym typeface="+mn-ea"/>
                </a:rPr>
                <a:t>Field Investigation</a:t>
              </a:r>
              <a:endParaRPr sz="2800" b="1" spc="300">
                <a:solidFill>
                  <a:srgbClr val="1D41D5"/>
                </a:solidFill>
                <a:uFillTx/>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6651" y="6677"/>
              <a:ext cx="6786" cy="822"/>
            </a:xfrm>
            <a:prstGeom prst="rect">
              <a:avLst/>
            </a:prstGeom>
            <a:noFill/>
          </p:spPr>
          <p:txBody>
            <a:bodyPr wrap="square" rtlCol="0" anchor="t">
              <a:spAutoFit/>
            </a:bodyPr>
            <a:p>
              <a:pPr eaLnBrk="0" hangingPunct="0">
                <a:spcBef>
                  <a:spcPts val="600"/>
                </a:spcBef>
                <a:spcAft>
                  <a:spcPts val="600"/>
                </a:spcAft>
              </a:pPr>
              <a:r>
                <a:rPr lang="en-US" sz="2800" b="1" spc="300">
                  <a:solidFill>
                    <a:srgbClr val="1D41D5"/>
                  </a:solidFill>
                  <a:uFillTx/>
                  <a:latin typeface="Times New Roman" panose="02020603050405020304" charset="0"/>
                  <a:ea typeface="+mj-ea"/>
                  <a:cs typeface="Times New Roman" panose="02020603050405020304" charset="0"/>
                  <a:sym typeface="+mn-ea"/>
                </a:rPr>
                <a:t>4 </a:t>
              </a:r>
              <a:r>
                <a:rPr sz="2800" b="1" spc="300">
                  <a:solidFill>
                    <a:srgbClr val="1D41D5"/>
                  </a:solidFill>
                  <a:uFillTx/>
                  <a:latin typeface="Times New Roman" panose="02020603050405020304" charset="0"/>
                  <a:ea typeface="+mj-ea"/>
                  <a:cs typeface="Times New Roman" panose="02020603050405020304" charset="0"/>
                  <a:sym typeface="+mn-ea"/>
                </a:rPr>
                <a:t>Numerical method</a:t>
              </a:r>
              <a:endParaRPr sz="2800" b="1" spc="300">
                <a:solidFill>
                  <a:srgbClr val="1D41D5"/>
                </a:solidFill>
                <a:uFillTx/>
                <a:latin typeface="Times New Roman" panose="02020603050405020304" charset="0"/>
                <a:ea typeface="+mj-ea"/>
                <a:cs typeface="Times New Roman" panose="02020603050405020304" charset="0"/>
                <a:sym typeface="+mn-ea"/>
              </a:endParaRP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&amp; laboratory experiments</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1450" y="3697605"/>
            <a:ext cx="1991995" cy="166052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a:p>
          <a:p>
            <a:endParaRPr lang="zh-CN" altLang="en-US"/>
          </a:p>
          <a:p>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9" name="页脚占位符 8"/>
          <p:cNvSpPr>
            <a:spLocks noGrp="1"/>
          </p:cNvSpPr>
          <p:nvPr>
            <p:ph type="ftr" sz="quarter" idx="11"/>
          </p:nvPr>
        </p:nvSpPr>
        <p:spPr/>
        <p:txBody>
          <a:bodyPr/>
          <a:p>
            <a:endParaRPr lang="zh-CN" altLang="en-US"/>
          </a:p>
        </p:txBody>
      </p:sp>
      <p:sp>
        <p:nvSpPr>
          <p:cNvPr id="16" name="文本框 15"/>
          <p:cNvSpPr txBox="1"/>
          <p:nvPr/>
        </p:nvSpPr>
        <p:spPr>
          <a:xfrm>
            <a:off x="443230" y="1464310"/>
            <a:ext cx="11433810" cy="3615055"/>
          </a:xfrm>
          <a:prstGeom prst="rect">
            <a:avLst/>
          </a:prstGeom>
          <a:noFill/>
        </p:spPr>
        <p:txBody>
          <a:bodyPr wrap="square" rtlCol="0" anchor="t">
            <a:noAutofit/>
          </a:bodyPr>
          <a:p>
            <a:pPr algn="just" fontAlgn="auto"/>
            <a:r>
              <a:rPr lang="zh-CN" altLang="en-US" sz="2400">
                <a:latin typeface="Times New Roman" panose="02020603050405020304" charset="0"/>
                <a:cs typeface="Times New Roman" panose="02020603050405020304" charset="0"/>
              </a:rPr>
              <a:t>The field test method of reservoir bank collapse does not need to reshape the sub-bedding surface topography, and the relative prototype does not have the change of sub-bedding surface scale and erosion material, so it is easy to simulate and observe the complex reservoir bank collapse site. </a:t>
            </a:r>
            <a:endParaRPr lang="zh-CN" altLang="en-US" sz="2400">
              <a:latin typeface="Times New Roman" panose="02020603050405020304" charset="0"/>
              <a:cs typeface="Times New Roman" panose="02020603050405020304" charset="0"/>
            </a:endParaRPr>
          </a:p>
          <a:p>
            <a:pPr algn="just" fontAlgn="auto"/>
            <a:endParaRPr lang="zh-CN" altLang="en-US" sz="2400">
              <a:latin typeface="Times New Roman" panose="02020603050405020304" charset="0"/>
              <a:cs typeface="Times New Roman" panose="02020603050405020304" charset="0"/>
            </a:endParaRPr>
          </a:p>
          <a:p>
            <a:pPr algn="just" fontAlgn="auto"/>
            <a:endParaRPr lang="zh-CN" altLang="en-US" sz="2400">
              <a:latin typeface="Times New Roman" panose="02020603050405020304" charset="0"/>
              <a:cs typeface="Times New Roman" panose="02020603050405020304" charset="0"/>
            </a:endParaRPr>
          </a:p>
          <a:p>
            <a:pPr algn="just" fontAlgn="auto"/>
            <a:r>
              <a:rPr lang="zh-CN" altLang="en-US" sz="2400">
                <a:latin typeface="Times New Roman" panose="02020603050405020304" charset="0"/>
                <a:cs typeface="Times New Roman" panose="02020603050405020304" charset="0"/>
              </a:rPr>
              <a:t>However, the field test simulation and observation conditions are relatively rudimentary, and because the bank failure is close to the water surface, the field simulation and observation are difficult, so it has not been widely used.</a:t>
            </a:r>
            <a:endParaRPr lang="zh-CN" altLang="en-US" sz="2400">
              <a:latin typeface="Times New Roman" panose="02020603050405020304" charset="0"/>
              <a:cs typeface="Times New Roman" panose="02020603050405020304" charset="0"/>
            </a:endParaRPr>
          </a:p>
        </p:txBody>
      </p:sp>
      <p:sp>
        <p:nvSpPr>
          <p:cNvPr id="17" name="文本框 16"/>
          <p:cNvSpPr txBox="1"/>
          <p:nvPr/>
        </p:nvSpPr>
        <p:spPr>
          <a:xfrm>
            <a:off x="171450" y="800735"/>
            <a:ext cx="6096000" cy="460375"/>
          </a:xfrm>
          <a:prstGeom prst="rect">
            <a:avLst/>
          </a:prstGeom>
          <a:noFill/>
        </p:spPr>
        <p:txBody>
          <a:bodyPr wrap="square" rtlCol="0" anchor="t">
            <a:spAutoFit/>
          </a:bodyPr>
          <a:p>
            <a:r>
              <a:rPr lang="zh-CN" altLang="en-US" sz="2400">
                <a:sym typeface="+mn-ea"/>
              </a:rPr>
              <a:t>Conclusion</a:t>
            </a:r>
            <a:endParaRPr lang="zh-CN" altLang="en-US" sz="2400">
              <a:sym typeface="+mn-ea"/>
            </a:endParaRPr>
          </a:p>
        </p:txBody>
      </p:sp>
      <p:sp>
        <p:nvSpPr>
          <p:cNvPr id="18" name="矩形 17"/>
          <p:cNvSpPr/>
          <p:nvPr/>
        </p:nvSpPr>
        <p:spPr>
          <a:xfrm>
            <a:off x="227965" y="1372870"/>
            <a:ext cx="11734800" cy="40582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8035" y="70"/>
            <a:ext cx="10969200" cy="705600"/>
          </a:xfrm>
        </p:spPr>
        <p:txBody>
          <a:bodyPr/>
          <a:p>
            <a:r>
              <a:rPr lang="en-US" altLang="zh-CN" sz="2800">
                <a:solidFill>
                  <a:srgbClr val="1D41D5"/>
                </a:solidFill>
                <a:latin typeface="Times New Roman" panose="02020603050405020304" charset="0"/>
                <a:cs typeface="Times New Roman" panose="02020603050405020304" charset="0"/>
              </a:rPr>
              <a:t>Numerical methods</a:t>
            </a:r>
            <a:endParaRPr lang="en-US" altLang="zh-CN" sz="2800">
              <a:solidFill>
                <a:srgbClr val="1D41D5"/>
              </a:solidFill>
              <a:latin typeface="Times New Roman" panose="02020603050405020304" charset="0"/>
              <a:cs typeface="Times New Roman" panose="02020603050405020304" charset="0"/>
            </a:endParaRPr>
          </a:p>
        </p:txBody>
      </p:sp>
      <p:sp>
        <p:nvSpPr>
          <p:cNvPr id="4" name="页脚占位符 3"/>
          <p:cNvSpPr>
            <a:spLocks noGrp="1"/>
          </p:cNvSpPr>
          <p:nvPr>
            <p:ph type="ftr" sz="quarter" idx="11"/>
          </p:nvPr>
        </p:nvSpPr>
        <p:spPr/>
        <p:txBody>
          <a:bodyPr/>
          <a:p>
            <a:r>
              <a:rPr lang="zh-CN" altLang="en-US"/>
              <a:t>6</a:t>
            </a:r>
            <a:endParaRPr lang="zh-CN" altLang="en-US"/>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16" name="文本框 15"/>
          <p:cNvSpPr txBox="1"/>
          <p:nvPr/>
        </p:nvSpPr>
        <p:spPr>
          <a:xfrm>
            <a:off x="305435" y="2083435"/>
            <a:ext cx="11433810" cy="1329690"/>
          </a:xfrm>
          <a:prstGeom prst="rect">
            <a:avLst/>
          </a:prstGeom>
          <a:noFill/>
        </p:spPr>
        <p:txBody>
          <a:bodyPr wrap="square" rtlCol="0" anchor="t">
            <a:noAutofit/>
          </a:bodyPr>
          <a:p>
            <a:pPr algn="just" fontAlgn="auto"/>
            <a:r>
              <a:rPr lang="zh-CN" altLang="en-US" sz="2400">
                <a:latin typeface="Times New Roman" panose="02020603050405020304" charset="0"/>
                <a:cs typeface="Times New Roman" panose="02020603050405020304" charset="0"/>
              </a:rPr>
              <a:t>Numerical simulation method, also called mathematical modeling method, or numerical method for short, is a mathematical method that simulates the process of bank collapse and predicts its disaster by means of numerical calculation and image display.</a:t>
            </a:r>
            <a:endParaRPr lang="zh-CN" altLang="en-US" sz="2400">
              <a:latin typeface="Times New Roman" panose="02020603050405020304" charset="0"/>
              <a:cs typeface="Times New Roman" panose="02020603050405020304" charset="0"/>
            </a:endParaRPr>
          </a:p>
        </p:txBody>
      </p:sp>
      <p:sp>
        <p:nvSpPr>
          <p:cNvPr id="18" name="矩形 17"/>
          <p:cNvSpPr/>
          <p:nvPr/>
        </p:nvSpPr>
        <p:spPr>
          <a:xfrm>
            <a:off x="205105" y="1970405"/>
            <a:ext cx="11734800" cy="15557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05105" y="4518025"/>
            <a:ext cx="11735435" cy="1198880"/>
          </a:xfrm>
          <a:prstGeom prst="rect">
            <a:avLst/>
          </a:prstGeom>
          <a:noFill/>
        </p:spPr>
        <p:txBody>
          <a:bodyPr wrap="square" rtlCol="0" anchor="t">
            <a:spAutoFit/>
          </a:bodyPr>
          <a:p>
            <a:pPr algn="just" fontAlgn="auto"/>
            <a:r>
              <a:rPr lang="zh-CN" altLang="en-US" sz="2400">
                <a:latin typeface="Times New Roman" panose="02020603050405020304" charset="0"/>
                <a:cs typeface="Times New Roman" panose="02020603050405020304" charset="0"/>
              </a:rPr>
              <a:t>The numerical method can statistically analyze or predict reservoir bank failure at a more macroscopic level, and can be applied to larger scale waters without site constraints, making it a fast and low-cost scientific research method.</a:t>
            </a:r>
            <a:endParaRPr lang="zh-CN" altLang="en-US" sz="2400">
              <a:latin typeface="Times New Roman" panose="02020603050405020304" charset="0"/>
              <a:cs typeface="Times New Roman" panose="02020603050405020304" charset="0"/>
            </a:endParaRPr>
          </a:p>
        </p:txBody>
      </p:sp>
      <p:sp>
        <p:nvSpPr>
          <p:cNvPr id="7" name="矩形 6"/>
          <p:cNvSpPr/>
          <p:nvPr/>
        </p:nvSpPr>
        <p:spPr>
          <a:xfrm>
            <a:off x="210820" y="4339590"/>
            <a:ext cx="11734800" cy="15557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5105" y="989330"/>
            <a:ext cx="6096000" cy="460375"/>
          </a:xfrm>
          <a:prstGeom prst="rect">
            <a:avLst/>
          </a:prstGeom>
          <a:noFill/>
        </p:spPr>
        <p:txBody>
          <a:bodyPr wrap="square" rtlCol="0" anchor="t">
            <a:spAutoFit/>
          </a:bodyPr>
          <a:p>
            <a:r>
              <a:rPr lang="zh-CN" altLang="en-US" sz="2400"/>
              <a:t>Advantages</a:t>
            </a:r>
            <a:endParaRPr lang="zh-CN" altLang="en-US" sz="24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8035" y="70"/>
            <a:ext cx="10969200" cy="705600"/>
          </a:xfrm>
        </p:spPr>
        <p:txBody>
          <a:bodyPr/>
          <a:p>
            <a:r>
              <a:rPr lang="en-US" altLang="zh-CN" sz="2800">
                <a:solidFill>
                  <a:srgbClr val="1D41D5"/>
                </a:solidFill>
                <a:latin typeface="Times New Roman" panose="02020603050405020304" charset="0"/>
                <a:cs typeface="Times New Roman" panose="02020603050405020304" charset="0"/>
              </a:rPr>
              <a:t>Numerical methods</a:t>
            </a:r>
            <a:endParaRPr lang="en-US" altLang="zh-CN" sz="2800">
              <a:solidFill>
                <a:srgbClr val="1D41D5"/>
              </a:solidFill>
              <a:latin typeface="Times New Roman" panose="02020603050405020304" charset="0"/>
              <a:cs typeface="Times New Roman" panose="02020603050405020304" charset="0"/>
            </a:endParaRPr>
          </a:p>
        </p:txBody>
      </p:sp>
      <p:sp>
        <p:nvSpPr>
          <p:cNvPr id="4" name="页脚占位符 3"/>
          <p:cNvSpPr>
            <a:spLocks noGrp="1"/>
          </p:cNvSpPr>
          <p:nvPr>
            <p:ph type="ftr" sz="quarter" idx="11"/>
          </p:nvPr>
        </p:nvSpPr>
        <p:spPr/>
        <p:txBody>
          <a:bodyPr/>
          <a:p>
            <a:r>
              <a:rPr lang="zh-CN" altLang="en-US"/>
              <a:t>6</a:t>
            </a:r>
            <a:endParaRPr lang="zh-CN" altLang="en-US"/>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16" name="文本框 15"/>
          <p:cNvSpPr txBox="1"/>
          <p:nvPr/>
        </p:nvSpPr>
        <p:spPr>
          <a:xfrm>
            <a:off x="357505" y="2131695"/>
            <a:ext cx="11433810" cy="1329690"/>
          </a:xfrm>
          <a:prstGeom prst="rect">
            <a:avLst/>
          </a:prstGeom>
          <a:noFill/>
        </p:spPr>
        <p:txBody>
          <a:bodyPr wrap="square" rtlCol="0" anchor="t">
            <a:noAutofit/>
          </a:bodyPr>
          <a:p>
            <a:pPr algn="just" fontAlgn="auto"/>
            <a:r>
              <a:rPr lang="zh-CN" altLang="en-US" sz="2400">
                <a:latin typeface="Times New Roman" panose="02020603050405020304" charset="0"/>
                <a:cs typeface="Times New Roman" panose="02020603050405020304" charset="0"/>
              </a:rPr>
              <a:t>However, the numerical method requires detailed and accurate field observations, including geomechanical and dynamic parameters, water depth, geometry, and measurements of actual dam failure problems. In addition, the results of numerical model calculations must be verified by the results of monitoring, surveys, or tests.</a:t>
            </a:r>
            <a:endParaRPr lang="zh-CN" altLang="en-US" sz="2400">
              <a:latin typeface="Times New Roman" panose="02020603050405020304" charset="0"/>
              <a:cs typeface="Times New Roman" panose="02020603050405020304" charset="0"/>
            </a:endParaRPr>
          </a:p>
        </p:txBody>
      </p:sp>
      <p:sp>
        <p:nvSpPr>
          <p:cNvPr id="18" name="矩形 17"/>
          <p:cNvSpPr/>
          <p:nvPr/>
        </p:nvSpPr>
        <p:spPr>
          <a:xfrm>
            <a:off x="228600" y="1964055"/>
            <a:ext cx="11734800" cy="17443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5105" y="989330"/>
            <a:ext cx="6096000" cy="460375"/>
          </a:xfrm>
          <a:prstGeom prst="rect">
            <a:avLst/>
          </a:prstGeom>
          <a:noFill/>
        </p:spPr>
        <p:txBody>
          <a:bodyPr wrap="square" rtlCol="0" anchor="t">
            <a:spAutoFit/>
          </a:bodyPr>
          <a:p>
            <a:r>
              <a:rPr lang="en-US" altLang="zh-CN" sz="2400"/>
              <a:t>Disa</a:t>
            </a:r>
            <a:r>
              <a:rPr lang="zh-CN" altLang="en-US" sz="2400"/>
              <a:t>dvantages</a:t>
            </a:r>
            <a:endParaRPr lang="zh-CN" altLang="en-US" sz="24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3230" y="1707515"/>
            <a:ext cx="11132820" cy="460375"/>
          </a:xfrm>
          <a:prstGeom prst="rect">
            <a:avLst/>
          </a:prstGeom>
          <a:noFill/>
        </p:spPr>
        <p:txBody>
          <a:bodyPr wrap="square" rtlCol="0">
            <a:spAutoFit/>
          </a:bodyPr>
          <a:p>
            <a:pPr algn="just" fontAlgn="auto"/>
            <a:r>
              <a:rPr sz="2400">
                <a:latin typeface="Times New Roman" panose="02020603050405020304" charset="0"/>
                <a:cs typeface="Times New Roman" panose="02020603050405020304" charset="0"/>
                <a:sym typeface="+mn-ea"/>
              </a:rPr>
              <a:t> </a:t>
            </a:r>
            <a:endParaRPr lang="en-US" sz="2400">
              <a:latin typeface="Times New Roman" panose="02020603050405020304" charset="0"/>
              <a:cs typeface="Times New Roman" panose="02020603050405020304" charset="0"/>
              <a:sym typeface="+mn-ea"/>
            </a:endParaRPr>
          </a:p>
        </p:txBody>
      </p:sp>
      <p:sp>
        <p:nvSpPr>
          <p:cNvPr id="7" name="文本框 6"/>
          <p:cNvSpPr txBox="1"/>
          <p:nvPr/>
        </p:nvSpPr>
        <p:spPr>
          <a:xfrm>
            <a:off x="374015" y="852170"/>
            <a:ext cx="11298555" cy="3046095"/>
          </a:xfrm>
          <a:prstGeom prst="rect">
            <a:avLst/>
          </a:prstGeom>
          <a:noFill/>
        </p:spPr>
        <p:txBody>
          <a:bodyPr wrap="square" rtlCol="0" anchor="t">
            <a:spAutoFit/>
          </a:bodyPr>
          <a:p>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a:p>
            <a:pPr algn="ctr" fontAlgn="auto"/>
            <a:r>
              <a:rPr sz="3600">
                <a:latin typeface="Times New Roman" panose="02020603050405020304" charset="0"/>
                <a:cs typeface="Times New Roman" panose="02020603050405020304" charset="0"/>
              </a:rPr>
              <a:t>Thanks for watching!</a:t>
            </a:r>
            <a:endParaRPr sz="3600">
              <a:latin typeface="Times New Roman" panose="02020603050405020304" charset="0"/>
              <a:cs typeface="Times New Roman" panose="02020603050405020304" charset="0"/>
            </a:endParaRPr>
          </a:p>
          <a:p>
            <a:pPr algn="ctr" fontAlgn="auto"/>
            <a:endParaRPr sz="3600">
              <a:latin typeface="Times New Roman" panose="02020603050405020304" charset="0"/>
              <a:cs typeface="Times New Roman" panose="02020603050405020304" charset="0"/>
            </a:endParaRPr>
          </a:p>
          <a:p>
            <a:pPr algn="ctr" fontAlgn="auto"/>
            <a:endParaRPr sz="3600">
              <a:latin typeface="Times New Roman" panose="02020603050405020304" charset="0"/>
              <a:cs typeface="Times New Roman" panose="02020603050405020304" charset="0"/>
            </a:endParaRPr>
          </a:p>
          <a:p>
            <a:pPr algn="ctr" fontAlgn="auto"/>
            <a:r>
              <a:rPr sz="3600">
                <a:latin typeface="Times New Roman" panose="02020603050405020304" charset="0"/>
                <a:cs typeface="Times New Roman" panose="02020603050405020304" charset="0"/>
              </a:rPr>
              <a:t> Please criticize and correct any shortcomings.</a:t>
            </a:r>
            <a:endParaRPr sz="3600">
              <a:latin typeface="Times New Roman" panose="02020603050405020304" charset="0"/>
              <a:cs typeface="Times New Roman" panose="02020603050405020304"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7" name="矩形 6"/>
          <p:cNvSpPr/>
          <p:nvPr/>
        </p:nvSpPr>
        <p:spPr>
          <a:xfrm>
            <a:off x="8815070" y="3779520"/>
            <a:ext cx="589280" cy="110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pic>
        <p:nvPicPr>
          <p:cNvPr id="11" name="ECB019B1-382A-4266-B25C-5B523AA43C14-3" descr="wps"/>
          <p:cNvPicPr>
            <a:picLocks noChangeAspect="1"/>
          </p:cNvPicPr>
          <p:nvPr/>
        </p:nvPicPr>
        <p:blipFill>
          <a:blip r:embed="rId1"/>
          <a:stretch>
            <a:fillRect/>
          </a:stretch>
        </p:blipFill>
        <p:spPr>
          <a:xfrm>
            <a:off x="390525" y="26747470"/>
            <a:ext cx="10455910" cy="5080000"/>
          </a:xfrm>
          <a:prstGeom prst="rect">
            <a:avLst/>
          </a:prstGeom>
        </p:spPr>
      </p:pic>
      <p:pic>
        <p:nvPicPr>
          <p:cNvPr id="9" name="ECB019B1-382A-4266-B25C-5B523AA43C14-4" descr="wpp"/>
          <p:cNvPicPr>
            <a:picLocks noChangeAspect="1"/>
          </p:cNvPicPr>
          <p:nvPr/>
        </p:nvPicPr>
        <p:blipFill>
          <a:blip r:embed="rId2"/>
          <a:stretch>
            <a:fillRect/>
          </a:stretch>
        </p:blipFill>
        <p:spPr>
          <a:xfrm>
            <a:off x="1020445" y="727075"/>
            <a:ext cx="10636250" cy="595122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4" name="文本框 3"/>
          <p:cNvSpPr txBox="1"/>
          <p:nvPr/>
        </p:nvSpPr>
        <p:spPr>
          <a:xfrm>
            <a:off x="434340" y="2244090"/>
            <a:ext cx="11238230" cy="1568450"/>
          </a:xfrm>
          <a:prstGeom prst="rect">
            <a:avLst/>
          </a:prstGeom>
          <a:noFill/>
        </p:spPr>
        <p:txBody>
          <a:bodyPr wrap="square" rtlCol="0" anchor="t">
            <a:spAutoFit/>
          </a:bodyPr>
          <a:p>
            <a:pPr algn="just" fontAlgn="auto"/>
            <a:r>
              <a:rPr sz="2400">
                <a:latin typeface="Times New Roman" panose="02020603050405020304" charset="0"/>
                <a:cs typeface="Times New Roman" panose="02020603050405020304" charset="0"/>
              </a:rPr>
              <a:t>The monitoring method is a comprehensive observation for the state of bank failure in the study area, which commonly includes ground monitoring, aerial </a:t>
            </a:r>
            <a:r>
              <a:rPr lang="en-US" sz="2400">
                <a:latin typeface="Times New Roman" panose="02020603050405020304" charset="0"/>
                <a:cs typeface="Times New Roman" panose="02020603050405020304" charset="0"/>
              </a:rPr>
              <a:t>survry</a:t>
            </a:r>
            <a:r>
              <a:rPr sz="2400">
                <a:latin typeface="Times New Roman" panose="02020603050405020304" charset="0"/>
                <a:cs typeface="Times New Roman" panose="02020603050405020304" charset="0"/>
              </a:rPr>
              <a:t> and satellite monitoring.</a:t>
            </a:r>
            <a:r>
              <a:rPr 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
        <p:nvSpPr>
          <p:cNvPr id="7" name="矩形 6"/>
          <p:cNvSpPr/>
          <p:nvPr/>
        </p:nvSpPr>
        <p:spPr>
          <a:xfrm>
            <a:off x="263525" y="2120900"/>
            <a:ext cx="11580495" cy="18300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63525" y="857250"/>
            <a:ext cx="2010410" cy="521970"/>
          </a:xfrm>
          <a:prstGeom prst="rect">
            <a:avLst/>
          </a:prstGeom>
          <a:noFill/>
        </p:spPr>
        <p:txBody>
          <a:bodyPr wrap="square" rtlCol="0" anchor="t">
            <a:spAutoFit/>
          </a:bodyPr>
          <a:p>
            <a:r>
              <a:rPr lang="zh-CN" altLang="en-US" sz="2800" b="1">
                <a:solidFill>
                  <a:schemeClr val="tx1"/>
                </a:solidFill>
                <a:latin typeface="Times New Roman" panose="02020603050405020304" charset="0"/>
                <a:cs typeface="Times New Roman" panose="02020603050405020304" charset="0"/>
              </a:rPr>
              <a:t>Definition</a:t>
            </a:r>
            <a:r>
              <a:rPr lang="en-US" altLang="zh-CN" sz="2800" b="1">
                <a:solidFill>
                  <a:schemeClr val="tx1"/>
                </a:solidFill>
                <a:latin typeface="Times New Roman" panose="02020603050405020304" charset="0"/>
                <a:cs typeface="Times New Roman" panose="02020603050405020304" charset="0"/>
              </a:rPr>
              <a:t>:</a:t>
            </a:r>
            <a:endParaRPr lang="en-US" altLang="zh-CN" sz="2800" b="1">
              <a:solidFill>
                <a:schemeClr val="tx1"/>
              </a:solidFill>
              <a:latin typeface="Times New Roman" panose="02020603050405020304" charset="0"/>
              <a:cs typeface="Times New Roman" panose="02020603050405020304" charset="0"/>
            </a:endParaRPr>
          </a:p>
        </p:txBody>
      </p:sp>
      <p:pic>
        <p:nvPicPr>
          <p:cNvPr id="10" name="ECB019B1-382A-4266-B25C-5B523AA43C14-1" descr="C:/Users/Administrator/AppData/Local/Temp/wps.ojDHWVwps"/>
          <p:cNvPicPr>
            <a:picLocks noChangeAspect="1"/>
          </p:cNvPicPr>
          <p:nvPr/>
        </p:nvPicPr>
        <p:blipFill>
          <a:blip r:embed="rId1"/>
          <a:stretch>
            <a:fillRect/>
          </a:stretch>
        </p:blipFill>
        <p:spPr>
          <a:xfrm>
            <a:off x="71120" y="3608070"/>
            <a:ext cx="10827385" cy="2719705"/>
          </a:xfrm>
          <a:prstGeom prst="rect">
            <a:avLst/>
          </a:prstGeom>
        </p:spPr>
      </p:pic>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33655" y="1528445"/>
            <a:ext cx="12067540" cy="4157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2448560" y="5760720"/>
            <a:ext cx="8938895" cy="669290"/>
          </a:xfrm>
        </p:spPr>
        <p:txBody>
          <a:bodyPr>
            <a:noAutofit/>
          </a:bodyPr>
          <a:p>
            <a:pPr marL="0" indent="0" algn="just">
              <a:buNone/>
            </a:pPr>
            <a:r>
              <a:rPr sz="2800">
                <a:solidFill>
                  <a:srgbClr val="FF0000"/>
                </a:solidFill>
                <a:highlight>
                  <a:srgbClr val="FFFF00"/>
                </a:highlight>
                <a:latin typeface="Times New Roman" panose="02020603050405020304" charset="0"/>
                <a:cs typeface="Times New Roman" panose="02020603050405020304" charset="0"/>
              </a:rPr>
              <a:t>Find out characteristics of bank failure</a:t>
            </a:r>
            <a:endParaRPr sz="2800">
              <a:solidFill>
                <a:srgbClr val="FF0000"/>
              </a:solidFill>
              <a:highlight>
                <a:srgbClr val="FFFF00"/>
              </a:highlight>
              <a:latin typeface="Times New Roman" panose="02020603050405020304" charset="0"/>
              <a:cs typeface="Times New Roman" panose="02020603050405020304" charset="0"/>
            </a:endParaRPr>
          </a:p>
          <a:p>
            <a:pPr marL="0" indent="0" algn="just">
              <a:buNone/>
            </a:pPr>
            <a:endParaRPr lang="zh-CN" altLang="en-US" sz="2800">
              <a:latin typeface="Times New Roman" panose="02020603050405020304" charset="0"/>
              <a:cs typeface="Times New Roman" panose="02020603050405020304" charset="0"/>
            </a:endParaRPr>
          </a:p>
          <a:p>
            <a:pPr marL="0" indent="0" algn="just">
              <a:buNone/>
            </a:pPr>
            <a:endParaRPr lang="zh-CN" altLang="en-US" sz="2800">
              <a:latin typeface="Times New Roman" panose="02020603050405020304" charset="0"/>
              <a:cs typeface="Times New Roman" panose="02020603050405020304" charset="0"/>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895" y="932180"/>
            <a:ext cx="3238500" cy="521970"/>
          </a:xfrm>
          <a:prstGeom prst="rect">
            <a:avLst/>
          </a:prstGeom>
          <a:noFill/>
        </p:spPr>
        <p:txBody>
          <a:bodyPr wrap="square" rtlCol="0" anchor="t">
            <a:spAutoFit/>
          </a:bodyPr>
          <a:p>
            <a:r>
              <a:rPr lang="zh-CN" altLang="en-US" sz="2800" b="1">
                <a:latin typeface="Times New Roman" panose="02020603050405020304" charset="0"/>
                <a:cs typeface="Times New Roman" panose="02020603050405020304" charset="0"/>
                <a:sym typeface="+mn-ea"/>
              </a:rPr>
              <a:t>Objectives</a:t>
            </a:r>
            <a:r>
              <a:rPr lang="en-US" altLang="zh-CN" sz="2800" b="1">
                <a:latin typeface="Times New Roman" panose="02020603050405020304" charset="0"/>
                <a:cs typeface="Times New Roman" panose="02020603050405020304" charset="0"/>
                <a:sym typeface="+mn-ea"/>
              </a:rPr>
              <a:t>:</a:t>
            </a:r>
            <a:endParaRPr lang="zh-CN" altLang="en-US" sz="2800"/>
          </a:p>
        </p:txBody>
      </p:sp>
      <p:sp>
        <p:nvSpPr>
          <p:cNvPr id="8" name="文本框 7"/>
          <p:cNvSpPr txBox="1"/>
          <p:nvPr/>
        </p:nvSpPr>
        <p:spPr>
          <a:xfrm>
            <a:off x="103505" y="1882140"/>
            <a:ext cx="11984990" cy="2953385"/>
          </a:xfrm>
          <a:prstGeom prst="rect">
            <a:avLst/>
          </a:prstGeom>
          <a:noFill/>
        </p:spPr>
        <p:txBody>
          <a:bodyPr wrap="square" rtlCol="0">
            <a:spAutoFit/>
          </a:bodyPr>
          <a:p>
            <a:pPr algn="just" fontAlgn="auto">
              <a:lnSpc>
                <a:spcPct val="150000"/>
              </a:lnSpc>
            </a:pPr>
            <a:r>
              <a:rPr lang="en-US" altLang="zh-CN" sz="2800">
                <a:solidFill>
                  <a:schemeClr val="bg1"/>
                </a:solidFill>
                <a:latin typeface="Times New Roman" panose="02020603050405020304" charset="0"/>
                <a:cs typeface="Times New Roman" panose="02020603050405020304" charset="0"/>
              </a:rPr>
              <a:t> </a:t>
            </a:r>
            <a:r>
              <a:rPr sz="2400">
                <a:solidFill>
                  <a:schemeClr val="bg1"/>
                </a:solidFill>
                <a:latin typeface="Times New Roman" panose="02020603050405020304" charset="0"/>
                <a:cs typeface="Times New Roman" panose="02020603050405020304" charset="0"/>
              </a:rPr>
              <a:t>The purpose of </a:t>
            </a:r>
            <a:r>
              <a:rPr lang="en-US" sz="2400">
                <a:solidFill>
                  <a:schemeClr val="bg1"/>
                </a:solidFill>
                <a:latin typeface="Times New Roman" panose="02020603050405020304" charset="0"/>
                <a:cs typeface="Times New Roman" panose="02020603050405020304" charset="0"/>
              </a:rPr>
              <a:t>dynamic moitoring of bank</a:t>
            </a:r>
            <a:r>
              <a:rPr sz="2400">
                <a:solidFill>
                  <a:schemeClr val="bg1"/>
                </a:solidFill>
                <a:latin typeface="Times New Roman" panose="02020603050405020304" charset="0"/>
                <a:cs typeface="Times New Roman" panose="02020603050405020304" charset="0"/>
                <a:sym typeface="+mn-ea"/>
              </a:rPr>
              <a:t> collapse</a:t>
            </a:r>
            <a:r>
              <a:rPr lang="en-US" sz="2400">
                <a:solidFill>
                  <a:schemeClr val="bg1"/>
                </a:solidFill>
                <a:latin typeface="Times New Roman" panose="02020603050405020304" charset="0"/>
                <a:cs typeface="Times New Roman" panose="02020603050405020304" charset="0"/>
              </a:rPr>
              <a:t> </a:t>
            </a:r>
            <a:r>
              <a:rPr sz="2400">
                <a:solidFill>
                  <a:schemeClr val="bg1"/>
                </a:solidFill>
                <a:latin typeface="Times New Roman" panose="02020603050405020304" charset="0"/>
                <a:cs typeface="Times New Roman" panose="02020603050405020304" charset="0"/>
              </a:rPr>
              <a:t>is to timely, accurately and comprehensively </a:t>
            </a:r>
            <a:r>
              <a:rPr sz="2400">
                <a:solidFill>
                  <a:srgbClr val="FFFF00"/>
                </a:solidFill>
                <a:latin typeface="Times New Roman" panose="02020603050405020304" charset="0"/>
                <a:cs typeface="Times New Roman" panose="02020603050405020304" charset="0"/>
              </a:rPr>
              <a:t>reflect the ecological construction of  </a:t>
            </a:r>
            <a:r>
              <a:rPr lang="en-US" sz="2400">
                <a:solidFill>
                  <a:schemeClr val="bg1"/>
                </a:solidFill>
                <a:latin typeface="Times New Roman" panose="02020603050405020304" charset="0"/>
                <a:cs typeface="Times New Roman" panose="02020603050405020304" charset="0"/>
                <a:sym typeface="+mn-ea"/>
              </a:rPr>
              <a:t>bank</a:t>
            </a:r>
            <a:r>
              <a:rPr sz="2400">
                <a:solidFill>
                  <a:schemeClr val="bg1"/>
                </a:solidFill>
                <a:latin typeface="Times New Roman" panose="02020603050405020304" charset="0"/>
                <a:cs typeface="Times New Roman" panose="02020603050405020304" charset="0"/>
                <a:sym typeface="+mn-ea"/>
              </a:rPr>
              <a:t> collapse</a:t>
            </a:r>
            <a:r>
              <a:rPr sz="2400">
                <a:solidFill>
                  <a:srgbClr val="FFFF00"/>
                </a:solidFill>
                <a:latin typeface="Times New Roman" panose="02020603050405020304" charset="0"/>
                <a:cs typeface="Times New Roman" panose="02020603050405020304" charset="0"/>
              </a:rPr>
              <a:t>, the dynamics of  bank failure and its development trend,</a:t>
            </a:r>
            <a:r>
              <a:rPr sz="2400">
                <a:solidFill>
                  <a:schemeClr val="bg1"/>
                </a:solidFill>
                <a:latin typeface="Times New Roman" panose="02020603050405020304" charset="0"/>
                <a:cs typeface="Times New Roman" panose="02020603050405020304" charset="0"/>
              </a:rPr>
              <a:t> which not only serves the prevention and control of  </a:t>
            </a:r>
            <a:r>
              <a:rPr lang="en-US" sz="2400">
                <a:solidFill>
                  <a:schemeClr val="bg1"/>
                </a:solidFill>
                <a:latin typeface="Times New Roman" panose="02020603050405020304" charset="0"/>
                <a:cs typeface="Times New Roman" panose="02020603050405020304" charset="0"/>
                <a:sym typeface="+mn-ea"/>
              </a:rPr>
              <a:t>bank</a:t>
            </a:r>
            <a:r>
              <a:rPr sz="2400">
                <a:solidFill>
                  <a:schemeClr val="bg1"/>
                </a:solidFill>
                <a:latin typeface="Times New Roman" panose="02020603050405020304" charset="0"/>
                <a:cs typeface="Times New Roman" panose="02020603050405020304" charset="0"/>
                <a:sym typeface="+mn-ea"/>
              </a:rPr>
              <a:t> collapse</a:t>
            </a:r>
            <a:r>
              <a:rPr sz="2400">
                <a:solidFill>
                  <a:schemeClr val="bg1"/>
                </a:solidFill>
                <a:latin typeface="Times New Roman" panose="02020603050405020304" charset="0"/>
                <a:cs typeface="Times New Roman" panose="02020603050405020304" charset="0"/>
              </a:rPr>
              <a:t>, management decision-making, but also provides the basis for national ecological construction.</a:t>
            </a:r>
            <a:endParaRPr sz="2400">
              <a:solidFill>
                <a:schemeClr val="bg1"/>
              </a:solidFill>
              <a:latin typeface="Times New Roman" panose="02020603050405020304" charset="0"/>
              <a:cs typeface="Times New Roman" panose="02020603050405020304" charset="0"/>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2865" y="932180"/>
            <a:ext cx="3238500" cy="521970"/>
          </a:xfrm>
          <a:prstGeom prst="rect">
            <a:avLst/>
          </a:prstGeom>
          <a:noFill/>
        </p:spPr>
        <p:txBody>
          <a:bodyPr wrap="square" rtlCol="0" anchor="t">
            <a:spAutoFit/>
          </a:bodyPr>
          <a:p>
            <a:r>
              <a:rPr lang="zh-CN" altLang="en-US" sz="2800" b="1">
                <a:latin typeface="Times New Roman" panose="02020603050405020304" charset="0"/>
                <a:cs typeface="Times New Roman" panose="02020603050405020304" charset="0"/>
                <a:sym typeface="+mn-ea"/>
              </a:rPr>
              <a:t>Characteristics</a:t>
            </a:r>
            <a:r>
              <a:rPr lang="en-US" altLang="zh-CN" sz="2800" b="1">
                <a:latin typeface="Times New Roman" panose="02020603050405020304" charset="0"/>
                <a:cs typeface="Times New Roman" panose="02020603050405020304" charset="0"/>
                <a:sym typeface="+mn-ea"/>
              </a:rPr>
              <a:t>:</a:t>
            </a:r>
            <a:endParaRPr lang="zh-CN" altLang="en-US" sz="2800"/>
          </a:p>
        </p:txBody>
      </p:sp>
      <p:sp>
        <p:nvSpPr>
          <p:cNvPr id="8" name="文本框 7"/>
          <p:cNvSpPr txBox="1"/>
          <p:nvPr/>
        </p:nvSpPr>
        <p:spPr>
          <a:xfrm>
            <a:off x="601345" y="2178050"/>
            <a:ext cx="10946765" cy="645160"/>
          </a:xfrm>
          <a:prstGeom prst="rect">
            <a:avLst/>
          </a:prstGeom>
          <a:noFill/>
        </p:spPr>
        <p:txBody>
          <a:bodyPr wrap="square" rtlCol="0">
            <a:spAutoFit/>
          </a:bodyPr>
          <a:p>
            <a:pPr algn="just" fontAlgn="auto">
              <a:lnSpc>
                <a:spcPct val="150000"/>
              </a:lnSpc>
            </a:pP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1</a:t>
            </a:r>
            <a:r>
              <a:rPr lang="zh-CN" altLang="en-US" sz="2400">
                <a:solidFill>
                  <a:schemeClr val="tx1"/>
                </a:solidFill>
                <a:latin typeface="Times New Roman" panose="02020603050405020304" charset="0"/>
                <a:cs typeface="Times New Roman" panose="02020603050405020304" charset="0"/>
              </a:rPr>
              <a:t>）</a:t>
            </a:r>
            <a:r>
              <a:rPr lang="en-US" sz="2400">
                <a:solidFill>
                  <a:schemeClr val="tx1"/>
                </a:solidFill>
                <a:latin typeface="Times New Roman" panose="02020603050405020304" charset="0"/>
                <a:cs typeface="Times New Roman" panose="02020603050405020304" charset="0"/>
              </a:rPr>
              <a:t> Monitoring indicators can be selected from natural, economic and social aspects</a:t>
            </a:r>
            <a:endParaRPr lang="en-US" sz="2400">
              <a:solidFill>
                <a:schemeClr val="tx1"/>
              </a:solidFill>
              <a:latin typeface="Times New Roman" panose="02020603050405020304" charset="0"/>
              <a:cs typeface="Times New Roman" panose="02020603050405020304" charset="0"/>
            </a:endParaRPr>
          </a:p>
        </p:txBody>
      </p:sp>
      <p:sp>
        <p:nvSpPr>
          <p:cNvPr id="4" name="内容占位符 3"/>
          <p:cNvSpPr/>
          <p:nvPr>
            <p:ph idx="1"/>
          </p:nvPr>
        </p:nvSpPr>
        <p:spPr>
          <a:xfrm>
            <a:off x="137795" y="1543685"/>
            <a:ext cx="4196080" cy="699770"/>
          </a:xfrm>
        </p:spPr>
        <p:txBody>
          <a:bodyPr>
            <a:noAutofit/>
          </a:bodyPr>
          <a:p>
            <a:pPr marL="0" indent="0">
              <a:buNone/>
            </a:pPr>
            <a:r>
              <a:rPr lang="zh-CN" altLang="en-US" sz="2800">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All-sided observation</a:t>
            </a:r>
            <a:endParaRPr lang="zh-CN" altLang="en-US" sz="2800">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601345" y="2962275"/>
            <a:ext cx="10946765" cy="645160"/>
          </a:xfrm>
          <a:prstGeom prst="rect">
            <a:avLst/>
          </a:prstGeom>
          <a:noFill/>
        </p:spPr>
        <p:txBody>
          <a:bodyPr wrap="square" rtlCol="0">
            <a:spAutoFit/>
          </a:bodyPr>
          <a:p>
            <a:pPr algn="just" fontAlgn="auto">
              <a:lnSpc>
                <a:spcPct val="150000"/>
              </a:lnSpc>
            </a:pP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2</a:t>
            </a:r>
            <a:r>
              <a:rPr lang="zh-CN" altLang="en-US" sz="2400">
                <a:solidFill>
                  <a:schemeClr val="tx1"/>
                </a:solidFill>
                <a:latin typeface="Times New Roman" panose="02020603050405020304" charset="0"/>
                <a:cs typeface="Times New Roman" panose="02020603050405020304" charset="0"/>
              </a:rPr>
              <a:t>）</a:t>
            </a:r>
            <a:r>
              <a:rPr lang="en-US" sz="2400">
                <a:solidFill>
                  <a:schemeClr val="tx1"/>
                </a:solidFill>
                <a:latin typeface="Times New Roman" panose="02020603050405020304" charset="0"/>
                <a:cs typeface="Times New Roman" panose="02020603050405020304" charset="0"/>
              </a:rPr>
              <a:t> Reflect the </a:t>
            </a:r>
            <a:r>
              <a:rPr lang="en-US" sz="2400">
                <a:latin typeface="Times New Roman" panose="02020603050405020304" charset="0"/>
                <a:cs typeface="Times New Roman" panose="02020603050405020304" charset="0"/>
              </a:rPr>
              <a:t>bank collapse</a:t>
            </a:r>
            <a:r>
              <a:rPr lang="en-US" sz="2400">
                <a:solidFill>
                  <a:schemeClr val="tx1"/>
                </a:solidFill>
                <a:latin typeface="Times New Roman" panose="02020603050405020304" charset="0"/>
                <a:cs typeface="Times New Roman" panose="02020603050405020304" charset="0"/>
              </a:rPr>
              <a:t> and its prevention and control from multiple angles</a:t>
            </a:r>
            <a:endParaRPr lang="en-US" sz="240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601345" y="4104640"/>
            <a:ext cx="10763250" cy="1198880"/>
          </a:xfrm>
          <a:prstGeom prst="rect">
            <a:avLst/>
          </a:prstGeom>
          <a:noFill/>
        </p:spPr>
        <p:txBody>
          <a:bodyPr wrap="square" rtlCol="0" anchor="t">
            <a:spAutoFit/>
          </a:bodyPr>
          <a:p>
            <a:pPr algn="just" fontAlgn="auto">
              <a:lnSpc>
                <a:spcPct val="150000"/>
              </a:lnSpc>
            </a:pPr>
            <a:r>
              <a:rPr lang="zh-CN" altLang="en-US" sz="2400">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3</a:t>
            </a:r>
            <a:r>
              <a:rPr lang="zh-C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Both high-tech and conventional investigation techniques are used to complement each other.</a:t>
            </a:r>
            <a:endParaRPr lang="zh-CN" altLang="en-US" sz="2400"/>
          </a:p>
        </p:txBody>
      </p:sp>
      <p:sp>
        <p:nvSpPr>
          <p:cNvPr id="9" name="文本框 8"/>
          <p:cNvSpPr txBox="1"/>
          <p:nvPr/>
        </p:nvSpPr>
        <p:spPr>
          <a:xfrm>
            <a:off x="601345" y="5613400"/>
            <a:ext cx="6261735" cy="460375"/>
          </a:xfrm>
          <a:prstGeom prst="rect">
            <a:avLst/>
          </a:prstGeom>
          <a:noFill/>
        </p:spPr>
        <p:txBody>
          <a:bodyPr wrap="none" rtlCol="0" anchor="t">
            <a:spAutoFit/>
          </a:bodyPr>
          <a:p>
            <a:pPr marL="0" indent="0">
              <a:buNone/>
            </a:pPr>
            <a:r>
              <a:rPr lang="en-US" sz="2400">
                <a:latin typeface="Times New Roman" panose="02020603050405020304" charset="0"/>
                <a:cs typeface="Times New Roman" panose="02020603050405020304" charset="0"/>
              </a:rPr>
              <a:t>（4）</a:t>
            </a:r>
            <a:r>
              <a:rPr lang="en-US" sz="2400">
                <a:latin typeface="Times New Roman" panose="02020603050405020304" charset="0"/>
                <a:cs typeface="Times New Roman" panose="02020603050405020304" charset="0"/>
                <a:sym typeface="+mn-ea"/>
              </a:rPr>
              <a:t>Large scale monitoring of small watersheds</a:t>
            </a:r>
            <a:endParaRPr lang="en-US" sz="2400">
              <a:latin typeface="Times New Roman" panose="02020603050405020304" charset="0"/>
              <a:cs typeface="Times New Roman" panose="02020603050405020304" charset="0"/>
            </a:endParaRPr>
          </a:p>
        </p:txBody>
      </p:sp>
      <p:sp>
        <p:nvSpPr>
          <p:cNvPr id="12" name="矩形 11"/>
          <p:cNvSpPr/>
          <p:nvPr/>
        </p:nvSpPr>
        <p:spPr>
          <a:xfrm>
            <a:off x="234315" y="2268855"/>
            <a:ext cx="11665585" cy="38950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3" name="内容占位符 3"/>
          <p:cNvSpPr/>
          <p:nvPr/>
        </p:nvSpPr>
        <p:spPr>
          <a:xfrm>
            <a:off x="123825" y="848360"/>
            <a:ext cx="6883400" cy="69977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No change to the </a:t>
            </a:r>
            <a:r>
              <a:rPr lang="zh-CN" altLang="en-US" sz="2800">
                <a:solidFill>
                  <a:schemeClr val="tx1"/>
                </a:solidFill>
                <a:latin typeface="Times New Roman" panose="02020603050405020304" charset="0"/>
                <a:cs typeface="Times New Roman" panose="02020603050405020304" charset="0"/>
                <a:sym typeface="+mn-ea"/>
              </a:rPr>
              <a:t>erosion condition</a:t>
            </a:r>
            <a:endParaRPr lang="zh-CN" altLang="en-US" sz="2800">
              <a:solidFill>
                <a:schemeClr val="tx1"/>
              </a:solidFill>
              <a:latin typeface="Times New Roman" panose="02020603050405020304" charset="0"/>
              <a:cs typeface="Times New Roman" panose="02020603050405020304" charset="0"/>
            </a:endParaRPr>
          </a:p>
          <a:p>
            <a:pPr marL="0" indent="0">
              <a:buNone/>
            </a:pPr>
            <a:endParaRPr lang="zh-CN" altLang="en-US" sz="2800">
              <a:solidFill>
                <a:schemeClr val="tx1"/>
              </a:solidFill>
              <a:latin typeface="Times New Roman" panose="02020603050405020304" charset="0"/>
              <a:cs typeface="Times New Roman" panose="02020603050405020304" charset="0"/>
            </a:endParaRPr>
          </a:p>
          <a:p>
            <a:pPr marL="0" indent="0">
              <a:buNone/>
            </a:pPr>
            <a:endParaRPr lang="zh-CN" altLang="en-US" sz="280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584835" y="1793875"/>
            <a:ext cx="6766560" cy="460375"/>
          </a:xfrm>
          <a:prstGeom prst="rect">
            <a:avLst/>
          </a:prstGeom>
          <a:noFill/>
        </p:spPr>
        <p:txBody>
          <a:bodyPr wrap="none" rtlCol="0">
            <a:spAutoFit/>
          </a:bodyPr>
          <a:p>
            <a:pPr algn="l"/>
            <a:r>
              <a:rPr lang="zh-CN" altLang="en-US" sz="2400"/>
              <a:t>（</a:t>
            </a:r>
            <a:r>
              <a:rPr lang="en-US" altLang="zh-CN" sz="2400">
                <a:latin typeface="Times New Roman" panose="02020603050405020304" charset="0"/>
                <a:cs typeface="Times New Roman" panose="02020603050405020304" charset="0"/>
              </a:rPr>
              <a:t>1</a:t>
            </a:r>
            <a:r>
              <a:rPr lang="zh-CN" altLang="en-US" sz="2400">
                <a:latin typeface="Times New Roman" panose="02020603050405020304" charset="0"/>
                <a:cs typeface="Times New Roman" panose="02020603050405020304" charset="0"/>
              </a:rPr>
              <a:t>）</a:t>
            </a:r>
            <a:r>
              <a:rPr sz="2400">
                <a:solidFill>
                  <a:schemeClr val="tx1"/>
                </a:solidFill>
                <a:latin typeface="Times New Roman" panose="02020603050405020304" charset="0"/>
                <a:cs typeface="Times New Roman" panose="02020603050405020304" charset="0"/>
                <a:sym typeface="+mn-ea"/>
              </a:rPr>
              <a:t>no change in the scale of the underlying surface</a:t>
            </a:r>
            <a:endParaRPr lang="zh-CN" altLang="en-US" sz="2400">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584835" y="2814955"/>
            <a:ext cx="10452100" cy="829945"/>
          </a:xfrm>
          <a:prstGeom prst="rect">
            <a:avLst/>
          </a:prstGeom>
          <a:noFill/>
        </p:spPr>
        <p:txBody>
          <a:bodyPr wrap="square" rtlCol="0">
            <a:spAutoFit/>
          </a:bodyPr>
          <a:p>
            <a:pPr algn="just" fontAlgn="auto"/>
            <a:r>
              <a:rPr sz="2400">
                <a:latin typeface="Times New Roman" panose="02020603050405020304" charset="0"/>
                <a:cs typeface="Times New Roman" panose="02020603050405020304" charset="0"/>
              </a:rPr>
              <a:t>（2）The landform is not reconstructed although the border of the experimental</a:t>
            </a:r>
            <a:endParaRPr sz="2400">
              <a:latin typeface="Times New Roman" panose="02020603050405020304" charset="0"/>
              <a:cs typeface="Times New Roman" panose="02020603050405020304" charset="0"/>
            </a:endParaRPr>
          </a:p>
          <a:p>
            <a:pPr algn="just" fontAlgn="auto"/>
            <a:r>
              <a:rPr sz="2400">
                <a:latin typeface="Times New Roman" panose="02020603050405020304" charset="0"/>
                <a:cs typeface="Times New Roman" panose="02020603050405020304" charset="0"/>
              </a:rPr>
              <a:t>area should be strictly restricted in a field experiment.</a:t>
            </a:r>
            <a:endParaRPr sz="2400">
              <a:latin typeface="Times New Roman" panose="02020603050405020304" charset="0"/>
              <a:cs typeface="Times New Roman" panose="02020603050405020304" charset="0"/>
            </a:endParaRPr>
          </a:p>
        </p:txBody>
      </p:sp>
      <p:sp>
        <p:nvSpPr>
          <p:cNvPr id="12" name="矩形 11"/>
          <p:cNvSpPr/>
          <p:nvPr/>
        </p:nvSpPr>
        <p:spPr>
          <a:xfrm>
            <a:off x="263525" y="1565275"/>
            <a:ext cx="11665585" cy="23628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07340" y="4205605"/>
            <a:ext cx="6230620" cy="521970"/>
          </a:xfrm>
          <a:prstGeom prst="rect">
            <a:avLst/>
          </a:prstGeom>
          <a:noFill/>
        </p:spPr>
        <p:txBody>
          <a:bodyPr wrap="none" rtlCol="0" anchor="t">
            <a:spAutoFit/>
          </a:bodyPr>
          <a:p>
            <a:pPr indent="0" algn="l">
              <a:buFont typeface="Arial" panose="020B0604020202020204" pitchFamily="34" charset="0"/>
              <a:buNone/>
            </a:pP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sym typeface="+mn-ea"/>
              </a:rPr>
              <a:t> </a:t>
            </a:r>
            <a:r>
              <a:rPr lang="zh-CN" altLang="en-US" sz="2800" spc="150">
                <a:uFillTx/>
                <a:latin typeface="Times New Roman" panose="02020603050405020304" charset="0"/>
                <a:cs typeface="Times New Roman" panose="02020603050405020304" charset="0"/>
                <a:sym typeface="+mn-ea"/>
              </a:rPr>
              <a:t>Principles for dynamical monitoring</a:t>
            </a:r>
            <a:endParaRPr lang="zh-CN" altLang="en-US" sz="2800" spc="150">
              <a:uFillTx/>
              <a:latin typeface="Times New Roman" panose="02020603050405020304" charset="0"/>
              <a:cs typeface="Times New Roman" panose="02020603050405020304" charset="0"/>
            </a:endParaRPr>
          </a:p>
        </p:txBody>
      </p:sp>
      <p:sp>
        <p:nvSpPr>
          <p:cNvPr id="7" name="文本框 6"/>
          <p:cNvSpPr txBox="1"/>
          <p:nvPr/>
        </p:nvSpPr>
        <p:spPr>
          <a:xfrm>
            <a:off x="441960" y="4759325"/>
            <a:ext cx="6096000" cy="36830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(1) Multi-level</a:t>
            </a:r>
            <a:endParaRPr lang="zh-CN" altLang="en-US">
              <a:latin typeface="Times New Roman" panose="02020603050405020304" charset="0"/>
              <a:cs typeface="Times New Roman" panose="02020603050405020304" charset="0"/>
            </a:endParaRPr>
          </a:p>
        </p:txBody>
      </p:sp>
      <p:sp>
        <p:nvSpPr>
          <p:cNvPr id="10" name="文本框 9"/>
          <p:cNvSpPr txBox="1"/>
          <p:nvPr/>
        </p:nvSpPr>
        <p:spPr>
          <a:xfrm>
            <a:off x="518795" y="5393690"/>
            <a:ext cx="9349740" cy="706755"/>
          </a:xfrm>
          <a:prstGeom prst="rect">
            <a:avLst/>
          </a:prstGeom>
          <a:noFill/>
        </p:spPr>
        <p:txBody>
          <a:bodyPr wrap="square" rtlCol="0">
            <a:spAutoFit/>
          </a:bodyPr>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rPr>
              <a:t>Multi-scale spatial process</a:t>
            </a:r>
            <a:endParaRPr lang="zh-CN" altLang="en-US" sz="2000">
              <a:latin typeface="Times New Roman" panose="02020603050405020304" charset="0"/>
              <a:cs typeface="Times New Roman" panose="02020603050405020304" charset="0"/>
            </a:endParaRPr>
          </a:p>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rPr>
              <a:t>Multi-level organization and management</a:t>
            </a:r>
            <a:endParaRPr lang="zh-CN" altLang="en-US" sz="2000">
              <a:latin typeface="Times New Roman" panose="02020603050405020304" charset="0"/>
              <a:cs typeface="Times New Roman" panose="02020603050405020304" charset="0"/>
            </a:endParaRPr>
          </a:p>
        </p:txBody>
      </p:sp>
      <p:sp>
        <p:nvSpPr>
          <p:cNvPr id="11" name="矩形 10"/>
          <p:cNvSpPr/>
          <p:nvPr/>
        </p:nvSpPr>
        <p:spPr>
          <a:xfrm>
            <a:off x="263525" y="5393690"/>
            <a:ext cx="11665585" cy="8489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灯片编号占位符 1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8" name="文本框 7"/>
          <p:cNvSpPr txBox="1"/>
          <p:nvPr/>
        </p:nvSpPr>
        <p:spPr>
          <a:xfrm>
            <a:off x="447675" y="883920"/>
            <a:ext cx="6096000" cy="36830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(2) </a:t>
            </a:r>
            <a:r>
              <a:rPr lang="zh-CN" altLang="en-US">
                <a:latin typeface="Times New Roman" panose="02020603050405020304" charset="0"/>
                <a:cs typeface="Times New Roman" panose="02020603050405020304" charset="0"/>
              </a:rPr>
              <a:t>Dynamics</a:t>
            </a:r>
            <a:endParaRPr lang="zh-CN" altLang="en-US">
              <a:latin typeface="Times New Roman" panose="02020603050405020304" charset="0"/>
              <a:cs typeface="Times New Roman" panose="02020603050405020304" charset="0"/>
            </a:endParaRPr>
          </a:p>
        </p:txBody>
      </p:sp>
      <p:sp>
        <p:nvSpPr>
          <p:cNvPr id="10" name="文本框 9"/>
          <p:cNvSpPr txBox="1"/>
          <p:nvPr/>
        </p:nvSpPr>
        <p:spPr>
          <a:xfrm>
            <a:off x="447675" y="1313180"/>
            <a:ext cx="5454015" cy="983615"/>
          </a:xfrm>
          <a:prstGeom prst="rect">
            <a:avLst/>
          </a:prstGeom>
          <a:noFill/>
        </p:spPr>
        <p:txBody>
          <a:bodyPr wrap="square" rtlCol="0">
            <a:spAutoFit/>
          </a:bodyPr>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sym typeface="+mn-ea"/>
              </a:rPr>
              <a:t>Continuous positioning observation</a:t>
            </a:r>
            <a:endParaRPr lang="zh-CN" altLang="en-US" sz="2000">
              <a:latin typeface="Times New Roman" panose="02020603050405020304" charset="0"/>
              <a:cs typeface="Times New Roman" panose="02020603050405020304" charset="0"/>
            </a:endParaRPr>
          </a:p>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sym typeface="+mn-ea"/>
              </a:rPr>
              <a:t>Periodic census or temporary monitoring</a:t>
            </a:r>
            <a:endParaRPr lang="zh-CN" altLang="en-US"/>
          </a:p>
          <a:p>
            <a:endParaRPr lang="en-US" altLang="zh-CN"/>
          </a:p>
        </p:txBody>
      </p:sp>
      <p:sp>
        <p:nvSpPr>
          <p:cNvPr id="11" name="矩形 10"/>
          <p:cNvSpPr/>
          <p:nvPr/>
        </p:nvSpPr>
        <p:spPr>
          <a:xfrm>
            <a:off x="213995" y="1313180"/>
            <a:ext cx="11665585" cy="8489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447040" y="2359660"/>
            <a:ext cx="6096000" cy="368300"/>
          </a:xfrm>
          <a:prstGeom prst="rect">
            <a:avLst/>
          </a:prstGeom>
          <a:noFill/>
        </p:spPr>
        <p:txBody>
          <a:bodyPr wrap="square" rtlCol="0" anchor="t">
            <a:spAutoFit/>
          </a:bodyPr>
          <a:p>
            <a:r>
              <a:rPr lang="en-US" altLang="zh-CN"/>
              <a:t>(3) </a:t>
            </a:r>
            <a:r>
              <a:rPr lang="zh-CN" altLang="en-US"/>
              <a:t>Comprehensiveness</a:t>
            </a:r>
            <a:endParaRPr lang="zh-CN" altLang="en-US"/>
          </a:p>
        </p:txBody>
      </p:sp>
      <p:sp>
        <p:nvSpPr>
          <p:cNvPr id="14" name="文本框 13"/>
          <p:cNvSpPr txBox="1"/>
          <p:nvPr/>
        </p:nvSpPr>
        <p:spPr>
          <a:xfrm>
            <a:off x="447040" y="2978785"/>
            <a:ext cx="5454015" cy="706755"/>
          </a:xfrm>
          <a:prstGeom prst="rect">
            <a:avLst/>
          </a:prstGeom>
          <a:noFill/>
        </p:spPr>
        <p:txBody>
          <a:bodyPr wrap="square" rtlCol="0">
            <a:spAutoFit/>
          </a:bodyPr>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sym typeface="+mn-ea"/>
              </a:rPr>
              <a:t>Direct loss &amp; impact facts</a:t>
            </a:r>
            <a:endParaRPr lang="zh-CN" altLang="en-US" sz="2000">
              <a:latin typeface="Times New Roman" panose="02020603050405020304" charset="0"/>
              <a:cs typeface="Times New Roman" panose="02020603050405020304" charset="0"/>
              <a:sym typeface="+mn-ea"/>
            </a:endParaRPr>
          </a:p>
          <a:p>
            <a:pPr marL="342900" indent="-342900">
              <a:buFont typeface="Wingdings" panose="05000000000000000000" charset="0"/>
              <a:buChar char="l"/>
            </a:pPr>
            <a:r>
              <a:rPr lang="en-US" altLang="zh-CN" sz="2000">
                <a:latin typeface="Times New Roman" panose="02020603050405020304" charset="0"/>
                <a:cs typeface="Times New Roman" panose="02020603050405020304" charset="0"/>
                <a:sym typeface="+mn-ea"/>
              </a:rPr>
              <a:t>T</a:t>
            </a:r>
            <a:r>
              <a:rPr lang="zh-CN" altLang="en-US" sz="2000">
                <a:latin typeface="Times New Roman" panose="02020603050405020304" charset="0"/>
                <a:cs typeface="Times New Roman" panose="02020603050405020304" charset="0"/>
                <a:sym typeface="+mn-ea"/>
              </a:rPr>
              <a:t>he social, economic and other contents</a:t>
            </a:r>
            <a:endParaRPr lang="zh-CN" altLang="en-US" sz="2000">
              <a:latin typeface="Times New Roman" panose="02020603050405020304" charset="0"/>
              <a:cs typeface="Times New Roman" panose="02020603050405020304" charset="0"/>
              <a:sym typeface="+mn-ea"/>
            </a:endParaRPr>
          </a:p>
        </p:txBody>
      </p:sp>
      <p:sp>
        <p:nvSpPr>
          <p:cNvPr id="15" name="矩形 14"/>
          <p:cNvSpPr/>
          <p:nvPr/>
        </p:nvSpPr>
        <p:spPr>
          <a:xfrm>
            <a:off x="192405" y="2875915"/>
            <a:ext cx="11665585" cy="8489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26085" y="3982085"/>
            <a:ext cx="6096000" cy="36830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4</a:t>
            </a:r>
            <a:r>
              <a:rPr lang="zh-CN" altLang="en-US">
                <a:latin typeface="Times New Roman" panose="02020603050405020304" charset="0"/>
                <a:cs typeface="Times New Roman" panose="02020603050405020304" charset="0"/>
              </a:rPr>
              <a:t>) Standardization</a:t>
            </a:r>
            <a:endParaRPr lang="zh-CN" altLang="en-US">
              <a:latin typeface="Times New Roman" panose="02020603050405020304" charset="0"/>
              <a:cs typeface="Times New Roman" panose="02020603050405020304" charset="0"/>
            </a:endParaRPr>
          </a:p>
        </p:txBody>
      </p:sp>
      <p:sp>
        <p:nvSpPr>
          <p:cNvPr id="22" name="文本框 21"/>
          <p:cNvSpPr txBox="1"/>
          <p:nvPr/>
        </p:nvSpPr>
        <p:spPr>
          <a:xfrm>
            <a:off x="426085" y="4596765"/>
            <a:ext cx="9349740" cy="398780"/>
          </a:xfrm>
          <a:prstGeom prst="rect">
            <a:avLst/>
          </a:prstGeom>
          <a:noFill/>
        </p:spPr>
        <p:txBody>
          <a:bodyPr wrap="square" rtlCol="0">
            <a:spAutoFit/>
          </a:bodyPr>
          <a:p>
            <a:pPr marL="342900" indent="-342900">
              <a:buFont typeface="Wingdings" panose="05000000000000000000" charset="0"/>
              <a:buChar char="l"/>
            </a:pPr>
            <a:r>
              <a:rPr lang="zh-CN" altLang="en-US" sz="2000">
                <a:latin typeface="Times New Roman" panose="02020603050405020304" charset="0"/>
                <a:cs typeface="Times New Roman" panose="02020603050405020304" charset="0"/>
              </a:rPr>
              <a:t>relevant standards and regulationst</a:t>
            </a:r>
            <a:endParaRPr lang="zh-CN" altLang="en-US" sz="2000">
              <a:latin typeface="Times New Roman" panose="02020603050405020304" charset="0"/>
              <a:cs typeface="Times New Roman" panose="02020603050405020304" charset="0"/>
            </a:endParaRPr>
          </a:p>
        </p:txBody>
      </p:sp>
      <p:sp>
        <p:nvSpPr>
          <p:cNvPr id="23" name="矩形 22"/>
          <p:cNvSpPr/>
          <p:nvPr/>
        </p:nvSpPr>
        <p:spPr>
          <a:xfrm>
            <a:off x="213995" y="4457700"/>
            <a:ext cx="11665585" cy="8489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447675" y="5414010"/>
            <a:ext cx="6096000" cy="36830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(5) </a:t>
            </a:r>
            <a:r>
              <a:rPr lang="zh-CN" altLang="en-US">
                <a:latin typeface="Times New Roman" panose="02020603050405020304" charset="0"/>
                <a:cs typeface="Times New Roman" panose="02020603050405020304" charset="0"/>
              </a:rPr>
              <a:t>Service</a:t>
            </a:r>
            <a:endParaRPr lang="zh-CN" altLang="en-US">
              <a:latin typeface="Times New Roman" panose="02020603050405020304" charset="0"/>
              <a:cs typeface="Times New Roman" panose="02020603050405020304" charset="0"/>
            </a:endParaRPr>
          </a:p>
        </p:txBody>
      </p:sp>
      <p:sp>
        <p:nvSpPr>
          <p:cNvPr id="25" name="文本框 24"/>
          <p:cNvSpPr txBox="1"/>
          <p:nvPr/>
        </p:nvSpPr>
        <p:spPr>
          <a:xfrm>
            <a:off x="426085" y="6035675"/>
            <a:ext cx="7524115" cy="398780"/>
          </a:xfrm>
          <a:prstGeom prst="rect">
            <a:avLst/>
          </a:prstGeom>
          <a:noFill/>
        </p:spPr>
        <p:txBody>
          <a:bodyPr wrap="square" rtlCol="0">
            <a:spAutoFit/>
          </a:bodyPr>
          <a:p>
            <a:pPr marL="342900" indent="-342900">
              <a:buFont typeface="Wingdings" panose="05000000000000000000" charset="0"/>
              <a:buChar char="l"/>
            </a:pPr>
            <a:r>
              <a:rPr lang="en-US" altLang="zh-CN" sz="2000">
                <a:latin typeface="Times New Roman" panose="02020603050405020304" charset="0"/>
                <a:cs typeface="Times New Roman" panose="02020603050405020304" charset="0"/>
                <a:sym typeface="+mn-ea"/>
              </a:rPr>
              <a:t>T</a:t>
            </a:r>
            <a:r>
              <a:rPr lang="zh-CN" altLang="en-US" sz="2000">
                <a:latin typeface="Times New Roman" panose="02020603050405020304" charset="0"/>
                <a:cs typeface="Times New Roman" panose="02020603050405020304" charset="0"/>
                <a:sym typeface="+mn-ea"/>
              </a:rPr>
              <a:t>o whole society with different scales and details</a:t>
            </a:r>
            <a:endParaRPr lang="zh-CN" altLang="en-US" sz="2000">
              <a:latin typeface="Times New Roman" panose="02020603050405020304" charset="0"/>
              <a:cs typeface="Times New Roman" panose="02020603050405020304" charset="0"/>
              <a:sym typeface="+mn-ea"/>
            </a:endParaRPr>
          </a:p>
        </p:txBody>
      </p:sp>
      <p:sp>
        <p:nvSpPr>
          <p:cNvPr id="26" name="矩形 25"/>
          <p:cNvSpPr/>
          <p:nvPr/>
        </p:nvSpPr>
        <p:spPr>
          <a:xfrm>
            <a:off x="192405" y="5838825"/>
            <a:ext cx="11665585" cy="8489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en-US" altLang="zh-CN" sz="2800">
                <a:solidFill>
                  <a:srgbClr val="1D41D5"/>
                </a:solidFill>
                <a:latin typeface="Times New Roman" panose="02020603050405020304" charset="0"/>
                <a:cs typeface="Times New Roman" panose="02020603050405020304" charset="0"/>
                <a:sym typeface="+mn-ea"/>
              </a:rPr>
              <a:t>Field </a:t>
            </a:r>
            <a:r>
              <a:rPr lang="zh-CN" altLang="en-US" sz="2800">
                <a:solidFill>
                  <a:srgbClr val="1D41D5"/>
                </a:solidFill>
                <a:latin typeface="Times New Roman" panose="02020603050405020304" charset="0"/>
                <a:cs typeface="Times New Roman" panose="02020603050405020304" charset="0"/>
                <a:sym typeface="+mn-ea"/>
              </a:rPr>
              <a:t>Monitoring</a:t>
            </a:r>
            <a:r>
              <a:rPr lang="en-US" altLang="zh-CN" sz="2800">
                <a:solidFill>
                  <a:srgbClr val="1D41D5"/>
                </a:solidFill>
                <a:latin typeface="Times New Roman" panose="02020603050405020304" charset="0"/>
                <a:cs typeface="Times New Roman" panose="02020603050405020304" charset="0"/>
                <a:sym typeface="+mn-ea"/>
              </a:rPr>
              <a:t>:</a:t>
            </a:r>
            <a:endParaRPr lang="en-US" altLang="zh-CN" sz="2800">
              <a:solidFill>
                <a:srgbClr val="1D41D5"/>
              </a:solidFill>
              <a:latin typeface="Times New Roman" panose="02020603050405020304" charset="0"/>
              <a:cs typeface="Times New Roman" panose="02020603050405020304" charset="0"/>
              <a:sym typeface="+mn-ea"/>
            </a:endParaRPr>
          </a:p>
        </p:txBody>
      </p:sp>
      <p:cxnSp>
        <p:nvCxnSpPr>
          <p:cNvPr id="5" name="直接连接符 4"/>
          <p:cNvCxnSpPr/>
          <p:nvPr/>
        </p:nvCxnSpPr>
        <p:spPr>
          <a:xfrm>
            <a:off x="-48895" y="727075"/>
            <a:ext cx="1224724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endParaRPr lang="en-US" altLang="zh-CN"/>
          </a:p>
        </p:txBody>
      </p:sp>
      <p:sp>
        <p:nvSpPr>
          <p:cNvPr id="3" name="文本框 2"/>
          <p:cNvSpPr txBox="1"/>
          <p:nvPr/>
        </p:nvSpPr>
        <p:spPr>
          <a:xfrm>
            <a:off x="263525" y="920750"/>
            <a:ext cx="7477760" cy="460375"/>
          </a:xfrm>
          <a:prstGeom prst="rect">
            <a:avLst/>
          </a:prstGeom>
          <a:noFill/>
        </p:spPr>
        <p:txBody>
          <a:bodyPr wrap="square" rtlCol="0" anchor="t">
            <a:spAutoFit/>
          </a:bodyPr>
          <a:p>
            <a:r>
              <a:rPr lang="zh-CN" altLang="en-US" sz="2400"/>
              <a:t>Role</a:t>
            </a:r>
            <a:r>
              <a:rPr lang="en-US" altLang="zh-CN" sz="2400"/>
              <a:t>s</a:t>
            </a:r>
            <a:r>
              <a:rPr lang="zh-CN" altLang="en-US" sz="2400"/>
              <a:t> </a:t>
            </a:r>
            <a:r>
              <a:rPr sz="2400" b="1">
                <a:latin typeface="Times New Roman" panose="02020603050405020304" charset="0"/>
                <a:cs typeface="Times New Roman" panose="02020603050405020304" charset="0"/>
                <a:sym typeface="+mn-ea"/>
              </a:rPr>
              <a:t>monitored for </a:t>
            </a:r>
            <a:r>
              <a:rPr lang="zh-CN" altLang="en-US" sz="2400"/>
              <a:t> </a:t>
            </a:r>
            <a:r>
              <a:rPr sz="2400" b="1">
                <a:latin typeface="Times New Roman" panose="02020603050405020304" charset="0"/>
                <a:cs typeface="Times New Roman" panose="02020603050405020304" charset="0"/>
                <a:sym typeface="+mn-ea"/>
              </a:rPr>
              <a:t>bank collaps</a:t>
            </a:r>
            <a:endParaRPr sz="2400" b="1">
              <a:latin typeface="Times New Roman" panose="02020603050405020304" charset="0"/>
              <a:cs typeface="Times New Roman" panose="02020603050405020304" charset="0"/>
              <a:sym typeface="+mn-ea"/>
            </a:endParaRPr>
          </a:p>
        </p:txBody>
      </p:sp>
      <p:sp>
        <p:nvSpPr>
          <p:cNvPr id="4" name="文本框 3"/>
          <p:cNvSpPr txBox="1"/>
          <p:nvPr/>
        </p:nvSpPr>
        <p:spPr>
          <a:xfrm>
            <a:off x="455930" y="1751965"/>
            <a:ext cx="11238230" cy="46037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rPr>
              <a:t>(1) </a:t>
            </a:r>
            <a:r>
              <a:rPr lang="zh-CN" altLang="en-US" sz="2400">
                <a:latin typeface="Times New Roman" panose="02020603050405020304" charset="0"/>
                <a:cs typeface="Times New Roman" panose="02020603050405020304" charset="0"/>
              </a:rPr>
              <a:t>Become an important methods of bank collaps project management</a:t>
            </a:r>
            <a:endParaRPr lang="zh-CN" altLang="en-US" sz="2400">
              <a:latin typeface="Times New Roman" panose="02020603050405020304" charset="0"/>
              <a:cs typeface="Times New Roman" panose="02020603050405020304" charset="0"/>
            </a:endParaRPr>
          </a:p>
        </p:txBody>
      </p:sp>
      <p:sp>
        <p:nvSpPr>
          <p:cNvPr id="7" name="矩形 6"/>
          <p:cNvSpPr/>
          <p:nvPr/>
        </p:nvSpPr>
        <p:spPr>
          <a:xfrm>
            <a:off x="263525" y="1567815"/>
            <a:ext cx="11580495" cy="46520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56565" y="2399030"/>
            <a:ext cx="10512425" cy="267652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rPr>
              <a:t>(2) </a:t>
            </a:r>
            <a:r>
              <a:rPr lang="zh-CN" altLang="en-US" sz="2400">
                <a:latin typeface="Times New Roman" panose="02020603050405020304" charset="0"/>
                <a:cs typeface="Times New Roman" panose="02020603050405020304" charset="0"/>
              </a:rPr>
              <a:t>Provide basic data for project construction</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a:t>
            </a:r>
            <a:r>
              <a:rPr lang="zh-CN" altLang="en-US" sz="2400">
                <a:latin typeface="Times New Roman" panose="02020603050405020304" charset="0"/>
                <a:cs typeface="Times New Roman" panose="02020603050405020304" charset="0"/>
              </a:rPr>
              <a:t>Provide scientific basis for bank collaps evaluation and decision-making</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pPr algn="just" fontAlgn="auto"/>
            <a:r>
              <a:rPr lang="en-US" altLang="zh-CN" sz="2400">
                <a:latin typeface="Times New Roman" panose="02020603050405020304" charset="0"/>
                <a:cs typeface="Times New Roman" panose="02020603050405020304" charset="0"/>
              </a:rPr>
              <a:t>(4)</a:t>
            </a:r>
            <a:r>
              <a:rPr lang="zh-CN" altLang="en-US" sz="2400">
                <a:latin typeface="Times New Roman" panose="02020603050405020304" charset="0"/>
                <a:cs typeface="Times New Roman" panose="02020603050405020304" charset="0"/>
              </a:rPr>
              <a:t> Provide basis for supervision and law enforcement of  </a:t>
            </a:r>
            <a:r>
              <a:rPr sz="2400">
                <a:latin typeface="Times New Roman" panose="02020603050405020304" charset="0"/>
                <a:cs typeface="Times New Roman" panose="02020603050405020304" charset="0"/>
              </a:rPr>
              <a:t>bank collaps</a:t>
            </a:r>
            <a:endParaRPr sz="2400">
              <a:latin typeface="Times New Roman" panose="02020603050405020304" charset="0"/>
              <a:cs typeface="Times New Roman" panose="02020603050405020304" charset="0"/>
            </a:endParaRPr>
          </a:p>
          <a:p>
            <a:pPr algn="just" fontAlgn="auto"/>
            <a:endParaRPr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(5)</a:t>
            </a:r>
            <a:r>
              <a:rPr lang="zh-CN" altLang="en-US" sz="2400">
                <a:latin typeface="Times New Roman" panose="02020603050405020304" charset="0"/>
                <a:cs typeface="Times New Roman" panose="02020603050405020304" charset="0"/>
              </a:rPr>
              <a:t> Provide a new way for </a:t>
            </a:r>
            <a:r>
              <a:rPr sz="2400">
                <a:latin typeface="Times New Roman" panose="02020603050405020304" charset="0"/>
                <a:cs typeface="Times New Roman" panose="02020603050405020304" charset="0"/>
              </a:rPr>
              <a:t>bank collaps</a:t>
            </a:r>
            <a:r>
              <a:rPr lang="zh-CN" altLang="en-US" sz="2400">
                <a:latin typeface="Times New Roman" panose="02020603050405020304" charset="0"/>
                <a:cs typeface="Times New Roman" panose="02020603050405020304" charset="0"/>
              </a:rPr>
              <a:t> publicity</a:t>
            </a:r>
            <a:endParaRPr lang="zh-CN" altLang="en-US" sz="2400">
              <a:latin typeface="Times New Roman" panose="02020603050405020304" charset="0"/>
              <a:cs typeface="Times New Roman" panose="02020603050405020304" charset="0"/>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COMMONDATA" val="eyJoZGlkIjoiMGFkNjM4MzNkM2UzYzBmOWFkYTlkYTFhOGNkZjA1NWIifQ=="/>
  <p:tag name="KSO_WPP_MARK_KEY" val="4d20cfbf-cd21-49a7-b0fc-677e68e0e58b"/>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g5NDI0NDc0MDk0IiwKCSJHcm91cElkIiA6ICIzMDA2NjQ4MzMiLAoJIkltYWdlIiA6ICJpVkJPUncwS0dnb0FBQUFOU1VoRVVnQUFBeEVBQUFEWkNBWUFBQUJmTkwwaUFBQUFDWEJJV1hNQUFBc1RBQUFMRXdFQW1wd1lBQUFnQUVsRVFWUjRuTzNkZTF5UDkvOC84RWZ2VWtsQ3BPWTBHK2E0WmtKdFpzeE9OTnV2S1N3cVBzN01lWVJVenRsTW1LaUZKdllaYXVWalpyU2NEeUdFTWl4a0ZVV3BkRkxVKy9EN285djcrdmJ1ZlU2dDArTit1M1c3ZFYzWDY3cXUxNXZYOWU1NnZvNEF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mtkNE1ham9EUkVUcTlPblQ1emlBSVRXZER5S3FlaktaN05LMWE5ZnNhem9mUkZRNW9wck9BQkdSQmd3Z2lPb3BBd09EL2pXZEJ5S3FQS09hemdBUmtUWnhjWEUxblFVaXFrSjJkblkxblFVaWVrbHNpU0FpSWlJaUlyMHdpQ0FpSWlJaUlyMHdpQ0FpSWlJaUlyMHdpQ0FpSWlJaUlyMHdpQ0FpSWlJaUlyMHdpQ0FpSWlJaUlyMHdpQ0FpSWlJaUlyMHdpQ0FpSWlJaUlyMHdpQ0FpSWlJaUlyMHdpQ0FpSWlJaUlyMHdpQ0FpSWlJaUlyMHdpQ0FpSWlJaUlyMHdpQ0FpSWlJaUlyMHdpQ0NpQnVtbm4zN0NxRkdqcXV4NnExYXR3c3laTTZ2c2VwVjE2dFFwL1BQUFB4clQzTDkvSDZkT25kTDcya1ZGUmNqSXlJQk1KbFBZLzg4Ly8wQXNGbXM5WHlLUjZIMVB1ZnYzN3lNZ0lBRFBuajNUS1gxTVRBeWlvcUwwdWtkdWJxNU82UUlEQXhFVEU2UHpkVU5EUXhFUUVLQlhYdFRaczJjUGJ0eTRvVEhOeVpNbnNYNzkrcGU2ei9yMTYyRm5aeWRzeDhYRklUWTI5cVd1U1VUMUM0TUlJbXFRbmp4NWdxU2twQ3E3M3JWcjEzRGh3Z1c5ejVOS3BSZzFhcFR3Z3BhY25LenpqeXJmZlBNTmpodzVvdkdlZi96eEI3NzU1aHV0ZVNzdUxrWjJkcmF3ZmVEQUFUZzZPcUs0dUZqWVYxUlVCQThQRDJ6ZXZGbmp0UTRkT29TdnZ2b0tqeDQ5QWdDa3BxYmk4T0hEYW44cVNrMU5SV2hvS0FvTEM3WG1XeXFWSWlBZ0FINStmc2pKeWRHYUhnQ09IVHVHNGNPSGEvMjNBNENRa0JDOS9xLzM3OTlmcWJLaGlyKy9QODZmUDY4eFRWeGNIUGJ1M1ZzbDl3TUFtVXdHZjM5L3pKdzVFOXUzYjFjS0lvbW9ZVEtxNlF3UUVUVmtDUWtKU0VwS2dvMk5EUURBMmRsWjUzUGo0dUtxSzFzQWdMQ3dNQVFFQkdpOGoveUYzOFBEUStPMXVuVHBncXlzTEV5WU1BR0JnWUdJaTR2RDJyVnIxYVozZEhSRWRIUTBWcTVjaVRObnp1aVZiNUZJaEZtelptSDI3TmtJRGc3R2tpVkx0Sjd6emp2dndOYldGdDdlM3JoNzl5NW16cHdKa2VqbDY5bGtNaG1lUEhtQ2poMDd2dlMxYW9xQmdRRUNBd1BoNmVtSkgzLzhFZmZ1M2NQS2xTdGhZbUpTMDFram9ockVJSUtJR3JTY25CeFlXbG9xN0h2NjlDbE9uRGloMXd0OVpaMCtmUnF2dnZvcVhuMzFWV0hmOU9uVE1XblNKTFhuN05peEEwRkJRVHJmbzN5M0ZFMzduWnljNE9Qam8vTjF4V0l4UWtORFVWUlVoRTgvL1ZSbG1rNmRPaUU4UEJ4ZHUzWkZVRkFRcGt5WmdxbFRwOExOelEyQWNpQVVFUkVoQkJkaXNSakZ4Y1VxYTc2MUJWQ21wcWJvMUtrVHJLeXNOS1kxTlRWRno1NDkwYVJKRTJ6ZXZCaytQajdZdFdzWExDMHRNWGJzV0xVdEg2V2xwU2dvS0ZEYWIyNXVEZ01EQTJFN056Y1hKU1VseU1yS3dvNGRPelRtV1JWYlcxdjA3OTlmWTVxd3NEQ0Y3VHQzN3FqY0R3Q0dob1p3Y1hIUk94L05temZIMXExYnNXelpNdHk1Y3dlbHBhVU1Jb2dhT0FZUlJOU2dIVHg0RU9QSGp4ZTJpNHFLTUdmT0hOeThlUk50MnJUQk8rKzhVMjMzbGtxbE9ITGtDUDdmLy90L0wzV2Q3Nzc3RHVIaDRjSjJTRWdJUWtKQ0FKUzliRmVzaVQ5MTZoUXVYTGlndFArMTExN1Q2NzRSRVJISXk4dkRpaFVyMU5iYU4yM2FWUGk5VzdkdTJMaHhJekl6TXhYR05tUmtaT0QyN2RzWU1HQ0F6dmVlTW1XS1R1bTBCVnZ5SUFjQWpJeU1zR2JOR3ZUdTNSdk96czdJeTh2RGh4OStxUEs4aUlnSVJFUkVLTzAvZnZ3NG1qZHZMbXhuWm1ZQ0FCSVRFNUdZbUtoVG5zdHpjM05EbXpadGtKQ1FJT3k3ZS9ldTBBTGs2T2lJZGV2V3FUeFgxWDVqWStOS0JSRUEwS2hSSTZ4WnN3WjVlWGt3TnpldjFEV0lxUDVnRUVGRTlaS20ydmR0MjdZSjI1R1JrZkR3OElCSUpNTHo1ODh4ZCs1YzNMeDVFNU1tVGFyV0FBSUF6cDgvanlkUG5tRG8wS0V2ZFoxUFAvMFVuVHAxQWdDc1hic1dBd1lNd1B2dnZ5OGNyL2pTK09qUkkxeTRjS0hTTDVNQWtKV1ZoYUNnSUl3Y09STERodzlIWW1JaXVuVHBvclVMa1B6L3Bmd0xlRnhjSEh4OGZIRDgrSEdkN3k4UGtzcmJ1WE1uenAwN2h5MWJ0cUJ4NDhZNlhVZWVMak16RTYxYnQ0WklKTUxvMGFNQkFFMmFOSUdmbjUvU09WNWVYaGd3WUFBKysrd3pwV05ObWpSUjJKWUhFWXNYTDhiSWtTTjF5bE5GQnc0Y3dLcFZxNFR0a3lkUDR1VEprd0RLZ29pS0xTM3IxNi9IM3IxN05iYkFxSHMrOUUzbjdPd01MeTh2bmE1RlJQVUxnd2dpcXBlbVQ1K3V0Ry8zN3Qwd016TlQySmVlbm83RGh3OWo4T0RCbURObkRxNWZ2NjYxTzFGVmtROStyZGdDa0p1YnEzYmd0UHg0ZWIxNzkwYnYzcjBCbEFVUjNicDFlNmtBUVJjclY2NkVTQ1RDK1BIajhlVEpFMHlZTUFIOSt2WEQyclZybFY3Z2s1S1M0T3ZyaTFXclZ1SDExMSt2a3Z2TFAyOTVqUm8xQWdEWTI5dnJOWjRoUFQwZFk4YU13YUJCZytEbDVTVjAwMm5VcUpIS2JscGVYbDdvMEtHRDJpNWM1Y21EQ0Nzcks1M3pVNUdUa3hPY25Kd0FsTDNVeTd1RXZReE5BK3RqWTJOeDd0dzVBSUNGaFFVbVQ1NnNObTJYTGwxZUtoOUVWSGN4aUNDaWVxbGlFSkNSa1lHZ29DQTRPRGdvN08vVnF4ZTJiOStPM2J0M0l6azVHVDQrUHNJTFcwVzYxTjVxU3VQbjV5ZThlTjY4ZVJNWEwxNVVtVzd2M3IxVk5ydU9xaTQzOG00MXFvNFpHUm1wL2Z4eUowNmNRRXhNREJZdlhnd0xDd3NBd015Wk0rSHY3NDlKa3laaHk1WXRhTkdpaGNJNTJkblpHRGR1SE5hdFcxZHRMVHpwNmVrd016UFRlMEMwalkwTkhCMGRFUllXaHJ0MzcyTERoZzNDUVBlWFZSVkJSSFVZTTJhTXl2MUZSVVg0K2VlZllXbHBpWnljSEloRUlyUnAwd2FEQncvK2R6TklSTFVlZ3dnaWFoQ09IRGtDa1VpRUR6NzRRR0gvaEFrVE1ILytmSmlabVdIejVzMUtRVVo1bWw2dWp4MDdoc0xDUW8xcDJyVnJKL3dlR0Jpb05sMzVscEJidDI3QjNkMGRvYUdoZVBQTk53SG9ON0JhMHd4SXFvNDFidHhZYXhBeFpNZ1FHQmtaNFpOUFBoSDJ1YnE2b25IanhsaTllalVtVDU2TW9LQWc0Y1c1VTZkT0NBa0p3YlJwMHpCbnpoeVZYWkZlVm5GeE1aS1NraUFXaTNVSzlzcVBYUkNKUlBEMDlFU2JObTJ3YWRNbUxGNjhHS0dob1ZXU0wvbllEMjJ6VjZrU0hSMk5saTFicWp3bUZvdVJtSmlJTFZ1MjROS2xTeXJUVlB4MzBHVTJyODJiTjhQWTJCaURCdzlHZUhnNHhvMGJCMzkvZjlqYjIrdmNSWXlJR2dZR0VVUlU3MG1sVWtSR1JxSmZ2MzZ3dHJaV09EWm8wQ0M4OWRaYlNFeE14Q3V2dktMeE9wcG1McnAyN1JvS0N3dDFtdDNvK1BIanVIanhJdDU3N3oyaDI0amNuajE3dE5aYWUzaDRDUDMyVlpGSUpMaDU4eVl5TXpPMXZqZ2VQbndZblR0M3hodHZ2S0UxMytXcEdzZmg1T1FFaVVRQ1B6OC9uRHg1VW1FeHY3WnQyMkw3OXUwSUR3OUhyMTY5RkFZWnkyZGZLaitya2I3dTNMa0RzVmdNYTJ0cnVMcTZxazBYSGg2TzlQUjBsUU9EM2R6Y1lHMXRqVGZlZUFOU3FSVDc5KzlYZTUxNzkrNnBiTWtCRk1lZ0RCdzRVR0dndFM3Kzk3Ly80ZkhqeHdxRDBnRUlzMEg5L3Z2ditPOS8vd3NURXhQODhzc3Z1SHo1TXBZdFc0WWxTNWFnYjkrK1N0Zno5UFRVNmI3bno1OUhSRVFFMXE5Zmp5dFhyZ0FBUm84ZWpWOS8vUlUvL1BBREZpOWVyTmZuSUtMNmpVRUVFZFY3aHc4ZlJucDZPaFlzV0tEeStLSkZpK0R1N2c1dmIyL3MzTGtUUmtiVis5VjQ3dHc1ZlBMSko3Q3pzeE9DQ1BrWUNCTVRFK1RuNXlNL1B4OEFoTVhaSGoxNnBQUlNtWjJkRFNzckt4Z1pHZUgyN2R1SWo0OEhBT3phdFF1aG9hRm8zNzY5VXN0TFJUNCtQcGc0Y2FMS0lHTDgrUEVLTTFmcHd0blpHZTNidDFjNUxhbU5qUTFtejU2dHRQL0ZpeGNBL205TVEyV2twYVVCQUhyMDZBRjNkM2UxNlE0ZlBneFRVMU8xLzhjZmYvd3hBS0NrcEVSaks4N2x5NWR4K2ZKbGxjZktCeEgyOXZhd3Q3Zlhtdi95VHB3NGdaeWNIQmdiR3dNQUxseTRnTDE3OXdvdERpOWV2SUNqb3lNR0R4NE1hMnRyREIwNkZQNysvcmgxNjViU1dKaVVsQlFrSlNWaDNyeDVHdS81Nk5FaitQajQ0TDMzM3NQZ3dZT0ZJTUxFeEFRTEZ5N0V2SG56MExkdlgzejAwVWQ2ZlJZaXFyOFlSQkJSdlZaY1hJekF3RUIwN3R4WlljYWk4cnAyN1lyLy9PYy8yTEZqQi96OC9PRHI2MXV0ZVJvN2RpeGF0MjZONk9ob1laKzJOU25VTFppMmF0VXFIRDE2VkdGQnRqNTkrbURzMkxGNCsrMjNjZWpRSVR4Ly9semp0Zi8rKzIraFZyMWx5NVlLZ1llcXJrRURCdzdVZUQxQTlWb1hFb2tFcWFtcFNnUEo4L1B6SVJLSlhxcTd6STBiTndCQWE0dEtZV0doTUk1RGxUTm56c0RhMmhwZHUzWlZhc1dKalkzRmpCa3pNSFRvVUt4WnM2YlNlZFdtb0tCQUlXQzhkT2tTNHVQajhjVVhYeUF5TWhJdUxpNEtBNnVOakl6ZzZPaUkvZnYzWStiTW1RcnJudXpZc1FQbTV1WWFweEV1TEN6RTNMbHpBUURlM3Q1S3g5OS8vMzBNSHo0Y3k1WXR3eXV2dklLZVBYdFd4Y2Nrb2pxT1FRUVIxV3VCZ1lISXlNaUFsNWVYeHU0eVU2Wk1RVnhjSEg3NzdUZlkyTmpvdkE1QlpYVHUzRmxwWDhVWDFxZFBuOExWMVJXdnYvNDZZbU5qMGF0WEwxaGFXbUxqeG8xSzUwb2tFZ3dhTkFqdnZQTU9IQjBkMGJ0M2J3d2FOQWdBc0dIREJ1VGw1V25NVDB4TURHSmlZZ0NVRFRTdjJIb3haTWdRSVFDN2VQRWlvcUtpc0h6NWNnQmxBNGNEQXdQaDRlRWh6THdrUDFaUlltSWl4bzBiaDJYTGxpbnNUMHRMZzVXVlZhVzdNOGxrTXB3K2ZSb0F0QzdNbHArZnIzSFFkRUJBQUo0OWV5YXN3eUFubFVyaDcrK1BwazJiYXB6WkNDZ0x5djc2Nnk4ZGM2L0l4Y1VGK2ZuNUNsM2FSbzhlalduVHBzSEV4QVNSa1pFcXp4c3paZ3grL2ZWWEJBVUZZZW5TcFFES1ZrT1Bpb3JDbENsVGxGcXg1SXFMaXpGbnpoemN2MzhmQVFFQmFOV3FsY3AwaXhZdHdxMWJ0ekJ6NWt3RUJRV2hXN2R1bGZwOFJGUi9NSWdnb25vck5qWVdlL2Z1eGFCQmcvRGVlKzlwVEd0b2FJanZ2LzhlSGg0ZUNBNE9obGdzeG93Wk0vNmxuQ3FTU3FYdzhmRkJreVpOTUhueVpNVEd4bUxxMUtudzlmVkZXRmlZMG5pSXp6Ly9YTzIxVHB3NGdiUzBOTnk2ZFV2b3FsT2VuWjBkSms2Y3FQR3pkdTNhVmJoSFFVRUJvcUtpaE8ya3BDUUVCZ2JDd2NGQjZMYWpMb2hJU0VpQVZDcEZodzRkY08vZVBXRVdwZmo0ZUNHd0VvbEVlcyt1ZFBic1dXUmtaS0JObXpaNDY2MjMxS2FUU0NRb0xDeEVzMmJOVkI1UFNVbkIvZnYzVlk2cDJMTm5ENUtTa3VEajR5UFU5Qjg5ZWhRN2QrNUVjSEN3d2t2NnVYUG45RnBSdkx3dnYvd1NoWVdGQ29HbUxqTkZ0VzNiRmw5OTlSWDI3Tm1Eano3NkNOMjdkNGV2cnkvYXQyK1BjZVBHcVR5bm9LQUFjK2JNUVh4OFBCWXNXS0J4VWdFek16TnMyclFKNDhhTncrVEprL0h0dDkvcXRUZ2dFZFUvRENLSXFGNUtUMCtIbDVjWExDd3NoSnBaYlZxMGFJSEF3RUJNbkRnUklTRWh5TWpJd0pJbFMyQnFhbHJOdWYwL1Vxa1V2cjYrdUhidEdrSkRRMUZhV2dxZ2JPWG5sU3RYWXU3Y3VXalNwQW1HRHgrdTh6Vi8vLzEzaElTRXdORFFFRU9HREttdXJHdDE1Y29WbUp1Ym8xZXZYckMxdGNXSUVTTncrL1p0SkNVbHdkallHRGs1T1JneFlnUkdqQmloOHpVbEVvbnd3ajUyN0ZpTnJSbnlGcG1LMDgvS3lSZTdxOWp2LytIRGgwS2dWSDdtcXFaTm15SXhNUkdyVnExU1dCM2EzZDI5MHV0MHlQT283MkJzQUpnMmJSck9uajJMUllzV29XUEhqc2pNek1TT0hUdUVzUlhsUFh6NEVIUG16RUZ5Y2pJbVRweW9jVEM2WE51MmJiRjE2MVpNbno0ZGMrZk9oYnU3TzZaTm02Ynkra1JVLytsWDNVTkVWQWZrNStkanpwdzV5TS9QeCtyVnE5Vk9rNmxLKy9idHNXUEhEdGpZMk9EUW9VTmFCNlJXcGFLaUlpeGN1QkRSMGRIdzgvTlRXc2pyM1hmZnhlelpzN0ZzMlRKczNMZ1JKU1VsT2wxM3lwUXBjSEJ3Z0xlM3Q4S3NTUDhtcVZTS3VMZzQ5TzNiVjJocGtFZ2tXTGR1SFN3c0xGQmNYQXhYVjFkY3UzWk5PRWUrR3JPaG9hSGE2MjdidGcxMzd0eEJ4NDRkdFFZZlQ1NDhBUUMxWFhhT0hUdUdsaTFid3RiV1Z0aFhXbHFLcFV1WHdzVEVSS21GeGNIQkFTNHVMamgrL0RnT0hEZ2c3RGN4TVVIejVzMHI5U1BQWS9seERib3lNelBEM0xselVWQlFnQnMzYnNEZDNSMDlldlJRU2hjYkd3czNOemNrSnlkajh1VEplclc0ZGUzYUZUdDI3SUMxdFRWMjdkcUZ5Wk1uQzdOckVWSER3cFlJSXFwM01qSXlrSjJkalhuejV1SGRkOTlWbVNZdExVMXREV3FIRGgyd2E5Y3UrUHI2WXY3OCtjalB6OGUyYmRzMDN2UHAwNmNBZ1BYcjEydk5uNnBab3VMajQ3Rnk1VXFrcDZkajdkcTF3cGlHaXR6YzNHQm9hQWgvZjMrY1BIa1NhOWV1MVRyUVZTUVNZY1dLRlpnNmRTb3lNelBSdFd0WHJYbXNhdkh4OGNqUHp4ZTZQRW1sVWl4ZnZod0pDUWxZdm53NUJnOGVqRVdMRm1IcTFLbVlNMmNPeG80ZHEzQytxaGZWUC83NEF5RWhJVEEyTnNicTFhdTExb2pMeDAxMDZOQkI2VmhLU2dvU0V4UGg3T3dzQkRuUG5qMkR0N2MzYnQ2OGlZMGJOd3JqRkVwS1NwQ2JtNHVuVDUvQzN0NGVCdzhlaEwrL1AvcjE2NGUyYmR2cS80OVRUbXhzTElDeXRUWDBJWkZJOE91dnYyTExsaTB3TnplSHNiRXhmdnJwSitUbTVtTHk1TWtLZ1ZPN2R1M1FxRkVqZUhsNWFSM1FyOHJycjcrT24zLytHY3VYTDhmNDhlTmZhbXBlSXFxN0dFUVFVYjNUcFVzWGhJZUhLN3c0aFlhRzR2YnQyekF6TThQang0OXg2ZElsall1U3RXclZTbGdRTGowOVhlY1ZwSFZKVnpHSWVQRGdBYVpObTRZV0xWcmd4eDkvMU5pdkh5aGIyTzIxMTE3RGQ5OTlCeHNiR3hRV0ZzTFkyRmhZSFZsVnpiMmxwU1hDdzhNaGxVcUZmUmtaR1NyVDUrVGs0TVNKRThMMnJWdTNoTm1iNU5QSXlyZmxOZWRuejU3Rmd3Y1BWSjdqNHVLQ1U2ZE9BU2liOGpRbkp3ZmUzdDVDamJoOGZFVkFRQURXckZtRERSczJJQ1VsQlc1dWJzakx5NE94c2JIUTFVZytnOU8rZmZ2ZzcrOFBrVWdFUHo4L2RPL2VYZUV6ZUhwNjR2bno1MmpWcWhYTXpjMlJuWjJONk9ob21KaVlxSnoyTmlvcUNnQVV1bnY5OU5OUE9IUG1ESXlOamJGcDB5YXNYcjBhQlFVRndwUzA1WldVbEdENTh1WFl0bTJiMXBmcTlQUjBSRVJFd01MQ0F1Ym01akExTllWSUpFSmlZaUxDd3NKZ1pHU2tzRUswL0g1WldWa0FGUCsveEdJeG9xS2lzSFBuVGlRbko4UFcxaGFyVjYrR2lZa0pmSDE5RVJFUmdZTUhEMkxvMEtGd2NuS0NyYTB0MnJadGk5OSsrdzFtWm1ZYTg2bEppeFl0OE1NUFAxVDZmQ0txK3hoRUVGRzlWTEhMaWxnc3hyRmp4d0NVMWN5LzlkWmJPbytWYU5PbWpVNnIvVlpXKy9idEVSQVFnRzdkdXFsY0JFMFZCd2NIUkVaR1FpUVNJU1FrUkdFRmJQbksxaFVaR0JqZzlPblRXTEprQ1pvMGFZTGk0bUtWNmRQUzBoVFdTRGg5K3JSUWl5OVhjUTJGaXNGVCtYTmNYRnh3NDhZTnRHN2RHaFlXRm5CMmRrWkJRUUZtejU2dE1PalgwTkFRdnI2K3NMS3lncTJ0TGE1Y3VhSXdsYXE5dlQwc0xDeHc5KzVkYk5pd0FZMGJOOGJhdFd0VkR2QTFOVFhGeVpNbkZZS210bTNid3RQVEU2MWJ0MVpLZi9qd1lUUnQybFJoc1RZbkp5ZWNQMzhlTFZ1MkZINHNMUzFoYVdtSkZpMWFLUHlzV0xFQ1VWRlJ3aFNzbWpScjFneTdkKzlXMmJwaWFXbUp1WFBuS2d5bXZuTGxpc0w2R3ZLQTZkZGZmOFcyYmR1UWs1T0RaczJhd2RQVEV5TkhqaFJhVWdJREEvSEhIMzlnNjlhdE9IandJQTRlUElpdVhic3FEUVFuSXFvTXRrRVNVYTNWcDA4ZkdhQTgvV2xseVY4b0RRd01ha1VYalBqNGVCdzllbFR0SW5oQTJRdjlsaTFiTUdQR0RMUnYzMTVsbWp0MzdnZ3RCejE3OXRTNGprTm1aaVorKyswM1NLVlNpRVFpZE8vZVhldk1WVlZCSXBIZzc3Ly9ScytlUFJFZUhvNmVQWHRxN1lhVms1T0Q2OWV2UXl3V0N5LzQ4Z1hwamg4L2ptN2R1bW50UHZUaXhRdThlUEVDaG9hR2FOS2tpZHAwaVltSlNFMU5WVG1EbFM1eWNuSVFFUkVCZDNkM25kYTd5TWpJUUdscEtTUVNDY1JpTWFSU0tjek56V0ZqWTZOVU5yT3pzL0hmLy81WCtQK1NEL3pPeU1qQS9QbnpNWGp3WUxpNnVxb05RRXRLU25EbzBDRmN1blFKbnA2ZU9vMjNTRTVPUm5wNnV0cnVnQzlMM2dwNDllclZtbjhRaWFoUytQQVNVYTFWMVVFRUVkVU9EQ0tJNmo3T3prUkVSRVJFUkhwaEVFRkVSRVJFUkhwaEVFRkVSRVJFUkhwaEVFRkVSRVJFUkhwaEVFRkVSRVJFUkhwaEVFRkVSRVJFUkhwaEVFRkVSRVJFUkhwaEVFRkVSRVJFUkhwaEVFRkVSRVJFUkhwaEVFRkVSRVJFUkhwaEVFRkVSRVJFUkhveHF1a01FQkZwWTJkblY5TlpJQ0lpb25MWUVrRkV0WlpNSnJ0VTAza2dvbXJ6VjAxbmdJaUlpSWpxdUQ1OStzajY5T2tqcStsOEVCR1JkbXlKSUNJaUlpSWl2VENJSUNJaUlpSWl2VENJSUNJaUlpSWl2VENJSUNJaUlpSWl2VENJSUNJaUlpSWl2VENJSUNJaUlpSWl2VENJSUNJaUlpSWl2VENJSUNJaUlpSWl2VENJSUNJaUlpSWl2VENJSUNJaUlpSWl2VENJSUNJaUlpSWl2VENJSUNJaUlpSWl2VENJSUNJaUlpSWl2VENJSUNJaUlpSWl2UmpVZEFaSWQ3MTc5eDVwWUdCZ1g5UDVJS3BtYndCNHBhWXpRZjgrQXdPRHZnQWdrOG11MUhSZWFsQVdnSnMxblFtaW1pU1R5VzVjdjM1OVYwM25nelJqRUZHSDlPblRweFNBVVUzbmc0aUlpS2c2WGIxNmxlK290UnhmU09zV0l3Q1F5V1RmMUhSR2lLcUxnWUdCUHdESVpMS0ROWjBYK3RlOWhyTHZ1YnMxblpHYVlHQmc4QVhBNzNocTJPUi9BNmoyWXhCUmk3Mzk5dHNmQWhpbTRsQ2JjcjlmdUhidFd1Uy9sQ1dpS3FlaG5KZC9rV1E1cDNxSDMvRkU2cCtEdDk5K2UzMjVUVDRIdFJDRGlOcE5iR0Jnb0ZRalZYNmZSQ0laOGU5bWlhaktzWnhUUThXeVQ4VG5vTTdpN0V5MTJMVnIxMkprTWxtT2hpVDVZckg0ajM4dFEwVFZnT1djR2lxV2ZTSStCM1VaZzRqYVRRd2dUTVB4WXpkdjNpejV0ekpEVkUxWXpxbWhZdGtuNG5OUVp6R0lxUDMycXpzZ2s4bCsvVGN6UWxTTldNNnBvV0xaSitKelVDY3hpS2psQ2dvS3pnTElyN2hmSnBNOWUvcjA2WUVheUJKUmxXTTVwNGFLWlorSXowRmR4U0NpbHJ0Mzc5NExtVXdXVVhHL2dZSEJpZVRrNU9jMWtTZWlxc1p5VGcwVnl6NFJuNE82aWtGRUhTQ1R5WlNtTlpOS3BaenFqT29WbG5OcXFGajJpZmdjMUVVTUl1cUF6TXpNVXdDZWxkdFZYRnBheWdlTDZoV1djMnFvV1BhSitCelVSUXdpNm9EMDlQUWlBT1g3Qko2K2VmTm1ZVTNsaDZnNnNKeFRROFd5VDhUbm9DNWlFRkZIU0tYUzhuMEZPY2lJNmlXV2MycW9XUGFKK0J6VU5Rd2k2b2ppNHVMakFKN0xaTEtTMHRMUzhKck9EMUYxWURtbmhvcGxuNGpQUVYzRElLS09TRXhNTEpESlpJY01EQXpPM2JoeDQybE41NGVvT3JDY1UwUEZzay9FNTZDdU1hcnBESkR1WkRKWk9BQ2JtczRIVVhWaU9hZUdpbVdmaU05QlhXSlEweGw0R1gzNjlEa09ZRWhONTRPcWgwd211M1R0MmpYN21zNUhUV001cjk5WXp0VmoyYS9mR2xyWlozbW1xbGJUejFCZDc4N0VoN0VlTXpBdzZGL1RlYWdsV003ck1aWnpqVmoyNjdFR1dQWlpucWxLMWZRelZDKzZNOFhGeGRWMEZxaUsyZG5aMVhRV2FoMlc4L3FINVZ3M0xQdjFUME11K3l6UFZCVnF3ek5VMTFzaWlJaUlpSWpvWDhZZ2dvaUlpSWlJOU1JZ2dvaUlpSWlJOU1JZ2dvaUlpSWlJOU1JZ2dvaUlpSWlJOU1JZ2dvaUlpSWlJOU1JZ2dvaUlpSWlJOU1JZ2dvaUlpSWlJOU1JZ2dvaUlpSWlJOU1JZ2dvaUlpSWlJOU1JZ2dvaUlpSWlJOU1JZ2dvaUlpSWlJOU1JZ2dvaUlpSWlJOU1JZ2dvaUlpSWlJOU1JZ2dvaUlpSWlJOU1JZ2dvaUlpSWlJOU1JZ1FvM2ZmdnNOdzRjUDE1cXVYNzkrMkxwMTY3K1FJL1dLaW9xUWtaRUJtVXltc1ArZmYvNkJXQ3pXZXI1RUlxbjB2ZS9mdjQrQWdBQThlL2FzMHRlZ21oVWJHNHVrcENTMXh3c0tDbkQzN3QxS1h6ODlQUjNmZi84OTB0UFRLMzBOZ09XY0dpNldmYW9OcmwrL2pveU1qRXFmSHhNVGc2aW9LTDNPeWMzTjFTbGRZR0FnWW1KaWRFcDc0OFlOL1Bqamo4akx5MU9iSmlvcUNzdVdMZFBwZXFvOGYvNGNRVUZCMkxwMUt3b0tDaXA5bmRyT3FLWXpVRnM5ZS9ZTWp4NDkwcHBPS3BWQ0twV3FQQllkSFkyc3JLd3F5YytZTVdPRTM0dUxpMUZVVklTV0xWc0NBQTRjT0FCL2YzK2NQWHNXWm1abUFNcis2SGg0ZU9ETEw3L0UvUG56MVY3MzBLRkQyTFZyRnpadjNveFhYbmtGcWFtcCtPdXZ2OVNtZDNSMFZOaE9UVTFGYUdnb1JvMGFoU1pObXJ6TVI2UWFzbmp4WWd3Yk5neWVucDRxandjR0J1TDgrZk9Jakl5RWtaSCtYeG1wcWFuWXQyOGY3dDI3aCtEZ1lKM1BZem1uNm5McjFxMlhPdisxMTE1RDQ4YU5oZTJpb2lJTUhEaXdVdGVhUG4wNkprMmFwTENQWlorcW0xUXF4ZVBIai9IczJUTVVGQlFnUHo4ZnVibTV5TTNOUlhGeE1hWlBuNjUwenNTSkUxV1dWMTN2RnhBUWdQVDBkUFR2M3grV2xwWmF6emwyN0JpV0wxK09wVXVYWXRpd1lSclRob1NFd05YVkZRTUdETkI2M2REUVVGeStmQm11cnE1cTAvejExMTg0ZE9nUVZxeFlvZlY2RmNsa01xeGN1UkovL3ZrbkRBME4wYjkvZi9UcjEwL3Y2OVFGRENMMGtKT1RnNmRQbjZKVHAwNDZwZi9sbDE4MGZsbnJvM3dRRVJZV2hvQ0FBTVRGeGFsTmYvandZUUNBaDRlSHh1dDI2ZElGV1ZsWm1EQmhBZ0lEQXhFWEY0ZTFhOWVxVGUvbzZJam82R2lzWExrU1o4NmMwZk5UVUcxUldscUt0TFEwWkdSa0lEOC9IejE2OUVCeWNqSUFvR1BIamdwcEowK2VqTjkrK3cxUlVWRnFXK2ZrNTZwaVkyT0R0OTkrR3drSkNZaUppVUhidG0zVnBpMS9iNVp6cWc0U2lRVHU3dTR2ZFkzZHUzZWpaOCtlU3ZzZEhSM3h6anZ2Nkh3ZEh4OGZsZnRaOWttZEVTTkd2TlQ1czJiTndnY2ZmQUNaVElhUkkwZmkrZlBud2pHUlNJVG16WnZEMHRJU3JxNnVhTjY4K2N0bVYrSGFzMmJOd3V6WnN4RWNISXdsUzVab1BlZWRkOTZCcmEwdHZMMjljZmZ1WGN5Y09STWkwY3Qxb1Bubm4zOXcrdlJwVEowNkZjMmFOWHVwYTZtemNlTkcvUG5ubnhnNWNpU3VYcjJLaFFzWFl0dTJiWGpqalRlcTVYNDFpVUdFSHZidDI0ZVFrQkNOWCt6bDdkcTFTeEhuZ2FNQUFCZXBTVVJCVk9OeE56YzNaR1ptNHNpUkl6QTBOS3lLTEFJQXhHSXhRa05EVVZSVWhFOC8vVlJsbWs2ZE9pRThQQnhkdTNaRlVGQVFwa3laZ3FsVHA4TE56UTBBbEQ1alJFU0U4SWRITEJhanVMaFlxV21kNm82MHREUTRPenNMMitXYmJYLzQ0UWVrcHFZcXBQL3d3dytSbloyTlBYdjJLT3lYQjdmbHI2WEo3Tm16TlI3WDlka0NXTTZwY2tRaUVRSUNBcFQyNzk2OUc1Y3ZYMVo1VE83czJiTUlEdytIc2JHeHl1UGR1M2RYcXNuWFJGMFFvUTNMZnNPVmtwTHlVdWNYRmhZQ0FBd05EYkZ4NDBZMGF0UUk2ZW5wOFBYMXhhNWR1OUNqUjQ5S1gxdmI5N2VwcVNrNmRlb0VLeXNyaldsTlRVM1JzMmRQTkduU0JKczNiNGFQanc5Mjdkb0ZTMHRMakIwN1Z2Z01GWldXbHFyc09tUnViZzREQXdNQXdQYnQyOUdpUlF1TUhUdFdPQjRSRWFGMHpyMTc5OVFlNjkyN056cDM3cXkwWHlxVll2MzY5UWdMQzhOSEgzMEVUMDlQWkdabVlzS0VDWmcyYlJvQ0FnSlVWajdVWlF3aXFsQm1aaWJPbmoyTE0yZk9ZT0hDaFdqWHJwM2F0SThmUDhidDI3Zmg0ZUZScFFFRVVGYm84L0x5c0dMRkNyVlJlOU9tVFlYZnUzWHJobzBiTnlJek0xT2gzMnRHUmdadTM3NnRVL01nMVUzbHY4aVRrNVBoN095TWd3Y1A0dmp4NHpxZFg3NkZ6TjdldnRLMVpKR1JrYmgwNlpKZTU3Q2NVMlVZR0JqZzNYZmZWZG92cjlsWGRVenVuMy8rQVFDMVFZUy92ei84L2YycklKZWFzZXczWFBwVXRHalR2MzkvQUJCZXNNczdlL1lzNXM2ZHE3US9LQ2dJUVVGQkN2c3VYTGdBWTJOalRKa3lSYWY3Vmp5L0lua0FEQUJHUmtaWXMyWU5ldmZ1RFdkblorVGw1ZUhERHo5VWVWNUVSSVRLbC83ang0K2plZlBtU0V4TVJIUjBOQll2WGd3ek16T2twS1RBeXNwS1k4dWNxbVBmZlBPTlVoQlJXRmdJSHg4Zm5EbHpCaDk5OUJIOC9Qd2dFb2xnWTJPRGJkdTJZY3FVS1pnOGVUSzh2THgwR205YlZ6Q0lLRWNtazZHMHRCVEEvdzFFS3lrcEFhRDZqNGE4bHViQ2hRdTRjT0VDRWhNVGhXT0xGaTBDb0w2Yng1RWpSd0FBdHJhMkdydUNBTXJkU3pUSnlzcENVRkFRUm80Y2llSERoeU14TVJGZHVuVFIyZ1JvWjJjSFFESHFqb3VMZzQrUGo4NHZsRlQzcEthbVlzR0NCVmkzYnAyd3IvenYrbWpYcmgwKyt1Z2pZZnZSbzBlSWlZbUJpNHVMc0U4bWsrR1hYMzdCc0dIRGhQN2VRTmt6cEErV2M2b0pMMTY4QUZCV1U2cktmLzd6SDcxZUVIUnR3U3VQWlovK1RZc1hMNGFGaFFVQXdNdkxDeDkvL0RFKytPQURBTURWcTFjVnlsTklTSWpTK1R0MzdzUzVjK2V3WmNzV2hYRkVtc2pUWldabW9uWHIxaENKUkJnOWVqUUFvRW1USnZEejgxTTZ4OHZMQ3dNR0RNQm5uMzJtZEV3K2xtZjkrdlhvMUtrVFJvd1lBYkZZalBuejUwTWlrZURTcFV0S2xibnIxNi9IM3IxN2RRcmFybDI3aG1YTGxpRXRMUTFqeG96QnZIbnpGSjdIZHUzYVlkZXVYWmd6Wnc2V0xWdUdtSmdZTEZ5NFVLZHhJYlVkZzRoeS92cnJMNHdmUDE1aG43eC9hL21DZE9MRUNadzlleGJuenAwRFVEYjd6S0JCZ3pCMTZsUThlUEFBR3pkdUZQN0lhUHNqc1dEQkFxMzUwcWZtWWVYS2xSQ0pSQmcvZmp5ZVBIbUNDUk1tb0YrL2ZsaTdkcTNTQTV5VWxBUmZYMStzV3JVS3I3Lyt1czczb1BxalhidDJlUEhpQlg3NTVSZUY1bDE5RFJzMkRMMTY5UksyTDE2OENDOHZMengvL2h4OSt2UVJ5dGZmZi8rTm9LQWdiTisrSFY5Ly9UVmNYRndnRW9udzVwdHZDaTlvdW1BNXA1b2c3eit1TG9pd3RMVFVxOUtuTWxqMnFTbzhmUGdRVjY1Y0FRQThlUEFBQUhENjlHbmN1WE1IQUlSS252ZmZmeC9XMXRZQXlsN1VPM2Z1TEhTaEt5a3BVUWdpZXZmdXJYU2ZSbzBhQVNocnFkWm5QRU42ZWpyR2pCbURRWU1Hd2N2TEN5WW1Kc0wxVkhYaDgvTHlRb2NPSGRSMjc5dS9meit1WGJ1R2JkdTJBU2diczVxY25BeGZYOTlLOXdiSno4L0gxcTFic1gvL2ZwaWFtbUxObWpVWU9uU295clJXVmxiWXVYTW4xcTFiaHdNSERpQW1KZ2J1N3U1d2RYV0Z1Ymw1cGU1Zkd6Q0lLS2REaHc1Q2hIdisvSGtjT25RSWZuNStlUHIwS2ZidDI0ZlRwMDhEQUJZdVhJaTJiZHRpNk5DaDJMTm5ENXlkblRGcjFpd0FFUHFNbDIrNWtQZEZCY3FhangwZEhiRnAweWFGMlR3ZVBIZ0FKeWNuQkFZR3d0N2VIZ0FRSEJ3c0ZIaGRuRGh4QWpFeE1RbzFCek5uem9TL3Z6OG1UWnFFTFZ1Mm9FV0xGZ3JuWkdkblk5eTRjVmkzYnAxZUF3S3BmaENKUkhCMmRrWklTSWhDaXdGUU5yWGoxYXRYbGM0cEh4VElyVjY5R2tEWkg1V0FnQURzM2JzWEhUcDB3THAxNnhUU2R1L2VIZUhoNGZEejg4TjMzMzJISTBlT3dOdmJHMDVPVG5CeWN0SXB6eXpuVkZQa1hZSFUxYWpldkhrVHYvLytlN1hkbjJXZnFrcENRZ0pXclZxbHNHL0hqaDNDNzVzMmJhcVMrNlNucDhQTXpFenZBZEUyTmpad2RIUkVXRmdZN3Q2OWl3MGJOc0RHeHFiUytZaU9qb1pNSnNPMGFkT0VuaVoyZG5iNDRvc3ZJSlBKVUZ4Y3JKQmVQblZ5VVZHUjByWE16TXl3Yjk4K0JBY0hJejgvSC9iMjlvaU5qY1hTcFV1eGRPbFNyWG41NElNUGNPdldMZno0NDQvWXZYczN0bXpaZ3JmZWVxdlNuNjBtTVlnb3AxbXpaa0lVbTUyZGpVT0hEdUhUVHovRnhZc1hNWFBtVEdGcXZiQ3dNS0UvWE1XQnB2THVUN28yMjFXbElVT0d3TWpJQ0o5ODhvbXd6OVhWRlkwYk44YnExYXN4ZWZKa0JBVUZ3Y3JLQ2tCWnY4T1FrQkJNbXpZTmMrYk1VZGtVU2ZYZmlCRWpNSHo0Y09UbjV5dnN2M3IxcXNyK29FdVdMRkZacTNuNThtWDQrZmtoTlRVVlRrNU9XTEJnZ2Nybm9HM2J0dGk2ZFNzT0hEaUFqUnMzd3MzTkRWT25Ub1dIaDRkT2YyaFl6cW1tRkJZV3dzaklTTzJZaUtpb0tMM253ZGNIeXo1VkZVZEhSMkVTQUQ4L1AwUkdSdUxubjM4V0JsYWZQWHYycGU5UlhGeU1wS1FraU1WaW9UdWRKdkt4QzBCWkJaZW5weWZhdEdtRFRaczJZZkhpeFFnTkRhMTBYaFl1WElqYzNGdzBiOTRjM3Q3ZVNFbEpnYSt2THd3TURJVEtYVlZVVGQwY0Z4ZUg1OCtmdzhEQUFENCtQbkJ5Y3RLcjh1RE5OOTlFNjlhdHNYdjNiaVFrSk9ETk45K3M5T2VxYVF3aWRQRFdXMjhoT2pwYW1KMUoxYWg4dVdmUG5xRlJvMFphbThjeU1qSVV4a0k4ZnZ5NFN2S3FxaW5OeWNrSkVva0VmbjUrT0hueUpFYU5HaVVjYTl1MkxiWnYzNDd3OEhEMDZ0VkxZVnlIZk15SHFrRlhWSGNsSlNVSlpVRGJGN3VCZ1lIUTVLMHVmV3BxS2dJQ0FuRGl4QWxZV1ZsaDQ4YU5lUC85OTdYbXc4bkpDUTRPRHZEMTlVVkFRQUJPbno2TjFhdFhhNXdDVm83bG5HcENXbHFhd29CbE9UTXpNOFRHeHNMYjJ4dTllL2ZHVjE5OXBYRGMwOU1UQXdjT3hPZWZmNjZ3LzlhdFcyamR1clZlZVdEWkoxMWV5RlZ4Y25KU21oR3NwS1FFMGRIUkFNcktnMWdzcnRSNlFLcmN1WE1IWXJFWTF0YldHdGRrQ0E4UFIzcDZ1c3B1UFc1dWJyQzJ0c1liYjd3QnFWU0svZnYzcTczT3ZYdjNWQTZzQmlDMHRQLysrKys0YytjT0ZpeFlJRXgrMDZ4Wk02VldHVzNjM2QweFlzUUlvVVd3NHJPdGkyblRwdWw5VG0zRElFSUhqUnMzMXJsbElTc3JTNmNGZVRUTkJxRE4rUEhqbGNadWFPUHM3SXoyN2RzTHN6R1VaMk5qbzNMcVRYa2ZkWG1mUnFvZk9uVG9nTTJiTjJQMjdObUlqSXdVOXFlbHBTbVVBN0ZZckZOZjBaU1VGSnc1Y3dhalJvMkNpWWtKN3R5NUkvU3IxY1g3Nzc4UEJ3Y0hoSVNFS0V6UHgzSk9OVVVpa1NBN094dk5taldEc2JFeFNrdExFUjBkamV2WHI2c3NXd0N3ZCs5ZUhEMTZGQTRPRGtxcjdNcHJXQ3ZXYXJacDB3WkFXWmNKZVVzM3dMSlBtcjM2NnF1Vk9xOVZxMVpLK3c0ZE9pUjg3L3I2K3FKejU4NHY5WDVTWGxwYUdnQ2dSNDhlR3RkbU9YejRNRXhOVGRVR0x4OS8vREdBc29CSFU5NHVYNzZNeTVjdnF6em00dUtDckt3c2JOaXdBWFoyZGdxQnZxbXBxVjVUTXdObFUrVEtBNGlHakVGRUZTZ3VMc2FHRFJ0Z2FHaUlvMGVQNmpUUHNyb3hFYnBTVlJPaHk0cXBxbGFibEVna1NFMU54V3V2dmFhd1B6OC9IeUtScUVhNlpsSDFhZFNva1ZEYmIyMXRqUk1uVGloMGo1Qjc4ZUtGMm00YjVRMGNPQkNIRHg5R3k1WXRLMVZEWm1scGlhTkhqOExKeVVscHRncVdjNm9KRW9rRW4zLyt1ZEF2MnNEQUFES1pUTzAwbHZmdjMwZGdZQ0FBWU5XcVZTcHJOU01qSXhXQzl2S0dEeCt1dERJdXl6NnBvNmsyWGg5aXNSaTdkKzlHcTFhdGtKV1ZoV0hEaG1INzl1M1lzR0dETURienpKa3pDaS9MOSs3ZHc1OS8vZ2tBV2hmVHZYSGpCZ0JvWFdTdHNMQlE0d3Y1bVRObllHMXRqYTVkdXlwTk5CTWJHNHNaTTJaZzZOQ2hXTE5tamRwclNLVlNlSHQ3UXlhVHdkdmJHL2Z2MzBkeWNqS3lzckl3ZXZSbzRUTnAwNmxUSjZYZUtKWDV1K2ZxNnFyVHhEcTFIWU9JS3RDNGNXUHMzNzhmK2ZuNXNMYTJ4c3laTS8rVit3NFpNa1RvTm5MeDRrVkVSVVZoK2ZMbEFNcW1SZ3NNRElTSGg0ZlFmMTErcktMRXhFU01HemRPWWNFeG9Ld1d3Y3JLaWszZDlaQkVJb0ZJSkVKV1ZoYVdMVnVHUm8wYUtYM1JGeFFVYUh5NWtFcWx3aGdHK1V3ZTZtWVNzN096dzZ1dnZxcnhqNSs2NmU1WXp1bmZabXhzalBIanh5TXJLMHQ0VnF5dHJURjA2RkNsV3VDQ2dnSXNXTEFBelpvMXd6ZmZmS095SEMxYXRBanZ2ZmVlMmk0UDhoYUppbGoycVRxRmg0Zmp3WU1IbURwMUtvS0RnL0h1dSsvQzJ0b2EzMy8vUFY1NTVSVUF3TGZmZnF0d3p0R2pSM0gwNkZHdDE1YkpaTUprTk9wYTcrVHk4L00xRHBvT0NBakFzMmZQaExWYzVLUlNLZno5L2RHMGFWTjg4ODAzR3UveHh4OS80UExseTJqVXFCR2NuWjBobFVvQmxIVlhIejE2Tkx5OHZMUitKZ0NZT0hHaXlpN3RkbloyYXRldnFLaXkwNmpYUmd3aWRKQ1hsNGU4dkR5TmFVNmVQQ244SGhjWGgxbXpadUhycjc5V20xN1ZJaTc2NnRxMXEvQkhxYUNnQUZGUlVjSjJVbElTQWdNRDRlRGdJTlFvcVBzRGs1Q1FBS2xVaWc0ZE91RGV2WHZDaTJGOGZMendzSWhFb3BkZWJwNXFqK2ZQbjhQVTFCVHQyN2RIMzc1OWNlREFBWGg2ZWlxa2VmTGtpVERJVFJWNTM5cGx5NWJwMUdKUldTem5WQk9tVDUrdU5VMXhjVEhtenAyTGh3OGZJamc0R0crLy9iYmF0TzNidDFkWVIwVVhMUHRVWFI0OGVJREF3RURZMnRxaWYvLytDQTRPQmxEV3QvL0REejlFZm40K1RFeE04TmxubndtVlNYWjJkZ290WFNrcEtiaDgrYkxLYmtobno1NUZSa1lHMnJScG8zSG1JWWxFZ3NMQ1FqUnIxa3psOFpTVUZOeS9mMS9sbUlvOWUvWWdLU2tKUGo0K1FpWFUwYU5Ic1hQblRnUUhCeXVNWCtyWXNTUDY5KytQMTE1N0RSMDdkaFIreW85SmNuZDN4NHdaTTlUbVZkUHNabSs4OFlhd2xvVTJEQ0lhQVBsTU5STW1UTUNOR3pjd2V2Um9oVDZybXFTbHBlSDgrZk1hK3dBdVdiSUVmZnYyRmJZZlAzNnNNZWlvVGxldVhJRzV1VGw2OWVvRlcxdGJqQmd4QXJkdjMwWlNVaEtNalkyUms1T0RFU05HVkhvMVlxcDluajU5S256QnlwdUJzN0t5Rk5Ja0pTVnByQjNLemMxRmJHeXMzZ1BTYWdyTE9WVzF2THc4UEg3OEdGNWVYZ2dLQ3RLNHBzL2V2WHV4ZCs5ZWxjZXFjaFZpVlZqMnFhTDA5SFM4ZVBFQ0N4WXNFQmJabFRNek00T1ptWm5TdE44VnZmcnFxeXJIWjBna0VtRlY2ckZqeDJwczZaSlgwRmFjbWxoT3ZoQml4UUQ4NGNPSFFoQmR2aXQ0MDZaTmtaaVlpRldyVmltOHJMLzU1cHRhVjhvMk5EU3MxZ3F4K29oQlJEbHBhV240My8vK2gyUEhqZ21Mcjl5L2Z4OU9Uazc0NG9zdmNPellNYVZ6VkgzNXA2U2tBSURHeFgyc3JhMFZGaVdxN0dJbkwwc3FsU0l1TGc1OSsvWVZhcUVrRWduV3JWc0hDd3NMRkJjWHc5WFZGZDkrKzYxUXkxWithamlxbXg0OGVDRE1UUEhoaHgvaWxWZGVVZmdTejgvUHg1MDdkK0RoNGFIMkdrVkZSVEEzTjY4VHRaY3M1MVFkYkd4c3NHL2ZQalJ0MmhRdFdyUlFPYllJS0p0SW8xKy9mbnEzUkZRRmxuMVNwVisvZmxpd1lBRjY5dXlKNjlldlYrbTF0MjNiaGp0MzdxQmp4NDVhQTlNblQ1NEFVRDNvR3dDT0hUdUdsaTFid3RiV1Z0aFhXbHFLcFV1WHdzVEVSS24xemNIQkFTNHVMb2lJaU1DQkF3ZFVqalV0TFMzRjdkdTNrWkNRZ1BqNGVDeGF0RWpQVDBoeURDTEtTVXBLd3M2ZE95RVNpV0J2Ync4bkp5Y01IanhZaUV6bC9mc3lNaktFRlJ4VnVYcjFLaXd0TGRVK0ZMVkpmSHk4c0ZnS1VQWUhaL255NVVoSVNNRHk1Y3N4ZVBCZ0xGcTBDRk9uVHNXY09YT1VWaldXVHhGSWRVdDhmRHk2ZE9rQ29Lem14dDdlWG1ISzRmMzc5ME1pa1dpY3FqVTNOMWR0RTNSdHczSk9jdVZuQUN0UFBvaGEzZkdLUkNJUm1qUnBJclRvRFJvMFNHM2F0V3ZYb25QbnpscHJkcXNEeTM3OTRlM3RYU1hYYWRteUplYk5tNmR6OXh0OS9QSEhId2dKQ1lHeHNURldyMTZ0dFdaZi9sN1ZvVU1IcFdNcEtTbElURXlFczdPekVBQS9lL1lNM3Q3ZXVIbnpKalp1M0Npc2lWSlNVb0xjM0Z3OGZmb1U5dmIyT0hqd0lQejkvZEd2WHorMGJkc1dVVkZSdUhidEdtN2R1b1c3ZCsraXRMUVVSa1pHNk5xMUt5Y1dlQWtNSXNweGNIREFqQmt6TUh6NGNKVkJnbnpXcGRteloyUHc0TUZLMCtKSkpCTEV4OGNqSVNGQllaN3ViZHUyS2EwOHJXNU1oS2IrZURrNU9UaHg0b1N3ZmV2V0xXRk81UGo0ZUFBUXR1WFIvZG16WjRWV2xZcm51TGk0NE5TcFV3REtscVRQeWNtQnQ3YzNZbU5qNGVibUp2UzlEUWdJd0pvMWE3Qmh3d2FrcEtUQXpjME5lWGw1TURZMkZwb2ErUkRXSGNYRnhiaDQ4YUpRZy9QMDZWTllXRmdnTlRVVnBxYW1TRTVPeG80ZE85Q3paMCtGMmgrZ3JKbDcvLzc5U0VwS1FtcHFLZ1lNR0FCQXQ5a3BVbEpTTktZek56Zkg2ZE9uV2M2cFdnMGVQUGlsanN1MWJ0MGFSNDRjVVRzdmZVV2E1ckFIeXNaTWRPblNoV1dmMURweTVFaVZYS2RkdTNhWU4yOWVsVnlydkgzNzlzSGYzeDhpa1FoK2ZuN28zcjI3d25GUFQwODhmLzRjclZxMWdybTVPYkt6c3hFZEhRMFRFeE44OE1FSFN0ZVRMOXc0Wk1nUVlkOVBQLzJFTTJmT3dOallHSnMyYmNMcTFhdFJVRkFnVEZkY1hrbEpDWll2WDQ1dDI3Ymg4T0hEdUg3OU9ucjM3bzFwMDZhaGQrL2U2TkdqaDBLUUV4b2FXdWtGN1RSMVY2elBHRVNVWTJ4c2pJa1RKNm85UG1EQUFFeWFOQW1Sa1pFS3k4T1haMjV1anVIRGgyUFdyRm5DdmxHalJsVXE0ZzhMQzBONGVMaXduWmFXcGpCSDh1blRwNFVvWHE3aUhNb1ZDM1g1YzF4Y1hIRGp4ZzIwYnQwYUZoWVdjSFoyUmtGQkFXYlBubzF4NDhZSjV4Z2FHc0xYMXhkV1ZsYXd0YlhGbFN0WEZLWlNzN2UzNTN6SmRVaG1aaVlzTEN6dzdydnZBaWhiOE9iZXZYc0FnQysvL0JJSER4NkVXQ3pHa2lWTGxNNGROMjRjZHU3Y2ljVEVSRmhiV3d2VFhlb3lDRlViRXhNVEFDem5WTDNVRFQ3V2wveWxXdGM1OVRYTllRK1VkU3QwZDNkbjJTZTFxbnZzek11NGUvY3VObXpZZ01hTkcyUHQyclZDQlZONXBxYW1PSG55cERBekVsQzJHS0tucDZmS1JSY1BIejZNcGsyYktvd2ZkWEp5d3ZuejU5R3laVXZoeDlMU0VwYVdsbWpSb29YQ3o0b1ZLeEFWRllYSXlFaXNXclVLVFpzMjFkajlkdURBZ1dxN0pBSlFXcWl2UEh0N2V3d2JOa3p0OGZLcTZqdUlYbEtmUG4xa2ZmcjBrZFZtOCtmUGwwVkZSVlhxM09qb2FObkNoUXVyT0VlS3hHS3g3SysvL3BMSlpESlpXRmlZOExzbTJkblpzdVBIajh2Ky9QTlAyZm56NTJVbEpTVlZuaS81LzIxTmw3SGFvRHJLZVY1ZW52QjdUazZPTENVbFJmYjQ4V09aVENhVFNTUVNXVUpDUXBYZXI2YXhuTmROZGVFN3ZyWmoyYTg5YW10NXZuNzl1c3pCd1VGMisvWnRqZW42OU9rajI3NTl1OXJqeDQ0ZGt6MTgrRkRyL1o0L2Z5N0x5OHVURlJZV2FrejM5OTkveTZLam83VmVUNTNzN0d4WmNIQ3dyS2lvU0d2YU5Xdld5RTZlUEtrMXphbFRwNVQyZi8zMTE3S0lpQWlkODdWdzRVTFp3WU1IZFU2dlRtMTRodXIwNU5EeWY3emFISjFUNWNpN3ZWeTllclZPbDlHcXdISmVmN0djYThheVgzODF4TExQOGt4VnFUWThRN1YvV2hVaUlpSWlJcXBWR0VRUUVSRVJFWkZlR0VRUUVSRVJFWkZlR0VRUUVSRVJFWkZlR0VRUUVSRVJFWkZlR0VRUUVSRVJFWkZlR0VRUUVSRVJFWkZlR0VRUUVSRVJFWkZlR0VRUUVSRVJFWkZlR0VRUUVSRVJFWkZlR0VRUUVSRVJFWkZlR0VRUUVSRVJFWkZlR0VRUUVSRVJFWkZlR0VRUUVSRVJFWkZlR0VRUUVSRVJFWkZlakdvNkExWEJ6czZ1cHJOQVZPMVl6cW1oWXRtbitvVGxtZXFMT3QwU0laUEpMdFYwSHFoYS9WWFRHYWdOV003clBaWnpOVmoyNjcwR1ZmWlpucWthTktobm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b0Fmdi9yUXBVVWVsVWZrc0FBQUFBU1VWT1JLNUNZSUk9IiwKCSJUaGVtZSIgOiAiIiwKCSJUeXBlIiA6ICJmbG93IiwKCSJWZXJzaW9uIiA6ICIiCn0K"/>
    </extobj>
    <extobj name="ECB019B1-382A-4266-B25C-5B523AA43C14-2">
      <extobjdata type="ECB019B1-382A-4266-B25C-5B523AA43C14" data="ewoJIkZpbGVJZCIgOiAiMTg5NjgyNDk4MDk1IiwKCSJHcm91cElkIiA6ICIzMDA2NjQ4MzMiLAoJIkltYWdlIiA6ICJpVkJPUncwS0dnb0FBQUFOU1VoRVVnQUFBYkFBQUFEMUNBWUFBQUF4cktCQkFBQUFDWEJJV1hNQUFBc1RBQUFMRXdFQW1wd1lBQUFEU2tsRVFWUjRuTzNYc1czakFCQkZRZEpRUlNSZzUrN2JEUWdnbExnZk9yemdRZ3RhUDJtbWdmM1p3eTRMQUFBQUFBQUFBQUFBQUFBQUFBQUFBQUFBQUFBQUFBQUFBQUFBQUFBQUFBQUFBQUFBQUFBQUFBQUFBQUFBQUFBQUFBQUFBQUFBQUFBQUFBQUFBQUFBQUFBQUFBQUFBQUFBQUFBQUFBQUF2S3gxZWdBOGcyM2J2cFpsK1p6ZUFZOTBudWYxZHJ0OVROMS9tem9NVDBhOGVEbnJ1cjVQM3I5TUhvZG5jeHpIOUFSNGlIM2ZweWY0d0FCb0VqQUFrZ1FNZ0NRQkF5Qkp3QUJJRWpBQWtnUU1nQ1FCQXlCSndBQklFakFBa2dRTWdDUUJBeUJKd0FCSUVqQUFrZ1FNZ0NRQkF5Qkp3QUJJRWpBQWtnUU1nQ1FCQXlCSndBQklFakFBa2dRTWdDUUJBeUJKd0FCSUVqQUFrZ1FNZ0NRQkF5Qkp3QUJJRWpBQWtnUU1nQ1FCQXlCSndBQklFakFBa2dRTWdDUUJBeUJKd0FCSUVqQUFrZ1FNZ0NRQkF5Qkp3QUJJRWpBQWtnUU1nQ1FCQXlCSndBQkl1a3dQZ0dleTcvdjBCSGdaUGpDNGcvTThyOU1iWU1EMzlBQUFBQUFBQUFBQUFBQUFBQUFBQUFBQUFBQUFBQUFBQUFBQUFBQUFBQUFBQUFBQUFBQUFBQUFBQUFBQUFBQUFBQUFBQUFBQUFBQUFBQUFBQUFBQUFBQUFBQUFBQUFBQUFBQUFBQUQrbUhWNndHOXMyL2ExTE12bjlBNytPYy96ZXJ2ZFBxWjNBTS92YlhyQUw0blhIN091Ni92MEJ1QTFYS1lIM01OeEhOTVRXSlpsMy9mcENjQUxxWDlnQUx3b0FRTWdTY0FBU0JJd0FKSUVESUFrQVFNZ1NjQUFTQkl3QUpJRURJQWtBUU1nU2NBQVNCSXdBSklFRElBa0FRTWdTY0FBU0JJd0FKSUVESUFrQVFNZ1NjQUFTQkl3QUpJRURJQWtBUU1nU2NBQVNCSXdBSklFRElBa0FRTWdTY0FBU0JJd0FKSUVESUFrQVFNZ1NjQUFTQkl3QUpJRURJQWtBUU1nU2NBQVNCSXdBSklFRElBa0FRTWdTY0FBU0JJd0FKSUVESUFrQVFNZ1NjQUFTQkl3QUpJRURJQWtBUU1nU2NBQVNCSXdBSklFRElBa0FRTWdTY0FBU0JJd0FKSUVESUFrQVFNZ1NjQUFTQkl3QUpJRURJQWtBUU1nU2NBQVNCSXdBSklFRElBa0FRTWdTY0FBU0JJd0FKSUVESUFrQVFNZ1NjQUFTTHBNRDdpSGZkK25Kd0R3WU9rUDdEelA2L1FHL3ZNOVBRQUFBQUFBQUFBQUFBQUFBQUFBQUFBQUFBQUFBQUFBQUFBQUFBQUFBQUFBQUFBQUFBQUFBQUFBQUFBQUFBQUFBQUFBQUFBQVNQZ0J4QzBpV2NrY1FNMEFBQUFBU1VWT1JLNUNZSUk9IiwKCSJUaGVtZSIgOiAiIiwKCSJUeXBlIiA6ICJmbG93IiwKCSJWZXJzaW9uIiA6ICIiCn0K"/>
    </extobj>
    <extobj name="ECB019B1-382A-4266-B25C-5B523AA43C14-3">
      <extobjdata type="ECB019B1-382A-4266-B25C-5B523AA43C14" data="ewoJIkZpbGVJZCIgOiAiMjIzNTE0NjUxOTk4IiwKCSJHcm91cElkIiA6ICIzMDA2NjQ4MzMiLAoJIkltYWdlIiA6ICJpVkJPUncwS0dnb0FBQUFOU1VoRVVnQUFCSWtBQUFJMENBWUFBQUNaTm5uSkFBQUFDWEJJV1hNQUFBc1RBQUFMRXdFQW1wd1lBQUFnQUVsRVFWUjRuT3pkZTF5VVpmNy84ZmNOSHNvRG1hTFlRUzFzMjM1cldneVZvR1ppSHRMUXpNalRHdEdqMnJSYWJYK3VxNldiL2p4c252dW1yVnU1YTZ5ZHpFb05QQmZtYXNwQ01hQnBHV3F0cG91YWdwS2FJalBYN3crYitUSXd3SURBY0hnOUh3OGZ6ZHozUGRmMXVXZVlUL2Y5bWZ1NmJna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nREt4L0IwQUFBQW9tN0N3c0E4c3k0cnhkeHdBU21hTTJacWVubjZQditNQUFNQlhBZjRPQUFBQWxBMEZJcUJtc0N5cmU2ZE9uUnI3T3c0QUFIeFZ6OThCQUFDQThrbExTL04zQ0FDS0VSa1pxYnk4UEdWblp6djlIUXNBQUw3aVNpSUFBQUFBQUFCUUpBSUFBQUFBQUFCRklnQUFBQUFBQUlnaUVRQUFBQUFBQUVTUkNBQUFBQUFBQUtKSUJBQUFBQUFBQUZFa0FnQUFBQUFBZ0NnU0FRQUFQL3IwMDA4VkhoNnVIMzc0d2QraFZMZzllL1lvS2lwS1o4NmM4WGNvbGFheVA3L2EvUGNCQUVCMVZNL2ZBUUFBZ05vbEx5OVBLMWFzMFByMTYzWHc0RUVaWXhRYUdxb0hIbmhBZ3djUFZrQkE3ZnlOS2lzclMxZGZmYld1dU9JS1NWS0hEaDMwMFVjZnFVbVRKbjZPckdJVTNqOEFBRkQ3MU02ak5BQUE0QmZuejUvWHFGR2p0SFRwVXZYdjMxOUxseTdWUC83eEQ5MTc3NzFhdUhDaEprNmNLS2ZUNmU4d0s5eldyVnNWSFIydEgzLzgwV041OCtiTi9SUlJ4U3B1L3dBQVFPM0NsVVFBQUtEQ0xGcTBTUHYyN2RPeVpjdDA0NDAzdXBmZmNzc3RzdGxzZXVLSko3Uml4UW9OR3piTWoxRkt4aGhabGxWaDdlWGw1VlZZVzlWUmJkOC9BQUJ3Q1ZjU0FRQ0FDbkgrL0htdFhMbFN3NGNQOXlnUXVYVHExRWs5ZS9iVTh1WExpNnpMenM3V24vNzBKM1hyMWswOWUvYlUzTGx6ZGZIaVJmZjZyVnUzYXVUSWtZcUlpRkNQSGowMGI5NDhqOWNuSkNSb3lKQWhpb2lJVU4rK2ZiVmd3UUtQd29acmJwdHQyN1pwMkxCaHV2UE9PM1h1M0RrOTk5eHpldWloaHp6YU1zWW9PanBhMDZkUGx5UjkvZlhYR2pObWpPNjU1eDUxN3R4WnNiR3grdWFiYjl6Ymg0ZUhhOEtFQ1pLa1FZTUdLVHc4M0tQUGd2UHBiTnk0VVhGeGNlcmF0YXNpSXlNVkd4dXJUei85MUtOLzErdFNVMVAxMUZOUEtUSXlVakV4TWRxOWUzZXg3NzNyTlR0MjdORHZmdmM3UlVaR2FzU0lFZHEzYjU4eU1qSTBZc1FJUlVaR2FzaVFJZnJxcTYvSzlONFZ0MzhGL2ZlLy8zWEhPbmp3WUdWa1pIaXM5MlcvblU2blhuLzlkZlhyMTArUmtaRjY2cW1uZFBUb1VZOXRTdnM3QUFBQUFBQ2dUckhaYk1abXM1bnFKaU1qdzloc05wT2VubDdzTml0V3JEQTJtODNrNXVZYVk0ejU1Sk5Qak0xbU13OC8vTEJKU0Vnd0J3NGNNQ3RXckRCMzNYV1htVHQzcmpIR21PKy8vOTdjY2NjZFpzNmNPV2IvL3YwbUl5UERmUHp4eCs0MjMzenpUUk1WRldVU0VoTE1kOTk5Wno3NzdEUFRwMDhmTTNYcVZQYzJybjRlZWVRUnMzMzdkck43OTI2VG41OXZrcEtTak0xbU0zdjM3blZ2KytXWFh4cWJ6V1oyNzk1dGpERW1QajdldlBubW0rYnJyNzgyR1JrWjV1R0hIellEQnc1MGIzL28wQ0d6ZlBseVk3UFpUR3BxcWpsMDZKQkhuNjduUzVjdU5YZmVlYWQ1N2JYWHpONjllODAzMzN4alhuNzVaV096MmN5cVZhdUt4UHJvbzQrYWxKUVVrNTZlYnFLam84M2d3WU9MZlY4TDdsOWFXcHBKUzBzekF3WU1NSU1HRFRJUFAveXdTVWxKTVJrWkdlYkJCeDgwZ3dZTkt0TjdWOXorRmV4MzVNaVI1dC8vL3JmSnlNZ3dBd1lNOEhoL2ZOM3ZlZlBtbWE1ZHU1cFZxMWFaQXdjT21GV3JWcGtlUFhxNDM4UFMvZzZxbTRpSUNHT3oyY3oxMTE5L3BiOXpCZ0FBQUFDZ2xxcXVSYUxQUHZ2TTJHdzI4LzMzM3hlN3pZWU5HNHpOWmpOWldWbkdtUDh0TXF4Y3VkSmp1emx6NXBndVhicVkvUHg4azV5Y2JHdzJtMGxPVGk3UzN1blRwMDFFUklUNTlOTlBQWmE3Q2szbno1LzM2S2RnVWNJWVl5NWV2R2g2OXV4cEZpNWM2RjQyYmRvME0zejQ4R0wzWWVYS2xjWm1zNW5qeDQrN2x4VXVDQlZlNW9wejhlTEZSZHA3NFlVWFRKOCtmWXE4TGlrcHliM3NyYmZlTWphYnpXUm5aM3VOeWR0cjNudnZQV096MmN5R0RSdUtMRHQ1OHFUUDcxMXgrMWR3K2FaTm05ekwzbjc3N1NKOWxMYmZPVGs1NXE2NzdqTHg4ZkVlMjd6eHhodnVma3Y2TzZpT0tCSUJBR29pNWlRQ0FBQVZ3blVYcjlPblR4ZTdUVzV1cml6TFVsQlFrTWZ5c0xBd2orY2RPM2JVOHVYTGRlTEVDWVdIaCt2MjIyL1hILzd3Qi9YcjEwOHhNVEg2elc5K0krblNiZWJ6OHZJMGFkSWtUWjQ4MmYxNnA5T3AvUHg4blRoeFF0ZGRkNTFIdXdYVnExZFAvZnYzMTZaTm0vVDczLzllZVhsNSt2VFRUelZtekJqM05pZE9uTkFISDN5ZzNidDM2L0Rodys0aFVPZlBuL2Y1dlhIRjJiTm56eUxySWlNanRXSERCdjM0NDQ5cTJiS2xlM243OXUzZGoxdTNiaTFKT252MnJLNisrdXBpK3luNG11RGdZRW1YNW9NcXZPemN1WFA2NFljZnl2VGVsZVRtbTI5MlB3NEpDU25TUjJuN2ZlREFBZVhuNXlzaUlzSmptNExERmt2Nk93QUFBQldESWhFQUFLZ1F2LzcxcnhVWUdLaVVsQlRkZHR0dFhyZEpTMHZUVFRmZHBFYU5HbmtzRHdqd25DYlJWWUJwMEtDQjZ0ZXZyNy8vL2UvYXVuV3JQdnJvSThYR3htcllzR0g2NHgvL0tJZkRJVW1hUFh1MjJyVnJWNlEvVjhIQ3BVR0RCa1cyZWVDQkIvVHV1KzlxMTY1ZE9uYnNtSnhPcC9yMTZ5ZnBVbEZtNU1pUmF0ZXVuWDc3MjkrcVhidDIyck5uai83ODV6LzcrSzVjNHJxalcwbVRaUWNHQm5vOEwveWVTSmZtU3lxSnQ5Y1UxMDVaMzd1eTltdU04WG0vTDF5NElPbFMwYTZnL1B4ODkrT1MvZzRBQUVERllPSnFBQUJRSVpvMmJhcCsvZnJwM1hmZjFaRWpSNHFzMzdWcmx6WnYzdXoxem1iNzl1M3plTDVqeHc1ZGUrMjE3cXRtTE12U1BmZmNvNFVMRjJyMDZORjY3NzMzbEpPVG8xLzk2bGV5TEV0WldWbTY0WVliaXZ3clhIVHc1cWFiYnRMLytULy9SeHMzYnRUNjlldDEzMzMzdVl0WTZlbnArdkhISC9WLy8rLy9WZmZ1M2RXdVhUdjk5Ny8vTGRLR3F3amlLb29VZHNzdHR5Z3dNRkQvK3RlL2lxeExTVWxSMjdadDFieDU4MUpqclVobGVlOUsyNy9pK0xyZnJpSlZlbnE2eHphRm54ZjNkd0FBQUNvR1Z4SUJBSUFLTTI3Y09IMzc3YmQ2N0xISDlMdmYvVTYzMzM2Nzh2THk5TzkvLzF0dnZ2bW0rdlhycDBHREJoVjUzY0tGQ3hVUUVLQzJiZHZxazA4K1VWSlNrdnRxblMrLy9GSjc5KzdWblhmZUtlblMzY2F1dXVvcU5XN2NXRmRmZmJYdXYvOStMVnEwU0U2blU1MDdkMVplWHA2KytPSUxHV1AwNktPUCtoVDNBdzg4b0dYTGxpa25KMGQvLy92ZjNjdGR3N05Xcmx5cElVT0dhTy9ldlZxMWFsV1IxN3VHaVczWXNFRmR1M2JWcmJmZTZyRytSWXNXZXVTUlI3Umt5UkpKMGozMzNDTmpqRFp0MnFTTkd6ZHEvdno1UHNWWmtVSkNRbngrNzByYnYrTDR1dDgzM0hDRDdyampEdjMxcjM5VlVGQ1FicnJwSm0zYnRrM2J0bTF6dDFYUzN3RUFBS2dZRklrQUFFQ0ZDUW9LMHRLbFMvWFdXMjlwK2ZMbG1qOS92dXJWcTZkZi9lcFhtakJoZ3FLam83Mitic3lZTVZxNmRLbjI3ZHVua0pBUXZmRENDKzVpVXRPbVRiVnUzVG90WHJ4WUFRRUI2dGl4by83NjE3KzZoNDVObmp4WnJWdTMxcnZ2dnF1WFgzNVpqUnMzMW05Kzh4dU5HalhLNTdoZHQzNi82YWFiUE9id3VlV1dXL1Q3My85ZWI3MzFsaElURTNYMzNYZnJpU2VlMEl3Wk16eGUzN0ZqUncwY09GRHg4ZkZhdFdxVk5tellVS1NQMy8vKzk3cnV1dXUwWXNVS0xWMjZWUFhxMWRPdHQ5NnF2LzN0YjE1dksxOFZmSDN2Zk5tLzR2aTYzM1Btek5GTEw3MmthZE9tS1RBd1VMMTY5ZExUVHordEtWT21TQ3I5N3dBQUFGeSs0Z2VJQXdDQWFzbG1zeG5wMHZ3K0FLcW55TWhJNWVYbDZmang0NDBPSHo3OHM3L2pBUURBRjh4SkJBQUFBQUFBQUlwRUFBQUFBQUFBb0VnRUFBQUFBQUFBVVNRQ0FBQUFBQUNBS0JJQkFBQUFBQUJBRklrQUFBQUFBQUFnaWtRQUFBQUFBQUNRVk0vZkFRQUFnUEo1OHNrbi9SMENnR0xrNWVYNU93UUFBTXFNSWhFQUFEWFBhVWxYMmUxMmY4Y0JvQVRHbUF1SER4Kys2Tzg0QUFEd0ZVVWlBQUJxbUlzWEwwYlVyMS8vSm4vSGdRcVZLRW1XWmYzVEdQT2h2NE5CeFhBNm5VY2s1ZnM3RGdBQWZHWDVPd0FBQUlDNnptYXpHVWt5eGp5Zm5wNCt5OS94QUFDQXVvbUpxd0VBQUFBQUFFQ1JDQUFBQUFBQUFCU0pBQUFBQUFBQUlJcEVBQUFBQUFBQUVFVWlBQUFBQUFBQWlDSVJBQUFBQUFBQVJKRUlBQUFBQUFBQW9rZ0VBQUFBQUFBQVVTUUNBQUFBQUFDQUtCSUJBQUFBQUFCQUZJa0FBQUFBQUFBZ2lrUUFBQUFBQUFBUVJTSUFBQUFBQUFDSUloRUFBQUFBQUFCRWtRZ0FBQUFBQUFDUzZ2azdBS0E0dDkxMlc1UmxXWjM4SFFlQU91ZFhrcTcxZHhBQUFBQkFWYlA4SFFCUW5MQ3dzUE9XWlRYMGR4d0E2aFpqakN5TC96MENxSFhPT3h5T09aWmxaZnM3RUFDMWcyVloyZW5wNlc5TE12Nk9CUldIbzJCVVd6YWJ6WlZzL3NldmdRQ29hNTc3NWIvcGZvMENkVTJZdndNQUFLQ3NIQTdIZlR0Mzd0em83emhRY1JodWhtclBicmYvd2Q4eEFLZzdiRGJiYzVKa3Q5dHQvbzRGZFlmTlpoc3M2VzUveDRGYXE3c2ttekZtcTJWWmRuOEhBNkJXR0NMcFdzdXl6dmc3RUZRc2lrUUFBQUIrWnJmYlYwcGE2ZTg0VUR1RmhZWE50eXpMSnVsanU5Mit3Ti94QUtqNXdzTEM3cklzNjFveDFLelc0ZTVtQUFBQUFBQUFvRWdFQUFBQUFBQUFKcTVHTlJJV0Z2YVFaVmx4QlJaRi8vTGZOUVdXSmRydDlqZXFMaW9BdFoyUHVTZkpicmN6aVQ2QUdxRkRodzZ0R3pac3VNWDY1VmFOVHFlenBXVlpWMHY2MGJLc0hFa3l4bHl3MisxaGtoeitqQlZBemRDcFU2Y2JBd0lDQnJxZVc1WTExcktzR3lXOTRuUTZ2NWVrZ0lDQW8zYTcvWDIvQllrS3daeEVxRGFNTVljc3k0cjJzaXE2d0RhdlZHRklBT29BWDNLUHBOZXJLaDRBdUZ4Nzl1dzVHaFlXOXJPazJ5WHBsMXFSSkxVMHhyVDg1ZkZIb2tBRXdFZjE2OWMvNzNRNkYxaVdWWGcwMHRpQWdFdUxqREVMSlZFa3F1RVlib1pxSXlNajQwdGp6SkhpMWh0amZreFBUOTljbFRFQnFQMTh5RDNaZHJ0OVhWWEdCQUNYeXhpenRwVDFIMVZWTEFCcXZyUzB0Q3pMc3JhWHRJM1Q2WHlucXVKQjVhRkloT3JFV0piMWJyRXJqZGtveVZtRjhRQ29HMHJNUFpabGJSVzVCMEFORXhnWStMWXhwcmk3RHVVN0hJNkVLZzBJUUkxbmpDbjJlRW5Tb1owN2Q2WldXVENvTkJTSlVLMDRuYzZQUzFpOXZNb0NBVkNubEpSN2pESDhLZ2FneGtsTFM5dHJXZFllYit1TU1XdDM3ZHAxdHFwakFsQ3pCUVFFckZNeHQ3dzN4bkRWZFMxQmtRalZTa1pHeHIrTk1UOFdYbTZNeWNuSXlOam9qNWdBMUg3RjVSNUpwNis2NnFyVlZSNFFBRlFBeTdLS0czTEdVRE1BWlphV2xuYklHUE5GTWF2ZnE5SmdVR2tvRXFHNmNjaExnckVzNnhOSitWVWZEb0E2d212dU1jWnMzN0psQzdrSFFJMTA4ZUpGYjBQT0xwNCtmWnFoWmdES3k5c1YxbG5wNmVsYnF6d1NWQXFLUktoMm5FNW5rVi90alRFci9CRUxnTHJEVys2eExJdGZ4UURVV0x0MjdkcHRXZGJlUW9zM2ZmZmRkNmY5RWhDQUdzK3lMRy9EeXRaWGVTQ29OQlNKVU8zczNMbnpjMk5NVG9GRlArWGw1U1g2TFNBQWRVTGgzR09NT1p1Ym0vdUJQMk1DZ010VmVKNFFZOHhLZjhVQ29PYXoyKzM3SmUwc3VNenBkREozYkMxQ2tRalYwVVZKQmE4YytuVFBuajE1L2dvR1FKMVJPUGZzMkw5Ly93Vi9CUU1BRmNFWTg3YitkNkxaaTNsNWVjeXpCdUN5RkxyVi9ZOFpHUmxKZmdzR0ZZNGlFYXFsZ0lBQTk2OWNUcWZ6UTMvR0FxRHVLSmg3R09ZS29EYkl5TWpJTU1ZY2tDUmp6Slk5ZS9aayt6c21BRFZiUUVEQUd0ZGpZOHdua3B4K0RBY1ZqQ0lScXFYVHAwLy9TOUpQa3M0ZFAzNmNYN3dBVkltQ3VjZnBkRElmRVlEYTRsMUpNc1l3aEJiQVpiUGI3ZDlJK2tHU25FNG44eEhWTWhTSlVDMzlNc1RqSTBtZi9mZS8vejNuNzNnQTFBMEZjOCt1WGJ2Tytqc2VBS2dJbG1WOUpDbmZzaXgrZUFOUVVWNDN4dVRzM0xtVCtZaHFHWXBFcUxaK0dXYkdVRE1BVllyY0E2QzJzZHZ0dXlRdFRVOVAvOUhmc1FDb0hZd3hheXpMK2tSU3ZyOWpRY1d5L0IxQVRSY1dGdmF4WlZrRC9SMUhiV1RNcFRrV0xZcy8wMHFTbForZmYvdXVYYnVPK3pzUWxCMjVwL0tRZXlvZHVRZGVrZGRRZzVIWHFqR2J6WllrcWFlLzQ2aU5qREVjTDFVU1kweHFlbnA2WjMvMHpaVkVsNG1EbWNwaldSWkpwM0pkRXhnWU9OVGZRYUI4eUQyVmg5eFQ2Y2c5OElxOGhocU12RmE5VVNDcUpCd3ZWUjdMc3U3eVY5LzEvTlZ4YlpPV2x1YnZFQUNmalI0OVdxbXBxWkwwamI5andlVWg5NkFtSWZmQUYrUTExQ1RrdFpxRDNJS2FJanc4M0svOWN5VVJBQUFBQUFBQUtCSUJBQUFBQUFDQUloRUFBQUFBQUFCRWtRZ0FBQUFBQUFDaVNBUUFBQUFBQUFCUkpLcDF2dnJxSzRXSGgzdjhHekpraUk0ZE82WkJnd2JKNlhUNjNNYTVjK2RLWEorWGwxZlI0WmRaV2Zhck9yVU4xRFQremkzVjlmdFkyWEZWMS8wR0FBQkE3VlRQM3dHZ2NtemJ0azJOR2pYeVdMWjY5V28vUlZONVFrSkNQUGJyMEtGREdqdDJyTjUvLzMwMWFOQ2dRdHNHNEwvY1VoMitqOTd5UzBYR1ZkbnRBd0FBQUtYaFNpTFVLcWRQbjlhaFE0ZjhIUWFBV3FpeTh3djVDd0FBQVA1R2thaU9LRHpNSXk4dlQzUG16RkZVVkpTNmRldW1GMTU0UVdmT25QSDYydHpjWEkwZlAxNWR1blJSZEhTMFVsSlNTdTBuTVRGUmZmcjBVZCsrZlpXYW1xcDMzbmxIVVZGUjZ0Mjd0N1p1M2VyZS91TEZpMXE4ZUxHaW82UFZ1WE5uOWUvZlgwdVdMSEVQclhDMWw1S1NvaEVqUmlnaUlrSkRoZ3pSTjk5ODQzVy80dUxpSkVtUmtaRUtEdzh2Y3o4SkNRbnEyYk9uNXMyYjU5RjJhWEZJMHFsVHB6UnUzRGhGUmtacXdJQUJXcnAwYWJVWmxnZFVscXJPTGI1OEg1OTk5bGxOblRyVjQvVlBQLzIwNXM2ZDYxT015NWN2VjU4K2ZSUVpHYWw1OCthNWwzdkxMNFgzdjdROGtKcWFxaEVqUnFoejU4NGFNR0NBa3BPVHk5VCs1ZVpNQUFBQW9DUVVpZXFvR1RObWFPL2V2VnErZkxuV3JGbWpuSndjelo4LzMrdTJVNlpNMGVuVHA1V1FrS0Q0K0hpUGs1cmk3TisvWDZ0WHIxWkVSSVFtVFpxa2d3Y1BhdTNhdGVyUm80Y1dMRmpnM203bXpKbmFzbVdMRml4WW9PM2J0MnZXckZsYXRXcVZYbi85ZFkvMlZxNWNxWVVMRjJyVHBrMXEzYnExcGsrZjdyWGYrUGg0U1ZKeWNyTFMwdExLM0U5S1Nvb1NFeE0xYXRRb3IrMlhGTWVVS1ZQMDAwOC9LVEV4VVV1WEx0VzJiZHRLZlorQTJxYXljMHRCeFgwZkJ3NGNxQzFidHVqaXhZdVNwSk1uVCtxTEw3N1E0TUdEUzQzeDhPSERtanQzcm1iTW1LR2twQ1QxNjlmUDNWOXgrYVh3UHBXVUI4NmVQYXZKa3lkcjI3WnQ2dEdqaDE1NjZhVXl0Vi9ST1JNQUFBQW9pQ0pSTFhYMzNYZTdKNWN0K0V1NEpPWGs1R2pkdW5XYU9IR2lRa0pDMUt4Wk00MGNPVkpKU1VsRjJzbk96dGJXclZ2MTNIUFBLVGc0V01IQndYcmlpU2RLN1gvbzBLRnExS2lSK3ZmdnIrenNiTVhGeGFsUm8wYnEyN2V2ZnZqaEJ6a2NEcDA2ZFVwcjFxelJwRW1UZFBQTk42dGV2WHJxMUttVFJvMGFwWlVyVjNxMDkreXp6eW80T0ZoQlFVRWFObXlZTWpNemZaN0l0U3o5eE1iR3FuSGp4bXJTcEluWHRvcUxJeWNuUjU5Ly9ybkdqaDJyNE9CZ3RXelpVazgrK2FSUDhRRTFpYjl6UzBIRmZSOTc5T2doU2U2aTA4YU5HOVd4WTBlMWI5KysxQmpyMTY4dnk3SjA5T2hSTldyVVNCMDZkUEE1SGwveVFGUlVsRUpEUTNYZ3dBRTFhZEpFUjQ0Y1VYNSt2ay90VjFYT0JBQUFRTjNGeE5XMVZPSEpaYi82Nml2MzQ2TkhqOG9ZbytIRGh4ZDVuZXVYZDVkang0NUprdHEyYmV0ZVZsd0JwYUJtelpwSmtqdUc0T0JnU1ZMRGhnMGxTUTZIUTFsWldUTEdLRFEwMU9PMWJkdTJWWFoydHNjSlRZc1dMZHlQbXpadEttT016eWRXWmVubit1dXZMN0d0NHVJNGV2U29KS2xkdTNZZTY0SGF4dCs1cGFEaXZvOE5HalJRMzc1OXRXblRKblh2M2wzcjE2L1gwS0ZEZllveEpDUkUwNmRQMXl1dnZLSzMzMzVienovL3ZNTEN3bnlLeDVjOHNHalJJaVVrSktoVHAwN3VmT2hyOGFZaWN1YmxUdWdQQUFDQTJvMGlVUjNVdkhselNkTGF0V3ZWdW5YckVyZDFuYlFkUDM3Yy9kaDFjbmU1V3Jac0tVazZlUENnYnIzMVZ2Znl3NGNQS3lRa1JBRUJGWE9oVzFuNnNTeXJYSDFVNXZzRTFCVFZKYmRJbDRhY2pSbzFTcG1abWZyaGh4L1V1M2R2bjJQczE2K2ZldlhxcFlVTEYrcFBmL3FUUHZua0U1LzZMRzJmRGg4K3JQajRlSDN3d1FjS0RRMVZjbkt5Tm03YzZQTStWVlhPQkFBQVFOM0ZFV1VkRkJJU0lwdk5wbm56NXVuWXNXTnlPQnpLek14VWFtcHFrVzNidEdtajBOQlFMVnEwU0xtNXVUcHk1SWlXTFZ0V0lYRUVCd2ZyM252djFjeVpNN1Z2M3o0NUhBN3QzcjFicjczMm1tSmpZOHZWWmxCUWtDUXBJeU5EdWJtNWxkWlBZVzNhdEZINzl1MHI1WDBDYW9ycWtsc2txVU9IRG1yZHVyWG16cDJyZnYzNnVhL2FLUzNHckt3c1pXUmt5TElzdFduVFJubDVlVExHU1BLZVh3cnZVMGw1d0hYMVkxWldsbkp6Yy9YZWUrOTV2TDYwOXFzaWx3RjFrV3ZDOTRML2hnd1pvbVBIam1uUW9FRStYZTFYZUpMNTR0YVhkRE9MVFpzMjZZRUhIdEJkZDkybElVT0dGRHMzV1ZuN0x1dDJBSUM2alNKUkhUVjc5bXdGQkFRb0ppWkdYYnQyMWRTcFU5MG5Rb1hObWpWTEowNmNVTy9ldlRWaHdnVDM1SzhWWWRxMGFRb1BEOWN6enp5anlNaEl2ZmppaTRxTGk5T3dZY1BLMVY2N2R1MDBlUEJnalIwN1ZnODk5RkNsOWVQTjdObXpkZkxrU2ZYcDAwY1RKMDdVZ3c4K0tFbXFWNDhMOWxCM1ZKZmNJbDI2bXNodXR4ZHB0NlFZSFE2SHBrMmJwcTVkdTJyNTh1V2FNV09HK3dyRDR2Skw0YmFMeXdNMzNIQ0RoZzBicHZIanh5czJObFpkdW5UeGVLMHY3VmRGTGdQcXFtM2J0aWt0TFUxcGFXbGFzV0tGUWtKQ3RIcjE2aXE1U3Uva3laT2FQSG15SG4zMFVXM2R1bFhkdW5YVGhBa1RLcjNmcW5EbzBDRTkrT0NEM08wVkFGQTMyR3cyWTdQWkRGQllRa0tDNmRldm43L0Q4R3JVcUZIR1pyT1pzTEN3WHY3K0RxRjh5RDAxUTNYT0EvNUE3a0ZKL0pYWGR1M2FaV3cybXpsNzlteWx0ZUZhZitIQ0JhL3I5Ky9mYjJ3Mm16bDU4cVF4eHBqUFB2dk1kTy9lM1RpZFR2UHR0OSthOGVQSFgzYjhGYkdmNVZIYXZ0ZDA1TFhxajJNbTFEU3V2MWwvZldlNGtnaW9JSnMzYjlhUkkwZmNRMERlZU9NTlBmREFBLzRPQzBBVklnOEF0VWZoNFZsNWVYbWFNMmVPb3FLaTFLMWJONzN3d2dzNmMrYU0xOWZtNXVacS9Qang2dEtsaTZLam81V1NrbEppWDZHaG9Rb0xDOVBjdVhPMWFkTW16WjgvWCtQR2paTmxXVHA3OXF3Kysrd3pueWU1VDAxTjFZZ1JJOVM1YzJjTkdEREFmYWRIbC9UMGRNWEV4Q2d5TWxKanhvelJxVk9uM09zdVhyeW94WXNYS3pvNldwMDdkMWIvL3YyMVpNa1NkOSt1OXlRaElVRTllL1owMytXeXBEN2o0dUlrU1pHUmtRb1BENytzdnJLenN4VVJFYUh0MjdlNzJ6bC8vcnk2ZCs5ZVpEOEJBT1hET0JpZ2dodzhlRkJ6NXN4UlRrNk9nb09ERlIwZFhlWmJlZ09vMmNnRFFPMDFZOFlNSFQ1OFdNdVhMMWZEaGczMS9QUFBhLzc4K1pveVpVcVJiYWRNbWFLelo4OHFJU0ZCa2tvZE9tYU0wWjEzM3FuNCtIaDkrdW1uZXVpaGh4UWRIUzFKK3ZISEgzWGRkZGY1UE96dDdObXptang1c202NjZTWXRXclJJTDczMGtqc09TVXBJU05BYmI3eWgvUHg4UGZmY2M1bzdkNjVtenB3cFNabzVjNmErL3ZwckxWaXdRS0dob2ZyNjY2ODFjZUpFNWVmbmEvVG8wZTQyVWxKU2xKaVk2QjZxVzFLZjhmSHhpb3VMVTNKeXNzY2RGc3ZUVjVNbVRSUVZGYVYxNjlhcGE5ZXVrcVNrcENRMWE5Wk1FUkVSUHIwL0FJQ1NjU1VSVUVFZWUrd3hiZGl3UVNrcEtWcTdkcTFHang2dHdNQkFmNGNGb0FxUkI0Q2E2KzY3NzNaUFhPMjZRc1lsSnlkSDY5YXQwOFNKRXhVU0VxSm16WnBwNU1pUlNrcEtLdEpPZG5hMnRtN2RxdWVlZTA3QndjRUtEZzR1dFZnOFpjb1VmZm5sbDFxelpvMVdybHlwNzc3N1RuLzR3eDkwOGVKRnBhYW1xbnYzN2o3dlIxUlVsRUpEUTNYZ3dBRTFhZEpFUjQ0Y2NVK2NMMG1qUjQ5VzgrYk4xYXBWSy9jY1NKSjA2dFFwclZtelJwTW1UZExOTjkrc2V2WHFxVk9uVGhvMWFwUldybHpwMFVkc2JLd2FOMjdzdnBOamFYMFdkamw5eGNURWFNdVdMZTRydkJJVEV6VjQ4T0J5MzZFV0FPQ0pLNGtBQUFCUTUyM2J0azJOR2pWeVAvL3FxNi9jajQ4ZVBTcGpqSVlQSDE3a2RSY3ZYdlI0ZnV6WU1VbFMyN1p0M2N0Y0JRNXZzckt5dEc3ZE9xMVlzVUl0V3JSUWl4WXR0SGp4WW8wWk0wWlRwMDdWamgwNzlPNjc3L3E4SDRzV0xWSkNRb0k2ZGVya3ZyTmp3YUZxclZxMThuaDg3dHc1T1oxT1pXVmx5UmlqME5CUWovYmF0bTJyN094c2p6YXV2Lzc2TXZYcGJaL0wyMWQ0ZUxpdXVlWWFiZDY4V2VIaDRkcTVjNmRlZXVtbEV0OFRBSUR2S0JJQkFBQUFKV2pldkxra2FlM2F0V3JkdW5XSjI3b0tRc2VQSDNjL2RoV092UG5wcDU4a1NVMmJOblV2cTFldm52N2YvL3QvaW82TzFzaVJJM1hOTmRmNEZPZmh3NGNWSHgrdkR6NzRRS0dob1VwT1R0YkdqUnM5dGpsejVveTdHSGJ3NEVHRmhJUW9JQ0JBTFZ1MmRDKzc5ZFpiUGRwMGJlTlM4S29kWC9vc3JMeDl1Y1RFeEdqdDJyWEt5c3BTejU0OWRmWFZWNWY2M2dBQWZNTndzMnBzOCtiTmlvMk45ZmlGYXR1MmJRb1BEeS95aTFMQnlSVUxUN1JZMlk0ZE82WkJnd2I1UEtGaWRlVjYzNHE3UmV1eFk4ZjA1ei8vV2IxNjlkS2RkOTZwZSs2NVI2Kzk5bHFseE9DUHp4RW96SldEMHRQVDNVTXc3cmpqRHZYcTFVdlRwazF6bjlpVTFlWG1qS3I4YnBTV0YveXA0UHRRVy9Jd1VGMkZoSVRJWnJOcDNyeDVPbmJzbUJ3T2h6SXpNNVdhbWxwazJ6WnQyaWcwTkZTTEZpMVNibTZ1amh3NW9tWExsaFhiZHZ2MjdYWHR0ZGZxTDMvNWk3Nzk5bHNkTzNaTVc3ZHUxYmh4NC9UclgvOWFDUWtKMnJGamg0NGVQYXJjM053UzQzUU44Y3JLeWxKdWJxN2VlKys5SXR1OCt1cXJPbnYyckE0ZVBLaWxTNWRxNE1DQmtxVGc0R0RkZSsrOW1qbHpwdmJ0MitlZWdQKzExNU8za0QwQUFDQUFTVVJCVkY1VGJHeHN1ZnNNQ2dxU0pHVmtaTGpqTDI5Zkx2ZmZmNzkyNzk2dGp6LytXQTg5OUZDcDJ3TVZ4ZlgvM2pGanhoUzdyam9jTTFURWNVRjVqcmNxNjNqa2NvLzlPRTRxRzRwRTFkU3BVNmMwWThZTVRabzBTZlhyMTNjdlQweE0xUFhYWDYvRXhFUS9SdWNwSkNSRXExZXY5bmxDeFpvb1B6OWZUejc1cEpvM2I2NzMzMzlmeWNuSmlvK1BWOGVPSGYwZEdsQXBDdWFnZXZVdVhYUzZiZHMycGFhbWFzbVNKZnJ1dSsrOFR0YnFpOEk1NDlDaFEzcnd3UWVyeFVGVlRWVVg4akRnYjdObnoxWkFRSUJpWW1MVXRXdFhUWjA2MVQxeGMyR3paczNTaVJNbjFMdDNiMDJZTUVHREJ3OHV0dDNBd0VBdFhyeFlsbVhwaVNlZTBLQkJnL1RhYTY5cDBLQkIrdWMvLzZsUm8wWnB5cFFwaW9tSjBYZmZmVmRpakRmY2NJT0dEUnVtOGVQSEt6WTJWbDI2ZENteVRjZU9IZlhBQXcvb2tVY2VVZGV1WFQzbVM1bzJiWnJDdzhQMXpEUFBLREl5VWkrKytLTGk0dUkwYk5pd2N2ZlpybDA3RFI0OFdHUEhqdlVvNkpTbkw1ZW1UWnNxS2lwS1YxNTVwV3cyVzZuYkF4VXRQVDFkYTlhczhYY1l4ZkxYY1VGMU9CN3hkbHhaSGVLcVNSaHVWazI5ODg0N3V2WFdXL1hyWC8vYXZTdzNOMWRidDI3Vnl5Ky9yREZqeHVqYmI3LzFXSS9LYytEQUFSMDVja1NQUHZxbys1THpHMis4VVRmZWVLT2ZJd01xUjhFY1ZIQmVqb0NBQU4xNDQ0MTY2cW1uTkhic1dEbWR6c3YrSCs3cDA2ZDE2TkNoeXcwWkFNcWxZOGVPU2t0TEszVjU4K2JOTldmT0hKL2FhTisrdmQ1NjZ5MlBiUVlOR2xSc0RHM2F0TkhMTDcvc2RkMUREejFVNHRVeWhmc2VQMzY4eG84ZjczN3VLcm9VM083aGh4LzIydFlWVjF5aFAvN3hqL3JqSC8vb1UxK2w5ZWt5YWRJa1RabzBxVUw2Y3NuTXpPUXFJdmpOWTQ4OXB2bno1NnRMbHk3dWN3TlVEeHhYWGo1S2FkWFV4bzBiMWJ0M2I0OWw2OWV2MTQwMzNxakl5RWpkZWVlZDVicWF5SFdwWGtKQ2ducjI3T20rZTBkZVhwN216Sm1qcUtnb2RldldUUys4OElMT25EbmpmdDJwVTZjMGJ0dzRSVVpHYXNDQUFWcTZkS243Y3NyQ2wvOWR2SGhSaXhjdlZuUjB0RHAzN3F6Ky9mdHJ5WklsN3N2N1hOdW5wS1JveElnUmlvaUkwSkFoUS9UTk45KzQrMXUrZkxuNjlPbWp5TWpJSW5jWUtTZzFOVlVqUm94UTU4NmROV0RBQUNVbkovdmNSMjV1cnNhUEg2OHVYYm9vT2pwYUtTa3B4Zlp6elRYWDZJb3JydERDaFF1OVh1Ym82aTh4TVZGOSt2UlIzNzU5bFpxYXFuZmVlVWRSVVZIcTNidTMrKzRoSmNVTlZCZmVjbEJCRnk1YzBKVlhYdWt1RUpYMlhTeVljd3JuakxpNE9FbFNaR1Nrd3NQRDNYMlU5M3RTVlhsQktqNVhsUmFETDduQ3RlMzI3ZHNWRXhPanlNaElqUmt6UnFkT25Tb1NoN2VocWlYdFowazVIUUNxczlPblQydkZpaFU2ZWZLa2U2Z2NVTldHRGgycUcyKzhVYk5temZLNjN0dndxSUxEMGNwNjdsRFN1Wm92eDFwT3AxUHg4ZkVhT0hDZysvek1kVnhRM3VNdGI4ZEEzbzVIeW5MTVU5ejdWVmhKTVhzN3J2VG4rV3BOUkpHb0dzck96dGFSSTBmMG05Lzh4bU41WW1LaTdyLy9ma21YeG1KdjJMQ2h4TnVMbGlRbEpVV0ppWWthTldxVUpHbkdqQm5hdTNldmxpOWZyalZyMWlnbkowZno1ODkzYno5bHloVDk5Tk5QU2t4TTFOS2xTN1Z0MjdaaTI1NDVjNmEyYk5taUJRc1dhUHYyN1pvMWE1WldyVnFsMTE5LzNXTzdsU3RYYXVIQ2hkcTBhWk5hdDI2dDZkT25TN28wYWVIY3VYTTFZOFlNSlNVbHFWKy9mc1gyZGZic1dVMmVQRm5idG0xVGp4NDlpdHpkb3JnK1hQdDArdlJwSlNRa0tENCt2c1NFR0JRVXBObXpaMnZyMXEwYU9IQ2dsaTVkNnJWWXRILy9mcTFldlZvUkVSR2FOR21TRGg0OHFMVnIxNnBIang1YXNHQ0J6M0VEL2xSY0RwSXVIV1I4L2ZYWFdyeDRzWVlPSGVwZVh0cmZkT0djVTFCOGZMd2tLVGs1MmVOWDQvSitUNm9xTDVTVXEwcUx3ZGRjSVVrSkNRbDY0NDAzOVBISEgrdkVpUk9hTzNldVQrOURhZnZwYTA0SGdPcmt2dnZ1MDN2dnZhY0ZDeFo0M0kwT3FFcVdaV25LbENuYXRtMmJrcEtTeXQyT3I4Y0RwWjJyU1NVZmE3Mzg4c3RhdVhLbHBrK2ZydTNidCt2VlYxOVZzMmJOSkpYdmVLc3M1MnRsT2VieFZVa3hGM2RjV1ZCVm5xL1dSQlNKcXFIang0OUwrdDg3UDBpWGhqdDkrKzIzdXUrKyt5UkpQWHYyMVBuejUvWDU1NStYcTQvWTJGZzFidHhZVFpvMFVVNU9qdGF0VzZlSkV5Y3FKQ1JFelpvMTA4aVJJOTBKTHljblI1OS8vcm5HamgycjRPQmd0V3paVWs4KythVFhkaytkT3FVMWE5Wm8wcVJKdXZubW0xV3ZYajExNnRSSm8wYU4wc3FWS3oyMmZmYlpaeFVjSEt5Z29DQU5HelpNbVptWmNqcWRxbCsvdml6TDB0R2pSOVdvVVNOMTZOQ2gyUDJJaW9wU2FHaW9EaHc0b0NaTm11aklrU01laGJQaStzak96dGJXclZ2MTNIUFBLVGc0V01IQndSNWo4cjNwMXEyYlB2NzRZOFhFeEdqWnNtV0tpWWxSWm1hbXh6WkRodzVWbzBhTjFMOS9mMlZuWnlzdUxrNk5HalZTMzc1OTljTVBQOGpoY1BnVU4rQlAzbktRSk4xOTk5M3EzTG16SmsrZXJBY2ZmRkNqUjQ5MnJ5dnRiN3BnenZGVmViOG5WWlVYU3NwVnBjWGdhNjZRcE5HalI2dDU4K1pxMWFxVjR1TGlQSDVaTEVseCsxbVduQTRBMVUxeWNySldyVnJGdkpEd3UzYnQydW5wcDUvV3JGbXpTcDFVdmppK0hBK1VkcTdtVXR5eDFrOC8vYVQzMzM5Zkw3NzRvbTY3N1RiVnExZFBvYUdoN3JzbWx1ZDRxeXpuYTJVNTV2SFY1WnhMVmZYNWFrM0VuRVRWa0dzU3hJSzMvRXhJU0pBeHhtUHM5WVVMRjVTWW1LZ2VQWHFVdVkvcnI3L2UvZmpvMGFNeXhtajQ4T0ZGdHJ0NDhhS09IajBxNlZJaWRDbDRtOWFDc3JLeVpJeFJhR2lveC9LMmJkc3FPenZiWTBiNUZpMWFlTFJuakZGK2ZyNUNRa0kwZmZwMHZmTEtLM3I3N2JmMS9QUFBLeXdzekd0L2l4WXRVa0pDZ2pwMTZxU0dEUnRLa2s5OXVHNUYyN1p0Vy9kNlgwNWVtelp0cWxHalJtbkVpQkdhT0hHaVhuamhCWDM0NFlmdTlhNkt2T3VYcmVEZ1lFbHl4K1p3T0JRWUdGaHEzSUEvZWN0QjBxV0pxNHY3MWJhMHYrbUNPY2RYNWYyZVZGVmVLQ2xYbFJhREw3bkNwVldyVnU3SExWdTIxTGx6NTN4Nkg0cmJ6N0xrZEFBQVVMemYvdmEzU2twSzByeDU4NHFkNjZza3Zod1BsSGF1NWxMY3NkYVJJMGZrY0RpS25jdTJQTWRiWlRsZks4c3hqNjh1NTF5cXFzOVhheUtLUk5XUTY0dHo4dVJKTlczYVZBNkhRK3ZYcjllNGNlTjB6ejMzdUxmYnRXdVhwa3lab3B5Y25ETDNVZkRrenpYWjJ0cTFhOVc2ZGVzaTI3cE9rbzRmUCs1KzdEcVpLc3gxNWNIQmd3ZDE2NjIzdXBjZlBueFlJU0VoUGs5dzI2OWZQL1hxMVVzTEZ5N1VuLzcwSjMzeXlTZEZ0amw4K0xEaTQrUDF3UWNmS0RRMFZNbkp5ZHE0Y2FOUDdaZGxuN3dKQ2dyU1k0ODlwdEdqUjVlNXVITTVjUU5Wb1hBT0tvMHZmOU9GQzA0VjBXWkZ2azRxWDE3d2xxc3EranQrNXN3Wjk0SFZ3WU1IMWFwVnE4dWFMUHh5OHg4QUFMZ2tJQ0JBVTZkTzFmRGh3ejJLTkEwYU5KQWtuVDkvM3YzLzhJTHp2WlpGYWVkcUxzVWRhMTE5OWRXU0x0MzFxL0FWTDVkenpPTEwrWnF2eXZKK1hlNXhWbFdlcjlaVUREZXJobHEyYktsV3JWcnA2NisvbGlUdDJMRkRwMCtmVm5SMHRLNjk5bHIzdjk2OWU2dHAwNlphdjM3OVpmVVhFaElpbTgybWVmUG02ZGl4WTNJNEhNck16RlJxYXFxa1MzZmNhTisrdlJZdFdxVGMzRndkT1hKRXk1WXQ4OXBXY0hDdzdyMzNYczJjT1ZQNzl1MlR3K0hRN3QyNzlkcHJyeWsyTnRhbmVMS3lzcFNSa1NITHN0U21UUnZsNWVWNXZjV3M2NUxDckt3czVlYm02cjMzM3ZONW45dTBhYVBRMEZDZjlrbVM5dTNicHlWTGx1alFvVU55T0J3NmVmS2tWcTFhcGJ2dXVxdk1KMnVYRXpkUUZRcm5vTkpjN3Q5MFVGQ1FKQ2tqSThOOXVYWjUyNnpLdkZCY3Jxcm83L2lycjc2cXMyZlA2dURCZzFxNmRLa0dEQmh3V2UyVkphY0RxQjJPSFR1bVFZTUdjZFV5VUFsdXVPRUdQZlhVVSs2NWNGekxHalZxcERWcjFraTZOQUtrOEIwUGZWWGF1Wm92cisvZXZidG16cHlwek14TU9Sd09mZnZ0dHg1RHRNcDZ6T0xyK1pxdnl2SitsUmF6dCtQS2dxcnlmTFdtb2toVVRmWHAwMGVmZnZxcHBFc1RWbmZ1M0xuSUwvcUJnWUhxMWF0WHVlNXlWdGpzMmJNVkVCQ2dtSmdZZGUzYVZWT25Udlg0UTU4OWU3Wk9uanlwUG4zNmFPTEVpWHJ3d1FjbFNmWHFGYjBZYmRxMGFRb1BEOWN6enp5anlNaEl2ZmppaTRxTGl5dHlPOVRpT0J3T1RaczJUVjI3ZHRYeTVjczFZOFlNcjVYeEcyNjRRY09HRGRQNDhlTVZHeHVyTGwyNmxHbWZaODJhcFJNblRxaDM3OTZhTUdHQ0JnOGVYT3kyUVVGQlNrdEwwNk9QUHFxSWlBajk5cmUvVmVQR2pjczE0ZlRseGcxVWhZSTVxRFNYK3pmZHJsMDdEUjQ4V0dQSGpuVVBxUzF2bTFXWkY0ckxWUlg5SGUvVXFaTUdEUnFrUng1NVJKR1JrUlV5ZjFCWmNqcUFtaThrSkVTclY2KytyS3NReSt2UW9VTjY4TUVIdVhzaWFyWFkyRmpkZE5OTjd1Y05HemJVekprejllR0hIMnJnd0lGNit1bW5MK3Q0b0xSenRkTE1uRGxUSFR0MjFOTlBQNjF1M2JwcDZ0U3B1bkRoUXJtUFdYdzlYL05WV2Q2djBtTDJkbHhaV0ZXZHI5WlV0V2RQL01SbXN4bEp4YzZjWGw0blQ1N1VRdzg5cEgvODR4OXEzNzU5aGJaZEVSSVRFL1czdi8xTjY5YXQ4M2NvS0lmUm8wY3JOVFZWeHBqZTZlbnB2bFVDVUsxVVZ1NXhxZTQ1cUM3NDZxdXZGQmNYVitKY1VCV2xxbkk2dVFjbHFleThCdjl3NWJMazVHVDNrSkxhaEx4Vy9aRmJVTk9FaDRkTGt1eDJ1MS9xTlZ4SlZFMjFhTkZDa3laTjB2VHAwNnZGWGE4MmI5N3NudlJzOSs3ZGV1T05OL1RBQXcvNE95d0FsYVM2NVNCVUxISTZVUG55OHZJMFo4NGNSVVZGcVZ1M2JucmhoUmZjYzJ4ODhNRUhpb3FLY2crRnlNakkwTjEzMzYwalI0N29xNisrVW5oNHVMWnYzNjZZbUJoRlJrWnF6Smd4T25YcWxFOXR1MTZma0pDZ25qMTdhdDY4ZWU1bDU4NmRjejlPVEV4VW56NTkxTGR2WDZXbXB1cWRkOTVSVkZTVWV2ZnU3WEVYUlYvNlNrbEowWWdSSXhRUkVhRWhRNGJvbTIrK2NiOCtMaTVPa2hRWkdlays4UUVBVkY4VWlhcXgzcjE3S3o0K3ZscGMvbi93NEVFOS92amo2dEtsaXlaTW1LRCsvZnVYZXN0NEFEVmJkY3BCcUZqa2RLRHl6Wmd4UTN2Mzd0WHk1Y3UxWnMwYTVlVGthUDc4K1pLa21KZ1kzWGpqamZyNzMvOHVwOU9wT1hQbTZKbG5udEYxMTEzbmZuMUNRb0xlZU9NTmZmenh4enB4NG9UbXpwM3JVOXN1S1NrcFNreE0xS2hSbzd6R3QzLy9mcTFldlZvUkVSR2FOR21TRGg0OHFMVnIxNnBIang1YXNHQkJtZnBhdVhLbEZpNWNxRTJiTnFsMTY5YWFQbjI2ZTUxcm5wYms1R1N1NUFDQUdvQWlFWHp5MkdPUGFjT0dEVXBKU2RIYXRXczFldlJvQlFZRytqc3NBS2kxT25ic3FMUzB0RW9aYWtaT0J5cFhUazZPMXExYnA0a1RKeW9rSkVUTm1qWFR5SkVqbFpTVUpPblNYWWdtVDU2c1ZhdFc2ZFZYWDFYanhvMDFkT2hRanpaR2p4NnQ1czJicTFXclZvcUxpM05mM1ZOYTJ5NnhzYkZxM0xpeCt5NkdoUTBkT2xTTkdqVlMvLzc5bFoyZHJiaTRPRFZxMUVoOSsvYlZEei84SUlmRDRYTmZ6ejc3cklLRGd4VVVGS1JodzRZcE16T1RTYklCb0liaTUyRUFBQUNnQWgwOWVsVEdHQTBmUHJ6SXVvc1hMNnArL2ZvS0RRM1Z2ZmZlcTMvKzg1OWFzbVJKa1VsUFc3VnE1WDdjc21WTG5UdDNUazZuczlTMlhRcmVqdHViWnMyYVNaSzdFQjBjSEN6cDBnU3kwcVdKV1gzdHEwV0xGdTdIVFpzMmRkL3BzVGJPUVFRQXRSMUZJZ0FBQUtBQ05XL2VYSkswZHUxYXRXN2QydXMyaHc4ZjFyLys5Uy9kZSsrOVdycDBxV3cybThmNk0yZk91QXM0Qnc4ZVZLdFdyUlFRRU9CVDI1SXE1RTQ3dnZZRkFLZzlHRzVXeDQwYk4wNWp4b3p4V0hidTNEbDE3dHhaUzVZczhWaStmUGx5OWVyVnEweTNXNnhvQlNkZXJPZzJTN28xNjhtVEp6Vnc0RUJsWm1aV1dMOEFhajl5QjFBM2hZU0V5R2F6YWQ2OGVUcDI3SmdjRG9jeU16T1ZtcG9xU1hJNm5mcnpuLytzSVVPR2FNcVVLY3JNek5UcTFhczkybmoxMVZkMTl1eFpIVHg0VUV1WEx0V0FBUU44YXJzcTk4TVhRVUZCa2k1Tnp1MmFxQnNBVUgxUkpLcmp1blRwb3ZUMGRJKzdGNldrcE1qcGRDb2xKY1ZqMnkrLy9GS2RPM2N1OFplcFE0Y082Y0VISHl5eDRGSVR0V2pSUWs4OTlaUW1UNTdNR0hzQVBpTjNBSFhYN05tekZSQVFvSmlZR0hYdDJsVlRwMDUxLzlEMjVwdHY2dVRKazNyODhjZlZ1SEZqalIwN1Znc1dMTkN4WThmY3IrL1VxWk1HRFJxa1J4NTVSSkdSa1hyeXlTZDlhcnNxOThNWDdkcTEwK0RCZ3pWMjdGZzk5TkJEbFJJakFLRGlNTnlzanV2YXRhdis4cGUvNkt1dnZsSllXSmdrYWNlT0hicjk5dHUxYTljdS9menp6N3J5eWl0bGpGRmFXcHJHalJ0WFludW5UNS9Xb1VPSHFpTDBLdGV2WHovOTdXOS8wNlpObTNUZmZmZjVPeHdBTlFTNUE2aWJtamR2cmpsejVuaGQ5L2pqait2eHh4OTNQNy8vL3Z0MS8vMzNTNUtPSHo4dVNlcmZ2NzlpWW1MSzNMWnIwdnZpbGhWZVg5cnp5K25MWmRLa1NabzBhWkxYTmdBQTFRdFhFdFZ4clZ1M1ZtaG9xTWRWUThuSnlSbzVjcVFhTkdnZ3U5MHVTY3JNekZSdWJxNGlJaUtVbXBxcUVTTkdxSFBuemhvd1lJQ1NrNVBkcjQyTGk1TWtSVVpHS2p3ODNMMDhMeTlQYytiTVVWUlVsTHAxNjZZWFhuaEJaODZja2ZTL3c3MFNFaExVczJkUHpaczNUOUtsNFcxOSt2UlJaR1NrZTVuTHJsMjdOR0xFQ0VWRVJPamhoeC9XVjE5OTVWTmZrcFNibTZ2eDQ4ZXJTNWN1aW82T0xuTEZWSEg5QmdRRXFHZlBudHE0Y1dPNTNtc0FGY3ZiZDlYYmtOU0NRMHFMeXpmUFB2dXNwazZkNnRIKzAwOC83YjdsZEhGNUpUczdXeEVSRWRxK2ZidjdkZWZQbjFmMzd0M2R1WkhjQVFBQWdKcUNJaEhVcFVzWDk5ank3Ny8vWGlkUG5sVG56cDExMTExM3VRc29YM3p4aGRxM2I2L2c0R0NkUFh0V2t5ZFAxclp0MjlTalJ3Kzk5TkpMN3JiaTQrTWxYU28wRmZ3VmFjYU1HZHE3ZDYrV0wxK3VOV3ZXS0NjblIvUG56L2VJSXlVbFJZbUppUm8xYXBRT0h6NnN1WFBuYXNhTUdVcEtTbEsvZnYwOHRsMnhZb1grNTMvK1I1czJiZEsxMTE2ckdUTm0rTnpYbENsVGRQcjBhU1VrSkNnK1B0Nmp5RlZhdngwNmRQQW9TQUh3ajlLK3E2VXBtRzhrYWVEQWdkcXlaWXY3YmowblQ1N1VGMTk4b2NHREIwc3FQcTgwYjk1Y1VWRlJXcmR1bmJ2dHBLUWtOV3ZXVEJFUkVlNWw1QTRBQUFEVUJCU0pvQzVkdW1qMzd0MDZkKzZjZHV6WW9iQ3dNRjF4eFJXS2lJaHdGNG0rL1BKTFJVWkdTcEtpb3FJVUdocXFBd2NPcUVtVEpqcHk1SWpIbkVhRjVlVGthTjI2ZFpvNGNhSkNRa0xVckZrempSdzVVa2xKU1I3YnhjYkdxbkhqeG1yU3BJbnExNjh2eTdKMDlPaFJOV3JVU0IwNmRQRFlkdXpZc1dyVnFwV0Nnb0kwZlBod0hUaHdRRTZuczlTK3NyT3p0WFhyVmozMzNITUtEZzVXY0hDd25uamlDWGU3cGZYYnNtVkw1ZVRrbExpL0FDcGZhZC9WMGhUTU41TFVvMGNQU1hJWGpUZHUzS2lPSFR1cWZmdjJwZWFWbUpnWWJkbXl4WDMxVW1KaW9nWVBIdXd4Znh1NUE0Q3ZYTU8xWEhjMkF3Q2dLakVuRVJRV0ZxWUdEUm9vTFMxTk8zYnNjQmVESWlNak5XdldMQjAvZmx4MnUxM0RoZzJUSkMxYXRFZ0pDUW5xMUttVEdqWnNLRWtsVHNoNjlPaFJHV00wZlBqd0l1dGN2OXBMMHZYWFgrOStIQklTb3VuVHArdVZWMTdSMjIrL3JlZWZmOTQ5WjVKMDZZVExwWEhqeGpMR0tEOC92OVMrWEJOQ3RtM2IxcjNjZFpMb1M3K3VrejUvM3VFTlFPbmYxZElVekRlUzFLQkJBL1h0MjFlYk5tMVM5KzdkdFg3OWVnMGRPbFJTNlRrc1BEeGMxMXh6alRadjNxenc4SER0M0xuVDR3cExpZHdCQUFDQW1vRWlFZFNnUVFQZGVlZWQrdnp6ejJXMzIvV0hQL3hCMHFXVHFPdXV1MDdMbGkxVGZuNitiRGFiRGg4K3JQajRlSDN3d1FjS0RRMVZjbkp5cWZOc05HL2VYSkswZHUxYXRXN2R1dGp0Q3Q4MXJWKy9mdXJWcTVjV0xseW9QLzNwVC9ya2swOUszWmZTK25JVmhJNGZQKzUrWFBCT0lxWDFlK0xFQ1FVRkJhbCsvZnFseGdLZ2NubjdyalpvMEVEU3BYbUJYTC9DRjV5VHpNWGJYUm9IRGh5b1VhTkdLVE16VXovODhJTjY5KzR0eWJjY0ZoTVRvN1ZyMXlvckswczllL2JVMVZkZjdiR2UzQUVBQUlDYWdPRm1rSFRwTG1lYk5tM1NWVmRkcFp0dXVzbTlQREl5VWdrSkNlNnJqVnhESmJLeXNwU2JtNnYzM252UG81MmdvQ0JKVWtaR2huSnpjeVZkK3NYZlpyTnAzcng1T25ic21Cd09oekl6TTkzeklIbVRsWldsakl3TVdaYWxObTNhS0M4dno2ZGY0RXZycTAyYk5nb05EZFdpUll1VW01dXJJMGVPYU5teVpUNzMrL1hYWDVkNVdBdUFpbGZjZC9XR0cyNVFvMGFOdEdiTkdrblNoUXNYOU5aYmIvblVab2NPSGRTNmRXdk5uVHRYL2ZyMWMxOHA2VXNPdS8vKys3Vjc5MjU5L1BISFhtL3hUTzRBQUFCQVRVQ1JDSkl1elV2a3VudFpRWkdSa1RwNzlxeDdDTm9OTjl5Z1ljT0dhZno0OFlxTmpWV1hMbDA4dG0vWHJwMEdEeDZzc1dQSGVwd296WjQ5V3dFQkFZcUppVkhYcmwwMWRlclVFb3MrRG9kRDA2Wk5VOWV1WGJWOCtYTE5tREhENnkvLzNwVFcxNnhaczNUaXhBbjE3dDFiRXlaTWNFOU1XMXEveGhodDNyeFpmZnIwOFNrT0FKV251TzlxdzRZTk5YUG1USDM0NFljYU9IQ2dubjc2NlNKNXFpUURCdzZVM1c3M3lBdFM2WG1sYWRPbWlvcUswcFZYWGltYnplYnhXbklIQUFBQWFncmZ6cnBSTEp2TlppUjUzTWtMdGRPbVRadjAybXV2NmYzMzM2L3hRMFpHang2dDFOUlVHV042cDZlbmYrcnZlRkIyNUo3cVo5aXdZUm8wYUpCNy9qYVgycFE3TGhlNUJ5VWhyNkVtSXE5VmYrUVcxRFRoNGVHU0pMdmQ3cGQ2RFhNU0FUN0l5Y25SNHNXTDlkSkxMOVg1a3p3QW5rNmZQcTJOR3pmcTVNbVRHamh3b01jNmNnY0FBQUJxRW9wRWdBK3V2dnBxclY2OTJ0OWhBS2lHN3J2dlByVnUzVm9MRml3b2NzdHFjZ2NBQUFCcUVvcEVBQUJjaHVUa1pIK0hBQUFBQUZRSUpxNEdBQUFBQUFBQVJTSUFBQUFBQUFBdzNLekNQUEhFRS80T0FmRFpuajE3L0IwQ0tnaTVCelVKdVFlK0lLK2hKaUd2MVJ5dU8wWUJLQmxGb3N0M1VsS0w5UFIwZjhjQmxKbGxXVG4ramdIbFJ1NUJqVVh1UVRISWE2aXh5R3ZWbHpFbTFiS3N1L3dkQjFCR3UvM1ZNVVdpeStSME91OElDQWo0dGIvanFLVTJTSkl4cHI5bFdVNS9CMVBiNU9mbm45cTFhMWVhditOQStaQjdLdFVHU1hJNEhOTUNBd04zK0R1WTJvYmNnK0tRMXlyVmhsLytPMVhTdi8wWVI2MUVYcXZlMHRQVE8vczdCcUFtc2Z3ZEFGQWNtODFtSk1sdXQ5ZVQ1UEJ6T0FEcUNGZnVjVGdjZzNmdTNMbkszL0VBd09WeTVUVmp6QVBwNmVrSi9vNEhBRkI5TVhFMUFBQUFBQUFBS0JJQkFBQUFBQUNBSWhFQUFBQUFBQUJFa1FnQUFBQUFBQUNpU0FRQUFBQUFBQUJSSkFJQUFBQUFBSUFvRWdFQUFBQUFBRUFVaVFBQUFBQUFBQ0NLUkFBQUFBQUFBSkJVejk4QlZCZTMzWGJiZFpabDNlUHZPRkJVV0ZqWW81WmxPZjBkUncxeXRUR21YNkZsUDF1VzliM3JpZFBwdkpDUmtUR2hpdU5DQ1d3MjJ4QkozVjNQalRGWFc1WVZVbWl6ZEVsN3FqU3dTbWFNc1FVRUJIUXM4UHdLeTdLYUZkcm11R1ZaKzZvd0prbFNRRUJBVDV2TmRsVmw5bVZaVmtkanpHMkYrajl1V1ZhMjY3bkQ0VWpidVhQbm01VVpCd0FBQUNEVjRTS1J6V2FMbHRUTDlkd1k4M3ZMc3JpeXFocXlMT3NmcnNmR0dGbVc1Yzl3YW9UUzNpUExzaEtxS0JUNHlPbDBuZ2tJQ0hqRzlieVl6L0RlcW91bzZyaUtNc1U5bDNTTE1hWjc0WVdWemJLc1p5dTdEeS83V3VTekR3d01mTU5tc3hYZHNIWTVZTGZidC9rN0NBQUFnTHF1emhhSkpKMlROTmIxeE5zSm1kUHAvTnl5ckFOVkdWUWQxOXF5ckw2bGJMUEZHSE93U3FLcDJlNndMS3REQ2VzL3JMSkk0Sk9Nakl3Tk5wdnRuS1JHM3RZYlkvSWx2Vk8xVVZVTlk4eHZMY3Z5K3Y4alk0eXhMT3U3S282bnZWUjZzYlVDK3l1dHI5Lzk4cTlXQ3dzTFcrLzZySTB4T2VucDZYLzJkMHdBQUFCMVRaMHRFdG50OWkwMm0rMG5TVTJMMmVUbmpJeU1leVF4ektucVdEYWI3WlNrSUc4cmpURm4wOVBUN3hXZlNhbHV2LzMycnBabGZlNXRuVEVtTHlBZ1lIbFZ4NFJTT1kweEgxaVc5YWkzbFpabHZXNjMyeXY5eWhaL3NObHNaeVU5WGN6cWxYYTdQYVlxNC9ubCsvT2t0NnQ4S3NrZGtyd1dkWTB4aHlVbFZWVWdWY1N5TE91M2tnSUxMZXhYNFBIL1ZIbFVBQUFBcUx0RklsMDZJWHZic3F6UnhhemZKb29SVmMwWVk5NHA0VFBaS0Q0VG4yUmtaR3dQQ3d2THRpeXJlZUYxbG1WOWtwYVdkdEVmY2FGVUt5VjVMUklaWTFaWGNTeFZ4aGl6eXJJc3IwVWl5N0krcU9wNE1qSXl0a3ZhWGxYOTJXeTJ1eVZ0OWJiT3Nxdy8yKzMyK0txS3BhcUVoWVcxdHl5cmF3bWJyS3l5WUFBQUFPQldwK2ZnTWNhc0ttSGRpcXFNQlplVTlKbElxdktUeFpyTXNxeC9lbHZ1ZERwNUg2dXA5UFQwdGJvMEZMYXduOUxUMHorcjZuaXF5aS83OXBPWFZlZnNkbnV0SHhwcHQ5cy9sM1N5OEhKalRGNTJkblp0dmVydi9STFduZnJsUFFFQUFFQVZxOU5Gb295TWpNM0dtTE5lVnAyLzZxcXJ2SjVnbzNMOThwbWM4YkxxNS9UMDlGcC9zbGlSdkYxNVlvekpPM1hxVkVrblovQXZoekhtazhJTG5VN25lNUljZm9pbnFqZ2t2ZWRsK1NiVjd2MTJNWkxlTHJ6UXNxeWsvL3puUCtmOUVFK2x5OHZMZTExU2NWYzB2cTFMN3drQUFBQ3FXSjB1RXFtWUV4Tmp6T2RidG16SjkwTThrQnlXWlhuN1REWko0ak1wZy9UMDlNOGxuUzY0ekxLc3oycnJTV2R0WVZsV2tXSm9RRUJBWFJoNjQyMGZQNnJ5S1B6RTZYUVdLZW82bmM2U3JxeXMwZmJzMlpNbktjM2JPcWZUV1djK2R3QUFnT3FtcmhlSlpGbFdrWU5SYnlkcHFGSkZUaGI1VE1yRmFZeDVxK0FDWXd4RHphcTVDeGN1ckpEa0x1UVpZODVhbHJYWmp5RlZDY3V5Q2wvWitmTXY3MFdka0pHUnNkVVljNnJBb2p5bjAvbXUzd0txQXQ3eWtUSG1kRVpHaHRmNW1RQUFBRkQ1Nm55UjZNS0ZDeDRuSnNhWUM5bloyUXcxOHlQTHNwTGtPUy9MK2R6Y1hJb2I1V0JaVnNFckVTN201ZVV4MUt5YSsrVUtpMDhMTEhxL0xrdzBucGFXZHJIUVhIQkp2N3dYZFlYVHNpeDNVY2dZODY5ZHUzWjVHdzVkYS96NDQ0OS9NOFo0Zk1iR21OZkZEUW9BQUFEOHBzNFhpZmJzMlpObldWYTg2N2xsV1RzWWp1TmZhV2xwRjUxT1o4Rml4cWY3OSsrLzRMZUFhakM3M2Y0dlNUOUxsMDQ2OSt6WjQyMitKMVEvN2lzY2pURjFhZWpOUjhVOHJoTUtUdHh2V2RiSC9veWxLaHcrZlBoblNSbUZGdGY2L1FZQUFLak82bnlSU1BLODVKM2hPTlZEd2R0ZTg1bGNGb2N4NWtOSmNqcWQ2L3dkREh4aldkWUtZOHdGU1QrZk9YTW15ZC94VkpVelo4NThLdWxuWTh5RmhnMGIxcm1yM3RMVDA3ZjhNbkYvM29VTEY3eE41RjBiRlJ4ZS9GTkdSa2FLM3lKQlRSTEl2ekwva3lRWll3S3FRU3o4OC96SCtSaUFhcVdldndPb0RuNzY2YWQvQndVRm5UUEcxSE00SE12OE1pV2JIZ0FBSUFCSlJFRlVIUStrbkp5Y3o1bzNiLzZ6TVNZZ0lDQ0ErWWd1Z3pIbUxjdXlobG1XOWFhL1k0RnYwdExTenRsc3RzK01NY2ZyMGxWMCsvZnZ2MkN6MlQ2VUZKeWNuUHl6ditQeGcveGZocHpkdEdmUG5teC9CMU1WenAwN3Q3aFJvMFovc1N3clFOTGZWVGZ1Wm9mTFlMUFpmcFFVN084NGFxcUFnSUJWTnB2TjMyR2dBR09Nc1N4cnVOMXVyM00vamdDb25pZ1N5WDFpOHJabFdiZlU5amtnYW9yLy9PYy81NXMzYi82UlpWbkJhV2xwNTBwL0JZb1RHQmk0eFJpek5pTWo0MVRwVzZNYVdXR01PZTd2SUtxYXcrRllFUmdZMk5MZmNmaUwwK244VU5Ldi9CMUhWZm4yMjI5L0Nnc0xzMHU2dytsMHJ2ZDNQS2dSWEFVaUNvcGxZSXdKc0N6TEV1OWJkUk5vV1pibGREcGIrenNRQUhDaFNQUUx5N0tXTzUzT1cvMGRCLzZYdytGNHZ5NmZMRW9LdU8yMjIySUNBd09ma25TbnBLYmxhY1FZSTBteTJXeW12SUg4TXJuc2Y0d3hIMWlXOVVwNmV2cVA1VzJybHF1UXoweTY5TGxabHFYeS91SmIxWjlaZUhoNGZXUE1NNUppSmQwaTZjckxhYzltc3kwdHordU1NVTVKUnlXdGR6cWRjM2J1M0psNU9YR1VRWVY5OXBKa3M5bitXdDdYMXJUdnEyVlo3eHBqYmdrTUROemk3MWhRYzlqdGRvNWhVZU9GaFlVdHNTenJDY3V5bURNU1FMVmgrVHVBQ2xCaEo5S1hmbUFwdjVwMllGNUpLdlJFNlhJK2x4citlUVRZYkxaL1NJcnpkeUNGR1dPT09SeU95RjI3ZG4zdjcxaXFtVHI3bWYxU0lOb3NxVnRsdEY5ZXhwZ3pUcWV6Mzg2ZE96K3Y1SzdxN0dkZkVjTER3Njl5T3AwdnBxZW5qL04zTEtqK1hEOTQyTzMyMm5BTWl6ck9WU1F5eGp5Um5wNytqLy9QM3IzSFJWWG4vd04vblROY0J4Z01SWlJyNmxkTlRibFlyV2xCb0NLaFdKaGEybjB0VGExTjBuSWYyNjlDQlZxa1ZCWlhMTkV2Wmw1TE0wM1MvSXB1WnE2NWdvbVZtMjFtQWdKeFVTNERBalBuOXdjeEt6ZTVEWE5tNXJ5ZWo0ZVBCM051dkQvek9ZUG44NTdQUmU1NGlJZ0F5KzlKWkxRSDgrNG1pSDYvaGgyQUlZSWd2QzVKMG5PalJvMHk2d2Z6SG1EMGhsSjM2c1dTNjhQZjMzOENnR2R1dSswMnZQbm1teGc1Y2lSdXUrMDIyZUtwcWFsQlhsNGUzbnZ2UFJ3NWNzUkRwVks5QnlCY3RvRE1rSkxyVEpLazF3SGNOM0xrU0x6eXlpc1lOR2dRbkp5Y2V1Slh0VXVuMCtIcTFhdll2MzgvMHRMU25GVXFWVG9haG05MXVTZGRleFJhOXozUmErNlZMcDV2eVY4SUVCRVJFWmtWaS80V3h0L2ZQMXlsVWgweTB3ZHpTSkowT0RzN1d6RU5hZGFIOFFRR0JoNFFCQ0V5TVRFUkV5Wk1rRHNjQTBtU01IbnlaQlFXRnVMR2pSdCszMzMzM2E5eXgyUXVsRnhuUVVGQjN3TVl0bmZ2WHZqNCtCajc4bDBpU1JLZWV1b3BmUC85OTZpdnJ4OXo3dHk1SGxzMVM0RjF6NTVUSkJ2MkpDSnJ3cDVFUkdTT0xMb25rU2lLTHdQQW4vLzhad1FIQjhzZERod2NIREJvMENBa0ppWTJQcGhQSERGaWhLOVNHdEtzRCtNUkJHRWNnQzdQUjlOVEJFRkF2Mzc5VUZoWUNEczd1OXNCbVAxN2FTb0tyN01CQU9EdWJqNVRpQW1DZ0pFalIrTDc3NytIU3FVYUI2REhra1JLcTN1Rjlwd2lJaUlpVWdSUjdnQzZ3OXdmekFFMFBwZ3JBdXZEcUZ3QndNM05UZTQ0V2xDcjFRQUFRUkRVTW9kaWJwUmNadzVBUTJMV25EVFdoU0FJUFYwcGlxcjc1bDhJeUprZ0FwcCtJZURoNFFGQkVDYU9HREhDVjlhZ2lJaUlpQ3lVUlNlSm9MQUhjd3ZBK2lBaXNuTDhRb0NJaUlqSWVsbDZrb2lJaUloTWkxOElFQkVSRVZrcEpvbUlpSWlJaUlpSWlNaXlKNjRtSWlJaUl1c1ZFQkR3bkNpS2k1dHZEd29LK3VHbWw1bFpXVmtMVFJnV1VaZU1HREhDemQ3ZS9rVGphMG1TK2dHQUlBZ3Jnb0tDbHZ5K3VUb3JLMnMwQUVtT0dJbUltQ1FpSWlJaUluUDFMWUE3V3RsKzg3YlhUUlFMVWJkODk5MTNwWUdCZ1RjRVFmQUhHdVpTKzEzLzMvOEJ3QjR3UVVSRU11SndNeUlpSWlJeVMyZlBuajBqU2RMbHR2WkxrblF0S3l2clUxUEdSTlFkZ2lBY2FPZVFQU1lKaElpb0RVd1NFUkVSRVpHNTBnTklhMnVuSUFobkFPaE1GdzVSOTlUVjFXMjUxZTRiTjI0dzZVbEVzbUtTaUlpSWlJak1sazZueTJocm4xNnYvMTlUeGtMVVhUazVPUmNBL05ERzdpKysrKzY3U2xQR1EwVFVISk5FUkVSRVJHUzJ6cDA3OTYwa1NZWE50MHVTVkZsWFYvZVJIREVSZFlkZXJ6L1l4dmE5cG82RmlLZzVKb21JaUlpSXlKenBBR3hxdmxFUWhPenZ2dnV1Vm9aNGlMcEZGTVd0emJkSmtxU3ZxYW41Ukk1NGlJaHV4aVFSRVJFUkVabTcvYzAzU0pLMFRZNUFpTG9yS3l2cmpDUkpsMjdlSmdqQ3NRc1hMcFRJRlJNUlVTTW1pWWlJaUlqSXJHVm5aLzlMa3FTeXh0ZVNKRlg5OXR0dm0rV01pYWc3QkVISWFQWjZ0MXl4RUJIZGpFa2lJaUlpSWpKM2RRQStiSHdoQ01LcDNOemNhaG5qSWVxdW5UZjlMTlhYMTNOVk15SXlDMHdTRVJFUkVaSFpreVJwVCtQUGVyMmV2UzdJb21WbFpYMEZvQUFBSkVuNng3ZmZmcHNuYzBoRVJBQ1lKQ0lpSWlJaUMzRHQyclYvQXFpU0pPbEdkWFgxRnJuakllb21TWktrak45LzJDNTNNRVJFalpna0lpSWlJaUt6OThzdnY5UUEyQ29Jd3FsLy8vdmZGWExIUTJRRTJ3RkFyOWRudEhjZ0VaR3AyTWdkQUJFUkVSSDlWMkJnNEZaQkVHYkxIWWM1a2lRSkFCQVVGQ1RKSElwWmtpVHBtK3pzN0xFQWRITEgwb2ozYzlzYTcyY2JHNXNyUVVGQk1rZGpmc3p4ZmlaU0F2WWtJaUlpSWpJamJGQzNUUkFFdVVNd2E0SWczSFBYWFhlTmtqdU9tL0YrYnBzZ0NJWkVFYlZranZjemtSS3dKeEVSRVJHUkdUcHo1b3pjSVpBRmVmREJCMUZVVklUNit2b3l1V05wRGU5bjZneHp2NStKckJsN0VoRVJFUkVSRVJFUkVaTkVSRVJFUkVSRVJFVEVKQkVSRVJFUkVSRVJFWUZKSWlJaUlpSWlJaUlpQXBORVJFUkVaR0o2dlI2eHNiSDQ5dHR2NVE2RmlJaUlpRzdDSkJFUkVSR1psQ0FJcUsrdng0SUZDekJqeGd4czI3WU4xNjlmbHpzc0lpSWlJc1d6a1RzQUlpSWlVaFpCRUJBWEZ3ZXRWb3ZNekV3Y09IQUFhOWV1Uldob0tLS2pvekY2OUdnSWdpQjNtRVJFUkVTS3c1NUVSRVJFSkF1MVdvMHBVNllnTlRVVlc3WnN3WlVyVnpCdjNqeEVSMGRqKy9idHFLK3ZsenRFSWlJaUlrVmhUeUlpSWlJVHFxMnRiWkg4VUt2Vk1rVWpyeHMzYnVENDhlUDQvUFBQOGZYWFgyUFVxRkdJajQ5SFhWMGR0bXpaZ3FOSGoyTDkrdlVRUlg2blJVUkVSR1FLVEJJUkVSR1p3TUdEQjVHU2tvS0Nnb0lXKzg2Y09TTkRSUEtSSkFsdnZmVVdqaDQ5Q2djSEIweWRPaFdMRmkyQ2o0K1A0WmhKa3liaGtVY2VRWFoyTmthUEhpMWp0RVJFUkVUS3dTUVJFUkZSRHlzdkwwZHNiQ3ltVDUrT2lSTW53c0hCUWU2UVpDVkpFa3BMU3hFYkc0dVFrQkRZMkxSOEhMR3pzME40ZURoNjllb2xRNFJFUkVSRXlzUWtFUkVSVVE4ckxTMkZtNXNibGl4WkluY29aa0VVUlN4WXNBQUE4T09QUHpiWnAxS3A0Tzd1RGpjM043ejAwa3R5aEVkRVJFU2tXRXdTRVJFUjlUQWZIeDg0T1RtaHZMd2NHbzFHN25Ca3A5UHA4T1NUVDk3eW1CRWpSbURGaWhYdzgvTXpVVlJFUkVSRXhDUVJFUkZSRHhORkVjSEJ3Wmc3ZHk2aW82UGg0dUxTWkg5a1pLUk1rY2xEcFZKaHhvd1pVS2xVbURObkRod2NIRkJTVW9KMTY5WWhNREFRZDk5OU45TFMwdkRLSzYvZ280OCs0c1RWUkVSRVJDYkNKQkVSRVZFUGt5UUpHUmtaQUlEMDlQUVcrNVdXSkNvdExjV1JJMGR3Nk5BaFF3SklyVlpqMmJKbGlJcUt3dFNwVTdGOCtYSkVSRVRnNHNXTEdEcDBxTXdSRXhFUkVTa0R2NW9qSWlMcVlhSW80dlBQUDIvem45SlVWRlJBcDlPMTJHNXJhNHU2dWpvVUZSVkJwVkxoOXR0dngyKy8vU1pEaE5ZbEp5Y0hvMGVQYnZKdjVzeVpLQ3dzeE1NUFB3eTlYdC9oYTJpMTJsdnVyNjJ0N2ZEdmwwTm55a3p5YXJ4dm5uMzIyVGFQbVQxN2RwdjNYV2QvVDBldWNhdlBBZTl6SXJJVzdFbEVSRVJFSnVYajR3Tm5aMmNrSmlaaTRjS0YwR2cwcUs2dVJtcHFLaVJKUXI5Ky9RQUFSVVZGTFlibVVkY2RQMzRjYXJXNnliYTllL2ZLK3Z0TnpjUER3NlJsdnRtdnYvNktsMTkrR1R0MzdvU2RuWjBzTVZpaWl4Y3Y0b2NmZnNDd1ljT2FiRDl6NWd5dVhMa2lVMVJ0NDMzTys1ekkwakZKUkVSRVpDSVhMbHpBa1NOSFVGWldCZzhQRDBSR1JzTEx5MHZ1c0V4T0ZFVWtKU1ZoNmRLbDJMTm5EelFhRFNvcksrSG82SWo0K0hqWTJkbmg4dVhMY0haMmJ0RXdKTEpVMTY5Zng2Ky8vaXAzR0JabjlPalIyTEZqQjVZdFc5WmsrL2J0MnhFWUdJZ1RKMDdJRkJtMWh2YzVrZVhqY0RNaUlpSVQyTHQzTDU1NjZpbWNPWE1HVlZWVk9IbnlKR2JPbkltdnYvNWE3dEJrTVhUb1VPelpzd2NiTjI3RTBxVkxzV3JWS21Sa1pHRGN1SEVBQUQ4L1AyemR1cFhmUlBlZzVrTm5hbXRyc1hMbFNvU0dodUsrKys3RFgvN3lGMVJXVnJaNmJubDVPVjU5OVZXTUhUc1dVNlpNd2FsVHA3b1V3MGNmZllUUTBGQ1VsNWNEQU02ZVBZdjc3NzhmZVhsNWh2aE9uRGlCNmRPbjQ5NTc3OFdmL3ZRblhMdDJ6WEQrcldKdVBIL2Z2bjBJQ3d2RE8rKzgwNlRNalQvdjM3OGY0ZUhobURScEVyNzU1aHRzM2JvVm9hR2htRGh4SXI3ODhzdE8vYTVUcDA1aDl1elpHRE5tREdiT25Ja2ZmdmpCY1A0enp6d0RBTGozM25zeGV2VG9McjFmU2pSanhneDg4Y1VYS0Nzck0yekx6OC9IaVJNbk1IWHExQ2JIMXRYVllkMjZkWmd5WlFyKzhJYy9JREl5RWhzMmJHZ3k3S3E5ZTdjem40T080bjFPUkphRVNTSWlCZnYrKys5Yi9mZnZmLzhicGFXbGNvZEhaRFZxYTJ1eGF0VXFKQ1VsWWRPbVRYajc3YmV4YWRNbXJGaXhBbkZ4Y1pBa1NlNFFaU0dLSWthTkdvWHc4SENNR3pkTzlpRWFTaGNYRjRjTEZ5NWd4NDRkK095enoxQldWb1ozMzMyMzFXUGZldXN0WEw5K0hmdjI3VU42ZWpwT25qelpwZDg1ZmZwMERCZ3dBR2xwYWREcjlWaTVjaVVXTGx6WXBJZmR2bjM3OFA3NzcrUFRUejlGY1hFeGtwS1NPaFh6cVZPbnNILy9mcnp3d2d1dHh2RFRUejloNzk2OUdETm1ERjUvL1hWY3Zud1pCdzRjd0FNUFBJQlZxMVoxNm5mdDJiTUhmL3ZiMy9ERkYxK2dYNzkrV0xGaWhXRmY0NlQxSjArZXhKa3paN3IwZmlsUlVGQVFici85ZG56eXlTZUdiVHQzN2tSSVNBZzhQRHlhSEJzZkg0OWp4NDVoMWFwVk9ISGlCUDc2MTcvaWswOCt3WHZ2dldjNHByMTd0ek9mZzQ3aWZVNUVsb1JKb2c1Z1E5cThzRDZNUTZmVDRja25uMnoxMyt6WnN6Rng0a1E4OWRSVHVIejVzdHloRWxtOHZMdzhPRHM3SXlRa3BNbjJzTEF3NkhRNjVPZm55eFNadkM1Y3VJQy8vLzN2aUl1THc0WU5HNUNYbHlkM1NGYnQvdnZ2TjB5bys4NDc3elRaVjFaV2hveU1EUHo1ejMrR2g0Y0hldlhxaFNlZWVBSkhqaHhwY1ozUzBsSjgrZVdYV0xSb0VmcjA2WU0rZmZyZ3VlZWU2OUx2RndRQi8rLy8vVDk4OHNrbldMdDJMWnljblBEb280ODJPVy8rL1Bsd2MzTkQzNzU5OGN3enp4aDZQWFEwNXFlZWVncE9UazV3ZG5adU5hNUhIMzBVYXJVYWtaR1JLQzB0eFRQUFBBTzFXbzFKa3liaHlwVXIwT2wwSGY1ZEw3NzRJdnIwNlFPTlJvUEhIbnNNUC83NEl5Y1BOb0paczJiaDQ0OC9oazZuUTNWMU5UNzk5RlBNbWpXcnlUSFhybDNEWjU5OWh0ZGZmeDFEaGd5QmpZME5SbzBhaFJkZWVBRjc5dXdCMFA2OTI1blBRVnQ0bnhPUnBlT2NSTzFvYkVqZnlvZ1JJN0JpeFFyNCtmbVpLQ3JsWW4wWWowcWx3b3daTTZCU3FUQm56aHc0T0RpZ3BLUUU2OWF0UTJCZ0lPNisrMjZrcGFYaGxWZGV3VWNmZldSWXBwcTY3c2FORzNqd3dRZXhaY3VXSnQ4ZS91Yy8vOEdmLy94bjdOcTFDNElneUJoaHoxRnkyUUhBeWNrSldxMFc5Zlgxc0xINTczKzl0YlcxMEdxMVRiWXB4ZDY5ZTVHUWtJQTc3N3dUSGg0ZU9IbnlKTkxUMDVHVWxJU3hZOGZLSFo1VmFqNmhiazVPanVIbmdvSUNTSkxVb3VFTk5Bemh1VmxoWVNFQXdOZlgxN0N0cllicHJYNS9vNEVEQjJMOCtQSFl2SGt6Tm16WTBPSnZRZCsrZlEwL3U3dTdRNnZWUXEvWGR6aG1iMi92VzhiVnExY3ZBRERFMXFkUEh3Q0F2YjA5Z0labmo0NytydDY5ZXh0K2RuRnhnU1JKcUsrdjU3REpib3FJaUVCS1NncU9IajJLc3JJeStQajR3Ti9mdjhrOWZQWHFWVWlTaElFREJ6WTUxOWZYRjZXbHBkRHI5ZTNldTUzNUhMU0Y5emtSV1RybFBaVjJFaHZTNW9YMVlUeWxwYVU0Y3VRSURoMDZaSGlmMUdvMWxpMWJocWlvS0V5ZE9oWExseTlIUkVRRUxsNjhpS0ZEaDhvY3NlWEx6OCtIczdOemk0bUtCdzBhaElxS0NoUVZGYlhvT204dGxGeDJvT0hoMzl2Ykd3a0pDVmkwYUpGaG91WjMzMzBYM3Q3ZVZsMzIxdHc4L083bTNsV1ptWm1JaTR2RGdRTUhyRHBwYUk3YzNOd0FBQWNPSERDc0x0ZVd4a1oxVVZHUjRlZkd4bmRYNU9ibTRoLy8rQWZHangrUFRaczJJU2dvcU1uK3lzcEtROFAyOHVYTDZOdTNMMFJSN0hETXhyaVhPdlAra1BIWjJkbGgyclJwK09TVFQxQlNVb0tubm5xcXhUSHU3dTRBR3U2Uk8rKzgwN0E5TnpjWEhoNGVFRVd4M1h1M0ordVo5emtSV1FxMm9OdlIySkJldkhneDNOemNvRmFyNGVQamcyWExsbUhqeG8zbzM3OC9saTlmanZMeWNseThlRkh1Y0swZTY4TjRLaW9xb05QcFdteTN0YlZGWFYwZGlvcUtvRktwY1B2dHQrTzMzMzZUSVVMcjQrTGlndExTVWxSWFZ6ZlpYbHRiaThyS1NxdWVsMGJKWlc4VUh4K1BzMmZQWXZ6NDhSZy9manhDUTBPUm5aMk5oSVFFdVVNek9RNi9NejhlSGg0SUNnckNPKys4ZzhMQ1F1aDBPdno0NDQvNDVwdHZXaHpyNCtPRGdRTUhJaVVsQmVYbDVjakx5OE1ISDN6UXBkK3IxK3Z4eGh0dllPYk1tWGpycmJmdzQ0OC90bGk2ZSszYXRhaXFxc0xseTVleGFkTW1SRVZGZFRybTdqTEc3OUpvTkFBYUppMXVuTUNZT203R2pCbkl5c3BDYVdrcEprNmMyR0ovbno1OU1INzhlTVRIeCtQaXhZdlE2WFE0Zi80ODFxOWZiMGdxdFhmdjl0UTl4ZnVjaUN3SmswVHRZRVBhdkxBK2pNZkh4d2ZPenM1SVRFdzAvQ2RlWFYyTjFhdFhRNUlrd3pkSVJVVkZjSEZ4a1ROVXE5R25UeDhNR3pZTWI3NzVwbUgrck1yS1NpUWtKTURUMDlPcXY3VlRjdGtiK2ZuNTRlT1BQOGFHRFJ1d2RPbFNyRisvSGg5Ly9ERUdEQmpRb2ZNTEN3dHg0OFlOQUlBa1NUaDY5Q2oyN2R1SDJ0cmFuZ3k3Ujl3OC9PNW1TaDUrWnc0U0V4TWhpaUttVDUrT2NlUEdJVFkydHMwRTdsLy8rbGNVRnhkajRzU0pXTHAwS2FaTm05YnU5VytlcTJYMDZOR29xS2pBLy83di82S2twQVJ6NXN5Qms1TVRYbjc1WmF4YXRhcEo3NDVSbzBiaDRZY2Z4cE5QUG9sNzc3MFh6ei8vZkpkaTdxN3UvaTQvUHo5TW16WU5MNy84TWg1NTVKRWVpZEdhTlNhQnBrK2ZEbHRiMjFhUFdiNThPVWFQSG8yRkN4ZmkzbnZ2eFp0dnZvbG5ubmtHanozMm1PR1k5dTdkN3RZejczUGU1MFFrbzZDZ0lDa29LRWpxU1RxZFRvcUtpcElTRWhLazY5ZXZTNUlrU1ZxdFZucjMzWGVsQng1NFFMcHg0NFlrU1pJMGRlcFU2ZXpaczRiekZpNWNLUDBlWDRUYzc1T3BzRDZNeHhUdnBTUkowb1VMRjZTSEhucEl1dXV1dTZTd3NERHBubnZ1a1VKQ1FxU3Z2dnBLa2lSSit1V1hYNlRaczJjYjNsZExmQzlOcGFOMVZsQlFJRDMrK09QU1hYZmRKWVdHaGtwMzNYV1hOSG55Wk9uaXhZczlWczg5WFdmbVd2WU5HelkwbGp1dUo4cmRYdm1ycXFxa2pSczNTbHF0VnRMcjlkTEJnd2ZiL05lZWlvb0thZXpZc1ZKNWVia2tTWktVbHBZbWpSa3pSb3FJaUpDV0xGblM1bms5VWZmRyt2djArT09QUzh1V0xUUDhMYStvcUpCaVkyT2x4eDU3ck12WHRKYS9UNmI2UDhEY25UdDNUZ29LQ3BLcXFxcmtEc1VpUkVSRVNFRkJRVkpBUU1EdGN0L0ROK1A5Zkd1OHoxdG5ydmN6a1JMd3E3cDJpS0tJcEtRa0xGMjZGSHYyN0RITUkrSG82SWo0K0hqWTJkbmg4dVhMY0haMnhyQmh3K1FPMStxeFBveHI2TkNoMkxObkQ4NmZQNCtDZ2dJNE9Ua2hNRERRTUNiZXo4OFBXN2R1bFRsSzYrTGg0WUV0VzdiZysrKy9SMTVlSG5yMTZvWEF3TUEydnhWdHJyQ3dFTDE2OVlLOXZUMGtTY0t4WThkUVVWR0JpSWdJczU4d1VtbGx6ODNOeFlZTkd4QVNFb0lCQXdaZ3pabzFiUjQ3YWRLa1cxNnJzTEFRbnA2ZWNIRnhRVzF0TFQ3ODhFUEV4Y1hodnZ2dVEzaDRPSzVmdnc1WFYxZGpGNkZIeGNmSEl5WW1CdVBIajRkR28wRjVlVG04dkx5d2V2VnF1VU1qSWlJaVVpd21pVHFBRFduend2b3dMbEVVY2NjZGQrQi8vdWQvRE51MFdtMnJLM05RNTJtMVd1ellzUU96WnMyQ2c0TUR2dmppaXliN3k4cktrSm1aQ2FEOVJFRmxaU1dtVFp1R2d3Y1B3dDdlSHBzMmJVSmFXaHA2OWVxRjQ4ZVBJeWtwcWNmSzBSVktManNBREJreUJDZE9uREJNRFAvNTU1OTMrVnJ1N3U0b0xDeEVYbDRlRGg4K0RCY1hGNFNHaGtJVVJXZzBHb3RNRWpVT3Z6dDM3aHlLaW9yUXUzZHYrUHY3YzZnWkVSRVJrWXo0Sk5aQmJFaWJGMUVVTVdyVUtOeHh4eDJHT1MyMFdpMEFzRTQ2NGVEQmcwaEpTVUZCUVVHTGZXZk9uSkVoSXV1ajVONGtTaTU3STJPdHNLalJhREI1OG1STW5Ub1ZnaURnN2JmZmhpaUtLQ3dzUkdscGFaT2xrODFWWGw0ZXpwOC8zK2IrNHVKaUhEbHlCRUQ3OXdNcHc4aVJJL2wvRVZrOTN1ZEVaRzZZSk9vQU5xVE5EK3VrSVNtMmVmTm1uRDU5R3U3dTdraE1UTVNsUzVkUVUxUFRvYUYyNWVYbGlJMk54ZlRwMHpGeDRrUTRPRGlZSUdybFVYSnZFaVdYdlRsSmtyQng0MFk4OTl4elRiYnI5WHBzMmJJRlR6enhCRlFxMVMydnNYVHBVa3llUEJrYWpRYSt2cjZHNjZhbXBsckU1emNuSndmSnlja2RPcFpKSWlJaUlpSjVNRW5VRGpha3pRL3JwTUhpeFl0UlZWV0ZrU05ISWlzckMwRERLbS96NTg5SFJrWkd1ejBZU2t0TDRlYm1oaVZMbHBnaVhFVzd1UzYrLy83N1ZvOVJxVlJ3ZDNlSG01dGJtOWV4eE40a1NpNzd6ZlI2UFZKVFUxc2tpU1JKUW5wNk9pWk1tQUF2TDY4bSs2NWR1OVppS1hoUkZGRlpXZG5rdmJTVTRWa1JFUkdJaUxEbythU0ppSWlJcko1bFBGbDJVbXNQMW0wWlBuejRMZmV6SVcxK1dDZEFRVUVCTGw2OGlJeU1ERnk2ZE1tUUpQTDI5b2FOalEwS0N3dlJ2My8vVzE3RHg4Y0hUazVPS0M4dmgwYWpNVVhZaXFmVDZmRGtrMC9lOHBnUkkwWmd4WW9WOFBQemEzVy9wZlltVVdyWmRUb2RZbUppRE12VXo1OC92OG4rZ29JQ0NJSUFkM2YzRnVjZU8zWU1LMWFzNk5EdlVVb1BTaUlpSWlMcVdWYVpKRExtZ3pVYjB1YUhkUUxVMWRYQjN0Nit4WXBPZXIwZVZWVlYwT3YxN1Y1REZFVUVCd2RqN3R5NWlJNk9ob3VMUzVQOWtaR1JSbzJaR25yTXpKZ3hBeXFWQ25QbXpJR0Rnd05LU2txd2J0MDZCQVlHNHU2NzcwWmFXaHBlZWVVVmZQVFJSeEJGMFdwNmt5aTE3Q3FWQ21GaFliaDY5U3BPbno2TmdJQ0FKdnNkSFIwUkdocmE2dXBzVVZGUkNBOFBON3hPVGs2R25aMGQ1c3laQTdWYWphS2lJc1A3WjZrdVhMaUFJMGVPb0t5c0RCNGVIb2lNakd6Um80cUlpSWlJVE1kOG42eTd3WmdQMW14SW14L1d5WDhUWlNrcEtRZ09EZ1lBMU5UVUlEVTFGWTZPanUzMklnSWFlbUJrWkdRQUFOTFQwMXZzVjhMN2FHcWxwYVU0Y3VRSURoMDZaQmlHcFZhcnNXelpNa1JGUldIcTFLbFl2bnc1SWlJaWNQSGlSUXdkT3RScWVwTW91ZXdQUC93dzlIbzlMbHk0Z0huejVuWDRQSlZLWlppSXY2U2tCSm1abVUzZVAyOXZiOFRHeGlJcUtncFJVVkZtMjV1cUxYdjM3a1ZDUWdMdXZQTk9lSGg0NE9USmswaFBUMGRTVWhMR2poMHJkM2hFUkVSRWltU1ZTU0pqUGxpeklXMStXQ2NOa3BLU3NIanhZbnp3d1FjQWdPRGdZTGk2dW1MbHlwVWRXbEZKRk1WdVRTUk1uVmRSVVFHZFR0ZGl1NjJ0TGVycTZsQlVWQVJmWDEvY2Z2dnQrTzIzM3pCMDZGQ3I2VTJpNUxJRERaKzM1T1JrRkJVVm9hQ2dvRVZ2ditZOWpKcXJyS3hzOWYyenNiRnA4djVaaXRyYVdxeGF0UXBKU1VrSUNRa3hiTS9NekVSY1hCd09IRGdBUVJCa2pKQ0lpSWhJbWF3eVNYU3o3ajVZc3lGdGZsZ25EZno4L0xCcjF5N2s1T1Nnc0xBUXZYcjFRa0JBUUt2RFZocHB0VnJzMkxFRHMyYk5nb09EQTc3NDRvczJqK1hxUXNibjQrTURaMmRuSkNZbVl1SENoZEJvTktpdXJrWnFhaW9rU1VLL2Z2MEFBRVZGUllZZWN0YlNtMFRKWlcrMFpzMGFmUGpoaDVBa3FjVys5bnBDK2ZyNlFxUFJZT1hLbFZpNGNDRmNYRnhRWFYyTjlldlhOM24vTEVWZVhoNmNuWjJiSklnQUlDd3NESW1KaWNqUHorZXdNeUlpSWlJWldIMlNxQ3NQMW14SW14L1dTZXRFVVlTL3YzK0hqOC9OemNXR0RSc1FFaEtDQVFNR1lNMmFOVzBlcTZUMzBWUkVVVVJTVWhLV0xsMktQWHYyUUtQUm9MS3lFbzZPam9pUGo0ZWRuUjB1WDc0TVoyZG5EQnMyck1YNWx0eWJSTWxsQnhxRzIrM2N1UlByMXEzRDVjdVhrWnViaTNuejVtSHo1czF3ZEhSczkzeEJFSkNVbElUWFhuc051M2Z2aGthalFVVkZCUndkSFJFWEYzZkw1TEE1Y25KeWdsYXJSWDE5ZlpNNXBXcHJhNkhWYXMxNm5pa2lJaUlpYTJiMVQyRmRlYkJtUTlyOHNFNWFraVFKR3pkdWJMR2t0bDZ2eDVZdFcvREVFMDlBcFZJMTJUZGt5QkNjT0hIQzBCT0RQYkpNYitqUW9kaXpady9PbnorUGdvSUNPRGs1SVRBdzBOQmp4cy9QRDF1M2JtMzFYRXZ2VGFMa3NwZVZsY0hUMHhQMzNITVBSRkhFUC8vNVQ2alZhc3lmUHgrUmtaR1lObTFhdXhQeER4NDhHTHQzN3piMEhuUjJka1pBUUlEaC9iTWtmZnYyaGJlM054SVNFckJvMFNKRDB2RGRkOStGdDdjM1BEdzg1QTZSaUlpSVNKR3NQa2tFZFA3Qm1nMXA0OHZMeThQNTgrYzdkR3hyU1I3V1NVdDZ2UjZwcWFrdGtrU1NKQ0U5UFIwVEpreG9kYmhHNDN0WVhGeU1aNTk5Rmp0MzdyVElScVlsRTBVUm8wYU53cWhSb3pwMW5qWDBKbEZxMmZ2Mzc0L2k0bUpVVjFkajBLQkJ5TW5KUVZWVkZlcnE2bEJlWG82S2lvcGJKb2x1L3J4MnB2ZWdPWXVQajBkTVRBekdqeDhQalVhRDh2SnllSGw1WWZYcTFYS0hSa1JFUktSWWlrZ1NBUTBOazJIRGhtSHc0TUdHYlZxdHRzM0dNUnZTeHBXVGs0UGs1T1FPSGR0V1R5RFdTUU9kVG9lWW1CalUxdFlDQU9iUG45OWtmMEZCQVFSQmdMdTcreTJ2MHpnblRGbFptU0xmUnpsMVo5bHZTKzlOb3RTeXE5VnFQUHJvb3poOStqU0NnNE54MTExM0lUSXlFcElrWWNDQUFmRDA5THpsK2RiNGVmWHo4OFBISDMrTWMrZk9vYWlvQ0wxNzk0YS92eitIbWhFUkVSSEpTQkZQWWdjUEhrUktTZ29LQ2dwYTdHdHZzbEJyZkRDWFEwUkVCQ0lpSW94eUxhWFhpVXFsUWxoWUdLNWV2WXJUcDArM1dCWEowZEVSb2FHaDdmYXNzTFcxeGJScDAvRGlpeThpSWlJQ1hsNWVUVlpGVThvcWNhWm1qR1cvT3pzWGxibFFjdGtCWU1HQ0JZYWZWNnhZZ2VQSGo2TzZ1aG9oSVNIdHJ1UmxyWjlYVVJReGZQaHdEQmt5QkVERG5FUzF0YldLL052ZW1wa3paOG9kQWxtUTR1Sml1VU80SmQ3UDFCbm1majhUV1RPclR4S1ZsNWNqTmpZVzA2ZFB4OFNKRXp1OStvMjFQcGliZzY0dUJjMDZBUjUrK0dIbzlYcGN1SEFCOCtiTjY5STFKRW5DL3YzN0FUUTAzcHRUd3Z0b2FzWmE5cnRGWkJEaUFBQWdBRWxFUVZRN3ZYSGtvdVN5dDBhbFV1R0JCeDdvOFBIVytIbmR0MjhmMXExYmg5OSsrNjNGdnZhK3dMRjJraVJWQ29MZy9KLy8vRWZ1VU1nQ0NZSlFKWGNNTitQOVROMWhidmN6a1JKWWZaS290TFFVYm01dVdMSmtTWmZPdDhZSGMzUFFuYVdnbFZ3bnpWZDVpNHlNeEtGRGgxbzl0cjBKdkVWUjVOeE9KbWFNWmIrTjBSdEhEa291TzlDMWllWnZabTJmMS9MeWNzVEZ4V0hHakJtWU1HRUM3TzN0NVE3SnJFaVNORktTSk12TGZwTHNCRUVveTg3T2JwbDVsUkh2NTdhSm92Z1ZBTlRYMTg4V1JmRlh1ZU14TitaNFB4TXBnZFVuaVh4OGZPRGs1SVR5OHZKMlY0NXBqYlU5bUp1RDdpNEZyZVE2NFNwdmxxMjd5MzRicXplT0hKUmNkcURyRTgxYnE5TFNVdlRwMHdldnZ2cXEzS0dZcGJObnovNEM0QmVad3lBeUN0N1BiUXNLQ21yOE1ldnMyYlAvbGpNV0lxSkdWcDhrRWtVUndjSEJtRHQzTHFLam8rSGk0dEprdnpYM09qRlh4bGdLV3FsNllwVTNheG0rWXdtNnUreTNNWHJqeUVXcFpUZldSUE9Ock9YejJ2Z0Z6dlhyMStIcTZpcDNPRVJFUkVUME82dFBFa21TaEl5TURBQkFlbnA2aS8wZFRSSlp5NE81T2VqdVV0Q05sRmduZVhsNU9ILytmSWVPN1VoUElrc2V2bU9wdXJQc2QzZDc0OGhOaVdVMzFrVHpnT1YvWG5OemMzSHUzRG5ENjVDUUVEei8vUE40NUpGSCtBVU9FUkVSa1prd3o2ZHFJekxHMENSTGZ6QTNOOTFkQ2hwUWJwM2s1T1FnT1RtNVE4ZTJseVN5OU9FN2xxbzd5MzUzdHplTzNKUmFkbU5NTkc4Tm45Zno1ODhqSlNXbHhmYnVmSUZEUkVSRVJNWmw5VW1pN3JLR0IzTnoxSjJsb0pWY0p4RVJFWWlJaURES3RTeDErSTZsYWEvM1YzRnhNWTRjT1FLZ1k3Mi91dE1ieDlTVVhQYm1SRkUwSkhocmEydFJYMS9mWkg5N1M3NWJ3K2ZWbUgrL2lJaUlpS2huV0gyU1NLL1gzN0x4Y2ZqdzRWdWVidzBQNXVhZythcGNYM3p4Ull0alJGSEU4ZVBIMjIwc0tybE9qRG5jekZLSDcxZ2FZL2IrQXJyWEc4ZlVsRnoyMWh3OGVCQXBLU2tvS0Nob3NhKzlWUjJ0OWZPYW1abUpreWRQUXF2Vm9sKy9mb2lNak1TZ1FZUGtEb3VJaUloSXNTenpxYklUQkVIQWtpVkxtbXlyckt6RTd0MjdNV2JNbUhiUHQ5WUhjMU16NXFwY1NxNFRZemE2TFhuNGppWHBpZDRUb2loaStQRGhHREprQ0lDR2U3KzJ0cmJkM2lpbXB1U3lOMWRlWG83WTJGaE1uejRkRXlkT2hJT0RRNmZPdDhiUGEzeDhQUGJ2MzQ4eFk4YkExZFVWLy9yWHY3Qmx5eGE4K2VhYm1ESmxpdHpoRVJFUkVTbVM5YmFtZnljSVFxdU41ZkR3Y0R6eHhCT1lQMzgrYkcxdDJ6emZHaC9NNVdETVZibVVYQ2ZHYm5SYjh2QWRwZHEzYngvV3JWdUgzMzc3cmNXKzlucWpXRHBMTG50cGFTbmMzTnhhZkduUkdkYjBlUzB0TGNYZXZYdVJucDZPRVNOR0dMWWZQbndZeTVjdlIzaDRlSWNtOHlZaUlpSWk0N0w2SkZGYm5KMmRvZFZxY2ZYcVZmajYrdDd5V0d0Nk1KZFRZNEtvdUxnWXp6NzdMSGJ1M05ubGIvOVpKOFpoNmNOM0xGVlhWK1lyTHk5SFhGd2Nac3lZZ1FrVEpzRGUzdDRFMFJxWFVzdmV1T1I3ZVhsNWgxWnZiSTAxZlY0cktpclF2My8vSmdraUFKZzRjU0xlZWVjZEZCUVV0UHQvTXhFUkVSRVpuK1U5V1hiQjk5OS8zK1IxVFUwTkRoNDhpT3JxYXJpN3U3ZDd2alU5bUpzRGpVYUQ2dXBxbEpXVmRUbEp4RHBwb05WcXNYbnpacHcrZlJydTd1NUlURXpFcFV1WFVGTlRnMkhEaG5Yb0dxSW90bGlXbTNwT2QxYm1LeTB0Ulo4K2ZmRHFxNithS0ZyalVuTFpSVkZFY0hBdzVzNmRpK2pvNkM0ditXNnB3KzJhOC9IeGdZT0RBNjVldllyKy9mc2J0cGVWbFVFUUJQVHIxMC9HNklpSWlJaVV5K3BiMURxZERrOCsrV1NMN1g1K2ZvaVBqNGVqbzJPSHJzT0d0UEhZMnRwaTJyUnBlUEhGRnhFUkVRRXZMeTlETHlPZ2M0MGxwZGZKNHNXTFVWVlZoWkVqUnlJckt3dEF3L3M3Zi81OFpHUmtOSGxmbTVNa0NSczNic1J6enozWFpMdGVyOGVXTFZ2d3hCTlBRS1ZTOVdqOFN0UGRsZmthZTZOY3YzNGRycTZ1cGdqWmFKUmNkcURoODVhUmtRR2c2MHUrVy9Kd3UrWUVRVUJZV0JoZWVPRUZ6Snc1RTMzNjlJRldxOFgyN2R0eC8vMzM0Ly8rNy84TXg5NTc3NzI0N2JiYlpJeVdpSWlJU0Rtc1BrbWtVcWx3OHVUSkp0dHNiR3h1MlhpK0dSdlN4aWRKRXZidjN3K2dvV2RCYyswMWxsZ25EUW9LQ25EeDRrVmtaR1RnMHFWTGhpU1J0N2MzYkd4c1VGaFkyT1FiK3ViMGVqMVNVMU5idkkrU0pDRTlQUjBUSmt5dzJsWGk1TktWbGZseWMzTng3dHc1dyt1UWtCQTgvL3p6ZU9TUlI3cmNHMFVPU2k0NzBKRFU3czVjYkpZKzNLNDVTWkx3NmFlZkFnQSsvUERESnZ1Kyt1b3JmUFhWVjRiWGZuNStUQklSRVJFUm1ZalZKNGtBZEd2eVN6YWtqYSs3alNYV1NZTzZ1anJZMjl1M3VMLzFlajJxcXFxZzErdGJQVStuMHlFbUpnYTF0YlVBZ1BuejV6ZlpYMUJRQUVFUU9qUVVrenFuS3l2em5UOS9IaWtwS1MyMmQ3VTNpbHlVWEhaanNQVGhkczExOS84QklpSWlJdW9aaWtnU0FaMmZMSlVOYWZQRE9tbXFjZmhOU2tvS2dvT0RBVFRNdDVXYW1ncEhSOGMyZXhHcFZDcUVoWVhoNnRXck9IMzZkSXNoZTQ2T2pnZ05EZVhLUWoyZ0t5dno5Y1F5OG5KUWN0a2JkV2NPTVVzZmJ0ZWNNUll3SUNJaUlpTGpVMFNTcUN1VHBiSWgzYk82MGxoaW5iU1VsSlNFeFlzWDQ0TVBQZ0FBQkFjSHc5WFZGU3RYcnJ6bGtNcUhIMzRZZXIwZUZ5NWN3THg1ODB3VkxrSFpLL01wdWV4QTUrY1FzNmJoZHMwWll3RURJaUlpSWpJK3EwOFNkV2V5VkRha2UwNVhKMXhtblRUbDUrZUhYYnQySVNjbkI0V0ZoZWpWcXhjQ0FnTGFUSlJwdFZyczJMRURzMmJOZ29PREF5SWpJM0hvMEtGV2o1MDBhVkpQaHE1WTNWbVp6OUxuNDFKeTJic3loNWcxRDdjejFnSUdSRVNOZ29LQ3JrcVMxTEpicWdWUXFWUS9CQVlHeWgxR3B3aUNVSy9UNlFaOCsrMjNlWExIUWtUR1pmVkpvcTVNbHNxR2RNL3FTbU9KZGRJMlVSVGg3Ky9mb1dOemMzT3hZY01HaElTRVlNQ0FBVml6WmsyYnh5cnRmVFNGbTRmWWRHVmxQa3VlajB2SlpRZTZOb2VZdFEyM3UxbDNGekFnSW1wRnYxdXRrbW1PSkVtQ0lBZ1FMQzN3QnJhaUtMb0NZSktJeU1wWWZaS29LNU9sc2lIZHM3clNXR0tkdE5TVm5oVkRoZ3pCaVJNbkROL1ljK0pZMCtycUVCdHJtSTlMeVdVSHVqNkhtTFhpeE5WRTFGT3lzckk2dG9TeCtaRGtEcUN6Z29LQ0xnQVlxdFBwZEhMSFFrVEdaL1ZKb3E1TWxzcUdkTS9xU21PSmRkSlNWM3RXdERhVXI3YTJGdlgxOVUyMmNaNFE0K3ZxRUJ0cm1JOUx5V1Z2MU5VNXhBRExIMjVIUkdSc0FRRUJqNHVpK0U3ejdVRkJRZmszdlR5ZWxaVTEwNFJoRVJGWlBLdFBFZ0ZkbXl5VkRlbWUxWlhHRXV1a2dURjdWaHc4ZUJBcEtTa29LQ2hvc2UvTW1UUEdDWmdNdWpQRXh0TG40MUp5MlJ2NStmbmgvZmZmeDVkZmZvbmk0bUs0dUxoZzhPREJIWnFUeWRLSDI3V2xzeXVQRWhFMWtpVHBOSUIrcmV5NmVkc0hKZ3JIcXZuNyt6K3JVcWtTYnRyVUJ3QnNiR3krQ2dvS2Fud1EzNStWbFRYWDlORVJrYkVwSWtuVW5jbFNBVGFrZTBKbkoxeHVUc2wxWXF5ZUZlWGw1WWlOamNYMDZkTXhjZUpFT0RnNDlHVFloTzRQc1JGRkVjbkp5VWFNeUhTVVhQWkdxMWV2eHJadDIxb2RVdHZXM3kxckdXN1htcTZzUEVwRTFPamJiNys5R0JnWStLTWdDRVBhT09SYVZsWldoa21Ec2xJbEpTVTcrdmJ0K3g0QTIyYTcralQrSUVuU1VkTkdSVVE5eGVxVFJOMmRMSlVONlo1ejg0VEw1ZVhsMkxObkQvYnQyNGR0MjdiZDhqeldpWEY2VnBTV2xzTE56UTFMbGl3eGNuUjBzMnZYcmlFL1A3LzlBd0VNSHo2ODNXTzBXaTAyYjk2TTA2ZFB3OTNkSFltSmliaDA2UkpxYW1vd2JOaXc3b1pyVkVvdWUzT0ZoWVhZdG0wYlZxeFlnZnZ1dTYvRENYRnJHbTUzcys2c1BFcEU5RHRKa3FRTmdpQWt0Ykh6QndBdHMvTFVhYm01dWRWOSsvWTlCMkIwVzhmVTF0YTJ2cUlNRVZrY3EwOFNkWFd5MUVac1NQY2N2VjZQZi83em45aTNieC8rOFk5L3dON2VIdUhoNGUyZXh6cHAwTml6b3Fpb0NBVUZCUzE2SjdTWEZHMmNHNnE4dkJ3YWphWW5RMVcwWThlT1ljV0tGUjA2dGlPOTRCWXZYb3lxcWlxTUhEblNzREtncmEwdDVzK2ZqNHlNakhibnRqRWxKWmU5dWZyNmVyaTd1M2RwdFRKckdXNTNzNjZzUEVwRTFKeEtwVG9rU1ZLclNTSlJGTmVhT2g1ckprblNwNElndEpVayt1Szc3NzRyTldsQVJOUmpyRDVKMU5YSlVodXhJVzE4VjY1Y3dmNzkrL0haWjUraHBLUUVvaWppNmFlZnhoLy8rTWNPZlJ2T092bXZOV3ZXNE1NUFA0UWt0VndZbzcxR3R5aUtDQTRPeHR5NWN4RWRIUTBYRjVjbSs3a0V0WEZFUlVVMVNYNG1KeWZEenM0T2MrYk1nVnF0UmxGUkVkYXRXNGZBd01CMnIxVlFVSUNMRnk4aUl5TURseTVkTWlSS3ZMMjlZV05qZzhMQ1FyTmFKVXZKWlcvT3k4c0xQajQrT0hic0dCNTQ0SUZPbjI4TncrMXUxcFdWUjRtSW1qdHo1c3gzZ1lHQnVZSWdlTis4WFpLa3lxeXNyRjF5eFdXTjZ1dnIxOXJhMnI0Rm9NVXFDVHFkYm9jTUlSRlJEN0g2cDdEdVRKWUtzQ0Z0VEljUEg4YXVYYnVRbloyTjRjT0g0K21ubjBaRVJBUVdMbHlJTys2NG84UERKVmduRFVwTFM3Rno1MDZzVzdjT2x5OWZSbTV1THViTm00Zk5temZEMGRHeDNmTWxTVUpHUnNOUS9mVDA5QmI3bGZJKzlqU1ZTbVhveFZoU1VvTE16RXdjT25USWtLejI5dlpHYkd3c29xS2lFQlVWZGN2aGszVjFkYkMzdDIveFdkSHI5YWlxcW1wMXJoczVLYm5zcmZuVG4vNkU1NTkvSHU3dTd1alZxMWVUZlpzM2IyNzNmRXNlYnRkY1YxWWVKU0pxaFY0UWhEUUFzVGR2RkFUaEFvRDZWcytnTHNuSnlTa0xDZ3I2SHNESTV2dEVVZVJRTXlJcll2VkpvdTVPbHNxR3RQRnMyTEFCcGFXbGVPT05OL0RRUXc5MStUcXNrd1psWldYdzlQVEVQZmZjQTFFVThjOS8vaE5xdFJyejU4OUhaR1FrcGsyYmRzdWVWdDM5YkZEblZWWldRcWZUdGRodVkyT0R1cm82RkJVVndkZlh0ODN6RzN2UnBhU2tJRGc0R0FCUVUxT0QxTlJVT0RvNm1uVlBHaVdYSFdqb0lSTVRFNE03N3JnRDQ4YU42OUljUXBZODNLNDFYVmw1bElpb09VbVNEZ2lDRU50czIwYVp3ckZxZXIzK2MxRVVteVNKSkVrNmtaMmQzYkVKQ0luSUlsaDlrcWk3MkpBMm5qZmVlQU43OXV6Qk8rKzhnNDBiTnlJeU1ySkxDUjNXU1lQKy9mdWp1TGdZMWRYVkdEUm9FSEp5Y2xCVlZZVzZ1anFVbDVlam9xSkM4Y1B4ekkydnJ5ODBHZzFXcmx5SmhRc1h3c1hGQmRYVjFWaS9majBrU1VLL2ZxMnQ1TnRVVWxJU0ZpOWVqQTgrYUZqVk56ZzRHSzZ1cmxpNWNxVlpKd21VWEhZQXlNL1BSMzE5UGQ1Ly8vMHVEYVd5OU9GMnJmSHo4ME5hV2hxKy9QSkxGQmNYdzlYVkZZTUhEMFpsWmFYY29SR1JCY25Pemo0YkdCaFlLQWhDWXhmRXFyS3lzblE1WTdKV2dpQWtTNUwwcW5EVHlnS1NKRzJYTXlZaU1qNnJUUktkT25VS1pXVmxoa2xDOC9MeXNITGx5aWJIUFBqZ2cxMmFSSlM2WnVUSWtSZzVjaVJlZmZWVkhENThHUHYyN1VOYVdob0VRY0RwMDZjeGF0UW91TG01eVIybXhWQ3IxWGowMFVkeCt2UnBCQWNINDY2NzdrSmtaQ1FrU2NLQUFRUGc2ZW5ab2V0Y3VIQUJSNDRjUVZsWkdUdzhQQkFaR2NrSlkzdUlJQWhJU2tyQ2E2KzlodDI3ZDBPajBhQ2lvZ0tPam82SWk0dnJVTzhTUHo4L3ZQLysrNGFHdFl1TEN3WVBIbXoyYzdnb3VleEF3NXhFYm01dTBPbDBYWXJYR29iYk5iZDY5V3BzMjdhdDFkZzdNcEU1RWRIdjZnR3NBN0FNQUNSSk92dkxMNy9VeUJ1U2Rjck96czRQREF3OEI4Qy9jWnV0clMyL3VTV3lNdWIvWk4xRmYvdmIzekI1OG1URDY4cktTcHc2ZFFyUjBkRUFHcEpHYVdscEhVNFNzU0Z0UEdxMUdnODk5QkFlZXVnaC9QcnJyL2owMDA5eDRNQUI3TnExQy9mY2N3LysvdmUvZCtnNnJCTmd3WUlGaHA5WHJGaUI0OGVQbzdxNkdpRWhJUjFhUG5ydjNyMUlTRWpBblhmZUNROFBENXc4ZVJMcDZlbElTa3JDMkxGamV6SjB4Um84ZURCMjc5Nk5uSndjRkJZV3d0blpHUUVCQVIxZWZkR1NHOVpLTHJ1TmpRM0dqaDJMT1hQbVlNcVVLUzE2K1hWMEVRVkxIVzdYWEdGaEliWnQyNFlWSzFiZ3Z2dnU2OUx3T3lLaVJucTlmcjlLcFZvR0FJSWdzR2RMei9vY3Z5ZUpKRW42NXZUcDB6L0xIQThSR1puVkpvbCsrZVdYRmt1QTI5dmJZK25TcFFBYUpsRU5Edy92MEFwWmJFajNIRjlmWDd6MDBrdFl1SEFoVHA0OGlYMzc5blhvUE5aSlN5cVZxbE9ySnRYVzFtTFZxbFZJU2twcXNneDFabVltNHVMaWNPREFnUTRsbXFqajlIbzlsaTlmanVqb2FQajcrN2QvUWpPVzNMQldjdG1CaHJuVURoOCtES0QxU2FvN012VFdrb2ZiTlZkZlh3OTNkM2YyNWlVaW8vajIyMjl6QWdNRHl3UkJjQ3dvS1BoZnVlT3hadlgxOVJ0c2JXMy9EQUNDSUd5Uk94NGlNajZyVFJMcGRMb21Lenc1T3pzM1NSNzA3dDBib2lpaXJLenNsa2tpTnFSTlF4UkZqQnMzRHVQR2pXdjNXS1hYeWRHalI2RldxL0dIUC96QnNLMmlvZ0tyVjY5R1RrNE9oZ3daZ2lWTGx1QzIyMjY3NVhYeTh2TGc3T3pjNUQwRWdMQ3dNQ1FtSmlJL1AxOXhQYk42bWlBSXFLK3Z4NElGQytEcDZZbm82R2hNbmp3WnJxNnVIVHJma2h2V1NpNDdZSnk1MUN4NXVGMXpYbDVlOFBIeHdiRmp4enFWM0NZaWFrTzlJQWhwa2lTRjVPZm5hK1VPeHBybDVPVDhIQmdZZUZFUWhNSDE5ZldINVk2SGlJelA4cDRzTzhqVDB4TS8vL3d6Qmd3WUFLRGhnZlR0dDk4MjdDOHNMSVJlcjIrM0Z4RWIwdVpINlhXU2tKQ0ExMTkvdmNtMnBVdVg0dWVmZjhhVUtWUHc5ZGRmWS9ueTVlMnVFT1RrNUFTdFZvdjYrdm9tamN6YTJscG90VnFMYkhpYU8wRVFFQmNYQjYxV2k4ek1UQnc0Y0FCcjE2NUZhR2dvb3FPak1YcjA2RnNtT0MyNVlhM0VzbXUxV3V6WXNRT3paczJDZzRNRHZ2amlpemFQblRScFVydlhzK1RoZHEzNTA1LytoT2VmZng3dTd1N28xYXRYazMydDliWWlJcXNrQmdRRUJJdWkrREtBQndEMGF1ZjROa21TQkVFUUVCUVVKSFhqR2pjQS9GdVNwUGRWS3RXSFo4NmN1ZDdWYTFtNXp5VkpxajEzN3R5LzVRNkVpSXpQYWx1QkV5ZE94S1pObTNELy9mZTNPaXhoNjlhdEdEeDRjTHU5TGRpUU5qOUtyNU5yMTY1aDRNQ0JodGRIamh6QnYvNzFMMnpmdmgyREJnM0NqQmt6TUdYS0ZGUlZWY0hKeWFuTjYvVHQyeGZlM3Q1SVNFakFva1dMb05Gb1VGbFppWGZmZlJmZTN0N3c4UEJvODF6cUhyVmFqU2xUcG1ES2xDbjR6My8rZzJYTGxtSGV2SG53OGZIQm80OCtpaGt6WnJSNUgxdDZ3MXBKWmMvTnpjV0dEUnNRRWhLQ0FRTUdZTTJhTlcwZTIxNlN5TktIMnpWWFcxdUxtSmdZM0hISEhSZzNicHpGbDRlSXVrUU1DZ3A2RjhBaVkxeE1FQVJEb3FnYjE3QUhNRW9RaExXU0pDMGRNV0xFUGQ5OTkxMkJNZUl6QTBaTHlBRU5TVGttNUlpc2s5VzJwcDkrK21rY1BYb1VjK2ZPeFVzdnZZUlJvMGJCeHNZR3YvNzZLM2J1M0ltUFB2b0lLU2twN1Y2SERXbnpvL1E2Y1haMnhyVnIxK0RyNnd1OVhvLzMzbnNQVTZkT3hhQkJnd0FBSGg0ZXNMR3hRWEZ4OFMyVFJBQVFIeCtQbUpnWWpCOC9IaHFOQnVYbDVmRHk4bXEzRnhKMXo0MGJOM0Q4K0hGOC92bm4rUHJycnpGcTFDakV4OGVqcnE0T1c3WnN3ZEdqUjdGKy9mb1c4OHhZUThOYVNXVWZNbVFJVHB3NFlTaExkNGFiV2Zwd3UrYnk4L05SWDErUDk5OS8zK29UKzBUVXVzREF3RkFBaTF4ZFhmR1h2L3dGZ1lHQjZOMjd0Nnd4MWRUVTRQTGx5L2o3My8rT0V5ZE8rTmpaMlcwRU1MbmRFODJmVVJOeUFMbzl0WU9WSitTSUxKclZQcG1wMVdwczJMQUJDUWtKbURkdkhpUkpnaWlLME92MThQRHdRRkpTRXNhTUdkT2hhN0VoYlg2VVhDZjMzbnN2MHRMU3NHREJBbnp5eVNlNGV2VXExcTVkYTloZlZsYUcydHBhdUxpNHRIc3RQejgvcEtXbEdlWTRjWFYxeGVEQmcxRlpXZG1UUlZBc1NaTHcxbHR2NGVqUm8zQndjTURVcVZPeGFORWkrUGo0R0k2Wk5Ha1NIbm5rRVdSbloyUDA2TkZOenJma2hyVVN5Mzd0MmpYazUrZDM2TmpodzRmZmNyOGxEcmU3RlM4dkw3aTV1VUduMDFsTWZSS1JjUW1DOENJQUxGbXlCQk1tVEpBN0hBQ0FnNE1EaGc0ZGl1VGtaRXlhTkFrbEpTV1IvdjcrWHQ5KysyMmUzTEYxQnhOeVJOUVpWdjFrNXVycWlzVEVSQlFYRitPSEgzNUFUVTBOK3ZYcmgrSERoME9sVW5YNE9uNStmdmo0NDQ5eDd0dzVGQlVWb1hmdjN2RDM5K2VEcll5VW5OeDQrZVdYOGNJTEwrRHh4eCtIV3EzR3NtWEwwTGR2WDhQK2d3Y1B3dFBURTI1dWJ1MWV5OXJtT0RGM2tpU2h0TFFVc2JHeENBa0phZlZ2aUoyZEhjTER3MXNNcHdJc3UyR3R4TElmTzNZTUsxYXM2TkN4SGZtOFdkcHd1MXV4c2JIQjJMRmpNV2ZPSEV5Wk1xWEYvSUFkV2UyTmlDemVBd0J3enozM3lCeEdTNElnd05QVEV5VWxKVkNwVkFNQldIU1NpQWs1SXVvTXkzalM3cVkrZmZyZy92dnY3OVE1Qnc4ZXhQWHJyUStOTFNzcncwOC8vUVFBZVBUUlI3c2RIM1dla3BNYkhoNGUyTDE3TjY1Y3VRSjNkM2VvMWVvbSs4ZU5HNGZRME5CMnIyTnRjNXlZczlkZmZ4MjV1Ym1HMXg5ODhJRmhHZk9iTlRiMFgzcnBwVmF2WTRrTmF5V1hQU29xQ3VIaDRZYlh5Y25Kc0xPenc1dzVjNkJXcTFGVVZJUjE2OVloTURDdzNXdFo0bkM3VzVFa0NZY1BOeXlLMDFxQ3l4enJrNGlNcmhmUThKeHVqaHFIN090ME9zZDJEclVFRHdCTXlCRlJ4eWdpU2RRVm16WnRRbTV1THJ5OXZhSFQ2U0JKcmMvTHhpU1I2VEc1MGJDY3RwK2ZYNnY3ZkgxOU8zUU5hNXZqeEp5TkhqM2FzTklpQUp3NGNRSkFRMEt2TXl5eFlhM2tzcXRVS2tNU3Q2U2tCSm1abVRoMDZKQmhqaUp2YjIvRXhzWWlLaW9LVVZGUmNIQndhUE5hbGpqYzdsWkVVZXpXSEUxRVJOUXBUTWdSVVlkWi9wTm1ENWs3ZHk3UzA5Tng5ZXBWVEpzMkRUTm56b1M3dTd2Y1lSR1kzREFXYTV2anhKeE5temF0eWV0cjE2NEJBSjU3N3JsT1hjY1NHOVpLTHZ2Tktpc3JvZFBwV215M3NiRkJYVjBkaW9xS2Jwbmd0Y1RoZGtSRVJFUmtlZmlrMllZSkV5Wmd3b1FKeU03T3hyWnQyekIxNmxTRWhZVmg5dXpaR0RGaWhOemhLUnFURzhaalRYT2NFSmt6WDE5ZmFEUWFyRnk1RWdzWExvU0xpd3VxcTZ1eGZ2MTZTSktFZnYzNjNmSjhTeHh1MXhFWExsekFrU05IVUZaV0JnOFBEMFJHUnNMTHkwdnVzSWlJaUlnVWkwbWlkZ1FHQmlJd01CRDUrZm5ZdVhNbkZpeFlnSUVEQjJMV3JGa1lQMzU4cHliQUp1TmhjcVA3ckcyT0V5SnpKZ2dDa3BLUzhOcHJyMkgzN3QzUWFEU29xS2lBbzZNajR1TGkydjM4V2VKd3UvYnMzYnNYQ1FrSnVQUE9PK0hoNFlHVEowOGlQVDBkU1VsSkdEdDJyTnpoRVJFUkVTa1NrMFFkNU9ucGlaaVlHTXliTncrYk5tM0M2NisvampWcjFpQWpJMFB1MEJTSHlRM2pzTFk1VG9qTTNlREJnN0Y3OTI3azVPU2dzTEFRenM3T0NBZ0lhREg1Zkdzc2ZiaGRjN1cxdFZpMWFoV1NrcElRRWhKaTJKNlptWW00dURnY09IQUFnaURJR0NFUkVSR1JNckZsMkVHU0pPSGt5WlBZdm4wN3Z2bm1HNFNHaG1MMjdObHloNlZJVEc0WUIrYzRNWjBQUC93UXYvMzJtK0YxZG5ZMmdJWlYrbTRXRXhOajByaE1RY2xsYjQwb2l2RDM5NWM3RE5ubDVlWEIyZG01U1lJSUFNTEN3cENZbUlqOC9Id09PeU1pSWlLU0FWdUc3ZEJxdGZqc3M4K3dZOGNPbEphVzR1R0hIOFpmL3ZJWDlPL2ZYKzdRRkl2SkRlT3cxamxPek5HbFM1ZVFuNTl2ZU4zNFh2LzQ0NDl5aFdReVNpNTdjMXF0RnBzM2I4YnAwNmZoN3U2T3hNUkVYTHAwQ1RVMU5SZzJiSmpjNFptVWs1TVR0Rm90NnV2cm0vd2RyNjJ0aFZhcjVkOTJJaUlpSXBud0thd05lWGw1Mkxsekp6Nzk5RlAwN3QwYmp6MzJHS0tpb3VEb3lKVVo1Y2JraG5GWTR4d241dXFOTjk2UU93VFpLTG5zelMxZXZCaFZWVlVZT1hJa3NyS3lBQUMydHJhWVAzOCtNakl5SUlxaXpCR2FUdCsrZmVIdDdZMkVoQVFzV3JRSUdvMEdsWldWZVBmZGQrSHQ3UTBQRHcrNVF5UWlJaUpTSkNhSjJoQVRFNE1yVjY1ZzFLaFJ1UHZ1dTFGZVhvNnRXN2UyT0s2enl6aFQ5ekc1WVJ6V05zY0prVGtyS0NqQXhZc1hrWkdSZ1V1WExobVNSTjdlM3JDeHNVRmhZYUhpZXFqR3g4Y2pKaVlHNDhlUGgwYWpRWGw1T2J5OHZGb01SU1FpSWlJaTAyR1NxQTBqUjQ1RTc5NjlBUUJuenB4cDh6Z21pVXlQeVEwaXNqUjFkWFd3dDdkdk1kRytYcTlIVlZVVjlIcTlUSkhKeDgvUER4OS8vREhPblR1SG9xSWk5TzdkRy83Ky9oeHFSa1JFUkNRalBvbTFnVU1raUlqSVdIeDhmT0RrNUlTVWxCUUVCd2NEQUdwcWFwQ2FtZ3BIUjBmRjlTSnFKSW9pQWdJQzVBNkRpSWlJaUg3SEpCRVJFWkVKSkNVbFlmSGl4ZmpnZ3c4QUFNSEJ3WEIxZGNYS2xTc1ZOUjlSSTA3a1RVUkVSR1IrbUNRaUlpSXlBVDgvUCt6YXRRczVPVGtvTEN4RXIxNjlFQkFRMEdJSW1sSndJbThpSWlJaTg4TWtFUkVSa1ltSW9naC9mMys1dzVBZEovSW1JaUlpTWs5TUVoRVJFZldRbzBlUFFxMVc0dzkvK0lOaFcwVkZCVmF2WG8yY25Cd01HVElFUzVZc3dXMjMzU1pqbEtiSGlieUppSWlJekJPVFJFUkVSRDBrSVNFQnI3LytlcE50UzVjdXhjOC8vNHdwVTZiZzY2Ky94dkxseXhXMzdEc244aWFpcnNyTHk4UDU4K2M3ZE95a1NaTjZPQm9pSXV2REpCRVJFVkVQdVhidEdnWU9IR2g0ZmVUSUVmenJYLy9DOXUzYk1XalFJTXlZTVFOVHBreEJWVlVWbkp5Y1pJelU5RGlSTnhGMVJVNU9EcEtUa3p0MExKTkVSRVNkeHlRUkVSRlJEM0YyZHNhMWE5Zmc2K3NMdlY2UDk5NTdEMU9uVHNXZ1FZTUFBQjRlSHJDeHNVRnhjYkhpa2tTY3lKdUl1aUlpSWdJUkVSRnloMkYxOUhvOWxpOWZqdWpvYU02ZFI2UndUQklSRVJIMWtIdnZ2UmRwYVdsWXNHQUJQdm5rRTF5OWVoVnIxNjQxN0M4ckswTnRiUzFjWEZ4a2pGSStuTWliaU1nOENJS0ErdnA2TEZpd0FKNmVub2lPanNia3laUGg2dW9xZDJoRVpHSk1FaEVSRWZXUWwxOStHUys4OEFJZWYveHhxTlZxTEZ1MkRIMzc5alhzUDNqd0lEdzlQZUhtNWlaamxLWno2dFFwbEpXVkdYb0I1T1hsWWVYS2xVMk9lZkRCQjlsTGdJZzZUS3ZWWXZQbXpUaDkralRjM2QyUm1KaUlTNWN1b2FhbUJzT0dEWk03UElzaENBTGk0dUtnMVdxUm1abUpBd2NPWU8zYXRRZ05EVVYwZERSR2p4NE5RUkRrRHBPSVRJQ0Qvb21JaUhxSWg0Y0hkdS9lalQxNzl1RFFvVU1JQ3d0cnNuL2N1SEhZc0dHRFROR1ozdC8rOWplVWxwWWFYbGRXVnVMVXFWUHc5UFNFcDZjbkpFbENXbHFhakJFU2thVlp2SGd4VHA0OGlXSERodUhYWDM4RkFOamEyaUltSm9ZckpYYUJXcTNHbENsVGtKcWFpaTFidHVES2xTdVlOMjhlb3FPanNYMzdkdFRYMThzZEloSDFNUFlrSWlJaTZrR2lLTUxQejYvVmZiNit2aWFPUmw2Ly9QSUxBZ0lDbW15enQ3ZkgwcVZMQVFBbEpTVUlEdzlIZVhrNU5CcU5IQ0VTa1FVcEtDakF4WXNYa1pHUmdVdVhMaUVyS3dzQTRPM3REUnNiR3hRV0ZuSzF4RTY2Y2VNR2poOC9qczgvL3h4ZmYvMDFSbzBhaGZqNGVGMWNWN1lBQUNBQVNVUkJWTlRWMVdITGxpMDRldlFvMXE5Znp3VUdpS3dZazBSRVJFUmtFanFkRG82T2pvYlh6czdPR0R0MnJPRjE3OTY5SVlvaXlzckttQ1Fpb25iVjFkWEIzdDYreFlUM2VyMGVWVlZWN0VuVUNaSWs0YTIzM3NMUm8wZmg0T0NBcVZPbll0R2lSZkR4OFRFY00yblNKRHp5eUNQSXpzN0c2TkdqWll5V2lIb1NrMFJFUkVSa0VwNmVudmo1NTU4eFlNQUFBSUNYbHhmZWZ2dHR3LzdDd2tMbzlYb21pSWlvUTN4OGZPRGs1SVNVbEJRRUJ3Y0RBR3BxYXBDYW1ncEhSMGYySXVvRVNaSlFXbHFLMk5oWWhJU0V3TWFtWlRQUnpzNE80ZUhoNk5Xcmx3d1JFcEdwTUVsRVJFUkVKakZ4NGtSczJyUUo5OTkvZjZ0TDNXL2R1aFdEQncvR2JiZmRKa04wUkdTSmtwS1NzSGp4WW56d3dRY0FnT0RnWUxpNnVtTGx5cFVjRXRVSm9pZzJXWDJ6TFMrOTlKSUpvaUVpT1RGSlJFUkVSQ2J4OU5OUDQralJvNWc3ZHk1ZWV1a2xqQm8xQ2pZMk52ajExMSt4YytkT2ZQVFJSMGhKU1pFN1RDS3lJSDUrZnRpMWF4ZHljbkpRV0ZpSVhyMTZJU0Fnb05WRU5MV3R1TGdZeno3N0xIYnUzQW0xV2kxM09FUWtJeWFKaUlpSXlDVFVhalUyYk5pQWhJUUV6SnMzRDVJa1FSUkY2UFY2ZUhoNElDa3BDV1BHakpFN1RDSXlZOWV1WFVOK2ZuNkw3YmEydHZEMjlnWUEvUFRUVHdDQTRjT0htelEyUzZiUmFGQmRYWTJ5c2pJbWlZZ1Vqa2tpSWlJaU1obFhWMWNrSmlhaXVMZ1lQL3p3QTJwcWF0Q3ZYejhNSHo0Y0twVks3dkNJeU13ZE8zWU1LMWFzNk5DeFo4NmM2ZUZvcklldHJTMm1UWnVHRjE5OEVSRVJFZkR5OG1veVhDOHlNbExHNklqSWxKZ2tJaUlpSXBQcjA2Y1A3ci8vZnJuRElDSUxFeFVWaGZEd2NNUHI1T1JrMk5uWlljNmNPVkNyMVNncUtzSzZkZXNRR0Jnb1k1U1dSNUlrN04rL0h3Q3dkKy9lRnZ1WkpDSlNEaWFKaUlpSWlJaklJcWhVS3NOd3FKS1NFbVJtWnVMUW9VT0dYaS9lM3Q2SWpZMUZWRlFVb3FLaTRPRGdJR2U0RmtNVVJYeisrZWR5aDBGRVpvQlQvaE1SRVJFUmtjV3ByS3lFVHFkcnNkM0d4Z1oxZFhVb0tpcVNJU29pSXN2R25rUkVSRVJFUkdSeGZIMTlvZEZvc0hMbFNpeGN1QkF1TGk2b3JxN0crdlhySVVrUyt2WHJKM2VJRnVmQ2hRczRjdVFJeXNySzRPSGhnY2pJU0hoNWVja2RGaEdaRUpORVJFUkVSRVJrY1FSQlFGSlNFbDU3N1RYczNyMGJHbzBHRlJVVmNIUjBSRnhjSE96czdPUU8wYUxzM2JzWENRa0p1UFBPTytIaDRZR1RKMDhpUFQwZFNVbEpHRHQyYkl2ajgvTHljUDc4K1E1ZGU5S2tTY1lPbDRoNkNKTkVSRVJFUkVSa2tRWVBIb3pkdTNjakp5Y0hoWVdGY0haMlJrQkFBSmR4NzZUYTJscXNXclVLU1VsSkNBa0pNV3pQek14RVhGd2NEaHc0QUVFUW1weVRrNU9ENU9Ua0RsMmZTU0lpeThFa0VSRVJFUkVSV1N4UkZPSHY3eTkzR0JZdEx5OFB6czdPVFJKRUFCQVdGb2JFeEVUazUrZTNHSFlXRVJHQmlJZ0lVNFpKUkNiQUpCRVJFUkVSRVZrc3pxUFRmVTVPVHRCcXRhaXZyNGVOelgrYmlMVzF0ZEJxdFUyMkVaRjE0K3BtUkVSRVJFUmtrZmJ1M1l1bm5ub0taODZjUVZWVkZVNmVQSW1aTTJmaTY2Ky9sanMwaTlLM2IxOTRlM3NqSVNFQjVlWGxBQnBXajN2NzdiZmg3ZTBORHcrUGRxK2gxV3FSbXBxS1AvN3hqMWk2ZENrQTROS2xTL2poaHg5Nk5IWWlNaTZtaEltSWlJaUl5T0owWlI0ZGFsdDhmRHhpWW1Jd2Z2eDRhRFFhbEplWHc4dkxDNnRYcis3UStZc1hMMFpWVlJWR2poeUpyS3dzQUlDdHJTM216NStQakl3TWlDTDdKeEJaQWlhSmlJaUlpSWpJNG5SbEhoMXFtNStmSHo3KytHT2NPM2NPUlVWRjZOMjdOL3o5L1RzMDFLeWdvQUFYTDE1RVJrWUdMbDI2WkVnU2VYdDd3OGJHQm9XRmhlamZ2MzlQRjRHSWpJQkpJaUlpSWlJaXNqaWNSOGY0UkZGRVFFQkFwOCtycTZ1RHZiMDk3T3pzbW16WDYvV29xcXFDWHE4M1ZvaEUxTVBZNTQrSWlJaUlpQ3lPTWViUm9RYVNKQ0V0TGEzRmRyMWVqODJiTjBPbjA5M3lmQjhmSHpnNU9TRWxKUVUxTlRVQWdKcWFHaVFuSjhQUjBaRzlpSWdzQ0pORVJFUkVSRVJra2VMajQzSDI3Rm1NSHo4ZTQ4ZVBSMmhvS0xLenM1R1FrQ0IzYUJaRnI5Y2pOVFcxeFhaSmtwQ2VubzZDZ29KMnI1R1VsSVIvL09NZmVPNjU1L0RUVHo4aE9EZ1lHUmtaaUkrUDUzeEVSQmFFZlRDSmlJaUlpTWdpZFdjZUhRSjBPaDFpWW1KUVcxc0xBSmcvZjM2VC9RVUZCUkFFQWU3dTd1MWV5OC9QRDd0MjdVSk9UZzRLQ3d2UnExY3ZCQVFFdEJpQ1JrVG1qWDg5aVlpSWlJaklZaHc4ZUJEWHIxOXZkVjlaV1JsKyt1a25BTUNqano1cXlyQXNra3FsUWxoWUdLNWV2WXJUcDArM21JL0kwZEVSb2FHaHJTWjZybDI3aHZ6OC9CYmJiVzF0NGUzdERRQ0d1aGcrZkhnUFJFOUVQWUZKSWlJaUlpSWlzaGliTm0xQ2JtNHV2TDI5b2RQcElFbFNxOGN4U2RReER6LzhNUFI2UFM1Y3VJQjU4K1oxK0x4ang0NWh4WW9WSFRyMnpKa3pYUTJQaUV5TVNTSWlJaUlpSXJJWWMrZk9SWHA2T3E1ZXZZcHAwNlpoNXN5WkhSb09SVzBUUlJISnlja29LaXBDUVVGQmk5WElXbHZ4TENvcUN1SGg0WWJYeWNuSnNMT3p3NXc1YzZCV3ExRlVWSVIxNjlZaE1EQ3d4K01uSXVOaGtvaUlpSWlJaUN6R2hBa1RNR0hDQkdSbloyUGJ0bTJZT25VcXdzTENNSHYyYkl3WU1VTHU4Q3pXbWpWcjhPR0hIN2JhTTZ1MW5rQXFsUXBxdFJvQVVGSlNnc3pNVEJ3NmRNZ3dTYlczdHpkaVkyTVJGUldGcUtnb09EZzQ5R3dCaU1nb21DUWlNay9WQUJ3ckt5dmg3T3dzZHl4Tk5FNXNDS0QyVnNjcGtKTHJyQTZBYlYxZEhXeHRiWHZvVjNSZVpXVWxBRUN2MTFmMThLOVNjdDBURWNrbU1EQVFnWUdCeU0vUHg4NmRPN0Znd1FJTUhEZ1FzMmJOd3ZqeDQ2RlNxZVFPMFdLVWxwWmk1ODZkV0xkdUhTNWZ2b3pjM0Z6TW16Y1BtemR2aHFQai8yL3YzdU9xTFBQOS83L3ZCU2pISlltSUFzbzRqamFXSjNSeU9nMk1tc3FtOUp0T1plMWQ4LzAyTlpvZDlzam9IbWZYMkRZRkdzVTgvR3lrS1dzd2JUeU1OanFPaDNJdzkxaFIyeFFES3lwbjIwRVFrRUE1TEhBQjYvNzlvVElTQ01qcFppMWV6OGVqUjY3N3ZxOTdmYmpXS3RkNmN4MzhtbTFmWGw2dTJ0cmFCc2U5dmIxVlhWMnR3c0pDRFJ3NHNDTktCOURPM0gwdndrcnBuMThFdXBKdStzR2MxNlA5ZkNoSm4zNzZxZFYxTkZCVVZDUkpxcTZ1YnJoU1lmZlduVit6UE9uQ1lxRmR5YVhGTWczRE9OYkJUOVdkWDNzQXNGeDRlTGdTRWhLMGQrOWVqUjA3Vms4OTlaU21UcDFxZFZsdXBhU2tST0hoNFJvM2Jwd0dEUnFrVTZkT3lkL2ZYM1Btek5IV3JWdFZXbHJhWlB1QkF3ZkticmRyMmJKbEtpc3JreVJWVmxacTllclZNazFUL2ZyMTY0d2ZBMEE3Y1BlUWlBL21YUXV2UnpzeFRUTlZrcFl2WDY2elo4OWFYWTRreVRSTmJkaXdRVjkrK2FWTTAvd2tPenY3TTZ0cjZrcTY4MnRtbXVaK1NYcnh4UmQxL3Z6NWpuaUtxMkthcHQ1Nzd6Mjk5OTU3TWszelRHWm01dDg2K1BtNjIydlBMd1FBZENtbWFlcmRkOS9WZ2dVTHRHSERCbzBmUDE3SnljbFdsK1ZXK3ZmdnI2S2lJbFZXVm1ydzRNSEt6czVXUlVXRnpwNDlxOUxTMHJyZzUwb013MUJLU29yZWYvOTlUWmd3UVJNblRsUnNiS3gyN05paHhZc1hON283R29DdXlhMm5tNW1tbVdvWXhvM0xseTlYYW1xcWdvT0RyUzVKcG1scTQ4YU4zZktMTks5SCs3SFpiTnRNMC96M3p6NzdiT3lrU1pQVXAwOGYyZTEyeStweE9wMDZjK2FNS2lzckphbkdNSXpaa2x6Tk5PdFd1dk5yWnJQWi90UGxjc1g5K2M5L2p0eTllN2RDUTBOYk5EUzlJN2hjTGhVVkZhbTB0RlNtYWJvTXcvaU5Ma3lINnpEZDhMWC9VTktObjM3NnFjYU9IZHVPdDIwN2QvdUZBSUMyY1RnYyt1dGYvNnJObXplcnVMaFlkOTU1cDU1ODhrbjE3OS9mNnRMY2pyKy92MmJPbktuRGh3OHJKaVpHUC9qQkR4UWZIeS9UTkRWbzBDQ0ZoNGMzZTQ4aFE0Wm8rL2J0eXM3T1ZrRkJnUUlEQXpWNjlPaTZkWXNBdUFmRDZnTGFZdXpZc2Y2bWFmNWQwbGliemRibFBwaExtbkQwNk5GRGxoWFV5WGc5MnRlMTExNGI1Ty92bjJnWXh2K1YxTXZxZWt6VGRFbjZ1ODFtKy9XUkkwZmV0N3FlcnFnN3YyYlIwZEhoa3Y0L1NYY1lodEd6STUrck9hWnBtb1poNUppbXVUQXpNM043Wnp4bmQzcnRvNk9qZjJvWXh2cWhRNGQydVY4SXJGcTFTcVpwZnBLWm1UbGNCTmxBbHpabXpCaFRhdDNXNkxtNXVkcXlaWXQyN3R5cGtKQVEzWHZ2dlpvNmRXcTcvb0xpc2NjZTAzdnZ2YWZhMnRvcEgzNzQ0WnZ0ZG1NTHRLYXZhMnRyZGVqUUlWVldWaW8yTnJaRGd4NVA2bXZBRTdoMVNDUjFydy9tN29EWG8wTjRqUnc1Y3FDM3QzZVFWUVZVVjFjN0t5c3I4MDZjT05IMGhIUmMwbTFmczhqSVNMOCtmZnBFMm13MlM0WVMxZFRVdUZ3dTE1bmp4NDhYV1BIODZnYXZQYjhRQU5BZTJoSVMzWFBQUGZyNjY2ODFjdVJJM1hERERWZTg3dUdISDI1MWZaNFVYTFNrcjR1S2l2VGdndzlxeTVZdGJRcUVjbkp5bEo2ZXJwS1NFb1dGaFNrK1BsNFJFUkZOdHZHa3ZnWThnVnRQTjVPa1R6Lzl0RXpTTHlUOTB0TS9tTHNEWG84T1VadVZsWFhTNmlKd1ZicnRhM2JxMUtuS1U2ZE9mVzUxSFJieStOZit5SkVqam11dnZYYTh2Nzkvb3N2bCtyK0ZoWVc5Q2dzTExhM0pRMzRoQUtDRlJvd1lvWkNRRUVsTkJ4OXRDWW02Rzd2ZHJzcktTcFdVbExRNkpOcXhZNGVTazVNMWZQaHdoWVdGS1NNalEybHBhVXBKU2RITk45L2N6aFVENkNodUh4SmR4dU0vbUxzWlhnOEE4RkR0L0F1QkR5WEpOTTFmR0laeDhHb2JlOUF2QkFDMDBNS0ZDNjB1d2VQNCtQaG94b3daZXZ6eHh4VVhGNmVJaUFqWmJQL2M0eWcrUHI3SjlrNm5VeXRXckZCS1NvcGlZMlByamg4NGNFQ0ppWW5hdlh1M0RNUHRKN0VBM1lJbmhVUUFBS0J6dGZrWEFtUEdqTG4weHkrT0hqMmExZmFTQUFCWHl6Uk43ZHExUzlLRkVVSGYxbHhJbEp1YnE4REF3SG9Ca1NSTm1EQkJTNWN1VlY1ZVhyUFR6Z0IwRFlSRUFBQUFBTkNOMld3MjdkMjd0OVh0QXdJQzVIQTRWRk5USTIvdmYzN0ZkRHFkY2pnYzlZNEI2TnBzelY4Q0FBQUFBRURqK3ZidHE4aklTQ1VuSjZ1MDlNTHMzL0x5Y2ozNzdMT0tqSXhVV0ZpWXhSVUNhQ2tpWFFBQUFBQkFxM1ludXlRcEtVa0pDUW1hT0hHaTdIYTdTa3RMRlJFUm9aVXJWM1p3MVFEYUV5RVJBQUFBQUxkdzl1eFo1ZVhsdGVqYTY2Njdyb09yOFN4dDNaMHNLaXBLMjdadFUxWldsZ29MQ3hVU0VxSlJvMFl4MVF4d00vd1hDd0FBQU1BdEhEeDRVRXVXTEduUnRVZU9IT25nYWp4SGEzY24yN2R2bjg2ZE85Zm9QVXRLU25UaXhBbEowc3laTXp1bWNBRHRqcEFJQUFBQWdGdVlPbldxSmsrZVhQZDQ5ZXJWNnRHamh4NTY2Q0g1Ky91cnNMQlFhOWV1VlhSMHRJVlZ1cC9XN2s3MnlpdXY2TlNwVTRxTWpGUnRiYTFNMDJ6MC9vUkVnUHNnSkFJQUFBRGdGcnk4dk9Udjd5OUordWFiYjNUZ3dBRzk4Y1lic3RrdTdNY1RHUm1wUllzV2FlclVxWm82ZGFwOGZYMnRMTmR0dEhaM3NsbXpaaWt0TFUyblQ1L1dqQmt6ZE04OTl5ZzBOTFN6eWdiUUFkamREQUFBQUlEYktTOHZWMjF0YllQajN0N2VxcTZ1Vm1GaG9RVlZ1YWZXN2s1MjIyMjNhZVBHalZxK2ZMbSsrT0lMVFpzMlRVODk5WlErK3Vpanppd2ZRRHRpSkJFQUFBQUF0ek53NEVEWjdYWXRXN1pNanozMm1JS0NnbFJaV2FrWFhuaEJwbW1xWDc5K1ZwZm9WdHF5TzFsMGRMU2lvNk9WbDVlbkxWdTI2TkZISDlWM3YvdGQzWGZmZlpvNGNhSzh2THc2NFNjQTBCNElpUUFBQUFDNEhjTXdsSktTb2wvOTZsZmF2bjI3N0hhN3lzcks1T2ZucDhURVJQWG8wY1BxRXQxS2UreE9GaDRlcm9TRUJNMmVQVnV2dlBLS25ucnFLYTFhdFVwNzl1enB3TW9CdENkQ0lnQUFBQUJ1YWNpUUlkcStmYnV5czdOVlVGQ2d3TUJBalI0OXVtN2RJbHlkdDk1NlMrKzk5NTRjRG9mNjllc251OTJ1SVVPR3RMaTlhWnJLeU1qUXBrMmI5RC8vOHo4YVAzNjgvdlZmLzdVREt3YlEzZ2lKQUFBQUFMaUYzTnhjSFQ5Ky9Jcm55OHJLZE9qUUlVblNsQ2xUT3Fzc2o1Q2NuS3kvL09Vdit1RVBmNmpnNEdCOThNRUhldlhWVjdWdzRVSk5temF0eWJZT2gwTi8vZXRmdFhuelpoVVhGK3ZPTysvVWswOCtxZjc5KzNkUzlRRGFDeUVSQUFBQUFMZVFuWjJ0MWF0WHQraGFRcUtXS3k0dTFwLy8vR2U5OHNvckdqRmlSTjN4L2Z2M2EvSGl4WXFMaTJ0MCtsNXVicTYyYk5taW5UdDNLaVFrUlBmZWU2K21UcDBxUHorL3ppd2ZRRHNpSkFJQUFBRGdGdUxpNGhRWEYyZDFHUjZuckt4TS9mdjNyeGNRU2RLa1NaTzBmUGx5NWVmbmErREFnUTNhSlNRazZPdXZ2OWJJa1NOMXd3MDNxTFMwVksrOTlscUQ2eDUrK09FT3F4MUEreUlrQWdBQUFJQnViTUNBQWZMMTlkWHAwNmZyVFJFcktTbVJZUmhYM0NsdXhJZ1JDZ2tKa1NRZE9YTGtpdmNuSkFMY0J5RVJBQUJYYWRpd1lmMTc5T2p4STZ2cjhDU21hZDQ2YXRRb1g2dnJjQmMybSsyYnpNek1kS3ZyQUt6bWNEaTBmdjE2SFQ1OFdLR2hvVnE2ZEtsT25qeXBxcW9xRFJzMnpPcnl1clJUcDA0cEt5dXI3dkdFQ1JQMHlDT1BhT2JNbVFvSkNaSEQ0ZENtVFp0MDY2MjNYbkdudUlVTEYzWld1UUE2Q1NFUkFBQlh5Yy9QN3l2eGQyaTdzdGxzLzJGMURlNG1PanI2dDVtWm1mOXBkUjJBbGViTm02ZUtpZ3FOR0RGQ1I0OGVsU1Q1K1Bob3pwdzUyck5uajJ3Mm04VVZkbDNIangvWG1qVnJHaHpmc0dGRHZjZnZ2UE5PWjVVRW9BdmdBeTRBQUZmdjB0K2ZEUmRld0ZVeFRmUGZKTWt3RFBxeTVTNzEyUmNXMXdGWUtqOC9YNTkvL3JuMjdObWpreWRQMW9WRWtaR1I4dmIyVmtGQkFidHJOWUgxblFBMGhwQUlBSUJXT25yMDZQMVcxK0R1eG93WjgyOFNmWGsxeG93WlV5RnBsaVRUNmxvQUsxVlhWNnRuejU0TnBrSzVYQzVWVkZUSTVYSlpWSm43S2l3c1ZINStmb08rR3oxNnRFVVZBZWhzaEVRQUFBQUEzTTZBQVFNVUVCQ2dOV3ZXS0NZbVJwSlVWVldsMU5SVStmbjVNWXJvS3ExYXRVb2JOMjZVYVRiTW41dGFsQnFBWnlFa0FnQUFBT0NXVWxKU05HL2VQTDM2NnF1U3BKaVlHUFhxMVV2TGxpMWpQYUtyVUZ4Y3JDMWJ0bWp0MnJYNjhzc3ZkZXJVS2MyZVBWdnIxNitYbjUrZjFlVUI2RVNFUkFBQW9OT01HVE1tVHRMRVJvNm5YUHB6YlczdDRROC8vSEJycHhZR3dDMUZSVVZwNjlhdHlzN09Wa0ZCZ1lLRGd6VjY5T2dyN3NhRnhwV1VsQ2c4UEZ6anhvMlR6V2JUZSsrOUozOS9mODJaTTBmeDhmR2FNV09HN0hhNzFXVUM2QVNFUkFBQU5PTmlzREdsa2VNckwzdVljL1RvMGQ5M1hsWHV5VFROU3NNdzVqZHlxdTZZWVJqVE83R2tMaTg2T2pyVU1JeW5MenQwODhWLzN6dG16SmdSa21TYTV0bk16RXoyb29iSGN6Z2Mycng1cys2Nzd6NzUrdnJxelRmZnJIZStwS1JFYjczMWxpUnB5cFFHLzl2R0ZmVHYzMTlGUlVXcXJLelU0TUdEbFoyZHJZcUtDbFZYVjZ1MHRGUmxaV1dFUkVBM1FVZ0VBRUF6TGdZYmN4czVOZmV5YXg3dXhKTGNWbVptNXFFeFk4YVVTbXIwMjRacG11WEhqaDM3U3llWDFhVmxabVlXUlVkSC82dGhHTDIvZFdyOHhYOGs2WStkWEJaZ2lWT25UdW1sbDE1U2JHeXNCZzBhcEZXclZsM3hXa0tpbHZQMzk5Zk1tVE4xK1BCaHhjVEU2QWMvK0lIaTQrTmxtcVlHRFJxazhQQndxMHNFMEVrSWlRQUFhRVptWnVhaDZPam9zNFpoQkYvaGtxck16TXkwenF6SmpibE0wM3pOTUl3NVZ6ai9oaVMySktyUGxMUmEwak5Ydk1BMG1aNkhibUhvMEtGYXNXS0Znb09EWmJQWnRIZnZYbFZYVjZ1bXBvYTFjOXJvMFVjZnJmdnpraVZMZE9qUUlaMDllMWJmZlBPTkRNT3dzRElBblluVjNBQUFhSjdMTUl4MVZ6cHBtdVlSU2JXZFdJOWJNd3hqMjVYT21hYTVwVE5yY1JjdWwydFhFNmNyamgwNzF0UjV3S09zWExsU0gzLzhjZDNqMTE5L1hiLys5YTh0ck1qemVIbDU2Y2MvL3JIR2pSdW50V3ZYV2wwT2dFNUVTQVFBUUF1WXB2bDZFNmRmNjdSQ1BNRFJvMGYvTHFuczI4ZE4wM1FjTzNac2h3VWxkWGtmZnZoaGxtbWE1eG83WjVybWY0dlJWd0FBb0IwUUVnRUEwQUtabVpuL0k2bTBrVk9WVHFmejVjNnV4ODNWU05yY3lQSDlrcW83dVJaM1VXc1l4dk5YT05kWVh3SUFBRncxMWlRQ0FLQmxhaVg5UWRJdkxqOW9tdVk3SDMzMGtkT2FrdHphNjVKK2Z2bUJwcWFoUVRKTmM0ZGhHRTk5NjNDbHpXWWpKRUszczNQblRuM3d3UWVTcE04KysweTV1YmxhdVhKbHZXc1NFaEtzS00ydGJOeTRVV2ZPbkxuaStZcUtpazZzQmtCWFFFZ0VBRUFMMWRiV2J2UHk4dnAyU01RYU9xMXcvdno1QXoxNjlLZ3dEQ1BnNHFISzR1SmlRcUltWkdabUhvdU9qaTQzRENQd3NzTi9QM0xrQ0tPdjBLMk1HREZDZVhsNSt1eXp6K3FPUlVSRTFIdU1samw1OHFUeTh2S2F2R2JjdUhHZFZBMkFyb0NRQ0FDQUZ2TDI5bjdmNVhKZC9pVzk2dXpac3hzdExjcE5mZlRSUjg0eFk4WnNsZlRneFVQcFgzenhSWldWTmJtQkdzTXdYcFZVdHdVUnU1cWhPMXE0Y0tIVkpYZ00raExBdDdFbUVRQUFMWFRreUpIcWkxL1NKVW1tYWI1SHNORjZMcGRyKzJVUHQxL3hRdFNwcmEyOWZMUlZWVmxaR1l1bUF3Q0Fka05JQkFEQVZiajhTN3BoR0FRYmJYRDI3TmwwU1E1SlZmbjUrWXlJYVlGejU4NWw2TUw2V0pMMDdva1RKODViV1E4QUFQQXNoRVFBQUZ5RmlvcUtkMDNUckRCTjgvejU4K2ZUcks3SG5WMGNoYlhkTk0yMzh2THlIRmJYNHc0dTl0bWZKTWswemQwV2x3TUFBRHdNSVJFQUFGZmh4SWtUNXczRGVNMHdqUGMvK3VpamNxdnJjWGVtYVc0elRmTjFxK3R3SjZacHZteWE1dm5hMnRyZlcxMExBQUR3TEN4Y0RRREFWVEpOYzZ0cG1pT3NycU9EMmFLam8yZEttbTBZeGhoSlFSMzVaR1BHakhtcFBlNWptcVpUMGhlU3RsWldWcTdLeWNuNXBqM3UyNVhZYkxaM1RkTjhLeXNyaTcycEFRQkF1eUlrQWdCNHFnNExPVXpUbE0xbTA1Z3hZMWEyNHoyZGtyNHdET05QRG9kanBjWGhoaTA2T3ZwM2htRTgwaGxQWmhoR2U5NnJoNlNoa243ajcrLy93TEJodzI3NjVKTlBUcmZiRTdUUTJMRmpmVXpUbkcyYTV2OHpET002U1g3dGRXL1ROR1dhcHNhTUdXTzIxejB2cXBXVUoybFhkWFgxYzluWjJmL2J6dmNIQUFCZEhDRVJBTUFUZFdqSTBaNmh4bVgzdkJSdVBIVXgzTGpSaW5CRGtrYU5HbldiWVJpUGhJYUdhdUhDaGJydXV1dDB6VFhYV0ZIS1ZhdXNyRlJ1YnE1ZWZQRkZwYWVuUi9uNitxWkt1ck9UeS9BMlRmTU5TZU03NHIwaWRjeDdVSktYcEFHU0h2WHg4Zm5YTVdQR3hCNDllalNySTU0SUFBQjBUWVJFQUFDUDQ0NGhSMlZscGZMeTh2VGlpeS9xYjMvNzIwQ0x3ZzFKa3MxbSs0VWsvZWQvL3FkdXVlVVdLMHBvTlQ4L1AzM3ZlOS9UMHFWTE5YbnlaQlVYRi8rZmtTTkhSbVpsWlozcXJCckdqQm56RzBuamh3MGJwdm56NTJ2SWtDRUtDQWpvcktkdnRacWFHdVhsNVduYnRtMTY3YlhYZ2lWdGtUVE02cm9BQUVEblllRnFBSURIK1hiSTBkVURJdWxDdURGNDhHRDk5cmUvVlVoSWlBekQrRC9EaHc4ZllFVXRobUhjSWtralI0NjA0dW5iaFdFWTZ0ZXYzNlUvRCtua3A3OUhraFl2WHF6Um8wZTdSVUFrU2Q3ZTNobzRjS0FTRWhJMGFOQWdTZnIrMkxGanYyOTFYUUFBb1BNUUVnRUFQSTQ3aHh5WGh4cytQajVETFNxamx5UzNDTmVhNHVkM1lSa2d3ekQ4Ty9tcEIwbFMvLzc5Ty9scDI0ZGhHQm8rZkxna3llVnkzV0J4T1FBQW9CTVJFZ0VBUEpGYmh4d1doaHRvSDc3U1AxOUhkM1RwdngzRE1Pd1dsd0lBQURvUklSRUFBQUFBQUFBSWlRQUFBQUFBQUVCSUJBQUFBS0R6VlV1UzArbTB1bzVHMWRiV1NwSnNObHV0eGFVQVFLY2lKQUlBQUFEUXFVelRQQ2xKWDM3NXBkV2xOT3JzMmJPU0pKZkxWV3h4S2UyQlFBNUFpeEVTQVFBQUFPaHNHeVRwRDMvNGc5VjFOUER4eHgvcml5KytrS1J6NTg2ZCs4VGljdHFNUUE3QTFmQzJ1Z0FBQUFBQTNjN3ZUZE9jOThZYmJ3VC80eC8vVUhoNHVBSUNBaXd0cUxxNldtZlBubFZXVnBhcXE2dFZXMXViOE1VWFgxUlpXbFQ3MkNCcHlSLys4QWNsSnlkYlhVczluaGJJQVo2QWtBZ0FBQUJBcDhyTXpEd3pjdVRJRzcyOHZEYWZPSEZpOUlrVEo2d3U2WEpWcG1uKzhzTVBQMHl6dXBCMlFpQUhvTVVJaVFBQUFBQjB1cXlzckU4bGpSMDlldlJJbTgzMlhVbCtGcGRVSSttTWo0L1BCKysvLzM2cHhiVzBHd0k1QUZlRGtBZ0FBQUNBVlZ6SGpoMDdKdW1ZMVlWNE1nSTVBQzFGU0FRQUFBQUFubzlBRGtDejJOME1BQUFBQUFBQWhFUUFBQUFBQUFBZ0pBSUFBQUFBQUlBSWlRQUFBQUFBQUNCQ0lnQUFBQUFBQUlpUUNBQUFBQUFBQUNJa0FnQUFBQUFBZ0FpSkFBQUFBQUFBSU1uYjZnSUFBQURRdnB4T3AycHFhdW9kOC9mM3Q2Z2FBQURnTGdpSkFBQUFQTVMrZmZ1MFpzMGE1ZWZuTnpoMzVNZ1JDeW9DQUFEdWhKQUlBQURBQTVTV2xtclJva1c2NjY2N05HblNKUG42K2xwZEVnQUFjRE9FUkFBQUFCNmd1TGhZdlh2MzF2ejU4NjB1QlFBQXVDa1dyZ1lBQVBBQUF3WU1VRUJBZ0VwTFM2MHVCUUFBdUNsR0VnRUFJTW5sY21ueDRzV2FQbjI2Um8wYVpYVTV3Rld6Mld5S2lZblJyRm16TkgzNmRBVUZCZFU3SHg4ZmIxRmxBQURBWFJBU0FRQWd5VEFNMWRUVTZORkhIMVY0ZUxpbVQ1K3UyMisvWGIxNjliSzZOS0JGVE5QVW5qMTdKRWxwYVdrTnpoTVNBUUNBNWhBU0FRQ2dDeUZSWW1LaUhBNkhEaHc0b04yN2QrdjU1NS9YK1BIak5YMzZkSTBkTzFhR1lWaGRwbHM3Zi82OC91VmYva1ViTm14UVJFUkUzZkYvL09NZit2V3ZmNjJ0VzdmU3gyMWdzOW0wZCs5ZXE4c0FBQUJ1akRXSkFBQzRqTCsvdis2NDR3NmxwcVpxdzRZTit2cnJyelY3OW14Tm56NWRtelp0VWsxTmpkVWx1cTI4dkR3RkJnYldDNGdrYWZEZ3dTb3JLMU5oWWFGRmxRRUFBRUJpSkJFQUFQV2NQMzllaHc0ZDB0NjllL1h1dSs5cTVNaVJTa3BLVW5WMXRUWnMyS0MzM25wTEw3endnbXcyZnM5eXRZS0NnbFJjWEt6S3lrcjUrZm5WSFhjNm5Tb3ZMNWRwbWhaVzV6bHljbktVbnA2dWtwSVNoWVdGS1Q0K3ZrRXdCd0FBMEJnKzRRSUFvQXZydVR6OTlOTzY3YmJidEhUcFVuM25POS9SMXExYjlmdmYvMTV4Y1hHYU9uV3FObTdjcU5PblR5c3pNOVBxY3QxU256NTlOR3pZTUQzOTlOTXFMaTZXSkpXWGx5czVPVm5oNGVIcTE2K2Z4UlYySFU2blV3NkhvOTQvTGJGanh3Nzk5S2MvMVpFalIxUlJVYUdNakF6ZGM4ODlldmZkZHp1NFlnQUE0QWtZU1FRQWdDNkVSTVhGeFZxMGFKRmlZMlBsN2Qzd3I4Z2VQWHBvOHVUSkNnNE90cUJDejVDWW1LaDU4K1pweXBRcENnb0tVbGxabWNMQ3dyUnExU3FyUytzUzl1M2JwelZyMWlnL1A3L0J1U05IampUWjF1bDBhc1dLRlVwSlNWRnNiR3pkOFFNSERpZ3hNVkc3ZCs5bXpTY0FBTkFrUWlJQVFMZVZtNXVyNDhlUDF6MmVPbldxYW1wcWxKNmUzdURhS1ZPbVNKS2VlT0tKVHF2UEU0V0ZoV25EaGczNitPT1BsWnVicStEZ1lFVkhSOHZIeDhmcTBpeFhXbHFxUllzVzZhNjc3dEtrU1pQazYrdDdWZTF6bkMrR0ZnQUFJQUJKUkVGVWMzTVZHQmhZTHlDU3BBa1RKbWpwMHFYS3k4dGoyaGtBQUdnU0lSRUFvTnZLenM3VzZ0V3JXM1R0cFpBSVY4ZmhjR2p6NXMyNjc3Nzc1T3ZycXpmZmZMUGUrWktTRWgwNGNFQVNmVnhjWEt6ZXZYdHIvdno1cldvZkVCQWdoOE9obXBxYWVpUGhMazFkYTJ4MEhBQUF3T1g0dEFBQTZMYmk0dUlVRnhkbmRSa2U3ZFNwVTNycHBaY1VHeHVyUVlNR05UbXRyTHVIUkFNR0RGQkFRSUJLUzB0bHQ5dXZ1bjNmdm4wVkdSbXA1T1JrelowN1YzYTdYZVhsNVhydXVlY1VHUm1wc0xDd0RxZ2FBQUI0RWtJaUFFQzM5ZTNwWmszcDdnRkdhdzBkT2xUdnZQTk8zVzV3ZS9mdXRiaWlyc3Rtc3lrbUprYXpaczNTOU9uVEZSUVVWTzk4Zkh4OHMvZElTa3BTUWtLQ0prNmNLTHZkcnRMU1VrVkVSR2pseXBVZFZUWUFBUEFnaEVRQWdHNkw2V2FkNDFKQWREbW4wNm1hbXBwNngvejkvVHVycEM3Sk5FM3QyYk5Ia3BTV2x0YmdmRXRDb3Fpb0tHM2J0azFaV1ZrcUxDeFVTRWlJUm8wYXhWUXpBQURRSW54aUFBQjBXMHczNjN4LytjdGZ0SGJ0V3AwNWM2YkJ1ZVoyNy9KME5wdnRxa2RhTmJmbVUxRlJVZDFDN0FTZEFBQ2dPWVJFQUFDZ1U1U1dsaW94TVZGMzMzMjNicnZ0TnZYczJkUHFrdHdlYXo0QkFJRDJSRWdFQUlBa2w4dlY1SmZvL2Z2M2QySTFucW00dUZoOSt2VFJmL3pIZjFoZFNwZVdrNU9qOVBSMGxaU1VLQ3dzVFBIeDhWZmN1cDQxbndBQVFIc2lKQUlBUUpKaEdBMjJIaTh2TDlmMjdkdDE0NDAzV2xTVlo3bTBlOWU1YytmVXExY3ZxOHZwa25iczJLSGs1R1FOSHo1Y1lXRmh5c2pJVUZwYW1sSlNVblR6elRjMzJxYXhOWjhBQUFCYWc1QUlBQUJkQ0lrYUcwazBlZkprM1gvLy9ab3paNDU4Zkh3c3FNeTluVHAxU2xsWldYV1BZMk5qOWZPZi8xdy8rY2xQV3JWN2x5ZHpPcDFhc1dLRlVsSlNGQnNiVzNmOHdJRURTa3hNMU83ZHUyVVl4aFhibTZhcGwxOStXUTgvL0hDOTR5NlhTeHMyYk5EOTk5OHZMeSt2RHFzZkFBQzRQMElpQUFDYUVCZ1lLSWZEb2RPblQydmd3SUZXbDlObHRIUjNzdVBIajJ2Tm1qVU5qcmQyOXk1UGxwdWJxOERBd0hvQmtTUk5tREJCUzVjdVZWNWUzaFdublVrWHdxRFUxTlFHSVpGcG1rcExTOU50dDkzV1pIc0FBQUJDSWdBQUx2cjQ0NC9yUGE2cXF0SytmZnRVV1ZtcDBOQlFpNnJxV3ZidDI2YzFhOVlvUHorL3dibkdkaWRqQjdtV0N3Z0lrTVBoVUUxTlRiMHQ2NTFPcHh3T3h4VzNzYSt0clZWQ1FvS2NUcWNrYWM2Y09mWE81K2ZueXpBTTNzTUFBS0JaaEVRQUFPakNGKzBISG5pZ3dmR29xQ2dsSlNYSno4K3Z5Zll1bDB1TEZ5L1c5T25UTldyVXFJNHEwMUtscGFWYXRHaVI3cnJyTGsyYU5FbSt2cjZ0dXMrQkF3ZVVrWkVoaDhPaGZ2MzZLVDQrWG9NSEQyNjJuYWYzY2QrK2ZSVVpHYW5rNUdUTm5UdFhkcnRkNWVYbGV1NjU1eFFaR2Ftd3NMQkcyM2w1ZVduQ2hBazZmZnEwRGg4K3JOR2pSOWM3NytmbnAvSGp4NnRIang2ZDhXTUFBQUEzUmtnRUFJQXVmTkhPeU1pb2Q4emIyN3ZGaXdJYmhxR2FtaG85K3VpakNnOFAxL1RwMDNYNzdiZDcxQUxOeGNYRjZ0MjdkNE1GdnE5R1VsS1NkdTNhcFJ0dnZGRzlldlhTQng5OG9BMGJOdWpwcDUvV0hYZmMwV1RiN3RESFNVbEpTa2hJME1TSkUyVzMyMVZhV3FxSWlBaXRYTG15eVhaMzNubW5YQzZYY25KeU5IdjI3RTZxRmdBQWVCcENJZ0FBTGpweDRrU2p4NzI4dkJRYUdxcmV2WHRmc2ExaEdFcE1USlRENGRDQkF3ZTBlL2R1UGYvODh4by9mcnltVDUrdXNXUEhOcm5vc0R1NHREdFphV21wN0hiN1ZiY3ZMaTdXamgwN2xKYVdwdXV2djc3dStQNzkrN1Y0OFdKTm5qeTV5ZEV1M2FHUG82S2l0RzNiTm1WbFphbXdzRkFoSVNFYU5XclVGYWVhWGM1bXMybjE2dFVxTEN4VWZuNitYQzVYdmZQZkhtRUVBQUR3YllSRUFBRG95dFBOTG5mOTlkZHJ5WklsaW9xS3V1STEvdjcrdXVPT08zVEhIWGZvSC8vNGg1NTU1aG5ObmoxYkF3WU0wTXlaTTNYMzNYZTM2QXQvVjJTejJSUVRFNk5aczJacCt2VHBWNzA3V1ZsWm1mcjM3MTh2SUpLa1NaTW1hZm55NWNyUHoyL1I0dUNlMU1jT2gwT2JOMi9XZmZmZEoxOWZYNzM1NXB2MXpoY1ZGU2s5UFYyU0d0MTk3OXRXclZxbGpSczN5alROQnVjYVd6TUtBQURnY3U3eENRb0FnQTdtNWVXbHUrKytXMTVlWG5yb29ZZms2K3VyYjc3NVJtdlhybFYwZExSdXVPRUdyVnUzVHIvODVTLzFwei85NllyVDBNNmZQNjlEaHc1cDc5NjlldmZkZHpWeTVFZ2xKU1dwdXJwYUd6WnMwRnR2dmFVWFhuaWh4ZFBZdWhMVE5MVm56eDVKcmR1ZGJNQ0FBZkwxOWRYcDA2ZlZ2My8vdXVNbEpTVXlERVA5K3ZWclVSMHQ3V04zY09yVUtiMzAwa3VLalkzVm9FR0R0R3JWcWl0ZTIxeElWRnhjckMxYnRtanQyclg2OHNzdmRlclVLYzJlUFZ2cjE2OXZkazB0QUFBQWlaQUlBQUJKRjc1Z3A2ZW42NDAzM3FnTGNQejkvZlhNTTg5bzZ0U3Btalp0bWhZdlhxeTR1RGg5L3ZubnV2YmFhK3UxTjAxVC8vVmYvNlczM25wTHZyNittalp0bXViT25hc0JBd2JVWFRObHloVDk1Q2MvVVdabXBzYU9IZHVwUDE5N3NObHMycnQzYjZ2Ykc0YWhDUk1tNkpGSEh0RTk5OXlqUG4zNnlPRndhTk9tVGZyUmozNmt2LzN0YjNYWDNuVFRUYnJtbW12cXRiL2FQbllIUTRjTzFUdnZ2RlAzbm10TC81YVVsQ2c4UEZ6anhvMlR6V2JUZSsrOUozOS9mODJaTTBmeDhmR2FNV05HcTZZSkFnQ0E3b09RQ0FBQVhaZ0tWVnRiMitDNGo0K1BxcXVyVlZoWXFJRURCK283My9tT3pwdzUwMmhJVkZ4Y3JFV0xGaWsyTnJiUjZVNDlldlRRNU1tVEZSd2MzR0UvUjFkbW1xWjI3dHdwU2RxNGNXTzljMisvL2JiZWZ2dnR1c2RSVVZHTmhrU2UyTWZ0TmFxc2YvLytLaW9xVW1WbHBRWVBIcXpzN0d4VlZGU291cnBhcGFXbEtpc3JJeVFDQUFCTklpUUNBRUFYcGtJRkJnWnE2ZEtsZXV5eHgyUzMyMVZaV2FuVTFGU1pwbGszRmFxd3NMREJXanpTaFMvNnp6Ly9mTFBQODhRVFQ3Ujc3WjB0SnlkSDZlbnBLaWtwVVZoWW1PTGo0eFVSRWRGc3U3YU9SUEwwUGpaTlV5Ky8vTEllZnZqaGVzZGRMcGMyYk5pZysrKy9YMTVlWGxkczcrL3ZyNWt6WitydzRjT0tpWW5SRDM3d0E4WEh4OHMwVFEwYU5Famg0ZUVkL1NNQUFBQTNSMGdFQUlBdUJCQXBLU2xhc0dDQlhuLzlkZG50ZHBXWGw4dlB6MDlKU1VucTBhT0h2dnp5U3dVR0JtcllzR0dOM3NQaGNHajkrdlU2ZlBpd1FrTkR0WFRwVXAwOGVWSlZWVlZYYk9OdWR1ellvZVRrWkEwZlBseGhZV0hLeU1oUVdscWFVbEpTZFBQTk43Zm9IbTNaZmN1VCs5amxjaWsxTmJWQlNHU2FwdExTMG5UYmJiYzFHOFk5K3VpamRYOWVzbVNKRGgwNnBNcktTc1hHeHJyOXptOEFBS0RqRVJJQkFIRFJ0ZGRlcTlkZmYxM0hqeDlYZm42K0FnSUNGQjBkTFg5L2Ywa1hwa0M5OXRwclYydy9iOTQ4VlZSVWFNU0lFVHA2OUtpa0M5UFY1c3lab3oxNzlyamxZdFdYY3pxZFdyRmloVkpTVWhRYkcxdDMvTUNCQTBwTVROVHUzYnViRFNMYXV2dVdKL1p4YlcydEVoSVM1SFE2SlVsejVzeXBkejQvUDErR1lTZzBOUFNxN3V2bDVhVWYvL2pIN1ZVbUFBRG9CZ2lKQUFDNGpNMW0wOGlSSXpWeTVNaXJhcGVmbjYvUFAvOWNlL2JzMGNtVEorc0NqTWpJU0hsN2U2dWdvS0Rlamw3dUtEYzNWNEdCZ2ZVQ0lrbWFNR0dDbGk1ZHFyeTh2Q1pIdXJSMTl5MVA3V012THk5Tm1EQkJwMCtmMXVIRGh4dU1xUEx6ODlQNDhlUFZvMGVQSnUvVDF1bHFBQUFBaEVRQUFMU0Q2dXBxOWV6WnM4RVhlWmZMcFlxS2lnWlRxOXhSUUVDQUhBNkhhbXBxNmkwYTdYUTY1WEE0R2wxSStuSnQzWDNMay92NHpqdnZsTXZsVWs1T2ptYlBudDJxZTdUSGREVUFBTkM5RVJJQkFOQU9CZ3dZb0lDQUFLMVpzMFl4TVRHU3BLcXFLcVdtcHNyUHo4OHRSN2g4VzkrK2ZSVVpHYW5rNUdUTm5UdTNidDJtNTU1N1RwR1JrUW9MQzJ1eWZWdDMzL0wwUHJiWmJGcTlldlZWcjluVVVkUFZBQUJBOTBOSUJBQkFPMGxKU2RHOGVmUDA2cXV2U3BKaVltTFVxMWN2TFZ1MnpDM1h5bWxNVWxLU0VoSVNOSEhpUk5udGRwV1dsaW9pSWtJclY2NXN0bTE3N0w3bDZYM2NtaldiMm11NkdnQUFBQ0VSQUFEZjRuUTZWVk5UVSsvWXBjV3JteElWRmFXdFc3Y3FPenRiQlFVRkNnNE8xdWpSb3ozcXkzbFVWSlMyYmR1bXJLd3NGUllXS2lRa1JLTkdqV3AycXRrbGJkMTl5NVA3dUMxck5yWEhkRFVBQUFCQ0lnQUFMdHEzYjUvV3JGbWovUHo4QnVlYTIzbkw1WEpwNWNxVm1qNTl1a2FOR3RWUkpYWTZoOE9oelpzMzY3Nzc3cE92cjYvZWZQUE5ldWVMaW9xVW5wNHVTWm95WlVxVDl5b3FLdEtERHo2b0xWdTJ5Ti9mLzZwMzMvTFVQcjZrcldzMlhacXVKclUrNkFRQUFOMGJJUkVBQUpKS1MwdTFhTkVpM1hYWFhabzBhWko4ZlgyditoNG5UcHpRekprek5XTEVDTTJZTVVPVEprMVN6NTQ5TzZEYXpuUHExQ205OU5KTGlvMk4xYUJCZzdScTFhb3JYdHRjU0dTMzIxVlpXYW1Ta3BKV0J4YWUyTWVYdEhYTkpxbHRRU2NBQUFBaEVRQUF1akRWcDNmdjNwby9mMzZyMnR0c05xV21wcXFvcUVqNzl1M1RILy80UnkxZnZseng4ZkdhUG4yNmhnd1owczRWZDQ2aFE0ZnFuWGZlcVZ2dlorL2V2YTIrbDQrUGoyYk1tS0hISDM5Y2NYRnhpb2lJcUxlT1VIeDhmSlB0UGJXUEwybnJtazN0RVhRQ0FJRHVqWkFJQUFEOWMrZXMwdExTWmtkck5LVlBuejY2Ly83N2RmLzk5eXNuSjBjcEtTbTY5OTU3M1hvVXgrVkJ6cVYxZ0hyMjdDblROSFh3NEVHVmxaVXBMaTZ1MlhXQlROUFVybDI3SkVrN2R1eG9jTDY1a09nU1QrempTOXF5WmxOYmcwNEFBQUJDSWdBQWRDRUlpWW1KMGF4WnN6UjkrblFGQlFYVk85L1NBTVBwZENvakkwTnZ2dm1tL3Y3M3Y2dC8vLzZhTzNkdVI1VGM2Y3JMeXpWanhnenQyN2RQUFh2MjFDdXZ2S0oxNjlZcE9EaFlodzRkVWtwS1NwUHRiVFpibTBZaVhlSkpmWnlibTZ2ang0ODNlWTNOWnRPaFE0ZWFuYzdYWGtFbkFBRG92Z2lKQUFEUWhWRXVlL2Jza1NTbHBhVTFPTjljU0dTYXBoWXRXcVNEQncvS1pyTnB5cFFwZXVHRkYzVDk5ZGQzUkxtV0tDZ29VSGg0dUlLQ2d1UjBPclZ4NDBZbEppYnExbHR2MWVUSmszWHUzRG4xNnRXcnlYdDgvUEhIalI3Mzh2SlNhR2lvZXZmdWZjVzJudGpIMmRuWmRZdE5ONmU1a0tpOWdrNEFBTkI5RVJJQkFLQzJqM0l4VFZQRnhjWDZ6VzkrbzlqWVdJL1lrdjNiUWtORFZWQlFvTnpjWE8zZnYxOUJRVUVhUDM2OGJEYWI3SFo3c3lGUmJXMnRIbmpnZ1NhZjQvcnJyOWVTSlVzVUZSWFY0SnduOW5GY1hKemk0dUxhNVY1dERUb0JBQUFJaVFBQWFBYzJtMDFyMXF5eHVvd09aYmZiZGZ2dHQydmF0R2t5REVQUFB2dXNiRGFiQ2dvS1ZGeGNyTDU5K3piWjNzdkxTM2ZmZmJlOHZMejAwRU1QeWRmWFY5OTg4NDNXcmwycjZPaG8zWERERFZxM2JwMSsrY3RmNms5LytsTzl0WkNrN3RISGJkRmUwL2tBQUVEM1JVZ0VBTUJsY25KeWxKNmVycEtTRW9XRmhTaytQbDRSRVJITnRpc3FLdEtERHo2b0xWdTJ0SHA3ZDNld1lNRUMzWDc3N2JMYjdSbzRjS0NrQ3lOWVVsTlRtOTFOcTdpNFdPbnA2WHJqalRmcUFpQi9mMzg5ODh3em1qcDFxcVpObTZiRml4Y3JMaTVPbjMvK3VhNjk5dHA2N2J0REh6c2NEcTFmdjE2SER4OVdhR2lvbGk1ZHFwTW5UNnFxcWtyRGhnMnp1andBQU9EaGJNMWZBZ0JBOTdCanh3Nzk5S2MvMVpFalIxUlJVYUdNakF6ZGM4ODlldmZkZDV0dGE3ZmJWVmxacVpLU2trNm8xRnJEaHcrdkM0Z2txVisvZmhvNWNtU3o3Y3JLeWxSYlc5dmd1SStQajZxcnExVllXQ2d2THk5OTV6dmYwWmt6WnhwYzF4MzZlTjY4ZWNySXlOQ3dZY1AwMVZkZlNiclFQd2tKQ1hLNVhNMjJkemdjU2sxTjFjOSs5ak10V0xCQWtuVHk1RWw5OHNrbkhWbzNBQUR3REl3a0FnQkFGM2JNV3JGaWhWSlNVaFFiRzF0My9NQ0JBMHBNVE5UdTNidWIzSUxjeDhkSE0yYk0wT09QUDY2NHVEaEZSRVRVbXk3bFNldkJ0SGEwMVlBQkF4UVlHS2lsUzVmcXNjY2Vxd3Q5VWxOVFpacW0rdlhySjBrcUxDeHNzT2l5NVBsOW5KK2ZyODgvLzF4Nzl1elJ5Wk1uZGZUb1VVbFNaR1NrdkwyOVZWQlFvUDc5K3pkNWozbno1cW1pb2tJalJveW9hKy9qNDZNNWMrWm96NTQ5RGFid0FRQUFYSTZRQ0FBQVhkaUtQREF3c0Y1QUpFa1RKa3pRMHFWTGxaZVgxMlFRWXBxbWR1M2FKZW5DaUtSdmMvY0E0NUlkTzNZb09UbFp3NGNQVjFoWW1ESXlNcFNXbHFhVWxCVGRmUFBOVGJhMTJXeEtTVW5SZ2dVTDlQcnJyOHR1dDZ1OHZGeCtmbjVLU2twU2p4NDk5T1dYWHlvd01MRFJxVldlM3NmVjFkWHEyYk5uZ3dXNVhTNlhLaW9xbWgxSjFCNGhFd0FBNk40SWlRQUFrQlFRRUNDSHc2R2FtaHA1ZS8venIwZW4weW1IdzFIdldHTzZ3NkxCYlIxdEpVblhYbnV0WG4vOWRSMC9mbHo1K2ZrS0NBaFFkSFIwM1JwRFVWRlJldTIxMXhwdDYrbDlQR0RBQUFVRUJHak5taldLaVltUkpGVlZWU2sxTlZWK2ZuN05Canh0RFprQUFBQVljd3dBZ0tTK2Zmc3FNakpTeWNuSktpMHRsU1NWbDVmcjJXZWZWV1JrcE1MQ3dpeXUwSHBOamJhcXJhMVZYbDVlaSs1anM5azBjdVJJVFo0OFdiZmNjb3ZITGtMZEdpa3BLZnJ2Ly81dlBmend3enB4NG9SaVltSzBaODhlSlNVbE5UdFY3UEtRcWFxcVN0S0ZrR24xNnRVdENwa0FBQUFZU1FRQXdFVkpTVWxLU0VqUXhJa1RaYmZiVlZwYXFvaUlDSzFjdWJMWnRpNlhTMU9tVExuaStmMzc5N2RucVpabzYyaXJTMXE3cGxGMzZPT29xQ2h0M2JwVjJkblpLaWdvVUhCd3NFYVBIdDFnZE5DVnBLU2thTjY4ZVhyMTFWY2xTVEV4TWVyVnE1ZVdMVnZHZWtRQUFLQlpoRVFBQUZ3VUZSV2xiZHUyS1NzclM0V0ZoUW9KQ2RHb1VhTmFGSDRZaHFINTgrZlhPMVplWHE3dDI3ZnJ4aHR2N0tpU085WGxvNjNtenAxYnQ2YlFjODg5MStMUlZtMVowOGpUKzdpb3FFZ1BQdmlndG16Wm9sR2pSclhxSGxGUlVYcnh4UmYxOTcvL1hVVkZSUW9LQ3RLUUlVTmFIT0FCQUlEdWpVOE1BSUJ1eStGd2FQUG16YnJ2dnZ2azYrdXJOOTk4czk3NW9xSWlwYWVuUzFLVEkxaWtDd0ZHWTlkTW5qeFo5OTkvditiTW1TTWZINS8ySzk0aWJSbHQxZFkxalR5OWp5L3Q5bFpTVXRMcUtYZ3JWNjdVSC8vNHgwYlhIenB5NUVoYlN3UUFBQjZPa0FnQTBHMmRPblZLTDczMGttSmpZelZvMENDdFdyWHFpdGMyRnhKZFNXQmdvQndPaDA2ZlBxMkJBd2UydHRRdW95MmpyZHE2Zzl5VmVFb2YrL2o0YU1hTUdYcjg4Y2NWRnhlbmlJaUllbFBFbXR1OXJhQ2dRSC84NHgrMVpNa1MzWHJyclMyZW9nWUFBSEFKSVJFQW9Oc2FPblNvM25ubm5ib3Y0bTNkT2V2amp6K3U5N2lxcWtyNzl1MVRaV1dsUWtORDIzVHZydUR5NlZDalI0Kys2dmJ0c2FhUkovZXhhWnJhdFd1WHBBdlQ4cjZ0dVpDb3BxWkdvYUdoaW91TDY1RDZBQUNBNXlNa0FnQjBhNWVQMUxpMFVIRFBuajFsbXFZT0hqeW9zckl5eGNYRk5Uc3FvN2EyVmc4ODhFQ0Q0MUZSVVVwS1NwS2ZuMSs3MTk3WjJqb2RxcTFyR25sNkg5dHN0allGbFJFUkVSb3dZSUFPSGp5b0gvLzR4KzFYR0FBQTZEWUlpUUFBMElVRmtHZk1tS0Y5Ky9hcFo4K2VldVdWVjdSdTNUb0ZCd2ZyMEtGRFNrbEphYks5bDVlWE1qSXk2aDN6OXZiMnFCMmwyam9kU21yYm1rYWUzc2VYajlScTdacEUvLzd2LzY2Zi8vem5DZzBOVlhCd2NMMXo2OWV2YjQ4eUFRQ0FCeU1rQWdCQUYwWVJoWWVIS3lnb1NFNm5VeHMzYmxSaVlxSnV2ZlZXVFo0OFdlZk9uVk92WHIyYXZFZEpTVW1yUnlLNWc3Wk9oNUxhdHFhUjVObDkzTmFSV2s2blV3a0pDZnIrOTcrdlcyNjV4ZTM3QXdBQWRENUNJZ0FBSklXR2hxcWdvRUM1dWJuYXYzKy9nb0tDTkg3OGVObHNOdG50OW1aRG9yYU9SSElIYlowT2RjbkJnd2VWa1pFaGg4T2hmdjM2S1RnNFdJTUhEMjYybmFmM2NWdEhhdVhsNWFtbXBrWXZ2dmdpVzk0REFJQlc0Uk1FQUFDNk1Jcmo5dHR2MTdScDAyUVlocDU5OWxuWmJEWVZGQlNvdUxoWWZmdjJiYko5ZTR4RTZxcmVmLzk5ZmU5NzMxTklTSWlrQ3lOV1ROTlV6NTQ5SlVtbHBhVjY4Y1VYTlgvKy9HYnZsWlNVcEYyN2R1bkdHMjlVcjE2OTlNRUhIMmpEaGcxNit1bW5kY2NkZHpUWjFwUDdXR3I3U0sySWlBajE3dDFidGJXMWhFUUFBS0JWK0FRQkFNQkZDeFlzME8yMzN5NjczVjYzbGJwcG1rcE5UWld2cjIrVGJkczZFcWtyZSs2NTUvVEVFMC9vUnovNmtTVHBkNy83bldwcmErdENvZkx5Y20zYXRLblprS2k0dUZnN2R1eFFXbHFhcnIvKytycmorL2Z2MStMRml6VjU4dVFtcDBoNWNoOUxiUitwNWUzdHJadHZ2bGtQUGZTUTdyampEdG50OW5ybld6SWRFQUFBZEcrRVJBQUFYR2I0OE9IMUh2ZnIxMC85K3ZWcnRsMWJSeUoxQjJWbFplcmZ2Mys5Z0VpU0prMmFwT1hMbHlzL1A3OHVuR3NNZmR3MDB6UzFmLzkrU1kwdlVrMUlCQUFBbWtOSUJBREFaWEp5Y3BTZW5xNlNraEtGaFlVcFBqNWVFUkVSTFdyYmxwRkkzY0dBQVFQazYrdXIwNmRQcTMvLy9uWEhTMHBLWkJoR2k4SzQ3dERIclgwUHR0ZWFVUUFBb1BzaUpBSUE0S0lkTzNZb09UbFp3NGNQVjFoWW1ESXlNcFNXbHFhVWxCVGRmUFBOTGJwSGEwY2lkWFU3ZCs3VUJ4OThJRWs2ZXZTb1hDNVgzYmIxRlJVVkxicUhZUmlhTUdHQ0hubmtFZDF6enozcTA2ZVBIQTZITm0zYXBCLzk2RWY2MjkvK1ZuZnRUVGZkcEd1dXVhYlIrM2hxSDB0WC94NTBPQnphdkhtejdydnZQdm42K3VyTk45Kzg0cjJuVEpuU2thVURBQUFQUUVnRUFJQXVMTWE4WXNVS3BhU2tLRFkydHU3NGdRTUhsSmlZcU4yN2Q4c3dEQXNydE02SUVTT1VsNWVueno3N1RKSVVHQmdvU1hXUEpXbmN1SEhOM3NjMFRlM2N1Vk9TdEhIanhucm4zbjc3YmIzOTl0dDFqNk9pb3E0WUVubXExcndIVDUwNnBaZGVla214c2JFYU5HaVFWcTFhZGNYN0V4SUJBSURtRUJJQkFDQXBOemRYZ1lHQjliNmNTOUtFQ1JPMGRPbFM1ZVhsdFhqYW1hZFp1SEJodTl5SDZWQk5hODE3Y09qUW9Ycm5uWGRrczlra2lmNEZBQUJ0UWtnRUFJQ2tnSUFBT1J3TzFkVFUxTnMrM09sMHl1RndzS1U0T2x4cjNvTm56NTVWWGw1ZWkrNS8zWFhYdFZ1dEFBREFNL0dKRndBQVNYMzc5bFZrWktTU2s1TTFkKzVjMmUxMmxaZVg2N25ubmxOa1pLVEN3c0tzTHRGanRHVnhjRS9XbXZmZ3dZTUh0V1RKa2hiZC84aVJJKzFkTWdBQThEQ0VSQUFBWEpTVWxLU0VoQVJObkRoUmRydGRwYVdsaW9pSXFGdWdHVzNYSG91RGU3S3JmUTlPblRwVmt5ZFBybnU4ZXZWcTllalJRdzg5OUpEOC9mMVZXRmlvdFd2WEtqbzZ1ck4rQkFBQTRNWUlpUUFBdUNncUtrcmJ0bTFUVmxhV0Nnc0xGUklTb2xHalJqSFZySjJ3T0hqenJ2WTk2T1hsSlg5L2YwblNOOTk4b3dNSER1aU5OOTZvVzZNb01qSlNpeFl0MHRTcFV6VjE2bFQ1K3ZwMjJzOENBQURjajgzcUFnQUE2QXFLaW9vMGRlcFVWVlZWYWZUbzBabzhlYkxHamgxTFFOU09tbHFZdWJhMnRzVnI2M2c2bTgzV3F2ZGdlWG01YW10ckd4ejM5dlpXZFhXMUNnc0wyN3RVQUFEZ1lRaUpBQUNRWkxmYlZWbFpxWktTRXF0TDhWaVhMOHg4dWU2K09QZ2pqenlpMU5UVUs1N2ZzV09ISG5qZ2dXYnZNM0RnUU5udGRpMWJ0a3hsWldXU3BNcktTcTFldlZxbWFhcGZ2Mzd0VmpNQUFQQk0zZlBUR0FBQTMrTGo0Nk1aTTJibzhjY2ZWMXhjbkNJaUl1cW03RWhTZkh5OGhkVjVCaFlIYjF4T1RvNGVlK3l4SzU0ZlAzNjhsaXhab3JLeU1nVUZCVjN4T3NNd2xKS1NvbC85NmxmYXZuMjc3SGE3eXNySzVPZm5wOFRFUlBYbzBhTWp5Z2NBQUI2RWtBZ0FBRW1tYVdyWHJsMlNMb3pjK0RaQ292YkI0dUFOVlZaV0tqQXc4SXJuZS9YcUpadk5wdUxpNGlaRElra2FNbVNJdG0vZnJ1enNiQlVVRkNnd01GQ2pSNCt1VzdjSUFBQ2dLWVJFQUFEb3dqb3dlL2Z1dGJvTWo4Zmk0QTMxNjlkUC8vdS8vNnRCZ3dZMWV2N01tVE55dVZ4TkJrbVhzOWxzR2pWcVZIdVdDQUFBdWduV0pBSUFkR3Z2di8rK3Z2bm1tN3JIVHFkVDU4K2ZyM3RjV2xxcTVjdVhXMUdheDJydHdzeWVhdUxFaVhybGxWZmtkRG9iUGYvcXE2OXE0TUNCQ2drSmFmWmVEb2REcWFtcCt0blBmcVlGQ3haSWtrNmVQS2xQUHZta1hXc0dBQUNlaVpBSUFOQ3RQZmZjYy9yNDQ0L3JIdi91ZDcvVG1qVnI2aDZYbDVkcjA2Wk5WcFRtY1V6VDFMcDE2eG9jZDdsY1dyOStmYU03YzNVSER6NzRvQ29xS2pScjFpd2RQbnhZVHFkVHBtbnFxNisrMHJQUFBxdE5temJwaVNlZWFORzk1czJicDR5TURBMGJOa3hmZmZXVnBBdnJiU1VrSk1qbGNuWGtqd0VBQUR3QUlSRUFBT2dVTHBlcjBWMjhUTk5VV2xxYTh2UHpMYWpLZWtGQlFYcjU1WmZWdTNkdlBmTElJN3JwcHBzMGJ0dzRUWjgrWFFjT0hGQmlZcUltVEpqUTdIM3k4L1AxK2VlZmE5MjZkWm8yYlZyZDhjaklTSGw3ZTZ1Z29LQWpmd3dBQU9BQnV2ZjRiZ0FBME9GcWEydVZrSkJRTjUxcXpwdzU5YzduNStmTE1BeUZob1phVVY2WEVCSVNvaFVyVnFpd3NGQ2ZmdnFwcXFxcTFMZHZYMTEzM1hYeThmRnAwVDJxcTZ2VnMyZlBCcnVZdVZ3dVZWUlVNSklJQUFBMGk1QUlBTkR0N2R5NVV4OTg4SUVrNmVqUm8zSzVYSFc3YlZWVVZGaFpta2Z3OHZMU2hBa1RkUHIwYVIwK2ZGaWpSNCt1ZDk3UHowL2p4NDluaTNaSmZmdjJWZCsrZlZ2VmRzQ0FBUW9JQ05DYU5Xc1VFeE1qU2FxcXFsSnFhcXI4L1B6VXYzLy85aXdWQUFCNElFSWlBRUMzTm1MRUNPWGw1ZW16eno2VHBMb2RwQzQ5bHFSeDQ4WlpVcHNudWZQT08rVnl1WlNUazZQWnMyZGJYWTdIU2tsSjBieDU4L1RxcTY5S2ttSmlZdFNyVnk4dFc3Wk1OaHVyREFBQWdLWVJFZ0VBdXJXRkN4ZGFYVUszWWJQWnRIcjFhcXZMOEdoUlVWSGF1bldyc3JPelZWQlFvT0RnWUkwZVBacFJXZ0FBb0VVSWlRQUFBRHlJeldiVHFGR2pyQzREQUFDNElVSWlBQUFBTi9iV1cyL0ozOTlmUC96aEQrdU9sWldWYWVYS2xjck96dGJRb1VNMWYvNThYWFBOTlJaV0NRQUEzQUdUMHdFQUFOeFljbkt5S2lzcjZ4MWJzR0NCM24zM1hjWEd4dXJreVpOYXZIaXhSZFVCQUFCM3drZ2lBQUFBTjNiMjdGbDk5N3Zmclh1Y25wNnVEejc0UUpzMmJkTGd3WU4xOTkxMzY0NDc3bEJGUllVQ0FnSXNyQlFBQUhSMWpDUUNBQUJ3WTRHQmdUcDc5cXdreWVWeTZmZS8vNzJtVFp1bXdZTUhTNUxDd3NMazdlMnRvcUlpSzhzRUFBQnVnSkFJQUFEQWpkMTAwMDFhdDI2ZGNuSnl0SFRwVXAwK2ZWcXpaczJxTzE5U1VpS24wNm1nb0NBTHF3UUFBTzZBa0FnQUFNQ04vZUlYdjlEWFgzK3RmL3UzZjlPZVBYdjB6RFBQcUcvZnZuWG45KzNicC9Ed2NQWHUzZHZDS2dFQWdEdGdUU0lBQUFBM0ZoWVdwdTNidCt2cnI3OVdhR2lvL1AzOTY1Mi81WlpiTkg3OGVJdXFBd0FBN29TUUNBQUF3TTNaYkRaRlJVVTFlbTdnd0lHZFhBMEFBSEJYVERjREFBQUFBQUFBSVJFQUFBQUFBQUFJaVFBQUFBQUFBQ0JDSWdBQUFBQUFBSWlRQ0FBQUFBRFNsdnQzQUFBRFQwbEVRVlFBQUNJa0FnQUFBQUFBZ0FpSkFBQUFBQUFBSUVJaUFBQUFBQUFBaUpBSUFBQUFBQUFBSWlRQ0FBQUFBQUNBQ0lrQUFBQUFBQUFnUWlJQUFBQUFBQUNJa0FnQUFBQUFBQUFpSkFJQUFBQUFBSUFJaVFBQUhzZzB6WEpKS2lzcnM3cVVWamwvL3J3a3llVnlWVm54L083ZWY1ZGM2a2ZETUN6cFJ3QUFBSGREU0FRQThFUkhKQ2tuSjhmcU9scmx6Smt6a2lTYnpYYlNvaExjdXY4dXVhd2Z2K2pNNXpWTjg3d2tWVlc1YnpaMUtTQjB1VndWRnBjQ0FBQTZFU0VSQU1BVHJaR2taY3VXNllzdnZwQnBtbGJYMHlJVkZSVmF0V3FWOHZQekplblEwYU5IVDFoVXl2T1NsSktTb2krLy9OSnQrdStTUy8xWVVGQWdTVzhmT1hMa0g1MzUvSVpoNUVyL0RLbmMwYWVmZmlwSjh2THl5cks0RkFBQTBJa01xd3NBQUtDOWpSMDcxc2MwelQ5THVsMlN2TDI5RlJnWWFIRlZUWE02blhJNEhKY2VsdGJVMUl6THlzcjYxSXBheG80ZDYrTnl1WFlZaGhFdlNUNCtQbDIrL3k1eE9wMnFxS2diL0dKSlA0NFpNMmFWcEYvRXhNVG95U2VmVko4K2ZXUVk3dkdSeStsMGF1Zk9uZnJ0YjM4clNWOGRQWG8weXVxYUFBQkE1M0dQVHl3QUFGeWw3MzN2ZXowREF3Ti9iYlBaL3ArazcxaGNUb3VZcGxsdUdNWmVTVTlhT0lwSWtudjIzeVVYKzNHUFlSaFBkdllvSWtrYU9YSmtnSmVYMS84WWhuR2RKUG41K2NuWDE3ZXp5N2hxTHBkTDU4NmRrM1JoeXB4cG1sT1BIVHUyMytLeUFBQkFKeUlrQWdCNHZKRWpSd2JVMXRZR1dWMUhNNXdmZmZUUldVa3Vxd3Y1dHV1dnZ6NndSNDhlZHF2cmFJbkt5c3J6T1RrNUpiSzRIOGVPSGR2TDVYSXRNUXpqWGttaFZ0WnlOVXpUZEJxR2NkRGxjaTArZHV6WU8xYlhBd0FBT2hjaEVRQUFRQWNhTVdMRU5kN2UzbjVXMTlHYzZ1cnEydVBIajM4anFjYnFX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UU5mei93TXY1ZjgxWm05K1dBQUFBQUJKUlU1RXJrSmdnZz09IiwKCSJUaGVtZSIgOiAiIiwKCSJUeXBlIiA6ICJmbG93IiwKCSJWZXJzaW9uIiA6ICI0MyIKfQo="/>
    </extobj>
    <extobj name="ECB019B1-382A-4266-B25C-5B523AA43C14-4">
      <extobjdata type="ECB019B1-382A-4266-B25C-5B523AA43C14" data="ewoJIkZpbGVJZCIgOiAiMjIzNTE0NjUxOTk4IiwKCSJHcm91cElkIiA6ICIzMDA2NjQ4MzMiLAoJIkltYWdlIiA6ICJpVkJPUncwS0dnb0FBQUFOU1VoRVVnQUFCaEVBQUFObENBWUFBQUJ5ZzlqekFBQUFDWEJJV1hNQUFBc1RBQUFMRXdFQW1wd1lBQUFnQUVsRVFWUjRuT3pkZlZoVWRmNy84ZGNNRklZM21hNndtcVpsbDY0M3E0bWxpVzNwYnFXU3BoWjUyWTNadG1teHUycFdadXBWdWE2YWJrdXJTWlpybStiWG42WEdtbUdZV21tYTl3R0tJcGwzRVlJcFNncUNjamZuOXdkZnpuZEdacGdCWmhpRTUrTzZ2SzV6TitlOFAyY081NHlmei9tOFB4S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Pc2ppN3dBQUFBRHM5ZWpSWTYzRllublEzM0VBQUs0K2htRnNTVXBLNnUvdk9BQUFBT29TcTc4REFBQUFzRWNEQWdDZ3Fpd1dTejkveHdBQUFGRFhCUG83QUFBQUFHY1NFaEw4SFFJQTRDclNzMmRQZjRjQUFBQlFKOUVUQVFBQUFBQUFBQUFBT0VVakFnQUFRQzNSczJkUDgxOW1acWEvdzBFbGJkdTJUUU1IRGxSRVJJUzJiOS91NzNEZ1JYWHhiN011bGdrQUFBQytRVG9qQUFDQVNpb3NMTlNlUFh1MGZmdDJKU2NuS3pzN1crZlBuMWRRVUpDYU5XdW1tMisrV1hmZGRaZnV1ZWNlTld2V3pOL2hvb2JNbmoxYldWbFprcVJaczJZcFBqN2V6eEVCQUFBQVFQWFJpQUFBQU9BaG04Mm0rUGg0dmZmZWV6cDE2bFM1OVlXRmhjck56VlZhV3BxMmJObWk2T2hvalJvMVNxTkhqMWFEQmczOEVERzhLVGMzVjQwYk4zYTV2cVNreEp5MjJXdzFFUks4d04zM0NnQUFBTlIzTkNJQUFBQjRvS0NnUUZPblR0V1dMVnNjbHJkdDIxWTMzM3l6YnJqaEJsMjhlRkdabVpsS1RVMlZ6V2JUcFV1WDlPOS8vMXZmZlBPTkZpeFlvT2JObS9zbmVGUlpZV0doMXE1ZHE4MmJOeXNoSVVHN2QrOTJ1ZTJVS1ZQMHhodHZLQ0FnUUZPblRxM0JLRkZabGZsZUFRQUFnUHFPUmdRQUFBQTNDZ3NMOWR4enp5azVPZGxjZHUrOTkrclpaNS9WTGJmY1VtNzc4K2ZQYTlXcVZWcTZkS2tLQ2dwMCtQQmhQZlhVVTFxMmJKbHV1T0dHbWd3ZDFYVDI3Rm5ObVRQSG8yMzc5Kyt2L3YzNyt6Z2llRU5sdmxjQUFBQ2d2bU5nWlFBQUFEZWlvNlBOQm9TQWdBRDkvZTkvMTl5NWM1MDJJRWhTMDZaTk5YYnNXUDNQLy95UGZ2V3JYMG1TTWpNejllcXJyOG93akJxTEd3QUFBQUNBNnFJUkFRQUFvQUs3ZCsvV0o1OThZczYvOXRwcmlvaUk4T2l6N2R1MzE4S0ZDM1h0dGRkS2tuYnUzS25QUHZ2TUozRUNBQUFBQU9BTE5DSUFBQUJVWU1tU0plYjAvZmZmcjhHREIxZnE4KzNidDllWU1XUE0rUTgvL0pCQmR3RUFBQUFBVnczR1JBQUFBSERoMkxGajJydDNyeVRKWXJFb0tpcXFTdnNaTVdLRS92T2YvK2p5NWN0S1MwdlQzcjE3MWJ0M2I0OCtlLzc4ZWExWnMwWmZmdm1sTWpNelZWaFlxTkRRVVBYdTNWdVBQdnFvYnJycEpyZjdLQ3dzMVByMTY3VjU4MllkUG54WTU4K2ZsMkVZYXRhc21XNjk5VmIxNmROSHc0Y1BWNE1HRFZ6dTQralJvMXE5ZXJYMjdObWpVNmRPU1pKQ1FrSVVGaGFtUng1NVJGMjZkSEg1Mlo0OWU1clRjWEZ4YXRXcWxUNzc3RE90WExsU3g0NGRVMUZSa2NhT0hhdG5uMzFXTTJmTzFKbzFheVJKdlh2MzFzS0ZDOTJXTHlvcVNudjI3SkVralJzM1RrODk5WlM1TGlVbFJSczNidFQrL2Z2MTAwOC9LUzh2VDBGQlFXcmR1clg2OU9tamtTTkhxa1dMRmhYR1hOSHloSVNFQ3N0WmtiTm56MnJ0MnJYYXRXdVhUcHc0b1FzWExpZ3dNRkF0V3JSUTE2NWROV0RBQU4xOTk5MnlXQ3dWN3NmWmNjK2NPYU1WSzFabysvYnRPbm55cEt4V3ExcTFhcVc3N3JwTG8wZVBWdE9tVFN2Y3B6dk9qcG1hbXFxUFB2cEkrL2J0VTFaV2xrSkRRM1hublhmcTZhZWZWa2hJaUxsOVlXR2g0dVBqRlJjWHA3UzBOT1hsNVNra0pFVGg0ZUY2NnFtbkZCb2E2bEVNVmJrbXEvSzl1bkwyN0ZsOThza24yckpsaXpJek0xVlNVcUxRMEZDRmg0ZnJ5U2VmZENpenUvMTQ0enF3dDIvZlBxMWR1MWFKaVluS3lzcFNVRkNRMnJScG80RURCeW95TXRMc0hlVUpiOXcvQUFBQWNIV2pFUUVBQU1DRlhidDJtZE85ZXZYeXFNTGVtVWFOR3VudXUrL1d4bzBiSmNualJvU2twQ1JObmp4WjU4NmRjMWllbHBhbXRMUTByVm16UnBNbVRkTEREei9zY2g4SkNRbDYvZlhYelVwV2U2ZFBuOWJwMDZlMWZmdDI5ZXJWUyszYnR5KzNqYzFtMHp2dnZLTmx5NWFWNjBHUmtaR2hqSXdNclZ1M1RvOC8vcmllZi81NWp5bzZvNk9qdFdMRkNxZnJJaUlpekVhRTc3NzdUams1T1dyU3BJbkxmV1ZuWit1Nzc3NlRKRm10VnJPbnlKa3paL1RhYTYrWmpVRDJpb3VMZGZqd1lSMCtmRml4c2JINjV6Ly9xZHR2djkxdDNONWlHSVkrL1BCRExWcTBTSVdGaFE3ckNnc0x6Zk82WWNNR2RldldUYk5uejFiTGxpMDkzdjgzMzN5alYxOTlWWGw1ZVE3TGp4OC9ydVBIajJ2ZHVuVjY5OTEzZGV1dHQzcWxQSkswY3VWS1JVZEhxNlNreEZ5V25wNnU5UFIwYmRpd1FZc1dMVktIRGgyVW5aMnRpUk1uNnVEQmd3NmZQM255cEZhdFdxWDE2OWRyNGNLRjZ0eTVzOHRqK2VLYXJLeWRPM2RxMnJScHVuRGhnc1B5c3IvTnVMZzR2ZjMyMityZXZidkxmZmppT2lncUt0S3NXYk1VRnhmbnNMeWdvRUFwS1NsS1NVbFJmSHk4WW1KaVBDcG5kZThmQUFBQXFCdG9SQUFBQUhBaEtTbkpuSzV1SmZOdmYvdGJzeEZoMzc1OWJyYy9jZUtFSmsrZXJFdVhMaWswTkZTMzNYYWJycnZ1T3YzMDAwL2F0MitmYkRhYmlvcUtOSHYyYkRWczJGQURCdzRzdDQ5RGh3N3ByMy85cTFsQkdSd2NyRjY5ZXFsNTgrYTZkT21TMHRMU2RQandZUlVYRjd1TVk4YU1HUTRWa2gwN2RsU25UcDFVWEZ5c0F3Y09LQzB0VFlaaGFQbnk1V3JZc0tIR2poMWJZYmwyNzk2dEZTdFdLQ0FnUUhmZWVhZENRME9Wa1pHaGdJQUFTVktQSGozVXNtVkxuVHAxU2lVbEpkcThlYk9HRGgzcWNuK2JObTB5SzVMRHc4UE5nYXlQSGoxcU5pQllyVloxNnRSSjdkcTFVMUJRa0RJeU1yUjM3MTdaYkRibDV1YnE1WmRmVm14c3JHNjQ0UVp6dnlOR2pKQWs1ZWZuYTkyNmRlV1dWNVZoR0pvK2ZickRQb09EZ3hVV0ZxWVdMVm9vUHo5ZkJ3OGVWRVpHaGlRcE9UbFpUei85dEpZdVhlclJHL3BKU1VtYU1XT0dpb3VMMWFsVEozWG8wRUZGUlVWS1RFelV6ei8vTEttMDRlWGxsMS9XeHg5L1hLazMwbDNadW5XcjNuenpUVFZxMUVoOSt2UlJjSEN3VWxOVDljTVBQMGlTY25KeU5ISGlSTVhHeG1yQ2hBazZkT2lRR2pWcXBMNTkreW9vS0VncEtTazZkdXlZSkNrM04xZFRwMDdWNnRXcmRjMDExemc5WG5XdVNXOThyNGNPSGRLcnI3NnF3c0pDL2VZM3YxR0hEaDFVWEZ5c3BLUWtzN0w5NHNXTG1qeDVzbUpqWTlXd1ljTnkrL0RGZFdDejJmVFNTeS9wMjIrL05aYzFiOTVjWVdGaGF0U29rVTZlUEtuRXhFU2xwcWJxdGRkZTg2aWMxYjEvQUFBQW9HNmdFUUVBQU1DRkgzLzgwWnl1Nk0xb1Q5aS85WDNtekJtMzIwK2ZQbDNGeGNXYU1tV0tIbnJvSVZtdC96ZVUxYkZqeHpScDBpU2xwYVZKa3ViT25hdnc4UEJ5Yit6SHhNU1lGWUM5ZS9mVzNMbHoxYmh4WTRkdGNuSnk5T21ubnpwTlJiSnExU3F6c3JaWnMyYWFPWE9tUXc4S3d6RDA2YWVmYXZiczJiTFpiSHIvL2ZjMVlNQUF0VzNiMW1XNWxpeFpvcENRRU1YRXhEaTh1VnhXRVdteFdEUm8wQ0I5OE1FSGtxU3Z2dnFxd2thRXNvWVpTWHJ3d1FjZDFnVUhCK3ZKSjU5VVpHU2tRd09CSkIwOGVGQlJVVkhLejgvWGhRc1hGQnNicTJlZWVjWmNQM255WkVsU1ptYW1RMFZ2MmZLcVdyRmloY1Arbm5qaUNUMzMzSE82N3JyckhMYmJzbVdMcGsrZnJ0emNYSjA1YzBiVHBrM1QrKysvNzNiL2MrZk9WWk1tVFRSbnpoeUhGRDBsSlNXYU4yK2UyUU1rTFMxTkd6ZHVyUFFZSDg3TW56OWYzYnQzMTF0dnZlV1FKdW1UVHo3UkcyKzhJVW42K2VlZk5XYk1HQjA2ZE1qcHRzdVhMOWUvL3ZVdlNhVTlHTFp0MjZiZi8vNzM1WTVWM1d2U0c5L3JqQmt6MUtCQkE4MmJOOC9oMkNVbEpZcUppZEd5WmNza1NWbFpXZnI4ODgrZE5sRDQ0anBZdm55NTJZQmdzVmcwYnR3NGpSbzF5dUhla1o2ZXJxbFRwMnI3OXUxdXkxbmQrd2NBQUFEcURnWldCZ0FBY01FK1ZjbVZsZENWWlYvQmYvNzhlYmZiWjJkbjYrOS8vN3NpSXlNZEtnR2wwc0dhWTJKaUZCd2NMS20wSXUrenp6NHJ0NC85Ky9lYjB4TW1UQ2hYQVZnVzE1TlBQcWtiYjd6UllYbHVicTdlZWVjZFNkSTExMXlqbUppWWNpbVlMQmFMaGc4ZmJsYVNscFNVYVBYcTFSV1dLek16VTNQbnppMlgraVF3OFAvZWJYbmdnUWZNNlQxNzlpZzNOOWZwdms2ZlBtMldzV25UcHJybm5udk1kYTFidDlhcVZhczBac3dZcDk5ZDE2NWQ5ZGhqajVuek8zZnVyREJ1YjhqSnlkRjc3NzFuemovenpET2FPSEZpdVlwalNlclhyNS9telp0bmZ2ZEpTVWtlVmZ3V0ZCUm93WUlGNVhMOEJ3UUU2SVVYWGxESGpoM05aWnMzYjY1cVVSdzBhTkJBMGRIUjVjWlppSXlNMU4xMzMyM09IenAwU0UyYk5pM1hnQ0NWVnFMYmoyR3dZOGVPY3NmeDFUVlpXWmN2WDliYmI3OWQ3dGdCQVFFYVAzNjhRem5zZXdXVThjVjFrSitmcjhXTEY1dno0OGFOMCtqUm84dmRPOXEwYWFPRkN4ZVcrM3QzcGpyM0R3QUFBTlF0TkNJQUFBQzRrSk9UWTA2WFZkaFhsWDFLa3l2em56dlR0MjlmM1hmZmZTN1h0MnJWU3BHUmtlYjhsaTFiS3R6ZjVjdVgzUWRwSno0K1hoY3ZYcFJVV2hsc1gvbDhKZnNlQUx0Mzc2NXd2K0hoNGVyV3JWdUYyN1JyMTA2ZE9uV1NWSnJqL1p0dnZuRzYzYVpObTJRWWhpUnAwS0JCRGcwUk45MTBrOXY4OGVIaDRlYTBmYThUWC9uODg4K1ZuNTh2cWJReTk5bG5uNjF3Kzl0dXUwMzMzMysvT1cvLzVyb3Jnd2NQMW05Kzh4dW42eXdXaThOM1ZaWnVxTHFHRHgvdXNwRnR3SUFCRHZOUFBQR0V5MEdkKy9YclowNGZQMzY4M0hwZlhaT1ZOV2pRSVAzMnQ3OTF1czVpc1dqSWtDSG0vTkdqUjh0dDQ0dnJJRDQrM3R4bjI3WnROV3JVS0pmN2E5eTRzZHUwWTFlcTdQMERBQUFBZFF1TkNBQUFBQzdZNTR1L2RPbFN0ZlpWVnNFbnlla2J2VmVLaUlod3UwMy8vdjNONmRUVVZMTkN2VXpYcmwzTjZUZmZmTlBNcis0Sis3ZWRuWTIzWUs5ZHUzYm05SWtUSnlyTWtXNGZjMFhzZXlOODlkVlhUcmVwS0pXUk85bloyY3JLeWpMblhmVjI4Q2I3dCt1SERCbFM3aTF4Wit3cmp4TVRFOTF1Nys3OGxqWE9TTkl2di96aWRuK2VxR2lROEp0dnZ0bGgzcjVud3BYczAyRFpOK0NWOGRVMVdWbk8waXpaczIvRWNkYnJ5QmZYZ2YwQTRoRVJFVzczYWQrQTVrcDE3aDhBQUFDb1d4Z1RBUUFBd0lYcnI3L2VyUHozSkFWUlJld3JxYSsvL25xMzI5dVBvZUNLZlFYdDVjdVhsWitmNzlEalllellzVXBNVEpUTlpsTnFhcW9lZnZoaERSdzRVSTg4OG9oRHloVm5qaHc1WWs2UEhqM2FiU3hsRE1OUWJtNnV5emZUUFNtWFZQb0crMXR2dlNXYnphWmR1M1lwUHovZm9UZElSa2FHVWxKU0pNa2MzTmFaL1B4ODdkcTFTNGNPSFZKYVdwclMwOU4xOHVUSmNvMUNKU1VsSHNWVkhXV0RCMHRTOSs3ZFBmcU1mWVgwMmJObmRlblNKYWRwYjhxMGJ0MjZ3djNaOXdLb2JzTlltVi8vK3RjdTF6VnExTWhodmsyYk5oNXRXMUJRVUc2OXI2N0p5cnJwcHBzcVhHLy85KzJzSEw2NERsSlRVODFwVjcwazdIbHlMcXB6L3dBQUFFRGRRazhFQUFBQUYwSkNRc3pwdzRjUFYydGY5bWxON04rU2RzV1Q5RWxYYnBPWGwrY3czN05uVDgyZlAxK2hvYUdTU2xNRHhjWEY2Y2tubjlUSWtTTVZHeHZyTXJWU2RuYTIyK083VWxIcUUwOGFVS1RTUVhQNzlPa2pxVFQ5MDlhdFd4M1diOWl3d1p4MjFndWhzTEJROCtiTjA3MzMzcXRKa3lacHlaSWwrdnJycjNYa3lCR3ZWWjVYMXJsejU4enA1czJiZS9TWkt5dDczZldZc084OTQ4dzExMXpqMFhFcm82SjlXaXdXaC9tSzRyTlBSM1ZscnhySmQ5ZGtaUVVGQlZXNDNyNGN6dmppT3JCdjVHelJvb1hiL1YzNXZUaFRuZnNIQUFBQTZoWjZJZ0FBQUxqUW8wY1BjM0RSeE1URUN2T011M1Bnd0FHSC9YckRsWlhoOXIwUXlvU0hoMnZObWpWYXMyYU5WcTFhcGJTME5FbWxiM1hQbmoxYlM1Y3UxZlRwMDhzTnhHdXoyY3pwQng1NHdPbStYYWxvVzNjVnJQWWlJaUxNRkRaZmZ2bWxRd3Fic2thRWE2KzlWb01HRFhMNFhGRlJrYUtpb3JSdjN6NXpXZWZPbmRXMWExZTFiZHRXTjk1NG8xcTFhaVdyMWVvd3JvU3YyWjlUVDFMWU9PTko1VzlkNWF0cnNxYjU0anF3dnhkNHM2R29xdmNQQUFBQTFDMDBJZ0FBQUxqUXExY3ZMVjI2VkZKcFB2YXNyQ3lQM3ZLOTBzV0xGeDBHQjY0b2gzd1paMjlpWCtuVXFWUG05RFhYWE9PeTkwSlFVSkJHamh5cGtTTkhhdi8rL1lxTmpkVVhYM3loa3BJU1pXWm02czkvL3JNV0wxN3NNT0J4bzBhTnpMejBUenp4aE10MFFiN1VyMTgvQlFjSEt6OC9YenQyN0RCVHVKdzRjY0xzMlhIUFBmZW9TWk1tRHAvNytPT1B6UWFFWC8vNjE0cU9qblk2MkhCTjUzaTNQNmZaMmRrT1l3QzRZajl1Z2NWaWNUa29jWDFRRzY1SmIvREZkZEN3WVVPemQ0S3o4U1N1VkRaQXRTZXFjdjhBQUFCQTNVSTZJd0FBQUJmdXVPTU9NLzk1U1VtSlB2amdneXJ0WitYS2xlYWJ3ajE3OXZSb1hJQ3paOCs2M1NZNU9kbWM3dENoZzBkdnFYZnYzbDB6WnN6UTZ0V3JkY3N0dDBpU2lvdUw5ZTY3N3pwc1o1OWIvL2p4NDI3MzZ3c05HalF3QjdFdEtDalF0OTkrSzhsOUtxUDE2OWViMHhNbVRIRGFnQ0I1YjJCaFQ5bVBZV0hmTTZVaTltbTAyclZyNTVOMFJGZUwybkJOZW9NdnJnUDcxR3YyWTBlNFlqOHVRMlY0ZXY4QUFBQkEzVUlqQWdBQWdBdFdxOVZoQU5mVnExZHIxNjVkbGRySER6LzhvTVdMRjV2elR6MzFsRWVmMjdadG05dHQxcTFiWjA3ZmZ2dnRsWXFyYmR1MmV1V1ZWOHg1K3dZSlNRNXZGWC85OWRlVjJyYzNSVVJFbU5OZmZ2bWxKR25qeG8yU1NpdE83N3p6em5LZitmSEhIODFwVncwSWtyUm56eDYzeDcreVljWStGVTFsOWVyVnk1eU9pNHZ6YUY5bFpaVktVOHZVWjk2OEpyMzV2VmFXTDY0RCs0R083YmQxSlQ0KzN1MDJGWEYzL3dBQUFFRGRRaU1DQUFCQUJSNTg4RUV6L1pCaEdIcnBwWmUwZS9kdWp6NzcvZmZmNnk5LytZdUtpb29rU2NPR0RmTzRJbmpseXBWS1QwOTN1WDc5K3ZWbXhaM0ZZdEd3WWNQS2JWTlFVRkRoTVJvM2J1eHkzWUFCQTh6cHpaczNhKy9ldmU1Q052T2xlOU1kZDl4aHBwRGFzV09IamgwN1poNW44T0RCYm5QSzI2ZDhzbmZ1M0RtdFdMSEM3ZkViTkdqZ01KK1ZsZVZKMkU0TkdUSkVBUUVCa2tyZnBGKzJiRm1GMnljbko1dTlMcXhXcXg1KytPRXFIN3N1OE9ZMTZjM3Z0Yko4Y1IyVTlkaVJwTjI3ZDV0amlUaVRrcEtpVHovOTFHMmMxYmwvQUFBQW9HNmhFUUVBQUtBQ1ZxdFZNMmZPVkt0V3JTU1ZEbUQ2MTcvK1ZYUG56dFhwMDZlZGZpWXJLMHZ6NTgvWEgvLzRSMlZuWjBzcUhkaDMwcVJKSGg4M1B6OWZVVkZSU2tsSktiZHUzYnAxbWpGamhqay9kT2hRTSsyU3ZZY2ZmbGhyMTY3VjVjdVh5NjByTEN6VSsrKy9iODUzNzk3ZFlYMjNidDNNeGhPYnphWVhYbmhCbjMvK3VkTzNwak15TWpSbnpoeU5HemZPNC9KNXltcTFtcFhIK2ZuNURoWC9RNFlNY2ZxWjl1M2JtOVB6NTg4dmw3WW9MUzFOVVZGUlpnNzVpalJ0MnRSaHJBbjdWRW5GeGNXZUZlSi8zWGpqalhyMDBVZk4rUVVMRmlnbUpzYnA5N04xNjFaTm1EREJQTitQUGZhWVI3bno2ekp2WHBQZS9GNHJ5eGZYUWQrK2ZSM1NKTDN5eWl2YXNtVkx1ZTEyN3R5cGNlUEdLU2dveUcyYzFibC9BQUFBb0c1eG56Z1hBQUNnQm9XRmhSbVNsSkNRNE85UUhKdzdkMDRUSmt4UWFtcXF1Y3hpc2Foang0NXEwNmFOR2pkdXJBc1hMaWc5UFYxSGpoeHhHQmk1YjkrK21qTm5qc3VCajh2MDdOblRuSTZJaUZCOGZMd3NGb3U2ZHUycTl1M2JxNkNnUUFjT0hOREpreWZON2RxM2I2OGxTNWFvWWNPR0x2ZlhvRUVEZGVuU1JTMWJ0bFNEQmcxMDd0dzVKU1ltNnNLRkM1S2t3TUJBL2VjLy8xSFhybDBkUG4vNjlHbU5HalZLNTg2ZE01ZTFhTkZDM2J0M1Y1TW1UWlNYbDZlalI0K2ErZFZidG16cGtHTEpXYm5pNHVMTUJobFAvZkRERDJhbGErUEdqWldibTZ2YmJydE4vL25QZjV4dXYyYk5HczJjT2RPY2I5aXdvZnIwNmFQR2pSc3JQVDFkU1VsSktpa3BVVlJVbEVNdWQxZlgzT1RKazgxVVNoYUxSZUhoNFFvSkNWRkNRb0xXckZsVHFYSVdGeGRyL1BqeERyMVpHalpzcUxDd01MVm8wVUw1K2ZsS1NVbHg2SVhTcDA4ZnpaczNUNEdCZ1U3anE4ejV6Y3pNZEdoOHFlcmZtYWZIck16eEVoSVNOSGJzV0VtdXJ5VnZYWk9TNTk5clpjcnJhWmw5Y1IwY1BIaFFZOGFNVVdGaG9ibnNsbHR1VWVmT25XV3hXUFQ5OTkrYjR5WE1uVHRYa3lkUHJyQk0xYjEvK0VOWnpJbUppZncvRndBQXdJdWMvd0lGQUFDQWcrYk5tK3MvLy9tUC91ZC8va2ZMbGkxVFhsNmVETVBROTk5L3IrKy8vOTdsWjU1OTlsa05IejdjYmRxZEt6MzMzSE95V3ExYXQyNmREaHc0NEhRQTFwNDllK29mLy9pSDB3WUVxYlJpMURBTVhiNTgyV1hsYlVoSWlLWlBuKzYwQWpBME5GU0xGeS9XcEVtVHpFclpyS3dzcytMVlhrQkFnTVA0QmQ3VW9VTUh0Vy9mWHNlT0hUTjdEd3dkT3RUbDlzT0dEZFArL2ZzVkZ4Y25TY3JMeTNPSTJXS3hLQ29xU2hFUkVSNE5DUHZjYzg5cHg0NGR5cy9QbDJFWUZhYUtjU2N3TUZEejVzMVRkSFMwWW1OalpSaUc4dkx5bkk2QlliVmFOV0xFQ0QzLy9QTXVLNDdyRzI5ZWs5NzhYaXZMRjlkQjE2NWQ5ZFpiYjJuS2xDbm0zOG54NDhjZEJxRU9EQXpVaXkrK3FIdnZ2ZGR0ak5XOWZ3QUFBS0R1NEg4akFBQUFIZ29LQ3RJenp6eWpFU05HNkp0dnZ0SDI3ZHQxNU1nUlpXZG5LejgvWDAyYU5GSHo1czNWdVhObjllM2JWMzM3OWkyWGU5MVRGb3RGZi92YjM5U3ZYejk5OHNrbit1R0hIM1R4NGtYZGNNTU42dHk1c3dZTkdxUS8vT0VQRmU3amswOCswYnAxNjVTUWtLQzB0RFJkdkhoUkFRRUJhdGFzbVRwMDZLQjc3cmxIZ3dZTnFqQzFTZHUyYmJWaXhRcHQyTEJCR3paczBQZmZmNjlmZnZsRmdZR0JhdEtraWRxM2I2K2VQWHNxSWlKQ0xWdTJyRkpaUGZIQUF3L283YmZmbGlSZGQ5MTFGVmFDV2l3V1RaOCtYYi83M2UvMDMvLytWNm1wcWNyTnpkWDExMSt2MjI2N1RVODg4WVJ1dSswMlpXWm1lblRzbTIrK1dVdVhMdFc3Nzc2cnhNUkU1ZWJtcW1uVHBnNEQ1RmJHdGRkZXF5bFRwbWpFaUJGYXMyYU5FaElTZFBMa1NWMitmRm5YWFhlZDJyUnBvOXR2djEzRGh3OVh1M2J0cW5TTXVzeGIxNlMzdjlmSzhzVjEwS2RQSDYxWnMwWXJWcXpRdG0zYmxKR1JJY013RkJJU29sNjlldW1SUng1eFNQZFZFVy9jUHdBQUFGQTMwTTBUQUFEVUtyVTFuUkVBb0hZam5SRUFBSUJ2TUxBeUFBQUFBQUFBQUFCd2lrWUVBQUFBQUFBQUFBRGdGSTBJQUFBQUFBQUFBQURBS1JvUkFBQUFBQUFBQUFDQVU0SCtEZ0FBQU1DWlAvN3hqLzRPQVFBQUFBQ0FlbzlHQkFBQVVLc1lobkhlWXJFMFRVNU85bmNvQUlDclQ2Ni9Bd0FBQUtocmFFUUFBQUMxU2xGUjBlMEJBUUh0L1IwSFVCc0ZCQVJzK04vSmRTVWxKUXY4R2d4UUM1V1VsS1Q3T3dZQUFJQzZ4dUx2QUFBQUFBQjRKaXdzekpBa3d6RGVTMHBLaXZKM1BBQUFBQURxUGdaV0JnQUFBQUFBQUFBQVR0R0lBQUFBQUFBQUFBQUFuS0lSQVFBQUFBQUFBQUFBT0VVakFnQUFBQUFBQUFBQWNJcEdCQUFBQUFBQUFBQUE0QlNOQ0FBQUFBQUFBQUFBd0NrYUVRQUFBQUFBQUFBQWdGTTBJZ0FBQUFBQUFBQUFBS2RvUkFBQUFBQUFBQUFBQUU3UmlBQUFBQUFBQUFBQUFKeWlFUUVBQUFBQUFBQUFBRGhGSXdJQUFBQUFBQUFBQUhDS1JnUUFBQUFBQUFBQUFPQVVqUWdBQUFBQUFBQUFBTUFwR2hFQUFBQUFBQUFBQUlCVE5DSUFBQUFBQUFBQUFBQ25BdjBkQUlDS2hZV0ZkVElNbzR1LzR3QUFBQUFBQUFCUS8xajhIUUNBaW9XRmhWMlExTVRmY1FBQWdGckZrR1R6ZHhBQTRBZEZ4Y1hGVHdjRUJCVDVPeEFBcUdVeWtwS1Nkdm83Q05STk5DSUF0VnhZV0pnaFNZWmhmT0x2V0FBQWRZdkZZb24wZHd3QUFBQUFxczh3REZ0SlNVbmI1T1Rray82T0JYVVA2WXlBcTBSU1V0SWovbzRCQUZDM2xEVlVaMmRuWCtmdldPQ1pwazJiampjTW80L0ZZakg4SFFzQTFEU3IxVHBJVWdOSm54dUdjY25mOFFCQWJXR3hXQ0l0Rm92VmFyVlMxd3VmNE1JQ0FBQ281Mzc4OGNmTC9vNEJIdnVIdndNQUFIL3AwYVBIU1l2RmNtTkpTY216Ky9mdnovQjNQQUJRVy9UbzBlTkhpOFhTbGhkTjRDdFdmd2NBQUFBQUFBQUFBQUJxSnhvUkFBQUFBQUFBQUFDQVU2UXpBbXFaSGoxNlJGa3NsdWdybDRlRmhlV1hUUnVHRVoyVWxQUnF6VVlHQUxqYTNYYmJiYzlZcmRhWHJsd2VGaGIyZmRtMFlSakxrNUtTWnRac1pBQUFsTmU5ZS9maEFRRUJiOWd0Q3BHa2dJQ0FiOExDd29yL2QxbDhZbUxpQ3pVZkhRQUE5UWVOQ0VBdFk3RllOa2x5TnNDbHVjeHF0YTZxdVlnQUFIV0ZZUmdKa2pvNldXVy9iRnNOaFFNQWdEdDc1UHk1MWI1c3dtS3h6S2k1Y0FBQXFKOHMvZzRBUUhsaFlXSDdKSFYzc2ZwSVltSmloNXFNQndCUVoxaDY5T2h4d21LeHRIV3gvbFJpWW1KclNiYWFEQW9BQUZkNjlPaXgzV0t4aEx0WWZUa25KNmZwMGFOSEMybzBLQUR3c3g0OWV0d3VhV1Radk1WaUdTT3BpV0VZNzB1NklFbUdZUnpjdDIvZlV2OUVpTHFHbmdoQUxXU3oyZjZmMVdwMTFZandlWTBHQXdDb1N3eEpIMHVhN0hTbFlYd3BHaEFBQUxYTFNrbXVHaEUyMDRBQW9ENHlET09DMVdwOThjcmxGb3ZsR2J2cGlUVWJGZW95QmxZR2FpR3IxYnJPMVRxYnpiYWlKbU1CQU5RNWF5dFk5MUdOUlFFQWdBZXNWcXZMbDZoc050dC9heklXQUtndDl1M2JkMFRTZ1FvMktTNHNMT1MzUGJ5R1JnU2dGa3BNVEV5VjlQMlZ5dzNEU051M2I5OWVQNFFFQUtnamtwS1M5aGlHY2RySnFuTkpTVWtiYXp3Z0FBQXFrSkNRY013d2pIMU9WaFZkdW5ScFpZMEhCQUMxaEdFWS82K0NkWHNPSGp6bzdEYy9VQ1UwSWdDMWxMT0hnY1ZpSVpVUkFLQzZTaXdXUzdsZWJZWmhiSkpVNG9kNEFBQ29rR0VZenA1Yld3OGZQcHpyajNnQW9EYXcyV3d1czFoSStxekdBcXR0K2NNQUFDQUFTVVJCVkVHOVFDTUNVSHZGWGJtZ3BLU0VybWdBZ0dvcktTa3A5NHlSOUVtTkJ3SUFnQWRzTnR0Nko0dXBJQU5RciszZnZ6L0ZNSXdmcmx4dUdJYXRwS1RFWlM4Rm9DcG9SQUJxcWFTa3BQMkdZWndvbXpjTUkyUC8vdjNmK2pNbUFFRGRFQmdZK0sxaEdPZnRGdVhtNXVaVzlDWVRBQUIrazV5Y2ZQQ0tpcklTcTlYS1dIRUFJRGxyTEVoTVRrNCtXZU9Sb0U2akVRR28zWmJiVFgvaHR5Z0FBSFZLUWtKQ2tTVDdQTkpmSGoxNnRNQmY4UUFBNEFIN2lyS2RDUWtKWi8wV0NRRFVFamFielZrUFkyZkxnR3FoRVFHb3hRekRzTC94azhvSUFPQk5hOHNtRE1QNDFKK0JBQURnZ2ZpeUNjTXdOdm96RUFDb0xmYnYzNThrS2ExczNqQU1vN2k0ZUhrRkh3R3FoRVlFb0JiYnQyL2ZkNFpoWkJpR2NTWXBLZWxyZjhjREFLZzdzckt5dGhpR2tTZnBVa2xKU2F5LzR3RUFvQ0pKU1VtSmhtR2NsR1FVRmhaKzZPOTRBS0MydUdMdytlUURCdzRjOTFzd3FMTm9SQUJxTjhOaXNmdy9TUnNrR2Y0T0JnQlFkNXc4ZWZLU3hXTDVyNlF0eWNuSmVmNk9Cd0FBTjJ5Uy9wOWhHQWtwS1NrLytUc1lBS2d0U2twSzF0ck5rZ29iUGhIbzd3QUFWTXhtczYyVjFOVGZjUUJ3TFN3c2JMMmtnZjZPQTZnS3d6QVVGaFpHUXpXdVJ1bEZSVVhkRHh3NDhJdS9BNm12ZVA3QkgzaHV3UjhNdzhncUtpcnFlZkRnd1hSL3h3SmNLVGs1ZVcrUEhqMStzVmdzTjVTVWxLenhkenlvbTY3cVJvUWVQWHJzdGxnc3Zmd2RCK0JyLy90RDJkOWhBRFhoVkVGQlFkZVVsSlJzZndkU1NWU2c0S3BrR0lZc0ZvdS93d0NxcW8zVmF1MG5pZjhzK3cvUFA5UW93NkR0QVA1aHNWaGFCQVlHUGlScHZyOWpBWnl3U2ZyQU1JeEJ5Y25KdS8wZERPcW1xN29SZ1FZRTFCZFU4S0FlYVJrVUZOUkIwaTUvQjFJVkNRa0ovZzZoMnJadDI2WlpzMmJKYXJWcTJyUnA2dHUzcjgrTzFiTm5UM002TGk1T3JWcTFxaFg3ck1selVKL1ZsL05jWDhwWjAwYU5HcVZEaHc1SlVvYS9ZMEhkZVA0QmdDdmp4NC9YOXUzYkplbUl2Mk1CWExGYXJaOGFobUh6ZHh5b3U2N3FSb1F5OWUxSHEzMEZpU2ZHamgyclo1OTkxcHdmTkdpUXpwdzVJMGtLRFExVmZIeThWK096VjFzcmlPQmFUVjRmTmFtdWxxc3VpWXlNMUlrVEoyUVlSbzYvWTdtYVZmY1pNWHYyYkdWbFpVbVNaczJhVlMvL1ZqZ0hOYU8rbk9mNlVrNEFBRkM3aFlXRkpVcnE0ZTg0NEJzMm0wMFdpMFZoWVdHVC9CMExmT3BZWW1KaVIwa2xOWDFnQmxhdWgwcEsvdTg2czlsb3BJU2p5bDRmdWJtNXZnekhhN2p1QWMvd3Q4STU4QlozejRlNmNwN3JTemtCQU1CVmp3YUVPb3dNRnZWRyt5NWR1bHp2andQWGlaNEk5ZG5nd1lNVkhCeGM0VFpkdTNaMW1KOHlaWXJlZU9NTkJRUUVhT3JVcWI0TUQxY2hUNjZQd3NKQ3JWMjdWcHMzYjFaQ1FvSjI3Njc5S2ZlNDdsRWY4WXlvR3M1QjFWWG0rWEExbitmNlVrNEFBRkQzMUxkc0hrQmRjYzg5OStqaXhZdTZkT2xTamZkQ2tHaEV1T285Kyt5emxVN24wNzkvZi9YdjM5OUhFZUZxNThuMWNmYnNXYzJaTTZlR0l2SU9ybnZVUnp3anFvWnpVSFdWZVQ1Y3plZTV2cFFUQUFBQUFDVFNHUUVBQUFBQUFBQUFBQmRvUkFBQUFBQUFBQUFBQUU3UmlBQUFBQUFBQUFBQUFKeGlUSVI2cUdmUG51WjBYRnljMjN6WlI0OGUxZXJWcTdWbnp4NmRPblZLa2hRU0VxS3dzREE5OHNnajZ0S2xpOWRpMjdkdm45YXVYYXZFeEVSbFpXVXBLQ2hJYmRxMDBjQ0JBeFVaR2FscnI3M1dhOGR5ZGg1U1UxUDEwVWNmYWQrK2Zjckt5bEpvYUtqdXZQTk9QZjMwMHdvSkNURzNMeXdzVkh4OHZPTGk0cFNXbHFhOHZEeUZoSVFvUER4Y1R6MzFsRUpEUXoySzRlelpzMXE3ZHExMjdkcWxFeWRPNk1LRkN3b01ERlNMRmkzVXRXdFhEUmd3UUhmZmZiY3NGa3VseTNMbXpCbXRXTEZDMjdkdjE4bVRKMlcxV3RXcVZTdmRkZGRkR2oxNnRKbzJiZXJ4dnB5dGMvVVpxZUtCbW54WjVzOCsrMHdyVjY3VXNXUEhWRlJVcExGangrclpaNTkxVzY2SzlsblY4M2lsNzc3N1RuRnhjVXBLU3RMWnMyY1ZGQlNrZHUzYWFkQ2dRWHJvb1ljVUdCaFk2YjlOd0JkNFJ0VGMvV0xtekpsYXMyYU5KS2wzNzk1YXVIQ2gyOWlpb3FLMFo4OGVTZEs0Y2VQMDFGTlBPZDJ1dXQ5TFlXR2gxcTlmcjgyYk4rdnc0Y002Zi82OERNTlFzMmJOZE91dHQ2cFBuejRhUG55NEdqUm9VTzU4dURwUGt1UHpvYkxYbWpmdm95a3BLZHE0Y2FQMjc5K3ZuMzc2U1hsNWVRb0tDbExyMXEzVnAwOGZqUnc1VWkxYXRIQmJIbCtVc3piK05nQUFBQUJRdjlHSUFKZHNOcHZlZWVjZExWdTJURGFieldGZFJrYUdNakl5dEc3ZE9qMysrT042L3ZubjNmNW50aUpGUlVXYU5XdVc0dUxpSEpZWEZCUW9KU1ZGS1NrcGlvK1BWMHhNVEpXUDRjN0tsU3NWSFIydGtwTC9HK1E4UFQxZDZlbnAyckJoZ3hZdFdxUU9IVG9vT3p0YkV5ZE8xTUdEQngwK2YvTGtTYTFhdFVycjE2L1h3b1VMMWJselo1ZkhNZ3hESDM3NG9SWXRXcVRDd2tLSGRZV0ZoZWI1M2JCaGc3cDE2NmJaczJlclpjdVdIcGZsbTIrKzBhdXZ2cXE4dkR5SDVjZVBIOWZ4NDhlMWJ0MDZ2ZnZ1dTdyMTFsczkzbWQxK2JyTTBkSFJXckZpaFZkajlzWjVMQ3dzMU4vKzlqZDk4Y1VYRHNzTENncVVuSnlzNU9Sa3hjZkg2KzIzMy9acTdJQ3YxYmRuaER0VnVWOUVSRVNZalFqZmZmZWRjbkp5MUtSSkU1Zkh5TTdPMW5mZmZTZEpzbHF0R2p4NGNMbHR2UEc5SkNRazZQWFhYemNiSCt5ZFBuMWFwMCtmMXZidDI5V3JWeSsxYjkrK2dyUGlIZDY4ajU0NWMwYXZ2ZmFhOXU3ZFcyNWRjWEd4RGg4K3JNT0hEeXMyTmxiLy9PYy9kZnZ0dDN1dEhPN1V4OThHZ0xkdDI3Wk5zMmJOa3RWcTFiUnAwOVMzYjErZkhjc1hMMy9VNVJkS2FxcHNkZmtjQWtCdFZwUFA0T3JnT1ZGMU5DTEFwUmt6WmpoVTJIVHMyRkdkT25WU2NYR3hEaHc0b0xTME5CbUdvZVhMbDZ0aHc0WWFPM1pzbFk1anM5bjAwa3N2NmR0dnZ6V1hOVy9lWEdGaFlXclVxSkZPbmp5cHhNUkVwYWFtNnJYWFhxdDJ1WnpadW5XcjNuenpUVFZxMUVoOSt2UlJjSEN3VWxOVDljTVBQMGlTY25KeU5ISGlSTVhHeG1yQ2hBazZkT2lRR2pWcXBMNTkreW9vS0VncEtTazZkdXlZSkNrM04xZFRwMDdWNnRXcmRjMDExNVE3bG1FWW1qNTl1dGF0VzJjdUN3NE9WbGhZbUZxMGFLSDgvSHdkUEhoUUdSa1prcVRrNUdROS9mVFRXcnAwcVVjOUhKS1NralJqeGd3VkZ4ZXJVNmRPNnRDaGc0cUtpcFNZbUtpZmYvNVpVbWxGMU1zdnY2eVBQLzY0VW0vdWpoZ3hRcEtVbjUvdkVIL1pjbGQ4WGViZHUzZHJ4WW9WQ2dnSTBKMTMzcW5RMEZCbFpHUW9JQ0RBNDdKZHlSdm4wV2F6NmZubm45ZnUzYnZOWmMyYk4xZVBIajNVdUhGajg5bytjT0NBWG4zMTFTckhDdmhEZlhwR3VGUFYrMFdQSGozVXNtVkxuVHAxU2lVbEpkcThlYk9HRGgzcThqaWJObTB5R3diQ3c4UDFxMS85cXR3MjFmMWVEaDA2cEwvKzlhOW1KWFp3Y0xCNjllcWw1czJiNjlLbFMwcExTOVBodzRkVlhGenM4TG1xUGgvYzhmWjk5T2pSbzJZRGd0VnFWYWRPbmRTdVhUc0ZCUVVwSXlORGUvZnVsYzFtVTI1dXJsNSsrV1hGeHNicWhodHU4SGs1citiZkJvQTN1ZXJ0NDRwOXIxTkptajE3dHJLeXNpUkpzMmJOVW54OHZGZmp1MXFkT25WS0gzLzhzWGJ0MnFYTXpFd1ZGUldwUllzVzZ0R2poMGFPSEZuaHkwOEE0RzlYUGhzV0xGaWc4UEJ3anorZm1abXBJVU9HbVBNVlpVNUExZkVNcnZ0b1JJQlRxMWF0TWlzaG1qVnJwcGt6WjZwMzc5N21lc013OU9tbm4ycjI3Tm15Mld4Ni8vMzNOV0RBQUxWdDI3YlN4MXErZkxsWk9XU3hXRFJ1M0RpTkdqVktWdXYvRGRtUm5wNnVxVk9uYXZ2MjdkVXNtWFB6NTg5WDkrN2Q5ZFpiYnpsMDVmL2trMC8weGh0dlNKSisvdmxualJrelJvY09IWEs2N2ZMbHkvV3ZmLzNMakhmYnRtMzYvZTkvWCs1WUsxYXNjS2drZU9LSkovVGNjOC9wdXV1dWM5aHV5NVl0bWo1OXVuSnpjM1htekJsTm16Wk43Ny8vdnR1eXpKMDdWMDJhTk5HY09YTWNIcllsSlNXYU4yK2UrYlorV2xxYU5tN2M2UFJOVmxjbVQ1NHNxZlFoYkYrR3N1V3UrTHJNUzVZc1VVaElpR0ppWWh6ZWlyMnlrcXN5dkhFZWx5NWRhbFo4V2ExV2pSOC9YbzgvL3JqRHRaMldscVpYWG5uRm9ZSVVxTzNxMnpQQ25hcmVMeXdXaXdZTkdxUVBQdmhBa3ZUVlYxOVYySWl3Y2VOR2MvckJCeDhzdDk0YjMwdE1USXpaZ05DN2QyL05uVHRYalJzM2RqaE9UazZPUHYzMFV6T1ZrVlQxNTRNN3ZyaVBCZ2NINjhrbm4xUmtaS1JEQTRFa0hUeDRVRkZSVWNyUHo5ZUZDeGNVR3h1clo1NTVwbHg1dkYzT3EvbTNBVkNiMlBjb3ZySTNWbjIxYWRNbS9lMXZmOU9sUzVjY2xtZG1aaW96TTFQcjE2L1huLy84Wi8zeGozLzBVNFR3bDl6YzNITFBlT0JxTUdmT0hLMWF0Y3JodHlqOGoyZHczVWNqd2xWdTBhSkZDZzRPcm5DYnl2N0hOamMzVisrODg0NGs2WnBycmxGTVRJdzZkdXpvc0kzRll0SHc0Y04xOU9oUmZmenh4eW9wS2RIcTFhdjEwa3N2VmVwWStmbjVXcng0c1RrL2J0dzRqUjQ5dXR4MmJkcTAwY0tGQy9YNDQ0K2JiK0Y1VTRNR0RSUWRIVjB1RjNCa1pLUzJiOSt1clZ1M1NpcDlRN05wMDZibEdoQ2swdi93Yjl5NFVTa3BLWktrSFR0MmxHdEV5TW5KMFh2dnZXZk9QL1BNTTRxS2luSWFVNzkrL1RSdjNqeU5HVE5HTnB0TlNVbEoycjU5dTlzdVlRVUZCZnIzdi8rdDMvem1OdzdMQXdJQzlNSUxMeWdoSVVHSER4K1dKRzNldk5ubkZRVTFVZWJNekV4OThNRUg1ZEpxQkFaVy9SWlgzZk9ZbDVkblZneEtNaXMrcjlTMmJWdTk5OTU3ZXV5eHg4eTNRUUZ2NFJsUk02cHp2M2pnZ1FmTWU4V2VQWHRjL29mKzlPblQycjkvdnlTcGFkT211dWVlZXh6V2UrdDdLVHVHSkUyWU1NRnBMRTJhTk5HVFR6N3Avc1JVa3kvdW82MWJ0OWFxVmF0Y3BnSHEycldySG52c01iTmlmdWZPblE2TkNMNVFIMzhiQUo0WVBIaXcyMmRZMTY1ZEhlYW5USm1pTjk1NFF3RUJBWm82ZGFvdnc3c3FKQ2NuYTlxMGFXYkZUdVBHamRXelowODFhTkJBMzMzM25jNmVQU3ViemFhWW1CaTFidDFhOTkxM241OGpocThWRmhacTdkcTEycng1c3hJU0VoeDYrZ0ZYaTR5TURQMzczLy9XK1BIai9SMEs3UEFNcnZ0b1JMaksyYisxNWtwbEs0amk0K04xOGVKRlNhV1Y2RmRXUXRoNzhNRUg5ZkhISDB0U2xYNkF4TWZIS3o4L1gxSnBKWUN6eW9FeWpSczMxdGl4WS9YNjY2OVgramp1REI4K3ZOemJpR1VHREJoZ05pSklwWTBGcmdZZTdOZXZuOW1JY1B6NDhYTHJQLy84YzdPOGJkcTBjZWgrN2N4dHQ5Mm0rKysvMzh3RHZXN2RPcmNWQllNSER5NVhTVkRHWXJIb3dRY2YxSnR2dmlsSlpyb21YNnFKTW9lSGg2dGJ0MjdlQ2ZoL1ZmYzhybCsvM256ajY2YWJidElUVHp6aDhsalhYMys5eG80ZHF4a3pabmdoY3VELzhJeW9HZFc1WDdScjEwNmRPblZTYW1xcWlvcUs5TTAzM3ppdHdOMjBhWk1NdzVBa0RSbzBxRndqcVMrK2w4dVhMN3RjVnhOOGNSKzk2YWFiM0I0M1BEemNiRVQ0OGNjZlBRKzRpdXJqYndQQUU4OCsrMnlsOHhUMzc5OWYvZnYzOTFGRVY1OTMzMzNYYkVEbzJMR2pGaXhZb09iTm0wc3FiYWdkUDM2ODl1M2JKMGxhdkhneGpRajF3Tm16WnpWbnpoeC9od0ZVbWRWcWxjMW0wL0xseXhVUkVjRllUclVJeitDNnorcCtFOVEzOXVrZ0JnNGNXT0cyN2RxMU02ZFBuRGhSNmZReDlnTWJSa1JFT0tRbmNLWXllZThxd3o3ZHc1VnV2dmxtaC9tNzc3N2I1YmIyS1NGeWNuTEtyZCt4WTRjNVBXVElFTGZsbGFUNzc3L2ZuRTVNVEhTN3ZidWJkcWRPbmN6cFgzNzV4ZTMrcXFzMmxMa3FxbnNleXdZL2xVb3IvTnlWdTdZT09nUmNxVDQrSTl5cDd2M2lnUWNlTUtlLyt1b3JwL3R3bDhySVc5K0wvVnU5Yjc3NXBsOTZkcFR4eDMwME96dmJ6T1VxbGZidzhMWGE4SnlzNmQ4R0FIeXZzTERRSWUvM2l5KythRFlnU0ZMRGhnMzF3Z3N2bVBQSGpoMHpHelFCb0xiNjNlOStKNmswZGM3TW1UTkptd1BVSUhvaVhPVjhNWkw0a1NOSHpHbG5hU05jTVF4RHVibTVMdC9vZHlZMU5kV2MvdTF2Zit0Mis4cnN1ekorL2V0ZnUxelhxRkVqaC9rMmJkcDR0RzFCUVVHNTlXV0RMMHRTOSs3ZFBZck4vczNCczJmUDZ0S2xTK1Z5Sk50cjNicDFoZnV6NzBWeFpXNVVYNmlKTXZ2aTdZUHFuc2V5dEJDU1o5ZTIvWC9xQUcvaEdWRXpxbnUvR0RCZ2dONTY2eTNaYkRidDJyVkwrZm41RGlrOE1qSXl6RjV1di9uTmI5U2hRNGR5Ky9EVzl6SjI3RmdsSmliS1pyTXBOVFZWRHovOHNBWU9IS2hISG5sRVhicDA4WGkvM3VETCsyaCtmcjUyN2RxbFE0Y09LUzB0VGVucDZUcDU4bVM1NzhjK3Q2dXYxTWZmQmdCOEx5Y254K0VlWnQ5WVdPYVdXMjV4bUw5MDZaTEQ4K2ZpeFl0bXcyS0RCZzNVb2tVTEgwVUxBSjRaUFhxMGR1M2FwWUtDQWgwNGNFQ3hzYkY2NUpGSC9CMFdVQy9RRXdIbFpHZG5WL216bFUxOWNQNzhlWFBha3grbEZvdWwwakY1NHBwcnJ2SDRtTmRlZTYzTGJlM1RTNVNsbmJCMzd0dzVjOXJUeW80cks4WGN2UlZaVVh4U3hXWDFoWm9vOC9YWFgxLzV3TnlvN25tMGY1TXpKQ1RFN2ZGOGRXMEQzbFlmbnhIdVZQZCswYXhaTS9YcDAwZFM2WnVqOWluMEpHbkRoZzNtdExOZUNKTDN2cGVlUFh0cS92ejVDZzBObFNRVkZSVXBMaTVPVHo3NXBFYU9IS25ZMkZoejRHVmY4OFY5dExDd1VQUG16ZE85OTk2clNaTW1hY21TSmZyNjY2OTE1TWdSdjFXZTE4ZmZCZ0I4cjJuVHBnNDltNXoxTXJEdmJkYXdZY055OTViRXhFUU5HelpNdzRZTjA1Z3hZM3dYTEFCNEtEUTBWR1BIampYbkZ5eFlvTE5uei9veElxRCtvQ2NDeXJIdkR2YkFBdytvWWNPR0huKzJNdHRLam0rNzFZZi93TnFmVzAvU0ZUaHp0VlUyMTBTWnF6T0FzcS9rNWVXWjArNHFiNENyQ2M4STM0aUlpREJURW4zNTVaY09LWW5LR2hHdXZmWmFEUm8weU9ubnZmbTloSWVIYTgyYU5WcXpabzFXclZxbHRMUTBTYVc5SFdiUG5xMmxTNWRxK3ZUcDZ0bXpwOGZIcUFwdjMwZUxpb29VRlJWbDV2K1dwTTZkTzZ0cjE2NXEyN2F0YnJ6eFJyVnExVXBXcTFXUmtaSFZQcDZuNnVOdkE4Qlg3TzlMbnZUR08zcjBxRmF2WHEwOWUvYm8xS2xUa2tvYkxjUEN3cnplQTJ2ZnZuMWF1M2F0RWhNVGxaV1ZwYUNnSUxWcDAwWURCdzVVWkdTazEzOHZCZ1lHNm80NzdqREh2dG04ZVhPNXQzV1hMRmxpVGc4Y09MRGNQZWpHRzI4MHAwK2ZQdTNWK0Z4SlNVblJ4bzBidFgvL2Z2MzAwMC9LeTh0VFVGQ1FXcmR1clQ1OSttamt5SkdWN2hGeC92eDVyVm16Umw5KythVXlNek5WV0ZpbzBOQlE5ZTdkVzQ4KytxaEg0K1dVT1h2MnJOYXVYYXRkdTNicHhJa1R1bkRoZ2dJREE5V2lSUXQxN2RwVkF3WU0wTjEzMyszMnZ1enNXdjNzczgrMGN1VktIVHQyVEVWRlJSbzdkbXk1Y1hLcWVuNWNQYk92WEc2ZkFxczJsUDJqano3U1AvLzVUMG1sRFdPYk5tMXkrNno4NG9zdk5HM2FORWxTdDI3ZEhLNXpYUDBNdzlDb1VhUDB4UmRmNk1pUkk4ckx5OU9iYjc2cHVYUG5WbXUvbFhsK1pHWm1hc2lRSWVhOHE3OGJaL3RNVFUzVlJ4OTlwSDM3OWlrckswdWhvYUc2ODg0NzlmVFRUenU4TkZOWVdLajQrSGpGeGNVcExTMU5lWGw1Q2drSlVYaDR1SjU2NmluemhSOTNxdk9jcSt4OXFyTFA0UHo4ZkgzKytlZmF1bldyamh3NW9sOSsrVVVXaTBYTm1qVlRwMDZkZE45OTl6bE4wK3FMNXdROFUvdHEzdUIzalJvMU12UDVQL0hFRTA3VEpuaEx3NFlOemJmbm5JMGhjS1d5UVNPdlZ2Ym5OanM3MjJFTUJWZnMzOFMwV0N3dUIzV3VyZXBqbVNVcE9Eall2RjQ5eWFsdFgxa0cxR1k4STN5alg3OStDZzRPVm41K3ZuYnMyR0dtcHpseDRvU09IajBxU2Jybm5udlVwRWtUcDUvMzl2Y1NGQlNra1NOSGF1VElrZHEvZjc5aVkyUDF4UmRmcUtTa1JKbVptZnJ6bi8rc3hZc1hlMzFRZTN2ZXZvOSsvUEhIWmdQQ3IzLzlhMFZIUnpzZGJMaW14NEdvcjg5SndKOXNOcHZlZWVjZExWdTJyRncrN1l5TURHVmtaR2pkdW5WNi9QSEg5Znp6ejFlcm9hNm9xRWl6WnMxU1hGeWN3L0tDZ2dLbHBLUW9KU1ZGOGZIeGlvbUpxZkl4WFBuVG4vNmt2WHYzeW1hemFlSENoZXJkdTdkdXV1a21GUlVWS1RvNjJoeWcvY1liYjlSZi92S1hjcDkzMTh2YW04NmNPYVBYWG52TllUeWtNc1hGeFRwOCtMQU9IejZzMk5oWS9mT2YvOVR0dDkvdTBYNlRrcEkwZWZKa2gxNWZrcFNXbHFhMHREU3RXYk5Ha3laTjBzTVBQMXpoZmd6RDBJY2ZmcWhGaXhhVjY1RlhXRmhvWGpjYk5teFF0MjdkTkh2MmJMVnMyZEtqR0NVcE9qcGFLMWFzY0xuZVYrZkhFLzRzZTBSRWhPYlBuNitpb2lLZFAzOWVlL2Z1clhBOFEwbGF2MzY5T1QxMDZGQ1A0OERWd1RBTUJRUUU2TlZYWDlWVFR6MGxtODJtTDcvOFV0OSsrNjN1dXVzdWY0ZFhvWlVyVnlvNk90b2gxVng2ZXJyUzA5TzFZY01HTFZxMFNCMDZkRkIyZHJZbVRweW9nd2NQT256KzVNbVRXclZxbGRhdlg2K0ZDeGVxYytmT0xvL2xpK2VjdS90VVpXemF0RWx6NTg1MU9oYlg2ZE9uZGZyMGFXM1pzc1doRWNHZjkwR1VJcDBSeXJIUG0zdjgrSEdmSHN1K3BkVStuN01yOW5tRHIwYjJnelFmT0hEQW84L1k1NFJ1MTY3ZFZmYzJibjBzcytTWWV1V0hIMzV3dTMxWkpTRlEyL0dNOEkwR0RScm85Ny8vdmFUU2lxVnZ2LzFXa21lcGpDVGZmaS9kdTNmWGpCa3p0SHIxYWpOL2RuRnhzZDU5OTEydkh1ZEszcjZQMmxjcVRKZ3d3V2tEZ2xUekF3dlgxK2NrNEU4elpzelEwcVZMellxVmpoMDdhdGl3WVJvOGVMRFprR2NZaHBZdlg2N0ZpeGRYK1RnMm0wMHZ2ZlNTUXdOQzgrYk5kZDk5OTJuNDhPRzY0NDQ3RkJBUW9OVFVWTDMyMm12Vks1UVRQWHYyMVBqeDR5V1ZOc2FQSGoxYTc3enpqb1lPSGFyVnExZExrcnAwNmFKLy8vdmZUdE9EWHJod3daeDIxWWp0TFVlUEhqVXJocXhXcTdwMDZhSUhIbmhBRHozMGtIcjM3bTIrZlo2Ym02dVhYMzdabzN2MWlSTW5ORzdjT0owN2QwNmhvYUVhTUdDQWhnMGJwckN3TUhOL1JVVkZtajE3dHRtZzRveGhHSm8rZmJvV0xGaGdWcUlIQndmcnJydnUwdkRod3pWZ3dBQ0hYaHZKeWNsNit1bW5QZTY5c1h2M2JxMVlzVUlCQVFIcTI3ZXZXZWFBZ0FDdm5aOFJJMFpveElnUkdqeDRzTlBsWmY5cVc5bXZ2LzU2M1hQUFBlYjJHemR1ckhCL0Z5NWMwSzVkdTh3NDc3Ly9mby9pd05XblM1Y3VEdGZzbkRsemF2VzRUbHUzYnRVLy92RVBYWGZkZGJydnZ2czBkT2hRaDVkK2NuSnlOSEhpUkYyK2ZGa1RKa3pRd1lNSDFhaFJJdzBZTUVBUFB2aWcycmR2YjI2Ym01dXJxVk9ucXFpb3lPWHh2UDJjOCtRKzVhbmx5NWZybFZkZU1lOVRWcXRWM2JwMTA1QWhRelJreUJCMTc5N2Q2WDU5OFp4QTVkQVRBZVYwNjlaTmh3NGRraVI5L2ZYWFRyc1BlVXVYTGwzTVNwK05HemRxMkxCaEZXNGZIeC92czFocVFxOWV2YlIvLzM1SnBkMjdubmppQ2JmZE1lMS9LSVdIaC9zMFBrOWQyVXB0czlsY2xxT3VsTG15dW5UcG9oTW5Ua2dxclFSMGQyM2JWeFFDdFJuUENOK0ppSWpRdW5YckpKV21OTHJ2dnZ2TSsyRklTSWp1dlBOT2w1K3RpZStsYmR1MmV1V1ZWOHc4dE1uSnllVzJxY3p6d1IxdjMwZC8vUEZIYzlwVkE0SWs3ZG16eDIxczNpeG5mWDFPQXY2eWF0VXFzMUsvV2JObW1qbHpwc09iellaaDZOTlBQOVhzMmJObHM5bjAvdnZ2YThDQUFSNzFFcnJTOHVYTHpVWmhpOFdpY2VQR2FkU29VUTUvNCtucDZabzZkYXFaMHM3YlJvMGFKWnZOcHJmZmZsczVPVG42NElNUEpKWG1GUjh6Wm95R0RoM3E4cDVqUHpaUlpWTCtWRlZ3Y0xDZWZQSkpSVVpHbGh1ZjRlREJnNHFLaWxKK2ZyNHVYTGlnMk5oWVBmUE1NeFh1Yi9yMDZTb3VMdGFVS1ZQMDBFTVBPWlR6MkxGam1qUnBrcG15Yis3Y3VRb1BEM2ZhV0xKaXhRcnorU3lWOXZoNzdybm55ZzFvdjJYTEZrMmZQbDI1dWJrNmMrYU1wazJicHZmZmY5OXR1WmNzV2FLUWtCREZ4TVE0VkJRV0Z4YzdiRmVkOHpONThtUkpwV2xZN010U3R0eVYybEQyb1VPSDZzc3Z2NVJVK2h0bnlwUXBMdFBaYnRxMHlmenN2ZmZlNnpCUU9PcWV2L3psTDlxOGViTk9uejZ0VTZkTzZiMzMzdFBFaVJQOUhaWlQ4K2ZQVi9mdTNmWFdXMjg1OUNEOTVKTlA5TVliYjBpU2Z2NzVaNDBaTTBhSERoMXl1dTN5NWN2MXIzLzlTMUxwczJQYnRtM21TMGoyZlBHYzgvUSs1YzcyN2RzMWI5NDhjejQ4UEZ5dnZQS0tRMk9rVk5ycndOazl4TnZQQ1ZRT1BSRlF6b0FCQTh6cHpaczNPKzBxZEtXeUgxK1ZaWC9EMjcxN2Q0VS9ubE5TVXZUcHA1OVc2VGkxeFpBaFE4d1cxZVBIajJ2WnNtVVZicCtjbkd4V2lsaXRWcmZkYkd0S2d3WU5IT2F6c3JKY2JsdFh5bHhaOXRmMm5qMTd5ZzJVYWk4MU5WWC8vZTkvYXlJc29OcDRSdmpPSFhmY1liNTl2MlBIRGgwN2RzdzhkNE1IRDY2d1l0bGIzMHRCUVVHRm4ybmN1SEdGNnl2emZIREhsL2ZSc3B5d1Z6cDM3cHhIM2JTOVdjNzYrcHdFM0ZtMGFKSG16cDFiNGIvS3lzM04xVHZ2dkNPcGRLeWRtSmlZY3FsUkxCYUxoZzhmYnI3aFdsSlNZcjYxWHhuNStma09iM2VPR3pkT28wZVBMbmN2YjlPbWpSWXVYRml1QXNVYkxseTRvRGx6NXVpOTk5NHJ0KzZYWDM3UjRjT0hIUm9LcnBTYW1tcE8vL2Ezdi9WNmZQWmF0MjZ0VmF0V2FjeVlNZVVxaGlTcGE5ZXVldXl4eDh6NW5UdDN1dDFuZG5hMi92NzN2eXN5TXJMY2VXL2Z2cjFpWW1MTVN1YWNuQng5OXRsbjVmYVJrNVBqY1A2ZWVlWVpUWnc0c1Z3bHVsU2FtbkRldkhubXNaS1NranhxSE1yTXpOVGN1WE1kS3VZa3gzUlN2amcvN3RTV3N0OTU1NTFtL3ZlY25CeHpuQTluN0Y4b2NmZnlBYTUrd2NIQm1qSmxpam0vWXNVS2g5NmF0VW1EQmcwVUhSMWRMZ1ZsWkdTazdyNzdiblArMEtGRGF0cTBhYmtHQkttMEVjOStESU1kTzNhVU80NnZubk9lL0syNlUxUlVwRGZlZU1OTWovZUhQL3hCOCtmUGQvcjhDd2tKMGRTcFV4MlcrZU0rQ0VjMElxQ2NidDI2bVRjWm04Mm1GMTU0UVo5Ly9ubTVQR3BTYVM2MU9YUG1hTnk0Y1ZVNlZ0KytmUjI2OGIveXlpdmFzbVZMdWUxMjd0eXBjZVBHS1Nnb3FFckhxUzF1dlBGR1Bmcm9vK2I4Z2dVTEZCTVRvOHVYTDVmYmR1dldyWm93WVlKNTNoOTc3TEVxdlFIbEMwMmJOblY0cThNK1JjU1ZMZEYxcGN5VjlidmYvYzVNK3lGSjA2Wk5jM2x0LytVdmZ5RVZCYTRhUENOOHgycTFtbzBCK2ZuNURwWFo5b08zT2VPdDcrWGhoeC9XMnJWcm5kNmpDd3NMSGQ0STZ0NjllN2x0S3ZOOGNNZmI5MUg3Ly9UTW56Ky9YQmZudExRMFJVVkZlVFQrZ2pmTFdWK2ZrNEE3NjlhdDA2cFZxeXI4VjFueDhmSG1XQ3VSa1pIcTJMR2p5MjN0VThoVlZHbFowYkh5OC9NbGxmYmtHalZxbE10dEd6ZHViUGJ5OHBZOWUvYm80WWNmMXVyVnExVllXS2lPSFR0cTFxeFpHajkrdkpvMWE2YkN3a0t0WHIxYUkwZU9kRGtvYUZrdktVbnEwNmVQVitPNzBrMDMzZVEyajc1OXp5djczbVd1OU8zYlYvZmRkNS9MOWExYXRWSmtaS1E1Nyt3Wjgvbm5uNXZmWTVzMmJjb05kSHlsMjI2NzBZYmZyd0FBSUFCSlJFRlV6U0dGanYxYi9LNkVoNGU3SFdQSUYrZkhuZHBTZHF2VjZwQ0d5VlZLbzh6TVRMT1haTnUyYlozK1RrSGQ4N3ZmL1U3MzNudXZwTkxmd0RObnpuVDYrOWZmaGc4ZjdyVGlXM0o4R1VncWJTeHdOZDVWdjM3OXpHbG5LVXg5OVp6ejVHL1ZuYSsvL3RwOGtlZjY2Ni9YNjYrL1hxbWV2UDY0RDhJUjZZemcxT3V2djY1Um8wYnAzTGx6eXMvUDEydXZ2YVlGQ3hhb2UvZnVhdEtraWZMeThuVDA2RkV6elVSbEJrNnlaN1ZhTlgzNmRJMFpNMGFGaFlYS3o4L1hpeSsrcUZ0dXVVV2RPM2VXeFdMUjk5OS9iK2JDbmp0M3J0c3VsN1hkdUhIamRPVElFZk1tdldUSkVxMWF0VXBoWVdGcTBhS0Y4dlB6bFpLU292VDBkUE16ZmZyMHFYSWxuQzlZTEJhRmg0ZWIzVXBqWW1LVW1KaW9rSkFRSlNRa2FNMmFOUTdiMTRVeVY1YlZhdFhmL3ZZMy9lbFBmM0s0dHR1M2I2L09uVHZMTUF4OS8vMzNaZzd2dW5CdG8vN2dHZUU3RHp6d2dKWXZYeTVKK3VxcnJ5U1YvcWZja3pRUzN2aGVUcDA2cFJrelp1Z2YvL2lIdW5UcG9wWXRXNnBCZ3dZNmQrNmNFaE1UemZ6WWdZR0Irdk9mLzF6dTg1VjlQbFRFMi9mUmh4NTZ5RXo1ZFBqd1lRMGRPbFI5K3ZSUjQ4YU5sWjZlcnFTa0pKV1VsQ2dxS3NydGVBL2VMS2RVUDUrVGdEL1l2eG50THUxYnUzYnR6T2tUSjA2b3VMaTRVbTljMnZjSWk0aUljRnRSNHMzVVpEdDM3dFRFaVJOVlZGU2tvS0FndmZqaWkzcm9vWWZNVkd3alI0N1Vva1dMdEd6Wk1wMDdkMDVSVVZHYU0yZU9Rdyt3N094c3MzR2hlZlBtZmgrZ01qczcyNkhYbHljTnZoRVJFVzYzNmQrL3Y5a0RMRFUxVllaaE9LU3NzMy9UZDhpUUlSNVZlTjEvLy8zbUdBdUppWWtleFZCZFZUay83dFNtc2c4ZE9sUWZmUENCRE1QUWxpMWJWRmhZcUd1dnZkWmhtdzBiTnBodk9ET2djdjN5OHNzdmEvZnUzY3JOemRXaFE0ZTBjdVZLaHhjMGFvT0tCZ1MzZjJsS2trUFBoQ3Zadnp5U2s1TlRicjJ2bm5QZXVFOTk4ODAzNXZUUW9VUFZzR0hEYXUvVG5pL3VnM0JFSXdLY0NnME4xZUxGaXpWcDBpU3pzaUVySzh2OHo3SzlnSUFBajM2Z3VkSzFhMWU5OWRaYm1qSmxpdmxIZnZ6NGNZZFcxY0RBUUwzNDRvdG1DL1BWTERBd1VQUG16Vk4wZExSaVkyTmxHSWJ5OHZLMGJkdTJjdHRhclZhTkdERkN6ei8vZktYKzAxSVRubnZ1T2UzWXNVUDUrZmt5REtQQzdxcDFwY3lWMWJselo4MmZQMStUSjA4MkgvREhqaDF6R1B6MTJtdXYxVXN2dmFRLy9PRVBEcCtsWndKcU01NFJ2dE9oUXdlMWI5OWV4NDRkTTh2cjZYK0V2Zkc5V0N3V0dZYWh5NWN2dTN3ek5TUWtSTk9uVDFmWHJsMmRycS9NODhFZGI5NUhodzBicHYzNzk1czVZdlB5OGh6T2pjVmlVVlJVbENJaUlqd2FOTnFiNWF5dnowbWdJbkZ4Y1dyVnFwVlg5MW5XNkN4Sm8wZVA5dmh6aG1Fb056Zlg1VnVremxRMkZWQmw5bDJSN094c1RaczJUVVZGUmJKYXJmclh2LzVWcnZJcUtDaEk0OGVQVjQ4ZVBUUmx5aFJkdW5SSlU2ZE9WWFIwdFByMjdTdEordXl6ejh5ZVZZOCsrbWlWeDMycHJQejhmTzNhdFV1SERoMVNXbHFhMHRQVGRmTGt5WElEcHBhVWxMamQxNjIzM3VwMkcvdkt1OHVYTHlzL1A5K2hZc3YrZWVQcG0rMzI0KzZjUFh0V2x5NWRjcG9DcURKeGx2SG0rWEhuLzdOMzd3RXg1L3Yvd0o4enBaUVVPUldSSXB1TmxyYWNxSTdMV3J0VUxGR09KWmU5dU9TeXVWdkwwclpZdHh6V2JYMzN3bHFuSmRyWVVtcWRyYVBGaGdycHRzZ09sUTFGcGliZFpuNS85T3R6UHRQYzcxTmVqNzgrTS9PNXZEK2YrY3o3L1puMzVmVTJwblB2MmJNbnZMeThrSldWaGVycWFseTZkRW1zUnpid3YxR0JKaVltRWhOSWsvYXRXN2R1aUlpSXdLWk5td0FBQnc0Y3dPalJvNWt3V01hZ2UvZnVNait6c3JJU2UrM2s1S1RVdXRMQ2tPcXFuRk1sbjVLRlhTNXEwakN0ejN5UWlLTi9Ia1FtWjJkbnhNVEVJQ1VsQlNrcEtTZ3NMTVRUcDA5aGFtb0thMnRydUxxNnd0dmJHNEdCZ1dyM01tM2g2K3VMK1BoNHhNVEVJQ01qQTZXbHBSQ0pSTEMzdDRlUGp3OUNRME1sWXErMVpXWm1abGk3ZGkybVRwMksrUGg0WkdWbG9hU2tCQzlldklDRmhRV2NuSnd3Wk1nUUJBY0hpN1VPRzVNK2Zmcmd5SkVqT0hqd0lMS3pzOEhuODlHbFN4ZjQrUGhJWGI4OW5MTTZmSHg4Y1ByMGFjVEV4T0RDaFFzb0tTbGg3bTFmWDErRWhvYkN4Y1dGR1hMWVFsSGNjVUlNamNvSTNRa0tDc0tYWDM0SkFMQ3dzRkNwY1VUVDcrWFVxVk5JVEV4RVZsWVdlRHdlcXF1cllXSmlBbHRiVzdpNXVXSGt5SkVJQ0FpUUd6cEsxZkpCRVczbG94d09CNUdSa1JnK2ZEaCsrdWtuRkJRVWdNL253OGJHQnA2ZW5nZ0xDNE9ucHlmS3lzcVVTcGUyei9ObExTY0owYWZLeWtxMXQ1VVdZa3dlOWx3RExmUGR5Tk42d25aMW5UaHhnaGsxTm1IQ0JMbTlYNGNQSDQ3bzZHaDg5TkZIYUdob3dDZWZmSUtZbUJoMDd0eVpHUlhYdVhObkptNjJMdFhYMStQQWdRT0lqWTFWT0QrUHNwU1pWTGYxT2pVMU5XS05DQlVWRmN4eXQyN2RsRHB1NjBvNFBwOHZ0eUxkeHNaRzRUNTFjWDBVTVpaemJ6Rng0a1NtZzhNdnYvd2kxb2p3eHg5L01JMGV3NGNQVnpxOXBQMllOR2tTa3BLU2tKMmREWUZBZ08zYnR5TTZPdHJReVdMSTZ5VFlPdjl2UGNxR2pkMkJwR1hrRFp1dXlqbFZmcXV5bEplWE04dnlHbFZrTVVRK1NNUlJJMEliSkt0bm9DNjJOelUxUlZCUUVJS0NnblIrcks1ZHUyTFJva1ZZdEdpUjF2YXBqZjA0T2pvcXZhNjN0N2RLNlhOMWRjWEtsU3VWWGw4V1ZZNnA2SHhVVGYvT25UdVZYcjlsRzMyZnM3THJhL002c3RuWTJDQThQQnpoNGVFeTEzbjA2Qkd6YkdGaElURnBKeUhLb2pKQzh6TENrUGtGME54clNKV2VRNjFwOHIyNHVMaGc4ZUxGYWgrN2hUTGxneXJYUkp2NTZKdHZ2aWt4YW9GTmxlOUwyK2Zac2s5amV6WWdwTDFneDhrT0NncFNLWlNDcW1FWDJEMGk5VG5DbEIwdVF0NThBQzJHRGgyS0ZTdFdZTnUyYmFpdXJzYWFOV3ZRcjE4L1p0NllHVE5tYUQza1JHc05EUTBJRHcvSDlldlhtZmNHREJnQUR3OFBPRHM3bzJmUG5uQjBkQVNYeXhXYncwQWJXdmRjYlgydTdIdEczZEVZaWhxSUZJMHFNOVQxTVlaelp4c3paZ3kyYjkrTzZ1cHFYTGh3QVhWMWRVeW5ocFlRU2dDRk1ucFpjVGdjckZ1M0R1KysreTdxNit1Um5wNk85UFIwaVJFcjdaMnV5amx0akg1dGFHaFFlMytHTENmSS8xQWpBaUdFR0lHV1NjQUF3TjNkM1lBcElZU1F0b255VVVLSUlsWldWa3hvdExDd01MaTV1ZW5zV0owNmRXTEMwa21MVzkxYTY5RlU2cnAvL3o2ejNMTm5UNlcybVRwMUtqSXpNNUdlbm82Q2dnSW01RVQvL3YweFo4NGNyYVJMbnVQSGp6TVZROTI3ZDBkMGRMUllXSndXcGFXbEt1MVhXaS9kMWxvbStRU2FHM3RhajB4ZzN6T1ZsWlZLVFdiZjBnQURORmRzeXBvZ1ZWbTZ1ajZLR01PNXM1bWJtMlBzMkxHSWk0dURRQ0JBUmtZR3hvd1pBNUZJeERRaWRPdldqUW5KUlY0K0xpNHVlUC85OS9IVlYxOEJBTFp2M3c0Zkh4K2xSbnExaFBRRXdJUnlrNFZkR1c1czlGbk9xY3JDd2dJMU5UVUFta2ZyS1pPbnREQlVQa2pFNlNld0lTR0VFTG5ZazNCNmVYa1pNQ1dFRU5JMlVUNUtDRkdrVjY5ZXpESjdiaDFkc0xlM1o1YlpNYXBsWWNlZjF3UzdzcXgxTDN0NTFxMWJCMnRyYSthMW1aa1pQdi84YzcyTW9taUpaUThBRVJFUlVpdUdBUEVLYW1VOGVmSkU0VHJzQm1nM056ZUp5a2IybkFtNXVibEtIYmVvcUloWmRuRngwZmdhNnVyNktHSU01OTRhZTVUQkw3LzhBZ0RJeWNsaHdxUk1tREFCSmlZbVdqMG1hVnZtekptRHZuMzdBbWdPbjdOLy8zNmxSdEt3dzI2eHc5Rkp3MjU4TkRiNkxPZFUxYnQzYjJaWjJUeWxoYUh5UVNLT0doRUlJVVJIbE9sMUJnQXhNVEc0ZGVzV2dPYWh3cE1uVDlabHNnZ2hwTTJnZkpRUW9rMkRCZzFpbG4vOTlWZWRIbXZnd0lITWNtcHFxc0wxazVLU3RISmNkdVBGbFN0WGxONnU5VndBZG5aMldwL1lXcFkvLy95VFdaWlZNUVNvZGo0QXBFNU8zMXBpWWlLekxHMmlUL1k4TndrSkNXS2hRbVJoZjk5K2ZuNEsxMWRFbTllbmRTT0p2UE14aG5OdmJlREFnY3c4V0JrWkdSQUlCR0tWaSsrODg0N1dqMG5hbGc0ZE9tRDkrdlhNdlI0Ykc2dFVJeTE3SGczMkJNRFNLSk8zR0lvK3l6bFZlWHQ3TThzLy8veXpVcVBGV3VpcW5DQ3FvVVlFUWdqUmtUVnIxbURqeG8weVc5bXJxcXF3YTljdXNRbWZwazZkQ2djSEIzMGxrUkJDakJybG80UVFiUm83ZGl5em5KYVdocXRYcnlyY2hzZmpxWFdzMGFOSE04dVptWm00ZVBHaXpIWHo4dkp3K3ZScHRZN1RHbnNpNVNOSGppZ1YydUhDaFF1WU0yZU9XTy9hMHRKU2ZQcnBwMHBWSEd1VHJCNitGUlVWaUltSlVXbGZKMDZjd0lNSEQyUitucHljekl4RTRIQTRtRFJwa3NRNjdKN3R4Y1hGT0hyMHFOeGozcng1RXlrcEtRQ2FHN1duVEptaVVwb1YwZlQ2dEo0djZQSGp4ekxYTmJaemI5RXlHcUd1cmc2Ly9mWWIvdk9mL3dBQVBEMDlWUXFQUXRxdndZTUhNL2VmVUNqRS92MzdGWVkwWWxkTW56bHpSbWJlZC8vK2ZhM2wxN3FnejNKT1ZSTW5UbVMraDd0MzcrTDc3NzlYYXovYUxDZUlhcWdSZ1JCQ2RLU3BxUW1KaVltWU0yY08zbnJyTFN4ZHVoUlJVVkZZdDI0ZDNudnZQYno5OXR2NDk3Ly96YXp2NWVXRmlJZ0lBNmFZRUVLTUMrV2poQkJ0R2pSb0VGUEpMaFFLc1h6NWNwdzllMVpxWlZGcGFTbTJidDJLSlV1V3FIVXNmMzkvc1hBd0gzLzhNZExUMHlYV3UzejVNcFlzV2NKTUVLdXBkOTk5bDVtdzh0bXpaNWd6Wnc0U0V4TlJYMTh2dGw1TlRRMVNVMU94WU1FQ0xGdTJqQW5mOGM0Nzc4RFcxaFpBY3dYVXh4OS9MQllXU0JkaFBGcDZsZ1BBbmoxN0pNSlI4SGc4aEllSE0zTk1LRXNnRUNBOFBCeDVlWGtTbnlVbUppSXFLb3A1UFhIaVJMRlFHeTE2OXV5SmQ5OTlsM205ZCs5ZTdOdTNEeTlldkpCWTk4S0ZDNGlJaUdEdXArblRwMnVsVWx1YjE2ZExseTVpOHo2d2UvRzNqZ052RE9jdVRXQmdJSE9QZi8vOTk2aXFxZ0lBcVkxQTVPVzFaTWtTMk5uWkFRQUtDd3NWOW5wbk4vd1dGUlZoNTg2ZEVyK0pPM2Z1WVBIaXhRcm5UREFrZlpaenF1cmJ0eStDZzRPWjEzdjM3c1h1M2JzaEVBZ2sxcjF6NXc0Kyt1Z2o1cld1eWdtaUdwcFltUkJDZE1US3lvcFpycXlzbERuczBkVFVGQ0VoSVZpNmRLbGU0czRTUWtoYlFma29JVVRiTm03Y2lKa3paNktpb2dJQ2dRQWJObXpBM3IxN01YandZRmhiVzZPbXBnWjM3dHhod2wvMDZORkRyZU53dVZ4RVJrWmk3dHk1cUsrdmgwQWd3SW9WSzlDM2IxOE1HREFBSEE0SGhZV0Z6SHdKMjdadHc1bzFhelErUDJkblo2eGF0UXBmZlBFRmdPYThjK1BHamRpMGFST2NuSnpRb1VNSFZGWldvcUtpUXF4U2ljdmxZdkhpeFpnOWV6YXlzckt3YU5FaU5EUTA0RC8vK1E4dVhMaUEzcjE3NDhXTEZ5Z3RMVVZXVnBiRzZXU2JQSGt5OHZQekFUUlgzazJjT0JHK3ZyN28zTGt6SGp4NGdKeWNIRFExTlNFOFBCd0hEeDVVZXIrQmdZRklTa3JDN05tejRlSGhBVmRYVjlUVjFTRTNOeGNsSlNYTWVxNnVybGkrZkxuTS9TeFpzZ1MzYjk5R1ptWW1BT0R3NGNPSWpZMkZsNWNYN096c0lCQUlrSmVYSnpicXdkZlhWMnNWYzlxOFBod09CMzUrZmpoLy9qd0FZTisrZmNqT3pvYTl2VDJ5c3JMRTVoY3lobk9YcG12WHJoZzVjaVQrODUvL29MQ3dFQUJnYVdtSk1XUEc2T3lZcE8yeHNyTEM2dFdyc1dyVktxWFdIejE2TkY1NTVSVW1UejV4NGdUUzA5UGg3ZTBOUzB0TDhIZzhaR1ZsUVNnVXFwd1g2WnUreWpsMXJGaXhBbmZ1M0dGR2dmM3d3dzg0ZGVvVVBEMDk0ZURnZ0lhR0J2enh4eDhTY3ducHFwd2dxcUZHQkVJSTBaR2RPM2ZpdDk5K1EwWkdCdkx6ODFGV1ZvYWFtaHFZbVpuQjJ0b2FMaTR1OFBiMlJsQlFFTHAzNzI3bzVCSkNpTkdoZkpRUW9tME9EZzc0K3V1dnNXclZLcVlDNWZIangweWxLcHVKaVFrQ0F3UFZQcGFIaHdkMjdkcUZ0V3ZYTXIwamk0dUx4U2E3TkRVMXhZb1ZLN1JhQVJvU0VnSWJHeHQ4OGNVWFRDL3Rob1lHbVpOc0Roa3lCTXVYTDBmLy92MEJOTWV0M3JScEU5YXZYNCtHaGdZME5EUm9iZUpuYVNaTm1vUWJOMjRnSVNFQlFQTW9DZmIzd2VGd0VCNGVqc0RBUUpVcWh4WXNXQUF1bDR2RXhFVGs1dVpLRFkzbjdlMk43ZHUzaTgwSDBacXBxU2wyNzk2TjZPaG94TVhGUVNRU29hYW1SbXJETnBmTHhkU3BVN0YwNlZLbXQ3eW10SDE5Rml4WWdFdVhMa0VnRUVBa0Vza050V1hvYzVkbDRzU0pUQmdqQUhqNzdiZkZKc1lsQkdodUdCZzFhcFRVVVdDdG1acWFZc2VPSFZpNGNDSEt5c29BTkUvTXpKNnZoc1BoWU9IQ2hRZ0lDRERxaW1wOWxuT3E2dGl4SS9idjM0L05temZqM0xsekFJRGEybHBjdm54WjZyb3RkRlZPRU5WUUl3SWhoT2dJbDh2RmlCRWpNR0xFQ0VNbmhSQkMyaVRLUndraHV1RHM3SXlZbUJpa3BLUWdKU1VGaFlXRmVQcjBLVXhOVFdGdGJRMVhWMWQ0ZTNzak1EQlE0eDZhdnI2K2lJK1BSMHhNRERJeU1sQmFXZ3FSU0FSN2UzdjQrUGdnTkRSVUxFeUR0cnoxMWx2dzkvZEhjbkl5TGwyNmhLS2lJang5K2hSQ29SQzJ0clp3Y0hEQTMvLytkNHdhTlFydTd1NFMyNDhaTXdhOWUvZkc5OTkvajZ0WHIrTDU4K2Y0MjkvK0pqWXhwclp3T0J4RVJrWmkrUERoK09tbm4xQlFVQUErbnc4Ykd4dDRlbm9pTEN3TW5wNmVUTVdlS3Z2OTdMUFBNR3JVS0p3NmRRcC8vUEVIcXF1cjBiVnJWd3dZTUFBQkFRRjQ4ODAzbGRxWG1aa1oxcTVkaTZsVHB5SStQaDVaV1Zrb0tTbkJpeGN2WUdGaEFTY25Kd3daTWdUQndjRndjWEZSNHlySVB3OXRYcDgrZmZyZ3lKRWpPSGp3SUxLenM4SG44OUdsU3hleGlaVFpESG51c3ZqNitzTEt5Z3JWMWRVQUtKUVJrVzNObWpXNGV2VXFhbXBxRks3cjVPU0VFeWRPNFBqeDQwaFBUd2VQeDBOdGJTMjZkdTJLMTE5L0hUTm16TUJycjcybWNsNWtDUG9zNTFSbGFXbUp6WnMzWTlxMGFUaDkralJ5Y25MdzhPRkRORFkyd3RyYUduMzc5b1d2cjYvWTcxcFg1UVJSamZ5WlJZeWNsNWVYQ0lEV2gxTVNRZ2pSdjVDUUVOeTdkdzhpa1doZ1RrNU92cUhUb3dvcWp3Z2hSTDltenB5Si9QeDhORFUxRGIxeDQ4WVZRNmZuWlVYbEh5SEVFSXFLaWpCOStuUUF6WEhXVDU0OHFkUGpmZlRSUjdoNDhTS0VRbUhROWV2WGt4UnZZWndvenlha2JSczVjaVNxcTZ2eDdObXpMc1hGeFZYNlBqNU5yRXdJSVlRUVFnZ2hoQkJDMm9UWTJGaG1lZUxFaVFaTUNTR0V2RHlvRVlFUVFnZ2hoQkJDQ0NHRUdMM3E2bW9tbHJxWm1SbUNnb0lNbkNKQ0NIazVVQ01DSVlRUVFnZ2hoQkJDQ0RGNng0NGR3NHNYTHdBQUFRRUI2TnExcTRGVFJBZ2hMd2RxUkNDRUVFSUlJWVFRUWdnaFJ1M0NoUXM0Y3VRSWdPWlJDSFBuempWc2dnZ2g1Q1ZpYXVnRUVPbTh2YjJaNVlTRUJEZzZPcXExenNzbUl5TURtemR2QnBmTHhicDE2K0R2NzIvb0pCRWRvZnRmdXlqUElmcGtySGsxM2VQL1E5ZkMrQ2o2VG96MWQwVUlJWVJvSWlRa0JIMzc5a1Y1ZVRsdTNickZ2QjhSRVlFZVBYb1lNR1dFRVBKeW9VWUVPWVJDSVpZdlg0Nk1qQXpZMk5qZ3h4OS9oSU9EZzhMdFB2LzhjNXcrZlJvQXdPVnlrWmlZcU5SMlJITmJ0bXpCNDhlUEFRQ2JOMjlHVWxLU2dWTkUyZ3FoVUlnclY2N2cvUG56eU0vUHg4T0hEMUZUVXdNdWx3c0xDd3ZZMmRtaFg3OSs4UFB6dy9qeDR3MmRYUElTVUZRR3NTc1VXN08wdElTTmpRMzY5KzhQWDE5ZkJBWUd3dExTVWgvSlZncmwxWVJvSC8ydUNDR0V0RWYzN3QzRHZYdjN4TjZiUFhzMnBrMmJacUFVRVVMSXk0a2FFZVRZdjM4L01qSXlBQUNmZmZhWlVnMEI5ZlgxT0gvK1BQTmFLQlFpS1NrSjc3MzNuczdTU2Y2bnFhbUpXUllLaFFaTUNXbExybCsvamkxYnR1RHUzYnNTbnpVMU5hR2hvUUhQbnovSDNidDNrWktTZ29DQUFKaVltQmdncGVSbG9rNFoxRUlnRUVBZ0VPRGh3NGRJVDAvSGdRTUhzSDc5ZW93ZVBWcFh5VldKcW5rMW44OUg1ODZkZFpra1F0bzhlZ1lpaEJEU0h2WHUzUnNQSHo1RWh3NGRNSERnUU15Y09aTkcyeEZDaUFGUUk0SU1XVmxaK1A3Nzd3RUE0OGFOdy9EaHc1WGFMaTB0RGRYVjFXTHZKU1ltVWlPQ25xeGR1eFpmZlBFRlRFeE04TWtubnhnNk9hUU5PSGZ1SERaczJNQlV2bkM1WExpN3U2TkhqeDZ3dHJhR1FDQkFTVWtKYnQrK2picTZPZ09ubHJ3c1ZDMkR4bzhmejR3MEVBcUZxS3Fxd2g5Ly9BRWVqd2NBcUtxcXd1clZxL0g1NTU4aklDQkF0NGxYZ2pKNWRYMTlQYzZjT1lPMHREUmtaV1VoTXpOVHo2a2twRzJoWnlCQ0NDSHRVWHg4dktHVFFBZ2hCTlNJSUZWOWZUMCsrK3d6aUVRaVdGaFlZUG55NVVwdm01aVl5Q3kvK3VxcktDd3N4SjkvL29tOHZEd01IRGhRRjhrbExHKzg4UWJlZU9NTlF5ZUR0QkhGeGNYNDdMUFBtQWFFNE9CZ3ZQZmVlK2paczZmRXVuVjFkVWhQVDhlMzMzNnI3MlNTbDR3NlpkRDgrZk9seHF5L2Rlc1dvcUtpY1BmdVhZaEVJbXphdEFrK1BqN28xcTJiTHBLdU5HWHk2aWRQbm1EcjFxMTZTaEVoYlI4OUF4RkNDQ0dFRUVKMGhXdm9CQmlqRXlkT29MUzBGQUF3ZGVwVXBTdGJLaW9xOFB2dnZ3TUFuSnljeEhxT3Noc1hDQ0hHNFljZmZrQjlmVDBBWU5La1NWaS9mcjNVQmdRQU1EYzN4OWl4WTNIOCtIRUtaVVIwU3QweVNCb1BEdzhjT25RSWYvdmIzd0FBTDE2OHdJa1RKN1NTVGtJSUlZUVFRZ2doaEx3Y3FCR2hsZnI2ZWh3NWNnUUFZR3BxaXJDd01LVzNUVTVPWm1MUWpoNDlXcXczV0VwS0Nob2FHclNhVmtLSVpxNWN1Y0lzVDU0OFdhbHR1RnpLTm9udWFGSUd5ZEsxYTFlOCsrNjd6T3VXeG01Q0NDR0VFRUlJSVlRUVpWQnRXQ3RKU1VsNDl1d1pnT1poNGJhMnRrcHZ5eDV0TUc3Y09QVHYzeDk5K3ZRQjBCeVArcmZmZnROdVlna2hHcW1vcUdDV1RVMHB1aHN4UEUzS0lIbTh2THlZNVpLU0VxM3NreEJDQ0NHRUVFSUlJUzhIcWpWcmhkMFFvTXJrazBWRlJiaDkrellBb0cvZnZuQnpjMlAyY2VEQUFXYmZ4aGlyMXR2Ym0xbE9TRWlBbzZNamZ2NzVaNXc0Y1FKMzc5NUZRME1ENXMyYmgvbno1MHZkL3M2ZE96aDU4aVN1WExtQ2h3OGZBZ0RzN2UzaDVlV0YwTkJRcGVlQ3VIYnRHaElTRXBDVGs0TW5UNTdBM053Y0xpNHVDQWdJd09USmsyRnFhaW8xcllyT1JaNG5UNTdnekpreitQMzMzM0h2M2oxVVZWWEIxTlFVZG5aMjhQRHd3Tml4WXpGaXhBaHdPQnk1KzVGMjNFZVBIaUVtSmdZWEwxNUVTVWtKdUZ3dUhCMGQ4WTkvL0FPelo4OUdseTVkNU82enZyNGV5Y25KU0V0TFExRlJFWjQ5ZXdhUlNBUmJXMXYwNjljUHZyNitDQTRPUnNlT0hlWHVSNWE4dkR5a3BxYml4bzBidUgvL1BtcHFhbUJ1Ym81ZXZYckIxOWNYMDZaTmc1MmRuVjdQdWNYMTY5ZHg1c3daWkdkbjQvSGp4ekEzTjRlVGt4UEdqUnVIa0pBUW1KbVpxWFhPclZsWldlSHAwNmNBbXUrLy92MzdhN1EvYWRla29LQUFQLzc0STY1ZnY0N0hqeC9Ed2NFQnc0WU53L3Z2dnc5N2UzdG0vZnI2ZWlRbEpTRWhJUUU4SGc4MU5UV3d0N2VIbjU4ZjVzeVpBd2NIQjduSDF2VDdKTVpCM1RKSUVmWnZUeUFRU0h5dWkveEFYamtpTDY5bWZ5YnJHRUR6NU5QYVBnOXRvanoyZnpRcHozUnhIZldSTDBzNzdyTm56eEFmSDQvejU4K2pyS3dNOWZYMXNMZTN4OUNoUXpGdDJqUzR1TGlvZUdVVkgxT1pkYlIxWDJuak9ZNFFRZ2doaEJCaW5LZ1JnYVd5c2hJM2J0d0FBSmlabVdIbzBLRktiOXQ2RkFKN3VhVVI0YmZmZmtOVlZSVnNiR3kwbEdMZGlJNk9Sa3hNak1MMWhFSWg5dS9majZOSGp6SmhuRnFVbHBhaXRMUVVpWW1KbURGakJwWXVYU3F6SXI1bEV0Rno1ODZKdlY5WFY0ZWJOMi9pNXMyYlNFcEt3cGRmZnFuK1NiVWlFb253L2ZmZjQ5Q2hRMHhNZkhaNld0S2ZrcEtDUVlNR1ljdVdMZWpSbzRmUysvL3ZmLytMVHovOUZEVTFOV0x2RnhjWG83aTRHSW1KaVRoNDhDRDY5ZXNuZGZ1c3JDeHMzTGlSYVpSaEt5OHZSM2w1T1M1ZXZBZ2ZIeCs0dXJvcW5TNEFlUFRvRVRaczJJQ3JWNjlLZk5iWTJJaWlvaUlVRlJVaExpNE9PM2Z1eEpBaFE1VGFyNmJuREFBTkRRM1l2SGt6RWhJU3hONnZxNnREWGw0ZTh2THlrSlNVaEgzNzlpbVZKa1ZlZi8xMS9QcnJyd0NBcjc3NkNrT0dETkc0SVlIdHhJa1RpSTZPWmladUJvQUhEeDdnd1lNSFNFbEp3YUZEaCtEbTVvYkt5a29zVzdZTXQyN2RFdHUrcEtRRXNiR3hTRTVPeG9FREJ6Qmd3QUNKWStqcSt5VDZwMGtacEFpNzRZQmRCdW5xL2xHMkhORVdZL29kVUI0clR0M3lURmZYVVIvNXNqUTVPVGxZczJhTjJBZzRBTGgvL3o3dTM3K1ArUGg0ckZ5NUVxR2hvVXJ0VDF1MGNWOFo0am1PRUVJeU1qS3dlZk5tY0xsY3JGdTNEdjcrL29aT0VpRkVqMTZtUE1BWU8yRzhUTmVmL0E4MUlyQmN1M2FOcVF6MzhQQlF1b2QzVTFPVDJCOG5kaU5DejU0OU1XalFJTnk4ZVJPTmpZMDRkKzRjL3ZuUGYybzM0VnFVbVptSm1KZ1ltSmlZWU5pd1lYQndjRUJwYWFuVWlXU2pvcUxFS2lMNjkrOFBkM2QzTkRZMklqYzNGendlRHlLUkNNZU9IVU9uVHAwd2I5NDhpWDBJaFVJc1hib1VtWm1aekh2ZHVuWEQ2NisvanM2ZE82T2twQVRaMmRuSXpjM0ZwNTkrcXBWekZJbEVpSXlNRkd2NHNiUzBoSmVYRit6czdDQVFDSERyMWkxbVl0T2JOMi9pL2ZmZng1RWpSeFQyQmdlYUt3cWlvcUxRMk5nSWQzZDN1TG01b2FHaEFkbloyZmpycjc4QU5GY1dybDY5R3NlUEg1Zm84Wm1mbjQvRml4Y3pqUnVXbHBidzhmRkJ0MjdkVUZ0YkN4NlBoNktpSWpRMk5xcDEvbmZ1M0dFcVpiaGNMdHpkM2VIaTRnSnpjM09VbHBiaTZ0V3JFQXFGNFBQNVdMMTZOZUxpNHRDMWExZWRualBRZkMrc1hMbFNMT3hYdDI3ZDRPWGxCU3NySytaZUtDZ293SVlORzlRNjk5Wm16SmlCdExRMGlFUWlDQVFDekprekJ4OSsrQ0ZtenB5cGNVL2NDeGN1WU1lT0hiQ3lzb0t2cnk4c0xTMVJVRkNBUC83NEF3RHcvUGx6TEZ1MkRIRnhjWWlJaUVCK2ZqNnNyS3pnNys4UGMzTno1T1hsNGU3ZHV3QUFQcCtQVHo3NUJDZFBua1NIRGgzRWpxT0w3NU1ZaHJwbGtESUtDd3VaNWI1OSt6TEx1cmgvVkNsSHBKazZkU3FBNW9ZUGRqN2Q4cjQweHZRN29EejJmelFwejNSeEhmV1ZMN2QyNzk0OXJGbXpCclcxdFhCd2NJQ25weWNzTEN6dzRNRUQ1T1RrUUNnVW9yR3hFVnUzYm9XVmxaVldSeUhKbzYzN1N0L1BjWVFRQWdCYnRtekI0OGVQQVFDYk4yOUdVbEtTZ1ZORUNORW55Z01NaTY3L3k0a2FFVmh5YzNPWlpXVkQ4QURBNWN1WFVWbFpDUUI0N2JYWDBMTm5UN0hQQXdJQ2NQUG1UUUROSXhhTXVSSGg4T0hEc0xlM3g3NTkrOFI2QkxiK2d4OGJHOHMwSU5qYTJtTFRwazFpdldaRkloRk9uejZOTFZ1MlFDZ1U0cHR2dnNIWXNXUGg3T3dzdHA4alI0NHdmenk1WEM0Kyt1Z2p6Smd4UTJ6eVdoNlBoNDgvL2xocmMwckV4TVNJVlV5RmhZVmh3WUlGc0xDd0VGc3ZQVDBka1pHUjRQUDVlUFRvRWRhdFc0ZHZ2dmxHNGY2M2Jkc0dhMnRyYk4yNlZhekZ1S21wQ2J0MzcyWjY1L0o0UEtTbXBtTDgrUEZpMisvYnQ0K3BjQmt6Z3Uxa0FBQWdBRWxFUVZRNmRDaTJiZHVHenAwN2k2M3ovUGx6bkQ1OVd1MUtSa3RMUzh5YU5Rc2hJU0VTbFM2M2J0MUNlSGc0QkFJQnFxcXFFQmNYaHc4Ly9GQ241d3dBeDQ0ZFk3NWpEb2VESlV1V1lPYk1tV0wzd29NSEQvREpKNS9nNHNXTGFwMTNhNTZlbnBnM2J4NE9IVG9Fb0xrMzVZRURCeEFmSDQrNWMrZGkvUGp4U2xkOHRyWm56eDRNSGp3WXUzYnRFZ3NGY2VyVUtYenh4UmNBZ0wvKytndHo1ODVGZm42KzFIV1BIVHVHZi8zclh3Q2F6ejBqSXdPalI0K1dPSmEydjA5aUdPcVdRWXFJUkNMRXhjVXhyMGVPSENuMnViYnZIMlhMRVZuV3JGa0RBQ2dyS3hQTHExdmVsOFdZZmdlVXh6YlR0RHpUOW5YVVo3N01GaGtaaWFhbUpxeGJ0dzZUSmswU3UrYjM3dDNEcWxXcmNPL2VQUURBOXUzYjRlL3ZEMnRyYTduNzFBWnQzRmVHZUk0amhCQUFZaVBLV28rS0o0cngrWHlKTXBtUXRvVHlBTjFTbEVmUTlYODUwY1RLTEMyOXl3QXdFeUlyZzkwYm56MEtvY1ZiYjczRlZFVG01K2N6ZnhTTlVWbFpHYlp0MnlZUklvYzk2U3lmejhmKy9mc0JBQjA2ZE1DK2Zmc2t3bTV3T0J3RUJ3Y3pQVWVibXBwdzh1UkpzWFZxYW1ydzNYZmZNYStsVldnQWdMT3pNNzc2Nml0MDc5NWQ0L043L3Z3NXZ2cnFLK2IxaHg5K2lHWExsa2swSUFEQXFGR2pzSHYzYmlZOU9UazVTbFdzMU5YVlllL2V2Ukx4dTAxTVRMQjgrWEt4Y0RscGFXa1MyN2VFTXdHQWlJZ0lxUm0zdGJVMVpzMmFKZEZncFl4ZXZYb2hOallXYytmT2xkcHIwOFBEQTlPblQyZGVYNzU4V2VFK05UMW5nVUNBcjcvK21ubTlaTWtTeko0OVcrSmVjSEp5d29FREI5UTZiMW5telp1SFR6NzVCT2JtNXN4N0R4OCtSRlJVRkNaUG5vekV4RVMxQ3NXT0hUc2lPanBhSXBaMFNFZ0lSb3dZd2J6T3o4OUhseTVkSkNxcWdPWUdMblpsOHFWTGx5U09vNHZ2a3hpR3VtV1FQRUtoRUx0MjdVSitmajRBd01IQkFaTW1UV0krMThYOW8wdzVvbTNHOUR1Z1BQWi9OQ25QZEhFZDlaVXZ0MVpaV1lsTm16Wmg4dVRKRXRlOFQ1OCsyTDkvUDZ5c3JBQTBQNmY4L1BQUEN2ZXBEWnJlVjRaNGppT0VrQlpyMTY1RnQyN2RZRzl2ajNYcjFoazZPVzFDZlgwOVRwNDhpWVVMRjJMTW1ER0dUZzRoR3FFOFFQdFV5U1BvK3IrY3FCR0JwYXlzakZsV052NDluOC9IaFFzWEFEVDN3SHI3N2JjbDF1bmF0U3VHRFJ2R3ZHYjNyRFEyZm41K0dEUm9rTngxa3BLU1VGMWREYUQ1ajdlOEdQTHZ2UE1Pczh3ZTZnNEF5Y25KcUsydEJRRDA3dDBiWVdGaE12ZGpZMk1qTlJ5U3FzNmVQY3ZFQm5keWNwSTVXWFFMVDA5UHNlOVVtZTl1L1BqeGVQWFZWNlYreHVGd3hLNUpTd2dGV1Y2OGVLSHdlS3JxM2J1M3d2dmJ6OCtQV2Y3enp6OFY3bFBUYzA1S1NtSytGMmRuWjh5Y09WUG1zVHAzN3F5VmU0RnR5cFFwT0hueUpJWVBIeTcyZmtsSkNUWnUzSWl3c0RDSnVOaUtCQWNIeXd5dE1YYnNXTEhYWVdGaE1pZXVIRFZxRkxOY1hGd3M4Ymt1dms5aUdPcVVRZExVMTlmajRjT0hTRTVPeG52dnZjZjBKdTdRb1FPaW9xTEVlbnpyNHY1UnBoelJObVA2SFZBZUs1MnE1Wmt1cnFPKzh1WFcvUDM5OGVhYmI4cjgzTUhCUVN4Y1YzcDZ1c0o5YW9PbTk1VWhudU1JSWFURkcyKzhnZFRVVkNRbkowczh3eFBwbmp4NWdxMWJ0eUl6TTFQdDBMaUVHQXZLQTdSUGxUeUNydi9MaVJvUldKNCtmY29zeS9yajJGcHFhaW96Vk4vSHh3ZTJ0clpTMTJQSHQwMU9UamJhNFQ1dnZQR0d3blhZdmZHbGpieGdjM0Z4WVpidjNic25saEZkdTNhTldRNElDSkRvdWRhYU5pWnFZZmNZbkRCaGdzSmpBaEJyUk1qT3psYTR2cUpyNk83dXppeXo3N2tXSGg0ZXpQS09IVHVZdVJuMHBiS3lrb2x0QnpRM2xDbWk2VG16Sjg0TURBeFUrTDJ3SzQ2MHBXZlBudGk5ZXplKysrNDdpUWs2aTRxSzhQNzc3K09ISDM1UWVuL3lKc1Z0M2N1YzNRTzJOWFlJc09mUG55dDkvQmJxZkovRU1OUXBnMXBNbURBQjN0N2U4UGIyaHErdkw4YVBINC8xNjljempWL1cxdFpxVFNpc2kvekFFSXpwZC9BeTViRzZMTS9VdVk2R3lwY0RBd01WcnNNK1htRmhJVVFpa2NKdE5LWHBmV1dJNXpoQ0NDR0VFRUtJWWRDY0NDenNYbkxLeHBvL2UvWXNzeXh2SXJ4Um8wYkJ3c0lDdGJXMUtDOHZ4OVdyVitYK21UV1VmdjM2S1Z6bjl1M2J6UExzMmJPVjNyZElKQUtmejJkNkFSWVZGVEdmdmZiYWF3cTM3OWF0bTlMSGtvVWRMbVR3NE1GS2JjUHVwZmZreVJQVTF0WktEWC9Vb2xldlhuTDN4NjRjYk9uQnh6WnYzanhrWjJkREtCU2lvS0FBVTZaTXdiaHg0eEFhR3FyVk9Pa0NnUUMvLy80Nzh2UHp3ZVB4OE9EQkE1U1VsRWlraVIzclRoWk56N21nb0lCWlZ1WmUwT1hFd0lNSEQ4YWhRNGVRbloyTi9mdjM0L3IxNndEK0Z5TzZ2cjRlSDN6d2djTDl5QXZiMEJLMm9vV1RrNU5TNjliVjFjbGNUNXZmSnpFTWRjb2dSVXhOVFRGdTNEaUVoNGZMdlNlMWVmOG9VNDdvaWpIOURpaVAxVTU1cHMzcnFPOTh1WVV5dndsMnA0dmEybHJVMU5SSXBFbmJOTDJ2RFBFY1J3Z2hoQkJDQ0RFTWFrUmdZWThPNEhBNEN0ZC84T0NCV0x6Zm8wZVA0dmp4NDBvZEt6RXgwU2diRVd4c2JCU3UwektKdERyWWxXVHNYbTMyOXZZS3QxWG1PMUdrb3FLQ1dWYjJ6MnpyeWhRK255KzNFY0hNekV6dS9qcDA2Q0QzYzI5dmIrelpzd2ViTm0xQ2VYazVHaG9ha0pDUWdJU0VCTHp5eWlzSURRM0ZoQWtURkI1SGxwYkpnMk5qWTVXcS9GQ0dwdWY4N05relp0bk96azdoOGJSeEx5amk1ZVdGYjcvOUZ1ZlBuOGZtelp1WjNxWmZmZlVWaGcwYnByQUNUTjQ1dDA2L3ZPdkhqaU12cldlcUxyNVBZaGlxbGtGczQ4ZVBoNldsSllEbWU4L0d4Z1o5Ky9hRnQ3ZTMzQWxhZFhIL0tGT09hSnN4L1E0b2ovMGZUY296WFZ4SGZlWExyYlg4TmxWWlJ5QVE2THdSUWRQN3loRFBjWVFRUWdnaGhCRERvRVlFbG80ZE96SXhnNVdKM2RzNlBqNjdsN3NpYVdscEVBZ0VTdjJ4MUNkbEpyNWtWM1FGQlFXaFU2ZE9TdStmdlc1TlRRMnpyRzZGdUtyWWFWY21sSkUwK3ZnVDdPZm5oL2o0ZU1USHh5TTJOaFk4SGc5QTh5aVFMVnUyNE1pUkk0aU1qSlNZREZHUmhvWUdoSWVITTczckFXREFnQUh3OFBDQXM3TXpldmJzQ1VkSFIzQzVYSVNFaEdqMW5PUmg5M0JVVkdtaGIyUEdqSUdibXh2bXpKbURxcW9xQ0lWQ0hEMTZGTnUyYlROMDBvejIreVRxVWJVTVlwcy9mejRjSFIxVjJrWlg5NDh1SjFDV3hwaCtCOGFVRmpaRDVySHFsR2ZHZWgxMXFYVlBmMk43UHBUR0VNOXhoTFFIZCs3Y3djbVRKM0hseWhVOGZQZ1FRSE5EbkplWGw5U1JXcFdWbFpnOGVUSVR0bTNldkhreTUzVVRDb1dZUG4wNk0zSjh3WUlGbUR0M0x2TTVPNjlOU0VpQW82TWpuajE3aHZqNGVKdy9meDVsWldXb3I2K0h2YjA5aGc0ZGltblRwb21ObE5MMnViRkpTOXZQUC8rTUV5ZE80TzdkdTJob2FCQTdkMm5ySzdQUGdvSUMvUGpqajdoKy9Ub2VQMzRNQndjSERCczJETysvLzc1WWcyaDlmVDJTa3BLUWtKQUFIbytIbXBvYTJOdmJ3OC9QRDNQbXpJR0RnNE5CcnNtalI0OFFFeE9EaXhjdm9xU2tCRnd1RjQ2T2p2akhQLzZCMmJOblN3MkpLZXMvWSt2M3M3S3lsRG9uUXJTdHZyNGV5Y25KU0V0TFExRlJFWjQ5ZXdhUlNBUmJXMXYwNjljUHZyNitDQTRPRmh1dGJheDVnRExwYWxGV1ZvWUpFeVl3cnpYOURlYmw1U0UxTlJVM2J0ekEvZnYzVVZOVEEzTnpjL1RxMVF1K3ZyNllObTJhMUE1RjZ1UVJxcHduMEJ6VjQ4eVpNL2o5OTk5eDc5NDlWRlZWd2RUVUZIWjJkdkR3OE1EWXNXTXhZc1FJaGZWdDJzb1gyZFM1LzE1VzFJakEwcmx6WjZZQ1IxRnNYWkZJaEtTa0pMV1BWVnRiaTE5Ly9SWGp4NDlYZXgrR1ltVmx4ZlRLRGdzTGc1dWJtMXI3c2JTMFpDWm9WaWFXTWZ2UHFycllhYStzckJTTGF5d0x1NmNkaDhOUk9WYTV1c3pOelRGdDJqUk1tellOTjI3Y1FGeGNITTZkTzRlbXBpYVVsWlZoNGNLRitQcnJyMVdhd1BUNDhlTk1wVXozN3QwUkhSMHRkVkpGZmMvRDBLbFRKK1llVUNhK2RNdDlveSs5ZS9mR2dnVUxtSVlEWmViRzBBZGovVDZKZWxRcGc3U2h2ZHcveG5RZXhwUVdOa1Buc2FxV1o4WjZIZFdsekdpRmxvb2xvTG1oUjVVT0dvWmlpT2M0UXRveW9WQ0kvZnYzNCtqUm94THo0NVdXbHFLMHRCU0ppWW1ZTVdNR2xpNWR5bFNrMk5yYVl2SGl4ZmppaXk4QUFNZU9IVU5vYUtqVXVmak9uRG5ETkNDNHVycGl6cHc1Y3RPVWs1T0ROV3ZXaUkzV0JvRDc5Ky9qL3YzN2lJK1B4OHFWS3hFYUdxcVRjNU1uT2pvYU1URXhDdGRUeFlrVEp4QWRIUzBXQXUvQmd3ZDQ4T0FCVWxKU2NPalFJYmk1dWFHeXNoTExsaTFqNXBacVVWSlNndGpZV0NRbkorUEFnUU1ZTUdDQXpHUHA0cHI4OTcvL3hhZWZmaXFSbnhZWEY2TzR1QmlKaVlrNGVQQ2dRVU5MRXFLcXJLd3NiTnk0VWV4WnFFVjVlVG5LeTh0eDhlSkYrUGo0d05YVlZhTmo2VE1QMEtkSGp4NWh3NFlOWXZPZ3RXaHNiRVJSVVJHS2lvb1FGeGVuMWp4NW1oQ0pSUGorKys5eDZOQWhaajdaRnZYMTlVeCttSktTZ2tHREJtSExsaTNvMGFPSDB2dlhORi9VNS8zWEhsQWpBb3Vqb3lQS3k4c0JRT29OeEphZG5ZMnlzaklBelgvT3o1OC9yMVF2ck04Ly94eW5UNThHME54cTFoWWJFWHIxNm9YOC9Id0F6VDlNZFJzUjdPenNtRCtmZi96eGg4SU0rTTZkTzJvZGg2MVBuejVNQ0tyYzNGeTgvdnJyQ3JkaHgveDFjWEV4U0UvNXdZTUhZL0Rnd2ZqZ2d3K3djdVZLRkJjWG83R3hFUWNQSHNUQmd3ZVYzazl5Y2pLekhCRVJJYlZTQnBBK2dhSXUyZHZiTXhVUXQyL2ZWaGdxU0pWUlA5ckNidkhXZHlPR0xNYjZmUkwxcUZJR2FVTjd1WCtNNlR5TUtTMXN4cFRIS2xPZUdldDFWTmVUSjAvUXMyZFB1ZXZjdkhtVFdYWnpjMnNUb1g4TThSeEhTRnNXRlJXRmhJUUU1blgvL3YzaDd1Nk94c1pHNU9ibWdzZmpRU1FTNGRpeFkralVxUlBtelp2SHJEdDU4bVQ4L1BQUHlNdkxnMEFnd0xmZmZvdFZxMWFKN1Y4Z0VPREFnUU1BbWtkY3IxKy9YdTcvbG52MzdtSE5taldvcmEyRmc0TURQRDA5WVdGaGdRY1BIaUFuSndkQ29SQ05qWTNZdW5VcnJLeXM1TTcvcDhtNVNaT1ptWW1ZbUJpWW1KaGcyTEJoY0hCd1FHbHBLVXhNVE9SdUo4K0ZDeGV3WThjT1dGbFp3ZGZYRjVhV2xpZ29LTUFmZi93Qm9MbVJmZG15WllpTGkwTkVSQVR5OC9OaFpXVUZmMzkvbUp1Ykl5OHZqeWtmK1h3K1B2bmtFNXc4ZVZMbU5kYjJOY25KeVVGVVZCUWFHeHZoN3U0T056YzNORFEwSURzN0czLzk5UmVBNWs1eXExZXZ4dkhqeDhYcUpxWk9uUXFnK1I1aFIxTm9lWjhRUThuUHo4Zml4WXVaeW1WTFMwdjQrUGlnVzdkdXFLMnRCWS9IUTFGUkVSb2JHelUrbHI3ekFIMjZjK2NPMDREQTVYTGg3dTRPRnhjWG1KdWJvN1MwRkZldlhvVlFLQVNmejhmcTFhc1JGeGNuRnJaYlYzbUVTQ1JDWkdTazJENHRMUzNoNWVVRk96czdDQVFDM0xwMWkra1lkUFBtVGJ6Ly92czRjdVNJVXFPOU5Na1hBZjNlZiswRk5TS3dPRHM3SXljbkIwQno3d3Q1MkJNcWp4dzVVdWxoM0FFQkFVd2pRbFpXRnY3NjZ5KzVFLzBabzBHREJqR05DTC8rK2l2R2pSdW4xbjRHRGh5SWUvZnVBUUJTVWxJd2FkSWt1ZXVucEtTb2RSdzJIeDhmcGhFaElTRUJZV0ZoQ3NNYXBhYW1Nc3QrZm40YXAwRVR6czdPK1Bqamo1bUhUSGFsZ3pMKy9QTlBabGxXcFF3QVhMbHlSYTMwcVd2Z3dJRk1nWnlhbXFyd1h0QmtGSkM2Mk9GbGREbXhzeXFNOWZzazZsR2xETklHWTc5L1dsZWlDb1ZDcWZtMU1aMkhNYVdGelJqeldIbmxtYkZlUjNWbFpHUmc4T0RCY3RkaC83bjYrOS8vcnVza2FZVWhudU1JYWF0aVkyT1pDbVZiVzF0czJyUkpiSDQ4a1VpRTA2ZFBZOHVXTFJBS2hmam1tMjh3ZHV4WVp0UTBsOHZGMnJWck1XdldMQWlGUXNURnhXSDY5T2xpRFpTSER4OW01cTRMQ1FsUk9GbzVNaklTVFUxTldMZHVIU1pObWlSV3h0NjdkdytyVnExaWZ1UGJ0MitIdjcrLzFIbVdORDAzYVE0ZlBneDdlM3ZzMjdkUHJPZW5KaFU1ZS9ic3dlREJnN0ZyMXk2eGtlV25UcDFpUm5uODlkZGZtRHQzTHZMejg2V3VlK3pZTWZ6clgvOEMwTng3T1NNakE2TkhqNVk0bGk2dXliWnQyMkJ0YlkydFc3ZUtkVzVxYW1yQzd0MjdtVkViUEI0UHFhbXBZcDBWMTZ4WkE2QTVkQXE3dkdsNW54QkQyYmR2SDFPQk8zVG9VR3pidGcyZE8zY1dXK2Y1OCtjNGZmcTB4cUZrOUprSEdJS2xwU1ZtelpxRmtKQVFpZnFLVzdkdUlUdzhIQUtCQUZWVlZZaUxpOE9ISDM3SWZLNnJQQ0ltSmtac2YyRmhZVml3WUlIRUhLUHA2ZW1Jakl3RW44L0hvMGVQc0c3ZE9uenp6VGNLOTY5SnZnam85LzVyTDlRTEN0OU92ZmJhYTh4eVhsNmV6UFhxNnVwdy92eDU1dldZTVdPVVBvYVhseGNUWjAwa0VvazFSclFWWThlT1paYlQwdEtrRHBscXJTVUdNaHM3czcxeTVRb3VYTGdnYy91Q2dnTDg5Tk5QS3FaVTBvUUpFNWdlTE1YRnhUaDY5S2pjOVcvZXZNbjg2ZVZ5dVpneVpZckdhVkJFMFFTU3JUTTFkY25xNlZ4UlVhSDFvY09Lc08rRnpNeE1YTHg0VWVhNmVYbDVURU9jcHI3NTVodXhvWXp5c0NzL2xCbkJvbS9HOUgwUzlTaGJCdW1DTWQ0L3JSL1VIajkrckhBYll6b1BZMHFMb2ZKWWJaUm54blFkMVhYaXhBazhlUEJBNXVmSnljbE1Jd3FIdzFGWUdXOHNEUEVjUjBoYnhPZnpzWC8vZmdETjRjcjI3ZHNuVnFFTU5QLzJnNE9EbVY2ZlRVMU5PSG55cE5nNjd1N3V6RHd3RFEwTnpLZ0RvRG5rd3IvLy9XOEFnSU9EQTVZc1dhSXdYWldWbGRpMGFSTW1UNTRzMFVqZnAwOGY3TisvbjVuZy9mbno1L2o1NTU5MWRtNnRsWldWWWR1MmJSS2hJelNaZDZsang0NklqbzZXQ0UwYkVoS0NFU05HTUsvejgvUFJwVXNYaWNwRG9Ma0NqRDJhNzlLbFN4TEgwZFUxcWF1cnc5NjlleVZpbEp1WW1HRDU4dVhvMzc4LzgxNWFXcHJjZlJGaUxGbzZlQUxObzArbFBSdGFXMXRqMXF4WkNrZDFLcUt2UE1BUWV2WHFoZGpZV015ZE8xZHFoMGNQRHc5TW56NmRlWDM1OG1XZHArbjU4K2Y0NnF1dm1OY2ZmdmdobGkxYkp0R0FBQUNqUm8zQzd0MjdtYklvSnlkSDd2K1ZGcHJtaS9xOC85b0xha1JnWWQ5NHVibTVNbnM2cEtXbE1mRzJPblhxQkY5Zlg2V1B3ZVZ5OGZiYmJ6T3YyMklqd3FCQmc1Z0hJYUZRaU9YTGwrUHMyYk1Tc1I2QjVuaVBXN2R1bGZvZ08zejRjUFR0MjVkNXZXN2RPcVNucDB1c2QvbnlaU3hhdEVncnc4UjY5dXlKZDk5OWwzbTlkKzllN051M1Qrb2twaGN1WEVCRVJBUnpYdE9uVDFkcURnVk5UWmt5QldmT25KR2FwdnI2ZXJFV1dVVTlHMXRqUDRqdjJiTkhJaFFFajhkRGVIaTRYdUt4cy9uNys2TlBuejdNNjQ4Ly9sam12YkJreVJLWW01dHI1YmdIRHg1RVNFZ0lqaDgvenZUY2FxMit2aDdmZnZzdGZ2enhSd0RORC8zR012VFhXTDlQb2g1bHl5QnRNZmI3cDB1WExtS1R5N0pEM0xDdmpUR2RoekdsaGMxUWVheTY1Wm14WGtkMUNRUUNoSWVIUzIwY1RFeE1SRlJVRlBNNk9EZ1lUazVPK2t5ZTJnenhIRWRJVzVTVWxNU0UvZ29KQ1JHcjFHanRuWGZlWVpZek16TWxQbCswYUJFekYwSktTZ29UZHZYTEw3OWtHbTdYckZtajFPVHMvdjcrZVBQTk4yVis3dURnSVBiTUsrMzNyYzF6WS9QejgxTnAzamRsQkFjSHl4eE56TzRrQnpSWEZNcWFCMi9VcUZITWNuRnhzY1RudXJvbTQ4ZVBsems2ajhQaGlPMnJKVHdMSVcySnRPZEZiZEpYSG1BSXZYdjNWamlQQUR1cUJudlVyNjZjUFh1V21lL1B5Y2tKOCtmUGw3dStwNmVuV0YwcGV3U0RMTnJNRjNWOS83VVhGTTZJeGNuSkNhNnVycmg3OXk2cXE2dVJrNU1qZFVnNSsyWWVNV0tFMHFHTVdnUUVCT0RZc1dNQW12OEkzN3AxQ3g0ZUhwb2xYczgyYnR5SW1UTm5vcUtpQWdLQkFCczJiTURldlhzeGVQQmdXRnRibzZhbUJuZnUzR0hDSjBqTDBMaGNMajc3N0ROODhNRUhxSyt2aDBBZ3dJb1ZLK0RxNm9vQkF3WkFKQktoc0xDUWlhRzdiZHMyclF5NVhMSmtDVzdmdnMwOHFCMCtmQml4c2JGaWNkbnk4dkxFZWczNit2b3ExYU5IR3g0K2ZJaW9xQ2hzMzc0ZEF3Y09SSThlUGRDeFkwZFVWRlFnT3pzYlZWVlZBSnA3NGl4Y3VGQ2xmVStlUEprSlJWVlVWSVNKRXlmQzE5Y1huVHQzWnVLZk5qVTFJVHc4WEtXNUZqVEY1WElSR1JtSnVYUG5pdDBMZmZ2MnhZQUJBOERoY0ZCWVdNaE1GS2V0ZXdGb0RodXpZOGNPN05peEEzMzc5b1dMaXd1NmRPbUNwcVltL1BYWFg4ak56V1VLUHdDWVAzKyt5bzAzdW1LczN5ZFJqN0psa0xZWSsvM0Q0WERnNStmSGpQemJ0Mjhmc3JPellXOXZqNnlzTE1USHh4dmRlUmhUV3RnTWxjZXFXNTRaNjNWVVYxQlFFTTZlUFl2WnMyZkR3OE1EcnE2dXFLdXJRMjV1TGtwS1NwajErdlhyaDJYTGxoa3dwYW94MUhNY0lXME51emVsb2pDd0xpNHV6UEs5ZS9mUTJOZ28xdnZleXNvS3k1Y3Z4L3IxNnlFU2liQi8vMzdNbnorZkdURTdac3dZakJ3NVVxbDBCUVlHS2x4bnhJZ1IrTzY3N3dBQWhZV0ZFSWxFWXVFR3RYbHViRys4OFliQ3RLbXE5V2dBTm5aRE93Q3hYc210c1R1VlBYLytYT0p6UTEwVGQzZDNacm10ekJsRWlJZUhCNjVkdXdZQTJMRmpCN1p0MjZhekh0LzZ5Z09NVVdWbHBkaW9ibjEweEdHUDBwZ3dZWUxDTU9JQThQYmJiK1BjdVhNQW11ZWhWVVRUZkZHZjkxOTdRWTBJclFRRkJlSExMNzhFQUp3N2QwNmlBdWZKa3lkaXZRUlVDV1hVNHRWWFg0V0xpd3ZUK3BlUWtORG1HaEVjSEJ6dzlkZGZZOVdxVlV4RHdlUEhqOFhDUExVd01UR1IrWkE2WU1BQTdObXpCMnZXckdFeTRMdDM3NHBONm1obVpvYVZLMWRLOUpSUnQwZWJxYWtwZHUvZWplam9hTVRGeFVFa0VxR21wZ1laR1JrUzYzSzVYRXlkT2hWTGx5N1ZhUGlzS2pnY0RrUWlFVjY4ZUlHc3JDeXA2OWpiMnlNeU1sTGwrMmJTcEVtNGNlTUdFNk96cHFaRzdEdmpjRGdJRHc5SFlHQ2czaXRtUER3OHNHdlhMcXhkdTVZcDFJcUxpOFZhOTAxTlRiRml4UXExZm5mUzJOcmFpbzFBYUgwOHRxNWR1eUlpSWdJVEprelF5ckcxd1ppL1Q2SWVSV1dRTnJXRisyZkJnZ1c0ZE9rU0JBSUJSQ0tSMUdHdHhuUWV4cFNXMWd5Ung2cGJuaG56ZFZUSC9QbnowYUZEQjV3K2ZScTV1Ym5JemMyVldNZmIyeHZidDI5WHF2ZXdNVEhFY3h3aGJVMUxBeTBBeko0OVcrbnRSQ0lSK0h5K1JNL1psam4ycmwyN2hvc1hMK0wrL2ZzUWlVVG8zTGt6VnE5ZXJmVCsrL1hycDNBZGRpVjNiVzB0YW1wcW1CQkhnUGJQVFpXMHFVcmVQSVRzY3dJZ2QwUVllMTFwWWZ0MGRVMTY5ZW9sZDN0MnIrbmEybHFsajB1SUljMmJOdy9aMmRrUUNvVW9LQ2pBbENsVE1HN2NPSVNHaG9xRkRkSUdmZVVCaGlRUUNQRDc3NzhqUHo4ZlBCNFBEeDQ4UUVsSmlVU2VvR3hJWjAyd253V1Y3WVRKSGxYdzVNa1QxTmJXU2cxLzFFTFRmRkdmOTE5N1FZMElyUVFIQitQcnI3OUdiVzB0VWxKU3NIejVjblRxMUluNVBDa3BpUWx2WTJscHFmWkV1d0VCQWN3ZjM5VFVWS3hjdWJMTi9abHlkblpHVEV3TVVsSlNrSktTZ3NMQ1FqeDkraFNtcHFhd3RyYUdxNnNydkwyOUVSZ1lLSGRvbFkrUEQwNmZQbzJZbUJoY3VIQUJKU1VsRUlsRXNMZTNoNit2TDBKRFErSGk0c0lNQzIyaHlkd0FabVptV0x0MkxhWk9uWXI0K0hoa1pXV2hwS1FFTDE2OGdJV0ZCWnljbkRCa3lCQUVCd2VMUFR6cnc2bFRwNUNZbUlpc3JDendlRHhVVjFmRHhNUUV0cmEyY0hOenc4aVJJeEVRRUtCV3VBa09oNFBJeUVnTUh6NGNQLzMwRXdvS0NzRG44MkZqWXdOUFQwK0VoWVhCMDlNVFpXVmxPamd6eFh4OWZSRWZINCtZbUJoa1pHU2d0TFNVdVJkOGZId1FHaG9xRVJ0VkUyZlBuc1hseTVlUmxaV0YyN2R2NC83OSszajY5Q2thR3h2UnFWTW4yTm5aNFpWWFhvRy92ei9lZU9NTnVRV1lJUmo3OTBsVXA2Z00wcWEyY1AvMDZkTUhSNDRjd2NHREI1R2RuUTArbjQ4dVhickF4OGZIS00vRG1OSWlqYjd6V0hYTE0yTy9qcXJpY0RqNDlOTlBNV0xFQ0p3NmRRcUZoWVhnOC9td3RiWEZnQUVERUJBUUlEZWtpTEV6eEhNY0lXMkpySkNaeXBBVlhtSHQycldZTm0wYUdob2FtTkhURVJFUjZOYXRtOUw3VnFiUnN2VTZBb0ZBckFKTkYrY0dBRFkyTm1ydlZ4WjUvN1hab3lzQXlJMDB3TzVZSmhLSkpEN1gxVFZSRlAyZ3JkVWxFQUkwZDZMWXMyY1BObTNhaFBMeWNqUTBOQ0FoSVFFSkNRbDQ1WlZYRUJvYWlna1RKcWdjL1VNYWZlVUJobEJmWDQ4REJ3NGdOamJXYUJvMktpb3FtR1ZseTZiV2phaDhQbDl1SFl5bSthSSs3Ny8yZ2hvUldyRzJ0c1kvLy9sUEhEbHlCTFcxdFlpTmpjVjc3NzNIZkQ1cjFpek1talZMNCtOOCtPR0hZck9odHlhcng1NnE2eWhEay8yWW1wb2lLQ2dJUVVGQkdxWEJ4c1lHNGVIaENBOFBsN25PbzBlUG1HVUxDd3VwczZPcmVpNnVycTVZdVhLbFN0dElvOHB4SFIwZDVhN3Y0dUtDeFlzWGE1d21lZDU4ODAyNUZSYUswZ2hvOTV6WnVuYnRpa1dMRm1IUm9rVmFPNzRzWm1abUdEbHlwTkxEdmhWUk5rMnFYQTl2YjIrRjYrcnIrOVJXbmtOa1UxUUdzV25yKzlCM2ZxRHErcTZ1cnRpNWM2ZkM5UXh4SHNhU0ZtUE5ZelV0ei9SNUhiV2RMMHVqYVhtajczeGNsV3VpcmVjNFF0b2o5cnh4UVVGQktuVU9rTFd1blowZGJHeHM4T1RKRStZOVZSb1FsTlc2NTJiclJnVmRuQnVnMlFUS2hxYXJhMEpJZStYbjU0ZjQrSGpFeDhjak5qWVdQQjRQUVBPb25pMWJ0dURJa1NPSWpJeVVtRHlYTkd0b2FFQjRlRGl1WDcvT3ZEZGd3QUI0ZUhqQTJka1pQWHYyaEtPakk3aGNMa0pDUXZTV0xuWmVxRXdvSTJsYU4rN29BdDEvcW1tN3BiTU9mZkRCQjBoSVNFQkZSUVdPSGoyS2tKQVE2aTFsQkc3ZXZNa3NzMk9iRVVKSWUwSmxFQ0drUGFMbk9QS3lzckt5WXNKOWhZV0Z3YzNOVGVOOTd0cTFpMmxBNEhLNUVBcUYyTHAxSzRZTUdhSjBXRFJsZXRBK2ZQaVFXZTdRb1lORUpiY3V6cTJ0bzJ0Q2lPck16YzB4YmRvMFRKczJEVGR1M0VCY1hCek9uVHVIcHFZbWxKV1ZZZUhDaGZqNjY2KzFQdUc2THJTRTh3U0F4c1pHdWVzMk5EUm9mTHpqeDQ4ekRRamR1M2RIZEhTMDFNbUdTMHRMTlQ2V0t0aDVZV1ZscGRoY0VyS3c1eTNnY0RneUo3Zld0dlowLyttYWVzMUI3WnlscFNYV3IxOFBvSG1pbEwxNzl4bzRSUVFBTTRrbUFIaDVlUmt3SllRUW9qdFVCaEZDMmlONmppTXZLM2JNWmxsemI2a2lNek1UcDArZkJ0QThVZWowNmRNQkFPWGw1U285TTdCSE1jakNidnh6YzNPVDZCV3E3WE5yRCtpYUVLS1p3WU1ISXlvcUNpZFBua1Rmdm4wQk5GZkd0NFY1c0FDSWhkOTU5dXlaM0hYWkRiWHFTazVPWnBZaklpS2tOaUFBK3A5d25UMVp0YlQ1d0tRcEtpcGlsbDFjWEF3U3BxMnQzMys2Um8wSU1vd1lNUUxUcGswREFQejAwMC9Nak4xRXU1U2R6VDRtSmdhM2J0MEMwTnpiWnZMa3licE1GaUdFR0JTVlFZU1F0b0NlNHdoUmpOMXo4ZGRmZjlWb1h3S0JBRkZSVVFBQUV4TVRyRml4QWg5ODhBR3NyYTBCTk05Rnc2NzRseWNqSTBQaE9vbUppY3p5My8vK2Q0blB0WGx1N1lVeFg1UFdqVURzY0NPRUdCdG5aMmQ4L1BISHpHdGw4elpEWTRlV0szQkkzS3NBQUNBQVNVUkJWQ2dva0x1dU12bXdJbi8rK1NlekxLc0JBUUN1WExtaWNGL2F6Q1BZYzlnbEpDUW90YS9VMUZSbVdkMzVaN1dscmQ1L3VrYU5DSEtzV0xFQy92NytFSWxFK09TVFR6U2FKSWxJdDJiTkdtemN1RkZteTJSVlZSVjI3ZHFGNk9obzVyMnBVNmZDd2NGQlgwa2toQkNEb0RLSUVHTHM2RG1PRU1YR2poM0xMS2VscGVIcTFhc0t0Mm1KeWR6YXJsMjc4TmRmZndGby9pMjV1cnJDMnRvYUN4WXNBTkJjNGJOcDB5YWxRbVNjT0hHQ21aUlptdVRrWktiU2hNUGhZTktrU1JMcmFQUGMyZ3RqdmlhdDU2SjUvUGl4WG81TGlDeUtKZ0Z1aXlGZDJSWDVaODZja1ZsNWZ2LytmV1pVbWJiSUd0bFFVVkdCbUpnWWhkdHJNNCtZTUdFQ1RFeE1BRFNQeWpwNjlLamM5Vy9ldkltVWxCUUF6UjFPcGt5Wm92YXhsZFVlN3o5ZG8wWUVPYmhjTHI3ODhrdGtaV1VoTlRVVnRyYTJoazVTdTlQVTFJVEV4RVRNbVRNSGI3MzFGcFl1WFlxb3FDaXNXN2NPNzczM0h0NSsrMjM4KzkvL1p0YjM4dkpDUkVTRUFWTk1DQ0g2UVdVUUljVFkwWE1jSVlvTkdqUUlRNGNPQmRCY3liOTgrWEtjUFh0V2FzVlNhV2twdG03ZGlpVkxsa2g4bHBtWnlZUUY2OXExSzlOd0FBQWhJU0Z3ZFhVRkFOeTlleGVIRHg5V21DNkJRSUR3OEhEazVlVkpmSmFZbU1pTWVBQ0E0T0JnT0RrNTZlemMyaE5qdmlaZHVuUVJtek9ESFFaRlVleDJRblJoeXBRcE9IUG1ERjY4ZUNIeFdYMTlQYjc1NWh2bTllREJnL1daTkxXTkhqMmFXUzRxS3NMT25Uc2xmbDkzN3R6QjRzV0x0Zks3YThuN0FXRFBuajBTWVl0NFBCN0N3OFBCNS9NVjdrdWJlVVRQbmozeDdydnZNcS8zN3QyTGZmdjJTZjJ1TDF5NGdJaUlDQ2FmbkQ1OXVsSnpLR2lxUGQ1L3VrWVRLeE9Ec3JLeVlwWXJLeXRsRHVjeU5UVkZTRWdJbGk1ZGFwQzRhSVFRUWdnaFJCdzl4eEdpbkkwYk4yTG16Sm1vcUtpQVFDREFoZzBic0hmdlhnd2VQQmpXMXRhb3FhbkJuVHQzY1BmdVhRQkFqeDQ5eExZWENBVDQvUFBQbWRlTEZ5OFcrLzIxaERaYXVIQWhBT0M3Nzc3RFcyKzlKUmFUdXJXZ29DQ2NQWHNXczJmUGhvZUhCMXhkWFZGWFY0ZmMzRnlVbEpRdzYvWHIxdy9MbGkzVDJibTFSOFo2VFRnY0R2ejgvSEQrL0hrQXdMNTkrNUNkblExN2UzdGtaV1dKelYxRGlENDhmUGdRVVZGUjJMNTlPd1lPSElnZVBYcWdZOGVPcUtpb1FIWjJOcXFxcWdBMFAwZTA1Ry9HYnZUbzBYamxsVmR3Ky9adEFNMmp2dExUMCtIdDdRMUxTMHZ3ZUR4a1pXVkJLQlFpUER4YzQxajdreWRQUm41K1BvRG1Sb3VKRXlmQzE5Y1huVHQzeG9NSEQ1Q1RrNE9tcGlhbGpxWHRQR0xKa2lXNGZmczJNak16QVFDSER4OUdiR3dzdkx5OFlHZG5CNEZBZ0x5OFBMRlJjYjYrdm5wcldHMlA5NSt1VVNNQ01haWRPM2ZpdDk5K1EwWkdCdkx6ODFGV1ZvYWFtaHFZbVpuQjJ0b2FMaTR1OFBiMlJsQlFFTHAzNzI3bzVCSkNDQ0dFa1ArUG51TUlVWTZEZ3dPKy92cHJyRnExaXFrNGZ2ejRNVk5SdzJaaVlvTEF3RUN4OS83MXIzOHhZU29HREJpQWlSTW5TbXczZE9oUWpCZ3hBaGN1WEVCRFF3TSsvL3h6ZlB2dHR4SXhybHZNbno4ZkhUcDB3T25UcDVHYm15czFMSm0zdHplMmI5OHUxak5WMitmV0hobnpOVm13WUFFdVhib0VnVUFBa1VpRWl4Y3Y2dTNZaExURzRYQWdFb253NHNVTFpHVmxTVjNIM3Q0ZWtaR1I4UER3MEhQcTFHTnFhb29kTzNaZzRjS0ZLQ3NyQTlBODhYMVNVaEt6RG9mRHdjS0ZDeEVRRUtCeEk4S2tTWk53NDhZTkpDUWtBQUJxYW1yRThob09oNFB3OEhBRUJnWXFkU3h0NWhHbXBxYll2WHMzb3FPakVSY1hCNUZJaEpxYUdxbWRUcmhjTHFaT25ZcWxTNWZDMUZRL1ZkWHQ4ZjdUTldwRUlBYkY1WEl4WXNRSWpCZ3h3dEJKSVlRUVFnalJDbGwvUk5vYmVvNGpSSG5PenM2SWlZbEJTa29LVWxKU1VGaFlpS2RQbjhMVTFCVFcxdFp3ZFhXRnQ3YzNBZ01EeFhxbVg3bHlCVC85OUJPQTVncVAxYXRYeTJ3WVdMNThPUzVmdm95R2hnYmN1SEVEcDA2ZFFtaG9xTlIxT1J3T1B2MzBVNHdZTVFLblRwMUNZV0VoK0h3K2JHMXRNV0RBQUFRRUJPRE5OOS9VNmJtMVo4WjZUZnIwNllNalI0N2c0TUdEeU03T0JwL1BSNWN1WGNRbVFTVkVYMDZkT29YRXhFUmtaV1dCeCtPaHVyb2FKaVltc0xXMWhadWJHMGFPSEltQWdBQ1ltNXNiT3FrcWNYSnl3b2tUSjNEOCtIR2twNmVEeCtPaHRyWVdYYnQyeGV1dnY0NFpNMmJndGRkZVl4b1pOTUhoY0JBWkdZbmh3NGZqcDU5K1FrRkJBZmg4UG14c2JPRHA2WW13c0RCNGVub3FmU3h0NXhGbVptWll1M1l0cGs2ZGl2ajRlR1JsWmFHa3BBUXZYcnlBaFlVRm5KeWNNR1RJRUFRSEI4UEZ4VVd0WTZpcnZkNS91aVQ5NmFPTjhQTHlFZ0V2eng4MVFnaHB6MEpDUW5EdjNqMklSS0tCT1RrNStZWk9qeXFvUENLRUVQMmFPWE1tOHZQejBkVFVOUFRHalJ0WERKMmVseFdWZjIyTHQ3YzNzNXlRa0FCSFIwY0Rwb2FRdHVPamp6N0N4WXNYSVJRS2c2NWZ2NTZrZUF2alJIazJJVzNieUpFalVWMWRqV2ZQbm5VcExpNnUwdmZ4YVdKbFFnZ2hoQkJDQ0NHRUVFSUlJWVJJUlkwSWhCQkNDQ0dFRUVJSUlZUVFRZ2lSaWhvUkNDR0VFRUlJSVlRUVFnZ2hoQkFpRlRVaUVFSUlJWVFRUWdnaGhCQkNDQ0ZFS2xOREo0QVFvanZ0WmZLMDluSWVoQkJDQ0NHRUVFSUlJWVMwTlRRU2dTamw4ODgvaDdlM043eTl2UkVhR3FyMGRtVmxaY3gyM3Q3ZXVIYnRtbExiblQ5L250bG0yTEJocUsydFZUZnBoRWhWWFYyTmQ5NTVCOTdlM2dnTEMwTmRYWjJoazBRSUlVUkpsSWNUUWdnaGhCQkNpUDVRSXdKUmlxK3ZMN05jWEZ5TUowK2VLTFhkcFV1WHhGNWZ1WEpGcWUzWWpRMkRCZzJDaFlXRlV0dXBnOC9uNjJ6ZnhIaFpXVm5oaXkrK2dJbUpDUW9LQ2hBWkdXbm9KQkZDQ0ZFUzVlR0VFRUlJSVlRUW9qOFV6b2dvWmVqUW9lQnl1UkFLaFFDYUd3TUNBd01WYm5meDRrV3gxMWV1WE1IQ2hRc1ZicGVWbGNVc0R4czJUTVhVS2xaZlg0OHpaODRnTFMwTldWbFp5TXpNMVBveGlQRWJPSEFnWnN5WWdhTkhqeUkxTlJYKy92NFlQMzY4b1pORkNDRkVDWlNIRTBLSWF0ai9zUWdoTHk4L1B6OURKNEVRb2daRGo3Nm1SZ1NpbE02ZE8rTzExMTdEalJzM0FDalhpTkRRMElDclY2K0t2WmVYbDRlYW1ocDA2dFJKNW5aUG56NUZjWEV4ODFvWGpRaFBuanpCMXExYnRiNWYwdmJNbno4ZnljbkplUHo0TVhiczJBRi9mMzkwN2RyVjBNa2loQkNpQk1yRENTR0VFRUtVSXhLSi91QndPRzZHcm9na2hHamtZZS9ldld2WTlhYjZRbzBJUkdsK2ZuNWlqUWlLNU9Ua01ITVoyTnJhb3JLeUVrS2hFTmV1WGNQSWtTTmxic2Z1SVdOalk0TlhYMzFWdzVRVElsdkhqaDN4M252dllmdjI3YWl1cnNhaFE0Znc4Y2NmR3pwWmhCQkNsRUI1T0NHRUVFS0ljbkp5Y3R3ZEhSMDdHam9kaEJEMWxaV1Z2UUFnTk1TeHFSR0JLTTNYMXhjSER4NEVBSlNYbDRQSDQ4SFoyVm5tK3V4UVJvTUdEVUo2ZWpxQTVnWUllWTBJN1BrUWZIeDh3T1hTMUIxRXQ0S0RnL0YvLy9kL2VQYnNHZUxqNC9IQkJ4L0F6czdPME1raWhCQ2lCTXJEQ1RFOEh4OGZReWVCRUVKMHBxbXB5ZEJKMEJaaFdWbVp3TkNKSUlTMFRkU0lRSlRtN3U2T0xsMjY0Tm16WndDQXExZXZ5bTFFYUpsVW1jdmxJaUFnZ0dsRWFCM2lxRFZkejRkQVNHdG1abWFZTUdFQ2Z2amhCelEyTmlJMk5oYUxGaTB5ZExJSUlZUW9nZkp3UWd6cU53RC9hRWNWYklRUUlrdFZVMU5Ub2FFVFFRZ2hoa0tOQ0VScFhDNFh3NFlOdzdsejV3QUFtWm1aQ0FrSmticHVlWGs1TTYvQnE2KytDajgvUDVpWW1LQ3BxUWwzNzk1RlJVVUZ1blhySnJHZHN2TWg1T1hsSVRVMUZUZHUzTUQ5Ky9kUlUxTURjM056OU9yVkM3Nit2cGcyYlpyVVhvamUzdDVTOTlmNmZYbVRqdDI1Y3djblQ1N0VsU3RYOFBEaFF3Q0F2YjA5dkx5OEVCb2Fpb0VEQjhyY2xuMmNoSVFFT0RvNjR1ZWZmOGFKRXlkdzkrNWRORFEwWU42OGVaZy9mNzdZZHZYMTlVaE9Ua1phV2hxS2lvcnc3Tmt6aUVRaTJOcmFvbCsvZnZEMTlVVndjREE2ZGxROE12SEpreWM0ZGVvVTB0UFRVVlpXaHFhbUpqZzRPTURQencrelpzMkN2YjI5d24xb2VoM1lybCsvampObnppQTdPeHVQSHorR3ViazVuSnljTUc3Y09JU0VoTURNekV5cC9RQ2FYYWZBd0VEODhNTVBBSUN6Wjg5U0JSUWhSQ1oxOGhwcCtiOHNaV1ZsbURCaEF2TmFWcG1rU3BteWFkTW14TWZIQXdDR0RoMktBd2NPS0R6UDhQQndKbnpoa2lWTE1HZk9IS25ycVZvZS9QampqOWk1Y3ljQW9FdVhMdmpsbDE4VWpqbzhkKzRjMXExYkI2QjVkT1BodzRmRlBxYzhuQkREeU03T0hnNmdnNkhUUVY0ZVhsNWU5UUFnRkFxRHIxKy9mdGJRNlNFdmxTWVlLSVFJSVlRWUEycEVJQ3J4OWZWbEdoR3VYYnNHb1ZBbzlZOC9PNVNScjY4dkxDMHQ4ZHBycitINjllc0Fta2NqakJzM1RtSTdka1dKczdNenVuZnZMdmI1bzBlUHNHSERCcW1qR1JvYkcxRlVWSVNpb2lMRXhjVmg1ODZkR0RKa2lIb25Lb1ZRS01UKy9mdHg5T2hSQ0lYaXp3NmxwYVVvTFMxRlltSWlac3lZZ2FWTGw0TEQ0U2pjWjNSME5HSmlZdVN1azVXVmhZMGJOeklWTTJ6bDVlVW9MeS9IeFlzWDRlUGpBMWRYVjduN3VuejVNdGF0VzRlcXFpcXg5M2s4SG5nOEhoSVNFdkRsbDE5aThPREJNdmVocmV2UTBOQ0F6WnMzSXlFaFFlejl1cm82NU9YbElTOHZEMGxKU2RpM2I1L2NjMnFoNlhWeWMzT0RnNE1EczI1ZVhwN1NEU0dFa0plSE52TmtiWk5YcGdRR0JqS05DTmV1WGNQejU4OWhiVzB0YzErVmxaVk1lRUV1bDR2eDQ4ZExyS051ZVJBWUdJZzllL2Fnb2FFQno1NDl3OVdyVnpGMDZGQzU1NWFjbk13c1Q1dzRVZUp6eXNNSk1hZ0dReWVBdkh5NFhHNGo2TjRqaEJCQzlJWWFFWWhLL1B6OHdPRndJQktKOFB6NWN4UVZGY0hkM1YxaVBYWWpncCtmSDREbXhvU1dSb1RNekV5cGpRanMrUkNrVlNqY3VYT0hhVURnY3Jsd2QzZUhpNHNMek0zTlVWcGFpcXRYcjBJb0ZJTFA1MlAxNnRXSWk0dEQxNjVkbWUyblRwMEtBQkFJQkVoTVRKUjRYNTZvcUNpeEN1LysvZnZEM2QwZGpZMk55TTNOQlkvSGcwZ2t3ckZqeDlDcFV5Zk1temRQN3Y0eU16TVJFeE1ERXhNVERCczJEQTRPRGlndExZV0ppUW16VG41K1BoWXZYb3o2K25vQWdLV2xKWHg4Zk5DdFd6ZlUxdGFDeCtPaHFLZ0lqWTJOQ3RPZm41K1BUei85RlBYMTlYajExVmZoNXVhR3hzWkc1T1RrTUpWaDFkWFZXTE5tRGVMaTR0Q3BVeWVkWFFlaFVJaVZLMWZpdDk5K1k5N3IxcTBidkx5OFlHVmxoWktTRW1Sblo2T2dvQUFiTm14UTZ0eTBjWjJHREJtQ3MyZWJPelJkdlhxVktxQUlJV0swbVNkcm02SXk1ZlhYWDBlUEhqM3c4T0ZETkRVMUlTMHRUV3BsZkl0ZmZ2bUZhUmp3OC9QRDMvNzJONGwxMUMwUGJHeHNNSExreVAvSDNwMkhOMVhsL3dOL243UzBwWVhLb3ExUXNZVnFXVXViZEZnRUdSVngySFFRWlJzUVVSOEVjVVIwa0M4Z0xvd2p1emdxaURvNGl2d0FrY29taU95aUtBaTFTUmRhdG1MWld0YXlkQ2R0N3ZuOVVYSW42WnEwU1c1YjNxL240ZUhrcnAvYzlONmJuTTg5NTJEbnpwMEFnTzNidDFlYVJMaCsvVHArKyswM0FDWEgvQzkvK1V1NXkvRWFUa1JFUkVSRTVCNU1JcEJUbWpWcmhvaUlDQnc5ZWhSQVNhVkY2U1JDY1hHeDJ2MUJRRUFBSWlNakFaUjBUV1FkbU5rNnZ6Ukh4a1B3OS9mSDAwOC9qU0ZEaHRnbENBRGcwS0ZEbURCaEF2THo4M0g5K25Xc1hic1dZOGVPVmVkUG5Ub1ZRRWxYRWJaSkJPdjBpcXhaczBhdEtHbldyQm5lZmZkZHV3b1BLU1UyYk5pQTJiTm5RMUVVZlA3NTUramJ0MitsWTBaOCtlV1hDQW9Ld3VMRmkrMmVWcld0ZkZxOGVMRmFXZFd0V3pmTW16Y1BqUnMzdHR0T2RuWTJObXpZVUdWWFJ1Kzg4dzc4L1B6d3dRY2YyTVZ1c1Zpd2VQRmlMRisrSEFCdzZkSWxmUC85OStVbVZseDFIRmFzV0tFbUVJUVFtRGh4SWthUEhtM1hxdVhNbVRONC9mWFg3UkpTRlhIVmNlcllzYU5hQVpXY25Gemxmb25vMXVMS2E3S3JWWFZQRVVLZ2YvLysrT0tMTHdBQXUzYnRxalNKc0gzN2RyWDgxNy8rdGN6OG10NFBCZzBhcENZUmR1L2VqZW5UcDhQYnUveXZwVHQyN0ZEZlI1OCtmZUR2NzEvdWNyeUdFeEVSRVJFUnVVZmxIZEFTbGNQYXNnQW9QeG1RbUppSS9QeDhBRURYcmwzVnB5QTdkT2lnZHAxdy92eDVuRGx6eG00OTIvRVF2THk4MEtWTGx6TGJ2dXV1dTdCbXpSbzgvL3p6WlJJSUFOQ3BVeWVNSERsU2ZiMS8vMzVuMzE0Wk9UazUrUGpqandFQURSbzB3T0xGaThzOE1TbUV3T0RCZzlXS2Q0dkZndGpZMkVxM201bVppWG56NXBYcDdzSzJFaVV4TVZFdFQ1bzBxVXhsRlFBRUJnYmk2YWVmUmtoSVNLWDdLeXdzeEVjZmZWUW1kaTh2TDd6ODhzdDJUMnphdGhDd2N0Vnh5TS9QeDlLbFM5WFhFeWRPeEpneFk4cDBpOVdxVlNzc1diS2t5dmNGdU80NGhZV0ZxZVgwOVBRcTkwdEV0eFpYWHBOZHpaRjd5c0NCQTlYeXdZTUhrWk9UVSs2MkxseTRvTDdYSmsyYTRJRUhIckNiNzRyN2diVzFCRkNTZURsdzRFQ0Y3MjNMbGkxcStmSEhINjl3T1Y3RGlZaUlpSWlJM0lOSkJIS2FiUkloSVNGQmZTclRxdlI0Q0ZZNm5jNHVNVkE2QVdIYkNpRXlNckxjSnczdnZ2dHV0R2pSd3VINFRwNDhXZW15anRpeVpRdHljM01CQUVPR0RFSGJ0bTByWE5iMmFjM0tLa1NBa2pnN2QrN3NjQnlGaFlVT0wxdWUvdjM3cTYxQ1NoTkMyQTNpbVphV1ZtWVpWeDJITFZ1MnFFbW0wTkJRakI0OXVzTHRORzdjdU1wdW9VcXJ5WEd5L2RzNmQrNGNwSlRWM2hZUjFXODF2U2E3bWlQM2xMQ3dNTFgxWUZGUkVYNzY2YWR5bDl1eFk0ZDYvZXZmdjMrWkZnS3V1QitVSG1mQnR1V0RyY3pNVENRbEpRRW91V2RVTm1ZUHIrRkVSRVJFUkVUdXdTUUNPYTF6NTg1cWYvazNidHhRZjl4YjdkdTNUeTNiVnVnRDlsMFVsVTRpMkk2SFVGRlhSbFc1Y3VVS0xsMjZwTDZ1NkNsTFo5Z21SY29ieDhGVzZhY2dLK3NYKzZHSEhxcHkzNTA2ZFZMTEN4WXNRRVpHUnBYclZLUjM3OTZWem0vWHJwMWF2bmJ0V3BuNXJqb090b05pRHhnd29OeUJ1VzJWL2hzcWo2dU9VNU1tVGRTeTJXeFdreDFFUklCcnI4bXU1c2c5QmJCdmpiQnIxNjV5bDZtcUt5TlgzUThHRFJxa0RyYThaOCtlTWc4bEFNQzJiZHZVWkVCbDNTOEJ2SVlURVJFUkVSRzVDOGRFSUtkNWUzdWpTNWN1MkxObkQ0Q1NaTUNmL3ZRbkFNREZpeGR4L1BoeEFDVlBESlp1TldDYkhJaUxpNE9VVXExQWNHUThCS3Y4L0h6ODl0dHZTRTFOeGFsVHAzRG16Qm1jUFhzV0JRVUZkc3RaTEpicXZVa2IxdmNEQUdQR2pIRjRQU2tsY25KeXl1MTJDUUR1dWVlZUtyY3hidHc0R0kxR0tJcUN3NGNQNDhrbm4wUy9mdjB3ZE9oUXB3ZU12UHZ1dXl1ZGY5dHR0Nm5sR3pkdWxKbnZxdU53K1BCaGRWNUZMU05zVlhUOGJMbnFPRFZzMk5EdWRVRkJRWVVEVEJQUnJjZVYxMlJYYytTZUFnQjkrL2JGKysrL0QwVlI4TnR2dnlFL1A5K3U1VjlHUmdaU1VsSUFsQ1NYSXlJaXltekRWZmVEa0pBUUdBd0d4TWZISXpjM0YvdjI3Y09ERHo1b3Q4NFBQL3dBb0tUclBkdVdDK1hoTlp5SWlJaUlpTWc5MkJLQnFzWDI2WERiN2dsc1d5SFlkbVZrMWJKbFM3UnExUW9BY1AzNmRSdzdkZ3lBL1hnSWpSczNyckF5eG13MjQ0TVBQa0NmUG4wd1pjb1VmUG5sbDlpOWV6ZU9IejllSm9IZ0tsZXVYS24ydXBWMWQyRmJhVitSbUpnWWZQamhoMnEvMFVWRlJkaTBhUk9lZnZwcGpCZ3hBbXZYcmkzM3ljM3krUHI2VmpxL29nRXRyVngxSEd4Yk9keHh4eDFWcm10Tk1sWEdWY2VwZEtzSVJWR3FYSWVJYmgydXZDYTdtaVAzRktCa0VHVHIvZGxzTnVQbm4zKzJtNzl0MnphMVhGNHJCTUMxOTBYYjFnVTdkdXl3bTNmczJER2NPSEVDQU5DclZ5ODBiOTY4MG0zekdrNUVSRVJFUk9RZWJJbEExV0tiUkVoTlRVVnViaTRhTldwVWFWZEdWdDI3ZDFjSFZUNTQ4Q0RhdG0xcjF3cWhTNWN1NVhaeFUxUlVoQWtUSmlBaElVR2QxcUZEQjNUcTFBbWhvYUVJQ1FsQnk1WXRvZFBwTUdUSWtCcS9SeXZiU29pQkF3YzY5VlJqWmN0V1ZXbHYxYU5IRDZ4ZnZ4N3IxNi9IbWpWcmNPclVLUUFsVDRMT25qMGJ5NVl0dzh5Wk14RVRFK053WE5YaHF1TmdtK3hwMEtDQmE0S0RhNDVUNlVTVW41K2Z5K0lqb3ZxaHRseVRTM1AwbmdLVWRDVm43WkpvNTg2ZGRsMFNXWk1JUGo0KzZOKy9mN25ydS9LKzJLZFBIOHlmUHgrNXVibjQrZWVmY2VQR0RUWHB2WFhyVm5XNXFyb3lBbmdOSnlJaUlpSWljaGNtRWFoYVdyUm9nYkN3TUp3OGVSS0tvdUQzMzM5SHIxNjkxRllKUGo0K0ZWYWdkTy9lSGJHeHNRQktrZ2lqUjQrMkd3K2hXN2R1NWE2M2V2VnFOWUZ3NTUxM1l1SENoWGI5K0Z1NXVvL3FSbzBhSVRzN0d3RHcxRk5QbGR1MWc3djUrdnBpeElnUkdERmlCQklURTdGMjdWcHMzYm9WRm9zRm1abVplUEhGRjdGMDZWS25CbXAybHF1T1EwQkFnRHBXaFhWN2xiRU8zdW1JbWg0bjJ6RTBkRG9kdThFZ29uSlY1MW9qaEZENzlxOXN2QnlnSkdudVRnOCsrQ0Q4L2YyUm41K1BmZnYyb2FDZ0FBMGJOa1I2ZWpyUzB0SUFBQTg4OEFBQ0F3UExYZCtWOTBWZlgxLzA3ZHNYYTlldVJYNStQdmJ1M1lzK2ZmcEFTcWttRVpvM2I0NmVQWHRXdVMxZXc0bUlpSWlJaU55RDNSbFJ0ZG0yTklpTGkwTnljckphNGF2WDZ5dDhBckJMbHk3dzh2SUNBSmhNSmhRWEZ6czBIb0sxWDJRQW1EUnBVcmtKQktDa2F5Ulh1dXV1dTlTeXRjc2xMVVZGUmVHZGQ5NUJiR3dzMnJScEE2Q2tRdXFUVHo1eDYzNWRkUnlDZ29MVXNtMi8yaFd4ZG1YaHJPb2NwM1BuenFubDRPQmc5ZStVaUtnaWpsNXJiUHZyTDIvd2VsdTIxeUozOFBQelErL2V2UUdVaklIenl5Ky9BSENzS3lQQTlmZkY4cm8wTXBsTXVIRGhBZ0Rnc2NjZWMraDZ6R3M0RVJFUkVSR1JlekNKUU5WbU8rWkJjbkt5M2RnSUZYVmxCSlE4aWQ2cFV5Y0FKVjBQL1BiYmIwaFBUd2RRTXNpaWJlV0VyWk1uVDZybGloSUlRRW5yaHFxVTdtZS9zbjZUYlo4azNiMTdkNVhiOXBUUTBGQk1telpOZloyVWxPVFcvYm5xT05pT2Q3RjkrL1lxbDkreVpVdTE5d1U0ZDV4T256NnRscXNhaUpxSXlGWlYxeHJiL3Z4dEI1Z3Z6OTY5ZTEwYlhEa0dEQmlnbG5mdTNBbmdmOWZrb0tDZ0NoUDZnT3Z2aXgwN2RrUjRlRGlBa3ZlZW41OXY5K0JBWlFrTlc3eUdFeEVSRVJFUnVRZVRDRlJ0TVRFeDhQSHhBVkR5dzkyMndxUzhRWlZ0MmM3ZnVIR2oyc1ZEWlpVV3RpcDZTak1yS3d1clZxMnFjdjNTclNRdVhicFU0Yko5Ky9aVnl6LysrQ1BpNHVLcTNMNjFqK3lhdW5IalJxWHpHemR1N0pMOU9NSlZ4OEg2OUN0UU1paTN0Vi91OHFTa3BHRERoZzFWN3NkVnh5a2xKVVV0UjBaR09yUU9FZDA2YW5LdHNVMStiOXk0c2NMazllblRweDI2N3RWVWx5NWQxTUh0OSszYmh4TW5UcWpYN0VjZmZiVGNzWW1zM0hGZnRMWkdzTGFNMkxWckZ3QWdPam9hb2FHaFZXNGY0RFdjaUlpSWlJaklYWmhFb0dyejlmVlZ4ejNJemMxRmFtb3FnSkluR0sxUEZGYkVObGxnMjRLaHNpU0M3VFkvL1BERE10MFduVHAxQ2hNbVRMRHJFN2tpVFpvMGdiKy92L3JhOW9uSDBuMVZkKzdjV1IyblFWRVUvT01mLzhEMzMzOWZiZ1ZRUmtZRzVzNmRpNGtUSjFZWmd5T2VmUEpKYk55NEVZV0ZoV1htbWMxbWZQNzU1K3JycUtnb2wreXpJcTQ2RGoxNzlrVHIxcTNWMTlPbVRjT2VQWHZLTExkLy8zNU1uRGhSSFdDek1xNDZUaWFUU1MwYkRJWXE5MHRFdDVhYVhHdHNFNmhIang3RmUrKzlWK1orazVhV2hwZGVlcW5LTVJOY1FhZlRxY21BL1B4OHV3VDhZNDg5VnVtNjdyZ3ZEaGd3UUIwYytxdXZ2c0wxNjljQkFJOC8vcmpENzRuWGNDSWlJaUlpSXZmZ3dNcFVJejE2OU1EKy9mc2hwVlFIV2F5cUZRSlEwblZCNDhhTmtaT1RnN3k4UEFBbEZScGR1blNwY0owbm5uaENUVlFjUFhvVWd3WU53bjMzM1lmR2pSdmp6Smt6TUpsTXNGZ3NtREJoUXBYakF3Z2gwS05IRDdVTGg4V0xGOE5vTkNJb0tBang4ZkZZdjM2OTNmSnZ2LzAyUm84ZWpheXNMT1RuNStPdHQ5N0Nva1dMRUJVVmhjREFRT1RsNVNFdExVM3R2NzlGaXhaVkhnTkhuRHQzRHUrODh3N216NStQamgwN29rV0xGdkR6ODBOV1ZoYU1ScU5heWVMdDdZMFhYM3pSSmZ1c2pDdU9nMDZudzh5Wk0vSDg4OC9EYkRZalB6OGZreWRQUnBzMmJkQ2hRd2NJSVhEa3lCRjF2SVI1OCtaaDZ0U3BsY2JsaXVOMDVzd1p0VnV0d01EQUNnY0dKNkpiVjAydU5iMTc5OGE5OTk2clh0dSsrZVliN05tekJ6RXhNZkQzOThlcFU2Y1FIeDhQUlZFY3VvKzV3c0NCQTdGaXhRb0FzSHZ5MzVHdWdGeDlYMnphdENrZWVPQUI3TnExQzBlT0hBRUErUHY3bzArZlBnNjlGMTdEaVlpSWlJaUkzSWRKQktxUkhqMTZZT0hDaFhiVEhFa2lXQk1HdG4wcFd4TUxGWG44OGNlUm1KaUlUWnMyQVFEeTh2TFVKQUJRa2hpWU1HRUNCZ3dZNEZEbHl3c3Z2SUI5Ky9ZaFB6OGZVc3BLdTlVSkRnN0cwcVZMTVdYS0ZMVkM1TktsUzNiN3QvTHk4ckxyYTdvbWhCQ1FVcUt3c05CdThHbGJRVUZCbURsenBqck9oRHU1NmpoMDZ0UUo3Ny8vUHFaUG42NjJIUG5qanovc0J1ajA5dmJHNU1tVEhhcEFjc1Z4c2gxUTlDOS8rWXY2UkN3UmtWVk5yalhlM3Q1WXNHQUJYbnp4UldSbVpnSUFMbHk0WURmdWl4QUNMNzc0SXZyMzcrK1JKRUpFUkFUQ3c4Tng0c1FKOVZwc084aHhaZHh4WHh3MGFKQ2F6QUJLcnNXMkExSlhodGR3SWlJaUlpSWk5K0V2TEtxUnNMQXd0R3paVXEwUTBlbDBhaGNIVmVuZXZidGRFcUdxOVlRUW1EbHpKbnIxNm9WMTY5Ymg4T0hEeU1uSndXMjMzWWJvNkdnODlkUlRpSTZPVm1PcFN1dldyYkZzMlRKODhza25NQnFOeU1uSlFaTW1UZEMxYTlkeWx3OE5EY1dxVmF1d2JkczJiTnUyRFVlT0hNSFZxMWZoN2UyTndNQkFoSWVISXlZbUJnTUdESEJaUzRSdnYvMFdtemR2Um54OFBFNmRPb1hjM0Z4NGVYbWhXYk5taUlpSXdBTVBQSUQrL2ZzNzFPV1BxN2pxT054MzMzMVl2MzQ5VnExYWhiMTc5eUlqSXdOU1NnUUZCYUZyMTY0WU9uUm9sZDFpV2RYME9DbUtvclkrRVVMZ2IzLzdtL01IaG9qcXZacGVhMXExYW9WdnZ2a0dxMWV2eHA0OWUzRHExQ2tVRkJTZ2FkT20wT3YxR0RWcUZDSWpJeDIrajduQ3dJRUQ4ZEZISHdFQUdqWnM2UENULzREcjc0djMzWGNmR2pWcWhOemNYQUNPZDJYRWF6Z1JFUkVSRVpGN0NhMERxQW1Ed1NBQlZQZzBJQkdSSTdaczJZSTMzM3dUUU1rVHJIUG16TkU0b2x2VGtDRkRrSjZlRGlsbFI1UEpsS3AxUE03Zy9ZaW81bzRlUFlxUkkwY0NBTnEwYVlQWTJGaUgxdU0xL05ZMGV2Um9wS2Ftd21LeGRFdE1URHlvZFR4RTVCblc3MXdBSGpNYWpaczFEWWFJaU9nV1VpOWFJdlRvMFVQckVJaW9Eak9ieldwNXo1NDl2S1pvNU1hTkcxcUhVR1BQUC8rODFpRVExVm1uVDU5V3kyYXoyYUh6U1VxcGpwZWswK21RbVpuSjgvQVdZZjNjaVlpSWlJakkvZXAwRWtGS21TcUU2RkFmS3A2SXFIYXdUU2lRNTBrcHJ3SzRwSFVjenBKU1hoUkNCQm1OaUdEYjhRQUFJQUJKUkVGVVJxMURJYW9YenA0OWk3Tm56enExanFJb09IVG9rSnNpb3RwSVNxbFlMSllzcmVNZ0lpSWlJcXJ2Nm5RU3dXUXlkV3Jac3FWakkrNFIxVkhCd2NGNVFnZ0FtSDMrL1BsWldzZFRuM2g3ZTdkdjNyejVMMElJUDdQWnZPWFNwVXZEdkx5OFpOVnJrcnRrWm1iZUFHRFJPZzVuS1lwaTBPbDA5MmdkQjVHemhCQjdBRUJSbEpuV3NrYWVGVUtNQVFBcDVSWUE4NnRhUVVvWnB0UHAvZ1BBQjhBK1JWRm1DQ0Y0RGIrRldDeVdyRU9IRHAzUU9nNGlJaUlpb3ZxdVRpY1JBTWpNek14OHJZTWdjcWZnNEdCcnNZaC83eTRWMEtGRGh4VkNDTC84L0h6VGtTTkhoZ1BJMHpvb3Fwc1NFeE16QUdSb0hRZVJzd3dHZzdXWWFqS1pmdElpaHFaTm16NFdGaGIyTndDd1dDeUZSNDhlZmJHd3NQQlVGYXNGZE9qUTRWTS9QeitmbTlmd3ZnQnkzUjh0RVJFUkVSSFJyYWV1SnhHSWlLb3JMelUxdGIzV1FSQVIzWW82ZE9pUVdsaFltT3JqNDNPWHY3OS9OK3Ywek16TXFRNGtFQUJldzRtSWlJaUlpRHlHU1FRaUlpSWk4aWcvUDcvMmZuNStka21BaXhjdnpyOTA2ZEpIV3NWRVJFUkVSRVJFNVdNU2dZaUlpSWc4NnNhTkc4ZDlmSHhDcFpUbTNOemNneGN2WGx5WW5aMjlSZXU0aUlpSWlJaUlxQ3dtRVlpSWlJaklvMUpTVWlLMGpvR0lpSWlJaUlnY285TTZBQ0lpSWlJaUlpSWlJaUlpcXAyWVJDQWlJaUlpSWlJaUlpSWlvbkl4aVVCRVJFUkVSRVJFUkVSRVJPVmlFb0dJaUlpSWlJaUlpSWlJaU1yRkpBSVJFUkVSRVJFUkVSRVJFWldMU1FRaUlpSWlJaUlpSWlJaUlpcVh0OVlCRUJFUkVSRVJFYm1Ed1dBNEJhQ2wxbkdReTIwd0dBeFM2eUNvVnBPS29neE5TRWpZcUhVZ1JFVDFBWk1JUkVSRVJFUkVWRi9kclhVQTVCWmVXZ2RBdFo5T3A0c0d3Q1FDRVpFTE1JbEFSRVJFUkVSRTlaclJhT1J2My9wREFHQXJCS3FRWHE5ZkxvUVlLYVc4b0hVc1JFVDFCYjlJRVJFUkVSRVJVWDFuMFRvQUl2SU1JUVNUVEVSRUxzWWtBaEVSMVR0UlVWRWgzdDdlMFZySFFlNmpLSXFmVHFkcnFuVWNkWjJpS0JCQ1FBanhoc0ZnR0t0MVBGWlN5aHdoeENvaHhBMnRZNkdhS3k0dVBwbVltSmlpZFJ4RVJFUkVSRlE5VENJUUVWRzlvOVBwVGtncGZiV09nOXhIQ0FFcCtaQlpUUWtoclA5M0J0QloyMmorNTJaY1QvSXpyaDkwT3AyTWlZbTVMejQrL29EV3NSQVJFUkVSa2ZPWVJDQWlvbnBIQ0dGTklIeXZhU0RrVGdOdi9sK2dhUlIxbnpjQW9TaktVU0ZFcmVqcVF3aHhMNENHVXNyZmhCQlpXc2RETlRaUUNDRXNGZ3RibFJBUkVSRVIxVkZNSW1na0tpcnFVWjFPMTBuck9LaDZwSlFDZ0VlZmNwWlMzcS9YNjZkNWNwLzFsUkRpck5Gb1hLRjFIT1IrUnFQeFVhMWpJUGN3R0F3U0FJeEdvNy9Xc1pCckdReUczUUFla2xKT041bE1lN1NPaDJyR1lEQWtBSWhpLzlSRVJFUkVSSFVYa3dnYTBlbDBhNFVRUGxySFFkVm43UUxDZy90N0dNRERIdDFwUFJZWkdabVluSnljckhVY1JPU1lzTEF3UDUxT1Z5WjUyNlpObTl1c1piUFpiRDU3OWl4YkpoQVJFUkVSRVJHNUVKTUlHckVtRUtTVWM3V09oWnduaExDMkNQQkUwM3dkZ0h4RlVaWUtJWW85c0wvNjdnVWhSSk1HRFJxd29yRWVNUmdNcndKNHE1enBWNjFsS2VWckpwUHB2eDROakZ5bVdiTm1Zd0VzS2oyOVNaTW0xNnhsS2VYY3MyZlBUdmRvWUZSalVWRlJlaTh2cndYVzExTEthQ0VFZERyZGV3YUQ0ZHJOYWVrbWsrbDU3YUlrSWlJaUlpSzZkVEdKb0RHVHljVEtqanJJWURCTUF3Q2owZWluZFN6a0hJUEI4Q1NBSmxySFFhNWxzVmkyZTNsNXZWL09MUFd6VmhSbHJ3ZERJdGZiS3FXVW9vSm1ZTEprQk43VkhvNkpYQ0F4TVRGQnI5ZnJoUkROQUx1V2ZqRTJpNzNqOGNDb1dxS2lvdjZpMCttK3RKbDB4ODMvdCt2MWV1dkRFSHRNSnRNb0Q0ZEdSRVJFUkVUVnBOTTZBQ0lpb3BwS1RFeE1BWENra2tXT0pDWW1Idk5VUE9SNlJxTXhUUWhSWVJka1FvZzBrOG1VNk1tWXlHV2tFQ0t1c2dXRUVOOTVLaGlxbWNMQ3d2MUNpR0FoUkVzaFJFc0FEUUJBQ0JGa00rMkF0bEVTRVJFUkVaRXptRVFnSXFKNlFVcTV2cExaNnp3V0NMbU5sUExyU21adjgxZ2c1SEtLb2xUWTFaaVU4cXpSYURSNk1oNnF2cU5IaitaSUtUZFhORjlLcVJRVUZLejBaRXhFUkVSRVJGUXpUQ0lRRVZHOW9OUHB2cTFvbnNWaXFYQWUxUjBXaTZXeWlzbFZub3lGWENzaElXRWRnT3NWekY0QlFIb3dIS29oS2VXYVNtYnZQM0xrU0piSGdpRWlJaUlpb2hwakVvR0lpT3FGK1BoNGs1VHlWT25wVXNxVGlZbUpDVnJFUks2VmxKUjBTRXFaWG5xNmxETFRaREx0MXlJbWNoa0xnUGdLNXJFcm96cW1zTEJ3R3lwTy9GU1lEQ1FpSWlJaW90cUpBeXQ3aU1GZ21DS2xmTHYwZEwxZW4ydno4aldUeWZTcEI4TWlCK24xK3FlRkVGK1VubTR3R0t3REJFSktPY05rTXMzemJHUkVaRU1LSWRZQmVOVjJvaEJpUGZnVWMzMnlFc0FidGhPRUVPektxQjZRVW40bGhPaGRhbHFteVdSaS8vbDF6SkVqUjdMMGV2MU9JY1FqcGVjcGl2TC90SWlKaUlpSWlJaXFqeTBSUEdlekVDTEErczg2MFhhYUVHS25sZ0ZTeFN3V3kxWUFYamIvck5ScFJVVkY3RXFqRm9xT2puNUdyOWZuV3Y5SktjTUJRRXFaYURPOXdyNjRxVzVSRkdWdE9kUFlsVkU5b2lqS3BuS21WVFpXQXRVUk9wM3VheWxsWHFuSi93V2dhQkVQMWRqcTBoT2tsTDhuSmlabWFCRU1FUkVSRVJGVkg1TUlIbUkwR2c4RE9GekpJb2xHb3pITlUvR1FjNUtTa2k1S0tmZFVzb2p4MEtGRFp6d1ZEemxPVVpSWUlZVE9KbG1uQXdBaGhMOU5VbStMeG1HU2l5UWtKT3dIY041bTB2bUVoSVRmdElxSFhDOHhNVEZPU25uUitscEtlVFVoSVlGSitIb2dQajYrQ0lEZEFNcUtvckRybXpyS2JEYVh1YmZxZExveVNVQWlJaUlpSXFyOW1FVHdJQ2xsbVNka3JSUkZXZW5KV0toYUtod2tVRkdVSHp3WkNEa3VLU2twVDBwWldWY1krUmN1WE9EblYzOG9Vc29OMWhjM3kzeUt1WDZSS0JsbzEyb3IyRjFWdlNHRXNQMCtkRGt4TWRGWTRjSlVxNldrcEp5WFV1NnpuV2F4V05ocWlJaUlpSWlvRG1JU3dZTXFTeUxvZERvK2FWZkw2WFM2N3l1YXgvNTlhNzExbGN6N0lUTXpNOTlqa1pBbjJGNXIyWlZSUFNTbFZKOW1Ga0x3TTY1SExsNjh1QnhBMGMyWFh3SW9ybVJ4cXVXa2xMWkpvVU1KQ1FuSE5RdUdpSWlJaUlpcVRXZ2R3SzNHWURDa0FRZ3ZOZm1vMFdoc3AwVTg1Qnk5WG45QUNOSFZkcHFVTXRWa01uWFVLaWFxV25SMGRCT2RUbmNPZ0YvcGVZcWlqRXBJU09CNEZ2VklURXhNQTBWUnpnT0F5V1M2RS8rcmtLVDZ3OXRnTUZ5UlV1ck1abk96bEpRVXM5WUJrZXZvOWZxZmhSQzlGRVY1S0NFaFlZL1c4VkQxUlVkSGgrbDB1dlNiTHo4d0dvMnZWcm9Da1F0RVIwYy9JNFNZYTMwdGhBZ0dBQ25sQlp2RlBqQ1pUSFBMckV4RWRWSmtaR1RUQmcwYXBFb3BCUUFJSVc1RHlXKy9iQ2xsd2MzRlRwbE1wbTZhQlVsRVZNZXhKWUxubFdtTklLVmNVZDZDVkN0OVU4NDBkb1ZUeXlVa0pGeVRVdTR0WjFaaGJtNHVXd0hWTXpmN1ZkOGtoUGdPVENEVVY4VW9HYlIxSnhNSTlZOFE0djlKS2E4WEZSWHRxM3BwcXMwU0VoSk9Xc2N3a1ZKdTF6b2V1alUwYU5EZ1p5RkVzUFdmZGJydE5JdkZ3dTkvUlBWSWNuTHlWUUFuYmM1NzY4TmpnVGJUZnRFdVFpS2l1czliNndCdU5SYUxaYTJYbDlmL2xack1RZWJxQ0VWUk5udDVlUzBzTlkzaldkUU42d0U4VW1yYWQybHBhZGxhQkVQdXhTNXVhc3piWURDTWxsS09CUkIxY3dEeVdrWEtrbUVRREFaRGJSd1BJVjlLbVFMZ0M1UEo5Rjh3bWVXVTR1TGlWZDdlM3ZjeVFWUS9TQ2tYQ0NIR20wd21QblJCSGhFWEYvZUh3V0F3QWRDWE4xOUtlU3dwS2VtUWg4TWlJamNUUW53bnBleGUwZnpLdXBjbUlxS3FNWW5nWVltSmlRY05Cc01aQUswQVFFcVpiaktaRWpVT2l4eVVtSmg0ekdBd0hBTFE2ZWFrUHhJVEUwMWF4a1NPTVp2TjMvajYrbjRJb0lGMW1wUXlWc09RNnFKYVg3RnNaVlBCckhFa0Zhck5sY3plQm9OaERZREJRdFRlWGcrRkVPcm5YQXY1Q3lHNkFPaWkxK3VIbUV5bS9xaGRuN0V0YjcxZVB3SEEwMEtJRGdEOHRRN0l5bUF3VE5FNkJnQUZVc3FqT3AxdUpZQVBiN1owSWlmY0hGUHFMcTNqb0Z1TG9paXJkRHBkUlVtRUNzYzVJNks2NjhhTkd5dDhmSHhtbHpkUFNwbVJrSkR3bTZkaklpS3FUNWhFME1ZNkFKTnVsdG1WVVIwanBWd3BoSmh6czd4RjYzaklNU2twS1ZmMGV2MCtJY1FETnllWnBaUTdOUTJxYnFrVEZjdFdkU0RHV2x2SmJEQVlSZ01ZM0xwMWE4eVlNUVAzM0hNUEdqZHVySFZZZFVwdWJpN1MwOU14Zi81OHBLYW1QcXpYNnlmWDByNjN2ZlY2L1VZaHhBQ3RBNm5GR2dvaG9xV1UwUUQrR2hNVDgzQWRTU1I0NmZYNmNVS0lwNldVa2JVaDZXc3dHQ1pWdlpSYkZVb3BUd2dodnMzTHkxdDQ5T2pSSEkzaklUZXlXQ3liZFRyZGd2TG0zVXdLRWxFOWMralFvVE1HZzhFSW9NeFRSRUtJRFFBVXowZEZSRlIvTUltZ2piVzRtVVNRVXJJcm96cEdDTEVGZ0RXSnNGcmpjTWdKTjc4OFBnQUFVc29mRWhJU3Jta2NVcDNCaW1YWHFzMlZ6RkxLc1VJSXpKZ3hBM3A5dVE5eFVoVWFOV3FFeU1oSXZQSEdHeGc1Y2lTRUVIOERVQ3MrWDF2UjBkSFBDaUVHUkVSRVlNYU1HUWdMQzBPalJvMjBEcXRXeWMvUHgrblRwN0Znd1FJa0pDVDBVaFJsS29CM3RZNnJDbDRHZ3lFV3dHQ2dUaVJWUGNWUENORVJRTWVBZ0lBbkl5TWovM3l6RDIycWg1S1RrNDhZRElhakFOcVdtblhLYURUR2F4RVRFYm1mbEhLTEVLSk1Fa0ZLdVVHTGVJaUk2aE1tRVRSZ05CcC8wZXYxbHdGWUVoSVNmdGM2SG5LTzBXaE1OaGdNSjZTVXZna0pDUnowc1E0eG04MWYrL2o0L0J0Z1UzWm5zV0xadFdwNUpYTVVBTnh6enoxYXgxSG4zWFdYMm9QTHZWckdVUkdkVHZjY0FFeWJOZzJkT25XcWF2RmJrcisvUDlxMWE0ZHAwNlpoeElnUkVFSU1SeTFQSXVqMSttRzRtZlI5NDQwM0VCNGV6cVF2Z0lLQ0FtUmtaR0RSb2tYNDVaZGZPbmw3ZTgvRS8xb0dVejBrcFZ3aGhQaFhxV2tjbTRPb0hsTVU1Zjk1ZVhtOVVXcHlsc2xrMnFORlBFUkU5WWxPNndCdVVSSkFyQkRpcTV0bHFsdWtsSElsZ0szZzUxZW5IRHAwNk1MTmZ1aUxGVVZoVjBiT1ljV3lHOVRHU21acnR5ZXNkS3k1Z0FDMUI1bUdXc1pSaVVnQUNBOFAxenFPV2k4a0pNUmFyQXNINndVQW1EcDFLcUtqbzNrdTM5U3dZVVBjYzg4OWVQZmRkNkhUNlNDRWVBWjhvS3BlazFKdUxqMU5DTEZLaTFpSXlETVNFeE9QU1NsVFMwM2VDS0JZaTNpSWlPb1RmbkhXemxwRlVRcTBEcUlPcUxVRHVVb3BZVEFZeG1vZHgwMjFlWkRXMm1hRmxQS0JwS1NrZEswRHFVdFlzZXdlZGFDU21lcTNBQURzd3NnQi92N3FlTk4xNFZ3MUFFRGJ0cVY3Y1NHZzVEN1d0R2xUWkdWbEJYYnUzUG5PcEtTa3MxckhSTzZSa0pDUXFOZnIwNFVRclc5T3lqUWFqYjlvR2hRUnVaMFFZak9BRHRiWGlxS3MwekFjSXFKNm96NG1FYnowZXYwNEFNOEE2RmliS3AxdFNTa2hoSURCVUthN3Z0ckFBdUFpZ0YwQVpodU54c01heFZHckIzS3RaVEhWMmtGYWF4dXoyYnpLeDhjblUrczRpSWlJM0VFSTBRZ0FBZ01EdFE2bDF2TDM5MGRXVmhhOHZiMzl0STZGM0VvQ1dBbmdEUUNRVXJJVk1kR3RZU1dBLzd0WnZsNVVWTFJEeTJDSWlPcUwrcFpFc0J0SXJqYXJaUlhRcFhrQmFBSGdLUUJQUmtkSEQwaElTTmpqNlNBNGtLdmphdUVncmQ1NnZYNENnS2VGRUIwQStGZTFncWNaRElhdnRJN0JSb0dVOHFoT3Axc0o0TVA0K0hnbWdJaUlpSWhxU0FqeFBXNG1FWVFRc1JxSFEwUWVZRFFhay9SNmZZWVFJa1JLK1VOS1NvcFo2NWlJaU9xRGVwVkVzQjFJN3EyMzNrTHIxcTFaNlZ3TnhjWEZ5TXJLd3ZidDIvSGhoeDgyRkVLc3VPZWVlOExUMHRKdWVESU9EdVRxdUZvMlNLdTNYcS9mS0lRWW9OSCs2NktHUW9ob0tXVTBnTC9HeE1ROHpFUUNFUkVSVWMwWWpjWTRnOEZ3RG9DUDBXamswOGhFdHdnaHhBWUFmMWNVWmIzV3NSQVIxUmYxS29rQW00SGtPbmZ1ckhVc2RaYTN0emVDZzRNeGV2Um8vUHJycjRpTGl3dHAzTGh4THdDZUhvaVdBN2s2cVRZTTBob2RIZjJzRUdKQVJFUUVac3lZZ2JDd01QYTNYWVg4L0h5Y1BuMGFDeFlzUUVKQ1FpOUZVYVlDZUZmcnVJaUlpSWpxT0l1VThtc0FkNktreTFZaXVqV3NBUENjbFBKN3JRTWhJcW92NmxzU2dRUEp1VmhJU0FqaTR1SWdoQWlIaDVNSUhNalZlYlZoa0ZhZFR2Y2NBRXliTmcyZE9uWFNLb3c2eGQvZkgrM2F0Y08wYWRNd1lzUUlDQ0dHZzBrRUlpS2lXczlnTU93QzBGdnJPS2hxQm9OaHBOWXhVTVdrbENkemNuS2kwdExTc3JXT3hSYlA4YnJOMjlzN3Q1YU9RMG1WeXk0cUtyby9PVGs1V2V0QWlPaC9kRm9INEVvY1NNNzFHallzcVl0V0ZJVUR6NUdqSWdFZ1BEeGM2empxbkpDUUVHdVJCNCtJaUtodVlPVmlMU2NseDFLdUM0UVFZUUVCQWJXeE93R2U0M1VVei8wNkxkRGIyM3VJMWtFUWtiMzYxaEtCaUxRWEFJQmRHRldEdjc4Ni9yUm1MVW1JaUlqSWVmSHg4VnFIUUZSbkRSa3lCT25wNmREcGRGZTBqcVVpUE1lSlBHUG16Sm5ZdEdrVGhCRHBXc2RDUlBicVZVc0VJaUlpSWlJaUlpSWlJaUp5SFNZUmlJaUlpSWlJcU5iWnUzY3YrdlhyaHdFREJ1RFhYMzkxNjc1aVltTFVmNW1abWJWMm0wVGtPWjQ4aDNtOUlLTGFqdDBaRVJFUkVSRVJrY3ZGeE1RNHRmeTRjZU13ZnZ4NDlmWHMyYk54NmRJbEFNQ3NXYk93WmNzV2w4WkhSSlVyZlE2UEdERUNVNlpNcWZiMjR1TGk4TUlMTDloTlkxZFJSRVIxQTFzaUVCRVJFUkVSVWExanNWalVzcUlvR2taQ1JBQ3dlZk5tRkJZV1ZudjkxYXRYdXpBYUlpTHlKTFpFSUNJaUlpSWlJcmQ2OU5GSDRlL3ZYK2t5blRwMXNuczlmZnAwekprekIxNWVYbmo5OWRmZEdSNFJPU0EzTnhjLy9QQURCZzhlN1BTNjU4K2Z4ODgvLyt5R3FJaUl5Qk9ZUkNBaUlpSWlJaUszR2o5K1BGcTJiT25VT2c4OTlCQWVldWdoTjBWRVJJNFNRc0RmM3g5NWVYbUlqWTJ0VmhJaE5qWVdpcUxBeThzTFBqNCtLQ2dvY0VPa1JFVGtMdXpPaUlpSWlJaUlpSWlJeWlXbFJJY09IUUFBUjQ4ZVJWSlNrbFBybTgxbWJOaXdBUURRcmwwN1NDbGRIaU1SRWJrWGt3aEVSRVJFUkVSRVJGU2h5TWhJdFJ3YkcrdlV1dHUzYjhlMWE5Y0FBTjI2ZGF2UnVBcEVSS1FOZG1kRVJFUkVMcE9hbW9wRml4WlZlMzBoQkJvM2JvekF3RUNFaDRjak9qb2E3ZHExYzJHRVJFUkVST1NzM3IxNzQ2dXZ2b0xGWXNIT25Uc3hlZkprTkduU3hLRjExNnhaQXdEUTZYUjQrT0dIOGNVWFg3Z3pWQ0lpY2dNbUVZaUlpTWhscmwyN2hvTUhEN3AwbXhFUkVSZy9mandlZlBCQmwyNlhpSWhxdDVpWUdMVzhhZE9tS3NkVVNFdExRMnhzTEE0ZVBJaHo1ODRCQUlLQ2dtQXdHREIwNkZCMDdOalJaYkVsSkNSZzQ4YU5NQnFOdUhUcEVueDlmZEdxVlN2MDY5Y1BRNFlNZ1krUGo4djJSVlFiTkd2V0RBODk5QkIyN3R5cGRrLzB6RFBQVkxuZW9VT0hrSktTQWdEbzFhc1htamR2N3ZTK0wxKytqSTBiTitLMzMzNURlbm82cmwrL0RtOXZiOXh4eHgzbzFLa1QrdmJ0aXovLytjOFFRamk4VFhlY3c1NjhCaEVSZVJxVENFUkVSRlNySFR0MkRKTW5UOGFJRVNNd1pjb1VyY01oSXFKYVJsRVVmUHp4eDFpK2ZEa1VSYkdibDVHUmdZeU1ER3pldkJtalJvM0NLNis4NGxSRlkybEZSVVdZTldzV05tM2FaRGY5eG8wYlNFbEpRVXBLQ3JaczJZTEZpeGRYZXg5RXRaR2lLQmcrZkRoMjd0d0pBRmkzYmgyZWZ2cHA2SFNWOTVMOXpUZmZxT1ZodzRhaHVMalk0WDFLS2ZIVlYxL2hzODgrZzlsc3RwdG5OcHZWODN2YnRtM28zTGt6WnMrZWpSWXRXbFM2VFhlY3c1NjhCaEVSYVlWSkJDSWlJbktaZHUzYVlkNjhlVGh5NUFpV0xWc0dLU1hhdEdtRGZ2MzZJU1FrQk43ZUpWODlpb3FLY1BIaVJSdzRjQUFIRGh3QUFEenl5Q1BvMDZjUGJ0eTRnYXRYcitMdzRjUFl1M2N2OHZMeUFBQ3JWNjlHVUZBUXhvd1pvOW43SXlLaTJ1ZWRkOTZ4cXhCczI3WXQycmR2aitMaVlpUW5KK1BVcVZPUVVtTEZpaFVJQ0FqQXVISGpxclVmUlZIdzJtdXY0WmRmZmxHbk5XL2VIQWFEQVkwYU5jTFpzMmRoTkJweCtQQmh2UFhXV3pWK1gwUzFpWlFTQm9NQjRlSGhPSEhpQkRJeU1yQnYzejdjZi8vOUZhNXo5ZXBWTmVsdzk5MTNvMXUzYnVvVCtvN3NiK2JNbWRpOGViTTZ6ZC9mSHdhREFYZmNjUWZ5OC9OeDZOQWhaR1JrQUFDU2twTHczSFBQWWRteVpRZ09EaTUzbSs0Nmh6MTFEU0lpMGhLVENFUkVST1F5elpvMXcyMjMzWWFWSzFkQ1NvbXhZOGRpL1BqeEZUNmxObWJNR0NRbkoyUGF0R25Zc1dNSHdzTEM4TUlMTDZqejgvUHpzV2pSSXJVdjNVOC8vUlNQUHZwb3RackNFeEZSL2JObXpScTE4cTVaczJaNDk5MTMwYTFiTjNXK2xCSWJObXpBN05tem9TZ0tQdi84Yy9UdDJ4ZWhvYUZPNzJ2RmloVnE1YU1RQWhNblRzVG8wYVB0N25GbnpwekI2Nisvamw5Ly9iV0c3NHlvZGhvMmJCam16SmtEb09UOHF5eUpzRzdkT3JVRndaQWhRNXg2QW4vVnFsVjJDWVNubm5vS0w3endBaG8yYkdpMzNKNDllekJ6NWt6azVPVGc0c1dMbURGakJqNy8vUE55dCttT2M5aVQxeUFpSWkxVjN1Nk1pSWlJeUFrRkJRV1lNV01HekdZekJnMGFoQWtUSmxUWnpEMHlNaEwvK2M5L0VCQVFnS1ZMbDJMMzd0M3FQSDkvZjB5ZE9oVkRodzRGVU5KMDNacFFJQ0tpdXVPenp6N0R2SG56S3YzbnJKeWNISHo4OGNjQWdBWU5HbUR4NHNWMmxYZEFTVVhoNE1HRE1XellNQUNBeFdKQmJHeXMwL3ZLejgvSDBxVkwxZGNUSjA3RW1ERmp5dHpqV3JWcWhTVkxsaUFrSk1UcGZSRFZCUU1HREVDalJvMEFBUHYzNzFkYkFwU21LQXJXcmwwTEFQRHo4OE5mLy9wWGgvZVJuWjJOVHovOVZIMDlkdXhZdlBycXEyVVNDQUR3NElNUDRvTVBQbERQUlpQSlZHNEN3QjNuc0NldlFVUkVXbU1TZ1lpSWlGeG05KzdkeU1yS2doQUM0OGVQZDNpOWtKQVFqQnc1RWdDd1pNbVNNdk5mZXVrbEJBUUVBSURMQjI0bUlpTDMyN3g1TTlhc1dWUHBQMmR0MmJJRnVibTVBRXFlY203YnRtMkZ5OXBXWUZxNzBYTjJYL241K1FDQTBOQlFqQjQ5dXNKbEd6ZHV6TzVLcU43eTkvZkhvNDgrQ3NBK1VWRGFqei8raUFzWExnQUErdlhyaDhhTkd6dThqKysvLzE0OTMxcTFhbFhsZDhybzZHajg1UzkvVVYvYnRtQ3djc2M1N01sckVCR1IxcGhFSUNJaUlwYzVkT2dRQU9DT08rNm9zRC9haXZUczJSTUFrSjZlanVQSGo5dk5hOVNvRWJwMzd3NEFPSHo0TUtTVUxvaVdpSWpxTXR1bmpmdjE2MWZwc21GaFlXbzVQVDNkcWNGZEFTQXVMazR0RHhnd29NcFdkajE2OUhCcSswUjF5YkJodzlTdWlUWnUzRmhtMEdPZzdJREt6dGkzYjU5YWZ1eXh4Nm84M3dEWUpSR01SbU9aK2U0NGh6MTVEU0lpMGhySFJDQWlJazBVRnhmanhJa1R1SHo1TXZMejg2RW9pa1ByOWUzYjE4MlJVVTFjdlhvVkFKenE4OVlxTURCUUxaODlleGIzM251djNmeUlpQWpzMnJVTFJVVkZ5TTNOZGVxSk5pSWkwdGFtVFp2UXNtVkxsMjdUTnVFOFpzd1loOWVUVWlJbkp3ZE5teloxZUozRGh3K3I1Y2pJeUNxWGQyYmJSSFZOYUdnb3VuYnRpZ01IRHVEYXRXdllzV01IQmc0Y3FNNC9jZUlFNHVQakFaU2NMNVU5b1YrZUV5ZE9xT1dvcUNpSDFtblhycDFhdm56NU1nb0tDdXk2UDNMSE9lekpheEFSa2RhWVJDQWlJbzg2ZS9Zc1B2MzBVK3pldlJzM2J0eHdlbjBtRVdvM2E4WCtwVXVYa0oyZGJaY1lxTXE1YytmVWNsNWVYcG41MXY1M0FUQ0pRRVJFdUhMbFNyWFhMU3dzZEdyNWE5ZXVxZVU3N3Jpanl1V3JrMHducWt1R0RSdW1kc3NUR3h0cmwwU29TU3NFQU1qS3lsTEx6WnMzZDJpZDBoWHlPVGs1ZGtrRWQ1ekRucndHRVJGcGpVa0VJaUx5bVBqNGVMejg4c3Y4MGx5UHRXblRCa0JKSDducjFxM0RNODg4NC9DNm16WnRVc3ZObWpVck03K2dvRUF0Ky9yNlZqOUlJaUtxRjJ4Yk1RNGNPRkFkTzhjUnppd0wyTitER2pSbzROUzZSUFhSbi8vOFo5eDU1NTA0Zi80OGtwT1RjZlRvVWJSdDJ4YTV1Ym5Zc21VTGdKS0svVDU5K2ppOWJkdHoyNUd1ak1wVE9nbmdqblBZazljZ0lpS3RNWWxBUkVRZWtaZVhoMm5UcHRrbEVIUTZIVUpEUTNINzdiZXpVcmllZVBEQkIvSCsrKzlEVVJSODl0bG5pSWlJY0toUDJVMmJObUhyMXEwQUFHOXZiM1R1M0xuTU1pZFBuZ1FBZUhsNU9kWENnWWlJNnFkR2pSb2hPenNiQVBEVVUwOGhJaUxDYmZzS0NBaEFUazRPQUtqN3JJeDFzRldpK2txbjAySElrQ0ZZdkhneEFHRGR1bldZUG4wNnRtN2RxbGJZRHhvMENENCtQazV2Mi9iY3ZuTGxDa0pEUTZ0Y3g5cWxKbENTUUdqU3BJbmRmSGVjdzU2OEJoRVJhWTFKQkNJaThvZ2RPM2FvVFg1MU9oMmVmLzU1REJzMnJNd1hmS3JiV3JSb2djR0RCMlB0MnJVd204MllOR2tTQmcwYWhPSERoNWNaNHdBb1NRd3NXN2JNcmhWQzM3NTk3Ym91c3JJT2t0ZXFWU3Q0ZS9NckRCSFJyZTZ1dSs1Q2Ftb3FBT0NQUC81d2F3VmVVRkNRV2dGNS9QaHhkT3pZc2RMbGJmdDBKNnF2SG4vOGNmem5QLytCMld6R3RtM2JNSG55WkxVVmdqWEpVQjJ0VzdkR1ltSWlBQ0E1T1JsNnZiN0tkWTRlUGFxV3c4TEN5clEyY01jNTdNbHJFQkdSMXFyWExveUlpTWhKaHc0ZFVzdVRKMC9HdUhIam1FQ29weVpObW9RT0hUb0FLR25tdlg3OWVvd1lNUUs5ZS9mR3M4OCtpNWRlZWduanhvM0RnQUVEOE9TVFQ5b2xFSUtEZ3pGcDBxUXkyMHhNVEVSbVppWUFvRXVYTHA1NUkwUkVWS3ZadGxyYnZYdTNXL2RsVytHNGZmdjJLcGUzVnFRUzFXZE5temJGSTQ4OEFxQmtESUoxNjlhcGxmLzMzMzgvV3JSb1VhM3RkdTNhVlMxdjJyVEpydHVnaXRpZWwrVzFnblhIT2V6SmF4QVJrZGFZUkNBaUlvK3dQdm5qNit1TEo1NTRRdU5veUowQ0FnTHc4Y2NmNCtHSEg3YWJmdjM2ZFNRbEpXSC8vdjJJajQvSGhRc1g3T2FIaDRmanM4OCtLM2NBdmVYTGw2dGwyNEg3aUlqbzF0VzNiMSsxL09PUFB5SXVMcTdLZFU2ZE9sV3RmZlh1M1ZzdEh6aHdBTC8rK211Rnk2YWtwR0REaGczVjJnOVJYV003Y1BKSEgzMVU3blJuUGZiWVkvRHk4Z0pROG9TLzdmZkE4aVFsSldIYnRtMEFTbHBBUFBua2syV1djY2M1N01sckVCR1IxcGhFSUNJaWo3QjJUM1A3N2JkWHEyOVVxbHNDQXdNeGYvNThMRnEwQ0wxNjlhcDBBTHVRa0JDODhzb3JXTEZpQlZxMWFsWHVNbi8vKzkreFpzMGF4TWJHSWpJeTBsMWhFeEZSSGRLNWMyZDA2OVlOUUVuTHQzLzg0eC80L3Z2dnkzMXFPU01qQTNQbnpzWEVpUk9ydGErZVBYdWlkZXZXNnV0cDA2Wmh6NTQ5WlpiYnYzOC9KazZjeUxHZTZKYlJxVk1udEcvZkhnQnc0OFlOQUNWZFQzYnYzcjNhMnd3SkNjSGYvdlkzOWZXaVJZdXdlUEZpdTdIVnJINysrV2RNbWpSSlBlOUhqaHhaN2hnSzdqaUhQWGtOSWlMU0dqc1VKaUlpajRpTWpNU0dEUnR3N2RvMUtJb0NuWTU1N0Z0Qmp4NDkwS05IRDVqTlpodzllaFRuejU5SGJtNHVkRG9kYnJ2dE50eDc3NzBJQ1FtcGNqdHQyclR4UUxSRVJGVFh2UDMyMnhnOWVqVFMyZjFWQUFBZ0FFbEVRVlN5c3JLUW41K1B0OTU2QzRzV0xVSlVWQlFDQXdPUmw1ZUh0TFEwdFgvejZuYXZvdFBwTUhQbVREei8vUE13bTgzSXo4L0g1TW1UMGFaTkczVG8wQUZDQ0J3NWNnVEhqeDhIQU15Yk53OVRwMDUxMmZza3FzMkdEeCtPbVRObnFxK0hEQmtDSVVTTnRqbHg0a1FjUDM0Y0J3NGNBQUI4K2VXWFdMTm1EUXdHQSs2NDR3N2s1K2NqSlNVRlo4NmNVZGU1Nzc3N0txeWtkOWM1N0tsckVCR1IxcGhFSUNJaWozamtrVWZ3NFljZklqczdHL3YzNzBmUG5qMjFEb2s4eU1mSEI1R1JrV3hGUUVSRUxoVWNISXlsUzVkaXlwUXBhaVhkcFV1WHNIUG56akxMZW5sNVljQ0FBZFhlVjZkT25mRCsrKzlqK3ZUcGFqZU5mL3p4Qi83NDR3OTFHVzl2YjB5ZVBCbDkrdlNwOW42STZwcStmZnZpMy8vK042NWZ2dzVmWDEvODlhOS9yZkUydmIyOThjRUhIMkRod29WWXUzWXRwSlRJeTh2RDNyMTd5eXlyMCtrd2JOZ3d2UExLSy9EMnJyaWF5eDNuc0NldlFVUkVXbUlTZ1lpSVBDSWdJQUN2di80NnBrK2Zqbm56NXVHTEw3N0E3YmZmcm5WWVJFUkVWTWVGaG9aaTFhcFYyTFp0RzdadDI0WWpSNDdnNnRXcjhQYjJSbUJnSU1MRHd4RVRFNE1CQXdiVStDbmcrKzY3RCt2WHI4ZXFWYXV3ZCs5ZVpHUmtRRXFKb0tBZ2RPM2FGVU9IRGtWNGVMaUwzaGxSM2VEajQ0TkJnd1poK2ZMbDZOZXZId0lEQTEyMjNlblRwMlBZc0dGWXYzNDk0dVBqY2Zic1dSUVdGcUpodzRabzFhb1YvdlNuUDJIdzRNRUlDd3R6YUp2dU9JYzllUTBpSXRJS2t3aEVST1F4anp6eUNJcUxpekZyMWl5TUdqVUtMNy84TWg1NTVCR09rVUJFUkZRUHhjZkhlMng5YjI5dkRCdzRFQU1IRG5UN3ZwbzJiWXEvLy8zditQdmYvKzZ5YlJMVlJzNzhEVSthTkFtVEprMnFjcm1XTFZzNmZXNkVoNGZqdGRkZWMycWR5cmpqSFBia05ZaUlTQXRNSWhBUmtVY2tKU1ZoL3Z6NUFFb0dXYjUwNlJMZWV1c3R2UHZ1dTJqWnNpVWFObXpvMEhaV3JGamh6akRKRFk0ZE80WjkrL1loTFMwTldWbFpzRmdzQ0FnSVFLdFdyYURYNjlHelowOG1rb2lJaUlpSWlJaHFLU1lSaUlqSUkzSnpjM0g0OE9FeTA4MW1NMDZlUE9uNWdNanRVbE5UOGQ1Nzd5RXhNYkhDWlZhdVhJa21UWnBnN05peEdENThPQWZjSmlJaUlpSWlJcXBsK0V1ZGlJaUlYTzZISDM3QXM4OCtXMmtDd2VyYXRXdDQ3NzMzTUduU0pCUVdGbm9nT2lJaUlpSWlJaUp5RkZzaUVCR1JSM1RzMkJGTGxpelJPZ3p5Z0lTRUJMejExbHRRRkFVQUlJU0F3V0JBVkZRVWdvT0Q0ZXZyaTd5OFBKdytmUm9IRGh4UVc2THMyN2NQTTJiTXdNS0ZDeldNbm9pSWlJaUlpSWhzTVlsQVJFUWVjZHR0dDZGYnQyNWFoMEVlTUdmT0hEV0JFQlVWaGJmZmZodWhvYUVWTHI5MzcxNzg2MS8vUWxaV0Z2YnMyWU90VzdlaVg3OStuZ3FYaUlpSWlJaUlpQ3JCN295SWlJaklaUklURTVHV2xnWUFhTmV1SFQ3NTVKTktFd2dBMEt0WEwzejIyV2Z3OWZVRkFDeGJ0c3pkWVJJUkVSRVJFUkdSZzVoRUlDSWlJcGVKaTR0VHl5Ky8vTEthR0toSzY5YXRNWFRvVUFEQThlUEhjZTdjT2JmRVIwUkVSRVJFUkVUT1lSS0JpSWlJWE9iMDZkTUFBRDgvUDNUcDBzV3BkZSsvLzM2MWZPellNWmZHUlVSRVJFUkVSRVRWd3pFUmlJaElNOGVPSGNPK2ZmdVFscGFHckt3c1dDd1dCQVFFb0ZXclZ0RHI5ZWpac3lkOGZIeTBEcE9jVUZCUUFBQm8zcnc1ZERybm5sVUlDZ3BTeTlldVhYTnBYRVJFUkVSRVJFUlVQVXdpRUJHUng2V21wdUs5OTk1RFltSmloY3VzWExrU1RabzB3ZGl4WXpGOCtIQ25LNlJKRzlha2p6V1o0QXpiZFlRUUxvdUppSWlJaUlpSWlLcVBOVEpFUk9SUlAvendBNTU5OXRsS0V3aFcxNjVkdzN2dnZZZEpreWFoc0xEUUE5RlJUYlZzMlJJQWNPWEtGWncvZjk2cGRWTlNVdFR5N2JmZjd0SzRpSWlJaUlpSWlLaDYyQktCaUlnOEppRWhBVys5OVJZVVJRRlE4clM1d1dCQVZGUVVnb09ENGV2cmk3eThQSncrZlJvSERoekF5Wk1uQVFENzl1M0RqQmt6c0hEaFFnMmpKMGRFUlVXcDVhKy8vaHF2dnZxcVErc3Bpb0p2di8wV1FNbmZSZnYyN2QwU0h4RVJFUkVSRVJFNWgwa0VJaUx5bURsejVxZ0poS2lvS0x6OTl0c0lEUTJ0Y1BtOWUvZmlYLy82RjdLeXNyQm56eDVzM2JvVi9mcjE4MVM0VkExZHUzWkYwNlpOY2ZYcVZheGF0UXFSa1pIbzA2ZFBwZXRJS2ZIZWUrK3BneW5IeE1TZ2FkT21uZ2lYbkZCY1hJdzMzM3dUWnJNWi92NytlUFBOTngwYXMrVDMzMy9IbWpWckFBQkRodzUxZXNCdGNnOStua1JFUkVSRTVDZ21FZXFZMU5SVUxGcTBxTnJyQ3lIUXVIRmpCQVlHSWp3OEhOSFIwV2pYcnAwTEl5UWlLbDlpWWlMUzB0SUFBTzNhdGNNbm4zd0NYMS9mU3RmcDFhc1hQdnZzTTR3YU5RbzNidHpBc21YTG1FU281WHg4ZkRCMjdGZ3NXTEFBaXFKZzJyUnBHRFJvRUVhTkdvVTJiZHJZTFN1bFJFSkNBajc5OUZQOC92dnY2dlJ4NDhaNU9teHl3RysvL1lidDI3Y0RBTWFQSCsvd29PZlIwZEY0NTUxM2tKR1JnY3VYTDdQU3VaYmc1MG0za3IxNzkyTFdyRm5RNlhTWU1XTUdldmJzcVhWSVJPUUJQUGVKaUZ5SFNZUTY1dHExYXpoNDhLQkx0eGtSRVlIeDQ4Zmp3UWNmZE9sMnFTd21nZWhXRmhjWHA1WmZmdm5sS2hNSVZxMWJ0OGJRb1VPeFlzVUtIRDkrSE9mT25VT0xGaTNjRlNhNXdQRGh3M0h3NEVIODlOTlBrRkppdzRZTjJMQmhBMjYvL1hhMGF0VUtmbjUreU12THc4bVRKNUdkblcyMzduUFBQWWVZbUJpTklxZktKQ1FrcU9YSEhudk00Zlc4dmIweGVQQmdMRjY4R0VsSlNiaHk1UXFhTld2bWpoREpDZnc4NlZZeWUvWnNYTHAwQ1FBd2E5WXNiTm15UmVPSWlNZ1RlTzRURWJrT2t3aUVZOGVPWWZMa3lSZ3hZZ1NtVEptaWRUajFHcE5BZENzN2ZmbzBBTURQejgvcEoxZnZ2LzkrckZpeEFrREpOWXRKaE5wTkNJRzVjK2RpMXF4WjJMeDVzenI5OHVYTHVIejVjcm5yNkhRNmpCMDdGdVBIai9kVW1PU2tjK2ZPQVFDYU5tM3E5RGxvTUJnQWxMUStPWExrQ0hyMDZPSHkrTWc1L0R6cFZtS3hXTlN5dFZ0RmNseE9UZzRhTjI2c2RSaEVUdU81WHpNODk0bklGcE1JZFV5N2R1MHdiOTQ4SERseUJNdVdMWU9VRW0zYXRFRy9mdjBRRWhJQ2IrK1NqN1NvcUFnWEwxN0VnUU1IY09EQUFRREFJNDg4Z2o1OSt1REdqUnU0ZXZVcURoOCtqTDE3OXlJdkx3OEFzSHIxYWdRRkJXSE1tREdhdlQ5eUhwTkFWRmNVRkJRQUFKbzNidzZkVHVmVXVrRkJRV3I1MnJWckxvMkwzTVBIeHdmLy9PYy8wYjkvZnl4ZnZoeHhjWEhsL25qejl2Wkd6NTQ5TVhic1dIVG8wRUdEU01sUlpyTVpBT0R2NysvMHVyWmpYRnk1Y3NWbE1WSDE4Zk9rVzhuMDZkTXhaODRjZUhsNTRmWFhYOWM2bkRyQmJEWmo0OGFOK1BISEh4RWZINi8rcGlTcVMzanVPNC9uUGhGVmhFbUVPcVpaczJhNDdiYmJzSExsU2tncDFhYzJLNnFRR3pObURKS1RrekZ0MmpUczJMRURZV0ZoZU9HRkY5VDUrZm41V0xSb2tUcEEzcWVmZm9wSEgzMFV6WnMzOThqN3VkVjRJZ2xFVkZ0Wis5dTJKaE9jWWJ1T0VNSmxNWkg3ZGUvZUhkMjdkMGQyZGphT0hqMks4K2ZQbzdDd0VINStmbWpSb2dYYXQyK1BnSUFBcmNNa0IxZ3JtNjlldlFvcHBWUG5ZazVPamxvdUxpNTJlV3prUEg2ZWRDdDU2S0dIOE5CREQya2RScDF5K2ZKbHpKMDdWK3N3aUdxRTU3N3plTzRUVVVXWVJLaGpDZ29LTUdQR0RKak5aZ3dhTkFnVEpreW9jcDNJeUVqODV6Ly93ZC8rOWpjc1hib1VFUkVSNk4yN040Q1NINUJUcDA2RmxCS3hzYkV3bTgxWXMyYU5ROXNsNTNraUNVVHV3ZkVzYXE1bHk1WUFTcDVhUFgvK1BPNjg4MDZIMTAxSlNWSEx0OTkrdTh0akkvY0xEQXprQUt4MVhLdFdyUUNVM0h1U2s1UFJ1WE5uaDlkTlRrNVd5K3cvdjNiZzUwbEVSRVJFUkk1aUVxR08yYjE3TjdLeXNpQ0VjS3JmNkpDUUVJd2NPUkpMbHk3RmtpVkwxQ1NDMVVzdnZZUXRXN1lnTHk4UEJ3OGVaQkxCVFR5UkJDTDM0SGdXTlJjVkZhV1d2Lzc2YTd6NjZxc09yYWNvQ3I3OTlsc0FKY21ZOXUzYnV5VStJcXBjbHk1ZDhNa25ud0FBbGk1ZDZuQmkxV0t4cU1sdUFHamJ0cTFiNGlQbjhQTWtJaUlpSWlKSE9kY3BOV251MEtGREFJQTc3cmdEd2NIQlRxM2JzMmRQQUVCNmVqcU9Iejl1TjY5Um8wYm8zcjA3QU9EdzRjT1FVcm9nV2lxdHBra2dBRml5WkVtWitTKzk5Qks3QTZtRHJPTlpMRml3UU90UVBLSnIxNjVxUDlxclZxM0N6cDA3cTF4SFNvbjMzbnNQeDQ0ZEF3REV4TVRZOWNWTlJKN1R1WE5uaElhR0FnRDI3ZHVIano3NnFNcnZDNHFpWU02Y09UaDE2aFFBb0ZPblRrNS9meUgzNE9kSlJFUkVSRVNPWWt1RU91YnExYXNBcXRjbmVHQmdvRm8rZS9ZczdyMzNYcnY1RVJFUjJMVnJGNHFLaXBDYm00dkdqUnZYTEZncW82WkpvS1ZMbDZwSklOdlB6NW9FMnJWcmwwdmpwZi9ob09ZMTUrUGpnN0ZqeDJMQmdnVlFGQVhUcGszRG9FR0RNR3JVS0xScDA4WnVXU2tsRWhJUzhPbW5uK0wzMzM5WHA0OGJOODdUWVJQUlRVSUl2UExLSzJvcm9xKysrZ3FwcWFrWU4yNGM5SHE5M1hjVEtTVVNFeE94Wk1rU3hNZkhxOU9mZi81NWo4ZE41ZVBuV1Rla3BhVWhOallXQnc4ZXhMbHo1d0FBUVVGQk1CZ01HRHAwS0RwMjdHaTMvSlVyVi9ERUUwK280MWFNR3pldXdnZFhGRVhCeUpFajFZZUxYbmpoQmJ2UE5DWW1SaTF2MnJRSkxWdTJ4TFZyMTdCKy9YcnMzTGtUbVptWk1Kdk5DQW9LUXJkdTNUQml4QWlFaFlXNTdiM1pLaSsyNzc3N0R0OTg4dzFPbkRpQm9xSWl1L2RlM3ZLT2JQUHc0Y1A0K3V1dmtaQ1FnRXVYTGlFNE9CamR1M2ZIYzg4OVp6Y1dtZGxzeHBZdFc3QnAweWFjT25VS2VYbDVDQW9LUW84ZVBmRE1NODg0L0wzZjFjZms0c1dMV0xWcUZYNzk5VmVjUFhzV09wME9MVnUyeFAzMzM0OHhZOGFnU1pNbWxXNm5zdW0yMXdKeVBaNzc1ZU81NzlneDRibFBSTzdBSkVJZFk2M1l2M1RwRXJLenMrMFNBMVd4M293QXFKV1h0aG8xYXFTV21VUndEMDhrZ2NnOVBEV29lWDAzZlBod0hEeDRFRC85OUJPa2xOaXdZUU0yYk5pQTIyKy9IYTFhdFlLZm54L3k4dkp3OHVSSlpHZG4yNjM3M0hQUFZmamxsanhueFlvVjJMRmpoOXYzODlWWFg3bDlIK1M4UC8vNXozam1tV2V3Yk5reUFFQmNYQnppNHVJUUdCaUlzTEF3QkFRRUlEOC9IK25wNldYTzRXSERodUgrKysvWElHcXFDRC9QMmt0UkZIejg4Y2RZdm53NUZFV3htNWVSa1lHTWpBeHMzcndabzBhTndpdXZ2S0ordDJ6V3JCbGVldWtsekprekIwREpOWHZvMEtIbGpsMnhjZU5HdFJJeFBEd2N6enp6VEtVeG1Vd21USjA2RlZsWldYYlRUNTgramRPblQyUDkrdlY0N2JYWE1IVG9VTGU4dDhvc1hMZ1FxMWF0cW5JNVozenp6VGRZdUhBaExCYUxPdTNNbVRNNGMrWU10bTNiaHM4Kyt3d1JFUkc0Y3VVS1huMzFWZlZoSWF1elo4OWl6Wm8xK09HSEg3Qmt5UkowNk5DaHduMjU0NWo4OU5OUGVQUE5OOHY4N3Z2amp6L3d4eDkvWVBQbXpmamtrMDl3enozM09ISTR5RU40N3ZQY3QrSzVUMFMxRFpNSWRZejFhVjFGVWJCdTNib3FiL2kyTm0zYXBKYkwrekpSVUZDZ2xuMTlmYXNmSkZYSVUwa2djajFQRFdwZTN3a2hNSGZ1WE15YU5RdWJOMjlXcDErK2ZCbVhMMTh1ZHgyZFRxY21iVWg3R1JrWlpYNHMwYTFsNHNTSkNBd014SklsUzFCY1hBd0F5TTdPUmxKU1VvWHJXSC84VXUzRHo3TjJldWVkZCt5K3U3ZHQyeGJ0MjdkSGNYRXhrcE9UY2VyVUtVZ3BzV0xGQ2dRRUJOaTExSHZpaVNmdzNYZmZJU1VsQmZuNStmanZmLytMS1ZPbTJHMC9QejlmN1NKVHA5UGhqVGZlUUlNR0RTcU1KejA5SFZPblRrVkJRUUdDZzRNUkhSMk5oZzBiNHN5Wk16Q1pURkFVQmNYRnhaZzdkeTRhTldxRS92Mzd1K1c5bGVmQWdRTll0V29Wdkx5ODBMMTdkd1FIQnlNakl3TmVYbDZWcmxlWm4zLytHUXNXTEVDalJvMXczMzMzd2QvZkg0Y1BIMWE3Vjh6T3pzYXJyNzZLdFd2WFl0S2tTVWhOVFVXalJvM1FzMmRQK1ByNklpVWxCU2RPbkFBQTVPVGs0UFhYWDBkc2JHeUZ4OWpWeDhSa011R2RkOTVCY1hFeDJyZHZqNGlJQ0JRVkZjRm9OT0w4K2ZNQVNwNWMvNy8vK3orc1hyMGFQajQrNnJyRGhnMERVUEkzWXZ0ZHpUcWQzSXZuUHM5OW52dEVWRnN4aVZESFBQamdnM2ovL2ZlaEtJcWFBZS9SbzBlVjYyM2F0QWxidDI0RkFIaDdlNk56NTg1bGxqbDU4aVFBd012THk2bktiWEtjcDVKQTVIcWVHdFQ4VnVEajQ0Ti8vdk9mNk4rL1A1WXZYNDY0dUxneVQ5NEFKZGVxbmoxN1l1ellzWlUrd2FPVnJLd3N4TVhGSVM4dkQzZmZmVGRpWW1JcWJKbENWTitNR1RNR0R6endBTDc4OGt2czJyV3IzSHVRVHFmRG4vNzBKNHdkTzVhdGlHbzVmcDYxeTVvMWE5VHZmYzJhTmNPNzc3NkxidDI2cWZPdExmbG16NTROUlZIdytlZWZvMi9mdnVvWUZ6cWREdE9uVDhmVFR6OE5SVkd3ZHUxYWpCdzVFaUVoSWVvMnZ2enlTMXk1Y2dVQU1HVElrSEovRzlpYU9YTW1MQllMWnN5WWdjY2ZmOXp1ZnBlZW5vNHBVNllnUFQwZEFEQi8vbnowN05tejNOOFROWDF2NWZueXl5OFJGQlNFeFlzWEl6dzhYSjF1VFlwVng0Y2Zmb2lvcUNpOC8vNzdkdDErZlB2dHQrcVQzdWZQbjhmenp6K1AxTlRVY3BkZHNXSUYvdjN2ZndNb2VZcDU3OTY5WmI0SEF1NDVKdlBtelVOZ1lDRG16cDFyZDc1YUxCWjg4TUVINnBQYnAwNmR3dmJ0MisxYXcwNmRPaFVBa0ptWmFWZVJhSjFPN3NOem4rYyt6MzBpcXMyWVJLaGpXclJvZ2NHREIyUHQyclV3bTgyWU5Ha1NCZzBhaE9IRGg1ZnAzZ1lvU1F3c1c3Yk1yZ0s2YjkrKzVUNjFialFhQVFDdFdyVlMrM2NuMS9KRUVvamN3eFBqV1J3K2ZOaWxNZGQyM2J0M1IvZnUzWkdkblkyalI0L2kvUG56S0N3c2hKK2ZIMXEwYUlIMjdkdDdmTUR3b3FJaXpKOC9INHFpb0duVHBuanBwWmZLWGU3cnI3L0doeDkraUtLaUluVmFhR2dvRml4WVlQY2pwajRhTm13WWV2WHFwWFVZVkF1RWhZWGhuLy84SjJiTW1JRmp4NDdoekprenlNdkxnN2UzTjRLQ2d0Q2hRNGR5Kzl5bDJvbWZaKzJRazVPRGp6LytHQURRb0VFRExGNjhHRzNidHJWYlJnaUJ3WU1ISXkwdERhdFhyNGJGWWtGc2JDeGVlKzAxZFpuMjdkdGp5SkFoV0xObURZcUtpckJreVJMTW1qVUxBSERod2dXc1hMa1NBQkFjSEl5SkV5ZFdHZGVWSzFjd2YvNThQUHp3dzJYbXRXN2RHaDkvL0RHR0RSdUczTnhjWkdkbjQ3dnZ2c05UVHozbGx2ZFdXbVptSnI3NDRvc3k5OSthL0o3eDgvUER3b1VMeS96TkR4a3lCTC8rK2l0Ky92bG5BRUJxYWlxYU5HbFNwaElSQVA0L2UzY2UxdFNaL1FIOG04aW1LSXVpVVJZUlVhcFFaQWlLREdCclc2bGJweFFkeFVxcnJVTzF0b3ExZGpwYVc1ZXFkUUcxclZaQXF5TVUxMUZMZjZPamxPb2dqaWdpQ2dKQkFWRVJCTXNxRUhhVDN4OU03ckFra0VCdTF2TjVIcC9ua3J1ZDVQWGV3SHZ1KzU1MzNua0h2Lzc2SzdLeXNnQzBGakR2MkpISTFtZlMyTmlJL2Z2M1k4eVlNZTFlNzlPbkR6Nzk5Rk9rcHFiaTNyMTdBSUIvLy92ZmVqR2xwcWFqYTUrdWZicjJDU0dham5xS3RkQ0tGU3VRblowTmdVQUFrVWlFbjMvK0dULy8vRFBNemMxaGIyOFBVMU5UTkRVMW9iQ3dFRStmUG0yM0w0L0h3NG9WS3pvZE16MDlIVStlUEFFQVRKZ3dRU1h2UXgrcElnbEUyS0dxb3ViNnlNek1UR1B1T3pkdTNNQ1pNMmNBUU9xOUVnQXVYcnlJc0xDd1RxOC9ldlFJSDMzMEVZNGZQdzVMUzB0VzQxUW5Cd2NIT0RnNHFEc01va0dNakl6dzRvc3Y0c1VYWDFSM0tFUUpxRDNWNjEvLytoZHFhMnNCdEhaYWRleFVhdXZOTjkvRThlUEhBYlJPNjlIUnh4OS9qTjkrK3cwVkZSV0lpNHZEZ2dVTDhNSUxMK0Q3Nzc5SFkyTWpnTlluVFB2MTY5ZHRYRDQrUGxJN0VTVjRQQjdtenAyTFE0Y09BUUFTRWhJNmRTUXE4NzIxNWUzdDNlM1QxSW9LQ0FpUStWMCtkZXBVcGlNUmFPMHdsSlZnbXp4NU10T1JtSitmMzJrOVc1L0pHMis4MGFrVFVZTEQ0ZUROTjk5RWFHZ29BRERUdEJEMW9tdGZ2dmZXRmwzN25kRzFUd2hoRTgyN29JVk1UVTN4d3c4L2RQb3lmL2JzR2U3Y3VZTnIxNjRoTlRXMVV3TEIwZEVSa1pHUkdEUm9VS2RqUmtkSE04c3paODVrSjNBQ29MVmpVakkxaXlRSk5HL2VQTHo2NnF0NC8vMzNzV3paTWl4ZXZCZ3pac3pBN05tejJ5VVE1RWtDRVhaMHJHZWhDS3Bub1QzYXpnRXViVTdYcHFhbWRna0VNek16VEpvMGlSa21YbFpXaGdNSERyQWZLQ0dFRUoxMDllcFZabm5hdEdsZGJqdGl4QWhtK2NHREI1Mm04T2pmdno4Ky9mUlRBSzNUWXZ6d3d3L0l5c3BDWEZ3Y0FHREtsQ2w0K2VXWDVZcHJ4b3daM1c3ejBrc3ZNY3QzNzk2RldDeHV0MTZaNzYydFYxNTVwZHZZRk5WMlNwR09PaWJTMjc3dmp0cE9PeUx0OTBkMWZTWmp4NDVsbGlVUHloRDFvbXUvRlYzN25kRzFUd2pSRkRRU1FVdVptWmxoeDQ0ZFNFcEt3c21USjNIOStuV1pUekhiMk5oZ3pwdzVDQXdNYkZjNHA2MlBQLzRZSDMzMEVUZ2NEak52UDJHSEpBbTBlZk5tWEx4NGtYbGRrZ1NTeGRIUkVUdDM3dXcyQ1VUWVFmVXM1TlBjM0l6NzkrL0QxdFpXSzVNamttUWNqOGZENE1HRE82My8xNy8raGQ5Ly94MEFZR3RyaThPSEQ4UFMwaEl0TFMwSUNRbEJjbkl5enAwN2gwOCsrVVRtL1pZUVRhYnQxekJwajlwVCsrVG01akxMQ3hjdWxIcy9zVmlNbXBxYVRrL1FUcDgrSGJHeHNiaDU4eWF1WHIyS2dvSUNpTVZpREJnd0FKOS8vcm5jeHg4MWFsUzMyN1R0NktxdnI0ZFFLR3ozLzA3WjcwMlIyQlExZE9oUW1lczZYa3QyZG5aeWJTdDVBcnd0dGo0VFcxdmJMdmR2Ky9TMEx2MGVxczNvMnUrTXJ2M082Tm9uaEtnVEpSRzBuTGUzTjd5OXZkSFUxTVRNS1Y1Yld3c3Vsd3R6YzNPTUhqMjZYU0VsV1NoeG9GcHNKb0htekpuRFp1aDZTMVZGelo4L2Y2N1V1RldwdWJrWml4WXRna0Fnd01DQkF4RVZGUVZyYTJ0bWZVWkdodFJwZ0JRVkZSWFY2MlBJSXZrbFg5WXY1aWRQbm1TV1Y2NWN5V3huWUdDQUJRc1dJRGs1R2JXMXRjak56WVdMaXd0cmNSTENCbDI0aHVXbEQ0WFJxVDIxc3owbEJVOTdvcUdoUWVycmE5YXN3Yng1ODlEYzNJekhqeDhEYUIwWksrM0JGRm5rbWZhazR6WjFkWFh0T3RMWWVHOEFZRzV1M3VQanltSm9hQ2h6WGNlcExidDZhS0R0M093ZG44NEcyUHRNdW51UW9hdjNSOVNEcm4zcDZOcnZqSzU5UW9pNlVCSkJSeGdaR2NIVjFSV3VycTdxRG9Vb2dKSkEya05WUmMyMXVVQjJSa1lHQkFJQmdOWmZqSC83N1Rjc1dMQ0FXVjlUVThNVXFOWlVraitDcEQweGRPZk9IYVlRbWIyOWZhZGg0RzJ2dzZLaUlrb2l0SkdUazRPa3BDVGs1ZVdodkx3Y3o1OC9oNm1wS2V6czdPRHU3ZzRmSHg4YXVhRUJ0UDBhcHNMbzdWRjdhbWQ3aWtRaVpubm16Smt3TlRXVmUxOVoydzRlUEJqbTV1WW9LeXRqWGxPa0UxRmVIWjlxN2RpeHlNWjdBM3BYUkZYZDJQcE1pUGFoYTE4NnV2WTdvMnVmRUtJdTJudlhKVVNIVUJKSU82aWlxTGsySnhGc2JHeGdhR2pJZE9TMG5RdFVXMGlHWXo5NjlBaWxwYVh0cGpTU0ZJd0RnRm16Wm5WNkdxbnRIekoxZFhYc0Jxb2xCQUlCd3NMQ2tKNmVMbk9iSTBlT3dNTENBc0hCd1FnTUROVGFwNGQxZ2JaZncxUVl2VDFxVCsxc3ovNzkrelB6WjcvenpqdHdjbkxxOVRGMzdkckZkQ0p5dVZ5SVJDSnMyN1lONDhlUGwrc3BZMEQ2azdRZHRhMEJaV2hvMkttamk0MzNwdTNvTXlFU2RPM3JGL3BNQ0NIYWlKSUloQkFpSjdicldjeWNPUlAvK01jL2xCdTBDdkY0UE96ZHV4Zng4ZkZ3Y1hIcDlLUytzN016OXV6Wm82Ym81T1BsNVlVOWUvWkFKQkpoMDZaTjJMcDFLL3IxNjRmVHAwL2p5cFVyQUlDK2Zmdml6VGZmN0xSdjIySEp4c2JHS290WlU1MC9meDRiTm16b3N2aWJSRlZWRmNMQ3dwQ1VsSVRRMEZDWW1KaW9JRUxTa2JaZnd6MHBqTzdtNW9iOC9Id1VGUlV4aGRFVm1TdGFrMUY3YW1kNzJ0cmFNaU5JOHZQemU5MnhsSnljak5qWVdBQ3RCVU5Iang2Tm1KZ1lQSDM2Rkh2MjdNSGYvdlkzdVk1VFZsYlc3ZWpZdG0zbTVPVFVLZG11N1BlbUMrZ3pJUkowN2VzWCtrd0lJZHFJa2doYXJxV2xCZmZ2MzBkWldSbnE2dXJhRFl2cnl0U3BVMW1PakJEZFJFWE51elorL0hpTUh6OWU2am9MQ3d1NTZraW8wNWd4WS9DSFAvd0JhV2xwdUhyMUtsNTc3VFVZR2hxMkcxa1FHQmdJTXpPelR2dTIvUU5xMkxCaEtvbFhVNldscFdIZHVuWE1keEtId3dHZno0ZWJteHQ0UEI2TWpZMGhGQXBSVUZDQTVPUmtaZ1JPVWxJUzFxNWRpNTA3ZDZveGV2Mm16ZGN3RlVidmpOcFQrOXB6M0xoeFRNZlNwVXVYTUczYXRCNGZxNjZ1RGw5Ly9UV0ExcnBMcTFhdHd1REJnL0YvLy9kL3FLNnV4cWxUcHpCOStuU3A5Wm82dW5MbEN0emMzTHJjNXV6WnM4enloQWtUT3ExWDVudlRGWnI4bVhUc0NCYUpSRFJha0VWMDdlc1hUZjVNNk5vbmhNaENTUVF0VlZoWWlJaUlDRnk2ZEVucTNOM2RvU1NDWnFBa2tQYWllaGE2YSszYXRYanZ2ZmNnRkFyUjNOemNMa2swZlBody9PVXZmNUc2bitRUEtFTkRRNzEvbW1qcjFxM00vY3pOelEzcjE2L3ZjaXFWSzFldVlOT21UU2d2TDBkQ1FnSXVYTGlnVVg5TUVlMUFoZEYxaTc2MjU5U3BVM0g4K0hFQXdMLy8vVytrcEtSSTdaUnI2OUdqUjFMdnNidDI3VUpKU1FrQVlPN2N1VXlOaUE4Ly9KQ3BON0Y1ODJZY09YS2syMktiSjA2Y2dMKy9QK3pzN0tTdVAzLytQSk5NNTNBNGVPdXR0MWg5YjdwQ2t6K1RqcU1DUzB0THdlUHhXRCt2dnFKclg3NzNwaXMwK1RPaGE1OFFJZ3VsRTdWUWFtb3FBZ01EY2Y3OCtSNGxFSWo2RlJZVzRzc3Z2OFJMTDcyRStmUG5JeVFrQkt0WHI4WVhYM3doMXoraU9TVDFMUHo4L0JBUUVBQi9mMzlNbmp4WnJnU0N2aEdKUkdocWFrSlRVNVBjQ1RPSmxwWVdORFUxeVJ6MW9Vd2pSNDdFZ1FNSDRPenMzTzUxYjI5dlJFUkVTSjFEOXRxMWE4eTgvMy84NHgvbG5tZFdGNlducHlNdkx3OUE2OGlPOFBEd2J2L2dtVFJwRWlJakk1bHBvQTRmUHN4Mm1FUUhLYk13T2xFL2ZXM1BjZVBHWWVMRWlRQmF2emMvL2ZSVG5EdDNUdXIzWmxGUkViWnQyNGJseTVkM1dwZWNuSXlmZi80WlFHc2k1c01QUDJUVy9mblBmMlk2RmUvZnY0Ky8vLzN2M2NaVlYxZUhwVXVYSWlzcnE5TzZzMmZQTWs4OUEwQkFRSURVRGtkbHZUZGRvc21maVlXRlJidmZaODZmUDg4c3l6TlZJVkVNWGZ2ZHZ6ZGRvc21mQ1YzN2hCQlphQ1NDbGhFS2hWaTllalVhR2hxWTE3aGNMdXp0N1dGbFpVWHpjR3VCMU5SVWhJU0V0R3REUXZUQjlldlhtVjkrOSsvZkR3OFBEN24zUFhYcUZFSkRRMkZrWklTNHVEaXAwd2twMHdzdnZJQ2Zmdm9KVDU4K1JVVkZCWGc4SGdZT0hDaHplMnRyYXh3OGVCQUE5RDZCbEpLU3dpeUhoSVRJL2IzazRPQ0FPWFBtSUNZbUJybTV1U2d1THRiN2FhR0lZcWd3dW03UjUvWmN2MzQ5M24zM1haU1hsNk91cmc3cjFxM0RuajE3NE9ibUJqTXpNd2lGUXVUbDVlSCsvZnNBT2sraFYxZFhoMDJiTmpFL0wxdTJEUDM3OTJkK2xreHY4dEZISHdGby9UejkvUHpnNE9BZ002YVpNMmZpM0xseldMaHdJVjU4OFZnQnhoc0FBQ0FBU1VSQlZFVTRPanFpc2JFUkdSa1pLQ3dzWkxZYk5Xb1VWcTVjeWRwNzAwV2ErcGx3T0J4NGUzdmp0OTkrQXdEczNic1h0Mjdkd3BBaFE1Q2Ftc3AwVkJQbG9XdWZybjFOK0V6bzJpZUV5RUpKQkMwVEh4L1BGTy9rY3JuNDRJTVBNSGZ1WEZoWVdLZzVNaUlQU2dJUjBqT1M0YjFOVFUzSXlNaUFqNCtQU3M3TDQvSGtHcjVyYjIrdjAwT3VGVkZRVUFDZ2RTaDBkOE95Ty9MMTlVVk1UQXdBSUNjblJ5LytnQ1RLUTRYUmRZcyt0eWVQeDhPQkF3ZncxNy8rbGVrOEtpMHRaVHAwMnVyVHB3OW16SmpSN3JYZHUzZWp1TGdZUUdzQmJYOS8vMDc3VFp3NEVTKzk5QklTRXhQUjNOeU1UWnMyNGVEQmc1MFNNaEpMbGl5Qm9hRWhZbU5qa1pHUmdZeU1qRTdiZUhoNFlNZU9IVjJPeHV2dGU5TkZtdnlaZlBqaGgwaEtTa0pkWFIzRVlqR3VYcjJxc25Qckk3cjJaYjgzWGFUSm53bGQrNFFRYVNpSm9HVXlNek9aNVZXclZtSGV2SGxxaklZb2lwSkF1b1BxV2FoV2JXMHRzL3pzMlRNMVJrSzZVMTlmRHdBWU5HaVF3a1hZaGd3WndpeFhWVlVwTlM3U2V3S0JBSHYyN09ueC9od09Cd01HRElDWm1Sa2NIUjN4aHovOEFXUEdqRkZhZkZRWVhUSFVucHJOM3Q0ZVI0OGVSVnhjSE9MaTRuRDM3bDFVVmxiQ3dNQ0ErY3c5UER3d1k4YU1kdS94eG8wYk9IUG1ESURXTnZyODg4OWxkZzUrK3VtbnVIYnRHcHFibTVHZW5vNVRwMDVoenB3NVVyZmxjRGo0NnF1djhOSkxMK0hVcVZPNGUvY3VhbXBxTUhEZ1FEZzdPMlA2OU9sNDdiWFhXSDF2dWt4VFB4TUhCd2NjUG53WTRlSGh1SFhyRm1wcWFtQmhZUUZQVDArVnhhQnY2TnFuYTE4VFBoTzY5Z2toMGxBU1FjdlUxTlFBYUgycWF0YXNXV3FPaGlpS2trRGFqNHFhcTE1ZFhSMHpWUkFBbUpxYXFqRWEwaDBqSXlNQS8wc21LS0x0UHJMKzhDWHFVMVZWaFJzM2JpajFtRTVPVGxpeVpBa21UNTZzbE9OUllYVDVVWHRxUGdNREE4eWNPUk16Wjg2VWV4OVBUMCtrcHFiS3RhMmRuUjJ1WDcrdVVFd3Z2L3h5cHhvVVBkR1Q5OWFXdk85UmtlM2xQYWExdGJYYzIzcDRlTWk5clNvL0UwWGVnNk9qSThMQ3dub1VFK2tadXZabG8ydS9NN3IyQ1NHcVFra0VMU09aMDlES3lvcnBxQ0hhZzVKQTJvM3FXY2d2S3lzTGUvZnViZmRhMnhFRXUzYnRrcXV1Z1ZBb3hQMzc5NW5Qbk12bHdzWEZSYm5CRXFXeXRyWUcwRHFkU0VsSkNZWU9IU3Izdm0yTDlsbFpXU2s5TnFKNWNuSnltS1Q2WC8vNjExNGZUMUlZZmZQbXpSQUlCTXpyM3Q3ZStQTExMNmt3T3N1b1BRa2hoQkJDQ05GTmVwZEVPSEhpQkJJU0VsZy9UM2g0T0N2SGRYVjFSV3hzTEtxcXFpQVNpUlNlS29Lb0Z5V0J0QmZWczFDTWc0TUQwdExTME5UVUpIWDkzYnQzZTNSY2YzLy9YblV1YS90M2dEWndjM05qbG84ZE85WmxrYjIyUkNJUlRwMDZCYUIxRk1MWXNXTlppWS8wM0pneFk3QjkrM2JjdlhzWGh3OGZobGdzeHNpUkl6RnQyalRZMk5nd3hXeWJtNXZ4KysrL0l6azVHY25KeVFBQVB6OC9USmt5QlkyTmphaXNyRVIyZGphdVhMa0NvVkFJQURoKy9EaUdEQm1DaFFzWDlqcE9Lb3d1SDJwUFFnZ2hoQkJDaUx6MExvbnc4T0ZEcFEvZFZpVS9Qejk4OTkxM3FLNnV4clZyMTFSV1hKUW9CeVdCNUZkV1ZvWkxseTRoTXpNVHYvLytPMnBxYWlBU2lmRHR0OS9LVmVoVzJhaWVoV0w2OWVzSEx5OHZKQ1ltS3VWNGZmdjJ4ZXpaczdGczJiSmVIVWZidndPMGdhZW5KeXd0TFZGWldZbWpSNC9DMWRVVlU2Wk02WElmc1ZpTXNMQXc1T1RrQUdnZEFtNXBhYW1LY0lrQ0JnNGNDSE56Y3h3NWNnUmlzUmpCd2NGWXNtU0p6Tyt5aFFzWElpTWpBNnRYcjBaOGZEeEdqQmlCRHovOGtGbGZWMWVIUFh2MjRPVEprd0NBaUlnSXZQSEdHeGcwYUpCUzRxWEM2RjJqOWxTdUxWdTJxUHljcXZURER6L1FxQTdDbWtlUEhxazdoRzdwK2pVdUMxMzdSTlZ1M3J5cDdoQUlJVExvWFJKQjI1bWFtdUtMTDc3QW1qVnJzSDM3ZGh3NmRJaW1mTkFpbEFUcVhsMWRIYjc5OWx2ODhzc3ZhR2xwNmJTKzQ1UHR4NDRkUTBGQkFVeE1UTEI4K1hMV0VqTlV6MEp4bjN6eUNmejkvWm1mNzk2OWl3TUhEZ0FBbGk1ZGlsR2pSblY3REFNREExaFlXR0QwNk5FMDJrTkxHQmtaSVRnNEdLR2hvUkNKUkZpOWVqWDgvZjBSRkJTRWtTTkh0dHRXTEJZakxTME5FUkVSN2Y1Z1dMeDRzYXJESm5Lb3I2L0gyclZyMGRUVUJIOS9meXhkdXJUYmZWeGRYYkYvLzM2OC9mYmJPSERnQUp5Y25QRHFxNjhDYUUwMi91MXZmNE5ZTE1ZLy92RVBORFUxNGVUSmszSWRsL1FldGFkeWlNWGlXZzZIMDE5UzBGUlhYYmh3UWQwaEVOMG5Gb3ZGZGQxdnBscjZjbzNMUXRjK1VSZXhXRnlyN2hnSUllM3BYUkxocmJmZWdvZUhSN2ZiWldkbkl5b3FDbUt4R0U1T1RwZzZkU3BzYlcyWm9kMU5UVTBvS1NuQnRXdlhtS2RhWDMvOWRiejIybXVzeGcrMGRrUzN0TFJneTVZdENBb0tRa2hJQ1B6OC9HaDZIQzFBU2FDdVBYdjJETUhCd2NqUHo1ZDdIeWNuSjZiZzAvRGh3eEVRRU1CS2JGVFBRbkVkbndadGU0OXlkM2VYNjE2c2JMcndIYUFOQWdNRGNlUEdEVnkrZkJsaXNSaXhzYkdJalkyRmxaVVY3T3pzWUdKaUFxRlFpSWNQSDZLNnVycmR2b3NXTFZMTC93M1N2VXVYTHFHOHZCd2NEZ2RMbGl5UmV6OGJHeHZNbno4ZkJ3NGN3TDU5KzVoT1o0bGx5NWJoWC8vNkY0UkNJVzdjdUtIem5jNmFndHBUT1RnY3ptUUE0OVVkQjBzaTJpeXZCVkN1cmtDSVhuaVVscGIyVU4xQmRLVGoxN2dzZE8wVHRSS0x4ZFczYjk4K3JlNDRDQ0h0NlYwUzRZVVhYc0FMTDd6UTVUWkpTVW5NME82UFB2b0lpeFl0QW9mRGticnRnZ1VMa0o2ZWpqVnIxdURYWDMrRnJhMHRQdjc0WXpaQ0J3RGN1WE1ITzNic0FOQTZ2MzVwYVNuV3JWdUh6WnMzdzlyYUduMzc5cFhyT0RFeE1hekZTTHBHU1NEWnZ2NzZheWFCMEs5ZlAweWZQaDN1N3U0b0tDakEvdjM3cGU3ajRlRUJEdzhQcEthbTR2VHAwNndsRWFpZWhXN1E5dThBYmNIaGNMQnQyelpzMmJJRlo4K2VaVjR2S3l0RFdWbVoxSDI0WEM0em5RclJUSklSV1lNSEQxWjRXamtmSHg4Y09IQUFEeDQ4UUc1dUxrYVBIczJzNjkrL1A3eTh2SER4NGtWa1oyZERMQmJMdk9hSThsQjdLc2V0VzdkU0FhU3FPdzQyOFBsOHBpTlJJQkFjYldob2VLakdjQWhSQzEyK3htWFJoV3VmeitlTC83djQvcTFidHc2ck14WkNDTkVWZXBkRTZFNWRYUjIrK3Vvck5EYzNZOWFzV2ZqTFgvN1M3VDV1Ym03WXYzOC81cytmajBPSERtSDA2TkY0L2ZYWFdZbXZ0cllXMmRuWm5WNXZhbXJDdzRjUFdUa25VUjVLQXNtV201dkxGTHkxdDdmSHZuMzdNSFRvVUFEb3RoRHU2NisvanRUVVZHUm5aNk95c3BLVnVkU3Bua1h2T1RzN1k4K2VQUURRcnNOSmsyajZkNEEyTVRJeXdzYU5HekY5K25SRVIwY2pKU1VGSXBHbzAzWUdCZ2J3OGZGQmNIQXduSjJkMVJBcGtWZGxaU1VBOUtoRDJNek1qRmt1TEN6c2RBOXdjbkxDeFlzWDBkemNqTnJhV2d3WU1LRFRNYWd3dW5KUmV4SkNDQ0dFRUVMa1JVbUVEaTVldklpcXFpb0FRSEJ3c056NzJkcmFJaWdvQ1B2MzcwZEVSQVIxSUJHcEtBa2syK1hMbDVubFRaczJNUWtFZWJpNnVqTEx1Ym01OFBUMFZHcHNBTld6VUFZTEN3dDRlM3VyTzR3dTBYZUE4bmw1ZWNITHl3dlYxZFc0ZCs4ZVNrcEswTkRRQUJNVEV3d2JOZ3hqeDQ2RnFhbXB1c01rY3BCMEJKZVdscUs2dXJwZFIzSjNpb3VMbVdXaFVOaHB2V1MwRndDWm5jNVVHRjI1cUQxSmQyN2R1cVc3UTBnSUlUTFJ0VThJSVVRYVNpSjBrSldWQlFBWU1tUklqNFoyNzkrL0g0OGVQVUpPVGc2Y25KeVVIcCtMaXd2MjdkdW45T01Tb202UEhqMENBUEI0UExpNHVDaTA3OENCQTVubGlvb0twY1lsUWZVczJGRmRYWTNjM0Z4VVYxZDNLcHJkbGFsVHA3SVNqNlovQjJnek16TXpUSmd3UWQxaGtGNlFGTVlXaVVRNGMrWU0zbnZ2UGJuMy9lYy8vOGtzdDcxblM5VFgxelBMVkVSZE5hZzlDU0dFRUVJSUlmS2lKRUlIa2lkUWV6SzB1KzFUVmtWRlJheDBJSm1ibTJQaXhJbEtQeTVSRFVvQ3lkYlEwQUFBUFpxS3FMR3hzZE54MkVEMUxKUW5LeXNMUC96d0EyN2N1QUd4V056OURoMndsVVRROU84QVF0UnA4dVRKMkxWckYwUWlFU0lqSStIazVDVFg2S0ovL3ZPZnVIRGhBb0RXNmF2R2pSdlhhUnZKYUx3K2ZmcklmQ0tlQ3FNckY3VW5JWVFRUWdnaFJGNlVST2hBOG9kT1Q0WjJQM255aEZtdXJhMVZlbXhFKzFFU1NEYkp0VlpTVXFKd3pZSGMzRnhtV2Q2NkVvcWllaGJLYy9YcVZYejY2YWRvYVdsUmR5aWQwSGNBSWJJTkd6WU1BUUVCT0gzNk5KcWFtckJpeFFyNCsvc2pNREJRYXAyVGh3OGY0dkRodysyZVdwODZkV3E3cVc0a2J0MjZCUUN3czdOak9vYzdvc0xveWtYdFNRZ2hoQkJDQ0pFWEpSRTZhRHUwKy9UcDAzai8vZmZsM3ZmczJiUE04cUJCZzVRZUd5RzZ6Tm5abVNsY25KQ1FnRmRmZlZYdWZkdGVleU5HakdBaE9xcG5vU3dORFExWXYzNTl1d1NDdmIwOWJHeHNjUDM2ZFloRUlqZzdPMlBJa0NHb3I2OUhmbjQrU2t0TEFRQ09qbzZ3czdOak5UNzZEbEMrNXVabTVPZm5vNktpQXZYMTlWS0xLMHN6WmNvVWxpTWpQYkZpeFFwa1oyZERJQkJBSkJMaDU1OS94czgvL3d4emMzUFkyOXZEMU5RVVRVMU5LQ3dzeE5PblQ5dnR5K1B4c0dMRmlrN0hURTlQWjVKd3ZabnlpZ3FqSzQ3YWt4QkNDQ0dFRUNJUFNpSjA4TW9ycjJEbnpwMFFpVVRZdjM4L25KeWM1Q3FnZXZiczJYWkR1OXNXZWxWVWMzTXo3dCsvRDF0Ylc2bFBkeEdpaTE1NzdUWHMzTGtUalkyTjJMcDFLMGFPSENsWFF1Q1hYMzVCUWtJQ2dOYU9XMmxQVHhMTmtaQ1FnTXJLU2dDdFNZRXRXN1l3YmZhblAvMEpUNTQ4d1l3Wk0vRDIyMjh6KzF5NWNnWGZmUE1OSGo5K2pJVUxGMkxtekptc3hhY0ozd0c2SWo4L0g1R1JrVWhNVEZTbzNvVkVhbW9xQzFHUjNqSTFOY1VQUC95QXpaczM0K0xGaTh6cno1NDl3NTA3ZDJUdTUram9pSjA3ZDBwTnNFVkhSelBMdmJtK3FUQzY0cWc5Q1NHRUVFSUlJZktnSkVJSFBCNFBjK2ZPeGZIang5SFUxSVJQUHZrRWI3MzFGdWJObXdkSFI4ZE8yejk2OUFqUjBkSDQ1WmRmbU5kZWYvMzFkbk5qSzZLNXVSbUxGaTJDUUNEQXdJRURFUlVWQld0cmEyWjlSa1lHd3NMQ2VuVHN0cUtpb25wOURDSWRKWUY2eHNMQ0Fnc1hMc1QrL2Z0UlVWR0JoUXNYNHNNUFA0Uy92Ny9VN1l1S2loQWRIWTFUcDA0eHI4MmZQMStoYVpBVVFmVXNsQ01qSXdOQWE4MkIwTkJRMk52Yk0rdnM3T3p3NU1rVEZCWVd0dHRuMHFSSk9IandJTjU5OTExczJMQUI1dWJtOFBYMVpTVStkWDhINklxclY2OWkxYXBWYUc1dVZuY29oQVZtWm1iWXNXTUhrcEtTY1BMa1NWeS9mbDFtVzl2WTJHRE9uRGtJREF5VVdUL200NDgveGtjZmZRUU9oOE9NQnVvSktvemVNOVNlaEJCQ0NDR0VrTzVRRWtHS1pjdVdJVHM3RytucDZSQ0pSRGh6NWd6T25Ea0RTMHRMREI4K0hLYW1wbWhvYUVCUlVaSFVvZDJmZlBKSmo4K2RrWkVCZ1VBQUFLaW9xTUJ2di8yR0JRc1dNT3RyYW1xUW1ablo0K01UZGxFU3FIYysrT0FEQ0FRQy9PYy8vMEZ0YlMzQ3dzS3daODhlREJreWhObG03ZHExcUtxcVFsRlJVYnQ5eDQwYmg2Q2dJTlppbzNvV3lsRlJVUUVBR0Q1OGVMc0VBdENhUkVoT1RzYmp4NDg3N1dkdGJZMzMzMzhmdTNmdnhvNGRPK0RqNDlPajRzZnlVT2QzZ0M2b3JxN0dsMTkrMmE0VGtzdmxZdmp3NFJnMGFCQVZJdGNoM3Q3ZThQYjJSbE5URSs3ZHU0ZVNraExVMXRhQ3krWEMzTndjbzBlUGhvMk5UYmZINlUxSGMxdFVHTDEzcUQwSklZUVFRZ2doc2xBU1FZcStmZnRpejU0OTJMSmxDK0xpNHBqWEt5c3JtV2s0cEhGMGRFUllXRml2NXNLMnNiR0JvYUVoMC9uU3NaT05hRFpLQXZVT2w4dEZXRmdZdG0zYmh0allXQUJBWTJOanUwNWx5Wk9KYlUyY09CSGJ0MitIb2FHaHltSWxQU1BwRERJMU5lMjB6dGJXRmdBNkpZZ2tmSHg4c0h2M2JoUVZGVUVnRU1ERnhZV1ZHTlg1SGFBTDR1UGpVVjFkRGFEMW1sNnlaQW5tekprRGMzTnpOVWRHMkdKa1pBUlhWMWUxVCtORmhkR1ZnOXFURUVJSUlZUVEwaEVsRVdRd05UWEZOOTk4QTM5L2Z4dzdkZ3pYcmwxclZ3aTByZUhEaDJQMjdObVlPM2R1cjUrdzVQRjQyTHQzTCtMajQrSGk0b0tYWDM2NTNYcG5aMmZzMmJPblYrY2c3S0VrVU84WkdocmlxNisrd293Wk0vRDN2LzhkeWNuSlVndXhjamdjdUxpNDRPMjMzOGJVcVZOWmV5cWRLSmVrSTdtOHZMelRPa25SNU1lUEg2T3BxYW5UL2JUdGs2VVBIanhnTFlrQXFPODdRQmRJRXFrQThObG5ueUV3TUZDTjBSQjlRb1hSZFF1MUp5R0VFRUlJSVpxRGtnamRtRGh4SWlaT25JaW1waVprWjJmajk5OS9SMDFORFF3TkRXRnViZzRuSnljTUhUcFVxZWNjUDM0OHhvOGZMM1dkaFlVRnZMMjlsWG8rYlJJVEU0UDQrSGpXejlQVDZZSW9DYVE4SGg0ZThQRHdRRTFORGJLenMxRlNVb0xHeGtZWUd4dGp5SkFoZU9HRkYyQnBhYW5VYzFJOUMvYU5HalVLQVBEMDZWT1VscFppOE9EQnpEcEpnZVhuejU4akpTV2xVMEhqdkx3ODFRWDZYK3I0RHRCMlFxRVFBR0JzYkl5QWdBQTFSMFAwQ1JWRzF5M1Vub1FRUWdnaGhHZ09TaUxJeWNqSUNHNXVidW9PUSs4VkZSVnAvSFJBbEFSU3JnRURCc0RUMDVQMTgxQTlDOVZvMjVaeGNYRjQ1NTEzbUo5dGJHekE0L0h3OU9sVFJFUkVnTS9ubzIvZnZnQ0Fob1lHaEllSE05dXF1dU9ldmdQa0ozbnExOHJLaWtabTZJR2NuQndrSlNVaEx5OFA1ZVhsZVA3OE9VeE5UV0ZuWndkM2QzZjQrUGlvN1A4QkZVYnZQV3BQUWdnaGhCQkNpRFNVUkNDRWFBU1JTTVJNRjJOZ1lBQXVseXYzdmkwdExSQ0pST0J3T0QydWkwRDFMRlREenM0TzQ4YU53NTA3ZHhBVEU0TlpzMmFoWDc5K3pQbzMzbmdEQnc4ZWhFQWd3T3pacytIcjZ3c0RBd01rSmlhaXVMZ1lRR3RpaVo0czFWeGp4NDRGMEZvVVZTUVNLWFF0RSswaEVBZ1FGaGFHOVBSMG1kc2NPWElFRmhZV0NBNE9SbUJnb0VyK0wxQmg5SjZoOWlTRUVFSUlJWVIwaFpJSVdpWXFLZ3JmZi84OUFHRHg0c1ZZc21TSm1pTlNyYmx6NTJMU3BFbnFEb093NFByMTYxaStmRGtBWVAvKy9mRHc4SkI3MzFPblRpRTBOQlJHUmthSWk0dFRxUGlpQk5XelVKMmxTNWRpeTVZdEFJQVRKMDYwbStmNjNYZmZ4Zm56NS9Ia3lSTThmZm9VcDArZjdyUi9jSEF3akkyTldZbE4zKyt4eXVEbjU0ZmR1M2VqcXFvS1Y2OWVwWHUyRGpwLy9qdzJiTmdnczA1SVcxVlZWUWdMQzBOU1VoSkNRME5oWW1MQ2FteFVHRjF4MUo2RUVFSUlJWVNRN2xBU29Sc3RMUzI0Zi84K3lzcktVRmRYSjdYQXF6UlRwMDVsSlo2eXNqSm1XZGFVT2JyTXdjRUJEZzRPNmc2ang2aURraDBUSmt3QUFEUTFOU0VqSTBPdU9aTTdvbm9XcXVQcDZkbHV1b20yQmd3WWdIMzc5dUh6eno5SFRrNU91M1ZjTGhjTEZpeEFVRkFRYTdIcCt6MVdHWXlOamZIMTExOWp4WW9WMkxadEc1eWNuTURqOGRRZEZsR1N0TFEwckZ1M2p2bDlpTVBoZ00vbnc4M05EVHdlRDhiR3hoQUtoU2dvS0VCeWNqSWVQbndJQUVoS1NzTGF0V3V4YytkTzFtT2t3dWp5by9Za2hCQkNDQ0dFeUlPU0NESVVGaFlpSWlJQ2x5NWRRbU5qbzhMN3M1VkVVSFloV2FKYTFFSEpqdHJhV21iNTJiTm5QVDRPMWJQUURIWjJkamh5NUFodTNyeUp6TXhNMU5YVllmRGd3ZkQxOVlXTmpRMnI1Nlo3ckhMNCtQaGcrL2J0MkxoeEk0S0NnckJzMlRKTW5UcVZxWEZCdE5mV3JWdVpEbWMzTnplc1g3Kyt5NUZiVjY1Y3dhWk5tMUJlWG82RWhBUmN1SEFCMDZaTlUwbXNWQmk5ZTlTZWhCQkNDQ0dFRUhsUUVrR0sxTlJVaElTRW9LR2hRZDJoZFBMS0s2OGdQRHdjSXBFSVNVbEpDazM1UXRTUE9paVZyNjZ1RGdjUEhtUitOalUxVldNMFJGbTRYQzQ4UFQxVlVsUzdMYnJIZGk4Nk9ocS8vdnFyWE52Mjdkc1haV1ZsMkxScEU3WnUzUW9iRzV0Mk5UQzZFaE1UMDVzd0NRdlMwOU9SbDVjSEFCZ3paZ3pDdzhPN25WcHMwcVJKaUl5TVJGQlFFQm9iRzNINDhHR1ZkVHBMVUdGMDZhZzlDU0dFRUVJSUlmS2lKRUlIUXFFUXExZXZicGRBNEhLNXNMZTNoNVdWRld2emNNdkx3Y0VCeTVjdngzZmZmWWNqUjQ1Zy9QangrT01mLzZqV21EUlpkWFUxY25OelVWMWRqYWFtSnJuM1kyc2tDWFZRdHNyS3lzTGV2WHZidmRaMkJNR3VYYnZrcW1zZ0ZBcHgvLzU5NW5ybGNybHdjWEZSYnJCRXFkUmRRTHM3ZEkvdFhuRnhNYkt6c3hYZXI2V2xCWThlUFdJaElxSXFLU2twekhKSVNJamN2eE01T0RoZ3pwdzVpSW1KUVc1dUxvcUxpekZzMkRDMndpUnlvdllraEJCQ0NDR0V5SXVTQ0IzRXg4ZWpvcUlDUUd1SDVBY2ZmSUM1YytmQ3dzSkN6Wkg5ejRJRkN6Qml4QWg4Ly8zM0NBa0pRVUJBQUdiUG5nMG5KeWR3T0J4MWg2Y1Jzckt5OE1NUFArREdqUnNRaThVSzc4OVdFb0U2S0ZzNU9EZ2dMUzFOWm1Mbjd0MjdQVHF1djc4L3JLeXNlaE9hVEZUUFFqblVYVUJiSG5TUEpVUzZnb0lDQUlDSmlRbFRpMFpldnI2K3pPaVNuSndjNm5UV0FOU2VoQkJDQ0NHRUVIbFJFcUdEek14TVpublZxbFdZTjIrZUdxUHA3TTZkTzlpeFl3ZUExai82K3ZUcGc5T25UK1AwNmRQbzE2OGZlRHdlVEV4TXVqMk9MazhUY2ZYcVZYejY2YWN5aSs2cEczVlFBdjM2OVlPWGx4Y1NFeE9WY3J5K2ZmdGk5dXpaV0xac21WS09KdzNWczFBL1pSVFE3ZzdkWTdzM2I5NDhUSjQ4V2QxaEVEV29yNjhIQUF3YU5FaWhVVVFBTUdUSUVHYTVxcXBLcVhGMUpTY25CMGxKU2NqTHkwTjVlVG1lUDM4T1UxTlQyTm5ad2QzZEhUNCtQbnBiZ0pmYWt4QWlEWi9QdndqZ1ZYWEhRWWlTL0ozUDUvOWQzVUVRdmZhc3ViblpLeU1qbzJkUFNoS2lRU2lKMEVGTlRRMEF3TmpZR0xObXpWSnpOSjNWMXRiS25FYWlycTRPRHg0OFVIRkVtcVdob1FIcjE2OXZsMEN3dDdlSGpZME5ybCsvRHBGSUJHZG5ad3daTWdUMTlmWEl6ODlIYVdrcEFNRFIwUkYyZG5hc3hrY2RsUC96eVNlZndOL2ZuL241N3QyN09IRGdBQUJnNmRLbEdEVnFWTGZITURBd2dJV0ZCVWFQSHMzNlZHTlV6MEw5bEZWQXU3dHowRDIyYS9iMjlsMFdYaVc2UzlJNUsrbDhWa1RiZlZTUk1CY0lCQWdMQzBONmVyck1iWTRjT1FJTEN3c0VCd2NqTURCUTRZNTBiVWZ0U1FpUmdSSUloQkNpUE9ZR0JnWXpBVkFTZ1dnOVNpSjAwTDkvZndDQWxaVVZQY21raFJJU0VsQlpXUW1nTlNtd1pjc1dqQjQ5R2dEd3B6LzlDVStlUE1HTUdUUHc5dHR2TS90Y3VYSUYzM3p6RFI0L2ZveUZDeGRpNXN5WnJNVkhIWlQvMDdFanN1MzE1dTd1cm5IMUlxaWVoWHBSQVcxQzFNL2EyaG9BVUZGUmdaS1NFZ3dkT2xUdWZiT3lzcGhsdHFhZGt6aC8vancyYk5nZzE0akVxcW9xaElXRklTa3BDYUdob1hJbDhuVUZ0U2NocEN1M2J0M1NqeUhTaEJEQ0VqNmZmd0xBWEE2SDgxamRzUkNpREpSRTZNRFYxUld4c2JHb3FxcUNTQ1RTdUtlWVhGeGNzRy9mUG5XSG9iRXlNaklBdEQ0VkZ4b2EycTZUMnM3T0RrK2VQRUZoWVdHN2ZTWk5tb1NEQncvaTNYZmZ4WVlORzJCdWJnNWZYMStWeGswMEg5V3pVSncyRnRDbWV5d2hzcm01dVRITHg0NGR3OHFWSytYYVR5UVM0ZFNwVXdCYXY1L0hqaDNMU253QWtKYVdoblhyMWtFa0VqSG40L1A1Y0hOekE0L0hnN0d4TVlSQ0lRb0tDcENjbkl5SER4OENBSktTa3JCMjdWcnMzTG1UdGRnMERiVW5JWVFRUWdnaFJGNlVST2pBejg4UDMzMzNIYXFycTNIdDJqVlc1dHp1RFhOemMweWNPRkhkWVdnc1NWSHM0Y09IZDVwdXc4N09Ec25KeVhqOHVITVMyTnJhR3UrLy96NTI3OTZOSFR0MndNZkhoNVhoK2RSQktadXpzelAyN05rREFNem9FVTFEOVN3VW80MEZ0T2tlUzRoc25wNmVzTFMwUkdWbEpZNGVQUXBYVjFkTW1US2x5MzNFWWpIQ3dzS1FrNU1EQVBEdzhHQjFlcml0VzdjeUhjNXVibTVZdjM1OWw5TnZYYmx5QlpzMmJVSjVlVGtTRWhKdzRjSUZUSnMyamJYNE5BbTFKeUdFRUVJSUlVUmVsRVRvd05UVUZGOTg4UVhXckZtRDdkdTM0OUNoUTZ3UDB5YktJK25JbFRiVmlhMnRMUUNncUtoSTZyNCtQajdZdlhzM2lvcUtJQkFJV0huU21Ub29aYk93c0lDM3Q3ZTZ3NUNKNmxrb1Roc0xhQlBscTZ5c1JIeDhQTkxUMDFGWVdJaWFtaG9ZR0JoZ3dJQUJHREZpQk1hTkc0ZFhYMzBWQXdZTVVIZW9wQnRHUmtZSURnNUdhR2dvUkNJUlZxOWVEWDkvZndRRkJXSGt5Skh0dGhXTHhVaExTME5FUkFSdTNyekp2TDU0OFdMVzRrdFBUMGRlWGg0QVlNeVlNUWdQRCsrMlhzNmtTWk1RR1JtSm9LQWdORFkyNHZEaHczclQ2VXp0U1FnaGhCQkNDSkVYSlJHazhQUHpRMHRMQzdaczJZS2dvQ0NFaElUQXo4K1BhaVJvQVhOemN3QkFlWGw1cDNXU29zbVBIejlHVTFOVHAvWnMyNEgxNE1FRDFxWkwwV2ZOemMyNGYvOCtiRzF0bWZvajJvTHFXZlNNdGhYUUpzclQwTkNBOFBCd25EaHhBczNOelZLM1NVdExRMnhzTEhiczJJR0FnQUI4OU5GSDZOZXZuNG9qSllvSURBekVqUnMzY1BueVpZakZZc1RHeGlJMk5oWldWbGF3czdPRGlZa0poRUloSGo1OGlPcnE2bmI3TGxxMGlOVjZNaWtwS2N4eVNFaUkzUGNMQndjSHpKa3pCekV4TWNqTnpVVnhjVEdHRFJ2R1ZwZ2FoZHFURUVJSUlZUVFJZzlLSW5UUTltbmovdjM3bzdTMEZPdldyY1Btelp0aGJXMk52bjM3eW5VY2ZYcmFXSk5JT2lTZlBuMkswdEpTREI0OG1Ga25tU0xuK2ZQblNFbEo2VFJWbGVScE44S081dVptTEZxMENBS0JBQU1IRGtSVVZCUlQxQkZvcldjUkZoYlc2L05FUlVYMStoaEVlYlN0Z0RaUmp0cmFXbnowMFVmdGlxOTJwYUdoQWNlT0hVTmlZaUxDdzhOaFkyUERjb1NrcHpnY0RyWnQyNFl0VzdiZzdObXp6T3RsWldVb0t5dVR1ZytYeTBWd2NEQ1dMRm5DYW13RkJRVUFXa2VMVFpnd1FhRjlmWDE5bWQvZGNuSnk5S2JUbWRxVEVFSUlJWVFRSWc5S0luUWc2Mm5qcHFZbXBsaWJwc25KeVVGU1VoTHk4dkpRWGw2TzU4K2Z3OVRVRkhaMmRuQjNkNGVQajQvZWpLTHc5UFJrbHVQaTR2RE9PKzh3UDl2WTJJREg0K0hwMDZlSWlJZ0FuODlua2tLU0oyWWxoZzRkcXJxZzlVUkdSZ1lFQWdHQTF0b1Z2LzMyR3hZc1dNQ3NyNm1wUVdabXByckM2eGJWczlCZmRJOVYzT2JObTlzbEVJWU1HWUlwVTZaZ3pKZ3hzTEN3UUV0TEM2cXFxcENibTR2RXhFUm1tcm1pb2lJc1diSUV4NDRkbyttTk5KaVJrUkUyYnR5STZkT25Jem82R2lrcEtjeTg5VzBaR0JqQXg4Y0h3Y0hCY0haMlpqMnUrdnA2QU1DZ1FZUEE1WElWMm5mSWtDSE1jbFZWbFZMajBuVFVub1FRUWdnaGhKRHVVQkpCaXdrRUFvU0ZoU0U5UFYzbU5rZU9ISUdGaFFXQ2c0TVJHQmlvOEI5aDJzYk96ZzdqeG8zRG5UdDNFQk1UZzFtelpyV2JHdU9OTjk3QXdZTUhJUkFJTUh2MmJQajYrc0xBd0FDSmlZa29MaTRHMERxdGthdXJxOHBpMXBjT1Noc2JHeGdhR2pMVG1uUlZHRkVUVVQwTDVkQ0dBdG9TZEkvdG1kemNYTVRIeHpNL3YvZmVlL2p3d3c5aGFHZ29kZnZQUHZzTUZ5NWN3UGJ0MjFGZFhZM2k0bUxzMjdjUGYvdmIzMVFWTXVraEx5OHZKMy9JbGdBQUlBQkpSRUZVZUhsNW9icTZHdmZ1M1VOSlNRa2FHaHBnWW1LQ1ljT0dZZXpZc1ZKckZMRkY4bDBwNlh4V1JOdDlKUFdWOUEyMUp5SDZpYy9uZndEZ0d5bXZsMHFXeFdMeG50dTNiMyt0MHNBSUlZUVFvbEVvaWRDQnRqeHRmUDc4ZVd6WXNBRXRMUzNkYmx0VlZZV3dzREFrSlNVaE5EUlVydUt2Mm16cDBxWFlzbVVMQU9ERWlSTjQvLzMzbVhYdnZ2c3V6cDgvanlkUG51RHAwNmM0ZmZwMHAvMkRnNE5WTXUrNnZuVlE4bmc4N04yN0YvSHg4WEJ4Y2NITEw3L2NibjNiem1XaXV6UzlnTFlFM1dONzd2TGx5OHp5bi8vOFp5eGZ2cnpiZmFaTm13WkhSMGNzWExnUWpZMk5PSHYyTEZhdVhLa1RDVlI5WUdabXB2QjBNMnlRVEpGWFVWR0JrcElTaFVZVnRoMDVZMlZscGZUWXRBbTFKeUg2cGFXbEpkSEF3RURhaGNLOEpoS0ovcW5Da0FnaFJDdDVlSGlNRVl2RkdaS2Z4V0l4OTc4UE14emw4L2xIL3Z0YTJ1M2J0OVgvaXhZaFBVQkpoQTYwNFduanRMUTByRnUzamhscXp1Rnd3T2Z6NGVibUJoNlBCMk5qWXdpRlFoUVVGQ0E1T1ptWmhpa3BLUWxyMTY3RnpwMDcxUmc5K3p3OVBmSExMNzlJWFRkZ3dBRHMyN2NQbjMvK09YSnljdHF0NDNLNVdMQmdBWUtDZ2xpUFVWODdLTWVQSDQveDQ4ZExYYWN0bmN0RTk5RTl0bmNlUDM0TW9QVnpDdzRPbG51LzBhTkg0KzIzMzhiaHc0ZFJWMWVIakl3TXFwbEJGT0xtNXNZc0h6dDJEQ3RYcnBSclA1RkloRk9uVGdGby9YODdkdXhZVnVJamlxSDJKRVExN3R5NWM4L2QzVDJMdytHNHlOZ2tQejA5L2JaS2d5S0VFQzJVbXBwNmw4L241d0VZQTdRYkRkbW56V2JTTzZzSTBRS1VSTkJDVzdkdVpUcTMzTnpjc0g3OStpNm5ocmx5NVFvMmJkcUU4dkp5SkNRazRNS0ZDNWcyYlpxcXd0VTRkbloyT0hMa0NHN2V2SW5NekV6VTFkVmg4T0RCOFBYMVZVa3hUK3FnSk9SL1dscGFjUC8rZlpTVmxhR3VyazdxUE56U1RKMDZsYldZNkI3Yk81TGs2T0RCZzlzVnQ1ZkhTeSs5aE1PSER3TUFmdi85ZDJXSFJuU2NwNmNuTEMwdFVWbFppYU5IajhMVjFSVlRwa3pwY2greFdJeXdzRERtd1FJUER3OVlXbHFxSWx6U0RXcFBRbFFxQnNCV2FTdkVZdkcvVkJ3TElZUm9MYkZZZkk3RDRZeVJ0WjdENFhTZURvTVFMVUZKQkMyVG5wNk92THc4QU1DWU1XTVFIaDdlN2RRN2t5Wk5RbVJrSklLQ2d0RFkySWpEaHcvcmRRY1gwRHJxd05QVHMxMGhabFdoRGtyZG9TLzFMTmhRV0ZpSWlJZ0lYTHAwQ1kyTmpRcnZ6MVlTZ2U2eHZTY3BhTnFUZWNndExDeVlaWnJIbkNqS3lNZ0l3Y0hCQ0EwTmhVZ2t3dXJWcStIdjc0K2dvQ0NNSERteTNiWmlzUmhwYVdtSWlJakF6WnMzbWRjWEwxNnM2ckNKRE5TZWhLak84K2ZQenhvWUdFaE5JbkE0bkNPcWpvY1FRclNWU0NRNjBxZFBuMVV5Vmd0dTNicVZyZEtBQ0ZFaVNpSm9tWlNVRkdZNUpDUkU3cm43SFJ3Y01HZk9ITVRFeENBM054ZkZ4Y1VZTm13WVcyRVNHYWlEVWpmb1d6MExaVXROVFVWSVNBZ2FHaHJVSFVvbmRJL3RQUThQRDBSSFI2TzB0QlRWMWRVd016T1RlOSsyb3cvczdPellDSTkwSVNZbXBsMVJiTFpFUlVXeGR1ekF3RURjdUhFRGx5OWZobGdzUm14c0xHSmpZMkZsWlFVN096dVltSmhBS0JUaTRjT0hxSzZ1YnJmdm9rV0xkR29LTFdwUDNXcFBRdGgwNTg2ZHpQOU93VEdxdzZySHQyN2R1cTZPbUFnaFJCdWxwNmZmNXZQNStRQkdkbHduRm90cEZBTFJhcFJFMERJRkJRVUFBQk1URTRXTDN2bjYraUltSmdaQTZ4UFUydHJCMWR6Y2pQdjM3OFBXMWhiOSsvZFhkemdLb1E1SzdhZXY5U3lVUlNnVVl2WHExZTBTQ0Z3dUYvYjI5ckN5c2xKSlVmT3UwRDIyOTd5OXZXRnJhNHZDd2tLY09YTUc3NzMzbnR6Ny92cnJyd0FBVzF0Yk9EczdzeFFoa2FXb3FBaVptWm5xRHFOWE9Cd090bTNiaGkxYnR1RHMyYlBNNjJWbFpTZ3JLNU82RDVmTFJYQndNSllzV2FLcU1GV0MybE8zMnBNUXRvbEVvaGd1bDd1aHc4dm4xUkVMSVlSb003RlkvQzhPaDdOTXlpcEtJaEN0UmttRURwS1NrckI4K2ZKZUh5YzFOVlVKMFhSV1gxOFBBQmcwYUpEQ1R6WkxwcGdBV2pzM3RWRnpjek1XTFZvRWdVQ0FnUU1ISWlvcUN0Ylcxc3o2akl3TWhJV0Y5Zm84YkQxVnA4OGRsTHJ3UkNUVnMraTkrUGg0VkZSVUFHanQ2UG5nZ3c4d2QrN2NkdFBZcUpPKzMyT1ZnY3ZsWXV2V3JmakxYLzZDeU1oSXZQamlpeklMcXJlVmxKU0UyTmhZY0RnY2ZQNzU1elNkRWVreEl5TWpiTnk0RWRPblQwZDBkRFJTVWxLazFsc3hNRENBajQ4UGdvT0RLV21sd2FnOUNWRU5rVWowejQ1SkJMRllmRlJONFJCQ2lEWTdDcUJqRWlIdjl1M2JzcWN5SUVRTFVCSkJ5MGptVjVkMGRDbWk3VDdhMmptVGtaRUJnVUFBQUtpb3FNQnZ2LzJHQlFzV01PdHJhbW8wK3FrN2ZlNmcxSVVuSXFtZVJlKzEvVCt3YXRVcXpKczNUNDNSZEtidjkxaGxjWFoyeHI1OSs3QjY5V3A4L1BISFdMQmdBZWJPblN1MTBMSlFLTVNKRXljUUdSa0pBd01EckZtekJqNCtQbXFJbXN5ZE94ZVRKazFTZHhoSzQrWGxCUzh2TDFSWFYrUGV2WHNvS1NsQlEwTURURXhNTUd6WU1Jd2RPeGFtcHFicURwTTExSjZFRUVYY3VYUG5OcC9QTHdBdy9MOHZsZHkrZlR0Um5URVJRb2cydW4zNzlqVjNkL2NISEE3SFFmSWFUV1ZFZEFFbEViU001S243aW9vS2xKU1VZT2pRb1hMdm01V1Z4U3hiV1ZrcFBUWlZzTEd4Z2FHaElacWJtd0dneXc1Y1RVUWRsTnFMNmxrb1IwMU5EUURBMk5nWXMyYk5Vbk0wbmVuN1BWWVo3dHk1Z3gwN2RnQm9iZWVXbGhZY09uUUlodzRkZ3JXMU5Td3NMSmdrYWwxZEhRb0tDcGpwd2N6TnpYSHk1RW1jUEhteXkzT1ltSmpneHg5L1pQZU42Q0VIQndjNE9EaDB2NkdXTVRNelUzajBueTZnOWlTRUtFZ3NGb3VQY0RpY05mLzkrUUlBc1RvRElvUVFMWFlHQUZOZ21aSUlSQmRRRXFFRFQwOVBYTHg0c2R2dHhHSXhhbXBxY1BmdVhadytmUm8zYjk2RWk0c0wxcTFieDJybmtadWJHN044N05neHJGeTVVcTc5UkNJUlRwMDZCYUMxQTNyczJMR3N4TWMySG8rSHZYdjNJajQrSGk0dUxuajU1WmZiclhkMmRzYWVQWHZVRkYzMzlMbURVdHVmaUtSNkZzb2hxV05pWldYRkpOVTBpYjdmWTVXaHRyWVcyZG5aVXRjOWVmSUVUNTQ4a2JudnMyZlA4T3paczI3UDBiZHYzeDdIUndnaGhCRHBuajkvL291QmdZRWtpWEJjcmNFUVFvaDJPNDMvSlJFSzB0TFNVcnJhbUJCdFFFbUVEZ3dNRE9TZW05dlMwaExEaHcvSDY2Ky9qcGlZR096ZXZSc3JWcXpBNGNPSFdZdlAwOU1UbHBhV3FLeXN4TkdqUitIcTZvb3BVNlowdVk5WUxFWllXQmh5Y25JQUFCNGVIckMwdEdRdFJyYU5IejllNXZ6YUZoWVc4UGIyVm5GRTh0UG5Ea3B0ZnlKU24rdFpLSk9ycXl0aVkyTlJWVlVGa1VpazhMUmViS043TENHRUVFTDAxWjA3ZDFMNGZINHhBTU5idDI2eFg4eU1FRUowMU8zYnQ2L3orZnhuQU16Rll2SC9xVHNlUXBTQmtnaEs4czQ3NzBBZ0VDQXVMZzdidG0xanJZQ3FrWkVSZ29PREVSb2FDcEZJaE5XclY4UGYzeDlCUVVFWU9YSmt1MjNGWWpIUzB0SVFFUkdCbXpkdk1xOHZYcnlZbGRoSTk2aURVbnZwY3owTFpmTHo4OE4zMzMySDZ1cHFYTHQyVGVQbXZxZDdiTys1dUxoZzM3NTlySjdEd0lCK2ZTSGRhMjV1Um41K1Bpb3FLbEJmWHkrMUdLODAzWDB2RS9XZzlpUkVKVVJpc2Znb2g4TVpDa0MraTR3UVFvZzBZckZZSE0zaGNKWnp1ZHdUNmc2R0VHV2d2OEtWeU4vZkgzRnhjVWhJU01EVHAwL0I0L0ZZT1U5Z1lDQnUzTGlCeTVjdlF5d1dJelkyRnJHeHNiQ3lzb0tkblIxTVRFd2dGQXJ4OE9GRFZGZFh0OXQzMGFKRjhQRHdZQ1V1MGozcW9OUmVWTTlDT1V4TlRmSEZGMTlnelpvMTJMNTlPdzRkT3FSeDAzUFJQYlozek0zTk1YSGlSSFdISVZOV1ZoYXVYYnVHTjk5OHMxMkNqL1JNVGs0T2twS1NrSmVYaC9MeWNqeC8vaHltcHFhd3M3T0R1N3M3Zkh4OFZENTFXWDUrUGlJakk1R1ltSWltcGlhRjkwOU5UV1VoS3UxQTdVbUkyaGp3K2Z4M3hXSnhNQUEzRG9lajlpcmhmRDQvU0kybnJ4T0x4VmtBRHQyK2Zmc2dnR1kxeGtJSUlUMTFHc0NjMU5UVXErb09oQkJsb0NTQ0VyV2QzejR6TTVPMUpBS0h3OEcyYmR1d1pjc1duRDE3bG5tOXJLd01aV1ZsVXZmaGNya0lEZzdHa2lWTFdJbEpVMFJGUmVINzc3OEgwTnJacm9udmx6b290Wk0rMTdOUU5qOC9QN1MwdEdETGxpMElDZ3BDU0VnSS9QejhOS1pHQXQxamRkdXpaODhRSGg2T3lNaEkrUHI2SWlBZ0FMNit2aG8zdFphbUV3Z0VDQXNMUTNwNnVzeHRqaHc1QWdzTEN3UUhCeU13TUZBbG4vSFZxMWV4YXRVcU5EZFRmNU1pcUQwSlVTc0RQcDkvRWtDQUpqeHNJaGEzMWxKV2N5ejlPQnpPQkFBVDNOM2QvM3o3OXUzcG9FUUNJYVI3R3BlUUJRQStuNi91a1YwdFlySDRzVmdzamhXSlJMdnUzTGxUcU9aNGlKYWlKSUlTVlZSVU1NdTF0YldzbnN2SXlBZ2JOMjdFOU9uVEVSMGRqWlNVRktuRHVnME1ET0RqNDRQZzRHQTRPenV6R3BNbWFOdkJKNnR1Z3JwUkI2VjIwdWQ2RnNwMDU4NGQ3Tml4QTBCcmtlWFMwbEtzVzdjT216ZHZoclcxdGR3RmN5VTFKdGhDOTFqZEp4S0prSmlZaU1URVJBd2VQQmorL3Y3dzkvZG5Fb1pFdHZQbnoyUERoZzFvYVducGR0dXFxaXFFaFlVaEtTa0pvYUdoTURFeFlTMnU2dXBxZlBubGwrMDZuTGxjTG9ZUEg0NUJnd1pwVEtKUzAxQjdFcUplZkQ3L1hRQUJEZzRPV0x0MkxVYU5Hb1VCQXdhb095eTFxcTJ0eFlNSEQ3Qmp4dzRJQklMWDNOM2RWOTIrZlh1YnV1TWloR2cwalVySWFoZ0REb2Zqd09Gd1ZuSzUzSGZkM2QxZnZuMzd0a0RkUVJIdFEwa0VKWXFMaTJPV3pjek1WSEpPTHk4dmVIbDVvYnE2R3ZmdTNVTkpTUWthR2hwZ1ltS0NZY09HWWV6WXNUQTExWWprcTBwb1M2MEFmZXlnakltSlFYdzgrL1hab3FLaVdEa3UxYk5RanRyYVdtUm5aM2Q2dmFtcENROGZQbFI5UU4yZ2U2emlOSDFFbUtPakk5NTQ0dzFjdW5RSmRYVjFBSURTMGxMOCtPT1BPSGp3SUNaT25JaUFnQUJNbmp5WmFpOUlrWmFXaG5YcjFqSGZXUndPQjN3K0gyNXVidUR4ZURBMk5vWlFLRVJCUVFHU2s1T1o2em9wS1FscjE2NWxyV1lVQU1USHh6TWorTGhjTHBZc1dZSTVjK2JBM055Y3RYTnFPMnBQUXRSUExCWUhjemdjckYyN0Z1N3U3dW9PUnlQMDc5OGZycTZ1K1BMTEx6Ri8vbnh3T0p5M0FWQVNnUkFpRXlWa1pXdHFha0pKU1FsT25EaUI0OGVQV3dINE93RE5uWCtXYUN6NjYxZ0p4R0l4VHB3NGdkT25Uek92dmZEQ0N5cU53Y3pNREJNbVRGRHBPVFhSSzYrOGd2RHdjSWhFSWlRbEpXbjgxRC82MUVGWlZGU0V6TXhNZFlmUlkxVFBRci9SUFZaK21qNGlqTWZqWWVQR2pWaXpaZzBTRWhKdzd0dzVYTDkrSFNLUkNHS3hHTmV2WDhmMTY5ZGhhV21KTjk1NEF3RUJBYkMzdDFkMzJCcGo2OWF0VEllem01c2IxcTlmMytYbmMrWEtGV3phdEFubDVlVklTRWpBaFFzWE1HM2FORlppRXdqKzkwRFZaNTk5aHNEQVFGYk9vMHVvUFFuUkNHNEFNR3JVS0hYSG9YRnNiVzBsaTZQVkdRY2hSUE5SUWxZMkl5TWpEQjgrSEo5OTlobis4NS8vb0xDdzBKUFA1NCs2ZGV0V25ycGpJOXFGa2dnZGxKU1U0UExseTNKdFcxOWZqNktpSWx5L2ZoMVBuanhoWHVmeitheE5oeUFTaVpqaDVnWUdCZ3JOUjl2UzBnS1JTQVFPaHdORFEwTlc0bE0zQndjSExGKytITjk5OXgyT0hEbUM4ZVBINDQ5Ly9LTzZ3K29XZFZCcUI2cG4wWHN1TGk3WXQyK2Z1c01nTE5LVzBUWW1KaWFZTm0wYXBrMmJob3FLQ3B3L2Z4N256cDNEdlh2M0FBQ1ZsWlg0NmFlZjhOTlBQNEhQNXlNZ0lBQlRwa3pSNnlsVTB0UFRrWmZYK3JmR21ERmpFQjRlRG1OajR5NzNtVFJwRWlJakl4RVVGSVRHeGtZY1BueVl0VTVub1ZBSUFEQTJOa1pBUUFBcjU5QWwxSjZFYUFiSm5OMzB4R3huYlI2bWttKytTMEtJUHFPRWJEYzRIQTRjSFIxUldGZ0lzVmpzQm9DU0NFUWhsRVRvSUQ4L241bXZ1eWZNek15d1pzMGFKVWJVM3ZYcjE3RjgrWElBd1A3OSt4WHFsRHgxNmhSQ1EwTmhaR1NFdUxnNGxVMjVwR29MRml6QWlCRWo4UDMzM3lNa0pBUUJBUUdZUFhzMm5KeWMxRjBnVEsrVFFIUG56c1drU1pQVUhVYXZVRDJMM2pNM044ZkVpVFJ5VXBkcDI0Z3dBQmc0Y0NDQ2dvSVFGQlNFL1B4OG5EdDNEdWZQbjhmVHAwOEJBTGR1M2NLdFc3Y1FHaHFLR1RObUlDQWdRQy8vUUVsSlNXR1dRMEpDdXUxd2xuQndjTUNjT1hNUUV4T0QzTnhjRkJjWFk5aXdZVXFQYjlDZ1FRQmFDOWpyYzdKSFh0U2VoQkJDQ05FVmxKQ1ZqNlFma01QaDBBZEZGRVpKQkNYeTlQVEU2dFdyTlhiYUE4bVQ3azFOVGNqSXlJQ1BqNCthSTFLK3RrVmJUVXhNMEtkUEg1dytmUnFuVDU5R3YzNzl3T1B4NUNvQ3lGYlJWbjFPQWprNE9NREJ3VUhkWWZTYVB0YXowR2ZOemMzSXo4OUhSVVVGNnV2cnBiYTFOTjNWeTlCbDJqb2lUR0xreUpGWXZudzVsaTFiaHRUVVZKdzdkdzRYTDE2RVVDaEVkWFUxamg4L2p1UEhqK1BGRjE5RVFFQUFwazZkS25kQmNHMVhVRkFBb1BYN1ZkSFJjNzYrdnN4M2EwNU9EaXVkenBMQzlWVlZWUkNKUkFvbDZ2VVJ0U2NoaEJCQ0NDRkVYcFJFNklESDQrR3R0OTZTYTF0RFEwT1ltcHJDM3Q0ZWZENi83WnlOR3FtMnRwWlpmdmJzbVJvallZK3NvcTBBVUZkWGh3Y1BIcWc0SXVYUmh5U1FOdEduZWhiNktEOC9INUdSa1VoTVRFUlRVNVBDKzZlbXBySVFsZmJRNUJGaDh1SndPQmcvZmp6R2p4K1BaY3VXSVNJaUFyR3hzVXdpS1RNekU1bVptZGkxYXhjQ0FnS3djT0ZDREJ3NFVNMVJzNnUrdmg1QTZ4UGlpbmJvRGhreWhGbXVxcXBTYWx3U2ZuNSsyTDE3TjZxcXFuRDE2bFd0SC8zR05tcFBRZ2doaEJCQ2lMd29pZENCbzZNanZ2cnFLM1dIb1hSMWRYVTRlUEFnOHpOMWJtb2ZmVWdDYVNPcVo5RTdaV1ZsdUhUcEVqSXpNL0g3NzcranBxWUdJcEVJMzM3N0xYZzhubHBpdW5yMUtsYXRXb1htNW1hMW5GL2JhZnFJTUhrMU5EUWdNVEVSY1hGeHVIcjFxc3ovRDBLaEVERXhNVGh6NWd3KytlUVR6SjQ5VzhXUnFvNWtTaGxKNTdNaTJ1N0RWaUxKMk5nWVgzLzlOVmFzV0lGdDI3YkJ5Y2xKYmZjUmJVRHRTUWdoaEJCQ0NKRVhKUkUwV0ZaV0Z2YnUzZHZ1dGJhZHg3dDI3WkpyU2h1aFVJajc5Kytqb2FFQlFPc2M3UzR1THNvTlZrUG9hdEZXZlV3Q2FWcm5zajdYczJCRFhWMGR2djMyVy96eXl5L001OXBXeDZmL2p4MDdob0tDQXBpWW1HRDU4dVdzVFd0UlhWMk5MNy84c2wySE1aZkx4ZkRod3pGbzBDQ2FsMXNPMmp3aXJLV2xCZGV1WGNPRkN4ZHcrZkxsVHAycnBxYW1tRFp0R2dJQ0FsQmZYNDhUSjA3ZzMvLytONTQvZjQ2NnVqcDg4ODAzS0Nnb3dNcVZLOVgwRHRobGJXME5BS2lvcUVCSlNRbUdEaDBxOTc1WldWbk1zcFdWbGRKamsvRHg4Y0gyN2R1eGNlTkdCQVVGWWRteVpYbzE1WlFpcUQwSklZUVFRZ2doOHFJa2dnWnpjSEJBV2xxYXpLazA3dDY5MjZQait2djdzL29IbnpwcFV0RldTZ0wxaktaMkx1dHpQUXRsZS9ic0dZS0RnNUdmbnkvM1BrNU9UZ2dMQ3dNQURCOCtIQUVCQWF6RUZoOGZqK3JxYWdDdDE5cVNKVXN3Wjg0Y21KdWJzM0krb240aWtRaTNidDNDaFFzWGNQSGlSYWI5MnhvM2Jod0NBZ0x3K3V1dnR4dEZ3ZWZ6OGZ2dnYrT25uMzdDUC83eER6UTNOeU1tSmdZdnZ2Z2kvUHo4VlBrMlZNTE56WTFaUG5ic21OekpFcEZJaEZPblRnRm9mV3BkTXRlOW9xS2pvL0hycjcvS3RXM2Z2bjFSVmxhR1RaczJZZXZXcmJDeHNVRy9mdjNrMmxmZG8yQlVoZHFURUVJSUlZUVFJaTlLSW1pd2Z2MzZ3Y3ZMQzRtSmlVbzVYdCsrZlRGNzltd3NXN1pNS2NjalhhTWtrT0kwdVhPNU42aWVSWHRmZi8wMTA4YjkrdlhEOU9uVDRlN3Vqb0tDQXV6ZnYxL3FQaDRlSHZEdzhFQnFhaXBPbno3Tldqc0xCQUptK2JQUFBrTmdZQ0FyNTlGbDJqSWlMQ3NyQ3hjdVhNQ3Z2LzZLc3JLeVR1dk56YzB4YytaTUJBUUVZT1RJa1RLUE0yVElFS3hhdFFvdnZmUVNQdjc0WXp4Ly9ody8vdmlqVGlZUlBEMDlZV2xwaWNyS1NodzllaFN1cnE3ZEZoRVhpOFVJQ3d0RFRrNE9nTlpyMmRMU3NrZm5MeTR1bGpuS3BTc3RMUzE0OU9oUmo4NnB5Nmc5Q1NHRUVFSUlJZktpSklJY2NuSnlrSlNVaEx5OFBKU1hsK1A1OCtjd05UV0ZuWjBkM04zZDRlUGp3OW9VRjU5ODhnbjgvZjJabisvZXZZc0RCdzRBQUpZdVhZcFJvMFoxZXd3REF3TllXRmhnOU9qUk1EWTJaaVZPMGhrbGdSU255WjNMdlVIMUxQNG5OemNYQ1FrSkFBQjdlM3ZzMjdlUG1VSkQ4cm9zcjcvK09sSlRVNUdkblkzS3lzb2VkMXgxUlNnVUFtaWRpMXNUL3k5cEEwMGFFU1pOYm00dVB2dnNNeFFXRm5aYUp5bW1IQkFRZ0ZkZWVVV2g3L1lKRXliQXo4OFBGeTVjUUY1ZUhxcXJxM1Z1MUpHUmtSR0NnNE1SR2hvS2tVaUUxYXRYdzkvZkgwRkJRWjBTTFdLeEdHbHBhWWlJaU1ETm16ZVoxeGN2WHF6cXNJa00xSjZFRUVJSUlZUVFlVkVTb1FzQ2dRQmhZV0ZJVDArWHVjMlJJMGRnWVdHQjRPQmdCQVlHS24wcUZYdDdlOWpiMnpNL3QrM1FjSGQzVjJoS0ZYMms3bm4xS1Fra1AwM3ZYTzRwZmF4bjBaWExseTh6eTVzMmJWSm9EbTVYVjFkbU9UYzNGNTZlbmtxTkRRQUdEUm9Fb0hXT2I2cC9vSnRLUzBzN0pSQ3NyS3p3cHovOUNRRUJBYkN4c2VueHNSMGNISmpsdXJvNm5Vc2lBRUJnWUNCdTNMaUJ5NWN2UXl3V0l6WTJGckd4c2JDeXNvS2RuUjFNVEV3Z0ZBcng4T0hEVGxORExWcTBxRmUvdDh5Yk53K1RKMC91NVRzZ2JWRjdFa0lJSVlRUVF1UkJTUVFaenA4L2p3MGJOa2lkazcyanFxb3FoSVdGSVNrcENhR2hvZTNtU3licW9Tbno2bE1TU0g2YTFMbE05U3pZSTVtQ2dzZmpLZnhaREJ3NGtGbXVxS2hRYWx3U2tybTlxNnFxSUJLSldLdXhRZFNQeStYQzI5c2JBUUVCbURScEV2cjA2ZFByWXhZWEZ6UEgxcVJrcGpKeE9CeHMyN1lOVzdac3dkbXpaNW5YeThyS3BFNExCYlIrSHNIQndWaXlaRW12enQzeE81WDBIclVuSVlRUVFnZ2hSQjZVUkpBaUxTME42OWF0ZzBna0F0RDZCeGFmejRlYm14dDRQQjZNalkwaEZBcFJVRkNBNU9Sa1BIejRFQUNRbEpTRXRXdlhZdWZPbmF6RjV1enNqRDE3OWdBQVJvOGV6ZHA1dEptdXpxdXY2elNwYzVucVdiQkhrbERwU1FkclkyTmpwK01vbTUrZkgzYnYzbzJxcWlwY3ZYb1ZreVpOWXVVOFJIM016YzJ4ZE9sU3ZQbm1teGd5WkloU2o3MW8wU0xNbno4ZkJnWUdPajF5ek1qSUNCczNic1QwNmRNUkhSMk5sSlFVNW5lbXRnd01ET0RqNDRQZzRHQTRPenVySVZJaUQycFBRZ2doaEJCQ1NIY29pU0RGMXExYm1UK2UzTnpjc0g3OStpNmZsTHB5NVFvMmJkcUU4dkp5SkNRazRNS0ZDNWcyYlJvcnNWbFlXTURiMjV1Vlkrc0tUWjVYbjVKQXNtbFM1ekxWczJDUFpBUkhTVW1Kd2svNjUrYm1Nc3Q5Ky9aVmVteEFheTJFcjcvK0dpdFdyTUMyYmR2ZzVPU2trcW5QZEowNmF3dDE1T0xpd3RxSW9ONU1oYVNOdkx5ODRPWGxoZXJxYXR5N2R3OGxKU1ZvYUdpQWlZa0poZzBiaHJGang2cDBDamVSU01TTVBqUXdNRkRvL3RMUzBnS1JTQVFPaHdORFEwTzJRdFJvMUo2RUVFSUkwUWRaV1ZtNGR1MGFLdzhWRWFMTEtJblFRWHA2T3ZMeThnQUFZOGFNUVhoNGVMZFBFMDZhTkFtUmtaRUlDZ3BDWTJNakRoOCszS3NrUW5Oek0rN2Z2dzliVzF2MDc5Ky94OGZSUjVvK3J6NGxnV1RUdE01bHFtZkJEbWRuWjhUR3hxS3FxZ29KQ1FsNDlkVlg1ZDYzN1ZRYkkwYU1ZQ0c2Vmo0K1B0aStmVHMyYnR5SW9LQWdMRnUyREZPblRtVXRjYUhMTktHMkVHR2ZtWmtaSmt5WW9PNHdjUDM2ZFN4ZnZod0FzSC8vZm9XbUREeDE2aFJDUTBOaFpHU0V1TGc0bmF4bklTOXFUMElJSVlUb3NtZlBuaUU4UEJ5UmtaSHc5ZlZGUUVBQWZIMTk2ZThRUXJwQlNZUU9VbEpTbU9XUWtCQzVPLzRjSEJ3d1o4NGN4TVRFSURjM0Y4WEZ4UmcyYkpqQzUyOXVic2FpUllzZ0VBZ3djT0JBUkVWRndkcmFtbG1ma1pIQlRMdlRHMUZSVWIwK2hpYlNoSG4xS1FuVU01cld1VXoxTE5qeDJtdXZZZWZPbldoc2JNVFdyVnN4Y3VSSXVkcnNsMTkrWVJLQmd3WU42dkZJbnVqb2FQejY2Njl5YmR1M2IxK1VsWlZoMDZaTjJMcDFLMnhzYk5Ddlh6KzU5bzJKaWVsUmZMcUVhZ3NSYlNMcE5HOXFha0pHUmdaOGZIelVIQkhwRFdwUFFnZ2hoSFJISkJJaE1URVJpWW1KR0R4NE1QejkvZUh2NzkrdUQ0NFE4aitVUk9pZ29LQUFBR0JpWXFMd1UxaSt2cjVNeDFGT1RrNlBrZ2daR1JrUUNBUUFXdWQyLysyMzM3Qmd3UUptZlUxTkRUSXpNeFUrcnI1UTk3ejZsQVRxT1hWM0xoUFZzTEN3d01LRkM3Ri8vMzVVVkZSZzRjS0YrUERERDl1TittaXJxS2dJMGRIUk9IWHFGUFBhL1BuemUveVVTSEZ4TWJLenN4WGVyNldsaGJtL2tPNXBjbTBoMG5OUlVWSDQvdnZ2QVFDTEZ5L3VkV0ZkVFZKYlc4c3NQM3YyVEkyUnFBNjFKeUdFRUVMMGthT2pJOTU0NHcxY3VuUUpkWFYxQUlEUzBsTDgrT09QT0hqd0lDWk9uSWlBZ0FCTW5qd1pCZ2JVYlVxSUJGME5IZFRYMXdObzdZeFV0Sk9xN1Z4cVZWVlZQVHEvalkwTkRQK2Z2WHVQYXVwTTl3ZitCYmtKMVFBcXRDSllVYUNLU2dVVkZLOVY4ZHBpYXF0VnFrNHAxVHBGRjYwOWMrenhXSXNldk9JRmNkUXlXa2NLVW1lS0N6dzZvbGFMMW9LS2VOQUtLT0FOUlFFVmtKc1FNZm45d1M5N2lJQUV6Q1lKZkQ5cnpWbzd5WDUzbnM2V1FON25mWi9IMkJqUG5qMERnSmYyWXFENnRGMVhuMG1nbHRQMjVISlQyTTlDY3o3NzdETmtaR1RnN05tektDOHZSMmhvS01MRHcxVStRNWN2WDQ2U2toTGs1ZVdwakIwNGNDRDgvUHhhTzJScUpsM3VMVVF0OStqUkkrRjQ4T0RCV294RXN5b3JLN0Zueng3aGNXdlcvZGNtM2s4aUlpSnFqMnh0YlJFY0hJeHZ2dmtHaVltSk9ITGtDTTZkT3dlNVhBNkZRb0Z6NTg3aDNMbHpzTEt5d3JScDB5Q1ZTamszUndRbUVlcFJsaXhSSmhPYW8rNFlBd09ERnIyL3JhMHR0bS9mamhNblRzRFYxUldqUjQ5V2ViM3VSQ2JWcCsyNitrd0N2UnBkbmx4bVB3dk5NVFEwUkdob0tOYXRXNGU0dURnQXRVbTh1M2Z2Q3Vla3A2ZlhHK2ZwNlluMTY5ZS9VcFBNano3NkNHUEdqR254ZUdxYUx2UVdJbkdJMFN1b3BkTFQwN0Y5KzNhVjUrcXVPTis4ZWJOYWRmQXJLaXB3NDhZTllmR0FvYUdoYUkyM2RRM3ZKeEVSRWJWblptWm1tRFJwRWlaTm1vU2lvaUljUFhvVVI0NGN3ZlhyMXdFQXhjWEYrUEhISC9Iamp6L0MzZDBkVXFrVTQ4ZVBWeWwxVE5TZU1JbndBbVhwbWFLaUl1VG41emVycG43ZFNhK3VYYnUyT0liQmd3YzN1aUtNRTVrdnArMjYra3dDdlJwdFRpNEQ3R2ZSbW95TmpiRml4UXBNbVRJRmUvZnV4Zm56NTRXVjYzVVpHQmpBMWRVVnMyZlB4c1NKRTF1Y29GVjZzZGNGYVo2MmV3dVJlTWFPSFl1ZE8zZENMcGNqS1NsSnE3MWhldlhxaGJTME5NaGtzZ1pmdjNidFdvdXU2K3ZyKzBwL3cra1QzazhpSWlLaVd0YlcxdkR6ODRPZm54OXUzcnlKSTBlTzRPalJveWdvS0FBQVhMcDBDWmN1WGNMR2pSc3haY29VU0tXbmZZbU1BQUFnQUVsRVFWUlM5T25UUjh0UkU3VXVKaEZlNE9ibUpoekh4TVRneXkrL1ZHdWNYQzRYeXFvWUdCaWdiOSsrb3NSSEw2Y0xkZldaQkhvMTJwcGNaajhMN2ZEdzhJQ0hod2ZLeXNxUW1abUovUHg4VkZkWHc5VFVGRFkyTm5CeGNkR3AxYkxVTkczM0ZpTHg5T3JWQzRzWEwwWllXQmlpbzZNeGVQQmdEQnMyVEN1eG1KdWJ3OHZMQzJmT25OSEk5VHAyN0lnWk0yWWdNREJRSTlmVEI3eWZSRVJFUlBVNU9qcGk4ZUxGQ0F3TVJHcHFLbzRjT1lLVEowK2lvcUlDcGFXbCtPbW5uL0RUVHoraGYvLytrRXFsbURoeFlvdXJXUkRwRXlZUlhqQjA2RkJZV1ZtaHVMZ1krL2Z2eDRBQkF6QisvUGlYamxFb0ZBZ05EVVZXVmhhQTJra3hUbnBwaDY3WDFTZjF0ZmJrTXZ0WmFGZW5UcDB3ZE9oUWJZY0J1VnlPbXBvYUFJQ1JrVkd6UGd0cWFtb2dsOHRoWUdEd3lydGk5Sm0yZXd1UnVPYk5tNGMzMzN3VDI3WnR3NUlsU3lDVlNqRmp4Z3c0T3p1L2NqSzN1WUtDZ2xSK3YxKzdkZzEvKzl2ZkFBQ0xGaTFTYTNXWWtaRVJMQzB0NGVUa3BQYXVtYmFFOTVPSWlJaW9ZUVlHQnNJaTBjREFRT3phdFF0eGNYSENJc2VyVjYvaTZ0V3IyTHg1TTZSU0tlYlBudzlyYTJzdFIwMGtIaVlSWG1CaVlvS0FnQUJzM0xnUmNya2N5NVl0ZzYrdkwvejgvT0RvNktoeXJrS2hRRnBhR25idDJvV0xGeThLenk5WXNLQzF3Nlk2ZExtdVBqVmZhMDB1czU4RkFjQzVjK2V3ZVBGaUFFQkVSRVN6eW52OC9QUFAyTGh4STB4TVRIRHMyREcxNm5lM1JkcnVMVVRpdVhMbENqWnMyQUNnZHFkSmh3NGRFQnNiaTlqWVdKaWJtOFBXMWhabVptWk5Ya2U1MitSVnZWaWVyRzU5MmtHREJtbTFQSTgrNFAwa0lpSWlhbHhWVlJYT25EbURZOGVPNGZmZmZ4Zm1DbDVVVVZHQnFLZ29IRHg0RUVGQlFaZ3hZMFlyUjByVU9waEVhTUNzV2JOdzRjSUZuRDU5R2dxRkFuRnhjWWlMaTBQWHJsMWhiMjhQTXpNelZGUlU0UGJ0MnlndExWVVo2Ky92MzZwZmNtcHFhbkRqeGcwOGV2UUlsWldWRFpaOWFjakVpUk5Gamt4N3RGMVhuMXBHMnl2QTJjK0NYcFd5ZEk5TUpzTWZmL3dCYjI5dkxVZWtIYnJRVzRqRVVWNWVqc3pNekFaZnE2eXN4SzFidDFvNUlub1Z2SjlFUkVSRXFtcHFhcENjbkl5RWhBU2NQbjI2M3NJb0N3c0xUSm8wQ1ZLcEZFK2ZQc1dCQXdmdzY2Ky80dm56NTZpc3JNU2FOV3VRbTV1cmRtbDBJbjNDSkVJRERBd01zRzdkT29TRWhLZzAyMzMwNkJFZVBYclU0QmhEUTBNRUJBUmc0Y0tGclJManZYdjNzR3ZYTHB3NmRRclYxZFhOSHQrV2t3aUE5dXJxTnhlVFFQK21DeXZBMmMraWRjbGtNcVNrcENBckt3dVBIejl1MXNyMUZTdFdpQmhaeTVTWGx3dkhUNTQ4MFdJazJzWGVRcVF0ZFpPOXI5TGJpSFFEN3ljUkVSRzFCcmxjamt1WExpRWhJUUVuVDU2c3QxZ1lxSzFhSVpWSzRlUGpvN0pUMDkzZEhZV0ZoZmp4eHgveHozLytFOCtlUFVOVVZCVDY5KytQQ1JNbXRPWi9CcEhvbUVSb2hJbUpDWUtEZ3pGNThtUkVSa1lpSlNXbHdRbGVJeU1qZUh0N0l5QWdBUDM2OVd1VjJGSlRVN0ZreVJKVVZWVzF5dnZwTTExdDJzb2trR1p4QmJoK1VTZ1VpSTZPeHU3ZHUxRldWdGFpYStoYUVxR3lzaEo3OXV3UkhsdFlXR2d4R3UxaWI2RzJ5OVhWRlR0MjdOQjJHSTFpc3JkNWVEK0ppSWlvUFV0UFQwZENRZ0tPSHovZTRJSmhpVVNDcVZPblFpcVYxaXR2WHBlTmpRMldMbDJLVWFORzRZc3Z2c0R6NTgreGUvZHVKaEdveldFU29RbGVYbDd3OHZKQ2FXa3BybCsvanZ6OGZGUlZWY0hNekF4dnZQRUcrdmJ0MjZxVFJSVVZGVmkyYkpsS0FzSFEwQkE5ZS9aRTE2NWQyVVN1RWJyU3RCVmdFa2dNWEFHdVg3WnMyWUxvNkdodGg0SDA5SFJzMzc1ZDVibTYvMzQyYjk2czFxNldpb29LM0xoeFEvaVpOalEwaEt1cnEyYUQxU1BzTGRSMlNTUVNlSHA2YWpzTXRUMTY5QWluVHAzQzFhdFhVVmhZaUxLeU1zamxjbXpkdWhXMnRyYmFEay9yZUQrSmlJaW9QY3JPenNiWFgzK05lL2Z1MVh0TjJVeFpLcFZpN05peEtqMmFtakpreUJCTW1EQUJDUWtKeU1uSlFXbHBhYnZ0azBkdEU1TUlhdXJjdWJPdzJsbWJUcHc0Z2FLaUlnQzFFMVdmZmZZWlpzNmNDVXRMU3kxSDFuWThlL1pNdEw0SVRBSnBIbGVBNjVlY25CenMzNzlmZUd4c2JBeDNkM2M0T1RsQklwRzBhaytTWHIxNklTMHREVEtack1IWHIxMjcxcUxyK3ZyNnR2dDYvdnJVVzRqYW5zcktTbXpkdWhYeDhmRkNyNTI2WHZ5Wmo0bUpRVzV1THN6TXpMQjQ4ZUptOWVRaDhmRitFaEVSa1NZOWZQaXdYZ0toYTlldWVQZmRkeUdWU21Gblo5ZmlhL2ZxMVVzNHJxeXNaQktCMmhRbUVmVE0xYXRYaGVPbFM1ZmlvNDgrMG1JMGJjdjE2OWR4Nk5BaEhEMTZGS2RPblJMbFBaZ0VxdFVXVm9Dem4wWExuRHAxQ2dxRkFnRHcxbHR2WWZQbXpWcGJRV3B1Ymc0dkx5K2NPWE5HSTlmcjJMRWpac3lZZ2NEQVFJMWNUNS9wUTI4aGFwdWVQSG1DZ0lBQTNMeDVVKzB4enM3T0NBME5CUUE0T0RoQUtwV0tGUjQxRSs4bkVSRVJpY1hRMEJERGh3K0hWQ3JGeUpFajBhRkRoMWUrNW9NSEQ0UnJzendydFRWTUlyeGczNzU5MkxadEc0RGFjZ3E2TnBtaHJCOXVhbXFLOTk5L1g4dlI2TC9TMGxMODYxLy93cUZEaDNEOStuWFIzNDlKb0ZyNnZBS2MvU3hlVFc1dXJuQzhhdFVxclplZ0NBb0tncSt2ci9ENDJyVnIrTnZmL2dZQVdMUm9FZnIwNmRQa05ZeU1qR0JwYVFrbkp5ZnVKcXBEbDNzTFVkdTFhdFVxWWNMWjNOd2NreWRQeHFCQmc1Q2JtNHVJaUlnR3h5ajdKNldtcGlJMk5wYVR6anFFOTVPSWlJZzBUU0tSWU5HaVJYanZ2ZmRnWTJPajBXdjcrL3RqenB3NU1ESXk0bmREYW5PWVJIaEIzUldTZ3djUDFtSWtEWHZ0dGRjQTFHNjFhazV0TnZvM3VWeU9jK2ZPSVQ0K0htZk9uR2wwSWxzTVRBTFYwdGNWNE94bjhlb01EQXdBQU5iVzF1amR1N2VXb3dGNjl1eUpuajE3Q28vcmZxNE9HalNJWlhVMFFOZDZDMUhibFoyZGpjVEVSQUMxUDlzN2R1ekE2NisvRGdEQzg0M3g4ZkZCYW1vcU1qTXpVVnhjekpWak9vRDNrNGlJaU1UZzZ1b3FXZ1dEVnltRlJLVHJtRVI0Z2E1L3lSZ3dZQURpNHVKUVVsSUN1VnpPT3EvTmNQZnVYUnc2ZEFpSER4OUdZV0ZoZytmWTJkbGg2dFNwb3NYQUpOQy82ZHNLY1BhejBJenUzYnNEUUx2Lzk5OGU2VXB2SVdyY2dRTUhtcHljMVlTZE8zZUtjdDNUcDA4THg2dFhyeFltbk5VeFlNQUE0VGc3T3h0RGh3N1ZhR3phd1B0WnE2M2NUeUlpSWlJaWJXSVM0UVZqeDQ3RnpwMDdJWmZMa1pTVXBIT3JVQ2RNbUlDd3NEQ1VscFlpT1RrWjN0N2UyZzVKcDFWV1Z1S1hYMzdCb1VPSDhILy85MzhObm1OdWJvN3g0OGZqM1hmZnhhQkJnNFNWMG1KZ0V1amY5RzBGT1B0WmFNYW9VYU93ZS9kdUZCUVVJRGMzRnc0T0R0b09TVVcvZnYwUUhoNE9BSEJ5Y3RKeU5FU3Q2L2J0MjdodzRZSzJ3Mml4TzNmdUFBQnNiVzJidmJyTTJ0cGFPRlorMXVzNzNzOWFiZVYrRWhFUmtXYm9laGx6SWwzVmZtY3dHOUdyVnk4c1hyd1lBQkFkSFkzazVHUXRSNlRLd3NJQy8vVmYvd1VEQXdPc1g3KyswUWFWN1YxYVdocUNnNE14Y2VKRUJBY0hONWhBY0hWMXhhcFZxM0RpeEFtc1hMa1M3dTd1b2lZUWdOb2tVT2ZPblZGUlVhRnovN2JvNVY3c1o3Rmd3UUltRUZyQTFkVVZ3NFlOZzBLaFFIQndNSjQrZmFydGtGUllXbHBpK1BEaEdENTh1RnJOdllsSWR5aDNpclZrVjJuZEhqY3NXYWNiZUQrSmlJaElETHBleHB4SVYzRW5RZ1Btelp1SE45OThFOXUyYmNPU0pVc2dsVW94WThZTU9EczdpejdKckk0SkV5YWdwcVlHSVNFaDhQUHp3NUlsU3pCaHdvUjJYeDZrc0xBUVI0NGN3YUZEaDFTYXQ5WmxaV1dGNHVKaUFNQ0hIMzRvYXVtaWhpaVRRTjk4OHczV3IxK1BIMzc0UWZSR3dQcEMxMWVBczUrRjVxeFpzd2IrL3Y1SVMwdkR2SG56OE5WWFg4SEx5MHNuUGw5ZjlPalJJNXc2ZFFwWHIxNUZZV0VoeXNyS0lKZkxzWFhyVnEwM2hkWUhNcGtNS1NrcHlNckt3dVBIajV1Vk5GcXhZb1dJa1ZGRHBrK2ZydFl1c016TVRPemJ0dzhLaFFMT3pzNllPSEVpZXZUb0FTT2oyajhyWlRJWjh2UHprWnljTEt5RTkvSHh3Ymh4NDBTTlg1bjR5OC9QYi9adXYrenNiT0c0WThlT0dvOU5HM2cvYTdXViswbEVSRVNhb2V0bHpJbDBGWk1JTDdoeTVRbzJiTmdBQURBek0wT0hEaDBRR3h1TDJOaFltSnVidzliV0ZtWm1aazFlSnlvcVN2VDRYbnZ0TlR4OCtCRGZmdnN0L3VkLy9nZmR1M2RYKzR1U1dQRzF0bWZQbnVIMDZkTTRkT2dRa3BPVElaZkw2NTFqYTJ1THlaTW5ZK3JVcWJoMjdacldKNmFZQkdxWWNnVzRybUkvQzgzcDNMa3pJaU1qRVJJU2dvU0VCQVFHQnNMS3lncU9qbzVxZjRhRmhZV0pHbU5sWlNXMmJ0MksrUGg0MU5UVTFIdjl4WWJzTVRFeHlNM05oWm1aR1JZdlh0eXVTNVVCZ0VLaFFIUjBOSGJ2M2kwazRKcEwyNS9WN1pHTGl3dGNYRnhlZWs1U1VoS2lvNk9oVUNqdzV6Ly9HZjcrL28wbUFPZk5tNGZMbHkvam0yKyt3ZkhqeDlHalJ3OTg4Y1VYWW9RT29EWVpyU3dabUppWWlIZmVlVWZ0c1ljUEh4YU8zM3p6VFJHaWEzMjhuN1hheXYwa0lpSWl6ZEQxTXVaRXVvcEpoQmVVbDVjak16T3p3ZGNxS3l0eDY5YXRWbzVJVldQeHlXUXkzTDU5dS9VRDBwTHIxNi9qMEtGRE9IcjBLSjQ4ZVZMdmRRc0xDNHdiTnc1VHAwNkZoNGVIOElYNDJyVnJyUjJxQ2lhQjFGZGFXb3JzN0d5VWxwYldtN0I5bVlrVEo0b1NEL3RaYUZac2JDeVNrcEtFeDhYRnhVaE5UZFZpUlAvMjVNa1RCQVFFNE9iTm0ycVBjWFoyUm1ob0tBREF3Y0VCVXFsVXJQRDB3cFl0V3hBZEhhM3RNRWpES2lzcnNXTEZDang3OWd6dnYvOCtQdjMwMHliSHVMbTVJU0lpQW5QbXpNRVBQL3dBSnljbitQajRpQkxmdUhIanNHblRKbFJYVjJQdDJyVndkSFJVYXdJNVBqNWVhRURjcFVzWG5kd05Kd2JlVHlJaUltcVBsR1hNdzhMQ0VCMGRqY0dEQjJQWXNHSGFEb3RJNXpHSlFIcm4rdlhybUROblRyM25PM1RvQUM4dkwweWRPaFZqeG95QnFhbXBGcUo3T1NhQm1wYWVubzYvL3ZXdnVIRGhBaFFLUmJQSGk1VkVZRk56emRtK2ZUdjI3dDJyN1RBYXRXclZLaUdCWUc1dWpzbVRKMlBRb0VISXpjMUZSRVJFZzJNOFBEemc0ZUdCMU5SVXhNYkd0dXNrUWs1T0R2YnYzeTg4TmpZMmhydTdPNXljbkNDUlNHQnNiS3pGNk9oVm5EeDVFaVVsSlFDQWdJQUF0Y2YxNk5FRGZuNStpSWlJd0s1ZHUwU2JkTGEwdE1UOCtmTVJFUkdCb3FJaXpKOC9INTkvL2psOGZYMGJQRDh2THcrUmtaSDQrZWVmaGVmbXpKblRicExFdko5RVJFVFVYdWw2R1hNaVhjUWt3Z3RjWFYyeFk4Y09iWWZSS0YyUHJ6VThmLzVjT0RZME5JUzN0emVHRHgrTzhlUEh3OXJhV291UjBhdjYvZmZmOGRWWFh6VllQa2JiMk05Q00rN2N1WU45Ky9ZSmp6dDI3SWpSbzBlamI5KytrRWdrNk5DaGd4YWpxNjJqclZ6QjJyTm5UK3pZc1FPdnYvNDZBQWpQTjhiSHh3ZXBxYW5Jek14RWNYRnh1NjIxZWVyVUtTRUIrTlpiYjJIejVzM3NIOUZHcEtlbkF3QnNiR3lhZlUrOXZiMFJFUkdCTzNmdUlDc3JDODdPem1LRWlNOCsrd3daR1JrNGUvWXN5c3ZMRVJvYWl2RHdjTmpZMkFqbkxGKytIQ1VsSmNqTHkxTVpPM0RnUVBqNStZa1NseTdpL1NRaUlxTDJTTmZMbUJQcEtpWVJYaUNSU09EcDZhbnRNQnFsNi9HMU5ybGNqdDkvL3gxbFpXVXdNRENBajQ4UEpCS0p0c05xRkpOQWphdXFxc0xLbFN0VkVnZzllL2FFblowZHpwMDdCN2xjam43OStzSEd4Z1pQbno3RnpaczM4ZkRoUXdCQTc5NjlZVzl2TDNxTTdHZng2aElTRW9UZUpTNHVMZ2dMQzBPM2J0MjBITlcvblQ1OVdqaGV2WHExa0VCUXg0QUJBNFRqN094c0RCMDZWS094Nll1NmplMVhyVnJGQkVJYm9seTEzcExWV1owNmRSS084L0x5Ukp0ME5qUTBSR2hvS05hdFc0ZTR1RGdBUUhWMU5lN2V2U3VjbzV3OHI4dlQweFByMTY5dlZ6dGxlRCtKaUlpb1BkTDFNdVpFdW9wSkJOSTdyNy8rT2thUEhvMnpaOC9pK2ZQbmtNdmxTRXRMUTFwYUdrSkRRekY4K0hCTW5Ub1ZvMGFOMHJuSlhTYUJHcGVZbUlqaTRtSUF0VW1Ca0pBUW9ZN3h1KysraS92MzcyUEtsQ21ZUFh1Mk1PYTMzMzdEbWpWcmNQZnVYY3lmUHg5VHAwNFZMVDcyczlDTXVoTS93Y0hCT3BWQUFHcDNTZ0MxRGRsZFhWMmJOYmJ1VHFpaW9pS054cVZQbEJPUzF0Ylc2TjI3dDVhaklVM3EzTGt6QU9EaHc0Y29MUzBWSHF2ai92Mzd3bkY1ZWJuR1k2dkwyTmdZSzFhc3dKUXBVN0IzNzE2Y1AzOWVTRjdXWldCZ0FGZFhWOHllUFJzVEowNXNkMXZYZVQrSmlJaUlpRWhkVENLUTNyRzJ0c2Jtelp0UlZGU0VJMGVPNE5DaFEwTDk4cHFhR3B3NWN3Wm56cHpCYTYrOWhuSGp4bUhLbENsd2QzZG5UVndkOThjZmZ3Q29uUVRZdUhFamV2YnNLYnhtYjIrUCsvZnY0OTY5ZXlwalJvNGNpVDE3OW1EdTNMbjQ3cnZ2SUpGSU1HTEVDRkhpWXo4THpWQnVDOVhWWnBkVlZWVUEwS0pTUk5YVjFmV3UweDUxNzk0ZEFIUXVpVXV2enRIUkVVRHRMc0RZMkZoODhza25hbzg5ZlBpd2NOeWxTeGVOeDlZUVphK1Nzckl5WkdabUlqOC9IOVhWMVRBMU5ZV05qUTFjWEZ6YWJka3hnUGVUaUlpSTJpZFdpQ0JxR1NZUlNHOVpXMXRqN3R5NW1EdDNMcTVldllyNCtIZ2NQMzVjV0JGWFhsNk8rUGg0eE1mSHc5YldGcE1tVGVLMmRoMm1YTG50NE9DZ2trQUFhcE1JNTgrZlYxbkZydFM5ZTNkODhza24yTEpsQ3paczJBQnZiMit1UHRSaHlwWHBSa2E2K2V0SHVSSTNQejhmY3JtOFdjbkg3T3hzNFZqZG5TbHQwYWhSbzdCNzkyNFVGQlFnTnpjWERnNE8yZzZKTkdUczJMSFl0R2tUNUhJNUlpSWk0T3pzckZhVCtjT0hEeU1oSVFGQTdjOSszZEpmcmFGVHAwN3R0cnpZeS9CK0VoRVJVWHZFQ2hGRUxhT2Jzemc2NXRkZmYwVmhZYUZhNTc3OTl0dHdjWEVST1NKVldWbFpTRXBLUWs1T0RoNC9mb3puejUvRHdzSUM5dmIyR0RSb0VMeTl2ZHY4aXREKy9mdWpmLy8rK1BycnIzSHk1RWtjT25RSUZ5OWVGSnA3RmhRVXFEUnpCV3BYa0pQdVVFNzhXMWhZMUh1dFI0OGVBRkN2YWFLU3Q3YzN0bXpaZ3J5OFBHUmtaRFM3REkwNnVGcEJNeVpQbm94dDI3YWhzTEFROSs3ZEUrNnRydWpYcngvaTR1SlFVbEtDeE1SRXZQUE9PMnFQcmJzeTk4MDMzeFFoT3YzZzZ1cUtZY09HSVRrNUdjSEJ3ZGkrZlh1N1RxcTBKYmEydHBnNWN5WisrdWtueUdReUJBVUZZZnIwNmZqb280OGFMRjExNTg0ZFJFWkdJajQrWG5qT3g4ZEhwWjQrYVEvdkp4RVJFUkVScWF2ZEpoSDI3OStQbjMvK0dRRGc1T1NFOWV2WE4zcHVURXdNVWxOVDFicXVxNnNySWlNak5SSmpVekl5TWhBYUdvckxseTgzZWs1MGREUXNMUzBSRUJDQVdiTm10Zm1TUHFhbXBwZ3laUXFtVEptQysvZnY0My8vOTM5eCtQQmhsZHE5U3V2V3JjUHg0OGN4ZWZKa2pCczNUbXRmZ3BrRXFxVnNpUDM0OGVONnJ5bWJKdCs5ZXhjeW1hemUveDkxNzkydFc3ZEVTU0p3dFlKbVdGcGFZdW5TcFZpN2RpMVdyMTZOOFBCd25mcjNQVzdjT0d6YXRBblYxZFZZdTNZdEhCMGQxVW9JeE1mSEl6RXhFWUR1bG1wcVRXdldySUcvdnovUzB0SXdiOTQ4ZlBYVlYvRHk4dUl1b1RZZ01EQVFtWm1adUh6NU11UnlPUTRlUElpREJ3L0N5c29LRGc0T3NMQ3dRRlZWRmZMeThsQlFVS0F5MXRiV0ZrRkJRVnFLbkJyQyswbEVSRVJFUk9wb3QwbUVBd2NPQ1BYVkZ5OWVyTEhycHFlbjQ5S2xTM0IzZDlmWU5SdHk5T2hSZlBmZGQ2aXBxV255M0pLU0VvU0doaUlwS1FrYk4yNFVhcEszZGQyN2Q4ZkNoUXV4WU1FQ3BLU2tJRDQrSHIvKytxdFF0MXd1bCtQaXhZdTRlUEVpMXExYkIyOXZiMHlhTkFtalJvMkNxYW1wNlBFeENhU3FUNTgrQUdwM2pUeDgrRkNsNGE1eVF2YjU4K2RJU1VtcFYyNGhKeWVuOVFLbFYvYkJCeCtncHFZR1c3ZHV4ZHk1Y3hFWUdJaGh3NGJwUklralMwdEx6SjgvSHhFUkVTZ3FLc0w4K2ZQeCtlZWZ3OWZYdDhIejgvTHlFQmtaS1NTbEFXRE9uRGx0K21kVkhaMDdkMFprWkNSQ1FrS1FrSkNBd01CQVdGbFp3ZEhSVWUxZENXRmhZU0pIU1MzUnNXTkhoSWVISXlRa0JNZU9IUk9lTHk0dVJuRnhjYVBqZXZmdWpkRFEwRmFybnkrVHlaQ1Nrb0tzckN3OGZ2d1lUNTgrVlh2c2loVXJSSXhNdC9CK0VoRVJFUkdST3JRL1k2TUZlWGw1UWdMQnlzb0tvMGVQVm50c1l5c3BDd3NMY2VQR0RRREE4ZVBIUlUwaXBLV2w0ZHR2djRWY0xnZFFXd2JHM2QwZGJtNXVzTFcxaGFtcEtTb3FLcENibTR2ejU4OExUVitUa3BLd2ZQbHliTnEwU2JUWWRKR0JnUUdHRGgyS29VT0hvcnk4SE1lT0hVTjhmRHpTMDlPRmM1NDllNGJFeEVRa0ppYkMzTndjdi8zMm02Z3hNUWxVWDkzNnhzZU9IY1BISDM4c1BMYXpzNE90clMwS0NncXdhOWN1dUx1N0N4T1JWVlZWMkxsenAzRHU2NisvM25wQlU3TmR1WElGR3pac0FGQmJ1aW9uSndkQlFVRXdNVEdCbloyZDJ2KytvNktpUkl2eHM4OCtRMFpHQnM2ZVBZdnk4bktFaG9ZaVBEd2NOalkyd2puTGx5OUhTVWxKdlJKYkF3Y09oSitmbjJpeDZaUFkyRmdrSlNVSmo0dUxpOVhlMVVlNnpjTENBbXZXcklHdnJ5OWlZbUtRbkp6YzZPOHpCd2NIekpneEF6Tm56bXlWWFVjS2hRTFIwZEhZdlhzM3lzcktXblNOOWpicHpQdEpSRVJFN1IwclJCQTFyVjBtRVRJeU1vVGpFU05HTkd2RjZMWnQyOUNoUTRkNnp4Y1dGbUxhdEdsNC92dzV6cHc1ZzJYTGxta2sxb2FzWGJ0V1NDQzR1YmxoNWNxVjlSclIxdlhiYjc5aDllclZlUHo0TVJJVEU1R1FrSUJKa3lhSkZwOHVlKzIxMXpCanhnek1tREVETjIvZVJIeDhQUDcxcjM4SlRYMEJvTEt5VXRRWW1BUnFtTDI5UFFZT0hJZ3JWNjRnS2lvSzc3Ly9Qc3pOellYWHAwMmJoajE3OWlBakl3TXpac3pBaUJFallHUmtoRE5uenVEQmd3Y0Fhc3NhdFhhRFIycWU4dkp5WkdabTFudGVKcFBoMXExYldvaW9Qa05EUTRTR2htTGR1bldJaTRzREFGUlhWNnMwOXE2YmhGVHk5UFRFK3ZYcjJjQWR3UGJ0MjdGMzcxNXRoMEVpOC9UMGhLZW5KMlF5R1RJek0xRllXSWl5c2pJWUd4dERJcEhBMmRtNTFSTzdXN1pzUVhSMGRLdStaMXZCKzBsRUx4TVZGWVVUSjA2SS9qNHY5ckVqSWhJVEswUVFxYTlkSmhHVXV4Q0EyaWFhbW1Calk0TzMzMzRicWFtcEtDZ29RSEZ4TWF5c3JEUnk3Ym91WDc0c2xHNTU2NjIzc0hQbnppWkw3NHdjT1JMZmYvODkvUHo4VUYxZGpiLy8vZS90Tm9sUWw2T2pJNzc4OGtzc1diSUV2LzMyR3c0ZE9vU3paOC9pK2ZQbm9yNHZrMENOVzdSb0VVSkNRZ0RVbGh6NzVKTlBoTmZtenAyTG8wZVA0djc5K3lnb0tFQnNiR3k5OFFFQkFhMVNpa3FKcXhYYUxtTmpZNnhZc1FKVHBrekIzcjE3Y2Y3OGVlSG50aTREQXdPNHVycGk5dXpabURoeEltditvN2I1YXQwSmdJNGRPMkwwNk5IbzI3Y3ZKQkpKZzRsNDBtOG1KaVp3YzNQVGRoakl5Y25CL3YzN2hjZkd4c1p3ZDNlSGs1TVRKQklKRTN4cTR2MGtvb2JrNWVYaDZ0V3IyZzZEaUVoaldDR0NxSG5hWlJLaGJvMVhaY05XVFhCMWRSVktOZHk0Y1FPREJ3L1cyTFdWVWxKU2hPTWxTNWFvUFdIYXExY3ZmUGpoaDRpS2lrSjJkalllUEhpQU45NTRRK1B4NmFNT0hUcGd6Smd4R0RObURJcUtpdkN2Zi8xTHRQZGlFdWpsaGc0ZGl2ajQrQVpmNjlTcEUzYnMySUcvL09VdnlNcktVbm5OME5BUTgrYk5hN1V5TWx5dDBIS3VycTdZc1dPSHRzTlFtNGVIQnp3OFBGQldWb2JNekV6azUrZWp1cm9hcHFhbXNMR3hnWXVMaXlnSlkzMldrSkFnSkZ4Y1hGd1FGaGFtMHVPRTlGZDZlanFTazVQeDNudnZxWlQzMGhXblRwMkNRcUVBVVBzN2R2UG16YkMxdGRWeVZMcUw5NU9JaUlqYUsxYUlJR3ErZHBsRXFLcXFFbzVmZSswMWpWMjM3aGJ2a3BJU2pWMjNydHpjWEFDQW1aa1poZ3daMHF5eEkwYU1FT3FJWjJWbE1ZblFBR3RyYTVWYS9KckdKTkNyc2JlM1IzUjBOQzVldklpclY2K2lzcklTM2JwMXc0Z1JJMkJuWjljcU1YQzF3cXVSU0NUdzlQVFVkaGpOMXFsVEo1VytIZFM0dW1XZmdvT0RtVUJvUTU0OGVZS2RPM2ZpKysrL3g0Z1JJeUNWU3B0ZEZsSk15citSQUdEVnFsV2NjRzRDN3ljUk5jZk1tVE14Y3VSSWJZZEJSS1FSckJCQjFIenRNb21nYk1nS1FGamg5REpHUmtaQ1NaS1hsYXFvVzdha29xTGlGU0pzM05PblR3RUFYYnAwYWZhWHZMcXJ6TVJLY3RETE1RbjA2Z3dORFlWRzJhMk5xeFdJbXFaTWxuWHAwZ1ZPVGs1YWpvYkVJSmZMY2ViTUdadzVjd2JkdW5XRHI2OHZmSDE5MGIxN2Q2M0dwZndiemRyYUdyMTc5OVpxTFBxRTk1T0kxTkdyVnkvMDZ0VkwyMkVRRWIweVZvZ2dhcGwybVVTb1czcWlia1BkeHFoYmV1UEpreWZDY2QxRWhTWXBFeFhLWkVKejFCM0R1dDNhd1NTUWZ1TnFCYUttS1NmN2pJemE1WjhZYlZydjNyMHhiZG8wbkRwMUNwV1ZsUUNBaHc4Zll2ZnUzZGl6Wnc4OFBUMGhsVW94WnN3WXJkeC81YVEzZTlHb2gvZVRpSWlJMmlOdFY0aGdvM3JTViszeUczN2Rza09abVprWU0yYU1ScTc3NE1FRDRWaXNHdG5LTDFSRlJVWEl6ODlYK1c5cFNucDZ1bkRjdFd0WGpjZEdUV01TU0g5eHRZTDZuajE3aGhzM2JxQkhqeDRhTFJuWDJtUXlHVkpTVXBDVmxZWEhqeDgzNitkMnhZb1ZJa2FtMnlaUG5veHQyN2Foc0xBUTkrN2RRNDhlUGJRZEVtbUlyYTB0Z29PRDhjMDMzeUF4TVJGSGpoekJ1WFBuSUpmTG9WQW9jTzdjT1p3N2R3NVdWbGFZTm0wYXBGTHBTeE90bWpacTFDanMzcjBiQlFVRnlNM05oWU9EUTZ1OXR6N2kvU1FpSXFMMlNOc1ZJdGlvbnZSVnUwd2lEQmt5QkFZR0JsQW9GRGg5K2pRV0xWcWtrZXVlTzNkT09CWnIwc1ROelUwNGpvbUp3WmRmZnFuV09MbGNqcDkvL2hsQTdRUjAzNzU5UlltUFhvNUpvSlo3L3Z3NWpoNDlpaE1uVHVEdTNic3dNek5EejU0OTRlUGpnN0ZqeDRyKy90cGVyYUF2bmoxN0JuOS9mMlJrWk1EYTJocjc5dTFUS1lueHh4OS9JRFEwOUpYZlI4eFZGUXFGQXRIUjBkaTllemZLeXNwYWRJMzJuRVN3dExURTBxVkxzWGJ0V3F4ZXZScmg0ZUZjU2R6R21KbVpZZEtrU1pnMGFSS0tpb3B3OU9oUkhEbHlCTmV2WHdjQUZCY1g0OGNmZjhTUFAvNElkM2QzU0tWU2pCOC9YdlIvQjY2dXJoZzJiQmlTazVNUkhCeU03ZHUzaTdZenRDM2gvU1FpTVR4NjlBaW5UcDNDMWF0WFVWaFlpTEt5TXNqbGNtemR1cFU5VG9oSXExZ2hncWhsMm1VU29VdVhMbkJ4Y2NHMWE5ZVFuWjJOeE1URVY5Nk5rSktTZ252MzdnRUFIQndjUkpza0hEcDBLS3lzckZCY1hJejkrL2Rqd0lBQkdEOSsvRXZIS0JRS2hJYUdJaXNyQ3dEZzRlRWgyazRKZXJuMm5nUlNLQlJZc0dBQkhqOStEQUQ0OU5OUE1YWHExQ2JIRlJRVTRPdXZ2MFpHUm9iSzg5ZXZYOGZ4NDhmaDVlV0YwTkJRVVNjWHRMMWFRVi84OGNjZnduMHFLaXJDTDcvOGdubno1Z212bDVXVjZmeXFpeTFidGlBNk9scmJZZWkxRHo3NEFEVTFOZGk2ZFN2bXpwMkx3TUJBREJzMmpDV08yaUJyYTJ2NCtmbkJ6ODhQTjIvZXhKRWpSM0QwNkZFVUZCUUFBQzVkdW9STGx5NWg0MkhBanlrQUFDQUFTVVJCVk1hTm1ESmxDcVJTS2ZyMDZTTmFQR3ZXcklHL3Z6L1MwdEl3Yjk0OGZQWFZWL0R5OHVJT1BqWHhmaExScTZxc3JNVFdyVnNSSHgrUG1wcWFlcS9MWkRLVnh6RXhNY2pOellXWm1Sa1dMMTZzTTgzZGlhanQwbmFGQ0RhcUozM1Zici9OejU0OUd5dFhyZ1FBYk42OEdXKy8vVFlzTFMxYmRDMlpUSWF0VzdjS2owZVBIcTJSR0J0aVltS0NnSUFBYk55NEVYSzVITXVXTFlPdnJ5LzgvUHpnNk9pb2NxNUNvVUJhV2hwMjdkcUZpeGN2Q3M4dldMQkF0UGpvNWRwN0VpZ3pNeE9YTGwwQ0FFZ2tFa3lZTUtISk1hV2xwVmk0Y0NIdTNyM2I2RG5uenAzRHNtWExFQllXcHJGWVg4VFZDdXF4czdPRHNiRXhuajE3QmdDdFd2cENFM0p5Y3JCLy8zN2hzYkd4TWR6ZDNlSGs1QVNKUkFKalkyTXRScWNmcmx5NWdnMGJOZ0FBTEN3c2tKT1RnNkNnSUppWW1NRE96azVvdk53VVplS045SWVqb3lNV0wxNk13TUJBcEthbTRzaVJJemg1OGlRcUtpcFFXbHFLbjM3NkNULzk5QlA2OSs4UHFWU0tpUk1uYWp6NTI3bHpaMFJHUmlJa0pBUUpDUWtJREF5RWxaVVZIQjBkMVg0dk1YK1g2QlBlVHlKcXJpZFBuaUFnSUFBM2I5NVVlNHl6czdPd1M5WEJ3UUZTcVZTczhJaUlBR2kvUWdRYjFaTythcmRKaENsVHBpQXlNaEkzYnR4QVhsNGV2dnp5UzRTRmhhRno1ODdOdW81Y0xrZHdjREN1WGJzR29IYVY4dHk1YzhVSVdUQnIxaXhjdUhBQnAwK2Zoa0toUUZ4Y0hPTGk0dEMxYTFmWTI5dkR6TXdNRlJVVnVIMzdOa3BMUzFYRyt2djd3OFBEUTlUNHFISHRQUW1VbVprcEhFK1lNRUd0VWdnclY2NVVTU0E0T1RsaC9QanhNRE16UTBwS0NzNmVQUXNBT0h2MnJFWjJGVFZHMjZzVjlJV3RyUzIyYjkrT0V5ZE93TlhWdFY1U3RWKy9mZ2dQRDlkU2RFMDdkZW9VRkFvRmdOcmVGNXMzYithVysyWXFMeTlYK1ZsWGtzbGt1SFhybGhZaW90Wm1ZR0NBd1lNSFkvRGd3UWdNRE1TdVhic1FGeGNuTkthL2V2VXFybDY5aXMyYk4wTXFsV0wrL1Btd3RyYlcyUHZIeHNZaUtTbEplRnhjWEl6VTFGU05YYis5NGYwa0luV3RXclZLU0NDWW01dGo4dVRKR0RSb0VISnpjeEVSRWRIZ0dBOFBEM2g0ZUNBMU5SV3hzYkZNSWhDUjZOcDdoUWlpbG1xM1NRUkRRME1FQndjaklDQUFWVlZWdUhMbENqNysrR09zWHIxYTVRUGxaUW9LQ3JCaXhRcVZMektmZlBJSnVuVHBJbGJZQUdvL3JOYXRXNGVRa0JBY1BueFllUDdSbzBkNDlPaFJnMk1NRFEwUkVCQ0FoUXNYaWhvYk5hMDlKNEh5OC9PRjQ0RURCelo1L2krLy9JSXpaODRJanovNDRBUDg1My8rcDdBVDRPT1BQOGFCQXdlRVZjLy8rTWMvUkVzaWFIdTFnajVSVGpZMXhOTFNFc09IRDIvbGlOU25MRnNGMUg0UlpnS0JxUG1xcXFwdzVzd1pIRHQyREwvLy9ydXdNK2xGRlJVVmlJcUt3c0dEQnhFVUZJUVpNMmE4OG50djM3NGRlL2Z1ZmVYcjBML3hmaEtST3BSbGdvSGFuYWc3ZHV3US9sNVdQdDhZSHg4ZnBLYW1Jak16RThYRnhYcTc2NXFJOUVON3J4QkIxRkx0Tm9rQUFIMzc5a1Z3Y0RDV0xWc0doVUtCdkx3OCtQdjd3OVBURTlPbVRjUGd3WU5WeXBBQXRhVlYwdExTY1BMa1NTUWtKS2pVZVJ3elpndysvZlRUVm9uZHhNUUV3Y0hCbUR4NU1pSWpJNUdTa2lLc0NLdkx5TWdJM3Q3ZUNBZ0lRTDkrL1ZvbE5ucTU5cHdFS2k4dkY0N3Q3ZTFmZW01TlRRMjJiZHNtUEI0MGFKQktBa0ZwMXF4Wk9IandJSEp5Y3BDU2tvS25UNStLMGh1QnF4WGFCK1ZPRVd0cmEvVHUzVnZMMGVnblYxZFg3Tml4UTl0aFVDdXJxYWxCY25JeUVoSVNjUHIwNlhxN3Rpd3NMREJwMGlSSXBWSThmZm9VQnc0Y3dLKy8vb3JuejUranNySVNhOWFzUVc1dXJ0cWZyUTI1YytlT1N0UDFqaDA3WXZUbzBlamJ0eThrRWdrNmRPalE0bXUzTjd5ZlJOUmNwMCtmRm81WHIxN2RyQVUzQXdZTUVJNnpzN014ZE9oUWpjWkdSRlNYdmxXSVlLTjYwaFh0T29rQUFPUEhqOGZtelp2eDMvLzkzNmlvcUFBQW5EOS9IdWZQbndkUVc1N0kwdElTaG9hR2VQTGtpWERPaThhT0hZdlZxMWUzZXFrU0x5OHZlSGw1b2JTMEZOZXZYMGQrZmo2cXFxcGdabWFHTjk1NEEzMzc5b1dGaFVXcnhrUk5hNjlKb0xwSnQ2YitYY2JIeHlNdkx3OUFiUkpsMmJKbGpmWWlHRGx5SkhKeWNpQ1h5M0hqeGczMDc5OWZjMEgvZjF5dDBENG9kNXlvVTJxTEdpYVJTT0RwNmFudE1LZ1Z5T1Z5WExwMENRa0pDVGg1OG1TOTNYTkE3YTR6cVZRS0h4OGZsWDRZN3U3dUtDd3N4STgvL29oLy92T2ZlUGJzR2FLaW90Qy9mMysxK3VVMEpDRWhRZmhkNnVMaWdyQ3dNSFRyMXExbC8zSHRFTzhua1hZZE9IQ2d5Ulg3bXJCejUwNVJybnZuemgwQXRhVXRYVjFkbXpXMmJnbTBvcUlpamNaRlJOUVFmYWdRd1ViMXBHdmFmUklCQUVhTkdvVWZmL3dSYTlldVJVcEtpc3ByVlZWVktpVllYbVJ1Ym80RkN4YUkzZ2VoS1owN2Q4YVFJVU8wR2dNMVgzdExBcG1ibXd2SEwyc3dMSlBKc0dmUEh1SHg1TW1UMGFkUG4wYlByN3VySVQ4L1g1UWtncjZ0VnFDV0dUVnFGSGJ2M28yQ2dnTGs1dWJDd2NGQjJ5RVI2WnowOUhRa0pDVGcrUEhqRGU2Z2swZ2ttRHAxS3FSU2FiM1B4N3BzYkd5d2RPbFNqQm8xQ2w5ODhRV2VQMytPM2J0M3QzalN1Vzcvbk9EZ1lFNDRxNG4zazBnMzNMNTlHeGN1WE5CMkdDMVdWVlVGQUMxYU1GTmRYVjN2T2tSRVl0TDFDaEZzVkUrNmlFbUUvNjluejU3WXRXc1hMbDI2aEgvKzg1ODRmLzQ4bmp4NTB1QzVCZ1lHNk5PbkQ4YVBINCtaTTJjMnV4a3owWXZhU3hLbzdsYTcrL2Z2TjVxOVAzRGdBQW9LQ2dEVS9xTCs3TFBQWG5yZHVxc2hHOXN0cEFuNnNGcUJYbzJycXl1R0RSdUc1T1JrQkFjSFkvdjI3YUtVeHlMU1I5bloyZmo2NjY5eDc5NjllcThwbSs5S3BWS01IVHUyV2J0NWhnd1pnZ2tUSmlBaElRRTVPVGtvTFMxdDBkOVd5dDhGWGJwMGdaT1RVN1BIdHplOG4wU2tTY3FmOC96OGZNamw4bWF0Z00zT3poYU8rWGNYRWJVV1hhNFF3VWIxcEl1WVJIaUJ1N3M3M04zZElaZkxrWjJkamNMQ1FoUVhGME1tazZGejU4Nnd0TFNFczdNekxDMHR0UjBxa2Q2cHU3WDU2TkdqZVBmZGQrdWQ4L0RoUSt6ZXZWdDQvTjU3N3pYWlA2RnV3cy9ZMkZnRGtUWk0xMWNyNkFKOTM0b1BBR3ZXcklHL3Z6L1MwdEl3Yjk0OGZQWFZWL0R5OG1yMWNuVkV1dWJodzRmMUpweTdkdTJLZDk5OUYxS3BGSFoyZGkyK2RxOWV2WVRqeXNyS0ZrMDZLL3VZR0JueHoxdDE4SDRTNlpicDA2ZXJ0ZUFrTXpNVCsvYnRnMEtoZ0xPek15Wk9uSWdlUFhvSVB5c3ltUXo1K2ZsSVRrNFdkamI0K1BoZzNMaHhvc2JmcjE4L3hNWEZvYVNrQkltSmlYam5uWGZVSGx2MzcrbzMzM3hUaE9pSWlCcW5heFVpMktpZWRCWC9LbStFb2FFaFhGeGM0T0xpb3UxUUdpV1R5WkNTa29Lc3JDdzhmdnk0WHRPN2wxbXhZb1dJa1JFMWJNQ0FBZWphdFNzZVBYcUVDeGN1SUNVbFJXVUhSblYxTmI3OTlsdWhBYk9abVpsYWsrOTFTeDZJL1V0U2wxY3I2QUo5MzRvUDFLNmtpNHlNUkVoSUNCSVNFaEFZR0Fnckt5czRPanFxdlRvdUxDeE01Q2oxUzFaV0ZwS1NrcENUazRQSGp4L2orZlBuc0xDd2dMMjlQUVlOR2dSdmIyLzJvZEFqaG9hR0dENThPS1JTS1VhT0hLbVJCcmNQSGp3UXJ0M1N6L0hKa3lkajI3WnRLQ3dzeEwxNzk5Q2pSNDlYanFzOTRQMGswZzNxZlBkTVNrcENkSFEwRkFvRi92em5QOFBmMzcvUlJRN3o1czNENWN1WDhjMDMzK0Q0OGVQbzBhTUh2dmppQ3pGQ0J3Q01HemNPbXpadFFuVjFOZGF1WFF0SFIwZTFFZ0x4OGZIQ3BCaDNIaEdSTnVsS2hRZzJxaWRkeFNTQ0hsSW9GSWlPanNidTNidFJWbGJXb21zd2lhQjk3VEVKWkdob2lJOCsrZ2pidDIrSFFxSEFraVZMTUh2MmJQVHIxdy81K2ZrNGVQQ2cwSlFOQUJZdVhBZ2JHNXNtcjF1M2wwbmQxWTlpMHJYVkNxUlpzYkd4U0VwS0VoNFhGeGNqTlRWVml4SHBwNHlNRElTR2h1THk1Y3VObmhNZEhRMUxTMHNFQkFSZzFxeFpiQUNtd3lRU0NSWXRXb1QzM250UHJjL201dkQzOThlY09YTmdaR1FFVTFQVEZsM0QwdElTUzVjdXhkcTFhN0Y2OVdxRWg0Y3pPZlVTdko5RStxV3lzaElyVnF6QXMyZlA4UDc3NytQVFR6OXRjb3libXhzaUlpSXdaODRjL1BEREQzQnljb0tQajQ4bzhWbGFXbUwrL1BtSWlJaEFVVkVSNXMrZmo4OC8veHkrdnI0Tm5wK1hsNGZJeUVqOC9QUFB3bk56NXN6aDN3RkVKRHE1WEM0MEtqWXlNbXJXNTA1TlRRM2tjamtNREF4RXE0TEFSdldrcTVoRTBFTmJ0bXhCZEhTMHRzT2dGbXJ2U1NBL1B6OGNQWG9VTjI3Y2dFd213NzU5K3hvOGI4aVFJZmo0NDQrYnZON3QyN2VSazVNRG9IYmxRSE95OUpxZ0s2c1ZkSVcrYjhVSGdPM2J0MlB2M3IyaXYwOWJkL1RvVVh6MzNYZkNIK2d2VTFKU2d0RFFVQ1FsSldIanhvMHFmVTVJZDdpNnVqYjdpNHk2WHFWMFRsMGZmUEFCYW1wcXNIWHJWc3lkT3hlQmdZRVlObXdZUytJMGdQZVRTTCtjUEhrU0pTVWxBSUNBZ0FDMXgvWG8wUU4rZm42SWlJakFybDI3UkVzaUFNQm5uMzJHakl3TW5EMTdGdVhsNVFnTkRVVjRlTGhLb25MNTh1VW9LU2xCWGw2ZXl0aUJBd2ZDejg5UHROaUlpSlRPblR1SHhZc1hBd0FpSWlLYTFidnc1NTkveHNhTkcyRmlZb0pqeDQ2SjBpT1ZqZXBKVi9FdmNEMlRrNU9EL2Z2M0M0K05qWTNoN3U0T0p5Y25TQ1FTVWV2QmsyYTA5eVNRaVlrSndzUERzV2pSSXBWZEIzVzV1YmxodzRZTmFxMElpSW1KZ1VLaEFBQnUxZE1CK3I0Vi84NmRPeXFKclk0ZE8yTDA2TkhvMjdjdkpCS0pSc3A4dEFkcGFXbjQ5dHR2aFZKZkJnWUdjSGQzaDV1YkcyeHRiV0ZxYW9xS2lncms1dWJpL1BuenVIMzdOb0RhZnh2TGx5L0hwazJidEJnOTZhc3JWNjVndzRZTkFBQUxDd3ZrNU9RZ0tDZ0lKaVltc0xPelV6czVGUlVWSldhWXBDYmVUeUpWNmVucEFBQWJHeHZZMnRvMmE2eTN0emNpSWlKdzU4NGRaR1Zsd2RuWldZd1FZV2hvaU5EUVVLeGJ0dzV4Y1hFQWFpZTA2cFllVmY1MzFPWHA2WW4xNjlmenV5d1I2VHpsQWtLWlRJWS8vdmdEM3Q3ZUduOFBOcW9uWGNVa2dwNDVkZXFVTUdINjFsdHZZZlBtemMzK0k1SzBoMG1nV3JhMnRvaUppVUZNVEF4T25EaUJlL2Z1UWFGUW9FK2ZQcGcyYlJxbVQ1K3UxaS9LUC83NEF3Y1BIaFFlVDU4K1hjeXdTUU4wZlN0K1FrS0NNUEh0NHVLQ3NMQXdkT3ZXVFpUM2FzdldybDByL1AvbzV1YUdsU3RYb21mUG5vMmUvOXR2djJIMTZ0VjQvUGd4RWhNVGtaQ1FnRW1USnJWV3VGVEgvZnYzOGYzMzM0djZIc0hCd2FKY3Q3eThISm1abWZXZWw4bGt1SFhybGlqdnFldDRQNG5hRHVVdWhNWVdYcnhNcDA2ZGhPTzh2RHpSa2doQTdmZWJGU3RXWU1xVUtkaTdkeS9PbnovZllQOHdBd01EdUxxNll2YnMyWmc0Y1dLTC9ydUlpRnFic244akFEeDU4a1NVOTJDamV0SlZUQ0xvbWR6Y1hPRjQxYXBWVENEb0dTYUIvczNVMUJSLyt0T2Y4S2MvL2FuRjF4Z3dZSUJLUDRUVzBoNzdXV2lLcm0vRnI3dFNMamc0bUFtRUZyaDgrYkpRWXV5dHQ5N0N6cDA3bTZ5SlBuTGtTSHovL2ZmdzgvTkRkWFUxL3Y3M3Z6T0pvQ1VsSlNVcVh6N0VJTmFrTTlYSCswblVkaWhYcGo1OCtCQ2xwYVhOS3FGeC8vNTk0Ymp1QkppWVBEdzg0T0hoZ2JLeU1tUm1aaUkvUHgvVjFkVXdOVFdGalkwTlhGeGNXdHg0blloSUd5b3JLN0Zueng3aHNWZzlFTm1vbm5RVmt3aDZScmxDdzlyYUdyMTc5OVp5Tk5SY1RBTHB0L2JlejBJVGRIMHJ2ckk4QnYvb2FybTZpYjBsUzVhbzNWUzFWNjllK1BERER4RVZGWVhzN0d3OGVQQUFiN3p4aGxoaFVodms2dXFLSFR0MmFEc00waERlVHlKVmpvNk9BR29iZ3NiR3h1S1RUejVSZTJ6ZFpHS1hMbDAwSHR2TGRPclVpU1ZIaVVocjB0UFRzWDM3ZHBYbjZ1NGcyTHg1czFwSjJZcUtDdHk0Y1VQb00yQm9hQ2hhYnlrMnFpZGR4U1NDbnVuZXZUdUEycnJ5cEgrWUJOSnY3YjJmaFNibytsWjg1YzhsbTNhMm5ESlphbVptMXV5bTR5TkdqQkRxbDJkbFpUR0pvQVhkdW5YRGdnVUwxRHIzMkxGalFtK2Jqei8rR09ibTVtS0cxaVNKUkFKUFQwK3R4cUJyZUQrSjJvNnhZOGRpMDZaTmtNdmxpSWlJZ0xPenMxcTF1QThmUG95RWhBUUF0WC9mREJnd1FPeFFpWWgwUnE5ZXZaQ1dsZ2FaVE5iZzY5ZXVYV3ZSZFgxOWZkRzFhOWRYQ2UybDJLaWVkQkZuU2ZUTXFGR2pzSHYzYmhRVUZDQTNOeGNPRGc3YURvbWFnVWtnL2NWK0ZwcWg2MXZ4SjArZWpHM2J0cUd3c0JEMzd0MURqeDQ5UkhtZnRreFozcXRMbHk3Tlh2MVM5NDlpWmNLSldsZTNidDJ3Y09GQ3RjN055c29TSnAzbnpadlg2cXRicVdtOG4wUnRoNjJ0TFdiT25JbWZmdm9KTXBrTVFVRkJtRDU5T2o3NjZLTUdGeWZkdVhNSGtaR1JpSStQRjU3ejhmRlJXWlJCUk5UV21adWJ3OHZMQzJmT25OSEk5VHAyN0lnWk0yWWdNREJRSTlkckRCdlZreTVpRWtIUHVMcTZZdGl3WVVoT1RrWndjREMyYjkvT2p1dDZoRWtnL2NWK0ZwcWg2MXZ4TFMwdHNYVHBVcXhkdXhhclY2OUdlSGc0azM3TnBQei9xem05UXBUcWptR0RSU0lpSWxXQmdZSEl6TXpFNWN1WElaZkxjZkRnUVJ3OGVCQldWbFp3Y0hDQWhZVUZxcXFxa0plWGg0S0NBcFd4dHJhMkNBb0swbExrUkVUYUV4UVVwRklLNk5xMWEvamIzLzRHQUZpMGFCSDY5T25UNURXTWpJeGdhV2tKSnljbnRjdTF2aW8ycWlkZHd5U0NIbHF6WmczOC9mMlJscGFHZWZQbTRhdXZ2b0tYbHhjL0tQUUFrMEQ2aS8wc05FTWZ0dUovOE1FSHFLbXB3ZGF0V3pGMzdsd0VCZ1ppMkxCaExIR2tKdVdPcTZLaUl1VG41K1AxMTE5WGUyemQxVFJpYmc4bUlpTFNSeDA3ZGtSNGVEaENRa0p3N05neDRmbmk0bUlVRnhjM09xNTM3OTRJRFExOXBVVVlCdzRjRUJwMmltbm56cDJpdndjUnRTODllL1pFejU0OWhjZDFGNGtOR2pRSUhoNGUyZ2hMYld4VVQ3cUNNeUo2cUhQbnpvaU1qRVJJU0FnU0VoSVFHQmdJS3lzck9EbzZxajBoSFJZV0puS1UxQmdtZ2ZRVCsxbG9ocTV2eGI5eTVRbzJiTmdBQUxDd3NFQk9UZzZDZ29KZ1ltSUNPenM3b2ZGeVU1UjEvZHNqTnpjMzRUZ21KZ1pmZnZtbFd1UGtjcm5RRE16QXdBQjkrL1lWSlQ0aUlpSjlabUZoZ1RWcjFzRFgxeGN4TVRGSVRrNUdUVTFOZytjNk9EaGd4b3dabURsejVpdnZyTHg5K3pZdVhMandTdGNnSXFLV1k2TjYwalltRWZSVWJHd3NrcEtTaE1mRnhjVklUVTNWWWtTa0xpYUI5QlA3V1dpT0xtL0ZMeTh2UjJabVpyM25aVElaYnQyNkpkcjd0aVZEaHc2RmxaVVZpb3VMc1gvL2Znd1lNQURqeDQ5LzZSaUZRb0hRMEZCa1pXVUJxRjF0dzlVMFJFUkVqZlAwOUlTbnB5ZGtNaGt5TXpOUldGaUlzckl5R0JzYlF5S1J3Tm5adVZtN0FZbUkyb3QrL2ZvaFBEd2NBT0RrNUtUbGFJajBCNU1JZW1qNzl1M1l1M2V2dHNPZ1Y4QWtrUDVoUHd2TjBlWldmQktmaVlrSkFnSUNzSEhqUnNqbGNpeGJ0Z3krdnI3dzgvTVRlbUlvS1JRS3BLV2xZZGV1WGJoNDhhTHcvSUlGQzFvN2JDSWlJcjFrWW1LaXNndFFMTk9uVDFlcjVFZG1aaWIyN2RzSGhVSUJaMmRuVEp3NEVUMTY5QkRLUXNwa011VG41eU01T1ZuWTJlRGo0NE54NDhhSkdqOFJrWktscFNXR0R4K3U3VENJOUE2VENIcm16cDA3Mkxkdm4vQzRZOGVPR0QxNk5QcjI3UXVKUklJT0hUcG9NVHBTQjVOQStvbjlMRFJMVzF2eG0rTHE2b29kTzNhSStoN3R3YXhaczNEaHdnV2NQbjBhQ29VQ2NYRnhpSXVMUTlldVhXRnZidzh6TXpOVVZGVGc5dTNiS0MwdFZSbnI3Kyt2ODNWSmlZaUkyaHNYRnhlNHVMaTg5SnlrcENSRVIwZERvVkRnejMvK00vejkvUnN0MlRwdjNqeGN2bndaMzN6ekRZNGZQNDRlUFhyZ2l5KytFQ04wSXFLWEtpMHRSWFoyTmtwTFN5R1R5ZFFlTjNIaVJCR2pJdEk5VENMb21ZU0VCS0VidTR1TEM4TEN3dEN0V3pjdFIwWHFZaEpJdjdHZmhlYnAybFo4aVVRQ1QwL1BWbnUvdHNyQXdBRHIxcTFEU0VnSURoOCtMRHovNk5FalBIcjBxTUV4aG9hR0NBZ0l3TUtGQzFzclRDSWlJdEtReXNwS3JGaXhBcytlUGNQNzc3K1BUei85dE1reGJtNXVpSWlJd0p3NWMvREREei9BeWNrSlBqNCtyUkF0RVJHUW5wNk92LzcxcjdodzRRSVVDa1d6eDdjMGljQkc5YVN2bUVUUU0zZnYzaFdPZzRPRG1VRFFNMHdDNlRmMnN4QlBhMjNGcDlaalltS0M0T0JnVEo0OEdaR1JrVWhKU1JFKy8rb3lNaktDdDdjM0FnSUMwSzlmUHkxRVNrUkVSSy9xNU1tVEtDa3BBUUFFQkFTb1BhNUhqeDd3OC9ORFJFUUVkdTNheFNRQ0ViV0szMy8vSFY5OTlWV2p1K0hGeEViMXBLK1lSTkF6Wm1abUFJQXVYYnF3QVl3ZVloSkkvN0dmQlZIemVIbDV3Y3ZMQzZXbHBiaCsvVHJ5OC9OUlZWVUZNek16dlBIR0cramJ0eThzTEN5MEhTWVJFWkZXUlVWRjRjU0pFNksvVDkxZDBacVVucDRPQUxDeHNZR3RyVzJ6eG5wN2V5TWlJZ0ozN3R4QlZsWVduSjJkeFFpUmlBZ0FVRlZWaFpVclY2b2tFSHIyN0FrN096dWNPM2NPY3JrYy9mcjFnNDJORFo0K2ZZcWJOMi9pNGNPSEFHcjc5Tm5iMjJzcmRDS3RZaEpCei9UdTNSc0FoTVpVcEYrWUJOSnY3R2VoZVk4ZVBjS3BVNmR3OWVwVm9aU1JYQzdIMXExYm0vMEZsSFJiNTg2ZE1XVElFRzJIUVVSRXBKUHk4dkp3OWVwVmJZZlJZc3BkQ0MwcDg5bXBVeWZoT0M4dmowa0VJaEpWWW1JaWlvdUxBZFRPc1lXRWhBanpNKysrK3k3dTM3K1BLVk9tWVBiczJjS1kzMzc3RFd2V3JNSGR1M2N4Zi81OFRKMDZ0Y1h2ejBiMXBLODRFNjFuSmsrZWpHM2J0cUd3c0JEMzd0MURqeDQ5dEIwU05RT1RRUHFML1N3MHE3S3lFbHUzYmtWOGZIeURXMGhmYkdnVkV4T0QzTnhjbUptWllmSGl4VEEwTkd5dFVJbmFsY3JLU21SbVpxcDFydkxMRndCY3Zud1pFb2xFclhGc25OMTZlRCtKcUxWMDd0d1pBUER3NFVPVWxwWUtqOVZ4Ly81OTRiaTh2Rnpqc1JFUjFmWEhIMzhBcUUxNmJ0eTRFVDE3OWhSZXM3ZTN4LzM3OTNIdjNqMlZNU05IanNTZVBYc3dkKzVjZlBmZGQ1QklKQmd4WWtTTDNwK042a2xmY1NaVHoxaGFXbUxwMHFWWXUzWXRWcTllamZEd2NKaVltR2c3TEZJVGswRDZpLzBzTk9mSmt5Y0lDQWpBelpzMzFSN2o3T3lNME5CUUFJQ0Rnd09rVXFsWTRaR0djYmVKZnJsOSt6WVdMRmpRN0hILzhSLy9vZmE1TEFIWGVuZy9pZlRIekprek1YTGtTRzJIMFdLT2pvNEFBTGxjanRqWVdIenl5U2RxanoxOCtMQnczS1ZMRjQzSFJrUlVWMUZSRVlEYTc1VjFFd2hBYlJMaC9QbnpLcVdvbGJwMzc0NVBQdmtFVzdac3dZWU5HK0R0N2QyaTNWZE5ZYU42MGxWTUl1aWhEejc0QURVMU5kaTZkU3ZtenAyTHdNQkFEQnMyakt2YjlRQ1RRUHFML1N3MFo5V3FWVUlDd2R6Y0hKTW5UOGFnUVlPUW01dUxpSWlJQnNkNGVIakF3OE1EcWFtcGlJMk5aUkpCRDNDM0NSRVJrZnA2OWVxRlhyMTZhVHVNRmhzN2RpdzJiZG9FdVZ5T2lJZ0lPRHM3dzl2YnU4bHhodzhmUmtKQ0FvRGEzZG9EQmd3UU8xUWlhdWVVRS84TjlXVlRMdlRNeTh0cmNLeTN0emUyYk5tQ3ZMdzhaR1Jrd05YVlZlUHhzVkU5NlNyT091dVpLMWV1WU1PR0RRQnFQL0J5Y25JUUZCUUVFeE1UMk5uWkNUWDNteElWRlNWbW1QUVNUQUxwSi9hejBJenM3R3drSmlZQ3FHMWV0V1BIRHJ6Kyt1c0FJRHpmR0I4Zkg2U21waUl6TXhQRnhjV3dzcklTT1ZwcUtlNDIwVjhtSmlaNDQ0MDN0QjBHYVFqdkp4RzFGbHRiVzh5Y09STS8vZlFUWkRJWmdvS0NNSDM2ZEh6MDBVZENTZGU2N3R5NWc4aklTTVRIeHd2UCtmajRxUFJISUNJU2c3Sms0K1BIait1OXBteWFmUGZ1WGNoa3NucUxQdXQrUnQyNmRVdVVKQUliMVpPdTRxeWxuaWt2TDIrd3RxMU1Kc090VzdlMEVCRTFCNU5BK292OUxEVGo5T25Ud3ZIcTFhdUZCSUk2NnE1TXk4N094dENoUXpVYUcya09kNXZvcno1OStxaVVsU0Q5eHZ0SlJLMHBNREFRbVptWnVIejVNdVJ5T1E0ZVBJaURCdy9DeXNvS0RnNE9zTEN3UUZWVkZmTHk4bEJRVUtBeTF0YldGa0ZCUVZxS25JamFrejU5K2dBQUNnb0s4UERoUTVVcUE4b0ZnOCtmUDBkS1NrcTlIVlU1T1RtaXg4ZEc5YVNyT0J0RzFJcVlCTkpmN0dlaEdYZnUzQUZRKzBXeHVhczJySzJ0aFdObEhVdlNQZHh0UWtSRUpENWQ3RG5Vc1dOSGhJZUhJeVFrQk1lT0hST2VMeTR1Vm1uZS9xTGV2WHNqTkRTVS9SQ0lxRlhVWFl4MjdOZ3hmUHp4eDhKak96czcyTnJhb3FDZ0FMdDI3WUs3dXpzNmR1d0lBS2lxcXNMT25UdUZjNXV6SUs0NTJLaWVkQldUQ0hyRzFkVVZPM2JzMEhZWVJPME8rMWxvUmxWVkZRQzBhSEs0dXJxNjNuVkk5M0MzQ1JFUmtYaDB2ZWVRaFlVRjFxeFpBMTlmWDhURXhDQTVPYm5CT0lIYThvVXpac3pBekpreitYYzFFYlVhZTN0N0RCdzRFRmV1WEVGVVZCVGVmLzk5bUp1YkM2OVBtellOZS9ic1FVWkdCbWJNbUlFUkkwYkF5TWdJWjg2Y3dZTUhEd0RVcnZnWHE0Y0xHOVdUcm1JU1FjOUlKQko0ZW5wcU93eHFJU2FCOUJ2N1didzY1U3FLL1B4OHlPWHlabjJSemM3T0ZvNlZxMEZJOTNDM0NSRVJrVGowcWVlUXA2Y25QRDA5SVpQSmtKbVpLZXlXTURZMmhrUWlnYk96czJpcmVJbUltckpvMFNLRWhJUUFBQTRjT0tBeVVUOTM3bHdjUFhvVTkrL2ZSMEZCQVdKalkrdU5Ed2dJZ0ttcHFTaXhzVkU5NlNyT2ZCRzFJaWFCOUJmN1dXaEd2Mzc5RUJjWGg1S1NFaVFtSnVLZGQ5NVJlMnpkVlJWdnZ2bW1DTkdSSm5DM0NSRVJrVGowc2VlUWlZa0ozTnpjV3ZVOWlZaWFNblRvVUpYRzduVjE2dFFKTzNic3dGLys4aGRrWldXcHZHWm9hSWg1OCtiQno4OVB0TmpZcUo1MEZaTUlSRVJxWUQ4THpSZzNiaHcyYmRxRTZ1cHFyRjI3Rm82T2ptb2xCT0xqNDRWNitsMjZkQkVhWHBIdTRXNFRJaUlpeldQUElTS2kxbU52YjQvbzZHaGN2SGdSVjY5ZVJXVmxKYnAxNjRZUkkwYkF6czVPOVBkbm8zclNSZUlXUkNRaUlxckQwdElTOCtmUEIxQmJybWIrL1BtSWlZbEJaV1ZsZytmbjVlVmg3ZHExV0xWcWxmRGNuRGx6UksvblN5M1hyMTgvQUJCMm16UUhkNXNRRVJFMVRKTTloNGlJcUdtR2hvWVlPblFvL1AzOUVSZ1lpRm16WnJWS0FnSDRkNlA2aVJNbnFqeGZYRnlNeTVjdkl5a3BDWmN1WGFxWFFPamR1emQyN2RyRmZnZ2tDdTVFSUNKU0EvdFphTTVubjMyR2pJd01uRDE3RnVYbDVRZ05EVVY0ZURoc2JHeUVjNVl2WDQ2U2toTGs1ZVdwakIwNGNLQ29XMGZwMVhHM0NSRVJrZWJwWTgraHJLd3NKQ1VsSVNjbkI0OGZQOGJ6NTg5aFlXRUJlM3Q3REJvMENON2UzbXlvVEVUVUNEYXFKMTNESkFJUmtScll6MEp6REEwTkVSb2FpblhyMWlFdUxnNUFiUzM4dTNmdkN1ZWtwNmZYRytmcDZZbjE2OWZEMk5pNDFXS2w1bFB1Tm9tSWlCQjJtM3orK2VmdzlmVnQ4UHk4dkR4RVJrYmk1NTkvRnA3amJoTWlJaUpWK3RSektDTWpBNkdob2JoOCtYS2o1MFJIUjhQUzBoSUJBUUdZTldzV2YrOFRVYXZadDI4ZnRtM2JCZ0JZc0dBQkZpNWNxT1dJWG82TjZrbFhNSWxBUkVTdHp0allHQ3RXck1DVUtWT3dkKzllbkQ5L0huSzV2TjU1QmdZR2NIVjF4ZXpac3pGeHFmbDFWZ0FBSUFCSlJFRlU0a1FZR0Job0lWcHFMdTQySVNJaTBpeDk2VGwwOU9oUmZQZmRkNDJ1bHEycnBLUUVvYUdoU0VwS3dzYU5HMkZtWmlacWJFUkVBUERvMFNQaGVQRGd3VnFNcEhuWXFKNjBqVWtFSWlMU0dnOFBEM2g0ZUtDc3JBeVptWm5Jejg5SGRYVTFURTFOWVdOakF4Y1hGemIvMDBQY2JVSkVSS1JaL2ZyMVExeGNuTkJ6NkoxMzNsRjdiR3YxSEVwTFM4TzMzMzRyTEF3eE1EQ0F1N3M3M056Y1lHdHJDMU5UVTFSVVZDQTNOeGZuejUvSDdkdTNBUUJKU1VsWXZudzVObTNhSkZwc1JFUksvSDVKMURKTUloQVJrZFoxNnRRSlE0Y08xWFlZcEVIY2JVSkVSS1E1K3RCemFPM2F0Y0x2ZWpjM042eGN1Ukk5ZS9aczlQemZmdnNOcTFldnh1UEhqNUdZbUlpRWhBUk1talJKdFBpSWlBQmc3Tml4MkxsekorUnlPWktTa3VEaDRhSHRrSWowQXBNSVJFUkVKQnJ1TmlFaUlucDF1dDV6NlBMbHk4akp5UUVBdlBYV1c5aTVjeWRNVFUxZk9tYmt5Skg0L3Z2djRlZm5oK3JxYXZ6OTczOW5Fb0dJUk5lclZ5OHNYcndZWVdGaGlJNk94dURCZ3pGczJEQnRoL1ZTYkZSUHVvQkpCQ0lpSWhJZGQ1c1FFUkc5R2wzdU9aU1NraUljTDFteXBNa0VnbEt2WHIzdzRZY2ZJaW9xQ3RuWjJYanc0QUhlZU9NTnNjSWtJZ0lBekpzM0QyKysrU2EyYmR1R0pVdVdRQ3FWWXNhTUdYQjJkdGFwbmRGc1ZFKzZoRWtFSWlMU0djK2ZQOGZSbzBkeDRzUUozTDE3RjJabVp1alpzeWQ4Zkh3d2R1eFliWWRIUkVSRXBEVzYzSE1vTnpjWEFHQm1ab1loUTRZMGEreUlFU01RRlJVRm9IYTFMWk1JUkNTbUsxZXVZTU9HRFFCcVA3TTZkT2lBMk5oWXhNYkd3dHpjSExhMnRtbzFlbGQrYm9tRmplcEoxekNKUUVSRUdxVlFLTEJnd1FJOGZ2d1lBUERwcDU5aTZ0U3BUWTRyS0NqQTExOS9qWXlNREpYbnIxKy9qdVBIajhQTHl3dWhvYUhvMkxHaktIRVRFUkVSNlRwZDdUbjA5T2xUQUxWOUY1cTdDcmJ1VG9xU2toS054a1ZFOUtMeThuSmtabVkyK0ZwbFpTVnUzYnJWeWhIVngwYjFwSXVZUkNBaUlvM0t6TXpFcFV1WEFBQVNpUVFUSmt4b2NreHBhU2tXTGx5b3NwTHVSZWZPbmNPeVpjc1FGaGFtc1ZpcGRmejY2NjhvTEN4VTY5eTMzMzRiTGk0dUlrZEVSRVNrMzNTdDU1Q3lGcmN5bWRBY2RjZm9VaGtSSWlKdFlhTjYwa1ZNSWhBUmtVYlZYZFV4WWNJRXRSbzhyVnk1VWlXQjRPVGtoUEhqeDhQTXpBd3BLU2s0ZS9Zc0FPRHMyYk5JVEV6RW1ERmpOQjQzTmMvKy9mdUZabzFPVGs1WXYzNTlvK2ZHeE1RZ05UVlZyZXU2dXJvaU1qSlNJekVTRVJHMWRiclNjNmg3OSs0QWdLS2lJdVRuNStQMTExOVhlMnpkRWt4ZHUzYlZlR3hFUkhXNXVycGl4NDRkMmc2alVXeFVUN3FLU1FRaUl0S28vUHg4NFhqZ3dJRk5udi9MTDcvZ3pKa3p3dU1QUHZnQS8vbWYveWxzaGYvNDQ0OXg0TUFCb1c3bFAvN3hEeVlSZE1DQkF3ZHc3OTQ5QU1EaXhZczFkdDMwOUhSY3VuUUo3dTd1R3JzbUVSRVJpY3ZOelUwNGpvbUp3WmRmZnFuV09MbGNMaXhLTURBd1FOKytmVVdKajRoSVNTS1J3TlBUVTl0aE5JcU42a2xYc1dVM0VSRnBWSGw1dVhCc2IyLy8wbk5yYW1xd2JkczI0ZkdnUVlOVUVnaEtzMmJOUXA4K2ZRRFUvbEhWa3EzeXBEbDVlWGxDQXNIS3lncWpSNDlXZTZ5WGx4ZUdEUnRXNzMrOWUvY1d6amwrL0xqR1l5WWlJdEoxejU0OXc3VnIxMVQrbHRJWFE0Y09GY29uN2QrL0g3Lzg4a3VUWXhRS0JVSkRRNUdWbFFXZ3RrUlRhNVpnSWlMU1JhL2FxRjVKK2RsS3BDbmNpVUJFUkJwVlUxTWpIRnRZV0x6MDNQajRlT1RsNVFFQURBME5zV3pac2thYjhZMGNPUkk1T1RtUXkrVzRjZU1HK3Y4Lzl1NDlyS282Ny8vL2EyMFJVQlJRU1ZKRThqU2xlSWp0TVkvTjNGcFdsdEZNYVdOWk9hUTFsWk5qOXowMmxtV09oOVNPT2g2K1k0MGFwamJhME56NWt6UWJ0ZkxNUVRsNHdqTUtLcUtoSUFMdTlmdkRZZCtTcUlCN3N6YndmRnhYMTdYMld1dXo5b3V1ZlNGN3ZkZm44MjdmM25XaFVTNVhONy91M2J0M3VSb29mdnp4eDZwVnE5WTErMCtkT3FWQmd3YnA4dVhMMnJoeG84YU5HK2VTckFBQVZBV0ZoWVVhTVdLRVVsTlQxYkJoUXkxYXRNaTVSSkFrSlNVbGFlYk1tYmY4UG9zV0xicmxhNVRHMjl0YlVWRlJtakZqaGh3T2g4YU5HNmZCZ3dkcjJMQmhhdG15WllselRkTlVZbUtpNXMyYnB4MDdkamozanh3NTBpM1pBS0Fxb1ZFOVBCVkZCQUNBUzlXdFc5ZTVmYU0vWEFvS0N2VEpKNTg0WHovd3dBUE8yUWFsdVhwV1EyWm1Ka1VFQ3hYUFFwQ2tkdTNhdWVTYWpSczMxdDEzMzYyNHVEaWRQSGxTWjgrZTVXbEVBRUNOa1pTVTVDelNaMmRuNjl0dnY5WHc0Y09keDgrZlA2L2s1R1NyNHBYSmtDRkR0RzNiTm0zWXNFR21hU29tSmtZeE1URUtDZ3BTYUdpb2ZIMTlsWnVicThPSER5c25KNmZFMkJFalJxaHo1ODRXSlFjQXowR2plbmdxaWdnQUFKY0tEZzUyYnA4NGNlSzZYd2lYTDErdWt5ZFBTcm95QytINTU1Ky80WFY5ZlgyZDI3bTV1UzVJaW9vNmUvYXNjL3RtUzFhVlIzaDR1TE1CODRFREI5U2xTeGVYWFJzQUFFOFdFaEtpMnJWcnE3Q3dVSklVRmhabWNhTHlNd3hEMDZaTjArVEprL1gxMTE4NzkyZGxaU2tySzZ2VU1UYWJUVkZSVVJvMWFsUmx4UVNBYSt6YnQwK2JObTFTV2xxYXpwdzVvOHVYTDh2UHowK2hvYUdLaUloUXIxNjluRGYzM1kxRzlmQlVGQkVBQUM0VkhoN3UzRjY5ZXJVZWZ2amhhODQ1ZmZxMEZpeFk0SHo5eUNPUDNQUm05RTgvL2VUY3JsMjd0Z3VTb3FMeTgvT2QyL1hxMVhQWmRhLytBNW5wdHdDQW1pUTRPRml6WjgvVzJyVnJGUjRlZmsyL29YYnQybW5XckZrV3BTczdiMjl2VFp3NFVRODg4SUFXTDE2czdkdTN5K0Z3WEhPZWw1ZVhldlhxcGFpb0tKZk5hZ1NBOGtwTlRkWE1tVE8xYytmTzY1NnpaTWtTQlFZR0tpb3FTa09HRENuM0VrUGxSYU42ZUNxS0NBQUFsK3JRb1lPQ2dvS1VsWldsYmR1MmFmdjI3U1VhUWwyNmRFa1RKa3h3TmczMDlmVXQwOU5ueDQ0ZGMyNnp6STIxNnRTcDQ5dzJUZk9tNTN0NWVUbWYzTG5SdE5xcm4rNWh0Z2tBb0ticDBxWExkV2ZoQlFZR3FtZlBucFdjcU9KNjlPaWhIajE2S0NjblIzdjM3bFZtWnFieTgvUGw2K3VySmsyYXFHM2J0amZ0blFVQTdyUjY5V3E5L2ZiYkpYcjZYYys1YytjMGMrWk1iZHEwU1RObXpDZ3hTOTdWaWh2Vm56MTdWcDkvL3JrNmRPaWcvdjM3MzNBTWplcFJHU2dpQUFCY3ltYXphZWpRb1pvOWU3Wk0wOVRvMGFQMTVKTlBxbDI3ZHNyTXpOU1hYMzZwSTBlT09NOGZOV3BVaVFaUTE3TjkrM2JuZG9zV0xkeVNIV1Z6OVIrazJkblpOejEvenB3NVpicnUxYk5Ocmk1VUFBQ0Fxc25mMzcvRXd5UUE0QWtTRXhNMVljSUU1MHdwd3pCa3Q5dlZxVk1uQlFjSHk4ZkhSN201dVRwNjlLaTJidDJxdzRjUFM1STJiZHFrOGVQSDY3MzMzbk5iTmhyVncxTlJSQUFBdU55d1ljTzBldlZxSFRod1FBVUZCVnEwYUZHcDUzWHQybFZQUGZYVVRhOTMrUEJocGFXbFNicnlaYlE4NjBMQzlhNysvNzk3OTI3ZGUrKzlMcmx1UmthR2M1c25ad0FBQUFDNHc5U3BVNTBGaEU2ZE91bXR0OTY2WVMrYTc3Ly9YcE1tVGRLWk0yZTBmdjE2eGNiR2F1REFnVzdMUjZONmVDTDNMdVFGQUtpUnZMMjlOV3ZXckJ2K0lkYXBVeWRObno2OVRHdEtMbDI2MUxsc1RyZHUzVnlXRXhYVHRXdFg1N0pFR3pac2NObDF0MnpaNHR4dTFxeVp5NjRMQUVCVmtKbVpxU2xUcG1qS2xDbGFzMmFOMVhFQW9GcmF1WE9uOHdHMXUrNjZTM1BuenIxcE0vcytmZnBvL3Z6NTh2SHhrU1F0WExqUXJSbUxHOVVQR2pTb3hQNnNyQ3dsSkNSbzgrYk4yclZyVjRrQ2dzMW0wOGlSSS9YU1N5KzVOUnRxTG1ZaUFBRGNJamc0V0V1WEx0WFNwVXUxZHUxYXBhZW55elJOdFc3ZFdvTUdEZEtqano1YXBnSkNVbEtTdnZ6eVMrZnJSeDk5MUoyeFVRYU5HalhTblhmZXFUMTc5bWovL3YxYXYzNzlMYzlHMkw1OXU5TFQweVZKelpzM1Y1TW1UVnlRRkFDQXFpTTdPMXNyVjY2VUpOV3FWVXYzM1hmZmRjLzkvdnZ2OWM0NzcwaVNYbm5sRlQzeXlDT1ZrckVzQ2dvS3RIMzdkdTNidDA5bnpwelJ4WXNYeXp6MnpUZmZkR015QUNpNVRPN28wYU9kaFlHYmFkR2loUjUvL0hGRlIwZHIvLzc5eXNqSWNPdDNGaHJWdzlOUVJBQUF1STJQajQrZWZmWlpQZnZzc3hXK1JvY09IVXI4b1FmUDhPU1RUK3F0dDk2U0pMMy8vdnU2Kys2N0ZSZ1lXS0ZyRlJRVTZNTVBQM1MrN3Rldm4wc3lBZ0JRWFYyNmRNblpsNmc4TituZHlUUk5MVm15UkFzV0xORDU4K2NyZEEyS0NBRGM3ZWpSbzVJa1gxL2ZjdmRzNmQyN3Q2S2pveVZKKy9idHE1UUhuMmhVRDA5QkVRRUFBSlRiZ3c4K3FNV0xGK3ZBZ1FNNmZ2eTR4b3dabzQ4KytraisvdjdsdW83RDRkREVpUk8xWjg4ZVNWZittSC82NmFmZEVSa0FBTGpSQng5OG9DVkxsbGdkQXdCdXFMancycWhSb3pMTmpMOWE0OGFObmR2bnpwMXphYTZib1ZFOXJFWVJBUUFBbEp2Tlp0UEVpUk1WRlJXbC9QeDg3ZHExUzA4OTlaUW1UWnFrVHAwNmxla2FKMCtlMUp0dnZxbTR1RGpudnVlZWUwNk5HalZ5VjJ3QUFPQUdhV2xwK3Z6eno1MnZhOWV1TGJ2ZHJqWnQyaWdnSUVDMWE5ZTJNQjBBL0I5dmIyOUpGWnZGZGZXWTRoNXhRRTFCRVFFQUFGUkkyN1p0TlhIaVJJMGJOMDZtYWVyNDhlTWFNV0tFdW5mdnJrR0RCcWxMbHk0bG50YVJwSnljSENVbUptcmR1bldLalkxVlVWR1I4OWk5OTk2cjMvM3VkNVg5WXdBQWdGdjAzWGZmeVRSTlNWY2FsYjcvL3ZzS0RnNjJPQlVBWEt0cDA2YVNydlNoeWN6TTFPMjMzMTdtc1NrcEtjN3RvS0FnbDJjRFBCbEZCQUFBVUdIOSsvZlgrKysvcnpmZWVFTzV1Ym1TcEsxYnQycnIxcTJTcml4UEZCZ1lLSnZOcHA5KytzbDV6cy85OHBlLzFLUkprM2lpQndDQUtxaDRqWEZKZXVlZGR5Z2dBUEJZVjgrYVhycDBxY2FNR1ZPbWNRNkhReXRXckpCMFpSWkMyN1p0M1pMdmFqU3FoeWVoaUFBQUFHNUozNzU5OWRsbm4ybnExS25YTk1IT3o4OVhabWJtZGNmV3JWdFhJMGVPcEE4Q0FBQlZXUEZEQUEwYk5sU3JWcTBzVGdNQTE5ZXRXemMxYU5CQVo4K2UxZWVmZjY0T0hUcW9mLy8rTnh4am1xWm16cHlwZmZ2MlNaSTZkKzZzQmcwYXVDMGpqZXJoaWNyWFFRUUFBS0FVWVdGaG1qZHZudjcydDcvcHZ2dnVVMEJBd0hYUE5ReERiZHEwMFlzdnZxaFZxMVpSUUFBQW9Jb3JYaDZrZUsxeEFQQlUzdDdlaW9xS2tuUmxkc0c0Y2VNMGFkSWtIVHg0OEpwelRkTlVRa0tDWG5qaEJTMWZ2dHk1ZitUSWtXN04rTUVISCtpRER6Nm9jQUVCY0FkbUlnQUFBSmV4MisyeTIrMXlPQnphdjMrL1RwMDZwYk5uejZxZ29FRCsvdjRLREF6VUwzN3hDd1VHQmxvZEZRQUFqM1hxMUNuRnhjVmQ5L2pWTjd1T0hqMTZ3M092MXJsejUxdk9WcHErZmZ0cXdZSUZPbm55cEk0ZVBhcm16WnU3NVgwQXdCV0dEQm1pYmR1MmFjT0dEVEpOVXpFeE1ZcUppVkZRVUpCQ1EwUGw2K3VyM054Y0hUNThXRGs1T1NYR2poZ3h3bTIvU3lVYTFjTnpVVVFBQUFBdVo3UFpkT2VkZCtyT08rKzBPZ29BQUZYTyt2WHJ0WDc5K2pLZHUyelpNaTFidHF4TTU1YTEyRkJlNGVIaHV1ZWVlN1I1ODJaTm5EaFJzMmZQVnAwNmRkenlYZ0J3cXd6RDBMUnAwelI1OG1SOS9mWFh6djFaV1ZuS3lzb3FkWXpOWmxOVVZKUkdqUnJsMW13MHFvZW5ZamtqQUFBQUFBQndTNlpNbWFJV0xWb29NVEZSdzRjUDErYk5tNTAzd2dEQTAzaDdlMnZpeEluNjYxLy9xdTdkdTh0bUsvMFdxWmVYbC9yMTY2ZEZpeGE1dllBZzBhZ2Vub3VaQ0FBQUFBQUFXTXpiMjF0Tm1qU3hPa2FGK2Z2N2EvSGl4Wm84ZWJKaVkyUDE4c3N2cTBHREJtclpzbVdaWnlWODlORkhiazRKQUNYMTZORkRQWHIwVUU1T2p2YnUzYXZNekV6bDUrZkwxOWRYVFpvMFVkdTJiZVhuNTFkcGVXaFVEMDlGRVFFQUFBQUFBSXUxYnQyNnhMSWFWZEhLbFN1MWFkTW01K3V6WjgrNmJRa2xBSEFsZjM5L2RlM2ExZW9ZTktxSHgySTVJd0FBQUFBQWNFdG16NTZ0RHovODhKb21wQUNBc3V2YnQ2OGtPUnZWQTU2Q21RZ0FBQUFBQUtEQ2podzVva1dMRmpsZjE2bFRSLzM2OVZQYnRtMFZFQkNnV3JWcVdaZ09BS29PR3RYRFUxVzNJa0tocE5vRkJRVk0rM0dSb3FJaVNaTE5acnRzY1JRQUFBQUFnQWVLalkyVncrR1FKTjE1NTUzNjZLT1BkTnR0dDFtY0NnQnVManM3VzJ2V3JGRlNVcEtPSFR1bUN4Y3V5TXZMUy9YcjExZFlXSmc2ZHV5b1gvM3FWL0wzOTYrMFRGT21UTkdJRVNPY2plci8rTWMvcWtlUEhzNStDWUFWcWxVUndUVE53NFpodERsKy9MaGF0R2hoZFp4cTRjeVpNNUlraDhOeDB1SW9BQUFBQUFBUGRPellNZWYyeElrVEtTQUE4SGlYTGwzUzdObXo5WTkvL0VPRmhZV2xucE9ZbUtpdnZ2cEswNmRQMTZPUFBxcVhYMzVaZGV2V2RYczJHdFhERTFXcklvS2twWkltUkVkSDY0MDMzcUJDZDR1T0h6K3VIVHQyU0ZKaHJWcTFmckE2RHdBQUFHNkttYmszVVR6VHRxaW9pSm0yZ0l2NCt2cEtraG8xYXFRMmJkcFluQVlBYml3dkwwOHZ2UENDVWxKU3luVCtwVXVYdEh6NWN2M3d3dythTzNldVFrSkMzSnlRUnZYd1BOV3FpRkJZV0RpbmR1M2FMOFRFeERUZXVuV3JXclZxcFlDQUFLdGpWVGxGUlVVNmZmcTBrcE9UVlZCUUlOTTAzNDJQajgrd0lvb2tMNzRFbDEzeGwySmQrWDhIQUFCcUdOTTBqeGlHMFpxWnVhVnpPQnpLenM2V2FacU9TNWN1WlZtZEI2Z3VXclZxSlVueThxcFd0eGdBVkZPVEowOHVVVUJvMUtpUkJnd1lvTFp0MjZwQmd3WXFLaXJTdVhQbnRILy9mbTNjdUZISGp4K1hkT1ZoMjFHalJtbnAwcVdxWDcrKzIvTE5uajFiZi8vNzM5MTJmYUFpcXRXLzhNbkp5U2Z0ZG5zdjB6UVhabVJrOU1ySXNPSytkN1dTNDNBNDNrOU1USHpIaWpjM1RmT1lZUmd0TWpNejFieDVjeXNpVkRuRnkwOUpPbVZsRGdBQVlKbGxrdDVZc21TSnhvOGZ6OHpjbi9ucXE2OTA2ZElsR1lheFllL2V2ZWV0emdOVUZ3ODg4SUErL3Zoam5UcDFTdW5wNldyV3JKblZrUUNnVkFjT0hGQnNiS3p6OVZOUFBhV1hYbnJwdWcrdnZ2YmFhNHFOamRXNzc3NnJuSndjWldSa2FNNmNPZnJUbi83a2xudzBxb2VucWxaRkJFbUtqNDlQazlTN1k4ZU9MUXpEdU50bXM3bXZORmhObWFaWjVIQTRNbk55Y2pZZFBudzQzOEljTVlaaGpGbStmTGxlZSswMXZnVGZoR21hK3RlLy9sWDg4dDlXWmdFQUFOWW9LQ2o0cTdlMzk4aC8vdk9mamJkczJhSTJiZG93TTFkWGxpMDRjdVNJMHRMU0pLbWdxS2pvZGFzekFkVkpZR0NneG80ZHE2bFRwMnJTcEVtYU5Xc1dzOGtCZUtUMTY5Yzd0eDk3N0RHTkdUUG1wbU1HRGh5b1ZxMWE2WmxubnRHbFM1ZjA5ZGRmYTh5WU1XNzVQVWVqZW5pcWFsZEVLTFpyMTY1RGtnNVpuUU1WNTNBNDNyZlpiRTh2VzdZczZJY2ZmbENyVnEzazcrOXZkU3lQZFA3OGVSMDZkRWhIamh5UnBITUZCUVZ2V1owSkFPRHg4aVRWdlhEaGd1clZxMmQxRm8rV2w1ZFh2R25ad3hWbGxaS1Nrbm4zM1hmM05nempzNHlNak83TXpMMUdtbW1hTCs3YXRXdXIxVUdBNnVZM3YvbU5pb3FLOU9HSEgrcnBwNS9XeXkrL3JIdnV1WWNsamdCNGxLTkhqMHFTRE1OUVZGUlVtY2UxYWROR1R6NzVwQll1WEtpOHZEd2xKU1dwYytmT0xzOUhvM3A0S3Y0MWg4ZmF0V3RYZWtSRVJEOUpmMDlQVCsrV25wNXVkU1NQWjVybVR0TTBuMDlPVGo1Z2RSWUFWUmI5YUZ6RTAvdlVtS2FaWWhoRzEwT0hEcWxEaHc1V3gvRm94VGZpVGRNOGFIR1VNa2xNVE53dnFVZUhEaDFhZW5sNVJSaUd3Y3hjNmFMRDRkaWJtSmk0VTVKcGRSaWd1dG0xYTVlbVQ1OHVTZkx6ODFOYVdwcGVmZlZWZVh0N0t5UWt4Tmw0K1dhaW82UGRHUk1BbkgrajMzYmJiUW9PRGk3WDJMNTkrMnJod29XU3BGT24zTE9LTkkzcTRha29Jc0NqSlNRa3BFcnFicmZiVzV1bTJZa3Z3YVZ6T0J5NU5wc3RPU0VoWWJmVldjUU55QXJ6OUJ1T3FCbm9SK002VmFCUHpkOGxkWjA1YzZiZWVPTU5OV3ZXVEhYcTFMRTZrMGZKejgvWGlSTW45TjU3N3hYdldtRmxudkpLU2tvNktLbEtGRDRBVkcwWExselE3dDNYZmhVcEtDalFvVU1zRUFEQWN6UnUzRmlTS3JSa2RtQmdvSFBiWFV0dTA2Z2Vub3BQSktxRS8vUzZTTE02QjI2T0c1QVY1K0UzSEZuMnhBMDhjWWtVK3RHNFJsWG9VNU9Ra0xEQWJyYy9ucHljL011aFE0ZEtjdCtYb2FyS05NMnJ0N2NWRkJSTXRqQU9BQUFBYmxIbnpwMjFlUEZpblQ1OVdqazVPZVZhTnZ2cTJRZWhvYUh1aUVlamVuZ3NpZ2dBWElvYmtCVmptcWErK3VxcjRwY2VkOE9SWlUvY3d4T1hTS0VmemEyclFuMXFDZzNEdU44MHpmK1c5S1NrMXFacGxtMjlpUnJDTk0xTGhtRWNNazF6UlVGQndhU1VsSlFDcXpNQmdDY0tEdy9YbkRsenJJNEJBRGZWczJkUE5XdldUT25wNlZxNWNxV2VlKzY1TW85ZHMyYU5KQ2trSkVUdDJyVnpTejRhMWNOVFVVUUE0RkttYWI0bnlYa0RzbVhMbHFwZm4xV29idVRDaFFzNmZQaXdqaHc1SXRNMHp4VVdGbnJpRGNkUEpYV2RQbjI2YzlrVFB6OC9xek5WV1hsNWVjckl5TkRNbVRPTGQzbk1FaW4wbzNHZHF0Q25KaTR1cmxEU2xQLzhKMGsyQytONElvZlZBUUNnS2dnSUNGRDM3dDJ0amdFQU4yV3oyVFIxNmxUOTduZS8wLy83Zi85UEhUcDBVSmN1WFc0NmJ0T21UWXFKaVpGaEdHNS9ZSkpHOWZCRVBDSU13T1VpSWlMYVNmcTdZUmpkck01U2xaaW11Vk5TVkVKQ3dnNnJzNVNpZGtSRXhHckRNUDdMNmlEVjBOWkxseTcxOWNRbm5PbEhVekhGZldyaTQrTTlvVThOQU1DRDJlMTJVNUxpNHVLc2p1S1JPbmZ1TEVtS2o0L24zZ1dBNjZySTc5S0VoQVNOR3pkTzU4NmQwL0Rod3pWa3lCQUZCUVZkYzE1dWJxNldMMSt1K2ZQbnl6QU1qUnMzVG84KytxanJ3di9NMVkzcU16SXlkTzdjT1VseVNhUDZ0OTkrVy8vN3YvOHJTYy9GeDhjdmRGRmsxQkNVc0FDNDNOVU5zU1YxTkUyVFJmUnZMTmN3akZRUGFZeDlQWVVKQ1FrUFJFUkVqRFVNNDBsSmJTVFJnYlhpOHYremhOR0tnb0tDeVo1WVFKQTh1eDlOOFJjRlNVUGk0K08vc0RRTUFBQUFBSSt3ZVBGaTU3SkROK1BqNDZPaW9pSjkrdW1uK3ZUVFR4VVNFcUxBd0VEbkxJT0xGeS9xeUpFaktpb3FrblJsMXRXS0ZTdTBZc1dLVW0vU3V3S042dUdwS0NJQWNCdFB2Z0dKQ2lsTVNFaVlKbW1hMVVFQUFBQUFBUGk1akl5TVVtL0NsOFh4NDhkMS9Qang2eDcvNmFlZjlOTlBQMVUwR2xDbFVVUUFBQUFBQUFBQUFJdlJxQjZlaWlJQ0FBQUFBQUFBZ0NwdjZOQ2h1dmZlZTYyT1VXRTBxb2Vub29nQUFBQUFBQUFBb01vTEN3dFRXRmlZMVRHQWFzZG1kUUFBQUFBQUFBQUFBT0NaS0NJQUFBQUFBQUFBQUlCU3Nad1JBQUFBQUFBQWdCb25KeWRIKy9mdlYwNU9qZ29LQ3NvODd2Nzc3M2RqS3NEelVFUUFBQUFBQUFBQVVHT2twS1RvcjMvOXE3WnQyeWJUTk1zOW5pSUNhaHFLQ0FBQUFBQUFBQUJxaEI5Ly9GRi8vT01mVlZSVVpIVVVvTXFnaUFBQUFBQUFBQUNnMnN2UHo5ZGJiNzFWb29BUUZoYW1rSkFRYmRteVJRNkhRKzNhdFZQanhvMTE4ZUpGSFR4NFVLZFBuNVlrdFdyVlNxR2hvVlpGQnl4RkVRRUFBQUFBQUFCQXRiZCsvWHFkUFh0VzBwV2l3T1RKazlXbVRSdEowc01QUDZ3VEowN293UWNmMUpOUFB1a2M4LzMzMzJ2S2xDazZkdXlZbm5ubUdUMzAwRU9XWkFlc1pMTTZBQUFBQUFBQUFBQzRXMUpTa2lUSk1Bek5tREhEV1VDUTVKeGxrSjZlWG1KTW56NTk5TWtubjZodTNicDYrKzIzOWNNUFAxUmVZTUJEVUVRQUFBQUFBQUFBVU8xbFoyZExrcG8zYjY2d3NMQVN4NHFMQ01lT0hidG1YTk9tVGZYY2M4L0o0WEJvK3ZUcEZXckdERlJsRkJFQUFBQUFBQUFBVkh1R1lVaVMvUHo4cmpuV3JGa3pTZEx4NDhkTEhkdXJWeS9uOGRUVVZEY2xCRHdUUlFRQUFBQUFBQUFBMVY1QVFJQWs2Y3laTTljY3Uzb21Ra0ZCd1RYSDY5ZXY3OXcrZE9pUW14SUNub2tpQWdBQUFBQUFBSUJxcjNYcjFwS2treWRQNnZUcDB5V09GZmRIdUh6NXNyWnYzMzdOMkxTME5QY0hCRHlVbDlVQkFBQUFic0Z5dTkyKzNPb1FxREZ5NCtQajYxa2RBZ0FBQUJYVHJWczM1L1kzMzN5anA1NTZ5dms2SkNSRXdjSEJPbm55cE9iTm15ZTczYTQ2ZGVwSWt2THo4elYzN2x6bnViZmZmbnZsaFFZOEFFVUVBTUFOMmUzMmRaSitaWFVPQVBBQTF5NmVDd0FBZ0Nvak5EUlVIVHQyMUs1ZHV4UWRIYTNISG50TWRldldkUjRmTkdpUVB2bmtFNldtcHVyWHYvNjFldmZ1TFM4dkwyM2N1RkVaR1JtU3JpeHIxS0ZEQjZ0K0JNQVNGQkVBQURkREFRRWV5VFJObWFZWmtaaVltR2gxRmxSL2RydmR0RG9EQUFBQWJ0MkxMNzZveVpNblM1S1dMMSt1NTU1N3pubnM2YWVmMXVyVnEzWGl4QW1kUEhsU0sxZXV2R1o4VkZTVWZIeDhLaTB2NEFrb0lnQUF5aVErUHQ2d09nTlF6RzYzbTRaaDZQTGx5MWxXWndFQUFBQlFkWFRyMWsxZmZmVlZxY2ZxMTYrdk9YUG02SC8rNTMrMGI5KytFc2RzTnB1R0R4K3VZY09HVlVaTXdLTlFSQUFBQUZWUnZpVGZXclZxRFpJMHorb3dBQUFBQUtxSDBOQlFMVm15UkR0MjdGQnljckx5OHZKMDIyMjNxWGZ2M2dvSkNiRTZIbUFKaWdnQUFLQXEyaWpwUHRNMEQxZ2RCTlZUaHc0ZFd0YXFWYXZSei9mZmZmZmRYWXUzRGNNNGxaQ1FjS1J5a3dFQUFNRGRiRGFidW5YclZxSVJNMUNUVVVRQUFBQUFmcVoyN2RyOUpIMzY4LzAybTIzYlZTK0hTS0tJQUFBQUFLQmFzMWtkQUFBQUFQQTBtWm1aeXlVVjN1Q1V3bE9uVHYxdlplVUJBQUNBdFY1NzdUVTk4TUFEZXVDQkI2eU9BbFE2WmlJQUFFcUlpSWo0dGFRUnBleGZWYnh0R01hMzhmSHhIMVJxTUFDb1JDZE9uTWk3L2ZiYi95M3B2dXVjc2lvOVBmMWlaV1lDQUFDQWRiS3pzM1hxMUNtcll3Q1dvSWdBQVBpNUk0WmhQUGp6blZmdk13eGpUdVZHQWdCTHJOUjFpZ2dPaCtNZmxad0ZBQUFBQUN6QmNrWUFnQklTRWhMaVROTThmcjNqcG1sbXg4WEZyYTdNVEFCZ2haeWNuR1VxZlVtandzTEN3bjlWZGg0QUFBQUFzQUl6RVFBQVAyY2FockZFMHYrVWR0QXdqQTJTSEpVYkNUVmRSRVJFTzBremlsK2JwbWszREVPR1lmd2xJaUxpMWYvczI1dVltUGhIeTBLaTJrbExTOHV4MiszZlMvclZ6dzU5azVLU2NzR0tUQUFBQUFCUTJTZ2lBQUN1NFhBNHZyTFpiS1VXRVV6VFhGTFplWUR6NTg4ZjhQZjM3eTNKLytyOWhtRjB1K3JscnNwTmhackFOTTBZd3pCK1hrUllhVWtZQUFBQUFMQUF5eGtCQUs2Um1KaTQxVFROMGpwRy9SUVFFUEJWcFFkQ2paZVdsbmJKNFhEYzhNYXR3K0dJcnF3OHFEa0tDZ3FXcU9TU1JvV0dZZnpUcWp3QUFBQUFVTmtvSWdBQVNuUFpNSXlscGV6L1lmMzY5VVdWbmdhNDRrWkZoTDA3ZCs1TXFiUWtxREZTVWxLeVRkUGNkTld1ZFhGeGNUOVpGZ2dBQUFBQUtobEZCQUJBcVJ3T1Iwd3B1MHNyTEFDVjR0U3BVLytXbEZmYU1kTTBWMVZ5SE5RZ2htRTRaMkRkYkVZTUFBQUFBRlEzOUVRQUFKUXFNVEh4eDRpSWlMT0dZVFQ0ejY2Y25KeWNGWmFHUW8xMjRzU0p2T0RnNEJqRE1INzc4Mk9YTDErbVZ3ZmNwcWlldGJaZEFBQWdBRWxFUVZTb2FJbVhsOWU3a3BTZm44OVNSZ0FBQUI0c0x5OVB1M2Z2ZHZsMUwxeTQ0UEpyQWxVRlJRUUF3UFVVU2xvdTZZWC92RjZYbHBaMnljSThnQndPeDRwYXRXcVZLQ0tZcG5sbzE2NWQ4VlpsUXZXM2E5ZXVVeEVSRVJza21YdjI3RGxqZFI0QUFBQmMzK0hEaHpWeTVFaXJZd0RWQ3NzWkFRQ3V5K0Z3T0orNE5VM3pIMVptQVNRcE56ZDNuV21hSllwWmhtR3dsQkVxdzBwSlgxb2RBZ0FBQUFBcUd6TVJBQURYbFp1YnU4SGYzLys4Sk52cDA2ZEw2NUVBVktxMHRMUWN1OTIrU3RKanhmdE0wL3pjd2tpb09DKzczZjYwYVpwUmtqb1podUZuZGFDeXNOdnRjNjNPY0FONXBtbW1TUG8wSVNIaEUxMlpVUVlBQUZDamVIdDdxMG1USmxiSEFLb1ZpZ2dBZ090S1MwdTdaTGZiVjBpNkxUMDkvYUxWZVFEcHlxd1l3ekFlKzg5MmVrSkN3bWFyTTZIY3ZPeDIreGVTSWczRHNEcExkVkxYTUl5dWtycEdSRVQ4SmlFaDRRRlJTQUFBQURWTTY5YXQ5ZlhYWDFzZEE2aFdLQ0lBUU9XcUZSRVI4VnZETUo0M1RUUENNSXg2VmdlNkdkTTBaUmlHN0hhN2FYV1dNc2lYdE5maGNFUTdISTY1dTNidHlyVTZFRnl2b0tCZ2pZK1BqeVRKTUl4dkxZNkRDckRiN1U5TGltelJvb1hHangrdjFxMWJxMzc5K2xiSHF2SXVYTGlnUTRjT2FmcjA2VXBOVGYydmlJaUlzUWtKQ2RPc3pnVUFBQUNnYXFNbkFnQlVubG9SRVJIUmhtRXNsdFNuS2hRUWlwbG1WYWdmU0pKOEpYV3kyV3d6dkx5OHZtL2R1clcvMVlIZ2Vpa3BLZG1tYWY1L2tuVDU4dVhGVnVkQitmMW5DU09OSHo5ZUVSRVJGQkJjcEY2OWV1clFvWVBlZU9NTlNaSmhHRTlhSEFuQXpSVkpVa0ZCZ2RVNVBFNVJVWkZ6MDhvY0FBQ0FtUWdBVUdudXZ2dnV4d3pER0JvYUdxbzMzM3hUYmRxMGtiOC85N2hkS1M4dlQ4ZU9IZE9ISDM2b2JkdTJSZFN2WC84dFNXT3R6Z1czV0c2YVp1ZWRPM2V1dHpvSUtxU1RkR1dxT1Z5dldiTm14WnR0ck13QjRPWk0wenhtR0VhTHpNeE1OVy9lM09vNEh1WE1tVFBGbTZlc3pBRUFBQ2dpQUVDbHNkbHNMMHJTNjYrL3JzNmRPMXNkcDFxcVc3ZXU3cnp6VGsyYk5rMzkrL2VYdytING5hUS9xWG8vd1ZibGxzaHlGZE0wWmJmYkhWYm5jS0Vhc3h4WGNSTmxaaUM0aDUrZnMwZDFIU3R6QUxnNTB6UmpETU1ZczN6NWNyMzIybXVpVDh3VnBtbnFYLy82Vi9ITGYxdVpCUUFBVUVRQWdNclVSWkxhdG0xcmRZNXFMeUFnUUlHQmdjck96ZzdvMUtsVDhNNmRPNDlibmNsTmlwZklHaXFweHQxNHFJWS9iL0Z5WEoxc050dHZXN2R1Zlc5YVdscU8xYUVBQU83amNEamV0OWxzVHk5YnRpem9oeDkrVUt0V3JXcjhUTlh6NTgvcjBLRkRPbkxraUNTZEt5Z29lTXZxVEFBQTFIUVVFUUNnOHRTWFZPTy9HRllXUHo4L1pXZG5xMWF0V3RYMlNWeVd5S3BlV0k0TEFHcWVYYnQycFVkRVJQU1Q5UGYwOVBSdTZlbnBWa2Z5R0tacDdqUk44L25rNU9RRFZtY0JBS0NtbzRnQUFFQVZ4UkpaMVVzTlhZNExBR3E4aElTRVZFbmQ3WFo3YTlNME94bUdVYVBYZW5NNEhMazJteTA1SVNGaHQ5VlpBQURBRlJRUkFBQ291bGdpcXhxNmVqbXVpSWlJa0lTRWhDTldad0lBdUY5OGZIeWFwRFNyY3dBQUFQeWN6ZW9BQUFDZ3dsZ2lxNXE2cWpHdTM0M09Bd0FBQUFEQTNTZ2lBQUFBQUFBQUFBQ0FVbEZFQUFBQUFBQUFBRkJWRlVsU1lXR2gxVGs4V2xHUnM5VWFQZGRRYmhRUkFBQUFBQUFBQUZSVkp5VHA1TW1UVnVmd2FCa1pHWklraDhPUmJuRVVWRUVVRVFBQUFBQUFBQUJVVmYrU3BILys4NTh5VGRQcUxCN3AwS0ZEU2s1T2xtbWE1d29MQ3pkWm5RZFZqNWZWQVFBQUFBQUFBQUNnSWh3T3gzczJtKzJwaFFzWEJtN2V2Rm10VzdkVy9mcjFyWTdsRVFvTEM1V1JrYUVkTzNZVUwyYzBMU1VscGNEcVhLaDZLQ0lBQUFBQUFBQUFxSklTRXhNUGQrN2MrYjlNMDF5MGQrL2U5bnYzN3JVNmtpZktrZlJ1UWtMQ3UxWUhRZFZFRVFFQUFBQUFBQUJBbFJVWEZ4Y3ZxYVBkYnJlYnB0bEpVajJyTTNtSVFvZkRjYXlvcUdoOVNrcktCYXZEb09xaWlBQUFBQUFBQUFDZ3FqUGo0K1BqSk1WWkhRU29ibWlzREFBQUFBQUFBQUFBU2tVUkFRQUFBQUFBQUFBQWxJb2lBZ0FBQUFBQUFBQUFLQlU5RVFBQUFJQktVbFJVcEFNSERpZ3JLMHQ1ZVhseU9CeGxHbmYvL2ZlN09Sa0FBQUFBbEk0aUFnQUFBT0JtNmVucG1qZHZucjc3N2p0ZHVuU3AzT01wSWdBQUFBQ3dDa1VFQUFBQXdJM2k0dUkwZXZSbzVlZm5XeDBGQUFBQUFNcU5JZ0lBQUFEZ0pybTV1Um8zYmx5SkFvTE5abE5ZV0ppQ2dvTGs0K05qWVRvQUFBQUF1RG1LQ0FBQUFJQ2JyRjI3VnRuWjJaS3VGQStlZi81NVBmSEVFd29NRExRNEdRQUFBQUNVRFVVRUFBQUF3RTJTazVPZDIyUEhqdFhRb1VNdFRBTUFBQUFBNVdlek9nQUFBQUJRWFowL2YxNlM1T1BqbzhjZWU4emlOQUFBQUFCUWZoUVJBQUFBQURlcFY2K2VKQ2tvS0VqZTN0NFdwd0VBQUFDQThxT0lBQUFBQUxoSmh3NGRKRW5uenAyVHcrR3dPQTBBQUFBQWxCOUZCQUNvb2xKU1VyUmd3UUtkT25YSzZpZ0FnT3NZTUdDQS9QMzlsWnVicTgyYk4xc2RCd0FBQUFES2pTSUNBRlJSUC8zMGsrYk9uYXVISG5wSVk4YU0wY2FORzNuS0ZRQThqSitmbi83ODV6L0xNQXk5Kys2N3lzcktzam9TQUFBQUFKUUxSUVFBcU9JY0RvYzJidHlvTVdQRzZNRUhIOVRjdVhOMTRzUUpxMk1CQVA1andJQUJtalJwa3JLenN6VnMyREN0V3JWS0JRVUZWc2NDQUFBQWdETHhzam9BQUtCaVdyVnFwVUdEQnVtNzc3NVRYbDZlSk9uMDZkTmFzR0NCUHZua0UzWHYzbDJSa1pHNjk5NTc1ZVhGcjNzQXNNS3VYYnMwZmZwMFNWZWFMSjgrZlZvVEprelFYLzd5RnpWdDJsUjE2dFFwMDNXaW82UGRHUk1BQUFBQXJvdTdTZ0JRUlFVSEIydml4SWw2L2ZYWHRYNzllcTFhdFVwYnRteVJ3K0dRYVpyYXNtV0x0bXpab2dZTkdtalFvRUdLakl4VVdGaVkxYkVCb0VhNWNPR0NkdS9lZmMzK2dvSUNIVDU4dVBJREFRQUFBRUE1VVVRQWdDck8xOWRYQXdjTzFNQ0JBNVdkbmEzVnExZHIxYXBWMnJ0M3J5VHA3Tm16K3V5enovVFpaNS9KYnJjck1qSlMvZnYzbDdlM3Q4WEpBUUFBQUFBQTRPa29JZ0JBTmRLd1lVTU5HelpNdzRZTjA4R0RCN1ZxMVNxdFhyMWFKMCtlbENURng4Y3JQajVlTTJiTTBJTVBQcWpJeUVpMWJ0M2E0dFJBU1VWRlJYcnp6VGRWVUZDZ3VuWHI2czAzM3l4VDBXdkhqaDM2NG9zdkpFbVBQLzY0dW5idDZ1Nm93RTJGaDRkcnpwdzVWc2NBQUFBQWdBcWppQUFBMVZUTGxpMzF5aXV2Nk9XWFgxWmNYSnhXclZxbGRldldLVGMzVnprNU9WcTJiSm1XTFZ1bTl1M2JLekl5VXZmZmYzK1oxK1lHM0duTGxpMWFzMmFOSkduVXFGRmxualZ6OTkxMzY1MTMzdEh4NDhlVmxaVkZFUUVlSVNBZ1FOMjdkN2M2QmdBQUFBQlVtTTNxQUFBQTl6SU1RMTI2ZE5GYmI3MmxmLzd6bjNyc3NjZGtzLzNmci8vazVHUk5talJKOTk5L3Z6NzQ0QU5sWjJkYm1CYVFFaE1UbmRzUFAveHdtY2Q1ZVhrcE1qSlMwcFZtdG55V0FRQUFBQUM0ZFJRUkFLQ2F5OC9QMTVvMWF6UjI3Rmc5OU5CRCt2TExMK1Z3T0s0NUx6YzNWOUhSMFJvOGVMQldybHhwUVZMZ2lveU1ERWxTZ3dZTjFLUkprM0tOdGR2dGtpVFROTFZueng2WFp3TUFBQUFBb0taaE9TTUFxSWFLaW9xMGVmTm14Y2JHYXNPR0RicDQ4V0tKNDM1K2ZobzRjS0FpSXlOMThlSkZMVisrWFAvKzk3OTErZkpsNWVYbGFjcVVLVHA2OUtqR2pCbGowVStBbXF5Z29FQ1NWTGR1M1hLUGJkQ2dnWE9ibVFnQUFBQUFBTnc2aWdnQVVFMDRIQTdGeDhjck5qWlc2OWF0VTA1T3pqWG5kT3pZVVpHUmticnZ2dnZrNit2cjNHKzMyM1hxMUNsOTl0bG4rc2MvL3FIQ3drSkZSMGVyZmZ2MkdqQmdRR1grR0lDemVIRDI3Rm1acGluRE1Nbzg5dno1ODg3dG9xSWlsMmNEWEdIZnZuM2F0R21UMHRMU2RPYk1HVjIrZkZsK2ZuNEtEUTFWUkVTRWV2WHFWZVplSUFBQUFBRGdiaFFSQUtDS1MwbEpVV3hzck5hc1dhT3NyS3hyamdjRUJPaWhoeDVTWkdTa1dyWnNlZDNyTkc3Y1dHUEhqbFhmdm4zMTBrc3Y2ZkxseTFxd1lBRkZCRlM2ME5CUVNWSmVYcDZTa3BMVXNXUEhNbzlOU2tweWJqZHMyTkRsMllCYmtacWFxcGt6WjJybnpwM1hQV2ZKa2lVS0RBeFVWRlNVaGd3WlVxS0hEUUFBQUFCWWdXOGxBRkJGN2QrL1g0TUhEOWJ3NGNQMStlZWZseWdnR0lhaHJsMjdhc3FVS1lxTmpkWFlzV052V0VDNFd0ZXVYWjJGZzdTMHRGSm5OQUR1MUxWclYrZjIzLzcydHpLUHUzejVzcjc0NGd2bjZ6dnZ2Tk9sdVlCYnNYcjFhajMzM0hNM0xDQVVPM2Z1bkdiT25Lay8vT0VQeXMvUHI0UjBBQUFBQUhCOXpFUUFnQ3JxOU9uVFNrOVBMN0V2S0NoSUR6LzhzQ0lqSXhVU0VsTGhhN2RvMGNLNW5aZVhKMzkvL3dwZkN5aXZqaDA3S2l3c1RFZU9ITkdtVFp2MDhjY2Y2NVZYWHJuaHNrWU9oME5UcDA3VmtTTkhKRW50MjdkWGNIQndaVVdHQnlrcUt0S0JBd2VVbFpXbHZMeThVaHZKbCtiKysrOTNXNmJFeEVSTm1EREJtY1V3RE5udGRuWHExRW5Cd2NIeThmRlJibTZ1amg0OXFxMWJ0K3J3NGNPU3BFMmJObW44K1BGNjc3MzMzSllOQUFBQUFHNkdJZ0lBVkhFMm0wMDllL1pVWkdTayt2VHBvMXExYXQzeU5UTXlNcHpYdnJwUkxWQVpETVBRcTYrKzZtenN2V2pSSXFXbXBtcmt5SkdLaUlnb1VVd3dUVk03ZCs3VW5EbHpGQmNYNTl6Ly9QUFBWM3B1V0NzOVBWM3o1czNUZDk5OXAwdVhMcFY3dkR1TENGT25UblVXRURwMTZxUzMzbnBMWVdGaDF6My8rKysvMTZSSmszVG16Qm10WDc5ZXNiR3hHamh3b052eUFRQUFBTUNOVUVRQWdDb3FJQ0JBTDc3NG9oNTU1QkUxYnR6WXBkY2VNV0tFZnZ2YjM4ckx5MHMrUGo0dXZUWlFGbjM3OXRXenp6NnJoUXNYU3BLMmI5K3U3ZHUzeTkvZlgzZmNjWWY4L1B5VWw1ZW5RNGNPWGJQazFoTlBQS0hldlh0YmtCcFdpWXVMMCtqUm96MXk2WitkTzNjcUxTMU5rblRYWFhkcDd0eTVOLzI5MnFkUEg4MmZQMS9EaGczVHBVdVh0SERoUW9vSUFBQUFBQ3hERVFFQXFxanc4SENGaDRlNzVkcTNzaFFTNENxdnZQS0svUDM5TldmT0hCVVZGVW1TY25KeXRHdlhydXVPR1Rac21GNTk5ZFhLaWdnUGtKdWJxM0hqeHBVb0lOaHNOb1dGaFNrb0tNanlRdWoyN2R1ZDI2TkhqeTV6bmhZdFd1anh4eDlYZEhTMDl1L2ZyNHlNRERWcDBzUmRNUUVBQUFEZ3VpZ2lBQUFBai9YTU04K29YNzkrK3Z2Zi82NTE2OWJwNHNXTDE1eGpzOW5VcFVzWFJVVkZxWFBuemhha2hKWFdybDJyN094c1NWYytDODgvLzd5ZWVPSUpCUVlHV3B6c2lxTkhqMHFTZkgxOVN6UU5MNHZldlhzck9qcGFrclJ2M3o2S0NBQUFBQUFzUVJFQkFBQjR0RHZ1dUVNVEowN1UrUEhqdFcvZlBoMDdka3k1dWJueTh2SlM0OGFOMWE1ZE80KzVZWXpLbDV5YzdOd2VPM2FzaGc0ZGFtR2FheFVYdmhvMWFpU2J6VmF1c1ZjdlZYZnUzRG1YNWdJQUFBQ0FzcUtJQUFBZUtqbzZXbXZYcm5YNyt5eGF0TWp0N3dHNGdyZTN0OXEzYjYvMjdkdGJIUVVlNVB6NTg1SWtIeDhmUGZiWVl4YW51WmEzdDdja2xUcUw1bWF1SG5OMVEzRUFBQUFBcUV3VUVRREFReDAvZnJ6RUU3WUFnR3ZWcTFkUGtoUVVGT1M4WWU5Sm1qWnRLa25LenM1V1ptYW1ici85OWpLUFRVbEpjVzRIQlFXNVBCc0FBQUFBbEVYNTVsUURBQUM0UUdGaG9mYnMyYU1MRnk1WUhRVlZYSWNPSFNSZFdlN0g0WEJZbk9aYW5UcDFjbTR2WGJxMHpPTWNEb2RXckZnaDZjb3NoTFp0MjdvOEd3QUFBQUNVQlRNUkFNQkRQZkhFRStyVHA0L1ZNUUNYS3l3czFJZ1JJNVNhbXFxR0RSdHEwYUpGenFlMUpTa3BLVWt6Wjg2ODVmZGhxYTZhWWNDQUFmcm9vNCtVazVPanpaczNxMWV2WGxaSEtxRmJ0MjVxMEtDQnpwNDlxODgvLzF3ZE9uUlEvLzc5YnpqR05FM05uRGxUKy9idGt5UjE3dHhaRFJvMHFJeTRBQUFBQUhBTmlnZ0E0S0ZhdEdpaEZpMWFXQjBEY0xta3BDU2xwcVpLdXJMRXk3ZmZmcXZodzRjN2o1OC9mNTZsdkZCbWZuNSsrdk9mLzZ6WFgzOWQ3Nzc3cmo3OTlGT1BXdnJIMjl0YlVWRlJtakZqaGh3T2g4YU5HNmZCZ3dkcjJMQmhhdG15WllselRkTlVZbUtpNXMyYnB4MDdkamozanh3NXNySmpBd0FBQUlBVFJRUUFBRkNwUWtKQ1ZMdDJiUlVXRmtxU3dzTENMRTZFcW03QWdBRXFLaXJTNU1tVE5XellNSTBlUFZvREJnendtQjRKUTRZTTBiWnQyN1Jod3dhWnBxbVltQmpGeE1Rb0tDaElvYUdoOHZYMVZXNXVyZzRmUHF5Y25Kd1NZMGVNR0tIT25UdGJsQndBQUFBQUtDSUFBSUJLRmh3Y3JObXpaMnZ0MnJVS0R3OVh2Mzc5U2h4djE2NmRaczJhWlZFNlZEVzdkdTNTOU9uVEpWMXBzbno2OUdsTm1EQkJmL25MWDlTMGFWUFZxVk9uVE5lSmpvNTJXMGJETURSdDJqUk5uanhaWDMvOXRYTi9WbGFXc3JLeVNoMWpzOWtVRlJXbFVhTkd1UzBYQUFBQUFKUUZSUVFBQUZEcHVuVHBvaTVkdXBSNkxEQXdVRDE3OXF6a1JLaXFMbHk0b04yN2QxK3p2NkNnUUljUEg2NzhRTmZoN2UydGlSTW42b0VISHREaXhZdTFmZnYyVWh0QmUzbDVxVmV2WG9xS2lsSzdkdTBzU0FvQUFBQUFKVkZFQUFBQUFDcEpqeDQ5MUtOSEQrWGs1R2p2M3IzS3pNeFVmbjYrZkgxOTFhUkpFN1Z0MjFaK2ZuNVd4d1FBQUFBQUo0b0lBT0Nob3FPanRYYnRXcmUvejZKRmk5eitIZ0RnTHVIaDRab3paNDdWTWNyTjM5OWZYYnQydFRvR0FBQUFBTndVUlFRQThGREhqeDlYY25LeTFURUF3S01GQkFTb2UvZnVWc2NBQUFBQWdHcUxJZ0lBQVBCb2hZV0ZPbmp3b0xLenMzWHg0c1ZTMTVFdlRmLysvZDJjRExpaXNMQlFCdzRjVUxObXpWU3ZYajJyNHdBQUFBQ0FTMUZFQUFBUDljUVRUNmhQbno1V3h3QXNjL0RnUWMyZlAxOGJOMjVVUVVGQnVjZkh4Y1c1SVJWUVVtRmhvVWFNR0tIVTFGUTFiTmhRaXhZdFV0T21UWjNIazVLU05IUG16RnQrSDVhZUF3QUFBR0FWaWdnQTRLRmF0R2loRmkxYVdCMERzTVNQUC82b3NXUEhxckN3ME9vb3dBMGxKU1VwTlRWVmtwU2RuYTF2di8xV3c0Y1BkeDQvZi80OFM5TUJBQUFBcU5Jb0lnQUFBSStTazVPak45NTRvMFFCd1dhenFYbno1bXJVcUpHOHZiMHRUSWVxWU4rK2ZkcTBhWlBTMHRKMDVzd1pYYjU4V1g1K2Znb05EVlZFUklSNjllcmxzczlSU0VpSWF0ZXU3Znk4aG9XRnVlUzZBQUFBQU9BcEtDSUFBQUNQc25idFd1WGs1RWk2VWp3WU5XcVVIbi84Y1FVRUJGaWNESjR1TlRWVk0yZk8xTTZkTzY5N3pwSWxTeFFZR0tpb3FDZ05HVEpFTnB2dGx0NHpPRGhZczJmUDF0cTFheFVlSHE1Ky9mcVZPTjZ1WFR2Tm1qWHJsdDREQUFBQUFLeEVFUUVBQUhpVTRxVmhKT20xMTE3VGtDRkRMRXlEcW1MMTZ0VjYrKzIzVlZSVWROTnp6NTA3cDVreloyclRwazJhTVdPR2ZIMTliK205dTNUcG9pNWR1cFI2TERBd1VEMTc5cnlsNndNQUFBQ0FsU2dpQUFBQWo1S2JteXRKOHZIeFVXUmtwTVZwVUJVa0ppWnF3b1FKY2pnY2tpVERNR1MzMjlXcFV5Y0ZCd2ZMeDhkSHVibTVPbnIwcUxadTNhckRodzlMa2padDJxVHg0OGZydmZmZXN6QTlBQUFBQUhnMmlnZ0FVSVZ0MnJSSnI3enl5aTFmSnk0dXpnVnBBTmRvMUtpUkpDa29LSWorQnlpVHFWT25PZ3NJblRwMTBsdHZ2WFhEM2dUZmYvKzlKazJhcERObnptajkrdldLalkzVndJRUQzWkxONFhBNFowZDRlWG1WYS9ta29xSWlPUndPR1lhaDJyVnJ1eVVmQUFBQUFOek1yUzBDQ3dBQTRHSnQyN2FWZEdYSm1lSWJ3OEQxN055NVUybHBhWktrdSs2NlMzUG56cjFwYytNK2ZmcG8vdno1OHZIeGtTUXRYTGpRYmZtMmJObWllKzY1Ui9mY2M0OFNFaExLTlhiRmloVzY1NTU3MUxkdlgyZWZFQUFBQUFDb2JCUVJBQUNBUnhrd1lJQUNBd09WbTV1ckgzLzgwZW80OEhEYnQyOTNibzhlUGRwWkdMaVpGaTFhNlBISEg1Y2s3ZCsvWHhrWkdXN0pkeXU2ZHUwcVNTb29LRkJTVXBMRmFRQUFBQURVVkN4bkJBQlZXTGR1M2JSdTNicWJubWVhcHM2ZlA2ODllL1pvNWNxVjJyRmpoOExEd3pWaHdnUUZCUVZWUWxLZzdIeDhmUFRPTysvb0QzLzRnNlpObTZaZi9PSVhDZzRPdGpvV1BOVFJvMGNsU2I2K3ZzNmI3bVhWdTNkdlJVZEhTNUwyN2R1bkprMmF1RHpmcmJodzRZSnorNmVmZnJJd0NRQUFBSUNhakprSUFGQ0ZlWGw1S1RBdzhLYi9OV2pRUU0yYk45ZDk5OTJuK2ZQbmE4eVlNVXBKU2RFZi92QUhGUllXV3YxakFOZm8xYXVYM24zM1haMC9mMTdEaGcxVFRFeU1MbDY4YUhVc2VLRGl6MFdqUm8zSzFXOUFraG8zYnV6Y1BuZnVuRXR6M2FxOHZEeDk4c2tuenRkK2ZuNFdwZ0VBQUFCUWt6RVRBUUJxb0tlZWVrcXBxYW42NXB0dk5HM2FOTDMzM250V1IwSU5zbmp4WXExWnM2Wk01OWFwVTBkWldWbWFOR21TcGs2ZHFwQ1FFTld0VzdkTVk0dWZNRWYxVnR4OHV5SkZwcXZIR0laeHkxbFNVbEkwZS9ic0V2dXVua0h3L3Z2dnk5L2YvNmJYeWMzTjFZRURCNVNmbnk5SnN0bHNDZzhQditWOEFBQUFBRkFSRkJFQW9JWWFQSGl3dnZubUc2MWZ2MTRuVDU1a3VSaFVtb3lNRE8zZXZidmM0NHFLaW5Ua3lCRTNKRUpWMXJScFUwbFNkbmEyTWpNemRmdnR0NWQ1YkVwS2luUGJGVXU3dFdqUlFvbUppU29vS0NqMStKNDlleXAwM2NHREI3UDBIQUFBQUFETFVFUUFnQnJxNmh0dHljbkpGQkZxc0tLaUloMDRjRUJaV1ZuS3k4dVR3K0VvMDdqNzc3L2Z6Y21BbSt2VXFaTnplK25TcFJvelpreVp4amtjRHExWXNVTFNsVmtJYmR1MnZlVXNkZXZXVlk4ZVBiUng0OFpidnBaMFpTYk9yMy85YTczODhzc3V1UjRBQUFBQVZBUkZCQUNvb2JLenM1M2JWemZ2Uk0yUm5wNnVlZlBtNmJ2dnZ0T2xTNWZLUGI2aVJZU2hRNGZxM252dnJkQlk0T2U2ZGV1bUJnMGE2T3pacy9yODg4L1ZvVU1IOWUvZi80WmpUTlBVekprenRXL2ZQa2xTNTg2ZDFhQkJBNWZrZWZYVlZ6VjQ4R0RuNnoxNzl1aHZmL3ViSk9uRkYxOVU2OWF0YjNxTjRuNDNiZHEwa1krUGowdHlBUUFBQUVCRlVVUUFnQnJxbTIrK2NXNlhaWTF1VkM5eGNYRWFQWHEwYzgzMXloUVdGcWF3c0xCS2YxOVVUOTdlM29xS2l0S01HVFBrY0RnMGJ0dzREUjQ4V01PR0RWUExsaTFMbkd1YXBoSVRFelZ2M2p6dDJMSER1WC9reUpFdXkvUHp6M2R4endaSmlvaUlVT2ZPblYzMlhnQUFBQUJRR1NnaUFFQU5ZNXFtbGk5ZnJwVXJWenIzM1hubm5SWW1RbVhMemMzVnVISGpTaFFRYkRhYndzTENGQlFVeEpQUHFIS0dEQm1pYmR1MmFjT0dEVEpOVXpFeE1ZcUppVkZRVUpCQ1EwUGw2K3VyM054Y0hUNThXRGs1T1NYR2poZ3hnaHY3QUFBQUFIQURGQkVBb0FyTHpNelVoZzBieW5UdXhZc1hkZno0Y1czWnNrVW5UcHh3N3JmYjdjN0dwSzZXa3BLaXpaczM2NUZISGxIanhvM2Q4aDRvdjdWcjF6cVhzN0xaYkhyKytlZjF4Qk5QS0RBdzBPSmtRTVVZaHFGcDA2WnA4dVRKK3ZycnI1MzdzN0t5bEpXVlZlb1ltODJtcUtnb2pSbzF5cTNaMnJWcnAxbXpaa21TMnJScDQ5YjNBZ0FBQUFCM29JZ0FBRlhZd1lNSE5YMzY5QXFQOS9mMzErdXZ2KzdDUkNYOTlOTlBtanQzcnViUG42L2V2WHNyTWpKU3ZYdjNsczFtYzl0NzR1YVNrNU9kMjJQSGp0WFFvVU10VEZQMVVCenpUTjdlM3BvNGNhSWVlT0FCTFY2OFdOdTNieSsxU2JpWGw1ZDY5ZXFscUtnb3RXdlh6dTI1QWdNRDFiTm5UN2UvRHdBQUFBQzRDMFVFQUtpaHVuWHJwbkhqeGxYSzJ2UU9oME1iTjI3VXhvMGJkZHR0dDJudzRNRWFQSGl3MjJaQTRNYk9uejh2U2ZMeDhkRmpqejFtY1pxYk8zdjJyTmF1WGF1ZE8zY3FQVDFkNTgrZmw1ZVhsK3JYcjY4NzdyaERIVHQyMUs5KzlTdlZyMSsvVXZKUUhQTnNQWHIwVUk4ZVBaU1RrNk85ZS9jcU16TlQrZm41OHZYMVZaTW1UZFMyYlZ2NStmbFpsaThuSjBmNzkrOVhUazZPQ2dvS3lqeXVvbzNNQVFBQUFPQldVVVFBZ0Nvc09EaFlqejc2YUpuT3JWMjd0dno4L0JRV0ZpYTczYTVtelpxNU9aM1VxbFVyRFJvMFNOOTk5NTN5OHZJa1NhZFBuOWFDQlF2MHlTZWZxSHYzN29xTWpOUzk5OTRyTHkvK1Nhb3M5ZXJWa3lRRkJRV1ZhUHJxYWZMejh6VjM3bHd0WDc1Y2hZV0ZwWjZUbUppb21KZ1lUWjgrWFpHUmtmcjk3Myt2dW5YclZrbytpbU9lemQvZlgxMjdkclU2aGxOS1NvcisrdGUvYXR1MmJUSk5zOXpqS1NJQUFBQUFzQXAzYkFDZ0NtdlZxcFhlZlBOTnEyTmNWM0J3c0NaT25LalhYMzlkNjlldjE2cFZxN1JseXhZNUhBNlpwcWt0Vzdab3k1WXRhdENnZ1FZTkdxVEl5TWhLbVJsUjAzWG8wRUV4TVRFNmQrNmNIQTZIUno1QmYrSENCZjMrOTc5WFNrcEttYzdQejgvWDBxVkx0WEhqUnMyZE8xY2hJU0Z1eTBaeERPWDE0NDgvNm85Ly9LT0tpb3FzamdJQUFBQUE1V1pZSFFBQWFncTczVzVLVWx4Y25OVlJMSldkbmEzVnExZHIxYXBWMnJ0Mzd6WEg3WGE3SWlNajFiOS8vMXQ2U3Y3UlJ4L1ZzV1BISktsTmZIeDhXc1VUZTY2S2ZxWnljM00xYU5BZzVlVGs2T09QUDFhdlhyM2NrdTlXakJzM1RtdlhyblcrYnR5NHNmcjM3Nis3N3JwTGdZR0JLaW9xMHJsejU3Ui8vMzV0M0xoUng0OGZkNTdicEVrVExWMjYxTzNMRytYbjUxOVRITHZhclJUSGlqKy9wbW1HSnlRa3BMb3l0eWNvNzJlM3NMQlFCdzRjVUxObXpad3phYXFLL1B4OERSbzBTR2ZQbm5YdUN3c0xVMGhJaVBOejA2NWRPelZ1M0ZnWEwxN1V3WU1IZGZyMGFVbFhDbGFob2FHU3BQZmVlNjljNzl1NWMyZEpVbng4UEgvdkF3QUFBTGdsZktrQWdFcENFZUZhQnc4ZTFLcFZxN1I2OVdxZFBIbXl4REYvZjM4OStPQ0Rpb3lNVk92V3JjdDliWW9JTjdaMjdWcTkvdnJyYXRxMHFUNzk5Rk1GQlFXNVBGOUY3ZCsvdjBTejUyZWZmVll2dlBDQ2F0ZXVmZDB4c2JHeGV2ZmRkNVdUa3lOSmV1S0pKL1NuUC8zSjdWbUx1Ym80UmhIaC94UVdGbXJFaUJGS1RVMVZ3NFlOdFdqUm9oSkxSaVVsSldubXpKbTNuR25Sb2tXM2ZJM1N4TWJHYXZ6NDhaS3VGQVVtVDU2c05tM2FTSkllZnZoaG5UaHhRcSs5OXBxZWZQSko1NWp2di85ZVU2Wk0wYmx6NS9UR0cyL29vWWNlS3ZmN1VrUUFBQUFBNENyTXNRY0FXS1pseTVaNjVaVlg5UExMTHlzdUxrNnJWcTNTdW5YcmxKdWJxNXljSEMxYnRrekxsaTFUKy9idEZSa1pxZnZ2djE5MTZ0U3hPbmExTUdEQUFCVVZGV255NU1rYU5teVlSbzhlclFFREJuaEVqNFFOR3pZNHQzL3ptOS9vbFZkZXVlbVlnUU1IcWxXclZucm1tV2QwNmRJbGZmMzExeG96Wmt5bC9Ud05HemJVc0dIRE5HellzRktMWS9IeDhZcVBqOWVNR1ROdXFUaFdFeVVsSlNrMTlVb2RKVHM3Vzk5Kys2MkdEeC91UEg3Ky9Ia2xKeWRiRmUrbWtwS1NKRW1HWVdqR2pCa2xacVdFaG9icXhJa1RTazlQTHpHbVQ1OCsrdVNUVC9UMDAwL3I3YmZmVmtCQWdIcjM3bDJwdVFFQUFBQ2dHRVVFQUlEbERNTlFseTVkMUtWTEY3Mzg4c3VhTjIrZVltSmluTXZESkNjbkt6azVXZSsvLzc0aUl5UDF6RFBQcUdIRGhoYW5ycnAyN2RxbDZkT25TN3JTWlBuMDZkT2FNR0dDL3ZLWHY2aHAwNlpsTHRSRVIweWdzeTBBQUNBQVNVUkJWRWU3SmQ5L1pwRElNQXhGUlVXVmVWeWJObTMwNUpOUGF1SENoY3JMeTFOU1VwTHphZXpLUkhITXRVSkNRbFM3ZG0xbmMrMnExamNsT3p0Ymt0UzhlZk5yc29lR2htcnIxcTNPei96Vm1qWnRxdWVlZTA0ZmZQQ0Jwaytmcmw2OWVza3dtRlFBQUFBQW9QSlJSQUNBS2l3MU5WV3paczJxOEhqRE1GUy9mbjM1Ky91clZhdFd1dnZ1dTNYWFhYZTVNR0haNU9mbmErUEdqZnJtbTIvMDQ0OC9PbThXL2x4dWJxNmlvNlAxNVpkZjZ0VlhYOVd2Zi8zclNrNWFQVnk0Y0VHN2QrKytabjlCUVlFT0h6NWMrWUYrcHJqNTdHMjMzYWJiYnJ1dFhHUDc5dTJyaFFzWFNwSk9uVHJsNm1qbFFuSE1OWUtEZ3pWNzlteXRYYnRXNGVIaDZ0ZXZYNG5qN2RxMXU2WGZnKzVXZk9QZno4L3ZtbVBObWpXVHBCSTlQYTdXcTFjdmZmREJCenArL0xoU1UxTVZIaDd1dnFBQUFBQUFjQjBVRVFDZ0NqdDM3cHkyYmR2bTBtdis0aGUvMEtoUm8zVHZ2ZmU2OUxvL1YxUlVwTTJiTnlzMk5sWWJObXpReFlzWFN4ejM4L1BUd0lFREZSa1pxWXNYTDJyNTh1WDY5Ny8vcmN1WEx5c3ZMMDlUcGt6UjBhTkhOV2JNR0xmbVJPVnIzTGl4SkZYb3FldkF3RURudHRWUGJWTWNjNTNpWWt4cEFnTUQxYk5uejBwT1ZIWUJBUUdTcERObnpseHpyTGhwOHJGangxUlFVSEROOGx0WE53Yy9kT2dRUlFRQUFBQUFscUNJQUFBb1lkKytmUm83ZHF5R0RoMnEvLzd2LzNicHRSME9oK0xqNHhVYkc2dDE2OVk1bStCZXJXUEhqb3FNak5SOTk5MG5YMTlmNTM2NzNhNVRwMDdwczg4KzB6Lys4UThWRmhZcU9qcGE3ZHUzMTRBQkExeWFzN29MRHcvWG5EbHpySTV4WFowN2Q5Yml4WXQxK3ZScDVlVGt5Ti9mdjh4anI1NTlVSHlEdGpLNXFqaUc2cU80OThYSmt5ZDErdlRwRXJOcmloc3NYNzU4V2R1M2IxZXZYcjFLakUxTHE1WTk0UUVBQUFCVU1SUVJBS0FLdSt1dXUvVHV1KzlxejU0OVdyaHdvVXpUVk11V0xUVnc0RUNGaElUSXkrdktyL25Dd2tLZE9uVktXN2R1MWRhdFd5VmRhYXpidjM5L1hicDBTV2ZQbnRYdTNidjEvZmZmS3pjM1Y1SzBiTmt5Tlc3Y1dNODg4OHd0NTB4SlNWRnNiS3pXckZtanJLeXNhNDRIQkFUb29ZY2VVbVJrcEZxMmJIbmQ2elJ1M0Zoang0NVYzNzU5OWRKTEwrbnk1Y3Rhc0dBQlJZUnlDZ2dJVVBmdTNhMk9jVjA5ZS9aVXMyYk5sSjZlcmkrLy9GTFBQdnRzbWNldVdiTkcwcFZsWXRxMWErZW1oQ1c1b3pqV3FGR2pTc2xlSFRnY0R1Y1NXRjVlWHJMWmJHVWVXMVJVSklmREljTXdWTHQyYmJmazY5YXRtM1A3bTIrKzBWTlBQZVY4SFJJU291RGdZSjA4ZVZMejVzMlQzVzUzOXNmSXo4L1gzTGx6bmVmZWZ2dnRic2tIQUFBQUFEZERFUUVBcXJDR0RSc3FJQ0JBUzVZc2tXbWFpb3FLMHFoUm82NTdFKzJaWjU1UlVsS1N4bzBicDdWcjErcU9PKzdRQ3krODREeWVsNWVuV2JObTZZc3Z2cEFrelpzM1Q0TUdEYXJ3RGMzOSsvZnJ0ZGRlVTNwNitqWEhpdGVMajR5TTFDOS8rY3RybHZHNGthNWR1MnJBZ0FHS2pZMVZXbHBhdVo5V2gyZXoyV3lhT25XcWZ2ZTczMm4rL1BscTM3NzlkWmV5dWRxbVRmOC9lL2NlVjFXWnRnLzhZc3RoQzhwQmthMGNSRFJSNFVWU0VCQjB5anczSnFFWmswNVlScHFsbU5NN2pRMlRabVNhYkV2RjhKU09PQ0RwSzRhZkhBK1pEdWJNTmlTVGc0SUNLcEVveWxGZ0l5ZjMvdjNCanpVUUlCdllSN3krZnozc3RaNjFicFA0NExyVzg5d3lKQ1ltd3NqSUNPKy8vNzdHdHpQU1pEaldWaEJCYmZ2eHh4K3hmUGx5QU1DdVhiczYxVXo3OE9IRGlJeU1oS21wS1U2ZE9xV1JueU5PVGs0WVBYbzAwdFBURVJzYml6bHo1c0RjM0Z3NFBtdldMT3pac3dlWm1abVlPM2N1Smt5WUFHTmpZL3p3d3crNGUvY3VnTVp0alR3OFBOUmVHeEVSRVJFUmtTcFVmMVdMaUlqMHpzT0hEeEVlSG82NnVqb0VCZ1ppNmRLbEhiNkY2K0hoZ1YyN2RzSEN3Z0s3ZCsvRzJiTm5oV1BtNXViNHkxLytnbm56NWdGb2JMVGJGQ2gwUlZGUlVhc0F3ZGJXRnErLy9qcU9IajJLSFR0MllQcjA2WjBLRUpxNHVMZ0k0K3JxNmk3WFNQckp6YzBOMGRIUnNMUzB4RHZ2dklNdnYvd1NSVVZGYlo0cmw4dXhkKzllckZ5NUVzYkd4bGk5ZW5XcmJXSFVLU2NuQjRHQmdRZ0pDY0dCQXdkYUJBaEdSa1lZTjI0Y1B2MzBVNXc4ZVJMdnZmZmVZd09FNXByQ01RRHQ5azhnOVJvM2JoeUF4cDkxR1JrWkdydlAwcVZMNGVqb0NETXpNeHc4ZUxERnNWZGZmUlgyOXZZQUdyYzhTa2hJd01HREI0VUFBUUJDUTBOaFptYW1zZnFJaUlpSWlJZ2VoeXNSaUlnTTJObXpaMUZTVWdJakl5TXNXYkpFNVhrT0RnNllQMzgrZHUvZWplam9hRHozM0hNdGppOWJ0Z3pIangrSFhDN0h4WXNYc1hUcDBtN1ZLUktKNE8vdmo2Q2dJRXljT0JHOWV2WHExdlVBQ0EvWVJDSVJiR3hzdW4wOTBoL3A2ZW5ZdUhFakFNRE16QXdORFEzWXUzY3Y5dTdkQzN0N2UxaGJXd3RoV1hWMU5mTHo4NFh0Ykt5c3JIRG8wS0VPd3kreFdJeXZ2dnFxUy9XMUY0Njk4TUlMQ0FvS2dvT0RRNWV1QzdRTXgwanpxcXFxaFBHREJ3ODBkaDhmSHg4Y1BYcTB6V045Ky9aRmRIUTAzbi8vZldSblo3YzRKaEtKRUJJU2dnVUxGbWlzTmlJaUlpSWlvbzR3UkNBaU1tQlhybHdCQUF3WU1BQVNpYVJUY3dNQ0FyQjc5MjdjdW5VTE9UazVRb05QQU9qVHB3LzgvUHh3NXN3WlpHVmxRYWxVZG1sckdDc3JLeXhkdWhTelo4K0duWjFkcCtjL3pxSkZpekIvL253WUd4dnpEVjAxeU03T2hrd21RMjV1TGtwS1N2RG8wU05ZV0ZqQXlja0pZOGFNUVVCQVFKZFdqSFJGVlZVVnNyS3kyangyNTg0ZDNMbHpwOTI1RHg0OFVPbGhjTk8rODkyaHlYQ01OSys2dWhwNzl1d1J2cmF3c05CWkxVNU9Ub2lMaThOUFAvMkVLMWV1b0xxNkdnTUdETUNFQ1JPNkZVb1JFUkVSRVJHcEEwTUVJaUlEVmxaV0JnQmRlc0RmZk8vdjI3ZHZ0d2dSQU1EVjFSVm56cHhCZlgwOXFxcXEwTGR2MzA3Znc5M2RIZTd1N3AyZXB3bytXRk9Qek14TVNLVlNwS1dsdFh0T1hGd2NySzJ0RVJvYWl1RGc0RTQxcnUySnRCR09yVml4Z29GQ0c2NWV2WXB0MjdhMStLeDVhUFQ1NTUrcjFOZEFMcGZqeG8wYnFLbXBBZEFZQ0ducVo1V3FSQ0lSZkh4OFdqUmlKaUlpSWlJaTBnY01FWWlJREZqVGcvMmlvcUpPTnhkdS9vQlNMcGUzT3Q2blR4OWgzTlVRNGJlS2k0dHg5dXhaWExseUJmZnYzMGRsWlNVVUNnVTJiOTdjNlpVVTFIMG5UcHpBUng5OUpHd0Y5RGpsNWVXUVNxV1F5V1NJakl5RVdDeldXRjN1N3U2SWpvN1cyUFVCd05pNDY3OENhU01jNjA1OVBabUxpd3RTVTFOUlYxZlg1dkZyMTY1MTZicUJnWUd3dGJYdFRtbnRVaWdVd3Y5anhzYkduUXJoR2hvYW9GQW9ZR1JrQkJNVEU0M1VSMFJFUkVSRTFCSCtDNVdJeUlBMU5XeFZLQlE0Y3VRSVhudnROWlhuZnZ2dHQ4SzRYNzkrclk0L2ZQaFFHSGQzdTZEcTZtcHMzcndaUjQ4ZWJmT0I5VzhmQ01iSHh5TS9QeDlpc1JqTGx5OS80dDk4MTRUVTFGU3NYcjBhQ29VQ1FPTnFsckZqeDhMVDB4TVNpUVJtWm1hUXkrWEl6ODlIY25JeTh2THlBQUF5bVF6aDRlSFl0R21UeG1xenNyS0NyNit2eHE2dmJnekh0TWZjM0J4K2ZuNzQ0WWNmMUhLOTNyMTdZKzdjdVZpMmJKbGFydGVXSDMvOEVjdVhMd2NBN05xMUMxNWVYaXJQUFh6NE1DSWpJMkZxYW9wVHAwNTFLaWdtSWlJaUlpSlNGNFlJUkVRRzdObG5uOFhubjM4T2hVS0JuVHQzd3RYVkZmNysvaDNPKy9iYmIzSHk1RWtBalcvR2poNDl1dFU1VFErTmUvWHExYTBIVnc4ZVBFQm9hQ2h1M3J5cDhoeFhWMWRJcFZJQXdPREJneEVVRk5UbCsxUGIxcTlmTHdRSW5wNmVXTE5tRFp5ZG5kczkvL3o1ODRpSWlFQkpTUW1Ta3BKdzh1Ukp6Smd4UTF2bDZpV0dZN3J4N3J2dklqQXdVUGo2MnJWcjJMMTdOd0JnNmRLbGVPcXBwenE4aHJHeE1heXRyVEY4K0hDOTdxa3lidHc0QUkzZlN4a1pHUWdJQ05CeFJVUkVSRVJFOUNSaWlFQkVaTUFHRFJxRW9LQWdKQ1Frb0s2dURpdFdyRUJnWUNDQ2c0TmI5VGdBR29PQmZmdjJ0VmlGTUgzNjlCWmJGelg1K2VlZkFUUTIvT3pPMWlvZmYveXhFQ0NZbTV0ajVzeVpHRE5tRFBMejg3RnIxNjQyNTNoNWVjSEx5d3VYTGwxQ1FrSUNRd1ExUzB0TFEyNXVMZ0JnNU1pUjJMNTllNGNQVWlkT25JaWRPM2Rpd1lJRnFLMnR4YjU5KzU3b0VJSGhtTzQ0T3p1M0NMeWFOL3dlTTJaTXA5NzAxM2RWVlZYQ1dKV0c0VVJFUkVSRVJKckFFSUdJeU1DdFdMRUNXVmxaeU16TWhFS2h3RGZmZklOdnZ2a0dWbFpXY0haMmhvV0ZCZXJxNm5ENzltM2N1M2V2eFZ5SlJJSVZLMWEwdW1aYVdocnUzTGtENEw5dnduWkZUazRPa3BLU0FEUSsrSXVPanNiQWdRTUJRUGk4UGRPbVRjT2xTNWVRbFpXRnNySXkyTmpZZExrT2Fpa2xKVVVZaDRXRnFmd210b3VMQytiTm00ZlkyRmprNU9UZzd0MjdHRFJva0tiS0ZGUlVWQ0FuSndjVkZSWHQ3b1hmbHVuVHAydXNKb1pqcEduVjFkWFlzMmVQOExXRmhZVU9xeUVpSWlJaW9pY1pRd1FpSWdObllXR0JMNy84RXA5ODhnbk9uRGtqZlA3Z3dRT2twNmUzTzIvWXNHSFl0R2tUK3ZmdjMrclkvdjM3aGZIdmYvLzdMdGQyN3R3NVlSd1JFU0VFQ0tydzhQQVF4ams1T2ZEeDhlbHlIZFJTZm40K0FFQXNGbmM2Skpvd1lRSmlZMk1CQU5uWjJSb05FYTVldllvdnYvd1NGeTllaEZLcDdQUjhUWVVJRE1mMGk1dWJHNktpb2dDZ3pSVlkyblQxNmxWczI3YXR4V2ZOVnhCOC92bm5LbTBQSjVmTGNlUEdEZFRVMUFBQVJDS1J4cHA1RXhFUkVSRVJkWVFoQWhGUkQyQnBhWW1OR3pkQ0pwUGgwS0ZEK1BISEgxRmZYOS9tdVE0T0RwZzNieDZDZzROYmJBUFMzRHZ2dklPMzMzNGJSa1pHUXZQbXJ2amxsMThBTks1NDZPd0RzT2JObmt0TFM3dGNBN1hXMURTN2YvLytuZDZYMzg3T1RoaVhsNWVydGE3bS92T2YvK0JQZi9wVG03MEdkSTNobUg2eHRyWldxUmVNTnJpNHVDQTFOYlhkRlRQWHJsM3IwblVEQXdOaGEydmJuZEtJaUlpSWlJaTZqQ0VDRVZFUDR1L3ZEMzkvZjlUVjFlSDY5ZXNvTEN4RVZWVVZSQ0lSckt5c01IejRjRGc0T0hSNG5lNEVCODAxdlVYYmxiZXRhMnRyVzEySDFLTXBQR29LRXpxaitSd2pJeU8xMWRSY1RVME4xcXhaMHlKQWNIWjJob09EQTM3ODhVY29GQXE0dWJuQnpzNE9EeDgreE0yYk4xRlVWQVNnY1lXTms1T1RSdXBxd25CTXYrbHkreXR6YzNQNCtmbmhoeDkrNlBhMUFLQjM3OTZZTzNjdWxpMWJwcGJyRVJFUkVSRVJkUVZEQkNLaUhzalUxQlFlSGg0dDNucldoYVp0T3dvTEM2RlFLRHIxMW50T1RvNHc3dDI3dDlwcmU1TFoyOXNEYUh5SVhWaFkyS2szNmE5ZXZTcU1OZlZtZEZKU0Vzckt5Z0EwaGdMcjFxMFR0cWw1NFlVWGNPZk9IVHovL1BONDVaVlhoRG5uejUvSHA1OStpbDkvL1JVTEZ5N3MxalpjSFdFNHBwLzBaZnVyZDk5OUY0R0JnY0xYMTY1ZHcrN2R1d0VBUzVjdXhWTlBQZFhoTll5TmpXRnRiWTNodzRlcjNMT0VpSWlJaUloSVV4Z2lFQkdSeHJpNXVTRXhNUkhsNWVWSVNrckNjODg5cC9MY1k4ZU9DZU1oUTRab29Mb25sNmVucHpDT2o0L0h5cFVyVlpxblVDaHcrUEJoQUkyckVFYU5HcVdSK2pJeU1vUjdSRVpHd3RuWldUam01T1NFTzNmdTRQYnQyeTNtVEp3NEVYdjI3TUdycjc2S2p6NzZDRlpXVnBnd1lZSkc2bU00cG4vMGFmc3JaMmZuRnQrenpiZU5Hek5tREx5OHZIUlJGaEVSRVJFUlVaZDFiaU5rSWlLaVRwZzhlYkx3RnUzNjlldVJsNWVuMHJ5alI0OEtEV3I3OSsrdjgyYXBQWTJQajQvd0Z2MkJBd2Z3L2ZmZmR6aEhxVlJDS3BVaU96c2JBT0RsNWFXeHBzQk4yL3dNSGp5NHhjTllBTUpXUmIvKyttdXJlZmIyOW5qOTlkZWhVQ2l3Y2VQR0xyMk5yZ28zTnpjQUVNS3h6bUE0cG43dGJYL2w3Kzh2QkR4dWJtNTQ5dGxuNGV2cml3RURCZ2puRFJzMkRNOCsreXllZmZaWmJaZE5SRVJFUkVSa01CZ2lFQkdSeGxoYlcyUGh3b1VBR2g4TUwxeTRFUEh4OGFpdXJtN3ovSUtDQXF4ZnZ4NGZmL3l4OE5uOCtmTTczZnlYSHMvVTFCU2hvYUVBR2xjWHJGcTFDaEVSRWJoNTgyYXJjNVZLSlM1ZnZveTMzbm9MQnc4ZUZENWZ2SGl4eHVwcjZyVmdZV0hSNnBpam95T0F4dStWdGdRRUJBakhNek16TlZJZnd6SDk4dHZ0cjc3Kyttc2NPWElFVVZGUndsWmR6ei8vUERadDJvVG82R2ljUEhrU216ZHZocDJkSFg3OTlWYzg5OXh6MkxScGs4YnFjM056UTFSVUZLS2lvdmgzVGtSRVJFUkVCb25iR1JFUmtVYTkrZWFieU16TXhMLy8vVzlVVlZWQktwVWlLaW9LZG5aMndqbmg0ZUVvTHk5djlXQjQ5T2pSV0xCZ2diWkxmaUlFQndmajRzV0xPSGZ1SEpSS0pSSVRFNUdZbUFoYlcxczRPVGxCTEJaRExwY2pMeThQRlJVVkxlWXVXclJJbzF1eVdGbFpBUUJLU2twYUhXdStFcUd1cnE3RlZqRUEwTGR2WDJGODY5YXRUamMrVmtWVE9MWnIxeTRoSEh2cnJiZGE3SVBmWEVGQkFmYnYzeTlzQlFVd0hGTW5mZC8reXRyYUd2NysvaHE1TmhFUkVSRVJrVGJ3WDY5RVJLUlJJcEVJVXFrVUw3NzRvdkJaYlcxdGkrMW9ybDY5MmlwQThQWDF4ZGF0VzJGaVlxSzFXcDhrUmtaRzJMQmhBMmJObXRYaTgrTGlZbHkrZkJrWExseEFlbnA2aXdCQkpCSmg4ZUxGZU9lZGR6UmFXMVBqMlh2MzdxR29xS2pGc2FZM3VSODllb1NVbEpSV2MzTnpjelZhVzVNMzMzeFRlT2pjRkk1Tm1USUZtemR2RnM0SkR3L0g3Tm16TVh2MjdCWUJBc014OWRMMzdhK0lpSWlJaUlnTUhWY2lFQkdSeHBtWW1PREREei9FODg4L2o3Ly8vZTlJVGs2R1FxRm9kWjZSa1JIYzNkM3h5aXV2WVByMDZjSzJOcVFacHFhbVdMdDJMV2JPbkluOSsvY2pKU1dsemI4WFkyTmpCQVFFSURRMFZPZ0hvRWsrUGo3QytOU3BVL2pqSC84b2ZPM2c0QUNKUklKNzkrNWh4NDRkR0R0MnJOQ2d1S2FtQnR1M2J4Zk9iZHJLUmhPYXdyRU5HellnTVRFUlFOdmgyRy81K3ZyaXM4OCtZemltUnQzZC91cUxMNzRRdHIvU3hNcVYzMnBvYU1DTkd6ZFFYRnlNNnVycU52K2ZhOHYwNmRNMVhCa1JFUkVSRVZIYkdDSVFFWkhXZUhsNXdjdkxDNVdWbGNqS3lrSmhZU0ZxYTJ0aFptWUdPenM3akJneFFtUE5lcWw5Zm41KzhQUHpRMFZGQmE1ZnY0N0N3a0xVMU5SQUxCWmowS0JCR0RWcVZKc1BhRFhGeWNrSm8wZVBSbnA2T21Kall6Rm56aHlZbTVzTHgyZk5tb1U5ZS9ZZ016TVRjK2ZPeFlRSkUyQnNiSXdmZnZnQmQrL2VCZEM0clpHSGg0ZEc2MlE0cGgvMGZmdXJKcmR2MzhhT0hUdHc5dXhaMU5iV2RubytRd1FpSWlJaUl0SVZoZ2hFUktSMWZmdjJiZkcyT2VrSFMwdExqQnMzVHRkbEFBQ1dMbDJLZGV2V0FRQU9IanlJMTE5L1hUajI2cXV2NHNTSkU3aHo1dzd1M2J1SGhJU0VWdk5EUTBPRjVzZWF4bkJNdDM2Ny9kV0FBUU9FWTcvZC9xcXA4WFlUYlcxL2RlblNKWVNGaGFHbXBrWXI5eU1pSWlJaUlsSW5oZ2hFUktReE4yN2NRRzV1TGlaTm10VHFEV0NpeC9IeDhjSFJvMGZiUE5hM2IxOUVSMGZqL2ZmZlIzWjJkb3RqSXBFSUlTRWhPdWs1d0hCTU4vUjkreXU1WEk1VnExYTFDQkJFSWhHY25aMWhhMnVydGJDTGlJaUlpSWlvcXhnaUVCR1J4dHk3ZHc5Ly9ldGZZV1ZsaFJkZWVBRkJRVUVZTW1TSXJzdDZJdFRYMStQR2pSdHdkSFJFbno1OWRGMk8yams1T1NFdUxnNC8vZlFUcmx5NWd1cnFhZ3dZTUFBVEpreUFnNE9EUnUvTmNFeS82UHYyVjZkUG54YWFQNHRFSXJ6NTVwdDQrZVdYWVcxdHJaSDdFUkVSRVJFUnFSdERCQ0lpMHJnSER4NGdOallXc2JHeEdETm1ESUtDZ2pCbHloUytnYXNoOWZYMVdMUm9FVEl6TTlHdlh6L0V4TVRBM3Q1ZU9KNlJrUUdwVk5ydCs4VEV4SFQ3R3QwaEVvbmc0K09qOWJmL0dZN3BIMzNlL3VyS2xTdkMrTDMzM3NNZi92QUhqZHlIaUlpSWlJaElVeGdpRUJIMUlBME5EYmh4NHdhS2k0dFJYVjNkWnBQWHRtaXFZYWRFSXNHUUlVT1FsNWNuZkhiNThtVmN2bndaa1pHUitQM3ZmNCtnb0NCaFQzTlNqNHlNREdSbVpnSUFTa3RMOGYzMzN5TWtKRVE0WGxsWjJlTEJKblVOd3pIOW9jL2JYMVZXVmdJQXpNek1NR2ZPSEkzZGg0aUlpSWlJU0ZNWUloQVI5UUMzYjkvR2poMDdjUGJzV2RUVzFuWjZ2cVpDaEdIRGhpRWhJUUZaV1ZrNGNlSUVUcDA2aGVMaVlnQ05EOWErL3ZwcmZQMzExL0R3OEVCUVVCQ21UWnNtN0ZkT1hlZmc0QUFURXhQVTE5Y0RBSnlkblhWY1VlZkV4TVJnNjlhdEFJREZpeGRqeVpJbE9xNm9KWVpqaGtlWDIxODFiU2RtYTJ2TDdhK0lpSWlJaU1nZ01VUWdJakp3bHk1ZFFsaFlXSXVtbmZwbTFLaFJHRFZxRk41OTkxMmtwS1RnK1BIak9IdjJMS3FycXdFMHZqbWZrWkdCVFpzMlllYk1tUWdLQ3NMSWtTTjFYTFhoa2tnazJMWnRHMDZmUGcxM2QzYzg4OHd6TFk2N3Via2hLaXBLUjlWMXJDbG9BZ0J2YjI4ZFZ0STJobU9HU1ZmYlgzbDRlQ0F4TVJIbDVlVlFLQlFRaVVSYXZUOFJFUkVSRVZGM01VUWdJakpnY3JrY3ExYXRhaEVnaUVRaU9Eczd3OWJXVnUrMlZSR0pSUEQxOVlXdnJ5LysrdGUvNG9jZmZzRHg0OGNoazhuUTBOQUF1VnlPdzRjUDQvRGh3eGc1Y2lUbXpKbURtVE5udG1pU1Nxcng5dlp1OXdHOHRiVTEvUDM5dFZ5UjZteHNiSFJkZ2tvWWpwRXFwazZkaWkxYnRxQ2lvZ0lYTGx4QVFFQ0Fya3NpSWlJaUlpTHFGQ05kRjBCRTlLUVlPM2FzRW1oY09hQXVpWW1KaUlpSUFORDRnUDdOTjkvRXl5Ky9ER3RyYTdYZFF4c3FLaXJ3M1hmZjRjU0pFMGhMUzROU3FSU085ZTdkRy8vKzk3ODdmYzBYWDN3UnYvNzZLd0FNLy9ubm4zUFZWNjMrME1UM2xENjRkZXNXWG43NVpTZ1VDcnoyMm10WXZueTVya3RTV1cxdGJhdHdyRGxWdzdHbTcxK2xVdWwrK2ZMbFRFM1hyVzA5OVh1M1BhZFBuOFlISDN3QWUzdDc3TjI3RjdhMnRocS9wNWVYRndEZzU1OS81dS83UkVSRVJFVFVMVnhQVFVSa3dKbzN4MzN2dmZld2VQRmlnd3NRQU1EUzBoSXZ2ZlFTOXV6Wmd4TW5UdURWVjE5Ri8vNzlBUUFQSHo3VWNYV2tiUzR1TGtKd0VCY1hod3NYTHVpNEl0V1ptWmxoNnRTcCtPS0xMNFFIeDA4Ly9UU01qQnFmNDE2N2RnMmZmdm9wcGsyYnB1TktTWnVtVHAyS2lJZ0lsSmFXWXNHQ0Jmam5QLytKdXJvNlhaZEZSRVJFUkVTa0VtNW5SRVJrd0Nvckt3RTBQcmljTTJlT2pxdnBPb1ZDZ2N1WEwrTzc3NzdEdi83MUw1U1VsT2k2SlByL1NrcEtrSktTQXJsY2pzR0RCOFBMeTBzcmU3cUhoSVJneUpBaDJMcDFLOExDd2hBVUZJUzVjK2ZDMWRWVmVDQ3Y3NXJDc1pkZWVnbEZSVVdJaTR2RDhlUEhVVkpTd25Dc0UySmpZM0g2OUdtTjN5Y21Ka1lqMTAxUFQ4ZkdqUnNCTkRaWkxpb3F3dXJWcS9ISko1L0EzdDVlNVg0WnNiR3hHcW1QaUlpSWlJaW9Jd3dSaUlnTVdKOCtmUUFBdHJhMk1EVTExWEUxblplUmtZRlRwMDdoKysrL1IxRlJVYXZqenM3T21EMTd0ZzRxNjlucTYrdXhjZU5HS0JRSzJOallZTm15WlcyZUZ4OGZqeTFidHFDK3ZsNzR6Tm5aR1pHUmtSZzJiSmpHNm12KzBGVXNGcU5YcjE1SVNFaEFRa0lDek0zTklaRklJQmFMTzd5T3JoKzZNaHhUajRLQ2doYXJyZ3hOVlZVVnNyS3lXbjFlVjFlSHZMdzg3UmRFUkVSRVJFVFVTUXdSaUlnTW1JZUhCeElURTFGZVhnNkZRcUdWTjhTNzY5cTFhL2p1dSsvdzNYZmY0ZTdkdTYyTzkrblRCOU9tVGNNTEw3eUEwYU5INjZEQ251L2l4WXM0Y3VRSUFHREZpaFZ0bm5QbXpCbElwZEpXbi8veXl5OTQrKzIzOGZYWFgydXNBWEo3RDEwQm9McTZHcmR1M2RMSWZkV0Y0UmdSRVJFUkVSSDFKQXdSaUlnTTJOU3BVN0ZseXhaVVZGVGd3b1VMQ0FnSTBIVkpiYnB4NDRZUUhPVG41N2M2TGhLSk1HN2NPTXllUFJ1VEprMkNtWm1aRHFwOGNxU25wd3ZqbVRObnRqcGVWMWZYSWtDd3RMU0VwNmNuYnQ2OGlZS0NBaFFYRjJQMzd0MTQvLzMzdFZLdklXQTRwamt2di93eUprNmNxT3N5dXN6ZDNSM1IwZEc2TG9PSWlJaUlpS2pMR0NJUUVSa3dDd3NML1BXdmY4VUhIM3lBeno3N0RIdjM3b1d0cmEydXl4TGN1SEVESDN6d0FXN2N1TkhtOGNHREIyUFdyRm1ZTldzV0pCS0pscXQ3Y3QyNWN3Y0FJSkZJTUdEQWdGYkhqeDgvanZ2Mzd3TUFIQjBkc1cvZlB0alkyS0Nob1FGaFlXRklUazdHUC8vNVQ3ejc3cnNhMlViTFVCNjZNaHpURGhjWEY3aTR1T2k2akM2enNyS0NyNit2cnNzZ0lpSWlJaUxxTW9ZSVJFUUdidXJVcVdob2FNQzZkZXV3WU1FQ2hJV0ZZZXJVcVhyUkkrSGV2WHV0QWdRTEN3dE1uVG9WczJmUGhxZW5wNDRxZTdMVjF0WUNRTHZiRVIwNmRFZ1lyMXk1VWpqUDJOZ1lJU0VoU0U1T1JsVlZGWEp5Y3VEdTdxNzIrdlQ5b1N2RE1TSWlJaUlpSW5xU01FUWdJakpnelJ2UTl1blRCMFZGUlZpOWVqVSsrZVFUMk52Ym8zZnYzaXBkUjlNTmFJMk1qREJ1M0RpODhNSUxtRHg1TXQvSTFqRnpjM01BL3cwVG1rdFBUOGYxNjljQk5PN2QvOHd6ejdRNFBuVG9VR0ZjVUZDZ2tSQkIzekVjSXlJaUlpSWlvaWNKUXdRaUlnUFdYZ1BhdXJvNjVPWGxhYitnMzdDMnRzYlNwVXN4YTlZc0RCdzRVTmZsMFA4M1pNZ1FBSTFOa291S2lscHNhYlIzNzE1aFBHZk9IQmdaR2JXWWEyejgzMThkcXF1ck5WdW9ubU00cHArS2k0dHg5dXhaWExseUJmZnYzMGRsWlNVVUNnVTJiOTZzRnl0RDlMMCtJaUlpSWlLaTMyS0lRRVJFR3VQbTVnWTNOemRkbDBHLzRlZm5oNmlvS0NnVUNrUkVSR0Q5K3ZVd056ZEhRa0lDenA4L0R3RG8zYnMzWnMrZTNXcHVhV21wTUg1U0g1b3pITk5QMWRYVjJMeDVNNDRlUFlxR2hvWld4K3ZxNmxwOEhSOGZqL3o4ZklqRllpeGZ2aHdpa2VpSnJvK0lpSWlJaUtnOURCR0lpQXlZb1RTZ0pmMHljdVJJUFAzMDAwaE5UY1YvL3ZNZlRKNDhHU1ltSmkxV0ZnUUhCOFBTMHJMVjNQVDBkR0U4YU5BZ3JkU3JieGlPNlo4SER4NGdORFFVTjIvZVZIbU9xNnNycEZJcGdNWStGa0ZCUVpvcVQrL3JJeUlpSWlJaWVoeUdDRVJFQmt6Zkc5REd4TVJnNjlhdEFJREZpeGRqeVpJbE9xNkltb1NIaCtPMTExNkRYQzVIZlgwOTZ1dnJoV09EQncvR0cyKzgwZWE4WThlT0FRQk1URXpnNnVxcWtkb3lNek1SRlJYVjVmbEdSa2JvMjdjdkxDMHRNV3pZTUR6OTlOTVlPWEtrR2lza2ZmUHh4eDhMRCtqTnpjMHhjK1pNakJrekJ2bjUrZGkxYTFlYmM3eTh2T0RsNVlWTGx5NGhJU0ZCb3cvcDliMCtJaUlpSWlLaXgyR0lRRVJFR2xOY1hDeU12YjI5ZFZnSi9kYlFvVU94ZS9kdWZQTEpKOGpNekJRKzkvZjN4OS8rOWplaCtYSnpGeTVjUUZwYUdnQmcvUGp4Ylo2akR1WGw1Ymg0OGFKYXIrbnE2b29sUzViZzJXZWY3ZmExR0k3cGw1eWNIQ1FsSlFGb2JBWWVIUjB0YkRQVjlIbDdwazJiaGt1WExpRXJLd3RsWldXd3NiRjU0dW9qSWlJaUlpTHFDRU1FSWlMU0dEN3cwbThqUm96QVAvN3hEOXk3ZHcrbHBhV1FTQ1RvMTY5ZnUrZmIyOXRqejU0OUFBQUhCd2R0bGFrVzJkblplTys5OS9DSFAvd0JmLzd6bjd0MUxZWmordVhjdVhQQ09DSWlvbE45S2p3OFBJUnhUazRPZkh4ODFGb2JvUC8xRVJFUkVSRVJkWVFocjNJeTVBQUFJQUJKUkVGVUFoRVJhY3lrU1pPd2ZmdDJLQlFLeUdReWVIbDU2Ym9rYW9ORUlvRkVJdW53UEdkblp6ZzdPMnU4bnBFalIrS3p6ejdEdFd2WHNHL2ZQaWlWU2d3ZE9oUXpac3lBZzRNRGpJMGJmMzJwcjYvSC9mdjNrWnljak9Ua1pBREExS2xUTVdYS0ZOVFcxcUtzckF4WldWazRmLzQ4NUhJNUFPRHJyNytHblowZEZpNWMyT1g2R0k3cGwxOSsrUVZBNC9leHU3dDdwK1kyRDgyYU53MVhKMzJ2ajRpSWlJaUlxQ01NRVlpSWVwanM3R3pJWkRMazV1YWlwS1FFang0OWdvV0ZCWnljbkRCbXpCZ0VCQVRBMU5SVUs3VzR1TGhnK2ZMbDJMSmxDK0xpNHVEdDdZM3g0OGRyNWQ1a3VQcjE2d2NyS3l2RXhjVkJxVlFpTkRRVVM1WXNnVWdrYXZQOGhRc1hJaU1qQTZ0V3JjTHAwNmN4Wk1nUXZQWFdXOEx4NnVwcVJFVkY0ZENoUXdDQUhUdDJZTmFzV2VqZnYzK1g2bU00cGw5cWFtb0FkQzNjcWEydGJYVWRkZFAzK29pSWlJaUlpRHJDRUlHSXFJZkl6TXlFVkNvVjlxeHZTMXhjSEt5dHJSRWFHb3JnNE9CMkg4cXFVMGhJQ0lZTUdZS3RXN2NpTEN3TVFVRkJtRHQzTGx4ZFhXRmtaS1R4KzVQaGVmandJY0xEdzFGWFY0ZkF3RUFzWGJxMHd6a2VIaDdZdFdzWFhubmxGZXpldlJ1dXJxNTQ3cm5uQURRMnN2M0xYLzRDcFZLSi8vdS8vME5kWFIwT0hUcWswblhid25CTXYxaGFXZ0lBQ2dzTG9WQW9PdlZ6TFNjblJ4ajM3dDFiN2JVQitsOGZFUkVSRVJGUlJ4Z2lFQkgxQUNkT25NQkhIMzJFaG9hR0RzOHRMeStIVkNxRlRDWkRaR1FreEdLeHh1cEtUMC9IeG8wYkFRQmlzUmk5ZXZWQ1FrSUNFaElTWUc1dURvbEVvdEw5WTJOak5WWWpOZEtuRlN4bno1NUZTVWtKakl5TU90VzAyTUhCQWZQbno4ZnUzYnNSSFIwdGhBaE5saTFiaHVQSGowTXVsK1BpeFl0ZERoRUFobVA2eE0zTkRZbUppU2d2TDBkU1VsS3J2L2ZIT1hic21EQWVNbVNJQnFyVC8vcUlpSWlJaUlnNndoQ0JpTWpBcGFhbVl2WHExVkFvRkFBQUl5TWpqQjA3RnA2ZW5wQklKREF6TTROY0xrZCtmajZTazVPUmw1Y0hBSkRKWkFnUEQ4ZW1UWnMwVmx0VlZSV3lzckxhUEZaZFhZMWJ0MjVwN042a0duMWN3WExseWhVQXdJQUJBMVRxMWRCY1FFQUFkdS9lalZ1M2JpRW5Kd2ZEaHc4WGp2WHAwd2QrZm40NGMrWU1zckt5b0ZRcXUvVEFuK0dZZnBrOGVUSTJiZHFFMnRwYXJGKy9Ia09IRGxYcGdmdlJvMGVSbEpRRUFPamZ2MytMNzVVbnFUNGlJaUlpSXFLT01FUWdJakp3NjlldkZ3SUVUMDlQckZtejVySE5iOCtmUDQrSWlBaVVsSlFnS1NrSkowK2V4SXdaTTdSVkx1a1JmVjNCVWxaV0JnQmRlc0RmdEhVTUFOeStmYnZWZzFkWFYxZWNPWE1HOWZYMXFLcXFRdCsrZlR0OUQ0Wmorc1hhMmhvTEZ5N0VybDI3VUZwYWlvVUxGK0t0dDk1Q1lHQmdtK2NYRkJSZy8vNzlPSHo0c1BEWi9QbnpOUmFPNlh0OVJFUkVSRVJFSFdHSVFFUmt3TkxTMHBDYm13c0FHRGx5SkxadjN3NHpNN1BIenBrNGNTSjI3dHlKQlFzV29MYTJGdnYyN2ROWWlPRHU3bzdvNkdpTlhKdTZSNTlYc0RROTJDOHFLa0pGUlVXTFlLQWpkKy9lRmNaeXVielY4VDU5K2dqanJvWUlwSC9lZlBOTlpHWm00dC8vL2plcXFxb2dsVW9SRlJVRk96czc0Wnp3OEhDVWw1ZWpvS0NneGR6Um8wZGp3WUlGVDNSOVJFUkVSRVJFajhNUWdZaklnS1drcEFqanNMQ3dEZ09FSmk0dUxwZzNieDVpWTJPUms1T0R1M2Z2WXRDZ1FXcXZ6OHJLQ3I2K3ZtcS9MbldmUHE5Z0dUcDBLQUJBb1ZEZ3lKRWplTzIxMTFTZSsrMjMzd3JqZnYzNnRUcis4T0ZEWWF6cS95Ky94WEJNLzRoRUlraWxVbXpZc0FHSmlZa0FnTnJhV3Z6NjY2L0NPVmV2WG0wMXo5ZlhGNTk5OWhsTVRFeWU2UHFJaUlpSWlJZ2VoeUVDRVpFQnk4L1BCOUM0TC91NGNlTTZOWGZDaEFuQ251eloyZGthQ1JGSVArbjdDcFpubjMwV24zLytPUlFLQlhidTNBbFhWMWY0Ky90M09PL2JiNy9GeVpNbkFRREd4c1lZUFhwMHEzT2FWbFQwNnRXclV5c2NtbU00cHA5TVRFenc0WWNmNHZubm44ZmYvLzUzSkNjbkMwRlpjMFpHUm5CM2Q4Y3JyN3lDNmRPbmE2MFJ0cjdYUjBSRVJFUkUxQjZHQ0VSRUJxenByZXIrL2Z0M2VyL3M1dHRvbEplWHE3VXUwbS82dm9KbDBLQkJDQW9LUWtKQ0F1cnE2ckJpeFFvRUJnWWlPRGk0emVheWVYbDUyTGR2WDR0VkNOT25UMit4ZFZHVG4zLytHUURnNU9RRVkyUCtHdFFUZVhsNXdjdkxDNVdWbGNqS3lrSmhZU0ZxYTJ0aFptWUdPenM3akJneEFqWTJOcXlQaUlpSWlJaElSZnpYTXhHUkFUTTFOUVhRY29zV1ZUV2Z3emRkbnl5R3NJSmx4WW9WeU1yS1FtWm1KaFFLQmI3NTVodDg4ODAzc0xLeWdyT3pNeXdzTEZCWFY0ZmJ0Mi9qM3IxN0xlWktKQktzV0xHaTFUWFQwdEp3NTg0ZEFPajBuNXNNVDkrK2ZlSGo0NlByTXRxbDcvVVJFUkVSRVJFMTZkeHJxMFJFcEZmczdlMEJBS1dscFNnc0xPelUzT2I3Yjl2YTJxcTFMdEp2aHJDQ3hjTENBbDkrK1NVbVQ1N2M0dk1IRHg0Z1BUMGRGeTVjd0tWTGwxb0ZDTU9HRGNQT25UdlJ2My8vVnRmY3YzKy9NUDc5NzMrdm1jS0ppSWlJaUlpSWVoaXVSQ0FpTW1DZW5wN0NPRDQrSGl0WHJsUnBua0tod09IRGh3RTBya0lZTldxVVJ1cVR5V1JZdm54NXQ2OXo2ZElsTlZSRFRReGxCWXVscFNVMmJ0d0ltVXlHUTRjTzRjY2ZmMFI5ZlgyYjV6bzRPR0RldkhrSURnNFcvbnkvOWM0NzcrRHR0OStHa1pHUjBMeVpERjlNVEF5MmJ0MEtBRmk4ZURHV0xGbWk0NHFJaUlpSWlJaDZGb1lJUkVRR3pNZkhCelkyTmlncks4T0JBd2ZnNGVHQktWT21QSGFPVXFtRVZDcEZkblkyZ01iOXVibi85cFBsdHl0WUJnNGNxUEpjWGF4ZzhmZjNoNysvUCtycTZuRDkrblVVRmhhaXFxb0tJcEVJVmxaV0dENThPQndjSERxOGpycUNBNFpqK3FXNHVGZ1llM3Q3NjdDU2p0WFYxU0VsSlFYWjJka29LU25wVkpEMzRZY2ZhckF5SWlJaUlpS2k5akZFSUNJeVlLYW1wZ2dORFVWa1pDUVVDZ1ZXclZxRndNQkFMRml3b05VRFU2VlNpZFRVVk96WXNRTS8vZlNUOFBuaXhZdTFYVGJwbUw2dllHbVBxYWtwUER3ODRPSGhvZFg3a240emhCQlVxVlFpTGk0T1gzMzFGU29ySzd0MERZWUlSRVJFUkVTa0t3d1JpSWdNWEhCd01DNWV2SWh6NTg1QnFWUWlNVEVSaVltSnNMVzFoWk9URThSaU1lUnlPZkx5OGxCUlVkRmk3cUpGaStEbDVhV3gybng4ZkhEbXpKa096MU1xbGFpc3JNUzFhOWVRa0pDQW4zNzZDZTd1N2xpOWVqWDdOV2dBVjdCUVR6SnAwaVJzMzc0ZENvVUNNcGxNb3ovVHV1cUxMNzVBWEZ5Y3Jzc2dJaUlpSWlMcUVvWUlSRVFHenNqSUNCczJiTUM2ZGV0dzdOZ3g0ZlBpNHVJVzIzdzBKeEtKRUJvYXF2Rzl3NDJOaldGdGJhM1N1VFkyTmhnOGVEQ21UWnVHMk5oWWZQSEZGMWl4WWdYMjdkdW4wUnFmUkZ6QjBqME14L1NMaTRzTGxpOWZqaTFidGlBdUxnN2UzdDRZUDM2OHJzc1M1T2JtNHNDQkE4TFhKaVltR0R0MkxJWVBIdzRyS3l1WW1Kam9zRG9pSWlJaUlxS09NVVFnSXVvQlRFMU5zWGJ0V3N5Y09SUDc5KzlIU2tvS0ZBcEZxL09NalkwUkVCQ0EwTkJRdUxtNTZhQlMxZnp4ajM5RVptWW1UcDA2aFEwYk5tRFRwazI2THFuSDBlY1ZMRzNKenM2R1RDWkRibTR1U2twSzhPalJJMWhZV01ESnlRbGp4b3hCUUVCQXV3MlYxWTNobVA0SkNRbkJrQ0ZEc0hYclZvU0ZoU0VvS0FoejU4NkZxNnVyeGh1QWQrVHMyYk5RS3BVQWdKRWpSK0x6enorSFJDTFJhVTFFUkVSRVJFU2R3UkNCaUtnSDhmUHpnNStmSHlvcUtvUUd0RFUxTlJDTHhSZzBhQkJHalJvRkN3c0xYWmVwa3NEQVFKdzZkUXBKU1VtNGQrOGVIN3FwbVQ2dllHa3VNek1UVXFrVWFXbHA3WjRURnhjSGEydHJoSWFHSWpnNEdDS1JTR3YxZFFiRE1jMUlUMC9IeG8wYkFRQmlzUmk5ZXZWQ1FrSUNFaElTWUc1dURvbEVBckZZM09GMVltTmpOVkpmZm42K01QNzQ0NC81czR5SWlJaUlpQXdPUXdRaW9oN0kwdElTNDhhTjAzVVozVEp3NEVCaGZPWEtGVDU0MHdCOVg4Rnk0c1FKZlBUUlIyaG9hT2p3M1BMeWNraWxVc2hrTWtSR1JxcjAwRmdYR0k2cFgxVlZGYkt5c3RvOFZsMWRqVnUzYm1tNW9wYWFWa0wwNjljUHc0WU4wMmt0UkVSRVJFUkVYY0VRZ1lpSTlGSnBhYWt3cnFxcTBtRWxQWjgrcm1CSlRVM0Y2dFdyaFZERHlNZ0lZOGVPaGFlbkp5UVNDY3pNekNDWHk1R2ZuNC9rNUdUazVlVUJBR1F5R2NMRHcvWDJMWCtHWTA4ZWUzdDdBTkRhZGx0RVJFUkVSRVRxeGhDQmlFalAxZGZYNDhhTkczQjBkRVNmUG4xMFhZN1duRHAxU2hoYldscnFzSkluaHo2dFlGbS9mcjBRSUhoNmVtTE5talZ3ZG5adTkveno1ODhqSWlJQ0pTVWxTRXBLd3NtVEp6Rmp4Z3h0bGFzeWhtUHE1Kzd1anVqb2FGMlgwYTdmL2U1MytPcXJyM0R2M2ozazUrZGo4T0RCdWk2SmlJaUlpSWlvVXhnaUVCSHBzZnI2ZWl4YXRBaVptWm5vMTY4ZlltSmloTGRhQVNBakl3TlNxYlRiOTRtSmllbjJOZFJGcVZUaTRNR0RTRWhJRUQ0Yk1XS0VEaXNpYlV0TFMwTnViaTZBeGthMDI3ZHZoNW1aMldQblRKdzRFVHQzN3NTQ0JRdFFXMXVMZmZ2MjZXV0l3SEJNL2F5c3JPRHI2NnZyTXRybDd1Nk84ZVBINDhLRkMxaTdkaTIyYmR1RzNyMTc2N29zSWlJaUlpSWlsVEZFSUNMU1l4a1pHY2pNekFUUStBYno5OTkvajVDUUVPRjRaV1Vscmx5NW9xdnlPbFJZV0loejU4NnBkTzdEaHc5UlVGQ0FIMy84RVhmdTNCRStIenQyYkl2Z2hMb3ZKaVlHVzdkdUJRQXNYcnhZcTQyU1ZaR1NraUtNdzhMQ09nd1Ftcmk0dUdEZXZIbUlqWTFGVGs0Tzd0NjlpMEdEQm1tcXpFNWhPUFprKy9UVFQ3Rm8wU0trcHFZaUpDUUVmL3JUbitEbjV5ZjBTeUFpSWlJaUl0Sm5EQkdJaVBTWWc0TURURXhNVUY5ZkR3Q1AzYzVGSDkyOGVSTWJOMjdzOG54TFMwdDg4TUVIYXF5SUFLQzR1RmdZZTN0NzY3Q1N0dVhuNXdNQXhHSnhwN2RYbWpCaEFtSmpZd0VBMmRuWkdna1JHSTVSWjFsYVdtTC8vdjFZdDI0ZFRwNDhpV1hMbHNIR3hnWkRodzVWZVZYQ2xpMWJORndsRVJFUkVSRlIyeGdpRUJIcE1ZbEVnbTNidHVIMDZkTndkM2ZITTg4ODArSzRtNXNib3FLaWRGU2Radm40K0dEVnFsVUdGNXdZQWhzYkcxMlg4RmdQSHo0RUFQVHYzeDhpa2FoVGMrM3M3SVJ4ZVhtNVd1dHF3bkJNditqN3lwb21DUWtKa01sa3d0ZGxaV1c0ZE9tU0Rpc2lJaUlpSWlKU0RVTUVJaUk5NSszdDNlN2I0dGJXMXZEMzk5ZHlSYXFUU0NSNDhjVVhWVHJYeE1RRUZoWVdjSFoyeHRpeFkrSG82S2poNnA1Y2t5Wk53dmJ0MjZGUUtDQ1R5ZURsNWFYcmtsb3dOVFVGOE44d29UT2F6OUhIcldJWWpxbWZ2cStzQVlCdDI3Ymg3My8vdTY3TElDSWlJaUlpNmhLR0NFUkVwREhEaGczRGh4OStxT3N5NkRkY1hGeXdmUGx5Yk5teUJYRnhjZkQyOXNiNDhlTjFYWmFnYVp1ZjB0SlNGQllXWXVEQWdTclB2WHIxcWpDMnRiVlZlMjBBd3pGOW8rOHJhMzc1NVpjV3pldDc5KzZOWjU1NUJxTkdqWUtWbFJWNjllcWx3K3FJaUlpSWlJZzZ4aENCaUlqb0NSUVNFb0loUTRaZzY5YXRDQXNMUTFCUUVPYk9uUXRYVjFlZHY4SHY2ZWtwak9QajQ3Rnk1VXFWNWlrVUNodytmQmhBNHlxRVVhTkdhYVEraG1QNlJkOVgxcHc4ZVJJS2hRSkFZelB0TFZ1MllNQ0FBVHF1aW9pSWlJaUlTSFVNRVlpSW5oQWxKU1ZJU1VtQlhDN0g0TUdENGVYbDFlbjk1cWxuU0U5UEYvYjBGNHZGNk5XckZ4SVNFcENRa0FCemMzTklKQktJeGVJT3I5UFV3RmpkZkh4OFlHTmpnN0t5TWh3NGNBQWVIaDZZTW1YS1krY29sVXBJcFZKa1oyY0RBTHk4dlBUK0RYVlNEMzFmV2ZQcnI3OEs0N1ZyMXpKQUlDSWlJaUlpZzhNUWdZaklnTlhYMTJQanhvMVFLQlN3c2JIQnNtWEwyand2UGo0ZVc3WnNRWDE5dmZDWnM3TXpJaU1qTVd6WU1HMlYrMWdNT2JTbnFxb0tXVmxaYlI2cnJxN0dyVnUzdEZ4UlM2YW1wZ2dORFVWa1pDUVVDZ1ZXclZxRndNQkFMRml3QUVPSERtMXhybEtwUkdwcUtuYnMySUdmZnZwSitIeng0c1hhTHB0MFNKOVgxalFGY3YzNzk4Znc0Y04xV2dzUkVSRVJFVkZYTUVRZ0lqSmdGeTlleEpFalJ3QUFLMWFzYVBPY00yZk9RQ3FWdHZyOGwxOSt3ZHR2djQydnYvNWFZMjlzOTZTUWc3UXJPRGdZRnk5ZXhMbHo1NkJVS3BHWW1JakV4RVRZMnRyQ3lja0pZckVZY3JrY2VYbDVxS2lvYURGMzBhSkZlck9sRGNNeHpkUDNsVFZOUDhPTWpmbHJOeEVSRVJFUkdTYithNGFJeUlDbHA2Y0w0NWt6WjdZNlhsZFgxeUpBc0xTMGhLZW5KMjdldkltQ2dnSVVGeGRqOSs3ZGVQLzk5elZTbjc2SEhFOHFkM2QzUkVkSDY3cU14ekl5TXNLR0RSdXdidDA2SER0MlRQaTh1TGdZeGNYRmJjNFJpVVFJRFEzRmtpVkxORm9id3pIOW91OHJhMmJPbkltdFc3ZmkvdjM3dUgzN05wdHJFeEVSRVJHUndXR0lRRVJrd083Y3VRTUFrRWdrYmU2emZmejRjZHkvZng4QTRPam9pSDM3OXNIR3hnWU5EUTBJQ3d0RGNuSXkvdm5QZitMZGQ5K0ZxYW1wMnV2VDk1RGpTV1ZsWlFWZlgxOWRsOUVoVTFOVHJGMjdGak5uenNUKy9mdVJrcElpTktodHp0allHQUVCQVFnTkRZV2JtNXZHNjJJNFJwMWhiVzJOOTk1N0QrdlhyMGRFUkFTaW9xSTA4dk9XaUlpSWlJaElVeGdpRUJFWnNOcmFXZ0JvOTJIa29VT0hoUEhLbFN1Rjg0eU5qUkVTRW9MazVHUlVWVlVoSnljSDd1N3VhcTlQMzBNT01neCtmbjd3OC9ORFJVVUZybCsvanNMQ1F0VFUxRUFzRm1QUW9FRVlOV29VTEN3c3RGWVB3ekg5WWdncmExNTY2U1UwTkRSZzgrYk5lUFhWVjdGczJUS01IeitlV3h3UkVSRVJFWkZCNEw5Y2lJZ01tTG01T1lEL2hnbk5wYWVuNC9yMTZ3QWF0MUI1NXBsbldoeHYzcUMyb0tCQUl5R0N2b2NjMUhuMzc5OFgvbDZkbkp5MGVtOUxTMHVNR3pkT3EvZHNDOE14L2FMdksydWE5Mnl3c0xCQWJtNnU4SGZ2NE9DZ1VyOEdRSE05RzRpSWlJaUlpRHJDRUlHSXlJQU5HVElFUU9NV0tVVkZSUzBlYU83ZHUxY1l6NWt6QjBaR1JpM21ObjhEdHJxNldpUDE2WHZJMFpNVkZoWUszd1BlM3Q2WU5tMmFXcTY3YXRVcXBLV2xBUUF1WGJxa2xtc2FHb1pqMUJudDlXeW9xNnZUZWI4R0lpSWlJaUlpVlloMFhRQVJFWFdkbjU4ZkFFQ2hVQ0FpSWdKeXVSeEtwUktIRHgvRytmUG5BUUM5ZS9mRzdObXpXODB0TFMwVnhtWm1aaHFwNzdjaFIzUDZFSEwwWktXbHBVaElTRUJDUWdJdVg3NzgySE1qSWlJd2RlcFVUSjA2RldWbFpWcXEwSENwTXh3aklpSWlJaUlpMG5kY2lVQkVaTUJHamh5SnA1OStHcW1wcWZqUGYvNkR5Wk1udzhURXBNVkQ5K0RnWUZoYVdyYWEyM3hmOTBHREJtbWtQajgvUDBSRlJRa2h4L3IxNjJGdWJvNkVoQVM5Q0Rtb1VXVmxwZkRmdTYzR3hicFdWbGFHMDZkUEl5MHREYmR2MzBabFpTV01qWTNSdDI5ZkRCa3lCS05Iajhaenp6Mkh2bjM3YXFVZWZWOEJSUHJGRUhvMkVCRVJFUkVSUFE1REJDSWlBeGNlSG83WFhuc05jcmtjOWZYMXFLK3ZGNDROSGp3WWI3enhScHZ6amgwN0JnQXdNVEdCcTZ1clJtclQ5NUNEOUZ0TlRRMjJiOStPZ3djUHR2aStiaTQxTlJXSmlZbll1SEVqZ29LQzhQYmJid3NyQlRTRjRaait5ODdPaGt3bVEyNXVMa3BLU3ZEbzBTTllXRmpBeWNrSlk4YU1RVUJBZ05iNlVlaDd6d1lpSWlJaUlxS09NRVFnSWpKd1E0Y094ZTdkdS9ISko1OGdNek5UK056ZjN4OS8rOXZmMm55Z2V1SENCV0ZmKy9IangydjBvYXMraHh5a3Y2cXFxdkQyMjIvajZ0V3JLcDFmVTFPRCtQaDQvUERERDlpK2ZUc2NIQncwVmh2RE1mMlZtWmtKcVZRcS9IeHJTMXhjSEt5dHJSRWFHb3JnNEdDSVJOemRrNGlJaUlpSTZIRVlJaEFSOVFBalJvekFQLzd4RDl5N2R3K2xwYVdRU0NUbzE2OWZ1K2ZiMjl0ano1NDlBS0RSaDYyQS9vY2NwSjgrK2VTVEZnR0NuWjBkcGt5WmdwRWpSOExhMmhvTkRRMG9MeTlIVGs0T2Z2amhCNkcvUUVGQkFaWXNXWUw0K0hpTmJtL0VjRXovbkRoeEFoOTk5QkVhR2hvNlBMZTh2QnhTcVJReW1ReVJrWkVRaThWYXFKQ0lpSWlJaU1nd01VUWdJdXBCSkJJSkpCSkpoK2M1T3p2RDJkbFpDeFUxMHVlUWcvUlBUazRPVHA4K0xYejkybXV2NGEyMzNvS0ppVW1iNS8vdi8vNHZUcDQ4aWM4Kyt3d1ZGUlc0ZS9jdW9xT2o4WmUvL0VWak5USWMweStwcWFsWXZYcTEwTlBEeU1nSVk4ZU9oYWVuSnlRU0Njek16Q0NYeTVHZm40L2s1R1RrNWVVQkFHUXlHY0xEdzdGcDA2WnUzYisrdmg0M2J0eUFvNk1qK3ZUcDA5MC9EaEVSRVJFUmtWNWhpRUJFUkZxanJ5RUg2WmR6NTg0SjQ1ZGVlZ25MbHkvdmNNNk1HVE13Yk5nd0xGeTRFTFcxdFRoMjdCaFdybHlwMFgzdkdZN3BqL1hyMXdzQmdxZW5KOWFzV2ZQWW55SG56NTlIUkVRRVNrcEtrSlNVaEpNblQyTEdqQmxkdW5kOWZUMFdMVnFFek14TTlPdlhEekV4TWJDM3R4ZU9aMlJrUUNxVmR1bmF6Y1hFeEhUN0drUkVSRVJFUkYzQkVJR0lpSWoweXErLy9ncWc4VzN5ME5CUWxlY05IejRjcjd6eUN2YnQyNGZxNm1wa1pHVEF5OHRMVTJVS0dJN3BWbHBhR25KemN3RTA5cXZZdm4xN2gwMnJKMDZjaUowN2QyTEJnZ1dvcmEzRnZuMzd1aHdpWkdSa0NLdFJTa3RMOGYzMzN5TWtKRVE0WGxsWmlTdFhyblRwMmtSRVJFUkVSUHFBSVFJUlVRK1RuWjBObVV5RzNOeGNsSlNVNE5HalI3Q3dzSUNUa3hQR2pCbURnSUFBamI2ZFRmcm4vdjM3dUhUcFVydkh5OHJLaEhGYVdocXNyS3phUGJlcXFrcXR0YldsYVUvN0FRTUdZTUNBQVoyYSs3dmYvUTc3OXUwRDBQam5wcDR2SlNWRkdJZUZoWFVZSURSeGNYSEJ2SG56RUJzYmk1eWNITnk5ZTdkTHphNGRIQnhnWW1JaTlNVmdVRVJFUkVSRVJEME5Rd1Fpb2g0aU16TVRVcWxVMkhPOUxYRnhjYkMydGtab2FDaUNnNE1oRW9tMFdDSHBTbEpTRXBLU2tsUTY5ODkvL3JObWkxR0JuWjBkZ01hVkNKMWxiVzB0akxzeW53eFBmbjQrQUVBc0ZtUGN1SEdkbWp0aHdnVEV4c1lDYUF4Z3V4SWlTQ1FTYk51MkRhZFBuNGE3dXp1ZWVlYVpGc2ZkM053UUZSWFY2ZXNTRVJFUkVSSHBDNFlJUkVROXdJa1RKL0RSUng4SmIzQS9Ubmw1T2FSU0tXUXlHU0lqSXlFV2k3VlFJWkhxdkx5OHNILy9maFFWRmFHaW9nS1dscFlxejIyKytzREp5VWtUNVpHZWVmandJUUNnZi8vK25RNUdtd0lyb1BGblkxZDVlM3ZEMjl1N3pXUFcxdGJ3OS9mdjhyV0ppSWlJaUloMGpTRUNFWkdCUzAxTnhlclZxNFdtb2taR1JoZzdkaXc4UFQwaGtVaGdabVlHdVZ5Ty9QeDhKQ2NuSXk4dkR3QWdrOGtRSGg2T1RaczI2YkI2MGhSVFU5TXV2Vld0RC96OS9lSG82SWpidDIvanlKRWplTzIxMTFTZSs5MTMzd0VBSEIwZDRlYm1wcUVLU1o4MGJjL1dGQ1owUnZNNVhMbENSRVJFUkVUVU5vWUlSRVFHYnYzNjlVS0E0T25waVRWcjFqeDJUKzd6NTg4aklpSUNKU1VsU0VwS3dzbVRKN3ZjVUpUMDExTlBQWVZqeDQ3cHVvd3VFWWxFV0w5K1BkNTQ0dzNzM0xrVC8vTS8vOVB1Vzk3TnlXUXlKQ1ltd3NqSUNPKy8vejRmQ2o4aDdPM3RBVFEyTlM0c0xNVEFnUU5Wbm52MTZsVmhiR3RycS9iYWlJaUlpSWlJZWdKdWhrMUVaTURTMHRLUW01c0xBQmc1Y2lTMmI5L2VZVlBQaVJNbll1Zk9uVUx6MGFZbXRFVDZ4TTNORGRIUjBiQzB0TVE3Nzd5REw3LzhFa1ZGUlcyZUs1ZkxzWGZ2WHF4Y3VSTEd4c1pZdlhvMUFnSUN0Rnd4NllxbnA2Y3dqbytQVjNtZVFxSEE0Y09IQVRTdVFoZzFhcFRhYXlNaUlpSWlJdW9KdUJLQmlNaUFwYVNrQ09Pd3NEQWhHT2lJaTRzTDVzMmJoOWpZV09UazVPRHUzYnNHdS9VTjlUenA2ZW5ZdUhFakFNRE16QXdORFEzWXUzY3Y5dTdkQzN0N2UxaGJXd3Q3MzFkWFZ5TS9QMS9vQjJKbFpZVkRodzdoMEtGRGo3MkhXQ3pHVjE5OXBkay9DR21GajQ4UGJHeHNVRlpXaGdNSERzRER3d05UcGt4NTdCeWxVZ21wVklyczdHd0FqWDA0Ykd4c3RGRXVFUkVSRVJHUndXR0lRRVJrd1BMejh3RTBQaEFkTjI1Y3ArWk9tREFCc2JHeEFJRHM3R3lHQ0tRM3FxcXFrSldWMWVheE8zZnU0TTZkTyszT2ZmRGdBUjQ4ZU5EaFBYcjM3dDNsK2tpL21KcWFJalEwRkpHUmtWQW9GRmkxYWhVQ0F3T3hZTUVDREIwNnRNVzVTcVVTcWFtcDJMRmpCMzc2NlNmaDg4V0xGM2Y1L2djUEhrUlNVbEtYNTZ0cSsvYnRHcjhIRVJFUkVSRlJXeGdpRUJFWnNLYW1vUDM3OXhmZXpGYVZuWjJkTUM0dkwxZHJYVVJFMmhRY0hJeUxGeS9pM0xselVDcVZTRXhNUkdKaUlteHRiZUhrNUFTeFdBeTVYSTY4dkR4VVZGUzBtTHRvMFNKNGVYbDErZDU1ZVhtNGVQRmlkLzhJUkVSRVJFUkVlb3NoQWhHUkFUTTFOUVh3M3pDaE01clBZUU5hMGlmdTd1NklqbzdXNkQyTWpma3JVRTlpWkdTRURSczJZTjI2ZFMwYWloY1hGNk80dUxqTk9TS1JDS0dob1ZpeVpJbTJ5aVFpSWlJaUlqSkkvQmMwRVpFQnM3ZTNCd0NVbHBhaXNMQVFBd2NPVkhudTFhdFhoYkd0cmEzYWF5UHFLaXNySy9qNit1cTZEREl3cHFhbVdMdDJMV2JPbkluOSsvY2pKU1VGQ29XaTFYbkd4c1lJQ0FoQWFHZ28zTnpjdW4zZkYxOThVYVdWREZsWldZaUppWUZTcVlTcnF5dW1UNThPUjBkSElkQ3FxNnREWVdFaExseTRJS3hzbURadEdpWlBudHp0R29tSWlJaUlpTHFESVFJUmtRSHo5UFFVeHZIeDhWaTVjcVZLOHhRS0JRNGZQZ3lnOFEzZVVhTkdhYVErSWlKdDgvUHpnNStmSHlvcUtuRDkrblVVRmhhaXBxWUdZckVZZ3dZTndxaFJvMkJoWWFHMis0MFlNUUlqUm94NDdEa3ltUXh4Y1hGUUtwVjQrKzIzc1dqUm9uWlhnSVdFaENBdExRMGZmUEFCdnZ2dU96ZzZPdUtkZDk1Ulc3MUVSRVJFUkVTZHhSQ0JpTWlBK2ZqNHdNYkdCbVZsWlRodzRBQThQRHd3WmNxVXg4NVJLcFdRU3FYSXpzNEdBSGg1ZWNIR3hrWWI1UklSYVkybHBXV25HODVyUW5WMU5UNzg4RVBVMTlkanpwdzVlT09OTnpxYzQrbnBpVjI3ZG1IKy9Qbll1M2N2aGc4ZmptblRwbW1oV2lJaUlpSWlvdFk2MTRXVGlJajBpcW1wS1VKRFF3RTByaTVZdFdvVklpSWljUFBtelZibktwVktYTDU4R1crOTlSWU9IandvZkw1NDhXS3QxVXRFOUtRNWMrYU0wTHkrNmVlMUtod2RIYkZnd1FJQXdJNGRPelJTR3hFUkVSRVJrU3E0RW9HSXlNQUZCd2ZqNHNXTE9IZnVISlJLSlJJVEU1R1ltQWhiVzFzNE9UbEJMQlpETHBjakx5OFBGUlVWTGVZdVdyUklwYjI4aVhRdE96c2JNcGtNdWJtNUtDa3B3YU5IajJCaFlRRW5KeWVNR1RNR0FRRUJRcU54SW4zUzFIL0d6czRPRW9ta1UzTURBZ0t3YTljdS9QTExMOGpPem9hcnE2c21TaVFpSWlJaUlub3NoZ2hFUkFiT3lNZ0lHelpzd0xwMTYzRHMyREhoOCtMaVloUVhGN2M1UnlRU0lUUTBGRXVXTE5GV21VUmRrcG1aQ2FsVWlyUzB0SGJQaVl1TGc3VzFOVUpEUXhFY0hBeVJpQXN0ZTZMbzZHamN1SEVEQVBEODg4OTN1K0Z3WkdRa0Nnc0xBUUFmZlBDQnhock1ONjFDYUs4SHd1UDA3ZHRYR0JjVUZEQkVJQ0lpSWlJaW5lQy9zb21JZWdCVFUxT3NYYnNXWDM3NUpYeDlmZHQ5aUdwc2JJeG5ubmtHTVRFeERCQkk3NTA0Y1FLdnYvNGhOcEFjQUFBVFZFbEVRVlQ2WXdPRUp1WGw1WkJLcFZpeFlnVnFhbXEwVUIxcFUxVlZGV0ppWXBDVWxJVHo1ODlqOU9qUjNiN21zR0hEa0pTVWhLU2tKS0hSdkNaWVdsb0NBSXFLaWxxdEJ1dkluVHQzaEhGVlZaVmE2eUlpSWlJaUlsSVZWeUlRRWZVZ2ZuNSs4UFB6UTBWRkJhNWZ2NDdDd2tMVTFOUkFMQlpqMEtCQkdEVnFGQ3dzTEhSZEpsR0hVbE5Uc1hyMWFpZ1VDZ0NOYjNHUEhUc1ducDZla0Vna01ETXpnMXd1UjM1K1BwS1RrNUdYbHdjQWtNbGtDQThQeDZaTm0zUllQYWxiUmtZR0dob2FBQURlM3Q0WU1HQkF0Njg1WThZTVJFWkdvcTZ1RHYvNjE3L3cxbHR2ZGZ1YWJSazZkQ2lBeHI0MUNRa0plUDMxMTFXZTIzeDFXZi8rL2RWZUd4RVJFUkVSa1NvWUloQVI5VUNXbHBZWU4yNmNyc3NnNnJMMTY5Y0xBWUtucHlmV3JGa0RaMmZuZHM4L2YvNDhJaUlpVUZKU2dxU2tKSnc4ZVJJelpzelFWcm1rWWMyYnhhdnJaNXU1dVRuR2pCbUQ1T1JrNU9ibTRzR0RCN0N5c2xMTHRadWJOR2tTTm0zYUJJVkNnVjI3ZHNIVjFSVUJBUUVkemp0MjdCaE9uandKb0hFVm1ZZUhoOXBySXlJaUlpSWlVZ1czTXlJaUlpSzlrcGFXaHR6Y1hBREF5SkVqc1gzNzlzY0dDQUF3Y2VKRTdOeTVFMlptWmdDQWZmdjJhYnBNMHFMNzkrOEw0NlkzKzlWaHhJZ1J3cmhwTll1NlNTUVN2UHp5eXdDQXVybzZ2UHZ1dTFpM2JwM1EzK0czZnZubEYwUkVST0Nqano0U1BwczJiVnFML2doRVJFUkVSRVRheEpVSVJFUUdMQ1ltQmx1M2JnVUFMRjY4bUgwT3FFZElTVWtSeG1GaFlVSXcwQkVYRnhmTW16Y1BzYkd4eU1uSndkMjdkekZvMENCTmxVbGExTHpQaGJXMXRkcXUyM3hicEtLaUlyVmQ5N2VXTFZ1R3JLd3NwS1dsUWFGUTRNaVJJemh5NUFoc2JHd3dlUEJnV0ZoWW9LYW1CZ1VGQmJoMzcxNkx1UktKQk8rKys2N0dhaU1pSWlJaUl1b0lWeUlRRVJtdzR1SmlZZXp0N2EzRFNvalVKejgvSHdBZ0Zvczd2WFhOaEFrVGhIRjJkclphNnlMZE1UYis3M3N2ang0OVV0dDF6YzNOaFhGMWRiWGFydnRidlh2M1JsUlVGS1pQbjk3aTg3S3lNcVNscFVFbWsrSG5uMzl1RlNBTUd6WU1PM2JzWUQ4RUlpSWlJaUxTS2E1RUlDSXlZRFkyTnJvdWdVanRIajU4Q0tDeGtheEkxTG4zSGV6czdJUnhlWG01V3VzaTNXbitzNjYwdEZSdDE2Mm9xQkRHdlhyMVV0dDEyMkpoWVlGUFAvMFVnWUdCaUkrUHg0VUxGNFJtMGI4MWVQQmd6SjA3RnkrLy9ESk1UVTAxV2hjUkVSRVJFVkZIR0NJUUVSbXdTWk1tWWZ2MjdWQW9GSkRKWlBEeTh0SjFTVVRkMXZUUXRDbE02SXptYzR5TWpOUldFK2xXODIySHNyS3lNR1hLRkxWYzk4NmRPOEs0WDc5K2FybG1SM3g5ZmVIcjY0dTZ1anBrWldYaC92MzdxS3lzaEltSkNheXNyT0RxNm9xQkF3ZHFwUllpSWlJaUlpSlZNRVFnSWpKZ0xpNHVXTDU4T2JaczJZSzR1RGg0ZTN0ai9Qanh1aTZMcUZ2czdlMEJOTDV4WGxoWTJLa0hxbGV2WGhYR3RyYTJhcStOZEtONVFIcisvSGtzWDc1Y0xkZTljT0dDTUc2K2lrVWJURTFONGVucHFkVjdFaEVSRVJFUmRRVjdJaEFSR2JpUWtCQjg4Y1VYY0hSMFJGaFlHRDc5OUZOY3YzNGRTcVZTMTZVUmRVbnpCNnZ4OGZFcXoxTW9GRGg4K0RDQXhsVUlvMGFOVW50dHBCdU9qbzRZUEhnd0FPREdqUnRJU2tycTlqV1RrNU54Ky9adEFJMnJFSVlPSGRydGF4SVJFUkVSRWZWRVhJbEFSR1RBMHRQVHNYSGpSZ0NOVFdoNzllcUZoSVFFSkNRa3dOemNIQktKQkdLeHVNUHJ4TWJHYXJwVUlwWDUrUGpBeHNZR1pXVmxPSERnQUR3OFBEcmN2a2FwVkVJcWxRck5sTDI4dk5nenBJZVpOMjhlTm0zYUJBRDQvUFBQTVdiTUdGaFpXWFhwV3JXMXRmamlpeStFcnlkTW1LQzE3YStLaTR0eDl1eFpYTGx5UmRqS1NLRlFZUFBtelpCSUpGcXBnWWlJaUlpSXFETVlJaEFSR2JDcXFpcGtaV1cxZWF5NnVocTNidDNTY2tWRTNXZHFhb3JRMEZCRVJrWkNvVkJnMWFwVkNBd014SUlGQzFxOUxhNVVLcEdhbW9vZE8zYmdwNTkrRWo1ZnZIaXh0c3NtRFh2cHBaY1FGeGVId3NKQ0ZCUVVZT1hLbGRpNmRTdjY5T25UcWVzME5EUWdQRHdjT1RrNUFBQ1JTSVNRa0JCTmxOeENkWFUxTm0vZWpLTkhqN2JaVUxtdXJxN0YxL0h4OGNqUHo0ZFlMTWJ5NWNzNzNXU2NpSWlJaUloSVhSZ2lFQkVSa2Q0SkRnN0d4WXNYY2U3Y09TaVZTaVFtSmlJeE1SRzJ0clp3Y25LQ1dDeUdYQzVIWGw0ZUtpb3FXc3hkdEdnUm00ejNRS2FtcGxpelpnMldMVnVHUjQ4ZUlTMHREZlBuejBkRVJJVEt2UVVLQ2dvUUhoNk9qSXdNNGJPZ29DQzR1TGhvcW13QXdJTUhEeEFhR29xYk4yK3FQTWZWMVJWU3FSUUFNSGp3WUFRRkJXbXFQQ0lpSWlJaW9zZGlpRUJFWk1EYzNkMFJIUjJ0NnpLSTFNN0l5QWdiTm16QXVuWHJjT3pZTWVIejR1SmlGQmNYdHpsSEpCSWhORFFVUzVZczBWYVpwR1UrUGo1NC8vMzNzWDc5ZWdDTm9jQ2lSWXN3YnR3NHpKbzFDMTVlWGhnMGFGQ0xPWldWbFVoTlRjVjMzMzJIVTZmK1gzdDNGMlBWV2FnQitOM0QvQlRvekVDeG5kSXFVd3VJVUtYZ2FLRTFSQ094T1NTTlRkVEVCSTAxcC9XaWphWTEwV2hPNDRVbFRhMmxSa1dOZ1pUVDZFVk5VNmdtdEduUGlRbitOQ0tUQ1Q5SkN3MXBCQzBOREhRWUxETXdNOHplNTRLd0QxTUdRWnc5QzRibnVlSGJhMzNmeW51eGJ1QmxmZC9MR1I0ZXJ0Njc5ZFpiODgxdmZyUG11Ujk1NUpGcWdUQmx5cFNzV0xFaWl4Y3Z6dC8rOXJlc1hidDIxRFVkSFIzcDZPaElWMWRYTm16WW9FUUFBQUFLbzBRQXVJeTF0clpteVpJbFJjZUFtbWhzYk16M3Z2ZTlyRml4SXIvODVTL1QyZG1aY3JsODFyejYrdnA4L09NZnozMzMzWmNGQ3hZVWtKVHg5UG5QZno1WFhYVlZIbjMwMGVvV1FKMmRuZW5zN0V5U05EVTFwYlcxTlEwTkRUbDY5R2o2K3ZwR1BXaCswYUpGZWZMSko5UFkyRmpUdkh2MjdLa2VCTjNlM3A2Zi8vem51Zjc2NjVQa3ZBZEUzM25ubmVucTZzcXVYYnR5NU1nUjUzd0FBQUNGVUNJQUFKZTBwVXVYWnVuU3BmbkhQLzZSMTE5L1BRY09ITWlKRXlkeTFWVlhaZWJNbVprL2YzNm1UcDFhZEV6RzBWMTMzWlhaczJmbjhjY2ZIN0UxVVhMcTBPVHU3dTV6cm0xc2JNektsU3Z6d0FNUFpOS2tTYldPbXQvLy92ZlY4YXBWcTZvRndvWDQ4SWMvWEIzdjJiTW50OTEyMjVobUF3QUF1QkJLQklBclZIZDNkd1lHQnBJazczdmYrd3BPQStmWDB0S1NqMzNzWTBYSDRCSXhmLzc4UFAzMDA5bXlaVXVlZi83NWJOMjY5YXp6TWM0MGE5YXNmUEtUbjh6S2xTdHo3YlhYamx2T2ZmdjJKVW5hMnRweXl5MjMvRXRycjdubW11cTRwNmRuVEhNQkFBQmNLQ1VDd0NYdXdJRURXYjkrZlpMa294LzlhTzY4ODg0eGVlNTN2dk9kN05peEkwblMxZFUxSnMrRXNWQXVsM1B5NU1ra3A3WXFxcXVydStDMUowK2VUTGxjVHFsVVNrTkRRNjBpY2drNS9hVkt1VnpPRzIrOGtZTUhENmEzdHpmSGp4OVBjM056V2x0Yk0zdjI3RngzM1hXRjVEdHg0a1NTWE5SV1JLZUwzak9mQXdBQU1ONlVDQUNYdUo2ZW5tellzQ0ZKTW1uU3BIOWFJcXhhdFNwLytNTWZraVRQUHZ1cy9iTzVMRzNac2lWZi8vclhreVJyMTY1TlIwZkhCYTk5N3JubjhzUVRUNlN4c1RFdnYveHlXbHBhYWhXVFMweGRYVjNtenAyYnVYUG5GaDFsaE5QdjRJRURCMUl1bC8rbFVtelBuajNWOGVUSms4YzhHd0FBd0lXNDhML0ZBSERKZStlZGQ5TFQwNU9lbnA1UkQ2Q0ZpZTcwZGtlRGc0Tm43WlVQUlRoOTJIZHZiKzk1RDFKK3QwMmJObFhITjkxMDB4aW1BZ0FBdUhCS0JBQmd3amgyN0ZoMWZQVG8wUUtUd0NuTGx5OVBVMU5Ua3VTeHh4N0wzcjE3TDJqZGIzLzcyMnJwTUdQR2pFdnVDd3NBQU9ES29VUUFBQ2FFL3Y3K1BQWFVVOVhmVTZkT0xUQU5uREp0MnJUY2M4ODlTVTV0VDNmUFBmZmttV2VlU1g5Ly82ano5Ky9mbjhjZWV5eVBQUEpJOWRyS2xTdi9wVzJRQUFBQXhwSXpFUUNBd3J6NjZxdjU2VTkvT3VMYW1WOFEvUENIUDd5Z2N3MzYrdnJ5eGh0dlZBK2ZyYXVyeXkyMzNESzJZZUVpZmZXclg4MXJyNzJXUC8zcFR6bDI3RmhXcjE2ZE5XdldqRGpzK2VHSEgwNXZiMi8yNzk4L1l1M0NoUXZ6eFM5K2Nid2pBd0FBVkNrUkFJREN2UC85NzgvMjdkc3pPRGc0NnYzZHUzZGYxSFB2dnZ2dXZPYzk3L2wzb3NHWXFhdXJ5K3JWcS9QOTczOC92L25OYjVJa0F3TUQrZnZmLzE2ZDgrcXJyNTYxYnNtU0pYbjg4Y2ZUME5Bd2Jsa0JBQURlelhmUkFFQmhwa3laa3FWTGw0N1o4eVpQbnB3dmZlbEwrZmEzdnoxbXo0U3gwTkRRa085Kzk3dFp1M1p0YnIvOTluTnVUMVFxbGZLaEQzMG9qejc2YUg3MnM1K2x1Ymw1bkpNQ0FBQ001RXNFQUtCUUR6MzBVTzYrKys3cTc5MjdkMmZkdW5WSmt2dnZ2ejl6NXN3NTd6UHE2K3N6YmRxMHpKMDd0M3FJTFZ5S09qbzYwdEhSa1hmZWVTZTdkdTNLZ1FNSE1qQXdrS2FtcGx4MzNYV1pOMjllcGsrZlhuUk1BQUNBS2lVQ3dHV2t1N3M3WFYxZDU3eC81TWlSNm5qSGpoMXBiVzA5NTl4ang0Nk5hVGE0V08zdDdXbHZiNi8rYm14c3JJNFhMMTZjam82T0ltSkJUVFUzTitlMjIyNHJPZ1lBQU1CNUtSRUFMaU9iTjIvTzVzMmJMMmp1dDc3MXJkcUdBUUFBQUdEQ1V5SUFBSmVVQlFzV1pNMmFOVW1TdVhQbkZwd0d4cy9iYjcrZHpzN085UFgxWmRhc1dlbm82RGpuMlFrQUFBRGpSWWtBY0lscmJHek16Smt6aTQ0QjQyYmF0R201NDQ0N2lvNEJZMkpvYUNnLytNRVBVaTZYTTMzNjlIenRhMThiZGQ0enp6eVRILy80eHhrYUdxcGVhMjl2enhOUFBKSFpzMmVQVjF3QUFJQ3pLQkVBTG5GejVzekpwazJiaW80QndFWFl1blZyTm03Y21DUjU4TUVIUjUzenU5LzlMcXRYcno3cityNTkrL0xBQXcvazE3Lyt0Y09XQVFDQXd2ZytHZ0FBYW1UbnpwM1Y4WW9WSzg2NlB6ZzRPS0pBYUdscHliSmx5M0xqalRjbVNRNGZQcHgxNjliVlBpZ0FBTUE1S0JFQUFLQkczbnJyclNSSlcxdGJycjMyMnJQdXYvamlpK251N2s2U3ZQZTk3ODNHalJ2em94LzlLQnMzYnN5U0pVdVNKQys4OEVJR0J3ZkhMelFBQU1BWmxBZ0FBRkFqQXdNRFNYTE83WWllZmZiWjZ2Z2IzL2hHZFY1OWZYMisvT1V2SjBtT0hUdVdQWHYyMURncEFBREE2SlFJQUFCUUkxT21URW55LzJYQ21YYnUzSm5YWDM4OXlhbERsRC94aVUrTXVIL3p6VGRYeC92Mzc2OWhTZ0FBZ0hOVElnQUFRSTNjZE5OTlNVNGRrbnpvMEtFUjk5YXZYMThkZi9hem4wMnBWQnB4djc2K3ZqcnU3Kyt2WFVnQUFJQi9Rb2tBQUFBMXNuVHAwaVJKdVZ6T3FsV3IwdGZYbDBxbGt1ZWVleTUvL09NZmt5U1RKMC9PWno3em1iUFc5dlQwVk1kTlRVM2pFeGdBQU9CZDZzOC9CUUFBdUJnZi9PQUhzMmpSb216ZnZqMnZ2UEpLbGk5Zm5vYUdoaEZmRm56aEMxOUlTMHZMV1d0Mzd0eFpIYytjT1hOYzhnSUFBTHliTHhFQUFLQ0dIbjc0NFV5ZE9qVkpNalEwTktKQW1EVnJWdTY5OTk1UjEyM2F0Q2xKMHREUWtBOTg0QU8xRHdvQUFEQUtKUUlBQU5UUXpUZmZuSFhyMW1YQmdnVWpydDl4eHgzNXhTOStVVDE4K1V4Ly92T2ZzMlBIamlUSjdiZmZQdW9jQUFDQThXQTdJd0FBcUxGNTgrYmxWNy82VlE0ZVBKaWVucDYwdGJYbG1tdXVPZWY4RzI2NElVODk5VlNTNU1ZYmJ4eXZtQUFBQUdkUklnQUF3RGhwYTJ0TFcxdmJlZWUxdDdlbnZiMTlIQklCQUFEOGM3WXpBZ0FBQUFBQVJxVkVBQUFBQUFBQVJxVkVBQUFBQUFBQVJxVkVBQUFBQUFBQVJxVkVBQUFBQUFBQVJxVkVBQUFBQUFBQVJxVkVBQUFBQUFBQVJxVkVBQUFBQUFBQVJxVkVBQUFBQUFBQVJxVkVBQUFBQUFBQVJxVkVBQUFBQUFBQVJxVkVBQUFBQUFBQVJxVkVBQmcvSjVLa3Y3Ky82QnhYaElHQmdkTi9EaFljcFphOFV4UFU2ZmQzYUdob29PQW9BQUFBWE9HVUNBRGpaMWVTN04yN3QrQVlFOS9nNEdCNmVucFNxVlFHK3ZyNnVvdk9VeXVWU21WM2t1emJ0Ni9vS0l5aE05L2YzdDdldDRyT1V5UERTWEx5NU1taWMweEl3OFBEU1pKS3BWSXVPQW9BQURBQktCRUF4a21sVXZudkpGbXpaazE2ZTN1TGpqTmhuVGh4SWovNXlVOU8vK1BrODN2MzdqMVJkS1lhV3ArY2VxZU9IajFhZEJiR3dNREFRTmFzV1ZOOWY5OTg4ODNqUldlcWhVcWxjakJKRGg4K1hIU1VDZW5Ja1NOSmtsS3A5SGJCVVFBQWdBbWd2dWdBQUZlSzRlSGg5Wk1tVGJwMzY5YXR0eTVmdmp6VHAwOVBhMnRyMGJFbWxQNysvaHc2ZENpVlNpVkpEZzBQRC85WDBabHFhWGg0ZUgxOWZmMTlmL25MWHhaKzZsT2Z5b3daTTlMUzBsSjBMQzdTNmZlM1hDNG55ZUVKL3Y2K2xPUS9YM3JwcFh6bEsxOHBPc3VFODhvcnJ5UkpLcFhLbG9LakFBQUFFMENwNkFBQVY1SjU4K1kxVDUwNmRYV1N6eVdaVVhTZUNhby95ZjlVS3BXSHRtM2JOdUgzK1prelowNUxjM1B6azBrK1Z5cVZwaGVkaDMvYjhVcWw4citWU3VYQjdkdTM3eTA2VEsxODVDTWZtWitrSzhua1pjdVdaZmJzMldsdWJpNDYxbVd2cjY4dmYvM3JYN041OCthVXkrV0JTcVd5YlB2MjdaMUY1d0lBQUM1dlNnU0FZdFF0WHJ6NCtwTW5UL3B2NDJPb3ZyNysrTFp0Mi9ZbnVSSTNXcTlidUhEaERaTW1UZkpPWGFhR2g0ZVBOelEwdk5uVjFUVlVkSmJ4c0dqUm9rK1hTcVduUzZYU0RVVm5tV2dxbGNxaEpQZHYyN1p0UTlGWkFBQ0F5NThTQVFDQVFzeVpNNmZwNnF1di9vOVNxYlN3VkNwZFhYU2V5MTJsVXVsTDh0cWhRNGRlbUtqbmF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SEFsK0QvQ1dDaEtWZlBWbWdBQUFBQkpSVTVFcmtKZ2dnPT0iLAoJIlRoZW1lIiA6ICIiLAoJIlR5cGUiIDogImZsb3ciLAoJIlZlcnNpb24iIDogIjkxIgp9Cg=="/>
    </extobj>
    <extobj name="ECB019B1-382A-4266-B25C-5B523AA43C14-5">
      <extobjdata type="ECB019B1-382A-4266-B25C-5B523AA43C14" data="ewoJIkZpbGVJZCIgOiAiMTg5NjgyNDk4MDk1IiwKCSJHcm91cElkIiA6ICIzMDA2NjQ4MzMiLAoJIkltYWdlIiA6ICJpVkJPUncwS0dnb0FBQUFOU1VoRVVnQUFCV1FBQUFOQ0NBWUFBQURocU1XZ0FBQUFDWEJJV1hNQUFBc1RBQUFMRXdFQW1wd1lBQUFnQUVsRVFWUjRuT3pkZVZ5VlpmNy84ZmNCUkVVUjl6TE5KVlA3YWVtSVM2S1k2N2lNcHVXb1dSclpvamxxNVNSOUcyMUtyU2wxTXEyY3NzUlNFYzBGOTF6UWNBVWRkNlcwY2hsRkJVVVlGOENESE9DYzN4OTh1YjhjV1JRNW5JUHdlajRlUEI3M3VlL3J2dTdQZGFBWmVYT2Q2NUl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1dBeWRVRkFJQ2orUHI2YnBMVXk5VjFBSUNMUkpsTXB0YUhEaDFLYzNVaEFBQUFBUExtNXVvQ0FNQ0JDR01CbEdiTlUxTlQ2N3E2Q0FBQUFBRDU4M0IxQVFEZ2FJY09IWEoxQ1FEZ1ZEMTc5bFJDUW9MS2xDbVQ0dXBhQUFBQUFPU1BHYklBY0orYVBYdTJPbmJzcU5telp6dTAzN1MwTklXRmhXbmt5SkhxMGFQSFBmVmh0VnExZmZ0MnZmNzY2L2ZjUjE1aVkyTzFaczBhZmYvOTkxcTFhcFV1WGJyazBQNnpPT0o5eUV0R1JvYkN3OE9MNVAwQkFBQUFBQlJ2ekpBRkFDZkl5TWpRcDU5K3Fnc1hMbWovL3YyeVdxMEY3dVAybWIvTGxpMVRTa3FLbGk5ZnJqZmVlS1BRTlY2OWVsVWhJU0ZhdDI2ZHJsMjdKa21xV3JWcWdmcElTa3JTeXBVcnRXTEZDbDIrZlBtZStzaUwyV3pXdEduVHRHblRKajM2NktOcTNicTFEaDQ4cUduVHBtbnMyTEVLQ0Fod3lITWM4VDdrNWZyMTYxcXhZb1ZXclZxbEsxZXVPTFJ2QUFBQUFNRDlnVUFXQUp6QTNkMWRmL3ZiM3lSSllXRmhtamh4b2lUSng4ZEhRVUZCT2RxbnBxWXFOalpXNjlhdFUyUmtaSzU5RGhreVJFdVhMdFZ6enozbnNCcTdkZXVtYXRXcWFlYk1tZmZVUjBwS2lwbzBhYUpldlhwcHdZSUZEcWxMeWd5MHg0d1pvNmlvS0xWdjMxNWZmUEdGM053eVArUXhZOFlNZmZIRkY2cGJ0NjQ2ZCs1YzZHYzU0bjNJeTgyYk4vWEVFMDhvTlRWVjgrZlBkMmpmQUFBQUFJRDdBMHNXQUlDVCtmdjdHOGZ1N3U1cTJMQmhqcSttVFp1cWUvZnUrdkxMTHpWbzBLQmMreGs3ZHF3aUlpSTBkdXhZaDlUbDQrT2paczJhNmVtbm43N25QbXJXckNrL1B6ODkvL3p6RHFrcHk2cFZxeFFWRlNVcGM5eFpZYXdrRFI4KzNHampDSTU0SC9KU3UzWnR0V3ZYVGkrODhJTEQrNzRmL1BUVFQ2NHVBUUFBQUFCY2prQVdBSnpNeTh1clFPM2ZmUE5OVmF4WXNZaXF5YW1nOWVXbVVxVktEcWprLzJ6ZHV0VTRmdlRSUisydStmajRTSkt4QklDak9PSjl5SXUzdDNlUjlWMWN4Y2JHT256R01RQUFBQURjandoa0FjREpUQ1pUZ2RwN2VYazVkZU1uZDNmM1F2ZFJwa3daQjFUeWY3SnYzUFhmLy83WDd0cVpNMmNrU2JWcTFYTG9NeDN4UHVURnc2UDByUmoweFJkZktDMHR6ZFZsQUFBQUFJRExFY2dDd0gzZ3ZmZmVjOXF6Q2hvWUYxVWYyV1Zmb3VEbm4zKzJ1N1o0OFdKSmN2Z1NBNDRlZzdQNkxvNFdMbHpJY2dVQUFBQUE4TDhJWkFFQXhWNzkrdldONDIzYnRobkhLMWFzME1hTkc5Vy9mMzkxN2RyVkJaVWhQMWFyVlhQbXpOR1hYMzdwNmxJQUFBQUFvTmdvZlorWkJJRDdRRXBLaXZ6OS9YWG8wS0ZjcjF1dFZ1M2R1MWVob2FHS2lJalFnUU1IOHV4ci8vNzlXclpzbVk0ZE82YkV4RVQ1K1Bpb1pjdVdHalpzbUpvM2IxNm9PaE1URXhVU0VxTHQyN2Zyd29VTEtsdTJyRnExYXFYUm8wY1hxdC9iK2ZuNUtTSWlRcEswYytkT3hjZkg2L3Z2djFkb2FLaGVlKzAxdmY3NjY1SXlaODlhTEpZYzkxZXZYbDMxNnRWemFFMVM1dmRodzRZTjJyUnBrMDZkT3FVYk4yN0l3OE5ERHo3NG9OcTBhYVBubjMvZUxrek96NjFidHpSLy9ueHQyTEJCQ1FrSmV1aWhoOVNuVHgrOStPS0w4dlQwelBPK2E5ZXVhZW5TcGRxeFk0Zk9uejh2S1hQenNBNGRPbWpvMEtHcVdiTm1ydmRaTEJadDI3Wk5hOWFzMGRtelp4VVdGcWI0K0hoOTlORkhPbkRnZ0pvM2I2NFpNMmJJMjl2N25zWjU4ZUpGQlFZRzZ0U3BVOGE1cTFldnFsV3JWc2JyM0g2K2kzSThWcXRWaHc4ZnpuRnYyN1p0TldmT0hMdHpuVHAxVW5KeXN2SGF6ODlQLy9yWHYzSjlOZ0FBQUFBVUJJRXNBQlJEVVZGUnVaN1B5TWpRb2tXTHRHclZLc1hFeE9UYmg4MW0wNmVmZnFvVEowNW8xS2hSbWp4NXNwS1RreFVXRnFhZ29DQnQzNzVkNDhhTjA5Q2hRKytweHQ5KyswM2p4bzFUUmthRzNubm5IYlZyMTA2WExsM1MzTGx6OWRKTEw5MVRuM25wM2J1M3Z2amlDMWtzRnFXa3BLaGZ2MzVxMEtDQnZ2LytlejN4eEJOR3UwT0hEdW1ycjc2UzFXcVZsTG4rYnI5Ky9kU3RXemVIQjdKbXMxbmp4bzNUb1VPSDFMbHpaODJmUDE5VnFsVFJrU05IOU5GSEh5azBORlRyMTY5WFVGQ1FtalZybG05ZlY2OWUxZWpSbyszQ3kram9hSDM5OWRmYXNXT0h2dnJxcTF3M1NvdU1qTlRmLy81M1BmYllZNW80Y2FJZWVlUVJYYmh3UWQ5Kys2MUNRa0swYXRVcWZmamhoK3JTcFl0eHorWExsN1Znd1FKdDNyeFpTVWxKa3FTcVZhc3FLU2xKSTBlT05FTFFnd2NQYXQyNmRYcjIyV2Z2YVp3UFBmU1Fnb09ESldXR21WblAyYkJoUTU3dlExR1BaK1RJa2FwVnE1WmREZE9uVDlkVFR6MlZvNVlOR3pib0gvLzRoN1p1M2FyKy9mdnJyYmZleXJOdUFBQUFBQ2dJbGl3QWdHSW1QajQreDJ5OUxPN3U3bXJUcG8zZWVPT05PL1lURkJTazMzNzdUVUZCUVdyWHJwMjh2YjFWcTFZdERSOCtYSk1uVDViVmF0V3NXYk4wOU9qUkF0Y1lGeGVuTVdQR0tERXhVZDk4ODQxNjlPaWhTcFVxcVVtVEpwb3hZNFllZi96eEF2ZVpuMHFWS3FsbHk1Ykc2ekpseXVpNzc3NnpDMk1sYWZqdzRlcldyWnZSNXR0dnY5VTc3N3dqWDE5Zmg5WWpTYk5telRKbWVINzQ0WWVxVTZlT0tsU29JSDkvZjczOTl0dVNwTlRVVkFVRkJlWGJUM3A2dXNhTkc2Y1dMVm9vS0NoSUN4Y3UxTkNoUTQxMWMwK2NPS0VQUHZnZ3gzMVJVVkVhUDM2OGF0V3FwZG16WjZ0Rml4Ynk5dlpXMDZaTk5XdldMSFhzMkZGbXMxbnZ2dnV1RGg0OGFOeFhwa3daRFJnd1FBRUJBWGI5ZmZiWlozcnBwWmYwM252dnFWeTVjaktaVEhyMDBVZnZlWnh1Ym03eTlQVE1NYnMzNjl6dDU1MHhuai84NFErYU5HbVNtalJwWXJUejgvUExkUVp5eFlvVjVlUGpvNnBWcTJyQ2hBbnk4ZkhKMFFZQUFBQUE3Z1dCTEFDNDBMVnIxOVMxYTFmanEwdVhMdXJkdTNlT2phdXlhOWFzbWJwMzd5NFBqN3cvNUJBVEU2T2dvQ0FGQkFTb1RKa3lPYTVuelFpMDJXeGF1blJwZ2V2KytPT1BkZjM2ZFQzLy9QTnEyTENoM1RXVHlhUlhYMzIxd0gzbTVjeVpNM3I1NVpjVkZSVmxCR2MzYjk3VWloVXJjbTFmcDA0ZFNkS0xMNzZvcGsyYk9xeU8yKzNidDA5U1p2QllvVUlGdTJ0dDJyUXhqcU9qby9QdHgydzJhOFNJRVpvd1lZSjhmWDMxK09PUDYrMjMzOWFVS1ZPTU5ydDM3N2I3ZUg5R1JvYW1USm1pdExRMHZmTEtLemwrRnR6YzNEUng0a1NWSzFkT0dSa1ordUNERDR5bEhLcFZxNmJHalJ0cjRNQ0JSdnNiTjI2b1dyVnFldWFaWnpSZ3dBQ3RYNzllSzFldTFKTlBQdW13Y2ViSG1lTnhkM2MzZ21SSjJyRmpSNjQxV2ExVzdkNjlXLzM2OWN2MXZ5RUFBQUFBdUZjRXNnRGdRcFVyVjlZUFAveGdmQzFac2tUZmZQT05IbjMwMFh6dk01bE04dkx5eXZQNjZ0V3JaYlZhTlhueVpMdkFOK3VyZCsvZVJ0dVRKMDhXcU9hb3FDaEZSa1pLa25yMDZKRnJteFl0V2hTb3o3d3NYNzVjdzRZTlU0VUtGYlJxMVNyMTY5ZlB1UGI5OTkvcit2WHJPZTQ1ZS9hc3FsYXRxcGRmZnRraE5lU2xiZHUya3FSMjdkcmx1RmE1Y21Yak9DVWxKZDkrS2xXcXBJNGRPK1k0LzZjLy9VbWRPM2MyWG0vWnNzVTREZzhQMTdsejUrenF1RjNObWpXTmpjN2k0dUswY2VOR3Urdlp3MVZQVDArN0VMMXExYXJHRWcrT0dtZCtuRGtlU1dyZHVyVVIxaTlldkRqWDUwVkdSdXJLbFN0NjVwbG5DajRnQUFBQUFNZ0hhOGdDZ0F1WlRDWTk4TUFEZHVkcTFhcWxTWk1tNmNVWFg4ejMzdnhteUdaOXBIdjY5T2wzM0ZUSzNkMzk3b3I5WCt2WHJ6ZnVhOVNvVWE1dHlwWXRXNkErY3pOanhnejk4TU1QR2pCZ2dDWk1tQ0EzTnplOS9QTExXcnQycmRMUzBwU1VsS1E1Yytab3dvUUp4ajNKeWNuNjk3Ly9yYi8rOWEvNUJ0YU84UGUvLzEyalJvMVMxYXBWN2M1SFIwZHIzYnAxeHV1TWpJeDdma2EvZnYyTUdaeS8vdnFyY1Q0c0xFeFNaZ2laMjlxeVdUcDE2bVFFbDd0MjdiSUxGN09XUkpDazh1WEw1L2wrT1dPY3poeFBsbUhEaG1uaXhJbjYvZmZmRlJrWnFRNGRPdGhkWDcxNnRWcTNicTJISDM2NHdPTUJBQUFBZ1B3d1F4WUFpcUc4Z3M2N2xiV1JrWWVIaHg1NDRJRjh2NnBYcjE2Z3ZyTStPbCtoUWdXN0VNeVJGaTVjcUI5KytFR3RXclV5d2xoSmV2REJCL1huUC8vWmFMZHExU3FkT0hIQ2VMMWt5UkxWcmwxYkF3WU1LSks2YmxlOWVuVzV1Ym5KYXJYcXA1OSswb2dSSXpSKy9IalZxRkhESWYxblgzTGgyclZyeG5IV2toWjMraWg5NDhhTmplT3NHYWhaVENiVFhkZFIxT04wOW5nazZZOS8vS05xMWFvbFNWcXdZSUhkdGZqNGVPM2V2ZHRwUDBjQUFBQUFTaGNDV1FBb2hzcVVLV08zWm1oQkpTY25TNUpPblRybHFKSU1jWEZ4a2dvM0l6SS9GeTllMURmZmZDTkpHajE2ZEk3UWQrVElrY1lHUzFhclZaOTg4b21zVnF0aVltSVVIQnlzOGVQSEYxbFFuSnVkTzNkcTRNQ0IrdnJycnhVUUVLQVZLMVpveUpBaER1azcrNUlBVnF2Vk9NNWFxc0ZzTnVkN2YvWlpyYmR1M1NwVUxVVTVUbGVNeDgzTlRjOC8vN3drNmZEaHc0cUtpakt1clYyN1ZqNCtQdXJTcFV1aG5nRUFBQUFBdVNHUUJZQVNLR3ZKZ0YyN2R0MnhiV3hzYklINnpnb0d6V1p6b2RZTnpjdVNKVXRrc1ZoVXRteFpOVy9lUE1kMUh4OGZCUVlHR3E5Ly9mVlhmZi85OS9yZ2d3L1V1M2R2UGZua2t3NnZLVGRXcTFWVHAwN1YyMisvclFjZmZGQkxsaXhSeDQ0ZEN6eFQ4MDdQeUpKOWFZdXM5Vkl0Rm91dVhyMmE1LzNaUDdaZjBKblEyV3NvNm5FNmN6elpQZnZzczZwWXNhSWthZjc4K1pJeU43cGJ1M2F0K3ZidHkyWmVBQUFBQUlvRWdTd0FsRUJaSDhYZXYzKy9qaDgvbm1lNzlQUjBmZm5sbHdYcXUxcTFhcEl5ZzZ0ZmZ2bmwzb3ZNUTBSRWhLVE1VRG12bWE1Lyt0T2Y1Ty92Yjd5ZU0yZU80dVBqOWRlLy90WGg5ZVJsNGNLRkNnME5sY2xrMHFSSmsxU3VYRG1IUCtPLy8vMnZjWng5bzdTR0RSc2F4OW5YbHIxZDlsbWs5N3JSbWpQRzZjenhaT2ZsNVdVc1M3Qjc5MjZkT1hORysvYnRVMnhzcko1OTl0bEM5dzhBQUFBQXVTR1FCWUFTcUdYTGxwSXlROVAzMzM4L3oxbUhDeGN1VklNR0RRclVkL1pacTlrM2RjcExRWmMyeUZvU0lURXhVVmV1WE1tejNmdnZ2MiszQVZScWFxcVNrcEp5Yld1ejJZeCtIU1UwTkZTU1ZLbFNwUndic3psS1ZqaHBNcG5VdDI5ZjQzem56cDJONDIzYnR1VjUvK1hMbDQzalhyMTYzVk1Oemhpbk04ZHp1K2VmZjE0ZUhoNnkyV3hhc0dDQlZxOWVyVmF0V3FsZXZYb082UjhBQUFBQWJrY2dDd0JPbHBhV1poeG4vMGk2STJYZmpDZzZPbHJEaHc5WFJFU0U4YnlVbEJUTm16ZFA4K2ZQTC9CTXdQNzkreHZIbXpadDBwNDllM0swc1Znc3hySFpiQzdRT0xPdm03cHMyYkk4MjFXclZrM3QyclV6WGlja0pPZ3ZmL2xMcnNIcm5qMTd0R2JObXJ1dTRXNGtKQ1JJeWd5T2IzOW05dGZwNmVtUzdOK1R1N1Zod3daSm1lOTU5bG1renp6empMR2U2cVpObS9JTTNJOGVQU3BKZXZMSko5V3NXYk1DUDE5eXpEaXpaanBubitGcXNWaU1BTjJaNDdsZHpabzExYU5IRDBsU1dGaVlkdXpZd1daZUFBQUFBSW9VZ1N3QU9GbjJXWDZKaVlsMkFXMUJaTDh2S3d6TDBxUkpFdzBhTk1oNEhSTVRvN2ZlZWt1ZE9uVlN2Mzc5MUtWTEY4MlpNMGV2dmZhYWF0YXNhWGR2OWtBdHQ5cWVmUEpKZGUzYVZWTG16TlBBd0VDdFdyWEtxQ0U2T2xwang0NjE2MlA1OHVVNmVQQ2didHk0Y2NkeFpkOUlhZEdpUmZycHA1OXl0TGwwNlpMR2pCbWppSWdJOWVuVHh6Z2ZIUjJ0WWNPR2FkMjZkVEtiemJMWmJOcTNiNTgrK3VnajllN2QrNDdQenU1TzcwT2RPblVrL2Q4czVFdVhMaWtoSVVIQndjRWFNMmFNMFM0NU9WbXhzYkdhUG4xNnJzOHhtODA2ZCs1Y2p2TTdkdXpRenAwNzFhSkZDNzN6emp0MjF5cFdyS2dKRXliSVpESXBOVFZWVTZkT2xjMW15MUgva2lWTDVPM3RyWWtUSitib1Avdk01WnMzYithNDM1SGp6RnJtd213MjY5aXhZN0phcmZyODg4K05zTmVaNDhuTnNHSERqRDRxVktoZy9Id0RBQUFBUUZFZ2tBVUFKN0ZZTExwNDhhSm16cHhwbkxOYXJabzJiWm91WGJxVUkxVE5UMXhjbk4zSDgwK2ZQcDJqVFdCZ1lJNlBkWnZOWnNYRXhDZ3RMVTE5K3ZSUlFFQkFqdnV5citHWmxKU2tpeGN2NW1nelpjb1V0VzdkV2xMbVVnRWZmL3l4dW5UcG9qNTkrbWpJa0NFYU9IQ2dYZnVRa0JEOS9QUFA4dkR3dU9QWVJvNGNxUWNmZkZCU1prRDI3cnZ2YXZUbzBabzNiNTYrKys0N0JRWUc2dGxubjlXbFM1ZjAvZmZmNjhNUFA5UmYvdklYNC82clY2OXF5cFFwZXVxcHArVG41NmZSbzBlclM1Y3VxbHUzN2gyZlhaRDNZZWpRb2NieG9VT0gxTGR2WC9YczJWTjc5dXpSdDk5K3F5cFZxa2pLL0I0UEdEQkEzYnAxczd0L3lKQWg4dkR3MEsxYnR4UVFFS0RnNEdERnhzYnErdlhyV3JwMHFTWk9uS2orL2Z0cnpwdzV1YTdiMnJWclYwMmNPRkVlSGg3YXRtMmJ4bzhmcjVNblQ4cHNOdXVYWDM3UjZOR2paVGFiOWZYWFh4dWhhbmEvL2ZhYmNaeWFtcXJJeU1oYzM0ZkNqbE9TT25YcVpCeVBHalZLUFh2MlZMbHk1ZXlXeTNEV2VITFRwRWtUdFczYlZwTFV0MjlmZVhwNjN2VzlBQUFBQUZCUWp0c2lHUUJjek5mWDF5Wmxoa2JGamNWaWtaK2ZYNzV0MnJadHF6bHo1dHl4cjltelp5czhQRndYTGx3d3pqM3d3QVBxMWF1WDNuenp6Unp0dzhQRHRXTEZDdjM2NjY5S1MwdFR3NFlOTlhqd1lEMzk5Tk4yN1pLU2tqUnIxaXp0M3IzYjdpUGpOV3JVa0orZm4wYU1HS0dISG5ySU9HKzFXaFVhR3FxMWE5ZnE3Tm16S2xPbWpOcTBhYVBYWDM5ZGpSbzFVdXZXcmVYbjU2ZEJnd2JKMzk4L3p3MjZjblBwMGlWTm1qUXAxKzlsaFFvVk5HVElFTDN5eWl0MlFlWE9uVHMxZmZyMEhCK3I3OXUzcjk1Ly8vMjdDb01MK2o0c1g3NWNJU0VodW5MbGl1clVxYU9CQXdkcThPREJjbk56VTBoSWlMNzY2aXZWcTFkUC8vTS8veU5mWDk4Y3o3cHk1WXJXclZ1blBYdjI2RC8vK1k5dTNicWxhdFdxcVhYcjFobzBhSkFlZi96eE85Wjc5dXhaaFlTRWFOKytmYnB5NVlvOFBUMzF5Q09QcUd2WHJobzhlTEM4dkx6czJwOC9mMTV6NTg1VlpHU2tFaE1UamZPZW5wNXEzNzY5WG5ycEpidDFnaDB4VHJQWnJPblRweXM4UEZ5VktsWFNDeSs4WU14S2RjVjRjck41ODJhOTk5NTdDZzBOTGZDNnlzVkJ6NTQ5bFpDUUlKdk5WdnZJa1NPeHJxNEhBQUFBUU40SVpBR1VHTVU1a01XOU9YbnlwS0tpb25UanhnMlZLMWRPanp6eWlIeDlmVlcyYk5sYzI2ZWxwV25mdm4wNmRlcVV5cFVycHpadDJ1alJSeDkxY3RXNEgwMmJOazJuVHAzU2Q5OTk1K3BTN2dtQkxBQUFBSEQvdUx2cFFnQUF1RURqeG8zVnVISGp1MjVmcGt3Witmdjd5OS9mdndpclFrbGpzVmkwZWZQbUhHdjFBZ0FBQUVCUllBMVpBQUJRcW0zWnNrVW1rMGwvL09NZlhWMEtBQUFBZ0ZLQVFCWUFBSlJhcWFtcCt2Nzc3elZvMENBMjh3SUFBQURnRkN4WkFBQUFTbzJwVTZkcS9mcjFxbCsvdnRxM2I2OTkrL2JwMXExYmV1bWxsMXhkR2dBQUFJQlNna0FXQUFDVUdoczNibFJxYXFwKy8vMTMvZjc3Ny9MeDhkSFhYMyt0Q2hVcXVMbzBBQUFBQUtVRVN4WUFBSUJTSXpBd1VOV3FWWk9YbDVkNjllcWxKVXVXNkxISEhuTjFXUUFBQUFCS0VXYklBZ0NBVXFOLy8vN3EzNysvcThzQUFBQUFVSW94UXhZQUFBQUFBQUFBbklSQUZnQUFBQUFBQUFDY2hFQVdBQUFBQUFBQUFKeUVRQllBQUFBQUFBQUFuSVJBRmdBQUFBQUFBQUNjaEVBV0FBQUFBQUFBQUp5RVFCWUFBQUFBQUFBQW5JUkFGZ0FBQUFBQUFBQ2NoRUFXQUFBQUFBQUFBSnlFUUJZQUFBZWFQWHUyT25ic3FObXpaN3U2RkFBQUFBQkFNVVFnQ3dDQUF5MWJ0a3htczFuTGx5OTNkU2tBQUFBQWdHS0lRQllBQUFjYU1tU0l5cGN2citlZWU4N1ZwUUFBQUFBQWlpRUNXUUFBSEdqczJMR0tpSWpRMkxGalhWMkt5L3owMDArdUxnRUFBQUFBaWkwQ1dRQUE0REN4c2JHYU9YT21xOHNBQUFBQWdHS0xRQllBQURqTUYxOThvYlMwTkZlWEFRQUFBQURGRm9Fc0FBQndpSVVMRjdKY0FRQUFBQURjZ1llckN3QUFBUGMzcTlXcWI3LzlWdlBtelhOMUtRQUFBQUJRN0JISUFnRHV5Zjc5KzdWczJUSWRPM1pNaVltSjh2SHhVY3VXTFRWczJEQTFiOTdjYUxkKy9YcE5uanc1MXo2V0xGbWlKazJhYU1LRUNkcXlaWXZkdFFVTEZ1aUpKNTZRSktXbnAydm56cDFhdTNhdFRwNDhxYzJiTjh0cXRXckpraVZhdFdxVlltSmlWS05HRFhYcjFrMGpSb3hReFlvVkMxMTNGb3ZGb20zYnRtbk5talU2ZS9hc3dzTENGQjhmcjQ4KytrZ0hEaHhROCtiTk5XUEdESGw3ZTh0cXRXcnYzcjBLRFExVlJFU0VEaHc0a0dkL3ExZXYxcmx6NXhRV0ZpWkoyclJwa3hZdFdxUno1ODZwZnYzNkdqTm1qRHAwNkNBcE0vQmN1WEtsUWtORGRlSENCZFdwVTBlalJvMVMxNjVkSFQ3TzIrdjY4Y2NmRlJ3Y3JPam9hTldyVjA5dnZ2bW0vUDM5amZzdVhyeW93TUJBblRwMXlqaDM5ZXBWdFdyVnluaDk2TkNoUE9zRUFBQUFnTkxHNU9vQ0FNQlJmSDE5YlJMaFQxR3oyV3o2OU5OUGRlTEVDWTBhTlVyTm1qVlRjbkt5d3NMQ0ZCUVVKSXZGb25Ianhtbm8wS0dTTXNQVU0yZk9hTmFzV1hZQlpYQndzSm8yYlNxVHlTU3oyYXhKa3lacDI3WnQ2dENoZzhhTkc2ZjY5ZXNySVNGQml4Y3Yxb1lORzNUdDJqVkpVdFdxVmJWNTgyWUZCZ1pxMTY1ZE9lcHIwS0NCNXM2ZHE2cFZxeGFxN3N1WEwydkJnZ1hhdkhtemtwS1NqR2V2V3JWS0FRRUJPbi8rdk5IM3VISGpsSkdSWVlURFdiTC9MTWJGeFNrNE9GZ2JOMjVVWW1LaTBkL1dyVnMxZGVwVXJWMjdWaWFUU1JhTFJaTGs3dTZ1b0tBZ1BmNzQ0NW93WVlLMmI5K3VzbVhMS2lVbFJaTGs1dWFtYjcvOVZyNit2b1VhWjF4Y25FSkNRdlRqanovYTFSVVdGcVlwVTZab3c0WU5NcGxNc2xxdGtpUVBEdzh0V3JSSWpSczNscFFaRnFlbnAwdVMvUHo4alBzM2JOaGcxT1RwNlpuTFR4SWNxV2ZQbmtwSVNKRE5acXQ5NU1pUldGZlhBd0FBQUNCdjdxNHVBQUFjcFZhdFdwTWw2ZlhYWDNkeEpTVmJVRkNRamg0OXFybHo1NnBldlhvcVc3YXN2TDI5OVljLy9FRjE2OWJWMXExYjllOS8vMXR0MjdiVmd3OCtLRGMzTjFXdlhsM2R1M2ZYN3QyN2RmWHFWVWxTdDI3ZDlQREREMHZLREI4WExseW9KazJhNlBQUFAxZTFhdFZrTXBtVWxwYW1SeDk5VkRWcTFOQ2VQWHNrU2VYTGwxZGlZcUtTazVNMWFkSWt2ZkxLSzNyb29ZZDArUEJoWldSazZQcjE2enA3OXF4NjkrNWRxTHBUVTFOVnYzNTlWYWxTeFFpU3k1Y3ZyNHNYTDZwWHIxN3EyTEdqRGh3NG9JeU1EQVVFQktoQmd3WnEyclNwM1JxcTJYOFcwOVBUVmI5K2ZkV29VVVAvL3ZlL2pmNlNrNU5WdlhwMWZmYlpaeG8rZkxqKzg1Ly82Tnk1YzdMWmJMcHg0NFlPSERpZ1dyVnE2WXN2dnRDSUVTTmt0VnAxNU1nUjJXdzJKU1FrNkU5LytsT2h4cG1Sa2FGV3JWcXBVYU5HMnJwMXExRlhURXlNYXRhc3FjOCsrMHdqUjQ1VWJHeXNUcDgrTGF2VnF0VFVWSFhwMGtXU1pES1o1Tzd1TG5kM2Q4MmRPOWU0LytXWFh6Yk9vK2lGaElUSWJEWkwwc3pMbHk4bnVib2VBQUFBQUhsalV5OEF3RjJMaVlsUlVGQ1FBZ0lDVktaTW1SelhuM3JxS1VtWnN6U1hMbDFxZDYxY3VYTDY1Sk5Qak5tUy8vakhQM1R6NWsxSjByeDU4NVNTa3FLcFU2ZmFCWGlWSzFmV3d3OC9yR2VlZWNZNGw1U1VwSlNVRlAzem4vL1VFMDg4b2RxMWErdUZGMTdRSjU5OFlyU0ppSWpRc1dQSENsVjN0V3JWMUxoeFl3MGNPTkJvZCtQR0RWV3JWazNQUFBPTUJnd1lvUFhyMTJ2bHlwVjY4c2tuMWF4Wk0zWHYzbDBlSHJtdkJsUzVjbVUxYk5qUUxrQzljZU9HZkgxOUZSQVFJRTlQVDVVdFcxWmp4b3d4cnUvY3VWTk5temJWbURGajVPWGxKVGMzTjczMjJtdkdlM2o0OEdIWmJMWkNqZFBIeDBlVktsVlM2OWF0alhiWHJsM1RILzd3QjQwYU5VcmUzdDd5OVBUVWlCRWpqT3VIRHgvT2RZd0FBQUFBZ0R0akRWa0F3RjFidlhxMXJGYXJKaytlTERlMy9QK21kL0xreVJ6bkhubmtFWTBaTTBhelpzM1M1Y3VYTlhQbVRQWHExVXZCd2NHYVAzOStubXUvbGl0WHpqajI4dkpTWUdCZ2pqYWRPM2VXbjUrZjl1N2RLMGtLQ3d0VGl4WXRDbDEzaFFvVmpHTlBUMCs5K3Vxcnh1dXFWYXZhTFkxZ01wbms1ZVZsZlBRL045bkg2T1BqbzNidDJ0bGRiOUNnZ1R3OFBKU2VuaTZiemFZLy8vblBkdGM5UFQzMTRJTVA2dno1ODBwTlRWVnljcks4dmIwTFBVNHZMeS9qdUVxVktqbG0zdGFyVjArZW5wNnlXQ3hLU0VqSXQyOEFBQUFBUU40SVpBRUFkKzNnd1lPU3BPblRwNnQrL2ZyNXRzM3JvK292dlBDQ2R1ellvU05Iam1qTm1qVUtEdzlYWUdDZ0dqVnFkRmMxdUx1NzV4azI5dW5UeHdoa2p4OC83cEM2c3orcmZQbnlkc0ZsYnZLYUlYdTMxeVhKMjl2YldETTNOOWtENnJTME5PTzRNT084bTZVRktsU29JSXZGWXF4ekN3QUFBQUFvT0FKWkFNQmR5OXJJeXNQRFF3ODg4TUE5OWVIbTVxWXBVNlpveUpBaE1wdk5zbHF0NnRhdG0wUHFhOXEwcVhHY1BkQXNUTjBtazJQM3Y3elR6TldDUGpQN2tnVkZQVTVIdnhjQUFBQUFVQnF4aGl3QTRLNGxKeWRMa2s2ZE9sV29mbXJYcnEyT0hUdEtrbTdldkdtMy9tdGgxS2hSd3poT1QwODNqaDFWZDNGWFdzWUpBQUFBQVBjekFsa0F3RjByVzdhc0pHblhybDEzYkJzYkc1dm50Y2pJU08zZHUxZCtmbjZTcEMxYnR1akhIMzkwV0gxUzVxWmN0NTh2Yk4zRlhXa1pKd0FBQUFEY3p3aGtBUUIzclZhdFdwS2svZnYzMjYzUmVydjA5SFI5K2VXWHVWNkxqNC9YcEVtVDlONTc3Mm5hdEdtcVhidTJwTXgxVDJOaVlncFZYOVlNVVVsNjdMSEhIRnIzL2FDMGpCTUFBQUFBN21jRXNnQ0F1OWF5WlV0Sm1ldVd2di8rKzdwNjlXcXU3Ull1WEtnR0RScmtPS3JOb1hnQUFDQUFTVVJCVkcrMVd2WGVlKytwVTZkTzZ0Njl1eXBXcktpcFU2Zkt3OE5EWnJOWmYvLzczMlcxV3ZPdElTTWpJODlyWjg2Y01ZNDdkKzdzc0xydkY2VmxuQUFBQUFCd1B5T1FCUURjdFFFREJoakgwZEhSR2o1OHVDSWlJb3dRTlNVbFJmUG16ZFA4K2ZQMTdMUFA1cmgvN3R5NWlvK1BWMkJnb0hHdVdiTm1ldlBOTnlWSlVWRlJDZ29LeXJlR3BLUWtXU3lXWEsvdDJMRkRrdFNvVVNOak9RUkgxSDIvY1BVNHN6WXN1M1hybG5IT1lyRW9LU25KNGM4Q0FBQUFnUHVWaDZzTEFBRGNQNW8wYWFKQmd3WnB4WW9Wa3FTWW1CaTk5ZFpiOHZMeVVwVXFWWFRseWhXbHBhWHBqVGZlVU0yYU5lM3VqWXlNMUhmZmZhZTVjK2VxZlBueWR0ZGVlT0VGaFllSDY5aXhZNW8zYjU1YXRteXB0bTNiNWxxRDFXclZ1blhyTkhEZ1FMdnpNVEV4V3JseXBjcVVLYVAzMzMvZkNBY0xXM2YyR2JrM2I5NlV6V2FUeVdUSzh6MUtTMHN6anRQVDArWGhZZjkvdGRuRHlyeG0rOXBzTnJzMjd1N3VPZDZEM1BvcnpEaFRVbEx1V0ZmMjUxb3NGbmw2ZXRwZHIxYXRtdUxqNDJVMm0zWHMyREU5OGNRVCt2enp6elZvMENCNWUzdm4yaWNBQUFBQWxEYk1rQVVBRkVoZ1lLQjY5ZXBsZDg1c05pc21Ka1pwYVducTA2ZVBBZ0lDakd0V3ExVzdkKy9XMy83Mk4xbXRWcG5ONWh6TEVzVEh4eHNocmRWcTFmLzh6LzlvMjdadE1wdk5PWjd2NmVtcGYvM3JYMXF3WUlIaTR1S1VuSnlzWGJ0MmFkU29VWktrR1RObXFGbXpab1d1Tzh0dnYvMW1IS2VtcGlveU1qTFA5eVl1THM1dU51anAwNmR6dFBuMTExK040OFRFUkYyN2RzM3Vla0pDZ203Y3VHRzhQbi8rdk4zMVc3ZHVLUzR1em5qOSsrKy8yMTIvMTNHZU9ISENycTcvL3ZlL09lcEtURXcwWG1kL1g3SjA2dFRKT0I0MWFwUjY5dXlwY3VYS3NUd0NBQUFBQUdTVDl4UWZBTGpQK1ByNjJpVHAwS0ZEcmk2bFZBZ1BEOWVLRlN2MDY2Ky9LaTB0VFEwYk50VGd3WVAxOU5OUDI3WGJ0MitmUm84ZWJYZHU5dXpaYXQrK3ZhVE1KUWl5ci9lYVhkdTJiVFZuemh4SlVxdFdyU1JKVmF0VzFadzVjL1ROTjkvbzhPSERNcHZOcWxHamh0cTNiNi9odzRjYkcxc1Z0dTd6NTg5cjd0eTVpb3lNdEFzaVBUMDkxYjU5ZTczMDBrdHEzcnk1M1pqQ3c4TjE0Y0lGNDl3RER6eWdYcjE2NmMwMzMxUkNRb0ptejU2dGlJZ0lYYjkrM1doVHIxNDlkZXJVU1crOTlaWm16WnFsYmR1MktUWTIxcmhldlhwMXRXL2ZYcE1tVGRLQ0JRdTBZY01HL2VjLy96R3VlM2w1cVdQSGpobzFhcFRxMXExYjRIRW1KQ1RvNjYrLzFxNWR1K3pDNFhyMTZzblB6MC92dlBPT1pzNmNxWWlJQ0VWSFJ4dlhxMVNwSW45L2Y0MGVQZHFZYldzMm16VjkrblNGaDRlclVxVktldUdGRnpSczJMQjh2eDl3ako0OWV5b2hJVUUybTYzMmtTTkhZdTk4QndBQUFBQlhJWkFGVUdJUXlKWnMyUVBaclZ1M3VyZ2FvSGdoa0FVQUFBRHVIeXhaQUFBQUFBQUFBQUJPUWlBTEFBQUFBQUFBQUU3aWNlY21BSEIvNmQ2OXU2dExRQkc2ZnYwNjMyUGdOcmR2RGdjQUFBQ2crQ0tRQlZDU1JFbHFUakJSc2xtdFZzSW5JSGVYNCtQaitZOERBQUFBS09ZSVpBR1VHQ2FUcVhWYVdsb1ZWOWNCeDdQWmJLM0tsQ216TWR2cjloa1pHV2RjV2RQdFBEdzg0aVRKYXJXT3NGcXQ2MXhkRDBxZnhNVEV4SXNYTDk1eWRSMEFBQUFBOG1keWRRRUFBT1NsVXFWS3ZhdFhyLzZLdDdkM1QzZDNkKytzOCtucDZRbUppWWxiNHVQai8zbno1czFqcnF3eGk2K3ZyMDJTckZicjRLTkhqNjV3ZFQwQUFBQUFnT0tKR2JJQWdHSXJNVEZ4VTJKaTRpWlgxd0VBQUFBQWdLTzR1Ym9BQUFBQUFBQUFBQ2d0Q0dRQkFBQUFBQUFBd0VrSVpBRUFBQUFBQUFEQVNRaGtBUUFBQUFBQUFNQkpDR1FCQUFBQUFBQUF3RWtJWkFFQUFBQUFBQURBU1Foa0FRQUFBQUFBQU1CSkNHUUJBQUFBQUFBQXdFa0laQUVBQUFBQUFBREFTUWhrQVFBQUFBQUFBTUJKQ0dRQkFBQUFBQUFBd0VrSVpBRUFBQUFBQUFEQVNRaGtBUUFBQUFBQUFNQkpDR1FCQUFBQUFBQUF3RWtJWkFFQUFBQUFBQURBU1Foa0FRQUFBQUFBQU1CSkNHUUJBQUFBQUFBQXdFa0laQUVBQUFBQUFBREFTUWhrQVFBQUFBQUFBTUJKQ0dRQkFBQUFBQUFBd0VrSVpBRUFBQUFBQUFEQVNRaGtBUUFBQUFBQUFNQkpDR1FCQUFBQUFBQUF3RWtJWkFFQUFBQUFBQURBU1Foa0FRQUFBQUFBQU1CSkNHUUJBQUFBQUFBQXdFbE1yaTRBeU03WDEzZTlwTDZ1cmdNQUFKUllHUmtaR1MyT0hUdDIzTldGQUFBQW9IUmloaXlLRzhKWUFBQlFsTnpkM2QxZmMzVVJBQUFBS0wwOFhGMEFrSnZEaHc4emV4c0FBRGhVeTVZdFo1aE1wdkUybSsyQ3Eyc0JBQUJBNmNVTVdRQUFBQUFBQUFCd0VnSlpBQUFBQUFBQUFIQVNBbGtBQUFBQUFBQUFjQklDV1FBQUFBQUFBQUJ3RWdKWkFBQUFBQUFBQUhBU0Fsa0FBQUFBQUFBQWNCSUNXUUFBQUFBQUFBQndFZ0paQUFBQUFBQUFBSEFTQWxrQUFBQUFBQUFBY0JJQ1dRQUFBQUFBQUFCd0VnSlpBQUFBQUFBQUFIQVNBbGtBQUFBQUFBQUFjQklDV1FBQUFBQUFBQUJ3RWdKWkFBQUFBQUFBQUhBU0Fsa0FBQUFBQUFBQWNCS1Rxd3RBNmRhOGVmT3VibTV1WGJOZXU3bTV2U2RKVnF2MTQyek5EaDQ5ZW5TTjA0c0RBQUQzdFNlZWVLS0t1N3Y3K0t6WGJtNXUzU1U5YWJQWmZyTFpiUHNreVdReVdZNGNPZktoeTRvRUFBQkFxZVBoNmdKUXVybTV1Vm16UXRqYnpodm5iRGJiUU9kV0JRQUFTb0tmZi83NVdzdVdMVjh3bVV3TnNwODNtVXpkVFNaVDkvOTl1Y1VGcFFFQUFLQVVZOGtDdU5UUm8wZDMyMnkyYS9rMFNUcHk1QWl6WXdFQXdEMngyV3dMODd0dXRWcERuVlVMQUFBQUlCSEl3dlV5VENiVEQzbGR0TmxzV3lSbE9MRWVBQUJRZ3JpN3U2L1A1N0lsT1RsNW1kT0tBUUFBQUVRZ2kyTEFack90enV1YXlXUmE0Y3hhQUFCQXlYTG8wS0hETnB2dFloNlhkNTgrZlRyUnFRVUJBQUNnMUNPUWhjc2RPWEprcDgxbVM4N2xramsxTlRYUHNCWUFBT0F1aGVSeG5tV1JBQUFBNEhRRXNpZ08wbkpidHNCbXMyMDlmdnk0eFJVRkFRQ0Frc05xdGViMkI5NjAxTlRVSlU0dkJnQUFBS1VlZ1N5S2k1VzNuMkM1QWdBQTRBakhqaDA3SU9sUzluTTJtMjNQOGVQSHI3cW9KQUFBQUpSaUJMSW9GaElURTNkSXVwbnRWTXFWSzFkV3VhZ2NBQUJRc3Rna0xjNSt3bXExcm5WUkxRQUFBQ2psQ0dSUkxKdytmVHJWWnJPRlpyMjIyV3piTDE2OG1PTEttZ0FBUU1tUmtaR1JQWUJOVDA5UHo3RmNFZ0FBQU9BTUJMSW9Oa3dtVS9abEM1Z2RDd0FBSE9iWXNXTjdiVGJiRFVteTJXejdqeDgvZnRuVk5RRUFBS0IwSXBCRnNYSDU4dVZ3U1daSnR5d1d5ekpYMXdNQUFFcVVESlBKdEVDU1RDYlRSaGZYQWdBQWdGS01RQmJGUm14c3JGblNha2s3ang4L251enFlZ0FBUU1saXRWclhTTXF3Mld6elhWMExBQUFBU2k4Q1dSUXJHUmtaSzVVWnlnSUFBRGpVMGFOSEl5VDlkT1RJa1ZoWDF3SUFBSURTeStUcUFnckQxOWMzWEZKWFY5Y0J4N0haYkRLWjd1c2ZTOXpHWnJQdFAzTGt5Sk91cmdNQXN2UDE5ZDBrcVplcjZ3RGdORGZUMDlPN1JVVkY3WE4xSVFBQUFQZjdERm5DMkJLR01MYmtNWmxNYlYxZEF3RGtnakFXS0YwcXVMbTVQZWZxSWdBQUFDVEp3OVVGT01LaFE0ZGNYVUtKa0pHUm9VOC8vVlFYTGx6US92MzdaYlZhQzl6SDdkOExmMzkvcGFTa3lNdkxTN3QzN3k1MGpWZXZYbFZJU0lqV3JWdW5hOWV1U1pLcVZxMnFyVnUzM25VZlNVbEpXcmx5cFZhc1dLSExseS9mVXgrNE82MWF0WEoxQ1FDUUwvNE5BWlI4TTJmTzFPTEZpMlV5bVM2NnVoWUFBQUNwaEFTeWNBeDNkM2Y5N1c5L2t5U0ZoWVZwNHNTSmtpUWZIeDhGQlFYbGFKK2FtcXJZMkZpdFc3ZE9rWkdSdWZZNVpNZ1FMVjI2Vk04OTU1Z0pDZTd1N3VyV3JadXFWYXVtbVRObjNsTWZLU2twYXRLa2lYcjE2cVVGQ3hZNHBDNEFBQUFBQUFEZ2JoRElJbGYrL3Y3R3NidTd1eG8yYkpocnU2Wk5tNnA3OSs2YU5tMmFWcXhZa2VQNjJMRmpOWGJzV0lmVjVlUGpJeDhmSHozODhNUDNITWpXckZsVE5XdldWS05HalFoa0FRQUFBQUFBNEZUMyt4cXlLQ0plWGw0RmF2L21tMitxWXNXS1JWUk5UZ1d0THplVktsVnlRQ1VBQUFBQUFBREEzU09RUmE0S3VybVdsNWVYZXZUb1VVVFY1T1R1N2w3b1BzcVVLZU9BU2dBQVFFbG50VnExZmZ0MnZmNzY2dzc5OTA1YVdwckN3c0kwY3VSSXAvNDdDZ0FBQUs3RmtnVndtUGZlZTg5cHp5cG9ZRnhVZlFBQWdFeG56cHpSNE1HRGM1eXZWNitlVnE1Y2VVLy92M3Zod2dVTkdEQWcxNDFHbmJFaFcxNGJnUlpXWHB1VUFnQUFvSFJnaGl3QUFBQUs3WkZISGxGNGVMZysvL3h6UGZqZ2c4YjU2T2hvN2R5NTg1NzZEQWtKc1F0ai9mejh0SHo1Y3UzWnM2ZlE5ZDZON0J1Qk9sTFdKcVV2di95eVEvc0ZBQURBL1lFWnNyaG5LU2twOHZmM3ozT0dpdFZxMWQ2OWV4VWFHcXFJaUFnZE9IQWd6NzcyNzkrdlpjdVc2ZGl4WTBwTVRKU1BqNDlhdG15cFljT0dxWG56NW9XcU16RXhVU0VoSWRxK2Zic3VYTGlnc21YTHFsV3JWaG85ZW5TaCtnVUFBUC9IWkRLcGN1WEs2dGl4bzI3Y3VLRkpreVlaMTRLRGc5VzVjK2NDOVhmanhnMnRYNy9lN3R5RUNSTlV1M1p0UjVSN1Y0cHFJMUJIYkZJS0FBQ0EreGVCTE81WlZGUlVydWN6TWpLMGFORWlyVnExU2pFeE1mbjJZYlBaOU9tbm4rckVpUk1hTldxVUprK2VyT1RrWklXRmhTa29LRWpidDIvWHVISGpOSFRvMEh1cThiZmZmdE80Y2VPVWtaR2hkOTU1UiszYXRkT2xTNWMwZCs1Y3ZmVFNTL2ZVSndBQXlGLzkrdlVsWllhME5wdE54NDRkMDdGang5U2lSWXU3N21QNTh1VktUVTJWbTV1Yk1VczIrOHhiWnlxcWpVQWRzVWtwQUFBQTdqOHNXWUI3RWg4ZnJ6bHo1dVI2emQzZFhXM2F0TkViYjd4eHgzNkNnb0wwMjIrL0tTZ29TTzNhdFpPM3Q3ZHExYXFsNGNPSGEvTGt5YkphclpvMWE1YU9IajFhNEJyajR1STBac3dZSlNZbTZwdHZ2bEdQSGoxVXFWSWxOV25TUkRObXpORGpqejllNEQ0QkFNQ2RsUzlmWG01dWJ1cllzYU54YnVIQ2hYZDl2OFZpMGZMbHk5V2lSUXRWcmx6Wk9PK0lUVDN2UlZGdEJPcXE4UUFBQU1DMUNHUnhSOWV1WFZQWHJsMk5yeTVkdXFoMzc5NzYrZWVmODd5bldiTm02dDY5dXp3ODhwNkVIUk1UbzZDZ0lBVUVCT1Q2aTg1VFR6MGxLWE1XN2RLbFN3dGM5OGNmZjZ6cjE2L3IrZWVmVjhPR0RlMnVtVXdtdmZycXF3WHVFd0FBM0wyQWdBRGplTmV1WFRwMzd0eGQzZmZqanovcTZ0V3JldkhGRjR1b3NvSXBxbzFBMldBVUFBQ2dkR0xKQXR4UjVjcVZ0WGp4WXVPMTFXcFZURXlNUHYzMFU1MCtmVHJQKzB3bWs3eTh2SlNZbUpqcjlkV3JWOHRxdFdyeTVNbHljOHYvYndNblQ1NHNVTTFSVVZHS2pJeVVKUFhvMFNQWE5nWDUyQ1FBQUNpNGxpMWJxbG16WmpwKy9MaHNOcHVDZzRQMXdRY2Y1SHVQeldiVDRzV0xWYmR1WFhYcTFFbWZmUEtKazZvRkFBQUFuSU5BRm5ka01wbjB3QU1QMkoyclZhdVdKazJhZE1lWksvbk5rRDE0OEtBa2FmcjA2Y1phYzNrcDZFZjZzallCY1hkM1Y2TkdqWEp0VTdaczJRTDFDUUFBQ2k0Z0lFRHZ2dnV1SkduanhvMGFQWHEwcWxldm5tZjczYnQzNjl5NWM1b3dZY0lkLzJCN3UydlhybW5wMHFYYXNXT0h6cDgvTDBtcVhidTJPblRvb0tGRGg2cG16WnI1M2wvWWpVQ0xjcE5TQUFBQWxCd3NXWUI3bGxmUWViZXlmbEh5OFBEUUF3ODhrTzlYZnIrNDVlYlFvVU9TcEFvVktoVDRsemtBQU9BNFhidDJWWjA2ZFNSSmFXbHArdUdISC9KdHYyalJJbFdwVWtWUFAvMTBnWjRUR1JtcEFRTUdLQ29xU2hNblR0U1dMVnYwM1hmZnFYYnQyZ29KQ2RHZi8veG5iZCsrUGMvN2YvdnROdzBlUEZpclY2L1dpQkVqdEdYTEZzMmRPMWNtayttT0c0SGFiRGI5ODUvLzFOZGZmNjFCZ3dacDllclZXcnQycllZT0hhckl5RWk5K3VxcmRwODJBZ0FBUU9sR1VvVjdWcVpNR1NQNHZCZkp5Y21TcEZPblRqbXFKRU5jWEp3a0tTTWp3K0Y5QXdDQXUrZm01cWFoUTRjYXIwTkRRMlUybTNOdGUrTEVDUjArZkZpREJ3OHUwQ2Rab3FLaU5INzhlTldxVlV1elo4OVdpeFl0NU8zdHJhWk5tMnJXckZucTJMR2p6R2F6M24zM1hlTVRPdGtWZGlQUW90eWtGQUFBQUNVUGdTeGNKdXNYclYyN2R0MnhiV3hzYklINnRscXRraVN6MmF5VWxKU0NGd2NBQUJ5bVg3OSs4dkh4a1pUNUI5bVZLMWZtMmk0NE9GaGx5NWJWNE1HRDc3cnZqSXdNVFpreVJXbHBhWHJsbFZkeUxKZms1dWFtaVJNbnFseTVjc3JJeU5BSEgzd2dpOFZpMTZZd0c0RVc5U2FsQUFBQUtIa0laT0V5dFdyVmtwUzUzdHJ4NDhmemJKZWVucTR2di95eVFIMVhxMVpOVXVZdlA3Lzg4c3U5RndrQUFBcXRYTGx5ZGlIckR6LzhvUFQwZExzMnNiR3hDZzhQMTlOUFA2M0tsU3ZmZGQvaDRlRTZkKzZjSktsdDI3YTV0cWxaczZhNmR1MHFLWE0yN01hTkc0MXJoZDBJTlBzbXBWMjdkczN4MWJ0M2I2TnRRVGNwQlFBQVFNbkVwbDV3bVpZdFcrck1tVE95Mld4Ni8vMzNOVy9lUEZXdFdqVkh1NFVMRjZwQmd3WUY2cnQ1OCthNmRPbVNKR25kdW5WcTA2Wk52dTFaMmdBQWdLTDEzSFBQYWVIQ2hiSllMSXFMaTlQbXpadlZ0MjlmNDNyV0dxdkRoZzByVUw5aFlXR1NNdGVOcjFTcFVwN3RPblhxWkFTeHUzYnQwalBQUENPcDhCdUJGdVVtcFFBQUFDaVptQ0dMWEtXbHBSbkhXUi8vZDdRQkF3WVl4OUhSMFJvK2ZMZ2lJaUtNNTZXa3BHamV2SG1hUDMrK25uMzIyUUwxM2I5L2YrTjQwNlpOMnJOblQ0NDIyVCt1YURhYmkyeWNBQUJBT1RicUNnNE9sczFta3lRbEpTVnAzYnAxNnR5NXN4NSsrT0VDOWZ2enp6OUxVcTdMQldUWHVIRmo0emhyUnExVStJMUFpM0tUVWdBQUFKUk1CTExJMWVYTGw0M2p4TVJFdTRDMklMTGZkL3RIRTVzMGFhSkJnd1lacjJOaVl2VFdXMitwVTZkTzZ0ZXZuN3AwNmFJNWMrYm90ZGRlVTgyYU5lM3V6UjZtNWxiYmswOCthWHcwMFdhektUQXdVS3RXclRKcWlJNk8xdGl4WSszNldMNTh1UTRlUEtnYk4yN2MwMWdCQUVEK2hnMGJab1NlWjg2Y01aWUtXTGx5cGN4bXMxNTg4Y1VDOTNuOStuVkp5bk9qc0N6WlA0Vno2OVl0NDdpd0c0RVc1U2FsQUFBQUtKa0laR0hIWXJIbzRzV0xtamx6cG5IT2FyVnEyclJwdW5UcFVvNVFOVDl4Y1hGS1Nrb3lYcDgrZlRwSG04REFRUFhxMWN2dW5ObHNWa3hNak5MUzB0U25UeDhGQkFUa3VPL1hYMzgxanBPU2tuVHg0c1VjYmFaTW1hTFdyVnRMa2xKVFUvWHh4eCtyUzVjdTZ0T25qNFlNR2FLQkF3ZmF0UThKQ2RIUFAvK2NZek1RQUFEZ0dIWHIxalUydVpJeVo4bW1wYVZwNmRLbGF0R2loWm8zYjE3Z1BpdFVxQ0FwODk4d1Y2OWV6Yk9kbDVlWGNaeDlwbXBoTndJdHlrMUtBUUFBVURJUnlNSmdzVmprNStlbi92Mzc1L2lsWXMyYU5lcmJ0Ni9lZU9PTnUrcHI5dXpaZXYzMTErM092ZjMyMnprMjUvTHc4TkRISDMrc2YvN3puMnJUcG8wcVZxeW9zbVhMcW1uVHBwbzhlYkkrL1BCRHU0OFBKaVVsNmNNUFAxUmdZS0JkUDYrOTlwcW1USmxpOTR1T2w1ZVg1c3labzNmZmZWZVBQZmFZeXBZdEt6YzNOLzIvLy9mL0ZCd2NyQjQ5ZXNoa01xbDkrL2FhTld1VzFxMWJwNWRmZnRuNHhRNEFBRGhlOWorMEhqcDBTSjk5OXBuaTQrTnovUVBzM1dqWXNLRnhuUDBQdHJmTFBpczIreVpkaGQwSXRDZzNLUVVBQUVESnhGUkFHRHc5UFkxMTFBcnJqVGZldU92d1ZwSzZkZXVtYnQyNjNiR2R0N2UzUHZqZ2c3dnUxODNOVFlNSEQ3YmIyVG03ckkwNEFBQ0FjN1JvMFVJdFdyVFFzV1BISkVrclZxeFF2WHIxN0diT0ZrVG56cDExNU1nUlNkSzJiZHZVb1VPSFhOdGxYNDRwKzZkekNyc1JhRkZ1VWdvQUFJQ1NpUm15QUFBQWNLajA5SFRaYkRaajA2N2IzYjVXN05DaFEvUGNVQ3Y3Y2ttNXJmUDZ6RFBQR0FIb3BrMmI4bHkyNE9qUm81SXkxNWx2MXF5WmNiNndHNEVXNVNhbEFBQUFLSmtJWkFFQUFPQlFjWEZ4c3Rsc3VuTGxTcTdYTzNYcXBMcDE2MHJLM0d6cjZhZWZ6clZkU2txS3NXbVdaRC9MTlV2RmloVTFZY0lFbVV3bXBhYW1hdXJVcVRtQ1lJdkZvaVZMbHNqYjIxc1RKMDYwdTFiWWpVQ0xjcE5TQUFBQWxFd0VzZ0FBQUNnMG04MG1zOW1zWDM3NVJmLzYxNzhrU2JObXpkTDU4K2VWbXBwcTE5Yk56VTNEaGcyVEpBMGVQRmllbnA1MjF5MFdpNktqby9YUlJ4L1p6VWFkTld1V29xT2pjL1RYdFd0WFRadzRVUjRlSHRxMmJadkdqeCt2a3lkUEd2V01IajFhWnJOWlgzLzl0ZXJVcVpPajlzSnVCRnFVbTVRQ0FBQ2c1REc1dW9EQzhQWDF0VWx5MkxxbkFCeXJWYXRXa3FURGh3L2YxLzliQTZEazRkOFFqbmZtekprODEyeVhwTDE3OTlvRnJ4YUxSUU1HREZCSVNJZ3FWNjVzMTliZjMxOHBLU241UGkrMzc5M1pzMmNWRWhLaWZmdjI2Y3FWSy9MMDlOUWpqenlpcmwyN2F2RGd3Zkx5OHNxelA2dlZxdERRVUsxZHUxWm56NTVWbVRKbDFLWk5HNzMrK3V0cTFLaVJXcmR1TFQ4L1B3MGFORWorL3Y2NUxyRVFIaDZ1RlN0VzZOZGZmMVZhV3BvYU5teW93WU1INTVnQm5KU1VwRm16Wm1uMzd0MTJTeXpVcUZGRGZuNStHakZpaEI1NjZLRjh4NCs3TjNQbVRDMWV2RmcybTIzOGtTTkhacnE2SGdBQWdQczZKT0dYS2FCNEk1QUZVRnp4YndpZzlDQ1FCUUFBeFExTEZnQUFBQUFBQUFDQWt4RElBZ0FBQUFBQUFJQ1RFTWdDQUFBQUFBQUFnSk1ReUFJQUFBQUFBQUNBa3hESUFnQUFBQUFBQUlDVEVNZ0NBQUFBQUFBQWdKTVF5QUlBQUFBQUFBQ0FreERJQWdBQUFBQUFBSUNURU1nQ0FBQUFBQUFBZ0pNUXlBSUFBQUFBQUFDQWt4RElBZ0FBQUFBQUFJQ1RFTWpDcFdiUG5xMk9IVHRxOXV6WnJpNEZBQUFBQUFBQUtISUVzbkNwWmN1V3lXdzJhL255NWE0dUJRQUFBQUFBQUNoeUJMSndxU0ZEaHFoOCtmSjY3cm5uWEYwS0FBQUFBQUFBVU9RSVpPRlNZOGVPVlVSRWhNYU9IZXZxVWx6bXA1OStjblVKQUFBQUFBQUFjQklDV2NDRlltTmpOWFBtVEZlWEFRQUFBQUFBQUNjaGtBVmM2SXN2dmxCYVdwcXJ5d0FBb0VSaTgxQUFBQUFVUndTeWdJc3NYTGlRNVFvQUFDaENiQjRLQUFDQTRvaEFGbkF5cTlXcU9YUG02TXN2djNSMUtRQUFsR2hzSGdvQUFJRGl5TVBWQlpRVysvZnYxN0pseTNUczJERWxKaWJLeDhkSExWdTIxTEJodzlTOGVYT2ozZnIxNnpWNTh1UmMrMWl5WkltYU5HbWlDUk1tYU11V0xYYlhGaXhZb0NlZWVFS1NsSjZlcnAwN2QycnQyclU2ZWZLa05tL2VMS3ZWcWlWTGxtalZxbFdLaVlsUmpSbzExSzFiTjQwWU1VSVZLMVlzZE4xWkxCYUx0bTNicGpWcjF1anMyYk1LQ3d0VGZIeThQdnJvSXgwNGNFRE5temZYakJrejVPM3RMYXZWcXIxNzl5bzBORlFSRVJFNmNPQkFudjJ0WHIxYTU4NmRVMWhZbUNScDA2Wk5XclJva2M2ZE82ZjY5ZXRyekpneDZ0Q2hnNlRNd0hQbHlwVUtEUTNWaFFzWFZLZE9IWTBhTlVwZHUzWjErRGh2cit2SEgzOVVjSEN3b3FPalZhOWVQYjM1NXB2eTkvYzM3cnQ0OGFJQ0F3TjE2dFFwNDl6VnExZlZxbFVyNC9XaFE0ZnNublh4NGtWOTlkVlgycmR2bjI3Y3VHRjNyWGZ2M3ZySFAvNlI1N2dBQUNqTnhvNGRXNm8zRHBVeU53L3QzcjI3cThzQUFBQkFOaVpYRjFBWXZyNitOaWxuZ0ZXYzJHdzJmZnJwcHpweDRvUkdqUnFsWnMyYUtUazVXV0ZoWVFvS0NwTEZZdEc0Y2VNMGRPaFFTWmxoNnBrelp6UnIxaXk3Z0RJNE9GaE5temFWeVdTUzJXeldwRW1UdEczYk5uWG8wRUhqeG8xVC9mcjFsWkNRb01XTEYydkRoZzI2ZHUyYUpLbHExYXJhdkhtekFnTUR0V3ZYcmh6MU5XalFRSFBuemxYVnFsVUxWZmZseTVlMVlNRUNiZDY4V1VsSlNjYXpWNjFhcFlDQUFKMC9mOTdvZTl5NGNjckl5RERDNFN6WnY0OXhjWEVLRGc3V3hvMGJsWmlZYVBTM2RldFdUWjA2Vld2WHJwWEpaSkxGWXBFa3VidTdLeWdvU0k4Ly9yZ21USmlnN2R1M3Eyelpza3BKU1pFa3VibTU2ZHR2djVXdnIyK2h4aGtYRjZlUWtCRDkrT09QZG5XRmhZVnB5cFFwMnJCaGcwd21rNnhXcXlUSnc4TkRpeFl0VXVQR2pTVmxoc1hwNmVtU0pEOC9QK1ArRFJzMkdEVjVlbm9heCtmUG45ZExMNzJrcDU1NlNpTkhqcFNQajQrT0h6K3VtVE5uNnZUcDA4VStrTTBLbWc4ZlBueGYvMjhOZ0pMbmZ2ZzNCRkJZc2JHeGV1MjExN1J4NDBaWGwrSlNNMmZPMU9MRmkyV3oyY1lmT1hLRTNWUUI0UCt6ZCtmeFVkVDNIOGZmRTBJSXdYQXBJc1VhQVlVcUZVbFFCQlNSUTRIYVdrUkVRUXRvQVZOUnBJTGlBZVd5Z0VlSlFBVUZySURneGFFZ3FJZ2dJaWtDNXVBU3VVb0pSa0h5NDBoSWdCdzd2ei9pVG5lVGJFaXltNWtrKzNvK0hqeVluWm5kK2N6c2QzZG1QL25POXdQQWNReFpVTTdtenAycjc3Ly9YblBuemxXN2R1MFVHUm1wUm8wYWFkQ2dRUm8vZnJ4Y0xwZmk0dUtVbkp3c0tUK0IxNkpGQzczNjZxdTYrdXFycmRkSlQwK1hZZVRudE1MRHc1V2FtcW9PSFRvb0xpNU9UWnMyVlVoSWlNTEN3dFNuVHg4TkhqellLNFpaczJhcGV2WHFtajkvdmxhdVhLbVJJMGVxUm8wYWtxUkRodzVwd29RSmZzZGR2WHAxOWU3ZFd3TUdEUEI2blgvODR4OGFPSENnbm4vK2VZV0hoOHN3RERWdjNsdzMzbmlqSG4vOGNaL0hyVWFOR3VyZHU3ZisvT2MvRjlxWHhvMGJhK1BHamRxd1lZTTZkKzRzU2NyTHk5UENoUXMxZWZKa1JVVkY2YXV2dnRMR2pSdXQ1N3RjTHYzclgvL3llei9EdzhNMVpNZ1FqUjA3MXV0MXBrNmRxa2FOR3VuTEw3OVVmSHk4ZXZic0tTay93YjU0OFdKclBmZjc1SmwwbFdUTkt6aC8rdlRwQ2cwTjFiaHg0OVM0Y1dOZGRORkZ1dW1tbS9UR0cyK29idDI2UG84ZkFBQUF4VU1CQUFBcUpoS3k1U2cxTlZWejU4N1ZnQUVEVkwxNjlVTExiNzMxVmtuNXZUVGZlKzg5cjJYaDRlR2FQSG15bGFCNzRZVVhsSm1aS1VtYU4yK2V6cDQ5cXlsVHBxaGF0V3JXYytyV3JhdGYvL3JYNnRXcmx6VXZJeU5EWjgrZTFVc3Z2YVRycnJ0T2pSczNWdi8rL1RWNThtUnJuVTJiTm1uNzl1MSt4WDN4eFJlcmVmUG02dE9uajdYZTZkT25kZkhGRjZ0WHIxN3EzYnUzUHY3NFl5MWJ0a3czM1hTVFdyWnNxVzdkdWlrMHRPaFJNK3JXcmF0bXpacnBkNy83bmRmcnhjVEVhTUNBQVFvTEMxT05HalUwYk5nd2EvbFhYMzJsYTYrOVZzT0dEVk5FUklSQ1FrSTBlUEJnNnhnbUppYktORTIvOXJOT25UcXFYYnUyYnJqaEJtdTlreWRQcW5YcjFvcU5qVlZrWktUQ3dzSTBaTWdRYTNsaVltS1IrMWdTMjdadFUwNU9qbGZjN3VQVHIxKy9Ncjh1QUFDbzJpZ2VDZ0FBVUhFeGhtdzUrdkRERCtWeXVUUisvSGlGaEJTZis5NjNiMStoZVUyYk50V3dZY01VRnhlbm8wZVBhdHEwYWVyUm80Y1dMbHlvdDk1NnkrZllyK0hoNGRaMFJFU0VSbzBhVldpZDIyNjdUZTNidDlmbXpac2xTV3ZXck5IMTExL3ZkOXkxYXRXeXBzUEN3cng2dU5hdlg5OXJhQVRETUJRUkVXSGQrbDhVejMyc1U2ZU8yclZyNTdXOFNaTW1DZzBOVlc1dXJrelQxRDMzM09PMVBDd3NUSmRkZHBsU1VsSjAvdng1blRselJwR1JrWDd2WjBSRW5tUG4rZ0FBSUFCSlJFRlVoRFZkcjE0OXI4U3hKRVZGUlNrc0xFeloyZGxLUzBzcjlyV0xrNU9Ubyt6c2JFMmZQbDBqUm96d2l2UDIyMi9YM0xsenkvemFBQUNnNm5HNVhIcmpqVGMwYjk0OHAwTUJBQUNBRHlSa3k5RzMzMzRyU1hyeHhSZDE1WlZYRnJ1dVowOVhULzM3OTllR0RSdVVsSlNrano3NlNPdldyZE9vVWFPOGhqTzQwT3Y2U2piZWVlZWRWa0oyOSs3ZEFZbmJjMXMxYTliMFNsd1d4VmNQMlpJdWw2VEl5RWhyek55aWVDYW9QVy9iODJjL2ZiMWZubXJWcXFYczdHeHJuTnV5aUk2TzFwWXRXN1I0OFdJbEpTVXBOamJXS2w0V0ZSVlZvY2VQQlFEWWgrS2hGQStWS0I0S0FBQlFXWkNRTFVmdVFsYWhvYUZxMkxCaG1WNGpKQ1JFRXlaTTBQMzMzNitzckN5NVhDNTE3ZG8xSVBGZGUrMjExclJuUXRPZnVOM2ozQWJLaFhxdWxuYWJucmYrbC9kK0J1SllqQnc1VWtPSER0V3BVNmYwM1hmZmFmanc0YnJxcXFzMGFOQWdkZS9ldlVUSEJ3QlFkUlVzVGpsKy9IaXY0cFJmZnZtbFYzSEtuajE3cW5uejVrVVdEM1VYb0J3N2RxeHljM01MRlEvOStlZWZpeXdlbXBlWFY2aDQ2RTgvL2FSRml4WXBQajYrUk1WREx4UzNyK0toR1JrWkdqcDBxSFZPLy9iYmIvWFJSeDhWV1R6VWs2L2lvWklLRlEvZHUzZXYvdnJYdnhaWlBQVDgrZk02ZVBDZ1JvOGVYYUxpb1JmYVQxL0ZRMTB1VjZIaW9RY1BIdFRJa1NPOWlvZis2bGUvMHNLRkN5WDVMaDdxeWJONDZOdHZ2MTJvZUNnQUFBREtCOW1jY25UbXpCbEo4dXFsVUJhTkd6ZFd4NDRkSlVtWm1abGU0Ny82bzBHREJ0WjBibTZ1TlIyb3VDdTZ5ckNmelpvMTB6dnZ2R1AxeXBHa0F3Y09hTXlZTWJyLy92dTFkKzllQjZNREFEaU40cUVVRDZWNEtBQUFRT1ZEUXJZY3VYK01lUFlZOGVYSEgzLzB1U3crUGw2Yk4yKzJlanA4L3ZubldyVnFWY0Rpay9LTGNoV2M3Mi9jRlYxbDJjK0dEUnRxeG93Wm1qMTd0cTY1NWhwci9zR0RCelY0OEdDU3NnQVFwQ2dlU3ZGUTkzYkxpdUtoQUFBQXppQWhXNDRhTldva0tYL2NNTTh4V2d2S3pjM1ZqQmt6aWx4Mi9QaHhqUnMzVHM4Ly83eW1UcDJxeG8wYlM4b2Y5OVRYYlhnbDVlNGhLa20vK2MxdkFocDNaVkRaOXJOdDI3WmF1SENobm5ubUdldkhYMVpXbHFaTm0rWndaQUFBSjNnV3ArelNwVXVoZis1ZWxGTHh4VU1sV2NWRHQyM2Jwb1VMRitxbGwxNEtTUEZRTi9jWXFQN0dmYUhpb1ZGUlVkWmpkL0hRNHBTMGVLaWtZb3VIU3JLS2h3WmlQMHRhUEZTUzM4VkRNekl5TkgzNmRMbGNMcTlsdDk5K2U1bGZGd0FBQU1WakRObHlGQjBkcllNSEQ4bzBUWTBkTzFiejVzMHJOSWFhSkMxWXNFQk5talFwTk4vbGN1bjU1NTlYcDA2ZDFLMWJOMG41NDVvOS9QRER5c3JLMHBneFkvVG1tMjhXTzQ1b1hsNmV6MlVIRHg2MHBtKzc3YmFBeFYxWlZJYjlIRDE2dEY1ODhVWHJjVWhJaU82OTkxN1ZxMWRQbzBlUGxpVHQyTEhEa2RnQUFNNmllQ2pGUXlrZUNnQUFVRG5SUTdZYzllN2QyNW8rZlBpd0JnMGFwRTJiTmxrOUVNNmVQYXQ1OCticHJiZmUwdDEzMzEzbytYUG16Tkh4NDhlOWVwNjBiTmxTdzRjUGw1U2ZpSnM3ZDI2eE1XUmtaUGk4VU4rd1lZTWs2ZXFyci9icXhlSnYzSldGMC92cC9sRjU3dHc1YTE1MmRyWlZyRVNTdnY3NmE1MDZkYXJRYzd0MjdXcjlDSzFkdTNiQVl3TUFWSHdGaTFNVzkrK1NTeTRwOGpYY3hVUGQ1eFFuaW9lV0p1N0tYRHcwMFBzWnFPS2g3ckZpM2NWRDc3dnZQbjM2NmFlRmVzd0NBQUFnY0VqSWxxTVdMVnJvM252dnRSNm5wcWJxaVNlZVVLZE9uWFRYWFhlcGMrZk9tajE3dGdZUEhxeExMNzNVNjdueDhmRjY4ODAzOWJlLy9VMDFhOWIwV3RhL2YzOWRmLzMxa3ZMSGVkdTZkYXZQR0Z3dWwxYXVYRmxvZm1wcXFwWXRXNmJxMWF0cjdOaXhYajlJL0luYnMwZHVabVptb1RISkN2THNTZUpaV016Tk0xbnBxN2V2NXphS1dzZnpCNFhuNi9tem4yZlBucjFnWEo3YkxTb3A3aDYzTnlzclM5dTNiNWZMNWRLcnI3N3FkZXZoK2ZQbk5Ybnk1RUkvaWpJek02M1h2T09PTzRyY1BnQ2dhcU40YU1WV0dmYVQ0cUVBQUFET0lDRmJ6a2FOR3FVZVBYcDR6Y3ZLeWxKcWFxcHljbkowNTUxM2VsVU1kcmxjK3ZycnIvWE1NOC9JNVhJcEt5dXJVREx1K1BIalZwTFc1WExwNmFlZjF2cjE2NVdWbFZWbysyRmhZZnJuUC8rcCtmUG42OWl4WXpwejVvdzJidHlvMk5oWVNkSXJyN3lpbGkxYitoMjMyL2ZmZjI5Tm56OS9Ydkh4OFQ2UHpiRmp4N3g2Z3g0NGNLRFFPbnYyN0xHbTA5UFRDOTB5bUphV3B0T25UMXVQM2IxUjNNNmRPNmRqeDQ1Wmp3ditzQ2pyZm43MzNYZGVjZjNmLy8xZm9ialMwOU90eDU3SHhhMVRwMDdXZEd4c3JMcDM3Njd3OFBCQ3d5T3NXN2RPc2JHeCt2YmJiNVdabWFtVWxCUTk5OXh6eXMzTlZaczJiZlNYdi95bDBHc0RBS28raW9kV2JKVmxQeWtlQ2dBQVlEOFNzdVVzTkRSVWYvLzczL1hTU3kvcHhodHYxRVVYWGFRYU5Xcm8ybXV2MWZqeDR6Vng0a1N2M3FuYnRtM1RpQkVqck9UcThPSEQ5YzAzMzFqTE16SXkxTE5uejBMem5ucnFLWTBjT2JMUTlpKzY2Q0xObXpkUHUzYnRVcjkrL2RTdFd6ZTkvUExMNnRDaGc1WXVYYXBiYnJrbElIR25wS1JvekpneGV1eXh4N3hleHgxWHdYRk9aODZjcVVjZWVjUnIzcE5QUG1rVnowcExTOU80Y2VPOGhtc3dUVk4vL3ZPZk5YMzZkRWxTWEZ5Y0hucm9JYStFZFd4c3JDWk1tQ0JKbWo5L3Z2NzBwejk1SlgzSGpSdW41NTU3enVzMnd0THNaMXBhbWlaT25HaU4zK3FPYThpUUlYcjU1WmNsU2RPbVRkUFFvVU85NG5yeXlTYzFmdng0L2Z6eno5YThKNTU0UXIvLy9lOVZzMlpOMWF0WFR3TUhEclNHb3lnb0lTRkJqenp5aUc2OTlWYmRkOTk5T25IaWhKNTU1aG05L3ZyckZ4dy9Ed0JRTlZFOHRHS3JiUHRKOFZBQUFBRDdCSFlnTHB2RnhNUVVmejg4Z0FvaE1UR3hVbi9YQUtoNjNOY1FDUWtKVG9kU1psT21UTkhTcFVzbDVSZGc4bFdjOHMwMzMxUnVibTZoUDRTNlhDN0Z4c2JxMTcvK3RjYU9IU3Nwdi9qV3d3OC9yTnpjWExWcTFjcG44ZEEyYmRwSWt1clVxYVAxNjljWEdWOWlZcUtHREJraVNab3hZNFoxVzd5L2NidTNYYjkrZmExZHU5YkgwY2wzKysyMzY4U0pFNUo4djljWGVyMEx2VWEvZnYyMGI5OCtTZm05aTkyOWdjdDdQeThVVjBtT1U4SGlvVzVmZlBHRjljZm5zTEF3cXpoYlpUVnQyalF0WHJ4WXBtbU9URXBLSXNNTUFBQWNWNmw3eUpxbTZYdndWQUFWeFM2bkF3Q0Fxb2ppb1JXYjAvdEo4VkFBQUlDS0s5VHBBUHlSbEpSMGs5TXhWRlR1bmo4NU9UbkhkdTdjZVpuVDhRQUFnTUJ5RjZkY3NtU0pwUDhWcDR5SWlGQzlldlgwODg4L0t5Y25SNDgvL3JqUDRxRno1c3dwc25qb3VuWHJ0SDM3ZHMyYk4wL1IwZEZxMjdadGtURzRpNGYyNmRQSGEzNUppb2VXSmU2aWlvY2FodStiTUFvV0R3ME45YjcwTFV2eDBHclZxaFU2QmtXOW5qLzdXWmJpb2U1aEJ0d3V2dmhpSFQ5KzNDb2VldDExMStuVlYxL1Z2ZmZlcThqSVNFbi9LeDQ2ZGVwVXIvZUk0cUVBQUFEbHExTDNrQVVBQUFobUZBK2xlS2hFOFZBQUFJREtobkVkcTZZYU1URXg1eVFwTHkvdjFQYnQyK3M1SFJBQUFCVkpWUmhEMXRPNmRldTBaTWtTN2RtelJ6azVPV3JXckpuNjl1MnJQL3poRDE3cmJkbXlSWTgrK3FqWHZKa3paNnBEaHc2UzhvY2d1TzIyMjRyY1J0dTJiVFY3OW14SjN1T1R6cDQ5VzYrLy9yb1NFeE9WbFpXbEJnMGFxRU9IRGhvMGFKQlYyTXJmdUZOU1VqUm56aHpGeDhkN0pTTER3c0xVb1VNSERSdzRVSzFhdGZMYXAzWHIxdW5Ja1NQV3ZJWU5HNnBIang0YVBueTQwdExTTkhQbVRHM2F0TW5ybHYyb3FDaDE2dFJKVHp6eGhPTGk0clIrL1hyOStPT1AxdkpMTHJsRUhUcDAwTGh4NHpSLy9ueXRYcjFhLy9uUGY2emxFUkVSNnRpeG8ySmpZM1hGRlZlVWVqL1QwdEkwYTlZc2JkeTQwU3M1SEJVVnBmYnQyK3VwcDU3U3RHblR0R25USmgwK2ZOaGFYcTllUGQxeXl5MTY5TkZIcmQ2MldWbFpldkhGRjdWdTNUclZybDFiL2Z2MzE0TVBQdWkxUGZmNzZDa3NMRXpObWpYVEgvLzRSOTF6enoxRmppRmMyVENHTEFBQXFHaEl5RlpCTld2V2JIZk5OZGRZMVJkMjc5N2Q0dno1OC91Y2pBa0FnSXFrcWlWazdWYWF3bHFBMDBqSUFnQ0FpcWJ5LzhrYmx0cTFhL2RzMnJUcGt1Yk5tMy91T2I5Rml4YnhWMTU1NWVKYXRXcGQ3MVJzQUFBQUFBQUFBQ3A1VVM5NFMwOVAvelE5UGYxVHArTUFBQUFBQUFBQVVEUjZ5QUlBQUFBQUFBQ0FUVWpJQWdBQW9NU3lzN090Nlp5Y0hBY2pBUUFBQUNvbkVySUFBQUFvc2IxNzkxclRHUmtaT256NHNJUFJBQUFBQUpVUFk4Z0NBSUNnTlhEZ1FLZERxRFF5TWpKMDh1UkpuVGx6eG12K3ZmZmVxOGpJU0YxeXlTVUtEdzkzS0RyQXQ1U1VGS2REQUFBQThFSkNGZ0FBQktPZkpEWGF0V3VYMDNGVWVubDVlVHAxNnBST25UcmxkQ2hBc1V6VFBPcDBEQUFBQUJJSldRQUFFSVJ5YzNOYlMycnFkQnl3VjJobzZHWkpNazN6WDNsNWVYT2RqZ2YyQ1FrSk9aZWNuSnpzZEJ3QUFBQ1NaRGdkQUFBQUFHQ0htSmdZVTVKTTA1eVVsSlQwTjZmakFRQUFRSENpcUJjQUFBQUFBQUFBMklTRUxBQUFBQUFBQUFEWWhJUXNBQUFBQUFBQUFOaUVoQ3dBQUFBQUFBQUEySVNFTEFBQUFBQUFBQURZaElRc0FBQUFBQUFBQU5pRWhDd0FBQUFBQUFBQTJJU0VMQUFBQUFBQUFBRFloSVFzQUFBQUFBQUFBTmlFaEN3QUFBQUFBQUFBMklTRUxBQUFBQUFBQUFEWWhJUXNBQUFBQUFBQUFOaUVoQ3dBQUFBQUFBQUEyTVJ3T2dBQUFDcWkxcTFiUDJjWVJrZW40d0FRT0laaDlKQWswelFQU3RydmNEaUEwMDdrNXVZK3RuUG56cE5PQndJQVFMQUpkVG9BQUFBcW9wQ1FrQmZFSHk2Qktza3dqR2FTbWprZEIrQzA2dFdyZnlzcHp1azRBQUFJTmlSa0FRQW9tanNaMjlQUktBQUVURjVlWG9OcTFhbzFNazF6cDJFWXB0UHhBQTZLay9RYjBWTWNBQUJIMFBNSEFBQkowZEhSZlNUOTJmM1k0OWJtenp4V1c1R1VsUFM2M2JFQkFPQ1BWcTFhL2JaYXRXb3ZlOHlLTVF6alVra0pwbWtlbHlURE1BNG1KaVkrNWt5RUFBQUVGM3JJQWdDUTc3L3VKS3duejNtNXVibXYyQnNTQUFEKzI3Rmp4NTdvNk9nMmhtRTBLTENvaldIazk5RXhUWE9xL1pFQkFCQ2NRcHdPQUFDQWlpQXBLU25CTk0wZmZDMDNUZlBuSFR0MnJMY3pKZ0FBQWlUUE1JeVBMckRPTWxzaUFRQUFKR1FCQVBpRkdSSVNzcmlZNVo5SllzeEpBRUJsVlZ6QzlYQlNVdEszdGtVQ0FFQ1FJeUVMQU1Bdjh2THlWdnBhWnBybSszYkdBZ0JBSUJtR3NkNDB6Vk0rRmkrM05SZ0FBSUljQ1ZrQUFINlJuSno4aldtYVB4ZWNiNXJtaWVUazVEVk94QVFBUUNBa0pDVGtTQ3J5RDQ4dWwydXB6ZUVBQUJEVVNNZ0NBUEEvTHNNdzNpbGkvdWVTOHV3T0JnQ0FBQ3RxMklJZms1T1ROOXNlQ1FBQVFZeUVMQUFBSGt6VExGVDB4RENNRDV5SUJRQ0FRTXJJeUZnakthUEE3QS9GR09rQUFOaUtoQ3dBQUI2U2twTGlUZE04NFRFci9mejU4NnNkQ3dnQWdBQTVjT0RBZWRNMHZjNXBlWGw1eFJYN0FnQUE1WUNFTEFBQTNuSWxlZmFJL1dMMzd0M1pUZ1VEQUVDQVdRbFkwelNQYjkrK2ZhT1R3UUFBRUl4SXlBSUFVSUJwbXNzOXBwYzRHUXNBQUlFVUVoTHlpV21hN2lFS1ZvZ3gwZ0VBc0IwSldRQUFDamh6NXN4R1NlbW1hV1llUDM1OGhkUHhBQUFRS0FrSkNWbVNQdjNsNGNkT3hnSUFRTEFpSVFzQVFBRy9qTEczMURDTTlULzg4TU5acCtNQkFDQ1FETU40eHpUTmt5RWhJWjllZUcwQUFCQm9vVTRIQUFCQVJXU2E1akxUTkJzNEhRY0FBSUYyNnRTcFZYWHIxdTJVa0pDUTQzUXNBQUFFSThQcEFBQTRJeVltWnAya0xrN0hBVlJVcG1uS01EaE5BcjZZcHJrMUtTbnBKcWZqcUVnNHR3SkErZUNjQTZDcVljZ0NJSGp4Z3hFb0JzbFlvSGlHWWJSMU9vWUtpSE1yQUpRRHpqa0FxaHFHTEFDQ1hFSkNndE1oQUFBcW1UWnQyamdkUW9YR3VSVUFBb2R6RG9DcWlCNnlBQUFBQUFBQUFHQVRFcklBQUFBQUFBQUFZQk1Tc2dBQUFBQUFBQUJnRXhLeUFBQUFBQUFBQUdBVEVySUFBQUFBQUFBQVlCTVNzZ0FBQUFBQUFBQmdFeEt5QUFBQUFBQUFBR0FURXJJQUFBQUFBQUFBWUJNU3NnQUFBQUFBQUFCZ0V4S3lBQUFBQUFBQUFHQVRFcklBQUFBQUFBQUFZQk1Tc2dBQUFBQUFBQUJnRXhLeUFBQUFBQUFBQUdBVEVySUFLcDJjbkJ5dFdiTkdRNGNPMVIxMzNGSG1kYXFhWU56blFIRzVYUHJ5eXkvMXlDT1BCUFRZOFo2VXY1a3paNnBqeDQ2YU9YT20wNkVBUWFtaWZBWXJTaHpsSVJqUEpjRzR6NEhDTlEwQVZBNmhUZ2NBb0hMSXk4dlR5eSsvckNOSGptanIxcTF5dVZ5bGZvMkVoQVMvWWpoeDRvUVdMVnFrbFN0WDZ1VEprNUtrK3ZYcmwzcWRxaVlZOXpsUU1qSXl0R3paTWkxWnNrUkhqeDZWRkpoangzdGluL2ZmZjE5bno1N1ZCeDk4b01jZmY5enBjSUJTMmJ0M3I2WlBuNjZFaEFUbDV1WjZMUXNMQzFOTVRJeUdEaDJxNjYrL3Zzam5Ieng0VUZPbVRGRnljckpNMDdUbU4yL2VYSk1tVGRKVlYxMVZydkZMRmVjeldGSGlDS1JnUEpjRTR6NEhDdGMwQUZDNTBFTVdRSWxVcTFaTnp6enpqRjU3N1RXOThNSUwxdnc2ZGVyb2d3OCtLUFR2N2JmZjFvc3Z2cWliYjc0NW9ERjA3ZHBWRHozMGtGL3JWRFhCdU0rQmN2YnNXYlZvMFVJOWV2UUk2T3Z5bnRqbi92dnZWODJhTlhYZmZmYzVIUXBRYWkxYXROQ3NXYlAwM252djZlS0xML1phOXRaYmIrbTExMTd6bVl5VnBHYk5tbW5ldkhtS2k0dXo1bzBhTlVydnZ2dXVMY2xZcWVKOEJpdEtISUVVak9lU1lOem5RT0dhQmdBcUY4UHBBQUE0SXlZbXhwVEsxbXMxTXpOVHQ5NTZxNlQ4djVDdlhidTIyUFduVHAycUpVdVcrTjFEMWkwOVBWMmRPM2N1ZHZzbFdhZXFDY1o5RHBTMHREUjE3OTVkVW1DUEhlOEo3UERGRjErb1c3ZHV0bTZ6VFpzMmtxVEV4RVN1SlQzNGMyNzkrT09QTlg3OGVPdnhoZzBiRkJrWldhTG5uamx6UnAwNmRWS1hMbDMwOHNzdmwzcmJsWUVUN2J5aUNNWnpTVER1YzZCVXhXc2F6amtBcWlKNnlBSW90WWlJaUZLdFAzejRjRjEwMFVXMmJyKzBNVllGd2JqUGdWSzdkdTF5ZVYzZUU1UzNIMy84VWRPbVRYTTZEQVJBejU0OTFhQkJBK3Z4bGkxYlN2emNiZHUyU1pKaVkyTURIbGRGRU96dFBCalBKY0c0ejRIQ05RMEFWQTRrWkFHVW1tR1U3by9URVJFUkFSMzh2MXExYWdGWnA2b0p4bjBPbE9yVnE1Zkw2L0tlb0x4Tm56NWRPVGs1VG9lQkFBZ05EVldmUG4yc3g4dVhMeS94YzFldFdxV1ltQmcxYTlhc1BFSnpYTEMzODJBOGx3VGpQZ2NLMXpRQVVEbVFrQVZnaStlZmZ6NWdyMVdTaEhCcGs4WlZRVER1YzZDVTE3SGpQVUY1V3JCZ2diNzQ0Z3VudzBBQTllN2RXMkZoWVpLa3JWdTM2dENoUXhkOHp2SGp4L1gxMTE5N0pYT3JFdHA1Y0o1TGduR2ZBNFZyR2dDb0hFaklBZ0FBVkNJdWwwdXpaOC9XakJrem5BNEZBVmEvZm4zcmpoTFROUFhlZSs5ZDhEa2ZmdmloNnRTcG95NWR1cFIzZUxhaW5RTUFnS29zMU9rQUFGUk5aOCtlMVMyMzNPSlYyT1Q5OTkvWFN5Kzk1TFZld2FJQVhicDAwZW5UcDczV0NWUXhNSC84OE1NUGV1MjExN1JseTVaQzhmWHMyVk12dlBCQ2tjODdjdVNJM243N2JXM2V2Rm5IamgxVHpabzExYkpsUy9YcjEwOGRPM1lzdEw3TDVkTHExYXYxNmFlZmF2LysvVHA5K3JSQ1EwTjEyV1dYNmNZYmIxUy9mdjEwNVpWWCtyMC9XN2R1MWZ2dnY2L3QyN2NyUFQxZGRlclVVWFIwdEI1ODhFRzFhdFdxMUsrWG5aMnQ5ZXZYNjhNUFA5Ui8vL3RmclZtelJwTDA2YWVmNnUyMzM5Wi8vL3RmWFhubGxSbzJiSmh1dnZsbWExK1hMVnVtcFV1WDZzaVJJN3I4OHNzVkd4dGJiRkxoNU1tVGV1Kzk5N1Jod3dhbHBLUklraG8zYnF5YmI3NVpEenp3Z0M2OTlOSmk0MHhQVDllaVJZdjA1WmRmNnNpUkk2cFJvNGJhdEdtalJ4OTl0RVQ3R2VqalZob2wzWGJCd2tDZTNubm5IYlZvMFVMUFB2dXNQdi84YzY5bDgrZlAxM1hYWFNkSnlzM04xVmRmZmFVVksxWm8zNzU5K3V5enorUnl1ZlRPTys5bytmTGxTazFOVllNR0RkUzFhMWNOR1RLazJER2lTM3ZNM0czcG80OCswcUZEaDdSbXpSb2RQMzVja3laTjByWnQyOVNxVlN1OThzb3Jpb3lNbE12bDB1Yk5tN1YwNlZKdDJyVEpHa2V6cU5jcjc3WloxdjBzR05lcVZhdTBjT0ZDSFQ1OFdGRlJVUm8rZkxodXVlVVc2M2svL1BDRFJvMGFwZjM3OTF2elRwdzRZUlU4a1FwL1o1YjErd3ZPNk5ldm4xYXRXaVVwdnowTUd6Yk01NWlRTHBkTEgzMzBrZTY2Nnk2djI1VDlPWmNFK2pOWWxsaEsyODVMRW9kYldjOGpaZjNNK25NY3lndlhOTVhqbXNhL2F4ck9PUUJRTXR4M0FBUXBmeXBCUy8rcmR1cXJ5dXFXTFZ2MDZLT1BlcjErWGw2ZVRwNDhxYmZlZXN2cTlWUHcrWm1abVZxN2RxMG1UWnBrelNzcXhndHR2NlRybEVSS1Nvb0dEaHlvVzIrOVZVT0hEbFdkT25XMGUvZHVUWnMyVFFjT0hQQjVjYmxpeFFwTm5UcFYxMXh6alVhT0hLa3JycmhDaVltSmV2YlpaM1grL0hrOTlOQkRldXl4eDZ6MXM3S3lOR0xFQ0NVa0pPaTIyMjdUWC8vNlY5V3JWMDlKU1VtYU5HbVMwdExTVktOR0RjMmRPMWN0VzdZczB6NmJwcW1YWDM1WjMzMzNuV0pqWTlXeVpVdWRPWE5HYTlhczBkeTVjNVdkbmEwUkkwYm9nUWNlS05HeE9YYnNtQll1WEtoUFB2bEU2ZW5wWHR1ZU1tV0tWcXhZSWNNd2xKMmRMU2wvL0xHNWMrZnF0Ny85clo1OTlsbDkrZVdYcWxHamhzNmVQU3RKQ2drSjBSdHZ2S0dZbUpoQzI0cVBqOWVZTVdQMG05LzhSckd4c1dyYXRLbU9IRG1pTjk1NFE1czJiVkpFUklRbVRweG9WUUF1NlB2dnY5ZUlFU09VbDVlbnA1NTZTdTNhdGROUFAvMmtPWFBtNkp0dnZ0RzVjK2Q4SGp0L2pwdS83YkMwMjg3TnpkWEJnd2NWRnhmbmxaUll1SENocnIzMldobUdvYXlzTEkwYk4wN3IxNi9YelRmZnJCRWpSdWpLSzY5VVdscWFGaTllck5XclYrdmt5Wk5XM0o5OTlwbEdqUnFsalJzM0ZvcXZTWk1tbWpObmp1clhyKzlYM0VlUEh0WDgrZlAxMldlZktTTWp3OXIyOHVYTE5XREFBT3ZIcWlUcmZYUW5oOTA4dnl2c2FwdWwzYzlqeDQ1cDBhSkZXclZxbFZkY2E5YXMwWVFKRTdSNjlXb1poaUdYeXlVcGYxelJ0OTkrVzgyYk41ZVUvNk0vTnpkWGt0UytmWHZyK2F0WHI3WmljdC95THBYOSsrdENxSGhkTkgvUHJXNFBQL3l3dG0vZkxrbDY0b2tuTkdEQWdDTFgyN0JoZzBhTkdxVVZLMWFvY2VQR2tzcCtMZ24wWjlDZldFcmF6dlB5OHZUMjIyOWZNQTYzc3B4SC9QM00rbk1jUEhGTnd6V05wNHA2VGNNNUJ3QktqaUVMQUFUYzhlUEhOWHYyN0VMenExV3Jwa3N1dVVURGhnM3orZHhhdFdxcFY2OWVGYXFTNi9UcDB4VWFHcXB4NDhhcGNlUEd1dWlpaTNUVFRUZnBqVGZlVU4yNmRZdDh6aGRmZktHSkV5ZXFRWU1HZXUyMTE5U3laVXRGUmthcVU2ZE82dEdqaHlUcHJiZmU4dnJSR0JjWFp6MmVPSEdpTHIvOGN0V3FWVXUzM0hLTG5uenlTVW5TK2ZQbk5YZnUzREx2eTl5NWMvWDk5OTlyN3R5NWF0ZXVuU0lqSTlXb1VTTU5HalJJNDhlUGw4dmxVbHhjbkpLVGswdjBlalZxMUZEdjNyMzE1ei8vMld2K3JGbXoxTGh4WTIzY3VGRWJObXl3ZmxEazVlVnA0Y0tGbWp4NXNxS2lvdlRWVjE5cDQ4YU4xdk5kTHBmKzlhOS9GZHJPamgwN05ITGtTRFZxMUVnelo4N1U5ZGRmcjhqSVNGMTc3YldLaTR0VHg0NGRsWldWcGRHalIrdmJiNzh0OVB4ang0NXAyTEJoU2s5UDErdXZ2NjQ3N3JoRHRXdlhWb3NXTGZUS0s2L290Ny85cmEzSHJUUkt1KzNRMEZDMWFORkNyNzc2cXE2KyttcnJkZExUMDYzeDM4TER3NVdhbXFvT0hUb29MaTVPVFpzMlZVaElpTUxDd3RTblR4OE5IanpZSzRaWnMyYXBldlhxbWo5L3ZsYXVYS21SSTBlcVJvMGFrcVJEaHc1cHdvUUpmc2RkdlhwMTllN2R1MURpNlIvLytJY0dEaHlvNTU5L1h1SGg0VElNUTgyYk45ZU5OOTZveHg5LzNPZHhzNnR0bG5ZL3c4UEROV1RJRUkwZE85YnJkYVpPbmFwR2pScnB5eSsvVkh4OHZIcjI3Q2twUDhHK2VQRmlhejMzKytTWmRKVmt6U3M0dnl6ZlgzQmV2Mzc5ck9rUFB2akFTdllWdEd6Wk1yVnIxODVLeGtwbFA1Y0UralBvVHl3bGJlZlZxbFVyVVJ4UzJjOGovbjVtL1RrTzVZRnJHdCs0cHZIL21vWnpEZ0NVSEFsWkFINDVlZktrdW5UcFl2M3IzTG16ZXZic3FaMDdkL3A4VGttU3JlSGg0WUVNMHkvYnRtMVRUazZPVE5QMG1sKzNibDJ2SDgxdXAwK2Z0aEpVRHozMGtHcldyT20xL0RlLytZMDF2WHYzYm10Nnk1WXRrdkovaU5hcVZjdnJPVGZlZUtNMWZmanc0VEx0UjJwcXF1Yk9uYXNCQXdZVVdZSDMxbHR2bFZUeWNRdWwvR1BRckZrei9lNTN2N1BtblQ1OVdqRXhNUm93WUlEQ3dzSlVvMFlOcnlUOFYxOTlwV3V2dlZiRGhnMVRSRVNFUWtKQ05IandZT3NIZG1KaW90ZXh6c3ZMMDRRSkU1U1RrNk9ISDM1WW9hSGVvKzJFaElUb3VlZWVVM2g0dVBMeTh2UzN2LzNONnIzaTl2ZS8vMTJuVHAxU3YzNzlDbFVoTnd5ajBJOHZUK1Z4M0VyS24yMkhoNGRyOHVUSjFuRjk0WVVYbEptWktVbWFOMitlenA0OXF5bFRwbmhWVGE1YnQ2NSsvZXRmcTFldlh0YThqSXdNblQxN1ZpKzk5Skt1dSs0Nk5XN2NXUDM3OTlma3laT3RkVFp0Mm1UMTVpdHIzQmRmZkxHYU4yL3VWWmpvOU9uVHV2amlpOVdyVnkvMTd0MWJIMy84c1pZdFc2YWJicnBKTFZ1MlZMZHUzUXExQjg5OUtlKzJXWmI5ckZPbmptclhycTBiYnJqQld1L2t5Wk5xM2JxMVltTmpGUmtacWJDd01BMFpNc1JhbnBpWVdPUStsa1Jwdjc5UU1YVHAwa1VOR3phVUpQMzAwMC9hc0dGRG9YVlNVMU8xZWZQbVFzVzh5bm91Q2ZSbjBKOVlTcU1rY2ZoekhnbkVaOWFPNDFCU1hOUDR4aldOLzljMG5ITUFvT1FZUXhhQVgrcldyZXZWRThUbGNpazFOVlV2di95eURodzQ0R0JrZ1pPVGs2UHM3R3hObno1ZEkwYU1VRWpJLy82V2RmdnR0eGZxM2JGMDZWSmxaV1ZKVXBGanF2M3VkNzlUVWxLU3pwdzVvMjdkdWxuejI3WnRxdzgvL0ZEdDJyVXI5QnpQWGdYdVcrRks2OE1QUDVUTDVkTDQ4ZU85OXFFbysvYnRLOVZyZTQ0aFdxZE9uVUw3MEtSSkU0V0doaW8zTjFlbWFlcWVlKzd4V2g0V0ZxYkxMcnRNS1NrcE9uLyt2TTZjT2FQSXlFaEowcnAxNi9UZi8vNVhVdjR4S3NxbGwxNnFMbDI2NkpOUFB0R3hZOGYweVNlZldFbkZIVHQyS0Q0K1hwS3NZamtGWFgvOTlUNzNyVHlQMjRYNHUrMm1UWnRxMkxCaGlvdUwwOUdqUnpWdDJqVDE2TkZEQ3hjdTFGdHZ2ZVZ6N0ZmUFA0aEVSRVJvMUtoUmhkYTU3YmJiMUw1OWUyM2V2Rm1TdEdiTkd1czQraE8zNXcvM3NMQXdyeCtXOWV2WDl4b2F3VEFNUlVSRVdMZVdGcVU4MjZZLysrbjVoNmw2OWVwNUpRQWtLU29xU21GaFljck96bFphV2xxeHIxMmMwbjUvb1dLb1ZxMmErdlRwbzlkZWUwMlM5TzY3N3hZYWkzTDU4dVZxMEtDQmxVQng4L2RjRXNqUFlIbWYxMG9haDcvbkVjbS96NnhkeDZFa3VLYTVNSzVwOHBYbG1vWnpEZ0NVSEFsWkFINHhETVBxeGVQV3FGRWpqUnMzVG4vNjA1OGNpaW93blhZMEFBQWdBRWxFUVZTd29xT2p0V1hMRmkxZXZGaEpTVW1LalkyMWlqaEVSVVVWR2d2TGZhRmNzMlpOWFhMSkpZVmU3NktMTHRLVUtWTUt6Ujh6Wm94aVkyTUxqY1Y1K1BCaHJWeTUwbnFjbDVkWHB2MXczL2IyNG9zdlhyQ0lobWV2eVpJb3JtZVNXMlJrcERVdWFWRThrNEE1T1RuV3RMdVlScTFhdFh3V3RwR2tUcDA2NlpOUFBwRWtiZHk0MGZyeDh2SEhIMHZLM3lmUFcvZzl1VysvTDBwNUhyY0xDY1MyKy9mdnJ3MGJOaWdwS1VrZmZmU1IxcTFicDFHalJ2azhGa1c5cnE4ZmJYZmVlYWVWa1BYc0dlVlAzSjdicWxtejVnVjcxRitvN1pWbjIvUm5QMHZTVm1yVnFxWHM3T3hDdmFOS283VGZYNmc0ZXZmdWJZM25tSmlZcUwxNzk2cEZpeGFTOHR2aHlwVXIxYWRQbjBLZlQzL1BKWUg4REpiM2VhMmtjZmg3SHBIOCs4emFlUnd1aEd1YUMrT2FSdFkyU290ekRnQ1VIQWxaQU9XaXBNa2VwN2g3Si9qaWVaRTZjdVJJRFIwNlZLZE9uZEozMzMybjRjT0g2NnFycnRLZ1FZUFV2WHYzUWorR0R4MDZKRW1GeHI0ckNmZVBIWmZMcGZYcjErdjk5OS9YeVpNbkM5MlNXaGJ1Z2l5aG9hR0ZrdWordWxBdkMwblcrS1VsNFhtcm0zdjRpNkp1cmZQa1dVREY4LzExajJGWHExYXRFc1ZaVUhrZU56dTJIUklTb2drVEp1aisrKzlYVmxhV1hDNlh1bmJ0R3BENHJyMzJXbXZhODRlcFAzR1hwcDJVUkhtMnpmTGV6MEFjaTlKK2Y2SGlxRnUzcm5yMjdLa1ZLMVpJeXU4bE8zNzhlRW5TK3ZYcmRlclVLZDE5OTkxRlB0ZWZjMG1nUDRQbGVWNHJLWC9QSTVML245bnlQQTVjMDNCTlUxTGxmVTNET1FjQVNvNXZSQURsb25yMTZuNVhtUzVQOTl4elQ3SC9QRFZyMWt6dnZQT085UmQrU1RwdzRJREdqQm1qKysrL1gzdjM3dlZhM3oxT1oyWm1wczlDTE1YNTZxdXYxS2RQSDgyYU5Vc0RCZ3pRa2lWTGRQLzk5NWRoTDcyZE9YTkdrclIvLzM2L1g4dE9wMDZka2lUcmxrbGZQSHZodUtzTFMvbkZMNlN5OThKeDhyZ0ZhdHVOR3plMmJqWE56TXowR3YvVkh3MGFOTENtM1JYUnBjcmIxa3FyTXV4bmFiKy9VTEY0ZnZldldiTkdKMDZja0pSZnpPdldXMi9WcFpkZTZ2TzU1WFV1S1F1blkvSDNQQklvNVhVY3VLYXBQS3I2TlEzbkhBQW9PUkt5QUZBQ0RSczIxSXdaTXpSNzlteGRjODAxMXZ5REJ3OXE4T0RCWGhlWTd0czdjM056TDlocnhaUEw1ZEtVS1ZQMDVKTlA2ckxMTHRNNzc3eWpqaDA3QnF5M2t2c1d0bzBiTjE1dzNSOS8vREVnMnd3RTkzaUcyZG5aVmpLaUtKNjMxWHJlVnVuK0FabVZsVldtc2VxY1BHNkIyblo4Zkx3MmI5NnM5dTNiUzVJKy8veHpyVnExS21EeFNma0ZnUXJPcjJ4dHJiUXF5MzZXNXZzTEZVdno1czBWRXhNaktmODdjUG55NVRwMDZKQVNFaElLSmRyY3l2dGNVaG9WSlJaL3p5UCtxaWpId1kxckd1Y0V3elVONXh3QUtCa1NzZ0NDVWtKQ1FySC9mR25idHEwV0xseW9aNTU1eHJwOUx5c3JTOU9tVGJQVytkV3ZmbVZOZi8zMTE4WEc4ZTY3NzFyVEN4WXMwTktsUzJVWWhzYU5HK2MxL2xnZ05HclVTSkswZGV0V3IvRStDOHJOemRXTUdUTUN1bTEvZUZZUTNyTm5qOC8xUEh1UWVCYTBjQ2NLVGRQVXJsMjdTcjE5SjQ5YklMWjkvUGh4alJzM1RzOC8vN3ltVHAycXhvMGJTOG9mUHk0MU5kV3YrTnc5YlNUdlN0dVZ0YTJWVm1YYno1SjhmNkhpOGV4TnVHVEpFcjMzM250cTNMaXg5UWVXZ3NyN1hGSWFGU1VXZjg4ai9pcnY0OEExVGNYLy9uVUxwbXNhemprQVVEd1NzZ0FjNGI0d0s4a3RnWFlVdVNqTzZOR2p2UjZIaElUbzNudnYxYVJKazZ4NU8zYnNzS2JidEdsalRiLy8vdnMrQy9MczNidFhQL3p3Zy9WNDZkS2xrcVRhdFd1WHk3aGUwZEhSa3ZJdjRzZU9IZXV6WjhhQ0JRdlVwRW1UZ0crL3JHNjc3VFpyZXYzNjlUN1hPM3IwcURYZG8wY1BhN3BWcTFiV3RHY2hFVjhLdGpjbmo1dS8yM2E1WEhyKytlZlZxVk1uZGV2V3pTcStFaG9hcXF5c0xJMFpNK2FDdDZBVzkvazdlUENnTmUzNVBsWFd0bFphbFdFL1MvdjloWXFuYytmT3V1eXl5eVJKYVdscFdyWnNtWHIzN3UyenAyRjVuMHRLbzZMRTR1OTV4RjhWNVRoSVhOTTRyYXBmMDNET0FZQ1NJeUVMb05ROHE4V1daVHd4Nlg5alkyVmxaUlhxcGJkaXhRcHJqQzNwZitPWE9lWHJyNy8yaXNldGE5ZXUxaTFsbnBWeWUvWHFaZjFRUG5ic21PTGk0Z285TnowOVhlUEhqMWZ2M3IydGVXbHBhZFl5OXhoaGJwNlAzV04xbHJieXV1ZTJEaDgrckVHREJtblRwazNXZTNqMjdGbk5temRQYjczMWxzOUNNVTdvMWF1WDFWNCsvZlJUbno4ZWtwT1RKVWszM1hTVFdyWnNhYzMvNHgvL2FFMS8rdW1uK3ZlLy8xM291WjdIMGwzNHlzM0o0K2J2dHVmTW1hUGp4NDlyMUtoUjFyeVdMVnRxK1BEaGt2Si9GTTJkTzdmWUdESXlNbnkydFEwYk5raktMK0xuMlZ1dnNyYTEwbko2UDkzRlVUei9zSldkbmEyTWpBenJjV20vdjFEeGhJU0VxRy9mdnRiajBOQlEzWFhYWFQ3WEwrOXpTV2tFSXBhU3RQTUw4ZmM4NHErSzlKNXdUZU9zcW41Tnd6a0hBRXFPaEN5QVV2UDhxMzE2ZXJwWGdyYWtmdnZiMzFyVGt5Wk4wb0VEQjdSMzcxNU5uRGhSZS9ic1VkMjZkYTNscTFhdDBxRkRoNnlMVnM4TFRWL2JMc2s2SlhYKy9IbE5uank1VVBJNU16UFQyczRkZDl4aHpXL1dySm5YTGFZZmZQQ0JSbzRjcVcrKytVYjc5dTNUaWhVcjlPQ0REeW9tSnNicjFyWExMNzljMHY5NkxmejAwMDlLUzB2VHdvVUxOV3pZTUd1OU0yZk82TWNmZjlTTEw3NVlxbjF1MGFLRjdyMzNYdXR4YW1xcW5uamlDWFhxMUVsMzNYV1hPbmZ1ck5teloydnc0TUhGRm9vcGl1Y1BaVjg5S2oyckRCZTFqdWZ4OVh5OWl5NjZTTTgrKzZ3TXc5RDU4K2MxWmNvVXI5ZVM4dmY5blhmZVVXUmtwSjU3N2ptdlpUZmRkSk82ZE9saXhUQnExQ2d0WDc3YytoRjQrUEJoUGZiWVk5YjZPVGs1K3VDREQvVHR0OS9xOU9uVGZoMDNmOXVoUDl1T2o0L1htMisrcWIvOTdXK3FXYk9tMTdMKy9mdGJ0MERPbXpkUFc3ZHU5Um1EeStVcXNoZE9hbXFxbGkxYnB1clZxMnZzMkxGZWxaUDlpZHV6YldSbVpoWjZyd3Z5UEs2ZWhjWGN5ck50K3JPZm5tUC8rWXJMYzd0RkpTdmN0NjVtWldWcCsvYnRjcmxjZXZYVlY2MUVpRlQ2N3k5VVRIZmZmYmQxeTNmbnpwMjlDdjRVNU8rNUpKQ2ZRWDlqa1VyV3ppOFVoNy9uRWNtL3oyeDVuOTlMZzJ1YUMrT2FwdXpYTkp4ekFLRGtTTWdDS0xIczdHejk4TU1QWG1NL3VWd3VUWjA2VlQvOTlGT1J5UkJmSG5qZ0FTdUJzMjNiTnQxMzMzM3EzNysvRE1QUTAwOC83Ylh1dkhuejlORkhIMWtYdko1amJtVmtaSGpkSXVkV2tuVktZOTI2ZFlxTmpkVzMzMzZyek14TXBhU2s2TG5ubmxOdWJxN2F0R21qdi96bEwxN3JqeGd4UXQyNmRiTWViOWl3UWNPR0RWTy9mdjAwY2VKRXRXclZTazgrK2FUWGN4NTQ0QUZyT2lFaFFiLy8vZS9Wdlh0My9mdmYvOVliYjd5aGV2WHFTY28vNXIxNzkxYlhybDFMdmMralJvMHFkQnVtdTVkeVRrNk83cnp6VGcwWU1LQ1VSOGQ3MitucDZUcDU4cVRYOHJTME5KMCtmZHA2bkpLUzRyWDgzTGx6WGoxbUNoWjg2TktsaTU1NzdqbUZob1pxL2ZyMUdqbHlwUGJ0MjZlc3JDenQyclZMano3NnFMS3lzalJyMWl6clI2Q25DUk1tNklZYmJwQ1UvMlBoNzMvL3V6cDM3cXc3Nzd4VDk5OS92L3IwNmVPMS9xSkZpN1J6NTA2RmhvWktLdnR4QzBRN0xPMjJYUzZYdnY3NmF6M3p6RE55dVZ5RmVzZEkrZVBLdXBPMExwZExUei85dE5hdlgxOWsxZWV3c0REOTg1Ly8xUHo1ODNYczJER2RPWE5HR3pkdVZHeHNyQ1RwbFZkZUtiSW5XVm1QMmZmZmYyOU5uejkvWHZIeDhUNlB6YkZqeDd4NnlSMDRjS0RRT3VYZE5zdTZuOTk5OTUxWFhQLzNmLzlYS0s3MDlIVHJzZWR4Y2V2VXFaTTFIUnNicSs3ZHV5czhQTHpRYmFhbC9mNUN4Vk83ZG0zMTdObFRrZ3A5WHhYazc3a2trSjlCZjJPUlN0Yk9TL0pkNE85NXhKL1ByQjNuOTlMZ21xWjRYTlA0ZDAzRE9RY0FTc2FaMHA0QUhCY1RFMk5LS3JiWWc2ZnM3R3lmQlVUYzJyWnRxOW16WjVjNGhvMGJOMnJHakJsS1NVblI1WmRmcnY3OSsxc1hrWGZjY1llaW9xSjB6ejMzcUV1WExnb0xDMU5HUm9iaTR1TDA5ZGRmZTkzaTFhQkJBN1Z2MzE1RGhneFJaR1RrQmRmeExGQlJFcDdqcDdtRmhZV3BXYk5tK3VNZi82aDc3cm5IcTNlZ3A5V3JWMnZKa2lYYXUzZXZxbFdycG11dXVVYjMzWGVmMXc4YlR4OTg4SUVXTFZxa24zLytXWmRmZnJuNjlPbWp2bjM3S2lRa1JJc1dMZEpycjcybXFLZ29QZjMwMDFibDdaSWNsNEw3dkc3ZE9pMVpza1I3OXV4UlRrNk9talZycHI1OSsrb1BmL2hEcVk1TldscWFaczZjcVUyYk5ubmRvaFlWRmFWT25UcnBpU2VlVUZ4Y25OYXZYKzlWcmZlU1N5NVJodzRkTkc3Y09NMmZQMStyVjYvV2YvN3pIMnQ1UkVTRU9uYnNxTmpZV0YxeHhSWFcvRU9IRG1uUm9rWGFzbVdMZnY3NVo0V0ZoYWxwMDZicTBxV0wrdmJ0NjFXVnVDQ1h5NldsUzVkcXhZb1ZPblRva0twWHI2NGJiN3hSanp6eWlLNisrbXJkY01NTmF0Kyt2ZTY5OTE3ZGNzc3RSYjZuSlQxdVpYbFBMcVNrMjk2eVpZc2VmZlJScjNrelo4NVVodzRkck5nOHg3RHo1UGtaZHJmNyt2WHJhL2JzMlhyOTlkZVZtSmlvckt3c05XalFRQjA2ZE5DZ1FZT3NBaUgreHAyU2txSTVjK1lvUGo3ZUs2a1JGaGFtRGgwNmFPREFnVjVqNTgyY09WUHIxcTNUa1NOSHJIa05HelpVang0OU5IejRjTnZiWmtuM015MHRUYk5temRMR2pSdTlmdVJIUlVXcGZmdjJldXFwcHpSdDJqUnQyclJKaHc4ZnRwYlhxMWRQdDl4eWl4NTk5RkdyMTFKV1ZwWmVmUEZGclZ1M1RyVnIxMWIvL3YzMTRJTVBlbTNQbisrdjRyaGZOekV4a1d0SkQ2VTl0NWJHd1lNSE5YcjBhR3RzenVLVTVWd1M2TStnUDdGNHVsQTdMMmtjYnFVOWp3VHFNMnZYK2YxQ3VLYnhqV3NhLzY5cE9PY0FRTW54aFFZRXFmTDgwUWlnOHZOTXlLNWR1OWJoYUZEUjhPTzRhSnhiQVNEd09PY0FxSW9Zc2dBQUFBQUFBQUFBYkVKQ0ZnQUFBQUFBQUFCc1FrSVdBQUFBQUFBQUFHeENRaFlBQUhqSnpzNjJwbk55Y2h5TUJBQUFBQUNxSGhLeUFBREF5OTY5ZTYzcGpJd01yOHJoQUFBQUFBRC9oRG9kQUFBQXFCamk0K08xY3VWSy9mdmYvL2FhLy9EREQ2dGR1M1lhT0hDZ21qZHY3bEIwQUFBQUFGQTFrSkFGQUFDU3BKdHZ2bGszMzN5ejAyRUFBQUFBUUpYR2tBVUFBQUFBQUFBQVlCTVNzZ0FBQUFBQUFBQmdFeEt5QUFBQUFBQUFBR0FURXJJQUFBQUFBQUFBWUJNU3NnQUFBQUFBQUFCZ0V4S3lBQUFBQUFBQUFHQVRFcklBQUFBQUFBQUFZSk5RcHdNQTRLeHAwNlk1SFFJQUFGVUs1MVlBQUFBVWg0UXNFTHl5SkVVc1hyelk2VGdBQUpYVE9hY0RxSUE0dHdKQStlQ2NBNkJLSVNFTEJDbVh5M1dIWVJnM09SMEhBS0J5TWsxenA5TXhWRFNjVzFGWkdJYnhEMGx5dVZ4SmhtRXNjam9lNEVJNDV3Q29hZ3luQXdBQUFBQUEyQ2NtSnNhVUpKZkw5VzV5Y25KL3ArTUJBQ0RZVU5RTEFBQUFBQUFBQUd4Q1FoWUFBQUFBQUFBQWJFSkNGZ0FBQUFBQUFBQnNRa0lXQUFBQUFBQUFBR3hDUWhZQUFBQUFBQUFBYkVKQ0ZnQUFBQUFBQUFCc1FrSVdBQUFBQUFBQUFHeENRaFlBQUFBQUFBQUFiRUpDRmdBQUFBQUFBQUJzUWtJV0FBQUFBQUFBQUd4Q1FoWUFBQUFBQUFBQWJFSkNGZ0FBQUFBQUFBQnNRa0lXQUFBQUFBQUFBR3hDUWhZQUFBQUFBQUFBYkVKQ0ZnQUFBQUFBQUFCc1FrSVdBQUFBQUFBQUFHeENRaFlBQUFBQUFBQUFiRUpDRmdBQUFBQUFBQUJzUWtJV0FBQUFBQUFBQUd4Q1FoWUFBQUFBQUFBQWJFSkNGZ0FBQUFBQUFBQnNRa0lXQUFBQUFBQUFBR3hDUWhZQUFBQUFBQUFBYkVKQ0ZnQUFBQUFBQUFCc1FrSVdBQUFBQUFBQUFHeENRaFlBQUFBQUFBQUFiRUpDRmdBQUFBQUFBQUJzUWtJV0FBQUFBQUFBQUd4Q1FoWUFBQUFBQUFBQWJFSkNGZ0FBQUFBQUFBQnNRa0lXQUFBQUFBQUFBR3hDUWhZQUFBQUFBQUFBYkVKQ0ZnQUFBQUFBQUFCc1FrSVdBQUFBQUFBQUFHeENRaFlBQUFBQUFBQUFiRUpDRmdBQUFBQUFBQUJzUWtJV0FBQUFBQUFBQUd4Q1FoWUFBQUFBQUFBQWJFSkNGZ0FBQUFBQUFBQnNRa0lXQUFBQUFBQUFBR3hDUWhZQUFBQUFBQUFBYkVKQ0ZnQUFBQUFBQUFCc1FrSVdBQUFBQUFBQUFHeENRaFlBQUFBQUFBQUFiRUpDRmdBQUFBQUFBQUJzUWtJV0FBQUFBQUFBQUd4Q1FoWUFBQUFBQUFBQWJFSkNGZ0FBQUFBQUFBQnNRa0lXQUFBQUFBQUFBR3hDUWhZQUFBQUFBQUFBYkVKQ0ZnQUFBQUFBQUFCc1FrSVdBQUFBQUFBQUFHeENRaFlBQUFBQUFBQUFiRUpDRmdBQUFBQUFBQUJzWWpnZEFBQUF3U1ltSnVZbDB6U0hPQjBIZ2xaTlNXRk9CNEdneG04UWh4a0did0VBd0pMcGNyazZKeWNuYjNNNmtHQVM2blFBQUFBRUc5TTBSeG44R29aRFROTWtHUU5IMFFZQkFLaFFhaG1HMFZNU0NWa2JrWkFGQU1CbTdtU3NZUmgxblk0RlFlbVVKRldyVnUwS3B3TkJjTXJMeTB1UnBPclZxN2QwT3BaZ2xwNmVuck5uejU2RGtseE94MUtlb3FPalh6RU1ZNlJwbWlPVGtwS21PUjBQVUJyUjBkRjdEY05vbnBlWDEyTDc5dTM3bkk0SFZVOU1UTXdia29ZYWhuSFU2VmlDRFFsWkFBQWNrcENRY05ycEdCQjhZbUppSkVuYnRtMDc0bkFvQ0ZMdU5yaGx5NWJ2SEE0RkFBREFFUlQxQWdBQUFBQUFBQUNia0pBRkFBQUFBQUFBQUp1UWtBVUFBQUFBQUFBQW01Q1FCUUFBQUFBQUFBQ2JrSkFGQUFBQUFBQUFBSnVRa0FVQUFBQUFBQUFBbTVDUUJRQUFBQUFBQUFDYmtKQUZBQUFBQUFBQUFKdVFrQVVBQUFBQUFBQUFtNUNRQlFBQUFBQUFBQUNia0pBRkFBQUFBQUFBQUp1UWtBVUFBQUFBQUFBQW01Q1FCUUFBQUFBQUFBQ2JrSkFGQUFBQUFBQUFBSnVRa0FVQUFBQUFBQUFBbTVDUUJRQUFBQUFBQUFDYmtKQUZBQUFBQUFBQUFKdVFrQVVBQUFBQUFBQUFtNUNRQlFBQUFBQUFBQUNia0pBRkFBQUFBQUFBQUp1UWtBVUFBQUFBQUFBQW01Q1FCUUFBQUFBQUFBQ2JrSkFGQUFBQUFBQUFBSnVRa0FVQUFBQUFBQUFBbTVDUUJRQUFBQUFBQUFDYmtKQUZBQUFBQUFBQUFKdVFrQVVBQUFBQUFBQUFtNUNRQlFBQUFBQUFBQUNia0pBRkFBQUFBQUFBQUp1UWtBVUFBQUFBQUFBQW01Q1FCUUFBQUFBQUFBQ2JrSkFGQUFBQUFBQUFBSnVRa0FVQUFBQUFBQUFBbTVDUUJRQUFBQUFBQUFDYmtKQUZBQUFBQUFBQUFKdVFrQVVBQUFBQUFBQUFtNUNRQlFBQUFBQUFBQUNia0pBRkFBQUFBQUFBQUp1UWtBVUFBQUFBQUFBQW01Q1FCUUFBQUFBQUFBQ2JoRG9kQUFBQVZWM3IxcTBIaG9TRVRDbzRQeVltSnNVOWJacm1yS1NrcEtuMlJvWmdRUHVEMDJpRHNGUHIxcTNyR29ZeHhtTldwMS8rdnlzNk92cFhrbVNhNXJuazVPUXhoWjhOT092NjY2OXZHeElTMHRkalZnTkpDZ2tKR1IwZEhYMVNra3pUM0ptY25MekFrUUFCQkF3SldRQUF5cGxwbXBzbC9icUlSZFk4bDh1MXhyNklFRXhvZjNBYWJSQjJTazVPUGhVVEU5TkxValBQK1laaGROSXZ5Vm5ETUQ1eklqYmdRa3pUUEc0WXhwT1NETS81aG1FODdQSHdDWHVqUWxVU0hSM2RRTktYN3NlbWFmN0tNQXlacGprdU9qcDZ1Q1FaaHZGelltSmlGOGVDREJJTVdRQUFRRG5idm4zN1BrbTdpbG5sNFBidDI1UHNpZ2ZCaGZZSHA5RUc0WUJGRjFqK29TMVJBS1cwWThlT1E1SjhmaCthcHVuS3k4dGJibU5JcUdLU2twS09HNFp4MWpDTWxyLzhxeWRKaG1IOHlqMVAwbjZId3d3S0pHUUJBTENCYVpvK2Z4eWFwdm1KbmJFZytORCs0RFRhSUd6MnNhOEZwbWxtdTF5dUQrd01CaWlsWmI0V0dJYXhkY2VPSFQvWUdReXFIdE0wZmJZeFNjckx5eXQyT1FLRGhDd0FBRGJJeTh0YjdXdVpZUmp2MkJrTGdnL3REMDZqRGNKT2lZbUppWktPRkxYTU1JeE55Y25KcDJ3T0NTaXgzTnhjbjhrd2w4dEZvZ3grYzdsY1BudFptNlo1WXZ2MjdldnRqQ2RZa1pBRkFNQUdPM2JzMkNYcFlNSDVwbW4ra0ppWXVNV0JrQkJFYUg5d0dtMFFOak5OMDF6c1k4RkhkZ2NEbE1hT0hUdjJtcWE1dTRoRkpzTVZJQkIrR1Vwb1oxSExETU5ZS1NuWDNvaUNFd2xaQUFCczR1UEg0V2VTVEx0alFmQ2gvY0ZwdEVIWWJHVVI4M0lrdldkM0lFQVpGTlVUTm1ubnpwMy9zVDBTVkZXK2VsdlRDOXNtSkdRQkFMREpMMzl4OXBLWGwvZXVFN0VnK05EKzREVGFJT3lVbEpTMHhUVE5Zd1ZtZjVPVWxIVGNrWUNBVWpBTW82aWtHSWt5Qkl5UG9USFMwOVBUMTlvZVRKQWlJUXNBZ0UwS2ptbG5tdWF4SFR0MmJIQXVJZ1FUMmgrY1JodUV6VnlHWVhnbC9GMHVWMUc5Wm9FS0p6RXhjWWVrQTU3emlodGJGaWl0SFR0MjdESk5jNS9uUE5NMFZ4MDRjT0M4VXpFRkd4S3lBQURZeHpSTjA3TjR6UnBKTHFlQ1FkQ2gvY0ZwdEVIWXFzQjRzWGtVa0VObFlwcW1ad0oyMTQ0ZE8vWTZGZ3lxS3E4a3Y0K2UyU2duSkdRQkFMRFhDbzlweHJHRDNXaC9jQnB0RUxaSlNrcUtsNVQreThOdms1S1NmblF5SHFBMENpUms2ZDJOZ0N1UWdNMDhldlRvWjQ0RkU0Ukl5QUlBWUtPa3BLU3RwbWtlTTAzelJGSlNFbU0wd1ZhMFB6aU5OZ2liNVVwNlY1Sk0wL3pFNFZpQVVrbE9UdDdtSGdjNUx5OXZxZFB4b09wSlRFeE1rSFJVa2t6VC9QVEhIMy9NY2ppa29FSkNGZ0FBZTdsdm1WeWovQitLZ0oxb2YzQWFiUkMyY3JsY3kwelRkRWxhNEhRc1FHa1podkd1YVpyN3QyL2ZudVIwTEtpYVBJWnlXZTVvSUVISWNEb0FBRUJ3aW9tSldTZXBpOU54T01FMFRSbEdVSitDVCtYbTVyWnpjaXcwMmgvdHorbXgrR2lEdEVHbjIyQ3d1T3FxcTJwRVJrYXVTVXBLdXMzcFdJRFNhdDI2OWMyR1lmdytLU25wV2FkalFkWFV1blhyRGlFaEllc3lNek12M2J0M2I0YlQ4UVNUVUtjREFBQUVyYUJNUkVnSzlrU0VKTlVOQ1FscEpjbkpaQVR0TDNoVmhQWW4wUWFEbWUxdE1EbzZlb1ZoR0hmWnRiMkt4alJOeGNURW1FN0g0UlRUTkk5bFoyZTMzYjE3ZDRyVHNaUkZNUDhCUzdMYTd6Tk94K0VRL29CVnpwS1RremRIUjBmUEp4bHJQeEt5QUFCSEpTUWtPQjBDYkRSNjlHaDk4Y1VYVG9kaG9mMEZsNHJXL2lUYVlMQnhxZzBHY3pKVzRvOEFobUUwckZHanhsV1NLbVZDVmtHY2pKV0N2djNhOGdjc2t2Nm1ZbUppWXAyT3d5R09KZjFKeUFJQUFBQkFFT0FQQU1GbjBLQkIycmx6cDlOaEJBVHRON2pZL0Flc29FM0dTaVQ5bmJwemlvUXNBQUFBQUFBQWdocEovK0RpOUoxVElZNXRHUUFBQUFBQUFBQ0NEQWxaQUFBQUFBQUFBTEFKQ1ZrQUFBQUFBQUFBc0FrSldRQUFBQUFBQUFDd0NRbFpBQUFBQUFBQUFMQUpDVmtBQUFBQUFBQUFzQWtKV1FBQUFBQUFBQUN3Q1FsWkFBQUFBQUFBQUxBSkNWa0FBQUFBQUFBQXNBa0pXUUFBQUFBQUFBQ3dDUWxaQUFBQUFBQUFBTEFKQ1ZrQUFBQUFBQUFBc0VtbzB3RUFBQUJVVklzV0xkTGF0V3ZMZlRzTEZpd285MjBBQUFBQXFCaEl5QUlBQVBpUW1wcXFYYnQyT1IwR0FBQUFnQ3FFSVFzQUFBQUFBQUFBd0NiMGtBVUFBUENoYjkrKzZ0aXhvOU5oQUFBQUFLaENTTWdDQUFENDBLUkpFelZwMHNUcE1BQUFBQUJVSVF4WkFBQUFBQUFBQUFBMm9ZY3NBQUJsc0dqUklxMWR1N2JjdDdOZ3dZSnkzd1lBQUFBQXdENGtaQUVBS0lQVTFGVHQyclhMNlRCUXdhU2xwV245K3ZYYXRXdVhmdjc1WjJWa1pNamxjdW5WVjE5Vnc0WU5uUTRQQUFBQVFBVkFRaFlBQU1CUFdWbFpldlhWVjdWaXhRcmw1dVlXV3A2ZG5lMzErTjEzMzFWS1NvckN3OFAxK09PUEt5U0VVYVFBQUFDQVlFRkNGZ0NBTXVqYnQ2ODZkdXpvZEJpb0FFNmZQcTNCZ3dmclAvLzVUNG1mMDd4NWM3M3l5aXVTcEN1dXVFSjMzMzEzZVlVSEFBQUFvSUloSVFzQVFCazBhZEpFVFpvMGNUb01WQUFUSjA2MGtyRVJFUkhxMmJPbm9xT2psWktTb2psejVoVDVuRFp0MnFoTm16WktTRWpRc21YTFNNZ0NBQUFBUVlTRUxBQUFRQm50Mzc5Zkd6WnNrQ1JGUlVWcDFxeFp1dXl5eXlUSm11L0xIWGZjb1lTRUJPM1pzMGNuVDU1VXZYcjF5amxhQUFBQUFCVUJDVmtBUUlXMGFORWlyVjI3dHR5M3MyREJnbkxmQnFxdXI3NzZ5cHFlTkdtU2xZd3RpZXV1dTg2YTNyOS92OXEyYlJ2UTJBQUFBQUJVVENSa0FRQVZVbXBxcW5idDJ1VjBHQUdUbnA2dS9mdjNLejA5dlZDQnArSjA3OTY5SEtPQ3Z3NGZQaXhKYXRpd29WcTJiRm1xNTlhdlg5K2FQbkhpUkVEakFnQUFBRkJ4a1pBRkFLQWM3ZDY5VzYrOTlwcTJidDBxMHpSTC9Yd1NzaFhidVhQbkpLbE13dzJjUDMrKzBPc0FBQUFBcVBwSXlBSUFLcVMrZmZ1cVk4ZU9Ub2ZobC9qNGVEMzU1SlBLemMxMU9oU1VrOXExYTB1U2poNDlLcGZMcFpDUWtCSS9kLy8rL2RaMHpabzFBeDRiQUFBQWdJcUpoQ3dBb0VKcTBxU0ptalJwNG5RWVpYYnUzRG1OR3pmT0t4a2JGUldseG8zL243MTdqNHE2enY4SC9vUzRzOXhFR2VVcUVLQ1Fzb3FLaXRpV2laY3lSRXN6Vmtpamk0WXU1dmYwcTNVdEx3RWxtQnFHUm1wcW9ObUtYempIVnRUVkwybUNTbllBRlRZZ0ZYUVE1Q28zWWNDWjN4K2MrU3dUcUFNeXpNWG40NXc5NXpPZnorYzluMmZiWjltWjE3dys3N2NEenA4L0Q2bFVDbTl2YjlqWjJlSGV2WHU0ZHUwYXFxcXFBQUR1N3U1d2NuSlNWM1RxQlc5dmI2U2xwYUcrdmg2Wm1abDQvdm5ubFI1NzlPaFJZWHY0OE9FcVNFZEVSRVJFUkpxSUJWa2lJaUlWeU16TVJGMWRIWURPQW10MGREUThQRHdBQUhQbXpFRjVlVGxtejU2TlJZc1dDV1BPbmoyTG1KZ1kzTHg1RStIaDRYanh4UmZWa3AyVU4yM2FOR3pldkJsdGJXMklqWTJGbTV1YlVzWFY5UFIwWkdabUFnQnNiVzJGZTRPSWlJaUlpSFNmOHMvVkVSRVJrZEl1WDc0TUFORFQwME5jWEp4Q3dVM2UvWHJyMWkyRk1ZR0JnZGk5ZXpmTXpNeXdidDA2L1B6enp3TVhtUHJFMnRvYTRlSGhBRG9YNWdvUEQ4ZkJnd2ZSMHRMUzQvbGlzUml4c2JIWXNHR0RzTy8xMTEvdjFWUUhSRVJFUkVTazNkZ2hTMFJFT3FHaG9RSEZ4Y1ZvYUdpQVJDSlJlcHlxRnMycXJhMEZBRGc3TzhQRnhVWGhtSk9URXk1Y3VJQ2JOMjkyRzJkdmI0OGxTNVpneTVZdDJMUnBFd0lDQXFDbnA2ZVNqTlEvM25yckxSUVVGT0RubjM5R1UxTVQ0dVBqa1pDUUFEczdPK0djTld2V29MNitIbUt4V0dIczZOR2pFUm9hT3RDUmlZaUlpSWhJalZpUUpTSWlyWGIxNmxWODlkVlh1SGp4SW1ReVdhL0hxNm9nS3kraW1wdWJkenZtNk9nSUFOMktjM0lCQVFIWXNtVUx4R0l4Q2dvSzRPUGpvNUtNMUQvMDlmVVJIeCtQeno3N0RHbHBhUUNBdHJZMmhZTDcxYXRYdTQzejkvZkg1NTkvRGtORHd3SExTa1JFUkVSRTZzZUNMQkVSYWExejU4N2gvZmZmVjFnNFMxTllXVmtCQUdwcWFyb2RrMDlaY1BQbVRVZ2tFaGdaR1NrY3Q3Q3dFTGF2WDcvT2dxd1dNRFEweE5xMWF6Rjc5bXg4KysyM3VIRGhBcVJTYWJmejlQVDA0T1BqZzBXTEZtSEdqQm5zZmlZaUlpSWllZ0t4SUV0RVJGcXB0YlVWbjN6eWlVSXgxc1hGQlE0T0RqaC8vanlrVWltOHZiMWhaMmVIZS9mdTRkcTFhNmlxcWdMUXVjaVd2Q2lxS2s4Ly9UUUFvTEt5RWxWVlZUOHJVYVFBQUNBQVNVUkJWQmd5Wklod1RENmY3UDM3OTVHVGs0T0FnQUNGc1NVbEpTck5ScXJqNStjSFB6OC9ORFkyb3JDd0VCVVZGV2hyYTRPeHNUSHM3T3pnNWVVRkd4c2JkY2NrSWlJaUlpSTFZa0dXaUlpMFVtWm1KdXJxNmdCMEZsaWpvNk9GUXVlY09YTlFYbDZPMmJOblk5R2lSY0tZczJmUElpWW1CamR2M2tSNGVEaGVmUEZGbGVXYk1HR0NzSDM4K0hIODlhOS9GVjQ3T0RoQUpCS2hzcklTTzNmdXhOaXhZMkZxYWdxZ3M5QzhZOGNPNGR5aFE0ZXFMQ09wam9XRmhjSTlRRVJFUkVSRUpNY2xmWW1JU0N0ZHZud1pRT2NqNEhGeGNVSXhGdmp2bEFDM2J0MVNHQk1ZR0lqZHUzZkR6TXdNNjlhdHc4OC8vNnl5ZkU1T1RoZzllalFBSURrNUdTMHRMUXJIWDNycEpRQkFRVUVCNXMrZmo1aVlHR3phdEFtdnZQSUtybHk1QXFDenFEZHExQ2lWWlNRaUlpSWlJcUtCeDRJc0VSRnBwZHJhV2dDQXM3TXpYRnhjRkk1MW5hUDFqK3p0N2JGa3lSSklwVkpzMnJTcFR3dUJLV3Zac21Wd2RIU0VzYkV4RGgwNnBIQnM4ZUxGc0xlM0I5QTVyVUZxYWlvT0hUcUUyN2R2QytkRVJFVEEyTmhZWmZtSWlJaUlpSWhvNExFZ1MwUkVXa20rR0pLNXVYbTNZNDZPamdBQXNWamM0MWo1bksxaXNSZ0ZCUVVxU3RnNWJVRjZlanJTMDlPeFpNa1NoV01XRmhaSVRFeUVwNmRudDNINit2cDQ0NDAzRUJvYXFySnNSRVJFUkVSRXBCNmNRNWFJaUxTU2xaVVZBS0NtcHFiYnNhNGRzaEtKQkVaR1JnckhMU3dzaE8zcjE2L0R4OGRIaFVrZnpNbkpDU2twS2ZqbGwxOXc1Y29WdExTMFlNaVFJWmd5WlFvY0hCelVrb2tVSFRwMENKbVptU3EvVHRkNWc0bUlpSWlJU0xleElFdEVSRnJwNmFlZkJ0RDV1SDlWVlJXR0RCa2lISlBQSjN2Ly9uM2s1T1FJSGJGeUpTVWxBeGYwRWZUMTlURmh3Z1F1QUtXaGJ0eTRnWXNYTDZvN0JoRVJFUkVSNlJCT1dVQkVSRnFwYXdIeitQSGpDc2NjSEJ3Z0Vva0FBRHQzN3NTOWUvZUVZNjJ0clFyZGlFT0hEbFZKUHFsVUNvbEVBb2xFQXFsVTJxdXhIUjBka0Vna2FHOXZWMGsySWlJaUlpSWlVaDkyeUJJUmtWWnljbkxDNk5HamtaK2ZqK1RrWk15Yk53OW1abWJDOFpkZWVnbTdkKzlHUVVFQjVzK2ZqeWxUcHNEQXdBQm56cHdSRnM2eXNMREFxRkdqVkpMdi9QbnpXTEZpQlFBZ0tTa0pmbjUrU284OWZQZ3c0dUxpWUdSa2hPUEhqOFBTMGxJbEdlblI1czZkcTlTL3U4TENRdXpidHc4eW1ReWVucDZZTVdNR0hCMGRZV0RRK1ZGTElwR2dvcUlDMmRuWlFzZHRVRkFRcGsyYnB0TDhSRVJFUkVTa2VWaVFKU0lpcmJWczJUSkVSMGNENkp6cnMrdkNXWXNYTDhheFk4ZFFYbDZPeXNwS3BLYW1kaHNmRVJFQlkyUGpBY3VyclBIanh3UG9MT0pkdm55NTI1UUxOSEM4dkx6ZzVlWDEwSE95c3JLUWtwSUNtVXlHNWN1WFkrblNwY0tpYzM4VUZoYUd2THc4ZlBUUlJ6aHg0Z1FjSFIzeDNudnZxU0k2RVJFUkVSRnBLRTVaUUVSRVdtdkNoQWxJVDA5SGVucTZRakVXNk94K1RVeE1oS2VuWjdkeCt2cjZlT09OTnhBYUdqcFFVWHVscWFsSjJMNTc5NjRhazlDanRMUzBZTzNhdFdodmI4ZThlZlB3NXB0dlByQVlLK2ZyNjR1a3BDU1ltNXRqejU0OU9ISGl4QUNsSlNJaUlpSWlUY0FPV1NJaTBsbE9UazVJU1VuQkw3LzhnaXRYcnFDbHBRVkRoZ3pCbENsVDRPRGdvTzU0UFdwcGFjSHUzYnVGMStibTVtcE1RNDl5NnRRcDFOZlhBK2pzdUZhV282TWpRa05Ea1pTVWhKMDdkeUlvS0VoVkVZbUlpRWpOa3BPVGNmTGtTWlZmWjkrK2ZTcS9CaEgxRHhaa2lZaElwK25yNjJQQ2hBa0tpNEQxdDZ0WHIyTDc5dTBLKzdwMnRuN3h4UmRLelFQYjNOeU0zMy8vSGEydHJRQTZzL3Y0K1BSdldPcFhWNjllQlFEWTJka0pDOGtwS3lBZ0FFbEpTU2d0TFVWUlVWR1AzZHhFUkVTay9jUmlNYTVjdWFMdUdFU2tRVmlRSlNJaWVreXVycTdJemMyRlJDTHA4ZmgvL3ZPZlByMXZjSEF3Qmc4ZS9EalJTTVhrM2JHUG1xYWdKeFlXRnNLMldDeG1RWmFJaUlpSTZBbkJnaXdSRVdtbGpvNE9yRjI3RmhLSkJHWm1abGk3ZGkyTWpJd2VPZTZYWDM3QkR6LzhBQUI0OWRWWGhRVzBIb2VabVJrbVRweUlNMmZPUFBaN0FZQ3BxU25tejUrUHlNaklmbmsvVWgxNTUzTlZWUlVhR2hxVTZvU1dLeTh2RjdhN3podE1SRVJFdW1YQmdnVUlEQXhVZHd3aTBpQXN5QklSa1ZZNmYvNjhzQmpTTysrOG8xUXhGZ0QrL09jL1k4T0dEUkNMeGFpdXJ1NlhnaXdBUkVWRklUZzRXSGo5bi8vOEI5OTg4dzBBWU5teVpYajY2YWNmK1I0R0JnYXd0cmFHaDRjSGpJMk4reVVYcVphYm14c0FRQ3FWSWpVMXRkdmljZzl6OU9oUllkdlcxcmJmc3hFUkVaRm1jSFYxaGF1cnE3cGpFSkVHWVVHV2lJaTBVbTV1cnJBOVo4NGNwY2NaR0JnZ0pDUUUyN2R2UjM1K1BtcHJhekZvMEtESHp1UGk0Z0lYRnhmaGRkY0M4Wmd4WStEbjUvZlkxeUROODl4enoySHo1czJRU3FWSVNrcUNwNmNuQWdJQ0hqbnU2TkdqeU1qSUFOQjVUNDRhTlVyVlVZbUlpSWlJU0VQb3F6c0FFUkZSWDl5K2ZSc0FZR05qZzJIRGh2VnE3Tml4WXdFQU1wbXN6L083RWdHQVNDVENnZ1VMQUFBU2lRUlJVVkdJam83Rzc3Ly8zdVA1cGFXbDJMaHhJOWF0V3lmc0N3b0tVcGhQbG9pSWlJaUlkQnM3WkltSVNDdkpGOUF5TXpQcjlWZ2JHeHRodTdhMnR0OHlkZVh0N1kyRWhBUUFnSWVIaDBxdVFab2hNaklTaFlXRnlNdkxnMVFxeFpFalIzRGt5QkhZMk5qQTJka1o1dWJtYUcxdGhWZ3NSbVZscGNKWWtVaUVxS2dvTlNVbklpSWlUVlJkWFkzVHAwL2p5cFVydUhQbkRob2JHeUdWU3JGMTYxYUlSQ0oxeHlPaWZzQ0NMQkVSYVNWNUliYXVyZzR5bWF4WHE5dzNOallLMngwZEhmMmVEUUNzcmEweGVmSmtsYnczYVJaVFUxTWtKQ1FnT2pvYXg0OGZGL2JYMWRXaHJxN3VnZVBjM2QwUkh4L1ArV09KaUlnSUFORFMwb0t0VzdjaVBUMjl4OCtvOG9ZRXVZTUhENktzckF3bUppWllzV0lGOVBYNUVEU1J0bUJCbG9pSXRKS1RreE9BemcrdWx5OWZ4dWpSbzVVZWUvbnlaV0c3UCthUEpUSTNOMGRNVEF5Q2c0Tng4T0JCWkdkblA3RFk3K3pzalBuejUyUEJnZ1ZLTDBaSFJFUkV1dTN1M2J1SWlJakF0V3ZYbEI3ajZlbUorUGg0QUoyZkwwSkNRbFFWajRqNkdRdXlSRVNrbGNhUEg0OGRPM1lBQUw3NTVodGhlb0JIdVgvL1BuNzQ0UWZodFplWGwwcnkvVkZIUndkKy8vMTNWRmRYbzZXbEJWS3BWS2x4TTJiTVVIRXk2ay8rL3Y3dzkvZUhSQ0pCWVdHaDhKaWhvYUVockt5czRPbnBpYUZEaDZvN0poRVJFV21ZRFJzMkNNVllNek16ekpvMUMyUEdqRUZaV1JtU2twSjZIT1BuNXdjL1B6OWN1blFKcWFtcExNZ1NhUkVXWkltSVNDdU5IajBhTGk0dUtDMHRSVlpXRnI3ODhrdXNXTEhpb1ZNWFNLVlN4TWJHb3JTMEZBRHd6RFBQcUh3ZXJsdTNibUhuenAwNGZmbzAydHJhZWoyZUJWbnRaR1JrQkY5ZlgzWEhJQ0lpSWkxUVhGeU16TXhNQUlDTGl3c1NFeE9GSDNEbCt4OGtLQ2dJbHk1ZFFtRmhJZXJxNmhUV1NpQWl6Y1VKUm9pSVNDdnA2ZWtwTElhMGI5OCtMRnUyREwvKytpdGtNcG5DdVRLWkRMbTV1WGozM1hmeHYvLzd2OEwrdDk1NlM2VVpMMTI2aElVTEYrTFlzV045S3NZU0VSRVJrZTc3NmFlZmhPMk5HemYyNm1tYVVhTkdDZHZGeGNYOW1vdUlWSWNkc2tSRXBMV21UcDJLTjk1NEEzdjM3Z1VBNU9Ua0lDY25CNWFXbGhnK2ZEak16YzNSMHRLQzY5ZXZvNkdoUVdIc2dnVUxNR1hLRkpWbGEyNXV4b2NmZm9qVzFsWmhuNzYrUGx4Y1hEQjQ4R0FZR3h1cjdOcEVSRVJFcEQza1QyK0pSQ0w0K1BqMGFtelg5UkJxYTJ2N05SY1JxUTRMc2tSRXBOVldyRmdCUzB0TEpDWW1Db3NvTlRRMElEOC8vNEZqUWtOREZicHJWZUhreVpQQ2gySjlmWDI4OWRaYldMQmdBYXl0clZWNlhWSy9vcUlpWkdWbG9hU2tCRFUxTmJoLy96N016YzNoNU9TRU1XUEdJQ0FnZ0l0NUVSRVJrVUQrQTM1ZnBodm8raFJXMTBZQUl0SnNMTWdTRVpIV0N3OFB4N1BQUG90dnYvMFdwMDZkd3IxNzk3cWRvNit2ajNIanhpRWlJZ0orZm40cXozVGx5aFZoZS9YcTFYanR0ZGRVZmsxU3I0S0NBc1RIeHlNdkwrK0I1NlNrcE1EYTJob1JFUkZZdUhBaDlQVTVleFFSRWRHVHp0TFNFZ0JRVVZFQnFWVGFxODhIWGFjcE1EVTE3ZmRzUktRYUxNZ1NFWkZPR0Q1OE9OYXZYNDgxYTlhZ3FLZ0lOMi9lUkhOek13d01ER0JuWndkdmIrOEI3VTV0Ykd3RUFCZ2JHMlBldkhrRGRsMVNqMlBIam1IZHVuVkNsL2JEMU5mWEl6NCtIbGxaV1lpTGk0T0ppY2tBSkNUcWY4bkp5VGg1OHFUS3I3TnYzejZWWDRPSVNKMjh2YjJSbHBhRyt2cDZaR1ptNHZubm4xZDY3TkdqUjRYdDRjT0hxeUFkRWFrQ0M3SkVSS1JUakl5TThNd3p6K0NaWjU1UmE0NC8vZWxQQUlEQmd3Zno4WFFkbDV1Ymk0OC8vaGhTcVJSQTU0SnpZOGVPaGErdkwwUWlFWXlOamRIYzNJeXlzakpjdUhBQk4yN2NBQUJrWldWaHpabzEyTHg1c3hyVEUvV2RXQ3hXZUJxQWlJajZadHEwYWRpOGVUUGEydG9RR3hzTE56YzNwWXFyNmVucHlNek1CQURZMnRyQ3c4TkR0VUdKcU4rd0lFdEVSS1FDbzBhTkVqb2RldnZvR1dtWDJOaFlvUmpyNit1TFR6NzVCQzR1TGc4OC8relpzOWk0Y1NOcWFtcVFtWm1Kakl3TXpKdzVjNkRpRWhGcExYWmxrNjZ5dHJaR2VIZzRrcEtTVUZ0YmkvRHdjTHo3N3JzSURnN3U4WHl4V0l6OSsvZmo4T0hEd3I3WFgzK2RuemVKdEFnTHNrUkVwTEhhMjl2eCsrKy93OUhSVWVnNDFSYlRwMC9IdG0zYjBORFFnT3pzYkFRRUJLZzdFcWxBWGw0ZVNrcEtBQUFqUm96QWpoMDdZR3hzL05BeGdZR0IrUHJycnhFYUdvcTJ0amJzM2J1WEJWblNTZ3NXTEVCZ1lLQzZZOUFUaEYzWnBNdmVldXN0RkJRVTRPZWZmMFpUVXhQaTQrT1JrSkFBT3pzNzRadzFhOWFndnI0ZVlyRllZZXpvMGFNUkdobzYwSkdKNkRHd0lFdEVSQnFwdmIwZFM1Y3VSVUZCQVFZTkdvUjkrL2JCM3Q1ZU9INzU4bVhFeDhjLzluVlUxUVZqYm02T3YvLzk3L2pvbzQvdytlZWZZOCtlUFJnOGVMQktya1hxazVPVEkyeXZYTG55a2NWWU9WZFhWN3o2NnF0SVRrNUdjWEV4YnQrK2pXSERocWtxSnBGS3VMcTZ3dFhWVmQweGlJaDBncjYrUHVMajQvSFpaNThoTFMwTkFORFcxb2FiTjI4SzUxeTllclhiT0g5L2YzeisrZWN3TkRRY3NLeEU5UGhZa0NVaUlvMTArZkpsRkJRVUFBQnFhMnZ4NzMvL0cyRmhZY0x4eHNaR2plK1NtVDU5T2pvNk9oQWRIWTNRMEZDc1hMa1MwNmRQNTV5eU9xU3NyQXdBWUdKaWd2SGp4L2RxN0pRcFU1Q2NuQXdBS0NvcVlrR1dpT2dSMkpWTnVzN1EwQkJyMTY3RjdObXo4ZTIzMytMQ2hRdkN0RWhkNmVucHdjZkhCNHNXTGNLTUdUT2dwNmVuaHJSRTlEaFlrQ1VpSW8zazRPQUFRME5EdExlM0E4QkQ1K1RVUlBuNStkaTBhUk9BemdXK3FxcXE4UEhISCtQVFR6K0Z2YjA5VEUxTmxYb2ZlY0dPTk5POWUvY0FkQzZrMGR0NTI3bytnbGhmWDkrdnVZaUlkQkc3c3VsSjRlZm5CejgvUHpRMk5xS3dzQkFWRlJWb2EydURzYkV4N096czRPWGxCUnNiRzNYSEpLTEh3SUlzRVJGcEpKRkloTzNidCtQa3laUHc4ZkhCczg4K3EzRGMyOXNiQ1FrSmFrcjNhRTFOVFNnc0xPeTJYeUtSNE1hTkd3TWZpRlJDM3Uwc0w4ejJSdGN4N0d5aEowRjFkVFZPbno2TksxZXU0TTZkTzJoc2JJUlVLc1hXclZzaEVvblVIWStJU09OWVdGaGd3b1FKNm81QlJDckFnaXdSRVdtc2NlUEdZZHk0Y1QwZXM3YTJ4dVRKa3djNEVaRWkrYnpHdGJXMXFLaW93TkNoUTVVZTIzVWVPTTR2VExxc3BhVUZXN2R1UlhwNk9qbzZPcm9kbDBna0NxOFBIanlJc3JJeW1KaVlZTVdLRlZ3MW5JaUlpSFFPQzdKRVJFUXE0T1BqZzhURVJIWEhJQlh6OWZVVnRnOGVQSWhWcTFZcE5VNHFsZUx3NGNNQU9ydGpSNDRjcVpKOFJPcDI5KzVkUkVSRTROcTFhMHFQOGZUMEZCWnRkSFoyUmtoSWlLcmlrWTVqVnpZUkVXa3FGbVNKaUloVXdNcktDdjcrL3VxT1FTbzJZY0lFMk5qWW9LNnVEZ2NPSE1Db1VhUHd3Z3N2UEhTTVRDWkRmSHc4aW9xS0FIVE9FOGQ1NEVoWGJkaXdRU2pHbXBtWllkYXNXUmd6Wmd6S3lzcVFsSlRVNHhqNTNJbVhMbDFDYW1vcUM3TFVhK3pLSmlJaVRjZUNMQkVSNmJ5YW1ocms1T1NndWJrWnpzN084UFB6NDVjdDZoZEdSa2FJaUloQVhGd2NwRklwUHZ6d1F3UUhCeU0wTkJSdWJtNEs1OHBrTXVUbTVtTG56cDM0NVpkZmhQMXZ2LzEybjYrZm5KeU1reWRQOW5tOHN2YnQyNmZ5YTVEdUtTNHVSbVptSm9ET2hSa1RFeE9GYVQzayt4OGtLQ2dJbHk1ZFFtRmhJZXJxNnZpakJTbU5YZG1raVE0ZE92VEl2M3Y5WWNlT0hTcS9CaEgxRHhaa2lZaElLN1czdDJQVHBrMlFTcVd3c2JGQlpHUmtqK2NkUEhnUTI3WnRRM3Q3dTdEUHhjVUZjWEZ4Y0hkM0g2aTRwTU1XTGx5SWl4Y3Y0cWVmZm9KTUprTmFXaHJTMHRJd2VQQmdPRGs1d2NURUJNM056Ymh4NHdZYUdob1V4aTVkdWhSK2ZuNTl2clpZTE1hVksxY2U5eCtCU0NWKyt1a25ZWHZqeG8yOW1tTjUxS2hSd25aeGNURVh0U0dsc1N1Yk5OR05HemR3OGVKRmRjY2dJZzNDZ2l3UkVXbWxpeGN2NHNpUkl3Q0F2LzN0YnoyZWMrclVLYUhqcGF2UzBsSXNYNzRjMzMvLy9ZQjFYWEVlTzkybHA2ZUh6ejc3RE5IUjBUaDY5S2l3djdxNkd0WFYxVDJPMGRmWFIwUkVCTjU1NTUyQmlrazA0RXBMU3dFQUlwRUlQajQrdlJvN2FOQWdZYnUydHJaZmM1SHVZbGMyRVJGcEN4WmtpWWhJSytYbjV3dmJzMmJONm5aY0lwRW9GR010TFMzaDYrdUxhOWV1UVN3V283cTZHdDk4OHcwKytPQURsZWJrUEhaUEJpTWpJNnhmdng2elpzM0MvdjM3a1pPVEE2bFUydTA4QXdNREJBUUVJQ0lpQXQ3ZTNvOTkzUVVMRmlBd01QQ3gzNGRJRlZwYld3R2dUNFd0dHJhMmJ1OUQ5Q2pzeWlaTk5YZnVYS1dlaUNrc0xNUytmZnNnazhuZzZlbUpHVE5td05IUkVRWUduYVViaVVTQ2lvb0taR2RuQ3gyM1FVRkJtRFp0bWtyekUxSC9ZMEdXaUlpMFVubDVPWURPenFzaFE0WjBPLzZ2Zi8wTGQrN2NBUUE0T2pwaTc5NjlzTEd4UVVkSEIxYXVYSWtMRnk3Z3h4OS9SRlJVRkl5TWpGU1NrZlBZUFhrbVRweUlpUk1ub3FHaEFiLzk5aHNxS2lyUTJ0b0tFeE1UREJzMkRDTkhqb1M1dVhtL1hjL1YxUld1cnE3OTluNUUvY25TMGhJQVVGRlJBYWxVMnFzZm1JcUxpNFZ0VTFQVGZzOUd1b2xkMmFTcHZMeTg0T1hsOWRCenNyS3lrSktTQXBsTWh1WExsMlBwMHFYUTA5UHI4ZHl3c0REazVlWGhvNDgrd29rVEorRG82SWozM250UEZkR0pTRVhZZGtORVJGcEozajMxb002ckgzNzRRZGhldFdxVmNKNkJnUUhDd3NJQUFFMU5UUXBmK3Z2YkgrZXhtejkvUGo3OTlOT0hMdUlrbjhjT0FGSlRVMVdXalZUTDB0SVM0OGVQeDV3NWMvRHFxNjlpenB3NUdEZHVYTDhXWTRrMG5id0x2TDYrdnRlTDJYU2QvbVA0OE9IOW1JcDBHYnV5U1Z1MXRMUmc3ZHExYUc5dng3eDU4L0RtbTI4K3NCZ3I1K3ZyaTZTa0pKaWJtMlBQbmowNGNlTEVBS1Vsb3Y3QWdpd1JFV2tsTXpNekFJcGZvT1R5OC9QeDIyKy9BZWljUSs3Wlo1OVZPTzdtNWlac2k4VmlsZVQ3NHp4Mi8vem5QL0gzdi84ZHMyYk5lbVNIUkZCUUVBQUk4OWdSRVdtamFkT213ZGpZR0FBUUd4dUxHemR1S0RVdVBUMWQrUHRwYTJzTER3OFBGU1VrWGZQSHJ1emVZRmMycWRPcFU2ZFFYMThQQUlpSWlGQjZuS09qSTBKRFF3RUFPM2Z1VkVrMklsSU5UbGxBUkVSYVNkNHhWVnBhaXFxcUtvVnBDL2JzMlNOc3o1czNyMXVIZ1h3ZUxxQ3pJMEVWT0k4ZGFhS0doZ1lVRnhlam9hR2gyL3pGRHpOanhnd1ZwaUpkWlcxdGpmRHdjQ1FsSmFHMnRoYmg0ZUY0OTkxM0VSd2MzT1A1WXJFWSsvZnZ4K0hEaDRWOXI3LytPdWZTSnFWNWUzc2pMUzFONk1wKy92bm5sUjdMcm14U3A2dFhyd0lBN096c2VyM1lhMEJBQUpLU2tsQmFXb3Fpb2lKNGVucXFJaUlSOVRNV1pJbUlTQ3RObkRnUkNRa0prRXFsMkxoeEkySmpZMkZtWm9iVTFGU2NQWHNXUUdlSHk4c3Z2OXh0Yk5lNTRlVGRXLzJOODlnOWVTUVNDWEp5Y2xCVVZJU2FtaHJjdTNkUDZiRnIxNjVWWWJMT0wzcGZmZlVWTGw2OENKbE0xdXZ4TE1oU1g3MzExbHNvS0NqQXp6Ly9qS2FtSnNUSHh5TWhJUUYyZG5iQ09XdldyRUY5ZlgyM0p4WkdqeDR0ZEg0UktXUGF0R25ZdkhrejJ0cmFFQnNiQ3pjM042V0txK3pLSm5XVGQ4YythcHFDbmxoWVdBamJZckdZQlZraUxjR0NMQkVSYWFVUkkwYmd6My8rTTNKemMzSHUzRGxNbXpZTmhvYUdDaDJ2Q3hjdUZCNWY3Q28vUDEvWUhqWnNtRXJ5Y1I2N0o0ZE1Ka05LU2dwMjdkcUZ4c2JHUHIySEtndXk1ODZkdy92dnY0K09qZzZWWFlQb1FmVDE5UkVmSDQvUFB2c01hV2xwQURyL3h0MjhlVk00Ujk0WjFwVy92ejgrLy94ekdCb2FEbGhXMG43c3lpWnRKZis4V2xWVmhZYUdoaDQvdno2SWZLRmJvSE45QkNMU0RpeklFaEdSMWxxelpnM2VlT01OTkRjM283MjlIZTN0N2NJeFoyZG52UG5tbXoyT2t6K1dhR2hvcUxJdUFxNHUvdVRZc21VTFVsSlMxQjJqUjYydHJmamtrMDhVaXJFdUxpNXdjSERBK2ZQbklaVks0ZTN0RFRzN085eTdkdy9YcmwxRFZWVVZBTURkM1IxT1RrN3FpazQ2eE5EUUVHdlhyc1hzMmJQeDdiZmY0c0tGQ3ozTzc2bW5wd2NmSHg4c1dyUUlNMmJNNkZPbkdCRzdza2tieWRjM2tFcWxTRTFOeFpJbFM1UWUyM1c2RFZ0YjIzN1BSa1Nxd1lJc0VSRnBMVGMzTjN6enpUZjQ5Tk5QVVZCUUlPeWZQSGt5L3ZHUGZ3Z0xmM1dWbloyTnZMdzhBTUNrU1pONlBLYy9jQjY3SjBOSlNRa09IRGdndkRZME5NVFlzV1BoNGVFQkt5c3J0WGYzWldabUNndkR1YnU3SXpvNlduZ1VkODZjT1Nndkw4ZnMyYk94YU5FaVljelpzMmNSRXhPRG16ZHZJanc4SEMrKytLSmFzcFB1OGZQemc1K2ZIeG9iRzFGWVdJaUtpZ3EwdGJYQjJOZ1lkbloyOFBMeTZ0TlRCVVJkc1N1YnRORnp6ejJIelpzM1F5cVZJaWtwQ1o2ZW5nZ0lDSGprdUtOSGp5SWpJd05BNXhvSlhkY2hJQ0xOeG9Jc0VSRnBOUzh2TDN6MzNYZW9yS3hFYlcwdFJDS1J3aHlzZjJSdmI0L2R1M2NEQUJ3Y0hGU1dpL1BZUFJsT256NHR6TWs2WXNRSWZQSEZGNzFlakVPVkxsKytES0N6OHpBdUxnNHVMaTdDTVNjbko1U1hsK1BXclZzS1l3SURBN0Y3OTI0c1hyd1k2OWF0ZzVXVkZhWk1tVEtndVVtM1dWaFljTEZDVWlsMlpaTzJFWWxFV0xCZ0FiNy8vbnRJSkJKRVJVVmg3dHk1ZU8yMTErRHU3dDd0L05MU1V1emZ2eC9wNmVuQ3ZxQ2dJSVg1WklsSXM3RWdTMFJFT2tFa0VpbFZDSE54Y1ZFb1Nxa0s1N0Y3TXBTVmxRbmJHelpzMEtoaUxQRGZSZUdjbloyNzNmZE9UazY0Y09HQ1F0ZVluTDI5UFpZc1dZSXRXN1pnMDZaTkNBZ0lZS0dDaUxRT3U3SkptMFJHUnFLd3NCQjVlWG1RU3FVNGN1UUlqaHc1QWhzYkd6ZzdPOFBjM0J5dHJhMFFpOFdvckt4VUdDc1NpUkFWRmFXbTVFVFVGeXpJRWhHUlZycDY5U3F5czdQeDhzc3ZLOHdMcDBrNGo1M3VreGNwQncwYTFHTUhpN3JKODVtYm0zYzc1dWpvQ0FEZDdqMjVnSUFBYk5teUJXS3hHQVVGQmZEeDhWRmRVQ0lpRldKWE5ta0RVMU5USkNRa0lEbzZHc2VQSHhmMjE5WFZDZE1QOWNUZDNSM3g4ZkdjUDVaSXk3RHRob2lJdE5MZHUzZXhZOGNPdlBqaWkxaTFhaFhPbkRuVDQrT0k2aVNmeDI3dTNMbkN2cDdtc2Z0alFjemYzeDlmZnZrbDU3SFRBdmIyOWdBQUl5TWpOU2ZwbVpXVkZRQ2dwcWFtMnpINWdsMDNiOTZFUkNMcGRyenJZNC9YcjE5WFVVSWlJaUtTTXpjM1IweE1EQklURXhFWUdBZ0Rnd2YzMERrN08yUFZxbFZJVGs2R3M3UHpBS1lrb3Y3QURsa2lJdEpxVXFrVVo4NmN3Wmt6WnpCa3lCQUVCd2NqT0RoWUtKU3BHK2V4MDIxVHAwN0ZybDI3VUZsWmliS3lNbzM3UXZUMDAwOERBQ29ySzFGVlZZVWhRNFlJeCtUekU5Ky9meDg1T1RuZEZnOHBLU2tadUtDa2xRNGRPaVRNZWExS08zYnNVUGsxaUlnMGliKy9QL3o5L1NHUlNGQllXSWc3ZCs2Z3NiRVJob2FHc0xLeWdxZW5KNFlPSGFydW1FVDBHRmlRSlNJaXJlVHU3bzZYWG5vSnAwK2ZSa3RMQ3dDZ3Fxb0t1M2J0d3U3ZHUrSHY3NCtRa0JEODVTOS9lV2gzd1VEaFBIYTZ5Y2ZIQjVNbVRVSjJkamJXcjErUDdkdTN3OVRVVk4yeEJGMGYwVDErL0RqKyt0ZS9DcThkSEJ3Z0VvbFFXVm1KblR0M1l1ellzVUwyMXRaV2hTSVl2L1JSVDI3Y3VJR0xGeStxT3dZUmtjNHlNaktDcjYrdnVtTVFrUXFvL3hzcUVSRlJINGhFSXF4ZnZ4NGZmZlFSTWpNejhlT1BQK0w4K2ZPUVNxV1F5V1E0Zi80OHpwOC9EeHNiRzd6MDBrc0lDUWtaa01XOEhvWHoyT21lbUpnWUxGMjZGTG01dVFnTEM4UDc3NytQaVJNbmFrU1hzNU9URTBhUEhvMzgvSHdrSnlkajNyeDVNRE16RTQ2LzlOSkwyTDE3TndvS0NqQi8vbnhNbVRJRkJnWUdPSFBtREc3ZnZnMmc4NTRkTldxVXV2NFJpSWdFN01vbUlpSmR3WUlzRVJGcE5STVRFOHljT1JNelo4NUViVzB0amgwN2hoOS8vQkcvL2ZZYmdNNkZFTDc3N2p0ODk5MTNHRHQyTEVKQ1F2RENDeTlvN0p5ZnBIMHNMUzJ4Zi85K1JFZEhJeU1qQTVHUmtiQ3hzWUdibTV2UzNiTGJ0bTFUV2I1bHk1WWhPam9hUUdjeFk4bVNKY0t4eFlzWDQ5aXhZeWd2TDBkbFpTVlNVMU83alkrSWlJQ3hzYkhLOHBIMm1qdDNMdno4L0I1NVhtRmhJZmJ0MndlWlRBWlBUMC9NbURFRGpvNk93dE1MRW9rRUZSVVZ5TTdPRmpwdWc0S0NNRzNhTkpYbUorM0RybXdpSXRJVkxNZ1NFWkhPR0RSb0VFSkRReEVhR29wcjE2N2h4eDkveExGangxQlpXUWtBK1BYWFgvSHJyNzhpTGk0T3MyZlBSa2hJaURESEp0SGpTRTFOUlZaV2x2QzZycTRPbHk1ZFVtT2kvNW93WVFMUzA5TjdQR1poWVlIRXhFUjg4TUVIS0NvcVVqaW1yNitQc0xBd2hJYUdEa1JNMGtKZVhsN3c4dko2NkRsWldWbElTVW1CVENiRDh1WExzWFRwMGdkMmo0ZUZoU0V2THc4ZmZmUVJUcHc0QVVkSFI3ejMzbnVxaUU1RXBQR0tpb3FRbFpXRmtwSVMxTlRVNFA3OSt6QTNONGVUa3hQR2pCbURnSUFBTmhnUWFURVdaSW1JU0NlNXVibGh4WW9WaUl5TXhLVkxsL0RqanovaTFLbFRhRzV1UmtOREE3Ny8vbnQ4Ly8zM2VPYVpaeEFTRW9JWk0yYW9iTzVQaVVTQ25Kd2NGQlVWb2FhbUJ2ZnUzVk42N05xMWExV1NpZnJQOXUzYjhlMjMzNm83UnA4NU9Ua2hKU1VGdi96eUM2NWN1WUtXbGhZTUdUSUVVNlpNZ1lPRGc3cmprUlpyYVduQjJyVnIwZDdlam5uejV1SE5OOTk4NUJoZlgxOGtKU1hoOWRkZng1NDllK0RoNFlHZ29LQUJTRXZhZ0YzWjlDUW9LQ2hBZkh3ODh2THlIbmhPU2tvS3JLMnRFUkVSZ1lVTEYwSmZYMzhBRXhKUmYyQkJsb2lJZEpxZW5oN0dqUnVIY2VQR0lUSXlFanQzN2tSYVdocWtVaWtBNE1xVks3aHk1UXErK09JTGhJU0VJRHc4SElNR0RlcVhhOHRrTXFTa3BHRFhybDFvYkd6czAzdXdJS3ZaU2t0THNXL2ZQdUcxcWFrcG5uMzJXWXdjT1JKV1ZsWjQ2cW1uMUpoT2VmcjYrcGd3WVFMbk42WitkZXJVeG40WU5BQUFJQUJKUkVGVUtkVFgxd1BvblBwQ1dZNk9qZ2dORFVWU1VoSjI3dHpKZ2l3SjJKVk51dTdZc1dOWXQyNGRPam82SG5sdWZYMDk0dVBqa1pXVmhiaTRPSmlZbUF4QVFpTHFMeXpJRWhHUlRtdHRiY1daTTJkdy9QaHhuRHQzRHUzdDdUMmUxOXpjak9Ua1pCdzVjZ1JSVVZHWVAzLytZMTk3eTVZdFNFbEplZXozSWMyVmtaRWhGUGU5dkx5d2JkczJEQmt5Uk0ycC9rc3FsUXBmNmd3TURIclZRZFBSMFFHcFZBbzlQVDBZR2hxcUtpTHBzS3RYcndJQTdPenNJQktKZWpVMklDQUFTVWxKS0MwdFJWRlJFVHc5UFZVUmtYUU11N0pKbStYbTV1TGpqejhXUGxmbzZlbGg3Tml4OFBYMWhVZ2tnckd4TVpxYm0xRldWb1lMRnk3Z3hvMGJBRHAvaEZpelpnMDJiOTZzeHZSRTFGc3N5QklSa2M3cDZPaEFkblkyTWpJeThOTlBQM1diSXNEYzNCd3paODVFU0VnSTd0MjdoME9IRHVILy91Ly9jUC8rZmJTMHRDQW1KZ1psWldWWXRXcFZuek9VbEpUZ3dJRUR3bXREUTBPTUhUc1dIaDRlc0xLeVlvRkxSOXk4ZVZQWVhyOSt2VVlWWXdIZy9QbnpXTEZpQlFBZ0tTbEpxVWQ5NVE0ZlBveTR1RGdZR1JuaCtQSGpzTFMwVkZWTTBsSHk3dGdIZFNjK2pJV0ZoYkF0Rm90WmtDV2xzQ3VidEZsc2JLeFFqUFgxOWNVbm4zd0NGeGVYQjU1Lzl1eFpiTnk0RVRVMU5jak16RVJHUmdabXpwdzVVSEdKNkRHeElFdEVSRHBCS3BYaTExOS9SVVpHQms2ZE9vV0dob1p1NTR3ZVBSb2hJU0VJQ2dwU2VLeHI3Tml4dUhQbkRyNzc3anY4ODUvL1JIdDdPNUtUay9ITU04OWcrdlRwZmNweit2UnB5R1F5QU1DSUVTUHd4UmRmOUxwRGpEU2YvRDZ5dGJXRmg0ZUhtdFAwci9Ianh3UG9uR3Z4OHVYTENBZ0lVSE1pMGpieUluNVZWUlVhR2hwNlZkUXZMeThYdHB1YW12bzlHK2ttZG1XVHRzckx5ME5KU1FtQXpzK05PM2JzZ0xHeDhVUEhCQVlHNHV1dnYwWm9hQ2phMnRxd2QrOWVGbVNKdEFnTHNrUkVwTld1WHIyS2pJd01uRGh4QXRYVjFkMk9XMWxaNGNVWFgwUklTQWpjM053ZStENTJkblpZdlhvMXBrNmRpdmZlZXcvMzc5L0hybDI3K2x5UUxTc3JFN1kzYk5qQVlxeU9jbmQzQndCaG9SaGQwclVJZHZmdVhUVW1JVzBsLzVzcmxVcVJtcHFLSlV1V0tEMzI2Tkdqd3JhdHJXMi9aeVBkeEs1czBsWTVPVG5DOXNxVkt4OVpqSlZ6ZFhYRnE2KytpdVRrWkJRWEYrUDI3ZHNZTm15WXFtSVNVVC9pVW54RVJLU1Zpb3VMRVJ3Y2pMQ3dNQnc0Y0VDaEdLdW5wNGZ4NDhjakppWUdHUmtaV0wxNjlVT0xzVjJOSHo5ZUtNS1dsSlQwMkdtckRQbVh3VUdEQmdsRk85STlzMmJOZ3BHUkVlN2N1WU5idDI2cE8wNi9hV2xwd2U3ZHU0WFg1dWJtYWt4RDJ1cTU1NTRUNWkxT1NrckN1WFBubEJwMzlPaFJaR1JrQU9qOHNXUFVxRkVxeTBpNjVZOWQyYjNCcm14U0ova1ArU1ltSnNJVEtzcWFNbVdLc0YxVVZOU3Z1WWhJZFhTdm5ZT0lpSjRJVlZWVjNRcGdnd2NQeHB3NWN4QVNFZ0lIQjRjK3Y3ZXJxNnV3M2RMUzBxZTVNKzN0N1FFQVJrWkdmYzVCbXMvYTJocXJWNjlHYkd3c05tN2NpSVNFQkxYOU83OTY5U3EyYjkrdXNLOXJaK3NYWDN5aDFMM2MzTnlNMzMvL0hhMnRyUUFBZlgxOStQajQ5RzlZZWlLSVJDSXNXTEFBMzMvL1BTUVNDYUtpb2pCMzdseTg5dHByUGY1UVZWcGFpdjM3OXlNOVBWM1lGeFFVcE5DNVNQUXc3TW9tYlNWZjc4RFcxclpYQzNBQ25VOTV5Y203eElsSTg3RWdTMFJFV2sxZlh4K1RKMDlHU0VnSUFnTUQ4ZFJUVHozMmU5NitmVnQ0YnhzYm16Njl4OVNwVTdGcjF5NVVWbGFpckt3TXpzN09qNTJMTk5NcnI3eUNqbzRPYk4yNkZZc1hMMFprWkNRbVRabzA0Tk1ZdUxxNklqYzNGeEtKcE1mai8vblBmL3IwdnNIQndSZzhlUERqUktNbldHUmtKQW9MQzVHWGx3ZXBWSW9qUjQ3Z3lKRWpzTEd4Z2JPek04ek56ZEhhMmdxeFdJekt5a3FGc1NLUkNGRlJVV3BLVHRyb3VlZWV3K2JObXlHVlNwR1VsQVJQVDArbDVyOW1WemFwbS96SDNEOHVSS3VNcm1QNk1sMEhFYWtIQzdKRVJLU1ZyS3lzc0d6Wk1yejg4c3NLblFIOVllblNwWGo5OWRkaFlHQ2c5QnhlZitUajQ0TkpreVloT3pzYjY5ZXZ4L2J0MjJGcWF0cXZPVW45OHZQenNXblRKZ0Nkai9XWGxKUWdLaW9LUmtaR2NIQndVRmc4N21HU2s1TWZPNHVabVJrbVRweUlNMmZPUFBaN0FZQ3BxU25tejUrUHlNaklmbmsvZWpLWm1wb2lJU0VCMGRIUk9INzh1TEMvcnE0T2RYVjFEeHpuN3U2TytQaDRkaXBTcjdBcm03U1YvTW1xMnRwYVZGUlVZT2pRb1VxUGxTOW1CNEEvb0JKcEVSWmtpWWhJSy9uNCtLanNNZXJIbWU2Z3E1aVlHQ3hkdWhTNXVia0lDd3ZEKysrL2o0a1RKN0o3UVljME5UV2hzTEN3MjM2SlJJTHIxNjhQZUo2b3FDZ0VCd2NMci8vem4vL2dtMisrQVFBc1c3WU1Uei85OUNQZnc4REFBTmJXMXZEdzhPanpEeEpFWFptYm15TW1KZ2JCd2NFNGVQQWdzck96MGRIUjBlTzV6czdPbUQ5L1BoWXNXTUFwWDZoUDJKVk4yc2pYMTFmWVBuandJRmF0V3FYVU9LbFVpc09IRHdQbzdJNGRPWEtrU3ZJUlVmOWpRWmFJaUVoRkxDMHRzWC8vZmtSSFJ5TWpJd09Sa1pHd3NiR0JtNXViMHQyeTI3WnRVM0ZLMGlVdUxpNXdjWEVSWG5jdGFJMFpNd1orZm43cWlFVUVBUEQzOTRlL3Z6OGtFZ2tLQ3d0eDU4NGRORFkyd3REUUVGWldWdkQwOU94VlZ4aFJUOWlWVGRwb3dvUUpzTEd4UVYxZEhRNGNPSUJSbzBiaGhSZGVlT2dZbVV5RytQaDRZU0V2UHorL1BrKzFSVVFEandWWklpTFNDZTN0N2JoMjdScHFhMnR4Nzk0OVNLVlNwY1k5NnNQdTQwcE5UVVZXVnBid3VxNnVEcGN1WFZMcE5XbmcrUGo0SURFeFVkMHhpTFNLa1pHUlFqY1lVWDlqVnpacEd5TWpJMFJFUkNBdUxnNVNxUlFmZnZnaGdvT0RFUm9hS2l4V0p5ZVR5WkNibTR1ZE8zZmlsMTkrRWZhLy9mYmJBeDJiaUI0REM3SkVSS1RWcmwyN2hxKy8vaHBuenB4NTRHSkdENlBLNHVqMjdkdng3YmZmcXV6OVNmMnNyS3pnNysrdjdoZ1A1TzN0allTRUJBQ0FoNGVIbXRNUUVRMHNkbVdUTmxtNGNDRXVYcnlJbjM3NkNUS1pER2xwYVVoTFM4UGd3WVBoNU9RRUV4TVRORGMzNDhhTkcyaG9hRkFZdTNUcFVqNEZRNlJsV0pBbElpS3RkZTdjT2F4ZXZScnQ3ZTNxanRKTmFXa3A5dTNiSjd3Mk5UWEZzODgraTVFalI4TEt5Z3BQUGZXVUd0UFJrOExhMmhxVEowOVdkd3dpSXJWaVZ6WnBBejA5UFh6MjJXZUlqbzdHMGFOSGhmM1YxZFdvcnE3dWNZeSt2ajRpSWlMd3pqdnZERlJNSXVvbkxNZ1NFWkZXYW1ob3dELys4UStGWXF5K3ZqNmNuWjFoYTJ1cjlzY09Nekl5aEdrVHZMeThzRzNiTmd3Wk1rU3RtWWlJMUsyb3FBaFpXVmtvS1NsQlRVME43dCsvRDNOemN6ZzVPV0hNbURFSUNBaFErOTl2SWlKMU1USXl3dnIxNnpGcjFpenMzNzhmT1RrNVBVN0RaV0JnZ0lDQUFFUkVSTURiMjFzTlNZbm9jYkVnUzBSRVd1bmt5WlBDNDFyNit2cDQ1NTEzOE9xcnI4TEt5a3JOeVRyZHZIbFQyRjYvZmoyTHNhUVJPam82OFB2dnY2TzZ1aG90TFMxS3o3VThZOFlNRlNjalhWZFFVSUQ0K0hqazVlVTk4SnlVbEJSWVcxc2pJaUlDQ3hjdWhMNisvZ0FtSkNMU0hCTW5Uc1RFaVJQUjBOQ0EzMzc3RFJVVkZXaHRiWVdKaVFtR0RSdUdrU05Id3R6Y1hOMHhpZWd4c0NCTFJFUmFxYUNnUU5qK24vLzVIeXhjdUZDTmFib3pNVEVCQU5qYTJuTHVUbEs3VzdkdVllZk9uVGg5K2pUYTJ0cDZQWjRGV1hvY3g0NGR3N3AxNng2NHFGSlg5ZlgxaUkrUFIxWldGdUxpNG9TL3BVUjl4YTVzMG1hV2xwWVlQMzY4dW1NUWtRcXdJRXRFUkZxcHVia1pBR0JzYkl5UWtCQTFwK25PM2QwZFFPY2paZXB5Nk5BaFpHWm1xdnc2TzNic1VQazFxTzh1WGJxRWxTdFhvclcxZGNDdnpYdVFjbk56OGZISEh3dmQySHA2ZWhnN2RpeDhmWDBoRW9sZ2JHeU01dVptbEpXVjRjS0ZDN2h4NHdZQUlDc3JDMnZXck1IbXpadlZtSjYwR2J1eWlZaElrN0VnUzBSRVdzblcxaFlBTUhqd1lJM3NiSmsxYXhhKy9QSkwzTGx6QjdkdTNZS2pvK09BWjdoeDR3WXVYcnc0NE5jbHpkSGMzSXdQUC94UW9SaXJyNjhQRnhjWERCNDhHTWJHeGlxOVB1OUJpbzJORllxeHZyNisrT1NUVCtEaTR2TEE4OCtlUFl1Tkd6ZWlwcVlHbVptWnlNakl3TXlaTXdjcUx1a0lkbVVURVpHbVkwR1dpSWkwMHNpUkl3RjBmcEdTU3FVYTE5VmliVzJOMWF0WEl6WTJGaHMzYmtSQ1FvSkdGbzVKdDUwOGVSSzF0YlVBT2d1eGI3MzFGaFlzV0FCcmEyczFKNk1uUVY1ZUhrcEtTZ0FBSTBhTXdJNGRPeDc1STBCZ1lDQysvdnByaElhR29xMnREWHYzN21WQmxucUZYZG1rN1NRU0NYSnljbEJVVklTYW1ocmN1M2RQNmJGcjE2NVZZVElpNms4c3lCSVJrVmFhUG4wNnRtelpndnI2ZXB3N2R3NkJnWUhxanRUTks2KzhnbzZPRG16ZHVoV0xGeTlHWkdRa0prMmFOR0RUR015ZE94ZCtmbjZQUEsrd3NCRDc5dTJEVENhRHA2Y25ac3lZQVVkSFJ5R25SQ0pCUlVVRnNyT3poVzdIb0tBZ1RKczJUYVg1NmZGZHVYSkYyRjY5ZWpWZWUrMjFBYjArNzhFblcwNU9qckM5Y3VWS3BUdXlYVjFkOGVxcnJ5STVPUm5GeGNXNGZmczJoZzBicHFxWXBHUFlsVTNhU2lhVElTVWxCYnQyN1VKalkyT2Yzb01GV1NMdHdZSXNFUkZwSldOalkyellzQUYvKzl2ZjhObG5uOEhUMHhNaWtVamRzUVQ1K2ZuWXRHa1RBTURjM0J3bEpTV0lpb3FDa1pFUkhCd2NsSDRrTWprNXVjOFp2THk4NE9YbDlkQnpzckt5a0pLU0FwbE1odVhMbDJQcDBxWFEwOVByOGR5d3NERGs1ZVhobzQ4K3dva1RKK0RvNklqMzNudXZ6L2xJOWVSZjZJeU5qVEZ2M3J3QnZ6N3Z3U2RiV1ZrWmdNNUZEbnU3S00yVUtWT0V2MzlGUlVVc3lKSlMySlZOMm16TGxpMUlTVWxSZHd3aUdpQXN5QklSa2RZS0NBakE1NTkvanZYcjF5TTBOQlNSa1pHWU1XTUdURTFOMVIwTlRVMU5LQ3dzN0xaZklwSGcrdlhyYWtqVVhVdExDOWF1WFl2MjluYk1temNQYjc3NTVpUEgrUHI2SWlrcENhKy8vanIyN05rRER3OFBCQVVGRFVCYTZvcy8vZWxQQURSM3JtWGVnN3BOL3BpdHJhMXRyNmVWc2JPekU3YnI2K3Y3TlJmcExuWmxrN1lxS1NuQmdRTUhoTmVHaG9ZWU8zWXNQRHc4WUdWbEJVTkRReldtSXlKVllFR1dpSWcwMHY3OSszSGl4QW1sempVMU5VVjFkVFUyYnR5STJOaFlPRGc0d016TVRLbXhqOU9CcXUxT25Ub2xGRG9pSWlLVUh1Zm82SWpRMEZBa0pTVmg1ODZkTElacHNGR2pSaUV0TFUxajUxcm1QYWpiNUQ4QzlHYitRN211WXg3VU1VMzBSK3pLSm0xMSt2UnB5R1F5QUozZDNWOTg4WVZHUGZsRlJQMlBCVmtpSXRKSXQyL2Y3ckhEOUZFNk9qcFFXbHFxZ2tTOTQrUGpnOFRFUkhYSGVLaXJWNjhDNk94RTYrMkgvb0NBQUNRbEphRzB0QlJGUlVYdzlQUlVSVVI2VE5PblQ4ZTJiZHZRME5DQTdPeHNCQVFFcUR1U0F0NkR1czNlM2g0QVVGdGJpNHFLQ2d3ZE9sVHBzZko3QStqczhDWlNCcnV5U1Z2SmYwd0FnQTBiTnJBWVMycFZVMU9Ebkp3Y05EYzN3OW5aR1g1K2ZocjNvNzR1WUVHV2lJaElCYXlzck9Edjc2L3VHQThsLzhMWmwrNHpDd3NMWVZzc0ZyTVlwcUhNemMzeDk3Ly9IUjk5OUJFKy8veHo3Tm16UjZPS1c3d0hkWnV2cjYrd2ZmRGdRYXhhdFVxcGNWS3BGSWNQSHdiUWVXK01IRGxTSmZsSTk3QXJtN1NWL0o0Yk5HZ1EzTjNkMVp5R2RGRjdlenMyYmRvRXFWUUtHeHNiUkVaRzluamV3WU1Ic1czYk5yUzN0d3Y3WEZ4Y0VCY1h4M3V6bjdFZ1MwUkVHdW0xMTE3RFgvN3lGM1hIMEdtV2xwWUFnS3FxS2pRME5BaXZsVkZlWGk1c056VTE5WHMyVFpHY25JeVRKMCtxL0RyNzl1MVQyWHRQbno0ZEhSMGRpSTZPUm1ob0tGYXVYSW5wMDZkcnhKeXl2QWQxMjRRSkUyQmpZNE82dWpvY09IQUFvMGFOd2dzdnZQRFFNVEtaRFBIeDhTZ3FLZ0lBK1BuNXdjYkdaaURpa2c1Z1Z6WnBLL205cXduLzMweTY2ZUxGaXpoeTVBZ0E0RzkvKzF1UDU1dzZkUXJ4OGZIZDlwZVdsbUw1OHVYNC92dnYrZi9KL1lnRldTSWkwa2d1TGk1d2NYRlJkd3lkNXVibUJxQ3pHeTAxTlJWTGxpeFJldXpSbzBlRmJWdGIyMzdQcGluRVlqR3VYTG1pN2hoOWxwK2ZqMDJiTmdIb1hPQ3JxcW9LSDMvOE1UNzk5RlBZMjlzcnZRQ2VxdVphNWoybzI0eU1qQkFSRVlHNHVEaElwVko4K09HSENBNE9SbWhvcVBEdlhrNG1reUUzTnhjN2QrN0VMNy84SXV4LysrMjNCem8yYVRGMlpaTzJtanAxS25idDJvWEt5a3FVbFpYQjJkbFozWkZJeCtUbjV3dmJzMmJONm5aY0lwRW9GR010TFMzaDYrdUxhOWV1UVN3V283cTZHdDk4OHcwKytPQ0RBY243SkdCQmxvaUlxSS9hMjl2eCsrKy93OUhSVVZqTlhwczg5OXh6Mkx4NU02UlNLWktTa3VEcDZhblVIS05Iang1RlJrWUdBTURBd0FDalJvMVNkVlRxbzZhbXBoN25ZcFpJSkxoeDQ4YkFCL29EM29PNmIrSENoYmg0OFNKKyt1a255R1F5cEtXbElTMHREWU1IRDRhVGt4Tk1URXpRM055TUd6ZHVvS0doUVdIczBxVkw0ZWZucDZia3BJM1lsVTNheXNmSEI1TW1UVUoyZGpiV3IxK1A3ZHUzSy8yaktaRXk1RThXaVVRaURCa3lwTnZ4Zi8zclg3aHo1dzZBenNWVDkrN2RDeHNiRzNSMGRHRGx5cFc0Y09FQ2Z2enhSMFJGUmJHVHU1K3dJRXRFUk5RSDdlM3RXTHAwS1FvS0NqQm8wQ0RzMjdkUGVOd01BQzVmdnR6akl6KzlwY3BIMlVVaUVSWXNXSUR2di84ZUVva0VVVkZSbUR0M0xsNTc3YlVlNTRncUxTM0YvdjM3a1o2ZUx1d0xDZ3BTbU10VDF5eFlzQUNCZ1lIcWpxR3plQS9xUGowOVBYejIyV2VJam81VzZHcXVycTVHZFhWMWoyUDA5ZlVSRVJHQmQ5NTVaNkJpa281Z1Z6WnBzNWlZR0N4ZHVoUzV1YmtJQ3d2RCsrKy9qNGtUSjNKT1krb1hiVzF0QVBEQUg1eCsrT0VIWVh2VnFsWENlUVlHQmdnTEM4T0ZDeGZRMU5TRTR1SmkrUGo0cUQ3d0U0QUZXU0lpb2o2NGZQa3lDZ29LQUhUT1ZmZnZmLzhiWVdGaHd2SEd4a2F0ZU5ROU1qSVNoWVdGeU12TGcxUXF4WkVqUjNEa3lCSFkyTmpBMmRrWjV1Ym1hRzF0aFZnc1JtVmxwY0pZa1VpRXFLZ29OU1VmR0s2dXJuQjFkVlYzakQ3ejhmRkJZbUtpdW1NOEZPOUIzV2RrWklUMTY5ZGoxcXhaMkw5L1AzSnljaUNWU3J1ZFoyQmdnSUNBQUVSRVJNRGIyMXNOU1VrWHNDdWJ0SldscFNYMjc5K1A2T2hvWkdSa0lESXlFalkyTm5CemMxTzZXM2JidG0wcVRrbmF5c3pNRE1CL0M3TmQ1ZWZuNDdmZmZnUFFPVzNjczg4K3EzQzg2dzlhWXJHWUJkbCt3b0lzRVJIcGhMcTZPcHc4ZVJKNWVYbTRkZXNXR2hzYllXQmdBQXNMQ3d3ZlBoeWpSNC9HODg4LzMyK2RkQTRPRGpBME5CUldJTlhXK1c1TlRVMlJrSkNBNk9ob0hEOStYTmhmVjFlSHVycTZCNDV6ZDNkSGZIdzg1KzdVY0ZaV1Z2RDM5MWQzaklmaVBmamttRGh4SWlaT25JaUdoZ2I4OXR0dnFLaW9RR3RySzB4TVREQnMyRENNSERrUzV1Ym02bzVKV281ZDJhVE5VbE5Ua1pXVkpieXVxNnZEcFV1WDFKaUlkTVh3NGNNQmRENXRWRlZWcFRCdHdaNDllNFR0ZWZQbWRldktOakQ0Yittd3BhVkZ0VUdmSUN6SUVoR1JWbXR0YmNXT0hUdHc2TkFob1RqNlI3bTV1VWhMUzhPbVRac1FFaEtDNWN1WEM3OFM5NVZJSk1MMjdkdHg4dVJKK1BqNGRQc2wyZHZiR3drSkNZOTFqWUZpYm02T21KZ1lCQWNINCtEQmc4ak96a1pIUjBlUDV6bzdPMlArL1BsWXNHQUI1NCtpZnNONzhNbGlhV21KOGVQSHF6c0c2VEIyWlpNMjJyNTlPNzc5OWx0MXh5QWROWEhpUkNRa0pFQXFsV0xqeG8ySWpZMkZtWmtaVWxOVGNmYnNXUUNkUDVLLy9QTEwzY2JXMXRZSzI4Ykd4Z09XV2RleElFdEVSRnFycWFrSnk1Y3Z4OVdyVjVVNnY3VzFGUWNQSHNTWk0yZXdZOGNPT0RnNFBOYjF4NDBiaDNIanh2VjR6TnJhR3BNblQzNnM5eDlvL3Y3KzhQZjNoMFFpUVdGaEllN2N1WVBHeGtZWUdockN5c29LbnA2ZUdEcDBxTHBqYXJTR2hnWVVGeGVqb2FFQkVvbEU2WEV6WnN4UVlTcnR3WHVRaVBvVHU3SkpXNVNXbGlxc0cyQnFhb3BubjMwV0kwZU9oSldWRlo1NjZpazFwaU5kTUdMRUNQejV6MzlHYm00dXpwMDdoMm5UcHNIUTBGQ2g0M1hod29Xd3RMVHNOalkvUDEvWUhqWnMySURrZlJLd0lFdEVSRnJyMDA4L1ZTakcydG5aNFlVWFhzQ0lFU05nYlcyTmpvNE8xTmZYbzdpNEdHZk9uSUZZTEFiUU9mZlJPKys4ZzRNSEQzSXhvQjRZR1JuQjE5ZFgzVEcweXRXclYvSFZWMS9oNHNXTGtNbGt2UjQvVUFYWjZ1cHFuRDU5R2xldVhCR0tuVktwRkZ1M2JvVklKQnFRRE1yZ1BVaEUvWWxkMmFUcE1qSXloQzV1THk4dmJOdTJUZUdSY3FMK3NHYk5Hcnp4eGh0b2JtNUdlM3U3d3RPRnpzN09lUFBOTjNzY0o1Lyt4ZERRRUo2ZW5nT1M5VW5BZ2l3UkVXbWw0dUppbkR4NVVuajl4aHR2NE4xMzM0V2hvV0dQNS8vUC8vd1BNakl5OFBubm42T2hvUUczYjk5R1ltSWkvdC8vKzM4REZabDAxTGx6NS9EKysrOC84QkY3VGREUzBvS3RXN2NpUFQyOXg1eC83T1k5ZVBBZ3lzcktZR0ppZ2hVclZrQmZYMytnb3BLT2trZ2t5TW5KUVZGUkVXcHFhbkR2M2oybHg2NWR1MWFGeVlpSTFPL216WnZDOXZyMTYxbU1KWlZ3YzNQRE45OThnMDgvL1ZSWW5CZ0FKaytlakgvODR4ODlUdW1XbloyTnZMdzhBTUNrU1pNZWU5bzMraThXWkltSVNDdjk5Tk5Qd3ZZcnI3eUNGU3RXUEhMTXpKa3o0ZTd1anZEd2NMUzF0ZUhvMGFOWXRXcVZ5dWFoM0xkdkg3Nzg4a3NBd050dnY4M0ZRblJRYTJzclB2bmtFNFVpcDR1TEN4d2NISEQrL0hsSXBWSjRlM3ZEenM0TzkrN2R3N1ZyMTFCVlZRV2djMUVxSnljbmxXZThlL2N1SWlJaWNPM2FOYVhIZUhwNklqNCtIa0JueDBSSVNJaXE0cEdPazhsa1NFbEp3YTVkdTlEWTJOaW45MkJCbG9oMG5ZbUpDUURBMXRZV0hoNGVhazVEdXN6THl3dmZmZmNkS2lzclVWdGJDNUZJaEVHREJqM3dmSHQ3ZSt6ZXZSc0FIbnU2TjFMRWdpd1JFV2tsZVNlQm5wNGVJaUlpbEI3bjRlR0JSWXNXWWUvZXZXaHBhY0hseTVmaDUrZW5rb3hkVjNOKzBGeXptcWFvcUFoWldWa29LU2xCVFUwTjd0Ky9EM056Y3pnNU9XSE1tREVJQ0FqZ1FrcGRaR1ptb3E2dURrQm5nVFU2T2xyNElqVm56aHlVbDVkajl1elpXTFJva1REbTdObXppSW1Kd2MyYk54RWVIbzRYWDN4UnBSazNiTmdnRkdQTnpNd3dhOVlzakJrekJtVmxaVWhLU3VweGpKK2ZIL3o4L0hEcDBpV2twcVlPYUVHVzk2QnUyYkpsQzFKU1V0UWRnNTVBN01vbWJlTHU3ZzVBY1RWN0lsVVNpVVJLVFZmbDR1SUNGeGVYQVVqMDVPSC8yb21JU0N2Sk94S0hEQm5TNjhlNnBrNmRpcjE3OXdJQTd0eTUwOS9SQkRZMk5pcDc3LzVXVUZDQStQaDQ0WkdrbnFTa3BNRGEyaG9SRVJGWXVIQWhIMk1IY1BueVpRQ2RQd3pFeGNVcGZHQjFjbkpDZVhrNWJ0MjZwVEFtTURBUXUzZnZ4dUxGaTdGdTNUcFlXVmxoeXBRcEtzbFhYRnlNek14TUFKMGZxQk1URTRWRnNlVDdIeVFvS0FpWExsMUNZV0VoNnVycVZINC84eDdVUFNVbEpUaHc0SUR3MnREUUVHUEhqb1dIaHdlc3JLd2VPTVVNMGVOZ1Z6WnBvMW16WnVITEw3L0VuVHQzY092V0xUZzZPcW83RWhHcEdBdXlSRVNrbGV6czdBQjBGc0o2eTlyYVd0anV5M2hsUGZmY2M5aXhZd2VrVWlteXNySlUxb243dUk0ZE80WjE2OVlwTlFkcWZYMDk0dVBqa1pXVmhiaTRPT0VSdXlkVmJXMHRnTTdIK3YvWVBlRGs1SVFMRnk0b3pBc25aMjl2anlWTGxtRExsaTNZdEdrVEFnSUNWSEl2ZHAzYVkrUEdqVUl4VmhtalJvMFN0b3VMaXpGaHdvUit6ZFlWNzBIZGRQcjBhV0dSdXhFalJ1Q0xMNzdRcU1YalNEZXhLNXUwa2JXMU5WYXZYbzNZMkZoczNMZ1JDUWtKZkJxRStoV25VdE04TE1nU0VaRlc4dlB6dy83OSsxRlZWWVdHaGdaWVdsb3FQYlpyVjZ3cTUvQjBkWFhGaWhVcnNHM2JOcVNrcEdEY3VIR1lOR21TeXE3WEY3bTV1Zmo0NDQrRmxYMzE5UFF3ZHV4WStQcjZRaVFTd2RqWUdNM056U2dySzhPRkN4ZHc0OFlOQUVCV1ZoYldyRm1EelpzM3F6Rzkrc21McU9ibTV0Mk95YnRieEdKeGoyTURBZ0t3WmNzV2lNVmlGQlFVd01mSHA5L3psWmFXQXVoOExLMjM3OTkxUGpGNTRWa1ZlQS9xcnJLeU1tRjd3NFlOTE1hU3lyRXJtN1RaSzYrOGdvNk9EbXpkdWhXTEZ5OUdaR1FrSmsyYXhHa01xRjlvNDFScXVvNy95eVlpSXEwMGVmSmtPRG82NHRhdFd6aHk1QWplZU9NTnBjZWVPSEVDUUdmQnpOdmJXMFVKTzRXRmhXSDQ4T0g0OHNzdnNYTGxTb1NFaEdEKy9Qbnc5UFJVYVhldXNtSmpZNFZDbUsrdkx6NzU1Sk9IemhOMTl1eFpiTnk0RVRVMU5jak16RVJHUmdabXpwdzVVSEUxanBXVkZRQ2dwcWFtMnpGNXNmL216WnVRU0NUZE9sMHNMQ3lFN2V2WHI2dWtJTnZhMmdxZ2I5Tm50TFcxZFhzZlZlQTlxTHZrZitNR0RSb2t6STlJcEVyc3lpWnRsWitmajAyYk5nSG8vSkczcEtRRVVWRlJNREl5Z29PRGc5SlBneVFuSjZzeUpta3hiWnBLN1VuQmdpd1JFV2tsZlgxOXhNYkc0czAzMzhUWFgzK05aNTU1UnFsZmU3T3lzcENXbGdZOVBUMTg4TUVIS2kyS2R2MXdiV0ppZ3FlZWVncXBxYWxJVFUyRm1aa1pSQ0tSVWgrd1ZmWGhPaTh2RHlVbEpRQTZ2N2p1MkxFRHhzYkdEeDBUR0JpSXI3LytHcUdob1docmE4UGV2WHVmNkdMWTAwOC9EUUNvckt4RVZWV1Z3bnpHOHNXOTd0Ky9qNXljSEFRRUJDaU1sZjkzcjByeXp2R0tpZ3BJcGRKZXpibGFYRndzYkp1YW12WjdOb0Qzb0s2enQ3Y0hBRDUyU3dPR1hkbWtyWnFhbWxCWVdOaHR2MFFpd2ZYcjE5V1FpSFNOdGt5bDlpVGhTZ2hFUktTMXZMMjlrWmlZQ0V0TFM3ejMzbnY0NnF1dlVGVlYxZU81emMzTjJMTm5EMWF0V2dVREF3TjgvUEhIM1Fway9VMys0VnIrbi9iMmR1RllTMHNMcmwrL3JuRDhRZjlSbFp5Y0hHRjc1Y3FWanl5RXlibTZ1dUxWVjE4RjBGbTB1MzM3dGtyeWFZT3U4Nm9lUDM1YzRaaURnNE5RRE5pNWM2ZkNDdCt0cmEzWXNXT0g4TG8zYzd2Mmhyd0R2TDYrL3BHTGVQM1IwYU5IaGUzaHc0ZjNZNnIvNGoybzI2Wk9uUXFnOHdlTHJvVXlJbFZoVnpZUlVjL2tVNmtCbll1a1ptZG5xemtSc1VPV2lJaTBVdGZ1VTJOalkzUjBkR0RQbmozWXMyY1A3TzN0WVcxdExYUUR0clMwb0t5c1RGZ3d5TXJLQ2ovODhBTisrT0dIaDE3RHhNUUV1M2J0VXUwL2lCckpDeVFtSmlZWVAzNThyOFpPbVRKRjZOd3RLaXJDc0dIRCtqMmZObkJ5Y3NMbzBhT1JuNStQNU9Sa3pKczNEMlptWnNMeGwxNTZDYnQzNzBaQlFRSG16NStQS1ZPbXdNREFBR2ZPbkJHS2lCWVdGZ29MYVBXbmFkT21ZZlBteldocmEwTnNiQ3pjM055VUtxNm1wNmNMQlZ4YlcxdWgyN2UvOFI3VWJUNCtQcGcwYVJLeXM3T3hmdjE2Yk4rK1hXWGQxa1FBdTdKSmUvbjQrQ0F4TVZIZE1VakhhZnBVYWs4YUZtU0ppRWdyUGVqUkxnQW9MeTlIZVhuNUE4ZmV2WHNYZCsvZWZlUTFIcmR3b09rZnJ1VWRtN2EydHIxNmxCMEE3T3pzaE8zNit2cCt6YVZ0bGkxYmh1am9hQURBb1VPSHNHVEpFdUhZNHNXTGNlellNWlNYbDZPeXNoS3BxYW5keGtkRVJDZzNLUmVFQUFBZ0FFbEVRVlRkR2RwYjF0YldDQThQUjFKU0VtcHJheEVlSG81MzMzMFh3Y0hCUFo0dkZvdXhmLzkrSEQ1OFdOajMrdXV2OS9yK1VCYnZRZDBYRXhPRHBVdVhJamMzRjJGaFlYai8vZmN4Y2VKRWZ2RWpsWmc2ZFNwMjdkb2xkR1U3T3p1ck94S1JVcXlzck9Edjc2L3VHS1RETkgwcXRTY1JDN0pFUkVRcW91a2ZydVVkUkYwZnBWZFcxekZQZW1GbHdvUUpTRTlQNy9HWWhZVUZFaE1UOGNFSEg2Q29xRWpobUw2K1BzTEN3aEFhR3FyU2ZHKzk5UllLQ2dydzg4OC9vNm1wQ2ZIeDhVaElTRkFvYUs1WjgvL1p1L080cXNxMWIrQS9rSmxrY0lBVUVjV2N3QmxGRk14T09XR21CMDNOS0RIRDBBTG5wMk9SZFpBTUIwd1F3M2tpelBTSTRlZm9FVFY5RkJORnBJT0FvS0lvS0lpQ2dNeVRlNzkvOExJZUNOUU43clVuZnQrLzF0NXIzV3RmNWgxdXJuWGYxK1dMd3NKQ1pHVmxOUmc3WU1BQVVlUGpITlI4SmlZbUNBc0x3K3JWcXhFVkZRVnZiMitZbTV2RDF0Wlc1b2Rld2NIQklrZEptb0tyc29tSW12YWl4U3gxcGRSSXNaaVFKU0lpdGFTSTFhYzZPcHI5ejJUZDFzNzgvSHprNU9RMHE0N3A5ZXZYaGVNT0hUcklQVFpOWW0xdGpmMzc5K1BxMWF0SVRrNUdXVmtaT25ic0NCY1hGMWhaV1luKytkcmEyZ2dNRE1TYU5Xc1FHUmtKQUtpc3JNVDkrL2VGYStyL2ZkWVpQbnc0MXE1ZEMxMWRYZEZpNHh4c0hTSWlJaEFURXlPOExpZ29RSHg4dkJJaklrM0dWZGxFUktRT05QczNUU0lpMGxpcXZ2cFVIUXdjT0ZBNFBuRGdBSllzV1NMVE9JbEVJbXhwMTlMU1F0KytmVVdKVDVOb2EydkQwZEd4UVJNd1JkTFYxY1hLbFNzeGNlSkU3Tm16QjdHeHNaQklKSTJ1MDlMU2dyMjlQV2JObW9YeDQ4ZUxuc0RnSE5SOG16ZHZ4cDQ5ZTVRZEJyVWlYSlZOUk5TWXFwZFNhNDJZa0NVaUlsS1F2THc4bkQxN0Zzbkp5WGo4K0RHS2k0c2hrVWdRRkJRRVMwdExoY2ZqNk9nSWMzTnpGQlFVNEpkZmZrSC8vdjB4WnN5WUY0NlJTcVVJREF3VXR0ODdPRGpBM054Y0VlR1NIRGc0T01EQndRSEZ4Y1ZJVFUxRlRrNE9LaXNyb2ErdkR3c0xDL1R1M1Z1aGY1K2NnNW90SXlNRCsvYnRFMTRiR2hwaTlPalI2TnUzTDB4TlRkR21UUnNsUmtlYWpLdXlpWWdhNG1JVzFjT0VMQkVSa2NqS3lzb1FGQlNFbzBlUG9xYW1wdEg1cXFxcUJxOFBIRGlBek14TUdCZ1l3TWZIUjdTR1NucDZldkQwOU1UNjllc2hrVWl3WXNVS1RKa3lCZTd1N3JDMXRXMXdyVlFxUlVKQ0FyWnUzWXFyVjY4SzczLzIyV2VpeEtZdWFtcHFzSExsU2xSVlZjSEl5QWdyVjY2VXFidjMxYXRYY2VqUUlRREE5T25UTVd6WU1MRkRiYUJ0MjdaS1c2MWJIK2VnWm91S2loSldZdmZ1M1J2QndjSG8yTEdqa3FNaVRjZFYyVVJFcEE2WWtDVWlJaExSMDZkUDRlbnBpZlQwZEpuSDlPclZDNEdCZ1FDQXJsMjd3czNOVGF6d01IUG1URnk1Y2dYbno1K0hWQ3BGWkdRa0lpTWowYUZEQjFoYlc4UEF3QUNscGFXNGQrOGVpb3FLR295ZE8zY3VIQndjUkl0TkhWeStmQm1uVHAwQ0FIaDVlY21VakFXQVFZTUdZZFdxVmNqS3lrSmVYcDdDRTdLcWhITlFjOVd2VSt6bjU4ZGtMSW1PcTdLSmlFaGRNQ0ZMUkVRa29sV3JWZ25KV0NNakk3aTZ1bUx3NE1ISXpNekU5dTNibXh4VHQ2MDhQajRlRVJFUm9pWmt0YlMwc0diTkdxeGV2UnJIamgwVDNzL0x5ME5lWGw2VFk3UzF0ZUhwNlFrdkx5L1I0bElYQ1FrSnd2Rjc3NzBuOHpnZEhSMjR1YmxoOCtiTlNFeE1SSDUrUHRxMWF5ZEdpQ3FQYzFCekdSZ1lBQURhdDIrUG5qMTdLamthYWcyNEtwdUlTRGFxVmtxdE5XSkNsb2lJU0NScGFXazRkKzRjQU1ER3hnYWhvYUZDRi9tNjk1OW4zTGh4aUkrUFIycHFLZ29LQ2tTdGthbW5wd2MvUHorNHVyb2lMQ3dNY1hGeFRUWjgwdEhSZ2JPek16dzlQV0ZuWnlkYVBPcms0Y09IQUFCemMzTjA2dFNwV1dPSERCa0NvSFlyL28wYk56Qnk1RWk1eDFkZlZWVVY0dUxpY092V0xUeDU4Z1RsNWVVeWoxMjVjcVdJa1hFT2Fxb2VQWG9BcVAxN0kxSUVyc29tSW5veFZTMmwxaHJ4MnhFUkVaRkl6cDgvTHh6Nysvc0x5VmhaOU8vZlh6aE9TMHRUU0wxUEp5Y25PRGs1b2Fpb0NEZHYza1JPVGc0cUtpcGdZR0NBVHAwNm9XL2Z2akEyTmhZOURuVlM5NlhWeU1pbzJXUHJKOW56OC9QbEZ0TmZTYVZTN04rL0h6dDM3a1J4Y1hHTDdpRjJRcllPNTZCbWNYVjF4YVpObS9ENDhXTThlUEFBWGJwMFVYWklwT0c0S3B1STZQbFV2WlJhYThPRUxCRVJrVWd5TWpJQUFKYVdsckMzdDIvVzJQcmIxOFZNMWpYRnhNU2tWZGMwYlk2NlJHeEJRUUdrVWltMHRMUmtIbHMvT2RyVUNnVjUyYmh4SS9idjN5L2EvY1hBT2FnWnpNek1zR3paTWdRRUJNRGYzeDhoSVNFeTExa21hZ211eWlZaWVqNVZMNlhXMnZCZktpSWlJcEZVVkZRQVFJdktEVlJXVmphNkQ2a2VhMnRyQUxYYnY1S1NrakJnd0FDWnh5WWxKUW5IWXRXUHZYMzdObjc1NVJmaHRhNnVMb1lNR1lLZVBYdkMxTlFVdXJxNm9ud3VVWjMzMzM4Zk5UVTFDQW9Ld3NjZmZ3eHZiMitNR0RHQ0NUTVNCVmRsRXhFMVRWMUtxYlVtL0NaRVJFUWtFaE1URXdCQVRrNE9KQkpKczJvdXBhV2xDY2VHaG9aeWo0M2tZOWl3WWRpeVpRc0FZTWVPSFFnSkNaRnAzTE5uejNEbzBDSGhkZS9ldlVXSjcrelpzNUJLcFFDQVBuMzY0TWNmZjJTakJsS1l4TVJFckZ1M0RnQmdiR3lNMjdkdlkvSGl4ZERUMDRPVmxaV3d2Znhsd3NQRHhReVROQWhYWlpPbVlNTWxramQxSzZYV0dqQWhTMFJFSkJJN096dEVSa2Fpc0xBUTU4NmR3OXR2dnkzejJQcmQ1cnQxNnlaQ2RJMVZWMWNqUFQwZCtmbjVLQzh2YjdLcFVsUEdqQmtqY21TcWE4Q0FBYkN4c1VGR1JnWmlZbUt3YWRNbStQajR2TEIwZ1VRaVFVQkFnRkRTb2wrL2ZxTDljcFdabVNrY3IxcTFTdVYvaWVNYzFDd2xKU1ZJVFUxdDlINVZWUlh1M3IycmhJaW9OZUNxYkZKbmJMaEVZbEhYVW1xYWpQOHFFUkVSaWVTZGQ5N0JoZzBiVUZsWmlZQ0FBTmphMnNxVVhEMTY5S2l3ZFVnUmpVblMwOU94YmRzMlJFZEhOL3FpTDR2NCtIZ1JvbElQV2xwYVdMeDRNWllzV1FJQTJMZHZIMUpTVXZEWlo1OWg4T0RCRFJLelVxa1UxNjVkUTJob2FJUC9adlBtelJNMVBxRDJpM1JkYlVWVnhEbElSUExBVmRta3p0aHdpY1RFVW1xcWh3bFpJaUxTR0txMnZjdk16QXdlSGg3WXZuMDc4dlB6NGVIaGdmbno1MlBLbENsTlhwK1ZsWVd3c0RBY1BueFllTy9ERHo4VWRiWER4WXNYc1d6Wk1sUlhWNHYyR1pydXpUZmZ4Snc1YzdCMzcxNEFRRnhjSE9MaTRtQmlZb0p1M2JyQjJOZ1laV1ZsdUh2M0xvcUtpaHFNblRGakJseGNYRVNMclhQbnpnQ2cwbHQyT1FjMWw3MjlQVUpEUTVVZEJyVWlYSlZONm93TmwwaE1MS1dtZXBpUUpTSWl0YWZLMjd2bXpadUhsSlFVL1BISEh5Z3BLVUZnWUNCQ1FrSmdZV0VoWE9QcjY0dkN3a0prWldVMUdEdGd3QUM0dTd1TEZsdFJVUkcrK2VhYkJva3diVzF0ZE8zYUZlM2J0MWZwSko2cThmSHhnWW1KQ1VKRFE0VTVXRlJVaE1URXhPZU9jWGQzeCtMRmkwV042ODAzMzhUT25Udng2TkVqWkdabW9tdlhycUorWG5OeERtbzJVMU5UREI4K1hObGhFQkdwUERaY0lyR3BXeW0xMW9BSldTSWlVbXVxdnIxTFcxc2JnWUdCV0xObURTSWpJd0hVYnZ1NWYvKytjTTMxNjljYmpScytmRGpXcmwwTFhWMWQwV0k3ZmZxMHNHSlRXMXNiWGw1ZW1ENTlPa3hOVFVYN1RFM200ZUdCMGFOSFk4K2VQVGh6NWd6S3k4c2JYYU90clkyaFE0ZkMwOU1URGc0T29zZGtiMitQRVNORzROS2xTL0R6ODhQbXpadFZhbVVENXlBUnlSTlhaWk82WXNNbEVwdTZsRkpyVFppUUpTSWl0YVlPMjd0MGRYV3hjdVZLVEp3NEVYdjI3RUZzYkd5VHpZcTB0TFJnYjIrUFdiTm1ZZno0OFM5c0RDVVBLU2twd3ZIeTVjc3hjK1pNVVQrdk5laldyUnY4L1B6ZzYrdUxXN2R1NGY3OSt5Z3RMWVdPamc0c0xDeGdaMmNITXpNemhjYjB3dzgvWU83Y3VVaElTTURzMmJPeGRPbFNPRGs1aVQ2L1pNRTVTRVR5eEZYWnBLN1ljSW5FcGc2bDFGb2JKbVNKaUVodHFkdjJycnBFY0hGeE1WSlRVNUdUazRQS3lrcm82K3ZEd3NJQ3ZYdjNWdWcyczlMU1VnQ0F2cjQrYTQ3Sm1aNmVIdnIxNjRkKy9mb3BPeFNZbUpnZ0xDd01xMWV2UmxSVUZMeTl2V0Z1Ymc1YlcxdVpWOHNHQndlTEVodm5JQkVSRVJzdWtXS29jaW0xMW9nSldTSWlVbHZxdXIycmJkdTJLckdkckgzNzlnQ0FEaDA2c0ZhbmhvdUlpRUJNVEl6d3VxQ2dBUEh4OFVxTXFCYm5JQkVSRVJzdWtXS29jaW0xMW9ocmpZbUlTRzF4ZTllcjZkdTNMd0Nnc0xDd3lSSUtWS3U2dWhvM2J0eEFTVW1Kc2tOcGtjMmJOeU1vS0VpbzFhcEtPQWVKaUlocUd5NEJFQm91TlFjYkxsRnoxSlZTMjc1OU8wYU1HUEhjNUwrV2xoYjY5ZXVIMWF0WDQ2ZWZma0xidG0wVkhLbm00d3BaSWlKU1c5emU5V3JHamgyTGpSczNvckN3RUJjdlhzU29VYU9VSFpMS3FhNnV4dHk1YzVHU2tvSjI3ZHBoMzc1OTZOeTVzM0ErS1NsSmFCRDNLdmJ0Mi9mSzkyaEtSa1pHZzNzYkdocGk5T2pSNk51M0wweE5UZEdtVFJ0UlBsZFduSU5FUkVSc3VFU0twMnFsMUZvakptU0ppRWh0cWR2MnJvS0NBcHcrZlJyWHJsM0Rnd2NQVUZ4Y0RCMGRIYlJ0MnhiZHVuWERnQUVEOFBiYmJ5dnNDYlMrdmo1V3JWcUZSWXNXWWMyYU5lalZxeGNzTFMwVjh0bnFJaWtwU1dnOGxaK2ZqOTkvL3gyelo4OFd6aGNYRnlNNU9WbFo0YjFVVkZTVXNQSzBkKy9lQ0E0T1JzZU9IWlVjMWYvaEhDUWlJbUxESlZJZVZTbWwxaHJ4LzFZaUlsSmI2cks5cTZLaUFoczNib1NycXl2V3JsMkxxS2dvSkNjbkl5TWpBM2Z1M0VGQ1FnSWlJeU94YXRVcVRKZ3dBWUdCZ1Nnckt4TTFwanJPenM1WXUzWXRpb3VMNGU3dWpzaklTSlNYbHl2a3M5V0JsWlZWZzNwWk5qWTJTb3ltK2VyWEJQUHo4MU9wWkd3ZHprRWlJcUxhaGtzdUxpNEFJRFJjR2pObURJS0Nnb1JyZkgxOU1YbnlaRXllUExsQk1wWU5sNGpVRDFmSUVoR1IybEtIN1YwbEpTWDQvUFBQbXl5UTM1U0tpZ29jT0hBQTBkSFIyTEpsQzZ5c3JGcjgyV0ZoWVRoMTZwUk0xeG9hR2lJdkx3LysvdjRJQ0FpQWxaVVZqSXlNWkJvYkhoN2U0aGhWbmFXbEpUWnYzb3pUcDAvRDN0NGVvMGVQYm5EZXpzNE9JU0VoU29ydTVRd01EQUFvYnhzajV5QVJFWkZzMkhDSnFIVmhRcGFJaU5TV09tenYrdjc3N3h0OGViYXdzTUNZTVdQUXAwOGZtSm1ab2FhbUJvV0ZoVWhMUzBOMGREU3lzcktFV0wyOHZIRGd3SUVXbHpCNCtQQWhVbE5UbXoydXBxWkdhSmhHd05DaFF6RjA2TkFtejVtWm1XSGt5SkVLamtoMlBYcjBBQURvNkNqbkt4L25JQkVSa2V6cUdpNU5uRGdSZS9ic1FXeHNiSk5OTDdXMHRHQnZiNDlaczJaaC9QangwTkxTVWtLMHBNNnFxNnVSbnA2Ty9QeDhsSmVYeTl4Y2RjeVlNU0pIMW5vd0lVdEVSR3B0M3J4NVNFbEp3UjkvL0NGczd3b0pDWUdGaFlWd2phK3ZMd29MQzRWa1p4Mnh0M2VscGFYaDlPblR3dXM1YytaZy92ejV6MTNCc0h6NWNrUkZSV0h0MnJVb0tpckN3NGNQRVJvYWluLzg0eCtpeFVpYXpkWFZGWnMyYmNMang0L3g0TUVEZE9uU1Jka2hFUkVSMFV1dzRSS0pKVDA5SGR1MmJVTjBkRFNxcXFxYVBUNCtQbDZFcUZvbkptU0ppRWl0cWZMMnJ2UG56d3ZINzcvL1BueDhmRjQ2WnNLRUNlalJvd2M4UER4UVdWbUpZOGVPWWNtU0pkRFQwMnYyNTMvd3dRZDQ2NjIzbWoyT05JZVptUm1XTFZ1R2dJQUErUHY3SXlRa3BFVnpxYVU0QjRtSWlGcU9EWmRJbmk1ZXZJaGx5NWFodXJwYTJhRVFtSkFsSWlJTm9LcmJ1K3FTd2xwYVd2RDA5SlI1WE0rZVBURnIxaXpzM2JzWFpXVmxTRXBLZ29PRFE3TS8zOGJHUnUyYVVHbXlKMCtlSUM0dURxV2xwZWphdFNzY0hCd1UwZzM1L2ZmZlIwMU5EWUtDZ3ZEeHh4L0QyOXNiSTBhTVVFZ1pBODVCSWlJaUl1VXJLaXJDTjk5ODB5QVpxNjJ0amE1ZHU2SjkrL1lLZldCUHRaaVFKU0lpamFGcTI3dHFhbW9BQUIwN2RteDJkL3MzMzN3VGUvZnVCUUE4ZnZ4WTNxR1JuRlJYVjJQZHVuV1FTQ1F3TnplSHQ3ZDNrOWNkT0hBQXdjSEJEYjRFMjlqWVlQMzY5VUtkVnpFa0ppWmkzYnAxQUFCalkyUGN2bjBiaXhjdmhwNmVIcXlzcklTbVh5L0RwbG5VbFBEdzhBWmxXY1N5Yjk4KzBUK0RpRWhkS09zQkw2bTMwNmRQbzZpb0NFQnRJdGJMeXd2VHAwK0hxYW1wa2lOcnZaaVFKU0lpamFNcTI3dnE2dGkyWkNXdW1abVpjQ3pXU2w2SlJDSWtqWFYwZEpyMVpiNm1wZ1lTaVFSYVdscXR1cXZ2bFN0WGNPVElFUURBb2tXTG1yem16Smt6Q0F3TWJQUitSa1lHUHYvOGMvejY2NitpUFNnb0tTbHBzcWxXVlZVVjd0NjlLOHBuTmdmbm9Ickx5c3BDY25LeXNzTWdJbEo3cXY2QWw5UmZTa3FLY0x4OCtYTE1uRGxUaWRFUXdJUXNFUkdSYUJ3Y0hCQVdGb2JjM0Z3VUZSWEJ4TVJFNXJIMVY4VmFXMXVMRVI0dVg3NHMxTFhkdm4xN3M4b2lIRDU4R092WHI0ZWVuaDVPbmp6WnJEK2JKa2xNVEJTT1hWMWRHNTJ2cXFwcWtJdzFNVEhCd0lFRGtaNmVqcXlzTE9UbDVXSEhqaDM0OHNzdkZSS3ZxdUVjSkNKNVNrbEpRVWhJU0l2SGEybHBvVzNidGpBeE1VR1BIajB3YU5BZzlPblRSNDRSRWpWTjFSL3drdm9yTFMwRkFPanI2OFBOelUzSjBSREFoQ3dSRVpGb1JvNGNpUzVkdXVEQmd3YzRjdVFJNXN5WkkvUFlVNmRPQVFDNmRPa0NPenM3a1NKc3VXSERoZ0dvVFRnbUpTWEIyZGxaeVJFcFIzWjJOZ0RBMHRLeXliSVUvL25QZjRUa2VwY3VYYkIzNzE2WW01dWpwcVlHQ3hjdVJHeHNMSTRmUHk2VUVaQTNlM3Q3aElhR3l2Mitxb0J6VVBsbXpKaUJVYU5HS1RzTUlrRmhZU0d1WExraTEzdjI2dFVMWGw1ZWJGQklvdUlEWGhKYisvYnRBUUFkT25SZ3ZWZ1Z3WVFzRVJHUlNMUzF0UkVRRUlCUFAvMFUyN1p0UTc5Ky9UQjA2TkNYam91SmlVRmtaQ1MwdExUdzVaZGZpdDU4ckNWS1NrcUU0NmRQbnlveEV1V3FyS3dFZ09ldVNEbDA2SkJ3dkdUSkV1RTZIUjBkeko0OUc3R3hzU2dwS1VGYVdocnM3ZTNsSHArcHFTbUdEeDh1OS91cUFzNUI1ZXZldlR1NmQrK3U3RENJUkhYcjFpMHNXN1lNSDN6d0FmN25mLzVIMmVHUWhsTDFCN3lrL3ZyMjdRdWc5c0dWUkNKaDNXRVZ3SVFzRVJHcExFMW9HR05uWjRmUTBGQ3NXTEVDWDN6eEJXYlBubzBaTTJZMCtXVzd0TFFVQnc4ZXhMWnQyNkNqbzRPdnZ2cEtKVmY5bFpXVllkZXVYY0pyWTJOakpVYWpYRVpHUmdEK0x6RmJYMkppSW03ZXZBbWd0cjdiNk5Hakc1eTN0YlVWanJPeXNrUkp5R29xemtFaWFrcWZQbjJ3ZHUxYTNMaHhBM3YzN29WVUtvV3RyUzBtVEpnQUt5c3I2T2pVL3ZwYlhWMk54NDhmSXpZMkZyR3hzUUNBc1dQSFlzeVlNYWlzckVSQlFRRlNVMU54NGNJRlladnZyNy8rQ2dzTEMzaDRlQ2p0ejBlYVM5VWY4Skw2R3p0MkxEWnUzSWpDd2tKY3ZIaVJPMXhVQUJPeVJFU2tzdFM5WVV6OUR2ZjYrdnFvcWFuQjd0MjdzWHYzYm5UdTNCbG1abWJDMCtteXNqSmtabVlLRFk1TVRVMXg2TkNoQmwvQW0ySmdZSUNkTzNlK05KYnIxNjlqOCtiTkRkNnJ2NnJ3eHg5L2xLa0daMmxwS2U3Y3VZT0tpZ29BdGF1QVcvTVgvMjdkdWdHb3JkK1dtNXZiSU5HK2UvZHU0WGpxMUttTlZqclhKUWFBMnI5L1RjYzVTRVJpYTlldUhVeE5UYkYvLzM1SXBWSjRlbnJDeTh2cnVTdkJQRHc4a0pTVWhCVXJWdUQwNmRQbzFxMGI1cytmTDV3dkt5dERTRWlJOEcveDFxMWJNV25TSkdIckw1Rzg4QUV2aVUxZlh4K3JWcTNDb2tXTHNHYk5HdlRxMVF1V2xwYktEcXRWWTBLV2lJaElKTS9yY0EvVWJrMnIyNTdXbEtkUG44cTBEZHZRMEZDbVdMcDM3NDZFaEFSVVZWVTFlZjdHalJzeTNlZXZwa3laZ2c0ZE9yUm9yQ1p3Y25KQ1NFZ0lKQklKL1AzOUVSQVFBQ01qSTBSRVJPRENoUXNBYXYrT0prK2UzR2hzZm42K2NLeXZyOS9pR0txcnEzSG56aDEwNmRJRnI3MzJXb3Z2SXpiT1FTb3FLa0phV2hxS2lvcWVPdythTW43OGVCR2pJazFTWGw0T1gxOWZWRlZWWWNxVUtWaXdZTUZMeC9UdjN4L2J0Mi9IckZtenNHUEhEdlRxMVF0dnYvMDJnTm9rMlQvKzhROUlwVkw4NjEvL1FsVlZGUTRkT2lUVGZZbWFndzk0U1JHY25aMnhkdTFhK1BuNXdkM2RIZDdlM2hnL2Zyek12MCtRZkRFaFMwUkVLb3NOWStUSHlNZ0lUazVPaUk2T2xzdjlEQTBOTVczYU5IaDdlOHZsZnVxcVQ1OCtHRFJvRUJJU0VuRHg0a1c4ODg0NzBOWFZiZkFMMGN5Wk01dGMrVm0vZ1VlblRwMWE5UG5WMWRXWU8zY3VVbEpTMEs1ZE8remJ0dytkTzNjV3ppY2xKVFhaa2JtNTVGSFdnM093OWJwKy9UcCsrdWtuWExseUJWS3B0Tm5qbVpBbFdaMDlleFpQbmp5QmxwWVd2THk4WkI1blpXV0ZEei84RUR0MjdFQm9hS2lRa0szajdlMk4vL3puUHlndExjV1ZLMWVZa0NXNVU0VUh2S1Rld3NMQ2hLYkFMMk5vYUlpOHZEeGhybGxaV1FtcnRGOG1QRHo4VmNLa2VwaVFKU0lpbGFYdURXTVUwZUcrL3FxSWwxbThlREdtVEpraXZMNXg0d1oyN05nQkFGaXdZQUhlZU9NTm1UN1B6TXdNUFh2MjVKZisvOC9YMXhkejVzeEJhV2twcXF1clVWMWRMWnpyMnJVclB2MzAweWJISFR0MkRBQ2dxNnVMWHIxNnRlaXprNUtTa0pLU0FxRDJGN0xmZi84ZHMyZlBGczRYRnhlclZOa1B6c0hXNStMRmkxaTZkS2xRam9WSVRIVS83enAyN05qc3Jiak96czdZc1dNSDd0NjlpN1MwTlBUczJWTTQ5OXBycjhISnlRbG56cHhCYW1vcXBGS3BTamJjSlBXbDdBZThwUDRlUG56NDNKMTVMMUpUVTRPTWpBd1JJcUtYWVVLV2lJaElKS3JXNGQ3R3hnWTJOamJDNi9wZGVBY1BIZ3dIQndkbGhLWDJiRzF0c1dQSERuei8vZmRDY2hRQVJvNGNpVysrK2FiSkZRZVhMbDNDdFd2WEFBQWpSb3lRZVZYQ1gxbFpXVUZYVjFkSUF0Zi8rMVZGbklPdFMwVkZCYjc3N3JzR3lWZ2JHeHRZV1ZuaDh1WExrRWdrc0xPemc0V0ZCY3JMeTVHZW5vN2MzRndBUUk4ZVBXQnRiYTJzMEVsTkZSUVVBRUNMa3FYMUUxMFBIanhva0pBRmdGNjlldUhNbVRPb3JxNUdTVWtKMnJadCsyckJFdjJGTWgvd0VwSGlNU0ZMUkVSRTlJcDY5KzZObjMvK0dZOGVQVUorZmo0c0xTM1JybDI3NTE3ZnVYTm43TnExQzBCdFVyV2xMQzB0c1huelpwdytmUnIyOXZhTkduM1kyZGtoSkNTa3hmY25laFhuenAwVEVtUTlldlRBNnRXcmhTVFhlKys5aCt6c2JFeWNPQkd6WnMwU3hseTRjQUUvL1BBRDd0Ky9EdzhQRDd6NzdydEtpWjNVVTEyU05EYzNGMFZGUlRJMUNxeno4T0ZENGJpMHRMVFIrZm8xdXBtUUpURW84d0V2cWI4UFB2Z0FiNzMxbHJMRG9HWmdRcGFJaURTR3FqV01TVTFOeFpNblQrRGk0dExpZXh3NWNnUlRwMDZWWTFUL3AzNnk3cThyZ2FobExDMHRaZG9tKzllVm9xOWk2TkNoR0RwMGFKUG56TXpNTUhMa1NMbDhqaGc0QnpWYlVsSVNnTnJWaXV2WHIyOHc1NjJ0clpHZG5ZMEhEeDQwR0ROcTFDanMyclVMSDMvOE1mNzV6My9DMU5UMGxYNkdVdXRTMTIxZUlwSGd5SkVqbURObmpzeGovLzN2Znd2SFRUMVFLeTh2RjQ1WkxvWEVvcXdIdktUKzVQbmRraFNEQ1ZraUlsSjdxdG93cHFDZ0FJc1dMY0trU1pPd2ZQbnlacTJtZWZqd0lmejkvUkViR3l0YVFsYlZrM1hxNFByMTY3aDA2UkltVDU0TUN3c0xaWWVqZGpnSE5WdGRvNW11WGJzMitpWFIydG9hc2JHeHVILy9mcU54blR0M3hpZWZmSUtOR3pkaTNicDFjSFoyWnIxT2tzbGJiNzJGSDMvOEVSS0pCTnUyYlVPdlhyMWsraG56NzMvL0cxRlJVUUJxNjFRUEdEQ2cwVFgzN3QwREFMUnAwNlpaSzIrSldrSVpEM2lKU0xHWWtDVWlJcldtRGcxampoMDdodGpZV1BqNittTFVxRkV2dkZZcWxTSWlJZ0xCd2NFTkdqa29RbDVlSHM2ZVBZdms1R1E4ZnZ3WXhjWEZrRWdrQ0FvS2FuWnpsTmJpNmRPbjJMSmxDN1p0MndZWEZ4ZTR1Ym5CeGNVRjJ0cmF5ZzVOTFhFT2FwYTZKS3F4c1hHamMxMjZkQUVBWkdWbE5UblcyZGtaR3pkdVJGWldGbEpTVW1CdmJ5OWVvS1F4T25YcUJEYzNOMFJFUktDcXFncUxGaTNDbENsVE1IUG16Q1pYNGQrN2R3OTc5KzV0c0RwMi9QanhEY29UMVBuenp6OEIxRDVNYUU1RFRTSWlWU0NSU0lUZmwzUjBkSnIxWGJXbXBnWVNpUVJhV2xyUTFkVVZLOFJXaC8rU0VCR1IybEwxaGpFV0ZoWXdNVEZCVVZFUmNuTnpzWGp4WXJ6NzdydFl2bng1azZ0cnNyT3pzV3JWS3NURnhRbnZLZUpMVDFsWkdZS0NnbkQwNk5FbUU5dC9MZjl3NE1BQlpHWm13c0RBQUQ0K1BrdytvdlpMYm5SME5LS2pvOUd4WTBkTW1USUZVNlpNUWVmT25aVWExNzU5KzdCcDB5WUF3R2VmZlFZdkx5K2x4dk04bklPYXlkVFVGQUR3NU1tVFJ1ZnFmdjdldjM4ZlZWVlZEUnE4QVdpd28rRHUzYnRNeUpMTUZpMWFoTlRVVktTa3BFQWlrZUMzMzM3RGI3LzlCbE5UVTlqWTJNRFkyQmhWVlZWNDhPQUJIajE2MUdDc3BhVWxGaTFhMU9pZTE2NWRRM1oyTmdCZzJMQmhDdmx6RUJISjArWExsK0hqNHdNQTJMNTllN01hcVI0K2ZCanIxNitIbnA0ZVRwNDh5VjBDY3NLRUxCRVJxUzFWYnhqenhodHZJREl5RWovOTlCTisrKzAzU0NRU0hEOStITEd4c2ZqNjY2K0ZCa3pQV3hVN2ZQaHcvT01mL3hBdFBxQjJoYWVucHlmUzA5TmxIdE9yVnk4RUJnWUNxTjJLN09ibUpsWjRLcTlIang2WU5Ha1N6cDQ5Sy96ZDVlYm1ZdWZPbmRpMWF4ZUdEeDhPTnpjM3ZQWFdXMHBaVVpXWGx5Y2NQNi9PckxKeERtcXVOOTU0QXdEdzZORWo1T2Jtb21QSGpzSzV1cC9WejU0OVExeGNISnlkblJ1TXZYMzd0dUlDSlkxaWJHeU1uMzc2Q2Q5Ly96M09uRGtqdlAvMDZWTWtKaVkrZDF5UEhqMndZY01HdEcvZnZ0RzVzTEF3NFppTjVrZ1JhbXBxY09mT0hlVGw1YUdzckF3U2lVU21jV0tWNGFMV3JlNUJWRlZWRlpLU2tocjltMDB0dzRRc0VSR3BMWFZvR0dOcWFvcXZ2LzRhMDZaTnc5cTFhM0h0MmpYazVlVmg2ZEtsY0hWMWhidTdPNEtDZ25EMTZsVmhqS1dsSlpZdVhZb3hZOGFJRmxlZFZhdFdDWWt3SXlNanVMcTZZdkRnd2NqTXpNVDI3ZHViSE9QZzRBQUhCd2ZFeDhjaklpS2lWU2ZETEMwdDRlZm5oNisrK2dybnpwM0Q4ZVBIaGRYWlVxa1VseTlmeHVYTGwyRnVibzVKa3liQnpjMU5vYlhlek0zTkZmWlpMY1U1cUxrY0hSMkY0NU1uVCtLamp6NFNYbHRaV2NIUzBoS1BIajNDMXExYk1XVElFQmdhR2dLbzNmMndaY3NXNGRyWFgzOWRjVUdUUmpBeE1jRzZkZXNRRXhPRFE0Y080ZkxseTZpdXJtN3lXaXNySzB5ZlBoMHpaODVzdEZLN3poZGZmSUhQUC84Y1dscGFRdU13SWpFOGVQQUFXN2R1eGRteloxRlpXZG5zOFV6SWtoaEtTa3FFNDZkUG55b3hFczNDaEN3UkVha3RkV29ZMDd0M2IremV2UnNuVHB4QWNIQXdjbk56Y2VMRUNadzRjVUs0UmxkWEYrN3U3cGczYng0TURBeEVqUWNBMHRMU2NPN2NPUUMxcFI1Q1EwT0Z4RWZkKzg4emJ0dzR4TWZISXpVMUZRVUZCV3FSK0JPVGdZRUJKa3lZZ0FrVEppQS9QeDhuVHB6QThlUEhjZlBtVFFDMURkNSsvdmxuL1B6enp4Z3laQWpjM053d1pzeVk1Lzd5TCtPakhSTUFBQ0FBU1VSQlZDOS8rOXZmc0dYTEZrZ2tFc1RFeERScmU1b2ljQTVxTm10cmF3d1lNQUNKaVlrSUR3L0gxS2xUWVdSa0pKeWZOR2tTZHUzYWhaU1VGRXliTmcwdUxpN1EwZEZCZEhRMEhqNThDS0MyZEVILy92MlY5VWNnTlRkeTVFaU1IRGtTVlZWVnVIbnpKbkp5Y2xCU1VnSnRiVzJZbXBxaVo4K2VNbldtWnhLV0ZDRStQaDRMRnk1RVJVV0Zza01oRXBTVmxXSFhybDNDNjZicXdsUExNQ0ZMUkVScVN4MGJ4cmk2dW1MMDZORUlEZzdHNGNPSGhmZGRYRnl3Yk5reWRPM2FWU0Z4QU1ENTgrZUZZMzkvLzJhdFFxdWZJRWxMUzJ1d0VxNjFhOWV1SGR6ZDNlSHU3bzcwOUhRY1AzNGNKMDZjRUdvVi92bm5uL2p6enoreGZ2MTZUSnc0RVc1dWJzTFdibm5yM3IwN2ZIeDhFQndjalAzNzkyUG8wS0VZTVdLRUtKL1ZFcHlEbW0vQmdnVll2WG8xQU9EZ3dZUDQ1Sk5QaEhNZmYvd3hUcHc0Z2V6c2JEeDY5QWdSRVJHTnhudDZla0pmWDE5aDhaSm0wdFBUUS8vKy9abmNKNVZWV2xxS0ZTdFdORWpHYW10cnc4YkdCaDA2ZE9EUFFXcVc2OWV2WS9QbXpRM2VxNyt5OWNjZmY1U3BEbXhwYVNudTNMa2p6RXR0YlczV2RKY2pKbVNKaUVodHFXUERtS3FxS2h3NmRBZ25UNTVzOEg1bVppYXlzcklVbXBETnlNZ0FVTHZ0dnJsLy9uYnQyZ25IZFN1VnFURmJXMXY0K1BqQTI5c2I4Zkh4T0g3OE9NNmNPWVBTMGxJVUZSWGgxMTkveGErLy9vcCsvZnJCemMwTjQ4ZVBGN1p0eTh2czJiUFJyVnMzYk5xMENRc1hMb1NibXh1bVRadUdYcjE2aWI0eS9HVTRCeldmbzZNampoNDkydVM1dG0zYklqUTBGRjkrK1NWdTNiclY0SnkydGpabXo1NE5kM2QzUllSSlJLUlVwMCtmRnY0dDA5Yld4cng1OHpCanhneVltWmtwT1RKU1I5MjdkMGRDUWtLanBxaDFidHk0MGFMN1Rwa3lCUjA2ZEhpVjBLZ2VKbVNKaUVodHFWUERHS2xVaXBNblQyTHo1czNDVmx5Z3RqWmlUazRPTWpNejRlM3RqVEZqeG1EWnNtV3dzTEFRUGFhNnA5MHQyZXBkdjY0WnQ5YTluSmFXRm9ZT0hZcWhRNGZDMjlzYlc3ZHVSV1JrcE5Da0l6azVHY25KeWZqeHh4L2g1dVlHRHcrUEJnbkhsa3BNVE1TNmRlc0ExSlpWYU5PbURTSWlJaEFSRVFFakl5TllXbHJLVkI0alBEejhsV05wQ3VjZ1dWdGJZLy8rL2JoNjlTcVNrNU5SVmxhR2poMDd3c1hGUmFhdDVFUkVtaUE1T1ZrNFhyWnNHVDc0NEFNbFJrUHF6c2pJQ0U1T1RvaU9qcGJML1F3TkRURnQyalI0ZTN2TDVYNVVpd2xaSWlKU1crclNNT2JhdFd2WXNHRURybCsvTHJ4bmFtcUtwVXVYNHQxMzM4V1JJMGV3Y2VOR2xKZVg0L2ZmZjBkTVRBeTh2THd3YTlZc3RHblRSclM0NnJZcTVlVGtRQ0tSUUZ0YlcrYXhhV2xwd3JHOFYzUnFvb3FLQ2tSSFIrUGt5Wk80ZVBIaWM1dkxsSmFXSWp3OEhFZU9ITUhpeFlzeGJkcTBWL3Jja3BJU3BLYW1Obm11ckt3TWQrL2VmYVg3dnlyT1FRSnFWNE01T2pxeTdBU0o0dGF0VzRpSmljSHQyN2Z4NU1rVFBIdjJETWJHeHJDMnRzYmd3WVBoN093c2VqMXZvcGNwTGk0R0FPanI2MlBxMUtsS2pvWTB3ZUxGaXpGbHloVGg5WTBiTjdCanh3NEF0ZVdFWkNtWHBhT2pBek16TS9UczJaTmxNMFRBaEN3UkVha3RWVzhZazUrZmo3VnIxK0wzMzM5djhMNnJxeXVXTDE4dWJFT2JObTBhaGc4ZmpwVXJWeUl4TVJGbFpXWFl1SEVqL3YzdmYrUHJyNy9Hd0lFRFJZblB6czRPa1pHUktDd3N4TGx6NS9EMjIyL0xQUGJZc1dQQ2NiZHUzVVNJVHYzVjFOVGcwcVZMaUlxS3d2bno1MUZlWHQ3Z3ZMR3hNU1pNbUFBM056ZVVsNWZqNE1HRCtOLy8vVjg4ZS9ZTVpXVmwrT0dISDVDWm1Za2xTNVlvNlU4Z1BzNUJJaEpMU2tvS0FnTURjZTNhdGVkZXMzLy9mcGlabWNIVDB4TXpaODVzMWtNaElubDY3YlhYQUFBZE9uVGdBd0tTQ3hzYm13Wk5qK3ZQcThHREI2dGNvOWZXaUFsWklpSlNhNnJjTU9iR2pSc05rckdkTzNmRzExOS8zV1JUcFM1ZHVtRFhybDNZczJjUHRtL2ZqcHFhR3R5K2ZSdWZmdm9wcmw2OUtrcDg3N3p6RGpaczJJREt5a29FQkFUQTF0Wldwc1RXMGFOSGNlN2NPUUJBKy9idGhmSVFCRWdrRXZ6NTU1K0lpb3JDbVROblVGUlUxT2lhQVFNR3dNM05EZVBHald0UUxtRElrQ0Y0L1BneGZ2NzVaL3pyWC85Q2RYVTF3c1BEMGE5ZlA0d2RPN1pGOGRqYjJ5TTBOTFRGZng2eGNRNXF0bjM3OW1IVHBrMEFnTTgrK3d4ZVhsNUtqb2hhaXhNblR1Q2YvL3duYW1wcVhucHRZV0VoQWdNREVSTVRnL1hyMTh0VXhvVkkzdnIzN3k4OG9HenVqaEVpVWs5TXlCSVJrVnBUaDRZeDJ0cmFtRFZyRmhZc1dQRENyZFhhMnRyNDlOTlA0ZUxpZ20rKytRYnA2ZW1RU3FXaXhXVm1aZ1lQRHc5czM3NGQrZm41OFBEd3dQejU4eHRzYjZvdkt5c0xZV0ZoT0h6NHNQRGVoeDkreUY4YVVOdk5OaW9xQ3FkT25VSmVYbDZqODZhbXBuajMzWGZoNXVZR1cxdmI1OTdId3NJQ3k1WXR3NXR2dm9rdnZ2Z0N6NTQ5dzg2ZE8xdWNrRFUxTmNYdzRjTmJORllST0FjMVcvMy9GNFlPSGFyRVNLZzFTVWhJd0xmZmZpdlU2TmJTMHNLUUlVTXdjT0JBV0ZwYVFsOWZINldscGNqTXpFUnNiQ3p1M2JzSEFJaUppWUd2cnk4MmJOaWd4T2lwdFJvN2RpeUNnNE5SVkZTRVM1Y3VOZXA5UVBTcTdPenNFQklTQWdCOGtLMGltSkFsSWlLTnB1eUdNYjE3OThZMzMzd0RPenU3Wm8zWnYzOC9Ra0pDY09EQUFSR2pBK2JObTRlVWxCVDg4Y2NmS0NrcFFXQmdJRUpDUWhvMEZmUDE5VVZoWVNHeXNySWFqQjB3WUVDcjc0Q2VscGFHNWN1WDQ4R0RCNDNPMVRYeWNuTnp3OS8rOXJkbWJVRWNObXdZeG80ZGk2aW9LTnkrZlJ0RlJVVkN2VlZOd3ptb3VWclNySTNvVlFVRUJBakoySUVEQitLNzc3NXJzRzMzcnk1Y3VBQi9mMzg4ZWZJRTU4NmRRMVJVRkNaTW1LQ29jSWtBMUpZeCt2cnJyL0hWVjE5aDdkcTEyTDE3Tjd2WmsxeVptWmxoNU1pUnlnNkQ2dUZ5QWlJaTBuaDFEV1BtenAwTGIyOXZ6Snc1VXlISjJINzkrdUhubjM5dVZqSzJqcDZlSHBZdFc0YXRXN2VLRU5uLzBkYldSbUJnSVA3Kzk3OEw3MVZXVnVMKy9mdkM2K3ZYcnpkS2hBMGZQaHliTm0yQ3JxNnVxUEdwdXR6YzNFYkoyQTRkT3VDVFR6N0IwYU5Ic1hYclZvd2ZQNzVGOWVDNmQrOHVISmVWbGIxeXJLcUtjMUJ6L2UxdmZ4TldMOGZFeENnNUdtb05ybDI3aHR1M2J3TUErdlRwZ3kxYnRyd3dHUXNBbzBhTndyWnQyNFR5Ulh2MzdoVTdUS0ltalIwN0Z2Nysvc2pQejRlN3V6dU9IeitPcXFvcVpZZEZSQ0xoQ2xraUlpS1J5R05Gb3lLMitlcnE2bUxseXBXWU9IRWk5dXpaZzlqWVdHRjFVWDFhV2xxd3Q3ZkhyRm16TUg3OGVHaHBhWWtlbTdyUTF0Ykd5SkVqNGVibWhsR2pScUZObXphdmZNKzZ4blBhMnRweVcybVlsNWVIczJmUElqazVHWThmUDBaeGNURWtFZ21DZ29KZ2FXa3BsODlvQ2M1QnpkUzllM2Y0K1BnZ09EZ1krL2Z2eDlDaFE1dXNvVTBrTDNGeGNjTHh3b1VMWmE0UjM3MTdkMHlmUGgzaDRlRklTMHZEdzRjUDBhbFRKN0hDSkdva01URVI2OWF0QTFEYjRDczNOeGZmZnZzdHZ2LytlM1R1M1BtRkphL3FDdzhQRnpOTVVuTVNpUVNwcWFtNGUvY3VDZ3NMVVZ4Y0RFTkRRNWlhbXFKang0N28zNzgvVEUxTmxSMW1xOEdFTEJFUnFhMmFtaHFzWExrU1ZWVlZNREl5d3NxVksyVmFpWGoxNmxVY09uUUlBREI5K25RTUd6Wk03RkFCcUc0eXJJNkRnd01jSEJ4UVhGeU0xTlJVNU9Ua29MS3lFdnI2K3JDd3NFRHYzcjI1QmZrdlRFMU5zV0RCQWt5ZVBMbkJGbnQ1bUR0M0xqNzg4RVBvNk9pOGN1TzVzckl5QkFVRjRlalJvMDAydWZuckNwd0RCdzRnTXpNVEJnWUc4UEh4VVZpTlZzNUJ6VE43OW14MDY5WU5telp0d3NLRkMrSG01b1pwMDZhaFY2OWVUS2lUM0dWbVpnSUFEQXdNbXYxdnU0dUxpNURNdW5YckZoT3lwRkFsSlNWSVRVMXQ5SDVWVlpWUTU1aW9wYTVmdjQ2d3NEREV4TVM4Y05lVmxwWVdiRzF0TVhIaVJFeWJOZzF0MjdaVllKU3REeE95UkVTa3RpNWZ2b3hUcDA0QkFMeTh2R1RlRmo1bzBDQ3NXclVLV1ZsWnlNdkxFejBocXk3SnNEcHQyN2FGbzZPalFqOVRYZG5iMjhQZTNsNlVlOHVyck1iVHAwL2g2ZW1KOVBSMG1jZjA2dFVMZ1lHQkFJQ3VYYnZDemMxTkxySElpbk5RTTlSZjhXVmdZSUEyYmRvZ0lpSUNFUkVSTURJeWdxV2xwVXdkN2JuaWkyUlZYbDRPQUdqZnZuMnovKzJzLzFDdHNMQlFybkVSRVNsRFFVRUIvUHo4Y09IQ0JabXVsMHFsdUhQbkRrSkNRckJyMXk0c1dMQUFIMzc0b2NoUnRsNU15QklSa2RwS1NFZ1FqdDk3N3oyWngrbm82TUROelEyYk4yOUdZbUlpOHZQejBhNWRPekZDVk10a0dHbVdWYXRXQ2ZQUHlNZ0lycTZ1R0R4NE1ESXpNN0Y5Ky9ZbXg5U3RWSTJQajBkRVJBVG5JTFhJODFaOEFiVVBxdTdldmF2Z2lFalQxVDJZclV2TU5rZjlNVnk5VFlwbWIyK1AwTkJRWllkQkd1VDY5ZXRZdW5RcDh2THlHcDB6TkRSRSsvYnRZV0ppQW9sRWd1TGlZdVRtNWpaWUpGSldWb1lOR3piZ3lwVXJDQWdJa0xsc0JzbU9DVmtpSWxKYmRUVTJ6YzNObTcyMWNNaVFJUUJxbndUZnVIRkR0SzZqVElhMUx0WFYxVWhQVDBkK2ZqN0t5OHVicklQYWxERmp4b2dTVDFwYUdzNmRPd2NBc0xHeFFXaG9LRjUvL1hVQUVONS9ubkhqeGlFK1BoNnBxYWtvS0NoZ3FRQWlVbm1kTzNjR0FPVG41eU1uSjBmNGVTZUw2OWV2Qzhmc2JrK0tabXBxaXVIRGh5czdETklRR1JrWldMaHdZWVBWL2pZMk5wZzZkU3BHakJpQjd0MjdOOXBGVUZOVGcxdTNidUhjdVhQNDdiZmZrSitmRHdDNGNPRUNWcXhZZ1kwYk55cDgxNTZtWTBLV2lJalVWdDFUWENNam8yYVByWjljcXZ2Q0lXL3FsQXlycXFwQ1hGd2NidDI2aFNkUG5qUnJkZEhLbFN0RmpFdzlwS2VuWTl1MmJZaU9qbTVSUitUNCtIZ1JvZ0xPbno4dkhQdjcremNyT2RHL2YzL2hPQzB0VGZRU0FweURtb2NydmtqUkJnNGNLQndmT0hBQVM1WXNrV21jUkNMQjRjT0hBZFN1anUzYnQ2OG84UkVSaWUzWnMyZFl0bXlaa0l6VjE5Zkh3b1VMTVhQbXpCZXUvdGZSMFlHZG5SM3M3T3d3ZCs1Y2JOeTRVZmk1K01jZmYrQ25uMzZDajQrUFF2NE1yUVVUc2tSRXBMYnFFckVGQlFXUVNxWE4ybUpZWEZ3c0hEZFYxMVVlMUNFWkpwVktzWC8vZnV6Y3ViUEJmNVBtYU8zSnNJc1hMMkxac21Xb3JxNVdkaWlOWkdSa0FBQXNMUzJiWGV1MmZoa1BzUjVhQUp5RG1vd3J2a2pSSEIwZFlXNXVqb0tDQXZ6eXl5L28zNy8vUzNjZ1NLVlNCQVlHNHRhdFd3QnFkNmx3UndBUnFhdkRodzhMSllIMDlQUVFFaElDQndlSFp0M0R3TUFBWDMzMUZheXRyYkZ4NDBZQXdDKy8vSUpwMDZZSk94SG8xVEVoUzBSRWFzdmEyaHBBYlkyanBLUWtEQmd3UU9heFNVbEp3ckZZOVdQVklSbTJjZU5HN04rL1g3VDdhN3Fpb2lKODg4MDNEWkt4MnRyYTZOcTFLOXEzYnk5em96bXhWRlJVQUVDTGtndVZsWldON2lNR3prRWlraGM5UFQxNGVucGkvZnIxa0Vna1dMRmlCYVpNbVFKM2QzZlkydG8ydUZZcWxTSWhJUUZidDI3RjFhdFhoZmMvKyt3elJZZE5SQ1EzOVJ0aExsMjZ0Tm5KMlBvKyt1Z2ozTGh4QXlkT25FQlZWUlhDd3NLd1lzVUtlWVJKWUVLV2lJalUyTEJodzdCbHl4WUF3STRkT3hBU0VpTFR1R2ZQbnVIUW9VUEM2OTY5ZTRzU242b253Mjdmdm8xZmZ2bEZlSzJycTRzaFE0YWdaOCtlTURVMWhhNnVyaWlmcTBsT256Nk5vcUlpQUxXSldDOHZMMHlmUGgybXBxWktqcXlXaVlrSkFDQW5Kd2NTaWFSWnRiL1MwdEtFWTdFYU9YQU9FcEc4elp3NUUxZXVYTUg1OCtjaGxVb1JHUm1KeU1oSWRPalFBZGJXMWpBd01FQnBhU251M2Jzbi9QeXVNM2Z1M0ZkS1hoREowNjFidHhBVEU0UGJ0Mi9qeVpNbmVQYnNHWXlOaldGdGJZM0Jnd2ZEMmRsWjZROStTYlhjdVhNSDJkblpBR29Ycmt5Yk51MlY3K25qNDROVHAwN2gyYk5uUWoxWmtnOG1aSW1JU0cwTkdEQUFOalkyeU1qSVFFeE1ERFp0MmdRZkg1OFhsaTZRU0NRSUNBZ1FWcS8yNjljUGxwYVdvc1NuNnNtd3MyZlBRaXFWQWdENjlPbURIMy84VWJUL0Zwb3FKU1ZGT0Y2K2ZEbG16cHlweEdnYXM3T3pRMlJrSkFvTEMzSHUzRG04L2ZiYk1vODlkdXlZY055dFd6Y1JvdU1jSkNMNTA5TFN3cG8xYTdCNjllb0dQOGZ5OHZLYTdEWU8xRDVROC9UMGhKZVhsNkxDSkhxdWxKUVVCQVlHNHRxMWE4Kzladi8rL1RBek00T25weWRtenB6Slprc0VBUGp2Zi84ckhML3p6anR5bVJlV2xwWVlOR2dRNHVQamtaT1RnNHlNRE5qWTJMenlmUW5nLzdWRVJLUzJ0TFMwc0hqeFl1SDF2bjM3c0dEQkF2ejU1NTlDa3FkTzNkYkUrZlBuNDdmZmZoUGVuemR2bm1qeDJkblpBWUNRREdzT1JTVERNak16aGVOVnExWXhFZFlDcGFXbEFHb2JKcmk1dVNrNW1zYmVlZWNkNk92ckF3QUNBZ0p3Nzk0OW1jWWRQWHBVbUxQdDI3ZEh6NTQ5UlltUGM1Q0l4S0NucHdjL1B6Lzg5Tk5QR0Q1OCtIT1RFam82T2hnOWVqVDI3ZHZIWkN5cGhCTW5UdUNUVHo1NVlUSzJUbUZoSVFJREE3Rm8wU0pSU3d1Uitzak56UldPbTFzdTdVVUdEUm9rSE9mazVNanR2cTBkVjhnU0VaRmFlL1BOTnpGbnpoenMzYnNYQUJBWEY0ZTR1RGlZbUppZ1c3ZHVNRFkyUmxsWkdlN2V2ZHRvYStLTUdUUGc0dUlpV216dnZQTU9ObXpZZ01yS1NnUUVCTURXMWxhbTVLcWlrbUYxSzRuYnRXdUhIajE2aVBJWm1xNTkrL1lBZ0E0ZE9xamt0a0V6TXpONGVIaGcrL2J0eU0vUGg0ZUhCK2JQbjQ4cFU2WTBlWDFXVmhiQ3dzS0Vycm9BOE9HSEg0cTI4b1p6VUxQRnhNVElwU056Zkh5OEhLS2gxc2pKeVFsT1RrNG9LaXJDelpzM2taT1RnNHFLQ2hnWUdLQlRwMDdvMjdjdmpJMk5sUjBtRVFBZ0lTRUIzMzc3TFNRU0NZRGFmeU9IREJtQ2dRTUh3dExTRXZyNitpZ3RMVVZtWmlaaVkyT0ZoNnd4TVRIdzlmWEZoZzBibEJnOXFZS25UNThLeC9Mc2thR28zaGF0RFJPeVJFU2s5bng4ZkdCaVlvTFEwRkRVMU5RQXFHMjJsSmlZK053eDd1N3VEVmJYaWtIVmsyRjFYVkpWTVpHb0x2cjI3UXVnZHBWS2M4dFNLTXE4ZWZPUWtwS0NQLzc0QXlVbEpRZ01ERVJJU0Fnc0xDeUVhM3g5ZlZGWVdJaXNyS3dHWXdjTUdBQjNkM2ZSWXVNY0pDSkZNREV4d2JCaHc1UWRCdEVMQlFRRUNNbllnUU1INHJ2dnZudmgxdkFMRnk3QTM5OGZUNTQ4d2JsejV4QVZGWVVKRXlZb0tseFNRZlhMbkZWVlZjbnR2dlcvMzliTlVYcDFxdmRiQXhFUlVRdDRlSGpnNE1HRG1EUnAwbk5ycm1wcmE4UFIwUkhidDIvSDBxVkxGWkk4bXpkdm5yQUt0eTRaTm1iTUdBUUZCUW5YK1ByNll2TGt5Wmc4ZVhLRFpLell5YkEzMzN3VEFQRG8wYU1HVzhkSmRtUEhqb1dabVJsS1MwdHg4ZUpGWllmVEpHMXRiUVFHQnVMdmYvKzc4RjVsWlNYdTM3OHZ2TDUrL1hxalpPenc0Y094YWRNbVVSdHJjUTRTRVJFQjE2NWR3KzNidHdIVTFsVGZzbVhMUyt0MGpobzFDdHUyYlJOS0U5WHRGcVBXcTM0ajRjZVBIOHZ0dnZWTEljaHo1VzFyeHhXeVJFU2tNYnAxNndZL1B6LzQrdnJpMXExYnVILy9Qa3BMUzZHam93TUxDd3ZZMmRuQnpNeE1vVEhWSmNQV3JGbUR5TWhJQUUwbncvNXErUERoV0x0MnJhakpNSHQ3ZTR3WU1RS1hMbDJDbjU4Zk5tL2VMRm9ETVUybHI2K1BWYXRXWWRHaVJWaXpaZzE2OWVxbGtuVlFkWFYxc1hMbFNreWNPQkY3OXV4QmJHeHNreXNjdExTMFlHOXZqMW16Wm1IOCtQRXZiSkFuRDV5RG1zM1IwUkZuenB4NTZYVlNxUlRGeGNXNGNlTUdJaUlpY1BYcVZkamIyK1BiYjc5Rmh3NGRGQkFwRVpGeXhjWEZDY2NMRnk0VWtxd3YwNzE3ZDB5ZlBoM2g0ZUZJUzB2RHc0Y1AwYWxUSjdIQ0pCWFh0V3RYNGZqU3BVdVlOR21TWE81NzllcFY0YmorRGl0Nk5VeklFaEdSeHRIVDAwTy9mdjNRcjE4L1pZY0NRSFdUWVFEd3d3OC9ZTzdjdVVoSVNNRHMyYk94ZE9sU09EazVLZVN6TllXenN6UFdybDBMUHo4L3VMdTd3OXZiRytQSGoxZkp4S0tEZ3dNY0hCeFFYRnlNMU5SVTVPVGtvTEt5RXZyNityQ3dzRUR2M3IwYnJLNVFCTTVCemFXam95UHpRekJ6YzNOMDdkb1Y0OGFOUTNoNE9EWnUzSWhGaXhaeHhSY1J0UXAxdTBRTURBeWFYVjdEeGNVRjRlSGhBSUJidDI0eElkdUtEUnMyREczYXRNR3paODhRSFIyTkowK2VDUDBPV3VydTNidElTa29DVU5zendkYldWaDZoRXBpUUpTSWlVaGhWVElhWm1KZ2dMQ3dNcTFldlJsUlVGTHk5dldGdWJnNWJXMXVaRTRyQndjRWlSNms4WVdGaE9IWHFsRXpYR2hvYUlpOHZELzcrL2dnSUNJQ1ZsUldNakl4a0dsdjNpNVNpdEczYkZvNk9qZ3I5ek9maEhLUy8rdWlqajVDU2tvS1RKMDlpelpvMWJGUkRndkR3Y0p3K2ZWcjB6OW0zYjUvb24wRlVYM2w1T1lEYVpxSE5MYWxWZjhWaVlXR2hYT01pOVdKc2JJeGh3NGJoOHVYTEtDc3J3L3IxNjdGbXpab1czMDhpa1dETm1qV1FTcVVBYXBQL2ZHQXVQMHpJRWhGUnEvRGt5UlBFeGNXaHRMUVVYYnQyaFlPRGc5SWFNS2xTTWd3QUlpSWlFQk1USTd3dUtDaGdWL1AvNytIRGgwaE5UVzMydUpxYUdtUmtaSWdRa1diaUhLUy9takpsQ2s2ZVBJbHo1ODdoMGFOSEtsa0toQlF2S3lzTHljbkp5ZzZEU083cW1sdldKV2Fiby80WUpzdkl5OHNMbHk5ZkJnQ2NQbjBhbHBhV1dMSmtTYlB2STVWSzRlL3ZMNVFyME5IUndadzVjK1FaYXF2SGhDd1JFYW10NnVwcXJGdTNEaEtKQk9ibTV2RDI5bTd5dWdNSERpQTRPQmpWMWRYQ2V6WTJObGkvZmoxNjlPaWhxSEJWMHViTm03Rm56eDVsaDBHdEdPY2dOZVgxMTE4WGpwT1RrNW1RSlNLTjFybHpad0JBZm40K2NuSnlHdndNZkpuNnZRaFlkNXNHREJpQUNSTW1JQ29xQ2tEdHpvSzdkKzlpNWNxVjZOaXhvMHozeU1yS2dwK2ZYNE9INHpObnpvUzF0YlVvTWJkV1RNZ1NFWkhhdW5MbENvNGNPUUlBV0xSb1VaUFhuRGx6Qm9HQmdZM2V6OGpJd09lZmY0NWZmLzFWNFdVQ1ZFVkdSa2FEYlptR2hvWVlQWG8wK3ZidEMxTlRVN1JwMDBhSjBhbUdEejc0QUcrOTlaYXl3NUNiZ29JQ25ENTlHdGV1WGNPREJ3OVFYRndNSFIwZHRHM2JGdDI2ZGNPQUFRUHc5dHR2bzIzYnRncUpoM09RbmljL1AxODRMaWtwVVdJa3BFcG16SmlCVWFOR0tUc01JcmtiT0hDZ2NIemd3QUdaVnpSS0pCSWNQbndZUU8zcTJMNTkrNG9TSDZtWGI3LzlGbGxaV1VMdDE0c1hMMkx5NU1rWU4yNGN4b3daZzRFREI4TEV4S1RCbVB6OGZDUW1KdUxreVpNNGUvWXNhbXBxaEhOT1RrN1AvVjJMV280SldTSWlVbHVKaVluQ3NhdXJhNlB6VlZWVkRaS3hKaVltR0Rod0lOTFQwNUdWbFlXOHZEenMyTEVEWDM3NXBVTGlWVFZSVVZGQ2M3SGV2WHNqT0RoWTVpZm5yWVdOalExc2JHeVVIY1lycTZpb3dKWXRXM0R3NE1FR0s4WHJTMGhJUUdSa0pOYXRXd2MzTnpkOC92bm5NdGZBYlNuT1FYcWVreWRQQ3NkLy9hV1JXcS91M2J1amUvZnV5ZzZEU080Y0hSMWhibTZPZ29JQy9QTExMK2pmdnovR2pCbnp3akZTcVJTQmdZRzRkZXNXZ05wZUJhMTFrUUUxcEsrdmorRGdZSHoxMVZlSWpZMEZVUHQ3MGJGangzRHMyREVBd0d1dnZRWVRFeE5JSkJJVUZ4ZWp0TFMweVhzNU96dGp6Wm8xZkVndUF1VVV6eU1pSXBLRDdPeHNBSUNscFdXVFNaei8vT2MvZVB6NE1RQ2dTNWN1T0hMa0NJS0NnbkRreUJFTUh6NGNBSEQ4K0hGVVZWVXBMbWdWY3YvK2ZlSFl6OCtQaVRBTlZWSlNnczgrK3d6aDRlSFBUY2JXVjFGUmdRTUhEdUNERHo1QVZsYVdxTEZ4RHRKZlNhVlMvUHJycjRpSWlCRGU2OTI3dHhJaklpSVNuNTZlSGp3OVBRSFVybnBkc1dJRi9QMzlrWjZlM3VoYXFWU0svLzczdjVnL2Z6NE9IandvdlAvWlo1OHBMRjVTZmFhbXB0aThlVE44Zkh4Z2JHemM2SHhKU1FteXM3T1JrNVBUWkRMV3lNZ0lpeGN2Um5Cd3NPZ1A2RnNycnBBbElpSzFWVmxaQ1FEUFhRMXc2TkFoNFhqSmtpWENkVG82T3BnOWV6WmlZMk5SVWxLQ3RMUTAyTnZiaXgrd2lqRXdNQUJRMjlHM1o4K2VTbzZHeFBMOTk5ODNxQzluWVdHQk1XUEdvRStmUGpBek0wTk5UUTBLQ3d1UmxwYUc2T2hvSVFtYmxaVUZMeTh2SERod1FMUVNCcHlEbWkwbkp3Zm56NStYNmRyeThuSmtaV1hoOHVYTHdzTTJBQmd5WkloUVc1R0lTSlBObkRrVFY2NWN3Zm56NXlHVlNoRVpHWW5JeUVoMDZOQUIxdGJXTURBd1FHbHBLZTdkdTRlaW9xSUdZK2ZPblFzSEJ3Y2xSVTZxU2x0YkczUG16TUgwNmRQeDIyKy80ZFNwVTdoeDR3YWVQWHZXNVBWYVdscDQ0NDAzTUc3Y09FeWZQbDFoSmF4YUt5WmtpWWhJYmRVOXJhMUx6TmFYbUppSW16ZHZBcWpkZGo1NjlPZ0c1MjF0YllYanJLeXNWcG1Rcld0b3BxUERyd09hS2kwdERhZFBueFplejVrekIvUG56NGV1cm02VDF5OWZ2aHhSVVZGWXUzWXRpb3FLOFBEaFE0U0dodUlmLy9pSEtQRnhEbXEyOVBSMHJGdTNyc1hqVFV4TThOVlhYOGt4SW1wdGlvcUtrSmFXaHFLaW9tYnRoaGsvZnJ5SVVSRTFUVXRMQzJ2V3JNSHExYXVGYmVVQWtKZVhoN3k4dkNiSGFHdHJ3OVBURTE1ZVhvb0trOVNRc2JFeFB2cm9JM3owMFVjb0x5L0h6WnMza1orZmo2S2lJdFRVMU1ERXhBUm1abWJvMDZjUHl3UXBFTC85RWhHUjJ1cldyUnVBMnNaQXVibTVEYlk3Nzk2OVd6aWVPblVxdExTMEdveXRud0FxS3lzVE4xQVY1ZXJxaWsyYk51SHg0OGQ0OE9BQnVuVHBvdXlRMUo2cU5jMnF2enJ4L2ZmZmg0K1B6MHZIVEpnd0FUMTY5SUNIaHdjcUt5dHg3Tmd4TEZteUJIcDZlbktQajNPUW5zZlIwUkVyVnF6UWlCck9wSGpYcjEvSFR6LzloQ3RYcmtBcWxUWjdQQk95cEN4NmVucnc4L09EcTZzcndzTENFQmNYSjlSYXIwOUhSd2ZPenM3dzlQU0VuWjJkRWlJbGRXVm9hSWhCZ3dZcE93d0NFN0pFUktUR25KeWNFQklTQW9sRUFuOS9md1FFQk1ESXlBZ1JFUkc0Y09FQ2dOb3ZIWk1uVDI0MHRuNEhiMzE5ZllYRnJFck16TXl3Yk5reUJBUUV3Ti9mSHlFaElhSWszVm9EVlcyYVZWZWpWVXRMUzZoTko0dWVQWHRpMXF4WjJMdDNMOHJLeXBDVWxDVEtWa2pPUWMxbWFXbUp2Ly85N3pKZHE2dXJDMk5qWTlqWTJHRElrQ0ZNemxPTFhieDRFVXVYTG0zUUlaeEkzVGc1T2NISnlRbEZSVVc0ZWZNbWNuSnlVRkZSQVFNREEzVHExQWw5Ky9adHNpNG9FYWtQSm1TSmlFaHQ5ZW5UQjRNR0RVSkNRZ0l1WHJ5SWQ5NTVCN3E2dWcxV3ZNNmNPYlBKclRlSmlZbkNjYWRPblJRU3J5cDYvLzMzVVZOVGc2Q2dJSHo4OGNmdzl2YkdpQkVqdUlXOEdVcEtTdkQ1NTU4M3FOUDZJblZOczZLam83Rmx5eFpZV1ZtSkZsdGRRcUpqeDQ3TmJwajE1cHR2WXUvZXZRQWdOTWNUQStlZzV1clJvd2RXcmx5cDdEQ29GYW1vcU1CMzMzM1hJQmxyWTJNREt5c3JYTDU4R1JLSkJIWjJkckN3c0VCNWVUblMwOU9SbTVzTG9IYStXbHRiS3l0MG9pYVptSmhnMkxCaHlnNkRpRVRBYjdwRVJLVFdmSDE5TVdmT0hKU1dscUs2dXJyQjZzU3VYYnZpMDA4L2JYSmNYVzB1WFYxZDlPclZTeUd4cXByRXhFU2h2cU94c1RGdTM3Nk54WXNYUTA5UEQxWldWa0xEcFpjSkR3OFhNMHlWcDhwTnN5d3NMQUNnVWNrT1daaVpIbzlta1FBQUlBQkpSRUZVbVFuSExSa3ZDODVCSXBLbmMrZk9vYUNnQUVCdGduWDE2dFZDdzhEMzNuc1AyZG5abURoeEltYk5taVdNdVhEaEFuNzQ0UWZjdjM4ZkhoNGVlUGZkZDVVU094RVJ0UzVNeUJJUmtWcXp0YlhGamgwNzhQMzMzeU1sSlVWNGYrVElrZmptbTIrYTNCSis2ZElsWEx0MkRRQXdZc1FJMGJlTnE2cVNraEtrcHFZMmVyK3FxZ3AzNzk1VlFrVHFSOVdiWmprNE9DQXNMQXk1dWJrb0tpcHFWcU9HK3F0aXhWbzF4am1vMlNRU2liQlNVVWRIQjlyYTJqS1ByYW1wZ1VRaWdaYVcxblAvZnlMNnE2U2tKQUMxRDVIV3IxL2ZvQWF4dGJVMXNyT3o4ZURCZ3daalJvMGFoVjI3ZHVIamp6L0dQLy81VDVpYW1zTEZ4VVdoY1JNUlVldkRoQ3dSRWFtOTNyMTc0K2VmZjhhalI0K1FuNThQUzB0THRHdlg3cm5YZCs3Y0didDI3UUlBVWJlTGsrWlQ5YVpaSTBlT1JKY3VYZkRnd1FNY09YSUVjK2JNa1huc3FWT25BQUJkdW5SaHd4QnFrY3VYTHd2L1QyemZ2cjFaZFlnUEh6Nk05ZXZYUTA5UER5ZFBubVRYWjVKSlhYMzRybDI3Tm1vSVoyMXRqZGpZV0tHMmRuMmRPM2ZHSjU5OGdvMGJOMkxkdW5Wd2RuWVdiV2NBa1N4VXJVa29FY2tmRTdKRVJLUXhMQzB0WVdscCtkTHJiR3hzNU5LNU96dzh2TUhxU0xIczI3ZFBsUHZhMjlzak5EUlVsSHUzRnFyZU5FdGJXeHNCQVFINDlOTlBzVzNiTnZUcjF3OURodzU5NmJpWW1CaEVSa1pDUzBzTFgzNzVwV2lKQ2M1QmVwNjZtb2xWVlZWSVNrcUNzN096a2lNaWRWRDNzNnFwWmtkMWplTHF5c2I4bGJPek16WnUzSWlzckN5a3BLVEEzdDVldkVDSm5rTlZtNFFTa2Z3eElVdEVSTlJDV1ZsWlNFNU9WbllZTFdacWFvcmh3NGNyT3d5MXBnNU5zK3pzN0JBYUdvb1ZLMWJnaXkrK3dPelpzekZqeG93bTR5MHRMY1hCZ3dleGJkczI2T2pvNEt1dnZoSTFFY1k1U005VFVsSWlIRDk5K2xTSmtaQTZNVFUxQlFBOGVmS2swYm02MGl2Mzc5OUhWVlZWbzEwSjlWY2EzcjE3bHdsWlVqaFZiaEpLUlBMSGhDd1JFV21rblR0MzR0NjllM0IwZE1Ua3laT1ZIUTVwS0hWcW1xV3ZyNCthbWhyczNyMGJ1M2Z2UnVmT25XRm1aaWJVOVN3ckswTm1acWFRWkRZMU5jV2hRNGR3Nk5DaEYzNkdnWUVCZHU3Y0tVcjgxRHFWbFpVSlpXV0FwbGM3RWpYbGpUZmVBQUE4ZXZRSXVibTVEUjQ4MVRYM2V2YnNHZUxpNGhvOWJMcDkrN2JpQWlWcWdpbzNDU1VpK1dOQ2xvaUlORkpNVEF5dVhic0dJeU1qMFJLeU0yYk13S2hSbzBTNU42a0hkVzJhQlFEWjJkbkl6czUrN3RpblQ1L0t0RExSME5Dd3hmR1I1cmgrL1RvMmI5N2M0TDM2OCtmSEgzK1U2ZitQMHRKUzNMbHpCeFVWRlFCcXkyNXdwU0xKeXRIUlVUZytlZklrUHZyb0krRzFsWlVWTEMwdDhlalJJMnpkdWhWRGhnd1JmbjdWYlJPdjgvcnJyeXN1YUNLb2ZwTlFJcEkvSm1TSmlJaGFxSHYzN3VqZXZidXl3eUFsWXRNc29scmR1M2RIUWtJQ3FxcXFtangvNDhhTkZ0MTN5cFFwNk5DaHc2dUVScTJJdGJVMUJnd1lnTVRFUklTSGgyUHExS2tOYW10T21qUUp1M2J0UWtwS0NxWk5td1lYRnhmbzZPZ2dPam9hRHg4K0JGQmJ1cUIvLy83SytpTlFLNlhxVFVLSlNQNllrQ1VpSWlKcUlUYk5BblIwK0hXU0FDTWpJemc1T1NFNk9sb3U5ek0wTk1TMGFkUGc3ZTB0bC90UjY3Rmd3UUtzWHIwYUFIRHc0RUY4OHNrbndybVBQLzRZSjA2Y1FIWjJOaDQ5ZW9TSWlJaEc0ejA5UGFHdnI2K3dlSWtBMVc4U1NrVHl4Mi9RUkVSRVJLK0FUYk9JYWkxZXZCaFRwa3dSWHQrNGNRTTdkdXdBVUpza3E2dnYrU0k2T2pvd016TkR6NTQ5bVJTakZuRjBkTVRSbzBlYlBOZTJiVnVFaG9iaXl5Ky94SzFidHhxYzA5Yld4dXpacytIdTdxNklNSWthVUljbW9VUWtYMHpJRWhFUktVaGVYaDdPbmoyTDVPUmtQSDc4R01YRnhaQklKQWdLQ29LbHBhV3l3Nk1XWU5Nc292OWpZMk1ER3hzYjRYWDliYk9EQncvbXFpMVNDZGJXMXRpL2Z6K3VYcjJLNU9Sa2xKV1ZvV1BIam5CeGNXR1hlbElhVlc4U1NrVHl4NFFzRVJHUnlNckt5aEFVRklTalI0OEt5Ymo2L2xwejhjQ0JBOGpNeklTQmdRRjhmSHlFaEI2cEhsVnZtcFdhbW9vblQ1N0F4Y1dseGZjNGN1UUlwazZkMnVMeFJFU3FSbHRiRzQ2T2pnMmFnQkVwazZvM0NTVWkrZU52ZUVSRVJDSjYrdlFwUER3OEVCRVIwV1F5dGltOWV2WENvVU9IRUJZVzl0eHRsMFN5S0Nnb3dLSkZpL0RkZDkraHVMaTRXV01mUG55SXp6Ly9YS2pGU05SY2RuWjJDQWtKUVVoSUNIcjI3S25zY0lpSVZGWmRrMUNKUklJalI0NDBheXliaEJLcEo2NlFKU0lpRXRHcVZhdVFucDRPb0xicGphdXJLd1lQSG96TXpFeHMzNzY5eVRFT0RnNXdjSEJBZkh3OElpSWk0T2JtcHNpUXFSblVwV25Xc1dQSEVCc2JDMTlmWDR3YU5lcUYxMHFsVWtSRVJDQTRPQmhsWldXdi9OblVlcG1abVdIa3lKSEtEb09JU09XcGVwTlFJcEkvSm1TSmlFZ2pqUnMzRG5aMmRoZzBhSkRTWWtoTFM4TzVjK2NBMU5aV0RBME54ZXV2dnc0QXd2dlBNMjdjT01USHh5TTFOUlVGQlFVd056Y1hPVnBxQ1ZWdm1tVmhZUUVURXhNVUZSVWhOemNYaXhjdnhydnZ2b3ZseTVjM3VSMHlPenNicTFhdFFseGNuUENlcnE2dUlrTW1EVlpVVklTMHRQL1gzdjNIMTF6Ly94Ky9iK3lITFdaK2JNSXNQeGZ6SXkwYklaVmZqUlFSK2RYNlFmb2hYNlYzZWZPbWtQeG9oVWk5RlNMYW0zZGtVaFB5V1lnWXhiREZSbWFtK1RXenpkak1PZDgvZHRucnZUWGF4czdPT2R2dCt0Zno5ZU41enYxOXVaeDNkaDduK1hvODQ1U1dsbGFvVmN2ZjZkbXpwd1ZUb1R6THljblJzV1BIZFA3OGVXVm1ac3BrTWhWckhwODVXSU10YnhJS29QUlJrQVVBbEV0UFBmV1V0U1BvcDU5K01zYlRwazB6aXJIRjBhcFZLMk1jRnhkSG56dmNraVpObW1qZHVuWDYrT09QOWMwMzM4aGtNdW03Nzc3VDd0MjdOV0hDQkhYcDBrWFN6VmZGQmdVRjZhMjMzckpXZkpRVGh3OGYxc2NmZjZ3OWUvYkliRGFYZUQ3Rk1aVFVxVk9uOU9tbm4ycnIxcTNLeXNvcThYdytjeWhyYkJJS1ZEd1VaQUVBc0pDRWhBUkprcmUzdC96OS9VczB0MGFOR3NZNEpTV2xWSE9oWXZIdzhOQ0VDUlBVdjM5L3pabzFTd2NPSE5ENTgrZjErdXV2S3pnNFdFT0hEdFhjdVhPMWQrOWVZNDYzdDdkZWYvMTFkZXZXellySlVSNzgvUFBQZXYzMTE0dmRReHU0WGZ2MjdkT1lNV04wOWVwVmEwY0JpczNXTndrRlVQb295QUlBWUNGNVh3WnZwZDFBL2hVOWZLbEVhZkR6ODlPU0pVc1VFUkdoZWZQbTZkeTVjNHFJaUZCRVJJUnhqNU9UazRZT0hhcVJJMGZLMWRYVmltbFJIbHk5ZWxWdnYvMTJnV0tzcjYrdjZ0V3JwMTkrK1VVbWswa3RXclNRbDVlWHJseTVvdVBIait2Y3VYT1NwTWFORzdOYk9FcnM4dVhMR2o5K2ZJRi9OeDBkSGVYcjY2dGF0V3JKeGNYRml1a0FBUGdmQ3JJQUFKdDI3ZG8xSFR0MlRQWHIxOWNkZDl4aDdUZ2xrdGVqTXprNVdTYVR5WGpVckRqaTR1S01NU3NhVUpxQ2c0UFZwVXNYelpzM1QxOS8vYlZ4dmxPblRobzNicHdhTkdoZ3hYUW9UeUlqSTNYeDRrVkp1UVhXNmRPbnEyblRwcEtrUG4zNjZQVHAwK3JWcTVjR0R4NXN6Tm0rZmJ2ZWUrODlKU1ltS2lRa1JMMTc5N1pLZHRpbnpaczNHMCtWT0RvNmF1VElrUm80Y0tDcVY2OXU1V1RBMzdPWFRVSUJsQjcrSHdrQXNGblhybDNUYzg4OXA1aVlHTldvVVVQTGxpMVQzYnAxamVzSER4NVVhR2pvYmIvUHNtWExidnMxYnFSRml4WmF0MjZkVWxOVEZSa1pxWWNmZnJqWWN6ZHMyR0NNNzdyckxndWtRMFdWbloydDFhdFg2NGNmZmlody91VEprMHBLU3FJZ2kxSno4T0JCU1pLRGc0UGVmLzk5K2ZyNkd0ZDhmSHgwK3ZScG5UcDFxc0NjenAwN2EvSGl4Um8rZkxqZWVlY2RlWGg0cUZPblRtV2FHL2JyMEtGRHhuamN1SEUyMFU4ZUtBNWIzeVFVUU9taklBc0FzRmtIRHg1VVRFeU1wTncrcWx1MmJOSFRUejl0WEU5UFR5L3c1Y3ZXZE8zYVZSOTg4SUd5c3JJMFk4WU1OV3JVcUZqRjFmRHdjRVZHUmtxU2F0YXNhYXdvQTI2SDJXeldEei84b0FVTEZ1alBQLzgwenRlcFUwZkp5Y2s2ZWZLa1JvOGVyVzdkdW1uY3VISHk4dkt5WWxxVUIza3JGUnMwYUZDZ0dDdmxGbVIzNzk2dHhNVEVRdlBxMXEyclo1OTlWblBtek5IczJiUFZzV05IT1RnNGxFbG0yTGYwOUhSSnVac2lQZkhFRTFaT0F3REF6UlgvMlVrQUFNcFl2WHIxNU9Ua1pCei85UXU5cmF0ZXZicENRa0lrNVJZbVFrSkNGQllXVm1BWCsveVNrcEkwWThZTVRaMDYxVGczWk1pUUVyVTZBRzdrd0lFRENna0owY1NKRTQxaXJJZUhoNlpNbWFJTkd6Wm93b1FKUm11TUxWdTJxSC8vL2xxeFlvV3VYNzl1emRpd2MzbEZWSGQzOTBMWDZ0ZXZMeW4zdjNzMzByRmpSK042M2c5elFGSHlXaHZWcWxWTHpzN09WazREQU1ETnNVSVdBR0N6dkwyOXRXREJBbTNldkZuKy92N3EwcVZMZ2VzdFdyVFEvUG56clpTdWVFYU9IS21ZbUJqdDJMRkRHUmtaQ2cwTjFmejU4d3VzUHB3NGNhSlNVMU1MRlNaYXQyNnRvVU9IbG5Wa2xDTXBLU21hTld1V3RtelpVdUI4Y0hDdzNuampEYU92WXYvKy9SVVVGS1JKa3lZcE9qcGFtWm1abWpObmpyNzk5bHRObURCQmJkcTBzVVo4MkRrUER3OUowb1VMRndwZHk5dXdLekV4VWRuWjJZV0taMVdyVmpYR2YvenhoL3o5L1MyWUZPVkZxMWF0akZaQkplM2REdGlMQ3hjdUtDb3FTcGN2WDFhREJnMFVFQkRBWngyd1F4UmtBUUEyN2I3Nzd0Tjk5OTEzdzJ2VnExZlgvZmZmWDhhSlNzYlIwVkdob2FHYU9YT20xcTFiSjBuS3lzb3E4Smp1NGNPSEM4MExDZ3JTckZtekNxd1FCa3JxOTk5L0wxQ01yVnUzcmlaTW1LQU9IVG9VdXJkKy9mcGF2SGl4bGk1ZHFrV0xGaWtuSjBmeDhmRjYvdm5udFhmdjNyS01qWEtpU1pNbWtxUXpaODdvM0xsenFsMjd0bkV0cnhYTDlldlhGUlVWWmF5SXpSTWZIMTkyUVZGdWRPL2VYZlBtelZOYVdwcDI3ZHBWNkhNRjJLcHIxNjVwOXV6Wk1wbE04dlQwMU9qUm8yOTRYMWhZbU9iTm02ZHIxNjRaNTN4OWZmWCsrKytyY2VQR1pSVVhRQ25nWnhRQUFDek15Y2xKa3laTjBxSkZpOVNoUTRlYnJtSndjSEJReTVZdE5YMzZkSDM4OGNjRlZvZ0J0OFBSMFZGRGh3N1Y2dFdyYjFpTXpYL2Y4ODgvcitYTGw2dFJvMGFTY252UEFyY2lNRERRR1A5MUU3bDY5ZXJKMjl0Ymt2VHBwNS9xeXBVcnhyV3JWNi9xazA4K01ZN3IxS2xqNGFRb0w5emQzVFZod2dRNU9EaG8xcXhaT24vK3ZMVWpBY1d5Wjg4ZXJWMjdWdXZXclZPMWF0VnVlTStQUC82bzBORFFBc1ZZU1VwSVNORExMNytzaXhjdmxrVlVBS1dFRmJJQUFKU1JnSUFBQlFRRUtEMDlYYkd4c1VwT1RsWldWcFpjWEZ6azVlVWxQejgvZVhwNldqc215aGsvUHovOTYxLy9Vb3NXTFVvMForWEtsWm8vZjc3Q3dzSXNtQTdsbVkrUGoxcTNicTNvNkdpdFdMRkNUenp4aE56YzNJenJqejc2cUJZdlhxeVltQmoxNzk5Zm5UcDFVdVhLbGJWdDJ6YWoxM0hWcWxYVnFsVXJhLzFQZ0IzcTNyMjdjbkp5TkgzNmRBMGRPbFJqeG94UjkrN2Q2U2tMbXhZZEhXMk1nNE9EQzEzUHpzNVdhR2lvY1Z5dFdqVzFhZE5HeDQ4ZlYxSlNrczZmUDYvUFB2dE1iNzc1WnBua0JYRDdLTWdDQUZER3FsYXRXbURsR01xUDgrZlBhK3ZXclRwMDZKRE9uajJyOVBSMG1Vd216WjA3MTFnTldKWmF0bXlwTDcvOFVwVXFWU3J4WEdkblo0MGJONjVRNzJhZ0pGNTY2U1ZObno1ZGtyUnExU285Kyt5enhyWGh3NGNySWlKQ3AwK2YxcGt6WjdSbXpacEM4MGVNR0NFWEY1Y3l5d3Y3RmgwZHJkbXpaMHZLM2VEcjNMbHptang1c3Q1OTkxM1ZyVnZYMkx5d0tDdFdyTEJrVEtDUTA2ZFBTOHJkUHlGL2U1YzgzMy8vdmM2ZVBTc3B0OFhRRjE5OElVOVBUK1hrNUdqTW1ESGF2WHUzdnZ2dU80MGRPNVlmSHdBN1FVRVdBRkF1Wkdkbkt5b3FTa2VQSHRXRkN4Y0tQUDVhbEVtVEpsa3dHU3FDek14TXpaMDdWK0hoNGNySnlTbDBQVHM3dThCeFdGaVlUcDQ4S1ZkWFY3MzY2cXNXMjR6alpvODlsc1ROZWpnRHhSRVlHS2p3OFBBYlhxdGF0YW9XTGx5b045OThVMGVQSGkxd3pkSFJVVTgvL1RRYkc2SkVNakl5RkJzYlcraDhkbmEyVHB3NFVmYUJnR0xLeXNxU3BKcytLYlY2OVdwai9OcHJyeG4zVmE1Y1dVOC8vYlIyNzk2dGpJd014Y1hGc1FraVlDY295QUlBN0pyWmJOYktsU3YxK2VlZkt6MDkvWlplZzRJc2JzZWxTNWMwWXNRSUhUOSt2Tmh6bWpWclpqeDYyS0JCQS9YcjE4OVM4UXF3dFJXOGdJK1BqMWF1WEttOWUvZnEwS0ZEeXN6TVZPM2F0ZFdwVXlmVnExZlAydkVBb0V6a3RYUEpLOHptRngwZHJTTkhqa2pLM2NEcnIwK3U1UFY4bDZTa3BDUUtzb0Nkb0NBTEFMQnJjK2JNMGNxVks2MGRBeFhZMUtsVGpXS3NtNXViZ29PRDFiWnRXNTA4ZVZLTEZpMjY0Wnk4ZnNMNzl1M1RtalZyTEY2UXRkVVZ2SUNVdXhvMk1EQ1FWaTY0YmY3Ky9scTRjS0cxWXdBbGR0ZGRkMG5LM2FEcjNMbHpCZG9XTEZteXhCZy84Y1FUY25Cd0tEQzNjdVgvbFhVeU16TXRHeFJBcWFFZ0N3Q3dXL0h4OGZycXE2K01ZeWNuSjkxNzc3MXEyclNwUER3ODVPVGtaTkgzWDdWcWxTSWpJeTM2SHBJSzdEWU8yeElYRjJkOEJueDlmYlZ3NFVKalIvaWlQaHM5ZXZUUXZuMzdGQnNicTRzWEwxcHNRemQ3V3NFTEFMZkR3OE5EUVVGQjFvNEJsRmo3OXUwMWYvNThtVXdtVFpzMlRUTm16SkNibTV2V3JGbWo3ZHUzUzVLcVZLbWl4eDU3ck5EY2xKUVVZMHpQYmNCK1VKQUZBTml0clZ1M3ltdzJTNUx1dnZ0dWZmamhoMlg2MlBXSkV5ZTBaOCtlTW5zLzJKNmZmdnJKR0UrYk5zMG94aFpIL3AzajQrTGlMTFk2MEI1VzhBSUFVSkhkZmZmZHV1ZWVlN1IvLzM3OS9QUFA2dHExcTV5Y25BcXNlQjAwYU5BTmU4TkhSMGNiNHp2dnZMTk04Z0s0ZlR4L0JnQ3dXeWRQbmpUR1U2ZE9wUWNteWx4Q1FvS2szRjJSUzlxenJVYU5Hc1k0LytxVzB2VFhGYnovL2U5L05XSENCQVVIQjh2UHorOXY1L2JvMFVPU2pCVzhBRkFSWEx0Mnpkb1JVRUZObkRoUjd1N3VrbkkvaC9tTHNRMGFOTkR6eno5L3cza2JObXlRbFB1a1dMTm16U3dmRkVDcFlJVXNBTUJ1NWZYUXFsR2poaG8zYmx6bTc5KzNiMThGQkFRVWVWOXNiS3lXTFZzbXM5bXNaczJhcVdmUG5xcGZ2NzdSOHlzN08xdkp5Y25hdFd1WHNlSzJSNDhlNnRxMXEwWHo0L1pkdlhwVjBzMTNSZjQ3K1RmdXlIdWQwbVlQSzNoaDMrTGk0alJtekJpTHZrZEVSSVJGWHgrUXBDTkhqbWo5K3ZXS2lJalExcTFiclIwSEZWQ2pSbzMwMldlZjZkMTMzMVZNVEl4eC92Nzc3OWUvL3ZVdlkrT3YvSGJ0MnFVREJ3NUlranAwNkhERGV3RFlKZ3F5QUFDN1ZiZHVYVW1TczdPelZkN2Z6OCt2eUZXR08zZnUxTXFWSzJVMm0vWHl5eS9ydWVlZUs3UVpRNTZubjM1YUJ3NGMwRC8vK1U5dDJyUko5ZXZYMXl1dnZHS0o2Q2dsZVk4T0ppY255MlF5bFdqenE3aTRPR05jcFVxVlVzOG0yZjRLWHRpL2E5ZXU2ZXpaczlhT0FkeVN0TFEwZmYvOTkxcS9mcjJ4aXoxZ1RYNStmdnJ5eXk5MTVzd1pwYVNreU52YnU4Qy94MzlWdDI1ZExWNjhXSkpVcjE2OXNvb0pvQlRRc2dBQVlMY2VlT0FCU2RLWk0yY0t0Qyt3RlptWm1abzBhWkt1WGJ1bUo1NTRRczgvLy94Tmk3RjUyclJwbzBXTEZzbmQzVjFMbGl6UnBrMmJ5aWd0YmtXTEZpMGtTYW1wcVNYZTRDM3ZFVVBwZjdzcmx6WmJYOEVMQUdYTlpESnA1ODZkZXV1dHQ5U3paMCs5Ly83N0ZHTmhjN3k5dmRXOGVmTy9MY1pLdWUySTdybm5IdDF6enoycVhidDJHYVVEVUJwWUlRc0FzRnYrL3Y3cTBLR0RkdTNhcFNsVHBtakJnZ1VXVzJsNEszNzg4VWVscHFaS2trYU1HRkhzZWZYcjE5ZlFvVU8xYU5FaWZmcnBwMFl2VDlpZXJsMjc2b01QUGxCV1ZwWm16SmloUm8wYUZhdTRHaDRlYmhSd2E5YXNxYVpObTFva242MnY0SVg5YTlTb2tiNzg4c3ZiZnAxS2xTb3BJeU5EaXhjdjF1N2R1NDN6MW5vQ0F1VlBZbUtpMXE5ZnJ3MGJOdHgwVlhlOWV2WFV1M2Z2TWs0R0FLaUlLTWdDQU96YWUrKzlwK2VlZTA3NzkrL1gwMDgvcmRkZmYxM3QyN2N2Y2lWcVdUaDgrTEFreWN2THE4UWJqblhzMkZHTEZpMVNRa0tDamg0OXlpWU5OcXA2OWVvS0NRblJva1dMbEpLU29wQ1FFTDM0NG90Ni9QSEhiM2gvVWxLU2xpOWZycSsvL3RvNE4yVElrQklWU2t1aVJZc1dXcmR1bmJHQzkrR0hIeTcyM0xKWXdRdjc1K3JxYXF3VXZ4M3IxNi9YbkRsemxKYVdacHhyM2JxMUprK2VmTnV2allvck16TlRXN1pzMGZyMTYvWGJiNy9kOEI0M056ZDE2OVpOZmZyMFVkdTJiVzNpN3dmZy9QbnoycnAxcXc0ZE9xU3paODhxUFQxZEpwTkpjK2ZPWlJOYm9KeWdJQXNBc0d2VnFsWFQ4dVhMTlgzNmRHM2N1RkdqUjQrV3A2ZW5HalZxVk94VmZmUG16Yk5JdHJ6VnNiZnk1YTVxMWFyR09Da3BpWUtzRFJzNWNxUmlZbUswWThjT1pXUmtLRFEwVlBQbno1ZVhsNWR4ejhTSkU1V2FtcXFrcEtRQ2MxdTNicTJoUTRkYUxKdXRyK0FGVHAwNnBYZmZmVmRSVVZIR09UYzNONzN5eWlzYU9IQ2d4WDZzUVBtMmYvOStoWWVIYTh1V0xRVjJxcy9QMzk5Zmd3WU5VdGV1WGVYcTZsckdDWUVieTh6TTFOeTVjeFVlSHE2Y25KeEMxN096c3dzY2g0V0Y2ZVRKazNKMWRkV3JyNzdLZnpNQk8wSkJGZ0JnOTlhc1dhT2RPM2NheHhjdlh0UytmZnVzbUNoWDN1UGk1ODZkVTFwYW1uRmNIS2RQbnpiR0dSa1pwWjROcGNmUjBWR2hvYUdhT1hPbTFxMWJKeW0zLzJwaVlxSnhUOTVxNmZ5Q2dvSTBhOVlzT1RrNVdTeWJyYS9nUmNWbE1wbTBZc1VLZmZycHB3WDZGWGZvMEVFVEowN1VuWGZlYWNWMHNFZG56NTdWZDk5OXAvWHIxOSswcjd5bnA2Y3VYcndvU1hyeXlTZHBUd0NiY3VuU0pZMFlNVUxIang4djlweG16Wm9wTkRSVWt0U2dRUVAxNjlmUFV2RUFsRElLc2dBQXU3Wmd3UUl0WGJyVTJqRnVxRkdqUnBKeUN3OXIxcXpSczg4K1creTUrUjhYcjFtelpxbG5RK2x5Y25MU3BFbVQxS3RYTHkxZHVsUzdkKytXeVdRcWRKK0RnNFA4L2YwMWVQQmc5ZXpaczB3ZWpiWGxGYnlvbUg3Ly9YZE5uVHExd0VaSzFhcFYwN2h4NC9Ub280OWFNUm5zemJWcjEvVFRUejlwL2ZyMTJyVnIxdzMvdSt2dDdhM2c0R0QxN3QxYnYvLyt1eVpObW1TRnBFRFJwazZkYWhSajNkemNGQndjckxadDIrcmt5Wk5hdEdqUkRlY0VCQVFvSUNCQSsvYnQwNW8xYXlqSUFuYUVnaXdBd0c0bEpDUm8yYkpseG5HVktsWFVwVXNYTlcvZVhCNGVIcXBVcVpJVjAwa1BQZlNRUHZqZ0E1bE1KaTFhdEVqTm1qVlR4NDRkaTV5M1ljTUdiZHk0VVpKVXVYSmx0V3JWeXRKUlVVcnl2aGlscDZjck5qWld5Y25KeXNyS2tvdUxpN3k4dk9UbjV5ZFBUODh5eldUTEszaFJzV1JsWmVuVFR6L1ZpaFVyQ2hUT3VuZnZyamZmZkxQSTNjU0JQRWVPSE5INjllc1ZFUkdoUzVjdUZicnU3dTZ1cmwyN3FuZnYzZ29JQ0RCKy9Qcjk5OS9MT2lwUUxIRnhjVWFySUY5Zlh5MWN1RkIxNnRTUkpPUDh6ZlRvMFVQNzl1MVRiR3lzTGw2OFdPWi9ad0M0TlJSa0FRQjJhK1BHamNhWGVqOC9QODJiTjArMWE5ZTJjcXIvOGZiMjFzQ0JBL1dmLy94SDJkblpHanQyclByMjdhdW5ubnBLalJzM0xuUi9Ra0tDbGk5ZnJ2RHdjT05jang0OUN2U1RoWDJvV3JXcUFnTURyUjNEWU1zcmVGRXg3Tm16UjlPblQ5ZXBVNmVNYzE1ZVhoby9mcnk2ZE9saXhXU3dOMGVPSE5HUUlVTUtuYTlVcVpMYXQyK3YzcjE3NjhFSEg1U0xpNHNWMGdHMzVxZWZmakxHMDZaTk00cXh4WkgvaC91NHVEaWIrdnNEd00xUmtBVUEySzM4Sy95bVRKbGlVOFhZUEtOSGoxWnNiS3dPSERnZ2s4bWt0V3ZYYXUzYXRmTDA5RlNEQmczazd1NnVxMWV2S2lrcFNXZk9uQ2t3MTl2YlcyUEhqclZTY3BSSHRyaUNGK1ZiV2xxYTVzeVpvL1hyMXh2bkhCd2MxSzlmUC8yLy8vZi9kTWNkZDFneEhlelI5ZXZYamJHam82TTZkdXlvKysrL1g5MjZkV09WTmV4V1FrS0NwTnkvL2Z6OS9VczBOLy9uUGlVbHBWUnpBYkFjQ3JJQUFMdVZ0eXV5TGU4Q1g2VktGYzJmUDEvVHAwL1hEei84WUp5L2VQR2lzYkhJalRSdTNGaWhvYUgwajRWRjJOb0tYcFJQbXpkdjF1elpzd3NVQ0h4OGZEUnAwaVFGQkFSWU1SbktDNVBKcEo5Ly9sbnA2ZWx5Y0hCUWp4NDk1T0hoWWUxWVFJbGR2WHBWa203cFI5SDhHeVBtdlE0QTIwZEJGZ0JndC9JZSs2OWMyYmIvT1hOM2Q5ZDc3NzJueHg5L1hHRmhZZHExYTVkeWNuSnVlRytEQmczVXYzOS9EUnc0VU03T3ptV2NGQUJ1MzVrelp6Uno1a3h0MjdiTk9PZm82S2hodzRicHhSZGY1RkZ5M0pZNmRlcW9TNWN1MnJGamg2NWZ2eTZUeWFUOSsvZHIvLzc5Q2cwTjFmMzMzNi9ldlh2cmdRY2U0TjlSMkkxcTFhcEprcEtUazJVeW1lVG82RmpzdVhGeGNjYTRTcFVxcFo0TmdHWFk5amRZQUFEK1JuQndzRDc2NkNPZFBYdFdwMDZkVXYzNjlhMGQ2VzhGQlFVcEtDaEkyZG5aaW8yTjFkbXpaNVdlbmk0bkp5ZDVlSGlvV2JObUplb1pCc3Ric1dLRk5tL2ViUEgzeWI4NUhXQ3Z6R2F6L3Z2Zi8ycisvUG5Lek13MHpqZHIxa3lUSjA5VzgrYk5yWmdPNVVXTkdqWDA0WWNmS2lVbFJkOTk5NTNXcjE5djdFeWZrNU9qYmR1MmFkdTJiYnJqamp2VXRXdFg5ZXJWUy9mZWUyK0pDbHhBV1d2Um9vWFdyVnVuMU5SVVJVWkc2dUdISHk3MjNBMGJOaGpqdSs2Nnl3THBBRmdDQlZrQWdOMnFYcjI2eG8wYnB4a3pabWphdEdtYVAzKytYYXlHY1haMlZwczJiYXdkQThXUWxKU2tRNGNPV1RzR1lQUCsrT01QVFpzMlRRY09IRERPT1RzN2ErVElrUW9KQ1ZHbFNwV3NtQTdsVVkwYU5UUjgrSEFOSHo1Y2h3NGRVbmg0dURadDJxU01qQXhKVWtaR2hzTER3eFVlSGk1dmIyODk4c2dqY25KeXNuSnE0TWE2ZHUycUR6NzRRRmxaV1pveFk0WWFOV3BVck9KcWVIaTRJaU1qSmRsMkN5OEFoVkdRQlFEWXRRRURCaWduSjBkejU4N1Y4T0hETlhyMGFIWG8wTUhtMnhnQVFIbVFrNU9qSlV1V2FNbVNKYnAyN1pweC9wNTc3dEhreVpQbDYrdHJ4WFNvS0ZxMmJLbVdMVnZxalRmZTBJOC8vcWoxNjlkcjc5NjlNcHZOa25MYmFQejFTWVRzN0d4clJBVnVxSHIxNmdvSkNkR2lSWXVVa3BLaWtKQVF2ZmppaTNyODhjZHZlSDlTVXBLV0wxK3VyNy8rMmpnM1pNZ1FWb0lEZG9SdnF3QUF1eFVkSGEzWnMyZEx5dTNUR2g4ZnI3Rmp4OHJaMlZuMTZ0VXpOdjBxeW9vVkt5d1pFM1pzNE1DQjZ0eTVzN1ZqQURicjZOR2ordmUvLzIwY1Y2dFdUZjM2OVZQWHJsMlZucDZ1Z3djUDN2Wjd0R3JWNnJaZkF4V0RpNHVMZXZYcXBWNjlldW4wNmRQNjl0dHZ0V0hEQnAwK2ZiclF2VE5uenRTbVRac1VIQnlzcmwyN3FtclZxbFpJRFB6UHlKRWpGUk1Ub3gwN2RpZ2pJME9ob2FHYVAzKyt2THk4akhzbVRweW8xTlJVSlNVbEZaamJ1blZyRFIwNnRLd2pBN2dORkdRQkFIWXJJeU5Ec2JHeGhjNW5aMmZyanovK3NFS2lvaDA5ZWxRN2QrNVVmSHk4TGx5NG9PdlhyOHZkM1YwK1BqNXEyN2F0T25ic2FCZHRGeXFLaGcwYnFtSERodGFPQWRpTnRMUTBMVnUyckZUN0l1L2J0Ni9VWGdzdktiWXFBQUFZYzBsRVFWUVZSOTI2ZFRWcTFDaTk4TUlMaW9xS1VuaDR1UDd2Ly83UDJKSGVaREpwNzk2OTJydDNyMmJPbkttT0hUdnFrVWNlMFFNUFBNREdjN0FLUjBkSGhZYUdhdWJNbVZxM2JwMGtLU3NyUzRtSmljWTlodzhmTGpRdktDaElzMmJOb2lVSFlHY295QUlBVUFaaVltSVVHaHBhb0wvaVg2MWN1VkxWcTFmWGlCRWpOR2pRSUI0N0F3RGdOams0T0Nnd01GQ0JnWUhLeU1qUUR6LzhvUER3OEFLRnJXdlhyaWt5TWxLUmtaRnljM1BUOXUzYnJaZ1lGWm1UazVNbVRacWtYcjE2YWVuU3BkcTllN2RNSmxPaCt4d2NIT1R2NzYvQmd3ZXJaOCtlY25Cd3NFSmFBTGVEZ2l3QXdHNzUrL3RyNGNLRjFvNVJwSWlJQ0wzenpqdkt5Y2twOHQ3VTFGU0Zob1pxNTg2ZGV2Lzk5NHZkZGdFQXJNSFoyVmwzM25tbnRXTUF4WExISFhlb2YvLys2dCsvdjQ0ZlA2N3c4SEI5Ly8zM1NrbEpNZTdKek15MFlrSWdWMEJBZ0FJQ0FwU2VucTdZMkZnbEp5Y3JLeXRMTGk0dTh2THlrcCtmbnp3OVBhMGRFOEJ0b0NBTEFMQmJIaDRlQ2dvS3NuYU12N1YvLzM1Tm5qelpXTjNnNE9DZ2UrKzlWMjNhdEpHM3Q3ZGNYRngwK2ZKbG5UeDVVcnQzNzlhSkV5Y2tTVHQzN3RURWlSUDF3UWNmV0RFOVNpb3RMVTF4Y1hGS1Mwc3IwWVl4UFh2MnRHQXF3SEthTkdtaURSczJXRHNHVUdLTkdqWFNhNis5cGpGanhtajc5dTFhdjM2OWR1ellvZXZYcjFzN0dtQ29XcldxQWdNRGk3enYyclZyV3Jac21VYU1HRkVHcVFDVUJncXlBQUJZMEl3Wk00eGliSnMyYmZUMjIyLy83YTdqMjdkdjE3UnAwM1Rod2dWRlJrWnE0OGFOZXVTUlI4b3FMbTdSNGNPSDlmSEhIMnZQbmozR3J0NGxRVUVXQUt5alVxVktldkRCQi9YZ2d3OHFKU1ZGMzMvL3ZiVWpBU1h5MjIrL2FmcjA2ZnJqano4b3lBSjJoT1owQUFCWXlJRURCeFFmSHk5SnV2dnV1L1hKSjUvOGJURldranAzN3F4Ly8vdmZ4b1lpWDN6eGhhVmo0amI5L1BQUGV1NjU1N1I3OSs1YktzWUNBR3hEalJvMU5HellNR3ZIUUFWMG96NnhSVWxMUzlPMGFkTTBjdVJJbTkzTUZzRE5zVUlXQUZCdW5EOS9YbHUzYnRXaFE0ZDA5dXhacGFlbnkyUXlhZTdjdWZMMjlpN3pQRkZSVWNaNHpKZ3h4ZDYxdVdIRGhucnl5U2UxWXNVS3hjWEY2YzgvLzZSSG80MjZldldxM243NzdRTDlnWDE5ZlZXdlhqMzk4c3N2TXBsTWF0R2loYnk4dkhUbHloVWRQMzVjNTg2ZGt5UTFidHhZUGo0KzFvb09BQUNzNU1xVkt3b0xDOU9XTFZ0MDRzUUpaV1ZscVhyMTZycm5ubnMwYU5DZ0l0c1VmUC85OS9yd3d3OTE4ZUpGNHh5YndRTDJoWUlzQU1EdVpXWm1hdTdjdVFvUEQ3L2h4bGwvN2VVWkZoYW1reWRQeXRYVlZhKysrcXJGL29BOWVmS2tKTW5WMVZYdDJyVXIwZHhPblRwcHhZb1ZrcVNqUjQ5U2tMVlJrWkdSeHBlaHhvMGJhL3IwNldyYXRLa2txVStmUGpwOStyUjY5ZXFsd1lNSEczTzJiOSt1OTk1N1Q0bUppUW9KQ1ZIdjNyMnRraDBBQUpTOXBLUWt2Znp5eXpwMTZsU0I4Nm1wcVlxTWpGUmtaS1NlZXVvcHZmSEdHM0p3Y0Nod1QySmlvbWJNbUtIZHUzY1hPTitxVlN1OTlkWmJGczhPb1BSUWtBVUEyTFZMbHk1cHhJZ1JPbjc4ZUxIbk5HdldUS0dob1pLa0JnMGFxRisvZmhiSmR1WEtGVWxTelpvMVMxejA5Zkx5TXNhcHFhbWxtZ3VsNStEQmc1SnlOMnQ3Ly8zM0M3U2s4UEh4MGVuVHB3dDk0ZXJjdWJNV0wxNnM0Y09INjUxMzNwR0hoNGM2ZGVwVXBya0JBRURaeTg3TzF0aXhZd3Y5YmZCWC8vblBmMVNyVmkwOSsreXprbkpiR3F4WXNVS2ZmUEpKZ1lVR25wNmVldlhWVi9YWVk0OFZLdDRDc0cyc2FRY0EyTFdwVTZjYXhWZzNOemYxNzk5Zjc3NzdybDU0NFlXYnpna0lDRkJBUUlBa2FjMmFOUmJMNXV6c0xPbC9oZG1TeUQrSFA3QnRWMHBLaXFUY3d2NWYrd1BudFNOSVRFd3NOSzl1M2JwNjl0bG5aVEtaTkh2MmJIclBBZ0JRQVh6enpUY0ZGaEcwYmR0V2t5ZFAxc2NmZjZ4MzMzMVgzYnAxTS83dVc3Um9rYzZkTzZlc3JDeU5IVHRXOCtiTk00cXhqbzZPR2pod29MNzU1aHM5L3Zqai9LMEkyQ0ZXeUFJQTdGWmNYSndpSXlNbDVmYnRYTGh3b2VyVXFTTkp4dm1iNmRHamgvYnQyNmZZMkZoZHZIaFJucDZlcFo2dmJ0MjZrbktMZHNuSnlVYTI0amg4K0xBeHJsV3JWcWxuUStuSSt3TGs3dTVlNkZyOSt2VWw1VDZhZUNNZE8zYlVuRGx6bEpTVXBKaVlHUG43KzFzdUtBQUFzTHB2di8zV0dQZnQyMWYvK3RlL0NoUlRnNE9EOWVPUFAycjgrUEhLenM3V21qVnJkUHIwYWYzODg4L0dQVzNhdE5GYmI3MGxQeisvTXMwT29IU3hRaFlBWUxkKyt1a25Zenh0MnJRU0ZUeGJ0V3Bsak9QaTRrbzFWNTQyYmRvWTQ3Q3dzR0xQTTVsTSt2cnJyeVhsRnZ5YU4yOWU2dGxRT2p3OFBDUkpGeTVjS0hRdC93clp2L1l4bHFTcVZhc2FZM1pIQmdDZ2ZMdDY5YXFPSGowcUtmZUgzSEhqeHQxd1pXdlhybDAxWk1nUVNkTHExYXYxM1hmZlNjcmRrK0NmLy95bkZpOWVUREVXS0Fjb3lBSUE3RlpDUW9Ja3lkdmJ1OFNyQzJ2VXFHR004eDQ3TDIyQmdZSEd5dHV2dnZwS1c3WnNLWEtPMld4V2FHaW84UWQ3UUVDQVJWYnZvblEwYWRKRWtuVG16Qm1kTzNldXdMVzh6YjJ1WDcrdXFLaW9RblBqNCtNdEh4QUFBTmlFYytmTzZmcjE2NUtrZHUzYXljM043YWIzRGhnd1FGTHVYZ21TVkwxNmRTMVpza1FEQmd5Z1BRRlFUbENRQlFEWXJhdFhyMHJTTFJVc3M3S3lDcjFPYVhOMmR0YUlFU01rNWE1NkhUOSt2S1pObTNiRERjak1ack4rKyswM3ZmamlpMXExYXBWeC91OTY0Y0w2QWdNRGpmRVBQL3hRNEZxOWV2WGs3ZTB0U2ZyMDAwOEw5QVcrZXZXcVB2bmtFK080Skt1N0FRQ0EvYmw4K2JJeHptdHJkVE0rUGo3R1hnU1NhRkVBbEVQMGtBVUEySzFxMWFwSmtwS1RrMlV5bWVUb1dQemZHZk8zS2FoU3BVcXBaOHN6YU5BZzdkbXpSei85OUpQTVpyUFdyVnVuZGV2V3FWYXRXdkx4OFpHcnE2c3VYNzZzRXlkT0tDMHRyY0RjNTU1N3p0aDhETGJKeDhkSHJWdTNWblIwdEZhc1dLRW5ubmlpd0lxWFJ4OTlWSXNYTDFaTVRJejY5Kyt2VHAwNnFYTGx5dHEyYlp2Ky9QTlBTYm10Qy9LMzBBQUFBT1dQeVdReXh2bUxyVGRUcFVvVlpXZG55ODNOVGQyNmRiTmtOQUJXd0FwWkFJRGRhdEdpaFNRcE5UVzF5RTI4L21yRGhnM0crSzY3N2lyRlZBVTVPRGhvNXN5WmV2VFJSd3VjUDMvK3ZINzc3VGZ0MnJWTDBkSFJCWXF4am82T2V1R0ZGL1RLSzY5WUxCZEt6MHN2dmFUNjlldkx4Y1dsd09wbVNSbytmTGl4Q3ViTW1UTmFzMmFOVnExYVpSUmpKV25FaUJGeWNYRXAwOHdBQU1BKzNIbm5uU1ZhZEFEQVB2RC9hZ0NBM2VyYXRhdFJ5Sm94WTRaT25EaFJySG5oNGVGR0FiZG16WnBHcjA5TGNYWjIxcFFwVS9UeHh4OHJLQ2pvcG45VVY2NWNXVjI2ZE5HeVpjczBhdFFvaTJaQzZRa01ERlI0ZUxqQ3c4UDE3TFBQRnJoV3RXcFZMVnk0VU0yYU5TczB6OUhSVWM4ODg0eUdEaDFhVmxFQkFJQ2RxVlNwa3JVakFMQUFXaFlBQU94VzllclZGUklTb2tXTEZpa2xKVVVoSVNGNjhjVVg5Zmpqajkvdy9xU2tKQzFmdmx4ZmYvMjFjVzdJa0NGbHR1cWdmZnYyYXQrK3ZkTFMwblRreUJFbEp5ZnI2dFdyY25WMTFaMTMzcW5telp2TDNkMjlUTEtnN1BqNCtHamx5cFhhdTNldkRoMDZwTXpNVE5XdVhWdWRPblZTdlhyMXJCMFBBQUNVc2VUa1pPM2J0Kzl2NzhuSnlaRWtaV1ptRm5sdkhscGRBZmFEZ2l3QXdLNk5IRGxTTVRFeDJyRmpoekl5TWhRYUdxcjU4K2ZMeTh2THVHZml4SWxLVFUxVlVsSlNnYm10VzdlMnl1ckVhdFdxcVYyN2RtWCt2ckFlUjBkSEJRWUdGdGdFREFBQVZFd2JOMjdVeG8wYmkzWHZxVk9uaXIzSmEzRUx0d0NzajVZRkFBQzc1dWpvcU5EUVVQWHQyOWM0bDVXVnBjVEVST1A0OE9IRGhZcXhRVUZCK3VpamorVGs1RlJtV1FFQUFBQUFZSVVzQU1EdU9UazVhZEtrU2VyVnE1ZVdMbDJxM2J0M0Y5akpObytEZzRQOC9mMDFlUEJnOWV6WlV3NE9EbFpJaS9Ja0p5ZEhreVpOTW5aQm5qUnBVckYyVHQ2N2Q2OVdyMTR0U1hyeXlTZFpNUTBBUURubjdPeXNPKys4MDlveEFOZ0lDcklBZ0hJaklDQkFBUUVCU2s5UFYyeHNySktUazVXVmxTVVhGeGQ1ZVhuSno4OVBucDZlVnNtV25aMnRxS2dvSFQxNlZCY3VYTkNWSzFlS1BYZlNwRWtXVEliYjhjc3Z2MmpUcGsyU3BGR2pSaFdyR0N0Sjk5eHpqNlpPbmFxa3BDU2RQMytlZ2l3QUFPVmNreVpOdEdIREJtdkhBR0FqS01nQ0FNcWRxbFdyMmt5dlRyUFpySlVyVityenp6OVhlbnI2TGIwR0JWbmJ0WC8vZm1QY3AwK2ZZcytyWExteSt2WHJwd1VMRmlnNk9sb3BLU21xVWFPR0pTSUNBQUFBc0RIMGtBVUF3SUxtekptak9YUG0zSEl4RnJidHp6Ly9sQ1I1ZW5xVytESEVlKys5VjFKdTBmNzMzMzh2OVd3QUFBQUFiQk1yWkFFQXNKRDQrSGg5OWRWWHhyR1RrNVB1dmZkZU5XM2FWQjRlSG13b1ZnNWtaMmRMa3R6YzNFbzhOMy83akpTVWxGTExCQUFBQU1DMlVaQUZBSlJiMTY5ZlYwUkVoRFp2M3F6RXhFUzV1cnJLMTlkWFBYcjAwRU1QUFdUeDk5KzZkYXZNWnJNazZlNjc3OWFISDM0b2IyOXZpNzh2eWs1ZUlmYml4WXN5bTgwbDJpZ3UvNnJwbkp5Y1VzOEdBQUFBd0RaUmtBVUEyRFN6MmF3WFhuaEJGeTVja0NROS8veno2dDI3ZDVIenpwdzVvemZlZUVNeE1URUZ6aDg1Y2tTYk5tMVMrL2J0RlJvYXFpcFZxbGdrdHlTZFBIblNHRStkT3BWaWJEbms0K01qU2NyTXpOVEJnd2ZWdW5YcllzODllUENnTWFaL0xBQUFBRkJ4MEVNV0FHRFRZbU5qOWV1dnZ5b2hJVUdwcWFucTNyMTdrWFBTMHRJMGF0U29Rc1hZL0g3NTVSZU5IeisrTktNV2tyZGFza2FOR21yY3VMRkYzd3ZXMGE1ZE8yUDgyV2VmRlh2ZTlldlh0WHIxYXVQWXo4K3ZWSE1CQUFBQXNGMFVaQUVBTmkwMk50WVlkKy9lWGM3T3prWE9lZnZ0dDVXWW1HZ2NOMjNhVkMrOTlKSmVlKzAxZGVyVXlUaS9ZOGNPUlVaR2xtcmUvT3JXclN0Snhjb00rOVM2ZFd2NSt2cEtrbmJ1M0ttUFB2cklhRk54TXlhVFNUTm16RkJDUW9Ja3FXWExscXllQmdBQUFDb1FDcklBQUp1V25KeHNqSXZ6T1BpV0xWdTBiZHMyNDNqQWdBSDY2cXV2TkdMRUNBMGJOa3p6NXMzVG0yKythVnpQdjBxeHREM3d3QU9TY3RzbjVHOWZnUExEd2NGQlk4ZU9OWTZYTFZ1bWwxNTZTYi8rK211aHdxelpiTmIrL2Z2MTRvc3Y2cHR2dmpIT2p4dzVzc3p5QWdBQUFMQStlc2dDQUd4YVJrYUdNYzdyMTNrek9UazUrdWlqajR6anRtM2I2cTIzM3BLalk4SGZId2NOR3FTMWE5Y3FQajVlVVZGUnVuTGxpa1Y2eWZyNys2dERodzdhdFd1WHBreVpvZ1VMRmxpMFp5MnM0NEVISHRBenp6eWpMNzc0UXBJVUZSV2xxS2dvVmF0V1RYZmRkWmZjM2QyVm1abXBQLzc0UTJscGFRWG1EaHc0c01DcWJRQUFBQURsSHl0a0FRQTJMZi91OCs3dTduOTdiM2g0dUpLU2tpUkpqbzZPR2o5K2ZLRmliSjdPblR0THluMTgvTml4WTZXVXRyRDMzbnRQRFJzMjFQNzkrL1gwMDA5cjE2NWRSVDdTRHZ2ejZxdXZhc3lZTWFwYytYKy9kYWVscFNrNk9scTdkdTNTZ1FNSENoVmpodzRkcW4vODR4OWxIUlVBQUFDQWxiRkNGZ0JnMDl6YzNJeHhhbXJxVGUvTHpzN1c0c1dMamVQZzRHQTFhZExrcHZmblgyMmJuSnlzbGkxYjNtYlNHNnRXclpxV0wxK3U2ZE9uYStQR2pSbzllclE4UFQzVnFGR2pZcStXblRkdm5rV3lvWFNGaElTb1M1Y3VXcnAwcVg3ODhVZGR1WEtsMEQyT2pvNjY3Nzc3TkdMRUNBVUVCRmdoSlFBQUFBQnJveUFMQUxCcCtUYzdPbjM2OUUyTFdLdFdyZEtaTTJjazVSYTlpdXJMNmVycWFvd3ZYNzVjQ2tsdmJzMmFOZHE1YzZkeGZQSGlSZTNidDgraTd3bnJ1T3V1dXpSbHloUk5uRGhSUjQ4ZVZXSmlvaTVmdnF6S2xTdkx5OHRMTFZxMFVQWHExYTBkRXdBQUFJQVZVWkFGQU5nMGYzOS9ZeHdSRWFFK2Zmb1V1dWZjdVhQNi9QUFBqZVBISG51c3lINnpseTVkTXNaT1RrNmxrUFRHRml4WW9LVkxsMXJzOVdHYm5KMmQxYkpsUzR1dHZBWUFBQUJndnlqSUFnQnNXcXRXclZTclZpMmRQMzllZS9ic1VWUlVsTnExYTJkY3o4ckswdVRKazQzTnYxeGRYVFZxMUtnaVh6Y3hNZEVZZTNwNmxuNXdTUWtKQ1ZxMmJKbHhYS1ZLRlhYcDBrWE5temVYaDRlSEtsV3FaSkgzQlFBQUFBRFlMZ3F5QUFDYjV1am9xS2VlZWtvTEZpeVEyV3pXbURGak5IandZTFZvMFVMSnljbGF1M2F0RWhJU2pQdEhqUm9sTHkrdklsODNLaXJLR0RkczJOQWkyVGR1M0NpVHlTUko4dlB6MDd4NTgxUzdkbTJMdkJjQUFBQUF3RDVRa0FVQTJMeWhRNGNxSWlKQ3g0NGRVM1oyZG9GVnAvbTFhOWRPdzRZTksvTDFUcHc0b2ZqNGVFbTVtMjdWcVZPblZQUG15YjhLZDhxVUtSUmpLNkRyMTY4cklpSkNtemR2Vm1KaW9seGRYZVhyNjZzZVBYcm9vWWNlc25ZOEFBQUFBRlpBUVJZQVlQT2NuWjAxZi81OHZmVFNTd1ZXdytiWHBrMGJ6WjQ5VzQ2T2prVytYbGhZbU14bXN5UXBNREN3VkxQbWw3ZHhXTTJhTmRXMGFWT0x2UThzeTJ3MjY0VVhYdENGQ3hja1NjOC8vN3g2OSs1ZDVMd3paODdvalRmZVVFeE1USUh6UjQ0YzBhWk5tOVMrZlh1RmhvYXFTcFVxRnNrTkFBQUF3RFpSa0FVQTJBVnZiMitGaFlVcExDeE1temR2MXFsVHAyUTJtOVdrU1JNOSt1aWo2dHUzYjdHS3NRY1BIdFRhdFd1TjQ3NTkrMW9zYytQR2pTVkpsU3Z6ejYwOWk0Mk4xYSsvL2lwSjh2RHdVUGZ1M1l1Y2s1YVdwbEdqUmhWWUpmMVh2L3p5aThhUEg2OTU4K2FWV2xZQUFBQUF0bzl2aUFBQXUrSGk0cUpubm5sR3p6enp6QzIvUnF0V3JRcjBqN1drNE9CZ2ZmVFJSenA3OXF4T25UcWwrdlhybDhuN29uVEZ4c1lhNCs3ZHU4dloyYm5JT1crLy9YYUJZbXpUcGszVnJWczN1YnE2S2lvcVNqdDI3SkFrN2RpeFE1R1JrWHJ3d1FkTFBUY0FBQUFBMjFUMFVpSUFBSEJMcWxldnJuSGp4c2xzTm12YXRHbkt6czYyZGlUY2d1VGtaR1BjdW5Yckl1L2ZzbVdMdG0zYlpod1BHREJBWDMzMWxVYU1HS0ZodzRacDNyeDVldlBOTjQzcnExZXZMdDNBQUFBQUFHd2FCVmtBQUN4b3dJQUIrc2MvL3FFREJ3NW8rUERoMnI1OXUzSnljcXdkQ3lXUWtaRmhqSDE4ZlA3MjNweWNISDMwMFVmR2NkdTJiZlhXVzI4VmFxY3hhTkFnTlduU1JKSVVGUldsSzFldWxHSmlBQUFBQUxhTWxnVUFBRmhJZEhTMFpzK2VMVWx5ZDNkWGZIeTh4bzRkSzJkblo5V3JWOC9ZOUtzb0sxYXNzR1JNRkNGL0FkM2QzZjF2N3cwUEQxZFNVcElreWRIUlVlUEhqNzlwYitQT25Uc3JQajVlSnBOSng0NGRVOHVXTFVzdk5BQUFBQUNiUlVFV0FBQUx5Y2pJS05CL05FOTJkcmIrK09NUEt5VENyWEJ6Y3pQR3FhbXBONzB2T3p0Yml4Y3ZObzZEZzRPTlZiQTNrbisxYlhKeU1nVlpBQUFBb0lLZ1pRRUFBTURmOFBiMk5zYW5UNSsrNlgyclZxM1NtVE5uSk9XdWpoMDVjdVRmdm03K0ZkS1hMMSsrelpRQUFBQUE3QVVyWkFFQXNCQi9mMzh0WExqUTJqRndtL3o5L1kxeFJFU0UrdlRwVStpZWMrZk82ZlBQUHplT0gzdnNzU0w3elY2NmRNa1lPems1bFVKU0FBQUFBUGFBZ2l3QUFCYmk0ZUdob0tBZ2E4ZkFiV3JWcXBWcTFhcWw4K2ZQYTgrZVBZcUtpbEs3ZHUyTTYxbFpXWm84ZWJLeCtaZXJxNnRHalJwVjVPc21KaVlhWTA5UHo5SVBEZ0FBQU1BbVVaQUZBQUQ0RzQ2T2pucnFxYWUwWU1FQ21jMW1qUmt6Um9NSEQxYUxGaTJVbkp5c3RXdlhLaUVod2JoLzFLaFI4dkx5S3ZKMW82S2lqSEhEaGcwdGtoMEFBQUNBN2FFZ0N3QUFVSVNoUTRjcUlpSkN4NDRkVTNaMnRwWXRXM2JEKzlxMWE2ZGh3NFlWK1hvblRweFFmSHk4SktsYXRXcXFVNmRPcWVZRkFBQUFZTHZZMUFzQUFLQUl6czdPbWo5L3ZueDlmVzk2VDVzMmJUUjc5bXc1T2hiOTUxVllXSmpNWnJNa0tUQXdzTlJ5QWdBQUFMQjlySkFGQUFBb0JtOXZiNFdGaFNrc0xFeWJOMi9XcVZPblpEYWIxYVJKRXozNjZLUHEyN2R2c1lxeEJ3OGUxTnExYTQzanZuMzdXakkyQUFBQUFCdERRUllBQUtDWVhGeGM5TXd6eitpWlo1NjU1ZGRvMWFwVmdmNnhBQUFBQUNvV1doWUFBQUFBQUFBQVFCbWhJQXNBQUFBQUFBQUFaWVNDTEFBQUFBQUFBQUNVRVFxeUFBQUFBQUFBQUZCR0tNZ0NBQUFBQUFBQVFCbWhJQXNBQUFBQUFBQUFaWVNDTEFBQUFBQUFBQUNVRVFxeUFBQUFBQUFBQUZCR0tNZ0NBQUFBQUFBQVFCbWhJQXNBQUFBQUFBQUFaWVNDTEFBQUFBQUFBQUNVa2NyV0RnQUFxTmdDQWdLc0hRRVZHSjgvV0J1ZlFRQUFnSXFIZ2l3QXdDck1adk1lQndlSFFHdm5nRldrT3pvNkhyRm1BRDUvRlpyVlAzOFNuOEVLem1xZlFYNEFnRDNqOHd1Z1BLRWdDd0N3aXQ5Kyt5M0kyaGxRY2ZINWc3WHhHVVJaTXB2TmtRNE9EZzlhT3dlc3cydzJwemc0T0p5MGRvNWJ4UTlZRlZxWi9vQkYwUjlseWNIYUFRQUFBQUFBQUFCcmFOdTI3VzZLL2hWV3VxUk92Lzc2YTdTMWd3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tBaStmOU9LZm9VZ3AvVVdBQUFBQUJKUlU1RXJrSmdnZz09IiwKCSJUaGVtZSIgOiAiIiwKCSJUeXBlIiA6ICJmbG93IiwKCSJWZXJzaW9uIiA6ICI0NyIKfQo="/>
    </extobj>
  </extobjs>
</s:customData>
</file>

<file path=customXml/itemProps14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8247</Words>
  <Application>WPS 演示</Application>
  <PresentationFormat>宽屏</PresentationFormat>
  <Paragraphs>295</Paragraphs>
  <Slides>23</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Arial</vt:lpstr>
      <vt:lpstr>宋体</vt:lpstr>
      <vt:lpstr>Wingdings</vt:lpstr>
      <vt:lpstr>Wingdings</vt:lpstr>
      <vt:lpstr>Times New Roman</vt:lpstr>
      <vt:lpstr>微软雅黑</vt:lpstr>
      <vt:lpstr>Arial Unicode MS</vt:lpstr>
      <vt:lpstr>Calibri</vt:lpstr>
      <vt:lpstr>Office 主题​​</vt:lpstr>
      <vt:lpstr>1_Office 主题​​</vt:lpstr>
      <vt:lpstr>How to study mechanism of avalanche on reservoir bank: a retrospective study</vt:lpstr>
      <vt:lpstr>Contents</vt:lpstr>
      <vt:lpstr>Field Monitoring:</vt:lpstr>
      <vt:lpstr>Field Monitoring:</vt:lpstr>
      <vt:lpstr>Field Monitoring:</vt:lpstr>
      <vt:lpstr>Field Monitoring:</vt:lpstr>
      <vt:lpstr>Field Monitoring:</vt:lpstr>
      <vt:lpstr>Field Monitoring:</vt:lpstr>
      <vt:lpstr>Field Monitoring:</vt:lpstr>
      <vt:lpstr>Field Monitoring:</vt:lpstr>
      <vt:lpstr>Field &amp; laboratory experiment</vt:lpstr>
      <vt:lpstr>Field Investigation:</vt:lpstr>
      <vt:lpstr>Field Investigation:</vt:lpstr>
      <vt:lpstr>Field Experiments</vt:lpstr>
      <vt:lpstr>Field &amp; laboratory experiments</vt:lpstr>
      <vt:lpstr>Field &amp; laboratory experiments</vt:lpstr>
      <vt:lpstr>Field &amp; laboratory experiments</vt:lpstr>
      <vt:lpstr>Field &amp; laboratory experiments</vt:lpstr>
      <vt:lpstr>Field &amp; laboratory experiments</vt:lpstr>
      <vt:lpstr>Field &amp; laboratory experiments</vt:lpstr>
      <vt:lpstr>Numerical methods</vt:lpstr>
      <vt:lpstr>Numerical methods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李依杭</cp:lastModifiedBy>
  <cp:revision>213</cp:revision>
  <dcterms:created xsi:type="dcterms:W3CDTF">2019-06-19T02:08:00Z</dcterms:created>
  <dcterms:modified xsi:type="dcterms:W3CDTF">2023-04-23T12:49:48Z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DBB4CA09E8094BE584334C020CE8244B</vt:lpwstr>
  </property>
</Properties>
</file>