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7" r:id="rId2"/>
    <p:sldId id="445" r:id="rId3"/>
    <p:sldId id="421" r:id="rId4"/>
    <p:sldId id="288" r:id="rId5"/>
    <p:sldId id="418" r:id="rId6"/>
    <p:sldId id="422" r:id="rId7"/>
    <p:sldId id="346" r:id="rId8"/>
    <p:sldId id="420" r:id="rId9"/>
    <p:sldId id="451" r:id="rId10"/>
    <p:sldId id="450" r:id="rId11"/>
    <p:sldId id="371" r:id="rId12"/>
    <p:sldId id="362" r:id="rId13"/>
    <p:sldId id="363" r:id="rId14"/>
    <p:sldId id="378" r:id="rId15"/>
    <p:sldId id="456" r:id="rId16"/>
    <p:sldId id="457" r:id="rId17"/>
    <p:sldId id="444" r:id="rId18"/>
    <p:sldId id="357" r:id="rId19"/>
  </p:sldIdLst>
  <p:sldSz cx="9144000" cy="5143500" type="screen16x9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D1CDCF7A-CE8E-2B4A-B46C-4FBA342620F7}">
          <p14:sldIdLst>
            <p14:sldId id="257"/>
          </p14:sldIdLst>
        </p14:section>
        <p14:section name="Menu" id="{792792C1-88A7-6848-9F51-E31ABFED201D}">
          <p14:sldIdLst>
            <p14:sldId id="445"/>
          </p14:sldIdLst>
        </p14:section>
        <p14:section name="Nussloch Key reference sequence" id="{20D481E6-80CD-894F-BEEE-2CB1412B5628}">
          <p14:sldIdLst>
            <p14:sldId id="421"/>
            <p14:sldId id="288"/>
            <p14:sldId id="418"/>
          </p14:sldIdLst>
        </p14:section>
        <p14:section name="The paleosol toolkit " id="{9F476B1E-B6B0-AE4B-AB16-E024516FE5AA}">
          <p14:sldIdLst>
            <p14:sldId id="422"/>
            <p14:sldId id="346"/>
          </p14:sldIdLst>
        </p14:section>
        <p14:section name="Correlation with other European sequences " id="{33506FF0-D425-9E46-9A26-D2AA7B644494}">
          <p14:sldIdLst>
            <p14:sldId id="420"/>
            <p14:sldId id="451"/>
            <p14:sldId id="450"/>
          </p14:sldIdLst>
        </p14:section>
        <p14:section name="Seeking the dust sources " id="{62DC69F7-57E4-C844-85C3-717CC57113B6}">
          <p14:sldIdLst>
            <p14:sldId id="371"/>
            <p14:sldId id="362"/>
            <p14:sldId id="363"/>
            <p14:sldId id="378"/>
          </p14:sldIdLst>
        </p14:section>
        <p14:section name="Take home message " id="{8277B889-FDCE-7F4A-8E44-9FEAB905CBA4}">
          <p14:sldIdLst>
            <p14:sldId id="456"/>
            <p14:sldId id="457"/>
            <p14:sldId id="444"/>
            <p14:sldId id="357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647D8"/>
    <a:srgbClr val="202016"/>
    <a:srgbClr val="00F900"/>
    <a:srgbClr val="D4E4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723" autoAdjust="0"/>
    <p:restoredTop sz="94676" autoAdjust="0"/>
  </p:normalViewPr>
  <p:slideViewPr>
    <p:cSldViewPr snapToGrid="0" showGuides="1">
      <p:cViewPr>
        <p:scale>
          <a:sx n="120" d="100"/>
          <a:sy n="120" d="100"/>
        </p:scale>
        <p:origin x="-80" y="64"/>
      </p:cViewPr>
      <p:guideLst>
        <p:guide orient="horz" pos="1726"/>
        <p:guide pos="265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41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handoutMaster" Target="handoutMasters/handout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BBF776-36D0-0243-BD33-70DA0EB88DBB}" type="datetimeFigureOut">
              <a:rPr lang="fr-FR" smtClean="0"/>
              <a:pPr/>
              <a:t>04/04/23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0C085B-F0EA-6C4B-B33E-3EC14B1DC171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607698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451879-B9AF-7D44-A1C2-1E172632EA5C}" type="datetimeFigureOut">
              <a:rPr lang="fr-FR" smtClean="0"/>
              <a:pPr/>
              <a:t>04/04/23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1C03DF-B3DA-9A4B-9357-BFC140F9A764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673063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4579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24580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459CFC-472A-0647-B1F8-2A8E41982FDD}" type="slidenum">
              <a:rPr lang="fr-FR"/>
              <a:pPr/>
              <a:t>5</a:t>
            </a:fld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4579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24580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459CFC-472A-0647-B1F8-2A8E41982FDD}" type="slidenum">
              <a:rPr lang="fr-FR"/>
              <a:pPr/>
              <a:t>6</a:t>
            </a:fld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ea typeface="ＭＳ Ｐゴシック" charset="0"/>
                <a:cs typeface="ＭＳ Ｐゴシック" charset="0"/>
              </a:rPr>
              <a:t>The dusty season: not winter, when wind is strongest, but roughly springtime: 3 or 4 months, after snow melts and soil dries up, but before veget become too extended. The colder the climate, the more the dusty season is shifted towards summer</a:t>
            </a:r>
          </a:p>
        </p:txBody>
      </p:sp>
      <p:sp>
        <p:nvSpPr>
          <p:cNvPr id="38916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C209AA3E-F8E0-F849-8912-FCF4C3DA1E51}" type="slidenum">
              <a:rPr lang="fr-FR" b="0">
                <a:latin typeface="Times" charset="0"/>
              </a:rPr>
              <a:pPr/>
              <a:t>9</a:t>
            </a:fld>
            <a:endParaRPr lang="fr-FR" b="0">
              <a:latin typeface="Times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7010400" y="4869657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948A54"/>
                </a:solidFill>
              </a:defRPr>
            </a:lvl1pPr>
          </a:lstStyle>
          <a:p>
            <a:fld id="{04A34350-BA3D-D046-9A60-8CE920EC54AD}" type="slidenum">
              <a:rPr lang="fr-FR" smtClean="0"/>
              <a:pPr/>
              <a:t>‹#›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4A34350-BA3D-D046-9A60-8CE920EC54A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  <a:prstGeom prst="rect">
            <a:avLst/>
          </a:prstGeo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4A34350-BA3D-D046-9A60-8CE920EC54A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4A34350-BA3D-D046-9A60-8CE920EC54AD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7" name="Rectangle 6"/>
          <p:cNvSpPr/>
          <p:nvPr userDrawn="1"/>
        </p:nvSpPr>
        <p:spPr>
          <a:xfrm>
            <a:off x="0" y="4343400"/>
            <a:ext cx="9144000" cy="800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Text Box 19"/>
          <p:cNvSpPr txBox="1">
            <a:spLocks noChangeArrowheads="1"/>
          </p:cNvSpPr>
          <p:nvPr userDrawn="1"/>
        </p:nvSpPr>
        <p:spPr bwMode="auto">
          <a:xfrm>
            <a:off x="0" y="4899202"/>
            <a:ext cx="9144000" cy="325730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>
              <a:lnSpc>
                <a:spcPct val="110000"/>
              </a:lnSpc>
            </a:pPr>
            <a:r>
              <a:rPr lang="fr-FR" sz="1400" b="1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endParaRPr lang="fr-FR" sz="900" dirty="0">
              <a:solidFill>
                <a:schemeClr val="accent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Espace réservé du numéro de diapositive 5"/>
          <p:cNvSpPr txBox="1">
            <a:spLocks/>
          </p:cNvSpPr>
          <p:nvPr userDrawn="1"/>
        </p:nvSpPr>
        <p:spPr>
          <a:xfrm>
            <a:off x="7010400" y="4869657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948A54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34350-BA3D-D046-9A60-8CE920EC54AD}" type="slidenum">
              <a:rPr kumimoji="0" lang="fr-FR" sz="1800" b="0" i="0" u="none" strike="noStrike" kern="1200" cap="none" spc="0" normalizeH="0" baseline="0" noProof="0" smtClean="0">
                <a:ln>
                  <a:noFill/>
                </a:ln>
                <a:solidFill>
                  <a:srgbClr val="948A5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948A54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Image 13" descr="logo_LMD-7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89129" y="4931260"/>
            <a:ext cx="286131" cy="212240"/>
          </a:xfrm>
          <a:prstGeom prst="rect">
            <a:avLst/>
          </a:prstGeom>
        </p:spPr>
      </p:pic>
      <p:pic>
        <p:nvPicPr>
          <p:cNvPr id="16" name="Image 15" descr="LDEO_logo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1050" y="4915129"/>
            <a:ext cx="1311356" cy="22837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7010400" y="4869657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948A54"/>
                </a:solidFill>
              </a:defRPr>
            </a:lvl1pPr>
          </a:lstStyle>
          <a:p>
            <a:fld id="{04A34350-BA3D-D046-9A60-8CE920EC54AD}" type="slidenum">
              <a:rPr lang="fr-FR" smtClean="0"/>
              <a:pPr/>
              <a:t>‹#›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4A34350-BA3D-D046-9A60-8CE920EC54A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4A34350-BA3D-D046-9A60-8CE920EC54A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4A34350-BA3D-D046-9A60-8CE920EC54A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4A34350-BA3D-D046-9A60-8CE920EC54A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4A34350-BA3D-D046-9A60-8CE920EC54A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4A34350-BA3D-D046-9A60-8CE920EC54A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Box 19"/>
          <p:cNvSpPr txBox="1">
            <a:spLocks noChangeArrowheads="1"/>
          </p:cNvSpPr>
          <p:nvPr userDrawn="1"/>
        </p:nvSpPr>
        <p:spPr bwMode="auto">
          <a:xfrm>
            <a:off x="0" y="4899202"/>
            <a:ext cx="9144000" cy="325730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>
              <a:lnSpc>
                <a:spcPct val="110000"/>
              </a:lnSpc>
            </a:pPr>
            <a:r>
              <a:rPr lang="fr-FR" sz="1400" b="1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endParaRPr lang="fr-FR" sz="900" dirty="0">
              <a:solidFill>
                <a:schemeClr val="accent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 Box 19"/>
          <p:cNvSpPr txBox="1">
            <a:spLocks noChangeArrowheads="1"/>
          </p:cNvSpPr>
          <p:nvPr userDrawn="1"/>
        </p:nvSpPr>
        <p:spPr bwMode="auto">
          <a:xfrm>
            <a:off x="0" y="0"/>
            <a:ext cx="9144000" cy="242374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>
              <a:lnSpc>
                <a:spcPct val="110000"/>
              </a:lnSpc>
            </a:pPr>
            <a:endParaRPr lang="fr-FR" sz="900" dirty="0">
              <a:solidFill>
                <a:schemeClr val="accent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7631291" y="0"/>
            <a:ext cx="901916" cy="2423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110000"/>
              </a:lnSpc>
            </a:pPr>
            <a:r>
              <a:rPr lang="mr-IN" sz="900" dirty="0" smtClean="0"/>
              <a:t>EGU23-3449</a:t>
            </a:r>
            <a:endParaRPr lang="fr-FR" sz="900" b="1" dirty="0">
              <a:solidFill>
                <a:schemeClr val="accent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9033" y="0"/>
            <a:ext cx="1758564" cy="2423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110000"/>
              </a:lnSpc>
            </a:pPr>
            <a:r>
              <a:rPr lang="fr-FR" sz="900" b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EGU General </a:t>
            </a:r>
            <a:r>
              <a:rPr lang="fr-FR" sz="900" b="1" dirty="0" err="1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Assembly</a:t>
            </a:r>
            <a:r>
              <a:rPr lang="fr-FR" sz="900" b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2023</a:t>
            </a:r>
            <a:endParaRPr lang="fr-FR" sz="900" b="1" dirty="0">
              <a:solidFill>
                <a:schemeClr val="accent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010400" y="4869657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948A54"/>
                </a:solidFill>
              </a:defRPr>
            </a:lvl1pPr>
          </a:lstStyle>
          <a:p>
            <a:fld id="{04A34350-BA3D-D046-9A60-8CE920EC54AD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8" name="Rectangle 7"/>
          <p:cNvSpPr/>
          <p:nvPr userDrawn="1"/>
        </p:nvSpPr>
        <p:spPr>
          <a:xfrm>
            <a:off x="899668" y="4901126"/>
            <a:ext cx="999173" cy="2423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110000"/>
              </a:lnSpc>
            </a:pPr>
            <a:r>
              <a:rPr lang="fr-FR" sz="900" b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D.D.</a:t>
            </a:r>
            <a:r>
              <a:rPr lang="fr-FR" sz="900" b="1" baseline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Rousseau</a:t>
            </a:r>
            <a:endParaRPr lang="fr-FR" sz="900" b="1" dirty="0">
              <a:solidFill>
                <a:schemeClr val="accent2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31.jpeg"/><Relationship Id="rId5" Type="http://schemas.openxmlformats.org/officeDocument/2006/relationships/image" Target="../media/image32.jpeg"/><Relationship Id="rId6" Type="http://schemas.openxmlformats.org/officeDocument/2006/relationships/slide" Target="slide2.xm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slide" Target="slide2.xm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5.jpeg"/><Relationship Id="rId5" Type="http://schemas.openxmlformats.org/officeDocument/2006/relationships/slide" Target="slide2.xm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12.png"/><Relationship Id="rId5" Type="http://schemas.openxmlformats.org/officeDocument/2006/relationships/slide" Target="slide2.xm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40.jpeg"/><Relationship Id="rId5" Type="http://schemas.openxmlformats.org/officeDocument/2006/relationships/slide" Target="slide2.xm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g"/><Relationship Id="rId3" Type="http://schemas.openxmlformats.org/officeDocument/2006/relationships/slide" Target="slide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Relationship Id="rId3" Type="http://schemas.openxmlformats.org/officeDocument/2006/relationships/slide" Target="slid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slide" Target="slide2.xml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4" Type="http://schemas.openxmlformats.org/officeDocument/2006/relationships/image" Target="../media/image47.png"/><Relationship Id="rId5" Type="http://schemas.openxmlformats.org/officeDocument/2006/relationships/image" Target="../media/image48.jpg"/><Relationship Id="rId6" Type="http://schemas.openxmlformats.org/officeDocument/2006/relationships/image" Target="../media/image49.png"/><Relationship Id="rId7" Type="http://schemas.openxmlformats.org/officeDocument/2006/relationships/image" Target="../media/image12.png"/><Relationship Id="rId8" Type="http://schemas.openxmlformats.org/officeDocument/2006/relationships/slide" Target="slide2.xml"/><Relationship Id="rId9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png"/><Relationship Id="rId5" Type="http://schemas.openxmlformats.org/officeDocument/2006/relationships/slide" Target="slide6.xml"/><Relationship Id="rId6" Type="http://schemas.openxmlformats.org/officeDocument/2006/relationships/slide" Target="slide11.xml"/><Relationship Id="rId7" Type="http://schemas.openxmlformats.org/officeDocument/2006/relationships/slide" Target="slide15.xml"/><Relationship Id="rId8" Type="http://schemas.openxmlformats.org/officeDocument/2006/relationships/slide" Target="slide18.xml"/><Relationship Id="rId9" Type="http://schemas.openxmlformats.org/officeDocument/2006/relationships/slide" Target="slide8.xml"/><Relationship Id="rId10" Type="http://schemas.openxmlformats.org/officeDocument/2006/relationships/image" Target="../media/image9.png"/><Relationship Id="rId11" Type="http://schemas.openxmlformats.org/officeDocument/2006/relationships/slide" Target="slide1.xm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4.jpeg"/><Relationship Id="rId5" Type="http://schemas.openxmlformats.org/officeDocument/2006/relationships/slide" Target="slide2.xm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5" Type="http://schemas.openxmlformats.org/officeDocument/2006/relationships/image" Target="../media/image12.png"/><Relationship Id="rId6" Type="http://schemas.openxmlformats.org/officeDocument/2006/relationships/slide" Target="slide2.xm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19.emf"/><Relationship Id="rId5" Type="http://schemas.openxmlformats.org/officeDocument/2006/relationships/image" Target="../media/image20.png"/><Relationship Id="rId6" Type="http://schemas.openxmlformats.org/officeDocument/2006/relationships/image" Target="../media/image21.JPG"/><Relationship Id="rId7" Type="http://schemas.openxmlformats.org/officeDocument/2006/relationships/image" Target="../media/image12.png"/><Relationship Id="rId8" Type="http://schemas.openxmlformats.org/officeDocument/2006/relationships/slide" Target="slide2.xm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4" Type="http://schemas.openxmlformats.org/officeDocument/2006/relationships/image" Target="../media/image23.jpg"/><Relationship Id="rId5" Type="http://schemas.openxmlformats.org/officeDocument/2006/relationships/slide" Target="slide2.xm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4" Type="http://schemas.openxmlformats.org/officeDocument/2006/relationships/image" Target="../media/image12.png"/><Relationship Id="rId5" Type="http://schemas.openxmlformats.org/officeDocument/2006/relationships/slide" Target="slide2.xm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12.png"/><Relationship Id="rId5" Type="http://schemas.openxmlformats.org/officeDocument/2006/relationships/slide" Target="slide2.xm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5" Type="http://schemas.openxmlformats.org/officeDocument/2006/relationships/image" Target="../media/image12.png"/><Relationship Id="rId6" Type="http://schemas.openxmlformats.org/officeDocument/2006/relationships/slide" Target="slide2.xm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 descr="Havrincourt II 2011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1360"/>
            <a:ext cx="9169400" cy="4161751"/>
          </a:xfrm>
          <a:prstGeom prst="rect">
            <a:avLst/>
          </a:prstGeom>
        </p:spPr>
      </p:pic>
      <p:sp>
        <p:nvSpPr>
          <p:cNvPr id="20" name="Espace réservé du numéro de diapositive 19"/>
          <p:cNvSpPr>
            <a:spLocks noGrp="1"/>
          </p:cNvSpPr>
          <p:nvPr>
            <p:ph type="sldNum" sz="quarter" idx="12"/>
          </p:nvPr>
        </p:nvSpPr>
        <p:spPr>
          <a:xfrm>
            <a:off x="7010400" y="4857750"/>
            <a:ext cx="2133600" cy="273844"/>
          </a:xfrm>
        </p:spPr>
        <p:txBody>
          <a:bodyPr/>
          <a:lstStyle/>
          <a:p>
            <a:pPr algn="r"/>
            <a:fld id="{04A34350-BA3D-D046-9A60-8CE920EC54AD}" type="slidenum">
              <a:rPr lang="fr-FR" smtClean="0">
                <a:solidFill>
                  <a:schemeClr val="bg2">
                    <a:lumMod val="50000"/>
                  </a:schemeClr>
                </a:solidFill>
              </a:rPr>
              <a:pPr algn="r"/>
              <a:t>1</a:t>
            </a:fld>
            <a:endParaRPr lang="fr-FR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50900" y="974631"/>
            <a:ext cx="7543800" cy="2739211"/>
          </a:xfrm>
          <a:prstGeom prst="rect">
            <a:avLst/>
          </a:prstGeom>
          <a:solidFill>
            <a:schemeClr val="bg1">
              <a:lumMod val="85000"/>
              <a:alpha val="8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3600" dirty="0" err="1" smtClean="0"/>
              <a:t>Paleodust</a:t>
            </a:r>
            <a:r>
              <a:rPr lang="fr-FR" sz="3600" dirty="0" smtClean="0"/>
              <a:t> cycle in Europe </a:t>
            </a:r>
            <a:r>
              <a:rPr lang="fr-FR" sz="3600" dirty="0" err="1" smtClean="0"/>
              <a:t>during</a:t>
            </a:r>
            <a:r>
              <a:rPr lang="fr-FR" sz="3600" dirty="0" smtClean="0"/>
              <a:t> </a:t>
            </a:r>
            <a:r>
              <a:rPr lang="fr-FR" sz="3600" dirty="0"/>
              <a:t>the last </a:t>
            </a:r>
            <a:r>
              <a:rPr lang="fr-FR" sz="3600" dirty="0" err="1"/>
              <a:t>climate</a:t>
            </a:r>
            <a:r>
              <a:rPr lang="fr-FR" sz="3600" dirty="0"/>
              <a:t> </a:t>
            </a:r>
            <a:r>
              <a:rPr lang="fr-FR" sz="3600" dirty="0" smtClean="0"/>
              <a:t>cycle</a:t>
            </a:r>
          </a:p>
          <a:p>
            <a:pPr algn="ctr">
              <a:lnSpc>
                <a:spcPct val="50000"/>
              </a:lnSpc>
            </a:pPr>
            <a:endParaRPr lang="fr-FR" sz="2800" dirty="0"/>
          </a:p>
          <a:p>
            <a:pPr algn="ctr"/>
            <a:r>
              <a:rPr lang="fr-FR" sz="2400" dirty="0" smtClean="0"/>
              <a:t>Denis-Didier Rousseau</a:t>
            </a:r>
            <a:r>
              <a:rPr lang="fr-FR" sz="2400" baseline="30000" dirty="0" smtClean="0"/>
              <a:t>1,2,3</a:t>
            </a:r>
          </a:p>
          <a:p>
            <a:pPr algn="ctr"/>
            <a:r>
              <a:rPr lang="fr-FR" sz="1200" dirty="0" smtClean="0"/>
              <a:t>(</a:t>
            </a:r>
            <a:r>
              <a:rPr lang="fr-FR" sz="1200" dirty="0" err="1" smtClean="0"/>
              <a:t>denis-didier.rousseau@umontpellier.fr</a:t>
            </a:r>
            <a:r>
              <a:rPr lang="fr-FR" sz="1200" dirty="0" smtClean="0"/>
              <a:t>)</a:t>
            </a:r>
          </a:p>
          <a:p>
            <a:pPr algn="ctr">
              <a:lnSpc>
                <a:spcPct val="50000"/>
              </a:lnSpc>
            </a:pPr>
            <a:endParaRPr lang="fr-FR" sz="1600" dirty="0" smtClean="0"/>
          </a:p>
          <a:p>
            <a:pPr algn="ctr"/>
            <a:r>
              <a:rPr lang="fr-FR" sz="1600" dirty="0" smtClean="0"/>
              <a:t>Pierre Antoine, Catherine </a:t>
            </a:r>
            <a:r>
              <a:rPr lang="fr-FR" sz="1600" dirty="0" err="1" smtClean="0"/>
              <a:t>Chauvel</a:t>
            </a:r>
            <a:r>
              <a:rPr lang="fr-FR" sz="1600" dirty="0" smtClean="0"/>
              <a:t>, </a:t>
            </a:r>
            <a:r>
              <a:rPr lang="fr-FR" sz="1600" dirty="0" err="1" smtClean="0"/>
              <a:t>Segolène</a:t>
            </a:r>
            <a:r>
              <a:rPr lang="fr-FR" sz="1600" dirty="0" smtClean="0"/>
              <a:t> Saulnier-</a:t>
            </a:r>
            <a:r>
              <a:rPr lang="fr-FR" sz="1600" dirty="0" err="1" smtClean="0"/>
              <a:t>Copard</a:t>
            </a:r>
            <a:r>
              <a:rPr lang="fr-FR" sz="1600" dirty="0" smtClean="0"/>
              <a:t>, France </a:t>
            </a:r>
            <a:r>
              <a:rPr lang="fr-FR" sz="1600" dirty="0" err="1" smtClean="0"/>
              <a:t>Lagroix</a:t>
            </a:r>
            <a:r>
              <a:rPr lang="fr-FR" sz="1600" dirty="0" smtClean="0"/>
              <a:t>, Christine </a:t>
            </a:r>
            <a:r>
              <a:rPr lang="fr-FR" sz="1600" dirty="0" err="1" smtClean="0"/>
              <a:t>Hatté</a:t>
            </a:r>
            <a:r>
              <a:rPr lang="fr-FR" sz="1600" dirty="0" smtClean="0"/>
              <a:t>, Peter </a:t>
            </a:r>
            <a:r>
              <a:rPr lang="fr-FR" sz="1600" dirty="0" err="1" smtClean="0"/>
              <a:t>Hopcroft</a:t>
            </a:r>
            <a:r>
              <a:rPr lang="fr-FR" sz="1600" dirty="0" smtClean="0"/>
              <a:t> &amp; Markus Fuchs</a:t>
            </a:r>
          </a:p>
          <a:p>
            <a:pPr algn="ctr"/>
            <a:endParaRPr lang="fr-FR" sz="1000" dirty="0" smtClean="0"/>
          </a:p>
        </p:txBody>
      </p:sp>
      <p:sp>
        <p:nvSpPr>
          <p:cNvPr id="4" name="ZoneTexte 3"/>
          <p:cNvSpPr txBox="1"/>
          <p:nvPr/>
        </p:nvSpPr>
        <p:spPr>
          <a:xfrm>
            <a:off x="838200" y="3678577"/>
            <a:ext cx="7543801" cy="553998"/>
          </a:xfrm>
          <a:prstGeom prst="rect">
            <a:avLst/>
          </a:prstGeom>
          <a:solidFill>
            <a:schemeClr val="bg1">
              <a:lumMod val="85000"/>
              <a:alpha val="86000"/>
            </a:schemeClr>
          </a:solidFill>
        </p:spPr>
        <p:txBody>
          <a:bodyPr wrap="square" rtlCol="0">
            <a:spAutoFit/>
          </a:bodyPr>
          <a:lstStyle/>
          <a:p>
            <a:pPr marL="228600" indent="-228600" algn="just">
              <a:buAutoNum type="arabicParenBoth"/>
            </a:pPr>
            <a:r>
              <a:rPr lang="fr-FR" sz="1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Silesian</a:t>
            </a:r>
            <a:r>
              <a:rPr lang="fr-FR" sz="1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 </a:t>
            </a:r>
            <a:r>
              <a:rPr lang="fr-FR" sz="1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University</a:t>
            </a:r>
            <a:r>
              <a:rPr lang="fr-FR" sz="1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 of </a:t>
            </a:r>
            <a:r>
              <a:rPr lang="fr-FR" sz="1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Technology</a:t>
            </a:r>
            <a:r>
              <a:rPr lang="fr-FR" sz="1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, Institute of </a:t>
            </a:r>
            <a:r>
              <a:rPr lang="fr-FR" sz="1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Physics</a:t>
            </a:r>
            <a:r>
              <a:rPr lang="fr-FR" sz="1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, Gliwice, </a:t>
            </a:r>
            <a:r>
              <a:rPr lang="fr-FR" sz="1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Poland</a:t>
            </a:r>
            <a:endParaRPr lang="fr-FR" sz="1000" dirty="0" smtClean="0">
              <a:solidFill>
                <a:schemeClr val="tx1">
                  <a:lumMod val="95000"/>
                  <a:lumOff val="5000"/>
                </a:schemeClr>
              </a:solidFill>
              <a:latin typeface="Arial"/>
              <a:cs typeface="Arial"/>
            </a:endParaRPr>
          </a:p>
          <a:p>
            <a:pPr marL="228600" indent="-228600" algn="just">
              <a:buAutoNum type="arabicParenBoth"/>
            </a:pPr>
            <a:r>
              <a:rPr lang="fr-FR" sz="1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University</a:t>
            </a:r>
            <a:r>
              <a:rPr lang="fr-FR" sz="1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 Montpellier, </a:t>
            </a:r>
            <a:r>
              <a:rPr lang="fr-FR" sz="1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Geosciences</a:t>
            </a:r>
            <a:r>
              <a:rPr lang="fr-FR" sz="1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, Montpellier France</a:t>
            </a:r>
          </a:p>
          <a:p>
            <a:pPr marL="228600" indent="-228600" algn="just">
              <a:buAutoNum type="arabicParenBoth"/>
            </a:pPr>
            <a:r>
              <a:rPr lang="fr-FR" sz="1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Lamont</a:t>
            </a:r>
            <a:r>
              <a:rPr lang="fr-FR" sz="1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-Doherty </a:t>
            </a:r>
            <a:r>
              <a:rPr lang="fr-FR" sz="1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Earth</a:t>
            </a:r>
            <a:r>
              <a:rPr lang="fr-FR" sz="1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 </a:t>
            </a:r>
            <a:r>
              <a:rPr lang="fr-FR" sz="1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Observatory</a:t>
            </a:r>
            <a:r>
              <a:rPr lang="fr-FR" sz="1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 of Columbia </a:t>
            </a:r>
            <a:r>
              <a:rPr lang="fr-FR" sz="1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University</a:t>
            </a:r>
            <a:r>
              <a:rPr lang="fr-FR" sz="1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, </a:t>
            </a:r>
            <a:r>
              <a:rPr lang="fr-FR" sz="1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Palisades</a:t>
            </a:r>
            <a:r>
              <a:rPr lang="fr-FR" sz="1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, NY 10964  USA</a:t>
            </a:r>
          </a:p>
        </p:txBody>
      </p:sp>
      <p:grpSp>
        <p:nvGrpSpPr>
          <p:cNvPr id="19" name="Grouper 18"/>
          <p:cNvGrpSpPr/>
          <p:nvPr/>
        </p:nvGrpSpPr>
        <p:grpSpPr>
          <a:xfrm>
            <a:off x="558800" y="4597400"/>
            <a:ext cx="8115300" cy="546100"/>
            <a:chOff x="190500" y="4597400"/>
            <a:chExt cx="8115300" cy="546100"/>
          </a:xfrm>
        </p:grpSpPr>
        <p:sp>
          <p:nvSpPr>
            <p:cNvPr id="18" name="Rectangle 17"/>
            <p:cNvSpPr/>
            <p:nvPr/>
          </p:nvSpPr>
          <p:spPr>
            <a:xfrm>
              <a:off x="190500" y="4597400"/>
              <a:ext cx="8115300" cy="5461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7" name="Grouper 16"/>
            <p:cNvGrpSpPr/>
            <p:nvPr/>
          </p:nvGrpSpPr>
          <p:grpSpPr>
            <a:xfrm>
              <a:off x="203200" y="4600296"/>
              <a:ext cx="8091636" cy="543204"/>
              <a:chOff x="203200" y="4600296"/>
              <a:chExt cx="8091636" cy="543204"/>
            </a:xfrm>
          </p:grpSpPr>
          <p:pic>
            <p:nvPicPr>
              <p:cNvPr id="6" name="Image 5" descr="politechnika_sl_logo_poziom_en_rgb.jp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3200" y="4600296"/>
                <a:ext cx="1866900" cy="543204"/>
              </a:xfrm>
              <a:prstGeom prst="rect">
                <a:avLst/>
              </a:prstGeom>
            </p:spPr>
          </p:pic>
          <p:pic>
            <p:nvPicPr>
              <p:cNvPr id="7" name="Image 6" descr="1200px-Centre_national_de_la_recherche_scientifique.svg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82800" y="4601898"/>
                <a:ext cx="540000" cy="540000"/>
              </a:xfrm>
              <a:prstGeom prst="rect">
                <a:avLst/>
              </a:prstGeom>
            </p:spPr>
          </p:pic>
          <p:pic>
            <p:nvPicPr>
              <p:cNvPr id="8" name="Image 7" descr="Logo_université_montpellier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22300" y="4601898"/>
                <a:ext cx="540000" cy="540000"/>
              </a:xfrm>
              <a:prstGeom prst="rect">
                <a:avLst/>
              </a:prstGeom>
            </p:spPr>
          </p:pic>
          <p:pic>
            <p:nvPicPr>
              <p:cNvPr id="15" name="Image 14" descr="LDEO.png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46601" y="4601898"/>
                <a:ext cx="3748235" cy="540000"/>
              </a:xfrm>
              <a:prstGeom prst="rect">
                <a:avLst/>
              </a:prstGeom>
            </p:spPr>
          </p:pic>
          <p:pic>
            <p:nvPicPr>
              <p:cNvPr id="16" name="Image 15" descr="logo_gm_transp.png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36900" y="4603500"/>
                <a:ext cx="1403289" cy="540000"/>
              </a:xfrm>
              <a:prstGeom prst="rect">
                <a:avLst/>
              </a:prstGeom>
            </p:spPr>
          </p:pic>
        </p:grpSp>
      </p:grpSp>
      <p:sp>
        <p:nvSpPr>
          <p:cNvPr id="21" name="ZoneTexte 20"/>
          <p:cNvSpPr txBox="1"/>
          <p:nvPr/>
        </p:nvSpPr>
        <p:spPr>
          <a:xfrm>
            <a:off x="7366000" y="4279900"/>
            <a:ext cx="182461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err="1" smtClean="0">
                <a:solidFill>
                  <a:schemeClr val="bg1"/>
                </a:solidFill>
              </a:rPr>
              <a:t>Havrincourt</a:t>
            </a:r>
            <a:r>
              <a:rPr lang="fr-FR" sz="1000" dirty="0" smtClean="0">
                <a:solidFill>
                  <a:schemeClr val="bg1"/>
                </a:solidFill>
              </a:rPr>
              <a:t> (Photo: P. Antoine)</a:t>
            </a:r>
            <a:endParaRPr lang="fr-FR" sz="1000" dirty="0">
              <a:solidFill>
                <a:schemeClr val="bg1"/>
              </a:solidFill>
            </a:endParaRPr>
          </a:p>
        </p:txBody>
      </p:sp>
      <p:pic>
        <p:nvPicPr>
          <p:cNvPr id="22" name="Image 21" descr="Flag_of_Ukraine.svg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532" y="3944410"/>
            <a:ext cx="360760" cy="2405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LMDz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" y="1397662"/>
            <a:ext cx="2158619" cy="1147953"/>
          </a:xfrm>
          <a:prstGeom prst="rect">
            <a:avLst/>
          </a:prstGeom>
        </p:spPr>
      </p:pic>
      <p:sp>
        <p:nvSpPr>
          <p:cNvPr id="15" name="Espace réservé du numéro de diapositive 19"/>
          <p:cNvSpPr>
            <a:spLocks noGrp="1"/>
          </p:cNvSpPr>
          <p:nvPr>
            <p:ph type="sldNum" sz="quarter" idx="12"/>
          </p:nvPr>
        </p:nvSpPr>
        <p:spPr>
          <a:xfrm>
            <a:off x="7010400" y="4857750"/>
            <a:ext cx="2133600" cy="273844"/>
          </a:xfrm>
        </p:spPr>
        <p:txBody>
          <a:bodyPr/>
          <a:lstStyle/>
          <a:p>
            <a:pPr algn="r"/>
            <a:fld id="{04A34350-BA3D-D046-9A60-8CE920EC54AD}" type="slidenum">
              <a:rPr lang="fr-FR" smtClean="0">
                <a:solidFill>
                  <a:schemeClr val="bg2">
                    <a:lumMod val="50000"/>
                  </a:schemeClr>
                </a:solidFill>
              </a:rPr>
              <a:pPr algn="r"/>
              <a:t>10</a:t>
            </a:fld>
            <a:endParaRPr lang="fr-FR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24" name="Image 23" descr="88x3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" y="4955906"/>
            <a:ext cx="609599" cy="161059"/>
          </a:xfrm>
          <a:prstGeom prst="rect">
            <a:avLst/>
          </a:prstGeom>
        </p:spPr>
      </p:pic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0" y="4760459"/>
            <a:ext cx="3422844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fr-FR" sz="900" dirty="0" smtClean="0">
                <a:latin typeface="+mj-lt"/>
              </a:rPr>
              <a:t>Rousseau et al 2011 Clim </a:t>
            </a:r>
            <a:r>
              <a:rPr lang="fr-FR" sz="900" dirty="0" err="1" smtClean="0">
                <a:latin typeface="+mj-lt"/>
              </a:rPr>
              <a:t>Past</a:t>
            </a:r>
            <a:endParaRPr lang="fr-FR" sz="900" dirty="0" smtClean="0">
              <a:latin typeface="+mj-lt"/>
            </a:endParaRPr>
          </a:p>
        </p:txBody>
      </p:sp>
      <p:pic>
        <p:nvPicPr>
          <p:cNvPr id="13" name="Image 12" descr="windspeed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1107" y="695325"/>
            <a:ext cx="5573467" cy="3829050"/>
          </a:xfrm>
          <a:prstGeom prst="rect">
            <a:avLst/>
          </a:prstGeom>
        </p:spPr>
      </p:pic>
      <p:pic>
        <p:nvPicPr>
          <p:cNvPr id="14" name="Image 13" descr="windspeedscale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2000" y="4519613"/>
            <a:ext cx="4851400" cy="253278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110672" y="2692400"/>
            <a:ext cx="280125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 smtClean="0"/>
              <a:t>Average</a:t>
            </a:r>
            <a:r>
              <a:rPr lang="fr-FR" sz="1600" dirty="0" smtClean="0"/>
              <a:t> </a:t>
            </a:r>
            <a:r>
              <a:rPr lang="fr-FR" sz="1600" dirty="0" err="1" smtClean="0"/>
              <a:t>wind</a:t>
            </a:r>
            <a:r>
              <a:rPr lang="fr-FR" sz="1600" dirty="0" smtClean="0"/>
              <a:t> </a:t>
            </a:r>
            <a:r>
              <a:rPr lang="fr-FR" sz="1600" dirty="0" err="1" smtClean="0"/>
              <a:t>field</a:t>
            </a:r>
            <a:r>
              <a:rPr lang="fr-FR" sz="1600" dirty="0" smtClean="0"/>
              <a:t> </a:t>
            </a:r>
            <a:r>
              <a:rPr lang="fr-FR" sz="1600" dirty="0" err="1" smtClean="0"/>
              <a:t>at</a:t>
            </a:r>
            <a:r>
              <a:rPr lang="fr-FR" sz="1600" dirty="0" smtClean="0"/>
              <a:t> 850 </a:t>
            </a:r>
            <a:r>
              <a:rPr lang="fr-FR" sz="1600" dirty="0" err="1" smtClean="0"/>
              <a:t>hPa</a:t>
            </a:r>
            <a:r>
              <a:rPr lang="fr-FR" sz="1600" dirty="0" smtClean="0"/>
              <a:t> in Europe </a:t>
            </a:r>
            <a:r>
              <a:rPr lang="fr-FR" sz="1600" dirty="0" err="1" smtClean="0"/>
              <a:t>at</a:t>
            </a:r>
            <a:r>
              <a:rPr lang="fr-FR" sz="1600" dirty="0" smtClean="0"/>
              <a:t> </a:t>
            </a:r>
            <a:r>
              <a:rPr lang="fr-FR" sz="1600" dirty="0" err="1" smtClean="0"/>
              <a:t>temperate</a:t>
            </a:r>
            <a:r>
              <a:rPr lang="fr-FR" sz="1600" dirty="0" smtClean="0"/>
              <a:t> latitudes for </a:t>
            </a:r>
            <a:r>
              <a:rPr lang="fr-FR" sz="1600" dirty="0" err="1" smtClean="0"/>
              <a:t>two</a:t>
            </a:r>
            <a:r>
              <a:rPr lang="fr-FR" sz="1600" dirty="0" smtClean="0"/>
              <a:t> </a:t>
            </a:r>
            <a:r>
              <a:rPr lang="fr-FR" sz="1600" dirty="0" err="1" smtClean="0"/>
              <a:t>simulated</a:t>
            </a:r>
            <a:r>
              <a:rPr lang="fr-FR" sz="1600" dirty="0" smtClean="0"/>
              <a:t> </a:t>
            </a:r>
            <a:r>
              <a:rPr lang="fr-FR" sz="1600" dirty="0" err="1" smtClean="0"/>
              <a:t>climate</a:t>
            </a:r>
            <a:r>
              <a:rPr lang="fr-FR" sz="1600" dirty="0" smtClean="0"/>
              <a:t> states </a:t>
            </a:r>
            <a:r>
              <a:rPr lang="fr-FR" sz="1600" dirty="0" err="1" smtClean="0"/>
              <a:t>associated</a:t>
            </a:r>
            <a:r>
              <a:rPr lang="fr-FR" sz="1600" dirty="0" smtClean="0"/>
              <a:t> </a:t>
            </a:r>
            <a:r>
              <a:rPr lang="fr-FR" sz="1600" dirty="0" err="1" smtClean="0"/>
              <a:t>with</a:t>
            </a:r>
            <a:r>
              <a:rPr lang="fr-FR" sz="1600" dirty="0" smtClean="0"/>
              <a:t> a </a:t>
            </a:r>
            <a:r>
              <a:rPr lang="fr-FR" sz="1600" dirty="0" err="1" smtClean="0"/>
              <a:t>Greenland</a:t>
            </a:r>
            <a:endParaRPr lang="fr-FR" sz="1600" dirty="0" smtClean="0"/>
          </a:p>
          <a:p>
            <a:r>
              <a:rPr lang="fr-FR" sz="1600" dirty="0" err="1" smtClean="0"/>
              <a:t>Interstadial</a:t>
            </a:r>
            <a:r>
              <a:rPr lang="fr-FR" sz="1600" dirty="0" smtClean="0"/>
              <a:t>, and a </a:t>
            </a:r>
            <a:r>
              <a:rPr lang="fr-FR" sz="1600" dirty="0" err="1" smtClean="0"/>
              <a:t>Greenland</a:t>
            </a:r>
            <a:r>
              <a:rPr lang="fr-FR" sz="1600" dirty="0" smtClean="0"/>
              <a:t> </a:t>
            </a:r>
            <a:r>
              <a:rPr lang="fr-FR" sz="1600" dirty="0" err="1" smtClean="0"/>
              <a:t>Stadial</a:t>
            </a:r>
            <a:endParaRPr lang="fr-FR" sz="1600" dirty="0" smtClean="0"/>
          </a:p>
          <a:p>
            <a:r>
              <a:rPr lang="fr-FR" sz="1600" dirty="0" smtClean="0"/>
              <a:t>(</a:t>
            </a:r>
            <a:r>
              <a:rPr lang="fr-FR" sz="1600" dirty="0" err="1" smtClean="0"/>
              <a:t>after</a:t>
            </a:r>
            <a:r>
              <a:rPr lang="fr-FR" sz="1600" dirty="0" smtClean="0"/>
              <a:t> Sima et al., 2009)</a:t>
            </a:r>
            <a:endParaRPr lang="fr-FR" sz="1600" dirty="0"/>
          </a:p>
        </p:txBody>
      </p:sp>
      <p:sp>
        <p:nvSpPr>
          <p:cNvPr id="10" name="Rectangle 9"/>
          <p:cNvSpPr/>
          <p:nvPr/>
        </p:nvSpPr>
        <p:spPr>
          <a:xfrm>
            <a:off x="12700" y="172402"/>
            <a:ext cx="8572500" cy="70788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en-US" sz="2000" dirty="0" smtClean="0">
                <a:solidFill>
                  <a:srgbClr val="FF0000"/>
                </a:solidFill>
              </a:rPr>
              <a:t>What is the next step? Earth System modeling</a:t>
            </a:r>
          </a:p>
          <a:p>
            <a:pPr>
              <a:buFontTx/>
              <a:buChar char="•"/>
            </a:pPr>
            <a:r>
              <a:rPr lang="en-US" sz="2000" i="1" dirty="0" smtClean="0">
                <a:solidFill>
                  <a:srgbClr val="FF0000"/>
                </a:solidFill>
              </a:rPr>
              <a:t>Average wind field at 850 </a:t>
            </a:r>
            <a:r>
              <a:rPr lang="en-US" sz="2000" i="1" dirty="0" err="1" smtClean="0">
                <a:solidFill>
                  <a:srgbClr val="FF0000"/>
                </a:solidFill>
              </a:rPr>
              <a:t>hPa</a:t>
            </a:r>
            <a:endParaRPr lang="en-US" sz="2000" i="1" dirty="0">
              <a:solidFill>
                <a:srgbClr val="FF0000"/>
              </a:solidFill>
            </a:endParaRPr>
          </a:p>
        </p:txBody>
      </p:sp>
      <p:sp>
        <p:nvSpPr>
          <p:cNvPr id="17" name="Rectangle 16">
            <a:hlinkClick r:id="rId6" action="ppaction://hlinksldjump"/>
          </p:cNvPr>
          <p:cNvSpPr/>
          <p:nvPr/>
        </p:nvSpPr>
        <p:spPr>
          <a:xfrm>
            <a:off x="7032997" y="4863586"/>
            <a:ext cx="431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3366FF"/>
                </a:solidFill>
                <a:latin typeface="Wingdings"/>
                <a:ea typeface="Wingdings"/>
                <a:cs typeface="Wingdings"/>
              </a:rPr>
              <a:t></a:t>
            </a:r>
            <a:endParaRPr lang="fr-FR" b="1" dirty="0">
              <a:solidFill>
                <a:srgbClr val="3366FF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5789083" y="4917447"/>
            <a:ext cx="14414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b="1" dirty="0" smtClean="0">
                <a:solidFill>
                  <a:srgbClr val="3366FF"/>
                </a:solidFill>
              </a:rPr>
              <a:t>Return to main menu</a:t>
            </a:r>
            <a:endParaRPr lang="fr-FR" sz="1100" b="1" dirty="0">
              <a:solidFill>
                <a:srgbClr val="3366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Espace réservé du numéro de diapositive 19"/>
          <p:cNvSpPr>
            <a:spLocks noGrp="1"/>
          </p:cNvSpPr>
          <p:nvPr>
            <p:ph type="sldNum" sz="quarter" idx="12"/>
          </p:nvPr>
        </p:nvSpPr>
        <p:spPr>
          <a:xfrm>
            <a:off x="7010400" y="4857750"/>
            <a:ext cx="2133600" cy="273844"/>
          </a:xfrm>
        </p:spPr>
        <p:txBody>
          <a:bodyPr/>
          <a:lstStyle/>
          <a:p>
            <a:pPr algn="r"/>
            <a:fld id="{04A34350-BA3D-D046-9A60-8CE920EC54AD}" type="slidenum">
              <a:rPr lang="fr-FR" smtClean="0">
                <a:solidFill>
                  <a:schemeClr val="bg2">
                    <a:lumMod val="50000"/>
                  </a:schemeClr>
                </a:solidFill>
              </a:rPr>
              <a:pPr algn="r"/>
              <a:t>11</a:t>
            </a:fld>
            <a:endParaRPr lang="fr-FR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6" name="Image 15" descr="Fig1.jpeg"/>
          <p:cNvPicPr>
            <a:picLocks noChangeAspect="1"/>
          </p:cNvPicPr>
          <p:nvPr/>
        </p:nvPicPr>
        <p:blipFill rotWithShape="1">
          <a:blip r:embed="rId2"/>
          <a:srcRect t="15253" b="18590"/>
          <a:stretch/>
        </p:blipFill>
        <p:spPr>
          <a:xfrm>
            <a:off x="0" y="885826"/>
            <a:ext cx="9144000" cy="320992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383179" y="0"/>
            <a:ext cx="7646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dirty="0" smtClean="0">
                <a:solidFill>
                  <a:srgbClr val="7F7F7F"/>
                </a:solidFill>
              </a:rPr>
              <a:t>Conclusion</a:t>
            </a:r>
            <a:endParaRPr lang="fr-FR" sz="1000" b="1" dirty="0">
              <a:solidFill>
                <a:srgbClr val="7F7F7F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22679" y="4006992"/>
            <a:ext cx="752132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All the analyzed samples, from sites roughly located at 50°N, have the same </a:t>
            </a:r>
            <a:r>
              <a:rPr lang="en-US" dirty="0" err="1" smtClean="0"/>
              <a:t>stratigraphical</a:t>
            </a:r>
            <a:r>
              <a:rPr lang="en-US" dirty="0" smtClean="0"/>
              <a:t> position, LGM, but </a:t>
            </a:r>
            <a:r>
              <a:rPr lang="en-US" dirty="0" err="1" smtClean="0"/>
              <a:t>Nussloch</a:t>
            </a:r>
            <a:r>
              <a:rPr lang="en-US" dirty="0" smtClean="0"/>
              <a:t> samples also have a chronological distribution, from 29 ka to 18 ka</a:t>
            </a:r>
            <a:endParaRPr lang="fr-FR" dirty="0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-1" y="4662488"/>
            <a:ext cx="166158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fr-FR" sz="1000" b="1" dirty="0" smtClean="0">
                <a:latin typeface="+mj-lt"/>
              </a:rPr>
              <a:t>Rousseau </a:t>
            </a:r>
            <a:r>
              <a:rPr lang="fr-FR" sz="1000" b="1" i="1" dirty="0" smtClean="0">
                <a:latin typeface="+mj-lt"/>
              </a:rPr>
              <a:t>et al. </a:t>
            </a:r>
            <a:r>
              <a:rPr lang="fr-FR" sz="1000" b="1" dirty="0" smtClean="0">
                <a:latin typeface="+mj-lt"/>
              </a:rPr>
              <a:t>(2014, GRL )</a:t>
            </a:r>
            <a:endParaRPr lang="fr-FR" sz="1000" b="1" dirty="0"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-1" y="394032"/>
            <a:ext cx="9000067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Search for the main dust sources and transport: combined geochemical and modeling studies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8" name="Image 17" descr="88x3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" y="4955906"/>
            <a:ext cx="609599" cy="161059"/>
          </a:xfrm>
          <a:prstGeom prst="rect">
            <a:avLst/>
          </a:prstGeom>
        </p:spPr>
      </p:pic>
      <p:sp>
        <p:nvSpPr>
          <p:cNvPr id="9" name="Rectangle 8">
            <a:hlinkClick r:id="rId4" action="ppaction://hlinksldjump"/>
          </p:cNvPr>
          <p:cNvSpPr/>
          <p:nvPr/>
        </p:nvSpPr>
        <p:spPr>
          <a:xfrm>
            <a:off x="7032997" y="4863586"/>
            <a:ext cx="431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3366FF"/>
                </a:solidFill>
                <a:latin typeface="Wingdings"/>
                <a:ea typeface="Wingdings"/>
                <a:cs typeface="Wingdings"/>
              </a:rPr>
              <a:t></a:t>
            </a:r>
            <a:endParaRPr lang="fr-FR" b="1" dirty="0">
              <a:solidFill>
                <a:srgbClr val="3366FF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5789083" y="4917447"/>
            <a:ext cx="14414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b="1" dirty="0" smtClean="0">
                <a:solidFill>
                  <a:srgbClr val="3366FF"/>
                </a:solidFill>
              </a:rPr>
              <a:t>Return to main menu</a:t>
            </a:r>
            <a:endParaRPr lang="fr-FR" sz="1100" b="1" dirty="0">
              <a:solidFill>
                <a:srgbClr val="3366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u numéro de diapositive 19"/>
          <p:cNvSpPr>
            <a:spLocks noGrp="1"/>
          </p:cNvSpPr>
          <p:nvPr>
            <p:ph type="sldNum" sz="quarter" idx="12"/>
          </p:nvPr>
        </p:nvSpPr>
        <p:spPr>
          <a:xfrm>
            <a:off x="7010400" y="4857750"/>
            <a:ext cx="2133600" cy="273844"/>
          </a:xfrm>
        </p:spPr>
        <p:txBody>
          <a:bodyPr/>
          <a:lstStyle/>
          <a:p>
            <a:pPr algn="r"/>
            <a:fld id="{04A34350-BA3D-D046-9A60-8CE920EC54AD}" type="slidenum">
              <a:rPr lang="fr-FR" smtClean="0">
                <a:solidFill>
                  <a:schemeClr val="bg2">
                    <a:lumMod val="50000"/>
                  </a:schemeClr>
                </a:solidFill>
              </a:rPr>
              <a:pPr algn="r"/>
              <a:t>12</a:t>
            </a:fld>
            <a:endParaRPr lang="fr-FR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24" name="Image 23" descr="88x3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4955906"/>
            <a:ext cx="609599" cy="161059"/>
          </a:xfrm>
          <a:prstGeom prst="rect">
            <a:avLst/>
          </a:prstGeom>
        </p:spPr>
      </p:pic>
      <p:pic>
        <p:nvPicPr>
          <p:cNvPr id="23" name="Image 22" descr="fs1gag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01383"/>
            <a:ext cx="3684600" cy="1265567"/>
          </a:xfrm>
          <a:prstGeom prst="rect">
            <a:avLst/>
          </a:prstGeom>
        </p:spPr>
      </p:pic>
      <p:pic>
        <p:nvPicPr>
          <p:cNvPr id="18" name="Image 17" descr="Catherine_Fig3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2901" y="1717302"/>
            <a:ext cx="6261100" cy="3124710"/>
          </a:xfrm>
          <a:prstGeom prst="rect">
            <a:avLst/>
          </a:prstGeom>
        </p:spPr>
      </p:pic>
      <p:sp>
        <p:nvSpPr>
          <p:cNvPr id="36" name="Ellipse 35"/>
          <p:cNvSpPr/>
          <p:nvPr/>
        </p:nvSpPr>
        <p:spPr>
          <a:xfrm>
            <a:off x="0" y="1095375"/>
            <a:ext cx="1054100" cy="619125"/>
          </a:xfrm>
          <a:prstGeom prst="ellipse">
            <a:avLst/>
          </a:prstGeom>
          <a:noFill/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/>
          <p:cNvSpPr/>
          <p:nvPr/>
        </p:nvSpPr>
        <p:spPr>
          <a:xfrm>
            <a:off x="1270000" y="1047750"/>
            <a:ext cx="1054100" cy="619125"/>
          </a:xfrm>
          <a:prstGeom prst="ellipse">
            <a:avLst/>
          </a:prstGeom>
          <a:noFill/>
          <a:ln w="38100" cap="flat" cmpd="sng" algn="ctr">
            <a:solidFill>
              <a:schemeClr val="accent6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Ellipse 37"/>
          <p:cNvSpPr/>
          <p:nvPr/>
        </p:nvSpPr>
        <p:spPr>
          <a:xfrm>
            <a:off x="1066800" y="1457325"/>
            <a:ext cx="254000" cy="180975"/>
          </a:xfrm>
          <a:prstGeom prst="ellipse">
            <a:avLst/>
          </a:prstGeom>
          <a:noFill/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llipse 38"/>
          <p:cNvSpPr/>
          <p:nvPr/>
        </p:nvSpPr>
        <p:spPr>
          <a:xfrm>
            <a:off x="3073400" y="1362075"/>
            <a:ext cx="254000" cy="180975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Ellipse 39"/>
          <p:cNvSpPr/>
          <p:nvPr/>
        </p:nvSpPr>
        <p:spPr>
          <a:xfrm>
            <a:off x="2146300" y="1914525"/>
            <a:ext cx="254000" cy="180975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4" name="Connecteur droit avec flèche 43"/>
          <p:cNvCxnSpPr/>
          <p:nvPr/>
        </p:nvCxnSpPr>
        <p:spPr>
          <a:xfrm>
            <a:off x="3378200" y="1504950"/>
            <a:ext cx="1384300" cy="609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avec flèche 44"/>
          <p:cNvCxnSpPr/>
          <p:nvPr/>
        </p:nvCxnSpPr>
        <p:spPr>
          <a:xfrm>
            <a:off x="2425700" y="2047875"/>
            <a:ext cx="5575300" cy="14573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0" y="2391502"/>
            <a:ext cx="28321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smtClean="0"/>
              <a:t>When combined, </a:t>
            </a:r>
            <a:r>
              <a:rPr lang="en-US" dirty="0" err="1" smtClean="0"/>
              <a:t>Sr</a:t>
            </a:r>
            <a:r>
              <a:rPr lang="en-US" dirty="0" smtClean="0"/>
              <a:t> and </a:t>
            </a:r>
            <a:r>
              <a:rPr lang="en-US" dirty="0" err="1" smtClean="0"/>
              <a:t>Pb</a:t>
            </a:r>
            <a:r>
              <a:rPr lang="en-US" dirty="0" smtClean="0"/>
              <a:t> isotopic compositions demonstrate that each individual area has its own isotopic characteristics, a feature that requires different source regions </a:t>
            </a:r>
            <a:endParaRPr lang="en-US" dirty="0"/>
          </a:p>
        </p:txBody>
      </p:sp>
      <p:sp>
        <p:nvSpPr>
          <p:cNvPr id="28" name="Forme libre 27"/>
          <p:cNvSpPr/>
          <p:nvPr/>
        </p:nvSpPr>
        <p:spPr>
          <a:xfrm>
            <a:off x="2184400" y="836613"/>
            <a:ext cx="4165600" cy="1420813"/>
          </a:xfrm>
          <a:custGeom>
            <a:avLst/>
            <a:gdLst>
              <a:gd name="connsiteX0" fmla="*/ 0 w 4165600"/>
              <a:gd name="connsiteY0" fmla="*/ 154517 h 1894417"/>
              <a:gd name="connsiteX1" fmla="*/ 1714500 w 4165600"/>
              <a:gd name="connsiteY1" fmla="*/ 103717 h 1894417"/>
              <a:gd name="connsiteX2" fmla="*/ 3594100 w 4165600"/>
              <a:gd name="connsiteY2" fmla="*/ 776817 h 1894417"/>
              <a:gd name="connsiteX3" fmla="*/ 4165600 w 4165600"/>
              <a:gd name="connsiteY3" fmla="*/ 1894417 h 1894417"/>
              <a:gd name="connsiteX4" fmla="*/ 4165600 w 4165600"/>
              <a:gd name="connsiteY4" fmla="*/ 1894417 h 1894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65600" h="1894417">
                <a:moveTo>
                  <a:pt x="0" y="154517"/>
                </a:moveTo>
                <a:cubicBezTo>
                  <a:pt x="557741" y="77258"/>
                  <a:pt x="1115483" y="0"/>
                  <a:pt x="1714500" y="103717"/>
                </a:cubicBezTo>
                <a:cubicBezTo>
                  <a:pt x="2313517" y="207434"/>
                  <a:pt x="3185583" y="478367"/>
                  <a:pt x="3594100" y="776817"/>
                </a:cubicBezTo>
                <a:cubicBezTo>
                  <a:pt x="4002617" y="1075267"/>
                  <a:pt x="4165600" y="1894417"/>
                  <a:pt x="4165600" y="1894417"/>
                </a:cubicBezTo>
                <a:lnTo>
                  <a:pt x="4165600" y="1894417"/>
                </a:lnTo>
              </a:path>
            </a:pathLst>
          </a:custGeom>
          <a:ln>
            <a:solidFill>
              <a:schemeClr val="accent2">
                <a:lumMod val="75000"/>
              </a:scheme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0" name="Connecteur droit avec flèche 29"/>
          <p:cNvCxnSpPr/>
          <p:nvPr/>
        </p:nvCxnSpPr>
        <p:spPr>
          <a:xfrm>
            <a:off x="825500" y="1743075"/>
            <a:ext cx="3670300" cy="1571625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 Box 6"/>
          <p:cNvSpPr txBox="1">
            <a:spLocks noChangeArrowheads="1"/>
          </p:cNvSpPr>
          <p:nvPr/>
        </p:nvSpPr>
        <p:spPr bwMode="auto">
          <a:xfrm>
            <a:off x="3251199" y="4557713"/>
            <a:ext cx="173355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fr-FR" sz="1000" b="1" dirty="0"/>
              <a:t>Rousseau </a:t>
            </a:r>
            <a:r>
              <a:rPr lang="fr-FR" sz="1000" b="1" i="1" dirty="0"/>
              <a:t>et </a:t>
            </a:r>
            <a:r>
              <a:rPr lang="fr-FR" sz="1000" b="1" i="1" dirty="0" smtClean="0"/>
              <a:t>al.</a:t>
            </a:r>
            <a:r>
              <a:rPr lang="fr-FR" sz="1000" b="1" dirty="0" smtClean="0"/>
              <a:t>  (2014, GRL</a:t>
            </a:r>
            <a:r>
              <a:rPr lang="fr-FR" sz="1000" b="1" dirty="0"/>
              <a:t>)</a:t>
            </a:r>
          </a:p>
        </p:txBody>
      </p:sp>
      <p:sp>
        <p:nvSpPr>
          <p:cNvPr id="20" name="Rectangle 19"/>
          <p:cNvSpPr/>
          <p:nvPr/>
        </p:nvSpPr>
        <p:spPr>
          <a:xfrm>
            <a:off x="0" y="394032"/>
            <a:ext cx="8839200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Search for the main dust sources and transport: combined geochemical and modeling studies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5956300" y="3305175"/>
            <a:ext cx="85492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b="1" dirty="0" smtClean="0"/>
              <a:t>English Channel</a:t>
            </a:r>
            <a:endParaRPr lang="fr-FR" sz="800" b="1" dirty="0"/>
          </a:p>
        </p:txBody>
      </p: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7032997" y="4863586"/>
            <a:ext cx="431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3366FF"/>
                </a:solidFill>
                <a:latin typeface="Wingdings"/>
                <a:ea typeface="Wingdings"/>
                <a:cs typeface="Wingdings"/>
              </a:rPr>
              <a:t></a:t>
            </a:r>
            <a:endParaRPr lang="fr-FR" b="1" dirty="0">
              <a:solidFill>
                <a:srgbClr val="3366FF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5789083" y="4917447"/>
            <a:ext cx="14414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b="1" dirty="0" smtClean="0">
                <a:solidFill>
                  <a:srgbClr val="3366FF"/>
                </a:solidFill>
              </a:rPr>
              <a:t>Return to main menu</a:t>
            </a:r>
            <a:endParaRPr lang="fr-FR" sz="1100" b="1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279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Espace réservé du numéro de diapositive 19"/>
          <p:cNvSpPr>
            <a:spLocks noGrp="1"/>
          </p:cNvSpPr>
          <p:nvPr>
            <p:ph type="sldNum" sz="quarter" idx="12"/>
          </p:nvPr>
        </p:nvSpPr>
        <p:spPr>
          <a:xfrm>
            <a:off x="7010400" y="4857750"/>
            <a:ext cx="2133600" cy="273844"/>
          </a:xfrm>
        </p:spPr>
        <p:txBody>
          <a:bodyPr/>
          <a:lstStyle/>
          <a:p>
            <a:pPr algn="r"/>
            <a:fld id="{04A34350-BA3D-D046-9A60-8CE920EC54AD}" type="slidenum">
              <a:rPr lang="fr-FR" smtClean="0">
                <a:solidFill>
                  <a:schemeClr val="bg2">
                    <a:lumMod val="50000"/>
                  </a:schemeClr>
                </a:solidFill>
              </a:rPr>
              <a:pPr algn="r"/>
              <a:t>13</a:t>
            </a:fld>
            <a:endParaRPr lang="fr-FR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2" name="Ellipse 51"/>
          <p:cNvSpPr/>
          <p:nvPr/>
        </p:nvSpPr>
        <p:spPr>
          <a:xfrm>
            <a:off x="4622800" y="1515666"/>
            <a:ext cx="101600" cy="76200"/>
          </a:xfrm>
          <a:prstGeom prst="ellipse">
            <a:avLst/>
          </a:prstGeom>
          <a:solidFill>
            <a:srgbClr val="660066"/>
          </a:solidFill>
          <a:ln w="28575" cap="flat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ZoneTexte 52"/>
          <p:cNvSpPr txBox="1"/>
          <p:nvPr/>
        </p:nvSpPr>
        <p:spPr>
          <a:xfrm>
            <a:off x="4419154" y="1615560"/>
            <a:ext cx="7618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 err="1" smtClean="0">
                <a:latin typeface="Arial"/>
                <a:cs typeface="Arial"/>
              </a:rPr>
              <a:t>Nussloch</a:t>
            </a:r>
            <a:endParaRPr lang="fr-FR" sz="1000" b="1" dirty="0">
              <a:latin typeface="Arial"/>
              <a:cs typeface="Arial"/>
            </a:endParaRPr>
          </a:p>
        </p:txBody>
      </p:sp>
      <p:sp>
        <p:nvSpPr>
          <p:cNvPr id="54" name="Ellipse 53"/>
          <p:cNvSpPr/>
          <p:nvPr/>
        </p:nvSpPr>
        <p:spPr>
          <a:xfrm>
            <a:off x="7713200" y="1524000"/>
            <a:ext cx="101600" cy="76200"/>
          </a:xfrm>
          <a:prstGeom prst="ellipse">
            <a:avLst/>
          </a:prstGeom>
          <a:solidFill>
            <a:srgbClr val="660066"/>
          </a:solidFill>
          <a:ln w="28575" cap="flat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ZoneTexte 54"/>
          <p:cNvSpPr txBox="1"/>
          <p:nvPr/>
        </p:nvSpPr>
        <p:spPr>
          <a:xfrm>
            <a:off x="7848601" y="1451908"/>
            <a:ext cx="5981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 err="1" smtClean="0">
                <a:latin typeface="Arial"/>
                <a:cs typeface="Arial"/>
              </a:rPr>
              <a:t>Stayky</a:t>
            </a:r>
            <a:endParaRPr lang="fr-FR" sz="1000" b="1" dirty="0">
              <a:latin typeface="Arial"/>
              <a:cs typeface="Arial"/>
            </a:endParaRPr>
          </a:p>
        </p:txBody>
      </p:sp>
      <p:grpSp>
        <p:nvGrpSpPr>
          <p:cNvPr id="65" name="Grouper 64"/>
          <p:cNvGrpSpPr/>
          <p:nvPr/>
        </p:nvGrpSpPr>
        <p:grpSpPr>
          <a:xfrm>
            <a:off x="2463800" y="714375"/>
            <a:ext cx="6921500" cy="4260932"/>
            <a:chOff x="2463800" y="825500"/>
            <a:chExt cx="6921500" cy="5681243"/>
          </a:xfrm>
          <a:effectLst>
            <a:outerShdw blurRad="50800" dist="38100" dir="2700000" algn="tl" rotWithShape="0">
              <a:schemeClr val="bg1">
                <a:lumMod val="95000"/>
              </a:schemeClr>
            </a:outerShdw>
          </a:effectLst>
        </p:grpSpPr>
        <p:grpSp>
          <p:nvGrpSpPr>
            <p:cNvPr id="64" name="Grouper 63"/>
            <p:cNvGrpSpPr/>
            <p:nvPr/>
          </p:nvGrpSpPr>
          <p:grpSpPr>
            <a:xfrm>
              <a:off x="2485318" y="825500"/>
              <a:ext cx="6899982" cy="5681243"/>
              <a:chOff x="1837618" y="825500"/>
              <a:chExt cx="6899982" cy="5681243"/>
            </a:xfrm>
          </p:grpSpPr>
          <p:pic>
            <p:nvPicPr>
              <p:cNvPr id="51" name="Image 50" descr="F2.jpg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032000" y="825500"/>
                <a:ext cx="6503209" cy="5681243"/>
              </a:xfrm>
              <a:prstGeom prst="rect">
                <a:avLst/>
              </a:prstGeom>
            </p:spPr>
          </p:pic>
          <p:grpSp>
            <p:nvGrpSpPr>
              <p:cNvPr id="62" name="Grouper 61"/>
              <p:cNvGrpSpPr/>
              <p:nvPr/>
            </p:nvGrpSpPr>
            <p:grpSpPr>
              <a:xfrm>
                <a:off x="1837618" y="3530600"/>
                <a:ext cx="6899982" cy="2964974"/>
                <a:chOff x="1837618" y="3530600"/>
                <a:chExt cx="6899982" cy="2964974"/>
              </a:xfrm>
            </p:grpSpPr>
            <p:sp>
              <p:nvSpPr>
                <p:cNvPr id="22" name="Rectangle 15"/>
                <p:cNvSpPr>
                  <a:spLocks noChangeArrowheads="1"/>
                </p:cNvSpPr>
                <p:nvPr/>
              </p:nvSpPr>
              <p:spPr bwMode="auto">
                <a:xfrm>
                  <a:off x="1837618" y="6167279"/>
                  <a:ext cx="1845402" cy="32829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pPr algn="r" eaLnBrk="0" hangingPunct="0"/>
                  <a:r>
                    <a:rPr lang="fr-FR" sz="1000" b="0" dirty="0" smtClean="0"/>
                    <a:t>Rousseau et al. (Clim </a:t>
                  </a:r>
                  <a:r>
                    <a:rPr lang="fr-FR" sz="1000" b="0" dirty="0" err="1" smtClean="0"/>
                    <a:t>Past</a:t>
                  </a:r>
                  <a:r>
                    <a:rPr lang="fr-FR" sz="1000" b="0" dirty="0" smtClean="0"/>
                    <a:t> 2011)</a:t>
                  </a:r>
                  <a:endParaRPr lang="fr-FR" sz="1000" b="0" dirty="0"/>
                </a:p>
              </p:txBody>
            </p:sp>
            <p:sp>
              <p:nvSpPr>
                <p:cNvPr id="56" name="Ellipse 55"/>
                <p:cNvSpPr/>
                <p:nvPr/>
              </p:nvSpPr>
              <p:spPr>
                <a:xfrm>
                  <a:off x="4622800" y="4751388"/>
                  <a:ext cx="101600" cy="101600"/>
                </a:xfrm>
                <a:prstGeom prst="ellipse">
                  <a:avLst/>
                </a:prstGeom>
                <a:solidFill>
                  <a:srgbClr val="660066"/>
                </a:solidFill>
                <a:ln w="28575" cap="flat" cmpd="sng" algn="ctr">
                  <a:solidFill>
                    <a:schemeClr val="accent1">
                      <a:shade val="95000"/>
                      <a:satMod val="10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7" name="ZoneTexte 56"/>
                <p:cNvSpPr txBox="1"/>
                <p:nvPr/>
              </p:nvSpPr>
              <p:spPr>
                <a:xfrm>
                  <a:off x="4419154" y="4884579"/>
                  <a:ext cx="761872" cy="32829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000" b="1" dirty="0" err="1" smtClean="0">
                      <a:latin typeface="Arial"/>
                      <a:cs typeface="Arial"/>
                    </a:rPr>
                    <a:t>Nussloch</a:t>
                  </a:r>
                  <a:endParaRPr lang="fr-FR" sz="1000" b="1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58" name="Ellipse 57"/>
                <p:cNvSpPr/>
                <p:nvPr/>
              </p:nvSpPr>
              <p:spPr>
                <a:xfrm>
                  <a:off x="7713200" y="4762500"/>
                  <a:ext cx="101600" cy="101600"/>
                </a:xfrm>
                <a:prstGeom prst="ellipse">
                  <a:avLst/>
                </a:prstGeom>
                <a:solidFill>
                  <a:srgbClr val="660066"/>
                </a:solidFill>
                <a:ln w="28575" cap="flat" cmpd="sng" algn="ctr">
                  <a:solidFill>
                    <a:schemeClr val="accent1">
                      <a:shade val="95000"/>
                      <a:satMod val="10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pic>
              <p:nvPicPr>
                <p:cNvPr id="28" name="Image 27" descr="f1.jpg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75604" y="3632200"/>
                  <a:ext cx="6093908" cy="2766208"/>
                </a:xfrm>
                <a:prstGeom prst="rect">
                  <a:avLst/>
                </a:prstGeom>
              </p:spPr>
            </p:pic>
            <p:sp>
              <p:nvSpPr>
                <p:cNvPr id="30" name="Rectangle 29"/>
                <p:cNvSpPr/>
                <p:nvPr/>
              </p:nvSpPr>
              <p:spPr>
                <a:xfrm>
                  <a:off x="2006600" y="4267200"/>
                  <a:ext cx="240346" cy="8128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1" name="Rectangle 30"/>
                <p:cNvSpPr/>
                <p:nvPr/>
              </p:nvSpPr>
              <p:spPr>
                <a:xfrm>
                  <a:off x="8350375" y="5499100"/>
                  <a:ext cx="387225" cy="3302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2" name="Rectangle 31"/>
                <p:cNvSpPr/>
                <p:nvPr/>
              </p:nvSpPr>
              <p:spPr>
                <a:xfrm>
                  <a:off x="8310318" y="3530600"/>
                  <a:ext cx="387225" cy="3302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</p:grpSp>
        <p:sp>
          <p:nvSpPr>
            <p:cNvPr id="61" name="Rectangle 60"/>
            <p:cNvSpPr/>
            <p:nvPr/>
          </p:nvSpPr>
          <p:spPr>
            <a:xfrm>
              <a:off x="2463800" y="5867400"/>
              <a:ext cx="507046" cy="584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63" name="Rectangle 62"/>
          <p:cNvSpPr/>
          <p:nvPr/>
        </p:nvSpPr>
        <p:spPr>
          <a:xfrm>
            <a:off x="190500" y="617578"/>
            <a:ext cx="26035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 smtClean="0"/>
              <a:t>1) The deposited materials originate from </a:t>
            </a:r>
            <a:r>
              <a:rPr lang="en-US" sz="1600" b="1" dirty="0" smtClean="0"/>
              <a:t>relatively proximal sources</a:t>
            </a:r>
            <a:r>
              <a:rPr lang="en-US" sz="1600" dirty="0" smtClean="0"/>
              <a:t>, which differ between Western Europe, the Rhine Valley, East Germany, and Eastern Europe </a:t>
            </a:r>
            <a:r>
              <a:rPr lang="en-US" sz="1600" b="1" dirty="0" smtClean="0"/>
              <a:t>as proposed by the modeling experiment</a:t>
            </a:r>
            <a:r>
              <a:rPr lang="fr-FR" sz="1600" b="1" dirty="0" smtClean="0"/>
              <a:t> </a:t>
            </a:r>
            <a:endParaRPr lang="fr-FR" sz="1600" b="1" dirty="0"/>
          </a:p>
        </p:txBody>
      </p:sp>
      <p:sp>
        <p:nvSpPr>
          <p:cNvPr id="66" name="Rectangle 65"/>
          <p:cNvSpPr/>
          <p:nvPr/>
        </p:nvSpPr>
        <p:spPr>
          <a:xfrm>
            <a:off x="215900" y="2912202"/>
            <a:ext cx="25654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 smtClean="0"/>
              <a:t>2) This implies </a:t>
            </a:r>
            <a:r>
              <a:rPr lang="en-US" sz="1600" b="1" dirty="0" smtClean="0"/>
              <a:t>a transport over distances of hundreds of kilometers at low elevation,</a:t>
            </a:r>
            <a:r>
              <a:rPr lang="en-US" sz="1600" dirty="0" smtClean="0"/>
              <a:t> probably in the atmospheric boundary layer as observed in modern major dust storms.</a:t>
            </a:r>
            <a:r>
              <a:rPr lang="fr-FR" sz="1600" dirty="0" smtClean="0"/>
              <a:t> </a:t>
            </a:r>
            <a:endParaRPr lang="fr-FR" sz="1600" dirty="0"/>
          </a:p>
        </p:txBody>
      </p:sp>
      <p:sp>
        <p:nvSpPr>
          <p:cNvPr id="29" name="Ellipse 28"/>
          <p:cNvSpPr/>
          <p:nvPr/>
        </p:nvSpPr>
        <p:spPr>
          <a:xfrm>
            <a:off x="3657600" y="3314700"/>
            <a:ext cx="1498600" cy="723900"/>
          </a:xfrm>
          <a:prstGeom prst="ellipse">
            <a:avLst/>
          </a:prstGeom>
          <a:noFill/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/>
          <p:cNvSpPr/>
          <p:nvPr/>
        </p:nvSpPr>
        <p:spPr>
          <a:xfrm>
            <a:off x="5537200" y="3152775"/>
            <a:ext cx="965200" cy="552450"/>
          </a:xfrm>
          <a:prstGeom prst="ellipse">
            <a:avLst/>
          </a:prstGeom>
          <a:noFill/>
          <a:ln w="38100" cap="flat" cmpd="sng" algn="ctr">
            <a:solidFill>
              <a:schemeClr val="accent6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/>
          <p:cNvSpPr/>
          <p:nvPr/>
        </p:nvSpPr>
        <p:spPr>
          <a:xfrm>
            <a:off x="5245100" y="3606802"/>
            <a:ext cx="254000" cy="180975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/>
          <p:cNvSpPr/>
          <p:nvPr/>
        </p:nvSpPr>
        <p:spPr>
          <a:xfrm>
            <a:off x="8191500" y="3448050"/>
            <a:ext cx="444500" cy="257175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llipse 38"/>
          <p:cNvSpPr/>
          <p:nvPr/>
        </p:nvSpPr>
        <p:spPr>
          <a:xfrm>
            <a:off x="6553200" y="4171950"/>
            <a:ext cx="444500" cy="257175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Ellipse 39"/>
          <p:cNvSpPr/>
          <p:nvPr/>
        </p:nvSpPr>
        <p:spPr>
          <a:xfrm>
            <a:off x="3644900" y="1095375"/>
            <a:ext cx="1498600" cy="723900"/>
          </a:xfrm>
          <a:prstGeom prst="ellipse">
            <a:avLst/>
          </a:prstGeom>
          <a:noFill/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/>
          <p:cNvSpPr/>
          <p:nvPr/>
        </p:nvSpPr>
        <p:spPr>
          <a:xfrm>
            <a:off x="5524500" y="933450"/>
            <a:ext cx="965200" cy="552450"/>
          </a:xfrm>
          <a:prstGeom prst="ellipse">
            <a:avLst/>
          </a:prstGeom>
          <a:noFill/>
          <a:ln w="38100" cap="flat" cmpd="sng" algn="ctr">
            <a:solidFill>
              <a:schemeClr val="accent6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/>
          <p:cNvSpPr/>
          <p:nvPr/>
        </p:nvSpPr>
        <p:spPr>
          <a:xfrm>
            <a:off x="5232400" y="1343025"/>
            <a:ext cx="254000" cy="180975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/>
          <p:cNvSpPr/>
          <p:nvPr/>
        </p:nvSpPr>
        <p:spPr>
          <a:xfrm>
            <a:off x="8178800" y="1228725"/>
            <a:ext cx="444500" cy="257175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Ellipse 43"/>
          <p:cNvSpPr/>
          <p:nvPr/>
        </p:nvSpPr>
        <p:spPr>
          <a:xfrm>
            <a:off x="6540500" y="1952625"/>
            <a:ext cx="444500" cy="257175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Text Box 6"/>
          <p:cNvSpPr txBox="1">
            <a:spLocks noChangeArrowheads="1"/>
          </p:cNvSpPr>
          <p:nvPr/>
        </p:nvSpPr>
        <p:spPr bwMode="auto">
          <a:xfrm>
            <a:off x="1185333" y="4646613"/>
            <a:ext cx="194451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fr-FR" sz="1000" b="1" dirty="0"/>
              <a:t>Rousseau </a:t>
            </a:r>
            <a:r>
              <a:rPr lang="fr-FR" sz="1000" b="1" i="1" dirty="0"/>
              <a:t>et </a:t>
            </a:r>
            <a:r>
              <a:rPr lang="fr-FR" sz="1000" b="1" i="1" dirty="0" smtClean="0"/>
              <a:t>al.</a:t>
            </a:r>
            <a:r>
              <a:rPr lang="fr-FR" sz="1000" b="1" dirty="0" smtClean="0"/>
              <a:t>  (2014, GRL</a:t>
            </a:r>
            <a:r>
              <a:rPr lang="fr-FR" sz="1000" b="1" dirty="0"/>
              <a:t>)</a:t>
            </a:r>
          </a:p>
        </p:txBody>
      </p:sp>
      <p:sp>
        <p:nvSpPr>
          <p:cNvPr id="36" name="Rectangle 35"/>
          <p:cNvSpPr/>
          <p:nvPr/>
        </p:nvSpPr>
        <p:spPr>
          <a:xfrm>
            <a:off x="0" y="194007"/>
            <a:ext cx="8839200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Search for the main sources and transport: combined geochemical and modeling studies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7" name="Image 36" descr="88x3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" y="4955906"/>
            <a:ext cx="609599" cy="161059"/>
          </a:xfrm>
          <a:prstGeom prst="rect">
            <a:avLst/>
          </a:prstGeom>
        </p:spPr>
      </p:pic>
      <p:sp>
        <p:nvSpPr>
          <p:cNvPr id="38" name="Rectangle 37">
            <a:hlinkClick r:id="rId5" action="ppaction://hlinksldjump"/>
          </p:cNvPr>
          <p:cNvSpPr/>
          <p:nvPr/>
        </p:nvSpPr>
        <p:spPr>
          <a:xfrm>
            <a:off x="7032997" y="4863586"/>
            <a:ext cx="431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3366FF"/>
                </a:solidFill>
                <a:latin typeface="Wingdings"/>
                <a:ea typeface="Wingdings"/>
                <a:cs typeface="Wingdings"/>
              </a:rPr>
              <a:t></a:t>
            </a:r>
            <a:endParaRPr lang="fr-FR" b="1" dirty="0">
              <a:solidFill>
                <a:srgbClr val="3366FF"/>
              </a:solidFill>
            </a:endParaRPr>
          </a:p>
        </p:txBody>
      </p:sp>
      <p:sp>
        <p:nvSpPr>
          <p:cNvPr id="46" name="ZoneTexte 45"/>
          <p:cNvSpPr txBox="1"/>
          <p:nvPr/>
        </p:nvSpPr>
        <p:spPr>
          <a:xfrm>
            <a:off x="5789083" y="4917447"/>
            <a:ext cx="14414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b="1" dirty="0" smtClean="0">
                <a:solidFill>
                  <a:srgbClr val="3366FF"/>
                </a:solidFill>
              </a:rPr>
              <a:t>Return to main menu</a:t>
            </a:r>
            <a:endParaRPr lang="fr-FR" sz="1100" b="1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66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5" descr="Loess_JCD_F2_GB-color.jpg                                      000294EFMacintosh HD                   BB707946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90675" y="232173"/>
            <a:ext cx="7207250" cy="4698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2412737" y="2849166"/>
            <a:ext cx="430741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GB">
                <a:solidFill>
                  <a:srgbClr val="2B9ABD"/>
                </a:solidFill>
              </a:rPr>
              <a:t>General interpretation of the dust transport</a:t>
            </a:r>
            <a:endParaRPr lang="en-GB">
              <a:solidFill>
                <a:srgbClr val="2B9ABD"/>
              </a:solidFill>
              <a:latin typeface="Times" pitchFamily="21" charset="0"/>
            </a:endParaRP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6548241" y="764382"/>
            <a:ext cx="254428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 eaLnBrk="0" hangingPunct="0"/>
            <a:r>
              <a:rPr lang="fr-FR" sz="1000" b="1" dirty="0" err="1" smtClean="0"/>
              <a:t>From</a:t>
            </a:r>
            <a:r>
              <a:rPr lang="fr-FR" sz="1000" b="1" dirty="0" smtClean="0"/>
              <a:t> </a:t>
            </a:r>
            <a:r>
              <a:rPr lang="fr-FR" sz="1000" b="1" dirty="0" err="1" smtClean="0"/>
              <a:t>Pye</a:t>
            </a:r>
            <a:r>
              <a:rPr lang="fr-FR" sz="1000" b="1" dirty="0" smtClean="0"/>
              <a:t> </a:t>
            </a:r>
            <a:r>
              <a:rPr lang="fr-FR" sz="1000" b="1" dirty="0"/>
              <a:t>&amp; </a:t>
            </a:r>
            <a:r>
              <a:rPr lang="fr-FR" sz="1000" b="1" dirty="0" smtClean="0"/>
              <a:t>Zhou</a:t>
            </a:r>
            <a:r>
              <a:rPr lang="fr-FR" sz="1000" b="1" dirty="0"/>
              <a:t> </a:t>
            </a:r>
            <a:r>
              <a:rPr lang="fr-FR" sz="1000" b="1" dirty="0" smtClean="0"/>
              <a:t>(1989, Palaeo-3; </a:t>
            </a:r>
            <a:r>
              <a:rPr lang="fr-FR" sz="1000" b="1" dirty="0" err="1" smtClean="0"/>
              <a:t>modified</a:t>
            </a:r>
            <a:r>
              <a:rPr lang="fr-FR" sz="1000" b="1" dirty="0" smtClean="0"/>
              <a:t>)</a:t>
            </a:r>
            <a:endParaRPr lang="fr-FR" sz="1000" b="1" dirty="0"/>
          </a:p>
        </p:txBody>
      </p:sp>
      <p:sp>
        <p:nvSpPr>
          <p:cNvPr id="17" name="Rectangle 16"/>
          <p:cNvSpPr/>
          <p:nvPr/>
        </p:nvSpPr>
        <p:spPr>
          <a:xfrm>
            <a:off x="0" y="308306"/>
            <a:ext cx="2552700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Interpreted </a:t>
            </a:r>
            <a:r>
              <a:rPr lang="en-US" dirty="0" err="1" smtClean="0">
                <a:solidFill>
                  <a:srgbClr val="FF0000"/>
                </a:solidFill>
              </a:rPr>
              <a:t>paleodust</a:t>
            </a:r>
            <a:r>
              <a:rPr lang="en-US" dirty="0" smtClean="0">
                <a:solidFill>
                  <a:srgbClr val="FF0000"/>
                </a:solidFill>
              </a:rPr>
              <a:t> transport</a:t>
            </a:r>
          </a:p>
        </p:txBody>
      </p:sp>
      <p:sp>
        <p:nvSpPr>
          <p:cNvPr id="19" name="Espace réservé du numéro de diapositive 19"/>
          <p:cNvSpPr>
            <a:spLocks noGrp="1"/>
          </p:cNvSpPr>
          <p:nvPr>
            <p:ph type="sldNum" sz="quarter" idx="12"/>
          </p:nvPr>
        </p:nvSpPr>
        <p:spPr>
          <a:xfrm>
            <a:off x="7010400" y="4857750"/>
            <a:ext cx="2133600" cy="273844"/>
          </a:xfrm>
        </p:spPr>
        <p:txBody>
          <a:bodyPr/>
          <a:lstStyle/>
          <a:p>
            <a:pPr algn="r"/>
            <a:fld id="{04A34350-BA3D-D046-9A60-8CE920EC54AD}" type="slidenum">
              <a:rPr lang="fr-FR" smtClean="0">
                <a:solidFill>
                  <a:schemeClr val="bg2">
                    <a:lumMod val="50000"/>
                  </a:schemeClr>
                </a:solidFill>
              </a:rPr>
              <a:pPr algn="r"/>
              <a:t>14</a:t>
            </a:fld>
            <a:endParaRPr lang="fr-FR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165101" y="1114425"/>
            <a:ext cx="23244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err="1" smtClean="0">
                <a:solidFill>
                  <a:srgbClr val="0000FF"/>
                </a:solidFill>
              </a:rPr>
              <a:t>Dust</a:t>
            </a:r>
            <a:r>
              <a:rPr lang="fr-FR" sz="1600" b="1" dirty="0" smtClean="0">
                <a:solidFill>
                  <a:srgbClr val="0000FF"/>
                </a:solidFill>
              </a:rPr>
              <a:t> record in </a:t>
            </a:r>
            <a:r>
              <a:rPr lang="fr-FR" sz="1600" b="1" dirty="0" err="1" smtClean="0">
                <a:solidFill>
                  <a:srgbClr val="0000FF"/>
                </a:solidFill>
              </a:rPr>
              <a:t>Greenland</a:t>
            </a:r>
            <a:endParaRPr lang="fr-FR" sz="1600" b="1" dirty="0">
              <a:solidFill>
                <a:srgbClr val="0000FF"/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114300" y="1905000"/>
            <a:ext cx="22733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err="1" smtClean="0">
                <a:solidFill>
                  <a:srgbClr val="0000FF"/>
                </a:solidFill>
              </a:rPr>
              <a:t>Dust</a:t>
            </a:r>
            <a:r>
              <a:rPr lang="fr-FR" sz="1600" b="1" dirty="0" smtClean="0">
                <a:solidFill>
                  <a:srgbClr val="0000FF"/>
                </a:solidFill>
              </a:rPr>
              <a:t> record in </a:t>
            </a:r>
            <a:r>
              <a:rPr lang="fr-FR" sz="1600" b="1" dirty="0" err="1" smtClean="0">
                <a:solidFill>
                  <a:srgbClr val="0000FF"/>
                </a:solidFill>
              </a:rPr>
              <a:t>European</a:t>
            </a:r>
            <a:r>
              <a:rPr lang="fr-FR" sz="1600" b="1" dirty="0" smtClean="0">
                <a:solidFill>
                  <a:srgbClr val="0000FF"/>
                </a:solidFill>
              </a:rPr>
              <a:t> </a:t>
            </a:r>
            <a:r>
              <a:rPr lang="fr-FR" sz="1600" b="1" dirty="0" err="1" smtClean="0">
                <a:solidFill>
                  <a:srgbClr val="0000FF"/>
                </a:solidFill>
              </a:rPr>
              <a:t>loess</a:t>
            </a:r>
            <a:r>
              <a:rPr lang="fr-FR" sz="1600" b="1" dirty="0" smtClean="0">
                <a:solidFill>
                  <a:srgbClr val="0000FF"/>
                </a:solidFill>
              </a:rPr>
              <a:t> </a:t>
            </a:r>
            <a:r>
              <a:rPr lang="fr-FR" sz="1600" b="1" dirty="0" err="1" smtClean="0">
                <a:solidFill>
                  <a:srgbClr val="0000FF"/>
                </a:solidFill>
              </a:rPr>
              <a:t>sequences</a:t>
            </a:r>
            <a:endParaRPr lang="fr-FR" sz="1600" b="1" dirty="0">
              <a:solidFill>
                <a:srgbClr val="0000FF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2616201" y="2552700"/>
            <a:ext cx="906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chemeClr val="accent2">
                    <a:lumMod val="75000"/>
                  </a:schemeClr>
                </a:solidFill>
              </a:rPr>
              <a:t>Coarser</a:t>
            </a:r>
            <a:endParaRPr lang="fr-FR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7188294" y="2552700"/>
            <a:ext cx="660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rgbClr val="953735"/>
                </a:solidFill>
              </a:rPr>
              <a:t>Finer</a:t>
            </a:r>
            <a:endParaRPr lang="fr-FR" dirty="0">
              <a:solidFill>
                <a:srgbClr val="953735"/>
              </a:solidFill>
            </a:endParaRPr>
          </a:p>
        </p:txBody>
      </p:sp>
      <p:cxnSp>
        <p:nvCxnSpPr>
          <p:cNvPr id="23" name="Connecteur droit avec flèche 22"/>
          <p:cNvCxnSpPr/>
          <p:nvPr/>
        </p:nvCxnSpPr>
        <p:spPr>
          <a:xfrm>
            <a:off x="3581400" y="2714625"/>
            <a:ext cx="3594100" cy="1905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8" name="ZoneTexte 27"/>
          <p:cNvSpPr txBox="1"/>
          <p:nvPr/>
        </p:nvSpPr>
        <p:spPr>
          <a:xfrm>
            <a:off x="4953001" y="2524125"/>
            <a:ext cx="8943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rgbClr val="953735"/>
                </a:solidFill>
              </a:rPr>
              <a:t>Grain size</a:t>
            </a:r>
            <a:endParaRPr lang="fr-FR" sz="1400" dirty="0">
              <a:solidFill>
                <a:srgbClr val="953735"/>
              </a:solidFill>
            </a:endParaRPr>
          </a:p>
        </p:txBody>
      </p:sp>
      <p:grpSp>
        <p:nvGrpSpPr>
          <p:cNvPr id="29" name="Grouper 28"/>
          <p:cNvGrpSpPr/>
          <p:nvPr/>
        </p:nvGrpSpPr>
        <p:grpSpPr>
          <a:xfrm>
            <a:off x="63500" y="2571752"/>
            <a:ext cx="8572500" cy="2481182"/>
            <a:chOff x="63500" y="3429000"/>
            <a:chExt cx="8572500" cy="3308238"/>
          </a:xfrm>
        </p:grpSpPr>
        <p:pic>
          <p:nvPicPr>
            <p:cNvPr id="20" name="Image 19" descr="GS_vent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25893" y="3429000"/>
              <a:ext cx="7010107" cy="2911546"/>
            </a:xfrm>
            <a:prstGeom prst="rect">
              <a:avLst/>
            </a:prstGeom>
          </p:spPr>
        </p:pic>
        <p:pic>
          <p:nvPicPr>
            <p:cNvPr id="24" name="Image 23" descr="stayky_echellevent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58954" y="6347032"/>
              <a:ext cx="5608086" cy="390206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>
            <a:xfrm>
              <a:off x="63500" y="3798669"/>
              <a:ext cx="1651000" cy="15183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1600" dirty="0" err="1" smtClean="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rPr>
                <a:t>Average</a:t>
              </a:r>
              <a:r>
                <a:rPr lang="fr-FR" sz="1600" dirty="0" smtClean="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fr-FR" sz="1600" dirty="0" err="1" smtClean="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rPr>
                <a:t>annual</a:t>
              </a:r>
              <a:r>
                <a:rPr lang="fr-FR" sz="1600" dirty="0" smtClean="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fr-FR" sz="1600" dirty="0" err="1" smtClean="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rPr>
                <a:t>wind</a:t>
              </a:r>
              <a:r>
                <a:rPr lang="fr-FR" sz="1600" dirty="0" smtClean="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rPr>
                <a:t> speed </a:t>
              </a:r>
              <a:r>
                <a:rPr lang="fr-FR" sz="1600" dirty="0" err="1" smtClean="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rPr>
                <a:t>at</a:t>
              </a:r>
              <a:r>
                <a:rPr lang="fr-FR" sz="1600" dirty="0" smtClean="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rPr>
                <a:t> 850 </a:t>
              </a:r>
              <a:r>
                <a:rPr lang="fr-FR" sz="1600" dirty="0" err="1" smtClean="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rPr>
                <a:t>hPa</a:t>
              </a:r>
              <a:endParaRPr lang="fr-FR" sz="1600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r>
                <a:rPr lang="fr-FR" sz="1000" dirty="0" err="1" smtClean="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rPr>
                <a:t>after</a:t>
              </a:r>
              <a:r>
                <a:rPr lang="fr-FR" sz="1000" dirty="0" smtClean="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rPr>
                <a:t> Sima </a:t>
              </a:r>
              <a:r>
                <a:rPr lang="fr-FR" sz="1000" i="1" dirty="0" smtClean="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rPr>
                <a:t>et al</a:t>
              </a:r>
              <a:r>
                <a:rPr lang="fr-FR" sz="1000" dirty="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rPr>
                <a:t>. (</a:t>
              </a:r>
              <a:r>
                <a:rPr lang="fr-FR" sz="1000" dirty="0" smtClean="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rPr>
                <a:t>2009, Clim. </a:t>
              </a:r>
              <a:r>
                <a:rPr lang="fr-FR" sz="1000" dirty="0" err="1" smtClean="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rPr>
                <a:t>Past</a:t>
              </a:r>
              <a:r>
                <a:rPr lang="fr-FR" sz="1000" dirty="0" smtClean="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rPr>
                <a:t>)</a:t>
              </a:r>
              <a:endParaRPr lang="fr-FR" sz="10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2" name="Ellipse 1"/>
          <p:cNvSpPr/>
          <p:nvPr/>
        </p:nvSpPr>
        <p:spPr>
          <a:xfrm>
            <a:off x="4455583" y="3227917"/>
            <a:ext cx="158750" cy="137583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Text Box 4"/>
          <p:cNvSpPr txBox="1">
            <a:spLocks noChangeArrowheads="1"/>
          </p:cNvSpPr>
          <p:nvPr/>
        </p:nvSpPr>
        <p:spPr bwMode="auto">
          <a:xfrm>
            <a:off x="4213225" y="2940578"/>
            <a:ext cx="75889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 eaLnBrk="0" hangingPunct="0"/>
            <a:r>
              <a:rPr lang="fr-FR" sz="1200" b="1" dirty="0" err="1" smtClean="0">
                <a:solidFill>
                  <a:schemeClr val="bg1"/>
                </a:solidFill>
              </a:rPr>
              <a:t>Nussloch</a:t>
            </a:r>
            <a:endParaRPr lang="fr-FR" sz="1200" b="1" dirty="0">
              <a:solidFill>
                <a:schemeClr val="bg1"/>
              </a:solidFill>
            </a:endParaRPr>
          </a:p>
        </p:txBody>
      </p:sp>
      <p:sp>
        <p:nvSpPr>
          <p:cNvPr id="27" name="Rectangle 26">
            <a:hlinkClick r:id="rId5" action="ppaction://hlinksldjump"/>
          </p:cNvPr>
          <p:cNvSpPr/>
          <p:nvPr/>
        </p:nvSpPr>
        <p:spPr>
          <a:xfrm>
            <a:off x="7032997" y="4863586"/>
            <a:ext cx="431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3366FF"/>
                </a:solidFill>
                <a:latin typeface="Wingdings"/>
                <a:ea typeface="Wingdings"/>
                <a:cs typeface="Wingdings"/>
              </a:rPr>
              <a:t></a:t>
            </a:r>
            <a:endParaRPr lang="fr-FR" b="1" dirty="0">
              <a:solidFill>
                <a:srgbClr val="3366FF"/>
              </a:solidFill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5789083" y="4917447"/>
            <a:ext cx="14414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b="1" dirty="0" smtClean="0">
                <a:solidFill>
                  <a:srgbClr val="3366FF"/>
                </a:solidFill>
              </a:rPr>
              <a:t>Return to main menu</a:t>
            </a:r>
            <a:endParaRPr lang="fr-FR" sz="1100" b="1" dirty="0">
              <a:solidFill>
                <a:srgbClr val="3366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6667500" y="4881564"/>
            <a:ext cx="2133600" cy="273844"/>
          </a:xfrm>
        </p:spPr>
        <p:txBody>
          <a:bodyPr lIns="68580" tIns="34290" rIns="68580" bIns="34290"/>
          <a:lstStyle/>
          <a:p>
            <a:fld id="{04A34350-BA3D-D046-9A60-8CE920EC54AD}" type="slidenum">
              <a:rPr lang="fr-FR" smtClean="0"/>
              <a:pPr/>
              <a:t>15</a:t>
            </a:fld>
            <a:endParaRPr lang="fr-FR" dirty="0"/>
          </a:p>
        </p:txBody>
      </p:sp>
      <p:grpSp>
        <p:nvGrpSpPr>
          <p:cNvPr id="35" name="Grouper 34"/>
          <p:cNvGrpSpPr/>
          <p:nvPr/>
        </p:nvGrpSpPr>
        <p:grpSpPr>
          <a:xfrm>
            <a:off x="3380649" y="128587"/>
            <a:ext cx="5293453" cy="4938713"/>
            <a:chOff x="4705691" y="311150"/>
            <a:chExt cx="4486554" cy="5702300"/>
          </a:xfrm>
        </p:grpSpPr>
        <p:pic>
          <p:nvPicPr>
            <p:cNvPr id="6" name="Image 5" descr="Fig. 11 .jp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1527"/>
            <a:stretch/>
          </p:blipFill>
          <p:spPr>
            <a:xfrm>
              <a:off x="4751873" y="419456"/>
              <a:ext cx="3316820" cy="5593994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5654001" y="3771900"/>
              <a:ext cx="2427817" cy="50800"/>
            </a:xfrm>
            <a:prstGeom prst="rect">
              <a:avLst/>
            </a:prstGeom>
            <a:solidFill>
              <a:srgbClr val="E1C88F">
                <a:alpha val="77000"/>
              </a:srgbClr>
            </a:solidFill>
            <a:ln w="3175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Rectangle 7"/>
            <p:cNvSpPr/>
            <p:nvPr/>
          </p:nvSpPr>
          <p:spPr>
            <a:xfrm>
              <a:off x="5654001" y="3500438"/>
              <a:ext cx="2427818" cy="50800"/>
            </a:xfrm>
            <a:prstGeom prst="rect">
              <a:avLst/>
            </a:prstGeom>
            <a:solidFill>
              <a:srgbClr val="E1C88F">
                <a:alpha val="77000"/>
              </a:srgbClr>
            </a:solidFill>
            <a:ln w="3175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647651" y="3581400"/>
              <a:ext cx="2421467" cy="50800"/>
            </a:xfrm>
            <a:prstGeom prst="rect">
              <a:avLst/>
            </a:prstGeom>
            <a:solidFill>
              <a:srgbClr val="E1C88F">
                <a:alpha val="77000"/>
              </a:srgbClr>
            </a:solidFill>
            <a:ln w="3175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8212667" y="1689099"/>
              <a:ext cx="410633" cy="473777"/>
            </a:xfrm>
            <a:prstGeom prst="rect">
              <a:avLst/>
            </a:prstGeom>
            <a:noFill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8212667" y="2171700"/>
              <a:ext cx="410633" cy="2419350"/>
            </a:xfrm>
            <a:prstGeom prst="rect">
              <a:avLst/>
            </a:prstGeom>
            <a:noFill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8212667" y="4591050"/>
              <a:ext cx="410633" cy="1022349"/>
            </a:xfrm>
            <a:prstGeom prst="rect">
              <a:avLst/>
            </a:prstGeom>
            <a:noFill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8223454" y="311150"/>
              <a:ext cx="464570" cy="2807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fr-FR" sz="600" b="1" dirty="0">
                  <a:latin typeface="Arial"/>
                  <a:cs typeface="Arial"/>
                </a:rPr>
                <a:t>Marine </a:t>
              </a:r>
            </a:p>
            <a:p>
              <a:pPr algn="ctr">
                <a:lnSpc>
                  <a:spcPct val="80000"/>
                </a:lnSpc>
              </a:pPr>
              <a:r>
                <a:rPr lang="fr-FR" sz="600" b="1" dirty="0">
                  <a:latin typeface="Arial"/>
                  <a:cs typeface="Arial"/>
                </a:rPr>
                <a:t>iso. </a:t>
              </a:r>
              <a:r>
                <a:rPr lang="fr-FR" sz="600" b="1" dirty="0" err="1">
                  <a:latin typeface="Arial"/>
                  <a:cs typeface="Arial"/>
                </a:rPr>
                <a:t>strati</a:t>
              </a:r>
              <a:r>
                <a:rPr lang="fr-FR" sz="600" b="1" dirty="0">
                  <a:latin typeface="Arial"/>
                  <a:cs typeface="Arial"/>
                </a:rPr>
                <a:t>.</a:t>
              </a:r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8280400" y="1749094"/>
              <a:ext cx="255677" cy="4264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5</a:t>
              </a:r>
              <a:endParaRPr lang="fr-FR" dirty="0"/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8280400" y="3077963"/>
              <a:ext cx="255677" cy="4264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6</a:t>
              </a:r>
              <a:endParaRPr lang="fr-FR" dirty="0"/>
            </a:p>
          </p:txBody>
        </p:sp>
        <p:sp>
          <p:nvSpPr>
            <p:cNvPr id="16" name="ZoneTexte 15"/>
            <p:cNvSpPr txBox="1"/>
            <p:nvPr/>
          </p:nvSpPr>
          <p:spPr>
            <a:xfrm>
              <a:off x="8280400" y="4895850"/>
              <a:ext cx="255677" cy="4264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7</a:t>
              </a:r>
              <a:endParaRPr lang="fr-FR" dirty="0"/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4706311" y="4203929"/>
              <a:ext cx="267459" cy="2487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 b="1" dirty="0" err="1">
                  <a:solidFill>
                    <a:srgbClr val="FF0000"/>
                  </a:solidFill>
                </a:rPr>
                <a:t>ISp</a:t>
              </a:r>
              <a:endParaRPr lang="fr-FR" sz="800" b="1" dirty="0">
                <a:solidFill>
                  <a:srgbClr val="FF0000"/>
                </a:solidFill>
              </a:endParaRPr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4708425" y="3661489"/>
              <a:ext cx="291532" cy="2487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 b="1" dirty="0" err="1"/>
                <a:t>ISm</a:t>
              </a:r>
              <a:endParaRPr lang="fr-FR" sz="800" b="1" dirty="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8212667" y="781050"/>
              <a:ext cx="410633" cy="908049"/>
            </a:xfrm>
            <a:prstGeom prst="rect">
              <a:avLst/>
            </a:prstGeom>
            <a:noFill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8191500" y="1012494"/>
              <a:ext cx="417378" cy="4264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2-4</a:t>
              </a:r>
              <a:endParaRPr lang="fr-FR" dirty="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8209810" y="654051"/>
              <a:ext cx="410633" cy="127000"/>
            </a:xfrm>
            <a:prstGeom prst="rect">
              <a:avLst/>
            </a:prstGeom>
            <a:noFill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ZoneTexte 21"/>
            <p:cNvSpPr txBox="1"/>
            <p:nvPr/>
          </p:nvSpPr>
          <p:spPr>
            <a:xfrm>
              <a:off x="8176773" y="584656"/>
              <a:ext cx="361524" cy="213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600" dirty="0"/>
                <a:t>Top </a:t>
              </a:r>
              <a:r>
                <a:rPr lang="fr-FR" sz="600" dirty="0" err="1"/>
                <a:t>soil</a:t>
              </a:r>
              <a:endParaRPr lang="fr-FR" sz="600" dirty="0"/>
            </a:p>
          </p:txBody>
        </p:sp>
        <p:sp>
          <p:nvSpPr>
            <p:cNvPr id="23" name="ZoneTexte 22"/>
            <p:cNvSpPr txBox="1"/>
            <p:nvPr/>
          </p:nvSpPr>
          <p:spPr>
            <a:xfrm>
              <a:off x="4706311" y="4004617"/>
              <a:ext cx="267459" cy="2487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 b="1" dirty="0" err="1">
                  <a:solidFill>
                    <a:srgbClr val="FF0000"/>
                  </a:solidFill>
                </a:rPr>
                <a:t>ISp</a:t>
              </a:r>
              <a:endParaRPr lang="fr-FR" sz="800" b="1" dirty="0">
                <a:solidFill>
                  <a:srgbClr val="FF0000"/>
                </a:solidFill>
              </a:endParaRPr>
            </a:p>
          </p:txBody>
        </p:sp>
        <p:sp>
          <p:nvSpPr>
            <p:cNvPr id="24" name="ZoneTexte 23"/>
            <p:cNvSpPr txBox="1"/>
            <p:nvPr/>
          </p:nvSpPr>
          <p:spPr>
            <a:xfrm>
              <a:off x="4706311" y="3778249"/>
              <a:ext cx="267459" cy="2487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 b="1" dirty="0" err="1">
                  <a:solidFill>
                    <a:srgbClr val="FF0000"/>
                  </a:solidFill>
                </a:rPr>
                <a:t>ISp</a:t>
              </a:r>
              <a:endParaRPr lang="fr-FR" sz="800" b="1" dirty="0">
                <a:solidFill>
                  <a:srgbClr val="FF0000"/>
                </a:solidFill>
              </a:endParaRPr>
            </a:p>
          </p:txBody>
        </p:sp>
        <p:sp>
          <p:nvSpPr>
            <p:cNvPr id="25" name="ZoneTexte 24"/>
            <p:cNvSpPr txBox="1"/>
            <p:nvPr/>
          </p:nvSpPr>
          <p:spPr>
            <a:xfrm>
              <a:off x="4706311" y="3551238"/>
              <a:ext cx="267459" cy="2487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 b="1" dirty="0" err="1">
                  <a:solidFill>
                    <a:srgbClr val="FF0000"/>
                  </a:solidFill>
                </a:rPr>
                <a:t>ISp</a:t>
              </a:r>
              <a:endParaRPr lang="fr-FR" sz="800" b="1" dirty="0">
                <a:solidFill>
                  <a:srgbClr val="FF0000"/>
                </a:solidFill>
              </a:endParaRPr>
            </a:p>
          </p:txBody>
        </p:sp>
        <p:sp>
          <p:nvSpPr>
            <p:cNvPr id="26" name="ZoneTexte 25"/>
            <p:cNvSpPr txBox="1"/>
            <p:nvPr/>
          </p:nvSpPr>
          <p:spPr>
            <a:xfrm>
              <a:off x="4706211" y="3451294"/>
              <a:ext cx="291532" cy="2487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 b="1" dirty="0" err="1"/>
                <a:t>ISm</a:t>
              </a:r>
              <a:endParaRPr lang="fr-FR" sz="800" b="1" dirty="0"/>
            </a:p>
          </p:txBody>
        </p:sp>
        <p:sp>
          <p:nvSpPr>
            <p:cNvPr id="27" name="ZoneTexte 26"/>
            <p:cNvSpPr txBox="1"/>
            <p:nvPr/>
          </p:nvSpPr>
          <p:spPr>
            <a:xfrm>
              <a:off x="4706311" y="3365956"/>
              <a:ext cx="291532" cy="2487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 b="1" dirty="0" err="1"/>
                <a:t>ISm</a:t>
              </a:r>
              <a:endParaRPr lang="fr-FR" sz="800" b="1" dirty="0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5652235" y="2180509"/>
              <a:ext cx="2427818" cy="50800"/>
            </a:xfrm>
            <a:prstGeom prst="rect">
              <a:avLst/>
            </a:prstGeom>
            <a:solidFill>
              <a:srgbClr val="E1C88F">
                <a:alpha val="77000"/>
              </a:srgbClr>
            </a:solidFill>
            <a:ln w="3175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5656634" y="2428026"/>
              <a:ext cx="2427818" cy="45719"/>
            </a:xfrm>
            <a:prstGeom prst="rect">
              <a:avLst/>
            </a:prstGeom>
            <a:solidFill>
              <a:srgbClr val="E1C88F">
                <a:alpha val="77000"/>
              </a:srgbClr>
            </a:solidFill>
            <a:ln w="3175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5660771" y="2641123"/>
              <a:ext cx="2427818" cy="71800"/>
            </a:xfrm>
            <a:prstGeom prst="rect">
              <a:avLst/>
            </a:prstGeom>
            <a:solidFill>
              <a:srgbClr val="E1C88F">
                <a:alpha val="77000"/>
              </a:srgbClr>
            </a:solidFill>
            <a:ln w="3175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31" name="Connecteur droit 30"/>
            <p:cNvCxnSpPr/>
            <p:nvPr/>
          </p:nvCxnSpPr>
          <p:spPr>
            <a:xfrm>
              <a:off x="5121426" y="2639367"/>
              <a:ext cx="4136" cy="144000"/>
            </a:xfrm>
            <a:prstGeom prst="line">
              <a:avLst/>
            </a:prstGeom>
            <a:ln w="3175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ZoneTexte 31"/>
            <p:cNvSpPr txBox="1"/>
            <p:nvPr/>
          </p:nvSpPr>
          <p:spPr>
            <a:xfrm>
              <a:off x="4705691" y="2047306"/>
              <a:ext cx="291532" cy="2487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 b="1" dirty="0" err="1"/>
                <a:t>ISm</a:t>
              </a:r>
              <a:endParaRPr lang="fr-FR" sz="800" b="1" dirty="0"/>
            </a:p>
          </p:txBody>
        </p:sp>
        <p:sp>
          <p:nvSpPr>
            <p:cNvPr id="33" name="ZoneTexte 32"/>
            <p:cNvSpPr txBox="1"/>
            <p:nvPr/>
          </p:nvSpPr>
          <p:spPr>
            <a:xfrm>
              <a:off x="4705691" y="2310349"/>
              <a:ext cx="291532" cy="2487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 b="1" dirty="0" err="1"/>
                <a:t>ISm</a:t>
              </a:r>
              <a:endParaRPr lang="fr-FR" sz="800" b="1" dirty="0"/>
            </a:p>
          </p:txBody>
        </p:sp>
        <p:sp>
          <p:nvSpPr>
            <p:cNvPr id="34" name="ZoneTexte 33"/>
            <p:cNvSpPr txBox="1"/>
            <p:nvPr/>
          </p:nvSpPr>
          <p:spPr>
            <a:xfrm>
              <a:off x="4705691" y="2520745"/>
              <a:ext cx="291532" cy="2487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 b="1" dirty="0" err="1"/>
                <a:t>ISm</a:t>
              </a:r>
              <a:endParaRPr lang="fr-FR" sz="800" b="1" dirty="0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8850938" y="4726720"/>
              <a:ext cx="341307" cy="180088"/>
            </a:xfrm>
            <a:prstGeom prst="rect">
              <a:avLst/>
            </a:prstGeom>
            <a:solidFill>
              <a:srgbClr val="E1C88F">
                <a:alpha val="77000"/>
              </a:srgbClr>
            </a:solidFill>
            <a:ln w="3175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6" name="ZoneTexte 35"/>
          <p:cNvSpPr txBox="1"/>
          <p:nvPr/>
        </p:nvSpPr>
        <p:spPr>
          <a:xfrm>
            <a:off x="131234" y="2236248"/>
            <a:ext cx="3069165" cy="142346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fr-FR" sz="1100" b="1" dirty="0" err="1"/>
              <a:t>Within</a:t>
            </a:r>
            <a:r>
              <a:rPr lang="fr-FR" sz="1100" b="1" dirty="0"/>
              <a:t> the MIS6 </a:t>
            </a:r>
            <a:r>
              <a:rPr lang="fr-FR" sz="1100" b="1" dirty="0" err="1"/>
              <a:t>loess</a:t>
            </a:r>
            <a:r>
              <a:rPr lang="fr-FR" sz="1100" b="1" dirty="0"/>
              <a:t> </a:t>
            </a:r>
            <a:r>
              <a:rPr lang="fr-FR" sz="1100" b="1" dirty="0" err="1"/>
              <a:t>deposit</a:t>
            </a:r>
            <a:r>
              <a:rPr lang="fr-FR" sz="1100" b="1" dirty="0"/>
              <a:t>, 5 </a:t>
            </a:r>
            <a:r>
              <a:rPr lang="fr-FR" sz="1100" b="1" dirty="0" err="1"/>
              <a:t>paleosols</a:t>
            </a:r>
            <a:r>
              <a:rPr lang="fr-FR" sz="1100" b="1" dirty="0"/>
              <a:t> have been </a:t>
            </a:r>
            <a:r>
              <a:rPr lang="fr-FR" sz="1100" b="1" dirty="0" err="1"/>
              <a:t>observed</a:t>
            </a:r>
            <a:r>
              <a:rPr lang="fr-FR" sz="1100" b="1" dirty="0"/>
              <a:t> </a:t>
            </a:r>
            <a:r>
              <a:rPr lang="fr-FR" sz="1100" b="1" dirty="0" err="1"/>
              <a:t>below</a:t>
            </a:r>
            <a:r>
              <a:rPr lang="fr-FR" sz="1100" b="1" dirty="0"/>
              <a:t> the </a:t>
            </a:r>
            <a:r>
              <a:rPr lang="fr-FR" sz="1100" b="1" dirty="0" err="1"/>
              <a:t>tephra</a:t>
            </a:r>
            <a:endParaRPr lang="fr-FR" sz="1100" b="1" dirty="0"/>
          </a:p>
          <a:p>
            <a:r>
              <a:rPr lang="fr-FR" sz="1100" u="sng" dirty="0" err="1"/>
              <a:t>They</a:t>
            </a:r>
            <a:r>
              <a:rPr lang="fr-FR" sz="1100" u="sng" dirty="0"/>
              <a:t> are the </a:t>
            </a:r>
            <a:r>
              <a:rPr lang="fr-FR" sz="1100" u="sng" dirty="0" err="1"/>
              <a:t>counterparts</a:t>
            </a:r>
            <a:r>
              <a:rPr lang="fr-FR" sz="1100" u="sng" dirty="0"/>
              <a:t> of </a:t>
            </a:r>
            <a:r>
              <a:rPr lang="fr-FR" sz="1100" u="sng" dirty="0" err="1"/>
              <a:t>those</a:t>
            </a:r>
            <a:r>
              <a:rPr lang="fr-FR" sz="1100" u="sng" dirty="0"/>
              <a:t> </a:t>
            </a:r>
            <a:r>
              <a:rPr lang="fr-FR" sz="1100" u="sng" dirty="0" err="1"/>
              <a:t>observed</a:t>
            </a:r>
            <a:r>
              <a:rPr lang="fr-FR" sz="1100" u="sng" dirty="0"/>
              <a:t> in the last </a:t>
            </a:r>
            <a:r>
              <a:rPr lang="fr-FR" sz="1100" u="sng" dirty="0" err="1"/>
              <a:t>climate</a:t>
            </a:r>
            <a:r>
              <a:rPr lang="fr-FR" sz="1100" u="sng" dirty="0"/>
              <a:t> cycle </a:t>
            </a:r>
            <a:r>
              <a:rPr lang="fr-FR" sz="1100" u="sng" dirty="0" err="1"/>
              <a:t>also</a:t>
            </a:r>
            <a:r>
              <a:rPr lang="fr-FR" sz="1100" u="sng" dirty="0"/>
              <a:t> in </a:t>
            </a:r>
            <a:r>
              <a:rPr lang="fr-FR" sz="1100" u="sng" dirty="0" err="1"/>
              <a:t>European</a:t>
            </a:r>
            <a:r>
              <a:rPr lang="fr-FR" sz="1100" u="sng" dirty="0"/>
              <a:t> </a:t>
            </a:r>
            <a:r>
              <a:rPr lang="fr-FR" sz="1100" u="sng" dirty="0" err="1"/>
              <a:t>loess</a:t>
            </a:r>
            <a:r>
              <a:rPr lang="fr-FR" sz="1100" u="sng" dirty="0"/>
              <a:t> </a:t>
            </a:r>
            <a:r>
              <a:rPr lang="fr-FR" sz="1100" u="sng" dirty="0" err="1"/>
              <a:t>sequences</a:t>
            </a:r>
            <a:r>
              <a:rPr lang="fr-FR" sz="1100" u="sng" dirty="0"/>
              <a:t> (</a:t>
            </a:r>
            <a:r>
              <a:rPr lang="fr-FR" sz="1100" u="sng" dirty="0" err="1"/>
              <a:t>see</a:t>
            </a:r>
            <a:r>
              <a:rPr lang="fr-FR" sz="1100" u="sng" dirty="0"/>
              <a:t> </a:t>
            </a:r>
            <a:r>
              <a:rPr lang="fr-FR" sz="1100" u="sng" dirty="0" err="1"/>
              <a:t>Nussloch</a:t>
            </a:r>
            <a:r>
              <a:rPr lang="fr-FR" sz="1100" u="sng" dirty="0"/>
              <a:t> record).</a:t>
            </a:r>
          </a:p>
          <a:p>
            <a:r>
              <a:rPr lang="fr-FR" sz="1100" dirty="0" err="1"/>
              <a:t>Furthermore</a:t>
            </a:r>
            <a:r>
              <a:rPr lang="fr-FR" sz="1100" dirty="0"/>
              <a:t>, </a:t>
            </a:r>
            <a:r>
              <a:rPr lang="fr-FR" sz="1100" b="1" dirty="0"/>
              <a:t>5 more are </a:t>
            </a:r>
            <a:r>
              <a:rPr lang="fr-FR" sz="1100" b="1" dirty="0" err="1"/>
              <a:t>described</a:t>
            </a:r>
            <a:r>
              <a:rPr lang="fr-FR" sz="1100" b="1" dirty="0"/>
              <a:t> </a:t>
            </a:r>
            <a:r>
              <a:rPr lang="fr-FR" sz="1100" b="1" dirty="0" err="1"/>
              <a:t>above</a:t>
            </a:r>
            <a:r>
              <a:rPr lang="fr-FR" sz="1100" b="1" dirty="0"/>
              <a:t> the </a:t>
            </a:r>
            <a:r>
              <a:rPr lang="fr-FR" sz="1100" b="1" dirty="0" err="1"/>
              <a:t>tephra</a:t>
            </a:r>
            <a:r>
              <a:rPr lang="fr-FR" sz="1100" b="1" dirty="0"/>
              <a:t> </a:t>
            </a:r>
            <a:r>
              <a:rPr lang="fr-FR" sz="1100" b="1" dirty="0" err="1"/>
              <a:t>f</a:t>
            </a:r>
            <a:r>
              <a:rPr lang="fr-FR" sz="1100" dirty="0" err="1"/>
              <a:t>rom</a:t>
            </a:r>
            <a:r>
              <a:rPr lang="fr-FR" sz="1100" dirty="0"/>
              <a:t> </a:t>
            </a:r>
            <a:r>
              <a:rPr lang="fr-FR" sz="1100" dirty="0" err="1"/>
              <a:t>environmental</a:t>
            </a:r>
            <a:r>
              <a:rPr lang="fr-FR" sz="1100" dirty="0"/>
              <a:t> </a:t>
            </a:r>
            <a:r>
              <a:rPr lang="fr-FR" sz="1100" dirty="0" err="1"/>
              <a:t>parameters</a:t>
            </a:r>
            <a:r>
              <a:rPr lang="fr-FR" sz="1100" dirty="0"/>
              <a:t> </a:t>
            </a:r>
            <a:r>
              <a:rPr lang="fr-FR" sz="1100" dirty="0" err="1"/>
              <a:t>like</a:t>
            </a:r>
            <a:r>
              <a:rPr lang="fr-FR" sz="1100" dirty="0"/>
              <a:t>: </a:t>
            </a:r>
            <a:r>
              <a:rPr lang="fr-FR" sz="1100" dirty="0" err="1"/>
              <a:t>magnetism</a:t>
            </a:r>
            <a:r>
              <a:rPr lang="fr-FR" sz="1100" dirty="0"/>
              <a:t>, </a:t>
            </a:r>
            <a:r>
              <a:rPr lang="fr-FR" sz="1100" dirty="0" err="1"/>
              <a:t>clay</a:t>
            </a:r>
            <a:r>
              <a:rPr lang="fr-FR" sz="1100" dirty="0"/>
              <a:t> content, grain size.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123824" y="1178278"/>
            <a:ext cx="3196167" cy="91563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fr-FR" sz="1100" b="1" dirty="0"/>
              <a:t>Luminescence dates </a:t>
            </a:r>
            <a:r>
              <a:rPr lang="fr-FR" sz="1100" b="1" dirty="0" err="1"/>
              <a:t>assign</a:t>
            </a:r>
            <a:r>
              <a:rPr lang="fr-FR" sz="1100" b="1" dirty="0"/>
              <a:t> the </a:t>
            </a:r>
            <a:r>
              <a:rPr lang="fr-FR" sz="1100" b="1" dirty="0" err="1"/>
              <a:t>lower</a:t>
            </a:r>
            <a:r>
              <a:rPr lang="fr-FR" sz="1100" b="1" dirty="0"/>
              <a:t> </a:t>
            </a:r>
            <a:r>
              <a:rPr lang="fr-FR" sz="1100" b="1" dirty="0" err="1"/>
              <a:t>loess</a:t>
            </a:r>
            <a:r>
              <a:rPr lang="fr-FR" sz="1100" b="1" dirty="0"/>
              <a:t> </a:t>
            </a:r>
            <a:r>
              <a:rPr lang="fr-FR" sz="1100" b="1" dirty="0" err="1"/>
              <a:t>deposits</a:t>
            </a:r>
            <a:r>
              <a:rPr lang="fr-FR" sz="1100" b="1" dirty="0"/>
              <a:t> to MIS6, in agreement </a:t>
            </a:r>
            <a:r>
              <a:rPr lang="fr-FR" sz="1100" b="1" dirty="0" err="1"/>
              <a:t>with</a:t>
            </a:r>
            <a:r>
              <a:rPr lang="fr-FR" sz="1100" b="1" dirty="0"/>
              <a:t> the </a:t>
            </a:r>
            <a:r>
              <a:rPr lang="fr-FR" sz="1100" b="1" dirty="0" err="1"/>
              <a:t>age</a:t>
            </a:r>
            <a:r>
              <a:rPr lang="fr-FR" sz="1100" b="1" dirty="0"/>
              <a:t> of about 170 ka for the </a:t>
            </a:r>
            <a:r>
              <a:rPr lang="fr-FR" sz="1100" b="1" dirty="0" err="1"/>
              <a:t>tephra</a:t>
            </a:r>
            <a:r>
              <a:rPr lang="fr-FR" sz="1100" b="1" dirty="0"/>
              <a:t> layer </a:t>
            </a:r>
            <a:r>
              <a:rPr lang="fr-FR" sz="1100" b="1" dirty="0" err="1"/>
              <a:t>correlated</a:t>
            </a:r>
            <a:r>
              <a:rPr lang="fr-FR" sz="1100" b="1" dirty="0"/>
              <a:t> </a:t>
            </a:r>
            <a:r>
              <a:rPr lang="fr-FR" sz="1100" b="1" dirty="0" err="1"/>
              <a:t>with</a:t>
            </a:r>
            <a:r>
              <a:rPr lang="fr-FR" sz="1100" b="1" dirty="0"/>
              <a:t> </a:t>
            </a:r>
            <a:r>
              <a:rPr lang="fr-FR" sz="1100" b="1" dirty="0" err="1"/>
              <a:t>Vrico</a:t>
            </a:r>
            <a:r>
              <a:rPr lang="fr-FR" sz="1100" b="1" dirty="0"/>
              <a:t> B ignimbrite</a:t>
            </a:r>
            <a:r>
              <a:rPr lang="fr-FR" sz="1100" dirty="0"/>
              <a:t> and </a:t>
            </a:r>
            <a:r>
              <a:rPr lang="fr-FR" sz="1100" dirty="0" err="1"/>
              <a:t>Pitigliano</a:t>
            </a:r>
            <a:r>
              <a:rPr lang="fr-FR" sz="1100" dirty="0"/>
              <a:t> </a:t>
            </a:r>
            <a:r>
              <a:rPr lang="fr-FR" sz="1100" dirty="0" err="1"/>
              <a:t>tuff</a:t>
            </a:r>
            <a:r>
              <a:rPr lang="fr-FR" sz="1100" dirty="0"/>
              <a:t> South of Roma </a:t>
            </a:r>
            <a:r>
              <a:rPr lang="fr-FR" sz="1100" dirty="0" err="1"/>
              <a:t>recently</a:t>
            </a:r>
            <a:r>
              <a:rPr lang="fr-FR" sz="1100" dirty="0"/>
              <a:t> </a:t>
            </a:r>
            <a:r>
              <a:rPr lang="fr-FR" sz="1100" dirty="0" err="1"/>
              <a:t>redated</a:t>
            </a:r>
            <a:r>
              <a:rPr lang="fr-FR" sz="1100" dirty="0"/>
              <a:t> </a:t>
            </a:r>
            <a:r>
              <a:rPr lang="fr-FR" sz="1100" dirty="0" err="1"/>
              <a:t>from</a:t>
            </a:r>
            <a:r>
              <a:rPr lang="fr-FR" sz="1100" dirty="0"/>
              <a:t> Lake Ohrid record </a:t>
            </a:r>
            <a:r>
              <a:rPr lang="fr-FR" sz="1100" dirty="0" err="1"/>
              <a:t>Lleicher</a:t>
            </a:r>
            <a:r>
              <a:rPr lang="fr-FR" sz="1100" dirty="0"/>
              <a:t> et al. 2016)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7480302" y="2902744"/>
            <a:ext cx="1663699" cy="31547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fr-FR" sz="800" dirty="0" err="1"/>
              <a:t>Tephra</a:t>
            </a:r>
            <a:r>
              <a:rPr lang="fr-FR" sz="800" dirty="0"/>
              <a:t> layer, </a:t>
            </a:r>
            <a:r>
              <a:rPr lang="fr-FR" sz="800" dirty="0" err="1"/>
              <a:t>identified</a:t>
            </a:r>
            <a:r>
              <a:rPr lang="fr-FR" sz="800" dirty="0"/>
              <a:t> by </a:t>
            </a:r>
            <a:r>
              <a:rPr lang="fr-FR" sz="800" dirty="0" err="1"/>
              <a:t>magnetism</a:t>
            </a:r>
            <a:r>
              <a:rPr lang="fr-FR" sz="800" dirty="0"/>
              <a:t> and glass </a:t>
            </a:r>
            <a:r>
              <a:rPr lang="fr-FR" sz="800" dirty="0" err="1"/>
              <a:t>shards</a:t>
            </a:r>
            <a:endParaRPr lang="fr-FR" sz="800" dirty="0"/>
          </a:p>
        </p:txBody>
      </p:sp>
      <p:sp>
        <p:nvSpPr>
          <p:cNvPr id="5" name="ZoneTexte 4"/>
          <p:cNvSpPr txBox="1"/>
          <p:nvPr/>
        </p:nvSpPr>
        <p:spPr>
          <a:xfrm>
            <a:off x="140812" y="3689256"/>
            <a:ext cx="3148489" cy="145424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fr-FR" dirty="0" err="1" smtClean="0"/>
              <a:t>We</a:t>
            </a:r>
            <a:r>
              <a:rPr lang="fr-FR" dirty="0" smtClean="0"/>
              <a:t> have </a:t>
            </a:r>
            <a:r>
              <a:rPr lang="fr-FR" dirty="0" err="1" smtClean="0"/>
              <a:t>therefore</a:t>
            </a:r>
            <a:r>
              <a:rPr lang="fr-FR" dirty="0" smtClean="0"/>
              <a:t> </a:t>
            </a:r>
            <a:r>
              <a:rPr lang="fr-FR" dirty="0" err="1" smtClean="0"/>
              <a:t>identified</a:t>
            </a:r>
            <a:r>
              <a:rPr lang="fr-FR" dirty="0" smtClean="0"/>
              <a:t> 10 warm </a:t>
            </a:r>
            <a:r>
              <a:rPr lang="fr-FR" dirty="0" err="1" smtClean="0"/>
              <a:t>events</a:t>
            </a:r>
            <a:r>
              <a:rPr lang="fr-FR" dirty="0" smtClean="0"/>
              <a:t> </a:t>
            </a:r>
            <a:r>
              <a:rPr lang="fr-FR" dirty="0" err="1" smtClean="0"/>
              <a:t>interpreted</a:t>
            </a:r>
            <a:r>
              <a:rPr lang="fr-FR" dirty="0" smtClean="0"/>
              <a:t> as </a:t>
            </a:r>
            <a:r>
              <a:rPr lang="fr-FR" dirty="0" err="1" smtClean="0"/>
              <a:t>interstadials</a:t>
            </a:r>
            <a:r>
              <a:rPr lang="fr-FR" dirty="0" smtClean="0"/>
              <a:t> </a:t>
            </a:r>
            <a:r>
              <a:rPr lang="fr-FR" dirty="0" err="1" smtClean="0"/>
              <a:t>between</a:t>
            </a:r>
            <a:r>
              <a:rPr lang="fr-FR" dirty="0" smtClean="0"/>
              <a:t> 192 and 130ka </a:t>
            </a:r>
            <a:r>
              <a:rPr lang="fr-FR" sz="800" dirty="0">
                <a:latin typeface="Arial"/>
                <a:cs typeface="Arial"/>
              </a:rPr>
              <a:t>(Rousseau et al., </a:t>
            </a:r>
            <a:r>
              <a:rPr lang="fr-FR" sz="800" dirty="0" smtClean="0">
                <a:latin typeface="Arial"/>
                <a:cs typeface="Arial"/>
              </a:rPr>
              <a:t>clim. </a:t>
            </a:r>
            <a:r>
              <a:rPr lang="fr-FR" sz="800" dirty="0" err="1" smtClean="0">
                <a:latin typeface="Arial"/>
                <a:cs typeface="Arial"/>
              </a:rPr>
              <a:t>Past</a:t>
            </a:r>
            <a:r>
              <a:rPr lang="fr-FR" sz="800" dirty="0" smtClean="0">
                <a:latin typeface="Arial"/>
                <a:cs typeface="Arial"/>
              </a:rPr>
              <a:t>, 2020</a:t>
            </a:r>
            <a:r>
              <a:rPr lang="fr-FR" sz="800" dirty="0">
                <a:latin typeface="Arial"/>
                <a:cs typeface="Arial"/>
              </a:rPr>
              <a:t>)</a:t>
            </a:r>
          </a:p>
          <a:p>
            <a:endParaRPr lang="fr-FR" dirty="0"/>
          </a:p>
        </p:txBody>
      </p:sp>
      <p:sp>
        <p:nvSpPr>
          <p:cNvPr id="40" name="ZoneTexte 39"/>
          <p:cNvSpPr txBox="1">
            <a:spLocks noChangeArrowheads="1"/>
          </p:cNvSpPr>
          <p:nvPr/>
        </p:nvSpPr>
        <p:spPr bwMode="auto">
          <a:xfrm>
            <a:off x="3463962" y="4704190"/>
            <a:ext cx="2251038" cy="392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700" dirty="0" err="1"/>
              <a:t>Pedotratigraphy</a:t>
            </a:r>
            <a:r>
              <a:rPr lang="en-US" sz="700" dirty="0"/>
              <a:t> and variation of some parameters (from Antoine et al. QSR 2019, modified), dates from </a:t>
            </a:r>
            <a:r>
              <a:rPr lang="en-US" sz="700" dirty="0" err="1"/>
              <a:t>Lohmax</a:t>
            </a:r>
            <a:r>
              <a:rPr lang="en-US" sz="700" dirty="0"/>
              <a:t> et al. (Boreas 2019).  </a:t>
            </a:r>
            <a:endParaRPr lang="fr-FR" sz="7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7" name="ZoneTexte 36"/>
          <p:cNvSpPr txBox="1"/>
          <p:nvPr/>
        </p:nvSpPr>
        <p:spPr>
          <a:xfrm>
            <a:off x="7950200" y="4114800"/>
            <a:ext cx="1409700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600" dirty="0" err="1">
                <a:latin typeface="Arial"/>
                <a:cs typeface="Arial"/>
              </a:rPr>
              <a:t>Interstadials</a:t>
            </a:r>
            <a:r>
              <a:rPr lang="en-US" sz="600" dirty="0">
                <a:latin typeface="Arial"/>
                <a:cs typeface="Arial"/>
              </a:rPr>
              <a:t> deduced from the measured parameters (</a:t>
            </a:r>
            <a:r>
              <a:rPr lang="en-US" sz="600" b="1" dirty="0" err="1">
                <a:latin typeface="Arial"/>
                <a:cs typeface="Arial"/>
              </a:rPr>
              <a:t>ISm</a:t>
            </a:r>
            <a:r>
              <a:rPr lang="en-US" sz="600" dirty="0">
                <a:latin typeface="Arial"/>
                <a:cs typeface="Arial"/>
              </a:rPr>
              <a:t>) and from </a:t>
            </a:r>
            <a:r>
              <a:rPr lang="en-US" sz="600" dirty="0" err="1">
                <a:latin typeface="Arial"/>
                <a:cs typeface="Arial"/>
              </a:rPr>
              <a:t>paleosol</a:t>
            </a:r>
            <a:r>
              <a:rPr lang="en-US" sz="600" dirty="0">
                <a:latin typeface="Arial"/>
                <a:cs typeface="Arial"/>
              </a:rPr>
              <a:t> observation (</a:t>
            </a:r>
            <a:r>
              <a:rPr lang="en-US" sz="600" b="1" dirty="0" err="1">
                <a:solidFill>
                  <a:srgbClr val="FF6600"/>
                </a:solidFill>
                <a:latin typeface="Arial"/>
                <a:cs typeface="Arial"/>
              </a:rPr>
              <a:t>ISp</a:t>
            </a:r>
            <a:r>
              <a:rPr lang="en-US" sz="600" dirty="0">
                <a:latin typeface="Arial"/>
                <a:cs typeface="Arial"/>
              </a:rPr>
              <a:t>).</a:t>
            </a:r>
            <a:r>
              <a:rPr lang="fr-FR" sz="600" dirty="0">
                <a:latin typeface="Arial"/>
                <a:cs typeface="Arial"/>
              </a:rPr>
              <a:t> </a:t>
            </a:r>
            <a:endParaRPr lang="fr-FR" sz="600" dirty="0">
              <a:latin typeface="Arial"/>
              <a:ea typeface="Arial" charset="0"/>
              <a:cs typeface="Arial"/>
            </a:endParaRPr>
          </a:p>
          <a:p>
            <a:endParaRPr lang="fr-FR" sz="600" dirty="0">
              <a:latin typeface="Arial"/>
              <a:cs typeface="Arial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0" y="243417"/>
            <a:ext cx="3418417" cy="58477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en-US" sz="1600" dirty="0">
                <a:solidFill>
                  <a:srgbClr val="FF0000"/>
                </a:solidFill>
              </a:rPr>
              <a:t>Take home message: </a:t>
            </a:r>
            <a:r>
              <a:rPr lang="en-US" sz="1600" dirty="0" smtClean="0">
                <a:solidFill>
                  <a:srgbClr val="FF0000"/>
                </a:solidFill>
              </a:rPr>
              <a:t>A - the last climate cycle is not unique! (1/2)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42" name="Rectangle 41">
            <a:hlinkClick r:id="rId3" action="ppaction://hlinksldjump"/>
          </p:cNvPr>
          <p:cNvSpPr/>
          <p:nvPr/>
        </p:nvSpPr>
        <p:spPr>
          <a:xfrm>
            <a:off x="7032997" y="4863586"/>
            <a:ext cx="431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3366FF"/>
                </a:solidFill>
                <a:latin typeface="Wingdings"/>
                <a:ea typeface="Wingdings"/>
                <a:cs typeface="Wingdings"/>
              </a:rPr>
              <a:t></a:t>
            </a:r>
            <a:endParaRPr lang="fr-FR" b="1" dirty="0">
              <a:solidFill>
                <a:srgbClr val="3366FF"/>
              </a:solidFill>
            </a:endParaRPr>
          </a:p>
        </p:txBody>
      </p:sp>
      <p:sp>
        <p:nvSpPr>
          <p:cNvPr id="43" name="ZoneTexte 42"/>
          <p:cNvSpPr txBox="1"/>
          <p:nvPr/>
        </p:nvSpPr>
        <p:spPr>
          <a:xfrm>
            <a:off x="5789083" y="4917447"/>
            <a:ext cx="14414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b="1" dirty="0" smtClean="0">
                <a:solidFill>
                  <a:srgbClr val="3366FF"/>
                </a:solidFill>
              </a:rPr>
              <a:t>Return to main menu</a:t>
            </a:r>
            <a:endParaRPr lang="fr-FR" sz="1100" b="1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640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cp-2019-122-f04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" y="-28574"/>
            <a:ext cx="7125342" cy="4866339"/>
          </a:xfrm>
          <a:prstGeom prst="rect">
            <a:avLst/>
          </a:prstGeom>
        </p:spPr>
      </p:pic>
      <p:sp>
        <p:nvSpPr>
          <p:cNvPr id="161" name="ZoneTexte 160"/>
          <p:cNvSpPr txBox="1"/>
          <p:nvPr/>
        </p:nvSpPr>
        <p:spPr>
          <a:xfrm>
            <a:off x="7305675" y="2190750"/>
            <a:ext cx="1743075" cy="2223685"/>
          </a:xfrm>
          <a:prstGeom prst="rect">
            <a:avLst/>
          </a:prstGeom>
          <a:solidFill>
            <a:srgbClr val="FFFFFF"/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100" dirty="0"/>
              <a:t>Comparison of northern Atlantic records of MIS6: </a:t>
            </a:r>
            <a:r>
              <a:rPr lang="en-US" sz="1100" b="1" dirty="0"/>
              <a:t>North Atlantic SST </a:t>
            </a:r>
            <a:r>
              <a:rPr lang="en-US" sz="1100" dirty="0"/>
              <a:t>(N. </a:t>
            </a:r>
            <a:r>
              <a:rPr lang="en-US" sz="1100" dirty="0" err="1"/>
              <a:t>pachy</a:t>
            </a:r>
            <a:r>
              <a:rPr lang="en-US" sz="1100" dirty="0"/>
              <a:t> s) from cores ODP984, 983 &amp; U1308), Iberian margin and </a:t>
            </a:r>
            <a:r>
              <a:rPr lang="en-US" sz="1100" dirty="0" err="1"/>
              <a:t>Alboran</a:t>
            </a:r>
            <a:r>
              <a:rPr lang="en-US" sz="1100" dirty="0"/>
              <a:t> Sea SST (</a:t>
            </a:r>
            <a:r>
              <a:rPr lang="en-US" sz="1100" dirty="0" err="1"/>
              <a:t>alkenone</a:t>
            </a:r>
            <a:r>
              <a:rPr lang="en-US" sz="1100" dirty="0"/>
              <a:t> MD01-2443, ODP 977), and </a:t>
            </a:r>
            <a:r>
              <a:rPr lang="en-US" sz="1100" b="1" dirty="0"/>
              <a:t>Greenland synthetic </a:t>
            </a:r>
            <a:r>
              <a:rPr lang="en-US" sz="1100" b="1" dirty="0">
                <a:latin typeface="Symbol" charset="2"/>
                <a:cs typeface="Symbol" charset="2"/>
              </a:rPr>
              <a:t>d</a:t>
            </a:r>
            <a:r>
              <a:rPr lang="en-US" sz="1100" b="1" baseline="30000" dirty="0"/>
              <a:t>18</a:t>
            </a:r>
            <a:r>
              <a:rPr lang="en-US" sz="1100" b="1" dirty="0"/>
              <a:t>O </a:t>
            </a:r>
            <a:r>
              <a:rPr lang="en-US" sz="1100" dirty="0"/>
              <a:t>. Labels of the </a:t>
            </a:r>
            <a:r>
              <a:rPr lang="en-US" sz="1100" dirty="0" err="1"/>
              <a:t>interstadials</a:t>
            </a:r>
            <a:r>
              <a:rPr lang="en-US" sz="1100" dirty="0"/>
              <a:t> identified in the marine and </a:t>
            </a:r>
            <a:r>
              <a:rPr lang="en-US" sz="1100" b="1" dirty="0" err="1"/>
              <a:t>speleothem</a:t>
            </a:r>
            <a:r>
              <a:rPr lang="en-US" sz="1100" b="1" dirty="0"/>
              <a:t> records</a:t>
            </a:r>
            <a:r>
              <a:rPr lang="en-US" sz="1100" dirty="0"/>
              <a:t>.</a:t>
            </a:r>
            <a:r>
              <a:rPr lang="fr-FR" sz="1100" dirty="0"/>
              <a:t> </a:t>
            </a:r>
            <a:r>
              <a:rPr lang="fr-FR" sz="800" dirty="0">
                <a:latin typeface="Arial"/>
                <a:cs typeface="Arial"/>
              </a:rPr>
              <a:t>(Rousseau et al.</a:t>
            </a:r>
            <a:r>
              <a:rPr lang="fr-FR" sz="800" dirty="0" smtClean="0">
                <a:latin typeface="Arial"/>
                <a:cs typeface="Arial"/>
              </a:rPr>
              <a:t>, Clim. </a:t>
            </a:r>
            <a:r>
              <a:rPr lang="fr-FR" sz="800" dirty="0" err="1" smtClean="0">
                <a:latin typeface="Arial"/>
                <a:cs typeface="Arial"/>
              </a:rPr>
              <a:t>Past</a:t>
            </a:r>
            <a:r>
              <a:rPr lang="fr-FR" sz="800" dirty="0" smtClean="0">
                <a:latin typeface="Arial"/>
                <a:cs typeface="Arial"/>
              </a:rPr>
              <a:t>, </a:t>
            </a:r>
            <a:r>
              <a:rPr lang="fr-FR" sz="800" dirty="0">
                <a:latin typeface="Arial"/>
                <a:cs typeface="Arial"/>
              </a:rPr>
              <a:t>2020)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359835"/>
            <a:ext cx="4984750" cy="58477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en-US" sz="1600" dirty="0">
                <a:solidFill>
                  <a:srgbClr val="FF0000"/>
                </a:solidFill>
              </a:rPr>
              <a:t>Take home message: </a:t>
            </a:r>
            <a:r>
              <a:rPr lang="en-US" sz="1600" dirty="0" smtClean="0">
                <a:solidFill>
                  <a:srgbClr val="FF0000"/>
                </a:solidFill>
              </a:rPr>
              <a:t>A - the </a:t>
            </a:r>
            <a:r>
              <a:rPr lang="en-US" sz="1600" dirty="0">
                <a:solidFill>
                  <a:srgbClr val="FF0000"/>
                </a:solidFill>
              </a:rPr>
              <a:t>last climate cycle is not unique! </a:t>
            </a:r>
            <a:r>
              <a:rPr lang="en-US" sz="1600" dirty="0" smtClean="0">
                <a:solidFill>
                  <a:srgbClr val="FF0000"/>
                </a:solidFill>
              </a:rPr>
              <a:t>(2/</a:t>
            </a:r>
            <a:r>
              <a:rPr lang="en-US" sz="1600" dirty="0">
                <a:solidFill>
                  <a:srgbClr val="FF0000"/>
                </a:solidFill>
              </a:rPr>
              <a:t>2)</a:t>
            </a:r>
          </a:p>
        </p:txBody>
      </p:sp>
      <p:sp>
        <p:nvSpPr>
          <p:cNvPr id="11" name="Espace réservé du numéro de diapositive 19"/>
          <p:cNvSpPr>
            <a:spLocks noGrp="1"/>
          </p:cNvSpPr>
          <p:nvPr>
            <p:ph type="sldNum" sz="quarter" idx="12"/>
          </p:nvPr>
        </p:nvSpPr>
        <p:spPr>
          <a:xfrm>
            <a:off x="7010400" y="4857750"/>
            <a:ext cx="2133600" cy="273844"/>
          </a:xfrm>
        </p:spPr>
        <p:txBody>
          <a:bodyPr/>
          <a:lstStyle/>
          <a:p>
            <a:pPr algn="r"/>
            <a:fld id="{04A34350-BA3D-D046-9A60-8CE920EC54AD}" type="slidenum">
              <a:rPr lang="fr-FR" smtClean="0">
                <a:solidFill>
                  <a:schemeClr val="bg2">
                    <a:lumMod val="50000"/>
                  </a:schemeClr>
                </a:solidFill>
              </a:rPr>
              <a:pPr algn="r"/>
              <a:t>16</a:t>
            </a:fld>
            <a:endParaRPr lang="fr-FR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" name="Rectangle 5">
            <a:hlinkClick r:id="rId3" action="ppaction://hlinksldjump"/>
          </p:cNvPr>
          <p:cNvSpPr/>
          <p:nvPr/>
        </p:nvSpPr>
        <p:spPr>
          <a:xfrm>
            <a:off x="7032997" y="4863586"/>
            <a:ext cx="431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3366FF"/>
                </a:solidFill>
                <a:latin typeface="Wingdings"/>
                <a:ea typeface="Wingdings"/>
                <a:cs typeface="Wingdings"/>
              </a:rPr>
              <a:t></a:t>
            </a:r>
            <a:endParaRPr lang="fr-FR" b="1" dirty="0">
              <a:solidFill>
                <a:srgbClr val="3366FF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789083" y="4917447"/>
            <a:ext cx="14414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b="1" dirty="0" smtClean="0">
                <a:solidFill>
                  <a:srgbClr val="3366FF"/>
                </a:solidFill>
              </a:rPr>
              <a:t>Return to main menu</a:t>
            </a:r>
            <a:endParaRPr lang="fr-FR" sz="1100" b="1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822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-50800" y="1794470"/>
            <a:ext cx="2286001" cy="1477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Take home message: B - our </a:t>
            </a:r>
            <a:r>
              <a:rPr lang="en-US" dirty="0">
                <a:solidFill>
                  <a:srgbClr val="FF0000"/>
                </a:solidFill>
              </a:rPr>
              <a:t>l</a:t>
            </a:r>
            <a:r>
              <a:rPr lang="en-US" dirty="0" smtClean="0">
                <a:solidFill>
                  <a:srgbClr val="FF0000"/>
                </a:solidFill>
              </a:rPr>
              <a:t>ast results show that dust transport wasn’t only regional or local</a:t>
            </a:r>
          </a:p>
        </p:txBody>
      </p:sp>
      <p:sp>
        <p:nvSpPr>
          <p:cNvPr id="19" name="Espace réservé du numéro de diapositive 19"/>
          <p:cNvSpPr>
            <a:spLocks noGrp="1"/>
          </p:cNvSpPr>
          <p:nvPr>
            <p:ph type="sldNum" sz="quarter" idx="12"/>
          </p:nvPr>
        </p:nvSpPr>
        <p:spPr>
          <a:xfrm>
            <a:off x="7010400" y="4857750"/>
            <a:ext cx="2133600" cy="273844"/>
          </a:xfrm>
        </p:spPr>
        <p:txBody>
          <a:bodyPr/>
          <a:lstStyle/>
          <a:p>
            <a:pPr algn="r"/>
            <a:fld id="{04A34350-BA3D-D046-9A60-8CE920EC54AD}" type="slidenum">
              <a:rPr lang="fr-FR" smtClean="0">
                <a:solidFill>
                  <a:schemeClr val="bg2">
                    <a:lumMod val="50000"/>
                  </a:schemeClr>
                </a:solidFill>
              </a:rPr>
              <a:pPr algn="r"/>
              <a:t>17</a:t>
            </a:fld>
            <a:endParaRPr lang="fr-FR" dirty="0">
              <a:solidFill>
                <a:schemeClr val="bg2">
                  <a:lumMod val="50000"/>
                </a:schemeClr>
              </a:solidFill>
            </a:endParaRPr>
          </a:p>
        </p:txBody>
      </p:sp>
      <p:grpSp>
        <p:nvGrpSpPr>
          <p:cNvPr id="5" name="Grouper 4"/>
          <p:cNvGrpSpPr/>
          <p:nvPr/>
        </p:nvGrpSpPr>
        <p:grpSpPr>
          <a:xfrm>
            <a:off x="1994335" y="705484"/>
            <a:ext cx="7149665" cy="3973832"/>
            <a:chOff x="1270000" y="889000"/>
            <a:chExt cx="7149665" cy="3973832"/>
          </a:xfrm>
        </p:grpSpPr>
        <p:pic>
          <p:nvPicPr>
            <p:cNvPr id="2" name="Image 1" descr="87:86Sr-208:204Pb_fractions.pdf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1" t="12839" b="10617"/>
            <a:stretch/>
          </p:blipFill>
          <p:spPr>
            <a:xfrm>
              <a:off x="1270000" y="889000"/>
              <a:ext cx="6935801" cy="3937000"/>
            </a:xfrm>
            <a:prstGeom prst="rect">
              <a:avLst/>
            </a:prstGeom>
          </p:spPr>
        </p:pic>
        <p:grpSp>
          <p:nvGrpSpPr>
            <p:cNvPr id="4" name="Grouper 3"/>
            <p:cNvGrpSpPr/>
            <p:nvPr/>
          </p:nvGrpSpPr>
          <p:grpSpPr>
            <a:xfrm>
              <a:off x="7975601" y="1498599"/>
              <a:ext cx="444064" cy="3364233"/>
              <a:chOff x="7975601" y="1498599"/>
              <a:chExt cx="444064" cy="3364233"/>
            </a:xfrm>
          </p:grpSpPr>
          <p:sp>
            <p:nvSpPr>
              <p:cNvPr id="3" name="ZoneTexte 2"/>
              <p:cNvSpPr txBox="1"/>
              <p:nvPr/>
            </p:nvSpPr>
            <p:spPr>
              <a:xfrm>
                <a:off x="7975601" y="1498599"/>
                <a:ext cx="44114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dirty="0" smtClean="0">
                    <a:latin typeface="Arial"/>
                    <a:cs typeface="Arial"/>
                  </a:rPr>
                  <a:t>DV</a:t>
                </a:r>
                <a:endParaRPr lang="fr-FR" sz="1400" dirty="0">
                  <a:latin typeface="Arial"/>
                  <a:cs typeface="Arial"/>
                </a:endParaRPr>
              </a:p>
            </p:txBody>
          </p:sp>
          <p:sp>
            <p:nvSpPr>
              <p:cNvPr id="26" name="ZoneTexte 25"/>
              <p:cNvSpPr txBox="1"/>
              <p:nvPr/>
            </p:nvSpPr>
            <p:spPr>
              <a:xfrm>
                <a:off x="7975601" y="1794932"/>
                <a:ext cx="44114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dirty="0" smtClean="0">
                    <a:latin typeface="Arial"/>
                    <a:cs typeface="Arial"/>
                  </a:rPr>
                  <a:t>HV</a:t>
                </a:r>
                <a:endParaRPr lang="fr-FR" sz="1400" dirty="0">
                  <a:latin typeface="Arial"/>
                  <a:cs typeface="Arial"/>
                </a:endParaRPr>
              </a:p>
            </p:txBody>
          </p:sp>
          <p:sp>
            <p:nvSpPr>
              <p:cNvPr id="30" name="ZoneTexte 29"/>
              <p:cNvSpPr txBox="1"/>
              <p:nvPr/>
            </p:nvSpPr>
            <p:spPr>
              <a:xfrm>
                <a:off x="7975601" y="2082798"/>
                <a:ext cx="42074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dirty="0" smtClean="0">
                    <a:latin typeface="Arial"/>
                    <a:cs typeface="Arial"/>
                  </a:rPr>
                  <a:t>HT</a:t>
                </a:r>
                <a:endParaRPr lang="fr-FR" sz="1400" dirty="0">
                  <a:latin typeface="Arial"/>
                  <a:cs typeface="Arial"/>
                </a:endParaRPr>
              </a:p>
            </p:txBody>
          </p:sp>
          <p:sp>
            <p:nvSpPr>
              <p:cNvPr id="31" name="ZoneTexte 30"/>
              <p:cNvSpPr txBox="1"/>
              <p:nvPr/>
            </p:nvSpPr>
            <p:spPr>
              <a:xfrm>
                <a:off x="7975601" y="2472262"/>
                <a:ext cx="44397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dirty="0" smtClean="0">
                    <a:latin typeface="Arial"/>
                    <a:cs typeface="Arial"/>
                  </a:rPr>
                  <a:t>NU</a:t>
                </a:r>
                <a:endParaRPr lang="fr-FR" sz="1400" dirty="0">
                  <a:latin typeface="Arial"/>
                  <a:cs typeface="Arial"/>
                </a:endParaRPr>
              </a:p>
            </p:txBody>
          </p:sp>
          <p:sp>
            <p:nvSpPr>
              <p:cNvPr id="32" name="ZoneTexte 31"/>
              <p:cNvSpPr txBox="1"/>
              <p:nvPr/>
            </p:nvSpPr>
            <p:spPr>
              <a:xfrm>
                <a:off x="7975601" y="2768593"/>
                <a:ext cx="43407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dirty="0">
                    <a:latin typeface="Arial"/>
                    <a:cs typeface="Arial"/>
                  </a:rPr>
                  <a:t>S</a:t>
                </a:r>
                <a:r>
                  <a:rPr lang="fr-FR" sz="1400" dirty="0" smtClean="0">
                    <a:latin typeface="Arial"/>
                    <a:cs typeface="Arial"/>
                  </a:rPr>
                  <a:t>U</a:t>
                </a:r>
                <a:endParaRPr lang="fr-FR" sz="1400" dirty="0">
                  <a:latin typeface="Arial"/>
                  <a:cs typeface="Arial"/>
                </a:endParaRPr>
              </a:p>
            </p:txBody>
          </p:sp>
          <p:sp>
            <p:nvSpPr>
              <p:cNvPr id="33" name="ZoneTexte 32"/>
              <p:cNvSpPr txBox="1"/>
              <p:nvPr/>
            </p:nvSpPr>
            <p:spPr>
              <a:xfrm>
                <a:off x="7975601" y="3064924"/>
                <a:ext cx="42832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dirty="0" smtClean="0">
                    <a:latin typeface="Arial"/>
                    <a:cs typeface="Arial"/>
                  </a:rPr>
                  <a:t>HA</a:t>
                </a:r>
                <a:endParaRPr lang="fr-FR" sz="1400" dirty="0">
                  <a:latin typeface="Arial"/>
                  <a:cs typeface="Arial"/>
                </a:endParaRPr>
              </a:p>
            </p:txBody>
          </p:sp>
          <p:sp>
            <p:nvSpPr>
              <p:cNvPr id="34" name="ZoneTexte 33"/>
              <p:cNvSpPr txBox="1"/>
              <p:nvPr/>
            </p:nvSpPr>
            <p:spPr>
              <a:xfrm>
                <a:off x="7975601" y="3369723"/>
                <a:ext cx="43407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dirty="0" smtClean="0">
                    <a:latin typeface="Arial"/>
                    <a:cs typeface="Arial"/>
                  </a:rPr>
                  <a:t>UK</a:t>
                </a:r>
                <a:endParaRPr lang="fr-FR" sz="1400" dirty="0">
                  <a:latin typeface="Arial"/>
                  <a:cs typeface="Arial"/>
                </a:endParaRPr>
              </a:p>
            </p:txBody>
          </p:sp>
          <p:sp>
            <p:nvSpPr>
              <p:cNvPr id="35" name="ZoneTexte 34"/>
              <p:cNvSpPr txBox="1"/>
              <p:nvPr/>
            </p:nvSpPr>
            <p:spPr>
              <a:xfrm>
                <a:off x="7975601" y="3666056"/>
                <a:ext cx="41408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dirty="0" smtClean="0">
                    <a:latin typeface="Arial"/>
                    <a:cs typeface="Arial"/>
                  </a:rPr>
                  <a:t>ZE</a:t>
                </a:r>
                <a:endParaRPr lang="fr-FR" sz="1400" dirty="0">
                  <a:latin typeface="Arial"/>
                  <a:cs typeface="Arial"/>
                </a:endParaRPr>
              </a:p>
            </p:txBody>
          </p:sp>
          <p:sp>
            <p:nvSpPr>
              <p:cNvPr id="36" name="ZoneTexte 35"/>
              <p:cNvSpPr txBox="1"/>
              <p:nvPr/>
            </p:nvSpPr>
            <p:spPr>
              <a:xfrm>
                <a:off x="7975601" y="3962389"/>
                <a:ext cx="40426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dirty="0">
                    <a:latin typeface="Arial"/>
                    <a:cs typeface="Arial"/>
                  </a:rPr>
                  <a:t>L</a:t>
                </a:r>
                <a:r>
                  <a:rPr lang="fr-FR" sz="1400" dirty="0" smtClean="0">
                    <a:latin typeface="Arial"/>
                    <a:cs typeface="Arial"/>
                  </a:rPr>
                  <a:t>E</a:t>
                </a:r>
                <a:endParaRPr lang="fr-FR" sz="1400" dirty="0">
                  <a:latin typeface="Arial"/>
                  <a:cs typeface="Arial"/>
                </a:endParaRPr>
              </a:p>
            </p:txBody>
          </p:sp>
          <p:sp>
            <p:nvSpPr>
              <p:cNvPr id="37" name="ZoneTexte 36"/>
              <p:cNvSpPr txBox="1"/>
              <p:nvPr/>
            </p:nvSpPr>
            <p:spPr>
              <a:xfrm>
                <a:off x="7975601" y="4258722"/>
                <a:ext cx="44406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dirty="0" smtClean="0">
                    <a:latin typeface="Arial"/>
                    <a:cs typeface="Arial"/>
                  </a:rPr>
                  <a:t>OS</a:t>
                </a:r>
                <a:endParaRPr lang="fr-FR" sz="1400" dirty="0">
                  <a:latin typeface="Arial"/>
                  <a:cs typeface="Arial"/>
                </a:endParaRPr>
              </a:p>
            </p:txBody>
          </p:sp>
          <p:sp>
            <p:nvSpPr>
              <p:cNvPr id="38" name="ZoneTexte 37"/>
              <p:cNvSpPr txBox="1"/>
              <p:nvPr/>
            </p:nvSpPr>
            <p:spPr>
              <a:xfrm>
                <a:off x="7975601" y="4555055"/>
                <a:ext cx="44406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dirty="0" smtClean="0">
                    <a:latin typeface="Arial"/>
                    <a:cs typeface="Arial"/>
                  </a:rPr>
                  <a:t>GE</a:t>
                </a:r>
                <a:endParaRPr lang="fr-FR" sz="1400" dirty="0">
                  <a:latin typeface="Arial"/>
                  <a:cs typeface="Arial"/>
                </a:endParaRPr>
              </a:p>
            </p:txBody>
          </p:sp>
        </p:grpSp>
      </p:grpSp>
      <p:sp>
        <p:nvSpPr>
          <p:cNvPr id="39" name="Text Box 4"/>
          <p:cNvSpPr txBox="1">
            <a:spLocks noChangeArrowheads="1"/>
          </p:cNvSpPr>
          <p:nvPr/>
        </p:nvSpPr>
        <p:spPr bwMode="auto">
          <a:xfrm>
            <a:off x="2859175" y="3621882"/>
            <a:ext cx="1712152" cy="24622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 eaLnBrk="0" hangingPunct="0"/>
            <a:r>
              <a:rPr lang="fr-FR" sz="1000" b="1" dirty="0" smtClean="0"/>
              <a:t>Rousseau </a:t>
            </a:r>
            <a:r>
              <a:rPr lang="fr-FR" sz="1000" b="1" i="1" dirty="0" smtClean="0"/>
              <a:t>et al</a:t>
            </a:r>
            <a:r>
              <a:rPr lang="fr-FR" sz="1000" b="1" dirty="0" smtClean="0"/>
              <a:t>., </a:t>
            </a:r>
            <a:r>
              <a:rPr lang="fr-FR" sz="1000" b="1" dirty="0" err="1" smtClean="0"/>
              <a:t>unpublished</a:t>
            </a:r>
            <a:endParaRPr lang="fr-FR" sz="1000" b="1" dirty="0"/>
          </a:p>
        </p:txBody>
      </p:sp>
      <p:sp>
        <p:nvSpPr>
          <p:cNvPr id="6" name="Ellipse 5"/>
          <p:cNvSpPr/>
          <p:nvPr/>
        </p:nvSpPr>
        <p:spPr>
          <a:xfrm rot="13500000">
            <a:off x="5553901" y="2919130"/>
            <a:ext cx="1287173" cy="952227"/>
          </a:xfrm>
          <a:prstGeom prst="ellipse">
            <a:avLst/>
          </a:prstGeom>
          <a:noFill/>
          <a:ln w="12700" cmpd="sng"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chemeClr val="tx1"/>
                </a:solidFill>
                <a:prstDash val="sysDash"/>
              </a:ln>
            </a:endParaRPr>
          </a:p>
        </p:txBody>
      </p:sp>
      <p:grpSp>
        <p:nvGrpSpPr>
          <p:cNvPr id="11" name="Grouper 10"/>
          <p:cNvGrpSpPr/>
          <p:nvPr/>
        </p:nvGrpSpPr>
        <p:grpSpPr>
          <a:xfrm>
            <a:off x="0" y="250823"/>
            <a:ext cx="4169525" cy="1463677"/>
            <a:chOff x="0" y="250823"/>
            <a:chExt cx="4169525" cy="1463677"/>
          </a:xfrm>
        </p:grpSpPr>
        <p:pic>
          <p:nvPicPr>
            <p:cNvPr id="72" name="Image 71" descr="Fig1.jpeg"/>
            <p:cNvPicPr>
              <a:picLocks noChangeAspect="1"/>
            </p:cNvPicPr>
            <p:nvPr/>
          </p:nvPicPr>
          <p:blipFill rotWithShape="1">
            <a:blip r:embed="rId3"/>
            <a:srcRect t="15253" b="18590"/>
            <a:stretch/>
          </p:blipFill>
          <p:spPr>
            <a:xfrm>
              <a:off x="0" y="250823"/>
              <a:ext cx="4169525" cy="1463677"/>
            </a:xfrm>
            <a:prstGeom prst="rect">
              <a:avLst/>
            </a:prstGeom>
          </p:spPr>
        </p:pic>
        <p:sp>
          <p:nvSpPr>
            <p:cNvPr id="8" name="Ellipse 7"/>
            <p:cNvSpPr>
              <a:spLocks noChangeAspect="1"/>
            </p:cNvSpPr>
            <p:nvPr/>
          </p:nvSpPr>
          <p:spPr>
            <a:xfrm>
              <a:off x="2349500" y="984250"/>
              <a:ext cx="36000" cy="36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ZoneTexte 8"/>
            <p:cNvSpPr txBox="1">
              <a:spLocks noChangeAspect="1"/>
            </p:cNvSpPr>
            <p:nvPr/>
          </p:nvSpPr>
          <p:spPr>
            <a:xfrm>
              <a:off x="2178049" y="825500"/>
              <a:ext cx="60169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500" b="1" dirty="0" err="1" smtClean="0"/>
                <a:t>Dolni</a:t>
              </a:r>
              <a:r>
                <a:rPr lang="fr-FR" sz="500" b="1" dirty="0" smtClean="0"/>
                <a:t> </a:t>
              </a:r>
              <a:r>
                <a:rPr lang="fr-FR" sz="500" b="1" dirty="0" err="1" smtClean="0"/>
                <a:t>Vestonice</a:t>
              </a:r>
              <a:endParaRPr lang="fr-FR" sz="500" b="1" dirty="0" smtClean="0"/>
            </a:p>
            <a:p>
              <a:pPr algn="ctr"/>
              <a:r>
                <a:rPr lang="fr-FR" sz="500" b="1" dirty="0" smtClean="0"/>
                <a:t>(CZR)</a:t>
              </a:r>
              <a:endParaRPr lang="fr-FR" sz="500" b="1" dirty="0"/>
            </a:p>
          </p:txBody>
        </p:sp>
      </p:grpSp>
      <p:sp>
        <p:nvSpPr>
          <p:cNvPr id="24" name="Rectangle 23">
            <a:hlinkClick r:id="rId4" action="ppaction://hlinksldjump"/>
          </p:cNvPr>
          <p:cNvSpPr/>
          <p:nvPr/>
        </p:nvSpPr>
        <p:spPr>
          <a:xfrm>
            <a:off x="7032997" y="4863586"/>
            <a:ext cx="431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3366FF"/>
                </a:solidFill>
                <a:latin typeface="Wingdings"/>
                <a:ea typeface="Wingdings"/>
                <a:cs typeface="Wingdings"/>
              </a:rPr>
              <a:t></a:t>
            </a:r>
            <a:endParaRPr lang="fr-FR" b="1" dirty="0">
              <a:solidFill>
                <a:srgbClr val="3366FF"/>
              </a:solidFill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5789083" y="4917447"/>
            <a:ext cx="14414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b="1" dirty="0" smtClean="0">
                <a:solidFill>
                  <a:srgbClr val="3366FF"/>
                </a:solidFill>
              </a:rPr>
              <a:t>Return to main menu</a:t>
            </a:r>
            <a:endParaRPr lang="fr-FR" sz="1100" b="1" dirty="0">
              <a:solidFill>
                <a:srgbClr val="3366FF"/>
              </a:solidFill>
            </a:endParaRPr>
          </a:p>
        </p:txBody>
      </p:sp>
      <p:pic>
        <p:nvPicPr>
          <p:cNvPr id="7" name="Image 6" descr="EGU22-sharing-is-not-permitte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83" y="3254349"/>
            <a:ext cx="1177946" cy="1648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33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 descr="DV09fatigué_CP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750"/>
          <a:stretch/>
        </p:blipFill>
        <p:spPr>
          <a:xfrm>
            <a:off x="1193800" y="241300"/>
            <a:ext cx="6057900" cy="4646807"/>
          </a:xfrm>
          <a:prstGeom prst="rect">
            <a:avLst/>
          </a:prstGeom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578358" y="3901577"/>
            <a:ext cx="3826864" cy="70788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So stay tuned,</a:t>
            </a:r>
          </a:p>
          <a:p>
            <a:r>
              <a:rPr lang="en-US" sz="20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Thank you for your attention</a:t>
            </a:r>
          </a:p>
        </p:txBody>
      </p:sp>
      <p:pic>
        <p:nvPicPr>
          <p:cNvPr id="9" name="Image 8" descr="planetB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00" y="355600"/>
            <a:ext cx="1155209" cy="1321889"/>
          </a:xfrm>
          <a:prstGeom prst="rect">
            <a:avLst/>
          </a:prstGeom>
        </p:spPr>
      </p:pic>
      <p:pic>
        <p:nvPicPr>
          <p:cNvPr id="13" name="Image 12" descr="Capture d’écran 2022-11-24 à 18.48.2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3495595"/>
            <a:ext cx="1066800" cy="1404492"/>
          </a:xfrm>
          <a:prstGeom prst="rect">
            <a:avLst/>
          </a:prstGeom>
        </p:spPr>
      </p:pic>
      <p:sp>
        <p:nvSpPr>
          <p:cNvPr id="14" name="Espace réservé du numéro de diapositive 19"/>
          <p:cNvSpPr>
            <a:spLocks noGrp="1"/>
          </p:cNvSpPr>
          <p:nvPr>
            <p:ph type="sldNum" sz="quarter" idx="12"/>
          </p:nvPr>
        </p:nvSpPr>
        <p:spPr>
          <a:xfrm>
            <a:off x="7010400" y="4857750"/>
            <a:ext cx="2133600" cy="273844"/>
          </a:xfrm>
        </p:spPr>
        <p:txBody>
          <a:bodyPr/>
          <a:lstStyle/>
          <a:p>
            <a:pPr algn="r"/>
            <a:fld id="{04A34350-BA3D-D046-9A60-8CE920EC54AD}" type="slidenum">
              <a:rPr lang="fr-FR" smtClean="0">
                <a:solidFill>
                  <a:schemeClr val="bg2">
                    <a:lumMod val="50000"/>
                  </a:schemeClr>
                </a:solidFill>
              </a:rPr>
              <a:pPr algn="r"/>
              <a:t>18</a:t>
            </a:fld>
            <a:endParaRPr lang="fr-FR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7329713" y="2009641"/>
            <a:ext cx="1814287" cy="769441"/>
          </a:xfrm>
          <a:prstGeom prst="rect">
            <a:avLst/>
          </a:prstGeom>
          <a:solidFill>
            <a:schemeClr val="bg1">
              <a:lumMod val="85000"/>
              <a:alpha val="86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fr-FR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Acknowledged</a:t>
            </a:r>
            <a:r>
              <a:rPr lang="fr-FR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 supports </a:t>
            </a:r>
            <a:r>
              <a:rPr lang="fr-FR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from</a:t>
            </a:r>
            <a:r>
              <a:rPr lang="fr-FR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 CNRS programs and French </a:t>
            </a:r>
            <a:r>
              <a:rPr lang="fr-FR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funding</a:t>
            </a:r>
            <a:r>
              <a:rPr lang="fr-FR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 </a:t>
            </a:r>
            <a:r>
              <a:rPr lang="fr-FR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agency</a:t>
            </a:r>
            <a:r>
              <a:rPr lang="fr-FR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 (ANR) </a:t>
            </a:r>
            <a:r>
              <a:rPr lang="fr-FR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B</a:t>
            </a:r>
            <a:r>
              <a:rPr lang="fr-FR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lue </a:t>
            </a:r>
            <a:r>
              <a:rPr lang="fr-FR" sz="1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S</a:t>
            </a:r>
            <a:r>
              <a:rPr lang="fr-FR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ky</a:t>
            </a:r>
            <a:r>
              <a:rPr lang="fr-FR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 program</a:t>
            </a:r>
          </a:p>
        </p:txBody>
      </p:sp>
      <p:pic>
        <p:nvPicPr>
          <p:cNvPr id="8" name="Image 7" descr="logo-cnrs - copie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67" r="24666"/>
          <a:stretch/>
        </p:blipFill>
        <p:spPr>
          <a:xfrm>
            <a:off x="7677150" y="3118474"/>
            <a:ext cx="993218" cy="637097"/>
          </a:xfrm>
          <a:prstGeom prst="rect">
            <a:avLst/>
          </a:prstGeom>
        </p:spPr>
      </p:pic>
      <p:pic>
        <p:nvPicPr>
          <p:cNvPr id="10" name="Image 9" descr="Agence_Nationale_de_la_Recherche.svg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6908" y="3876228"/>
            <a:ext cx="1757092" cy="539482"/>
          </a:xfrm>
          <a:prstGeom prst="rect">
            <a:avLst/>
          </a:prstGeom>
        </p:spPr>
      </p:pic>
      <p:pic>
        <p:nvPicPr>
          <p:cNvPr id="11" name="Image 10" descr="88x3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" y="4955906"/>
            <a:ext cx="609599" cy="161059"/>
          </a:xfrm>
          <a:prstGeom prst="rect">
            <a:avLst/>
          </a:prstGeom>
        </p:spPr>
      </p:pic>
      <p:sp>
        <p:nvSpPr>
          <p:cNvPr id="15" name="Rectangle 14">
            <a:hlinkClick r:id="rId8" action="ppaction://hlinksldjump"/>
          </p:cNvPr>
          <p:cNvSpPr/>
          <p:nvPr/>
        </p:nvSpPr>
        <p:spPr>
          <a:xfrm>
            <a:off x="7032997" y="4863586"/>
            <a:ext cx="431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3366FF"/>
                </a:solidFill>
                <a:latin typeface="Wingdings"/>
                <a:ea typeface="Wingdings"/>
                <a:cs typeface="Wingdings"/>
              </a:rPr>
              <a:t></a:t>
            </a:r>
            <a:endParaRPr lang="fr-FR" b="1" dirty="0">
              <a:solidFill>
                <a:srgbClr val="3366FF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5789083" y="4917447"/>
            <a:ext cx="14414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b="1" dirty="0" smtClean="0">
                <a:solidFill>
                  <a:srgbClr val="3366FF"/>
                </a:solidFill>
              </a:rPr>
              <a:t>Return to main menu</a:t>
            </a:r>
            <a:endParaRPr lang="fr-FR" sz="1100" b="1" dirty="0">
              <a:solidFill>
                <a:srgbClr val="3366FF"/>
              </a:solidFill>
            </a:endParaRPr>
          </a:p>
        </p:txBody>
      </p:sp>
      <p:pic>
        <p:nvPicPr>
          <p:cNvPr id="17" name="Image 16" descr="Flag_of_Ukraine.svg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8116" y="4934743"/>
            <a:ext cx="360760" cy="2405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66701" y="523875"/>
            <a:ext cx="12944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Outline</a:t>
            </a:r>
            <a:endParaRPr lang="fr-FR" sz="2800" b="1" dirty="0">
              <a:solidFill>
                <a:srgbClr val="0000FF"/>
              </a:solidFill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66703" y="1123951"/>
            <a:ext cx="6235698" cy="2246769"/>
          </a:xfrm>
          <a:prstGeom prst="rect">
            <a:avLst/>
          </a:prstGeom>
          <a:solidFill>
            <a:schemeClr val="bg1">
              <a:alpha val="69019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Tx/>
              <a:buChar char="•"/>
            </a:pPr>
            <a:r>
              <a:rPr lang="en-US" sz="2000" dirty="0" smtClean="0">
                <a:solidFill>
                  <a:srgbClr val="FF0000"/>
                </a:solidFill>
              </a:rPr>
              <a:t>Abrupt changes in European loess sequences along 50°N</a:t>
            </a:r>
          </a:p>
          <a:p>
            <a:pPr marL="800100" lvl="1" indent="-342900">
              <a:buFont typeface="Wingdings" charset="2"/>
              <a:buChar char="Ø"/>
            </a:pPr>
            <a:r>
              <a:rPr lang="en-US" sz="2000" dirty="0">
                <a:solidFill>
                  <a:srgbClr val="FF0000"/>
                </a:solidFill>
              </a:rPr>
              <a:t>the </a:t>
            </a:r>
            <a:r>
              <a:rPr lang="en-US" sz="2000" dirty="0" err="1">
                <a:solidFill>
                  <a:srgbClr val="FF0000"/>
                </a:solidFill>
              </a:rPr>
              <a:t>Nussloch</a:t>
            </a:r>
            <a:r>
              <a:rPr lang="en-US" sz="2000" dirty="0">
                <a:solidFill>
                  <a:srgbClr val="FF0000"/>
                </a:solidFill>
              </a:rPr>
              <a:t> Key </a:t>
            </a:r>
            <a:r>
              <a:rPr lang="en-US" sz="2000" dirty="0" smtClean="0">
                <a:solidFill>
                  <a:srgbClr val="FF0000"/>
                </a:solidFill>
              </a:rPr>
              <a:t>reference sequence</a:t>
            </a:r>
          </a:p>
          <a:p>
            <a:pPr marL="800100" lvl="1" indent="-342900">
              <a:buFont typeface="Wingdings" charset="2"/>
              <a:buChar char="Ø"/>
            </a:pPr>
            <a:r>
              <a:rPr lang="en-US" sz="2000" dirty="0" smtClean="0">
                <a:solidFill>
                  <a:srgbClr val="FF0000"/>
                </a:solidFill>
              </a:rPr>
              <a:t>The </a:t>
            </a:r>
            <a:r>
              <a:rPr lang="en-US" sz="2000" dirty="0" err="1" smtClean="0">
                <a:solidFill>
                  <a:srgbClr val="FF0000"/>
                </a:solidFill>
              </a:rPr>
              <a:t>paleosol</a:t>
            </a:r>
            <a:r>
              <a:rPr lang="en-US" sz="2000" dirty="0" smtClean="0">
                <a:solidFill>
                  <a:srgbClr val="FF0000"/>
                </a:solidFill>
              </a:rPr>
              <a:t> toolkit</a:t>
            </a:r>
          </a:p>
          <a:p>
            <a:pPr marL="800100" lvl="1" indent="-342900">
              <a:buFont typeface="Wingdings" charset="2"/>
              <a:buChar char="Ø"/>
            </a:pPr>
            <a:r>
              <a:rPr lang="en-US" sz="2000" dirty="0" smtClean="0">
                <a:solidFill>
                  <a:srgbClr val="FF0000"/>
                </a:solidFill>
              </a:rPr>
              <a:t>Correlation with other European sequences</a:t>
            </a:r>
          </a:p>
          <a:p>
            <a:pPr marL="800100" lvl="1" indent="-342900">
              <a:buFont typeface="Wingdings" charset="2"/>
              <a:buChar char="Ø"/>
            </a:pPr>
            <a:r>
              <a:rPr lang="en-US" sz="2000" dirty="0" smtClean="0">
                <a:solidFill>
                  <a:srgbClr val="FF0000"/>
                </a:solidFill>
              </a:rPr>
              <a:t>Seeking the dust sources</a:t>
            </a:r>
          </a:p>
          <a:p>
            <a:pPr>
              <a:buFontTx/>
              <a:buChar char="•"/>
            </a:pPr>
            <a:r>
              <a:rPr lang="en-US" sz="2000" dirty="0" smtClean="0">
                <a:solidFill>
                  <a:srgbClr val="FF0000"/>
                </a:solidFill>
              </a:rPr>
              <a:t>Take home message</a:t>
            </a:r>
          </a:p>
          <a:p>
            <a:pPr>
              <a:buFontTx/>
              <a:buChar char="•"/>
            </a:pPr>
            <a:r>
              <a:rPr lang="en-US" sz="2000" dirty="0" smtClean="0">
                <a:solidFill>
                  <a:srgbClr val="FF0000"/>
                </a:solidFill>
              </a:rPr>
              <a:t>Acknowledgements</a:t>
            </a:r>
          </a:p>
        </p:txBody>
      </p:sp>
      <p:pic>
        <p:nvPicPr>
          <p:cNvPr id="8" name="Image 7" descr="DSC0427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901" y="254001"/>
            <a:ext cx="2324099" cy="2324099"/>
          </a:xfrm>
          <a:prstGeom prst="rect">
            <a:avLst/>
          </a:prstGeom>
        </p:spPr>
      </p:pic>
      <p:pic>
        <p:nvPicPr>
          <p:cNvPr id="12" name="Picture 8" descr="Surduk-Serb07-0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30816" y="2590799"/>
            <a:ext cx="2313185" cy="2311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Espace réservé du numéro de diapositive 19"/>
          <p:cNvSpPr>
            <a:spLocks noGrp="1"/>
          </p:cNvSpPr>
          <p:nvPr>
            <p:ph type="sldNum" sz="quarter" idx="12"/>
          </p:nvPr>
        </p:nvSpPr>
        <p:spPr>
          <a:xfrm>
            <a:off x="7010400" y="4857750"/>
            <a:ext cx="2133600" cy="273844"/>
          </a:xfrm>
        </p:spPr>
        <p:txBody>
          <a:bodyPr/>
          <a:lstStyle/>
          <a:p>
            <a:pPr algn="r"/>
            <a:fld id="{04A34350-BA3D-D046-9A60-8CE920EC54AD}" type="slidenum">
              <a:rPr lang="fr-FR" smtClean="0">
                <a:solidFill>
                  <a:schemeClr val="bg2">
                    <a:lumMod val="50000"/>
                  </a:schemeClr>
                </a:solidFill>
              </a:rPr>
              <a:pPr algn="r"/>
              <a:t>2</a:t>
            </a:fld>
            <a:endParaRPr lang="fr-FR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132959" y="3522844"/>
            <a:ext cx="646843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Pierre Antoine, Laboratoire de Géographie Physique, CNRS, Thiais, FR</a:t>
            </a:r>
          </a:p>
          <a:p>
            <a:r>
              <a:rPr lang="fr-FR" sz="1200" dirty="0" smtClean="0"/>
              <a:t>Catherine </a:t>
            </a:r>
            <a:r>
              <a:rPr lang="fr-FR" sz="1200" dirty="0" err="1" smtClean="0"/>
              <a:t>Chauvel</a:t>
            </a:r>
            <a:r>
              <a:rPr lang="fr-FR" sz="1200" dirty="0" smtClean="0"/>
              <a:t>, Institut de Physique du Globe de Paris, CNRS, FR</a:t>
            </a:r>
          </a:p>
          <a:p>
            <a:r>
              <a:rPr lang="fr-FR" sz="1200" dirty="0" err="1"/>
              <a:t>Segolène</a:t>
            </a:r>
            <a:r>
              <a:rPr lang="fr-FR" sz="1200" dirty="0"/>
              <a:t> Saulnier-</a:t>
            </a:r>
            <a:r>
              <a:rPr lang="fr-FR" sz="1200" dirty="0" err="1" smtClean="0"/>
              <a:t>Copard</a:t>
            </a:r>
            <a:r>
              <a:rPr lang="fr-FR" sz="1200" dirty="0" smtClean="0"/>
              <a:t>, </a:t>
            </a:r>
            <a:r>
              <a:rPr lang="fr-FR" sz="1200" dirty="0"/>
              <a:t>Laboratoire de Géographie Physique, CNRS, </a:t>
            </a:r>
            <a:r>
              <a:rPr lang="fr-FR" sz="1200" dirty="0" smtClean="0"/>
              <a:t>Thiais, FR</a:t>
            </a:r>
          </a:p>
          <a:p>
            <a:r>
              <a:rPr lang="fr-FR" sz="1200" dirty="0" smtClean="0"/>
              <a:t>France </a:t>
            </a:r>
            <a:r>
              <a:rPr lang="fr-FR" sz="1200" dirty="0" err="1" smtClean="0"/>
              <a:t>Lagroix</a:t>
            </a:r>
            <a:r>
              <a:rPr lang="fr-FR" sz="1200" dirty="0" smtClean="0"/>
              <a:t>, </a:t>
            </a:r>
            <a:r>
              <a:rPr lang="fr-FR" sz="1200" dirty="0"/>
              <a:t>Institut de Physique du Globe de Paris, </a:t>
            </a:r>
            <a:r>
              <a:rPr lang="fr-FR" sz="1200" dirty="0" smtClean="0"/>
              <a:t>CNRS, FR</a:t>
            </a:r>
          </a:p>
          <a:p>
            <a:r>
              <a:rPr lang="fr-FR" sz="1200" dirty="0" smtClean="0"/>
              <a:t>Christine </a:t>
            </a:r>
            <a:r>
              <a:rPr lang="fr-FR" sz="1200" dirty="0" err="1" smtClean="0"/>
              <a:t>Hatté</a:t>
            </a:r>
            <a:r>
              <a:rPr lang="fr-FR" sz="1200" dirty="0" smtClean="0"/>
              <a:t>, Laboratoire des Sciences du Climat et de l’Environnement, CEA, Saclay, FR</a:t>
            </a:r>
          </a:p>
          <a:p>
            <a:r>
              <a:rPr lang="fr-FR" sz="1200" dirty="0" smtClean="0"/>
              <a:t>Peter </a:t>
            </a:r>
            <a:r>
              <a:rPr lang="fr-FR" sz="1200" dirty="0" err="1" smtClean="0"/>
              <a:t>Hopcroft</a:t>
            </a:r>
            <a:r>
              <a:rPr lang="fr-FR" sz="1200" dirty="0" smtClean="0"/>
              <a:t>, </a:t>
            </a:r>
            <a:r>
              <a:rPr lang="fr-FR" sz="1200" dirty="0" err="1"/>
              <a:t>School</a:t>
            </a:r>
            <a:r>
              <a:rPr lang="fr-FR" sz="1200" dirty="0"/>
              <a:t> of </a:t>
            </a:r>
            <a:r>
              <a:rPr lang="fr-FR" sz="1200" dirty="0" err="1"/>
              <a:t>Geography</a:t>
            </a:r>
            <a:r>
              <a:rPr lang="fr-FR" sz="1200" dirty="0"/>
              <a:t>, </a:t>
            </a:r>
            <a:r>
              <a:rPr lang="fr-FR" sz="1200" dirty="0" err="1"/>
              <a:t>Earth</a:t>
            </a:r>
            <a:r>
              <a:rPr lang="fr-FR" sz="1200" dirty="0"/>
              <a:t> &amp; </a:t>
            </a:r>
            <a:r>
              <a:rPr lang="fr-FR" sz="1200" dirty="0" err="1"/>
              <a:t>Environmental</a:t>
            </a:r>
            <a:r>
              <a:rPr lang="fr-FR" sz="1200" dirty="0"/>
              <a:t> Sciences</a:t>
            </a:r>
            <a:r>
              <a:rPr lang="fr-FR" sz="1200" dirty="0" smtClean="0"/>
              <a:t>, </a:t>
            </a:r>
            <a:r>
              <a:rPr lang="fr-FR" sz="1200" dirty="0" err="1" smtClean="0"/>
              <a:t>University</a:t>
            </a:r>
            <a:r>
              <a:rPr lang="fr-FR" sz="1200" dirty="0" smtClean="0"/>
              <a:t> of Birmingham, UK</a:t>
            </a:r>
          </a:p>
          <a:p>
            <a:r>
              <a:rPr lang="fr-FR" sz="1200" dirty="0" smtClean="0"/>
              <a:t>Markus Fuchs, </a:t>
            </a:r>
            <a:r>
              <a:rPr lang="fr-FR" sz="1200" dirty="0" err="1" smtClean="0"/>
              <a:t>Department</a:t>
            </a:r>
            <a:r>
              <a:rPr lang="fr-FR" sz="1200" dirty="0" smtClean="0"/>
              <a:t> of </a:t>
            </a:r>
            <a:r>
              <a:rPr lang="fr-FR" sz="1200" dirty="0" err="1"/>
              <a:t>G</a:t>
            </a:r>
            <a:r>
              <a:rPr lang="fr-FR" sz="1200" dirty="0" err="1" smtClean="0"/>
              <a:t>eography</a:t>
            </a:r>
            <a:r>
              <a:rPr lang="fr-FR" sz="1200" dirty="0"/>
              <a:t>, Justus Liebig </a:t>
            </a:r>
            <a:r>
              <a:rPr lang="fr-FR" sz="1200" dirty="0" err="1"/>
              <a:t>University</a:t>
            </a:r>
            <a:r>
              <a:rPr lang="fr-FR" sz="1200" dirty="0"/>
              <a:t> </a:t>
            </a:r>
            <a:r>
              <a:rPr lang="fr-FR" sz="1200" dirty="0" smtClean="0"/>
              <a:t>Giessen, DE</a:t>
            </a:r>
            <a:endParaRPr lang="fr-FR" sz="1200" dirty="0"/>
          </a:p>
        </p:txBody>
      </p:sp>
      <p:pic>
        <p:nvPicPr>
          <p:cNvPr id="11" name="Image 10" descr="88x3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" y="4955906"/>
            <a:ext cx="609599" cy="161059"/>
          </a:xfrm>
          <a:prstGeom prst="rect">
            <a:avLst/>
          </a:prstGeom>
        </p:spPr>
      </p:pic>
      <p:sp>
        <p:nvSpPr>
          <p:cNvPr id="3" name="Rectangle 2">
            <a:hlinkClick r:id="" action="ppaction://hlinkshowjump?jump=nextslide"/>
          </p:cNvPr>
          <p:cNvSpPr/>
          <p:nvPr/>
        </p:nvSpPr>
        <p:spPr>
          <a:xfrm>
            <a:off x="6313331" y="1445169"/>
            <a:ext cx="431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latin typeface="Wingdings"/>
                <a:ea typeface="Wingdings"/>
                <a:cs typeface="Wingdings"/>
              </a:rPr>
              <a:t></a:t>
            </a:r>
            <a:endParaRPr lang="fr-FR" dirty="0"/>
          </a:p>
        </p:txBody>
      </p:sp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6317564" y="1777486"/>
            <a:ext cx="431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latin typeface="Wingdings"/>
                <a:ea typeface="Wingdings"/>
                <a:cs typeface="Wingdings"/>
              </a:rPr>
              <a:t></a:t>
            </a:r>
            <a:endParaRPr lang="fr-FR" dirty="0"/>
          </a:p>
        </p:txBody>
      </p:sp>
      <p:sp>
        <p:nvSpPr>
          <p:cNvPr id="16" name="Rectangle 15">
            <a:hlinkClick r:id="rId6" action="ppaction://hlinksldjump"/>
          </p:cNvPr>
          <p:cNvSpPr/>
          <p:nvPr/>
        </p:nvSpPr>
        <p:spPr>
          <a:xfrm>
            <a:off x="6315448" y="2399785"/>
            <a:ext cx="431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latin typeface="Wingdings"/>
                <a:ea typeface="Wingdings"/>
                <a:cs typeface="Wingdings"/>
              </a:rPr>
              <a:t></a:t>
            </a:r>
            <a:endParaRPr lang="fr-FR" dirty="0"/>
          </a:p>
        </p:txBody>
      </p:sp>
      <p:sp>
        <p:nvSpPr>
          <p:cNvPr id="17" name="Rectangle 16">
            <a:hlinkClick r:id="rId7" action="ppaction://hlinksldjump"/>
          </p:cNvPr>
          <p:cNvSpPr/>
          <p:nvPr/>
        </p:nvSpPr>
        <p:spPr>
          <a:xfrm>
            <a:off x="6330265" y="2721518"/>
            <a:ext cx="431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latin typeface="Wingdings"/>
                <a:ea typeface="Wingdings"/>
                <a:cs typeface="Wingdings"/>
              </a:rPr>
              <a:t></a:t>
            </a:r>
            <a:endParaRPr lang="fr-FR" dirty="0"/>
          </a:p>
        </p:txBody>
      </p:sp>
      <p:sp>
        <p:nvSpPr>
          <p:cNvPr id="18" name="Rectangle 17">
            <a:hlinkClick r:id="rId8" action="ppaction://hlinksldjump"/>
          </p:cNvPr>
          <p:cNvSpPr/>
          <p:nvPr/>
        </p:nvSpPr>
        <p:spPr>
          <a:xfrm>
            <a:off x="6334499" y="2990333"/>
            <a:ext cx="431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latin typeface="Wingdings"/>
                <a:ea typeface="Wingdings"/>
                <a:cs typeface="Wingdings"/>
              </a:rPr>
              <a:t></a:t>
            </a:r>
            <a:endParaRPr lang="fr-FR" dirty="0"/>
          </a:p>
        </p:txBody>
      </p:sp>
      <p:sp>
        <p:nvSpPr>
          <p:cNvPr id="19" name="Rectangle 18">
            <a:hlinkClick r:id="rId9" action="ppaction://hlinksldjump"/>
          </p:cNvPr>
          <p:cNvSpPr/>
          <p:nvPr/>
        </p:nvSpPr>
        <p:spPr>
          <a:xfrm>
            <a:off x="6321798" y="2088636"/>
            <a:ext cx="431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latin typeface="Wingdings"/>
                <a:ea typeface="Wingdings"/>
                <a:cs typeface="Wingdings"/>
              </a:rPr>
              <a:t></a:t>
            </a:r>
            <a:endParaRPr lang="fr-FR" dirty="0"/>
          </a:p>
        </p:txBody>
      </p:sp>
      <p:pic>
        <p:nvPicPr>
          <p:cNvPr id="15" name="Image 14" descr="Flag_of_Ukraine.svg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2199" y="4934743"/>
            <a:ext cx="360760" cy="240506"/>
          </a:xfrm>
          <a:prstGeom prst="rect">
            <a:avLst/>
          </a:prstGeom>
        </p:spPr>
      </p:pic>
      <p:sp>
        <p:nvSpPr>
          <p:cNvPr id="20" name="Rectangle 19">
            <a:hlinkClick r:id="rId11" action="ppaction://hlinksldjump"/>
          </p:cNvPr>
          <p:cNvSpPr/>
          <p:nvPr/>
        </p:nvSpPr>
        <p:spPr>
          <a:xfrm>
            <a:off x="7032997" y="4863586"/>
            <a:ext cx="431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3366FF"/>
                </a:solidFill>
                <a:latin typeface="Wingdings"/>
                <a:ea typeface="Wingdings"/>
                <a:cs typeface="Wingdings"/>
              </a:rPr>
              <a:t></a:t>
            </a:r>
            <a:endParaRPr lang="fr-FR" b="1" dirty="0">
              <a:solidFill>
                <a:srgbClr val="3366FF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5789083" y="4917447"/>
            <a:ext cx="13372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b="1" dirty="0" smtClean="0">
                <a:solidFill>
                  <a:srgbClr val="3366FF"/>
                </a:solidFill>
              </a:rPr>
              <a:t>Return to </a:t>
            </a:r>
            <a:r>
              <a:rPr lang="fr-FR" sz="1100" b="1" dirty="0" err="1" smtClean="0">
                <a:solidFill>
                  <a:srgbClr val="3366FF"/>
                </a:solidFill>
              </a:rPr>
              <a:t>Title</a:t>
            </a:r>
            <a:r>
              <a:rPr lang="fr-FR" sz="1100" b="1" dirty="0" smtClean="0">
                <a:solidFill>
                  <a:srgbClr val="3366FF"/>
                </a:solidFill>
              </a:rPr>
              <a:t> </a:t>
            </a:r>
            <a:r>
              <a:rPr lang="fr-FR" sz="1100" b="1" dirty="0" err="1" smtClean="0">
                <a:solidFill>
                  <a:srgbClr val="3366FF"/>
                </a:solidFill>
              </a:rPr>
              <a:t>slide</a:t>
            </a:r>
            <a:endParaRPr lang="fr-FR" sz="1100" b="1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1442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Espace réservé du numéro de diapositive 19"/>
          <p:cNvSpPr>
            <a:spLocks noGrp="1"/>
          </p:cNvSpPr>
          <p:nvPr>
            <p:ph type="sldNum" sz="quarter" idx="12"/>
          </p:nvPr>
        </p:nvSpPr>
        <p:spPr>
          <a:xfrm>
            <a:off x="7010400" y="4857750"/>
            <a:ext cx="2133600" cy="273844"/>
          </a:xfrm>
        </p:spPr>
        <p:txBody>
          <a:bodyPr/>
          <a:lstStyle/>
          <a:p>
            <a:pPr algn="r"/>
            <a:fld id="{04A34350-BA3D-D046-9A60-8CE920EC54AD}" type="slidenum">
              <a:rPr lang="fr-FR" smtClean="0">
                <a:solidFill>
                  <a:schemeClr val="bg2">
                    <a:lumMod val="50000"/>
                  </a:schemeClr>
                </a:solidFill>
              </a:rPr>
              <a:pPr algn="r"/>
              <a:t>3</a:t>
            </a:fld>
            <a:endParaRPr lang="fr-FR" dirty="0">
              <a:solidFill>
                <a:schemeClr val="bg2">
                  <a:lumMod val="50000"/>
                </a:schemeClr>
              </a:solidFill>
            </a:endParaRPr>
          </a:p>
        </p:txBody>
      </p:sp>
      <p:grpSp>
        <p:nvGrpSpPr>
          <p:cNvPr id="2" name="Grouper 31"/>
          <p:cNvGrpSpPr/>
          <p:nvPr/>
        </p:nvGrpSpPr>
        <p:grpSpPr>
          <a:xfrm>
            <a:off x="0" y="718655"/>
            <a:ext cx="9144000" cy="3825236"/>
            <a:chOff x="0" y="958207"/>
            <a:chExt cx="9144000" cy="5100314"/>
          </a:xfrm>
        </p:grpSpPr>
        <p:pic>
          <p:nvPicPr>
            <p:cNvPr id="14" name="Image 13" descr="Carte loess base Has+ LGM Elhers-1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958207"/>
              <a:ext cx="9144000" cy="5100314"/>
            </a:xfrm>
            <a:prstGeom prst="rect">
              <a:avLst/>
            </a:prstGeom>
          </p:spPr>
        </p:pic>
        <p:sp>
          <p:nvSpPr>
            <p:cNvPr id="15" name="Ellipse 14"/>
            <p:cNvSpPr>
              <a:spLocks noChangeAspect="1"/>
            </p:cNvSpPr>
            <p:nvPr/>
          </p:nvSpPr>
          <p:spPr bwMode="auto">
            <a:xfrm>
              <a:off x="4400550" y="4318656"/>
              <a:ext cx="122238" cy="122238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9525" cap="flat" cmpd="sng" algn="ctr">
              <a:solidFill>
                <a:srgbClr val="00CC9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algn="r" eaLnBrk="0" hangingPunct="0">
                <a:defRPr/>
              </a:pPr>
              <a:endParaRPr lang="fr-FR"/>
            </a:p>
          </p:txBody>
        </p:sp>
        <p:sp>
          <p:nvSpPr>
            <p:cNvPr id="16" name="ZoneTexte 7"/>
            <p:cNvSpPr txBox="1">
              <a:spLocks noChangeArrowheads="1"/>
            </p:cNvSpPr>
            <p:nvPr/>
          </p:nvSpPr>
          <p:spPr bwMode="auto">
            <a:xfrm>
              <a:off x="3736255" y="3721289"/>
              <a:ext cx="1521545" cy="697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fr-FR" sz="1400" b="1" dirty="0" err="1">
                  <a:latin typeface="Arial" charset="0"/>
                  <a:ea typeface="Arial" charset="0"/>
                  <a:cs typeface="Arial" charset="0"/>
                </a:rPr>
                <a:t>Dolni</a:t>
              </a:r>
              <a:r>
                <a:rPr lang="fr-FR" sz="1400" b="1" dirty="0"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fr-FR" sz="1400" b="1" dirty="0" err="1">
                  <a:latin typeface="Arial" charset="0"/>
                  <a:ea typeface="Arial" charset="0"/>
                  <a:cs typeface="Arial" charset="0"/>
                </a:rPr>
                <a:t>Vestonice</a:t>
              </a:r>
              <a:endParaRPr lang="fr-FR" sz="1400" b="1" dirty="0">
                <a:latin typeface="Arial" charset="0"/>
                <a:ea typeface="Arial" charset="0"/>
                <a:cs typeface="Arial" charset="0"/>
              </a:endParaRPr>
            </a:p>
            <a:p>
              <a:pPr algn="ctr"/>
              <a:r>
                <a:rPr lang="fr-FR" sz="1400" b="1" dirty="0" smtClean="0">
                  <a:latin typeface="Arial" charset="0"/>
                  <a:ea typeface="Arial" charset="0"/>
                  <a:cs typeface="Arial" charset="0"/>
                </a:rPr>
                <a:t>(CR)</a:t>
              </a:r>
              <a:endParaRPr lang="fr-FR" sz="1400" b="1" dirty="0"/>
            </a:p>
          </p:txBody>
        </p:sp>
        <p:sp>
          <p:nvSpPr>
            <p:cNvPr id="17" name="Ellipse 16"/>
            <p:cNvSpPr>
              <a:spLocks noChangeAspect="1"/>
            </p:cNvSpPr>
            <p:nvPr/>
          </p:nvSpPr>
          <p:spPr bwMode="auto">
            <a:xfrm>
              <a:off x="6888162" y="4032111"/>
              <a:ext cx="122238" cy="122238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9525" cap="flat" cmpd="sng" algn="ctr">
              <a:solidFill>
                <a:srgbClr val="00CC9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algn="r" eaLnBrk="0" hangingPunct="0">
                <a:defRPr/>
              </a:pPr>
              <a:endParaRPr lang="fr-FR"/>
            </a:p>
          </p:txBody>
        </p:sp>
        <p:sp>
          <p:nvSpPr>
            <p:cNvPr id="18" name="Ellipse 17"/>
            <p:cNvSpPr>
              <a:spLocks noChangeAspect="1"/>
            </p:cNvSpPr>
            <p:nvPr/>
          </p:nvSpPr>
          <p:spPr bwMode="auto">
            <a:xfrm>
              <a:off x="7307262" y="4196418"/>
              <a:ext cx="122238" cy="122238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9525" cap="flat" cmpd="sng" algn="ctr">
              <a:solidFill>
                <a:srgbClr val="00CC9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algn="r" eaLnBrk="0" hangingPunct="0">
                <a:defRPr/>
              </a:pPr>
              <a:endParaRPr lang="fr-FR"/>
            </a:p>
          </p:txBody>
        </p:sp>
        <p:sp>
          <p:nvSpPr>
            <p:cNvPr id="19" name="Ellipse 18"/>
            <p:cNvSpPr>
              <a:spLocks noChangeAspect="1"/>
            </p:cNvSpPr>
            <p:nvPr/>
          </p:nvSpPr>
          <p:spPr bwMode="auto">
            <a:xfrm>
              <a:off x="4860131" y="5222874"/>
              <a:ext cx="122238" cy="122238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9525" cap="flat" cmpd="sng" algn="ctr">
              <a:solidFill>
                <a:srgbClr val="00CC9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algn="r" eaLnBrk="0" hangingPunct="0">
                <a:defRPr/>
              </a:pPr>
              <a:endParaRPr lang="fr-FR"/>
            </a:p>
          </p:txBody>
        </p:sp>
        <p:sp>
          <p:nvSpPr>
            <p:cNvPr id="21" name="Ellipse 20"/>
            <p:cNvSpPr>
              <a:spLocks noChangeAspect="1"/>
            </p:cNvSpPr>
            <p:nvPr/>
          </p:nvSpPr>
          <p:spPr bwMode="auto">
            <a:xfrm>
              <a:off x="2845593" y="4612946"/>
              <a:ext cx="122238" cy="122238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9525" cap="flat" cmpd="sng" algn="ctr">
              <a:solidFill>
                <a:srgbClr val="00CC9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algn="r" eaLnBrk="0" hangingPunct="0">
                <a:defRPr/>
              </a:pPr>
              <a:endParaRPr lang="fr-FR"/>
            </a:p>
          </p:txBody>
        </p:sp>
        <p:sp>
          <p:nvSpPr>
            <p:cNvPr id="22" name="Ellipse 21"/>
            <p:cNvSpPr>
              <a:spLocks noChangeAspect="1"/>
            </p:cNvSpPr>
            <p:nvPr/>
          </p:nvSpPr>
          <p:spPr bwMode="auto">
            <a:xfrm>
              <a:off x="2984101" y="4396909"/>
              <a:ext cx="122238" cy="122238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9525" cap="flat" cmpd="sng" algn="ctr">
              <a:solidFill>
                <a:srgbClr val="00CC9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algn="r" eaLnBrk="0" hangingPunct="0">
                <a:defRPr/>
              </a:pPr>
              <a:endParaRPr lang="fr-FR"/>
            </a:p>
          </p:txBody>
        </p:sp>
        <p:sp>
          <p:nvSpPr>
            <p:cNvPr id="23" name="Ellipse 22"/>
            <p:cNvSpPr>
              <a:spLocks noChangeAspect="1"/>
            </p:cNvSpPr>
            <p:nvPr/>
          </p:nvSpPr>
          <p:spPr bwMode="auto">
            <a:xfrm>
              <a:off x="1752600" y="4196418"/>
              <a:ext cx="122238" cy="122238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9525" cap="flat" cmpd="sng" algn="ctr">
              <a:solidFill>
                <a:srgbClr val="00CC9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algn="r" eaLnBrk="0" hangingPunct="0">
                <a:defRPr/>
              </a:pPr>
              <a:endParaRPr lang="fr-FR"/>
            </a:p>
          </p:txBody>
        </p:sp>
        <p:sp>
          <p:nvSpPr>
            <p:cNvPr id="24" name="Ellipse 23"/>
            <p:cNvSpPr>
              <a:spLocks noChangeAspect="1"/>
            </p:cNvSpPr>
            <p:nvPr/>
          </p:nvSpPr>
          <p:spPr bwMode="auto">
            <a:xfrm>
              <a:off x="2449872" y="3880039"/>
              <a:ext cx="122238" cy="122238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9525" cap="flat" cmpd="sng" algn="ctr">
              <a:solidFill>
                <a:srgbClr val="00CC9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algn="r" eaLnBrk="0" hangingPunct="0">
                <a:defRPr/>
              </a:pPr>
              <a:endParaRPr lang="fr-FR"/>
            </a:p>
          </p:txBody>
        </p:sp>
        <p:sp>
          <p:nvSpPr>
            <p:cNvPr id="25" name="ZoneTexte 7"/>
            <p:cNvSpPr txBox="1">
              <a:spLocks noChangeArrowheads="1"/>
            </p:cNvSpPr>
            <p:nvPr/>
          </p:nvSpPr>
          <p:spPr bwMode="auto">
            <a:xfrm>
              <a:off x="6249627" y="3459679"/>
              <a:ext cx="1521545" cy="697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fr-FR" sz="1400" b="1" dirty="0" err="1" smtClean="0">
                  <a:latin typeface="Arial" charset="0"/>
                  <a:ea typeface="Arial" charset="0"/>
                  <a:cs typeface="Arial" charset="0"/>
                </a:rPr>
                <a:t>Stayky</a:t>
              </a:r>
              <a:endParaRPr lang="fr-FR" sz="1400" b="1" dirty="0" smtClean="0">
                <a:latin typeface="Arial" charset="0"/>
                <a:ea typeface="Arial" charset="0"/>
                <a:cs typeface="Arial" charset="0"/>
              </a:endParaRPr>
            </a:p>
            <a:p>
              <a:pPr algn="ctr"/>
              <a:r>
                <a:rPr lang="fr-FR" sz="1400" b="1" dirty="0" smtClean="0">
                  <a:latin typeface="Arial" charset="0"/>
                  <a:ea typeface="Arial" charset="0"/>
                  <a:cs typeface="Arial" charset="0"/>
                </a:rPr>
                <a:t>(UKR)</a:t>
              </a:r>
              <a:endParaRPr lang="fr-FR" sz="1400" b="1" dirty="0"/>
            </a:p>
          </p:txBody>
        </p:sp>
        <p:sp>
          <p:nvSpPr>
            <p:cNvPr id="26" name="ZoneTexte 7"/>
            <p:cNvSpPr txBox="1">
              <a:spLocks noChangeArrowheads="1"/>
            </p:cNvSpPr>
            <p:nvPr/>
          </p:nvSpPr>
          <p:spPr bwMode="auto">
            <a:xfrm>
              <a:off x="2084820" y="4735184"/>
              <a:ext cx="1521545" cy="697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fr-FR" sz="1400" b="1" dirty="0" err="1" smtClean="0">
                  <a:latin typeface="Arial" charset="0"/>
                  <a:ea typeface="Arial" charset="0"/>
                  <a:cs typeface="Arial" charset="0"/>
                </a:rPr>
                <a:t>Achenheim</a:t>
              </a:r>
              <a:endParaRPr lang="fr-FR" sz="1400" b="1" dirty="0" smtClean="0">
                <a:latin typeface="Arial" charset="0"/>
                <a:ea typeface="Arial" charset="0"/>
                <a:cs typeface="Arial" charset="0"/>
              </a:endParaRPr>
            </a:p>
            <a:p>
              <a:pPr algn="ctr"/>
              <a:r>
                <a:rPr lang="fr-FR" sz="1400" b="1" dirty="0" smtClean="0">
                  <a:latin typeface="Arial" charset="0"/>
                  <a:ea typeface="Arial" charset="0"/>
                  <a:cs typeface="Arial" charset="0"/>
                </a:rPr>
                <a:t>(FR)</a:t>
              </a:r>
              <a:endParaRPr lang="fr-FR" sz="1400" b="1" dirty="0"/>
            </a:p>
          </p:txBody>
        </p:sp>
        <p:sp>
          <p:nvSpPr>
            <p:cNvPr id="27" name="ZoneTexte 7"/>
            <p:cNvSpPr txBox="1">
              <a:spLocks noChangeArrowheads="1"/>
            </p:cNvSpPr>
            <p:nvPr/>
          </p:nvSpPr>
          <p:spPr bwMode="auto">
            <a:xfrm>
              <a:off x="2716890" y="4135299"/>
              <a:ext cx="1521545" cy="697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fr-FR" sz="1400" b="1" dirty="0" err="1" smtClean="0">
                  <a:latin typeface="Arial" charset="0"/>
                  <a:ea typeface="Arial" charset="0"/>
                  <a:cs typeface="Arial" charset="0"/>
                </a:rPr>
                <a:t>Nussloch</a:t>
              </a:r>
              <a:endParaRPr lang="fr-FR" sz="1400" b="1" dirty="0" smtClean="0">
                <a:latin typeface="Arial" charset="0"/>
                <a:ea typeface="Arial" charset="0"/>
                <a:cs typeface="Arial" charset="0"/>
              </a:endParaRPr>
            </a:p>
            <a:p>
              <a:pPr algn="ctr"/>
              <a:r>
                <a:rPr lang="fr-FR" sz="1400" b="1" dirty="0" smtClean="0">
                  <a:latin typeface="Arial" charset="0"/>
                  <a:ea typeface="Arial" charset="0"/>
                  <a:cs typeface="Arial" charset="0"/>
                </a:rPr>
                <a:t>(GE)</a:t>
              </a:r>
              <a:endParaRPr lang="fr-FR" sz="1400" b="1" dirty="0"/>
            </a:p>
          </p:txBody>
        </p:sp>
        <p:sp>
          <p:nvSpPr>
            <p:cNvPr id="28" name="ZoneTexte 7"/>
            <p:cNvSpPr txBox="1">
              <a:spLocks noChangeArrowheads="1"/>
            </p:cNvSpPr>
            <p:nvPr/>
          </p:nvSpPr>
          <p:spPr bwMode="auto">
            <a:xfrm>
              <a:off x="1056915" y="4318656"/>
              <a:ext cx="1521545" cy="9848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fr-FR" sz="1400" b="1" dirty="0" smtClean="0">
                  <a:latin typeface="Arial" charset="0"/>
                  <a:ea typeface="Arial" charset="0"/>
                  <a:cs typeface="Arial" charset="0"/>
                </a:rPr>
                <a:t>St </a:t>
              </a:r>
              <a:r>
                <a:rPr lang="fr-FR" sz="1400" b="1" dirty="0" err="1" smtClean="0">
                  <a:latin typeface="Arial" charset="0"/>
                  <a:ea typeface="Arial" charset="0"/>
                  <a:cs typeface="Arial" charset="0"/>
                </a:rPr>
                <a:t>Pierre-lès-Elbeuf</a:t>
              </a:r>
              <a:endParaRPr lang="fr-FR" sz="1400" b="1" dirty="0" smtClean="0">
                <a:latin typeface="Arial" charset="0"/>
                <a:ea typeface="Arial" charset="0"/>
                <a:cs typeface="Arial" charset="0"/>
              </a:endParaRPr>
            </a:p>
            <a:p>
              <a:pPr algn="ctr"/>
              <a:r>
                <a:rPr lang="fr-FR" sz="1400" b="1" dirty="0" smtClean="0">
                  <a:latin typeface="Arial" charset="0"/>
                  <a:ea typeface="Arial" charset="0"/>
                  <a:cs typeface="Arial" charset="0"/>
                </a:rPr>
                <a:t>(FR)</a:t>
              </a:r>
              <a:endParaRPr lang="fr-FR" sz="1400" b="1" dirty="0"/>
            </a:p>
          </p:txBody>
        </p:sp>
        <p:sp>
          <p:nvSpPr>
            <p:cNvPr id="29" name="ZoneTexte 7"/>
            <p:cNvSpPr txBox="1">
              <a:spLocks noChangeArrowheads="1"/>
            </p:cNvSpPr>
            <p:nvPr/>
          </p:nvSpPr>
          <p:spPr bwMode="auto">
            <a:xfrm>
              <a:off x="6546489" y="4318656"/>
              <a:ext cx="1521545" cy="697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fr-FR" sz="1400" b="1" dirty="0" err="1" smtClean="0">
                  <a:latin typeface="Arial" charset="0"/>
                  <a:ea typeface="Arial" charset="0"/>
                  <a:cs typeface="Arial" charset="0"/>
                </a:rPr>
                <a:t>Vyazivok</a:t>
              </a:r>
              <a:endParaRPr lang="fr-FR" sz="1400" b="1" dirty="0" smtClean="0">
                <a:latin typeface="Arial" charset="0"/>
                <a:ea typeface="Arial" charset="0"/>
                <a:cs typeface="Arial" charset="0"/>
              </a:endParaRPr>
            </a:p>
            <a:p>
              <a:pPr algn="ctr"/>
              <a:r>
                <a:rPr lang="fr-FR" sz="1400" b="1" dirty="0" smtClean="0">
                  <a:latin typeface="Arial" charset="0"/>
                  <a:ea typeface="Arial" charset="0"/>
                  <a:cs typeface="Arial" charset="0"/>
                </a:rPr>
                <a:t>(UKR)</a:t>
              </a:r>
              <a:endParaRPr lang="fr-FR" sz="1400" b="1" dirty="0"/>
            </a:p>
          </p:txBody>
        </p:sp>
        <p:sp>
          <p:nvSpPr>
            <p:cNvPr id="30" name="ZoneTexte 7"/>
            <p:cNvSpPr txBox="1">
              <a:spLocks noChangeArrowheads="1"/>
            </p:cNvSpPr>
            <p:nvPr/>
          </p:nvSpPr>
          <p:spPr bwMode="auto">
            <a:xfrm>
              <a:off x="1754187" y="3398560"/>
              <a:ext cx="1521545" cy="697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fr-FR" sz="1400" b="1" dirty="0" err="1" smtClean="0">
                  <a:latin typeface="Arial" charset="0"/>
                  <a:ea typeface="Arial" charset="0"/>
                  <a:cs typeface="Arial" charset="0"/>
                </a:rPr>
                <a:t>Remicourt</a:t>
              </a:r>
              <a:endParaRPr lang="fr-FR" sz="1400" b="1" dirty="0" smtClean="0">
                <a:latin typeface="Arial" charset="0"/>
                <a:ea typeface="Arial" charset="0"/>
                <a:cs typeface="Arial" charset="0"/>
              </a:endParaRPr>
            </a:p>
            <a:p>
              <a:pPr algn="ctr"/>
              <a:r>
                <a:rPr lang="fr-FR" sz="1400" b="1" dirty="0" smtClean="0">
                  <a:latin typeface="Arial" charset="0"/>
                  <a:ea typeface="Arial" charset="0"/>
                  <a:cs typeface="Arial" charset="0"/>
                </a:rPr>
                <a:t>(BE)</a:t>
              </a:r>
              <a:endParaRPr lang="fr-FR" sz="1400" b="1" dirty="0"/>
            </a:p>
          </p:txBody>
        </p:sp>
        <p:sp>
          <p:nvSpPr>
            <p:cNvPr id="31" name="ZoneTexte 7"/>
            <p:cNvSpPr txBox="1">
              <a:spLocks noChangeArrowheads="1"/>
            </p:cNvSpPr>
            <p:nvPr/>
          </p:nvSpPr>
          <p:spPr bwMode="auto">
            <a:xfrm>
              <a:off x="4158096" y="4699655"/>
              <a:ext cx="1521545" cy="697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fr-FR" sz="1400" b="1" dirty="0" err="1" smtClean="0">
                  <a:latin typeface="Arial" charset="0"/>
                  <a:ea typeface="Arial" charset="0"/>
                  <a:cs typeface="Arial" charset="0"/>
                </a:rPr>
                <a:t>Surduk</a:t>
              </a:r>
              <a:endParaRPr lang="fr-FR" sz="1400" b="1" dirty="0" smtClean="0">
                <a:latin typeface="Arial" charset="0"/>
                <a:ea typeface="Arial" charset="0"/>
                <a:cs typeface="Arial" charset="0"/>
              </a:endParaRPr>
            </a:p>
            <a:p>
              <a:pPr algn="ctr"/>
              <a:r>
                <a:rPr lang="fr-FR" sz="1400" b="1" dirty="0" smtClean="0">
                  <a:latin typeface="Arial" charset="0"/>
                  <a:ea typeface="Arial" charset="0"/>
                  <a:cs typeface="Arial" charset="0"/>
                </a:rPr>
                <a:t>(SRB)</a:t>
              </a:r>
              <a:endParaRPr lang="fr-FR" sz="1400" b="1" dirty="0"/>
            </a:p>
          </p:txBody>
        </p:sp>
        <p:sp>
          <p:nvSpPr>
            <p:cNvPr id="33" name="Ellipse 32"/>
            <p:cNvSpPr>
              <a:spLocks noChangeAspect="1"/>
            </p:cNvSpPr>
            <p:nvPr/>
          </p:nvSpPr>
          <p:spPr bwMode="auto">
            <a:xfrm>
              <a:off x="5770298" y="5654674"/>
              <a:ext cx="122238" cy="122238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 w="9525" cap="flat" cmpd="sng" algn="ctr">
              <a:solidFill>
                <a:srgbClr val="00CC9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algn="r" eaLnBrk="0" hangingPunct="0">
                <a:defRPr/>
              </a:pPr>
              <a:endParaRPr lang="fr-FR"/>
            </a:p>
          </p:txBody>
        </p:sp>
        <p:sp>
          <p:nvSpPr>
            <p:cNvPr id="35" name="ZoneTexte 7"/>
            <p:cNvSpPr txBox="1">
              <a:spLocks noChangeArrowheads="1"/>
            </p:cNvSpPr>
            <p:nvPr/>
          </p:nvSpPr>
          <p:spPr bwMode="auto">
            <a:xfrm>
              <a:off x="5114829" y="5169554"/>
              <a:ext cx="1521545" cy="697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fr-FR" sz="1400" b="1" dirty="0" err="1" smtClean="0">
                  <a:latin typeface="Arial" charset="0"/>
                  <a:ea typeface="Arial" charset="0"/>
                  <a:cs typeface="Arial" charset="0"/>
                </a:rPr>
                <a:t>Harletz</a:t>
              </a:r>
              <a:endParaRPr lang="fr-FR" sz="1400" b="1" dirty="0" smtClean="0">
                <a:latin typeface="Arial" charset="0"/>
                <a:ea typeface="Arial" charset="0"/>
                <a:cs typeface="Arial" charset="0"/>
              </a:endParaRPr>
            </a:p>
            <a:p>
              <a:pPr algn="ctr"/>
              <a:r>
                <a:rPr lang="fr-FR" sz="1400" b="1" dirty="0" smtClean="0">
                  <a:latin typeface="Arial" charset="0"/>
                  <a:ea typeface="Arial" charset="0"/>
                  <a:cs typeface="Arial" charset="0"/>
                </a:rPr>
                <a:t>(BGR)</a:t>
              </a:r>
              <a:endParaRPr lang="fr-FR" sz="1400" b="1" dirty="0"/>
            </a:p>
          </p:txBody>
        </p:sp>
      </p:grpSp>
      <p:pic>
        <p:nvPicPr>
          <p:cNvPr id="43" name="Image 42" descr="88x3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" y="4955906"/>
            <a:ext cx="609599" cy="161059"/>
          </a:xfrm>
          <a:prstGeom prst="rect">
            <a:avLst/>
          </a:prstGeom>
        </p:spPr>
      </p:pic>
      <p:cxnSp>
        <p:nvCxnSpPr>
          <p:cNvPr id="4" name="Connecteur droit avec flèche 3"/>
          <p:cNvCxnSpPr/>
          <p:nvPr/>
        </p:nvCxnSpPr>
        <p:spPr>
          <a:xfrm flipH="1">
            <a:off x="3175000" y="2619375"/>
            <a:ext cx="292100" cy="55245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ZoneTexte 7"/>
          <p:cNvSpPr txBox="1">
            <a:spLocks noChangeArrowheads="1"/>
          </p:cNvSpPr>
          <p:nvPr/>
        </p:nvSpPr>
        <p:spPr bwMode="auto">
          <a:xfrm>
            <a:off x="7350162" y="4562941"/>
            <a:ext cx="179383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just"/>
            <a:r>
              <a:rPr lang="fr-FR" sz="1000" b="1" dirty="0" err="1" smtClean="0">
                <a:ea typeface="Arial" charset="0"/>
                <a:cs typeface="Arial" charset="0"/>
              </a:rPr>
              <a:t>Map</a:t>
            </a:r>
            <a:r>
              <a:rPr lang="fr-FR" sz="1000" b="1" dirty="0" smtClean="0">
                <a:ea typeface="Arial" charset="0"/>
                <a:cs typeface="Arial" charset="0"/>
              </a:rPr>
              <a:t> by P Antoine </a:t>
            </a:r>
            <a:r>
              <a:rPr lang="fr-FR" sz="1000" b="1" dirty="0" err="1" smtClean="0">
                <a:ea typeface="Arial" charset="0"/>
                <a:cs typeface="Arial" charset="0"/>
              </a:rPr>
              <a:t>modified</a:t>
            </a:r>
            <a:endParaRPr lang="fr-FR" sz="1000" b="1" dirty="0" smtClean="0">
              <a:ea typeface="Arial" charset="0"/>
              <a:cs typeface="Arial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0" y="232107"/>
            <a:ext cx="5588000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en-US" dirty="0">
                <a:solidFill>
                  <a:srgbClr val="FF0000"/>
                </a:solidFill>
              </a:rPr>
              <a:t>Abrupt changes in European loess sequences along 50°</a:t>
            </a:r>
            <a:r>
              <a:rPr lang="en-US" dirty="0" smtClean="0">
                <a:solidFill>
                  <a:srgbClr val="FF0000"/>
                </a:solidFill>
              </a:rPr>
              <a:t>N</a:t>
            </a:r>
          </a:p>
          <a:p>
            <a:pPr>
              <a:buFontTx/>
              <a:buChar char="•"/>
            </a:pPr>
            <a:r>
              <a:rPr lang="en-US" i="1" dirty="0" smtClean="0">
                <a:solidFill>
                  <a:srgbClr val="FF0000"/>
                </a:solidFill>
              </a:rPr>
              <a:t>The studied sequences at high resolution</a:t>
            </a:r>
            <a:endParaRPr lang="en-US" i="1" dirty="0">
              <a:solidFill>
                <a:srgbClr val="FF0000"/>
              </a:solidFill>
            </a:endParaRPr>
          </a:p>
        </p:txBody>
      </p:sp>
      <p:pic>
        <p:nvPicPr>
          <p:cNvPr id="36" name="Image 35" descr="ACTESjaune_100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6366" y="321206"/>
            <a:ext cx="1618556" cy="323999"/>
          </a:xfrm>
          <a:prstGeom prst="rect">
            <a:avLst/>
          </a:prstGeom>
        </p:spPr>
      </p:pic>
      <p:cxnSp>
        <p:nvCxnSpPr>
          <p:cNvPr id="37" name="Connecteur droit avec flèche 36"/>
          <p:cNvCxnSpPr/>
          <p:nvPr/>
        </p:nvCxnSpPr>
        <p:spPr>
          <a:xfrm flipH="1">
            <a:off x="7027333" y="2119841"/>
            <a:ext cx="292100" cy="55245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hlinkClick r:id="rId5" action="ppaction://hlinksldjump"/>
          </p:cNvPr>
          <p:cNvSpPr/>
          <p:nvPr/>
        </p:nvSpPr>
        <p:spPr>
          <a:xfrm>
            <a:off x="7032997" y="4863586"/>
            <a:ext cx="431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3366FF"/>
                </a:solidFill>
                <a:latin typeface="Wingdings"/>
                <a:ea typeface="Wingdings"/>
                <a:cs typeface="Wingdings"/>
              </a:rPr>
              <a:t></a:t>
            </a:r>
            <a:endParaRPr lang="fr-FR" b="1" dirty="0">
              <a:solidFill>
                <a:srgbClr val="3366FF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5789083" y="4917447"/>
            <a:ext cx="14414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b="1" dirty="0" smtClean="0">
                <a:solidFill>
                  <a:srgbClr val="3366FF"/>
                </a:solidFill>
              </a:rPr>
              <a:t>Return to main menu</a:t>
            </a:r>
            <a:endParaRPr lang="fr-FR" sz="1100" b="1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6000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Fig. 2 strati dates.jpg                                        000288A9Macintosh HD                   BB759C4F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05752" y="186455"/>
            <a:ext cx="4945063" cy="471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4526631" y="4588810"/>
            <a:ext cx="248134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 eaLnBrk="0" hangingPunct="0"/>
            <a:r>
              <a:rPr lang="fr-FR" sz="1000" b="1" dirty="0" smtClean="0"/>
              <a:t>Antoine </a:t>
            </a:r>
            <a:r>
              <a:rPr lang="fr-FR" sz="1000" b="1" i="1" dirty="0" smtClean="0"/>
              <a:t>et al. </a:t>
            </a:r>
            <a:r>
              <a:rPr lang="fr-FR" sz="1000" b="1" dirty="0" smtClean="0"/>
              <a:t>(2009, Quat. </a:t>
            </a:r>
            <a:r>
              <a:rPr lang="fr-FR" sz="1000" b="1" dirty="0" err="1" smtClean="0"/>
              <a:t>Sci</a:t>
            </a:r>
            <a:r>
              <a:rPr lang="fr-FR" sz="1000" b="1" dirty="0" smtClean="0"/>
              <a:t>. </a:t>
            </a:r>
            <a:r>
              <a:rPr lang="fr-FR" sz="1000" b="1" dirty="0" err="1" smtClean="0"/>
              <a:t>Rev</a:t>
            </a:r>
            <a:r>
              <a:rPr lang="fr-FR" sz="1000" b="1" dirty="0" smtClean="0"/>
              <a:t>.)</a:t>
            </a:r>
            <a:endParaRPr lang="fr-FR" sz="1000" b="1" dirty="0"/>
          </a:p>
          <a:p>
            <a:pPr algn="r" eaLnBrk="0" hangingPunct="0"/>
            <a:r>
              <a:rPr lang="fr-FR" sz="1000" b="1" dirty="0" smtClean="0"/>
              <a:t>&amp; Antoine </a:t>
            </a:r>
            <a:r>
              <a:rPr lang="fr-FR" sz="1000" b="1" i="1" dirty="0" smtClean="0"/>
              <a:t>et al. </a:t>
            </a:r>
            <a:r>
              <a:rPr lang="fr-FR" sz="1000" b="1" dirty="0" smtClean="0"/>
              <a:t>(2001, Quat. Int. </a:t>
            </a:r>
            <a:r>
              <a:rPr lang="fr-FR" sz="1000" b="1" dirty="0" err="1" smtClean="0"/>
              <a:t>Modified</a:t>
            </a:r>
            <a:r>
              <a:rPr lang="fr-FR" sz="1000" b="1" dirty="0" smtClean="0"/>
              <a:t>)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413081"/>
            <a:ext cx="2451100" cy="1200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en-US" dirty="0">
                <a:solidFill>
                  <a:srgbClr val="FF0000"/>
                </a:solidFill>
              </a:rPr>
              <a:t>Abrupt changes in European loess sequences along 50°</a:t>
            </a:r>
            <a:r>
              <a:rPr lang="en-US" dirty="0" smtClean="0">
                <a:solidFill>
                  <a:srgbClr val="FF0000"/>
                </a:solidFill>
              </a:rPr>
              <a:t>N</a:t>
            </a:r>
          </a:p>
          <a:p>
            <a:pPr>
              <a:buFontTx/>
              <a:buChar char="•"/>
            </a:pPr>
            <a:r>
              <a:rPr lang="en-US" i="1" dirty="0" smtClean="0">
                <a:solidFill>
                  <a:srgbClr val="FF0000"/>
                </a:solidFill>
              </a:rPr>
              <a:t>The Key sequence</a:t>
            </a:r>
          </a:p>
        </p:txBody>
      </p:sp>
      <p:sp>
        <p:nvSpPr>
          <p:cNvPr id="2" name="Ellipse 1"/>
          <p:cNvSpPr/>
          <p:nvPr/>
        </p:nvSpPr>
        <p:spPr>
          <a:xfrm>
            <a:off x="7397749" y="4329113"/>
            <a:ext cx="36000" cy="27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/>
          <p:cNvSpPr/>
          <p:nvPr/>
        </p:nvSpPr>
        <p:spPr>
          <a:xfrm>
            <a:off x="7404099" y="4386263"/>
            <a:ext cx="36000" cy="27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6883401" y="4267200"/>
            <a:ext cx="483613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" b="1" dirty="0" smtClean="0">
                <a:latin typeface="Arial"/>
                <a:cs typeface="Arial"/>
              </a:rPr>
              <a:t>57.0±5.7</a:t>
            </a:r>
            <a:endParaRPr lang="fr-FR" sz="600" b="1" dirty="0">
              <a:latin typeface="Arial"/>
              <a:cs typeface="Arial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6877051" y="4329112"/>
            <a:ext cx="483613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" b="1" dirty="0" smtClean="0">
                <a:latin typeface="Arial"/>
                <a:cs typeface="Arial"/>
              </a:rPr>
              <a:t>54.2±4.2</a:t>
            </a:r>
            <a:endParaRPr lang="fr-FR" sz="600" b="1" dirty="0">
              <a:latin typeface="Arial"/>
              <a:cs typeface="Arial"/>
            </a:endParaRPr>
          </a:p>
        </p:txBody>
      </p:sp>
      <p:cxnSp>
        <p:nvCxnSpPr>
          <p:cNvPr id="5" name="Connecteur droit 4"/>
          <p:cNvCxnSpPr/>
          <p:nvPr/>
        </p:nvCxnSpPr>
        <p:spPr>
          <a:xfrm>
            <a:off x="7232650" y="4343400"/>
            <a:ext cx="184150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>
            <a:off x="7226300" y="4400550"/>
            <a:ext cx="184150" cy="0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4089401" y="4024312"/>
            <a:ext cx="436613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" b="1" dirty="0" smtClean="0">
                <a:latin typeface="Arial"/>
                <a:cs typeface="Arial"/>
              </a:rPr>
              <a:t>110±12</a:t>
            </a:r>
            <a:endParaRPr lang="fr-FR" sz="600" b="1" dirty="0">
              <a:latin typeface="Arial"/>
              <a:cs typeface="Arial"/>
            </a:endParaRPr>
          </a:p>
        </p:txBody>
      </p:sp>
      <p:cxnSp>
        <p:nvCxnSpPr>
          <p:cNvPr id="16" name="Connecteur droit 15"/>
          <p:cNvCxnSpPr/>
          <p:nvPr/>
        </p:nvCxnSpPr>
        <p:spPr>
          <a:xfrm>
            <a:off x="4546600" y="4319588"/>
            <a:ext cx="184150" cy="0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Ellipse 16"/>
          <p:cNvSpPr/>
          <p:nvPr/>
        </p:nvSpPr>
        <p:spPr>
          <a:xfrm>
            <a:off x="4673599" y="3938588"/>
            <a:ext cx="36000" cy="27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/>
          <p:cNvSpPr txBox="1"/>
          <p:nvPr/>
        </p:nvSpPr>
        <p:spPr>
          <a:xfrm>
            <a:off x="4108451" y="4081462"/>
            <a:ext cx="504991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" b="1" dirty="0" smtClean="0">
                <a:latin typeface="Arial"/>
                <a:cs typeface="Arial"/>
              </a:rPr>
              <a:t>61.3.±9.9</a:t>
            </a:r>
            <a:endParaRPr lang="fr-FR" sz="600" b="1" dirty="0">
              <a:latin typeface="Arial"/>
              <a:cs typeface="Arial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4102101" y="4176712"/>
            <a:ext cx="505029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" b="1" dirty="0" smtClean="0">
                <a:latin typeface="Arial"/>
                <a:cs typeface="Arial"/>
              </a:rPr>
              <a:t>122±17.8</a:t>
            </a:r>
            <a:endParaRPr lang="fr-FR" sz="600" b="1" dirty="0">
              <a:latin typeface="Arial"/>
              <a:cs typeface="Arial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5283200" y="3786187"/>
            <a:ext cx="483613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" b="1" dirty="0" smtClean="0">
                <a:latin typeface="Arial"/>
                <a:cs typeface="Arial"/>
              </a:rPr>
              <a:t>66.9±5.1</a:t>
            </a:r>
            <a:endParaRPr lang="fr-FR" sz="600" b="1" dirty="0">
              <a:latin typeface="Arial"/>
              <a:cs typeface="Arial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5289550" y="3590925"/>
            <a:ext cx="52640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" b="1" dirty="0" smtClean="0">
                <a:latin typeface="Arial"/>
                <a:cs typeface="Arial"/>
              </a:rPr>
              <a:t>55.7±12.6</a:t>
            </a:r>
            <a:endParaRPr lang="fr-FR" sz="600" b="1" dirty="0">
              <a:latin typeface="Arial"/>
              <a:cs typeface="Arial"/>
            </a:endParaRPr>
          </a:p>
        </p:txBody>
      </p:sp>
      <p:sp>
        <p:nvSpPr>
          <p:cNvPr id="22" name="Ellipse 21"/>
          <p:cNvSpPr/>
          <p:nvPr/>
        </p:nvSpPr>
        <p:spPr>
          <a:xfrm>
            <a:off x="4679949" y="4062413"/>
            <a:ext cx="36000" cy="27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/>
          <p:cNvSpPr/>
          <p:nvPr/>
        </p:nvSpPr>
        <p:spPr>
          <a:xfrm>
            <a:off x="4686299" y="4233863"/>
            <a:ext cx="36000" cy="27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/>
          <p:cNvSpPr/>
          <p:nvPr/>
        </p:nvSpPr>
        <p:spPr>
          <a:xfrm>
            <a:off x="4692649" y="4305300"/>
            <a:ext cx="36000" cy="27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/>
          <p:cNvSpPr/>
          <p:nvPr/>
        </p:nvSpPr>
        <p:spPr>
          <a:xfrm>
            <a:off x="5041899" y="3681413"/>
            <a:ext cx="36000" cy="27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/>
          <p:cNvSpPr/>
          <p:nvPr/>
        </p:nvSpPr>
        <p:spPr>
          <a:xfrm>
            <a:off x="5048249" y="3867150"/>
            <a:ext cx="36000" cy="27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ZoneTexte 30"/>
          <p:cNvSpPr txBox="1"/>
          <p:nvPr/>
        </p:nvSpPr>
        <p:spPr>
          <a:xfrm>
            <a:off x="4108450" y="4248150"/>
            <a:ext cx="44085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" b="1" dirty="0" smtClean="0">
                <a:latin typeface="Arial"/>
                <a:cs typeface="Arial"/>
              </a:rPr>
              <a:t>162±15</a:t>
            </a:r>
            <a:endParaRPr lang="fr-FR" sz="600" b="1" dirty="0">
              <a:latin typeface="Arial"/>
              <a:cs typeface="Arial"/>
            </a:endParaRPr>
          </a:p>
        </p:txBody>
      </p:sp>
      <p:cxnSp>
        <p:nvCxnSpPr>
          <p:cNvPr id="32" name="Connecteur droit 31"/>
          <p:cNvCxnSpPr/>
          <p:nvPr/>
        </p:nvCxnSpPr>
        <p:spPr>
          <a:xfrm>
            <a:off x="4533900" y="4248150"/>
            <a:ext cx="184150" cy="0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32"/>
          <p:cNvCxnSpPr>
            <a:endCxn id="22" idx="0"/>
          </p:cNvCxnSpPr>
          <p:nvPr/>
        </p:nvCxnSpPr>
        <p:spPr>
          <a:xfrm flipV="1">
            <a:off x="4540251" y="4062413"/>
            <a:ext cx="157699" cy="95250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/>
          <p:cNvCxnSpPr>
            <a:endCxn id="17" idx="7"/>
          </p:cNvCxnSpPr>
          <p:nvPr/>
        </p:nvCxnSpPr>
        <p:spPr>
          <a:xfrm flipV="1">
            <a:off x="4540251" y="3942542"/>
            <a:ext cx="164077" cy="148446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4"/>
          <p:cNvCxnSpPr>
            <a:stCxn id="30" idx="7"/>
          </p:cNvCxnSpPr>
          <p:nvPr/>
        </p:nvCxnSpPr>
        <p:spPr>
          <a:xfrm flipV="1">
            <a:off x="5078978" y="3862387"/>
            <a:ext cx="280423" cy="8717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/>
          <p:cNvCxnSpPr>
            <a:stCxn id="28" idx="7"/>
          </p:cNvCxnSpPr>
          <p:nvPr/>
        </p:nvCxnSpPr>
        <p:spPr>
          <a:xfrm flipV="1">
            <a:off x="5072628" y="3657600"/>
            <a:ext cx="293123" cy="27767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 Box 3"/>
          <p:cNvSpPr txBox="1">
            <a:spLocks noChangeArrowheads="1"/>
          </p:cNvSpPr>
          <p:nvPr/>
        </p:nvSpPr>
        <p:spPr bwMode="auto">
          <a:xfrm>
            <a:off x="2120900" y="443553"/>
            <a:ext cx="1905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ts val="200"/>
              </a:spcBef>
            </a:pPr>
            <a:r>
              <a:rPr lang="en-GB" sz="1600" dirty="0" err="1">
                <a:solidFill>
                  <a:srgbClr val="2B9ABD"/>
                </a:solidFill>
              </a:rPr>
              <a:t>Nussloch</a:t>
            </a:r>
            <a:r>
              <a:rPr lang="en-GB" sz="1600" dirty="0">
                <a:solidFill>
                  <a:srgbClr val="2B9ABD"/>
                </a:solidFill>
              </a:rPr>
              <a:t> P2, P3, &amp; P4 last climatic cycle series</a:t>
            </a:r>
          </a:p>
        </p:txBody>
      </p:sp>
      <p:pic>
        <p:nvPicPr>
          <p:cNvPr id="44" name="Picture 13" descr=" dune1.jpg                                                      0004B70DMacintosh HD                   BB707946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988157"/>
            <a:ext cx="4122380" cy="2069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6" name="Connecteur droit avec flèche 35"/>
          <p:cNvCxnSpPr/>
          <p:nvPr/>
        </p:nvCxnSpPr>
        <p:spPr>
          <a:xfrm flipV="1">
            <a:off x="1676400" y="3581400"/>
            <a:ext cx="0" cy="30480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ZoneTexte 36"/>
          <p:cNvSpPr txBox="1"/>
          <p:nvPr/>
        </p:nvSpPr>
        <p:spPr>
          <a:xfrm>
            <a:off x="2019302" y="3625849"/>
            <a:ext cx="603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19m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965202" y="3625849"/>
            <a:ext cx="7028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chemeClr val="bg1"/>
                </a:solidFill>
              </a:rPr>
              <a:t>MIS5-2</a:t>
            </a:r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39" name="ZoneTexte 38"/>
          <p:cNvSpPr txBox="1"/>
          <p:nvPr/>
        </p:nvSpPr>
        <p:spPr>
          <a:xfrm>
            <a:off x="927101" y="3803649"/>
            <a:ext cx="8266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chemeClr val="bg1"/>
                </a:solidFill>
              </a:rPr>
              <a:t>MIS 7?-6</a:t>
            </a:r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41" name="ZoneTexte 40"/>
          <p:cNvSpPr txBox="1"/>
          <p:nvPr/>
        </p:nvSpPr>
        <p:spPr>
          <a:xfrm>
            <a:off x="960968" y="3943349"/>
            <a:ext cx="7552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>
                <a:solidFill>
                  <a:schemeClr val="bg1"/>
                </a:solidFill>
              </a:rPr>
              <a:t>Tertiary</a:t>
            </a:r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42" name="ZoneTexte 41"/>
          <p:cNvSpPr txBox="1"/>
          <p:nvPr/>
        </p:nvSpPr>
        <p:spPr>
          <a:xfrm>
            <a:off x="1028701" y="4238625"/>
            <a:ext cx="5321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chemeClr val="bg1"/>
                </a:solidFill>
              </a:rPr>
              <a:t>Trias</a:t>
            </a:r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45" name="ZoneTexte 44"/>
          <p:cNvSpPr txBox="1"/>
          <p:nvPr/>
        </p:nvSpPr>
        <p:spPr>
          <a:xfrm>
            <a:off x="1286936" y="3298106"/>
            <a:ext cx="8899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P4 profile</a:t>
            </a:r>
            <a:endParaRPr lang="fr-FR" sz="1400" dirty="0"/>
          </a:p>
        </p:txBody>
      </p:sp>
      <p:cxnSp>
        <p:nvCxnSpPr>
          <p:cNvPr id="6" name="Connecteur droit 5"/>
          <p:cNvCxnSpPr/>
          <p:nvPr/>
        </p:nvCxnSpPr>
        <p:spPr>
          <a:xfrm>
            <a:off x="1790700" y="3895726"/>
            <a:ext cx="2311400" cy="359762"/>
          </a:xfrm>
          <a:prstGeom prst="line">
            <a:avLst/>
          </a:prstGeom>
          <a:ln>
            <a:solidFill>
              <a:srgbClr val="00CC9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45"/>
          <p:cNvCxnSpPr/>
          <p:nvPr/>
        </p:nvCxnSpPr>
        <p:spPr>
          <a:xfrm flipV="1">
            <a:off x="1778000" y="638175"/>
            <a:ext cx="2184400" cy="2990850"/>
          </a:xfrm>
          <a:prstGeom prst="line">
            <a:avLst/>
          </a:prstGeom>
          <a:ln>
            <a:solidFill>
              <a:srgbClr val="00CC9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3" name="Picture 27" descr="Fi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309687"/>
            <a:ext cx="4030167" cy="1604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Espace réservé du numéro de diapositive 19"/>
          <p:cNvSpPr>
            <a:spLocks noGrp="1"/>
          </p:cNvSpPr>
          <p:nvPr>
            <p:ph type="sldNum" sz="quarter" idx="12"/>
          </p:nvPr>
        </p:nvSpPr>
        <p:spPr>
          <a:xfrm>
            <a:off x="7010400" y="4857750"/>
            <a:ext cx="2133600" cy="273844"/>
          </a:xfrm>
        </p:spPr>
        <p:txBody>
          <a:bodyPr/>
          <a:lstStyle/>
          <a:p>
            <a:pPr algn="r"/>
            <a:fld id="{04A34350-BA3D-D046-9A60-8CE920EC54AD}" type="slidenum">
              <a:rPr lang="fr-FR" smtClean="0">
                <a:solidFill>
                  <a:schemeClr val="bg2">
                    <a:lumMod val="50000"/>
                  </a:schemeClr>
                </a:solidFill>
              </a:rPr>
              <a:pPr algn="r"/>
              <a:t>4</a:t>
            </a:fld>
            <a:endParaRPr lang="fr-FR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8" name="Image 47" descr="88x3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" y="4955906"/>
            <a:ext cx="609599" cy="161059"/>
          </a:xfrm>
          <a:prstGeom prst="rect">
            <a:avLst/>
          </a:prstGeom>
        </p:spPr>
      </p:pic>
      <p:sp>
        <p:nvSpPr>
          <p:cNvPr id="49" name="Rectangle 48">
            <a:hlinkClick r:id="rId6" action="ppaction://hlinksldjump"/>
          </p:cNvPr>
          <p:cNvSpPr/>
          <p:nvPr/>
        </p:nvSpPr>
        <p:spPr>
          <a:xfrm>
            <a:off x="7032997" y="4863586"/>
            <a:ext cx="431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3366FF"/>
                </a:solidFill>
                <a:latin typeface="Wingdings"/>
                <a:ea typeface="Wingdings"/>
                <a:cs typeface="Wingdings"/>
              </a:rPr>
              <a:t></a:t>
            </a:r>
            <a:endParaRPr lang="fr-FR" b="1" dirty="0">
              <a:solidFill>
                <a:srgbClr val="3366FF"/>
              </a:solidFill>
            </a:endParaRPr>
          </a:p>
        </p:txBody>
      </p:sp>
      <p:sp>
        <p:nvSpPr>
          <p:cNvPr id="50" name="ZoneTexte 49"/>
          <p:cNvSpPr txBox="1"/>
          <p:nvPr/>
        </p:nvSpPr>
        <p:spPr>
          <a:xfrm>
            <a:off x="5789083" y="4917447"/>
            <a:ext cx="14414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b="1" dirty="0" smtClean="0">
                <a:solidFill>
                  <a:srgbClr val="3366FF"/>
                </a:solidFill>
              </a:rPr>
              <a:t>Return to main menu</a:t>
            </a:r>
            <a:endParaRPr lang="fr-FR" sz="1100" b="1" dirty="0">
              <a:solidFill>
                <a:srgbClr val="3366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Fig3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70" b="15313"/>
          <a:stretch/>
        </p:blipFill>
        <p:spPr>
          <a:xfrm>
            <a:off x="2133600" y="257175"/>
            <a:ext cx="6883400" cy="4657725"/>
          </a:xfrm>
          <a:prstGeom prst="rect">
            <a:avLst/>
          </a:prstGeom>
        </p:spPr>
      </p:pic>
      <p:pic>
        <p:nvPicPr>
          <p:cNvPr id="8" name="Image 7" descr="Fig2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00" y="3294529"/>
            <a:ext cx="1159164" cy="112507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441656"/>
            <a:ext cx="2032000" cy="1477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en-US" dirty="0">
                <a:solidFill>
                  <a:srgbClr val="FF0000"/>
                </a:solidFill>
              </a:rPr>
              <a:t>Abrupt changes in European loess sequences along 50°</a:t>
            </a:r>
            <a:r>
              <a:rPr lang="en-US" dirty="0" smtClean="0">
                <a:solidFill>
                  <a:srgbClr val="FF0000"/>
                </a:solidFill>
              </a:rPr>
              <a:t>N</a:t>
            </a:r>
          </a:p>
          <a:p>
            <a:pPr>
              <a:buFontTx/>
              <a:buChar char="•"/>
            </a:pPr>
            <a:r>
              <a:rPr lang="en-US" i="1" dirty="0" smtClean="0">
                <a:solidFill>
                  <a:srgbClr val="FF0000"/>
                </a:solidFill>
              </a:rPr>
              <a:t>The </a:t>
            </a:r>
            <a:r>
              <a:rPr lang="en-US" i="1" dirty="0">
                <a:solidFill>
                  <a:srgbClr val="FF0000"/>
                </a:solidFill>
              </a:rPr>
              <a:t>Key sequence</a:t>
            </a: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2456806" y="4912668"/>
            <a:ext cx="155141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 eaLnBrk="0" hangingPunct="0"/>
            <a:r>
              <a:rPr lang="en-US" sz="1000" b="1" dirty="0" err="1" smtClean="0">
                <a:latin typeface="Calibri" charset="0"/>
              </a:rPr>
              <a:t>Moine</a:t>
            </a:r>
            <a:r>
              <a:rPr lang="en-US" sz="1000" b="1" dirty="0" smtClean="0">
                <a:latin typeface="Calibri" charset="0"/>
              </a:rPr>
              <a:t> </a:t>
            </a:r>
            <a:r>
              <a:rPr lang="en-US" sz="1000" b="1" i="1" dirty="0" smtClean="0">
                <a:latin typeface="Calibri" charset="0"/>
              </a:rPr>
              <a:t>et </a:t>
            </a:r>
            <a:r>
              <a:rPr lang="en-US" sz="1000" b="1" i="1" dirty="0">
                <a:latin typeface="Calibri" charset="0"/>
              </a:rPr>
              <a:t>al.</a:t>
            </a:r>
            <a:r>
              <a:rPr lang="en-US" sz="1000" b="1" dirty="0">
                <a:latin typeface="Calibri" charset="0"/>
              </a:rPr>
              <a:t> </a:t>
            </a:r>
            <a:r>
              <a:rPr lang="en-US" sz="1000" b="1" dirty="0" smtClean="0">
                <a:latin typeface="Calibri" charset="0"/>
              </a:rPr>
              <a:t>(2017, PNAS)</a:t>
            </a:r>
            <a:endParaRPr lang="fr-FR" sz="1000" b="1" dirty="0">
              <a:latin typeface="Calibri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88901" y="4400549"/>
            <a:ext cx="1318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err="1" smtClean="0"/>
              <a:t>Earth</a:t>
            </a:r>
            <a:r>
              <a:rPr lang="fr-FR" sz="900" dirty="0" smtClean="0"/>
              <a:t> </a:t>
            </a:r>
            <a:r>
              <a:rPr lang="fr-FR" sz="900" dirty="0" err="1" smtClean="0"/>
              <a:t>worm</a:t>
            </a:r>
            <a:r>
              <a:rPr lang="fr-FR" sz="900" dirty="0" smtClean="0"/>
              <a:t> granule </a:t>
            </a:r>
            <a:r>
              <a:rPr lang="fr-FR" sz="900" dirty="0" err="1" smtClean="0"/>
              <a:t>from</a:t>
            </a:r>
            <a:r>
              <a:rPr lang="fr-FR" sz="900" dirty="0" smtClean="0"/>
              <a:t> Moine </a:t>
            </a:r>
            <a:r>
              <a:rPr lang="fr-FR" sz="900" i="1" dirty="0" smtClean="0"/>
              <a:t>et al.</a:t>
            </a:r>
            <a:r>
              <a:rPr lang="fr-FR" sz="900" dirty="0" smtClean="0"/>
              <a:t> (2017)</a:t>
            </a:r>
            <a:endParaRPr lang="fr-FR" sz="900" dirty="0"/>
          </a:p>
        </p:txBody>
      </p:sp>
      <p:pic>
        <p:nvPicPr>
          <p:cNvPr id="3" name="Image 2" descr="image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7900" y="3262275"/>
            <a:ext cx="431800" cy="252450"/>
          </a:xfrm>
          <a:prstGeom prst="rect">
            <a:avLst/>
          </a:prstGeom>
        </p:spPr>
      </p:pic>
      <p:pic>
        <p:nvPicPr>
          <p:cNvPr id="5" name="Image 4" descr="FFVDT4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06" y="2286000"/>
            <a:ext cx="1343094" cy="666750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215900" y="2943225"/>
            <a:ext cx="127821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smtClean="0"/>
              <a:t>Photo: Jean </a:t>
            </a:r>
            <a:r>
              <a:rPr lang="fr-FR" sz="1000" dirty="0"/>
              <a:t>Meloche </a:t>
            </a:r>
          </a:p>
        </p:txBody>
      </p:sp>
      <p:sp>
        <p:nvSpPr>
          <p:cNvPr id="11" name="Espace réservé du numéro de diapositive 19"/>
          <p:cNvSpPr>
            <a:spLocks noGrp="1"/>
          </p:cNvSpPr>
          <p:nvPr>
            <p:ph type="sldNum" sz="quarter" idx="12"/>
          </p:nvPr>
        </p:nvSpPr>
        <p:spPr>
          <a:xfrm>
            <a:off x="7010400" y="4857750"/>
            <a:ext cx="2133600" cy="273844"/>
          </a:xfrm>
        </p:spPr>
        <p:txBody>
          <a:bodyPr/>
          <a:lstStyle/>
          <a:p>
            <a:pPr algn="r"/>
            <a:fld id="{04A34350-BA3D-D046-9A60-8CE920EC54AD}" type="slidenum">
              <a:rPr lang="fr-FR" smtClean="0">
                <a:solidFill>
                  <a:schemeClr val="bg2">
                    <a:lumMod val="50000"/>
                  </a:schemeClr>
                </a:solidFill>
              </a:rPr>
              <a:pPr algn="r"/>
              <a:t>5</a:t>
            </a:fld>
            <a:endParaRPr lang="fr-FR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2" name="Image 11" descr="88x3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" y="4955906"/>
            <a:ext cx="609599" cy="161059"/>
          </a:xfrm>
          <a:prstGeom prst="rect">
            <a:avLst/>
          </a:prstGeom>
        </p:spPr>
      </p:pic>
      <p:sp>
        <p:nvSpPr>
          <p:cNvPr id="13" name="Rectangle 12">
            <a:hlinkClick r:id="rId8" action="ppaction://hlinksldjump"/>
          </p:cNvPr>
          <p:cNvSpPr/>
          <p:nvPr/>
        </p:nvSpPr>
        <p:spPr>
          <a:xfrm>
            <a:off x="7032997" y="4863586"/>
            <a:ext cx="431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3366FF"/>
                </a:solidFill>
                <a:latin typeface="Wingdings"/>
                <a:ea typeface="Wingdings"/>
                <a:cs typeface="Wingdings"/>
              </a:rPr>
              <a:t></a:t>
            </a:r>
            <a:endParaRPr lang="fr-FR" b="1" dirty="0">
              <a:solidFill>
                <a:srgbClr val="3366FF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5789083" y="4917447"/>
            <a:ext cx="14414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b="1" dirty="0" smtClean="0">
                <a:solidFill>
                  <a:srgbClr val="3366FF"/>
                </a:solidFill>
              </a:rPr>
              <a:t>Return to main menu</a:t>
            </a:r>
            <a:endParaRPr lang="fr-FR" sz="1100" b="1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7663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241632"/>
            <a:ext cx="4203700" cy="1200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MIS (3 &amp; 2</a:t>
            </a:r>
            <a:r>
              <a:rPr lang="en-US" dirty="0">
                <a:solidFill>
                  <a:srgbClr val="FF0000"/>
                </a:solidFill>
              </a:rPr>
              <a:t>) millennial changes in Greenland dust and European loess </a:t>
            </a:r>
            <a:r>
              <a:rPr lang="en-US" dirty="0" smtClean="0">
                <a:solidFill>
                  <a:srgbClr val="FF0000"/>
                </a:solidFill>
              </a:rPr>
              <a:t>sequence</a:t>
            </a:r>
          </a:p>
          <a:p>
            <a:pPr>
              <a:buFontTx/>
              <a:buChar char="•"/>
            </a:pPr>
            <a:r>
              <a:rPr lang="en-US" i="1" dirty="0" smtClean="0">
                <a:solidFill>
                  <a:srgbClr val="FF0000"/>
                </a:solidFill>
              </a:rPr>
              <a:t>The </a:t>
            </a:r>
            <a:r>
              <a:rPr lang="en-US" i="1" dirty="0" err="1" smtClean="0">
                <a:solidFill>
                  <a:srgbClr val="FF0000"/>
                </a:solidFill>
              </a:rPr>
              <a:t>paleosol</a:t>
            </a:r>
            <a:r>
              <a:rPr lang="en-US" i="1" dirty="0" smtClean="0">
                <a:solidFill>
                  <a:srgbClr val="FF0000"/>
                </a:solidFill>
              </a:rPr>
              <a:t> toolkit</a:t>
            </a:r>
            <a:endParaRPr lang="en-US" i="1" dirty="0">
              <a:solidFill>
                <a:srgbClr val="FF0000"/>
              </a:solidFill>
            </a:endParaRPr>
          </a:p>
        </p:txBody>
      </p:sp>
      <p:pic>
        <p:nvPicPr>
          <p:cNvPr id="2" name="Image 1" descr="Suppl_Fig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600" y="0"/>
            <a:ext cx="3648912" cy="51435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7251701" y="885825"/>
            <a:ext cx="18143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/>
              <a:t>Brown </a:t>
            </a:r>
            <a:r>
              <a:rPr lang="fr-FR" sz="1400" b="1" dirty="0" err="1" smtClean="0"/>
              <a:t>Arctic</a:t>
            </a:r>
            <a:r>
              <a:rPr lang="fr-FR" sz="1400" b="1" dirty="0" smtClean="0"/>
              <a:t> </a:t>
            </a:r>
            <a:r>
              <a:rPr lang="fr-FR" sz="1400" b="1" dirty="0" err="1" smtClean="0"/>
              <a:t>paleosol</a:t>
            </a:r>
            <a:endParaRPr lang="fr-FR" sz="1400" b="1" dirty="0"/>
          </a:p>
        </p:txBody>
      </p:sp>
      <p:sp>
        <p:nvSpPr>
          <p:cNvPr id="8" name="ZoneTexte 7"/>
          <p:cNvSpPr txBox="1"/>
          <p:nvPr/>
        </p:nvSpPr>
        <p:spPr>
          <a:xfrm>
            <a:off x="7251701" y="2762250"/>
            <a:ext cx="18143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/>
              <a:t>Brown </a:t>
            </a:r>
            <a:r>
              <a:rPr lang="fr-FR" sz="1400" b="1" dirty="0" err="1" smtClean="0"/>
              <a:t>Arctic</a:t>
            </a:r>
            <a:r>
              <a:rPr lang="fr-FR" sz="1400" b="1" dirty="0" smtClean="0"/>
              <a:t> </a:t>
            </a:r>
            <a:r>
              <a:rPr lang="fr-FR" sz="1400" b="1" dirty="0" err="1" smtClean="0"/>
              <a:t>paleosol</a:t>
            </a:r>
            <a:endParaRPr lang="fr-FR" sz="1400" b="1" dirty="0"/>
          </a:p>
        </p:txBody>
      </p:sp>
      <p:sp>
        <p:nvSpPr>
          <p:cNvPr id="10" name="ZoneTexte 9"/>
          <p:cNvSpPr txBox="1"/>
          <p:nvPr/>
        </p:nvSpPr>
        <p:spPr>
          <a:xfrm>
            <a:off x="7251701" y="3352800"/>
            <a:ext cx="18143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/>
              <a:t>Brown </a:t>
            </a:r>
            <a:r>
              <a:rPr lang="fr-FR" sz="1400" b="1" dirty="0" err="1" smtClean="0"/>
              <a:t>Arctic</a:t>
            </a:r>
            <a:r>
              <a:rPr lang="fr-FR" sz="1400" b="1" dirty="0" smtClean="0"/>
              <a:t> </a:t>
            </a:r>
            <a:r>
              <a:rPr lang="fr-FR" sz="1400" b="1" dirty="0" err="1" smtClean="0"/>
              <a:t>paleosol</a:t>
            </a:r>
            <a:endParaRPr lang="fr-FR" sz="1400" b="1" dirty="0"/>
          </a:p>
        </p:txBody>
      </p:sp>
      <p:sp>
        <p:nvSpPr>
          <p:cNvPr id="13" name="ZoneTexte 12"/>
          <p:cNvSpPr txBox="1"/>
          <p:nvPr/>
        </p:nvSpPr>
        <p:spPr>
          <a:xfrm>
            <a:off x="7251701" y="4038600"/>
            <a:ext cx="18143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/>
              <a:t>Brown </a:t>
            </a:r>
            <a:r>
              <a:rPr lang="fr-FR" sz="1400" b="1" dirty="0" err="1" smtClean="0"/>
              <a:t>Arctic</a:t>
            </a:r>
            <a:r>
              <a:rPr lang="fr-FR" sz="1400" b="1" dirty="0" smtClean="0"/>
              <a:t> </a:t>
            </a:r>
            <a:r>
              <a:rPr lang="fr-FR" sz="1400" b="1" dirty="0" err="1" smtClean="0"/>
              <a:t>paleosol</a:t>
            </a:r>
            <a:endParaRPr lang="fr-FR" sz="1400" b="1" dirty="0"/>
          </a:p>
        </p:txBody>
      </p:sp>
      <p:sp>
        <p:nvSpPr>
          <p:cNvPr id="14" name="ZoneTexte 13"/>
          <p:cNvSpPr txBox="1"/>
          <p:nvPr/>
        </p:nvSpPr>
        <p:spPr>
          <a:xfrm>
            <a:off x="7251700" y="1190625"/>
            <a:ext cx="10695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err="1" smtClean="0"/>
              <a:t>Tundra</a:t>
            </a:r>
            <a:r>
              <a:rPr lang="fr-FR" sz="1400" b="1" dirty="0" smtClean="0"/>
              <a:t> </a:t>
            </a:r>
            <a:r>
              <a:rPr lang="fr-FR" sz="1400" b="1" dirty="0" err="1" smtClean="0"/>
              <a:t>gley</a:t>
            </a:r>
            <a:endParaRPr lang="fr-FR" sz="1400" b="1" dirty="0"/>
          </a:p>
        </p:txBody>
      </p:sp>
      <p:sp>
        <p:nvSpPr>
          <p:cNvPr id="15" name="ZoneTexte 14"/>
          <p:cNvSpPr txBox="1"/>
          <p:nvPr/>
        </p:nvSpPr>
        <p:spPr>
          <a:xfrm>
            <a:off x="7251700" y="247650"/>
            <a:ext cx="10695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err="1" smtClean="0"/>
              <a:t>Tundra</a:t>
            </a:r>
            <a:r>
              <a:rPr lang="fr-FR" sz="1400" b="1" dirty="0" smtClean="0"/>
              <a:t> </a:t>
            </a:r>
            <a:r>
              <a:rPr lang="fr-FR" sz="1400" b="1" dirty="0" err="1" smtClean="0"/>
              <a:t>gley</a:t>
            </a:r>
            <a:endParaRPr lang="fr-FR" sz="1400" b="1" dirty="0"/>
          </a:p>
        </p:txBody>
      </p:sp>
      <p:sp>
        <p:nvSpPr>
          <p:cNvPr id="16" name="ZoneTexte 15"/>
          <p:cNvSpPr txBox="1"/>
          <p:nvPr/>
        </p:nvSpPr>
        <p:spPr>
          <a:xfrm>
            <a:off x="7251700" y="666750"/>
            <a:ext cx="11336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err="1" smtClean="0"/>
              <a:t>Tundra</a:t>
            </a:r>
            <a:r>
              <a:rPr lang="fr-FR" sz="1400" b="1" dirty="0" smtClean="0"/>
              <a:t> </a:t>
            </a:r>
            <a:r>
              <a:rPr lang="fr-FR" sz="1400" b="1" dirty="0" err="1" smtClean="0"/>
              <a:t>gleys</a:t>
            </a:r>
            <a:endParaRPr lang="fr-FR" sz="1400" b="1" dirty="0"/>
          </a:p>
        </p:txBody>
      </p:sp>
      <p:sp>
        <p:nvSpPr>
          <p:cNvPr id="17" name="ZoneTexte 16"/>
          <p:cNvSpPr txBox="1"/>
          <p:nvPr/>
        </p:nvSpPr>
        <p:spPr>
          <a:xfrm>
            <a:off x="7251700" y="2047875"/>
            <a:ext cx="10695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err="1" smtClean="0"/>
              <a:t>Tundra</a:t>
            </a:r>
            <a:r>
              <a:rPr lang="fr-FR" sz="1400" b="1" dirty="0" smtClean="0"/>
              <a:t> </a:t>
            </a:r>
            <a:r>
              <a:rPr lang="fr-FR" sz="1400" b="1" dirty="0" err="1" smtClean="0"/>
              <a:t>gley</a:t>
            </a:r>
            <a:endParaRPr lang="fr-FR" sz="1400" b="1" dirty="0"/>
          </a:p>
        </p:txBody>
      </p:sp>
      <p:sp>
        <p:nvSpPr>
          <p:cNvPr id="18" name="ZoneTexte 17"/>
          <p:cNvSpPr txBox="1"/>
          <p:nvPr/>
        </p:nvSpPr>
        <p:spPr>
          <a:xfrm>
            <a:off x="7251700" y="2495550"/>
            <a:ext cx="10695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err="1" smtClean="0"/>
              <a:t>Tundra</a:t>
            </a:r>
            <a:r>
              <a:rPr lang="fr-FR" sz="1400" b="1" dirty="0" smtClean="0"/>
              <a:t> </a:t>
            </a:r>
            <a:r>
              <a:rPr lang="fr-FR" sz="1400" b="1" dirty="0" err="1" smtClean="0"/>
              <a:t>gley</a:t>
            </a:r>
            <a:endParaRPr lang="fr-FR" sz="1400" b="1" dirty="0"/>
          </a:p>
        </p:txBody>
      </p:sp>
      <p:sp>
        <p:nvSpPr>
          <p:cNvPr id="19" name="ZoneTexte 18"/>
          <p:cNvSpPr txBox="1"/>
          <p:nvPr/>
        </p:nvSpPr>
        <p:spPr>
          <a:xfrm>
            <a:off x="7251700" y="3714750"/>
            <a:ext cx="10695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err="1" smtClean="0"/>
              <a:t>Tundra</a:t>
            </a:r>
            <a:r>
              <a:rPr lang="fr-FR" sz="1400" b="1" dirty="0" smtClean="0"/>
              <a:t> </a:t>
            </a:r>
            <a:r>
              <a:rPr lang="fr-FR" sz="1400" b="1" dirty="0" err="1" smtClean="0"/>
              <a:t>gley</a:t>
            </a:r>
            <a:endParaRPr lang="fr-FR" sz="1400" b="1" dirty="0"/>
          </a:p>
        </p:txBody>
      </p:sp>
      <p:sp>
        <p:nvSpPr>
          <p:cNvPr id="20" name="ZoneTexte 19"/>
          <p:cNvSpPr txBox="1"/>
          <p:nvPr/>
        </p:nvSpPr>
        <p:spPr>
          <a:xfrm>
            <a:off x="4203700" y="647700"/>
            <a:ext cx="5041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i="1" dirty="0" smtClean="0"/>
              <a:t>1 m</a:t>
            </a:r>
            <a:endParaRPr lang="fr-FR" sz="1400" b="1" i="1" dirty="0"/>
          </a:p>
        </p:txBody>
      </p:sp>
      <p:sp>
        <p:nvSpPr>
          <p:cNvPr id="21" name="ZoneTexte 20"/>
          <p:cNvSpPr txBox="1"/>
          <p:nvPr/>
        </p:nvSpPr>
        <p:spPr>
          <a:xfrm>
            <a:off x="4203700" y="2381250"/>
            <a:ext cx="5041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i="1" dirty="0" smtClean="0"/>
              <a:t>1 m</a:t>
            </a:r>
            <a:endParaRPr lang="fr-FR" sz="1400" b="1" i="1" dirty="0"/>
          </a:p>
        </p:txBody>
      </p:sp>
      <p:sp>
        <p:nvSpPr>
          <p:cNvPr id="22" name="ZoneTexte 21"/>
          <p:cNvSpPr txBox="1"/>
          <p:nvPr/>
        </p:nvSpPr>
        <p:spPr>
          <a:xfrm>
            <a:off x="4229100" y="4038600"/>
            <a:ext cx="5041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i="1" dirty="0" smtClean="0"/>
              <a:t>1 m</a:t>
            </a:r>
            <a:endParaRPr lang="fr-FR" sz="1400" b="1" i="1" dirty="0"/>
          </a:p>
        </p:txBody>
      </p:sp>
      <p:pic>
        <p:nvPicPr>
          <p:cNvPr id="5" name="Image 4" descr="DSC0049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8" y="1524000"/>
            <a:ext cx="3962400" cy="2228850"/>
          </a:xfrm>
          <a:prstGeom prst="rect">
            <a:avLst/>
          </a:prstGeom>
        </p:spPr>
      </p:pic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7200900" y="4719638"/>
            <a:ext cx="194310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fr-FR" sz="900" dirty="0" smtClean="0">
                <a:latin typeface="+mj-lt"/>
              </a:rPr>
              <a:t>Rousseau et al </a:t>
            </a:r>
            <a:r>
              <a:rPr lang="fr-FR" sz="900" dirty="0">
                <a:latin typeface="+mj-lt"/>
              </a:rPr>
              <a:t> </a:t>
            </a:r>
            <a:r>
              <a:rPr lang="fr-FR" sz="900" dirty="0" smtClean="0">
                <a:latin typeface="+mj-lt"/>
              </a:rPr>
              <a:t>2017 QSR</a:t>
            </a:r>
          </a:p>
        </p:txBody>
      </p:sp>
      <p:sp>
        <p:nvSpPr>
          <p:cNvPr id="23" name="Espace réservé du numéro de diapositive 19"/>
          <p:cNvSpPr>
            <a:spLocks noGrp="1"/>
          </p:cNvSpPr>
          <p:nvPr>
            <p:ph type="sldNum" sz="quarter" idx="12"/>
          </p:nvPr>
        </p:nvSpPr>
        <p:spPr>
          <a:xfrm>
            <a:off x="7010400" y="4857750"/>
            <a:ext cx="2133600" cy="273844"/>
          </a:xfrm>
        </p:spPr>
        <p:txBody>
          <a:bodyPr/>
          <a:lstStyle/>
          <a:p>
            <a:pPr algn="r"/>
            <a:fld id="{04A34350-BA3D-D046-9A60-8CE920EC54AD}" type="slidenum">
              <a:rPr lang="fr-FR" smtClean="0">
                <a:solidFill>
                  <a:schemeClr val="bg2">
                    <a:lumMod val="50000"/>
                  </a:schemeClr>
                </a:solidFill>
              </a:rPr>
              <a:pPr algn="r"/>
              <a:t>6</a:t>
            </a:fld>
            <a:endParaRPr lang="fr-FR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4" name="Rectangle 23">
            <a:hlinkClick r:id="rId5" action="ppaction://hlinksldjump"/>
          </p:cNvPr>
          <p:cNvSpPr/>
          <p:nvPr/>
        </p:nvSpPr>
        <p:spPr>
          <a:xfrm>
            <a:off x="8017248" y="4895336"/>
            <a:ext cx="431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3366FF"/>
                </a:solidFill>
                <a:latin typeface="Wingdings"/>
                <a:ea typeface="Wingdings"/>
                <a:cs typeface="Wingdings"/>
              </a:rPr>
              <a:t></a:t>
            </a:r>
            <a:endParaRPr lang="fr-FR" b="1" dirty="0">
              <a:solidFill>
                <a:srgbClr val="3366FF"/>
              </a:solidFill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6773334" y="4949197"/>
            <a:ext cx="14414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b="1" dirty="0" smtClean="0">
                <a:solidFill>
                  <a:srgbClr val="3366FF"/>
                </a:solidFill>
              </a:rPr>
              <a:t>Return to main menu</a:t>
            </a:r>
            <a:endParaRPr lang="fr-FR" sz="1100" b="1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657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Espace réservé du numéro de diapositive 19"/>
          <p:cNvSpPr>
            <a:spLocks noGrp="1"/>
          </p:cNvSpPr>
          <p:nvPr>
            <p:ph type="sldNum" sz="quarter" idx="12"/>
          </p:nvPr>
        </p:nvSpPr>
        <p:spPr>
          <a:xfrm>
            <a:off x="6527800" y="4857750"/>
            <a:ext cx="2133600" cy="273844"/>
          </a:xfrm>
        </p:spPr>
        <p:txBody>
          <a:bodyPr/>
          <a:lstStyle/>
          <a:p>
            <a:pPr algn="r"/>
            <a:fld id="{04A34350-BA3D-D046-9A60-8CE920EC54AD}" type="slidenum">
              <a:rPr lang="fr-FR" smtClean="0">
                <a:solidFill>
                  <a:schemeClr val="bg2">
                    <a:lumMod val="50000"/>
                  </a:schemeClr>
                </a:solidFill>
              </a:rPr>
              <a:pPr algn="r"/>
              <a:t>7</a:t>
            </a:fld>
            <a:endParaRPr lang="fr-FR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0" y="222582"/>
            <a:ext cx="8293100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en-US" dirty="0">
                <a:solidFill>
                  <a:srgbClr val="FF0000"/>
                </a:solidFill>
              </a:rPr>
              <a:t>Abrupt changes in European loess sequences along 50°N</a:t>
            </a:r>
          </a:p>
          <a:p>
            <a:pPr>
              <a:buFontTx/>
              <a:buChar char="•"/>
            </a:pPr>
            <a:r>
              <a:rPr lang="en-US" i="1" dirty="0" smtClean="0">
                <a:solidFill>
                  <a:srgbClr val="FF0000"/>
                </a:solidFill>
              </a:rPr>
              <a:t>The </a:t>
            </a:r>
            <a:r>
              <a:rPr lang="en-US" i="1" dirty="0" err="1" smtClean="0">
                <a:solidFill>
                  <a:srgbClr val="FF0000"/>
                </a:solidFill>
              </a:rPr>
              <a:t>paleosol</a:t>
            </a:r>
            <a:r>
              <a:rPr lang="en-US" i="1" dirty="0" smtClean="0">
                <a:solidFill>
                  <a:srgbClr val="FF0000"/>
                </a:solidFill>
              </a:rPr>
              <a:t> toolkit</a:t>
            </a:r>
            <a:endParaRPr lang="en-US" i="1" dirty="0">
              <a:solidFill>
                <a:srgbClr val="FF0000"/>
              </a:solidFill>
            </a:endParaRPr>
          </a:p>
        </p:txBody>
      </p:sp>
      <p:pic>
        <p:nvPicPr>
          <p:cNvPr id="4" name="Image 3" descr="Fig7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0"/>
          <a:stretch/>
        </p:blipFill>
        <p:spPr>
          <a:xfrm>
            <a:off x="2087034" y="850900"/>
            <a:ext cx="6574367" cy="3475832"/>
          </a:xfrm>
          <a:prstGeom prst="rect">
            <a:avLst/>
          </a:prstGeom>
        </p:spPr>
      </p:pic>
      <p:sp>
        <p:nvSpPr>
          <p:cNvPr id="28" name="Text Box 6"/>
          <p:cNvSpPr txBox="1">
            <a:spLocks noChangeArrowheads="1"/>
          </p:cNvSpPr>
          <p:nvPr/>
        </p:nvSpPr>
        <p:spPr bwMode="auto">
          <a:xfrm>
            <a:off x="6646333" y="4719638"/>
            <a:ext cx="249766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fr-FR" sz="1000" b="1" dirty="0" smtClean="0"/>
              <a:t>Rousseau </a:t>
            </a:r>
            <a:r>
              <a:rPr lang="fr-FR" sz="1000" b="1" i="1" dirty="0" smtClean="0"/>
              <a:t>et al.</a:t>
            </a:r>
            <a:r>
              <a:rPr lang="fr-FR" sz="1000" b="1" dirty="0" smtClean="0"/>
              <a:t>  (2017, </a:t>
            </a:r>
            <a:r>
              <a:rPr lang="fr-FR" sz="1000" b="1" dirty="0"/>
              <a:t>Quat. </a:t>
            </a:r>
            <a:r>
              <a:rPr lang="fr-FR" sz="1000" b="1" dirty="0" err="1"/>
              <a:t>Sci</a:t>
            </a:r>
            <a:r>
              <a:rPr lang="fr-FR" sz="1000" b="1" dirty="0"/>
              <a:t>. </a:t>
            </a:r>
            <a:r>
              <a:rPr lang="fr-FR" sz="1000" b="1" dirty="0" err="1"/>
              <a:t>Rev</a:t>
            </a:r>
            <a:r>
              <a:rPr lang="fr-FR" sz="1000" b="1" dirty="0"/>
              <a:t>.</a:t>
            </a:r>
            <a:r>
              <a:rPr lang="fr-FR" sz="1000" b="1" dirty="0" smtClean="0"/>
              <a:t>)</a:t>
            </a:r>
          </a:p>
        </p:txBody>
      </p:sp>
      <p:pic>
        <p:nvPicPr>
          <p:cNvPr id="7" name="Image 6" descr="NusslochP1_P4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579" y="856060"/>
            <a:ext cx="655815" cy="4029075"/>
          </a:xfrm>
          <a:prstGeom prst="rect">
            <a:avLst/>
          </a:prstGeom>
        </p:spPr>
      </p:pic>
      <p:cxnSp>
        <p:nvCxnSpPr>
          <p:cNvPr id="11" name="Connecteur droit avec flèche 10"/>
          <p:cNvCxnSpPr/>
          <p:nvPr/>
        </p:nvCxnSpPr>
        <p:spPr>
          <a:xfrm>
            <a:off x="1924050" y="3081338"/>
            <a:ext cx="6350" cy="390525"/>
          </a:xfrm>
          <a:prstGeom prst="straightConnector1">
            <a:avLst/>
          </a:prstGeom>
          <a:ln>
            <a:solidFill>
              <a:srgbClr val="00F9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/>
          <p:cNvCxnSpPr/>
          <p:nvPr/>
        </p:nvCxnSpPr>
        <p:spPr>
          <a:xfrm flipH="1">
            <a:off x="1911350" y="3910013"/>
            <a:ext cx="12700" cy="228600"/>
          </a:xfrm>
          <a:prstGeom prst="straightConnector1">
            <a:avLst/>
          </a:prstGeom>
          <a:ln>
            <a:solidFill>
              <a:srgbClr val="00F9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4"/>
          <p:cNvCxnSpPr/>
          <p:nvPr/>
        </p:nvCxnSpPr>
        <p:spPr>
          <a:xfrm>
            <a:off x="3854450" y="1143000"/>
            <a:ext cx="25400" cy="2981325"/>
          </a:xfrm>
          <a:prstGeom prst="line">
            <a:avLst/>
          </a:prstGeom>
          <a:ln w="1270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ZoneTexte 1"/>
          <p:cNvSpPr txBox="1"/>
          <p:nvPr/>
        </p:nvSpPr>
        <p:spPr>
          <a:xfrm>
            <a:off x="3162299" y="4102101"/>
            <a:ext cx="55901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2 </a:t>
            </a:r>
            <a:r>
              <a:rPr lang="fr-FR" dirty="0" err="1" smtClean="0"/>
              <a:t>categories</a:t>
            </a:r>
            <a:r>
              <a:rPr lang="fr-FR" dirty="0" smtClean="0"/>
              <a:t> of </a:t>
            </a:r>
            <a:r>
              <a:rPr lang="fr-FR" dirty="0" err="1" smtClean="0"/>
              <a:t>paleosols</a:t>
            </a:r>
            <a:r>
              <a:rPr lang="fr-FR" dirty="0" smtClean="0"/>
              <a:t> </a:t>
            </a:r>
            <a:r>
              <a:rPr lang="fr-FR" dirty="0" err="1" smtClean="0"/>
              <a:t>corresponding</a:t>
            </a:r>
            <a:r>
              <a:rPr lang="fr-FR" dirty="0" smtClean="0"/>
              <a:t> to 2 </a:t>
            </a:r>
            <a:r>
              <a:rPr lang="fr-FR" dirty="0" err="1" smtClean="0"/>
              <a:t>different</a:t>
            </a:r>
            <a:r>
              <a:rPr lang="fr-FR" dirty="0" smtClean="0"/>
              <a:t> classes of duration </a:t>
            </a:r>
            <a:r>
              <a:rPr lang="fr-FR" dirty="0" err="1" smtClean="0"/>
              <a:t>along</a:t>
            </a:r>
            <a:r>
              <a:rPr lang="fr-FR" dirty="0" smtClean="0"/>
              <a:t> the 50°N </a:t>
            </a:r>
            <a:r>
              <a:rPr lang="fr-FR" dirty="0" err="1" smtClean="0"/>
              <a:t>transect</a:t>
            </a:r>
            <a:endParaRPr lang="fr-FR" dirty="0"/>
          </a:p>
        </p:txBody>
      </p:sp>
      <p:pic>
        <p:nvPicPr>
          <p:cNvPr id="12" name="Image 11" descr="88x3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" y="4955906"/>
            <a:ext cx="609599" cy="161059"/>
          </a:xfrm>
          <a:prstGeom prst="rect">
            <a:avLst/>
          </a:prstGeom>
        </p:spPr>
      </p:pic>
      <p:sp>
        <p:nvSpPr>
          <p:cNvPr id="13" name="Rectangle 12">
            <a:hlinkClick r:id="rId5" action="ppaction://hlinksldjump"/>
          </p:cNvPr>
          <p:cNvSpPr/>
          <p:nvPr/>
        </p:nvSpPr>
        <p:spPr>
          <a:xfrm>
            <a:off x="7032997" y="4863586"/>
            <a:ext cx="431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3366FF"/>
                </a:solidFill>
                <a:latin typeface="Wingdings"/>
                <a:ea typeface="Wingdings"/>
                <a:cs typeface="Wingdings"/>
              </a:rPr>
              <a:t></a:t>
            </a:r>
            <a:endParaRPr lang="fr-FR" b="1" dirty="0">
              <a:solidFill>
                <a:srgbClr val="3366FF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5789083" y="4917447"/>
            <a:ext cx="14414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b="1" dirty="0" smtClean="0">
                <a:solidFill>
                  <a:srgbClr val="3366FF"/>
                </a:solidFill>
              </a:rPr>
              <a:t>Return to main menu</a:t>
            </a:r>
            <a:endParaRPr lang="fr-FR" sz="1100" b="1" dirty="0">
              <a:solidFill>
                <a:srgbClr val="3366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21300" y="3971925"/>
            <a:ext cx="419100" cy="1619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 descr="Figures_05102016_Page_8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6" r="3322"/>
          <a:stretch/>
        </p:blipFill>
        <p:spPr>
          <a:xfrm>
            <a:off x="4372428" y="553357"/>
            <a:ext cx="4755509" cy="273903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2" y="245867"/>
            <a:ext cx="5252359" cy="9233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en-US" dirty="0">
                <a:solidFill>
                  <a:srgbClr val="FF0000"/>
                </a:solidFill>
              </a:rPr>
              <a:t>Abrupt changes in European loess sequences along 50°</a:t>
            </a:r>
            <a:r>
              <a:rPr lang="en-US" dirty="0" smtClean="0">
                <a:solidFill>
                  <a:srgbClr val="FF0000"/>
                </a:solidFill>
              </a:rPr>
              <a:t>N</a:t>
            </a:r>
          </a:p>
          <a:p>
            <a:pPr>
              <a:buFontTx/>
              <a:buChar char="•"/>
            </a:pPr>
            <a:r>
              <a:rPr lang="en-US" i="1" dirty="0">
                <a:solidFill>
                  <a:srgbClr val="FF0000"/>
                </a:solidFill>
              </a:rPr>
              <a:t>C</a:t>
            </a:r>
            <a:r>
              <a:rPr lang="en-US" i="1" dirty="0" smtClean="0">
                <a:solidFill>
                  <a:srgbClr val="FF0000"/>
                </a:solidFill>
              </a:rPr>
              <a:t>orrelations with other loess sequences at 50°N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7249583" y="3228144"/>
            <a:ext cx="189441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fr-FR" sz="1000" b="1" dirty="0" smtClean="0">
                <a:latin typeface="+mj-lt"/>
              </a:rPr>
              <a:t>Rousseau </a:t>
            </a:r>
            <a:r>
              <a:rPr lang="fr-FR" sz="1000" b="1" i="1" dirty="0" smtClean="0">
                <a:latin typeface="+mj-lt"/>
              </a:rPr>
              <a:t>et al.</a:t>
            </a:r>
            <a:r>
              <a:rPr lang="fr-FR" sz="1000" b="1" dirty="0" smtClean="0">
                <a:latin typeface="+mj-lt"/>
              </a:rPr>
              <a:t>  (2017,  QSR)</a:t>
            </a:r>
          </a:p>
        </p:txBody>
      </p:sp>
      <p:sp>
        <p:nvSpPr>
          <p:cNvPr id="9" name="Espace réservé du numéro de diapositive 19"/>
          <p:cNvSpPr>
            <a:spLocks noGrp="1"/>
          </p:cNvSpPr>
          <p:nvPr>
            <p:ph type="sldNum" sz="quarter" idx="12"/>
          </p:nvPr>
        </p:nvSpPr>
        <p:spPr>
          <a:xfrm>
            <a:off x="7010400" y="4857750"/>
            <a:ext cx="2133600" cy="273844"/>
          </a:xfrm>
        </p:spPr>
        <p:txBody>
          <a:bodyPr/>
          <a:lstStyle/>
          <a:p>
            <a:pPr algn="r"/>
            <a:fld id="{04A34350-BA3D-D046-9A60-8CE920EC54AD}" type="slidenum">
              <a:rPr lang="fr-FR" smtClean="0">
                <a:solidFill>
                  <a:schemeClr val="bg2">
                    <a:lumMod val="50000"/>
                  </a:schemeClr>
                </a:solidFill>
              </a:rPr>
              <a:pPr algn="r"/>
              <a:t>8</a:t>
            </a:fld>
            <a:endParaRPr lang="fr-FR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0" name="Image 9" descr="FS1.jpg"/>
          <p:cNvPicPr>
            <a:picLocks noChangeAspect="1"/>
          </p:cNvPicPr>
          <p:nvPr/>
        </p:nvPicPr>
        <p:blipFill rotWithShape="1">
          <a:blip r:embed="rId3"/>
          <a:srcRect l="2448" t="4725" r="1633"/>
          <a:stretch/>
        </p:blipFill>
        <p:spPr>
          <a:xfrm>
            <a:off x="183024" y="1705428"/>
            <a:ext cx="4570405" cy="3320142"/>
          </a:xfrm>
          <a:prstGeom prst="rect">
            <a:avLst/>
          </a:prstGeom>
        </p:spPr>
      </p:pic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4971141" y="4370388"/>
            <a:ext cx="2258787" cy="453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fr-FR" sz="1000" b="1" dirty="0" smtClean="0">
                <a:latin typeface="+mj-lt"/>
              </a:rPr>
              <a:t>Rousseau </a:t>
            </a:r>
            <a:r>
              <a:rPr lang="fr-FR" sz="1000" b="1" i="1" dirty="0" smtClean="0">
                <a:latin typeface="+mj-lt"/>
              </a:rPr>
              <a:t>et al.  </a:t>
            </a:r>
            <a:r>
              <a:rPr lang="fr-FR" sz="1000" b="1" dirty="0" smtClean="0">
                <a:latin typeface="+mj-lt"/>
              </a:rPr>
              <a:t>(2014, GRL)</a:t>
            </a:r>
          </a:p>
          <a:p>
            <a:pPr eaLnBrk="0" hangingPunct="0">
              <a:spcBef>
                <a:spcPct val="50000"/>
              </a:spcBef>
            </a:pPr>
            <a:r>
              <a:rPr lang="fr-FR" sz="900" dirty="0" err="1" smtClean="0">
                <a:latin typeface="+mj-lt"/>
              </a:rPr>
              <a:t>adapted</a:t>
            </a:r>
            <a:r>
              <a:rPr lang="fr-FR" sz="900" dirty="0" smtClean="0">
                <a:latin typeface="+mj-lt"/>
              </a:rPr>
              <a:t> </a:t>
            </a:r>
            <a:r>
              <a:rPr lang="fr-FR" sz="900" dirty="0" err="1" smtClean="0">
                <a:latin typeface="+mj-lt"/>
              </a:rPr>
              <a:t>from</a:t>
            </a:r>
            <a:r>
              <a:rPr lang="fr-FR" sz="900" dirty="0" smtClean="0">
                <a:latin typeface="+mj-lt"/>
              </a:rPr>
              <a:t> Sima </a:t>
            </a:r>
            <a:r>
              <a:rPr lang="fr-FR" sz="900" b="0" dirty="0" smtClean="0">
                <a:latin typeface="+mj-lt"/>
              </a:rPr>
              <a:t>et </a:t>
            </a:r>
            <a:r>
              <a:rPr lang="fr-FR" sz="900" b="0" dirty="0">
                <a:latin typeface="+mj-lt"/>
              </a:rPr>
              <a:t>al</a:t>
            </a:r>
            <a:r>
              <a:rPr lang="fr-FR" sz="900" b="0" dirty="0" smtClean="0">
                <a:latin typeface="+mj-lt"/>
              </a:rPr>
              <a:t>. (2013, Clim. </a:t>
            </a:r>
            <a:r>
              <a:rPr lang="fr-FR" sz="900" b="0" dirty="0" err="1" smtClean="0">
                <a:latin typeface="+mj-lt"/>
              </a:rPr>
              <a:t>Past</a:t>
            </a:r>
            <a:r>
              <a:rPr lang="fr-FR" sz="900" b="0" dirty="0" smtClean="0">
                <a:latin typeface="+mj-lt"/>
              </a:rPr>
              <a:t>)</a:t>
            </a:r>
            <a:endParaRPr lang="fr-FR" sz="900" b="0" dirty="0">
              <a:latin typeface="+mj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1269093"/>
            <a:ext cx="4381500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en-US" sz="1400" dirty="0" smtClean="0">
                <a:solidFill>
                  <a:srgbClr val="0000FF"/>
                </a:solidFill>
              </a:rPr>
              <a:t>Climate parameters over Europe during Greenland </a:t>
            </a:r>
            <a:r>
              <a:rPr lang="en-US" sz="1400" dirty="0" err="1" smtClean="0">
                <a:solidFill>
                  <a:srgbClr val="0000FF"/>
                </a:solidFill>
              </a:rPr>
              <a:t>stadial</a:t>
            </a:r>
            <a:r>
              <a:rPr lang="en-US" sz="1400" dirty="0" smtClean="0">
                <a:solidFill>
                  <a:srgbClr val="0000FF"/>
                </a:solidFill>
              </a:rPr>
              <a:t> (</a:t>
            </a:r>
            <a:r>
              <a:rPr lang="en-US" sz="1400" dirty="0" err="1" smtClean="0">
                <a:solidFill>
                  <a:srgbClr val="0000FF"/>
                </a:solidFill>
              </a:rPr>
              <a:t>a,b,c</a:t>
            </a:r>
            <a:r>
              <a:rPr lang="en-US" sz="1400" dirty="0" smtClean="0">
                <a:solidFill>
                  <a:srgbClr val="0000FF"/>
                </a:solidFill>
              </a:rPr>
              <a:t>) &amp; comparison </a:t>
            </a:r>
            <a:r>
              <a:rPr lang="en-US" sz="1400" dirty="0" err="1" smtClean="0">
                <a:solidFill>
                  <a:srgbClr val="0000FF"/>
                </a:solidFill>
              </a:rPr>
              <a:t>interstadial-stadial</a:t>
            </a:r>
            <a:r>
              <a:rPr lang="en-US" sz="1400" dirty="0" smtClean="0">
                <a:solidFill>
                  <a:srgbClr val="0000FF"/>
                </a:solidFill>
              </a:rPr>
              <a:t> (</a:t>
            </a:r>
            <a:r>
              <a:rPr lang="en-US" sz="1400" dirty="0" err="1" smtClean="0">
                <a:solidFill>
                  <a:srgbClr val="0000FF"/>
                </a:solidFill>
              </a:rPr>
              <a:t>d,e,f</a:t>
            </a:r>
            <a:r>
              <a:rPr lang="en-US" sz="1400" dirty="0" smtClean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4969328" y="3393792"/>
            <a:ext cx="391008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400" u="none" dirty="0">
                <a:cs typeface="Arial" charset="0"/>
              </a:rPr>
              <a:t>Averages </a:t>
            </a:r>
            <a:r>
              <a:rPr lang="en-US" sz="1400" u="none" dirty="0" smtClean="0">
                <a:cs typeface="Arial" charset="0"/>
              </a:rPr>
              <a:t>for the “</a:t>
            </a:r>
            <a:r>
              <a:rPr lang="en-US" sz="1400" u="none" dirty="0">
                <a:cs typeface="Arial" charset="0"/>
              </a:rPr>
              <a:t>dusty season” (Feb-June</a:t>
            </a:r>
            <a:r>
              <a:rPr lang="en-US" sz="1400" u="none" dirty="0" smtClean="0">
                <a:cs typeface="Arial" charset="0"/>
              </a:rPr>
              <a:t>) with dust emitted and transported during </a:t>
            </a:r>
            <a:r>
              <a:rPr lang="en-US" sz="1400" u="none" dirty="0" err="1" smtClean="0">
                <a:cs typeface="Arial" charset="0"/>
              </a:rPr>
              <a:t>stadials</a:t>
            </a:r>
            <a:endParaRPr lang="fr-FR" sz="1400" u="none" dirty="0">
              <a:solidFill>
                <a:schemeClr val="accent2"/>
              </a:solidFill>
              <a:cs typeface="Arial" charset="0"/>
            </a:endParaRPr>
          </a:p>
        </p:txBody>
      </p:sp>
      <p:pic>
        <p:nvPicPr>
          <p:cNvPr id="15" name="Image 14" descr="88x3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" y="4955906"/>
            <a:ext cx="609599" cy="161059"/>
          </a:xfrm>
          <a:prstGeom prst="rect">
            <a:avLst/>
          </a:prstGeom>
        </p:spPr>
      </p:pic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7032997" y="4863586"/>
            <a:ext cx="431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3366FF"/>
                </a:solidFill>
                <a:latin typeface="Wingdings"/>
                <a:ea typeface="Wingdings"/>
                <a:cs typeface="Wingdings"/>
              </a:rPr>
              <a:t></a:t>
            </a:r>
            <a:endParaRPr lang="fr-FR" b="1" dirty="0">
              <a:solidFill>
                <a:srgbClr val="3366FF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5789083" y="4917447"/>
            <a:ext cx="14414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b="1" dirty="0" smtClean="0">
                <a:solidFill>
                  <a:srgbClr val="3366FF"/>
                </a:solidFill>
              </a:rPr>
              <a:t>Return to main menu</a:t>
            </a:r>
            <a:endParaRPr lang="fr-FR" sz="1100" b="1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455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033" descr="Fig1.jpg                                                       06E62DCEMacintosh HD                   BB707946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4100" y="601266"/>
            <a:ext cx="51657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4" descr="Fig5.jpg                                                       06E62DCEMacintosh HD                   BB707946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3363" y="695325"/>
            <a:ext cx="3270250" cy="4274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Text Box 9"/>
          <p:cNvSpPr txBox="1">
            <a:spLocks noChangeArrowheads="1"/>
          </p:cNvSpPr>
          <p:nvPr/>
        </p:nvSpPr>
        <p:spPr bwMode="auto">
          <a:xfrm>
            <a:off x="2397126" y="777478"/>
            <a:ext cx="17303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800">
                <a:solidFill>
                  <a:schemeClr val="accent2"/>
                </a:solidFill>
                <a:latin typeface="Arial" charset="0"/>
                <a:cs typeface="Arial" charset="0"/>
              </a:rPr>
              <a:t>10m wind</a:t>
            </a:r>
          </a:p>
          <a:p>
            <a:pPr algn="ctr" eaLnBrk="1" hangingPunct="1"/>
            <a:r>
              <a:rPr lang="fr-FR" sz="1800">
                <a:solidFill>
                  <a:schemeClr val="accent2"/>
                </a:solidFill>
                <a:latin typeface="Arial" charset="0"/>
                <a:cs typeface="Arial" charset="0"/>
              </a:rPr>
              <a:t>speed</a:t>
            </a:r>
          </a:p>
        </p:txBody>
      </p:sp>
      <p:sp>
        <p:nvSpPr>
          <p:cNvPr id="37893" name="Text Box 9"/>
          <p:cNvSpPr txBox="1">
            <a:spLocks noChangeArrowheads="1"/>
          </p:cNvSpPr>
          <p:nvPr/>
        </p:nvSpPr>
        <p:spPr bwMode="auto">
          <a:xfrm>
            <a:off x="2333625" y="2209800"/>
            <a:ext cx="17303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800">
                <a:solidFill>
                  <a:schemeClr val="accent2"/>
                </a:solidFill>
                <a:latin typeface="Arial" charset="0"/>
                <a:cs typeface="Arial" charset="0"/>
              </a:rPr>
              <a:t>Surface conditions</a:t>
            </a:r>
          </a:p>
        </p:txBody>
      </p:sp>
      <p:sp>
        <p:nvSpPr>
          <p:cNvPr id="37894" name="Text Box 9"/>
          <p:cNvSpPr txBox="1">
            <a:spLocks noChangeArrowheads="1"/>
          </p:cNvSpPr>
          <p:nvPr/>
        </p:nvSpPr>
        <p:spPr bwMode="auto">
          <a:xfrm>
            <a:off x="2130426" y="3714750"/>
            <a:ext cx="17303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800">
                <a:solidFill>
                  <a:schemeClr val="accent2"/>
                </a:solidFill>
                <a:latin typeface="Arial" charset="0"/>
                <a:cs typeface="Arial" charset="0"/>
              </a:rPr>
              <a:t>Dust</a:t>
            </a:r>
          </a:p>
          <a:p>
            <a:pPr algn="ctr" eaLnBrk="1" hangingPunct="1"/>
            <a:r>
              <a:rPr lang="fr-FR" sz="1800">
                <a:solidFill>
                  <a:schemeClr val="accent2"/>
                </a:solidFill>
                <a:latin typeface="Arial" charset="0"/>
                <a:cs typeface="Arial" charset="0"/>
              </a:rPr>
              <a:t>flux</a:t>
            </a:r>
          </a:p>
        </p:txBody>
      </p:sp>
      <p:sp>
        <p:nvSpPr>
          <p:cNvPr id="37895" name="ZoneTexte 9"/>
          <p:cNvSpPr txBox="1">
            <a:spLocks noChangeArrowheads="1"/>
          </p:cNvSpPr>
          <p:nvPr/>
        </p:nvSpPr>
        <p:spPr bwMode="auto">
          <a:xfrm>
            <a:off x="2200276" y="2757488"/>
            <a:ext cx="171946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fr-FR">
                <a:latin typeface="Arial" charset="0"/>
                <a:cs typeface="Arial" charset="0"/>
              </a:rPr>
              <a:t>fd (dry soil fraction)</a:t>
            </a:r>
          </a:p>
          <a:p>
            <a:pPr eaLnBrk="1" hangingPunct="1"/>
            <a:r>
              <a:rPr lang="fr-FR">
                <a:latin typeface="Arial" charset="0"/>
                <a:cs typeface="Arial" charset="0"/>
              </a:rPr>
              <a:t>fv (vegetation factor)</a:t>
            </a:r>
          </a:p>
          <a:p>
            <a:pPr eaLnBrk="1" hangingPunct="1"/>
            <a:r>
              <a:rPr lang="fr-FR">
                <a:latin typeface="Arial" charset="0"/>
                <a:cs typeface="Arial" charset="0"/>
              </a:rPr>
              <a:t>E erodible fraction</a:t>
            </a:r>
          </a:p>
        </p:txBody>
      </p:sp>
      <p:sp>
        <p:nvSpPr>
          <p:cNvPr id="37896" name="ZoneTexte 10"/>
          <p:cNvSpPr txBox="1">
            <a:spLocks noChangeArrowheads="1"/>
          </p:cNvSpPr>
          <p:nvPr/>
        </p:nvSpPr>
        <p:spPr bwMode="auto">
          <a:xfrm>
            <a:off x="1725614" y="4267201"/>
            <a:ext cx="223678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fr-FR"/>
              <a:t>Fd (dust flux corresponding to dry soil fraction)</a:t>
            </a:r>
          </a:p>
          <a:p>
            <a:pPr eaLnBrk="1" hangingPunct="1"/>
            <a:r>
              <a:rPr lang="fr-FR"/>
              <a:t>F (dust flux corresponding to erodible fraction)</a:t>
            </a:r>
          </a:p>
        </p:txBody>
      </p:sp>
      <p:sp>
        <p:nvSpPr>
          <p:cNvPr id="37897" name="Rectangle 11"/>
          <p:cNvSpPr>
            <a:spLocks noChangeArrowheads="1"/>
          </p:cNvSpPr>
          <p:nvPr/>
        </p:nvSpPr>
        <p:spPr bwMode="auto">
          <a:xfrm>
            <a:off x="7148514" y="2515791"/>
            <a:ext cx="1995487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r-FR">
                <a:latin typeface="Arial" charset="0"/>
                <a:cs typeface="Arial" charset="0"/>
              </a:rPr>
              <a:t>fd represents the snow cover and soil moisture effects</a:t>
            </a:r>
          </a:p>
          <a:p>
            <a:r>
              <a:rPr lang="fr-FR">
                <a:latin typeface="Arial" charset="0"/>
                <a:cs typeface="Arial" charset="0"/>
              </a:rPr>
              <a:t>E combines soil-water and vegetation effects</a:t>
            </a:r>
          </a:p>
        </p:txBody>
      </p:sp>
      <p:sp>
        <p:nvSpPr>
          <p:cNvPr id="37898" name="Text Box 8"/>
          <p:cNvSpPr txBox="1">
            <a:spLocks noChangeArrowheads="1"/>
          </p:cNvSpPr>
          <p:nvPr/>
        </p:nvSpPr>
        <p:spPr bwMode="auto">
          <a:xfrm>
            <a:off x="0" y="2571751"/>
            <a:ext cx="2235200" cy="2031325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800" b="0" dirty="0" err="1" smtClean="0">
                <a:solidFill>
                  <a:srgbClr val="0000FF"/>
                </a:solidFill>
                <a:latin typeface="Arial" charset="0"/>
                <a:cs typeface="Arial" charset="0"/>
              </a:rPr>
              <a:t>Annual</a:t>
            </a:r>
            <a:r>
              <a:rPr lang="fr-FR" sz="1800" b="0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 </a:t>
            </a:r>
            <a:r>
              <a:rPr lang="fr-FR" sz="1800" b="0" dirty="0">
                <a:solidFill>
                  <a:srgbClr val="0000FF"/>
                </a:solidFill>
                <a:latin typeface="Arial" charset="0"/>
                <a:cs typeface="Arial" charset="0"/>
              </a:rPr>
              <a:t>cycles of </a:t>
            </a:r>
            <a:r>
              <a:rPr lang="fr-FR" sz="1800" b="0" dirty="0" err="1">
                <a:solidFill>
                  <a:srgbClr val="0000FF"/>
                </a:solidFill>
                <a:latin typeface="Arial" charset="0"/>
                <a:cs typeface="Arial" charset="0"/>
              </a:rPr>
              <a:t>wind</a:t>
            </a:r>
            <a:r>
              <a:rPr lang="fr-FR" sz="1800" b="0" dirty="0">
                <a:solidFill>
                  <a:srgbClr val="0000FF"/>
                </a:solidFill>
                <a:latin typeface="Arial" charset="0"/>
                <a:cs typeface="Arial" charset="0"/>
              </a:rPr>
              <a:t> speed, surface conditions (</a:t>
            </a:r>
            <a:r>
              <a:rPr lang="fr-FR" sz="1800" b="0" dirty="0" err="1">
                <a:solidFill>
                  <a:srgbClr val="0000FF"/>
                </a:solidFill>
                <a:latin typeface="Arial" charset="0"/>
                <a:cs typeface="Arial" charset="0"/>
              </a:rPr>
              <a:t>fd</a:t>
            </a:r>
            <a:r>
              <a:rPr lang="fr-FR" sz="1800" b="0" dirty="0">
                <a:solidFill>
                  <a:srgbClr val="0000FF"/>
                </a:solidFill>
                <a:latin typeface="Arial" charset="0"/>
                <a:cs typeface="Arial" charset="0"/>
              </a:rPr>
              <a:t>, </a:t>
            </a:r>
            <a:r>
              <a:rPr lang="fr-FR" sz="1800" b="0" dirty="0" err="1">
                <a:solidFill>
                  <a:srgbClr val="0000FF"/>
                </a:solidFill>
                <a:latin typeface="Arial" charset="0"/>
                <a:cs typeface="Arial" charset="0"/>
              </a:rPr>
              <a:t>fv</a:t>
            </a:r>
            <a:r>
              <a:rPr lang="fr-FR" sz="1800" b="0" dirty="0">
                <a:solidFill>
                  <a:srgbClr val="0000FF"/>
                </a:solidFill>
                <a:latin typeface="Arial" charset="0"/>
                <a:cs typeface="Arial" charset="0"/>
              </a:rPr>
              <a:t>) and </a:t>
            </a:r>
            <a:r>
              <a:rPr lang="fr-FR" sz="1800" b="0" dirty="0" err="1">
                <a:solidFill>
                  <a:srgbClr val="0000FF"/>
                </a:solidFill>
                <a:latin typeface="Arial" charset="0"/>
                <a:cs typeface="Arial" charset="0"/>
              </a:rPr>
              <a:t>dust</a:t>
            </a:r>
            <a:r>
              <a:rPr lang="fr-FR" sz="1800" b="0" dirty="0">
                <a:solidFill>
                  <a:srgbClr val="0000FF"/>
                </a:solidFill>
                <a:latin typeface="Arial" charset="0"/>
                <a:cs typeface="Arial" charset="0"/>
              </a:rPr>
              <a:t> flux </a:t>
            </a:r>
          </a:p>
          <a:p>
            <a:pPr algn="ctr" eaLnBrk="1" hangingPunct="1"/>
            <a:r>
              <a:rPr lang="fr-FR" sz="1800" b="0" dirty="0">
                <a:solidFill>
                  <a:srgbClr val="0000FF"/>
                </a:solidFill>
                <a:latin typeface="Arial" charset="0"/>
                <a:cs typeface="Arial" charset="0"/>
              </a:rPr>
              <a:t>(6-hourly data </a:t>
            </a:r>
            <a:r>
              <a:rPr lang="fr-FR" sz="1800" b="0" dirty="0" err="1">
                <a:solidFill>
                  <a:srgbClr val="0000FF"/>
                </a:solidFill>
                <a:latin typeface="Arial" charset="0"/>
                <a:cs typeface="Arial" charset="0"/>
              </a:rPr>
              <a:t>from</a:t>
            </a:r>
            <a:r>
              <a:rPr lang="fr-FR" sz="1800" b="0" dirty="0">
                <a:solidFill>
                  <a:srgbClr val="0000FF"/>
                </a:solidFill>
                <a:latin typeface="Arial" charset="0"/>
                <a:cs typeface="Arial" charset="0"/>
              </a:rPr>
              <a:t> four </a:t>
            </a:r>
            <a:r>
              <a:rPr lang="fr-FR" sz="1800" b="0" dirty="0" err="1">
                <a:solidFill>
                  <a:srgbClr val="0000FF"/>
                </a:solidFill>
                <a:latin typeface="Arial" charset="0"/>
                <a:cs typeface="Arial" charset="0"/>
              </a:rPr>
              <a:t>representative</a:t>
            </a:r>
            <a:r>
              <a:rPr lang="fr-FR" sz="1800" b="0" dirty="0">
                <a:solidFill>
                  <a:srgbClr val="0000FF"/>
                </a:solidFill>
                <a:latin typeface="Arial" charset="0"/>
                <a:cs typeface="Arial" charset="0"/>
              </a:rPr>
              <a:t> </a:t>
            </a:r>
            <a:r>
              <a:rPr lang="fr-FR" sz="1800" b="0" dirty="0" err="1">
                <a:solidFill>
                  <a:srgbClr val="0000FF"/>
                </a:solidFill>
                <a:latin typeface="Arial" charset="0"/>
                <a:cs typeface="Arial" charset="0"/>
              </a:rPr>
              <a:t>grid</a:t>
            </a:r>
            <a:r>
              <a:rPr lang="fr-FR" sz="1800" b="0" dirty="0">
                <a:solidFill>
                  <a:srgbClr val="0000FF"/>
                </a:solidFill>
                <a:latin typeface="Arial" charset="0"/>
                <a:cs typeface="Arial" charset="0"/>
              </a:rPr>
              <a:t> boxes)</a:t>
            </a:r>
          </a:p>
        </p:txBody>
      </p:sp>
      <p:sp>
        <p:nvSpPr>
          <p:cNvPr id="37899" name="Text Box 18"/>
          <p:cNvSpPr txBox="1">
            <a:spLocks noChangeArrowheads="1"/>
          </p:cNvSpPr>
          <p:nvPr/>
        </p:nvSpPr>
        <p:spPr bwMode="auto">
          <a:xfrm>
            <a:off x="7181850" y="4627960"/>
            <a:ext cx="19621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b="0" dirty="0">
                <a:latin typeface="Arial" charset="0"/>
                <a:cs typeface="Arial" charset="0"/>
              </a:rPr>
              <a:t>Sima et al., QSR, </a:t>
            </a:r>
            <a:r>
              <a:rPr lang="fr-FR" b="0" dirty="0" smtClean="0">
                <a:latin typeface="Arial" charset="0"/>
                <a:cs typeface="Arial" charset="0"/>
              </a:rPr>
              <a:t>2009</a:t>
            </a:r>
            <a:endParaRPr lang="fr-FR" b="0" dirty="0">
              <a:latin typeface="Arial" charset="0"/>
              <a:cs typeface="Arial" charset="0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5041900" y="628650"/>
            <a:ext cx="736600" cy="4381500"/>
          </a:xfrm>
          <a:prstGeom prst="rect">
            <a:avLst/>
          </a:prstGeom>
          <a:solidFill>
            <a:srgbClr val="CCFFCC">
              <a:alpha val="34901"/>
            </a:srgbClr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pPr algn="r" eaLnBrk="0" hangingPunct="0"/>
            <a:endParaRPr lang="fr-FR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374650" y="1373982"/>
            <a:ext cx="8394700" cy="738664"/>
          </a:xfrm>
          <a:prstGeom prst="rect">
            <a:avLst/>
          </a:prstGeom>
          <a:solidFill>
            <a:srgbClr val="F6E43E">
              <a:alpha val="7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>
                <a:solidFill>
                  <a:srgbClr val="FF0000"/>
                </a:solidFill>
                <a:latin typeface="Arial" charset="0"/>
                <a:cs typeface="Arial" charset="0"/>
              </a:rPr>
              <a:t>The dusty season: not winter, when wind is strongest, but roughly springtime: 3 or 4 months, after snow melts and soil dries up, but before vegetation becomes too extended. The colder the climate, the more the dusty season is shifted towards summer</a:t>
            </a:r>
          </a:p>
        </p:txBody>
      </p:sp>
      <p:sp>
        <p:nvSpPr>
          <p:cNvPr id="37904" name="Rectangle 16"/>
          <p:cNvSpPr>
            <a:spLocks noChangeArrowheads="1"/>
          </p:cNvSpPr>
          <p:nvPr/>
        </p:nvSpPr>
        <p:spPr bwMode="auto">
          <a:xfrm>
            <a:off x="8645526" y="5003007"/>
            <a:ext cx="43228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sz="800">
                <a:solidFill>
                  <a:srgbClr val="DF3709"/>
                </a:solidFill>
              </a:rPr>
              <a:t>11/14</a:t>
            </a:r>
            <a:endParaRPr lang="fr-FR" sz="800"/>
          </a:p>
        </p:txBody>
      </p:sp>
      <p:pic>
        <p:nvPicPr>
          <p:cNvPr id="15" name="Image 14" descr="88x3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" y="4955906"/>
            <a:ext cx="609599" cy="161059"/>
          </a:xfrm>
          <a:prstGeom prst="rect">
            <a:avLst/>
          </a:prstGeom>
        </p:spPr>
      </p:pic>
      <p:sp>
        <p:nvSpPr>
          <p:cNvPr id="16" name="Rectangle 15">
            <a:hlinkClick r:id="rId6" action="ppaction://hlinksldjump"/>
          </p:cNvPr>
          <p:cNvSpPr/>
          <p:nvPr/>
        </p:nvSpPr>
        <p:spPr>
          <a:xfrm>
            <a:off x="7032997" y="4863586"/>
            <a:ext cx="431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3366FF"/>
                </a:solidFill>
                <a:latin typeface="Wingdings"/>
                <a:ea typeface="Wingdings"/>
                <a:cs typeface="Wingdings"/>
              </a:rPr>
              <a:t></a:t>
            </a:r>
            <a:endParaRPr lang="fr-FR" b="1" dirty="0">
              <a:solidFill>
                <a:srgbClr val="3366FF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5789083" y="4917447"/>
            <a:ext cx="14414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b="1" dirty="0" smtClean="0">
                <a:solidFill>
                  <a:srgbClr val="3366FF"/>
                </a:solidFill>
              </a:rPr>
              <a:t>Return to main menu</a:t>
            </a:r>
            <a:endParaRPr lang="fr-FR" sz="1100" b="1" dirty="0">
              <a:solidFill>
                <a:srgbClr val="3366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12562</TotalTime>
  <Words>1609</Words>
  <Application>Microsoft Macintosh PowerPoint</Application>
  <PresentationFormat>Présentation à l'écran (16:9)</PresentationFormat>
  <Paragraphs>254</Paragraphs>
  <Slides>18</Slides>
  <Notes>3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19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CNRS-ENS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Denis-Didier Rousseau</dc:creator>
  <cp:lastModifiedBy>Denis-Didier Rousseau</cp:lastModifiedBy>
  <cp:revision>452</cp:revision>
  <cp:lastPrinted>2011-11-18T09:03:51Z</cp:lastPrinted>
  <dcterms:created xsi:type="dcterms:W3CDTF">2014-01-23T18:57:38Z</dcterms:created>
  <dcterms:modified xsi:type="dcterms:W3CDTF">2023-04-04T13:02:31Z</dcterms:modified>
</cp:coreProperties>
</file>