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3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1ECEAA-6B34-46E7-B2C7-E8C01BBC1CD8}"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24286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1ECEAA-6B34-46E7-B2C7-E8C01BBC1CD8}"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276612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1ECEAA-6B34-46E7-B2C7-E8C01BBC1CD8}"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23562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1ECEAA-6B34-46E7-B2C7-E8C01BBC1CD8}"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10450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1ECEAA-6B34-46E7-B2C7-E8C01BBC1CD8}"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423416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1ECEAA-6B34-46E7-B2C7-E8C01BBC1CD8}"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171688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1ECEAA-6B34-46E7-B2C7-E8C01BBC1CD8}" type="datetimeFigureOut">
              <a:rPr lang="en-GB" smtClean="0"/>
              <a:t>21/04/2023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190008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1ECEAA-6B34-46E7-B2C7-E8C01BBC1CD8}" type="datetimeFigureOut">
              <a:rPr lang="en-GB" smtClean="0"/>
              <a:t>21/04/2023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71897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ECEAA-6B34-46E7-B2C7-E8C01BBC1CD8}" type="datetimeFigureOut">
              <a:rPr lang="en-GB" smtClean="0"/>
              <a:t>21/04/2023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341459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1ECEAA-6B34-46E7-B2C7-E8C01BBC1CD8}"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340799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81ECEAA-6B34-46E7-B2C7-E8C01BBC1CD8}"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27996F-56A4-4D92-A38C-459085041631}" type="slidenum">
              <a:rPr lang="en-GB" smtClean="0"/>
              <a:t>‹#›</a:t>
            </a:fld>
            <a:endParaRPr lang="en-GB"/>
          </a:p>
        </p:txBody>
      </p:sp>
    </p:spTree>
    <p:extLst>
      <p:ext uri="{BB962C8B-B14F-4D97-AF65-F5344CB8AC3E}">
        <p14:creationId xmlns:p14="http://schemas.microsoft.com/office/powerpoint/2010/main" val="251496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ECEAA-6B34-46E7-B2C7-E8C01BBC1CD8}" type="datetimeFigureOut">
              <a:rPr lang="en-GB" smtClean="0"/>
              <a:t>21/04/2023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7996F-56A4-4D92-A38C-459085041631}" type="slidenum">
              <a:rPr lang="en-GB" smtClean="0"/>
              <a:t>‹#›</a:t>
            </a:fld>
            <a:endParaRPr lang="en-GB"/>
          </a:p>
        </p:txBody>
      </p:sp>
    </p:spTree>
    <p:extLst>
      <p:ext uri="{BB962C8B-B14F-4D97-AF65-F5344CB8AC3E}">
        <p14:creationId xmlns:p14="http://schemas.microsoft.com/office/powerpoint/2010/main" val="359133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doi.org/10.1038/ngeo3046" TargetMode="External"/><Relationship Id="rId13" Type="http://schemas.openxmlformats.org/officeDocument/2006/relationships/image" Target="../media/image3.png"/><Relationship Id="rId3" Type="http://schemas.openxmlformats.org/officeDocument/2006/relationships/hyperlink" Target="https://doi.org/https:/doi.org/10.1016/j.earscirev.2021.103809" TargetMode="External"/><Relationship Id="rId7" Type="http://schemas.openxmlformats.org/officeDocument/2006/relationships/hyperlink" Target="https://doi.org/10.1080/04353676.2021.2010401" TargetMode="External"/><Relationship Id="rId12" Type="http://schemas.openxmlformats.org/officeDocument/2006/relationships/image" Target="../media/image2.png"/><Relationship Id="rId2" Type="http://schemas.openxmlformats.org/officeDocument/2006/relationships/hyperlink" Target="https://doi.org/10.3189/2012JoG11J148" TargetMode="Externa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doi.org/10.1080/04353676.2016.1257914" TargetMode="External"/><Relationship Id="rId11" Type="http://schemas.openxmlformats.org/officeDocument/2006/relationships/image" Target="../media/image1.png"/><Relationship Id="rId5" Type="http://schemas.openxmlformats.org/officeDocument/2006/relationships/hyperlink" Target="https://doi.org/10.1017/jog.2018.17" TargetMode="External"/><Relationship Id="rId15" Type="http://schemas.openxmlformats.org/officeDocument/2006/relationships/image" Target="../media/image5.jpeg"/><Relationship Id="rId10" Type="http://schemas.openxmlformats.org/officeDocument/2006/relationships/hyperlink" Target="https://doi.org/10.3402/polar.v21i2.6494" TargetMode="External"/><Relationship Id="rId4" Type="http://schemas.openxmlformats.org/officeDocument/2006/relationships/hyperlink" Target="https://doi.org/10.1016/0278-4343(87)90042-2" TargetMode="External"/><Relationship Id="rId9" Type="http://schemas.openxmlformats.org/officeDocument/2006/relationships/hyperlink" Target="https://doi.org/10.1007/s10933-019-00076-2" TargetMode="Externa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16311" y="895541"/>
            <a:ext cx="11011829" cy="15515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u="sng" dirty="0" smtClean="0"/>
              <a:t>SUPPLEMENTARY MATERIAL: </a:t>
            </a:r>
            <a:r>
              <a:rPr lang="en-GB" sz="3600" b="1" dirty="0" smtClean="0"/>
              <a:t>Quantifying sources, pathways, and controls on sediment transport dynamics in two rivers on </a:t>
            </a:r>
            <a:br>
              <a:rPr lang="en-GB" sz="3600" b="1" dirty="0" smtClean="0"/>
            </a:br>
            <a:r>
              <a:rPr lang="en-GB" sz="3600" b="1" dirty="0" smtClean="0"/>
              <a:t>James Ross Island, Antarctica</a:t>
            </a:r>
            <a:br>
              <a:rPr lang="en-GB" sz="3600" b="1" dirty="0" smtClean="0"/>
            </a:br>
            <a:endParaRPr lang="en-GB" sz="3600" dirty="0"/>
          </a:p>
        </p:txBody>
      </p:sp>
      <p:sp>
        <p:nvSpPr>
          <p:cNvPr id="6" name="Rectangle 1"/>
          <p:cNvSpPr txBox="1">
            <a:spLocks noChangeArrowheads="1"/>
          </p:cNvSpPr>
          <p:nvPr/>
        </p:nvSpPr>
        <p:spPr bwMode="auto">
          <a:xfrm>
            <a:off x="491894" y="3384867"/>
            <a:ext cx="11260665"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0" fontAlgn="base" latinLnBrk="0" hangingPunct="0">
              <a:lnSpc>
                <a:spcPct val="90000"/>
              </a:lnSpc>
              <a:spcBef>
                <a:spcPct val="0"/>
              </a:spcBef>
              <a:spcAft>
                <a:spcPct val="0"/>
              </a:spcAft>
              <a:buFont typeface="Arial" panose="020B0604020202020204" pitchFamily="34" charset="0"/>
              <a:buNone/>
              <a:defRPr sz="2400" kern="1200">
                <a:solidFill>
                  <a:schemeClr val="tx1"/>
                </a:solidFill>
                <a:latin typeface="Arial" panose="020B0604020202020204" pitchFamily="34" charset="0"/>
                <a:ea typeface="+mn-ea"/>
                <a:cs typeface="+mn-cs"/>
              </a:defRPr>
            </a:lvl1pPr>
            <a:lvl2pPr marL="457200" indent="0" algn="ctr" defTabSz="914400" rtl="0" eaLnBrk="0" fontAlgn="base" latinLnBrk="0" hangingPunct="0">
              <a:lnSpc>
                <a:spcPct val="90000"/>
              </a:lnSpc>
              <a:spcBef>
                <a:spcPct val="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mn-cs"/>
              </a:defRPr>
            </a:lvl2pPr>
            <a:lvl3pPr marL="914400" indent="0" algn="ctr" defTabSz="914400" rtl="0" eaLnBrk="0" fontAlgn="base" latinLnBrk="0" hangingPunct="0">
              <a:lnSpc>
                <a:spcPct val="90000"/>
              </a:lnSpc>
              <a:spcBef>
                <a:spcPct val="0"/>
              </a:spcBef>
              <a:spcAft>
                <a:spcPct val="0"/>
              </a:spcAft>
              <a:buFont typeface="Arial" panose="020B0604020202020204" pitchFamily="34" charset="0"/>
              <a:buNone/>
              <a:defRPr sz="1800" kern="1200">
                <a:solidFill>
                  <a:schemeClr val="tx1"/>
                </a:solidFill>
                <a:latin typeface="Arial" panose="020B0604020202020204" pitchFamily="34" charset="0"/>
                <a:ea typeface="+mn-ea"/>
                <a:cs typeface="+mn-cs"/>
              </a:defRPr>
            </a:lvl3pPr>
            <a:lvl4pPr marL="13716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4pPr>
            <a:lvl5pPr marL="18288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5pPr>
            <a:lvl6pPr marL="22860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6pPr>
            <a:lvl7pPr marL="27432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7pPr>
            <a:lvl8pPr marL="32004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8pPr>
            <a:lvl9pPr marL="3657600" indent="0" algn="ctr" defTabSz="914400" rtl="0" eaLnBrk="0" fontAlgn="base" latinLnBrk="0" hangingPunct="0">
              <a:lnSpc>
                <a:spcPct val="90000"/>
              </a:lnSpc>
              <a:spcBef>
                <a:spcPct val="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mn-cs"/>
              </a:defRPr>
            </a:lvl9pPr>
          </a:lstStyle>
          <a:p>
            <a:pPr>
              <a:lnSpc>
                <a:spcPct val="150000"/>
              </a:lnSpc>
              <a:buFontTx/>
              <a:buNone/>
            </a:pPr>
            <a:r>
              <a:rPr lang="en-US" altLang="en-US" sz="2000" b="1" u="sng" dirty="0" smtClean="0"/>
              <a:t>Christopher D. Stringer</a:t>
            </a:r>
            <a:r>
              <a:rPr lang="en-US" altLang="en-US" sz="2000" dirty="0" smtClean="0"/>
              <a:t>,</a:t>
            </a:r>
            <a:r>
              <a:rPr lang="en-US" altLang="en-US" sz="2000" dirty="0" smtClean="0">
                <a:latin typeface="Open Sans"/>
              </a:rPr>
              <a:t> </a:t>
            </a:r>
            <a:r>
              <a:rPr lang="en-US" altLang="en-US" sz="2000" dirty="0" smtClean="0"/>
              <a:t>John F. Boyle,</a:t>
            </a:r>
            <a:r>
              <a:rPr lang="en-US" altLang="en-US" sz="2000" dirty="0" smtClean="0">
                <a:latin typeface="Open Sans"/>
              </a:rPr>
              <a:t> </a:t>
            </a:r>
            <a:r>
              <a:rPr lang="en-US" altLang="en-US" sz="2000" dirty="0" smtClean="0"/>
              <a:t>Filip Hrbacek,</a:t>
            </a:r>
            <a:r>
              <a:rPr lang="en-US" altLang="en-US" sz="2000" dirty="0" smtClean="0">
                <a:latin typeface="Open Sans"/>
              </a:rPr>
              <a:t> </a:t>
            </a:r>
            <a:r>
              <a:rPr lang="en-US" altLang="en-US" sz="2000" dirty="0" smtClean="0"/>
              <a:t>Kamil Laska,</a:t>
            </a:r>
            <a:r>
              <a:rPr lang="en-US" altLang="en-US" sz="2000" dirty="0" smtClean="0">
                <a:latin typeface="Open Sans"/>
              </a:rPr>
              <a:t> </a:t>
            </a:r>
            <a:r>
              <a:rPr lang="en-US" altLang="en-US" sz="2000" dirty="0" smtClean="0"/>
              <a:t>Ondřej Nedělčev,</a:t>
            </a:r>
            <a:r>
              <a:rPr lang="en-US" altLang="en-US" sz="2000" dirty="0" smtClean="0">
                <a:latin typeface="Open Sans"/>
              </a:rPr>
              <a:t> </a:t>
            </a:r>
            <a:br>
              <a:rPr lang="en-US" altLang="en-US" sz="2000" dirty="0" smtClean="0">
                <a:latin typeface="Open Sans"/>
              </a:rPr>
            </a:br>
            <a:r>
              <a:rPr lang="en-US" altLang="en-US" sz="2000" dirty="0" smtClean="0"/>
              <a:t>Jan Kavan,</a:t>
            </a:r>
            <a:r>
              <a:rPr lang="en-US" altLang="en-US" sz="2000" dirty="0" smtClean="0">
                <a:latin typeface="Open Sans"/>
              </a:rPr>
              <a:t> </a:t>
            </a:r>
            <a:r>
              <a:rPr lang="en-US" altLang="en-US" sz="2000" dirty="0" smtClean="0"/>
              <a:t>Michaela </a:t>
            </a:r>
            <a:r>
              <a:rPr lang="en-US" altLang="en-US" sz="2000" dirty="0" err="1" smtClean="0"/>
              <a:t>Kňažková</a:t>
            </a:r>
            <a:r>
              <a:rPr lang="en-US" altLang="en-US" sz="2000" dirty="0" smtClean="0"/>
              <a:t>,</a:t>
            </a:r>
            <a:r>
              <a:rPr lang="en-US" altLang="en-US" sz="2000" dirty="0" smtClean="0">
                <a:latin typeface="Open Sans"/>
              </a:rPr>
              <a:t> </a:t>
            </a:r>
            <a:r>
              <a:rPr lang="en-US" altLang="en-US" sz="2000" dirty="0" smtClean="0"/>
              <a:t>Jonathan L. Carrivick,</a:t>
            </a:r>
            <a:r>
              <a:rPr lang="en-US" altLang="en-US" sz="2000" dirty="0" smtClean="0">
                <a:latin typeface="Open Sans"/>
              </a:rPr>
              <a:t> </a:t>
            </a:r>
            <a:r>
              <a:rPr lang="en-US" altLang="en-US" sz="2000" dirty="0" smtClean="0"/>
              <a:t>Duncan J. Quincey,</a:t>
            </a:r>
            <a:r>
              <a:rPr lang="en-US" altLang="en-US" sz="2000" dirty="0" smtClean="0">
                <a:latin typeface="Open Sans"/>
              </a:rPr>
              <a:t> </a:t>
            </a:r>
            <a:r>
              <a:rPr lang="en-US" altLang="en-US" sz="2000" dirty="0" smtClean="0"/>
              <a:t>and Daniel Nývlt </a:t>
            </a:r>
            <a:endParaRPr lang="en-US" altLang="en-US" sz="2000" dirty="0" smtClean="0"/>
          </a:p>
        </p:txBody>
      </p:sp>
      <p:grpSp>
        <p:nvGrpSpPr>
          <p:cNvPr id="12" name="Group 11"/>
          <p:cNvGrpSpPr/>
          <p:nvPr/>
        </p:nvGrpSpPr>
        <p:grpSpPr>
          <a:xfrm>
            <a:off x="-25401" y="5895231"/>
            <a:ext cx="12217401" cy="978565"/>
            <a:chOff x="-25401" y="5895231"/>
            <a:chExt cx="12217401" cy="978565"/>
          </a:xfrm>
        </p:grpSpPr>
        <p:grpSp>
          <p:nvGrpSpPr>
            <p:cNvPr id="13" name="Group 12"/>
            <p:cNvGrpSpPr/>
            <p:nvPr/>
          </p:nvGrpSpPr>
          <p:grpSpPr>
            <a:xfrm>
              <a:off x="-25401" y="5895231"/>
              <a:ext cx="12217401" cy="978565"/>
              <a:chOff x="-17851" y="5886817"/>
              <a:chExt cx="12209851" cy="978565"/>
            </a:xfrm>
          </p:grpSpPr>
          <p:sp>
            <p:nvSpPr>
              <p:cNvPr id="15" name="Rectangle 14"/>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851" y="5886817"/>
                <a:ext cx="2787285" cy="884636"/>
                <a:chOff x="-17851" y="5886817"/>
                <a:chExt cx="2787285" cy="884636"/>
              </a:xfrm>
            </p:grpSpPr>
            <p:pic>
              <p:nvPicPr>
                <p:cNvPr id="22" name="Picture 21" descr="AAA - Citing Sources - Research Guides at Davidson Colle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23" name="TextBox 22"/>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24" name="Picture 23" descr="Team:York/Notebook - 2015.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25" name="TextBox 24"/>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17" name="Group 16"/>
              <p:cNvGrpSpPr/>
              <p:nvPr/>
            </p:nvGrpSpPr>
            <p:grpSpPr>
              <a:xfrm>
                <a:off x="7009451" y="5957822"/>
                <a:ext cx="2156296" cy="885734"/>
                <a:chOff x="6890593" y="5991265"/>
                <a:chExt cx="2156296" cy="885734"/>
              </a:xfrm>
            </p:grpSpPr>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21" name="TextBox 20"/>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spTree>
    <p:extLst>
      <p:ext uri="{BB962C8B-B14F-4D97-AF65-F5344CB8AC3E}">
        <p14:creationId xmlns:p14="http://schemas.microsoft.com/office/powerpoint/2010/main" val="347963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65727" y="315677"/>
            <a:ext cx="11011829" cy="715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u="sng" dirty="0" smtClean="0"/>
              <a:t>River sub-catchments</a:t>
            </a:r>
            <a:endParaRPr lang="en-GB" sz="3600" b="1" u="sng" dirty="0"/>
          </a:p>
        </p:txBody>
      </p:sp>
      <p:grpSp>
        <p:nvGrpSpPr>
          <p:cNvPr id="12" name="Group 11"/>
          <p:cNvGrpSpPr/>
          <p:nvPr/>
        </p:nvGrpSpPr>
        <p:grpSpPr>
          <a:xfrm>
            <a:off x="-25401" y="5895231"/>
            <a:ext cx="12217401" cy="978565"/>
            <a:chOff x="-25401" y="5895231"/>
            <a:chExt cx="12217401" cy="978565"/>
          </a:xfrm>
        </p:grpSpPr>
        <p:grpSp>
          <p:nvGrpSpPr>
            <p:cNvPr id="13" name="Group 12"/>
            <p:cNvGrpSpPr/>
            <p:nvPr/>
          </p:nvGrpSpPr>
          <p:grpSpPr>
            <a:xfrm>
              <a:off x="-25401" y="5895231"/>
              <a:ext cx="12217401" cy="978565"/>
              <a:chOff x="-17851" y="5886817"/>
              <a:chExt cx="12209851" cy="978565"/>
            </a:xfrm>
          </p:grpSpPr>
          <p:sp>
            <p:nvSpPr>
              <p:cNvPr id="15" name="Rectangle 14"/>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851" y="5886817"/>
                <a:ext cx="2787285" cy="884636"/>
                <a:chOff x="-17851" y="5886817"/>
                <a:chExt cx="2787285" cy="884636"/>
              </a:xfrm>
            </p:grpSpPr>
            <p:pic>
              <p:nvPicPr>
                <p:cNvPr id="22" name="Picture 21" descr="AAA - Citing Sources - Research Guides at Davidson Colle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23" name="TextBox 22"/>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24" name="Picture 23" descr="Team:York/Notebook - 2015.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25" name="TextBox 24"/>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17" name="Group 16"/>
              <p:cNvGrpSpPr/>
              <p:nvPr/>
            </p:nvGrpSpPr>
            <p:grpSpPr>
              <a:xfrm>
                <a:off x="7009451" y="5957822"/>
                <a:ext cx="2156296" cy="885734"/>
                <a:chOff x="6890593" y="5991265"/>
                <a:chExt cx="2156296" cy="885734"/>
              </a:xfrm>
            </p:grpSpPr>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21" name="TextBox 20"/>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sp>
        <p:nvSpPr>
          <p:cNvPr id="9" name="Rectangle 4"/>
          <p:cNvSpPr>
            <a:spLocks noChangeArrowheads="1"/>
          </p:cNvSpPr>
          <p:nvPr/>
        </p:nvSpPr>
        <p:spPr bwMode="auto">
          <a:xfrm>
            <a:off x="594852" y="1648602"/>
            <a:ext cx="5399773" cy="33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We measured suspended sediment load and discharge at five “regular measurement sites”. </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These five sites were chosen to capture the water and sediment movement of the upper and lower sections of the Bohemian Stream and the Algal Stream rivers, as well as the influence of a major tributary to the Bohemian Stream; the Dirty Stream. </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The lower measurement sites (Bohemian Lower: BL, and Algal Lower: AL) were placed at stable cross sections previously used for river measurements by Kavan et al. (2017) and Kavan (2021).</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We also made new sampling sites in the upper reaches of the Algal Stream (Algal Upper: AU), the Bohemian Stream (Algal Lower: AL) and close to the confluence of the Bohemian and Dirty Streams (Dirty Stream: DS). </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GB" altLang="en-US" sz="1100" dirty="0" smtClean="0">
                <a:ea typeface="Calibri" panose="020F0502020204030204" pitchFamily="34" charset="0"/>
                <a:cs typeface="Arial" panose="020B0604020202020204" pitchFamily="34" charset="0"/>
              </a:rPr>
              <a:t>From these points, we could calculate sub-catchment extent using the Hydrology tools in ArcGIS Pro. </a:t>
            </a:r>
            <a:endParaRPr kumimoji="0" lang="en-GB" altLang="en-US" sz="11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2542" y="1117113"/>
            <a:ext cx="4347525" cy="4456213"/>
          </a:xfrm>
          <a:prstGeom prst="rect">
            <a:avLst/>
          </a:prstGeom>
        </p:spPr>
      </p:pic>
    </p:spTree>
    <p:extLst>
      <p:ext uri="{BB962C8B-B14F-4D97-AF65-F5344CB8AC3E}">
        <p14:creationId xmlns:p14="http://schemas.microsoft.com/office/powerpoint/2010/main" val="301515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65727" y="315677"/>
            <a:ext cx="11011829" cy="715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u="sng" dirty="0" smtClean="0"/>
              <a:t>Geological map</a:t>
            </a:r>
            <a:endParaRPr lang="en-GB" sz="3600" b="1" u="sng" dirty="0"/>
          </a:p>
        </p:txBody>
      </p:sp>
      <p:grpSp>
        <p:nvGrpSpPr>
          <p:cNvPr id="12" name="Group 11"/>
          <p:cNvGrpSpPr/>
          <p:nvPr/>
        </p:nvGrpSpPr>
        <p:grpSpPr>
          <a:xfrm>
            <a:off x="-25401" y="5895231"/>
            <a:ext cx="12217401" cy="978565"/>
            <a:chOff x="-25401" y="5895231"/>
            <a:chExt cx="12217401" cy="978565"/>
          </a:xfrm>
        </p:grpSpPr>
        <p:grpSp>
          <p:nvGrpSpPr>
            <p:cNvPr id="13" name="Group 12"/>
            <p:cNvGrpSpPr/>
            <p:nvPr/>
          </p:nvGrpSpPr>
          <p:grpSpPr>
            <a:xfrm>
              <a:off x="-25401" y="5895231"/>
              <a:ext cx="12217401" cy="978565"/>
              <a:chOff x="-17851" y="5886817"/>
              <a:chExt cx="12209851" cy="978565"/>
            </a:xfrm>
          </p:grpSpPr>
          <p:sp>
            <p:nvSpPr>
              <p:cNvPr id="15" name="Rectangle 14"/>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851" y="5886817"/>
                <a:ext cx="2787285" cy="884636"/>
                <a:chOff x="-17851" y="5886817"/>
                <a:chExt cx="2787285" cy="884636"/>
              </a:xfrm>
            </p:grpSpPr>
            <p:pic>
              <p:nvPicPr>
                <p:cNvPr id="22" name="Picture 21" descr="AAA - Citing Sources - Research Guides at Davidson Colle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23" name="TextBox 22"/>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24" name="Picture 23" descr="Team:York/Notebook - 2015.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25" name="TextBox 24"/>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17" name="Group 16"/>
              <p:cNvGrpSpPr/>
              <p:nvPr/>
            </p:nvGrpSpPr>
            <p:grpSpPr>
              <a:xfrm>
                <a:off x="7009451" y="5957822"/>
                <a:ext cx="2156296" cy="885734"/>
                <a:chOff x="6890593" y="5991265"/>
                <a:chExt cx="2156296" cy="885734"/>
              </a:xfrm>
            </p:grpSpPr>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21" name="TextBox 20"/>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7058" y="1193180"/>
            <a:ext cx="5990344" cy="4231888"/>
          </a:xfrm>
          <a:prstGeom prst="rect">
            <a:avLst/>
          </a:prstGeom>
        </p:spPr>
      </p:pic>
    </p:spTree>
    <p:extLst>
      <p:ext uri="{BB962C8B-B14F-4D97-AF65-F5344CB8AC3E}">
        <p14:creationId xmlns:p14="http://schemas.microsoft.com/office/powerpoint/2010/main" val="304082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612714" y="94255"/>
            <a:ext cx="11011829" cy="715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u="sng" dirty="0" smtClean="0"/>
              <a:t>Methods: further information</a:t>
            </a:r>
            <a:endParaRPr lang="en-GB" sz="3600" b="1" u="sng" dirty="0"/>
          </a:p>
        </p:txBody>
      </p:sp>
      <p:grpSp>
        <p:nvGrpSpPr>
          <p:cNvPr id="12" name="Group 11"/>
          <p:cNvGrpSpPr/>
          <p:nvPr/>
        </p:nvGrpSpPr>
        <p:grpSpPr>
          <a:xfrm>
            <a:off x="-25401" y="5895231"/>
            <a:ext cx="12217401" cy="978565"/>
            <a:chOff x="-25401" y="5895231"/>
            <a:chExt cx="12217401" cy="978565"/>
          </a:xfrm>
        </p:grpSpPr>
        <p:grpSp>
          <p:nvGrpSpPr>
            <p:cNvPr id="13" name="Group 12"/>
            <p:cNvGrpSpPr/>
            <p:nvPr/>
          </p:nvGrpSpPr>
          <p:grpSpPr>
            <a:xfrm>
              <a:off x="-25401" y="5895231"/>
              <a:ext cx="12217401" cy="978565"/>
              <a:chOff x="-17851" y="5886817"/>
              <a:chExt cx="12209851" cy="978565"/>
            </a:xfrm>
          </p:grpSpPr>
          <p:sp>
            <p:nvSpPr>
              <p:cNvPr id="15" name="Rectangle 14"/>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851" y="5886817"/>
                <a:ext cx="2787285" cy="884636"/>
                <a:chOff x="-17851" y="5886817"/>
                <a:chExt cx="2787285" cy="884636"/>
              </a:xfrm>
            </p:grpSpPr>
            <p:pic>
              <p:nvPicPr>
                <p:cNvPr id="22" name="Picture 21" descr="AAA - Citing Sources - Research Guides at Davidson Colle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23" name="TextBox 22"/>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24" name="Picture 23" descr="Team:York/Notebook - 2015.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25" name="TextBox 24"/>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17" name="Group 16"/>
              <p:cNvGrpSpPr/>
              <p:nvPr/>
            </p:nvGrpSpPr>
            <p:grpSpPr>
              <a:xfrm>
                <a:off x="7009451" y="5957822"/>
                <a:ext cx="2156296" cy="885734"/>
                <a:chOff x="6890593" y="5991265"/>
                <a:chExt cx="2156296" cy="885734"/>
              </a:xfrm>
            </p:grpSpPr>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21" name="TextBox 20"/>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sp>
        <p:nvSpPr>
          <p:cNvPr id="2" name="TextBox 1"/>
          <p:cNvSpPr txBox="1"/>
          <p:nvPr/>
        </p:nvSpPr>
        <p:spPr>
          <a:xfrm>
            <a:off x="565727" y="811669"/>
            <a:ext cx="10936919" cy="6301725"/>
          </a:xfrm>
          <a:prstGeom prst="rect">
            <a:avLst/>
          </a:prstGeom>
          <a:noFill/>
        </p:spPr>
        <p:txBody>
          <a:bodyPr wrap="square" rtlCol="0">
            <a:spAutoFit/>
          </a:bodyPr>
          <a:lstStyle/>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We measured suspended sediment load and discharge at five “regular measurement sites”.  These five sites were chosen to capture the water and sediment movement of the upper and lower sections of the Bohemian Stream and the Algal Stream rivers, as well as the influence of a major tributary to the Bohemian Stream; the Dirty Stream. We used a </a:t>
            </a:r>
            <a:r>
              <a:rPr lang="en-GB" altLang="en-US" sz="1100" dirty="0" err="1" smtClean="0">
                <a:ea typeface="Calibri" panose="020F0502020204030204" pitchFamily="34" charset="0"/>
                <a:cs typeface="Arial" panose="020B0604020202020204" pitchFamily="34" charset="0"/>
              </a:rPr>
              <a:t>SonTek</a:t>
            </a:r>
            <a:r>
              <a:rPr lang="en-GB" altLang="en-US" sz="1100" dirty="0" smtClean="0">
                <a:ea typeface="Calibri" panose="020F0502020204030204" pitchFamily="34" charset="0"/>
                <a:cs typeface="Arial" panose="020B0604020202020204" pitchFamily="34" charset="0"/>
              </a:rPr>
              <a:t> </a:t>
            </a:r>
            <a:r>
              <a:rPr lang="en-GB" altLang="en-US" sz="1100" dirty="0" err="1" smtClean="0">
                <a:ea typeface="Calibri" panose="020F0502020204030204" pitchFamily="34" charset="0"/>
                <a:cs typeface="Arial" panose="020B0604020202020204" pitchFamily="34" charset="0"/>
              </a:rPr>
              <a:t>FlowTracker</a:t>
            </a:r>
            <a:r>
              <a:rPr lang="en-GB" altLang="en-US" sz="1100" dirty="0" smtClean="0">
                <a:ea typeface="Calibri" panose="020F0502020204030204" pitchFamily="34" charset="0"/>
                <a:cs typeface="Arial" panose="020B0604020202020204" pitchFamily="34" charset="0"/>
              </a:rPr>
              <a:t> 2 handheld Acoustic Doppler </a:t>
            </a:r>
            <a:r>
              <a:rPr lang="en-GB" altLang="en-US" sz="1100" dirty="0" err="1" smtClean="0">
                <a:ea typeface="Calibri" panose="020F0502020204030204" pitchFamily="34" charset="0"/>
                <a:cs typeface="Arial" panose="020B0604020202020204" pitchFamily="34" charset="0"/>
              </a:rPr>
              <a:t>Velocimeter</a:t>
            </a:r>
            <a:r>
              <a:rPr lang="en-GB" altLang="en-US" sz="1100" dirty="0" smtClean="0">
                <a:ea typeface="Calibri" panose="020F0502020204030204" pitchFamily="34" charset="0"/>
                <a:cs typeface="Arial" panose="020B0604020202020204" pitchFamily="34" charset="0"/>
              </a:rPr>
              <a:t> to measure the discharge of the streams at each of our sites. Immediately after measuring discharge, we took a grab sample of water to measure suspended sediment concentration and, eventually, sediment yield. We measured discharge and suspended sediment concentration (SSC) in six-hour intervals for 24 hours every two weeks for the duration of the expedition (8 weeks total study time). </a:t>
            </a:r>
          </a:p>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This resulted in 20 measurements from each of our sites over the course of the season, except for the Bohemian Upper site, which was frozen on two of the visits.</a:t>
            </a:r>
          </a:p>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We collected meteorological data from two weather station: one at Mendel Station, and a smaller one situated in the Algal Lower catchment. Active layer measurements were also taken at these sites using resistance thermometers.</a:t>
            </a:r>
          </a:p>
          <a:p>
            <a:pPr marL="228600" indent="-228600" eaLnBrk="0" fontAlgn="base" hangingPunct="0">
              <a:lnSpc>
                <a:spcPct val="150000"/>
              </a:lnSpc>
              <a:spcBef>
                <a:spcPct val="0"/>
              </a:spcBef>
              <a:spcAft>
                <a:spcPct val="0"/>
              </a:spcAft>
              <a:buFontTx/>
              <a:buAutoNum type="arabicParenR"/>
            </a:pPr>
            <a:r>
              <a:rPr lang="en-GB" altLang="en-US" sz="1100" dirty="0" smtClean="0">
                <a:ea typeface="Calibri" panose="020F0502020204030204" pitchFamily="34" charset="0"/>
                <a:cs typeface="Arial" panose="020B0604020202020204" pitchFamily="34" charset="0"/>
              </a:rPr>
              <a:t>We took bedload samples at ~ 100 m intervals from the centre of the main channel of the Bohemian Stream. For logistical reasons, the sampling interval was ~300 m intervals along the Algal Stream. We also collected rock samples from each lithological unit in both catchments. </a:t>
            </a:r>
          </a:p>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We sieved the bedload samples to collect the &lt; 2 mm fraction to improve the ease with which they could be manually crushed, which we did with an agate pestle and mortar. We also crushed fissile rock samples with a pestle and mortar. For more resistant lithologies, we used a masonry drill bit with a high </a:t>
            </a:r>
            <a:r>
              <a:rPr lang="en-GB" altLang="en-US" sz="1100" dirty="0" err="1" smtClean="0">
                <a:ea typeface="Calibri" panose="020F0502020204030204" pitchFamily="34" charset="0"/>
                <a:cs typeface="Arial" panose="020B0604020202020204" pitchFamily="34" charset="0"/>
              </a:rPr>
              <a:t>Moh’s</a:t>
            </a:r>
            <a:r>
              <a:rPr lang="en-GB" altLang="en-US" sz="1100" dirty="0" smtClean="0">
                <a:ea typeface="Calibri" panose="020F0502020204030204" pitchFamily="34" charset="0"/>
                <a:cs typeface="Arial" panose="020B0604020202020204" pitchFamily="34" charset="0"/>
              </a:rPr>
              <a:t> hardness and collected the dust produced for analysis.</a:t>
            </a:r>
          </a:p>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We measured the X-Ray fluorescence (XRF) with a </a:t>
            </a:r>
            <a:r>
              <a:rPr lang="en-GB" altLang="en-US" sz="1100" dirty="0" err="1" smtClean="0">
                <a:ea typeface="Calibri" panose="020F0502020204030204" pitchFamily="34" charset="0"/>
                <a:cs typeface="Arial" panose="020B0604020202020204" pitchFamily="34" charset="0"/>
              </a:rPr>
              <a:t>ThermoFisher</a:t>
            </a:r>
            <a:r>
              <a:rPr lang="en-GB" altLang="en-US" sz="1100" dirty="0" smtClean="0">
                <a:ea typeface="Calibri" panose="020F0502020204030204" pitchFamily="34" charset="0"/>
                <a:cs typeface="Arial" panose="020B0604020202020204" pitchFamily="34" charset="0"/>
              </a:rPr>
              <a:t> Scientific Niton XL5 Plus Handheld XRF </a:t>
            </a:r>
            <a:r>
              <a:rPr lang="en-GB" altLang="en-US" sz="1100" dirty="0" err="1" smtClean="0">
                <a:ea typeface="Calibri" panose="020F0502020204030204" pitchFamily="34" charset="0"/>
                <a:cs typeface="Arial" panose="020B0604020202020204" pitchFamily="34" charset="0"/>
              </a:rPr>
              <a:t>Analyzer</a:t>
            </a:r>
            <a:r>
              <a:rPr lang="en-GB" altLang="en-US" sz="1100" dirty="0" smtClean="0">
                <a:ea typeface="Calibri" panose="020F0502020204030204" pitchFamily="34" charset="0"/>
                <a:cs typeface="Arial" panose="020B0604020202020204" pitchFamily="34" charset="0"/>
              </a:rPr>
              <a:t> using the mining setting and took three 120 seconds measurements of each bedload and rock sample. We measured suspended sediment samples for 160 seconds. To calibrate the equipment and validate our readings, we measured a standard sample on any day we took a measurement. </a:t>
            </a:r>
          </a:p>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We used a Spectral Evolution PSR+ 3500 spectrometer with a fibre optic probe to measure infrared reflectance. We measured each sample three times and also the reflectance from a white reflectance standard before every measurement to calibrate the equipment and validate our readings. </a:t>
            </a:r>
          </a:p>
          <a:p>
            <a:pPr marL="228600" lvl="0" indent="-228600" eaLnBrk="0" fontAlgn="base" hangingPunct="0">
              <a:lnSpc>
                <a:spcPct val="150000"/>
              </a:lnSpc>
              <a:spcBef>
                <a:spcPct val="0"/>
              </a:spcBef>
              <a:spcAft>
                <a:spcPct val="0"/>
              </a:spcAft>
              <a:buAutoNum type="arabicParenR"/>
            </a:pPr>
            <a:r>
              <a:rPr lang="en-GB" altLang="en-US" sz="1100" dirty="0" smtClean="0">
                <a:ea typeface="Calibri" panose="020F0502020204030204" pitchFamily="34" charset="0"/>
                <a:cs typeface="Arial" panose="020B0604020202020204" pitchFamily="34" charset="0"/>
              </a:rPr>
              <a:t>The infrared spectra were prepared for analysis by taking their first derivative (Russell et al., 2019) using </a:t>
            </a:r>
            <a:r>
              <a:rPr lang="en-GB" altLang="en-US" sz="1100" dirty="0" err="1" smtClean="0">
                <a:ea typeface="Calibri" panose="020F0502020204030204" pitchFamily="34" charset="0"/>
                <a:cs typeface="Arial" panose="020B0604020202020204" pitchFamily="34" charset="0"/>
              </a:rPr>
              <a:t>SpectraGryph</a:t>
            </a:r>
            <a:r>
              <a:rPr lang="en-GB" altLang="en-US" sz="1100" dirty="0" smtClean="0">
                <a:ea typeface="Calibri" panose="020F0502020204030204" pitchFamily="34" charset="0"/>
                <a:cs typeface="Arial" panose="020B0604020202020204" pitchFamily="34" charset="0"/>
              </a:rPr>
              <a:t> 1.2 and a Principal Component Analysis was conducted in the Past 4.07b statistical software for each bedload sample.</a:t>
            </a:r>
          </a:p>
          <a:p>
            <a:pPr marL="228600" lvl="0" indent="-228600" eaLnBrk="0" fontAlgn="base" hangingPunct="0">
              <a:lnSpc>
                <a:spcPct val="150000"/>
              </a:lnSpc>
              <a:spcBef>
                <a:spcPct val="0"/>
              </a:spcBef>
              <a:spcAft>
                <a:spcPct val="0"/>
              </a:spcAft>
              <a:buAutoNum type="arabicParenR"/>
            </a:pPr>
            <a:endParaRPr lang="en-GB" altLang="en-US" sz="1200" dirty="0" smtClean="0">
              <a:ea typeface="Calibri" panose="020F0502020204030204" pitchFamily="34" charset="0"/>
              <a:cs typeface="Arial" panose="020B0604020202020204" pitchFamily="34" charset="0"/>
            </a:endParaRPr>
          </a:p>
          <a:p>
            <a:pPr marL="228600" lvl="0" indent="-228600" eaLnBrk="0" fontAlgn="base" hangingPunct="0">
              <a:lnSpc>
                <a:spcPct val="150000"/>
              </a:lnSpc>
              <a:spcBef>
                <a:spcPct val="0"/>
              </a:spcBef>
              <a:spcAft>
                <a:spcPct val="0"/>
              </a:spcAft>
              <a:buAutoNum type="arabicParenR"/>
            </a:pPr>
            <a:endParaRPr lang="en-GB" altLang="en-US" sz="1200" dirty="0" smtClean="0">
              <a:ea typeface="Calibri" panose="020F0502020204030204" pitchFamily="34" charset="0"/>
              <a:cs typeface="Arial" panose="020B0604020202020204" pitchFamily="34" charset="0"/>
            </a:endParaRPr>
          </a:p>
          <a:p>
            <a:pPr marL="228600" lvl="0" indent="-228600" eaLnBrk="0" fontAlgn="base" hangingPunct="0">
              <a:lnSpc>
                <a:spcPct val="150000"/>
              </a:lnSpc>
              <a:spcBef>
                <a:spcPct val="0"/>
              </a:spcBef>
              <a:spcAft>
                <a:spcPct val="0"/>
              </a:spcAft>
              <a:buAutoNum type="arabicParenR"/>
            </a:pPr>
            <a:endParaRPr lang="en-GB" altLang="en-US" sz="1200" dirty="0" smtClean="0">
              <a:ea typeface="Calibri" panose="020F0502020204030204" pitchFamily="34" charset="0"/>
              <a:cs typeface="Arial" panose="020B0604020202020204" pitchFamily="34" charset="0"/>
            </a:endParaRPr>
          </a:p>
          <a:p>
            <a:pPr marL="228600" lvl="0" indent="-228600" eaLnBrk="0" fontAlgn="base" hangingPunct="0">
              <a:lnSpc>
                <a:spcPct val="150000"/>
              </a:lnSpc>
              <a:spcBef>
                <a:spcPct val="0"/>
              </a:spcBef>
              <a:spcAft>
                <a:spcPct val="0"/>
              </a:spcAft>
              <a:buAutoNum type="arabicParenR"/>
            </a:pPr>
            <a:endParaRPr lang="en-GB" altLang="en-US" sz="1200" dirty="0">
              <a:ea typeface="Calibri" panose="020F0502020204030204" pitchFamily="34" charset="0"/>
              <a:cs typeface="Arial" panose="020B0604020202020204" pitchFamily="34" charset="0"/>
            </a:endParaRPr>
          </a:p>
          <a:p>
            <a:r>
              <a:rPr lang="en-GB" dirty="0" smtClean="0"/>
              <a:t> </a:t>
            </a:r>
            <a:endParaRPr lang="en-GB" dirty="0"/>
          </a:p>
        </p:txBody>
      </p:sp>
    </p:spTree>
    <p:extLst>
      <p:ext uri="{BB962C8B-B14F-4D97-AF65-F5344CB8AC3E}">
        <p14:creationId xmlns:p14="http://schemas.microsoft.com/office/powerpoint/2010/main" val="287761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65727" y="315677"/>
            <a:ext cx="11011829" cy="715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u="sng" dirty="0" smtClean="0"/>
              <a:t>Catchment differences: a conceptual model</a:t>
            </a:r>
          </a:p>
          <a:p>
            <a:endParaRPr lang="en-GB" sz="3600" b="1" u="sng" dirty="0"/>
          </a:p>
        </p:txBody>
      </p:sp>
      <p:grpSp>
        <p:nvGrpSpPr>
          <p:cNvPr id="12" name="Group 11"/>
          <p:cNvGrpSpPr/>
          <p:nvPr/>
        </p:nvGrpSpPr>
        <p:grpSpPr>
          <a:xfrm>
            <a:off x="-25401" y="5895231"/>
            <a:ext cx="12217401" cy="978565"/>
            <a:chOff x="-25401" y="5895231"/>
            <a:chExt cx="12217401" cy="978565"/>
          </a:xfrm>
        </p:grpSpPr>
        <p:grpSp>
          <p:nvGrpSpPr>
            <p:cNvPr id="13" name="Group 12"/>
            <p:cNvGrpSpPr/>
            <p:nvPr/>
          </p:nvGrpSpPr>
          <p:grpSpPr>
            <a:xfrm>
              <a:off x="-25401" y="5895231"/>
              <a:ext cx="12217401" cy="978565"/>
              <a:chOff x="-17851" y="5886817"/>
              <a:chExt cx="12209851" cy="978565"/>
            </a:xfrm>
          </p:grpSpPr>
          <p:sp>
            <p:nvSpPr>
              <p:cNvPr id="15" name="Rectangle 14"/>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851" y="5886817"/>
                <a:ext cx="2787285" cy="884636"/>
                <a:chOff x="-17851" y="5886817"/>
                <a:chExt cx="2787285" cy="884636"/>
              </a:xfrm>
            </p:grpSpPr>
            <p:pic>
              <p:nvPicPr>
                <p:cNvPr id="22" name="Picture 21" descr="AAA - Citing Sources - Research Guides at Davidson Colle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23" name="TextBox 22"/>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24" name="Picture 23" descr="Team:York/Notebook - 2015.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25" name="TextBox 24"/>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17" name="Group 16"/>
              <p:cNvGrpSpPr/>
              <p:nvPr/>
            </p:nvGrpSpPr>
            <p:grpSpPr>
              <a:xfrm>
                <a:off x="7009451" y="5957822"/>
                <a:ext cx="2156296" cy="885734"/>
                <a:chOff x="6890593" y="5991265"/>
                <a:chExt cx="2156296" cy="885734"/>
              </a:xfrm>
            </p:grpSpPr>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21" name="TextBox 20"/>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b="40177"/>
          <a:stretch/>
        </p:blipFill>
        <p:spPr>
          <a:xfrm>
            <a:off x="1791333" y="1500696"/>
            <a:ext cx="4528441" cy="3830444"/>
          </a:xfrm>
          <a:prstGeom prst="rect">
            <a:avLst/>
          </a:prstGeom>
        </p:spPr>
      </p:pic>
      <p:pic>
        <p:nvPicPr>
          <p:cNvPr id="26" name="Picture 25"/>
          <p:cNvPicPr>
            <a:picLocks noChangeAspect="1"/>
          </p:cNvPicPr>
          <p:nvPr/>
        </p:nvPicPr>
        <p:blipFill rotWithShape="1">
          <a:blip r:embed="rId8" cstate="print">
            <a:extLst>
              <a:ext uri="{28A0092B-C50C-407E-A947-70E740481C1C}">
                <a14:useLocalDpi xmlns:a14="http://schemas.microsoft.com/office/drawing/2010/main" val="0"/>
              </a:ext>
            </a:extLst>
          </a:blip>
          <a:srcRect t="59163"/>
          <a:stretch/>
        </p:blipFill>
        <p:spPr>
          <a:xfrm>
            <a:off x="6411919" y="1561193"/>
            <a:ext cx="4536000" cy="2619133"/>
          </a:xfrm>
          <a:prstGeom prst="rect">
            <a:avLst/>
          </a:prstGeom>
        </p:spPr>
      </p:pic>
      <p:sp>
        <p:nvSpPr>
          <p:cNvPr id="3" name="Rectangle 2"/>
          <p:cNvSpPr/>
          <p:nvPr/>
        </p:nvSpPr>
        <p:spPr>
          <a:xfrm>
            <a:off x="6442174" y="4478953"/>
            <a:ext cx="4505745" cy="646331"/>
          </a:xfrm>
          <a:prstGeom prst="rect">
            <a:avLst/>
          </a:prstGeom>
        </p:spPr>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A conceptual model of the drivers of sediment yield variability in both catchments. NB: the ice mass arrows are oriented 90 degrees to the scale. </a:t>
            </a:r>
            <a:endParaRPr lang="en-GB" sz="1200" dirty="0"/>
          </a:p>
        </p:txBody>
      </p:sp>
    </p:spTree>
    <p:extLst>
      <p:ext uri="{BB962C8B-B14F-4D97-AF65-F5344CB8AC3E}">
        <p14:creationId xmlns:p14="http://schemas.microsoft.com/office/powerpoint/2010/main" val="84714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65727" y="315677"/>
            <a:ext cx="11011829" cy="71581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u="sng" dirty="0" smtClean="0"/>
              <a:t>Catchment differences: some photos</a:t>
            </a:r>
          </a:p>
          <a:p>
            <a:endParaRPr lang="en-GB" sz="3600" b="1" u="sng" dirty="0"/>
          </a:p>
        </p:txBody>
      </p:sp>
      <p:grpSp>
        <p:nvGrpSpPr>
          <p:cNvPr id="12" name="Group 11"/>
          <p:cNvGrpSpPr/>
          <p:nvPr/>
        </p:nvGrpSpPr>
        <p:grpSpPr>
          <a:xfrm>
            <a:off x="-25401" y="5895231"/>
            <a:ext cx="12217401" cy="978565"/>
            <a:chOff x="-25401" y="5895231"/>
            <a:chExt cx="12217401" cy="978565"/>
          </a:xfrm>
        </p:grpSpPr>
        <p:grpSp>
          <p:nvGrpSpPr>
            <p:cNvPr id="13" name="Group 12"/>
            <p:cNvGrpSpPr/>
            <p:nvPr/>
          </p:nvGrpSpPr>
          <p:grpSpPr>
            <a:xfrm>
              <a:off x="-25401" y="5895231"/>
              <a:ext cx="12217401" cy="978565"/>
              <a:chOff x="-17851" y="5886817"/>
              <a:chExt cx="12209851" cy="978565"/>
            </a:xfrm>
          </p:grpSpPr>
          <p:sp>
            <p:nvSpPr>
              <p:cNvPr id="15" name="Rectangle 14"/>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17851" y="5886817"/>
                <a:ext cx="2787285" cy="884636"/>
                <a:chOff x="-17851" y="5886817"/>
                <a:chExt cx="2787285" cy="884636"/>
              </a:xfrm>
            </p:grpSpPr>
            <p:pic>
              <p:nvPicPr>
                <p:cNvPr id="22" name="Picture 21" descr="AAA - Citing Sources - Research Guides at Davidson Colle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23" name="TextBox 22"/>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24" name="Picture 23" descr="Team:York/Notebook - 2015.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25" name="TextBox 24"/>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17" name="Group 16"/>
              <p:cNvGrpSpPr/>
              <p:nvPr/>
            </p:nvGrpSpPr>
            <p:grpSpPr>
              <a:xfrm>
                <a:off x="7009451" y="5957822"/>
                <a:ext cx="2156296" cy="885734"/>
                <a:chOff x="6890593" y="5991265"/>
                <a:chExt cx="2156296" cy="885734"/>
              </a:xfrm>
            </p:grpSpPr>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21" name="TextBox 20"/>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9" name="Picture 18"/>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sp>
        <p:nvSpPr>
          <p:cNvPr id="27" name="Text Box 4"/>
          <p:cNvSpPr txBox="1"/>
          <p:nvPr/>
        </p:nvSpPr>
        <p:spPr>
          <a:xfrm>
            <a:off x="1230764" y="4207474"/>
            <a:ext cx="9368469" cy="1168074"/>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50000"/>
              </a:lnSpc>
              <a:spcAft>
                <a:spcPts val="100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Drone </a:t>
            </a:r>
            <a:r>
              <a:rPr lang="en-GB" sz="1200" dirty="0">
                <a:effectLst/>
                <a:latin typeface="Calibri" panose="020F0502020204030204" pitchFamily="34" charset="0"/>
                <a:ea typeface="Calibri" panose="020F0502020204030204" pitchFamily="34" charset="0"/>
                <a:cs typeface="Times New Roman" panose="02020603050405020304" pitchFamily="18" charset="0"/>
              </a:rPr>
              <a:t>images of: A) the confluence between the Bohemian Stream (main channel) and Dirty Stream and; B) the Algal Stream, with its ice cave and braiding highlighted. Note in both catchments the large areas of unconsolidated sediments on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braidplains</a:t>
            </a:r>
            <a:r>
              <a:rPr lang="en-GB" sz="1200" dirty="0">
                <a:effectLst/>
                <a:latin typeface="Calibri" panose="020F0502020204030204" pitchFamily="34" charset="0"/>
                <a:ea typeface="Calibri" panose="020F0502020204030204" pitchFamily="34" charset="0"/>
                <a:cs typeface="Times New Roman" panose="02020603050405020304" pitchFamily="18" charset="0"/>
              </a:rPr>
              <a:t> of all three streams. A-1 shows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rilling</a:t>
            </a:r>
            <a:r>
              <a:rPr lang="en-GB" sz="1200" dirty="0">
                <a:effectLst/>
                <a:latin typeface="Calibri" panose="020F0502020204030204" pitchFamily="34" charset="0"/>
                <a:ea typeface="Calibri" panose="020F0502020204030204" pitchFamily="34" charset="0"/>
                <a:cs typeface="Times New Roman" panose="02020603050405020304" pitchFamily="18" charset="0"/>
              </a:rPr>
              <a:t> near the Bohemian Stream, A-2 shoes the confluence of the Dirty Stream with the Bohemian Stream. B-1 shows the ice cave on the Algal Stream, while B-2 shows unconsolidated sediment on an Algal Stream braidplain. Both main images were taken by MK using a DJI Mavic 2 Pro drone. Inset photos were taken by CS, except A-2, which was taken by Lucie Ráčková.</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b="51162"/>
          <a:stretch/>
        </p:blipFill>
        <p:spPr bwMode="auto">
          <a:xfrm>
            <a:off x="1230764" y="948511"/>
            <a:ext cx="4571358" cy="3156433"/>
          </a:xfrm>
          <a:prstGeom prst="rect">
            <a:avLst/>
          </a:prstGeom>
          <a:ln>
            <a:noFill/>
          </a:ln>
          <a:extLst>
            <a:ext uri="{53640926-AAD7-44D8-BBD7-CCE9431645EC}">
              <a14:shadowObscured xmlns:a14="http://schemas.microsoft.com/office/drawing/2010/main"/>
            </a:ext>
          </a:extLst>
        </p:spPr>
      </p:pic>
      <p:pic>
        <p:nvPicPr>
          <p:cNvPr id="31" name="Picture 30"/>
          <p:cNvPicPr>
            <a:picLocks noChangeAspect="1"/>
          </p:cNvPicPr>
          <p:nvPr/>
        </p:nvPicPr>
        <p:blipFill rotWithShape="1">
          <a:blip r:embed="rId9" cstate="print">
            <a:extLst>
              <a:ext uri="{28A0092B-C50C-407E-A947-70E740481C1C}">
                <a14:useLocalDpi xmlns:a14="http://schemas.microsoft.com/office/drawing/2010/main" val="0"/>
              </a:ext>
            </a:extLst>
          </a:blip>
          <a:srcRect t="48798" b="1823"/>
          <a:stretch/>
        </p:blipFill>
        <p:spPr bwMode="auto">
          <a:xfrm>
            <a:off x="5961141" y="948511"/>
            <a:ext cx="4537731" cy="316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805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96"/>
            <a:ext cx="10515600" cy="1325563"/>
          </a:xfrm>
        </p:spPr>
        <p:txBody>
          <a:bodyPr/>
          <a:lstStyle/>
          <a:p>
            <a:r>
              <a:rPr lang="en-GB" dirty="0" smtClean="0"/>
              <a:t>Key references and further reading</a:t>
            </a:r>
            <a:endParaRPr lang="en-GB" dirty="0"/>
          </a:p>
        </p:txBody>
      </p:sp>
      <p:sp>
        <p:nvSpPr>
          <p:cNvPr id="3" name="Content Placeholder 2"/>
          <p:cNvSpPr>
            <a:spLocks noGrp="1"/>
          </p:cNvSpPr>
          <p:nvPr>
            <p:ph idx="1"/>
          </p:nvPr>
        </p:nvSpPr>
        <p:spPr>
          <a:xfrm>
            <a:off x="749559" y="1317709"/>
            <a:ext cx="10515600" cy="4489524"/>
          </a:xfrm>
        </p:spPr>
        <p:txBody>
          <a:bodyPr>
            <a:normAutofit fontScale="92500" lnSpcReduction="20000"/>
          </a:bodyPr>
          <a:lstStyle/>
          <a:p>
            <a:r>
              <a:rPr lang="en-GB" sz="1400" dirty="0" smtClean="0"/>
              <a:t>Carrivick, J.L., Davies, B.J., </a:t>
            </a:r>
            <a:r>
              <a:rPr lang="en-GB" sz="1400" dirty="0" err="1" smtClean="0"/>
              <a:t>Glasser</a:t>
            </a:r>
            <a:r>
              <a:rPr lang="en-GB" sz="1400" dirty="0" smtClean="0"/>
              <a:t>, N.F., Nývlt, D., </a:t>
            </a:r>
            <a:r>
              <a:rPr lang="en-GB" sz="1400" dirty="0" err="1" smtClean="0"/>
              <a:t>Hambrey</a:t>
            </a:r>
            <a:r>
              <a:rPr lang="en-GB" sz="1400" dirty="0" smtClean="0"/>
              <a:t>, M.J., 2012. Late-Holocene changes in character and behaviour of land-terminating glaciers on James Ross Island, Antarctica. J. </a:t>
            </a:r>
            <a:r>
              <a:rPr lang="en-GB" sz="1400" dirty="0" err="1" smtClean="0"/>
              <a:t>Glaciol</a:t>
            </a:r>
            <a:r>
              <a:rPr lang="en-GB" sz="1400" dirty="0" smtClean="0"/>
              <a:t>. 58, 1176–1190. </a:t>
            </a:r>
            <a:r>
              <a:rPr lang="en-GB" sz="1400" dirty="0" smtClean="0">
                <a:hlinkClick r:id="rId2"/>
              </a:rPr>
              <a:t>https://doi.org/10.3189/2012JoG11J148</a:t>
            </a:r>
            <a:r>
              <a:rPr lang="en-GB" sz="1400" dirty="0" smtClean="0"/>
              <a:t> </a:t>
            </a:r>
          </a:p>
          <a:p>
            <a:r>
              <a:rPr lang="en-GB" sz="1400" dirty="0" smtClean="0"/>
              <a:t>Carrivick, J.L., Tweed, F.S., 2021. Deglaciation controls on sediment yield: Towards capturing spatio-temporal variability. Earth-Science Rev. 221, 103809. </a:t>
            </a:r>
            <a:r>
              <a:rPr lang="en-GB" sz="1400" dirty="0" smtClean="0">
                <a:hlinkClick r:id="rId3"/>
              </a:rPr>
              <a:t>https://doi.org/https://doi.org/10.1016/j.earscirev.2021.103809</a:t>
            </a:r>
            <a:endParaRPr lang="en-GB" sz="1400" dirty="0" smtClean="0"/>
          </a:p>
          <a:p>
            <a:r>
              <a:rPr lang="en-GB" sz="1400" dirty="0" err="1" smtClean="0"/>
              <a:t>Cloern</a:t>
            </a:r>
            <a:r>
              <a:rPr lang="en-GB" sz="1400" dirty="0" smtClean="0"/>
              <a:t>, J.E., 1987. Turbidity as a control on phytoplankton biomass and productivity in estuaries. Cont. Shelf Res. 7, 1367–1381. </a:t>
            </a:r>
            <a:r>
              <a:rPr lang="en-GB" sz="1400" dirty="0" smtClean="0">
                <a:hlinkClick r:id="rId4"/>
              </a:rPr>
              <a:t>https://doi.org/10.1016/0278-4343(87)90042-2</a:t>
            </a:r>
            <a:endParaRPr lang="en-GB" sz="1400" dirty="0" smtClean="0"/>
          </a:p>
          <a:p>
            <a:r>
              <a:rPr lang="en-GB" sz="1400" dirty="0" smtClean="0"/>
              <a:t>Engel, Z., </a:t>
            </a:r>
            <a:r>
              <a:rPr lang="en-GB" sz="1400" dirty="0" err="1" smtClean="0"/>
              <a:t>Láska</a:t>
            </a:r>
            <a:r>
              <a:rPr lang="en-GB" sz="1400" dirty="0" smtClean="0"/>
              <a:t>, K., Nývlt, D., </a:t>
            </a:r>
            <a:r>
              <a:rPr lang="en-GB" sz="1400" dirty="0" err="1" smtClean="0"/>
              <a:t>Stachoň</a:t>
            </a:r>
            <a:r>
              <a:rPr lang="en-GB" sz="1400" dirty="0" smtClean="0"/>
              <a:t>, Z., 2018. Surface mass balance of small glaciers on James Ross Island, north-eastern Antarctic Peninsula, during 2009-2015. J. </a:t>
            </a:r>
            <a:r>
              <a:rPr lang="en-GB" sz="1400" dirty="0" err="1" smtClean="0"/>
              <a:t>Glaciol</a:t>
            </a:r>
            <a:r>
              <a:rPr lang="en-GB" sz="1400" dirty="0" smtClean="0"/>
              <a:t>. 64, 349–361. </a:t>
            </a:r>
            <a:r>
              <a:rPr lang="en-GB" sz="1400" dirty="0" smtClean="0">
                <a:hlinkClick r:id="rId5"/>
              </a:rPr>
              <a:t>https://doi.org/10.1017/jog.2018.17</a:t>
            </a:r>
            <a:r>
              <a:rPr lang="en-GB" sz="1400" dirty="0" smtClean="0"/>
              <a:t> </a:t>
            </a:r>
          </a:p>
          <a:p>
            <a:r>
              <a:rPr lang="en-GB" sz="1400" dirty="0" smtClean="0"/>
              <a:t>Huss, M., Hock, R., 2018. Global-scale hydrological response to future glacier mass loss. Nat. </a:t>
            </a:r>
            <a:r>
              <a:rPr lang="en-GB" sz="1400" dirty="0" err="1" smtClean="0"/>
              <a:t>Clim</a:t>
            </a:r>
            <a:r>
              <a:rPr lang="en-GB" sz="1400" dirty="0" smtClean="0"/>
              <a:t>. Chang. 8, 135–140. https://doi.org/10.1038/s41558-017-0049-x</a:t>
            </a:r>
          </a:p>
          <a:p>
            <a:r>
              <a:rPr lang="en-GB" sz="1400" dirty="0" smtClean="0"/>
              <a:t>Kavan, J., </a:t>
            </a:r>
            <a:r>
              <a:rPr lang="en-GB" sz="1400" dirty="0" err="1" smtClean="0"/>
              <a:t>Ondruch</a:t>
            </a:r>
            <a:r>
              <a:rPr lang="en-GB" sz="1400" dirty="0" smtClean="0"/>
              <a:t>, J., Nývlt, D., </a:t>
            </a:r>
            <a:r>
              <a:rPr lang="en-GB" sz="1400" dirty="0" err="1" smtClean="0"/>
              <a:t>Hrbáček</a:t>
            </a:r>
            <a:r>
              <a:rPr lang="en-GB" sz="1400" dirty="0" smtClean="0"/>
              <a:t>, F., Carrivick, J.L., </a:t>
            </a:r>
            <a:r>
              <a:rPr lang="en-GB" sz="1400" dirty="0" err="1" smtClean="0"/>
              <a:t>Láska</a:t>
            </a:r>
            <a:r>
              <a:rPr lang="en-GB" sz="1400" dirty="0" smtClean="0"/>
              <a:t>, K., 2017. Seasonal hydrological and suspended sediment transport dynamics in proglacial streams, James Ross Island, Antarctica. </a:t>
            </a:r>
            <a:r>
              <a:rPr lang="en-GB" sz="1400" dirty="0" err="1" smtClean="0"/>
              <a:t>Geogr</a:t>
            </a:r>
            <a:r>
              <a:rPr lang="en-GB" sz="1400" dirty="0" smtClean="0"/>
              <a:t>. Ann. Ser. A, Phys. </a:t>
            </a:r>
            <a:r>
              <a:rPr lang="en-GB" sz="1400" dirty="0" err="1" smtClean="0"/>
              <a:t>Geogr</a:t>
            </a:r>
            <a:r>
              <a:rPr lang="en-GB" sz="1400" dirty="0" smtClean="0"/>
              <a:t>. 99, 38–55. </a:t>
            </a:r>
            <a:r>
              <a:rPr lang="en-GB" sz="1400" dirty="0" smtClean="0">
                <a:hlinkClick r:id="rId6"/>
              </a:rPr>
              <a:t>https://doi.org/10.1080/04353676.2016.1257914</a:t>
            </a:r>
            <a:r>
              <a:rPr lang="en-GB" sz="1400" dirty="0" smtClean="0"/>
              <a:t> </a:t>
            </a:r>
          </a:p>
          <a:p>
            <a:r>
              <a:rPr lang="en-GB" sz="1400" dirty="0" smtClean="0"/>
              <a:t>Kavan, J., 2021. Fluvial transport in the deglaciated Antarctic catchment – Bohemian Stream, James Ross Island. </a:t>
            </a:r>
            <a:r>
              <a:rPr lang="en-GB" sz="1400" dirty="0" err="1" smtClean="0"/>
              <a:t>Geogr</a:t>
            </a:r>
            <a:r>
              <a:rPr lang="en-GB" sz="1400" dirty="0" smtClean="0"/>
              <a:t>. Ann. Ser. A, Phys. </a:t>
            </a:r>
            <a:r>
              <a:rPr lang="en-GB" sz="1400" dirty="0" err="1" smtClean="0"/>
              <a:t>Geogr</a:t>
            </a:r>
            <a:r>
              <a:rPr lang="en-GB" sz="1400" dirty="0" smtClean="0"/>
              <a:t>. 1–10. </a:t>
            </a:r>
            <a:r>
              <a:rPr lang="en-GB" sz="1400" dirty="0" smtClean="0">
                <a:hlinkClick r:id="rId7"/>
              </a:rPr>
              <a:t>https://doi.org/10.1080/04353676.2021.2010401</a:t>
            </a:r>
            <a:r>
              <a:rPr lang="en-GB" sz="1400" dirty="0" smtClean="0"/>
              <a:t> </a:t>
            </a:r>
          </a:p>
          <a:p>
            <a:r>
              <a:rPr lang="en-GB" sz="1400" dirty="0" err="1" smtClean="0"/>
              <a:t>Mlčoch</a:t>
            </a:r>
            <a:r>
              <a:rPr lang="en-GB" sz="1400" dirty="0" smtClean="0"/>
              <a:t>, B., Nývlt, D., </a:t>
            </a:r>
            <a:r>
              <a:rPr lang="en-GB" sz="1400" dirty="0" err="1" smtClean="0"/>
              <a:t>Mixa</a:t>
            </a:r>
            <a:r>
              <a:rPr lang="en-GB" sz="1400" dirty="0" smtClean="0"/>
              <a:t>, P., 2020. Geological map of James Ross Island–Northern part 1: 25,000, Czech Geological Survey, Praha. </a:t>
            </a:r>
          </a:p>
          <a:p>
            <a:r>
              <a:rPr lang="en-GB" sz="1400" dirty="0" smtClean="0"/>
              <a:t>Overeem, I., Hudson, B.D., </a:t>
            </a:r>
            <a:r>
              <a:rPr lang="en-GB" sz="1400" dirty="0" err="1" smtClean="0"/>
              <a:t>Syvitski</a:t>
            </a:r>
            <a:r>
              <a:rPr lang="en-GB" sz="1400" dirty="0" smtClean="0"/>
              <a:t>, J.P.M., </a:t>
            </a:r>
            <a:r>
              <a:rPr lang="en-GB" sz="1400" dirty="0" err="1" smtClean="0"/>
              <a:t>Mikkelsen</a:t>
            </a:r>
            <a:r>
              <a:rPr lang="en-GB" sz="1400" dirty="0" smtClean="0"/>
              <a:t>, A.B., </a:t>
            </a:r>
            <a:r>
              <a:rPr lang="en-GB" sz="1400" dirty="0" err="1" smtClean="0"/>
              <a:t>Hasholt</a:t>
            </a:r>
            <a:r>
              <a:rPr lang="en-GB" sz="1400" dirty="0" smtClean="0"/>
              <a:t>, B., van den </a:t>
            </a:r>
            <a:r>
              <a:rPr lang="en-GB" sz="1400" dirty="0" err="1" smtClean="0"/>
              <a:t>Broeke</a:t>
            </a:r>
            <a:r>
              <a:rPr lang="en-GB" sz="1400" dirty="0" smtClean="0"/>
              <a:t>, M.R., Noël, B.P.Y., </a:t>
            </a:r>
            <a:r>
              <a:rPr lang="en-GB" sz="1400" dirty="0" err="1" smtClean="0"/>
              <a:t>Morlighem</a:t>
            </a:r>
            <a:r>
              <a:rPr lang="en-GB" sz="1400" dirty="0" smtClean="0"/>
              <a:t>, M., 2017. Substantial export of suspended sediment to the global oceans from glacial erosion in Greenland. Nat. </a:t>
            </a:r>
            <a:r>
              <a:rPr lang="en-GB" sz="1400" dirty="0" err="1" smtClean="0"/>
              <a:t>Geosci</a:t>
            </a:r>
            <a:r>
              <a:rPr lang="en-GB" sz="1400" dirty="0" smtClean="0"/>
              <a:t>. 10, 859–863. </a:t>
            </a:r>
            <a:r>
              <a:rPr lang="en-GB" sz="1400" dirty="0" smtClean="0">
                <a:hlinkClick r:id="rId8"/>
              </a:rPr>
              <a:t>https://doi.org/10.1038/ngeo3046</a:t>
            </a:r>
            <a:r>
              <a:rPr lang="en-GB" sz="1400" dirty="0" smtClean="0"/>
              <a:t> </a:t>
            </a:r>
          </a:p>
          <a:p>
            <a:r>
              <a:rPr lang="en-GB" sz="1400" dirty="0" smtClean="0"/>
              <a:t>Russell, F.E., Boyle, J.F., </a:t>
            </a:r>
            <a:r>
              <a:rPr lang="en-GB" sz="1400" dirty="0" err="1" smtClean="0"/>
              <a:t>Chiverrell</a:t>
            </a:r>
            <a:r>
              <a:rPr lang="en-GB" sz="1400" dirty="0" smtClean="0"/>
              <a:t>, R.C., 2019. NIRS quantification of lake sediment composition by multiple regression using end-member spectra. J. </a:t>
            </a:r>
            <a:r>
              <a:rPr lang="en-GB" sz="1400" dirty="0" err="1" smtClean="0"/>
              <a:t>Paleolimnol</a:t>
            </a:r>
            <a:r>
              <a:rPr lang="en-GB" sz="1400" dirty="0" smtClean="0"/>
              <a:t>. 62, 73–88. </a:t>
            </a:r>
            <a:r>
              <a:rPr lang="en-GB" sz="1400" dirty="0" smtClean="0">
                <a:hlinkClick r:id="rId9"/>
              </a:rPr>
              <a:t>https://doi.org/10.1007/s10933-019-00076-2</a:t>
            </a:r>
            <a:r>
              <a:rPr lang="en-GB" sz="1400" dirty="0" smtClean="0"/>
              <a:t> </a:t>
            </a:r>
          </a:p>
          <a:p>
            <a:r>
              <a:rPr lang="en-GB" sz="1400" dirty="0" err="1" smtClean="0"/>
              <a:t>Syvitski</a:t>
            </a:r>
            <a:r>
              <a:rPr lang="en-GB" sz="1400" dirty="0" smtClean="0"/>
              <a:t>, J.P.M., 2002. Sediment discharge variability in Arctic rivers: implications for a warmer future. Polar Res. 21, 323–330. </a:t>
            </a:r>
            <a:r>
              <a:rPr lang="en-GB" sz="1400" dirty="0" smtClean="0">
                <a:hlinkClick r:id="rId10"/>
              </a:rPr>
              <a:t>https://doi.org/10.3402/polar.v21i2.6494</a:t>
            </a:r>
            <a:endParaRPr lang="en-GB" sz="1400" dirty="0" smtClean="0"/>
          </a:p>
        </p:txBody>
      </p:sp>
      <p:grpSp>
        <p:nvGrpSpPr>
          <p:cNvPr id="4" name="Group 3"/>
          <p:cNvGrpSpPr/>
          <p:nvPr/>
        </p:nvGrpSpPr>
        <p:grpSpPr>
          <a:xfrm>
            <a:off x="-25401" y="5895231"/>
            <a:ext cx="12217401" cy="978565"/>
            <a:chOff x="-25401" y="5895231"/>
            <a:chExt cx="12217401" cy="978565"/>
          </a:xfrm>
        </p:grpSpPr>
        <p:grpSp>
          <p:nvGrpSpPr>
            <p:cNvPr id="5" name="Group 4"/>
            <p:cNvGrpSpPr/>
            <p:nvPr/>
          </p:nvGrpSpPr>
          <p:grpSpPr>
            <a:xfrm>
              <a:off x="-25401" y="5895231"/>
              <a:ext cx="12217401" cy="978565"/>
              <a:chOff x="-17851" y="5886817"/>
              <a:chExt cx="12209851" cy="978565"/>
            </a:xfrm>
          </p:grpSpPr>
          <p:sp>
            <p:nvSpPr>
              <p:cNvPr id="7" name="Rectangle 6"/>
              <p:cNvSpPr/>
              <p:nvPr/>
            </p:nvSpPr>
            <p:spPr>
              <a:xfrm>
                <a:off x="0" y="5944519"/>
                <a:ext cx="12192000" cy="913481"/>
              </a:xfrm>
              <a:prstGeom prst="rect">
                <a:avLst/>
              </a:prstGeom>
              <a:solidFill>
                <a:srgbClr val="58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17851" y="5886817"/>
                <a:ext cx="2787285" cy="884636"/>
                <a:chOff x="-17851" y="5886817"/>
                <a:chExt cx="2787285" cy="884636"/>
              </a:xfrm>
            </p:grpSpPr>
            <p:pic>
              <p:nvPicPr>
                <p:cNvPr id="14" name="Picture 13" descr="AAA - Citing Sources - Research Guides at Davidson Colleg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851" y="5886817"/>
                  <a:ext cx="619870" cy="619870"/>
                </a:xfrm>
                <a:prstGeom prst="rect">
                  <a:avLst/>
                </a:prstGeom>
              </p:spPr>
            </p:pic>
            <p:sp>
              <p:nvSpPr>
                <p:cNvPr id="15" name="TextBox 14"/>
                <p:cNvSpPr txBox="1"/>
                <p:nvPr/>
              </p:nvSpPr>
              <p:spPr>
                <a:xfrm>
                  <a:off x="572912" y="6003037"/>
                  <a:ext cx="2196522" cy="369332"/>
                </a:xfrm>
                <a:prstGeom prst="rect">
                  <a:avLst/>
                </a:prstGeom>
                <a:noFill/>
              </p:spPr>
              <p:txBody>
                <a:bodyPr wrap="square" rtlCol="0">
                  <a:spAutoFit/>
                </a:bodyPr>
                <a:lstStyle/>
                <a:p>
                  <a:r>
                    <a:rPr lang="en-GB" b="1" dirty="0" smtClean="0"/>
                    <a:t>gycds@leeds.ac.uk</a:t>
                  </a:r>
                  <a:endParaRPr lang="en-GB" b="1" dirty="0"/>
                </a:p>
              </p:txBody>
            </p:sp>
            <p:pic>
              <p:nvPicPr>
                <p:cNvPr id="16" name="Picture 15" descr="Team:York/Notebook - 2015.igem.or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503" y="6432675"/>
                  <a:ext cx="416621" cy="338778"/>
                </a:xfrm>
                <a:prstGeom prst="rect">
                  <a:avLst/>
                </a:prstGeom>
              </p:spPr>
            </p:pic>
            <p:sp>
              <p:nvSpPr>
                <p:cNvPr id="17" name="TextBox 16"/>
                <p:cNvSpPr txBox="1"/>
                <p:nvPr/>
              </p:nvSpPr>
              <p:spPr>
                <a:xfrm>
                  <a:off x="756630" y="6391922"/>
                  <a:ext cx="1518755" cy="369332"/>
                </a:xfrm>
                <a:prstGeom prst="rect">
                  <a:avLst/>
                </a:prstGeom>
                <a:noFill/>
              </p:spPr>
              <p:txBody>
                <a:bodyPr wrap="square" rtlCol="0">
                  <a:spAutoFit/>
                </a:bodyPr>
                <a:lstStyle/>
                <a:p>
                  <a:r>
                    <a:rPr lang="en-GB" sz="1600" b="1" dirty="0" smtClean="0"/>
                    <a:t>@</a:t>
                  </a:r>
                  <a:r>
                    <a:rPr lang="en-GB" b="1" dirty="0" smtClean="0"/>
                    <a:t>sedsstringer</a:t>
                  </a:r>
                  <a:endParaRPr lang="en-GB" sz="1600" b="1" dirty="0"/>
                </a:p>
              </p:txBody>
            </p:sp>
          </p:grpSp>
          <p:grpSp>
            <p:nvGrpSpPr>
              <p:cNvPr id="9" name="Group 8"/>
              <p:cNvGrpSpPr/>
              <p:nvPr/>
            </p:nvGrpSpPr>
            <p:grpSpPr>
              <a:xfrm>
                <a:off x="7009451" y="5957822"/>
                <a:ext cx="2156296" cy="885734"/>
                <a:chOff x="6890593" y="5991265"/>
                <a:chExt cx="2156296" cy="885734"/>
              </a:xfrm>
            </p:grpSpPr>
            <p:pic>
              <p:nvPicPr>
                <p:cNvPr id="12" name="Picture 11"/>
                <p:cNvPicPr>
                  <a:picLocks noChangeAspect="1"/>
                </p:cNvPicPr>
                <p:nvPr/>
              </p:nvPicPr>
              <p:blipFill>
                <a:blip r:embed="rId13">
                  <a:clrChange>
                    <a:clrFrom>
                      <a:srgbClr val="FFFFFF"/>
                    </a:clrFrom>
                    <a:clrTo>
                      <a:srgbClr val="FFFFFF">
                        <a:alpha val="0"/>
                      </a:srgbClr>
                    </a:clrTo>
                  </a:clrChange>
                </a:blip>
                <a:stretch>
                  <a:fillRect/>
                </a:stretch>
              </p:blipFill>
              <p:spPr>
                <a:xfrm>
                  <a:off x="7644307" y="5991265"/>
                  <a:ext cx="648868" cy="635656"/>
                </a:xfrm>
                <a:prstGeom prst="rect">
                  <a:avLst/>
                </a:prstGeom>
              </p:spPr>
            </p:pic>
            <p:sp>
              <p:nvSpPr>
                <p:cNvPr id="13" name="TextBox 12"/>
                <p:cNvSpPr txBox="1"/>
                <p:nvPr/>
              </p:nvSpPr>
              <p:spPr>
                <a:xfrm>
                  <a:off x="6890593" y="6507667"/>
                  <a:ext cx="2156296" cy="369332"/>
                </a:xfrm>
                <a:prstGeom prst="rect">
                  <a:avLst/>
                </a:prstGeom>
                <a:noFill/>
              </p:spPr>
              <p:txBody>
                <a:bodyPr wrap="none" rtlCol="0">
                  <a:spAutoFit/>
                </a:bodyPr>
                <a:lstStyle/>
                <a:p>
                  <a:r>
                    <a:rPr lang="en-GB" b="1" dirty="0"/>
                    <a:t>NERC Panorama DTP</a:t>
                  </a:r>
                  <a:endParaRPr lang="en-GB" dirty="0"/>
                </a:p>
              </p:txBody>
            </p:sp>
          </p:gr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1316" y="5915863"/>
                <a:ext cx="949519" cy="949519"/>
              </a:xfrm>
              <a:prstGeom prst="rect">
                <a:avLst/>
              </a:prstGeom>
            </p:spPr>
          </p:pic>
          <p:pic>
            <p:nvPicPr>
              <p:cNvPr id="11" name="Picture 10"/>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85183" y="5940167"/>
                <a:ext cx="2950797" cy="922183"/>
              </a:xfrm>
              <a:prstGeom prst="rect">
                <a:avLst/>
              </a:prstGeom>
            </p:spPr>
          </p:pic>
        </p:grpSp>
        <p:pic>
          <p:nvPicPr>
            <p:cNvPr id="6" name="Picture 5"/>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9036" y="6072085"/>
              <a:ext cx="2422745" cy="697583"/>
            </a:xfrm>
            <a:prstGeom prst="rect">
              <a:avLst/>
            </a:prstGeom>
          </p:spPr>
        </p:pic>
      </p:grpSp>
    </p:spTree>
    <p:extLst>
      <p:ext uri="{BB962C8B-B14F-4D97-AF65-F5344CB8AC3E}">
        <p14:creationId xmlns:p14="http://schemas.microsoft.com/office/powerpoint/2010/main" val="59722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1393</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Key references and further reading</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Stringer</dc:creator>
  <cp:lastModifiedBy>Chris Stringer</cp:lastModifiedBy>
  <cp:revision>8</cp:revision>
  <dcterms:created xsi:type="dcterms:W3CDTF">2023-04-21T12:46:49Z</dcterms:created>
  <dcterms:modified xsi:type="dcterms:W3CDTF">2023-04-21T13:47:27Z</dcterms:modified>
</cp:coreProperties>
</file>