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  <p:sldId id="262" r:id="rId5"/>
    <p:sldId id="264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4" r:id="rId24"/>
    <p:sldId id="283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D311-C1F3-EC96-30EF-A7DCE891C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CF547-E0BA-DCC5-EF1B-FC14B6422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5335E-5A0F-4E25-8009-D27EFC7E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0BAE-2BBA-0548-4452-8851DAB1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1C984-2104-F30D-B844-1FFCC7B5D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04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E849A-9625-5D2D-1080-F09F0F5B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0D7B4-29E8-B515-6B2A-39ACD1DDF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91995-0224-3861-9F5F-77E1E351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AD2A6-DF79-B118-E430-35C5CBD6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06145-FFD8-7787-761E-8F47FD83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74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68FF06-A9AD-59F0-8BD5-2504B94ED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1F245-A60E-A8CF-DD0D-F4A9B332F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CC614-79DB-4DC3-6609-828594D23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8B89F-FE11-0AD1-F3E2-B464985A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DD4FC-A55B-1CDF-2E30-A5FE6B5B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386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45B3-4BCB-8017-A680-179646FB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BF778-539C-283E-E79C-F1F71D120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49493-BF65-CFD9-64E0-9A456BEBC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56619-8BDD-70EF-0FB9-BFE3F622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95FF0-ECB6-3068-A49E-60BB8D9B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8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2382-0033-AADB-F333-A0C781468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748F7-A8EC-329F-DDEC-F985A5AC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4527E-732F-3619-619A-B846A38F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F0FB5-9EA8-0B78-D2D1-A45A1D9A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D2348-F775-D73A-57B3-A919C212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12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2C48-FE17-1A03-FB06-6F7486C8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08A2B-605C-5220-B3B2-94F3EDA2D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AABEA-AB93-0B05-2420-F468E687F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CF8F3-6192-81DA-2695-3D063B4B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4DC52-3FF3-130A-8AEE-FC0B247FC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54902-D74A-EB5F-80E6-85212955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5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BB0D-9297-F080-DF6B-A956E512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DE93D-FC6E-9A05-F3CE-F82C25E69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DB422-4DBD-AC58-FAA9-BB80C26FC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3D988-713F-0647-FAD2-8A81159D7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151DF8-1DC4-93D5-71B3-287793F3C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D01D2-95DD-9ED6-F14A-48B60C2F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748FC-A202-CD88-BDD2-108F4924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83222-4111-58C7-19FF-B93A53FB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45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0E82-3A2F-3AD5-85E3-6DEAEED10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73432-385A-8387-6F74-59A44D61E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B01E1-6306-81F1-B431-C29E82FE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3CEAEF-A963-41A8-1347-5D19DA65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9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0B393-CCF8-371A-2A51-EA6E67CC2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C12AE-7C44-E576-BF1C-7C1454BA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6D548-352C-1EE1-E953-A21CD5C51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42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64093-1606-4CF4-F9EB-EBB0C917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C0787-C30F-EFDC-A938-D549F1528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917D3-1842-08F6-C6E0-5E562ED8B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51BD6-3723-6661-9DE1-1FFDBE5BB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B68EE-2A6C-779D-6907-D3BC526A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4801-A061-2C0D-C53F-C181D3C5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563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4B58-D1BF-903B-BEBF-3AB23624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49766-B633-8BC9-9A89-47CEBF1931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7B336-6C7B-E4C5-5D81-51FC01636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E6374-3E8A-C91B-DEE9-B5BCC30A8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43462-DA75-7098-B864-6C9232D0C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5BD19E-8943-722F-A7A2-431552A6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60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BD3E2-E824-848E-57BB-C4AE32377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F255A-72EA-49AA-2921-9155F3C63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69DE5-D218-F26C-2CF7-1A014E04E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61BEB-48FF-43C0-8E3C-B32168F4AC05}" type="datetimeFigureOut">
              <a:rPr lang="en-GB" smtClean="0"/>
              <a:t>27/04/2023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46E54-55C3-426D-685A-84170E19D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0448-907B-6FE1-CD54-73709738A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8DAC1-D8A4-4642-BC41-7A2BFA3000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4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jpg"/><Relationship Id="rId3" Type="http://schemas.openxmlformats.org/officeDocument/2006/relationships/image" Target="../media/image38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jpg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jpg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.jpg"/><Relationship Id="rId3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DE94C83F-B4F5-A47D-B083-D82FDE0C8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  <p:pic>
        <p:nvPicPr>
          <p:cNvPr id="48" name="Picture 4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D35D4F1-7BBD-AD67-9BD2-490C4826A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46" name="Picture 4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9BC3E9-1263-0CFA-A04F-26B8B84C7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18F93C74-0E65-4EAB-ECFA-C2D4165919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0" t="50000" r="6480" b="1801"/>
          <a:stretch/>
        </p:blipFill>
        <p:spPr>
          <a:xfrm>
            <a:off x="7771938" y="2194514"/>
            <a:ext cx="4420062" cy="4258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0DC6CE-6E0C-7CBC-A4A6-B2B07E214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41" name="Picture 40" descr="A picture containing text, monitor, display&#10;&#10;Description automatically generated">
            <a:extLst>
              <a:ext uri="{FF2B5EF4-FFF2-40B4-BE49-F238E27FC236}">
                <a16:creationId xmlns:a16="http://schemas.microsoft.com/office/drawing/2014/main" id="{D0E99ACF-251E-F78B-E1F8-AF52EC6A5D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437" r="12948" b="3129"/>
          <a:stretch/>
        </p:blipFill>
        <p:spPr>
          <a:xfrm>
            <a:off x="3255768" y="2073240"/>
            <a:ext cx="4920331" cy="4507195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28ABD467-7002-130A-BEDF-AECF7CCBC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8A80C5-A942-5FE0-266E-0587311B07B6}"/>
              </a:ext>
            </a:extLst>
          </p:cNvPr>
          <p:cNvSpPr/>
          <p:nvPr/>
        </p:nvSpPr>
        <p:spPr>
          <a:xfrm>
            <a:off x="9958258" y="4405220"/>
            <a:ext cx="802433" cy="574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455AEFC-540A-16EC-3D97-5B21A88CCA84}"/>
              </a:ext>
            </a:extLst>
          </p:cNvPr>
          <p:cNvSpPr/>
          <p:nvPr/>
        </p:nvSpPr>
        <p:spPr>
          <a:xfrm>
            <a:off x="3629608" y="5494843"/>
            <a:ext cx="1454877" cy="39128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41D355-FC44-7A44-679E-EF1C4D6ED1DD}"/>
              </a:ext>
            </a:extLst>
          </p:cNvPr>
          <p:cNvSpPr/>
          <p:nvPr/>
        </p:nvSpPr>
        <p:spPr>
          <a:xfrm>
            <a:off x="10309613" y="3801834"/>
            <a:ext cx="457199" cy="35055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55D78-3B8F-E5F0-A074-481ABD6C2114}"/>
              </a:ext>
            </a:extLst>
          </p:cNvPr>
          <p:cNvSpPr txBox="1"/>
          <p:nvPr/>
        </p:nvSpPr>
        <p:spPr>
          <a:xfrm>
            <a:off x="10156210" y="4456810"/>
            <a:ext cx="66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</a:rPr>
              <a:t>?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C0715E-3224-D001-DE9F-DA1F85E62C31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A63111-197A-943B-57FD-86735DE504FA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B837DC-A03F-5B86-C8FE-4EB3B50CFBBC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B1124F-65BC-F43B-3665-2AC753080C80}"/>
              </a:ext>
            </a:extLst>
          </p:cNvPr>
          <p:cNvSpPr txBox="1"/>
          <p:nvPr/>
        </p:nvSpPr>
        <p:spPr>
          <a:xfrm>
            <a:off x="9074462" y="5143692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83D76C-00E5-145D-5C54-A28E6673A36D}"/>
              </a:ext>
            </a:extLst>
          </p:cNvPr>
          <p:cNvSpPr txBox="1"/>
          <p:nvPr/>
        </p:nvSpPr>
        <p:spPr>
          <a:xfrm>
            <a:off x="8827361" y="3595926"/>
            <a:ext cx="1646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2060"/>
                </a:solidFill>
              </a:rPr>
              <a:t>Stations</a:t>
            </a:r>
            <a:r>
              <a:rPr lang="de-DE" b="1" dirty="0">
                <a:solidFill>
                  <a:srgbClr val="002060"/>
                </a:solidFill>
              </a:rPr>
              <a:t> Crater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BACD57-39C3-20BF-D216-9CBA8B5539D2}"/>
              </a:ext>
            </a:extLst>
          </p:cNvPr>
          <p:cNvSpPr txBox="1"/>
          <p:nvPr/>
        </p:nvSpPr>
        <p:spPr>
          <a:xfrm>
            <a:off x="9789862" y="3056160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D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5F82BCCA-C026-6F98-09C9-9725FAB62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39" name="Picture 38" descr="Logo&#10;&#10;Description automatically generated with medium confidence">
            <a:extLst>
              <a:ext uri="{FF2B5EF4-FFF2-40B4-BE49-F238E27FC236}">
                <a16:creationId xmlns:a16="http://schemas.microsoft.com/office/drawing/2014/main" id="{C46F978D-E27D-2478-94CD-137971AD8D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40" name="Picture 39" descr="Qr code&#10;&#10;Description automatically generated">
            <a:extLst>
              <a:ext uri="{FF2B5EF4-FFF2-40B4-BE49-F238E27FC236}">
                <a16:creationId xmlns:a16="http://schemas.microsoft.com/office/drawing/2014/main" id="{EBDE02E1-74AB-32FB-435F-374E44C9B1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07470E29-6EB1-90B0-DE7B-1EDA2B877925}"/>
              </a:ext>
            </a:extLst>
          </p:cNvPr>
          <p:cNvSpPr/>
          <p:nvPr/>
        </p:nvSpPr>
        <p:spPr>
          <a:xfrm>
            <a:off x="5359135" y="5510777"/>
            <a:ext cx="1984057" cy="39128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DF2B51C-00CD-46F5-2297-5F98F302CB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" y="3312145"/>
            <a:ext cx="3271567" cy="2286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BC751-B9CD-67C9-515A-26538C88BD63}"/>
              </a:ext>
            </a:extLst>
          </p:cNvPr>
          <p:cNvSpPr txBox="1"/>
          <p:nvPr/>
        </p:nvSpPr>
        <p:spPr>
          <a:xfrm>
            <a:off x="310216" y="2388815"/>
            <a:ext cx="2575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Large </a:t>
            </a:r>
            <a:r>
              <a:rPr lang="de-DE" dirty="0" err="1"/>
              <a:t>deployment</a:t>
            </a:r>
            <a:r>
              <a:rPr lang="de-DE" dirty="0"/>
              <a:t> in </a:t>
            </a:r>
            <a:r>
              <a:rPr lang="de-DE" dirty="0" err="1"/>
              <a:t>summit</a:t>
            </a:r>
            <a:r>
              <a:rPr lang="de-DE" dirty="0"/>
              <a:t> </a:t>
            </a:r>
            <a:r>
              <a:rPr lang="de-DE" dirty="0" err="1"/>
              <a:t>region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Mt</a:t>
            </a:r>
            <a:r>
              <a:rPr lang="de-DE" dirty="0"/>
              <a:t> </a:t>
            </a:r>
            <a:r>
              <a:rPr lang="de-DE" dirty="0" err="1"/>
              <a:t>Etna</a:t>
            </a:r>
            <a:r>
              <a:rPr lang="de-DE" dirty="0"/>
              <a:t> </a:t>
            </a:r>
            <a:r>
              <a:rPr lang="de-DE" dirty="0" err="1"/>
              <a:t>July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September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97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619085-A4DC-4829-3EB1-D9B0B579D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507811EE-051C-678F-D2AC-8976F95F8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2A45CF-11BC-1D37-D4CE-222E4BA61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2E325-B90A-FEEA-3BFD-ECB652131D40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  <a:r>
              <a:rPr lang="de-DE" dirty="0" err="1"/>
              <a:t>explosion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Bocca Nuova</a:t>
            </a:r>
            <a:endParaRPr lang="en-GB" dirty="0"/>
          </a:p>
        </p:txBody>
      </p:sp>
      <p:pic>
        <p:nvPicPr>
          <p:cNvPr id="17" name="Picture 16" descr="Chart&#10;&#10;Description automatically generated with medium confidence">
            <a:extLst>
              <a:ext uri="{FF2B5EF4-FFF2-40B4-BE49-F238E27FC236}">
                <a16:creationId xmlns:a16="http://schemas.microsoft.com/office/drawing/2014/main" id="{34AA333F-5C82-6308-0303-4579406AA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57" y="2455204"/>
            <a:ext cx="7698918" cy="40401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B765FF2-B88D-071D-8CCD-CF77CBDB5B6F}"/>
              </a:ext>
            </a:extLst>
          </p:cNvPr>
          <p:cNvSpPr txBox="1"/>
          <p:nvPr/>
        </p:nvSpPr>
        <p:spPr>
          <a:xfrm>
            <a:off x="117160" y="4597369"/>
            <a:ext cx="4366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Identifying</a:t>
            </a:r>
            <a:r>
              <a:rPr lang="de-DE" dirty="0"/>
              <a:t> </a:t>
            </a:r>
            <a:r>
              <a:rPr lang="de-DE" dirty="0" err="1"/>
              <a:t>explosion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acoustic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Beamforming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1-5Hz </a:t>
            </a:r>
            <a:r>
              <a:rPr lang="de-DE" dirty="0" err="1"/>
              <a:t>using</a:t>
            </a:r>
            <a:r>
              <a:rPr lang="de-DE" dirty="0"/>
              <a:t> 3 </a:t>
            </a:r>
            <a:r>
              <a:rPr lang="de-DE" dirty="0" err="1"/>
              <a:t>array</a:t>
            </a:r>
            <a:r>
              <a:rPr lang="de-DE" dirty="0"/>
              <a:t> </a:t>
            </a:r>
            <a:r>
              <a:rPr lang="de-DE" dirty="0" err="1"/>
              <a:t>locations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constraint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source </a:t>
            </a:r>
            <a:r>
              <a:rPr lang="de-DE" dirty="0" err="1"/>
              <a:t>location</a:t>
            </a:r>
            <a:r>
              <a:rPr lang="de-DE" dirty="0"/>
              <a:t> at Bocca Nuova </a:t>
            </a:r>
            <a:r>
              <a:rPr lang="de-DE" dirty="0" err="1"/>
              <a:t>crater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1.5 s </a:t>
            </a:r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window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24AF87-74D9-936F-AE0D-DFFADD153E3E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DB24E-1BD2-73CA-8A8E-4C10952827B8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870ADF-A7FF-B730-D698-C90B3D326E29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E27F901-6701-5604-43E9-A8042109D0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F2E50BDC-9730-CEA5-1129-C68AF763CC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D6A51FF7-AF4E-7842-7958-EC3E0DE6E0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FBFCB69F-8E0E-2451-A4D7-32FFC86A313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t="2861" r="8081" b="8415"/>
          <a:stretch/>
        </p:blipFill>
        <p:spPr>
          <a:xfrm>
            <a:off x="9425" y="2381751"/>
            <a:ext cx="4531152" cy="2122333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CD875D0-895A-786F-37C4-07F285FC50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6B42F2F8-0041-AD98-B526-623910A32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6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1E02B2-1C71-9DDE-17AF-6D7C5B656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595A4-78C4-8F1A-9404-A76D5477B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160809B7-5A8E-D325-D9F5-BD2C3993C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F5AE7-5CC6-A749-25B2-57CF54826A91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  <a:r>
              <a:rPr lang="de-DE" dirty="0" err="1"/>
              <a:t>explosion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Bocca Nuova</a:t>
            </a:r>
            <a:endParaRPr lang="en-GB" dirty="0"/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A1D1446-435C-E766-6CB9-0F38B45AD4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18" y="2290762"/>
            <a:ext cx="8703330" cy="45672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D4B03F-D452-F9E0-E42B-362B34980DFB}"/>
              </a:ext>
            </a:extLst>
          </p:cNvPr>
          <p:cNvSpPr txBox="1"/>
          <p:nvPr/>
        </p:nvSpPr>
        <p:spPr>
          <a:xfrm>
            <a:off x="18852" y="3927415"/>
            <a:ext cx="3236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Beamforming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same </a:t>
            </a:r>
            <a:r>
              <a:rPr lang="de-DE" dirty="0" err="1"/>
              <a:t>event</a:t>
            </a:r>
            <a:r>
              <a:rPr lang="de-DE" dirty="0"/>
              <a:t> at 6-10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but still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constraint</a:t>
            </a:r>
            <a:r>
              <a:rPr lang="de-DE" dirty="0"/>
              <a:t> on source </a:t>
            </a:r>
            <a:r>
              <a:rPr lang="de-DE" dirty="0" err="1"/>
              <a:t>location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Computational </a:t>
            </a:r>
            <a:r>
              <a:rPr lang="de-DE" dirty="0" err="1"/>
              <a:t>window</a:t>
            </a:r>
            <a:r>
              <a:rPr lang="de-DE" dirty="0"/>
              <a:t> still at 1.5 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D07BA6-FABF-BE52-9DE8-CA3B0B2AE6BF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6E446-4177-7E32-7FFC-D0F078FA69FD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750C16-EBB4-048A-50BC-2013B45549BF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8EC7319-FC2C-049D-126D-D8C18A425B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7F80E78-F3AD-BF37-B533-1C62C9725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339E8308-41C4-71D0-4956-105C6EACB9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EB8FA2-2F25-3FA6-A40B-B682712D3B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4CB2106-34D7-C2BB-6964-39FEC40DC6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1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72D5647-69DB-25BB-1CC7-86C395C1A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3E7D4787-409F-87E9-268A-08C075339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889F3-D24A-5BCB-CF72-2B2C3C76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A6D353-77BD-9DFA-9E18-86D3AAC94E3E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  <a:r>
              <a:rPr lang="de-DE" dirty="0" err="1"/>
              <a:t>explosion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Bocca Nuova</a:t>
            </a:r>
            <a:endParaRPr lang="en-GB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900D262-90C7-780B-6512-C84753B16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18" y="2290760"/>
            <a:ext cx="8703330" cy="4567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060309-CAD1-0AD5-CD66-F0168C18B002}"/>
              </a:ext>
            </a:extLst>
          </p:cNvPr>
          <p:cNvSpPr txBox="1"/>
          <p:nvPr/>
        </p:nvSpPr>
        <p:spPr>
          <a:xfrm>
            <a:off x="139959" y="3956180"/>
            <a:ext cx="31962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At 11-15 Hz an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shorter</a:t>
            </a:r>
            <a:r>
              <a:rPr lang="de-DE" dirty="0"/>
              <a:t> time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high </a:t>
            </a:r>
            <a:r>
              <a:rPr lang="de-DE" dirty="0" err="1"/>
              <a:t>enough</a:t>
            </a:r>
            <a:r>
              <a:rPr lang="de-DE" dirty="0"/>
              <a:t> </a:t>
            </a:r>
            <a:r>
              <a:rPr lang="de-DE" dirty="0" err="1"/>
              <a:t>coherency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achieve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constraint</a:t>
            </a:r>
            <a:r>
              <a:rPr lang="de-DE" dirty="0"/>
              <a:t> on source </a:t>
            </a:r>
            <a:r>
              <a:rPr lang="de-DE" dirty="0" err="1"/>
              <a:t>location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Computational </a:t>
            </a:r>
            <a:r>
              <a:rPr lang="de-DE" dirty="0" err="1"/>
              <a:t>window</a:t>
            </a:r>
            <a:r>
              <a:rPr lang="de-DE" dirty="0"/>
              <a:t> </a:t>
            </a:r>
            <a:r>
              <a:rPr lang="de-DE" dirty="0" err="1"/>
              <a:t>now</a:t>
            </a:r>
            <a:r>
              <a:rPr lang="de-DE" dirty="0"/>
              <a:t> at 0.2 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E1551-10E3-E2CD-D1B3-A0D85AFA3B2D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CF7CF7-FCA6-9B97-5032-45E6F77470FF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F6B39-879D-8767-5FEB-4E4081660324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34AC9AC-96B5-43A9-735E-882254C34F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F9A2355D-D861-A462-DFC1-4B3179FF60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1A5B86AA-AB36-4FA6-DDBF-BCCAB378E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33115B-F522-0F97-C311-C92EF825F3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C1DC971-6F97-22EF-5B5F-7CA3ED1273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06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19FF27-6074-EB9D-35E2-4568E9848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C41B28-420F-45D4-CC81-9766F27D2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27D90B72-433F-1318-62CE-123ACFBE4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D9784-2D20-C7FC-45CF-79248599B5BB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  <a:r>
              <a:rPr lang="de-DE" dirty="0" err="1"/>
              <a:t>explosion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Bocca Nuova</a:t>
            </a:r>
            <a:endParaRPr lang="en-GB" dirty="0"/>
          </a:p>
        </p:txBody>
      </p:sp>
      <p:pic>
        <p:nvPicPr>
          <p:cNvPr id="11" name="Picture 10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6DF31950-94E1-A3F7-092D-84BF2918D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18" y="2285814"/>
            <a:ext cx="8712757" cy="45721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D89C34-58B4-394A-8A0C-3974BFE35BEB}"/>
              </a:ext>
            </a:extLst>
          </p:cNvPr>
          <p:cNvSpPr txBox="1"/>
          <p:nvPr/>
        </p:nvSpPr>
        <p:spPr>
          <a:xfrm>
            <a:off x="59872" y="3927415"/>
            <a:ext cx="318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Even at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20 Hz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constraint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source 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obtained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Keeping 0.2 s </a:t>
            </a:r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windows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BEE83A-18B2-4A27-3F54-037243C40AED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4B6F0-0237-E713-FAAF-94D653EECAF3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2A6929-B823-3E4B-38CB-696B2F128A3D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B7001DD-9A7D-E2E0-F5B3-4C92829003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5EC8700-CDD3-8056-6E72-DFD4672BA0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C2A4414-FB5E-23DA-49B8-7CB6683E8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98555A-6CEB-4754-DDD4-BF19DBA9B9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6F04F3B-A340-8E4F-DB02-677F144B15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3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E13703-6F84-C8D3-BDEC-43D97F8BC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B063BC35-20CA-39C1-64F0-18BC8A39A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71B3C-95E8-F0FE-AAC3-A2A22B614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BA23C9-8262-B3A7-FA65-DAA972E890C5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Detection</a:t>
            </a:r>
            <a:r>
              <a:rPr lang="de-DE" dirty="0"/>
              <a:t> – </a:t>
            </a:r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pic>
        <p:nvPicPr>
          <p:cNvPr id="11" name="Picture 10" descr="A picture containing text, monitor, display&#10;&#10;Description automatically generated">
            <a:extLst>
              <a:ext uri="{FF2B5EF4-FFF2-40B4-BE49-F238E27FC236}">
                <a16:creationId xmlns:a16="http://schemas.microsoft.com/office/drawing/2014/main" id="{FD060F41-0B3D-FAA1-C9B8-E9AA4035FC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437" r="12948" b="3129"/>
          <a:stretch/>
        </p:blipFill>
        <p:spPr>
          <a:xfrm>
            <a:off x="43555" y="2350804"/>
            <a:ext cx="4920331" cy="450719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1460857-EED8-D3DE-CB4F-51CBEEA11406}"/>
              </a:ext>
            </a:extLst>
          </p:cNvPr>
          <p:cNvSpPr/>
          <p:nvPr/>
        </p:nvSpPr>
        <p:spPr>
          <a:xfrm>
            <a:off x="400982" y="5719642"/>
            <a:ext cx="1404389" cy="4266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114BF2-DCD1-44DB-5AC8-529DC56EE4AD}"/>
              </a:ext>
            </a:extLst>
          </p:cNvPr>
          <p:cNvSpPr/>
          <p:nvPr/>
        </p:nvSpPr>
        <p:spPr>
          <a:xfrm>
            <a:off x="2184122" y="5791371"/>
            <a:ext cx="1967999" cy="4266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65F2D4-E70F-1079-40C8-45738F123139}"/>
              </a:ext>
            </a:extLst>
          </p:cNvPr>
          <p:cNvSpPr/>
          <p:nvPr/>
        </p:nvSpPr>
        <p:spPr>
          <a:xfrm>
            <a:off x="1721389" y="5755689"/>
            <a:ext cx="546717" cy="4266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5C27B16-868F-1208-1E7E-E2A00F64E81B}"/>
              </a:ext>
            </a:extLst>
          </p:cNvPr>
          <p:cNvSpPr/>
          <p:nvPr/>
        </p:nvSpPr>
        <p:spPr>
          <a:xfrm>
            <a:off x="378692" y="5153930"/>
            <a:ext cx="3816454" cy="305368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31B88D5E-384C-11DB-D0B8-99251019A1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963" r="14246" b="3799"/>
          <a:stretch/>
        </p:blipFill>
        <p:spPr>
          <a:xfrm>
            <a:off x="7271668" y="2313007"/>
            <a:ext cx="4920331" cy="454499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72D41E5-D442-5B68-8AAD-16005334937A}"/>
              </a:ext>
            </a:extLst>
          </p:cNvPr>
          <p:cNvSpPr/>
          <p:nvPr/>
        </p:nvSpPr>
        <p:spPr>
          <a:xfrm>
            <a:off x="7632440" y="5719641"/>
            <a:ext cx="1474237" cy="42665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728CF10-868F-E87E-4B4A-0EB542B9CD77}"/>
              </a:ext>
            </a:extLst>
          </p:cNvPr>
          <p:cNvSpPr/>
          <p:nvPr/>
        </p:nvSpPr>
        <p:spPr>
          <a:xfrm>
            <a:off x="9486611" y="5889416"/>
            <a:ext cx="1967999" cy="29968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8665BFF-0C5A-BEDA-6434-93B2DFAA5A51}"/>
              </a:ext>
            </a:extLst>
          </p:cNvPr>
          <p:cNvSpPr/>
          <p:nvPr/>
        </p:nvSpPr>
        <p:spPr>
          <a:xfrm>
            <a:off x="9002377" y="5755689"/>
            <a:ext cx="546717" cy="4266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A84BDA-90C1-00FE-FBCF-C1395F970BC7}"/>
              </a:ext>
            </a:extLst>
          </p:cNvPr>
          <p:cNvSpPr txBox="1"/>
          <p:nvPr/>
        </p:nvSpPr>
        <p:spPr>
          <a:xfrm>
            <a:off x="4970513" y="2596207"/>
            <a:ext cx="222067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Detection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tremor</a:t>
            </a:r>
            <a:r>
              <a:rPr lang="de-DE" sz="1600" dirty="0"/>
              <a:t> bands (</a:t>
            </a:r>
            <a:r>
              <a:rPr lang="de-DE" sz="1600" dirty="0" err="1"/>
              <a:t>coherent</a:t>
            </a:r>
            <a:r>
              <a:rPr lang="de-DE" sz="1600" dirty="0"/>
              <a:t> </a:t>
            </a:r>
            <a:r>
              <a:rPr lang="de-DE" sz="1600" dirty="0" err="1"/>
              <a:t>signals</a:t>
            </a:r>
            <a:r>
              <a:rPr lang="de-DE" sz="1600" dirty="0"/>
              <a:t> on </a:t>
            </a:r>
            <a:r>
              <a:rPr lang="de-DE" sz="1600" dirty="0" err="1"/>
              <a:t>stations</a:t>
            </a:r>
            <a:r>
              <a:rPr lang="de-DE" sz="1600" dirty="0"/>
              <a:t> </a:t>
            </a:r>
            <a:r>
              <a:rPr lang="de-DE" sz="1600" dirty="0" err="1"/>
              <a:t>within</a:t>
            </a:r>
            <a:r>
              <a:rPr lang="de-DE" sz="1600" dirty="0"/>
              <a:t> </a:t>
            </a:r>
            <a:r>
              <a:rPr lang="de-DE" sz="1600" dirty="0" err="1"/>
              <a:t>array</a:t>
            </a:r>
            <a:r>
              <a:rPr lang="de-DE" sz="1600" dirty="0"/>
              <a:t>) </a:t>
            </a:r>
            <a:r>
              <a:rPr lang="de-DE" sz="1600" dirty="0" err="1"/>
              <a:t>between</a:t>
            </a:r>
            <a:r>
              <a:rPr lang="de-DE" sz="1600" dirty="0"/>
              <a:t> 10-20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Also </a:t>
            </a:r>
            <a:r>
              <a:rPr lang="de-DE" sz="1600" dirty="0" err="1"/>
              <a:t>weaker</a:t>
            </a:r>
            <a:r>
              <a:rPr lang="de-DE" sz="1600" dirty="0"/>
              <a:t> bands </a:t>
            </a:r>
            <a:r>
              <a:rPr lang="de-DE" sz="1600" dirty="0" err="1"/>
              <a:t>even</a:t>
            </a:r>
            <a:r>
              <a:rPr lang="de-DE" sz="1600" dirty="0"/>
              <a:t> </a:t>
            </a:r>
            <a:r>
              <a:rPr lang="de-DE" sz="1600" dirty="0" err="1"/>
              <a:t>between</a:t>
            </a:r>
            <a:r>
              <a:rPr lang="de-DE" sz="1600" dirty="0"/>
              <a:t> 30-40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Just </a:t>
            </a:r>
            <a:r>
              <a:rPr lang="de-DE" sz="1600" dirty="0" err="1"/>
              <a:t>about</a:t>
            </a:r>
            <a:r>
              <a:rPr lang="de-DE" sz="1600" dirty="0"/>
              <a:t> </a:t>
            </a:r>
            <a:r>
              <a:rPr lang="de-DE" sz="1600" dirty="0" err="1"/>
              <a:t>picked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on </a:t>
            </a:r>
            <a:r>
              <a:rPr lang="de-DE" sz="1600" dirty="0" err="1"/>
              <a:t>neighbouring</a:t>
            </a:r>
            <a:r>
              <a:rPr lang="de-DE" sz="1600" dirty="0"/>
              <a:t> </a:t>
            </a:r>
            <a:r>
              <a:rPr lang="de-DE" sz="1600" dirty="0" err="1"/>
              <a:t>arrays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Tremor source </a:t>
            </a:r>
            <a:r>
              <a:rPr lang="de-DE" sz="1600" dirty="0" err="1"/>
              <a:t>varies</a:t>
            </a:r>
            <a:r>
              <a:rPr lang="de-DE" sz="1600" dirty="0"/>
              <a:t> in </a:t>
            </a:r>
            <a:r>
              <a:rPr lang="de-DE" sz="1600" dirty="0" err="1"/>
              <a:t>intensity</a:t>
            </a:r>
            <a:r>
              <a:rPr lang="de-DE" sz="1600" dirty="0"/>
              <a:t> </a:t>
            </a:r>
            <a:r>
              <a:rPr lang="de-DE" sz="1600" dirty="0" err="1"/>
              <a:t>over</a:t>
            </a:r>
            <a:r>
              <a:rPr lang="de-DE" sz="1600" dirty="0"/>
              <a:t> time</a:t>
            </a:r>
            <a:endParaRPr lang="en-GB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27166-25F5-7E69-1171-B68EFFDE8CE8}"/>
              </a:ext>
            </a:extLst>
          </p:cNvPr>
          <p:cNvSpPr txBox="1"/>
          <p:nvPr/>
        </p:nvSpPr>
        <p:spPr>
          <a:xfrm>
            <a:off x="4852685" y="6276938"/>
            <a:ext cx="235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/>
              <a:t>Using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covseisnet</a:t>
            </a:r>
            <a:r>
              <a:rPr lang="de-DE" sz="1200" dirty="0"/>
              <a:t> </a:t>
            </a:r>
            <a:r>
              <a:rPr lang="de-DE" sz="1200" dirty="0" err="1"/>
              <a:t>tool</a:t>
            </a:r>
            <a:r>
              <a:rPr lang="de-DE" sz="1200" dirty="0"/>
              <a:t> after </a:t>
            </a:r>
            <a:r>
              <a:rPr lang="de-DE" sz="1200" dirty="0" err="1"/>
              <a:t>Soubestre</a:t>
            </a:r>
            <a:r>
              <a:rPr lang="de-DE" sz="1200" dirty="0"/>
              <a:t> et al. (2018)</a:t>
            </a: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1F58A9-E66F-1389-86C2-AAB7DABD2673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BF2684-1B02-F0FA-C2D5-489D3CCD124B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D381BF-1141-D90F-9C2D-8182CDF67E7E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3BA1FC3-B686-0E0A-C883-F09465E24D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15C250CC-B3D9-689C-20FB-6D6455ABCE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E474679-9928-47B4-2511-79B4DC297C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098F90-F7A9-98FF-F0E5-2F8F425228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A6A9667F-447D-9330-A699-B0AEFEB814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FB4029-5EE0-300D-A053-F8D5409F3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0A9E4F-A73E-7D49-7ED0-D93A728EA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09E2CB80-BF7E-3ED1-E23E-EAA61E22B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D7806-AC49-D2BE-FB49-9FC8E53627CA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F7C20-6007-5520-432D-D716207F6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21" y="1910960"/>
            <a:ext cx="9427079" cy="494704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2BD17D-3444-EF3F-6DF6-4299690336FF}"/>
              </a:ext>
            </a:extLst>
          </p:cNvPr>
          <p:cNvSpPr/>
          <p:nvPr/>
        </p:nvSpPr>
        <p:spPr>
          <a:xfrm>
            <a:off x="10542860" y="5529074"/>
            <a:ext cx="355294" cy="3079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E464A08-B93C-B488-AB16-B93A6B12FFA2}"/>
              </a:ext>
            </a:extLst>
          </p:cNvPr>
          <p:cNvSpPr/>
          <p:nvPr/>
        </p:nvSpPr>
        <p:spPr>
          <a:xfrm>
            <a:off x="10373447" y="3563410"/>
            <a:ext cx="440001" cy="4135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735B5E-FF91-C778-E18A-E083B48CD635}"/>
              </a:ext>
            </a:extLst>
          </p:cNvPr>
          <p:cNvSpPr/>
          <p:nvPr/>
        </p:nvSpPr>
        <p:spPr>
          <a:xfrm>
            <a:off x="10716937" y="2662993"/>
            <a:ext cx="355294" cy="3079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38F46B-BC7C-5950-ACFF-83D73C0BEE65}"/>
              </a:ext>
            </a:extLst>
          </p:cNvPr>
          <p:cNvSpPr txBox="1"/>
          <p:nvPr/>
        </p:nvSpPr>
        <p:spPr>
          <a:xfrm>
            <a:off x="10589770" y="5483277"/>
            <a:ext cx="64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46BA42-2DBC-2087-F68C-D7625EB8288F}"/>
              </a:ext>
            </a:extLst>
          </p:cNvPr>
          <p:cNvSpPr txBox="1"/>
          <p:nvPr/>
        </p:nvSpPr>
        <p:spPr>
          <a:xfrm>
            <a:off x="9862458" y="5919046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AF8A3F-481F-3F43-AF8F-C5ADC0EBE127}"/>
              </a:ext>
            </a:extLst>
          </p:cNvPr>
          <p:cNvSpPr txBox="1"/>
          <p:nvPr/>
        </p:nvSpPr>
        <p:spPr>
          <a:xfrm>
            <a:off x="10176492" y="4733130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61B385-1B78-ECE0-5596-BFBB21363953}"/>
              </a:ext>
            </a:extLst>
          </p:cNvPr>
          <p:cNvSpPr txBox="1"/>
          <p:nvPr/>
        </p:nvSpPr>
        <p:spPr>
          <a:xfrm>
            <a:off x="10986090" y="2455204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70B18D-2340-736C-9891-0A5D3883D24B}"/>
              </a:ext>
            </a:extLst>
          </p:cNvPr>
          <p:cNvSpPr txBox="1"/>
          <p:nvPr/>
        </p:nvSpPr>
        <p:spPr>
          <a:xfrm>
            <a:off x="10658478" y="3874498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E1A36A-2A5C-AF44-C0F0-02D43808DFF3}"/>
              </a:ext>
            </a:extLst>
          </p:cNvPr>
          <p:cNvSpPr txBox="1"/>
          <p:nvPr/>
        </p:nvSpPr>
        <p:spPr>
          <a:xfrm>
            <a:off x="50563" y="3749621"/>
            <a:ext cx="284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Possible source 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15 Hz </a:t>
            </a:r>
            <a:r>
              <a:rPr lang="de-DE" dirty="0" err="1"/>
              <a:t>south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Bocca Nuova </a:t>
            </a:r>
            <a:r>
              <a:rPr lang="de-DE" dirty="0" err="1"/>
              <a:t>crater</a:t>
            </a:r>
            <a:r>
              <a:rPr lang="de-DE" dirty="0"/>
              <a:t> </a:t>
            </a:r>
            <a:r>
              <a:rPr lang="de-DE" dirty="0" err="1"/>
              <a:t>picked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at Arrays B and D </a:t>
            </a:r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503C4F-895A-12D6-12E8-C4A0C584ECD2}"/>
              </a:ext>
            </a:extLst>
          </p:cNvPr>
          <p:cNvSpPr/>
          <p:nvPr/>
        </p:nvSpPr>
        <p:spPr>
          <a:xfrm rot="2718845">
            <a:off x="9801568" y="2416035"/>
            <a:ext cx="355295" cy="657729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BEF34A-4191-3568-B674-10EF4BF391B9}"/>
              </a:ext>
            </a:extLst>
          </p:cNvPr>
          <p:cNvSpPr txBox="1"/>
          <p:nvPr/>
        </p:nvSpPr>
        <p:spPr>
          <a:xfrm>
            <a:off x="9698547" y="2448513"/>
            <a:ext cx="71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C000"/>
                </a:solidFill>
              </a:rPr>
              <a:t>?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2EC04A-AAAC-EDB6-A5BF-6791F845C8B7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4D4F12-E08B-7835-194E-4F770862B404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3B720F-54D4-D6F4-FBE8-768A6FB2515D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1A7EE27-7ED0-205F-0DBD-65B59D7014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D04A23E-6F36-8BD4-69FE-853643BD88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208068CE-CAA6-76A1-CC4A-42F23B1D0A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DC87F7E-87A3-D686-029B-4665AF60A9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E33C37F1-C3F1-8E20-E36D-76EB49ECE2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30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C3B64BE-A3F7-EF5B-B7AC-0FC74C569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5F3126-4E2E-63A3-238A-CB3CC56CF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4F524EAC-3F13-15EC-7E32-1BBFD4EAB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pic>
        <p:nvPicPr>
          <p:cNvPr id="2" name="Picture 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FD9197C-F4EB-F807-5CAC-DA7B9B4EF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135" y="1917369"/>
            <a:ext cx="9414866" cy="4940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DD071-C9EF-5A17-5AB1-02C8F01ACB55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A7FE0E-A216-FB60-D593-4D531FCADED4}"/>
              </a:ext>
            </a:extLst>
          </p:cNvPr>
          <p:cNvSpPr/>
          <p:nvPr/>
        </p:nvSpPr>
        <p:spPr>
          <a:xfrm>
            <a:off x="10233488" y="3591402"/>
            <a:ext cx="440001" cy="4135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3B3846-7CBD-33F9-2A6B-2BAC4FA3F7F2}"/>
              </a:ext>
            </a:extLst>
          </p:cNvPr>
          <p:cNvSpPr/>
          <p:nvPr/>
        </p:nvSpPr>
        <p:spPr>
          <a:xfrm>
            <a:off x="10813448" y="2656033"/>
            <a:ext cx="476593" cy="4135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FC5BED-858A-BAF5-B3A7-AB235FCA62CA}"/>
              </a:ext>
            </a:extLst>
          </p:cNvPr>
          <p:cNvSpPr/>
          <p:nvPr/>
        </p:nvSpPr>
        <p:spPr>
          <a:xfrm>
            <a:off x="10354054" y="5497957"/>
            <a:ext cx="440001" cy="4135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989BD7-5C4C-2205-4326-AED88BED6382}"/>
              </a:ext>
            </a:extLst>
          </p:cNvPr>
          <p:cNvSpPr txBox="1"/>
          <p:nvPr/>
        </p:nvSpPr>
        <p:spPr>
          <a:xfrm>
            <a:off x="10489209" y="5520055"/>
            <a:ext cx="64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E76BFA-F6C5-4ACA-B2B0-69AC1968C6EC}"/>
              </a:ext>
            </a:extLst>
          </p:cNvPr>
          <p:cNvSpPr txBox="1"/>
          <p:nvPr/>
        </p:nvSpPr>
        <p:spPr>
          <a:xfrm>
            <a:off x="261257" y="3798166"/>
            <a:ext cx="2080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Decrease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</a:t>
            </a:r>
            <a:r>
              <a:rPr lang="de-DE" dirty="0"/>
              <a:t> </a:t>
            </a:r>
            <a:r>
              <a:rPr lang="de-DE" dirty="0" err="1"/>
              <a:t>causing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chaotic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backazimuths</a:t>
            </a:r>
            <a:r>
              <a:rPr lang="de-DE" dirty="0"/>
              <a:t> </a:t>
            </a:r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8F7678-7595-5A8D-CDFA-FDF4262DBDD2}"/>
              </a:ext>
            </a:extLst>
          </p:cNvPr>
          <p:cNvCxnSpPr>
            <a:cxnSpLocks/>
          </p:cNvCxnSpPr>
          <p:nvPr/>
        </p:nvCxnSpPr>
        <p:spPr>
          <a:xfrm flipV="1">
            <a:off x="1586204" y="3900196"/>
            <a:ext cx="2547055" cy="2425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31808D7-2875-87A2-A9BB-88628317C187}"/>
              </a:ext>
            </a:extLst>
          </p:cNvPr>
          <p:cNvSpPr txBox="1"/>
          <p:nvPr/>
        </p:nvSpPr>
        <p:spPr>
          <a:xfrm>
            <a:off x="9862458" y="5919046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065CDA-FB97-D74A-5B9C-E11273CBFFF8}"/>
              </a:ext>
            </a:extLst>
          </p:cNvPr>
          <p:cNvSpPr txBox="1"/>
          <p:nvPr/>
        </p:nvSpPr>
        <p:spPr>
          <a:xfrm>
            <a:off x="10176492" y="4733130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CDD6D0-AE34-1A28-E1A6-B2ED2ADDC90B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3C0DBD-D7D8-4B7A-6896-EE3B3B7440EF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30279F-F00A-9E2F-1997-BEF0738395FB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98B7335-D998-C168-991C-688633A4B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70BB7DD-CAD5-8F57-A7B6-7F7C834685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1983BAEE-ED93-1594-1F15-E45E1C83C4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4A5255-1A2E-2164-8E7E-76C684FB46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BFE796DC-D20D-46A2-775A-01D6CEA2EB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70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82EB9D-DB5C-D56F-64DB-71A629161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EF1DA75F-3092-091F-86C5-CBC6A54B5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0ED991-69F2-30A8-3FDC-06C2A8F41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D6B03-D463-CF47-74E5-0A16340449E2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115F6F-56B6-AB26-C53C-C3F9DDA26D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8" y="1889769"/>
            <a:ext cx="9467461" cy="496823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9B89CD6-68A0-B37D-861E-2718C8C01FE5}"/>
              </a:ext>
            </a:extLst>
          </p:cNvPr>
          <p:cNvSpPr/>
          <p:nvPr/>
        </p:nvSpPr>
        <p:spPr>
          <a:xfrm>
            <a:off x="10472010" y="5491022"/>
            <a:ext cx="401215" cy="322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BE1D16C-A528-DB8D-73D0-387AE7DE9F36}"/>
              </a:ext>
            </a:extLst>
          </p:cNvPr>
          <p:cNvSpPr/>
          <p:nvPr/>
        </p:nvSpPr>
        <p:spPr>
          <a:xfrm>
            <a:off x="10373447" y="3563410"/>
            <a:ext cx="440001" cy="4135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A32233-21C0-A466-D1AB-9FF1D752A78A}"/>
              </a:ext>
            </a:extLst>
          </p:cNvPr>
          <p:cNvSpPr txBox="1"/>
          <p:nvPr/>
        </p:nvSpPr>
        <p:spPr>
          <a:xfrm>
            <a:off x="10548986" y="5467653"/>
            <a:ext cx="64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5E90017-920A-9CF9-F039-4E04114563D5}"/>
              </a:ext>
            </a:extLst>
          </p:cNvPr>
          <p:cNvSpPr/>
          <p:nvPr/>
        </p:nvSpPr>
        <p:spPr>
          <a:xfrm>
            <a:off x="10716937" y="2662993"/>
            <a:ext cx="355294" cy="3079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A94DA1-7587-0A2E-AD09-AA34AFC7F180}"/>
              </a:ext>
            </a:extLst>
          </p:cNvPr>
          <p:cNvSpPr/>
          <p:nvPr/>
        </p:nvSpPr>
        <p:spPr>
          <a:xfrm rot="2718845">
            <a:off x="9846326" y="2389834"/>
            <a:ext cx="355295" cy="657729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D1EA61-FF34-7AFA-F45B-6309B39D14C4}"/>
              </a:ext>
            </a:extLst>
          </p:cNvPr>
          <p:cNvSpPr txBox="1"/>
          <p:nvPr/>
        </p:nvSpPr>
        <p:spPr>
          <a:xfrm>
            <a:off x="130629" y="3590296"/>
            <a:ext cx="2593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Tremor source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backazimuths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suggesting</a:t>
            </a:r>
            <a:r>
              <a:rPr lang="de-DE" dirty="0"/>
              <a:t> a </a:t>
            </a:r>
            <a:r>
              <a:rPr lang="de-DE" dirty="0" err="1"/>
              <a:t>similar</a:t>
            </a:r>
            <a:r>
              <a:rPr lang="de-DE" dirty="0"/>
              <a:t> possible source 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south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Bocca Nuova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363A2-2EC7-4901-D1C2-2E4E567634C2}"/>
              </a:ext>
            </a:extLst>
          </p:cNvPr>
          <p:cNvSpPr txBox="1"/>
          <p:nvPr/>
        </p:nvSpPr>
        <p:spPr>
          <a:xfrm>
            <a:off x="9698547" y="2448513"/>
            <a:ext cx="71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C000"/>
                </a:solidFill>
              </a:rPr>
              <a:t>?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4917E-C03E-DC2D-034B-0917DD961B3F}"/>
              </a:ext>
            </a:extLst>
          </p:cNvPr>
          <p:cNvSpPr txBox="1"/>
          <p:nvPr/>
        </p:nvSpPr>
        <p:spPr>
          <a:xfrm>
            <a:off x="9862458" y="5919046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8911E5-DE00-BEB7-7255-FD1311D81A39}"/>
              </a:ext>
            </a:extLst>
          </p:cNvPr>
          <p:cNvSpPr txBox="1"/>
          <p:nvPr/>
        </p:nvSpPr>
        <p:spPr>
          <a:xfrm>
            <a:off x="10176492" y="4733130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11CFC6-C1D5-8A89-1839-84219919AD57}"/>
              </a:ext>
            </a:extLst>
          </p:cNvPr>
          <p:cNvSpPr txBox="1"/>
          <p:nvPr/>
        </p:nvSpPr>
        <p:spPr>
          <a:xfrm>
            <a:off x="10658478" y="3874498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BAC2D3-4EBF-7BE3-5745-633DA43B6CEE}"/>
              </a:ext>
            </a:extLst>
          </p:cNvPr>
          <p:cNvSpPr txBox="1"/>
          <p:nvPr/>
        </p:nvSpPr>
        <p:spPr>
          <a:xfrm>
            <a:off x="10986090" y="2455204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43613-7508-ABEA-46F2-613E15472295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D8B71D-6186-56A8-6EA2-964D69CF3DE6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97EB0F-AA94-6153-1B12-C6907C4BC801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DA5E0E-A615-472D-F48D-36956C73FB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8B87C108-C33C-3A6D-D20F-026006CFAA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A5187532-5703-C317-DEBF-3DD656E083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0C63DA-4A53-35A2-8B81-3C6940B59D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7668649-509E-D73F-DD15-6BB9A2853E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1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078419-4845-C233-BFA4-C50732F6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52" name="Picture 51" descr="A picture containing icon&#10;&#10;Description automatically generated">
            <a:extLst>
              <a:ext uri="{FF2B5EF4-FFF2-40B4-BE49-F238E27FC236}">
                <a16:creationId xmlns:a16="http://schemas.microsoft.com/office/drawing/2014/main" id="{8BA63365-04CD-D603-6ADB-CA27F6F98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7A20C6-0479-A847-DAEE-BF24C4202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07551F-A2DA-5A59-F904-AEE96DA5BBAC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60D35C1-E53B-0E2E-328F-55664908AC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9" y="1894715"/>
            <a:ext cx="9458036" cy="496328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49299E4-0830-9062-D73A-4603C44ACB23}"/>
              </a:ext>
            </a:extLst>
          </p:cNvPr>
          <p:cNvSpPr/>
          <p:nvPr/>
        </p:nvSpPr>
        <p:spPr>
          <a:xfrm rot="2718845">
            <a:off x="9846326" y="2389834"/>
            <a:ext cx="355295" cy="657729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C3B46-1A29-6C33-ACB9-AF474A7ECD68}"/>
              </a:ext>
            </a:extLst>
          </p:cNvPr>
          <p:cNvSpPr txBox="1"/>
          <p:nvPr/>
        </p:nvSpPr>
        <p:spPr>
          <a:xfrm>
            <a:off x="9788114" y="2433430"/>
            <a:ext cx="71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C000"/>
                </a:solidFill>
              </a:rPr>
              <a:t>?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3EF850-CB3D-FF79-3CCD-2E2A7BE9989A}"/>
              </a:ext>
            </a:extLst>
          </p:cNvPr>
          <p:cNvSpPr/>
          <p:nvPr/>
        </p:nvSpPr>
        <p:spPr>
          <a:xfrm>
            <a:off x="10373447" y="3563410"/>
            <a:ext cx="440001" cy="4135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17099B-CD05-B0B3-778F-CE804265EFF1}"/>
              </a:ext>
            </a:extLst>
          </p:cNvPr>
          <p:cNvSpPr/>
          <p:nvPr/>
        </p:nvSpPr>
        <p:spPr>
          <a:xfrm>
            <a:off x="10716937" y="2662993"/>
            <a:ext cx="355294" cy="3079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6279F5-FAAC-E94F-CD2B-B96B7D4996FA}"/>
              </a:ext>
            </a:extLst>
          </p:cNvPr>
          <p:cNvSpPr txBox="1"/>
          <p:nvPr/>
        </p:nvSpPr>
        <p:spPr>
          <a:xfrm>
            <a:off x="10526356" y="5491022"/>
            <a:ext cx="64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52FD74-F87C-AC95-6BDB-B4991D0C87A5}"/>
              </a:ext>
            </a:extLst>
          </p:cNvPr>
          <p:cNvSpPr/>
          <p:nvPr/>
        </p:nvSpPr>
        <p:spPr>
          <a:xfrm>
            <a:off x="10449380" y="5514391"/>
            <a:ext cx="401215" cy="322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50DE5-E4A2-5D3A-EBA8-2E0818E92285}"/>
              </a:ext>
            </a:extLst>
          </p:cNvPr>
          <p:cNvSpPr txBox="1"/>
          <p:nvPr/>
        </p:nvSpPr>
        <p:spPr>
          <a:xfrm>
            <a:off x="0" y="2781891"/>
            <a:ext cx="2566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Ongoing</a:t>
            </a:r>
            <a:r>
              <a:rPr lang="de-DE" sz="1600" dirty="0"/>
              <a:t> </a:t>
            </a:r>
            <a:r>
              <a:rPr lang="de-DE" sz="1600" dirty="0" err="1"/>
              <a:t>tremor</a:t>
            </a:r>
            <a:r>
              <a:rPr lang="de-DE" sz="1600" dirty="0"/>
              <a:t> </a:t>
            </a:r>
            <a:r>
              <a:rPr lang="de-DE" sz="1600" dirty="0" err="1"/>
              <a:t>episode</a:t>
            </a:r>
            <a:r>
              <a:rPr lang="de-DE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Spectrograms</a:t>
            </a:r>
            <a:r>
              <a:rPr lang="de-DE" sz="1600" dirty="0"/>
              <a:t> </a:t>
            </a:r>
            <a:r>
              <a:rPr lang="de-DE" sz="1600" dirty="0" err="1"/>
              <a:t>reveal</a:t>
            </a:r>
            <a:r>
              <a:rPr lang="de-DE" sz="1600" dirty="0"/>
              <a:t> </a:t>
            </a:r>
            <a:r>
              <a:rPr lang="de-DE" sz="1600" dirty="0" err="1"/>
              <a:t>main</a:t>
            </a:r>
            <a:r>
              <a:rPr lang="de-DE" sz="1600" dirty="0"/>
              <a:t> </a:t>
            </a:r>
            <a:r>
              <a:rPr lang="de-DE" sz="1600" dirty="0" err="1"/>
              <a:t>frequency</a:t>
            </a:r>
            <a:r>
              <a:rPr lang="de-DE" sz="1600" dirty="0"/>
              <a:t> band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upper</a:t>
            </a:r>
            <a:r>
              <a:rPr lang="de-DE" sz="1600" dirty="0"/>
              <a:t> </a:t>
            </a:r>
            <a:r>
              <a:rPr lang="de-DE" sz="1600" dirty="0" err="1"/>
              <a:t>frequency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15 Hz and a </a:t>
            </a:r>
            <a:r>
              <a:rPr lang="de-DE" sz="1600" dirty="0" err="1"/>
              <a:t>weaker</a:t>
            </a:r>
            <a:r>
              <a:rPr lang="de-DE" sz="1600" dirty="0"/>
              <a:t> band at </a:t>
            </a:r>
            <a:r>
              <a:rPr lang="de-DE" sz="1600" dirty="0" err="1"/>
              <a:t>about</a:t>
            </a:r>
            <a:r>
              <a:rPr lang="de-DE" sz="1600" dirty="0"/>
              <a:t> 16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Array B also </a:t>
            </a:r>
            <a:r>
              <a:rPr lang="de-DE" sz="1600" dirty="0" err="1"/>
              <a:t>develops</a:t>
            </a:r>
            <a:r>
              <a:rPr lang="de-DE" sz="1600" dirty="0"/>
              <a:t> a 13 Hz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Strong </a:t>
            </a:r>
            <a:r>
              <a:rPr lang="de-DE" sz="1600" dirty="0" err="1"/>
              <a:t>vertical</a:t>
            </a:r>
            <a:r>
              <a:rPr lang="de-DE" sz="1600" dirty="0"/>
              <a:t> </a:t>
            </a:r>
            <a:r>
              <a:rPr lang="de-DE" sz="1600" dirty="0" err="1"/>
              <a:t>amplitudes</a:t>
            </a:r>
            <a:r>
              <a:rPr lang="de-DE" sz="1600" dirty="0"/>
              <a:t> </a:t>
            </a:r>
            <a:r>
              <a:rPr lang="de-DE" sz="1600" dirty="0" err="1"/>
              <a:t>mark</a:t>
            </a:r>
            <a:r>
              <a:rPr lang="de-DE" sz="1600" dirty="0"/>
              <a:t> </a:t>
            </a:r>
            <a:r>
              <a:rPr lang="de-DE" sz="1600" dirty="0" err="1"/>
              <a:t>explosion</a:t>
            </a:r>
            <a:r>
              <a:rPr lang="de-DE" sz="1600" dirty="0"/>
              <a:t> </a:t>
            </a:r>
            <a:r>
              <a:rPr lang="de-DE" sz="1600" dirty="0" err="1"/>
              <a:t>events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Bocca Nuova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Further </a:t>
            </a:r>
            <a:r>
              <a:rPr lang="de-DE" sz="1600" dirty="0" err="1"/>
              <a:t>cluster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backazimuths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northwest</a:t>
            </a:r>
            <a:r>
              <a:rPr lang="de-DE" sz="1600" dirty="0"/>
              <a:t>?</a:t>
            </a:r>
            <a:endParaRPr lang="en-GB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2ADA78-E99C-6290-6678-3727913BE124}"/>
              </a:ext>
            </a:extLst>
          </p:cNvPr>
          <p:cNvCxnSpPr>
            <a:cxnSpLocks/>
          </p:cNvCxnSpPr>
          <p:nvPr/>
        </p:nvCxnSpPr>
        <p:spPr>
          <a:xfrm>
            <a:off x="2043404" y="3563410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3618964-79C8-2A34-6BEF-6803BE234209}"/>
              </a:ext>
            </a:extLst>
          </p:cNvPr>
          <p:cNvCxnSpPr>
            <a:cxnSpLocks/>
          </p:cNvCxnSpPr>
          <p:nvPr/>
        </p:nvCxnSpPr>
        <p:spPr>
          <a:xfrm>
            <a:off x="2043404" y="4228994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FBD13D-96DD-C174-08FE-6B3ED0F45338}"/>
              </a:ext>
            </a:extLst>
          </p:cNvPr>
          <p:cNvCxnSpPr>
            <a:cxnSpLocks/>
          </p:cNvCxnSpPr>
          <p:nvPr/>
        </p:nvCxnSpPr>
        <p:spPr>
          <a:xfrm>
            <a:off x="2043404" y="4891467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2B082F3-0874-4BDD-9D87-3B118322A3E5}"/>
              </a:ext>
            </a:extLst>
          </p:cNvPr>
          <p:cNvCxnSpPr>
            <a:cxnSpLocks/>
          </p:cNvCxnSpPr>
          <p:nvPr/>
        </p:nvCxnSpPr>
        <p:spPr>
          <a:xfrm>
            <a:off x="2043404" y="5062528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AB1A982-B5A7-6BD4-6975-ECA9BA76EF0E}"/>
              </a:ext>
            </a:extLst>
          </p:cNvPr>
          <p:cNvCxnSpPr>
            <a:cxnSpLocks/>
          </p:cNvCxnSpPr>
          <p:nvPr/>
        </p:nvCxnSpPr>
        <p:spPr>
          <a:xfrm>
            <a:off x="3821816" y="3429000"/>
            <a:ext cx="790146" cy="23372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735942-CF3B-FC91-73B2-EEF5704420CB}"/>
              </a:ext>
            </a:extLst>
          </p:cNvPr>
          <p:cNvCxnSpPr>
            <a:cxnSpLocks/>
          </p:cNvCxnSpPr>
          <p:nvPr/>
        </p:nvCxnSpPr>
        <p:spPr>
          <a:xfrm>
            <a:off x="3821816" y="4807439"/>
            <a:ext cx="738981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19F53BF-65C4-B656-DF1D-D1A91620FCCF}"/>
              </a:ext>
            </a:extLst>
          </p:cNvPr>
          <p:cNvCxnSpPr>
            <a:cxnSpLocks/>
          </p:cNvCxnSpPr>
          <p:nvPr/>
        </p:nvCxnSpPr>
        <p:spPr>
          <a:xfrm>
            <a:off x="3821816" y="4134114"/>
            <a:ext cx="779413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BCD3C88-A32F-7C70-1662-36988C9FFEBE}"/>
              </a:ext>
            </a:extLst>
          </p:cNvPr>
          <p:cNvCxnSpPr>
            <a:cxnSpLocks/>
          </p:cNvCxnSpPr>
          <p:nvPr/>
        </p:nvCxnSpPr>
        <p:spPr>
          <a:xfrm>
            <a:off x="3821815" y="5486975"/>
            <a:ext cx="738981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C0A737-3EE4-7DC8-50D5-C7CDCB4DDE21}"/>
              </a:ext>
            </a:extLst>
          </p:cNvPr>
          <p:cNvCxnSpPr>
            <a:cxnSpLocks/>
          </p:cNvCxnSpPr>
          <p:nvPr/>
        </p:nvCxnSpPr>
        <p:spPr>
          <a:xfrm>
            <a:off x="2043404" y="6334602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153518-1B73-D3DF-975F-2428E425D125}"/>
              </a:ext>
            </a:extLst>
          </p:cNvPr>
          <p:cNvCxnSpPr>
            <a:cxnSpLocks/>
          </p:cNvCxnSpPr>
          <p:nvPr/>
        </p:nvCxnSpPr>
        <p:spPr>
          <a:xfrm>
            <a:off x="2043404" y="5675687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3B2E6E3-37D5-D27F-3459-5CCAAFEA7580}"/>
              </a:ext>
            </a:extLst>
          </p:cNvPr>
          <p:cNvSpPr txBox="1"/>
          <p:nvPr/>
        </p:nvSpPr>
        <p:spPr>
          <a:xfrm>
            <a:off x="9862458" y="5919046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1CC2E-A01F-ED94-08B0-25FCDDCC4869}"/>
              </a:ext>
            </a:extLst>
          </p:cNvPr>
          <p:cNvSpPr txBox="1"/>
          <p:nvPr/>
        </p:nvSpPr>
        <p:spPr>
          <a:xfrm>
            <a:off x="10176492" y="4733130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2A8970-F99F-F362-3F3F-88D6F726AB49}"/>
              </a:ext>
            </a:extLst>
          </p:cNvPr>
          <p:cNvSpPr txBox="1"/>
          <p:nvPr/>
        </p:nvSpPr>
        <p:spPr>
          <a:xfrm>
            <a:off x="10658478" y="3874498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75A2745-4B44-387E-6F87-A30D037C0276}"/>
              </a:ext>
            </a:extLst>
          </p:cNvPr>
          <p:cNvSpPr txBox="1"/>
          <p:nvPr/>
        </p:nvSpPr>
        <p:spPr>
          <a:xfrm>
            <a:off x="10986090" y="2455204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D5A2ED-17AF-B746-65F0-EB45B35AD573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7EFCC1-A189-24E2-96EE-0C2D8451F242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DE5A7E-8EB5-C203-09B9-7CC3CEA6D948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107EFC3-D9BF-90E1-BD79-575634D43E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01C9468-3253-6B1E-F60C-67B8AE1169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46878728-6A09-89A3-A4AC-BB2FFE0032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12F9D2-1585-F240-0A82-2299267307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42A27314-3C87-1DAF-814B-91525976DC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0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BE0BC9-FF29-F2E2-8605-212B3CC9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07D2C6A-89C6-267C-5D25-AAE468420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36" name="Picture 35" descr="A picture containing icon&#10;&#10;Description automatically generated">
            <a:extLst>
              <a:ext uri="{FF2B5EF4-FFF2-40B4-BE49-F238E27FC236}">
                <a16:creationId xmlns:a16="http://schemas.microsoft.com/office/drawing/2014/main" id="{82D4C78C-EF53-7BA0-5B01-4598610B5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75BFE-A48C-2A3A-8C6E-82B473B7B0E1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pic>
        <p:nvPicPr>
          <p:cNvPr id="11" name="Picture 10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C6B6E9DA-8FF3-EE91-9C1F-FC1C4DA07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8" y="1889769"/>
            <a:ext cx="9467461" cy="496823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54DC84-896B-6188-2BF2-2D237BCBEE5D}"/>
              </a:ext>
            </a:extLst>
          </p:cNvPr>
          <p:cNvSpPr/>
          <p:nvPr/>
        </p:nvSpPr>
        <p:spPr>
          <a:xfrm rot="2718845">
            <a:off x="9722869" y="2405712"/>
            <a:ext cx="365461" cy="871028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F123A1-91D3-3B3B-4D9D-5C2438451562}"/>
              </a:ext>
            </a:extLst>
          </p:cNvPr>
          <p:cNvSpPr txBox="1"/>
          <p:nvPr/>
        </p:nvSpPr>
        <p:spPr>
          <a:xfrm>
            <a:off x="9698547" y="2448513"/>
            <a:ext cx="717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C000"/>
                </a:solidFill>
              </a:rPr>
              <a:t>?</a:t>
            </a:r>
            <a:endParaRPr lang="en-GB" sz="2400" b="1" dirty="0">
              <a:solidFill>
                <a:srgbClr val="FFC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60FF13A-FC61-7116-4F07-56290B792A8E}"/>
              </a:ext>
            </a:extLst>
          </p:cNvPr>
          <p:cNvSpPr/>
          <p:nvPr/>
        </p:nvSpPr>
        <p:spPr>
          <a:xfrm>
            <a:off x="10373447" y="3563410"/>
            <a:ext cx="440001" cy="4135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C795A0-6E85-EC23-6328-AD52BE84F476}"/>
              </a:ext>
            </a:extLst>
          </p:cNvPr>
          <p:cNvSpPr/>
          <p:nvPr/>
        </p:nvSpPr>
        <p:spPr>
          <a:xfrm>
            <a:off x="10716937" y="2662993"/>
            <a:ext cx="355294" cy="3079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A83011-63C4-9807-696F-E87F4EF383E6}"/>
              </a:ext>
            </a:extLst>
          </p:cNvPr>
          <p:cNvSpPr txBox="1"/>
          <p:nvPr/>
        </p:nvSpPr>
        <p:spPr>
          <a:xfrm>
            <a:off x="10526356" y="5491022"/>
            <a:ext cx="648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?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05DD930-8A2B-A02D-D80A-2B47F862677D}"/>
              </a:ext>
            </a:extLst>
          </p:cNvPr>
          <p:cNvSpPr/>
          <p:nvPr/>
        </p:nvSpPr>
        <p:spPr>
          <a:xfrm>
            <a:off x="10476640" y="5514391"/>
            <a:ext cx="401215" cy="3225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A6744-50CA-921C-B886-F52EF91572AC}"/>
              </a:ext>
            </a:extLst>
          </p:cNvPr>
          <p:cNvSpPr txBox="1"/>
          <p:nvPr/>
        </p:nvSpPr>
        <p:spPr>
          <a:xfrm>
            <a:off x="9862458" y="5919046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DB1812-54A2-23BC-FC8D-E9616F42EACF}"/>
              </a:ext>
            </a:extLst>
          </p:cNvPr>
          <p:cNvSpPr txBox="1"/>
          <p:nvPr/>
        </p:nvSpPr>
        <p:spPr>
          <a:xfrm>
            <a:off x="10176492" y="4733130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DECAD0-8390-063C-E752-85E4480B530D}"/>
              </a:ext>
            </a:extLst>
          </p:cNvPr>
          <p:cNvSpPr txBox="1"/>
          <p:nvPr/>
        </p:nvSpPr>
        <p:spPr>
          <a:xfrm>
            <a:off x="10658478" y="3874498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D</a:t>
            </a:r>
            <a:endParaRPr lang="en-GB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BA0A3F-8284-407B-FF35-7BD1550E5BBB}"/>
              </a:ext>
            </a:extLst>
          </p:cNvPr>
          <p:cNvSpPr txBox="1"/>
          <p:nvPr/>
        </p:nvSpPr>
        <p:spPr>
          <a:xfrm>
            <a:off x="10986090" y="2455204"/>
            <a:ext cx="895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Array B</a:t>
            </a:r>
            <a:endParaRPr lang="en-GB" sz="14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22A939-534F-96E5-81C3-BA47981F2E8E}"/>
              </a:ext>
            </a:extLst>
          </p:cNvPr>
          <p:cNvCxnSpPr>
            <a:cxnSpLocks/>
          </p:cNvCxnSpPr>
          <p:nvPr/>
        </p:nvCxnSpPr>
        <p:spPr>
          <a:xfrm>
            <a:off x="2043404" y="3563410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DB08831-D58D-87B6-01F8-3198A3EEF489}"/>
              </a:ext>
            </a:extLst>
          </p:cNvPr>
          <p:cNvCxnSpPr>
            <a:cxnSpLocks/>
          </p:cNvCxnSpPr>
          <p:nvPr/>
        </p:nvCxnSpPr>
        <p:spPr>
          <a:xfrm>
            <a:off x="2043404" y="4247655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E3D0D4-229F-220C-085B-D9B71D708B5D}"/>
              </a:ext>
            </a:extLst>
          </p:cNvPr>
          <p:cNvCxnSpPr>
            <a:cxnSpLocks/>
          </p:cNvCxnSpPr>
          <p:nvPr/>
        </p:nvCxnSpPr>
        <p:spPr>
          <a:xfrm>
            <a:off x="2043404" y="4910128"/>
            <a:ext cx="1101524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E7C443-5211-FF00-EFD0-08005098A990}"/>
              </a:ext>
            </a:extLst>
          </p:cNvPr>
          <p:cNvCxnSpPr>
            <a:cxnSpLocks/>
          </p:cNvCxnSpPr>
          <p:nvPr/>
        </p:nvCxnSpPr>
        <p:spPr>
          <a:xfrm>
            <a:off x="4898572" y="3493913"/>
            <a:ext cx="861056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968C990-0D41-DBBC-D391-75D09B342921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A07C80-5647-88F2-E8E0-E8FB3750110F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49B10B-2DE0-C8E9-9ED8-19E2593F56D7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53DD41-2D80-E1B7-49FF-F92C68741C0B}"/>
              </a:ext>
            </a:extLst>
          </p:cNvPr>
          <p:cNvSpPr txBox="1"/>
          <p:nvPr/>
        </p:nvSpPr>
        <p:spPr>
          <a:xfrm>
            <a:off x="74423" y="3155802"/>
            <a:ext cx="21963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Tremor </a:t>
            </a:r>
            <a:r>
              <a:rPr lang="de-DE" dirty="0" err="1"/>
              <a:t>continuing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bands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and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explosion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in </a:t>
            </a:r>
            <a:r>
              <a:rPr lang="de-DE" dirty="0" err="1"/>
              <a:t>between</a:t>
            </a:r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EEEB5E3-118D-6FE6-4467-DE31A1505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9DFBFC26-AA36-6044-78C7-E7D00A62F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1B2BC1FE-570F-9C85-9600-D38298E50F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507755C-E0B4-69A4-1ABB-13DD9CE52E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A635DB-00B5-D4F9-C5EF-854643710A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3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7C6BC18-7F5C-E4AA-791B-348EAF273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9B08E5-35D9-9EA8-CAAD-2E1E28495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77106E7C-5AA4-D6A5-4775-9E40477B4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5DDBBE-FC04-DBA3-C4F2-7E8B7D145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1" y="2736501"/>
            <a:ext cx="5897838" cy="41214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4380AC-DAC3-0931-EE5A-62FFD62298B5}"/>
              </a:ext>
            </a:extLst>
          </p:cNvPr>
          <p:cNvSpPr txBox="1"/>
          <p:nvPr/>
        </p:nvSpPr>
        <p:spPr>
          <a:xfrm>
            <a:off x="-67647" y="201037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Deployment</a:t>
            </a:r>
            <a:r>
              <a:rPr lang="de-DE" dirty="0"/>
              <a:t> on Mount ETNA </a:t>
            </a:r>
            <a:r>
              <a:rPr lang="de-DE" dirty="0" err="1"/>
              <a:t>July</a:t>
            </a:r>
            <a:r>
              <a:rPr lang="de-DE" dirty="0"/>
              <a:t>-September 2022</a:t>
            </a:r>
            <a:endParaRPr lang="en-GB" dirty="0"/>
          </a:p>
        </p:txBody>
      </p:sp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A75AD2D2-2397-C5FC-21D0-5E1058FDE5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t="8269" r="4781" b="2794"/>
          <a:stretch/>
        </p:blipFill>
        <p:spPr>
          <a:xfrm>
            <a:off x="7104509" y="2010376"/>
            <a:ext cx="5119201" cy="48024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2DCFF18-67C7-D600-3CE4-42CD9B2CD73A}"/>
              </a:ext>
            </a:extLst>
          </p:cNvPr>
          <p:cNvSpPr txBox="1"/>
          <p:nvPr/>
        </p:nvSpPr>
        <p:spPr>
          <a:xfrm>
            <a:off x="5825626" y="2325935"/>
            <a:ext cx="148161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115 </a:t>
            </a:r>
            <a:r>
              <a:rPr lang="de-DE" sz="1400" dirty="0" err="1"/>
              <a:t>stations</a:t>
            </a:r>
            <a:r>
              <a:rPr lang="de-DE" sz="1400" dirty="0"/>
              <a:t> in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6 </a:t>
            </a:r>
            <a:r>
              <a:rPr lang="de-DE" sz="1400" dirty="0" err="1"/>
              <a:t>circular</a:t>
            </a:r>
            <a:r>
              <a:rPr lang="de-DE" sz="1400" dirty="0"/>
              <a:t> </a:t>
            </a:r>
            <a:r>
              <a:rPr lang="de-DE" sz="1400" dirty="0" err="1"/>
              <a:t>arrays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250 Hz </a:t>
            </a:r>
            <a:r>
              <a:rPr lang="de-DE" sz="1400" dirty="0" err="1"/>
              <a:t>sampling</a:t>
            </a:r>
            <a:r>
              <a:rPr lang="de-DE" sz="1400" dirty="0"/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Profile </a:t>
            </a:r>
            <a:r>
              <a:rPr lang="de-DE" sz="1400" dirty="0" err="1"/>
              <a:t>of</a:t>
            </a:r>
            <a:r>
              <a:rPr lang="de-DE" sz="1400" dirty="0"/>
              <a:t> 15 </a:t>
            </a:r>
            <a:r>
              <a:rPr lang="de-DE" sz="1400" dirty="0" err="1"/>
              <a:t>stations</a:t>
            </a:r>
            <a:r>
              <a:rPr lang="de-DE" sz="1400" dirty="0"/>
              <a:t> </a:t>
            </a:r>
            <a:r>
              <a:rPr lang="de-DE" sz="1400" dirty="0" err="1"/>
              <a:t>including</a:t>
            </a:r>
            <a:r>
              <a:rPr lang="de-DE" sz="1400" dirty="0"/>
              <a:t> </a:t>
            </a:r>
            <a:r>
              <a:rPr lang="de-DE" sz="1400" dirty="0" err="1"/>
              <a:t>broadband</a:t>
            </a:r>
            <a:r>
              <a:rPr lang="de-DE" sz="1400" dirty="0"/>
              <a:t> and </a:t>
            </a:r>
            <a:r>
              <a:rPr lang="de-DE" sz="1400" dirty="0" err="1"/>
              <a:t>infrasound</a:t>
            </a:r>
            <a:r>
              <a:rPr lang="de-DE" sz="1400" dirty="0"/>
              <a:t> </a:t>
            </a:r>
            <a:r>
              <a:rPr lang="de-DE" sz="1400" dirty="0" err="1"/>
              <a:t>stations</a:t>
            </a:r>
            <a:endParaRPr lang="de-DE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AC62A-07E3-7C82-49D0-5DD5F8646F3A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732E28-0BDA-FFD8-9FF2-39101903C5D7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63FC4C-959D-4ED1-5FC5-FA02EF0AEA4F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9AA43227-6FCA-633A-E305-829BFEEBF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5B6A2B9-F455-A821-56AA-4CFD0B45F4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3A84C508-528C-FAE6-6936-035F9D4151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214E7-3A84-03FA-CABC-F0567E2D3A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E4402636-9938-7AAA-4464-66CCE11FE8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14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8581E8-C51B-4136-C5B6-E283DF35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0513AA-70F4-FF58-DF9B-35D081085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37DCE34-D778-A2AC-0925-78F49E753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75BFE-A48C-2A3A-8C6E-82B473B7B0E1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pic>
        <p:nvPicPr>
          <p:cNvPr id="15" name="Picture 14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8E88ED17-C5EB-B28B-FBDB-3215304690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5033" r="8798" b="9205"/>
          <a:stretch/>
        </p:blipFill>
        <p:spPr>
          <a:xfrm>
            <a:off x="3469818" y="1836927"/>
            <a:ext cx="8703330" cy="5001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38D8DE-013E-6993-E0D7-5FB20A5FC357}"/>
              </a:ext>
            </a:extLst>
          </p:cNvPr>
          <p:cNvSpPr txBox="1"/>
          <p:nvPr/>
        </p:nvSpPr>
        <p:spPr>
          <a:xfrm>
            <a:off x="105194" y="2800875"/>
            <a:ext cx="31402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CCFs </a:t>
            </a:r>
            <a:r>
              <a:rPr lang="de-DE" sz="1600" dirty="0" err="1"/>
              <a:t>stacked</a:t>
            </a:r>
            <a:r>
              <a:rPr lang="de-DE" sz="1600" dirty="0"/>
              <a:t> </a:t>
            </a:r>
            <a:r>
              <a:rPr lang="de-DE" sz="1600" dirty="0" err="1"/>
              <a:t>over</a:t>
            </a:r>
            <a:r>
              <a:rPr lang="de-DE" sz="1600" dirty="0"/>
              <a:t> time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south-north</a:t>
            </a:r>
            <a:r>
              <a:rPr lang="de-DE" sz="1600" dirty="0"/>
              <a:t> </a:t>
            </a:r>
            <a:r>
              <a:rPr lang="de-DE" sz="1600" dirty="0" err="1"/>
              <a:t>orientated</a:t>
            </a:r>
            <a:r>
              <a:rPr lang="de-DE" sz="1600" dirty="0"/>
              <a:t> </a:t>
            </a:r>
            <a:r>
              <a:rPr lang="de-DE" sz="1600" dirty="0" err="1"/>
              <a:t>station</a:t>
            </a:r>
            <a:r>
              <a:rPr lang="de-DE" sz="1600" dirty="0"/>
              <a:t> pair D07-D03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Maximum </a:t>
            </a:r>
            <a:r>
              <a:rPr lang="de-DE" sz="1600" dirty="0" err="1"/>
              <a:t>of</a:t>
            </a:r>
            <a:r>
              <a:rPr lang="de-DE" sz="1600" dirty="0"/>
              <a:t> CCF </a:t>
            </a:r>
            <a:r>
              <a:rPr lang="de-DE" sz="1600" dirty="0" err="1"/>
              <a:t>clearly</a:t>
            </a:r>
            <a:r>
              <a:rPr lang="de-DE" sz="1600" dirty="0"/>
              <a:t> not at 0 s time 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Supports southern </a:t>
            </a:r>
            <a:r>
              <a:rPr lang="de-DE" sz="1600" dirty="0" err="1"/>
              <a:t>direction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arrival</a:t>
            </a:r>
            <a:r>
              <a:rPr lang="de-DE" sz="1600" dirty="0"/>
              <a:t> at 12-17 Hz </a:t>
            </a:r>
            <a:r>
              <a:rPr lang="de-DE" sz="1600" dirty="0" err="1"/>
              <a:t>as</a:t>
            </a:r>
            <a:r>
              <a:rPr lang="de-DE" sz="1600" dirty="0"/>
              <a:t> D07 (</a:t>
            </a:r>
            <a:r>
              <a:rPr lang="de-DE" sz="1600" dirty="0" err="1"/>
              <a:t>south</a:t>
            </a:r>
            <a:r>
              <a:rPr lang="de-DE" sz="1600" dirty="0"/>
              <a:t>)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reached</a:t>
            </a:r>
            <a:r>
              <a:rPr lang="de-DE" sz="1600" dirty="0"/>
              <a:t> </a:t>
            </a:r>
            <a:r>
              <a:rPr lang="de-DE" sz="1600" dirty="0" err="1"/>
              <a:t>before</a:t>
            </a:r>
            <a:r>
              <a:rPr lang="de-DE" sz="1600" dirty="0"/>
              <a:t> D03 (</a:t>
            </a:r>
            <a:r>
              <a:rPr lang="de-DE" sz="1600" dirty="0" err="1"/>
              <a:t>north</a:t>
            </a:r>
            <a:r>
              <a:rPr lang="de-DE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Lag time </a:t>
            </a:r>
            <a:r>
              <a:rPr lang="de-DE" sz="1600" dirty="0" err="1"/>
              <a:t>around</a:t>
            </a:r>
            <a:r>
              <a:rPr lang="de-DE" sz="1600" dirty="0"/>
              <a:t> -0.075 s </a:t>
            </a:r>
            <a:r>
              <a:rPr lang="de-DE" sz="1600" dirty="0" err="1"/>
              <a:t>resulting</a:t>
            </a:r>
            <a:r>
              <a:rPr lang="de-DE" sz="1600" dirty="0"/>
              <a:t> in apparent </a:t>
            </a:r>
            <a:r>
              <a:rPr lang="de-DE" sz="1600" dirty="0" err="1"/>
              <a:t>velocity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about</a:t>
            </a:r>
            <a:r>
              <a:rPr lang="de-DE" sz="1600" dirty="0"/>
              <a:t> 1000 m/s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Slightly</a:t>
            </a:r>
            <a:r>
              <a:rPr lang="de-DE" sz="1600" dirty="0"/>
              <a:t> </a:t>
            </a:r>
            <a:r>
              <a:rPr lang="de-DE" sz="1600" dirty="0" err="1"/>
              <a:t>steep</a:t>
            </a:r>
            <a:r>
              <a:rPr lang="de-DE" sz="1600" dirty="0"/>
              <a:t> angle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incidence</a:t>
            </a:r>
            <a:r>
              <a:rPr lang="de-DE" sz="1600" dirty="0"/>
              <a:t>? </a:t>
            </a:r>
            <a:endParaRPr lang="en-GB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0D2BDF-E23B-573B-F781-5B7E910F0E3F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B10EFE-A328-CEAE-11A9-E50E32D31281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C6A9A8-E801-DE23-8307-115F8E178C15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8CE2234-BDAD-AB71-F972-9FAB8CC56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A7E75B88-6CBA-5AF4-6782-11EC88E808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F043ADC5-03F0-2127-2C61-E32F515B2F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BDBD9-A173-6AFC-709A-0FAB509BDB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579F7FDF-B859-BE8A-0415-55C8C65A39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65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80B487-6CEA-E761-63A2-29694215D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0D1C6F-1D38-2A42-8673-6B3110928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6D2F15C6-1088-8D33-2E98-737CAB287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575BFE-A48C-2A3A-8C6E-82B473B7B0E1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720B04-F909-74FA-A076-FF60930D9D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t="5170" r="8485" b="8164"/>
          <a:stretch/>
        </p:blipFill>
        <p:spPr>
          <a:xfrm>
            <a:off x="3582955" y="1873506"/>
            <a:ext cx="8599620" cy="49844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977A68-3990-5738-02B3-6AE7256CF83C}"/>
              </a:ext>
            </a:extLst>
          </p:cNvPr>
          <p:cNvSpPr txBox="1"/>
          <p:nvPr/>
        </p:nvSpPr>
        <p:spPr>
          <a:xfrm>
            <a:off x="110598" y="2817845"/>
            <a:ext cx="30096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CCFs </a:t>
            </a:r>
            <a:r>
              <a:rPr lang="de-DE" sz="1600" dirty="0" err="1"/>
              <a:t>stacked</a:t>
            </a:r>
            <a:r>
              <a:rPr lang="de-DE" sz="1600" dirty="0"/>
              <a:t> </a:t>
            </a:r>
            <a:r>
              <a:rPr lang="de-DE" sz="1600" dirty="0" err="1"/>
              <a:t>over</a:t>
            </a:r>
            <a:r>
              <a:rPr lang="de-DE" sz="1600" dirty="0"/>
              <a:t> time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southwest-northeastern</a:t>
            </a:r>
            <a:r>
              <a:rPr lang="de-DE" sz="1600" dirty="0"/>
              <a:t> </a:t>
            </a:r>
            <a:r>
              <a:rPr lang="de-DE" sz="1600" dirty="0" err="1"/>
              <a:t>orientated</a:t>
            </a:r>
            <a:r>
              <a:rPr lang="de-DE" sz="1600" dirty="0"/>
              <a:t> </a:t>
            </a:r>
            <a:r>
              <a:rPr lang="de-DE" sz="1600" dirty="0" err="1"/>
              <a:t>station</a:t>
            </a:r>
            <a:r>
              <a:rPr lang="de-DE" sz="1600" dirty="0"/>
              <a:t> pair B03-B08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Supporting</a:t>
            </a:r>
            <a:r>
              <a:rPr lang="de-DE" sz="1600" dirty="0"/>
              <a:t> </a:t>
            </a:r>
            <a:r>
              <a:rPr lang="de-DE" sz="1600" dirty="0" err="1"/>
              <a:t>northeastern</a:t>
            </a:r>
            <a:r>
              <a:rPr lang="de-DE" sz="1600" dirty="0"/>
              <a:t> </a:t>
            </a:r>
            <a:r>
              <a:rPr lang="de-DE" sz="1600" dirty="0" err="1"/>
              <a:t>direction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arrival</a:t>
            </a:r>
            <a:r>
              <a:rPr lang="de-DE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Since</a:t>
            </a:r>
            <a:r>
              <a:rPr lang="de-DE" sz="1600" dirty="0"/>
              <a:t> 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also </a:t>
            </a:r>
            <a:r>
              <a:rPr lang="de-DE" sz="1600" dirty="0" err="1"/>
              <a:t>roughly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direction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crater</a:t>
            </a:r>
            <a:r>
              <a:rPr lang="de-DE" sz="1600" dirty="0"/>
              <a:t> an </a:t>
            </a:r>
            <a:r>
              <a:rPr lang="de-DE" sz="1600" dirty="0" err="1"/>
              <a:t>offset</a:t>
            </a:r>
            <a:r>
              <a:rPr lang="de-DE" sz="1600" dirty="0"/>
              <a:t> </a:t>
            </a:r>
            <a:r>
              <a:rPr lang="de-DE" sz="1600" dirty="0" err="1"/>
              <a:t>towards</a:t>
            </a:r>
            <a:r>
              <a:rPr lang="de-DE" sz="1600" dirty="0"/>
              <a:t> negative </a:t>
            </a:r>
            <a:r>
              <a:rPr lang="de-DE" sz="1600" dirty="0" err="1"/>
              <a:t>lagtimes</a:t>
            </a:r>
            <a:r>
              <a:rPr lang="de-DE" sz="1600" dirty="0"/>
              <a:t> </a:t>
            </a:r>
            <a:r>
              <a:rPr lang="de-DE" sz="1600" dirty="0" err="1"/>
              <a:t>would</a:t>
            </a:r>
            <a:r>
              <a:rPr lang="de-DE" sz="1600" dirty="0"/>
              <a:t> </a:t>
            </a:r>
            <a:r>
              <a:rPr lang="de-DE" sz="1600" dirty="0" err="1"/>
              <a:t>have</a:t>
            </a:r>
            <a:r>
              <a:rPr lang="de-DE" sz="1600" dirty="0"/>
              <a:t> </a:t>
            </a:r>
            <a:r>
              <a:rPr lang="de-DE" sz="1600" dirty="0" err="1"/>
              <a:t>been</a:t>
            </a:r>
            <a:r>
              <a:rPr lang="de-DE" sz="1600" dirty="0"/>
              <a:t> </a:t>
            </a:r>
            <a:r>
              <a:rPr lang="de-DE" sz="1600" dirty="0" err="1"/>
              <a:t>expected</a:t>
            </a:r>
            <a:r>
              <a:rPr lang="de-DE" sz="1600" dirty="0"/>
              <a:t> </a:t>
            </a:r>
            <a:r>
              <a:rPr lang="de-DE" sz="1600" dirty="0" err="1"/>
              <a:t>here</a:t>
            </a:r>
            <a:r>
              <a:rPr lang="de-DE" sz="1600" dirty="0"/>
              <a:t> </a:t>
            </a:r>
            <a:r>
              <a:rPr lang="de-DE" sz="1600" dirty="0" err="1"/>
              <a:t>anyway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Due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much</a:t>
            </a:r>
            <a:r>
              <a:rPr lang="de-DE" sz="1600" dirty="0"/>
              <a:t> larger </a:t>
            </a:r>
            <a:r>
              <a:rPr lang="de-DE" sz="1600" dirty="0" err="1"/>
              <a:t>station</a:t>
            </a:r>
            <a:r>
              <a:rPr lang="de-DE" sz="1600" dirty="0"/>
              <a:t> </a:t>
            </a:r>
            <a:r>
              <a:rPr lang="de-DE" sz="1600" dirty="0" err="1"/>
              <a:t>distance</a:t>
            </a:r>
            <a:r>
              <a:rPr lang="de-DE" sz="1600" dirty="0"/>
              <a:t> lag time at </a:t>
            </a:r>
            <a:r>
              <a:rPr lang="de-DE" sz="1600" dirty="0" err="1"/>
              <a:t>about</a:t>
            </a:r>
            <a:r>
              <a:rPr lang="de-DE" sz="1600" dirty="0"/>
              <a:t> -1.7 s </a:t>
            </a:r>
            <a:r>
              <a:rPr lang="de-DE" sz="1600" dirty="0" err="1"/>
              <a:t>resulting</a:t>
            </a:r>
            <a:r>
              <a:rPr lang="de-DE" sz="1600" dirty="0"/>
              <a:t> in </a:t>
            </a:r>
            <a:r>
              <a:rPr lang="de-DE" sz="1600" dirty="0" err="1"/>
              <a:t>similar</a:t>
            </a:r>
            <a:r>
              <a:rPr lang="de-DE" sz="1600" dirty="0"/>
              <a:t> apparent </a:t>
            </a:r>
            <a:r>
              <a:rPr lang="de-DE" sz="1600" dirty="0" err="1"/>
              <a:t>velocity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95B430-E052-054C-15C6-54C60D099855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A8ED3-D0D4-B884-F780-7F80D2F86178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E8E4E3-8306-00FB-D427-94D5D35AE7B1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B8D9D6B-3FC5-43CE-01D7-4C14DA9116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E74AF51F-F33E-5F0C-2DB6-D1BEDCC142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1A09F02-4855-04CB-7141-7A0234AB9B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6CA27B-8B55-BCAB-6289-5A7D82DF65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122120E-4EFB-EDC5-2B86-450753686C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08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257F9D-BB32-A63B-2F9E-5976512F6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44BBD87E-434A-6024-3882-FDEC5683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9E79E-1085-E8DD-B8E0-A1943DF3E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18F93C74-0E65-4EAB-ECFA-C2D4165919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0" t="50000" r="6480" b="1801"/>
          <a:stretch/>
        </p:blipFill>
        <p:spPr>
          <a:xfrm>
            <a:off x="4226768" y="2222071"/>
            <a:ext cx="4420062" cy="425898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8D21BD4D-07F9-4186-89B0-032BFEA44E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2" b="51801"/>
          <a:stretch/>
        </p:blipFill>
        <p:spPr>
          <a:xfrm>
            <a:off x="8313576" y="2484362"/>
            <a:ext cx="3854911" cy="34082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8A80C5-A942-5FE0-266E-0587311B07B6}"/>
              </a:ext>
            </a:extLst>
          </p:cNvPr>
          <p:cNvSpPr/>
          <p:nvPr/>
        </p:nvSpPr>
        <p:spPr>
          <a:xfrm>
            <a:off x="6400799" y="4407737"/>
            <a:ext cx="802433" cy="574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41D355-FC44-7A44-679E-EF1C4D6ED1DD}"/>
              </a:ext>
            </a:extLst>
          </p:cNvPr>
          <p:cNvSpPr/>
          <p:nvPr/>
        </p:nvSpPr>
        <p:spPr>
          <a:xfrm>
            <a:off x="6802015" y="3837939"/>
            <a:ext cx="457199" cy="35055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CA5AC7-B53F-EB8D-A454-0A19EA4BE59D}"/>
              </a:ext>
            </a:extLst>
          </p:cNvPr>
          <p:cNvSpPr/>
          <p:nvPr/>
        </p:nvSpPr>
        <p:spPr>
          <a:xfrm rot="2335006">
            <a:off x="10330724" y="4311657"/>
            <a:ext cx="355886" cy="136691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B41C2C-C614-ED5C-E32D-42FDCBB59499}"/>
              </a:ext>
            </a:extLst>
          </p:cNvPr>
          <p:cNvSpPr/>
          <p:nvPr/>
        </p:nvSpPr>
        <p:spPr>
          <a:xfrm>
            <a:off x="9389369" y="4779160"/>
            <a:ext cx="562483" cy="406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7CB2CB-9A0E-6859-E267-664B9207C40E}"/>
              </a:ext>
            </a:extLst>
          </p:cNvPr>
          <p:cNvSpPr/>
          <p:nvPr/>
        </p:nvSpPr>
        <p:spPr>
          <a:xfrm rot="20019212">
            <a:off x="10402980" y="3199831"/>
            <a:ext cx="327638" cy="115864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7800E7-F9F1-AC2F-E855-E1C0E21620F8}"/>
              </a:ext>
            </a:extLst>
          </p:cNvPr>
          <p:cNvSpPr/>
          <p:nvPr/>
        </p:nvSpPr>
        <p:spPr>
          <a:xfrm>
            <a:off x="9997112" y="3706131"/>
            <a:ext cx="487838" cy="4572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277AE-F4A3-E727-E7E6-68F6840C279D}"/>
              </a:ext>
            </a:extLst>
          </p:cNvPr>
          <p:cNvSpPr txBox="1"/>
          <p:nvPr/>
        </p:nvSpPr>
        <p:spPr>
          <a:xfrm>
            <a:off x="6632058" y="4492337"/>
            <a:ext cx="66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</a:rPr>
              <a:t>?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C7DCB-5033-7514-098D-3AF2058643CD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A2E50-636F-A015-6D5F-4BB794819E98}"/>
              </a:ext>
            </a:extLst>
          </p:cNvPr>
          <p:cNvSpPr txBox="1"/>
          <p:nvPr/>
        </p:nvSpPr>
        <p:spPr>
          <a:xfrm>
            <a:off x="6232090" y="3115696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D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559E9-C59B-7BD6-F446-0C734D6294AC}"/>
              </a:ext>
            </a:extLst>
          </p:cNvPr>
          <p:cNvSpPr txBox="1"/>
          <p:nvPr/>
        </p:nvSpPr>
        <p:spPr>
          <a:xfrm>
            <a:off x="5442227" y="5174036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21589-F3AE-FA90-77CC-CEDE34E80FCC}"/>
              </a:ext>
            </a:extLst>
          </p:cNvPr>
          <p:cNvSpPr txBox="1"/>
          <p:nvPr/>
        </p:nvSpPr>
        <p:spPr>
          <a:xfrm>
            <a:off x="5281129" y="3565437"/>
            <a:ext cx="159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2060"/>
                </a:solidFill>
              </a:rPr>
              <a:t>Stations</a:t>
            </a:r>
            <a:r>
              <a:rPr lang="de-DE" b="1" dirty="0">
                <a:solidFill>
                  <a:srgbClr val="002060"/>
                </a:solidFill>
              </a:rPr>
              <a:t> Crater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7CA-4C54-0A6C-2B8D-454AD0514E3C}"/>
              </a:ext>
            </a:extLst>
          </p:cNvPr>
          <p:cNvSpPr txBox="1"/>
          <p:nvPr/>
        </p:nvSpPr>
        <p:spPr>
          <a:xfrm>
            <a:off x="127166" y="2782801"/>
            <a:ext cx="4099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crater</a:t>
            </a:r>
            <a:r>
              <a:rPr lang="de-DE" dirty="0"/>
              <a:t> </a:t>
            </a:r>
            <a:r>
              <a:rPr lang="de-DE" dirty="0" err="1"/>
              <a:t>rim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(</a:t>
            </a:r>
            <a:r>
              <a:rPr lang="de-DE" dirty="0" err="1"/>
              <a:t>Stations</a:t>
            </a:r>
            <a:r>
              <a:rPr lang="de-DE" dirty="0"/>
              <a:t> Crater)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Those stations “see” activity in Bocca Nuova Crater </a:t>
            </a:r>
            <a:r>
              <a:rPr lang="en-GB" i="1" dirty="0"/>
              <a:t>while </a:t>
            </a:r>
            <a:r>
              <a:rPr lang="en-GB" dirty="0"/>
              <a:t>beamforming for Array D and B results in previously found possible source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Note: data from more than 2 days after early examples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43615F-AB8E-09C4-7720-BE45701E5B4F}"/>
              </a:ext>
            </a:extLst>
          </p:cNvPr>
          <p:cNvSpPr txBox="1"/>
          <p:nvPr/>
        </p:nvSpPr>
        <p:spPr>
          <a:xfrm>
            <a:off x="9568689" y="4061789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Array B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A3BF9A-0396-9248-7D76-2A2A38B5A4DF}"/>
              </a:ext>
            </a:extLst>
          </p:cNvPr>
          <p:cNvSpPr txBox="1"/>
          <p:nvPr/>
        </p:nvSpPr>
        <p:spPr>
          <a:xfrm>
            <a:off x="8785418" y="4492337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Array D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3DADC7-B5FE-435E-A3D1-A25960B2AB2B}"/>
              </a:ext>
            </a:extLst>
          </p:cNvPr>
          <p:cNvSpPr txBox="1"/>
          <p:nvPr/>
        </p:nvSpPr>
        <p:spPr>
          <a:xfrm>
            <a:off x="10237202" y="5327664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D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770811-4E93-6BC3-8CA1-3C862A850FA4}"/>
              </a:ext>
            </a:extLst>
          </p:cNvPr>
          <p:cNvSpPr txBox="1"/>
          <p:nvPr/>
        </p:nvSpPr>
        <p:spPr>
          <a:xfrm>
            <a:off x="10450738" y="5082880"/>
            <a:ext cx="138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Crater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B34721-0D7C-08E5-D772-DD475CFA2AD4}"/>
              </a:ext>
            </a:extLst>
          </p:cNvPr>
          <p:cNvSpPr txBox="1"/>
          <p:nvPr/>
        </p:nvSpPr>
        <p:spPr>
          <a:xfrm>
            <a:off x="10566908" y="3276023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27FBD8-2FBB-2190-6FD2-EAE41A955A2A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94E4C8-B81D-E2B5-936C-5B9C35B741FA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4A4217-CEFE-5A8E-8EEA-A9ACFCBBAB58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D0964B4-C14E-253E-73FE-1E048A05D7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F8CEC107-861F-437D-05D5-F1353CFA34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28E0D05F-D61C-F3C1-8ACA-D30FD2D436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7FB366-7070-BDEF-F634-10D571A7CC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1FE508E9-6BE9-80AE-1CF9-3E0F68D025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F05940F-5D69-A4AF-2AF3-ECB9953AF82E}"/>
              </a:ext>
            </a:extLst>
          </p:cNvPr>
          <p:cNvSpPr txBox="1"/>
          <p:nvPr/>
        </p:nvSpPr>
        <p:spPr>
          <a:xfrm>
            <a:off x="2290963" y="2248466"/>
            <a:ext cx="140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12-17 Hz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5546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BC67FF1-3C1B-2F8C-60B3-C7E260F17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40" name="Picture 39" descr="Chart, scatter chart&#10;&#10;Description automatically generated">
            <a:extLst>
              <a:ext uri="{FF2B5EF4-FFF2-40B4-BE49-F238E27FC236}">
                <a16:creationId xmlns:a16="http://schemas.microsoft.com/office/drawing/2014/main" id="{5F5120DC-4ACB-7370-C5A1-01D8874AA3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7" t="50876" r="8546" b="2676"/>
          <a:stretch/>
        </p:blipFill>
        <p:spPr>
          <a:xfrm>
            <a:off x="4542641" y="2313636"/>
            <a:ext cx="3772436" cy="4114734"/>
          </a:xfrm>
          <a:prstGeom prst="rect">
            <a:avLst/>
          </a:prstGeom>
        </p:spPr>
      </p:pic>
      <p:pic>
        <p:nvPicPr>
          <p:cNvPr id="38" name="Picture 37" descr="Chart, scatter chart&#10;&#10;Description automatically generated">
            <a:extLst>
              <a:ext uri="{FF2B5EF4-FFF2-40B4-BE49-F238E27FC236}">
                <a16:creationId xmlns:a16="http://schemas.microsoft.com/office/drawing/2014/main" id="{43BFAD8E-E91C-A0F6-843D-631827F4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6" b="51912"/>
          <a:stretch/>
        </p:blipFill>
        <p:spPr>
          <a:xfrm>
            <a:off x="8319686" y="2520632"/>
            <a:ext cx="3835031" cy="3375171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F885A15F-5C1B-9B42-F8C8-FC440C12D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900204-C145-055D-3EC5-9EDB54A79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08A80C5-A942-5FE0-266E-0587311B07B6}"/>
              </a:ext>
            </a:extLst>
          </p:cNvPr>
          <p:cNvSpPr/>
          <p:nvPr/>
        </p:nvSpPr>
        <p:spPr>
          <a:xfrm>
            <a:off x="6507664" y="4466541"/>
            <a:ext cx="588701" cy="6245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41D355-FC44-7A44-679E-EF1C4D6ED1DD}"/>
              </a:ext>
            </a:extLst>
          </p:cNvPr>
          <p:cNvSpPr/>
          <p:nvPr/>
        </p:nvSpPr>
        <p:spPr>
          <a:xfrm>
            <a:off x="6940883" y="3706131"/>
            <a:ext cx="368245" cy="35055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CA5AC7-B53F-EB8D-A454-0A19EA4BE59D}"/>
              </a:ext>
            </a:extLst>
          </p:cNvPr>
          <p:cNvSpPr/>
          <p:nvPr/>
        </p:nvSpPr>
        <p:spPr>
          <a:xfrm rot="592104">
            <a:off x="10582390" y="4317146"/>
            <a:ext cx="355886" cy="61741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B41C2C-C614-ED5C-E32D-42FDCBB59499}"/>
              </a:ext>
            </a:extLst>
          </p:cNvPr>
          <p:cNvSpPr/>
          <p:nvPr/>
        </p:nvSpPr>
        <p:spPr>
          <a:xfrm>
            <a:off x="9389369" y="4779160"/>
            <a:ext cx="607742" cy="6692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17CB2CB-9A0E-6859-E267-664B9207C40E}"/>
              </a:ext>
            </a:extLst>
          </p:cNvPr>
          <p:cNvSpPr/>
          <p:nvPr/>
        </p:nvSpPr>
        <p:spPr>
          <a:xfrm rot="20019212">
            <a:off x="10496605" y="3441438"/>
            <a:ext cx="327638" cy="74731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7800E7-F9F1-AC2F-E855-E1C0E21620F8}"/>
              </a:ext>
            </a:extLst>
          </p:cNvPr>
          <p:cNvSpPr/>
          <p:nvPr/>
        </p:nvSpPr>
        <p:spPr>
          <a:xfrm>
            <a:off x="9997111" y="3639457"/>
            <a:ext cx="565187" cy="523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277AE-F4A3-E727-E7E6-68F6840C279D}"/>
              </a:ext>
            </a:extLst>
          </p:cNvPr>
          <p:cNvSpPr txBox="1"/>
          <p:nvPr/>
        </p:nvSpPr>
        <p:spPr>
          <a:xfrm>
            <a:off x="6579829" y="4492337"/>
            <a:ext cx="66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</a:rPr>
              <a:t>?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C7DCB-5033-7514-098D-3AF2058643CD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A2E50-636F-A015-6D5F-4BB794819E98}"/>
              </a:ext>
            </a:extLst>
          </p:cNvPr>
          <p:cNvSpPr txBox="1"/>
          <p:nvPr/>
        </p:nvSpPr>
        <p:spPr>
          <a:xfrm>
            <a:off x="6232090" y="3115696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D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559E9-C59B-7BD6-F446-0C734D6294AC}"/>
              </a:ext>
            </a:extLst>
          </p:cNvPr>
          <p:cNvSpPr txBox="1"/>
          <p:nvPr/>
        </p:nvSpPr>
        <p:spPr>
          <a:xfrm>
            <a:off x="5442227" y="5174036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21589-F3AE-FA90-77CC-CEDE34E80FCC}"/>
              </a:ext>
            </a:extLst>
          </p:cNvPr>
          <p:cNvSpPr txBox="1"/>
          <p:nvPr/>
        </p:nvSpPr>
        <p:spPr>
          <a:xfrm>
            <a:off x="5297680" y="3565106"/>
            <a:ext cx="163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2060"/>
                </a:solidFill>
              </a:rPr>
              <a:t>Stations</a:t>
            </a:r>
            <a:r>
              <a:rPr lang="de-DE" b="1" dirty="0">
                <a:solidFill>
                  <a:srgbClr val="002060"/>
                </a:solidFill>
              </a:rPr>
              <a:t> Crater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7CA-4C54-0A6C-2B8D-454AD0514E3C}"/>
              </a:ext>
            </a:extLst>
          </p:cNvPr>
          <p:cNvSpPr txBox="1"/>
          <p:nvPr/>
        </p:nvSpPr>
        <p:spPr>
          <a:xfrm>
            <a:off x="127166" y="2782801"/>
            <a:ext cx="41753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crater</a:t>
            </a:r>
            <a:r>
              <a:rPr lang="de-DE" dirty="0"/>
              <a:t> </a:t>
            </a:r>
            <a:r>
              <a:rPr lang="de-DE" dirty="0" err="1"/>
              <a:t>rim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(Array Crater)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Again those stations “see” activity in Bocca Nuova Crater </a:t>
            </a:r>
            <a:r>
              <a:rPr lang="en-GB" i="1" dirty="0"/>
              <a:t>while </a:t>
            </a:r>
            <a:r>
              <a:rPr lang="en-GB" dirty="0"/>
              <a:t>beamforming for Array D and B </a:t>
            </a:r>
            <a:r>
              <a:rPr lang="en-GB" i="1" dirty="0"/>
              <a:t>still</a:t>
            </a:r>
            <a:r>
              <a:rPr lang="en-GB" dirty="0"/>
              <a:t> results in previously found possible source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</a:t>
            </a:r>
            <a:r>
              <a:rPr lang="en-GB" dirty="0" err="1"/>
              <a:t>slownesses</a:t>
            </a:r>
            <a:r>
              <a:rPr lang="en-GB" dirty="0"/>
              <a:t> might correspond to Bocca Nuova activity while smaller ones could be related to possible tremor source south of Bocca Nuova matching the respective angles of beam projections (green lines)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43615F-AB8E-09C4-7720-BE45701E5B4F}"/>
              </a:ext>
            </a:extLst>
          </p:cNvPr>
          <p:cNvSpPr txBox="1"/>
          <p:nvPr/>
        </p:nvSpPr>
        <p:spPr>
          <a:xfrm>
            <a:off x="9568689" y="4061789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Array B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A3BF9A-0396-9248-7D76-2A2A38B5A4DF}"/>
              </a:ext>
            </a:extLst>
          </p:cNvPr>
          <p:cNvSpPr txBox="1"/>
          <p:nvPr/>
        </p:nvSpPr>
        <p:spPr>
          <a:xfrm>
            <a:off x="8785418" y="4492337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Array D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3DADC7-B5FE-435E-A3D1-A25960B2AB2B}"/>
              </a:ext>
            </a:extLst>
          </p:cNvPr>
          <p:cNvSpPr txBox="1"/>
          <p:nvPr/>
        </p:nvSpPr>
        <p:spPr>
          <a:xfrm>
            <a:off x="10237202" y="5327664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D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770811-4E93-6BC3-8CA1-3C862A850FA4}"/>
              </a:ext>
            </a:extLst>
          </p:cNvPr>
          <p:cNvSpPr txBox="1"/>
          <p:nvPr/>
        </p:nvSpPr>
        <p:spPr>
          <a:xfrm>
            <a:off x="10781579" y="4482526"/>
            <a:ext cx="138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</a:t>
            </a:r>
          </a:p>
          <a:p>
            <a:r>
              <a:rPr lang="de-DE" b="1" dirty="0">
                <a:solidFill>
                  <a:srgbClr val="002060"/>
                </a:solidFill>
              </a:rPr>
              <a:t>Crater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B34721-0D7C-08E5-D772-DD475CFA2AD4}"/>
              </a:ext>
            </a:extLst>
          </p:cNvPr>
          <p:cNvSpPr txBox="1"/>
          <p:nvPr/>
        </p:nvSpPr>
        <p:spPr>
          <a:xfrm>
            <a:off x="10566908" y="3276023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BD192E-4D36-21A2-8DC4-CFDCCD3AC090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CA4AA7-494B-8752-F08A-1C50F427A429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870259-DA2B-E22B-AC08-9321664A5CA4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1C9BB0-FFF3-8500-EB12-DD750AEE4D0E}"/>
              </a:ext>
            </a:extLst>
          </p:cNvPr>
          <p:cNvSpPr/>
          <p:nvPr/>
        </p:nvSpPr>
        <p:spPr>
          <a:xfrm rot="3019463">
            <a:off x="10173091" y="4938604"/>
            <a:ext cx="340867" cy="61741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73BA4C5-093E-7788-2CD4-9F4A031CB9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48209C97-08EE-82D1-27A7-337794C360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C0AE1520-C707-068B-3AF8-B4012C6D2F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3FAE44C-1E05-42B1-0E9D-036A91649F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019BA42-3D33-FED3-8251-62275FF7D5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0D01B9-E3A4-DBDE-4D18-E630D88B2CC9}"/>
              </a:ext>
            </a:extLst>
          </p:cNvPr>
          <p:cNvSpPr txBox="1"/>
          <p:nvPr/>
        </p:nvSpPr>
        <p:spPr>
          <a:xfrm>
            <a:off x="2290963" y="2248466"/>
            <a:ext cx="140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12-17 Hz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31539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chart&#10;&#10;Description automatically generated">
            <a:extLst>
              <a:ext uri="{FF2B5EF4-FFF2-40B4-BE49-F238E27FC236}">
                <a16:creationId xmlns:a16="http://schemas.microsoft.com/office/drawing/2014/main" id="{A5A3463A-7E9D-3AFC-050A-D7443C4E5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8" b="50736"/>
          <a:stretch/>
        </p:blipFill>
        <p:spPr>
          <a:xfrm>
            <a:off x="8152441" y="2516138"/>
            <a:ext cx="4030134" cy="3518389"/>
          </a:xfrm>
          <a:prstGeom prst="rect">
            <a:avLst/>
          </a:prstGeom>
        </p:spPr>
      </p:pic>
      <p:pic>
        <p:nvPicPr>
          <p:cNvPr id="33" name="Picture 32" descr="A picture containing chart&#10;&#10;Description automatically generated">
            <a:extLst>
              <a:ext uri="{FF2B5EF4-FFF2-40B4-BE49-F238E27FC236}">
                <a16:creationId xmlns:a16="http://schemas.microsoft.com/office/drawing/2014/main" id="{906EB541-60D3-5B18-F626-91773689CA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0" t="50000" r="8765"/>
          <a:stretch/>
        </p:blipFill>
        <p:spPr>
          <a:xfrm>
            <a:off x="4311479" y="2222071"/>
            <a:ext cx="3953283" cy="446612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08A80C5-A942-5FE0-266E-0587311B07B6}"/>
              </a:ext>
            </a:extLst>
          </p:cNvPr>
          <p:cNvSpPr/>
          <p:nvPr/>
        </p:nvSpPr>
        <p:spPr>
          <a:xfrm>
            <a:off x="6340323" y="4378653"/>
            <a:ext cx="802433" cy="574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641D355-FC44-7A44-679E-EF1C4D6ED1DD}"/>
              </a:ext>
            </a:extLst>
          </p:cNvPr>
          <p:cNvSpPr/>
          <p:nvPr/>
        </p:nvSpPr>
        <p:spPr>
          <a:xfrm>
            <a:off x="6802015" y="3837939"/>
            <a:ext cx="457199" cy="35055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CA5AC7-B53F-EB8D-A454-0A19EA4BE59D}"/>
              </a:ext>
            </a:extLst>
          </p:cNvPr>
          <p:cNvSpPr/>
          <p:nvPr/>
        </p:nvSpPr>
        <p:spPr>
          <a:xfrm rot="2335006">
            <a:off x="10547362" y="4411875"/>
            <a:ext cx="355886" cy="707933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B41C2C-C614-ED5C-E32D-42FDCBB59499}"/>
              </a:ext>
            </a:extLst>
          </p:cNvPr>
          <p:cNvSpPr/>
          <p:nvPr/>
        </p:nvSpPr>
        <p:spPr>
          <a:xfrm>
            <a:off x="9444321" y="4814915"/>
            <a:ext cx="562483" cy="6730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7800E7-F9F1-AC2F-E855-E1C0E21620F8}"/>
              </a:ext>
            </a:extLst>
          </p:cNvPr>
          <p:cNvSpPr/>
          <p:nvPr/>
        </p:nvSpPr>
        <p:spPr>
          <a:xfrm>
            <a:off x="10092279" y="3649501"/>
            <a:ext cx="487838" cy="4572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C277AE-F4A3-E727-E7E6-68F6840C279D}"/>
              </a:ext>
            </a:extLst>
          </p:cNvPr>
          <p:cNvSpPr txBox="1"/>
          <p:nvPr/>
        </p:nvSpPr>
        <p:spPr>
          <a:xfrm>
            <a:off x="6660456" y="4399787"/>
            <a:ext cx="66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C00000"/>
                </a:solidFill>
              </a:rPr>
              <a:t>?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C7DCB-5033-7514-098D-3AF2058643CD}"/>
              </a:ext>
            </a:extLst>
          </p:cNvPr>
          <p:cNvSpPr txBox="1"/>
          <p:nvPr/>
        </p:nvSpPr>
        <p:spPr>
          <a:xfrm>
            <a:off x="-67647" y="1892252"/>
            <a:ext cx="609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Localisation</a:t>
            </a:r>
            <a:r>
              <a:rPr lang="de-DE" dirty="0"/>
              <a:t> – </a:t>
            </a:r>
          </a:p>
          <a:p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episodes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DA2E50-636F-A015-6D5F-4BB794819E98}"/>
              </a:ext>
            </a:extLst>
          </p:cNvPr>
          <p:cNvSpPr txBox="1"/>
          <p:nvPr/>
        </p:nvSpPr>
        <p:spPr>
          <a:xfrm>
            <a:off x="6232090" y="3115696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D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559E9-C59B-7BD6-F446-0C734D6294AC}"/>
              </a:ext>
            </a:extLst>
          </p:cNvPr>
          <p:cNvSpPr txBox="1"/>
          <p:nvPr/>
        </p:nvSpPr>
        <p:spPr>
          <a:xfrm>
            <a:off x="5442227" y="5174036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B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21589-F3AE-FA90-77CC-CEDE34E80FCC}"/>
              </a:ext>
            </a:extLst>
          </p:cNvPr>
          <p:cNvSpPr txBox="1"/>
          <p:nvPr/>
        </p:nvSpPr>
        <p:spPr>
          <a:xfrm>
            <a:off x="5236452" y="3565437"/>
            <a:ext cx="164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002060"/>
                </a:solidFill>
              </a:rPr>
              <a:t>Stations</a:t>
            </a:r>
            <a:r>
              <a:rPr lang="de-DE" b="1" dirty="0">
                <a:solidFill>
                  <a:srgbClr val="002060"/>
                </a:solidFill>
              </a:rPr>
              <a:t> Crater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7CA-4C54-0A6C-2B8D-454AD0514E3C}"/>
              </a:ext>
            </a:extLst>
          </p:cNvPr>
          <p:cNvSpPr txBox="1"/>
          <p:nvPr/>
        </p:nvSpPr>
        <p:spPr>
          <a:xfrm>
            <a:off x="127166" y="2782801"/>
            <a:ext cx="40996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crater</a:t>
            </a:r>
            <a:r>
              <a:rPr lang="de-DE" dirty="0"/>
              <a:t> </a:t>
            </a:r>
            <a:r>
              <a:rPr lang="de-DE" dirty="0" err="1"/>
              <a:t>rim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(Array Crater)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Again those stations “see” activity in Bocca Nuova Crater </a:t>
            </a:r>
            <a:r>
              <a:rPr lang="en-GB" i="1" dirty="0"/>
              <a:t>while </a:t>
            </a:r>
            <a:r>
              <a:rPr lang="en-GB" dirty="0"/>
              <a:t>beamforming for Array D and B results in previously found possible source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 </a:t>
            </a:r>
            <a:r>
              <a:rPr lang="en-GB" dirty="0" err="1"/>
              <a:t>slownesses</a:t>
            </a:r>
            <a:r>
              <a:rPr lang="en-GB" dirty="0"/>
              <a:t> clearly seem to be related to Bocca Nuova activity seen by the stations near the crater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43615F-AB8E-09C4-7720-BE45701E5B4F}"/>
              </a:ext>
            </a:extLst>
          </p:cNvPr>
          <p:cNvSpPr txBox="1"/>
          <p:nvPr/>
        </p:nvSpPr>
        <p:spPr>
          <a:xfrm>
            <a:off x="9568689" y="4061789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Array B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A3BF9A-0396-9248-7D76-2A2A38B5A4DF}"/>
              </a:ext>
            </a:extLst>
          </p:cNvPr>
          <p:cNvSpPr txBox="1"/>
          <p:nvPr/>
        </p:nvSpPr>
        <p:spPr>
          <a:xfrm>
            <a:off x="8785418" y="4492337"/>
            <a:ext cx="115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</a:rPr>
              <a:t>Array D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770811-4E93-6BC3-8CA1-3C862A850FA4}"/>
              </a:ext>
            </a:extLst>
          </p:cNvPr>
          <p:cNvSpPr txBox="1"/>
          <p:nvPr/>
        </p:nvSpPr>
        <p:spPr>
          <a:xfrm>
            <a:off x="10686244" y="4887059"/>
            <a:ext cx="1384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Array </a:t>
            </a:r>
          </a:p>
          <a:p>
            <a:r>
              <a:rPr lang="de-DE" b="1" dirty="0">
                <a:solidFill>
                  <a:srgbClr val="002060"/>
                </a:solidFill>
              </a:rPr>
              <a:t>Crater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50C28D-E242-D7CF-CAFB-67DB43F95693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9FFCD7-27CE-91AF-2A6C-C51BB6D5B5FB}"/>
              </a:ext>
            </a:extLst>
          </p:cNvPr>
          <p:cNvGrpSpPr/>
          <p:nvPr/>
        </p:nvGrpSpPr>
        <p:grpSpPr>
          <a:xfrm>
            <a:off x="-66747" y="-57601"/>
            <a:ext cx="12258748" cy="1980436"/>
            <a:chOff x="-66747" y="-57601"/>
            <a:chExt cx="12258748" cy="1980436"/>
          </a:xfrm>
        </p:grpSpPr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139783B-E2CF-8A9E-C855-498354DF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737" y="311145"/>
              <a:ext cx="435452" cy="64607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037BCE-A1FB-5B62-A60F-C28CD01A1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365" y="367487"/>
              <a:ext cx="1080949" cy="576506"/>
            </a:xfrm>
            <a:prstGeom prst="rect">
              <a:avLst/>
            </a:prstGeom>
          </p:spPr>
        </p:pic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12D75FC-EEC3-7A5B-B445-93BEAE701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485" y="277565"/>
              <a:ext cx="568902" cy="666428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2F0FC9C-986B-FF8F-9977-F53798BF9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22" y="260552"/>
              <a:ext cx="1750280" cy="714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A88E84-529B-497D-EE57-19C42C54DE60}"/>
                </a:ext>
              </a:extLst>
            </p:cNvPr>
            <p:cNvSpPr txBox="1"/>
            <p:nvPr/>
          </p:nvSpPr>
          <p:spPr>
            <a:xfrm>
              <a:off x="-65314" y="-57601"/>
              <a:ext cx="9927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 investigation of high frequency seismic tremor on Mt Etna</a:t>
              </a:r>
              <a:endParaRPr lang="en-GB" sz="2900" b="1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endParaRPr lang="en-GB" dirty="0"/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BDA6960-D6DB-008E-FF5E-E5B9B640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372" y="422994"/>
              <a:ext cx="811257" cy="53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83592A82-EBBF-827C-2AD1-21E819BD6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895" y="29962"/>
              <a:ext cx="2757106" cy="7142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000484-B01C-6617-F4BA-A366AAF2F470}"/>
                </a:ext>
              </a:extLst>
            </p:cNvPr>
            <p:cNvSpPr/>
            <p:nvPr/>
          </p:nvSpPr>
          <p:spPr>
            <a:xfrm>
              <a:off x="0" y="-15801"/>
              <a:ext cx="12173148" cy="1884961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CD37F3-E786-CF2E-21DB-B85D122E64A5}"/>
                </a:ext>
              </a:extLst>
            </p:cNvPr>
            <p:cNvSpPr txBox="1"/>
            <p:nvPr/>
          </p:nvSpPr>
          <p:spPr>
            <a:xfrm>
              <a:off x="8859349" y="1607550"/>
              <a:ext cx="3323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100" dirty="0"/>
                <a:t>Contact: mweber@cp.dias.ie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68D5AE8-E0E4-6AAC-7726-0B8F158DFC3A}"/>
                </a:ext>
              </a:extLst>
            </p:cNvPr>
            <p:cNvSpPr txBox="1"/>
            <p:nvPr/>
          </p:nvSpPr>
          <p:spPr>
            <a:xfrm>
              <a:off x="-66747" y="953790"/>
              <a:ext cx="39001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This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project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has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received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funding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from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the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European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Horizon‘s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2020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research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and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innovation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programme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under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Grant Agreement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No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858092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126BF61-CC8B-BB88-7247-D978D330B1C5}"/>
                </a:ext>
              </a:extLst>
            </p:cNvPr>
            <p:cNvSpPr txBox="1"/>
            <p:nvPr/>
          </p:nvSpPr>
          <p:spPr>
            <a:xfrm>
              <a:off x="3563995" y="832671"/>
              <a:ext cx="6677036" cy="109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Maurice Weber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Christopher J. Bean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Patrick Smith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Ivan Lokmer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Luciano Zuccarello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3,4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Silvio De Angelis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4,3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Vittorio Minio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5</a:t>
              </a:r>
              <a:endPara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endParaRPr lang="en-GB" dirty="0"/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906C1FD6-A470-1620-C60D-AE6E61E1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0727" y="590563"/>
              <a:ext cx="530762" cy="743067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F6D5BCE-C366-8D0C-BA5D-4EAE79D8D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60" y="589503"/>
              <a:ext cx="555334" cy="739760"/>
            </a:xfrm>
            <a:prstGeom prst="rect">
              <a:avLst/>
            </a:prstGeom>
          </p:spPr>
        </p:pic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38ACA8D7-43FD-ED07-B01D-08B6CCDB8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6694" y="589503"/>
              <a:ext cx="757590" cy="757590"/>
            </a:xfrm>
            <a:prstGeom prst="rect">
              <a:avLst/>
            </a:prstGeom>
          </p:spPr>
        </p:pic>
        <p:pic>
          <p:nvPicPr>
            <p:cNvPr id="14" name="Picture 1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378D807-8A38-A8E9-9759-8FB94582D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020" y="359831"/>
              <a:ext cx="368634" cy="563970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A4D5E78E-B37F-E551-D530-C2A67A8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675" y="344987"/>
              <a:ext cx="1040840" cy="542174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FA92D32-8D58-DF58-CE3D-96EA47FDFBA7}"/>
              </a:ext>
            </a:extLst>
          </p:cNvPr>
          <p:cNvSpPr txBox="1"/>
          <p:nvPr/>
        </p:nvSpPr>
        <p:spPr>
          <a:xfrm>
            <a:off x="2290963" y="2248466"/>
            <a:ext cx="1408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12-17 Hz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66925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sky, nature, outdoor, mountain&#10;&#10;Description automatically generated">
            <a:extLst>
              <a:ext uri="{FF2B5EF4-FFF2-40B4-BE49-F238E27FC236}">
                <a16:creationId xmlns:a16="http://schemas.microsoft.com/office/drawing/2014/main" id="{CA5C3BCD-CC9A-1218-44E3-64F236730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2" y="1901048"/>
            <a:ext cx="4380189" cy="49569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1C7DCB-5033-7514-098D-3AF2058643CD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Conclusion</a:t>
            </a:r>
            <a:r>
              <a:rPr lang="de-DE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9CF7CA-4C54-0A6C-2B8D-454AD0514E3C}"/>
              </a:ext>
            </a:extLst>
          </p:cNvPr>
          <p:cNvSpPr txBox="1"/>
          <p:nvPr/>
        </p:nvSpPr>
        <p:spPr>
          <a:xfrm>
            <a:off x="864919" y="2525690"/>
            <a:ext cx="35559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Despite</a:t>
            </a:r>
            <a:r>
              <a:rPr lang="de-DE" dirty="0"/>
              <a:t> heavy </a:t>
            </a:r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constraints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source </a:t>
            </a:r>
            <a:r>
              <a:rPr lang="de-DE" dirty="0" err="1"/>
              <a:t>locations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tremor</a:t>
            </a:r>
            <a:r>
              <a:rPr lang="de-DE" dirty="0"/>
              <a:t>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possible at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frequencies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looked</a:t>
            </a:r>
            <a:r>
              <a:rPr lang="de-DE" dirty="0"/>
              <a:t> at </a:t>
            </a:r>
            <a:r>
              <a:rPr lang="de-DE" dirty="0" err="1"/>
              <a:t>usually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possible </a:t>
            </a:r>
            <a:r>
              <a:rPr lang="de-DE" dirty="0" err="1"/>
              <a:t>tremor</a:t>
            </a:r>
            <a:r>
              <a:rPr lang="de-DE" dirty="0"/>
              <a:t> source (</a:t>
            </a:r>
            <a:r>
              <a:rPr lang="de-DE" dirty="0" err="1"/>
              <a:t>around</a:t>
            </a:r>
            <a:r>
              <a:rPr lang="de-DE" dirty="0"/>
              <a:t> 15 Hz) </a:t>
            </a:r>
            <a:r>
              <a:rPr lang="de-DE" dirty="0" err="1"/>
              <a:t>south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Bocca Nuova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investigation</a:t>
            </a:r>
            <a:endParaRPr lang="de-DE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50C28D-E242-D7CF-CAFB-67DB43F95693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9FFCD7-27CE-91AF-2A6C-C51BB6D5B5FB}"/>
              </a:ext>
            </a:extLst>
          </p:cNvPr>
          <p:cNvGrpSpPr/>
          <p:nvPr/>
        </p:nvGrpSpPr>
        <p:grpSpPr>
          <a:xfrm>
            <a:off x="-66747" y="-57601"/>
            <a:ext cx="12258748" cy="1980436"/>
            <a:chOff x="-66747" y="-57601"/>
            <a:chExt cx="12258748" cy="1980436"/>
          </a:xfrm>
        </p:grpSpPr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139783B-E2CF-8A9E-C855-498354DF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737" y="311145"/>
              <a:ext cx="435452" cy="64607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037BCE-A1FB-5B62-A60F-C28CD01A1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365" y="367487"/>
              <a:ext cx="1080949" cy="576506"/>
            </a:xfrm>
            <a:prstGeom prst="rect">
              <a:avLst/>
            </a:prstGeom>
          </p:spPr>
        </p:pic>
        <p:pic>
          <p:nvPicPr>
            <p:cNvPr id="38" name="Picture 3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612D75FC-EEC3-7A5B-B445-93BEAE701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485" y="277565"/>
              <a:ext cx="568902" cy="666428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2F0FC9C-986B-FF8F-9977-F53798BF9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22" y="260552"/>
              <a:ext cx="1750280" cy="714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A88E84-529B-497D-EE57-19C42C54DE60}"/>
                </a:ext>
              </a:extLst>
            </p:cNvPr>
            <p:cNvSpPr txBox="1"/>
            <p:nvPr/>
          </p:nvSpPr>
          <p:spPr>
            <a:xfrm>
              <a:off x="-65314" y="-57601"/>
              <a:ext cx="99277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An investigation of high frequency seismic tremor on Mt Etna</a:t>
              </a:r>
              <a:endParaRPr lang="en-GB" sz="2900" b="1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endParaRPr lang="en-GB" dirty="0"/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BDA6960-D6DB-008E-FF5E-E5B9B640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372" y="422994"/>
              <a:ext cx="811257" cy="531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83592A82-EBBF-827C-2AD1-21E819BD6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895" y="29962"/>
              <a:ext cx="2757106" cy="7142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000484-B01C-6617-F4BA-A366AAF2F470}"/>
                </a:ext>
              </a:extLst>
            </p:cNvPr>
            <p:cNvSpPr/>
            <p:nvPr/>
          </p:nvSpPr>
          <p:spPr>
            <a:xfrm>
              <a:off x="0" y="-15801"/>
              <a:ext cx="12173148" cy="1884961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CD37F3-E786-CF2E-21DB-B85D122E64A5}"/>
                </a:ext>
              </a:extLst>
            </p:cNvPr>
            <p:cNvSpPr txBox="1"/>
            <p:nvPr/>
          </p:nvSpPr>
          <p:spPr>
            <a:xfrm>
              <a:off x="8859349" y="1607550"/>
              <a:ext cx="3323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100" dirty="0"/>
                <a:t>Contact: mweber@cp.dias.ie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68D5AE8-E0E4-6AAC-7726-0B8F158DFC3A}"/>
                </a:ext>
              </a:extLst>
            </p:cNvPr>
            <p:cNvSpPr txBox="1"/>
            <p:nvPr/>
          </p:nvSpPr>
          <p:spPr>
            <a:xfrm>
              <a:off x="-66747" y="953790"/>
              <a:ext cx="39001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This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project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has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received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funding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from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the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European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Horizon‘s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2020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research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and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innovation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programme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under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Grant Agreement </a:t>
              </a:r>
              <a:r>
                <a:rPr lang="de-DE" sz="1400" dirty="0" err="1">
                  <a:solidFill>
                    <a:schemeClr val="accent4">
                      <a:lumMod val="75000"/>
                    </a:schemeClr>
                  </a:solidFill>
                </a:rPr>
                <a:t>No</a:t>
              </a:r>
              <a:r>
                <a:rPr lang="de-DE" sz="1400" dirty="0">
                  <a:solidFill>
                    <a:schemeClr val="accent4">
                      <a:lumMod val="75000"/>
                    </a:schemeClr>
                  </a:solidFill>
                </a:rPr>
                <a:t> 858092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126BF61-CC8B-BB88-7247-D978D330B1C5}"/>
                </a:ext>
              </a:extLst>
            </p:cNvPr>
            <p:cNvSpPr txBox="1"/>
            <p:nvPr/>
          </p:nvSpPr>
          <p:spPr>
            <a:xfrm>
              <a:off x="3563995" y="832671"/>
              <a:ext cx="6677036" cy="109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Maurice Weber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Christopher J. Bean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Patrick Smith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Ivan Lokmer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Luciano Zuccarello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3,4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Silvio De Angelis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4,3</a:t>
              </a:r>
              <a:r>
                <a:rPr lang="it-IT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 Vittorio Minio</a:t>
              </a:r>
              <a:r>
                <a:rPr lang="it-IT" baseline="30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5</a:t>
              </a:r>
              <a:endPara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endParaRPr lang="en-GB" dirty="0"/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906C1FD6-A470-1620-C60D-AE6E61E1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0727" y="590563"/>
              <a:ext cx="530762" cy="743067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F6D5BCE-C366-8D0C-BA5D-4EAE79D8D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360" y="589503"/>
              <a:ext cx="555334" cy="739760"/>
            </a:xfrm>
            <a:prstGeom prst="rect">
              <a:avLst/>
            </a:prstGeom>
          </p:spPr>
        </p:pic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38ACA8D7-43FD-ED07-B01D-08B6CCDB8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36694" y="589503"/>
              <a:ext cx="757590" cy="757590"/>
            </a:xfrm>
            <a:prstGeom prst="rect">
              <a:avLst/>
            </a:prstGeom>
          </p:spPr>
        </p:pic>
        <p:pic>
          <p:nvPicPr>
            <p:cNvPr id="14" name="Picture 1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378D807-8A38-A8E9-9759-8FB94582D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020" y="359831"/>
              <a:ext cx="368634" cy="563970"/>
            </a:xfrm>
            <a:prstGeom prst="rect">
              <a:avLst/>
            </a:prstGeom>
          </p:spPr>
        </p:pic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A4D5E78E-B37F-E551-D530-C2A67A8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7675" y="344987"/>
              <a:ext cx="1040840" cy="542174"/>
            </a:xfrm>
            <a:prstGeom prst="rect">
              <a:avLst/>
            </a:prstGeom>
          </p:spPr>
        </p:pic>
      </p:grpSp>
      <p:pic>
        <p:nvPicPr>
          <p:cNvPr id="29" name="Picture 28" descr="A picture containing nature, mountain, sky, outdoor&#10;&#10;Description automatically generated">
            <a:extLst>
              <a:ext uri="{FF2B5EF4-FFF2-40B4-BE49-F238E27FC236}">
                <a16:creationId xmlns:a16="http://schemas.microsoft.com/office/drawing/2014/main" id="{02872418-0A68-ED9F-2345-91569FAB91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27" y="3098800"/>
            <a:ext cx="7825273" cy="37592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3163576-C6A0-B70B-8351-3FA3F6F5D690}"/>
              </a:ext>
            </a:extLst>
          </p:cNvPr>
          <p:cNvSpPr txBox="1"/>
          <p:nvPr/>
        </p:nvSpPr>
        <p:spPr>
          <a:xfrm>
            <a:off x="5590915" y="4379524"/>
            <a:ext cx="214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Bocca Nuova Crater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7AE5E9-C803-0E6D-346A-E97D6EC328CC}"/>
              </a:ext>
            </a:extLst>
          </p:cNvPr>
          <p:cNvSpPr txBox="1"/>
          <p:nvPr/>
        </p:nvSpPr>
        <p:spPr>
          <a:xfrm>
            <a:off x="500391" y="5657671"/>
            <a:ext cx="300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View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Bocca Nuova (</a:t>
            </a:r>
            <a:r>
              <a:rPr lang="de-DE" dirty="0" err="1">
                <a:solidFill>
                  <a:srgbClr val="FF0000"/>
                </a:solidFill>
              </a:rPr>
              <a:t>foreground</a:t>
            </a:r>
            <a:r>
              <a:rPr lang="de-DE" dirty="0">
                <a:solidFill>
                  <a:srgbClr val="FF0000"/>
                </a:solidFill>
              </a:rPr>
              <a:t>) and </a:t>
            </a:r>
            <a:r>
              <a:rPr lang="de-DE" dirty="0" err="1">
                <a:solidFill>
                  <a:srgbClr val="FF0000"/>
                </a:solidFill>
              </a:rPr>
              <a:t>Southeast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crater</a:t>
            </a:r>
            <a:r>
              <a:rPr lang="de-DE" dirty="0">
                <a:solidFill>
                  <a:srgbClr val="FF0000"/>
                </a:solidFill>
              </a:rPr>
              <a:t> (</a:t>
            </a:r>
            <a:r>
              <a:rPr lang="de-DE" dirty="0" err="1">
                <a:solidFill>
                  <a:srgbClr val="FF0000"/>
                </a:solidFill>
              </a:rPr>
              <a:t>background</a:t>
            </a:r>
            <a:r>
              <a:rPr lang="de-DE" dirty="0">
                <a:solidFill>
                  <a:srgbClr val="FF0000"/>
                </a:solidFill>
              </a:rPr>
              <a:t>) </a:t>
            </a:r>
            <a:r>
              <a:rPr lang="de-DE" dirty="0" err="1">
                <a:solidFill>
                  <a:srgbClr val="FF0000"/>
                </a:solidFill>
              </a:rPr>
              <a:t>from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southwest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4CF0F6-3110-462E-2E75-4F599B499379}"/>
              </a:ext>
            </a:extLst>
          </p:cNvPr>
          <p:cNvSpPr txBox="1"/>
          <p:nvPr/>
        </p:nvSpPr>
        <p:spPr>
          <a:xfrm>
            <a:off x="4420912" y="2113276"/>
            <a:ext cx="689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Next: Running </a:t>
            </a:r>
            <a:r>
              <a:rPr lang="de-DE" dirty="0" err="1"/>
              <a:t>covseisnet</a:t>
            </a:r>
            <a:r>
              <a:rPr lang="de-DE" dirty="0"/>
              <a:t> </a:t>
            </a:r>
            <a:r>
              <a:rPr lang="de-DE" dirty="0" err="1"/>
              <a:t>localisation</a:t>
            </a:r>
            <a:r>
              <a:rPr lang="de-DE" dirty="0"/>
              <a:t> </a:t>
            </a:r>
            <a:r>
              <a:rPr lang="de-DE" dirty="0" err="1"/>
              <a:t>tool</a:t>
            </a:r>
            <a:r>
              <a:rPr lang="de-DE" dirty="0"/>
              <a:t> (source 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likelihood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) (</a:t>
            </a:r>
            <a:r>
              <a:rPr lang="de-DE" dirty="0" err="1"/>
              <a:t>Soubestre</a:t>
            </a:r>
            <a:r>
              <a:rPr lang="de-DE" dirty="0"/>
              <a:t> et al., 2018))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compare</a:t>
            </a:r>
            <a:r>
              <a:rPr lang="de-DE" dirty="0"/>
              <a:t> source 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constraints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beamforming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490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82B6A4-19CF-C8B8-0740-09297F1D2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6CC56E-6518-9000-CDAB-1DEB18626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ADE97537-9795-047C-96BE-F0FFC764E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id="{34A518E0-3849-870A-295E-0FB69DE45F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9203" r="9416" b="6168"/>
          <a:stretch/>
        </p:blipFill>
        <p:spPr>
          <a:xfrm>
            <a:off x="-10222" y="2516138"/>
            <a:ext cx="5570701" cy="421919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B454A56-D1E0-8EE8-9991-94ABC55181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9244" r="9309" b="6803"/>
          <a:stretch/>
        </p:blipFill>
        <p:spPr>
          <a:xfrm>
            <a:off x="7146012" y="1952653"/>
            <a:ext cx="5027136" cy="49053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BF95D7-8844-F77D-5CB5-42ACC375426B}"/>
              </a:ext>
            </a:extLst>
          </p:cNvPr>
          <p:cNvSpPr txBox="1"/>
          <p:nvPr/>
        </p:nvSpPr>
        <p:spPr>
          <a:xfrm>
            <a:off x="5466837" y="2630229"/>
            <a:ext cx="1772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Central </a:t>
            </a:r>
            <a:r>
              <a:rPr lang="de-DE" sz="1600" dirty="0" err="1"/>
              <a:t>station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Rings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stations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increasing</a:t>
            </a:r>
            <a:r>
              <a:rPr lang="de-DE" sz="1600" dirty="0"/>
              <a:t> </a:t>
            </a:r>
            <a:r>
              <a:rPr lang="de-DE" sz="1600" dirty="0" err="1"/>
              <a:t>number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stations</a:t>
            </a:r>
            <a:r>
              <a:rPr lang="de-DE" sz="1600" dirty="0"/>
              <a:t> and </a:t>
            </a:r>
            <a:r>
              <a:rPr lang="de-DE" sz="1600" dirty="0" err="1"/>
              <a:t>radius</a:t>
            </a:r>
            <a:r>
              <a:rPr lang="de-DE" sz="1600" dirty="0"/>
              <a:t> </a:t>
            </a:r>
            <a:r>
              <a:rPr lang="de-DE" sz="1600" dirty="0" err="1"/>
              <a:t>around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Coverage </a:t>
            </a:r>
            <a:r>
              <a:rPr lang="de-DE" sz="1600" dirty="0" err="1"/>
              <a:t>of</a:t>
            </a:r>
            <a:r>
              <a:rPr lang="de-DE" sz="1600" dirty="0"/>
              <a:t> high-</a:t>
            </a:r>
            <a:r>
              <a:rPr lang="de-DE" sz="1600" dirty="0" err="1"/>
              <a:t>frequency</a:t>
            </a:r>
            <a:r>
              <a:rPr lang="de-DE" sz="1600" dirty="0"/>
              <a:t> </a:t>
            </a:r>
            <a:r>
              <a:rPr lang="de-DE" sz="1600" dirty="0" err="1"/>
              <a:t>ranges</a:t>
            </a:r>
            <a:endParaRPr lang="en-GB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70A4D-DB46-371B-5A30-397EB33E0AC2}"/>
              </a:ext>
            </a:extLst>
          </p:cNvPr>
          <p:cNvSpPr txBox="1"/>
          <p:nvPr/>
        </p:nvSpPr>
        <p:spPr>
          <a:xfrm>
            <a:off x="-67647" y="201037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Deployment</a:t>
            </a:r>
            <a:r>
              <a:rPr lang="de-DE" dirty="0"/>
              <a:t> on Mount ETNA </a:t>
            </a:r>
            <a:r>
              <a:rPr lang="de-DE" dirty="0" err="1"/>
              <a:t>July</a:t>
            </a:r>
            <a:r>
              <a:rPr lang="de-DE" dirty="0"/>
              <a:t>-September 2022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670B0-88A4-C1A1-9189-56B4A0BD76E1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58DFFB-A4D2-BD7B-4DB5-CF9D49DD3F27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0630CE-60E6-4C26-9049-C4CF34F8A377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5AFAE1-51DC-99F1-3421-FB1E20D955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B64C1547-8D57-B400-ACE4-B716A100B8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9C8824AD-BB26-AAD9-9216-FC2C4C6210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5E9D27A-C459-184F-774B-EBFC5B6641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D21CA019-570D-1680-2775-DEE425D999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5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D52BA8-73FA-130B-900B-0EBDAB8E3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FE6909-AEB0-A062-483A-910C34901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5283BE6-CD6E-E8F8-A068-32246CFD0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84797-2042-C57B-9E45-8BC6E6BF55AA}"/>
              </a:ext>
            </a:extLst>
          </p:cNvPr>
          <p:cNvSpPr txBox="1"/>
          <p:nvPr/>
        </p:nvSpPr>
        <p:spPr>
          <a:xfrm>
            <a:off x="-67647" y="201037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en-GB" dirty="0"/>
          </a:p>
        </p:txBody>
      </p:sp>
      <p:pic>
        <p:nvPicPr>
          <p:cNvPr id="11" name="Picture 10" descr="A picture containing dark&#10;&#10;Description automatically generated">
            <a:extLst>
              <a:ext uri="{FF2B5EF4-FFF2-40B4-BE49-F238E27FC236}">
                <a16:creationId xmlns:a16="http://schemas.microsoft.com/office/drawing/2014/main" id="{3FAEB114-12B3-D49A-2468-3B7D299C11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4626" r="13642" b="6258"/>
          <a:stretch/>
        </p:blipFill>
        <p:spPr>
          <a:xfrm>
            <a:off x="2862509" y="1917561"/>
            <a:ext cx="7419826" cy="4879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34B7A1-EFB4-60D9-4D6A-F467689BB551}"/>
              </a:ext>
            </a:extLst>
          </p:cNvPr>
          <p:cNvSpPr txBox="1"/>
          <p:nvPr/>
        </p:nvSpPr>
        <p:spPr>
          <a:xfrm>
            <a:off x="346215" y="3895648"/>
            <a:ext cx="22673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active</a:t>
            </a:r>
            <a:r>
              <a:rPr lang="de-DE" dirty="0"/>
              <a:t> Bocca Nuova Crater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Explosion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crater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B4A42-1534-33A9-F05D-E6A0AF88F6C2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19AE1-EB9E-C4D1-85E5-8AA040F23890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01102D-81DD-6AFF-98E8-7B0EFDDEF9CB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5DBE767-8611-E6C1-559D-C08E5E5A8E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6DFA0227-67C4-BCEC-51CA-E0B3A14BA6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187CED95-B57E-E2E8-EF2D-72541C0849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56BAF7-7420-2038-197E-28FEC3926C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F087FF0B-6C7F-16F2-F202-D2F7B2D251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63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8CEFF3-446F-F8C3-A012-B94556146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59AA17-4C97-D754-4E48-E81BFD5A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90BBCAC6-1AA1-1861-A085-7EF83194A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0AD038-C986-1DC0-73B1-5255B1037C96}"/>
              </a:ext>
            </a:extLst>
          </p:cNvPr>
          <p:cNvSpPr txBox="1"/>
          <p:nvPr/>
        </p:nvSpPr>
        <p:spPr>
          <a:xfrm>
            <a:off x="-67647" y="201037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en-GB" dirty="0"/>
          </a:p>
        </p:txBody>
      </p:sp>
      <p:pic>
        <p:nvPicPr>
          <p:cNvPr id="3" name="Picture 2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4324F563-0C7C-A2BC-C293-B007C613B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22" y="1614300"/>
            <a:ext cx="9804212" cy="56024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1CEBBB-5A74-C367-E6DE-84A2D699B785}"/>
              </a:ext>
            </a:extLst>
          </p:cNvPr>
          <p:cNvSpPr txBox="1"/>
          <p:nvPr/>
        </p:nvSpPr>
        <p:spPr>
          <a:xfrm>
            <a:off x="199995" y="3828712"/>
            <a:ext cx="2369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Array </a:t>
            </a:r>
            <a:r>
              <a:rPr lang="de-DE" dirty="0" err="1"/>
              <a:t>consisting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9 </a:t>
            </a:r>
            <a:r>
              <a:rPr lang="de-DE" dirty="0" err="1"/>
              <a:t>stations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Extreme high </a:t>
            </a:r>
            <a:r>
              <a:rPr lang="de-DE" dirty="0" err="1"/>
              <a:t>amplitude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at </a:t>
            </a:r>
            <a:r>
              <a:rPr lang="de-DE" dirty="0" err="1"/>
              <a:t>very</a:t>
            </a:r>
            <a:r>
              <a:rPr lang="de-DE" dirty="0"/>
              <a:t> high </a:t>
            </a:r>
            <a:r>
              <a:rPr lang="de-DE" dirty="0" err="1"/>
              <a:t>frequencies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Maximum </a:t>
            </a:r>
            <a:r>
              <a:rPr lang="de-DE" dirty="0" err="1"/>
              <a:t>interstation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30 m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65800C-3676-CBA2-3831-2E092E87ED13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BED03C-FAE1-DF0C-1259-8C1519645D6F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9D630-72A8-2931-B50E-204457BC484D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B6EC3EF-105C-62E6-DFF4-68CA0263D4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C398FA60-8668-DFED-A717-9A92EB055A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CAB85F3F-CC12-D84A-2884-C226459A45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2B54FC-0F52-E1D9-6519-DB1E11704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F361105-93BF-D674-1AB9-69CE088BA9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4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9BB80D-5C65-23E8-70D7-D2586D27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063573AF-CBFB-F081-A098-C769F10C5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498FBE-A06A-7D42-8004-31BB6F1FB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7C92C-5168-E1D9-4523-3F3CA5B15515}"/>
              </a:ext>
            </a:extLst>
          </p:cNvPr>
          <p:cNvSpPr txBox="1"/>
          <p:nvPr/>
        </p:nvSpPr>
        <p:spPr>
          <a:xfrm>
            <a:off x="-67647" y="2010376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en-GB" dirty="0"/>
          </a:p>
        </p:txBody>
      </p:sp>
      <p:pic>
        <p:nvPicPr>
          <p:cNvPr id="11" name="Picture 10" descr="A picture containing building, colorful&#10;&#10;Description automatically generated">
            <a:extLst>
              <a:ext uri="{FF2B5EF4-FFF2-40B4-BE49-F238E27FC236}">
                <a16:creationId xmlns:a16="http://schemas.microsoft.com/office/drawing/2014/main" id="{12EA9579-12C0-498F-4AF9-92F2B4E607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4897" r="11722" b="5034"/>
          <a:stretch/>
        </p:blipFill>
        <p:spPr>
          <a:xfrm>
            <a:off x="2616629" y="1940697"/>
            <a:ext cx="7599347" cy="4890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7C934F-31E7-2BE9-48D8-DFEF6D5A9469}"/>
              </a:ext>
            </a:extLst>
          </p:cNvPr>
          <p:cNvSpPr txBox="1"/>
          <p:nvPr/>
        </p:nvSpPr>
        <p:spPr>
          <a:xfrm>
            <a:off x="177283" y="3635969"/>
            <a:ext cx="2439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Array </a:t>
            </a:r>
            <a:r>
              <a:rPr lang="de-DE" dirty="0" err="1"/>
              <a:t>consisting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16 </a:t>
            </a:r>
            <a:r>
              <a:rPr lang="de-DE" dirty="0" err="1"/>
              <a:t>stations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Tremor </a:t>
            </a:r>
            <a:r>
              <a:rPr lang="de-DE" dirty="0" err="1"/>
              <a:t>episodes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10 and 40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Maximum </a:t>
            </a:r>
            <a:r>
              <a:rPr lang="de-DE" dirty="0" err="1"/>
              <a:t>interstation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80 m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9396B9-2DC5-89FB-0413-9F75E87718A8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B1AA0-67E8-7E55-1A5D-8C3BAFD4E5A1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5E33E-8436-F95E-516C-3B0D7509412B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A55E93C-606F-089F-23A0-A7E6DD34D1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48CC18D-3C04-970A-9DE9-26D40E230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9C495463-7252-6585-0DBB-36156021D4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C9E68F-EC44-6FA6-98A9-119E2AAF34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BC6FCCDF-7BCB-7BFE-2C22-4E7C43F1CD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Down 22">
            <a:extLst>
              <a:ext uri="{FF2B5EF4-FFF2-40B4-BE49-F238E27FC236}">
                <a16:creationId xmlns:a16="http://schemas.microsoft.com/office/drawing/2014/main" id="{8B95F9AE-55BF-402F-57AA-AFEE2428D7A8}"/>
              </a:ext>
            </a:extLst>
          </p:cNvPr>
          <p:cNvSpPr/>
          <p:nvPr/>
        </p:nvSpPr>
        <p:spPr>
          <a:xfrm>
            <a:off x="5664500" y="1936298"/>
            <a:ext cx="858931" cy="441574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871721-4704-01EF-CD04-8F33345E6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0FE39A-6F26-AF71-F0DC-2E353858D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5FD924AB-F486-6C9B-BA20-59A1FB3D6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B32275-2E9C-EBA1-6AF0-C409EDD175EE}"/>
              </a:ext>
            </a:extLst>
          </p:cNvPr>
          <p:cNvSpPr txBox="1"/>
          <p:nvPr/>
        </p:nvSpPr>
        <p:spPr>
          <a:xfrm>
            <a:off x="-67647" y="1894919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propagation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EC901F-CB95-8E0D-5ECA-7053EAA969C7}"/>
              </a:ext>
            </a:extLst>
          </p:cNvPr>
          <p:cNvSpPr txBox="1"/>
          <p:nvPr/>
        </p:nvSpPr>
        <p:spPr>
          <a:xfrm>
            <a:off x="4676058" y="2712669"/>
            <a:ext cx="276666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Signal </a:t>
            </a:r>
            <a:r>
              <a:rPr lang="de-DE" sz="1600" dirty="0" err="1"/>
              <a:t>propagation</a:t>
            </a:r>
            <a:r>
              <a:rPr lang="de-DE" sz="1600" dirty="0"/>
              <a:t> </a:t>
            </a:r>
            <a:r>
              <a:rPr lang="de-DE" sz="1600" dirty="0" err="1"/>
              <a:t>across</a:t>
            </a:r>
            <a:r>
              <a:rPr lang="de-DE" sz="1600" dirty="0"/>
              <a:t> </a:t>
            </a:r>
            <a:r>
              <a:rPr lang="de-DE" sz="1600" dirty="0" err="1"/>
              <a:t>more</a:t>
            </a:r>
            <a:r>
              <a:rPr lang="de-DE" sz="1600" dirty="0"/>
              <a:t> </a:t>
            </a:r>
            <a:r>
              <a:rPr lang="de-DE" sz="1600" dirty="0" err="1"/>
              <a:t>than</a:t>
            </a:r>
            <a:r>
              <a:rPr lang="de-DE" sz="1600" dirty="0"/>
              <a:t> 3 km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edifice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Moveout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small</a:t>
            </a:r>
            <a:r>
              <a:rPr lang="de-DE" sz="1600" dirty="0"/>
              <a:t> </a:t>
            </a:r>
            <a:r>
              <a:rPr lang="de-DE" sz="1600" dirty="0" err="1"/>
              <a:t>explosion</a:t>
            </a:r>
            <a:r>
              <a:rPr lang="de-DE" sz="1600" dirty="0"/>
              <a:t> </a:t>
            </a:r>
            <a:r>
              <a:rPr lang="de-DE" sz="1600" dirty="0" err="1"/>
              <a:t>event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Bocca Nuova </a:t>
            </a:r>
            <a:r>
              <a:rPr lang="de-DE" sz="1600" dirty="0" err="1"/>
              <a:t>nicely</a:t>
            </a:r>
            <a:r>
              <a:rPr lang="de-DE" sz="1600" dirty="0"/>
              <a:t> </a:t>
            </a:r>
            <a:r>
              <a:rPr lang="de-DE" sz="1600" dirty="0" err="1"/>
              <a:t>traceable</a:t>
            </a:r>
            <a:r>
              <a:rPr lang="de-DE" sz="1600" dirty="0"/>
              <a:t> at different </a:t>
            </a:r>
            <a:r>
              <a:rPr lang="de-DE" sz="1600" dirty="0" err="1"/>
              <a:t>frequency</a:t>
            </a:r>
            <a:r>
              <a:rPr lang="de-DE" sz="1600" dirty="0"/>
              <a:t> </a:t>
            </a:r>
            <a:r>
              <a:rPr lang="de-DE" sz="1600" dirty="0" err="1"/>
              <a:t>ranges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S/N </a:t>
            </a:r>
            <a:r>
              <a:rPr lang="de-DE" sz="1600" dirty="0" err="1"/>
              <a:t>even</a:t>
            </a:r>
            <a:r>
              <a:rPr lang="de-DE" sz="1600" dirty="0"/>
              <a:t> </a:t>
            </a:r>
            <a:r>
              <a:rPr lang="de-DE" sz="1600" dirty="0" err="1"/>
              <a:t>clearly</a:t>
            </a:r>
            <a:r>
              <a:rPr lang="de-DE" sz="1600" dirty="0"/>
              <a:t> </a:t>
            </a:r>
            <a:r>
              <a:rPr lang="de-DE" sz="1600" dirty="0" err="1"/>
              <a:t>improving</a:t>
            </a:r>
            <a:r>
              <a:rPr lang="de-DE" sz="1600" dirty="0"/>
              <a:t> </a:t>
            </a:r>
            <a:r>
              <a:rPr lang="de-DE" sz="1600" dirty="0" err="1"/>
              <a:t>moving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higher</a:t>
            </a:r>
            <a:r>
              <a:rPr lang="de-DE" sz="1600" dirty="0"/>
              <a:t> </a:t>
            </a:r>
            <a:r>
              <a:rPr lang="de-DE" sz="1600" dirty="0" err="1"/>
              <a:t>frequencies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continuous</a:t>
            </a:r>
            <a:r>
              <a:rPr lang="de-DE" sz="1600" dirty="0"/>
              <a:t> </a:t>
            </a:r>
            <a:r>
              <a:rPr lang="de-DE" sz="1600" dirty="0" err="1"/>
              <a:t>noise</a:t>
            </a:r>
            <a:r>
              <a:rPr lang="de-DE" sz="1600" dirty="0"/>
              <a:t> </a:t>
            </a:r>
            <a:r>
              <a:rPr lang="de-DE" sz="1600" dirty="0" err="1"/>
              <a:t>dominates</a:t>
            </a:r>
            <a:r>
              <a:rPr lang="de-DE" sz="1600" dirty="0"/>
              <a:t> </a:t>
            </a:r>
            <a:r>
              <a:rPr lang="de-DE" sz="1600" dirty="0" err="1"/>
              <a:t>below</a:t>
            </a:r>
            <a:r>
              <a:rPr lang="de-DE" sz="1600" dirty="0"/>
              <a:t> 5 Hz but </a:t>
            </a:r>
            <a:r>
              <a:rPr lang="de-DE" sz="1600" dirty="0" err="1"/>
              <a:t>diminishes</a:t>
            </a:r>
            <a:r>
              <a:rPr lang="de-DE" sz="1600" dirty="0"/>
              <a:t> </a:t>
            </a:r>
            <a:r>
              <a:rPr lang="de-DE" sz="1600" dirty="0" err="1"/>
              <a:t>above</a:t>
            </a:r>
            <a:r>
              <a:rPr lang="de-DE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54DE12-8C87-8A78-FE63-B441A59AFF76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FEEB6A-E938-8CF8-0B80-75469857809F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977CF6-47BD-9E1F-528C-8230DA3DDD14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62FB90D-E545-531A-8D3D-5723E5C7EF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81D13CE9-2247-0EF1-7E40-8CFE0A42D4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AE10E590-A585-893F-41EF-1D22E9FB50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C0C67DE-CE88-3E21-64F5-B12C4EADA7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F683304-8AAD-BD46-D349-27FEEA030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84FFEDD-811D-1B46-C417-2AEF1DE53390}"/>
              </a:ext>
            </a:extLst>
          </p:cNvPr>
          <p:cNvSpPr txBox="1"/>
          <p:nvPr/>
        </p:nvSpPr>
        <p:spPr>
          <a:xfrm>
            <a:off x="4710634" y="6268097"/>
            <a:ext cx="2766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Bocca Nuova Crater</a:t>
            </a:r>
            <a:endParaRPr lang="en-GB" dirty="0"/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294364F5-F933-1339-A0BE-83E8FCF3A6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6372" r="8749" b="9736"/>
          <a:stretch/>
        </p:blipFill>
        <p:spPr>
          <a:xfrm>
            <a:off x="-18853" y="2232293"/>
            <a:ext cx="4768135" cy="4625707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C8AAEFF4-9223-8BF0-9DD8-2C131082797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t="6167" r="7582" b="9055"/>
          <a:stretch/>
        </p:blipFill>
        <p:spPr>
          <a:xfrm>
            <a:off x="7307140" y="2244792"/>
            <a:ext cx="4884859" cy="466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9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3B749C-42E7-F971-EBFC-20950B967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84AFE2B-DD2B-EC61-D06D-BD7871E1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807EB9-BFEF-DC96-316B-24AB62EE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pic>
        <p:nvPicPr>
          <p:cNvPr id="2" name="Picture 1" descr="Text, calendar&#10;&#10;Description automatically generated">
            <a:extLst>
              <a:ext uri="{FF2B5EF4-FFF2-40B4-BE49-F238E27FC236}">
                <a16:creationId xmlns:a16="http://schemas.microsoft.com/office/drawing/2014/main" id="{AACF6A40-11A3-2827-85A4-75D3FABA36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43" y="1697489"/>
            <a:ext cx="9711250" cy="5549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4DB546-EBA7-D31C-6EE8-BE988B5A80A2}"/>
              </a:ext>
            </a:extLst>
          </p:cNvPr>
          <p:cNvSpPr txBox="1"/>
          <p:nvPr/>
        </p:nvSpPr>
        <p:spPr>
          <a:xfrm>
            <a:off x="0" y="3429000"/>
            <a:ext cx="307910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Waveform changes across 80 m aperture array even at 1-5 Hz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i="1" dirty="0"/>
              <a:t>But: </a:t>
            </a:r>
            <a:r>
              <a:rPr lang="en-GB" sz="1600" dirty="0"/>
              <a:t>very good coherency within 30 m (stations in blue box)          within small area similar conditions seem present despite strongly </a:t>
            </a:r>
            <a:r>
              <a:rPr lang="en-GB" sz="1600" dirty="0" err="1"/>
              <a:t>heteorogenous</a:t>
            </a:r>
            <a:r>
              <a:rPr lang="en-GB" sz="1600" dirty="0"/>
              <a:t> medium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Especially the onset shows good coherency</a:t>
            </a:r>
            <a:endParaRPr lang="de-DE" sz="1600" dirty="0"/>
          </a:p>
          <a:p>
            <a:endParaRPr lang="en-GB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B3D31BD-BF62-6155-E957-38C5DA787639}"/>
              </a:ext>
            </a:extLst>
          </p:cNvPr>
          <p:cNvSpPr/>
          <p:nvPr/>
        </p:nvSpPr>
        <p:spPr>
          <a:xfrm>
            <a:off x="755999" y="4472131"/>
            <a:ext cx="389164" cy="224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6EEF6E-0F77-4FF8-CEAB-E8D37F73AA41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waveform</a:t>
            </a:r>
            <a:r>
              <a:rPr lang="de-DE" dirty="0"/>
              <a:t> </a:t>
            </a:r>
            <a:r>
              <a:rPr lang="de-DE" dirty="0" err="1"/>
              <a:t>coherency</a:t>
            </a:r>
            <a:r>
              <a:rPr lang="de-DE" dirty="0"/>
              <a:t> </a:t>
            </a:r>
            <a:endParaRPr lang="en-GB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632E84-70BC-B4F3-A01B-F368C171F26F}"/>
              </a:ext>
            </a:extLst>
          </p:cNvPr>
          <p:cNvCxnSpPr>
            <a:cxnSpLocks/>
          </p:cNvCxnSpPr>
          <p:nvPr/>
        </p:nvCxnSpPr>
        <p:spPr>
          <a:xfrm>
            <a:off x="3976749" y="2929812"/>
            <a:ext cx="7947773" cy="9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33D412D-7ED4-4AE4-6AE4-5F05C9EDB70A}"/>
              </a:ext>
            </a:extLst>
          </p:cNvPr>
          <p:cNvCxnSpPr>
            <a:cxnSpLocks/>
          </p:cNvCxnSpPr>
          <p:nvPr/>
        </p:nvCxnSpPr>
        <p:spPr>
          <a:xfrm>
            <a:off x="11924522" y="2929812"/>
            <a:ext cx="0" cy="22146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3554C24-16BA-EC2A-062E-092FBC020E48}"/>
              </a:ext>
            </a:extLst>
          </p:cNvPr>
          <p:cNvCxnSpPr>
            <a:cxnSpLocks/>
          </p:cNvCxnSpPr>
          <p:nvPr/>
        </p:nvCxnSpPr>
        <p:spPr>
          <a:xfrm flipH="1">
            <a:off x="9434895" y="5131742"/>
            <a:ext cx="24970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D55F607-8663-123F-0A63-680136C8E17D}"/>
              </a:ext>
            </a:extLst>
          </p:cNvPr>
          <p:cNvCxnSpPr>
            <a:cxnSpLocks/>
          </p:cNvCxnSpPr>
          <p:nvPr/>
        </p:nvCxnSpPr>
        <p:spPr>
          <a:xfrm flipV="1">
            <a:off x="9434895" y="4432041"/>
            <a:ext cx="0" cy="7124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D2B9F32-1664-ED41-4599-869E07011F78}"/>
              </a:ext>
            </a:extLst>
          </p:cNvPr>
          <p:cNvCxnSpPr>
            <a:cxnSpLocks/>
          </p:cNvCxnSpPr>
          <p:nvPr/>
        </p:nvCxnSpPr>
        <p:spPr>
          <a:xfrm flipH="1">
            <a:off x="6803408" y="4432041"/>
            <a:ext cx="264798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37FA4B-548A-D187-27C8-413DFAB8AA9D}"/>
              </a:ext>
            </a:extLst>
          </p:cNvPr>
          <p:cNvCxnSpPr>
            <a:cxnSpLocks/>
          </p:cNvCxnSpPr>
          <p:nvPr/>
        </p:nvCxnSpPr>
        <p:spPr>
          <a:xfrm>
            <a:off x="6808336" y="4432041"/>
            <a:ext cx="0" cy="17947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3BA648-62B0-222A-45FD-65659C3B7F12}"/>
              </a:ext>
            </a:extLst>
          </p:cNvPr>
          <p:cNvCxnSpPr>
            <a:cxnSpLocks/>
          </p:cNvCxnSpPr>
          <p:nvPr/>
        </p:nvCxnSpPr>
        <p:spPr>
          <a:xfrm flipH="1">
            <a:off x="3984171" y="6214488"/>
            <a:ext cx="282416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CCAC9B9-5E1E-C916-0299-647332730CD5}"/>
              </a:ext>
            </a:extLst>
          </p:cNvPr>
          <p:cNvCxnSpPr>
            <a:cxnSpLocks/>
          </p:cNvCxnSpPr>
          <p:nvPr/>
        </p:nvCxnSpPr>
        <p:spPr>
          <a:xfrm flipV="1">
            <a:off x="3976749" y="2939143"/>
            <a:ext cx="0" cy="32753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F84A0B07-B1FB-2316-A842-2AFE99EAAB14}"/>
              </a:ext>
            </a:extLst>
          </p:cNvPr>
          <p:cNvSpPr/>
          <p:nvPr/>
        </p:nvSpPr>
        <p:spPr>
          <a:xfrm>
            <a:off x="6028353" y="4472131"/>
            <a:ext cx="438020" cy="67237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38599-D1EF-EF07-F8B8-B82FB22E35C0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0C414E-3C25-D5C4-B28A-952F19E46D52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9FF1CE-2015-F405-B074-BBC93A237927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4338964-ECEC-5282-36E1-063234E04B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EB056C45-93D9-1DE7-5BAB-B36D0897BA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235D3E60-B7B6-9C8E-AB53-EA797125F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96244B-D206-AFEE-DFC1-19DBBF506A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24279F07-D41F-C5B4-0FCF-D2BCD11A88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6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38BD19-E713-CD0C-5D18-505BDAF50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37" y="311145"/>
            <a:ext cx="435452" cy="646078"/>
          </a:xfrm>
          <a:prstGeom prst="rect">
            <a:avLst/>
          </a:prstGeom>
        </p:spPr>
      </p:pic>
      <p:pic>
        <p:nvPicPr>
          <p:cNvPr id="14" name="Picture 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F917790D-12DD-40E9-9FCE-87F89C8A9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4047" r="12044" b="6168"/>
          <a:stretch/>
        </p:blipFill>
        <p:spPr>
          <a:xfrm>
            <a:off x="4376056" y="1886777"/>
            <a:ext cx="7815943" cy="49712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DBF24-C1E7-AD6D-7C56-5650AB380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5" y="367487"/>
            <a:ext cx="1080949" cy="576506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269B5F79-954D-9EB2-019D-05FF61934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85" y="277565"/>
            <a:ext cx="568902" cy="66642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2F0FC9C-986B-FF8F-9977-F53798BF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2" y="260552"/>
            <a:ext cx="1750280" cy="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88E84-529B-497D-EE57-19C42C54DE60}"/>
              </a:ext>
            </a:extLst>
          </p:cNvPr>
          <p:cNvSpPr txBox="1"/>
          <p:nvPr/>
        </p:nvSpPr>
        <p:spPr>
          <a:xfrm>
            <a:off x="-65314" y="-57601"/>
            <a:ext cx="992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investigation of high frequency seismic tremor on Mt Etna</a:t>
            </a:r>
            <a:endParaRPr lang="en-GB" sz="29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BDA6960-D6DB-008E-FF5E-E5B9B640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72" y="422994"/>
            <a:ext cx="811257" cy="5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83592A82-EBBF-827C-2AD1-21E819BD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895" y="29962"/>
            <a:ext cx="2757106" cy="7142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000484-B01C-6617-F4BA-A366AAF2F470}"/>
              </a:ext>
            </a:extLst>
          </p:cNvPr>
          <p:cNvSpPr/>
          <p:nvPr/>
        </p:nvSpPr>
        <p:spPr>
          <a:xfrm>
            <a:off x="0" y="-15801"/>
            <a:ext cx="12173148" cy="188496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D37F3-E786-CF2E-21DB-B85D122E64A5}"/>
              </a:ext>
            </a:extLst>
          </p:cNvPr>
          <p:cNvSpPr txBox="1"/>
          <p:nvPr/>
        </p:nvSpPr>
        <p:spPr>
          <a:xfrm>
            <a:off x="8859349" y="1607550"/>
            <a:ext cx="3323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/>
              <a:t>Contact: mweber@cp.dias.ie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1ABED1-DE3F-7FC9-BB50-A426EC656708}"/>
              </a:ext>
            </a:extLst>
          </p:cNvPr>
          <p:cNvSpPr txBox="1"/>
          <p:nvPr/>
        </p:nvSpPr>
        <p:spPr>
          <a:xfrm>
            <a:off x="-67647" y="1892252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DATA</a:t>
            </a:r>
            <a:r>
              <a:rPr lang="de-DE" dirty="0"/>
              <a:t> – </a:t>
            </a:r>
            <a:r>
              <a:rPr lang="de-DE" dirty="0" err="1"/>
              <a:t>Scattering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waveform</a:t>
            </a:r>
            <a:r>
              <a:rPr lang="de-DE" dirty="0"/>
              <a:t> </a:t>
            </a:r>
            <a:r>
              <a:rPr lang="de-DE" dirty="0" err="1"/>
              <a:t>coherency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E3B13-ACDF-8E37-1586-0DC7ADD533F8}"/>
              </a:ext>
            </a:extLst>
          </p:cNvPr>
          <p:cNvSpPr txBox="1"/>
          <p:nvPr/>
        </p:nvSpPr>
        <p:spPr>
          <a:xfrm>
            <a:off x="363894" y="3498980"/>
            <a:ext cx="259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Heavy </a:t>
            </a:r>
            <a:r>
              <a:rPr lang="de-DE" dirty="0" err="1"/>
              <a:t>scattering</a:t>
            </a:r>
            <a:r>
              <a:rPr lang="de-DE" dirty="0"/>
              <a:t> at 16-25 Hz visible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stations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5 m apart (D15 and D01)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D5C3EF-A1B3-5360-B372-A1065705B1A1}"/>
              </a:ext>
            </a:extLst>
          </p:cNvPr>
          <p:cNvSpPr/>
          <p:nvPr/>
        </p:nvSpPr>
        <p:spPr>
          <a:xfrm>
            <a:off x="8859348" y="3714423"/>
            <a:ext cx="797801" cy="6579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FF3CCA-5DD5-6781-8519-62A762C6C56A}"/>
              </a:ext>
            </a:extLst>
          </p:cNvPr>
          <p:cNvSpPr/>
          <p:nvPr/>
        </p:nvSpPr>
        <p:spPr>
          <a:xfrm>
            <a:off x="11305334" y="3714423"/>
            <a:ext cx="867814" cy="6579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6C49D5-DC82-950F-0FBF-B35B2BB8E125}"/>
              </a:ext>
            </a:extLst>
          </p:cNvPr>
          <p:cNvSpPr txBox="1"/>
          <p:nvPr/>
        </p:nvSpPr>
        <p:spPr>
          <a:xfrm>
            <a:off x="-66747" y="953790"/>
            <a:ext cx="39001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This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project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has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received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funding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European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Horizon‘s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2020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research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and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innovation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programme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under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Grant Agreement </a:t>
            </a:r>
            <a:r>
              <a:rPr lang="de-DE" sz="1400" dirty="0" err="1">
                <a:solidFill>
                  <a:schemeClr val="accent4">
                    <a:lumMod val="75000"/>
                  </a:schemeClr>
                </a:solidFill>
              </a:rPr>
              <a:t>No</a:t>
            </a:r>
            <a:r>
              <a:rPr lang="de-DE" sz="1400" dirty="0">
                <a:solidFill>
                  <a:schemeClr val="accent4">
                    <a:lumMod val="75000"/>
                  </a:schemeClr>
                </a:solidFill>
              </a:rPr>
              <a:t> 858092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AE416F-0202-5467-FDA8-25D73D089BEB}"/>
              </a:ext>
            </a:extLst>
          </p:cNvPr>
          <p:cNvSpPr txBox="1"/>
          <p:nvPr/>
        </p:nvSpPr>
        <p:spPr>
          <a:xfrm>
            <a:off x="3563995" y="832671"/>
            <a:ext cx="6677036" cy="109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Maurice Weber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Christopher J. Bean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Patrick Smith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Ivan Lokmer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Luciano Zuccarello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3,4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Silvio De Angelis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4,3</a:t>
            </a:r>
            <a:r>
              <a:rPr lang="it-IT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Vittorio Minio</a:t>
            </a:r>
            <a:r>
              <a:rPr lang="it-IT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0720B9-DBCC-0E06-94A3-DF754C106771}"/>
              </a:ext>
            </a:extLst>
          </p:cNvPr>
          <p:cNvSpPr txBox="1"/>
          <p:nvPr/>
        </p:nvSpPr>
        <p:spPr>
          <a:xfrm>
            <a:off x="3629608" y="1400768"/>
            <a:ext cx="86735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Institute for Advanced Studies,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College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Dublin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Ireland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Instituto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Nazionale di Geofisica e Vulcanologia, Sezione di Pisa,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Liverpool, UK;</a:t>
            </a:r>
            <a:r>
              <a:rPr lang="it-IT" sz="120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5 </a:t>
            </a:r>
            <a:r>
              <a:rPr lang="it-IT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University of Catania, </a:t>
            </a:r>
            <a:r>
              <a:rPr lang="it-IT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Italy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/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3B5EE7E-5942-C9C6-38A7-C47F75367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27" y="590563"/>
            <a:ext cx="530762" cy="743067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331D848C-698C-EB2E-8394-43DCB8426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360" y="589503"/>
            <a:ext cx="555334" cy="73976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E90882C5-1B6B-A3CB-E742-994070F898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694" y="589503"/>
            <a:ext cx="757590" cy="757590"/>
          </a:xfrm>
          <a:prstGeom prst="rect">
            <a:avLst/>
          </a:prstGeom>
        </p:spPr>
      </p:pic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BB4678-3506-B7CB-4347-E3B2CE8CE2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020" y="359831"/>
            <a:ext cx="368634" cy="563970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C3A3DDF7-F68D-2FB2-DC28-FA5A74B80D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75" y="344987"/>
            <a:ext cx="1040840" cy="5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84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3725</Words>
  <Application>Microsoft Office PowerPoint</Application>
  <PresentationFormat>Widescreen</PresentationFormat>
  <Paragraphs>292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Maurice Weber</dc:creator>
  <cp:lastModifiedBy>Maurice Weber</cp:lastModifiedBy>
  <cp:revision>47</cp:revision>
  <dcterms:created xsi:type="dcterms:W3CDTF">2023-04-18T08:50:58Z</dcterms:created>
  <dcterms:modified xsi:type="dcterms:W3CDTF">2023-04-26T22:49:27Z</dcterms:modified>
</cp:coreProperties>
</file>