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3" r:id="rId3"/>
    <p:sldId id="257" r:id="rId4"/>
    <p:sldId id="264" r:id="rId5"/>
    <p:sldId id="266" r:id="rId6"/>
    <p:sldId id="272" r:id="rId7"/>
    <p:sldId id="277" r:id="rId8"/>
    <p:sldId id="267" r:id="rId9"/>
    <p:sldId id="273" r:id="rId10"/>
    <p:sldId id="274" r:id="rId11"/>
    <p:sldId id="276" r:id="rId12"/>
    <p:sldId id="275" r:id="rId13"/>
    <p:sldId id="268" r:id="rId14"/>
    <p:sldId id="269" r:id="rId15"/>
    <p:sldId id="270" r:id="rId16"/>
    <p:sldId id="283" r:id="rId17"/>
    <p:sldId id="271" r:id="rId18"/>
    <p:sldId id="260" r:id="rId19"/>
    <p:sldId id="265" r:id="rId20"/>
    <p:sldId id="284" r:id="rId21"/>
    <p:sldId id="285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jdelijke aanduiding voor datum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873C77-43C6-4816-B117-F88CB3F1C0E8}" type="datetime1">
              <a: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24-3-2023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jdelijke aanduiding voor voettekst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jdelijke aanduiding voor dianummer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983E46-378D-4624-B6CD-2611BEEE177E}" type="slidenum">
              <a:t>‹#›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065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884FDA2-F91B-4431-8274-F5B02ABDAD18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Tekststijlen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D335D97-0F8D-456D-B9A7-5D806E25ACE4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634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4D88B7-70C6-4543-8A37-686AFDDC0527}" type="slidenum">
              <a:t>1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9FD011-257F-4AA8-9753-410C0CE2801E}" type="slidenum">
              <a:t>2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FB452F-2B7F-4EB5-A235-4A325615AA13}" type="slidenum">
              <a:t>3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FBA191-E1D9-4079-A8C6-62B48E535FF4}" type="slidenum">
              <a:t>18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047746" y="5010153"/>
            <a:ext cx="10096503" cy="920745"/>
          </a:xfrm>
        </p:spPr>
        <p:txBody>
          <a:bodyPr anchor="b" anchorCtr="1"/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Subtitel 2"/>
          <p:cNvSpPr txBox="1">
            <a:spLocks noGrp="1"/>
          </p:cNvSpPr>
          <p:nvPr>
            <p:ph type="subTitle" idx="1"/>
          </p:nvPr>
        </p:nvSpPr>
        <p:spPr>
          <a:xfrm>
            <a:off x="1047746" y="6022979"/>
            <a:ext cx="10096503" cy="447671"/>
          </a:xfrm>
        </p:spPr>
        <p:txBody>
          <a:bodyPr anchorCtr="1">
            <a:noAutofit/>
          </a:bodyPr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1FC607-606D-4752-B2E7-2EB182A09248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C82050-9033-4CF5-AD5E-04A10AF76839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2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BFFCB4-9FA9-4FDE-AF24-EEDEB5FFBEB0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8" name="Tijdelijke aanduiding voor voettekst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Tijdelijke aanduiding voor dia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49A2E8-71B0-491B-ABC8-E5BB5D57BE4A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27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78B7F9-53DF-438A-99C0-9A913DBEB982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4" name="Tijdelijke aanduiding voor voettekst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ia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A756DD-1E00-430C-9933-CBD05BF4F0D9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1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CC3C63-018F-4DA4-B5B7-950661998AC1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3" name="Tijdelijke aanduiding voor voet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dia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B55248-D565-44D3-A3E7-67BDFDE76B85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7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F5361A-9610-47A6-AE66-30F5F6CC94FA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41AE46-5074-4AA8-A078-AE120CB7770B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4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9F09A9-91BC-4CD3-B76F-E6A3C619C855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307731-15EC-4D02-A1A6-B5F3A2501939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27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833437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1pPr>
            <a:lvl2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2pPr>
            <a:lvl3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3pPr>
            <a:lvl4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4pPr>
            <a:lvl5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F37949-3E38-4774-87A1-26455220CF9C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ED2FE1-8AE8-44B0-80EC-8D2BB6B58C6C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7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inhou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833437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1pPr>
            <a:lvl2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2pPr>
            <a:lvl3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3pPr>
            <a:lvl4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4pPr>
            <a:lvl5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EF65C0-BCCF-4C50-BA7D-05F3D6C9A99D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275CC5-0A66-4372-8477-614451A7AD38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90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inhou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833437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1pPr>
            <a:lvl2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2pPr>
            <a:lvl3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3pPr>
            <a:lvl4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4pPr>
            <a:lvl5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41DC49-818A-459C-A063-5E814B2156EB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378E8B-AE6F-4B70-9681-27674DD2C61C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inhou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833437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1pPr>
            <a:lvl2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2pPr>
            <a:lvl3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3pPr>
            <a:lvl4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4pPr>
            <a:lvl5pPr>
              <a:buClr>
                <a:srgbClr val="E2D02C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284F83-7D38-4BF3-9AEB-710EC49F0C24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3E8B2F-FED0-4FD0-B8A9-AECB2F1D8797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inhou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833437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1pPr>
            <a:lvl2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2pPr>
            <a:lvl3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3pPr>
            <a:lvl4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4pPr>
            <a:lvl5pPr>
              <a:buClr>
                <a:srgbClr val="F26C6E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AA682A-BB18-41D6-9273-FD47A5B16F78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7A43ED-7334-4629-930D-955BCA9971F9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2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inhou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833437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1pPr>
            <a:lvl2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2pPr>
            <a:lvl3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3pPr>
            <a:lvl4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4pPr>
            <a:lvl5pPr>
              <a:buClr>
                <a:srgbClr val="489CAF"/>
              </a:buClr>
              <a:buFont typeface="Wingdings" pitchFamily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ED4E2A-B6EB-4F00-B334-3AAC19AB37C0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AB92AB-D8FC-4C13-9190-B498B44E7A60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9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4354B1-72E9-4B00-9B42-35D025B17E2B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28D59A-ACED-4B2E-87C3-C5D7D00ABD74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1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7D7EAC-8977-442F-9619-19164AAF6067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ED8D79-7686-4782-A38E-CD943BD01D53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3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nl-NL"/>
              <a:t>Klik om de titelstijl van het model te bewerken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Tekststijlen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Franklin Gothic Book"/>
              </a:defRPr>
            </a:lvl1pPr>
          </a:lstStyle>
          <a:p>
            <a:pPr lvl="0"/>
            <a:fld id="{AEDE2368-CCAB-4438-A0E5-6E78E8FC1CD4}" type="datetime1">
              <a:rPr lang="nl-NL"/>
              <a:pPr lvl="0"/>
              <a:t>24-3-2023</a:t>
            </a:fld>
            <a:endParaRPr lang="nl-NL"/>
          </a:p>
        </p:txBody>
      </p:sp>
      <p:sp>
        <p:nvSpPr>
          <p:cNvPr id="5" name="Tijdelijke aanduiding voor voettekst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Franklin Gothic Book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Franklin Gothic Book"/>
              </a:defRPr>
            </a:lvl1pPr>
          </a:lstStyle>
          <a:p>
            <a:pPr lvl="0"/>
            <a:fld id="{B7DEC81B-BFD9-4BF1-ACF1-596D37C905A3}" type="slidenum"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Franklin Gothic Demi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Franklin Gothic Book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Franklin Gothic Book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Franklin Gothic Book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Franklin Gothic Book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Franklin Gothic Book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jmverstraeten@hotmail.n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047745" y="1177048"/>
            <a:ext cx="10096503" cy="5306304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srgbClr val="FFC000"/>
                </a:solidFill>
                <a:latin typeface="Open Sans" pitchFamily="34"/>
              </a:rPr>
              <a:t> </a:t>
            </a:r>
            <a:br>
              <a:rPr lang="en-US" dirty="0">
                <a:solidFill>
                  <a:srgbClr val="FFC000"/>
                </a:solidFill>
                <a:latin typeface="Open Sans" pitchFamily="34"/>
              </a:rPr>
            </a:br>
            <a:r>
              <a:rPr lang="en-US" b="1" dirty="0" smtClean="0">
                <a:solidFill>
                  <a:schemeClr val="bg1"/>
                </a:solidFill>
                <a:latin typeface="Open Sans" pitchFamily="34"/>
              </a:rPr>
              <a:t>Exploring the use of remotely-sensed Earth’s entropy production to reveal the ecological fitness of forests</a:t>
            </a:r>
            <a:br>
              <a:rPr lang="en-US" b="1" dirty="0" smtClean="0">
                <a:solidFill>
                  <a:schemeClr val="bg1"/>
                </a:solidFill>
                <a:latin typeface="Open Sans" pitchFamily="34"/>
              </a:rPr>
            </a:br>
            <a:r>
              <a:rPr lang="en-US" dirty="0" smtClean="0">
                <a:solidFill>
                  <a:srgbClr val="FFC000"/>
                </a:solidFill>
                <a:latin typeface="Open Sans" pitchFamily="34"/>
              </a:rPr>
              <a:t/>
            </a:r>
            <a:br>
              <a:rPr lang="en-US" dirty="0" smtClean="0">
                <a:solidFill>
                  <a:srgbClr val="FFC000"/>
                </a:solidFill>
                <a:latin typeface="Open Sans" pitchFamily="34"/>
              </a:rPr>
            </a:br>
            <a:r>
              <a:rPr lang="en-US" sz="2400" b="1" dirty="0" smtClean="0">
                <a:latin typeface="Open Sans" pitchFamily="34"/>
              </a:rPr>
              <a:t>Guido </a:t>
            </a:r>
            <a:r>
              <a:rPr lang="en-US" sz="2400" b="1" dirty="0">
                <a:latin typeface="Open Sans" pitchFamily="34"/>
              </a:rPr>
              <a:t>J.M. </a:t>
            </a:r>
            <a:r>
              <a:rPr lang="en-US" sz="2400" b="1" dirty="0" smtClean="0">
                <a:latin typeface="Open Sans" pitchFamily="34"/>
              </a:rPr>
              <a:t>Verstraeten</a:t>
            </a:r>
            <a:r>
              <a:rPr lang="en-US" sz="2400" b="1" baseline="30000" dirty="0" smtClean="0">
                <a:latin typeface="Open Sans" pitchFamily="34"/>
              </a:rPr>
              <a:t>1</a:t>
            </a:r>
            <a:r>
              <a:rPr lang="en-US" sz="2400" b="1" dirty="0">
                <a:latin typeface="Open Sans" pitchFamily="34"/>
              </a:rPr>
              <a:t> and Willem </a:t>
            </a:r>
            <a:r>
              <a:rPr lang="en-US" sz="2400" b="1" dirty="0" smtClean="0">
                <a:latin typeface="Open Sans" pitchFamily="34"/>
              </a:rPr>
              <a:t>W. Verstraeten</a:t>
            </a:r>
            <a:r>
              <a:rPr lang="en-US" sz="2400" b="1" baseline="30000" dirty="0" smtClean="0">
                <a:latin typeface="Open Sans" pitchFamily="34"/>
              </a:rPr>
              <a:t>2</a:t>
            </a:r>
            <a:r>
              <a:rPr lang="en-US" sz="2400" b="1" dirty="0" smtClean="0">
                <a:latin typeface="Open Sans" pitchFamily="34"/>
              </a:rPr>
              <a:t/>
            </a:r>
            <a:br>
              <a:rPr lang="en-US" sz="2400" b="1" dirty="0" smtClean="0">
                <a:latin typeface="Open Sans" pitchFamily="34"/>
              </a:rPr>
            </a:br>
            <a:r>
              <a:rPr lang="en-US" dirty="0">
                <a:latin typeface="Open Sans" pitchFamily="34"/>
              </a:rPr>
              <a:t/>
            </a:r>
            <a:br>
              <a:rPr lang="en-US" dirty="0">
                <a:latin typeface="Open Sans" pitchFamily="34"/>
              </a:rPr>
            </a:br>
            <a:r>
              <a:rPr lang="en-US" sz="2000" b="1" baseline="30000" dirty="0" smtClean="0">
                <a:latin typeface="Open Sans" pitchFamily="34"/>
              </a:rPr>
              <a:t>1 </a:t>
            </a:r>
            <a:r>
              <a:rPr lang="en-US" sz="2000" b="1" dirty="0" err="1" smtClean="0">
                <a:latin typeface="Open Sans" pitchFamily="34"/>
              </a:rPr>
              <a:t>Satakunta</a:t>
            </a:r>
            <a:r>
              <a:rPr lang="en-US" sz="2000" b="1" dirty="0" smtClean="0">
                <a:latin typeface="Open Sans" pitchFamily="34"/>
              </a:rPr>
              <a:t> </a:t>
            </a:r>
            <a:r>
              <a:rPr lang="en-US" sz="2000" b="1" dirty="0">
                <a:latin typeface="Open Sans" pitchFamily="34"/>
              </a:rPr>
              <a:t>University of Applied Sciences, </a:t>
            </a:r>
            <a:r>
              <a:rPr lang="en-US" sz="2000" b="1" dirty="0" err="1">
                <a:latin typeface="Open Sans" pitchFamily="34"/>
              </a:rPr>
              <a:t>Bjorneborg</a:t>
            </a:r>
            <a:r>
              <a:rPr lang="en-US" sz="2000" b="1" dirty="0">
                <a:latin typeface="Open Sans" pitchFamily="34"/>
              </a:rPr>
              <a:t>-Pori, </a:t>
            </a:r>
            <a:r>
              <a:rPr lang="en-US" sz="2000" b="1" dirty="0" smtClean="0">
                <a:latin typeface="Open Sans" pitchFamily="34"/>
              </a:rPr>
              <a:t>Suomi-Finland</a:t>
            </a:r>
            <a:r>
              <a:rPr lang="en-US" sz="2000" b="1" smtClean="0">
                <a:latin typeface="Open Sans" pitchFamily="34"/>
              </a:rPr>
              <a:t>: </a:t>
            </a:r>
            <a:r>
              <a:rPr lang="en-US" sz="2000" b="1" smtClean="0">
                <a:latin typeface="Open Sans" pitchFamily="34"/>
                <a:hlinkClick r:id="rId4"/>
              </a:rPr>
              <a:t>gjmverstraeten@hotmail.nl</a:t>
            </a:r>
            <a:r>
              <a:rPr lang="en-US" sz="2000" b="1" smtClean="0">
                <a:latin typeface="Open Sans" pitchFamily="34"/>
              </a:rPr>
              <a:t>  </a:t>
            </a:r>
            <a:r>
              <a:rPr lang="en-US" sz="2000" dirty="0">
                <a:latin typeface="Open Sans" pitchFamily="34"/>
              </a:rPr>
              <a:t/>
            </a:r>
            <a:br>
              <a:rPr lang="en-US" sz="2000" dirty="0">
                <a:latin typeface="Open Sans" pitchFamily="34"/>
              </a:rPr>
            </a:br>
            <a:r>
              <a:rPr lang="en-US" sz="2000" b="1" baseline="30000" dirty="0" smtClean="0">
                <a:latin typeface="Open Sans" pitchFamily="34"/>
              </a:rPr>
              <a:t>2 </a:t>
            </a:r>
            <a:r>
              <a:rPr lang="nl-NL" sz="2000" dirty="0" smtClean="0"/>
              <a:t>KMI</a:t>
            </a:r>
            <a:r>
              <a:rPr lang="nl-NL" sz="2000" dirty="0"/>
              <a:t>, Royal Meteorological Institute of Belgium, Ukkel, Belgium</a:t>
            </a:r>
            <a:r>
              <a:rPr lang="en-US" sz="2000" dirty="0">
                <a:latin typeface="Open Sans" pitchFamily="34"/>
              </a:rPr>
              <a:t> </a:t>
            </a:r>
            <a:endParaRPr lang="nl-NL" sz="2000" dirty="0"/>
          </a:p>
        </p:txBody>
      </p:sp>
      <p:sp>
        <p:nvSpPr>
          <p:cNvPr id="3" name="Sub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b="1" dirty="0"/>
              <a:t>Lognormal distribution 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>
          <a:xfrm>
            <a:off x="7302709" y="2438403"/>
            <a:ext cx="4517712" cy="3368183"/>
          </a:xfrm>
        </p:spPr>
        <p:txBody>
          <a:bodyPr/>
          <a:lstStyle/>
          <a:p>
            <a:pPr lvl="0"/>
            <a:r>
              <a:rPr lang="nl-NL"/>
              <a:t> </a:t>
            </a:r>
          </a:p>
        </p:txBody>
      </p:sp>
      <p:pic>
        <p:nvPicPr>
          <p:cNvPr id="4" name="Picture 2" descr="Plot of the Lognormal PDF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0209" y="2187409"/>
            <a:ext cx="3660260" cy="3491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Lognormale verdeling - Wikipedia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92644" y="2271250"/>
            <a:ext cx="4001725" cy="34075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9881678" cy="1325559"/>
          </a:xfrm>
        </p:spPr>
        <p:txBody>
          <a:bodyPr/>
          <a:lstStyle/>
          <a:p>
            <a:pPr lvl="0"/>
            <a:r>
              <a:rPr lang="nl-NL" b="1" dirty="0" smtClean="0"/>
              <a:t>Hubbell’s </a:t>
            </a:r>
            <a:r>
              <a:rPr lang="nl-NL" b="1" dirty="0"/>
              <a:t>Neutral Theory of species abundance</a:t>
            </a:r>
          </a:p>
        </p:txBody>
      </p:sp>
      <p:pic>
        <p:nvPicPr>
          <p:cNvPr id="3" name="Content Placeholder 2" descr="PPT - Photo of S. P. Hubbell from UCLA; quotes from Hubbell (2001, pg. 30)  PowerPoint Presentation - ID:582661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22666" y="1825626"/>
            <a:ext cx="6346669" cy="47599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nl-NL" sz="4000" b="1" dirty="0"/>
              <a:t>Shifting Thermal entropy production and shifting Biodiversity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US" dirty="0" smtClean="0"/>
              <a:t>Shannon Entropy :  ½ + ½ln(2πσ) + µ</a:t>
            </a:r>
          </a:p>
          <a:p>
            <a:pPr lvl="0">
              <a:lnSpc>
                <a:spcPct val="80000"/>
              </a:lnSpc>
            </a:pPr>
            <a:r>
              <a:rPr lang="en-US" dirty="0" smtClean="0"/>
              <a:t>µ: average</a:t>
            </a:r>
          </a:p>
          <a:p>
            <a:pPr lvl="0">
              <a:lnSpc>
                <a:spcPct val="80000"/>
              </a:lnSpc>
            </a:pPr>
            <a:r>
              <a:rPr lang="en-US" dirty="0" smtClean="0"/>
              <a:t>σ: standard deviation</a:t>
            </a:r>
          </a:p>
          <a:p>
            <a:pPr lvl="0">
              <a:lnSpc>
                <a:spcPct val="80000"/>
              </a:lnSpc>
            </a:pPr>
            <a:r>
              <a:rPr lang="en-US" dirty="0" smtClean="0"/>
              <a:t>Thermodynamic Entropy = - kb x Shannon Entropy (kb, Boltzmann constant)</a:t>
            </a:r>
          </a:p>
          <a:p>
            <a:pPr>
              <a:lnSpc>
                <a:spcPct val="80000"/>
              </a:lnSpc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S/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t = ( S</a:t>
            </a:r>
            <a:r>
              <a:rPr lang="en-US" baseline="-25000" dirty="0" smtClean="0"/>
              <a:t>t2</a:t>
            </a:r>
            <a:r>
              <a:rPr lang="en-US" dirty="0" smtClean="0"/>
              <a:t> – S</a:t>
            </a:r>
            <a:r>
              <a:rPr lang="en-US" baseline="-25000" dirty="0" smtClean="0"/>
              <a:t>t2</a:t>
            </a:r>
            <a:r>
              <a:rPr lang="en-US" dirty="0" smtClean="0"/>
              <a:t>)/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Δ</a:t>
            </a:r>
            <a:r>
              <a:rPr lang="en-US" dirty="0" smtClean="0"/>
              <a:t>t = - kb ln(σ</a:t>
            </a:r>
            <a:r>
              <a:rPr lang="en-US" baseline="-25000" dirty="0" smtClean="0"/>
              <a:t>2</a:t>
            </a:r>
            <a:r>
              <a:rPr lang="en-US" dirty="0" smtClean="0"/>
              <a:t>/σ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</a:p>
          <a:p>
            <a:pPr lvl="0">
              <a:lnSpc>
                <a:spcPct val="80000"/>
              </a:lnSpc>
            </a:pPr>
            <a:endParaRPr lang="en-US" dirty="0" smtClean="0"/>
          </a:p>
          <a:p>
            <a:pPr lvl="0">
              <a:lnSpc>
                <a:spcPct val="80000"/>
              </a:lnSpc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S/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t &lt; 0  means σ</a:t>
            </a:r>
            <a:r>
              <a:rPr lang="en-US" baseline="-25000" dirty="0" smtClean="0"/>
              <a:t>2</a:t>
            </a:r>
            <a:r>
              <a:rPr lang="en-US" dirty="0" smtClean="0"/>
              <a:t> &gt; σ</a:t>
            </a:r>
            <a:r>
              <a:rPr lang="en-US" baseline="-25000" dirty="0" smtClean="0"/>
              <a:t>1</a:t>
            </a:r>
            <a:r>
              <a:rPr lang="en-US" dirty="0" smtClean="0"/>
              <a:t>  or increase in biodiversity</a:t>
            </a:r>
          </a:p>
          <a:p>
            <a:pPr lvl="0">
              <a:lnSpc>
                <a:spcPct val="80000"/>
              </a:lnSpc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S/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t &gt; 0  means σ</a:t>
            </a:r>
            <a:r>
              <a:rPr lang="en-US" baseline="-25000" dirty="0" smtClean="0"/>
              <a:t>2</a:t>
            </a:r>
            <a:r>
              <a:rPr lang="en-US" dirty="0" smtClean="0"/>
              <a:t> &lt; σ</a:t>
            </a:r>
            <a:r>
              <a:rPr lang="en-US" baseline="-25000" dirty="0" smtClean="0"/>
              <a:t>1</a:t>
            </a:r>
            <a:r>
              <a:rPr lang="en-US" dirty="0" smtClean="0"/>
              <a:t>  or decrease in biodiversity </a:t>
            </a:r>
          </a:p>
          <a:p>
            <a:pPr lvl="0">
              <a:lnSpc>
                <a:spcPct val="80000"/>
              </a:lnSpc>
            </a:pPr>
            <a:endParaRPr lang="en-US" dirty="0" smtClean="0"/>
          </a:p>
          <a:p>
            <a:pPr lvl="0">
              <a:lnSpc>
                <a:spcPct val="80000"/>
              </a:lnSpc>
            </a:pPr>
            <a:endParaRPr lang="nl-NL" dirty="0"/>
          </a:p>
          <a:p>
            <a:pPr lvl="0">
              <a:lnSpc>
                <a:spcPct val="80000"/>
              </a:lnSpc>
            </a:pPr>
            <a:endParaRPr lang="nl-NL" dirty="0"/>
          </a:p>
          <a:p>
            <a:pPr lvl="0">
              <a:lnSpc>
                <a:spcPct val="80000"/>
              </a:lnSpc>
            </a:pP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10429564" cy="1325559"/>
          </a:xfrm>
        </p:spPr>
        <p:txBody>
          <a:bodyPr/>
          <a:lstStyle/>
          <a:p>
            <a:pPr lvl="0"/>
            <a:r>
              <a:rPr lang="en-US" dirty="0" smtClean="0"/>
              <a:t>Time Lapse of Entropy Production           North Congo: Rain Forest</a:t>
            </a:r>
            <a:endParaRPr lang="en-US" dirty="0"/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2684" y="1825627"/>
            <a:ext cx="7346637" cy="43513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11009668" cy="1325559"/>
          </a:xfrm>
        </p:spPr>
        <p:txBody>
          <a:bodyPr/>
          <a:lstStyle/>
          <a:p>
            <a:pPr lvl="0"/>
            <a:r>
              <a:rPr lang="en-US" dirty="0" smtClean="0"/>
              <a:t>Time Lapse of Entropy Production</a:t>
            </a:r>
            <a:br>
              <a:rPr lang="en-US" dirty="0" smtClean="0"/>
            </a:br>
            <a:r>
              <a:rPr lang="en-US" dirty="0" err="1" smtClean="0"/>
              <a:t>Sonian</a:t>
            </a:r>
            <a:r>
              <a:rPr lang="en-US" dirty="0" smtClean="0"/>
              <a:t> Forest : Deciduous Forest</a:t>
            </a:r>
            <a:endParaRPr lang="en-US" dirty="0"/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908" y="1825627"/>
            <a:ext cx="7332171" cy="43513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11265307" cy="1325559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Time Lapse of Entropy Production: Comparing Subarctic and Mediterranean Forest</a:t>
            </a:r>
            <a:endParaRPr lang="en-US" dirty="0"/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99" y="1825627"/>
            <a:ext cx="9818598" cy="43513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Community diversity Number Shift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Θ = 2.ρ. A</a:t>
            </a:r>
            <a:r>
              <a:rPr lang="en-US" baseline="-25000" dirty="0" smtClean="0"/>
              <a:t>n</a:t>
            </a:r>
            <a:r>
              <a:rPr lang="en-US" dirty="0" smtClean="0"/>
              <a:t>. </a:t>
            </a:r>
            <a:r>
              <a:rPr lang="el-GR" dirty="0" smtClean="0"/>
              <a:t>Ν</a:t>
            </a:r>
            <a:endParaRPr lang="en-US" dirty="0" smtClean="0"/>
          </a:p>
          <a:p>
            <a:pPr lvl="0"/>
            <a:r>
              <a:rPr lang="en-US" dirty="0" smtClean="0"/>
              <a:t>Θ: diversity </a:t>
            </a:r>
            <a:r>
              <a:rPr lang="en-US" dirty="0"/>
              <a:t>number, Hubbell p. </a:t>
            </a:r>
            <a:r>
              <a:rPr lang="en-US" dirty="0" smtClean="0"/>
              <a:t>122</a:t>
            </a:r>
          </a:p>
          <a:p>
            <a:pPr lvl="0"/>
            <a:r>
              <a:rPr lang="en-US" dirty="0" smtClean="0"/>
              <a:t>ρ: species density</a:t>
            </a:r>
          </a:p>
          <a:p>
            <a:pPr lvl="0"/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: study surface area</a:t>
            </a:r>
          </a:p>
          <a:p>
            <a:pPr lvl="0"/>
            <a:r>
              <a:rPr lang="en-US" dirty="0" smtClean="0"/>
              <a:t>ν (speciation) =  1 – σ</a:t>
            </a:r>
            <a:r>
              <a:rPr lang="en-US" baseline="-25000" dirty="0" smtClean="0"/>
              <a:t>2</a:t>
            </a:r>
            <a:r>
              <a:rPr lang="en-US" dirty="0" smtClean="0"/>
              <a:t>/σ</a:t>
            </a:r>
            <a:r>
              <a:rPr lang="en-US" baseline="-25000" dirty="0" smtClean="0"/>
              <a:t>1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θ</a:t>
            </a:r>
            <a:r>
              <a:rPr lang="en-US" baseline="-25000" dirty="0" err="1" smtClean="0"/>
              <a:t>i</a:t>
            </a:r>
            <a:r>
              <a:rPr lang="en-US" dirty="0" smtClean="0"/>
              <a:t> = 1 (by normalization)</a:t>
            </a:r>
          </a:p>
          <a:p>
            <a:pPr lvl="0"/>
            <a:r>
              <a:rPr lang="en-US" dirty="0" err="1" smtClean="0"/>
              <a:t>Θ</a:t>
            </a:r>
            <a:r>
              <a:rPr lang="en-US" baseline="-25000" dirty="0" err="1" smtClean="0"/>
              <a:t>f</a:t>
            </a:r>
            <a:r>
              <a:rPr lang="en-US" dirty="0" smtClean="0"/>
              <a:t> = ( 1 – </a:t>
            </a:r>
            <a:r>
              <a:rPr lang="en-US" dirty="0" err="1" smtClean="0"/>
              <a:t>exp</a:t>
            </a:r>
            <a:r>
              <a:rPr lang="en-US" dirty="0" smtClean="0"/>
              <a:t>( –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S/kb) ).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pPr lvl="0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S: Entropy shift from 2003 till 2018, kb Boltzmann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8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BE" b="1" dirty="0" smtClean="0"/>
              <a:t>Preliminairy conclusions </a:t>
            </a:r>
            <a:r>
              <a:rPr lang="nl-BE" b="1" dirty="0"/>
              <a:t>1</a:t>
            </a:r>
            <a:endParaRPr lang="nl-NL" b="1" dirty="0"/>
          </a:p>
        </p:txBody>
      </p:sp>
      <p:sp>
        <p:nvSpPr>
          <p:cNvPr id="3" name="Tijdelijke aanduiding voor inhoud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Within the period of 16 year due to climate change stress  (</a:t>
            </a:r>
            <a:r>
              <a:rPr lang="en-US" dirty="0" err="1" smtClean="0"/>
              <a:t>Sonian</a:t>
            </a:r>
            <a:r>
              <a:rPr lang="en-US" dirty="0" smtClean="0"/>
              <a:t> deciduous Forest) and human activity (North Congo Rain Forest) the biodiversity is declining, but not statistical significant.</a:t>
            </a:r>
          </a:p>
          <a:p>
            <a:pPr lvl="0"/>
            <a:r>
              <a:rPr lang="en-US" dirty="0" smtClean="0"/>
              <a:t>There is no evidence within the same period for declining biodiversity due to climatic stress and Human activity in subarctic and Mediterranean forest.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BE" b="1" dirty="0" smtClean="0"/>
              <a:t>Preliminairy c</a:t>
            </a:r>
            <a:r>
              <a:rPr lang="nl-NL" b="1" dirty="0" smtClean="0"/>
              <a:t>onclusions </a:t>
            </a:r>
            <a:r>
              <a:rPr lang="nl-NL" b="1" dirty="0"/>
              <a:t>2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70000"/>
              </a:lnSpc>
            </a:pPr>
            <a:r>
              <a:rPr lang="en-US" sz="2600" dirty="0" smtClean="0"/>
              <a:t>The above mentioned conclusions might claim that rain forest is extremely vulnerable for unpredictable weather shifts and human activity</a:t>
            </a:r>
          </a:p>
          <a:p>
            <a:pPr lvl="0">
              <a:lnSpc>
                <a:spcPct val="70000"/>
              </a:lnSpc>
            </a:pPr>
            <a:r>
              <a:rPr lang="en-US" sz="2600" dirty="0" smtClean="0"/>
              <a:t>Further refinement is recommended to include precipitation shift and air pressure shift in the above examined areas</a:t>
            </a:r>
          </a:p>
          <a:p>
            <a:pPr lvl="0">
              <a:lnSpc>
                <a:spcPct val="70000"/>
              </a:lnSpc>
            </a:pPr>
            <a:r>
              <a:rPr lang="en-US" sz="2600" dirty="0" smtClean="0"/>
              <a:t>Refinement is also recommended for boreal forest because of small species biodiversity (binomial species abundance distribution instead of lognormal) and the </a:t>
            </a:r>
            <a:r>
              <a:rPr lang="en-US" sz="2600" dirty="0" err="1" smtClean="0"/>
              <a:t>Eustatic</a:t>
            </a:r>
            <a:r>
              <a:rPr lang="en-US" sz="2600" dirty="0" smtClean="0"/>
              <a:t> uplift of Finland (0.15 m average from 2003 till 2018)</a:t>
            </a:r>
          </a:p>
          <a:p>
            <a:pPr lvl="0">
              <a:lnSpc>
                <a:spcPct val="70000"/>
              </a:lnSpc>
            </a:pPr>
            <a:r>
              <a:rPr lang="en-US" sz="2600" dirty="0" smtClean="0"/>
              <a:t>The vegetation </a:t>
            </a:r>
            <a:r>
              <a:rPr lang="en-US" sz="2600" dirty="0"/>
              <a:t>o</a:t>
            </a:r>
            <a:r>
              <a:rPr lang="en-US" sz="2600" dirty="0" smtClean="0"/>
              <a:t>f Mediterranean areas is most resistant to global warming. Moreover, because the 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capture of these vegetation is larger than the 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capture of deciduous forests, management of the Mediterranean Forest is highly recommended </a:t>
            </a:r>
          </a:p>
          <a:p>
            <a:pPr lvl="0">
              <a:lnSpc>
                <a:spcPct val="70000"/>
              </a:lnSpc>
            </a:pPr>
            <a:endParaRPr lang="nl-NL" sz="2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b="1" dirty="0"/>
              <a:t>References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400" dirty="0" smtClean="0"/>
              <a:t>Bannon, </a:t>
            </a:r>
            <a:r>
              <a:rPr lang="en-US" sz="2400" dirty="0" err="1" smtClean="0"/>
              <a:t>Peter.R</a:t>
            </a:r>
            <a:r>
              <a:rPr lang="en-US" sz="2400" dirty="0" smtClean="0"/>
              <a:t>. and  </a:t>
            </a:r>
            <a:r>
              <a:rPr lang="en-US" sz="2400" dirty="0" err="1" smtClean="0"/>
              <a:t>Najjar</a:t>
            </a:r>
            <a:r>
              <a:rPr lang="en-US" sz="2400" dirty="0" smtClean="0"/>
              <a:t>, Raymond G. , Heat-Engine and Entropy-Production Analyses of the World Ocean, Journal of Geophysical Research: Oceans 10.1029/2018JC014261, 2018</a:t>
            </a:r>
          </a:p>
          <a:p>
            <a:pPr lvl="0"/>
            <a:r>
              <a:rPr lang="en-US" sz="2400" dirty="0" smtClean="0"/>
              <a:t>Hubbell, S. P., The Unified Neutral </a:t>
            </a:r>
            <a:r>
              <a:rPr lang="en-US" sz="2400" dirty="0" err="1" smtClean="0"/>
              <a:t>Theopry</a:t>
            </a:r>
            <a:r>
              <a:rPr lang="en-US" sz="2400" dirty="0" smtClean="0"/>
              <a:t> of Biodiversity and Biogeography , Princeton University Press, 2001</a:t>
            </a:r>
          </a:p>
          <a:p>
            <a:pPr lvl="0"/>
            <a:r>
              <a:rPr lang="en-US" sz="2400" dirty="0" err="1" smtClean="0"/>
              <a:t>Walawender</a:t>
            </a:r>
            <a:r>
              <a:rPr lang="en-US" sz="2400" dirty="0" smtClean="0"/>
              <a:t>, J.P et all., Land Surface Temperature Patterns in the Urban Agglomeration of Krakow (Poland) Derived from Landsat-7/ETM+ Data, Pure Appl. </a:t>
            </a:r>
            <a:r>
              <a:rPr lang="en-US" sz="2400" dirty="0" err="1" smtClean="0"/>
              <a:t>Geophys</a:t>
            </a:r>
            <a:r>
              <a:rPr lang="en-US" sz="2400" dirty="0" smtClean="0"/>
              <a:t>. 171 (2014), 913–940</a:t>
            </a:r>
          </a:p>
          <a:p>
            <a:pPr lvl="0"/>
            <a:r>
              <a:rPr lang="en-US" sz="2400" dirty="0" smtClean="0"/>
              <a:t>Ghent, D.; Veal, K.; Perry, M. (2022): ESA Land Surface Temperature Climate Change Initiative (</a:t>
            </a:r>
            <a:r>
              <a:rPr lang="en-US" sz="2400" dirty="0" err="1" smtClean="0"/>
              <a:t>LST_cci</a:t>
            </a:r>
            <a:r>
              <a:rPr lang="en-US" sz="2400" dirty="0" smtClean="0"/>
              <a:t>): Land surface temperature from MODIS (Moderate resolution Infra-red </a:t>
            </a:r>
            <a:r>
              <a:rPr lang="en-US" sz="2400" dirty="0" err="1" smtClean="0"/>
              <a:t>Spectroradiometer</a:t>
            </a:r>
            <a:r>
              <a:rPr lang="en-US" sz="2400" dirty="0" smtClean="0"/>
              <a:t>) on Aqua, level 3 collated (L3C) global product (2002-2018), version 3.00. NERC EDS Centre for Environmental Data Analysis, 25 February 2022. doi:10.5285/6babb8d9a8d247bcb3da6aed42f4b59a. http://dx.doi.org/10.5285/6babb8d9a8d247bcb3da6aed42f4b59a</a:t>
            </a:r>
          </a:p>
          <a:p>
            <a:pPr lvl="0"/>
            <a:endParaRPr lang="it-IT" dirty="0" smtClean="0"/>
          </a:p>
          <a:p>
            <a:pPr lvl="0"/>
            <a:endParaRPr lang="it-IT" dirty="0"/>
          </a:p>
          <a:p>
            <a:pPr lvl="0"/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Key Notes: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Earth produced living organism to decrease its entropy production (Nobel Prize Winner Roger Penrose)</a:t>
            </a:r>
          </a:p>
          <a:p>
            <a:pPr lvl="0"/>
            <a:r>
              <a:rPr lang="en-US" dirty="0" smtClean="0"/>
              <a:t>What does Remote Sensing reveal about vegetation biodiversity shift?</a:t>
            </a:r>
          </a:p>
          <a:p>
            <a:pPr lvl="0"/>
            <a:r>
              <a:rPr lang="en-US" dirty="0" smtClean="0"/>
              <a:t>Which forests are the most vulnerable for Global Warming or Human Activity?</a:t>
            </a:r>
          </a:p>
          <a:p>
            <a:pPr lvl="0"/>
            <a:r>
              <a:rPr lang="en-US" dirty="0" smtClean="0"/>
              <a:t>Does Earth’s Entropy Production Shift awake Planet’s ecological care for a good forest management?</a:t>
            </a:r>
          </a:p>
          <a:p>
            <a:pPr lvl="0"/>
            <a:r>
              <a:rPr lang="en-US" dirty="0" smtClean="0"/>
              <a:t>An exploratory study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217" y="783037"/>
            <a:ext cx="7276191" cy="454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99" y="783037"/>
            <a:ext cx="2910476" cy="181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2068" y="3307404"/>
            <a:ext cx="236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Sonian</a:t>
            </a:r>
            <a:r>
              <a:rPr lang="en-US" b="1" dirty="0" smtClean="0"/>
              <a:t> Forest, Belgium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309370" y="1552120"/>
            <a:ext cx="270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Central point: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50.7560N; 4.4787E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78" y="783037"/>
            <a:ext cx="5694764" cy="355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6678" y="4613689"/>
            <a:ext cx="12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SW Finland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55955" y="1819073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61.8796N, 21.9797E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25" y="783037"/>
            <a:ext cx="2401066" cy="44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4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54" y="520391"/>
            <a:ext cx="2910476" cy="181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528" y="520391"/>
            <a:ext cx="7276191" cy="4542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983" y="2937753"/>
            <a:ext cx="144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Central Spain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94570" y="1968202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41.8744N, -2.9633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05" y="967863"/>
            <a:ext cx="2910476" cy="181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081" y="910207"/>
            <a:ext cx="5828106" cy="3638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605" y="3404680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North Congo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58775" y="2110902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-0.4659N, 21.1822E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4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13687"/>
            <a:ext cx="8334371" cy="1325559"/>
          </a:xfrm>
        </p:spPr>
        <p:txBody>
          <a:bodyPr/>
          <a:lstStyle/>
          <a:p>
            <a:pPr lvl="0"/>
            <a:r>
              <a:rPr lang="nl-NL" b="1" dirty="0" smtClean="0"/>
              <a:t>Data</a:t>
            </a:r>
            <a:endParaRPr lang="nl-NL" b="1" dirty="0"/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MODIS </a:t>
            </a:r>
            <a:r>
              <a:rPr lang="en-US" dirty="0" err="1" smtClean="0"/>
              <a:t>LST_cci</a:t>
            </a:r>
            <a:r>
              <a:rPr lang="en-US" dirty="0" smtClean="0"/>
              <a:t> : Land surface temperature from MODIS for 2002-2018 (Ghent, Veal, Perry, 2022).</a:t>
            </a:r>
          </a:p>
          <a:p>
            <a:pPr marL="0" lvl="0" indent="0">
              <a:buNone/>
            </a:pPr>
            <a:r>
              <a:rPr lang="en-US" dirty="0" smtClean="0"/>
              <a:t>See also: ESA Land Surface Temperature Climate Change Initiative (</a:t>
            </a:r>
            <a:r>
              <a:rPr lang="en-US" dirty="0" err="1" smtClean="0"/>
              <a:t>LST_cci</a:t>
            </a:r>
            <a:r>
              <a:rPr lang="en-US" dirty="0" smtClean="0"/>
              <a:t>): Land surface temperature from MODIS (Moderate resolution Infra-red </a:t>
            </a:r>
            <a:r>
              <a:rPr lang="en-US" dirty="0" err="1" smtClean="0"/>
              <a:t>Spectroradiometer</a:t>
            </a:r>
            <a:r>
              <a:rPr lang="en-US" dirty="0" smtClean="0"/>
              <a:t>) on Aqua, level 3 collated (L3C) global product (2002-2018), version 3.00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b="1" dirty="0"/>
              <a:t>Theoretical </a:t>
            </a:r>
            <a:r>
              <a:rPr lang="nl-NL" b="1" dirty="0" smtClean="0"/>
              <a:t>background</a:t>
            </a:r>
            <a:endParaRPr lang="nl-NL" b="1" dirty="0"/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Stefan-Boltzmann radiation Law</a:t>
            </a:r>
          </a:p>
          <a:p>
            <a:pPr lvl="0"/>
            <a:r>
              <a:rPr lang="en-US" dirty="0" smtClean="0"/>
              <a:t>Hubbell’s Unified Neutral Theory of Biodiversity and Biogeography</a:t>
            </a:r>
          </a:p>
          <a:p>
            <a:pPr lvl="0"/>
            <a:r>
              <a:rPr lang="en-US" dirty="0" smtClean="0"/>
              <a:t>Wien radiation law abandoned (only for adiabatic processes) </a:t>
            </a:r>
          </a:p>
          <a:p>
            <a:pPr lvl="0"/>
            <a:r>
              <a:rPr lang="en-US" dirty="0" smtClean="0"/>
              <a:t>Shannon Entropy Function</a:t>
            </a:r>
          </a:p>
          <a:p>
            <a:pPr lvl="0"/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8203" y="160340"/>
            <a:ext cx="9473116" cy="1325559"/>
          </a:xfrm>
        </p:spPr>
        <p:txBody>
          <a:bodyPr/>
          <a:lstStyle/>
          <a:p>
            <a:pPr lvl="0"/>
            <a:r>
              <a:rPr lang="nl-NL" b="1" dirty="0"/>
              <a:t>A priori terms and adopted </a:t>
            </a:r>
            <a:r>
              <a:rPr lang="nl-NL" b="1" dirty="0" smtClean="0"/>
              <a:t>areas</a:t>
            </a:r>
            <a:endParaRPr lang="nl-NL" b="1" dirty="0"/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Small surface area in order to get a lognormal species distribution</a:t>
            </a:r>
          </a:p>
          <a:p>
            <a:pPr lvl="0"/>
            <a:r>
              <a:rPr lang="en-US" dirty="0" err="1" smtClean="0"/>
              <a:t>Markow</a:t>
            </a:r>
            <a:r>
              <a:rPr lang="en-US" dirty="0" smtClean="0"/>
              <a:t> system and ergodic dynamics in order to apply Boltzmann’s </a:t>
            </a:r>
            <a:r>
              <a:rPr lang="en-US" dirty="0" err="1" smtClean="0"/>
              <a:t>Stosszahlansatz</a:t>
            </a:r>
            <a:r>
              <a:rPr lang="en-US" dirty="0" smtClean="0"/>
              <a:t> and </a:t>
            </a:r>
            <a:r>
              <a:rPr lang="en-US" dirty="0" err="1" smtClean="0"/>
              <a:t>equipartion</a:t>
            </a:r>
            <a:r>
              <a:rPr lang="en-US" dirty="0" smtClean="0"/>
              <a:t> law after relaxation time</a:t>
            </a:r>
          </a:p>
          <a:p>
            <a:pPr lvl="0"/>
            <a:r>
              <a:rPr lang="en-US" dirty="0" smtClean="0"/>
              <a:t>June averaged monthly LST</a:t>
            </a:r>
          </a:p>
          <a:p>
            <a:pPr lvl="0"/>
            <a:r>
              <a:rPr lang="en-US" dirty="0" smtClean="0"/>
              <a:t>Boreal Forest (Finland)</a:t>
            </a:r>
          </a:p>
          <a:p>
            <a:pPr lvl="0"/>
            <a:r>
              <a:rPr lang="en-US" dirty="0" smtClean="0"/>
              <a:t>Deciduous Forest (</a:t>
            </a:r>
            <a:r>
              <a:rPr lang="en-US" dirty="0" err="1" smtClean="0"/>
              <a:t>Sonien</a:t>
            </a:r>
            <a:r>
              <a:rPr lang="en-US" dirty="0" smtClean="0"/>
              <a:t> Forest, Flanders)</a:t>
            </a:r>
          </a:p>
          <a:p>
            <a:pPr lvl="0"/>
            <a:r>
              <a:rPr lang="en-US" dirty="0" smtClean="0"/>
              <a:t>Mediterranean Forest (Central Spain)</a:t>
            </a:r>
          </a:p>
          <a:p>
            <a:pPr lvl="0"/>
            <a:r>
              <a:rPr lang="en-US" dirty="0" smtClean="0"/>
              <a:t>Rain Forest (Congo-Kinshasa)</a:t>
            </a:r>
          </a:p>
          <a:p>
            <a:pPr lvl="0"/>
            <a:r>
              <a:rPr lang="en-US" dirty="0" smtClean="0"/>
              <a:t>See last slides for specific locations of the forests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nl-NL" b="1" dirty="0"/>
              <a:t>Thermal Radiantion &amp; Thermodynamical backround 1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en-US" sz="2400" dirty="0" smtClean="0"/>
              <a:t>Stefan –Boltzmann Law :</a:t>
            </a:r>
          </a:p>
          <a:p>
            <a:pPr lvl="0">
              <a:lnSpc>
                <a:spcPct val="70000"/>
              </a:lnSpc>
            </a:pPr>
            <a:r>
              <a:rPr lang="en-US" sz="2400" dirty="0" smtClean="0"/>
              <a:t>P (power) =  A (surface) . σ . T</a:t>
            </a:r>
            <a:r>
              <a:rPr lang="en-US" sz="2400" baseline="30000" dirty="0" smtClean="0"/>
              <a:t>4 </a:t>
            </a:r>
            <a:r>
              <a:rPr lang="en-US" sz="2400" dirty="0" smtClean="0"/>
              <a:t> with  σ = 5.670374419 10</a:t>
            </a:r>
            <a:r>
              <a:rPr lang="en-US" sz="2400" baseline="30000" dirty="0" smtClean="0"/>
              <a:t>-8</a:t>
            </a:r>
            <a:r>
              <a:rPr lang="en-US" sz="2400" dirty="0" smtClean="0"/>
              <a:t> W/m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K</a:t>
            </a:r>
            <a:r>
              <a:rPr lang="en-US" sz="2400" baseline="30000" dirty="0" smtClean="0"/>
              <a:t>4</a:t>
            </a:r>
          </a:p>
          <a:p>
            <a:pPr lvl="0">
              <a:lnSpc>
                <a:spcPct val="70000"/>
              </a:lnSpc>
            </a:pPr>
            <a:r>
              <a:rPr lang="en-US" sz="2400" dirty="0" smtClean="0"/>
              <a:t>Solar Radiation T = 5778K =&gt;  Earth average temperature T=255K</a:t>
            </a:r>
          </a:p>
          <a:p>
            <a:pPr lvl="0">
              <a:lnSpc>
                <a:spcPct val="70000"/>
              </a:lnSpc>
            </a:pPr>
            <a:r>
              <a:rPr lang="en-US" sz="2400" dirty="0" smtClean="0"/>
              <a:t>λ increase  =&gt;  ν  decrease: more photons emitted than absorbed by Earth. Consequently there is entropy production </a:t>
            </a:r>
          </a:p>
          <a:p>
            <a:pPr lvl="0">
              <a:lnSpc>
                <a:spcPct val="70000"/>
              </a:lnSpc>
            </a:pPr>
            <a:r>
              <a:rPr lang="en-US" sz="2400" dirty="0" smtClean="0"/>
              <a:t>Emitted Heat is Enthalpy: H= U + </a:t>
            </a:r>
            <a:r>
              <a:rPr lang="en-US" sz="2400" dirty="0" err="1" smtClean="0"/>
              <a:t>p.V</a:t>
            </a:r>
            <a:r>
              <a:rPr lang="en-US" sz="2400" dirty="0" smtClean="0"/>
              <a:t> &amp;   </a:t>
            </a:r>
            <a:r>
              <a:rPr lang="en-US" sz="2400" dirty="0" err="1" smtClean="0"/>
              <a:t>dH</a:t>
            </a:r>
            <a:r>
              <a:rPr lang="en-US" sz="2400" dirty="0" smtClean="0"/>
              <a:t> = </a:t>
            </a:r>
            <a:r>
              <a:rPr lang="en-US" sz="2400" dirty="0" err="1" smtClean="0"/>
              <a:t>TdS</a:t>
            </a:r>
            <a:r>
              <a:rPr lang="en-US" sz="2400" dirty="0" smtClean="0"/>
              <a:t> + </a:t>
            </a:r>
            <a:r>
              <a:rPr lang="en-US" sz="2400" dirty="0" err="1" smtClean="0"/>
              <a:t>Vdp</a:t>
            </a:r>
            <a:r>
              <a:rPr lang="en-US" sz="2400" dirty="0" smtClean="0"/>
              <a:t> (S: Entropy)</a:t>
            </a:r>
          </a:p>
          <a:p>
            <a:pPr lvl="0">
              <a:lnSpc>
                <a:spcPct val="70000"/>
              </a:lnSpc>
            </a:pPr>
            <a:r>
              <a:rPr lang="en-US" sz="2400" dirty="0" smtClean="0"/>
              <a:t>We assume constant pressure during received signals from examined Earth’s surface =&gt; </a:t>
            </a:r>
            <a:r>
              <a:rPr lang="en-US" sz="2400" dirty="0" err="1" smtClean="0"/>
              <a:t>dH</a:t>
            </a:r>
            <a:r>
              <a:rPr lang="en-US" sz="2400" dirty="0" smtClean="0"/>
              <a:t>= </a:t>
            </a:r>
            <a:r>
              <a:rPr lang="en-US" sz="2400" dirty="0" err="1" smtClean="0"/>
              <a:t>TdS</a:t>
            </a:r>
            <a:r>
              <a:rPr lang="en-US" sz="2400" dirty="0" smtClean="0"/>
              <a:t>  </a:t>
            </a:r>
          </a:p>
          <a:p>
            <a:pPr lvl="0">
              <a:lnSpc>
                <a:spcPct val="70000"/>
              </a:lnSpc>
            </a:pPr>
            <a:r>
              <a:rPr lang="en-US" sz="2400" dirty="0" err="1" smtClean="0"/>
              <a:t>dS</a:t>
            </a:r>
            <a:r>
              <a:rPr lang="en-US" sz="2400" dirty="0" smtClean="0"/>
              <a:t>= </a:t>
            </a:r>
            <a:r>
              <a:rPr lang="en-US" sz="2400" dirty="0" err="1" smtClean="0"/>
              <a:t>dQ</a:t>
            </a:r>
            <a:r>
              <a:rPr lang="en-US" sz="2400" dirty="0" smtClean="0"/>
              <a:t>/T (</a:t>
            </a:r>
            <a:r>
              <a:rPr lang="en-US" sz="2400" dirty="0" err="1" smtClean="0"/>
              <a:t>dQ</a:t>
            </a:r>
            <a:r>
              <a:rPr lang="en-US" sz="2400" dirty="0" smtClean="0"/>
              <a:t> emitted Heat by Earth)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BE" dirty="0"/>
              <a:t>Four </a:t>
            </a:r>
            <a:r>
              <a:rPr lang="nl-BE" dirty="0" smtClean="0"/>
              <a:t>areas: LST data MODIS</a:t>
            </a:r>
            <a:endParaRPr lang="nl-NL" dirty="0"/>
          </a:p>
        </p:txBody>
      </p:sp>
      <p:pic>
        <p:nvPicPr>
          <p:cNvPr id="3" name="Tijdelijke aanduiding voor inhoud 4" descr="Afbeelding met tafel&#10;&#10;Automatisch gegenereerde beschrijvi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130" y="1825627"/>
            <a:ext cx="9779736" cy="43513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BE" b="1" dirty="0"/>
              <a:t>Four </a:t>
            </a:r>
            <a:r>
              <a:rPr lang="nl-BE" b="1" dirty="0" smtClean="0"/>
              <a:t>areas</a:t>
            </a:r>
            <a:endParaRPr lang="nl-NL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3" y="1098406"/>
            <a:ext cx="10438095" cy="31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3" y="3856098"/>
            <a:ext cx="10457143" cy="3095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nl-NL" b="1" dirty="0"/>
              <a:t>Thermal Radiantion &amp; Thermodynamical backround 2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We measure the averaged June land surface temperature of the four examined areas from 2003 till 2018</a:t>
            </a:r>
          </a:p>
          <a:p>
            <a:pPr lvl="0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S/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err="1" smtClean="0"/>
              <a:t>t</a:t>
            </a:r>
            <a:r>
              <a:rPr lang="en-US" dirty="0" smtClean="0"/>
              <a:t> = ( S</a:t>
            </a:r>
            <a:r>
              <a:rPr lang="en-US" baseline="-25000" dirty="0" smtClean="0"/>
              <a:t>t2</a:t>
            </a:r>
            <a:r>
              <a:rPr lang="en-US" dirty="0" smtClean="0"/>
              <a:t> – S</a:t>
            </a:r>
            <a:r>
              <a:rPr lang="en-US" baseline="-25000" dirty="0" smtClean="0"/>
              <a:t>t1</a:t>
            </a:r>
            <a:r>
              <a:rPr lang="en-US" dirty="0" smtClean="0"/>
              <a:t>)/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err="1" smtClean="0"/>
              <a:t>t</a:t>
            </a:r>
            <a:endParaRPr lang="en-US" dirty="0" smtClean="0"/>
          </a:p>
          <a:p>
            <a:pPr lvl="0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smtClean="0"/>
              <a:t>S/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 err="1" smtClean="0"/>
              <a:t>t</a:t>
            </a:r>
            <a:r>
              <a:rPr lang="en-US" dirty="0" smtClean="0"/>
              <a:t> = A .σ.(T</a:t>
            </a:r>
            <a:r>
              <a:rPr lang="en-US" baseline="30000" dirty="0" smtClean="0"/>
              <a:t>3</a:t>
            </a:r>
            <a:r>
              <a:rPr lang="en-US" baseline="-25000" dirty="0" smtClean="0"/>
              <a:t>2004</a:t>
            </a:r>
            <a:r>
              <a:rPr lang="en-US" dirty="0" smtClean="0"/>
              <a:t> – T</a:t>
            </a:r>
            <a:r>
              <a:rPr lang="en-US" baseline="30000" dirty="0" smtClean="0"/>
              <a:t>3</a:t>
            </a:r>
            <a:r>
              <a:rPr lang="en-US" baseline="-25000" dirty="0" smtClean="0"/>
              <a:t>2003</a:t>
            </a:r>
            <a:r>
              <a:rPr lang="en-US" dirty="0" smtClean="0"/>
              <a:t>) and so on till 2018</a:t>
            </a:r>
          </a:p>
          <a:p>
            <a:pPr lvl="0"/>
            <a:r>
              <a:rPr lang="en-US" dirty="0" smtClean="0"/>
              <a:t>Time lapse: one year-entropy shift calculated over two successive measured land surface temperatures of June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Presentatie%20Dag%20van%20de%20Aarde</Template>
  <TotalTime>753</TotalTime>
  <Words>941</Words>
  <Application>Microsoft Office PowerPoint</Application>
  <PresentationFormat>Widescreen</PresentationFormat>
  <Paragraphs>94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Franklin Gothic Book</vt:lpstr>
      <vt:lpstr>Franklin Gothic Demi</vt:lpstr>
      <vt:lpstr>Open Sans</vt:lpstr>
      <vt:lpstr>Wingdings</vt:lpstr>
      <vt:lpstr>Office thema</vt:lpstr>
      <vt:lpstr>  Exploring the use of remotely-sensed Earth’s entropy production to reveal the ecological fitness of forests  Guido J.M. Verstraeten1 and Willem W. Verstraeten2  1 Satakunta University of Applied Sciences, Bjorneborg-Pori, Suomi-Finland: gjmverstraeten@hotmail.nl   2 KMI, Royal Meteorological Institute of Belgium, Ukkel, Belgium </vt:lpstr>
      <vt:lpstr>Key Notes:</vt:lpstr>
      <vt:lpstr>Data</vt:lpstr>
      <vt:lpstr>Theoretical background</vt:lpstr>
      <vt:lpstr>A priori terms and adopted areas</vt:lpstr>
      <vt:lpstr>Thermal Radiantion &amp; Thermodynamical backround 1</vt:lpstr>
      <vt:lpstr>Four areas: LST data MODIS</vt:lpstr>
      <vt:lpstr>Four areas</vt:lpstr>
      <vt:lpstr>Thermal Radiantion &amp; Thermodynamical backround 2</vt:lpstr>
      <vt:lpstr>Lognormal distribution </vt:lpstr>
      <vt:lpstr>Hubbell’s Neutral Theory of species abundance</vt:lpstr>
      <vt:lpstr>Shifting Thermal entropy production and shifting Biodiversity</vt:lpstr>
      <vt:lpstr>Time Lapse of Entropy Production           North Congo: Rain Forest</vt:lpstr>
      <vt:lpstr>Time Lapse of Entropy Production Sonian Forest : Deciduous Forest</vt:lpstr>
      <vt:lpstr>Time Lapse of Entropy Production: Comparing Subarctic and Mediterranean Forest</vt:lpstr>
      <vt:lpstr>Community diversity Number Shift</vt:lpstr>
      <vt:lpstr>Preliminairy conclusions 1</vt:lpstr>
      <vt:lpstr>Preliminairy conclusions 2</vt:lpstr>
      <vt:lpstr>References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remotely-sensed Earth’s entropy production reveal its ecological fitness?   Guido J.M. Verstraeten and Willem Verstraeten Satakunta University of Applied Sciences, Bjorneborg-Pori, Suomi-Finland KMI, Royal Meteorological Institute of Belgium, Ukkel, Belgium</dc:title>
  <dc:creator>Guido Verstraeten</dc:creator>
  <cp:lastModifiedBy>Willem Verstraeten</cp:lastModifiedBy>
  <cp:revision>36</cp:revision>
  <dcterms:created xsi:type="dcterms:W3CDTF">2023-02-26T05:38:33Z</dcterms:created>
  <dcterms:modified xsi:type="dcterms:W3CDTF">2023-03-24T13:33:48Z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