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315" r:id="rId2"/>
    <p:sldId id="410" r:id="rId3"/>
    <p:sldId id="476" r:id="rId4"/>
    <p:sldId id="487" r:id="rId5"/>
    <p:sldId id="481" r:id="rId6"/>
    <p:sldId id="482" r:id="rId7"/>
    <p:sldId id="433" r:id="rId8"/>
    <p:sldId id="467" r:id="rId9"/>
    <p:sldId id="493" r:id="rId10"/>
    <p:sldId id="499" r:id="rId11"/>
    <p:sldId id="413" r:id="rId12"/>
    <p:sldId id="492" r:id="rId13"/>
    <p:sldId id="414" r:id="rId14"/>
    <p:sldId id="510" r:id="rId15"/>
    <p:sldId id="511" r:id="rId16"/>
    <p:sldId id="488" r:id="rId17"/>
    <p:sldId id="483" r:id="rId18"/>
    <p:sldId id="495" r:id="rId19"/>
    <p:sldId id="503" r:id="rId20"/>
    <p:sldId id="512" r:id="rId21"/>
    <p:sldId id="513" r:id="rId22"/>
    <p:sldId id="489" r:id="rId23"/>
    <p:sldId id="490" r:id="rId24"/>
    <p:sldId id="514" r:id="rId25"/>
    <p:sldId id="508" r:id="rId26"/>
    <p:sldId id="475" r:id="rId27"/>
    <p:sldId id="312"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4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2"/>
    <p:restoredTop sz="96291"/>
  </p:normalViewPr>
  <p:slideViewPr>
    <p:cSldViewPr snapToGrid="0" snapToObjects="1">
      <p:cViewPr varScale="1">
        <p:scale>
          <a:sx n="122" d="100"/>
          <a:sy n="122" d="100"/>
        </p:scale>
        <p:origin x="1168"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96A88C-B47C-6A49-9146-5C2F861F5688}" type="datetimeFigureOut">
              <a:rPr lang="en-US" smtClean="0"/>
              <a:pPr/>
              <a:t>4/23/23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7929F4-F610-9544-87B4-2DBD3ACF87E6}" type="slidenum">
              <a:rPr lang="en-US" smtClean="0"/>
              <a:pPr/>
              <a:t>‹#›</a:t>
            </a:fld>
            <a:endParaRPr lang="en-US"/>
          </a:p>
        </p:txBody>
      </p:sp>
    </p:spTree>
    <p:extLst>
      <p:ext uri="{BB962C8B-B14F-4D97-AF65-F5344CB8AC3E}">
        <p14:creationId xmlns:p14="http://schemas.microsoft.com/office/powerpoint/2010/main" val="37514088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r>
              <a:rPr lang="en-US"/>
              <a:t> </a:t>
            </a:r>
          </a:p>
        </p:txBody>
      </p:sp>
      <p:sp>
        <p:nvSpPr>
          <p:cNvPr id="19460" name="Slide Number Placeholder 3"/>
          <p:cNvSpPr>
            <a:spLocks noGrp="1"/>
          </p:cNvSpPr>
          <p:nvPr>
            <p:ph type="sldNum" sz="quarter" idx="5"/>
          </p:nvPr>
        </p:nvSpPr>
        <p:spPr>
          <a:noFill/>
        </p:spPr>
        <p:txBody>
          <a:bodyPr/>
          <a:lstStyle/>
          <a:p>
            <a:fld id="{6B80E2FE-1898-3B46-A697-32A9A69F2C6A}"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shadeToTitle="1">
        <a:gradFill flip="none" rotWithShape="1">
          <a:gsLst>
            <a:gs pos="0">
              <a:srgbClr val="FFFFB3"/>
            </a:gs>
            <a:gs pos="100000">
              <a:srgbClr val="939465"/>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9" name="Rectangle 8"/>
          <p:cNvSpPr/>
          <p:nvPr/>
        </p:nvSpPr>
        <p:spPr>
          <a:xfrm>
            <a:off x="0" y="1513150"/>
            <a:ext cx="9144000" cy="48114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9047" tIns="9523" rIns="19047" bIns="9523" anchor="ctr">
            <a:prstTxWarp prst="textNoShape">
              <a:avLst/>
            </a:prstTxWarp>
          </a:bodyPr>
          <a:lstStyle/>
          <a:p>
            <a:pPr algn="ctr" defTabSz="522138">
              <a:defRPr/>
            </a:pPr>
            <a:endParaRPr lang="en-US">
              <a:solidFill>
                <a:schemeClr val="bg2"/>
              </a:solidFill>
              <a:ea typeface="ＭＳ Ｐゴシック" charset="-128"/>
              <a:cs typeface="ＭＳ Ｐゴシック" charset="-128"/>
            </a:endParaRPr>
          </a:p>
        </p:txBody>
      </p:sp>
      <p:sp>
        <p:nvSpPr>
          <p:cNvPr id="2" name="Title 1"/>
          <p:cNvSpPr>
            <a:spLocks noGrp="1"/>
          </p:cNvSpPr>
          <p:nvPr>
            <p:ph type="ctrTitle"/>
          </p:nvPr>
        </p:nvSpPr>
        <p:spPr>
          <a:xfrm>
            <a:off x="685800" y="1950112"/>
            <a:ext cx="7772400" cy="1478888"/>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accent1"/>
                </a:solidFill>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685800" y="3882544"/>
            <a:ext cx="7772400" cy="841856"/>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8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pic>
        <p:nvPicPr>
          <p:cNvPr id="10" name="Picture 16" descr="LBL_logo_bl_notext.png"/>
          <p:cNvPicPr>
            <a:picLocks noChangeAspect="1"/>
          </p:cNvPicPr>
          <p:nvPr/>
        </p:nvPicPr>
        <p:blipFill>
          <a:blip r:embed="rId2"/>
          <a:srcRect/>
          <a:stretch>
            <a:fillRect/>
          </a:stretch>
        </p:blipFill>
        <p:spPr bwMode="auto">
          <a:xfrm>
            <a:off x="457200" y="381000"/>
            <a:ext cx="1076678" cy="816438"/>
          </a:xfrm>
          <a:prstGeom prst="rect">
            <a:avLst/>
          </a:prstGeom>
          <a:noFill/>
          <a:ln w="9525">
            <a:noFill/>
            <a:miter lim="800000"/>
            <a:headEnd/>
            <a:tailEnd/>
          </a:ln>
        </p:spPr>
      </p:pic>
      <p:pic>
        <p:nvPicPr>
          <p:cNvPr id="12" name="Picture 20" descr="CRD_logo_new2.png"/>
          <p:cNvPicPr>
            <a:picLocks noChangeAspect="1"/>
          </p:cNvPicPr>
          <p:nvPr/>
        </p:nvPicPr>
        <p:blipFill>
          <a:blip r:embed="rId3"/>
          <a:srcRect/>
          <a:stretch>
            <a:fillRect/>
          </a:stretch>
        </p:blipFill>
        <p:spPr bwMode="auto">
          <a:xfrm>
            <a:off x="6525840" y="70776"/>
            <a:ext cx="2316643" cy="1442374"/>
          </a:xfrm>
          <a:prstGeom prst="rect">
            <a:avLst/>
          </a:prstGeom>
          <a:noFill/>
          <a:ln w="9525">
            <a:noFill/>
            <a:miter lim="800000"/>
            <a:headEnd/>
            <a:tailEnd/>
          </a:ln>
        </p:spPr>
      </p:pic>
      <p:sp>
        <p:nvSpPr>
          <p:cNvPr id="8" name="Text Placeholder 7"/>
          <p:cNvSpPr>
            <a:spLocks noGrp="1"/>
          </p:cNvSpPr>
          <p:nvPr>
            <p:ph type="body" sz="quarter" idx="10"/>
          </p:nvPr>
        </p:nvSpPr>
        <p:spPr>
          <a:xfrm>
            <a:off x="685800" y="5105400"/>
            <a:ext cx="7772400" cy="685800"/>
          </a:xfrm>
        </p:spPr>
        <p:txBody>
          <a:bodyPr>
            <a:normAutofit/>
          </a:bodyPr>
          <a:lstStyle>
            <a:lvl1pPr>
              <a:defRPr sz="1800"/>
            </a:lvl1pPr>
          </a:lstStyle>
          <a:p>
            <a:pPr lvl="0"/>
            <a:r>
              <a:rPr lang="en-US"/>
              <a:t>Click to edit Master text styles</a:t>
            </a:r>
          </a:p>
        </p:txBody>
      </p:sp>
      <p:pic>
        <p:nvPicPr>
          <p:cNvPr id="13" name="Picture 16" descr="DOE_Office_Science_blk_side.png"/>
          <p:cNvPicPr>
            <a:picLocks noChangeAspect="1"/>
          </p:cNvPicPr>
          <p:nvPr/>
        </p:nvPicPr>
        <p:blipFill>
          <a:blip r:embed="rId4"/>
          <a:srcRect/>
          <a:stretch>
            <a:fillRect/>
          </a:stretch>
        </p:blipFill>
        <p:spPr bwMode="auto">
          <a:xfrm>
            <a:off x="7684162" y="6516711"/>
            <a:ext cx="1268346" cy="214313"/>
          </a:xfrm>
          <a:prstGeom prst="rect">
            <a:avLst/>
          </a:prstGeom>
          <a:noFill/>
          <a:ln w="9525">
            <a:noFill/>
            <a:miter lim="800000"/>
            <a:headEnd/>
            <a:tailEnd/>
          </a:ln>
        </p:spPr>
      </p:pic>
      <p:cxnSp>
        <p:nvCxnSpPr>
          <p:cNvPr id="11" name="Straight Connector 10"/>
          <p:cNvCxnSpPr/>
          <p:nvPr/>
        </p:nvCxnSpPr>
        <p:spPr>
          <a:xfrm>
            <a:off x="0" y="151315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rgbClr val="10253F"/>
        </a:solidFill>
        <a:effectLst/>
      </p:bgPr>
    </p:bg>
    <p:spTree>
      <p:nvGrpSpPr>
        <p:cNvPr id="1" name=""/>
        <p:cNvGrpSpPr/>
        <p:nvPr/>
      </p:nvGrpSpPr>
      <p:grpSpPr>
        <a:xfrm>
          <a:off x="0" y="0"/>
          <a:ext cx="0" cy="0"/>
          <a:chOff x="0" y="0"/>
          <a:chExt cx="0" cy="0"/>
        </a:xfrm>
      </p:grpSpPr>
      <p:pic>
        <p:nvPicPr>
          <p:cNvPr id="2" name="Picture 24" descr="XBD200302-00063-02.jpg"/>
          <p:cNvPicPr>
            <a:picLocks noChangeAspect="1"/>
          </p:cNvPicPr>
          <p:nvPr/>
        </p:nvPicPr>
        <p:blipFill>
          <a:blip r:embed="rId2"/>
          <a:srcRect l="3206" t="26352" r="66402" b="1721"/>
          <a:stretch>
            <a:fillRect/>
          </a:stretch>
        </p:blipFill>
        <p:spPr bwMode="auto">
          <a:xfrm>
            <a:off x="0" y="1066800"/>
            <a:ext cx="9144000" cy="5791200"/>
          </a:xfrm>
          <a:prstGeom prst="rect">
            <a:avLst/>
          </a:prstGeom>
          <a:noFill/>
          <a:ln w="9525">
            <a:noFill/>
            <a:miter lim="800000"/>
            <a:headEnd/>
            <a:tailEnd/>
          </a:ln>
        </p:spPr>
      </p:pic>
      <p:grpSp>
        <p:nvGrpSpPr>
          <p:cNvPr id="3" name="Group 6"/>
          <p:cNvGrpSpPr>
            <a:grpSpLocks/>
          </p:cNvGrpSpPr>
          <p:nvPr/>
        </p:nvGrpSpPr>
        <p:grpSpPr bwMode="auto">
          <a:xfrm>
            <a:off x="0" y="158750"/>
            <a:ext cx="9144000" cy="6699250"/>
            <a:chOff x="0" y="158750"/>
            <a:chExt cx="9144000" cy="6699250"/>
          </a:xfrm>
        </p:grpSpPr>
        <p:sp>
          <p:nvSpPr>
            <p:cNvPr id="4" name="Rectangle 3"/>
            <p:cNvSpPr/>
            <p:nvPr userDrawn="1"/>
          </p:nvSpPr>
          <p:spPr>
            <a:xfrm>
              <a:off x="0" y="1054100"/>
              <a:ext cx="9144000" cy="5803900"/>
            </a:xfrm>
            <a:prstGeom prst="rect">
              <a:avLst/>
            </a:pr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5" name="Picture 8" descr="LBNL_DOE_Banner_White.eps"/>
            <p:cNvPicPr>
              <a:picLocks noChangeAspect="1"/>
            </p:cNvPicPr>
            <p:nvPr userDrawn="1"/>
          </p:nvPicPr>
          <p:blipFill>
            <a:blip r:embed="rId3"/>
            <a:srcRect/>
            <a:stretch>
              <a:fillRect/>
            </a:stretch>
          </p:blipFill>
          <p:spPr bwMode="auto">
            <a:xfrm>
              <a:off x="347663" y="158750"/>
              <a:ext cx="8459787" cy="630238"/>
            </a:xfrm>
            <a:prstGeom prst="rect">
              <a:avLst/>
            </a:prstGeom>
            <a:noFill/>
            <a:ln w="9525">
              <a:noFill/>
              <a:miter lim="800000"/>
              <a:headEnd/>
              <a:tailEnd/>
            </a:ln>
          </p:spPr>
        </p:pic>
        <p:cxnSp>
          <p:nvCxnSpPr>
            <p:cNvPr id="6" name="Straight Connector 5"/>
            <p:cNvCxnSpPr/>
            <p:nvPr userDrawn="1"/>
          </p:nvCxnSpPr>
          <p:spPr>
            <a:xfrm>
              <a:off x="0" y="1050925"/>
              <a:ext cx="9144000" cy="1588"/>
            </a:xfrm>
            <a:prstGeom prst="line">
              <a:avLst/>
            </a:prstGeom>
            <a:ln w="6350" cap="flat" cmpd="sng" algn="ctr">
              <a:solidFill>
                <a:srgbClr val="FFFFFF"/>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5193" y="1295400"/>
            <a:ext cx="7313613" cy="4892040"/>
          </a:xfrm>
        </p:spPr>
        <p:txBody>
          <a:bodyPr/>
          <a:lstStyle>
            <a:lvl3pPr>
              <a:spcBef>
                <a:spcPts val="400"/>
              </a:spcBef>
              <a:defRPr/>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4/23/23</a:t>
            </a:fld>
            <a:endParaRPr lang="en-US"/>
          </a:p>
        </p:txBody>
      </p:sp>
      <p:sp>
        <p:nvSpPr>
          <p:cNvPr id="5"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9"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
        <p:nvSpPr>
          <p:cNvPr id="7" name="Title 1"/>
          <p:cNvSpPr>
            <a:spLocks noGrp="1"/>
          </p:cNvSpPr>
          <p:nvPr>
            <p:ph type="title"/>
          </p:nvPr>
        </p:nvSpPr>
        <p:spPr>
          <a:xfrm>
            <a:off x="914400" y="76200"/>
            <a:ext cx="7772400" cy="769143"/>
          </a:xfrm>
        </p:spPr>
        <p:txBody>
          <a:bodyPr/>
          <a:lstStyle/>
          <a:p>
            <a:r>
              <a:rPr lang="en-US"/>
              <a:t>Click to edit Master title style</a:t>
            </a:r>
            <a:endParaRPr dirty="0"/>
          </a:p>
        </p:txBody>
      </p:sp>
    </p:spTree>
  </p:cSld>
  <p:clrMapOvr>
    <a:masterClrMapping/>
  </p:clrMapOvr>
  <p:transition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69143"/>
          </a:xfrm>
        </p:spPr>
        <p:txBody>
          <a:bodyPr/>
          <a:lstStyle/>
          <a:p>
            <a:r>
              <a:rPr lang="en-US"/>
              <a:t>Click to edit Master title style</a:t>
            </a:r>
            <a:endParaRPr dirty="0"/>
          </a:p>
        </p:txBody>
      </p:sp>
      <p:sp>
        <p:nvSpPr>
          <p:cNvPr id="3" name="Content Placeholder 2"/>
          <p:cNvSpPr>
            <a:spLocks noGrp="1"/>
          </p:cNvSpPr>
          <p:nvPr>
            <p:ph sz="half" idx="1"/>
          </p:nvPr>
        </p:nvSpPr>
        <p:spPr>
          <a:xfrm>
            <a:off x="914400" y="1295400"/>
            <a:ext cx="3566160" cy="489204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295400"/>
            <a:ext cx="3566160" cy="48920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4/23/23</a:t>
            </a:fld>
            <a:endParaRPr lang="en-US"/>
          </a:p>
        </p:txBody>
      </p:sp>
      <p:sp>
        <p:nvSpPr>
          <p:cNvPr id="9"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11"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Tree>
  </p:cSld>
  <p:clrMapOvr>
    <a:masterClrMapping/>
  </p:clrMapOvr>
  <p:transition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69143"/>
          </a:xfrm>
        </p:spPr>
        <p:txBody>
          <a:bodyPr/>
          <a:lstStyle>
            <a:lvl1pPr>
              <a:defRPr/>
            </a:lvl1pPr>
          </a:lstStyle>
          <a:p>
            <a:r>
              <a:rPr lang="en-US"/>
              <a:t>Click to edit Master title style</a:t>
            </a:r>
            <a:endParaRPr dirty="0"/>
          </a:p>
        </p:txBody>
      </p:sp>
      <p:sp>
        <p:nvSpPr>
          <p:cNvPr id="3" name="Text Placeholder 2"/>
          <p:cNvSpPr>
            <a:spLocks noGrp="1"/>
          </p:cNvSpPr>
          <p:nvPr>
            <p:ph type="body" idx="1"/>
          </p:nvPr>
        </p:nvSpPr>
        <p:spPr>
          <a:xfrm>
            <a:off x="897368" y="1295400"/>
            <a:ext cx="3566159" cy="584035"/>
          </a:xfrm>
          <a:solidFill>
            <a:schemeClr val="accent6"/>
          </a:solidFill>
        </p:spPr>
        <p:txBody>
          <a:bodyPr anchor="ctr" anchorCtr="0">
            <a:normAutofit/>
          </a:bodyPr>
          <a:lstStyle>
            <a:lvl1pPr marL="0" indent="0" algn="ctr">
              <a:spcBef>
                <a:spcPct val="0"/>
              </a:spcBef>
              <a:buNone/>
              <a:defRPr sz="1800" b="1" i="0" baseline="0">
                <a:solidFill>
                  <a:schemeClr val="tx1"/>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7367" y="1879435"/>
            <a:ext cx="3566160" cy="4308004"/>
          </a:xfrm>
        </p:spPr>
        <p:txBody>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6514" y="1295400"/>
            <a:ext cx="3566160" cy="584035"/>
          </a:xfrm>
          <a:solidFill>
            <a:schemeClr val="accent6"/>
          </a:solidFill>
        </p:spPr>
        <p:txBody>
          <a:bodyPr anchor="ctr" anchorCtr="0">
            <a:normAutofit/>
          </a:bodyPr>
          <a:lstStyle>
            <a:lvl1pPr marL="0" indent="0" algn="ctr">
              <a:spcBef>
                <a:spcPct val="0"/>
              </a:spcBef>
              <a:buNone/>
              <a:defRPr sz="1800" b="1" i="0" baseline="0">
                <a:solidFill>
                  <a:schemeClr val="tx1"/>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514" y="1879435"/>
            <a:ext cx="3566160" cy="4308004"/>
          </a:xfrm>
        </p:spPr>
        <p:txBody>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6"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17"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
        <p:nvSpPr>
          <p:cNvPr id="19"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4/23/23</a:t>
            </a:fld>
            <a:endParaRPr lang="en-US"/>
          </a:p>
        </p:txBody>
      </p:sp>
    </p:spTree>
  </p:cSld>
  <p:clrMapOvr>
    <a:masterClrMapping/>
  </p:clrMapOvr>
  <p:transition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Content, Top and Bottom">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69143"/>
          </a:xfrm>
        </p:spPr>
        <p:txBody>
          <a:bodyPr/>
          <a:lstStyle/>
          <a:p>
            <a:r>
              <a:rPr lang="en-US"/>
              <a:t>Click to edit Master title style</a:t>
            </a:r>
            <a:endParaRPr dirty="0"/>
          </a:p>
        </p:txBody>
      </p:sp>
      <p:sp>
        <p:nvSpPr>
          <p:cNvPr id="3" name="Content Placeholder 2"/>
          <p:cNvSpPr>
            <a:spLocks noGrp="1"/>
          </p:cNvSpPr>
          <p:nvPr>
            <p:ph sz="half" idx="1"/>
          </p:nvPr>
        </p:nvSpPr>
        <p:spPr>
          <a:xfrm>
            <a:off x="914400" y="1295400"/>
            <a:ext cx="7315200" cy="2286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3"/>
          </p:nvPr>
        </p:nvSpPr>
        <p:spPr>
          <a:xfrm>
            <a:off x="914400" y="3901440"/>
            <a:ext cx="7315200" cy="2286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4/23/23</a:t>
            </a:fld>
            <a:endParaRPr lang="en-US"/>
          </a:p>
        </p:txBody>
      </p:sp>
      <p:sp>
        <p:nvSpPr>
          <p:cNvPr id="10"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12"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Tree>
  </p:cSld>
  <p:clrMapOvr>
    <a:masterClrMapping/>
  </p:clrMapOvr>
  <p:transition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ntent">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69143"/>
          </a:xfrm>
        </p:spPr>
        <p:txBody>
          <a:bodyPr/>
          <a:lstStyle/>
          <a:p>
            <a:r>
              <a:rPr lang="en-US"/>
              <a:t>Click to edit Master title style</a:t>
            </a:r>
            <a:endParaRPr dirty="0"/>
          </a:p>
        </p:txBody>
      </p:sp>
      <p:sp>
        <p:nvSpPr>
          <p:cNvPr id="11" name="Content Placeholder 2"/>
          <p:cNvSpPr>
            <a:spLocks noGrp="1"/>
          </p:cNvSpPr>
          <p:nvPr>
            <p:ph sz="half" idx="14"/>
          </p:nvPr>
        </p:nvSpPr>
        <p:spPr>
          <a:xfrm>
            <a:off x="4645152" y="1295400"/>
            <a:ext cx="3566160" cy="2286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2" name="Content Placeholder 2"/>
          <p:cNvSpPr>
            <a:spLocks noGrp="1"/>
          </p:cNvSpPr>
          <p:nvPr>
            <p:ph sz="half" idx="15"/>
          </p:nvPr>
        </p:nvSpPr>
        <p:spPr>
          <a:xfrm>
            <a:off x="4645152" y="3901441"/>
            <a:ext cx="3566160" cy="2286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
          </p:nvPr>
        </p:nvSpPr>
        <p:spPr>
          <a:xfrm>
            <a:off x="914400" y="1295401"/>
            <a:ext cx="3566160" cy="489204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4/23/23</a:t>
            </a:fld>
            <a:endParaRPr lang="en-US"/>
          </a:p>
        </p:txBody>
      </p:sp>
      <p:sp>
        <p:nvSpPr>
          <p:cNvPr id="13"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15"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Tree>
  </p:cSld>
  <p:clrMapOvr>
    <a:masterClrMapping/>
  </p:clrMapOvr>
  <p:transition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Content">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69143"/>
          </a:xfrm>
        </p:spPr>
        <p:txBody>
          <a:bodyPr/>
          <a:lstStyle/>
          <a:p>
            <a:r>
              <a:rPr lang="en-US"/>
              <a:t>Click to edit Master title style</a:t>
            </a:r>
            <a:endParaRPr dirty="0"/>
          </a:p>
        </p:txBody>
      </p:sp>
      <p:sp>
        <p:nvSpPr>
          <p:cNvPr id="3" name="Content Placeholder 2"/>
          <p:cNvSpPr>
            <a:spLocks noGrp="1"/>
          </p:cNvSpPr>
          <p:nvPr>
            <p:ph sz="half" idx="1"/>
          </p:nvPr>
        </p:nvSpPr>
        <p:spPr>
          <a:xfrm>
            <a:off x="914400" y="1295400"/>
            <a:ext cx="3566160" cy="22860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3"/>
          </p:nvPr>
        </p:nvSpPr>
        <p:spPr>
          <a:xfrm>
            <a:off x="914400" y="3901440"/>
            <a:ext cx="3566160" cy="22860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1" name="Content Placeholder 2"/>
          <p:cNvSpPr>
            <a:spLocks noGrp="1"/>
          </p:cNvSpPr>
          <p:nvPr>
            <p:ph sz="half" idx="14"/>
          </p:nvPr>
        </p:nvSpPr>
        <p:spPr>
          <a:xfrm>
            <a:off x="4645152" y="1295400"/>
            <a:ext cx="3566160" cy="22860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2" name="Content Placeholder 2"/>
          <p:cNvSpPr>
            <a:spLocks noGrp="1"/>
          </p:cNvSpPr>
          <p:nvPr>
            <p:ph sz="half" idx="15"/>
          </p:nvPr>
        </p:nvSpPr>
        <p:spPr>
          <a:xfrm>
            <a:off x="4645152" y="3901440"/>
            <a:ext cx="3566160" cy="22860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0"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4/23/23</a:t>
            </a:fld>
            <a:endParaRPr lang="en-US"/>
          </a:p>
        </p:txBody>
      </p:sp>
      <p:sp>
        <p:nvSpPr>
          <p:cNvPr id="13"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15"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Tree>
  </p:cSld>
  <p:clrMapOvr>
    <a:masterClrMapping/>
  </p:clrMapOvr>
  <p:transition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769143"/>
          </a:xfrm>
        </p:spPr>
        <p:txBody>
          <a:bodyPr/>
          <a:lstStyle/>
          <a:p>
            <a:r>
              <a:rPr lang="en-US"/>
              <a:t>Click to edit Master title style</a:t>
            </a:r>
            <a:endParaRPr dirty="0"/>
          </a:p>
        </p:txBody>
      </p:sp>
      <p:sp>
        <p:nvSpPr>
          <p:cNvPr id="6"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4/23/23</a:t>
            </a:fld>
            <a:endParaRPr lang="en-US"/>
          </a:p>
        </p:txBody>
      </p:sp>
      <p:sp>
        <p:nvSpPr>
          <p:cNvPr id="7"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9"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Tree>
  </p:cSld>
  <p:clrMapOvr>
    <a:masterClrMapping/>
  </p:clrMapOvr>
  <p:transition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4/23/23</a:t>
            </a:fld>
            <a:endParaRPr lang="en-US"/>
          </a:p>
        </p:txBody>
      </p:sp>
      <p:sp>
        <p:nvSpPr>
          <p:cNvPr id="6" name="Footer Placeholder 4"/>
          <p:cNvSpPr>
            <a:spLocks noGrp="1"/>
          </p:cNvSpPr>
          <p:nvPr>
            <p:ph type="ftr" sz="quarter" idx="11"/>
          </p:nvPr>
        </p:nvSpPr>
        <p:spPr>
          <a:xfrm>
            <a:off x="960438" y="6516711"/>
            <a:ext cx="5486400" cy="259278"/>
          </a:xfrm>
          <a:prstGeom prst="rect">
            <a:avLst/>
          </a:prstGeom>
        </p:spPr>
        <p:txBody>
          <a:bodyPr/>
          <a:lstStyle>
            <a:lvl1pPr algn="ctr">
              <a:defRPr sz="900"/>
            </a:lvl1pPr>
          </a:lstStyle>
          <a:p>
            <a:endParaRPr lang="en-US"/>
          </a:p>
        </p:txBody>
      </p:sp>
      <p:sp>
        <p:nvSpPr>
          <p:cNvPr id="8" name="Slide Number Placeholder 5"/>
          <p:cNvSpPr>
            <a:spLocks noGrp="1"/>
          </p:cNvSpPr>
          <p:nvPr>
            <p:ph type="sldNum" sz="quarter" idx="12"/>
          </p:nvPr>
        </p:nvSpPr>
        <p:spPr>
          <a:xfrm>
            <a:off x="6477000" y="6516711"/>
            <a:ext cx="672546" cy="250614"/>
          </a:xfrm>
          <a:prstGeom prst="rect">
            <a:avLst/>
          </a:prstGeom>
        </p:spPr>
        <p:txBody>
          <a:bodyPr/>
          <a:lstStyle>
            <a:lvl1pPr>
              <a:defRPr sz="900"/>
            </a:lvl1pPr>
          </a:lstStyle>
          <a:p>
            <a:fld id="{C41FD94A-3280-6B4A-962C-1D6736B77269}" type="slidenum">
              <a:rPr lang="en-US" smtClean="0"/>
              <a:pPr/>
              <a:t>‹#›</a:t>
            </a:fld>
            <a:endParaRPr lang="en-US"/>
          </a:p>
        </p:txBody>
      </p:sp>
      <p:sp>
        <p:nvSpPr>
          <p:cNvPr id="9" name="Rectangle 8"/>
          <p:cNvSpPr/>
          <p:nvPr/>
        </p:nvSpPr>
        <p:spPr>
          <a:xfrm>
            <a:off x="0" y="1"/>
            <a:ext cx="9144000" cy="6324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9047" tIns="9523" rIns="19047" bIns="9523" anchor="ctr">
            <a:prstTxWarp prst="textNoShape">
              <a:avLst/>
            </a:prstTxWarp>
          </a:bodyPr>
          <a:lstStyle/>
          <a:p>
            <a:pPr algn="ctr" defTabSz="522138">
              <a:defRPr/>
            </a:pPr>
            <a:endParaRPr lang="en-US">
              <a:solidFill>
                <a:schemeClr val="bg2"/>
              </a:solidFill>
              <a:ea typeface="ＭＳ Ｐゴシック" charset="-128"/>
              <a:cs typeface="ＭＳ Ｐゴシック" charset="-128"/>
            </a:endParaRPr>
          </a:p>
        </p:txBody>
      </p:sp>
      <p:pic>
        <p:nvPicPr>
          <p:cNvPr id="7" name="Picture 16" descr="DOE_Office_Science_blk_side.png"/>
          <p:cNvPicPr>
            <a:picLocks noChangeAspect="1"/>
          </p:cNvPicPr>
          <p:nvPr/>
        </p:nvPicPr>
        <p:blipFill>
          <a:blip r:embed="rId2"/>
          <a:srcRect/>
          <a:stretch>
            <a:fillRect/>
          </a:stretch>
        </p:blipFill>
        <p:spPr bwMode="auto">
          <a:xfrm>
            <a:off x="7684162" y="6516711"/>
            <a:ext cx="1268346" cy="214313"/>
          </a:xfrm>
          <a:prstGeom prst="rect">
            <a:avLst/>
          </a:prstGeom>
          <a:noFill/>
          <a:ln w="9525">
            <a:noFill/>
            <a:miter lim="800000"/>
            <a:headEnd/>
            <a:tailEnd/>
          </a:ln>
        </p:spPr>
      </p:pic>
    </p:spTree>
  </p:cSld>
  <p:clrMapOvr>
    <a:masterClrMapping/>
  </p:clrMapOvr>
  <p:transition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B3"/>
            </a:gs>
            <a:gs pos="100000">
              <a:srgbClr val="93946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 name="Rectangle 16"/>
          <p:cNvSpPr/>
          <p:nvPr/>
        </p:nvSpPr>
        <p:spPr>
          <a:xfrm>
            <a:off x="0" y="981075"/>
            <a:ext cx="9144000" cy="53435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9047" tIns="9523" rIns="19047" bIns="9523" anchor="ctr">
            <a:prstTxWarp prst="textNoShape">
              <a:avLst/>
            </a:prstTxWarp>
          </a:bodyPr>
          <a:lstStyle/>
          <a:p>
            <a:pPr algn="ctr" defTabSz="522138">
              <a:defRPr/>
            </a:pPr>
            <a:endParaRPr lang="en-US">
              <a:solidFill>
                <a:schemeClr val="bg2"/>
              </a:solidFill>
              <a:ea typeface="ＭＳ Ｐゴシック" charset="-128"/>
              <a:cs typeface="ＭＳ Ｐゴシック" charset="-128"/>
            </a:endParaRPr>
          </a:p>
        </p:txBody>
      </p:sp>
      <p:sp>
        <p:nvSpPr>
          <p:cNvPr id="10" name="Date Placeholder 3"/>
          <p:cNvSpPr>
            <a:spLocks noGrp="1"/>
          </p:cNvSpPr>
          <p:nvPr>
            <p:ph type="dt" sz="half" idx="2"/>
          </p:nvPr>
        </p:nvSpPr>
        <p:spPr>
          <a:xfrm>
            <a:off x="200025" y="6516711"/>
            <a:ext cx="760413" cy="265089"/>
          </a:xfrm>
          <a:prstGeom prst="rect">
            <a:avLst/>
          </a:prstGeom>
        </p:spPr>
        <p:txBody>
          <a:bodyPr/>
          <a:lstStyle>
            <a:lvl1pPr>
              <a:defRPr sz="900"/>
            </a:lvl1pPr>
          </a:lstStyle>
          <a:p>
            <a:fld id="{823E2B71-75EE-E94D-BE54-2E095812702A}" type="datetimeFigureOut">
              <a:rPr lang="en-US" smtClean="0"/>
              <a:pPr/>
              <a:t>4/23/23</a:t>
            </a:fld>
            <a:endParaRPr lang="en-US"/>
          </a:p>
        </p:txBody>
      </p:sp>
      <p:sp>
        <p:nvSpPr>
          <p:cNvPr id="11" name="Footer Placeholder 4"/>
          <p:cNvSpPr>
            <a:spLocks noGrp="1"/>
          </p:cNvSpPr>
          <p:nvPr>
            <p:ph type="ftr" sz="quarter" idx="3"/>
          </p:nvPr>
        </p:nvSpPr>
        <p:spPr>
          <a:xfrm>
            <a:off x="960438" y="6516711"/>
            <a:ext cx="5486400" cy="259278"/>
          </a:xfrm>
          <a:prstGeom prst="rect">
            <a:avLst/>
          </a:prstGeom>
        </p:spPr>
        <p:txBody>
          <a:bodyPr/>
          <a:lstStyle>
            <a:lvl1pPr algn="ctr">
              <a:defRPr sz="900"/>
            </a:lvl1pPr>
          </a:lstStyle>
          <a:p>
            <a:endParaRPr lang="en-US"/>
          </a:p>
        </p:txBody>
      </p:sp>
      <p:sp>
        <p:nvSpPr>
          <p:cNvPr id="16" name="Slide Number Placeholder 5"/>
          <p:cNvSpPr>
            <a:spLocks noGrp="1"/>
          </p:cNvSpPr>
          <p:nvPr>
            <p:ph type="sldNum" sz="quarter" idx="4"/>
          </p:nvPr>
        </p:nvSpPr>
        <p:spPr>
          <a:xfrm>
            <a:off x="6477000" y="6516711"/>
            <a:ext cx="672546" cy="250614"/>
          </a:xfrm>
          <a:prstGeom prst="rect">
            <a:avLst/>
          </a:prstGeom>
        </p:spPr>
        <p:txBody>
          <a:bodyPr/>
          <a:lstStyle>
            <a:lvl1pPr algn="r">
              <a:defRPr sz="900"/>
            </a:lvl1pPr>
          </a:lstStyle>
          <a:p>
            <a:fld id="{C41FD94A-3280-6B4A-962C-1D6736B77269}" type="slidenum">
              <a:rPr lang="en-US" smtClean="0"/>
              <a:pPr/>
              <a:t>‹#›</a:t>
            </a:fld>
            <a:endParaRPr lang="en-US"/>
          </a:p>
        </p:txBody>
      </p:sp>
      <p:sp>
        <p:nvSpPr>
          <p:cNvPr id="2" name="Title Placeholder 1"/>
          <p:cNvSpPr>
            <a:spLocks noGrp="1"/>
          </p:cNvSpPr>
          <p:nvPr>
            <p:ph type="title"/>
          </p:nvPr>
        </p:nvSpPr>
        <p:spPr>
          <a:xfrm>
            <a:off x="914400" y="71438"/>
            <a:ext cx="7772400" cy="769143"/>
          </a:xfrm>
          <a:prstGeom prst="rect">
            <a:avLst/>
          </a:prstGeom>
        </p:spPr>
        <p:txBody>
          <a:bodyPr vert="horz" lIns="91440" tIns="45720" rIns="91440" bIns="45720" rtlCol="0" anchor="ctr">
            <a:noAutofit/>
          </a:bodyPr>
          <a:lstStyle/>
          <a:p>
            <a:r>
              <a:rPr lang="en-US"/>
              <a:t>Click to edit Master title style</a:t>
            </a:r>
            <a:endParaRPr dirty="0"/>
          </a:p>
        </p:txBody>
      </p:sp>
      <p:sp>
        <p:nvSpPr>
          <p:cNvPr id="3" name="Text Placeholder 2"/>
          <p:cNvSpPr>
            <a:spLocks noGrp="1"/>
          </p:cNvSpPr>
          <p:nvPr>
            <p:ph type="body" idx="1"/>
          </p:nvPr>
        </p:nvSpPr>
        <p:spPr>
          <a:xfrm>
            <a:off x="914400" y="1295400"/>
            <a:ext cx="7313613" cy="48920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18" name="Picture 16" descr="LBL_logo_bl_notext.png"/>
          <p:cNvPicPr>
            <a:picLocks noChangeAspect="1"/>
          </p:cNvPicPr>
          <p:nvPr/>
        </p:nvPicPr>
        <p:blipFill>
          <a:blip r:embed="rId12"/>
          <a:srcRect/>
          <a:stretch>
            <a:fillRect/>
          </a:stretch>
        </p:blipFill>
        <p:spPr bwMode="auto">
          <a:xfrm>
            <a:off x="192088" y="250825"/>
            <a:ext cx="628650" cy="476250"/>
          </a:xfrm>
          <a:prstGeom prst="rect">
            <a:avLst/>
          </a:prstGeom>
          <a:noFill/>
          <a:ln w="9525">
            <a:noFill/>
            <a:miter lim="800000"/>
            <a:headEnd/>
            <a:tailEnd/>
          </a:ln>
        </p:spPr>
      </p:pic>
      <p:cxnSp>
        <p:nvCxnSpPr>
          <p:cNvPr id="20" name="Straight Connector 19"/>
          <p:cNvCxnSpPr/>
          <p:nvPr/>
        </p:nvCxnSpPr>
        <p:spPr>
          <a:xfrm>
            <a:off x="0" y="9652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2" name="Picture 16" descr="DOE_Office_Science_blk_side.png"/>
          <p:cNvPicPr>
            <a:picLocks noChangeAspect="1"/>
          </p:cNvPicPr>
          <p:nvPr/>
        </p:nvPicPr>
        <p:blipFill>
          <a:blip r:embed="rId13"/>
          <a:srcRect/>
          <a:stretch>
            <a:fillRect/>
          </a:stretch>
        </p:blipFill>
        <p:spPr bwMode="auto">
          <a:xfrm>
            <a:off x="7684162" y="6516711"/>
            <a:ext cx="1268346" cy="2143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ransition advTm="1000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spcBef>
          <a:spcPts val="800"/>
        </a:spcBef>
        <a:buClr>
          <a:schemeClr val="accent1"/>
        </a:buClr>
        <a:buSzPct val="100000"/>
        <a:buFont typeface="Arial"/>
        <a:buNone/>
        <a:defRPr sz="1800" kern="1200">
          <a:solidFill>
            <a:schemeClr val="tx1"/>
          </a:solidFill>
          <a:latin typeface="+mn-lt"/>
          <a:ea typeface="+mn-ea"/>
          <a:cs typeface="+mn-cs"/>
        </a:defRPr>
      </a:lvl1pPr>
      <a:lvl2pPr marL="230188" indent="-230188" algn="l" defTabSz="914400" rtl="0" eaLnBrk="1" latinLnBrk="0" hangingPunct="1">
        <a:spcBef>
          <a:spcPts val="400"/>
        </a:spcBef>
        <a:buClr>
          <a:schemeClr val="accent1"/>
        </a:buClr>
        <a:buSzPct val="100000"/>
        <a:buFont typeface="Arial"/>
        <a:buChar char="•"/>
        <a:defRPr sz="1800" kern="1200">
          <a:solidFill>
            <a:schemeClr val="tx1"/>
          </a:solidFill>
          <a:latin typeface="+mn-lt"/>
          <a:ea typeface="+mn-ea"/>
          <a:cs typeface="+mn-cs"/>
        </a:defRPr>
      </a:lvl2pPr>
      <a:lvl3pPr marL="460375" indent="-230188" algn="l" defTabSz="914400" rtl="0" eaLnBrk="1" latinLnBrk="0" hangingPunct="1">
        <a:spcBef>
          <a:spcPts val="0"/>
        </a:spcBef>
        <a:buClr>
          <a:schemeClr val="accent1"/>
        </a:buClr>
        <a:buSzPct val="100000"/>
        <a:buFont typeface="Lucida Grande"/>
        <a:buChar char="–"/>
        <a:defRPr sz="1800" kern="1200">
          <a:solidFill>
            <a:schemeClr val="tx1"/>
          </a:solidFill>
          <a:latin typeface="+mn-lt"/>
          <a:ea typeface="+mn-ea"/>
          <a:cs typeface="+mn-cs"/>
        </a:defRPr>
      </a:lvl3pPr>
      <a:lvl4pPr marL="1597025" indent="-341313" algn="l" defTabSz="914400" rtl="0" eaLnBrk="1" latinLnBrk="0" hangingPunct="1">
        <a:spcBef>
          <a:spcPts val="600"/>
        </a:spcBef>
        <a:buClr>
          <a:schemeClr val="accent1"/>
        </a:buClr>
        <a:buSzPct val="100000"/>
        <a:buFont typeface="Arial"/>
        <a:buChar char="•"/>
        <a:defRPr sz="1800" kern="1200">
          <a:solidFill>
            <a:schemeClr val="tx1"/>
          </a:solidFill>
          <a:latin typeface="+mn-lt"/>
          <a:ea typeface="+mn-ea"/>
          <a:cs typeface="+mn-cs"/>
        </a:defRPr>
      </a:lvl4pPr>
      <a:lvl5pPr marL="1938338" indent="-341313" algn="l" defTabSz="914400" rtl="0" eaLnBrk="1" latinLnBrk="0" hangingPunct="1">
        <a:spcBef>
          <a:spcPts val="600"/>
        </a:spcBef>
        <a:buClr>
          <a:schemeClr val="accent1"/>
        </a:buClr>
        <a:buSzPct val="100000"/>
        <a:buFont typeface="Arial"/>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portal.nersc.gov/cascade/Harvey/"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07/s10584-021-03114-z" TargetMode="External"/><Relationship Id="rId2" Type="http://schemas.openxmlformats.org/officeDocument/2006/relationships/hyperlink" Target="https://doi.org/10.1002/2017GL075888"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txBox="1">
            <a:spLocks noChangeArrowheads="1"/>
          </p:cNvSpPr>
          <p:nvPr/>
        </p:nvSpPr>
        <p:spPr bwMode="auto">
          <a:xfrm>
            <a:off x="211873" y="279401"/>
            <a:ext cx="8690827" cy="1443788"/>
          </a:xfrm>
          <a:prstGeom prst="rect">
            <a:avLst/>
          </a:prstGeom>
          <a:noFill/>
          <a:ln w="12700">
            <a:noFill/>
            <a:miter lim="800000"/>
            <a:headEnd/>
            <a:tailEnd/>
          </a:ln>
        </p:spPr>
        <p:txBody>
          <a:bodyPr lIns="82945" tIns="41473" rIns="82945" bIns="41473">
            <a:prstTxWarp prst="textNoShape">
              <a:avLst/>
            </a:prstTxWarp>
          </a:bodyPr>
          <a:lstStyle/>
          <a:p>
            <a:pPr algn="ctr"/>
            <a:r>
              <a:rPr lang="en-US" sz="3400" b="1" dirty="0">
                <a:solidFill>
                  <a:schemeClr val="bg1"/>
                </a:solidFill>
              </a:rPr>
              <a:t>End to end attribution:</a:t>
            </a:r>
          </a:p>
          <a:p>
            <a:pPr algn="ctr"/>
            <a:r>
              <a:rPr lang="en-US" sz="3400" b="1" dirty="0">
                <a:solidFill>
                  <a:schemeClr val="bg1"/>
                </a:solidFill>
              </a:rPr>
              <a:t>From hot air to environmental injustice</a:t>
            </a:r>
          </a:p>
        </p:txBody>
      </p:sp>
      <p:sp>
        <p:nvSpPr>
          <p:cNvPr id="18435" name="Rectangle 3"/>
          <p:cNvSpPr>
            <a:spLocks noChangeArrowheads="1"/>
          </p:cNvSpPr>
          <p:nvPr/>
        </p:nvSpPr>
        <p:spPr bwMode="auto">
          <a:xfrm>
            <a:off x="0" y="3266419"/>
            <a:ext cx="9144000" cy="3287054"/>
          </a:xfrm>
          <a:prstGeom prst="rect">
            <a:avLst/>
          </a:prstGeom>
          <a:noFill/>
          <a:ln w="9525">
            <a:noFill/>
            <a:miter lim="800000"/>
            <a:headEnd/>
            <a:tailEnd/>
          </a:ln>
        </p:spPr>
        <p:txBody>
          <a:bodyPr>
            <a:prstTxWarp prst="textNoShape">
              <a:avLst/>
            </a:prstTxWarp>
            <a:spAutoFit/>
          </a:bodyPr>
          <a:lstStyle/>
          <a:p>
            <a:pPr algn="ctr"/>
            <a:endParaRPr lang="en-US" sz="2200" b="1" dirty="0">
              <a:solidFill>
                <a:schemeClr val="bg1"/>
              </a:solidFill>
            </a:endParaRPr>
          </a:p>
          <a:p>
            <a:pPr algn="ctr"/>
            <a:r>
              <a:rPr lang="en-US" sz="2400" dirty="0">
                <a:solidFill>
                  <a:schemeClr val="bg1"/>
                </a:solidFill>
              </a:rPr>
              <a:t>Michael F. Wehner</a:t>
            </a:r>
            <a:endParaRPr lang="en-US" sz="600" dirty="0">
              <a:solidFill>
                <a:schemeClr val="bg1"/>
              </a:solidFill>
            </a:endParaRPr>
          </a:p>
          <a:p>
            <a:pPr algn="ctr"/>
            <a:r>
              <a:rPr lang="en-US" sz="2400" dirty="0">
                <a:solidFill>
                  <a:schemeClr val="bg1"/>
                </a:solidFill>
              </a:rPr>
              <a:t>Lawrence Berkeley National Laboratory</a:t>
            </a:r>
          </a:p>
          <a:p>
            <a:pPr algn="ctr"/>
            <a:endParaRPr lang="en-US" sz="2400" dirty="0">
              <a:solidFill>
                <a:schemeClr val="bg1"/>
              </a:solidFill>
            </a:endParaRPr>
          </a:p>
          <a:p>
            <a:pPr algn="ctr"/>
            <a:r>
              <a:rPr lang="en-US" sz="2400" b="1" dirty="0">
                <a:solidFill>
                  <a:schemeClr val="bg1"/>
                </a:solidFill>
              </a:rPr>
              <a:t>European Geophysical Union</a:t>
            </a:r>
          </a:p>
          <a:p>
            <a:pPr algn="ctr"/>
            <a:r>
              <a:rPr lang="en-US" sz="2000" dirty="0">
                <a:solidFill>
                  <a:schemeClr val="bg1"/>
                </a:solidFill>
              </a:rPr>
              <a:t>April 25, 2023</a:t>
            </a:r>
          </a:p>
          <a:p>
            <a:pPr algn="ctr"/>
            <a:r>
              <a:rPr lang="en-US" sz="2400" dirty="0">
                <a:solidFill>
                  <a:schemeClr val="bg1"/>
                </a:solidFill>
              </a:rPr>
              <a:t>Supplementary information</a:t>
            </a:r>
          </a:p>
          <a:p>
            <a:pPr algn="ctr"/>
            <a:endParaRPr lang="en-US" sz="2400" dirty="0">
              <a:solidFill>
                <a:schemeClr val="bg1"/>
              </a:solidFill>
            </a:endParaRPr>
          </a:p>
          <a:p>
            <a:pPr algn="ctr">
              <a:lnSpc>
                <a:spcPct val="90000"/>
              </a:lnSpc>
            </a:pPr>
            <a:endParaRPr lang="en-US" sz="2400" b="1" i="1" dirty="0">
              <a:solidFill>
                <a:schemeClr val="bg1"/>
              </a:solidFill>
            </a:endParaRPr>
          </a:p>
        </p:txBody>
      </p:sp>
    </p:spTree>
  </p:cSld>
  <p:clrMapOvr>
    <a:masterClrMapping/>
  </p:clrMapOvr>
  <p:transition spd="slow"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AD1685-00EE-7FEF-65DF-4E18BC854ACD}"/>
              </a:ext>
            </a:extLst>
          </p:cNvPr>
          <p:cNvSpPr>
            <a:spLocks noGrp="1"/>
          </p:cNvSpPr>
          <p:nvPr>
            <p:ph idx="1"/>
          </p:nvPr>
        </p:nvSpPr>
        <p:spPr>
          <a:xfrm>
            <a:off x="483477" y="1103586"/>
            <a:ext cx="7745330" cy="5083854"/>
          </a:xfrm>
        </p:spPr>
        <p:txBody>
          <a:bodyPr/>
          <a:lstStyle/>
          <a:p>
            <a:pPr marL="285750" indent="-285750">
              <a:buFont typeface="Arial" panose="020B0604020202020204" pitchFamily="34" charset="0"/>
              <a:buChar char="•"/>
            </a:pPr>
            <a:r>
              <a:rPr lang="en-US" dirty="0"/>
              <a:t>van </a:t>
            </a:r>
            <a:r>
              <a:rPr lang="en-US" dirty="0" err="1"/>
              <a:t>Oldenborg</a:t>
            </a:r>
            <a:r>
              <a:rPr lang="en-US" dirty="0"/>
              <a:t> et al 2017</a:t>
            </a:r>
          </a:p>
          <a:p>
            <a:pPr marL="285750" indent="-285750">
              <a:buFont typeface="Arial" panose="020B0604020202020204" pitchFamily="34" charset="0"/>
              <a:buChar char="•"/>
            </a:pPr>
            <a:r>
              <a:rPr lang="en-US" dirty="0"/>
              <a:t>3 climate models. EC-Earth, GFDL </a:t>
            </a:r>
            <a:r>
              <a:rPr lang="en-US" dirty="0" err="1"/>
              <a:t>HiFlor</a:t>
            </a:r>
            <a:r>
              <a:rPr lang="en-US" dirty="0"/>
              <a:t>, HadRM3p</a:t>
            </a:r>
          </a:p>
          <a:p>
            <a:pPr marL="515938" lvl="1" indent="-285750">
              <a:buFont typeface="Arial" panose="020B0604020202020204" pitchFamily="34" charset="0"/>
              <a:buChar char="•"/>
            </a:pPr>
            <a:r>
              <a:rPr lang="en-US" dirty="0"/>
              <a:t>Ensembles of longer runs of varying length.</a:t>
            </a:r>
          </a:p>
          <a:p>
            <a:pPr marL="515938" lvl="1" indent="-285750">
              <a:buFont typeface="Arial" panose="020B0604020202020204" pitchFamily="34" charset="0"/>
              <a:buChar char="•"/>
            </a:pPr>
            <a:r>
              <a:rPr lang="en-US" dirty="0"/>
              <a:t>Harvey was not wired in by initial conditions.</a:t>
            </a:r>
          </a:p>
          <a:p>
            <a:pPr marL="285750" indent="-285750">
              <a:buFont typeface="Arial" panose="020B0604020202020204" pitchFamily="34" charset="0"/>
              <a:buChar char="•"/>
            </a:pPr>
            <a:r>
              <a:rPr lang="en-US" dirty="0"/>
              <a:t>Plus a GEV statistical model to estimate rarity from CPC observations.</a:t>
            </a:r>
          </a:p>
          <a:p>
            <a:pPr marL="515938" lvl="1" indent="-285750">
              <a:buFont typeface="Arial" panose="020B0604020202020204" pitchFamily="34" charset="0"/>
              <a:buChar char="•"/>
            </a:pPr>
            <a:r>
              <a:rPr lang="en-US" dirty="0"/>
              <a:t>Combined this information.</a:t>
            </a:r>
          </a:p>
          <a:p>
            <a:pPr marL="515938" lvl="1" indent="-285750">
              <a:buFont typeface="Arial" panose="020B0604020202020204" pitchFamily="34" charset="0"/>
              <a:buChar char="•"/>
            </a:pPr>
            <a:r>
              <a:rPr lang="en-US" i="1" dirty="0"/>
              <a:t>Likely</a:t>
            </a:r>
            <a:r>
              <a:rPr lang="en-US" dirty="0"/>
              <a:t> range of precipitation increase of 8-19%</a:t>
            </a:r>
          </a:p>
          <a:p>
            <a:pPr marL="515938"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51EC3199-DA4C-C62F-775C-B8A61CEE2639}"/>
              </a:ext>
            </a:extLst>
          </p:cNvPr>
          <p:cNvSpPr>
            <a:spLocks noGrp="1"/>
          </p:cNvSpPr>
          <p:nvPr>
            <p:ph type="title"/>
          </p:nvPr>
        </p:nvSpPr>
        <p:spPr>
          <a:xfrm>
            <a:off x="914400" y="76200"/>
            <a:ext cx="8113986" cy="769143"/>
          </a:xfrm>
        </p:spPr>
        <p:txBody>
          <a:bodyPr/>
          <a:lstStyle/>
          <a:p>
            <a:r>
              <a:rPr lang="en-US" sz="2200" dirty="0"/>
              <a:t>Pearl Causal inference without a storyline (“Traditional”)</a:t>
            </a:r>
          </a:p>
        </p:txBody>
      </p:sp>
      <p:pic>
        <p:nvPicPr>
          <p:cNvPr id="5" name="Picture 4">
            <a:extLst>
              <a:ext uri="{FF2B5EF4-FFF2-40B4-BE49-F238E27FC236}">
                <a16:creationId xmlns:a16="http://schemas.microsoft.com/office/drawing/2014/main" id="{513C39DF-8CA0-45E0-2BC3-FE7CF2FF09B1}"/>
              </a:ext>
            </a:extLst>
          </p:cNvPr>
          <p:cNvPicPr>
            <a:picLocks noChangeAspect="1"/>
          </p:cNvPicPr>
          <p:nvPr/>
        </p:nvPicPr>
        <p:blipFill>
          <a:blip r:embed="rId2"/>
          <a:stretch>
            <a:fillRect/>
          </a:stretch>
        </p:blipFill>
        <p:spPr>
          <a:xfrm>
            <a:off x="0" y="3909845"/>
            <a:ext cx="3216541" cy="2146738"/>
          </a:xfrm>
          <a:prstGeom prst="rect">
            <a:avLst/>
          </a:prstGeom>
        </p:spPr>
      </p:pic>
      <p:pic>
        <p:nvPicPr>
          <p:cNvPr id="7" name="Picture 6">
            <a:extLst>
              <a:ext uri="{FF2B5EF4-FFF2-40B4-BE49-F238E27FC236}">
                <a16:creationId xmlns:a16="http://schemas.microsoft.com/office/drawing/2014/main" id="{969EB124-7F2A-0EEA-8B84-EABBBA5350CC}"/>
              </a:ext>
            </a:extLst>
          </p:cNvPr>
          <p:cNvPicPr>
            <a:picLocks noChangeAspect="1"/>
          </p:cNvPicPr>
          <p:nvPr/>
        </p:nvPicPr>
        <p:blipFill rotWithShape="1">
          <a:blip r:embed="rId3"/>
          <a:srcRect l="1314" r="832"/>
          <a:stretch/>
        </p:blipFill>
        <p:spPr>
          <a:xfrm>
            <a:off x="3090044" y="3948999"/>
            <a:ext cx="6180082" cy="2146737"/>
          </a:xfrm>
          <a:prstGeom prst="rect">
            <a:avLst/>
          </a:prstGeom>
        </p:spPr>
      </p:pic>
      <p:sp>
        <p:nvSpPr>
          <p:cNvPr id="8" name="TextBox 7">
            <a:extLst>
              <a:ext uri="{FF2B5EF4-FFF2-40B4-BE49-F238E27FC236}">
                <a16:creationId xmlns:a16="http://schemas.microsoft.com/office/drawing/2014/main" id="{A8F419A0-78A6-DC1A-E2E7-5F4B0E781EC6}"/>
              </a:ext>
            </a:extLst>
          </p:cNvPr>
          <p:cNvSpPr txBox="1"/>
          <p:nvPr/>
        </p:nvSpPr>
        <p:spPr>
          <a:xfrm>
            <a:off x="115614" y="6369272"/>
            <a:ext cx="7546427" cy="707886"/>
          </a:xfrm>
          <a:prstGeom prst="rect">
            <a:avLst/>
          </a:prstGeom>
          <a:noFill/>
        </p:spPr>
        <p:txBody>
          <a:bodyPr wrap="square" rtlCol="0">
            <a:spAutoFit/>
          </a:bodyPr>
          <a:lstStyle/>
          <a:p>
            <a:r>
              <a:rPr lang="en-US" sz="1100" dirty="0"/>
              <a:t>van </a:t>
            </a:r>
            <a:r>
              <a:rPr lang="en-US" sz="1100" dirty="0" err="1"/>
              <a:t>Oldenborg</a:t>
            </a:r>
            <a:r>
              <a:rPr lang="en-US" sz="1100" dirty="0"/>
              <a:t> et al. (2017). “Attribution of Extreme Rainfall from Hurricane Harvey, August 2017.” </a:t>
            </a:r>
            <a:r>
              <a:rPr lang="en-US" sz="1100" i="1" dirty="0"/>
              <a:t>Environmental Research Letters </a:t>
            </a:r>
            <a:r>
              <a:rPr lang="en-US" sz="1100" dirty="0"/>
              <a:t>12:124009.</a:t>
            </a:r>
          </a:p>
          <a:p>
            <a:endParaRPr lang="en-US" dirty="0"/>
          </a:p>
        </p:txBody>
      </p:sp>
    </p:spTree>
    <p:extLst>
      <p:ext uri="{BB962C8B-B14F-4D97-AF65-F5344CB8AC3E}">
        <p14:creationId xmlns:p14="http://schemas.microsoft.com/office/powerpoint/2010/main" val="3732832514"/>
      </p:ext>
    </p:extLst>
  </p:cSld>
  <p:clrMapOvr>
    <a:masterClrMapping/>
  </p:clrMapOvr>
  <p:transition advTm="1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E1702F-4EF1-4605-EF66-E0A7BE81EF8D}"/>
              </a:ext>
            </a:extLst>
          </p:cNvPr>
          <p:cNvSpPr>
            <a:spLocks noGrp="1"/>
          </p:cNvSpPr>
          <p:nvPr>
            <p:ph type="title"/>
          </p:nvPr>
        </p:nvSpPr>
        <p:spPr/>
        <p:txBody>
          <a:bodyPr/>
          <a:lstStyle/>
          <a:p>
            <a:r>
              <a:rPr lang="en-US" dirty="0"/>
              <a:t>Hurricane Harvey (Risser &amp; Wehner 2017)</a:t>
            </a:r>
          </a:p>
        </p:txBody>
      </p:sp>
      <p:pic>
        <p:nvPicPr>
          <p:cNvPr id="4" name="Picture 3">
            <a:extLst>
              <a:ext uri="{FF2B5EF4-FFF2-40B4-BE49-F238E27FC236}">
                <a16:creationId xmlns:a16="http://schemas.microsoft.com/office/drawing/2014/main" id="{1A0E4A42-3824-51E2-E84D-E3BB25D27218}"/>
              </a:ext>
            </a:extLst>
          </p:cNvPr>
          <p:cNvPicPr>
            <a:picLocks noChangeAspect="1"/>
          </p:cNvPicPr>
          <p:nvPr/>
        </p:nvPicPr>
        <p:blipFill>
          <a:blip r:embed="rId2"/>
          <a:stretch>
            <a:fillRect/>
          </a:stretch>
        </p:blipFill>
        <p:spPr>
          <a:xfrm>
            <a:off x="78058" y="1242399"/>
            <a:ext cx="4935376" cy="2749311"/>
          </a:xfrm>
          <a:prstGeom prst="rect">
            <a:avLst/>
          </a:prstGeom>
        </p:spPr>
      </p:pic>
      <p:pic>
        <p:nvPicPr>
          <p:cNvPr id="13" name="Picture 12">
            <a:extLst>
              <a:ext uri="{FF2B5EF4-FFF2-40B4-BE49-F238E27FC236}">
                <a16:creationId xmlns:a16="http://schemas.microsoft.com/office/drawing/2014/main" id="{7BCE472D-8677-F4D2-C7DD-A0B38DEF3E85}"/>
              </a:ext>
            </a:extLst>
          </p:cNvPr>
          <p:cNvPicPr>
            <a:picLocks noChangeAspect="1"/>
          </p:cNvPicPr>
          <p:nvPr/>
        </p:nvPicPr>
        <p:blipFill>
          <a:blip r:embed="rId3"/>
          <a:stretch>
            <a:fillRect/>
          </a:stretch>
        </p:blipFill>
        <p:spPr>
          <a:xfrm>
            <a:off x="5087460" y="3847170"/>
            <a:ext cx="3978482" cy="2960129"/>
          </a:xfrm>
          <a:prstGeom prst="rect">
            <a:avLst/>
          </a:prstGeom>
        </p:spPr>
      </p:pic>
      <p:sp>
        <p:nvSpPr>
          <p:cNvPr id="23" name="TextBox 22">
            <a:extLst>
              <a:ext uri="{FF2B5EF4-FFF2-40B4-BE49-F238E27FC236}">
                <a16:creationId xmlns:a16="http://schemas.microsoft.com/office/drawing/2014/main" id="{9FA28279-A72F-43BB-C91C-B8BF26173A16}"/>
              </a:ext>
            </a:extLst>
          </p:cNvPr>
          <p:cNvSpPr txBox="1"/>
          <p:nvPr/>
        </p:nvSpPr>
        <p:spPr>
          <a:xfrm>
            <a:off x="5316367" y="2966226"/>
            <a:ext cx="1258550" cy="830997"/>
          </a:xfrm>
          <a:prstGeom prst="rect">
            <a:avLst/>
          </a:prstGeom>
          <a:noFill/>
        </p:spPr>
        <p:txBody>
          <a:bodyPr wrap="none" rtlCol="0">
            <a:spAutoFit/>
          </a:bodyPr>
          <a:lstStyle/>
          <a:p>
            <a:r>
              <a:rPr lang="en-US" sz="1600" dirty="0"/>
              <a:t>1=ln(CO</a:t>
            </a:r>
            <a:r>
              <a:rPr lang="en-US" sz="1600" baseline="-25000" dirty="0"/>
              <a:t>2</a:t>
            </a:r>
            <a:r>
              <a:rPr lang="en-US" sz="1600" dirty="0"/>
              <a:t>)</a:t>
            </a:r>
            <a:r>
              <a:rPr lang="en-US" sz="1600" baseline="-25000" dirty="0"/>
              <a:t>t</a:t>
            </a:r>
          </a:p>
          <a:p>
            <a:r>
              <a:rPr lang="en-US" sz="1600" dirty="0"/>
              <a:t>2=NINO3.2</a:t>
            </a:r>
            <a:r>
              <a:rPr lang="en-US" sz="1600" baseline="-25000" dirty="0"/>
              <a:t>t</a:t>
            </a:r>
          </a:p>
          <a:p>
            <a:r>
              <a:rPr lang="en-US" sz="1600" dirty="0"/>
              <a:t>Best fit, AIC</a:t>
            </a:r>
          </a:p>
        </p:txBody>
      </p:sp>
      <p:pic>
        <p:nvPicPr>
          <p:cNvPr id="25" name="Picture 24">
            <a:extLst>
              <a:ext uri="{FF2B5EF4-FFF2-40B4-BE49-F238E27FC236}">
                <a16:creationId xmlns:a16="http://schemas.microsoft.com/office/drawing/2014/main" id="{4F359697-E3E2-0A09-C9C7-FB0A9C66E622}"/>
              </a:ext>
            </a:extLst>
          </p:cNvPr>
          <p:cNvPicPr>
            <a:picLocks noChangeAspect="1"/>
          </p:cNvPicPr>
          <p:nvPr/>
        </p:nvPicPr>
        <p:blipFill>
          <a:blip r:embed="rId4"/>
          <a:stretch>
            <a:fillRect/>
          </a:stretch>
        </p:blipFill>
        <p:spPr>
          <a:xfrm>
            <a:off x="357611" y="4138023"/>
            <a:ext cx="4263951" cy="2532265"/>
          </a:xfrm>
          <a:prstGeom prst="rect">
            <a:avLst/>
          </a:prstGeom>
        </p:spPr>
      </p:pic>
      <p:pic>
        <p:nvPicPr>
          <p:cNvPr id="26" name="Picture 25">
            <a:extLst>
              <a:ext uri="{FF2B5EF4-FFF2-40B4-BE49-F238E27FC236}">
                <a16:creationId xmlns:a16="http://schemas.microsoft.com/office/drawing/2014/main" id="{64E830B4-7B8A-F1CF-7832-A27F8E109E37}"/>
              </a:ext>
            </a:extLst>
          </p:cNvPr>
          <p:cNvPicPr>
            <a:picLocks noChangeAspect="1"/>
          </p:cNvPicPr>
          <p:nvPr/>
        </p:nvPicPr>
        <p:blipFill rotWithShape="1">
          <a:blip r:embed="rId5"/>
          <a:srcRect l="32957" r="34350" b="16112"/>
          <a:stretch/>
        </p:blipFill>
        <p:spPr>
          <a:xfrm>
            <a:off x="7240749" y="-1"/>
            <a:ext cx="1917467" cy="2228193"/>
          </a:xfrm>
          <a:prstGeom prst="rect">
            <a:avLst/>
          </a:prstGeom>
        </p:spPr>
      </p:pic>
      <p:pic>
        <p:nvPicPr>
          <p:cNvPr id="20" name="Picture 19">
            <a:extLst>
              <a:ext uri="{FF2B5EF4-FFF2-40B4-BE49-F238E27FC236}">
                <a16:creationId xmlns:a16="http://schemas.microsoft.com/office/drawing/2014/main" id="{5A62B04F-7364-ECFF-86C6-744AEADF8175}"/>
              </a:ext>
            </a:extLst>
          </p:cNvPr>
          <p:cNvPicPr>
            <a:picLocks noChangeAspect="1"/>
          </p:cNvPicPr>
          <p:nvPr/>
        </p:nvPicPr>
        <p:blipFill>
          <a:blip r:embed="rId6"/>
          <a:stretch>
            <a:fillRect/>
          </a:stretch>
        </p:blipFill>
        <p:spPr>
          <a:xfrm>
            <a:off x="4875307" y="1822659"/>
            <a:ext cx="4587333" cy="910960"/>
          </a:xfrm>
          <a:prstGeom prst="rect">
            <a:avLst/>
          </a:prstGeom>
        </p:spPr>
      </p:pic>
      <p:pic>
        <p:nvPicPr>
          <p:cNvPr id="22" name="Picture 21">
            <a:extLst>
              <a:ext uri="{FF2B5EF4-FFF2-40B4-BE49-F238E27FC236}">
                <a16:creationId xmlns:a16="http://schemas.microsoft.com/office/drawing/2014/main" id="{82B7D4AD-A993-9EFB-5671-E06B79659985}"/>
              </a:ext>
            </a:extLst>
          </p:cNvPr>
          <p:cNvPicPr>
            <a:picLocks noChangeAspect="1"/>
          </p:cNvPicPr>
          <p:nvPr/>
        </p:nvPicPr>
        <p:blipFill>
          <a:blip r:embed="rId7"/>
          <a:stretch>
            <a:fillRect/>
          </a:stretch>
        </p:blipFill>
        <p:spPr>
          <a:xfrm>
            <a:off x="5179733" y="2606171"/>
            <a:ext cx="3978483" cy="427010"/>
          </a:xfrm>
          <a:prstGeom prst="rect">
            <a:avLst/>
          </a:prstGeom>
        </p:spPr>
      </p:pic>
    </p:spTree>
    <p:extLst>
      <p:ext uri="{BB962C8B-B14F-4D97-AF65-F5344CB8AC3E}">
        <p14:creationId xmlns:p14="http://schemas.microsoft.com/office/powerpoint/2010/main" val="2510816205"/>
      </p:ext>
    </p:extLst>
  </p:cSld>
  <p:clrMapOvr>
    <a:masterClrMapping/>
  </p:clrMapOvr>
  <p:transition advTm="1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140DA6-3771-A7B1-B4A1-AA8F326B1200}"/>
              </a:ext>
            </a:extLst>
          </p:cNvPr>
          <p:cNvSpPr>
            <a:spLocks noGrp="1"/>
          </p:cNvSpPr>
          <p:nvPr>
            <p:ph idx="1"/>
          </p:nvPr>
        </p:nvSpPr>
        <p:spPr/>
        <p:txBody>
          <a:bodyPr>
            <a:normAutofit/>
          </a:bodyPr>
          <a:lstStyle/>
          <a:p>
            <a:r>
              <a:rPr lang="en-US" sz="2400" dirty="0"/>
              <a:t>Consider this Granger attribution statement on the change in magnitude of total Hurricane Harvey precipitation, altering the co-variates in the statistical model: A “statistical counterfactual”</a:t>
            </a:r>
          </a:p>
        </p:txBody>
      </p:sp>
      <p:sp>
        <p:nvSpPr>
          <p:cNvPr id="3" name="Title 2">
            <a:extLst>
              <a:ext uri="{FF2B5EF4-FFF2-40B4-BE49-F238E27FC236}">
                <a16:creationId xmlns:a16="http://schemas.microsoft.com/office/drawing/2014/main" id="{AEBD917B-94ED-6631-D81F-0CC818BA3D0E}"/>
              </a:ext>
            </a:extLst>
          </p:cNvPr>
          <p:cNvSpPr>
            <a:spLocks noGrp="1"/>
          </p:cNvSpPr>
          <p:nvPr>
            <p:ph type="title"/>
          </p:nvPr>
        </p:nvSpPr>
        <p:spPr/>
        <p:txBody>
          <a:bodyPr/>
          <a:lstStyle/>
          <a:p>
            <a:r>
              <a:rPr lang="en-US" dirty="0"/>
              <a:t>Hurricane Harvey (Risser &amp; Wehner 2017)</a:t>
            </a:r>
          </a:p>
        </p:txBody>
      </p:sp>
      <p:pic>
        <p:nvPicPr>
          <p:cNvPr id="4" name="Picture 3">
            <a:extLst>
              <a:ext uri="{FF2B5EF4-FFF2-40B4-BE49-F238E27FC236}">
                <a16:creationId xmlns:a16="http://schemas.microsoft.com/office/drawing/2014/main" id="{66203CD6-AF51-7504-170D-E6F4D3E6265A}"/>
              </a:ext>
            </a:extLst>
          </p:cNvPr>
          <p:cNvPicPr>
            <a:picLocks noChangeAspect="1"/>
          </p:cNvPicPr>
          <p:nvPr/>
        </p:nvPicPr>
        <p:blipFill>
          <a:blip r:embed="rId2"/>
          <a:stretch>
            <a:fillRect/>
          </a:stretch>
        </p:blipFill>
        <p:spPr>
          <a:xfrm>
            <a:off x="163097" y="3222702"/>
            <a:ext cx="8989115" cy="2672047"/>
          </a:xfrm>
          <a:prstGeom prst="rect">
            <a:avLst/>
          </a:prstGeom>
        </p:spPr>
      </p:pic>
      <p:sp>
        <p:nvSpPr>
          <p:cNvPr id="5" name="TextBox 4">
            <a:extLst>
              <a:ext uri="{FF2B5EF4-FFF2-40B4-BE49-F238E27FC236}">
                <a16:creationId xmlns:a16="http://schemas.microsoft.com/office/drawing/2014/main" id="{D66DFA13-30E7-6B72-52B7-F1BED0E9D9B0}"/>
              </a:ext>
            </a:extLst>
          </p:cNvPr>
          <p:cNvSpPr txBox="1"/>
          <p:nvPr/>
        </p:nvSpPr>
        <p:spPr>
          <a:xfrm>
            <a:off x="163097" y="6322743"/>
            <a:ext cx="7743118" cy="877163"/>
          </a:xfrm>
          <a:prstGeom prst="rect">
            <a:avLst/>
          </a:prstGeom>
          <a:noFill/>
        </p:spPr>
        <p:txBody>
          <a:bodyPr wrap="square" rtlCol="0">
            <a:spAutoFit/>
          </a:bodyPr>
          <a:lstStyle/>
          <a:p>
            <a:r>
              <a:rPr lang="en-US" sz="1100" dirty="0">
                <a:effectLst/>
                <a:latin typeface="Times New Roman" panose="02020603050405020304" pitchFamily="18" charset="0"/>
                <a:ea typeface="Times New Roman" panose="02020603050405020304" pitchFamily="18" charset="0"/>
              </a:rPr>
              <a:t>Mark D. Risser and Michael F. Wehner (2017) Attributable human-induced changes in the likelihood and magnitude of the observed extreme precipitation in the Houston, Texas region during Hurricane Harvey. </a:t>
            </a:r>
            <a:r>
              <a:rPr lang="en-US" sz="1100" i="1" dirty="0">
                <a:effectLst/>
                <a:latin typeface="Times New Roman" panose="02020603050405020304" pitchFamily="18" charset="0"/>
                <a:ea typeface="Times New Roman" panose="02020603050405020304" pitchFamily="18" charset="0"/>
              </a:rPr>
              <a:t>Geophysical Review Letters</a:t>
            </a:r>
            <a:r>
              <a:rPr lang="en-US" sz="1100" dirty="0">
                <a:effectLst/>
                <a:latin typeface="Times New Roman" panose="02020603050405020304" pitchFamily="18" charset="0"/>
                <a:ea typeface="Times New Roman" panose="02020603050405020304" pitchFamily="18" charset="0"/>
              </a:rPr>
              <a:t>. 44, 12,457–12,464. https://</a:t>
            </a:r>
            <a:r>
              <a:rPr lang="en-US" sz="1100" dirty="0" err="1">
                <a:effectLst/>
                <a:latin typeface="Times New Roman" panose="02020603050405020304" pitchFamily="18" charset="0"/>
                <a:ea typeface="Times New Roman" panose="02020603050405020304" pitchFamily="18" charset="0"/>
              </a:rPr>
              <a:t>doi.org</a:t>
            </a:r>
            <a:r>
              <a:rPr lang="en-US" sz="1100" dirty="0">
                <a:effectLst/>
                <a:latin typeface="Times New Roman" panose="02020603050405020304" pitchFamily="18" charset="0"/>
                <a:ea typeface="Times New Roman" panose="02020603050405020304" pitchFamily="18" charset="0"/>
              </a:rPr>
              <a:t>/10.1002/2017GL075888</a:t>
            </a:r>
          </a:p>
          <a:p>
            <a:endParaRPr lang="en-US" dirty="0"/>
          </a:p>
        </p:txBody>
      </p:sp>
    </p:spTree>
    <p:extLst>
      <p:ext uri="{BB962C8B-B14F-4D97-AF65-F5344CB8AC3E}">
        <p14:creationId xmlns:p14="http://schemas.microsoft.com/office/powerpoint/2010/main" val="2297638017"/>
      </p:ext>
    </p:extLst>
  </p:cSld>
  <p:clrMapOvr>
    <a:masterClrMapping/>
  </p:clrMapOvr>
  <p:transition advTm="1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1800" y="1155700"/>
            <a:ext cx="8369299" cy="5031740"/>
          </a:xfrm>
        </p:spPr>
        <p:txBody>
          <a:bodyPr>
            <a:normAutofit/>
          </a:bodyPr>
          <a:lstStyle/>
          <a:p>
            <a:pPr marL="342900" indent="-342900">
              <a:buFont typeface="Arial"/>
              <a:buChar char="•"/>
            </a:pPr>
            <a:r>
              <a:rPr lang="en-US" sz="2000" dirty="0"/>
              <a:t>How did </a:t>
            </a:r>
            <a:r>
              <a:rPr lang="en-GB" sz="2000" dirty="0"/>
              <a:t>this attributable increase in precipitation affect the flood?</a:t>
            </a:r>
          </a:p>
          <a:p>
            <a:pPr marL="342900" indent="-342900">
              <a:buFont typeface="Arial"/>
              <a:buChar char="•"/>
            </a:pPr>
            <a:r>
              <a:rPr lang="en-GB" sz="2000" dirty="0"/>
              <a:t>Design a storyline attribution analysis of the flood. (Pearl causality)</a:t>
            </a:r>
          </a:p>
          <a:p>
            <a:endParaRPr lang="en-US" sz="2000" dirty="0"/>
          </a:p>
          <a:p>
            <a:r>
              <a:rPr lang="en-US" sz="2000" dirty="0"/>
              <a:t>Th</a:t>
            </a:r>
            <a:r>
              <a:rPr lang="en-GB" sz="2000" dirty="0"/>
              <a:t>e “flood that was”.</a:t>
            </a:r>
          </a:p>
          <a:p>
            <a:pPr marL="342900" indent="-342900">
              <a:buFont typeface="Arial"/>
              <a:buChar char="•"/>
            </a:pPr>
            <a:r>
              <a:rPr lang="en-GB" sz="2000" dirty="0"/>
              <a:t>Fathom 30m hydraulic model driven by precipitation from the NOAA National Weather Service Advanced Hydrologic Prediction Service</a:t>
            </a:r>
            <a:r>
              <a:rPr lang="en-US" sz="2000" dirty="0"/>
              <a:t> (AHPS)</a:t>
            </a:r>
          </a:p>
          <a:p>
            <a:r>
              <a:rPr lang="en-US" sz="2000" dirty="0" err="1"/>
              <a:t>Th</a:t>
            </a:r>
            <a:r>
              <a:rPr lang="en-GB" sz="2000" dirty="0"/>
              <a:t>e “flood(s) that might have been”.</a:t>
            </a:r>
          </a:p>
          <a:p>
            <a:pPr marL="342900" indent="-342900">
              <a:buFont typeface="Arial"/>
              <a:buChar char="•"/>
            </a:pPr>
            <a:r>
              <a:rPr lang="en-GB" sz="2000" dirty="0"/>
              <a:t>Alter the rainfall uniformly by the published attribution statements.</a:t>
            </a:r>
          </a:p>
          <a:p>
            <a:pPr marL="342900" indent="-342900">
              <a:buFont typeface="Arial"/>
              <a:buChar char="•"/>
            </a:pPr>
            <a:r>
              <a:rPr lang="en-US" sz="2000" dirty="0"/>
              <a:t>Published ranges are 7-38% increases</a:t>
            </a:r>
            <a:endParaRPr lang="en-GB" sz="2000" dirty="0"/>
          </a:p>
          <a:p>
            <a:pPr marL="342900" indent="-342900">
              <a:buFont typeface="Arial"/>
              <a:buChar char="•"/>
            </a:pPr>
            <a:r>
              <a:rPr lang="en-GB" sz="2000" dirty="0"/>
              <a:t>e.g. </a:t>
            </a:r>
            <a:r>
              <a:rPr lang="en-GB" sz="2000" dirty="0" err="1"/>
              <a:t>Risser</a:t>
            </a:r>
            <a:r>
              <a:rPr lang="en-GB" sz="2000" dirty="0"/>
              <a:t> &amp; </a:t>
            </a:r>
            <a:r>
              <a:rPr lang="en-GB" sz="2000" dirty="0" err="1"/>
              <a:t>Wehner’s</a:t>
            </a:r>
            <a:r>
              <a:rPr lang="en-GB" sz="2000" dirty="0"/>
              <a:t> 24% statement</a:t>
            </a:r>
          </a:p>
          <a:p>
            <a:pPr marL="573088" lvl="1" indent="-342900"/>
            <a:r>
              <a:rPr lang="en-GB" sz="2000" dirty="0"/>
              <a:t>Decrease observed precipitation by 1/1.24=0.81</a:t>
            </a:r>
            <a:r>
              <a:rPr lang="en-US" sz="2000" dirty="0"/>
              <a:t> </a:t>
            </a:r>
          </a:p>
        </p:txBody>
      </p:sp>
      <p:sp>
        <p:nvSpPr>
          <p:cNvPr id="3" name="Title 2"/>
          <p:cNvSpPr>
            <a:spLocks noGrp="1"/>
          </p:cNvSpPr>
          <p:nvPr>
            <p:ph type="title"/>
          </p:nvPr>
        </p:nvSpPr>
        <p:spPr/>
        <p:txBody>
          <a:bodyPr/>
          <a:lstStyle/>
          <a:p>
            <a:r>
              <a:rPr lang="en-GB" sz="3200" dirty="0"/>
              <a:t>Rain to flood</a:t>
            </a:r>
            <a:endParaRPr lang="en-US" sz="3200" dirty="0"/>
          </a:p>
        </p:txBody>
      </p:sp>
      <p:pic>
        <p:nvPicPr>
          <p:cNvPr id="4" name="Picture 3"/>
          <p:cNvPicPr>
            <a:picLocks noChangeAspect="1"/>
          </p:cNvPicPr>
          <p:nvPr/>
        </p:nvPicPr>
        <p:blipFill>
          <a:blip r:embed="rId2"/>
          <a:stretch>
            <a:fillRect/>
          </a:stretch>
        </p:blipFill>
        <p:spPr>
          <a:xfrm>
            <a:off x="6824545" y="4546444"/>
            <a:ext cx="2219093" cy="2311555"/>
          </a:xfrm>
          <a:prstGeom prst="rect">
            <a:avLst/>
          </a:prstGeom>
        </p:spPr>
      </p:pic>
      <p:sp>
        <p:nvSpPr>
          <p:cNvPr id="5" name="TextBox 4">
            <a:extLst>
              <a:ext uri="{FF2B5EF4-FFF2-40B4-BE49-F238E27FC236}">
                <a16:creationId xmlns:a16="http://schemas.microsoft.com/office/drawing/2014/main" id="{C4852DD8-8B1B-7013-EC9B-7533EB1AA502}"/>
              </a:ext>
            </a:extLst>
          </p:cNvPr>
          <p:cNvSpPr txBox="1"/>
          <p:nvPr/>
        </p:nvSpPr>
        <p:spPr>
          <a:xfrm>
            <a:off x="144966" y="6311592"/>
            <a:ext cx="6679579" cy="877163"/>
          </a:xfrm>
          <a:prstGeom prst="rect">
            <a:avLst/>
          </a:prstGeom>
          <a:noFill/>
        </p:spPr>
        <p:txBody>
          <a:bodyPr wrap="square" rtlCol="0">
            <a:spAutoFit/>
          </a:bodyPr>
          <a:lstStyle/>
          <a:p>
            <a:r>
              <a:rPr lang="en-US" sz="1100" dirty="0">
                <a:effectLst/>
                <a:latin typeface="Times New Roman" panose="02020603050405020304" pitchFamily="18" charset="0"/>
                <a:ea typeface="Times New Roman" panose="02020603050405020304" pitchFamily="18" charset="0"/>
              </a:rPr>
              <a:t>Michael Wehner and Christopher Sampson (2021) Attributable human-induced changes in the magnitude of flooding in the Houston, Texas region during Hurricane Harvey. </a:t>
            </a:r>
            <a:r>
              <a:rPr lang="en-US" sz="1100" i="1" dirty="0">
                <a:effectLst/>
                <a:latin typeface="Times New Roman" panose="02020603050405020304" pitchFamily="18" charset="0"/>
                <a:ea typeface="Times New Roman" panose="02020603050405020304" pitchFamily="18" charset="0"/>
              </a:rPr>
              <a:t>Climatic Change. </a:t>
            </a:r>
            <a:r>
              <a:rPr lang="en-US" sz="1100" dirty="0">
                <a:effectLst/>
                <a:latin typeface="Times New Roman" panose="02020603050405020304" pitchFamily="18" charset="0"/>
                <a:ea typeface="Times New Roman" panose="02020603050405020304" pitchFamily="18" charset="0"/>
              </a:rPr>
              <a:t>166</a:t>
            </a:r>
            <a:r>
              <a:rPr lang="en-US" sz="1100" b="1" dirty="0">
                <a:effectLst/>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20  https://</a:t>
            </a:r>
            <a:r>
              <a:rPr lang="en-US" sz="1100" dirty="0" err="1">
                <a:effectLst/>
                <a:latin typeface="Times New Roman" panose="02020603050405020304" pitchFamily="18" charset="0"/>
                <a:ea typeface="Times New Roman" panose="02020603050405020304" pitchFamily="18" charset="0"/>
              </a:rPr>
              <a:t>doi.org</a:t>
            </a:r>
            <a:r>
              <a:rPr lang="en-US" sz="1100" dirty="0">
                <a:effectLst/>
                <a:latin typeface="Times New Roman" panose="02020603050405020304" pitchFamily="18" charset="0"/>
                <a:ea typeface="Times New Roman" panose="02020603050405020304" pitchFamily="18" charset="0"/>
              </a:rPr>
              <a:t>/10.1007/s10584-021-03114-z</a:t>
            </a:r>
          </a:p>
          <a:p>
            <a:endParaRPr lang="en-US" dirty="0"/>
          </a:p>
        </p:txBody>
      </p:sp>
    </p:spTree>
    <p:extLst>
      <p:ext uri="{BB962C8B-B14F-4D97-AF65-F5344CB8AC3E}">
        <p14:creationId xmlns:p14="http://schemas.microsoft.com/office/powerpoint/2010/main" val="1570894864"/>
      </p:ext>
    </p:extLst>
  </p:cSld>
  <p:clrMapOvr>
    <a:masterClrMapping/>
  </p:clrMapOvr>
  <p:transition advTm="1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9B6C32-4DAD-0245-954E-0D1B3883785B}"/>
              </a:ext>
            </a:extLst>
          </p:cNvPr>
          <p:cNvPicPr>
            <a:picLocks noGrp="1" noChangeAspect="1"/>
          </p:cNvPicPr>
          <p:nvPr>
            <p:ph idx="1"/>
          </p:nvPr>
        </p:nvPicPr>
        <p:blipFill>
          <a:blip r:embed="rId2"/>
          <a:stretch>
            <a:fillRect/>
          </a:stretch>
        </p:blipFill>
        <p:spPr>
          <a:xfrm>
            <a:off x="160595" y="1329098"/>
            <a:ext cx="8836047" cy="2318877"/>
          </a:xfrm>
        </p:spPr>
      </p:pic>
      <p:sp>
        <p:nvSpPr>
          <p:cNvPr id="3" name="Title 2">
            <a:extLst>
              <a:ext uri="{FF2B5EF4-FFF2-40B4-BE49-F238E27FC236}">
                <a16:creationId xmlns:a16="http://schemas.microsoft.com/office/drawing/2014/main" id="{8CBD4102-7856-0763-507B-9F02811B1DE7}"/>
              </a:ext>
            </a:extLst>
          </p:cNvPr>
          <p:cNvSpPr>
            <a:spLocks noGrp="1"/>
          </p:cNvSpPr>
          <p:nvPr>
            <p:ph type="title"/>
          </p:nvPr>
        </p:nvSpPr>
        <p:spPr/>
        <p:txBody>
          <a:bodyPr/>
          <a:lstStyle/>
          <a:p>
            <a:r>
              <a:rPr lang="en-US" dirty="0"/>
              <a:t>Did climate change flood my South Houston house?</a:t>
            </a:r>
          </a:p>
        </p:txBody>
      </p:sp>
      <p:sp>
        <p:nvSpPr>
          <p:cNvPr id="6" name="TextBox 5">
            <a:extLst>
              <a:ext uri="{FF2B5EF4-FFF2-40B4-BE49-F238E27FC236}">
                <a16:creationId xmlns:a16="http://schemas.microsoft.com/office/drawing/2014/main" id="{833E2C03-46E6-C553-DCD1-142B186F054D}"/>
              </a:ext>
            </a:extLst>
          </p:cNvPr>
          <p:cNvSpPr txBox="1"/>
          <p:nvPr/>
        </p:nvSpPr>
        <p:spPr>
          <a:xfrm>
            <a:off x="1040524" y="944386"/>
            <a:ext cx="7109639" cy="369332"/>
          </a:xfrm>
          <a:prstGeom prst="rect">
            <a:avLst/>
          </a:prstGeom>
          <a:noFill/>
        </p:spPr>
        <p:txBody>
          <a:bodyPr wrap="none" rtlCol="0">
            <a:spAutoFit/>
          </a:bodyPr>
          <a:lstStyle/>
          <a:p>
            <a:r>
              <a:rPr lang="en-US" dirty="0"/>
              <a:t>Flood that was                                  Flood that might have been	</a:t>
            </a:r>
          </a:p>
        </p:txBody>
      </p:sp>
      <p:graphicFrame>
        <p:nvGraphicFramePr>
          <p:cNvPr id="7" name="Content Placeholder 3">
            <a:extLst>
              <a:ext uri="{FF2B5EF4-FFF2-40B4-BE49-F238E27FC236}">
                <a16:creationId xmlns:a16="http://schemas.microsoft.com/office/drawing/2014/main" id="{1E5F0FBC-8D75-AF6E-9F1D-5F5525BEB4BD}"/>
              </a:ext>
            </a:extLst>
          </p:cNvPr>
          <p:cNvGraphicFramePr>
            <a:graphicFrameLocks/>
          </p:cNvGraphicFramePr>
          <p:nvPr/>
        </p:nvGraphicFramePr>
        <p:xfrm>
          <a:off x="278781" y="3749397"/>
          <a:ext cx="8220326" cy="1386061"/>
        </p:xfrm>
        <a:graphic>
          <a:graphicData uri="http://schemas.openxmlformats.org/drawingml/2006/table">
            <a:tbl>
              <a:tblPr firstRow="1" firstCol="1" bandRow="1">
                <a:tableStyleId>{5C22544A-7EE6-4342-B048-85BDC9FD1C3A}</a:tableStyleId>
              </a:tblPr>
              <a:tblGrid>
                <a:gridCol w="1973531">
                  <a:extLst>
                    <a:ext uri="{9D8B030D-6E8A-4147-A177-3AD203B41FA5}">
                      <a16:colId xmlns:a16="http://schemas.microsoft.com/office/drawing/2014/main" val="3913628123"/>
                    </a:ext>
                  </a:extLst>
                </a:gridCol>
                <a:gridCol w="2608446">
                  <a:extLst>
                    <a:ext uri="{9D8B030D-6E8A-4147-A177-3AD203B41FA5}">
                      <a16:colId xmlns:a16="http://schemas.microsoft.com/office/drawing/2014/main" val="1529606732"/>
                    </a:ext>
                  </a:extLst>
                </a:gridCol>
                <a:gridCol w="2346784">
                  <a:extLst>
                    <a:ext uri="{9D8B030D-6E8A-4147-A177-3AD203B41FA5}">
                      <a16:colId xmlns:a16="http://schemas.microsoft.com/office/drawing/2014/main" val="2340464974"/>
                    </a:ext>
                  </a:extLst>
                </a:gridCol>
                <a:gridCol w="1291565">
                  <a:extLst>
                    <a:ext uri="{9D8B030D-6E8A-4147-A177-3AD203B41FA5}">
                      <a16:colId xmlns:a16="http://schemas.microsoft.com/office/drawing/2014/main" val="3594197386"/>
                    </a:ext>
                  </a:extLst>
                </a:gridCol>
              </a:tblGrid>
              <a:tr h="10812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effectLst/>
                        </a:rPr>
                        <a:t>Best estimate rain increase</a:t>
                      </a:r>
                      <a:endParaRPr lang="en-US" sz="20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endParaRPr lang="en-US" sz="20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2000" dirty="0">
                          <a:solidFill>
                            <a:schemeClr val="tx1"/>
                          </a:solidFill>
                          <a:effectLst/>
                        </a:rPr>
                        <a:t>Best estimate flood area increase</a:t>
                      </a:r>
                      <a:endParaRPr lang="en-US" sz="20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2000" dirty="0">
                          <a:solidFill>
                            <a:schemeClr val="tx1"/>
                          </a:solidFill>
                          <a:effectLst/>
                        </a:rPr>
                        <a:t>Crude estimate attributable cost </a:t>
                      </a:r>
                      <a:endParaRPr lang="en-US" sz="20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2000" dirty="0">
                          <a:solidFill>
                            <a:schemeClr val="tx1"/>
                          </a:solidFill>
                          <a:effectLst/>
                        </a:rPr>
                        <a:t>RR</a:t>
                      </a:r>
                      <a:endParaRPr lang="en-US" sz="20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8218221"/>
                  </a:ext>
                </a:extLst>
              </a:tr>
              <a:tr h="256885">
                <a:tc>
                  <a:txBody>
                    <a:bodyPr/>
                    <a:lstStyle/>
                    <a:p>
                      <a:pPr marL="0" marR="0">
                        <a:spcBef>
                          <a:spcPts val="0"/>
                        </a:spcBef>
                        <a:spcAft>
                          <a:spcPts val="0"/>
                        </a:spcAft>
                      </a:pPr>
                      <a:r>
                        <a:rPr lang="en-GB" sz="2000" dirty="0">
                          <a:solidFill>
                            <a:schemeClr val="tx1"/>
                          </a:solidFill>
                          <a:effectLst/>
                        </a:rPr>
                        <a:t>19%</a:t>
                      </a:r>
                      <a:endParaRPr lang="en-US" sz="20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GB" sz="2000">
                          <a:solidFill>
                            <a:schemeClr val="tx1"/>
                          </a:solidFill>
                          <a:effectLst/>
                        </a:rPr>
                        <a:t>14%</a:t>
                      </a:r>
                      <a:endParaRPr lang="en-US" sz="200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a:solidFill>
                            <a:schemeClr val="tx1"/>
                          </a:solidFill>
                          <a:effectLst/>
                        </a:rPr>
                        <a:t> US$13Bn</a:t>
                      </a:r>
                      <a:endParaRPr lang="en-US" sz="200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000" dirty="0">
                          <a:solidFill>
                            <a:schemeClr val="tx1"/>
                          </a:solidFill>
                          <a:effectLst/>
                        </a:rPr>
                        <a:t>4</a:t>
                      </a:r>
                      <a:endParaRPr lang="en-US" sz="20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6101326"/>
                  </a:ext>
                </a:extLst>
              </a:tr>
            </a:tbl>
          </a:graphicData>
        </a:graphic>
      </p:graphicFrame>
      <p:sp>
        <p:nvSpPr>
          <p:cNvPr id="8" name="TextBox 7">
            <a:extLst>
              <a:ext uri="{FF2B5EF4-FFF2-40B4-BE49-F238E27FC236}">
                <a16:creationId xmlns:a16="http://schemas.microsoft.com/office/drawing/2014/main" id="{319564B7-39A0-1CC0-5E6F-56E25A59FCAB}"/>
              </a:ext>
            </a:extLst>
          </p:cNvPr>
          <p:cNvSpPr txBox="1"/>
          <p:nvPr/>
        </p:nvSpPr>
        <p:spPr>
          <a:xfrm>
            <a:off x="78060" y="5208331"/>
            <a:ext cx="8909824" cy="1600438"/>
          </a:xfrm>
          <a:prstGeom prst="rect">
            <a:avLst/>
          </a:prstGeom>
          <a:noFill/>
        </p:spPr>
        <p:txBody>
          <a:bodyPr wrap="square" rtlCol="0">
            <a:spAutoFit/>
          </a:bodyPr>
          <a:lstStyle/>
          <a:p>
            <a:pPr marL="342900" indent="-342900">
              <a:buFont typeface="Arial" panose="020B0604020202020204" pitchFamily="34" charset="0"/>
              <a:buChar char="•"/>
            </a:pPr>
            <a:r>
              <a:rPr lang="en-GB" sz="2000" dirty="0"/>
              <a:t>A best estimate of the insured losses from Hurricane Harvey is US$90Bn.</a:t>
            </a:r>
          </a:p>
          <a:p>
            <a:pPr marL="342900" indent="-342900">
              <a:buFont typeface="Arial" panose="020B0604020202020204" pitchFamily="34" charset="0"/>
              <a:buChar char="•"/>
            </a:pPr>
            <a:r>
              <a:rPr lang="en-GB" sz="2000" dirty="0"/>
              <a:t>“The probability of a US$90Bn hurricane loss in Texas was quadrupled due to climate change.”</a:t>
            </a:r>
          </a:p>
          <a:p>
            <a:pPr marL="342900" indent="-342900">
              <a:buFont typeface="Arial" panose="020B0604020202020204" pitchFamily="34" charset="0"/>
              <a:buChar char="•"/>
            </a:pPr>
            <a:endParaRPr lang="en-GB" sz="2000" dirty="0"/>
          </a:p>
          <a:p>
            <a:endParaRPr lang="en-US" dirty="0"/>
          </a:p>
        </p:txBody>
      </p:sp>
    </p:spTree>
    <p:extLst>
      <p:ext uri="{BB962C8B-B14F-4D97-AF65-F5344CB8AC3E}">
        <p14:creationId xmlns:p14="http://schemas.microsoft.com/office/powerpoint/2010/main" val="1875572710"/>
      </p:ext>
    </p:extLst>
  </p:cSld>
  <p:clrMapOvr>
    <a:masterClrMapping/>
  </p:clrMapOvr>
  <p:transition advTm="1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6DA42E-CF4C-5B7A-B45A-3FB2B92AD1A5}"/>
              </a:ext>
            </a:extLst>
          </p:cNvPr>
          <p:cNvSpPr>
            <a:spLocks noGrp="1"/>
          </p:cNvSpPr>
          <p:nvPr>
            <p:ph idx="1"/>
          </p:nvPr>
        </p:nvSpPr>
        <p:spPr>
          <a:xfrm>
            <a:off x="1" y="959006"/>
            <a:ext cx="9144000" cy="5706079"/>
          </a:xfrm>
        </p:spPr>
        <p:txBody>
          <a:bodyPr/>
          <a:lstStyle/>
          <a:p>
            <a:r>
              <a:rPr lang="en-US" dirty="0"/>
              <a:t>Combine the flood maps of Wehner &amp; Sampson with real estate maps</a:t>
            </a:r>
          </a:p>
          <a:p>
            <a:endParaRPr lang="en-US" dirty="0"/>
          </a:p>
          <a:p>
            <a:endParaRPr lang="en-US" dirty="0">
              <a:effectLst/>
              <a:latin typeface="Helvetica" pitchFamily="2" charset="0"/>
            </a:endParaRPr>
          </a:p>
          <a:p>
            <a:endParaRPr lang="en-US" dirty="0">
              <a:latin typeface="Helvetica" pitchFamily="2" charset="0"/>
            </a:endParaRPr>
          </a:p>
          <a:p>
            <a:endParaRPr lang="en-US" dirty="0">
              <a:effectLst/>
              <a:latin typeface="Helvetica" pitchFamily="2" charset="0"/>
            </a:endParaRPr>
          </a:p>
          <a:p>
            <a:endParaRPr lang="en-US" dirty="0">
              <a:latin typeface="Helvetica" pitchFamily="2" charset="0"/>
            </a:endParaRPr>
          </a:p>
          <a:p>
            <a:endParaRPr lang="en-US" dirty="0">
              <a:effectLst/>
              <a:latin typeface="Helvetica" pitchFamily="2" charset="0"/>
            </a:endParaRPr>
          </a:p>
          <a:p>
            <a:endParaRPr lang="en-US" dirty="0">
              <a:latin typeface="Helvetica" pitchFamily="2" charset="0"/>
            </a:endParaRPr>
          </a:p>
          <a:p>
            <a:endParaRPr lang="en-US" dirty="0">
              <a:effectLst/>
              <a:latin typeface="Helvetica" pitchFamily="2" charset="0"/>
            </a:endParaRPr>
          </a:p>
          <a:p>
            <a:r>
              <a:rPr lang="en-US" dirty="0">
                <a:latin typeface="Helvetica" pitchFamily="2" charset="0"/>
              </a:rPr>
              <a:t>Best estimate: </a:t>
            </a:r>
            <a:r>
              <a:rPr lang="en-US" sz="1800" dirty="0"/>
              <a:t>32% of flooded homes in Harris County would not have been flooded without climate change (Plausible total attributable loss = US$120Bn X .32 = US$38Bn)</a:t>
            </a:r>
          </a:p>
          <a:p>
            <a:pPr marL="285750" indent="-285750">
              <a:buFont typeface="Arial" panose="020B0604020202020204" pitchFamily="34" charset="0"/>
              <a:buChar char="•"/>
            </a:pPr>
            <a:r>
              <a:rPr lang="en-US" dirty="0"/>
              <a:t>36% of the population are in low income Hispanic households </a:t>
            </a:r>
          </a:p>
          <a:p>
            <a:pPr marL="285750" indent="-285750">
              <a:buFont typeface="Arial" panose="020B0604020202020204" pitchFamily="34" charset="0"/>
              <a:buChar char="•"/>
            </a:pPr>
            <a:r>
              <a:rPr lang="en-US" dirty="0"/>
              <a:t>but 50% of flooded properties are in these neighborhoods (Environmental injustice)</a:t>
            </a:r>
          </a:p>
          <a:p>
            <a:pPr marL="515938" lvl="1" indent="-285750">
              <a:buFont typeface="Arial" panose="020B0604020202020204" pitchFamily="34" charset="0"/>
              <a:buChar char="•"/>
            </a:pPr>
            <a:r>
              <a:rPr lang="en-US" dirty="0"/>
              <a:t>Climate change increases this proportion a little.</a:t>
            </a:r>
          </a:p>
        </p:txBody>
      </p:sp>
      <p:sp>
        <p:nvSpPr>
          <p:cNvPr id="3" name="Title 2">
            <a:extLst>
              <a:ext uri="{FF2B5EF4-FFF2-40B4-BE49-F238E27FC236}">
                <a16:creationId xmlns:a16="http://schemas.microsoft.com/office/drawing/2014/main" id="{3E3D8A5F-5218-2E61-CBF7-3D548E2F6488}"/>
              </a:ext>
            </a:extLst>
          </p:cNvPr>
          <p:cNvSpPr>
            <a:spLocks noGrp="1"/>
          </p:cNvSpPr>
          <p:nvPr>
            <p:ph type="title"/>
          </p:nvPr>
        </p:nvSpPr>
        <p:spPr/>
        <p:txBody>
          <a:bodyPr/>
          <a:lstStyle/>
          <a:p>
            <a:r>
              <a:rPr lang="en-US" sz="3200" dirty="0"/>
              <a:t>Flood to impacts</a:t>
            </a:r>
          </a:p>
        </p:txBody>
      </p:sp>
      <p:pic>
        <p:nvPicPr>
          <p:cNvPr id="4" name="Picture 3">
            <a:extLst>
              <a:ext uri="{FF2B5EF4-FFF2-40B4-BE49-F238E27FC236}">
                <a16:creationId xmlns:a16="http://schemas.microsoft.com/office/drawing/2014/main" id="{1C4FFABA-54CC-1D11-CB4D-6649AC924A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114"/>
          <a:stretch/>
        </p:blipFill>
        <p:spPr bwMode="auto">
          <a:xfrm>
            <a:off x="1867301" y="1305944"/>
            <a:ext cx="4682834" cy="2975657"/>
          </a:xfrm>
          <a:prstGeom prst="rect">
            <a:avLst/>
          </a:prstGeom>
          <a:noFill/>
          <a:ln>
            <a:noFill/>
          </a:ln>
        </p:spPr>
      </p:pic>
      <p:sp>
        <p:nvSpPr>
          <p:cNvPr id="5" name="TextBox 4">
            <a:extLst>
              <a:ext uri="{FF2B5EF4-FFF2-40B4-BE49-F238E27FC236}">
                <a16:creationId xmlns:a16="http://schemas.microsoft.com/office/drawing/2014/main" id="{D3870802-4BE0-1E12-43FD-9076B48E93F5}"/>
              </a:ext>
            </a:extLst>
          </p:cNvPr>
          <p:cNvSpPr txBox="1"/>
          <p:nvPr/>
        </p:nvSpPr>
        <p:spPr>
          <a:xfrm>
            <a:off x="-22302" y="6367346"/>
            <a:ext cx="7872761" cy="877163"/>
          </a:xfrm>
          <a:prstGeom prst="rect">
            <a:avLst/>
          </a:prstGeom>
          <a:noFill/>
        </p:spPr>
        <p:txBody>
          <a:bodyPr wrap="square" rtlCol="0">
            <a:spAutoFit/>
          </a:bodyPr>
          <a:lstStyle/>
          <a:p>
            <a:r>
              <a:rPr lang="en-US" sz="1100" dirty="0">
                <a:effectLst/>
                <a:latin typeface="Times New Roman" panose="02020603050405020304" pitchFamily="18" charset="0"/>
                <a:ea typeface="Times New Roman" panose="02020603050405020304" pitchFamily="18" charset="0"/>
              </a:rPr>
              <a:t>Kevin T. Smiley, </a:t>
            </a:r>
            <a:r>
              <a:rPr lang="en-US" sz="1100" dirty="0" err="1">
                <a:effectLst/>
                <a:latin typeface="Times New Roman" panose="02020603050405020304" pitchFamily="18" charset="0"/>
                <a:ea typeface="Times New Roman" panose="02020603050405020304" pitchFamily="18" charset="0"/>
              </a:rPr>
              <a:t>Ilan</a:t>
            </a:r>
            <a:r>
              <a:rPr lang="en-US" sz="1100" dirty="0">
                <a:effectLst/>
                <a:latin typeface="Times New Roman" panose="02020603050405020304" pitchFamily="18" charset="0"/>
                <a:ea typeface="Times New Roman" panose="02020603050405020304" pitchFamily="18" charset="0"/>
              </a:rPr>
              <a:t> Noy, Michael Wehner, Dave Frame, Christopher Sampson and Oliver </a:t>
            </a:r>
            <a:r>
              <a:rPr lang="en-US" sz="1100" dirty="0" err="1">
                <a:effectLst/>
                <a:latin typeface="Times New Roman" panose="02020603050405020304" pitchFamily="18" charset="0"/>
                <a:ea typeface="Times New Roman" panose="02020603050405020304" pitchFamily="18" charset="0"/>
              </a:rPr>
              <a:t>E.Wing</a:t>
            </a:r>
            <a:r>
              <a:rPr lang="en-US" sz="1100" dirty="0">
                <a:solidFill>
                  <a:srgbClr val="000000"/>
                </a:solidFill>
                <a:effectLst/>
                <a:latin typeface="Times New Roman" panose="02020603050405020304" pitchFamily="18" charset="0"/>
                <a:ea typeface="Times New Roman" panose="02020603050405020304" pitchFamily="18" charset="0"/>
              </a:rPr>
              <a:t> (2022) </a:t>
            </a:r>
            <a:r>
              <a:rPr lang="en-US" sz="1100" dirty="0">
                <a:effectLst/>
                <a:latin typeface="Times New Roman" panose="02020603050405020304" pitchFamily="18" charset="0"/>
                <a:ea typeface="Times New Roman" panose="02020603050405020304" pitchFamily="18" charset="0"/>
              </a:rPr>
              <a:t>Social Inequalities in Climate Change-Attributed Impacts of Hurricane Harvey. </a:t>
            </a:r>
            <a:r>
              <a:rPr lang="en-US" sz="1100" i="1" dirty="0">
                <a:effectLst/>
                <a:latin typeface="Times New Roman" panose="02020603050405020304" pitchFamily="18" charset="0"/>
                <a:ea typeface="Times New Roman" panose="02020603050405020304" pitchFamily="18" charset="0"/>
              </a:rPr>
              <a:t>Nature Communications</a:t>
            </a:r>
            <a:r>
              <a:rPr lang="en-US" sz="1100" dirty="0">
                <a:effectLst/>
                <a:latin typeface="Times New Roman" panose="02020603050405020304" pitchFamily="18" charset="0"/>
                <a:ea typeface="Times New Roman" panose="02020603050405020304" pitchFamily="18" charset="0"/>
              </a:rPr>
              <a:t> </a:t>
            </a:r>
            <a:r>
              <a:rPr lang="en-US" sz="1100" b="1" dirty="0">
                <a:effectLst/>
                <a:latin typeface="Times New Roman" panose="02020603050405020304" pitchFamily="18" charset="0"/>
                <a:ea typeface="Times New Roman" panose="02020603050405020304" pitchFamily="18" charset="0"/>
              </a:rPr>
              <a:t>13</a:t>
            </a:r>
            <a:r>
              <a:rPr lang="en-US" sz="1100" dirty="0">
                <a:effectLst/>
                <a:latin typeface="Times New Roman" panose="02020603050405020304" pitchFamily="18" charset="0"/>
                <a:ea typeface="Times New Roman" panose="02020603050405020304" pitchFamily="18" charset="0"/>
              </a:rPr>
              <a:t>, 3418  https://</a:t>
            </a:r>
            <a:r>
              <a:rPr lang="en-US" sz="1100" dirty="0" err="1">
                <a:effectLst/>
                <a:latin typeface="Times New Roman" panose="02020603050405020304" pitchFamily="18" charset="0"/>
                <a:ea typeface="Times New Roman" panose="02020603050405020304" pitchFamily="18" charset="0"/>
              </a:rPr>
              <a:t>doi.org</a:t>
            </a:r>
            <a:r>
              <a:rPr lang="en-US" sz="1100" dirty="0">
                <a:effectLst/>
                <a:latin typeface="Times New Roman" panose="02020603050405020304" pitchFamily="18" charset="0"/>
                <a:ea typeface="Times New Roman" panose="02020603050405020304" pitchFamily="18" charset="0"/>
              </a:rPr>
              <a:t>/10.1038/s41467-022-31056-2</a:t>
            </a:r>
          </a:p>
          <a:p>
            <a:endParaRPr lang="en-US" dirty="0"/>
          </a:p>
        </p:txBody>
      </p:sp>
    </p:spTree>
    <p:extLst>
      <p:ext uri="{BB962C8B-B14F-4D97-AF65-F5344CB8AC3E}">
        <p14:creationId xmlns:p14="http://schemas.microsoft.com/office/powerpoint/2010/main" val="2575287828"/>
      </p:ext>
    </p:extLst>
  </p:cSld>
  <p:clrMapOvr>
    <a:masterClrMapping/>
  </p:clrMapOvr>
  <p:transition advTm="1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6DA42E-CF4C-5B7A-B45A-3FB2B92AD1A5}"/>
              </a:ext>
            </a:extLst>
          </p:cNvPr>
          <p:cNvSpPr>
            <a:spLocks noGrp="1"/>
          </p:cNvSpPr>
          <p:nvPr>
            <p:ph idx="1"/>
          </p:nvPr>
        </p:nvSpPr>
        <p:spPr>
          <a:xfrm>
            <a:off x="915193" y="1295400"/>
            <a:ext cx="7771607" cy="4892040"/>
          </a:xfrm>
        </p:spPr>
        <p:txBody>
          <a:bodyPr/>
          <a:lstStyle/>
          <a:p>
            <a:pPr marL="342900" indent="-342900">
              <a:buFont typeface="Arial" panose="020B0604020202020204" pitchFamily="34" charset="0"/>
              <a:buChar char="•"/>
            </a:pPr>
            <a:r>
              <a:rPr lang="en-US" sz="2000" dirty="0"/>
              <a:t>32% of flooded homes in Harris County would not have been flooded without climate change (best estimate, 20% precipitation increase).</a:t>
            </a:r>
          </a:p>
          <a:p>
            <a:pPr marL="573088" lvl="1" indent="-342900">
              <a:buFont typeface="Arial" panose="020B0604020202020204" pitchFamily="34" charset="0"/>
              <a:buChar char="•"/>
            </a:pPr>
            <a:r>
              <a:rPr lang="en-US" sz="2000" dirty="0"/>
              <a:t>75% of the flooded homes were outside the Federal 100 year flood plain and thus uninsured.</a:t>
            </a:r>
          </a:p>
          <a:p>
            <a:pPr marL="803275" lvl="2" indent="-342900">
              <a:buFont typeface="Arial" panose="020B0604020202020204" pitchFamily="34" charset="0"/>
              <a:buChar char="•"/>
            </a:pPr>
            <a:r>
              <a:rPr lang="en-US" sz="2000" dirty="0"/>
              <a:t>NOAA estimated loss=$120Bn</a:t>
            </a:r>
          </a:p>
          <a:p>
            <a:pPr marL="803275" lvl="2" indent="-342900">
              <a:buFont typeface="Arial" panose="020B0604020202020204" pitchFamily="34" charset="0"/>
              <a:buChar char="•"/>
            </a:pPr>
            <a:r>
              <a:rPr lang="en-US" sz="2000" dirty="0"/>
              <a:t>Deutsche Re/Swiss Re insured loss=$90Bn</a:t>
            </a:r>
          </a:p>
          <a:p>
            <a:pPr lvl="1" indent="0">
              <a:buNone/>
            </a:pPr>
            <a:endParaRPr lang="en-US" sz="2000" dirty="0"/>
          </a:p>
          <a:p>
            <a:pPr marL="342900" indent="-342900">
              <a:buFont typeface="Arial" panose="020B0604020202020204" pitchFamily="34" charset="0"/>
              <a:buChar char="•"/>
            </a:pPr>
            <a:r>
              <a:rPr lang="en-US" sz="2000" dirty="0"/>
              <a:t>Using census data permits further socioeconomic analysis</a:t>
            </a:r>
          </a:p>
          <a:p>
            <a:pPr marL="573088" lvl="1" indent="-342900">
              <a:buFont typeface="Arial" panose="020B0604020202020204" pitchFamily="34" charset="0"/>
              <a:buChar char="•"/>
            </a:pPr>
            <a:r>
              <a:rPr lang="en-US" sz="2000" dirty="0"/>
              <a:t>Income &amp; Race</a:t>
            </a:r>
          </a:p>
          <a:p>
            <a:pPr marL="573088" lvl="1" indent="-342900">
              <a:buFont typeface="Arial" panose="020B0604020202020204" pitchFamily="34" charset="0"/>
              <a:buChar char="•"/>
            </a:pPr>
            <a:r>
              <a:rPr lang="en-US" sz="2000" dirty="0"/>
              <a:t>Single/multi-family residence</a:t>
            </a:r>
          </a:p>
          <a:p>
            <a:pPr marL="573088" lvl="1" indent="-342900">
              <a:buFont typeface="Arial" panose="020B0604020202020204" pitchFamily="34" charset="0"/>
              <a:buChar char="•"/>
            </a:pPr>
            <a:r>
              <a:rPr lang="en-US" sz="2000" dirty="0"/>
              <a:t>Mobile homes</a:t>
            </a:r>
          </a:p>
          <a:p>
            <a:endParaRPr lang="en-US" dirty="0"/>
          </a:p>
        </p:txBody>
      </p:sp>
      <p:sp>
        <p:nvSpPr>
          <p:cNvPr id="3" name="Title 2">
            <a:extLst>
              <a:ext uri="{FF2B5EF4-FFF2-40B4-BE49-F238E27FC236}">
                <a16:creationId xmlns:a16="http://schemas.microsoft.com/office/drawing/2014/main" id="{3E3D8A5F-5218-2E61-CBF7-3D548E2F6488}"/>
              </a:ext>
            </a:extLst>
          </p:cNvPr>
          <p:cNvSpPr>
            <a:spLocks noGrp="1"/>
          </p:cNvSpPr>
          <p:nvPr>
            <p:ph type="title"/>
          </p:nvPr>
        </p:nvSpPr>
        <p:spPr/>
        <p:txBody>
          <a:bodyPr/>
          <a:lstStyle/>
          <a:p>
            <a:r>
              <a:rPr lang="en-US" sz="3200" dirty="0"/>
              <a:t>Flood to impacts</a:t>
            </a:r>
          </a:p>
        </p:txBody>
      </p:sp>
    </p:spTree>
    <p:extLst>
      <p:ext uri="{BB962C8B-B14F-4D97-AF65-F5344CB8AC3E}">
        <p14:creationId xmlns:p14="http://schemas.microsoft.com/office/powerpoint/2010/main" val="3974873149"/>
      </p:ext>
    </p:extLst>
  </p:cSld>
  <p:clrMapOvr>
    <a:masterClrMapping/>
  </p:clrMapOvr>
  <p:transition advTm="10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C33AAA0-4383-F74A-A1BC-5164230E2F2D}"/>
              </a:ext>
            </a:extLst>
          </p:cNvPr>
          <p:cNvPicPr>
            <a:picLocks noGrp="1" noChangeAspect="1"/>
          </p:cNvPicPr>
          <p:nvPr>
            <p:ph idx="1"/>
          </p:nvPr>
        </p:nvPicPr>
        <p:blipFill>
          <a:blip r:embed="rId2"/>
          <a:stretch>
            <a:fillRect/>
          </a:stretch>
        </p:blipFill>
        <p:spPr>
          <a:xfrm>
            <a:off x="0" y="16137"/>
            <a:ext cx="9144000" cy="6841864"/>
          </a:xfrm>
        </p:spPr>
      </p:pic>
      <p:sp>
        <p:nvSpPr>
          <p:cNvPr id="3" name="Title 2">
            <a:extLst>
              <a:ext uri="{FF2B5EF4-FFF2-40B4-BE49-F238E27FC236}">
                <a16:creationId xmlns:a16="http://schemas.microsoft.com/office/drawing/2014/main" id="{70413A00-A5D5-F04A-BA5D-72A6618F0F7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49655296"/>
      </p:ext>
    </p:extLst>
  </p:cSld>
  <p:clrMapOvr>
    <a:masterClrMapping/>
  </p:clrMapOvr>
  <p:transition advTm="1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87216D-9CA5-DBC8-F1E2-47F0D3EC2787}"/>
              </a:ext>
            </a:extLst>
          </p:cNvPr>
          <p:cNvSpPr>
            <a:spLocks noGrp="1"/>
          </p:cNvSpPr>
          <p:nvPr>
            <p:ph idx="1"/>
          </p:nvPr>
        </p:nvSpPr>
        <p:spPr>
          <a:xfrm>
            <a:off x="456407" y="1170878"/>
            <a:ext cx="7772399" cy="5016562"/>
          </a:xfrm>
        </p:spPr>
        <p:txBody>
          <a:bodyPr>
            <a:normAutofit/>
          </a:bodyPr>
          <a:lstStyle/>
          <a:p>
            <a:pPr marL="342900" indent="-342900">
              <a:buFont typeface="Arial" panose="020B0604020202020204" pitchFamily="34" charset="0"/>
              <a:buChar char="•"/>
            </a:pPr>
            <a:r>
              <a:rPr lang="en-US" sz="2400" dirty="0"/>
              <a:t>Harvey flood damages were not distributed equally across socio-economic groups.</a:t>
            </a:r>
          </a:p>
          <a:p>
            <a:pPr marL="800100" lvl="1" indent="-342900">
              <a:buFont typeface="Arial" panose="020B0604020202020204" pitchFamily="34" charset="0"/>
              <a:buChar char="•"/>
            </a:pPr>
            <a:r>
              <a:rPr lang="en-US" sz="2400" dirty="0"/>
              <a:t>Regardless of precipitation change estimate, low-income Hispanic communities were disproportionately affected.</a:t>
            </a:r>
          </a:p>
          <a:p>
            <a:pPr marL="800100" lvl="1" indent="-342900">
              <a:buFont typeface="Arial" panose="020B0604020202020204" pitchFamily="34" charset="0"/>
              <a:buChar char="•"/>
            </a:pPr>
            <a:r>
              <a:rPr lang="en-US" sz="2400" dirty="0"/>
              <a:t>In high income (white) neighborhoods, the richer you were the greater the financial damage.</a:t>
            </a:r>
          </a:p>
          <a:p>
            <a:pPr marL="800100" lvl="1" indent="-342900">
              <a:buFont typeface="Arial" panose="020B0604020202020204" pitchFamily="34" charset="0"/>
              <a:buChar char="•"/>
            </a:pPr>
            <a:r>
              <a:rPr lang="en-US" sz="2400" dirty="0"/>
              <a:t>In low income, Hispanic neighborhoods, the poorer you were, the greater the </a:t>
            </a:r>
            <a:r>
              <a:rPr lang="en-US" sz="2400"/>
              <a:t>financial damage.</a:t>
            </a:r>
            <a:endParaRPr lang="en-US" sz="2400" dirty="0"/>
          </a:p>
          <a:p>
            <a:pPr marL="800100" lvl="1" indent="-342900">
              <a:buFont typeface="Arial" panose="020B0604020202020204" pitchFamily="34" charset="0"/>
              <a:buChar char="•"/>
            </a:pPr>
            <a:r>
              <a:rPr lang="en-US" sz="2400" dirty="0"/>
              <a:t>No statistical significance of income trends in non-white, non-Hispanic neighborhoods.</a:t>
            </a:r>
          </a:p>
          <a:p>
            <a:endParaRPr lang="en-US" sz="2400" dirty="0"/>
          </a:p>
        </p:txBody>
      </p:sp>
      <p:sp>
        <p:nvSpPr>
          <p:cNvPr id="3" name="Title 2">
            <a:extLst>
              <a:ext uri="{FF2B5EF4-FFF2-40B4-BE49-F238E27FC236}">
                <a16:creationId xmlns:a16="http://schemas.microsoft.com/office/drawing/2014/main" id="{F0D07AD1-CFD0-8764-2376-0732FCD99DF3}"/>
              </a:ext>
            </a:extLst>
          </p:cNvPr>
          <p:cNvSpPr>
            <a:spLocks noGrp="1"/>
          </p:cNvSpPr>
          <p:nvPr>
            <p:ph type="title"/>
          </p:nvPr>
        </p:nvSpPr>
        <p:spPr/>
        <p:txBody>
          <a:bodyPr/>
          <a:lstStyle/>
          <a:p>
            <a:r>
              <a:rPr lang="en-US" dirty="0"/>
              <a:t>Socio-economic disparity</a:t>
            </a:r>
          </a:p>
        </p:txBody>
      </p:sp>
    </p:spTree>
    <p:extLst>
      <p:ext uri="{BB962C8B-B14F-4D97-AF65-F5344CB8AC3E}">
        <p14:creationId xmlns:p14="http://schemas.microsoft.com/office/powerpoint/2010/main" val="3600251197"/>
      </p:ext>
    </p:extLst>
  </p:cSld>
  <p:clrMapOvr>
    <a:masterClrMapping/>
  </p:clrMapOvr>
  <p:transition advTm="1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42F5C3-CE05-4EB3-7274-6E9B3D71AD34}"/>
              </a:ext>
            </a:extLst>
          </p:cNvPr>
          <p:cNvSpPr>
            <a:spLocks noGrp="1"/>
          </p:cNvSpPr>
          <p:nvPr>
            <p:ph idx="1"/>
          </p:nvPr>
        </p:nvSpPr>
        <p:spPr>
          <a:xfrm>
            <a:off x="456407" y="1040524"/>
            <a:ext cx="8424834" cy="5146916"/>
          </a:xfrm>
        </p:spPr>
        <p:txBody>
          <a:bodyPr/>
          <a:lstStyle/>
          <a:p>
            <a:pPr marL="285750" indent="-285750">
              <a:buFont typeface="Arial" panose="020B0604020202020204" pitchFamily="34" charset="0"/>
              <a:buChar char="•"/>
            </a:pPr>
            <a:r>
              <a:rPr lang="en-US" dirty="0"/>
              <a:t>Joint work as part of the ICOM project with Michelle Li &amp; Dave Judi (PNNL)</a:t>
            </a:r>
          </a:p>
          <a:p>
            <a:pPr marL="285750" indent="-285750">
              <a:buFont typeface="Arial" panose="020B0604020202020204" pitchFamily="34" charset="0"/>
              <a:buChar char="•"/>
            </a:pPr>
            <a:r>
              <a:rPr lang="en-US" dirty="0"/>
              <a:t>Hurricane Ida remnants were deadly in New York &amp; New Jersey</a:t>
            </a:r>
          </a:p>
          <a:p>
            <a:pPr marL="285750" indent="-285750">
              <a:buFont typeface="Arial" panose="020B0604020202020204" pitchFamily="34" charset="0"/>
              <a:buChar char="•"/>
            </a:pPr>
            <a:r>
              <a:rPr lang="en-US" dirty="0"/>
              <a:t>New York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Complex topography of the mid-Atlantic.</a:t>
            </a:r>
          </a:p>
          <a:p>
            <a:pPr marL="515938" lvl="1" indent="-285750">
              <a:buFont typeface="Arial" panose="020B0604020202020204" pitchFamily="34" charset="0"/>
              <a:buChar char="•"/>
            </a:pPr>
            <a:r>
              <a:rPr lang="en-US" dirty="0"/>
              <a:t>Hydrologic model (not hydraulic)</a:t>
            </a:r>
          </a:p>
          <a:p>
            <a:pPr marL="515938" lvl="1" indent="-285750">
              <a:buFont typeface="Arial" panose="020B0604020202020204" pitchFamily="34" charset="0"/>
              <a:buChar char="•"/>
            </a:pPr>
            <a:r>
              <a:rPr lang="en-US" dirty="0"/>
              <a:t>RIFT</a:t>
            </a:r>
          </a:p>
          <a:p>
            <a:pPr marL="515938" lvl="1" indent="-285750">
              <a:buFont typeface="Arial" panose="020B0604020202020204" pitchFamily="34" charset="0"/>
              <a:buChar char="•"/>
            </a:pPr>
            <a:r>
              <a:rPr lang="en-US" dirty="0"/>
              <a:t>Rapid Infrastructure Flood Tool</a:t>
            </a:r>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5FE9EF9-C735-F67F-F254-F831B7B416E0}"/>
              </a:ext>
            </a:extLst>
          </p:cNvPr>
          <p:cNvSpPr>
            <a:spLocks noGrp="1"/>
          </p:cNvSpPr>
          <p:nvPr>
            <p:ph type="title"/>
          </p:nvPr>
        </p:nvSpPr>
        <p:spPr/>
        <p:txBody>
          <a:bodyPr/>
          <a:lstStyle/>
          <a:p>
            <a:r>
              <a:rPr lang="en-US" dirty="0"/>
              <a:t>Extending to Hurricane Ida remnants</a:t>
            </a:r>
          </a:p>
        </p:txBody>
      </p:sp>
      <p:pic>
        <p:nvPicPr>
          <p:cNvPr id="5" name="Picture 4">
            <a:extLst>
              <a:ext uri="{FF2B5EF4-FFF2-40B4-BE49-F238E27FC236}">
                <a16:creationId xmlns:a16="http://schemas.microsoft.com/office/drawing/2014/main" id="{E2ECBAD7-7E66-533D-8A91-E495058F73F4}"/>
              </a:ext>
            </a:extLst>
          </p:cNvPr>
          <p:cNvPicPr>
            <a:picLocks noChangeAspect="1"/>
          </p:cNvPicPr>
          <p:nvPr/>
        </p:nvPicPr>
        <p:blipFill>
          <a:blip r:embed="rId2"/>
          <a:stretch>
            <a:fillRect/>
          </a:stretch>
        </p:blipFill>
        <p:spPr>
          <a:xfrm>
            <a:off x="193648" y="2235244"/>
            <a:ext cx="4824248" cy="1548662"/>
          </a:xfrm>
          <a:prstGeom prst="rect">
            <a:avLst/>
          </a:prstGeom>
        </p:spPr>
      </p:pic>
      <p:pic>
        <p:nvPicPr>
          <p:cNvPr id="7" name="Picture 6">
            <a:extLst>
              <a:ext uri="{FF2B5EF4-FFF2-40B4-BE49-F238E27FC236}">
                <a16:creationId xmlns:a16="http://schemas.microsoft.com/office/drawing/2014/main" id="{A6F8E359-2EB4-87F3-D846-5571E673B40C}"/>
              </a:ext>
            </a:extLst>
          </p:cNvPr>
          <p:cNvPicPr>
            <a:picLocks noChangeAspect="1"/>
          </p:cNvPicPr>
          <p:nvPr/>
        </p:nvPicPr>
        <p:blipFill>
          <a:blip r:embed="rId3"/>
          <a:stretch>
            <a:fillRect/>
          </a:stretch>
        </p:blipFill>
        <p:spPr>
          <a:xfrm>
            <a:off x="4946308" y="3204756"/>
            <a:ext cx="4197692" cy="3653244"/>
          </a:xfrm>
          <a:prstGeom prst="rect">
            <a:avLst/>
          </a:prstGeom>
        </p:spPr>
      </p:pic>
    </p:spTree>
    <p:extLst>
      <p:ext uri="{BB962C8B-B14F-4D97-AF65-F5344CB8AC3E}">
        <p14:creationId xmlns:p14="http://schemas.microsoft.com/office/powerpoint/2010/main" val="1410053327"/>
      </p:ext>
    </p:extLst>
  </p:cSld>
  <p:clrMapOvr>
    <a:masterClrMapping/>
  </p:clrMapOvr>
  <p:transition advTm="1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DOE Policy 411.2A</a:t>
            </a:r>
          </a:p>
        </p:txBody>
      </p:sp>
      <p:sp>
        <p:nvSpPr>
          <p:cNvPr id="3" name="Content Placeholder 2"/>
          <p:cNvSpPr>
            <a:spLocks noGrp="1"/>
          </p:cNvSpPr>
          <p:nvPr>
            <p:ph idx="1"/>
          </p:nvPr>
        </p:nvSpPr>
        <p:spPr/>
        <p:txBody>
          <a:bodyPr/>
          <a:lstStyle/>
          <a:p>
            <a:r>
              <a:rPr lang="en-US" dirty="0"/>
              <a:t>SUBJECT: SCIENTIFIC INTEGRITY</a:t>
            </a:r>
          </a:p>
          <a:p>
            <a:endParaRPr lang="en-US" dirty="0"/>
          </a:p>
          <a:p>
            <a:pPr marL="0" indent="0">
              <a:buNone/>
            </a:pPr>
            <a:r>
              <a:rPr lang="en-US" dirty="0"/>
              <a:t>When expressing opinions on policy matters to the public and media, research personnel must make it clear when they are expressing their personal views, rather than those of the Department, the U.S. Government, or their respective institutions. Public representation of Government or DOE positions or policies must be cleared through their program management to include DOE headquarters. </a:t>
            </a:r>
          </a:p>
          <a:p>
            <a:pPr marL="0" indent="0">
              <a:buNone/>
            </a:pPr>
            <a:endParaRPr lang="en-US" dirty="0"/>
          </a:p>
          <a:p>
            <a:r>
              <a:rPr lang="en-US" dirty="0"/>
              <a:t>In accordance with this policy, any material in this presentation should be considered the opinion of the speaker and not necessarily that of the US Dept. of Energy, the University of California or the Lawrence Berkeley National Laboratory.</a:t>
            </a:r>
          </a:p>
          <a:p>
            <a:endParaRPr lang="en-US" dirty="0"/>
          </a:p>
          <a:p>
            <a:r>
              <a:rPr lang="en-US" dirty="0"/>
              <a:t>Permission to record and/or distribute is granted freely.</a:t>
            </a:r>
          </a:p>
          <a:p>
            <a:endParaRPr lang="en-US" dirty="0"/>
          </a:p>
        </p:txBody>
      </p:sp>
      <p:sp>
        <p:nvSpPr>
          <p:cNvPr id="4" name="Slide Number Placeholder 3"/>
          <p:cNvSpPr>
            <a:spLocks noGrp="1"/>
          </p:cNvSpPr>
          <p:nvPr>
            <p:ph type="sldNum" sz="quarter" idx="12"/>
          </p:nvPr>
        </p:nvSpPr>
        <p:spPr/>
        <p:txBody>
          <a:bodyPr/>
          <a:lstStyle/>
          <a:p>
            <a:fld id="{C41FD94A-3280-6B4A-962C-1D6736B77269}" type="slidenum">
              <a:rPr lang="en-US" smtClean="0"/>
              <a:pPr/>
              <a:t>2</a:t>
            </a:fld>
            <a:endParaRPr lang="en-US"/>
          </a:p>
        </p:txBody>
      </p:sp>
    </p:spTree>
    <p:extLst>
      <p:ext uri="{BB962C8B-B14F-4D97-AF65-F5344CB8AC3E}">
        <p14:creationId xmlns:p14="http://schemas.microsoft.com/office/powerpoint/2010/main" val="4165425671"/>
      </p:ext>
    </p:extLst>
  </p:cSld>
  <p:clrMapOvr>
    <a:masterClrMapping/>
  </p:clrMapOvr>
  <p:transition advTm="1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C3B414-A25E-6573-EF0D-17C336AFF52E}"/>
              </a:ext>
            </a:extLst>
          </p:cNvPr>
          <p:cNvSpPr>
            <a:spLocks noGrp="1"/>
          </p:cNvSpPr>
          <p:nvPr>
            <p:ph idx="1"/>
          </p:nvPr>
        </p:nvSpPr>
        <p:spPr>
          <a:xfrm>
            <a:off x="456407" y="1148576"/>
            <a:ext cx="8365251" cy="5038864"/>
          </a:xfrm>
        </p:spPr>
        <p:txBody>
          <a:bodyPr/>
          <a:lstStyle/>
          <a:p>
            <a:pPr marL="285750" indent="-285750">
              <a:buFont typeface="Arial" panose="020B0604020202020204" pitchFamily="34" charset="0"/>
              <a:buChar char="•"/>
            </a:pPr>
            <a:r>
              <a:rPr lang="en-US" dirty="0"/>
              <a:t>Joint work as part of the ICOM project with Michelle Li &amp; Dave Judi (PNNL)</a:t>
            </a:r>
          </a:p>
          <a:p>
            <a:pPr marL="285750" indent="-285750">
              <a:buFont typeface="Arial" panose="020B0604020202020204" pitchFamily="34" charset="0"/>
              <a:buChar char="•"/>
            </a:pPr>
            <a:r>
              <a:rPr lang="en-US" dirty="0"/>
              <a:t>Hurricane Ida remnants were deadly in New York &amp; New Jersey</a:t>
            </a:r>
          </a:p>
          <a:p>
            <a:pPr marL="285750" indent="-285750">
              <a:buFont typeface="Arial" panose="020B0604020202020204" pitchFamily="34" charset="0"/>
              <a:buChar char="•"/>
            </a:pPr>
            <a:r>
              <a:rPr lang="en-US" dirty="0"/>
              <a:t>Consider two plausible precipitation attribution statements: C-C and 2xCC</a:t>
            </a:r>
          </a:p>
        </p:txBody>
      </p:sp>
      <p:sp>
        <p:nvSpPr>
          <p:cNvPr id="3" name="Title 2">
            <a:extLst>
              <a:ext uri="{FF2B5EF4-FFF2-40B4-BE49-F238E27FC236}">
                <a16:creationId xmlns:a16="http://schemas.microsoft.com/office/drawing/2014/main" id="{D9DDBF62-1B48-60A7-60E2-060971DF5BF8}"/>
              </a:ext>
            </a:extLst>
          </p:cNvPr>
          <p:cNvSpPr>
            <a:spLocks noGrp="1"/>
          </p:cNvSpPr>
          <p:nvPr>
            <p:ph type="title"/>
          </p:nvPr>
        </p:nvSpPr>
        <p:spPr/>
        <p:txBody>
          <a:bodyPr/>
          <a:lstStyle/>
          <a:p>
            <a:r>
              <a:rPr lang="en-US" dirty="0"/>
              <a:t>Extending to Hurricane Ida remnants</a:t>
            </a:r>
          </a:p>
        </p:txBody>
      </p:sp>
      <p:pic>
        <p:nvPicPr>
          <p:cNvPr id="4" name="Picture 3" descr="Map&#10;&#10;Description automatically generated">
            <a:extLst>
              <a:ext uri="{FF2B5EF4-FFF2-40B4-BE49-F238E27FC236}">
                <a16:creationId xmlns:a16="http://schemas.microsoft.com/office/drawing/2014/main" id="{720333E3-8CF4-12D7-4309-FE376EE90634}"/>
              </a:ext>
            </a:extLst>
          </p:cNvPr>
          <p:cNvPicPr>
            <a:picLocks noChangeAspect="1"/>
          </p:cNvPicPr>
          <p:nvPr/>
        </p:nvPicPr>
        <p:blipFill>
          <a:blip r:embed="rId2"/>
          <a:stretch>
            <a:fillRect/>
          </a:stretch>
        </p:blipFill>
        <p:spPr>
          <a:xfrm>
            <a:off x="707010" y="2346761"/>
            <a:ext cx="4000500" cy="4000500"/>
          </a:xfrm>
          <a:prstGeom prst="rect">
            <a:avLst/>
          </a:prstGeom>
        </p:spPr>
      </p:pic>
      <p:pic>
        <p:nvPicPr>
          <p:cNvPr id="5" name="Picture 4">
            <a:extLst>
              <a:ext uri="{FF2B5EF4-FFF2-40B4-BE49-F238E27FC236}">
                <a16:creationId xmlns:a16="http://schemas.microsoft.com/office/drawing/2014/main" id="{6B9C51D2-87EB-E305-62F1-30BFECA0DF77}"/>
              </a:ext>
            </a:extLst>
          </p:cNvPr>
          <p:cNvPicPr>
            <a:picLocks noChangeAspect="1"/>
          </p:cNvPicPr>
          <p:nvPr/>
        </p:nvPicPr>
        <p:blipFill>
          <a:blip r:embed="rId3"/>
          <a:srcRect/>
          <a:stretch/>
        </p:blipFill>
        <p:spPr>
          <a:xfrm>
            <a:off x="4821158" y="2298631"/>
            <a:ext cx="4000500" cy="4000500"/>
          </a:xfrm>
          <a:prstGeom prst="rect">
            <a:avLst/>
          </a:prstGeom>
        </p:spPr>
      </p:pic>
      <p:sp>
        <p:nvSpPr>
          <p:cNvPr id="6" name="TextBox 5">
            <a:extLst>
              <a:ext uri="{FF2B5EF4-FFF2-40B4-BE49-F238E27FC236}">
                <a16:creationId xmlns:a16="http://schemas.microsoft.com/office/drawing/2014/main" id="{DF774697-97D4-A874-7F97-5C51AEC2192D}"/>
              </a:ext>
            </a:extLst>
          </p:cNvPr>
          <p:cNvSpPr txBox="1"/>
          <p:nvPr/>
        </p:nvSpPr>
        <p:spPr>
          <a:xfrm>
            <a:off x="456405" y="6400800"/>
            <a:ext cx="7104121" cy="430887"/>
          </a:xfrm>
          <a:prstGeom prst="rect">
            <a:avLst/>
          </a:prstGeom>
          <a:noFill/>
        </p:spPr>
        <p:txBody>
          <a:bodyPr wrap="square" rtlCol="0">
            <a:spAutoFit/>
          </a:bodyPr>
          <a:lstStyle/>
          <a:p>
            <a:r>
              <a:rPr lang="en-US" sz="1100" dirty="0" err="1">
                <a:latin typeface="Arial"/>
                <a:cs typeface="Arial"/>
              </a:rPr>
              <a:t>Xue</a:t>
            </a:r>
            <a:r>
              <a:rPr lang="en-US" sz="1100" dirty="0">
                <a:latin typeface="Arial"/>
                <a:cs typeface="Arial"/>
              </a:rPr>
              <a:t> (Michelle) Li</a:t>
            </a:r>
            <a:r>
              <a:rPr lang="en-US" sz="1100" b="0" dirty="0">
                <a:latin typeface="Arial"/>
                <a:cs typeface="Arial"/>
              </a:rPr>
              <a:t>, Michael Wehner, David Judi.</a:t>
            </a:r>
            <a:r>
              <a:rPr lang="en-US" sz="1100" dirty="0">
                <a:latin typeface="Arial"/>
                <a:cs typeface="Arial"/>
              </a:rPr>
              <a:t> </a:t>
            </a:r>
            <a:r>
              <a:rPr lang="en-US" altLang="zh-CN" sz="1100" dirty="0"/>
              <a:t>Quantifying Human Effect on the Flood from the Remnants of Ida with RIFT Simulations (in preparation)</a:t>
            </a:r>
            <a:endParaRPr lang="en-US" sz="1100" dirty="0"/>
          </a:p>
        </p:txBody>
      </p:sp>
    </p:spTree>
    <p:extLst>
      <p:ext uri="{BB962C8B-B14F-4D97-AF65-F5344CB8AC3E}">
        <p14:creationId xmlns:p14="http://schemas.microsoft.com/office/powerpoint/2010/main" val="1954214815"/>
      </p:ext>
    </p:extLst>
  </p:cSld>
  <p:clrMapOvr>
    <a:masterClrMapping/>
  </p:clrMapOvr>
  <p:transition advTm="10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826E4E-E3E6-E49A-70DD-2302ED589737}"/>
              </a:ext>
            </a:extLst>
          </p:cNvPr>
          <p:cNvSpPr>
            <a:spLocks noGrp="1"/>
          </p:cNvSpPr>
          <p:nvPr>
            <p:ph idx="1"/>
          </p:nvPr>
        </p:nvSpPr>
        <p:spPr>
          <a:xfrm>
            <a:off x="578069" y="1051035"/>
            <a:ext cx="8480028" cy="5136406"/>
          </a:xfrm>
        </p:spPr>
        <p:txBody>
          <a:bodyPr/>
          <a:lstStyle/>
          <a:p>
            <a:pPr marL="285750" indent="-285750">
              <a:buFont typeface="Arial" panose="020B0604020202020204" pitchFamily="34" charset="0"/>
              <a:buChar char="•"/>
            </a:pPr>
            <a:r>
              <a:rPr lang="en-US" dirty="0"/>
              <a:t>Environmental injustice exists even without climate change</a:t>
            </a:r>
          </a:p>
          <a:p>
            <a:pPr marL="515938" lvl="1" indent="-285750">
              <a:buFont typeface="Arial" panose="020B0604020202020204" pitchFamily="34" charset="0"/>
              <a:buChar char="•"/>
            </a:pPr>
            <a:r>
              <a:rPr lang="en-US" dirty="0"/>
              <a:t>Compare gray to black</a:t>
            </a:r>
          </a:p>
          <a:p>
            <a:pPr marL="285750" indent="-285750">
              <a:buFont typeface="Arial" panose="020B0604020202020204" pitchFamily="34" charset="0"/>
              <a:buChar char="•"/>
            </a:pPr>
            <a:r>
              <a:rPr lang="en-US" dirty="0"/>
              <a:t>Here, SVI = CDC/ATSDR Social Vulnerability Index</a:t>
            </a:r>
          </a:p>
          <a:p>
            <a:pPr marL="285750" indent="-285750">
              <a:buFont typeface="Arial" panose="020B0604020202020204" pitchFamily="34" charset="0"/>
              <a:buChar char="•"/>
            </a:pPr>
            <a:r>
              <a:rPr lang="en-US" dirty="0"/>
              <a:t>Climate change did not alter EJ at low flood depths (compare color to gray)</a:t>
            </a:r>
          </a:p>
          <a:p>
            <a:pPr marL="515938" lvl="1" indent="-285750">
              <a:buFont typeface="Arial" panose="020B0604020202020204" pitchFamily="34" charset="0"/>
              <a:buChar char="•"/>
            </a:pPr>
            <a:r>
              <a:rPr lang="en-US" dirty="0"/>
              <a:t>But exacerbated at deeper depths</a:t>
            </a:r>
          </a:p>
        </p:txBody>
      </p:sp>
      <p:sp>
        <p:nvSpPr>
          <p:cNvPr id="3" name="Title 2">
            <a:extLst>
              <a:ext uri="{FF2B5EF4-FFF2-40B4-BE49-F238E27FC236}">
                <a16:creationId xmlns:a16="http://schemas.microsoft.com/office/drawing/2014/main" id="{26198D11-47E5-4DC6-30C9-61D65B9DF428}"/>
              </a:ext>
            </a:extLst>
          </p:cNvPr>
          <p:cNvSpPr>
            <a:spLocks noGrp="1"/>
          </p:cNvSpPr>
          <p:nvPr>
            <p:ph type="title"/>
          </p:nvPr>
        </p:nvSpPr>
        <p:spPr/>
        <p:txBody>
          <a:bodyPr/>
          <a:lstStyle/>
          <a:p>
            <a:r>
              <a:rPr lang="en-US" dirty="0"/>
              <a:t>Attributable Ida social inequality</a:t>
            </a:r>
          </a:p>
        </p:txBody>
      </p:sp>
      <p:pic>
        <p:nvPicPr>
          <p:cNvPr id="5" name="Picture 4">
            <a:extLst>
              <a:ext uri="{FF2B5EF4-FFF2-40B4-BE49-F238E27FC236}">
                <a16:creationId xmlns:a16="http://schemas.microsoft.com/office/drawing/2014/main" id="{C530BE51-FDFF-B1DF-6300-43F0D585AD86}"/>
              </a:ext>
            </a:extLst>
          </p:cNvPr>
          <p:cNvPicPr>
            <a:picLocks noChangeAspect="1"/>
          </p:cNvPicPr>
          <p:nvPr/>
        </p:nvPicPr>
        <p:blipFill>
          <a:blip r:embed="rId2"/>
          <a:stretch>
            <a:fillRect/>
          </a:stretch>
        </p:blipFill>
        <p:spPr>
          <a:xfrm>
            <a:off x="85903" y="2828319"/>
            <a:ext cx="9058097" cy="3953481"/>
          </a:xfrm>
          <a:prstGeom prst="rect">
            <a:avLst/>
          </a:prstGeom>
        </p:spPr>
      </p:pic>
    </p:spTree>
    <p:extLst>
      <p:ext uri="{BB962C8B-B14F-4D97-AF65-F5344CB8AC3E}">
        <p14:creationId xmlns:p14="http://schemas.microsoft.com/office/powerpoint/2010/main" val="2760420957"/>
      </p:ext>
    </p:extLst>
  </p:cSld>
  <p:clrMapOvr>
    <a:masterClrMapping/>
  </p:clrMapOvr>
  <p:transition advTm="10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6F3125-0192-DA62-9440-59F1D2A38F70}"/>
              </a:ext>
            </a:extLst>
          </p:cNvPr>
          <p:cNvSpPr>
            <a:spLocks noGrp="1"/>
          </p:cNvSpPr>
          <p:nvPr>
            <p:ph idx="1"/>
          </p:nvPr>
        </p:nvSpPr>
        <p:spPr>
          <a:xfrm>
            <a:off x="234177" y="1081667"/>
            <a:ext cx="8095784" cy="5419493"/>
          </a:xfrm>
        </p:spPr>
        <p:txBody>
          <a:bodyPr>
            <a:normAutofit/>
          </a:bodyPr>
          <a:lstStyle/>
          <a:p>
            <a:pPr marL="342900" indent="-342900">
              <a:buFont typeface="Arial" panose="020B0604020202020204" pitchFamily="34" charset="0"/>
              <a:buChar char="•"/>
            </a:pPr>
            <a:r>
              <a:rPr lang="en-US" sz="2400" dirty="0"/>
              <a:t>The effect of extreme heat increases </a:t>
            </a:r>
          </a:p>
          <a:p>
            <a:r>
              <a:rPr lang="en-US" sz="2400" dirty="0"/>
              <a:t>dramatically with temperature. </a:t>
            </a:r>
          </a:p>
          <a:p>
            <a:pPr marL="342900" indent="-342900">
              <a:buFont typeface="Arial" panose="020B0604020202020204" pitchFamily="34" charset="0"/>
              <a:buChar char="•"/>
            </a:pPr>
            <a:r>
              <a:rPr lang="en-US" sz="2400" dirty="0"/>
              <a:t>A mechanistic interpretation.</a:t>
            </a:r>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endParaRPr lang="en-US" sz="2000" dirty="0"/>
          </a:p>
          <a:p>
            <a:pPr marL="457200" indent="-457200">
              <a:buFont typeface="+mj-lt"/>
              <a:buAutoNum type="arabicPeriod"/>
            </a:pPr>
            <a:r>
              <a:rPr lang="en-US" sz="2000" dirty="0"/>
              <a:t>Attribute the temperature change.</a:t>
            </a:r>
          </a:p>
          <a:p>
            <a:pPr marL="457200" indent="-457200">
              <a:buFont typeface="+mj-lt"/>
              <a:buAutoNum type="arabicPeriod"/>
            </a:pPr>
            <a:r>
              <a:rPr lang="en-US" sz="2000" dirty="0"/>
              <a:t>Subtract from the observed temperature.</a:t>
            </a:r>
          </a:p>
          <a:p>
            <a:pPr marL="457200" indent="-457200">
              <a:buFont typeface="+mj-lt"/>
              <a:buAutoNum type="arabicPeriod"/>
            </a:pPr>
            <a:r>
              <a:rPr lang="en-US" sz="2000" dirty="0"/>
              <a:t>Compare mortality rate that was to the mortality rate than ”might have been” </a:t>
            </a:r>
          </a:p>
        </p:txBody>
      </p:sp>
      <p:sp>
        <p:nvSpPr>
          <p:cNvPr id="3" name="Title 2">
            <a:extLst>
              <a:ext uri="{FF2B5EF4-FFF2-40B4-BE49-F238E27FC236}">
                <a16:creationId xmlns:a16="http://schemas.microsoft.com/office/drawing/2014/main" id="{FB998050-05F1-998C-1379-1692BF1851D4}"/>
              </a:ext>
            </a:extLst>
          </p:cNvPr>
          <p:cNvSpPr>
            <a:spLocks noGrp="1"/>
          </p:cNvSpPr>
          <p:nvPr>
            <p:ph type="title"/>
          </p:nvPr>
        </p:nvSpPr>
        <p:spPr/>
        <p:txBody>
          <a:bodyPr/>
          <a:lstStyle/>
          <a:p>
            <a:r>
              <a:rPr lang="en-US" dirty="0"/>
              <a:t>Mortality and heat: How many people died?</a:t>
            </a:r>
          </a:p>
        </p:txBody>
      </p:sp>
      <p:pic>
        <p:nvPicPr>
          <p:cNvPr id="5" name="Picture 4">
            <a:extLst>
              <a:ext uri="{FF2B5EF4-FFF2-40B4-BE49-F238E27FC236}">
                <a16:creationId xmlns:a16="http://schemas.microsoft.com/office/drawing/2014/main" id="{F5BDE654-346A-0FE9-CD21-56D3D7FE0493}"/>
              </a:ext>
            </a:extLst>
          </p:cNvPr>
          <p:cNvPicPr>
            <a:picLocks noChangeAspect="1"/>
          </p:cNvPicPr>
          <p:nvPr/>
        </p:nvPicPr>
        <p:blipFill>
          <a:blip r:embed="rId2"/>
          <a:stretch>
            <a:fillRect/>
          </a:stretch>
        </p:blipFill>
        <p:spPr>
          <a:xfrm>
            <a:off x="6188308" y="949097"/>
            <a:ext cx="3302000" cy="3911600"/>
          </a:xfrm>
          <a:prstGeom prst="rect">
            <a:avLst/>
          </a:prstGeom>
        </p:spPr>
      </p:pic>
      <p:sp>
        <p:nvSpPr>
          <p:cNvPr id="6" name="TextBox 5">
            <a:extLst>
              <a:ext uri="{FF2B5EF4-FFF2-40B4-BE49-F238E27FC236}">
                <a16:creationId xmlns:a16="http://schemas.microsoft.com/office/drawing/2014/main" id="{87AA1799-D446-30E9-F04A-E0BB4FC130FD}"/>
              </a:ext>
            </a:extLst>
          </p:cNvPr>
          <p:cNvSpPr txBox="1"/>
          <p:nvPr/>
        </p:nvSpPr>
        <p:spPr>
          <a:xfrm rot="16200000">
            <a:off x="4995742" y="3111193"/>
            <a:ext cx="1984917" cy="380483"/>
          </a:xfrm>
          <a:prstGeom prst="rect">
            <a:avLst/>
          </a:prstGeom>
          <a:noFill/>
        </p:spPr>
        <p:txBody>
          <a:bodyPr wrap="square" rtlCol="0">
            <a:spAutoFit/>
          </a:bodyPr>
          <a:lstStyle/>
          <a:p>
            <a:r>
              <a:rPr lang="en-US" dirty="0"/>
              <a:t>Log Mortality rate</a:t>
            </a:r>
          </a:p>
        </p:txBody>
      </p:sp>
      <p:sp>
        <p:nvSpPr>
          <p:cNvPr id="7" name="TextBox 6">
            <a:extLst>
              <a:ext uri="{FF2B5EF4-FFF2-40B4-BE49-F238E27FC236}">
                <a16:creationId xmlns:a16="http://schemas.microsoft.com/office/drawing/2014/main" id="{6D0B7FD6-AEF1-A0EA-8FAB-F5B56B89E22E}"/>
              </a:ext>
            </a:extLst>
          </p:cNvPr>
          <p:cNvSpPr txBox="1"/>
          <p:nvPr/>
        </p:nvSpPr>
        <p:spPr>
          <a:xfrm>
            <a:off x="7404408" y="4638915"/>
            <a:ext cx="1706136" cy="615553"/>
          </a:xfrm>
          <a:prstGeom prst="rect">
            <a:avLst/>
          </a:prstGeom>
          <a:noFill/>
        </p:spPr>
        <p:txBody>
          <a:bodyPr wrap="square" rtlCol="0">
            <a:spAutoFit/>
          </a:bodyPr>
          <a:lstStyle/>
          <a:p>
            <a:r>
              <a:rPr lang="en-US" dirty="0"/>
              <a:t>Temperature</a:t>
            </a:r>
          </a:p>
          <a:p>
            <a:r>
              <a:rPr lang="en-US" sz="1600" dirty="0" err="1"/>
              <a:t>Baccini</a:t>
            </a:r>
            <a:r>
              <a:rPr lang="en-US" sz="1600" dirty="0"/>
              <a:t> et al</a:t>
            </a:r>
          </a:p>
        </p:txBody>
      </p:sp>
    </p:spTree>
    <p:extLst>
      <p:ext uri="{BB962C8B-B14F-4D97-AF65-F5344CB8AC3E}">
        <p14:creationId xmlns:p14="http://schemas.microsoft.com/office/powerpoint/2010/main" val="2252198608"/>
      </p:ext>
    </p:extLst>
  </p:cSld>
  <p:clrMapOvr>
    <a:masterClrMapping/>
  </p:clrMapOvr>
  <p:transition advTm="10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476AAA-81C4-4D11-2B12-CBAAEC3313F3}"/>
              </a:ext>
            </a:extLst>
          </p:cNvPr>
          <p:cNvSpPr>
            <a:spLocks noGrp="1"/>
          </p:cNvSpPr>
          <p:nvPr>
            <p:ph idx="1"/>
          </p:nvPr>
        </p:nvSpPr>
        <p:spPr>
          <a:xfrm>
            <a:off x="211874" y="1037063"/>
            <a:ext cx="8731404" cy="5274527"/>
          </a:xfrm>
        </p:spPr>
        <p:txBody>
          <a:bodyPr>
            <a:normAutofit fontScale="85000" lnSpcReduction="20000"/>
          </a:bodyPr>
          <a:lstStyle/>
          <a:p>
            <a:pPr marL="285750" indent="-285750">
              <a:buFont typeface="Arial" panose="020B0604020202020204" pitchFamily="34" charset="0"/>
              <a:buChar char="•"/>
            </a:pPr>
            <a:r>
              <a:rPr lang="en-US" sz="2200" dirty="0"/>
              <a:t>Use the mortality rate curve to transform temperature to death.</a:t>
            </a:r>
          </a:p>
          <a:p>
            <a:pPr marL="285750" indent="-285750">
              <a:buFont typeface="Arial" panose="020B0604020202020204" pitchFamily="34" charset="0"/>
              <a:buChar char="•"/>
            </a:pPr>
            <a:r>
              <a:rPr lang="en-US" sz="2200" dirty="0"/>
              <a:t>Pearl causality, but not a storyline.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r>
              <a:rPr lang="en-US" dirty="0"/>
              <a:t>                                                     </a:t>
            </a:r>
            <a:r>
              <a:rPr lang="en-US" sz="4800" dirty="0">
                <a:sym typeface="Wingdings" pitchFamily="2" charset="2"/>
              </a:rPr>
              <a:t></a:t>
            </a:r>
            <a:endParaRPr lang="en-US" sz="2000" dirty="0">
              <a:sym typeface="Wingdings" pitchFamily="2" charset="2"/>
            </a:endParaRPr>
          </a:p>
          <a:p>
            <a:endParaRPr lang="en-US" sz="2000" dirty="0">
              <a:sym typeface="Wingdings" pitchFamily="2" charset="2"/>
            </a:endParaRPr>
          </a:p>
          <a:p>
            <a:endParaRPr lang="en-US" sz="2000" dirty="0">
              <a:sym typeface="Wingdings" pitchFamily="2" charset="2"/>
            </a:endParaRPr>
          </a:p>
          <a:p>
            <a:pPr marL="342900" indent="-342900">
              <a:buFont typeface="Arial" panose="020B0604020202020204" pitchFamily="34" charset="0"/>
              <a:buChar char="•"/>
            </a:pPr>
            <a:endParaRPr lang="en-US" sz="2000" dirty="0">
              <a:sym typeface="Wingdings" pitchFamily="2" charset="2"/>
            </a:endParaRPr>
          </a:p>
          <a:p>
            <a:pPr marL="342900" indent="-342900">
              <a:buFont typeface="Arial" panose="020B0604020202020204" pitchFamily="34" charset="0"/>
              <a:buChar char="•"/>
            </a:pPr>
            <a:endParaRPr lang="en-US" sz="2000" dirty="0">
              <a:sym typeface="Wingdings" pitchFamily="2" charset="2"/>
            </a:endParaRPr>
          </a:p>
          <a:p>
            <a:pPr marL="342900" indent="-342900">
              <a:buFont typeface="Arial" panose="020B0604020202020204" pitchFamily="34" charset="0"/>
              <a:buChar char="•"/>
            </a:pPr>
            <a:endParaRPr lang="en-US" dirty="0">
              <a:sym typeface="Wingdings" pitchFamily="2" charset="2"/>
            </a:endParaRPr>
          </a:p>
          <a:p>
            <a:pPr marL="342900" indent="-342900">
              <a:buFont typeface="Arial" panose="020B0604020202020204" pitchFamily="34" charset="0"/>
              <a:buChar char="•"/>
            </a:pPr>
            <a:r>
              <a:rPr lang="en-US" dirty="0">
                <a:sym typeface="Wingdings" pitchFamily="2" charset="2"/>
              </a:rPr>
              <a:t>The chances of the actual level of mortality due to heat was tripled because of climate change.</a:t>
            </a:r>
          </a:p>
          <a:p>
            <a:pPr marL="342900" indent="-342900">
              <a:buFont typeface="Arial" panose="020B0604020202020204" pitchFamily="34" charset="0"/>
              <a:buChar char="•"/>
            </a:pPr>
            <a:r>
              <a:rPr lang="en-US" dirty="0">
                <a:sym typeface="Wingdings" pitchFamily="2" charset="2"/>
              </a:rPr>
              <a:t>510 people died in Paris during the 2003 heat wave because of climate change.</a:t>
            </a:r>
          </a:p>
          <a:p>
            <a:pPr marL="342900" indent="-342900">
              <a:buFont typeface="Arial" panose="020B0604020202020204" pitchFamily="34" charset="0"/>
              <a:buChar char="•"/>
            </a:pPr>
            <a:r>
              <a:rPr lang="en-US" dirty="0">
                <a:sym typeface="Wingdings" pitchFamily="2" charset="2"/>
              </a:rPr>
              <a:t>As the 2003 heat wave affected 100s of millions of people across Europe, the total increase in mortality was orders of magnitude more.</a:t>
            </a:r>
            <a:endParaRPr lang="en-US"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CAD8E40B-9DB5-FD39-762D-6F5FE23DEE21}"/>
              </a:ext>
            </a:extLst>
          </p:cNvPr>
          <p:cNvSpPr>
            <a:spLocks noGrp="1"/>
          </p:cNvSpPr>
          <p:nvPr>
            <p:ph type="title"/>
          </p:nvPr>
        </p:nvSpPr>
        <p:spPr/>
        <p:txBody>
          <a:bodyPr/>
          <a:lstStyle/>
          <a:p>
            <a:r>
              <a:rPr lang="en-US" dirty="0"/>
              <a:t>A more traditional approach (Mitchell et al.)</a:t>
            </a:r>
          </a:p>
        </p:txBody>
      </p:sp>
      <p:pic>
        <p:nvPicPr>
          <p:cNvPr id="5" name="Picture 4">
            <a:extLst>
              <a:ext uri="{FF2B5EF4-FFF2-40B4-BE49-F238E27FC236}">
                <a16:creationId xmlns:a16="http://schemas.microsoft.com/office/drawing/2014/main" id="{34A0B810-7D17-E5A2-B59B-2AFFD0DA40D0}"/>
              </a:ext>
            </a:extLst>
          </p:cNvPr>
          <p:cNvPicPr>
            <a:picLocks noChangeAspect="1"/>
          </p:cNvPicPr>
          <p:nvPr/>
        </p:nvPicPr>
        <p:blipFill>
          <a:blip r:embed="rId2"/>
          <a:stretch>
            <a:fillRect/>
          </a:stretch>
        </p:blipFill>
        <p:spPr>
          <a:xfrm>
            <a:off x="314187" y="1750744"/>
            <a:ext cx="2295197" cy="3125000"/>
          </a:xfrm>
          <a:prstGeom prst="rect">
            <a:avLst/>
          </a:prstGeom>
        </p:spPr>
      </p:pic>
      <p:pic>
        <p:nvPicPr>
          <p:cNvPr id="7" name="Picture 6">
            <a:extLst>
              <a:ext uri="{FF2B5EF4-FFF2-40B4-BE49-F238E27FC236}">
                <a16:creationId xmlns:a16="http://schemas.microsoft.com/office/drawing/2014/main" id="{0ADEA5B3-A0FF-1160-C9C7-FDD6224EE143}"/>
              </a:ext>
            </a:extLst>
          </p:cNvPr>
          <p:cNvPicPr>
            <a:picLocks noChangeAspect="1"/>
          </p:cNvPicPr>
          <p:nvPr/>
        </p:nvPicPr>
        <p:blipFill>
          <a:blip r:embed="rId3"/>
          <a:stretch>
            <a:fillRect/>
          </a:stretch>
        </p:blipFill>
        <p:spPr>
          <a:xfrm>
            <a:off x="4905435" y="1735169"/>
            <a:ext cx="2295198" cy="3140575"/>
          </a:xfrm>
          <a:prstGeom prst="rect">
            <a:avLst/>
          </a:prstGeom>
        </p:spPr>
      </p:pic>
      <p:sp>
        <p:nvSpPr>
          <p:cNvPr id="4" name="TextBox 3">
            <a:extLst>
              <a:ext uri="{FF2B5EF4-FFF2-40B4-BE49-F238E27FC236}">
                <a16:creationId xmlns:a16="http://schemas.microsoft.com/office/drawing/2014/main" id="{1C2EA3A5-F969-E19E-DC1D-D8286A871277}"/>
              </a:ext>
            </a:extLst>
          </p:cNvPr>
          <p:cNvSpPr txBox="1"/>
          <p:nvPr/>
        </p:nvSpPr>
        <p:spPr>
          <a:xfrm>
            <a:off x="211874" y="6390291"/>
            <a:ext cx="7460678" cy="707886"/>
          </a:xfrm>
          <a:prstGeom prst="rect">
            <a:avLst/>
          </a:prstGeom>
          <a:noFill/>
        </p:spPr>
        <p:txBody>
          <a:bodyPr wrap="square" rtlCol="0">
            <a:spAutoFit/>
          </a:bodyPr>
          <a:lstStyle/>
          <a:p>
            <a:r>
              <a:rPr lang="en-US" sz="1100" dirty="0"/>
              <a:t>Mitchell </a:t>
            </a:r>
            <a:r>
              <a:rPr lang="en-US" sz="1100" i="1" dirty="0"/>
              <a:t>et al</a:t>
            </a:r>
            <a:r>
              <a:rPr lang="en-US" sz="1100" dirty="0"/>
              <a:t> (2016) Attributing human mortality during extreme heat waves to anthropogenic climate change </a:t>
            </a:r>
            <a:r>
              <a:rPr lang="en-US" sz="1100" i="1" dirty="0"/>
              <a:t>Environ. Res. Lett.</a:t>
            </a:r>
            <a:r>
              <a:rPr lang="en-US" sz="1100" dirty="0"/>
              <a:t> </a:t>
            </a:r>
            <a:r>
              <a:rPr lang="en-US" sz="1100" b="1" dirty="0"/>
              <a:t>11</a:t>
            </a:r>
            <a:r>
              <a:rPr lang="en-US" sz="1100" dirty="0"/>
              <a:t> 074006</a:t>
            </a:r>
          </a:p>
          <a:p>
            <a:endParaRPr lang="en-US" dirty="0"/>
          </a:p>
        </p:txBody>
      </p:sp>
    </p:spTree>
    <p:extLst>
      <p:ext uri="{BB962C8B-B14F-4D97-AF65-F5344CB8AC3E}">
        <p14:creationId xmlns:p14="http://schemas.microsoft.com/office/powerpoint/2010/main" val="2078229923"/>
      </p:ext>
    </p:extLst>
  </p:cSld>
  <p:clrMapOvr>
    <a:masterClrMapping/>
  </p:clrMapOvr>
  <p:transition advTm="10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5629"/>
            <a:ext cx="9144000" cy="5143660"/>
          </a:xfrm>
        </p:spPr>
        <p:txBody>
          <a:bodyPr>
            <a:normAutofit/>
          </a:bodyPr>
          <a:lstStyle/>
          <a:p>
            <a:r>
              <a:rPr lang="en-GB" sz="2000" b="1" dirty="0"/>
              <a:t>Harvey:</a:t>
            </a:r>
          </a:p>
          <a:p>
            <a:pPr marL="342900" indent="-342900">
              <a:buFont typeface="Arial" panose="020B0604020202020204" pitchFamily="34" charset="0"/>
              <a:buChar char="•"/>
            </a:pPr>
            <a:r>
              <a:rPr lang="en-GB" sz="2000" dirty="0"/>
              <a:t>Global warming </a:t>
            </a:r>
            <a:r>
              <a:rPr lang="en-GB" sz="2000" dirty="0">
                <a:sym typeface="Wingdings" pitchFamily="2" charset="2"/>
              </a:rPr>
              <a:t> more rain  more flooding  more impacts</a:t>
            </a:r>
          </a:p>
          <a:p>
            <a:pPr marL="342900" indent="-342900">
              <a:buFont typeface="Arial" panose="020B0604020202020204" pitchFamily="34" charset="0"/>
              <a:buChar char="•"/>
            </a:pPr>
            <a:r>
              <a:rPr lang="en-GB" sz="2000" dirty="0">
                <a:sym typeface="Wingdings" pitchFamily="2" charset="2"/>
              </a:rPr>
              <a:t>            1</a:t>
            </a:r>
            <a:r>
              <a:rPr lang="en-GB" sz="2000" baseline="30000" dirty="0">
                <a:sym typeface="Wingdings" pitchFamily="2" charset="2"/>
              </a:rPr>
              <a:t>o</a:t>
            </a:r>
            <a:r>
              <a:rPr lang="en-GB" sz="2000" dirty="0">
                <a:sym typeface="Wingdings" pitchFamily="2" charset="2"/>
              </a:rPr>
              <a:t>C              20%              14%           32%</a:t>
            </a:r>
          </a:p>
          <a:p>
            <a:pPr marL="342900" indent="-342900">
              <a:buFont typeface="Arial" panose="020B0604020202020204" pitchFamily="34" charset="0"/>
              <a:buChar char="•"/>
            </a:pPr>
            <a:endParaRPr lang="en-GB" sz="2000" dirty="0">
              <a:sym typeface="Wingdings" pitchFamily="2" charset="2"/>
            </a:endParaRPr>
          </a:p>
          <a:p>
            <a:pPr marL="342900" indent="-342900">
              <a:buFont typeface="Arial" panose="020B0604020202020204" pitchFamily="34" charset="0"/>
              <a:buChar char="•"/>
            </a:pPr>
            <a:r>
              <a:rPr lang="en-GB" sz="2000" dirty="0">
                <a:sym typeface="Wingdings" pitchFamily="2" charset="2"/>
              </a:rPr>
              <a:t>Low income Hispanic population was disproportionately affected</a:t>
            </a:r>
          </a:p>
          <a:p>
            <a:pPr marL="573088" lvl="1" indent="-342900">
              <a:buFont typeface="Arial" panose="020B0604020202020204" pitchFamily="34" charset="0"/>
              <a:buChar char="•"/>
            </a:pPr>
            <a:r>
              <a:rPr lang="en-GB" sz="2000" dirty="0">
                <a:sym typeface="Wingdings" pitchFamily="2" charset="2"/>
              </a:rPr>
              <a:t>~50% of the flooded homes but only 36% of the population (even without climate change)</a:t>
            </a:r>
            <a:endParaRPr lang="en-GB" sz="2000" dirty="0"/>
          </a:p>
          <a:p>
            <a:pPr marL="342900" indent="-342900">
              <a:buFont typeface="Arial" panose="020B0604020202020204" pitchFamily="34" charset="0"/>
              <a:buChar char="•"/>
            </a:pPr>
            <a:r>
              <a:rPr lang="en-GB" sz="1600" dirty="0"/>
              <a:t>The Harvey flood data is publicly available at </a:t>
            </a:r>
            <a:r>
              <a:rPr lang="en-US" sz="1600" u="sng" dirty="0">
                <a:hlinkClick r:id="rId2"/>
              </a:rPr>
              <a:t>https://portal.nersc.gov/cascade/Harvey/</a:t>
            </a:r>
            <a:r>
              <a:rPr lang="en-US" sz="1600" dirty="0"/>
              <a:t> </a:t>
            </a:r>
          </a:p>
          <a:p>
            <a:r>
              <a:rPr lang="en-US" sz="2000" dirty="0"/>
              <a:t>Ida:</a:t>
            </a:r>
          </a:p>
          <a:p>
            <a:pPr marL="342900" indent="-342900">
              <a:buFont typeface="Arial" panose="020B0604020202020204" pitchFamily="34" charset="0"/>
              <a:buChar char="•"/>
            </a:pPr>
            <a:r>
              <a:rPr lang="en-US" sz="2000" dirty="0"/>
              <a:t>Best estimate: 450,000 (out of 5.4M) people flooded by climate change.</a:t>
            </a:r>
          </a:p>
          <a:p>
            <a:pPr marL="342900" indent="-342900">
              <a:buFont typeface="Arial" panose="020B0604020202020204" pitchFamily="34" charset="0"/>
              <a:buChar char="•"/>
            </a:pPr>
            <a:r>
              <a:rPr lang="en-US" sz="2000" dirty="0"/>
              <a:t>Warming exacerbated the proportion of the most vulnerable population </a:t>
            </a:r>
            <a:r>
              <a:rPr lang="en-GB" sz="2000" dirty="0">
                <a:sym typeface="Wingdings" pitchFamily="2" charset="2"/>
              </a:rPr>
              <a:t>affected by deep flooding</a:t>
            </a:r>
          </a:p>
          <a:p>
            <a:pPr marL="573088" lvl="1" indent="-342900">
              <a:buFont typeface="Arial" panose="020B0604020202020204" pitchFamily="34" charset="0"/>
              <a:buChar char="•"/>
            </a:pPr>
            <a:r>
              <a:rPr lang="en-GB" sz="2000" dirty="0">
                <a:sym typeface="Wingdings" pitchFamily="2" charset="2"/>
              </a:rPr>
              <a:t>Least vulnerable was less affected overall.</a:t>
            </a:r>
            <a:endParaRPr lang="en-US" sz="2000" dirty="0"/>
          </a:p>
        </p:txBody>
      </p:sp>
      <p:sp>
        <p:nvSpPr>
          <p:cNvPr id="3" name="Title 2"/>
          <p:cNvSpPr>
            <a:spLocks noGrp="1"/>
          </p:cNvSpPr>
          <p:nvPr>
            <p:ph type="title"/>
          </p:nvPr>
        </p:nvSpPr>
        <p:spPr/>
        <p:txBody>
          <a:bodyPr/>
          <a:lstStyle/>
          <a:p>
            <a:r>
              <a:rPr lang="en-GB" sz="2400" dirty="0"/>
              <a:t>End to end attribution:</a:t>
            </a:r>
          </a:p>
        </p:txBody>
      </p:sp>
    </p:spTree>
    <p:extLst>
      <p:ext uri="{BB962C8B-B14F-4D97-AF65-F5344CB8AC3E}">
        <p14:creationId xmlns:p14="http://schemas.microsoft.com/office/powerpoint/2010/main" val="76306324"/>
      </p:ext>
    </p:extLst>
  </p:cSld>
  <p:clrMapOvr>
    <a:masterClrMapping/>
  </p:clrMapOvr>
  <p:transition advTm="10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82BAC2-BF32-0351-ECDA-8689CA05B481}"/>
              </a:ext>
            </a:extLst>
          </p:cNvPr>
          <p:cNvSpPr>
            <a:spLocks noGrp="1"/>
          </p:cNvSpPr>
          <p:nvPr>
            <p:ph idx="1"/>
          </p:nvPr>
        </p:nvSpPr>
        <p:spPr>
          <a:xfrm>
            <a:off x="294291" y="1124607"/>
            <a:ext cx="7934516" cy="5062833"/>
          </a:xfrm>
        </p:spPr>
        <p:txBody>
          <a:bodyPr>
            <a:norm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Physical counterfactuals are easy to construct.</a:t>
            </a:r>
          </a:p>
          <a:p>
            <a:pPr marL="285750" indent="-285750">
              <a:buFont typeface="Arial" panose="020B0604020202020204" pitchFamily="34" charset="0"/>
              <a:buChar char="•"/>
            </a:pPr>
            <a:r>
              <a:rPr lang="en-US" sz="2400" dirty="0"/>
              <a:t>Are social counterfactuals necessary?</a:t>
            </a:r>
          </a:p>
          <a:p>
            <a:pPr marL="515938" lvl="1" indent="-285750">
              <a:buFont typeface="Arial" panose="020B0604020202020204" pitchFamily="34" charset="0"/>
              <a:buChar char="•"/>
            </a:pPr>
            <a:r>
              <a:rPr lang="en-US" sz="2400" dirty="0"/>
              <a:t>A difficult philosophical question.</a:t>
            </a:r>
          </a:p>
          <a:p>
            <a:pPr marL="515938"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COP27 just established a loss and damages fund.</a:t>
            </a:r>
          </a:p>
          <a:p>
            <a:pPr marL="515938" lvl="1" indent="-285750">
              <a:buFont typeface="Arial" panose="020B0604020202020204" pitchFamily="34" charset="0"/>
              <a:buChar char="•"/>
            </a:pPr>
            <a:r>
              <a:rPr lang="en-US" sz="2400" dirty="0"/>
              <a:t>Can storyline attribution be used to provide defensible claims by developing nations?</a:t>
            </a:r>
          </a:p>
        </p:txBody>
      </p:sp>
      <p:sp>
        <p:nvSpPr>
          <p:cNvPr id="3" name="Title 2">
            <a:extLst>
              <a:ext uri="{FF2B5EF4-FFF2-40B4-BE49-F238E27FC236}">
                <a16:creationId xmlns:a16="http://schemas.microsoft.com/office/drawing/2014/main" id="{78886BB3-763D-F781-0879-AF4250F991D0}"/>
              </a:ext>
            </a:extLst>
          </p:cNvPr>
          <p:cNvSpPr>
            <a:spLocks noGrp="1"/>
          </p:cNvSpPr>
          <p:nvPr>
            <p:ph type="title"/>
          </p:nvPr>
        </p:nvSpPr>
        <p:spPr/>
        <p:txBody>
          <a:bodyPr/>
          <a:lstStyle/>
          <a:p>
            <a:r>
              <a:rPr lang="en-US" dirty="0"/>
              <a:t>Is this a quantification of environmental injustice?</a:t>
            </a:r>
          </a:p>
        </p:txBody>
      </p:sp>
    </p:spTree>
    <p:extLst>
      <p:ext uri="{BB962C8B-B14F-4D97-AF65-F5344CB8AC3E}">
        <p14:creationId xmlns:p14="http://schemas.microsoft.com/office/powerpoint/2010/main" val="3843106068"/>
      </p:ext>
    </p:extLst>
  </p:cSld>
  <p:clrMapOvr>
    <a:masterClrMapping/>
  </p:clrMapOvr>
  <p:transition advTm="10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82DCB4-1C5A-3F46-A00F-A97F7E81C639}"/>
              </a:ext>
            </a:extLst>
          </p:cNvPr>
          <p:cNvSpPr>
            <a:spLocks noGrp="1"/>
          </p:cNvSpPr>
          <p:nvPr>
            <p:ph idx="1"/>
          </p:nvPr>
        </p:nvSpPr>
        <p:spPr>
          <a:xfrm>
            <a:off x="289933" y="1025914"/>
            <a:ext cx="8608740" cy="5363736"/>
          </a:xfrm>
        </p:spPr>
        <p:txBody>
          <a:bodyPr>
            <a:normAutofit fontScale="85000" lnSpcReduction="10000"/>
          </a:bodyPr>
          <a:lstStyle/>
          <a:p>
            <a:pPr marL="285750" indent="-285750">
              <a:buFont typeface="Arial" panose="020B0604020202020204" pitchFamily="34" charset="0"/>
              <a:buChar char="•"/>
            </a:pPr>
            <a:r>
              <a:rPr lang="en-US" dirty="0"/>
              <a:t>Mark D. Risser and Michael F. Wehner (2017) Attributable human-induced changes in the likelihood and magnitude of the observed extreme precipitation in the Houston, Texas region during Hurricane Harvey. </a:t>
            </a:r>
            <a:r>
              <a:rPr lang="en-US" i="1" dirty="0"/>
              <a:t>Geophysical Review Letters</a:t>
            </a:r>
            <a:r>
              <a:rPr lang="en-US" dirty="0"/>
              <a:t>. 44, 12,457–12,464. </a:t>
            </a:r>
            <a:r>
              <a:rPr lang="en-US" dirty="0">
                <a:hlinkClick r:id="rId2"/>
              </a:rPr>
              <a:t>https://doi.org/10.1002/2017GL075888</a:t>
            </a:r>
            <a:endParaRPr lang="en-US" dirty="0"/>
          </a:p>
          <a:p>
            <a:pPr marL="285750" indent="-285750">
              <a:buFont typeface="Arial" panose="020B0604020202020204" pitchFamily="34" charset="0"/>
              <a:buChar char="•"/>
            </a:pPr>
            <a:r>
              <a:rPr lang="en-US" dirty="0"/>
              <a:t>van </a:t>
            </a:r>
            <a:r>
              <a:rPr lang="en-US" dirty="0" err="1"/>
              <a:t>Oldenborg</a:t>
            </a:r>
            <a:r>
              <a:rPr lang="en-US" dirty="0"/>
              <a:t> et al. (2017). “Attribution of Extreme Rainfall from Hurricane Harvey, August 2017.” </a:t>
            </a:r>
            <a:r>
              <a:rPr lang="en-US" i="1" dirty="0"/>
              <a:t>Environmental Research Letters </a:t>
            </a:r>
            <a:r>
              <a:rPr lang="en-US" dirty="0"/>
              <a:t>12:124009.</a:t>
            </a:r>
          </a:p>
          <a:p>
            <a:pPr marL="285750" indent="-285750">
              <a:buFont typeface="Arial" panose="020B0604020202020204" pitchFamily="34" charset="0"/>
              <a:buChar char="•"/>
            </a:pPr>
            <a:r>
              <a:rPr lang="en-US" dirty="0"/>
              <a:t>Wang et al. (2018) “Quantitative Attribution of Climate Effects on Hurricane Harvey’s Extreme Rainfall in Texas.” </a:t>
            </a:r>
            <a:r>
              <a:rPr lang="en-US" i="1" dirty="0"/>
              <a:t>Environmental Research Letters </a:t>
            </a:r>
            <a:r>
              <a:rPr lang="en-US" dirty="0"/>
              <a:t>13:054014. </a:t>
            </a:r>
          </a:p>
          <a:p>
            <a:pPr marL="285750" indent="-285750">
              <a:buFont typeface="Arial" panose="020B0604020202020204" pitchFamily="34" charset="0"/>
              <a:buChar char="•"/>
            </a:pPr>
            <a:r>
              <a:rPr lang="en-US" dirty="0"/>
              <a:t>Michael Wehner and Christopher Sampson (2021) Attributable human-induced changes in the magnitude of flooding in the Houston, Texas region during Hurricane Harvey. </a:t>
            </a:r>
            <a:r>
              <a:rPr lang="en-US" i="1" dirty="0"/>
              <a:t>Climatic Change </a:t>
            </a:r>
            <a:r>
              <a:rPr lang="en-US" b="1" dirty="0"/>
              <a:t>166, </a:t>
            </a:r>
            <a:r>
              <a:rPr lang="en-US" dirty="0"/>
              <a:t>20 (2021). </a:t>
            </a:r>
            <a:r>
              <a:rPr lang="en-US" dirty="0">
                <a:hlinkClick r:id="rId3"/>
              </a:rPr>
              <a:t>https://doi.org/10.1007/s10584-021-03114-z</a:t>
            </a:r>
            <a:endParaRPr lang="en-US" dirty="0"/>
          </a:p>
          <a:p>
            <a:pPr marL="285750" indent="-285750">
              <a:buFont typeface="Arial" panose="020B0604020202020204" pitchFamily="34" charset="0"/>
              <a:buChar char="•"/>
            </a:pPr>
            <a:r>
              <a:rPr lang="en-US" dirty="0"/>
              <a:t>Kevin T. Smiley, </a:t>
            </a:r>
            <a:r>
              <a:rPr lang="en-US" dirty="0" err="1"/>
              <a:t>Ilan</a:t>
            </a:r>
            <a:r>
              <a:rPr lang="en-US" dirty="0"/>
              <a:t> Noy, Michael Wehner, Dave Frame, Christopher Sampson and Oliver </a:t>
            </a:r>
            <a:r>
              <a:rPr lang="en-US" dirty="0" err="1"/>
              <a:t>E.Wing</a:t>
            </a:r>
            <a:r>
              <a:rPr lang="en-US" dirty="0"/>
              <a:t> (2022) Social Inequalities in Climate Change-Attributed Impacts of Hurricane Harvey. To appear in </a:t>
            </a:r>
            <a:r>
              <a:rPr lang="en-US" i="1" dirty="0"/>
              <a:t>Nature Communications</a:t>
            </a:r>
            <a:r>
              <a:rPr lang="en-US" dirty="0"/>
              <a:t>.</a:t>
            </a:r>
          </a:p>
          <a:p>
            <a:pPr marL="285750" indent="-285750">
              <a:buFont typeface="Arial" panose="020B0604020202020204" pitchFamily="34" charset="0"/>
              <a:buChar char="•"/>
            </a:pPr>
            <a:r>
              <a:rPr lang="en-US" dirty="0" err="1"/>
              <a:t>Baccini</a:t>
            </a:r>
            <a:r>
              <a:rPr lang="en-US" dirty="0"/>
              <a:t>, Michela, et al. (2008) "Heat effects on mortality in 15 European cities." </a:t>
            </a:r>
            <a:r>
              <a:rPr lang="en-US" i="1" dirty="0"/>
              <a:t>Epidemiology</a:t>
            </a:r>
            <a:r>
              <a:rPr lang="en-US" dirty="0"/>
              <a:t> 711-719.</a:t>
            </a:r>
          </a:p>
          <a:p>
            <a:pPr marL="285750" indent="-285750">
              <a:buFont typeface="Arial" panose="020B0604020202020204" pitchFamily="34" charset="0"/>
              <a:buChar char="•"/>
            </a:pPr>
            <a:r>
              <a:rPr lang="en-US" dirty="0"/>
              <a:t>Mitchell </a:t>
            </a:r>
            <a:r>
              <a:rPr lang="en-US" i="1" dirty="0"/>
              <a:t>et al</a:t>
            </a:r>
            <a:r>
              <a:rPr lang="en-US" dirty="0"/>
              <a:t> (2016) Attributing human mortality during extreme heat waves to anthropogenic climate change </a:t>
            </a:r>
            <a:r>
              <a:rPr lang="en-US" i="1" dirty="0"/>
              <a:t>Environ. Res. Lett.</a:t>
            </a:r>
            <a:r>
              <a:rPr lang="en-US" dirty="0"/>
              <a:t> </a:t>
            </a:r>
            <a:r>
              <a:rPr lang="en-US" b="1" dirty="0"/>
              <a:t>11</a:t>
            </a:r>
            <a:r>
              <a:rPr lang="en-US" dirty="0"/>
              <a:t> 074006</a:t>
            </a:r>
          </a:p>
          <a:p>
            <a:pPr marL="285750" indent="-285750">
              <a:buFont typeface="Arial" panose="020B0604020202020204" pitchFamily="34" charset="0"/>
              <a:buChar char="•"/>
            </a:pPr>
            <a:r>
              <a:rPr lang="en-US" dirty="0"/>
              <a:t>Perkins-Kirkpatrick, S.E., Stone, D.A., Mitchell, D.M., Rosier, S., King, A.D., Lo, Y. T. E., Pastor-Paz, J., Frame, D., Wehner, M. (2022) On the attribution of the impacts of extreme weather events to anthropogenic climate change. </a:t>
            </a:r>
            <a:r>
              <a:rPr lang="en-US" i="1" dirty="0"/>
              <a:t>Environmental Research Letters </a:t>
            </a:r>
            <a:r>
              <a:rPr lang="en-US" dirty="0"/>
              <a:t>17 024009 https://</a:t>
            </a:r>
            <a:r>
              <a:rPr lang="en-US" dirty="0" err="1"/>
              <a:t>iopscience.iop.org</a:t>
            </a:r>
            <a:r>
              <a:rPr lang="en-US" dirty="0"/>
              <a:t>/article/10.1088/1748-9326/ac44c8</a:t>
            </a:r>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B02300C1-3878-594F-AFC2-A389B66708E0}"/>
              </a:ext>
            </a:extLst>
          </p:cNvPr>
          <p:cNvSpPr>
            <a:spLocks noGrp="1"/>
          </p:cNvSpPr>
          <p:nvPr>
            <p:ph type="title"/>
          </p:nvPr>
        </p:nvSpPr>
        <p:spPr/>
        <p:txBody>
          <a:bodyPr/>
          <a:lstStyle/>
          <a:p>
            <a:r>
              <a:rPr lang="en-US" dirty="0"/>
              <a:t>Some relevant publications</a:t>
            </a:r>
          </a:p>
        </p:txBody>
      </p:sp>
    </p:spTree>
    <p:extLst>
      <p:ext uri="{BB962C8B-B14F-4D97-AF65-F5344CB8AC3E}">
        <p14:creationId xmlns:p14="http://schemas.microsoft.com/office/powerpoint/2010/main" val="4115888200"/>
      </p:ext>
    </p:extLst>
  </p:cSld>
  <p:clrMapOvr>
    <a:masterClrMapping/>
  </p:clrMapOvr>
  <p:transition advTm="10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5193" y="2047358"/>
            <a:ext cx="7313613" cy="4140082"/>
          </a:xfrm>
        </p:spPr>
        <p:txBody>
          <a:bodyPr>
            <a:normAutofit/>
          </a:bodyPr>
          <a:lstStyle/>
          <a:p>
            <a:pPr algn="ctr"/>
            <a:r>
              <a:rPr lang="en-US" sz="6000" b="1" dirty="0"/>
              <a:t>Thank you!</a:t>
            </a:r>
          </a:p>
          <a:p>
            <a:pPr algn="ctr"/>
            <a:r>
              <a:rPr lang="en-US" sz="6000" b="1" dirty="0" err="1"/>
              <a:t>mfwehner@lbl.gov</a:t>
            </a:r>
            <a:endParaRPr lang="en-US" sz="6000" b="1" dirty="0"/>
          </a:p>
        </p:txBody>
      </p:sp>
      <p:sp>
        <p:nvSpPr>
          <p:cNvPr id="3" name="Title 2"/>
          <p:cNvSpPr>
            <a:spLocks noGrp="1"/>
          </p:cNvSpPr>
          <p:nvPr>
            <p:ph type="title"/>
          </p:nvPr>
        </p:nvSpPr>
        <p:spPr/>
        <p:txBody>
          <a:bodyPr/>
          <a:lstStyle/>
          <a:p>
            <a:endParaRPr lang="en-US"/>
          </a:p>
        </p:txBody>
      </p:sp>
    </p:spTree>
  </p:cSld>
  <p:clrMapOvr>
    <a:masterClrMapping/>
  </p:clrMapOvr>
  <p:transition advTm="1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8349" y="769435"/>
            <a:ext cx="8941352" cy="5418006"/>
          </a:xfrm>
        </p:spPr>
        <p:txBody>
          <a:bodyPr>
            <a:noAutofit/>
          </a:bodyPr>
          <a:lstStyle/>
          <a:p>
            <a:pPr marL="230187" lvl="2" indent="0">
              <a:buNone/>
            </a:pPr>
            <a:endParaRPr lang="en-US" sz="2000" dirty="0"/>
          </a:p>
          <a:p>
            <a:pPr marL="687387" lvl="2" indent="-457200">
              <a:buFont typeface="+mj-lt"/>
              <a:buAutoNum type="arabicPeriod"/>
            </a:pPr>
            <a:r>
              <a:rPr lang="en-US" sz="2000" b="1" dirty="0">
                <a:solidFill>
                  <a:srgbClr val="FF0000"/>
                </a:solidFill>
              </a:rPr>
              <a:t>“How has the probability of this event changed because of climate change?”</a:t>
            </a:r>
          </a:p>
          <a:p>
            <a:pPr lvl="2">
              <a:buNone/>
            </a:pPr>
            <a:r>
              <a:rPr lang="en-US" sz="2000" dirty="0"/>
              <a:t>Or</a:t>
            </a:r>
          </a:p>
          <a:p>
            <a:pPr marL="687387" lvl="2" indent="-457200">
              <a:buFont typeface="+mj-lt"/>
              <a:buAutoNum type="arabicPeriod" startAt="2"/>
            </a:pPr>
            <a:r>
              <a:rPr lang="en-US" sz="2000" b="1" dirty="0">
                <a:solidFill>
                  <a:srgbClr val="FF0000"/>
                </a:solidFill>
              </a:rPr>
              <a:t>“How did climate change affect the magnitude of this event?”</a:t>
            </a:r>
          </a:p>
          <a:p>
            <a:pPr lvl="2"/>
            <a:endParaRPr lang="en-US" sz="2000" dirty="0"/>
          </a:p>
          <a:p>
            <a:pPr lvl="2"/>
            <a:endParaRPr lang="en-US" sz="2000" dirty="0"/>
          </a:p>
          <a:p>
            <a:pPr lvl="2"/>
            <a:endParaRPr lang="en-US" sz="2000" dirty="0"/>
          </a:p>
          <a:p>
            <a:pPr lvl="2"/>
            <a:endParaRPr lang="en-US" sz="2000" dirty="0"/>
          </a:p>
          <a:p>
            <a:pPr lvl="2"/>
            <a:endParaRPr lang="en-US" sz="2000" dirty="0"/>
          </a:p>
          <a:p>
            <a:pPr lvl="2"/>
            <a:endParaRPr lang="en-US" sz="2000" dirty="0"/>
          </a:p>
          <a:p>
            <a:pPr lvl="2"/>
            <a:endParaRPr lang="en-US" sz="2000" dirty="0"/>
          </a:p>
          <a:p>
            <a:pPr lvl="2"/>
            <a:endParaRPr lang="en-US" sz="2000" dirty="0"/>
          </a:p>
          <a:p>
            <a:r>
              <a:rPr lang="en-US" sz="2000" dirty="0"/>
              <a:t>Public attention often focuses on the first question.</a:t>
            </a:r>
          </a:p>
          <a:p>
            <a:r>
              <a:rPr lang="en-US" sz="2000" dirty="0"/>
              <a:t>30 times more likely sounds bigger than a 2</a:t>
            </a:r>
            <a:r>
              <a:rPr lang="en-US" sz="2000" baseline="30000" dirty="0"/>
              <a:t>o</a:t>
            </a:r>
            <a:r>
              <a:rPr lang="en-US" sz="2000" dirty="0"/>
              <a:t> increase.</a:t>
            </a:r>
          </a:p>
        </p:txBody>
      </p:sp>
      <p:sp>
        <p:nvSpPr>
          <p:cNvPr id="3" name="Title 2"/>
          <p:cNvSpPr>
            <a:spLocks noGrp="1"/>
          </p:cNvSpPr>
          <p:nvPr>
            <p:ph type="title"/>
          </p:nvPr>
        </p:nvSpPr>
        <p:spPr/>
        <p:txBody>
          <a:bodyPr/>
          <a:lstStyle/>
          <a:p>
            <a:r>
              <a:rPr lang="en-US" dirty="0"/>
              <a:t>The typical weather event attribution questions:</a:t>
            </a:r>
          </a:p>
        </p:txBody>
      </p:sp>
      <p:pic>
        <p:nvPicPr>
          <p:cNvPr id="4" name="Content Placeholder 4">
            <a:extLst>
              <a:ext uri="{FF2B5EF4-FFF2-40B4-BE49-F238E27FC236}">
                <a16:creationId xmlns:a16="http://schemas.microsoft.com/office/drawing/2014/main" id="{B19CDB8F-E7D3-9F49-BC59-9534FCF9F636}"/>
              </a:ext>
            </a:extLst>
          </p:cNvPr>
          <p:cNvPicPr>
            <a:picLocks noChangeAspect="1"/>
          </p:cNvPicPr>
          <p:nvPr/>
        </p:nvPicPr>
        <p:blipFill rotWithShape="1">
          <a:blip r:embed="rId2"/>
          <a:srcRect b="8187"/>
          <a:stretch/>
        </p:blipFill>
        <p:spPr>
          <a:xfrm>
            <a:off x="0" y="2509025"/>
            <a:ext cx="4124306" cy="2926080"/>
          </a:xfrm>
          <a:prstGeom prst="rect">
            <a:avLst/>
          </a:prstGeom>
        </p:spPr>
      </p:pic>
      <p:sp>
        <p:nvSpPr>
          <p:cNvPr id="5" name="TextBox 4">
            <a:extLst>
              <a:ext uri="{FF2B5EF4-FFF2-40B4-BE49-F238E27FC236}">
                <a16:creationId xmlns:a16="http://schemas.microsoft.com/office/drawing/2014/main" id="{3BB31D8F-D9AA-BD47-9D03-49E0738D8FCE}"/>
              </a:ext>
            </a:extLst>
          </p:cNvPr>
          <p:cNvSpPr txBox="1"/>
          <p:nvPr/>
        </p:nvSpPr>
        <p:spPr>
          <a:xfrm>
            <a:off x="4081347" y="2865866"/>
            <a:ext cx="4519186" cy="2308324"/>
          </a:xfrm>
          <a:prstGeom prst="rect">
            <a:avLst/>
          </a:prstGeom>
          <a:noFill/>
          <a:ln>
            <a:solidFill>
              <a:schemeClr val="accent1"/>
            </a:solidFill>
          </a:ln>
        </p:spPr>
        <p:txBody>
          <a:bodyPr wrap="none" rtlCol="0">
            <a:spAutoFit/>
          </a:bodyPr>
          <a:lstStyle/>
          <a:p>
            <a:r>
              <a:rPr lang="en-US" dirty="0"/>
              <a:t>These are two sides of the same question.</a:t>
            </a:r>
          </a:p>
          <a:p>
            <a:endParaRPr lang="en-US" dirty="0"/>
          </a:p>
          <a:p>
            <a:pPr marL="285750" indent="-285750">
              <a:buFont typeface="Wingdings" pitchFamily="2" charset="2"/>
              <a:buChar char="ß"/>
            </a:pPr>
            <a:r>
              <a:rPr lang="en-US" dirty="0">
                <a:sym typeface="Wingdings" pitchFamily="2" charset="2"/>
              </a:rPr>
              <a:t>2021 Pacific Northwest heatwave.</a:t>
            </a:r>
          </a:p>
          <a:p>
            <a:r>
              <a:rPr lang="en-US" dirty="0">
                <a:solidFill>
                  <a:srgbClr val="FF0000"/>
                </a:solidFill>
                <a:sym typeface="Wingdings" pitchFamily="2" charset="2"/>
              </a:rPr>
              <a:t>Red: World with climate change</a:t>
            </a:r>
          </a:p>
          <a:p>
            <a:r>
              <a:rPr lang="en-US" dirty="0">
                <a:solidFill>
                  <a:srgbClr val="0070C0"/>
                </a:solidFill>
                <a:sym typeface="Wingdings" pitchFamily="2" charset="2"/>
              </a:rPr>
              <a:t>Blue: World without climate change</a:t>
            </a:r>
          </a:p>
          <a:p>
            <a:pPr marL="342900" indent="-342900">
              <a:buAutoNum type="arabicParenR"/>
            </a:pPr>
            <a:r>
              <a:rPr lang="en-US" dirty="0">
                <a:sym typeface="Wingdings" pitchFamily="2" charset="2"/>
              </a:rPr>
              <a:t>Fix the magnitude</a:t>
            </a:r>
          </a:p>
          <a:p>
            <a:pPr marL="342900" indent="-342900">
              <a:buAutoNum type="arabicParenR"/>
            </a:pPr>
            <a:r>
              <a:rPr lang="en-US" dirty="0">
                <a:sym typeface="Wingdings" pitchFamily="2" charset="2"/>
              </a:rPr>
              <a:t>Fix the probability.</a:t>
            </a:r>
          </a:p>
          <a:p>
            <a:endParaRPr lang="en-US" dirty="0">
              <a:solidFill>
                <a:srgbClr val="0070C0"/>
              </a:solidFill>
            </a:endParaRPr>
          </a:p>
        </p:txBody>
      </p:sp>
    </p:spTree>
    <p:extLst>
      <p:ext uri="{BB962C8B-B14F-4D97-AF65-F5344CB8AC3E}">
        <p14:creationId xmlns:p14="http://schemas.microsoft.com/office/powerpoint/2010/main" val="647434363"/>
      </p:ext>
    </p:extLst>
  </p:cSld>
  <p:clrMapOvr>
    <a:masterClrMapping/>
  </p:clrMapOvr>
  <p:transition advTm="10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8744BE-6AA0-3862-CFE7-0170021789E6}"/>
              </a:ext>
            </a:extLst>
          </p:cNvPr>
          <p:cNvSpPr>
            <a:spLocks noGrp="1"/>
          </p:cNvSpPr>
          <p:nvPr>
            <p:ph idx="1"/>
          </p:nvPr>
        </p:nvSpPr>
        <p:spPr>
          <a:xfrm>
            <a:off x="602167" y="1193180"/>
            <a:ext cx="7626640" cy="4994260"/>
          </a:xfrm>
        </p:spPr>
        <p:txBody>
          <a:bodyPr>
            <a:normAutofit/>
          </a:bodyPr>
          <a:lstStyle/>
          <a:p>
            <a:pPr marL="285750" indent="-285750">
              <a:buFont typeface="Arial" panose="020B0604020202020204" pitchFamily="34" charset="0"/>
              <a:buChar char="•"/>
            </a:pPr>
            <a:r>
              <a:rPr lang="en-US" sz="2400" dirty="0"/>
              <a:t>How much did climate change cost in this event?</a:t>
            </a:r>
          </a:p>
          <a:p>
            <a:pPr marL="285750" indent="-285750">
              <a:buFont typeface="Arial" panose="020B0604020202020204" pitchFamily="34" charset="0"/>
              <a:buChar char="•"/>
            </a:pPr>
            <a:r>
              <a:rPr lang="en-US" sz="2400" dirty="0"/>
              <a:t>How many people died because of climate change?</a:t>
            </a:r>
          </a:p>
          <a:p>
            <a:r>
              <a:rPr lang="en-US" sz="2400" dirty="0"/>
              <a:t>Or more personally,</a:t>
            </a:r>
          </a:p>
          <a:p>
            <a:pPr marL="342900" indent="-342900">
              <a:buFont typeface="Arial" panose="020B0604020202020204" pitchFamily="34" charset="0"/>
              <a:buChar char="•"/>
            </a:pPr>
            <a:r>
              <a:rPr lang="en-US" sz="2400" dirty="0"/>
              <a:t>Did climate change flood my house?</a:t>
            </a:r>
          </a:p>
          <a:p>
            <a:pPr marL="342900" indent="-342900">
              <a:buFont typeface="Arial" panose="020B0604020202020204" pitchFamily="34" charset="0"/>
              <a:buChar char="•"/>
            </a:pPr>
            <a:r>
              <a:rPr lang="en-US" sz="2400" dirty="0"/>
              <a:t>Did climate change kill my loved one?</a:t>
            </a:r>
          </a:p>
          <a:p>
            <a:pPr marL="342900" indent="-342900">
              <a:buFont typeface="Arial" panose="020B0604020202020204" pitchFamily="34" charset="0"/>
              <a:buChar char="•"/>
            </a:pPr>
            <a:endParaRPr lang="en-US" sz="2400" dirty="0"/>
          </a:p>
          <a:p>
            <a:r>
              <a:rPr lang="en-US" sz="2400" b="1" dirty="0"/>
              <a:t>These may or may not be tractable questions.</a:t>
            </a:r>
          </a:p>
          <a:p>
            <a:r>
              <a:rPr lang="en-US" sz="2400" b="1" dirty="0"/>
              <a:t>Fundamentally, they are linked to the change in magnitude question. (</a:t>
            </a:r>
            <a:r>
              <a:rPr lang="en-US" sz="2400" b="1" i="1" dirty="0"/>
              <a:t>Mostly</a:t>
            </a:r>
            <a:r>
              <a:rPr lang="en-US" sz="2400" b="1" dirty="0"/>
              <a:t>).</a:t>
            </a:r>
          </a:p>
        </p:txBody>
      </p:sp>
      <p:sp>
        <p:nvSpPr>
          <p:cNvPr id="3" name="Title 2">
            <a:extLst>
              <a:ext uri="{FF2B5EF4-FFF2-40B4-BE49-F238E27FC236}">
                <a16:creationId xmlns:a16="http://schemas.microsoft.com/office/drawing/2014/main" id="{1A37F977-CBC6-545D-052F-8BA3C4EFC4CD}"/>
              </a:ext>
            </a:extLst>
          </p:cNvPr>
          <p:cNvSpPr>
            <a:spLocks noGrp="1"/>
          </p:cNvSpPr>
          <p:nvPr>
            <p:ph type="title"/>
          </p:nvPr>
        </p:nvSpPr>
        <p:spPr/>
        <p:txBody>
          <a:bodyPr/>
          <a:lstStyle/>
          <a:p>
            <a:r>
              <a:rPr lang="en-US" dirty="0"/>
              <a:t>Impact questions are slightly different</a:t>
            </a:r>
          </a:p>
        </p:txBody>
      </p:sp>
    </p:spTree>
    <p:extLst>
      <p:ext uri="{BB962C8B-B14F-4D97-AF65-F5344CB8AC3E}">
        <p14:creationId xmlns:p14="http://schemas.microsoft.com/office/powerpoint/2010/main" val="695300923"/>
      </p:ext>
    </p:extLst>
  </p:cSld>
  <p:clrMapOvr>
    <a:masterClrMapping/>
  </p:clrMapOvr>
  <p:transition advTm="1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CB2D09-9AD4-4741-8580-6613B2A025DB}"/>
              </a:ext>
            </a:extLst>
          </p:cNvPr>
          <p:cNvPicPr>
            <a:picLocks noGrp="1" noChangeAspect="1"/>
          </p:cNvPicPr>
          <p:nvPr>
            <p:ph idx="1"/>
          </p:nvPr>
        </p:nvPicPr>
        <p:blipFill>
          <a:blip r:embed="rId2"/>
          <a:stretch>
            <a:fillRect/>
          </a:stretch>
        </p:blipFill>
        <p:spPr>
          <a:xfrm>
            <a:off x="1899831" y="0"/>
            <a:ext cx="7244169" cy="6833667"/>
          </a:xfrm>
        </p:spPr>
      </p:pic>
      <p:sp>
        <p:nvSpPr>
          <p:cNvPr id="3" name="Title 2">
            <a:extLst>
              <a:ext uri="{FF2B5EF4-FFF2-40B4-BE49-F238E27FC236}">
                <a16:creationId xmlns:a16="http://schemas.microsoft.com/office/drawing/2014/main" id="{ACEA917A-EA88-0048-8A28-AC3B9281B236}"/>
              </a:ext>
            </a:extLst>
          </p:cNvPr>
          <p:cNvSpPr>
            <a:spLocks noGrp="1"/>
          </p:cNvSpPr>
          <p:nvPr>
            <p:ph type="title"/>
          </p:nvPr>
        </p:nvSpPr>
        <p:spPr>
          <a:xfrm>
            <a:off x="747132" y="76200"/>
            <a:ext cx="7939668" cy="769143"/>
          </a:xfrm>
        </p:spPr>
        <p:txBody>
          <a:bodyPr/>
          <a:lstStyle/>
          <a:p>
            <a:r>
              <a:rPr lang="en-US" dirty="0"/>
              <a:t>Harvey</a:t>
            </a:r>
          </a:p>
        </p:txBody>
      </p:sp>
      <p:sp>
        <p:nvSpPr>
          <p:cNvPr id="6" name="TextBox 5">
            <a:extLst>
              <a:ext uri="{FF2B5EF4-FFF2-40B4-BE49-F238E27FC236}">
                <a16:creationId xmlns:a16="http://schemas.microsoft.com/office/drawing/2014/main" id="{A44410C1-98BE-9D46-B613-7F2F737157A2}"/>
              </a:ext>
            </a:extLst>
          </p:cNvPr>
          <p:cNvSpPr txBox="1"/>
          <p:nvPr/>
        </p:nvSpPr>
        <p:spPr>
          <a:xfrm>
            <a:off x="156117" y="1460810"/>
            <a:ext cx="1479892" cy="369332"/>
          </a:xfrm>
          <a:prstGeom prst="rect">
            <a:avLst/>
          </a:prstGeom>
          <a:noFill/>
        </p:spPr>
        <p:txBody>
          <a:bodyPr wrap="none" rtlCol="0">
            <a:spAutoFit/>
          </a:bodyPr>
          <a:lstStyle/>
          <a:p>
            <a:r>
              <a:rPr lang="en-US" dirty="0"/>
              <a:t>August 2017</a:t>
            </a:r>
          </a:p>
        </p:txBody>
      </p:sp>
      <p:sp>
        <p:nvSpPr>
          <p:cNvPr id="7" name="TextBox 6">
            <a:extLst>
              <a:ext uri="{FF2B5EF4-FFF2-40B4-BE49-F238E27FC236}">
                <a16:creationId xmlns:a16="http://schemas.microsoft.com/office/drawing/2014/main" id="{92CCFA70-2C16-8741-B4E4-3888120E1543}"/>
              </a:ext>
            </a:extLst>
          </p:cNvPr>
          <p:cNvSpPr txBox="1"/>
          <p:nvPr/>
        </p:nvSpPr>
        <p:spPr>
          <a:xfrm>
            <a:off x="858633" y="6467708"/>
            <a:ext cx="838691" cy="369332"/>
          </a:xfrm>
          <a:prstGeom prst="rect">
            <a:avLst/>
          </a:prstGeom>
          <a:noFill/>
        </p:spPr>
        <p:txBody>
          <a:bodyPr wrap="none" rtlCol="0">
            <a:spAutoFit/>
          </a:bodyPr>
          <a:lstStyle/>
          <a:p>
            <a:r>
              <a:rPr lang="en-US" dirty="0"/>
              <a:t>NOAA</a:t>
            </a:r>
          </a:p>
        </p:txBody>
      </p:sp>
    </p:spTree>
    <p:extLst>
      <p:ext uri="{BB962C8B-B14F-4D97-AF65-F5344CB8AC3E}">
        <p14:creationId xmlns:p14="http://schemas.microsoft.com/office/powerpoint/2010/main" val="491541574"/>
      </p:ext>
    </p:extLst>
  </p:cSld>
  <p:clrMapOvr>
    <a:masterClrMapping/>
  </p:clrMapOvr>
  <p:transition advTm="1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A0A5B3C-FD4D-FE40-9222-208078208E7E}"/>
              </a:ext>
            </a:extLst>
          </p:cNvPr>
          <p:cNvPicPr>
            <a:picLocks noGrp="1" noChangeAspect="1"/>
          </p:cNvPicPr>
          <p:nvPr>
            <p:ph idx="1"/>
          </p:nvPr>
        </p:nvPicPr>
        <p:blipFill>
          <a:blip r:embed="rId2"/>
          <a:stretch>
            <a:fillRect/>
          </a:stretch>
        </p:blipFill>
        <p:spPr>
          <a:xfrm>
            <a:off x="-1" y="0"/>
            <a:ext cx="8854789" cy="6311590"/>
          </a:xfrm>
        </p:spPr>
      </p:pic>
      <p:sp>
        <p:nvSpPr>
          <p:cNvPr id="3" name="Title 2">
            <a:extLst>
              <a:ext uri="{FF2B5EF4-FFF2-40B4-BE49-F238E27FC236}">
                <a16:creationId xmlns:a16="http://schemas.microsoft.com/office/drawing/2014/main" id="{7EF55954-10F2-0646-BF36-3CA9786B160C}"/>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FA3C09F1-5F75-9045-83D9-0AF89D458C65}"/>
              </a:ext>
            </a:extLst>
          </p:cNvPr>
          <p:cNvSpPr txBox="1"/>
          <p:nvPr/>
        </p:nvSpPr>
        <p:spPr>
          <a:xfrm>
            <a:off x="1360448" y="6478860"/>
            <a:ext cx="3189249" cy="369332"/>
          </a:xfrm>
          <a:prstGeom prst="rect">
            <a:avLst/>
          </a:prstGeom>
          <a:noFill/>
        </p:spPr>
        <p:txBody>
          <a:bodyPr wrap="square" rtlCol="0">
            <a:spAutoFit/>
          </a:bodyPr>
          <a:lstStyle/>
          <a:p>
            <a:r>
              <a:rPr lang="en-US" dirty="0"/>
              <a:t>National Hurricane Center</a:t>
            </a:r>
          </a:p>
        </p:txBody>
      </p:sp>
    </p:spTree>
    <p:extLst>
      <p:ext uri="{BB962C8B-B14F-4D97-AF65-F5344CB8AC3E}">
        <p14:creationId xmlns:p14="http://schemas.microsoft.com/office/powerpoint/2010/main" val="66105108"/>
      </p:ext>
    </p:extLst>
  </p:cSld>
  <p:clrMapOvr>
    <a:masterClrMapping/>
  </p:clrMapOvr>
  <p:transition advTm="1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91841"/>
            <a:ext cx="9144000" cy="5095240"/>
          </a:xfrm>
        </p:spPr>
        <p:txBody>
          <a:bodyPr/>
          <a:lstStyle/>
          <a:p>
            <a:pPr marL="515938" lvl="1" indent="-285750"/>
            <a:r>
              <a:rPr lang="en-US" sz="2400" dirty="0"/>
              <a:t>Hurricane Harvey produced copious amounts of precipitation</a:t>
            </a:r>
          </a:p>
          <a:p>
            <a:pPr marL="515938" lvl="1" indent="-285750"/>
            <a:r>
              <a:rPr lang="en-US" sz="2400" dirty="0"/>
              <a:t>3 independent groups analyzed the attributable precipitation increase due to anthropogenic global warming.</a:t>
            </a:r>
          </a:p>
          <a:p>
            <a:pPr marL="515938" lvl="1" indent="-285750"/>
            <a:r>
              <a:rPr lang="en-US" sz="2400" b="1" dirty="0"/>
              <a:t>All made best estimates exceeding that expected by Clausius-Clapeyron scaling (~7% from 1C of warming in the Gulf).</a:t>
            </a:r>
          </a:p>
          <a:p>
            <a:pPr marL="746125" lvl="2" indent="-285750"/>
            <a:r>
              <a:rPr lang="en-US" sz="2400" dirty="0"/>
              <a:t>3 different modeling methods</a:t>
            </a:r>
          </a:p>
          <a:p>
            <a:pPr marL="746125" lvl="2" indent="-285750"/>
            <a:r>
              <a:rPr lang="en-US" sz="2400" dirty="0"/>
              <a:t>3 different observational data sets</a:t>
            </a:r>
          </a:p>
          <a:p>
            <a:endParaRPr lang="en-US" dirty="0"/>
          </a:p>
        </p:txBody>
      </p:sp>
      <p:sp>
        <p:nvSpPr>
          <p:cNvPr id="3" name="Title 2"/>
          <p:cNvSpPr>
            <a:spLocks noGrp="1"/>
          </p:cNvSpPr>
          <p:nvPr>
            <p:ph type="title"/>
          </p:nvPr>
        </p:nvSpPr>
        <p:spPr>
          <a:xfrm>
            <a:off x="836341" y="76200"/>
            <a:ext cx="8307659" cy="769143"/>
          </a:xfrm>
        </p:spPr>
        <p:txBody>
          <a:bodyPr/>
          <a:lstStyle/>
          <a:p>
            <a:r>
              <a:rPr lang="en-US" sz="3200" dirty="0"/>
              <a:t>Global warming to rain</a:t>
            </a:r>
          </a:p>
        </p:txBody>
      </p:sp>
      <p:pic>
        <p:nvPicPr>
          <p:cNvPr id="4" name="Picture 3"/>
          <p:cNvPicPr>
            <a:picLocks noChangeAspect="1"/>
          </p:cNvPicPr>
          <p:nvPr/>
        </p:nvPicPr>
        <p:blipFill>
          <a:blip r:embed="rId2"/>
          <a:stretch>
            <a:fillRect/>
          </a:stretch>
        </p:blipFill>
        <p:spPr>
          <a:xfrm>
            <a:off x="3209795" y="4170556"/>
            <a:ext cx="5934205" cy="2687444"/>
          </a:xfrm>
          <a:prstGeom prst="rect">
            <a:avLst/>
          </a:prstGeom>
        </p:spPr>
      </p:pic>
      <p:sp>
        <p:nvSpPr>
          <p:cNvPr id="6" name="TextBox 5"/>
          <p:cNvSpPr txBox="1"/>
          <p:nvPr/>
        </p:nvSpPr>
        <p:spPr>
          <a:xfrm>
            <a:off x="203200" y="4262868"/>
            <a:ext cx="2952595" cy="2031325"/>
          </a:xfrm>
          <a:prstGeom prst="rect">
            <a:avLst/>
          </a:prstGeom>
          <a:noFill/>
          <a:ln>
            <a:solidFill>
              <a:schemeClr val="tx1"/>
            </a:solidFill>
          </a:ln>
        </p:spPr>
        <p:txBody>
          <a:bodyPr wrap="square" rtlCol="0">
            <a:spAutoFit/>
          </a:bodyPr>
          <a:lstStyle/>
          <a:p>
            <a:r>
              <a:rPr lang="en-US" dirty="0">
                <a:solidFill>
                  <a:srgbClr val="FF0000"/>
                </a:solidFill>
              </a:rPr>
              <a:t>Risser &amp; Wehner: 24%</a:t>
            </a:r>
          </a:p>
          <a:p>
            <a:r>
              <a:rPr lang="en-US" dirty="0">
                <a:solidFill>
                  <a:srgbClr val="FF0000"/>
                </a:solidFill>
              </a:rPr>
              <a:t>van </a:t>
            </a:r>
            <a:r>
              <a:rPr lang="en-US" dirty="0" err="1">
                <a:solidFill>
                  <a:srgbClr val="FF0000"/>
                </a:solidFill>
              </a:rPr>
              <a:t>Oldenborg</a:t>
            </a:r>
            <a:r>
              <a:rPr lang="en-US" dirty="0">
                <a:solidFill>
                  <a:srgbClr val="FF0000"/>
                </a:solidFill>
              </a:rPr>
              <a:t> et al: 16%</a:t>
            </a:r>
          </a:p>
          <a:p>
            <a:r>
              <a:rPr lang="en-US" dirty="0">
                <a:solidFill>
                  <a:srgbClr val="FF0000"/>
                </a:solidFill>
              </a:rPr>
              <a:t>Wang et al: 20%</a:t>
            </a:r>
          </a:p>
          <a:p>
            <a:endParaRPr lang="en-US" dirty="0">
              <a:solidFill>
                <a:srgbClr val="FF0000"/>
              </a:solidFill>
            </a:endParaRPr>
          </a:p>
          <a:p>
            <a:r>
              <a:rPr lang="en-US" dirty="0">
                <a:solidFill>
                  <a:srgbClr val="FF0000"/>
                </a:solidFill>
              </a:rPr>
              <a:t>Average ~19%</a:t>
            </a:r>
          </a:p>
          <a:p>
            <a:r>
              <a:rPr lang="en-US" dirty="0">
                <a:solidFill>
                  <a:srgbClr val="FF0000"/>
                </a:solidFill>
              </a:rPr>
              <a:t>Upper bound 38%</a:t>
            </a:r>
          </a:p>
          <a:p>
            <a:r>
              <a:rPr lang="en-US" dirty="0">
                <a:solidFill>
                  <a:srgbClr val="FF0000"/>
                </a:solidFill>
              </a:rPr>
              <a:t>Lower bound 7%</a:t>
            </a:r>
          </a:p>
        </p:txBody>
      </p:sp>
    </p:spTree>
    <p:extLst>
      <p:ext uri="{BB962C8B-B14F-4D97-AF65-F5344CB8AC3E}">
        <p14:creationId xmlns:p14="http://schemas.microsoft.com/office/powerpoint/2010/main" val="908792687"/>
      </p:ext>
    </p:extLst>
  </p:cSld>
  <p:clrMapOvr>
    <a:masterClrMapping/>
  </p:clrMapOvr>
  <p:transition advTm="1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D9F548-C351-1740-9939-60D526D318B4}"/>
              </a:ext>
            </a:extLst>
          </p:cNvPr>
          <p:cNvSpPr>
            <a:spLocks noGrp="1"/>
          </p:cNvSpPr>
          <p:nvPr>
            <p:ph idx="1"/>
          </p:nvPr>
        </p:nvSpPr>
        <p:spPr>
          <a:xfrm>
            <a:off x="357188" y="1006757"/>
            <a:ext cx="7772400" cy="5078412"/>
          </a:xfrm>
        </p:spPr>
        <p:txBody>
          <a:bodyPr>
            <a:normAutofit/>
          </a:bodyPr>
          <a:lstStyle/>
          <a:p>
            <a:pPr marL="230187" lvl="2" indent="0">
              <a:lnSpc>
                <a:spcPct val="90000"/>
              </a:lnSpc>
              <a:buNone/>
            </a:pPr>
            <a:r>
              <a:rPr lang="en-US" altLang="en-US" sz="2400" dirty="0">
                <a:solidFill>
                  <a:srgbClr val="FF0000"/>
                </a:solidFill>
                <a:ea typeface="ＭＳ Ｐゴシック" panose="020B0600070205080204" pitchFamily="34" charset="-128"/>
              </a:rPr>
              <a:t>Two complementary philosophies</a:t>
            </a:r>
          </a:p>
          <a:p>
            <a:pPr marL="230187" lvl="2" indent="0">
              <a:lnSpc>
                <a:spcPct val="90000"/>
              </a:lnSpc>
              <a:buNone/>
            </a:pPr>
            <a:endParaRPr lang="en-US" altLang="en-US" sz="2400" dirty="0">
              <a:ea typeface="ＭＳ Ｐゴシック" panose="020B0600070205080204" pitchFamily="34" charset="-128"/>
            </a:endParaRPr>
          </a:p>
          <a:p>
            <a:pPr lvl="1">
              <a:lnSpc>
                <a:spcPct val="90000"/>
              </a:lnSpc>
              <a:buFont typeface="Arial" panose="020B0604020202020204" pitchFamily="34" charset="0"/>
              <a:buAutoNum type="arabicPeriod"/>
            </a:pPr>
            <a:r>
              <a:rPr lang="en-US" altLang="en-US" sz="2000" dirty="0">
                <a:ea typeface="ＭＳ Ｐゴシック" panose="020B0600070205080204" pitchFamily="34" charset="-128"/>
              </a:rPr>
              <a:t>Design ensembles of climate model simulations tailored to event attribution. </a:t>
            </a:r>
          </a:p>
          <a:p>
            <a:pPr lvl="2">
              <a:lnSpc>
                <a:spcPct val="90000"/>
              </a:lnSpc>
            </a:pPr>
            <a:r>
              <a:rPr lang="en-US" altLang="en-US" sz="1700" dirty="0">
                <a:ea typeface="ＭＳ Ｐゴシック" panose="020B0600070205080204" pitchFamily="34" charset="-128"/>
              </a:rPr>
              <a:t>Actual world vs counterfactual world without human changes to the atmosphere. A direct interference.</a:t>
            </a:r>
          </a:p>
          <a:p>
            <a:pPr lvl="2">
              <a:lnSpc>
                <a:spcPct val="90000"/>
              </a:lnSpc>
            </a:pPr>
            <a:r>
              <a:rPr lang="en-US" altLang="en-US" sz="1700" dirty="0">
                <a:ea typeface="ＭＳ Ｐゴシック" panose="020B0600070205080204" pitchFamily="34" charset="-128"/>
              </a:rPr>
              <a:t>Pearl causal inference.</a:t>
            </a:r>
          </a:p>
          <a:p>
            <a:pPr lvl="2">
              <a:lnSpc>
                <a:spcPct val="90000"/>
              </a:lnSpc>
            </a:pPr>
            <a:endParaRPr lang="en-US" altLang="en-US" sz="1700" dirty="0">
              <a:ea typeface="ＭＳ Ｐゴシック" panose="020B0600070205080204" pitchFamily="34" charset="-128"/>
            </a:endParaRPr>
          </a:p>
          <a:p>
            <a:pPr lvl="2">
              <a:lnSpc>
                <a:spcPct val="90000"/>
              </a:lnSpc>
            </a:pPr>
            <a:endParaRPr lang="en-US" altLang="en-US" sz="1700" dirty="0">
              <a:ea typeface="ＭＳ Ｐゴシック" panose="020B0600070205080204" pitchFamily="34" charset="-128"/>
            </a:endParaRPr>
          </a:p>
          <a:p>
            <a:pPr lvl="2">
              <a:lnSpc>
                <a:spcPct val="90000"/>
              </a:lnSpc>
            </a:pPr>
            <a:endParaRPr lang="en-US" altLang="en-US" sz="1700" dirty="0">
              <a:ea typeface="ＭＳ Ｐゴシック" panose="020B0600070205080204" pitchFamily="34" charset="-128"/>
            </a:endParaRPr>
          </a:p>
          <a:p>
            <a:pPr lvl="2">
              <a:lnSpc>
                <a:spcPct val="90000"/>
              </a:lnSpc>
            </a:pPr>
            <a:endParaRPr lang="en-US" altLang="en-US" sz="1700" dirty="0">
              <a:ea typeface="ＭＳ Ｐゴシック" panose="020B0600070205080204" pitchFamily="34" charset="-128"/>
            </a:endParaRPr>
          </a:p>
          <a:p>
            <a:pPr marL="342900" lvl="1" indent="-342900">
              <a:lnSpc>
                <a:spcPct val="90000"/>
              </a:lnSpc>
              <a:buFont typeface="+mj-lt"/>
              <a:buAutoNum type="arabicPeriod"/>
            </a:pPr>
            <a:endParaRPr lang="en-US" altLang="en-US" sz="2000" dirty="0">
              <a:ea typeface="ＭＳ Ｐゴシック" panose="020B0600070205080204" pitchFamily="34" charset="-128"/>
            </a:endParaRPr>
          </a:p>
          <a:p>
            <a:pPr marL="342900" lvl="1" indent="-342900">
              <a:lnSpc>
                <a:spcPct val="90000"/>
              </a:lnSpc>
              <a:buFont typeface="+mj-lt"/>
              <a:buAutoNum type="arabicPeriod"/>
            </a:pPr>
            <a:r>
              <a:rPr lang="en-US" altLang="en-US" sz="2000" dirty="0">
                <a:ea typeface="ＭＳ Ｐゴシック" panose="020B0600070205080204" pitchFamily="34" charset="-128"/>
              </a:rPr>
              <a:t>Analyze observed trends with a statistical model.</a:t>
            </a:r>
          </a:p>
          <a:p>
            <a:pPr lvl="2">
              <a:lnSpc>
                <a:spcPct val="90000"/>
              </a:lnSpc>
            </a:pPr>
            <a:r>
              <a:rPr lang="en-US" altLang="en-US" sz="1700" dirty="0">
                <a:ea typeface="ＭＳ Ｐゴシック" panose="020B0600070205080204" pitchFamily="34" charset="-128"/>
              </a:rPr>
              <a:t>Postulate a plausible cause but beware of hidden covariates.</a:t>
            </a:r>
          </a:p>
          <a:p>
            <a:pPr lvl="2">
              <a:lnSpc>
                <a:spcPct val="90000"/>
              </a:lnSpc>
            </a:pPr>
            <a:r>
              <a:rPr lang="en-US" altLang="en-US" sz="1700" dirty="0">
                <a:ea typeface="ＭＳ Ｐゴシック" panose="020B0600070205080204" pitchFamily="34" charset="-128"/>
              </a:rPr>
              <a:t>Granger causal inference.</a:t>
            </a:r>
            <a:br>
              <a:rPr lang="en-US" altLang="en-US" sz="1700" dirty="0">
                <a:ea typeface="ＭＳ Ｐゴシック" panose="020B0600070205080204" pitchFamily="34" charset="-128"/>
              </a:rPr>
            </a:br>
            <a:endParaRPr lang="en-US" altLang="en-US" sz="1700" dirty="0">
              <a:ea typeface="ＭＳ Ｐゴシック" panose="020B0600070205080204" pitchFamily="34" charset="-128"/>
            </a:endParaRPr>
          </a:p>
        </p:txBody>
      </p:sp>
      <p:sp>
        <p:nvSpPr>
          <p:cNvPr id="45058" name="Title 2">
            <a:extLst>
              <a:ext uri="{FF2B5EF4-FFF2-40B4-BE49-F238E27FC236}">
                <a16:creationId xmlns:a16="http://schemas.microsoft.com/office/drawing/2014/main" id="{A24BD768-C007-CA45-8558-25A29C140EFF}"/>
              </a:ext>
            </a:extLst>
          </p:cNvPr>
          <p:cNvSpPr>
            <a:spLocks noGrp="1"/>
          </p:cNvSpPr>
          <p:nvPr>
            <p:ph type="title"/>
          </p:nvPr>
        </p:nvSpPr>
        <p:spPr>
          <a:xfrm>
            <a:off x="914399" y="76200"/>
            <a:ext cx="8129239" cy="769143"/>
          </a:xfrm>
        </p:spPr>
        <p:txBody>
          <a:bodyPr/>
          <a:lstStyle/>
          <a:p>
            <a:r>
              <a:rPr lang="en-US" altLang="en-US" sz="2300" dirty="0">
                <a:ea typeface="ＭＳ Ｐゴシック" panose="020B0600070205080204" pitchFamily="34" charset="-128"/>
              </a:rPr>
              <a:t>An aside: Extreme Event Attribution is causal inference.</a:t>
            </a:r>
          </a:p>
        </p:txBody>
      </p:sp>
      <p:pic>
        <p:nvPicPr>
          <p:cNvPr id="4" name="Picture 3" descr="Judea+Pearl+UCLA_thmb.jpg">
            <a:extLst>
              <a:ext uri="{FF2B5EF4-FFF2-40B4-BE49-F238E27FC236}">
                <a16:creationId xmlns:a16="http://schemas.microsoft.com/office/drawing/2014/main" id="{82C1FC96-28FA-5B41-9A53-8AB976572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694092"/>
            <a:ext cx="2218267" cy="1547628"/>
          </a:xfrm>
          <a:prstGeom prst="rect">
            <a:avLst/>
          </a:prstGeom>
        </p:spPr>
      </p:pic>
      <p:sp>
        <p:nvSpPr>
          <p:cNvPr id="5" name="TextBox 4">
            <a:extLst>
              <a:ext uri="{FF2B5EF4-FFF2-40B4-BE49-F238E27FC236}">
                <a16:creationId xmlns:a16="http://schemas.microsoft.com/office/drawing/2014/main" id="{78D48AAA-3122-BF49-BC46-68A9AC04AEEE}"/>
              </a:ext>
            </a:extLst>
          </p:cNvPr>
          <p:cNvSpPr txBox="1"/>
          <p:nvPr/>
        </p:nvSpPr>
        <p:spPr>
          <a:xfrm>
            <a:off x="4542314" y="4250639"/>
            <a:ext cx="2710999" cy="369332"/>
          </a:xfrm>
          <a:prstGeom prst="rect">
            <a:avLst/>
          </a:prstGeom>
          <a:noFill/>
        </p:spPr>
        <p:txBody>
          <a:bodyPr wrap="none" rtlCol="0">
            <a:spAutoFit/>
          </a:bodyPr>
          <a:lstStyle/>
          <a:p>
            <a:r>
              <a:rPr lang="en-US" dirty="0">
                <a:solidFill>
                  <a:srgbClr val="3366FF"/>
                </a:solidFill>
              </a:rPr>
              <a:t>Prof. Judea Pearl, UCLA</a:t>
            </a:r>
          </a:p>
        </p:txBody>
      </p:sp>
      <p:pic>
        <p:nvPicPr>
          <p:cNvPr id="6" name="Picture 5" descr="Clive_Granger_by_Olaf_Storbeck.jpg">
            <a:extLst>
              <a:ext uri="{FF2B5EF4-FFF2-40B4-BE49-F238E27FC236}">
                <a16:creationId xmlns:a16="http://schemas.microsoft.com/office/drawing/2014/main" id="{4352A0CD-F736-1048-81A1-AAEFC279F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555" y="5345400"/>
            <a:ext cx="2007797" cy="1512600"/>
          </a:xfrm>
          <a:prstGeom prst="rect">
            <a:avLst/>
          </a:prstGeom>
        </p:spPr>
      </p:pic>
      <p:sp>
        <p:nvSpPr>
          <p:cNvPr id="7" name="TextBox 6">
            <a:extLst>
              <a:ext uri="{FF2B5EF4-FFF2-40B4-BE49-F238E27FC236}">
                <a16:creationId xmlns:a16="http://schemas.microsoft.com/office/drawing/2014/main" id="{30716532-78D1-5E40-9784-0624049EA505}"/>
              </a:ext>
            </a:extLst>
          </p:cNvPr>
          <p:cNvSpPr txBox="1"/>
          <p:nvPr/>
        </p:nvSpPr>
        <p:spPr>
          <a:xfrm>
            <a:off x="469884" y="5873918"/>
            <a:ext cx="3276671" cy="369332"/>
          </a:xfrm>
          <a:prstGeom prst="rect">
            <a:avLst/>
          </a:prstGeom>
          <a:noFill/>
        </p:spPr>
        <p:txBody>
          <a:bodyPr wrap="none" rtlCol="0">
            <a:spAutoFit/>
          </a:bodyPr>
          <a:lstStyle/>
          <a:p>
            <a:r>
              <a:rPr lang="en-US" dirty="0">
                <a:solidFill>
                  <a:srgbClr val="3366FF"/>
                </a:solidFill>
              </a:rPr>
              <a:t>Sir Clive Granger (1934-2009)</a:t>
            </a:r>
          </a:p>
        </p:txBody>
      </p:sp>
    </p:spTree>
    <p:extLst>
      <p:ext uri="{BB962C8B-B14F-4D97-AF65-F5344CB8AC3E}">
        <p14:creationId xmlns:p14="http://schemas.microsoft.com/office/powerpoint/2010/main" val="2083297888"/>
      </p:ext>
    </p:extLst>
  </p:cSld>
  <p:clrMapOvr>
    <a:masterClrMapping/>
  </p:clrMapOvr>
  <p:transition advTm="1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F4F67A-4FD2-6C53-04F2-31DA6880D7B0}"/>
              </a:ext>
            </a:extLst>
          </p:cNvPr>
          <p:cNvSpPr>
            <a:spLocks noGrp="1"/>
          </p:cNvSpPr>
          <p:nvPr>
            <p:ph idx="1"/>
          </p:nvPr>
        </p:nvSpPr>
        <p:spPr>
          <a:xfrm>
            <a:off x="245327" y="1148576"/>
            <a:ext cx="4399604" cy="5027713"/>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Wang et al (2018) </a:t>
            </a:r>
          </a:p>
          <a:p>
            <a:pPr marL="515938" lvl="1" indent="-285750">
              <a:buFont typeface="Arial" panose="020B0604020202020204" pitchFamily="34" charset="0"/>
              <a:buChar char="•"/>
            </a:pPr>
            <a:r>
              <a:rPr lang="en-US" dirty="0"/>
              <a:t>The storm that was</a:t>
            </a:r>
          </a:p>
          <a:p>
            <a:pPr marL="746125" lvl="2" indent="-285750">
              <a:buFont typeface="Arial" panose="020B0604020202020204" pitchFamily="34" charset="0"/>
              <a:buChar char="•"/>
            </a:pPr>
            <a:r>
              <a:rPr lang="en-US" dirty="0"/>
              <a:t>WRF downscaling of the GFS initial condition data</a:t>
            </a:r>
          </a:p>
          <a:p>
            <a:pPr marL="515938" lvl="1" indent="-285750">
              <a:buFont typeface="Arial" panose="020B0604020202020204" pitchFamily="34" charset="0"/>
              <a:buChar char="•"/>
            </a:pPr>
            <a:r>
              <a:rPr lang="en-US" dirty="0"/>
              <a:t>The storm that might have been.</a:t>
            </a:r>
          </a:p>
          <a:p>
            <a:pPr marL="746125" lvl="2" indent="-285750">
              <a:buFont typeface="Arial" panose="020B0604020202020204" pitchFamily="34" charset="0"/>
              <a:buChar char="•"/>
            </a:pPr>
            <a:r>
              <a:rPr lang="en-US" dirty="0"/>
              <a:t>Same but perturbed by the CESM LE (about 1C attributable warming in the Gulf of Mexico)</a:t>
            </a:r>
          </a:p>
          <a:p>
            <a:pPr marL="515938" lvl="1" indent="-285750">
              <a:buFont typeface="Arial" panose="020B0604020202020204" pitchFamily="34" charset="0"/>
              <a:buChar char="•"/>
            </a:pPr>
            <a:r>
              <a:rPr lang="en-US" b="1" dirty="0"/>
              <a:t>Climate change increased Harvey’s precipitation by 20%</a:t>
            </a:r>
          </a:p>
          <a:p>
            <a:pPr lvl="1" indent="0">
              <a:buNone/>
            </a:pPr>
            <a:endParaRPr lang="en-US" dirty="0"/>
          </a:p>
        </p:txBody>
      </p:sp>
      <p:sp>
        <p:nvSpPr>
          <p:cNvPr id="3" name="Title 2">
            <a:extLst>
              <a:ext uri="{FF2B5EF4-FFF2-40B4-BE49-F238E27FC236}">
                <a16:creationId xmlns:a16="http://schemas.microsoft.com/office/drawing/2014/main" id="{CCDF1A72-418C-1409-28EF-AF1EA00CDA60}"/>
              </a:ext>
            </a:extLst>
          </p:cNvPr>
          <p:cNvSpPr>
            <a:spLocks noGrp="1"/>
          </p:cNvSpPr>
          <p:nvPr>
            <p:ph type="title"/>
          </p:nvPr>
        </p:nvSpPr>
        <p:spPr/>
        <p:txBody>
          <a:bodyPr/>
          <a:lstStyle/>
          <a:p>
            <a:r>
              <a:rPr lang="en-US" dirty="0"/>
              <a:t>Pearl Causal inference via a storyline</a:t>
            </a:r>
          </a:p>
        </p:txBody>
      </p:sp>
      <p:pic>
        <p:nvPicPr>
          <p:cNvPr id="5" name="Picture 4">
            <a:extLst>
              <a:ext uri="{FF2B5EF4-FFF2-40B4-BE49-F238E27FC236}">
                <a16:creationId xmlns:a16="http://schemas.microsoft.com/office/drawing/2014/main" id="{910A61F2-5EC2-4569-AD23-B85886881997}"/>
              </a:ext>
            </a:extLst>
          </p:cNvPr>
          <p:cNvPicPr>
            <a:picLocks noChangeAspect="1"/>
          </p:cNvPicPr>
          <p:nvPr/>
        </p:nvPicPr>
        <p:blipFill>
          <a:blip r:embed="rId2"/>
          <a:stretch>
            <a:fillRect/>
          </a:stretch>
        </p:blipFill>
        <p:spPr>
          <a:xfrm>
            <a:off x="4644931" y="1003610"/>
            <a:ext cx="4499069" cy="5930590"/>
          </a:xfrm>
          <a:prstGeom prst="rect">
            <a:avLst/>
          </a:prstGeom>
        </p:spPr>
      </p:pic>
      <p:sp>
        <p:nvSpPr>
          <p:cNvPr id="6" name="TextBox 5">
            <a:extLst>
              <a:ext uri="{FF2B5EF4-FFF2-40B4-BE49-F238E27FC236}">
                <a16:creationId xmlns:a16="http://schemas.microsoft.com/office/drawing/2014/main" id="{844ED5EE-29C7-FE5B-5C53-102D1B1CEC48}"/>
              </a:ext>
            </a:extLst>
          </p:cNvPr>
          <p:cNvSpPr txBox="1"/>
          <p:nvPr/>
        </p:nvSpPr>
        <p:spPr>
          <a:xfrm>
            <a:off x="245327" y="6322744"/>
            <a:ext cx="4326673" cy="877163"/>
          </a:xfrm>
          <a:prstGeom prst="rect">
            <a:avLst/>
          </a:prstGeom>
          <a:noFill/>
        </p:spPr>
        <p:txBody>
          <a:bodyPr wrap="square" rtlCol="0">
            <a:spAutoFit/>
          </a:bodyPr>
          <a:lstStyle/>
          <a:p>
            <a:r>
              <a:rPr lang="en-US" sz="1100" dirty="0"/>
              <a:t>Wang et al. (2018) “Quantitative Attribution of Climate Effects on Hurricane Harvey’s Extreme Rainfall in Texas.” </a:t>
            </a:r>
            <a:r>
              <a:rPr lang="en-US" sz="1100" i="1" dirty="0"/>
              <a:t>Environmental Research Letters </a:t>
            </a:r>
            <a:r>
              <a:rPr lang="en-US" sz="1100" dirty="0"/>
              <a:t>13:054014. </a:t>
            </a:r>
          </a:p>
          <a:p>
            <a:endParaRPr lang="en-US" dirty="0"/>
          </a:p>
        </p:txBody>
      </p:sp>
    </p:spTree>
    <p:extLst>
      <p:ext uri="{BB962C8B-B14F-4D97-AF65-F5344CB8AC3E}">
        <p14:creationId xmlns:p14="http://schemas.microsoft.com/office/powerpoint/2010/main" val="3544378327"/>
      </p:ext>
    </p:extLst>
  </p:cSld>
  <p:clrMapOvr>
    <a:masterClrMapping/>
  </p:clrMapOvr>
  <p:transition advTm="10000"/>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CRD 2013 Review Template">
  <a:themeElements>
    <a:clrScheme name="CRD_PowerPoint">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48608</TotalTime>
  <Words>2088</Words>
  <Application>Microsoft Macintosh PowerPoint</Application>
  <PresentationFormat>On-screen Show (4:3)</PresentationFormat>
  <Paragraphs>251</Paragraphs>
  <Slides>27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Cambria</vt:lpstr>
      <vt:lpstr>Helvetica</vt:lpstr>
      <vt:lpstr>Lucida Grande</vt:lpstr>
      <vt:lpstr>Times New Roman</vt:lpstr>
      <vt:lpstr>Wingdings</vt:lpstr>
      <vt:lpstr>CRD 2013 Review Template</vt:lpstr>
      <vt:lpstr>PowerPoint Presentation</vt:lpstr>
      <vt:lpstr>US DOE Policy 411.2A</vt:lpstr>
      <vt:lpstr>The typical weather event attribution questions:</vt:lpstr>
      <vt:lpstr>Impact questions are slightly different</vt:lpstr>
      <vt:lpstr>Harvey</vt:lpstr>
      <vt:lpstr>PowerPoint Presentation</vt:lpstr>
      <vt:lpstr>Global warming to rain</vt:lpstr>
      <vt:lpstr>An aside: Extreme Event Attribution is causal inference.</vt:lpstr>
      <vt:lpstr>Pearl Causal inference via a storyline</vt:lpstr>
      <vt:lpstr>Pearl Causal inference without a storyline (“Traditional”)</vt:lpstr>
      <vt:lpstr>Hurricane Harvey (Risser &amp; Wehner 2017)</vt:lpstr>
      <vt:lpstr>Hurricane Harvey (Risser &amp; Wehner 2017)</vt:lpstr>
      <vt:lpstr>Rain to flood</vt:lpstr>
      <vt:lpstr>Did climate change flood my South Houston house?</vt:lpstr>
      <vt:lpstr>Flood to impacts</vt:lpstr>
      <vt:lpstr>Flood to impacts</vt:lpstr>
      <vt:lpstr>PowerPoint Presentation</vt:lpstr>
      <vt:lpstr>Socio-economic disparity</vt:lpstr>
      <vt:lpstr>Extending to Hurricane Ida remnants</vt:lpstr>
      <vt:lpstr>Extending to Hurricane Ida remnants</vt:lpstr>
      <vt:lpstr>Attributable Ida social inequality</vt:lpstr>
      <vt:lpstr>Mortality and heat: How many people died?</vt:lpstr>
      <vt:lpstr>A more traditional approach (Mitchell et al.)</vt:lpstr>
      <vt:lpstr>End to end attribution:</vt:lpstr>
      <vt:lpstr>Is this a quantification of environmental injustice?</vt:lpstr>
      <vt:lpstr>Some relevant publications</vt:lpstr>
      <vt:lpstr>PowerPoint Presentation</vt:lpstr>
    </vt:vector>
  </TitlesOfParts>
  <Company>Lawrence Berkeley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 title here</dc:title>
  <dc:creator>David Brown</dc:creator>
  <cp:lastModifiedBy>Michael Wehner</cp:lastModifiedBy>
  <cp:revision>213</cp:revision>
  <dcterms:created xsi:type="dcterms:W3CDTF">2014-03-11T02:16:55Z</dcterms:created>
  <dcterms:modified xsi:type="dcterms:W3CDTF">2023-04-24T06:53:07Z</dcterms:modified>
</cp:coreProperties>
</file>