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7" r:id="rId4"/>
    <p:sldId id="271" r:id="rId5"/>
    <p:sldId id="265" r:id="rId6"/>
    <p:sldId id="266" r:id="rId7"/>
    <p:sldId id="263" r:id="rId8"/>
    <p:sldId id="260" r:id="rId9"/>
    <p:sldId id="258" r:id="rId10"/>
    <p:sldId id="261" r:id="rId11"/>
    <p:sldId id="267" r:id="rId12"/>
    <p:sldId id="268" r:id="rId13"/>
    <p:sldId id="272" r:id="rId14"/>
    <p:sldId id="262" r:id="rId15"/>
    <p:sldId id="264"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CB8"/>
    <a:srgbClr val="F58486"/>
    <a:srgbClr val="F584E6"/>
    <a:srgbClr val="FF40FF"/>
    <a:srgbClr val="46BFEB"/>
    <a:srgbClr val="34A2C9"/>
    <a:srgbClr val="3392B5"/>
    <a:srgbClr val="F58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26"/>
  </p:normalViewPr>
  <p:slideViewPr>
    <p:cSldViewPr snapToGrid="0">
      <p:cViewPr varScale="1">
        <p:scale>
          <a:sx n="105" d="100"/>
          <a:sy n="105"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vbdcp.gov.in/"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23/A:1010933404324" TargetMode="External"/><Relationship Id="rId2" Type="http://schemas.openxmlformats.org/officeDocument/2006/relationships/hyperlink" Target="https://doi.org/10.1017/S0007485300002765" TargetMode="Externa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doi.org/10.1371/journal.pntd.0006657" TargetMode="External"/><Relationship Id="rId4" Type="http://schemas.openxmlformats.org/officeDocument/2006/relationships/hyperlink" Target="https://doi.org/10.1007/s00436-010-1767-4"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2.xml"/><Relationship Id="rId7" Type="http://schemas.openxmlformats.org/officeDocument/2006/relationships/slide" Target="slide8.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1934D-3587-44E8-5E66-007BD74E41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0680" y="146594"/>
            <a:ext cx="5750418" cy="6580585"/>
          </a:xfrm>
          <a:prstGeom prst="rect">
            <a:avLst/>
          </a:prstGeom>
        </p:spPr>
      </p:pic>
      <p:sp>
        <p:nvSpPr>
          <p:cNvPr id="9" name="TextBox 8">
            <a:extLst>
              <a:ext uri="{FF2B5EF4-FFF2-40B4-BE49-F238E27FC236}">
                <a16:creationId xmlns:a16="http://schemas.microsoft.com/office/drawing/2014/main" id="{D1F4F8E2-DB33-0E12-8E7A-BD203ADF2E15}"/>
              </a:ext>
            </a:extLst>
          </p:cNvPr>
          <p:cNvSpPr txBox="1"/>
          <p:nvPr/>
        </p:nvSpPr>
        <p:spPr>
          <a:xfrm>
            <a:off x="209028" y="262890"/>
            <a:ext cx="5886972" cy="6217087"/>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A Climate-based Dengue Early Warning System for Pune, India</a:t>
            </a:r>
          </a:p>
          <a:p>
            <a:pPr algn="ct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t>
            </a:r>
          </a:p>
          <a:p>
            <a:pPr algn="ctr"/>
            <a:r>
              <a:rPr lang="en-IN" sz="2400" u="none" strike="noStrike" dirty="0">
                <a:solidFill>
                  <a:srgbClr val="000000"/>
                </a:solidFill>
                <a:effectLst/>
                <a:latin typeface="Times New Roman" panose="02020603050405020304" pitchFamily="18" charset="0"/>
                <a:cs typeface="Times New Roman" panose="02020603050405020304" pitchFamily="18" charset="0"/>
              </a:rPr>
              <a:t>Sophia Yacob</a:t>
            </a:r>
            <a:r>
              <a:rPr lang="en-IN" sz="2400" u="none" strike="noStrike" baseline="30000" dirty="0">
                <a:solidFill>
                  <a:srgbClr val="000000"/>
                </a:solidFill>
                <a:effectLst/>
                <a:latin typeface="Times New Roman" panose="02020603050405020304" pitchFamily="18" charset="0"/>
                <a:cs typeface="Times New Roman" panose="02020603050405020304" pitchFamily="18" charset="0"/>
              </a:rPr>
              <a:t>1,2</a:t>
            </a:r>
            <a:r>
              <a:rPr lang="en-IN" sz="2400" u="none" strike="noStrike" dirty="0">
                <a:solidFill>
                  <a:srgbClr val="000000"/>
                </a:solidFill>
                <a:effectLst/>
                <a:latin typeface="Times New Roman" panose="02020603050405020304" pitchFamily="18" charset="0"/>
                <a:cs typeface="Times New Roman" panose="02020603050405020304" pitchFamily="18" charset="0"/>
              </a:rPr>
              <a:t> and Roxy Mathew Koll</a:t>
            </a:r>
            <a:r>
              <a:rPr lang="en-IN" sz="2400" u="none" strike="noStrike" baseline="30000" dirty="0">
                <a:solidFill>
                  <a:srgbClr val="000000"/>
                </a:solidFill>
                <a:effectLst/>
                <a:latin typeface="Times New Roman" panose="02020603050405020304" pitchFamily="18" charset="0"/>
                <a:cs typeface="Times New Roman" panose="02020603050405020304" pitchFamily="18" charset="0"/>
              </a:rPr>
              <a:t>1</a:t>
            </a:r>
            <a:r>
              <a:rPr lang="en-IN" sz="2600" u="none" strike="noStrike" baseline="30000" dirty="0">
                <a:solidFill>
                  <a:srgbClr val="000000"/>
                </a:solidFill>
                <a:effectLst/>
                <a:latin typeface="Times New Roman" panose="02020603050405020304" pitchFamily="18" charset="0"/>
                <a:cs typeface="Times New Roman" panose="02020603050405020304" pitchFamily="18" charset="0"/>
              </a:rPr>
              <a:t>    </a:t>
            </a:r>
            <a:endParaRPr lang="en-IN" sz="1600" baseline="30000" dirty="0">
              <a:solidFill>
                <a:srgbClr val="000000"/>
              </a:solidFill>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baseline="30000" dirty="0">
              <a:solidFill>
                <a:srgbClr val="000000"/>
              </a:solidFill>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baseline="30000" dirty="0">
              <a:solidFill>
                <a:srgbClr val="000000"/>
              </a:solidFill>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u="none" strike="noStrike" baseline="30000" dirty="0">
              <a:solidFill>
                <a:srgbClr val="000000"/>
              </a:solidFill>
              <a:effectLst/>
              <a:latin typeface="Times New Roman" panose="02020603050405020304" pitchFamily="18" charset="0"/>
              <a:cs typeface="Times New Roman" panose="02020603050405020304" pitchFamily="18" charset="0"/>
            </a:endParaRPr>
          </a:p>
          <a:p>
            <a:pPr algn="ctr"/>
            <a:endParaRPr lang="en-IN" sz="1600" baseline="30000" dirty="0">
              <a:solidFill>
                <a:srgbClr val="000000"/>
              </a:solidFill>
              <a:latin typeface="Times New Roman" panose="02020603050405020304" pitchFamily="18" charset="0"/>
              <a:cs typeface="Times New Roman" panose="02020603050405020304" pitchFamily="18" charset="0"/>
            </a:endParaRPr>
          </a:p>
          <a:p>
            <a:pPr algn="ctr"/>
            <a:r>
              <a:rPr lang="en-IN" u="none" strike="noStrike" baseline="30000" dirty="0">
                <a:solidFill>
                  <a:srgbClr val="000000"/>
                </a:solidFill>
                <a:effectLst/>
                <a:latin typeface="Times New Roman" panose="02020603050405020304" pitchFamily="18" charset="0"/>
                <a:cs typeface="Times New Roman" panose="02020603050405020304" pitchFamily="18" charset="0"/>
              </a:rPr>
              <a:t>1</a:t>
            </a:r>
            <a:r>
              <a:rPr lang="en-IN" u="none" strike="noStrike" dirty="0">
                <a:solidFill>
                  <a:srgbClr val="000000"/>
                </a:solidFill>
                <a:effectLst/>
                <a:latin typeface="Times New Roman" panose="02020603050405020304" pitchFamily="18" charset="0"/>
                <a:cs typeface="Times New Roman" panose="02020603050405020304" pitchFamily="18" charset="0"/>
              </a:rPr>
              <a:t>Centre for Climate Change Research, Indian Institute of Tropical Meteorology, Pune, India </a:t>
            </a:r>
          </a:p>
          <a:p>
            <a:pPr algn="ctr"/>
            <a:br>
              <a:rPr lang="en-IN" u="none" strike="noStrike" dirty="0">
                <a:effectLst/>
                <a:latin typeface="Times New Roman" panose="02020603050405020304" pitchFamily="18" charset="0"/>
                <a:cs typeface="Times New Roman" panose="02020603050405020304" pitchFamily="18" charset="0"/>
              </a:rPr>
            </a:br>
            <a:r>
              <a:rPr lang="en-IN" u="none" strike="noStrike" baseline="30000" dirty="0">
                <a:solidFill>
                  <a:srgbClr val="000000"/>
                </a:solidFill>
                <a:effectLst/>
                <a:latin typeface="Times New Roman" panose="02020603050405020304" pitchFamily="18" charset="0"/>
                <a:cs typeface="Times New Roman" panose="02020603050405020304" pitchFamily="18" charset="0"/>
              </a:rPr>
              <a:t>2</a:t>
            </a:r>
            <a:r>
              <a:rPr lang="en-IN" u="none" strike="noStrike" dirty="0">
                <a:solidFill>
                  <a:srgbClr val="000000"/>
                </a:solidFill>
                <a:effectLst/>
                <a:latin typeface="Times New Roman" panose="02020603050405020304" pitchFamily="18" charset="0"/>
                <a:cs typeface="Times New Roman" panose="02020603050405020304" pitchFamily="18" charset="0"/>
              </a:rPr>
              <a:t>Department of Atmospheric and Space Sciences, Savitribai Phule Pune University, Pune, India </a:t>
            </a:r>
          </a:p>
          <a:p>
            <a:pPr algn="ctr"/>
            <a:endParaRPr lang="en-IN" sz="1600" b="0" i="0" dirty="0">
              <a:solidFill>
                <a:srgbClr val="000000"/>
              </a:solidFill>
              <a:latin typeface="Times New Roman" panose="02020603050405020304" pitchFamily="18" charset="0"/>
              <a:cs typeface="Times New Roman" panose="02020603050405020304" pitchFamily="18" charset="0"/>
            </a:endParaRPr>
          </a:p>
          <a:p>
            <a:pPr algn="ctr"/>
            <a:endParaRPr lang="en-IN" sz="1600" u="none" strike="noStrike" dirty="0">
              <a:solidFill>
                <a:srgbClr val="000000"/>
              </a:solidFill>
              <a:effectLst/>
              <a:latin typeface="Times New Roman" panose="02020603050405020304" pitchFamily="18" charset="0"/>
              <a:cs typeface="Times New Roman" panose="02020603050405020304" pitchFamily="18" charset="0"/>
            </a:endParaRPr>
          </a:p>
          <a:p>
            <a:pPr algn="ctr"/>
            <a:endParaRPr lang="en-IN" sz="1600" dirty="0">
              <a:solidFill>
                <a:srgbClr val="000000"/>
              </a:solidFill>
              <a:latin typeface="Times New Roman" panose="02020603050405020304" pitchFamily="18" charset="0"/>
              <a:cs typeface="Times New Roman" panose="02020603050405020304" pitchFamily="18" charset="0"/>
            </a:endParaRPr>
          </a:p>
          <a:p>
            <a:pPr algn="ctr"/>
            <a:endParaRPr lang="en-IN" sz="1600" u="none" strike="noStrike" dirty="0">
              <a:solidFill>
                <a:srgbClr val="000000"/>
              </a:solidFill>
              <a:effectLst/>
              <a:latin typeface="Times New Roman" panose="02020603050405020304" pitchFamily="18" charset="0"/>
              <a:cs typeface="Times New Roman" panose="02020603050405020304" pitchFamily="18" charset="0"/>
            </a:endParaRPr>
          </a:p>
          <a:p>
            <a:pPr algn="ctr"/>
            <a:br>
              <a:rPr lang="en-US" dirty="0">
                <a:latin typeface="Times New Roman" panose="02020603050405020304" pitchFamily="18" charset="0"/>
                <a:cs typeface="Times New Roman" panose="02020603050405020304" pitchFamily="18" charset="0"/>
              </a:rPr>
            </a:br>
            <a:endParaRPr lang="en-US" dirty="0"/>
          </a:p>
        </p:txBody>
      </p:sp>
      <p:pic>
        <p:nvPicPr>
          <p:cNvPr id="11" name="Picture 10" descr="Qr code&#10;&#10;Description automatically generated">
            <a:extLst>
              <a:ext uri="{FF2B5EF4-FFF2-40B4-BE49-F238E27FC236}">
                <a16:creationId xmlns:a16="http://schemas.microsoft.com/office/drawing/2014/main" id="{3B9B1DB0-815D-DDBE-B76F-A2267D0BD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475" y="5021505"/>
            <a:ext cx="733516" cy="733516"/>
          </a:xfrm>
          <a:prstGeom prst="rect">
            <a:avLst/>
          </a:prstGeom>
        </p:spPr>
      </p:pic>
      <p:pic>
        <p:nvPicPr>
          <p:cNvPr id="12" name="Picture 2">
            <a:extLst>
              <a:ext uri="{FF2B5EF4-FFF2-40B4-BE49-F238E27FC236}">
                <a16:creationId xmlns:a16="http://schemas.microsoft.com/office/drawing/2014/main" id="{E9A0C297-2DD5-1C39-0B2A-CF52420C6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78" y="2222886"/>
            <a:ext cx="983243" cy="9321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B32469CC-4E08-EC30-3131-6D589A519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910" y="2207020"/>
            <a:ext cx="1095949" cy="92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CA1CB-3361-3F46-447D-94E72F07D10B}"/>
              </a:ext>
            </a:extLst>
          </p:cNvPr>
          <p:cNvSpPr txBox="1"/>
          <p:nvPr/>
        </p:nvSpPr>
        <p:spPr>
          <a:xfrm>
            <a:off x="7373866" y="1014474"/>
            <a:ext cx="4383227" cy="5443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b="1" dirty="0">
                <a:latin typeface="Times New Roman" panose="02020603050405020304" pitchFamily="18" charset="0"/>
                <a:ea typeface="Microsoft Sans Serif"/>
                <a:cs typeface="Times New Roman" panose="02020603050405020304" pitchFamily="18" charset="0"/>
              </a:rPr>
              <a:t>Dengue future projections</a:t>
            </a:r>
            <a:r>
              <a:rPr lang="en-US" dirty="0">
                <a:latin typeface="Times New Roman" panose="02020603050405020304" pitchFamily="18" charset="0"/>
                <a:ea typeface="Microsoft Sans Serif"/>
                <a:cs typeface="Times New Roman" panose="02020603050405020304" pitchFamily="18" charset="0"/>
              </a:rPr>
              <a:t>: Using RFR model and future climate projections (2020-2100) from the coupled Model Intercomparison Project Phase 6 (CMIP6)</a:t>
            </a:r>
          </a:p>
          <a:p>
            <a:pPr>
              <a:lnSpc>
                <a:spcPct val="150000"/>
              </a:lnSpc>
            </a:pP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a:buChar char="•"/>
            </a:pPr>
            <a:r>
              <a:rPr lang="en-US" dirty="0">
                <a:latin typeface="Times New Roman" panose="02020603050405020304" pitchFamily="18" charset="0"/>
                <a:ea typeface="Microsoft Sans Serif"/>
                <a:cs typeface="Times New Roman" panose="02020603050405020304" pitchFamily="18" charset="0"/>
              </a:rPr>
              <a:t>Dengue mortalities over Pune may increase by </a:t>
            </a:r>
            <a:r>
              <a:rPr lang="en-US" b="1" dirty="0">
                <a:latin typeface="Times New Roman" panose="02020603050405020304" pitchFamily="18" charset="0"/>
                <a:ea typeface="Microsoft Sans Serif"/>
                <a:cs typeface="Times New Roman" panose="02020603050405020304" pitchFamily="18" charset="0"/>
              </a:rPr>
              <a:t>13% in the near-future (2021-2040)</a:t>
            </a:r>
            <a:r>
              <a:rPr lang="en-US" dirty="0">
                <a:latin typeface="Times New Roman" panose="02020603050405020304" pitchFamily="18" charset="0"/>
                <a:ea typeface="Microsoft Sans Serif"/>
                <a:cs typeface="Times New Roman" panose="02020603050405020304" pitchFamily="18" charset="0"/>
              </a:rPr>
              <a:t> and </a:t>
            </a:r>
            <a:r>
              <a:rPr lang="en-US" b="1" dirty="0">
                <a:latin typeface="Times New Roman" panose="02020603050405020304" pitchFamily="18" charset="0"/>
                <a:ea typeface="Microsoft Sans Serif"/>
                <a:cs typeface="Times New Roman" panose="02020603050405020304" pitchFamily="18" charset="0"/>
              </a:rPr>
              <a:t>30-112% in the long-term (2081-2100)</a:t>
            </a:r>
            <a:r>
              <a:rPr lang="en-US" dirty="0">
                <a:latin typeface="Times New Roman" panose="02020603050405020304" pitchFamily="18" charset="0"/>
                <a:ea typeface="Microsoft Sans Serif"/>
                <a:cs typeface="Times New Roman" panose="02020603050405020304" pitchFamily="18" charset="0"/>
              </a:rPr>
              <a:t> under different emission scenarios.</a:t>
            </a:r>
          </a:p>
          <a:p>
            <a:pPr>
              <a:lnSpc>
                <a:spcPct val="150000"/>
              </a:lnSpc>
            </a:pPr>
            <a:endParaRPr lang="en-US" dirty="0">
              <a:latin typeface="Times New Roman" panose="02020603050405020304" pitchFamily="18" charset="0"/>
              <a:ea typeface="Microsoft Sans Serif"/>
              <a:cs typeface="Times New Roman" panose="02020603050405020304" pitchFamily="18" charset="0"/>
            </a:endParaRPr>
          </a:p>
          <a:p>
            <a:pPr>
              <a:lnSpc>
                <a:spcPct val="150000"/>
              </a:lnSpc>
            </a:pPr>
            <a:r>
              <a:rPr lang="en-US" dirty="0">
                <a:latin typeface="Times New Roman" panose="02020603050405020304" pitchFamily="18" charset="0"/>
                <a:ea typeface="Microsoft Sans Serif"/>
                <a:cs typeface="Times New Roman" panose="02020603050405020304" pitchFamily="18" charset="0"/>
              </a:rPr>
              <a:t>Want to know more about SSP’s? </a:t>
            </a:r>
          </a:p>
          <a:p>
            <a:pPr>
              <a:lnSpc>
                <a:spcPct val="150000"/>
              </a:lnSpc>
            </a:pPr>
            <a:endParaRPr lang="en-US" dirty="0">
              <a:latin typeface="Times New Roman" panose="02020603050405020304" pitchFamily="18" charset="0"/>
              <a:ea typeface="Microsoft Sans Serif"/>
              <a:cs typeface="Times New Roman" panose="02020603050405020304" pitchFamily="18" charset="0"/>
            </a:endParaRPr>
          </a:p>
        </p:txBody>
      </p:sp>
      <p:pic>
        <p:nvPicPr>
          <p:cNvPr id="5" name="Picture 5">
            <a:extLst>
              <a:ext uri="{FF2B5EF4-FFF2-40B4-BE49-F238E27FC236}">
                <a16:creationId xmlns:a16="http://schemas.microsoft.com/office/drawing/2014/main" id="{ADDFB51D-15B8-61FB-0E02-387289B06121}"/>
              </a:ext>
            </a:extLst>
          </p:cNvPr>
          <p:cNvPicPr>
            <a:picLocks noChangeAspect="1"/>
          </p:cNvPicPr>
          <p:nvPr/>
        </p:nvPicPr>
        <p:blipFill>
          <a:blip r:embed="rId2"/>
          <a:stretch>
            <a:fillRect/>
          </a:stretch>
        </p:blipFill>
        <p:spPr>
          <a:xfrm>
            <a:off x="553473" y="837513"/>
            <a:ext cx="6820393" cy="5265877"/>
          </a:xfrm>
          <a:prstGeom prst="rect">
            <a:avLst/>
          </a:prstGeom>
        </p:spPr>
      </p:pic>
      <p:sp>
        <p:nvSpPr>
          <p:cNvPr id="9" name="Rectangle 8">
            <a:extLst>
              <a:ext uri="{FF2B5EF4-FFF2-40B4-BE49-F238E27FC236}">
                <a16:creationId xmlns:a16="http://schemas.microsoft.com/office/drawing/2014/main" id="{A83D1CA0-B51A-FC48-B1E9-A5D262673F07}"/>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sp>
        <p:nvSpPr>
          <p:cNvPr id="2" name="Triangle 1">
            <a:hlinkClick r:id="rId4" action="ppaction://hlinksldjump"/>
            <a:extLst>
              <a:ext uri="{FF2B5EF4-FFF2-40B4-BE49-F238E27FC236}">
                <a16:creationId xmlns:a16="http://schemas.microsoft.com/office/drawing/2014/main" id="{E00C34B0-2DE1-AF1A-8A2A-9DE38CB59C0F}"/>
              </a:ext>
            </a:extLst>
          </p:cNvPr>
          <p:cNvSpPr/>
          <p:nvPr/>
        </p:nvSpPr>
        <p:spPr>
          <a:xfrm rot="5400000">
            <a:off x="10482459" y="5721804"/>
            <a:ext cx="442027" cy="243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44901B0D-60C7-E13D-B876-5B35C869BDCB}"/>
              </a:ext>
            </a:extLst>
          </p:cNvPr>
          <p:cNvGraphicFramePr>
            <a:graphicFrameLocks noGrp="1"/>
          </p:cNvGraphicFramePr>
          <p:nvPr>
            <p:extLst>
              <p:ext uri="{D42A27DB-BD31-4B8C-83A1-F6EECF244321}">
                <p14:modId xmlns:p14="http://schemas.microsoft.com/office/powerpoint/2010/main" val="348189768"/>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446CB8"/>
                          </a:solidFill>
                          <a:latin typeface="Times New Roman" panose="02020603050405020304" pitchFamily="18" charset="0"/>
                          <a:ea typeface="Microsoft Sans Serif"/>
                          <a:cs typeface="Times New Roman" panose="02020603050405020304" pitchFamily="18" charset="0"/>
                        </a:rPr>
                        <a:t>Future projections | Dengue mortality in Pune</a:t>
                      </a:r>
                      <a:r>
                        <a:rPr lang="en-US" sz="2800" b="1" dirty="0">
                          <a:ln>
                            <a:solidFill>
                              <a:srgbClr val="446CB8"/>
                            </a:solidFill>
                          </a:ln>
                          <a:solidFill>
                            <a:srgbClr val="446CB8"/>
                          </a:solidFill>
                          <a:latin typeface="Times New Roman" panose="02020603050405020304" pitchFamily="18" charset="0"/>
                          <a:cs typeface="Times New Roman" panose="02020603050405020304" pitchFamily="18" charset="0"/>
                        </a:rPr>
                        <a:t> </a:t>
                      </a:r>
                      <a:endParaRPr lang="en-US" sz="2800" dirty="0">
                        <a:solidFill>
                          <a:srgbClr val="446CB8"/>
                        </a:solidFill>
                        <a:latin typeface="Times New Roman" panose="02020603050405020304" pitchFamily="18" charset="0"/>
                        <a:ea typeface="Microsoft Sans Serif"/>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17973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4D90B07-D8C4-8D94-DB9C-42124994BF55}"/>
              </a:ext>
            </a:extLst>
          </p:cNvPr>
          <p:cNvPicPr>
            <a:picLocks noChangeAspect="1"/>
          </p:cNvPicPr>
          <p:nvPr/>
        </p:nvPicPr>
        <p:blipFill>
          <a:blip r:embed="rId2"/>
          <a:stretch>
            <a:fillRect/>
          </a:stretch>
        </p:blipFill>
        <p:spPr>
          <a:xfrm>
            <a:off x="2867184" y="954838"/>
            <a:ext cx="6543304" cy="2845899"/>
          </a:xfrm>
          <a:prstGeom prst="rect">
            <a:avLst/>
          </a:prstGeom>
        </p:spPr>
      </p:pic>
      <p:sp>
        <p:nvSpPr>
          <p:cNvPr id="5" name="TextBox 4">
            <a:extLst>
              <a:ext uri="{FF2B5EF4-FFF2-40B4-BE49-F238E27FC236}">
                <a16:creationId xmlns:a16="http://schemas.microsoft.com/office/drawing/2014/main" id="{83878740-90B7-99E2-F9C0-B3385917F378}"/>
              </a:ext>
            </a:extLst>
          </p:cNvPr>
          <p:cNvSpPr txBox="1"/>
          <p:nvPr/>
        </p:nvSpPr>
        <p:spPr>
          <a:xfrm>
            <a:off x="321063" y="3830086"/>
            <a:ext cx="11549873" cy="29510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ct val="150000"/>
              </a:lnSpc>
              <a:buFont typeface="Arial" panose="020B0604020202020204" pitchFamily="34" charset="0"/>
              <a:buChar char="•"/>
            </a:pP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All environmental predictors of dengue are </a:t>
            </a:r>
            <a:r>
              <a:rPr lang="en-US" b="1" dirty="0">
                <a:solidFill>
                  <a:schemeClr val="tx1">
                    <a:lumMod val="95000"/>
                    <a:lumOff val="5000"/>
                  </a:schemeClr>
                </a:solidFill>
                <a:latin typeface="Times New Roman" panose="02020603050405020304" pitchFamily="18" charset="0"/>
                <a:ea typeface="+mn-lt"/>
                <a:cs typeface="Times New Roman" panose="02020603050405020304" pitchFamily="18" charset="0"/>
              </a:rPr>
              <a:t>projected to increase</a:t>
            </a: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 in the future relative to historical levels.</a:t>
            </a:r>
            <a:endParaRPr lang="en-US" dirty="0">
              <a:solidFill>
                <a:schemeClr val="tx1">
                  <a:lumMod val="95000"/>
                  <a:lumOff val="5000"/>
                </a:schemeClr>
              </a:solidFill>
              <a:latin typeface="Times New Roman" panose="02020603050405020304" pitchFamily="18" charset="0"/>
              <a:ea typeface="Microsoft Sans Serif"/>
              <a:cs typeface="Times New Roman" panose="02020603050405020304" pitchFamily="18" charset="0"/>
            </a:endParaRPr>
          </a:p>
          <a:p>
            <a:pPr marL="285750" indent="-285750" algn="just">
              <a:lnSpc>
                <a:spcPct val="150000"/>
              </a:lnSpc>
              <a:buFont typeface="Arial" panose="020B0604020202020204" pitchFamily="34" charset="0"/>
              <a:buChar char="•"/>
            </a:pP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 </a:t>
            </a:r>
            <a:r>
              <a:rPr lang="en-US" b="1" dirty="0">
                <a:solidFill>
                  <a:schemeClr val="tx1">
                    <a:lumMod val="95000"/>
                    <a:lumOff val="5000"/>
                  </a:schemeClr>
                </a:solidFill>
                <a:latin typeface="Times New Roman" panose="02020603050405020304" pitchFamily="18" charset="0"/>
                <a:ea typeface="+mn-lt"/>
                <a:cs typeface="Times New Roman" panose="02020603050405020304" pitchFamily="18" charset="0"/>
              </a:rPr>
              <a:t>Near-future (201-2040): </a:t>
            </a: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Meteorological variables show little change relative to their reference period (1995-2015) values.</a:t>
            </a:r>
            <a:endParaRPr lang="en-US" dirty="0">
              <a:solidFill>
                <a:schemeClr val="tx1">
                  <a:lumMod val="95000"/>
                  <a:lumOff val="5000"/>
                </a:schemeClr>
              </a:solidFill>
              <a:latin typeface="Times New Roman" panose="02020603050405020304" pitchFamily="18" charset="0"/>
              <a:ea typeface="Microsoft Sans Serif"/>
              <a:cs typeface="Times New Roman" panose="02020603050405020304" pitchFamily="18" charset="0"/>
            </a:endParaRPr>
          </a:p>
          <a:p>
            <a:pPr marL="285750" indent="-285750" algn="just">
              <a:lnSpc>
                <a:spcPct val="150000"/>
              </a:lnSpc>
              <a:buFont typeface="Arial" panose="020B0604020202020204" pitchFamily="34" charset="0"/>
              <a:buChar char="•"/>
            </a:pPr>
            <a:r>
              <a:rPr lang="en-US" b="1" dirty="0">
                <a:solidFill>
                  <a:schemeClr val="tx1">
                    <a:lumMod val="95000"/>
                    <a:lumOff val="5000"/>
                  </a:schemeClr>
                </a:solidFill>
                <a:latin typeface="Times New Roman" panose="02020603050405020304" pitchFamily="18" charset="0"/>
                <a:ea typeface="+mn-lt"/>
                <a:cs typeface="Times New Roman" panose="02020603050405020304" pitchFamily="18" charset="0"/>
              </a:rPr>
              <a:t>Mid-future (2041-2060) </a:t>
            </a: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changes: Mean temperature: 1-1.5°C; cumulative rainfall: 23-27 cm; relative humidity: 0.4-1%; active-break days: 1-3 days.</a:t>
            </a:r>
            <a:endParaRPr lang="en-US" dirty="0">
              <a:solidFill>
                <a:schemeClr val="tx1">
                  <a:lumMod val="95000"/>
                  <a:lumOff val="5000"/>
                </a:schemeClr>
              </a:solidFill>
              <a:latin typeface="Times New Roman" panose="02020603050405020304" pitchFamily="18" charset="0"/>
              <a:ea typeface="Microsoft Sans Serif"/>
              <a:cs typeface="Times New Roman" panose="02020603050405020304" pitchFamily="18" charset="0"/>
            </a:endParaRPr>
          </a:p>
          <a:p>
            <a:pPr marL="285750" indent="-285750" algn="just">
              <a:lnSpc>
                <a:spcPct val="150000"/>
              </a:lnSpc>
              <a:buFont typeface="Arial" panose="020B0604020202020204" pitchFamily="34" charset="0"/>
              <a:buChar char="•"/>
            </a:pPr>
            <a:r>
              <a:rPr lang="en-US" b="1" dirty="0">
                <a:solidFill>
                  <a:schemeClr val="tx1">
                    <a:lumMod val="95000"/>
                    <a:lumOff val="5000"/>
                  </a:schemeClr>
                </a:solidFill>
                <a:latin typeface="Times New Roman" panose="02020603050405020304" pitchFamily="18" charset="0"/>
                <a:ea typeface="+mn-lt"/>
                <a:cs typeface="Times New Roman" panose="02020603050405020304" pitchFamily="18" charset="0"/>
              </a:rPr>
              <a:t>Far-future (2081-2100) </a:t>
            </a:r>
            <a:r>
              <a:rPr lang="en-US" dirty="0">
                <a:solidFill>
                  <a:schemeClr val="tx1">
                    <a:lumMod val="95000"/>
                    <a:lumOff val="5000"/>
                  </a:schemeClr>
                </a:solidFill>
                <a:latin typeface="Times New Roman" panose="02020603050405020304" pitchFamily="18" charset="0"/>
                <a:ea typeface="+mn-lt"/>
                <a:cs typeface="Times New Roman" panose="02020603050405020304" pitchFamily="18" charset="0"/>
              </a:rPr>
              <a:t>changes: Mean temperature: 1.2-3.5°C; rainfall: 28-65 cm; relative humidity: 0.2-1.6%; active and break days: 2-5 days</a:t>
            </a:r>
            <a:r>
              <a:rPr lang="en-US" dirty="0">
                <a:solidFill>
                  <a:srgbClr val="374151"/>
                </a:solidFill>
                <a:latin typeface="Times New Roman" panose="02020603050405020304" pitchFamily="18" charset="0"/>
                <a:ea typeface="+mn-lt"/>
                <a:cs typeface="Times New Roman" panose="02020603050405020304" pitchFamily="18" charset="0"/>
              </a:rPr>
              <a:t>.</a:t>
            </a:r>
            <a:endParaRPr lang="en-US" dirty="0">
              <a:solidFill>
                <a:srgbClr val="374151"/>
              </a:solidFill>
              <a:latin typeface="Times New Roman" panose="02020603050405020304" pitchFamily="18" charset="0"/>
              <a:ea typeface="Microsoft Sans Serif"/>
              <a:cs typeface="Times New Roman" panose="02020603050405020304" pitchFamily="18" charset="0"/>
            </a:endParaRPr>
          </a:p>
        </p:txBody>
      </p:sp>
      <p:sp>
        <p:nvSpPr>
          <p:cNvPr id="12" name="Rectangle 11">
            <a:extLst>
              <a:ext uri="{FF2B5EF4-FFF2-40B4-BE49-F238E27FC236}">
                <a16:creationId xmlns:a16="http://schemas.microsoft.com/office/drawing/2014/main" id="{461A774B-165D-F280-6293-00EF7DAB721E}"/>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A9299BE0-924D-6418-C99C-0E7F5AD20A98}"/>
              </a:ext>
            </a:extLst>
          </p:cNvPr>
          <p:cNvGraphicFramePr>
            <a:graphicFrameLocks noGrp="1"/>
          </p:cNvGraphicFramePr>
          <p:nvPr>
            <p:extLst>
              <p:ext uri="{D42A27DB-BD31-4B8C-83A1-F6EECF244321}">
                <p14:modId xmlns:p14="http://schemas.microsoft.com/office/powerpoint/2010/main" val="2224913182"/>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446CB8"/>
                          </a:solidFill>
                          <a:latin typeface="Times New Roman" panose="02020603050405020304" pitchFamily="18" charset="0"/>
                          <a:ea typeface="Microsoft Sans Serif"/>
                          <a:cs typeface="Times New Roman" panose="02020603050405020304" pitchFamily="18" charset="0"/>
                        </a:rPr>
                        <a:t>Future Projections | Environmental predictors of dengue</a:t>
                      </a:r>
                      <a:endParaRPr lang="en-US" sz="2800" dirty="0">
                        <a:solidFill>
                          <a:srgbClr val="446CB8"/>
                        </a:solidFill>
                        <a:latin typeface="Times New Roman" panose="02020603050405020304" pitchFamily="18" charset="0"/>
                        <a:ea typeface="Microsoft Sans Serif"/>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22798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 fill="hold"/>
                                        <p:tgtEl>
                                          <p:spTgt spid="5"/>
                                        </p:tgtEl>
                                        <p:attrNameLst>
                                          <p:attrName>ppt_x</p:attrName>
                                        </p:attrNameLst>
                                      </p:cBhvr>
                                      <p:tavLst>
                                        <p:tav tm="0">
                                          <p:val>
                                            <p:strVal val="#ppt_x"/>
                                          </p:val>
                                        </p:tav>
                                        <p:tav tm="100000">
                                          <p:val>
                                            <p:strVal val="#ppt_x"/>
                                          </p:val>
                                        </p:tav>
                                      </p:tavLst>
                                    </p:anim>
                                    <p:anim calcmode="lin" valueType="num">
                                      <p:cBhvr additive="base">
                                        <p:cTn id="12" dur="1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D4A4DB-FE41-7A1A-B86C-8A4A2C63FDFC}"/>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C938069-4E28-4570-813B-17E6F36797EC}"/>
              </a:ext>
            </a:extLst>
          </p:cNvPr>
          <p:cNvSpPr txBox="1"/>
          <p:nvPr/>
        </p:nvSpPr>
        <p:spPr>
          <a:xfrm>
            <a:off x="379940" y="957263"/>
            <a:ext cx="11449667" cy="503387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b="1" dirty="0">
                <a:solidFill>
                  <a:srgbClr val="000000"/>
                </a:solidFill>
                <a:latin typeface="Times New Roman" panose="02020603050405020304" pitchFamily="18" charset="0"/>
              </a:rPr>
              <a:t>T</a:t>
            </a:r>
            <a:r>
              <a:rPr lang="en-IN" b="1" i="0" u="none" strike="noStrike" dirty="0">
                <a:solidFill>
                  <a:srgbClr val="000000"/>
                </a:solidFill>
                <a:effectLst/>
                <a:latin typeface="Times New Roman" panose="02020603050405020304" pitchFamily="18" charset="0"/>
              </a:rPr>
              <a:t>emperature</a:t>
            </a:r>
            <a:r>
              <a:rPr lang="en-IN" b="0" i="0" u="none" strike="noStrike" dirty="0">
                <a:solidFill>
                  <a:srgbClr val="000000"/>
                </a:solidFill>
                <a:effectLst/>
                <a:latin typeface="Times New Roman" panose="02020603050405020304" pitchFamily="18" charset="0"/>
              </a:rPr>
              <a:t>, </a:t>
            </a:r>
            <a:r>
              <a:rPr lang="en-IN" b="1" i="0" u="none" strike="noStrike" dirty="0">
                <a:solidFill>
                  <a:srgbClr val="000000"/>
                </a:solidFill>
                <a:effectLst/>
                <a:latin typeface="Times New Roman" panose="02020603050405020304" pitchFamily="18" charset="0"/>
              </a:rPr>
              <a:t>rainfall</a:t>
            </a:r>
            <a:r>
              <a:rPr lang="en-IN" b="0" i="0" u="none" strike="noStrike" dirty="0">
                <a:solidFill>
                  <a:srgbClr val="000000"/>
                </a:solidFill>
                <a:effectLst/>
                <a:latin typeface="Times New Roman" panose="02020603050405020304" pitchFamily="18" charset="0"/>
              </a:rPr>
              <a:t>, and </a:t>
            </a:r>
            <a:r>
              <a:rPr lang="en-IN" b="1" i="0" u="none" strike="noStrike" dirty="0">
                <a:solidFill>
                  <a:srgbClr val="000000"/>
                </a:solidFill>
                <a:effectLst/>
                <a:latin typeface="Times New Roman" panose="02020603050405020304" pitchFamily="18" charset="0"/>
              </a:rPr>
              <a:t>relative humidity</a:t>
            </a:r>
            <a:r>
              <a:rPr lang="en-IN" b="0" i="0" u="none" strike="noStrike" dirty="0">
                <a:solidFill>
                  <a:srgbClr val="000000"/>
                </a:solidFill>
                <a:effectLst/>
                <a:latin typeface="Times New Roman" panose="02020603050405020304" pitchFamily="18" charset="0"/>
              </a:rPr>
              <a:t> have a significant effect on the dengue mortality in Pune.</a:t>
            </a:r>
          </a:p>
          <a:p>
            <a:pPr marL="285750" indent="-285750" algn="just">
              <a:lnSpc>
                <a:spcPct val="150000"/>
              </a:lnSpc>
              <a:buFont typeface="Arial" panose="020B0604020202020204" pitchFamily="34" charset="0"/>
              <a:buChar char="•"/>
            </a:pPr>
            <a:r>
              <a:rPr lang="en-IN" b="1" dirty="0">
                <a:solidFill>
                  <a:srgbClr val="000000"/>
                </a:solidFill>
                <a:latin typeface="Times New Roman" panose="02020603050405020304" pitchFamily="18" charset="0"/>
              </a:rPr>
              <a:t>M</a:t>
            </a:r>
            <a:r>
              <a:rPr lang="en-IN" b="1" i="0" u="none" strike="noStrike" dirty="0">
                <a:solidFill>
                  <a:srgbClr val="000000"/>
                </a:solidFill>
                <a:effectLst/>
                <a:latin typeface="Times New Roman" panose="02020603050405020304" pitchFamily="18" charset="0"/>
              </a:rPr>
              <a:t>oderate rains spread in time</a:t>
            </a:r>
            <a:r>
              <a:rPr lang="en-IN" b="0" i="0" u="none" strike="noStrike" dirty="0">
                <a:solidFill>
                  <a:srgbClr val="000000"/>
                </a:solidFill>
                <a:effectLst/>
                <a:latin typeface="Times New Roman" panose="02020603050405020304" pitchFamily="18" charset="0"/>
              </a:rPr>
              <a:t> favour an increase in dengue mortality while intermittent heavy rains with long dry periods can reduce dengue mortality.</a:t>
            </a:r>
          </a:p>
          <a:p>
            <a:pPr marL="285750" indent="-285750" algn="just">
              <a:lnSpc>
                <a:spcPct val="150000"/>
              </a:lnSpc>
              <a:buFont typeface="Arial" panose="020B0604020202020204" pitchFamily="34" charset="0"/>
              <a:buChar char="•"/>
            </a:pPr>
            <a:r>
              <a:rPr lang="en-IN" b="1" i="0" u="none" strike="noStrike" dirty="0">
                <a:solidFill>
                  <a:srgbClr val="000000"/>
                </a:solidFill>
                <a:effectLst/>
                <a:latin typeface="Times New Roman" panose="02020603050405020304" pitchFamily="18" charset="0"/>
              </a:rPr>
              <a:t>Dengue mortality in Pune lags</a:t>
            </a:r>
            <a:r>
              <a:rPr lang="en-IN" b="0" i="0" u="none" strike="noStrike" dirty="0">
                <a:solidFill>
                  <a:srgbClr val="000000"/>
                </a:solidFill>
                <a:effectLst/>
                <a:latin typeface="Times New Roman" panose="02020603050405020304" pitchFamily="18" charset="0"/>
              </a:rPr>
              <a:t>: temperature by five months, </a:t>
            </a:r>
          </a:p>
          <a:p>
            <a:pPr algn="just">
              <a:lnSpc>
                <a:spcPct val="150000"/>
              </a:lnSpc>
            </a:pPr>
            <a:r>
              <a:rPr lang="en-IN" dirty="0">
                <a:solidFill>
                  <a:srgbClr val="000000"/>
                </a:solidFill>
                <a:latin typeface="Times New Roman" panose="02020603050405020304" pitchFamily="18" charset="0"/>
              </a:rPr>
              <a:t>                                                           </a:t>
            </a:r>
            <a:r>
              <a:rPr lang="en-IN" b="0" i="0" u="none" strike="noStrike" dirty="0">
                <a:solidFill>
                  <a:srgbClr val="000000"/>
                </a:solidFill>
                <a:effectLst/>
                <a:latin typeface="Times New Roman" panose="02020603050405020304" pitchFamily="18" charset="0"/>
              </a:rPr>
              <a:t>rainfall by three months</a:t>
            </a:r>
            <a:endParaRPr lang="en-IN" dirty="0">
              <a:solidFill>
                <a:srgbClr val="000000"/>
              </a:solidFill>
              <a:latin typeface="Times New Roman" panose="02020603050405020304" pitchFamily="18" charset="0"/>
            </a:endParaRPr>
          </a:p>
          <a:p>
            <a:pPr algn="just">
              <a:lnSpc>
                <a:spcPct val="150000"/>
              </a:lnSpc>
            </a:pPr>
            <a:r>
              <a:rPr lang="en-IN" b="0" i="0" u="none" strike="noStrike" dirty="0">
                <a:solidFill>
                  <a:srgbClr val="000000"/>
                </a:solidFill>
                <a:effectLst/>
                <a:latin typeface="Times New Roman" panose="02020603050405020304" pitchFamily="18" charset="0"/>
              </a:rPr>
              <a:t>                                                           relative humidity by 2 months.</a:t>
            </a:r>
            <a:endParaRPr lang="en-IN" dirty="0">
              <a:solidFill>
                <a:srgbClr val="000000"/>
              </a:solidFill>
              <a:latin typeface="Times New Roman" panose="02020603050405020304" pitchFamily="18" charset="0"/>
            </a:endParaRPr>
          </a:p>
          <a:p>
            <a:pPr marL="285750" indent="-285750" algn="just">
              <a:lnSpc>
                <a:spcPct val="150000"/>
              </a:lnSpc>
              <a:buFont typeface="Arial" panose="020B0604020202020204" pitchFamily="34" charset="0"/>
              <a:buChar char="•"/>
            </a:pPr>
            <a:r>
              <a:rPr lang="en-IN" b="1" dirty="0">
                <a:solidFill>
                  <a:srgbClr val="000000"/>
                </a:solidFill>
                <a:latin typeface="Times New Roman" panose="02020603050405020304" pitchFamily="18" charset="0"/>
              </a:rPr>
              <a:t>C</a:t>
            </a:r>
            <a:r>
              <a:rPr lang="en-IN" sz="1800" b="1" i="0" u="none" strike="noStrike" dirty="0">
                <a:solidFill>
                  <a:srgbClr val="000000"/>
                </a:solidFill>
                <a:effectLst/>
                <a:latin typeface="Times New Roman" panose="02020603050405020304" pitchFamily="18" charset="0"/>
              </a:rPr>
              <a:t>limate-based dengue early warning prediction model</a:t>
            </a:r>
            <a:r>
              <a:rPr lang="en-IN" sz="1800" b="0" i="0" u="none" strike="noStrike" dirty="0">
                <a:solidFill>
                  <a:srgbClr val="000000"/>
                </a:solidFill>
                <a:effectLst/>
                <a:latin typeface="Times New Roman" panose="02020603050405020304" pitchFamily="18" charset="0"/>
              </a:rPr>
              <a:t>: Used Random forest regression algorithm. </a:t>
            </a:r>
          </a:p>
          <a:p>
            <a:pPr algn="just">
              <a:lnSpc>
                <a:spcPct val="150000"/>
              </a:lnSpc>
            </a:pPr>
            <a:r>
              <a:rPr lang="en-IN" dirty="0">
                <a:solidFill>
                  <a:srgbClr val="000000"/>
                </a:solidFill>
                <a:latin typeface="Times New Roman" panose="02020603050405020304" pitchFamily="18" charset="0"/>
              </a:rPr>
              <a:t>                                                                                                    C</a:t>
            </a:r>
            <a:r>
              <a:rPr lang="en-IN" sz="1800" b="0" i="0" u="none" strike="noStrike" dirty="0">
                <a:solidFill>
                  <a:srgbClr val="000000"/>
                </a:solidFill>
                <a:effectLst/>
                <a:latin typeface="Times New Roman" panose="02020603050405020304" pitchFamily="18" charset="0"/>
              </a:rPr>
              <a:t>orrelation (</a:t>
            </a:r>
            <a:r>
              <a:rPr lang="en-IN" sz="1800" b="0" i="1" u="none" strike="noStrike" dirty="0">
                <a:solidFill>
                  <a:srgbClr val="000000"/>
                </a:solidFill>
                <a:effectLst/>
                <a:latin typeface="Times New Roman" panose="02020603050405020304" pitchFamily="18" charset="0"/>
              </a:rPr>
              <a:t>r </a:t>
            </a:r>
            <a:r>
              <a:rPr lang="en-IN" sz="1800" b="0" i="0" u="none" strike="noStrike" dirty="0">
                <a:solidFill>
                  <a:srgbClr val="000000"/>
                </a:solidFill>
                <a:effectLst/>
                <a:latin typeface="Times New Roman" panose="02020603050405020304" pitchFamily="18" charset="0"/>
              </a:rPr>
              <a:t>= 0.77, </a:t>
            </a:r>
            <a:r>
              <a:rPr lang="en-IN" sz="1800" b="0" i="1" u="none" strike="noStrike" dirty="0">
                <a:solidFill>
                  <a:srgbClr val="000000"/>
                </a:solidFill>
                <a:effectLst/>
                <a:latin typeface="Times New Roman" panose="02020603050405020304" pitchFamily="18" charset="0"/>
              </a:rPr>
              <a:t>p</a:t>
            </a:r>
            <a:r>
              <a:rPr lang="en-IN" sz="1800" b="0" i="0" u="none" strike="noStrike" dirty="0">
                <a:solidFill>
                  <a:srgbClr val="000000"/>
                </a:solidFill>
                <a:effectLst/>
                <a:latin typeface="Times New Roman" panose="02020603050405020304" pitchFamily="18" charset="0"/>
              </a:rPr>
              <a:t> &lt; 0.05) </a:t>
            </a:r>
            <a:endParaRPr lang="en-IN" dirty="0">
              <a:solidFill>
                <a:srgbClr val="000000"/>
              </a:solidFill>
              <a:latin typeface="Times New Roman" panose="02020603050405020304" pitchFamily="18" charset="0"/>
            </a:endParaRPr>
          </a:p>
          <a:p>
            <a:pPr algn="just">
              <a:lnSpc>
                <a:spcPct val="150000"/>
              </a:lnSpc>
            </a:pPr>
            <a:r>
              <a:rPr lang="en-IN" sz="1800" b="0" i="0" u="none" strike="noStrike" dirty="0">
                <a:solidFill>
                  <a:srgbClr val="000000"/>
                </a:solidFill>
                <a:effectLst/>
                <a:latin typeface="Times New Roman" panose="02020603050405020304" pitchFamily="18" charset="0"/>
              </a:rPr>
              <a:t>                                                                                                    Low root mean square error (RMSE = 1.01).</a:t>
            </a:r>
          </a:p>
          <a:p>
            <a:pPr marL="285750" indent="-285750" algn="just">
              <a:lnSpc>
                <a:spcPct val="150000"/>
              </a:lnSpc>
              <a:buFont typeface="Arial" panose="020B0604020202020204" pitchFamily="34" charset="0"/>
              <a:buChar char="•"/>
            </a:pPr>
            <a:r>
              <a:rPr lang="en-IN" b="1" dirty="0">
                <a:solidFill>
                  <a:srgbClr val="000000"/>
                </a:solidFill>
                <a:latin typeface="Times New Roman" panose="02020603050405020304" pitchFamily="18" charset="0"/>
              </a:rPr>
              <a:t>F</a:t>
            </a:r>
            <a:r>
              <a:rPr lang="en-IN" sz="1800" b="1" i="0" u="none" strike="noStrike" dirty="0">
                <a:solidFill>
                  <a:srgbClr val="000000"/>
                </a:solidFill>
                <a:effectLst/>
                <a:latin typeface="Times New Roman" panose="02020603050405020304" pitchFamily="18" charset="0"/>
              </a:rPr>
              <a:t>uture dengue mortality projections:</a:t>
            </a:r>
            <a:r>
              <a:rPr lang="en-IN" sz="1800" b="0" i="0" u="none" strike="noStrike" dirty="0">
                <a:solidFill>
                  <a:srgbClr val="000000"/>
                </a:solidFill>
                <a:effectLst/>
                <a:latin typeface="Times New Roman" panose="02020603050405020304" pitchFamily="18" charset="0"/>
              </a:rPr>
              <a:t> Using dengue model  &amp; climate projections from CMIP6  </a:t>
            </a:r>
          </a:p>
          <a:p>
            <a:pPr marL="285750" indent="-285750" algn="just">
              <a:lnSpc>
                <a:spcPct val="150000"/>
              </a:lnSpc>
              <a:buFont typeface="Arial" panose="020B0604020202020204" pitchFamily="34" charset="0"/>
              <a:buChar char="•"/>
            </a:pPr>
            <a:r>
              <a:rPr lang="en-IN" sz="1800" b="0" i="0" u="none" strike="noStrike" dirty="0">
                <a:solidFill>
                  <a:srgbClr val="000000"/>
                </a:solidFill>
                <a:effectLst/>
                <a:latin typeface="Times New Roman" panose="02020603050405020304" pitchFamily="18" charset="0"/>
              </a:rPr>
              <a:t>In a changing climate, dengue mortalities over Pune are likely to increase by </a:t>
            </a:r>
            <a:r>
              <a:rPr lang="en-IN" sz="1800" b="1" i="0" u="none" strike="noStrike" dirty="0">
                <a:solidFill>
                  <a:srgbClr val="000000"/>
                </a:solidFill>
                <a:effectLst/>
                <a:latin typeface="Times New Roman" panose="02020603050405020304" pitchFamily="18" charset="0"/>
              </a:rPr>
              <a:t>13% in the near-term (2021–2040) </a:t>
            </a:r>
            <a:r>
              <a:rPr lang="en-IN" sz="1800" b="0" i="0" u="none" strike="noStrike" dirty="0">
                <a:solidFill>
                  <a:srgbClr val="000000"/>
                </a:solidFill>
                <a:effectLst/>
                <a:latin typeface="Times New Roman" panose="02020603050405020304" pitchFamily="18" charset="0"/>
              </a:rPr>
              <a:t>and </a:t>
            </a:r>
            <a:r>
              <a:rPr lang="en-IN" sz="1800" b="1" i="0" u="none" strike="noStrike" dirty="0">
                <a:solidFill>
                  <a:srgbClr val="000000"/>
                </a:solidFill>
                <a:effectLst/>
                <a:latin typeface="Times New Roman" panose="02020603050405020304" pitchFamily="18" charset="0"/>
              </a:rPr>
              <a:t>30–112% in the long-term (2081–2100)</a:t>
            </a:r>
            <a:r>
              <a:rPr lang="en-IN" sz="1800" b="0" i="0" u="none" strike="noStrike" dirty="0">
                <a:solidFill>
                  <a:srgbClr val="000000"/>
                </a:solidFill>
                <a:effectLst/>
                <a:latin typeface="Times New Roman" panose="02020603050405020304" pitchFamily="18" charset="0"/>
              </a:rPr>
              <a:t> under different emission scenarios.</a:t>
            </a:r>
            <a:endParaRPr lang="en-US" dirty="0"/>
          </a:p>
        </p:txBody>
      </p:sp>
      <p:graphicFrame>
        <p:nvGraphicFramePr>
          <p:cNvPr id="2" name="Table 6">
            <a:extLst>
              <a:ext uri="{FF2B5EF4-FFF2-40B4-BE49-F238E27FC236}">
                <a16:creationId xmlns:a16="http://schemas.microsoft.com/office/drawing/2014/main" id="{1164735E-71CA-1CF7-625C-44AAC15BBE8C}"/>
              </a:ext>
            </a:extLst>
          </p:cNvPr>
          <p:cNvGraphicFramePr>
            <a:graphicFrameLocks noGrp="1"/>
          </p:cNvGraphicFramePr>
          <p:nvPr>
            <p:extLst>
              <p:ext uri="{D42A27DB-BD31-4B8C-83A1-F6EECF244321}">
                <p14:modId xmlns:p14="http://schemas.microsoft.com/office/powerpoint/2010/main" val="2843446758"/>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446CB8"/>
                          </a:solidFill>
                          <a:latin typeface="Times New Roman" panose="02020603050405020304" pitchFamily="18" charset="0"/>
                          <a:ea typeface="Microsoft Sans Serif"/>
                          <a:cs typeface="Times New Roman" panose="02020603050405020304" pitchFamily="18" charset="0"/>
                        </a:rPr>
                        <a:t>Summary</a:t>
                      </a: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191129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A013E-C774-11F0-D7DD-2AD4CBE90C1B}"/>
              </a:ext>
            </a:extLst>
          </p:cNvPr>
          <p:cNvSpPr txBox="1"/>
          <p:nvPr/>
        </p:nvSpPr>
        <p:spPr>
          <a:xfrm>
            <a:off x="371166" y="935053"/>
            <a:ext cx="11449668" cy="1289007"/>
          </a:xfrm>
          <a:prstGeom prst="rect">
            <a:avLst/>
          </a:prstGeom>
          <a:noFill/>
        </p:spPr>
        <p:txBody>
          <a:bodyPr wrap="square">
            <a:spAutoFit/>
          </a:bodyPr>
          <a:lstStyle/>
          <a:p>
            <a:pPr algn="just">
              <a:lnSpc>
                <a:spcPct val="150000"/>
              </a:lnSpc>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Five SSPs </a:t>
            </a:r>
            <a:r>
              <a:rPr lang="en-US" dirty="0">
                <a:solidFill>
                  <a:srgbClr val="000000"/>
                </a:solidFill>
                <a:latin typeface="Times New Roman" panose="02020603050405020304" pitchFamily="18" charset="0"/>
                <a:cs typeface="Times New Roman" panose="02020603050405020304" pitchFamily="18" charset="0"/>
              </a:rPr>
              <a:t>a</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re created, with varying assumptions about human developments including: population, education, urbanization, gross domestic product (GDP), economic growth, rate of technological developments, greenhouse gas (GHG) and aerosol emissions, energy supply and demand, land-use changes, etc.​</a:t>
            </a:r>
            <a:endParaRPr lang="en-US"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id="{32DA6834-0682-99AE-4EEF-67022FCBE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1" y="2390670"/>
            <a:ext cx="4232629" cy="3057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B39B2A-347B-6591-4507-F91D81F35DC2}"/>
              </a:ext>
            </a:extLst>
          </p:cNvPr>
          <p:cNvSpPr txBox="1"/>
          <p:nvPr/>
        </p:nvSpPr>
        <p:spPr>
          <a:xfrm>
            <a:off x="4722421" y="2390670"/>
            <a:ext cx="7107188" cy="419749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SSP 1: Sustainability - Taking the green road The world shifts gradually, toward a more sustainable path, emphasizing more inclusive development that respects environmental boundaries. </a:t>
            </a:r>
          </a:p>
          <a:p>
            <a:pPr marL="285750" indent="-285750" algn="just">
              <a:lnSpc>
                <a:spcPct val="150000"/>
              </a:lnSpc>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SSP 2: Middle of the road - The world follows a path in which social, economic, and technological trends do not shift markedly from historical patterns. </a:t>
            </a:r>
          </a:p>
          <a:p>
            <a:pPr marL="285750" indent="-285750" algn="just">
              <a:lnSpc>
                <a:spcPct val="150000"/>
              </a:lnSpc>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SSP 5: Fossil-fueled development - Taking the highway The push for economic and social development is coupled with the exploitation of abundant fossil fuel resources and the adoption of resource and energy intensive lifestyles around the world.​</a:t>
            </a:r>
            <a:endParaRPr lang="en-US"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3DD01E0-1AB6-7EB2-AC46-DED828AC2234}"/>
              </a:ext>
            </a:extLst>
          </p:cNvPr>
          <p:cNvGraphicFramePr>
            <a:graphicFrameLocks noGrp="1"/>
          </p:cNvGraphicFramePr>
          <p:nvPr>
            <p:extLst>
              <p:ext uri="{D42A27DB-BD31-4B8C-83A1-F6EECF244321}">
                <p14:modId xmlns:p14="http://schemas.microsoft.com/office/powerpoint/2010/main" val="1519472922"/>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446CB8"/>
                          </a:solidFill>
                          <a:latin typeface="Times New Roman" panose="02020603050405020304" pitchFamily="18" charset="0"/>
                          <a:ea typeface="Microsoft Sans Serif"/>
                          <a:cs typeface="Times New Roman" panose="02020603050405020304" pitchFamily="18" charset="0"/>
                        </a:rPr>
                        <a:t>Shared Socio-economic Pathways (SSP)</a:t>
                      </a:r>
                      <a:endParaRPr lang="en-US" sz="2800" dirty="0">
                        <a:solidFill>
                          <a:srgbClr val="446CB8"/>
                        </a:solidFill>
                        <a:latin typeface="Times New Roman" panose="02020603050405020304" pitchFamily="18" charset="0"/>
                        <a:ea typeface="Microsoft Sans Serif"/>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
        <p:nvSpPr>
          <p:cNvPr id="8" name="Left Arrow 7">
            <a:hlinkClick r:id="rId3" action="ppaction://hlinksldjump"/>
            <a:extLst>
              <a:ext uri="{FF2B5EF4-FFF2-40B4-BE49-F238E27FC236}">
                <a16:creationId xmlns:a16="http://schemas.microsoft.com/office/drawing/2014/main" id="{D7AD1282-90F9-29FE-78E7-FD8CD67C870C}"/>
              </a:ext>
            </a:extLst>
          </p:cNvPr>
          <p:cNvSpPr/>
          <p:nvPr/>
        </p:nvSpPr>
        <p:spPr>
          <a:xfrm>
            <a:off x="0" y="6309360"/>
            <a:ext cx="1158240" cy="53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109612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078DBF2-7D9F-5136-6893-B7BBA089B342}"/>
              </a:ext>
            </a:extLst>
          </p:cNvPr>
          <p:cNvPicPr>
            <a:picLocks noChangeAspect="1"/>
          </p:cNvPicPr>
          <p:nvPr/>
        </p:nvPicPr>
        <p:blipFill>
          <a:blip r:embed="rId2"/>
          <a:stretch>
            <a:fillRect/>
          </a:stretch>
        </p:blipFill>
        <p:spPr>
          <a:xfrm>
            <a:off x="1864427" y="803286"/>
            <a:ext cx="6793798" cy="3099286"/>
          </a:xfrm>
          <a:prstGeom prst="rect">
            <a:avLst/>
          </a:prstGeom>
        </p:spPr>
      </p:pic>
      <p:sp>
        <p:nvSpPr>
          <p:cNvPr id="3" name="TextBox 2">
            <a:extLst>
              <a:ext uri="{FF2B5EF4-FFF2-40B4-BE49-F238E27FC236}">
                <a16:creationId xmlns:a16="http://schemas.microsoft.com/office/drawing/2014/main" id="{DC076C95-05B6-42A2-FCBA-BE0FE2E56F7D}"/>
              </a:ext>
            </a:extLst>
          </p:cNvPr>
          <p:cNvSpPr txBox="1"/>
          <p:nvPr/>
        </p:nvSpPr>
        <p:spPr>
          <a:xfrm>
            <a:off x="748306" y="3906999"/>
            <a:ext cx="11069369" cy="29510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150000"/>
              </a:lnSpc>
              <a:buFont typeface="Arial"/>
              <a:buChar char="•"/>
            </a:pPr>
            <a:r>
              <a:rPr lang="en-IN" dirty="0">
                <a:latin typeface="Times New Roman" panose="02020603050405020304" pitchFamily="18" charset="0"/>
                <a:ea typeface="Microsoft Sans Serif"/>
                <a:cs typeface="Times New Roman" panose="02020603050405020304" pitchFamily="18" charset="0"/>
              </a:rPr>
              <a:t>Data source   : National Vector Borne Diseases Control Programme (NVBDCP); available at </a:t>
            </a:r>
            <a:r>
              <a:rPr lang="en-IN" dirty="0">
                <a:solidFill>
                  <a:srgbClr val="0563C1"/>
                </a:solidFill>
                <a:latin typeface="Times New Roman" panose="02020603050405020304" pitchFamily="18" charset="0"/>
                <a:ea typeface="Microsoft Sans Serif"/>
                <a:cs typeface="Times New Roman" panose="02020603050405020304" pitchFamily="18" charset="0"/>
                <a:hlinkClick r:id="rId3"/>
              </a:rPr>
              <a:t>https://nvbdcp.gov.in/</a:t>
            </a:r>
            <a:endParaRPr lang="en-IN" dirty="0">
              <a:latin typeface="Times New Roman" panose="02020603050405020304" pitchFamily="18" charset="0"/>
              <a:ea typeface="Microsoft Sans Serif"/>
              <a:cs typeface="Times New Roman" panose="02020603050405020304" pitchFamily="18" charset="0"/>
            </a:endParaRPr>
          </a:p>
          <a:p>
            <a:pPr marL="171450" indent="-171450">
              <a:lnSpc>
                <a:spcPct val="150000"/>
              </a:lnSpc>
              <a:buFont typeface="Arial"/>
              <a:buChar char="•"/>
            </a:pPr>
            <a:r>
              <a:rPr lang="en-IN" dirty="0">
                <a:latin typeface="Times New Roman" panose="02020603050405020304" pitchFamily="18" charset="0"/>
                <a:ea typeface="Microsoft Sans Serif"/>
                <a:cs typeface="Times New Roman" panose="02020603050405020304" pitchFamily="18" charset="0"/>
              </a:rPr>
              <a:t>Study period  : 2015-2021</a:t>
            </a:r>
          </a:p>
          <a:p>
            <a:pPr marL="171450" indent="-171450">
              <a:lnSpc>
                <a:spcPct val="150000"/>
              </a:lnSpc>
              <a:buFont typeface="Arial"/>
              <a:buChar char="•"/>
            </a:pPr>
            <a:r>
              <a:rPr lang="en-IN" dirty="0">
                <a:latin typeface="Times New Roman" panose="02020603050405020304" pitchFamily="18" charset="0"/>
                <a:ea typeface="Microsoft Sans Serif"/>
                <a:cs typeface="Times New Roman" panose="02020603050405020304" pitchFamily="18" charset="0"/>
              </a:rPr>
              <a:t>Study sample : annual dengue data of thirty-five Indian states and union territories </a:t>
            </a:r>
          </a:p>
          <a:p>
            <a:pPr>
              <a:lnSpc>
                <a:spcPct val="150000"/>
              </a:lnSpc>
            </a:pPr>
            <a:r>
              <a:rPr lang="en-IN" dirty="0">
                <a:latin typeface="Times New Roman" panose="02020603050405020304" pitchFamily="18" charset="0"/>
                <a:ea typeface="Microsoft Sans Serif"/>
                <a:cs typeface="Times New Roman" panose="02020603050405020304" pitchFamily="18" charset="0"/>
              </a:rPr>
              <a:t>                             (excluding West Bengal and Lakshadweep due to incomplete data)</a:t>
            </a:r>
            <a:endParaRPr lang="en-IN" dirty="0">
              <a:latin typeface="Times New Roman" panose="02020603050405020304" pitchFamily="18" charset="0"/>
              <a:cs typeface="Times New Roman" panose="02020603050405020304" pitchFamily="18" charset="0"/>
            </a:endParaRPr>
          </a:p>
          <a:p>
            <a:pPr marL="171450" indent="-171450">
              <a:lnSpc>
                <a:spcPct val="150000"/>
              </a:lnSpc>
              <a:buFont typeface="Arial"/>
              <a:buChar char="•"/>
            </a:pPr>
            <a:r>
              <a:rPr lang="en-IN" dirty="0">
                <a:latin typeface="Times New Roman" panose="02020603050405020304" pitchFamily="18" charset="0"/>
                <a:ea typeface="+mn-lt"/>
                <a:cs typeface="Times New Roman" panose="02020603050405020304" pitchFamily="18" charset="0"/>
              </a:rPr>
              <a:t>Results           : strong statistically significant correlation (</a:t>
            </a:r>
            <a:r>
              <a:rPr lang="en-IN" i="1" dirty="0">
                <a:latin typeface="Times New Roman" panose="02020603050405020304" pitchFamily="18" charset="0"/>
                <a:ea typeface="+mn-lt"/>
                <a:cs typeface="Times New Roman" panose="02020603050405020304" pitchFamily="18" charset="0"/>
              </a:rPr>
              <a:t>r</a:t>
            </a:r>
            <a:r>
              <a:rPr lang="en-IN" dirty="0">
                <a:latin typeface="Times New Roman" panose="02020603050405020304" pitchFamily="18" charset="0"/>
                <a:ea typeface="+mn-lt"/>
                <a:cs typeface="Times New Roman" panose="02020603050405020304" pitchFamily="18" charset="0"/>
              </a:rPr>
              <a:t> = 0.72, </a:t>
            </a:r>
            <a:r>
              <a:rPr lang="en-IN" i="1" dirty="0">
                <a:latin typeface="Times New Roman" panose="02020603050405020304" pitchFamily="18" charset="0"/>
                <a:ea typeface="+mn-lt"/>
                <a:cs typeface="Times New Roman" panose="02020603050405020304" pitchFamily="18" charset="0"/>
              </a:rPr>
              <a:t>p</a:t>
            </a:r>
            <a:r>
              <a:rPr lang="en-IN" dirty="0">
                <a:latin typeface="Times New Roman" panose="02020603050405020304" pitchFamily="18" charset="0"/>
                <a:ea typeface="+mn-lt"/>
                <a:cs typeface="Times New Roman" panose="02020603050405020304" pitchFamily="18" charset="0"/>
              </a:rPr>
              <a:t> &lt; 0.05) between dengue cases and mortality</a:t>
            </a:r>
          </a:p>
          <a:p>
            <a:pPr>
              <a:lnSpc>
                <a:spcPct val="150000"/>
              </a:lnSpc>
              <a:buFont typeface="Arial"/>
              <a:buChar char="•"/>
            </a:pPr>
            <a:r>
              <a:rPr lang="en-IN" dirty="0">
                <a:latin typeface="Times New Roman" panose="02020603050405020304" pitchFamily="18" charset="0"/>
                <a:ea typeface="+mn-lt"/>
                <a:cs typeface="Times New Roman" panose="02020603050405020304" pitchFamily="18" charset="0"/>
              </a:rPr>
              <a:t>  Conclusion    : dengue mortality can be used as a proxy for dengue morbidity.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8B13D3C-AFAD-6FFB-E58B-583B1844B5D6}"/>
              </a:ext>
            </a:extLst>
          </p:cNvPr>
          <p:cNvGraphicFramePr>
            <a:graphicFrameLocks noGrp="1"/>
          </p:cNvGraphicFramePr>
          <p:nvPr>
            <p:extLst>
              <p:ext uri="{D42A27DB-BD31-4B8C-83A1-F6EECF244321}">
                <p14:modId xmlns:p14="http://schemas.microsoft.com/office/powerpoint/2010/main" val="161958355"/>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446CB8"/>
                          </a:solidFill>
                          <a:latin typeface="Times New Roman" panose="02020603050405020304" pitchFamily="18" charset="0"/>
                          <a:ea typeface="+mn-lt"/>
                          <a:cs typeface="Times New Roman" panose="02020603050405020304" pitchFamily="18" charset="0"/>
                        </a:rPr>
                        <a:t>Is dengue mortality data a proxy of dengue morbidity?</a:t>
                      </a:r>
                      <a:endParaRPr lang="en-US" sz="2800" dirty="0">
                        <a:solidFill>
                          <a:srgbClr val="446CB8"/>
                        </a:solidFill>
                        <a:latin typeface="Times New Roman" panose="02020603050405020304" pitchFamily="18" charset="0"/>
                        <a:ea typeface="Microsoft Sans Serif"/>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
        <p:nvSpPr>
          <p:cNvPr id="6" name="Left Arrow 5">
            <a:hlinkClick r:id="rId4" action="ppaction://hlinksldjump"/>
            <a:extLst>
              <a:ext uri="{FF2B5EF4-FFF2-40B4-BE49-F238E27FC236}">
                <a16:creationId xmlns:a16="http://schemas.microsoft.com/office/drawing/2014/main" id="{F1CDE7D9-87DA-F7BD-92FE-CB10A2014096}"/>
              </a:ext>
            </a:extLst>
          </p:cNvPr>
          <p:cNvSpPr/>
          <p:nvPr/>
        </p:nvSpPr>
        <p:spPr>
          <a:xfrm>
            <a:off x="0" y="6309010"/>
            <a:ext cx="1158240" cy="53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Back</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63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9BF4A8-09B9-13C6-C6AD-2A4F91F9B191}"/>
              </a:ext>
            </a:extLst>
          </p:cNvPr>
          <p:cNvSpPr/>
          <p:nvPr/>
        </p:nvSpPr>
        <p:spPr>
          <a:xfrm rot="10800000" flipV="1">
            <a:off x="5282148" y="6532053"/>
            <a:ext cx="1368776" cy="280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bg1"/>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Overview</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EA116BA-CA4F-6381-0ED6-CB79A407AB5A}"/>
              </a:ext>
            </a:extLst>
          </p:cNvPr>
          <p:cNvSpPr txBox="1"/>
          <p:nvPr/>
        </p:nvSpPr>
        <p:spPr>
          <a:xfrm>
            <a:off x="500063" y="1012564"/>
            <a:ext cx="11317612" cy="5355312"/>
          </a:xfrm>
          <a:prstGeom prst="rect">
            <a:avLst/>
          </a:prstGeom>
          <a:noFill/>
        </p:spPr>
        <p:txBody>
          <a:bodyPr wrap="square" rtlCol="0">
            <a:spAutoFit/>
          </a:bodyPr>
          <a:lstStyle/>
          <a:p>
            <a:pPr algn="l" rtl="0" fontAlgn="base">
              <a:lnSpc>
                <a:spcPct val="150000"/>
              </a:lnSpc>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Limitations of the study:​</a:t>
            </a:r>
            <a:endParaRPr lang="en-US" b="1" i="0" u="none" strike="noStrike"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 current study is restricted to climatic factors linked to dengue.​</a:t>
            </a:r>
            <a:endParaRPr lang="en-US" b="0" i="0" u="none" strike="noStrike"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However, dengue mortality is also influenced by socio-economic, demographic, and geographical factors. ​</a:t>
            </a:r>
            <a:endParaRPr lang="en-US" b="0" i="0" u="none" strike="noStrike"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 Unlike many other studies, the current study uses dengue mortality data rather than infected counts, due to      unavailability of reliable dengue infection data at local level.​</a:t>
            </a:r>
          </a:p>
          <a:p>
            <a:pPr algn="l" rtl="0" fontAlgn="base">
              <a:lnSpc>
                <a:spcPct val="150000"/>
              </a:lnSpc>
            </a:pPr>
            <a:endParaRPr lang="en-US" dirty="0">
              <a:solidFill>
                <a:srgbClr val="000000"/>
              </a:solidFill>
              <a:latin typeface="Times New Roman" panose="02020603050405020304" pitchFamily="18" charset="0"/>
              <a:cs typeface="Times New Roman" panose="02020603050405020304" pitchFamily="18" charset="0"/>
            </a:endParaRPr>
          </a:p>
          <a:p>
            <a:pPr algn="l" rtl="0" fontAlgn="base">
              <a:lnSpc>
                <a:spcPct val="150000"/>
              </a:lnSpc>
            </a:pPr>
            <a:r>
              <a:rPr lang="en-US" b="1" i="0" u="none" strike="noStrike" dirty="0">
                <a:solidFill>
                  <a:srgbClr val="000000"/>
                </a:solidFill>
                <a:effectLst/>
                <a:latin typeface="Times New Roman" panose="02020603050405020304" pitchFamily="18" charset="0"/>
                <a:cs typeface="Times New Roman" panose="02020603050405020304" pitchFamily="18" charset="0"/>
              </a:rPr>
              <a:t>Future scope:</a:t>
            </a:r>
          </a:p>
          <a:p>
            <a:pPr marL="285750" indent="-285750" algn="l" rtl="0" fontAlgn="base">
              <a:lnSpc>
                <a:spcPct val="150000"/>
              </a:lnSpc>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Although this study focused specifically on dengue mortality in Pune, the overall framework of the study can be extended to other regions with dengue infections, thereby strengthening prevention strategies and policymaking to curb disease outbreaks.​</a:t>
            </a:r>
          </a:p>
          <a:p>
            <a:pPr marL="285750" indent="-285750" algn="l" rtl="0" fontAlgn="base">
              <a:lnSpc>
                <a:spcPct val="150000"/>
              </a:lnSpc>
              <a:buFont typeface="Arial" panose="020B0604020202020204" pitchFamily="34" charset="0"/>
              <a:buChar char="•"/>
            </a:pPr>
            <a:r>
              <a:rPr lang="en-US" b="0" i="0" u="none" strike="noStrike" dirty="0">
                <a:solidFill>
                  <a:srgbClr val="000000"/>
                </a:solidFill>
                <a:effectLst/>
                <a:latin typeface="Times New Roman" panose="02020603050405020304" pitchFamily="18" charset="0"/>
                <a:cs typeface="Times New Roman" panose="02020603050405020304" pitchFamily="18" charset="0"/>
              </a:rPr>
              <a:t>The long-term reliability of the dengue early warning prediction model can be improved by incorporating sociodemographic variables and dengue incidence data with higher spatial and temporal resolution.​</a:t>
            </a:r>
          </a:p>
          <a:p>
            <a:endParaRPr lang="en-US"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5461817-E591-6B83-DC0D-DBFB3ABD9FA4}"/>
              </a:ext>
            </a:extLst>
          </p:cNvPr>
          <p:cNvGraphicFramePr>
            <a:graphicFrameLocks noGrp="1"/>
          </p:cNvGraphicFramePr>
          <p:nvPr>
            <p:extLst>
              <p:ext uri="{D42A27DB-BD31-4B8C-83A1-F6EECF244321}">
                <p14:modId xmlns:p14="http://schemas.microsoft.com/office/powerpoint/2010/main" val="2360904770"/>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446CB8"/>
                          </a:solidFill>
                          <a:latin typeface="Times New Roman" panose="02020603050405020304" pitchFamily="18" charset="0"/>
                          <a:ea typeface="Microsoft Sans Serif"/>
                          <a:cs typeface="Times New Roman" panose="02020603050405020304" pitchFamily="18" charset="0"/>
                        </a:rPr>
                        <a:t>Limitations and future scope</a:t>
                      </a: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28822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B7A32-2D1E-2327-332A-2910B37EC2F2}"/>
              </a:ext>
            </a:extLst>
          </p:cNvPr>
          <p:cNvSpPr txBox="1"/>
          <p:nvPr/>
        </p:nvSpPr>
        <p:spPr>
          <a:xfrm>
            <a:off x="373981" y="492707"/>
            <a:ext cx="11470482" cy="6147580"/>
          </a:xfrm>
          <a:prstGeom prst="rect">
            <a:avLst/>
          </a:prstGeom>
          <a:noFill/>
        </p:spPr>
        <p:txBody>
          <a:bodyPr wrap="square" rtlCol="0">
            <a:spAutoFit/>
          </a:bodyPr>
          <a:lstStyle/>
          <a:p>
            <a:pPr algn="l" rtl="0" fontAlgn="base"/>
            <a:endParaRPr lang="en-US" b="0" i="0" u="none" strike="noStrike"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Bar-</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Zeev</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M. (1957). The Effect of extreme Temperatures on different Stages of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Aëdes</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aegypti (L.). Bulletin of Entomological Research, 48(3), 593–599. </a:t>
            </a:r>
            <a:r>
              <a:rPr lang="en-IN" sz="1400" b="0" i="0" u="sng" strike="noStrike" dirty="0">
                <a:solidFill>
                  <a:srgbClr val="0563C1"/>
                </a:solidFill>
                <a:effectLst/>
                <a:latin typeface="Times New Roman" panose="02020603050405020304" pitchFamily="18" charset="0"/>
                <a:cs typeface="Times New Roman" panose="02020603050405020304" pitchFamily="18" charset="0"/>
                <a:hlinkClick r:id="rId2"/>
              </a:rPr>
              <a:t>https://doi.org/10.1017/S0007485300002765</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algn="l" rtl="0" fontAlgn="base">
              <a:lnSpc>
                <a:spcPct val="150000"/>
              </a:lnSpc>
              <a:buFont typeface="Arial" panose="020B0604020202020204" pitchFamily="34" charset="0"/>
              <a:buChar char="•"/>
            </a:pP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Breiman</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L. (2001). Random Forests. Machine Learning, 45(1), 5–32. </a:t>
            </a:r>
            <a:r>
              <a:rPr lang="en-US" sz="1400" b="0" i="0" u="sng" strike="noStrike" dirty="0">
                <a:solidFill>
                  <a:srgbClr val="0563C1"/>
                </a:solidFill>
                <a:effectLst/>
                <a:latin typeface="Times New Roman" panose="02020603050405020304" pitchFamily="18" charset="0"/>
                <a:cs typeface="Times New Roman" panose="02020603050405020304" pitchFamily="18" charset="0"/>
                <a:hlinkClick r:id="rId3"/>
              </a:rPr>
              <a:t>https://doi.org/10.1023/A:1010933404324</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p>
            <a:pPr marL="285750" indent="-285750" algn="l" rtl="0" fontAlgn="base">
              <a:lnSpc>
                <a:spcPct val="150000"/>
              </a:lnSpc>
              <a:buFont typeface="Arial" panose="020B0604020202020204" pitchFamily="34" charset="0"/>
              <a:buChar char="•"/>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Dhiman, R. C.,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Pahwa</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S., Dhillon, G. P. S., &amp; Dash, A. P. (2010). Climate change and threat of vector-borne diseases in India: Are we prepared? Parasitology Research, 106(4), 763–773. </a:t>
            </a:r>
            <a:r>
              <a:rPr lang="en-IN" sz="1400" b="0" i="0" u="sng" strike="noStrike" dirty="0">
                <a:solidFill>
                  <a:srgbClr val="0563C1"/>
                </a:solidFill>
                <a:effectLst/>
                <a:latin typeface="Times New Roman" panose="02020603050405020304" pitchFamily="18" charset="0"/>
                <a:cs typeface="Times New Roman" panose="02020603050405020304" pitchFamily="18" charset="0"/>
                <a:hlinkClick r:id="rId4"/>
              </a:rPr>
              <a:t>https://doi.org/10.1007/s00436-010-1767-4</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1400" dirty="0">
              <a:solidFill>
                <a:srgbClr val="000000"/>
              </a:solidFill>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IN" sz="1400" b="0" i="0" u="none" strike="noStrike" dirty="0" err="1">
                <a:effectLst/>
                <a:latin typeface="Times New Roman" panose="02020603050405020304" pitchFamily="18" charset="0"/>
                <a:cs typeface="Times New Roman" panose="02020603050405020304" pitchFamily="18" charset="0"/>
              </a:rPr>
              <a:t>Focks</a:t>
            </a:r>
            <a:r>
              <a:rPr lang="en-IN" sz="1400" b="0" i="0" u="none" strike="noStrike" dirty="0">
                <a:effectLst/>
                <a:latin typeface="Times New Roman" panose="02020603050405020304" pitchFamily="18" charset="0"/>
                <a:cs typeface="Times New Roman" panose="02020603050405020304" pitchFamily="18" charset="0"/>
              </a:rPr>
              <a:t>, D. A., Daniels, E., Haile, D. G., </a:t>
            </a:r>
            <a:r>
              <a:rPr lang="en-IN" sz="1400" b="0" i="0" u="none" strike="noStrike" dirty="0" err="1">
                <a:effectLst/>
                <a:latin typeface="Times New Roman" panose="02020603050405020304" pitchFamily="18" charset="0"/>
                <a:cs typeface="Times New Roman" panose="02020603050405020304" pitchFamily="18" charset="0"/>
              </a:rPr>
              <a:t>Keesling</a:t>
            </a:r>
            <a:r>
              <a:rPr lang="en-IN" sz="1400" b="0" i="0" u="none" strike="noStrike" dirty="0">
                <a:effectLst/>
                <a:latin typeface="Times New Roman" panose="02020603050405020304" pitchFamily="18" charset="0"/>
                <a:cs typeface="Times New Roman" panose="02020603050405020304" pitchFamily="18" charset="0"/>
              </a:rPr>
              <a:t>, J. E., &amp; others. (1995). A simulation model of the epidemiology of urban dengue fever: Literature analysis, model development, preliminary validation, and samples of simulation results. American Journal of Tropical Medicine and Hygiene, 53(5), 489–506.</a:t>
            </a:r>
            <a:r>
              <a:rPr lang="en-US" sz="1400" b="0" i="0" u="none" strike="noStrike" dirty="0">
                <a:effectLst/>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IN" sz="1400" b="0" i="0" u="none" strike="noStrike" dirty="0">
                <a:effectLst/>
                <a:latin typeface="Times New Roman" panose="02020603050405020304" pitchFamily="18" charset="0"/>
                <a:cs typeface="Times New Roman" panose="02020603050405020304" pitchFamily="18" charset="0"/>
              </a:rPr>
              <a:t>Gagnon, A. S., Bush, A. B., &amp; </a:t>
            </a:r>
            <a:r>
              <a:rPr lang="en-IN" sz="1400" b="0" i="0" u="none" strike="noStrike" dirty="0" err="1">
                <a:effectLst/>
                <a:latin typeface="Times New Roman" panose="02020603050405020304" pitchFamily="18" charset="0"/>
                <a:cs typeface="Times New Roman" panose="02020603050405020304" pitchFamily="18" charset="0"/>
              </a:rPr>
              <a:t>Smoyer-Tomic</a:t>
            </a:r>
            <a:r>
              <a:rPr lang="en-IN" sz="1400" b="0" i="0" u="none" strike="noStrike" dirty="0">
                <a:effectLst/>
                <a:latin typeface="Times New Roman" panose="02020603050405020304" pitchFamily="18" charset="0"/>
                <a:cs typeface="Times New Roman" panose="02020603050405020304" pitchFamily="18" charset="0"/>
              </a:rPr>
              <a:t>, K. E. (2001). Dengue epidemics and the El Niño southern oscillation. Climate Research, 19(1), 35–43.</a:t>
            </a:r>
            <a:r>
              <a:rPr lang="en-US" sz="1400" b="0" i="0" u="none" strike="noStrike" dirty="0">
                <a:effectLst/>
                <a:latin typeface="Times New Roman" panose="02020603050405020304" pitchFamily="18" charset="0"/>
                <a:cs typeface="Times New Roman" panose="02020603050405020304" pitchFamily="18" charset="0"/>
              </a:rPr>
              <a:t> </a:t>
            </a:r>
          </a:p>
          <a:p>
            <a:pPr marL="285750" indent="-285750" algn="l" rtl="0" fontAlgn="base">
              <a:lnSpc>
                <a:spcPct val="150000"/>
              </a:lnSpc>
              <a:buFont typeface="Arial" panose="020B0604020202020204" pitchFamily="34" charset="0"/>
              <a:buChar char="•"/>
            </a:pPr>
            <a:r>
              <a:rPr lang="en-IN" sz="1400" b="0" i="0" u="none" strike="noStrike" dirty="0">
                <a:effectLst/>
                <a:latin typeface="Times New Roman" panose="02020603050405020304" pitchFamily="18" charset="0"/>
                <a:cs typeface="Times New Roman" panose="02020603050405020304" pitchFamily="18" charset="0"/>
              </a:rPr>
              <a:t>Hales, S., Weinstein, P., &amp; Woodward, A. (1996). Dengue fever epidemics in the South Pacific: Driven by El Niño southern oscillation? Lancet (London, England), 348(9042), 1664–1665. </a:t>
            </a:r>
          </a:p>
          <a:p>
            <a:pPr marL="285750" indent="-285750" algn="l" rtl="0" fontAlgn="base">
              <a:lnSpc>
                <a:spcPct val="150000"/>
              </a:lnSpc>
              <a:buFont typeface="Arial" panose="020B0604020202020204" pitchFamily="34" charset="0"/>
              <a:buChar char="•"/>
            </a:pPr>
            <a:r>
              <a:rPr lang="en-IN" sz="1400" b="0" i="0" u="none" strike="noStrike" dirty="0">
                <a:solidFill>
                  <a:srgbClr val="000000"/>
                </a:solidFill>
                <a:effectLst/>
                <a:latin typeface="Times New Roman" panose="02020603050405020304" pitchFamily="18" charset="0"/>
                <a:cs typeface="Times New Roman" panose="02020603050405020304" pitchFamily="18" charset="0"/>
              </a:rPr>
              <a:t>Mishra, A. C.,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Arankalle</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V. A.,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Gadhave</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S. A.,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Mahadik</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P. H., Shrivastava, S.,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Bhutkar</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M., &amp; Vaidya, V. M. (2018). Stratified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sero</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-prevalence revealed overall high disease burden of dengue but suboptimal immunity in younger age groups in Pune, India. PLOS Neglected Tropical Diseases, 12(8), e0006657.   </a:t>
            </a:r>
            <a:r>
              <a:rPr lang="en-IN" sz="1400" b="0" i="0" u="sng" strike="noStrike" dirty="0">
                <a:solidFill>
                  <a:srgbClr val="0563C1"/>
                </a:solidFill>
                <a:effectLst/>
                <a:latin typeface="Times New Roman" panose="02020603050405020304" pitchFamily="18" charset="0"/>
                <a:cs typeface="Times New Roman" panose="02020603050405020304" pitchFamily="18" charset="0"/>
                <a:hlinkClick r:id="rId5"/>
              </a:rPr>
              <a:t>https://doi.org/10.1371/journal.pntd.0006657</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a:t>
            </a:r>
          </a:p>
          <a:p>
            <a:pPr marL="285750" indent="-285750" algn="l" rtl="0" fontAlgn="base">
              <a:lnSpc>
                <a:spcPct val="150000"/>
              </a:lnSpc>
              <a:buFont typeface="Arial" panose="020B0604020202020204" pitchFamily="34" charset="0"/>
              <a:buChar char="•"/>
            </a:pP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Mutheneni</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S. R., Morse, A. P.,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Caminade</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C., &amp; </a:t>
            </a:r>
            <a:r>
              <a:rPr lang="en-IN" sz="1400" b="0" i="0" u="none" strike="noStrike" dirty="0" err="1">
                <a:solidFill>
                  <a:srgbClr val="000000"/>
                </a:solidFill>
                <a:effectLst/>
                <a:latin typeface="Times New Roman" panose="02020603050405020304" pitchFamily="18" charset="0"/>
                <a:cs typeface="Times New Roman" panose="02020603050405020304" pitchFamily="18" charset="0"/>
              </a:rPr>
              <a:t>Upadhyayula</a:t>
            </a:r>
            <a:r>
              <a:rPr lang="en-IN" sz="1400" b="0" i="0" u="none" strike="noStrike" dirty="0">
                <a:solidFill>
                  <a:srgbClr val="000000"/>
                </a:solidFill>
                <a:effectLst/>
                <a:latin typeface="Times New Roman" panose="02020603050405020304" pitchFamily="18" charset="0"/>
                <a:cs typeface="Times New Roman" panose="02020603050405020304" pitchFamily="18" charset="0"/>
              </a:rPr>
              <a:t>, S. M. (2017). Dengue burden in India: Recent trends and importance of climatic parameters. Emerging Microbes &amp; Infections, 6(1), 1–10.</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p>
            <a:pPr marL="285750" indent="-285750" algn="l" rtl="0" fontAlgn="base">
              <a:lnSpc>
                <a:spcPct val="150000"/>
              </a:lnSpc>
              <a:buFont typeface="Arial" panose="020B0604020202020204" pitchFamily="34" charset="0"/>
              <a:buChar char="•"/>
            </a:pP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Shil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P., Jagtap, M.,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deSouza</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C. R. H., Sudeep, A. B., &amp;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Awateb</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P. (2020). Climate and dengue in the Pune region: Prospects for an early warning system. Dengue, 41, 49. ​</a:t>
            </a:r>
          </a:p>
        </p:txBody>
      </p:sp>
      <p:sp>
        <p:nvSpPr>
          <p:cNvPr id="4" name="Rectangle 3">
            <a:extLst>
              <a:ext uri="{FF2B5EF4-FFF2-40B4-BE49-F238E27FC236}">
                <a16:creationId xmlns:a16="http://schemas.microsoft.com/office/drawing/2014/main" id="{AA9DFE30-B2B7-30D6-C554-3DD1E640EA1B}"/>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8897D74-F659-D641-9AAB-4770EE8BA374}"/>
              </a:ext>
            </a:extLst>
          </p:cNvPr>
          <p:cNvGraphicFramePr>
            <a:graphicFrameLocks noGrp="1"/>
          </p:cNvGraphicFramePr>
          <p:nvPr>
            <p:extLst>
              <p:ext uri="{D42A27DB-BD31-4B8C-83A1-F6EECF244321}">
                <p14:modId xmlns:p14="http://schemas.microsoft.com/office/powerpoint/2010/main" val="3429475594"/>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446CB8"/>
                          </a:solidFill>
                          <a:latin typeface="Times New Roman" panose="02020603050405020304" pitchFamily="18" charset="0"/>
                          <a:ea typeface="Microsoft Sans Serif"/>
                          <a:cs typeface="Times New Roman" panose="02020603050405020304" pitchFamily="18" charset="0"/>
                        </a:rPr>
                        <a:t>References</a:t>
                      </a: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116159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F6E67E6-A56D-B50A-F835-8DA5DB67F67D}"/>
              </a:ext>
            </a:extLst>
          </p:cNvPr>
          <p:cNvGrpSpPr/>
          <p:nvPr/>
        </p:nvGrpSpPr>
        <p:grpSpPr>
          <a:xfrm>
            <a:off x="2654856" y="3991"/>
            <a:ext cx="1047932" cy="6857999"/>
            <a:chOff x="2657599" y="-3990"/>
            <a:chExt cx="1047932" cy="6857999"/>
          </a:xfrm>
        </p:grpSpPr>
        <p:grpSp>
          <p:nvGrpSpPr>
            <p:cNvPr id="25" name="Group 24">
              <a:extLst>
                <a:ext uri="{FF2B5EF4-FFF2-40B4-BE49-F238E27FC236}">
                  <a16:creationId xmlns:a16="http://schemas.microsoft.com/office/drawing/2014/main" id="{4E992064-F64A-8C84-CA10-619484C15111}"/>
                </a:ext>
              </a:extLst>
            </p:cNvPr>
            <p:cNvGrpSpPr/>
            <p:nvPr/>
          </p:nvGrpSpPr>
          <p:grpSpPr>
            <a:xfrm>
              <a:off x="2657599" y="-3990"/>
              <a:ext cx="1047932" cy="6857999"/>
              <a:chOff x="4780103" y="16817"/>
              <a:chExt cx="1850479" cy="6857999"/>
            </a:xfrm>
          </p:grpSpPr>
          <p:sp>
            <p:nvSpPr>
              <p:cNvPr id="12" name="Isosceles Triangle 11">
                <a:extLst>
                  <a:ext uri="{FF2B5EF4-FFF2-40B4-BE49-F238E27FC236}">
                    <a16:creationId xmlns:a16="http://schemas.microsoft.com/office/drawing/2014/main" id="{14F460DC-D343-CF29-2582-EDC12140E5FC}"/>
                  </a:ext>
                </a:extLst>
              </p:cNvPr>
              <p:cNvSpPr/>
              <p:nvPr/>
            </p:nvSpPr>
            <p:spPr>
              <a:xfrm rot="5400000">
                <a:off x="5779806" y="5067897"/>
                <a:ext cx="784194" cy="917358"/>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BDF3E6-53BE-77B0-438D-F230017C68D6}"/>
                  </a:ext>
                </a:extLst>
              </p:cNvPr>
              <p:cNvSpPr/>
              <p:nvPr/>
            </p:nvSpPr>
            <p:spPr>
              <a:xfrm>
                <a:off x="4780103" y="16817"/>
                <a:ext cx="953871" cy="685799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16EA75E-3D34-0789-AF38-CCFF10CD8359}"/>
                </a:ext>
              </a:extLst>
            </p:cNvPr>
            <p:cNvSpPr txBox="1"/>
            <p:nvPr/>
          </p:nvSpPr>
          <p:spPr>
            <a:xfrm>
              <a:off x="3124040" y="5200887"/>
              <a:ext cx="20831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hlinkClick r:id="rId2" action="ppaction://hlinksldjump">
                    <a:extLst>
                      <a:ext uri="{A12FA001-AC4F-418D-AE19-62706E023703}">
                        <ahyp:hlinkClr xmlns:ahyp="http://schemas.microsoft.com/office/drawing/2018/hyperlinkcolor" val="tx"/>
                      </a:ext>
                    </a:extLst>
                  </a:hlinkClick>
                </a:rPr>
                <a:t>6</a:t>
              </a:r>
              <a:endParaRPr lang="en-US" b="1" dirty="0">
                <a:solidFill>
                  <a:srgbClr val="0070C0"/>
                </a:solidFill>
                <a:cs typeface="Calibri"/>
              </a:endParaRPr>
            </a:p>
          </p:txBody>
        </p:sp>
      </p:grpSp>
      <p:grpSp>
        <p:nvGrpSpPr>
          <p:cNvPr id="42" name="Group 41">
            <a:extLst>
              <a:ext uri="{FF2B5EF4-FFF2-40B4-BE49-F238E27FC236}">
                <a16:creationId xmlns:a16="http://schemas.microsoft.com/office/drawing/2014/main" id="{40032732-FD3B-693B-E7B0-500D618F504B}"/>
              </a:ext>
            </a:extLst>
          </p:cNvPr>
          <p:cNvGrpSpPr/>
          <p:nvPr/>
        </p:nvGrpSpPr>
        <p:grpSpPr>
          <a:xfrm>
            <a:off x="2116518" y="-9976"/>
            <a:ext cx="1059362" cy="6857999"/>
            <a:chOff x="2116518" y="-9976"/>
            <a:chExt cx="1059362" cy="6857999"/>
          </a:xfrm>
        </p:grpSpPr>
        <p:grpSp>
          <p:nvGrpSpPr>
            <p:cNvPr id="27" name="Group 26">
              <a:extLst>
                <a:ext uri="{FF2B5EF4-FFF2-40B4-BE49-F238E27FC236}">
                  <a16:creationId xmlns:a16="http://schemas.microsoft.com/office/drawing/2014/main" id="{065196FC-DFF0-D1A0-759B-7BFCBCE02A98}"/>
                </a:ext>
              </a:extLst>
            </p:cNvPr>
            <p:cNvGrpSpPr/>
            <p:nvPr/>
          </p:nvGrpSpPr>
          <p:grpSpPr>
            <a:xfrm>
              <a:off x="2116518" y="-9976"/>
              <a:ext cx="1059362" cy="6857999"/>
              <a:chOff x="3787753" y="-1439"/>
              <a:chExt cx="1869888" cy="6857999"/>
            </a:xfrm>
          </p:grpSpPr>
          <p:sp>
            <p:nvSpPr>
              <p:cNvPr id="8" name="Rectangle 7">
                <a:extLst>
                  <a:ext uri="{FF2B5EF4-FFF2-40B4-BE49-F238E27FC236}">
                    <a16:creationId xmlns:a16="http://schemas.microsoft.com/office/drawing/2014/main" id="{1488E3C7-BCD4-663C-D30E-B821CFCB2851}"/>
                  </a:ext>
                </a:extLst>
              </p:cNvPr>
              <p:cNvSpPr/>
              <p:nvPr/>
            </p:nvSpPr>
            <p:spPr>
              <a:xfrm>
                <a:off x="3787753" y="-1439"/>
                <a:ext cx="953871" cy="6857999"/>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482FE6E-D133-D87F-480D-2249174FCA28}"/>
                  </a:ext>
                </a:extLst>
              </p:cNvPr>
              <p:cNvSpPr/>
              <p:nvPr/>
            </p:nvSpPr>
            <p:spPr>
              <a:xfrm rot="5400000">
                <a:off x="4806865" y="4257890"/>
                <a:ext cx="784194" cy="917358"/>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 name="TextBox 2">
              <a:extLst>
                <a:ext uri="{FF2B5EF4-FFF2-40B4-BE49-F238E27FC236}">
                  <a16:creationId xmlns:a16="http://schemas.microsoft.com/office/drawing/2014/main" id="{AFCF148A-1FA2-5EBB-062F-C0ABD98F4FE3}"/>
                </a:ext>
              </a:extLst>
            </p:cNvPr>
            <p:cNvSpPr txBox="1"/>
            <p:nvPr/>
          </p:nvSpPr>
          <p:spPr>
            <a:xfrm>
              <a:off x="2635542" y="4564948"/>
              <a:ext cx="20831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solidFill>
                    <a:srgbClr val="0070C0"/>
                  </a:solidFill>
                  <a:cs typeface="Calibri"/>
                  <a:hlinkClick r:id="rId3" action="ppaction://hlinksldjump">
                    <a:extLst>
                      <a:ext uri="{A12FA001-AC4F-418D-AE19-62706E023703}">
                        <ahyp:hlinkClr xmlns:ahyp="http://schemas.microsoft.com/office/drawing/2018/hyperlinkcolor" val="tx"/>
                      </a:ext>
                    </a:extLst>
                  </a:hlinkClick>
                </a:rPr>
                <a:t>5</a:t>
              </a:r>
              <a:endParaRPr lang="en-US" b="1" u="sng" dirty="0">
                <a:solidFill>
                  <a:srgbClr val="0070C0"/>
                </a:solidFill>
                <a:cs typeface="Calibri"/>
              </a:endParaRPr>
            </a:p>
          </p:txBody>
        </p:sp>
      </p:grpSp>
      <p:grpSp>
        <p:nvGrpSpPr>
          <p:cNvPr id="41" name="Group 40">
            <a:extLst>
              <a:ext uri="{FF2B5EF4-FFF2-40B4-BE49-F238E27FC236}">
                <a16:creationId xmlns:a16="http://schemas.microsoft.com/office/drawing/2014/main" id="{B39559E9-9CE0-7316-0F06-F2FBC2F2CCE8}"/>
              </a:ext>
            </a:extLst>
          </p:cNvPr>
          <p:cNvGrpSpPr/>
          <p:nvPr/>
        </p:nvGrpSpPr>
        <p:grpSpPr>
          <a:xfrm>
            <a:off x="1585224" y="3991"/>
            <a:ext cx="1060975" cy="6857999"/>
            <a:chOff x="1585224" y="3991"/>
            <a:chExt cx="1060975" cy="6857999"/>
          </a:xfrm>
        </p:grpSpPr>
        <p:grpSp>
          <p:nvGrpSpPr>
            <p:cNvPr id="23" name="Group 22">
              <a:extLst>
                <a:ext uri="{FF2B5EF4-FFF2-40B4-BE49-F238E27FC236}">
                  <a16:creationId xmlns:a16="http://schemas.microsoft.com/office/drawing/2014/main" id="{D9C1BAFF-69A6-47A1-B577-AD5D41DB88BB}"/>
                </a:ext>
              </a:extLst>
            </p:cNvPr>
            <p:cNvGrpSpPr/>
            <p:nvPr/>
          </p:nvGrpSpPr>
          <p:grpSpPr>
            <a:xfrm>
              <a:off x="1585224" y="3991"/>
              <a:ext cx="1060975" cy="6857999"/>
              <a:chOff x="2868423" y="11389"/>
              <a:chExt cx="1871230" cy="6857999"/>
            </a:xfrm>
          </p:grpSpPr>
          <p:sp>
            <p:nvSpPr>
              <p:cNvPr id="7" name="Rectangle 6">
                <a:extLst>
                  <a:ext uri="{FF2B5EF4-FFF2-40B4-BE49-F238E27FC236}">
                    <a16:creationId xmlns:a16="http://schemas.microsoft.com/office/drawing/2014/main" id="{4765DB98-9180-1EE7-2F2B-D51AAE39E12D}"/>
                  </a:ext>
                </a:extLst>
              </p:cNvPr>
              <p:cNvSpPr/>
              <p:nvPr/>
            </p:nvSpPr>
            <p:spPr>
              <a:xfrm>
                <a:off x="2868423" y="11389"/>
                <a:ext cx="953871" cy="6857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C4481B7C-7651-9E51-098E-C69D671C70AA}"/>
                  </a:ext>
                </a:extLst>
              </p:cNvPr>
              <p:cNvSpPr/>
              <p:nvPr/>
            </p:nvSpPr>
            <p:spPr>
              <a:xfrm rot="5400000">
                <a:off x="3888877" y="3312254"/>
                <a:ext cx="784194" cy="917358"/>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76672EA-8594-825D-4CCD-26B6B96A17E2}"/>
                </a:ext>
              </a:extLst>
            </p:cNvPr>
            <p:cNvSpPr txBox="1"/>
            <p:nvPr/>
          </p:nvSpPr>
          <p:spPr>
            <a:xfrm>
              <a:off x="2125613" y="3609317"/>
              <a:ext cx="20831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solidFill>
                    <a:srgbClr val="0070C0"/>
                  </a:solidFill>
                  <a:cs typeface="Calibri"/>
                  <a:hlinkClick r:id="rId4" action="ppaction://hlinksldjump">
                    <a:extLst>
                      <a:ext uri="{A12FA001-AC4F-418D-AE19-62706E023703}">
                        <ahyp:hlinkClr xmlns:ahyp="http://schemas.microsoft.com/office/drawing/2018/hyperlinkcolor" val="tx"/>
                      </a:ext>
                    </a:extLst>
                  </a:hlinkClick>
                </a:rPr>
                <a:t>4</a:t>
              </a:r>
              <a:endParaRPr lang="en-US" b="1" u="sng" dirty="0">
                <a:solidFill>
                  <a:srgbClr val="0070C0"/>
                </a:solidFill>
                <a:cs typeface="Calibri"/>
              </a:endParaRPr>
            </a:p>
          </p:txBody>
        </p:sp>
      </p:grpSp>
      <p:grpSp>
        <p:nvGrpSpPr>
          <p:cNvPr id="40" name="Group 39">
            <a:extLst>
              <a:ext uri="{FF2B5EF4-FFF2-40B4-BE49-F238E27FC236}">
                <a16:creationId xmlns:a16="http://schemas.microsoft.com/office/drawing/2014/main" id="{24A19A98-92AB-6D90-18A8-B9EA0F71A24E}"/>
              </a:ext>
            </a:extLst>
          </p:cNvPr>
          <p:cNvGrpSpPr/>
          <p:nvPr/>
        </p:nvGrpSpPr>
        <p:grpSpPr>
          <a:xfrm>
            <a:off x="1047867" y="3991"/>
            <a:ext cx="1063169" cy="6857999"/>
            <a:chOff x="1047867" y="3991"/>
            <a:chExt cx="1063169" cy="6857999"/>
          </a:xfrm>
        </p:grpSpPr>
        <p:grpSp>
          <p:nvGrpSpPr>
            <p:cNvPr id="21" name="Group 20">
              <a:extLst>
                <a:ext uri="{FF2B5EF4-FFF2-40B4-BE49-F238E27FC236}">
                  <a16:creationId xmlns:a16="http://schemas.microsoft.com/office/drawing/2014/main" id="{029F0F0D-B514-5407-CEDE-C27AB8DB7F3F}"/>
                </a:ext>
              </a:extLst>
            </p:cNvPr>
            <p:cNvGrpSpPr/>
            <p:nvPr/>
          </p:nvGrpSpPr>
          <p:grpSpPr>
            <a:xfrm>
              <a:off x="1047867" y="3991"/>
              <a:ext cx="1063169" cy="6857999"/>
              <a:chOff x="1912104" y="16818"/>
              <a:chExt cx="1873597" cy="6857999"/>
            </a:xfrm>
          </p:grpSpPr>
          <p:sp>
            <p:nvSpPr>
              <p:cNvPr id="6" name="Rectangle 5">
                <a:extLst>
                  <a:ext uri="{FF2B5EF4-FFF2-40B4-BE49-F238E27FC236}">
                    <a16:creationId xmlns:a16="http://schemas.microsoft.com/office/drawing/2014/main" id="{8DA1752F-97FB-0B8C-08C2-625077F2F605}"/>
                  </a:ext>
                </a:extLst>
              </p:cNvPr>
              <p:cNvSpPr/>
              <p:nvPr/>
            </p:nvSpPr>
            <p:spPr>
              <a:xfrm>
                <a:off x="1912104" y="16818"/>
                <a:ext cx="953871" cy="68579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FDB7FB1-0137-B6D5-8192-B00910C94B1D}"/>
                  </a:ext>
                </a:extLst>
              </p:cNvPr>
              <p:cNvSpPr/>
              <p:nvPr/>
            </p:nvSpPr>
            <p:spPr>
              <a:xfrm rot="5400000">
                <a:off x="2934924" y="2475828"/>
                <a:ext cx="784194" cy="917360"/>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sp>
          <p:nvSpPr>
            <p:cNvPr id="13" name="TextBox 12">
              <a:hlinkClick r:id="rId4" action="ppaction://hlinksldjump"/>
              <a:extLst>
                <a:ext uri="{FF2B5EF4-FFF2-40B4-BE49-F238E27FC236}">
                  <a16:creationId xmlns:a16="http://schemas.microsoft.com/office/drawing/2014/main" id="{C35BCD4F-BCD5-5885-5392-0BBED8C2BA87}"/>
                </a:ext>
              </a:extLst>
            </p:cNvPr>
            <p:cNvSpPr txBox="1"/>
            <p:nvPr/>
          </p:nvSpPr>
          <p:spPr>
            <a:xfrm>
              <a:off x="1594417" y="2737015"/>
              <a:ext cx="20831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solidFill>
                    <a:srgbClr val="0070C0"/>
                  </a:solidFill>
                  <a:ea typeface="+mn-lt"/>
                  <a:cs typeface="+mn-lt"/>
                  <a:hlinkClick r:id="rId4" action="ppaction://hlinksldjump"/>
                </a:rPr>
                <a:t>3</a:t>
              </a:r>
              <a:endParaRPr lang="en-US" b="1" u="sng" dirty="0">
                <a:solidFill>
                  <a:srgbClr val="0070C0"/>
                </a:solidFill>
                <a:cs typeface="Calibri"/>
              </a:endParaRPr>
            </a:p>
          </p:txBody>
        </p:sp>
      </p:grpSp>
      <p:grpSp>
        <p:nvGrpSpPr>
          <p:cNvPr id="39" name="Group 38">
            <a:extLst>
              <a:ext uri="{FF2B5EF4-FFF2-40B4-BE49-F238E27FC236}">
                <a16:creationId xmlns:a16="http://schemas.microsoft.com/office/drawing/2014/main" id="{4EBF9B4C-95D5-9A0D-80E1-CF88A19DE212}"/>
              </a:ext>
            </a:extLst>
          </p:cNvPr>
          <p:cNvGrpSpPr/>
          <p:nvPr/>
        </p:nvGrpSpPr>
        <p:grpSpPr>
          <a:xfrm>
            <a:off x="537260" y="-3513"/>
            <a:ext cx="1058953" cy="6857999"/>
            <a:chOff x="537260" y="-3513"/>
            <a:chExt cx="1058953" cy="6857999"/>
          </a:xfrm>
        </p:grpSpPr>
        <p:grpSp>
          <p:nvGrpSpPr>
            <p:cNvPr id="20" name="Group 19">
              <a:extLst>
                <a:ext uri="{FF2B5EF4-FFF2-40B4-BE49-F238E27FC236}">
                  <a16:creationId xmlns:a16="http://schemas.microsoft.com/office/drawing/2014/main" id="{4F9F19D9-A9FC-80D4-A24F-896889DA7EB3}"/>
                </a:ext>
              </a:extLst>
            </p:cNvPr>
            <p:cNvGrpSpPr/>
            <p:nvPr/>
          </p:nvGrpSpPr>
          <p:grpSpPr>
            <a:xfrm>
              <a:off x="537260" y="-3513"/>
              <a:ext cx="1058953" cy="6857999"/>
              <a:chOff x="955786" y="7451"/>
              <a:chExt cx="1870306" cy="6857999"/>
            </a:xfrm>
          </p:grpSpPr>
          <p:sp>
            <p:nvSpPr>
              <p:cNvPr id="5" name="Rectangle 4">
                <a:extLst>
                  <a:ext uri="{FF2B5EF4-FFF2-40B4-BE49-F238E27FC236}">
                    <a16:creationId xmlns:a16="http://schemas.microsoft.com/office/drawing/2014/main" id="{9EC39824-3509-B500-FC0C-FFB9F927ABB4}"/>
                  </a:ext>
                </a:extLst>
              </p:cNvPr>
              <p:cNvSpPr/>
              <p:nvPr/>
            </p:nvSpPr>
            <p:spPr>
              <a:xfrm>
                <a:off x="955786" y="7451"/>
                <a:ext cx="953871" cy="68579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8B3448-882B-BBDF-17BD-6422855E94D8}"/>
                  </a:ext>
                </a:extLst>
              </p:cNvPr>
              <p:cNvSpPr/>
              <p:nvPr/>
            </p:nvSpPr>
            <p:spPr>
              <a:xfrm rot="5400000">
                <a:off x="1975315" y="1557109"/>
                <a:ext cx="784194" cy="91736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C1D5DEC0-9985-5E07-69E0-66FCB78BCB55}"/>
                </a:ext>
              </a:extLst>
            </p:cNvPr>
            <p:cNvSpPr txBox="1"/>
            <p:nvPr/>
          </p:nvSpPr>
          <p:spPr>
            <a:xfrm>
              <a:off x="1099906" y="1820159"/>
              <a:ext cx="289957"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hlinkClick r:id="rId5" action="ppaction://hlinksldjump">
                    <a:extLst>
                      <a:ext uri="{A12FA001-AC4F-418D-AE19-62706E023703}">
                        <ahyp:hlinkClr xmlns:ahyp="http://schemas.microsoft.com/office/drawing/2018/hyperlinkcolor" val="tx"/>
                      </a:ext>
                    </a:extLst>
                  </a:hlinkClick>
                </a:rPr>
                <a:t>2</a:t>
              </a:r>
              <a:endParaRPr lang="en-US" b="1" dirty="0">
                <a:solidFill>
                  <a:srgbClr val="0070C0"/>
                </a:solidFill>
                <a:cs typeface="Calibri"/>
              </a:endParaRPr>
            </a:p>
          </p:txBody>
        </p:sp>
      </p:grpSp>
      <p:sp>
        <p:nvSpPr>
          <p:cNvPr id="26" name="Content Placeholder 25">
            <a:extLst>
              <a:ext uri="{FF2B5EF4-FFF2-40B4-BE49-F238E27FC236}">
                <a16:creationId xmlns:a16="http://schemas.microsoft.com/office/drawing/2014/main" id="{D9072C23-8B61-B88A-E641-E439EB57E344}"/>
              </a:ext>
            </a:extLst>
          </p:cNvPr>
          <p:cNvSpPr>
            <a:spLocks noGrp="1"/>
          </p:cNvSpPr>
          <p:nvPr>
            <p:ph idx="1"/>
          </p:nvPr>
        </p:nvSpPr>
        <p:spPr>
          <a:xfrm>
            <a:off x="4807970" y="828534"/>
            <a:ext cx="6383203" cy="5824472"/>
          </a:xfrm>
        </p:spPr>
        <p:txBody>
          <a:bodyPr vert="horz" lIns="91440" tIns="45720" rIns="91440" bIns="45720" rtlCol="0" anchor="t">
            <a:noAutofit/>
          </a:bodyPr>
          <a:lstStyle/>
          <a:p>
            <a:pPr marL="342900" indent="-342900">
              <a:lnSpc>
                <a:spcPts val="3060"/>
              </a:lnSpc>
              <a:buAutoNum type="arabicPeriod"/>
            </a:pPr>
            <a:r>
              <a:rPr lang="en-US" sz="1800" dirty="0">
                <a:latin typeface="Microsoft Sans Serif"/>
                <a:ea typeface="Microsoft Sans Serif"/>
                <a:cs typeface="Calibri"/>
              </a:rPr>
              <a:t>Framework of the study</a:t>
            </a:r>
            <a:r>
              <a:rPr lang="en-US" sz="1800" dirty="0">
                <a:latin typeface="Microsoft Sans Serif"/>
                <a:ea typeface="Microsoft Sans Serif"/>
                <a:cs typeface="Microsoft Sans Serif"/>
              </a:rPr>
              <a:t> and </a:t>
            </a:r>
            <a:r>
              <a:rPr lang="en-US" sz="1800" dirty="0">
                <a:latin typeface="Arial"/>
                <a:ea typeface="Microsoft Sans Serif"/>
                <a:cs typeface="Arial"/>
              </a:rPr>
              <a:t>data used</a:t>
            </a:r>
          </a:p>
          <a:p>
            <a:pPr marL="342900" indent="-342900">
              <a:lnSpc>
                <a:spcPts val="3060"/>
              </a:lnSpc>
              <a:buAutoNum type="arabicPeriod"/>
            </a:pPr>
            <a:r>
              <a:rPr lang="en-US" sz="1800" dirty="0">
                <a:latin typeface="Arial"/>
                <a:ea typeface="Microsoft Sans Serif"/>
                <a:cs typeface="Arial"/>
              </a:rPr>
              <a:t>Introduction</a:t>
            </a:r>
          </a:p>
          <a:p>
            <a:pPr>
              <a:lnSpc>
                <a:spcPts val="3060"/>
              </a:lnSpc>
            </a:pPr>
            <a:r>
              <a:rPr lang="en-US" sz="1800" dirty="0">
                <a:latin typeface="Microsoft Sans Serif"/>
                <a:ea typeface="Microsoft Sans Serif"/>
                <a:cs typeface="Calibri"/>
              </a:rPr>
              <a:t>Why is this study important?</a:t>
            </a:r>
            <a:endParaRPr lang="en-US" dirty="0"/>
          </a:p>
          <a:p>
            <a:pPr marL="0" indent="0">
              <a:lnSpc>
                <a:spcPts val="3060"/>
              </a:lnSpc>
              <a:buNone/>
            </a:pPr>
            <a:r>
              <a:rPr lang="en-US" sz="1800" dirty="0">
                <a:latin typeface="Microsoft Sans Serif"/>
                <a:ea typeface="Microsoft Sans Serif"/>
                <a:cs typeface="Calibri"/>
              </a:rPr>
              <a:t>3.    Results</a:t>
            </a:r>
            <a:endParaRPr lang="en-US" sz="1100" dirty="0">
              <a:latin typeface="Microsoft Sans Serif"/>
              <a:ea typeface="Microsoft Sans Serif"/>
              <a:cs typeface="Calibri"/>
            </a:endParaRPr>
          </a:p>
          <a:p>
            <a:pPr marL="342900" indent="-342900">
              <a:lnSpc>
                <a:spcPts val="3060"/>
              </a:lnSpc>
              <a:buAutoNum type="arabicPeriod"/>
            </a:pPr>
            <a:endParaRPr lang="en-US" sz="1100" dirty="0">
              <a:latin typeface="Microsoft Sans Serif"/>
              <a:ea typeface="Microsoft Sans Serif"/>
              <a:cs typeface="Calibri"/>
            </a:endParaRPr>
          </a:p>
          <a:p>
            <a:pPr marL="342900" indent="-342900">
              <a:lnSpc>
                <a:spcPts val="3060"/>
              </a:lnSpc>
              <a:buAutoNum type="arabicPeriod"/>
            </a:pPr>
            <a:endParaRPr lang="en-US" sz="1800" dirty="0">
              <a:latin typeface="Microsoft Sans Serif"/>
              <a:ea typeface="Microsoft Sans Serif"/>
              <a:cs typeface="Calibri"/>
            </a:endParaRPr>
          </a:p>
          <a:p>
            <a:pPr marL="342900" indent="-342900">
              <a:lnSpc>
                <a:spcPts val="3060"/>
              </a:lnSpc>
              <a:buAutoNum type="arabicPeriod"/>
            </a:pPr>
            <a:endParaRPr lang="en-US" sz="1800" dirty="0">
              <a:latin typeface="Microsoft Sans Serif"/>
              <a:ea typeface="Microsoft Sans Serif"/>
              <a:cs typeface="Calibri"/>
            </a:endParaRPr>
          </a:p>
          <a:p>
            <a:pPr marL="0" indent="0">
              <a:lnSpc>
                <a:spcPts val="3060"/>
              </a:lnSpc>
              <a:buNone/>
            </a:pPr>
            <a:endParaRPr lang="en-US" sz="900" dirty="0">
              <a:latin typeface="Microsoft Sans Serif"/>
              <a:ea typeface="Microsoft Sans Serif"/>
              <a:cs typeface="+mn-lt"/>
            </a:endParaRPr>
          </a:p>
          <a:p>
            <a:pPr marL="0" indent="0">
              <a:lnSpc>
                <a:spcPts val="3060"/>
              </a:lnSpc>
              <a:buNone/>
            </a:pPr>
            <a:r>
              <a:rPr lang="en-US" sz="1800" dirty="0">
                <a:latin typeface="Microsoft Sans Serif"/>
                <a:ea typeface="Microsoft Sans Serif"/>
                <a:cs typeface="+mn-lt"/>
              </a:rPr>
              <a:t>4.   Summary</a:t>
            </a:r>
          </a:p>
          <a:p>
            <a:pPr marL="0" indent="0">
              <a:lnSpc>
                <a:spcPts val="3060"/>
              </a:lnSpc>
              <a:buNone/>
            </a:pPr>
            <a:r>
              <a:rPr lang="en-US" sz="1800" dirty="0">
                <a:latin typeface="Microsoft Sans Serif"/>
                <a:ea typeface="+mn-lt"/>
                <a:cs typeface="+mn-lt"/>
              </a:rPr>
              <a:t>5.   Limitations of the study and future scope</a:t>
            </a:r>
          </a:p>
          <a:p>
            <a:pPr marL="0" indent="0">
              <a:lnSpc>
                <a:spcPts val="3060"/>
              </a:lnSpc>
              <a:buNone/>
            </a:pPr>
            <a:r>
              <a:rPr lang="en-US" sz="1800" dirty="0">
                <a:latin typeface="Microsoft Sans Serif"/>
                <a:ea typeface="+mn-lt"/>
                <a:cs typeface="+mn-lt"/>
              </a:rPr>
              <a:t>6.   References</a:t>
            </a:r>
          </a:p>
        </p:txBody>
      </p:sp>
      <p:sp>
        <p:nvSpPr>
          <p:cNvPr id="28" name="TextBox 27">
            <a:extLst>
              <a:ext uri="{FF2B5EF4-FFF2-40B4-BE49-F238E27FC236}">
                <a16:creationId xmlns:a16="http://schemas.microsoft.com/office/drawing/2014/main" id="{B388D181-50A4-AC35-B914-75BED9FDC150}"/>
              </a:ext>
            </a:extLst>
          </p:cNvPr>
          <p:cNvSpPr txBox="1"/>
          <p:nvPr/>
        </p:nvSpPr>
        <p:spPr>
          <a:xfrm>
            <a:off x="5140530" y="2921681"/>
            <a:ext cx="6050643" cy="19902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dirty="0">
                <a:latin typeface="Arial"/>
                <a:ea typeface="Microsoft Sans Serif"/>
                <a:cs typeface="Arial"/>
                <a:hlinkClick r:id="rId4" action="ppaction://hlinksldjump">
                  <a:extLst>
                    <a:ext uri="{A12FA001-AC4F-418D-AE19-62706E023703}">
                      <ahyp:hlinkClr xmlns:ahyp="http://schemas.microsoft.com/office/drawing/2018/hyperlinkcolor" val="tx"/>
                    </a:ext>
                  </a:extLst>
                </a:hlinkClick>
              </a:rPr>
              <a:t>Climate-based dengue metric for Pune</a:t>
            </a:r>
            <a:endParaRPr lang="en-US" dirty="0">
              <a:latin typeface="Arial"/>
              <a:ea typeface="Microsoft Sans Serif"/>
              <a:cs typeface="Arial"/>
            </a:endParaRPr>
          </a:p>
          <a:p>
            <a:pPr marL="285750" indent="-285750">
              <a:spcBef>
                <a:spcPts val="1000"/>
              </a:spcBef>
              <a:buFont typeface="Arial"/>
              <a:buChar char="•"/>
            </a:pPr>
            <a:r>
              <a:rPr lang="en-US" dirty="0">
                <a:latin typeface="Arial"/>
                <a:ea typeface="Microsoft Sans Serif"/>
                <a:cs typeface="Arial"/>
                <a:hlinkClick r:id="rId6" action="ppaction://hlinksldjump">
                  <a:extLst>
                    <a:ext uri="{A12FA001-AC4F-418D-AE19-62706E023703}">
                      <ahyp:hlinkClr xmlns:ahyp="http://schemas.microsoft.com/office/drawing/2018/hyperlinkcolor" val="tx"/>
                    </a:ext>
                  </a:extLst>
                </a:hlinkClick>
              </a:rPr>
              <a:t>Comparison of high and low dengue years</a:t>
            </a:r>
            <a:endParaRPr lang="en-US" dirty="0">
              <a:latin typeface="Arial"/>
              <a:ea typeface="Microsoft Sans Serif"/>
              <a:cs typeface="Arial"/>
            </a:endParaRPr>
          </a:p>
          <a:p>
            <a:pPr marL="285750" indent="-285750">
              <a:spcBef>
                <a:spcPts val="1000"/>
              </a:spcBef>
              <a:buFont typeface="Arial"/>
              <a:buChar char="•"/>
            </a:pPr>
            <a:r>
              <a:rPr lang="en-US" dirty="0">
                <a:latin typeface="Arial"/>
                <a:ea typeface="Microsoft Sans Serif"/>
                <a:cs typeface="Arial"/>
                <a:hlinkClick r:id="rId7" action="ppaction://hlinksldjump">
                  <a:extLst>
                    <a:ext uri="{A12FA001-AC4F-418D-AE19-62706E023703}">
                      <ahyp:hlinkClr xmlns:ahyp="http://schemas.microsoft.com/office/drawing/2018/hyperlinkcolor" val="tx"/>
                    </a:ext>
                  </a:extLst>
                </a:hlinkClick>
              </a:rPr>
              <a:t>Lead-lag association between climate and dengue</a:t>
            </a:r>
            <a:endParaRPr lang="en-US" dirty="0">
              <a:cs typeface="Calibri" panose="020F0502020204030204"/>
            </a:endParaRPr>
          </a:p>
          <a:p>
            <a:pPr marL="285750" indent="-285750">
              <a:spcBef>
                <a:spcPts val="1000"/>
              </a:spcBef>
              <a:buFont typeface="Arial"/>
              <a:buChar char="•"/>
            </a:pPr>
            <a:r>
              <a:rPr lang="en-US" dirty="0">
                <a:latin typeface="Arial"/>
                <a:ea typeface="Microsoft Sans Serif"/>
                <a:cs typeface="Arial"/>
                <a:hlinkClick r:id="rId8" action="ppaction://hlinksldjump">
                  <a:extLst>
                    <a:ext uri="{A12FA001-AC4F-418D-AE19-62706E023703}">
                      <ahyp:hlinkClr xmlns:ahyp="http://schemas.microsoft.com/office/drawing/2018/hyperlinkcolor" val="tx"/>
                    </a:ext>
                  </a:extLst>
                </a:hlinkClick>
              </a:rPr>
              <a:t>Dengue early warning prediction model</a:t>
            </a:r>
            <a:endParaRPr lang="en-US" dirty="0">
              <a:latin typeface="Arial"/>
              <a:ea typeface="Microsoft Sans Serif"/>
              <a:cs typeface="Arial"/>
            </a:endParaRPr>
          </a:p>
          <a:p>
            <a:pPr marL="285750" indent="-285750">
              <a:spcBef>
                <a:spcPts val="1000"/>
              </a:spcBef>
              <a:buFont typeface="Arial"/>
              <a:buChar char="•"/>
            </a:pPr>
            <a:r>
              <a:rPr lang="en-US" dirty="0">
                <a:latin typeface="Arial"/>
                <a:ea typeface="Microsoft Sans Serif"/>
                <a:cs typeface="Arial"/>
                <a:hlinkClick r:id="rId9" action="ppaction://hlinksldjump">
                  <a:extLst>
                    <a:ext uri="{A12FA001-AC4F-418D-AE19-62706E023703}">
                      <ahyp:hlinkClr xmlns:ahyp="http://schemas.microsoft.com/office/drawing/2018/hyperlinkcolor" val="tx"/>
                    </a:ext>
                  </a:extLst>
                </a:hlinkClick>
              </a:rPr>
              <a:t>Future projections of dengue in Pune</a:t>
            </a:r>
            <a:endParaRPr lang="en-US" dirty="0">
              <a:latin typeface="Arial"/>
              <a:ea typeface="Microsoft Sans Serif"/>
              <a:cs typeface="Arial"/>
            </a:endParaRPr>
          </a:p>
        </p:txBody>
      </p:sp>
      <p:grpSp>
        <p:nvGrpSpPr>
          <p:cNvPr id="37" name="Group 36">
            <a:extLst>
              <a:ext uri="{FF2B5EF4-FFF2-40B4-BE49-F238E27FC236}">
                <a16:creationId xmlns:a16="http://schemas.microsoft.com/office/drawing/2014/main" id="{37EEEAE4-0082-45BF-574A-58AFBE29A9DB}"/>
              </a:ext>
            </a:extLst>
          </p:cNvPr>
          <p:cNvGrpSpPr/>
          <p:nvPr/>
        </p:nvGrpSpPr>
        <p:grpSpPr>
          <a:xfrm>
            <a:off x="-532" y="-1650"/>
            <a:ext cx="1048398" cy="6857999"/>
            <a:chOff x="-532" y="-1650"/>
            <a:chExt cx="1048398" cy="6857999"/>
          </a:xfrm>
        </p:grpSpPr>
        <p:grpSp>
          <p:nvGrpSpPr>
            <p:cNvPr id="19" name="Group 18">
              <a:extLst>
                <a:ext uri="{FF2B5EF4-FFF2-40B4-BE49-F238E27FC236}">
                  <a16:creationId xmlns:a16="http://schemas.microsoft.com/office/drawing/2014/main" id="{DA58118A-7D52-CFBF-FD1B-32C245254E7D}"/>
                </a:ext>
              </a:extLst>
            </p:cNvPr>
            <p:cNvGrpSpPr/>
            <p:nvPr/>
          </p:nvGrpSpPr>
          <p:grpSpPr>
            <a:xfrm>
              <a:off x="-532" y="-1650"/>
              <a:ext cx="1048398" cy="6857999"/>
              <a:chOff x="-532" y="20278"/>
              <a:chExt cx="1850174" cy="6857999"/>
            </a:xfrm>
          </p:grpSpPr>
          <p:sp>
            <p:nvSpPr>
              <p:cNvPr id="4" name="Rectangle 3">
                <a:extLst>
                  <a:ext uri="{FF2B5EF4-FFF2-40B4-BE49-F238E27FC236}">
                    <a16:creationId xmlns:a16="http://schemas.microsoft.com/office/drawing/2014/main" id="{4B1701D6-BCB1-C34B-7E5D-75A11E5A9846}"/>
                  </a:ext>
                </a:extLst>
              </p:cNvPr>
              <p:cNvSpPr/>
              <p:nvPr/>
            </p:nvSpPr>
            <p:spPr>
              <a:xfrm>
                <a:off x="-532" y="20278"/>
                <a:ext cx="953871" cy="685799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641656E4-0C8C-3701-40A3-9A0D65199EFE}"/>
                  </a:ext>
                </a:extLst>
              </p:cNvPr>
              <p:cNvSpPr/>
              <p:nvPr/>
            </p:nvSpPr>
            <p:spPr>
              <a:xfrm rot="5400000">
                <a:off x="998866" y="783879"/>
                <a:ext cx="784194" cy="917359"/>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C7904CCB-1EC6-9BAF-C6F7-9C83AD369E7B}"/>
                </a:ext>
              </a:extLst>
            </p:cNvPr>
            <p:cNvSpPr txBox="1"/>
            <p:nvPr/>
          </p:nvSpPr>
          <p:spPr>
            <a:xfrm>
              <a:off x="587563" y="1035965"/>
              <a:ext cx="20831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hlinkClick r:id="" action="ppaction://hlinkshowjump?jump=nextslide">
                    <a:extLst>
                      <a:ext uri="{A12FA001-AC4F-418D-AE19-62706E023703}">
                        <ahyp:hlinkClr xmlns:ahyp="http://schemas.microsoft.com/office/drawing/2018/hyperlinkcolor" val="tx"/>
                      </a:ext>
                    </a:extLst>
                  </a:hlinkClick>
                </a:rPr>
                <a:t>1</a:t>
              </a:r>
              <a:endParaRPr lang="en-US" b="1" dirty="0">
                <a:solidFill>
                  <a:srgbClr val="0070C0"/>
                </a:solidFill>
                <a:cs typeface="Calibri"/>
              </a:endParaRPr>
            </a:p>
          </p:txBody>
        </p:sp>
      </p:grpSp>
      <p:graphicFrame>
        <p:nvGraphicFramePr>
          <p:cNvPr id="29" name="Table 29">
            <a:extLst>
              <a:ext uri="{FF2B5EF4-FFF2-40B4-BE49-F238E27FC236}">
                <a16:creationId xmlns:a16="http://schemas.microsoft.com/office/drawing/2014/main" id="{873F7CC7-EE02-A188-3AD7-88641AF03632}"/>
              </a:ext>
            </a:extLst>
          </p:cNvPr>
          <p:cNvGraphicFramePr>
            <a:graphicFrameLocks noGrp="1"/>
          </p:cNvGraphicFramePr>
          <p:nvPr>
            <p:extLst>
              <p:ext uri="{D42A27DB-BD31-4B8C-83A1-F6EECF244321}">
                <p14:modId xmlns:p14="http://schemas.microsoft.com/office/powerpoint/2010/main" val="3997816743"/>
              </p:ext>
            </p:extLst>
          </p:nvPr>
        </p:nvGraphicFramePr>
        <p:xfrm>
          <a:off x="3329613" y="204994"/>
          <a:ext cx="8725227" cy="518160"/>
        </p:xfrm>
        <a:graphic>
          <a:graphicData uri="http://schemas.openxmlformats.org/drawingml/2006/table">
            <a:tbl>
              <a:tblPr firstRow="1" bandRow="1">
                <a:tableStyleId>{5C22544A-7EE6-4342-B048-85BDC9FD1C3A}</a:tableStyleId>
              </a:tblPr>
              <a:tblGrid>
                <a:gridCol w="8725227">
                  <a:extLst>
                    <a:ext uri="{9D8B030D-6E8A-4147-A177-3AD203B41FA5}">
                      <a16:colId xmlns:a16="http://schemas.microsoft.com/office/drawing/2014/main" val="3885556269"/>
                    </a:ext>
                  </a:extLst>
                </a:gridCol>
              </a:tblGrid>
              <a:tr h="370840">
                <a:tc>
                  <a:txBody>
                    <a:bodyPr/>
                    <a:lstStyle/>
                    <a:p>
                      <a:pPr algn="ctr"/>
                      <a:r>
                        <a:rPr lang="en-US" sz="2800" dirty="0">
                          <a:solidFill>
                            <a:srgbClr val="446CB8"/>
                          </a:solidFill>
                          <a:latin typeface="Times New Roman" panose="02020603050405020304" pitchFamily="18" charset="0"/>
                          <a:cs typeface="Times New Roman" panose="02020603050405020304" pitchFamily="18" charset="0"/>
                        </a:rPr>
                        <a:t>Overview</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6141"/>
                  </a:ext>
                </a:extLst>
              </a:tr>
            </a:tbl>
          </a:graphicData>
        </a:graphic>
      </p:graphicFrame>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 fill="hold"/>
                                        <p:tgtEl>
                                          <p:spTgt spid="37"/>
                                        </p:tgtEl>
                                        <p:attrNameLst>
                                          <p:attrName>ppt_x</p:attrName>
                                        </p:attrNameLst>
                                      </p:cBhvr>
                                      <p:tavLst>
                                        <p:tav tm="0">
                                          <p:val>
                                            <p:strVal val="0-#ppt_w/2"/>
                                          </p:val>
                                        </p:tav>
                                        <p:tav tm="100000">
                                          <p:val>
                                            <p:strVal val="#ppt_x"/>
                                          </p:val>
                                        </p:tav>
                                      </p:tavLst>
                                    </p:anim>
                                    <p:anim calcmode="lin" valueType="num">
                                      <p:cBhvr additive="base">
                                        <p:cTn id="8" dur="10" fill="hold"/>
                                        <p:tgtEl>
                                          <p:spTgt spid="3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10"/>
                                        <p:tgtEl>
                                          <p:spTgt spid="26">
                                            <p:txEl>
                                              <p:pRg st="0" end="0"/>
                                            </p:txEl>
                                          </p:spTgt>
                                        </p:tgtEl>
                                      </p:cBhvr>
                                    </p:animEffect>
                                  </p:childTnLst>
                                </p:cTn>
                              </p:par>
                            </p:childTnLst>
                          </p:cTn>
                        </p:par>
                        <p:par>
                          <p:cTn id="12" fill="hold">
                            <p:stCondLst>
                              <p:cond delay="10"/>
                            </p:stCondLst>
                            <p:childTnLst>
                              <p:par>
                                <p:cTn id="13" presetID="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50" fill="hold"/>
                                        <p:tgtEl>
                                          <p:spTgt spid="39"/>
                                        </p:tgtEl>
                                        <p:attrNameLst>
                                          <p:attrName>ppt_x</p:attrName>
                                        </p:attrNameLst>
                                      </p:cBhvr>
                                      <p:tavLst>
                                        <p:tav tm="0">
                                          <p:val>
                                            <p:strVal val="0-#ppt_w/2"/>
                                          </p:val>
                                        </p:tav>
                                        <p:tav tm="100000">
                                          <p:val>
                                            <p:strVal val="#ppt_x"/>
                                          </p:val>
                                        </p:tav>
                                      </p:tavLst>
                                    </p:anim>
                                    <p:anim calcmode="lin" valueType="num">
                                      <p:cBhvr additive="base">
                                        <p:cTn id="16" dur="250" fill="hold"/>
                                        <p:tgtEl>
                                          <p:spTgt spid="39"/>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fade">
                                      <p:cBhvr>
                                        <p:cTn id="19" dur="10"/>
                                        <p:tgtEl>
                                          <p:spTgt spid="26">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10"/>
                                        <p:tgtEl>
                                          <p:spTgt spid="26">
                                            <p:txEl>
                                              <p:pRg st="2" end="2"/>
                                            </p:txEl>
                                          </p:spTgt>
                                        </p:tgtEl>
                                      </p:cBhvr>
                                    </p:animEffect>
                                  </p:childTnLst>
                                </p:cTn>
                              </p:par>
                            </p:childTnLst>
                          </p:cTn>
                        </p:par>
                        <p:par>
                          <p:cTn id="23" fill="hold">
                            <p:stCondLst>
                              <p:cond delay="260"/>
                            </p:stCondLst>
                            <p:childTnLst>
                              <p:par>
                                <p:cTn id="24" presetID="2" presetClass="entr" presetSubtype="8"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250" fill="hold"/>
                                        <p:tgtEl>
                                          <p:spTgt spid="40"/>
                                        </p:tgtEl>
                                        <p:attrNameLst>
                                          <p:attrName>ppt_x</p:attrName>
                                        </p:attrNameLst>
                                      </p:cBhvr>
                                      <p:tavLst>
                                        <p:tav tm="0">
                                          <p:val>
                                            <p:strVal val="0-#ppt_w/2"/>
                                          </p:val>
                                        </p:tav>
                                        <p:tav tm="100000">
                                          <p:val>
                                            <p:strVal val="#ppt_x"/>
                                          </p:val>
                                        </p:tav>
                                      </p:tavLst>
                                    </p:anim>
                                    <p:anim calcmode="lin" valueType="num">
                                      <p:cBhvr additive="base">
                                        <p:cTn id="27" dur="250" fill="hold"/>
                                        <p:tgtEl>
                                          <p:spTgt spid="40"/>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6">
                                            <p:txEl>
                                              <p:pRg st="3" end="3"/>
                                            </p:txEl>
                                          </p:spTgt>
                                        </p:tgtEl>
                                        <p:attrNameLst>
                                          <p:attrName>style.visibility</p:attrName>
                                        </p:attrNameLst>
                                      </p:cBhvr>
                                      <p:to>
                                        <p:strVal val="visible"/>
                                      </p:to>
                                    </p:set>
                                    <p:animEffect transition="in" filter="fade">
                                      <p:cBhvr>
                                        <p:cTn id="30" dur="10"/>
                                        <p:tgtEl>
                                          <p:spTgt spid="26">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xEl>
                                              <p:pRg st="1" end="1"/>
                                            </p:txEl>
                                          </p:spTgt>
                                        </p:tgtEl>
                                        <p:attrNameLst>
                                          <p:attrName>style.visibility</p:attrName>
                                        </p:attrNameLst>
                                      </p:cBhvr>
                                      <p:to>
                                        <p:strVal val="visible"/>
                                      </p:to>
                                    </p:set>
                                    <p:animEffect transition="in" filter="fade">
                                      <p:cBhvr>
                                        <p:cTn id="36" dur="500"/>
                                        <p:tgtEl>
                                          <p:spTgt spid="28">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animEffect transition="in" filter="fade">
                                      <p:cBhvr>
                                        <p:cTn id="39" dur="500"/>
                                        <p:tgtEl>
                                          <p:spTgt spid="2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xEl>
                                              <p:pRg st="3" end="3"/>
                                            </p:txEl>
                                          </p:spTgt>
                                        </p:tgtEl>
                                        <p:attrNameLst>
                                          <p:attrName>style.visibility</p:attrName>
                                        </p:attrNameLst>
                                      </p:cBhvr>
                                      <p:to>
                                        <p:strVal val="visible"/>
                                      </p:to>
                                    </p:set>
                                    <p:animEffect transition="in" filter="fade">
                                      <p:cBhvr>
                                        <p:cTn id="42" dur="500"/>
                                        <p:tgtEl>
                                          <p:spTgt spid="28">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xEl>
                                              <p:pRg st="4" end="4"/>
                                            </p:txEl>
                                          </p:spTgt>
                                        </p:tgtEl>
                                        <p:attrNameLst>
                                          <p:attrName>style.visibility</p:attrName>
                                        </p:attrNameLst>
                                      </p:cBhvr>
                                      <p:to>
                                        <p:strVal val="visible"/>
                                      </p:to>
                                    </p:set>
                                    <p:animEffect transition="in" filter="fade">
                                      <p:cBhvr>
                                        <p:cTn id="45" dur="500"/>
                                        <p:tgtEl>
                                          <p:spTgt spid="28">
                                            <p:txEl>
                                              <p:pRg st="4" end="4"/>
                                            </p:txEl>
                                          </p:spTgt>
                                        </p:tgtEl>
                                      </p:cBhvr>
                                    </p:animEffect>
                                  </p:childTnLst>
                                </p:cTn>
                              </p:par>
                            </p:childTnLst>
                          </p:cTn>
                        </p:par>
                        <p:par>
                          <p:cTn id="46" fill="hold">
                            <p:stCondLst>
                              <p:cond delay="760"/>
                            </p:stCondLst>
                            <p:childTnLst>
                              <p:par>
                                <p:cTn id="47" presetID="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250" fill="hold"/>
                                        <p:tgtEl>
                                          <p:spTgt spid="41"/>
                                        </p:tgtEl>
                                        <p:attrNameLst>
                                          <p:attrName>ppt_x</p:attrName>
                                        </p:attrNameLst>
                                      </p:cBhvr>
                                      <p:tavLst>
                                        <p:tav tm="0">
                                          <p:val>
                                            <p:strVal val="0-#ppt_w/2"/>
                                          </p:val>
                                        </p:tav>
                                        <p:tav tm="100000">
                                          <p:val>
                                            <p:strVal val="#ppt_x"/>
                                          </p:val>
                                        </p:tav>
                                      </p:tavLst>
                                    </p:anim>
                                    <p:anim calcmode="lin" valueType="num">
                                      <p:cBhvr additive="base">
                                        <p:cTn id="50" dur="250" fill="hold"/>
                                        <p:tgtEl>
                                          <p:spTgt spid="41"/>
                                        </p:tgtEl>
                                        <p:attrNameLst>
                                          <p:attrName>ppt_y</p:attrName>
                                        </p:attrNameLst>
                                      </p:cBhvr>
                                      <p:tavLst>
                                        <p:tav tm="0">
                                          <p:val>
                                            <p:strVal val="#ppt_y"/>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26">
                                            <p:txEl>
                                              <p:pRg st="8" end="8"/>
                                            </p:txEl>
                                          </p:spTgt>
                                        </p:tgtEl>
                                        <p:attrNameLst>
                                          <p:attrName>style.visibility</p:attrName>
                                        </p:attrNameLst>
                                      </p:cBhvr>
                                      <p:to>
                                        <p:strVal val="visible"/>
                                      </p:to>
                                    </p:set>
                                    <p:animEffect transition="in" filter="fade">
                                      <p:cBhvr>
                                        <p:cTn id="53" dur="10"/>
                                        <p:tgtEl>
                                          <p:spTgt spid="26">
                                            <p:txEl>
                                              <p:pRg st="8" end="8"/>
                                            </p:txEl>
                                          </p:spTgt>
                                        </p:tgtEl>
                                      </p:cBhvr>
                                    </p:animEffect>
                                  </p:childTnLst>
                                </p:cTn>
                              </p:par>
                            </p:childTnLst>
                          </p:cTn>
                        </p:par>
                        <p:par>
                          <p:cTn id="54" fill="hold">
                            <p:stCondLst>
                              <p:cond delay="1010"/>
                            </p:stCondLst>
                            <p:childTnLst>
                              <p:par>
                                <p:cTn id="55" presetID="2" presetClass="entr" presetSubtype="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250" fill="hold"/>
                                        <p:tgtEl>
                                          <p:spTgt spid="42"/>
                                        </p:tgtEl>
                                        <p:attrNameLst>
                                          <p:attrName>ppt_x</p:attrName>
                                        </p:attrNameLst>
                                      </p:cBhvr>
                                      <p:tavLst>
                                        <p:tav tm="0">
                                          <p:val>
                                            <p:strVal val="0-#ppt_w/2"/>
                                          </p:val>
                                        </p:tav>
                                        <p:tav tm="100000">
                                          <p:val>
                                            <p:strVal val="#ppt_x"/>
                                          </p:val>
                                        </p:tav>
                                      </p:tavLst>
                                    </p:anim>
                                    <p:anim calcmode="lin" valueType="num">
                                      <p:cBhvr additive="base">
                                        <p:cTn id="58" dur="250" fill="hold"/>
                                        <p:tgtEl>
                                          <p:spTgt spid="42"/>
                                        </p:tgtEl>
                                        <p:attrNameLst>
                                          <p:attrName>ppt_y</p:attrName>
                                        </p:attrNameLst>
                                      </p:cBhvr>
                                      <p:tavLst>
                                        <p:tav tm="0">
                                          <p:val>
                                            <p:strVal val="#ppt_y"/>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26">
                                            <p:txEl>
                                              <p:pRg st="9" end="9"/>
                                            </p:txEl>
                                          </p:spTgt>
                                        </p:tgtEl>
                                        <p:attrNameLst>
                                          <p:attrName>style.visibility</p:attrName>
                                        </p:attrNameLst>
                                      </p:cBhvr>
                                      <p:to>
                                        <p:strVal val="visible"/>
                                      </p:to>
                                    </p:set>
                                    <p:animEffect transition="in" filter="fade">
                                      <p:cBhvr>
                                        <p:cTn id="61" dur="10"/>
                                        <p:tgtEl>
                                          <p:spTgt spid="26">
                                            <p:txEl>
                                              <p:pRg st="9" end="9"/>
                                            </p:txEl>
                                          </p:spTgt>
                                        </p:tgtEl>
                                      </p:cBhvr>
                                    </p:animEffect>
                                  </p:childTnLst>
                                </p:cTn>
                              </p:par>
                            </p:childTnLst>
                          </p:cTn>
                        </p:par>
                        <p:par>
                          <p:cTn id="62" fill="hold">
                            <p:stCondLst>
                              <p:cond delay="1260"/>
                            </p:stCondLst>
                            <p:childTnLst>
                              <p:par>
                                <p:cTn id="63" presetID="2" presetClass="entr" presetSubtype="8"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250" fill="hold"/>
                                        <p:tgtEl>
                                          <p:spTgt spid="43"/>
                                        </p:tgtEl>
                                        <p:attrNameLst>
                                          <p:attrName>ppt_x</p:attrName>
                                        </p:attrNameLst>
                                      </p:cBhvr>
                                      <p:tavLst>
                                        <p:tav tm="0">
                                          <p:val>
                                            <p:strVal val="0-#ppt_w/2"/>
                                          </p:val>
                                        </p:tav>
                                        <p:tav tm="100000">
                                          <p:val>
                                            <p:strVal val="#ppt_x"/>
                                          </p:val>
                                        </p:tav>
                                      </p:tavLst>
                                    </p:anim>
                                    <p:anim calcmode="lin" valueType="num">
                                      <p:cBhvr additive="base">
                                        <p:cTn id="66" dur="250" fill="hold"/>
                                        <p:tgtEl>
                                          <p:spTgt spid="43"/>
                                        </p:tgtEl>
                                        <p:attrNameLst>
                                          <p:attrName>ppt_y</p:attrName>
                                        </p:attrNameLst>
                                      </p:cBhvr>
                                      <p:tavLst>
                                        <p:tav tm="0">
                                          <p:val>
                                            <p:strVal val="#ppt_y"/>
                                          </p:val>
                                        </p:tav>
                                        <p:tav tm="100000">
                                          <p:val>
                                            <p:strVal val="#ppt_y"/>
                                          </p:val>
                                        </p:tav>
                                      </p:tavLst>
                                    </p:anim>
                                  </p:childTnLst>
                                </p:cTn>
                              </p:par>
                              <p:par>
                                <p:cTn id="67" presetID="10" presetClass="entr" presetSubtype="0" fill="hold" nodeType="withEffect">
                                  <p:stCondLst>
                                    <p:cond delay="0"/>
                                  </p:stCondLst>
                                  <p:childTnLst>
                                    <p:set>
                                      <p:cBhvr>
                                        <p:cTn id="68" dur="1" fill="hold">
                                          <p:stCondLst>
                                            <p:cond delay="0"/>
                                          </p:stCondLst>
                                        </p:cTn>
                                        <p:tgtEl>
                                          <p:spTgt spid="26">
                                            <p:txEl>
                                              <p:pRg st="10" end="10"/>
                                            </p:txEl>
                                          </p:spTgt>
                                        </p:tgtEl>
                                        <p:attrNameLst>
                                          <p:attrName>style.visibility</p:attrName>
                                        </p:attrNameLst>
                                      </p:cBhvr>
                                      <p:to>
                                        <p:strVal val="visible"/>
                                      </p:to>
                                    </p:set>
                                    <p:animEffect transition="in" filter="fade">
                                      <p:cBhvr>
                                        <p:cTn id="69" dur="10"/>
                                        <p:tgtEl>
                                          <p:spTgt spid="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85777-FEE2-A3C2-C0E9-E662A7DCCD87}"/>
              </a:ext>
            </a:extLst>
          </p:cNvPr>
          <p:cNvSpPr txBox="1"/>
          <p:nvPr/>
        </p:nvSpPr>
        <p:spPr>
          <a:xfrm>
            <a:off x="379941" y="917318"/>
            <a:ext cx="6186010" cy="5770811"/>
          </a:xfrm>
          <a:prstGeom prst="rect">
            <a:avLst/>
          </a:prstGeom>
          <a:no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ea typeface="Microsoft Sans Serif"/>
                <a:cs typeface="Times New Roman" panose="02020603050405020304" pitchFamily="18" charset="0"/>
              </a:rPr>
              <a:t>         </a:t>
            </a:r>
            <a:r>
              <a:rPr lang="en-US" u="sng" dirty="0">
                <a:latin typeface="Times New Roman" panose="02020603050405020304" pitchFamily="18" charset="0"/>
                <a:ea typeface="Microsoft Sans Serif"/>
                <a:cs typeface="Times New Roman" panose="02020603050405020304" pitchFamily="18" charset="0"/>
              </a:rPr>
              <a:t>Study location</a:t>
            </a:r>
            <a:r>
              <a:rPr lang="en-US" dirty="0">
                <a:latin typeface="Times New Roman" panose="02020603050405020304" pitchFamily="18" charset="0"/>
                <a:ea typeface="Microsoft Sans Serif"/>
                <a:cs typeface="Times New Roman" panose="02020603050405020304" pitchFamily="18" charset="0"/>
              </a:rPr>
              <a:t>: Pune district, India</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endParaRPr lang="en-US" dirty="0">
              <a:latin typeface="Times New Roman" panose="02020603050405020304" pitchFamily="18" charset="0"/>
              <a:ea typeface="Microsoft Sans Serif"/>
              <a:cs typeface="Times New Roman" panose="02020603050405020304" pitchFamily="18" charset="0"/>
            </a:endParaRPr>
          </a:p>
          <a:p>
            <a:r>
              <a:rPr lang="en-IN" sz="800" dirty="0">
                <a:latin typeface="Times New Roman" panose="02020603050405020304" pitchFamily="18" charset="0"/>
                <a:cs typeface="Times New Roman" panose="02020603050405020304" pitchFamily="18" charset="0"/>
              </a:rPr>
              <a:t>               *The political boundary depictions in these illustrative images may not be accurate or authoritative and are not endorsed by the authors</a:t>
            </a:r>
          </a:p>
          <a:p>
            <a:r>
              <a:rPr lang="en-US" dirty="0">
                <a:latin typeface="Times New Roman" panose="02020603050405020304" pitchFamily="18" charset="0"/>
                <a:ea typeface="Microsoft Sans Serif"/>
                <a:cs typeface="Times New Roman" panose="02020603050405020304" pitchFamily="18" charset="0"/>
              </a:rPr>
              <a:t>  </a:t>
            </a:r>
          </a:p>
          <a:p>
            <a:r>
              <a:rPr lang="en-US" dirty="0">
                <a:latin typeface="Times New Roman" panose="02020603050405020304" pitchFamily="18" charset="0"/>
                <a:ea typeface="Microsoft Sans Serif"/>
                <a:cs typeface="Times New Roman" panose="02020603050405020304" pitchFamily="18" charset="0"/>
              </a:rPr>
              <a:t>       </a:t>
            </a:r>
            <a:r>
              <a:rPr lang="en-US" u="sng" dirty="0">
                <a:latin typeface="Times New Roman" panose="02020603050405020304" pitchFamily="18" charset="0"/>
                <a:ea typeface="Microsoft Sans Serif"/>
                <a:cs typeface="Times New Roman" panose="02020603050405020304" pitchFamily="18" charset="0"/>
              </a:rPr>
              <a:t>Details of the data</a:t>
            </a:r>
          </a:p>
          <a:p>
            <a:endParaRPr lang="en-US" dirty="0">
              <a:latin typeface="Times New Roman" panose="02020603050405020304" pitchFamily="18" charset="0"/>
              <a:ea typeface="Microsoft Sans Serif"/>
              <a:cs typeface="Times New Roman" panose="02020603050405020304" pitchFamily="18" charset="0"/>
            </a:endParaRPr>
          </a:p>
          <a:p>
            <a:r>
              <a:rPr lang="en-US" dirty="0">
                <a:latin typeface="Times New Roman" panose="02020603050405020304" pitchFamily="18" charset="0"/>
                <a:ea typeface="Microsoft Sans Serif"/>
                <a:cs typeface="Times New Roman" panose="02020603050405020304" pitchFamily="18" charset="0"/>
              </a:rPr>
              <a:t>       Dengue mortality data  : Pune death registry</a:t>
            </a:r>
            <a:endParaRPr lang="en-US" u="sng" dirty="0">
              <a:latin typeface="Times New Roman" panose="02020603050405020304" pitchFamily="18" charset="0"/>
              <a:ea typeface="Microsoft Sans Serif"/>
              <a:cs typeface="Times New Roman" panose="02020603050405020304" pitchFamily="18" charset="0"/>
            </a:endParaRPr>
          </a:p>
          <a:p>
            <a:r>
              <a:rPr lang="en-US" dirty="0">
                <a:latin typeface="Times New Roman" panose="02020603050405020304" pitchFamily="18" charset="0"/>
                <a:ea typeface="Microsoft Sans Serif"/>
                <a:cs typeface="Times New Roman" panose="02020603050405020304" pitchFamily="18" charset="0"/>
              </a:rPr>
              <a:t>       Meteorological data      : India Meteorological department</a:t>
            </a:r>
          </a:p>
          <a:p>
            <a:r>
              <a:rPr lang="en-US" dirty="0">
                <a:latin typeface="Times New Roman" panose="02020603050405020304" pitchFamily="18" charset="0"/>
                <a:ea typeface="Microsoft Sans Serif"/>
                <a:cs typeface="Times New Roman" panose="02020603050405020304" pitchFamily="18" charset="0"/>
              </a:rPr>
              <a:t>       Period                            : 2004-2015</a:t>
            </a:r>
          </a:p>
          <a:p>
            <a:endParaRPr lang="en-US" dirty="0">
              <a:latin typeface="Times New Roman" panose="02020603050405020304" pitchFamily="18" charset="0"/>
              <a:ea typeface="Microsoft Sans Serif"/>
              <a:cs typeface="Times New Roman" panose="02020603050405020304" pitchFamily="18" charset="0"/>
            </a:endParaRPr>
          </a:p>
          <a:p>
            <a:r>
              <a:rPr lang="en-US" dirty="0">
                <a:latin typeface="Times New Roman" panose="02020603050405020304" pitchFamily="18" charset="0"/>
                <a:ea typeface="Microsoft Sans Serif"/>
                <a:cs typeface="Times New Roman" panose="02020603050405020304" pitchFamily="18" charset="0"/>
              </a:rPr>
              <a:t>       Is dengue mortality data a proxy of dengue morbidity?</a:t>
            </a:r>
            <a:endParaRPr lang="en-US" sz="1100" dirty="0">
              <a:latin typeface="Times New Roman" panose="02020603050405020304" pitchFamily="18" charset="0"/>
              <a:ea typeface="Microsoft Sans Serif"/>
              <a:cs typeface="Times New Roman" panose="02020603050405020304" pitchFamily="18" charset="0"/>
            </a:endParaRPr>
          </a:p>
          <a:p>
            <a:endParaRPr lang="en-US" sz="1100" dirty="0">
              <a:latin typeface="Times New Roman" panose="02020603050405020304" pitchFamily="18" charset="0"/>
              <a:ea typeface="Microsoft Sans Serif"/>
              <a:cs typeface="Times New Roman" panose="02020603050405020304" pitchFamily="18" charset="0"/>
            </a:endParaRPr>
          </a:p>
        </p:txBody>
      </p:sp>
      <p:pic>
        <p:nvPicPr>
          <p:cNvPr id="4" name="Picture 4">
            <a:extLst>
              <a:ext uri="{FF2B5EF4-FFF2-40B4-BE49-F238E27FC236}">
                <a16:creationId xmlns:a16="http://schemas.microsoft.com/office/drawing/2014/main" id="{F09C35E6-5809-1F86-2F88-1A101F8DEDAF}"/>
              </a:ext>
            </a:extLst>
          </p:cNvPr>
          <p:cNvPicPr>
            <a:picLocks noChangeAspect="1"/>
          </p:cNvPicPr>
          <p:nvPr/>
        </p:nvPicPr>
        <p:blipFill>
          <a:blip r:embed="rId2"/>
          <a:stretch>
            <a:fillRect/>
          </a:stretch>
        </p:blipFill>
        <p:spPr>
          <a:xfrm>
            <a:off x="918144" y="1458930"/>
            <a:ext cx="4158342" cy="2526673"/>
          </a:xfrm>
          <a:prstGeom prst="rect">
            <a:avLst/>
          </a:prstGeom>
        </p:spPr>
      </p:pic>
      <p:sp>
        <p:nvSpPr>
          <p:cNvPr id="11" name="Rectangle 10">
            <a:extLst>
              <a:ext uri="{FF2B5EF4-FFF2-40B4-BE49-F238E27FC236}">
                <a16:creationId xmlns:a16="http://schemas.microsoft.com/office/drawing/2014/main" id="{E5F71279-96E2-4391-D41D-B0FEBA501507}"/>
              </a:ext>
            </a:extLst>
          </p:cNvPr>
          <p:cNvSpPr/>
          <p:nvPr/>
        </p:nvSpPr>
        <p:spPr>
          <a:xfrm rot="10800000" flipV="1">
            <a:off x="5189363" y="6586562"/>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sp>
        <p:nvSpPr>
          <p:cNvPr id="14" name="Triangle 13">
            <a:hlinkClick r:id="rId4" action="ppaction://hlinksldjump"/>
            <a:extLst>
              <a:ext uri="{FF2B5EF4-FFF2-40B4-BE49-F238E27FC236}">
                <a16:creationId xmlns:a16="http://schemas.microsoft.com/office/drawing/2014/main" id="{96F5B1FC-B265-2605-8B95-F732ED3D14D5}"/>
              </a:ext>
            </a:extLst>
          </p:cNvPr>
          <p:cNvSpPr/>
          <p:nvPr/>
        </p:nvSpPr>
        <p:spPr>
          <a:xfrm rot="5400000">
            <a:off x="5890423" y="6039974"/>
            <a:ext cx="442027" cy="2434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8D60FA78-4B80-4F79-86EB-1E649FFF5E20}"/>
              </a:ext>
            </a:extLst>
          </p:cNvPr>
          <p:cNvGraphicFramePr>
            <a:graphicFrameLocks noGrp="1"/>
          </p:cNvGraphicFramePr>
          <p:nvPr>
            <p:extLst>
              <p:ext uri="{D42A27DB-BD31-4B8C-83A1-F6EECF244321}">
                <p14:modId xmlns:p14="http://schemas.microsoft.com/office/powerpoint/2010/main" val="859986595"/>
              </p:ext>
            </p:extLst>
          </p:nvPr>
        </p:nvGraphicFramePr>
        <p:xfrm>
          <a:off x="379941" y="239725"/>
          <a:ext cx="11354859" cy="518160"/>
        </p:xfrm>
        <a:graphic>
          <a:graphicData uri="http://schemas.openxmlformats.org/drawingml/2006/table">
            <a:tbl>
              <a:tblPr firstRow="1" bandRow="1">
                <a:tableStyleId>{5C22544A-7EE6-4342-B048-85BDC9FD1C3A}</a:tableStyleId>
              </a:tblPr>
              <a:tblGrid>
                <a:gridCol w="11354859">
                  <a:extLst>
                    <a:ext uri="{9D8B030D-6E8A-4147-A177-3AD203B41FA5}">
                      <a16:colId xmlns:a16="http://schemas.microsoft.com/office/drawing/2014/main" val="757106464"/>
                    </a:ext>
                  </a:extLst>
                </a:gridCol>
              </a:tblGrid>
              <a:tr h="370840">
                <a:tc>
                  <a:txBody>
                    <a:bodyPr/>
                    <a:lstStyle/>
                    <a:p>
                      <a:pPr algn="ctr"/>
                      <a:r>
                        <a:rPr lang="en-US" sz="2800" dirty="0">
                          <a:solidFill>
                            <a:srgbClr val="446CB8"/>
                          </a:solidFill>
                          <a:latin typeface="Times New Roman" panose="02020603050405020304" pitchFamily="18" charset="0"/>
                          <a:cs typeface="Times New Roman" panose="02020603050405020304" pitchFamily="18" charset="0"/>
                        </a:rPr>
                        <a:t> Location of the study</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pic>
        <p:nvPicPr>
          <p:cNvPr id="7" name="Picture 6">
            <a:extLst>
              <a:ext uri="{FF2B5EF4-FFF2-40B4-BE49-F238E27FC236}">
                <a16:creationId xmlns:a16="http://schemas.microsoft.com/office/drawing/2014/main" id="{F3ED9BF4-A8B9-C084-1E2E-46006E2774F6}"/>
              </a:ext>
            </a:extLst>
          </p:cNvPr>
          <p:cNvPicPr>
            <a:picLocks noChangeAspect="1"/>
          </p:cNvPicPr>
          <p:nvPr/>
        </p:nvPicPr>
        <p:blipFill>
          <a:blip r:embed="rId5"/>
          <a:stretch>
            <a:fillRect/>
          </a:stretch>
        </p:blipFill>
        <p:spPr>
          <a:xfrm>
            <a:off x="7027283" y="1045740"/>
            <a:ext cx="4443538" cy="4766519"/>
          </a:xfrm>
          <a:prstGeom prst="rect">
            <a:avLst/>
          </a:prstGeom>
        </p:spPr>
      </p:pic>
      <p:sp>
        <p:nvSpPr>
          <p:cNvPr id="8" name="TextBox 7">
            <a:extLst>
              <a:ext uri="{FF2B5EF4-FFF2-40B4-BE49-F238E27FC236}">
                <a16:creationId xmlns:a16="http://schemas.microsoft.com/office/drawing/2014/main" id="{CB604635-3B27-3C78-982B-EE1A554EAD1B}"/>
              </a:ext>
            </a:extLst>
          </p:cNvPr>
          <p:cNvSpPr txBox="1"/>
          <p:nvPr/>
        </p:nvSpPr>
        <p:spPr>
          <a:xfrm>
            <a:off x="7027282" y="5874256"/>
            <a:ext cx="4443537" cy="3231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dirty="0">
                <a:latin typeface="Times New Roman" panose="02020603050405020304" pitchFamily="18" charset="0"/>
                <a:cs typeface="Times New Roman" panose="02020603050405020304" pitchFamily="18" charset="0"/>
              </a:rPr>
              <a:t>Newspaper report: High dengue burden in Pune</a:t>
            </a:r>
          </a:p>
        </p:txBody>
      </p:sp>
    </p:spTree>
    <p:extLst>
      <p:ext uri="{BB962C8B-B14F-4D97-AF65-F5344CB8AC3E}">
        <p14:creationId xmlns:p14="http://schemas.microsoft.com/office/powerpoint/2010/main" val="17534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9" end="1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7412D6-290B-2042-3EA8-1C7A98D2D2E5}"/>
              </a:ext>
            </a:extLst>
          </p:cNvPr>
          <p:cNvSpPr txBox="1"/>
          <p:nvPr/>
        </p:nvSpPr>
        <p:spPr>
          <a:xfrm>
            <a:off x="555563" y="821863"/>
            <a:ext cx="5997637" cy="4890249"/>
          </a:xfrm>
          <a:prstGeom prst="rect">
            <a:avLst/>
          </a:prstGeom>
          <a:noFill/>
        </p:spPr>
        <p:txBody>
          <a:bodyPr wrap="square" rtlCol="0">
            <a:spAutoFit/>
          </a:bodyPr>
          <a:lstStyle/>
          <a:p>
            <a:pPr marL="285750" indent="-285750" algn="just" rtl="0" fontAlgn="base">
              <a:lnSpc>
                <a:spcPct val="150000"/>
              </a:lnSpc>
              <a:spcBef>
                <a:spcPts val="1000"/>
              </a:spcBef>
              <a:spcAft>
                <a:spcPts val="1200"/>
              </a:spcAft>
              <a:buFont typeface="Arial" panose="020B0604020202020204" pitchFamily="34" charset="0"/>
              <a:buChar char="•"/>
            </a:pPr>
            <a:r>
              <a:rPr lang="en-IN" sz="1800" b="0" i="0" u="none" strike="noStrike" dirty="0">
                <a:solidFill>
                  <a:srgbClr val="000000"/>
                </a:solidFill>
                <a:effectLst/>
                <a:latin typeface="Times New Roman" panose="02020603050405020304" pitchFamily="18" charset="0"/>
              </a:rPr>
              <a:t>Dengue is a mosquito-borne viral infection found in tropical and sub-tropical climates worldwide.</a:t>
            </a:r>
          </a:p>
          <a:p>
            <a:pPr marL="285750" indent="-285750" algn="just" rtl="0" fontAlgn="base">
              <a:lnSpc>
                <a:spcPct val="150000"/>
              </a:lnSpc>
              <a:spcBef>
                <a:spcPts val="1000"/>
              </a:spcBef>
              <a:spcAft>
                <a:spcPts val="0"/>
              </a:spcAft>
              <a:buFont typeface="Arial" panose="020B0604020202020204" pitchFamily="34" charset="0"/>
              <a:buChar char="•"/>
            </a:pPr>
            <a:r>
              <a:rPr lang="en-IN" dirty="0">
                <a:solidFill>
                  <a:srgbClr val="000000"/>
                </a:solidFill>
                <a:latin typeface="Times New Roman" panose="02020603050405020304" pitchFamily="18" charset="0"/>
              </a:rPr>
              <a:t>Climatic factors are integral to dengue incidence</a:t>
            </a:r>
            <a:r>
              <a:rPr lang="en-IN" sz="1800" b="0" i="0" u="none" strike="noStrike" dirty="0">
                <a:solidFill>
                  <a:srgbClr val="000000"/>
                </a:solidFill>
                <a:effectLst/>
                <a:latin typeface="Times New Roman" panose="02020603050405020304" pitchFamily="18" charset="0"/>
              </a:rPr>
              <a:t> (</a:t>
            </a:r>
            <a:r>
              <a:rPr lang="en-IN" b="0" i="0" u="none" strike="noStrike" dirty="0" err="1">
                <a:effectLst/>
                <a:latin typeface="Times New Roman" panose="02020603050405020304" pitchFamily="18" charset="0"/>
              </a:rPr>
              <a:t>Focks</a:t>
            </a:r>
            <a:r>
              <a:rPr lang="en-IN" b="0" i="0" u="none" strike="noStrike" dirty="0">
                <a:effectLst/>
                <a:latin typeface="Times New Roman" panose="02020603050405020304" pitchFamily="18" charset="0"/>
              </a:rPr>
              <a:t> et al., 1995; Gagnon et al., 2001; Hales et al., 1996</a:t>
            </a:r>
            <a:r>
              <a:rPr lang="en-IN" sz="1800" b="0" i="0" u="none" strike="noStrike" dirty="0">
                <a:solidFill>
                  <a:srgbClr val="000000"/>
                </a:solidFill>
                <a:effectLst/>
                <a:latin typeface="Times New Roman" panose="02020603050405020304" pitchFamily="18" charset="0"/>
              </a:rPr>
              <a:t>).</a:t>
            </a:r>
          </a:p>
          <a:p>
            <a:pPr marL="285750" indent="-285750" algn="just" rtl="0" fontAlgn="base">
              <a:lnSpc>
                <a:spcPct val="150000"/>
              </a:lnSpc>
              <a:spcBef>
                <a:spcPts val="1000"/>
              </a:spcBef>
              <a:spcAft>
                <a:spcPts val="0"/>
              </a:spcAft>
              <a:buFont typeface="Arial" panose="020B0604020202020204" pitchFamily="34" charset="0"/>
              <a:buChar char="•"/>
            </a:pPr>
            <a:r>
              <a:rPr lang="en-IN" sz="1800" b="0" i="0" u="none" strike="noStrike" dirty="0">
                <a:solidFill>
                  <a:srgbClr val="000000"/>
                </a:solidFill>
                <a:effectLst/>
                <a:latin typeface="Times New Roman" panose="02020603050405020304" pitchFamily="18" charset="0"/>
              </a:rPr>
              <a:t>Despite a risk of infection existing in 129 countries,</a:t>
            </a:r>
            <a:r>
              <a:rPr lang="en-IN" sz="1800" b="0" i="0" u="none" strike="noStrike" baseline="30000" dirty="0">
                <a:solidFill>
                  <a:srgbClr val="000000"/>
                </a:solidFill>
                <a:effectLst/>
                <a:latin typeface="Times New Roman" panose="02020603050405020304" pitchFamily="18" charset="0"/>
              </a:rPr>
              <a:t> </a:t>
            </a:r>
            <a:r>
              <a:rPr lang="en-IN" sz="1800" b="0" i="0" u="none" strike="noStrike" dirty="0">
                <a:solidFill>
                  <a:srgbClr val="000000"/>
                </a:solidFill>
                <a:effectLst/>
                <a:latin typeface="Times New Roman" panose="02020603050405020304" pitchFamily="18" charset="0"/>
              </a:rPr>
              <a:t>70% of the actual burden is in Asia (</a:t>
            </a:r>
            <a:r>
              <a:rPr lang="en-IN" b="0" i="0" u="none" strike="noStrike" dirty="0">
                <a:solidFill>
                  <a:srgbClr val="000000"/>
                </a:solidFill>
                <a:effectLst/>
                <a:latin typeface="Times New Roman" panose="02020603050405020304" pitchFamily="18" charset="0"/>
              </a:rPr>
              <a:t>World Health Organization: WHO)</a:t>
            </a:r>
            <a:r>
              <a:rPr lang="en-IN" sz="1800" b="0" i="0" u="none" strike="noStrike" dirty="0">
                <a:solidFill>
                  <a:srgbClr val="000000"/>
                </a:solidFill>
                <a:effectLst/>
                <a:latin typeface="Times New Roman" panose="02020603050405020304" pitchFamily="18" charset="0"/>
              </a:rPr>
              <a:t>. </a:t>
            </a:r>
          </a:p>
          <a:p>
            <a:pPr>
              <a:lnSpc>
                <a:spcPct val="150000"/>
              </a:lnSpc>
            </a:pPr>
            <a:r>
              <a:rPr lang="en-IN" sz="1800" b="0" i="0" u="none" strike="noStrike" baseline="30000" dirty="0">
                <a:solidFill>
                  <a:srgbClr val="000000"/>
                </a:solidFill>
                <a:effectLst/>
                <a:latin typeface="Times New Roman" panose="02020603050405020304" pitchFamily="18" charset="0"/>
              </a:rPr>
              <a:t> </a:t>
            </a:r>
          </a:p>
          <a:p>
            <a:pPr marL="285750" indent="-285750">
              <a:lnSpc>
                <a:spcPct val="150000"/>
              </a:lnSpc>
              <a:buFont typeface="Arial" panose="020B0604020202020204" pitchFamily="34" charset="0"/>
              <a:buChar char="•"/>
            </a:pPr>
            <a:r>
              <a:rPr lang="en-IN" sz="1800" b="0" i="0" u="none" strike="noStrike" dirty="0">
                <a:solidFill>
                  <a:srgbClr val="000000"/>
                </a:solidFill>
                <a:effectLst/>
                <a:latin typeface="Times New Roman" panose="02020603050405020304" pitchFamily="18" charset="0"/>
              </a:rPr>
              <a:t>In India, dengue cases increased by about four times in the recent five years, from 2015 to 2020 according to NVBDCP data.</a:t>
            </a:r>
            <a:endParaRPr lang="en-US" dirty="0"/>
          </a:p>
        </p:txBody>
      </p:sp>
      <p:sp>
        <p:nvSpPr>
          <p:cNvPr id="4" name="Rectangle 3">
            <a:extLst>
              <a:ext uri="{FF2B5EF4-FFF2-40B4-BE49-F238E27FC236}">
                <a16:creationId xmlns:a16="http://schemas.microsoft.com/office/drawing/2014/main" id="{15869374-361A-448B-69D0-B8316B08D59C}"/>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9421BB45-5C2C-0D08-489B-31AFFC900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42" t="2744" r="3402" b="1"/>
          <a:stretch/>
        </p:blipFill>
        <p:spPr bwMode="auto">
          <a:xfrm>
            <a:off x="7074363" y="955467"/>
            <a:ext cx="4338965" cy="47566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2F60F3-504A-82BE-8093-7A788A89B91C}"/>
              </a:ext>
            </a:extLst>
          </p:cNvPr>
          <p:cNvSpPr txBox="1"/>
          <p:nvPr/>
        </p:nvSpPr>
        <p:spPr>
          <a:xfrm>
            <a:off x="7074363" y="5764287"/>
            <a:ext cx="4338965" cy="553998"/>
          </a:xfrm>
          <a:prstGeom prst="rect">
            <a:avLst/>
          </a:prstGeom>
          <a:noFill/>
        </p:spPr>
        <p:txBody>
          <a:bodyPr wrap="square" rtlCol="0">
            <a:spAutoFit/>
          </a:bodyPr>
          <a:lstStyle/>
          <a:p>
            <a:pPr algn="just">
              <a:spcBef>
                <a:spcPts val="1500"/>
              </a:spcBef>
              <a:spcAft>
                <a:spcPts val="1500"/>
              </a:spcAft>
            </a:pPr>
            <a:r>
              <a:rPr lang="en-IN" sz="1500" b="0" i="0" u="none" strike="noStrike" dirty="0">
                <a:solidFill>
                  <a:srgbClr val="374151"/>
                </a:solidFill>
                <a:effectLst/>
                <a:latin typeface="Times New Roman" panose="02020603050405020304" pitchFamily="18" charset="0"/>
                <a:cs typeface="Times New Roman" panose="02020603050405020304" pitchFamily="18" charset="0"/>
              </a:rPr>
              <a:t>'Climate information for health’ report from IMD predict temperature windows for malaria and dengue.</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Table 6">
            <a:extLst>
              <a:ext uri="{FF2B5EF4-FFF2-40B4-BE49-F238E27FC236}">
                <a16:creationId xmlns:a16="http://schemas.microsoft.com/office/drawing/2014/main" id="{C2826EF6-1925-3067-190E-FCF530E06D5E}"/>
              </a:ext>
            </a:extLst>
          </p:cNvPr>
          <p:cNvGraphicFramePr>
            <a:graphicFrameLocks noGrp="1"/>
          </p:cNvGraphicFramePr>
          <p:nvPr>
            <p:extLst>
              <p:ext uri="{D42A27DB-BD31-4B8C-83A1-F6EECF244321}">
                <p14:modId xmlns:p14="http://schemas.microsoft.com/office/powerpoint/2010/main" val="3518617581"/>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algn="ctr"/>
                      <a:r>
                        <a:rPr lang="en-US" sz="2800" b="1" dirty="0">
                          <a:ln>
                            <a:solidFill>
                              <a:srgbClr val="446CB8"/>
                            </a:solidFill>
                          </a:ln>
                          <a:solidFill>
                            <a:srgbClr val="446CB8"/>
                          </a:solidFill>
                          <a:latin typeface="Times New Roman" panose="02020603050405020304" pitchFamily="18" charset="0"/>
                          <a:cs typeface="Times New Roman" panose="02020603050405020304" pitchFamily="18" charset="0"/>
                        </a:rPr>
                        <a:t> Introduction | </a:t>
                      </a:r>
                      <a:r>
                        <a:rPr lang="en-US" sz="2800" b="0" dirty="0">
                          <a:ln>
                            <a:solidFill>
                              <a:srgbClr val="446CB8"/>
                            </a:solidFill>
                          </a:ln>
                          <a:solidFill>
                            <a:srgbClr val="446CB8"/>
                          </a:solidFill>
                          <a:latin typeface="Times New Roman" panose="02020603050405020304" pitchFamily="18" charset="0"/>
                          <a:cs typeface="Times New Roman" panose="02020603050405020304" pitchFamily="18" charset="0"/>
                        </a:rPr>
                        <a:t>Why is this study important ?</a:t>
                      </a: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6560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8C0B30-519E-6120-CE2F-5EA8DB48653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387144" y="945311"/>
            <a:ext cx="6834188" cy="4367212"/>
          </a:xfrm>
        </p:spPr>
      </p:pic>
      <p:sp>
        <p:nvSpPr>
          <p:cNvPr id="5" name="TextBox 4">
            <a:extLst>
              <a:ext uri="{FF2B5EF4-FFF2-40B4-BE49-F238E27FC236}">
                <a16:creationId xmlns:a16="http://schemas.microsoft.com/office/drawing/2014/main" id="{FEACF0F9-D8B9-1AFD-5635-A98A87E2811C}"/>
              </a:ext>
            </a:extLst>
          </p:cNvPr>
          <p:cNvSpPr txBox="1"/>
          <p:nvPr/>
        </p:nvSpPr>
        <p:spPr>
          <a:xfrm>
            <a:off x="7500879" y="889843"/>
            <a:ext cx="430397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latin typeface="Times New Roman" panose="02020603050405020304" pitchFamily="18" charset="0"/>
                <a:ea typeface="Microsoft Sans Serif"/>
                <a:cs typeface="Times New Roman" panose="02020603050405020304" pitchFamily="18" charset="0"/>
              </a:rPr>
              <a:t>Optimal temperature count</a:t>
            </a:r>
            <a:r>
              <a:rPr lang="en-US" dirty="0">
                <a:latin typeface="Times New Roman" panose="02020603050405020304" pitchFamily="18" charset="0"/>
                <a:ea typeface="Microsoft Sans Serif"/>
                <a:cs typeface="Times New Roman" panose="02020603050405020304" pitchFamily="18" charset="0"/>
              </a:rPr>
              <a:t>: No. of days with optimal temperatures (27–35°C) during the summer monsoon season (June to September).</a:t>
            </a:r>
          </a:p>
          <a:p>
            <a:endParaRPr lang="en-US" dirty="0">
              <a:latin typeface="Times New Roman" panose="02020603050405020304" pitchFamily="18" charset="0"/>
              <a:ea typeface="Microsoft Sans Serif"/>
              <a:cs typeface="Times New Roman" panose="02020603050405020304" pitchFamily="18" charset="0"/>
            </a:endParaRPr>
          </a:p>
          <a:p>
            <a:pPr marL="285750" indent="-285750">
              <a:buFont typeface="Arial"/>
              <a:buChar char="•"/>
            </a:pPr>
            <a:r>
              <a:rPr lang="en-US" b="1" dirty="0">
                <a:latin typeface="Times New Roman" panose="02020603050405020304" pitchFamily="18" charset="0"/>
                <a:ea typeface="Microsoft Sans Serif"/>
                <a:cs typeface="Times New Roman" panose="02020603050405020304" pitchFamily="18" charset="0"/>
              </a:rPr>
              <a:t>Wet weeks count</a:t>
            </a:r>
            <a:r>
              <a:rPr lang="en-US" dirty="0">
                <a:latin typeface="Times New Roman" panose="02020603050405020304" pitchFamily="18" charset="0"/>
                <a:ea typeface="Microsoft Sans Serif"/>
                <a:cs typeface="Times New Roman" panose="02020603050405020304" pitchFamily="18" charset="0"/>
              </a:rPr>
              <a:t>: No. of weeks with a minimum of 0.5 mm and a maximum of 150 mm of rainfall.</a:t>
            </a:r>
          </a:p>
          <a:p>
            <a:endParaRPr lang="en-US" dirty="0">
              <a:latin typeface="Times New Roman" panose="02020603050405020304" pitchFamily="18" charset="0"/>
              <a:ea typeface="Microsoft Sans Serif"/>
              <a:cs typeface="Times New Roman" panose="02020603050405020304" pitchFamily="18" charset="0"/>
            </a:endParaRPr>
          </a:p>
          <a:p>
            <a:pPr marL="285750" indent="-285750">
              <a:buFont typeface="Arial"/>
              <a:buChar char="•"/>
            </a:pPr>
            <a:r>
              <a:rPr lang="en-US" b="1" dirty="0">
                <a:latin typeface="Times New Roman" panose="02020603050405020304" pitchFamily="18" charset="0"/>
                <a:ea typeface="Microsoft Sans Serif"/>
                <a:cs typeface="Times New Roman" panose="02020603050405020304" pitchFamily="18" charset="0"/>
              </a:rPr>
              <a:t>Flush count:</a:t>
            </a:r>
            <a:r>
              <a:rPr lang="en-US" dirty="0">
                <a:latin typeface="Times New Roman" panose="02020603050405020304" pitchFamily="18" charset="0"/>
                <a:ea typeface="Microsoft Sans Serif"/>
                <a:cs typeface="Times New Roman" panose="02020603050405020304" pitchFamily="18" charset="0"/>
              </a:rPr>
              <a:t> No. of weeks with cumulative rainfall above 150 mm.</a:t>
            </a:r>
          </a:p>
          <a:p>
            <a:endParaRPr lang="en-US" dirty="0">
              <a:latin typeface="Times New Roman" panose="02020603050405020304" pitchFamily="18" charset="0"/>
              <a:ea typeface="Microsoft Sans Serif"/>
              <a:cs typeface="Times New Roman" panose="02020603050405020304" pitchFamily="18" charset="0"/>
            </a:endParaRPr>
          </a:p>
          <a:p>
            <a:pPr marL="285750" indent="-285750">
              <a:buFont typeface="Arial"/>
              <a:buChar char="•"/>
            </a:pPr>
            <a:r>
              <a:rPr lang="en-US" b="1" dirty="0">
                <a:latin typeface="Times New Roman" panose="02020603050405020304" pitchFamily="18" charset="0"/>
                <a:ea typeface="Microsoft Sans Serif"/>
                <a:cs typeface="Times New Roman" panose="02020603050405020304" pitchFamily="18" charset="0"/>
              </a:rPr>
              <a:t>June cumulative rains:</a:t>
            </a:r>
            <a:r>
              <a:rPr lang="en-US" dirty="0">
                <a:latin typeface="Times New Roman" panose="02020603050405020304" pitchFamily="18" charset="0"/>
                <a:ea typeface="Microsoft Sans Serif"/>
                <a:cs typeface="Times New Roman" panose="02020603050405020304" pitchFamily="18" charset="0"/>
              </a:rPr>
              <a:t> Total rainfall in the month of June.</a:t>
            </a:r>
          </a:p>
          <a:p>
            <a:endParaRPr lang="en-US" dirty="0">
              <a:latin typeface="Times New Roman" panose="02020603050405020304" pitchFamily="18" charset="0"/>
              <a:ea typeface="Microsoft Sans Serif"/>
              <a:cs typeface="Times New Roman" panose="02020603050405020304" pitchFamily="18" charset="0"/>
            </a:endParaRPr>
          </a:p>
          <a:p>
            <a:pPr marL="285750" indent="-285750">
              <a:buFont typeface="Arial"/>
              <a:buChar char="•"/>
            </a:pPr>
            <a:r>
              <a:rPr lang="en-US" b="1" dirty="0">
                <a:latin typeface="Times New Roman" panose="02020603050405020304" pitchFamily="18" charset="0"/>
                <a:ea typeface="Microsoft Sans Serif"/>
                <a:cs typeface="Times New Roman" panose="02020603050405020304" pitchFamily="18" charset="0"/>
              </a:rPr>
              <a:t>Optimal humid days:</a:t>
            </a:r>
            <a:r>
              <a:rPr lang="en-US" dirty="0">
                <a:latin typeface="Times New Roman" panose="02020603050405020304" pitchFamily="18" charset="0"/>
                <a:ea typeface="Microsoft Sans Serif"/>
                <a:cs typeface="Times New Roman" panose="02020603050405020304" pitchFamily="18" charset="0"/>
              </a:rPr>
              <a:t> No. of days with optimal relative </a:t>
            </a:r>
            <a:r>
              <a:rPr lang="en-US" dirty="0" err="1">
                <a:latin typeface="Times New Roman" panose="02020603050405020304" pitchFamily="18" charset="0"/>
                <a:ea typeface="Microsoft Sans Serif"/>
                <a:cs typeface="Times New Roman" panose="02020603050405020304" pitchFamily="18" charset="0"/>
              </a:rPr>
              <a:t>humdity</a:t>
            </a:r>
            <a:r>
              <a:rPr lang="en-US" dirty="0">
                <a:latin typeface="Times New Roman" panose="02020603050405020304" pitchFamily="18" charset="0"/>
                <a:ea typeface="Microsoft Sans Serif"/>
                <a:cs typeface="Times New Roman" panose="02020603050405020304" pitchFamily="18" charset="0"/>
              </a:rPr>
              <a:t> (60-78 %) during the summer monsoon season.</a:t>
            </a:r>
          </a:p>
        </p:txBody>
      </p:sp>
      <p:sp>
        <p:nvSpPr>
          <p:cNvPr id="6" name="TextBox 5">
            <a:extLst>
              <a:ext uri="{FF2B5EF4-FFF2-40B4-BE49-F238E27FC236}">
                <a16:creationId xmlns:a16="http://schemas.microsoft.com/office/drawing/2014/main" id="{6F48CFB9-FAB7-BB53-5D98-D3182BCACF28}"/>
              </a:ext>
            </a:extLst>
          </p:cNvPr>
          <p:cNvSpPr txBox="1"/>
          <p:nvPr/>
        </p:nvSpPr>
        <p:spPr>
          <a:xfrm>
            <a:off x="387144" y="5367991"/>
            <a:ext cx="73459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ea typeface="Microsoft Sans Serif"/>
                <a:cs typeface="Times New Roman" panose="02020603050405020304" pitchFamily="18" charset="0"/>
              </a:rPr>
              <a:t>*Thresholds are based on the Pearson correlation analysis between predictor variable and dengue mortality</a:t>
            </a:r>
          </a:p>
          <a:p>
            <a:r>
              <a:rPr lang="en-US" dirty="0">
                <a:latin typeface="Times New Roman" panose="02020603050405020304" pitchFamily="18" charset="0"/>
                <a:ea typeface="Microsoft Sans Serif"/>
                <a:cs typeface="Times New Roman" panose="02020603050405020304" pitchFamily="18" charset="0"/>
              </a:rPr>
              <a:t>*all these predictors show a statistically significant (</a:t>
            </a:r>
            <a:r>
              <a:rPr lang="en-US" i="1" dirty="0">
                <a:latin typeface="Times New Roman" panose="02020603050405020304" pitchFamily="18" charset="0"/>
                <a:ea typeface="Microsoft Sans Serif"/>
                <a:cs typeface="Times New Roman" panose="02020603050405020304" pitchFamily="18" charset="0"/>
              </a:rPr>
              <a:t>p</a:t>
            </a:r>
            <a:r>
              <a:rPr lang="en-US" dirty="0">
                <a:latin typeface="Times New Roman" panose="02020603050405020304" pitchFamily="18" charset="0"/>
                <a:ea typeface="Microsoft Sans Serif"/>
                <a:cs typeface="Times New Roman" panose="02020603050405020304" pitchFamily="18" charset="0"/>
              </a:rPr>
              <a:t>&lt;0.05) correlation with annual dengue mortality in Pune</a:t>
            </a:r>
          </a:p>
        </p:txBody>
      </p:sp>
      <p:sp>
        <p:nvSpPr>
          <p:cNvPr id="10" name="Rectangle 9">
            <a:extLst>
              <a:ext uri="{FF2B5EF4-FFF2-40B4-BE49-F238E27FC236}">
                <a16:creationId xmlns:a16="http://schemas.microsoft.com/office/drawing/2014/main" id="{98BD4BAC-AF28-EAEB-B173-B235B5FF2C39}"/>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6">
            <a:extLst>
              <a:ext uri="{FF2B5EF4-FFF2-40B4-BE49-F238E27FC236}">
                <a16:creationId xmlns:a16="http://schemas.microsoft.com/office/drawing/2014/main" id="{4BB76A4F-B7C2-E49F-1B78-5B3F5C94A5CB}"/>
              </a:ext>
            </a:extLst>
          </p:cNvPr>
          <p:cNvGraphicFramePr>
            <a:graphicFrameLocks noGrp="1"/>
          </p:cNvGraphicFramePr>
          <p:nvPr>
            <p:extLst>
              <p:ext uri="{D42A27DB-BD31-4B8C-83A1-F6EECF244321}">
                <p14:modId xmlns:p14="http://schemas.microsoft.com/office/powerpoint/2010/main" val="3284801367"/>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algn="ctr"/>
                      <a:r>
                        <a:rPr lang="en-US" sz="2800" dirty="0">
                          <a:solidFill>
                            <a:schemeClr val="accent1"/>
                          </a:solidFill>
                          <a:latin typeface="Times New Roman" panose="02020603050405020304" pitchFamily="18" charset="0"/>
                          <a:ea typeface="Microsoft Sans Serif"/>
                          <a:cs typeface="Times New Roman" panose="02020603050405020304" pitchFamily="18" charset="0"/>
                        </a:rPr>
                        <a:t>Climate-based dengue metric for Pune </a:t>
                      </a:r>
                      <a:endParaRPr lang="en-US" sz="2800" b="0" dirty="0">
                        <a:ln>
                          <a:solidFill>
                            <a:srgbClr val="446CB8"/>
                          </a:solidFill>
                        </a:ln>
                        <a:solidFill>
                          <a:srgbClr val="446CB8"/>
                        </a:solidFill>
                        <a:latin typeface="Times New Roman" panose="02020603050405020304" pitchFamily="18" charset="0"/>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39921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0"/>
                                  </p:stCondLst>
                                  <p:childTnLst>
                                    <p:set>
                                      <p:cBhvr>
                                        <p:cTn id="9" dur="1" fill="hold">
                                          <p:stCondLst>
                                            <p:cond delay="0"/>
                                          </p:stCondLst>
                                        </p:cTn>
                                        <p:tgtEl>
                                          <p:spTgt spid="5">
                                            <p:txEl>
                                              <p:pRg st="4" end="4"/>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300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par>
                          <p:cTn id="13" fill="hold">
                            <p:stCondLst>
                              <p:cond delay="9000"/>
                            </p:stCondLst>
                            <p:childTnLst>
                              <p:par>
                                <p:cTn id="14" presetID="1" presetClass="entr" presetSubtype="0" fill="hold" nodeType="afterEffect">
                                  <p:stCondLst>
                                    <p:cond delay="3000"/>
                                  </p:stCondLst>
                                  <p:childTnLst>
                                    <p:set>
                                      <p:cBhvr>
                                        <p:cTn id="15" dur="1" fill="hold">
                                          <p:stCondLst>
                                            <p:cond delay="0"/>
                                          </p:stCondLst>
                                        </p:cTn>
                                        <p:tgtEl>
                                          <p:spTgt spid="5">
                                            <p:txEl>
                                              <p:pRg st="8" end="8"/>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CC37A42-56E1-FA20-60A4-F985C0442A05}"/>
              </a:ext>
            </a:extLst>
          </p:cNvPr>
          <p:cNvPicPr>
            <a:picLocks noGrp="1" noChangeAspect="1"/>
          </p:cNvPicPr>
          <p:nvPr>
            <p:ph idx="1"/>
          </p:nvPr>
        </p:nvPicPr>
        <p:blipFill>
          <a:blip r:embed="rId2"/>
          <a:stretch>
            <a:fillRect/>
          </a:stretch>
        </p:blipFill>
        <p:spPr>
          <a:xfrm>
            <a:off x="404395" y="1228261"/>
            <a:ext cx="6173309" cy="4594411"/>
          </a:xfrm>
        </p:spPr>
      </p:pic>
      <p:sp>
        <p:nvSpPr>
          <p:cNvPr id="5" name="TextBox 4">
            <a:extLst>
              <a:ext uri="{FF2B5EF4-FFF2-40B4-BE49-F238E27FC236}">
                <a16:creationId xmlns:a16="http://schemas.microsoft.com/office/drawing/2014/main" id="{8B0AE72D-6BDA-F369-2A48-B70F0427342D}"/>
              </a:ext>
            </a:extLst>
          </p:cNvPr>
          <p:cNvSpPr txBox="1"/>
          <p:nvPr/>
        </p:nvSpPr>
        <p:spPr>
          <a:xfrm>
            <a:off x="6577704" y="1228261"/>
            <a:ext cx="5220596" cy="4613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dirty="0">
                <a:latin typeface="Times New Roman" panose="02020603050405020304" pitchFamily="18" charset="0"/>
                <a:ea typeface="Microsoft Sans Serif"/>
                <a:cs typeface="Times New Roman" panose="02020603050405020304" pitchFamily="18" charset="0"/>
              </a:rPr>
              <a:t>Best represents the year-to-year monsoon rainfall patterns.</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a:buChar char="•"/>
            </a:pPr>
            <a:r>
              <a:rPr lang="en-US" dirty="0">
                <a:latin typeface="Times New Roman" panose="02020603050405020304" pitchFamily="18" charset="0"/>
                <a:ea typeface="Microsoft Sans Serif"/>
                <a:cs typeface="Times New Roman" panose="02020603050405020304" pitchFamily="18" charset="0"/>
              </a:rPr>
              <a:t>Obtained using band-pass filtering for (30–90) days timescale.</a:t>
            </a:r>
          </a:p>
          <a:p>
            <a:pPr marL="285750" indent="-285750">
              <a:lnSpc>
                <a:spcPct val="150000"/>
              </a:lnSpc>
              <a:buFont typeface="Arial"/>
              <a:buChar char="•"/>
            </a:pPr>
            <a:r>
              <a:rPr lang="en-US" dirty="0">
                <a:latin typeface="Times New Roman" panose="02020603050405020304" pitchFamily="18" charset="0"/>
                <a:ea typeface="Microsoft Sans Serif"/>
                <a:cs typeface="Times New Roman" panose="02020603050405020304" pitchFamily="18" charset="0"/>
              </a:rPr>
              <a:t>Active days and break days: rainfall anomalies &gt; 0.5 standard deviations and rainfall anomalies &lt; -0.5 standard deviations of ISMR rainfall anomaly</a:t>
            </a:r>
            <a:r>
              <a:rPr lang="en-US" dirty="0">
                <a:latin typeface="Times New Roman" panose="02020603050405020304" pitchFamily="18" charset="0"/>
                <a:ea typeface="+mn-lt"/>
                <a:cs typeface="Times New Roman" panose="02020603050405020304" pitchFamily="18" charset="0"/>
              </a:rPr>
              <a:t>.</a:t>
            </a:r>
          </a:p>
          <a:p>
            <a:pPr marL="285750" indent="-285750">
              <a:lnSpc>
                <a:spcPct val="150000"/>
              </a:lnSpc>
              <a:buFont typeface="Arial"/>
              <a:buChar char="•"/>
            </a:pPr>
            <a:r>
              <a:rPr lang="en-IN" b="0" i="0" u="none" strike="noStrike" dirty="0">
                <a:effectLst/>
                <a:latin typeface="Times New Roman" panose="02020603050405020304" pitchFamily="18" charset="0"/>
                <a:cs typeface="Times New Roman" panose="02020603050405020304" pitchFamily="18" charset="0"/>
              </a:rPr>
              <a:t>Fewer active and break days lead to high dengue mortality, while more active and break days result in low dengue mortality.</a:t>
            </a:r>
          </a:p>
          <a:p>
            <a:pPr marL="285750" indent="-285750">
              <a:lnSpc>
                <a:spcPct val="150000"/>
              </a:lnSpc>
              <a:buFont typeface="Arial"/>
              <a:buChar char="•"/>
            </a:pPr>
            <a:r>
              <a:rPr lang="en-IN" dirty="0">
                <a:latin typeface="Times New Roman" panose="02020603050405020304" pitchFamily="18" charset="0"/>
                <a:ea typeface="Microsoft Sans Serif"/>
                <a:cs typeface="Times New Roman" panose="02020603050405020304" pitchFamily="18" charset="0"/>
              </a:rPr>
              <a:t>Pearson correlation coefficient : </a:t>
            </a:r>
            <a:r>
              <a:rPr lang="en-IN" i="1" dirty="0">
                <a:latin typeface="Times New Roman" panose="02020603050405020304" pitchFamily="18" charset="0"/>
                <a:ea typeface="Microsoft Sans Serif"/>
                <a:cs typeface="Times New Roman" panose="02020603050405020304" pitchFamily="18" charset="0"/>
              </a:rPr>
              <a:t>r</a:t>
            </a:r>
            <a:r>
              <a:rPr lang="en-IN" dirty="0">
                <a:latin typeface="Times New Roman" panose="02020603050405020304" pitchFamily="18" charset="0"/>
                <a:ea typeface="Microsoft Sans Serif"/>
                <a:cs typeface="Times New Roman" panose="02020603050405020304" pitchFamily="18" charset="0"/>
              </a:rPr>
              <a:t> = -0.74, </a:t>
            </a:r>
            <a:r>
              <a:rPr lang="en-IN" i="1" dirty="0">
                <a:latin typeface="Times New Roman" panose="02020603050405020304" pitchFamily="18" charset="0"/>
                <a:ea typeface="Microsoft Sans Serif"/>
                <a:cs typeface="Times New Roman" panose="02020603050405020304" pitchFamily="18" charset="0"/>
              </a:rPr>
              <a:t>p </a:t>
            </a:r>
            <a:r>
              <a:rPr lang="en-IN" dirty="0">
                <a:latin typeface="Times New Roman" panose="02020603050405020304" pitchFamily="18" charset="0"/>
                <a:ea typeface="Microsoft Sans Serif"/>
                <a:cs typeface="Times New Roman" panose="02020603050405020304" pitchFamily="18" charset="0"/>
              </a:rPr>
              <a:t>&lt;0.05</a:t>
            </a:r>
            <a:endParaRPr lang="en-US" dirty="0">
              <a:latin typeface="Times New Roman" panose="02020603050405020304" pitchFamily="18" charset="0"/>
              <a:ea typeface="Microsoft Sans Serif"/>
              <a:cs typeface="Times New Roman" panose="02020603050405020304" pitchFamily="18" charset="0"/>
            </a:endParaRPr>
          </a:p>
        </p:txBody>
      </p:sp>
      <p:sp>
        <p:nvSpPr>
          <p:cNvPr id="9" name="Rectangle 8">
            <a:extLst>
              <a:ext uri="{FF2B5EF4-FFF2-40B4-BE49-F238E27FC236}">
                <a16:creationId xmlns:a16="http://schemas.microsoft.com/office/drawing/2014/main" id="{5BD2B4AA-9C12-2EF8-BC31-061182B37558}"/>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6">
            <a:extLst>
              <a:ext uri="{FF2B5EF4-FFF2-40B4-BE49-F238E27FC236}">
                <a16:creationId xmlns:a16="http://schemas.microsoft.com/office/drawing/2014/main" id="{F714482B-41F4-F943-0A08-4B37A636F7D2}"/>
              </a:ext>
            </a:extLst>
          </p:cNvPr>
          <p:cNvGraphicFramePr>
            <a:graphicFrameLocks noGrp="1"/>
          </p:cNvGraphicFramePr>
          <p:nvPr>
            <p:extLst>
              <p:ext uri="{D42A27DB-BD31-4B8C-83A1-F6EECF244321}">
                <p14:modId xmlns:p14="http://schemas.microsoft.com/office/powerpoint/2010/main" val="634782507"/>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algn="ctr"/>
                      <a:r>
                        <a:rPr lang="en-US" sz="2800" dirty="0">
                          <a:solidFill>
                            <a:srgbClr val="446CB8"/>
                          </a:solidFill>
                          <a:latin typeface="Times New Roman" panose="02020603050405020304" pitchFamily="18" charset="0"/>
                          <a:ea typeface="Microsoft Sans Serif"/>
                          <a:cs typeface="Times New Roman" panose="02020603050405020304" pitchFamily="18" charset="0"/>
                        </a:rPr>
                        <a:t>Monsoon </a:t>
                      </a:r>
                      <a:r>
                        <a:rPr lang="en-US" sz="2800" dirty="0" err="1">
                          <a:solidFill>
                            <a:srgbClr val="446CB8"/>
                          </a:solidFill>
                          <a:latin typeface="Times New Roman" panose="02020603050405020304" pitchFamily="18" charset="0"/>
                          <a:ea typeface="Microsoft Sans Serif"/>
                          <a:cs typeface="Times New Roman" panose="02020603050405020304" pitchFamily="18" charset="0"/>
                        </a:rPr>
                        <a:t>Intraseasonal</a:t>
                      </a:r>
                      <a:r>
                        <a:rPr lang="en-US" sz="2800" dirty="0">
                          <a:solidFill>
                            <a:srgbClr val="446CB8"/>
                          </a:solidFill>
                          <a:latin typeface="Times New Roman" panose="02020603050405020304" pitchFamily="18" charset="0"/>
                          <a:ea typeface="Microsoft Sans Serif"/>
                          <a:cs typeface="Times New Roman" panose="02020603050405020304" pitchFamily="18" charset="0"/>
                        </a:rPr>
                        <a:t> Oscillation</a:t>
                      </a:r>
                      <a:r>
                        <a:rPr lang="en-US" sz="2800" b="1" dirty="0">
                          <a:solidFill>
                            <a:srgbClr val="446CB8"/>
                          </a:solidFill>
                          <a:latin typeface="Times New Roman" panose="02020603050405020304" pitchFamily="18" charset="0"/>
                          <a:ea typeface="Microsoft Sans Serif"/>
                          <a:cs typeface="Times New Roman" panose="02020603050405020304" pitchFamily="18" charset="0"/>
                        </a:rPr>
                        <a:t> </a:t>
                      </a:r>
                      <a:endParaRPr lang="en-US" sz="2800" b="0" dirty="0">
                        <a:ln>
                          <a:solidFill>
                            <a:srgbClr val="446CB8"/>
                          </a:solidFill>
                        </a:ln>
                        <a:solidFill>
                          <a:srgbClr val="446CB8"/>
                        </a:solidFill>
                        <a:latin typeface="Times New Roman" panose="02020603050405020304" pitchFamily="18" charset="0"/>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37465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BB3858-1948-F68F-2D5A-0D74A2E24380}"/>
              </a:ext>
            </a:extLst>
          </p:cNvPr>
          <p:cNvGraphicFramePr>
            <a:graphicFrameLocks noGrp="1"/>
          </p:cNvGraphicFramePr>
          <p:nvPr>
            <p:extLst>
              <p:ext uri="{D42A27DB-BD31-4B8C-83A1-F6EECF244321}">
                <p14:modId xmlns:p14="http://schemas.microsoft.com/office/powerpoint/2010/main" val="56434234"/>
              </p:ext>
            </p:extLst>
          </p:nvPr>
        </p:nvGraphicFramePr>
        <p:xfrm>
          <a:off x="362171" y="1179183"/>
          <a:ext cx="6209381" cy="4884308"/>
        </p:xfrm>
        <a:graphic>
          <a:graphicData uri="http://schemas.openxmlformats.org/drawingml/2006/table">
            <a:tbl>
              <a:tblPr firstRow="1" bandRow="1">
                <a:tableStyleId>{5C22544A-7EE6-4342-B048-85BDC9FD1C3A}</a:tableStyleId>
              </a:tblPr>
              <a:tblGrid>
                <a:gridCol w="2067891">
                  <a:extLst>
                    <a:ext uri="{9D8B030D-6E8A-4147-A177-3AD203B41FA5}">
                      <a16:colId xmlns:a16="http://schemas.microsoft.com/office/drawing/2014/main" val="3338328291"/>
                    </a:ext>
                  </a:extLst>
                </a:gridCol>
                <a:gridCol w="762098">
                  <a:extLst>
                    <a:ext uri="{9D8B030D-6E8A-4147-A177-3AD203B41FA5}">
                      <a16:colId xmlns:a16="http://schemas.microsoft.com/office/drawing/2014/main" val="1485656393"/>
                    </a:ext>
                  </a:extLst>
                </a:gridCol>
                <a:gridCol w="650212">
                  <a:extLst>
                    <a:ext uri="{9D8B030D-6E8A-4147-A177-3AD203B41FA5}">
                      <a16:colId xmlns:a16="http://schemas.microsoft.com/office/drawing/2014/main" val="2825932276"/>
                    </a:ext>
                  </a:extLst>
                </a:gridCol>
                <a:gridCol w="699832">
                  <a:extLst>
                    <a:ext uri="{9D8B030D-6E8A-4147-A177-3AD203B41FA5}">
                      <a16:colId xmlns:a16="http://schemas.microsoft.com/office/drawing/2014/main" val="1147785675"/>
                    </a:ext>
                  </a:extLst>
                </a:gridCol>
                <a:gridCol w="640268">
                  <a:extLst>
                    <a:ext uri="{9D8B030D-6E8A-4147-A177-3AD203B41FA5}">
                      <a16:colId xmlns:a16="http://schemas.microsoft.com/office/drawing/2014/main" val="451216267"/>
                    </a:ext>
                  </a:extLst>
                </a:gridCol>
                <a:gridCol w="736005">
                  <a:extLst>
                    <a:ext uri="{9D8B030D-6E8A-4147-A177-3AD203B41FA5}">
                      <a16:colId xmlns:a16="http://schemas.microsoft.com/office/drawing/2014/main" val="4017624015"/>
                    </a:ext>
                  </a:extLst>
                </a:gridCol>
                <a:gridCol w="653075">
                  <a:extLst>
                    <a:ext uri="{9D8B030D-6E8A-4147-A177-3AD203B41FA5}">
                      <a16:colId xmlns:a16="http://schemas.microsoft.com/office/drawing/2014/main" val="4023671555"/>
                    </a:ext>
                  </a:extLst>
                </a:gridCol>
              </a:tblGrid>
              <a:tr h="728347">
                <a:tc>
                  <a:txBody>
                    <a:bodyPr/>
                    <a:lstStyle/>
                    <a:p>
                      <a:pPr fontAlgn="t"/>
                      <a:endParaRPr lang="en-US" sz="1500" b="0" dirty="0">
                        <a:effectLst/>
                        <a:latin typeface="Times New Roman" panose="02020603050405020304" pitchFamily="18" charset="0"/>
                        <a:cs typeface="Times New Roman" panose="02020603050405020304" pitchFamily="18" charset="0"/>
                      </a:endParaRPr>
                    </a:p>
                    <a:p>
                      <a:pPr algn="just" rtl="0" fontAlgn="base"/>
                      <a:endParaRPr lang="en-US" sz="1500" b="0" dirty="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gridSpan="3">
                  <a:txBody>
                    <a:bodyPr/>
                    <a:lstStyle/>
                    <a:p>
                      <a:pPr algn="ct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solidFill>
                            <a:schemeClr val="tx1"/>
                          </a:solidFill>
                          <a:effectLst/>
                          <a:latin typeface="Times New Roman" panose="02020603050405020304" pitchFamily="18" charset="0"/>
                          <a:cs typeface="Times New Roman" panose="02020603050405020304" pitchFamily="18" charset="0"/>
                        </a:rPr>
                        <a:t>High dengue years </a:t>
                      </a:r>
                      <a:endParaRPr lang="en-US" sz="1500">
                        <a:solidFill>
                          <a:schemeClr val="tx1"/>
                        </a:solidFill>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hMerge="1">
                  <a:txBody>
                    <a:bodyPr/>
                    <a:lstStyle/>
                    <a:p>
                      <a:endParaRPr lang="en-US"/>
                    </a:p>
                  </a:txBody>
                  <a:tcPr/>
                </a:tc>
                <a:tc hMerge="1">
                  <a:txBody>
                    <a:bodyPr/>
                    <a:lstStyle/>
                    <a:p>
                      <a:endParaRPr lang="en-US"/>
                    </a:p>
                  </a:txBody>
                  <a:tcPr/>
                </a:tc>
                <a:tc gridSpan="3">
                  <a:txBody>
                    <a:bodyPr/>
                    <a:lstStyle/>
                    <a:p>
                      <a:pPr algn="ct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solidFill>
                            <a:schemeClr val="tx1"/>
                          </a:solidFill>
                          <a:effectLst/>
                          <a:latin typeface="Times New Roman" panose="02020603050405020304" pitchFamily="18" charset="0"/>
                          <a:cs typeface="Times New Roman" panose="02020603050405020304" pitchFamily="18" charset="0"/>
                        </a:rPr>
                        <a:t>Low dengue years</a:t>
                      </a:r>
                      <a:r>
                        <a:rPr lang="en-US" sz="1500" dirty="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72786"/>
                  </a:ext>
                </a:extLst>
              </a:tr>
              <a:tr h="617072">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Year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2010 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2014 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2015 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2008 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2011 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2013 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4031745638"/>
                  </a:ext>
                </a:extLst>
              </a:tr>
              <a:tr h="617072">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Deaths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68 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81 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64 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13 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14 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16 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2035199012"/>
                  </a:ext>
                </a:extLst>
              </a:tr>
              <a:tr h="708115">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Total rainfall (mm)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1247 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1480 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1447 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2985 </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2305 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2069 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965732614"/>
                  </a:ext>
                </a:extLst>
              </a:tr>
              <a:tr h="617072">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No. of wet weeks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37 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33 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32 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20 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25 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26 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3826868741"/>
                  </a:ext>
                </a:extLst>
              </a:tr>
              <a:tr h="617072">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Flush count (&gt; 150 mm)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1 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8 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6 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6 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654556397"/>
                  </a:ext>
                </a:extLst>
              </a:tr>
              <a:tr h="819390">
                <a:tc>
                  <a:txBody>
                    <a:bodyPr/>
                    <a:lstStyle/>
                    <a:p>
                      <a:pPr fontAlgn="t"/>
                      <a:endParaRPr lang="en-US" sz="1500" b="1" dirty="0">
                        <a:effectLst/>
                        <a:latin typeface="Times New Roman" panose="02020603050405020304" pitchFamily="18" charset="0"/>
                        <a:cs typeface="Times New Roman" panose="02020603050405020304" pitchFamily="18" charset="0"/>
                      </a:endParaRPr>
                    </a:p>
                    <a:p>
                      <a:pPr algn="just" rtl="0" fontAlgn="base"/>
                      <a:r>
                        <a:rPr lang="en-US" sz="1500" b="1" dirty="0">
                          <a:effectLst/>
                          <a:latin typeface="Times New Roman" panose="02020603050405020304" pitchFamily="18" charset="0"/>
                          <a:cs typeface="Times New Roman" panose="02020603050405020304" pitchFamily="18" charset="0"/>
                        </a:rPr>
                        <a:t>Sum of active and break days </a:t>
                      </a:r>
                      <a:endParaRPr lang="en-US" sz="1500" b="1">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22 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45 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39 </a:t>
                      </a:r>
                    </a:p>
                  </a:txBody>
                  <a:tcPr>
                    <a:lnL w="12700">
                      <a:solidFill>
                        <a:schemeClr val="tx1"/>
                      </a:solidFill>
                    </a:lnL>
                    <a:lnR w="12700">
                      <a:solidFill>
                        <a:schemeClr val="tx1"/>
                      </a:solidFill>
                    </a:lnR>
                    <a:lnT w="12700">
                      <a:solidFill>
                        <a:schemeClr val="tx1"/>
                      </a:solidFill>
                    </a:lnT>
                    <a:lnB w="12700">
                      <a:solidFill>
                        <a:schemeClr val="tx1"/>
                      </a:solidFill>
                    </a:lnB>
                    <a:solidFill>
                      <a:srgbClr val="F58486">
                        <a:alpha val="25000"/>
                      </a:srgb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96 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99 </a:t>
                      </a:r>
                      <a:endParaRPr lang="en-US" sz="1500">
                        <a:effectLst/>
                        <a:latin typeface="Times New Roman" panose="02020603050405020304" pitchFamily="18" charset="0"/>
                        <a:cs typeface="Times New Roman" panose="02020603050405020304" pitchFamily="18"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fontAlgn="t"/>
                      <a:endParaRPr lang="en-US" sz="1500" dirty="0">
                        <a:effectLst/>
                        <a:latin typeface="Times New Roman" panose="02020603050405020304" pitchFamily="18" charset="0"/>
                        <a:cs typeface="Times New Roman" panose="02020603050405020304" pitchFamily="18" charset="0"/>
                      </a:endParaRPr>
                    </a:p>
                    <a:p>
                      <a:pPr algn="just" rtl="0" fontAlgn="base"/>
                      <a:r>
                        <a:rPr lang="en-US" sz="1500" dirty="0">
                          <a:effectLst/>
                          <a:latin typeface="Times New Roman" panose="02020603050405020304" pitchFamily="18" charset="0"/>
                          <a:cs typeface="Times New Roman" panose="02020603050405020304" pitchFamily="18" charset="0"/>
                        </a:rPr>
                        <a:t>68 </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434031773"/>
                  </a:ext>
                </a:extLst>
              </a:tr>
            </a:tbl>
          </a:graphicData>
        </a:graphic>
      </p:graphicFrame>
      <p:sp>
        <p:nvSpPr>
          <p:cNvPr id="4" name="TextBox 3">
            <a:extLst>
              <a:ext uri="{FF2B5EF4-FFF2-40B4-BE49-F238E27FC236}">
                <a16:creationId xmlns:a16="http://schemas.microsoft.com/office/drawing/2014/main" id="{5D370511-026B-555B-A7C9-AE7B8995C2A5}"/>
              </a:ext>
            </a:extLst>
          </p:cNvPr>
          <p:cNvSpPr txBox="1"/>
          <p:nvPr/>
        </p:nvSpPr>
        <p:spPr>
          <a:xfrm>
            <a:off x="6754963" y="1719307"/>
            <a:ext cx="5170714" cy="3781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Times New Roman" panose="02020603050405020304" pitchFamily="18" charset="0"/>
                <a:ea typeface="Microsoft Sans Serif"/>
                <a:cs typeface="Times New Roman" panose="02020603050405020304" pitchFamily="18" charset="0"/>
              </a:rPr>
              <a:t>High dengue years</a:t>
            </a:r>
            <a:r>
              <a:rPr lang="en-US" dirty="0">
                <a:latin typeface="Times New Roman" panose="02020603050405020304" pitchFamily="18" charset="0"/>
                <a:ea typeface="Microsoft Sans Serif"/>
                <a:cs typeface="Times New Roman" panose="02020603050405020304" pitchFamily="18" charset="0"/>
              </a:rPr>
              <a:t>: Low cumulative rains (dry)</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ea typeface="Microsoft Sans Serif"/>
                <a:cs typeface="Times New Roman" panose="02020603050405020304" pitchFamily="18" charset="0"/>
              </a:rPr>
              <a:t>                                  Increased no. of wet weeks</a:t>
            </a:r>
          </a:p>
          <a:p>
            <a:pPr>
              <a:lnSpc>
                <a:spcPct val="150000"/>
              </a:lnSpc>
            </a:pPr>
            <a:r>
              <a:rPr lang="en-US" dirty="0">
                <a:latin typeface="Times New Roman" panose="02020603050405020304" pitchFamily="18" charset="0"/>
                <a:ea typeface="Microsoft Sans Serif"/>
                <a:cs typeface="Times New Roman" panose="02020603050405020304" pitchFamily="18" charset="0"/>
              </a:rPr>
              <a:t>                                  Reduced no. of flush events</a:t>
            </a:r>
          </a:p>
          <a:p>
            <a:pPr>
              <a:lnSpc>
                <a:spcPct val="150000"/>
              </a:lnSpc>
            </a:pPr>
            <a:r>
              <a:rPr lang="en-US" dirty="0">
                <a:latin typeface="Times New Roman" panose="02020603050405020304" pitchFamily="18" charset="0"/>
                <a:ea typeface="Microsoft Sans Serif"/>
                <a:cs typeface="Times New Roman" panose="02020603050405020304" pitchFamily="18" charset="0"/>
              </a:rPr>
              <a:t>                                  Low no. of active-break days</a:t>
            </a:r>
          </a:p>
          <a:p>
            <a:pPr>
              <a:lnSpc>
                <a:spcPct val="150000"/>
              </a:lnSpc>
            </a:pPr>
            <a:endParaRPr lang="en-US" dirty="0">
              <a:latin typeface="Times New Roman" panose="02020603050405020304" pitchFamily="18" charset="0"/>
              <a:ea typeface="Microsoft Sans Serif"/>
              <a:cs typeface="Times New Roman" panose="02020603050405020304" pitchFamily="18" charset="0"/>
            </a:endParaRPr>
          </a:p>
          <a:p>
            <a:pPr>
              <a:lnSpc>
                <a:spcPct val="150000"/>
              </a:lnSpc>
            </a:pPr>
            <a:r>
              <a:rPr lang="en-US" b="1" dirty="0">
                <a:latin typeface="Times New Roman" panose="02020603050405020304" pitchFamily="18" charset="0"/>
                <a:ea typeface="Microsoft Sans Serif"/>
                <a:cs typeface="Times New Roman" panose="02020603050405020304" pitchFamily="18" charset="0"/>
              </a:rPr>
              <a:t>Low dengue years</a:t>
            </a:r>
            <a:r>
              <a:rPr lang="en-US" dirty="0">
                <a:latin typeface="Times New Roman" panose="02020603050405020304" pitchFamily="18" charset="0"/>
                <a:ea typeface="Microsoft Sans Serif"/>
                <a:cs typeface="Times New Roman" panose="02020603050405020304" pitchFamily="18" charset="0"/>
              </a:rPr>
              <a:t>:  </a:t>
            </a:r>
            <a:r>
              <a:rPr lang="en-US" dirty="0">
                <a:latin typeface="Times New Roman" panose="02020603050405020304" pitchFamily="18" charset="0"/>
                <a:ea typeface="+mn-lt"/>
                <a:cs typeface="Times New Roman" panose="02020603050405020304" pitchFamily="18" charset="0"/>
              </a:rPr>
              <a:t>High cumulative rains (wet)</a:t>
            </a:r>
          </a:p>
          <a:p>
            <a:pPr>
              <a:lnSpc>
                <a:spcPct val="150000"/>
              </a:lnSpc>
            </a:pPr>
            <a:r>
              <a:rPr lang="en-US" dirty="0">
                <a:latin typeface="Times New Roman" panose="02020603050405020304" pitchFamily="18" charset="0"/>
                <a:ea typeface="+mn-lt"/>
                <a:cs typeface="Times New Roman" panose="02020603050405020304" pitchFamily="18" charset="0"/>
              </a:rPr>
              <a:t>                                  Reduced no. of wet weeks</a:t>
            </a:r>
          </a:p>
          <a:p>
            <a:pPr>
              <a:lnSpc>
                <a:spcPct val="150000"/>
              </a:lnSpc>
            </a:pPr>
            <a:r>
              <a:rPr lang="en-US" dirty="0">
                <a:latin typeface="Times New Roman" panose="02020603050405020304" pitchFamily="18" charset="0"/>
                <a:ea typeface="+mn-lt"/>
                <a:cs typeface="Times New Roman" panose="02020603050405020304" pitchFamily="18" charset="0"/>
              </a:rPr>
              <a:t>                                  Increased no. of flush events</a:t>
            </a:r>
          </a:p>
          <a:p>
            <a:pPr>
              <a:lnSpc>
                <a:spcPct val="150000"/>
              </a:lnSpc>
            </a:pPr>
            <a:r>
              <a:rPr lang="en-US" dirty="0">
                <a:latin typeface="Times New Roman" panose="02020603050405020304" pitchFamily="18" charset="0"/>
                <a:ea typeface="+mn-lt"/>
                <a:cs typeface="Times New Roman" panose="02020603050405020304" pitchFamily="18" charset="0"/>
              </a:rPr>
              <a:t>                                  High no. of active-break days</a:t>
            </a:r>
            <a:endParaRPr lang="en-US" dirty="0">
              <a:latin typeface="Times New Roman" panose="02020603050405020304" pitchFamily="18" charset="0"/>
              <a:ea typeface="Microsoft Sans Serif"/>
              <a:cs typeface="Times New Roman" panose="02020603050405020304" pitchFamily="18" charset="0"/>
            </a:endParaRPr>
          </a:p>
        </p:txBody>
      </p:sp>
      <p:sp>
        <p:nvSpPr>
          <p:cNvPr id="11" name="Rectangle 10">
            <a:extLst>
              <a:ext uri="{FF2B5EF4-FFF2-40B4-BE49-F238E27FC236}">
                <a16:creationId xmlns:a16="http://schemas.microsoft.com/office/drawing/2014/main" id="{E8A208D6-5CDE-18DD-29F7-ACEF856FFB63}"/>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id="{8B77AF36-31FB-7C6B-0486-A7106E9CE528}"/>
              </a:ext>
            </a:extLst>
          </p:cNvPr>
          <p:cNvGraphicFramePr>
            <a:graphicFrameLocks noGrp="1"/>
          </p:cNvGraphicFramePr>
          <p:nvPr>
            <p:extLst>
              <p:ext uri="{D42A27DB-BD31-4B8C-83A1-F6EECF244321}">
                <p14:modId xmlns:p14="http://schemas.microsoft.com/office/powerpoint/2010/main" val="1256642738"/>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algn="ctr"/>
                      <a:r>
                        <a:rPr lang="en-US" sz="2800" b="1" dirty="0">
                          <a:ln>
                            <a:solidFill>
                              <a:srgbClr val="446CB8"/>
                            </a:solidFill>
                          </a:ln>
                          <a:solidFill>
                            <a:srgbClr val="446CB8"/>
                          </a:solidFill>
                          <a:latin typeface="Times New Roman" panose="02020603050405020304" pitchFamily="18" charset="0"/>
                          <a:cs typeface="Times New Roman" panose="02020603050405020304" pitchFamily="18" charset="0"/>
                        </a:rPr>
                        <a:t> </a:t>
                      </a:r>
                      <a:r>
                        <a:rPr lang="en-US" sz="2800" dirty="0">
                          <a:solidFill>
                            <a:srgbClr val="446CB8"/>
                          </a:solidFill>
                          <a:latin typeface="Times New Roman" panose="02020603050405020304" pitchFamily="18" charset="0"/>
                          <a:ea typeface="Microsoft Sans Serif"/>
                          <a:cs typeface="Times New Roman" panose="02020603050405020304" pitchFamily="18" charset="0"/>
                        </a:rPr>
                        <a:t>Comparison | High and low dengue years in Pune</a:t>
                      </a:r>
                      <a:r>
                        <a:rPr lang="en-US" sz="2800" b="1" dirty="0">
                          <a:solidFill>
                            <a:srgbClr val="446CB8"/>
                          </a:solidFill>
                          <a:latin typeface="Times New Roman" panose="02020603050405020304" pitchFamily="18" charset="0"/>
                          <a:ea typeface="Microsoft Sans Serif"/>
                          <a:cs typeface="Times New Roman" panose="02020603050405020304" pitchFamily="18" charset="0"/>
                        </a:rPr>
                        <a:t> </a:t>
                      </a:r>
                      <a:endParaRPr lang="en-US" sz="2800" b="0" dirty="0">
                        <a:ln>
                          <a:solidFill>
                            <a:srgbClr val="446CB8"/>
                          </a:solidFill>
                        </a:ln>
                        <a:solidFill>
                          <a:srgbClr val="446CB8"/>
                        </a:solidFill>
                        <a:latin typeface="Times New Roman" panose="02020603050405020304" pitchFamily="18" charset="0"/>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6560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B0A9443-D4CA-FEA1-9132-76A94B1CE3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7731" y="1300169"/>
            <a:ext cx="6898727" cy="4123262"/>
          </a:xfrm>
          <a:prstGeom prst="rect">
            <a:avLst/>
          </a:prstGeom>
        </p:spPr>
      </p:pic>
      <p:sp>
        <p:nvSpPr>
          <p:cNvPr id="6" name="TextBox 5">
            <a:extLst>
              <a:ext uri="{FF2B5EF4-FFF2-40B4-BE49-F238E27FC236}">
                <a16:creationId xmlns:a16="http://schemas.microsoft.com/office/drawing/2014/main" id="{C66A878D-3868-21CE-5248-9B9393467131}"/>
              </a:ext>
            </a:extLst>
          </p:cNvPr>
          <p:cNvSpPr txBox="1"/>
          <p:nvPr/>
        </p:nvSpPr>
        <p:spPr>
          <a:xfrm>
            <a:off x="7467600" y="1625146"/>
            <a:ext cx="4467101" cy="33665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ct val="150000"/>
              </a:lnSpc>
              <a:buFont typeface="Arial" panose="020B0604020202020204" pitchFamily="34" charset="0"/>
              <a:buChar char="•"/>
            </a:pPr>
            <a:r>
              <a:rPr lang="en-IN" b="1" i="0" u="none" strike="noStrike" dirty="0">
                <a:effectLst/>
                <a:latin typeface="Times New Roman" panose="02020603050405020304" pitchFamily="18" charset="0"/>
                <a:cs typeface="Times New Roman" panose="02020603050405020304" pitchFamily="18" charset="0"/>
              </a:rPr>
              <a:t>Dengue </a:t>
            </a:r>
            <a:r>
              <a:rPr lang="en-IN" b="1" dirty="0">
                <a:latin typeface="Times New Roman" panose="02020603050405020304" pitchFamily="18" charset="0"/>
                <a:cs typeface="Times New Roman" panose="02020603050405020304" pitchFamily="18" charset="0"/>
              </a:rPr>
              <a:t>seasonality</a:t>
            </a:r>
            <a:r>
              <a:rPr lang="en-IN" b="0" i="0" u="none" strike="noStrike" dirty="0">
                <a:effectLst/>
                <a:latin typeface="Times New Roman" panose="02020603050405020304" pitchFamily="18" charset="0"/>
                <a:cs typeface="Times New Roman" panose="02020603050405020304" pitchFamily="18" charset="0"/>
              </a:rPr>
              <a:t>: low from December to May, rises from June to peak in November.</a:t>
            </a:r>
            <a:endParaRPr lang="en-US" dirty="0">
              <a:latin typeface="Times New Roman" panose="02020603050405020304" pitchFamily="18" charset="0"/>
              <a:ea typeface="Microsoft Sans Serif"/>
              <a:cs typeface="Times New Roman" panose="02020603050405020304" pitchFamily="18" charset="0"/>
            </a:endParaRPr>
          </a:p>
          <a:p>
            <a:pPr marL="285750" indent="-285750" algn="just">
              <a:lnSpc>
                <a:spcPct val="150000"/>
              </a:lnSpc>
              <a:buFont typeface="Arial"/>
              <a:buChar char="•"/>
            </a:pPr>
            <a:r>
              <a:rPr lang="en-IN" b="1" dirty="0">
                <a:latin typeface="Times New Roman" panose="02020603050405020304" pitchFamily="18" charset="0"/>
                <a:ea typeface="Microsoft Sans Serif"/>
                <a:cs typeface="Times New Roman" panose="02020603050405020304" pitchFamily="18" charset="0"/>
              </a:rPr>
              <a:t>Lag in association</a:t>
            </a:r>
            <a:r>
              <a:rPr lang="en-IN" dirty="0">
                <a:latin typeface="Times New Roman" panose="02020603050405020304" pitchFamily="18" charset="0"/>
                <a:ea typeface="Microsoft Sans Serif"/>
                <a:cs typeface="Times New Roman" panose="02020603050405020304" pitchFamily="18" charset="0"/>
              </a:rPr>
              <a:t>:</a:t>
            </a:r>
          </a:p>
          <a:p>
            <a:pPr>
              <a:lnSpc>
                <a:spcPct val="150000"/>
              </a:lnSpc>
            </a:pPr>
            <a:r>
              <a:rPr lang="en-IN" dirty="0">
                <a:latin typeface="Times New Roman" panose="02020603050405020304" pitchFamily="18" charset="0"/>
                <a:ea typeface="Microsoft Sans Serif"/>
                <a:cs typeface="Times New Roman" panose="02020603050405020304" pitchFamily="18" charset="0"/>
              </a:rPr>
              <a:t>     Temperature.        : five months (</a:t>
            </a:r>
            <a:r>
              <a:rPr lang="en-IN" i="1" dirty="0">
                <a:latin typeface="Times New Roman" panose="02020603050405020304" pitchFamily="18" charset="0"/>
                <a:ea typeface="Microsoft Sans Serif"/>
                <a:cs typeface="Times New Roman" panose="02020603050405020304" pitchFamily="18" charset="0"/>
              </a:rPr>
              <a:t>r</a:t>
            </a:r>
            <a:r>
              <a:rPr lang="en-IN" dirty="0">
                <a:latin typeface="Times New Roman" panose="02020603050405020304" pitchFamily="18" charset="0"/>
                <a:ea typeface="Microsoft Sans Serif"/>
                <a:cs typeface="Times New Roman" panose="02020603050405020304" pitchFamily="18" charset="0"/>
              </a:rPr>
              <a:t> = 0.48) </a:t>
            </a:r>
          </a:p>
          <a:p>
            <a:pPr>
              <a:lnSpc>
                <a:spcPct val="150000"/>
              </a:lnSpc>
            </a:pPr>
            <a:r>
              <a:rPr lang="en-IN" dirty="0">
                <a:latin typeface="Times New Roman" panose="02020603050405020304" pitchFamily="18" charset="0"/>
                <a:ea typeface="Microsoft Sans Serif"/>
                <a:cs typeface="Times New Roman" panose="02020603050405020304" pitchFamily="18" charset="0"/>
              </a:rPr>
              <a:t>     Rainfall.               : Three months (</a:t>
            </a:r>
            <a:r>
              <a:rPr lang="en-IN" i="1" dirty="0">
                <a:latin typeface="Times New Roman" panose="02020603050405020304" pitchFamily="18" charset="0"/>
                <a:ea typeface="Microsoft Sans Serif"/>
                <a:cs typeface="Times New Roman" panose="02020603050405020304" pitchFamily="18" charset="0"/>
              </a:rPr>
              <a:t>r</a:t>
            </a:r>
            <a:r>
              <a:rPr lang="en-IN" dirty="0">
                <a:latin typeface="Times New Roman" panose="02020603050405020304" pitchFamily="18" charset="0"/>
                <a:ea typeface="Microsoft Sans Serif"/>
                <a:cs typeface="Times New Roman" panose="02020603050405020304" pitchFamily="18" charset="0"/>
              </a:rPr>
              <a:t> = 0.27) </a:t>
            </a:r>
          </a:p>
          <a:p>
            <a:pPr algn="just">
              <a:lnSpc>
                <a:spcPct val="150000"/>
              </a:lnSpc>
            </a:pPr>
            <a:r>
              <a:rPr lang="en-IN" dirty="0">
                <a:latin typeface="Times New Roman" panose="02020603050405020304" pitchFamily="18" charset="0"/>
                <a:ea typeface="Microsoft Sans Serif"/>
                <a:cs typeface="Times New Roman" panose="02020603050405020304" pitchFamily="18" charset="0"/>
              </a:rPr>
              <a:t>     Relative humidity: Two months (r = 0.21)      </a:t>
            </a:r>
          </a:p>
          <a:p>
            <a:pPr algn="ctr">
              <a:lnSpc>
                <a:spcPct val="150000"/>
              </a:lnSpc>
            </a:pPr>
            <a:r>
              <a:rPr lang="en-IN" dirty="0">
                <a:latin typeface="Times New Roman" panose="02020603050405020304" pitchFamily="18" charset="0"/>
                <a:ea typeface="Microsoft Sans Serif"/>
                <a:cs typeface="Times New Roman" panose="02020603050405020304" pitchFamily="18" charset="0"/>
              </a:rPr>
              <a:t>*(</a:t>
            </a:r>
            <a:r>
              <a:rPr lang="en-IN" i="1" dirty="0">
                <a:latin typeface="Times New Roman" panose="02020603050405020304" pitchFamily="18" charset="0"/>
                <a:ea typeface="Microsoft Sans Serif"/>
                <a:cs typeface="Times New Roman" panose="02020603050405020304" pitchFamily="18" charset="0"/>
              </a:rPr>
              <a:t>p </a:t>
            </a:r>
            <a:r>
              <a:rPr lang="en-IN" dirty="0">
                <a:latin typeface="Times New Roman" panose="02020603050405020304" pitchFamily="18" charset="0"/>
                <a:ea typeface="Microsoft Sans Serif"/>
                <a:cs typeface="Times New Roman" panose="02020603050405020304" pitchFamily="18" charset="0"/>
              </a:rPr>
              <a:t>&lt; 0.05)</a:t>
            </a:r>
            <a:endParaRPr lang="en-US" dirty="0">
              <a:latin typeface="Times New Roman" panose="02020603050405020304" pitchFamily="18" charset="0"/>
              <a:ea typeface="Microsoft Sans Serif"/>
              <a:cs typeface="Times New Roman" panose="02020603050405020304" pitchFamily="18" charset="0"/>
            </a:endParaRPr>
          </a:p>
        </p:txBody>
      </p:sp>
      <p:sp>
        <p:nvSpPr>
          <p:cNvPr id="8" name="Rectangle 7">
            <a:extLst>
              <a:ext uri="{FF2B5EF4-FFF2-40B4-BE49-F238E27FC236}">
                <a16:creationId xmlns:a16="http://schemas.microsoft.com/office/drawing/2014/main" id="{BDFC609A-E9FA-644E-64E6-919FC535FDC7}"/>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6">
            <a:extLst>
              <a:ext uri="{FF2B5EF4-FFF2-40B4-BE49-F238E27FC236}">
                <a16:creationId xmlns:a16="http://schemas.microsoft.com/office/drawing/2014/main" id="{02B3D2A2-5DD0-0F6E-1185-81F56695B908}"/>
              </a:ext>
            </a:extLst>
          </p:cNvPr>
          <p:cNvGraphicFramePr>
            <a:graphicFrameLocks noGrp="1"/>
          </p:cNvGraphicFramePr>
          <p:nvPr>
            <p:extLst>
              <p:ext uri="{D42A27DB-BD31-4B8C-83A1-F6EECF244321}">
                <p14:modId xmlns:p14="http://schemas.microsoft.com/office/powerpoint/2010/main" val="150354049"/>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a:solidFill>
                              <a:srgbClr val="446CB8"/>
                            </a:solidFill>
                          </a:ln>
                          <a:solidFill>
                            <a:srgbClr val="446CB8"/>
                          </a:solidFill>
                          <a:latin typeface="Times New Roman" panose="02020603050405020304" pitchFamily="18" charset="0"/>
                          <a:cs typeface="Times New Roman" panose="02020603050405020304" pitchFamily="18" charset="0"/>
                        </a:rPr>
                        <a:t> </a:t>
                      </a:r>
                      <a:r>
                        <a:rPr lang="en-US" sz="2800" b="1" dirty="0">
                          <a:solidFill>
                            <a:srgbClr val="446CB8"/>
                          </a:solidFill>
                          <a:latin typeface="Times New Roman" panose="02020603050405020304" pitchFamily="18" charset="0"/>
                          <a:ea typeface="Microsoft Sans Serif"/>
                          <a:cs typeface="Times New Roman" panose="02020603050405020304" pitchFamily="18" charset="0"/>
                        </a:rPr>
                        <a:t>Climate-dengue associations | </a:t>
                      </a:r>
                      <a:r>
                        <a:rPr lang="en-US" sz="2800" dirty="0">
                          <a:solidFill>
                            <a:srgbClr val="446CB8"/>
                          </a:solidFill>
                          <a:latin typeface="Times New Roman" panose="02020603050405020304" pitchFamily="18" charset="0"/>
                          <a:ea typeface="Microsoft Sans Serif"/>
                          <a:cs typeface="Times New Roman" panose="02020603050405020304" pitchFamily="18" charset="0"/>
                        </a:rPr>
                        <a:t>Seasonality &amp; lags</a:t>
                      </a: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20788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C2384BF-C1BE-649F-5698-CBC824214820}"/>
              </a:ext>
            </a:extLst>
          </p:cNvPr>
          <p:cNvPicPr>
            <a:picLocks noChangeAspect="1"/>
          </p:cNvPicPr>
          <p:nvPr/>
        </p:nvPicPr>
        <p:blipFill>
          <a:blip r:embed="rId2"/>
          <a:stretch>
            <a:fillRect/>
          </a:stretch>
        </p:blipFill>
        <p:spPr>
          <a:xfrm>
            <a:off x="398643" y="951969"/>
            <a:ext cx="3636645" cy="5625984"/>
          </a:xfrm>
          <a:prstGeom prst="rect">
            <a:avLst/>
          </a:prstGeom>
        </p:spPr>
      </p:pic>
      <p:sp>
        <p:nvSpPr>
          <p:cNvPr id="2" name="TextBox 1">
            <a:extLst>
              <a:ext uri="{FF2B5EF4-FFF2-40B4-BE49-F238E27FC236}">
                <a16:creationId xmlns:a16="http://schemas.microsoft.com/office/drawing/2014/main" id="{461AEE26-33FF-E5C5-098D-2A7538A92982}"/>
              </a:ext>
            </a:extLst>
          </p:cNvPr>
          <p:cNvSpPr txBox="1"/>
          <p:nvPr/>
        </p:nvSpPr>
        <p:spPr>
          <a:xfrm>
            <a:off x="398643" y="-949997"/>
            <a:ext cx="11458194" cy="461665"/>
          </a:xfrm>
          <a:prstGeom prst="rect">
            <a:avLst/>
          </a:prstGeom>
          <a:solidFill>
            <a:srgbClr val="446CB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1"/>
                </a:solidFill>
                <a:latin typeface="Times New Roman" panose="02020603050405020304" pitchFamily="18" charset="0"/>
                <a:ea typeface="Microsoft Sans Serif"/>
                <a:cs typeface="Times New Roman" panose="02020603050405020304" pitchFamily="18" charset="0"/>
              </a:rPr>
              <a:t>Machine learning (ML) based dengue early warning prediction model</a:t>
            </a:r>
          </a:p>
        </p:txBody>
      </p:sp>
      <p:sp>
        <p:nvSpPr>
          <p:cNvPr id="3" name="TextBox 2">
            <a:extLst>
              <a:ext uri="{FF2B5EF4-FFF2-40B4-BE49-F238E27FC236}">
                <a16:creationId xmlns:a16="http://schemas.microsoft.com/office/drawing/2014/main" id="{F6A3836C-D385-A2C4-6F96-387B0421A1D1}"/>
              </a:ext>
            </a:extLst>
          </p:cNvPr>
          <p:cNvSpPr txBox="1"/>
          <p:nvPr/>
        </p:nvSpPr>
        <p:spPr>
          <a:xfrm>
            <a:off x="4142144" y="987702"/>
            <a:ext cx="7714694" cy="369332"/>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Times New Roman" panose="02020603050405020304" pitchFamily="18" charset="0"/>
                <a:cs typeface="Times New Roman" panose="02020603050405020304" pitchFamily="18" charset="0"/>
              </a:rPr>
              <a:t>To extract the combined effect of meteorological predictors on dengue mortality</a:t>
            </a:r>
          </a:p>
        </p:txBody>
      </p:sp>
      <p:sp>
        <p:nvSpPr>
          <p:cNvPr id="4" name="TextBox 3">
            <a:extLst>
              <a:ext uri="{FF2B5EF4-FFF2-40B4-BE49-F238E27FC236}">
                <a16:creationId xmlns:a16="http://schemas.microsoft.com/office/drawing/2014/main" id="{F30F96CC-5971-8C92-52DC-14AD985954C5}"/>
              </a:ext>
            </a:extLst>
          </p:cNvPr>
          <p:cNvSpPr txBox="1"/>
          <p:nvPr/>
        </p:nvSpPr>
        <p:spPr>
          <a:xfrm>
            <a:off x="4339258" y="1529825"/>
            <a:ext cx="7714694" cy="5028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b="1" dirty="0">
                <a:latin typeface="Times New Roman" panose="02020603050405020304" pitchFamily="18" charset="0"/>
                <a:ea typeface="Microsoft Sans Serif"/>
                <a:cs typeface="Times New Roman" panose="02020603050405020304" pitchFamily="18" charset="0"/>
              </a:rPr>
              <a:t>Machine learning algorithm </a:t>
            </a:r>
            <a:r>
              <a:rPr lang="en-US" dirty="0">
                <a:latin typeface="Times New Roman" panose="02020603050405020304" pitchFamily="18" charset="0"/>
                <a:ea typeface="Microsoft Sans Serif"/>
                <a:cs typeface="Times New Roman" panose="02020603050405020304" pitchFamily="18" charset="0"/>
              </a:rPr>
              <a:t>: Random Forest Regression (RFR)</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a:buChar char="•"/>
            </a:pPr>
            <a:r>
              <a:rPr lang="en-US" b="1" dirty="0">
                <a:latin typeface="Times New Roman" panose="02020603050405020304" pitchFamily="18" charset="0"/>
                <a:ea typeface="Microsoft Sans Serif"/>
                <a:cs typeface="Times New Roman" panose="02020603050405020304" pitchFamily="18" charset="0"/>
              </a:rPr>
              <a:t>Environmental predictors     </a:t>
            </a:r>
            <a:r>
              <a:rPr lang="en-US" dirty="0">
                <a:latin typeface="Times New Roman" panose="02020603050405020304" pitchFamily="18" charset="0"/>
                <a:ea typeface="Microsoft Sans Serif"/>
                <a:cs typeface="Times New Roman" panose="02020603050405020304" pitchFamily="18" charset="0"/>
              </a:rPr>
              <a:t>: Mean temperature</a:t>
            </a:r>
          </a:p>
          <a:p>
            <a:pPr>
              <a:lnSpc>
                <a:spcPct val="150000"/>
              </a:lnSpc>
            </a:pPr>
            <a:r>
              <a:rPr lang="en-US" dirty="0">
                <a:latin typeface="Times New Roman" panose="02020603050405020304" pitchFamily="18" charset="0"/>
                <a:ea typeface="Microsoft Sans Serif"/>
                <a:cs typeface="Times New Roman" panose="02020603050405020304" pitchFamily="18" charset="0"/>
              </a:rPr>
              <a:t>                                   </a:t>
            </a:r>
            <a:r>
              <a:rPr lang="en-US" b="1" dirty="0">
                <a:latin typeface="Times New Roman" panose="02020603050405020304" pitchFamily="18" charset="0"/>
                <a:ea typeface="Microsoft Sans Serif"/>
                <a:cs typeface="Times New Roman" panose="02020603050405020304" pitchFamily="18" charset="0"/>
              </a:rPr>
              <a:t> (weekly)      </a:t>
            </a:r>
            <a:r>
              <a:rPr lang="en-US" dirty="0">
                <a:latin typeface="Times New Roman" panose="02020603050405020304" pitchFamily="18" charset="0"/>
                <a:ea typeface="Microsoft Sans Serif"/>
                <a:cs typeface="Times New Roman" panose="02020603050405020304" pitchFamily="18" charset="0"/>
              </a:rPr>
              <a:t>Cumulative rainfall</a:t>
            </a:r>
          </a:p>
          <a:p>
            <a:pPr>
              <a:lnSpc>
                <a:spcPct val="150000"/>
              </a:lnSpc>
            </a:pPr>
            <a:r>
              <a:rPr lang="en-US" dirty="0">
                <a:latin typeface="Times New Roman" panose="02020603050405020304" pitchFamily="18" charset="0"/>
                <a:ea typeface="Microsoft Sans Serif"/>
                <a:cs typeface="Times New Roman" panose="02020603050405020304" pitchFamily="18" charset="0"/>
              </a:rPr>
              <a:t>                                                        Mean relative humidity</a:t>
            </a:r>
          </a:p>
          <a:p>
            <a:pPr>
              <a:lnSpc>
                <a:spcPct val="150000"/>
              </a:lnSpc>
            </a:pPr>
            <a:r>
              <a:rPr lang="en-US" dirty="0">
                <a:latin typeface="Times New Roman" panose="02020603050405020304" pitchFamily="18" charset="0"/>
                <a:ea typeface="Microsoft Sans Serif"/>
                <a:cs typeface="Times New Roman" panose="02020603050405020304" pitchFamily="18" charset="0"/>
              </a:rPr>
              <a:t>                                                        Active and break days of monsoon</a:t>
            </a:r>
          </a:p>
          <a:p>
            <a:pPr marL="285750" indent="-285750">
              <a:lnSpc>
                <a:spcPct val="150000"/>
              </a:lnSpc>
              <a:buFont typeface="Arial"/>
              <a:buChar char="•"/>
            </a:pPr>
            <a:r>
              <a:rPr lang="en-US" b="1" dirty="0">
                <a:latin typeface="Times New Roman" panose="02020603050405020304" pitchFamily="18" charset="0"/>
                <a:ea typeface="Microsoft Sans Serif"/>
                <a:cs typeface="Times New Roman" panose="02020603050405020304" pitchFamily="18" charset="0"/>
              </a:rPr>
              <a:t>Model accuracy            </a:t>
            </a:r>
            <a:r>
              <a:rPr lang="en-US" dirty="0">
                <a:latin typeface="Times New Roman" panose="02020603050405020304" pitchFamily="18" charset="0"/>
                <a:ea typeface="Microsoft Sans Serif"/>
                <a:cs typeface="Times New Roman" panose="02020603050405020304" pitchFamily="18" charset="0"/>
              </a:rPr>
              <a:t>: Pearson correlation coefficient </a:t>
            </a:r>
            <a:r>
              <a:rPr lang="en-US" i="1" dirty="0">
                <a:latin typeface="Times New Roman" panose="02020603050405020304" pitchFamily="18" charset="0"/>
                <a:ea typeface="Microsoft Sans Serif"/>
                <a:cs typeface="Times New Roman" panose="02020603050405020304" pitchFamily="18" charset="0"/>
              </a:rPr>
              <a:t>r</a:t>
            </a:r>
            <a:r>
              <a:rPr lang="en-US" dirty="0">
                <a:latin typeface="Times New Roman" panose="02020603050405020304" pitchFamily="18" charset="0"/>
                <a:ea typeface="Microsoft Sans Serif"/>
                <a:cs typeface="Times New Roman" panose="02020603050405020304" pitchFamily="18" charset="0"/>
              </a:rPr>
              <a:t> = 0.77 (</a:t>
            </a:r>
            <a:r>
              <a:rPr lang="en-US" i="1" dirty="0">
                <a:latin typeface="Times New Roman" panose="02020603050405020304" pitchFamily="18" charset="0"/>
                <a:ea typeface="Microsoft Sans Serif"/>
                <a:cs typeface="Times New Roman" panose="02020603050405020304" pitchFamily="18" charset="0"/>
              </a:rPr>
              <a:t>p</a:t>
            </a:r>
            <a:r>
              <a:rPr lang="en-US" dirty="0">
                <a:latin typeface="Times New Roman" panose="02020603050405020304" pitchFamily="18" charset="0"/>
                <a:ea typeface="Microsoft Sans Serif"/>
                <a:cs typeface="Times New Roman" panose="02020603050405020304" pitchFamily="18" charset="0"/>
              </a:rPr>
              <a:t> &lt; 0.05) </a:t>
            </a:r>
          </a:p>
          <a:p>
            <a:pPr>
              <a:lnSpc>
                <a:spcPct val="150000"/>
              </a:lnSpc>
            </a:pPr>
            <a:r>
              <a:rPr lang="en-US" dirty="0">
                <a:latin typeface="Times New Roman" panose="02020603050405020304" pitchFamily="18" charset="0"/>
                <a:ea typeface="Microsoft Sans Serif"/>
                <a:cs typeface="Times New Roman" panose="02020603050405020304" pitchFamily="18" charset="0"/>
              </a:rPr>
              <a:t>                                               and a low RMSE of 1.01.</a:t>
            </a:r>
          </a:p>
          <a:p>
            <a:pPr marL="285750" indent="-285750">
              <a:lnSpc>
                <a:spcPct val="150000"/>
              </a:lnSpc>
              <a:buFont typeface="Arial"/>
              <a:buChar char="•"/>
            </a:pPr>
            <a:r>
              <a:rPr lang="en-US" b="1" dirty="0">
                <a:latin typeface="Times New Roman" panose="02020603050405020304" pitchFamily="18" charset="0"/>
                <a:ea typeface="Microsoft Sans Serif"/>
                <a:cs typeface="Times New Roman" panose="02020603050405020304" pitchFamily="18" charset="0"/>
              </a:rPr>
              <a:t>Variable importance    </a:t>
            </a:r>
            <a:r>
              <a:rPr lang="en-US" dirty="0">
                <a:latin typeface="Times New Roman" panose="02020603050405020304" pitchFamily="18" charset="0"/>
                <a:ea typeface="Microsoft Sans Serif"/>
                <a:cs typeface="Times New Roman" panose="02020603050405020304" pitchFamily="18" charset="0"/>
              </a:rPr>
              <a:t>: Temperature (41%)</a:t>
            </a:r>
          </a:p>
          <a:p>
            <a:pPr>
              <a:lnSpc>
                <a:spcPct val="150000"/>
              </a:lnSpc>
            </a:pPr>
            <a:r>
              <a:rPr lang="en-US" dirty="0">
                <a:latin typeface="Times New Roman" panose="02020603050405020304" pitchFamily="18" charset="0"/>
                <a:ea typeface="Microsoft Sans Serif"/>
                <a:cs typeface="Times New Roman" panose="02020603050405020304" pitchFamily="18" charset="0"/>
              </a:rPr>
              <a:t>                                              Rainfall (29%)</a:t>
            </a:r>
          </a:p>
          <a:p>
            <a:pPr>
              <a:lnSpc>
                <a:spcPct val="150000"/>
              </a:lnSpc>
            </a:pPr>
            <a:r>
              <a:rPr lang="en-US" dirty="0">
                <a:latin typeface="Times New Roman" panose="02020603050405020304" pitchFamily="18" charset="0"/>
                <a:ea typeface="Microsoft Sans Serif"/>
                <a:cs typeface="Times New Roman" panose="02020603050405020304" pitchFamily="18" charset="0"/>
              </a:rPr>
              <a:t>                                              Relative humidity (20%)</a:t>
            </a:r>
          </a:p>
          <a:p>
            <a:pPr>
              <a:lnSpc>
                <a:spcPct val="150000"/>
              </a:lnSpc>
            </a:pPr>
            <a:r>
              <a:rPr lang="en-US" dirty="0">
                <a:latin typeface="Times New Roman" panose="02020603050405020304" pitchFamily="18" charset="0"/>
                <a:ea typeface="Microsoft Sans Serif"/>
                <a:cs typeface="Times New Roman" panose="02020603050405020304" pitchFamily="18" charset="0"/>
              </a:rPr>
              <a:t>                                               Active days (7%)</a:t>
            </a:r>
          </a:p>
          <a:p>
            <a:pPr>
              <a:lnSpc>
                <a:spcPct val="150000"/>
              </a:lnSpc>
            </a:pPr>
            <a:r>
              <a:rPr lang="en-US" dirty="0">
                <a:latin typeface="Times New Roman" panose="02020603050405020304" pitchFamily="18" charset="0"/>
                <a:ea typeface="Microsoft Sans Serif"/>
                <a:cs typeface="Times New Roman" panose="02020603050405020304" pitchFamily="18" charset="0"/>
              </a:rPr>
              <a:t>                                               Break days (3%)</a:t>
            </a:r>
          </a:p>
        </p:txBody>
      </p:sp>
      <p:sp>
        <p:nvSpPr>
          <p:cNvPr id="10" name="Rectangle 9">
            <a:extLst>
              <a:ext uri="{FF2B5EF4-FFF2-40B4-BE49-F238E27FC236}">
                <a16:creationId xmlns:a16="http://schemas.microsoft.com/office/drawing/2014/main" id="{4D180858-7A11-868E-0E7C-D9EE11F31F7C}"/>
              </a:ext>
            </a:extLst>
          </p:cNvPr>
          <p:cNvSpPr/>
          <p:nvPr/>
        </p:nvSpPr>
        <p:spPr>
          <a:xfrm rot="10800000" flipV="1">
            <a:off x="5317774" y="6577953"/>
            <a:ext cx="1376588" cy="20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u="sng" dirty="0">
                <a:solidFill>
                  <a:schemeClr val="bg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Overview</a:t>
            </a:r>
            <a:endParaRPr lang="en-US"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0903D57E-2B1C-5775-3EA6-3DA50F76CE87}"/>
              </a:ext>
            </a:extLst>
          </p:cNvPr>
          <p:cNvGraphicFramePr>
            <a:graphicFrameLocks noGrp="1"/>
          </p:cNvGraphicFramePr>
          <p:nvPr>
            <p:extLst>
              <p:ext uri="{D42A27DB-BD31-4B8C-83A1-F6EECF244321}">
                <p14:modId xmlns:p14="http://schemas.microsoft.com/office/powerpoint/2010/main" val="4197835798"/>
              </p:ext>
            </p:extLst>
          </p:nvPr>
        </p:nvGraphicFramePr>
        <p:xfrm>
          <a:off x="389165" y="239725"/>
          <a:ext cx="11413670" cy="518160"/>
        </p:xfrm>
        <a:graphic>
          <a:graphicData uri="http://schemas.openxmlformats.org/drawingml/2006/table">
            <a:tbl>
              <a:tblPr firstRow="1" bandRow="1">
                <a:tableStyleId>{5C22544A-7EE6-4342-B048-85BDC9FD1C3A}</a:tableStyleId>
              </a:tblPr>
              <a:tblGrid>
                <a:gridCol w="11413670">
                  <a:extLst>
                    <a:ext uri="{9D8B030D-6E8A-4147-A177-3AD203B41FA5}">
                      <a16:colId xmlns:a16="http://schemas.microsoft.com/office/drawing/2014/main" val="7571064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a:solidFill>
                              <a:srgbClr val="446CB8"/>
                            </a:solidFill>
                          </a:ln>
                          <a:solidFill>
                            <a:srgbClr val="446CB8"/>
                          </a:solidFill>
                          <a:latin typeface="Times New Roman" panose="02020603050405020304" pitchFamily="18" charset="0"/>
                          <a:cs typeface="Times New Roman" panose="02020603050405020304" pitchFamily="18" charset="0"/>
                        </a:rPr>
                        <a:t> </a:t>
                      </a:r>
                      <a:r>
                        <a:rPr lang="en-US" sz="2800" b="1" dirty="0">
                          <a:solidFill>
                            <a:srgbClr val="446CB8"/>
                          </a:solidFill>
                          <a:latin typeface="Times New Roman" panose="02020603050405020304" pitchFamily="18" charset="0"/>
                          <a:ea typeface="Microsoft Sans Serif"/>
                          <a:cs typeface="Times New Roman" panose="02020603050405020304" pitchFamily="18" charset="0"/>
                        </a:rPr>
                        <a:t>Machine learning (ML) based dengue early warning prediction model</a:t>
                      </a:r>
                      <a:endParaRPr lang="en-US" sz="2800" dirty="0">
                        <a:solidFill>
                          <a:srgbClr val="446CB8"/>
                        </a:solidFill>
                        <a:latin typeface="Times New Roman" panose="02020603050405020304" pitchFamily="18" charset="0"/>
                        <a:ea typeface="Microsoft Sans Serif"/>
                        <a:cs typeface="Times New Roman" panose="02020603050405020304" pitchFamily="18" charset="0"/>
                      </a:endParaRPr>
                    </a:p>
                  </a:txBody>
                  <a:tcPr>
                    <a:lnB w="12700" cap="flat" cmpd="sng" algn="ctr">
                      <a:solidFill>
                        <a:srgbClr val="446CB8"/>
                      </a:solidFill>
                      <a:prstDash val="solid"/>
                      <a:round/>
                      <a:headEnd type="none" w="med" len="med"/>
                      <a:tailEnd type="none" w="med" len="med"/>
                    </a:lnB>
                    <a:noFill/>
                  </a:tcPr>
                </a:tc>
                <a:extLst>
                  <a:ext uri="{0D108BD9-81ED-4DB2-BD59-A6C34878D82A}">
                    <a16:rowId xmlns:a16="http://schemas.microsoft.com/office/drawing/2014/main" val="1741292107"/>
                  </a:ext>
                </a:extLst>
              </a:tr>
            </a:tbl>
          </a:graphicData>
        </a:graphic>
      </p:graphicFrame>
    </p:spTree>
    <p:extLst>
      <p:ext uri="{BB962C8B-B14F-4D97-AF65-F5344CB8AC3E}">
        <p14:creationId xmlns:p14="http://schemas.microsoft.com/office/powerpoint/2010/main" val="13276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1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1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1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1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1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1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1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1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1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1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10" fill="hold"/>
                                        <p:tgtEl>
                                          <p:spTgt spid="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1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10" fill="hold"/>
                                        <p:tgtEl>
                                          <p:spTgt spid="4">
                                            <p:txEl>
                                              <p:pRg st="11" end="11"/>
                                            </p:txEl>
                                          </p:spTgt>
                                        </p:tgtEl>
                                        <p:attrNameLst>
                                          <p:attrName>ppt_y</p:attrName>
                                        </p:attrNameLst>
                                      </p:cBhvr>
                                      <p:tavLst>
                                        <p:tav tm="0">
                                          <p:val>
                                            <p:strVal val="1+#ppt_h/2"/>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22027</TotalTime>
  <Words>2036</Words>
  <Application>Microsoft Macintosh PowerPoint</Application>
  <PresentationFormat>Widescreen</PresentationFormat>
  <Paragraphs>277</Paragraphs>
  <Slides>16</Slides>
  <Notes>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Microsoft Sans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Sophia Yacob</cp:lastModifiedBy>
  <cp:revision>761</cp:revision>
  <dcterms:created xsi:type="dcterms:W3CDTF">2023-04-06T06:52:27Z</dcterms:created>
  <dcterms:modified xsi:type="dcterms:W3CDTF">2023-05-04T06:57:41Z</dcterms:modified>
</cp:coreProperties>
</file>