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51120675" cy="32904113"/>
  <p:notesSz cx="6858000" cy="9144000"/>
  <p:defaultTextStyle>
    <a:defPPr>
      <a:defRPr lang="de-DE"/>
    </a:defPPr>
    <a:lvl1pPr algn="l" defTabSz="2087563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2087563" indent="-1630363" algn="l" defTabSz="2087563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4175125" indent="-3260725" algn="l" defTabSz="2087563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6262688" indent="-4891088" algn="l" defTabSz="2087563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8350250" indent="-6521450" algn="l" defTabSz="2087563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F3B4D"/>
    <a:srgbClr val="29485D"/>
    <a:srgbClr val="C6D633"/>
    <a:srgbClr val="777777"/>
    <a:srgbClr val="007C6C"/>
    <a:srgbClr val="005F59"/>
    <a:srgbClr val="EEEEEE"/>
    <a:srgbClr val="33474D"/>
    <a:srgbClr val="1046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5"/>
    <p:restoredTop sz="94643"/>
  </p:normalViewPr>
  <p:slideViewPr>
    <p:cSldViewPr snapToGrid="0">
      <p:cViewPr>
        <p:scale>
          <a:sx n="86" d="100"/>
          <a:sy n="86" d="100"/>
        </p:scale>
        <p:origin x="-18272" y="-11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7B84F76-E25C-FEC0-A0B7-35D3C630FF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32801AC-B37D-DD3B-9F3B-9733E10D00A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8DA6323-4E4D-FE42-99B1-96581C450755}" type="datetime1">
              <a:rPr lang="de-DE" altLang="de-DE"/>
              <a:pPr>
                <a:defRPr/>
              </a:pPr>
              <a:t>21.04.23</a:t>
            </a:fld>
            <a:endParaRPr lang="de-DE" alt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667D78A9-2D39-DAC8-D71E-6E0870A14E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65175" y="685800"/>
            <a:ext cx="5327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CDA825D3-9DAF-F415-63A2-E967175CCB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de-DE" noProof="0"/>
              <a:t>Mastertextformat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279B91-8EE7-71E8-B951-3643C5C045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E8F1C9-0607-54E1-17B2-AD697BBE06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69ABA00-CBBC-E546-81E5-D51F2E7B750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lienbildplatzhalter 1">
            <a:extLst>
              <a:ext uri="{FF2B5EF4-FFF2-40B4-BE49-F238E27FC236}">
                <a16:creationId xmlns:a16="http://schemas.microsoft.com/office/drawing/2014/main" id="{BB588CDB-5821-9B27-C769-54492D5CBF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2" name="Notizenplatzhalter 2">
            <a:extLst>
              <a:ext uri="{FF2B5EF4-FFF2-40B4-BE49-F238E27FC236}">
                <a16:creationId xmlns:a16="http://schemas.microsoft.com/office/drawing/2014/main" id="{6E80C5CD-5E9F-0A2A-79F2-9F3AB6D56D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dirty="0">
              <a:ea typeface="ＭＳ Ｐゴシック" panose="020B0600070205080204" pitchFamily="34" charset="-128"/>
            </a:endParaRPr>
          </a:p>
        </p:txBody>
      </p:sp>
      <p:sp>
        <p:nvSpPr>
          <p:cNvPr id="5123" name="Foliennummernplatzhalter 3">
            <a:extLst>
              <a:ext uri="{FF2B5EF4-FFF2-40B4-BE49-F238E27FC236}">
                <a16:creationId xmlns:a16="http://schemas.microsoft.com/office/drawing/2014/main" id="{2B7C2A26-14C0-4693-7765-A5A2F5C3F9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2087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2087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2087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2087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B685B4A-E4B9-ED4A-8CBE-4EF7D40EADC1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0DDDECF-A867-0E5D-A9C4-D2E49C4F90AD}"/>
              </a:ext>
            </a:extLst>
          </p:cNvPr>
          <p:cNvSpPr/>
          <p:nvPr userDrawn="1"/>
        </p:nvSpPr>
        <p:spPr>
          <a:xfrm rot="10800000">
            <a:off x="0" y="29843413"/>
            <a:ext cx="51120675" cy="306070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410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906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BD24DF5-7B61-5B6A-D03E-AFC2825D22AC}"/>
              </a:ext>
            </a:extLst>
          </p:cNvPr>
          <p:cNvSpPr/>
          <p:nvPr userDrawn="1"/>
        </p:nvSpPr>
        <p:spPr>
          <a:xfrm>
            <a:off x="0" y="0"/>
            <a:ext cx="51120675" cy="414020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4105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906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AE3F4EF-217C-E67D-940C-A61B5352E3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50988" y="673100"/>
            <a:ext cx="48018700" cy="31548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de-DE" sz="13906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EB01083-D03D-6F5F-5EF0-353AE3BDCA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3638" y="30175200"/>
            <a:ext cx="8580437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97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ctr" defTabSz="3540125" rtl="0" eaLnBrk="0" fontAlgn="base" hangingPunct="0">
        <a:spcBef>
          <a:spcPct val="0"/>
        </a:spcBef>
        <a:spcAft>
          <a:spcPct val="0"/>
        </a:spcAft>
        <a:defRPr sz="34000" kern="1200">
          <a:solidFill>
            <a:schemeClr val="tx1"/>
          </a:solidFill>
          <a:latin typeface="+mj-lt"/>
          <a:ea typeface="ＭＳ Ｐゴシック" pitchFamily="27" charset="-128"/>
          <a:cs typeface="ＭＳ Ｐゴシック" pitchFamily="27" charset="-128"/>
        </a:defRPr>
      </a:lvl1pPr>
      <a:lvl2pPr algn="ctr" defTabSz="3540125" rtl="0" eaLnBrk="0" fontAlgn="base" hangingPunct="0">
        <a:spcBef>
          <a:spcPct val="0"/>
        </a:spcBef>
        <a:spcAft>
          <a:spcPct val="0"/>
        </a:spcAft>
        <a:defRPr sz="34000">
          <a:solidFill>
            <a:schemeClr val="tx1"/>
          </a:solidFill>
          <a:latin typeface="Calibri" pitchFamily="27" charset="0"/>
          <a:ea typeface="ＭＳ Ｐゴシック" pitchFamily="27" charset="-128"/>
          <a:cs typeface="ＭＳ Ｐゴシック" pitchFamily="27" charset="-128"/>
        </a:defRPr>
      </a:lvl2pPr>
      <a:lvl3pPr algn="ctr" defTabSz="3540125" rtl="0" eaLnBrk="0" fontAlgn="base" hangingPunct="0">
        <a:spcBef>
          <a:spcPct val="0"/>
        </a:spcBef>
        <a:spcAft>
          <a:spcPct val="0"/>
        </a:spcAft>
        <a:defRPr sz="34000">
          <a:solidFill>
            <a:schemeClr val="tx1"/>
          </a:solidFill>
          <a:latin typeface="Calibri" pitchFamily="27" charset="0"/>
          <a:ea typeface="ＭＳ Ｐゴシック" pitchFamily="27" charset="-128"/>
          <a:cs typeface="ＭＳ Ｐゴシック" pitchFamily="27" charset="-128"/>
        </a:defRPr>
      </a:lvl3pPr>
      <a:lvl4pPr algn="ctr" defTabSz="3540125" rtl="0" eaLnBrk="0" fontAlgn="base" hangingPunct="0">
        <a:spcBef>
          <a:spcPct val="0"/>
        </a:spcBef>
        <a:spcAft>
          <a:spcPct val="0"/>
        </a:spcAft>
        <a:defRPr sz="34000">
          <a:solidFill>
            <a:schemeClr val="tx1"/>
          </a:solidFill>
          <a:latin typeface="Calibri" pitchFamily="27" charset="0"/>
          <a:ea typeface="ＭＳ Ｐゴシック" pitchFamily="27" charset="-128"/>
          <a:cs typeface="ＭＳ Ｐゴシック" pitchFamily="27" charset="-128"/>
        </a:defRPr>
      </a:lvl4pPr>
      <a:lvl5pPr algn="ctr" defTabSz="3540125" rtl="0" eaLnBrk="0" fontAlgn="base" hangingPunct="0">
        <a:spcBef>
          <a:spcPct val="0"/>
        </a:spcBef>
        <a:spcAft>
          <a:spcPct val="0"/>
        </a:spcAft>
        <a:defRPr sz="34000">
          <a:solidFill>
            <a:schemeClr val="tx1"/>
          </a:solidFill>
          <a:latin typeface="Calibri" pitchFamily="27" charset="0"/>
          <a:ea typeface="ＭＳ Ｐゴシック" pitchFamily="27" charset="-128"/>
          <a:cs typeface="ＭＳ Ｐゴシック" pitchFamily="27" charset="-128"/>
        </a:defRPr>
      </a:lvl5pPr>
      <a:lvl6pPr marL="775390" algn="ctr" defTabSz="3540411" rtl="0" fontAlgn="base">
        <a:spcBef>
          <a:spcPct val="0"/>
        </a:spcBef>
        <a:spcAft>
          <a:spcPct val="0"/>
        </a:spcAft>
        <a:defRPr sz="34088">
          <a:solidFill>
            <a:schemeClr val="tx1"/>
          </a:solidFill>
          <a:latin typeface="Calibri" pitchFamily="27" charset="0"/>
          <a:ea typeface="ＭＳ Ｐゴシック" pitchFamily="27" charset="-128"/>
          <a:cs typeface="ＭＳ Ｐゴシック" pitchFamily="27" charset="-128"/>
        </a:defRPr>
      </a:lvl6pPr>
      <a:lvl7pPr marL="1550781" algn="ctr" defTabSz="3540411" rtl="0" fontAlgn="base">
        <a:spcBef>
          <a:spcPct val="0"/>
        </a:spcBef>
        <a:spcAft>
          <a:spcPct val="0"/>
        </a:spcAft>
        <a:defRPr sz="34088">
          <a:solidFill>
            <a:schemeClr val="tx1"/>
          </a:solidFill>
          <a:latin typeface="Calibri" pitchFamily="27" charset="0"/>
          <a:ea typeface="ＭＳ Ｐゴシック" pitchFamily="27" charset="-128"/>
          <a:cs typeface="ＭＳ Ｐゴシック" pitchFamily="27" charset="-128"/>
        </a:defRPr>
      </a:lvl7pPr>
      <a:lvl8pPr marL="2326170" algn="ctr" defTabSz="3540411" rtl="0" fontAlgn="base">
        <a:spcBef>
          <a:spcPct val="0"/>
        </a:spcBef>
        <a:spcAft>
          <a:spcPct val="0"/>
        </a:spcAft>
        <a:defRPr sz="34088">
          <a:solidFill>
            <a:schemeClr val="tx1"/>
          </a:solidFill>
          <a:latin typeface="Calibri" pitchFamily="27" charset="0"/>
          <a:ea typeface="ＭＳ Ｐゴシック" pitchFamily="27" charset="-128"/>
          <a:cs typeface="ＭＳ Ｐゴシック" pitchFamily="27" charset="-128"/>
        </a:defRPr>
      </a:lvl8pPr>
      <a:lvl9pPr marL="3101561" algn="ctr" defTabSz="3540411" rtl="0" fontAlgn="base">
        <a:spcBef>
          <a:spcPct val="0"/>
        </a:spcBef>
        <a:spcAft>
          <a:spcPct val="0"/>
        </a:spcAft>
        <a:defRPr sz="34088">
          <a:solidFill>
            <a:schemeClr val="tx1"/>
          </a:solidFill>
          <a:latin typeface="Calibri" pitchFamily="27" charset="0"/>
          <a:ea typeface="ＭＳ Ｐゴシック" pitchFamily="27" charset="-128"/>
          <a:cs typeface="ＭＳ Ｐゴシック" pitchFamily="27" charset="-128"/>
        </a:defRPr>
      </a:lvl9pPr>
    </p:titleStyle>
    <p:bodyStyle>
      <a:lvl1pPr marL="2654300" indent="-2654300" algn="l" defTabSz="3540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700" kern="1200">
          <a:solidFill>
            <a:schemeClr val="tx1"/>
          </a:solidFill>
          <a:latin typeface="+mn-lt"/>
          <a:ea typeface="ＭＳ Ｐゴシック" pitchFamily="27" charset="-128"/>
          <a:cs typeface="ＭＳ Ｐゴシック" pitchFamily="27" charset="-128"/>
        </a:defRPr>
      </a:lvl1pPr>
      <a:lvl2pPr marL="5753100" indent="-2212975" algn="l" defTabSz="3540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700" kern="1200">
          <a:solidFill>
            <a:schemeClr val="tx1"/>
          </a:solidFill>
          <a:latin typeface="+mn-lt"/>
          <a:ea typeface="ＭＳ Ｐゴシック" pitchFamily="27" charset="-128"/>
          <a:cs typeface="+mn-cs"/>
        </a:defRPr>
      </a:lvl2pPr>
      <a:lvl3pPr marL="8851900" indent="-1768475" algn="l" defTabSz="3540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600" kern="1200">
          <a:solidFill>
            <a:schemeClr val="tx1"/>
          </a:solidFill>
          <a:latin typeface="+mn-lt"/>
          <a:ea typeface="ＭＳ Ｐゴシック" pitchFamily="27" charset="-128"/>
          <a:cs typeface="+mn-cs"/>
        </a:defRPr>
      </a:lvl3pPr>
      <a:lvl4pPr marL="12392025" indent="-1768475" algn="l" defTabSz="3540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400" kern="1200">
          <a:solidFill>
            <a:schemeClr val="tx1"/>
          </a:solidFill>
          <a:latin typeface="+mn-lt"/>
          <a:ea typeface="ＭＳ Ｐゴシック" pitchFamily="27" charset="-128"/>
          <a:cs typeface="+mn-cs"/>
        </a:defRPr>
      </a:lvl4pPr>
      <a:lvl5pPr marL="15932150" indent="-1768475" algn="l" defTabSz="3540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400" kern="1200">
          <a:solidFill>
            <a:schemeClr val="tx1"/>
          </a:solidFill>
          <a:latin typeface="+mn-lt"/>
          <a:ea typeface="ＭＳ Ｐゴシック" pitchFamily="27" charset="-128"/>
          <a:cs typeface="+mn-cs"/>
        </a:defRPr>
      </a:lvl5pPr>
      <a:lvl6pPr marL="19475786" indent="-1770525" algn="l" defTabSz="3541051" rtl="0" eaLnBrk="1" latinLnBrk="0" hangingPunct="1">
        <a:spcBef>
          <a:spcPct val="20000"/>
        </a:spcBef>
        <a:buFont typeface="Arial"/>
        <a:buChar char="•"/>
        <a:defRPr sz="15434" kern="1200">
          <a:solidFill>
            <a:schemeClr val="tx1"/>
          </a:solidFill>
          <a:latin typeface="+mn-lt"/>
          <a:ea typeface="+mn-ea"/>
          <a:cs typeface="+mn-cs"/>
        </a:defRPr>
      </a:lvl6pPr>
      <a:lvl7pPr marL="23016837" indent="-1770525" algn="l" defTabSz="3541051" rtl="0" eaLnBrk="1" latinLnBrk="0" hangingPunct="1">
        <a:spcBef>
          <a:spcPct val="20000"/>
        </a:spcBef>
        <a:buFont typeface="Arial"/>
        <a:buChar char="•"/>
        <a:defRPr sz="15434" kern="1200">
          <a:solidFill>
            <a:schemeClr val="tx1"/>
          </a:solidFill>
          <a:latin typeface="+mn-lt"/>
          <a:ea typeface="+mn-ea"/>
          <a:cs typeface="+mn-cs"/>
        </a:defRPr>
      </a:lvl7pPr>
      <a:lvl8pPr marL="26557891" indent="-1770525" algn="l" defTabSz="3541051" rtl="0" eaLnBrk="1" latinLnBrk="0" hangingPunct="1">
        <a:spcBef>
          <a:spcPct val="20000"/>
        </a:spcBef>
        <a:buFont typeface="Arial"/>
        <a:buChar char="•"/>
        <a:defRPr sz="15434" kern="1200">
          <a:solidFill>
            <a:schemeClr val="tx1"/>
          </a:solidFill>
          <a:latin typeface="+mn-lt"/>
          <a:ea typeface="+mn-ea"/>
          <a:cs typeface="+mn-cs"/>
        </a:defRPr>
      </a:lvl8pPr>
      <a:lvl9pPr marL="30098942" indent="-1770525" algn="l" defTabSz="3541051" rtl="0" eaLnBrk="1" latinLnBrk="0" hangingPunct="1">
        <a:spcBef>
          <a:spcPct val="20000"/>
        </a:spcBef>
        <a:buFont typeface="Arial"/>
        <a:buChar char="•"/>
        <a:defRPr sz="154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541051" rtl="0" eaLnBrk="1" latinLnBrk="0" hangingPunct="1">
        <a:defRPr sz="13906" kern="1200">
          <a:solidFill>
            <a:schemeClr val="tx1"/>
          </a:solidFill>
          <a:latin typeface="+mn-lt"/>
          <a:ea typeface="+mn-ea"/>
          <a:cs typeface="+mn-cs"/>
        </a:defRPr>
      </a:lvl1pPr>
      <a:lvl2pPr marL="3541051" algn="l" defTabSz="3541051" rtl="0" eaLnBrk="1" latinLnBrk="0" hangingPunct="1">
        <a:defRPr sz="13906" kern="1200">
          <a:solidFill>
            <a:schemeClr val="tx1"/>
          </a:solidFill>
          <a:latin typeface="+mn-lt"/>
          <a:ea typeface="+mn-ea"/>
          <a:cs typeface="+mn-cs"/>
        </a:defRPr>
      </a:lvl2pPr>
      <a:lvl3pPr marL="7082105" algn="l" defTabSz="3541051" rtl="0" eaLnBrk="1" latinLnBrk="0" hangingPunct="1">
        <a:defRPr sz="13906" kern="1200">
          <a:solidFill>
            <a:schemeClr val="tx1"/>
          </a:solidFill>
          <a:latin typeface="+mn-lt"/>
          <a:ea typeface="+mn-ea"/>
          <a:cs typeface="+mn-cs"/>
        </a:defRPr>
      </a:lvl3pPr>
      <a:lvl4pPr marL="10623156" algn="l" defTabSz="3541051" rtl="0" eaLnBrk="1" latinLnBrk="0" hangingPunct="1">
        <a:defRPr sz="13906" kern="1200">
          <a:solidFill>
            <a:schemeClr val="tx1"/>
          </a:solidFill>
          <a:latin typeface="+mn-lt"/>
          <a:ea typeface="+mn-ea"/>
          <a:cs typeface="+mn-cs"/>
        </a:defRPr>
      </a:lvl4pPr>
      <a:lvl5pPr marL="14164210" algn="l" defTabSz="3541051" rtl="0" eaLnBrk="1" latinLnBrk="0" hangingPunct="1">
        <a:defRPr sz="13906" kern="1200">
          <a:solidFill>
            <a:schemeClr val="tx1"/>
          </a:solidFill>
          <a:latin typeface="+mn-lt"/>
          <a:ea typeface="+mn-ea"/>
          <a:cs typeface="+mn-cs"/>
        </a:defRPr>
      </a:lvl5pPr>
      <a:lvl6pPr marL="17705261" algn="l" defTabSz="3541051" rtl="0" eaLnBrk="1" latinLnBrk="0" hangingPunct="1">
        <a:defRPr sz="13906" kern="1200">
          <a:solidFill>
            <a:schemeClr val="tx1"/>
          </a:solidFill>
          <a:latin typeface="+mn-lt"/>
          <a:ea typeface="+mn-ea"/>
          <a:cs typeface="+mn-cs"/>
        </a:defRPr>
      </a:lvl6pPr>
      <a:lvl7pPr marL="21246312" algn="l" defTabSz="3541051" rtl="0" eaLnBrk="1" latinLnBrk="0" hangingPunct="1">
        <a:defRPr sz="13906" kern="1200">
          <a:solidFill>
            <a:schemeClr val="tx1"/>
          </a:solidFill>
          <a:latin typeface="+mn-lt"/>
          <a:ea typeface="+mn-ea"/>
          <a:cs typeface="+mn-cs"/>
        </a:defRPr>
      </a:lvl7pPr>
      <a:lvl8pPr marL="24787366" algn="l" defTabSz="3541051" rtl="0" eaLnBrk="1" latinLnBrk="0" hangingPunct="1">
        <a:defRPr sz="13906" kern="1200">
          <a:solidFill>
            <a:schemeClr val="tx1"/>
          </a:solidFill>
          <a:latin typeface="+mn-lt"/>
          <a:ea typeface="+mn-ea"/>
          <a:cs typeface="+mn-cs"/>
        </a:defRPr>
      </a:lvl8pPr>
      <a:lvl9pPr marL="28328417" algn="l" defTabSz="3541051" rtl="0" eaLnBrk="1" latinLnBrk="0" hangingPunct="1">
        <a:defRPr sz="139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hyperlink" Target="mailto:paul.heubel@mpimet.mpg.de" TargetMode="External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45">
            <a:extLst>
              <a:ext uri="{FF2B5EF4-FFF2-40B4-BE49-F238E27FC236}">
                <a16:creationId xmlns:a16="http://schemas.microsoft.com/office/drawing/2014/main" id="{A7317CAD-BEA2-9AD0-6299-08B62A6DD02D}"/>
              </a:ext>
            </a:extLst>
          </p:cNvPr>
          <p:cNvSpPr/>
          <p:nvPr/>
        </p:nvSpPr>
        <p:spPr>
          <a:xfrm>
            <a:off x="34789652" y="24477162"/>
            <a:ext cx="15205657" cy="4431477"/>
          </a:xfrm>
          <a:prstGeom prst="rect">
            <a:avLst/>
          </a:prstGeom>
          <a:solidFill>
            <a:srgbClr val="EEEEEE">
              <a:alpha val="10000"/>
            </a:srgbClr>
          </a:solidFill>
          <a:ln w="63500">
            <a:solidFill>
              <a:srgbClr val="777777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C6C"/>
              </a:solidFill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EAB58385-383B-7671-C50D-30D718E5E333}"/>
              </a:ext>
            </a:extLst>
          </p:cNvPr>
          <p:cNvSpPr txBox="1"/>
          <p:nvPr/>
        </p:nvSpPr>
        <p:spPr>
          <a:xfrm>
            <a:off x="18272488" y="16352360"/>
            <a:ext cx="149670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4000" b="1" dirty="0" err="1">
                <a:solidFill>
                  <a:srgbClr val="29485D"/>
                </a:solidFill>
              </a:rPr>
              <a:t>Methodology</a:t>
            </a:r>
            <a:endParaRPr lang="de-DE" sz="4000" b="1" dirty="0">
              <a:solidFill>
                <a:srgbClr val="29485D"/>
              </a:solidFill>
            </a:endParaRPr>
          </a:p>
          <a:p>
            <a:pPr algn="just"/>
            <a:endParaRPr lang="de-DE" sz="4000" b="1" dirty="0">
              <a:solidFill>
                <a:srgbClr val="29485D"/>
              </a:solidFill>
            </a:endParaRPr>
          </a:p>
          <a:p>
            <a:pPr algn="just"/>
            <a:r>
              <a:rPr lang="de-DE" sz="3000" b="1" dirty="0">
                <a:solidFill>
                  <a:srgbClr val="29485D"/>
                </a:solidFill>
              </a:rPr>
              <a:t>MOBO-DIC </a:t>
            </a:r>
          </a:p>
          <a:p>
            <a:pPr algn="just"/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Keppler et al. (2020)</a:t>
            </a:r>
            <a:r>
              <a:rPr lang="de-DE" sz="3000" baseline="30000" dirty="0">
                <a:solidFill>
                  <a:srgbClr val="29485D">
                    <a:alpha val="90000"/>
                  </a:srgbClr>
                </a:solidFill>
              </a:rPr>
              <a:t>[3]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applied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2-step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cluster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(SOM, Kohonen,1989</a:t>
            </a:r>
            <a:r>
              <a:rPr lang="de-DE" sz="3000" baseline="30000" dirty="0">
                <a:solidFill>
                  <a:srgbClr val="29485D">
                    <a:alpha val="90000"/>
                  </a:srgbClr>
                </a:solidFill>
              </a:rPr>
              <a:t>[5]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) –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feed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-forward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neural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network (FFN, Landschützer et al., 2014</a:t>
            </a:r>
            <a:r>
              <a:rPr lang="de-DE" sz="3000" baseline="30000" dirty="0">
                <a:solidFill>
                  <a:srgbClr val="29485D">
                    <a:alpha val="90000"/>
                  </a:srgbClr>
                </a:solidFill>
              </a:rPr>
              <a:t>[8]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)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approach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for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observation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extrapolation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(4D-field MOBO-DIC</a:t>
            </a:r>
            <a:r>
              <a:rPr lang="de-DE" sz="3000" baseline="30000" dirty="0">
                <a:solidFill>
                  <a:srgbClr val="29485D">
                    <a:alpha val="90000"/>
                  </a:srgbClr>
                </a:solidFill>
              </a:rPr>
              <a:t>[3]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).</a:t>
            </a:r>
          </a:p>
          <a:p>
            <a:pPr algn="just"/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We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are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shedding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light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into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the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black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box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by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looking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at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the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statistical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drivers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and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apply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it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for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CMIP6 ESM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evaluation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.</a:t>
            </a:r>
            <a:endParaRPr lang="de-DE" sz="3000" b="1" dirty="0">
              <a:solidFill>
                <a:srgbClr val="29485D">
                  <a:alpha val="90000"/>
                </a:srgbClr>
              </a:solidFill>
            </a:endParaRPr>
          </a:p>
          <a:p>
            <a:pPr algn="just"/>
            <a:endParaRPr lang="de-DE" sz="4800" b="1" dirty="0"/>
          </a:p>
          <a:p>
            <a:pPr algn="just"/>
            <a:endParaRPr lang="de-DE" sz="4800" b="1" dirty="0"/>
          </a:p>
          <a:p>
            <a:pPr algn="just"/>
            <a:endParaRPr lang="de-DE" sz="4800" b="1" dirty="0"/>
          </a:p>
          <a:p>
            <a:pPr algn="just"/>
            <a:endParaRPr lang="de-DE" sz="4800" b="1" dirty="0"/>
          </a:p>
          <a:p>
            <a:pPr algn="just"/>
            <a:endParaRPr lang="de-DE" sz="4800" b="1" dirty="0"/>
          </a:p>
          <a:p>
            <a:pPr algn="just"/>
            <a:r>
              <a:rPr lang="de-DE" sz="3000" b="1" dirty="0">
                <a:solidFill>
                  <a:srgbClr val="29485D"/>
                </a:solidFill>
              </a:rPr>
              <a:t>	</a:t>
            </a:r>
          </a:p>
          <a:p>
            <a:pPr algn="just"/>
            <a:endParaRPr lang="de-DE" sz="3000" b="1" dirty="0">
              <a:solidFill>
                <a:srgbClr val="29485D"/>
              </a:solidFill>
            </a:endParaRPr>
          </a:p>
          <a:p>
            <a:pPr algn="just"/>
            <a:r>
              <a:rPr lang="de-DE" sz="3000" b="1" dirty="0">
                <a:solidFill>
                  <a:srgbClr val="29485D"/>
                </a:solidFill>
              </a:rPr>
              <a:t>	</a:t>
            </a:r>
            <a:r>
              <a:rPr lang="de-DE" sz="2400" dirty="0">
                <a:solidFill>
                  <a:srgbClr val="29485D"/>
                </a:solidFill>
              </a:rPr>
              <a:t>	</a:t>
            </a:r>
            <a:endParaRPr lang="de-DE" sz="3000" b="1" dirty="0">
              <a:solidFill>
                <a:srgbClr val="29485D"/>
              </a:solidFill>
            </a:endParaRPr>
          </a:p>
          <a:p>
            <a:pPr algn="just"/>
            <a:r>
              <a:rPr lang="de-DE" sz="3000" b="1" dirty="0" err="1">
                <a:solidFill>
                  <a:srgbClr val="29485D"/>
                </a:solidFill>
              </a:rPr>
              <a:t>xAI</a:t>
            </a:r>
            <a:r>
              <a:rPr lang="de-DE" sz="3000" b="1" dirty="0">
                <a:solidFill>
                  <a:srgbClr val="29485D"/>
                </a:solidFill>
              </a:rPr>
              <a:t> – open </a:t>
            </a:r>
            <a:r>
              <a:rPr lang="de-DE" sz="3000" b="1" dirty="0" err="1">
                <a:solidFill>
                  <a:srgbClr val="29485D"/>
                </a:solidFill>
              </a:rPr>
              <a:t>the</a:t>
            </a:r>
            <a:r>
              <a:rPr lang="de-DE" sz="3000" b="1" dirty="0">
                <a:solidFill>
                  <a:srgbClr val="29485D"/>
                </a:solidFill>
              </a:rPr>
              <a:t> </a:t>
            </a:r>
            <a:r>
              <a:rPr lang="de-DE" sz="3000" b="1" dirty="0" err="1">
                <a:solidFill>
                  <a:srgbClr val="29485D"/>
                </a:solidFill>
              </a:rPr>
              <a:t>feed</a:t>
            </a:r>
            <a:r>
              <a:rPr lang="de-DE" sz="3000" b="1" dirty="0">
                <a:solidFill>
                  <a:srgbClr val="29485D"/>
                </a:solidFill>
              </a:rPr>
              <a:t> </a:t>
            </a:r>
            <a:r>
              <a:rPr lang="de-DE" sz="3000" b="1" dirty="0" err="1">
                <a:solidFill>
                  <a:srgbClr val="29485D"/>
                </a:solidFill>
              </a:rPr>
              <a:t>forward</a:t>
            </a:r>
            <a:r>
              <a:rPr lang="de-DE" sz="3000" b="1" dirty="0">
                <a:solidFill>
                  <a:srgbClr val="29485D"/>
                </a:solidFill>
              </a:rPr>
              <a:t> </a:t>
            </a:r>
            <a:r>
              <a:rPr lang="de-DE" sz="3000" b="1" dirty="0" err="1">
                <a:solidFill>
                  <a:srgbClr val="29485D"/>
                </a:solidFill>
              </a:rPr>
              <a:t>neural</a:t>
            </a:r>
            <a:r>
              <a:rPr lang="de-DE" sz="3000" b="1" dirty="0">
                <a:solidFill>
                  <a:srgbClr val="29485D"/>
                </a:solidFill>
              </a:rPr>
              <a:t> network</a:t>
            </a:r>
          </a:p>
          <a:p>
            <a:pPr algn="just"/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Based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on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Gevrey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et al. (2003)</a:t>
            </a:r>
            <a:r>
              <a:rPr lang="de-DE" sz="3000" baseline="30000" dirty="0">
                <a:solidFill>
                  <a:srgbClr val="29485D">
                    <a:alpha val="90000"/>
                  </a:srgbClr>
                </a:solidFill>
              </a:rPr>
              <a:t>[4]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,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we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extrapolate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DIC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incorporating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only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seasonality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of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predictor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of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interest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.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Remaining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predictors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are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kept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constant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in time. 𝞓</a:t>
            </a:r>
            <a:r>
              <a:rPr lang="de-DE" sz="3000" i="1" dirty="0">
                <a:solidFill>
                  <a:srgbClr val="29485D">
                    <a:alpha val="90000"/>
                  </a:srgbClr>
                </a:solidFill>
              </a:rPr>
              <a:t>DIC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is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residual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of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run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with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&amp;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without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sensitivity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experiment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(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seasonal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response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function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).</a:t>
            </a:r>
          </a:p>
          <a:p>
            <a:pPr algn="just"/>
            <a:endParaRPr lang="de-DE" sz="3000" b="1" dirty="0"/>
          </a:p>
          <a:p>
            <a:pPr algn="just"/>
            <a:r>
              <a:rPr lang="de-DE" sz="3000" b="1" dirty="0">
                <a:solidFill>
                  <a:srgbClr val="29485D"/>
                </a:solidFill>
              </a:rPr>
              <a:t>Training/ Test: </a:t>
            </a:r>
            <a:r>
              <a:rPr lang="de-DE" sz="3000" dirty="0">
                <a:solidFill>
                  <a:srgbClr val="29485D"/>
                </a:solidFill>
              </a:rPr>
              <a:t>(80/20%) at </a:t>
            </a:r>
            <a:r>
              <a:rPr lang="de-DE" sz="3000" dirty="0" err="1">
                <a:solidFill>
                  <a:srgbClr val="29485D"/>
                </a:solidFill>
              </a:rPr>
              <a:t>observational</a:t>
            </a:r>
            <a:r>
              <a:rPr lang="de-DE" sz="3000" dirty="0">
                <a:solidFill>
                  <a:srgbClr val="29485D"/>
                </a:solidFill>
              </a:rPr>
              <a:t> </a:t>
            </a:r>
            <a:r>
              <a:rPr lang="de-DE" sz="3000" dirty="0" err="1">
                <a:solidFill>
                  <a:srgbClr val="29485D"/>
                </a:solidFill>
              </a:rPr>
              <a:t>coordinates</a:t>
            </a:r>
            <a:r>
              <a:rPr lang="de-DE" sz="3000" dirty="0">
                <a:solidFill>
                  <a:srgbClr val="29485D"/>
                </a:solidFill>
              </a:rPr>
              <a:t> in </a:t>
            </a:r>
            <a:r>
              <a:rPr lang="de-DE" sz="3000" dirty="0" err="1">
                <a:solidFill>
                  <a:srgbClr val="29485D"/>
                </a:solidFill>
              </a:rPr>
              <a:t>space</a:t>
            </a:r>
            <a:r>
              <a:rPr lang="de-DE" sz="3000" dirty="0">
                <a:solidFill>
                  <a:srgbClr val="29485D"/>
                </a:solidFill>
              </a:rPr>
              <a:t> and time. </a:t>
            </a:r>
          </a:p>
          <a:p>
            <a:pPr algn="just"/>
            <a:r>
              <a:rPr lang="de-DE" sz="3000" b="1" dirty="0">
                <a:solidFill>
                  <a:srgbClr val="29485D"/>
                </a:solidFill>
              </a:rPr>
              <a:t>Validation</a:t>
            </a:r>
            <a:r>
              <a:rPr lang="de-DE" sz="3000" dirty="0">
                <a:solidFill>
                  <a:srgbClr val="29485D"/>
                </a:solidFill>
              </a:rPr>
              <a:t>: 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Model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field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and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application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to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observational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MOBO-DIC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climatology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.</a:t>
            </a:r>
            <a:endParaRPr lang="de-DE" sz="6000" b="1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DE7E3498-7917-59F4-6157-C40457BBC4B0}"/>
              </a:ext>
            </a:extLst>
          </p:cNvPr>
          <p:cNvSpPr txBox="1"/>
          <p:nvPr/>
        </p:nvSpPr>
        <p:spPr>
          <a:xfrm>
            <a:off x="1673479" y="5305911"/>
            <a:ext cx="14392535" cy="938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29485D"/>
                </a:solidFill>
                <a:cs typeface="Arial" panose="020B0604020202020204" pitchFamily="34" charset="0"/>
              </a:rPr>
              <a:t>Motivation – CMIP6 </a:t>
            </a:r>
            <a:r>
              <a:rPr lang="de-DE" sz="4000" b="1" dirty="0" err="1">
                <a:solidFill>
                  <a:srgbClr val="29485D"/>
                </a:solidFill>
                <a:cs typeface="Arial" panose="020B0604020202020204" pitchFamily="34" charset="0"/>
              </a:rPr>
              <a:t>models</a:t>
            </a:r>
            <a:r>
              <a:rPr lang="de-DE" sz="4000" b="1" dirty="0">
                <a:solidFill>
                  <a:srgbClr val="29485D"/>
                </a:solidFill>
                <a:cs typeface="Arial" panose="020B0604020202020204" pitchFamily="34" charset="0"/>
              </a:rPr>
              <a:t> </a:t>
            </a:r>
            <a:r>
              <a:rPr lang="de-DE" sz="4000" b="1" dirty="0" err="1">
                <a:solidFill>
                  <a:srgbClr val="29485D"/>
                </a:solidFill>
                <a:cs typeface="Arial" panose="020B0604020202020204" pitchFamily="34" charset="0"/>
              </a:rPr>
              <a:t>disagree</a:t>
            </a:r>
            <a:r>
              <a:rPr lang="de-DE" sz="4000" b="1" dirty="0">
                <a:solidFill>
                  <a:srgbClr val="29485D"/>
                </a:solidFill>
                <a:cs typeface="Arial" panose="020B0604020202020204" pitchFamily="34" charset="0"/>
              </a:rPr>
              <a:t> on </a:t>
            </a:r>
            <a:r>
              <a:rPr lang="de-DE" sz="4000" b="1" dirty="0" err="1">
                <a:solidFill>
                  <a:srgbClr val="29485D"/>
                </a:solidFill>
                <a:cs typeface="Arial" panose="020B0604020202020204" pitchFamily="34" charset="0"/>
              </a:rPr>
              <a:t>phase</a:t>
            </a:r>
            <a:r>
              <a:rPr lang="de-DE" sz="4000" b="1" dirty="0">
                <a:solidFill>
                  <a:srgbClr val="29485D"/>
                </a:solidFill>
                <a:cs typeface="Arial" panose="020B0604020202020204" pitchFamily="34" charset="0"/>
              </a:rPr>
              <a:t> and </a:t>
            </a:r>
            <a:r>
              <a:rPr lang="de-DE" sz="4000" b="1" dirty="0" err="1">
                <a:solidFill>
                  <a:srgbClr val="29485D"/>
                </a:solidFill>
                <a:cs typeface="Arial" panose="020B0604020202020204" pitchFamily="34" charset="0"/>
              </a:rPr>
              <a:t>magnitude</a:t>
            </a:r>
            <a:r>
              <a:rPr lang="de-DE" sz="4000" b="1" dirty="0">
                <a:solidFill>
                  <a:srgbClr val="29485D"/>
                </a:solidFill>
                <a:cs typeface="Arial" panose="020B0604020202020204" pitchFamily="34" charset="0"/>
              </a:rPr>
              <a:t> </a:t>
            </a:r>
            <a:r>
              <a:rPr lang="de-DE" sz="4000" b="1" dirty="0" err="1">
                <a:solidFill>
                  <a:srgbClr val="29485D"/>
                </a:solidFill>
                <a:cs typeface="Arial" panose="020B0604020202020204" pitchFamily="34" charset="0"/>
              </a:rPr>
              <a:t>of</a:t>
            </a:r>
            <a:r>
              <a:rPr lang="de-DE" sz="4000" b="1" dirty="0">
                <a:solidFill>
                  <a:srgbClr val="29485D"/>
                </a:solidFill>
                <a:cs typeface="Arial" panose="020B0604020202020204" pitchFamily="34" charset="0"/>
              </a:rPr>
              <a:t> </a:t>
            </a:r>
            <a:r>
              <a:rPr lang="de-DE" sz="4000" b="1" dirty="0" err="1">
                <a:solidFill>
                  <a:srgbClr val="29485D"/>
                </a:solidFill>
                <a:cs typeface="Arial" panose="020B0604020202020204" pitchFamily="34" charset="0"/>
              </a:rPr>
              <a:t>dissolved</a:t>
            </a:r>
            <a:r>
              <a:rPr lang="de-DE" sz="4000" b="1" dirty="0">
                <a:solidFill>
                  <a:srgbClr val="29485D"/>
                </a:solidFill>
                <a:cs typeface="Arial" panose="020B0604020202020204" pitchFamily="34" charset="0"/>
              </a:rPr>
              <a:t> </a:t>
            </a:r>
            <a:r>
              <a:rPr lang="de-DE" sz="4000" b="1" dirty="0" err="1">
                <a:solidFill>
                  <a:srgbClr val="29485D"/>
                </a:solidFill>
                <a:cs typeface="Arial" panose="020B0604020202020204" pitchFamily="34" charset="0"/>
              </a:rPr>
              <a:t>inorganic</a:t>
            </a:r>
            <a:r>
              <a:rPr lang="de-DE" sz="4000" b="1" dirty="0">
                <a:solidFill>
                  <a:srgbClr val="29485D"/>
                </a:solidFill>
                <a:cs typeface="Arial" panose="020B0604020202020204" pitchFamily="34" charset="0"/>
              </a:rPr>
              <a:t> </a:t>
            </a:r>
            <a:r>
              <a:rPr lang="de-DE" sz="4000" b="1" dirty="0" err="1">
                <a:solidFill>
                  <a:srgbClr val="29485D"/>
                </a:solidFill>
                <a:cs typeface="Arial" panose="020B0604020202020204" pitchFamily="34" charset="0"/>
              </a:rPr>
              <a:t>carbon</a:t>
            </a:r>
            <a:r>
              <a:rPr lang="de-DE" sz="4000" b="1" dirty="0">
                <a:solidFill>
                  <a:srgbClr val="29485D"/>
                </a:solidFill>
                <a:cs typeface="Arial" panose="020B0604020202020204" pitchFamily="34" charset="0"/>
              </a:rPr>
              <a:t> </a:t>
            </a:r>
            <a:r>
              <a:rPr lang="de-DE" sz="4000" b="1" i="1" dirty="0">
                <a:solidFill>
                  <a:srgbClr val="29485D"/>
                </a:solidFill>
                <a:cs typeface="Arial" panose="020B0604020202020204" pitchFamily="34" charset="0"/>
              </a:rPr>
              <a:t>(DIC) </a:t>
            </a:r>
            <a:r>
              <a:rPr lang="de-DE" sz="4000" b="1" dirty="0" err="1">
                <a:solidFill>
                  <a:srgbClr val="29485D"/>
                </a:solidFill>
                <a:cs typeface="Arial" panose="020B0604020202020204" pitchFamily="34" charset="0"/>
              </a:rPr>
              <a:t>seasonal</a:t>
            </a:r>
            <a:r>
              <a:rPr lang="de-DE" sz="4000" b="1" dirty="0">
                <a:solidFill>
                  <a:srgbClr val="29485D"/>
                </a:solidFill>
                <a:cs typeface="Arial" panose="020B0604020202020204" pitchFamily="34" charset="0"/>
              </a:rPr>
              <a:t> </a:t>
            </a:r>
            <a:r>
              <a:rPr lang="de-DE" sz="4000" b="1" dirty="0" err="1">
                <a:solidFill>
                  <a:srgbClr val="29485D"/>
                </a:solidFill>
                <a:cs typeface="Arial" panose="020B0604020202020204" pitchFamily="34" charset="0"/>
              </a:rPr>
              <a:t>cycle</a:t>
            </a:r>
            <a:endParaRPr lang="de-DE" sz="4000" b="1" dirty="0">
              <a:solidFill>
                <a:srgbClr val="29485D"/>
              </a:solidFill>
              <a:cs typeface="Arial" panose="020B0604020202020204" pitchFamily="34" charset="0"/>
            </a:endParaRPr>
          </a:p>
          <a:p>
            <a:endParaRPr lang="de-DE" sz="3200" b="1" dirty="0">
              <a:solidFill>
                <a:srgbClr val="29485D"/>
              </a:solidFill>
              <a:cs typeface="Arial" panose="020B0604020202020204" pitchFamily="34" charset="0"/>
            </a:endParaRPr>
          </a:p>
          <a:p>
            <a:pPr algn="just"/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To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estimate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the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future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of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the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ocean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carbon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sink potential Earth System Models (ESMs)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incorporate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carbon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cycles</a:t>
            </a:r>
            <a:r>
              <a:rPr lang="de-DE" sz="3200" baseline="300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[1]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Although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the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seasonal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cycle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of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surface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i="1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DIC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is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the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main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driver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of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variability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in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most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basins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it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is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insufficiently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represented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in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many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CMIP6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models</a:t>
            </a:r>
            <a:r>
              <a:rPr lang="de-DE" sz="3200" baseline="300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[2]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We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develop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a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diagnostical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framework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to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quantify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the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importance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of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predictors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on </a:t>
            </a:r>
            <a:r>
              <a:rPr lang="de-DE" sz="3200" i="1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DIC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seasonality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by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applying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an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explainable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machine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learning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(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xAI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)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approach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Our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chosen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predictors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are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related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to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physical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processes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  <a:sym typeface="Wingdings" pitchFamily="2" charset="2"/>
              </a:rPr>
              <a:t>(</a:t>
            </a:r>
            <a:r>
              <a:rPr lang="de-DE" sz="3200" i="1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T &amp; S)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as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well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as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biogeochemistry</a:t>
            </a:r>
            <a:r>
              <a:rPr lang="de-DE" sz="3200" i="1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 (O</a:t>
            </a:r>
            <a:r>
              <a:rPr lang="de-DE" sz="3200" i="1" baseline="-250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2</a:t>
            </a:r>
            <a:r>
              <a:rPr lang="de-DE" sz="3200" i="1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,Si &amp; NO</a:t>
            </a:r>
            <a:r>
              <a:rPr lang="de-DE" sz="3200" i="1" baseline="-25000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3</a:t>
            </a:r>
            <a:r>
              <a:rPr lang="de-DE" sz="3200" i="1" dirty="0">
                <a:solidFill>
                  <a:srgbClr val="29485D">
                    <a:alpha val="90000"/>
                  </a:srgbClr>
                </a:solidFill>
                <a:cs typeface="Arial" panose="020B0604020202020204" pitchFamily="34" charset="0"/>
              </a:rPr>
              <a:t>).</a:t>
            </a:r>
            <a:endParaRPr lang="de-DE" sz="3200" dirty="0">
              <a:solidFill>
                <a:srgbClr val="29485D">
                  <a:alpha val="90000"/>
                </a:srgbClr>
              </a:solidFill>
              <a:cs typeface="Arial" panose="020B0604020202020204" pitchFamily="34" charset="0"/>
            </a:endParaRPr>
          </a:p>
          <a:p>
            <a:endParaRPr lang="de-DE" sz="3200" dirty="0">
              <a:solidFill>
                <a:srgbClr val="29485D">
                  <a:alpha val="90000"/>
                </a:srgbClr>
              </a:solidFill>
              <a:cs typeface="Arial" panose="020B0604020202020204" pitchFamily="34" charset="0"/>
            </a:endParaRPr>
          </a:p>
          <a:p>
            <a:pPr algn="just"/>
            <a:r>
              <a:rPr lang="de-DE" sz="3600" b="1" dirty="0">
                <a:solidFill>
                  <a:srgbClr val="29485D"/>
                </a:solidFill>
                <a:cs typeface="Arial" panose="020B0604020202020204" pitchFamily="34" charset="0"/>
              </a:rPr>
              <a:t>Research </a:t>
            </a:r>
            <a:r>
              <a:rPr lang="de-DE" sz="3600" b="1" dirty="0" err="1">
                <a:solidFill>
                  <a:srgbClr val="29485D"/>
                </a:solidFill>
                <a:cs typeface="Arial" panose="020B0604020202020204" pitchFamily="34" charset="0"/>
              </a:rPr>
              <a:t>question</a:t>
            </a:r>
            <a:r>
              <a:rPr lang="de-DE" sz="3600" b="1" dirty="0">
                <a:solidFill>
                  <a:srgbClr val="29485D"/>
                </a:solidFill>
                <a:cs typeface="Arial" panose="020B0604020202020204" pitchFamily="34" charset="0"/>
              </a:rPr>
              <a:t> – </a:t>
            </a:r>
            <a:r>
              <a:rPr lang="de-DE" sz="3600" b="1" dirty="0" err="1">
                <a:solidFill>
                  <a:srgbClr val="29485D"/>
                </a:solidFill>
                <a:cs typeface="Arial" panose="020B0604020202020204" pitchFamily="34" charset="0"/>
              </a:rPr>
              <a:t>Which</a:t>
            </a:r>
            <a:r>
              <a:rPr lang="de-DE" sz="3600" b="1" dirty="0">
                <a:solidFill>
                  <a:srgbClr val="29485D"/>
                </a:solidFill>
                <a:cs typeface="Arial" panose="020B0604020202020204" pitchFamily="34" charset="0"/>
              </a:rPr>
              <a:t> </a:t>
            </a:r>
            <a:r>
              <a:rPr lang="de-DE" sz="3600" b="1" dirty="0" err="1">
                <a:solidFill>
                  <a:srgbClr val="29485D"/>
                </a:solidFill>
                <a:cs typeface="Arial" panose="020B0604020202020204" pitchFamily="34" charset="0"/>
              </a:rPr>
              <a:t>modelled</a:t>
            </a:r>
            <a:r>
              <a:rPr lang="de-DE" sz="3600" b="1" dirty="0">
                <a:solidFill>
                  <a:srgbClr val="29485D"/>
                </a:solidFill>
                <a:cs typeface="Arial" panose="020B0604020202020204" pitchFamily="34" charset="0"/>
              </a:rPr>
              <a:t> variables (</a:t>
            </a:r>
            <a:r>
              <a:rPr lang="de-DE" sz="3600" b="1" dirty="0" err="1">
                <a:solidFill>
                  <a:srgbClr val="29485D"/>
                </a:solidFill>
                <a:cs typeface="Arial" panose="020B0604020202020204" pitchFamily="34" charset="0"/>
              </a:rPr>
              <a:t>drivers</a:t>
            </a:r>
            <a:r>
              <a:rPr lang="de-DE" sz="3600" b="1" dirty="0">
                <a:solidFill>
                  <a:srgbClr val="29485D"/>
                </a:solidFill>
                <a:cs typeface="Arial" panose="020B0604020202020204" pitchFamily="34" charset="0"/>
              </a:rPr>
              <a:t>) </a:t>
            </a:r>
            <a:r>
              <a:rPr lang="de-DE" sz="3600" b="1" dirty="0" err="1">
                <a:solidFill>
                  <a:srgbClr val="29485D"/>
                </a:solidFill>
                <a:cs typeface="Arial" panose="020B0604020202020204" pitchFamily="34" charset="0"/>
              </a:rPr>
              <a:t>contribute</a:t>
            </a:r>
            <a:r>
              <a:rPr lang="de-DE" sz="3600" b="1" dirty="0">
                <a:solidFill>
                  <a:srgbClr val="29485D"/>
                </a:solidFill>
                <a:cs typeface="Arial" panose="020B0604020202020204" pitchFamily="34" charset="0"/>
              </a:rPr>
              <a:t> </a:t>
            </a:r>
            <a:r>
              <a:rPr lang="de-DE" sz="3600" b="1" dirty="0" err="1">
                <a:solidFill>
                  <a:srgbClr val="29485D"/>
                </a:solidFill>
                <a:cs typeface="Arial" panose="020B0604020202020204" pitchFamily="34" charset="0"/>
              </a:rPr>
              <a:t>to</a:t>
            </a:r>
            <a:r>
              <a:rPr lang="de-DE" sz="3600" b="1" dirty="0">
                <a:solidFill>
                  <a:srgbClr val="29485D"/>
                </a:solidFill>
                <a:cs typeface="Arial" panose="020B0604020202020204" pitchFamily="34" charset="0"/>
              </a:rPr>
              <a:t> </a:t>
            </a:r>
            <a:r>
              <a:rPr lang="de-DE" sz="3600" b="1" dirty="0" err="1">
                <a:solidFill>
                  <a:srgbClr val="29485D"/>
                </a:solidFill>
                <a:cs typeface="Arial" panose="020B0604020202020204" pitchFamily="34" charset="0"/>
              </a:rPr>
              <a:t>the</a:t>
            </a:r>
            <a:r>
              <a:rPr lang="de-DE" sz="3600" b="1" dirty="0">
                <a:solidFill>
                  <a:srgbClr val="29485D"/>
                </a:solidFill>
                <a:cs typeface="Arial" panose="020B0604020202020204" pitchFamily="34" charset="0"/>
              </a:rPr>
              <a:t> </a:t>
            </a:r>
            <a:r>
              <a:rPr lang="de-DE" sz="3600" b="1" i="1" dirty="0">
                <a:solidFill>
                  <a:srgbClr val="29485D"/>
                </a:solidFill>
                <a:cs typeface="Arial" panose="020B0604020202020204" pitchFamily="34" charset="0"/>
              </a:rPr>
              <a:t>DIC</a:t>
            </a:r>
            <a:r>
              <a:rPr lang="de-DE" sz="3600" b="1" dirty="0">
                <a:solidFill>
                  <a:srgbClr val="29485D"/>
                </a:solidFill>
                <a:cs typeface="Arial" panose="020B0604020202020204" pitchFamily="34" charset="0"/>
              </a:rPr>
              <a:t> </a:t>
            </a:r>
            <a:r>
              <a:rPr lang="de-DE" sz="3600" b="1" dirty="0" err="1">
                <a:solidFill>
                  <a:srgbClr val="29485D"/>
                </a:solidFill>
                <a:cs typeface="Arial" panose="020B0604020202020204" pitchFamily="34" charset="0"/>
              </a:rPr>
              <a:t>seasonal</a:t>
            </a:r>
            <a:r>
              <a:rPr lang="de-DE" sz="3600" b="1" dirty="0">
                <a:solidFill>
                  <a:srgbClr val="29485D"/>
                </a:solidFill>
                <a:cs typeface="Arial" panose="020B0604020202020204" pitchFamily="34" charset="0"/>
              </a:rPr>
              <a:t> </a:t>
            </a:r>
            <a:r>
              <a:rPr lang="de-DE" sz="3600" b="1" dirty="0" err="1">
                <a:solidFill>
                  <a:srgbClr val="29485D"/>
                </a:solidFill>
                <a:cs typeface="Arial" panose="020B0604020202020204" pitchFamily="34" charset="0"/>
              </a:rPr>
              <a:t>cycle</a:t>
            </a:r>
            <a:r>
              <a:rPr lang="de-DE" sz="3600" b="1" dirty="0">
                <a:solidFill>
                  <a:srgbClr val="29485D"/>
                </a:solidFill>
                <a:cs typeface="Arial" panose="020B0604020202020204" pitchFamily="34" charset="0"/>
              </a:rPr>
              <a:t> </a:t>
            </a:r>
            <a:r>
              <a:rPr lang="de-DE" sz="3600" b="1" dirty="0" err="1">
                <a:solidFill>
                  <a:srgbClr val="29485D"/>
                </a:solidFill>
                <a:cs typeface="Arial" panose="020B0604020202020204" pitchFamily="34" charset="0"/>
              </a:rPr>
              <a:t>mismatch</a:t>
            </a:r>
            <a:r>
              <a:rPr lang="de-DE" sz="3600" b="1" dirty="0">
                <a:solidFill>
                  <a:srgbClr val="29485D"/>
                </a:solidFill>
                <a:cs typeface="Arial" panose="020B0604020202020204" pitchFamily="34" charset="0"/>
              </a:rPr>
              <a:t> in CMIP6 </a:t>
            </a:r>
            <a:r>
              <a:rPr lang="de-DE" sz="3600" b="1" dirty="0" err="1">
                <a:solidFill>
                  <a:srgbClr val="29485D"/>
                </a:solidFill>
                <a:cs typeface="Arial" panose="020B0604020202020204" pitchFamily="34" charset="0"/>
              </a:rPr>
              <a:t>model</a:t>
            </a:r>
            <a:r>
              <a:rPr lang="de-DE" sz="3600" b="1" dirty="0">
                <a:solidFill>
                  <a:srgbClr val="29485D"/>
                </a:solidFill>
                <a:cs typeface="Arial" panose="020B0604020202020204" pitchFamily="34" charset="0"/>
              </a:rPr>
              <a:t> </a:t>
            </a:r>
            <a:r>
              <a:rPr lang="de-DE" sz="3600" b="1" dirty="0" err="1">
                <a:solidFill>
                  <a:srgbClr val="29485D"/>
                </a:solidFill>
                <a:cs typeface="Arial" panose="020B0604020202020204" pitchFamily="34" charset="0"/>
              </a:rPr>
              <a:t>climates</a:t>
            </a:r>
            <a:r>
              <a:rPr lang="de-DE" sz="3600" b="1" dirty="0">
                <a:solidFill>
                  <a:srgbClr val="29485D"/>
                </a:solidFill>
                <a:cs typeface="Arial" panose="020B0604020202020204" pitchFamily="34" charset="0"/>
              </a:rPr>
              <a:t>?</a:t>
            </a:r>
            <a:endParaRPr lang="de-DE" sz="3200" b="1" dirty="0">
              <a:solidFill>
                <a:srgbClr val="29485D"/>
              </a:solidFill>
              <a:cs typeface="Arial" panose="020B0604020202020204" pitchFamily="34" charset="0"/>
            </a:endParaRPr>
          </a:p>
          <a:p>
            <a:pPr algn="just"/>
            <a:r>
              <a:rPr lang="de-DE" sz="2800" b="1" dirty="0">
                <a:solidFill>
                  <a:srgbClr val="29485D"/>
                </a:solidFill>
                <a:cs typeface="Arial" panose="020B0604020202020204" pitchFamily="34" charset="0"/>
              </a:rPr>
              <a:t>Here </a:t>
            </a:r>
            <a:r>
              <a:rPr lang="de-DE" sz="2800" b="1" dirty="0" err="1">
                <a:solidFill>
                  <a:srgbClr val="29485D"/>
                </a:solidFill>
                <a:cs typeface="Arial" panose="020B0604020202020204" pitchFamily="34" charset="0"/>
              </a:rPr>
              <a:t>emphasized</a:t>
            </a:r>
            <a:r>
              <a:rPr lang="de-DE" sz="2800" b="1" dirty="0">
                <a:solidFill>
                  <a:srgbClr val="29485D"/>
                </a:solidFill>
                <a:cs typeface="Arial" panose="020B0604020202020204" pitchFamily="34" charset="0"/>
              </a:rPr>
              <a:t> </a:t>
            </a:r>
            <a:r>
              <a:rPr lang="de-DE" sz="2800" b="1" dirty="0" err="1">
                <a:solidFill>
                  <a:srgbClr val="29485D"/>
                </a:solidFill>
                <a:cs typeface="Arial" panose="020B0604020202020204" pitchFamily="34" charset="0"/>
              </a:rPr>
              <a:t>along</a:t>
            </a:r>
            <a:r>
              <a:rPr lang="de-DE" sz="2800" b="1" dirty="0">
                <a:solidFill>
                  <a:srgbClr val="29485D"/>
                </a:solidFill>
                <a:cs typeface="Arial" panose="020B0604020202020204" pitchFamily="34" charset="0"/>
              </a:rPr>
              <a:t> MPI-ESM1.2-LR </a:t>
            </a:r>
            <a:r>
              <a:rPr lang="de-DE" sz="2800" b="1" dirty="0" err="1">
                <a:solidFill>
                  <a:srgbClr val="29485D"/>
                </a:solidFill>
                <a:cs typeface="Arial" panose="020B0604020202020204" pitchFamily="34" charset="0"/>
              </a:rPr>
              <a:t>historical</a:t>
            </a:r>
            <a:r>
              <a:rPr lang="de-DE" sz="2800" b="1" dirty="0">
                <a:solidFill>
                  <a:srgbClr val="29485D"/>
                </a:solidFill>
                <a:cs typeface="Arial" panose="020B0604020202020204" pitchFamily="34" charset="0"/>
              </a:rPr>
              <a:t> </a:t>
            </a:r>
            <a:r>
              <a:rPr lang="de-DE" sz="2800" b="1" dirty="0" err="1">
                <a:solidFill>
                  <a:srgbClr val="29485D"/>
                </a:solidFill>
                <a:cs typeface="Arial" panose="020B0604020202020204" pitchFamily="34" charset="0"/>
              </a:rPr>
              <a:t>run</a:t>
            </a:r>
            <a:r>
              <a:rPr lang="de-DE" sz="2800" baseline="30000" dirty="0">
                <a:solidFill>
                  <a:srgbClr val="29485D"/>
                </a:solidFill>
                <a:cs typeface="Arial" panose="020B0604020202020204" pitchFamily="34" charset="0"/>
              </a:rPr>
              <a:t>[9,10]</a:t>
            </a:r>
            <a:r>
              <a:rPr lang="de-DE" sz="2800" b="1" dirty="0">
                <a:solidFill>
                  <a:srgbClr val="29485D"/>
                </a:solidFill>
                <a:cs typeface="Arial" panose="020B0604020202020204" pitchFamily="34" charset="0"/>
              </a:rPr>
              <a:t> in </a:t>
            </a:r>
            <a:r>
              <a:rPr lang="de-DE" sz="2800" b="1" dirty="0" err="1">
                <a:solidFill>
                  <a:srgbClr val="29485D"/>
                </a:solidFill>
                <a:cs typeface="Arial" panose="020B0604020202020204" pitchFamily="34" charset="0"/>
              </a:rPr>
              <a:t>important</a:t>
            </a:r>
            <a:r>
              <a:rPr lang="de-DE" sz="2800" b="1" dirty="0">
                <a:solidFill>
                  <a:srgbClr val="29485D"/>
                </a:solidFill>
                <a:cs typeface="Arial" panose="020B0604020202020204" pitchFamily="34" charset="0"/>
              </a:rPr>
              <a:t> </a:t>
            </a:r>
            <a:r>
              <a:rPr lang="de-DE" sz="2800" b="1" dirty="0" err="1">
                <a:solidFill>
                  <a:srgbClr val="29485D"/>
                </a:solidFill>
                <a:cs typeface="Arial" panose="020B0604020202020204" pitchFamily="34" charset="0"/>
              </a:rPr>
              <a:t>carbon</a:t>
            </a:r>
            <a:r>
              <a:rPr lang="de-DE" sz="2800" b="1" dirty="0">
                <a:solidFill>
                  <a:srgbClr val="29485D"/>
                </a:solidFill>
                <a:cs typeface="Arial" panose="020B0604020202020204" pitchFamily="34" charset="0"/>
              </a:rPr>
              <a:t> sink </a:t>
            </a:r>
            <a:r>
              <a:rPr lang="de-DE" sz="2800" b="1" dirty="0" err="1">
                <a:solidFill>
                  <a:srgbClr val="29485D"/>
                </a:solidFill>
                <a:cs typeface="Arial" panose="020B0604020202020204" pitchFamily="34" charset="0"/>
              </a:rPr>
              <a:t>region</a:t>
            </a:r>
            <a:r>
              <a:rPr lang="de-DE" sz="2800" b="1" dirty="0">
                <a:solidFill>
                  <a:srgbClr val="29485D"/>
                </a:solidFill>
                <a:cs typeface="Arial" panose="020B0604020202020204" pitchFamily="34" charset="0"/>
              </a:rPr>
              <a:t> – </a:t>
            </a:r>
            <a:r>
              <a:rPr lang="de-DE" sz="2800" b="1" dirty="0" err="1">
                <a:solidFill>
                  <a:srgbClr val="29485D"/>
                </a:solidFill>
                <a:cs typeface="Arial" panose="020B0604020202020204" pitchFamily="34" charset="0"/>
              </a:rPr>
              <a:t>the</a:t>
            </a:r>
            <a:r>
              <a:rPr lang="de-DE" sz="2800" b="1" dirty="0">
                <a:solidFill>
                  <a:srgbClr val="29485D"/>
                </a:solidFill>
                <a:cs typeface="Arial" panose="020B0604020202020204" pitchFamily="34" charset="0"/>
              </a:rPr>
              <a:t> Southern Ocean</a:t>
            </a:r>
            <a:r>
              <a:rPr lang="de-DE" sz="2800" baseline="30000" dirty="0">
                <a:solidFill>
                  <a:srgbClr val="29485D"/>
                </a:solidFill>
                <a:cs typeface="Arial" panose="020B0604020202020204" pitchFamily="34" charset="0"/>
              </a:rPr>
              <a:t>[1]</a:t>
            </a:r>
            <a:r>
              <a:rPr lang="de-DE" sz="2800" b="1" dirty="0">
                <a:solidFill>
                  <a:srgbClr val="29485D"/>
                </a:solidFill>
                <a:cs typeface="Arial" panose="020B0604020202020204" pitchFamily="34" charset="0"/>
              </a:rPr>
              <a:t>.</a:t>
            </a:r>
            <a:endParaRPr lang="de-DE" sz="5400" b="1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8FCB92B-DA70-3316-673B-919DEA8C6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2713" y="-73025"/>
            <a:ext cx="51346101" cy="3305016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68833" tIns="84414" rIns="168833" bIns="84414" anchor="ctr"/>
          <a:lstStyle/>
          <a:p>
            <a:pPr algn="ctr" eaLnBrk="1" hangingPunct="1">
              <a:defRPr/>
            </a:pPr>
            <a:endParaRPr lang="de-DE" sz="13906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99" name="Textfeld 3">
            <a:extLst>
              <a:ext uri="{FF2B5EF4-FFF2-40B4-BE49-F238E27FC236}">
                <a16:creationId xmlns:a16="http://schemas.microsoft.com/office/drawing/2014/main" id="{C500CEAD-938A-7205-F041-5FBC0C3D0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4" y="721666"/>
            <a:ext cx="49679225" cy="2870638"/>
          </a:xfrm>
          <a:prstGeom prst="rect">
            <a:avLst/>
          </a:prstGeom>
          <a:solidFill>
            <a:srgbClr val="EEEEEE"/>
          </a:solidFill>
          <a:ln>
            <a:solidFill>
              <a:schemeClr val="accent1"/>
            </a:solidFill>
          </a:ln>
        </p:spPr>
        <p:txBody>
          <a:bodyPr lIns="38714" tIns="19358" rIns="38714" bIns="19358">
            <a:spAutoFit/>
          </a:bodyPr>
          <a:lstStyle>
            <a:lvl1pPr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0875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0875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0875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0875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9000"/>
              </a:lnSpc>
            </a:pPr>
            <a:r>
              <a:rPr lang="de-DE" altLang="de-DE" sz="8000" b="1" dirty="0" err="1">
                <a:solidFill>
                  <a:srgbClr val="0F3B4D"/>
                </a:solidFill>
                <a:cs typeface="Arial" panose="020B0604020202020204" pitchFamily="34" charset="0"/>
              </a:rPr>
              <a:t>Explainable</a:t>
            </a:r>
            <a:r>
              <a:rPr lang="de-DE" altLang="de-DE" sz="8000" b="1" dirty="0">
                <a:solidFill>
                  <a:srgbClr val="0F3B4D"/>
                </a:solidFill>
                <a:cs typeface="Arial" panose="020B0604020202020204" pitchFamily="34" charset="0"/>
              </a:rPr>
              <a:t> AI </a:t>
            </a:r>
            <a:r>
              <a:rPr lang="de-DE" altLang="de-DE" sz="8000" b="1" dirty="0" err="1">
                <a:solidFill>
                  <a:srgbClr val="0F3B4D"/>
                </a:solidFill>
                <a:cs typeface="Arial" panose="020B0604020202020204" pitchFamily="34" charset="0"/>
              </a:rPr>
              <a:t>for</a:t>
            </a:r>
            <a:r>
              <a:rPr lang="de-DE" altLang="de-DE" sz="8000" b="1" dirty="0">
                <a:solidFill>
                  <a:srgbClr val="0F3B4D"/>
                </a:solidFill>
                <a:cs typeface="Arial" panose="020B0604020202020204" pitchFamily="34" charset="0"/>
              </a:rPr>
              <a:t> </a:t>
            </a:r>
            <a:r>
              <a:rPr lang="de-DE" altLang="de-DE" sz="8000" b="1" dirty="0" err="1">
                <a:solidFill>
                  <a:srgbClr val="0F3B4D"/>
                </a:solidFill>
                <a:cs typeface="Arial" panose="020B0604020202020204" pitchFamily="34" charset="0"/>
              </a:rPr>
              <a:t>evaluating</a:t>
            </a:r>
            <a:r>
              <a:rPr lang="de-DE" altLang="de-DE" sz="8000" b="1" dirty="0">
                <a:solidFill>
                  <a:srgbClr val="0F3B4D"/>
                </a:solidFill>
                <a:cs typeface="Arial" panose="020B0604020202020204" pitchFamily="34" charset="0"/>
              </a:rPr>
              <a:t> </a:t>
            </a:r>
            <a:r>
              <a:rPr lang="de-DE" altLang="de-DE" sz="8000" b="1" dirty="0" err="1">
                <a:solidFill>
                  <a:srgbClr val="0F3B4D"/>
                </a:solidFill>
                <a:cs typeface="Arial" panose="020B0604020202020204" pitchFamily="34" charset="0"/>
              </a:rPr>
              <a:t>seasonality</a:t>
            </a:r>
            <a:r>
              <a:rPr lang="de-DE" altLang="de-DE" sz="8000" b="1" dirty="0">
                <a:solidFill>
                  <a:srgbClr val="0F3B4D"/>
                </a:solidFill>
                <a:cs typeface="Arial" panose="020B0604020202020204" pitchFamily="34" charset="0"/>
              </a:rPr>
              <a:t> </a:t>
            </a:r>
            <a:r>
              <a:rPr lang="de-DE" altLang="de-DE" sz="8000" b="1" dirty="0" err="1">
                <a:solidFill>
                  <a:srgbClr val="0F3B4D"/>
                </a:solidFill>
                <a:cs typeface="Arial" panose="020B0604020202020204" pitchFamily="34" charset="0"/>
              </a:rPr>
              <a:t>of</a:t>
            </a:r>
            <a:r>
              <a:rPr lang="de-DE" altLang="de-DE" sz="8000" b="1" dirty="0">
                <a:solidFill>
                  <a:srgbClr val="0F3B4D"/>
                </a:solidFill>
                <a:cs typeface="Arial" panose="020B0604020202020204" pitchFamily="34" charset="0"/>
              </a:rPr>
              <a:t> </a:t>
            </a:r>
            <a:r>
              <a:rPr lang="de-DE" altLang="de-DE" sz="8000" b="1" dirty="0" err="1">
                <a:solidFill>
                  <a:srgbClr val="0F3B4D"/>
                </a:solidFill>
                <a:cs typeface="Arial" panose="020B0604020202020204" pitchFamily="34" charset="0"/>
              </a:rPr>
              <a:t>the</a:t>
            </a:r>
            <a:r>
              <a:rPr lang="de-DE" altLang="de-DE" sz="8000" b="1" dirty="0">
                <a:solidFill>
                  <a:srgbClr val="0F3B4D"/>
                </a:solidFill>
                <a:cs typeface="Arial" panose="020B0604020202020204" pitchFamily="34" charset="0"/>
              </a:rPr>
              <a:t> </a:t>
            </a:r>
            <a:r>
              <a:rPr lang="de-DE" altLang="de-DE" sz="8000" b="1" dirty="0" err="1">
                <a:solidFill>
                  <a:srgbClr val="0F3B4D"/>
                </a:solidFill>
                <a:cs typeface="Arial" panose="020B0604020202020204" pitchFamily="34" charset="0"/>
              </a:rPr>
              <a:t>oceanic</a:t>
            </a:r>
            <a:r>
              <a:rPr lang="de-DE" altLang="de-DE" sz="8000" b="1" dirty="0">
                <a:solidFill>
                  <a:srgbClr val="0F3B4D"/>
                </a:solidFill>
                <a:cs typeface="Arial" panose="020B0604020202020204" pitchFamily="34" charset="0"/>
              </a:rPr>
              <a:t> </a:t>
            </a:r>
            <a:r>
              <a:rPr lang="de-DE" altLang="de-DE" sz="8000" b="1" dirty="0" err="1">
                <a:solidFill>
                  <a:srgbClr val="0F3B4D"/>
                </a:solidFill>
                <a:cs typeface="Arial" panose="020B0604020202020204" pitchFamily="34" charset="0"/>
              </a:rPr>
              <a:t>carbon</a:t>
            </a:r>
            <a:r>
              <a:rPr lang="de-DE" altLang="de-DE" sz="8000" b="1" dirty="0">
                <a:solidFill>
                  <a:srgbClr val="0F3B4D"/>
                </a:solidFill>
                <a:cs typeface="Arial" panose="020B0604020202020204" pitchFamily="34" charset="0"/>
              </a:rPr>
              <a:t> </a:t>
            </a:r>
            <a:r>
              <a:rPr lang="de-DE" altLang="de-DE" sz="8000" b="1" dirty="0" err="1">
                <a:solidFill>
                  <a:srgbClr val="0F3B4D"/>
                </a:solidFill>
                <a:cs typeface="Arial" panose="020B0604020202020204" pitchFamily="34" charset="0"/>
              </a:rPr>
              <a:t>cycle</a:t>
            </a:r>
            <a:r>
              <a:rPr lang="de-DE" altLang="de-DE" sz="8000" b="1" dirty="0">
                <a:solidFill>
                  <a:srgbClr val="0F3B4D"/>
                </a:solidFill>
                <a:cs typeface="Arial" panose="020B0604020202020204" pitchFamily="34" charset="0"/>
              </a:rPr>
              <a:t> in CMIP6 ESMs</a:t>
            </a:r>
          </a:p>
          <a:p>
            <a:pPr algn="ctr" eaLnBrk="1" hangingPunct="1">
              <a:lnSpc>
                <a:spcPts val="9000"/>
              </a:lnSpc>
            </a:pPr>
            <a:r>
              <a:rPr lang="de-DE" sz="6000" b="1" dirty="0">
                <a:solidFill>
                  <a:srgbClr val="0F3B4D">
                    <a:alpha val="85000"/>
                  </a:srgbClr>
                </a:solidFill>
                <a:cs typeface="Arial" panose="020B0604020202020204" pitchFamily="34" charset="0"/>
              </a:rPr>
              <a:t>Paul Heubel</a:t>
            </a:r>
            <a:r>
              <a:rPr lang="de-DE" sz="5000" b="1" baseline="30000" dirty="0">
                <a:solidFill>
                  <a:srgbClr val="0F3B4D">
                    <a:alpha val="85000"/>
                  </a:srgbClr>
                </a:solidFill>
                <a:cs typeface="Arial" panose="020B0604020202020204" pitchFamily="34" charset="0"/>
              </a:rPr>
              <a:t>1,3</a:t>
            </a:r>
            <a:r>
              <a:rPr lang="de-DE" sz="6000" b="0" baseline="0" dirty="0">
                <a:solidFill>
                  <a:srgbClr val="0F3B4D">
                    <a:alpha val="85000"/>
                  </a:srgbClr>
                </a:solidFill>
                <a:cs typeface="Arial" panose="020B0604020202020204" pitchFamily="34" charset="0"/>
              </a:rPr>
              <a:t>, </a:t>
            </a:r>
            <a:r>
              <a:rPr lang="de-DE" sz="6000" b="0" baseline="0" dirty="0" err="1">
                <a:solidFill>
                  <a:srgbClr val="0F3B4D">
                    <a:alpha val="85000"/>
                  </a:srgbClr>
                </a:solidFill>
                <a:cs typeface="Arial" panose="020B0604020202020204" pitchFamily="34" charset="0"/>
              </a:rPr>
              <a:t>Lydi</a:t>
            </a:r>
            <a:r>
              <a:rPr lang="de-DE" sz="6000" b="0" baseline="0" dirty="0">
                <a:solidFill>
                  <a:srgbClr val="0F3B4D">
                    <a:alpha val="85000"/>
                  </a:srgbClr>
                </a:solidFill>
                <a:cs typeface="Arial" panose="020B0604020202020204" pitchFamily="34" charset="0"/>
              </a:rPr>
              <a:t> Keppler</a:t>
            </a:r>
            <a:r>
              <a:rPr lang="de-DE" sz="5000" b="0" baseline="30000" dirty="0">
                <a:solidFill>
                  <a:srgbClr val="0F3B4D">
                    <a:alpha val="85000"/>
                  </a:srgbClr>
                </a:solidFill>
                <a:cs typeface="Arial" panose="020B0604020202020204" pitchFamily="34" charset="0"/>
              </a:rPr>
              <a:t>2</a:t>
            </a:r>
            <a:r>
              <a:rPr lang="de-DE" sz="6000" b="0" baseline="0" dirty="0">
                <a:solidFill>
                  <a:srgbClr val="0F3B4D">
                    <a:alpha val="85000"/>
                  </a:srgbClr>
                </a:solidFill>
                <a:cs typeface="Arial" panose="020B0604020202020204" pitchFamily="34" charset="0"/>
              </a:rPr>
              <a:t>, and Tatiana Ilyina</a:t>
            </a:r>
            <a:r>
              <a:rPr lang="de-DE" sz="5000" b="0" baseline="30000" dirty="0">
                <a:solidFill>
                  <a:srgbClr val="0F3B4D">
                    <a:alpha val="85000"/>
                  </a:srgbClr>
                </a:solidFill>
                <a:cs typeface="Arial" panose="020B0604020202020204" pitchFamily="34" charset="0"/>
              </a:rPr>
              <a:t>3</a:t>
            </a:r>
            <a:r>
              <a:rPr lang="de-DE" sz="6000" b="0" baseline="0" dirty="0">
                <a:solidFill>
                  <a:srgbClr val="0F3B4D">
                    <a:alpha val="85000"/>
                  </a:srgbClr>
                </a:solidFill>
                <a:latin typeface="Times-Roman" pitchFamily="2" charset="0"/>
              </a:rPr>
              <a:t> </a:t>
            </a:r>
          </a:p>
          <a:p>
            <a:pPr algn="ctr"/>
            <a:r>
              <a:rPr lang="de-DE" sz="3400" baseline="30000" dirty="0">
                <a:solidFill>
                  <a:srgbClr val="0F3B4D">
                    <a:alpha val="70000"/>
                  </a:srgbClr>
                </a:solidFill>
              </a:rPr>
              <a:t>1</a:t>
            </a:r>
            <a:r>
              <a:rPr lang="de-DE" sz="3400" dirty="0">
                <a:solidFill>
                  <a:srgbClr val="0F3B4D">
                    <a:alpha val="70000"/>
                  </a:srgbClr>
                </a:solidFill>
              </a:rPr>
              <a:t>Institute </a:t>
            </a:r>
            <a:r>
              <a:rPr lang="de-DE" sz="3400" dirty="0" err="1">
                <a:solidFill>
                  <a:srgbClr val="0F3B4D">
                    <a:alpha val="70000"/>
                  </a:srgbClr>
                </a:solidFill>
              </a:rPr>
              <a:t>of</a:t>
            </a:r>
            <a:r>
              <a:rPr lang="de-DE" sz="3400" dirty="0">
                <a:solidFill>
                  <a:srgbClr val="0F3B4D">
                    <a:alpha val="70000"/>
                  </a:srgbClr>
                </a:solidFill>
              </a:rPr>
              <a:t> </a:t>
            </a:r>
            <a:r>
              <a:rPr lang="de-DE" sz="3400" dirty="0" err="1">
                <a:solidFill>
                  <a:srgbClr val="0F3B4D">
                    <a:alpha val="70000"/>
                  </a:srgbClr>
                </a:solidFill>
              </a:rPr>
              <a:t>Oceanography</a:t>
            </a:r>
            <a:r>
              <a:rPr lang="de-DE" sz="3400" dirty="0">
                <a:solidFill>
                  <a:srgbClr val="0F3B4D">
                    <a:alpha val="70000"/>
                  </a:srgbClr>
                </a:solidFill>
              </a:rPr>
              <a:t> CEN, University Hamburg, Hamburg, Germany (</a:t>
            </a:r>
            <a:r>
              <a:rPr lang="de-DE" sz="3400" dirty="0">
                <a:solidFill>
                  <a:srgbClr val="0F3B4D">
                    <a:alpha val="70000"/>
                  </a:srgb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paul.heubel@mpimet.mpg.de</a:t>
            </a:r>
            <a:r>
              <a:rPr lang="de-DE" sz="3400" dirty="0">
                <a:solidFill>
                  <a:srgbClr val="0F3B4D">
                    <a:alpha val="70000"/>
                  </a:srgbClr>
                </a:solidFill>
              </a:rPr>
              <a:t>), </a:t>
            </a:r>
            <a:r>
              <a:rPr lang="de-DE" sz="3400" baseline="30000" dirty="0">
                <a:solidFill>
                  <a:srgbClr val="0F3B4D">
                    <a:alpha val="70000"/>
                  </a:srgbClr>
                </a:solidFill>
              </a:rPr>
              <a:t>2</a:t>
            </a:r>
            <a:r>
              <a:rPr lang="de-DE" sz="3400" dirty="0">
                <a:solidFill>
                  <a:srgbClr val="0F3B4D">
                    <a:alpha val="70000"/>
                  </a:srgbClr>
                </a:solidFill>
              </a:rPr>
              <a:t>Scripps Institution </a:t>
            </a:r>
            <a:r>
              <a:rPr lang="de-DE" sz="3400" dirty="0" err="1">
                <a:solidFill>
                  <a:srgbClr val="0F3B4D">
                    <a:alpha val="70000"/>
                  </a:srgbClr>
                </a:solidFill>
              </a:rPr>
              <a:t>of</a:t>
            </a:r>
            <a:r>
              <a:rPr lang="de-DE" sz="3400" dirty="0">
                <a:solidFill>
                  <a:srgbClr val="0F3B4D">
                    <a:alpha val="70000"/>
                  </a:srgbClr>
                </a:solidFill>
              </a:rPr>
              <a:t> </a:t>
            </a:r>
            <a:r>
              <a:rPr lang="de-DE" sz="3400" dirty="0" err="1">
                <a:solidFill>
                  <a:srgbClr val="0F3B4D">
                    <a:alpha val="70000"/>
                  </a:srgbClr>
                </a:solidFill>
              </a:rPr>
              <a:t>Oceanography</a:t>
            </a:r>
            <a:r>
              <a:rPr lang="de-DE" sz="3400" dirty="0">
                <a:solidFill>
                  <a:srgbClr val="0F3B4D">
                    <a:alpha val="70000"/>
                  </a:srgbClr>
                </a:solidFill>
              </a:rPr>
              <a:t>, UCSD, USA, </a:t>
            </a:r>
            <a:r>
              <a:rPr lang="de-DE" sz="3400" baseline="30000" dirty="0">
                <a:solidFill>
                  <a:srgbClr val="0F3B4D">
                    <a:alpha val="70000"/>
                  </a:srgbClr>
                </a:solidFill>
              </a:rPr>
              <a:t>3</a:t>
            </a:r>
            <a:r>
              <a:rPr lang="de-DE" sz="3400" dirty="0">
                <a:solidFill>
                  <a:srgbClr val="0F3B4D">
                    <a:alpha val="70000"/>
                  </a:srgbClr>
                </a:solidFill>
              </a:rPr>
              <a:t>Max-Planck-Institute </a:t>
            </a:r>
            <a:r>
              <a:rPr lang="de-DE" sz="3400" dirty="0" err="1">
                <a:solidFill>
                  <a:srgbClr val="0F3B4D">
                    <a:alpha val="70000"/>
                  </a:srgbClr>
                </a:solidFill>
              </a:rPr>
              <a:t>for</a:t>
            </a:r>
            <a:r>
              <a:rPr lang="de-DE" sz="3400" dirty="0">
                <a:solidFill>
                  <a:srgbClr val="0F3B4D">
                    <a:alpha val="70000"/>
                  </a:srgbClr>
                </a:solidFill>
              </a:rPr>
              <a:t> </a:t>
            </a:r>
            <a:r>
              <a:rPr lang="de-DE" sz="3400" dirty="0" err="1">
                <a:solidFill>
                  <a:srgbClr val="0F3B4D">
                    <a:alpha val="70000"/>
                  </a:srgbClr>
                </a:solidFill>
              </a:rPr>
              <a:t>Meteorology</a:t>
            </a:r>
            <a:r>
              <a:rPr lang="de-DE" sz="3400" dirty="0">
                <a:solidFill>
                  <a:srgbClr val="0F3B4D">
                    <a:alpha val="70000"/>
                  </a:srgbClr>
                </a:solidFill>
              </a:rPr>
              <a:t>, Hamburg, Germany</a:t>
            </a: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A8A513A8-5EAE-AAB6-179D-351426717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657" y="30211540"/>
            <a:ext cx="5776941" cy="1980000"/>
          </a:xfrm>
          <a:prstGeom prst="rect">
            <a:avLst/>
          </a:prstGeom>
        </p:spPr>
      </p:pic>
      <p:pic>
        <p:nvPicPr>
          <p:cNvPr id="7" name="Grafik 6" descr="Ein Bild, das Logo enthält.&#10;&#10;Automatisch generierte Beschreibung">
            <a:extLst>
              <a:ext uri="{FF2B5EF4-FFF2-40B4-BE49-F238E27FC236}">
                <a16:creationId xmlns:a16="http://schemas.microsoft.com/office/drawing/2014/main" id="{52E69C98-8128-F4B2-13D4-01AD512C06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3428" y="30203388"/>
            <a:ext cx="3960000" cy="1980000"/>
          </a:xfrm>
          <a:prstGeom prst="rect">
            <a:avLst/>
          </a:prstGeom>
        </p:spPr>
      </p:pic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935CB55B-C5DE-60E5-3BBF-26761026A7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53242" y="30265865"/>
            <a:ext cx="7651114" cy="1980000"/>
          </a:xfrm>
          <a:prstGeom prst="rect">
            <a:avLst/>
          </a:prstGeom>
        </p:spPr>
      </p:pic>
      <p:sp>
        <p:nvSpPr>
          <p:cNvPr id="49" name="Textfeld 48">
            <a:extLst>
              <a:ext uri="{FF2B5EF4-FFF2-40B4-BE49-F238E27FC236}">
                <a16:creationId xmlns:a16="http://schemas.microsoft.com/office/drawing/2014/main" id="{D9155C3A-556C-55A1-73DD-AB8B761401CC}"/>
              </a:ext>
            </a:extLst>
          </p:cNvPr>
          <p:cNvSpPr txBox="1"/>
          <p:nvPr/>
        </p:nvSpPr>
        <p:spPr>
          <a:xfrm>
            <a:off x="38212389" y="5308515"/>
            <a:ext cx="11680422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29485D"/>
                </a:solidFill>
              </a:rPr>
              <a:t>Key - </a:t>
            </a:r>
            <a:r>
              <a:rPr lang="de-DE" sz="4400" b="1" dirty="0" err="1">
                <a:solidFill>
                  <a:srgbClr val="29485D"/>
                </a:solidFill>
              </a:rPr>
              <a:t>points</a:t>
            </a:r>
            <a:endParaRPr lang="de-DE" sz="4400" b="1" dirty="0">
              <a:solidFill>
                <a:srgbClr val="29485D"/>
              </a:solidFill>
            </a:endParaRPr>
          </a:p>
          <a:p>
            <a:endParaRPr lang="de-DE" sz="3600" b="1" dirty="0">
              <a:solidFill>
                <a:srgbClr val="29485D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de-DE" sz="4000" b="1" dirty="0">
                <a:solidFill>
                  <a:srgbClr val="29485D"/>
                </a:solidFill>
              </a:rPr>
              <a:t> </a:t>
            </a:r>
            <a:r>
              <a:rPr lang="de-DE" sz="4000" b="1" i="1" dirty="0">
                <a:solidFill>
                  <a:srgbClr val="29485D"/>
                </a:solidFill>
              </a:rPr>
              <a:t>NO</a:t>
            </a:r>
            <a:r>
              <a:rPr lang="de-DE" sz="4000" b="1" i="1" baseline="-25000" dirty="0">
                <a:solidFill>
                  <a:srgbClr val="29485D"/>
                </a:solidFill>
              </a:rPr>
              <a:t>3</a:t>
            </a:r>
            <a:r>
              <a:rPr lang="de-DE" sz="4000" b="1" dirty="0">
                <a:solidFill>
                  <a:srgbClr val="29485D"/>
                </a:solidFill>
              </a:rPr>
              <a:t> and </a:t>
            </a:r>
            <a:r>
              <a:rPr lang="de-DE" sz="4000" b="1" i="1" dirty="0">
                <a:solidFill>
                  <a:srgbClr val="29485D"/>
                </a:solidFill>
              </a:rPr>
              <a:t>T</a:t>
            </a:r>
            <a:r>
              <a:rPr lang="de-DE" sz="4000" b="1" dirty="0">
                <a:solidFill>
                  <a:srgbClr val="29485D"/>
                </a:solidFill>
              </a:rPr>
              <a:t> </a:t>
            </a:r>
            <a:r>
              <a:rPr lang="de-DE" sz="4000" b="1" dirty="0" err="1">
                <a:solidFill>
                  <a:srgbClr val="29485D"/>
                </a:solidFill>
              </a:rPr>
              <a:t>drive</a:t>
            </a:r>
            <a:r>
              <a:rPr lang="de-DE" sz="4000" b="1" dirty="0">
                <a:solidFill>
                  <a:srgbClr val="29485D"/>
                </a:solidFill>
              </a:rPr>
              <a:t> </a:t>
            </a:r>
            <a:r>
              <a:rPr lang="de-DE" sz="4000" b="1" dirty="0" err="1">
                <a:solidFill>
                  <a:srgbClr val="29485D"/>
                </a:solidFill>
              </a:rPr>
              <a:t>seasonal</a:t>
            </a:r>
            <a:r>
              <a:rPr lang="de-DE" sz="4000" b="1" dirty="0">
                <a:solidFill>
                  <a:srgbClr val="29485D"/>
                </a:solidFill>
              </a:rPr>
              <a:t> </a:t>
            </a:r>
            <a:r>
              <a:rPr lang="de-DE" sz="4000" b="1" dirty="0" err="1">
                <a:solidFill>
                  <a:srgbClr val="29485D"/>
                </a:solidFill>
              </a:rPr>
              <a:t>cycle</a:t>
            </a:r>
            <a:r>
              <a:rPr lang="de-DE" sz="4000" b="1" dirty="0">
                <a:solidFill>
                  <a:srgbClr val="29485D"/>
                </a:solidFill>
              </a:rPr>
              <a:t> </a:t>
            </a:r>
            <a:r>
              <a:rPr lang="de-DE" sz="4000" b="1" dirty="0" err="1">
                <a:solidFill>
                  <a:srgbClr val="29485D"/>
                </a:solidFill>
              </a:rPr>
              <a:t>of</a:t>
            </a:r>
            <a:r>
              <a:rPr lang="de-DE" sz="4000" b="1" dirty="0">
                <a:solidFill>
                  <a:srgbClr val="29485D"/>
                </a:solidFill>
              </a:rPr>
              <a:t> </a:t>
            </a:r>
            <a:r>
              <a:rPr lang="de-DE" sz="4000" b="1" i="1" dirty="0">
                <a:solidFill>
                  <a:srgbClr val="29485D"/>
                </a:solidFill>
              </a:rPr>
              <a:t>DIC</a:t>
            </a:r>
            <a:r>
              <a:rPr lang="de-DE" sz="4000" b="1" dirty="0">
                <a:solidFill>
                  <a:srgbClr val="29485D"/>
                </a:solidFill>
              </a:rPr>
              <a:t> </a:t>
            </a:r>
            <a:r>
              <a:rPr lang="de-DE" sz="4000" b="1" dirty="0" err="1">
                <a:solidFill>
                  <a:srgbClr val="29485D"/>
                </a:solidFill>
              </a:rPr>
              <a:t>concentration</a:t>
            </a:r>
            <a:r>
              <a:rPr lang="de-DE" sz="4000" b="1" dirty="0">
                <a:solidFill>
                  <a:srgbClr val="29485D"/>
                </a:solidFill>
              </a:rPr>
              <a:t> in Southern Ocean in MPI-ESM-LR </a:t>
            </a:r>
            <a:r>
              <a:rPr lang="de-DE" sz="4000" b="1" dirty="0" err="1">
                <a:solidFill>
                  <a:srgbClr val="29485D"/>
                </a:solidFill>
              </a:rPr>
              <a:t>model</a:t>
            </a:r>
            <a:r>
              <a:rPr lang="de-DE" sz="4000" b="1" dirty="0">
                <a:solidFill>
                  <a:srgbClr val="29485D"/>
                </a:solidFill>
              </a:rPr>
              <a:t> </a:t>
            </a:r>
            <a:r>
              <a:rPr lang="de-DE" sz="4000" b="1" dirty="0" err="1">
                <a:solidFill>
                  <a:srgbClr val="29485D"/>
                </a:solidFill>
              </a:rPr>
              <a:t>climate</a:t>
            </a:r>
            <a:endParaRPr lang="de-DE" sz="4000" b="1" dirty="0">
              <a:solidFill>
                <a:srgbClr val="29485D"/>
              </a:solidFill>
            </a:endParaRPr>
          </a:p>
          <a:p>
            <a:pPr marL="571500" indent="-571500">
              <a:buFont typeface="+mj-lt"/>
              <a:buAutoNum type="romanUcPeriod"/>
            </a:pPr>
            <a:endParaRPr lang="de-DE" sz="4000" b="1" dirty="0">
              <a:solidFill>
                <a:srgbClr val="29485D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de-DE" sz="4000" b="1" dirty="0" err="1">
                <a:solidFill>
                  <a:srgbClr val="29485D"/>
                </a:solidFill>
              </a:rPr>
              <a:t>Dissolved</a:t>
            </a:r>
            <a:r>
              <a:rPr lang="de-DE" sz="4000" b="1" dirty="0">
                <a:solidFill>
                  <a:srgbClr val="29485D"/>
                </a:solidFill>
              </a:rPr>
              <a:t> </a:t>
            </a:r>
            <a:r>
              <a:rPr lang="de-DE" sz="4000" b="1" i="1" dirty="0">
                <a:solidFill>
                  <a:srgbClr val="29485D"/>
                </a:solidFill>
              </a:rPr>
              <a:t>O2</a:t>
            </a:r>
            <a:r>
              <a:rPr lang="de-DE" sz="4000" b="1" dirty="0">
                <a:solidFill>
                  <a:srgbClr val="29485D"/>
                </a:solidFill>
              </a:rPr>
              <a:t> </a:t>
            </a:r>
            <a:r>
              <a:rPr lang="de-DE" sz="4000" b="1" dirty="0" err="1">
                <a:solidFill>
                  <a:srgbClr val="29485D"/>
                </a:solidFill>
              </a:rPr>
              <a:t>counteracts</a:t>
            </a:r>
            <a:r>
              <a:rPr lang="de-DE" sz="4000" b="1" dirty="0">
                <a:solidFill>
                  <a:srgbClr val="29485D"/>
                </a:solidFill>
              </a:rPr>
              <a:t> </a:t>
            </a:r>
            <a:r>
              <a:rPr lang="de-DE" sz="4000" b="1" i="1" dirty="0">
                <a:solidFill>
                  <a:srgbClr val="29485D"/>
                </a:solidFill>
              </a:rPr>
              <a:t>DIC</a:t>
            </a:r>
            <a:r>
              <a:rPr lang="de-DE" sz="4000" b="1" dirty="0">
                <a:solidFill>
                  <a:srgbClr val="29485D"/>
                </a:solidFill>
              </a:rPr>
              <a:t> </a:t>
            </a:r>
            <a:r>
              <a:rPr lang="de-DE" sz="4000" b="1" dirty="0" err="1">
                <a:solidFill>
                  <a:srgbClr val="29485D"/>
                </a:solidFill>
              </a:rPr>
              <a:t>changes</a:t>
            </a:r>
            <a:endParaRPr lang="de-DE" sz="4000" b="1" dirty="0">
              <a:solidFill>
                <a:srgbClr val="29485D"/>
              </a:solidFill>
            </a:endParaRPr>
          </a:p>
          <a:p>
            <a:pPr marL="571500" indent="-571500">
              <a:buFont typeface="+mj-lt"/>
              <a:buAutoNum type="romanUcPeriod"/>
            </a:pPr>
            <a:endParaRPr lang="de-DE" sz="4000" b="1" dirty="0">
              <a:solidFill>
                <a:srgbClr val="29485D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de-DE" sz="4000" b="1" dirty="0" err="1">
                <a:solidFill>
                  <a:srgbClr val="29485D"/>
                </a:solidFill>
              </a:rPr>
              <a:t>Our</a:t>
            </a:r>
            <a:r>
              <a:rPr lang="de-DE" sz="4000" b="1" dirty="0">
                <a:solidFill>
                  <a:srgbClr val="29485D"/>
                </a:solidFill>
              </a:rPr>
              <a:t> </a:t>
            </a:r>
            <a:r>
              <a:rPr lang="de-DE" sz="4000" b="1" dirty="0" err="1">
                <a:solidFill>
                  <a:srgbClr val="29485D"/>
                </a:solidFill>
              </a:rPr>
              <a:t>xAI</a:t>
            </a:r>
            <a:r>
              <a:rPr lang="de-DE" sz="4000" b="1" dirty="0">
                <a:solidFill>
                  <a:srgbClr val="29485D"/>
                </a:solidFill>
              </a:rPr>
              <a:t> </a:t>
            </a:r>
            <a:r>
              <a:rPr lang="de-DE" sz="4000" b="1" dirty="0" err="1">
                <a:solidFill>
                  <a:srgbClr val="29485D"/>
                </a:solidFill>
              </a:rPr>
              <a:t>framework</a:t>
            </a:r>
            <a:r>
              <a:rPr lang="de-DE" sz="4000" b="1" dirty="0">
                <a:solidFill>
                  <a:srgbClr val="29485D"/>
                </a:solidFill>
              </a:rPr>
              <a:t> </a:t>
            </a:r>
            <a:r>
              <a:rPr lang="de-DE" sz="4000" b="1" dirty="0" err="1">
                <a:solidFill>
                  <a:srgbClr val="29485D"/>
                </a:solidFill>
              </a:rPr>
              <a:t>shows</a:t>
            </a:r>
            <a:r>
              <a:rPr lang="de-DE" sz="4000" b="1" dirty="0">
                <a:solidFill>
                  <a:srgbClr val="29485D"/>
                </a:solidFill>
              </a:rPr>
              <a:t> </a:t>
            </a:r>
            <a:r>
              <a:rPr lang="de-DE" sz="4000" b="1" dirty="0" err="1">
                <a:solidFill>
                  <a:srgbClr val="29485D"/>
                </a:solidFill>
              </a:rPr>
              <a:t>sufficient</a:t>
            </a:r>
            <a:r>
              <a:rPr lang="de-DE" sz="4000" b="1" dirty="0">
                <a:solidFill>
                  <a:srgbClr val="29485D"/>
                </a:solidFill>
              </a:rPr>
              <a:t> </a:t>
            </a:r>
            <a:r>
              <a:rPr lang="de-DE" sz="4000" b="1" dirty="0" err="1">
                <a:solidFill>
                  <a:srgbClr val="29485D"/>
                </a:solidFill>
              </a:rPr>
              <a:t>skill</a:t>
            </a:r>
            <a:r>
              <a:rPr lang="de-DE" sz="4000" b="1" dirty="0">
                <a:solidFill>
                  <a:srgbClr val="29485D"/>
                </a:solidFill>
              </a:rPr>
              <a:t> in </a:t>
            </a:r>
            <a:r>
              <a:rPr lang="de-DE" sz="4000" b="1" dirty="0" err="1">
                <a:solidFill>
                  <a:srgbClr val="29485D"/>
                </a:solidFill>
              </a:rPr>
              <a:t>surface</a:t>
            </a:r>
            <a:r>
              <a:rPr lang="de-DE" sz="4000" b="1" dirty="0">
                <a:solidFill>
                  <a:srgbClr val="29485D"/>
                </a:solidFill>
              </a:rPr>
              <a:t> </a:t>
            </a:r>
            <a:r>
              <a:rPr lang="de-DE" sz="4000" b="1" dirty="0" err="1">
                <a:solidFill>
                  <a:srgbClr val="29485D"/>
                </a:solidFill>
              </a:rPr>
              <a:t>layer</a:t>
            </a:r>
            <a:r>
              <a:rPr lang="de-DE" sz="4000" b="1" dirty="0">
                <a:solidFill>
                  <a:srgbClr val="29485D"/>
                </a:solidFill>
              </a:rPr>
              <a:t> – RMSE &lt; 10 µ</a:t>
            </a:r>
            <a:r>
              <a:rPr lang="de-DE" sz="4000" b="1" dirty="0" err="1">
                <a:solidFill>
                  <a:srgbClr val="29485D"/>
                </a:solidFill>
              </a:rPr>
              <a:t>mol</a:t>
            </a:r>
            <a:r>
              <a:rPr lang="de-DE" sz="4000" b="1" dirty="0">
                <a:solidFill>
                  <a:srgbClr val="29485D"/>
                </a:solidFill>
              </a:rPr>
              <a:t> kg</a:t>
            </a:r>
            <a:r>
              <a:rPr lang="de-DE" sz="4000" b="1" baseline="30000" dirty="0">
                <a:solidFill>
                  <a:srgbClr val="29485D"/>
                </a:solidFill>
              </a:rPr>
              <a:t>-1</a:t>
            </a:r>
            <a:r>
              <a:rPr lang="de-DE" sz="4000" b="1" dirty="0">
                <a:solidFill>
                  <a:srgbClr val="29485D"/>
                </a:solidFill>
              </a:rPr>
              <a:t> </a:t>
            </a:r>
          </a:p>
          <a:p>
            <a:pPr marL="571500" indent="-571500">
              <a:buFont typeface="+mj-lt"/>
              <a:buAutoNum type="romanUcPeriod"/>
            </a:pPr>
            <a:endParaRPr lang="de-DE" sz="3200" b="1" dirty="0">
              <a:solidFill>
                <a:srgbClr val="29485D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de-DE" sz="3200" dirty="0" err="1">
                <a:solidFill>
                  <a:srgbClr val="29485D">
                    <a:alpha val="90000"/>
                  </a:srgbClr>
                </a:solidFill>
              </a:rPr>
              <a:t>within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</a:rPr>
              <a:t>reach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</a:rPr>
              <a:t>: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</a:rPr>
              <a:t>Comparison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</a:rPr>
              <a:t>with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</a:rPr>
              <a:t>obs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</a:rPr>
              <a:t>.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</a:rPr>
              <a:t>run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</a:rPr>
              <a:t> and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</a:rPr>
              <a:t>other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</a:rPr>
              <a:t>models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</a:rPr>
              <a:t>now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</a:rPr>
              <a:t> possible</a:t>
            </a:r>
          </a:p>
          <a:p>
            <a:pPr marL="571500" indent="-571500">
              <a:buFont typeface="+mj-lt"/>
              <a:buAutoNum type="romanUcPeriod"/>
            </a:pPr>
            <a:endParaRPr lang="de-DE" sz="3200" dirty="0">
              <a:solidFill>
                <a:srgbClr val="29485D">
                  <a:alpha val="90000"/>
                </a:srgbClr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de-DE" sz="3200" dirty="0" err="1">
                <a:solidFill>
                  <a:srgbClr val="29485D">
                    <a:alpha val="90000"/>
                  </a:srgbClr>
                </a:solidFill>
              </a:rPr>
              <a:t>validation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</a:rPr>
              <a:t> via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</a:rPr>
              <a:t>comparison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</a:rPr>
              <a:t>to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</a:rPr>
              <a:t>random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</a:rPr>
              <a:t>forest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200" dirty="0" err="1">
                <a:solidFill>
                  <a:srgbClr val="29485D">
                    <a:alpha val="90000"/>
                  </a:srgbClr>
                </a:solidFill>
              </a:rPr>
              <a:t>approach</a:t>
            </a:r>
            <a:r>
              <a:rPr lang="de-DE" sz="3200" dirty="0">
                <a:solidFill>
                  <a:srgbClr val="29485D">
                    <a:alpha val="90000"/>
                  </a:srgbClr>
                </a:solidFill>
              </a:rPr>
              <a:t> (linear)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1EEDB672-3AB0-8C59-7883-CBF1898695C7}"/>
              </a:ext>
            </a:extLst>
          </p:cNvPr>
          <p:cNvSpPr txBox="1"/>
          <p:nvPr/>
        </p:nvSpPr>
        <p:spPr>
          <a:xfrm>
            <a:off x="34728487" y="16207434"/>
            <a:ext cx="994865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4000" b="1" dirty="0">
                <a:solidFill>
                  <a:srgbClr val="29485D"/>
                </a:solidFill>
              </a:rPr>
              <a:t>Evaluation </a:t>
            </a:r>
            <a:r>
              <a:rPr lang="de-DE" sz="4000" b="1" dirty="0" err="1">
                <a:solidFill>
                  <a:srgbClr val="29485D"/>
                </a:solidFill>
              </a:rPr>
              <a:t>of</a:t>
            </a:r>
            <a:r>
              <a:rPr lang="de-DE" sz="4000" b="1" dirty="0">
                <a:solidFill>
                  <a:srgbClr val="29485D"/>
                </a:solidFill>
              </a:rPr>
              <a:t> </a:t>
            </a:r>
            <a:r>
              <a:rPr lang="de-DE" sz="4000" b="1" dirty="0" err="1">
                <a:solidFill>
                  <a:srgbClr val="29485D"/>
                </a:solidFill>
              </a:rPr>
              <a:t>xAI</a:t>
            </a:r>
            <a:endParaRPr lang="de-DE" sz="4000" b="1" dirty="0">
              <a:solidFill>
                <a:srgbClr val="29485D"/>
              </a:solidFill>
            </a:endParaRPr>
          </a:p>
          <a:p>
            <a:pPr algn="just"/>
            <a:endParaRPr lang="de-DE" sz="3000" b="1" dirty="0">
              <a:solidFill>
                <a:srgbClr val="29485D"/>
              </a:solidFill>
            </a:endParaRPr>
          </a:p>
          <a:p>
            <a:pPr algn="just"/>
            <a:r>
              <a:rPr lang="de-DE" sz="3000" b="1" dirty="0">
                <a:solidFill>
                  <a:srgbClr val="29485D"/>
                </a:solidFill>
              </a:rPr>
              <a:t>RMSE </a:t>
            </a:r>
            <a:r>
              <a:rPr lang="de-DE" sz="3000" b="1" dirty="0" err="1">
                <a:solidFill>
                  <a:srgbClr val="29485D"/>
                </a:solidFill>
              </a:rPr>
              <a:t>of</a:t>
            </a:r>
            <a:r>
              <a:rPr lang="de-DE" sz="3000" b="1" dirty="0">
                <a:solidFill>
                  <a:srgbClr val="29485D"/>
                </a:solidFill>
              </a:rPr>
              <a:t> </a:t>
            </a:r>
            <a:r>
              <a:rPr lang="de-DE" sz="3000" b="1" dirty="0" err="1">
                <a:solidFill>
                  <a:srgbClr val="29485D"/>
                </a:solidFill>
              </a:rPr>
              <a:t>less</a:t>
            </a:r>
            <a:r>
              <a:rPr lang="de-DE" sz="3000" b="1" dirty="0">
                <a:solidFill>
                  <a:srgbClr val="29485D"/>
                </a:solidFill>
              </a:rPr>
              <a:t> </a:t>
            </a:r>
            <a:r>
              <a:rPr lang="de-DE" sz="3000" b="1" dirty="0" err="1">
                <a:solidFill>
                  <a:srgbClr val="29485D"/>
                </a:solidFill>
              </a:rPr>
              <a:t>than</a:t>
            </a:r>
            <a:r>
              <a:rPr lang="de-DE" sz="3000" b="1" dirty="0">
                <a:solidFill>
                  <a:srgbClr val="29485D"/>
                </a:solidFill>
              </a:rPr>
              <a:t> 10 µ</a:t>
            </a:r>
            <a:r>
              <a:rPr lang="de-DE" sz="3000" b="1" dirty="0" err="1">
                <a:solidFill>
                  <a:srgbClr val="29485D"/>
                </a:solidFill>
              </a:rPr>
              <a:t>mol</a:t>
            </a:r>
            <a:r>
              <a:rPr lang="de-DE" sz="3000" b="1" dirty="0">
                <a:solidFill>
                  <a:srgbClr val="29485D"/>
                </a:solidFill>
              </a:rPr>
              <a:t> kg</a:t>
            </a:r>
            <a:r>
              <a:rPr lang="de-DE" sz="3000" b="1" baseline="30000" dirty="0">
                <a:solidFill>
                  <a:srgbClr val="29485D"/>
                </a:solidFill>
              </a:rPr>
              <a:t>-1</a:t>
            </a:r>
          </a:p>
          <a:p>
            <a:pPr algn="just"/>
            <a:endParaRPr lang="de-DE" sz="3000" baseline="30000" dirty="0"/>
          </a:p>
          <a:p>
            <a:pPr algn="just"/>
            <a:r>
              <a:rPr lang="de-DE" sz="3000" dirty="0" err="1">
                <a:solidFill>
                  <a:srgbClr val="29485D"/>
                </a:solidFill>
              </a:rPr>
              <a:t>Comparison</a:t>
            </a:r>
            <a:r>
              <a:rPr lang="de-DE" sz="3000" baseline="30000" dirty="0">
                <a:solidFill>
                  <a:srgbClr val="29485D"/>
                </a:solidFill>
              </a:rPr>
              <a:t> </a:t>
            </a:r>
            <a:r>
              <a:rPr lang="de-DE" sz="3000" dirty="0" err="1">
                <a:solidFill>
                  <a:srgbClr val="29485D"/>
                </a:solidFill>
              </a:rPr>
              <a:t>of</a:t>
            </a:r>
            <a:r>
              <a:rPr lang="de-DE" sz="3000" dirty="0">
                <a:solidFill>
                  <a:srgbClr val="29485D"/>
                </a:solidFill>
              </a:rPr>
              <a:t> </a:t>
            </a:r>
            <a:r>
              <a:rPr lang="de-DE" sz="3000" dirty="0" err="1">
                <a:solidFill>
                  <a:srgbClr val="29485D"/>
                </a:solidFill>
              </a:rPr>
              <a:t>full</a:t>
            </a:r>
            <a:r>
              <a:rPr lang="de-DE" sz="3000" dirty="0">
                <a:solidFill>
                  <a:srgbClr val="29485D"/>
                </a:solidFill>
              </a:rPr>
              <a:t> </a:t>
            </a:r>
            <a:r>
              <a:rPr lang="de-DE" sz="3000" dirty="0" err="1">
                <a:solidFill>
                  <a:srgbClr val="29485D"/>
                </a:solidFill>
              </a:rPr>
              <a:t>model</a:t>
            </a:r>
            <a:r>
              <a:rPr lang="de-DE" sz="3000" dirty="0">
                <a:solidFill>
                  <a:srgbClr val="29485D"/>
                </a:solidFill>
              </a:rPr>
              <a:t> </a:t>
            </a:r>
            <a:r>
              <a:rPr lang="de-DE" sz="3000" dirty="0" err="1">
                <a:solidFill>
                  <a:srgbClr val="29485D"/>
                </a:solidFill>
              </a:rPr>
              <a:t>field</a:t>
            </a:r>
            <a:r>
              <a:rPr lang="de-DE" sz="3000" dirty="0">
                <a:solidFill>
                  <a:srgbClr val="29485D"/>
                </a:solidFill>
              </a:rPr>
              <a:t> </a:t>
            </a:r>
            <a:r>
              <a:rPr lang="de-DE" sz="3000" dirty="0" err="1">
                <a:solidFill>
                  <a:srgbClr val="29485D"/>
                </a:solidFill>
              </a:rPr>
              <a:t>with</a:t>
            </a:r>
            <a:r>
              <a:rPr lang="de-DE" sz="3000" dirty="0">
                <a:solidFill>
                  <a:srgbClr val="29485D"/>
                </a:solidFill>
              </a:rPr>
              <a:t> </a:t>
            </a:r>
            <a:r>
              <a:rPr lang="de-DE" sz="3000" dirty="0" err="1">
                <a:solidFill>
                  <a:srgbClr val="29485D"/>
                </a:solidFill>
              </a:rPr>
              <a:t>xAI</a:t>
            </a:r>
            <a:r>
              <a:rPr lang="de-DE" sz="3000" dirty="0">
                <a:solidFill>
                  <a:srgbClr val="29485D"/>
                </a:solidFill>
              </a:rPr>
              <a:t> </a:t>
            </a:r>
            <a:r>
              <a:rPr lang="de-DE" sz="3000" dirty="0" err="1">
                <a:solidFill>
                  <a:srgbClr val="29485D"/>
                </a:solidFill>
              </a:rPr>
              <a:t>output</a:t>
            </a:r>
            <a:r>
              <a:rPr lang="de-DE" sz="3000" dirty="0">
                <a:solidFill>
                  <a:srgbClr val="29485D"/>
                </a:solidFill>
              </a:rPr>
              <a:t> </a:t>
            </a:r>
            <a:r>
              <a:rPr lang="de-DE" sz="3000" dirty="0" err="1">
                <a:solidFill>
                  <a:srgbClr val="29485D"/>
                </a:solidFill>
              </a:rPr>
              <a:t>shows</a:t>
            </a:r>
            <a:r>
              <a:rPr lang="de-DE" sz="3000" dirty="0">
                <a:solidFill>
                  <a:srgbClr val="29485D"/>
                </a:solidFill>
              </a:rPr>
              <a:t> </a:t>
            </a:r>
            <a:r>
              <a:rPr lang="de-DE" sz="3000" dirty="0" err="1">
                <a:solidFill>
                  <a:srgbClr val="29485D"/>
                </a:solidFill>
              </a:rPr>
              <a:t>small</a:t>
            </a:r>
            <a:r>
              <a:rPr lang="de-DE" sz="3000" dirty="0">
                <a:solidFill>
                  <a:srgbClr val="29485D"/>
                </a:solidFill>
              </a:rPr>
              <a:t> </a:t>
            </a:r>
            <a:r>
              <a:rPr lang="de-DE" sz="3000" dirty="0" err="1">
                <a:solidFill>
                  <a:srgbClr val="29485D"/>
                </a:solidFill>
              </a:rPr>
              <a:t>errors</a:t>
            </a:r>
            <a:r>
              <a:rPr lang="de-DE" sz="3000" dirty="0">
                <a:solidFill>
                  <a:srgbClr val="29485D"/>
                </a:solidFill>
              </a:rPr>
              <a:t> in Southern Ocean </a:t>
            </a:r>
            <a:r>
              <a:rPr lang="de-DE" sz="3000" dirty="0" err="1">
                <a:solidFill>
                  <a:srgbClr val="29485D"/>
                </a:solidFill>
              </a:rPr>
              <a:t>for</a:t>
            </a:r>
            <a:r>
              <a:rPr lang="de-DE" sz="3000" dirty="0">
                <a:solidFill>
                  <a:srgbClr val="29485D"/>
                </a:solidFill>
              </a:rPr>
              <a:t> all </a:t>
            </a:r>
            <a:r>
              <a:rPr lang="de-DE" sz="3000" dirty="0" err="1">
                <a:solidFill>
                  <a:srgbClr val="29485D"/>
                </a:solidFill>
              </a:rPr>
              <a:t>depths</a:t>
            </a:r>
            <a:r>
              <a:rPr lang="de-DE" sz="3000" dirty="0">
                <a:solidFill>
                  <a:srgbClr val="29485D"/>
                </a:solidFill>
              </a:rPr>
              <a:t> (&lt; 500 m), i.e. </a:t>
            </a:r>
            <a:r>
              <a:rPr lang="de-DE" sz="3000" dirty="0" err="1">
                <a:solidFill>
                  <a:srgbClr val="29485D"/>
                </a:solidFill>
              </a:rPr>
              <a:t>predictions</a:t>
            </a:r>
            <a:r>
              <a:rPr lang="de-DE" sz="3000" dirty="0">
                <a:solidFill>
                  <a:srgbClr val="29485D"/>
                </a:solidFill>
              </a:rPr>
              <a:t> </a:t>
            </a:r>
            <a:r>
              <a:rPr lang="de-DE" sz="3000" dirty="0" err="1">
                <a:solidFill>
                  <a:srgbClr val="29485D"/>
                </a:solidFill>
              </a:rPr>
              <a:t>here</a:t>
            </a:r>
            <a:r>
              <a:rPr lang="de-DE" sz="3000" dirty="0">
                <a:solidFill>
                  <a:srgbClr val="29485D"/>
                </a:solidFill>
              </a:rPr>
              <a:t> </a:t>
            </a:r>
            <a:r>
              <a:rPr lang="de-DE" sz="3000" dirty="0" err="1">
                <a:solidFill>
                  <a:srgbClr val="29485D"/>
                </a:solidFill>
              </a:rPr>
              <a:t>are</a:t>
            </a:r>
            <a:r>
              <a:rPr lang="de-DE" sz="3000" dirty="0">
                <a:solidFill>
                  <a:srgbClr val="29485D"/>
                </a:solidFill>
              </a:rPr>
              <a:t> </a:t>
            </a:r>
            <a:r>
              <a:rPr lang="de-DE" sz="3000" dirty="0" err="1">
                <a:solidFill>
                  <a:srgbClr val="29485D"/>
                </a:solidFill>
              </a:rPr>
              <a:t>most</a:t>
            </a:r>
            <a:r>
              <a:rPr lang="de-DE" sz="3000" dirty="0">
                <a:solidFill>
                  <a:srgbClr val="29485D"/>
                </a:solidFill>
              </a:rPr>
              <a:t> </a:t>
            </a:r>
            <a:r>
              <a:rPr lang="de-DE" sz="3000" dirty="0" err="1">
                <a:solidFill>
                  <a:srgbClr val="29485D"/>
                </a:solidFill>
              </a:rPr>
              <a:t>accurate</a:t>
            </a:r>
            <a:r>
              <a:rPr lang="de-DE" sz="3000" dirty="0">
                <a:solidFill>
                  <a:srgbClr val="29485D"/>
                </a:solidFill>
              </a:rPr>
              <a:t>.</a:t>
            </a:r>
            <a:endParaRPr lang="de-DE" sz="4400" dirty="0">
              <a:solidFill>
                <a:srgbClr val="29485D"/>
              </a:solidFill>
            </a:endParaRPr>
          </a:p>
          <a:p>
            <a:pPr algn="just"/>
            <a:r>
              <a:rPr lang="de-DE" sz="3000" dirty="0">
                <a:solidFill>
                  <a:srgbClr val="29485D"/>
                </a:solidFill>
              </a:rPr>
              <a:t>A simple </a:t>
            </a:r>
            <a:r>
              <a:rPr lang="de-DE" sz="3000" dirty="0" err="1">
                <a:solidFill>
                  <a:srgbClr val="29485D"/>
                </a:solidFill>
              </a:rPr>
              <a:t>calibration</a:t>
            </a:r>
            <a:r>
              <a:rPr lang="de-DE" sz="3000" dirty="0">
                <a:solidFill>
                  <a:srgbClr val="29485D"/>
                </a:solidFill>
              </a:rPr>
              <a:t> </a:t>
            </a:r>
            <a:r>
              <a:rPr lang="de-DE" sz="3000" dirty="0" err="1">
                <a:solidFill>
                  <a:srgbClr val="29485D"/>
                </a:solidFill>
              </a:rPr>
              <a:t>plot</a:t>
            </a:r>
            <a:r>
              <a:rPr lang="de-DE" sz="3000" dirty="0">
                <a:solidFill>
                  <a:srgbClr val="29485D"/>
                </a:solidFill>
              </a:rPr>
              <a:t> in </a:t>
            </a:r>
            <a:r>
              <a:rPr lang="de-DE" sz="3000" dirty="0" err="1">
                <a:solidFill>
                  <a:srgbClr val="29485D"/>
                </a:solidFill>
              </a:rPr>
              <a:t>figure</a:t>
            </a:r>
            <a:r>
              <a:rPr lang="de-DE" sz="3000" dirty="0">
                <a:solidFill>
                  <a:srgbClr val="29485D"/>
                </a:solidFill>
              </a:rPr>
              <a:t> 3 (</a:t>
            </a:r>
            <a:r>
              <a:rPr lang="de-DE" sz="3000" dirty="0" err="1">
                <a:solidFill>
                  <a:srgbClr val="29485D"/>
                </a:solidFill>
              </a:rPr>
              <a:t>bottom</a:t>
            </a:r>
            <a:r>
              <a:rPr lang="de-DE" sz="3000" dirty="0">
                <a:solidFill>
                  <a:srgbClr val="29485D"/>
                </a:solidFill>
              </a:rPr>
              <a:t>) </a:t>
            </a:r>
            <a:r>
              <a:rPr lang="de-DE" sz="3000" dirty="0" err="1">
                <a:solidFill>
                  <a:srgbClr val="29485D"/>
                </a:solidFill>
              </a:rPr>
              <a:t>emphasizes</a:t>
            </a:r>
            <a:r>
              <a:rPr lang="de-DE" sz="3000" dirty="0">
                <a:solidFill>
                  <a:srgbClr val="29485D"/>
                </a:solidFill>
              </a:rPr>
              <a:t> </a:t>
            </a:r>
            <a:r>
              <a:rPr lang="de-DE" sz="3000" dirty="0" err="1">
                <a:solidFill>
                  <a:srgbClr val="29485D"/>
                </a:solidFill>
              </a:rPr>
              <a:t>the</a:t>
            </a:r>
            <a:r>
              <a:rPr lang="de-DE" sz="3000" dirty="0">
                <a:solidFill>
                  <a:srgbClr val="29485D"/>
                </a:solidFill>
              </a:rPr>
              <a:t> global </a:t>
            </a:r>
            <a:r>
              <a:rPr lang="de-DE" sz="3000" dirty="0" err="1">
                <a:solidFill>
                  <a:srgbClr val="29485D"/>
                </a:solidFill>
              </a:rPr>
              <a:t>accuracy</a:t>
            </a:r>
            <a:r>
              <a:rPr lang="de-DE" sz="3000" dirty="0">
                <a:solidFill>
                  <a:srgbClr val="29485D"/>
                </a:solidFill>
              </a:rPr>
              <a:t> </a:t>
            </a:r>
            <a:r>
              <a:rPr lang="de-DE" sz="3000" dirty="0" err="1">
                <a:solidFill>
                  <a:srgbClr val="29485D"/>
                </a:solidFill>
              </a:rPr>
              <a:t>of</a:t>
            </a:r>
            <a:r>
              <a:rPr lang="de-DE" sz="3000" dirty="0">
                <a:solidFill>
                  <a:srgbClr val="29485D"/>
                </a:solidFill>
              </a:rPr>
              <a:t> </a:t>
            </a:r>
            <a:r>
              <a:rPr lang="de-DE" sz="3000" dirty="0" err="1">
                <a:solidFill>
                  <a:srgbClr val="29485D"/>
                </a:solidFill>
              </a:rPr>
              <a:t>our</a:t>
            </a:r>
            <a:r>
              <a:rPr lang="de-DE" sz="3000" dirty="0">
                <a:solidFill>
                  <a:srgbClr val="29485D"/>
                </a:solidFill>
              </a:rPr>
              <a:t> </a:t>
            </a:r>
            <a:r>
              <a:rPr lang="de-DE" sz="3000" dirty="0" err="1">
                <a:solidFill>
                  <a:srgbClr val="29485D"/>
                </a:solidFill>
              </a:rPr>
              <a:t>model</a:t>
            </a:r>
            <a:r>
              <a:rPr lang="de-DE" sz="3000" dirty="0">
                <a:solidFill>
                  <a:srgbClr val="29485D"/>
                </a:solidFill>
              </a:rPr>
              <a:t>, i.e. </a:t>
            </a:r>
            <a:r>
              <a:rPr lang="de-DE" sz="3000" dirty="0" err="1">
                <a:solidFill>
                  <a:srgbClr val="29485D"/>
                </a:solidFill>
              </a:rPr>
              <a:t>showing</a:t>
            </a:r>
            <a:r>
              <a:rPr lang="de-DE" sz="3000" dirty="0">
                <a:solidFill>
                  <a:srgbClr val="29485D"/>
                </a:solidFill>
              </a:rPr>
              <a:t> a </a:t>
            </a:r>
            <a:r>
              <a:rPr lang="de-DE" sz="3000" dirty="0" err="1">
                <a:solidFill>
                  <a:srgbClr val="29485D"/>
                </a:solidFill>
              </a:rPr>
              <a:t>correlation</a:t>
            </a:r>
            <a:r>
              <a:rPr lang="de-DE" sz="3000" dirty="0">
                <a:solidFill>
                  <a:srgbClr val="29485D"/>
                </a:solidFill>
              </a:rPr>
              <a:t> </a:t>
            </a:r>
            <a:r>
              <a:rPr lang="de-DE" sz="3000" dirty="0" err="1">
                <a:solidFill>
                  <a:srgbClr val="29485D"/>
                </a:solidFill>
              </a:rPr>
              <a:t>coefficent</a:t>
            </a:r>
            <a:r>
              <a:rPr lang="de-DE" sz="3000" dirty="0">
                <a:solidFill>
                  <a:srgbClr val="29485D"/>
                </a:solidFill>
              </a:rPr>
              <a:t> </a:t>
            </a:r>
            <a:r>
              <a:rPr lang="de-DE" sz="3000" dirty="0" err="1">
                <a:solidFill>
                  <a:srgbClr val="29485D"/>
                </a:solidFill>
              </a:rPr>
              <a:t>of</a:t>
            </a:r>
            <a:r>
              <a:rPr lang="de-DE" sz="3000" dirty="0">
                <a:solidFill>
                  <a:srgbClr val="29485D"/>
                </a:solidFill>
              </a:rPr>
              <a:t> R</a:t>
            </a:r>
            <a:r>
              <a:rPr lang="de-DE" sz="3000" baseline="30000" dirty="0">
                <a:solidFill>
                  <a:srgbClr val="29485D"/>
                </a:solidFill>
              </a:rPr>
              <a:t>2</a:t>
            </a:r>
            <a:r>
              <a:rPr lang="de-DE" sz="3000" dirty="0">
                <a:solidFill>
                  <a:srgbClr val="29485D"/>
                </a:solidFill>
              </a:rPr>
              <a:t> ≈ 1.</a:t>
            </a:r>
          </a:p>
          <a:p>
            <a:pPr algn="just"/>
            <a:endParaRPr lang="de-DE" sz="4400" dirty="0">
              <a:solidFill>
                <a:srgbClr val="29485D"/>
              </a:solidFill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0D9CB837-0ECF-636D-D3EE-991B5C4F080F}"/>
              </a:ext>
            </a:extLst>
          </p:cNvPr>
          <p:cNvSpPr txBox="1"/>
          <p:nvPr/>
        </p:nvSpPr>
        <p:spPr>
          <a:xfrm>
            <a:off x="1624498" y="16352360"/>
            <a:ext cx="13808565" cy="10710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4000" b="1" dirty="0">
                <a:solidFill>
                  <a:srgbClr val="29485D"/>
                </a:solidFill>
              </a:rPr>
              <a:t>Background</a:t>
            </a:r>
          </a:p>
          <a:p>
            <a:pPr algn="just"/>
            <a:endParaRPr lang="de-DE" sz="3000" b="1" dirty="0"/>
          </a:p>
          <a:p>
            <a:pPr algn="just"/>
            <a:r>
              <a:rPr lang="de-DE" sz="3000" b="1" dirty="0">
                <a:solidFill>
                  <a:srgbClr val="29485D"/>
                </a:solidFill>
              </a:rPr>
              <a:t>CMIP6 (</a:t>
            </a:r>
            <a:r>
              <a:rPr lang="de-DE" sz="3000" b="1" dirty="0" err="1">
                <a:solidFill>
                  <a:srgbClr val="29485D"/>
                </a:solidFill>
              </a:rPr>
              <a:t>Coupled</a:t>
            </a:r>
            <a:r>
              <a:rPr lang="de-DE" sz="3000" b="1" dirty="0">
                <a:solidFill>
                  <a:srgbClr val="29485D"/>
                </a:solidFill>
              </a:rPr>
              <a:t> Model </a:t>
            </a:r>
            <a:r>
              <a:rPr lang="de-DE" sz="3000" b="1" dirty="0" err="1">
                <a:solidFill>
                  <a:srgbClr val="29485D"/>
                </a:solidFill>
              </a:rPr>
              <a:t>Intercomparison</a:t>
            </a:r>
            <a:r>
              <a:rPr lang="de-DE" sz="3000" b="1" dirty="0">
                <a:solidFill>
                  <a:srgbClr val="29485D"/>
                </a:solidFill>
              </a:rPr>
              <a:t> Project Phase 6)</a:t>
            </a:r>
          </a:p>
          <a:p>
            <a:pPr algn="just"/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Facilitates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standardized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multi-model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comparison</a:t>
            </a:r>
            <a:r>
              <a:rPr lang="de-DE" sz="3000" baseline="30000" dirty="0">
                <a:solidFill>
                  <a:srgbClr val="29485D">
                    <a:alpha val="90000"/>
                  </a:srgbClr>
                </a:solidFill>
              </a:rPr>
              <a:t>[12]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.</a:t>
            </a:r>
          </a:p>
          <a:p>
            <a:pPr algn="just"/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With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our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evaluation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,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we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adress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a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related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i="1" dirty="0">
                <a:solidFill>
                  <a:srgbClr val="29485D">
                    <a:alpha val="90000"/>
                  </a:srgbClr>
                </a:solidFill>
              </a:rPr>
              <a:t>Grand Challenge on Carbon Feedbacks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by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WCRP</a:t>
            </a:r>
            <a:r>
              <a:rPr lang="de-DE" sz="3000" i="1" dirty="0">
                <a:solidFill>
                  <a:srgbClr val="29485D">
                    <a:alpha val="90000"/>
                  </a:srgbClr>
                </a:solidFill>
              </a:rPr>
              <a:t>,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aiming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to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constrain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carbon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sink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durability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and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persistence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under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anthropogenic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forcing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(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rising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and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falling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GHG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concentrations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)</a:t>
            </a:r>
            <a:r>
              <a:rPr lang="de-DE" sz="3000" baseline="30000" dirty="0">
                <a:solidFill>
                  <a:srgbClr val="29485D">
                    <a:alpha val="90000"/>
                  </a:srgbClr>
                </a:solidFill>
              </a:rPr>
              <a:t>[1]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.</a:t>
            </a:r>
          </a:p>
          <a:p>
            <a:pPr algn="just"/>
            <a:endParaRPr lang="de-DE" sz="3000" b="1" dirty="0">
              <a:solidFill>
                <a:srgbClr val="29485D"/>
              </a:solidFill>
            </a:endParaRPr>
          </a:p>
          <a:p>
            <a:pPr algn="just"/>
            <a:r>
              <a:rPr lang="de-DE" sz="3000" b="1" dirty="0" err="1">
                <a:solidFill>
                  <a:srgbClr val="29485D"/>
                </a:solidFill>
              </a:rPr>
              <a:t>Inorganic</a:t>
            </a:r>
            <a:r>
              <a:rPr lang="de-DE" sz="3000" b="1" dirty="0">
                <a:solidFill>
                  <a:srgbClr val="29485D"/>
                </a:solidFill>
              </a:rPr>
              <a:t> </a:t>
            </a:r>
            <a:r>
              <a:rPr lang="de-DE" sz="3000" b="1" dirty="0" err="1">
                <a:solidFill>
                  <a:srgbClr val="29485D"/>
                </a:solidFill>
              </a:rPr>
              <a:t>carbon</a:t>
            </a:r>
            <a:r>
              <a:rPr lang="de-DE" sz="3000" b="1" dirty="0">
                <a:solidFill>
                  <a:srgbClr val="29485D"/>
                </a:solidFill>
              </a:rPr>
              <a:t> </a:t>
            </a:r>
            <a:r>
              <a:rPr lang="de-DE" sz="3000" b="1" dirty="0" err="1">
                <a:solidFill>
                  <a:srgbClr val="29485D"/>
                </a:solidFill>
              </a:rPr>
              <a:t>chemistry</a:t>
            </a:r>
            <a:r>
              <a:rPr lang="de-DE" sz="3000" b="1" dirty="0">
                <a:solidFill>
                  <a:srgbClr val="29485D"/>
                </a:solidFill>
              </a:rPr>
              <a:t> and </a:t>
            </a:r>
            <a:r>
              <a:rPr lang="de-DE" sz="3000" b="1" dirty="0" err="1">
                <a:solidFill>
                  <a:srgbClr val="29485D"/>
                </a:solidFill>
              </a:rPr>
              <a:t>neural</a:t>
            </a:r>
            <a:r>
              <a:rPr lang="de-DE" sz="3000" b="1" dirty="0">
                <a:solidFill>
                  <a:srgbClr val="29485D"/>
                </a:solidFill>
              </a:rPr>
              <a:t> </a:t>
            </a:r>
            <a:r>
              <a:rPr lang="de-DE" sz="3000" b="1" dirty="0" err="1">
                <a:solidFill>
                  <a:srgbClr val="29485D"/>
                </a:solidFill>
              </a:rPr>
              <a:t>networks</a:t>
            </a:r>
            <a:endParaRPr lang="de-DE" sz="3000" b="1" dirty="0">
              <a:solidFill>
                <a:srgbClr val="29485D"/>
              </a:solidFill>
            </a:endParaRPr>
          </a:p>
          <a:p>
            <a:pPr algn="just"/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The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seasonal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cycle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of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</a:t>
            </a:r>
            <a:r>
              <a:rPr lang="de-DE" sz="3000" i="1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DIC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is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driven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by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temperature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,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salinity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, and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biological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production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(observable e.g.,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through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</a:t>
            </a:r>
            <a:r>
              <a:rPr lang="de-DE" sz="3000" i="1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O</a:t>
            </a:r>
            <a:r>
              <a:rPr lang="de-DE" sz="3000" i="1" baseline="-25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2</a:t>
            </a:r>
            <a:r>
              <a:rPr lang="de-DE" sz="3000" i="1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, Si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, and </a:t>
            </a:r>
            <a:r>
              <a:rPr lang="de-DE" sz="3000" i="1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NO</a:t>
            </a:r>
            <a:r>
              <a:rPr lang="de-DE" sz="3000" i="1" baseline="-25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3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)</a:t>
            </a:r>
            <a:r>
              <a:rPr lang="de-DE" sz="3000" baseline="30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[3]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. Here,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we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consider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the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statistical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drivers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of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</a:t>
            </a:r>
            <a:r>
              <a:rPr lang="de-DE" sz="3000" i="1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DIC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in CMIP6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models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and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compare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the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findings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to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observations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.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We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use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the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neural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network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as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a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regression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machine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to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determine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the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statistical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drivers</a:t>
            </a:r>
            <a:r>
              <a:rPr lang="de-DE" sz="3000" baseline="30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[4]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. As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the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relationships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are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non-linear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we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use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a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neural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network and not a linear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regression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.</a:t>
            </a:r>
          </a:p>
          <a:p>
            <a:pPr algn="just"/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This will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help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inform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us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on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how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to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improve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the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seasonal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cycle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in CMIP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models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,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which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will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improve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climate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projections</a:t>
            </a:r>
            <a:r>
              <a:rPr lang="de-DE" sz="3000" baseline="30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[2]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  <a:sym typeface="Wingdings" pitchFamily="2" charset="2"/>
              </a:rPr>
              <a:t>.</a:t>
            </a:r>
          </a:p>
          <a:p>
            <a:pPr algn="just"/>
            <a:endParaRPr lang="de-DE" sz="3000" dirty="0"/>
          </a:p>
          <a:p>
            <a:pPr algn="just"/>
            <a:r>
              <a:rPr lang="de-DE" sz="3000" b="1" dirty="0" err="1">
                <a:solidFill>
                  <a:srgbClr val="29485D"/>
                </a:solidFill>
              </a:rPr>
              <a:t>Observational</a:t>
            </a:r>
            <a:r>
              <a:rPr lang="de-DE" sz="3000" b="1" dirty="0">
                <a:solidFill>
                  <a:srgbClr val="29485D"/>
                </a:solidFill>
              </a:rPr>
              <a:t> Datasets: </a:t>
            </a:r>
            <a:r>
              <a:rPr lang="de-DE" sz="3000" dirty="0">
                <a:solidFill>
                  <a:srgbClr val="29485D"/>
                </a:solidFill>
              </a:rPr>
              <a:t>GLODAPv2.2019</a:t>
            </a:r>
            <a:r>
              <a:rPr lang="de-DE" sz="3000" baseline="30000" dirty="0">
                <a:solidFill>
                  <a:srgbClr val="29485D"/>
                </a:solidFill>
              </a:rPr>
              <a:t>[11]</a:t>
            </a:r>
            <a:r>
              <a:rPr lang="de-DE" sz="3000" dirty="0">
                <a:solidFill>
                  <a:srgbClr val="29485D"/>
                </a:solidFill>
              </a:rPr>
              <a:t>, Argo </a:t>
            </a:r>
            <a:r>
              <a:rPr lang="de-DE" sz="3000" dirty="0" err="1">
                <a:solidFill>
                  <a:srgbClr val="29485D"/>
                </a:solidFill>
              </a:rPr>
              <a:t>float</a:t>
            </a:r>
            <a:r>
              <a:rPr lang="de-DE" sz="3000" dirty="0">
                <a:solidFill>
                  <a:srgbClr val="29485D"/>
                </a:solidFill>
              </a:rPr>
              <a:t> </a:t>
            </a:r>
            <a:r>
              <a:rPr lang="de-DE" sz="3000" dirty="0" err="1">
                <a:solidFill>
                  <a:srgbClr val="29485D"/>
                </a:solidFill>
              </a:rPr>
              <a:t>data</a:t>
            </a:r>
            <a:r>
              <a:rPr lang="de-DE" sz="3000" baseline="30000" dirty="0">
                <a:solidFill>
                  <a:srgbClr val="29485D"/>
                </a:solidFill>
              </a:rPr>
              <a:t>[6]</a:t>
            </a:r>
            <a:r>
              <a:rPr lang="de-DE" sz="3000" dirty="0">
                <a:solidFill>
                  <a:srgbClr val="29485D"/>
                </a:solidFill>
              </a:rPr>
              <a:t>, World Ocean Atlas 2018</a:t>
            </a:r>
            <a:r>
              <a:rPr lang="de-DE" sz="3000" baseline="30000" dirty="0">
                <a:solidFill>
                  <a:srgbClr val="29485D"/>
                </a:solidFill>
              </a:rPr>
              <a:t>[7]</a:t>
            </a:r>
          </a:p>
          <a:p>
            <a:pPr algn="just"/>
            <a:r>
              <a:rPr lang="de-DE" sz="3000" b="1" dirty="0">
                <a:solidFill>
                  <a:srgbClr val="29485D"/>
                </a:solidFill>
              </a:rPr>
              <a:t>Model:	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1°x 1°4-D (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lat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,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lon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, 31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depth-lev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, time)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fields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from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MPI-ESM-LR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historical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run</a:t>
            </a:r>
            <a:r>
              <a:rPr lang="de-DE" sz="3000" baseline="30000" dirty="0">
                <a:solidFill>
                  <a:srgbClr val="29485D">
                    <a:alpha val="90000"/>
                  </a:srgbClr>
                </a:solidFill>
              </a:rPr>
              <a:t>[9,10]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(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interactive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cycle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,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emission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driven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, </a:t>
            </a:r>
            <a:r>
              <a:rPr lang="de-DE" sz="3000" dirty="0" err="1">
                <a:solidFill>
                  <a:srgbClr val="29485D">
                    <a:alpha val="90000"/>
                  </a:srgbClr>
                </a:solidFill>
              </a:rPr>
              <a:t>prognostic</a:t>
            </a:r>
            <a:r>
              <a:rPr lang="de-DE" sz="3000" dirty="0">
                <a:solidFill>
                  <a:srgbClr val="29485D">
                    <a:alpha val="90000"/>
                  </a:srgbClr>
                </a:solidFill>
              </a:rPr>
              <a:t>).</a:t>
            </a:r>
            <a:endParaRPr lang="de-DE" sz="5000" dirty="0"/>
          </a:p>
        </p:txBody>
      </p:sp>
      <p:pic>
        <p:nvPicPr>
          <p:cNvPr id="4171" name="Grafik 4170" descr="Ein Bild, das Logo enthält.&#10;&#10;Automatisch generierte Beschreibung">
            <a:extLst>
              <a:ext uri="{FF2B5EF4-FFF2-40B4-BE49-F238E27FC236}">
                <a16:creationId xmlns:a16="http://schemas.microsoft.com/office/drawing/2014/main" id="{421DEF79-2B99-6D22-4E6D-FAA21A964F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60278" y="30266730"/>
            <a:ext cx="5307645" cy="1980000"/>
          </a:xfrm>
          <a:prstGeom prst="rect">
            <a:avLst/>
          </a:prstGeom>
        </p:spPr>
      </p:pic>
      <p:pic>
        <p:nvPicPr>
          <p:cNvPr id="4174" name="Grafik 4173">
            <a:extLst>
              <a:ext uri="{FF2B5EF4-FFF2-40B4-BE49-F238E27FC236}">
                <a16:creationId xmlns:a16="http://schemas.microsoft.com/office/drawing/2014/main" id="{26E38790-8E6E-0F7F-12E6-E146DD28BD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77434" y="1241493"/>
            <a:ext cx="1800000" cy="1800000"/>
          </a:xfrm>
          <a:prstGeom prst="rect">
            <a:avLst/>
          </a:prstGeom>
        </p:spPr>
      </p:pic>
      <p:pic>
        <p:nvPicPr>
          <p:cNvPr id="4180" name="Grafik 4179" descr="Ein Bild, das Logo enthält.&#10;&#10;Automatisch generierte Beschreibung">
            <a:extLst>
              <a:ext uri="{FF2B5EF4-FFF2-40B4-BE49-F238E27FC236}">
                <a16:creationId xmlns:a16="http://schemas.microsoft.com/office/drawing/2014/main" id="{7CEC0040-2D55-9C3E-6D94-6B5792BAE8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68741" y="30213097"/>
            <a:ext cx="1487295" cy="1980000"/>
          </a:xfrm>
          <a:prstGeom prst="rect">
            <a:avLst/>
          </a:prstGeom>
        </p:spPr>
      </p:pic>
      <p:pic>
        <p:nvPicPr>
          <p:cNvPr id="4182" name="Grafik 4181">
            <a:extLst>
              <a:ext uri="{FF2B5EF4-FFF2-40B4-BE49-F238E27FC236}">
                <a16:creationId xmlns:a16="http://schemas.microsoft.com/office/drawing/2014/main" id="{3817723E-B641-6370-F9F5-25C415A221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14986" y="30211540"/>
            <a:ext cx="1414286" cy="1980000"/>
          </a:xfrm>
          <a:prstGeom prst="rect">
            <a:avLst/>
          </a:prstGeom>
        </p:spPr>
      </p:pic>
      <p:pic>
        <p:nvPicPr>
          <p:cNvPr id="4183" name="Grafik 4182">
            <a:extLst>
              <a:ext uri="{FF2B5EF4-FFF2-40B4-BE49-F238E27FC236}">
                <a16:creationId xmlns:a16="http://schemas.microsoft.com/office/drawing/2014/main" id="{4099762D-BFE4-5B94-3591-EEAB601904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37931" y="30211540"/>
            <a:ext cx="1980000" cy="1980000"/>
          </a:xfrm>
          <a:prstGeom prst="rect">
            <a:avLst/>
          </a:prstGeom>
        </p:spPr>
      </p:pic>
      <p:sp>
        <p:nvSpPr>
          <p:cNvPr id="4186" name="Rechteck 4185">
            <a:extLst>
              <a:ext uri="{FF2B5EF4-FFF2-40B4-BE49-F238E27FC236}">
                <a16:creationId xmlns:a16="http://schemas.microsoft.com/office/drawing/2014/main" id="{15935E77-0CD5-D0EB-94D3-84417D56C9DA}"/>
              </a:ext>
            </a:extLst>
          </p:cNvPr>
          <p:cNvSpPr/>
          <p:nvPr/>
        </p:nvSpPr>
        <p:spPr>
          <a:xfrm>
            <a:off x="720000" y="15517662"/>
            <a:ext cx="16200864" cy="13576744"/>
          </a:xfrm>
          <a:prstGeom prst="rect">
            <a:avLst/>
          </a:prstGeom>
          <a:noFill/>
          <a:ln w="63500">
            <a:solidFill>
              <a:srgbClr val="C6D6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87" name="Rechteck 4186">
            <a:extLst>
              <a:ext uri="{FF2B5EF4-FFF2-40B4-BE49-F238E27FC236}">
                <a16:creationId xmlns:a16="http://schemas.microsoft.com/office/drawing/2014/main" id="{A373E723-177B-D5E6-F102-EFCCB9CC1F44}"/>
              </a:ext>
            </a:extLst>
          </p:cNvPr>
          <p:cNvSpPr/>
          <p:nvPr/>
        </p:nvSpPr>
        <p:spPr>
          <a:xfrm>
            <a:off x="720724" y="4953408"/>
            <a:ext cx="16200864" cy="9720000"/>
          </a:xfrm>
          <a:prstGeom prst="rect">
            <a:avLst/>
          </a:prstGeom>
          <a:noFill/>
          <a:ln w="63500">
            <a:solidFill>
              <a:srgbClr val="0F3B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C6C"/>
              </a:solidFill>
            </a:endParaRPr>
          </a:p>
        </p:txBody>
      </p:sp>
      <p:sp>
        <p:nvSpPr>
          <p:cNvPr id="4188" name="Rechteck 4187">
            <a:extLst>
              <a:ext uri="{FF2B5EF4-FFF2-40B4-BE49-F238E27FC236}">
                <a16:creationId xmlns:a16="http://schemas.microsoft.com/office/drawing/2014/main" id="{297BAF7A-983D-0E5F-B2D3-0D1ED40D1CF2}"/>
              </a:ext>
            </a:extLst>
          </p:cNvPr>
          <p:cNvSpPr/>
          <p:nvPr/>
        </p:nvSpPr>
        <p:spPr>
          <a:xfrm>
            <a:off x="17592220" y="4953600"/>
            <a:ext cx="32807729" cy="9720000"/>
          </a:xfrm>
          <a:prstGeom prst="rect">
            <a:avLst/>
          </a:prstGeom>
          <a:noFill/>
          <a:ln w="63500">
            <a:solidFill>
              <a:srgbClr val="0F3B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C6C"/>
              </a:solidFill>
            </a:endParaRPr>
          </a:p>
        </p:txBody>
      </p:sp>
      <p:sp>
        <p:nvSpPr>
          <p:cNvPr id="4189" name="Rechteck 4188">
            <a:extLst>
              <a:ext uri="{FF2B5EF4-FFF2-40B4-BE49-F238E27FC236}">
                <a16:creationId xmlns:a16="http://schemas.microsoft.com/office/drawing/2014/main" id="{6F39CB2F-4BF7-3189-FC23-4C3B94E5988D}"/>
              </a:ext>
            </a:extLst>
          </p:cNvPr>
          <p:cNvSpPr/>
          <p:nvPr/>
        </p:nvSpPr>
        <p:spPr>
          <a:xfrm>
            <a:off x="17592220" y="15517662"/>
            <a:ext cx="16161976" cy="13576744"/>
          </a:xfrm>
          <a:prstGeom prst="rect">
            <a:avLst/>
          </a:prstGeom>
          <a:noFill/>
          <a:ln w="63500">
            <a:solidFill>
              <a:srgbClr val="C6D6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90" name="Rechteck 4189">
            <a:extLst>
              <a:ext uri="{FF2B5EF4-FFF2-40B4-BE49-F238E27FC236}">
                <a16:creationId xmlns:a16="http://schemas.microsoft.com/office/drawing/2014/main" id="{C0FF9C30-87B8-4B35-9D8F-63A354068852}"/>
              </a:ext>
            </a:extLst>
          </p:cNvPr>
          <p:cNvSpPr/>
          <p:nvPr/>
        </p:nvSpPr>
        <p:spPr>
          <a:xfrm>
            <a:off x="34231011" y="15538511"/>
            <a:ext cx="16200000" cy="13555895"/>
          </a:xfrm>
          <a:prstGeom prst="rect">
            <a:avLst/>
          </a:prstGeom>
          <a:noFill/>
          <a:ln w="63500">
            <a:solidFill>
              <a:srgbClr val="C6D6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199" name="Gruppieren 4198">
            <a:extLst>
              <a:ext uri="{FF2B5EF4-FFF2-40B4-BE49-F238E27FC236}">
                <a16:creationId xmlns:a16="http://schemas.microsoft.com/office/drawing/2014/main" id="{BE1968E1-8692-7AB6-4817-2CC17C3A025E}"/>
              </a:ext>
            </a:extLst>
          </p:cNvPr>
          <p:cNvGrpSpPr/>
          <p:nvPr/>
        </p:nvGrpSpPr>
        <p:grpSpPr>
          <a:xfrm>
            <a:off x="18005552" y="12095870"/>
            <a:ext cx="18927783" cy="2177086"/>
            <a:chOff x="29931074" y="10912793"/>
            <a:chExt cx="19961737" cy="3498482"/>
          </a:xfrm>
        </p:grpSpPr>
        <p:sp>
          <p:nvSpPr>
            <p:cNvPr id="4196" name="Rechteck 4195">
              <a:extLst>
                <a:ext uri="{FF2B5EF4-FFF2-40B4-BE49-F238E27FC236}">
                  <a16:creationId xmlns:a16="http://schemas.microsoft.com/office/drawing/2014/main" id="{39E99B70-F691-6710-F3A0-1DDD4E3ED3C0}"/>
                </a:ext>
              </a:extLst>
            </p:cNvPr>
            <p:cNvSpPr/>
            <p:nvPr/>
          </p:nvSpPr>
          <p:spPr>
            <a:xfrm>
              <a:off x="29931074" y="10912793"/>
              <a:ext cx="19961737" cy="3498482"/>
            </a:xfrm>
            <a:prstGeom prst="rect">
              <a:avLst/>
            </a:prstGeom>
            <a:solidFill>
              <a:srgbClr val="EEEEEE"/>
            </a:solidFill>
            <a:ln w="6350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7C6C"/>
                </a:solidFill>
              </a:endParaRPr>
            </a:p>
          </p:txBody>
        </p:sp>
        <p:sp>
          <p:nvSpPr>
            <p:cNvPr id="4195" name="Textfeld 4194">
              <a:extLst>
                <a:ext uri="{FF2B5EF4-FFF2-40B4-BE49-F238E27FC236}">
                  <a16:creationId xmlns:a16="http://schemas.microsoft.com/office/drawing/2014/main" id="{690B2C61-1507-63B2-1177-B683227DE07C}"/>
                </a:ext>
              </a:extLst>
            </p:cNvPr>
            <p:cNvSpPr txBox="1"/>
            <p:nvPr/>
          </p:nvSpPr>
          <p:spPr>
            <a:xfrm>
              <a:off x="30082383" y="11099594"/>
              <a:ext cx="19512169" cy="3115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de-DE" sz="2400" b="1" i="1" dirty="0">
                  <a:solidFill>
                    <a:srgbClr val="777777"/>
                  </a:solidFill>
                </a:rPr>
                <a:t>Figure 1: </a:t>
              </a:r>
              <a:r>
                <a:rPr lang="de-DE" sz="2400" b="1" i="1" dirty="0" err="1">
                  <a:solidFill>
                    <a:srgbClr val="777777"/>
                  </a:solidFill>
                </a:rPr>
                <a:t>Left</a:t>
              </a:r>
              <a:r>
                <a:rPr lang="de-DE" sz="2400" b="1" i="1" dirty="0">
                  <a:solidFill>
                    <a:srgbClr val="777777"/>
                  </a:solidFill>
                </a:rPr>
                <a:t>: </a:t>
              </a:r>
              <a:r>
                <a:rPr lang="de-DE" sz="2400" i="1" dirty="0">
                  <a:solidFill>
                    <a:srgbClr val="777777"/>
                  </a:solidFill>
                </a:rPr>
                <a:t>Mean </a:t>
              </a:r>
              <a:r>
                <a:rPr lang="de-DE" sz="2400" i="1" dirty="0" err="1">
                  <a:solidFill>
                    <a:srgbClr val="777777"/>
                  </a:solidFill>
                </a:rPr>
                <a:t>seasonal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cycle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of</a:t>
              </a:r>
              <a:r>
                <a:rPr lang="de-DE" sz="2400" i="1" dirty="0">
                  <a:solidFill>
                    <a:srgbClr val="777777"/>
                  </a:solidFill>
                </a:rPr>
                <a:t> DIC, and </a:t>
              </a:r>
              <a:r>
                <a:rPr lang="de-DE" sz="2400" i="1" dirty="0" err="1">
                  <a:solidFill>
                    <a:srgbClr val="777777"/>
                  </a:solidFill>
                </a:rPr>
                <a:t>the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contribution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of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each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of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the</a:t>
              </a:r>
              <a:r>
                <a:rPr lang="de-DE" sz="2400" i="1" dirty="0">
                  <a:solidFill>
                    <a:srgbClr val="777777"/>
                  </a:solidFill>
                </a:rPr>
                <a:t> 5 </a:t>
              </a:r>
              <a:r>
                <a:rPr lang="de-DE" sz="2400" i="1" dirty="0" err="1">
                  <a:solidFill>
                    <a:srgbClr val="777777"/>
                  </a:solidFill>
                </a:rPr>
                <a:t>predictors</a:t>
              </a:r>
              <a:r>
                <a:rPr lang="de-DE" sz="2400" i="1" dirty="0">
                  <a:solidFill>
                    <a:srgbClr val="777777"/>
                  </a:solidFill>
                </a:rPr>
                <a:t> (T, S, O2, Si, NO3) </a:t>
              </a:r>
              <a:r>
                <a:rPr lang="de-DE" sz="2400" i="1" dirty="0" err="1">
                  <a:solidFill>
                    <a:srgbClr val="777777"/>
                  </a:solidFill>
                </a:rPr>
                <a:t>to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the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seasonal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cycle</a:t>
              </a:r>
              <a:r>
                <a:rPr lang="de-DE" sz="2400" i="1" dirty="0">
                  <a:solidFill>
                    <a:srgbClr val="777777"/>
                  </a:solidFill>
                </a:rPr>
                <a:t>, i.e. </a:t>
              </a:r>
              <a:r>
                <a:rPr lang="de-DE" sz="2400" i="1" dirty="0" err="1">
                  <a:solidFill>
                    <a:srgbClr val="777777"/>
                  </a:solidFill>
                </a:rPr>
                <a:t>the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seasonal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response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function</a:t>
              </a:r>
              <a:r>
                <a:rPr lang="de-DE" sz="2400" i="1" dirty="0">
                  <a:solidFill>
                    <a:srgbClr val="777777"/>
                  </a:solidFill>
                </a:rPr>
                <a:t>. </a:t>
              </a:r>
              <a:r>
                <a:rPr lang="de-DE" sz="2400" b="1" i="1" dirty="0" err="1">
                  <a:solidFill>
                    <a:srgbClr val="777777"/>
                  </a:solidFill>
                </a:rPr>
                <a:t>Thick</a:t>
              </a:r>
              <a:r>
                <a:rPr lang="de-DE" sz="2400" b="1" i="1" dirty="0">
                  <a:solidFill>
                    <a:srgbClr val="777777"/>
                  </a:solidFill>
                </a:rPr>
                <a:t> </a:t>
              </a:r>
              <a:r>
                <a:rPr lang="de-DE" sz="2400" b="1" i="1" dirty="0" err="1">
                  <a:solidFill>
                    <a:srgbClr val="777777"/>
                  </a:solidFill>
                </a:rPr>
                <a:t>line</a:t>
              </a:r>
              <a:r>
                <a:rPr lang="de-DE" sz="2400" i="1" dirty="0">
                  <a:solidFill>
                    <a:srgbClr val="777777"/>
                  </a:solidFill>
                </a:rPr>
                <a:t>: </a:t>
              </a:r>
              <a:r>
                <a:rPr lang="de-DE" sz="2400" i="1" dirty="0" err="1">
                  <a:solidFill>
                    <a:srgbClr val="777777"/>
                  </a:solidFill>
                </a:rPr>
                <a:t>mean</a:t>
              </a:r>
              <a:r>
                <a:rPr lang="de-DE" sz="2400" i="1" dirty="0">
                  <a:solidFill>
                    <a:srgbClr val="777777"/>
                  </a:solidFill>
                </a:rPr>
                <a:t>; </a:t>
              </a:r>
              <a:r>
                <a:rPr lang="de-DE" sz="2400" b="1" i="1" dirty="0" err="1">
                  <a:solidFill>
                    <a:srgbClr val="777777"/>
                  </a:solidFill>
                </a:rPr>
                <a:t>shading</a:t>
              </a:r>
              <a:r>
                <a:rPr lang="de-DE" sz="2400" i="1" dirty="0">
                  <a:solidFill>
                    <a:srgbClr val="777777"/>
                  </a:solidFill>
                </a:rPr>
                <a:t>: </a:t>
              </a:r>
              <a:r>
                <a:rPr lang="de-DE" sz="2400" i="1" dirty="0" err="1">
                  <a:solidFill>
                    <a:srgbClr val="777777"/>
                  </a:solidFill>
                </a:rPr>
                <a:t>standard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deviation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of</a:t>
              </a:r>
              <a:r>
                <a:rPr lang="de-DE" sz="2400" i="1" dirty="0">
                  <a:solidFill>
                    <a:srgbClr val="777777"/>
                  </a:solidFill>
                </a:rPr>
                <a:t> a 10-member </a:t>
              </a:r>
              <a:r>
                <a:rPr lang="de-DE" sz="2400" i="1" dirty="0" err="1">
                  <a:solidFill>
                    <a:srgbClr val="777777"/>
                  </a:solidFill>
                </a:rPr>
                <a:t>ensemble</a:t>
              </a:r>
              <a:r>
                <a:rPr lang="de-DE" sz="2400" i="1" dirty="0">
                  <a:solidFill>
                    <a:srgbClr val="777777"/>
                  </a:solidFill>
                </a:rPr>
                <a:t> (boot-</a:t>
              </a:r>
              <a:r>
                <a:rPr lang="de-DE" sz="2400" i="1" dirty="0" err="1">
                  <a:solidFill>
                    <a:srgbClr val="777777"/>
                  </a:solidFill>
                </a:rPr>
                <a:t>strapping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approach</a:t>
              </a:r>
              <a:r>
                <a:rPr lang="de-DE" sz="2400" i="1" dirty="0">
                  <a:solidFill>
                    <a:srgbClr val="777777"/>
                  </a:solidFill>
                </a:rPr>
                <a:t>). </a:t>
              </a:r>
              <a:r>
                <a:rPr lang="de-DE" sz="2400" b="1" i="1" dirty="0">
                  <a:solidFill>
                    <a:srgbClr val="777777"/>
                  </a:solidFill>
                </a:rPr>
                <a:t>Right</a:t>
              </a:r>
              <a:r>
                <a:rPr lang="de-DE" sz="2400" i="1" dirty="0">
                  <a:solidFill>
                    <a:srgbClr val="777777"/>
                  </a:solidFill>
                </a:rPr>
                <a:t>: </a:t>
              </a:r>
              <a:r>
                <a:rPr lang="de-DE" sz="2400" i="1" dirty="0" err="1">
                  <a:solidFill>
                    <a:srgbClr val="777777"/>
                  </a:solidFill>
                </a:rPr>
                <a:t>Stacked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bars</a:t>
              </a:r>
              <a:r>
                <a:rPr lang="de-DE" sz="2400" i="1" dirty="0">
                  <a:solidFill>
                    <a:srgbClr val="777777"/>
                  </a:solidFill>
                </a:rPr>
                <a:t> - relative </a:t>
              </a:r>
              <a:r>
                <a:rPr lang="de-DE" sz="2400" i="1" dirty="0" err="1">
                  <a:solidFill>
                    <a:srgbClr val="777777"/>
                  </a:solidFill>
                </a:rPr>
                <a:t>contribution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of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the</a:t>
              </a:r>
              <a:r>
                <a:rPr lang="de-DE" sz="2400" i="1" dirty="0">
                  <a:solidFill>
                    <a:srgbClr val="777777"/>
                  </a:solidFill>
                </a:rPr>
                <a:t> 5 </a:t>
              </a:r>
              <a:r>
                <a:rPr lang="de-DE" sz="2400" i="1" dirty="0" err="1">
                  <a:solidFill>
                    <a:srgbClr val="777777"/>
                  </a:solidFill>
                </a:rPr>
                <a:t>predictors</a:t>
              </a:r>
              <a:r>
                <a:rPr lang="de-DE" sz="2400" i="1" dirty="0">
                  <a:solidFill>
                    <a:srgbClr val="777777"/>
                  </a:solidFill>
                </a:rPr>
                <a:t> (cf. </a:t>
              </a:r>
              <a:r>
                <a:rPr lang="de-DE" sz="2400" i="1" dirty="0" err="1">
                  <a:solidFill>
                    <a:srgbClr val="777777"/>
                  </a:solidFill>
                </a:rPr>
                <a:t>left</a:t>
              </a:r>
              <a:r>
                <a:rPr lang="de-DE" sz="2400" i="1" dirty="0">
                  <a:solidFill>
                    <a:srgbClr val="777777"/>
                  </a:solidFill>
                </a:rPr>
                <a:t> legend) on </a:t>
              </a:r>
              <a:r>
                <a:rPr lang="de-DE" sz="2400" i="1" dirty="0" err="1">
                  <a:solidFill>
                    <a:srgbClr val="777777"/>
                  </a:solidFill>
                </a:rPr>
                <a:t>the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seasonal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cycle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of</a:t>
              </a:r>
              <a:r>
                <a:rPr lang="de-DE" sz="2400" i="1" dirty="0">
                  <a:solidFill>
                    <a:srgbClr val="777777"/>
                  </a:solidFill>
                </a:rPr>
                <a:t> DIC </a:t>
              </a:r>
              <a:r>
                <a:rPr lang="de-DE" sz="2400" i="1" dirty="0" err="1">
                  <a:solidFill>
                    <a:srgbClr val="777777"/>
                  </a:solidFill>
                </a:rPr>
                <a:t>for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each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month</a:t>
              </a:r>
              <a:r>
                <a:rPr lang="de-DE" sz="2400" i="1" dirty="0">
                  <a:solidFill>
                    <a:srgbClr val="777777"/>
                  </a:solidFill>
                </a:rPr>
                <a:t>. Both </a:t>
              </a:r>
              <a:r>
                <a:rPr lang="de-DE" sz="2400" i="1" dirty="0" err="1">
                  <a:solidFill>
                    <a:srgbClr val="777777"/>
                  </a:solidFill>
                </a:rPr>
                <a:t>left</a:t>
              </a:r>
              <a:r>
                <a:rPr lang="de-DE" sz="2400" i="1" dirty="0">
                  <a:solidFill>
                    <a:srgbClr val="777777"/>
                  </a:solidFill>
                </a:rPr>
                <a:t> and </a:t>
              </a:r>
              <a:r>
                <a:rPr lang="de-DE" sz="2400" i="1" dirty="0" err="1">
                  <a:solidFill>
                    <a:srgbClr val="777777"/>
                  </a:solidFill>
                </a:rPr>
                <a:t>right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are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estimated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by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training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the</a:t>
              </a:r>
              <a:r>
                <a:rPr lang="de-DE" sz="2400" i="1" dirty="0">
                  <a:solidFill>
                    <a:srgbClr val="777777"/>
                  </a:solidFill>
                </a:rPr>
                <a:t> FFN multiple </a:t>
              </a:r>
              <a:r>
                <a:rPr lang="de-DE" sz="2400" i="1" dirty="0" err="1">
                  <a:solidFill>
                    <a:srgbClr val="777777"/>
                  </a:solidFill>
                </a:rPr>
                <a:t>times</a:t>
              </a:r>
              <a:r>
                <a:rPr lang="de-DE" sz="2400" i="1" dirty="0">
                  <a:solidFill>
                    <a:srgbClr val="777777"/>
                  </a:solidFill>
                </a:rPr>
                <a:t>, </a:t>
              </a:r>
              <a:r>
                <a:rPr lang="de-DE" sz="2400" i="1" dirty="0" err="1">
                  <a:solidFill>
                    <a:srgbClr val="777777"/>
                  </a:solidFill>
                </a:rPr>
                <a:t>where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for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each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run</a:t>
              </a:r>
              <a:r>
                <a:rPr lang="de-DE" sz="2400" i="1" dirty="0">
                  <a:solidFill>
                    <a:srgbClr val="777777"/>
                  </a:solidFill>
                </a:rPr>
                <a:t>, </a:t>
              </a:r>
              <a:r>
                <a:rPr lang="de-DE" sz="2400" i="1" dirty="0" err="1">
                  <a:solidFill>
                    <a:srgbClr val="777777"/>
                  </a:solidFill>
                </a:rPr>
                <a:t>only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one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of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the</a:t>
              </a:r>
              <a:r>
                <a:rPr lang="de-DE" sz="2400" i="1" dirty="0">
                  <a:solidFill>
                    <a:srgbClr val="777777"/>
                  </a:solidFill>
                </a:rPr>
                <a:t> 5 </a:t>
              </a:r>
              <a:r>
                <a:rPr lang="de-DE" sz="2400" i="1" dirty="0" err="1">
                  <a:solidFill>
                    <a:srgbClr val="777777"/>
                  </a:solidFill>
                </a:rPr>
                <a:t>predictors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is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used</a:t>
              </a:r>
              <a:r>
                <a:rPr lang="de-DE" sz="2400" i="1" dirty="0">
                  <a:solidFill>
                    <a:srgbClr val="777777"/>
                  </a:solidFill>
                </a:rPr>
                <a:t> (</a:t>
              </a:r>
              <a:r>
                <a:rPr lang="de-DE" sz="2400" i="1" dirty="0" err="1">
                  <a:solidFill>
                    <a:srgbClr val="777777"/>
                  </a:solidFill>
                </a:rPr>
                <a:t>following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Gevrey</a:t>
              </a:r>
              <a:r>
                <a:rPr lang="de-DE" sz="2400" i="1" dirty="0">
                  <a:solidFill>
                    <a:srgbClr val="777777"/>
                  </a:solidFill>
                </a:rPr>
                <a:t> et al. (2003)</a:t>
              </a:r>
              <a:r>
                <a:rPr lang="de-DE" sz="2400" i="1" baseline="30000" dirty="0">
                  <a:solidFill>
                    <a:srgbClr val="777777"/>
                  </a:solidFill>
                </a:rPr>
                <a:t>[4]</a:t>
              </a:r>
              <a:r>
                <a:rPr lang="de-DE" sz="2400" i="1" dirty="0">
                  <a:solidFill>
                    <a:srgbClr val="777777"/>
                  </a:solidFill>
                </a:rPr>
                <a:t>).</a:t>
              </a:r>
            </a:p>
          </p:txBody>
        </p:sp>
      </p:grpSp>
      <p:pic>
        <p:nvPicPr>
          <p:cNvPr id="4219" name="Grafik 4218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3CB390A7-8E87-95A6-1A55-C38347D9EC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27480" y="5732237"/>
            <a:ext cx="8449702" cy="6114656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17D8A58E-9BB6-A5C6-1A5B-DC3D6E1914CD}"/>
              </a:ext>
            </a:extLst>
          </p:cNvPr>
          <p:cNvGrpSpPr/>
          <p:nvPr/>
        </p:nvGrpSpPr>
        <p:grpSpPr>
          <a:xfrm>
            <a:off x="18588170" y="20791744"/>
            <a:ext cx="13966836" cy="4355624"/>
            <a:chOff x="18627777" y="20061791"/>
            <a:chExt cx="13966836" cy="4355624"/>
          </a:xfrm>
        </p:grpSpPr>
        <p:grpSp>
          <p:nvGrpSpPr>
            <p:cNvPr id="4215" name="Gruppieren 4214">
              <a:extLst>
                <a:ext uri="{FF2B5EF4-FFF2-40B4-BE49-F238E27FC236}">
                  <a16:creationId xmlns:a16="http://schemas.microsoft.com/office/drawing/2014/main" id="{236D3648-DA96-F08F-9651-8E38A8E487F3}"/>
                </a:ext>
              </a:extLst>
            </p:cNvPr>
            <p:cNvGrpSpPr/>
            <p:nvPr/>
          </p:nvGrpSpPr>
          <p:grpSpPr>
            <a:xfrm>
              <a:off x="18627777" y="20061791"/>
              <a:ext cx="13966836" cy="3274261"/>
              <a:chOff x="18528144" y="20077909"/>
              <a:chExt cx="14262571" cy="3094865"/>
            </a:xfrm>
          </p:grpSpPr>
          <p:grpSp>
            <p:nvGrpSpPr>
              <p:cNvPr id="59" name="Gruppieren 58">
                <a:extLst>
                  <a:ext uri="{FF2B5EF4-FFF2-40B4-BE49-F238E27FC236}">
                    <a16:creationId xmlns:a16="http://schemas.microsoft.com/office/drawing/2014/main" id="{81139C06-46C6-FD59-EB98-05FB5597CC64}"/>
                  </a:ext>
                </a:extLst>
              </p:cNvPr>
              <p:cNvGrpSpPr/>
              <p:nvPr/>
            </p:nvGrpSpPr>
            <p:grpSpPr>
              <a:xfrm>
                <a:off x="25097740" y="20447555"/>
                <a:ext cx="2879963" cy="2159973"/>
                <a:chOff x="20529983" y="18903555"/>
                <a:chExt cx="2879963" cy="2159973"/>
              </a:xfrm>
            </p:grpSpPr>
            <p:pic>
              <p:nvPicPr>
                <p:cNvPr id="25" name="Grafik 24" descr="Ein Bild, das Diagramm enthält.&#10;&#10;Automatisch generierte Beschreibung">
                  <a:extLst>
                    <a:ext uri="{FF2B5EF4-FFF2-40B4-BE49-F238E27FC236}">
                      <a16:creationId xmlns:a16="http://schemas.microsoft.com/office/drawing/2014/main" id="{C415B59B-151F-6918-7948-416C355814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529983" y="18903555"/>
                  <a:ext cx="2879963" cy="2159973"/>
                </a:xfrm>
                <a:prstGeom prst="rect">
                  <a:avLst/>
                </a:prstGeom>
              </p:spPr>
            </p:pic>
            <p:pic>
              <p:nvPicPr>
                <p:cNvPr id="23" name="Grafik 22" descr="Ein Bild, das Diagramm enthält.&#10;&#10;Automatisch generierte Beschreibung">
                  <a:extLst>
                    <a:ext uri="{FF2B5EF4-FFF2-40B4-BE49-F238E27FC236}">
                      <a16:creationId xmlns:a16="http://schemas.microsoft.com/office/drawing/2014/main" id="{B4BC83E9-6A97-F61A-A692-7F22DAC29C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/>
                <a:srcRect l="12749" t="18149" r="10652" b="17746"/>
                <a:stretch/>
              </p:blipFill>
              <p:spPr>
                <a:xfrm>
                  <a:off x="21164617" y="19459231"/>
                  <a:ext cx="2203902" cy="1383317"/>
                </a:xfrm>
                <a:prstGeom prst="rect">
                  <a:avLst/>
                </a:prstGeom>
              </p:spPr>
            </p:pic>
          </p:grpSp>
          <p:pic>
            <p:nvPicPr>
              <p:cNvPr id="56" name="Grafik 55" descr="Ein Bild, das Karte enthält.&#10;&#10;Automatisch generierte Beschreibung">
                <a:extLst>
                  <a:ext uri="{FF2B5EF4-FFF2-40B4-BE49-F238E27FC236}">
                    <a16:creationId xmlns:a16="http://schemas.microsoft.com/office/drawing/2014/main" id="{44B99DF4-CC97-7030-0589-10C943305D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190807" y="20077909"/>
                <a:ext cx="2594541" cy="1269372"/>
              </a:xfrm>
              <a:prstGeom prst="rect">
                <a:avLst/>
              </a:prstGeom>
            </p:spPr>
          </p:pic>
          <p:grpSp>
            <p:nvGrpSpPr>
              <p:cNvPr id="4207" name="Gruppieren 4206">
                <a:extLst>
                  <a:ext uri="{FF2B5EF4-FFF2-40B4-BE49-F238E27FC236}">
                    <a16:creationId xmlns:a16="http://schemas.microsoft.com/office/drawing/2014/main" id="{7A881319-779C-D437-4A7B-BA0D43BD2D5D}"/>
                  </a:ext>
                </a:extLst>
              </p:cNvPr>
              <p:cNvGrpSpPr/>
              <p:nvPr/>
            </p:nvGrpSpPr>
            <p:grpSpPr>
              <a:xfrm>
                <a:off x="18528144" y="20609679"/>
                <a:ext cx="3415822" cy="1748077"/>
                <a:chOff x="19722905" y="16972972"/>
                <a:chExt cx="3415822" cy="1748077"/>
              </a:xfrm>
            </p:grpSpPr>
            <p:pic>
              <p:nvPicPr>
                <p:cNvPr id="58" name="Grafik 57" descr="Ein Bild, das Karte enthält.&#10;&#10;Automatisch generierte Beschreibung">
                  <a:extLst>
                    <a:ext uri="{FF2B5EF4-FFF2-40B4-BE49-F238E27FC236}">
                      <a16:creationId xmlns:a16="http://schemas.microsoft.com/office/drawing/2014/main" id="{499D7C46-FAB4-0E42-F69D-E17037DB3A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5"/>
                <a:srcRect t="18717" b="26721"/>
                <a:stretch/>
              </p:blipFill>
              <p:spPr>
                <a:xfrm>
                  <a:off x="19722905" y="16972972"/>
                  <a:ext cx="2742390" cy="1080655"/>
                </a:xfrm>
                <a:prstGeom prst="rect">
                  <a:avLst/>
                </a:prstGeom>
              </p:spPr>
            </p:pic>
            <p:pic>
              <p:nvPicPr>
                <p:cNvPr id="61" name="Grafik 60" descr="Ein Bild, das Karte enthält.&#10;&#10;Automatisch generierte Beschreibung">
                  <a:extLst>
                    <a:ext uri="{FF2B5EF4-FFF2-40B4-BE49-F238E27FC236}">
                      <a16:creationId xmlns:a16="http://schemas.microsoft.com/office/drawing/2014/main" id="{3E945C21-0A18-19D3-8191-7E8D0194EE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/>
                <a:srcRect l="10806" t="25187" b="23222"/>
                <a:stretch/>
              </p:blipFill>
              <p:spPr>
                <a:xfrm>
                  <a:off x="20171018" y="17213022"/>
                  <a:ext cx="2510509" cy="1050827"/>
                </a:xfrm>
                <a:prstGeom prst="rect">
                  <a:avLst/>
                </a:prstGeom>
              </p:spPr>
            </p:pic>
            <p:pic>
              <p:nvPicPr>
                <p:cNvPr id="62" name="Grafik 61" descr="Ein Bild, das Karte enthält.&#10;&#10;Automatisch generierte Beschreibung">
                  <a:extLst>
                    <a:ext uri="{FF2B5EF4-FFF2-40B4-BE49-F238E27FC236}">
                      <a16:creationId xmlns:a16="http://schemas.microsoft.com/office/drawing/2014/main" id="{5305DD02-0109-77F4-BDFE-FA0E36472B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/>
                <a:srcRect l="10806" t="25187" b="23222"/>
                <a:stretch/>
              </p:blipFill>
              <p:spPr>
                <a:xfrm>
                  <a:off x="20323418" y="17365422"/>
                  <a:ext cx="2510509" cy="1050827"/>
                </a:xfrm>
                <a:prstGeom prst="rect">
                  <a:avLst/>
                </a:prstGeom>
              </p:spPr>
            </p:pic>
            <p:pic>
              <p:nvPicPr>
                <p:cNvPr id="63" name="Grafik 62" descr="Ein Bild, das Karte enthält.&#10;&#10;Automatisch generierte Beschreibung">
                  <a:extLst>
                    <a:ext uri="{FF2B5EF4-FFF2-40B4-BE49-F238E27FC236}">
                      <a16:creationId xmlns:a16="http://schemas.microsoft.com/office/drawing/2014/main" id="{3BDD847B-BDDF-13D3-710C-1D9DDE8810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/>
                <a:srcRect l="10806" t="25187" b="23222"/>
                <a:stretch/>
              </p:blipFill>
              <p:spPr>
                <a:xfrm>
                  <a:off x="20475818" y="17517822"/>
                  <a:ext cx="2510509" cy="1050827"/>
                </a:xfrm>
                <a:prstGeom prst="rect">
                  <a:avLst/>
                </a:prstGeom>
              </p:spPr>
            </p:pic>
            <p:pic>
              <p:nvPicPr>
                <p:cNvPr id="4096" name="Grafik 4095" descr="Ein Bild, das Karte enthält.&#10;&#10;Automatisch generierte Beschreibung">
                  <a:extLst>
                    <a:ext uri="{FF2B5EF4-FFF2-40B4-BE49-F238E27FC236}">
                      <a16:creationId xmlns:a16="http://schemas.microsoft.com/office/drawing/2014/main" id="{0BBD35F9-4D8F-9D75-2B4D-A73BA33376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/>
                <a:srcRect l="10806" t="25187" b="23222"/>
                <a:stretch/>
              </p:blipFill>
              <p:spPr>
                <a:xfrm>
                  <a:off x="20628218" y="17670222"/>
                  <a:ext cx="2510509" cy="1050827"/>
                </a:xfrm>
                <a:prstGeom prst="rect">
                  <a:avLst/>
                </a:prstGeom>
              </p:spPr>
            </p:pic>
          </p:grpSp>
          <p:pic>
            <p:nvPicPr>
              <p:cNvPr id="4098" name="Grafik 4097">
                <a:extLst>
                  <a:ext uri="{FF2B5EF4-FFF2-40B4-BE49-F238E27FC236}">
                    <a16:creationId xmlns:a16="http://schemas.microsoft.com/office/drawing/2014/main" id="{B69C4684-0CB8-3980-E733-CB73AD482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610186" y="21330703"/>
                <a:ext cx="1841880" cy="1749306"/>
              </a:xfrm>
              <a:prstGeom prst="rect">
                <a:avLst/>
              </a:prstGeom>
            </p:spPr>
          </p:pic>
          <p:pic>
            <p:nvPicPr>
              <p:cNvPr id="4214" name="Grafik 4213" descr="Ein Bild, das Karte enthält.&#10;&#10;Automatisch generierte Beschreibung">
                <a:extLst>
                  <a:ext uri="{FF2B5EF4-FFF2-40B4-BE49-F238E27FC236}">
                    <a16:creationId xmlns:a16="http://schemas.microsoft.com/office/drawing/2014/main" id="{4EF92014-FEBB-84CF-42F9-E658FEBDA3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857816" y="20332347"/>
                <a:ext cx="3932899" cy="2840427"/>
              </a:xfrm>
              <a:prstGeom prst="rect">
                <a:avLst/>
              </a:prstGeom>
            </p:spPr>
          </p:pic>
        </p:grpSp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3F5A4B47-CDD7-9041-6AD0-2839C248E2EA}"/>
                </a:ext>
              </a:extLst>
            </p:cNvPr>
            <p:cNvGrpSpPr/>
            <p:nvPr/>
          </p:nvGrpSpPr>
          <p:grpSpPr>
            <a:xfrm>
              <a:off x="18782248" y="23217086"/>
              <a:ext cx="13779708" cy="1200329"/>
              <a:chOff x="18782248" y="23217086"/>
              <a:chExt cx="13779708" cy="1200329"/>
            </a:xfrm>
          </p:grpSpPr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12F64535-25C5-F693-02D4-A7A8BAB610BE}"/>
                  </a:ext>
                </a:extLst>
              </p:cNvPr>
              <p:cNvSpPr txBox="1"/>
              <p:nvPr/>
            </p:nvSpPr>
            <p:spPr>
              <a:xfrm>
                <a:off x="18782248" y="23324807"/>
                <a:ext cx="2961715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3000" i="1" dirty="0">
                    <a:solidFill>
                      <a:srgbClr val="29485D"/>
                    </a:solidFill>
                  </a:rPr>
                  <a:t>T, S,</a:t>
                </a:r>
                <a:r>
                  <a:rPr lang="de-DE" sz="2800" i="1" dirty="0">
                    <a:solidFill>
                      <a:srgbClr val="29485D"/>
                    </a:solidFill>
                    <a:cs typeface="Arial" panose="020B0604020202020204" pitchFamily="34" charset="0"/>
                  </a:rPr>
                  <a:t> O</a:t>
                </a:r>
                <a:r>
                  <a:rPr lang="de-DE" sz="2800" i="1" baseline="-25000" dirty="0">
                    <a:solidFill>
                      <a:srgbClr val="29485D"/>
                    </a:solidFill>
                    <a:cs typeface="Arial" panose="020B0604020202020204" pitchFamily="34" charset="0"/>
                  </a:rPr>
                  <a:t>2</a:t>
                </a:r>
                <a:r>
                  <a:rPr lang="de-DE" sz="2800" i="1" dirty="0">
                    <a:solidFill>
                      <a:srgbClr val="29485D"/>
                    </a:solidFill>
                    <a:cs typeface="Arial" panose="020B0604020202020204" pitchFamily="34" charset="0"/>
                  </a:rPr>
                  <a:t>, Si, NO</a:t>
                </a:r>
                <a:r>
                  <a:rPr lang="de-DE" sz="2800" i="1" baseline="-25000" dirty="0">
                    <a:solidFill>
                      <a:srgbClr val="29485D"/>
                    </a:solidFill>
                    <a:cs typeface="Arial" panose="020B0604020202020204" pitchFamily="34" charset="0"/>
                  </a:rPr>
                  <a:t>3</a:t>
                </a:r>
              </a:p>
              <a:p>
                <a:pPr algn="ctr"/>
                <a:r>
                  <a:rPr lang="de-DE" sz="2800" i="1" dirty="0">
                    <a:solidFill>
                      <a:srgbClr val="29485D"/>
                    </a:solidFill>
                    <a:cs typeface="Arial" panose="020B0604020202020204" pitchFamily="34" charset="0"/>
                  </a:rPr>
                  <a:t>&amp; DIC</a:t>
                </a:r>
                <a:endParaRPr lang="de-DE" sz="2800" dirty="0"/>
              </a:p>
            </p:txBody>
          </p:sp>
          <p:grpSp>
            <p:nvGrpSpPr>
              <p:cNvPr id="22" name="Gruppieren 21">
                <a:extLst>
                  <a:ext uri="{FF2B5EF4-FFF2-40B4-BE49-F238E27FC236}">
                    <a16:creationId xmlns:a16="http://schemas.microsoft.com/office/drawing/2014/main" id="{1F8D4368-A8F9-71A1-DFDC-A82024225EBD}"/>
                  </a:ext>
                </a:extLst>
              </p:cNvPr>
              <p:cNvGrpSpPr/>
              <p:nvPr/>
            </p:nvGrpSpPr>
            <p:grpSpPr>
              <a:xfrm>
                <a:off x="22653488" y="23217086"/>
                <a:ext cx="9908468" cy="1200329"/>
                <a:chOff x="22653488" y="23217086"/>
                <a:chExt cx="9908468" cy="1200329"/>
              </a:xfrm>
            </p:grpSpPr>
            <p:sp>
              <p:nvSpPr>
                <p:cNvPr id="3" name="Textfeld 2">
                  <a:extLst>
                    <a:ext uri="{FF2B5EF4-FFF2-40B4-BE49-F238E27FC236}">
                      <a16:creationId xmlns:a16="http://schemas.microsoft.com/office/drawing/2014/main" id="{A198BD08-F726-0CE8-2651-3218475C416B}"/>
                    </a:ext>
                  </a:extLst>
                </p:cNvPr>
                <p:cNvSpPr txBox="1"/>
                <p:nvPr/>
              </p:nvSpPr>
              <p:spPr>
                <a:xfrm>
                  <a:off x="22653488" y="23217086"/>
                  <a:ext cx="210175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400" dirty="0">
                      <a:solidFill>
                        <a:srgbClr val="29485D"/>
                      </a:solidFill>
                    </a:rPr>
                    <a:t>Cluster </a:t>
                  </a:r>
                  <a:r>
                    <a:rPr lang="de-DE" sz="2400" dirty="0" err="1">
                      <a:solidFill>
                        <a:srgbClr val="29485D"/>
                      </a:solidFill>
                    </a:rPr>
                    <a:t>subsampled</a:t>
                  </a:r>
                  <a:r>
                    <a:rPr lang="de-DE" sz="2400" dirty="0">
                      <a:solidFill>
                        <a:srgbClr val="29485D"/>
                      </a:solidFill>
                    </a:rPr>
                    <a:t> </a:t>
                  </a:r>
                  <a:r>
                    <a:rPr lang="de-DE" sz="2400" dirty="0" err="1">
                      <a:solidFill>
                        <a:srgbClr val="29485D"/>
                      </a:solidFill>
                    </a:rPr>
                    <a:t>field</a:t>
                  </a:r>
                  <a:endParaRPr lang="de-DE" sz="2400" dirty="0"/>
                </a:p>
              </p:txBody>
            </p:sp>
            <p:sp>
              <p:nvSpPr>
                <p:cNvPr id="4" name="Textfeld 3">
                  <a:extLst>
                    <a:ext uri="{FF2B5EF4-FFF2-40B4-BE49-F238E27FC236}">
                      <a16:creationId xmlns:a16="http://schemas.microsoft.com/office/drawing/2014/main" id="{BA15498E-3D52-A874-E4C2-52949861E684}"/>
                    </a:ext>
                  </a:extLst>
                </p:cNvPr>
                <p:cNvSpPr txBox="1"/>
                <p:nvPr/>
              </p:nvSpPr>
              <p:spPr>
                <a:xfrm>
                  <a:off x="25281510" y="23217086"/>
                  <a:ext cx="7280446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400" dirty="0" err="1">
                      <a:solidFill>
                        <a:srgbClr val="29485D"/>
                      </a:solidFill>
                    </a:rPr>
                    <a:t>Apply</a:t>
                  </a:r>
                  <a:r>
                    <a:rPr lang="de-DE" sz="2400" dirty="0">
                      <a:solidFill>
                        <a:srgbClr val="29485D"/>
                      </a:solidFill>
                    </a:rPr>
                    <a:t> FFN </a:t>
                  </a:r>
                  <a:r>
                    <a:rPr lang="de-DE" sz="2400" dirty="0" err="1">
                      <a:solidFill>
                        <a:srgbClr val="29485D"/>
                      </a:solidFill>
                    </a:rPr>
                    <a:t>to</a:t>
                  </a:r>
                  <a:r>
                    <a:rPr lang="de-DE" sz="2400" dirty="0">
                      <a:solidFill>
                        <a:srgbClr val="29485D"/>
                      </a:solidFill>
                    </a:rPr>
                    <a:t> </a:t>
                  </a:r>
                  <a:r>
                    <a:rPr lang="de-DE" sz="2400" dirty="0" err="1">
                      <a:solidFill>
                        <a:srgbClr val="29485D"/>
                      </a:solidFill>
                    </a:rPr>
                    <a:t>clusters</a:t>
                  </a:r>
                  <a:r>
                    <a:rPr lang="de-DE" sz="2400" dirty="0">
                      <a:solidFill>
                        <a:srgbClr val="29485D"/>
                      </a:solidFill>
                    </a:rPr>
                    <a:t>	Bootstrap </a:t>
                  </a:r>
                  <a:r>
                    <a:rPr lang="de-DE" sz="2400" dirty="0" err="1">
                      <a:solidFill>
                        <a:srgbClr val="29485D"/>
                      </a:solidFill>
                    </a:rPr>
                    <a:t>to</a:t>
                  </a:r>
                  <a:r>
                    <a:rPr lang="de-DE" sz="2400" dirty="0">
                      <a:solidFill>
                        <a:srgbClr val="29485D"/>
                      </a:solidFill>
                    </a:rPr>
                    <a:t> </a:t>
                  </a:r>
                  <a:r>
                    <a:rPr lang="de-DE" sz="2400" dirty="0" err="1">
                      <a:solidFill>
                        <a:srgbClr val="29485D"/>
                      </a:solidFill>
                    </a:rPr>
                    <a:t>estimate</a:t>
                  </a:r>
                  <a:r>
                    <a:rPr lang="de-DE" sz="2400" dirty="0">
                      <a:solidFill>
                        <a:srgbClr val="29485D"/>
                      </a:solidFill>
                    </a:rPr>
                    <a:t> 		</a:t>
                  </a:r>
                  <a:r>
                    <a:rPr lang="de-DE" sz="2400" dirty="0" err="1">
                      <a:solidFill>
                        <a:srgbClr val="29485D"/>
                      </a:solidFill>
                    </a:rPr>
                    <a:t>uncertainty</a:t>
                  </a:r>
                  <a:r>
                    <a:rPr lang="de-DE" sz="2400" dirty="0">
                      <a:solidFill>
                        <a:srgbClr val="29485D"/>
                      </a:solidFill>
                    </a:rPr>
                    <a:t> </a:t>
                  </a:r>
                  <a:r>
                    <a:rPr lang="de-DE" sz="2400" dirty="0" err="1">
                      <a:solidFill>
                        <a:srgbClr val="29485D"/>
                      </a:solidFill>
                    </a:rPr>
                    <a:t>of</a:t>
                  </a:r>
                  <a:r>
                    <a:rPr lang="de-DE" sz="2400" dirty="0">
                      <a:solidFill>
                        <a:srgbClr val="29485D"/>
                      </a:solidFill>
                    </a:rPr>
                    <a:t> </a:t>
                  </a:r>
                  <a:r>
                    <a:rPr lang="de-DE" sz="2400" dirty="0" err="1">
                      <a:solidFill>
                        <a:srgbClr val="29485D"/>
                      </a:solidFill>
                    </a:rPr>
                    <a:t>the</a:t>
                  </a:r>
                  <a:r>
                    <a:rPr lang="de-DE" sz="2400" dirty="0">
                      <a:solidFill>
                        <a:srgbClr val="29485D"/>
                      </a:solidFill>
                    </a:rPr>
                    <a:t> 		</a:t>
                  </a:r>
                  <a:r>
                    <a:rPr lang="de-DE" sz="2400" dirty="0" err="1">
                      <a:solidFill>
                        <a:srgbClr val="29485D"/>
                      </a:solidFill>
                    </a:rPr>
                    <a:t>method</a:t>
                  </a:r>
                  <a:endParaRPr lang="de-DE" sz="2400" dirty="0"/>
                </a:p>
              </p:txBody>
            </p:sp>
          </p:grpSp>
        </p:grp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0C32CEDE-6C4A-5257-57FF-587CA9C64BBE}"/>
              </a:ext>
            </a:extLst>
          </p:cNvPr>
          <p:cNvGrpSpPr/>
          <p:nvPr/>
        </p:nvGrpSpPr>
        <p:grpSpPr>
          <a:xfrm>
            <a:off x="37321158" y="4958026"/>
            <a:ext cx="12571653" cy="9674667"/>
            <a:chOff x="29216677" y="5726307"/>
            <a:chExt cx="12571653" cy="9674667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63BAC3C2-3F98-0835-0D65-61B7F21AA7F8}"/>
                </a:ext>
              </a:extLst>
            </p:cNvPr>
            <p:cNvSpPr/>
            <p:nvPr/>
          </p:nvSpPr>
          <p:spPr>
            <a:xfrm>
              <a:off x="29216677" y="5726307"/>
              <a:ext cx="12571653" cy="9674667"/>
            </a:xfrm>
            <a:prstGeom prst="rect">
              <a:avLst/>
            </a:prstGeom>
            <a:solidFill>
              <a:srgbClr val="29485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0249C346-A14E-FFE4-D24D-00800498D8C7}"/>
                </a:ext>
              </a:extLst>
            </p:cNvPr>
            <p:cNvSpPr txBox="1"/>
            <p:nvPr/>
          </p:nvSpPr>
          <p:spPr>
            <a:xfrm>
              <a:off x="29662293" y="6112200"/>
              <a:ext cx="11680422" cy="8710077"/>
            </a:xfrm>
            <a:prstGeom prst="rect">
              <a:avLst/>
            </a:prstGeom>
            <a:solidFill>
              <a:srgbClr val="29485D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de-DE" sz="4400" b="1" dirty="0">
                  <a:solidFill>
                    <a:schemeClr val="bg1"/>
                  </a:solidFill>
                </a:rPr>
                <a:t>Key - Points</a:t>
              </a:r>
            </a:p>
            <a:p>
              <a:pPr algn="just"/>
              <a:endParaRPr lang="de-DE" sz="3600" b="1" dirty="0">
                <a:solidFill>
                  <a:schemeClr val="bg1"/>
                </a:solidFill>
              </a:endParaRPr>
            </a:p>
            <a:p>
              <a:pPr marL="571500" indent="-571500" algn="just">
                <a:buFont typeface="+mj-lt"/>
                <a:buAutoNum type="romanUcPeriod"/>
              </a:pPr>
              <a:r>
                <a:rPr lang="de-DE" sz="4000" b="1" dirty="0">
                  <a:solidFill>
                    <a:schemeClr val="bg1"/>
                  </a:solidFill>
                </a:rPr>
                <a:t> </a:t>
              </a:r>
              <a:r>
                <a:rPr lang="de-DE" sz="4000" b="1" i="1" dirty="0">
                  <a:solidFill>
                    <a:schemeClr val="bg1"/>
                  </a:solidFill>
                </a:rPr>
                <a:t>NO</a:t>
              </a:r>
              <a:r>
                <a:rPr lang="de-DE" sz="4000" b="1" i="1" baseline="-25000" dirty="0">
                  <a:solidFill>
                    <a:schemeClr val="bg1"/>
                  </a:solidFill>
                </a:rPr>
                <a:t>3</a:t>
              </a:r>
              <a:r>
                <a:rPr lang="de-DE" sz="4000" b="1" dirty="0">
                  <a:solidFill>
                    <a:schemeClr val="bg1"/>
                  </a:solidFill>
                </a:rPr>
                <a:t> and </a:t>
              </a:r>
              <a:r>
                <a:rPr lang="de-DE" sz="4000" b="1" i="1" dirty="0">
                  <a:solidFill>
                    <a:schemeClr val="bg1"/>
                  </a:solidFill>
                </a:rPr>
                <a:t>T</a:t>
              </a:r>
              <a:r>
                <a:rPr lang="de-DE" sz="4000" b="1" dirty="0">
                  <a:solidFill>
                    <a:schemeClr val="bg1"/>
                  </a:solidFill>
                </a:rPr>
                <a:t> </a:t>
              </a:r>
              <a:r>
                <a:rPr lang="de-DE" sz="4000" b="1" dirty="0" err="1">
                  <a:solidFill>
                    <a:schemeClr val="bg1"/>
                  </a:solidFill>
                </a:rPr>
                <a:t>are</a:t>
              </a:r>
              <a:r>
                <a:rPr lang="de-DE" sz="4000" b="1" dirty="0">
                  <a:solidFill>
                    <a:schemeClr val="bg1"/>
                  </a:solidFill>
                </a:rPr>
                <a:t> </a:t>
              </a:r>
              <a:r>
                <a:rPr lang="de-DE" sz="4000" b="1" dirty="0" err="1">
                  <a:solidFill>
                    <a:schemeClr val="bg1"/>
                  </a:solidFill>
                </a:rPr>
                <a:t>the</a:t>
              </a:r>
              <a:r>
                <a:rPr lang="de-DE" sz="4000" b="1" dirty="0">
                  <a:solidFill>
                    <a:schemeClr val="bg1"/>
                  </a:solidFill>
                </a:rPr>
                <a:t> </a:t>
              </a:r>
              <a:r>
                <a:rPr lang="de-DE" sz="4000" b="1" dirty="0" err="1">
                  <a:solidFill>
                    <a:schemeClr val="bg1"/>
                  </a:solidFill>
                </a:rPr>
                <a:t>main</a:t>
              </a:r>
              <a:r>
                <a:rPr lang="de-DE" sz="4000" b="1" dirty="0">
                  <a:solidFill>
                    <a:schemeClr val="bg1"/>
                  </a:solidFill>
                </a:rPr>
                <a:t> </a:t>
              </a:r>
              <a:r>
                <a:rPr lang="de-DE" sz="4000" b="1" dirty="0" err="1">
                  <a:solidFill>
                    <a:schemeClr val="bg1"/>
                  </a:solidFill>
                </a:rPr>
                <a:t>statistical</a:t>
              </a:r>
              <a:r>
                <a:rPr lang="de-DE" sz="4000" b="1" dirty="0">
                  <a:solidFill>
                    <a:schemeClr val="bg1"/>
                  </a:solidFill>
                </a:rPr>
                <a:t> </a:t>
              </a:r>
              <a:r>
                <a:rPr lang="de-DE" sz="4000" b="1" dirty="0" err="1">
                  <a:solidFill>
                    <a:schemeClr val="bg1"/>
                  </a:solidFill>
                </a:rPr>
                <a:t>drivers</a:t>
              </a:r>
              <a:r>
                <a:rPr lang="de-DE" sz="4000" b="1" dirty="0">
                  <a:solidFill>
                    <a:schemeClr val="bg1"/>
                  </a:solidFill>
                </a:rPr>
                <a:t> </a:t>
              </a:r>
              <a:r>
                <a:rPr lang="de-DE" sz="4000" b="1" dirty="0" err="1">
                  <a:solidFill>
                    <a:schemeClr val="bg1"/>
                  </a:solidFill>
                </a:rPr>
                <a:t>of</a:t>
              </a:r>
              <a:r>
                <a:rPr lang="de-DE" sz="4000" b="1" dirty="0">
                  <a:solidFill>
                    <a:schemeClr val="bg1"/>
                  </a:solidFill>
                </a:rPr>
                <a:t> </a:t>
              </a:r>
              <a:r>
                <a:rPr lang="de-DE" sz="4000" b="1" i="1" dirty="0">
                  <a:solidFill>
                    <a:schemeClr val="bg1"/>
                  </a:solidFill>
                </a:rPr>
                <a:t>DIC</a:t>
              </a:r>
              <a:r>
                <a:rPr lang="de-DE" sz="4000" b="1" dirty="0">
                  <a:solidFill>
                    <a:schemeClr val="bg1"/>
                  </a:solidFill>
                </a:rPr>
                <a:t> in </a:t>
              </a:r>
              <a:r>
                <a:rPr lang="de-DE" sz="4000" b="1" dirty="0" err="1">
                  <a:solidFill>
                    <a:schemeClr val="bg1"/>
                  </a:solidFill>
                </a:rPr>
                <a:t>the</a:t>
              </a:r>
              <a:r>
                <a:rPr lang="de-DE" sz="4000" b="1" dirty="0">
                  <a:solidFill>
                    <a:schemeClr val="bg1"/>
                  </a:solidFill>
                </a:rPr>
                <a:t> Southern Ocean in </a:t>
              </a:r>
              <a:r>
                <a:rPr lang="de-DE" sz="4000" b="1" dirty="0" err="1">
                  <a:solidFill>
                    <a:schemeClr val="bg1"/>
                  </a:solidFill>
                </a:rPr>
                <a:t>this</a:t>
              </a:r>
              <a:r>
                <a:rPr lang="de-DE" sz="4000" b="1" dirty="0">
                  <a:solidFill>
                    <a:schemeClr val="bg1"/>
                  </a:solidFill>
                </a:rPr>
                <a:t> MPI-ESM-LR </a:t>
              </a:r>
              <a:r>
                <a:rPr lang="de-DE" sz="4000" b="1" dirty="0" err="1">
                  <a:solidFill>
                    <a:schemeClr val="bg1"/>
                  </a:solidFill>
                </a:rPr>
                <a:t>run</a:t>
              </a:r>
              <a:r>
                <a:rPr lang="de-DE" sz="4000" b="1" dirty="0">
                  <a:solidFill>
                    <a:schemeClr val="bg1"/>
                  </a:solidFill>
                </a:rPr>
                <a:t>.</a:t>
              </a:r>
              <a:endParaRPr lang="de-DE" sz="4000" b="1" i="1" dirty="0">
                <a:solidFill>
                  <a:schemeClr val="bg1"/>
                </a:solidFill>
              </a:endParaRPr>
            </a:p>
            <a:p>
              <a:pPr marL="571500" indent="-571500" algn="just">
                <a:buFont typeface="+mj-lt"/>
                <a:buAutoNum type="romanUcPeriod"/>
              </a:pPr>
              <a:endParaRPr lang="de-DE" sz="4000" b="1" i="1" dirty="0">
                <a:solidFill>
                  <a:schemeClr val="bg1"/>
                </a:solidFill>
              </a:endParaRPr>
            </a:p>
            <a:p>
              <a:pPr marL="571500" indent="-571500" algn="just">
                <a:buFont typeface="+mj-lt"/>
                <a:buAutoNum type="romanUcPeriod"/>
              </a:pPr>
              <a:r>
                <a:rPr lang="de-DE" sz="4000" b="1" dirty="0">
                  <a:solidFill>
                    <a:schemeClr val="bg1"/>
                  </a:solidFill>
                </a:rPr>
                <a:t> </a:t>
              </a:r>
              <a:r>
                <a:rPr lang="de-DE" sz="4000" b="1" i="1" dirty="0">
                  <a:solidFill>
                    <a:schemeClr val="bg1"/>
                  </a:solidFill>
                </a:rPr>
                <a:t>S</a:t>
              </a:r>
              <a:r>
                <a:rPr lang="de-DE" sz="4000" b="1" dirty="0">
                  <a:solidFill>
                    <a:schemeClr val="bg1"/>
                  </a:solidFill>
                </a:rPr>
                <a:t> and </a:t>
              </a:r>
              <a:r>
                <a:rPr lang="de-DE" sz="4000" b="1" i="1" dirty="0">
                  <a:solidFill>
                    <a:schemeClr val="bg1"/>
                  </a:solidFill>
                </a:rPr>
                <a:t>Si </a:t>
              </a:r>
              <a:r>
                <a:rPr lang="de-DE" sz="4000" b="1" dirty="0" err="1">
                  <a:solidFill>
                    <a:schemeClr val="bg1"/>
                  </a:solidFill>
                </a:rPr>
                <a:t>are</a:t>
              </a:r>
              <a:r>
                <a:rPr lang="de-DE" sz="4000" b="1" dirty="0">
                  <a:solidFill>
                    <a:schemeClr val="bg1"/>
                  </a:solidFill>
                </a:rPr>
                <a:t> </a:t>
              </a:r>
              <a:r>
                <a:rPr lang="de-DE" sz="4000" b="1" dirty="0" err="1">
                  <a:solidFill>
                    <a:schemeClr val="bg1"/>
                  </a:solidFill>
                </a:rPr>
                <a:t>less</a:t>
              </a:r>
              <a:r>
                <a:rPr lang="de-DE" sz="4000" b="1" dirty="0">
                  <a:solidFill>
                    <a:schemeClr val="bg1"/>
                  </a:solidFill>
                </a:rPr>
                <a:t> </a:t>
              </a:r>
              <a:r>
                <a:rPr lang="de-DE" sz="4000" b="1" dirty="0" err="1">
                  <a:solidFill>
                    <a:schemeClr val="bg1"/>
                  </a:solidFill>
                </a:rPr>
                <a:t>important</a:t>
              </a:r>
              <a:r>
                <a:rPr lang="de-DE" sz="4000" b="1" dirty="0">
                  <a:solidFill>
                    <a:schemeClr val="bg1"/>
                  </a:solidFill>
                </a:rPr>
                <a:t> </a:t>
              </a:r>
              <a:r>
                <a:rPr lang="de-DE" sz="4000" b="1" dirty="0" err="1">
                  <a:solidFill>
                    <a:schemeClr val="bg1"/>
                  </a:solidFill>
                </a:rPr>
                <a:t>drivers</a:t>
              </a:r>
              <a:r>
                <a:rPr lang="de-DE" sz="4000" b="1" dirty="0">
                  <a:solidFill>
                    <a:schemeClr val="bg1"/>
                  </a:solidFill>
                </a:rPr>
                <a:t>.</a:t>
              </a:r>
              <a:endParaRPr lang="de-DE" sz="4000" b="1" i="1" dirty="0">
                <a:solidFill>
                  <a:schemeClr val="bg1"/>
                </a:solidFill>
              </a:endParaRPr>
            </a:p>
            <a:p>
              <a:pPr marL="571500" indent="-571500" algn="just">
                <a:buFont typeface="+mj-lt"/>
                <a:buAutoNum type="romanUcPeriod"/>
              </a:pPr>
              <a:endParaRPr lang="de-DE" sz="4000" b="1" dirty="0">
                <a:solidFill>
                  <a:schemeClr val="bg1"/>
                </a:solidFill>
              </a:endParaRPr>
            </a:p>
            <a:p>
              <a:pPr marL="571500" indent="-571500" algn="just">
                <a:buFont typeface="+mj-lt"/>
                <a:buAutoNum type="romanUcPeriod"/>
              </a:pPr>
              <a:r>
                <a:rPr lang="de-DE" sz="4000" b="1" dirty="0" err="1">
                  <a:solidFill>
                    <a:schemeClr val="bg1"/>
                  </a:solidFill>
                </a:rPr>
                <a:t>Our</a:t>
              </a:r>
              <a:r>
                <a:rPr lang="de-DE" sz="4000" b="1" dirty="0">
                  <a:solidFill>
                    <a:schemeClr val="bg1"/>
                  </a:solidFill>
                </a:rPr>
                <a:t> </a:t>
              </a:r>
              <a:r>
                <a:rPr lang="de-DE" sz="4000" b="1" dirty="0" err="1">
                  <a:solidFill>
                    <a:schemeClr val="bg1"/>
                  </a:solidFill>
                </a:rPr>
                <a:t>xAI</a:t>
              </a:r>
              <a:r>
                <a:rPr lang="de-DE" sz="4000" b="1" dirty="0">
                  <a:solidFill>
                    <a:schemeClr val="bg1"/>
                  </a:solidFill>
                </a:rPr>
                <a:t> </a:t>
              </a:r>
              <a:r>
                <a:rPr lang="de-DE" sz="4000" b="1" dirty="0" err="1">
                  <a:solidFill>
                    <a:schemeClr val="bg1"/>
                  </a:solidFill>
                </a:rPr>
                <a:t>framework</a:t>
              </a:r>
              <a:r>
                <a:rPr lang="de-DE" sz="4000" b="1" dirty="0">
                  <a:solidFill>
                    <a:schemeClr val="bg1"/>
                  </a:solidFill>
                </a:rPr>
                <a:t> </a:t>
              </a:r>
              <a:r>
                <a:rPr lang="de-DE" sz="4000" b="1" dirty="0" err="1">
                  <a:solidFill>
                    <a:schemeClr val="bg1"/>
                  </a:solidFill>
                </a:rPr>
                <a:t>shows</a:t>
              </a:r>
              <a:r>
                <a:rPr lang="de-DE" sz="4000" b="1" dirty="0">
                  <a:solidFill>
                    <a:schemeClr val="bg1"/>
                  </a:solidFill>
                </a:rPr>
                <a:t> </a:t>
              </a:r>
              <a:r>
                <a:rPr lang="de-DE" sz="4000" b="1" dirty="0" err="1">
                  <a:solidFill>
                    <a:schemeClr val="bg1"/>
                  </a:solidFill>
                </a:rPr>
                <a:t>sufficient</a:t>
              </a:r>
              <a:r>
                <a:rPr lang="de-DE" sz="4000" b="1" dirty="0">
                  <a:solidFill>
                    <a:schemeClr val="bg1"/>
                  </a:solidFill>
                </a:rPr>
                <a:t> </a:t>
              </a:r>
              <a:r>
                <a:rPr lang="de-DE" sz="4000" b="1" dirty="0" err="1">
                  <a:solidFill>
                    <a:schemeClr val="bg1"/>
                  </a:solidFill>
                </a:rPr>
                <a:t>skill</a:t>
              </a:r>
              <a:r>
                <a:rPr lang="de-DE" sz="4000" b="1" dirty="0">
                  <a:solidFill>
                    <a:schemeClr val="bg1"/>
                  </a:solidFill>
                </a:rPr>
                <a:t> in </a:t>
              </a:r>
              <a:r>
                <a:rPr lang="de-DE" sz="4000" b="1" dirty="0" err="1">
                  <a:solidFill>
                    <a:schemeClr val="bg1"/>
                  </a:solidFill>
                </a:rPr>
                <a:t>surface</a:t>
              </a:r>
              <a:r>
                <a:rPr lang="de-DE" sz="4000" b="1" dirty="0">
                  <a:solidFill>
                    <a:schemeClr val="bg1"/>
                  </a:solidFill>
                </a:rPr>
                <a:t> </a:t>
              </a:r>
              <a:r>
                <a:rPr lang="de-DE" sz="4000" b="1" dirty="0" err="1">
                  <a:solidFill>
                    <a:schemeClr val="bg1"/>
                  </a:solidFill>
                </a:rPr>
                <a:t>layer</a:t>
              </a:r>
              <a:r>
                <a:rPr lang="de-DE" sz="4000" b="1" dirty="0">
                  <a:solidFill>
                    <a:schemeClr val="bg1"/>
                  </a:solidFill>
                </a:rPr>
                <a:t> – RMSE &lt; 10 µ</a:t>
              </a:r>
              <a:r>
                <a:rPr lang="de-DE" sz="4000" b="1" dirty="0" err="1">
                  <a:solidFill>
                    <a:schemeClr val="bg1"/>
                  </a:solidFill>
                </a:rPr>
                <a:t>mol</a:t>
              </a:r>
              <a:r>
                <a:rPr lang="de-DE" sz="4000" b="1" dirty="0">
                  <a:solidFill>
                    <a:schemeClr val="bg1"/>
                  </a:solidFill>
                </a:rPr>
                <a:t> kg</a:t>
              </a:r>
              <a:r>
                <a:rPr lang="de-DE" sz="4000" b="1" baseline="30000" dirty="0">
                  <a:solidFill>
                    <a:schemeClr val="bg1"/>
                  </a:solidFill>
                </a:rPr>
                <a:t>-1</a:t>
              </a:r>
              <a:r>
                <a:rPr lang="de-DE" sz="4000" b="1" dirty="0">
                  <a:solidFill>
                    <a:schemeClr val="bg1"/>
                  </a:solidFill>
                </a:rPr>
                <a:t> </a:t>
              </a:r>
            </a:p>
            <a:p>
              <a:pPr marL="571500" indent="-571500" algn="just">
                <a:buFont typeface="+mj-lt"/>
                <a:buAutoNum type="romanUcPeriod"/>
              </a:pPr>
              <a:endParaRPr lang="de-DE" sz="3200" b="1" dirty="0">
                <a:solidFill>
                  <a:schemeClr val="bg1"/>
                </a:solidFill>
              </a:endParaRPr>
            </a:p>
            <a:p>
              <a:pPr marL="571500" indent="-571500" algn="just">
                <a:buFont typeface="+mj-lt"/>
                <a:buAutoNum type="romanUcPeriod"/>
              </a:pPr>
              <a:r>
                <a:rPr lang="de-DE" sz="3200" dirty="0">
                  <a:solidFill>
                    <a:schemeClr val="bg1">
                      <a:alpha val="90000"/>
                    </a:schemeClr>
                  </a:solidFill>
                </a:rPr>
                <a:t>Coming </a:t>
              </a:r>
              <a:r>
                <a:rPr lang="de-DE" sz="3200" dirty="0" err="1">
                  <a:solidFill>
                    <a:schemeClr val="bg1">
                      <a:alpha val="90000"/>
                    </a:schemeClr>
                  </a:solidFill>
                </a:rPr>
                <a:t>soon</a:t>
              </a:r>
              <a:r>
                <a:rPr lang="de-DE" sz="3200" dirty="0">
                  <a:solidFill>
                    <a:schemeClr val="bg1">
                      <a:alpha val="90000"/>
                    </a:schemeClr>
                  </a:solidFill>
                </a:rPr>
                <a:t>: </a:t>
              </a:r>
              <a:r>
                <a:rPr lang="de-DE" sz="3200" dirty="0" err="1">
                  <a:solidFill>
                    <a:schemeClr val="bg1">
                      <a:alpha val="90000"/>
                    </a:schemeClr>
                  </a:solidFill>
                </a:rPr>
                <a:t>Comparison</a:t>
              </a:r>
              <a:r>
                <a:rPr lang="de-DE" sz="3200" dirty="0">
                  <a:solidFill>
                    <a:schemeClr val="bg1">
                      <a:alpha val="90000"/>
                    </a:schemeClr>
                  </a:solidFill>
                </a:rPr>
                <a:t> </a:t>
              </a:r>
              <a:r>
                <a:rPr lang="de-DE" sz="3200" dirty="0" err="1">
                  <a:solidFill>
                    <a:schemeClr val="bg1">
                      <a:alpha val="90000"/>
                    </a:schemeClr>
                  </a:solidFill>
                </a:rPr>
                <a:t>with</a:t>
              </a:r>
              <a:r>
                <a:rPr lang="de-DE" sz="3200" dirty="0">
                  <a:solidFill>
                    <a:schemeClr val="bg1">
                      <a:alpha val="90000"/>
                    </a:schemeClr>
                  </a:solidFill>
                </a:rPr>
                <a:t> </a:t>
              </a:r>
              <a:r>
                <a:rPr lang="de-DE" sz="3200" dirty="0" err="1">
                  <a:solidFill>
                    <a:schemeClr val="bg1">
                      <a:alpha val="90000"/>
                    </a:schemeClr>
                  </a:solidFill>
                </a:rPr>
                <a:t>observations</a:t>
              </a:r>
              <a:r>
                <a:rPr lang="de-DE" sz="3200" dirty="0">
                  <a:solidFill>
                    <a:schemeClr val="bg1">
                      <a:alpha val="90000"/>
                    </a:schemeClr>
                  </a:solidFill>
                </a:rPr>
                <a:t> </a:t>
              </a:r>
              <a:r>
                <a:rPr lang="de-DE" sz="3200" dirty="0" err="1">
                  <a:solidFill>
                    <a:schemeClr val="bg1">
                      <a:alpha val="90000"/>
                    </a:schemeClr>
                  </a:solidFill>
                </a:rPr>
                <a:t>run</a:t>
              </a:r>
              <a:r>
                <a:rPr lang="de-DE" sz="3200" dirty="0">
                  <a:solidFill>
                    <a:schemeClr val="bg1">
                      <a:alpha val="90000"/>
                    </a:schemeClr>
                  </a:solidFill>
                </a:rPr>
                <a:t> and </a:t>
              </a:r>
              <a:r>
                <a:rPr lang="de-DE" sz="3200" dirty="0" err="1">
                  <a:solidFill>
                    <a:schemeClr val="bg1">
                      <a:alpha val="90000"/>
                    </a:schemeClr>
                  </a:solidFill>
                </a:rPr>
                <a:t>other</a:t>
              </a:r>
              <a:r>
                <a:rPr lang="de-DE" sz="3200" dirty="0">
                  <a:solidFill>
                    <a:schemeClr val="bg1">
                      <a:alpha val="90000"/>
                    </a:schemeClr>
                  </a:solidFill>
                </a:rPr>
                <a:t> </a:t>
              </a:r>
              <a:r>
                <a:rPr lang="de-DE" sz="3200" dirty="0" err="1">
                  <a:solidFill>
                    <a:schemeClr val="bg1">
                      <a:alpha val="90000"/>
                    </a:schemeClr>
                  </a:solidFill>
                </a:rPr>
                <a:t>models</a:t>
              </a:r>
              <a:r>
                <a:rPr lang="de-DE" sz="3200" dirty="0">
                  <a:solidFill>
                    <a:schemeClr val="bg1">
                      <a:alpha val="90000"/>
                    </a:schemeClr>
                  </a:solidFill>
                </a:rPr>
                <a:t> </a:t>
              </a:r>
              <a:r>
                <a:rPr lang="de-DE" sz="3200" dirty="0" err="1">
                  <a:solidFill>
                    <a:schemeClr val="bg1">
                      <a:alpha val="90000"/>
                    </a:schemeClr>
                  </a:solidFill>
                </a:rPr>
                <a:t>now</a:t>
              </a:r>
              <a:r>
                <a:rPr lang="de-DE" sz="3200" dirty="0">
                  <a:solidFill>
                    <a:schemeClr val="bg1">
                      <a:alpha val="90000"/>
                    </a:schemeClr>
                  </a:solidFill>
                </a:rPr>
                <a:t> possible</a:t>
              </a:r>
            </a:p>
            <a:p>
              <a:pPr marL="571500" indent="-571500" algn="just">
                <a:buFont typeface="+mj-lt"/>
                <a:buAutoNum type="romanUcPeriod"/>
              </a:pPr>
              <a:endParaRPr lang="de-DE" sz="3200" dirty="0">
                <a:solidFill>
                  <a:schemeClr val="bg1">
                    <a:alpha val="90000"/>
                  </a:schemeClr>
                </a:solidFill>
              </a:endParaRPr>
            </a:p>
            <a:p>
              <a:pPr marL="571500" indent="-571500" algn="just">
                <a:buFont typeface="+mj-lt"/>
                <a:buAutoNum type="romanUcPeriod"/>
              </a:pPr>
              <a:r>
                <a:rPr lang="de-DE" sz="3200" dirty="0">
                  <a:solidFill>
                    <a:schemeClr val="bg1">
                      <a:alpha val="90000"/>
                    </a:schemeClr>
                  </a:solidFill>
                </a:rPr>
                <a:t>Validation via </a:t>
              </a:r>
              <a:r>
                <a:rPr lang="de-DE" sz="3200" dirty="0" err="1">
                  <a:solidFill>
                    <a:schemeClr val="bg1">
                      <a:alpha val="90000"/>
                    </a:schemeClr>
                  </a:solidFill>
                </a:rPr>
                <a:t>comparison</a:t>
              </a:r>
              <a:r>
                <a:rPr lang="de-DE" sz="3200" dirty="0">
                  <a:solidFill>
                    <a:schemeClr val="bg1">
                      <a:alpha val="90000"/>
                    </a:schemeClr>
                  </a:solidFill>
                </a:rPr>
                <a:t> </a:t>
              </a:r>
              <a:r>
                <a:rPr lang="de-DE" sz="3200" dirty="0" err="1">
                  <a:solidFill>
                    <a:schemeClr val="bg1">
                      <a:alpha val="90000"/>
                    </a:schemeClr>
                  </a:solidFill>
                </a:rPr>
                <a:t>to</a:t>
              </a:r>
              <a:r>
                <a:rPr lang="de-DE" sz="3200" dirty="0">
                  <a:solidFill>
                    <a:schemeClr val="bg1">
                      <a:alpha val="90000"/>
                    </a:schemeClr>
                  </a:solidFill>
                </a:rPr>
                <a:t> </a:t>
              </a:r>
              <a:r>
                <a:rPr lang="de-DE" sz="3200" dirty="0" err="1">
                  <a:solidFill>
                    <a:schemeClr val="bg1">
                      <a:alpha val="90000"/>
                    </a:schemeClr>
                  </a:solidFill>
                </a:rPr>
                <a:t>random</a:t>
              </a:r>
              <a:r>
                <a:rPr lang="de-DE" sz="3200" dirty="0">
                  <a:solidFill>
                    <a:schemeClr val="bg1">
                      <a:alpha val="90000"/>
                    </a:schemeClr>
                  </a:solidFill>
                </a:rPr>
                <a:t> </a:t>
              </a:r>
              <a:r>
                <a:rPr lang="de-DE" sz="3200" dirty="0" err="1">
                  <a:solidFill>
                    <a:schemeClr val="bg1">
                      <a:alpha val="90000"/>
                    </a:schemeClr>
                  </a:solidFill>
                </a:rPr>
                <a:t>forest</a:t>
              </a:r>
              <a:r>
                <a:rPr lang="de-DE" sz="3200" dirty="0">
                  <a:solidFill>
                    <a:schemeClr val="bg1">
                      <a:alpha val="90000"/>
                    </a:schemeClr>
                  </a:solidFill>
                </a:rPr>
                <a:t> </a:t>
              </a:r>
              <a:r>
                <a:rPr lang="de-DE" sz="3200" dirty="0" err="1">
                  <a:solidFill>
                    <a:schemeClr val="bg1">
                      <a:alpha val="90000"/>
                    </a:schemeClr>
                  </a:solidFill>
                </a:rPr>
                <a:t>approach</a:t>
              </a:r>
              <a:r>
                <a:rPr lang="de-DE" sz="3200" dirty="0">
                  <a:solidFill>
                    <a:schemeClr val="bg1">
                      <a:alpha val="90000"/>
                    </a:schemeClr>
                  </a:solidFill>
                </a:rPr>
                <a:t> (linear)</a:t>
              </a:r>
            </a:p>
          </p:txBody>
        </p:sp>
      </p:grpSp>
      <p:grpSp>
        <p:nvGrpSpPr>
          <p:cNvPr id="4101" name="Gruppieren 4100">
            <a:extLst>
              <a:ext uri="{FF2B5EF4-FFF2-40B4-BE49-F238E27FC236}">
                <a16:creationId xmlns:a16="http://schemas.microsoft.com/office/drawing/2014/main" id="{365776F6-6BF4-DAAA-41E0-8BE2D84B4938}"/>
              </a:ext>
            </a:extLst>
          </p:cNvPr>
          <p:cNvGrpSpPr/>
          <p:nvPr/>
        </p:nvGrpSpPr>
        <p:grpSpPr>
          <a:xfrm>
            <a:off x="34789652" y="21025313"/>
            <a:ext cx="5738572" cy="3175754"/>
            <a:chOff x="34789652" y="21192089"/>
            <a:chExt cx="5738572" cy="3175754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5E606F34-758A-1C6D-6338-30B8A7A0D5FA}"/>
                </a:ext>
              </a:extLst>
            </p:cNvPr>
            <p:cNvSpPr/>
            <p:nvPr/>
          </p:nvSpPr>
          <p:spPr>
            <a:xfrm>
              <a:off x="34789652" y="21192089"/>
              <a:ext cx="5738572" cy="3175754"/>
            </a:xfrm>
            <a:prstGeom prst="rect">
              <a:avLst/>
            </a:prstGeom>
            <a:solidFill>
              <a:srgbClr val="EEEEEE"/>
            </a:solidFill>
            <a:ln w="63500">
              <a:solidFill>
                <a:srgbClr val="77777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7C6C"/>
                </a:solidFill>
              </a:endParaRP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B3A8E19D-CBE6-B4E9-CA38-EA78562B373E}"/>
                </a:ext>
              </a:extLst>
            </p:cNvPr>
            <p:cNvSpPr txBox="1"/>
            <p:nvPr/>
          </p:nvSpPr>
          <p:spPr>
            <a:xfrm>
              <a:off x="34880709" y="21242354"/>
              <a:ext cx="5488959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i="1" dirty="0">
                  <a:solidFill>
                    <a:srgbClr val="777777"/>
                  </a:solidFill>
                </a:rPr>
                <a:t>Figure 3: Right: </a:t>
              </a:r>
              <a:r>
                <a:rPr lang="de-DE" sz="2400" i="1" dirty="0">
                  <a:solidFill>
                    <a:srgbClr val="777777"/>
                  </a:solidFill>
                </a:rPr>
                <a:t>Bias </a:t>
              </a:r>
              <a:r>
                <a:rPr lang="de-DE" sz="2400" i="1" dirty="0" err="1">
                  <a:solidFill>
                    <a:srgbClr val="777777"/>
                  </a:solidFill>
                </a:rPr>
                <a:t>plot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of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xAI</a:t>
              </a:r>
              <a:r>
                <a:rPr lang="de-DE" sz="2400" i="1" dirty="0">
                  <a:solidFill>
                    <a:srgbClr val="777777"/>
                  </a:solidFill>
                </a:rPr>
                <a:t> DIC </a:t>
              </a:r>
              <a:r>
                <a:rPr lang="de-DE" sz="2400" i="1" dirty="0" err="1">
                  <a:solidFill>
                    <a:srgbClr val="777777"/>
                  </a:solidFill>
                </a:rPr>
                <a:t>field</a:t>
              </a:r>
              <a:r>
                <a:rPr lang="de-DE" sz="2400" i="1" dirty="0">
                  <a:solidFill>
                    <a:srgbClr val="777777"/>
                  </a:solidFill>
                </a:rPr>
                <a:t> in </a:t>
              </a:r>
              <a:r>
                <a:rPr lang="de-DE" sz="2400" i="1" dirty="0" err="1">
                  <a:solidFill>
                    <a:srgbClr val="777777"/>
                  </a:solidFill>
                </a:rPr>
                <a:t>comparison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to</a:t>
              </a:r>
              <a:r>
                <a:rPr lang="de-DE" sz="2400" i="1" dirty="0">
                  <a:solidFill>
                    <a:srgbClr val="777777"/>
                  </a:solidFill>
                </a:rPr>
                <a:t> MPI-ESM1.2-LR </a:t>
              </a:r>
              <a:r>
                <a:rPr lang="de-DE" sz="2400" i="1" dirty="0" err="1">
                  <a:solidFill>
                    <a:srgbClr val="777777"/>
                  </a:solidFill>
                </a:rPr>
                <a:t>historical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run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for</a:t>
              </a:r>
              <a:r>
                <a:rPr lang="de-DE" sz="2400" i="1" dirty="0">
                  <a:solidFill>
                    <a:srgbClr val="777777"/>
                  </a:solidFill>
                </a:rPr>
                <a:t> 3 </a:t>
              </a:r>
              <a:r>
                <a:rPr lang="de-DE" sz="2400" i="1" dirty="0" err="1">
                  <a:solidFill>
                    <a:srgbClr val="777777"/>
                  </a:solidFill>
                </a:rPr>
                <a:t>depth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levels</a:t>
              </a:r>
              <a:r>
                <a:rPr lang="de-DE" sz="2400" i="1" dirty="0">
                  <a:solidFill>
                    <a:srgbClr val="777777"/>
                  </a:solidFill>
                </a:rPr>
                <a:t> (30m, 250m, 450m).</a:t>
              </a:r>
            </a:p>
            <a:p>
              <a:r>
                <a:rPr lang="de-DE" sz="2400" b="1" i="1" dirty="0" err="1">
                  <a:solidFill>
                    <a:srgbClr val="777777"/>
                  </a:solidFill>
                </a:rPr>
                <a:t>Left</a:t>
              </a:r>
              <a:r>
                <a:rPr lang="de-DE" sz="2400" b="1" i="1" dirty="0">
                  <a:solidFill>
                    <a:srgbClr val="777777"/>
                  </a:solidFill>
                </a:rPr>
                <a:t>: </a:t>
              </a:r>
              <a:r>
                <a:rPr lang="de-DE" sz="2400" i="1" dirty="0" err="1">
                  <a:solidFill>
                    <a:srgbClr val="777777"/>
                  </a:solidFill>
                </a:rPr>
                <a:t>Calibration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plot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of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xAI</a:t>
              </a:r>
              <a:r>
                <a:rPr lang="de-DE" sz="2400" i="1" dirty="0">
                  <a:solidFill>
                    <a:srgbClr val="777777"/>
                  </a:solidFill>
                </a:rPr>
                <a:t> DIC </a:t>
              </a:r>
              <a:r>
                <a:rPr lang="de-DE" sz="2400" i="1" dirty="0" err="1">
                  <a:solidFill>
                    <a:srgbClr val="777777"/>
                  </a:solidFill>
                </a:rPr>
                <a:t>surface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field</a:t>
              </a:r>
              <a:r>
                <a:rPr lang="de-DE" sz="2400" i="1" dirty="0">
                  <a:solidFill>
                    <a:srgbClr val="777777"/>
                  </a:solidFill>
                </a:rPr>
                <a:t> (&lt;500m) in </a:t>
              </a:r>
              <a:r>
                <a:rPr lang="de-DE" sz="2400" i="1" dirty="0" err="1">
                  <a:solidFill>
                    <a:srgbClr val="777777"/>
                  </a:solidFill>
                </a:rPr>
                <a:t>comparison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to</a:t>
              </a:r>
              <a:r>
                <a:rPr lang="de-DE" sz="2400" i="1" dirty="0">
                  <a:solidFill>
                    <a:srgbClr val="777777"/>
                  </a:solidFill>
                </a:rPr>
                <a:t> MPI-ESM1.2-LR </a:t>
              </a:r>
              <a:r>
                <a:rPr lang="de-DE" sz="2400" i="1" dirty="0" err="1">
                  <a:solidFill>
                    <a:srgbClr val="777777"/>
                  </a:solidFill>
                </a:rPr>
                <a:t>field</a:t>
              </a:r>
              <a:r>
                <a:rPr lang="de-DE" sz="2400" i="1" dirty="0">
                  <a:solidFill>
                    <a:srgbClr val="777777"/>
                  </a:solidFill>
                </a:rPr>
                <a:t>, temporal </a:t>
              </a:r>
              <a:r>
                <a:rPr lang="de-DE" sz="2400" i="1" dirty="0" err="1">
                  <a:solidFill>
                    <a:srgbClr val="777777"/>
                  </a:solidFill>
                </a:rPr>
                <a:t>mean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of</a:t>
              </a:r>
              <a:r>
                <a:rPr lang="de-DE" sz="2400" i="1" dirty="0">
                  <a:solidFill>
                    <a:srgbClr val="777777"/>
                  </a:solidFill>
                </a:rPr>
                <a:t> all </a:t>
              </a:r>
              <a:r>
                <a:rPr lang="de-DE" sz="2400" i="1" dirty="0" err="1">
                  <a:solidFill>
                    <a:srgbClr val="777777"/>
                  </a:solidFill>
                </a:rPr>
                <a:t>months</a:t>
              </a:r>
              <a:r>
                <a:rPr lang="de-DE" sz="2400" i="1" dirty="0">
                  <a:solidFill>
                    <a:srgbClr val="777777"/>
                  </a:solidFill>
                </a:rPr>
                <a:t> </a:t>
              </a:r>
              <a:r>
                <a:rPr lang="de-DE" sz="2400" i="1" dirty="0" err="1">
                  <a:solidFill>
                    <a:srgbClr val="777777"/>
                  </a:solidFill>
                </a:rPr>
                <a:t>for</a:t>
              </a:r>
              <a:r>
                <a:rPr lang="de-DE" sz="2400" i="1" dirty="0">
                  <a:solidFill>
                    <a:srgbClr val="777777"/>
                  </a:solidFill>
                </a:rPr>
                <a:t> all </a:t>
              </a:r>
              <a:r>
                <a:rPr lang="de-DE" sz="2400" i="1" dirty="0" err="1">
                  <a:solidFill>
                    <a:srgbClr val="777777"/>
                  </a:solidFill>
                </a:rPr>
                <a:t>lat</a:t>
              </a:r>
              <a:r>
                <a:rPr lang="de-DE" sz="2400" i="1" dirty="0">
                  <a:solidFill>
                    <a:srgbClr val="777777"/>
                  </a:solidFill>
                </a:rPr>
                <a:t>, </a:t>
              </a:r>
              <a:r>
                <a:rPr lang="de-DE" sz="2400" i="1" dirty="0" err="1">
                  <a:solidFill>
                    <a:srgbClr val="777777"/>
                  </a:solidFill>
                </a:rPr>
                <a:t>lon</a:t>
              </a:r>
              <a:r>
                <a:rPr lang="de-DE" sz="2400" i="1" dirty="0">
                  <a:solidFill>
                    <a:srgbClr val="777777"/>
                  </a:solidFill>
                </a:rPr>
                <a:t>, lev. </a:t>
              </a:r>
              <a:endParaRPr lang="de-DE" sz="2400" b="1" i="1" dirty="0">
                <a:solidFill>
                  <a:srgbClr val="777777"/>
                </a:solidFill>
              </a:endParaRPr>
            </a:p>
          </p:txBody>
        </p:sp>
      </p:grpSp>
      <p:sp>
        <p:nvSpPr>
          <p:cNvPr id="48" name="Textfeld 47">
            <a:extLst>
              <a:ext uri="{FF2B5EF4-FFF2-40B4-BE49-F238E27FC236}">
                <a16:creationId xmlns:a16="http://schemas.microsoft.com/office/drawing/2014/main" id="{F329263C-A2D9-225F-3972-1A23895FA186}"/>
              </a:ext>
            </a:extLst>
          </p:cNvPr>
          <p:cNvSpPr txBox="1"/>
          <p:nvPr/>
        </p:nvSpPr>
        <p:spPr>
          <a:xfrm>
            <a:off x="34790585" y="24537719"/>
            <a:ext cx="1520472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i="1" dirty="0">
                <a:solidFill>
                  <a:srgbClr val="777777">
                    <a:alpha val="80000"/>
                  </a:srgbClr>
                </a:solidFill>
              </a:rPr>
              <a:t>References: </a:t>
            </a:r>
          </a:p>
          <a:p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[1]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Ilyina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T. and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Friedlingstein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P. (2016).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Biogeochemical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Cycles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and Climate Change. White Paper on WCRP Grand Challenge. World Climate Research Programme, https://www.wcrp-climate.org/gc-carbon-feedbacks</a:t>
            </a:r>
          </a:p>
          <a:p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[2]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Nevison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C. D.,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Manizza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M.,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Keeling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R. F., Stephens, B. B., Bent, J. D., Dunne, J.,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Ilyina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T., Long, M.,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Resplandy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L.,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Tjiputra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J., &amp;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Yukimoto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S. (2016).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Evaluating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CMIP5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ocean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biogeochemistry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and Southern Ocean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carbon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uptake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using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atmospheric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potential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oxygen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: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Present-day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performance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and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future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projection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.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Geophysical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Research Letters, 43, 2077– 2085.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doi.org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/10.1002/2015GL067584</a:t>
            </a:r>
          </a:p>
          <a:p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[3] Keppler, L., Landschützer, P., Gruber, N.,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Lauvset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S. K., &amp; Stemmler, I. (2020).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Seasonal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carbon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dynamics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in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the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near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-global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ocean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. Global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Biogeochemical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Cycles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34, e2020GB006571.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doi.org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/10.1029/2020GB006571</a:t>
            </a:r>
          </a:p>
          <a:p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[4]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Gevrey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M.,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Dimopoulos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I., Lek, S., Review and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comparison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of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methods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to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study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the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contribution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of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variables in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artificial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neural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network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models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Ecological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Modelling, 160, 3, 2003,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doi.org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/10.1016/S0304-3800(02)00257-0</a:t>
            </a:r>
          </a:p>
          <a:p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[5]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Kohonen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T. (2001). Self-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organizing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maps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Springer Series in Information Sciences. Berlin, Heidelberg: Springer. </a:t>
            </a:r>
          </a:p>
          <a:p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[6]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Roemmich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D., &amp;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Gilson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J. (2009). The 2004-2008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mean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and annual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cycle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of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temperature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salinity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and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steric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height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in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the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global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ocean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from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the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Argo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program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. Progress in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Oceanography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82(2), 81– 100. https://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doi.org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/10.1016/j.pocean.2009.03.004</a:t>
            </a:r>
          </a:p>
          <a:p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[7] Garcia, H. E., Boyer, T. P.,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Baranova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O. K.,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Locarnini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R. A.,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Mishonov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A. V.,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Paver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C. R.,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Seidov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D.,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Weathers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K. W.,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Zweng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M. M.,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Grodsky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A., &amp;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Smolyar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I. V. (2019). World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ocean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atlas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2018: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Product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documentation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. </a:t>
            </a:r>
          </a:p>
          <a:p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[8] Landschützer, P., Gruber, N., Bakker, D. C. E., &amp; Schuster, U. (2014).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Recent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variability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of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the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global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ocean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carbon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sink. Global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Biogeochemical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Cycles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28, 927– 949. https://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doi.org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/10.1002/2014GB004853</a:t>
            </a:r>
          </a:p>
          <a:p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[9]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Ilyina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T., Six, K. D.,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Segschneider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J., Maier Reimer, E., Li, H., &amp;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Nez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Riboni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I. (2013). Global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ocean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biogeochemistry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model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HAMOCC: Model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architecture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and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performance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as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component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of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the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MPI-Earth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system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model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in different CMIP5 experimental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realizations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. Journal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of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Advances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in Modeling Earth Systems, 5, 287– 315. https://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doi.org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/10.1029/2012MS000178</a:t>
            </a:r>
          </a:p>
          <a:p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[10] Wieners, K.-H.,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Giorgetta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M.,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Jungclaus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J., Reick, C.,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Esch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M., Bittner, M.,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Legutke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S.,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Schupfner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Martin; Wachsmann, F.,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Gayler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V., Haak, H., de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Vrese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P., Raddatz, T.,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Mauritsen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T., von Storch, J.-S., Behrens, J.,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Brovkin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V., Claussen, M.,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Crueger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T., Fast, I., Fiedler, S., Hagemann, S., Hohenegger, C., Jahns, T., Kloster, S., Kinne, S.,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Lasslop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G.,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Kornblueh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L.,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Marotzke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J., Matei, D., Meraner, K.,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Mikolajewicz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U.,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Modali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K., Müller, W., Nabel, J., Notz, D., Peters-von Gehlen, K.,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Pincus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R., Pohlmann, H., Pongratz, J., Rast, S., Schmidt, H., Schnur, R.,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Schulzweida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U., Six, K., Stevens, B., Voigt, A.,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Roeckner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E. (2019). MPI-M MPI-ESM1.2-LR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model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output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prepared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for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CMIP6 CMIP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historical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. Version YYYYMMDD[1].Earth System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Grid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Federation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. https://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doi.org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/10.22033/ESGF/CMIP6.6595</a:t>
            </a:r>
          </a:p>
          <a:p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[11] Olsen, A., R. M. Key, S. van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Heuven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S. K.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Lauvset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A. Velo, X. Lin, C.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Schirnick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A.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Kozyr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T.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Tanhua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M.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Hoppema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S.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Jutterström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R.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Steinfeldt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E.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Jeansson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M. Ishii, F. F. Pérez and T. Suzuki. The Global Ocean Data Analysis Project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version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2 (GLODAPv2) – an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internally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consistent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data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product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for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the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world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ocean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, Earth Syst. </a:t>
            </a:r>
            <a:r>
              <a:rPr lang="de-DE" sz="1200" i="1" dirty="0" err="1">
                <a:solidFill>
                  <a:srgbClr val="777777">
                    <a:alpha val="80000"/>
                  </a:srgbClr>
                </a:solidFill>
              </a:rPr>
              <a:t>Sci</a:t>
            </a:r>
            <a:r>
              <a:rPr lang="de-DE" sz="1200" i="1" dirty="0">
                <a:solidFill>
                  <a:srgbClr val="777777">
                    <a:alpha val="80000"/>
                  </a:srgbClr>
                </a:solidFill>
              </a:rPr>
              <a:t>. Data, 8, 297–323, 2016, doi:10.5194/essd-8-297-2016</a:t>
            </a:r>
            <a:r>
              <a:rPr lang="de-DE" sz="1200" i="1" dirty="0">
                <a:solidFill>
                  <a:srgbClr val="777777">
                    <a:alpha val="75000"/>
                  </a:srgbClr>
                </a:solidFill>
              </a:rPr>
              <a:t>.</a:t>
            </a:r>
          </a:p>
          <a:p>
            <a:r>
              <a:rPr lang="de-DE" sz="1200" i="1" dirty="0">
                <a:solidFill>
                  <a:srgbClr val="777777">
                    <a:alpha val="75000"/>
                  </a:srgbClr>
                </a:solidFill>
              </a:rPr>
              <a:t>[12] </a:t>
            </a:r>
            <a:r>
              <a:rPr lang="de-DE" sz="1200" i="1" dirty="0" err="1">
                <a:solidFill>
                  <a:srgbClr val="777777">
                    <a:alpha val="75000"/>
                  </a:srgbClr>
                </a:solidFill>
              </a:rPr>
              <a:t>Eyring</a:t>
            </a:r>
            <a:r>
              <a:rPr lang="de-DE" sz="1200" i="1" dirty="0">
                <a:solidFill>
                  <a:srgbClr val="777777">
                    <a:alpha val="75000"/>
                  </a:srgbClr>
                </a:solidFill>
              </a:rPr>
              <a:t>, V., Bony, S., </a:t>
            </a:r>
            <a:r>
              <a:rPr lang="de-DE" sz="1200" i="1" dirty="0" err="1">
                <a:solidFill>
                  <a:srgbClr val="777777">
                    <a:alpha val="75000"/>
                  </a:srgbClr>
                </a:solidFill>
              </a:rPr>
              <a:t>Meehl</a:t>
            </a:r>
            <a:r>
              <a:rPr lang="de-DE" sz="1200" i="1" dirty="0">
                <a:solidFill>
                  <a:srgbClr val="777777">
                    <a:alpha val="75000"/>
                  </a:srgbClr>
                </a:solidFill>
              </a:rPr>
              <a:t>, G. A., Senior, C. A., Stevens, B., </a:t>
            </a:r>
            <a:r>
              <a:rPr lang="de-DE" sz="1200" i="1" dirty="0" err="1">
                <a:solidFill>
                  <a:srgbClr val="777777">
                    <a:alpha val="75000"/>
                  </a:srgbClr>
                </a:solidFill>
              </a:rPr>
              <a:t>Stouffer</a:t>
            </a:r>
            <a:r>
              <a:rPr lang="de-DE" sz="1200" i="1" dirty="0">
                <a:solidFill>
                  <a:srgbClr val="777777">
                    <a:alpha val="75000"/>
                  </a:srgbClr>
                </a:solidFill>
              </a:rPr>
              <a:t>, R. J., and Taylor, K. E.: </a:t>
            </a:r>
            <a:r>
              <a:rPr lang="de-DE" sz="1200" i="1" dirty="0" err="1">
                <a:solidFill>
                  <a:srgbClr val="777777">
                    <a:alpha val="75000"/>
                  </a:srgbClr>
                </a:solidFill>
              </a:rPr>
              <a:t>Overview</a:t>
            </a:r>
            <a:r>
              <a:rPr lang="de-DE" sz="1200" i="1" dirty="0">
                <a:solidFill>
                  <a:srgbClr val="777777">
                    <a:alpha val="75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75000"/>
                  </a:srgbClr>
                </a:solidFill>
              </a:rPr>
              <a:t>of</a:t>
            </a:r>
            <a:r>
              <a:rPr lang="de-DE" sz="1200" i="1" dirty="0">
                <a:solidFill>
                  <a:srgbClr val="777777">
                    <a:alpha val="75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75000"/>
                  </a:srgbClr>
                </a:solidFill>
              </a:rPr>
              <a:t>the</a:t>
            </a:r>
            <a:r>
              <a:rPr lang="de-DE" sz="1200" i="1" dirty="0">
                <a:solidFill>
                  <a:srgbClr val="777777">
                    <a:alpha val="75000"/>
                  </a:srgbClr>
                </a:solidFill>
              </a:rPr>
              <a:t> </a:t>
            </a:r>
            <a:r>
              <a:rPr lang="de-DE" sz="1200" i="1" dirty="0" err="1">
                <a:solidFill>
                  <a:srgbClr val="777777">
                    <a:alpha val="75000"/>
                  </a:srgbClr>
                </a:solidFill>
              </a:rPr>
              <a:t>Coupled</a:t>
            </a:r>
            <a:r>
              <a:rPr lang="de-DE" sz="1200" i="1" dirty="0">
                <a:solidFill>
                  <a:srgbClr val="777777">
                    <a:alpha val="75000"/>
                  </a:srgbClr>
                </a:solidFill>
              </a:rPr>
              <a:t> Model </a:t>
            </a:r>
            <a:r>
              <a:rPr lang="de-DE" sz="1200" i="1" dirty="0" err="1">
                <a:solidFill>
                  <a:srgbClr val="777777">
                    <a:alpha val="75000"/>
                  </a:srgbClr>
                </a:solidFill>
              </a:rPr>
              <a:t>Intercomparison</a:t>
            </a:r>
            <a:r>
              <a:rPr lang="de-DE" sz="1200" i="1" dirty="0">
                <a:solidFill>
                  <a:srgbClr val="777777">
                    <a:alpha val="75000"/>
                  </a:srgbClr>
                </a:solidFill>
              </a:rPr>
              <a:t> Project Phase 6 (CMIP6) experimental design and </a:t>
            </a:r>
            <a:r>
              <a:rPr lang="de-DE" sz="1200" i="1" dirty="0" err="1">
                <a:solidFill>
                  <a:srgbClr val="777777">
                    <a:alpha val="75000"/>
                  </a:srgbClr>
                </a:solidFill>
              </a:rPr>
              <a:t>organization</a:t>
            </a:r>
            <a:r>
              <a:rPr lang="de-DE" sz="1200" i="1" dirty="0">
                <a:solidFill>
                  <a:srgbClr val="777777">
                    <a:alpha val="75000"/>
                  </a:srgbClr>
                </a:solidFill>
              </a:rPr>
              <a:t>, </a:t>
            </a:r>
            <a:r>
              <a:rPr lang="de-DE" sz="1200" i="1" dirty="0" err="1">
                <a:solidFill>
                  <a:srgbClr val="777777">
                    <a:alpha val="75000"/>
                  </a:srgbClr>
                </a:solidFill>
              </a:rPr>
              <a:t>Geosci</a:t>
            </a:r>
            <a:r>
              <a:rPr lang="de-DE" sz="1200" i="1" dirty="0">
                <a:solidFill>
                  <a:srgbClr val="777777">
                    <a:alpha val="75000"/>
                  </a:srgbClr>
                </a:solidFill>
              </a:rPr>
              <a:t>. Model </a:t>
            </a:r>
            <a:r>
              <a:rPr lang="de-DE" sz="1200" i="1" dirty="0" err="1">
                <a:solidFill>
                  <a:srgbClr val="777777">
                    <a:alpha val="75000"/>
                  </a:srgbClr>
                </a:solidFill>
              </a:rPr>
              <a:t>Dev</a:t>
            </a:r>
            <a:r>
              <a:rPr lang="de-DE" sz="1200" i="1" dirty="0">
                <a:solidFill>
                  <a:srgbClr val="777777">
                    <a:alpha val="75000"/>
                  </a:srgbClr>
                </a:solidFill>
              </a:rPr>
              <a:t>., 9, 1937-1958, doi:10.5194/gmd-9-1937-2016, 2016.</a:t>
            </a:r>
          </a:p>
        </p:txBody>
      </p:sp>
      <p:grpSp>
        <p:nvGrpSpPr>
          <p:cNvPr id="4102" name="Gruppieren 4101">
            <a:extLst>
              <a:ext uri="{FF2B5EF4-FFF2-40B4-BE49-F238E27FC236}">
                <a16:creationId xmlns:a16="http://schemas.microsoft.com/office/drawing/2014/main" id="{D7509F19-5361-9906-4793-D0EFF3873A00}"/>
              </a:ext>
            </a:extLst>
          </p:cNvPr>
          <p:cNvGrpSpPr/>
          <p:nvPr/>
        </p:nvGrpSpPr>
        <p:grpSpPr>
          <a:xfrm>
            <a:off x="1624165" y="27075769"/>
            <a:ext cx="13808566" cy="1139252"/>
            <a:chOff x="1535502" y="27294564"/>
            <a:chExt cx="14392535" cy="1139252"/>
          </a:xfrm>
        </p:grpSpPr>
        <p:sp>
          <p:nvSpPr>
            <p:cNvPr id="4209" name="Rechteck 4208">
              <a:extLst>
                <a:ext uri="{FF2B5EF4-FFF2-40B4-BE49-F238E27FC236}">
                  <a16:creationId xmlns:a16="http://schemas.microsoft.com/office/drawing/2014/main" id="{79A0EFC2-D36D-052C-9314-ABF7ACD5BD27}"/>
                </a:ext>
              </a:extLst>
            </p:cNvPr>
            <p:cNvSpPr/>
            <p:nvPr/>
          </p:nvSpPr>
          <p:spPr>
            <a:xfrm>
              <a:off x="1535502" y="27294564"/>
              <a:ext cx="14392535" cy="1139252"/>
            </a:xfrm>
            <a:prstGeom prst="rect">
              <a:avLst/>
            </a:prstGeom>
            <a:solidFill>
              <a:srgbClr val="EEEEEE"/>
            </a:solidFill>
            <a:ln w="63500">
              <a:solidFill>
                <a:srgbClr val="777777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sz="1200" i="1" dirty="0">
                <a:solidFill>
                  <a:srgbClr val="777777"/>
                </a:solidFill>
              </a:endParaRPr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2256DA04-98AA-6CA3-B030-FEE982379750}"/>
                </a:ext>
              </a:extLst>
            </p:cNvPr>
            <p:cNvSpPr txBox="1"/>
            <p:nvPr/>
          </p:nvSpPr>
          <p:spPr>
            <a:xfrm>
              <a:off x="1873770" y="27549176"/>
              <a:ext cx="1371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i="1" dirty="0" err="1">
                  <a:solidFill>
                    <a:srgbClr val="777777">
                      <a:alpha val="80000"/>
                    </a:srgbClr>
                  </a:solidFill>
                </a:rPr>
                <a:t>Acknowledgements</a:t>
              </a:r>
              <a:r>
                <a:rPr lang="de-DE" sz="1200" b="1" i="1" dirty="0">
                  <a:solidFill>
                    <a:srgbClr val="777777">
                      <a:alpha val="80000"/>
                    </a:srgbClr>
                  </a:solidFill>
                </a:rPr>
                <a:t>:  </a:t>
              </a:r>
              <a:r>
                <a:rPr lang="de-DE" sz="1200" i="1" dirty="0">
                  <a:solidFill>
                    <a:srgbClr val="777777">
                      <a:alpha val="80000"/>
                    </a:srgbClr>
                  </a:solidFill>
                </a:rPr>
                <a:t>This </a:t>
              </a:r>
              <a:r>
                <a:rPr lang="de-DE" sz="1200" i="1" dirty="0" err="1">
                  <a:solidFill>
                    <a:srgbClr val="777777">
                      <a:alpha val="80000"/>
                    </a:srgbClr>
                  </a:solidFill>
                </a:rPr>
                <a:t>projectreceives</a:t>
              </a:r>
              <a:r>
                <a:rPr lang="de-DE" sz="1200" i="1" dirty="0">
                  <a:solidFill>
                    <a:srgbClr val="777777">
                      <a:alpha val="80000"/>
                    </a:srgbClr>
                  </a:solidFill>
                </a:rPr>
                <a:t> </a:t>
              </a:r>
              <a:r>
                <a:rPr lang="de-DE" sz="1200" i="1" dirty="0" err="1">
                  <a:solidFill>
                    <a:srgbClr val="777777">
                      <a:alpha val="80000"/>
                    </a:srgbClr>
                  </a:solidFill>
                </a:rPr>
                <a:t>funding</a:t>
              </a:r>
              <a:r>
                <a:rPr lang="de-DE" sz="1200" i="1" dirty="0">
                  <a:solidFill>
                    <a:srgbClr val="777777">
                      <a:alpha val="80000"/>
                    </a:srgbClr>
                  </a:solidFill>
                </a:rPr>
                <a:t> </a:t>
              </a:r>
              <a:r>
                <a:rPr lang="de-DE" sz="1200" i="1" dirty="0" err="1">
                  <a:solidFill>
                    <a:srgbClr val="777777">
                      <a:alpha val="80000"/>
                    </a:srgbClr>
                  </a:solidFill>
                </a:rPr>
                <a:t>from</a:t>
              </a:r>
              <a:r>
                <a:rPr lang="de-DE" sz="1200" i="1" dirty="0">
                  <a:solidFill>
                    <a:srgbClr val="777777">
                      <a:alpha val="80000"/>
                    </a:srgbClr>
                  </a:solidFill>
                </a:rPr>
                <a:t> </a:t>
              </a:r>
              <a:r>
                <a:rPr lang="de-DE" sz="1200" i="1" dirty="0" err="1">
                  <a:solidFill>
                    <a:srgbClr val="777777">
                      <a:alpha val="80000"/>
                    </a:srgbClr>
                  </a:solidFill>
                </a:rPr>
                <a:t>the</a:t>
              </a:r>
              <a:r>
                <a:rPr lang="de-DE" sz="1200" i="1" dirty="0">
                  <a:solidFill>
                    <a:srgbClr val="777777">
                      <a:alpha val="80000"/>
                    </a:srgbClr>
                  </a:solidFill>
                </a:rPr>
                <a:t> European </a:t>
              </a:r>
              <a:r>
                <a:rPr lang="de-DE" sz="1200" i="1" dirty="0" err="1">
                  <a:solidFill>
                    <a:srgbClr val="777777">
                      <a:alpha val="80000"/>
                    </a:srgbClr>
                  </a:solidFill>
                </a:rPr>
                <a:t>Union’s</a:t>
              </a:r>
              <a:r>
                <a:rPr lang="de-DE" sz="1200" i="1" dirty="0">
                  <a:solidFill>
                    <a:srgbClr val="777777">
                      <a:alpha val="80000"/>
                    </a:srgbClr>
                  </a:solidFill>
                </a:rPr>
                <a:t> Horizon 2020 </a:t>
              </a:r>
              <a:r>
                <a:rPr lang="de-DE" sz="1200" i="1" dirty="0" err="1">
                  <a:solidFill>
                    <a:srgbClr val="777777">
                      <a:alpha val="80000"/>
                    </a:srgbClr>
                  </a:solidFill>
                </a:rPr>
                <a:t>research</a:t>
              </a:r>
              <a:r>
                <a:rPr lang="de-DE" sz="1200" i="1" dirty="0">
                  <a:solidFill>
                    <a:srgbClr val="777777">
                      <a:alpha val="80000"/>
                    </a:srgbClr>
                  </a:solidFill>
                </a:rPr>
                <a:t> and </a:t>
              </a:r>
              <a:r>
                <a:rPr lang="de-DE" sz="1200" i="1" dirty="0" err="1">
                  <a:solidFill>
                    <a:srgbClr val="777777">
                      <a:alpha val="80000"/>
                    </a:srgbClr>
                  </a:solidFill>
                </a:rPr>
                <a:t>innovation</a:t>
              </a:r>
              <a:r>
                <a:rPr lang="de-DE" sz="1200" i="1" dirty="0">
                  <a:solidFill>
                    <a:srgbClr val="777777">
                      <a:alpha val="80000"/>
                    </a:srgbClr>
                  </a:solidFill>
                </a:rPr>
                <a:t> </a:t>
              </a:r>
              <a:r>
                <a:rPr lang="de-DE" sz="1200" i="1" dirty="0" err="1">
                  <a:solidFill>
                    <a:srgbClr val="777777">
                      <a:alpha val="80000"/>
                    </a:srgbClr>
                  </a:solidFill>
                </a:rPr>
                <a:t>programme</a:t>
              </a:r>
              <a:r>
                <a:rPr lang="de-DE" sz="1200" i="1" dirty="0">
                  <a:solidFill>
                    <a:srgbClr val="777777">
                      <a:alpha val="80000"/>
                    </a:srgbClr>
                  </a:solidFill>
                </a:rPr>
                <a:t> </a:t>
              </a:r>
              <a:r>
                <a:rPr lang="de-DE" sz="1200" i="1" dirty="0" err="1">
                  <a:solidFill>
                    <a:srgbClr val="777777">
                      <a:alpha val="80000"/>
                    </a:srgbClr>
                  </a:solidFill>
                </a:rPr>
                <a:t>under</a:t>
              </a:r>
              <a:r>
                <a:rPr lang="de-DE" sz="1200" i="1" dirty="0">
                  <a:solidFill>
                    <a:srgbClr val="777777">
                      <a:alpha val="80000"/>
                    </a:srgbClr>
                  </a:solidFill>
                </a:rPr>
                <a:t> </a:t>
              </a:r>
              <a:r>
                <a:rPr lang="de-DE" sz="1200" i="1" dirty="0" err="1">
                  <a:solidFill>
                    <a:srgbClr val="777777">
                      <a:alpha val="80000"/>
                    </a:srgbClr>
                  </a:solidFill>
                </a:rPr>
                <a:t>grant</a:t>
              </a:r>
              <a:r>
                <a:rPr lang="de-DE" sz="1200" i="1" dirty="0">
                  <a:solidFill>
                    <a:srgbClr val="777777">
                      <a:alpha val="80000"/>
                    </a:srgbClr>
                  </a:solidFill>
                </a:rPr>
                <a:t> </a:t>
              </a:r>
              <a:r>
                <a:rPr lang="de-DE" sz="1200" i="1" dirty="0" err="1">
                  <a:solidFill>
                    <a:srgbClr val="777777">
                      <a:alpha val="80000"/>
                    </a:srgbClr>
                  </a:solidFill>
                </a:rPr>
                <a:t>agreement</a:t>
              </a:r>
              <a:r>
                <a:rPr lang="de-DE" sz="1200" i="1" dirty="0">
                  <a:solidFill>
                    <a:srgbClr val="777777">
                      <a:alpha val="80000"/>
                    </a:srgbClr>
                  </a:solidFill>
                </a:rPr>
                <a:t> </a:t>
              </a:r>
              <a:r>
                <a:rPr lang="de-DE" sz="1200" i="1" dirty="0" err="1">
                  <a:solidFill>
                    <a:srgbClr val="777777">
                      <a:alpha val="80000"/>
                    </a:srgbClr>
                  </a:solidFill>
                </a:rPr>
                <a:t>No</a:t>
              </a:r>
              <a:r>
                <a:rPr lang="de-DE" sz="1200" i="1" dirty="0">
                  <a:solidFill>
                    <a:srgbClr val="777777">
                      <a:alpha val="80000"/>
                    </a:srgbClr>
                  </a:solidFill>
                </a:rPr>
                <a:t>. 101003536 (ESM2025–Earth System Models </a:t>
              </a:r>
              <a:r>
                <a:rPr lang="de-DE" sz="1200" i="1" dirty="0" err="1">
                  <a:solidFill>
                    <a:srgbClr val="777777">
                      <a:alpha val="80000"/>
                    </a:srgbClr>
                  </a:solidFill>
                </a:rPr>
                <a:t>for</a:t>
              </a:r>
              <a:r>
                <a:rPr lang="de-DE" sz="1200" i="1" dirty="0">
                  <a:solidFill>
                    <a:srgbClr val="777777">
                      <a:alpha val="80000"/>
                    </a:srgbClr>
                  </a:solidFill>
                </a:rPr>
                <a:t> </a:t>
              </a:r>
              <a:r>
                <a:rPr lang="de-DE" sz="1200" i="1" dirty="0" err="1">
                  <a:solidFill>
                    <a:srgbClr val="777777">
                      <a:alpha val="80000"/>
                    </a:srgbClr>
                  </a:solidFill>
                </a:rPr>
                <a:t>the</a:t>
              </a:r>
              <a:r>
                <a:rPr lang="de-DE" sz="1200" i="1" dirty="0">
                  <a:solidFill>
                    <a:srgbClr val="777777">
                      <a:alpha val="80000"/>
                    </a:srgbClr>
                  </a:solidFill>
                </a:rPr>
                <a:t> Future). The </a:t>
              </a:r>
              <a:r>
                <a:rPr lang="de-DE" sz="1200" i="1" dirty="0" err="1">
                  <a:solidFill>
                    <a:srgbClr val="777777">
                      <a:alpha val="80000"/>
                    </a:srgbClr>
                  </a:solidFill>
                </a:rPr>
                <a:t>methodology</a:t>
              </a:r>
              <a:r>
                <a:rPr lang="de-DE" sz="1200" i="1" dirty="0">
                  <a:solidFill>
                    <a:srgbClr val="777777">
                      <a:alpha val="80000"/>
                    </a:srgbClr>
                  </a:solidFill>
                </a:rPr>
                <a:t> and </a:t>
              </a:r>
              <a:r>
                <a:rPr lang="de-DE" sz="1200" i="1" dirty="0" err="1">
                  <a:solidFill>
                    <a:srgbClr val="777777">
                      <a:alpha val="80000"/>
                    </a:srgbClr>
                  </a:solidFill>
                </a:rPr>
                <a:t>data</a:t>
              </a:r>
              <a:r>
                <a:rPr lang="de-DE" sz="1200" i="1" dirty="0">
                  <a:solidFill>
                    <a:srgbClr val="777777">
                      <a:alpha val="80000"/>
                    </a:srgbClr>
                  </a:solidFill>
                </a:rPr>
                <a:t> </a:t>
              </a:r>
              <a:r>
                <a:rPr lang="de-DE" sz="1200" i="1" dirty="0" err="1">
                  <a:solidFill>
                    <a:srgbClr val="777777">
                      <a:alpha val="80000"/>
                    </a:srgbClr>
                  </a:solidFill>
                </a:rPr>
                <a:t>presented</a:t>
              </a:r>
              <a:r>
                <a:rPr lang="de-DE" sz="1200" i="1" dirty="0">
                  <a:solidFill>
                    <a:srgbClr val="777777">
                      <a:alpha val="80000"/>
                    </a:srgbClr>
                  </a:solidFill>
                </a:rPr>
                <a:t> in </a:t>
              </a:r>
              <a:r>
                <a:rPr lang="de-DE" sz="1200" i="1" dirty="0" err="1">
                  <a:solidFill>
                    <a:srgbClr val="777777">
                      <a:alpha val="80000"/>
                    </a:srgbClr>
                  </a:solidFill>
                </a:rPr>
                <a:t>this</a:t>
              </a:r>
              <a:r>
                <a:rPr lang="de-DE" sz="1200" i="1" dirty="0">
                  <a:solidFill>
                    <a:srgbClr val="777777">
                      <a:alpha val="80000"/>
                    </a:srgbClr>
                  </a:solidFill>
                </a:rPr>
                <a:t> </a:t>
              </a:r>
              <a:r>
                <a:rPr lang="de-DE" sz="1200" i="1" dirty="0" err="1">
                  <a:solidFill>
                    <a:srgbClr val="777777">
                      <a:alpha val="80000"/>
                    </a:srgbClr>
                  </a:solidFill>
                </a:rPr>
                <a:t>study</a:t>
              </a:r>
              <a:r>
                <a:rPr lang="de-DE" sz="1200" i="1" dirty="0">
                  <a:solidFill>
                    <a:srgbClr val="777777">
                      <a:alpha val="80000"/>
                    </a:srgbClr>
                  </a:solidFill>
                </a:rPr>
                <a:t> </a:t>
              </a:r>
              <a:r>
                <a:rPr lang="de-DE" sz="1200" i="1" dirty="0" err="1">
                  <a:solidFill>
                    <a:srgbClr val="777777">
                      <a:alpha val="80000"/>
                    </a:srgbClr>
                  </a:solidFill>
                </a:rPr>
                <a:t>is</a:t>
              </a:r>
              <a:r>
                <a:rPr lang="de-DE" sz="1200" i="1" dirty="0">
                  <a:solidFill>
                    <a:srgbClr val="777777">
                      <a:alpha val="80000"/>
                    </a:srgbClr>
                  </a:solidFill>
                </a:rPr>
                <a:t> also </a:t>
              </a:r>
              <a:r>
                <a:rPr lang="de-DE" sz="1200" i="1" dirty="0" err="1">
                  <a:solidFill>
                    <a:srgbClr val="777777">
                      <a:alpha val="80000"/>
                    </a:srgbClr>
                  </a:solidFill>
                </a:rPr>
                <a:t>analyzed</a:t>
              </a:r>
              <a:r>
                <a:rPr lang="de-DE" sz="1200" i="1" dirty="0">
                  <a:solidFill>
                    <a:srgbClr val="777777">
                      <a:alpha val="80000"/>
                    </a:srgbClr>
                  </a:solidFill>
                </a:rPr>
                <a:t> </a:t>
              </a:r>
              <a:r>
                <a:rPr lang="de-DE" sz="1200" i="1" dirty="0" err="1">
                  <a:solidFill>
                    <a:srgbClr val="777777">
                      <a:alpha val="80000"/>
                    </a:srgbClr>
                  </a:solidFill>
                </a:rPr>
                <a:t>for</a:t>
              </a:r>
              <a:r>
                <a:rPr lang="de-DE" sz="1200" i="1" dirty="0">
                  <a:solidFill>
                    <a:srgbClr val="777777">
                      <a:alpha val="80000"/>
                    </a:srgbClr>
                  </a:solidFill>
                </a:rPr>
                <a:t> a </a:t>
              </a:r>
              <a:r>
                <a:rPr lang="de-DE" sz="1200" i="1" dirty="0" err="1">
                  <a:solidFill>
                    <a:srgbClr val="777777">
                      <a:alpha val="80000"/>
                    </a:srgbClr>
                  </a:solidFill>
                </a:rPr>
                <a:t>thesis</a:t>
              </a:r>
              <a:r>
                <a:rPr lang="de-DE" sz="1200" i="1" dirty="0">
                  <a:solidFill>
                    <a:srgbClr val="777777">
                      <a:alpha val="80000"/>
                    </a:srgbClr>
                  </a:solidFill>
                </a:rPr>
                <a:t> </a:t>
              </a:r>
              <a:r>
                <a:rPr lang="de-DE" sz="1200" i="1" dirty="0" err="1">
                  <a:solidFill>
                    <a:srgbClr val="777777">
                      <a:alpha val="80000"/>
                    </a:srgbClr>
                  </a:solidFill>
                </a:rPr>
                <a:t>toward</a:t>
              </a:r>
              <a:r>
                <a:rPr lang="de-DE" sz="1200" i="1" dirty="0">
                  <a:solidFill>
                    <a:srgbClr val="777777">
                      <a:alpha val="80000"/>
                    </a:srgbClr>
                  </a:solidFill>
                </a:rPr>
                <a:t> </a:t>
              </a:r>
              <a:r>
                <a:rPr lang="de-DE" sz="1200" i="1" dirty="0" err="1">
                  <a:solidFill>
                    <a:srgbClr val="777777">
                      <a:alpha val="80000"/>
                    </a:srgbClr>
                  </a:solidFill>
                </a:rPr>
                <a:t>completion</a:t>
              </a:r>
              <a:r>
                <a:rPr lang="de-DE" sz="1200" i="1" dirty="0">
                  <a:solidFill>
                    <a:srgbClr val="777777">
                      <a:alpha val="80000"/>
                    </a:srgbClr>
                  </a:solidFill>
                </a:rPr>
                <a:t> </a:t>
              </a:r>
              <a:r>
                <a:rPr lang="de-DE" sz="1200" i="1" dirty="0" err="1">
                  <a:solidFill>
                    <a:srgbClr val="777777">
                      <a:alpha val="80000"/>
                    </a:srgbClr>
                  </a:solidFill>
                </a:rPr>
                <a:t>of</a:t>
              </a:r>
              <a:r>
                <a:rPr lang="de-DE" sz="1200" i="1" dirty="0">
                  <a:solidFill>
                    <a:srgbClr val="777777">
                      <a:alpha val="80000"/>
                    </a:srgbClr>
                  </a:solidFill>
                </a:rPr>
                <a:t> </a:t>
              </a:r>
              <a:r>
                <a:rPr lang="de-DE" sz="1200" i="1" dirty="0" err="1">
                  <a:solidFill>
                    <a:srgbClr val="777777">
                      <a:alpha val="80000"/>
                    </a:srgbClr>
                  </a:solidFill>
                </a:rPr>
                <a:t>the</a:t>
              </a:r>
              <a:r>
                <a:rPr lang="de-DE" sz="1200" i="1" dirty="0">
                  <a:solidFill>
                    <a:srgbClr val="777777">
                      <a:alpha val="80000"/>
                    </a:srgbClr>
                  </a:solidFill>
                </a:rPr>
                <a:t> Masters </a:t>
              </a:r>
              <a:r>
                <a:rPr lang="de-DE" sz="1200" i="1" dirty="0" err="1">
                  <a:solidFill>
                    <a:srgbClr val="777777">
                      <a:alpha val="80000"/>
                    </a:srgbClr>
                  </a:solidFill>
                </a:rPr>
                <a:t>of</a:t>
              </a:r>
              <a:r>
                <a:rPr lang="de-DE" sz="1200" i="1" dirty="0">
                  <a:solidFill>
                    <a:srgbClr val="777777">
                      <a:alpha val="80000"/>
                    </a:srgbClr>
                  </a:solidFill>
                </a:rPr>
                <a:t> Ocean and Climate Physics </a:t>
              </a:r>
              <a:r>
                <a:rPr lang="de-DE" sz="1200" i="1" dirty="0" err="1">
                  <a:solidFill>
                    <a:srgbClr val="777777">
                      <a:alpha val="80000"/>
                    </a:srgbClr>
                  </a:solidFill>
                </a:rPr>
                <a:t>with</a:t>
              </a:r>
              <a:r>
                <a:rPr lang="de-DE" sz="1200" i="1" dirty="0">
                  <a:solidFill>
                    <a:srgbClr val="777777">
                      <a:alpha val="80000"/>
                    </a:srgbClr>
                  </a:solidFill>
                </a:rPr>
                <a:t> </a:t>
              </a:r>
              <a:r>
                <a:rPr lang="de-DE" sz="1200" i="1" dirty="0" err="1">
                  <a:solidFill>
                    <a:srgbClr val="777777">
                      <a:alpha val="80000"/>
                    </a:srgbClr>
                  </a:solidFill>
                </a:rPr>
                <a:t>the</a:t>
              </a:r>
              <a:r>
                <a:rPr lang="de-DE" sz="1200" i="1" dirty="0">
                  <a:solidFill>
                    <a:srgbClr val="777777">
                      <a:alpha val="80000"/>
                    </a:srgbClr>
                  </a:solidFill>
                </a:rPr>
                <a:t> Universität Hamburg in </a:t>
              </a:r>
              <a:r>
                <a:rPr lang="de-DE" sz="1200" i="1" dirty="0" err="1">
                  <a:solidFill>
                    <a:srgbClr val="777777">
                      <a:alpha val="80000"/>
                    </a:srgbClr>
                  </a:solidFill>
                </a:rPr>
                <a:t>association</a:t>
              </a:r>
              <a:r>
                <a:rPr lang="de-DE" sz="1200" i="1" dirty="0">
                  <a:solidFill>
                    <a:srgbClr val="777777">
                      <a:alpha val="80000"/>
                    </a:srgbClr>
                  </a:solidFill>
                </a:rPr>
                <a:t> </a:t>
              </a:r>
              <a:r>
                <a:rPr lang="de-DE" sz="1200" i="1" dirty="0" err="1">
                  <a:solidFill>
                    <a:srgbClr val="777777">
                      <a:alpha val="80000"/>
                    </a:srgbClr>
                  </a:solidFill>
                </a:rPr>
                <a:t>with</a:t>
              </a:r>
              <a:r>
                <a:rPr lang="de-DE" sz="1200" i="1" dirty="0">
                  <a:solidFill>
                    <a:srgbClr val="777777">
                      <a:alpha val="80000"/>
                    </a:srgbClr>
                  </a:solidFill>
                </a:rPr>
                <a:t> </a:t>
              </a:r>
              <a:r>
                <a:rPr lang="de-DE" sz="1200" i="1" dirty="0" err="1">
                  <a:solidFill>
                    <a:srgbClr val="777777">
                      <a:alpha val="80000"/>
                    </a:srgbClr>
                  </a:solidFill>
                </a:rPr>
                <a:t>the</a:t>
              </a:r>
              <a:r>
                <a:rPr lang="de-DE" sz="1200" i="1" dirty="0">
                  <a:solidFill>
                    <a:srgbClr val="777777">
                      <a:alpha val="80000"/>
                    </a:srgbClr>
                  </a:solidFill>
                </a:rPr>
                <a:t> Max Planck Institute </a:t>
              </a:r>
              <a:r>
                <a:rPr lang="de-DE" sz="1200" i="1" dirty="0" err="1">
                  <a:solidFill>
                    <a:srgbClr val="777777">
                      <a:alpha val="80000"/>
                    </a:srgbClr>
                  </a:solidFill>
                </a:rPr>
                <a:t>for</a:t>
              </a:r>
              <a:r>
                <a:rPr lang="de-DE" sz="1200" i="1" dirty="0">
                  <a:solidFill>
                    <a:srgbClr val="777777">
                      <a:alpha val="80000"/>
                    </a:srgbClr>
                  </a:solidFill>
                </a:rPr>
                <a:t> </a:t>
              </a:r>
              <a:r>
                <a:rPr lang="de-DE" sz="1200" i="1" dirty="0" err="1">
                  <a:solidFill>
                    <a:srgbClr val="777777">
                      <a:alpha val="80000"/>
                    </a:srgbClr>
                  </a:solidFill>
                </a:rPr>
                <a:t>Meteorology</a:t>
              </a:r>
              <a:r>
                <a:rPr lang="de-DE" sz="1200" i="1" dirty="0">
                  <a:solidFill>
                    <a:srgbClr val="777777">
                      <a:alpha val="80000"/>
                    </a:srgbClr>
                  </a:solidFill>
                </a:rPr>
                <a:t>.</a:t>
              </a:r>
            </a:p>
          </p:txBody>
        </p:sp>
      </p:grpSp>
      <p:pic>
        <p:nvPicPr>
          <p:cNvPr id="28" name="Grafik 27" descr="Ein Bild, das Person, Mann, Wand, Im Haus enthält.&#10;&#10;Automatisch generierte Beschreibung">
            <a:extLst>
              <a:ext uri="{FF2B5EF4-FFF2-40B4-BE49-F238E27FC236}">
                <a16:creationId xmlns:a16="http://schemas.microsoft.com/office/drawing/2014/main" id="{5176F000-7348-E201-D3A6-E6EC37978FA8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20924" t="-6" r="21486" b="4432"/>
          <a:stretch/>
        </p:blipFill>
        <p:spPr>
          <a:xfrm>
            <a:off x="1624498" y="1285103"/>
            <a:ext cx="1626864" cy="1800000"/>
          </a:xfrm>
          <a:prstGeom prst="rect">
            <a:avLst/>
          </a:prstGeom>
        </p:spPr>
      </p:pic>
      <p:pic>
        <p:nvPicPr>
          <p:cNvPr id="34" name="Grafik 33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4E111B18-E41F-6939-909B-5CFCAB70601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037150" y="5525471"/>
            <a:ext cx="8419698" cy="6314774"/>
          </a:xfrm>
          <a:prstGeom prst="rect">
            <a:avLst/>
          </a:prstGeom>
        </p:spPr>
      </p:pic>
      <p:pic>
        <p:nvPicPr>
          <p:cNvPr id="36" name="Grafik 35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1BA471D3-0318-7E51-1B6A-89310D1483E4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b="32627"/>
          <a:stretch/>
        </p:blipFill>
        <p:spPr>
          <a:xfrm>
            <a:off x="44779610" y="15824085"/>
            <a:ext cx="5548938" cy="2700000"/>
          </a:xfrm>
          <a:prstGeom prst="rect">
            <a:avLst/>
          </a:prstGeom>
        </p:spPr>
      </p:pic>
      <p:pic>
        <p:nvPicPr>
          <p:cNvPr id="40" name="Grafik 39" descr="Ein Bild, das Karte enthält.&#10;&#10;Automatisch generierte Beschreibung">
            <a:extLst>
              <a:ext uri="{FF2B5EF4-FFF2-40B4-BE49-F238E27FC236}">
                <a16:creationId xmlns:a16="http://schemas.microsoft.com/office/drawing/2014/main" id="{233A6E07-B000-A28F-CA4A-9FEDA1B0221D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t="8566" b="31165"/>
          <a:stretch/>
        </p:blipFill>
        <p:spPr>
          <a:xfrm>
            <a:off x="44779610" y="18653029"/>
            <a:ext cx="5549572" cy="2415600"/>
          </a:xfrm>
          <a:prstGeom prst="rect">
            <a:avLst/>
          </a:prstGeom>
        </p:spPr>
      </p:pic>
      <p:pic>
        <p:nvPicPr>
          <p:cNvPr id="42" name="Grafik 41" descr="Ein Bild, das Karte enthält.&#10;&#10;Automatisch generierte Beschreibung">
            <a:extLst>
              <a:ext uri="{FF2B5EF4-FFF2-40B4-BE49-F238E27FC236}">
                <a16:creationId xmlns:a16="http://schemas.microsoft.com/office/drawing/2014/main" id="{3DCDFD43-467F-2B9B-1A06-FF0D66C45A6C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t="9372" b="16204"/>
          <a:stretch/>
        </p:blipFill>
        <p:spPr>
          <a:xfrm>
            <a:off x="44779610" y="21197573"/>
            <a:ext cx="5548938" cy="2982598"/>
          </a:xfrm>
          <a:prstGeom prst="rect">
            <a:avLst/>
          </a:prstGeom>
        </p:spPr>
      </p:pic>
      <p:pic>
        <p:nvPicPr>
          <p:cNvPr id="44" name="Grafik 43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C9B286A7-C37E-922B-9DEB-602D6E0565E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0723832" y="21030562"/>
            <a:ext cx="4229929" cy="3054949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23040727-58B4-BFAB-6598-05EB0CF0E59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7127479" y="5728146"/>
            <a:ext cx="8279287" cy="62094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eatePosterBasics_A0_2020[Compatibility Mode]" id="{62CDD3A8-194F-5C42-8ADB-DED8A84B7AD9}" vid="{119683D0-0BF5-844A-9E76-FF652EA45C0D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2029</Words>
  <Application>Microsoft Macintosh PowerPoint</Application>
  <PresentationFormat>Benutzerdefiniert</PresentationFormat>
  <Paragraphs>89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Times-Roman</vt:lpstr>
      <vt:lpstr>Office-Design</vt:lpstr>
      <vt:lpstr>PowerPoint-Präsentation</vt:lpstr>
    </vt:vector>
  </TitlesOfParts>
  <Company>MPI für Meteorologie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Norbert P. Noreiks</dc:creator>
  <cp:lastModifiedBy>Paul Heubel</cp:lastModifiedBy>
  <cp:revision>108</cp:revision>
  <cp:lastPrinted>2022-03-03T09:34:03Z</cp:lastPrinted>
  <dcterms:created xsi:type="dcterms:W3CDTF">2011-10-20T11:47:30Z</dcterms:created>
  <dcterms:modified xsi:type="dcterms:W3CDTF">2023-04-26T23:16:13Z</dcterms:modified>
</cp:coreProperties>
</file>