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DB9ED-4EA9-FBFF-1507-35E5742AA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008E7B-C6BA-8C80-1643-92E660DEA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F120B-1FB4-A28A-648B-3B4D6681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CB06A-2E2E-7BAF-59CC-424F2864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7DF12-2023-9817-73FE-0C12B658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72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CF002-831E-2BCC-0C6E-C119C262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FE6EF3-3D23-8FB0-3709-11A7A2619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67D3BC-FD14-17B8-ACA8-B3252A12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1FD04-B236-BECB-2167-298F17E7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123D98-DC0D-7F51-0683-ACA380C6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9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4DBB93-DC10-929B-55FB-BB46FFC98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EB847-0478-2AC1-CA48-A24D896E5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4449F-E67D-08B1-92EA-FAA77777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89904-EB33-5C37-5426-C6A33420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B8E77-3076-2E40-1C46-E67CF1A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5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F7389-F44C-D3C5-88A0-05B5C890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AEB4D-A9A8-5A6D-FEA4-FF90B7E2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D4440-62CA-8F0C-16F2-74A84E30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27738-A616-5F8F-DF34-3A48FB9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88A61-DB4F-86FC-19FF-FA962346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0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1FA8-52E6-C506-B90D-8FD4A70D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620C44-7BE7-F53F-0C36-76D799A4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509EE-5E47-6ECC-232B-F1E5EF86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469DA-E03D-2781-4534-8AFE222F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2FB7B-1BCF-C358-E925-493F6C27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6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DC238-BA88-41D7-CB51-A0BA95B1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1854D-8F80-9C25-50D6-7BD338B56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27CAAF-AA76-3959-00DA-D3D0D41EA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7980B3-0084-3228-643C-6693E1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E13D9E-621F-B4FD-633A-84006EA2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D586A6-2DF0-5CCB-03D1-59C743BE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1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8CECF-A2C3-C769-7DE9-5666787E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AD6819-BDA9-3068-053B-4A855575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1CE054-A805-DB57-77B0-D0F06FA5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4545C-EA87-38CB-9AEE-32D826FB8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2413D6-402E-E6C6-4CF1-9D45C2EF3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D3FC33-3F73-6D19-E05D-10A76F1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46BE87-ADAB-FA27-5FFD-991D07CE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727A4D-D5BB-5AD4-EE95-54A6E7F3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7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FEAC3-EAA7-FF39-3CA3-05E4C2E4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656593-2493-BE98-736A-E263302D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842580-A566-A4FC-4BBC-53C576A3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1C3187-563F-3A0F-4F67-33644A90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8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366477-941D-58EB-6A0E-6FD22BB6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06BDC6-CF77-CA1C-FA1F-B543B81B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7E1D64-4537-1901-C724-09078ED6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5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DC309-5A49-64AE-4DC0-6BEB030F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2E0F7-86F3-0ED6-7EA4-5B00A1E3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AC9AFA-3733-EEC7-C75F-458413A4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82D78-5E30-07ED-6AF8-78BC726D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861E4-6605-2492-F2B6-C2509BB0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0851B-019A-C039-8BF4-31C95F43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12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6815E-A0E2-1A2F-34D4-1BAEC276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2D14A8-BE8A-53B3-C8C5-14885E15E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B774C3-00D8-33F1-8EAD-01E7C0F0D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ECE2E0-ED50-8693-83FD-7C7A2A2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462271-5B7A-CD82-EBB5-2637F267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9135C-F081-C939-EFBB-C30C763E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48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82DE1C-4F20-8204-E905-F36D602B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19A66-8759-4D32-B6E3-0887DEC1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2553E-A87A-D018-3EB1-EC900E468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0F7A-1F5C-4816-B47E-98996BE7864D}" type="datetimeFigureOut">
              <a:rPr lang="es-ES" smtClean="0"/>
              <a:t>22/04/2023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81613-F359-C1D7-BC2E-0CD56A010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31C56E-6AB4-8CF8-4129-AD024D3F7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91F6-C880-4475-B584-1C699958A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94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FA5FE0FD-3C08-FAC4-A586-52D8B9EE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" y="-70496"/>
            <a:ext cx="121972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7C42A3-786C-32B8-4711-B1B91848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43" y="692027"/>
            <a:ext cx="11613483" cy="17708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 geochemistry to explore the sources of magma feeding the Antarctic submarine volcanism in Bransfield Strait (NW Antarctica)</a:t>
            </a: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5DBED-8E4C-6AEE-A563-B22501382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52" y="2576034"/>
            <a:ext cx="11332695" cy="335971"/>
          </a:xfrm>
        </p:spPr>
        <p:txBody>
          <a:bodyPr>
            <a:noAutofit/>
          </a:bodyPr>
          <a:lstStyle/>
          <a:p>
            <a:r>
              <a:rPr lang="es-ES" b="1" dirty="0"/>
              <a:t>A. Polo Sánchez</a:t>
            </a:r>
            <a:r>
              <a:rPr lang="es-ES" b="1" baseline="30000" dirty="0"/>
              <a:t>(1)</a:t>
            </a:r>
            <a:r>
              <a:rPr lang="es-ES" b="1" dirty="0"/>
              <a:t>, A. </a:t>
            </a:r>
            <a:r>
              <a:rPr lang="es-ES" b="1" dirty="0" err="1"/>
              <a:t>Caracausi</a:t>
            </a:r>
            <a:r>
              <a:rPr lang="es-ES" b="1" baseline="30000" dirty="0"/>
              <a:t>(1,2)</a:t>
            </a:r>
            <a:r>
              <a:rPr lang="es-ES" b="1" dirty="0"/>
              <a:t>, A. M. Álvarez-Valero</a:t>
            </a:r>
            <a:r>
              <a:rPr lang="es-ES" b="1" baseline="30000" dirty="0"/>
              <a:t>(1)</a:t>
            </a:r>
            <a:r>
              <a:rPr lang="es-ES" b="1" dirty="0"/>
              <a:t>, A. </a:t>
            </a:r>
            <a:r>
              <a:rPr lang="es-ES" b="1" dirty="0" err="1"/>
              <a:t>Geyer</a:t>
            </a:r>
            <a:r>
              <a:rPr lang="es-ES" b="1" baseline="30000" dirty="0"/>
              <a:t>(3)</a:t>
            </a:r>
            <a:r>
              <a:rPr lang="es-ES" b="1" dirty="0"/>
              <a:t>, L. </a:t>
            </a:r>
            <a:r>
              <a:rPr lang="es-ES" b="1" dirty="0" err="1"/>
              <a:t>Insiga</a:t>
            </a:r>
            <a:r>
              <a:rPr lang="es-ES" b="1" baseline="30000" dirty="0"/>
              <a:t>(4)</a:t>
            </a:r>
          </a:p>
          <a:p>
            <a:pPr marL="457200" indent="-457200">
              <a:buAutoNum type="alphaUcPeriod"/>
            </a:pP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74AB43-3924-F356-EE14-3C745297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6" y="3677488"/>
            <a:ext cx="2162591" cy="12036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96E1FE-3E5F-6A5F-0E4C-1EEC4CCE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69" y="3697125"/>
            <a:ext cx="3653308" cy="121776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5308EA7-CA7E-F53F-E631-9C437B62BB73}"/>
              </a:ext>
            </a:extLst>
          </p:cNvPr>
          <p:cNvGrpSpPr/>
          <p:nvPr/>
        </p:nvGrpSpPr>
        <p:grpSpPr>
          <a:xfrm>
            <a:off x="2995512" y="3670432"/>
            <a:ext cx="3297670" cy="1217769"/>
            <a:chOff x="7273636" y="789709"/>
            <a:chExt cx="3546764" cy="112221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938677D-176B-829C-5C01-9A52D63A2305}"/>
                </a:ext>
              </a:extLst>
            </p:cNvPr>
            <p:cNvSpPr/>
            <p:nvPr/>
          </p:nvSpPr>
          <p:spPr>
            <a:xfrm>
              <a:off x="7273636" y="789709"/>
              <a:ext cx="3546764" cy="1122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4" descr="Home">
              <a:extLst>
                <a:ext uri="{FF2B5EF4-FFF2-40B4-BE49-F238E27FC236}">
                  <a16:creationId xmlns:a16="http://schemas.microsoft.com/office/drawing/2014/main" id="{85FEEA82-BA54-E795-BC20-5440BAEC3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0" y="930200"/>
              <a:ext cx="33337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59EA06A-BB7C-BBDD-6790-D0E9EF02E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8" y="4931937"/>
            <a:ext cx="1502311" cy="1636320"/>
          </a:xfrm>
          <a:prstGeom prst="rect">
            <a:avLst/>
          </a:prstGeom>
        </p:spPr>
      </p:pic>
      <p:pic>
        <p:nvPicPr>
          <p:cNvPr id="10" name="image2.jpeg">
            <a:extLst>
              <a:ext uri="{FF2B5EF4-FFF2-40B4-BE49-F238E27FC236}">
                <a16:creationId xmlns:a16="http://schemas.microsoft.com/office/drawing/2014/main" id="{C2FB07A9-2A3F-36EC-DF5A-4A4C8DADE7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7402" y="4966424"/>
            <a:ext cx="1239798" cy="1746571"/>
          </a:xfrm>
          <a:prstGeom prst="rect">
            <a:avLst/>
          </a:prstGeom>
        </p:spPr>
      </p:pic>
      <p:pic>
        <p:nvPicPr>
          <p:cNvPr id="11" name="image1.png">
            <a:extLst>
              <a:ext uri="{FF2B5EF4-FFF2-40B4-BE49-F238E27FC236}">
                <a16:creationId xmlns:a16="http://schemas.microsoft.com/office/drawing/2014/main" id="{69BB488A-0CC2-AD07-5F2A-BC053CE998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4579" y="4999135"/>
            <a:ext cx="1694989" cy="16940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066585-7D12-905E-010B-B1E012C73D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9264" y="3660100"/>
            <a:ext cx="1533464" cy="15334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B69EB6C-DFF4-6620-F508-768FDE2B60AC}"/>
              </a:ext>
            </a:extLst>
          </p:cNvPr>
          <p:cNvSpPr txBox="1"/>
          <p:nvPr/>
        </p:nvSpPr>
        <p:spPr>
          <a:xfrm>
            <a:off x="439840" y="3347156"/>
            <a:ext cx="4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(1)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52C99-6AD3-C7C4-EED7-1D4B2C3E96DE}"/>
              </a:ext>
            </a:extLst>
          </p:cNvPr>
          <p:cNvSpPr txBox="1"/>
          <p:nvPr/>
        </p:nvSpPr>
        <p:spPr>
          <a:xfrm>
            <a:off x="2926573" y="3358504"/>
            <a:ext cx="4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(2)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D0F5EBD-4130-3222-331F-C64B9423AC42}"/>
              </a:ext>
            </a:extLst>
          </p:cNvPr>
          <p:cNvSpPr txBox="1"/>
          <p:nvPr/>
        </p:nvSpPr>
        <p:spPr>
          <a:xfrm>
            <a:off x="6398649" y="3358504"/>
            <a:ext cx="4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(3)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AA7E4F-F405-ABFB-14C6-DECE0153F4B6}"/>
              </a:ext>
            </a:extLst>
          </p:cNvPr>
          <p:cNvSpPr txBox="1"/>
          <p:nvPr/>
        </p:nvSpPr>
        <p:spPr>
          <a:xfrm>
            <a:off x="10213797" y="3340678"/>
            <a:ext cx="4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(4)</a:t>
            </a:r>
          </a:p>
        </p:txBody>
      </p:sp>
      <p:pic>
        <p:nvPicPr>
          <p:cNvPr id="1026" name="Picture 2" descr="EGU 2023 - 23 to 28 April 2023 - Submit your abstract | CMEMS">
            <a:extLst>
              <a:ext uri="{FF2B5EF4-FFF2-40B4-BE49-F238E27FC236}">
                <a16:creationId xmlns:a16="http://schemas.microsoft.com/office/drawing/2014/main" id="{CF0425FC-0422-065D-27C9-01B16FD7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53" y="4984923"/>
            <a:ext cx="2527444" cy="16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7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B8A77-0525-70EB-2B7F-AECCC20D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Main findings and way forward</a:t>
            </a:r>
            <a:endParaRPr lang="es-ES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88195-5A51-591F-DB9E-804348F4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70375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Helium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: </a:t>
            </a:r>
          </a:p>
          <a:p>
            <a:pPr lvl="1"/>
            <a:r>
              <a:rPr lang="en-US" dirty="0"/>
              <a:t>Subduction-related processes at the magma source</a:t>
            </a:r>
            <a:endParaRPr lang="es-ES" dirty="0"/>
          </a:p>
          <a:p>
            <a:pPr lvl="1"/>
            <a:r>
              <a:rPr lang="es-ES" dirty="0" err="1"/>
              <a:t>Stronger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submarine </a:t>
            </a:r>
            <a:r>
              <a:rPr lang="es-ES" dirty="0" err="1"/>
              <a:t>volcanoes</a:t>
            </a:r>
            <a:r>
              <a:rPr lang="es-ES" dirty="0"/>
              <a:t> (</a:t>
            </a:r>
            <a:r>
              <a:rPr lang="es-ES" dirty="0" err="1"/>
              <a:t>Edifice</a:t>
            </a:r>
            <a:r>
              <a:rPr lang="es-ES" dirty="0"/>
              <a:t> C,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Sisters</a:t>
            </a:r>
            <a:r>
              <a:rPr lang="es-ES" dirty="0"/>
              <a:t>, Orca, </a:t>
            </a:r>
            <a:r>
              <a:rPr lang="es-ES" dirty="0" err="1"/>
              <a:t>Seamount</a:t>
            </a:r>
            <a:r>
              <a:rPr lang="es-ES" dirty="0"/>
              <a:t>), </a:t>
            </a:r>
            <a:r>
              <a:rPr lang="es-ES" dirty="0" err="1"/>
              <a:t>than</a:t>
            </a:r>
            <a:r>
              <a:rPr lang="es-ES" dirty="0"/>
              <a:t> in </a:t>
            </a:r>
            <a:r>
              <a:rPr lang="es-ES" dirty="0" err="1"/>
              <a:t>Deception</a:t>
            </a:r>
            <a:r>
              <a:rPr lang="es-ES" dirty="0"/>
              <a:t> Island </a:t>
            </a:r>
          </a:p>
          <a:p>
            <a:r>
              <a:rPr lang="es-ES" dirty="0" err="1"/>
              <a:t>Argon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Air </a:t>
            </a:r>
            <a:r>
              <a:rPr lang="es-ES" dirty="0" err="1"/>
              <a:t>Contamination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SLAB </a:t>
            </a:r>
            <a:r>
              <a:rPr lang="es-ES" dirty="0" err="1"/>
              <a:t>metasomatism</a:t>
            </a:r>
            <a:r>
              <a:rPr lang="es-ES" dirty="0"/>
              <a:t>,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plumbing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seawater</a:t>
            </a:r>
            <a:r>
              <a:rPr lang="es-ES" dirty="0"/>
              <a:t> </a:t>
            </a:r>
            <a:r>
              <a:rPr lang="es-ES" dirty="0" err="1"/>
              <a:t>interaction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surface</a:t>
            </a:r>
            <a:endParaRPr lang="es-ES" dirty="0"/>
          </a:p>
          <a:p>
            <a:endParaRPr lang="es-ES" dirty="0"/>
          </a:p>
          <a:p>
            <a:r>
              <a:rPr lang="es-ES" dirty="0"/>
              <a:t>Precise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contamination</a:t>
            </a:r>
            <a:r>
              <a:rPr lang="es-ES" dirty="0"/>
              <a:t> </a:t>
            </a:r>
            <a:r>
              <a:rPr lang="es-ES" dirty="0" err="1"/>
              <a:t>took</a:t>
            </a:r>
            <a:r>
              <a:rPr lang="es-ES" dirty="0"/>
              <a:t> place (</a:t>
            </a:r>
            <a:r>
              <a:rPr lang="es-ES" dirty="0" err="1"/>
              <a:t>On-going</a:t>
            </a:r>
            <a:r>
              <a:rPr lang="es-ES" dirty="0"/>
              <a:t>)</a:t>
            </a:r>
          </a:p>
          <a:p>
            <a:pPr lvl="1"/>
            <a:r>
              <a:rPr lang="es-ES" dirty="0" err="1"/>
              <a:t>Petrologic</a:t>
            </a:r>
            <a:r>
              <a:rPr lang="es-ES" dirty="0"/>
              <a:t> </a:t>
            </a:r>
            <a:r>
              <a:rPr lang="es-ES" dirty="0" err="1"/>
              <a:t>criteria</a:t>
            </a:r>
            <a:endParaRPr lang="es-ES" dirty="0"/>
          </a:p>
          <a:p>
            <a:pPr lvl="1"/>
            <a:r>
              <a:rPr lang="es-ES" dirty="0"/>
              <a:t>δ</a:t>
            </a:r>
            <a:r>
              <a:rPr lang="es-ES" baseline="30000" dirty="0"/>
              <a:t>18</a:t>
            </a:r>
            <a:r>
              <a:rPr lang="es-ES" dirty="0"/>
              <a:t>O and </a:t>
            </a:r>
            <a:r>
              <a:rPr lang="es-ES" dirty="0" err="1"/>
              <a:t>δD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D390A9-1270-00AC-B9A3-7FF700FEC038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A9D5DE-240A-DA49-25C2-E5B91B5DD7A6}"/>
              </a:ext>
            </a:extLst>
          </p:cNvPr>
          <p:cNvSpPr txBox="1"/>
          <p:nvPr/>
        </p:nvSpPr>
        <p:spPr>
          <a:xfrm>
            <a:off x="221673" y="6363065"/>
            <a:ext cx="383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Main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findings</a:t>
            </a:r>
            <a:r>
              <a:rPr lang="es-ES" sz="2000" b="1" dirty="0">
                <a:solidFill>
                  <a:srgbClr val="FFFF00"/>
                </a:solidFill>
              </a:rPr>
              <a:t> and </a:t>
            </a:r>
            <a:r>
              <a:rPr lang="es-ES" sz="2000" b="1" dirty="0" err="1">
                <a:solidFill>
                  <a:srgbClr val="FFFF00"/>
                </a:solidFill>
              </a:rPr>
              <a:t>way</a:t>
            </a:r>
            <a:r>
              <a:rPr lang="es-ES" sz="2000" b="1" dirty="0">
                <a:solidFill>
                  <a:srgbClr val="FFFF00"/>
                </a:solidFill>
              </a:rPr>
              <a:t> forward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4DB66C-5370-D405-DCF9-7675B7F32198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9/9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D2FFF2-D171-B086-60D5-BC6C802147A9}"/>
              </a:ext>
            </a:extLst>
          </p:cNvPr>
          <p:cNvSpPr txBox="1"/>
          <p:nvPr/>
        </p:nvSpPr>
        <p:spPr>
          <a:xfrm>
            <a:off x="4468712" y="6441255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5FAB3A-9E22-4D08-B415-D02CE1B4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1386BA-DC9D-07F6-1B8C-38331AA45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2BD12D-6D99-F4D1-4B27-D55CACC8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9124EB-57E8-7575-0861-269F91E1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22619"/>
            <a:ext cx="10515600" cy="1133475"/>
          </a:xfrm>
        </p:spPr>
        <p:txBody>
          <a:bodyPr/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Thank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you</a:t>
            </a:r>
            <a:r>
              <a:rPr lang="es-ES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B1335F-0E59-1C13-43F8-706A8C88C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5" y="213880"/>
            <a:ext cx="2347239" cy="25566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47A1F5-B50C-6800-293B-46A7586D65CA}"/>
              </a:ext>
            </a:extLst>
          </p:cNvPr>
          <p:cNvSpPr txBox="1"/>
          <p:nvPr/>
        </p:nvSpPr>
        <p:spPr>
          <a:xfrm>
            <a:off x="6192983" y="6386945"/>
            <a:ext cx="599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Deception</a:t>
            </a:r>
            <a:r>
              <a:rPr lang="es-ES" dirty="0">
                <a:solidFill>
                  <a:schemeClr val="bg1"/>
                </a:solidFill>
              </a:rPr>
              <a:t> Island. Picture </a:t>
            </a:r>
            <a:r>
              <a:rPr lang="es-ES" dirty="0" err="1">
                <a:solidFill>
                  <a:schemeClr val="bg1"/>
                </a:solidFill>
              </a:rPr>
              <a:t>taken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by</a:t>
            </a:r>
            <a:r>
              <a:rPr lang="es-ES" dirty="0">
                <a:solidFill>
                  <a:schemeClr val="bg1"/>
                </a:solidFill>
              </a:rPr>
              <a:t> A. M. Álvarez Valero (2018)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45243C-6A07-1ECD-FD28-4CD68C4AE8B8}"/>
              </a:ext>
            </a:extLst>
          </p:cNvPr>
          <p:cNvSpPr txBox="1"/>
          <p:nvPr/>
        </p:nvSpPr>
        <p:spPr>
          <a:xfrm>
            <a:off x="8880763" y="5326049"/>
            <a:ext cx="321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</a:rPr>
              <a:t>Contact</a:t>
            </a:r>
            <a:r>
              <a:rPr lang="es-ES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apolosanchez@usal.es</a:t>
            </a:r>
          </a:p>
        </p:txBody>
      </p:sp>
    </p:spTree>
    <p:extLst>
      <p:ext uri="{BB962C8B-B14F-4D97-AF65-F5344CB8AC3E}">
        <p14:creationId xmlns:p14="http://schemas.microsoft.com/office/powerpoint/2010/main" val="200914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6EE55E-9461-F9B0-6171-1548EF30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/>
              <a:t>References</a:t>
            </a:r>
            <a:endParaRPr lang="es-ES" b="1" i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4C66E1-89DE-F967-E9CF-D0DD88CD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842"/>
            <a:ext cx="10515600" cy="4879975"/>
          </a:xfrm>
        </p:spPr>
        <p:txBody>
          <a:bodyPr>
            <a:noAutofit/>
          </a:bodyPr>
          <a:lstStyle/>
          <a:p>
            <a:r>
              <a:rPr lang="en-US" sz="1600" dirty="0"/>
              <a:t>Álvarez-Valero. A. M, Sumino. H, </a:t>
            </a:r>
            <a:r>
              <a:rPr lang="en-US" sz="1600" dirty="0" err="1"/>
              <a:t>Caracausi</a:t>
            </a:r>
            <a:r>
              <a:rPr lang="en-US" sz="1600" dirty="0"/>
              <a:t>. A, Polo Sánchez. A, Burgess. R, Geyer. A, Lozano-Rodríguez. J. A, Albert. H, </a:t>
            </a:r>
            <a:r>
              <a:rPr lang="en-US" sz="1600" dirty="0" err="1"/>
              <a:t>Aulinas</a:t>
            </a:r>
            <a:r>
              <a:rPr lang="en-US" sz="1600" dirty="0"/>
              <a:t>. M, </a:t>
            </a:r>
            <a:r>
              <a:rPr lang="en-US" sz="1600" dirty="0" err="1"/>
              <a:t>Núñez</a:t>
            </a:r>
            <a:r>
              <a:rPr lang="en-US" sz="1600" dirty="0"/>
              <a:t>-Guerrero. E (2022). Noble gas isotopes reveal massive degassing-derived eruptions at Deception Island (Antarctica) and current high levels of activity at Deception Island (Antarctica). Scientific Reports, 12, 19557.</a:t>
            </a:r>
          </a:p>
          <a:p>
            <a:r>
              <a:rPr lang="en-US" sz="1600" dirty="0" err="1"/>
              <a:t>Cesca</a:t>
            </a:r>
            <a:r>
              <a:rPr lang="en-US" sz="1600" dirty="0"/>
              <a:t>, S., Sugan, M., </a:t>
            </a:r>
            <a:r>
              <a:rPr lang="en-US" sz="1600" dirty="0" err="1"/>
              <a:t>Rudzinski</a:t>
            </a:r>
            <a:r>
              <a:rPr lang="en-US" sz="1600" dirty="0"/>
              <a:t>, Ł., </a:t>
            </a:r>
            <a:r>
              <a:rPr lang="en-US" sz="1600" dirty="0" err="1"/>
              <a:t>Vajedian</a:t>
            </a:r>
            <a:r>
              <a:rPr lang="en-US" sz="1600" dirty="0"/>
              <a:t>, S., </a:t>
            </a:r>
            <a:r>
              <a:rPr lang="en-US" sz="1600" dirty="0" err="1"/>
              <a:t>Niemz</a:t>
            </a:r>
            <a:r>
              <a:rPr lang="en-US" sz="1600" dirty="0"/>
              <a:t>, P., Plank, S., Petersen, G., Deng, Z., Rivalta, E., </a:t>
            </a:r>
            <a:r>
              <a:rPr lang="en-US" sz="1600" dirty="0" err="1"/>
              <a:t>Vuan</a:t>
            </a:r>
            <a:r>
              <a:rPr lang="en-US" sz="1600" dirty="0"/>
              <a:t>, A., </a:t>
            </a:r>
            <a:r>
              <a:rPr lang="en-US" sz="1600" dirty="0" err="1"/>
              <a:t>Plasencia</a:t>
            </a:r>
            <a:r>
              <a:rPr lang="en-US" sz="1600" dirty="0"/>
              <a:t> Linares, M, P., </a:t>
            </a:r>
            <a:r>
              <a:rPr lang="en-US" sz="1600" dirty="0" err="1"/>
              <a:t>Heimann</a:t>
            </a:r>
            <a:r>
              <a:rPr lang="en-US" sz="1600" dirty="0"/>
              <a:t>, S., &amp; </a:t>
            </a:r>
            <a:r>
              <a:rPr lang="en-US" sz="1600" dirty="0" err="1"/>
              <a:t>Dahm</a:t>
            </a:r>
            <a:r>
              <a:rPr lang="en-US" sz="1600" dirty="0"/>
              <a:t>, T. (2022). Massive earthquake swarm driven by magmatic intrusion at the Bransfield Strait, Antarctica. Communications Earth &amp; Environment, 3(1), 1-11.</a:t>
            </a:r>
          </a:p>
          <a:p>
            <a:r>
              <a:rPr lang="en-US" sz="1600" dirty="0" err="1"/>
              <a:t>Correale</a:t>
            </a:r>
            <a:r>
              <a:rPr lang="en-US" sz="1600" dirty="0"/>
              <a:t>, A., </a:t>
            </a:r>
            <a:r>
              <a:rPr lang="en-US" sz="1600" dirty="0" err="1"/>
              <a:t>Pelorosso</a:t>
            </a:r>
            <a:r>
              <a:rPr lang="en-US" sz="1600" dirty="0"/>
              <a:t>, B., Rizzo, A. L., </a:t>
            </a:r>
            <a:r>
              <a:rPr lang="en-US" sz="1600" dirty="0" err="1"/>
              <a:t>Coltorti</a:t>
            </a:r>
            <a:r>
              <a:rPr lang="en-US" sz="1600" dirty="0"/>
              <a:t>, M., </a:t>
            </a:r>
            <a:r>
              <a:rPr lang="en-US" sz="1600" dirty="0" err="1"/>
              <a:t>Italiano</a:t>
            </a:r>
            <a:r>
              <a:rPr lang="en-US" sz="1600" dirty="0"/>
              <a:t>, F., </a:t>
            </a:r>
            <a:r>
              <a:rPr lang="en-US" sz="1600" dirty="0" err="1"/>
              <a:t>Bonadiman</a:t>
            </a:r>
            <a:r>
              <a:rPr lang="en-US" sz="1600" dirty="0"/>
              <a:t>, C., &amp; </a:t>
            </a:r>
            <a:r>
              <a:rPr lang="en-US" sz="1600" dirty="0" err="1"/>
              <a:t>Giacomoni</a:t>
            </a:r>
            <a:r>
              <a:rPr lang="en-US" sz="1600" dirty="0"/>
              <a:t>, P. P. (2019). The nature of the West Antarctic Rift System as revealed by noble gases in mantle minerals. Chemical Geology, 524, 104-118.</a:t>
            </a:r>
          </a:p>
          <a:p>
            <a:r>
              <a:rPr lang="en-US" sz="1600" dirty="0"/>
              <a:t>Geyer, A., Álvarez-Valero, A. M., </a:t>
            </a:r>
            <a:r>
              <a:rPr lang="en-US" sz="1600" dirty="0" err="1"/>
              <a:t>Gisbert</a:t>
            </a:r>
            <a:r>
              <a:rPr lang="en-US" sz="1600" dirty="0"/>
              <a:t>, G., </a:t>
            </a:r>
            <a:r>
              <a:rPr lang="en-US" sz="1600" dirty="0" err="1"/>
              <a:t>Aulinas</a:t>
            </a:r>
            <a:r>
              <a:rPr lang="en-US" sz="1600" dirty="0"/>
              <a:t>, M., Hernández-</a:t>
            </a:r>
            <a:r>
              <a:rPr lang="en-US" sz="1600" dirty="0" err="1"/>
              <a:t>Barreña</a:t>
            </a:r>
            <a:r>
              <a:rPr lang="en-US" sz="1600" dirty="0"/>
              <a:t>, D., Lobo, A., &amp; Martí, J. (2019). Deciphering the evolution of Deception Island’s magmatic system. Scientific Reports, 9(1), 1-14.</a:t>
            </a:r>
          </a:p>
          <a:p>
            <a:r>
              <a:rPr lang="en-US" sz="1600" dirty="0" err="1"/>
              <a:t>Ilanko</a:t>
            </a:r>
            <a:r>
              <a:rPr lang="en-US" sz="1600" dirty="0"/>
              <a:t>, T., Fischer, T. P., Kyle, P., Curtis, A., Lee, H., &amp; Sano, Y. (2019). Modification of fumarolic gases by the ice-covered edifice of Erebus volcano, Antarctica. Journal of Volcanology and Geothermal Research, 381, 119-139.</a:t>
            </a:r>
          </a:p>
          <a:p>
            <a:r>
              <a:rPr lang="en-US" sz="1600" dirty="0"/>
              <a:t>Lee, J. Y., Marti, K., </a:t>
            </a:r>
            <a:r>
              <a:rPr lang="en-US" sz="1600" dirty="0" err="1"/>
              <a:t>Severinghaus</a:t>
            </a:r>
            <a:r>
              <a:rPr lang="en-US" sz="1600" dirty="0"/>
              <a:t>, J. P., Kawamura, K., </a:t>
            </a:r>
            <a:r>
              <a:rPr lang="en-US" sz="1600" dirty="0" err="1"/>
              <a:t>Yoo</a:t>
            </a:r>
            <a:r>
              <a:rPr lang="en-US" sz="1600" dirty="0"/>
              <a:t>, H. S., Lee, J. B., &amp; Kim, J. S. (2006). A redetermination of the isotopic abundances of atmospheric Ar. </a:t>
            </a:r>
            <a:r>
              <a:rPr lang="en-US" sz="1600" dirty="0" err="1"/>
              <a:t>Geochimica</a:t>
            </a:r>
            <a:r>
              <a:rPr lang="en-US" sz="1600" dirty="0"/>
              <a:t> et </a:t>
            </a:r>
            <a:r>
              <a:rPr lang="en-US" sz="1600" dirty="0" err="1"/>
              <a:t>Cosmochimica</a:t>
            </a:r>
            <a:r>
              <a:rPr lang="en-US" sz="1600" dirty="0"/>
              <a:t> Acta, 70(17), 4507-4512.</a:t>
            </a:r>
          </a:p>
          <a:p>
            <a:r>
              <a:rPr lang="en-US" sz="1600" dirty="0"/>
              <a:t>Li, W., Yuan, X., </a:t>
            </a:r>
            <a:r>
              <a:rPr lang="en-US" sz="1600" dirty="0" err="1"/>
              <a:t>Heit</a:t>
            </a:r>
            <a:r>
              <a:rPr lang="en-US" sz="1600" dirty="0"/>
              <a:t>, B., Schmidt‐</a:t>
            </a:r>
            <a:r>
              <a:rPr lang="en-US" sz="1600" dirty="0" err="1"/>
              <a:t>Aursch</a:t>
            </a:r>
            <a:r>
              <a:rPr lang="en-US" sz="1600" dirty="0"/>
              <a:t>, M. C., Almendros, J., Geissler, W. H., &amp; Chen, Y. (2021). Back‐arc extension of the Central Bransfield Basin induced by ridge–trench collision: Implications from ambient noise tomography and stress field inversion. Geophysical Research Letters, 48(21), e2021GL095032.</a:t>
            </a:r>
          </a:p>
          <a:p>
            <a:r>
              <a:rPr lang="en-US" sz="1600" dirty="0"/>
              <a:t>Schlosser, P., Suess, E., Bayer, R., &amp; Rhein, M. (1988). 3He in the Bransfield Strait waters: indication for local injection from back-arc rifting. Deep Sea Research Part A. Oceanographic Research Papers, 35(12), 1919-1935.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0192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A5DF1-5CA6-57C6-507D-7582AE53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557048"/>
            <a:ext cx="7890163" cy="3743903"/>
          </a:xfrm>
        </p:spPr>
        <p:txBody>
          <a:bodyPr>
            <a:normAutofit/>
          </a:bodyPr>
          <a:lstStyle/>
          <a:p>
            <a:r>
              <a:rPr lang="en-AU" sz="3200" b="1" i="1" dirty="0"/>
              <a:t>Bransfield Strait. Why and how to study it?</a:t>
            </a:r>
          </a:p>
          <a:p>
            <a:r>
              <a:rPr lang="en-AU" sz="3200" b="1" i="1" dirty="0"/>
              <a:t>Sample Location</a:t>
            </a:r>
          </a:p>
          <a:p>
            <a:r>
              <a:rPr lang="en-AU" sz="3200" b="1" i="1" dirty="0"/>
              <a:t>Noble Gas Analysis</a:t>
            </a:r>
          </a:p>
          <a:p>
            <a:r>
              <a:rPr lang="en-AU" sz="3200" b="1" i="1" dirty="0"/>
              <a:t>Helium Isotopic Ratios (</a:t>
            </a:r>
            <a:r>
              <a:rPr lang="en-AU" sz="3200" b="1" i="1" baseline="30000" dirty="0"/>
              <a:t>3</a:t>
            </a:r>
            <a:r>
              <a:rPr lang="en-AU" sz="3200" b="1" i="1" dirty="0"/>
              <a:t>He/</a:t>
            </a:r>
            <a:r>
              <a:rPr lang="en-AU" sz="3200" b="1" i="1" baseline="30000" dirty="0"/>
              <a:t>4</a:t>
            </a:r>
            <a:r>
              <a:rPr lang="en-AU" sz="3200" b="1" i="1" dirty="0"/>
              <a:t>He)</a:t>
            </a:r>
          </a:p>
          <a:p>
            <a:r>
              <a:rPr lang="en-AU" sz="3200" b="1" i="1" dirty="0"/>
              <a:t>Argon Isotopic Ratios (</a:t>
            </a:r>
            <a:r>
              <a:rPr lang="en-AU" sz="3200" b="1" i="1" baseline="30000" dirty="0"/>
              <a:t>40</a:t>
            </a:r>
            <a:r>
              <a:rPr lang="en-AU" sz="3200" b="1" i="1" dirty="0"/>
              <a:t>Ar/</a:t>
            </a:r>
            <a:r>
              <a:rPr lang="en-AU" sz="3200" b="1" i="1" baseline="30000" dirty="0"/>
              <a:t>36</a:t>
            </a:r>
            <a:r>
              <a:rPr lang="en-AU" sz="3200" b="1" i="1" dirty="0"/>
              <a:t>Ar)</a:t>
            </a:r>
          </a:p>
          <a:p>
            <a:r>
              <a:rPr lang="en-AU" sz="3200" b="1" i="1" dirty="0"/>
              <a:t>Main findings and way forward</a:t>
            </a:r>
          </a:p>
          <a:p>
            <a:endParaRPr lang="en-AU" sz="3200" b="1" i="1" dirty="0"/>
          </a:p>
          <a:p>
            <a:endParaRPr lang="en-AU" sz="3200" b="1" i="1" dirty="0"/>
          </a:p>
          <a:p>
            <a:endParaRPr lang="en-AU" sz="3200" b="1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FD3F12-584D-F743-B162-B9E87BE4A4F8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54065AD-31C5-E34D-4679-A4A692E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494934"/>
            <a:ext cx="10515600" cy="678873"/>
          </a:xfrm>
        </p:spPr>
        <p:txBody>
          <a:bodyPr>
            <a:normAutofit fontScale="90000"/>
          </a:bodyPr>
          <a:lstStyle/>
          <a:p>
            <a:r>
              <a:rPr lang="en-AU" b="1" i="1"/>
              <a:t>Summary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CB0F8-FAB8-DA82-9018-5C2D795C441F}"/>
              </a:ext>
            </a:extLst>
          </p:cNvPr>
          <p:cNvSpPr txBox="1"/>
          <p:nvPr/>
        </p:nvSpPr>
        <p:spPr>
          <a:xfrm>
            <a:off x="221673" y="6363065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Summary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1FF6AE-8950-57E7-D3B4-1AFA267C1CFB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1/9</a:t>
            </a:r>
          </a:p>
        </p:txBody>
      </p:sp>
      <p:pic>
        <p:nvPicPr>
          <p:cNvPr id="10" name="Picture 2" descr="EGU2019 - Rules of conduct">
            <a:extLst>
              <a:ext uri="{FF2B5EF4-FFF2-40B4-BE49-F238E27FC236}">
                <a16:creationId xmlns:a16="http://schemas.microsoft.com/office/drawing/2014/main" id="{185C4A98-069F-817A-128B-B4270696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62" y="1557048"/>
            <a:ext cx="2223119" cy="31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1739CB-D6F0-4E0B-C12F-FDC69E423610}"/>
              </a:ext>
            </a:extLst>
          </p:cNvPr>
          <p:cNvSpPr txBox="1"/>
          <p:nvPr/>
        </p:nvSpPr>
        <p:spPr>
          <a:xfrm>
            <a:off x="3199470" y="6441255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5D7FE0-F7B1-78CA-6DD9-9A53FD0D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86CCA6-0623-FF33-77D3-AF52274A8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4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4699B-F351-C301-949C-62C030FF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436"/>
            <a:ext cx="10515600" cy="678873"/>
          </a:xfrm>
        </p:spPr>
        <p:txBody>
          <a:bodyPr>
            <a:normAutofit fontScale="90000"/>
          </a:bodyPr>
          <a:lstStyle/>
          <a:p>
            <a:r>
              <a:rPr lang="es-ES" b="1" i="1" dirty="0" err="1"/>
              <a:t>Bransfield</a:t>
            </a:r>
            <a:r>
              <a:rPr lang="es-ES" b="1" i="1" dirty="0"/>
              <a:t> </a:t>
            </a:r>
            <a:r>
              <a:rPr lang="es-ES" b="1" i="1" dirty="0" err="1"/>
              <a:t>Strait</a:t>
            </a:r>
            <a:r>
              <a:rPr lang="es-ES" b="1" i="1" dirty="0"/>
              <a:t>. </a:t>
            </a:r>
            <a:r>
              <a:rPr lang="es-ES" b="1" i="1" dirty="0" err="1"/>
              <a:t>Why</a:t>
            </a:r>
            <a:r>
              <a:rPr lang="es-ES" b="1" i="1" dirty="0"/>
              <a:t> and </a:t>
            </a:r>
            <a:r>
              <a:rPr lang="es-ES" b="1" i="1" dirty="0" err="1"/>
              <a:t>how</a:t>
            </a:r>
            <a:r>
              <a:rPr lang="es-ES" b="1" i="1" dirty="0"/>
              <a:t> </a:t>
            </a:r>
            <a:r>
              <a:rPr lang="es-ES" b="1" i="1" dirty="0" err="1"/>
              <a:t>to</a:t>
            </a:r>
            <a:r>
              <a:rPr lang="es-ES" b="1" i="1" dirty="0"/>
              <a:t> </a:t>
            </a:r>
            <a:r>
              <a:rPr lang="es-ES" b="1" i="1" dirty="0" err="1"/>
              <a:t>study</a:t>
            </a:r>
            <a:r>
              <a:rPr lang="es-ES" b="1" i="1" dirty="0"/>
              <a:t> </a:t>
            </a:r>
            <a:r>
              <a:rPr lang="es-ES" b="1" i="1" dirty="0" err="1"/>
              <a:t>it</a:t>
            </a:r>
            <a:r>
              <a:rPr lang="es-ES" b="1" i="1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E84F5-2E2D-6EE7-2CDF-C114DBC6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17" y="1332570"/>
            <a:ext cx="7398327" cy="48245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AU" dirty="0"/>
              <a:t>Back-arc basin associated to the subduction between the Phoenix and the Antarctica plates</a:t>
            </a:r>
          </a:p>
          <a:p>
            <a:pPr algn="just"/>
            <a:r>
              <a:rPr lang="en-AU" dirty="0"/>
              <a:t>One of the scarce accessible places to study Antarctic volcanism</a:t>
            </a:r>
          </a:p>
          <a:p>
            <a:pPr algn="just"/>
            <a:r>
              <a:rPr lang="en-AU" dirty="0"/>
              <a:t>It hosts several submarine volcanoes (e.g. Three Sisters, Orca) and two subaerial ones (Deception and Bridgeman Islands)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Deception Island is one of the most active volcanoes in Antarctica (Geyer et al., 2019)</a:t>
            </a:r>
          </a:p>
          <a:p>
            <a:pPr algn="just"/>
            <a:r>
              <a:rPr lang="en-AU" dirty="0"/>
              <a:t>Orca suffered a seismic unrest associated to magma ascent in 2020 (</a:t>
            </a:r>
            <a:r>
              <a:rPr lang="en-AU" dirty="0" err="1"/>
              <a:t>Cesca</a:t>
            </a:r>
            <a:r>
              <a:rPr lang="en-AU" dirty="0"/>
              <a:t> et al., 2022)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Noble gases preserved in inclusions are excellent tools to understand magma sources and magma ascent</a:t>
            </a:r>
          </a:p>
          <a:p>
            <a:pPr algn="just"/>
            <a:endParaRPr lang="en-AU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3394CF-A871-20A5-518A-83DE5321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3188"/>
            <a:ext cx="4553411" cy="417779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937274-3391-0B37-101A-B19A9754C697}"/>
              </a:ext>
            </a:extLst>
          </p:cNvPr>
          <p:cNvSpPr/>
          <p:nvPr/>
        </p:nvSpPr>
        <p:spPr>
          <a:xfrm>
            <a:off x="0" y="6363065"/>
            <a:ext cx="12192000" cy="4949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346B24-673F-0637-9528-A3C5EE391C25}"/>
              </a:ext>
            </a:extLst>
          </p:cNvPr>
          <p:cNvSpPr txBox="1"/>
          <p:nvPr/>
        </p:nvSpPr>
        <p:spPr>
          <a:xfrm>
            <a:off x="97509" y="6387390"/>
            <a:ext cx="477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Bransfield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Strait</a:t>
            </a:r>
            <a:r>
              <a:rPr lang="es-ES" sz="2000" b="1" dirty="0">
                <a:solidFill>
                  <a:srgbClr val="FFFF00"/>
                </a:solidFill>
              </a:rPr>
              <a:t>. </a:t>
            </a:r>
            <a:r>
              <a:rPr lang="es-ES" sz="2000" b="1" dirty="0" err="1">
                <a:solidFill>
                  <a:srgbClr val="FFFF00"/>
                </a:solidFill>
              </a:rPr>
              <a:t>Why</a:t>
            </a:r>
            <a:r>
              <a:rPr lang="es-ES" sz="2000" b="1" dirty="0">
                <a:solidFill>
                  <a:srgbClr val="FFFF00"/>
                </a:solidFill>
              </a:rPr>
              <a:t> and </a:t>
            </a:r>
            <a:r>
              <a:rPr lang="es-ES" sz="2000" b="1" dirty="0" err="1">
                <a:solidFill>
                  <a:srgbClr val="FFFF00"/>
                </a:solidFill>
              </a:rPr>
              <a:t>how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to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study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it</a:t>
            </a:r>
            <a:r>
              <a:rPr lang="es-ES" sz="2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0762D8-ED03-136C-911A-1927CB1FA22E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2/9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FB2334-FAAF-9AF4-9F26-F65ECB24DAD4}"/>
              </a:ext>
            </a:extLst>
          </p:cNvPr>
          <p:cNvSpPr txBox="1"/>
          <p:nvPr/>
        </p:nvSpPr>
        <p:spPr>
          <a:xfrm>
            <a:off x="5038713" y="6418168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E10AE7-C592-60C9-B6CB-701AD20E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345" y="6425982"/>
            <a:ext cx="407382" cy="322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963544-27A2-2A96-48FD-289E1ACC4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62" y="6421403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4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3C9E-04E8-3E5E-AF89-F4BC2BEB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91" y="26537"/>
            <a:ext cx="10515600" cy="1325563"/>
          </a:xfrm>
        </p:spPr>
        <p:txBody>
          <a:bodyPr/>
          <a:lstStyle/>
          <a:p>
            <a:r>
              <a:rPr lang="es-ES" b="1" i="1" dirty="0" err="1"/>
              <a:t>Sample</a:t>
            </a:r>
            <a:r>
              <a:rPr lang="es-ES" b="1" i="1" dirty="0"/>
              <a:t> </a:t>
            </a:r>
            <a:r>
              <a:rPr lang="es-ES" b="1" i="1" dirty="0" err="1"/>
              <a:t>Location</a:t>
            </a:r>
            <a:endParaRPr lang="es-ES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50B0A-D573-02AE-44BC-7BADA86A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36" y="5616260"/>
            <a:ext cx="11374527" cy="59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Samples from the Polar Rock Repository with support from the U.S National Science Foundation, under Cooperative Agreement OPP-1643713.</a:t>
            </a:r>
            <a:endParaRPr lang="es-ES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790B66-102B-B959-7016-4EDBA6C2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6" y="1039260"/>
            <a:ext cx="11374527" cy="4577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A40021-C05B-459C-5080-53EF17FF99DC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C4E227-3F27-B8C6-E63E-D5812567A8D7}"/>
              </a:ext>
            </a:extLst>
          </p:cNvPr>
          <p:cNvSpPr txBox="1"/>
          <p:nvPr/>
        </p:nvSpPr>
        <p:spPr>
          <a:xfrm>
            <a:off x="221673" y="6387281"/>
            <a:ext cx="202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Sample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Location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45C61A-E7C8-C656-EC40-59E9F8F92783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3/9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15B0AE-BDA8-3B98-BE13-16680B1A9848}"/>
              </a:ext>
            </a:extLst>
          </p:cNvPr>
          <p:cNvSpPr txBox="1"/>
          <p:nvPr/>
        </p:nvSpPr>
        <p:spPr>
          <a:xfrm>
            <a:off x="3199470" y="6441255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BA5AB7-B304-1596-3DAF-03126EBC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20B15C-3135-D2B4-0523-D78DDEBF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4BD3-C5AC-A12C-A7EC-4DD71580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63" y="374074"/>
            <a:ext cx="10203871" cy="471054"/>
          </a:xfrm>
        </p:spPr>
        <p:txBody>
          <a:bodyPr>
            <a:normAutofit fontScale="90000"/>
          </a:bodyPr>
          <a:lstStyle/>
          <a:p>
            <a:r>
              <a:rPr lang="es-ES" b="1" i="1" dirty="0"/>
              <a:t>Noble Gas </a:t>
            </a:r>
            <a:r>
              <a:rPr lang="es-ES" b="1" i="1" dirty="0" err="1"/>
              <a:t>Analysis</a:t>
            </a:r>
            <a:endParaRPr lang="es-ES" b="1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92EB39F-3764-10DF-88F3-209FCE0EC59D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0DB13-F1BD-8C3E-B871-0D4ACA0A7325}"/>
              </a:ext>
            </a:extLst>
          </p:cNvPr>
          <p:cNvSpPr txBox="1"/>
          <p:nvPr/>
        </p:nvSpPr>
        <p:spPr>
          <a:xfrm>
            <a:off x="221673" y="6379699"/>
            <a:ext cx="218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Noble Gas </a:t>
            </a:r>
            <a:r>
              <a:rPr lang="es-ES" sz="2000" b="1" dirty="0" err="1">
                <a:solidFill>
                  <a:srgbClr val="FFFF00"/>
                </a:solidFill>
              </a:rPr>
              <a:t>Analysis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9A7C94-BA6A-E301-E517-F36E259A7212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4/9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DD5E29-5DDC-EA2F-AD81-BFB3D974D4CB}"/>
              </a:ext>
            </a:extLst>
          </p:cNvPr>
          <p:cNvSpPr txBox="1"/>
          <p:nvPr/>
        </p:nvSpPr>
        <p:spPr>
          <a:xfrm>
            <a:off x="3199470" y="6410477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57483B-C533-1514-B5BC-57E8C18D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0EEEB0-55AE-4CC1-AD56-E1BD71A9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7A6DC5E-74ED-C7A6-0744-EDE55DD3B397}"/>
              </a:ext>
            </a:extLst>
          </p:cNvPr>
          <p:cNvSpPr txBox="1">
            <a:spLocks/>
          </p:cNvSpPr>
          <p:nvPr/>
        </p:nvSpPr>
        <p:spPr>
          <a:xfrm>
            <a:off x="315172" y="1671387"/>
            <a:ext cx="11561655" cy="386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1 g of clean olivine phenocryst or glass shards</a:t>
            </a:r>
            <a:r>
              <a:rPr lang="en-GB" dirty="0"/>
              <a:t>. Depending on the most abundant phase of the sample</a:t>
            </a:r>
          </a:p>
          <a:p>
            <a:r>
              <a:rPr lang="en-GB" b="1" dirty="0"/>
              <a:t>Crushed in one-single step</a:t>
            </a:r>
            <a:r>
              <a:rPr lang="en-GB" dirty="0"/>
              <a:t> through a hydraulic press</a:t>
            </a:r>
          </a:p>
          <a:p>
            <a:r>
              <a:rPr lang="en-GB" dirty="0"/>
              <a:t>The released gas is conducted in </a:t>
            </a:r>
            <a:r>
              <a:rPr lang="en-GB" b="1" dirty="0"/>
              <a:t>ultra high-vacuum</a:t>
            </a:r>
            <a:r>
              <a:rPr lang="en-GB" dirty="0"/>
              <a:t> </a:t>
            </a:r>
            <a:r>
              <a:rPr lang="en-GB" b="1" dirty="0"/>
              <a:t>purification</a:t>
            </a:r>
            <a:r>
              <a:rPr lang="en-GB" dirty="0"/>
              <a:t> line (10</a:t>
            </a:r>
            <a:r>
              <a:rPr lang="en-GB" baseline="30000" dirty="0"/>
              <a:t>-9</a:t>
            </a:r>
            <a:r>
              <a:rPr lang="en-GB" dirty="0"/>
              <a:t> bar)</a:t>
            </a:r>
          </a:p>
          <a:p>
            <a:r>
              <a:rPr lang="en-GB" dirty="0"/>
              <a:t>The purification line retains the rest of the gases and </a:t>
            </a:r>
            <a:r>
              <a:rPr lang="en-GB" b="1" dirty="0"/>
              <a:t>separates Helium (He), Neon (Ne) and Argon (</a:t>
            </a:r>
            <a:r>
              <a:rPr lang="en-GB" b="1" dirty="0" err="1"/>
              <a:t>Ar</a:t>
            </a:r>
            <a:r>
              <a:rPr lang="en-GB" b="1" dirty="0"/>
              <a:t>)</a:t>
            </a:r>
          </a:p>
          <a:p>
            <a:r>
              <a:rPr lang="en-GB" dirty="0"/>
              <a:t>Helium, Neon and Argon are sent into their respective mass spectrometers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43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D7EB6-2C29-4D37-2BA4-3DED24E4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28" y="36314"/>
            <a:ext cx="10515600" cy="1006475"/>
          </a:xfrm>
        </p:spPr>
        <p:txBody>
          <a:bodyPr/>
          <a:lstStyle/>
          <a:p>
            <a:r>
              <a:rPr lang="es-ES" b="1" i="1" dirty="0" err="1"/>
              <a:t>Helium</a:t>
            </a:r>
            <a:r>
              <a:rPr lang="es-ES" b="1" i="1" dirty="0"/>
              <a:t> </a:t>
            </a:r>
            <a:r>
              <a:rPr lang="es-ES" b="1" i="1" dirty="0" err="1"/>
              <a:t>Isotopic</a:t>
            </a:r>
            <a:r>
              <a:rPr lang="es-ES" b="1" i="1" dirty="0"/>
              <a:t> Ratios (</a:t>
            </a:r>
            <a:r>
              <a:rPr lang="es-ES" b="1" i="1" baseline="30000" dirty="0"/>
              <a:t>3</a:t>
            </a:r>
            <a:r>
              <a:rPr lang="es-ES" b="1" i="1" dirty="0"/>
              <a:t>He/</a:t>
            </a:r>
            <a:r>
              <a:rPr lang="es-ES" b="1" i="1" baseline="30000" dirty="0"/>
              <a:t>4</a:t>
            </a:r>
            <a:r>
              <a:rPr lang="es-ES" b="1" i="1" dirty="0"/>
              <a:t>He)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15D86DF-EEEB-6DDE-5072-4DF59CAF5440}"/>
              </a:ext>
            </a:extLst>
          </p:cNvPr>
          <p:cNvSpPr txBox="1">
            <a:spLocks/>
          </p:cNvSpPr>
          <p:nvPr/>
        </p:nvSpPr>
        <p:spPr>
          <a:xfrm>
            <a:off x="110836" y="5800875"/>
            <a:ext cx="11859491" cy="38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Deception Island data from Álvarez-Valero et al., (2022). Central Bransfield Waters from Schlosser et al., (1988). West Antarctic Rift from </a:t>
            </a:r>
            <a:r>
              <a:rPr lang="en-US" sz="1600" dirty="0" err="1"/>
              <a:t>Correale</a:t>
            </a:r>
            <a:r>
              <a:rPr lang="en-US" sz="1600" dirty="0"/>
              <a:t> et al., (2019). Mt. Erebus data from </a:t>
            </a:r>
            <a:r>
              <a:rPr lang="en-US" sz="1600" dirty="0" err="1"/>
              <a:t>Ilanko</a:t>
            </a:r>
            <a:r>
              <a:rPr lang="en-US" sz="1600" dirty="0"/>
              <a:t> et al., (2019)</a:t>
            </a:r>
            <a:endParaRPr lang="es-ES" sz="16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81E3F8C-327E-D311-47FC-D76D7AA1039C}"/>
              </a:ext>
            </a:extLst>
          </p:cNvPr>
          <p:cNvSpPr txBox="1">
            <a:spLocks/>
          </p:cNvSpPr>
          <p:nvPr/>
        </p:nvSpPr>
        <p:spPr>
          <a:xfrm>
            <a:off x="8758591" y="1119691"/>
            <a:ext cx="3433410" cy="484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4.6 </a:t>
            </a:r>
            <a:r>
              <a:rPr lang="es-ES" dirty="0" err="1"/>
              <a:t>to</a:t>
            </a:r>
            <a:r>
              <a:rPr lang="es-ES" dirty="0"/>
              <a:t> 6.5 R</a:t>
            </a:r>
            <a:r>
              <a:rPr lang="es-ES" baseline="-25000" dirty="0"/>
              <a:t>a</a:t>
            </a:r>
            <a:r>
              <a:rPr lang="es-ES" dirty="0"/>
              <a:t> </a:t>
            </a:r>
          </a:p>
          <a:p>
            <a:r>
              <a:rPr lang="es-ES" dirty="0" err="1"/>
              <a:t>Homogeneity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70 km</a:t>
            </a:r>
          </a:p>
          <a:p>
            <a:r>
              <a:rPr lang="es-ES" dirty="0" err="1"/>
              <a:t>Deception</a:t>
            </a:r>
            <a:r>
              <a:rPr lang="es-ES" dirty="0"/>
              <a:t> Island </a:t>
            </a:r>
            <a:r>
              <a:rPr lang="es-ES" dirty="0" err="1"/>
              <a:t>values</a:t>
            </a:r>
            <a:r>
              <a:rPr lang="es-ES" dirty="0"/>
              <a:t> are </a:t>
            </a:r>
            <a:r>
              <a:rPr lang="es-ES" dirty="0" err="1"/>
              <a:t>close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MORB </a:t>
            </a:r>
            <a:r>
              <a:rPr lang="es-ES" dirty="0" err="1"/>
              <a:t>values</a:t>
            </a:r>
            <a:r>
              <a:rPr lang="es-ES" dirty="0"/>
              <a:t> (8±1 R</a:t>
            </a:r>
            <a:r>
              <a:rPr lang="es-ES" baseline="-25000" dirty="0"/>
              <a:t>a</a:t>
            </a:r>
            <a:r>
              <a:rPr lang="es-ES" dirty="0"/>
              <a:t>)</a:t>
            </a:r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 = </a:t>
            </a:r>
            <a:r>
              <a:rPr lang="en-US" baseline="30000" dirty="0"/>
              <a:t>3</a:t>
            </a:r>
            <a:r>
              <a:rPr lang="en-US" dirty="0"/>
              <a:t>He/</a:t>
            </a:r>
            <a:r>
              <a:rPr lang="en-US" baseline="30000" dirty="0"/>
              <a:t>4</a:t>
            </a:r>
            <a:r>
              <a:rPr lang="en-US" dirty="0"/>
              <a:t>He normalized to the atmospheric value (1,38 x 10</a:t>
            </a:r>
            <a:r>
              <a:rPr lang="en-US" baseline="30000" dirty="0"/>
              <a:t>-6</a:t>
            </a:r>
            <a:r>
              <a:rPr lang="en-US" dirty="0"/>
              <a:t>)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4754C3-CBC9-2A21-99A2-24B2D0704F0D}"/>
              </a:ext>
            </a:extLst>
          </p:cNvPr>
          <p:cNvSpPr/>
          <p:nvPr/>
        </p:nvSpPr>
        <p:spPr>
          <a:xfrm>
            <a:off x="0" y="6402471"/>
            <a:ext cx="12192000" cy="4555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D72DB2-A5EA-D7D6-C3FB-5270472698DC}"/>
              </a:ext>
            </a:extLst>
          </p:cNvPr>
          <p:cNvSpPr txBox="1"/>
          <p:nvPr/>
        </p:nvSpPr>
        <p:spPr>
          <a:xfrm>
            <a:off x="60286" y="6433570"/>
            <a:ext cx="383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Helium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Isotopic</a:t>
            </a:r>
            <a:r>
              <a:rPr lang="es-ES" sz="2000" b="1" dirty="0">
                <a:solidFill>
                  <a:srgbClr val="FFFF00"/>
                </a:solidFill>
              </a:rPr>
              <a:t> Ratios (</a:t>
            </a:r>
            <a:r>
              <a:rPr lang="es-ES" sz="2000" b="1" baseline="30000" dirty="0">
                <a:solidFill>
                  <a:srgbClr val="FFFF00"/>
                </a:solidFill>
              </a:rPr>
              <a:t>3</a:t>
            </a:r>
            <a:r>
              <a:rPr lang="es-ES" sz="2000" b="1" dirty="0">
                <a:solidFill>
                  <a:srgbClr val="FFFF00"/>
                </a:solidFill>
              </a:rPr>
              <a:t>He/</a:t>
            </a:r>
            <a:r>
              <a:rPr lang="es-ES" sz="2000" b="1" baseline="30000" dirty="0">
                <a:solidFill>
                  <a:srgbClr val="FFFF00"/>
                </a:solidFill>
              </a:rPr>
              <a:t>4</a:t>
            </a:r>
            <a:r>
              <a:rPr lang="es-ES" sz="2000" b="1" dirty="0">
                <a:solidFill>
                  <a:srgbClr val="FFFF00"/>
                </a:solidFill>
              </a:rPr>
              <a:t>He)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6DC31-2533-B6E5-13D2-B727ABED15DC}"/>
              </a:ext>
            </a:extLst>
          </p:cNvPr>
          <p:cNvSpPr txBox="1"/>
          <p:nvPr/>
        </p:nvSpPr>
        <p:spPr>
          <a:xfrm>
            <a:off x="11375751" y="6445023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5/9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46962E-410F-4405-9DBF-8480E165268C}"/>
              </a:ext>
            </a:extLst>
          </p:cNvPr>
          <p:cNvSpPr txBox="1"/>
          <p:nvPr/>
        </p:nvSpPr>
        <p:spPr>
          <a:xfrm>
            <a:off x="4059381" y="6483132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14C2CA-E243-85B3-1D3D-CC2DF97E9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9" y="797585"/>
            <a:ext cx="8382862" cy="49615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EEE7F2-B07E-ACA3-4D1C-F3AFA4CE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569" y="6468642"/>
            <a:ext cx="407382" cy="322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2ED776-1BD8-517F-2C9A-C8D3E015A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22" y="6454772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344383-9B21-DA26-3FC2-20E54E62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610690" cy="627610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2CEF773-C9D0-230E-351A-209030BE7B44}"/>
              </a:ext>
            </a:extLst>
          </p:cNvPr>
          <p:cNvSpPr txBox="1">
            <a:spLocks/>
          </p:cNvSpPr>
          <p:nvPr/>
        </p:nvSpPr>
        <p:spPr>
          <a:xfrm>
            <a:off x="5832364" y="368490"/>
            <a:ext cx="5950928" cy="6018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AU" dirty="0"/>
              <a:t>4.6 to 6.5 R</a:t>
            </a:r>
            <a:r>
              <a:rPr lang="en-AU" baseline="-25000" dirty="0"/>
              <a:t>a</a:t>
            </a:r>
            <a:r>
              <a:rPr lang="en-AU" dirty="0"/>
              <a:t> </a:t>
            </a:r>
          </a:p>
          <a:p>
            <a:pPr algn="just"/>
            <a:r>
              <a:rPr lang="en-AU" dirty="0"/>
              <a:t>Homogeneity along 70 km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Three Possibilities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AU" sz="2500" dirty="0"/>
              <a:t>Magma Ageing in the chamber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AU" sz="2500" dirty="0"/>
              <a:t>Crust assimilation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AU" sz="2500" dirty="0"/>
              <a:t>Subducting Plate (SLAB) Metasomatism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The homogeneity rules out Magma Ageing. The different volcanoes should give different ratios in this case</a:t>
            </a:r>
          </a:p>
          <a:p>
            <a:pPr algn="just"/>
            <a:r>
              <a:rPr lang="en-AU" dirty="0"/>
              <a:t>The crust is very thin beneath these volcanoes (Li et al., 2021)</a:t>
            </a:r>
          </a:p>
          <a:p>
            <a:pPr algn="just"/>
            <a:r>
              <a:rPr lang="en-AU" dirty="0"/>
              <a:t>SLAB metasomatism. More significant than in Deception Island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F71C98-1C6A-AC04-15EE-D49EC2250EF2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3D137-E83B-4797-0126-8F52E89C2C48}"/>
              </a:ext>
            </a:extLst>
          </p:cNvPr>
          <p:cNvSpPr txBox="1"/>
          <p:nvPr/>
        </p:nvSpPr>
        <p:spPr>
          <a:xfrm>
            <a:off x="205930" y="6386946"/>
            <a:ext cx="383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Helium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Isotopic</a:t>
            </a:r>
            <a:r>
              <a:rPr lang="es-ES" sz="2000" b="1" dirty="0">
                <a:solidFill>
                  <a:srgbClr val="FFFF00"/>
                </a:solidFill>
              </a:rPr>
              <a:t> Ratios (</a:t>
            </a:r>
            <a:r>
              <a:rPr lang="es-ES" sz="2000" b="1" baseline="30000" dirty="0">
                <a:solidFill>
                  <a:srgbClr val="FFFF00"/>
                </a:solidFill>
              </a:rPr>
              <a:t>3</a:t>
            </a:r>
            <a:r>
              <a:rPr lang="es-ES" sz="2000" b="1" dirty="0">
                <a:solidFill>
                  <a:srgbClr val="FFFF00"/>
                </a:solidFill>
              </a:rPr>
              <a:t>He/</a:t>
            </a:r>
            <a:r>
              <a:rPr lang="es-ES" sz="2000" b="1" baseline="30000" dirty="0">
                <a:solidFill>
                  <a:srgbClr val="FFFF00"/>
                </a:solidFill>
              </a:rPr>
              <a:t>4</a:t>
            </a:r>
            <a:r>
              <a:rPr lang="es-ES" sz="2000" b="1" dirty="0">
                <a:solidFill>
                  <a:srgbClr val="FFFF00"/>
                </a:solidFill>
              </a:rPr>
              <a:t>He)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25E5D5-28A7-E084-DD2D-D51E436C2AC3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6/9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11F21-E2D0-A625-01BF-A6F280070B21}"/>
              </a:ext>
            </a:extLst>
          </p:cNvPr>
          <p:cNvSpPr txBox="1"/>
          <p:nvPr/>
        </p:nvSpPr>
        <p:spPr>
          <a:xfrm>
            <a:off x="4919088" y="6424621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8FAE1D-918D-5E8A-6ADB-8428EC8C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2CAE2-DD7C-6E7D-DE65-5B57DB3E3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FC48F-9A99-9F5C-1DF8-C3BF69B5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52" y="198051"/>
            <a:ext cx="10515600" cy="1325563"/>
          </a:xfrm>
        </p:spPr>
        <p:txBody>
          <a:bodyPr/>
          <a:lstStyle/>
          <a:p>
            <a:r>
              <a:rPr lang="es-ES" b="1" i="1" dirty="0" err="1"/>
              <a:t>Argon</a:t>
            </a:r>
            <a:r>
              <a:rPr lang="es-ES" b="1" i="1" dirty="0"/>
              <a:t> </a:t>
            </a:r>
            <a:r>
              <a:rPr lang="es-ES" b="1" i="1" dirty="0" err="1"/>
              <a:t>Isotopic</a:t>
            </a:r>
            <a:r>
              <a:rPr lang="es-ES" b="1" i="1" dirty="0"/>
              <a:t> Ratios (</a:t>
            </a:r>
            <a:r>
              <a:rPr lang="es-ES" b="1" i="1" baseline="30000" dirty="0"/>
              <a:t>40</a:t>
            </a:r>
            <a:r>
              <a:rPr lang="es-ES" b="1" i="1" dirty="0"/>
              <a:t>Ar/</a:t>
            </a:r>
            <a:r>
              <a:rPr lang="es-ES" b="1" i="1" baseline="30000" dirty="0"/>
              <a:t>36</a:t>
            </a:r>
            <a:r>
              <a:rPr lang="es-ES" b="1" i="1" dirty="0"/>
              <a:t>Ar)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7BEDB7-41D0-34E8-B1F4-BCC62FAF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5440969"/>
            <a:ext cx="10725236" cy="797671"/>
          </a:xfrm>
        </p:spPr>
        <p:txBody>
          <a:bodyPr>
            <a:normAutofit fontScale="85000" lnSpcReduction="20000"/>
          </a:bodyPr>
          <a:lstStyle/>
          <a:p>
            <a:r>
              <a:rPr lang="en-AU" baseline="30000" dirty="0"/>
              <a:t>40</a:t>
            </a:r>
            <a:r>
              <a:rPr lang="en-AU" dirty="0"/>
              <a:t>Ar/</a:t>
            </a:r>
            <a:r>
              <a:rPr lang="en-AU" baseline="30000" dirty="0"/>
              <a:t>36</a:t>
            </a:r>
            <a:r>
              <a:rPr lang="en-AU" dirty="0"/>
              <a:t>Ar close or below the atmospheric value (298.56±0.31; Lee et al., 2006)</a:t>
            </a:r>
          </a:p>
          <a:p>
            <a:r>
              <a:rPr lang="en-AU" dirty="0" err="1"/>
              <a:t>Olivines</a:t>
            </a:r>
            <a:r>
              <a:rPr lang="en-AU" dirty="0"/>
              <a:t> are less atmospheric than glass shards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83A3E0-AD5A-45E9-1D45-386811A5F307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DB72ED-8920-F42D-D5EF-25E161BE3D3E}"/>
              </a:ext>
            </a:extLst>
          </p:cNvPr>
          <p:cNvSpPr txBox="1"/>
          <p:nvPr/>
        </p:nvSpPr>
        <p:spPr>
          <a:xfrm>
            <a:off x="221673" y="6402472"/>
            <a:ext cx="383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Argon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Isotopic</a:t>
            </a:r>
            <a:r>
              <a:rPr lang="es-ES" sz="2000" b="1" dirty="0">
                <a:solidFill>
                  <a:srgbClr val="FFFF00"/>
                </a:solidFill>
              </a:rPr>
              <a:t> Ratios (</a:t>
            </a:r>
            <a:r>
              <a:rPr lang="es-ES" sz="2000" b="1" baseline="30000" dirty="0">
                <a:solidFill>
                  <a:srgbClr val="FFFF00"/>
                </a:solidFill>
              </a:rPr>
              <a:t>40</a:t>
            </a:r>
            <a:r>
              <a:rPr lang="es-ES" sz="2000" b="1" dirty="0">
                <a:solidFill>
                  <a:srgbClr val="FFFF00"/>
                </a:solidFill>
              </a:rPr>
              <a:t>Ar/</a:t>
            </a:r>
            <a:r>
              <a:rPr lang="es-ES" sz="2000" b="1" baseline="30000" dirty="0">
                <a:solidFill>
                  <a:srgbClr val="FFFF00"/>
                </a:solidFill>
              </a:rPr>
              <a:t>36</a:t>
            </a:r>
            <a:r>
              <a:rPr lang="es-ES" sz="2000" b="1" dirty="0">
                <a:solidFill>
                  <a:srgbClr val="FFFF00"/>
                </a:solidFill>
              </a:rPr>
              <a:t>Ar)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9423D4D-F6E0-82DE-C74B-0608485F78BC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7/9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6C73574-19BD-D3B6-8EBA-DA4AB8859703}"/>
              </a:ext>
            </a:extLst>
          </p:cNvPr>
          <p:cNvGrpSpPr/>
          <p:nvPr/>
        </p:nvGrpSpPr>
        <p:grpSpPr>
          <a:xfrm>
            <a:off x="-16039" y="1238239"/>
            <a:ext cx="6096865" cy="4067175"/>
            <a:chOff x="-16039" y="1238239"/>
            <a:chExt cx="6096865" cy="4067175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425685C7-12D9-9691-9B2D-40B894CCC9E0}"/>
                </a:ext>
              </a:extLst>
            </p:cNvPr>
            <p:cNvGrpSpPr/>
            <p:nvPr/>
          </p:nvGrpSpPr>
          <p:grpSpPr>
            <a:xfrm>
              <a:off x="-16039" y="1238239"/>
              <a:ext cx="6096865" cy="4067175"/>
              <a:chOff x="-16039" y="1238239"/>
              <a:chExt cx="6096865" cy="4067175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908D8BFA-2260-3BDC-93E9-66B2F6797AB7}"/>
                  </a:ext>
                </a:extLst>
              </p:cNvPr>
              <p:cNvGrpSpPr/>
              <p:nvPr/>
            </p:nvGrpSpPr>
            <p:grpSpPr>
              <a:xfrm>
                <a:off x="-16039" y="1238239"/>
                <a:ext cx="6096865" cy="4067175"/>
                <a:chOff x="-16039" y="1238239"/>
                <a:chExt cx="6096865" cy="4067175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6EED19C5-32BA-97E7-4FEB-FFD21A03C440}"/>
                    </a:ext>
                  </a:extLst>
                </p:cNvPr>
                <p:cNvGrpSpPr/>
                <p:nvPr/>
              </p:nvGrpSpPr>
              <p:grpSpPr>
                <a:xfrm>
                  <a:off x="-16039" y="1238239"/>
                  <a:ext cx="6096865" cy="4067175"/>
                  <a:chOff x="-16039" y="1238239"/>
                  <a:chExt cx="6096865" cy="4067175"/>
                </a:xfrm>
              </p:grpSpPr>
              <p:pic>
                <p:nvPicPr>
                  <p:cNvPr id="42" name="Imagen 41">
                    <a:extLst>
                      <a:ext uri="{FF2B5EF4-FFF2-40B4-BE49-F238E27FC236}">
                        <a16:creationId xmlns:a16="http://schemas.microsoft.com/office/drawing/2014/main" id="{501B5CE6-5305-97A6-5E77-8EA55D035E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6039" y="1238239"/>
                    <a:ext cx="6096865" cy="4067175"/>
                  </a:xfrm>
                  <a:prstGeom prst="rect">
                    <a:avLst/>
                  </a:prstGeom>
                </p:spPr>
              </p:pic>
              <p:pic>
                <p:nvPicPr>
                  <p:cNvPr id="24" name="Imagen 23">
                    <a:extLst>
                      <a:ext uri="{FF2B5EF4-FFF2-40B4-BE49-F238E27FC236}">
                        <a16:creationId xmlns:a16="http://schemas.microsoft.com/office/drawing/2014/main" id="{9B3DB156-916D-D999-DB83-F909997E9B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272351" y="2739039"/>
                    <a:ext cx="1794898" cy="1416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8" name="Elipse 27">
                  <a:extLst>
                    <a:ext uri="{FF2B5EF4-FFF2-40B4-BE49-F238E27FC236}">
                      <a16:creationId xmlns:a16="http://schemas.microsoft.com/office/drawing/2014/main" id="{C29114CA-06D1-A1B0-6EA5-C1A67826212B}"/>
                    </a:ext>
                  </a:extLst>
                </p:cNvPr>
                <p:cNvSpPr/>
                <p:nvPr/>
              </p:nvSpPr>
              <p:spPr>
                <a:xfrm>
                  <a:off x="2210919" y="1290434"/>
                  <a:ext cx="857974" cy="70462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C6D5898C-376F-ABB9-2D3D-83B1596699C0}"/>
                    </a:ext>
                  </a:extLst>
                </p:cNvPr>
                <p:cNvSpPr/>
                <p:nvPr/>
              </p:nvSpPr>
              <p:spPr>
                <a:xfrm>
                  <a:off x="847472" y="2739041"/>
                  <a:ext cx="3424425" cy="162063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89CE4DB-E449-8091-CAF7-7E2009BF6612}"/>
                  </a:ext>
                </a:extLst>
              </p:cNvPr>
              <p:cNvSpPr txBox="1"/>
              <p:nvPr/>
            </p:nvSpPr>
            <p:spPr>
              <a:xfrm>
                <a:off x="1533251" y="1500975"/>
                <a:ext cx="7918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Olivine</a:t>
                </a:r>
                <a:endParaRPr lang="es-E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p:grp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B6FDA2F-AD0F-4767-67F9-66E4BBA6BB3C}"/>
                </a:ext>
              </a:extLst>
            </p:cNvPr>
            <p:cNvSpPr txBox="1"/>
            <p:nvPr/>
          </p:nvSpPr>
          <p:spPr>
            <a:xfrm>
              <a:off x="2277055" y="2436755"/>
              <a:ext cx="791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Glass</a:t>
              </a:r>
              <a:endParaRPr lang="es-E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F240A3B-0DEB-77A3-0DC0-B1D49C62DBD5}"/>
              </a:ext>
            </a:extLst>
          </p:cNvPr>
          <p:cNvGrpSpPr/>
          <p:nvPr/>
        </p:nvGrpSpPr>
        <p:grpSpPr>
          <a:xfrm>
            <a:off x="6081280" y="1238239"/>
            <a:ext cx="6096865" cy="4067175"/>
            <a:chOff x="6081280" y="1238239"/>
            <a:chExt cx="6096865" cy="4067175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F857C0E1-F374-2521-7484-8AC0818C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1280" y="1238239"/>
              <a:ext cx="6096865" cy="406717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387CD42-D326-E0A1-C7CD-AD37945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9968" y="2739040"/>
              <a:ext cx="1808177" cy="1455547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4DB0480E-5CE6-6302-868E-63BBFDDAC669}"/>
                </a:ext>
              </a:extLst>
            </p:cNvPr>
            <p:cNvSpPr txBox="1"/>
            <p:nvPr/>
          </p:nvSpPr>
          <p:spPr>
            <a:xfrm>
              <a:off x="8096651" y="1271157"/>
              <a:ext cx="2131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MORB </a:t>
              </a:r>
              <a:r>
                <a:rPr lang="es-ES" sz="1400" baseline="30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40</a:t>
              </a:r>
              <a:r>
                <a:rPr lang="es-E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Ar/</a:t>
              </a:r>
              <a:r>
                <a:rPr lang="es-ES" sz="1400" baseline="30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36</a:t>
              </a:r>
              <a:r>
                <a:rPr lang="es-ES" sz="1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Ar &gt;40000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D2F23D8-3EFE-FBD6-AECC-4CC7C5F42347}"/>
              </a:ext>
            </a:extLst>
          </p:cNvPr>
          <p:cNvSpPr txBox="1"/>
          <p:nvPr/>
        </p:nvSpPr>
        <p:spPr>
          <a:xfrm>
            <a:off x="4818591" y="6441255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74DE5C3-46B5-8DE1-A281-7AA2F7620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F957947-0561-A660-4519-6FB4F9D5F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971D0-0B30-6265-5E8B-AC521045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164" y="334887"/>
            <a:ext cx="6302163" cy="55786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dirty="0" err="1"/>
              <a:t>Olivines</a:t>
            </a:r>
            <a:r>
              <a:rPr lang="en-AU" dirty="0"/>
              <a:t> are only a little bit less atmospheric than glass shards (air contamination)</a:t>
            </a:r>
          </a:p>
          <a:p>
            <a:pPr algn="just"/>
            <a:r>
              <a:rPr lang="en-AU" dirty="0"/>
              <a:t>In submarine volcanoes, air contamination is supposed to be insignificant</a:t>
            </a:r>
          </a:p>
          <a:p>
            <a:pPr algn="just"/>
            <a:endParaRPr lang="en-AU" dirty="0"/>
          </a:p>
          <a:p>
            <a:pPr marL="0" indent="0" algn="just">
              <a:buNone/>
            </a:pPr>
            <a:r>
              <a:rPr lang="en-AU" dirty="0"/>
              <a:t>Possible Scenarios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/>
              <a:t>Ar</a:t>
            </a:r>
            <a:r>
              <a:rPr lang="en-AU" dirty="0"/>
              <a:t> is dense enough to be retained in the atmosphere and dense enough to be recycled through SLAB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/>
              <a:t>Plumbing System Contamination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/>
              <a:t>Seawater Interaction at the surface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We need other criteria to determine where the contamination took place</a:t>
            </a:r>
          </a:p>
          <a:p>
            <a:pPr algn="just"/>
            <a:endParaRPr lang="en-AU" dirty="0"/>
          </a:p>
          <a:p>
            <a:pPr algn="just"/>
            <a:endParaRPr lang="en-AU" dirty="0"/>
          </a:p>
          <a:p>
            <a:pPr algn="just"/>
            <a:endParaRPr lang="en-AU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54488F-3400-3DF1-0D3C-EED1CD6C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0118" cy="62484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3049B4-E760-5DD2-A368-5AE19F18FB70}"/>
              </a:ext>
            </a:extLst>
          </p:cNvPr>
          <p:cNvSpPr/>
          <p:nvPr/>
        </p:nvSpPr>
        <p:spPr>
          <a:xfrm>
            <a:off x="0" y="6363065"/>
            <a:ext cx="12192000" cy="494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7FF683-0CCF-4BF4-FC5C-2DDDBFF7673D}"/>
              </a:ext>
            </a:extLst>
          </p:cNvPr>
          <p:cNvSpPr txBox="1"/>
          <p:nvPr/>
        </p:nvSpPr>
        <p:spPr>
          <a:xfrm>
            <a:off x="221673" y="6402472"/>
            <a:ext cx="383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FF00"/>
                </a:solidFill>
              </a:rPr>
              <a:t>Argon</a:t>
            </a:r>
            <a:r>
              <a:rPr lang="es-ES" sz="2000" b="1" dirty="0">
                <a:solidFill>
                  <a:srgbClr val="FFFF00"/>
                </a:solidFill>
              </a:rPr>
              <a:t> </a:t>
            </a:r>
            <a:r>
              <a:rPr lang="es-ES" sz="2000" b="1" dirty="0" err="1">
                <a:solidFill>
                  <a:srgbClr val="FFFF00"/>
                </a:solidFill>
              </a:rPr>
              <a:t>Isotopic</a:t>
            </a:r>
            <a:r>
              <a:rPr lang="es-ES" sz="2000" b="1" dirty="0">
                <a:solidFill>
                  <a:srgbClr val="FFFF00"/>
                </a:solidFill>
              </a:rPr>
              <a:t> Ratios (</a:t>
            </a:r>
            <a:r>
              <a:rPr lang="es-ES" sz="2000" b="1" baseline="30000" dirty="0">
                <a:solidFill>
                  <a:srgbClr val="FFFF00"/>
                </a:solidFill>
              </a:rPr>
              <a:t>40</a:t>
            </a:r>
            <a:r>
              <a:rPr lang="es-ES" sz="2000" b="1" dirty="0">
                <a:solidFill>
                  <a:srgbClr val="FFFF00"/>
                </a:solidFill>
              </a:rPr>
              <a:t>Ar/</a:t>
            </a:r>
            <a:r>
              <a:rPr lang="es-ES" sz="2000" b="1" baseline="30000" dirty="0">
                <a:solidFill>
                  <a:srgbClr val="FFFF00"/>
                </a:solidFill>
              </a:rPr>
              <a:t>36</a:t>
            </a:r>
            <a:r>
              <a:rPr lang="es-ES" sz="2000" b="1" dirty="0">
                <a:solidFill>
                  <a:srgbClr val="FFFF00"/>
                </a:solidFill>
              </a:rPr>
              <a:t>Ar)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827FA5-49FA-6DE2-7D31-B503EBEE93FA}"/>
              </a:ext>
            </a:extLst>
          </p:cNvPr>
          <p:cNvSpPr txBox="1"/>
          <p:nvPr/>
        </p:nvSpPr>
        <p:spPr>
          <a:xfrm>
            <a:off x="11388436" y="6402472"/>
            <a:ext cx="58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8/9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0084DD-DCAA-A0A1-3F8A-47D07D1E0F20}"/>
              </a:ext>
            </a:extLst>
          </p:cNvPr>
          <p:cNvSpPr txBox="1"/>
          <p:nvPr/>
        </p:nvSpPr>
        <p:spPr>
          <a:xfrm>
            <a:off x="4818591" y="6424621"/>
            <a:ext cx="49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FFF00"/>
                </a:solidFill>
              </a:rPr>
              <a:t>EGU General </a:t>
            </a:r>
            <a:r>
              <a:rPr lang="es-ES" sz="1600" b="1" i="1" dirty="0" err="1">
                <a:solidFill>
                  <a:srgbClr val="FFFF00"/>
                </a:solidFill>
              </a:rPr>
              <a:t>Assembly</a:t>
            </a:r>
            <a:r>
              <a:rPr lang="es-ES" sz="1600" b="1" i="1" dirty="0">
                <a:solidFill>
                  <a:srgbClr val="FFFF00"/>
                </a:solidFill>
              </a:rPr>
              <a:t> 2023. GMPV 7.5. 25</a:t>
            </a:r>
            <a:r>
              <a:rPr lang="es-ES" sz="1600" b="1" i="1" baseline="30000" dirty="0">
                <a:solidFill>
                  <a:srgbClr val="FFFF00"/>
                </a:solidFill>
              </a:rPr>
              <a:t>th</a:t>
            </a:r>
            <a:r>
              <a:rPr lang="es-ES" sz="1600" b="1" i="1" dirty="0">
                <a:solidFill>
                  <a:srgbClr val="FFFF00"/>
                </a:solidFill>
              </a:rPr>
              <a:t> April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9C0EA4-A02A-3619-1A93-B6C04EB4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52" y="6441255"/>
            <a:ext cx="407382" cy="322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1A61F3-4844-7DD7-A169-C10505FD9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7" y="6435671"/>
            <a:ext cx="300683" cy="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1338</Words>
  <Application>Microsoft Office PowerPoint</Application>
  <PresentationFormat>Panorámica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Microsoft Sans Serif</vt:lpstr>
      <vt:lpstr>Times New Roman</vt:lpstr>
      <vt:lpstr>Tema de Office</vt:lpstr>
      <vt:lpstr>Noble gas geochemistry to explore the sources of magma feeding the Antarctic submarine volcanism in Bransfield Strait (NW Antarctica)</vt:lpstr>
      <vt:lpstr>Summary</vt:lpstr>
      <vt:lpstr>Bransfield Strait. Why and how to study it?</vt:lpstr>
      <vt:lpstr>Sample Location</vt:lpstr>
      <vt:lpstr>Noble Gas Analysis</vt:lpstr>
      <vt:lpstr>Helium Isotopic Ratios (3He/4He)</vt:lpstr>
      <vt:lpstr>Presentación de PowerPoint</vt:lpstr>
      <vt:lpstr>Argon Isotopic Ratios (40Ar/36Ar)</vt:lpstr>
      <vt:lpstr>Presentación de PowerPoint</vt:lpstr>
      <vt:lpstr>Main findings and way forward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ANTARCTIC SUBMARINE VOLCANISM.   CONSTRAINTS FROM BRANSFIELD STRAIT SUBMARINE VOLCANOES THROUGH NOBLE GAS GEOCHEMISTRY</dc:title>
  <dc:creator>Usuario</dc:creator>
  <cp:lastModifiedBy>Usuario</cp:lastModifiedBy>
  <cp:revision>36</cp:revision>
  <dcterms:created xsi:type="dcterms:W3CDTF">2022-12-07T19:20:56Z</dcterms:created>
  <dcterms:modified xsi:type="dcterms:W3CDTF">2023-04-22T16:09:39Z</dcterms:modified>
</cp:coreProperties>
</file>