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99" r:id="rId1"/>
    <p:sldMasterId id="2147483700" r:id="rId2"/>
    <p:sldMasterId id="2147483701" r:id="rId3"/>
    <p:sldMasterId id="2147483702" r:id="rId4"/>
    <p:sldMasterId id="2147483703" r:id="rId5"/>
    <p:sldMasterId id="2147483704" r:id="rId6"/>
    <p:sldMasterId id="2147483705" r:id="rId7"/>
  </p:sldMasterIdLst>
  <p:notesMasterIdLst>
    <p:notesMasterId r:id="rId27"/>
  </p:notesMasterIdLst>
  <p:sldIdLst>
    <p:sldId id="256" r:id="rId8"/>
    <p:sldId id="258" r:id="rId9"/>
    <p:sldId id="286" r:id="rId10"/>
    <p:sldId id="257" r:id="rId11"/>
    <p:sldId id="287" r:id="rId12"/>
    <p:sldId id="259" r:id="rId13"/>
    <p:sldId id="260" r:id="rId14"/>
    <p:sldId id="285" r:id="rId15"/>
    <p:sldId id="261" r:id="rId16"/>
    <p:sldId id="270" r:id="rId17"/>
    <p:sldId id="271" r:id="rId18"/>
    <p:sldId id="262" r:id="rId19"/>
    <p:sldId id="265" r:id="rId20"/>
    <p:sldId id="273" r:id="rId21"/>
    <p:sldId id="283" r:id="rId22"/>
    <p:sldId id="272" r:id="rId23"/>
    <p:sldId id="263" r:id="rId24"/>
    <p:sldId id="275" r:id="rId25"/>
    <p:sldId id="28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6" name="Google Shape;6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3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18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822332" y="1705702"/>
            <a:ext cx="4422530" cy="161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8"/>
              <a:buFont typeface="Calibri"/>
              <a:buNone/>
              <a:defRPr sz="2798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26" name="Google Shape;26;p2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2536" y="1200704"/>
            <a:ext cx="3240360" cy="271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3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037" y="4650009"/>
            <a:ext cx="1145581" cy="30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/>
          <p:nvPr/>
        </p:nvSpPr>
        <p:spPr>
          <a:xfrm>
            <a:off x="621855" y="3536429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1"/>
          </p:nvPr>
        </p:nvSpPr>
        <p:spPr>
          <a:xfrm>
            <a:off x="2831307" y="3376424"/>
            <a:ext cx="4413647" cy="41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3596" y="251"/>
            <a:ext cx="19161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/>
          <p:nvPr/>
        </p:nvSpPr>
        <p:spPr>
          <a:xfrm>
            <a:off x="7223596" y="0"/>
            <a:ext cx="1728192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4000">
                <a:schemeClr val="accent1"/>
              </a:gs>
              <a:gs pos="100000">
                <a:srgbClr val="DFE1E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2569823" y="2571750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2569823" y="3173934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57" name="Google Shape;157;p13" descr="S:\F15015_Copernicus\3_Work\330_Work-in-process\Logos_icons\User Uptake_blanc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6" y="902657"/>
            <a:ext cx="2821221" cy="282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3"/>
          <p:cNvSpPr txBox="1"/>
          <p:nvPr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3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242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4" descr="S:\F15015_Copernicus\3_Work\330_Work-in-process\SC4_BackgroundMat\Visual_ID\Photos\Po_River_Ital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1410" y="-545"/>
            <a:ext cx="2077082" cy="514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/>
          <p:nvPr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rgbClr val="949CC7">
                  <a:alpha val="0"/>
                </a:srgbClr>
              </a:gs>
              <a:gs pos="7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749424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4781872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170" name="Google Shape;170;p14"/>
          <p:cNvCxnSpPr/>
          <p:nvPr/>
        </p:nvCxnSpPr>
        <p:spPr>
          <a:xfrm>
            <a:off x="451076" y="1090171"/>
            <a:ext cx="0" cy="3860280"/>
          </a:xfrm>
          <a:prstGeom prst="straightConnector1">
            <a:avLst/>
          </a:prstGeom>
          <a:noFill/>
          <a:ln w="31750" cap="flat" cmpd="sng">
            <a:solidFill>
              <a:srgbClr val="25408F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88032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97584" y="659284"/>
            <a:ext cx="6774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1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4" descr="S:\F15015_Copernicus\3_Work\330_Work-in-process\Logos_icons\Accestodata_negatif-01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73" y="118278"/>
            <a:ext cx="541005" cy="54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rgbClr val="949CC7">
                  <a:alpha val="0"/>
                </a:srgbClr>
              </a:gs>
              <a:gs pos="7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2"/>
          </p:nvPr>
        </p:nvSpPr>
        <p:spPr>
          <a:xfrm>
            <a:off x="662317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body" idx="3"/>
          </p:nvPr>
        </p:nvSpPr>
        <p:spPr>
          <a:xfrm>
            <a:off x="4850705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body" idx="4"/>
          </p:nvPr>
        </p:nvSpPr>
        <p:spPr>
          <a:xfrm>
            <a:off x="4850143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88032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0" name="Google Shape;190;p16"/>
          <p:cNvCxnSpPr/>
          <p:nvPr/>
        </p:nvCxnSpPr>
        <p:spPr>
          <a:xfrm>
            <a:off x="451076" y="1090171"/>
            <a:ext cx="0" cy="3860280"/>
          </a:xfrm>
          <a:prstGeom prst="straightConnector1">
            <a:avLst/>
          </a:prstGeom>
          <a:noFill/>
          <a:ln w="31750" cap="flat" cmpd="sng">
            <a:solidFill>
              <a:srgbClr val="25408F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16"/>
          <p:cNvSpPr txBox="1"/>
          <p:nvPr/>
        </p:nvSpPr>
        <p:spPr>
          <a:xfrm>
            <a:off x="97584" y="659284"/>
            <a:ext cx="6774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1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7"/>
          <p:cNvGrpSpPr/>
          <p:nvPr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94" name="Google Shape;194;p17"/>
            <p:cNvGrpSpPr/>
            <p:nvPr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195" name="Google Shape;195;p17" descr="S:\F15015_Copernicus\3_Work\330_Work-in-process\SC4_BackgroundMat\Visual_ID\Photos\Po_River_Italy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6" name="Google Shape;196;p17"/>
              <p:cNvSpPr/>
              <p:nvPr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7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88032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17" descr="S:\F15015_Copernicus\3_Work\330_Work-in-process\SC4_BackgroundMat\PPT\item Copernicus\Big dat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23478"/>
            <a:ext cx="817912" cy="578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7"/>
          <p:cNvCxnSpPr/>
          <p:nvPr/>
        </p:nvCxnSpPr>
        <p:spPr>
          <a:xfrm>
            <a:off x="451076" y="1090171"/>
            <a:ext cx="0" cy="3860280"/>
          </a:xfrm>
          <a:prstGeom prst="straightConnector1">
            <a:avLst/>
          </a:prstGeom>
          <a:noFill/>
          <a:ln w="31750" cap="flat" cmpd="sng">
            <a:solidFill>
              <a:srgbClr val="25408F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17"/>
          <p:cNvSpPr txBox="1"/>
          <p:nvPr/>
        </p:nvSpPr>
        <p:spPr>
          <a:xfrm>
            <a:off x="97584" y="659284"/>
            <a:ext cx="6774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1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8"/>
          <p:cNvGrpSpPr/>
          <p:nvPr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207" name="Google Shape;207;p18"/>
            <p:cNvGrpSpPr/>
            <p:nvPr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8" name="Google Shape;208;p18" descr="S:\F15015_Copernicus\3_Work\330_Work-in-process\SC4_BackgroundMat\Visual_ID\Photos\Po_River_Italy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" name="Google Shape;209;p18"/>
              <p:cNvSpPr/>
              <p:nvPr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8"/>
            <p:cNvSpPr/>
            <p:nvPr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body" idx="2"/>
          </p:nvPr>
        </p:nvSpPr>
        <p:spPr>
          <a:xfrm>
            <a:off x="87890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217" name="Google Shape;217;p18" descr="S:\F15015_Copernicus\3_Work\330_Work-in-process\SC4_BackgroundMat\PPT\item Copernicus\Big dat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23478"/>
            <a:ext cx="817912" cy="578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8"/>
          <p:cNvCxnSpPr/>
          <p:nvPr/>
        </p:nvCxnSpPr>
        <p:spPr>
          <a:xfrm>
            <a:off x="451076" y="1090171"/>
            <a:ext cx="0" cy="3860280"/>
          </a:xfrm>
          <a:prstGeom prst="straightConnector1">
            <a:avLst/>
          </a:prstGeom>
          <a:noFill/>
          <a:ln w="31750" cap="flat" cmpd="sng">
            <a:solidFill>
              <a:srgbClr val="25408F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18"/>
          <p:cNvSpPr txBox="1"/>
          <p:nvPr/>
        </p:nvSpPr>
        <p:spPr>
          <a:xfrm>
            <a:off x="97584" y="659284"/>
            <a:ext cx="6774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1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317" y="0"/>
            <a:ext cx="2106504" cy="5175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/>
          <p:nvPr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rgbClr val="97B4E4">
                  <a:alpha val="0"/>
                </a:srgbClr>
              </a:gs>
              <a:gs pos="7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 txBox="1">
            <a:spLocks noGrp="1"/>
          </p:cNvSpPr>
          <p:nvPr>
            <p:ph type="body" idx="1"/>
          </p:nvPr>
        </p:nvSpPr>
        <p:spPr>
          <a:xfrm>
            <a:off x="1331640" y="722087"/>
            <a:ext cx="729975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1" name="Google Shape;231;p20"/>
          <p:cNvCxnSpPr/>
          <p:nvPr/>
        </p:nvCxnSpPr>
        <p:spPr>
          <a:xfrm>
            <a:off x="431280" y="1045068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0B6192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2" name="Google Shape;2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-63026" y="625720"/>
            <a:ext cx="962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867704" y="231582"/>
            <a:ext cx="7819096" cy="277539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317" y="-2"/>
            <a:ext cx="2106504" cy="51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/>
          <p:nvPr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rgbClr val="97B4E4">
                  <a:alpha val="0"/>
                </a:srgbClr>
              </a:gs>
              <a:gs pos="7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1"/>
          </p:nvPr>
        </p:nvSpPr>
        <p:spPr>
          <a:xfrm>
            <a:off x="829202" y="699542"/>
            <a:ext cx="7919262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45" name="Google Shape;245;p21"/>
          <p:cNvCxnSpPr/>
          <p:nvPr/>
        </p:nvCxnSpPr>
        <p:spPr>
          <a:xfrm>
            <a:off x="431280" y="1045068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0B6192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/>
        </p:nvSpPr>
        <p:spPr>
          <a:xfrm>
            <a:off x="-63026" y="625720"/>
            <a:ext cx="962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rgbClr val="0B6192"/>
                </a:solidFill>
                <a:latin typeface="Calibri"/>
                <a:ea typeface="Calibri"/>
                <a:cs typeface="Calibri"/>
                <a:sym typeface="Calibri"/>
              </a:rPr>
              <a:t>Marine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rgbClr val="0B6192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1">
              <a:solidFill>
                <a:srgbClr val="0B6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867704" y="231582"/>
            <a:ext cx="7819096" cy="277539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2555041" y="3147814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3" name="Google Shape;253;p22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512" y="1322672"/>
            <a:ext cx="2747277" cy="288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242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6" name="Google Shape;25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258" name="Google Shape;25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2555041" y="2572001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Marine Monitoring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317" y="-92546"/>
            <a:ext cx="2270024" cy="5267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3"/>
          <p:cNvGrpSpPr/>
          <p:nvPr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264" name="Google Shape;264;p23"/>
            <p:cNvSpPr/>
            <p:nvPr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3"/>
          <p:cNvSpPr txBox="1">
            <a:spLocks noGrp="1"/>
          </p:cNvSpPr>
          <p:nvPr>
            <p:ph type="body" idx="1"/>
          </p:nvPr>
        </p:nvSpPr>
        <p:spPr>
          <a:xfrm>
            <a:off x="878904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2"/>
          </p:nvPr>
        </p:nvSpPr>
        <p:spPr>
          <a:xfrm>
            <a:off x="5069904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71" name="Google Shape;271;p23"/>
          <p:cNvCxnSpPr/>
          <p:nvPr/>
        </p:nvCxnSpPr>
        <p:spPr>
          <a:xfrm>
            <a:off x="431280" y="1045068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0B6192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2" name="Google Shape;2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 txBox="1">
            <a:spLocks noGrp="1"/>
          </p:cNvSpPr>
          <p:nvPr>
            <p:ph type="title"/>
          </p:nvPr>
        </p:nvSpPr>
        <p:spPr>
          <a:xfrm>
            <a:off x="867704" y="231582"/>
            <a:ext cx="7819096" cy="277539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/>
          <p:nvPr/>
        </p:nvSpPr>
        <p:spPr>
          <a:xfrm>
            <a:off x="-63026" y="625720"/>
            <a:ext cx="962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38" name="Google Shape;38;p3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78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" name="Google Shape;39;p3"/>
            <p:cNvSpPr txBox="1"/>
            <p:nvPr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" name="Google Shape;40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317" y="-92546"/>
            <a:ext cx="2270024" cy="5267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4"/>
          <p:cNvGrpSpPr/>
          <p:nvPr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278" name="Google Shape;278;p24"/>
            <p:cNvSpPr/>
            <p:nvPr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4"/>
          <p:cNvSpPr txBox="1"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body" idx="2"/>
          </p:nvPr>
        </p:nvSpPr>
        <p:spPr>
          <a:xfrm>
            <a:off x="827584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body" idx="3"/>
          </p:nvPr>
        </p:nvSpPr>
        <p:spPr>
          <a:xfrm>
            <a:off x="5015972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body" idx="4"/>
          </p:nvPr>
        </p:nvSpPr>
        <p:spPr>
          <a:xfrm>
            <a:off x="5015410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87" name="Google Shape;287;p24"/>
          <p:cNvCxnSpPr/>
          <p:nvPr/>
        </p:nvCxnSpPr>
        <p:spPr>
          <a:xfrm>
            <a:off x="431280" y="1045068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0B6192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8" name="Google Shape;2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867704" y="231582"/>
            <a:ext cx="7819096" cy="277539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4"/>
          <p:cNvSpPr txBox="1"/>
          <p:nvPr/>
        </p:nvSpPr>
        <p:spPr>
          <a:xfrm>
            <a:off x="-63026" y="625720"/>
            <a:ext cx="962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317" y="-92546"/>
            <a:ext cx="2270024" cy="5267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5"/>
          <p:cNvGrpSpPr/>
          <p:nvPr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294" name="Google Shape;294;p25"/>
            <p:cNvSpPr/>
            <p:nvPr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5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99" name="Google Shape;299;p25"/>
          <p:cNvCxnSpPr/>
          <p:nvPr/>
        </p:nvCxnSpPr>
        <p:spPr>
          <a:xfrm>
            <a:off x="431280" y="1045068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0B6192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0" name="Google Shape;3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867704" y="231582"/>
            <a:ext cx="7819096" cy="277539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-63026" y="625720"/>
            <a:ext cx="962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317" y="-92546"/>
            <a:ext cx="2270024" cy="5267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26"/>
          <p:cNvGrpSpPr/>
          <p:nvPr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306" name="Google Shape;306;p26"/>
            <p:cNvSpPr/>
            <p:nvPr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body" idx="2"/>
          </p:nvPr>
        </p:nvSpPr>
        <p:spPr>
          <a:xfrm>
            <a:off x="87890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14" name="Google Shape;314;p26"/>
          <p:cNvCxnSpPr/>
          <p:nvPr/>
        </p:nvCxnSpPr>
        <p:spPr>
          <a:xfrm>
            <a:off x="431280" y="1045068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0B6192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5" name="Google Shape;3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6"/>
          <p:cNvSpPr txBox="1"/>
          <p:nvPr/>
        </p:nvSpPr>
        <p:spPr>
          <a:xfrm>
            <a:off x="-63026" y="625720"/>
            <a:ext cx="962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8"/>
          <p:cNvGrpSpPr/>
          <p:nvPr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326" name="Google Shape;326;p28" descr="S:\F15015_Copernicus\3_Work\330_Work-in-process\SC4_BackgroundMat\Visual_ID\Photos\Land_ThinkstockPhotos-544457560.jpg"/>
            <p:cNvPicPr preferRelativeResize="0"/>
            <p:nvPr/>
          </p:nvPicPr>
          <p:blipFill rotWithShape="1">
            <a:blip r:embed="rId2">
              <a:alphaModFix/>
            </a:blip>
            <a:srcRect b="-232"/>
            <a:stretch/>
          </p:blipFill>
          <p:spPr>
            <a:xfrm>
              <a:off x="-4533687" y="-212875"/>
              <a:ext cx="2438187" cy="515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28"/>
            <p:cNvSpPr/>
            <p:nvPr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9" name="Google Shape;329;p28"/>
          <p:cNvCxnSpPr/>
          <p:nvPr/>
        </p:nvCxnSpPr>
        <p:spPr>
          <a:xfrm>
            <a:off x="431329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B0BF27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>
            <a:spLocks noGrp="1"/>
          </p:cNvSpPr>
          <p:nvPr>
            <p:ph type="title"/>
          </p:nvPr>
        </p:nvSpPr>
        <p:spPr>
          <a:xfrm>
            <a:off x="867704" y="255462"/>
            <a:ext cx="7819096" cy="265172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8"/>
          <p:cNvSpPr txBox="1">
            <a:spLocks noGrp="1"/>
          </p:cNvSpPr>
          <p:nvPr>
            <p:ph type="body" idx="1"/>
          </p:nvPr>
        </p:nvSpPr>
        <p:spPr>
          <a:xfrm>
            <a:off x="1387047" y="699542"/>
            <a:ext cx="729975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336" name="Google Shape;336;p28"/>
          <p:cNvSpPr txBox="1"/>
          <p:nvPr/>
        </p:nvSpPr>
        <p:spPr>
          <a:xfrm>
            <a:off x="-36512" y="614834"/>
            <a:ext cx="979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B0BF27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rgbClr val="B0BF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29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9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42" name="Google Shape;342;p29"/>
          <p:cNvCxnSpPr/>
          <p:nvPr/>
        </p:nvCxnSpPr>
        <p:spPr>
          <a:xfrm>
            <a:off x="431329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B0BF27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3" name="Google Shape;3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867704" y="255462"/>
            <a:ext cx="7819096" cy="265172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9"/>
          <p:cNvSpPr txBox="1"/>
          <p:nvPr/>
        </p:nvSpPr>
        <p:spPr>
          <a:xfrm>
            <a:off x="-36512" y="614834"/>
            <a:ext cx="979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B0BF27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rgbClr val="B0BF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/>
          <p:nvPr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0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0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351" name="Google Shape;351;p30"/>
          <p:cNvSpPr txBox="1"/>
          <p:nvPr/>
        </p:nvSpPr>
        <p:spPr>
          <a:xfrm>
            <a:off x="2636031" y="2572001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352" name="Google Shape;352;p30"/>
          <p:cNvSpPr txBox="1">
            <a:spLocks noGrp="1"/>
          </p:cNvSpPr>
          <p:nvPr>
            <p:ph type="subTitle" idx="1"/>
          </p:nvPr>
        </p:nvSpPr>
        <p:spPr>
          <a:xfrm>
            <a:off x="2636031" y="3147814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53" name="Google Shape;353;p30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1470422"/>
            <a:ext cx="2409911" cy="252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3">
            <a:alphaModFix/>
          </a:blip>
          <a:srcRect b="-476"/>
          <a:stretch/>
        </p:blipFill>
        <p:spPr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242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0"/>
          <p:cNvSpPr txBox="1"/>
          <p:nvPr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1"/>
          <p:cNvGrpSpPr/>
          <p:nvPr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360" name="Google Shape;360;p31" descr="S:\F15015_Copernicus\3_Work\330_Work-in-process\SC4_BackgroundMat\Visual_ID\Photos\Land_ThinkstockPhotos-544457560.jpg"/>
            <p:cNvPicPr preferRelativeResize="0"/>
            <p:nvPr/>
          </p:nvPicPr>
          <p:blipFill rotWithShape="1">
            <a:blip r:embed="rId2">
              <a:alphaModFix/>
            </a:blip>
            <a:srcRect b="-232"/>
            <a:stretch/>
          </p:blipFill>
          <p:spPr>
            <a:xfrm>
              <a:off x="-4533687" y="-212875"/>
              <a:ext cx="2438187" cy="515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31"/>
            <p:cNvSpPr/>
            <p:nvPr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31"/>
          <p:cNvSpPr txBox="1">
            <a:spLocks noGrp="1"/>
          </p:cNvSpPr>
          <p:nvPr>
            <p:ph type="body" idx="1"/>
          </p:nvPr>
        </p:nvSpPr>
        <p:spPr>
          <a:xfrm>
            <a:off x="4781872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67" name="Google Shape;367;p31"/>
          <p:cNvCxnSpPr/>
          <p:nvPr/>
        </p:nvCxnSpPr>
        <p:spPr>
          <a:xfrm>
            <a:off x="431329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B0BF27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867704" y="255462"/>
            <a:ext cx="7819096" cy="265172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1"/>
          <p:cNvSpPr txBox="1"/>
          <p:nvPr/>
        </p:nvSpPr>
        <p:spPr>
          <a:xfrm>
            <a:off x="-36512" y="614834"/>
            <a:ext cx="979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B0BF27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rgbClr val="B0BF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1"/>
          <p:cNvSpPr txBox="1">
            <a:spLocks noGrp="1"/>
          </p:cNvSpPr>
          <p:nvPr>
            <p:ph type="body" idx="2"/>
          </p:nvPr>
        </p:nvSpPr>
        <p:spPr>
          <a:xfrm>
            <a:off x="590872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4" name="Google Shape;374;p32"/>
          <p:cNvSpPr txBox="1">
            <a:spLocks noGrp="1"/>
          </p:cNvSpPr>
          <p:nvPr>
            <p:ph type="body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5" name="Google Shape;375;p32"/>
          <p:cNvSpPr txBox="1">
            <a:spLocks noGrp="1"/>
          </p:cNvSpPr>
          <p:nvPr>
            <p:ph type="body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body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7" name="Google Shape;377;p32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2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2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80" name="Google Shape;380;p32"/>
          <p:cNvCxnSpPr/>
          <p:nvPr/>
        </p:nvCxnSpPr>
        <p:spPr>
          <a:xfrm>
            <a:off x="431329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B0BF27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1" name="Google Shape;3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2"/>
          <p:cNvSpPr txBox="1">
            <a:spLocks noGrp="1"/>
          </p:cNvSpPr>
          <p:nvPr>
            <p:ph type="title"/>
          </p:nvPr>
        </p:nvSpPr>
        <p:spPr>
          <a:xfrm>
            <a:off x="867704" y="255462"/>
            <a:ext cx="7819096" cy="265172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32"/>
          <p:cNvSpPr txBox="1"/>
          <p:nvPr/>
        </p:nvSpPr>
        <p:spPr>
          <a:xfrm>
            <a:off x="-36512" y="614834"/>
            <a:ext cx="979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B0BF27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rgbClr val="B0BF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3"/>
          <p:cNvGrpSpPr/>
          <p:nvPr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386" name="Google Shape;386;p33" descr="S:\F15015_Copernicus\3_Work\330_Work-in-process\SC4_BackgroundMat\Visual_ID\Photos\Land_ThinkstockPhotos-544457560.jpg"/>
            <p:cNvPicPr preferRelativeResize="0"/>
            <p:nvPr/>
          </p:nvPicPr>
          <p:blipFill rotWithShape="1">
            <a:blip r:embed="rId2">
              <a:alphaModFix/>
            </a:blip>
            <a:srcRect b="-232"/>
            <a:stretch/>
          </p:blipFill>
          <p:spPr>
            <a:xfrm>
              <a:off x="-4533687" y="-212875"/>
              <a:ext cx="2438187" cy="515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33"/>
            <p:cNvSpPr/>
            <p:nvPr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33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3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92" name="Google Shape;392;p33"/>
          <p:cNvCxnSpPr/>
          <p:nvPr/>
        </p:nvCxnSpPr>
        <p:spPr>
          <a:xfrm>
            <a:off x="431329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B0BF27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3" name="Google Shape;3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3"/>
          <p:cNvSpPr txBox="1">
            <a:spLocks noGrp="1"/>
          </p:cNvSpPr>
          <p:nvPr>
            <p:ph type="title"/>
          </p:nvPr>
        </p:nvSpPr>
        <p:spPr>
          <a:xfrm>
            <a:off x="867704" y="255462"/>
            <a:ext cx="7819096" cy="265172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3"/>
          <p:cNvSpPr txBox="1"/>
          <p:nvPr/>
        </p:nvSpPr>
        <p:spPr>
          <a:xfrm>
            <a:off x="-36512" y="614834"/>
            <a:ext cx="979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B0BF27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rgbClr val="B0BF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4"/>
          <p:cNvGrpSpPr/>
          <p:nvPr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398" name="Google Shape;398;p34" descr="S:\F15015_Copernicus\3_Work\330_Work-in-process\SC4_BackgroundMat\Visual_ID\Photos\Land_ThinkstockPhotos-544457560.jpg"/>
            <p:cNvPicPr preferRelativeResize="0"/>
            <p:nvPr/>
          </p:nvPicPr>
          <p:blipFill rotWithShape="1">
            <a:blip r:embed="rId2">
              <a:alphaModFix/>
            </a:blip>
            <a:srcRect b="-232"/>
            <a:stretch/>
          </p:blipFill>
          <p:spPr>
            <a:xfrm>
              <a:off x="-4533687" y="-212875"/>
              <a:ext cx="2438187" cy="515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34"/>
            <p:cNvSpPr/>
            <p:nvPr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34"/>
          <p:cNvSpPr txBox="1"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4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3" name="Google Shape;403;p34"/>
          <p:cNvSpPr txBox="1">
            <a:spLocks noGrp="1"/>
          </p:cNvSpPr>
          <p:nvPr>
            <p:ph type="body" idx="2"/>
          </p:nvPr>
        </p:nvSpPr>
        <p:spPr>
          <a:xfrm>
            <a:off x="87890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4" name="Google Shape;404;p34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4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4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407" name="Google Shape;407;p34"/>
          <p:cNvCxnSpPr/>
          <p:nvPr/>
        </p:nvCxnSpPr>
        <p:spPr>
          <a:xfrm>
            <a:off x="431329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B0BF27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8" name="Google Shape;408;p34"/>
          <p:cNvSpPr txBox="1"/>
          <p:nvPr/>
        </p:nvSpPr>
        <p:spPr>
          <a:xfrm>
            <a:off x="-36512" y="614834"/>
            <a:ext cx="979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B0BF27"/>
                </a:solidFill>
                <a:latin typeface="Calibri"/>
                <a:ea typeface="Calibri"/>
                <a:cs typeface="Calibri"/>
                <a:sym typeface="Calibri"/>
              </a:rPr>
              <a:t>Land Monitoring</a:t>
            </a:r>
            <a:endParaRPr sz="1100" b="0">
              <a:solidFill>
                <a:srgbClr val="B0BF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2602384" y="2572001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C311c Lot2</a:t>
            </a:r>
            <a:endParaRPr sz="28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2602384" y="3147814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5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2536" y="1200704"/>
            <a:ext cx="3240360" cy="271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036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 rotWithShape="1">
          <a:blip r:embed="rId5">
            <a:alphaModFix/>
          </a:blip>
          <a:srcRect t="-217"/>
          <a:stretch/>
        </p:blipFill>
        <p:spPr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/>
          <p:nvPr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07904" y="4731990"/>
            <a:ext cx="971652" cy="26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1800" y="4811834"/>
            <a:ext cx="823500" cy="1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6" descr="C:\Users\Designer\Desktop\PRESENTATION COPERNICUS\FOTO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1678" y="-36863"/>
            <a:ext cx="2415629" cy="52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63921"/>
          </a:xfrm>
          <a:prstGeom prst="rect">
            <a:avLst/>
          </a:prstGeom>
          <a:solidFill>
            <a:srgbClr val="FAA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387047" y="699542"/>
            <a:ext cx="729975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424" name="Google Shape;4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36"/>
          <p:cNvCxnSpPr/>
          <p:nvPr/>
        </p:nvCxnSpPr>
        <p:spPr>
          <a:xfrm>
            <a:off x="468615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FAA741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6" name="Google Shape;426;p36"/>
          <p:cNvSpPr txBox="1"/>
          <p:nvPr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37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7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7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63921"/>
          </a:xfrm>
          <a:prstGeom prst="rect">
            <a:avLst/>
          </a:prstGeom>
          <a:solidFill>
            <a:srgbClr val="FAA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3" name="Google Shape;43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37"/>
          <p:cNvCxnSpPr/>
          <p:nvPr/>
        </p:nvCxnSpPr>
        <p:spPr>
          <a:xfrm>
            <a:off x="468615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FAA741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5" name="Google Shape;435;p37"/>
          <p:cNvSpPr txBox="1"/>
          <p:nvPr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sz="1100" b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100" b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8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8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8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441" name="Google Shape;441;p38"/>
          <p:cNvSpPr txBox="1"/>
          <p:nvPr/>
        </p:nvSpPr>
        <p:spPr>
          <a:xfrm>
            <a:off x="2593876" y="2572001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442" name="Google Shape;442;p38"/>
          <p:cNvSpPr txBox="1">
            <a:spLocks noGrp="1"/>
          </p:cNvSpPr>
          <p:nvPr>
            <p:ph type="subTitle" idx="1"/>
          </p:nvPr>
        </p:nvSpPr>
        <p:spPr>
          <a:xfrm>
            <a:off x="2593876" y="3147814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43" name="Google Shape;44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036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 descr="S:\F15015_Copernicus\3_Work\330_Work-in-process\SC4_BackgroundMat\PPT\item Copernicus\Ic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036" y="1288306"/>
            <a:ext cx="2454145" cy="26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8"/>
          <p:cNvSpPr txBox="1"/>
          <p:nvPr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Emergency Management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38" descr="C:\Users\Designer\Desktop\PRESENTATION COPERNICUS\foto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2164" y="0"/>
            <a:ext cx="2099054" cy="516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9" descr="C:\Users\Designer\Desktop\PRESENTATION COPERNICUS\FOTO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1678" y="-36863"/>
            <a:ext cx="2415629" cy="52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9"/>
          <p:cNvSpPr txBox="1">
            <a:spLocks noGrp="1"/>
          </p:cNvSpPr>
          <p:nvPr>
            <p:ph type="body" idx="1"/>
          </p:nvPr>
        </p:nvSpPr>
        <p:spPr>
          <a:xfrm>
            <a:off x="1022920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1" name="Google Shape;451;p39"/>
          <p:cNvSpPr txBox="1">
            <a:spLocks noGrp="1"/>
          </p:cNvSpPr>
          <p:nvPr>
            <p:ph type="body" idx="2"/>
          </p:nvPr>
        </p:nvSpPr>
        <p:spPr>
          <a:xfrm>
            <a:off x="5076056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2" name="Google Shape;452;p39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39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9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63921"/>
          </a:xfrm>
          <a:prstGeom prst="rect">
            <a:avLst/>
          </a:prstGeom>
          <a:solidFill>
            <a:srgbClr val="FAA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6" name="Google Shape;45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7" name="Google Shape;457;p39"/>
          <p:cNvCxnSpPr/>
          <p:nvPr/>
        </p:nvCxnSpPr>
        <p:spPr>
          <a:xfrm>
            <a:off x="468615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FAA741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39"/>
          <p:cNvSpPr txBox="1"/>
          <p:nvPr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0"/>
          <p:cNvSpPr txBox="1"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1" name="Google Shape;461;p40"/>
          <p:cNvSpPr txBox="1">
            <a:spLocks noGrp="1"/>
          </p:cNvSpPr>
          <p:nvPr>
            <p:ph type="body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2" name="Google Shape;462;p40"/>
          <p:cNvSpPr txBox="1">
            <a:spLocks noGrp="1"/>
          </p:cNvSpPr>
          <p:nvPr>
            <p:ph type="body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3" name="Google Shape;463;p40"/>
          <p:cNvSpPr txBox="1">
            <a:spLocks noGrp="1"/>
          </p:cNvSpPr>
          <p:nvPr>
            <p:ph type="body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4" name="Google Shape;464;p40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40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0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467" name="Google Shape;467;p40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63921"/>
          </a:xfrm>
          <a:prstGeom prst="rect">
            <a:avLst/>
          </a:prstGeom>
          <a:solidFill>
            <a:srgbClr val="FAA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8" name="Google Shape;46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Google Shape;469;p40"/>
          <p:cNvCxnSpPr/>
          <p:nvPr/>
        </p:nvCxnSpPr>
        <p:spPr>
          <a:xfrm>
            <a:off x="468615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FAA741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Google Shape;470;p40"/>
          <p:cNvSpPr txBox="1"/>
          <p:nvPr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sz="1100" b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100" b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1" descr="C:\Users\Designer\Desktop\PRESENTATION COPERNICUS\FOTO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1678" y="-36863"/>
            <a:ext cx="2415629" cy="52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1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1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41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476" name="Google Shape;476;p41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63921"/>
          </a:xfrm>
          <a:prstGeom prst="rect">
            <a:avLst/>
          </a:prstGeom>
          <a:solidFill>
            <a:srgbClr val="FAA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41"/>
          <p:cNvCxnSpPr/>
          <p:nvPr/>
        </p:nvCxnSpPr>
        <p:spPr>
          <a:xfrm>
            <a:off x="468615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FAA741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41"/>
          <p:cNvSpPr txBox="1"/>
          <p:nvPr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2" descr="C:\Users\Designer\Desktop\PRESENTATION COPERNICUS\FOTO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1678" y="-36863"/>
            <a:ext cx="2415629" cy="52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2"/>
          <p:cNvSpPr txBox="1"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2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body" idx="2"/>
          </p:nvPr>
        </p:nvSpPr>
        <p:spPr>
          <a:xfrm>
            <a:off x="100722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5" name="Google Shape;485;p42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2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42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488" name="Google Shape;48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42"/>
          <p:cNvCxnSpPr/>
          <p:nvPr/>
        </p:nvCxnSpPr>
        <p:spPr>
          <a:xfrm>
            <a:off x="468615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FAA741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0" name="Google Shape;490;p42"/>
          <p:cNvSpPr txBox="1"/>
          <p:nvPr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100" b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44"/>
          <p:cNvGrpSpPr/>
          <p:nvPr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502" name="Google Shape;502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3" name="Google Shape;503;p44"/>
            <p:cNvGrpSpPr/>
            <p:nvPr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504" name="Google Shape;504;p44"/>
              <p:cNvSpPr/>
              <p:nvPr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4"/>
              <p:cNvSpPr/>
              <p:nvPr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lt1">
                  <a:alpha val="4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6" name="Google Shape;506;p44"/>
          <p:cNvSpPr txBox="1">
            <a:spLocks noGrp="1"/>
          </p:cNvSpPr>
          <p:nvPr>
            <p:ph type="title"/>
          </p:nvPr>
        </p:nvSpPr>
        <p:spPr>
          <a:xfrm>
            <a:off x="867704" y="246286"/>
            <a:ext cx="7819096" cy="288032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44"/>
          <p:cNvSpPr txBox="1">
            <a:spLocks noGrp="1"/>
          </p:cNvSpPr>
          <p:nvPr>
            <p:ph type="body" idx="1"/>
          </p:nvPr>
        </p:nvSpPr>
        <p:spPr>
          <a:xfrm>
            <a:off x="1387047" y="699542"/>
            <a:ext cx="729975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44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44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44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511" name="Google Shape;511;p44"/>
          <p:cNvCxnSpPr/>
          <p:nvPr/>
        </p:nvCxnSpPr>
        <p:spPr>
          <a:xfrm>
            <a:off x="471540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5AC4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2" name="Google Shape;512;p44"/>
          <p:cNvSpPr txBox="1"/>
          <p:nvPr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45"/>
          <p:cNvGrpSpPr/>
          <p:nvPr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516" name="Google Shape;516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7" name="Google Shape;517;p45"/>
            <p:cNvGrpSpPr/>
            <p:nvPr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518" name="Google Shape;518;p45"/>
              <p:cNvSpPr/>
              <p:nvPr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5"/>
              <p:cNvSpPr/>
              <p:nvPr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lt1">
                  <a:alpha val="4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0" name="Google Shape;520;p45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45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45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45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524" name="Google Shape;524;p45"/>
          <p:cNvSpPr txBox="1">
            <a:spLocks noGrp="1"/>
          </p:cNvSpPr>
          <p:nvPr>
            <p:ph type="title"/>
          </p:nvPr>
        </p:nvSpPr>
        <p:spPr>
          <a:xfrm>
            <a:off x="867704" y="246286"/>
            <a:ext cx="7819096" cy="288032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5" name="Google Shape;525;p45"/>
          <p:cNvCxnSpPr/>
          <p:nvPr/>
        </p:nvCxnSpPr>
        <p:spPr>
          <a:xfrm>
            <a:off x="471540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5AC4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45"/>
          <p:cNvSpPr txBox="1"/>
          <p:nvPr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6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46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46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534" name="Google Shape;534;p46"/>
          <p:cNvSpPr txBox="1"/>
          <p:nvPr/>
        </p:nvSpPr>
        <p:spPr>
          <a:xfrm>
            <a:off x="2602384" y="2515170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535" name="Google Shape;535;p46"/>
          <p:cNvSpPr txBox="1">
            <a:spLocks noGrp="1"/>
          </p:cNvSpPr>
          <p:nvPr>
            <p:ph type="subTitle" idx="1"/>
          </p:nvPr>
        </p:nvSpPr>
        <p:spPr>
          <a:xfrm>
            <a:off x="2602384" y="3363838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36" name="Google Shape;536;p46" descr="S:\F15015_Copernicus\3_Work\330_Work-in-process\SC4_BackgroundMat\PPT\item Copernicus\Ic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491630"/>
            <a:ext cx="2088232" cy="24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6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8036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6"/>
          <p:cNvSpPr txBox="1"/>
          <p:nvPr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Atmosphere Monitoring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1800" y="4811834"/>
            <a:ext cx="823500" cy="1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body" idx="1"/>
          </p:nvPr>
        </p:nvSpPr>
        <p:spPr>
          <a:xfrm>
            <a:off x="590872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2"/>
          </p:nvPr>
        </p:nvSpPr>
        <p:spPr>
          <a:xfrm>
            <a:off x="4781872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77" name="Google Shape;77;p6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78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8" name="Google Shape;78;p6"/>
            <p:cNvSpPr txBox="1"/>
            <p:nvPr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oogle Shape;7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47"/>
          <p:cNvGrpSpPr/>
          <p:nvPr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543" name="Google Shape;543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4" name="Google Shape;544;p47"/>
            <p:cNvGrpSpPr/>
            <p:nvPr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545" name="Google Shape;545;p47"/>
              <p:cNvSpPr/>
              <p:nvPr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7"/>
              <p:cNvSpPr/>
              <p:nvPr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lt1">
                  <a:alpha val="4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7" name="Google Shape;547;p47"/>
          <p:cNvSpPr txBox="1">
            <a:spLocks noGrp="1"/>
          </p:cNvSpPr>
          <p:nvPr>
            <p:ph type="body" idx="1"/>
          </p:nvPr>
        </p:nvSpPr>
        <p:spPr>
          <a:xfrm>
            <a:off x="1022920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8" name="Google Shape;548;p47"/>
          <p:cNvSpPr txBox="1">
            <a:spLocks noGrp="1"/>
          </p:cNvSpPr>
          <p:nvPr>
            <p:ph type="body" idx="2"/>
          </p:nvPr>
        </p:nvSpPr>
        <p:spPr>
          <a:xfrm>
            <a:off x="5076056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9" name="Google Shape;549;p47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47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47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552" name="Google Shape;552;p47"/>
          <p:cNvSpPr txBox="1">
            <a:spLocks noGrp="1"/>
          </p:cNvSpPr>
          <p:nvPr>
            <p:ph type="title"/>
          </p:nvPr>
        </p:nvSpPr>
        <p:spPr>
          <a:xfrm>
            <a:off x="867704" y="246286"/>
            <a:ext cx="7819096" cy="288032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3" name="Google Shape;553;p47"/>
          <p:cNvCxnSpPr/>
          <p:nvPr/>
        </p:nvCxnSpPr>
        <p:spPr>
          <a:xfrm>
            <a:off x="471540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5AC4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p47"/>
          <p:cNvSpPr txBox="1"/>
          <p:nvPr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48"/>
          <p:cNvGrpSpPr/>
          <p:nvPr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558" name="Google Shape;558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9" name="Google Shape;559;p48"/>
            <p:cNvGrpSpPr/>
            <p:nvPr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560" name="Google Shape;560;p48"/>
              <p:cNvSpPr/>
              <p:nvPr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8"/>
              <p:cNvSpPr/>
              <p:nvPr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lt1">
                  <a:alpha val="4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2" name="Google Shape;562;p48"/>
          <p:cNvSpPr txBox="1"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3" name="Google Shape;563;p48"/>
          <p:cNvSpPr txBox="1">
            <a:spLocks noGrp="1"/>
          </p:cNvSpPr>
          <p:nvPr>
            <p:ph type="body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4" name="Google Shape;564;p48"/>
          <p:cNvSpPr txBox="1">
            <a:spLocks noGrp="1"/>
          </p:cNvSpPr>
          <p:nvPr>
            <p:ph type="body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5" name="Google Shape;565;p48"/>
          <p:cNvSpPr txBox="1">
            <a:spLocks noGrp="1"/>
          </p:cNvSpPr>
          <p:nvPr>
            <p:ph type="body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6" name="Google Shape;566;p48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48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48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569" name="Google Shape;569;p48"/>
          <p:cNvSpPr txBox="1">
            <a:spLocks noGrp="1"/>
          </p:cNvSpPr>
          <p:nvPr>
            <p:ph type="title"/>
          </p:nvPr>
        </p:nvSpPr>
        <p:spPr>
          <a:xfrm>
            <a:off x="867704" y="246286"/>
            <a:ext cx="7819096" cy="288032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0" name="Google Shape;570;p48"/>
          <p:cNvCxnSpPr/>
          <p:nvPr/>
        </p:nvCxnSpPr>
        <p:spPr>
          <a:xfrm>
            <a:off x="471540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5AC4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1" name="Google Shape;571;p48"/>
          <p:cNvSpPr txBox="1"/>
          <p:nvPr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49"/>
          <p:cNvGrpSpPr/>
          <p:nvPr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575" name="Google Shape;575;p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6" name="Google Shape;576;p49"/>
            <p:cNvGrpSpPr/>
            <p:nvPr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577" name="Google Shape;577;p49"/>
              <p:cNvSpPr/>
              <p:nvPr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49"/>
              <p:cNvSpPr/>
              <p:nvPr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lt1">
                  <a:alpha val="4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9" name="Google Shape;579;p49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49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49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582" name="Google Shape;582;p49"/>
          <p:cNvSpPr txBox="1">
            <a:spLocks noGrp="1"/>
          </p:cNvSpPr>
          <p:nvPr>
            <p:ph type="title"/>
          </p:nvPr>
        </p:nvSpPr>
        <p:spPr>
          <a:xfrm>
            <a:off x="867704" y="246286"/>
            <a:ext cx="7819096" cy="288032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3" name="Google Shape;583;p49"/>
          <p:cNvCxnSpPr/>
          <p:nvPr/>
        </p:nvCxnSpPr>
        <p:spPr>
          <a:xfrm>
            <a:off x="471540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5AC4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4" name="Google Shape;584;p49"/>
          <p:cNvSpPr txBox="1"/>
          <p:nvPr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50"/>
          <p:cNvGrpSpPr/>
          <p:nvPr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588" name="Google Shape;588;p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9" name="Google Shape;589;p50"/>
            <p:cNvGrpSpPr/>
            <p:nvPr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590" name="Google Shape;590;p50"/>
              <p:cNvSpPr/>
              <p:nvPr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rgbClr val="949CC7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50"/>
              <p:cNvSpPr/>
              <p:nvPr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lt1">
                  <a:alpha val="4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2" name="Google Shape;592;p50"/>
          <p:cNvSpPr txBox="1"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50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4" name="Google Shape;594;p50"/>
          <p:cNvSpPr txBox="1">
            <a:spLocks noGrp="1"/>
          </p:cNvSpPr>
          <p:nvPr>
            <p:ph type="body" idx="2"/>
          </p:nvPr>
        </p:nvSpPr>
        <p:spPr>
          <a:xfrm>
            <a:off x="100722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5" name="Google Shape;595;p50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50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50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598" name="Google Shape;598;p50"/>
          <p:cNvCxnSpPr/>
          <p:nvPr/>
        </p:nvCxnSpPr>
        <p:spPr>
          <a:xfrm>
            <a:off x="471540" y="1062019"/>
            <a:ext cx="0" cy="3888432"/>
          </a:xfrm>
          <a:prstGeom prst="straightConnector1">
            <a:avLst/>
          </a:prstGeom>
          <a:noFill/>
          <a:ln w="31750" cap="flat" cmpd="sng">
            <a:solidFill>
              <a:srgbClr val="5AC4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9" name="Google Shape;599;p50"/>
          <p:cNvSpPr txBox="1"/>
          <p:nvPr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100" b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0" name="Google Shape;60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52"/>
          <p:cNvGrpSpPr/>
          <p:nvPr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610" name="Google Shape;610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52"/>
            <p:cNvSpPr/>
            <p:nvPr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rgbClr val="949CC7">
                    <a:alpha val="0"/>
                  </a:srgbClr>
                </a:gs>
                <a:gs pos="63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52"/>
            <p:cNvSpPr/>
            <p:nvPr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3" name="Google Shape;613;p52"/>
          <p:cNvSpPr txBox="1">
            <a:spLocks noGrp="1"/>
          </p:cNvSpPr>
          <p:nvPr>
            <p:ph type="title"/>
          </p:nvPr>
        </p:nvSpPr>
        <p:spPr>
          <a:xfrm>
            <a:off x="867704" y="205979"/>
            <a:ext cx="7819096" cy="277539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52"/>
          <p:cNvSpPr txBox="1">
            <a:spLocks noGrp="1"/>
          </p:cNvSpPr>
          <p:nvPr>
            <p:ph type="body" idx="1"/>
          </p:nvPr>
        </p:nvSpPr>
        <p:spPr>
          <a:xfrm>
            <a:off x="1387047" y="699542"/>
            <a:ext cx="729975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52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52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52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618" name="Google Shape;618;p52"/>
          <p:cNvCxnSpPr/>
          <p:nvPr/>
        </p:nvCxnSpPr>
        <p:spPr>
          <a:xfrm>
            <a:off x="471539" y="876444"/>
            <a:ext cx="0" cy="4074007"/>
          </a:xfrm>
          <a:prstGeom prst="straightConnector1">
            <a:avLst/>
          </a:prstGeom>
          <a:noFill/>
          <a:ln w="31750" cap="flat" cmpd="sng">
            <a:solidFill>
              <a:srgbClr val="578683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9" name="Google Shape;619;p52"/>
          <p:cNvSpPr txBox="1"/>
          <p:nvPr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2C4442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rgbClr val="2C4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3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53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53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53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626" name="Google Shape;626;p53"/>
          <p:cNvSpPr txBox="1">
            <a:spLocks noGrp="1"/>
          </p:cNvSpPr>
          <p:nvPr>
            <p:ph type="title"/>
          </p:nvPr>
        </p:nvSpPr>
        <p:spPr>
          <a:xfrm>
            <a:off x="867704" y="205979"/>
            <a:ext cx="7819096" cy="277539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27" name="Google Shape;627;p53"/>
          <p:cNvCxnSpPr/>
          <p:nvPr/>
        </p:nvCxnSpPr>
        <p:spPr>
          <a:xfrm>
            <a:off x="471539" y="876444"/>
            <a:ext cx="0" cy="4074007"/>
          </a:xfrm>
          <a:prstGeom prst="straightConnector1">
            <a:avLst/>
          </a:prstGeom>
          <a:noFill/>
          <a:ln w="31750" cap="flat" cmpd="sng">
            <a:solidFill>
              <a:srgbClr val="578683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8" name="Google Shape;628;p53"/>
          <p:cNvSpPr txBox="1"/>
          <p:nvPr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578683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rgbClr val="5786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4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54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54"/>
          <p:cNvSpPr txBox="1"/>
          <p:nvPr/>
        </p:nvSpPr>
        <p:spPr>
          <a:xfrm>
            <a:off x="2602384" y="2572001"/>
            <a:ext cx="4678288" cy="56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AT"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pic>
        <p:nvPicPr>
          <p:cNvPr id="635" name="Google Shape;635;p54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853" y="1937973"/>
            <a:ext cx="2061385" cy="17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4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036" y="4650008"/>
            <a:ext cx="1145581" cy="30044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/>
          <p:nvPr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p54"/>
          <p:cNvPicPr preferRelativeResize="0"/>
          <p:nvPr/>
        </p:nvPicPr>
        <p:blipFill rotWithShape="1">
          <a:blip r:embed="rId5">
            <a:alphaModFix/>
          </a:blip>
          <a:srcRect l="51856" t="16406" r="27978" b="9048"/>
          <a:stretch/>
        </p:blipFill>
        <p:spPr>
          <a:xfrm>
            <a:off x="7195187" y="0"/>
            <a:ext cx="1951417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54"/>
          <p:cNvSpPr txBox="1">
            <a:spLocks noGrp="1"/>
          </p:cNvSpPr>
          <p:nvPr>
            <p:ph type="subTitle" idx="1"/>
          </p:nvPr>
        </p:nvSpPr>
        <p:spPr>
          <a:xfrm>
            <a:off x="2602384" y="3147814"/>
            <a:ext cx="46805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54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55"/>
          <p:cNvGrpSpPr/>
          <p:nvPr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644" name="Google Shape;644;p55"/>
            <p:cNvPicPr preferRelativeResize="0"/>
            <p:nvPr/>
          </p:nvPicPr>
          <p:blipFill rotWithShape="1">
            <a:blip r:embed="rId2">
              <a:alphaModFix/>
            </a:blip>
            <a:srcRect l="51856" t="16406" r="27978" b="9048"/>
            <a:stretch/>
          </p:blipFill>
          <p:spPr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55"/>
            <p:cNvSpPr/>
            <p:nvPr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5"/>
            <p:cNvSpPr/>
            <p:nvPr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rgbClr val="949CC7">
                    <a:alpha val="0"/>
                  </a:srgbClr>
                </a:gs>
                <a:gs pos="63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55"/>
          <p:cNvSpPr txBox="1">
            <a:spLocks noGrp="1"/>
          </p:cNvSpPr>
          <p:nvPr>
            <p:ph type="body" idx="1"/>
          </p:nvPr>
        </p:nvSpPr>
        <p:spPr>
          <a:xfrm>
            <a:off x="1022920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8" name="Google Shape;648;p55"/>
          <p:cNvSpPr txBox="1">
            <a:spLocks noGrp="1"/>
          </p:cNvSpPr>
          <p:nvPr>
            <p:ph type="body" idx="2"/>
          </p:nvPr>
        </p:nvSpPr>
        <p:spPr>
          <a:xfrm>
            <a:off x="5076056" y="699542"/>
            <a:ext cx="4038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9" name="Google Shape;649;p55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55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55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652" name="Google Shape;652;p55"/>
          <p:cNvSpPr txBox="1">
            <a:spLocks noGrp="1"/>
          </p:cNvSpPr>
          <p:nvPr>
            <p:ph type="title"/>
          </p:nvPr>
        </p:nvSpPr>
        <p:spPr>
          <a:xfrm>
            <a:off x="867704" y="205979"/>
            <a:ext cx="7819096" cy="277539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53" name="Google Shape;653;p55"/>
          <p:cNvCxnSpPr/>
          <p:nvPr/>
        </p:nvCxnSpPr>
        <p:spPr>
          <a:xfrm>
            <a:off x="471539" y="876444"/>
            <a:ext cx="0" cy="4074007"/>
          </a:xfrm>
          <a:prstGeom prst="straightConnector1">
            <a:avLst/>
          </a:prstGeom>
          <a:noFill/>
          <a:ln w="31750" cap="flat" cmpd="sng">
            <a:solidFill>
              <a:srgbClr val="578683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4" name="Google Shape;65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5"/>
          <p:cNvSpPr txBox="1"/>
          <p:nvPr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2C4442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rgbClr val="2C4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6"/>
          <p:cNvSpPr txBox="1"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8" name="Google Shape;658;p56"/>
          <p:cNvSpPr txBox="1">
            <a:spLocks noGrp="1"/>
          </p:cNvSpPr>
          <p:nvPr>
            <p:ph type="body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59" name="Google Shape;659;p56"/>
          <p:cNvSpPr txBox="1">
            <a:spLocks noGrp="1"/>
          </p:cNvSpPr>
          <p:nvPr>
            <p:ph type="body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0" name="Google Shape;660;p56"/>
          <p:cNvSpPr txBox="1">
            <a:spLocks noGrp="1"/>
          </p:cNvSpPr>
          <p:nvPr>
            <p:ph type="body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1" name="Google Shape;661;p56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56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56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664" name="Google Shape;664;p56"/>
          <p:cNvSpPr txBox="1">
            <a:spLocks noGrp="1"/>
          </p:cNvSpPr>
          <p:nvPr>
            <p:ph type="title"/>
          </p:nvPr>
        </p:nvSpPr>
        <p:spPr>
          <a:xfrm>
            <a:off x="867704" y="205979"/>
            <a:ext cx="7819096" cy="277539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5" name="Google Shape;665;p56"/>
          <p:cNvCxnSpPr/>
          <p:nvPr/>
        </p:nvCxnSpPr>
        <p:spPr>
          <a:xfrm>
            <a:off x="471539" y="876444"/>
            <a:ext cx="0" cy="4074007"/>
          </a:xfrm>
          <a:prstGeom prst="straightConnector1">
            <a:avLst/>
          </a:prstGeom>
          <a:noFill/>
          <a:ln w="31750" cap="flat" cmpd="sng">
            <a:solidFill>
              <a:srgbClr val="578683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6" name="Google Shape;666;p56"/>
          <p:cNvSpPr txBox="1"/>
          <p:nvPr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578683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rgbClr val="5786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7" name="Google Shape;66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7"/>
          <p:cNvGrpSpPr/>
          <p:nvPr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670" name="Google Shape;670;p57"/>
            <p:cNvPicPr preferRelativeResize="0"/>
            <p:nvPr/>
          </p:nvPicPr>
          <p:blipFill rotWithShape="1">
            <a:blip r:embed="rId2">
              <a:alphaModFix/>
            </a:blip>
            <a:srcRect l="51856" t="16406" r="27978" b="9048"/>
            <a:stretch/>
          </p:blipFill>
          <p:spPr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57"/>
            <p:cNvSpPr/>
            <p:nvPr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7"/>
            <p:cNvSpPr/>
            <p:nvPr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rgbClr val="949CC7">
                    <a:alpha val="0"/>
                  </a:srgbClr>
                </a:gs>
                <a:gs pos="63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" name="Google Shape;673;p57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57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57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676" name="Google Shape;676;p57"/>
          <p:cNvSpPr txBox="1">
            <a:spLocks noGrp="1"/>
          </p:cNvSpPr>
          <p:nvPr>
            <p:ph type="title"/>
          </p:nvPr>
        </p:nvSpPr>
        <p:spPr>
          <a:xfrm>
            <a:off x="867704" y="205979"/>
            <a:ext cx="7819096" cy="277539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7" name="Google Shape;677;p57"/>
          <p:cNvCxnSpPr/>
          <p:nvPr/>
        </p:nvCxnSpPr>
        <p:spPr>
          <a:xfrm>
            <a:off x="471539" y="876444"/>
            <a:ext cx="0" cy="4074007"/>
          </a:xfrm>
          <a:prstGeom prst="straightConnector1">
            <a:avLst/>
          </a:prstGeom>
          <a:noFill/>
          <a:ln w="31750" cap="flat" cmpd="sng">
            <a:solidFill>
              <a:srgbClr val="578683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8" name="Google Shape;67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7"/>
          <p:cNvSpPr txBox="1"/>
          <p:nvPr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2C4442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rgbClr val="2C4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90" name="Google Shape;90;p7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78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" name="Google Shape;91;p7"/>
            <p:cNvSpPr txBox="1"/>
            <p:nvPr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" name="Google Shape;92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58"/>
          <p:cNvGrpSpPr/>
          <p:nvPr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682" name="Google Shape;682;p58"/>
            <p:cNvPicPr preferRelativeResize="0"/>
            <p:nvPr/>
          </p:nvPicPr>
          <p:blipFill rotWithShape="1">
            <a:blip r:embed="rId2">
              <a:alphaModFix/>
            </a:blip>
            <a:srcRect l="51856" t="16406" r="27978" b="9048"/>
            <a:stretch/>
          </p:blipFill>
          <p:spPr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3" name="Google Shape;683;p58"/>
            <p:cNvSpPr/>
            <p:nvPr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8"/>
            <p:cNvSpPr/>
            <p:nvPr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rgbClr val="949CC7">
                    <a:alpha val="0"/>
                  </a:srgbClr>
                </a:gs>
                <a:gs pos="63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" name="Google Shape;685;p58"/>
          <p:cNvSpPr txBox="1"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58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7" name="Google Shape;687;p58"/>
          <p:cNvSpPr txBox="1">
            <a:spLocks noGrp="1"/>
          </p:cNvSpPr>
          <p:nvPr>
            <p:ph type="body" idx="2"/>
          </p:nvPr>
        </p:nvSpPr>
        <p:spPr>
          <a:xfrm>
            <a:off x="100722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8" name="Google Shape;688;p58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58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58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691" name="Google Shape;691;p58"/>
          <p:cNvCxnSpPr/>
          <p:nvPr/>
        </p:nvCxnSpPr>
        <p:spPr>
          <a:xfrm>
            <a:off x="471539" y="876444"/>
            <a:ext cx="0" cy="4074007"/>
          </a:xfrm>
          <a:prstGeom prst="straightConnector1">
            <a:avLst/>
          </a:prstGeom>
          <a:noFill/>
          <a:ln w="31750" cap="flat" cmpd="sng">
            <a:solidFill>
              <a:srgbClr val="578683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2" name="Google Shape;69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58"/>
          <p:cNvSpPr txBox="1"/>
          <p:nvPr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0">
                <a:solidFill>
                  <a:srgbClr val="2C4442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100" b="0">
              <a:solidFill>
                <a:srgbClr val="2C4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8"/>
          <p:cNvGrpSpPr/>
          <p:nvPr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95" name="Google Shape;95;p8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8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8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8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03" name="Google Shape;103;p8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78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" name="Google Shape;104;p8"/>
            <p:cNvSpPr txBox="1"/>
            <p:nvPr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9"/>
          <p:cNvGrpSpPr/>
          <p:nvPr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08" name="Google Shape;108;p9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8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9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1"/>
          </p:nvPr>
        </p:nvSpPr>
        <p:spPr>
          <a:xfrm>
            <a:off x="3996754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2"/>
          </p:nvPr>
        </p:nvSpPr>
        <p:spPr>
          <a:xfrm>
            <a:off x="878905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18" name="Google Shape;118;p9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78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" name="Google Shape;119;p9"/>
            <p:cNvSpPr txBox="1"/>
            <p:nvPr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100" b="0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100" b="0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946" y="0"/>
            <a:ext cx="21021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/>
          <p:nvPr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rgbClr val="949CC7">
                  <a:alpha val="0"/>
                </a:srgbClr>
              </a:gs>
              <a:gs pos="7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88032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387047" y="699542"/>
            <a:ext cx="729975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137" name="Google Shape;137;p11"/>
          <p:cNvCxnSpPr/>
          <p:nvPr/>
        </p:nvCxnSpPr>
        <p:spPr>
          <a:xfrm>
            <a:off x="451076" y="1090171"/>
            <a:ext cx="0" cy="3860280"/>
          </a:xfrm>
          <a:prstGeom prst="straightConnector1">
            <a:avLst/>
          </a:prstGeom>
          <a:noFill/>
          <a:ln w="31750" cap="flat" cmpd="sng">
            <a:solidFill>
              <a:srgbClr val="25408F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1"/>
          <p:cNvSpPr txBox="1"/>
          <p:nvPr/>
        </p:nvSpPr>
        <p:spPr>
          <a:xfrm>
            <a:off x="97584" y="659284"/>
            <a:ext cx="6774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1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1" descr="S:\F15015_Copernicus\3_Work\330_Work-in-process\Logos_icons\Accestodata_negatif-01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73" y="118278"/>
            <a:ext cx="541005" cy="54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body" idx="1"/>
          </p:nvPr>
        </p:nvSpPr>
        <p:spPr>
          <a:xfrm>
            <a:off x="767539" y="699542"/>
            <a:ext cx="7919262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dt" idx="10"/>
          </p:nvPr>
        </p:nvSpPr>
        <p:spPr>
          <a:xfrm>
            <a:off x="457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ftr" idx="11"/>
          </p:nvPr>
        </p:nvSpPr>
        <p:spPr>
          <a:xfrm>
            <a:off x="3124200" y="49287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867704" y="267494"/>
            <a:ext cx="7819096" cy="288032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6" name="Google Shape;146;p12"/>
          <p:cNvCxnSpPr/>
          <p:nvPr/>
        </p:nvCxnSpPr>
        <p:spPr>
          <a:xfrm>
            <a:off x="451076" y="1090171"/>
            <a:ext cx="0" cy="3860280"/>
          </a:xfrm>
          <a:prstGeom prst="straightConnector1">
            <a:avLst/>
          </a:prstGeom>
          <a:noFill/>
          <a:ln w="31750" cap="flat" cmpd="sng">
            <a:solidFill>
              <a:srgbClr val="25408F">
                <a:alpha val="80784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12"/>
          <p:cNvSpPr txBox="1"/>
          <p:nvPr/>
        </p:nvSpPr>
        <p:spPr>
          <a:xfrm>
            <a:off x="97584" y="659284"/>
            <a:ext cx="6774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100" b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Data Access</a:t>
            </a:r>
            <a:endParaRPr sz="1100" b="1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4051" y="4746177"/>
            <a:ext cx="823500" cy="1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31222" y="4707701"/>
            <a:ext cx="971652" cy="2639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226" name="Google Shape;22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27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323" name="Google Shape;323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35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35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416" name="Google Shape;416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3" name="Google Shape;493;p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43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43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43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497" name="Google Shape;497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3"/>
          <p:cNvSpPr/>
          <p:nvPr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4051" y="4746177"/>
            <a:ext cx="823500" cy="141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Google Shape;603;p5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4" name="Google Shape;604;p51"/>
          <p:cNvSpPr txBox="1">
            <a:spLocks noGrp="1"/>
          </p:cNvSpPr>
          <p:nvPr>
            <p:ph type="dt" idx="10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5" name="Google Shape;605;p51"/>
          <p:cNvSpPr txBox="1">
            <a:spLocks noGrp="1"/>
          </p:cNvSpPr>
          <p:nvPr>
            <p:ph type="ftr" idx="11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Google Shape;606;p51"/>
          <p:cNvSpPr txBox="1">
            <a:spLocks noGrp="1"/>
          </p:cNvSpPr>
          <p:nvPr>
            <p:ph type="sldNum" idx="12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pic>
        <p:nvPicPr>
          <p:cNvPr id="607" name="Google Shape;607;p5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1JD035220" TargetMode="External"/><Relationship Id="rId2" Type="http://schemas.openxmlformats.org/officeDocument/2006/relationships/hyperlink" Target="https://doi.org/10.1175/JCLI-D-11-00668.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75/JCLI-D-20-0352.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9"/>
          <p:cNvSpPr txBox="1">
            <a:spLocks noGrp="1"/>
          </p:cNvSpPr>
          <p:nvPr>
            <p:ph type="title"/>
          </p:nvPr>
        </p:nvSpPr>
        <p:spPr>
          <a:xfrm>
            <a:off x="1008993" y="1491630"/>
            <a:ext cx="7386145" cy="161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96497"/>
            </a:pPr>
            <a:br>
              <a:rPr lang="de-AT" b="1" dirty="0"/>
            </a:br>
            <a:r>
              <a:rPr lang="en-US" b="1" dirty="0"/>
              <a:t>Reducing biases and representation errors in the global historical upper-air network for ERA6</a:t>
            </a:r>
            <a:br>
              <a:rPr lang="en-US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r>
              <a:rPr lang="de-AT" sz="1600" b="1" dirty="0"/>
              <a:t>leopold.haimberger@univie.ac.at</a:t>
            </a:r>
            <a:br>
              <a:rPr lang="de-AT" b="1" dirty="0"/>
            </a:br>
            <a:endParaRPr b="1" dirty="0"/>
          </a:p>
        </p:txBody>
      </p:sp>
      <p:pic>
        <p:nvPicPr>
          <p:cNvPr id="699" name="Google Shape;69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830" y="4601717"/>
            <a:ext cx="986063" cy="471596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9"/>
          <p:cNvSpPr txBox="1"/>
          <p:nvPr/>
        </p:nvSpPr>
        <p:spPr>
          <a:xfrm>
            <a:off x="2430790" y="1075685"/>
            <a:ext cx="4977118" cy="53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de-AT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 Haimberger, F. Ambrogi, </a:t>
            </a:r>
            <a:endParaRPr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de-AT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U. Voggenberger</a:t>
            </a:r>
            <a:endParaRPr sz="2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p59" descr="Preview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0392" y="1691978"/>
            <a:ext cx="4977118" cy="221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21AB06-6C0E-4B76-817C-303D976AE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125" y="4045826"/>
            <a:ext cx="727184" cy="7271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294410-88B3-49BB-A032-C7FE3E70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324" y="3970261"/>
            <a:ext cx="1695146" cy="439157"/>
          </a:xfrm>
          <a:prstGeom prst="rect">
            <a:avLst/>
          </a:prstGeom>
        </p:spPr>
      </p:pic>
      <p:pic>
        <p:nvPicPr>
          <p:cNvPr id="1026" name="Picture 2" descr="https://egu23.eu/EGU22-sharing-is-encouraged.png">
            <a:extLst>
              <a:ext uri="{FF2B5EF4-FFF2-40B4-BE49-F238E27FC236}">
                <a16:creationId xmlns:a16="http://schemas.microsoft.com/office/drawing/2014/main" id="{691AD04C-955E-4314-AF45-DDC58B33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25" y="2799385"/>
            <a:ext cx="727184" cy="10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4FFA1A-19B6-4C29-BB8B-543BF863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4" y="699542"/>
            <a:ext cx="8028595" cy="3823073"/>
          </a:xfrm>
        </p:spPr>
        <p:txBody>
          <a:bodyPr/>
          <a:lstStyle/>
          <a:p>
            <a:r>
              <a:rPr lang="de-AT" dirty="0" err="1"/>
              <a:t>Left</a:t>
            </a:r>
            <a:r>
              <a:rPr lang="de-AT" dirty="0"/>
              <a:t>: </a:t>
            </a:r>
            <a:r>
              <a:rPr lang="de-AT" dirty="0" err="1"/>
              <a:t>Adjusted</a:t>
            </a:r>
            <a:r>
              <a:rPr lang="de-AT" dirty="0"/>
              <a:t> </a:t>
            </a:r>
            <a:r>
              <a:rPr lang="de-AT" dirty="0" err="1"/>
              <a:t>differences</a:t>
            </a:r>
            <a:r>
              <a:rPr lang="de-AT" dirty="0"/>
              <a:t> ERA5 operational BC </a:t>
            </a:r>
            <a:r>
              <a:rPr lang="de-AT" dirty="0" err="1"/>
              <a:t>only</a:t>
            </a:r>
            <a:r>
              <a:rPr lang="de-AT" dirty="0"/>
              <a:t> </a:t>
            </a:r>
          </a:p>
          <a:p>
            <a:r>
              <a:rPr lang="de-AT" dirty="0"/>
              <a:t>Right: </a:t>
            </a:r>
            <a:r>
              <a:rPr lang="de-AT" dirty="0" err="1"/>
              <a:t>Leave</a:t>
            </a:r>
            <a:r>
              <a:rPr lang="de-AT" dirty="0"/>
              <a:t> RS92, RS41 </a:t>
            </a:r>
            <a:r>
              <a:rPr lang="de-AT" dirty="0" err="1"/>
              <a:t>unchanged</a:t>
            </a:r>
            <a:r>
              <a:rPr lang="de-AT" dirty="0"/>
              <a:t>, </a:t>
            </a:r>
            <a:r>
              <a:rPr lang="de-AT" dirty="0" err="1"/>
              <a:t>compare</a:t>
            </a:r>
            <a:r>
              <a:rPr lang="de-AT" dirty="0"/>
              <a:t> </a:t>
            </a:r>
            <a:r>
              <a:rPr lang="de-AT" dirty="0" err="1"/>
              <a:t>their</a:t>
            </a:r>
            <a:r>
              <a:rPr lang="de-AT" dirty="0"/>
              <a:t> ERA5 </a:t>
            </a:r>
            <a:r>
              <a:rPr lang="de-AT" dirty="0" err="1"/>
              <a:t>bg</a:t>
            </a:r>
            <a:r>
              <a:rPr lang="de-AT" dirty="0"/>
              <a:t> </a:t>
            </a:r>
            <a:r>
              <a:rPr lang="de-AT" dirty="0" err="1"/>
              <a:t>departures</a:t>
            </a:r>
            <a:r>
              <a:rPr lang="de-AT" dirty="0"/>
              <a:t> 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neighboring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, </a:t>
            </a:r>
            <a:r>
              <a:rPr lang="de-AT" dirty="0" err="1"/>
              <a:t>adjust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.</a:t>
            </a:r>
          </a:p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093F1F-FB4D-488E-B2F3-EA2D85090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10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122877-4781-47F0-8745-6B82419D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/>
              <a:t>Adjusted</a:t>
            </a:r>
            <a:r>
              <a:rPr lang="de-AT" b="1" dirty="0"/>
              <a:t> 12GMT-00GMT </a:t>
            </a:r>
            <a:r>
              <a:rPr lang="de-AT" b="1" dirty="0" err="1"/>
              <a:t>difference</a:t>
            </a:r>
            <a:r>
              <a:rPr lang="de-AT" b="1" dirty="0"/>
              <a:t>, 2018-2019</a:t>
            </a:r>
            <a:endParaRPr lang="en-GB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D90D3E-BD14-4045-A274-519498D1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" y="1834693"/>
            <a:ext cx="4483219" cy="28240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4646-14B1-4370-8CC7-8CA5928F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02" y="1823580"/>
            <a:ext cx="4469478" cy="283511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24633DD-9C92-4EE5-AC24-631A2A9DFE1A}"/>
              </a:ext>
            </a:extLst>
          </p:cNvPr>
          <p:cNvSpPr/>
          <p:nvPr/>
        </p:nvSpPr>
        <p:spPr>
          <a:xfrm>
            <a:off x="2530415" y="2571750"/>
            <a:ext cx="586596" cy="654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308F2F4-71B5-4B01-91D7-96290F2432C1}"/>
              </a:ext>
            </a:extLst>
          </p:cNvPr>
          <p:cNvSpPr/>
          <p:nvPr/>
        </p:nvSpPr>
        <p:spPr>
          <a:xfrm>
            <a:off x="7088018" y="2724150"/>
            <a:ext cx="586596" cy="654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0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4FFA1A-19B6-4C29-BB8B-543BF863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511161"/>
            <a:ext cx="7743826" cy="3901730"/>
          </a:xfrm>
        </p:spPr>
        <p:txBody>
          <a:bodyPr/>
          <a:lstStyle/>
          <a:p>
            <a:r>
              <a:rPr lang="de-AT" dirty="0"/>
              <a:t>ERA5 operational BC </a:t>
            </a:r>
            <a:r>
              <a:rPr lang="de-AT" dirty="0" err="1"/>
              <a:t>for</a:t>
            </a:r>
            <a:r>
              <a:rPr lang="de-AT" dirty="0"/>
              <a:t> RS92,41,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above</a:t>
            </a:r>
            <a:endParaRPr lang="de-AT" dirty="0"/>
          </a:p>
          <a:p>
            <a:r>
              <a:rPr lang="de-AT" dirty="0"/>
              <a:t>Positive </a:t>
            </a:r>
            <a:r>
              <a:rPr lang="de-AT" dirty="0" err="1"/>
              <a:t>Effect</a:t>
            </a:r>
            <a:r>
              <a:rPr lang="de-AT" dirty="0"/>
              <a:t> </a:t>
            </a:r>
            <a:r>
              <a:rPr lang="de-AT" dirty="0" err="1"/>
              <a:t>sustained</a:t>
            </a:r>
            <a:r>
              <a:rPr lang="de-AT" dirty="0"/>
              <a:t> back </a:t>
            </a:r>
            <a:r>
              <a:rPr lang="de-AT" dirty="0" err="1"/>
              <a:t>to</a:t>
            </a:r>
            <a:r>
              <a:rPr lang="de-AT" dirty="0"/>
              <a:t> 1960s and 1970s</a:t>
            </a:r>
          </a:p>
          <a:p>
            <a:r>
              <a:rPr lang="de-AT" dirty="0"/>
              <a:t>TODO: Check </a:t>
            </a:r>
            <a:r>
              <a:rPr lang="de-AT" dirty="0" err="1"/>
              <a:t>consistency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ERA5 BC </a:t>
            </a:r>
            <a:r>
              <a:rPr lang="de-AT" dirty="0" err="1"/>
              <a:t>with</a:t>
            </a:r>
            <a:r>
              <a:rPr lang="de-AT" dirty="0"/>
              <a:t> GRUAN</a:t>
            </a:r>
          </a:p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093F1F-FB4D-488E-B2F3-EA2D85090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11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122877-4781-47F0-8745-6B82419D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/>
              <a:t>Combined</a:t>
            </a:r>
            <a:r>
              <a:rPr lang="de-AT" b="1" dirty="0"/>
              <a:t> ERA5 BC, </a:t>
            </a:r>
            <a:r>
              <a:rPr lang="de-AT" b="1" dirty="0" err="1"/>
              <a:t>neighbours</a:t>
            </a:r>
            <a:r>
              <a:rPr lang="de-AT" b="1" dirty="0"/>
              <a:t>, </a:t>
            </a:r>
            <a:r>
              <a:rPr lang="de-AT" b="1" dirty="0" err="1"/>
              <a:t>homogenization</a:t>
            </a:r>
            <a:r>
              <a:rPr lang="de-AT" b="1" dirty="0"/>
              <a:t> </a:t>
            </a:r>
            <a:r>
              <a:rPr lang="de-AT" b="1" dirty="0" err="1"/>
              <a:t>with</a:t>
            </a:r>
            <a:r>
              <a:rPr lang="de-AT" b="1" dirty="0"/>
              <a:t> RAOBCORE</a:t>
            </a:r>
            <a:endParaRPr lang="en-GB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A35FF1-78F5-4F8F-BA41-4B7FC4D3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2" y="1876932"/>
            <a:ext cx="4361278" cy="2781533"/>
          </a:xfrm>
          <a:prstGeom prst="rect">
            <a:avLst/>
          </a:prstGeom>
        </p:spPr>
      </p:pic>
      <p:sp>
        <p:nvSpPr>
          <p:cNvPr id="8" name="Google Shape;763;p65">
            <a:extLst>
              <a:ext uri="{FF2B5EF4-FFF2-40B4-BE49-F238E27FC236}">
                <a16:creationId xmlns:a16="http://schemas.microsoft.com/office/drawing/2014/main" id="{9AC41F95-1704-4368-B09B-54655FA54401}"/>
              </a:ext>
            </a:extLst>
          </p:cNvPr>
          <p:cNvSpPr txBox="1"/>
          <p:nvPr/>
        </p:nvSpPr>
        <p:spPr>
          <a:xfrm>
            <a:off x="6035413" y="1562745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1970-1979</a:t>
            </a:r>
            <a:endParaRPr sz="1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63;p65">
            <a:extLst>
              <a:ext uri="{FF2B5EF4-FFF2-40B4-BE49-F238E27FC236}">
                <a16:creationId xmlns:a16="http://schemas.microsoft.com/office/drawing/2014/main" id="{A5C4F71D-8AE5-43EE-AA74-87F5875FAC82}"/>
              </a:ext>
            </a:extLst>
          </p:cNvPr>
          <p:cNvSpPr txBox="1"/>
          <p:nvPr/>
        </p:nvSpPr>
        <p:spPr>
          <a:xfrm>
            <a:off x="1952732" y="1621093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2018-2019</a:t>
            </a:r>
            <a:endParaRPr sz="1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DECD3-4563-4407-A7B5-B8C84ECF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14" y="1912012"/>
            <a:ext cx="4280150" cy="2679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193014-27D1-43D2-8ADE-3F9CB0B10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71" y="1912011"/>
            <a:ext cx="4280151" cy="2681107"/>
          </a:xfrm>
          <a:prstGeom prst="rect">
            <a:avLst/>
          </a:prstGeom>
        </p:spPr>
      </p:pic>
      <p:sp>
        <p:nvSpPr>
          <p:cNvPr id="12" name="Google Shape;761;p65">
            <a:extLst>
              <a:ext uri="{FF2B5EF4-FFF2-40B4-BE49-F238E27FC236}">
                <a16:creationId xmlns:a16="http://schemas.microsoft.com/office/drawing/2014/main" id="{41CB5D32-53FF-4B43-B6A5-F5FFF2B789AB}"/>
              </a:ext>
            </a:extLst>
          </p:cNvPr>
          <p:cNvSpPr txBox="1"/>
          <p:nvPr/>
        </p:nvSpPr>
        <p:spPr>
          <a:xfrm>
            <a:off x="6184205" y="4002835"/>
            <a:ext cx="8290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RICH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51B3A55-4A6B-4A69-B3D1-9C4851EE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" y="1703292"/>
            <a:ext cx="4503305" cy="28193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15B3FE-ED1B-47A7-872D-D5BF0C84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527" y="1676507"/>
            <a:ext cx="4503305" cy="2889183"/>
          </a:xfrm>
          <a:prstGeom prst="rect">
            <a:avLst/>
          </a:prstGeom>
        </p:spPr>
      </p:pic>
      <p:sp>
        <p:nvSpPr>
          <p:cNvPr id="755" name="Google Shape;755;p65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12</a:t>
            </a:fld>
            <a:endParaRPr/>
          </a:p>
        </p:txBody>
      </p:sp>
      <p:sp>
        <p:nvSpPr>
          <p:cNvPr id="756" name="Google Shape;756;p65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de-AT" b="1"/>
              <a:t>Improved Day-Night Differences</a:t>
            </a:r>
            <a:endParaRPr b="1"/>
          </a:p>
        </p:txBody>
      </p:sp>
      <p:sp>
        <p:nvSpPr>
          <p:cNvPr id="758" name="Google Shape;758;p65"/>
          <p:cNvSpPr txBox="1">
            <a:spLocks noGrp="1"/>
          </p:cNvSpPr>
          <p:nvPr>
            <p:ph type="body" idx="1"/>
          </p:nvPr>
        </p:nvSpPr>
        <p:spPr>
          <a:xfrm>
            <a:off x="942974" y="699542"/>
            <a:ext cx="8021513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AT" sz="1800" dirty="0"/>
              <a:t>Notable </a:t>
            </a:r>
            <a:r>
              <a:rPr lang="de-AT" sz="1800" dirty="0" err="1"/>
              <a:t>improvement</a:t>
            </a:r>
            <a:r>
              <a:rPr lang="de-AT" sz="1800" dirty="0"/>
              <a:t> </a:t>
            </a:r>
            <a:r>
              <a:rPr lang="de-AT" sz="1800" dirty="0" err="1"/>
              <a:t>compared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Zhou et al. 2021, </a:t>
            </a:r>
            <a:br>
              <a:rPr lang="de-AT" sz="1800" dirty="0"/>
            </a:br>
            <a:r>
              <a:rPr lang="de-AT" sz="1800" dirty="0" err="1"/>
              <a:t>prior</a:t>
            </a:r>
            <a:r>
              <a:rPr lang="de-AT" sz="1800" dirty="0"/>
              <a:t> RAOBCORE/RICH </a:t>
            </a:r>
            <a:r>
              <a:rPr lang="de-AT" sz="1800" dirty="0" err="1"/>
              <a:t>versions</a:t>
            </a:r>
            <a:endParaRPr lang="de-AT" sz="18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800" dirty="0"/>
          </a:p>
        </p:txBody>
      </p:sp>
      <p:sp>
        <p:nvSpPr>
          <p:cNvPr id="760" name="Google Shape;760;p65"/>
          <p:cNvSpPr txBox="1"/>
          <p:nvPr/>
        </p:nvSpPr>
        <p:spPr>
          <a:xfrm>
            <a:off x="1907704" y="3935327"/>
            <a:ext cx="13300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RAOBCORE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65"/>
          <p:cNvSpPr txBox="1"/>
          <p:nvPr/>
        </p:nvSpPr>
        <p:spPr>
          <a:xfrm>
            <a:off x="5724128" y="3979742"/>
            <a:ext cx="2361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Zhou et al. 2021, JC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65"/>
          <p:cNvSpPr txBox="1"/>
          <p:nvPr/>
        </p:nvSpPr>
        <p:spPr>
          <a:xfrm>
            <a:off x="6262323" y="1397728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1970-1979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65"/>
          <p:cNvSpPr txBox="1"/>
          <p:nvPr/>
        </p:nvSpPr>
        <p:spPr>
          <a:xfrm>
            <a:off x="1259632" y="1381652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1970-1979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3E1899-2212-4314-867B-6726414A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2" y="2682965"/>
            <a:ext cx="3315738" cy="20603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5F04EB-1B97-4A5A-93CF-CB0357A9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9" y="723456"/>
            <a:ext cx="3288121" cy="2060368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82F0C2-615C-4C5B-B964-4206FE5A4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0BF2AF-45EE-41AE-8227-B6589B745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13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39956E-BE2A-442D-AFED-5DD0B267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Tropical </a:t>
            </a:r>
            <a:r>
              <a:rPr lang="de-AT" dirty="0" err="1"/>
              <a:t>Temperature</a:t>
            </a:r>
            <a:r>
              <a:rPr lang="de-AT" dirty="0"/>
              <a:t> Trends – </a:t>
            </a:r>
            <a:r>
              <a:rPr lang="de-AT" dirty="0" err="1"/>
              <a:t>some</a:t>
            </a:r>
            <a:r>
              <a:rPr lang="de-AT" dirty="0"/>
              <a:t> </a:t>
            </a:r>
            <a:r>
              <a:rPr lang="de-AT" dirty="0" err="1"/>
              <a:t>preliminary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A1BD63-C048-459C-939B-43D5970B5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47" y="1457815"/>
            <a:ext cx="4220268" cy="312137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D5E7E09-E2AA-4CE6-8FA1-9597185D35BC}"/>
              </a:ext>
            </a:extLst>
          </p:cNvPr>
          <p:cNvSpPr/>
          <p:nvPr/>
        </p:nvSpPr>
        <p:spPr>
          <a:xfrm>
            <a:off x="4895959" y="4133088"/>
            <a:ext cx="57476" cy="224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5EF66F6-83F4-4AEE-B470-510FC2CF8986}"/>
              </a:ext>
            </a:extLst>
          </p:cNvPr>
          <p:cNvSpPr/>
          <p:nvPr/>
        </p:nvSpPr>
        <p:spPr>
          <a:xfrm>
            <a:off x="4896834" y="3465145"/>
            <a:ext cx="57476" cy="224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751B7D-4F41-4BBC-BDC3-3474F57293F1}"/>
              </a:ext>
            </a:extLst>
          </p:cNvPr>
          <p:cNvSpPr txBox="1"/>
          <p:nvPr/>
        </p:nvSpPr>
        <p:spPr>
          <a:xfrm>
            <a:off x="1034578" y="215275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1958-2021</a:t>
            </a:r>
            <a:endParaRPr lang="en-GB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BB305CE-AB90-45EE-A327-AE76A706BBC7}"/>
              </a:ext>
            </a:extLst>
          </p:cNvPr>
          <p:cNvSpPr txBox="1"/>
          <p:nvPr/>
        </p:nvSpPr>
        <p:spPr>
          <a:xfrm>
            <a:off x="1000797" y="422717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1979-2006</a:t>
            </a:r>
            <a:endParaRPr lang="en-GB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D26F47A-4904-40E6-A078-3AED87545C74}"/>
              </a:ext>
            </a:extLst>
          </p:cNvPr>
          <p:cNvSpPr txBox="1"/>
          <p:nvPr/>
        </p:nvSpPr>
        <p:spPr>
          <a:xfrm>
            <a:off x="4777252" y="1100852"/>
            <a:ext cx="371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20yr T-Trend (20N-20S) </a:t>
            </a:r>
            <a:r>
              <a:rPr lang="de-AT" dirty="0" err="1"/>
              <a:t>Amplification</a:t>
            </a:r>
            <a:r>
              <a:rPr lang="de-AT" dirty="0"/>
              <a:t> </a:t>
            </a:r>
            <a:r>
              <a:rPr lang="de-AT" dirty="0" err="1"/>
              <a:t>Factor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2BB59E2-4519-45EB-BDAB-479BAF99A509}"/>
              </a:ext>
            </a:extLst>
          </p:cNvPr>
          <p:cNvSpPr/>
          <p:nvPr/>
        </p:nvSpPr>
        <p:spPr>
          <a:xfrm>
            <a:off x="1000798" y="834445"/>
            <a:ext cx="566746" cy="206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RAOBCORE</a:t>
            </a:r>
          </a:p>
          <a:p>
            <a:pPr algn="ctr"/>
            <a:r>
              <a:rPr lang="de-AT" sz="500" dirty="0">
                <a:solidFill>
                  <a:schemeClr val="tx1"/>
                </a:solidFill>
              </a:rPr>
              <a:t>Zhou et al. 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A42AF1D-B405-463D-995E-38B95651A011}"/>
              </a:ext>
            </a:extLst>
          </p:cNvPr>
          <p:cNvSpPr/>
          <p:nvPr/>
        </p:nvSpPr>
        <p:spPr>
          <a:xfrm>
            <a:off x="1739309" y="851698"/>
            <a:ext cx="480713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RAW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A8C6596-6762-411A-A652-AA61539FEEA8}"/>
              </a:ext>
            </a:extLst>
          </p:cNvPr>
          <p:cNvSpPr/>
          <p:nvPr/>
        </p:nvSpPr>
        <p:spPr>
          <a:xfrm>
            <a:off x="2553548" y="851698"/>
            <a:ext cx="480713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RICH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C81D828-4C52-438D-8121-F85A5342733D}"/>
              </a:ext>
            </a:extLst>
          </p:cNvPr>
          <p:cNvSpPr/>
          <p:nvPr/>
        </p:nvSpPr>
        <p:spPr>
          <a:xfrm>
            <a:off x="3366240" y="851698"/>
            <a:ext cx="480713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20CRv3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485A507-F42A-484C-A7A6-D0E726E1DE48}"/>
              </a:ext>
            </a:extLst>
          </p:cNvPr>
          <p:cNvSpPr/>
          <p:nvPr/>
        </p:nvSpPr>
        <p:spPr>
          <a:xfrm>
            <a:off x="1033031" y="2831309"/>
            <a:ext cx="566746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RAOBCORE</a:t>
            </a:r>
          </a:p>
          <a:p>
            <a:pPr algn="ctr"/>
            <a:r>
              <a:rPr lang="de-AT" sz="500" dirty="0">
                <a:solidFill>
                  <a:schemeClr val="tx1"/>
                </a:solidFill>
              </a:rPr>
              <a:t>Zhou et al.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69DAF04-B9DC-4E02-AE52-F0BB7C16FFDA}"/>
              </a:ext>
            </a:extLst>
          </p:cNvPr>
          <p:cNvSpPr/>
          <p:nvPr/>
        </p:nvSpPr>
        <p:spPr>
          <a:xfrm>
            <a:off x="1771542" y="2810409"/>
            <a:ext cx="480713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RAW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0C82851-0B14-4AA6-B2D7-F02D7CD9191B}"/>
              </a:ext>
            </a:extLst>
          </p:cNvPr>
          <p:cNvSpPr/>
          <p:nvPr/>
        </p:nvSpPr>
        <p:spPr>
          <a:xfrm>
            <a:off x="2585781" y="2810409"/>
            <a:ext cx="480713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RICH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14B0E43-D6DD-4222-9AB3-9E0E8EAFF62A}"/>
              </a:ext>
            </a:extLst>
          </p:cNvPr>
          <p:cNvSpPr/>
          <p:nvPr/>
        </p:nvSpPr>
        <p:spPr>
          <a:xfrm>
            <a:off x="3398473" y="2810409"/>
            <a:ext cx="480713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500" dirty="0">
                <a:solidFill>
                  <a:schemeClr val="tx1"/>
                </a:solidFill>
              </a:rPr>
              <a:t>20CRv3</a:t>
            </a:r>
            <a:endParaRPr lang="en-GB" sz="6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59965A-D610-4E14-BB6A-944369365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975" y="1401279"/>
            <a:ext cx="4335535" cy="31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A95CC7-C2B3-4566-86C2-FED5C80C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Use </a:t>
            </a:r>
            <a:r>
              <a:rPr lang="de-AT" dirty="0" err="1"/>
              <a:t>quantile</a:t>
            </a:r>
            <a:r>
              <a:rPr lang="de-AT" dirty="0"/>
              <a:t> </a:t>
            </a:r>
            <a:r>
              <a:rPr lang="de-AT" dirty="0" err="1"/>
              <a:t>matching</a:t>
            </a:r>
            <a:r>
              <a:rPr lang="de-AT" dirty="0"/>
              <a:t>, </a:t>
            </a:r>
            <a:r>
              <a:rPr lang="de-AT" dirty="0" err="1"/>
              <a:t>modified</a:t>
            </a:r>
            <a:r>
              <a:rPr lang="de-AT" dirty="0"/>
              <a:t> ERA5 relative </a:t>
            </a:r>
            <a:r>
              <a:rPr lang="de-AT" dirty="0" err="1"/>
              <a:t>humidity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, back </a:t>
            </a:r>
            <a:r>
              <a:rPr lang="de-AT" dirty="0" err="1"/>
              <a:t>to</a:t>
            </a:r>
            <a:r>
              <a:rPr lang="de-AT" dirty="0"/>
              <a:t> 1973</a:t>
            </a:r>
          </a:p>
          <a:p>
            <a:r>
              <a:rPr lang="de-AT" dirty="0"/>
              <a:t>Adjustment </a:t>
            </a:r>
            <a:r>
              <a:rPr lang="de-AT" dirty="0" err="1"/>
              <a:t>performed</a:t>
            </a:r>
            <a:r>
              <a:rPr lang="de-AT" dirty="0"/>
              <a:t> on relative </a:t>
            </a:r>
            <a:r>
              <a:rPr lang="de-AT" dirty="0" err="1"/>
              <a:t>humidity</a:t>
            </a:r>
            <a:endParaRPr lang="de-AT" dirty="0"/>
          </a:p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74095A-AAB8-4AE6-ACBE-D0CF7CA7A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14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7E9D59-AF76-4849-928B-6BB4D201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Humidity</a:t>
            </a:r>
            <a:r>
              <a:rPr lang="de-AT" dirty="0"/>
              <a:t> </a:t>
            </a:r>
            <a:r>
              <a:rPr lang="de-AT" dirty="0" err="1"/>
              <a:t>adjustments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963001-5209-439E-BC51-01468472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image16.png" descr="C:\Users\leopo\AppData\Local\Microsoft\Windows\INetCache\Content.MSO\ECA5440E.tmp">
            <a:extLst>
              <a:ext uri="{FF2B5EF4-FFF2-40B4-BE49-F238E27FC236}">
                <a16:creationId xmlns:a16="http://schemas.microsoft.com/office/drawing/2014/main" id="{2C68BE2D-5FA5-479D-9C68-3B768473DF9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1837767"/>
            <a:ext cx="5124091" cy="27481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78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A95CC7-C2B3-4566-86C2-FED5C80C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Distribution </a:t>
            </a:r>
            <a:r>
              <a:rPr lang="de-AT" dirty="0" err="1"/>
              <a:t>change</a:t>
            </a:r>
            <a:r>
              <a:rPr lang="de-AT" dirty="0"/>
              <a:t> in relative </a:t>
            </a:r>
            <a:r>
              <a:rPr lang="de-AT" dirty="0" err="1"/>
              <a:t>humidity</a:t>
            </a:r>
            <a:endParaRPr lang="de-AT" dirty="0"/>
          </a:p>
          <a:p>
            <a:r>
              <a:rPr lang="de-AT" dirty="0"/>
              <a:t>More </a:t>
            </a:r>
            <a:r>
              <a:rPr lang="de-AT" dirty="0" err="1"/>
              <a:t>very</a:t>
            </a:r>
            <a:r>
              <a:rPr lang="de-AT" dirty="0"/>
              <a:t> dry </a:t>
            </a:r>
            <a:r>
              <a:rPr lang="de-AT" dirty="0" err="1"/>
              <a:t>values</a:t>
            </a:r>
            <a:r>
              <a:rPr lang="de-AT" dirty="0"/>
              <a:t> after </a:t>
            </a:r>
            <a:r>
              <a:rPr lang="de-AT" dirty="0" err="1"/>
              <a:t>adjustments</a:t>
            </a:r>
            <a:endParaRPr lang="de-AT" dirty="0"/>
          </a:p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74095A-AAB8-4AE6-ACBE-D0CF7CA7A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15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7E9D59-AF76-4849-928B-6BB4D201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Humidity</a:t>
            </a:r>
            <a:r>
              <a:rPr lang="de-AT" dirty="0"/>
              <a:t> </a:t>
            </a:r>
            <a:r>
              <a:rPr lang="de-AT" dirty="0" err="1"/>
              <a:t>adjustments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963001-5209-439E-BC51-01468472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image1.png" descr="61406F26">
            <a:extLst>
              <a:ext uri="{FF2B5EF4-FFF2-40B4-BE49-F238E27FC236}">
                <a16:creationId xmlns:a16="http://schemas.microsoft.com/office/drawing/2014/main" id="{88301C18-3D92-4E29-A862-E8390D0F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7" y="2173719"/>
            <a:ext cx="7404455" cy="16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1E17179-88BE-4910-B538-F33B2B2F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252" y="3962939"/>
            <a:ext cx="757611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Figure 14: Histograms of relative humidity at station Norman (OK, 72357) at 300 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hPa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different time intervals.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Blue=unadjusted, brown=adjusted, semi-transparent 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colours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are used. Number of valid observations differ in intervals. </a:t>
            </a:r>
            <a:b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(From Copernicus technical document)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6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78E95A-91AC-441D-A50A-176132CBE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Large </a:t>
            </a:r>
            <a:r>
              <a:rPr lang="de-AT" dirty="0" err="1"/>
              <a:t>impact</a:t>
            </a:r>
            <a:r>
              <a:rPr lang="de-AT" dirty="0"/>
              <a:t> on </a:t>
            </a:r>
            <a:r>
              <a:rPr lang="de-AT" dirty="0" err="1"/>
              <a:t>humidity</a:t>
            </a:r>
            <a:r>
              <a:rPr lang="de-AT" dirty="0"/>
              <a:t> </a:t>
            </a:r>
            <a:r>
              <a:rPr lang="de-AT" dirty="0" err="1"/>
              <a:t>trends</a:t>
            </a:r>
            <a:endParaRPr lang="de-AT" dirty="0"/>
          </a:p>
          <a:p>
            <a:r>
              <a:rPr lang="de-AT" dirty="0" err="1"/>
              <a:t>Drying</a:t>
            </a:r>
            <a:r>
              <a:rPr lang="de-AT" dirty="0"/>
              <a:t> </a:t>
            </a:r>
            <a:r>
              <a:rPr lang="de-AT" dirty="0" err="1"/>
              <a:t>biases</a:t>
            </a:r>
            <a:r>
              <a:rPr lang="de-AT" dirty="0"/>
              <a:t> </a:t>
            </a:r>
            <a:r>
              <a:rPr lang="de-AT" dirty="0" err="1"/>
              <a:t>over</a:t>
            </a:r>
            <a:r>
              <a:rPr lang="de-AT" dirty="0"/>
              <a:t> US, China </a:t>
            </a:r>
            <a:r>
              <a:rPr lang="de-AT" dirty="0" err="1"/>
              <a:t>substantially</a:t>
            </a:r>
            <a:r>
              <a:rPr lang="de-AT" dirty="0"/>
              <a:t> </a:t>
            </a:r>
            <a:r>
              <a:rPr lang="de-AT" dirty="0" err="1"/>
              <a:t>reduced</a:t>
            </a:r>
            <a:endParaRPr lang="de-AT" dirty="0"/>
          </a:p>
          <a:p>
            <a:r>
              <a:rPr lang="de-AT" dirty="0"/>
              <a:t>Vaisala RS80, RS90 dry </a:t>
            </a:r>
            <a:r>
              <a:rPr lang="de-AT" dirty="0" err="1"/>
              <a:t>bias</a:t>
            </a:r>
            <a:r>
              <a:rPr lang="de-AT" dirty="0"/>
              <a:t> in </a:t>
            </a:r>
            <a:r>
              <a:rPr lang="de-AT" dirty="0" err="1"/>
              <a:t>early</a:t>
            </a:r>
            <a:r>
              <a:rPr lang="de-AT" dirty="0"/>
              <a:t> 2000s – </a:t>
            </a:r>
            <a:r>
              <a:rPr lang="de-AT" dirty="0" err="1"/>
              <a:t>reduced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well</a:t>
            </a:r>
            <a:endParaRPr lang="de-AT" dirty="0"/>
          </a:p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01ABA3-37A2-432E-93E8-53C9B729AC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16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A06B7D-1D09-4D4F-BDB6-A0BC5E95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Humidity</a:t>
            </a:r>
            <a:r>
              <a:rPr lang="de-AT" dirty="0"/>
              <a:t> </a:t>
            </a:r>
            <a:r>
              <a:rPr lang="de-AT" dirty="0" err="1"/>
              <a:t>adjustments</a:t>
            </a:r>
            <a:endParaRPr lang="en-GB" dirty="0"/>
          </a:p>
        </p:txBody>
      </p:sp>
      <p:pic>
        <p:nvPicPr>
          <p:cNvPr id="3074" name="image7.png">
            <a:extLst>
              <a:ext uri="{FF2B5EF4-FFF2-40B4-BE49-F238E27FC236}">
                <a16:creationId xmlns:a16="http://schemas.microsoft.com/office/drawing/2014/main" id="{CA743A9F-A56B-44C8-BE58-9A2F91C0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5" y="2134265"/>
            <a:ext cx="3829173" cy="24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17.png">
            <a:extLst>
              <a:ext uri="{FF2B5EF4-FFF2-40B4-BE49-F238E27FC236}">
                <a16:creationId xmlns:a16="http://schemas.microsoft.com/office/drawing/2014/main" id="{8E8EA13D-A90C-4AF8-A25E-FBEC7C12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48" y="2133454"/>
            <a:ext cx="3830447" cy="24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4E9D210-C7D9-4EB3-8178-932F2DFF8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381" y="18467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7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965B0D-4E17-4309-AEE2-BD1166B1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03" y="660213"/>
            <a:ext cx="7747209" cy="3854278"/>
          </a:xfrm>
        </p:spPr>
        <p:txBody>
          <a:bodyPr>
            <a:normAutofit/>
          </a:bodyPr>
          <a:lstStyle/>
          <a:p>
            <a:r>
              <a:rPr lang="de-AT" dirty="0" err="1"/>
              <a:t>Balloon</a:t>
            </a:r>
            <a:r>
              <a:rPr lang="de-AT" dirty="0"/>
              <a:t> </a:t>
            </a:r>
            <a:r>
              <a:rPr lang="de-AT" dirty="0" err="1"/>
              <a:t>displacements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definitely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taken</a:t>
            </a:r>
            <a:r>
              <a:rPr lang="de-AT" dirty="0"/>
              <a:t> </a:t>
            </a:r>
            <a:r>
              <a:rPr lang="de-AT" dirty="0" err="1"/>
              <a:t>into</a:t>
            </a:r>
            <a:r>
              <a:rPr lang="de-AT" dirty="0"/>
              <a:t>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historical</a:t>
            </a:r>
            <a:r>
              <a:rPr lang="de-AT" dirty="0"/>
              <a:t> </a:t>
            </a:r>
            <a:r>
              <a:rPr lang="de-AT" dirty="0" err="1"/>
              <a:t>ascents</a:t>
            </a:r>
            <a:r>
              <a:rPr lang="de-AT" dirty="0"/>
              <a:t> – </a:t>
            </a:r>
            <a:r>
              <a:rPr lang="de-AT" dirty="0" err="1"/>
              <a:t>clearly</a:t>
            </a:r>
            <a:r>
              <a:rPr lang="de-AT" dirty="0"/>
              <a:t> </a:t>
            </a:r>
            <a:r>
              <a:rPr lang="de-AT" dirty="0" err="1"/>
              <a:t>reduce</a:t>
            </a:r>
            <a:r>
              <a:rPr lang="de-AT" dirty="0"/>
              <a:t> </a:t>
            </a:r>
            <a:r>
              <a:rPr lang="de-AT" dirty="0" err="1"/>
              <a:t>representation</a:t>
            </a:r>
            <a:r>
              <a:rPr lang="de-AT" dirty="0"/>
              <a:t> </a:t>
            </a:r>
            <a:r>
              <a:rPr lang="de-AT" dirty="0" err="1"/>
              <a:t>errors</a:t>
            </a:r>
            <a:endParaRPr lang="de-AT" dirty="0"/>
          </a:p>
          <a:p>
            <a:endParaRPr lang="en-GB" dirty="0"/>
          </a:p>
          <a:p>
            <a:r>
              <a:rPr lang="de-AT" dirty="0"/>
              <a:t>New RAOBCORE and RICH </a:t>
            </a:r>
            <a:r>
              <a:rPr lang="de-AT" dirty="0" err="1"/>
              <a:t>bias</a:t>
            </a:r>
            <a:r>
              <a:rPr lang="de-AT" dirty="0"/>
              <a:t> </a:t>
            </a:r>
            <a:r>
              <a:rPr lang="de-AT" dirty="0" err="1"/>
              <a:t>adjustments</a:t>
            </a:r>
            <a:r>
              <a:rPr lang="de-AT" dirty="0"/>
              <a:t> </a:t>
            </a:r>
            <a:r>
              <a:rPr lang="de-AT" dirty="0" err="1"/>
              <a:t>lead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substantially</a:t>
            </a:r>
            <a:r>
              <a:rPr lang="de-AT" dirty="0"/>
              <a:t> </a:t>
            </a:r>
            <a:r>
              <a:rPr lang="de-AT" dirty="0" err="1"/>
              <a:t>reduced</a:t>
            </a:r>
            <a:r>
              <a:rPr lang="de-AT" dirty="0"/>
              <a:t> 12GMT-00GMT </a:t>
            </a:r>
            <a:r>
              <a:rPr lang="de-AT" dirty="0" err="1"/>
              <a:t>differences</a:t>
            </a:r>
            <a:r>
              <a:rPr lang="de-AT" dirty="0"/>
              <a:t>, also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time </a:t>
            </a:r>
            <a:r>
              <a:rPr lang="de-AT" dirty="0" err="1"/>
              <a:t>series</a:t>
            </a:r>
            <a:r>
              <a:rPr lang="de-AT" dirty="0"/>
              <a:t>. </a:t>
            </a:r>
          </a:p>
          <a:p>
            <a:r>
              <a:rPr lang="de-AT" dirty="0"/>
              <a:t>Adjustment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series</a:t>
            </a:r>
            <a:r>
              <a:rPr lang="de-AT" dirty="0"/>
              <a:t> essential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competition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biased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adjusted</a:t>
            </a:r>
            <a:r>
              <a:rPr lang="de-AT" dirty="0"/>
              <a:t> </a:t>
            </a:r>
            <a:r>
              <a:rPr lang="de-AT" dirty="0" err="1"/>
              <a:t>observations</a:t>
            </a:r>
            <a:endParaRPr lang="de-AT" dirty="0"/>
          </a:p>
          <a:p>
            <a:r>
              <a:rPr lang="de-AT" dirty="0" err="1"/>
              <a:t>Humidity</a:t>
            </a:r>
            <a:r>
              <a:rPr lang="de-AT" dirty="0"/>
              <a:t> </a:t>
            </a:r>
            <a:r>
              <a:rPr lang="de-AT" dirty="0" err="1"/>
              <a:t>adjustments</a:t>
            </a:r>
            <a:r>
              <a:rPr lang="de-AT" dirty="0"/>
              <a:t> </a:t>
            </a:r>
            <a:r>
              <a:rPr lang="de-AT" dirty="0" err="1"/>
              <a:t>reduce</a:t>
            </a:r>
            <a:r>
              <a:rPr lang="de-AT" dirty="0"/>
              <a:t> large </a:t>
            </a:r>
            <a:r>
              <a:rPr lang="de-AT" dirty="0" err="1"/>
              <a:t>known</a:t>
            </a:r>
            <a:r>
              <a:rPr lang="de-AT" dirty="0"/>
              <a:t> </a:t>
            </a:r>
            <a:r>
              <a:rPr lang="de-AT" dirty="0" err="1"/>
              <a:t>biases</a:t>
            </a:r>
            <a:r>
              <a:rPr lang="de-AT" dirty="0"/>
              <a:t> and </a:t>
            </a:r>
            <a:r>
              <a:rPr lang="de-AT" dirty="0" err="1"/>
              <a:t>lead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spatially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homogeneous</a:t>
            </a:r>
            <a:r>
              <a:rPr lang="de-AT" dirty="0"/>
              <a:t> </a:t>
            </a:r>
            <a:r>
              <a:rPr lang="de-AT" dirty="0" err="1"/>
              <a:t>trend</a:t>
            </a:r>
            <a:r>
              <a:rPr lang="de-AT" dirty="0"/>
              <a:t> </a:t>
            </a:r>
            <a:r>
              <a:rPr lang="de-AT" dirty="0" err="1"/>
              <a:t>picture</a:t>
            </a:r>
            <a:r>
              <a:rPr lang="de-AT" dirty="0"/>
              <a:t>,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further</a:t>
            </a:r>
            <a:r>
              <a:rPr lang="de-AT" dirty="0"/>
              <a:t> </a:t>
            </a:r>
            <a:r>
              <a:rPr lang="de-AT" dirty="0" err="1"/>
              <a:t>validation</a:t>
            </a:r>
            <a:endParaRPr lang="de-AT" dirty="0"/>
          </a:p>
          <a:p>
            <a:r>
              <a:rPr lang="de-AT" dirty="0"/>
              <a:t>Trend </a:t>
            </a:r>
            <a:r>
              <a:rPr lang="de-AT" dirty="0" err="1"/>
              <a:t>amplification</a:t>
            </a:r>
            <a:r>
              <a:rPr lang="de-AT" dirty="0"/>
              <a:t> in </a:t>
            </a:r>
            <a:r>
              <a:rPr lang="de-AT" dirty="0" err="1"/>
              <a:t>tropics</a:t>
            </a:r>
            <a:r>
              <a:rPr lang="de-AT" dirty="0"/>
              <a:t> </a:t>
            </a:r>
            <a:r>
              <a:rPr lang="de-AT" dirty="0" err="1"/>
              <a:t>well</a:t>
            </a:r>
            <a:r>
              <a:rPr lang="de-AT" dirty="0"/>
              <a:t> </a:t>
            </a:r>
            <a:r>
              <a:rPr lang="de-AT" dirty="0" err="1"/>
              <a:t>reproduced</a:t>
            </a:r>
            <a:r>
              <a:rPr lang="de-AT" dirty="0"/>
              <a:t>, </a:t>
            </a:r>
            <a:r>
              <a:rPr lang="de-AT" dirty="0" err="1"/>
              <a:t>stable</a:t>
            </a:r>
            <a:r>
              <a:rPr lang="de-AT" dirty="0"/>
              <a:t> </a:t>
            </a:r>
            <a:r>
              <a:rPr lang="de-AT" dirty="0" err="1"/>
              <a:t>amplification</a:t>
            </a:r>
            <a:endParaRPr lang="de-AT" dirty="0"/>
          </a:p>
          <a:p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F0E107-00D9-480F-8AE2-5B1FB63153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17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69382D3-FE38-41CB-9CD3-1B960CC0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Summary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2838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965B0D-4E17-4309-AEE2-BD1166B1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04" y="660213"/>
            <a:ext cx="7743826" cy="3823073"/>
          </a:xfrm>
        </p:spPr>
        <p:txBody>
          <a:bodyPr>
            <a:normAutofit/>
          </a:bodyPr>
          <a:lstStyle/>
          <a:p>
            <a:r>
              <a:rPr lang="de-AT" dirty="0" err="1"/>
              <a:t>Thorough</a:t>
            </a:r>
            <a:r>
              <a:rPr lang="de-AT" dirty="0"/>
              <a:t> </a:t>
            </a:r>
            <a:r>
              <a:rPr lang="de-AT" dirty="0" err="1"/>
              <a:t>comparison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reprocessed</a:t>
            </a:r>
            <a:r>
              <a:rPr lang="de-AT" dirty="0"/>
              <a:t> SAT </a:t>
            </a:r>
            <a:r>
              <a:rPr lang="de-AT" dirty="0" err="1"/>
              <a:t>radiances</a:t>
            </a:r>
            <a:r>
              <a:rPr lang="de-AT" dirty="0"/>
              <a:t>, GNSS RO </a:t>
            </a:r>
            <a:r>
              <a:rPr lang="de-AT" dirty="0" err="1"/>
              <a:t>data</a:t>
            </a:r>
            <a:r>
              <a:rPr lang="de-AT" dirty="0"/>
              <a:t>, </a:t>
            </a:r>
            <a:r>
              <a:rPr lang="de-AT" dirty="0" err="1"/>
              <a:t>demostrate</a:t>
            </a:r>
            <a:r>
              <a:rPr lang="de-AT" dirty="0"/>
              <a:t> </a:t>
            </a:r>
            <a:r>
              <a:rPr lang="de-AT" dirty="0" err="1"/>
              <a:t>consistency</a:t>
            </a:r>
            <a:r>
              <a:rPr lang="de-AT" dirty="0"/>
              <a:t> </a:t>
            </a:r>
            <a:r>
              <a:rPr lang="de-AT" dirty="0" err="1"/>
              <a:t>before</a:t>
            </a:r>
            <a:r>
              <a:rPr lang="de-AT" dirty="0"/>
              <a:t> ERA6 </a:t>
            </a:r>
            <a:r>
              <a:rPr lang="de-AT" dirty="0" err="1"/>
              <a:t>test</a:t>
            </a:r>
            <a:r>
              <a:rPr lang="de-AT" dirty="0"/>
              <a:t> </a:t>
            </a:r>
            <a:r>
              <a:rPr lang="de-AT" dirty="0" err="1"/>
              <a:t>assimilations</a:t>
            </a:r>
            <a:r>
              <a:rPr lang="de-AT" dirty="0"/>
              <a:t> </a:t>
            </a:r>
            <a:r>
              <a:rPr lang="de-AT" dirty="0" err="1"/>
              <a:t>start</a:t>
            </a:r>
            <a:r>
              <a:rPr lang="de-AT" dirty="0"/>
              <a:t> in 2023</a:t>
            </a:r>
          </a:p>
          <a:p>
            <a:r>
              <a:rPr lang="de-AT" dirty="0" err="1"/>
              <a:t>Sensitivity</a:t>
            </a:r>
            <a:r>
              <a:rPr lang="de-AT" dirty="0"/>
              <a:t> </a:t>
            </a:r>
            <a:r>
              <a:rPr lang="de-AT" dirty="0" err="1"/>
              <a:t>experiments</a:t>
            </a:r>
            <a:r>
              <a:rPr lang="de-AT" dirty="0"/>
              <a:t> </a:t>
            </a:r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reanalyses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background</a:t>
            </a:r>
            <a:endParaRPr lang="de-AT" dirty="0"/>
          </a:p>
          <a:p>
            <a:r>
              <a:rPr lang="de-AT" dirty="0" err="1"/>
              <a:t>For</a:t>
            </a:r>
            <a:r>
              <a:rPr lang="de-AT" dirty="0"/>
              <a:t> ERA6:</a:t>
            </a:r>
          </a:p>
          <a:p>
            <a:pPr lvl="1"/>
            <a:r>
              <a:rPr lang="de-AT" dirty="0" err="1"/>
              <a:t>Optimally</a:t>
            </a:r>
            <a:r>
              <a:rPr lang="de-AT" dirty="0"/>
              <a:t> </a:t>
            </a:r>
            <a:r>
              <a:rPr lang="de-AT" dirty="0" err="1"/>
              <a:t>combine</a:t>
            </a:r>
            <a:r>
              <a:rPr lang="de-AT" dirty="0"/>
              <a:t> RHARM (Madonna et al. 2021) </a:t>
            </a:r>
            <a:r>
              <a:rPr lang="de-AT" dirty="0" err="1"/>
              <a:t>with</a:t>
            </a:r>
            <a:r>
              <a:rPr lang="de-AT" dirty="0"/>
              <a:t> RAOBCORE/RICH </a:t>
            </a:r>
            <a:r>
              <a:rPr lang="de-AT" dirty="0" err="1"/>
              <a:t>adjustments</a:t>
            </a:r>
            <a:endParaRPr lang="de-AT" dirty="0"/>
          </a:p>
          <a:p>
            <a:pPr lvl="1"/>
            <a:r>
              <a:rPr lang="de-AT" dirty="0" err="1"/>
              <a:t>Make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metadata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much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possible</a:t>
            </a:r>
          </a:p>
          <a:p>
            <a:pPr lvl="1"/>
            <a:r>
              <a:rPr lang="de-AT" dirty="0"/>
              <a:t>Check and </a:t>
            </a:r>
            <a:r>
              <a:rPr lang="de-AT" dirty="0" err="1"/>
              <a:t>harmonize</a:t>
            </a:r>
            <a:r>
              <a:rPr lang="de-AT" dirty="0"/>
              <a:t> </a:t>
            </a:r>
            <a:r>
              <a:rPr lang="de-AT" dirty="0" err="1"/>
              <a:t>available</a:t>
            </a:r>
            <a:r>
              <a:rPr lang="de-AT" dirty="0"/>
              <a:t> </a:t>
            </a:r>
            <a:r>
              <a:rPr lang="de-AT" dirty="0" err="1"/>
              <a:t>ascents</a:t>
            </a:r>
            <a:r>
              <a:rPr lang="de-AT" dirty="0"/>
              <a:t> </a:t>
            </a:r>
            <a:r>
              <a:rPr lang="de-AT" dirty="0" err="1"/>
              <a:t>prior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1940</a:t>
            </a:r>
          </a:p>
          <a:p>
            <a:r>
              <a:rPr lang="de-AT" dirty="0"/>
              <a:t>Adjustments </a:t>
            </a:r>
            <a:r>
              <a:rPr lang="de-AT" dirty="0" err="1"/>
              <a:t>available</a:t>
            </a:r>
            <a:r>
              <a:rPr lang="de-AT" dirty="0"/>
              <a:t> also </a:t>
            </a:r>
            <a:r>
              <a:rPr lang="de-AT" dirty="0" err="1"/>
              <a:t>for</a:t>
            </a:r>
            <a:r>
              <a:rPr lang="de-AT" dirty="0"/>
              <a:t> wind, not </a:t>
            </a:r>
            <a:r>
              <a:rPr lang="de-AT" dirty="0" err="1"/>
              <a:t>covered</a:t>
            </a:r>
            <a:r>
              <a:rPr lang="de-AT" dirty="0"/>
              <a:t> </a:t>
            </a:r>
            <a:r>
              <a:rPr lang="de-AT" dirty="0" err="1"/>
              <a:t>here</a:t>
            </a:r>
            <a:r>
              <a:rPr lang="de-AT" dirty="0"/>
              <a:t>.</a:t>
            </a:r>
          </a:p>
          <a:p>
            <a:r>
              <a:rPr lang="de-AT" dirty="0" err="1"/>
              <a:t>Compare</a:t>
            </a:r>
            <a:r>
              <a:rPr lang="de-AT" dirty="0"/>
              <a:t> </a:t>
            </a:r>
            <a:r>
              <a:rPr lang="de-AT" dirty="0" err="1"/>
              <a:t>adjustments</a:t>
            </a:r>
            <a:r>
              <a:rPr lang="de-AT" dirty="0"/>
              <a:t> and </a:t>
            </a:r>
            <a:r>
              <a:rPr lang="de-AT" dirty="0" err="1"/>
              <a:t>error</a:t>
            </a:r>
            <a:r>
              <a:rPr lang="de-AT" dirty="0"/>
              <a:t> </a:t>
            </a:r>
            <a:r>
              <a:rPr lang="de-AT" dirty="0" err="1"/>
              <a:t>characterization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RHARM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F0E107-00D9-480F-8AE2-5B1FB63153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18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69382D3-FE38-41CB-9CD3-1B960CC0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Next </a:t>
            </a:r>
            <a:r>
              <a:rPr lang="de-AT" b="1" dirty="0" err="1"/>
              <a:t>steps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259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15D0EFA-3C5D-4D8B-A303-808F7A95B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Haimberger, L., C. </a:t>
            </a:r>
            <a:r>
              <a:rPr lang="en-US" dirty="0" err="1"/>
              <a:t>Tavolato</a:t>
            </a:r>
            <a:r>
              <a:rPr lang="en-US" dirty="0"/>
              <a:t>, and S. </a:t>
            </a:r>
            <a:r>
              <a:rPr lang="en-US" dirty="0" err="1"/>
              <a:t>Sperka</a:t>
            </a:r>
            <a:r>
              <a:rPr lang="en-US" dirty="0"/>
              <a:t>, 2012: Homogenization of the Global Radiosonde Temperature Dataset through Combined Comparison with Reanalysis Background Series and Neighboring Stations. </a:t>
            </a:r>
            <a:r>
              <a:rPr lang="en-US" i="1" dirty="0"/>
              <a:t>J. Climate</a:t>
            </a:r>
            <a:r>
              <a:rPr lang="en-US" dirty="0"/>
              <a:t>, </a:t>
            </a:r>
            <a:r>
              <a:rPr lang="en-US" b="1" dirty="0"/>
              <a:t>25</a:t>
            </a:r>
            <a:r>
              <a:rPr lang="en-US" dirty="0"/>
              <a:t>, 8108–8131, </a:t>
            </a:r>
            <a:r>
              <a:rPr lang="en-US" dirty="0">
                <a:hlinkClick r:id="rId2"/>
              </a:rPr>
              <a:t>https://doi.org/10.1175/JCLI-D-11-00668.1</a:t>
            </a:r>
            <a:r>
              <a:rPr lang="en-US" dirty="0"/>
              <a:t>.</a:t>
            </a:r>
          </a:p>
          <a:p>
            <a:r>
              <a:rPr lang="de-AT" dirty="0"/>
              <a:t>Madonna, F., </a:t>
            </a:r>
            <a:r>
              <a:rPr lang="de-AT" dirty="0" err="1"/>
              <a:t>Tramutola</a:t>
            </a:r>
            <a:r>
              <a:rPr lang="de-AT" dirty="0"/>
              <a:t>, E., SY, S., </a:t>
            </a:r>
            <a:r>
              <a:rPr lang="de-AT" dirty="0" err="1"/>
              <a:t>Serva</a:t>
            </a:r>
            <a:r>
              <a:rPr lang="de-AT" dirty="0"/>
              <a:t>, F., </a:t>
            </a:r>
            <a:r>
              <a:rPr lang="de-AT" dirty="0" err="1"/>
              <a:t>Proto</a:t>
            </a:r>
            <a:r>
              <a:rPr lang="de-AT" dirty="0"/>
              <a:t>, M., </a:t>
            </a:r>
            <a:r>
              <a:rPr lang="de-AT" dirty="0" err="1"/>
              <a:t>Rosoldi</a:t>
            </a:r>
            <a:r>
              <a:rPr lang="de-AT" dirty="0"/>
              <a:t>, M., et al. (2022). The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Radiosounding</a:t>
            </a:r>
            <a:r>
              <a:rPr lang="de-AT" dirty="0"/>
              <a:t> </a:t>
            </a:r>
            <a:r>
              <a:rPr lang="de-AT" dirty="0" err="1"/>
              <a:t>HARMonization</a:t>
            </a:r>
            <a:r>
              <a:rPr lang="de-AT" dirty="0"/>
              <a:t> (RHARM)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set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homogenized</a:t>
            </a:r>
            <a:r>
              <a:rPr lang="de-AT" dirty="0"/>
              <a:t> </a:t>
            </a:r>
            <a:r>
              <a:rPr lang="de-AT" dirty="0" err="1"/>
              <a:t>radiosounding</a:t>
            </a:r>
            <a:r>
              <a:rPr lang="de-AT" dirty="0"/>
              <a:t> </a:t>
            </a:r>
            <a:r>
              <a:rPr lang="de-AT" dirty="0" err="1"/>
              <a:t>temperature</a:t>
            </a:r>
            <a:r>
              <a:rPr lang="de-AT" dirty="0"/>
              <a:t>, </a:t>
            </a:r>
            <a:r>
              <a:rPr lang="de-AT" dirty="0" err="1"/>
              <a:t>humidity</a:t>
            </a:r>
            <a:r>
              <a:rPr lang="de-AT" dirty="0"/>
              <a:t>, and wind </a:t>
            </a:r>
            <a:r>
              <a:rPr lang="de-AT" dirty="0" err="1"/>
              <a:t>profiles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uncertainties</a:t>
            </a:r>
            <a:r>
              <a:rPr lang="de-AT" dirty="0"/>
              <a:t>. </a:t>
            </a:r>
            <a:r>
              <a:rPr lang="de-AT" i="1" dirty="0"/>
              <a:t>Journal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Geophysical</a:t>
            </a:r>
            <a:r>
              <a:rPr lang="de-AT" i="1" dirty="0"/>
              <a:t> Research: </a:t>
            </a:r>
            <a:r>
              <a:rPr lang="de-AT" i="1" dirty="0" err="1"/>
              <a:t>Atmospheres</a:t>
            </a:r>
            <a:r>
              <a:rPr lang="de-AT" dirty="0"/>
              <a:t>, 127, e2021JD035220. </a:t>
            </a:r>
            <a:r>
              <a:rPr lang="de-AT" dirty="0">
                <a:hlinkClick r:id="rId3"/>
              </a:rPr>
              <a:t>https://doi.org/10.1029/2021JD035220</a:t>
            </a:r>
            <a:endParaRPr lang="de-AT" dirty="0"/>
          </a:p>
          <a:p>
            <a:r>
              <a:rPr lang="en-US" dirty="0"/>
              <a:t>Zhou, C., J. Wang, A. Dai, and P. W. Thorne, 2021: A New Approach to Homogenize Global </a:t>
            </a:r>
            <a:r>
              <a:rPr lang="en-US" dirty="0" err="1"/>
              <a:t>Subdaily</a:t>
            </a:r>
            <a:r>
              <a:rPr lang="en-US" dirty="0"/>
              <a:t> Radiosonde Temperature Data from 1958 to 2018. </a:t>
            </a:r>
            <a:r>
              <a:rPr lang="en-US" i="1" dirty="0"/>
              <a:t>J. Climate</a:t>
            </a:r>
            <a:r>
              <a:rPr lang="en-US" dirty="0"/>
              <a:t>, </a:t>
            </a:r>
            <a:r>
              <a:rPr lang="en-US" b="1" dirty="0"/>
              <a:t>34</a:t>
            </a:r>
            <a:r>
              <a:rPr lang="en-US" dirty="0"/>
              <a:t>, 1163–1183, </a:t>
            </a:r>
            <a:r>
              <a:rPr lang="en-US" dirty="0">
                <a:hlinkClick r:id="rId4"/>
              </a:rPr>
              <a:t>https://doi.org/10.1175/JCLI-D-20-0352.1</a:t>
            </a:r>
            <a:r>
              <a:rPr lang="en-US" dirty="0"/>
              <a:t>.</a:t>
            </a:r>
            <a:endParaRPr lang="de-AT" dirty="0"/>
          </a:p>
          <a:p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88353F-8679-403C-BC05-2E8CD90970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19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8C462C-27FD-4FCE-9CA6-4B1E61BC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400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1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de-AT" b="1" dirty="0" err="1"/>
              <a:t>Displacement</a:t>
            </a:r>
            <a:r>
              <a:rPr lang="de-AT" b="1" dirty="0"/>
              <a:t> </a:t>
            </a:r>
            <a:r>
              <a:rPr lang="de-AT" b="1" dirty="0" err="1"/>
              <a:t>from</a:t>
            </a:r>
            <a:r>
              <a:rPr lang="de-AT" b="1" dirty="0"/>
              <a:t> </a:t>
            </a:r>
            <a:r>
              <a:rPr lang="de-AT" b="1" dirty="0" err="1"/>
              <a:t>observed</a:t>
            </a:r>
            <a:r>
              <a:rPr lang="de-AT" b="1" dirty="0"/>
              <a:t> wind </a:t>
            </a:r>
            <a:r>
              <a:rPr lang="de-AT" b="1" dirty="0" err="1"/>
              <a:t>profile</a:t>
            </a:r>
            <a:endParaRPr b="1" dirty="0"/>
          </a:p>
        </p:txBody>
      </p:sp>
      <p:sp>
        <p:nvSpPr>
          <p:cNvPr id="714" name="Google Shape;714;p61"/>
          <p:cNvSpPr txBox="1">
            <a:spLocks noGrp="1"/>
          </p:cNvSpPr>
          <p:nvPr>
            <p:ph type="body" idx="1"/>
          </p:nvPr>
        </p:nvSpPr>
        <p:spPr>
          <a:xfrm>
            <a:off x="611560" y="660213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prepare</a:t>
            </a:r>
            <a:r>
              <a:rPr lang="de-AT" dirty="0"/>
              <a:t> </a:t>
            </a:r>
            <a:r>
              <a:rPr lang="de-AT" dirty="0" err="1"/>
              <a:t>historical</a:t>
            </a:r>
            <a:r>
              <a:rPr lang="de-AT" dirty="0"/>
              <a:t> </a:t>
            </a:r>
            <a:r>
              <a:rPr lang="de-AT" dirty="0" err="1"/>
              <a:t>upper</a:t>
            </a:r>
            <a:r>
              <a:rPr lang="de-AT" dirty="0"/>
              <a:t> </a:t>
            </a:r>
            <a:r>
              <a:rPr lang="de-AT" dirty="0" err="1"/>
              <a:t>air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assimilation</a:t>
            </a:r>
            <a:r>
              <a:rPr lang="de-AT" dirty="0"/>
              <a:t> in ERA6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Displacement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balloons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calculated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observed</a:t>
            </a:r>
            <a:r>
              <a:rPr lang="de-AT" dirty="0"/>
              <a:t> </a:t>
            </a:r>
            <a:r>
              <a:rPr lang="de-AT" dirty="0" err="1"/>
              <a:t>winds</a:t>
            </a:r>
            <a:endParaRPr lang="de-AT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Taking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into</a:t>
            </a:r>
            <a:r>
              <a:rPr lang="de-AT" dirty="0"/>
              <a:t>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improves</a:t>
            </a:r>
            <a:r>
              <a:rPr lang="de-AT" dirty="0"/>
              <a:t> fit </a:t>
            </a:r>
            <a:r>
              <a:rPr lang="de-AT" dirty="0" err="1"/>
              <a:t>to</a:t>
            </a:r>
            <a:r>
              <a:rPr lang="de-AT" dirty="0"/>
              <a:t> ERA5</a:t>
            </a:r>
            <a:endParaRPr dirty="0"/>
          </a:p>
        </p:txBody>
      </p:sp>
      <p:pic>
        <p:nvPicPr>
          <p:cNvPr id="1026" name="Picture 2" descr="https://lh5.googleusercontent.com/TAywUdwgQYQX8ERG1TMHPI7sRvXNqtUN26ZxCvBgTxwZwMdYu8nx-r-lka_csINheO-iGIev7jksUwyhR5zZUvuKkH-hCmonJZbxQjySYcdH-ZVPZ4QfVcfernL1gSN3WWIP93JxIgCE2o6_Ph3slA">
            <a:extLst>
              <a:ext uri="{FF2B5EF4-FFF2-40B4-BE49-F238E27FC236}">
                <a16:creationId xmlns:a16="http://schemas.microsoft.com/office/drawing/2014/main" id="{3E574C8A-4A93-4B38-AF42-625414CAE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8654"/>
          <a:stretch/>
        </p:blipFill>
        <p:spPr bwMode="auto">
          <a:xfrm>
            <a:off x="5695306" y="2313118"/>
            <a:ext cx="2308650" cy="21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E07A23-41F9-42C1-9178-B85F725EFBA4}"/>
              </a:ext>
            </a:extLst>
          </p:cNvPr>
          <p:cNvSpPr txBox="1"/>
          <p:nvPr/>
        </p:nvSpPr>
        <p:spPr>
          <a:xfrm>
            <a:off x="5589512" y="1857674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Displacements</a:t>
            </a:r>
            <a:r>
              <a:rPr lang="de-AT" dirty="0"/>
              <a:t> Vienna 2020</a:t>
            </a:r>
            <a:endParaRPr lang="en-GB" dirty="0"/>
          </a:p>
        </p:txBody>
      </p:sp>
      <p:pic>
        <p:nvPicPr>
          <p:cNvPr id="9" name="image32.png">
            <a:extLst>
              <a:ext uri="{FF2B5EF4-FFF2-40B4-BE49-F238E27FC236}">
                <a16:creationId xmlns:a16="http://schemas.microsoft.com/office/drawing/2014/main" id="{7F709AF2-3B41-4660-A705-E40C3DA5A91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67704" y="1902468"/>
            <a:ext cx="3585951" cy="272848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9"/>
          <p:cNvSpPr txBox="1">
            <a:spLocks noGrp="1"/>
          </p:cNvSpPr>
          <p:nvPr>
            <p:ph type="title"/>
          </p:nvPr>
        </p:nvSpPr>
        <p:spPr>
          <a:xfrm>
            <a:off x="1008993" y="1491630"/>
            <a:ext cx="7386145" cy="161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96497"/>
            </a:pPr>
            <a:br>
              <a:rPr lang="de-AT" b="1" dirty="0"/>
            </a:br>
            <a:r>
              <a:rPr lang="en-US" b="1" dirty="0"/>
              <a:t>Reducing biases and representation errors in the global historical </a:t>
            </a:r>
            <a:r>
              <a:rPr lang="en-US" b="1" dirty="0" err="1"/>
              <a:t>insitu</a:t>
            </a:r>
            <a:r>
              <a:rPr lang="en-US" b="1" dirty="0"/>
              <a:t> upper-air network for ERA6</a:t>
            </a:r>
            <a:br>
              <a:rPr lang="en-US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r>
              <a:rPr lang="de-AT" sz="1600" b="1" dirty="0"/>
              <a:t>leopold.haimberger@univie.ac.at</a:t>
            </a:r>
            <a:br>
              <a:rPr lang="de-AT" b="1" dirty="0"/>
            </a:br>
            <a:endParaRPr b="1" dirty="0"/>
          </a:p>
        </p:txBody>
      </p:sp>
      <p:pic>
        <p:nvPicPr>
          <p:cNvPr id="699" name="Google Shape;69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830" y="4601717"/>
            <a:ext cx="986063" cy="471596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9"/>
          <p:cNvSpPr txBox="1"/>
          <p:nvPr/>
        </p:nvSpPr>
        <p:spPr>
          <a:xfrm>
            <a:off x="2430790" y="1075685"/>
            <a:ext cx="4977118" cy="53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de-AT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 Haimberger, F. Ambrogi, </a:t>
            </a:r>
            <a:endParaRPr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de-AT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U. Voggenberger</a:t>
            </a:r>
            <a:endParaRPr sz="2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p59" descr="Preview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0392" y="1691978"/>
            <a:ext cx="4977118" cy="221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21AB06-6C0E-4B76-817C-303D976AE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125" y="4045826"/>
            <a:ext cx="727184" cy="7271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294410-88B3-49BB-A032-C7FE3E70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324" y="3970261"/>
            <a:ext cx="1695146" cy="4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0"/>
          <p:cNvSpPr txBox="1">
            <a:spLocks noGrp="1"/>
          </p:cNvSpPr>
          <p:nvPr>
            <p:ph type="body" idx="1"/>
          </p:nvPr>
        </p:nvSpPr>
        <p:spPr>
          <a:xfrm>
            <a:off x="867704" y="699542"/>
            <a:ext cx="7819097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AT" b="1" dirty="0" err="1">
                <a:solidFill>
                  <a:schemeClr val="tx1"/>
                </a:solidFill>
              </a:rPr>
              <a:t>Radiosondes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anchor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reanalyses</a:t>
            </a:r>
            <a:r>
              <a:rPr lang="de-AT" b="1" dirty="0">
                <a:solidFill>
                  <a:schemeClr val="tx1"/>
                </a:solidFill>
              </a:rPr>
              <a:t> in </a:t>
            </a:r>
            <a:r>
              <a:rPr lang="de-AT" b="1" dirty="0" err="1">
                <a:solidFill>
                  <a:schemeClr val="tx1"/>
                </a:solidFill>
              </a:rPr>
              <a:t>pre-satellite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period</a:t>
            </a:r>
            <a:endParaRPr lang="de-AT" b="1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ct val="100000"/>
              <a:buChar char="•"/>
            </a:pPr>
            <a:r>
              <a:rPr lang="de-AT" dirty="0">
                <a:solidFill>
                  <a:schemeClr val="tx1"/>
                </a:solidFill>
              </a:rPr>
              <a:t>Bias </a:t>
            </a:r>
            <a:r>
              <a:rPr lang="de-AT" dirty="0" err="1">
                <a:solidFill>
                  <a:schemeClr val="tx1"/>
                </a:solidFill>
              </a:rPr>
              <a:t>adjustment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essential</a:t>
            </a:r>
            <a:endParaRPr dirty="0">
              <a:solidFill>
                <a:schemeClr val="tx1"/>
              </a:solidFill>
            </a:endParaRP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r>
              <a:rPr lang="de-AT" dirty="0">
                <a:solidFill>
                  <a:schemeClr val="tx1"/>
                </a:solidFill>
              </a:rPr>
              <a:t>Metrological </a:t>
            </a:r>
            <a:r>
              <a:rPr lang="de-AT" dirty="0" err="1">
                <a:solidFill>
                  <a:schemeClr val="tx1"/>
                </a:solidFill>
              </a:rPr>
              <a:t>standards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met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only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fraction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data</a:t>
            </a:r>
            <a:r>
              <a:rPr lang="de-AT" dirty="0">
                <a:solidFill>
                  <a:schemeClr val="tx1"/>
                </a:solidFill>
              </a:rPr>
              <a:t>,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 err="1">
                <a:solidFill>
                  <a:schemeClr val="tx1"/>
                </a:solidFill>
              </a:rPr>
              <a:t>if</a:t>
            </a:r>
            <a:r>
              <a:rPr lang="de-AT" dirty="0">
                <a:solidFill>
                  <a:schemeClr val="tx1"/>
                </a:solidFill>
              </a:rPr>
              <a:t> at all. </a:t>
            </a: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endParaRPr lang="de-AT" dirty="0">
              <a:solidFill>
                <a:schemeClr val="tx1"/>
              </a:solidFill>
            </a:endParaRPr>
          </a:p>
          <a:p>
            <a:pPr marL="342900">
              <a:spcBef>
                <a:spcPts val="370"/>
              </a:spcBef>
              <a:buSzPct val="100000"/>
            </a:pPr>
            <a:r>
              <a:rPr lang="de-AT" b="1" dirty="0" err="1">
                <a:solidFill>
                  <a:srgbClr val="00B050"/>
                </a:solidFill>
              </a:rPr>
              <a:t>Recent</a:t>
            </a:r>
            <a:r>
              <a:rPr lang="de-AT" b="1" dirty="0">
                <a:solidFill>
                  <a:srgbClr val="00B050"/>
                </a:solidFill>
              </a:rPr>
              <a:t> </a:t>
            </a:r>
            <a:r>
              <a:rPr lang="de-AT" b="1" dirty="0" err="1">
                <a:solidFill>
                  <a:srgbClr val="00B050"/>
                </a:solidFill>
              </a:rPr>
              <a:t>Activities</a:t>
            </a:r>
            <a:endParaRPr b="1" dirty="0">
              <a:solidFill>
                <a:srgbClr val="00B050"/>
              </a:solidFill>
            </a:endParaRP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r>
              <a:rPr lang="de-AT" dirty="0" err="1">
                <a:solidFill>
                  <a:srgbClr val="00B050"/>
                </a:solidFill>
              </a:rPr>
              <a:t>Improve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lat</a:t>
            </a:r>
            <a:r>
              <a:rPr lang="de-AT" dirty="0">
                <a:solidFill>
                  <a:srgbClr val="00B050"/>
                </a:solidFill>
              </a:rPr>
              <a:t>/</a:t>
            </a:r>
            <a:r>
              <a:rPr lang="de-AT" dirty="0" err="1">
                <a:solidFill>
                  <a:srgbClr val="00B050"/>
                </a:solidFill>
              </a:rPr>
              <a:t>lon</a:t>
            </a:r>
            <a:r>
              <a:rPr lang="de-AT" dirty="0">
                <a:solidFill>
                  <a:srgbClr val="00B050"/>
                </a:solidFill>
              </a:rPr>
              <a:t>/</a:t>
            </a:r>
            <a:r>
              <a:rPr lang="de-AT" dirty="0" err="1">
                <a:solidFill>
                  <a:srgbClr val="00B050"/>
                </a:solidFill>
              </a:rPr>
              <a:t>release</a:t>
            </a:r>
            <a:r>
              <a:rPr lang="de-AT" dirty="0">
                <a:solidFill>
                  <a:srgbClr val="00B050"/>
                </a:solidFill>
              </a:rPr>
              <a:t> time </a:t>
            </a:r>
            <a:r>
              <a:rPr lang="de-AT" dirty="0" err="1">
                <a:solidFill>
                  <a:srgbClr val="00B050"/>
                </a:solidFill>
              </a:rPr>
              <a:t>data</a:t>
            </a:r>
            <a:endParaRPr dirty="0">
              <a:solidFill>
                <a:srgbClr val="00B050"/>
              </a:solidFill>
            </a:endParaRP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r>
              <a:rPr lang="de-AT" dirty="0" err="1">
                <a:solidFill>
                  <a:srgbClr val="00B050"/>
                </a:solidFill>
              </a:rPr>
              <a:t>Improve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metadata</a:t>
            </a:r>
            <a:r>
              <a:rPr lang="de-AT" dirty="0">
                <a:solidFill>
                  <a:srgbClr val="00B050"/>
                </a:solidFill>
              </a:rPr>
              <a:t> (e.g. </a:t>
            </a:r>
            <a:r>
              <a:rPr lang="de-AT" dirty="0" err="1">
                <a:solidFill>
                  <a:srgbClr val="00B050"/>
                </a:solidFill>
              </a:rPr>
              <a:t>instrument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change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timing</a:t>
            </a:r>
            <a:r>
              <a:rPr lang="de-AT" dirty="0">
                <a:solidFill>
                  <a:srgbClr val="00B050"/>
                </a:solidFill>
              </a:rPr>
              <a:t>) via ERA5 </a:t>
            </a:r>
            <a:r>
              <a:rPr lang="de-AT" dirty="0" err="1">
                <a:solidFill>
                  <a:srgbClr val="00B050"/>
                </a:solidFill>
              </a:rPr>
              <a:t>bg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departure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statistics</a:t>
            </a:r>
            <a:endParaRPr lang="de-AT" dirty="0">
              <a:solidFill>
                <a:srgbClr val="00B050"/>
              </a:solidFill>
            </a:endParaRP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r>
              <a:rPr lang="de-AT" dirty="0">
                <a:solidFill>
                  <a:srgbClr val="00B050"/>
                </a:solidFill>
              </a:rPr>
              <a:t>Model </a:t>
            </a:r>
            <a:r>
              <a:rPr lang="de-AT" dirty="0" err="1">
                <a:solidFill>
                  <a:srgbClr val="00B050"/>
                </a:solidFill>
              </a:rPr>
              <a:t>balloon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drift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from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ascent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data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to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improve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location</a:t>
            </a:r>
            <a:endParaRPr dirty="0">
              <a:solidFill>
                <a:srgbClr val="00B050"/>
              </a:solidFill>
            </a:endParaRP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r>
              <a:rPr lang="de-AT" dirty="0" err="1">
                <a:solidFill>
                  <a:srgbClr val="00B050"/>
                </a:solidFill>
              </a:rPr>
              <a:t>Homogeneity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adjustment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software</a:t>
            </a:r>
            <a:r>
              <a:rPr lang="de-AT" dirty="0">
                <a:solidFill>
                  <a:srgbClr val="00B050"/>
                </a:solidFill>
              </a:rPr>
              <a:t> (RAOBCORE/RICH, Haimberger et al. 2012) </a:t>
            </a:r>
            <a:r>
              <a:rPr lang="de-AT" dirty="0" err="1">
                <a:solidFill>
                  <a:srgbClr val="00B050"/>
                </a:solidFill>
              </a:rPr>
              <a:t>completely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rewritten</a:t>
            </a:r>
            <a:r>
              <a:rPr lang="de-AT" dirty="0">
                <a:solidFill>
                  <a:srgbClr val="00B050"/>
                </a:solidFill>
              </a:rPr>
              <a:t> in </a:t>
            </a:r>
            <a:r>
              <a:rPr lang="de-AT" dirty="0" err="1">
                <a:solidFill>
                  <a:srgbClr val="00B050"/>
                </a:solidFill>
              </a:rPr>
              <a:t>python</a:t>
            </a:r>
            <a:endParaRPr lang="de-AT" dirty="0">
              <a:solidFill>
                <a:srgbClr val="00B050"/>
              </a:solidFill>
            </a:endParaRPr>
          </a:p>
          <a:p>
            <a:pPr marL="800100" lvl="1">
              <a:spcBef>
                <a:spcPts val="370"/>
              </a:spcBef>
              <a:buSzPct val="100000"/>
              <a:buChar char="•"/>
            </a:pPr>
            <a:r>
              <a:rPr lang="de-AT" dirty="0">
                <a:solidFill>
                  <a:srgbClr val="00B050"/>
                </a:solidFill>
              </a:rPr>
              <a:t>Support </a:t>
            </a:r>
            <a:r>
              <a:rPr lang="de-AT" dirty="0" err="1">
                <a:solidFill>
                  <a:srgbClr val="00B050"/>
                </a:solidFill>
              </a:rPr>
              <a:t>test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assimilation</a:t>
            </a:r>
            <a:r>
              <a:rPr lang="de-AT" dirty="0">
                <a:solidFill>
                  <a:srgbClr val="00B050"/>
                </a:solidFill>
              </a:rPr>
              <a:t> in </a:t>
            </a:r>
            <a:r>
              <a:rPr lang="de-AT" dirty="0" err="1">
                <a:solidFill>
                  <a:srgbClr val="00B050"/>
                </a:solidFill>
              </a:rPr>
              <a:t>preparation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of</a:t>
            </a:r>
            <a:r>
              <a:rPr lang="de-AT" dirty="0">
                <a:solidFill>
                  <a:srgbClr val="00B050"/>
                </a:solidFill>
              </a:rPr>
              <a:t> ERA6</a:t>
            </a:r>
          </a:p>
          <a:p>
            <a:pPr marL="342900" lvl="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0070C0"/>
                </a:solidFill>
              </a:rPr>
              <a:t>Plans</a:t>
            </a:r>
          </a:p>
          <a:p>
            <a:pPr marL="742950" lvl="1" indent="-285750">
              <a:spcBef>
                <a:spcPts val="370"/>
              </a:spcBef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Publish data via Copernicus “</a:t>
            </a:r>
            <a:r>
              <a:rPr lang="en-GB" b="1" dirty="0" err="1">
                <a:solidFill>
                  <a:srgbClr val="0070C0"/>
                </a:solidFill>
              </a:rPr>
              <a:t>insitu</a:t>
            </a:r>
            <a:r>
              <a:rPr lang="en-GB" b="1" dirty="0">
                <a:solidFill>
                  <a:srgbClr val="0070C0"/>
                </a:solidFill>
              </a:rPr>
              <a:t>-comprehensive-upper-air-observation-network”</a:t>
            </a:r>
          </a:p>
          <a:p>
            <a:pPr marL="742950" lvl="1" indent="-285750">
              <a:spcBef>
                <a:spcPts val="370"/>
              </a:spcBef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0070C0"/>
                </a:solidFill>
              </a:rPr>
              <a:t>Support </a:t>
            </a:r>
            <a:r>
              <a:rPr lang="de-AT" b="1" dirty="0" err="1">
                <a:solidFill>
                  <a:srgbClr val="0070C0"/>
                </a:solidFill>
              </a:rPr>
              <a:t>production</a:t>
            </a:r>
            <a:r>
              <a:rPr lang="de-AT" b="1" dirty="0">
                <a:solidFill>
                  <a:srgbClr val="0070C0"/>
                </a:solidFill>
              </a:rPr>
              <a:t> </a:t>
            </a:r>
            <a:r>
              <a:rPr lang="de-AT" b="1" dirty="0" err="1">
                <a:solidFill>
                  <a:srgbClr val="0070C0"/>
                </a:solidFill>
              </a:rPr>
              <a:t>of</a:t>
            </a:r>
            <a:r>
              <a:rPr lang="de-AT" b="1" dirty="0">
                <a:solidFill>
                  <a:srgbClr val="0070C0"/>
                </a:solidFill>
              </a:rPr>
              <a:t> ERA6</a:t>
            </a:r>
            <a:endParaRPr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70"/>
              </a:spcBef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Defensible error assessment, particularly for systematic errors for all stations</a:t>
            </a:r>
            <a:endParaRPr lang="en-GB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70"/>
              </a:spcBef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de-AT" b="1" dirty="0" err="1">
                <a:solidFill>
                  <a:srgbClr val="0070C0"/>
                </a:solidFill>
              </a:rPr>
              <a:t>Thorough</a:t>
            </a:r>
            <a:r>
              <a:rPr lang="de-AT" b="1" dirty="0">
                <a:solidFill>
                  <a:srgbClr val="0070C0"/>
                </a:solidFill>
              </a:rPr>
              <a:t> </a:t>
            </a:r>
            <a:r>
              <a:rPr lang="de-AT" b="1" dirty="0" err="1">
                <a:solidFill>
                  <a:srgbClr val="0070C0"/>
                </a:solidFill>
              </a:rPr>
              <a:t>comparison</a:t>
            </a:r>
            <a:r>
              <a:rPr lang="de-AT" b="1" dirty="0">
                <a:solidFill>
                  <a:srgbClr val="0070C0"/>
                </a:solidFill>
              </a:rPr>
              <a:t> </a:t>
            </a:r>
            <a:r>
              <a:rPr lang="de-AT" b="1" dirty="0" err="1">
                <a:solidFill>
                  <a:srgbClr val="0070C0"/>
                </a:solidFill>
              </a:rPr>
              <a:t>with</a:t>
            </a:r>
            <a:r>
              <a:rPr lang="de-AT" b="1" dirty="0">
                <a:solidFill>
                  <a:srgbClr val="0070C0"/>
                </a:solidFill>
              </a:rPr>
              <a:t> </a:t>
            </a:r>
            <a:r>
              <a:rPr lang="de-AT" b="1" dirty="0" err="1">
                <a:solidFill>
                  <a:srgbClr val="0070C0"/>
                </a:solidFill>
              </a:rPr>
              <a:t>independent</a:t>
            </a:r>
            <a:r>
              <a:rPr lang="de-AT" b="1" dirty="0">
                <a:solidFill>
                  <a:srgbClr val="0070C0"/>
                </a:solidFill>
              </a:rPr>
              <a:t> </a:t>
            </a:r>
            <a:r>
              <a:rPr lang="de-AT" b="1" dirty="0" err="1">
                <a:solidFill>
                  <a:srgbClr val="0070C0"/>
                </a:solidFill>
              </a:rPr>
              <a:t>satellite</a:t>
            </a:r>
            <a:r>
              <a:rPr lang="de-AT" b="1" dirty="0">
                <a:solidFill>
                  <a:srgbClr val="0070C0"/>
                </a:solidFill>
              </a:rPr>
              <a:t> </a:t>
            </a:r>
            <a:r>
              <a:rPr lang="de-AT" b="1" dirty="0" err="1">
                <a:solidFill>
                  <a:srgbClr val="0070C0"/>
                </a:solidFill>
              </a:rPr>
              <a:t>data</a:t>
            </a:r>
            <a:endParaRPr lang="de-AT" b="1" dirty="0">
              <a:solidFill>
                <a:srgbClr val="0070C0"/>
              </a:solidFill>
            </a:endParaRPr>
          </a:p>
          <a:p>
            <a:pPr marL="342900" lvl="0" indent="-2254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707" name="Google Shape;707;p60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de-AT" b="1" dirty="0"/>
              <a:t>Motivation</a:t>
            </a:r>
            <a:endParaRPr b="1" dirty="0"/>
          </a:p>
        </p:txBody>
      </p:sp>
      <p:pic>
        <p:nvPicPr>
          <p:cNvPr id="4" name="Picture 2" descr="https://gi.copernicus.org/articles/9/337/2020/gi-9-337-2020-f02">
            <a:extLst>
              <a:ext uri="{FF2B5EF4-FFF2-40B4-BE49-F238E27FC236}">
                <a16:creationId xmlns:a16="http://schemas.microsoft.com/office/drawing/2014/main" id="{02AF4434-7EBF-458B-A8EF-2A8B499A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17" y="863128"/>
            <a:ext cx="2359176" cy="12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1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de-AT" b="1"/>
              <a:t>Displacement from observed wind profile</a:t>
            </a:r>
            <a:endParaRPr b="1"/>
          </a:p>
        </p:txBody>
      </p:sp>
      <p:sp>
        <p:nvSpPr>
          <p:cNvPr id="714" name="Google Shape;714;p61"/>
          <p:cNvSpPr txBox="1">
            <a:spLocks noGrp="1"/>
          </p:cNvSpPr>
          <p:nvPr>
            <p:ph type="body" idx="1"/>
          </p:nvPr>
        </p:nvSpPr>
        <p:spPr>
          <a:xfrm>
            <a:off x="611560" y="660213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Displacement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balloon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calculated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observed</a:t>
            </a:r>
            <a:r>
              <a:rPr lang="de-AT" dirty="0"/>
              <a:t> </a:t>
            </a:r>
            <a:r>
              <a:rPr lang="de-AT" dirty="0" err="1"/>
              <a:t>winds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/>
              <a:t>Very </a:t>
            </a:r>
            <a:r>
              <a:rPr lang="de-AT" dirty="0" err="1"/>
              <a:t>good</a:t>
            </a:r>
            <a:r>
              <a:rPr lang="de-AT" dirty="0"/>
              <a:t> </a:t>
            </a:r>
            <a:r>
              <a:rPr lang="de-AT" dirty="0" err="1"/>
              <a:t>agreement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displacements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GPS </a:t>
            </a:r>
            <a:r>
              <a:rPr lang="de-AT" dirty="0" err="1"/>
              <a:t>measurements</a:t>
            </a:r>
            <a:endParaRPr dirty="0"/>
          </a:p>
        </p:txBody>
      </p:sp>
      <p:pic>
        <p:nvPicPr>
          <p:cNvPr id="715" name="Google Shape;71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04" y="1707654"/>
            <a:ext cx="4518271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1"/>
          <p:cNvSpPr txBox="1"/>
          <p:nvPr/>
        </p:nvSpPr>
        <p:spPr>
          <a:xfrm>
            <a:off x="788614" y="4056964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~80km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lh5.googleusercontent.com/TAywUdwgQYQX8ERG1TMHPI7sRvXNqtUN26ZxCvBgTxwZwMdYu8nx-r-lka_csINheO-iGIev7jksUwyhR5zZUvuKkH-hCmonJZbxQjySYcdH-ZVPZ4QfVcfernL1gSN3WWIP93JxIgCE2o6_Ph3slA">
            <a:extLst>
              <a:ext uri="{FF2B5EF4-FFF2-40B4-BE49-F238E27FC236}">
                <a16:creationId xmlns:a16="http://schemas.microsoft.com/office/drawing/2014/main" id="{3E574C8A-4A93-4B38-AF42-625414CAE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8654"/>
          <a:stretch/>
        </p:blipFill>
        <p:spPr bwMode="auto">
          <a:xfrm>
            <a:off x="5718955" y="1893655"/>
            <a:ext cx="2483234" cy="23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E07A23-41F9-42C1-9178-B85F725EFBA4}"/>
              </a:ext>
            </a:extLst>
          </p:cNvPr>
          <p:cNvSpPr txBox="1"/>
          <p:nvPr/>
        </p:nvSpPr>
        <p:spPr>
          <a:xfrm>
            <a:off x="5877514" y="1553765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Displacements</a:t>
            </a:r>
            <a:r>
              <a:rPr lang="de-AT" dirty="0"/>
              <a:t> Vienna 2020</a:t>
            </a:r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D2A7D1-1AC3-4C75-9FF3-61DA56CC0662}"/>
              </a:ext>
            </a:extLst>
          </p:cNvPr>
          <p:cNvSpPr/>
          <p:nvPr/>
        </p:nvSpPr>
        <p:spPr>
          <a:xfrm>
            <a:off x="1405979" y="1553765"/>
            <a:ext cx="335084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Example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displacement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one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ascent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1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2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6</a:t>
            </a:fld>
            <a:endParaRPr/>
          </a:p>
        </p:txBody>
      </p:sp>
      <p:sp>
        <p:nvSpPr>
          <p:cNvPr id="722" name="Google Shape;722;p62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de-AT" b="1"/>
              <a:t>Benefit of accurate location</a:t>
            </a:r>
            <a:endParaRPr b="1"/>
          </a:p>
        </p:txBody>
      </p:sp>
      <p:pic>
        <p:nvPicPr>
          <p:cNvPr id="723" name="Google Shape;72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279" y="2392930"/>
            <a:ext cx="2922473" cy="2000172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2"/>
          <p:cNvSpPr txBox="1">
            <a:spLocks noGrp="1"/>
          </p:cNvSpPr>
          <p:nvPr>
            <p:ph type="body" idx="1"/>
          </p:nvPr>
        </p:nvSpPr>
        <p:spPr>
          <a:xfrm>
            <a:off x="942975" y="512546"/>
            <a:ext cx="7743826" cy="401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Smaller</a:t>
            </a:r>
            <a:r>
              <a:rPr lang="de-AT" dirty="0"/>
              <a:t> RMS </a:t>
            </a:r>
            <a:r>
              <a:rPr lang="de-AT" dirty="0" err="1"/>
              <a:t>of</a:t>
            </a:r>
            <a:r>
              <a:rPr lang="de-AT" dirty="0"/>
              <a:t> offline </a:t>
            </a:r>
            <a:r>
              <a:rPr lang="de-AT" dirty="0" err="1"/>
              <a:t>calculated</a:t>
            </a:r>
            <a:r>
              <a:rPr lang="de-AT" dirty="0"/>
              <a:t> </a:t>
            </a:r>
            <a:r>
              <a:rPr lang="de-AT" dirty="0" err="1"/>
              <a:t>background</a:t>
            </a:r>
            <a:r>
              <a:rPr lang="de-AT" dirty="0"/>
              <a:t> </a:t>
            </a:r>
            <a:r>
              <a:rPr lang="de-AT" dirty="0" err="1"/>
              <a:t>departures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ERA5</a:t>
            </a:r>
            <a:endParaRPr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de-AT" dirty="0"/>
              <a:t>Clear </a:t>
            </a:r>
            <a:r>
              <a:rPr lang="de-AT" dirty="0" err="1"/>
              <a:t>benefit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measured</a:t>
            </a:r>
            <a:r>
              <a:rPr lang="de-AT" dirty="0"/>
              <a:t> variables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Effort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determine</a:t>
            </a:r>
            <a:r>
              <a:rPr lang="de-AT" dirty="0"/>
              <a:t> also </a:t>
            </a:r>
            <a:r>
              <a:rPr lang="de-AT" dirty="0" err="1"/>
              <a:t>exact</a:t>
            </a:r>
            <a:r>
              <a:rPr lang="de-AT" dirty="0"/>
              <a:t> </a:t>
            </a:r>
            <a:r>
              <a:rPr lang="de-AT" dirty="0" err="1"/>
              <a:t>release</a:t>
            </a:r>
            <a:r>
              <a:rPr lang="de-AT" dirty="0"/>
              <a:t> time, not nominal </a:t>
            </a:r>
            <a:r>
              <a:rPr lang="de-AT" dirty="0" err="1"/>
              <a:t>ascent</a:t>
            </a:r>
            <a:r>
              <a:rPr lang="de-AT" dirty="0"/>
              <a:t> time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Shown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statistics</a:t>
            </a:r>
            <a:r>
              <a:rPr lang="de-AT" dirty="0"/>
              <a:t> </a:t>
            </a:r>
            <a:r>
              <a:rPr lang="de-AT" dirty="0" err="1"/>
              <a:t>over</a:t>
            </a:r>
            <a:r>
              <a:rPr lang="de-AT" dirty="0"/>
              <a:t> </a:t>
            </a:r>
            <a:r>
              <a:rPr lang="de-AT" dirty="0" err="1"/>
              <a:t>year</a:t>
            </a:r>
            <a:r>
              <a:rPr lang="de-AT" dirty="0"/>
              <a:t> 2020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Expect</a:t>
            </a:r>
            <a:r>
              <a:rPr lang="de-AT" dirty="0"/>
              <a:t> </a:t>
            </a:r>
            <a:r>
              <a:rPr lang="de-AT" dirty="0" err="1"/>
              <a:t>better</a:t>
            </a:r>
            <a:r>
              <a:rPr lang="de-AT" dirty="0"/>
              <a:t> fit also </a:t>
            </a:r>
            <a:r>
              <a:rPr lang="de-AT" dirty="0" err="1"/>
              <a:t>when</a:t>
            </a:r>
            <a:r>
              <a:rPr lang="de-AT" dirty="0"/>
              <a:t> </a:t>
            </a:r>
            <a:r>
              <a:rPr lang="de-AT" dirty="0" err="1"/>
              <a:t>comparing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GNSS-RO </a:t>
            </a:r>
            <a:r>
              <a:rPr lang="de-AT" dirty="0" err="1"/>
              <a:t>retrievals</a:t>
            </a:r>
            <a:endParaRPr dirty="0"/>
          </a:p>
        </p:txBody>
      </p:sp>
      <p:pic>
        <p:nvPicPr>
          <p:cNvPr id="726" name="Google Shape;72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194" y="2391003"/>
            <a:ext cx="2980469" cy="200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8EE043-5740-4C8A-AABF-A5D54BE0B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71"/>
          <a:stretch/>
        </p:blipFill>
        <p:spPr>
          <a:xfrm>
            <a:off x="822385" y="1724288"/>
            <a:ext cx="6918385" cy="3011761"/>
          </a:xfrm>
          <a:prstGeom prst="rect">
            <a:avLst/>
          </a:prstGeom>
        </p:spPr>
      </p:pic>
      <p:sp>
        <p:nvSpPr>
          <p:cNvPr id="731" name="Google Shape;731;p63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8032060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Metadata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IGRA, S. Schroeder (TAMU) and WMO BUFR </a:t>
            </a:r>
            <a:r>
              <a:rPr lang="de-AT" dirty="0" err="1"/>
              <a:t>codes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Complementary</a:t>
            </a:r>
            <a:r>
              <a:rPr lang="de-AT" dirty="0"/>
              <a:t>, </a:t>
            </a:r>
            <a:r>
              <a:rPr lang="de-AT" dirty="0" err="1"/>
              <a:t>incomplete</a:t>
            </a:r>
            <a:r>
              <a:rPr lang="de-AT" dirty="0"/>
              <a:t>, SNHT </a:t>
            </a:r>
            <a:r>
              <a:rPr lang="de-AT" dirty="0" err="1"/>
              <a:t>statistics</a:t>
            </a:r>
            <a:r>
              <a:rPr lang="de-AT" dirty="0"/>
              <a:t> </a:t>
            </a:r>
            <a:r>
              <a:rPr lang="de-AT" dirty="0" err="1"/>
              <a:t>help</a:t>
            </a:r>
            <a:r>
              <a:rPr lang="de-AT" dirty="0"/>
              <a:t> </a:t>
            </a:r>
            <a:r>
              <a:rPr lang="de-AT" dirty="0" err="1"/>
              <a:t>finding</a:t>
            </a:r>
            <a:r>
              <a:rPr lang="de-AT" dirty="0"/>
              <a:t> time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breaks</a:t>
            </a:r>
            <a:endParaRPr dirty="0"/>
          </a:p>
        </p:txBody>
      </p:sp>
      <p:sp>
        <p:nvSpPr>
          <p:cNvPr id="732" name="Google Shape;732;p63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7</a:t>
            </a:fld>
            <a:endParaRPr/>
          </a:p>
        </p:txBody>
      </p:sp>
      <p:sp>
        <p:nvSpPr>
          <p:cNvPr id="733" name="Google Shape;733;p63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de-AT" b="1"/>
              <a:t>Analysis of Metadata</a:t>
            </a:r>
            <a:endParaRPr b="1"/>
          </a:p>
        </p:txBody>
      </p:sp>
      <p:sp>
        <p:nvSpPr>
          <p:cNvPr id="735" name="Google Shape;735;p63"/>
          <p:cNvSpPr txBox="1"/>
          <p:nvPr/>
        </p:nvSpPr>
        <p:spPr>
          <a:xfrm>
            <a:off x="4130921" y="1917927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63"/>
          <p:cNvSpPr txBox="1"/>
          <p:nvPr/>
        </p:nvSpPr>
        <p:spPr>
          <a:xfrm>
            <a:off x="2267744" y="1462678"/>
            <a:ext cx="10711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Shemya, Alaska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63"/>
          <p:cNvSpPr txBox="1"/>
          <p:nvPr/>
        </p:nvSpPr>
        <p:spPr>
          <a:xfrm>
            <a:off x="5627132" y="2737938"/>
            <a:ext cx="6880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63"/>
          <p:cNvSpPr txBox="1"/>
          <p:nvPr/>
        </p:nvSpPr>
        <p:spPr>
          <a:xfrm>
            <a:off x="3338871" y="4413372"/>
            <a:ext cx="11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Schroeder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3"/>
          <p:cNvSpPr txBox="1"/>
          <p:nvPr/>
        </p:nvSpPr>
        <p:spPr>
          <a:xfrm>
            <a:off x="1334413" y="2467008"/>
            <a:ext cx="1494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SNHT statistic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C796DC-088A-44B1-A7B6-4F5FFEF9B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Updated RAOBCORE-RICH</a:t>
            </a:r>
          </a:p>
          <a:p>
            <a:pPr lvl="1"/>
            <a:r>
              <a:rPr lang="de-AT" dirty="0"/>
              <a:t>RAOBCORE </a:t>
            </a:r>
            <a:r>
              <a:rPr lang="de-AT" dirty="0" err="1"/>
              <a:t>uses</a:t>
            </a:r>
            <a:r>
              <a:rPr lang="de-AT" dirty="0"/>
              <a:t> ERA5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break </a:t>
            </a:r>
            <a:r>
              <a:rPr lang="de-AT" dirty="0" err="1"/>
              <a:t>detection</a:t>
            </a:r>
            <a:r>
              <a:rPr lang="de-AT" dirty="0"/>
              <a:t>/</a:t>
            </a:r>
            <a:r>
              <a:rPr lang="de-AT" dirty="0" err="1"/>
              <a:t>adjustments</a:t>
            </a:r>
            <a:endParaRPr lang="de-AT" dirty="0"/>
          </a:p>
          <a:p>
            <a:pPr lvl="1"/>
            <a:r>
              <a:rPr lang="de-AT" dirty="0"/>
              <a:t>RICH </a:t>
            </a:r>
            <a:r>
              <a:rPr lang="de-AT" dirty="0" err="1"/>
              <a:t>uses</a:t>
            </a:r>
            <a:r>
              <a:rPr lang="de-AT" dirty="0"/>
              <a:t> </a:t>
            </a:r>
            <a:r>
              <a:rPr lang="de-AT" dirty="0" err="1"/>
              <a:t>neighbouring</a:t>
            </a:r>
            <a:r>
              <a:rPr lang="de-AT" dirty="0"/>
              <a:t> </a:t>
            </a:r>
            <a:r>
              <a:rPr lang="de-AT" dirty="0" err="1"/>
              <a:t>radiosondesas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adjustments</a:t>
            </a:r>
            <a:endParaRPr lang="de-AT" dirty="0"/>
          </a:p>
          <a:p>
            <a:r>
              <a:rPr lang="de-AT" dirty="0" err="1"/>
              <a:t>Rewritten</a:t>
            </a:r>
            <a:r>
              <a:rPr lang="de-AT" dirty="0"/>
              <a:t> in </a:t>
            </a:r>
            <a:r>
              <a:rPr lang="de-AT" dirty="0" err="1"/>
              <a:t>python</a:t>
            </a:r>
            <a:endParaRPr lang="de-AT" dirty="0"/>
          </a:p>
          <a:p>
            <a:r>
              <a:rPr lang="de-AT" dirty="0" err="1"/>
              <a:t>Revised</a:t>
            </a:r>
            <a:r>
              <a:rPr lang="de-AT" dirty="0"/>
              <a:t> </a:t>
            </a:r>
            <a:r>
              <a:rPr lang="de-AT" dirty="0" err="1"/>
              <a:t>handling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gaps</a:t>
            </a:r>
            <a:r>
              <a:rPr lang="de-AT" dirty="0"/>
              <a:t>, </a:t>
            </a:r>
            <a:r>
              <a:rPr lang="de-AT" dirty="0" err="1"/>
              <a:t>usage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sparse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F35E28-9463-406C-BABC-377E85C42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8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4FC7EB-8AD0-40FD-B0A7-3EA38BB9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Revised homogeneity adjustment method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F114EB-0A81-4451-BF68-7A87EA236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43" y="2489350"/>
            <a:ext cx="4761781" cy="21666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CAC935C-EBA2-45F8-8609-3F43F470B108}"/>
              </a:ext>
            </a:extLst>
          </p:cNvPr>
          <p:cNvSpPr txBox="1"/>
          <p:nvPr/>
        </p:nvSpPr>
        <p:spPr>
          <a:xfrm>
            <a:off x="6354792" y="3053751"/>
            <a:ext cx="20345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obs-bg</a:t>
            </a:r>
            <a:r>
              <a:rPr lang="de-AT" dirty="0"/>
              <a:t>, Vienna 12GMT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RICH-</a:t>
            </a:r>
            <a:r>
              <a:rPr lang="de-AT" dirty="0" err="1"/>
              <a:t>adjusted</a:t>
            </a:r>
            <a:r>
              <a:rPr lang="de-AT" dirty="0"/>
              <a:t> </a:t>
            </a:r>
            <a:r>
              <a:rPr lang="de-AT" dirty="0" err="1"/>
              <a:t>obs-bg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5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4"/>
          <p:cNvSpPr txBox="1">
            <a:spLocks noGrp="1"/>
          </p:cNvSpPr>
          <p:nvPr>
            <p:ph type="sldNum" idx="12"/>
          </p:nvPr>
        </p:nvSpPr>
        <p:spPr>
          <a:xfrm>
            <a:off x="6553200" y="49287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9</a:t>
            </a:fld>
            <a:endParaRPr/>
          </a:p>
        </p:txBody>
      </p:sp>
      <p:sp>
        <p:nvSpPr>
          <p:cNvPr id="745" name="Google Shape;745;p64"/>
          <p:cNvSpPr txBox="1">
            <a:spLocks noGrp="1"/>
          </p:cNvSpPr>
          <p:nvPr>
            <p:ph type="title"/>
          </p:nvPr>
        </p:nvSpPr>
        <p:spPr>
          <a:xfrm>
            <a:off x="867704" y="235007"/>
            <a:ext cx="7819096" cy="277539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de-AT" b="1" dirty="0"/>
              <a:t>12GMT-00GMT </a:t>
            </a:r>
            <a:r>
              <a:rPr lang="de-AT" b="1" dirty="0" err="1"/>
              <a:t>Differences</a:t>
            </a:r>
            <a:endParaRPr dirty="0"/>
          </a:p>
        </p:txBody>
      </p:sp>
      <p:pic>
        <p:nvPicPr>
          <p:cNvPr id="746" name="Google Shape;74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5593" y="1873273"/>
            <a:ext cx="4430930" cy="2819683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64"/>
          <p:cNvSpPr txBox="1">
            <a:spLocks noGrp="1"/>
          </p:cNvSpPr>
          <p:nvPr>
            <p:ph type="body"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 err="1"/>
              <a:t>Some</a:t>
            </a:r>
            <a:r>
              <a:rPr lang="de-AT" dirty="0"/>
              <a:t> 12GMT-00GMT </a:t>
            </a:r>
            <a:r>
              <a:rPr lang="de-AT" dirty="0" err="1"/>
              <a:t>differences</a:t>
            </a:r>
            <a:r>
              <a:rPr lang="de-AT" dirty="0"/>
              <a:t> still </a:t>
            </a:r>
            <a:r>
              <a:rPr lang="de-AT" dirty="0" err="1"/>
              <a:t>too</a:t>
            </a:r>
            <a:r>
              <a:rPr lang="de-AT" dirty="0"/>
              <a:t> large 2018-2019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AT" dirty="0"/>
              <a:t>Large </a:t>
            </a:r>
            <a:r>
              <a:rPr lang="de-AT" dirty="0" err="1"/>
              <a:t>radiation</a:t>
            </a:r>
            <a:r>
              <a:rPr lang="de-AT" dirty="0"/>
              <a:t> </a:t>
            </a:r>
            <a:r>
              <a:rPr lang="de-AT" dirty="0" err="1"/>
              <a:t>errors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1970s</a:t>
            </a:r>
            <a:endParaRPr dirty="0"/>
          </a:p>
        </p:txBody>
      </p:sp>
      <p:pic>
        <p:nvPicPr>
          <p:cNvPr id="748" name="Google Shape;748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95" y="1873273"/>
            <a:ext cx="4464497" cy="2819683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4"/>
          <p:cNvSpPr txBox="1"/>
          <p:nvPr/>
        </p:nvSpPr>
        <p:spPr>
          <a:xfrm>
            <a:off x="1259632" y="1479478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2018-2019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64"/>
          <p:cNvSpPr txBox="1"/>
          <p:nvPr/>
        </p:nvSpPr>
        <p:spPr>
          <a:xfrm>
            <a:off x="6228184" y="1506391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1970-1979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mate Chang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ta Access">
  <a:themeElements>
    <a:clrScheme name="Copernicu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rin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n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mergency">
  <a:themeElements>
    <a:clrScheme name="Copernicu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tmosphere">
  <a:themeElements>
    <a:clrScheme name="Copernicu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Bildschirmpräsentation (16:9)</PresentationFormat>
  <Paragraphs>140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Climate Change</vt:lpstr>
      <vt:lpstr>Data Access</vt:lpstr>
      <vt:lpstr>Marine</vt:lpstr>
      <vt:lpstr>Land</vt:lpstr>
      <vt:lpstr>Emergency</vt:lpstr>
      <vt:lpstr>Atmosphere</vt:lpstr>
      <vt:lpstr>Security</vt:lpstr>
      <vt:lpstr> Reducing biases and representation errors in the global historical upper-air network for ERA6          leopold.haimberger@univie.ac.at </vt:lpstr>
      <vt:lpstr>Displacement from observed wind profile</vt:lpstr>
      <vt:lpstr> Reducing biases and representation errors in the global historical insitu upper-air network for ERA6          leopold.haimberger@univie.ac.at </vt:lpstr>
      <vt:lpstr>Motivation</vt:lpstr>
      <vt:lpstr>Displacement from observed wind profile</vt:lpstr>
      <vt:lpstr>Benefit of accurate location</vt:lpstr>
      <vt:lpstr>Analysis of Metadata</vt:lpstr>
      <vt:lpstr>Revised homogeneity adjustment method</vt:lpstr>
      <vt:lpstr>12GMT-00GMT Differences</vt:lpstr>
      <vt:lpstr>Adjusted 12GMT-00GMT difference, 2018-2019</vt:lpstr>
      <vt:lpstr>Combined ERA5 BC, neighbours, homogenization with RAOBCORE</vt:lpstr>
      <vt:lpstr>Improved Day-Night Differences</vt:lpstr>
      <vt:lpstr>Tropical Temperature Trends – some preliminary results</vt:lpstr>
      <vt:lpstr>Humidity adjustments</vt:lpstr>
      <vt:lpstr>Humidity adjustments</vt:lpstr>
      <vt:lpstr>Humidity adjustments</vt:lpstr>
      <vt:lpstr>Summary</vt:lpstr>
      <vt:lpstr>Next steps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Early Upper Air Service         leopold.haimberger@univie.ac.at</dc:title>
  <dc:creator>Leopold Haimberger</dc:creator>
  <cp:lastModifiedBy>Leopold Haimberger</cp:lastModifiedBy>
  <cp:revision>75</cp:revision>
  <dcterms:modified xsi:type="dcterms:W3CDTF">2023-04-26T06:59:58Z</dcterms:modified>
</cp:coreProperties>
</file>