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98" r:id="rId2"/>
    <p:sldId id="300" r:id="rId3"/>
    <p:sldId id="282" r:id="rId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A984B-0C19-8D4B-9059-B7F14A9876C1}" type="datetimeFigureOut">
              <a:rPr kumimoji="1" lang="zh-TW" altLang="en-US" smtClean="0"/>
              <a:t>2023/4/21</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CF771-359E-BC4D-8A69-EC532E06AB8F}" type="slidenum">
              <a:rPr kumimoji="1" lang="zh-TW" altLang="en-US" smtClean="0"/>
              <a:t>‹#›</a:t>
            </a:fld>
            <a:endParaRPr kumimoji="1" lang="zh-TW" altLang="en-US"/>
          </a:p>
        </p:txBody>
      </p:sp>
    </p:spTree>
    <p:extLst>
      <p:ext uri="{BB962C8B-B14F-4D97-AF65-F5344CB8AC3E}">
        <p14:creationId xmlns:p14="http://schemas.microsoft.com/office/powerpoint/2010/main" val="302293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表達重金屬元素的親和力高，所以會跑到樹枝上，所以樹枝才</a:t>
            </a:r>
            <a:endParaRPr kumimoji="1" lang="en-US" altLang="zh-TW" dirty="0"/>
          </a:p>
          <a:p>
            <a:r>
              <a:rPr kumimoji="1" lang="zh-TW" altLang="en-US" dirty="0"/>
              <a:t>有高親和力為什麼</a:t>
            </a:r>
            <a:endParaRPr kumimoji="1" lang="en-US" altLang="zh-TW" dirty="0"/>
          </a:p>
          <a:p>
            <a:r>
              <a:rPr kumimoji="1" lang="zh-TW" altLang="en-US" dirty="0"/>
              <a:t>用樹枝優勢是什麼，用他的目的是什麼</a:t>
            </a:r>
            <a:endParaRPr kumimoji="1" lang="en-US" altLang="zh-TW" dirty="0"/>
          </a:p>
          <a:p>
            <a:r>
              <a:rPr kumimoji="1" lang="zh-TW" altLang="en-US" dirty="0"/>
              <a:t>半徑比較大、假樹大為什麼親和力大？</a:t>
            </a:r>
            <a:endParaRPr kumimoji="1" lang="en-US" altLang="zh-TW" dirty="0"/>
          </a:p>
          <a:p>
            <a:endParaRPr kumimoji="1" lang="en-US" altLang="zh-TW" dirty="0"/>
          </a:p>
          <a:p>
            <a:r>
              <a:rPr lang="zh-TW" altLang="en-US" b="0" i="0" u="none" strike="noStrike" dirty="0">
                <a:solidFill>
                  <a:srgbClr val="333333"/>
                </a:solidFill>
                <a:effectLst/>
                <a:latin typeface="Microsoft JhengHei" panose="020B0604030504040204" pitchFamily="34" charset="-120"/>
                <a:ea typeface="Microsoft JhengHei" panose="020B0604030504040204" pitchFamily="34" charset="-120"/>
              </a:rPr>
              <a:t>由於樹脂吸留離子主要是靠靜電引力，因此，樹脂對離子的親和力的大小就決定於水合離子的大小和電荷數的多少。例如： 、 ， 的水合離子電荷數相同，水合離子半徑依次減小，樹脂對這些離子的引力就依次增強，因此親和力依次增強。</a:t>
            </a:r>
            <a:endParaRPr lang="en-US" altLang="zh-TW" b="0" i="0" u="none" strike="noStrike" dirty="0">
              <a:solidFill>
                <a:srgbClr val="333333"/>
              </a:solidFill>
              <a:effectLst/>
              <a:latin typeface="Microsoft JhengHei" panose="020B0604030504040204" pitchFamily="34" charset="-120"/>
              <a:ea typeface="Microsoft JhengHei" panose="020B0604030504040204" pitchFamily="34" charset="-120"/>
            </a:endParaRPr>
          </a:p>
          <a:p>
            <a:endParaRPr kumimoji="1" lang="en-US" altLang="zh-TW" b="0" i="0" u="none" strike="noStrike" dirty="0">
              <a:solidFill>
                <a:srgbClr val="333333"/>
              </a:solidFill>
              <a:effectLst/>
              <a:latin typeface="Microsoft JhengHei" panose="020B0604030504040204" pitchFamily="34" charset="-120"/>
              <a:ea typeface="Microsoft JhengHei" panose="020B0604030504040204" pitchFamily="34" charset="-120"/>
            </a:endParaRPr>
          </a:p>
          <a:p>
            <a:r>
              <a:rPr kumimoji="1" lang="en-US" altLang="zh-TW" dirty="0"/>
              <a:t>http://</a:t>
            </a:r>
            <a:r>
              <a:rPr kumimoji="1" lang="en-US" altLang="zh-TW" dirty="0" err="1"/>
              <a:t>dardel.info</a:t>
            </a:r>
            <a:r>
              <a:rPr kumimoji="1" lang="en-US" altLang="zh-TW" dirty="0"/>
              <a:t>/IX/</a:t>
            </a:r>
            <a:r>
              <a:rPr kumimoji="1" lang="en-US" altLang="zh-TW" dirty="0" err="1"/>
              <a:t>resin_structure.html#other</a:t>
            </a:r>
            <a:r>
              <a:rPr kumimoji="1" lang="zh-TW" altLang="en-US" b="0" i="0" u="none" strike="noStrike" dirty="0">
                <a:solidFill>
                  <a:srgbClr val="333333"/>
                </a:solidFill>
                <a:effectLst/>
                <a:latin typeface="Microsoft JhengHei" panose="020B0604030504040204" pitchFamily="34" charset="-120"/>
                <a:ea typeface="Microsoft JhengHei" panose="020B0604030504040204" pitchFamily="34" charset="-120"/>
              </a:rPr>
              <a:t> </a:t>
            </a:r>
            <a:r>
              <a:rPr kumimoji="1" lang="zh-TW" altLang="en-US" dirty="0"/>
              <a:t>這個網頁有滿多樹脂的知識</a:t>
            </a:r>
            <a:endParaRPr kumimoji="1" lang="en-US" altLang="zh-TW" dirty="0"/>
          </a:p>
          <a:p>
            <a:r>
              <a:rPr kumimoji="1" lang="en-US" altLang="zh-TW" dirty="0"/>
              <a:t>https://</a:t>
            </a:r>
            <a:r>
              <a:rPr kumimoji="1" lang="en-US" altLang="zh-TW" dirty="0" err="1"/>
              <a:t>www.lenntech.com</a:t>
            </a:r>
            <a:r>
              <a:rPr kumimoji="1" lang="en-US" altLang="zh-TW" dirty="0"/>
              <a:t>/Data-sheets/Ion-Exchange-for-Dummies-</a:t>
            </a:r>
            <a:r>
              <a:rPr kumimoji="1" lang="en-US" altLang="zh-TW" dirty="0" err="1"/>
              <a:t>RH.pdf</a:t>
            </a:r>
            <a:r>
              <a:rPr kumimoji="1" lang="zh-TW" altLang="en-US" dirty="0"/>
              <a:t>  把離子交換的機制講得很簡單</a:t>
            </a:r>
            <a:endParaRPr kumimoji="1" lang="en-US" altLang="zh-TW" dirty="0"/>
          </a:p>
          <a:p>
            <a:r>
              <a:rPr kumimoji="1" lang="zh-TW" altLang="en-US" dirty="0"/>
              <a:t>查一下樹枝再多大的濃度下多久會達到飽和</a:t>
            </a:r>
            <a:endParaRPr kumimoji="1" lang="en-US" altLang="zh-TW" dirty="0"/>
          </a:p>
          <a:p>
            <a:endParaRPr kumimoji="1" lang="zh-TW" altLang="en-US" dirty="0"/>
          </a:p>
        </p:txBody>
      </p:sp>
      <p:sp>
        <p:nvSpPr>
          <p:cNvPr id="4" name="投影片編號版面配置區 3"/>
          <p:cNvSpPr>
            <a:spLocks noGrp="1"/>
          </p:cNvSpPr>
          <p:nvPr>
            <p:ph type="sldNum" sz="quarter" idx="5"/>
          </p:nvPr>
        </p:nvSpPr>
        <p:spPr/>
        <p:txBody>
          <a:bodyPr/>
          <a:lstStyle/>
          <a:p>
            <a:fld id="{203DE1C7-51A1-1747-AF56-9BF86E9D9436}" type="slidenum">
              <a:rPr kumimoji="1" lang="zh-TW" altLang="en-US" smtClean="0"/>
              <a:t>1</a:t>
            </a:fld>
            <a:endParaRPr kumimoji="1" lang="zh-TW" altLang="en-US"/>
          </a:p>
        </p:txBody>
      </p:sp>
    </p:spTree>
    <p:extLst>
      <p:ext uri="{BB962C8B-B14F-4D97-AF65-F5344CB8AC3E}">
        <p14:creationId xmlns:p14="http://schemas.microsoft.com/office/powerpoint/2010/main" val="85129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https://</a:t>
            </a:r>
            <a:r>
              <a:rPr kumimoji="1" lang="en-US" altLang="zh-TW" dirty="0" err="1"/>
              <a:t>www.olympus-ims.com</a:t>
            </a:r>
            <a:r>
              <a:rPr kumimoji="1" lang="en-US" altLang="zh-TW" dirty="0"/>
              <a:t>/</a:t>
            </a:r>
            <a:r>
              <a:rPr kumimoji="1" lang="en-US" altLang="zh-TW" dirty="0" err="1"/>
              <a:t>en</a:t>
            </a:r>
            <a:r>
              <a:rPr kumimoji="1" lang="en-US" altLang="zh-TW" dirty="0"/>
              <a:t>/insight/understanding-x-ray-fluorescence-how-does-</a:t>
            </a:r>
            <a:r>
              <a:rPr kumimoji="1" lang="en-US" altLang="zh-TW" dirty="0" err="1"/>
              <a:t>xrf</a:t>
            </a:r>
            <a:r>
              <a:rPr kumimoji="1" lang="en-US" altLang="zh-TW" dirty="0"/>
              <a:t>-work/</a:t>
            </a:r>
            <a:r>
              <a:rPr kumimoji="1" lang="zh-TW" altLang="en-US" dirty="0"/>
              <a:t>   這個原理講的滿簡單的</a:t>
            </a:r>
            <a:endParaRPr kumimoji="1" lang="en-US" altLang="zh-TW" dirty="0"/>
          </a:p>
          <a:p>
            <a:r>
              <a:rPr kumimoji="1" lang="en-US" altLang="zh-TW" dirty="0"/>
              <a:t>https://</a:t>
            </a:r>
            <a:r>
              <a:rPr kumimoji="1" lang="en-US" altLang="zh-TW" dirty="0" err="1"/>
              <a:t>www.matsusada.com</a:t>
            </a:r>
            <a:r>
              <a:rPr kumimoji="1" lang="en-US" altLang="zh-TW" dirty="0"/>
              <a:t>/column/words-</a:t>
            </a:r>
            <a:r>
              <a:rPr kumimoji="1" lang="en-US" altLang="zh-TW" dirty="0" err="1"/>
              <a:t>xrf.html</a:t>
            </a:r>
            <a:endParaRPr kumimoji="1" lang="en-US" altLang="zh-TW" dirty="0"/>
          </a:p>
          <a:p>
            <a:r>
              <a:rPr kumimoji="1" lang="zh-TW" altLang="en-US" dirty="0"/>
              <a:t>要講一下怎麼裝填這個樹脂樣本</a:t>
            </a:r>
            <a:endParaRPr kumimoji="1" lang="en-US" altLang="zh-TW" dirty="0"/>
          </a:p>
          <a:p>
            <a:r>
              <a:rPr kumimoji="1" lang="zh-TW" altLang="en-US" dirty="0"/>
              <a:t>講他的優點跟他是幹嘛的</a:t>
            </a:r>
            <a:endParaRPr kumimoji="1" lang="en-US" altLang="zh-TW" dirty="0"/>
          </a:p>
          <a:p>
            <a:endParaRPr kumimoji="1"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effectLst/>
                <a:latin typeface="Calibri" panose="020F0502020204030204" pitchFamily="34" charset="0"/>
                <a:ea typeface="新細明體" panose="02020500000000000000" pitchFamily="18" charset="-120"/>
                <a:cs typeface="Times New Roman" panose="02020603050405020304" pitchFamily="18" charset="0"/>
              </a:rPr>
              <a:t>Incident X-ray radiation to create the excitation of inner atomic shell electrons; outer shell electrons filled the vacancies and emitted characteristic X-ray radiation</a:t>
            </a:r>
            <a:r>
              <a:rPr lang="zh-TW" altLang="en-US" sz="1200" dirty="0">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TW" sz="1000" dirty="0">
                <a:effectLst/>
                <a:latin typeface="Calibri" panose="020F0502020204030204" pitchFamily="34" charset="0"/>
                <a:ea typeface="新細明體" panose="02020500000000000000" pitchFamily="18" charset="-120"/>
                <a:cs typeface="Times New Roman" panose="02020603050405020304" pitchFamily="18" charset="0"/>
              </a:rPr>
              <a:t>(Brouwer, 2006; </a:t>
            </a:r>
            <a:r>
              <a:rPr lang="en-US" altLang="zh-TW" sz="1000" dirty="0" err="1">
                <a:effectLst/>
                <a:latin typeface="Calibri" panose="020F0502020204030204" pitchFamily="34" charset="0"/>
                <a:ea typeface="新細明體" panose="02020500000000000000" pitchFamily="18" charset="-120"/>
                <a:cs typeface="Times New Roman" panose="02020603050405020304" pitchFamily="18" charset="0"/>
              </a:rPr>
              <a:t>Weltje</a:t>
            </a:r>
            <a:r>
              <a:rPr lang="en-US" altLang="zh-TW" sz="1000" dirty="0">
                <a:effectLst/>
                <a:latin typeface="Calibri" panose="020F0502020204030204" pitchFamily="34" charset="0"/>
                <a:ea typeface="新細明體" panose="02020500000000000000" pitchFamily="18" charset="-120"/>
                <a:cs typeface="Times New Roman" panose="02020603050405020304" pitchFamily="18" charset="0"/>
              </a:rPr>
              <a:t> et al., 2008; </a:t>
            </a:r>
            <a:r>
              <a:rPr lang="en-US" altLang="zh-TW" sz="1000" dirty="0" err="1">
                <a:effectLst/>
                <a:latin typeface="Calibri" panose="020F0502020204030204" pitchFamily="34" charset="0"/>
                <a:ea typeface="新細明體" panose="02020500000000000000" pitchFamily="18" charset="-120"/>
                <a:cs typeface="Times New Roman" panose="02020603050405020304" pitchFamily="18" charset="0"/>
              </a:rPr>
              <a:t>Panchuk</a:t>
            </a:r>
            <a:r>
              <a:rPr lang="en-US" altLang="zh-TW" sz="1000" dirty="0">
                <a:effectLst/>
                <a:latin typeface="Calibri" panose="020F0502020204030204" pitchFamily="34" charset="0"/>
                <a:ea typeface="新細明體" panose="02020500000000000000" pitchFamily="18" charset="-120"/>
                <a:cs typeface="Times New Roman" panose="02020603050405020304" pitchFamily="18" charset="0"/>
              </a:rPr>
              <a:t> et al., 2018)</a:t>
            </a:r>
          </a:p>
          <a:p>
            <a:endParaRPr kumimoji="1" lang="en-US" altLang="zh-TW" dirty="0"/>
          </a:p>
          <a:p>
            <a:endParaRPr kumimoji="1" lang="zh-TW" altLang="en-US" dirty="0"/>
          </a:p>
        </p:txBody>
      </p:sp>
      <p:sp>
        <p:nvSpPr>
          <p:cNvPr id="4" name="投影片編號版面配置區 3"/>
          <p:cNvSpPr>
            <a:spLocks noGrp="1"/>
          </p:cNvSpPr>
          <p:nvPr>
            <p:ph type="sldNum" sz="quarter" idx="5"/>
          </p:nvPr>
        </p:nvSpPr>
        <p:spPr/>
        <p:txBody>
          <a:bodyPr/>
          <a:lstStyle/>
          <a:p>
            <a:fld id="{203DE1C7-51A1-1747-AF56-9BF86E9D9436}" type="slidenum">
              <a:rPr kumimoji="1" lang="zh-TW" altLang="en-US" smtClean="0"/>
              <a:t>2</a:t>
            </a:fld>
            <a:endParaRPr kumimoji="1" lang="zh-TW" altLang="en-US"/>
          </a:p>
        </p:txBody>
      </p:sp>
    </p:spTree>
    <p:extLst>
      <p:ext uri="{BB962C8B-B14F-4D97-AF65-F5344CB8AC3E}">
        <p14:creationId xmlns:p14="http://schemas.microsoft.com/office/powerpoint/2010/main" val="76329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優勢沒有達到短時間監控的目標，因為採樣時間隔太久</a:t>
            </a:r>
            <a:endParaRPr kumimoji="1" lang="en-US" altLang="zh-TW" dirty="0"/>
          </a:p>
          <a:p>
            <a:r>
              <a:rPr kumimoji="1" lang="en-US" altLang="zh-TW" dirty="0"/>
              <a:t>As one of the receiving-phase </a:t>
            </a:r>
            <a:r>
              <a:rPr kumimoji="1" lang="en-US" altLang="zh-TW" dirty="0" err="1"/>
              <a:t>materi</a:t>
            </a:r>
            <a:r>
              <a:rPr kumimoji="1" lang="en-US" altLang="zh-TW" dirty="0"/>
              <a:t>- </a:t>
            </a:r>
            <a:r>
              <a:rPr kumimoji="1" lang="en-US" altLang="zh-TW" dirty="0" err="1"/>
              <a:t>als</a:t>
            </a:r>
            <a:r>
              <a:rPr kumimoji="1" lang="en-US" altLang="zh-TW" dirty="0"/>
              <a:t>, ion-exchange resin has been developed as an economically feasible method for extracting heavy metals in wastewaters over the past decades, even at low concentration effluents</a:t>
            </a:r>
          </a:p>
          <a:p>
            <a:r>
              <a:rPr kumimoji="1" lang="en-US" altLang="zh-TW" dirty="0"/>
              <a:t>overcome these restrictions.</a:t>
            </a:r>
          </a:p>
          <a:p>
            <a:r>
              <a:rPr kumimoji="1" lang="en-US" altLang="zh-TW" dirty="0"/>
              <a:t>Therefore, this study has developed a cost-effective, readily-deployable ion-exchange resin sachet as the integrating passive sampler. Multiple samplers can be easily installed and left for suitable times depending on the motivation of the monitoring program. The sensitive and non-destructive XRF-CS can therefore fulfill the demand to quantitatively assess heavy metal concentrations of the resin samples in a fast and economical manner, which allows for archiving samples of potential legal significance </a:t>
            </a:r>
          </a:p>
        </p:txBody>
      </p:sp>
      <p:sp>
        <p:nvSpPr>
          <p:cNvPr id="4" name="投影片編號版面配置區 3"/>
          <p:cNvSpPr>
            <a:spLocks noGrp="1"/>
          </p:cNvSpPr>
          <p:nvPr>
            <p:ph type="sldNum" sz="quarter" idx="5"/>
          </p:nvPr>
        </p:nvSpPr>
        <p:spPr/>
        <p:txBody>
          <a:bodyPr/>
          <a:lstStyle/>
          <a:p>
            <a:fld id="{203DE1C7-51A1-1747-AF56-9BF86E9D9436}" type="slidenum">
              <a:rPr kumimoji="1" lang="zh-TW" altLang="en-US" smtClean="0"/>
              <a:t>3</a:t>
            </a:fld>
            <a:endParaRPr kumimoji="1" lang="zh-TW" altLang="en-US"/>
          </a:p>
        </p:txBody>
      </p:sp>
    </p:spTree>
    <p:extLst>
      <p:ext uri="{BB962C8B-B14F-4D97-AF65-F5344CB8AC3E}">
        <p14:creationId xmlns:p14="http://schemas.microsoft.com/office/powerpoint/2010/main" val="418552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3743BA-4A2E-154B-BD0D-DE63D02F9D67}"/>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D0A7363E-7871-084F-9FEB-DF4742135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AC5A7F9A-A97F-7E43-B485-B9DB39D20F45}"/>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5" name="頁尾版面配置區 4">
            <a:extLst>
              <a:ext uri="{FF2B5EF4-FFF2-40B4-BE49-F238E27FC236}">
                <a16:creationId xmlns:a16="http://schemas.microsoft.com/office/drawing/2014/main" id="{ED0156B0-94CC-5C4C-9206-B9AFFC67AFA3}"/>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FB80A088-8BEB-9A40-87BC-9A2A72590CC9}"/>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3395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73F2A9-BC3D-B34A-883A-AD612AC57706}"/>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57FB695A-9E4A-AA45-87E6-C1C022A2F956}"/>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687DCD6F-9BE9-7045-87AB-A04592DE9266}"/>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5" name="頁尾版面配置區 4">
            <a:extLst>
              <a:ext uri="{FF2B5EF4-FFF2-40B4-BE49-F238E27FC236}">
                <a16:creationId xmlns:a16="http://schemas.microsoft.com/office/drawing/2014/main" id="{21EAFD7E-E99C-814F-AE28-3535DCFFA653}"/>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5B7EF7A2-DB66-3648-B057-D8076ACC48C4}"/>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69198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E6979CD-D663-454B-ADF7-E2F3FAF540E5}"/>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AEBD8CFE-2066-7A4E-8809-2BD290D105A8}"/>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DC902256-292D-0D43-9462-77F823A5287A}"/>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5" name="頁尾版面配置區 4">
            <a:extLst>
              <a:ext uri="{FF2B5EF4-FFF2-40B4-BE49-F238E27FC236}">
                <a16:creationId xmlns:a16="http://schemas.microsoft.com/office/drawing/2014/main" id="{EAC3CD84-6D38-D845-AD04-483DFB4AE41C}"/>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04B944DC-27B5-844A-9238-37455E83300E}"/>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110757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68643C-FDDE-534B-BA3B-8F08012B5225}"/>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3F94DD3D-0712-6845-86B2-C2A429FFB532}"/>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4FC545E1-F930-2146-A985-2735A93FBD89}"/>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5" name="頁尾版面配置區 4">
            <a:extLst>
              <a:ext uri="{FF2B5EF4-FFF2-40B4-BE49-F238E27FC236}">
                <a16:creationId xmlns:a16="http://schemas.microsoft.com/office/drawing/2014/main" id="{90592395-6937-554A-AA82-000EC95D6059}"/>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4AEED1F2-A5D9-7C4D-A66B-4722BFC2FE8B}"/>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404565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2A96A2-EA21-1F4E-8EF0-9948AE4DDBEF}"/>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9A1EC072-267F-F340-9974-8F2B55288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5F23185D-03AE-C64B-935D-1B0B26AE6F71}"/>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5" name="頁尾版面配置區 4">
            <a:extLst>
              <a:ext uri="{FF2B5EF4-FFF2-40B4-BE49-F238E27FC236}">
                <a16:creationId xmlns:a16="http://schemas.microsoft.com/office/drawing/2014/main" id="{BCBC76E9-5BEF-E24F-B5B2-A9E71AFFA214}"/>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5EDBDFEB-5245-7A47-AFBD-D0F0759FF7E4}"/>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397933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C87503-6EB5-E34E-8845-DBD99B6EE722}"/>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CC770EC4-5CED-5E4B-95B0-FFC215F71D24}"/>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D0233352-57D6-4E45-9CF1-D13F75A0C5DE}"/>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9B3B81B3-6FCE-334D-B3CC-C20C2448DBAC}"/>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6" name="頁尾版面配置區 5">
            <a:extLst>
              <a:ext uri="{FF2B5EF4-FFF2-40B4-BE49-F238E27FC236}">
                <a16:creationId xmlns:a16="http://schemas.microsoft.com/office/drawing/2014/main" id="{284658C6-ADDF-484A-A070-12C8018A10C1}"/>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3C4E9945-4DC8-E347-B112-60F171A5619F}"/>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160161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38CF13-5EF2-664E-AD92-A891B9797D4B}"/>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4825C3C6-E866-FE41-B282-DDAC5E6A2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F3888B24-C400-6247-BED2-1C3EFCB38959}"/>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24B3C884-BF35-514B-800A-228259357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DA0D4ECD-30B2-B84F-9DC7-6126FD8AA4CF}"/>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ED09D123-07F8-4845-84D5-E50F7ED4FB17}"/>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8" name="頁尾版面配置區 7">
            <a:extLst>
              <a:ext uri="{FF2B5EF4-FFF2-40B4-BE49-F238E27FC236}">
                <a16:creationId xmlns:a16="http://schemas.microsoft.com/office/drawing/2014/main" id="{A9E3A8F1-719C-CE4F-8FB1-174E2B18AA24}"/>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01FEDCF6-BF4D-D243-9626-4835ECFEE609}"/>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198597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E0249C-8726-354C-893F-A7607D6D880C}"/>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A242DA08-195C-214C-8120-9DBB0BFA2672}"/>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4" name="頁尾版面配置區 3">
            <a:extLst>
              <a:ext uri="{FF2B5EF4-FFF2-40B4-BE49-F238E27FC236}">
                <a16:creationId xmlns:a16="http://schemas.microsoft.com/office/drawing/2014/main" id="{5E9760A4-6220-FB40-B4B0-984F1DE9D68A}"/>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0278DE50-5478-9142-91D5-AA876106A676}"/>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139227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17D1B90-5B7A-6A4C-A2B7-E100D87509CD}"/>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3" name="頁尾版面配置區 2">
            <a:extLst>
              <a:ext uri="{FF2B5EF4-FFF2-40B4-BE49-F238E27FC236}">
                <a16:creationId xmlns:a16="http://schemas.microsoft.com/office/drawing/2014/main" id="{B8704890-8EC4-5F4C-B173-E9C0C1B0769D}"/>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5FE804EF-B4DB-9F4C-B027-0276BEB450A7}"/>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1778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212A3E-2A6C-154F-9E2F-3B561DDD3DEB}"/>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D624DD27-5453-494A-A284-C0EDF7DCFA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DF480DB7-6B86-4A42-A024-39712ABA4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A23E70EF-8486-9045-9358-86650728DC57}"/>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6" name="頁尾版面配置區 5">
            <a:extLst>
              <a:ext uri="{FF2B5EF4-FFF2-40B4-BE49-F238E27FC236}">
                <a16:creationId xmlns:a16="http://schemas.microsoft.com/office/drawing/2014/main" id="{18745642-0DAF-2A41-A31D-19CE7BC7D3D8}"/>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67445C26-233F-CC45-A9DD-D59F719C8D52}"/>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198259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6EC1EE-8F7E-7441-8662-4EBF10946717}"/>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048296E0-8B29-DF40-9531-812CDD7BE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080FF253-5DB2-EB44-8C41-9454B5E45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DA81C065-7871-0542-B3F2-C0D0F4AFB140}"/>
              </a:ext>
            </a:extLst>
          </p:cNvPr>
          <p:cNvSpPr>
            <a:spLocks noGrp="1"/>
          </p:cNvSpPr>
          <p:nvPr>
            <p:ph type="dt" sz="half" idx="10"/>
          </p:nvPr>
        </p:nvSpPr>
        <p:spPr/>
        <p:txBody>
          <a:bodyPr/>
          <a:lstStyle/>
          <a:p>
            <a:fld id="{13A8E1CF-A812-0047-9B93-D5AADB37DBC9}" type="datetimeFigureOut">
              <a:rPr kumimoji="1" lang="zh-TW" altLang="en-US" smtClean="0"/>
              <a:t>2023/4/21</a:t>
            </a:fld>
            <a:endParaRPr kumimoji="1" lang="zh-TW" altLang="en-US"/>
          </a:p>
        </p:txBody>
      </p:sp>
      <p:sp>
        <p:nvSpPr>
          <p:cNvPr id="6" name="頁尾版面配置區 5">
            <a:extLst>
              <a:ext uri="{FF2B5EF4-FFF2-40B4-BE49-F238E27FC236}">
                <a16:creationId xmlns:a16="http://schemas.microsoft.com/office/drawing/2014/main" id="{F5404691-AA4F-A945-B188-A5BE618A15AA}"/>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DD63A1BE-9051-6244-AC5F-CEA93FAEC6A1}"/>
              </a:ext>
            </a:extLst>
          </p:cNvPr>
          <p:cNvSpPr>
            <a:spLocks noGrp="1"/>
          </p:cNvSpPr>
          <p:nvPr>
            <p:ph type="sldNum" sz="quarter" idx="12"/>
          </p:nvPr>
        </p:nvSpPr>
        <p:spPr/>
        <p:txBody>
          <a:body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90583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5857C6D-7890-BB48-9F0E-ADDB96B20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F4F63860-45CB-6348-8C7C-620EA5ACF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B8003609-7D81-594D-807B-CFC9AC970E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8E1CF-A812-0047-9B93-D5AADB37DBC9}" type="datetimeFigureOut">
              <a:rPr kumimoji="1" lang="zh-TW" altLang="en-US" smtClean="0"/>
              <a:t>2023/4/21</a:t>
            </a:fld>
            <a:endParaRPr kumimoji="1" lang="zh-TW" altLang="en-US"/>
          </a:p>
        </p:txBody>
      </p:sp>
      <p:sp>
        <p:nvSpPr>
          <p:cNvPr id="5" name="頁尾版面配置區 4">
            <a:extLst>
              <a:ext uri="{FF2B5EF4-FFF2-40B4-BE49-F238E27FC236}">
                <a16:creationId xmlns:a16="http://schemas.microsoft.com/office/drawing/2014/main" id="{1CB2CED9-89CC-DF42-AF70-14E61EF0F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6D7ACBEF-462F-3442-83E4-38A7E164A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CDDFE-3CB4-6A43-91A1-78FD40374185}" type="slidenum">
              <a:rPr kumimoji="1" lang="zh-TW" altLang="en-US" smtClean="0"/>
              <a:t>‹#›</a:t>
            </a:fld>
            <a:endParaRPr kumimoji="1" lang="zh-TW" altLang="en-US"/>
          </a:p>
        </p:txBody>
      </p:sp>
    </p:spTree>
    <p:extLst>
      <p:ext uri="{BB962C8B-B14F-4D97-AF65-F5344CB8AC3E}">
        <p14:creationId xmlns:p14="http://schemas.microsoft.com/office/powerpoint/2010/main" val="2716124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93C6A6-AB84-CC4D-95C1-8C04DD0D3EE1}"/>
              </a:ext>
            </a:extLst>
          </p:cNvPr>
          <p:cNvSpPr>
            <a:spLocks noGrp="1"/>
          </p:cNvSpPr>
          <p:nvPr>
            <p:ph type="title"/>
          </p:nvPr>
        </p:nvSpPr>
        <p:spPr>
          <a:xfrm>
            <a:off x="838200" y="365125"/>
            <a:ext cx="10515600" cy="1325563"/>
          </a:xfrm>
        </p:spPr>
        <p:txBody>
          <a:bodyPr>
            <a:normAutofit/>
          </a:bodyPr>
          <a:lstStyle/>
          <a:p>
            <a:r>
              <a:rPr kumimoji="1" lang="en-US" altLang="zh-TW" sz="5400" b="1" dirty="0">
                <a:latin typeface="+mn-lt"/>
              </a:rPr>
              <a:t>Methods - </a:t>
            </a:r>
            <a:r>
              <a:rPr kumimoji="1" lang="en-US" altLang="zh-TW" sz="4000" dirty="0">
                <a:latin typeface="+mn-lt"/>
              </a:rPr>
              <a:t>ion-exchange resin </a:t>
            </a:r>
            <a:endParaRPr kumimoji="1" lang="zh-TW" altLang="en-US" sz="4600" dirty="0">
              <a:latin typeface="+mn-lt"/>
            </a:endParaRPr>
          </a:p>
        </p:txBody>
      </p:sp>
      <p:sp>
        <p:nvSpPr>
          <p:cNvPr id="3" name="內容版面配置區 2">
            <a:extLst>
              <a:ext uri="{FF2B5EF4-FFF2-40B4-BE49-F238E27FC236}">
                <a16:creationId xmlns:a16="http://schemas.microsoft.com/office/drawing/2014/main" id="{A5FCE8E0-C020-8C44-961A-2215E23DEA5D}"/>
              </a:ext>
            </a:extLst>
          </p:cNvPr>
          <p:cNvSpPr>
            <a:spLocks noGrp="1"/>
          </p:cNvSpPr>
          <p:nvPr>
            <p:ph idx="1"/>
          </p:nvPr>
        </p:nvSpPr>
        <p:spPr>
          <a:xfrm>
            <a:off x="838200" y="1929384"/>
            <a:ext cx="10515599" cy="4251960"/>
          </a:xfrm>
        </p:spPr>
        <p:txBody>
          <a:bodyPr>
            <a:normAutofit/>
          </a:bodyPr>
          <a:lstStyle/>
          <a:p>
            <a:r>
              <a:rPr kumimoji="1" lang="en-US" altLang="zh-TW" sz="2400" dirty="0"/>
              <a:t>Mechanism</a:t>
            </a:r>
          </a:p>
          <a:p>
            <a:pPr lvl="1"/>
            <a:r>
              <a:rPr kumimoji="1" lang="en-US" altLang="zh-TW" dirty="0"/>
              <a:t>Heavy metal elements have larger affinity </a:t>
            </a:r>
            <a:r>
              <a:rPr kumimoji="1" lang="zh-TW" altLang="en-US" dirty="0"/>
              <a:t> </a:t>
            </a:r>
            <a:r>
              <a:rPr kumimoji="1" lang="en-US" altLang="zh-TW" dirty="0"/>
              <a:t>to resin bead </a:t>
            </a:r>
          </a:p>
          <a:p>
            <a:r>
              <a:rPr kumimoji="1" lang="en-US" altLang="zh-TW" sz="2400" dirty="0"/>
              <a:t>Characteristics</a:t>
            </a:r>
          </a:p>
          <a:p>
            <a:pPr lvl="1"/>
            <a:r>
              <a:rPr kumimoji="1" lang="en-US" altLang="zh-TW" dirty="0"/>
              <a:t>High exchange capacity and efficiency of </a:t>
            </a:r>
            <a:r>
              <a:rPr kumimoji="1" lang="en-US" altLang="zh-TW" dirty="0" err="1"/>
              <a:t>aborbing</a:t>
            </a:r>
            <a:r>
              <a:rPr kumimoji="1" lang="en-US" altLang="zh-TW" dirty="0"/>
              <a:t> heavy metal elements</a:t>
            </a:r>
          </a:p>
          <a:p>
            <a:endParaRPr kumimoji="1" lang="en-US" altLang="zh-TW" sz="2200" dirty="0"/>
          </a:p>
          <a:p>
            <a:endParaRPr kumimoji="1" lang="zh-TW" altLang="en-US" sz="2200" dirty="0"/>
          </a:p>
        </p:txBody>
      </p:sp>
      <p:grpSp>
        <p:nvGrpSpPr>
          <p:cNvPr id="167" name="群組 166">
            <a:extLst>
              <a:ext uri="{FF2B5EF4-FFF2-40B4-BE49-F238E27FC236}">
                <a16:creationId xmlns:a16="http://schemas.microsoft.com/office/drawing/2014/main" id="{CC2FFF62-5251-CD4F-9784-91B906192431}"/>
              </a:ext>
            </a:extLst>
          </p:cNvPr>
          <p:cNvGrpSpPr/>
          <p:nvPr/>
        </p:nvGrpSpPr>
        <p:grpSpPr>
          <a:xfrm>
            <a:off x="7224533" y="3668666"/>
            <a:ext cx="4326164" cy="3023921"/>
            <a:chOff x="0" y="122915"/>
            <a:chExt cx="4326177" cy="3023921"/>
          </a:xfrm>
        </p:grpSpPr>
        <p:cxnSp>
          <p:nvCxnSpPr>
            <p:cNvPr id="168" name="直線接點 167">
              <a:extLst>
                <a:ext uri="{FF2B5EF4-FFF2-40B4-BE49-F238E27FC236}">
                  <a16:creationId xmlns:a16="http://schemas.microsoft.com/office/drawing/2014/main" id="{A3AD377F-0C51-0D44-B747-94DE813D1159}"/>
                </a:ext>
              </a:extLst>
            </p:cNvPr>
            <p:cNvCxnSpPr>
              <a:cxnSpLocks/>
            </p:cNvCxnSpPr>
            <p:nvPr/>
          </p:nvCxnSpPr>
          <p:spPr>
            <a:xfrm flipH="1">
              <a:off x="1230923" y="942536"/>
              <a:ext cx="347980" cy="0"/>
            </a:xfrm>
            <a:prstGeom prst="line">
              <a:avLst/>
            </a:prstGeom>
          </p:spPr>
          <p:style>
            <a:lnRef idx="2">
              <a:schemeClr val="dk1"/>
            </a:lnRef>
            <a:fillRef idx="0">
              <a:schemeClr val="dk1"/>
            </a:fillRef>
            <a:effectRef idx="1">
              <a:schemeClr val="dk1"/>
            </a:effectRef>
            <a:fontRef idx="minor">
              <a:schemeClr val="tx1"/>
            </a:fontRef>
          </p:style>
        </p:cxnSp>
        <p:cxnSp>
          <p:nvCxnSpPr>
            <p:cNvPr id="169" name="直線接點 168">
              <a:extLst>
                <a:ext uri="{FF2B5EF4-FFF2-40B4-BE49-F238E27FC236}">
                  <a16:creationId xmlns:a16="http://schemas.microsoft.com/office/drawing/2014/main" id="{D13D4616-5C72-9342-97C6-9CF55062A800}"/>
                </a:ext>
              </a:extLst>
            </p:cNvPr>
            <p:cNvCxnSpPr>
              <a:cxnSpLocks/>
            </p:cNvCxnSpPr>
            <p:nvPr/>
          </p:nvCxnSpPr>
          <p:spPr>
            <a:xfrm flipH="1">
              <a:off x="1230923" y="2433711"/>
              <a:ext cx="347980" cy="0"/>
            </a:xfrm>
            <a:prstGeom prst="line">
              <a:avLst/>
            </a:prstGeom>
          </p:spPr>
          <p:style>
            <a:lnRef idx="2">
              <a:schemeClr val="dk1"/>
            </a:lnRef>
            <a:fillRef idx="0">
              <a:schemeClr val="dk1"/>
            </a:fillRef>
            <a:effectRef idx="1">
              <a:schemeClr val="dk1"/>
            </a:effectRef>
            <a:fontRef idx="minor">
              <a:schemeClr val="tx1"/>
            </a:fontRef>
          </p:style>
        </p:cxnSp>
        <p:grpSp>
          <p:nvGrpSpPr>
            <p:cNvPr id="170" name="群組 169">
              <a:extLst>
                <a:ext uri="{FF2B5EF4-FFF2-40B4-BE49-F238E27FC236}">
                  <a16:creationId xmlns:a16="http://schemas.microsoft.com/office/drawing/2014/main" id="{CD18A5E1-05E1-7441-9B66-3D4E79C3A2EB}"/>
                </a:ext>
              </a:extLst>
            </p:cNvPr>
            <p:cNvGrpSpPr/>
            <p:nvPr/>
          </p:nvGrpSpPr>
          <p:grpSpPr>
            <a:xfrm>
              <a:off x="0" y="122915"/>
              <a:ext cx="4326177" cy="3023921"/>
              <a:chOff x="0" y="122915"/>
              <a:chExt cx="4326177" cy="3023921"/>
            </a:xfrm>
          </p:grpSpPr>
          <p:grpSp>
            <p:nvGrpSpPr>
              <p:cNvPr id="171" name="群組 170">
                <a:extLst>
                  <a:ext uri="{FF2B5EF4-FFF2-40B4-BE49-F238E27FC236}">
                    <a16:creationId xmlns:a16="http://schemas.microsoft.com/office/drawing/2014/main" id="{6E34A63D-9D33-1B48-830D-0A79D832A941}"/>
                  </a:ext>
                </a:extLst>
              </p:cNvPr>
              <p:cNvGrpSpPr/>
              <p:nvPr/>
            </p:nvGrpSpPr>
            <p:grpSpPr>
              <a:xfrm>
                <a:off x="0" y="122915"/>
                <a:ext cx="2295344" cy="3023921"/>
                <a:chOff x="75315" y="220098"/>
                <a:chExt cx="4110637" cy="5414740"/>
              </a:xfrm>
            </p:grpSpPr>
            <p:grpSp>
              <p:nvGrpSpPr>
                <p:cNvPr id="179" name="群組 178">
                  <a:extLst>
                    <a:ext uri="{FF2B5EF4-FFF2-40B4-BE49-F238E27FC236}">
                      <a16:creationId xmlns:a16="http://schemas.microsoft.com/office/drawing/2014/main" id="{747F7992-AAAC-864D-9FF9-EC585B94346E}"/>
                    </a:ext>
                  </a:extLst>
                </p:cNvPr>
                <p:cNvGrpSpPr/>
                <p:nvPr/>
              </p:nvGrpSpPr>
              <p:grpSpPr>
                <a:xfrm>
                  <a:off x="75315" y="870908"/>
                  <a:ext cx="2827592" cy="4255797"/>
                  <a:chOff x="75315" y="865006"/>
                  <a:chExt cx="2827592" cy="2627923"/>
                </a:xfrm>
              </p:grpSpPr>
              <p:cxnSp>
                <p:nvCxnSpPr>
                  <p:cNvPr id="231" name="直線接點 230">
                    <a:extLst>
                      <a:ext uri="{FF2B5EF4-FFF2-40B4-BE49-F238E27FC236}">
                        <a16:creationId xmlns:a16="http://schemas.microsoft.com/office/drawing/2014/main" id="{51FF9D62-FB8A-594B-B531-5D839A5B1477}"/>
                      </a:ext>
                    </a:extLst>
                  </p:cNvPr>
                  <p:cNvCxnSpPr>
                    <a:cxnSpLocks/>
                  </p:cNvCxnSpPr>
                  <p:nvPr/>
                </p:nvCxnSpPr>
                <p:spPr>
                  <a:xfrm>
                    <a:off x="710559" y="865006"/>
                    <a:ext cx="0" cy="520794"/>
                  </a:xfrm>
                  <a:prstGeom prst="line">
                    <a:avLst/>
                  </a:prstGeom>
                </p:spPr>
                <p:style>
                  <a:lnRef idx="2">
                    <a:schemeClr val="dk1"/>
                  </a:lnRef>
                  <a:fillRef idx="0">
                    <a:schemeClr val="dk1"/>
                  </a:fillRef>
                  <a:effectRef idx="1">
                    <a:schemeClr val="dk1"/>
                  </a:effectRef>
                  <a:fontRef idx="minor">
                    <a:schemeClr val="tx1"/>
                  </a:fontRef>
                </p:style>
              </p:cxnSp>
              <p:cxnSp>
                <p:nvCxnSpPr>
                  <p:cNvPr id="232" name="直線接點 231">
                    <a:extLst>
                      <a:ext uri="{FF2B5EF4-FFF2-40B4-BE49-F238E27FC236}">
                        <a16:creationId xmlns:a16="http://schemas.microsoft.com/office/drawing/2014/main" id="{700F6971-02EF-C74A-AE88-1A43BF371A87}"/>
                      </a:ext>
                    </a:extLst>
                  </p:cNvPr>
                  <p:cNvCxnSpPr>
                    <a:cxnSpLocks/>
                  </p:cNvCxnSpPr>
                  <p:nvPr/>
                </p:nvCxnSpPr>
                <p:spPr>
                  <a:xfrm>
                    <a:off x="2283623" y="865006"/>
                    <a:ext cx="0" cy="504047"/>
                  </a:xfrm>
                  <a:prstGeom prst="line">
                    <a:avLst/>
                  </a:prstGeom>
                </p:spPr>
                <p:style>
                  <a:lnRef idx="2">
                    <a:schemeClr val="dk1"/>
                  </a:lnRef>
                  <a:fillRef idx="0">
                    <a:schemeClr val="dk1"/>
                  </a:fillRef>
                  <a:effectRef idx="1">
                    <a:schemeClr val="dk1"/>
                  </a:effectRef>
                  <a:fontRef idx="minor">
                    <a:schemeClr val="tx1"/>
                  </a:fontRef>
                </p:style>
              </p:cxnSp>
              <p:cxnSp>
                <p:nvCxnSpPr>
                  <p:cNvPr id="233" name="直線接點 232">
                    <a:extLst>
                      <a:ext uri="{FF2B5EF4-FFF2-40B4-BE49-F238E27FC236}">
                        <a16:creationId xmlns:a16="http://schemas.microsoft.com/office/drawing/2014/main" id="{EF417333-D6DB-964F-B07A-4BFD5FB17214}"/>
                      </a:ext>
                    </a:extLst>
                  </p:cNvPr>
                  <p:cNvCxnSpPr>
                    <a:cxnSpLocks/>
                  </p:cNvCxnSpPr>
                  <p:nvPr/>
                </p:nvCxnSpPr>
                <p:spPr>
                  <a:xfrm flipH="1">
                    <a:off x="75315" y="1374184"/>
                    <a:ext cx="5509" cy="1640666"/>
                  </a:xfrm>
                  <a:prstGeom prst="line">
                    <a:avLst/>
                  </a:prstGeom>
                </p:spPr>
                <p:style>
                  <a:lnRef idx="2">
                    <a:schemeClr val="dk1"/>
                  </a:lnRef>
                  <a:fillRef idx="0">
                    <a:schemeClr val="dk1"/>
                  </a:fillRef>
                  <a:effectRef idx="1">
                    <a:schemeClr val="dk1"/>
                  </a:effectRef>
                  <a:fontRef idx="minor">
                    <a:schemeClr val="tx1"/>
                  </a:fontRef>
                </p:style>
              </p:cxnSp>
              <p:cxnSp>
                <p:nvCxnSpPr>
                  <p:cNvPr id="234" name="直線接點 233">
                    <a:extLst>
                      <a:ext uri="{FF2B5EF4-FFF2-40B4-BE49-F238E27FC236}">
                        <a16:creationId xmlns:a16="http://schemas.microsoft.com/office/drawing/2014/main" id="{32141197-18A1-394D-ADA1-8E587705EC50}"/>
                      </a:ext>
                    </a:extLst>
                  </p:cNvPr>
                  <p:cNvCxnSpPr>
                    <a:cxnSpLocks/>
                  </p:cNvCxnSpPr>
                  <p:nvPr/>
                </p:nvCxnSpPr>
                <p:spPr>
                  <a:xfrm flipH="1">
                    <a:off x="2902846" y="1378025"/>
                    <a:ext cx="61" cy="1637859"/>
                  </a:xfrm>
                  <a:prstGeom prst="line">
                    <a:avLst/>
                  </a:prstGeom>
                </p:spPr>
                <p:style>
                  <a:lnRef idx="2">
                    <a:schemeClr val="dk1"/>
                  </a:lnRef>
                  <a:fillRef idx="0">
                    <a:schemeClr val="dk1"/>
                  </a:fillRef>
                  <a:effectRef idx="1">
                    <a:schemeClr val="dk1"/>
                  </a:effectRef>
                  <a:fontRef idx="minor">
                    <a:schemeClr val="tx1"/>
                  </a:fontRef>
                </p:style>
              </p:cxnSp>
              <p:cxnSp>
                <p:nvCxnSpPr>
                  <p:cNvPr id="235" name="直線接點 234">
                    <a:extLst>
                      <a:ext uri="{FF2B5EF4-FFF2-40B4-BE49-F238E27FC236}">
                        <a16:creationId xmlns:a16="http://schemas.microsoft.com/office/drawing/2014/main" id="{346B6D65-AE31-384A-975E-2AC8F64F4578}"/>
                      </a:ext>
                    </a:extLst>
                  </p:cNvPr>
                  <p:cNvCxnSpPr>
                    <a:cxnSpLocks/>
                  </p:cNvCxnSpPr>
                  <p:nvPr/>
                </p:nvCxnSpPr>
                <p:spPr>
                  <a:xfrm>
                    <a:off x="2283623" y="3013392"/>
                    <a:ext cx="0" cy="455834"/>
                  </a:xfrm>
                  <a:prstGeom prst="line">
                    <a:avLst/>
                  </a:prstGeom>
                </p:spPr>
                <p:style>
                  <a:lnRef idx="2">
                    <a:schemeClr val="dk1"/>
                  </a:lnRef>
                  <a:fillRef idx="0">
                    <a:schemeClr val="dk1"/>
                  </a:fillRef>
                  <a:effectRef idx="1">
                    <a:schemeClr val="dk1"/>
                  </a:effectRef>
                  <a:fontRef idx="minor">
                    <a:schemeClr val="tx1"/>
                  </a:fontRef>
                </p:style>
              </p:cxnSp>
              <p:cxnSp>
                <p:nvCxnSpPr>
                  <p:cNvPr id="236" name="直線接點 235">
                    <a:extLst>
                      <a:ext uri="{FF2B5EF4-FFF2-40B4-BE49-F238E27FC236}">
                        <a16:creationId xmlns:a16="http://schemas.microsoft.com/office/drawing/2014/main" id="{43DA0B0F-6DA6-C74D-85B7-21B5DE613797}"/>
                      </a:ext>
                    </a:extLst>
                  </p:cNvPr>
                  <p:cNvCxnSpPr>
                    <a:cxnSpLocks/>
                  </p:cNvCxnSpPr>
                  <p:nvPr/>
                </p:nvCxnSpPr>
                <p:spPr>
                  <a:xfrm>
                    <a:off x="695790" y="3013392"/>
                    <a:ext cx="0" cy="479537"/>
                  </a:xfrm>
                  <a:prstGeom prst="line">
                    <a:avLst/>
                  </a:prstGeom>
                </p:spPr>
                <p:style>
                  <a:lnRef idx="2">
                    <a:schemeClr val="dk1"/>
                  </a:lnRef>
                  <a:fillRef idx="0">
                    <a:schemeClr val="dk1"/>
                  </a:fillRef>
                  <a:effectRef idx="1">
                    <a:schemeClr val="dk1"/>
                  </a:effectRef>
                  <a:fontRef idx="minor">
                    <a:schemeClr val="tx1"/>
                  </a:fontRef>
                </p:style>
              </p:cxnSp>
            </p:grpSp>
            <p:cxnSp>
              <p:nvCxnSpPr>
                <p:cNvPr id="180" name="直線箭頭接點 179">
                  <a:extLst>
                    <a:ext uri="{FF2B5EF4-FFF2-40B4-BE49-F238E27FC236}">
                      <a16:creationId xmlns:a16="http://schemas.microsoft.com/office/drawing/2014/main" id="{124FFC00-6F95-554E-9E8B-963848B2983F}"/>
                    </a:ext>
                  </a:extLst>
                </p:cNvPr>
                <p:cNvCxnSpPr>
                  <a:cxnSpLocks/>
                </p:cNvCxnSpPr>
                <p:nvPr/>
              </p:nvCxnSpPr>
              <p:spPr>
                <a:xfrm flipH="1">
                  <a:off x="1494373" y="220098"/>
                  <a:ext cx="2" cy="621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1" name="直線箭頭接點 180">
                  <a:extLst>
                    <a:ext uri="{FF2B5EF4-FFF2-40B4-BE49-F238E27FC236}">
                      <a16:creationId xmlns:a16="http://schemas.microsoft.com/office/drawing/2014/main" id="{162C0801-7F06-C540-BC4F-5DCFC8DDC764}"/>
                    </a:ext>
                  </a:extLst>
                </p:cNvPr>
                <p:cNvCxnSpPr>
                  <a:cxnSpLocks/>
                </p:cNvCxnSpPr>
                <p:nvPr/>
              </p:nvCxnSpPr>
              <p:spPr>
                <a:xfrm>
                  <a:off x="1460708" y="5126704"/>
                  <a:ext cx="0" cy="508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2" name="橢圓 181">
                  <a:extLst>
                    <a:ext uri="{FF2B5EF4-FFF2-40B4-BE49-F238E27FC236}">
                      <a16:creationId xmlns:a16="http://schemas.microsoft.com/office/drawing/2014/main" id="{0ABE48A1-5415-B74F-ADEC-4084D317DB94}"/>
                    </a:ext>
                  </a:extLst>
                </p:cNvPr>
                <p:cNvSpPr/>
                <p:nvPr/>
              </p:nvSpPr>
              <p:spPr>
                <a:xfrm>
                  <a:off x="423801" y="1833463"/>
                  <a:ext cx="603738" cy="6037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a:p>
              </p:txBody>
            </p:sp>
            <p:sp>
              <p:nvSpPr>
                <p:cNvPr id="183" name="橢圓 182">
                  <a:extLst>
                    <a:ext uri="{FF2B5EF4-FFF2-40B4-BE49-F238E27FC236}">
                      <a16:creationId xmlns:a16="http://schemas.microsoft.com/office/drawing/2014/main" id="{7406DA50-5F3D-9B46-B244-253E1AB3E5B6}"/>
                    </a:ext>
                  </a:extLst>
                </p:cNvPr>
                <p:cNvSpPr/>
                <p:nvPr/>
              </p:nvSpPr>
              <p:spPr>
                <a:xfrm>
                  <a:off x="478842" y="2879103"/>
                  <a:ext cx="603738" cy="6037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a:p>
              </p:txBody>
            </p:sp>
            <p:sp>
              <p:nvSpPr>
                <p:cNvPr id="184" name="橢圓 183">
                  <a:extLst>
                    <a:ext uri="{FF2B5EF4-FFF2-40B4-BE49-F238E27FC236}">
                      <a16:creationId xmlns:a16="http://schemas.microsoft.com/office/drawing/2014/main" id="{D6420971-6D3E-BE4F-8F38-08A6CAC99337}"/>
                    </a:ext>
                  </a:extLst>
                </p:cNvPr>
                <p:cNvSpPr/>
                <p:nvPr/>
              </p:nvSpPr>
              <p:spPr>
                <a:xfrm>
                  <a:off x="1679882" y="2135332"/>
                  <a:ext cx="603738" cy="6037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a:p>
              </p:txBody>
            </p:sp>
            <p:sp>
              <p:nvSpPr>
                <p:cNvPr id="185" name="橢圓 184">
                  <a:extLst>
                    <a:ext uri="{FF2B5EF4-FFF2-40B4-BE49-F238E27FC236}">
                      <a16:creationId xmlns:a16="http://schemas.microsoft.com/office/drawing/2014/main" id="{C532A475-82C9-7144-BAAB-DADEB06A1932}"/>
                    </a:ext>
                  </a:extLst>
                </p:cNvPr>
                <p:cNvSpPr/>
                <p:nvPr/>
              </p:nvSpPr>
              <p:spPr>
                <a:xfrm>
                  <a:off x="1940398" y="3380076"/>
                  <a:ext cx="603738" cy="6037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a:p>
              </p:txBody>
            </p:sp>
            <p:sp>
              <p:nvSpPr>
                <p:cNvPr id="186" name="橢圓 185">
                  <a:extLst>
                    <a:ext uri="{FF2B5EF4-FFF2-40B4-BE49-F238E27FC236}">
                      <a16:creationId xmlns:a16="http://schemas.microsoft.com/office/drawing/2014/main" id="{4093D468-40B7-274F-9908-EA6EE66F95A7}"/>
                    </a:ext>
                  </a:extLst>
                </p:cNvPr>
                <p:cNvSpPr/>
                <p:nvPr/>
              </p:nvSpPr>
              <p:spPr>
                <a:xfrm>
                  <a:off x="1896707" y="2723871"/>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87" name="橢圓 186">
                  <a:extLst>
                    <a:ext uri="{FF2B5EF4-FFF2-40B4-BE49-F238E27FC236}">
                      <a16:creationId xmlns:a16="http://schemas.microsoft.com/office/drawing/2014/main" id="{025D9473-E32D-BC42-A221-B9E66DFA3CCB}"/>
                    </a:ext>
                  </a:extLst>
                </p:cNvPr>
                <p:cNvSpPr/>
                <p:nvPr/>
              </p:nvSpPr>
              <p:spPr>
                <a:xfrm>
                  <a:off x="937330" y="2371091"/>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88" name="橢圓 187">
                  <a:extLst>
                    <a:ext uri="{FF2B5EF4-FFF2-40B4-BE49-F238E27FC236}">
                      <a16:creationId xmlns:a16="http://schemas.microsoft.com/office/drawing/2014/main" id="{E7BC9637-2A2F-B141-8F0B-0521A23C86FB}"/>
                    </a:ext>
                  </a:extLst>
                </p:cNvPr>
                <p:cNvSpPr/>
                <p:nvPr/>
              </p:nvSpPr>
              <p:spPr>
                <a:xfrm>
                  <a:off x="1182760" y="4254209"/>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89" name="橢圓 188">
                  <a:extLst>
                    <a:ext uri="{FF2B5EF4-FFF2-40B4-BE49-F238E27FC236}">
                      <a16:creationId xmlns:a16="http://schemas.microsoft.com/office/drawing/2014/main" id="{DA85AA88-A200-D444-BFF3-26A77FB6B012}"/>
                    </a:ext>
                  </a:extLst>
                </p:cNvPr>
                <p:cNvSpPr/>
                <p:nvPr/>
              </p:nvSpPr>
              <p:spPr>
                <a:xfrm>
                  <a:off x="748977" y="4011704"/>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0" name="橢圓 189">
                  <a:extLst>
                    <a:ext uri="{FF2B5EF4-FFF2-40B4-BE49-F238E27FC236}">
                      <a16:creationId xmlns:a16="http://schemas.microsoft.com/office/drawing/2014/main" id="{63F3B6DB-78F6-DF48-AA92-6FF09ADCF5D7}"/>
                    </a:ext>
                  </a:extLst>
                </p:cNvPr>
                <p:cNvSpPr/>
                <p:nvPr/>
              </p:nvSpPr>
              <p:spPr>
                <a:xfrm>
                  <a:off x="1020239" y="4805991"/>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1" name="橢圓 190">
                  <a:extLst>
                    <a:ext uri="{FF2B5EF4-FFF2-40B4-BE49-F238E27FC236}">
                      <a16:creationId xmlns:a16="http://schemas.microsoft.com/office/drawing/2014/main" id="{1C03728A-D5A3-434E-A82D-CAD5A5C76F47}"/>
                    </a:ext>
                  </a:extLst>
                </p:cNvPr>
                <p:cNvSpPr/>
                <p:nvPr/>
              </p:nvSpPr>
              <p:spPr>
                <a:xfrm>
                  <a:off x="421013" y="3293533"/>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2" name="橢圓 191">
                  <a:extLst>
                    <a:ext uri="{FF2B5EF4-FFF2-40B4-BE49-F238E27FC236}">
                      <a16:creationId xmlns:a16="http://schemas.microsoft.com/office/drawing/2014/main" id="{0991E62D-AEE2-564D-AADD-E572F3913ECD}"/>
                    </a:ext>
                  </a:extLst>
                </p:cNvPr>
                <p:cNvSpPr/>
                <p:nvPr/>
              </p:nvSpPr>
              <p:spPr>
                <a:xfrm>
                  <a:off x="1990094" y="3925404"/>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3" name="橢圓 192">
                  <a:extLst>
                    <a:ext uri="{FF2B5EF4-FFF2-40B4-BE49-F238E27FC236}">
                      <a16:creationId xmlns:a16="http://schemas.microsoft.com/office/drawing/2014/main" id="{1DDEEAFE-7BCD-8741-9EFC-AF5A75FF9563}"/>
                    </a:ext>
                  </a:extLst>
                </p:cNvPr>
                <p:cNvSpPr/>
                <p:nvPr/>
              </p:nvSpPr>
              <p:spPr>
                <a:xfrm>
                  <a:off x="2039683" y="3509831"/>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4" name="橢圓 193">
                  <a:extLst>
                    <a:ext uri="{FF2B5EF4-FFF2-40B4-BE49-F238E27FC236}">
                      <a16:creationId xmlns:a16="http://schemas.microsoft.com/office/drawing/2014/main" id="{BC957E1E-2F2B-3748-95B4-E1D6C0B2FBDE}"/>
                    </a:ext>
                  </a:extLst>
                </p:cNvPr>
                <p:cNvSpPr/>
                <p:nvPr/>
              </p:nvSpPr>
              <p:spPr>
                <a:xfrm>
                  <a:off x="1785015" y="3437354"/>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5" name="橢圓 194">
                  <a:extLst>
                    <a:ext uri="{FF2B5EF4-FFF2-40B4-BE49-F238E27FC236}">
                      <a16:creationId xmlns:a16="http://schemas.microsoft.com/office/drawing/2014/main" id="{DBDB2948-F0D0-6341-B08F-66FAA2381183}"/>
                    </a:ext>
                  </a:extLst>
                </p:cNvPr>
                <p:cNvSpPr/>
                <p:nvPr/>
              </p:nvSpPr>
              <p:spPr>
                <a:xfrm>
                  <a:off x="1500268" y="4067502"/>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96" name="橢圓 195">
                  <a:extLst>
                    <a:ext uri="{FF2B5EF4-FFF2-40B4-BE49-F238E27FC236}">
                      <a16:creationId xmlns:a16="http://schemas.microsoft.com/office/drawing/2014/main" id="{1D6EFD87-6A4C-8D45-BE4A-75249B4F3DE8}"/>
                    </a:ext>
                  </a:extLst>
                </p:cNvPr>
                <p:cNvSpPr/>
                <p:nvPr/>
              </p:nvSpPr>
              <p:spPr>
                <a:xfrm>
                  <a:off x="1724144" y="2027143"/>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cxnSp>
              <p:nvCxnSpPr>
                <p:cNvPr id="197" name="直線接點 196">
                  <a:extLst>
                    <a:ext uri="{FF2B5EF4-FFF2-40B4-BE49-F238E27FC236}">
                      <a16:creationId xmlns:a16="http://schemas.microsoft.com/office/drawing/2014/main" id="{82BAF29B-30C3-A347-8DF1-AB766B5E2DDB}"/>
                    </a:ext>
                  </a:extLst>
                </p:cNvPr>
                <p:cNvCxnSpPr>
                  <a:cxnSpLocks/>
                </p:cNvCxnSpPr>
                <p:nvPr/>
              </p:nvCxnSpPr>
              <p:spPr>
                <a:xfrm flipH="1">
                  <a:off x="80825" y="4344719"/>
                  <a:ext cx="624019" cy="0"/>
                </a:xfrm>
                <a:prstGeom prst="line">
                  <a:avLst/>
                </a:prstGeom>
              </p:spPr>
              <p:style>
                <a:lnRef idx="2">
                  <a:schemeClr val="dk1"/>
                </a:lnRef>
                <a:fillRef idx="0">
                  <a:schemeClr val="dk1"/>
                </a:fillRef>
                <a:effectRef idx="1">
                  <a:schemeClr val="dk1"/>
                </a:effectRef>
                <a:fontRef idx="minor">
                  <a:schemeClr val="tx1"/>
                </a:fontRef>
              </p:style>
            </p:cxnSp>
            <p:cxnSp>
              <p:nvCxnSpPr>
                <p:cNvPr id="198" name="直線接點 197">
                  <a:extLst>
                    <a:ext uri="{FF2B5EF4-FFF2-40B4-BE49-F238E27FC236}">
                      <a16:creationId xmlns:a16="http://schemas.microsoft.com/office/drawing/2014/main" id="{175BF5D4-9613-3C4C-AD18-BFABB143356C}"/>
                    </a:ext>
                  </a:extLst>
                </p:cNvPr>
                <p:cNvCxnSpPr>
                  <a:cxnSpLocks/>
                </p:cNvCxnSpPr>
                <p:nvPr/>
              </p:nvCxnSpPr>
              <p:spPr>
                <a:xfrm flipH="1">
                  <a:off x="93419" y="1714309"/>
                  <a:ext cx="624019" cy="0"/>
                </a:xfrm>
                <a:prstGeom prst="line">
                  <a:avLst/>
                </a:prstGeom>
              </p:spPr>
              <p:style>
                <a:lnRef idx="2">
                  <a:schemeClr val="dk1"/>
                </a:lnRef>
                <a:fillRef idx="0">
                  <a:schemeClr val="dk1"/>
                </a:fillRef>
                <a:effectRef idx="1">
                  <a:schemeClr val="dk1"/>
                </a:effectRef>
                <a:fontRef idx="minor">
                  <a:schemeClr val="tx1"/>
                </a:fontRef>
              </p:style>
            </p:cxnSp>
            <p:sp>
              <p:nvSpPr>
                <p:cNvPr id="199" name="三角形 198">
                  <a:extLst>
                    <a:ext uri="{FF2B5EF4-FFF2-40B4-BE49-F238E27FC236}">
                      <a16:creationId xmlns:a16="http://schemas.microsoft.com/office/drawing/2014/main" id="{67A39483-2F0D-FA4A-823D-6AD07C88E508}"/>
                    </a:ext>
                  </a:extLst>
                </p:cNvPr>
                <p:cNvSpPr/>
                <p:nvPr/>
              </p:nvSpPr>
              <p:spPr>
                <a:xfrm rot="616045">
                  <a:off x="2334609" y="3249244"/>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0" name="三角形 199">
                  <a:extLst>
                    <a:ext uri="{FF2B5EF4-FFF2-40B4-BE49-F238E27FC236}">
                      <a16:creationId xmlns:a16="http://schemas.microsoft.com/office/drawing/2014/main" id="{97627928-6089-F24D-B672-A287D9CB538C}"/>
                    </a:ext>
                  </a:extLst>
                </p:cNvPr>
                <p:cNvSpPr/>
                <p:nvPr/>
              </p:nvSpPr>
              <p:spPr>
                <a:xfrm>
                  <a:off x="2061629" y="2249714"/>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1" name="三角形 200">
                  <a:extLst>
                    <a:ext uri="{FF2B5EF4-FFF2-40B4-BE49-F238E27FC236}">
                      <a16:creationId xmlns:a16="http://schemas.microsoft.com/office/drawing/2014/main" id="{D163C247-504A-2545-9343-7D37157C10C0}"/>
                    </a:ext>
                  </a:extLst>
                </p:cNvPr>
                <p:cNvSpPr/>
                <p:nvPr/>
              </p:nvSpPr>
              <p:spPr>
                <a:xfrm>
                  <a:off x="733864" y="2825852"/>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2" name="三角形 201">
                  <a:extLst>
                    <a:ext uri="{FF2B5EF4-FFF2-40B4-BE49-F238E27FC236}">
                      <a16:creationId xmlns:a16="http://schemas.microsoft.com/office/drawing/2014/main" id="{DBFE727C-0C8E-7A4B-AF69-86DA2963C301}"/>
                    </a:ext>
                  </a:extLst>
                </p:cNvPr>
                <p:cNvSpPr/>
                <p:nvPr/>
              </p:nvSpPr>
              <p:spPr>
                <a:xfrm rot="19104026">
                  <a:off x="460184" y="1846027"/>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3" name="三角形 202">
                  <a:extLst>
                    <a:ext uri="{FF2B5EF4-FFF2-40B4-BE49-F238E27FC236}">
                      <a16:creationId xmlns:a16="http://schemas.microsoft.com/office/drawing/2014/main" id="{0119207A-7BE2-C343-B3C0-E4054C77F2EA}"/>
                    </a:ext>
                  </a:extLst>
                </p:cNvPr>
                <p:cNvSpPr/>
                <p:nvPr/>
              </p:nvSpPr>
              <p:spPr>
                <a:xfrm>
                  <a:off x="841431" y="1535946"/>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4" name="三角形 203">
                  <a:extLst>
                    <a:ext uri="{FF2B5EF4-FFF2-40B4-BE49-F238E27FC236}">
                      <a16:creationId xmlns:a16="http://schemas.microsoft.com/office/drawing/2014/main" id="{D8374CFB-2C1F-AE4A-AA23-7197AA4578AA}"/>
                    </a:ext>
                  </a:extLst>
                </p:cNvPr>
                <p:cNvSpPr/>
                <p:nvPr/>
              </p:nvSpPr>
              <p:spPr>
                <a:xfrm>
                  <a:off x="2501946" y="3039001"/>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5" name="三角形 204">
                  <a:extLst>
                    <a:ext uri="{FF2B5EF4-FFF2-40B4-BE49-F238E27FC236}">
                      <a16:creationId xmlns:a16="http://schemas.microsoft.com/office/drawing/2014/main" id="{91BF9148-84BF-124A-9280-284C80C336FB}"/>
                    </a:ext>
                  </a:extLst>
                </p:cNvPr>
                <p:cNvSpPr/>
                <p:nvPr/>
              </p:nvSpPr>
              <p:spPr>
                <a:xfrm>
                  <a:off x="1330480" y="1242344"/>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6" name="三角形 205">
                  <a:extLst>
                    <a:ext uri="{FF2B5EF4-FFF2-40B4-BE49-F238E27FC236}">
                      <a16:creationId xmlns:a16="http://schemas.microsoft.com/office/drawing/2014/main" id="{18631812-C7EC-9E4A-8845-96BD22A2A543}"/>
                    </a:ext>
                  </a:extLst>
                </p:cNvPr>
                <p:cNvSpPr/>
                <p:nvPr/>
              </p:nvSpPr>
              <p:spPr>
                <a:xfrm>
                  <a:off x="1756266" y="2916514"/>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7" name="三角形 206">
                  <a:extLst>
                    <a:ext uri="{FF2B5EF4-FFF2-40B4-BE49-F238E27FC236}">
                      <a16:creationId xmlns:a16="http://schemas.microsoft.com/office/drawing/2014/main" id="{A9DC41FB-E9A7-1C4F-B24A-3FEE7677C423}"/>
                    </a:ext>
                  </a:extLst>
                </p:cNvPr>
                <p:cNvSpPr/>
                <p:nvPr/>
              </p:nvSpPr>
              <p:spPr>
                <a:xfrm>
                  <a:off x="1837728" y="1948322"/>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8" name="三角形 207">
                  <a:extLst>
                    <a:ext uri="{FF2B5EF4-FFF2-40B4-BE49-F238E27FC236}">
                      <a16:creationId xmlns:a16="http://schemas.microsoft.com/office/drawing/2014/main" id="{48FA4014-42D3-954E-8535-327A3B76B1E8}"/>
                    </a:ext>
                  </a:extLst>
                </p:cNvPr>
                <p:cNvSpPr/>
                <p:nvPr/>
              </p:nvSpPr>
              <p:spPr>
                <a:xfrm>
                  <a:off x="1407429" y="2275560"/>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9" name="橢圓 208">
                  <a:extLst>
                    <a:ext uri="{FF2B5EF4-FFF2-40B4-BE49-F238E27FC236}">
                      <a16:creationId xmlns:a16="http://schemas.microsoft.com/office/drawing/2014/main" id="{2453C089-AA46-6E48-A3E4-25B856BC1E3C}"/>
                    </a:ext>
                  </a:extLst>
                </p:cNvPr>
                <p:cNvSpPr/>
                <p:nvPr/>
              </p:nvSpPr>
              <p:spPr>
                <a:xfrm>
                  <a:off x="1429452" y="4465183"/>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0" name="橢圓 209">
                  <a:extLst>
                    <a:ext uri="{FF2B5EF4-FFF2-40B4-BE49-F238E27FC236}">
                      <a16:creationId xmlns:a16="http://schemas.microsoft.com/office/drawing/2014/main" id="{F11E2AA2-BCD9-E14A-A221-D78999BE473A}"/>
                    </a:ext>
                  </a:extLst>
                </p:cNvPr>
                <p:cNvSpPr/>
                <p:nvPr/>
              </p:nvSpPr>
              <p:spPr>
                <a:xfrm>
                  <a:off x="1494373" y="3091121"/>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1" name="橢圓 210">
                  <a:extLst>
                    <a:ext uri="{FF2B5EF4-FFF2-40B4-BE49-F238E27FC236}">
                      <a16:creationId xmlns:a16="http://schemas.microsoft.com/office/drawing/2014/main" id="{09CD8925-119A-B84C-9CE0-D9494A92B757}"/>
                    </a:ext>
                  </a:extLst>
                </p:cNvPr>
                <p:cNvSpPr/>
                <p:nvPr/>
              </p:nvSpPr>
              <p:spPr>
                <a:xfrm>
                  <a:off x="1617209" y="4909365"/>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2" name="橢圓 211">
                  <a:extLst>
                    <a:ext uri="{FF2B5EF4-FFF2-40B4-BE49-F238E27FC236}">
                      <a16:creationId xmlns:a16="http://schemas.microsoft.com/office/drawing/2014/main" id="{C3A120B5-4277-EA47-9A07-1F6A3C9991EA}"/>
                    </a:ext>
                  </a:extLst>
                </p:cNvPr>
                <p:cNvSpPr/>
                <p:nvPr/>
              </p:nvSpPr>
              <p:spPr>
                <a:xfrm>
                  <a:off x="925634" y="3666015"/>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3" name="橢圓 212">
                  <a:extLst>
                    <a:ext uri="{FF2B5EF4-FFF2-40B4-BE49-F238E27FC236}">
                      <a16:creationId xmlns:a16="http://schemas.microsoft.com/office/drawing/2014/main" id="{EA6B7860-AF18-5E41-ACFD-D3B872F4A5EA}"/>
                    </a:ext>
                  </a:extLst>
                </p:cNvPr>
                <p:cNvSpPr/>
                <p:nvPr/>
              </p:nvSpPr>
              <p:spPr>
                <a:xfrm>
                  <a:off x="491503" y="2414616"/>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4" name="橢圓 213">
                  <a:extLst>
                    <a:ext uri="{FF2B5EF4-FFF2-40B4-BE49-F238E27FC236}">
                      <a16:creationId xmlns:a16="http://schemas.microsoft.com/office/drawing/2014/main" id="{E3DABE5B-7AFF-A840-8BA8-0CE8472DD970}"/>
                    </a:ext>
                  </a:extLst>
                </p:cNvPr>
                <p:cNvSpPr/>
                <p:nvPr/>
              </p:nvSpPr>
              <p:spPr>
                <a:xfrm>
                  <a:off x="1639960" y="2565814"/>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5" name="橢圓 214">
                  <a:extLst>
                    <a:ext uri="{FF2B5EF4-FFF2-40B4-BE49-F238E27FC236}">
                      <a16:creationId xmlns:a16="http://schemas.microsoft.com/office/drawing/2014/main" id="{B05ECB8B-A3B5-6B4D-A382-2B8DED94453A}"/>
                    </a:ext>
                  </a:extLst>
                </p:cNvPr>
                <p:cNvSpPr/>
                <p:nvPr/>
              </p:nvSpPr>
              <p:spPr>
                <a:xfrm>
                  <a:off x="1325828" y="3643349"/>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6" name="橢圓 215">
                  <a:extLst>
                    <a:ext uri="{FF2B5EF4-FFF2-40B4-BE49-F238E27FC236}">
                      <a16:creationId xmlns:a16="http://schemas.microsoft.com/office/drawing/2014/main" id="{FD63DECB-DC9F-9447-8AF2-EB2AB294127F}"/>
                    </a:ext>
                  </a:extLst>
                </p:cNvPr>
                <p:cNvSpPr/>
                <p:nvPr/>
              </p:nvSpPr>
              <p:spPr>
                <a:xfrm>
                  <a:off x="2246569" y="2364724"/>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7" name="橢圓 216">
                  <a:extLst>
                    <a:ext uri="{FF2B5EF4-FFF2-40B4-BE49-F238E27FC236}">
                      <a16:creationId xmlns:a16="http://schemas.microsoft.com/office/drawing/2014/main" id="{C9D0A665-6F65-9640-9F46-3727CC9E4C82}"/>
                    </a:ext>
                  </a:extLst>
                </p:cNvPr>
                <p:cNvSpPr/>
                <p:nvPr/>
              </p:nvSpPr>
              <p:spPr>
                <a:xfrm>
                  <a:off x="948494" y="2119431"/>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8" name="橢圓 217">
                  <a:extLst>
                    <a:ext uri="{FF2B5EF4-FFF2-40B4-BE49-F238E27FC236}">
                      <a16:creationId xmlns:a16="http://schemas.microsoft.com/office/drawing/2014/main" id="{55353598-3EAA-AF40-815D-042C1E366DED}"/>
                    </a:ext>
                  </a:extLst>
                </p:cNvPr>
                <p:cNvSpPr/>
                <p:nvPr/>
              </p:nvSpPr>
              <p:spPr>
                <a:xfrm>
                  <a:off x="2233377" y="2880167"/>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19" name="橢圓 218">
                  <a:extLst>
                    <a:ext uri="{FF2B5EF4-FFF2-40B4-BE49-F238E27FC236}">
                      <a16:creationId xmlns:a16="http://schemas.microsoft.com/office/drawing/2014/main" id="{543737F3-4214-3047-AB8F-9ECD97D5F1F2}"/>
                    </a:ext>
                  </a:extLst>
                </p:cNvPr>
                <p:cNvSpPr/>
                <p:nvPr/>
              </p:nvSpPr>
              <p:spPr>
                <a:xfrm>
                  <a:off x="1792360" y="4863809"/>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20" name="橢圓 219">
                  <a:extLst>
                    <a:ext uri="{FF2B5EF4-FFF2-40B4-BE49-F238E27FC236}">
                      <a16:creationId xmlns:a16="http://schemas.microsoft.com/office/drawing/2014/main" id="{CC0C1492-F534-A049-B715-A87C44A5BEBC}"/>
                    </a:ext>
                  </a:extLst>
                </p:cNvPr>
                <p:cNvSpPr/>
                <p:nvPr/>
              </p:nvSpPr>
              <p:spPr>
                <a:xfrm>
                  <a:off x="261750" y="3726408"/>
                  <a:ext cx="144954" cy="144954"/>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221" name="三角形 220">
                  <a:extLst>
                    <a:ext uri="{FF2B5EF4-FFF2-40B4-BE49-F238E27FC236}">
                      <a16:creationId xmlns:a16="http://schemas.microsoft.com/office/drawing/2014/main" id="{83499F22-EA4D-B641-B52B-2A7E46ED9382}"/>
                    </a:ext>
                  </a:extLst>
                </p:cNvPr>
                <p:cNvSpPr/>
                <p:nvPr/>
              </p:nvSpPr>
              <p:spPr>
                <a:xfrm>
                  <a:off x="313643" y="2825852"/>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2" name="三角形 221">
                  <a:extLst>
                    <a:ext uri="{FF2B5EF4-FFF2-40B4-BE49-F238E27FC236}">
                      <a16:creationId xmlns:a16="http://schemas.microsoft.com/office/drawing/2014/main" id="{0C2675CB-3A13-DB47-BE71-7EA7AEE1FA7F}"/>
                    </a:ext>
                  </a:extLst>
                </p:cNvPr>
                <p:cNvSpPr/>
                <p:nvPr/>
              </p:nvSpPr>
              <p:spPr>
                <a:xfrm>
                  <a:off x="1520639" y="1937843"/>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3" name="三角形 222">
                  <a:extLst>
                    <a:ext uri="{FF2B5EF4-FFF2-40B4-BE49-F238E27FC236}">
                      <a16:creationId xmlns:a16="http://schemas.microsoft.com/office/drawing/2014/main" id="{1A6E9308-B4EC-914F-A51B-2720E4AD957F}"/>
                    </a:ext>
                  </a:extLst>
                </p:cNvPr>
                <p:cNvSpPr/>
                <p:nvPr/>
              </p:nvSpPr>
              <p:spPr>
                <a:xfrm>
                  <a:off x="1331004" y="2723973"/>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4" name="三角形 223">
                  <a:extLst>
                    <a:ext uri="{FF2B5EF4-FFF2-40B4-BE49-F238E27FC236}">
                      <a16:creationId xmlns:a16="http://schemas.microsoft.com/office/drawing/2014/main" id="{B25696D6-1F7F-2C49-8DD5-F2076615663E}"/>
                    </a:ext>
                  </a:extLst>
                </p:cNvPr>
                <p:cNvSpPr/>
                <p:nvPr/>
              </p:nvSpPr>
              <p:spPr>
                <a:xfrm>
                  <a:off x="1683919" y="1514188"/>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5" name="三角形 224">
                  <a:extLst>
                    <a:ext uri="{FF2B5EF4-FFF2-40B4-BE49-F238E27FC236}">
                      <a16:creationId xmlns:a16="http://schemas.microsoft.com/office/drawing/2014/main" id="{95ACA241-29B4-F04D-909E-78852B15D172}"/>
                    </a:ext>
                  </a:extLst>
                </p:cNvPr>
                <p:cNvSpPr/>
                <p:nvPr/>
              </p:nvSpPr>
              <p:spPr>
                <a:xfrm>
                  <a:off x="2013698" y="2054282"/>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6" name="三角形 225">
                  <a:extLst>
                    <a:ext uri="{FF2B5EF4-FFF2-40B4-BE49-F238E27FC236}">
                      <a16:creationId xmlns:a16="http://schemas.microsoft.com/office/drawing/2014/main" id="{50E29C31-E0FF-9A42-87C7-16B121F673DA}"/>
                    </a:ext>
                  </a:extLst>
                </p:cNvPr>
                <p:cNvSpPr/>
                <p:nvPr/>
              </p:nvSpPr>
              <p:spPr>
                <a:xfrm rot="20165237">
                  <a:off x="2069599" y="3325593"/>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7" name="三角形 226">
                  <a:extLst>
                    <a:ext uri="{FF2B5EF4-FFF2-40B4-BE49-F238E27FC236}">
                      <a16:creationId xmlns:a16="http://schemas.microsoft.com/office/drawing/2014/main" id="{FD1D927B-36CF-4648-A84F-552AFB780309}"/>
                    </a:ext>
                  </a:extLst>
                </p:cNvPr>
                <p:cNvSpPr/>
                <p:nvPr/>
              </p:nvSpPr>
              <p:spPr>
                <a:xfrm>
                  <a:off x="1273488" y="1654011"/>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8" name="三角形 227">
                  <a:extLst>
                    <a:ext uri="{FF2B5EF4-FFF2-40B4-BE49-F238E27FC236}">
                      <a16:creationId xmlns:a16="http://schemas.microsoft.com/office/drawing/2014/main" id="{B511CA41-9B81-9E4F-88D7-E14575E44C72}"/>
                    </a:ext>
                  </a:extLst>
                </p:cNvPr>
                <p:cNvSpPr/>
                <p:nvPr/>
              </p:nvSpPr>
              <p:spPr>
                <a:xfrm>
                  <a:off x="1216051" y="3413789"/>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29" name="三角形 228">
                  <a:extLst>
                    <a:ext uri="{FF2B5EF4-FFF2-40B4-BE49-F238E27FC236}">
                      <a16:creationId xmlns:a16="http://schemas.microsoft.com/office/drawing/2014/main" id="{DA0049B9-BE74-0C42-BC5C-28D4C1A56954}"/>
                    </a:ext>
                  </a:extLst>
                </p:cNvPr>
                <p:cNvSpPr/>
                <p:nvPr/>
              </p:nvSpPr>
              <p:spPr>
                <a:xfrm rot="12039569">
                  <a:off x="649899" y="3479931"/>
                  <a:ext cx="111407" cy="9604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30" name="文字方塊 128">
                  <a:extLst>
                    <a:ext uri="{FF2B5EF4-FFF2-40B4-BE49-F238E27FC236}">
                      <a16:creationId xmlns:a16="http://schemas.microsoft.com/office/drawing/2014/main" id="{014574C6-332B-D04C-A9F4-4FF196717F6D}"/>
                    </a:ext>
                  </a:extLst>
                </p:cNvPr>
                <p:cNvSpPr txBox="1"/>
                <p:nvPr/>
              </p:nvSpPr>
              <p:spPr>
                <a:xfrm>
                  <a:off x="1617210" y="220098"/>
                  <a:ext cx="2568742" cy="775759"/>
                </a:xfrm>
                <a:prstGeom prst="rect">
                  <a:avLst/>
                </a:prstGeom>
                <a:noFill/>
              </p:spPr>
              <p:txBody>
                <a:bodyPr wrap="square" rtlCol="0">
                  <a:noAutofit/>
                </a:bodyPr>
                <a:lstStyle/>
                <a:p>
                  <a:r>
                    <a:rPr lang="en-US" sz="1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River water</a:t>
                  </a:r>
                  <a:endParaRPr lang="zh-TW" sz="16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grpSp>
          <p:grpSp>
            <p:nvGrpSpPr>
              <p:cNvPr id="172" name="群組 171">
                <a:extLst>
                  <a:ext uri="{FF2B5EF4-FFF2-40B4-BE49-F238E27FC236}">
                    <a16:creationId xmlns:a16="http://schemas.microsoft.com/office/drawing/2014/main" id="{A142D6BB-3ECC-4F4D-83A5-C2D44C037942}"/>
                  </a:ext>
                </a:extLst>
              </p:cNvPr>
              <p:cNvGrpSpPr/>
              <p:nvPr/>
            </p:nvGrpSpPr>
            <p:grpSpPr>
              <a:xfrm>
                <a:off x="1920240" y="1153551"/>
                <a:ext cx="2405937" cy="1333637"/>
                <a:chOff x="330260" y="81889"/>
                <a:chExt cx="2406744" cy="1334730"/>
              </a:xfrm>
            </p:grpSpPr>
            <p:sp>
              <p:nvSpPr>
                <p:cNvPr id="173" name="橢圓 172">
                  <a:extLst>
                    <a:ext uri="{FF2B5EF4-FFF2-40B4-BE49-F238E27FC236}">
                      <a16:creationId xmlns:a16="http://schemas.microsoft.com/office/drawing/2014/main" id="{C4F40C08-8A90-464A-B33F-3E7657441B79}"/>
                    </a:ext>
                  </a:extLst>
                </p:cNvPr>
                <p:cNvSpPr/>
                <p:nvPr/>
              </p:nvSpPr>
              <p:spPr>
                <a:xfrm>
                  <a:off x="330260" y="81889"/>
                  <a:ext cx="327609" cy="3276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TW" altLang="en-US"/>
                </a:p>
              </p:txBody>
            </p:sp>
            <p:sp>
              <p:nvSpPr>
                <p:cNvPr id="174" name="文字方塊 63">
                  <a:extLst>
                    <a:ext uri="{FF2B5EF4-FFF2-40B4-BE49-F238E27FC236}">
                      <a16:creationId xmlns:a16="http://schemas.microsoft.com/office/drawing/2014/main" id="{3E4ED863-0C2F-1542-90E3-4AC2201648EA}"/>
                    </a:ext>
                  </a:extLst>
                </p:cNvPr>
                <p:cNvSpPr txBox="1"/>
                <p:nvPr/>
              </p:nvSpPr>
              <p:spPr>
                <a:xfrm>
                  <a:off x="736677" y="89454"/>
                  <a:ext cx="2000327" cy="338831"/>
                </a:xfrm>
                <a:prstGeom prst="rect">
                  <a:avLst/>
                </a:prstGeom>
                <a:noFill/>
              </p:spPr>
              <p:txBody>
                <a:bodyPr wrap="none" rtlCol="0">
                  <a:spAutoFit/>
                </a:bodyPr>
                <a:lstStyle/>
                <a:p>
                  <a:r>
                    <a:rPr lang="en-US" sz="1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Cation exchange resin</a:t>
                  </a:r>
                  <a:endParaRPr lang="zh-TW" sz="16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75" name="文字方塊 64">
                  <a:extLst>
                    <a:ext uri="{FF2B5EF4-FFF2-40B4-BE49-F238E27FC236}">
                      <a16:creationId xmlns:a16="http://schemas.microsoft.com/office/drawing/2014/main" id="{44647093-6B38-ED45-9851-DEDEEC5155B4}"/>
                    </a:ext>
                  </a:extLst>
                </p:cNvPr>
                <p:cNvSpPr txBox="1"/>
                <p:nvPr/>
              </p:nvSpPr>
              <p:spPr>
                <a:xfrm>
                  <a:off x="736677" y="458223"/>
                  <a:ext cx="981306" cy="338831"/>
                </a:xfrm>
                <a:prstGeom prst="rect">
                  <a:avLst/>
                </a:prstGeom>
                <a:noFill/>
              </p:spPr>
              <p:txBody>
                <a:bodyPr wrap="none" rtlCol="0">
                  <a:spAutoFit/>
                </a:bodyPr>
                <a:lstStyle/>
                <a:p>
                  <a:r>
                    <a:rPr lang="en-US" sz="1600" kern="12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Metal ion</a:t>
                  </a:r>
                  <a:endParaRPr lang="zh-TW" sz="16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76" name="橢圓 175">
                  <a:extLst>
                    <a:ext uri="{FF2B5EF4-FFF2-40B4-BE49-F238E27FC236}">
                      <a16:creationId xmlns:a16="http://schemas.microsoft.com/office/drawing/2014/main" id="{11696043-3494-A941-9CB5-214AAC02A481}"/>
                    </a:ext>
                  </a:extLst>
                </p:cNvPr>
                <p:cNvSpPr/>
                <p:nvPr/>
              </p:nvSpPr>
              <p:spPr>
                <a:xfrm>
                  <a:off x="447508" y="953584"/>
                  <a:ext cx="71461" cy="71462"/>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lang="zh-TW" altLang="en-US"/>
                </a:p>
              </p:txBody>
            </p:sp>
            <p:sp>
              <p:nvSpPr>
                <p:cNvPr id="177" name="文字方塊 66">
                  <a:extLst>
                    <a:ext uri="{FF2B5EF4-FFF2-40B4-BE49-F238E27FC236}">
                      <a16:creationId xmlns:a16="http://schemas.microsoft.com/office/drawing/2014/main" id="{9ABD400C-E8FE-3444-B947-B1455D8042A9}"/>
                    </a:ext>
                  </a:extLst>
                </p:cNvPr>
                <p:cNvSpPr txBox="1"/>
                <p:nvPr/>
              </p:nvSpPr>
              <p:spPr>
                <a:xfrm>
                  <a:off x="738075" y="831365"/>
                  <a:ext cx="1966782" cy="585254"/>
                </a:xfrm>
                <a:prstGeom prst="rect">
                  <a:avLst/>
                </a:prstGeom>
                <a:noFill/>
              </p:spPr>
              <p:txBody>
                <a:bodyPr wrap="none" rtlCol="0">
                  <a:spAutoFit/>
                </a:bodyPr>
                <a:lstStyle/>
                <a:p>
                  <a:r>
                    <a:rPr lang="en-US" sz="1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Mobile ion </a:t>
                  </a:r>
                </a:p>
                <a:p>
                  <a:r>
                    <a:rPr lang="en-US" sz="1600" kern="12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(ion bond with resin) </a:t>
                  </a:r>
                  <a:endParaRPr lang="zh-TW" sz="16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78" name="三角形 177">
                  <a:extLst>
                    <a:ext uri="{FF2B5EF4-FFF2-40B4-BE49-F238E27FC236}">
                      <a16:creationId xmlns:a16="http://schemas.microsoft.com/office/drawing/2014/main" id="{03928304-4466-224A-B613-432F767527D2}"/>
                    </a:ext>
                  </a:extLst>
                </p:cNvPr>
                <p:cNvSpPr/>
                <p:nvPr/>
              </p:nvSpPr>
              <p:spPr>
                <a:xfrm>
                  <a:off x="443373" y="598803"/>
                  <a:ext cx="85861" cy="74001"/>
                </a:xfrm>
                <a:prstGeom prst="triangle">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grpSp>
        </p:grpSp>
      </p:grpSp>
      <p:pic>
        <p:nvPicPr>
          <p:cNvPr id="2050" name="Picture 2" descr="Ion-exchange resin - Wikipedia">
            <a:extLst>
              <a:ext uri="{FF2B5EF4-FFF2-40B4-BE49-F238E27FC236}">
                <a16:creationId xmlns:a16="http://schemas.microsoft.com/office/drawing/2014/main" id="{020C9E4F-CFCF-6D44-85F0-1BBD449F4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87" y="3865791"/>
            <a:ext cx="4119997" cy="237212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ACFA27DD-62A4-F84B-B204-494D0B173C14}"/>
              </a:ext>
            </a:extLst>
          </p:cNvPr>
          <p:cNvSpPr txBox="1"/>
          <p:nvPr/>
        </p:nvSpPr>
        <p:spPr>
          <a:xfrm>
            <a:off x="490820" y="6338986"/>
            <a:ext cx="3810530" cy="307777"/>
          </a:xfrm>
          <a:prstGeom prst="rect">
            <a:avLst/>
          </a:prstGeom>
          <a:noFill/>
        </p:spPr>
        <p:txBody>
          <a:bodyPr wrap="none" rtlCol="0">
            <a:spAutoFit/>
          </a:bodyPr>
          <a:lstStyle/>
          <a:p>
            <a:r>
              <a:rPr kumimoji="1" lang="en-US" altLang="zh-TW" sz="1400" dirty="0"/>
              <a:t>https://</a:t>
            </a:r>
            <a:r>
              <a:rPr kumimoji="1" lang="en-US" altLang="zh-TW" sz="1400" dirty="0" err="1"/>
              <a:t>en.wikipedia.org</a:t>
            </a:r>
            <a:r>
              <a:rPr kumimoji="1" lang="en-US" altLang="zh-TW" sz="1400" dirty="0"/>
              <a:t>/wiki/Ion-</a:t>
            </a:r>
            <a:r>
              <a:rPr kumimoji="1" lang="en-US" altLang="zh-TW" sz="1400" dirty="0" err="1"/>
              <a:t>exchange_resin</a:t>
            </a:r>
            <a:endParaRPr kumimoji="1" lang="zh-TW" altLang="en-US" sz="1400" dirty="0"/>
          </a:p>
        </p:txBody>
      </p:sp>
      <p:pic>
        <p:nvPicPr>
          <p:cNvPr id="80" name="圖片 79">
            <a:extLst>
              <a:ext uri="{FF2B5EF4-FFF2-40B4-BE49-F238E27FC236}">
                <a16:creationId xmlns:a16="http://schemas.microsoft.com/office/drawing/2014/main" id="{29542791-93CC-904A-A388-F4E8D1552118}"/>
              </a:ext>
            </a:extLst>
          </p:cNvPr>
          <p:cNvPicPr>
            <a:picLocks noChangeAspect="1"/>
          </p:cNvPicPr>
          <p:nvPr/>
        </p:nvPicPr>
        <p:blipFill rotWithShape="1">
          <a:blip r:embed="rId4"/>
          <a:srcRect l="20052" t="12215" r="10729" b="14791"/>
          <a:stretch/>
        </p:blipFill>
        <p:spPr>
          <a:xfrm rot="5400000">
            <a:off x="4529416" y="4122492"/>
            <a:ext cx="2350125" cy="1858718"/>
          </a:xfrm>
          <a:prstGeom prst="rect">
            <a:avLst/>
          </a:prstGeom>
        </p:spPr>
      </p:pic>
      <p:sp>
        <p:nvSpPr>
          <p:cNvPr id="81" name="投影片編號版面配置區 1">
            <a:extLst>
              <a:ext uri="{FF2B5EF4-FFF2-40B4-BE49-F238E27FC236}">
                <a16:creationId xmlns:a16="http://schemas.microsoft.com/office/drawing/2014/main" id="{A37B89CD-A821-A148-8CA6-AE7191D33DBF}"/>
              </a:ext>
            </a:extLst>
          </p:cNvPr>
          <p:cNvSpPr>
            <a:spLocks noGrp="1"/>
          </p:cNvSpPr>
          <p:nvPr>
            <p:ph type="sldNum" sz="quarter" idx="12"/>
          </p:nvPr>
        </p:nvSpPr>
        <p:spPr>
          <a:xfrm>
            <a:off x="9115096" y="6356349"/>
            <a:ext cx="2743200" cy="365125"/>
          </a:xfrm>
        </p:spPr>
        <p:txBody>
          <a:bodyPr/>
          <a:lstStyle/>
          <a:p>
            <a:fld id="{DA18E771-2630-4845-92BB-52E40E422851}" type="slidenum">
              <a:rPr kumimoji="1" lang="zh-TW" altLang="en-US" sz="2000" smtClean="0"/>
              <a:t>1</a:t>
            </a:fld>
            <a:endParaRPr kumimoji="1" lang="zh-TW" altLang="en-US" sz="2000" dirty="0"/>
          </a:p>
        </p:txBody>
      </p:sp>
      <p:sp>
        <p:nvSpPr>
          <p:cNvPr id="4" name="文字方塊 3">
            <a:extLst>
              <a:ext uri="{FF2B5EF4-FFF2-40B4-BE49-F238E27FC236}">
                <a16:creationId xmlns:a16="http://schemas.microsoft.com/office/drawing/2014/main" id="{CA4DB2FA-6574-CA47-A0CA-72F3850CD4CA}"/>
              </a:ext>
            </a:extLst>
          </p:cNvPr>
          <p:cNvSpPr txBox="1"/>
          <p:nvPr/>
        </p:nvSpPr>
        <p:spPr>
          <a:xfrm>
            <a:off x="8120507" y="6401220"/>
            <a:ext cx="3616696" cy="369332"/>
          </a:xfrm>
          <a:prstGeom prst="rect">
            <a:avLst/>
          </a:prstGeom>
          <a:noFill/>
        </p:spPr>
        <p:txBody>
          <a:bodyPr wrap="none" rtlCol="0">
            <a:spAutoFit/>
          </a:bodyPr>
          <a:lstStyle/>
          <a:p>
            <a:r>
              <a:rPr lang="en-US" altLang="zh-TW" sz="1800" kern="0" dirty="0">
                <a:effectLst/>
                <a:ea typeface="新細明體" panose="02020500000000000000" pitchFamily="18" charset="-120"/>
              </a:rPr>
              <a:t>Modified from (Skipton et al., 2008)</a:t>
            </a:r>
            <a:r>
              <a:rPr lang="zh-TW" altLang="zh-TW" dirty="0">
                <a:effectLst/>
              </a:rPr>
              <a:t> </a:t>
            </a:r>
            <a:endParaRPr kumimoji="1" lang="zh-TW" altLang="en-US" dirty="0"/>
          </a:p>
        </p:txBody>
      </p:sp>
    </p:spTree>
    <p:extLst>
      <p:ext uri="{BB962C8B-B14F-4D97-AF65-F5344CB8AC3E}">
        <p14:creationId xmlns:p14="http://schemas.microsoft.com/office/powerpoint/2010/main" val="160118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93C6A6-AB84-CC4D-95C1-8C04DD0D3EE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TW" sz="5400" b="1" kern="1200" dirty="0">
                <a:solidFill>
                  <a:schemeClr val="tx1"/>
                </a:solidFill>
                <a:latin typeface="+mn-lt"/>
                <a:ea typeface="+mj-ea"/>
                <a:cs typeface="+mj-cs"/>
              </a:rPr>
              <a:t>Methods -</a:t>
            </a:r>
            <a:r>
              <a:rPr kumimoji="1" lang="en-US" altLang="zh-TW" sz="5400" b="1" kern="1200" dirty="0">
                <a:solidFill>
                  <a:schemeClr val="tx1"/>
                </a:solidFill>
                <a:latin typeface="+mj-lt"/>
                <a:ea typeface="+mj-ea"/>
                <a:cs typeface="+mj-cs"/>
              </a:rPr>
              <a:t> </a:t>
            </a:r>
            <a:r>
              <a:rPr kumimoji="1" lang="en-US" altLang="zh-TW" sz="4000" kern="1200" dirty="0" err="1">
                <a:solidFill>
                  <a:schemeClr val="tx1"/>
                </a:solidFill>
                <a:latin typeface="+mj-lt"/>
                <a:ea typeface="+mj-ea"/>
                <a:cs typeface="+mj-cs"/>
              </a:rPr>
              <a:t>Itrax</a:t>
            </a:r>
            <a:r>
              <a:rPr kumimoji="1" lang="en-US" altLang="zh-TW" sz="4000" kern="1200" dirty="0">
                <a:solidFill>
                  <a:schemeClr val="tx1"/>
                </a:solidFill>
                <a:latin typeface="+mj-lt"/>
                <a:ea typeface="+mj-ea"/>
                <a:cs typeface="+mj-cs"/>
              </a:rPr>
              <a:t> XRF-CS</a:t>
            </a:r>
            <a:endParaRPr kumimoji="1" lang="en-US" altLang="zh-TW" sz="5400" kern="1200" dirty="0">
              <a:solidFill>
                <a:schemeClr val="tx1"/>
              </a:solidFill>
              <a:latin typeface="+mj-lt"/>
              <a:ea typeface="+mj-ea"/>
              <a:cs typeface="+mj-cs"/>
            </a:endParaRPr>
          </a:p>
        </p:txBody>
      </p:sp>
      <p:sp>
        <p:nvSpPr>
          <p:cNvPr id="21" name="內容版面配置區 2">
            <a:extLst>
              <a:ext uri="{FF2B5EF4-FFF2-40B4-BE49-F238E27FC236}">
                <a16:creationId xmlns:a16="http://schemas.microsoft.com/office/drawing/2014/main" id="{0457ED40-94E0-F240-8A86-9AE7615C15B1}"/>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20"/>
              </a:spcBef>
            </a:pPr>
            <a:r>
              <a:rPr kumimoji="1" lang="en-US" altLang="zh-TW" sz="2400" dirty="0"/>
              <a:t>Measuring elements</a:t>
            </a:r>
          </a:p>
          <a:p>
            <a:pPr marL="562356" lvl="1">
              <a:spcBef>
                <a:spcPts val="410"/>
              </a:spcBef>
            </a:pPr>
            <a:r>
              <a:rPr kumimoji="1" lang="en-US" altLang="zh-TW" dirty="0"/>
              <a:t> Fe, Mn, Zn, Cu, Cr, Cd, Ni, Hg, As</a:t>
            </a:r>
          </a:p>
          <a:p>
            <a:pPr marL="562356" lvl="1">
              <a:spcBef>
                <a:spcPts val="410"/>
              </a:spcBef>
            </a:pPr>
            <a:endParaRPr lang="en-US" altLang="zh-TW" dirty="0"/>
          </a:p>
          <a:p>
            <a:pPr marL="187452">
              <a:spcBef>
                <a:spcPts val="820"/>
              </a:spcBef>
            </a:pPr>
            <a:r>
              <a:rPr kumimoji="1" lang="en-US" altLang="zh-TW" sz="2400" dirty="0"/>
              <a:t>Advantages</a:t>
            </a:r>
          </a:p>
          <a:p>
            <a:pPr marL="562356" lvl="1">
              <a:spcBef>
                <a:spcPts val="410"/>
              </a:spcBef>
            </a:pPr>
            <a:r>
              <a:rPr kumimoji="1" lang="en-US" altLang="zh-TW" dirty="0"/>
              <a:t>Short analysis time, low-cost</a:t>
            </a:r>
          </a:p>
          <a:p>
            <a:pPr marL="562356" lvl="1">
              <a:spcBef>
                <a:spcPts val="410"/>
              </a:spcBef>
            </a:pPr>
            <a:endParaRPr lang="en-US" altLang="zh-TW" dirty="0"/>
          </a:p>
          <a:p>
            <a:pPr marL="187452">
              <a:spcBef>
                <a:spcPts val="0"/>
              </a:spcBef>
              <a:defRPr/>
            </a:pPr>
            <a:r>
              <a:rPr lang="en-US" altLang="zh-TW" sz="2400" dirty="0"/>
              <a:t>Mechanism</a:t>
            </a:r>
          </a:p>
        </p:txBody>
      </p:sp>
      <p:pic>
        <p:nvPicPr>
          <p:cNvPr id="27" name="Picture 2" descr="X-Ray">
            <a:extLst>
              <a:ext uri="{FF2B5EF4-FFF2-40B4-BE49-F238E27FC236}">
                <a16:creationId xmlns:a16="http://schemas.microsoft.com/office/drawing/2014/main" id="{97E6ECE1-B920-1646-9E90-85C6522B0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28" y="4081227"/>
            <a:ext cx="2736958" cy="2333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圖片2.png">
            <a:extLst>
              <a:ext uri="{FF2B5EF4-FFF2-40B4-BE49-F238E27FC236}">
                <a16:creationId xmlns:a16="http://schemas.microsoft.com/office/drawing/2014/main" id="{FC449A76-A11F-E54A-9457-DAE6CD92EA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124"/>
          <a:stretch/>
        </p:blipFill>
        <p:spPr bwMode="auto">
          <a:xfrm>
            <a:off x="7442036" y="3837926"/>
            <a:ext cx="1600285" cy="2820442"/>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3786901A-458E-9946-9115-CA62F3A3208B}"/>
              </a:ext>
            </a:extLst>
          </p:cNvPr>
          <p:cNvSpPr txBox="1"/>
          <p:nvPr/>
        </p:nvSpPr>
        <p:spPr>
          <a:xfrm>
            <a:off x="2667831" y="6423496"/>
            <a:ext cx="3251976" cy="230832"/>
          </a:xfrm>
          <a:prstGeom prst="rect">
            <a:avLst/>
          </a:prstGeom>
          <a:noFill/>
        </p:spPr>
        <p:txBody>
          <a:bodyPr wrap="square" rtlCol="0">
            <a:spAutoFit/>
          </a:bodyPr>
          <a:lstStyle/>
          <a:p>
            <a:r>
              <a:rPr kumimoji="1" lang="en-US" altLang="zh-TW" sz="900" dirty="0"/>
              <a:t>https://</a:t>
            </a:r>
            <a:r>
              <a:rPr kumimoji="1" lang="en-US" altLang="zh-TW" sz="900" dirty="0" err="1"/>
              <a:t>www.matsusada.com</a:t>
            </a:r>
            <a:r>
              <a:rPr kumimoji="1" lang="en-US" altLang="zh-TW" sz="900" dirty="0"/>
              <a:t>/column/words-</a:t>
            </a:r>
            <a:r>
              <a:rPr kumimoji="1" lang="en-US" altLang="zh-TW" sz="900" dirty="0" err="1"/>
              <a:t>xrf.html</a:t>
            </a:r>
            <a:endParaRPr kumimoji="1" lang="zh-TW" altLang="en-US" sz="900" dirty="0"/>
          </a:p>
        </p:txBody>
      </p:sp>
      <p:pic>
        <p:nvPicPr>
          <p:cNvPr id="31" name="圖片 30">
            <a:extLst>
              <a:ext uri="{FF2B5EF4-FFF2-40B4-BE49-F238E27FC236}">
                <a16:creationId xmlns:a16="http://schemas.microsoft.com/office/drawing/2014/main" id="{15F3CC4C-2AB9-6841-9471-020665B101E8}"/>
              </a:ext>
            </a:extLst>
          </p:cNvPr>
          <p:cNvPicPr>
            <a:picLocks noChangeAspect="1"/>
          </p:cNvPicPr>
          <p:nvPr/>
        </p:nvPicPr>
        <p:blipFill rotWithShape="1">
          <a:blip r:embed="rId5"/>
          <a:srcRect l="28629" r="17950" b="34168"/>
          <a:stretch/>
        </p:blipFill>
        <p:spPr>
          <a:xfrm rot="16200000">
            <a:off x="8280643" y="4279518"/>
            <a:ext cx="447088" cy="3148326"/>
          </a:xfrm>
          <a:prstGeom prst="rect">
            <a:avLst/>
          </a:prstGeom>
        </p:spPr>
      </p:pic>
      <p:pic>
        <p:nvPicPr>
          <p:cNvPr id="32" name="Picture 2" descr="CPH | X-ray Fluorescence Methods">
            <a:extLst>
              <a:ext uri="{FF2B5EF4-FFF2-40B4-BE49-F238E27FC236}">
                <a16:creationId xmlns:a16="http://schemas.microsoft.com/office/drawing/2014/main" id="{B5BB1014-4327-C242-8EB4-784D96FFF9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57" y="630210"/>
            <a:ext cx="4803489" cy="2742268"/>
          </a:xfrm>
          <a:prstGeom prst="rect">
            <a:avLst/>
          </a:prstGeom>
          <a:noFill/>
          <a:extLst>
            <a:ext uri="{909E8E84-426E-40DD-AFC4-6F175D3DCCD1}">
              <a14:hiddenFill xmlns:a14="http://schemas.microsoft.com/office/drawing/2010/main">
                <a:solidFill>
                  <a:srgbClr val="FFFFFF"/>
                </a:solidFill>
              </a14:hiddenFill>
            </a:ext>
          </a:extLst>
        </p:spPr>
      </p:pic>
      <p:sp>
        <p:nvSpPr>
          <p:cNvPr id="33" name="文字方塊 32">
            <a:extLst>
              <a:ext uri="{FF2B5EF4-FFF2-40B4-BE49-F238E27FC236}">
                <a16:creationId xmlns:a16="http://schemas.microsoft.com/office/drawing/2014/main" id="{4FDA01C9-B61B-5147-9677-2949995DE521}"/>
              </a:ext>
            </a:extLst>
          </p:cNvPr>
          <p:cNvSpPr txBox="1"/>
          <p:nvPr/>
        </p:nvSpPr>
        <p:spPr>
          <a:xfrm>
            <a:off x="7778615" y="3378399"/>
            <a:ext cx="2854371" cy="276999"/>
          </a:xfrm>
          <a:prstGeom prst="rect">
            <a:avLst/>
          </a:prstGeom>
          <a:noFill/>
        </p:spPr>
        <p:txBody>
          <a:bodyPr wrap="none" rtlCol="0">
            <a:spAutoFit/>
          </a:bodyPr>
          <a:lstStyle/>
          <a:p>
            <a:r>
              <a:rPr kumimoji="1" lang="en-US" altLang="zh-TW" sz="1200" dirty="0"/>
              <a:t>https://www.spec2000.net/00-login-1.htm</a:t>
            </a:r>
            <a:endParaRPr kumimoji="1" lang="zh-TW" altLang="en-US" sz="1200" dirty="0"/>
          </a:p>
        </p:txBody>
      </p:sp>
      <p:sp>
        <p:nvSpPr>
          <p:cNvPr id="13" name="投影片編號版面配置區 1">
            <a:extLst>
              <a:ext uri="{FF2B5EF4-FFF2-40B4-BE49-F238E27FC236}">
                <a16:creationId xmlns:a16="http://schemas.microsoft.com/office/drawing/2014/main" id="{8B626FDB-4F23-194C-8211-2CFB2BD7414E}"/>
              </a:ext>
            </a:extLst>
          </p:cNvPr>
          <p:cNvSpPr>
            <a:spLocks noGrp="1"/>
          </p:cNvSpPr>
          <p:nvPr>
            <p:ph type="sldNum" sz="quarter" idx="12"/>
          </p:nvPr>
        </p:nvSpPr>
        <p:spPr>
          <a:xfrm>
            <a:off x="9115096" y="6356349"/>
            <a:ext cx="2743200" cy="365125"/>
          </a:xfrm>
        </p:spPr>
        <p:txBody>
          <a:bodyPr/>
          <a:lstStyle/>
          <a:p>
            <a:fld id="{DA18E771-2630-4845-92BB-52E40E422851}" type="slidenum">
              <a:rPr kumimoji="1" lang="zh-TW" altLang="en-US" sz="2000" smtClean="0"/>
              <a:t>2</a:t>
            </a:fld>
            <a:endParaRPr kumimoji="1" lang="zh-TW" altLang="en-US" sz="2000" dirty="0"/>
          </a:p>
        </p:txBody>
      </p:sp>
    </p:spTree>
    <p:extLst>
      <p:ext uri="{BB962C8B-B14F-4D97-AF65-F5344CB8AC3E}">
        <p14:creationId xmlns:p14="http://schemas.microsoft.com/office/powerpoint/2010/main" val="171131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圖片 46">
            <a:extLst>
              <a:ext uri="{FF2B5EF4-FFF2-40B4-BE49-F238E27FC236}">
                <a16:creationId xmlns:a16="http://schemas.microsoft.com/office/drawing/2014/main" id="{1431BD49-D82E-2443-97AE-622808FEEB60}"/>
              </a:ext>
            </a:extLst>
          </p:cNvPr>
          <p:cNvPicPr>
            <a:picLocks noChangeAspect="1"/>
          </p:cNvPicPr>
          <p:nvPr/>
        </p:nvPicPr>
        <p:blipFill>
          <a:blip r:embed="rId3"/>
          <a:stretch>
            <a:fillRect/>
          </a:stretch>
        </p:blipFill>
        <p:spPr>
          <a:xfrm>
            <a:off x="3479129" y="2919337"/>
            <a:ext cx="2242764" cy="2242764"/>
          </a:xfrm>
          <a:prstGeom prst="rect">
            <a:avLst/>
          </a:prstGeom>
        </p:spPr>
      </p:pic>
      <p:sp>
        <p:nvSpPr>
          <p:cNvPr id="5" name="標題 4">
            <a:extLst>
              <a:ext uri="{FF2B5EF4-FFF2-40B4-BE49-F238E27FC236}">
                <a16:creationId xmlns:a16="http://schemas.microsoft.com/office/drawing/2014/main" id="{A729BCF4-DE73-CF4E-905B-288896C9D4DA}"/>
              </a:ext>
            </a:extLst>
          </p:cNvPr>
          <p:cNvSpPr>
            <a:spLocks noGrp="1"/>
          </p:cNvSpPr>
          <p:nvPr>
            <p:ph type="title" idx="4294967295"/>
          </p:nvPr>
        </p:nvSpPr>
        <p:spPr>
          <a:xfrm>
            <a:off x="838200" y="287270"/>
            <a:ext cx="10515600" cy="1325563"/>
          </a:xfrm>
        </p:spPr>
        <p:txBody>
          <a:bodyPr>
            <a:normAutofit/>
          </a:bodyPr>
          <a:lstStyle/>
          <a:p>
            <a:r>
              <a:rPr kumimoji="1" lang="en-US" altLang="zh-TW" sz="5400" b="1" dirty="0">
                <a:latin typeface="+mn-lt"/>
              </a:rPr>
              <a:t>Workflow </a:t>
            </a:r>
            <a:endParaRPr kumimoji="1" lang="zh-TW" altLang="en-US" sz="5400" b="1" dirty="0">
              <a:latin typeface="+mn-lt"/>
            </a:endParaRPr>
          </a:p>
        </p:txBody>
      </p:sp>
      <p:pic>
        <p:nvPicPr>
          <p:cNvPr id="54" name="圖片 53">
            <a:extLst>
              <a:ext uri="{FF2B5EF4-FFF2-40B4-BE49-F238E27FC236}">
                <a16:creationId xmlns:a16="http://schemas.microsoft.com/office/drawing/2014/main" id="{0437B3F0-1B45-8243-9E8C-D92A7F4EEE5A}"/>
              </a:ext>
            </a:extLst>
          </p:cNvPr>
          <p:cNvPicPr>
            <a:picLocks noChangeAspect="1"/>
          </p:cNvPicPr>
          <p:nvPr/>
        </p:nvPicPr>
        <p:blipFill rotWithShape="1">
          <a:blip r:embed="rId4"/>
          <a:srcRect l="6922" r="9543"/>
          <a:stretch/>
        </p:blipFill>
        <p:spPr>
          <a:xfrm>
            <a:off x="345466" y="3054382"/>
            <a:ext cx="2658885" cy="1769483"/>
          </a:xfrm>
          <a:prstGeom prst="rect">
            <a:avLst/>
          </a:prstGeom>
        </p:spPr>
      </p:pic>
      <p:pic>
        <p:nvPicPr>
          <p:cNvPr id="108" name="圖片 107" descr="一張含有 室內, 地板, 牆, 廚房 的圖片&#10;&#10;自動產生的描述">
            <a:extLst>
              <a:ext uri="{FF2B5EF4-FFF2-40B4-BE49-F238E27FC236}">
                <a16:creationId xmlns:a16="http://schemas.microsoft.com/office/drawing/2014/main" id="{14233C24-6DD4-2541-9502-1E6FAEC713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147" b="98390" l="2638" r="96043">
                        <a14:foregroundMark x1="35492" y1="50626" x2="21463" y2="47585"/>
                        <a14:foregroundMark x1="34892" y1="38640" x2="9233" y2="41324"/>
                        <a14:foregroundMark x1="24221" y1="21467" x2="27698" y2="25403"/>
                        <a14:foregroundMark x1="22422" y1="20036" x2="22422" y2="25224"/>
                        <a14:foregroundMark x1="22422" y1="19499" x2="28657" y2="19499"/>
                        <a14:foregroundMark x1="2638" y1="42039" x2="4077" y2="82111"/>
                        <a14:foregroundMark x1="17146" y1="98390" x2="54197" y2="59392"/>
                        <a14:foregroundMark x1="86331" y1="55635" x2="87050" y2="33989"/>
                        <a14:foregroundMark x1="85851" y1="54204" x2="94245" y2="52773"/>
                        <a14:foregroundMark x1="64748" y1="28980" x2="52158" y2="36136"/>
                        <a14:foregroundMark x1="59592" y1="15027" x2="68465" y2="2147"/>
                        <a14:foregroundMark x1="55995" y1="15027" x2="50360" y2="20572"/>
                        <a14:foregroundMark x1="55875" y1="15206" x2="51439" y2="26476"/>
                        <a14:foregroundMark x1="55276" y1="12701" x2="52758" y2="22182"/>
                        <a14:foregroundMark x1="50120" y1="17710" x2="56115" y2="6977"/>
                        <a14:foregroundMark x1="81295" y1="63864" x2="95564" y2="68515"/>
                        <a14:foregroundMark x1="88816" y1="69933" x2="94724" y2="69410"/>
                        <a14:foregroundMark x1="91734" y1="38693" x2="91127" y2="34168"/>
                        <a14:foregroundMark x1="93285" y1="50268" x2="91948" y2="40295"/>
                        <a14:foregroundMark x1="92013" y1="40149" x2="96043" y2="68157"/>
                        <a14:foregroundMark x1="91127" y1="33989" x2="91805" y2="38701"/>
                        <a14:backgroundMark x1="12710" y1="15564" x2="32014" y2="8050"/>
                        <a14:backgroundMark x1="32014" y1="8050" x2="37410" y2="11449"/>
                        <a14:backgroundMark x1="3717" y1="21467" x2="12710" y2="21825"/>
                        <a14:backgroundMark x1="81415" y1="71020" x2="88010" y2="71735"/>
                        <a14:backgroundMark x1="76978" y1="28444" x2="94724" y2="26834"/>
                        <a14:backgroundMark x1="75420" y1="28801" x2="73741" y2="4293"/>
                        <a14:backgroundMark x1="81775" y1="40429" x2="83933" y2="40250"/>
                        <a14:backgroundMark x1="89928" y1="41145" x2="91487" y2="41324"/>
                      </a14:backgroundRemoval>
                    </a14:imgEffect>
                  </a14:imgLayer>
                </a14:imgProps>
              </a:ext>
            </a:extLst>
          </a:blip>
          <a:stretch>
            <a:fillRect/>
          </a:stretch>
        </p:blipFill>
        <p:spPr>
          <a:xfrm>
            <a:off x="6226353" y="3109802"/>
            <a:ext cx="2667829" cy="1789014"/>
          </a:xfrm>
          <a:prstGeom prst="rect">
            <a:avLst/>
          </a:prstGeom>
          <a:ln>
            <a:noFill/>
          </a:ln>
        </p:spPr>
      </p:pic>
      <p:sp>
        <p:nvSpPr>
          <p:cNvPr id="86" name="文字方塊 85">
            <a:extLst>
              <a:ext uri="{FF2B5EF4-FFF2-40B4-BE49-F238E27FC236}">
                <a16:creationId xmlns:a16="http://schemas.microsoft.com/office/drawing/2014/main" id="{A84BB26A-C7FB-5241-B358-FE95E0FDDACF}"/>
              </a:ext>
            </a:extLst>
          </p:cNvPr>
          <p:cNvSpPr txBox="1"/>
          <p:nvPr/>
        </p:nvSpPr>
        <p:spPr>
          <a:xfrm>
            <a:off x="7202112" y="975480"/>
            <a:ext cx="1283878" cy="369332"/>
          </a:xfrm>
          <a:prstGeom prst="rect">
            <a:avLst/>
          </a:prstGeom>
          <a:noFill/>
        </p:spPr>
        <p:txBody>
          <a:bodyPr wrap="none" rtlCol="0">
            <a:spAutoFit/>
          </a:bodyPr>
          <a:lstStyle/>
          <a:p>
            <a:r>
              <a:rPr kumimoji="1" lang="en-US" altLang="zh-TW" dirty="0">
                <a:solidFill>
                  <a:schemeClr val="bg1"/>
                </a:solidFill>
              </a:rPr>
              <a:t>One week…</a:t>
            </a:r>
            <a:endParaRPr kumimoji="1" lang="zh-TW" altLang="en-US" dirty="0">
              <a:solidFill>
                <a:schemeClr val="bg1"/>
              </a:solidFill>
            </a:endParaRPr>
          </a:p>
        </p:txBody>
      </p:sp>
      <p:sp>
        <p:nvSpPr>
          <p:cNvPr id="96" name="文字方塊 95">
            <a:extLst>
              <a:ext uri="{FF2B5EF4-FFF2-40B4-BE49-F238E27FC236}">
                <a16:creationId xmlns:a16="http://schemas.microsoft.com/office/drawing/2014/main" id="{0D911962-8F3A-9E48-B99B-7F17392E359E}"/>
              </a:ext>
            </a:extLst>
          </p:cNvPr>
          <p:cNvSpPr txBox="1"/>
          <p:nvPr/>
        </p:nvSpPr>
        <p:spPr>
          <a:xfrm>
            <a:off x="8884322" y="2001135"/>
            <a:ext cx="178127" cy="369332"/>
          </a:xfrm>
          <a:prstGeom prst="rect">
            <a:avLst/>
          </a:prstGeom>
          <a:noFill/>
        </p:spPr>
        <p:txBody>
          <a:bodyPr wrap="square" rtlCol="0">
            <a:spAutoFit/>
          </a:bodyPr>
          <a:lstStyle/>
          <a:p>
            <a:r>
              <a:rPr kumimoji="1" lang="en-US" altLang="zh-TW" dirty="0">
                <a:solidFill>
                  <a:schemeClr val="bg1"/>
                </a:solidFill>
              </a:rPr>
              <a:t>7</a:t>
            </a:r>
            <a:endParaRPr kumimoji="1" lang="zh-TW" altLang="en-US" dirty="0">
              <a:solidFill>
                <a:schemeClr val="bg1"/>
              </a:solidFill>
            </a:endParaRPr>
          </a:p>
        </p:txBody>
      </p:sp>
      <p:sp>
        <p:nvSpPr>
          <p:cNvPr id="97" name="文字方塊 96">
            <a:extLst>
              <a:ext uri="{FF2B5EF4-FFF2-40B4-BE49-F238E27FC236}">
                <a16:creationId xmlns:a16="http://schemas.microsoft.com/office/drawing/2014/main" id="{353BB7D5-6CD7-8048-8038-8F47E8A62FD2}"/>
              </a:ext>
            </a:extLst>
          </p:cNvPr>
          <p:cNvSpPr txBox="1"/>
          <p:nvPr/>
        </p:nvSpPr>
        <p:spPr>
          <a:xfrm>
            <a:off x="8166241" y="2451036"/>
            <a:ext cx="178127" cy="369332"/>
          </a:xfrm>
          <a:prstGeom prst="rect">
            <a:avLst/>
          </a:prstGeom>
          <a:noFill/>
        </p:spPr>
        <p:txBody>
          <a:bodyPr wrap="square" rtlCol="0">
            <a:spAutoFit/>
          </a:bodyPr>
          <a:lstStyle/>
          <a:p>
            <a:r>
              <a:rPr kumimoji="1" lang="en-US" altLang="zh-TW" dirty="0">
                <a:solidFill>
                  <a:schemeClr val="bg1"/>
                </a:solidFill>
              </a:rPr>
              <a:t>3</a:t>
            </a:r>
            <a:endParaRPr kumimoji="1" lang="zh-TW" altLang="en-US" dirty="0">
              <a:solidFill>
                <a:schemeClr val="bg1"/>
              </a:solidFill>
            </a:endParaRPr>
          </a:p>
        </p:txBody>
      </p:sp>
      <p:sp>
        <p:nvSpPr>
          <p:cNvPr id="98" name="文字方塊 97">
            <a:extLst>
              <a:ext uri="{FF2B5EF4-FFF2-40B4-BE49-F238E27FC236}">
                <a16:creationId xmlns:a16="http://schemas.microsoft.com/office/drawing/2014/main" id="{2621476E-0230-E047-BDBE-70186E86CD0D}"/>
              </a:ext>
            </a:extLst>
          </p:cNvPr>
          <p:cNvSpPr txBox="1"/>
          <p:nvPr/>
        </p:nvSpPr>
        <p:spPr>
          <a:xfrm>
            <a:off x="7842056" y="1515089"/>
            <a:ext cx="178127" cy="369332"/>
          </a:xfrm>
          <a:prstGeom prst="rect">
            <a:avLst/>
          </a:prstGeom>
          <a:noFill/>
        </p:spPr>
        <p:txBody>
          <a:bodyPr wrap="square" rtlCol="0">
            <a:spAutoFit/>
          </a:bodyPr>
          <a:lstStyle/>
          <a:p>
            <a:r>
              <a:rPr kumimoji="1" lang="en-US" altLang="zh-TW" dirty="0">
                <a:solidFill>
                  <a:schemeClr val="bg1"/>
                </a:solidFill>
              </a:rPr>
              <a:t>5</a:t>
            </a:r>
            <a:endParaRPr kumimoji="1" lang="zh-TW" altLang="en-US" dirty="0">
              <a:solidFill>
                <a:schemeClr val="bg1"/>
              </a:solidFill>
            </a:endParaRPr>
          </a:p>
        </p:txBody>
      </p:sp>
      <p:sp>
        <p:nvSpPr>
          <p:cNvPr id="99" name="文字方塊 98">
            <a:extLst>
              <a:ext uri="{FF2B5EF4-FFF2-40B4-BE49-F238E27FC236}">
                <a16:creationId xmlns:a16="http://schemas.microsoft.com/office/drawing/2014/main" id="{FE467143-24BA-3B4C-B182-281DA9DA7545}"/>
              </a:ext>
            </a:extLst>
          </p:cNvPr>
          <p:cNvSpPr txBox="1"/>
          <p:nvPr/>
        </p:nvSpPr>
        <p:spPr>
          <a:xfrm>
            <a:off x="7229705" y="2875493"/>
            <a:ext cx="178127" cy="369332"/>
          </a:xfrm>
          <a:prstGeom prst="rect">
            <a:avLst/>
          </a:prstGeom>
          <a:noFill/>
        </p:spPr>
        <p:txBody>
          <a:bodyPr wrap="square" rtlCol="0">
            <a:spAutoFit/>
          </a:bodyPr>
          <a:lstStyle/>
          <a:p>
            <a:r>
              <a:rPr kumimoji="1" lang="en-US" altLang="zh-TW" dirty="0">
                <a:solidFill>
                  <a:schemeClr val="bg1"/>
                </a:solidFill>
              </a:rPr>
              <a:t>4</a:t>
            </a:r>
            <a:endParaRPr kumimoji="1" lang="zh-TW" altLang="en-US" dirty="0">
              <a:solidFill>
                <a:schemeClr val="bg1"/>
              </a:solidFill>
            </a:endParaRPr>
          </a:p>
        </p:txBody>
      </p:sp>
      <p:sp>
        <p:nvSpPr>
          <p:cNvPr id="100" name="文字方塊 99">
            <a:extLst>
              <a:ext uri="{FF2B5EF4-FFF2-40B4-BE49-F238E27FC236}">
                <a16:creationId xmlns:a16="http://schemas.microsoft.com/office/drawing/2014/main" id="{354E96E1-3295-9B4F-B9FB-9F9D0D4F28CF}"/>
              </a:ext>
            </a:extLst>
          </p:cNvPr>
          <p:cNvSpPr txBox="1"/>
          <p:nvPr/>
        </p:nvSpPr>
        <p:spPr>
          <a:xfrm>
            <a:off x="8325798" y="1344812"/>
            <a:ext cx="178127" cy="369332"/>
          </a:xfrm>
          <a:prstGeom prst="rect">
            <a:avLst/>
          </a:prstGeom>
          <a:noFill/>
        </p:spPr>
        <p:txBody>
          <a:bodyPr wrap="square" rtlCol="0">
            <a:spAutoFit/>
          </a:bodyPr>
          <a:lstStyle/>
          <a:p>
            <a:r>
              <a:rPr kumimoji="1" lang="en-US" altLang="zh-TW" dirty="0">
                <a:solidFill>
                  <a:schemeClr val="bg1"/>
                </a:solidFill>
              </a:rPr>
              <a:t>6</a:t>
            </a:r>
            <a:endParaRPr kumimoji="1" lang="zh-TW" altLang="en-US" dirty="0">
              <a:solidFill>
                <a:schemeClr val="bg1"/>
              </a:solidFill>
            </a:endParaRPr>
          </a:p>
        </p:txBody>
      </p:sp>
      <p:sp>
        <p:nvSpPr>
          <p:cNvPr id="101" name="文字方塊 100">
            <a:extLst>
              <a:ext uri="{FF2B5EF4-FFF2-40B4-BE49-F238E27FC236}">
                <a16:creationId xmlns:a16="http://schemas.microsoft.com/office/drawing/2014/main" id="{63B21DB2-576E-D249-8145-6FC620AEB059}"/>
              </a:ext>
            </a:extLst>
          </p:cNvPr>
          <p:cNvSpPr txBox="1"/>
          <p:nvPr/>
        </p:nvSpPr>
        <p:spPr>
          <a:xfrm>
            <a:off x="8669797" y="2628643"/>
            <a:ext cx="178127" cy="369332"/>
          </a:xfrm>
          <a:prstGeom prst="rect">
            <a:avLst/>
          </a:prstGeom>
          <a:noFill/>
        </p:spPr>
        <p:txBody>
          <a:bodyPr wrap="square" rtlCol="0">
            <a:spAutoFit/>
          </a:bodyPr>
          <a:lstStyle/>
          <a:p>
            <a:r>
              <a:rPr kumimoji="1" lang="en-US" altLang="zh-TW" dirty="0">
                <a:solidFill>
                  <a:schemeClr val="bg1"/>
                </a:solidFill>
              </a:rPr>
              <a:t>2</a:t>
            </a:r>
            <a:endParaRPr kumimoji="1" lang="zh-TW" altLang="en-US" dirty="0">
              <a:solidFill>
                <a:schemeClr val="bg1"/>
              </a:solidFill>
            </a:endParaRPr>
          </a:p>
        </p:txBody>
      </p:sp>
      <p:sp>
        <p:nvSpPr>
          <p:cNvPr id="102" name="文字方塊 101">
            <a:extLst>
              <a:ext uri="{FF2B5EF4-FFF2-40B4-BE49-F238E27FC236}">
                <a16:creationId xmlns:a16="http://schemas.microsoft.com/office/drawing/2014/main" id="{789BB821-E834-AC45-BA0E-C134746BBA74}"/>
              </a:ext>
            </a:extLst>
          </p:cNvPr>
          <p:cNvSpPr txBox="1"/>
          <p:nvPr/>
        </p:nvSpPr>
        <p:spPr>
          <a:xfrm>
            <a:off x="8642302" y="1039277"/>
            <a:ext cx="178127" cy="369332"/>
          </a:xfrm>
          <a:prstGeom prst="rect">
            <a:avLst/>
          </a:prstGeom>
          <a:noFill/>
        </p:spPr>
        <p:txBody>
          <a:bodyPr wrap="square" rtlCol="0">
            <a:spAutoFit/>
          </a:bodyPr>
          <a:lstStyle/>
          <a:p>
            <a:r>
              <a:rPr kumimoji="1" lang="en-US" altLang="zh-TW" dirty="0">
                <a:solidFill>
                  <a:schemeClr val="bg1"/>
                </a:solidFill>
              </a:rPr>
              <a:t>8</a:t>
            </a:r>
            <a:endParaRPr kumimoji="1" lang="zh-TW" altLang="en-US" dirty="0">
              <a:solidFill>
                <a:schemeClr val="bg1"/>
              </a:solidFill>
            </a:endParaRPr>
          </a:p>
        </p:txBody>
      </p:sp>
      <p:sp>
        <p:nvSpPr>
          <p:cNvPr id="113" name="文字方塊 112">
            <a:extLst>
              <a:ext uri="{FF2B5EF4-FFF2-40B4-BE49-F238E27FC236}">
                <a16:creationId xmlns:a16="http://schemas.microsoft.com/office/drawing/2014/main" id="{032F05E0-6DB7-714E-9CCC-F6A8056A08AB}"/>
              </a:ext>
            </a:extLst>
          </p:cNvPr>
          <p:cNvSpPr txBox="1"/>
          <p:nvPr/>
        </p:nvSpPr>
        <p:spPr>
          <a:xfrm>
            <a:off x="6489844" y="5367875"/>
            <a:ext cx="5058051" cy="369332"/>
          </a:xfrm>
          <a:prstGeom prst="rect">
            <a:avLst/>
          </a:prstGeom>
          <a:noFill/>
        </p:spPr>
        <p:txBody>
          <a:bodyPr wrap="none" rtlCol="0">
            <a:spAutoFit/>
          </a:bodyPr>
          <a:lstStyle/>
          <a:p>
            <a:r>
              <a:rPr lang="en-US" altLang="zh-TW" sz="1800" dirty="0"/>
              <a:t>(Modified from Huang et al., 2019; Shih et al., 2019)</a:t>
            </a:r>
            <a:endParaRPr kumimoji="1" lang="zh-TW" altLang="en-US" dirty="0"/>
          </a:p>
        </p:txBody>
      </p:sp>
      <p:sp>
        <p:nvSpPr>
          <p:cNvPr id="2" name="圓角矩形 1">
            <a:extLst>
              <a:ext uri="{FF2B5EF4-FFF2-40B4-BE49-F238E27FC236}">
                <a16:creationId xmlns:a16="http://schemas.microsoft.com/office/drawing/2014/main" id="{DDDA38CF-6829-2C4A-ACE2-49EEFC13C35C}"/>
              </a:ext>
            </a:extLst>
          </p:cNvPr>
          <p:cNvSpPr/>
          <p:nvPr/>
        </p:nvSpPr>
        <p:spPr>
          <a:xfrm>
            <a:off x="228360" y="2199893"/>
            <a:ext cx="2928485" cy="2884907"/>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文字方塊 2">
            <a:extLst>
              <a:ext uri="{FF2B5EF4-FFF2-40B4-BE49-F238E27FC236}">
                <a16:creationId xmlns:a16="http://schemas.microsoft.com/office/drawing/2014/main" id="{CA4A2806-4400-5840-A618-B75AED39770A}"/>
              </a:ext>
            </a:extLst>
          </p:cNvPr>
          <p:cNvSpPr txBox="1"/>
          <p:nvPr/>
        </p:nvSpPr>
        <p:spPr>
          <a:xfrm>
            <a:off x="403011" y="2377890"/>
            <a:ext cx="2658886" cy="400110"/>
          </a:xfrm>
          <a:prstGeom prst="rect">
            <a:avLst/>
          </a:prstGeom>
          <a:noFill/>
        </p:spPr>
        <p:txBody>
          <a:bodyPr wrap="square" rtlCol="0">
            <a:spAutoFit/>
          </a:bodyPr>
          <a:lstStyle/>
          <a:p>
            <a:pPr algn="ctr"/>
            <a:r>
              <a:rPr kumimoji="1" lang="en-US" altLang="zh-TW" sz="2000" dirty="0"/>
              <a:t>Resin sachet setup</a:t>
            </a:r>
          </a:p>
        </p:txBody>
      </p:sp>
      <p:cxnSp>
        <p:nvCxnSpPr>
          <p:cNvPr id="7" name="直線接點 6">
            <a:extLst>
              <a:ext uri="{FF2B5EF4-FFF2-40B4-BE49-F238E27FC236}">
                <a16:creationId xmlns:a16="http://schemas.microsoft.com/office/drawing/2014/main" id="{C6280137-CAA8-104B-91ED-5E6B86725B67}"/>
              </a:ext>
            </a:extLst>
          </p:cNvPr>
          <p:cNvCxnSpPr>
            <a:cxnSpLocks/>
            <a:stCxn id="2" idx="3"/>
            <a:endCxn id="42" idx="1"/>
          </p:cNvCxnSpPr>
          <p:nvPr/>
        </p:nvCxnSpPr>
        <p:spPr>
          <a:xfrm>
            <a:off x="3156845" y="3642347"/>
            <a:ext cx="224636" cy="0"/>
          </a:xfrm>
          <a:prstGeom prst="line">
            <a:avLst/>
          </a:prstGeom>
          <a:ln w="28575">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42" name="圓角矩形 41">
            <a:extLst>
              <a:ext uri="{FF2B5EF4-FFF2-40B4-BE49-F238E27FC236}">
                <a16:creationId xmlns:a16="http://schemas.microsoft.com/office/drawing/2014/main" id="{FC3CB908-D4B2-1748-AFD9-77B2745952EF}"/>
              </a:ext>
            </a:extLst>
          </p:cNvPr>
          <p:cNvSpPr/>
          <p:nvPr/>
        </p:nvSpPr>
        <p:spPr>
          <a:xfrm>
            <a:off x="3381481" y="2199893"/>
            <a:ext cx="2414596" cy="2884907"/>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43" name="直線接點 42">
            <a:extLst>
              <a:ext uri="{FF2B5EF4-FFF2-40B4-BE49-F238E27FC236}">
                <a16:creationId xmlns:a16="http://schemas.microsoft.com/office/drawing/2014/main" id="{49E77DDE-2873-B94A-8123-8DA22E849C04}"/>
              </a:ext>
            </a:extLst>
          </p:cNvPr>
          <p:cNvCxnSpPr>
            <a:cxnSpLocks/>
            <a:stCxn id="42" idx="3"/>
            <a:endCxn id="73" idx="1"/>
          </p:cNvCxnSpPr>
          <p:nvPr/>
        </p:nvCxnSpPr>
        <p:spPr>
          <a:xfrm flipV="1">
            <a:off x="5796077" y="3642346"/>
            <a:ext cx="264212" cy="1"/>
          </a:xfrm>
          <a:prstGeom prst="line">
            <a:avLst/>
          </a:prstGeom>
          <a:ln w="28575">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5" name="直線接點 44">
            <a:extLst>
              <a:ext uri="{FF2B5EF4-FFF2-40B4-BE49-F238E27FC236}">
                <a16:creationId xmlns:a16="http://schemas.microsoft.com/office/drawing/2014/main" id="{47F0EBA2-D3C8-6D4A-ACC0-79C0CDD6C0AB}"/>
              </a:ext>
            </a:extLst>
          </p:cNvPr>
          <p:cNvCxnSpPr>
            <a:cxnSpLocks/>
            <a:stCxn id="73" idx="3"/>
            <a:endCxn id="78" idx="1"/>
          </p:cNvCxnSpPr>
          <p:nvPr/>
        </p:nvCxnSpPr>
        <p:spPr>
          <a:xfrm flipV="1">
            <a:off x="8988774" y="3632117"/>
            <a:ext cx="382491" cy="10229"/>
          </a:xfrm>
          <a:prstGeom prst="line">
            <a:avLst/>
          </a:prstGeom>
          <a:ln w="28575">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50" name="文字方塊 49">
            <a:extLst>
              <a:ext uri="{FF2B5EF4-FFF2-40B4-BE49-F238E27FC236}">
                <a16:creationId xmlns:a16="http://schemas.microsoft.com/office/drawing/2014/main" id="{3FDD7BEE-E16E-D44D-A861-44C84C2E6BFE}"/>
              </a:ext>
            </a:extLst>
          </p:cNvPr>
          <p:cNvSpPr txBox="1"/>
          <p:nvPr/>
        </p:nvSpPr>
        <p:spPr>
          <a:xfrm>
            <a:off x="3547743" y="2374831"/>
            <a:ext cx="2129814" cy="400110"/>
          </a:xfrm>
          <a:prstGeom prst="rect">
            <a:avLst/>
          </a:prstGeom>
          <a:noFill/>
        </p:spPr>
        <p:txBody>
          <a:bodyPr wrap="square" rtlCol="0">
            <a:spAutoFit/>
          </a:bodyPr>
          <a:lstStyle/>
          <a:p>
            <a:pPr algn="ctr"/>
            <a:r>
              <a:rPr kumimoji="1" lang="en-US" altLang="zh-TW" sz="2000" dirty="0"/>
              <a:t>One week…</a:t>
            </a:r>
          </a:p>
        </p:txBody>
      </p:sp>
      <p:sp>
        <p:nvSpPr>
          <p:cNvPr id="15" name="圓角矩形 14">
            <a:extLst>
              <a:ext uri="{FF2B5EF4-FFF2-40B4-BE49-F238E27FC236}">
                <a16:creationId xmlns:a16="http://schemas.microsoft.com/office/drawing/2014/main" id="{B5AD04B4-D8E7-B349-B6C0-CA19AC0E6152}"/>
              </a:ext>
            </a:extLst>
          </p:cNvPr>
          <p:cNvSpPr/>
          <p:nvPr/>
        </p:nvSpPr>
        <p:spPr>
          <a:xfrm>
            <a:off x="4075187" y="4511109"/>
            <a:ext cx="273269" cy="273269"/>
          </a:xfrm>
          <a:prstGeom prst="round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ysClr val="windowText" lastClr="000000"/>
                </a:solidFill>
              </a:rPr>
              <a:t>1</a:t>
            </a:r>
            <a:endParaRPr kumimoji="1" lang="zh-TW" altLang="en-US" dirty="0">
              <a:solidFill>
                <a:sysClr val="windowText" lastClr="000000"/>
              </a:solidFill>
            </a:endParaRPr>
          </a:p>
        </p:txBody>
      </p:sp>
      <p:sp>
        <p:nvSpPr>
          <p:cNvPr id="62" name="圓角矩形 61">
            <a:extLst>
              <a:ext uri="{FF2B5EF4-FFF2-40B4-BE49-F238E27FC236}">
                <a16:creationId xmlns:a16="http://schemas.microsoft.com/office/drawing/2014/main" id="{159BE574-A9E1-A04B-A06A-7F9E08ACF91E}"/>
              </a:ext>
            </a:extLst>
          </p:cNvPr>
          <p:cNvSpPr/>
          <p:nvPr/>
        </p:nvSpPr>
        <p:spPr>
          <a:xfrm>
            <a:off x="4463876" y="3469758"/>
            <a:ext cx="273269" cy="273269"/>
          </a:xfrm>
          <a:prstGeom prst="round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ysClr val="windowText" lastClr="000000"/>
                </a:solidFill>
              </a:rPr>
              <a:t>6</a:t>
            </a:r>
            <a:endParaRPr kumimoji="1" lang="zh-TW" altLang="en-US" dirty="0">
              <a:solidFill>
                <a:sysClr val="windowText" lastClr="000000"/>
              </a:solidFill>
            </a:endParaRPr>
          </a:p>
        </p:txBody>
      </p:sp>
      <p:sp>
        <p:nvSpPr>
          <p:cNvPr id="63" name="圓角矩形 62">
            <a:extLst>
              <a:ext uri="{FF2B5EF4-FFF2-40B4-BE49-F238E27FC236}">
                <a16:creationId xmlns:a16="http://schemas.microsoft.com/office/drawing/2014/main" id="{B5D68DFD-2165-1941-91DD-BA7D8DAF0A1E}"/>
              </a:ext>
            </a:extLst>
          </p:cNvPr>
          <p:cNvSpPr/>
          <p:nvPr/>
        </p:nvSpPr>
        <p:spPr>
          <a:xfrm>
            <a:off x="4476016" y="3867675"/>
            <a:ext cx="273269" cy="273269"/>
          </a:xfrm>
          <a:prstGeom prst="round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ysClr val="windowText" lastClr="000000"/>
                </a:solidFill>
              </a:rPr>
              <a:t>5</a:t>
            </a:r>
            <a:endParaRPr kumimoji="1" lang="zh-TW" altLang="en-US" dirty="0">
              <a:solidFill>
                <a:sysClr val="windowText" lastClr="000000"/>
              </a:solidFill>
            </a:endParaRPr>
          </a:p>
        </p:txBody>
      </p:sp>
      <p:sp>
        <p:nvSpPr>
          <p:cNvPr id="64" name="圓角矩形 63">
            <a:extLst>
              <a:ext uri="{FF2B5EF4-FFF2-40B4-BE49-F238E27FC236}">
                <a16:creationId xmlns:a16="http://schemas.microsoft.com/office/drawing/2014/main" id="{540808CB-A9EA-5D4A-B907-CB74D55788AE}"/>
              </a:ext>
            </a:extLst>
          </p:cNvPr>
          <p:cNvSpPr/>
          <p:nvPr/>
        </p:nvSpPr>
        <p:spPr>
          <a:xfrm>
            <a:off x="4909780" y="3891648"/>
            <a:ext cx="273269" cy="273269"/>
          </a:xfrm>
          <a:prstGeom prst="round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ysClr val="windowText" lastClr="000000"/>
                </a:solidFill>
              </a:rPr>
              <a:t>4</a:t>
            </a:r>
            <a:endParaRPr kumimoji="1" lang="zh-TW" altLang="en-US" dirty="0">
              <a:solidFill>
                <a:sysClr val="windowText" lastClr="000000"/>
              </a:solidFill>
            </a:endParaRPr>
          </a:p>
        </p:txBody>
      </p:sp>
      <p:sp>
        <p:nvSpPr>
          <p:cNvPr id="65" name="圓角矩形 64">
            <a:extLst>
              <a:ext uri="{FF2B5EF4-FFF2-40B4-BE49-F238E27FC236}">
                <a16:creationId xmlns:a16="http://schemas.microsoft.com/office/drawing/2014/main" id="{EEBC8672-4E4D-5541-8251-928B0934BFB5}"/>
              </a:ext>
            </a:extLst>
          </p:cNvPr>
          <p:cNvSpPr/>
          <p:nvPr/>
        </p:nvSpPr>
        <p:spPr>
          <a:xfrm>
            <a:off x="5319204" y="4116714"/>
            <a:ext cx="273269" cy="273269"/>
          </a:xfrm>
          <a:prstGeom prst="round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ysClr val="windowText" lastClr="000000"/>
                </a:solidFill>
              </a:rPr>
              <a:t>3</a:t>
            </a:r>
            <a:endParaRPr kumimoji="1" lang="zh-TW" altLang="en-US" dirty="0">
              <a:solidFill>
                <a:sysClr val="windowText" lastClr="000000"/>
              </a:solidFill>
            </a:endParaRPr>
          </a:p>
        </p:txBody>
      </p:sp>
      <p:sp>
        <p:nvSpPr>
          <p:cNvPr id="66" name="圓角矩形 65">
            <a:extLst>
              <a:ext uri="{FF2B5EF4-FFF2-40B4-BE49-F238E27FC236}">
                <a16:creationId xmlns:a16="http://schemas.microsoft.com/office/drawing/2014/main" id="{FF31F28A-8C35-EA48-AAA2-B6F4E222472B}"/>
              </a:ext>
            </a:extLst>
          </p:cNvPr>
          <p:cNvSpPr/>
          <p:nvPr/>
        </p:nvSpPr>
        <p:spPr>
          <a:xfrm>
            <a:off x="4689382" y="4390240"/>
            <a:ext cx="273269" cy="273269"/>
          </a:xfrm>
          <a:prstGeom prst="round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solidFill>
                  <a:sysClr val="windowText" lastClr="000000"/>
                </a:solidFill>
              </a:rPr>
              <a:t>2</a:t>
            </a:r>
            <a:endParaRPr kumimoji="1" lang="zh-TW" altLang="en-US" dirty="0">
              <a:solidFill>
                <a:sysClr val="windowText" lastClr="000000"/>
              </a:solidFill>
            </a:endParaRPr>
          </a:p>
        </p:txBody>
      </p:sp>
      <p:sp>
        <p:nvSpPr>
          <p:cNvPr id="73" name="圓角矩形 72">
            <a:extLst>
              <a:ext uri="{FF2B5EF4-FFF2-40B4-BE49-F238E27FC236}">
                <a16:creationId xmlns:a16="http://schemas.microsoft.com/office/drawing/2014/main" id="{9A3FA059-5716-F340-BA2E-9EF8A7CF9E73}"/>
              </a:ext>
            </a:extLst>
          </p:cNvPr>
          <p:cNvSpPr/>
          <p:nvPr/>
        </p:nvSpPr>
        <p:spPr>
          <a:xfrm>
            <a:off x="6060289" y="2199892"/>
            <a:ext cx="2928485" cy="2884908"/>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76" name="文字方塊 75">
            <a:extLst>
              <a:ext uri="{FF2B5EF4-FFF2-40B4-BE49-F238E27FC236}">
                <a16:creationId xmlns:a16="http://schemas.microsoft.com/office/drawing/2014/main" id="{A7F3E531-13CC-F547-BB12-EC178B428A34}"/>
              </a:ext>
            </a:extLst>
          </p:cNvPr>
          <p:cNvSpPr txBox="1"/>
          <p:nvPr/>
        </p:nvSpPr>
        <p:spPr>
          <a:xfrm>
            <a:off x="6490296" y="2372195"/>
            <a:ext cx="2129814" cy="400110"/>
          </a:xfrm>
          <a:prstGeom prst="rect">
            <a:avLst/>
          </a:prstGeom>
          <a:noFill/>
        </p:spPr>
        <p:txBody>
          <a:bodyPr wrap="square" rtlCol="0">
            <a:spAutoFit/>
          </a:bodyPr>
          <a:lstStyle/>
          <a:p>
            <a:pPr algn="ctr"/>
            <a:r>
              <a:rPr kumimoji="1" lang="en-US" altLang="zh-TW" sz="2000" dirty="0"/>
              <a:t>XRF-CS</a:t>
            </a:r>
          </a:p>
        </p:txBody>
      </p:sp>
      <p:sp>
        <p:nvSpPr>
          <p:cNvPr id="78" name="圓角矩形 77">
            <a:extLst>
              <a:ext uri="{FF2B5EF4-FFF2-40B4-BE49-F238E27FC236}">
                <a16:creationId xmlns:a16="http://schemas.microsoft.com/office/drawing/2014/main" id="{4A0DC71C-18F1-FB4B-8FBE-0692C780842F}"/>
              </a:ext>
            </a:extLst>
          </p:cNvPr>
          <p:cNvSpPr/>
          <p:nvPr/>
        </p:nvSpPr>
        <p:spPr>
          <a:xfrm>
            <a:off x="9371265" y="2189663"/>
            <a:ext cx="2414596" cy="2884908"/>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6" name="圖片 25">
            <a:extLst>
              <a:ext uri="{FF2B5EF4-FFF2-40B4-BE49-F238E27FC236}">
                <a16:creationId xmlns:a16="http://schemas.microsoft.com/office/drawing/2014/main" id="{14DE03B6-2CBB-D44D-AA99-4DF77A0A45E2}"/>
              </a:ext>
            </a:extLst>
          </p:cNvPr>
          <p:cNvPicPr>
            <a:picLocks noChangeAspect="1"/>
          </p:cNvPicPr>
          <p:nvPr/>
        </p:nvPicPr>
        <p:blipFill>
          <a:blip r:embed="rId7"/>
          <a:stretch>
            <a:fillRect/>
          </a:stretch>
        </p:blipFill>
        <p:spPr>
          <a:xfrm>
            <a:off x="9690128" y="4164917"/>
            <a:ext cx="962744" cy="659550"/>
          </a:xfrm>
          <a:prstGeom prst="rect">
            <a:avLst/>
          </a:prstGeom>
        </p:spPr>
      </p:pic>
      <p:pic>
        <p:nvPicPr>
          <p:cNvPr id="83" name="圖片 82">
            <a:extLst>
              <a:ext uri="{FF2B5EF4-FFF2-40B4-BE49-F238E27FC236}">
                <a16:creationId xmlns:a16="http://schemas.microsoft.com/office/drawing/2014/main" id="{D984EDFE-E683-964D-AE3F-DAFAEA58B1F0}"/>
              </a:ext>
            </a:extLst>
          </p:cNvPr>
          <p:cNvPicPr>
            <a:picLocks noChangeAspect="1"/>
          </p:cNvPicPr>
          <p:nvPr/>
        </p:nvPicPr>
        <p:blipFill>
          <a:blip r:embed="rId7"/>
          <a:stretch>
            <a:fillRect/>
          </a:stretch>
        </p:blipFill>
        <p:spPr>
          <a:xfrm flipH="1">
            <a:off x="10572328" y="3054382"/>
            <a:ext cx="962743" cy="1769735"/>
          </a:xfrm>
          <a:prstGeom prst="rect">
            <a:avLst/>
          </a:prstGeom>
        </p:spPr>
      </p:pic>
      <p:sp>
        <p:nvSpPr>
          <p:cNvPr id="28" name="圓角矩形 27">
            <a:extLst>
              <a:ext uri="{FF2B5EF4-FFF2-40B4-BE49-F238E27FC236}">
                <a16:creationId xmlns:a16="http://schemas.microsoft.com/office/drawing/2014/main" id="{C14B2413-1FED-214A-9AAC-D12C1F2D69BF}"/>
              </a:ext>
            </a:extLst>
          </p:cNvPr>
          <p:cNvSpPr/>
          <p:nvPr/>
        </p:nvSpPr>
        <p:spPr>
          <a:xfrm>
            <a:off x="10914916" y="3109803"/>
            <a:ext cx="258606" cy="16814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4" name="文字方塊 113">
            <a:extLst>
              <a:ext uri="{FF2B5EF4-FFF2-40B4-BE49-F238E27FC236}">
                <a16:creationId xmlns:a16="http://schemas.microsoft.com/office/drawing/2014/main" id="{8039E2FB-0C57-7643-ADC8-C719CBA114AD}"/>
              </a:ext>
            </a:extLst>
          </p:cNvPr>
          <p:cNvSpPr txBox="1"/>
          <p:nvPr/>
        </p:nvSpPr>
        <p:spPr>
          <a:xfrm>
            <a:off x="9507422" y="2370467"/>
            <a:ext cx="2129814" cy="400110"/>
          </a:xfrm>
          <a:prstGeom prst="rect">
            <a:avLst/>
          </a:prstGeom>
          <a:noFill/>
        </p:spPr>
        <p:txBody>
          <a:bodyPr wrap="square" rtlCol="0">
            <a:spAutoFit/>
          </a:bodyPr>
          <a:lstStyle/>
          <a:p>
            <a:pPr algn="ctr"/>
            <a:r>
              <a:rPr kumimoji="1" lang="en-US" altLang="zh-TW" sz="2000" dirty="0"/>
              <a:t>Detect!!</a:t>
            </a:r>
          </a:p>
        </p:txBody>
      </p:sp>
      <p:sp>
        <p:nvSpPr>
          <p:cNvPr id="36" name="文字方塊 35">
            <a:extLst>
              <a:ext uri="{FF2B5EF4-FFF2-40B4-BE49-F238E27FC236}">
                <a16:creationId xmlns:a16="http://schemas.microsoft.com/office/drawing/2014/main" id="{CC8FCA10-CD73-EB47-BE88-12A450CB5681}"/>
              </a:ext>
            </a:extLst>
          </p:cNvPr>
          <p:cNvSpPr txBox="1"/>
          <p:nvPr/>
        </p:nvSpPr>
        <p:spPr>
          <a:xfrm>
            <a:off x="1793669" y="4294177"/>
            <a:ext cx="861133" cy="369332"/>
          </a:xfrm>
          <a:prstGeom prst="rect">
            <a:avLst/>
          </a:prstGeom>
          <a:noFill/>
        </p:spPr>
        <p:txBody>
          <a:bodyPr wrap="none" rtlCol="0">
            <a:spAutoFit/>
          </a:bodyPr>
          <a:lstStyle/>
          <a:p>
            <a:r>
              <a:rPr kumimoji="1" lang="en-US" altLang="zh-TW" dirty="0">
                <a:solidFill>
                  <a:schemeClr val="bg1"/>
                </a:solidFill>
              </a:rPr>
              <a:t>Anchor</a:t>
            </a:r>
            <a:endParaRPr kumimoji="1" lang="zh-TW" altLang="en-US" dirty="0">
              <a:solidFill>
                <a:schemeClr val="bg1"/>
              </a:solidFill>
            </a:endParaRPr>
          </a:p>
        </p:txBody>
      </p:sp>
      <p:sp>
        <p:nvSpPr>
          <p:cNvPr id="37" name="文字方塊 36">
            <a:extLst>
              <a:ext uri="{FF2B5EF4-FFF2-40B4-BE49-F238E27FC236}">
                <a16:creationId xmlns:a16="http://schemas.microsoft.com/office/drawing/2014/main" id="{11197498-0170-2F42-9205-1328C1AFB495}"/>
              </a:ext>
            </a:extLst>
          </p:cNvPr>
          <p:cNvSpPr txBox="1"/>
          <p:nvPr/>
        </p:nvSpPr>
        <p:spPr>
          <a:xfrm>
            <a:off x="1941160" y="3013501"/>
            <a:ext cx="1024439" cy="830997"/>
          </a:xfrm>
          <a:prstGeom prst="rect">
            <a:avLst/>
          </a:prstGeom>
          <a:noFill/>
        </p:spPr>
        <p:txBody>
          <a:bodyPr wrap="square" rtlCol="0">
            <a:spAutoFit/>
          </a:bodyPr>
          <a:lstStyle/>
          <a:p>
            <a:r>
              <a:rPr kumimoji="1" lang="en-US" altLang="zh-TW" sz="1600" dirty="0">
                <a:solidFill>
                  <a:schemeClr val="bg1"/>
                </a:solidFill>
              </a:rPr>
              <a:t>Fishing bait snap-connector</a:t>
            </a:r>
            <a:endParaRPr kumimoji="1" lang="zh-TW" altLang="en-US" sz="1600" dirty="0">
              <a:solidFill>
                <a:schemeClr val="bg1"/>
              </a:solidFill>
            </a:endParaRPr>
          </a:p>
        </p:txBody>
      </p:sp>
      <p:sp>
        <p:nvSpPr>
          <p:cNvPr id="38" name="文字方塊 37">
            <a:extLst>
              <a:ext uri="{FF2B5EF4-FFF2-40B4-BE49-F238E27FC236}">
                <a16:creationId xmlns:a16="http://schemas.microsoft.com/office/drawing/2014/main" id="{F82478AE-4709-9A46-B892-07156C8B85D8}"/>
              </a:ext>
            </a:extLst>
          </p:cNvPr>
          <p:cNvSpPr txBox="1"/>
          <p:nvPr/>
        </p:nvSpPr>
        <p:spPr>
          <a:xfrm>
            <a:off x="547163" y="4840093"/>
            <a:ext cx="524419" cy="171913"/>
          </a:xfrm>
          <a:prstGeom prst="rect">
            <a:avLst/>
          </a:prstGeom>
          <a:noFill/>
        </p:spPr>
        <p:txBody>
          <a:bodyPr wrap="none" rtlCol="0">
            <a:spAutoFit/>
          </a:bodyPr>
          <a:lstStyle/>
          <a:p>
            <a:r>
              <a:rPr kumimoji="1" lang="en-US" altLang="zh-TW" sz="1600" dirty="0"/>
              <a:t>Basket </a:t>
            </a:r>
            <a:endParaRPr kumimoji="1" lang="zh-TW" altLang="en-US" sz="1600" dirty="0"/>
          </a:p>
        </p:txBody>
      </p:sp>
      <p:sp>
        <p:nvSpPr>
          <p:cNvPr id="39" name="文字方塊 38">
            <a:extLst>
              <a:ext uri="{FF2B5EF4-FFF2-40B4-BE49-F238E27FC236}">
                <a16:creationId xmlns:a16="http://schemas.microsoft.com/office/drawing/2014/main" id="{DF77522C-FC05-E44E-884A-CB9B8B678460}"/>
              </a:ext>
            </a:extLst>
          </p:cNvPr>
          <p:cNvSpPr txBox="1"/>
          <p:nvPr/>
        </p:nvSpPr>
        <p:spPr>
          <a:xfrm>
            <a:off x="271282" y="3365060"/>
            <a:ext cx="1218732" cy="338554"/>
          </a:xfrm>
          <a:prstGeom prst="rect">
            <a:avLst/>
          </a:prstGeom>
          <a:noFill/>
        </p:spPr>
        <p:txBody>
          <a:bodyPr wrap="none" rtlCol="0">
            <a:spAutoFit/>
          </a:bodyPr>
          <a:lstStyle/>
          <a:p>
            <a:r>
              <a:rPr kumimoji="1" lang="en-US" altLang="zh-TW" sz="1600" dirty="0">
                <a:solidFill>
                  <a:schemeClr val="bg1"/>
                </a:solidFill>
              </a:rPr>
              <a:t>Resin sachet</a:t>
            </a:r>
            <a:endParaRPr kumimoji="1" lang="zh-TW" altLang="en-US" sz="1600" dirty="0">
              <a:solidFill>
                <a:schemeClr val="bg1"/>
              </a:solidFill>
            </a:endParaRPr>
          </a:p>
        </p:txBody>
      </p:sp>
      <p:cxnSp>
        <p:nvCxnSpPr>
          <p:cNvPr id="40" name="直線接點 39">
            <a:extLst>
              <a:ext uri="{FF2B5EF4-FFF2-40B4-BE49-F238E27FC236}">
                <a16:creationId xmlns:a16="http://schemas.microsoft.com/office/drawing/2014/main" id="{D6A7796E-7C08-2F4F-8CD3-1D75EE7C78DD}"/>
              </a:ext>
            </a:extLst>
          </p:cNvPr>
          <p:cNvCxnSpPr>
            <a:cxnSpLocks/>
          </p:cNvCxnSpPr>
          <p:nvPr/>
        </p:nvCxnSpPr>
        <p:spPr>
          <a:xfrm flipV="1">
            <a:off x="879861" y="4535154"/>
            <a:ext cx="0" cy="363662"/>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4" name="直線接點 43">
            <a:extLst>
              <a:ext uri="{FF2B5EF4-FFF2-40B4-BE49-F238E27FC236}">
                <a16:creationId xmlns:a16="http://schemas.microsoft.com/office/drawing/2014/main" id="{D752B1D0-9D88-F040-8887-07F0CDDC7303}"/>
              </a:ext>
            </a:extLst>
          </p:cNvPr>
          <p:cNvCxnSpPr>
            <a:cxnSpLocks/>
          </p:cNvCxnSpPr>
          <p:nvPr/>
        </p:nvCxnSpPr>
        <p:spPr>
          <a:xfrm flipV="1">
            <a:off x="838200" y="3703614"/>
            <a:ext cx="0" cy="46130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接點 45">
            <a:extLst>
              <a:ext uri="{FF2B5EF4-FFF2-40B4-BE49-F238E27FC236}">
                <a16:creationId xmlns:a16="http://schemas.microsoft.com/office/drawing/2014/main" id="{745E5B02-38B5-CD42-ABBF-BAFDEA598AC5}"/>
              </a:ext>
            </a:extLst>
          </p:cNvPr>
          <p:cNvCxnSpPr>
            <a:cxnSpLocks/>
            <a:stCxn id="37" idx="2"/>
          </p:cNvCxnSpPr>
          <p:nvPr/>
        </p:nvCxnSpPr>
        <p:spPr>
          <a:xfrm flipH="1">
            <a:off x="2336954" y="3844498"/>
            <a:ext cx="116426" cy="86017"/>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48" name="圓角矩形 47">
            <a:extLst>
              <a:ext uri="{FF2B5EF4-FFF2-40B4-BE49-F238E27FC236}">
                <a16:creationId xmlns:a16="http://schemas.microsoft.com/office/drawing/2014/main" id="{0ABBFD58-CD83-A944-A90F-C4A6542430A7}"/>
              </a:ext>
            </a:extLst>
          </p:cNvPr>
          <p:cNvSpPr/>
          <p:nvPr/>
        </p:nvSpPr>
        <p:spPr>
          <a:xfrm>
            <a:off x="10631205" y="3642345"/>
            <a:ext cx="258606" cy="112096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9" name="投影片編號版面配置區 1">
            <a:extLst>
              <a:ext uri="{FF2B5EF4-FFF2-40B4-BE49-F238E27FC236}">
                <a16:creationId xmlns:a16="http://schemas.microsoft.com/office/drawing/2014/main" id="{F2259CD1-61E0-484E-A308-F07FDC70E671}"/>
              </a:ext>
            </a:extLst>
          </p:cNvPr>
          <p:cNvSpPr>
            <a:spLocks noGrp="1"/>
          </p:cNvSpPr>
          <p:nvPr>
            <p:ph type="sldNum" sz="quarter" idx="12"/>
          </p:nvPr>
        </p:nvSpPr>
        <p:spPr>
          <a:xfrm>
            <a:off x="9115096" y="6356349"/>
            <a:ext cx="2743200" cy="365125"/>
          </a:xfrm>
        </p:spPr>
        <p:txBody>
          <a:bodyPr/>
          <a:lstStyle/>
          <a:p>
            <a:fld id="{DA18E771-2630-4845-92BB-52E40E422851}" type="slidenum">
              <a:rPr kumimoji="1" lang="zh-TW" altLang="en-US" sz="2000" smtClean="0"/>
              <a:t>3</a:t>
            </a:fld>
            <a:endParaRPr kumimoji="1" lang="zh-TW" altLang="en-US" sz="2000" dirty="0"/>
          </a:p>
        </p:txBody>
      </p:sp>
    </p:spTree>
    <p:extLst>
      <p:ext uri="{BB962C8B-B14F-4D97-AF65-F5344CB8AC3E}">
        <p14:creationId xmlns:p14="http://schemas.microsoft.com/office/powerpoint/2010/main" val="262125049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566</Words>
  <Application>Microsoft Macintosh PowerPoint</Application>
  <PresentationFormat>寬螢幕</PresentationFormat>
  <Paragraphs>72</Paragraphs>
  <Slides>3</Slides>
  <Notes>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vt:i4>
      </vt:variant>
    </vt:vector>
  </HeadingPairs>
  <TitlesOfParts>
    <vt:vector size="9" baseType="lpstr">
      <vt:lpstr>Microsoft JhengHei</vt:lpstr>
      <vt:lpstr>新細明體</vt:lpstr>
      <vt:lpstr>Arial</vt:lpstr>
      <vt:lpstr>Calibri</vt:lpstr>
      <vt:lpstr>Calibri Light</vt:lpstr>
      <vt:lpstr>Office 佈景主題</vt:lpstr>
      <vt:lpstr>Methods - ion-exchange resin </vt:lpstr>
      <vt:lpstr>Methods - Itrax XRF-CS</vt:lpstr>
      <vt:lpstr>Workflow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 ion-exchange resin </dc:title>
  <dc:creator>簡昱辰</dc:creator>
  <cp:lastModifiedBy>簡昱辰</cp:lastModifiedBy>
  <cp:revision>2</cp:revision>
  <dcterms:created xsi:type="dcterms:W3CDTF">2023-04-21T04:46:19Z</dcterms:created>
  <dcterms:modified xsi:type="dcterms:W3CDTF">2023-04-21T04:49:34Z</dcterms:modified>
</cp:coreProperties>
</file>