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67" r:id="rId3"/>
    <p:sldId id="263" r:id="rId4"/>
    <p:sldId id="260" r:id="rId5"/>
    <p:sldId id="265" r:id="rId6"/>
    <p:sldId id="264" r:id="rId7"/>
    <p:sldId id="268" r:id="rId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50021"/>
    <a:srgbClr val="CE8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A9EE4-34E6-42C0-9C21-A2D7B6F92458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53D4A-2BBB-4A9E-9263-600D764F6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92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3D4A-2BBB-4A9E-9263-600D764F6DC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7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3D4A-2BBB-4A9E-9263-600D764F6DC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7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3D4A-2BBB-4A9E-9263-600D764F6DC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7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3D4A-2BBB-4A9E-9263-600D764F6DC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7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3D4A-2BBB-4A9E-9263-600D764F6DC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7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3D4A-2BBB-4A9E-9263-600D764F6DC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7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22995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Aerosol–cloud interaction </a:t>
            </a:r>
            <a:r>
              <a:rPr lang="en-US" altLang="zh-CN" sz="2800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in atmospheric chemistry model GRAPES_Meso5.1/CUACE </a:t>
            </a:r>
          </a:p>
          <a:p>
            <a:pPr algn="ctr"/>
            <a:r>
              <a:rPr lang="en-US" altLang="zh-CN" sz="2800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and </a:t>
            </a:r>
            <a:r>
              <a:rPr lang="en-US" altLang="zh-CN" sz="2800" b="1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its impacts </a:t>
            </a:r>
            <a:r>
              <a:rPr lang="en-US" altLang="zh-CN" sz="2800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on </a:t>
            </a:r>
            <a:r>
              <a:rPr lang="en-US" altLang="zh-CN" sz="2800" b="1" dirty="0" err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mesoscale</a:t>
            </a:r>
            <a:r>
              <a:rPr lang="en-US" altLang="zh-CN" sz="2800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numerical weather prediction under </a:t>
            </a:r>
            <a:r>
              <a:rPr lang="en-US" altLang="zh-CN" sz="2800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haze pollution </a:t>
            </a:r>
            <a:r>
              <a:rPr lang="en-US" altLang="zh-CN" sz="2800" b="1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conditions in Jing–Jin–</a:t>
            </a:r>
            <a:r>
              <a:rPr lang="en-US" altLang="zh-CN" sz="2800" b="1" dirty="0" err="1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Ji</a:t>
            </a:r>
            <a:r>
              <a:rPr lang="en-US" altLang="zh-CN" sz="2800" b="1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in China</a:t>
            </a:r>
            <a:endParaRPr lang="zh-CN" altLang="en-US" sz="28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00379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Wenjie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Zhang,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Hong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Wang,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Xiaoye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Zhang,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Liping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Huang,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Yue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Zhaodong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Liu, </a:t>
            </a:r>
          </a:p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Xiao Zhang,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Huizheng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67" y="3786190"/>
            <a:ext cx="1333333" cy="133333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4" y="51470"/>
            <a:ext cx="2747392" cy="90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4648"/>
            <a:ext cx="936104" cy="74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www.cscrks.com/uploads/allimg/190625/4-1Z6251546170-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r="11627"/>
          <a:stretch/>
        </p:blipFill>
        <p:spPr bwMode="auto">
          <a:xfrm>
            <a:off x="5412423" y="136379"/>
            <a:ext cx="887769" cy="73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9958"/>
            <a:ext cx="761815" cy="76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52"/>
          <a:stretch/>
        </p:blipFill>
        <p:spPr bwMode="auto">
          <a:xfrm>
            <a:off x="6775977" y="121688"/>
            <a:ext cx="748351" cy="74008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1146076" y="3305836"/>
            <a:ext cx="112166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95536" y="451596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https://doi.org/10.5194/acp-22-15207-2022</a:t>
            </a:r>
            <a:endParaRPr lang="zh-CN" alt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E:\博士\气科院\出国\egu_ospp_label_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27" y="3775419"/>
            <a:ext cx="1016940" cy="13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r="27616"/>
          <a:stretch/>
        </p:blipFill>
        <p:spPr bwMode="auto">
          <a:xfrm>
            <a:off x="6156176" y="2064643"/>
            <a:ext cx="1656186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7" r="25035"/>
          <a:stretch/>
        </p:blipFill>
        <p:spPr bwMode="auto">
          <a:xfrm>
            <a:off x="1480220" y="2067694"/>
            <a:ext cx="1552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14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501520"/>
            <a:ext cx="9144000" cy="1800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>
            <a:off x="2095690" y="1011428"/>
            <a:ext cx="1395380" cy="1984978"/>
          </a:xfrm>
          <a:custGeom>
            <a:avLst/>
            <a:gdLst>
              <a:gd name="connsiteX0" fmla="*/ 0 w 1395380"/>
              <a:gd name="connsiteY0" fmla="*/ 0 h 1984978"/>
              <a:gd name="connsiteX1" fmla="*/ 1395380 w 1395380"/>
              <a:gd name="connsiteY1" fmla="*/ 0 h 1984978"/>
              <a:gd name="connsiteX2" fmla="*/ 1395380 w 1395380"/>
              <a:gd name="connsiteY2" fmla="*/ 1984978 h 1984978"/>
              <a:gd name="connsiteX3" fmla="*/ 0 w 1395380"/>
              <a:gd name="connsiteY3" fmla="*/ 1984978 h 1984978"/>
              <a:gd name="connsiteX4" fmla="*/ 0 w 1395380"/>
              <a:gd name="connsiteY4" fmla="*/ 0 h 1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1984978">
                <a:moveTo>
                  <a:pt x="0" y="0"/>
                </a:moveTo>
                <a:lnTo>
                  <a:pt x="1395380" y="0"/>
                </a:lnTo>
                <a:lnTo>
                  <a:pt x="1395380" y="1984978"/>
                </a:lnTo>
                <a:lnTo>
                  <a:pt x="0" y="1984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101600" rIns="101600" bIns="1016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000" kern="1200"/>
          </a:p>
        </p:txBody>
      </p:sp>
      <p:sp>
        <p:nvSpPr>
          <p:cNvPr id="14" name="任意多边形 13"/>
          <p:cNvSpPr/>
          <p:nvPr/>
        </p:nvSpPr>
        <p:spPr>
          <a:xfrm>
            <a:off x="2095690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17" name="任意多边形 16"/>
          <p:cNvSpPr/>
          <p:nvPr/>
        </p:nvSpPr>
        <p:spPr>
          <a:xfrm>
            <a:off x="4159281" y="1011428"/>
            <a:ext cx="1395380" cy="1984978"/>
          </a:xfrm>
          <a:custGeom>
            <a:avLst/>
            <a:gdLst>
              <a:gd name="connsiteX0" fmla="*/ 0 w 1395380"/>
              <a:gd name="connsiteY0" fmla="*/ 0 h 1984978"/>
              <a:gd name="connsiteX1" fmla="*/ 1395380 w 1395380"/>
              <a:gd name="connsiteY1" fmla="*/ 0 h 1984978"/>
              <a:gd name="connsiteX2" fmla="*/ 1395380 w 1395380"/>
              <a:gd name="connsiteY2" fmla="*/ 1984978 h 1984978"/>
              <a:gd name="connsiteX3" fmla="*/ 0 w 1395380"/>
              <a:gd name="connsiteY3" fmla="*/ 1984978 h 1984978"/>
              <a:gd name="connsiteX4" fmla="*/ 0 w 1395380"/>
              <a:gd name="connsiteY4" fmla="*/ 0 h 1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1984978">
                <a:moveTo>
                  <a:pt x="0" y="0"/>
                </a:moveTo>
                <a:lnTo>
                  <a:pt x="1395380" y="0"/>
                </a:lnTo>
                <a:lnTo>
                  <a:pt x="1395380" y="1984978"/>
                </a:lnTo>
                <a:lnTo>
                  <a:pt x="0" y="1984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101600" rIns="101600" bIns="1016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000" kern="1200"/>
          </a:p>
        </p:txBody>
      </p:sp>
      <p:sp>
        <p:nvSpPr>
          <p:cNvPr id="18" name="任意多边形 17"/>
          <p:cNvSpPr/>
          <p:nvPr/>
        </p:nvSpPr>
        <p:spPr>
          <a:xfrm>
            <a:off x="4159281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21" name="任意多边形 20"/>
          <p:cNvSpPr/>
          <p:nvPr/>
        </p:nvSpPr>
        <p:spPr>
          <a:xfrm>
            <a:off x="6222873" y="1011428"/>
            <a:ext cx="1395380" cy="1984978"/>
          </a:xfrm>
          <a:custGeom>
            <a:avLst/>
            <a:gdLst>
              <a:gd name="connsiteX0" fmla="*/ 0 w 1395380"/>
              <a:gd name="connsiteY0" fmla="*/ 0 h 1984978"/>
              <a:gd name="connsiteX1" fmla="*/ 1395380 w 1395380"/>
              <a:gd name="connsiteY1" fmla="*/ 0 h 1984978"/>
              <a:gd name="connsiteX2" fmla="*/ 1395380 w 1395380"/>
              <a:gd name="connsiteY2" fmla="*/ 1984978 h 1984978"/>
              <a:gd name="connsiteX3" fmla="*/ 0 w 1395380"/>
              <a:gd name="connsiteY3" fmla="*/ 1984978 h 1984978"/>
              <a:gd name="connsiteX4" fmla="*/ 0 w 1395380"/>
              <a:gd name="connsiteY4" fmla="*/ 0 h 1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1984978">
                <a:moveTo>
                  <a:pt x="0" y="0"/>
                </a:moveTo>
                <a:lnTo>
                  <a:pt x="1395380" y="0"/>
                </a:lnTo>
                <a:lnTo>
                  <a:pt x="1395380" y="1984978"/>
                </a:lnTo>
                <a:lnTo>
                  <a:pt x="0" y="1984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101600" rIns="101600" bIns="1016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000" kern="1200"/>
          </a:p>
        </p:txBody>
      </p:sp>
      <p:sp>
        <p:nvSpPr>
          <p:cNvPr id="22" name="任意多边形 21"/>
          <p:cNvSpPr/>
          <p:nvPr/>
        </p:nvSpPr>
        <p:spPr>
          <a:xfrm>
            <a:off x="6222873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10" name="矩形 9"/>
          <p:cNvSpPr/>
          <p:nvPr/>
        </p:nvSpPr>
        <p:spPr>
          <a:xfrm>
            <a:off x="0" y="48357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https://doi.org/10.5194/acp-22-15207-2022</a:t>
            </a:r>
            <a:endParaRPr lang="zh-CN" alt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18922"/>
            <a:ext cx="91440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The role of </a:t>
            </a:r>
            <a:r>
              <a:rPr lang="en-US" altLang="zh-CN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aerosol-cloud interaction (ACI)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in operational </a:t>
            </a:r>
            <a:r>
              <a:rPr lang="en-US" altLang="zh-CN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numerical weather prediction (NWP)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models is </a:t>
            </a:r>
            <a:r>
              <a:rPr lang="en-US" altLang="zh-CN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less considered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compared with climate models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Our aim is to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investigate the impact of ACI on the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mesoscale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NWP under </a:t>
            </a:r>
            <a:r>
              <a:rPr lang="en-US" altLang="zh-CN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haze pollution conditions</a:t>
            </a:r>
            <a:endParaRPr lang="zh-CN" alt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978657" y="3219822"/>
            <a:ext cx="31806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971600" y="2881268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Numerical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weather prediction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8657" y="3723878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Days, weeks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52120" y="2881268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Climate projection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724128" y="3723878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Seasonal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, decadal and centennial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52859" y="2407989"/>
            <a:ext cx="514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16216" y="2523430"/>
            <a:ext cx="514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ACI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pic>
        <p:nvPicPr>
          <p:cNvPr id="27" name="图片 26" descr="32313539363630363b32313539363434303b5730740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59281" y="2564531"/>
            <a:ext cx="1198974" cy="1198974"/>
          </a:xfrm>
          <a:prstGeom prst="rect">
            <a:avLst/>
          </a:prstGeom>
        </p:spPr>
      </p:pic>
      <p:cxnSp>
        <p:nvCxnSpPr>
          <p:cNvPr id="33" name="直接箭头连接符 32"/>
          <p:cNvCxnSpPr/>
          <p:nvPr/>
        </p:nvCxnSpPr>
        <p:spPr>
          <a:xfrm flipH="1">
            <a:off x="5364088" y="3219822"/>
            <a:ext cx="31806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6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41849"/>
            <a:ext cx="676751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14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Implementation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of ACI in </a:t>
            </a:r>
            <a:r>
              <a:rPr lang="en-US" altLang="zh-CN" sz="2400" b="1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GRAPES_Meso5.1/CUACE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501520"/>
            <a:ext cx="9144000" cy="1800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2095690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18" name="任意多边形 17"/>
          <p:cNvSpPr/>
          <p:nvPr/>
        </p:nvSpPr>
        <p:spPr>
          <a:xfrm>
            <a:off x="4159281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22" name="任意多边形 21"/>
          <p:cNvSpPr/>
          <p:nvPr/>
        </p:nvSpPr>
        <p:spPr>
          <a:xfrm>
            <a:off x="6222873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2" name="矩形 1"/>
          <p:cNvSpPr/>
          <p:nvPr/>
        </p:nvSpPr>
        <p:spPr>
          <a:xfrm>
            <a:off x="4445350" y="1347614"/>
            <a:ext cx="2218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Water-friendly aerosol </a:t>
            </a:r>
          </a:p>
        </p:txBody>
      </p:sp>
      <p:sp>
        <p:nvSpPr>
          <p:cNvPr id="3" name="矩形 2"/>
          <p:cNvSpPr/>
          <p:nvPr/>
        </p:nvSpPr>
        <p:spPr>
          <a:xfrm>
            <a:off x="5148064" y="2463983"/>
            <a:ext cx="3337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Cloud water </a:t>
            </a:r>
            <a:r>
              <a:rPr lang="en-US" altLang="zh-CN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ice effective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radius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4227934"/>
            <a:ext cx="7009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Diagram of aerosol–cloud interaction in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the model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肘形连接符 78"/>
          <p:cNvCxnSpPr/>
          <p:nvPr/>
        </p:nvCxnSpPr>
        <p:spPr>
          <a:xfrm rot="10800000">
            <a:off x="4355976" y="1700891"/>
            <a:ext cx="2304256" cy="363403"/>
          </a:xfrm>
          <a:prstGeom prst="bentConnector3">
            <a:avLst>
              <a:gd name="adj1" fmla="val 13278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 flipV="1">
            <a:off x="4572000" y="2984748"/>
            <a:ext cx="648072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076056" y="1698362"/>
            <a:ext cx="706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WFA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99992" y="2600325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Rc,Ri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0" y="48357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https://doi.org/10.5194/acp-22-15207-2022</a:t>
            </a:r>
            <a:endParaRPr lang="zh-CN" alt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93" y="719683"/>
            <a:ext cx="477996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14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impact of ACI on the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mesoscale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numerical weather prediction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501520"/>
            <a:ext cx="9144000" cy="1800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2095690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22" name="任意多边形 21"/>
          <p:cNvSpPr/>
          <p:nvPr/>
        </p:nvSpPr>
        <p:spPr>
          <a:xfrm>
            <a:off x="6222873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9" name="矩形 8"/>
          <p:cNvSpPr/>
          <p:nvPr/>
        </p:nvSpPr>
        <p:spPr>
          <a:xfrm>
            <a:off x="0" y="48357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https://doi.org/10.5194/acp-22-15207-2022</a:t>
            </a:r>
            <a:endParaRPr lang="zh-CN" alt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915566"/>
            <a:ext cx="3923928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 increases underestimated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cloud liquid water path (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CLWP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 and optical thickness (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Cooling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in temperature at 2 m (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T2m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closer 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observations</a:t>
            </a:r>
            <a:endParaRPr lang="en-US" altLang="zh-CN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the magnitude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spatial distribution of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precipitation </a:t>
            </a:r>
            <a:endParaRPr lang="zh-CN" alt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矩形 7170"/>
          <p:cNvSpPr/>
          <p:nvPr/>
        </p:nvSpPr>
        <p:spPr>
          <a:xfrm>
            <a:off x="4086129" y="1851670"/>
            <a:ext cx="971741" cy="30777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Low-cloud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矩形 7171"/>
          <p:cNvSpPr/>
          <p:nvPr/>
        </p:nvSpPr>
        <p:spPr>
          <a:xfrm>
            <a:off x="3995936" y="3920157"/>
            <a:ext cx="2040943" cy="3077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Haze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pollution conditions</a:t>
            </a:r>
            <a:endParaRPr lang="zh-CN" altLang="en-US" sz="1400" dirty="0"/>
          </a:p>
        </p:txBody>
      </p:sp>
      <p:sp>
        <p:nvSpPr>
          <p:cNvPr id="7173" name="矩形 7172"/>
          <p:cNvSpPr/>
          <p:nvPr/>
        </p:nvSpPr>
        <p:spPr>
          <a:xfrm>
            <a:off x="4114378" y="44654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Diagram of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ACI effect on NWP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04564"/>
            <a:ext cx="5490618" cy="41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14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significant variations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of ACI effect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 time and space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501520"/>
            <a:ext cx="9144000" cy="1800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2095690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17" name="任意多边形 16"/>
          <p:cNvSpPr/>
          <p:nvPr/>
        </p:nvSpPr>
        <p:spPr>
          <a:xfrm>
            <a:off x="4159281" y="1011428"/>
            <a:ext cx="1395380" cy="1984978"/>
          </a:xfrm>
          <a:custGeom>
            <a:avLst/>
            <a:gdLst>
              <a:gd name="connsiteX0" fmla="*/ 0 w 1395380"/>
              <a:gd name="connsiteY0" fmla="*/ 0 h 1984978"/>
              <a:gd name="connsiteX1" fmla="*/ 1395380 w 1395380"/>
              <a:gd name="connsiteY1" fmla="*/ 0 h 1984978"/>
              <a:gd name="connsiteX2" fmla="*/ 1395380 w 1395380"/>
              <a:gd name="connsiteY2" fmla="*/ 1984978 h 1984978"/>
              <a:gd name="connsiteX3" fmla="*/ 0 w 1395380"/>
              <a:gd name="connsiteY3" fmla="*/ 1984978 h 1984978"/>
              <a:gd name="connsiteX4" fmla="*/ 0 w 1395380"/>
              <a:gd name="connsiteY4" fmla="*/ 0 h 1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1984978">
                <a:moveTo>
                  <a:pt x="0" y="0"/>
                </a:moveTo>
                <a:lnTo>
                  <a:pt x="1395380" y="0"/>
                </a:lnTo>
                <a:lnTo>
                  <a:pt x="1395380" y="1984978"/>
                </a:lnTo>
                <a:lnTo>
                  <a:pt x="0" y="1984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101600" rIns="101600" bIns="1016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000" kern="1200"/>
          </a:p>
        </p:txBody>
      </p:sp>
      <p:sp>
        <p:nvSpPr>
          <p:cNvPr id="18" name="任意多边形 17"/>
          <p:cNvSpPr/>
          <p:nvPr/>
        </p:nvSpPr>
        <p:spPr>
          <a:xfrm>
            <a:off x="4159281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21" name="任意多边形 20"/>
          <p:cNvSpPr/>
          <p:nvPr/>
        </p:nvSpPr>
        <p:spPr>
          <a:xfrm>
            <a:off x="6222873" y="1011428"/>
            <a:ext cx="1395380" cy="1984978"/>
          </a:xfrm>
          <a:custGeom>
            <a:avLst/>
            <a:gdLst>
              <a:gd name="connsiteX0" fmla="*/ 0 w 1395380"/>
              <a:gd name="connsiteY0" fmla="*/ 0 h 1984978"/>
              <a:gd name="connsiteX1" fmla="*/ 1395380 w 1395380"/>
              <a:gd name="connsiteY1" fmla="*/ 0 h 1984978"/>
              <a:gd name="connsiteX2" fmla="*/ 1395380 w 1395380"/>
              <a:gd name="connsiteY2" fmla="*/ 1984978 h 1984978"/>
              <a:gd name="connsiteX3" fmla="*/ 0 w 1395380"/>
              <a:gd name="connsiteY3" fmla="*/ 1984978 h 1984978"/>
              <a:gd name="connsiteX4" fmla="*/ 0 w 1395380"/>
              <a:gd name="connsiteY4" fmla="*/ 0 h 1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1984978">
                <a:moveTo>
                  <a:pt x="0" y="0"/>
                </a:moveTo>
                <a:lnTo>
                  <a:pt x="1395380" y="0"/>
                </a:lnTo>
                <a:lnTo>
                  <a:pt x="1395380" y="1984978"/>
                </a:lnTo>
                <a:lnTo>
                  <a:pt x="0" y="1984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101600" rIns="101600" bIns="1016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000" kern="1200"/>
          </a:p>
        </p:txBody>
      </p:sp>
      <p:sp>
        <p:nvSpPr>
          <p:cNvPr id="22" name="任意多边形 21"/>
          <p:cNvSpPr/>
          <p:nvPr/>
        </p:nvSpPr>
        <p:spPr>
          <a:xfrm>
            <a:off x="6222873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11" name="矩形 10"/>
          <p:cNvSpPr/>
          <p:nvPr/>
        </p:nvSpPr>
        <p:spPr>
          <a:xfrm>
            <a:off x="0" y="48357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https://doi.org/10.5194/acp-22-15207-2022</a:t>
            </a:r>
            <a:endParaRPr lang="zh-CN" alt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https://gd-hbimg.huaban.com/8cbb89146f6d16f15366d42d79ba651e9a02558051d7e-hAoGDe_fw658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915566"/>
            <a:ext cx="349187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ACI’s improvement varies 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in different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time periods and regions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Improvement 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depends more on cloud water content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than on aerosol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concentration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23928" y="4845809"/>
            <a:ext cx="49423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JJJ-5d</a:t>
            </a:r>
            <a:r>
              <a:rPr lang="en-US" altLang="zh-CN" sz="1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whole period </a:t>
            </a:r>
            <a:r>
              <a:rPr lang="en-US" altLang="zh-CN" sz="1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JJJ</a:t>
            </a:r>
            <a:r>
              <a:rPr lang="en-US" altLang="zh-CN" sz="1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cloudy time </a:t>
            </a:r>
            <a:r>
              <a:rPr lang="en-US" altLang="zh-CN" sz="1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1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more polluted region </a:t>
            </a:r>
            <a:r>
              <a:rPr lang="en-US" altLang="zh-CN" sz="1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en-US" altLang="zh-CN" sz="1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less polluted region</a:t>
            </a:r>
            <a:endParaRPr lang="en-US" altLang="zh-CN" sz="1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5745" y="582875"/>
            <a:ext cx="3138744" cy="338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Comparison of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bias by NO-ACI and ACI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14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501520"/>
            <a:ext cx="9144000" cy="1800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2095690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17" name="任意多边形 16"/>
          <p:cNvSpPr/>
          <p:nvPr/>
        </p:nvSpPr>
        <p:spPr>
          <a:xfrm>
            <a:off x="4159281" y="1011428"/>
            <a:ext cx="1395380" cy="1984978"/>
          </a:xfrm>
          <a:custGeom>
            <a:avLst/>
            <a:gdLst>
              <a:gd name="connsiteX0" fmla="*/ 0 w 1395380"/>
              <a:gd name="connsiteY0" fmla="*/ 0 h 1984978"/>
              <a:gd name="connsiteX1" fmla="*/ 1395380 w 1395380"/>
              <a:gd name="connsiteY1" fmla="*/ 0 h 1984978"/>
              <a:gd name="connsiteX2" fmla="*/ 1395380 w 1395380"/>
              <a:gd name="connsiteY2" fmla="*/ 1984978 h 1984978"/>
              <a:gd name="connsiteX3" fmla="*/ 0 w 1395380"/>
              <a:gd name="connsiteY3" fmla="*/ 1984978 h 1984978"/>
              <a:gd name="connsiteX4" fmla="*/ 0 w 1395380"/>
              <a:gd name="connsiteY4" fmla="*/ 0 h 1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1984978">
                <a:moveTo>
                  <a:pt x="0" y="0"/>
                </a:moveTo>
                <a:lnTo>
                  <a:pt x="1395380" y="0"/>
                </a:lnTo>
                <a:lnTo>
                  <a:pt x="1395380" y="1984978"/>
                </a:lnTo>
                <a:lnTo>
                  <a:pt x="0" y="1984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101600" rIns="101600" bIns="1016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000" kern="1200"/>
          </a:p>
        </p:txBody>
      </p:sp>
      <p:sp>
        <p:nvSpPr>
          <p:cNvPr id="18" name="任意多边形 17"/>
          <p:cNvSpPr/>
          <p:nvPr/>
        </p:nvSpPr>
        <p:spPr>
          <a:xfrm>
            <a:off x="4159281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21" name="任意多边形 20"/>
          <p:cNvSpPr/>
          <p:nvPr/>
        </p:nvSpPr>
        <p:spPr>
          <a:xfrm>
            <a:off x="6222873" y="1011428"/>
            <a:ext cx="1395380" cy="1984978"/>
          </a:xfrm>
          <a:custGeom>
            <a:avLst/>
            <a:gdLst>
              <a:gd name="connsiteX0" fmla="*/ 0 w 1395380"/>
              <a:gd name="connsiteY0" fmla="*/ 0 h 1984978"/>
              <a:gd name="connsiteX1" fmla="*/ 1395380 w 1395380"/>
              <a:gd name="connsiteY1" fmla="*/ 0 h 1984978"/>
              <a:gd name="connsiteX2" fmla="*/ 1395380 w 1395380"/>
              <a:gd name="connsiteY2" fmla="*/ 1984978 h 1984978"/>
              <a:gd name="connsiteX3" fmla="*/ 0 w 1395380"/>
              <a:gd name="connsiteY3" fmla="*/ 1984978 h 1984978"/>
              <a:gd name="connsiteX4" fmla="*/ 0 w 1395380"/>
              <a:gd name="connsiteY4" fmla="*/ 0 h 1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1984978">
                <a:moveTo>
                  <a:pt x="0" y="0"/>
                </a:moveTo>
                <a:lnTo>
                  <a:pt x="1395380" y="0"/>
                </a:lnTo>
                <a:lnTo>
                  <a:pt x="1395380" y="1984978"/>
                </a:lnTo>
                <a:lnTo>
                  <a:pt x="0" y="1984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101600" rIns="101600" bIns="1016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000" kern="1200"/>
          </a:p>
        </p:txBody>
      </p:sp>
      <p:sp>
        <p:nvSpPr>
          <p:cNvPr id="22" name="任意多边形 21"/>
          <p:cNvSpPr/>
          <p:nvPr/>
        </p:nvSpPr>
        <p:spPr>
          <a:xfrm>
            <a:off x="6222873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9" name="矩形 8"/>
          <p:cNvSpPr/>
          <p:nvPr/>
        </p:nvSpPr>
        <p:spPr>
          <a:xfrm>
            <a:off x="0" y="48357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https://doi.org/10.5194/acp-22-15207-2022</a:t>
            </a:r>
            <a:endParaRPr lang="zh-CN" alt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772125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zh-CN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first implemented in </a:t>
            </a:r>
            <a:r>
              <a:rPr lang="en-US" altLang="zh-CN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GRAPES_Meso5.1/CUACE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by allowing for real-time aerosol activation in the Thompson cloud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micro-physics scheme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ACI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increases underestimated CLWP and COT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further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reducing the bias of T2m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improving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magnitude and spatial distribution of </a:t>
            </a:r>
            <a:r>
              <a:rPr lang="en-US" altLang="zh-C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precipitation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ACI’s </a:t>
            </a:r>
            <a:r>
              <a:rPr lang="en-US" altLang="zh-C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improvement varied significantly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 different time periods and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regions,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depending </a:t>
            </a:r>
            <a:r>
              <a:rPr lang="en-US" altLang="zh-C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on cloud water content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than on aerosol concentration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68" y="255490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More details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in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the published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article: </a:t>
            </a:r>
          </a:p>
          <a:p>
            <a:pPr algn="just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Zhang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, W., Wang, H., Zhang, X., Huang, L.,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, Y., Liu, Z., Zhang, X., and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, H.: Aerosol–cloud interaction in the atmospheric chemistry model GRAPES_Meso5.1/CUACE and its impacts on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mesoscale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numerical weather prediction under haze pollution conditions in Jing–Jin–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in China, Atmos. Chem. Phys., 22, 15207–15221, https://doi.org/10.5194/acp-22-15207-2022, 2022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-60453" y="2499742"/>
            <a:ext cx="9144000" cy="1800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2095690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17" name="任意多边形 16"/>
          <p:cNvSpPr/>
          <p:nvPr/>
        </p:nvSpPr>
        <p:spPr>
          <a:xfrm>
            <a:off x="4159281" y="1011428"/>
            <a:ext cx="1395380" cy="1984978"/>
          </a:xfrm>
          <a:custGeom>
            <a:avLst/>
            <a:gdLst>
              <a:gd name="connsiteX0" fmla="*/ 0 w 1395380"/>
              <a:gd name="connsiteY0" fmla="*/ 0 h 1984978"/>
              <a:gd name="connsiteX1" fmla="*/ 1395380 w 1395380"/>
              <a:gd name="connsiteY1" fmla="*/ 0 h 1984978"/>
              <a:gd name="connsiteX2" fmla="*/ 1395380 w 1395380"/>
              <a:gd name="connsiteY2" fmla="*/ 1984978 h 1984978"/>
              <a:gd name="connsiteX3" fmla="*/ 0 w 1395380"/>
              <a:gd name="connsiteY3" fmla="*/ 1984978 h 1984978"/>
              <a:gd name="connsiteX4" fmla="*/ 0 w 1395380"/>
              <a:gd name="connsiteY4" fmla="*/ 0 h 1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1984978">
                <a:moveTo>
                  <a:pt x="0" y="0"/>
                </a:moveTo>
                <a:lnTo>
                  <a:pt x="1395380" y="0"/>
                </a:lnTo>
                <a:lnTo>
                  <a:pt x="1395380" y="1984978"/>
                </a:lnTo>
                <a:lnTo>
                  <a:pt x="0" y="1984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101600" rIns="101600" bIns="1016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000" kern="1200"/>
          </a:p>
        </p:txBody>
      </p:sp>
      <p:sp>
        <p:nvSpPr>
          <p:cNvPr id="18" name="任意多边形 17"/>
          <p:cNvSpPr/>
          <p:nvPr/>
        </p:nvSpPr>
        <p:spPr>
          <a:xfrm>
            <a:off x="4159281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21" name="任意多边形 20"/>
          <p:cNvSpPr/>
          <p:nvPr/>
        </p:nvSpPr>
        <p:spPr>
          <a:xfrm>
            <a:off x="6222873" y="1011428"/>
            <a:ext cx="1395380" cy="1984978"/>
          </a:xfrm>
          <a:custGeom>
            <a:avLst/>
            <a:gdLst>
              <a:gd name="connsiteX0" fmla="*/ 0 w 1395380"/>
              <a:gd name="connsiteY0" fmla="*/ 0 h 1984978"/>
              <a:gd name="connsiteX1" fmla="*/ 1395380 w 1395380"/>
              <a:gd name="connsiteY1" fmla="*/ 0 h 1984978"/>
              <a:gd name="connsiteX2" fmla="*/ 1395380 w 1395380"/>
              <a:gd name="connsiteY2" fmla="*/ 1984978 h 1984978"/>
              <a:gd name="connsiteX3" fmla="*/ 0 w 1395380"/>
              <a:gd name="connsiteY3" fmla="*/ 1984978 h 1984978"/>
              <a:gd name="connsiteX4" fmla="*/ 0 w 1395380"/>
              <a:gd name="connsiteY4" fmla="*/ 0 h 1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1984978">
                <a:moveTo>
                  <a:pt x="0" y="0"/>
                </a:moveTo>
                <a:lnTo>
                  <a:pt x="1395380" y="0"/>
                </a:lnTo>
                <a:lnTo>
                  <a:pt x="1395380" y="1984978"/>
                </a:lnTo>
                <a:lnTo>
                  <a:pt x="0" y="19849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101600" rIns="101600" bIns="1016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000" kern="1200"/>
          </a:p>
        </p:txBody>
      </p:sp>
      <p:sp>
        <p:nvSpPr>
          <p:cNvPr id="22" name="任意多边形 21"/>
          <p:cNvSpPr/>
          <p:nvPr/>
        </p:nvSpPr>
        <p:spPr>
          <a:xfrm>
            <a:off x="6222873" y="539750"/>
            <a:ext cx="1395380" cy="471678"/>
          </a:xfrm>
          <a:custGeom>
            <a:avLst/>
            <a:gdLst>
              <a:gd name="connsiteX0" fmla="*/ 0 w 1395380"/>
              <a:gd name="connsiteY0" fmla="*/ 0 h 471678"/>
              <a:gd name="connsiteX1" fmla="*/ 1395380 w 1395380"/>
              <a:gd name="connsiteY1" fmla="*/ 0 h 471678"/>
              <a:gd name="connsiteX2" fmla="*/ 1395380 w 1395380"/>
              <a:gd name="connsiteY2" fmla="*/ 471678 h 471678"/>
              <a:gd name="connsiteX3" fmla="*/ 0 w 1395380"/>
              <a:gd name="connsiteY3" fmla="*/ 471678 h 471678"/>
              <a:gd name="connsiteX4" fmla="*/ 0 w 1395380"/>
              <a:gd name="connsiteY4" fmla="*/ 0 h 47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80" h="471678">
                <a:moveTo>
                  <a:pt x="0" y="0"/>
                </a:moveTo>
                <a:lnTo>
                  <a:pt x="1395380" y="0"/>
                </a:lnTo>
                <a:lnTo>
                  <a:pt x="1395380" y="471678"/>
                </a:lnTo>
                <a:lnTo>
                  <a:pt x="0" y="471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/>
          </a:p>
        </p:txBody>
      </p:sp>
      <p:sp>
        <p:nvSpPr>
          <p:cNvPr id="9" name="矩形 8"/>
          <p:cNvSpPr/>
          <p:nvPr/>
        </p:nvSpPr>
        <p:spPr>
          <a:xfrm>
            <a:off x="0" y="48357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https://doi.org/10.5194/acp-22-15207-2022</a:t>
            </a:r>
            <a:endParaRPr lang="zh-CN" alt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0165" y="1144364"/>
            <a:ext cx="9133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latin typeface="Times New Roman" pitchFamily="18" charset="0"/>
                <a:cs typeface="Times New Roman" pitchFamily="18" charset="0"/>
              </a:rPr>
              <a:t>Thank you for listening!</a:t>
            </a:r>
            <a:endParaRPr lang="zh-CN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723878"/>
            <a:ext cx="983155" cy="13764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002618"/>
            <a:ext cx="915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Any question please contact:</a:t>
            </a:r>
            <a:r>
              <a:rPr lang="en-US" altLang="zh-CN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20113020027@fudan.edu.cn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元素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3522</TotalTime>
  <Words>422</Words>
  <Application>Microsoft Office PowerPoint</Application>
  <PresentationFormat>全屏显示(16:9)</PresentationFormat>
  <Paragraphs>57</Paragraphs>
  <Slides>7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聚合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179</cp:revision>
  <dcterms:created xsi:type="dcterms:W3CDTF">2023-04-08T06:19:51Z</dcterms:created>
  <dcterms:modified xsi:type="dcterms:W3CDTF">2023-04-20T03:33:53Z</dcterms:modified>
</cp:coreProperties>
</file>