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2" r:id="rId2"/>
    <p:sldId id="275" r:id="rId3"/>
    <p:sldId id="277" r:id="rId4"/>
    <p:sldId id="286" r:id="rId5"/>
    <p:sldId id="438" r:id="rId6"/>
    <p:sldId id="288" r:id="rId7"/>
    <p:sldId id="436" r:id="rId8"/>
    <p:sldId id="439" r:id="rId9"/>
    <p:sldId id="291" r:id="rId10"/>
    <p:sldId id="44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42"/>
    <a:srgbClr val="07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3"/>
    <p:restoredTop sz="71769"/>
  </p:normalViewPr>
  <p:slideViewPr>
    <p:cSldViewPr snapToGrid="0">
      <p:cViewPr varScale="1">
        <p:scale>
          <a:sx n="90" d="100"/>
          <a:sy n="90" d="100"/>
        </p:scale>
        <p:origin x="2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B23A-216F-784A-8650-7450AE0E0C87}" type="datetimeFigureOut">
              <a:rPr kumimoji="1" lang="zh-CN" altLang="en-US" smtClean="0"/>
              <a:t>2023/4/23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DA8E-4249-F842-91BF-7889D006C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37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Hello everyone, I'm pleased to present my research titled "Institutional impacts on the evolution of the Yellow River, China"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33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en-US" altLang="zh-CN" dirty="0"/>
              <a:t>We have two take home messages based on our results: </a:t>
            </a:r>
          </a:p>
          <a:p>
            <a:pPr marL="0" indent="0" algn="just">
              <a:lnSpc>
                <a:spcPct val="150000"/>
              </a:lnSpc>
              <a:buNone/>
            </a:pPr>
            <a:endParaRPr kumimoji="1" lang="en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Institutional shift in 1987 stimulated water users to over-use water from the YR.</a:t>
            </a:r>
          </a:p>
          <a:p>
            <a:pPr marL="0" indent="0" algn="just">
              <a:lnSpc>
                <a:spcPct val="150000"/>
              </a:lnSpc>
              <a:buNone/>
            </a:pPr>
            <a:endParaRPr kumimoji="1" lang="en" altLang="zh-C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Success of the </a:t>
            </a:r>
            <a:r>
              <a:rPr kumimoji="1" lang="en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quotas in </a:t>
            </a:r>
            <a:r>
              <a:rPr kumimoji="1" lang="en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 was mainly because of the water-saving reforms.</a:t>
            </a:r>
          </a:p>
          <a:p>
            <a:pPr algn="just"/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97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evolution here means the co-evolution between a river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 human because they are intertwined as a social-ecological system (SES). The interactions can be broken or reframed by institutional shifts. Sometimes this leads to effectiveness and sustainability.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348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Ok, lets look at the Yellow River case, the cradle of Chinese civilization.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As we can see from this graph it began to dry up in 1972 because of excessive water use. 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Therefore, two water allocation policies were proposed to address this crisis.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Before 1987, all regions along the river were able to freely take water.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After the first institutional shift. Regions were asked to shrink their water usage into given quotas.</a:t>
            </a:r>
            <a:endParaRPr lang="en-US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However, this policy not only failed but also made the crises even worse.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after the second institutional shift in 1998, the above quotas became compulsory for the regions because they no longer have authorities to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take water by themselves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line with the expectation, the drying-up crisis was resolved almost immediately as a consequence.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706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Why water users in these regions behaved so different to response the 2 institutional shifts? An agent-based social-hydrological model can bring us some insights.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44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en-US" altLang="zh-CN" sz="1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As I don’t have enough time to dive into the details. The core of this model is that agents estimate their water demands and then decide if breach the quota or not.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134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complete this model, I developed some of its more general functions into an open-source Python package.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476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Next, I used an agent-based model to analyze why the policy between 1987 and 1998 had such a stimulating effect on water use.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model is quite complex, and we can discuss it in detail later if you are interested.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851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Our model combines human behavior with a crop irrigation model, to demonstrate that agents overdraw surface water resources by widespread violation of quotas after the ‘water allocation scheme (as a response to the policy shock).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Few provinces over-withdraw groundwater after surface water quota is fully fixed after United Basin Regulation in 1998 (as another response to the policy shock).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can do even more scenario experiments by using this model for simulating in the future…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707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Our model combines human behavior with a crop irrigation model, to demonstrate that agents overdraw surface water resources by widespread violation of quotas after the ‘water allocation scheme (as a response to the policy shock).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Few provinces over-withdraw groundwater after surface water quota is fully fixed after United Basin Regulation in 1998 (as another response to the policy shock).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can do even more scenario experiments by using this model for simulating in the future…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DA8E-4249-F842-91BF-7889D006C5F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265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shgeo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hyperlink" Target="https://www.researchgate.net/profile/Shuang-Song-14" TargetMode="External"/><Relationship Id="rId4" Type="http://schemas.openxmlformats.org/officeDocument/2006/relationships/hyperlink" Target="https://github.com/SongshGeo/yellow-river-fit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shgeo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hyperlink" Target="https://www.researchgate.net/profile/Shuang-Song-14" TargetMode="External"/><Relationship Id="rId4" Type="http://schemas.openxmlformats.org/officeDocument/2006/relationships/hyperlink" Target="https://github.com/SongshGeo/yellow-river-fi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62347"/>
            <a:ext cx="7772400" cy="2106272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这是主标题</a:t>
            </a:r>
            <a:br>
              <a:rPr lang="en-US" altLang="zh-CN" dirty="0"/>
            </a:br>
            <a:r>
              <a:rPr lang="en-US" altLang="zh-CN" dirty="0"/>
              <a:t>This is the main title</a:t>
            </a:r>
            <a:endParaRPr 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4DB9EE2-34B6-19D7-DB1C-7B247052D44C}"/>
              </a:ext>
            </a:extLst>
          </p:cNvPr>
          <p:cNvGrpSpPr/>
          <p:nvPr userDrawn="1"/>
        </p:nvGrpSpPr>
        <p:grpSpPr>
          <a:xfrm>
            <a:off x="2104668" y="641440"/>
            <a:ext cx="4843502" cy="435318"/>
            <a:chOff x="2104668" y="641440"/>
            <a:chExt cx="4843502" cy="435318"/>
          </a:xfrm>
        </p:grpSpPr>
        <p:cxnSp>
          <p:nvCxnSpPr>
            <p:cNvPr id="10" name="直接连接符 26">
              <a:extLst>
                <a:ext uri="{FF2B5EF4-FFF2-40B4-BE49-F238E27FC236}">
                  <a16:creationId xmlns:a16="http://schemas.microsoft.com/office/drawing/2014/main" id="{3692D6C2-01AD-19BC-1830-5250F533B8DA}"/>
                </a:ext>
              </a:extLst>
            </p:cNvPr>
            <p:cNvCxnSpPr/>
            <p:nvPr/>
          </p:nvCxnSpPr>
          <p:spPr>
            <a:xfrm>
              <a:off x="5354320" y="662338"/>
              <a:ext cx="0" cy="3657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1E7D554-4CBD-5FB2-35B0-9819A8ED2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370" y="641440"/>
              <a:ext cx="1447800" cy="43531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B97F479-B722-90D3-FBE3-2910FED7EA15}"/>
                </a:ext>
              </a:extLst>
            </p:cNvPr>
            <p:cNvSpPr txBox="1"/>
            <p:nvPr/>
          </p:nvSpPr>
          <p:spPr>
            <a:xfrm>
              <a:off x="2104668" y="685106"/>
              <a:ext cx="3024228" cy="3416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indent="0"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b="1">
                  <a:solidFill>
                    <a:srgbClr val="9B9B9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US" altLang="zh-CN" dirty="0"/>
                <a:t>Beijing Normal University</a:t>
              </a:r>
              <a:endParaRPr lang="zh-CN" altLang="en-US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B4636F8-C9B1-FD08-F6AE-3B6850F52465}"/>
              </a:ext>
            </a:extLst>
          </p:cNvPr>
          <p:cNvSpPr txBox="1"/>
          <p:nvPr userDrawn="1"/>
        </p:nvSpPr>
        <p:spPr>
          <a:xfrm>
            <a:off x="1981200" y="5308981"/>
            <a:ext cx="435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</a:rPr>
              <a:t>Contact me:</a:t>
            </a: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Website: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www.songshgeo.com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GitHub: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https://github.com/SongshGeo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Gate: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https://www.researchgate.net/profile/Shuang-Song-14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Twitter: @ShuangSong11	Email: </a:t>
            </a:r>
            <a:r>
              <a:rPr lang="en-US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songshgeo@gmail.com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79D1C09-EAED-9FF9-7A56-E640E8C0510B}"/>
              </a:ext>
            </a:extLst>
          </p:cNvPr>
          <p:cNvSpPr/>
          <p:nvPr userDrawn="1"/>
        </p:nvSpPr>
        <p:spPr>
          <a:xfrm>
            <a:off x="3423301" y="4786072"/>
            <a:ext cx="2278800" cy="180563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DAE35E-7686-349D-8741-E2D221F227C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000" y="5404619"/>
            <a:ext cx="765207" cy="765207"/>
          </a:xfrm>
          <a:prstGeom prst="ellipse">
            <a:avLst/>
          </a:prstGeom>
        </p:spPr>
      </p:pic>
      <p:sp>
        <p:nvSpPr>
          <p:cNvPr id="3" name="文本占位符 5">
            <a:extLst>
              <a:ext uri="{FF2B5EF4-FFF2-40B4-BE49-F238E27FC236}">
                <a16:creationId xmlns:a16="http://schemas.microsoft.com/office/drawing/2014/main" id="{C528C7F5-E1DB-6AF7-A22F-6B88E0D79A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3000" y="4462974"/>
            <a:ext cx="2819401" cy="30777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Lecturer:</a:t>
            </a:r>
          </a:p>
        </p:txBody>
      </p:sp>
      <p:sp>
        <p:nvSpPr>
          <p:cNvPr id="4" name="文本占位符 5">
            <a:extLst>
              <a:ext uri="{FF2B5EF4-FFF2-40B4-BE49-F238E27FC236}">
                <a16:creationId xmlns:a16="http://schemas.microsoft.com/office/drawing/2014/main" id="{41CC7580-C4D6-FBC2-2D38-694424706C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1500" y="4733237"/>
            <a:ext cx="1581010" cy="286232"/>
          </a:xfr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+mn-ea"/>
              </a:defRPr>
            </a:lvl1pPr>
          </a:lstStyle>
          <a:p>
            <a:pPr marL="0" lvl="0" defTabSz="457200"/>
            <a:r>
              <a:rPr kumimoji="1" lang="en-US" altLang="zh-CN" dirty="0"/>
              <a:t>Title of the lecturer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43B0A7-9BA9-BB32-4CC3-31D7FF3F3720}"/>
              </a:ext>
            </a:extLst>
          </p:cNvPr>
          <p:cNvSpPr/>
          <p:nvPr userDrawn="1"/>
        </p:nvSpPr>
        <p:spPr>
          <a:xfrm>
            <a:off x="1935480" y="1122363"/>
            <a:ext cx="5273040" cy="45719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B8CBC98-300E-9A3A-2530-C489C8B8A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3423338"/>
            <a:ext cx="7772400" cy="9525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/>
              <a:t>Maybe you need subtitle 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7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A19B4E8-66E5-9F23-B358-07826C0E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35053"/>
            <a:ext cx="2057400" cy="365125"/>
          </a:xfrm>
        </p:spPr>
        <p:txBody>
          <a:bodyPr/>
          <a:lstStyle/>
          <a:p>
            <a:fld id="{30CA375C-7126-4F54-BD01-D19F340EEB06}" type="datetime1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D2DA078-5A26-3246-1FFE-BAE7ACF6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30672"/>
            <a:ext cx="2057400" cy="365125"/>
          </a:xfrm>
        </p:spPr>
        <p:txBody>
          <a:bodyPr/>
          <a:lstStyle/>
          <a:p>
            <a:fld id="{2295A77A-6E3C-4C93-9424-737BC9EE8C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9994D9-E5B9-7AF4-CE95-FD1461D0C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-1573" y="1468502"/>
            <a:ext cx="9144000" cy="4351338"/>
          </a:xfrm>
          <a:prstGeom prst="rect">
            <a:avLst/>
          </a:prstGeom>
        </p:spPr>
      </p:pic>
      <p:sp>
        <p:nvSpPr>
          <p:cNvPr id="15" name="矩形: 圆角 61">
            <a:extLst>
              <a:ext uri="{FF2B5EF4-FFF2-40B4-BE49-F238E27FC236}">
                <a16:creationId xmlns:a16="http://schemas.microsoft.com/office/drawing/2014/main" id="{F2579A77-0560-2F51-C469-92DD91F81DCE}"/>
              </a:ext>
            </a:extLst>
          </p:cNvPr>
          <p:cNvSpPr/>
          <p:nvPr userDrawn="1"/>
        </p:nvSpPr>
        <p:spPr>
          <a:xfrm>
            <a:off x="3407107" y="5639777"/>
            <a:ext cx="2326640" cy="36012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006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006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All  &gt;&gt;</a:t>
            </a:r>
            <a:endParaRPr lang="zh-CN" altLang="en-US" sz="1400" b="1" dirty="0">
              <a:solidFill>
                <a:srgbClr val="006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BB493FE-9185-1F1A-76BC-07AFA549472B}"/>
              </a:ext>
            </a:extLst>
          </p:cNvPr>
          <p:cNvSpPr/>
          <p:nvPr userDrawn="1"/>
        </p:nvSpPr>
        <p:spPr>
          <a:xfrm>
            <a:off x="0" y="1"/>
            <a:ext cx="9144000" cy="1365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5DFD806-5186-EB03-AF4D-6A48D5E43955}"/>
              </a:ext>
            </a:extLst>
          </p:cNvPr>
          <p:cNvSpPr/>
          <p:nvPr userDrawn="1"/>
        </p:nvSpPr>
        <p:spPr>
          <a:xfrm>
            <a:off x="546835" y="1"/>
            <a:ext cx="1955733" cy="136523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DF0ECC9-9D2F-D3F9-17A6-67FD02EBAF51}"/>
              </a:ext>
            </a:extLst>
          </p:cNvPr>
          <p:cNvSpPr/>
          <p:nvPr/>
        </p:nvSpPr>
        <p:spPr>
          <a:xfrm>
            <a:off x="445071" y="2164419"/>
            <a:ext cx="1816812" cy="2959492"/>
          </a:xfrm>
          <a:prstGeom prst="rect">
            <a:avLst/>
          </a:prstGeom>
          <a:solidFill>
            <a:srgbClr val="006C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7DAE9D9-D5B6-98AC-6EBE-394855847619}"/>
              </a:ext>
            </a:extLst>
          </p:cNvPr>
          <p:cNvSpPr/>
          <p:nvPr/>
        </p:nvSpPr>
        <p:spPr>
          <a:xfrm>
            <a:off x="2590754" y="2164419"/>
            <a:ext cx="1816812" cy="2959492"/>
          </a:xfrm>
          <a:prstGeom prst="rect">
            <a:avLst/>
          </a:prstGeom>
          <a:solidFill>
            <a:srgbClr val="006C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D8B5F24-EFAB-91E3-6655-63457454D37C}"/>
              </a:ext>
            </a:extLst>
          </p:cNvPr>
          <p:cNvSpPr/>
          <p:nvPr/>
        </p:nvSpPr>
        <p:spPr>
          <a:xfrm>
            <a:off x="4736437" y="2153920"/>
            <a:ext cx="1816812" cy="2959492"/>
          </a:xfrm>
          <a:prstGeom prst="rect">
            <a:avLst/>
          </a:prstGeom>
          <a:solidFill>
            <a:srgbClr val="006C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28EA7D8-8698-D716-7F09-09F8A99DA107}"/>
              </a:ext>
            </a:extLst>
          </p:cNvPr>
          <p:cNvSpPr/>
          <p:nvPr/>
        </p:nvSpPr>
        <p:spPr>
          <a:xfrm>
            <a:off x="6882119" y="2153920"/>
            <a:ext cx="1816812" cy="2959492"/>
          </a:xfrm>
          <a:prstGeom prst="rect">
            <a:avLst/>
          </a:prstGeom>
          <a:solidFill>
            <a:srgbClr val="006C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3B08FA2-05C7-0BAE-2087-E8B6BD152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645" y="386781"/>
            <a:ext cx="5680710" cy="903004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Outlines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1A289A-FB89-2207-C623-BEED73E07360}"/>
              </a:ext>
            </a:extLst>
          </p:cNvPr>
          <p:cNvSpPr/>
          <p:nvPr userDrawn="1"/>
        </p:nvSpPr>
        <p:spPr>
          <a:xfrm>
            <a:off x="1935480" y="1122363"/>
            <a:ext cx="5273040" cy="45719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D2E798-294A-5B9F-67F0-A5DB4068C6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069" y="2684932"/>
            <a:ext cx="1816812" cy="286232"/>
          </a:xfrm>
          <a:noFill/>
        </p:spPr>
        <p:txBody>
          <a:bodyPr wrap="square" rtlCol="0">
            <a:spAutoFit/>
          </a:bodyPr>
          <a:lstStyle>
            <a:lvl1pPr>
              <a:def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 defTabSz="457200">
              <a:buFont typeface="Wingdings" pitchFamily="2" charset="2"/>
              <a:buChar char="n"/>
            </a:pPr>
            <a:r>
              <a:rPr kumimoji="1" lang="zh-CN" altLang="en-US" dirty="0"/>
              <a:t>写点什么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50A5EF4-A7F7-C232-2879-0AD99039AB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90752" y="2684932"/>
            <a:ext cx="1816812" cy="286232"/>
          </a:xfrm>
          <a:noFill/>
        </p:spPr>
        <p:txBody>
          <a:bodyPr wrap="square" rtlCol="0">
            <a:spAutoFit/>
          </a:bodyPr>
          <a:lstStyle>
            <a:lvl1pPr>
              <a:def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 defTabSz="457200">
              <a:buFont typeface="Wingdings" pitchFamily="2" charset="2"/>
              <a:buChar char="n"/>
            </a:pPr>
            <a:r>
              <a:rPr kumimoji="1" lang="zh-CN" altLang="en-US" dirty="0"/>
              <a:t>写点什么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42F126C-D244-C5EF-50B1-A677630636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36437" y="2684932"/>
            <a:ext cx="1816812" cy="286232"/>
          </a:xfrm>
          <a:noFill/>
        </p:spPr>
        <p:txBody>
          <a:bodyPr wrap="square" rtlCol="0">
            <a:spAutoFit/>
          </a:bodyPr>
          <a:lstStyle>
            <a:lvl1pPr>
              <a:def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 defTabSz="457200">
              <a:buFont typeface="Wingdings" pitchFamily="2" charset="2"/>
              <a:buChar char="n"/>
            </a:pPr>
            <a:r>
              <a:rPr kumimoji="1" lang="zh-CN" altLang="en-US" dirty="0"/>
              <a:t>写点什么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F2796A8-555F-260E-BDAC-44308B019C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82118" y="2684932"/>
            <a:ext cx="1816812" cy="286232"/>
          </a:xfrm>
          <a:noFill/>
        </p:spPr>
        <p:txBody>
          <a:bodyPr wrap="square" rtlCol="0">
            <a:spAutoFit/>
          </a:bodyPr>
          <a:lstStyle>
            <a:lvl1pPr>
              <a:def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 defTabSz="457200">
              <a:buFont typeface="Wingdings" pitchFamily="2" charset="2"/>
              <a:buChar char="n"/>
            </a:pPr>
            <a:r>
              <a:rPr kumimoji="1" lang="zh-CN" altLang="en-US" dirty="0"/>
              <a:t>写点什么</a:t>
            </a: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6BD2290F-4226-26FE-6A56-DA2144A8E92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098" y="2180069"/>
            <a:ext cx="1810800" cy="313932"/>
          </a:xfrm>
          <a:solidFill>
            <a:srgbClr val="006C4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algn="ctr" defTabSz="457200"/>
            <a:r>
              <a:rPr kumimoji="1" lang="en-US" altLang="zh-CN" dirty="0"/>
              <a:t>Part 1</a:t>
            </a:r>
            <a:endParaRPr kumimoji="1" lang="zh-CN" altLang="en-US" dirty="0"/>
          </a:p>
        </p:txBody>
      </p:sp>
      <p:sp>
        <p:nvSpPr>
          <p:cNvPr id="16" name="内容占位符 13">
            <a:extLst>
              <a:ext uri="{FF2B5EF4-FFF2-40B4-BE49-F238E27FC236}">
                <a16:creationId xmlns:a16="http://schemas.microsoft.com/office/drawing/2014/main" id="{454A8133-1699-16C2-2770-9284689B62C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96764" y="2180069"/>
            <a:ext cx="1810800" cy="313932"/>
          </a:xfrm>
          <a:solidFill>
            <a:srgbClr val="006C4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algn="ctr" defTabSz="457200"/>
            <a:r>
              <a:rPr kumimoji="1" lang="en-US" altLang="zh-CN" dirty="0"/>
              <a:t>Part 2</a:t>
            </a:r>
            <a:endParaRPr kumimoji="1" lang="zh-CN" altLang="en-US" dirty="0"/>
          </a:p>
        </p:txBody>
      </p:sp>
      <p:sp>
        <p:nvSpPr>
          <p:cNvPr id="19" name="内容占位符 13">
            <a:extLst>
              <a:ext uri="{FF2B5EF4-FFF2-40B4-BE49-F238E27FC236}">
                <a16:creationId xmlns:a16="http://schemas.microsoft.com/office/drawing/2014/main" id="{1026E2E8-A4AF-974E-B643-6EDEC96867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2449" y="2180069"/>
            <a:ext cx="1810800" cy="313932"/>
          </a:xfrm>
          <a:solidFill>
            <a:srgbClr val="006C4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algn="ctr" defTabSz="457200"/>
            <a:r>
              <a:rPr kumimoji="1" lang="en-US" altLang="zh-CN" dirty="0"/>
              <a:t>Part 3</a:t>
            </a:r>
            <a:endParaRPr kumimoji="1" lang="zh-CN" altLang="en-US" dirty="0"/>
          </a:p>
        </p:txBody>
      </p:sp>
      <p:sp>
        <p:nvSpPr>
          <p:cNvPr id="20" name="内容占位符 13">
            <a:extLst>
              <a:ext uri="{FF2B5EF4-FFF2-40B4-BE49-F238E27FC236}">
                <a16:creationId xmlns:a16="http://schemas.microsoft.com/office/drawing/2014/main" id="{9678DDEB-DA84-E35B-7B08-3FDFE3D0807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888129" y="2180069"/>
            <a:ext cx="1810800" cy="313932"/>
          </a:xfrm>
          <a:solidFill>
            <a:srgbClr val="006C4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algn="ctr" defTabSz="457200"/>
            <a:r>
              <a:rPr kumimoji="1" lang="en-US" altLang="zh-CN" dirty="0"/>
              <a:t>Part 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973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3C20E1F-80E3-F333-606B-4677B58E8167}"/>
              </a:ext>
            </a:extLst>
          </p:cNvPr>
          <p:cNvSpPr txBox="1"/>
          <p:nvPr userDrawn="1"/>
        </p:nvSpPr>
        <p:spPr>
          <a:xfrm>
            <a:off x="1051367" y="2196354"/>
            <a:ext cx="4581624" cy="16850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1500" b="1">
                <a:solidFill>
                  <a:srgbClr val="CCE2D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Part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495FF6FC-B27A-01E3-5B2F-7511A621E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2117" y="2152691"/>
            <a:ext cx="2382811" cy="16850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1500" dirty="0">
                <a:solidFill>
                  <a:srgbClr val="CCE2D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457200"/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45D35BFC-7379-5325-AF7A-CF488E5D4A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7428" y="3133534"/>
            <a:ext cx="3753152" cy="590931"/>
          </a:xfr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>
            <a:lvl1pPr marL="0" indent="0" algn="l">
              <a:buNone/>
              <a:defRPr lang="zh-CN" altLang="en-US" sz="3600" dirty="0">
                <a:solidFill>
                  <a:srgbClr val="006C4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algn="ctr" defTabSz="457200"/>
            <a:r>
              <a:rPr kumimoji="1" lang="en-US" altLang="zh-CN" dirty="0"/>
              <a:t>Section title</a:t>
            </a:r>
            <a:endParaRPr kumimoji="1" lang="zh-CN" altLang="en-US" dirty="0"/>
          </a:p>
        </p:txBody>
      </p:sp>
      <p:sp>
        <p:nvSpPr>
          <p:cNvPr id="27" name="日期占位符 3">
            <a:extLst>
              <a:ext uri="{FF2B5EF4-FFF2-40B4-BE49-F238E27FC236}">
                <a16:creationId xmlns:a16="http://schemas.microsoft.com/office/drawing/2014/main" id="{3C07FA1D-1846-B398-31B5-77B8B5EC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5802"/>
            <a:ext cx="2057400" cy="365125"/>
          </a:xfrm>
          <a:prstGeom prst="rect">
            <a:avLst/>
          </a:prstGeom>
        </p:spPr>
        <p:txBody>
          <a:bodyPr/>
          <a:lstStyle/>
          <a:p>
            <a:fld id="{1D381888-630E-42DF-B3BB-5A2AED8C809D}" type="datetime1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29" name="灯片编号占位符 5">
            <a:extLst>
              <a:ext uri="{FF2B5EF4-FFF2-40B4-BE49-F238E27FC236}">
                <a16:creationId xmlns:a16="http://schemas.microsoft.com/office/drawing/2014/main" id="{B5F27477-EC14-9F21-E8BF-6009BF83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5802"/>
            <a:ext cx="2057400" cy="365125"/>
          </a:xfrm>
          <a:prstGeom prst="rect">
            <a:avLst/>
          </a:prstGeom>
        </p:spPr>
        <p:txBody>
          <a:bodyPr/>
          <a:lstStyle/>
          <a:p>
            <a:fld id="{2295A77A-6E3C-4C93-9424-737BC9EE8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09B915-4AE0-EF7A-B7DB-F50FBB926712}"/>
              </a:ext>
            </a:extLst>
          </p:cNvPr>
          <p:cNvSpPr/>
          <p:nvPr userDrawn="1"/>
        </p:nvSpPr>
        <p:spPr>
          <a:xfrm>
            <a:off x="0" y="1"/>
            <a:ext cx="9144000" cy="1365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28BF083-1426-16E8-3E73-17E7F217C5A6}"/>
              </a:ext>
            </a:extLst>
          </p:cNvPr>
          <p:cNvSpPr/>
          <p:nvPr userDrawn="1"/>
        </p:nvSpPr>
        <p:spPr>
          <a:xfrm>
            <a:off x="546835" y="1"/>
            <a:ext cx="1955733" cy="136523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009D9D1-CADA-9904-B06C-7D830E04E9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3819" y="3724465"/>
            <a:ext cx="2464636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altLang="zh-CN" sz="1600" dirty="0" smtClean="0">
                <a:solidFill>
                  <a:srgbClr val="5A5A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kumimoji="1" lang="en-US" altLang="zh-CN" dirty="0"/>
              <a:t>Section subtitle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E1F4E0-67D0-E156-E504-BB3BF41ABDE5}"/>
              </a:ext>
            </a:extLst>
          </p:cNvPr>
          <p:cNvSpPr/>
          <p:nvPr userDrawn="1"/>
        </p:nvSpPr>
        <p:spPr>
          <a:xfrm>
            <a:off x="2720130" y="3163901"/>
            <a:ext cx="177298" cy="530198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科学问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E52CB-DDDF-268C-A48E-DD4F9E45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7F0-7CD8-CF4D-959A-F0FDDC6EF765}" type="datetimeFigureOut">
              <a:rPr kumimoji="1" lang="zh-CN" altLang="en-US" smtClean="0"/>
              <a:t>2023/4/23</a:t>
            </a:fld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771740-422F-D296-23D6-9ED19EE4B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315F1-6FBE-414B-B010-AFFEBD9C3A4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8A5284-44D0-6B67-920B-971ACD970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/>
          <a:stretch/>
        </p:blipFill>
        <p:spPr>
          <a:xfrm>
            <a:off x="0" y="1700808"/>
            <a:ext cx="3791744" cy="3528291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3B81F2EE-4541-4537-C1B0-D686B85B4BA9}"/>
              </a:ext>
            </a:extLst>
          </p:cNvPr>
          <p:cNvSpPr/>
          <p:nvPr/>
        </p:nvSpPr>
        <p:spPr>
          <a:xfrm>
            <a:off x="2735472" y="2159099"/>
            <a:ext cx="5680984" cy="2910986"/>
          </a:xfrm>
          <a:prstGeom prst="roundRect">
            <a:avLst>
              <a:gd name="adj" fmla="val 11377"/>
            </a:avLst>
          </a:prstGeom>
          <a:solidFill>
            <a:srgbClr val="006C42">
              <a:alpha val="60000"/>
            </a:srgbClr>
          </a:solidFill>
          <a:ln>
            <a:solidFill>
              <a:srgbClr val="006C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77B21D-51AE-9CC6-4204-0BC840D46972}"/>
              </a:ext>
            </a:extLst>
          </p:cNvPr>
          <p:cNvSpPr/>
          <p:nvPr/>
        </p:nvSpPr>
        <p:spPr>
          <a:xfrm>
            <a:off x="3042856" y="2311243"/>
            <a:ext cx="5331336" cy="2550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000" b="1" dirty="0">
              <a:solidFill>
                <a:srgbClr val="006C43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B848E50-60AF-A8FE-1D05-B375636395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87600"/>
            <a:ext cx="5157787" cy="2474913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lphaLcParenR"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rgbClr val="006C42"/>
                </a:solidFill>
              </a:defRPr>
            </a:lvl3pPr>
            <a:lvl4pPr>
              <a:defRPr sz="1600">
                <a:solidFill>
                  <a:srgbClr val="006C42"/>
                </a:solidFill>
              </a:defRPr>
            </a:lvl4pPr>
            <a:lvl5pPr>
              <a:defRPr sz="1600">
                <a:solidFill>
                  <a:srgbClr val="006C42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F35C84-3B24-4154-47B0-8ADFD95C1288}"/>
              </a:ext>
            </a:extLst>
          </p:cNvPr>
          <p:cNvSpPr/>
          <p:nvPr userDrawn="1"/>
        </p:nvSpPr>
        <p:spPr>
          <a:xfrm>
            <a:off x="0" y="1"/>
            <a:ext cx="9144000" cy="1365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FEF444-B4BA-95E0-5CB4-0C8C4313938B}"/>
              </a:ext>
            </a:extLst>
          </p:cNvPr>
          <p:cNvSpPr/>
          <p:nvPr userDrawn="1"/>
        </p:nvSpPr>
        <p:spPr>
          <a:xfrm>
            <a:off x="546835" y="1"/>
            <a:ext cx="1955733" cy="265077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6EF5C9C7-DF0F-7378-C41E-DA5353295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835" y="3968"/>
            <a:ext cx="1955800" cy="25426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zh-CN" altLang="en-US" sz="1050" b="1" kern="1200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kumimoji="1" lang="en-US" altLang="zh-CN" dirty="0"/>
              <a:t>Key questions</a:t>
            </a:r>
            <a:endParaRPr kumimoji="1"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0F183E11-8F0B-D1AD-1FDD-35D8D4426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7350" y="819917"/>
            <a:ext cx="5680710" cy="903004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插入一个标题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B6D69D9-7E0D-3263-11DC-7C0B483C8B76}"/>
              </a:ext>
            </a:extLst>
          </p:cNvPr>
          <p:cNvSpPr/>
          <p:nvPr userDrawn="1"/>
        </p:nvSpPr>
        <p:spPr>
          <a:xfrm>
            <a:off x="1935480" y="1555499"/>
            <a:ext cx="5273040" cy="45719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键三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A801EB-1EDC-B915-ADA3-770B4E6F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7F0-7CD8-CF4D-959A-F0FDDC6EF765}" type="datetimeFigureOut">
              <a:rPr kumimoji="1" lang="zh-CN" altLang="en-US" smtClean="0"/>
              <a:t>2023/4/23</a:t>
            </a:fld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8EA89B-F021-02DE-ACE1-7DE0206E9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315F1-6FBE-414B-B010-AFFEBD9C3A4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89B1B43-6527-DF44-E367-1A866BB3A754}"/>
              </a:ext>
            </a:extLst>
          </p:cNvPr>
          <p:cNvSpPr/>
          <p:nvPr userDrawn="1"/>
        </p:nvSpPr>
        <p:spPr>
          <a:xfrm>
            <a:off x="745800" y="1909720"/>
            <a:ext cx="2176417" cy="3632419"/>
          </a:xfrm>
          <a:prstGeom prst="roundRect">
            <a:avLst>
              <a:gd name="adj" fmla="val 10961"/>
            </a:avLst>
          </a:prstGeom>
          <a:solidFill>
            <a:srgbClr val="CCE2D9"/>
          </a:solidFill>
          <a:ln w="19050"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0CC92A6E-4E90-FA0A-837A-C7497130CF83}"/>
              </a:ext>
            </a:extLst>
          </p:cNvPr>
          <p:cNvSpPr/>
          <p:nvPr userDrawn="1"/>
        </p:nvSpPr>
        <p:spPr>
          <a:xfrm>
            <a:off x="3483792" y="1909720"/>
            <a:ext cx="2176417" cy="3632419"/>
          </a:xfrm>
          <a:prstGeom prst="roundRect">
            <a:avLst>
              <a:gd name="adj" fmla="val 10961"/>
            </a:avLst>
          </a:prstGeom>
          <a:solidFill>
            <a:srgbClr val="CCE2D9"/>
          </a:solidFill>
          <a:ln w="19050"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B54F04A-2014-BB10-666B-EB1052A1C353}"/>
              </a:ext>
            </a:extLst>
          </p:cNvPr>
          <p:cNvSpPr/>
          <p:nvPr userDrawn="1"/>
        </p:nvSpPr>
        <p:spPr>
          <a:xfrm>
            <a:off x="6221784" y="1909720"/>
            <a:ext cx="2176417" cy="3632419"/>
          </a:xfrm>
          <a:prstGeom prst="roundRect">
            <a:avLst>
              <a:gd name="adj" fmla="val 10961"/>
            </a:avLst>
          </a:prstGeom>
          <a:solidFill>
            <a:srgbClr val="CCE2D9"/>
          </a:solidFill>
          <a:ln w="19050"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2A64658A-9453-3CDB-2675-CD4089850CAE}"/>
              </a:ext>
            </a:extLst>
          </p:cNvPr>
          <p:cNvSpPr/>
          <p:nvPr userDrawn="1"/>
        </p:nvSpPr>
        <p:spPr>
          <a:xfrm>
            <a:off x="1243458" y="1762748"/>
            <a:ext cx="1181100" cy="320040"/>
          </a:xfrm>
          <a:prstGeom prst="roundRect">
            <a:avLst/>
          </a:prstGeom>
          <a:solidFill>
            <a:srgbClr val="FFFFFF"/>
          </a:solidFill>
          <a:ln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006C4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91B687-6599-689A-52C0-580DA9FE06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9664" y="1736279"/>
            <a:ext cx="928688" cy="3651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zh-CN" altLang="en-US" sz="1400" smtClean="0">
                <a:solidFill>
                  <a:srgbClr val="006C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lang="zh-CN" altLang="en-US" sz="1800" smtClean="0"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 lang="zh-CN" altLang="en-US" smtClean="0"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marL="0" lvl="0" algn="ctr" defTabSz="457200"/>
            <a:r>
              <a:rPr kumimoji="1" lang="zh-CN" altLang="en-US" dirty="0"/>
              <a:t>研究基础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85041322-3A70-C253-3FEA-22479E0F7466}"/>
              </a:ext>
            </a:extLst>
          </p:cNvPr>
          <p:cNvSpPr/>
          <p:nvPr userDrawn="1"/>
        </p:nvSpPr>
        <p:spPr>
          <a:xfrm>
            <a:off x="3981450" y="1762748"/>
            <a:ext cx="1181100" cy="320040"/>
          </a:xfrm>
          <a:prstGeom prst="roundRect">
            <a:avLst/>
          </a:prstGeom>
          <a:solidFill>
            <a:srgbClr val="FFFFFF"/>
          </a:solidFill>
          <a:ln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006C4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占位符 14">
            <a:extLst>
              <a:ext uri="{FF2B5EF4-FFF2-40B4-BE49-F238E27FC236}">
                <a16:creationId xmlns:a16="http://schemas.microsoft.com/office/drawing/2014/main" id="{FAABA1BE-281B-FBB4-3649-25A0254DA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7656" y="1736279"/>
            <a:ext cx="928688" cy="3651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zh-CN" altLang="en-US" sz="1400" smtClean="0">
                <a:solidFill>
                  <a:srgbClr val="006C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lang="zh-CN" altLang="en-US" sz="1800" smtClean="0"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 lang="zh-CN" altLang="en-US" smtClean="0"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marL="0" lvl="0" algn="ctr" defTabSz="457200"/>
            <a:r>
              <a:rPr kumimoji="1" lang="zh-CN" altLang="en-US" dirty="0"/>
              <a:t>研究基础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B51FD40D-B473-999E-2A6C-50E88AE61E79}"/>
              </a:ext>
            </a:extLst>
          </p:cNvPr>
          <p:cNvSpPr/>
          <p:nvPr userDrawn="1"/>
        </p:nvSpPr>
        <p:spPr>
          <a:xfrm>
            <a:off x="6719442" y="1762748"/>
            <a:ext cx="1181100" cy="320040"/>
          </a:xfrm>
          <a:prstGeom prst="roundRect">
            <a:avLst/>
          </a:prstGeom>
          <a:solidFill>
            <a:srgbClr val="FFFFFF"/>
          </a:solidFill>
          <a:ln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006C4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占位符 14">
            <a:extLst>
              <a:ext uri="{FF2B5EF4-FFF2-40B4-BE49-F238E27FC236}">
                <a16:creationId xmlns:a16="http://schemas.microsoft.com/office/drawing/2014/main" id="{E501C452-F5D8-0B5E-6F10-DBACF7B8F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5648" y="1736279"/>
            <a:ext cx="928688" cy="3651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zh-CN" altLang="en-US" sz="1400" smtClean="0">
                <a:solidFill>
                  <a:srgbClr val="006C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lang="zh-CN" altLang="en-US" sz="1800" smtClean="0"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 lang="zh-CN" altLang="en-US" smtClean="0"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lt1"/>
                </a:solidFill>
                <a:latin typeface="+mn-lt"/>
                <a:ea typeface="+mn-ea"/>
              </a:defRPr>
            </a:lvl5pPr>
          </a:lstStyle>
          <a:p>
            <a:pPr marL="0" lvl="0" algn="ctr" defTabSz="457200"/>
            <a:r>
              <a:rPr kumimoji="1" lang="zh-CN" altLang="en-US" dirty="0"/>
              <a:t>研究基础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906CA0C5-FE07-015D-A270-AE7D09543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5799" y="2289403"/>
            <a:ext cx="2176418" cy="480131"/>
          </a:xfrm>
        </p:spPr>
        <p:txBody>
          <a:bodyPr wrap="square">
            <a:spAutoFit/>
          </a:bodyPr>
          <a:lstStyle>
            <a:lvl1pPr>
              <a:defRPr lang="zh-CN" altLang="en-US" sz="1400" smtClean="0">
                <a:solidFill>
                  <a:srgbClr val="5A5A6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1800" smtClean="0">
                <a:latin typeface="+mn-lt"/>
                <a:ea typeface="+mn-ea"/>
              </a:defRPr>
            </a:lvl2pPr>
            <a:lvl3pPr>
              <a:defRPr lang="zh-CN" altLang="en-US" smtClean="0">
                <a:latin typeface="+mn-lt"/>
                <a:ea typeface="+mn-ea"/>
              </a:defRPr>
            </a:lvl3pPr>
            <a:lvl4pPr>
              <a:defRPr lang="zh-CN" altLang="en-US" sz="1800" smtClean="0">
                <a:latin typeface="+mn-lt"/>
                <a:ea typeface="+mn-ea"/>
              </a:defRPr>
            </a:lvl4pPr>
            <a:lvl5pPr>
              <a:defRPr lang="zh-CN" altLang="en-US" sz="1800">
                <a:latin typeface="+mn-lt"/>
                <a:ea typeface="+mn-ea"/>
              </a:defRPr>
            </a:lvl5pPr>
          </a:lstStyle>
          <a:p>
            <a:pPr marL="285750" lvl="0" indent="-285750" defTabSz="457200">
              <a:spcAft>
                <a:spcPts val="600"/>
              </a:spcAft>
              <a:buFont typeface="Wingdings" pitchFamily="2" charset="2"/>
              <a:buChar char="ü"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22" name="文本占位符 20">
            <a:extLst>
              <a:ext uri="{FF2B5EF4-FFF2-40B4-BE49-F238E27FC236}">
                <a16:creationId xmlns:a16="http://schemas.microsoft.com/office/drawing/2014/main" id="{A64D7A93-8D12-9655-351A-03A836C76F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83792" y="2289404"/>
            <a:ext cx="2176417" cy="480131"/>
          </a:xfrm>
        </p:spPr>
        <p:txBody>
          <a:bodyPr wrap="square">
            <a:spAutoFit/>
          </a:bodyPr>
          <a:lstStyle>
            <a:lvl1pPr>
              <a:defRPr lang="zh-CN" altLang="en-US" sz="1400" smtClean="0">
                <a:solidFill>
                  <a:srgbClr val="5A5A6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1800" smtClean="0">
                <a:latin typeface="+mn-lt"/>
                <a:ea typeface="+mn-ea"/>
              </a:defRPr>
            </a:lvl2pPr>
            <a:lvl3pPr>
              <a:defRPr lang="zh-CN" altLang="en-US" smtClean="0">
                <a:latin typeface="+mn-lt"/>
                <a:ea typeface="+mn-ea"/>
              </a:defRPr>
            </a:lvl3pPr>
            <a:lvl4pPr>
              <a:defRPr lang="zh-CN" altLang="en-US" sz="1800" smtClean="0">
                <a:latin typeface="+mn-lt"/>
                <a:ea typeface="+mn-ea"/>
              </a:defRPr>
            </a:lvl4pPr>
            <a:lvl5pPr>
              <a:defRPr lang="zh-CN" altLang="en-US" sz="1800">
                <a:latin typeface="+mn-lt"/>
                <a:ea typeface="+mn-ea"/>
              </a:defRPr>
            </a:lvl5pPr>
          </a:lstStyle>
          <a:p>
            <a:pPr marL="285750" lvl="0" indent="-285750" defTabSz="457200">
              <a:spcAft>
                <a:spcPts val="600"/>
              </a:spcAft>
              <a:buFont typeface="Wingdings" pitchFamily="2" charset="2"/>
              <a:buChar char="ü"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23" name="文本占位符 20">
            <a:extLst>
              <a:ext uri="{FF2B5EF4-FFF2-40B4-BE49-F238E27FC236}">
                <a16:creationId xmlns:a16="http://schemas.microsoft.com/office/drawing/2014/main" id="{D66C4911-16E4-2373-F418-8AF529A9E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784" y="2295487"/>
            <a:ext cx="2176416" cy="480131"/>
          </a:xfrm>
        </p:spPr>
        <p:txBody>
          <a:bodyPr wrap="square">
            <a:spAutoFit/>
          </a:bodyPr>
          <a:lstStyle>
            <a:lvl1pPr>
              <a:defRPr lang="zh-CN" altLang="en-US" sz="1400" smtClean="0">
                <a:solidFill>
                  <a:srgbClr val="5A5A6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zh-CN" altLang="en-US" sz="1800" smtClean="0">
                <a:latin typeface="+mn-lt"/>
                <a:ea typeface="+mn-ea"/>
              </a:defRPr>
            </a:lvl2pPr>
            <a:lvl3pPr>
              <a:defRPr lang="zh-CN" altLang="en-US" smtClean="0">
                <a:latin typeface="+mn-lt"/>
                <a:ea typeface="+mn-ea"/>
              </a:defRPr>
            </a:lvl3pPr>
            <a:lvl4pPr>
              <a:defRPr lang="zh-CN" altLang="en-US" sz="1800" smtClean="0">
                <a:latin typeface="+mn-lt"/>
                <a:ea typeface="+mn-ea"/>
              </a:defRPr>
            </a:lvl4pPr>
            <a:lvl5pPr>
              <a:defRPr lang="zh-CN" altLang="en-US" sz="1800">
                <a:latin typeface="+mn-lt"/>
                <a:ea typeface="+mn-ea"/>
              </a:defRPr>
            </a:lvl5pPr>
          </a:lstStyle>
          <a:p>
            <a:pPr marL="285750" lvl="0" indent="-285750" defTabSz="457200">
              <a:spcAft>
                <a:spcPts val="600"/>
              </a:spcAft>
              <a:buFont typeface="Wingdings" pitchFamily="2" charset="2"/>
              <a:buChar char="ü"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4B1A7055-F8F9-91A0-CF22-B493523DC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645" y="386781"/>
            <a:ext cx="5680710" cy="903004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插入一个标题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301E34-5097-D113-7C78-60D1536E7304}"/>
              </a:ext>
            </a:extLst>
          </p:cNvPr>
          <p:cNvSpPr/>
          <p:nvPr userDrawn="1"/>
        </p:nvSpPr>
        <p:spPr>
          <a:xfrm>
            <a:off x="0" y="0"/>
            <a:ext cx="9144000" cy="1365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C1D24F6-F631-8F4B-AE86-050792130A90}"/>
              </a:ext>
            </a:extLst>
          </p:cNvPr>
          <p:cNvSpPr/>
          <p:nvPr userDrawn="1"/>
        </p:nvSpPr>
        <p:spPr>
          <a:xfrm>
            <a:off x="546835" y="1"/>
            <a:ext cx="1955733" cy="265077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本占位符 5">
            <a:extLst>
              <a:ext uri="{FF2B5EF4-FFF2-40B4-BE49-F238E27FC236}">
                <a16:creationId xmlns:a16="http://schemas.microsoft.com/office/drawing/2014/main" id="{16023C93-8AF6-5BD1-6C39-6C38AE65C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835" y="3968"/>
            <a:ext cx="1955800" cy="25426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zh-CN" altLang="en-US" sz="1050" b="1" kern="1200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kumimoji="1" lang="zh-CN" altLang="en-US" dirty="0"/>
              <a:t>插入子节标题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2E96DBF-DA0C-0639-135C-308C7F33B3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670694"/>
            <a:ext cx="7886700" cy="79428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这是一段文字</a:t>
            </a:r>
            <a:endParaRPr lang="en-US" altLang="zh-CN" dirty="0"/>
          </a:p>
          <a:p>
            <a:pPr lvl="0"/>
            <a:r>
              <a:rPr lang="zh-CN" altLang="en-US" dirty="0"/>
              <a:t>应该能写两句话最合适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774EA2B-44FB-403A-E7E0-A05F61E7FC04}"/>
              </a:ext>
            </a:extLst>
          </p:cNvPr>
          <p:cNvSpPr/>
          <p:nvPr userDrawn="1"/>
        </p:nvSpPr>
        <p:spPr>
          <a:xfrm>
            <a:off x="1935480" y="1122363"/>
            <a:ext cx="5273040" cy="45719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68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F99D59-DD8E-D3E5-64A1-4A8FB956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7709"/>
            <a:ext cx="2057400" cy="365125"/>
          </a:xfrm>
          <a:prstGeom prst="rect">
            <a:avLst/>
          </a:prstGeom>
        </p:spPr>
        <p:txBody>
          <a:bodyPr/>
          <a:lstStyle/>
          <a:p>
            <a:fld id="{862CF7F0-7CD8-CF4D-959A-F0FDDC6EF765}" type="datetimeFigureOut">
              <a:rPr kumimoji="1" lang="zh-CN" altLang="en-US" smtClean="0"/>
              <a:t>2023/4/23</a:t>
            </a:fld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3D9156-8415-9899-9F1C-9FFD6FEA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7709"/>
            <a:ext cx="2057400" cy="365125"/>
          </a:xfrm>
          <a:prstGeom prst="rect">
            <a:avLst/>
          </a:prstGeom>
        </p:spPr>
        <p:txBody>
          <a:bodyPr/>
          <a:lstStyle/>
          <a:p>
            <a:fld id="{08F315F1-6FBE-414B-B010-AFFEBD9C3A4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8AD148-EE15-9094-37BF-E980B88D6345}"/>
              </a:ext>
            </a:extLst>
          </p:cNvPr>
          <p:cNvSpPr/>
          <p:nvPr userDrawn="1"/>
        </p:nvSpPr>
        <p:spPr>
          <a:xfrm>
            <a:off x="0" y="0"/>
            <a:ext cx="9144000" cy="1365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25DCC5-D205-1E88-A7A1-6B510B184805}"/>
              </a:ext>
            </a:extLst>
          </p:cNvPr>
          <p:cNvSpPr/>
          <p:nvPr userDrawn="1"/>
        </p:nvSpPr>
        <p:spPr>
          <a:xfrm>
            <a:off x="546835" y="1"/>
            <a:ext cx="1955733" cy="265077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BD42B6-8970-2CA7-EE7F-7D3F7C0D43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4774131"/>
            <a:ext cx="7886700" cy="161502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这是一段文字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EFF491-8B60-D2D9-0185-98F0B68B37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48" y="1469173"/>
            <a:ext cx="7886700" cy="31764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AD3B201-D941-E898-475D-7DFFF52C5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835" y="3968"/>
            <a:ext cx="1955800" cy="25426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zh-CN" altLang="en-US" sz="1050" b="1" kern="1200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kumimoji="1" lang="zh-CN" altLang="en-US" dirty="0"/>
              <a:t>插入子节标题</a:t>
            </a:r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5C4EE283-5DE2-0069-CD17-FF7FB0E9A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048" y="4384986"/>
            <a:ext cx="1955800" cy="254260"/>
          </a:xfrm>
          <a:solidFill>
            <a:srgbClr val="006C42"/>
          </a:solidFill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zh-CN" altLang="en-US" sz="1050" b="1" kern="1200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kumimoji="1" lang="zh-CN" altLang="en-US" dirty="0"/>
              <a:t>插入一个图题</a:t>
            </a:r>
          </a:p>
        </p:txBody>
      </p:sp>
      <p:sp>
        <p:nvSpPr>
          <p:cNvPr id="17" name="文本占位符 5">
            <a:extLst>
              <a:ext uri="{FF2B5EF4-FFF2-40B4-BE49-F238E27FC236}">
                <a16:creationId xmlns:a16="http://schemas.microsoft.com/office/drawing/2014/main" id="{006C19A5-0EC4-E35B-D69B-4908BEA8F9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0885" y="4384986"/>
            <a:ext cx="1955800" cy="254260"/>
          </a:xfrm>
          <a:noFill/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zh-CN" altLang="en-US" sz="105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kumimoji="1" lang="en-US" altLang="zh-CN" dirty="0"/>
              <a:t>This is a citation note</a:t>
            </a:r>
            <a:endParaRPr kumimoji="1"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A21F8403-C353-A6EE-814C-CB1C1EA23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645" y="386781"/>
            <a:ext cx="5680710" cy="903004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插入一个标题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1DCD783-F5F9-066F-D635-0C9C7DE8FB3B}"/>
              </a:ext>
            </a:extLst>
          </p:cNvPr>
          <p:cNvSpPr/>
          <p:nvPr userDrawn="1"/>
        </p:nvSpPr>
        <p:spPr>
          <a:xfrm>
            <a:off x="1935480" y="1122363"/>
            <a:ext cx="5273040" cy="45719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95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21A52E62-9C68-4D34-260F-B5FB5BB9E192}"/>
              </a:ext>
            </a:extLst>
          </p:cNvPr>
          <p:cNvCxnSpPr/>
          <p:nvPr userDrawn="1"/>
        </p:nvCxnSpPr>
        <p:spPr>
          <a:xfrm>
            <a:off x="2686050" y="3529995"/>
            <a:ext cx="3771900" cy="0"/>
          </a:xfrm>
          <a:prstGeom prst="line">
            <a:avLst/>
          </a:prstGeom>
          <a:ln w="76200">
            <a:solidFill>
              <a:srgbClr val="006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542D3E19-7CA8-D1C7-CC7A-3A62F47265E8}"/>
              </a:ext>
            </a:extLst>
          </p:cNvPr>
          <p:cNvSpPr/>
          <p:nvPr userDrawn="1"/>
        </p:nvSpPr>
        <p:spPr>
          <a:xfrm>
            <a:off x="3602556" y="3668643"/>
            <a:ext cx="1938889" cy="268090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67" y="6506335"/>
            <a:ext cx="2057400" cy="365125"/>
          </a:xfrm>
          <a:prstGeom prst="rect">
            <a:avLst/>
          </a:prstGeom>
        </p:spPr>
        <p:txBody>
          <a:bodyPr/>
          <a:lstStyle/>
          <a:p>
            <a:fld id="{862CF7F0-7CD8-CF4D-959A-F0FDDC6EF765}" type="datetimeFigureOut">
              <a:rPr kumimoji="1" lang="zh-CN" altLang="en-US" smtClean="0"/>
              <a:t>2023/4/23</a:t>
            </a:fld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06335"/>
            <a:ext cx="2057400" cy="365125"/>
          </a:xfrm>
          <a:prstGeom prst="rect">
            <a:avLst/>
          </a:prstGeom>
        </p:spPr>
        <p:txBody>
          <a:bodyPr/>
          <a:lstStyle/>
          <a:p>
            <a:fld id="{08F315F1-6FBE-414B-B010-AFFEBD9C3A4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4FBC1C-AA16-7F0A-D9DD-F56B8108999A}"/>
              </a:ext>
            </a:extLst>
          </p:cNvPr>
          <p:cNvSpPr txBox="1"/>
          <p:nvPr userDrawn="1"/>
        </p:nvSpPr>
        <p:spPr>
          <a:xfrm>
            <a:off x="3602555" y="3285592"/>
            <a:ext cx="193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kumimoji="1"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DD5EF4-907A-24AE-EF94-A94585706A56}"/>
              </a:ext>
            </a:extLst>
          </p:cNvPr>
          <p:cNvSpPr txBox="1"/>
          <p:nvPr userDrawn="1"/>
        </p:nvSpPr>
        <p:spPr>
          <a:xfrm>
            <a:off x="1894840" y="3006775"/>
            <a:ext cx="535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006C42"/>
                </a:solidFill>
                <a:latin typeface="Tw Cen MT" panose="020B0602020104020603" pitchFamily="34" charset="0"/>
              </a:rPr>
              <a:t>Thanks for your attention!</a:t>
            </a:r>
            <a:endParaRPr kumimoji="1" lang="zh-CN" altLang="en-US" sz="2800" b="1" dirty="0">
              <a:solidFill>
                <a:srgbClr val="006C42"/>
              </a:solidFill>
              <a:latin typeface="Tw Cen MT" panose="020B0602020104020603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9B666B-C34A-2E56-4810-B94ABA4216F3}"/>
              </a:ext>
            </a:extLst>
          </p:cNvPr>
          <p:cNvGrpSpPr/>
          <p:nvPr userDrawn="1"/>
        </p:nvGrpSpPr>
        <p:grpSpPr>
          <a:xfrm>
            <a:off x="2104668" y="641440"/>
            <a:ext cx="4843502" cy="435318"/>
            <a:chOff x="2104668" y="641440"/>
            <a:chExt cx="4843502" cy="435318"/>
          </a:xfrm>
        </p:grpSpPr>
        <p:cxnSp>
          <p:nvCxnSpPr>
            <p:cNvPr id="14" name="直接连接符 26">
              <a:extLst>
                <a:ext uri="{FF2B5EF4-FFF2-40B4-BE49-F238E27FC236}">
                  <a16:creationId xmlns:a16="http://schemas.microsoft.com/office/drawing/2014/main" id="{716D3C4C-42D2-9821-A5EE-FAFB11022BDC}"/>
                </a:ext>
              </a:extLst>
            </p:cNvPr>
            <p:cNvCxnSpPr/>
            <p:nvPr/>
          </p:nvCxnSpPr>
          <p:spPr>
            <a:xfrm>
              <a:off x="5354320" y="662338"/>
              <a:ext cx="0" cy="3657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D7064C5-D0D6-F760-C89F-F267A743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370" y="641440"/>
              <a:ext cx="1447800" cy="435318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400405A-7842-B666-7608-EA80574385E3}"/>
                </a:ext>
              </a:extLst>
            </p:cNvPr>
            <p:cNvSpPr txBox="1"/>
            <p:nvPr/>
          </p:nvSpPr>
          <p:spPr>
            <a:xfrm>
              <a:off x="2104668" y="685106"/>
              <a:ext cx="3024228" cy="3416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indent="0"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b="1">
                  <a:solidFill>
                    <a:srgbClr val="9B9B9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US" altLang="zh-CN" dirty="0"/>
                <a:t>Beijing Normal University</a:t>
              </a:r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3212713-4F1A-8D65-B5DE-06E9D84917A4}"/>
              </a:ext>
            </a:extLst>
          </p:cNvPr>
          <p:cNvSpPr txBox="1"/>
          <p:nvPr userDrawn="1"/>
        </p:nvSpPr>
        <p:spPr>
          <a:xfrm>
            <a:off x="1981200" y="5308981"/>
            <a:ext cx="435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</a:rPr>
              <a:t>Contact me:</a:t>
            </a: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Website: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www.songshgeo.com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GitHub: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https://github.com/SongshGeo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Gate: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https://www.researchgate.net/profile/Shuang-Song-14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Twitter: @ShuangSong11	Email: </a:t>
            </a:r>
            <a:r>
              <a:rPr lang="en-US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songshgeo@gmail.com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49B7344-7DA8-2F66-423A-62F1C5913A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000" y="5404619"/>
            <a:ext cx="765207" cy="765207"/>
          </a:xfrm>
          <a:prstGeom prst="ellipse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22A7756-C85A-740C-EF2A-F9316D95AF7B}"/>
              </a:ext>
            </a:extLst>
          </p:cNvPr>
          <p:cNvSpPr/>
          <p:nvPr userDrawn="1"/>
        </p:nvSpPr>
        <p:spPr>
          <a:xfrm>
            <a:off x="1143000" y="5075583"/>
            <a:ext cx="2278800" cy="180563"/>
          </a:xfrm>
          <a:prstGeom prst="rect">
            <a:avLst/>
          </a:prstGeom>
          <a:solidFill>
            <a:srgbClr val="00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A53C3414-9DDB-CC63-6883-B2B3BE1651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7125" y="4752485"/>
            <a:ext cx="2459555" cy="30777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Lecturer:</a:t>
            </a:r>
          </a:p>
        </p:txBody>
      </p:sp>
      <p:sp>
        <p:nvSpPr>
          <p:cNvPr id="7" name="文本占位符 5">
            <a:extLst>
              <a:ext uri="{FF2B5EF4-FFF2-40B4-BE49-F238E27FC236}">
                <a16:creationId xmlns:a16="http://schemas.microsoft.com/office/drawing/2014/main" id="{DDB69D75-C915-0687-3C9A-1F66AC28A9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750" y="5022748"/>
            <a:ext cx="2459555" cy="2862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+mn-ea"/>
              </a:defRPr>
            </a:lvl1pPr>
          </a:lstStyle>
          <a:p>
            <a:pPr marL="0" lvl="0" defTabSz="45720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 the lecture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4C305B-CB7E-A6EE-E6CB-77C817C59995}"/>
              </a:ext>
            </a:extLst>
          </p:cNvPr>
          <p:cNvSpPr/>
          <p:nvPr userDrawn="1"/>
        </p:nvSpPr>
        <p:spPr>
          <a:xfrm>
            <a:off x="1935480" y="1122363"/>
            <a:ext cx="5273040" cy="45719"/>
          </a:xfrm>
          <a:prstGeom prst="rect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09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CF7F0-7CD8-CF4D-959A-F0FDDC6EF765}" type="datetimeFigureOut">
              <a:rPr kumimoji="1" lang="zh-CN" altLang="en-US" smtClean="0"/>
              <a:t>2023/4/23</a:t>
            </a:fld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309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15F1-6FBE-414B-B010-AFFEBD9C3A4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A914635-CA05-2CF4-BEEB-D35734A45C1D}"/>
              </a:ext>
            </a:extLst>
          </p:cNvPr>
          <p:cNvGrpSpPr/>
          <p:nvPr userDrawn="1"/>
        </p:nvGrpSpPr>
        <p:grpSpPr>
          <a:xfrm>
            <a:off x="0" y="6813654"/>
            <a:ext cx="9144000" cy="78034"/>
            <a:chOff x="0" y="2921225"/>
            <a:chExt cx="9144000" cy="7803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861EF77-48B7-E963-E761-34E8B0F24F21}"/>
                </a:ext>
              </a:extLst>
            </p:cNvPr>
            <p:cNvSpPr/>
            <p:nvPr/>
          </p:nvSpPr>
          <p:spPr>
            <a:xfrm>
              <a:off x="3432600" y="2921225"/>
              <a:ext cx="2278800" cy="78034"/>
            </a:xfrm>
            <a:prstGeom prst="rect">
              <a:avLst/>
            </a:prstGeom>
            <a:solidFill>
              <a:srgbClr val="006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4EFD248-6796-FDEA-F953-8676C51CA200}"/>
                </a:ext>
              </a:extLst>
            </p:cNvPr>
            <p:cNvSpPr/>
            <p:nvPr/>
          </p:nvSpPr>
          <p:spPr>
            <a:xfrm>
              <a:off x="1153800" y="2921225"/>
              <a:ext cx="2278800" cy="78034"/>
            </a:xfrm>
            <a:prstGeom prst="rect">
              <a:avLst/>
            </a:prstGeom>
            <a:solidFill>
              <a:srgbClr val="088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0CE43A6-6B6C-706F-5C94-E2F169C25DD9}"/>
                </a:ext>
              </a:extLst>
            </p:cNvPr>
            <p:cNvSpPr/>
            <p:nvPr/>
          </p:nvSpPr>
          <p:spPr>
            <a:xfrm>
              <a:off x="5711400" y="2921225"/>
              <a:ext cx="2278800" cy="78034"/>
            </a:xfrm>
            <a:prstGeom prst="rect">
              <a:avLst/>
            </a:prstGeom>
            <a:solidFill>
              <a:srgbClr val="C4D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F227B47-B9F1-0945-FDB6-18C1EC6751A0}"/>
                </a:ext>
              </a:extLst>
            </p:cNvPr>
            <p:cNvSpPr/>
            <p:nvPr/>
          </p:nvSpPr>
          <p:spPr>
            <a:xfrm>
              <a:off x="7990200" y="2921225"/>
              <a:ext cx="1153800" cy="78034"/>
            </a:xfrm>
            <a:prstGeom prst="rect">
              <a:avLst/>
            </a:prstGeom>
            <a:solidFill>
              <a:srgbClr val="C83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45956AC-E7A2-FAEF-45C6-66279A416DDE}"/>
                </a:ext>
              </a:extLst>
            </p:cNvPr>
            <p:cNvSpPr/>
            <p:nvPr/>
          </p:nvSpPr>
          <p:spPr>
            <a:xfrm>
              <a:off x="0" y="2921225"/>
              <a:ext cx="1153800" cy="78034"/>
            </a:xfrm>
            <a:prstGeom prst="rect">
              <a:avLst/>
            </a:prstGeom>
            <a:solidFill>
              <a:srgbClr val="F18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544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75" r:id="rId4"/>
    <p:sldLayoutId id="2147483676" r:id="rId5"/>
    <p:sldLayoutId id="2147483672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ongshgeo.github.io/ABSESpy/" TargetMode="External"/><Relationship Id="rId5" Type="http://schemas.openxmlformats.org/officeDocument/2006/relationships/hyperlink" Target="https://github.com/SongshGeo/ABSESpy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51D6CF-3DDC-47B3-6D7C-E42456032F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Lecturer: Shuang Song</a:t>
            </a: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7B1B03-0F1E-F49D-99E4-BD3DB26F4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797" y="4733237"/>
            <a:ext cx="2402453" cy="286232"/>
          </a:xfrm>
        </p:spPr>
        <p:txBody>
          <a:bodyPr/>
          <a:lstStyle/>
          <a:p>
            <a:pPr algn="ctr"/>
            <a:r>
              <a:rPr kumimoji="1" lang="en-US" altLang="zh-CN" dirty="0"/>
              <a:t>PhD. Candidate in Geography</a:t>
            </a:r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EB7794B-FD0E-0F1D-5A35-A5BF9194CB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2506845"/>
            <a:ext cx="7772400" cy="1484710"/>
          </a:xfrm>
        </p:spPr>
        <p:txBody>
          <a:bodyPr>
            <a:normAutofit/>
          </a:bodyPr>
          <a:lstStyle/>
          <a:p>
            <a:r>
              <a:rPr lang="en" altLang="zh-CN" sz="2800" dirty="0"/>
              <a:t>Institutional impacts on the evolution of the Yellow River, China: a perspective from socio-hydrological modelling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073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Part4: Summary</a:t>
            </a:r>
            <a:endParaRPr kumimoji="1" lang="zh-CN" altLang="en-US" dirty="0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45" y="386781"/>
            <a:ext cx="5680710" cy="903004"/>
          </a:xfrm>
        </p:spPr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80511673-1D39-3AFA-5BBE-B5106F545DEB}"/>
              </a:ext>
            </a:extLst>
          </p:cNvPr>
          <p:cNvSpPr txBox="1">
            <a:spLocks/>
          </p:cNvSpPr>
          <p:nvPr/>
        </p:nvSpPr>
        <p:spPr>
          <a:xfrm>
            <a:off x="691764" y="5188341"/>
            <a:ext cx="8197794" cy="1093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shift in 1987 stimulated water users to over-use water from the YR.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of the compulsory quotas in 1998 was a result of the water-saving reforms.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4ADDF2-A579-6F8B-D27F-27826A854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/>
          <a:stretch/>
        </p:blipFill>
        <p:spPr>
          <a:xfrm>
            <a:off x="1403116" y="3171114"/>
            <a:ext cx="6337767" cy="14902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30CDEC6-6BE0-74FD-960D-C46F4CCD6C44}"/>
              </a:ext>
            </a:extLst>
          </p:cNvPr>
          <p:cNvSpPr txBox="1"/>
          <p:nvPr/>
        </p:nvSpPr>
        <p:spPr>
          <a:xfrm>
            <a:off x="3356319" y="4659592"/>
            <a:ext cx="135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rgbClr val="C00000"/>
                </a:solidFill>
              </a:rPr>
              <a:t>Water Allocation Scheme (1987)</a:t>
            </a:r>
            <a:endParaRPr kumimoji="1"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804549-FEBE-9BC2-FCC7-A3CF44BA6C1C}"/>
              </a:ext>
            </a:extLst>
          </p:cNvPr>
          <p:cNvSpPr txBox="1"/>
          <p:nvPr/>
        </p:nvSpPr>
        <p:spPr>
          <a:xfrm>
            <a:off x="2004728" y="3671642"/>
            <a:ext cx="12032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First drying-up</a:t>
            </a:r>
            <a:endParaRPr kumimoji="1" lang="zh-CN" altLang="en-US" sz="1200" b="1" dirty="0"/>
          </a:p>
        </p:txBody>
      </p:sp>
      <p:cxnSp>
        <p:nvCxnSpPr>
          <p:cNvPr id="7" name="直接箭头连接符 27">
            <a:extLst>
              <a:ext uri="{FF2B5EF4-FFF2-40B4-BE49-F238E27FC236}">
                <a16:creationId xmlns:a16="http://schemas.microsoft.com/office/drawing/2014/main" id="{4175316C-CB46-275C-700F-A97C29A8FC62}"/>
              </a:ext>
            </a:extLst>
          </p:cNvPr>
          <p:cNvCxnSpPr/>
          <p:nvPr/>
        </p:nvCxnSpPr>
        <p:spPr>
          <a:xfrm flipH="1">
            <a:off x="2193242" y="3932720"/>
            <a:ext cx="261304" cy="216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91371CF-56C6-D4C8-6C4B-B6740B524348}"/>
              </a:ext>
            </a:extLst>
          </p:cNvPr>
          <p:cNvSpPr txBox="1"/>
          <p:nvPr/>
        </p:nvSpPr>
        <p:spPr>
          <a:xfrm>
            <a:off x="5647641" y="3148594"/>
            <a:ext cx="18684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/>
              <a:t>The most severe drying-up</a:t>
            </a:r>
            <a:endParaRPr kumimoji="1" lang="zh-CN" altLang="en-US" sz="1200" b="1" dirty="0"/>
          </a:p>
        </p:txBody>
      </p:sp>
      <p:cxnSp>
        <p:nvCxnSpPr>
          <p:cNvPr id="10" name="直接箭头连接符 103">
            <a:extLst>
              <a:ext uri="{FF2B5EF4-FFF2-40B4-BE49-F238E27FC236}">
                <a16:creationId xmlns:a16="http://schemas.microsoft.com/office/drawing/2014/main" id="{195F3C10-2997-1E02-EBFF-2DE7CECC628F}"/>
              </a:ext>
            </a:extLst>
          </p:cNvPr>
          <p:cNvCxnSpPr/>
          <p:nvPr/>
        </p:nvCxnSpPr>
        <p:spPr>
          <a:xfrm flipH="1">
            <a:off x="5321462" y="3316720"/>
            <a:ext cx="360531" cy="145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9299E7D-C18F-1247-2262-E445561F07C8}"/>
              </a:ext>
            </a:extLst>
          </p:cNvPr>
          <p:cNvSpPr txBox="1"/>
          <p:nvPr/>
        </p:nvSpPr>
        <p:spPr>
          <a:xfrm>
            <a:off x="6056619" y="4107860"/>
            <a:ext cx="14594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The last drying-up</a:t>
            </a:r>
            <a:endParaRPr kumimoji="1" lang="zh-CN" altLang="en-US" sz="1200" b="1" dirty="0"/>
          </a:p>
        </p:txBody>
      </p:sp>
      <p:cxnSp>
        <p:nvCxnSpPr>
          <p:cNvPr id="13" name="直接箭头连接符 108">
            <a:extLst>
              <a:ext uri="{FF2B5EF4-FFF2-40B4-BE49-F238E27FC236}">
                <a16:creationId xmlns:a16="http://schemas.microsoft.com/office/drawing/2014/main" id="{D7737695-6E20-7CF9-F88B-3292F3D81FAC}"/>
              </a:ext>
            </a:extLst>
          </p:cNvPr>
          <p:cNvCxnSpPr/>
          <p:nvPr/>
        </p:nvCxnSpPr>
        <p:spPr>
          <a:xfrm flipH="1" flipV="1">
            <a:off x="5780874" y="4151401"/>
            <a:ext cx="318944" cy="76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0447E03-1081-D2BA-0552-3DE77C77DBC9}"/>
              </a:ext>
            </a:extLst>
          </p:cNvPr>
          <p:cNvSpPr txBox="1"/>
          <p:nvPr/>
        </p:nvSpPr>
        <p:spPr>
          <a:xfrm>
            <a:off x="4854819" y="4662139"/>
            <a:ext cx="129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rgbClr val="006C42"/>
                </a:solidFill>
              </a:rPr>
              <a:t>United  Basin Regulation (1998)</a:t>
            </a:r>
            <a:endParaRPr kumimoji="1" lang="zh-CN" altLang="en-US" sz="1200" b="1" dirty="0">
              <a:solidFill>
                <a:srgbClr val="006C42"/>
              </a:solidFill>
            </a:endParaRPr>
          </a:p>
        </p:txBody>
      </p:sp>
      <p:pic>
        <p:nvPicPr>
          <p:cNvPr id="15" name="内容占位符 36">
            <a:extLst>
              <a:ext uri="{FF2B5EF4-FFF2-40B4-BE49-F238E27FC236}">
                <a16:creationId xmlns:a16="http://schemas.microsoft.com/office/drawing/2014/main" id="{15A402F4-F732-539D-5DA9-9D13A36EE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/>
          <a:stretch/>
        </p:blipFill>
        <p:spPr>
          <a:xfrm>
            <a:off x="865933" y="1430110"/>
            <a:ext cx="3514710" cy="1464779"/>
          </a:xfr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4151D4-1264-F126-A700-01A9DFE6D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22126"/>
            <a:ext cx="3824088" cy="146650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B1ACDDB-C04D-B753-7A58-2AFE3E2E23B0}"/>
              </a:ext>
            </a:extLst>
          </p:cNvPr>
          <p:cNvSpPr txBox="1"/>
          <p:nvPr/>
        </p:nvSpPr>
        <p:spPr>
          <a:xfrm>
            <a:off x="758302" y="2871595"/>
            <a:ext cx="178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Drying-up Yellow River</a:t>
            </a:r>
            <a:endParaRPr kumimoji="1" lang="zh-CN" altLang="en-US" sz="12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4F75AE8-FD84-50BF-1283-E5CF60EA7713}"/>
              </a:ext>
            </a:extLst>
          </p:cNvPr>
          <p:cNvSpPr txBox="1"/>
          <p:nvPr/>
        </p:nvSpPr>
        <p:spPr>
          <a:xfrm>
            <a:off x="6941012" y="2899827"/>
            <a:ext cx="178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Regulated Yellow River</a:t>
            </a:r>
            <a:endParaRPr kumimoji="1"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1399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9F2BDA1-22C8-089C-FFE6-5756736023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Lecturer: Shuang Song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7B56-0548-772C-F685-3B55FF720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6853" y="5022748"/>
            <a:ext cx="2459555" cy="286232"/>
          </a:xfrm>
        </p:spPr>
        <p:txBody>
          <a:bodyPr/>
          <a:lstStyle/>
          <a:p>
            <a:r>
              <a:rPr kumimoji="1" lang="en-US" altLang="zh-CN" dirty="0"/>
              <a:t>Ph. D. </a:t>
            </a:r>
            <a:r>
              <a:rPr lang="en-US" altLang="zh-CN" dirty="0"/>
              <a:t>candidate in Geography</a:t>
            </a:r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D1CCC6-0332-AEE0-3F74-9C1E2DD5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43" y="4910030"/>
            <a:ext cx="1001051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B75AC8-6F98-975F-966A-1FE61E9C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38" y="491003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459A844-6CCB-8922-5697-CAF625D3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781" y="5229651"/>
            <a:ext cx="2883293" cy="5011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kumimoji="1" lang="en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al., 2019 </a:t>
            </a:r>
            <a:r>
              <a:rPr kumimoji="1" lang="en" altLang="zh-CN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Bulletin</a:t>
            </a:r>
          </a:p>
          <a:p>
            <a:pPr marL="0" indent="0" algn="ctr">
              <a:buNone/>
            </a:pPr>
            <a:r>
              <a:rPr kumimoji="1" lang="en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Bodin</a:t>
            </a:r>
            <a:r>
              <a:rPr kumimoji="1" lang="en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</a:t>
            </a:r>
            <a:r>
              <a:rPr kumimoji="1" lang="en" altLang="zh-CN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Science</a:t>
            </a:r>
            <a:endParaRPr kumimoji="1" lang="zh-CN" altLang="en-US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F483D-451C-F579-EF2A-48327E0AE3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Part 1: Background</a:t>
            </a:r>
            <a:endParaRPr kumimoji="1"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A899813-DCA8-667E-0CE3-F925E5B6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Theory Background</a:t>
            </a:r>
            <a:endParaRPr kumimoji="1" lang="zh-CN" altLang="en-US" dirty="0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6A692DA2-D67D-A5F1-31CF-70C8C818DF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17" y="3849014"/>
            <a:ext cx="2588223" cy="13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FE15F2-1E73-76DE-0854-D2568E86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933" y="1701422"/>
            <a:ext cx="3086099" cy="21344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139366-D37F-D52B-927A-2E3CFDCFDA0B}"/>
              </a:ext>
            </a:extLst>
          </p:cNvPr>
          <p:cNvGrpSpPr/>
          <p:nvPr/>
        </p:nvGrpSpPr>
        <p:grpSpPr>
          <a:xfrm>
            <a:off x="546835" y="1824948"/>
            <a:ext cx="4566522" cy="3467230"/>
            <a:chOff x="5570130" y="1327247"/>
            <a:chExt cx="3207209" cy="2435141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EA80755-FD49-213F-6EAC-1FD889199914}"/>
                </a:ext>
              </a:extLst>
            </p:cNvPr>
            <p:cNvSpPr/>
            <p:nvPr/>
          </p:nvSpPr>
          <p:spPr>
            <a:xfrm>
              <a:off x="5907188" y="1769025"/>
              <a:ext cx="1358444" cy="1358444"/>
            </a:xfrm>
            <a:prstGeom prst="ellipse">
              <a:avLst/>
            </a:prstGeom>
            <a:solidFill>
              <a:srgbClr val="E7E6E6">
                <a:alpha val="40000"/>
              </a:srgbClr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0A415B8-D799-9E94-D61A-F5959DBF233E}"/>
                </a:ext>
              </a:extLst>
            </p:cNvPr>
            <p:cNvSpPr txBox="1"/>
            <p:nvPr/>
          </p:nvSpPr>
          <p:spPr>
            <a:xfrm>
              <a:off x="5727222" y="3346697"/>
              <a:ext cx="1836751" cy="183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dirty="0"/>
                <a:t>Social-ecological system (SES)</a:t>
              </a:r>
              <a:endParaRPr kumimoji="1" lang="zh-CN" altLang="en-US" sz="1100" b="1" dirty="0"/>
            </a:p>
          </p:txBody>
        </p:sp>
        <p:sp>
          <p:nvSpPr>
            <p:cNvPr id="22" name="泪珠形 21">
              <a:extLst>
                <a:ext uri="{FF2B5EF4-FFF2-40B4-BE49-F238E27FC236}">
                  <a16:creationId xmlns:a16="http://schemas.microsoft.com/office/drawing/2014/main" id="{0C7C0A04-2C72-1838-64A4-653F9F60198E}"/>
                </a:ext>
              </a:extLst>
            </p:cNvPr>
            <p:cNvSpPr/>
            <p:nvPr/>
          </p:nvSpPr>
          <p:spPr>
            <a:xfrm>
              <a:off x="5708338" y="2612898"/>
              <a:ext cx="634603" cy="634603"/>
            </a:xfrm>
            <a:prstGeom prst="teardrop">
              <a:avLst>
                <a:gd name="adj" fmla="val 165154"/>
              </a:avLst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23" name="泪珠形 22">
              <a:extLst>
                <a:ext uri="{FF2B5EF4-FFF2-40B4-BE49-F238E27FC236}">
                  <a16:creationId xmlns:a16="http://schemas.microsoft.com/office/drawing/2014/main" id="{CBAB6767-691A-64ED-8AB7-8861C99DB330}"/>
                </a:ext>
              </a:extLst>
            </p:cNvPr>
            <p:cNvSpPr/>
            <p:nvPr/>
          </p:nvSpPr>
          <p:spPr>
            <a:xfrm rot="4902915">
              <a:off x="5632028" y="1607783"/>
              <a:ext cx="634603" cy="634603"/>
            </a:xfrm>
            <a:prstGeom prst="teardrop">
              <a:avLst>
                <a:gd name="adj" fmla="val 165154"/>
              </a:avLst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069CB958-5C5A-7390-C85B-A5F095C2123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21662" y="2733336"/>
              <a:ext cx="634603" cy="45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Resource Units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(RU)</a:t>
              </a:r>
              <a:endParaRPr lang="en-US" altLang="zh-CN" sz="1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泪珠形 24">
              <a:extLst>
                <a:ext uri="{FF2B5EF4-FFF2-40B4-BE49-F238E27FC236}">
                  <a16:creationId xmlns:a16="http://schemas.microsoft.com/office/drawing/2014/main" id="{5BC08B0C-DBFC-A837-7554-23356C9A3504}"/>
                </a:ext>
              </a:extLst>
            </p:cNvPr>
            <p:cNvSpPr/>
            <p:nvPr/>
          </p:nvSpPr>
          <p:spPr>
            <a:xfrm rot="11582798">
              <a:off x="6933828" y="1619034"/>
              <a:ext cx="634603" cy="634603"/>
            </a:xfrm>
            <a:prstGeom prst="teardrop">
              <a:avLst>
                <a:gd name="adj" fmla="val 165154"/>
              </a:avLst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F45C945D-1F38-E997-6C6F-6D4939E189A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570130" y="1817461"/>
              <a:ext cx="743443" cy="37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altLang="zh-CN" sz="1000" b="1" dirty="0">
                  <a:solidFill>
                    <a:srgbClr val="CC33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Governance System (GS)</a:t>
              </a:r>
            </a:p>
          </p:txBody>
        </p:sp>
        <p:sp>
          <p:nvSpPr>
            <p:cNvPr id="27" name="泪珠形 26">
              <a:extLst>
                <a:ext uri="{FF2B5EF4-FFF2-40B4-BE49-F238E27FC236}">
                  <a16:creationId xmlns:a16="http://schemas.microsoft.com/office/drawing/2014/main" id="{2D1EB8DB-41F0-CBE5-18E3-A71605EA16C1}"/>
                </a:ext>
              </a:extLst>
            </p:cNvPr>
            <p:cNvSpPr/>
            <p:nvPr/>
          </p:nvSpPr>
          <p:spPr>
            <a:xfrm rot="16200000">
              <a:off x="6826463" y="2667832"/>
              <a:ext cx="634603" cy="634603"/>
            </a:xfrm>
            <a:prstGeom prst="teardrop">
              <a:avLst>
                <a:gd name="adj" fmla="val 165154"/>
              </a:avLst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/>
            </a:p>
          </p:txBody>
        </p:sp>
        <p:sp>
          <p:nvSpPr>
            <p:cNvPr id="28" name="Text Box 37">
              <a:extLst>
                <a:ext uri="{FF2B5EF4-FFF2-40B4-BE49-F238E27FC236}">
                  <a16:creationId xmlns:a16="http://schemas.microsoft.com/office/drawing/2014/main" id="{663671C6-12FF-FCA6-20AF-928A892745B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078791" y="1822547"/>
              <a:ext cx="337854" cy="22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altLang="zh-CN" sz="1000" b="1" dirty="0">
                  <a:solidFill>
                    <a:srgbClr val="CC33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Actors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en-US" altLang="zh-CN" sz="1000" b="1" dirty="0">
                  <a:solidFill>
                    <a:srgbClr val="CC33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(A)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49249E3-ED69-FFF6-6005-3FC57DF831A9}"/>
                </a:ext>
              </a:extLst>
            </p:cNvPr>
            <p:cNvGrpSpPr/>
            <p:nvPr/>
          </p:nvGrpSpPr>
          <p:grpSpPr>
            <a:xfrm>
              <a:off x="5934056" y="1756797"/>
              <a:ext cx="1339003" cy="1339003"/>
              <a:chOff x="1287106" y="2199128"/>
              <a:chExt cx="1339003" cy="1339003"/>
            </a:xfrm>
          </p:grpSpPr>
          <p:pic>
            <p:nvPicPr>
              <p:cNvPr id="1030" name="Picture 4" descr="Cultivation, land farming, fields, packaging, fields packaging plants icon - Download on Iconfinder">
                <a:extLst>
                  <a:ext uri="{FF2B5EF4-FFF2-40B4-BE49-F238E27FC236}">
                    <a16:creationId xmlns:a16="http://schemas.microsoft.com/office/drawing/2014/main" id="{D80E5071-765D-C681-0C35-C6A7E0ABFA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106" y="2199128"/>
                <a:ext cx="1339003" cy="1339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图片 79" descr="男人">
                <a:extLst>
                  <a:ext uri="{FF2B5EF4-FFF2-40B4-BE49-F238E27FC236}">
                    <a16:creationId xmlns:a16="http://schemas.microsoft.com/office/drawing/2014/main" id="{9B4659B8-66DE-DE6B-E23B-ECB1DA6B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755151" y="2702231"/>
                <a:ext cx="369440" cy="36944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1032" name="图片 79" descr="男人">
                <a:extLst>
                  <a:ext uri="{FF2B5EF4-FFF2-40B4-BE49-F238E27FC236}">
                    <a16:creationId xmlns:a16="http://schemas.microsoft.com/office/drawing/2014/main" id="{319DB7DE-5DF5-9C94-C4E2-EFF7853F4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556502" y="2398828"/>
                <a:ext cx="369440" cy="36944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  <p:pic>
            <p:nvPicPr>
              <p:cNvPr id="1033" name="图片 79" descr="男人">
                <a:extLst>
                  <a:ext uri="{FF2B5EF4-FFF2-40B4-BE49-F238E27FC236}">
                    <a16:creationId xmlns:a16="http://schemas.microsoft.com/office/drawing/2014/main" id="{6C6641FC-4315-39E8-DE77-0169F1D07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912591" y="2265960"/>
                <a:ext cx="369440" cy="36944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</p:spPr>
          </p:pic>
        </p:grp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89B50CFE-92B1-D6C4-45CA-CECB613BC47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44466" y="2758627"/>
              <a:ext cx="557425" cy="48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Resource System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(RS)</a:t>
              </a:r>
              <a:endParaRPr lang="en-US" altLang="zh-CN" sz="1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A002183-5F11-FB0D-931F-31FAC9FE6ABD}"/>
                </a:ext>
              </a:extLst>
            </p:cNvPr>
            <p:cNvGrpSpPr/>
            <p:nvPr/>
          </p:nvGrpSpPr>
          <p:grpSpPr>
            <a:xfrm>
              <a:off x="7756571" y="1629438"/>
              <a:ext cx="946995" cy="798988"/>
              <a:chOff x="3747921" y="1965959"/>
              <a:chExt cx="946995" cy="798988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7781A3BF-4F58-A985-66CF-83D9E2279B46}"/>
                  </a:ext>
                </a:extLst>
              </p:cNvPr>
              <p:cNvGrpSpPr/>
              <p:nvPr/>
            </p:nvGrpSpPr>
            <p:grpSpPr>
              <a:xfrm>
                <a:off x="3901218" y="1965959"/>
                <a:ext cx="640401" cy="649712"/>
                <a:chOff x="3725105" y="3026708"/>
                <a:chExt cx="640401" cy="649712"/>
              </a:xfrm>
            </p:grpSpPr>
            <p:grpSp>
              <p:nvGrpSpPr>
                <p:cNvPr id="57" name="组合 56">
                  <a:extLst>
                    <a:ext uri="{FF2B5EF4-FFF2-40B4-BE49-F238E27FC236}">
                      <a16:creationId xmlns:a16="http://schemas.microsoft.com/office/drawing/2014/main" id="{2E710154-7B27-69D1-CF95-730D53B63CDF}"/>
                    </a:ext>
                  </a:extLst>
                </p:cNvPr>
                <p:cNvGrpSpPr/>
                <p:nvPr/>
              </p:nvGrpSpPr>
              <p:grpSpPr>
                <a:xfrm>
                  <a:off x="3725105" y="3026708"/>
                  <a:ext cx="640401" cy="649712"/>
                  <a:chOff x="4463215" y="1945939"/>
                  <a:chExt cx="938547" cy="952191"/>
                </a:xfrm>
              </p:grpSpPr>
              <p:sp>
                <p:nvSpPr>
                  <p:cNvPr id="1025" name="任意形状 1024">
                    <a:extLst>
                      <a:ext uri="{FF2B5EF4-FFF2-40B4-BE49-F238E27FC236}">
                        <a16:creationId xmlns:a16="http://schemas.microsoft.com/office/drawing/2014/main" id="{57C5F800-234A-2C4C-D003-84AD76B0A460}"/>
                      </a:ext>
                    </a:extLst>
                  </p:cNvPr>
                  <p:cNvSpPr/>
                  <p:nvPr/>
                </p:nvSpPr>
                <p:spPr>
                  <a:xfrm>
                    <a:off x="4861077" y="1945939"/>
                    <a:ext cx="540685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1027" name="任意形状 1026">
                    <a:extLst>
                      <a:ext uri="{FF2B5EF4-FFF2-40B4-BE49-F238E27FC236}">
                        <a16:creationId xmlns:a16="http://schemas.microsoft.com/office/drawing/2014/main" id="{11228014-E1B5-AB3A-970F-CB43B80B7D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428918" y="1983271"/>
                    <a:ext cx="540686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1028" name="任意形状 1027">
                    <a:extLst>
                      <a:ext uri="{FF2B5EF4-FFF2-40B4-BE49-F238E27FC236}">
                        <a16:creationId xmlns:a16="http://schemas.microsoft.com/office/drawing/2014/main" id="{37D27774-C9D7-6DE5-C1C8-6C5BF0C558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63215" y="2420541"/>
                    <a:ext cx="540685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1029" name="任意形状 1028">
                    <a:extLst>
                      <a:ext uri="{FF2B5EF4-FFF2-40B4-BE49-F238E27FC236}">
                        <a16:creationId xmlns:a16="http://schemas.microsoft.com/office/drawing/2014/main" id="{22787ACA-398E-EBCC-C08F-C8A796F372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95371" y="2391741"/>
                    <a:ext cx="540686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</p:grpSp>
            <p:grpSp>
              <p:nvGrpSpPr>
                <p:cNvPr id="58" name="组合 57">
                  <a:extLst>
                    <a:ext uri="{FF2B5EF4-FFF2-40B4-BE49-F238E27FC236}">
                      <a16:creationId xmlns:a16="http://schemas.microsoft.com/office/drawing/2014/main" id="{64C1611F-BB3A-AC78-F4E5-B97FFBB04AA5}"/>
                    </a:ext>
                  </a:extLst>
                </p:cNvPr>
                <p:cNvGrpSpPr/>
                <p:nvPr/>
              </p:nvGrpSpPr>
              <p:grpSpPr>
                <a:xfrm rot="20376612">
                  <a:off x="3772651" y="3040740"/>
                  <a:ext cx="497670" cy="515339"/>
                  <a:chOff x="4245996" y="2799009"/>
                  <a:chExt cx="510697" cy="528829"/>
                </a:xfrm>
              </p:grpSpPr>
              <p:sp>
                <p:nvSpPr>
                  <p:cNvPr id="59" name="椭圆 58">
                    <a:extLst>
                      <a:ext uri="{FF2B5EF4-FFF2-40B4-BE49-F238E27FC236}">
                        <a16:creationId xmlns:a16="http://schemas.microsoft.com/office/drawing/2014/main" id="{3E5A6AAF-20BC-3590-7575-C40200F1A97B}"/>
                      </a:ext>
                    </a:extLst>
                  </p:cNvPr>
                  <p:cNvSpPr/>
                  <p:nvPr/>
                </p:nvSpPr>
                <p:spPr>
                  <a:xfrm>
                    <a:off x="4373217" y="2799009"/>
                    <a:ext cx="127221" cy="12722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60" name="椭圆 59">
                    <a:extLst>
                      <a:ext uri="{FF2B5EF4-FFF2-40B4-BE49-F238E27FC236}">
                        <a16:creationId xmlns:a16="http://schemas.microsoft.com/office/drawing/2014/main" id="{0DF9E279-C3CB-F795-56A9-162F0BA69CD8}"/>
                      </a:ext>
                    </a:extLst>
                  </p:cNvPr>
                  <p:cNvSpPr/>
                  <p:nvPr/>
                </p:nvSpPr>
                <p:spPr>
                  <a:xfrm>
                    <a:off x="4629472" y="2982928"/>
                    <a:ext cx="127221" cy="12722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EBD357B7-2502-B51E-BF5E-BC419224CF7F}"/>
                      </a:ext>
                    </a:extLst>
                  </p:cNvPr>
                  <p:cNvSpPr/>
                  <p:nvPr/>
                </p:nvSpPr>
                <p:spPr>
                  <a:xfrm>
                    <a:off x="4245996" y="3200617"/>
                    <a:ext cx="127221" cy="12722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zh-CN" altLang="en-US" sz="1100"/>
                  </a:p>
                </p:txBody>
              </p:sp>
              <p:cxnSp>
                <p:nvCxnSpPr>
                  <p:cNvPr id="62" name="直线连接符 61">
                    <a:extLst>
                      <a:ext uri="{FF2B5EF4-FFF2-40B4-BE49-F238E27FC236}">
                        <a16:creationId xmlns:a16="http://schemas.microsoft.com/office/drawing/2014/main" id="{DE1BC1F7-1F75-3901-CF76-12635DD36AF7}"/>
                      </a:ext>
                    </a:extLst>
                  </p:cNvPr>
                  <p:cNvCxnSpPr>
                    <a:stCxn id="59" idx="5"/>
                    <a:endCxn id="60" idx="1"/>
                  </p:cNvCxnSpPr>
                  <p:nvPr/>
                </p:nvCxnSpPr>
                <p:spPr>
                  <a:xfrm>
                    <a:off x="4481807" y="2907599"/>
                    <a:ext cx="166296" cy="939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线连接符 62">
                    <a:extLst>
                      <a:ext uri="{FF2B5EF4-FFF2-40B4-BE49-F238E27FC236}">
                        <a16:creationId xmlns:a16="http://schemas.microsoft.com/office/drawing/2014/main" id="{97F04980-A95C-8EA1-3ACC-FACA616A49DE}"/>
                      </a:ext>
                    </a:extLst>
                  </p:cNvPr>
                  <p:cNvCxnSpPr>
                    <a:cxnSpLocks/>
                    <a:stCxn id="61" idx="6"/>
                    <a:endCxn id="60" idx="3"/>
                  </p:cNvCxnSpPr>
                  <p:nvPr/>
                </p:nvCxnSpPr>
                <p:spPr>
                  <a:xfrm flipV="1">
                    <a:off x="4373217" y="3091518"/>
                    <a:ext cx="274886" cy="1727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直线连接符 1023">
                    <a:extLst>
                      <a:ext uri="{FF2B5EF4-FFF2-40B4-BE49-F238E27FC236}">
                        <a16:creationId xmlns:a16="http://schemas.microsoft.com/office/drawing/2014/main" id="{4F009384-06D2-8572-32E5-EF04C05CC5E5}"/>
                      </a:ext>
                    </a:extLst>
                  </p:cNvPr>
                  <p:cNvCxnSpPr>
                    <a:cxnSpLocks/>
                    <a:stCxn id="61" idx="0"/>
                    <a:endCxn id="59" idx="3"/>
                  </p:cNvCxnSpPr>
                  <p:nvPr/>
                </p:nvCxnSpPr>
                <p:spPr>
                  <a:xfrm flipV="1">
                    <a:off x="4309607" y="2907599"/>
                    <a:ext cx="82241" cy="2930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F6542B2-6D05-09B1-ED49-F9BF8102BC4A}"/>
                  </a:ext>
                </a:extLst>
              </p:cNvPr>
              <p:cNvSpPr txBox="1"/>
              <p:nvPr/>
            </p:nvSpPr>
            <p:spPr>
              <a:xfrm>
                <a:off x="3747921" y="2586614"/>
                <a:ext cx="946995" cy="17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050" dirty="0">
                    <a:solidFill>
                      <a:srgbClr val="006C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Matched structure</a:t>
                </a:r>
                <a:endParaRPr kumimoji="1" lang="zh-CN" altLang="en-US" sz="1050" dirty="0">
                  <a:solidFill>
                    <a:srgbClr val="006C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EA4BB14-18EB-9170-4010-B872CB57E828}"/>
                </a:ext>
              </a:extLst>
            </p:cNvPr>
            <p:cNvGrpSpPr/>
            <p:nvPr/>
          </p:nvGrpSpPr>
          <p:grpSpPr>
            <a:xfrm>
              <a:off x="7756571" y="2639475"/>
              <a:ext cx="946995" cy="1010048"/>
              <a:chOff x="3769715" y="2975996"/>
              <a:chExt cx="946995" cy="1010048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4BE1675F-72D8-F663-B520-6A54893EE5B2}"/>
                  </a:ext>
                </a:extLst>
              </p:cNvPr>
              <p:cNvGrpSpPr/>
              <p:nvPr/>
            </p:nvGrpSpPr>
            <p:grpSpPr>
              <a:xfrm>
                <a:off x="3861496" y="2975996"/>
                <a:ext cx="763432" cy="735497"/>
                <a:chOff x="3754606" y="2072997"/>
                <a:chExt cx="763432" cy="735497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2FE20D65-070D-16A6-9C6D-953ED0100167}"/>
                    </a:ext>
                  </a:extLst>
                </p:cNvPr>
                <p:cNvGrpSpPr/>
                <p:nvPr/>
              </p:nvGrpSpPr>
              <p:grpSpPr>
                <a:xfrm>
                  <a:off x="3754606" y="2072997"/>
                  <a:ext cx="763432" cy="735497"/>
                  <a:chOff x="4463215" y="1948974"/>
                  <a:chExt cx="1118854" cy="1077914"/>
                </a:xfrm>
              </p:grpSpPr>
              <p:sp>
                <p:nvSpPr>
                  <p:cNvPr id="51" name="任意形状 50">
                    <a:extLst>
                      <a:ext uri="{FF2B5EF4-FFF2-40B4-BE49-F238E27FC236}">
                        <a16:creationId xmlns:a16="http://schemas.microsoft.com/office/drawing/2014/main" id="{54AEC377-EB71-EE20-1677-BC4F04BF80FF}"/>
                      </a:ext>
                    </a:extLst>
                  </p:cNvPr>
                  <p:cNvSpPr/>
                  <p:nvPr/>
                </p:nvSpPr>
                <p:spPr>
                  <a:xfrm>
                    <a:off x="4935307" y="1948974"/>
                    <a:ext cx="540686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52" name="任意形状 51">
                    <a:extLst>
                      <a:ext uri="{FF2B5EF4-FFF2-40B4-BE49-F238E27FC236}">
                        <a16:creationId xmlns:a16="http://schemas.microsoft.com/office/drawing/2014/main" id="{467C5D3B-06AB-705E-1D25-86A43F436A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428918" y="1983271"/>
                    <a:ext cx="540686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53" name="任意形状 52">
                    <a:extLst>
                      <a:ext uri="{FF2B5EF4-FFF2-40B4-BE49-F238E27FC236}">
                        <a16:creationId xmlns:a16="http://schemas.microsoft.com/office/drawing/2014/main" id="{2DA8FB36-6D06-5F90-5734-98A75EFBE39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63215" y="2489660"/>
                    <a:ext cx="540686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54" name="任意形状 53">
                    <a:extLst>
                      <a:ext uri="{FF2B5EF4-FFF2-40B4-BE49-F238E27FC236}">
                        <a16:creationId xmlns:a16="http://schemas.microsoft.com/office/drawing/2014/main" id="{5CA03508-8233-7082-48A0-CED833D317CF}"/>
                      </a:ext>
                    </a:extLst>
                  </p:cNvPr>
                  <p:cNvSpPr/>
                  <p:nvPr/>
                </p:nvSpPr>
                <p:spPr>
                  <a:xfrm rot="7277450">
                    <a:off x="5075680" y="2520499"/>
                    <a:ext cx="540686" cy="472092"/>
                  </a:xfrm>
                  <a:custGeom>
                    <a:avLst/>
                    <a:gdLst>
                      <a:gd name="connsiteX0" fmla="*/ 290226 w 1065476"/>
                      <a:gd name="connsiteY0" fmla="*/ 0 h 930304"/>
                      <a:gd name="connsiteX1" fmla="*/ 910422 w 1065476"/>
                      <a:gd name="connsiteY1" fmla="*/ 0 h 930304"/>
                      <a:gd name="connsiteX2" fmla="*/ 1065476 w 1065476"/>
                      <a:gd name="connsiteY2" fmla="*/ 155054 h 930304"/>
                      <a:gd name="connsiteX3" fmla="*/ 1065476 w 1065476"/>
                      <a:gd name="connsiteY3" fmla="*/ 775250 h 930304"/>
                      <a:gd name="connsiteX4" fmla="*/ 910422 w 1065476"/>
                      <a:gd name="connsiteY4" fmla="*/ 930304 h 930304"/>
                      <a:gd name="connsiteX5" fmla="*/ 735497 w 1065476"/>
                      <a:gd name="connsiteY5" fmla="*/ 930304 h 930304"/>
                      <a:gd name="connsiteX6" fmla="*/ 600324 w 1065476"/>
                      <a:gd name="connsiteY6" fmla="*/ 795131 h 930304"/>
                      <a:gd name="connsiteX7" fmla="*/ 465151 w 1065476"/>
                      <a:gd name="connsiteY7" fmla="*/ 930304 h 930304"/>
                      <a:gd name="connsiteX8" fmla="*/ 290226 w 1065476"/>
                      <a:gd name="connsiteY8" fmla="*/ 930304 h 930304"/>
                      <a:gd name="connsiteX9" fmla="*/ 135172 w 1065476"/>
                      <a:gd name="connsiteY9" fmla="*/ 775250 h 930304"/>
                      <a:gd name="connsiteX10" fmla="*/ 135172 w 1065476"/>
                      <a:gd name="connsiteY10" fmla="*/ 600326 h 930304"/>
                      <a:gd name="connsiteX11" fmla="*/ 82558 w 1065476"/>
                      <a:gd name="connsiteY11" fmla="*/ 589704 h 930304"/>
                      <a:gd name="connsiteX12" fmla="*/ 0 w 1065476"/>
                      <a:gd name="connsiteY12" fmla="*/ 465153 h 930304"/>
                      <a:gd name="connsiteX13" fmla="*/ 82558 w 1065476"/>
                      <a:gd name="connsiteY13" fmla="*/ 340603 h 930304"/>
                      <a:gd name="connsiteX14" fmla="*/ 135172 w 1065476"/>
                      <a:gd name="connsiteY14" fmla="*/ 329980 h 930304"/>
                      <a:gd name="connsiteX15" fmla="*/ 135172 w 1065476"/>
                      <a:gd name="connsiteY15" fmla="*/ 155054 h 930304"/>
                      <a:gd name="connsiteX16" fmla="*/ 290226 w 1065476"/>
                      <a:gd name="connsiteY16" fmla="*/ 0 h 930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5476" h="930304">
                        <a:moveTo>
                          <a:pt x="290226" y="0"/>
                        </a:moveTo>
                        <a:lnTo>
                          <a:pt x="910422" y="0"/>
                        </a:lnTo>
                        <a:cubicBezTo>
                          <a:pt x="996056" y="0"/>
                          <a:pt x="1065476" y="69420"/>
                          <a:pt x="1065476" y="155054"/>
                        </a:cubicBezTo>
                        <a:lnTo>
                          <a:pt x="1065476" y="775250"/>
                        </a:lnTo>
                        <a:cubicBezTo>
                          <a:pt x="1065476" y="860884"/>
                          <a:pt x="996056" y="930304"/>
                          <a:pt x="910422" y="930304"/>
                        </a:cubicBezTo>
                        <a:lnTo>
                          <a:pt x="735497" y="930304"/>
                        </a:lnTo>
                        <a:cubicBezTo>
                          <a:pt x="735497" y="855650"/>
                          <a:pt x="674978" y="795131"/>
                          <a:pt x="600324" y="795131"/>
                        </a:cubicBezTo>
                        <a:cubicBezTo>
                          <a:pt x="525670" y="795131"/>
                          <a:pt x="465151" y="855650"/>
                          <a:pt x="465151" y="930304"/>
                        </a:cubicBezTo>
                        <a:lnTo>
                          <a:pt x="290226" y="930304"/>
                        </a:lnTo>
                        <a:cubicBezTo>
                          <a:pt x="204592" y="930304"/>
                          <a:pt x="135172" y="860884"/>
                          <a:pt x="135172" y="775250"/>
                        </a:cubicBezTo>
                        <a:lnTo>
                          <a:pt x="135172" y="600326"/>
                        </a:lnTo>
                        <a:lnTo>
                          <a:pt x="82558" y="589704"/>
                        </a:lnTo>
                        <a:cubicBezTo>
                          <a:pt x="34042" y="569183"/>
                          <a:pt x="0" y="521144"/>
                          <a:pt x="0" y="465153"/>
                        </a:cubicBezTo>
                        <a:cubicBezTo>
                          <a:pt x="0" y="409163"/>
                          <a:pt x="34042" y="361123"/>
                          <a:pt x="82558" y="340603"/>
                        </a:cubicBezTo>
                        <a:lnTo>
                          <a:pt x="135172" y="329980"/>
                        </a:lnTo>
                        <a:lnTo>
                          <a:pt x="135172" y="155054"/>
                        </a:lnTo>
                        <a:cubicBezTo>
                          <a:pt x="135172" y="69420"/>
                          <a:pt x="204592" y="0"/>
                          <a:pt x="290226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  <a:alpha val="60000"/>
                    </a:schemeClr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76A246A5-479C-E4B8-1D8C-69235AF4AA93}"/>
                    </a:ext>
                  </a:extLst>
                </p:cNvPr>
                <p:cNvGrpSpPr/>
                <p:nvPr/>
              </p:nvGrpSpPr>
              <p:grpSpPr>
                <a:xfrm rot="20376612">
                  <a:off x="3829405" y="2088575"/>
                  <a:ext cx="497670" cy="515339"/>
                  <a:chOff x="4245996" y="2799009"/>
                  <a:chExt cx="510697" cy="528829"/>
                </a:xfrm>
              </p:grpSpPr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7325010B-A872-C58F-C6F8-546AE6EE4FFC}"/>
                      </a:ext>
                    </a:extLst>
                  </p:cNvPr>
                  <p:cNvSpPr/>
                  <p:nvPr/>
                </p:nvSpPr>
                <p:spPr>
                  <a:xfrm>
                    <a:off x="4373217" y="2799009"/>
                    <a:ext cx="127221" cy="12722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47" name="椭圆 46">
                    <a:extLst>
                      <a:ext uri="{FF2B5EF4-FFF2-40B4-BE49-F238E27FC236}">
                        <a16:creationId xmlns:a16="http://schemas.microsoft.com/office/drawing/2014/main" id="{3320126F-1BE7-92A7-A9BB-3D494FC84526}"/>
                      </a:ext>
                    </a:extLst>
                  </p:cNvPr>
                  <p:cNvSpPr/>
                  <p:nvPr/>
                </p:nvSpPr>
                <p:spPr>
                  <a:xfrm>
                    <a:off x="4629472" y="2982928"/>
                    <a:ext cx="127221" cy="12722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zh-CN" altLang="en-US" sz="1100"/>
                  </a:p>
                </p:txBody>
              </p:sp>
              <p:sp>
                <p:nvSpPr>
                  <p:cNvPr id="48" name="椭圆 47">
                    <a:extLst>
                      <a:ext uri="{FF2B5EF4-FFF2-40B4-BE49-F238E27FC236}">
                        <a16:creationId xmlns:a16="http://schemas.microsoft.com/office/drawing/2014/main" id="{1F4E053E-D679-853C-0E72-3EF0C71B5C2E}"/>
                      </a:ext>
                    </a:extLst>
                  </p:cNvPr>
                  <p:cNvSpPr/>
                  <p:nvPr/>
                </p:nvSpPr>
                <p:spPr>
                  <a:xfrm>
                    <a:off x="4245996" y="3200617"/>
                    <a:ext cx="127221" cy="12722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zh-CN" altLang="en-US" sz="1100"/>
                  </a:p>
                </p:txBody>
              </p:sp>
              <p:cxnSp>
                <p:nvCxnSpPr>
                  <p:cNvPr id="49" name="直线连接符 48">
                    <a:extLst>
                      <a:ext uri="{FF2B5EF4-FFF2-40B4-BE49-F238E27FC236}">
                        <a16:creationId xmlns:a16="http://schemas.microsoft.com/office/drawing/2014/main" id="{25ED1F64-8F34-79A2-D768-99B0173EA433}"/>
                      </a:ext>
                    </a:extLst>
                  </p:cNvPr>
                  <p:cNvCxnSpPr>
                    <a:stCxn id="46" idx="5"/>
                    <a:endCxn id="47" idx="1"/>
                  </p:cNvCxnSpPr>
                  <p:nvPr/>
                </p:nvCxnSpPr>
                <p:spPr>
                  <a:xfrm>
                    <a:off x="4481807" y="2907599"/>
                    <a:ext cx="166296" cy="939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线连接符 49">
                    <a:extLst>
                      <a:ext uri="{FF2B5EF4-FFF2-40B4-BE49-F238E27FC236}">
                        <a16:creationId xmlns:a16="http://schemas.microsoft.com/office/drawing/2014/main" id="{7448F639-0268-651E-A4EA-299B34AD1EFB}"/>
                      </a:ext>
                    </a:extLst>
                  </p:cNvPr>
                  <p:cNvCxnSpPr>
                    <a:cxnSpLocks/>
                    <a:stCxn id="48" idx="0"/>
                    <a:endCxn id="46" idx="3"/>
                  </p:cNvCxnSpPr>
                  <p:nvPr/>
                </p:nvCxnSpPr>
                <p:spPr>
                  <a:xfrm flipV="1">
                    <a:off x="4309607" y="2907599"/>
                    <a:ext cx="82241" cy="2930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2FCE7A4-8CAC-6F10-37FA-1C2CC7C9A567}"/>
                  </a:ext>
                </a:extLst>
              </p:cNvPr>
              <p:cNvSpPr txBox="1"/>
              <p:nvPr/>
            </p:nvSpPr>
            <p:spPr>
              <a:xfrm>
                <a:off x="3769715" y="3694227"/>
                <a:ext cx="946995" cy="29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0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Mismatched structure</a:t>
                </a:r>
                <a:endParaRPr kumimoji="1" lang="zh-CN" altLang="en-US" sz="10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3" name="曲线连接符 32">
              <a:extLst>
                <a:ext uri="{FF2B5EF4-FFF2-40B4-BE49-F238E27FC236}">
                  <a16:creationId xmlns:a16="http://schemas.microsoft.com/office/drawing/2014/main" id="{9429B035-ABA8-B971-021D-43FF33A07B87}"/>
                </a:ext>
              </a:extLst>
            </p:cNvPr>
            <p:cNvCxnSpPr>
              <a:cxnSpLocks/>
              <a:stCxn id="1032" idx="0"/>
              <a:endCxn id="1033" idx="0"/>
            </p:cNvCxnSpPr>
            <p:nvPr/>
          </p:nvCxnSpPr>
          <p:spPr>
            <a:xfrm rot="5400000" flipH="1" flipV="1">
              <a:off x="6499782" y="1712019"/>
              <a:ext cx="132868" cy="356089"/>
            </a:xfrm>
            <a:prstGeom prst="curvedConnector3">
              <a:avLst>
                <a:gd name="adj1" fmla="val 158342"/>
              </a:avLst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97A973E-5560-6A70-0FB8-4144A343FF39}"/>
                </a:ext>
              </a:extLst>
            </p:cNvPr>
            <p:cNvSpPr txBox="1"/>
            <p:nvPr/>
          </p:nvSpPr>
          <p:spPr>
            <a:xfrm>
              <a:off x="6180743" y="1517648"/>
              <a:ext cx="888071" cy="17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Interactions</a:t>
              </a:r>
              <a:endParaRPr kumimoji="1"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id="{DEB1784A-E090-FE0E-971E-3CACB5521C39}"/>
                </a:ext>
              </a:extLst>
            </p:cNvPr>
            <p:cNvCxnSpPr>
              <a:cxnSpLocks/>
            </p:cNvCxnSpPr>
            <p:nvPr/>
          </p:nvCxnSpPr>
          <p:spPr>
            <a:xfrm>
              <a:off x="7648468" y="2639474"/>
              <a:ext cx="0" cy="88539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0197BF7-E187-BAD6-F56C-5E55FCC12C3A}"/>
                </a:ext>
              </a:extLst>
            </p:cNvPr>
            <p:cNvSpPr txBox="1"/>
            <p:nvPr/>
          </p:nvSpPr>
          <p:spPr>
            <a:xfrm>
              <a:off x="7045291" y="1350952"/>
              <a:ext cx="1185456" cy="17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Structural changes</a:t>
              </a:r>
              <a:endParaRPr kumimoji="1"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三角形 36">
              <a:extLst>
                <a:ext uri="{FF2B5EF4-FFF2-40B4-BE49-F238E27FC236}">
                  <a16:creationId xmlns:a16="http://schemas.microsoft.com/office/drawing/2014/main" id="{282D9443-4689-9251-4BD1-280DBAAF8A92}"/>
                </a:ext>
              </a:extLst>
            </p:cNvPr>
            <p:cNvSpPr/>
            <p:nvPr/>
          </p:nvSpPr>
          <p:spPr>
            <a:xfrm rot="10800000">
              <a:off x="7595917" y="1555591"/>
              <a:ext cx="105101" cy="906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D1ECED73-C368-44A8-740B-E23C2D004562}"/>
                </a:ext>
              </a:extLst>
            </p:cNvPr>
            <p:cNvSpPr/>
            <p:nvPr/>
          </p:nvSpPr>
          <p:spPr>
            <a:xfrm>
              <a:off x="5571670" y="1327247"/>
              <a:ext cx="3205669" cy="2435141"/>
            </a:xfrm>
            <a:prstGeom prst="roundRect">
              <a:avLst>
                <a:gd name="adj" fmla="val 3277"/>
              </a:avLst>
            </a:prstGeom>
            <a:noFill/>
            <a:ln w="1905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cxnSp>
          <p:nvCxnSpPr>
            <p:cNvPr id="39" name="直线连接符 38">
              <a:extLst>
                <a:ext uri="{FF2B5EF4-FFF2-40B4-BE49-F238E27FC236}">
                  <a16:creationId xmlns:a16="http://schemas.microsoft.com/office/drawing/2014/main" id="{43E349F2-DCA7-BA9C-9BEF-DEF6FF90D0E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7648467" y="1646195"/>
              <a:ext cx="0" cy="78588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箭头连接符 39">
              <a:extLst>
                <a:ext uri="{FF2B5EF4-FFF2-40B4-BE49-F238E27FC236}">
                  <a16:creationId xmlns:a16="http://schemas.microsoft.com/office/drawing/2014/main" id="{04F2FB95-28F6-120D-692A-DE200162B6FF}"/>
                </a:ext>
              </a:extLst>
            </p:cNvPr>
            <p:cNvCxnSpPr>
              <a:cxnSpLocks/>
            </p:cNvCxnSpPr>
            <p:nvPr/>
          </p:nvCxnSpPr>
          <p:spPr>
            <a:xfrm>
              <a:off x="7648467" y="2406675"/>
              <a:ext cx="179271" cy="0"/>
            </a:xfrm>
            <a:prstGeom prst="straightConnector1">
              <a:avLst/>
            </a:prstGeom>
            <a:ln w="19050">
              <a:solidFill>
                <a:srgbClr val="006C4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id="{9A9D0D54-508C-6C85-B01F-CAE507C6CDAC}"/>
                </a:ext>
              </a:extLst>
            </p:cNvPr>
            <p:cNvCxnSpPr>
              <a:cxnSpLocks/>
            </p:cNvCxnSpPr>
            <p:nvPr/>
          </p:nvCxnSpPr>
          <p:spPr>
            <a:xfrm>
              <a:off x="7648467" y="3493120"/>
              <a:ext cx="17927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F35CA896-A32C-16A9-C1D4-84985D93BE8F}"/>
              </a:ext>
            </a:extLst>
          </p:cNvPr>
          <p:cNvSpPr txBox="1"/>
          <p:nvPr/>
        </p:nvSpPr>
        <p:spPr>
          <a:xfrm>
            <a:off x="1301104" y="5830026"/>
            <a:ext cx="312603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Social-ecological systems (SES)</a:t>
            </a:r>
            <a:endParaRPr lang="zh-CN" altLang="zh-CN" sz="14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6" name="内容占位符 1">
            <a:extLst>
              <a:ext uri="{FF2B5EF4-FFF2-40B4-BE49-F238E27FC236}">
                <a16:creationId xmlns:a16="http://schemas.microsoft.com/office/drawing/2014/main" id="{86DE7CC9-0FB9-138F-B82B-91E89C92D2DE}"/>
              </a:ext>
            </a:extLst>
          </p:cNvPr>
          <p:cNvSpPr txBox="1">
            <a:spLocks/>
          </p:cNvSpPr>
          <p:nvPr/>
        </p:nvSpPr>
        <p:spPr>
          <a:xfrm>
            <a:off x="978670" y="5332634"/>
            <a:ext cx="3482522" cy="50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en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kumimoji="1" lang="zh-CN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1" lang="zh-CN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Ostrom</a:t>
            </a:r>
            <a:r>
              <a:rPr kumimoji="1" lang="zh-CN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</a:t>
            </a:r>
            <a:r>
              <a:rPr kumimoji="1" lang="en-US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kumimoji="1" lang="en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kumimoji="1" lang="zh-CN" altLang="en-US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8" name="直线箭头连接符 1037">
            <a:extLst>
              <a:ext uri="{FF2B5EF4-FFF2-40B4-BE49-F238E27FC236}">
                <a16:creationId xmlns:a16="http://schemas.microsoft.com/office/drawing/2014/main" id="{64FDB49C-C5DA-F28A-7E88-B65A7AFB27F5}"/>
              </a:ext>
            </a:extLst>
          </p:cNvPr>
          <p:cNvCxnSpPr>
            <a:cxnSpLocks/>
          </p:cNvCxnSpPr>
          <p:nvPr/>
        </p:nvCxnSpPr>
        <p:spPr>
          <a:xfrm flipH="1" flipV="1">
            <a:off x="6027097" y="3808790"/>
            <a:ext cx="636104" cy="123877"/>
          </a:xfrm>
          <a:prstGeom prst="straightConnector1">
            <a:avLst/>
          </a:prstGeom>
          <a:ln w="19050">
            <a:solidFill>
              <a:srgbClr val="006C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文本框 1039">
            <a:extLst>
              <a:ext uri="{FF2B5EF4-FFF2-40B4-BE49-F238E27FC236}">
                <a16:creationId xmlns:a16="http://schemas.microsoft.com/office/drawing/2014/main" id="{55B77093-CF06-5D7B-7DB7-6C7512032E07}"/>
              </a:ext>
            </a:extLst>
          </p:cNvPr>
          <p:cNvSpPr txBox="1"/>
          <p:nvPr/>
        </p:nvSpPr>
        <p:spPr>
          <a:xfrm>
            <a:off x="5264725" y="3915215"/>
            <a:ext cx="15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rgbClr val="006C42"/>
                </a:solidFill>
              </a:rPr>
              <a:t>Institutional change</a:t>
            </a:r>
            <a:endParaRPr kumimoji="1" lang="zh-CN" altLang="en-US" sz="1200" b="1" dirty="0">
              <a:solidFill>
                <a:srgbClr val="006C42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DF1382-A80F-8211-8862-F0F9A002AAA8}"/>
              </a:ext>
            </a:extLst>
          </p:cNvPr>
          <p:cNvSpPr txBox="1"/>
          <p:nvPr/>
        </p:nvSpPr>
        <p:spPr>
          <a:xfrm>
            <a:off x="5264725" y="5830026"/>
            <a:ext cx="312603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Institutional shifts</a:t>
            </a:r>
            <a:endParaRPr lang="zh-CN" altLang="zh-CN" sz="14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5" name="直线连接符 3114">
            <a:extLst>
              <a:ext uri="{FF2B5EF4-FFF2-40B4-BE49-F238E27FC236}">
                <a16:creationId xmlns:a16="http://schemas.microsoft.com/office/drawing/2014/main" id="{0851B210-4AED-9D7A-E857-38F268217067}"/>
              </a:ext>
            </a:extLst>
          </p:cNvPr>
          <p:cNvCxnSpPr>
            <a:cxnSpLocks/>
          </p:cNvCxnSpPr>
          <p:nvPr/>
        </p:nvCxnSpPr>
        <p:spPr>
          <a:xfrm>
            <a:off x="5828984" y="4908414"/>
            <a:ext cx="0" cy="1791323"/>
          </a:xfrm>
          <a:prstGeom prst="line">
            <a:avLst/>
          </a:prstGeom>
          <a:ln w="19050">
            <a:solidFill>
              <a:srgbClr val="006C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9" name="圆角矩形 3108">
            <a:extLst>
              <a:ext uri="{FF2B5EF4-FFF2-40B4-BE49-F238E27FC236}">
                <a16:creationId xmlns:a16="http://schemas.microsoft.com/office/drawing/2014/main" id="{2308C20C-31AB-BAE3-5E53-D4E6A5E4BACB}"/>
              </a:ext>
            </a:extLst>
          </p:cNvPr>
          <p:cNvSpPr/>
          <p:nvPr/>
        </p:nvSpPr>
        <p:spPr>
          <a:xfrm>
            <a:off x="254442" y="4876572"/>
            <a:ext cx="7292441" cy="1834329"/>
          </a:xfrm>
          <a:prstGeom prst="roundRect">
            <a:avLst>
              <a:gd name="adj" fmla="val 10598"/>
            </a:avLst>
          </a:prstGeom>
          <a:noFill/>
          <a:ln w="19050">
            <a:solidFill>
              <a:srgbClr val="006C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 1: Background</a:t>
            </a:r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45" y="386781"/>
            <a:ext cx="5680710" cy="903004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Institution Background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E5E24A-B957-6B06-171A-AF4D96557A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/>
          <a:stretch/>
        </p:blipFill>
        <p:spPr>
          <a:xfrm>
            <a:off x="1403116" y="2972333"/>
            <a:ext cx="6337767" cy="14902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5B5E736-DAC5-F162-5405-6CD98399511B}"/>
              </a:ext>
            </a:extLst>
          </p:cNvPr>
          <p:cNvSpPr txBox="1"/>
          <p:nvPr/>
        </p:nvSpPr>
        <p:spPr>
          <a:xfrm>
            <a:off x="3036647" y="4596021"/>
            <a:ext cx="172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rgbClr val="C00000"/>
                </a:solidFill>
              </a:rPr>
              <a:t>Institutional shift (1987)</a:t>
            </a:r>
            <a:endParaRPr kumimoji="1"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B34C8AA-69A6-A313-3064-2702563067B8}"/>
              </a:ext>
            </a:extLst>
          </p:cNvPr>
          <p:cNvSpPr txBox="1"/>
          <p:nvPr/>
        </p:nvSpPr>
        <p:spPr>
          <a:xfrm>
            <a:off x="2004728" y="3472861"/>
            <a:ext cx="12032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Began to dry up</a:t>
            </a:r>
            <a:endParaRPr kumimoji="1" lang="zh-CN" altLang="en-US" sz="1200" b="1" dirty="0"/>
          </a:p>
        </p:txBody>
      </p:sp>
      <p:cxnSp>
        <p:nvCxnSpPr>
          <p:cNvPr id="26" name="直接箭头连接符 27">
            <a:extLst>
              <a:ext uri="{FF2B5EF4-FFF2-40B4-BE49-F238E27FC236}">
                <a16:creationId xmlns:a16="http://schemas.microsoft.com/office/drawing/2014/main" id="{5FF25014-F8AF-A2EA-B677-C3A688CA4CAE}"/>
              </a:ext>
            </a:extLst>
          </p:cNvPr>
          <p:cNvCxnSpPr/>
          <p:nvPr/>
        </p:nvCxnSpPr>
        <p:spPr>
          <a:xfrm flipH="1">
            <a:off x="2193242" y="3733939"/>
            <a:ext cx="261304" cy="216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323699A1-C1B0-CABB-34BC-921D790C04FF}"/>
              </a:ext>
            </a:extLst>
          </p:cNvPr>
          <p:cNvSpPr txBox="1"/>
          <p:nvPr/>
        </p:nvSpPr>
        <p:spPr>
          <a:xfrm>
            <a:off x="3634864" y="2855735"/>
            <a:ext cx="2464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/>
              <a:t>Two water allocation policies</a:t>
            </a:r>
            <a:endParaRPr kumimoji="1" lang="zh-CN" altLang="en-US" sz="1200" b="1" dirty="0"/>
          </a:p>
        </p:txBody>
      </p:sp>
      <p:cxnSp>
        <p:nvCxnSpPr>
          <p:cNvPr id="28" name="直接箭头连接符 103">
            <a:extLst>
              <a:ext uri="{FF2B5EF4-FFF2-40B4-BE49-F238E27FC236}">
                <a16:creationId xmlns:a16="http://schemas.microsoft.com/office/drawing/2014/main" id="{C0C67004-D11E-A4C5-820D-E56CFA0BEF1F}"/>
              </a:ext>
            </a:extLst>
          </p:cNvPr>
          <p:cNvCxnSpPr>
            <a:cxnSpLocks/>
          </p:cNvCxnSpPr>
          <p:nvPr/>
        </p:nvCxnSpPr>
        <p:spPr>
          <a:xfrm flipH="1">
            <a:off x="4104964" y="3095385"/>
            <a:ext cx="447822" cy="308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44DC647E-B6CE-6706-98A8-B5BC34EDAA7D}"/>
              </a:ext>
            </a:extLst>
          </p:cNvPr>
          <p:cNvSpPr txBox="1"/>
          <p:nvPr/>
        </p:nvSpPr>
        <p:spPr>
          <a:xfrm>
            <a:off x="5953525" y="3909078"/>
            <a:ext cx="14594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The last drying-up</a:t>
            </a:r>
            <a:endParaRPr kumimoji="1" lang="zh-CN" altLang="en-US" sz="1200" b="1" dirty="0"/>
          </a:p>
        </p:txBody>
      </p:sp>
      <p:cxnSp>
        <p:nvCxnSpPr>
          <p:cNvPr id="30" name="直接箭头连接符 108">
            <a:extLst>
              <a:ext uri="{FF2B5EF4-FFF2-40B4-BE49-F238E27FC236}">
                <a16:creationId xmlns:a16="http://schemas.microsoft.com/office/drawing/2014/main" id="{7C27F928-4BC6-E59C-9690-A7B04C4E0027}"/>
              </a:ext>
            </a:extLst>
          </p:cNvPr>
          <p:cNvCxnSpPr>
            <a:cxnSpLocks/>
          </p:cNvCxnSpPr>
          <p:nvPr/>
        </p:nvCxnSpPr>
        <p:spPr>
          <a:xfrm flipH="1" flipV="1">
            <a:off x="5737675" y="3993725"/>
            <a:ext cx="272653" cy="538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8C0E5822-2E60-1644-33B7-FCF20B3EE68C}"/>
              </a:ext>
            </a:extLst>
          </p:cNvPr>
          <p:cNvSpPr txBox="1"/>
          <p:nvPr/>
        </p:nvSpPr>
        <p:spPr>
          <a:xfrm>
            <a:off x="4966994" y="4598754"/>
            <a:ext cx="172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rgbClr val="006C42"/>
                </a:solidFill>
              </a:rPr>
              <a:t>Institutional shift (1998)</a:t>
            </a:r>
            <a:endParaRPr kumimoji="1" lang="zh-CN" altLang="en-US" sz="1200" b="1" dirty="0">
              <a:solidFill>
                <a:srgbClr val="006C42"/>
              </a:solidFill>
            </a:endParaRPr>
          </a:p>
        </p:txBody>
      </p:sp>
      <p:pic>
        <p:nvPicPr>
          <p:cNvPr id="13" name="内容占位符 36">
            <a:extLst>
              <a:ext uri="{FF2B5EF4-FFF2-40B4-BE49-F238E27FC236}">
                <a16:creationId xmlns:a16="http://schemas.microsoft.com/office/drawing/2014/main" id="{8F62EB76-45C2-B9A0-5AC3-72E80E220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/>
          <a:stretch/>
        </p:blipFill>
        <p:spPr>
          <a:xfrm>
            <a:off x="865933" y="1231329"/>
            <a:ext cx="3514710" cy="1464779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3B93DB-4313-6D66-9B39-506ADA98C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23345"/>
            <a:ext cx="3824088" cy="146650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DDB4B7C-C680-2717-17D7-26E806C9C51D}"/>
              </a:ext>
            </a:extLst>
          </p:cNvPr>
          <p:cNvSpPr txBox="1"/>
          <p:nvPr/>
        </p:nvSpPr>
        <p:spPr>
          <a:xfrm>
            <a:off x="758302" y="2672814"/>
            <a:ext cx="178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Drying-up Yellow River</a:t>
            </a:r>
            <a:endParaRPr kumimoji="1" lang="zh-CN" altLang="en-US" sz="12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607277-4F47-72AD-B19D-05366B6F7B1F}"/>
              </a:ext>
            </a:extLst>
          </p:cNvPr>
          <p:cNvSpPr txBox="1"/>
          <p:nvPr/>
        </p:nvSpPr>
        <p:spPr>
          <a:xfrm>
            <a:off x="6941012" y="2701046"/>
            <a:ext cx="178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Regulated Yellow River</a:t>
            </a:r>
            <a:endParaRPr kumimoji="1" lang="zh-CN" altLang="en-US" sz="12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E54FBA-7B53-7166-25D8-419A578697F8}"/>
              </a:ext>
            </a:extLst>
          </p:cNvPr>
          <p:cNvSpPr txBox="1"/>
          <p:nvPr/>
        </p:nvSpPr>
        <p:spPr>
          <a:xfrm>
            <a:off x="496540" y="4879658"/>
            <a:ext cx="156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Connecting structure</a:t>
            </a:r>
            <a:endParaRPr kumimoji="1" lang="zh-CN" altLang="en-US" sz="12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18DDE4A-D980-E8CB-4715-B46E706E1416}"/>
              </a:ext>
            </a:extLst>
          </p:cNvPr>
          <p:cNvGrpSpPr/>
          <p:nvPr/>
        </p:nvGrpSpPr>
        <p:grpSpPr>
          <a:xfrm>
            <a:off x="342057" y="5094928"/>
            <a:ext cx="1741499" cy="1480545"/>
            <a:chOff x="342057" y="5094928"/>
            <a:chExt cx="1741499" cy="1480545"/>
          </a:xfrm>
        </p:grpSpPr>
        <p:pic>
          <p:nvPicPr>
            <p:cNvPr id="9" name="Picture 4" descr="“Social-ecological System scales”的图片搜索结果">
              <a:extLst>
                <a:ext uri="{FF2B5EF4-FFF2-40B4-BE49-F238E27FC236}">
                  <a16:creationId xmlns:a16="http://schemas.microsoft.com/office/drawing/2014/main" id="{491E4093-F38E-48F4-741E-F2501D8D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59"/>
            <a:stretch/>
          </p:blipFill>
          <p:spPr bwMode="auto">
            <a:xfrm>
              <a:off x="354765" y="5110694"/>
              <a:ext cx="1728791" cy="1464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DF32B5A-AD3F-E565-6B93-01F086986931}"/>
                </a:ext>
              </a:extLst>
            </p:cNvPr>
            <p:cNvSpPr/>
            <p:nvPr/>
          </p:nvSpPr>
          <p:spPr>
            <a:xfrm>
              <a:off x="354765" y="5094928"/>
              <a:ext cx="192070" cy="123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80BC766-8671-E721-DB83-68E47D1C605D}"/>
                </a:ext>
              </a:extLst>
            </p:cNvPr>
            <p:cNvSpPr/>
            <p:nvPr/>
          </p:nvSpPr>
          <p:spPr>
            <a:xfrm>
              <a:off x="342057" y="5638435"/>
              <a:ext cx="432477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FDBAA61-EA99-49A5-F002-76B479EC5287}"/>
              </a:ext>
            </a:extLst>
          </p:cNvPr>
          <p:cNvGrpSpPr/>
          <p:nvPr/>
        </p:nvGrpSpPr>
        <p:grpSpPr>
          <a:xfrm>
            <a:off x="2454546" y="5102836"/>
            <a:ext cx="1122302" cy="1285323"/>
            <a:chOff x="2352418" y="5364399"/>
            <a:chExt cx="1122302" cy="128532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E1E5981-89BC-D8C5-06E6-F189BE1FD520}"/>
                </a:ext>
              </a:extLst>
            </p:cNvPr>
            <p:cNvGrpSpPr/>
            <p:nvPr/>
          </p:nvGrpSpPr>
          <p:grpSpPr>
            <a:xfrm>
              <a:off x="2454546" y="5364399"/>
              <a:ext cx="893506" cy="775093"/>
              <a:chOff x="5630832" y="2325129"/>
              <a:chExt cx="893506" cy="775093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8B48912-2918-46CE-22A1-17A8EBBFCB77}"/>
                  </a:ext>
                </a:extLst>
              </p:cNvPr>
              <p:cNvSpPr/>
              <p:nvPr/>
            </p:nvSpPr>
            <p:spPr>
              <a:xfrm>
                <a:off x="5630832" y="2325129"/>
                <a:ext cx="236305" cy="23630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600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41C13707-7E02-5679-E0DA-06B7418F35AF}"/>
                  </a:ext>
                </a:extLst>
              </p:cNvPr>
              <p:cNvSpPr/>
              <p:nvPr/>
            </p:nvSpPr>
            <p:spPr>
              <a:xfrm>
                <a:off x="6288033" y="2325129"/>
                <a:ext cx="236305" cy="23630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600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29BF3C8-57DC-B3C2-4FAE-E102F95C0E00}"/>
                  </a:ext>
                </a:extLst>
              </p:cNvPr>
              <p:cNvSpPr/>
              <p:nvPr/>
            </p:nvSpPr>
            <p:spPr>
              <a:xfrm>
                <a:off x="5630832" y="2863917"/>
                <a:ext cx="236305" cy="23630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600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0C36DE6E-C2D3-3138-762D-60BB11F0B597}"/>
                  </a:ext>
                </a:extLst>
              </p:cNvPr>
              <p:cNvSpPr/>
              <p:nvPr/>
            </p:nvSpPr>
            <p:spPr>
              <a:xfrm>
                <a:off x="6288032" y="2863916"/>
                <a:ext cx="236305" cy="23630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600"/>
              </a:p>
            </p:txBody>
          </p:sp>
          <p:cxnSp>
            <p:nvCxnSpPr>
              <p:cNvPr id="33" name="直线连接符 32">
                <a:extLst>
                  <a:ext uri="{FF2B5EF4-FFF2-40B4-BE49-F238E27FC236}">
                    <a16:creationId xmlns:a16="http://schemas.microsoft.com/office/drawing/2014/main" id="{BF36C530-0E86-69AB-7A41-50262894BAD1}"/>
                  </a:ext>
                </a:extLst>
              </p:cNvPr>
              <p:cNvCxnSpPr>
                <a:cxnSpLocks/>
                <a:stCxn id="23" idx="4"/>
                <a:endCxn id="31" idx="0"/>
              </p:cNvCxnSpPr>
              <p:nvPr/>
            </p:nvCxnSpPr>
            <p:spPr>
              <a:xfrm>
                <a:off x="5748985" y="2561434"/>
                <a:ext cx="0" cy="302483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3">
                <a:extLst>
                  <a:ext uri="{FF2B5EF4-FFF2-40B4-BE49-F238E27FC236}">
                    <a16:creationId xmlns:a16="http://schemas.microsoft.com/office/drawing/2014/main" id="{58EE13C4-9EA0-D749-0741-6F28C7577016}"/>
                  </a:ext>
                </a:extLst>
              </p:cNvPr>
              <p:cNvCxnSpPr>
                <a:cxnSpLocks/>
                <a:stCxn id="24" idx="4"/>
                <a:endCxn id="32" idx="0"/>
              </p:cNvCxnSpPr>
              <p:nvPr/>
            </p:nvCxnSpPr>
            <p:spPr>
              <a:xfrm flipH="1">
                <a:off x="6406185" y="2561434"/>
                <a:ext cx="1" cy="30248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id="{85900DB1-FC5F-A35C-77C5-E871D64E348A}"/>
                  </a:ext>
                </a:extLst>
              </p:cNvPr>
              <p:cNvCxnSpPr>
                <a:cxnSpLocks/>
                <a:stCxn id="31" idx="6"/>
                <a:endCxn id="32" idx="2"/>
              </p:cNvCxnSpPr>
              <p:nvPr/>
            </p:nvCxnSpPr>
            <p:spPr>
              <a:xfrm flipV="1">
                <a:off x="5867137" y="2982069"/>
                <a:ext cx="420895" cy="1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73AA773-6ABF-5696-EF9B-6A4E0E83F44F}"/>
                </a:ext>
              </a:extLst>
            </p:cNvPr>
            <p:cNvSpPr txBox="1"/>
            <p:nvPr/>
          </p:nvSpPr>
          <p:spPr>
            <a:xfrm>
              <a:off x="2352418" y="6234224"/>
              <a:ext cx="11223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/>
                <a:t>Freely take water</a:t>
              </a:r>
              <a:endParaRPr kumimoji="1" lang="zh-CN" altLang="en-US" sz="1050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3299E83-40DA-F1CA-8803-8DD0E0C9DC1A}"/>
              </a:ext>
            </a:extLst>
          </p:cNvPr>
          <p:cNvGrpSpPr/>
          <p:nvPr/>
        </p:nvGrpSpPr>
        <p:grpSpPr>
          <a:xfrm>
            <a:off x="4316481" y="5069660"/>
            <a:ext cx="898846" cy="1125130"/>
            <a:chOff x="5627684" y="3384791"/>
            <a:chExt cx="898846" cy="112513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F37654F-F62F-2BEB-38C2-1FCF81DAEC08}"/>
                </a:ext>
              </a:extLst>
            </p:cNvPr>
            <p:cNvSpPr/>
            <p:nvPr/>
          </p:nvSpPr>
          <p:spPr>
            <a:xfrm>
              <a:off x="5627684" y="3384791"/>
              <a:ext cx="236305" cy="2363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C7A0DD5E-42C8-CCC9-ACDE-381A272A27B2}"/>
                </a:ext>
              </a:extLst>
            </p:cNvPr>
            <p:cNvSpPr/>
            <p:nvPr/>
          </p:nvSpPr>
          <p:spPr>
            <a:xfrm>
              <a:off x="6290225" y="3384791"/>
              <a:ext cx="236305" cy="2363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74" name="椭圆 3073">
              <a:extLst>
                <a:ext uri="{FF2B5EF4-FFF2-40B4-BE49-F238E27FC236}">
                  <a16:creationId xmlns:a16="http://schemas.microsoft.com/office/drawing/2014/main" id="{71C363A6-0BAD-C81A-F01A-4AFBF740D1CD}"/>
                </a:ext>
              </a:extLst>
            </p:cNvPr>
            <p:cNvSpPr/>
            <p:nvPr/>
          </p:nvSpPr>
          <p:spPr>
            <a:xfrm>
              <a:off x="5627685" y="3847251"/>
              <a:ext cx="236305" cy="23630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78" name="椭圆 3077">
              <a:extLst>
                <a:ext uri="{FF2B5EF4-FFF2-40B4-BE49-F238E27FC236}">
                  <a16:creationId xmlns:a16="http://schemas.microsoft.com/office/drawing/2014/main" id="{8846A548-65E0-9431-1AEE-1F52C0B03149}"/>
                </a:ext>
              </a:extLst>
            </p:cNvPr>
            <p:cNvSpPr/>
            <p:nvPr/>
          </p:nvSpPr>
          <p:spPr>
            <a:xfrm>
              <a:off x="6284841" y="3847250"/>
              <a:ext cx="236305" cy="23630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79" name="椭圆 3078">
              <a:extLst>
                <a:ext uri="{FF2B5EF4-FFF2-40B4-BE49-F238E27FC236}">
                  <a16:creationId xmlns:a16="http://schemas.microsoft.com/office/drawing/2014/main" id="{930FDC2D-4F75-1CC2-C36A-04337E6909CE}"/>
                </a:ext>
              </a:extLst>
            </p:cNvPr>
            <p:cNvSpPr/>
            <p:nvPr/>
          </p:nvSpPr>
          <p:spPr>
            <a:xfrm>
              <a:off x="5956284" y="4273616"/>
              <a:ext cx="236305" cy="23630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80" name="直线连接符 3079">
              <a:extLst>
                <a:ext uri="{FF2B5EF4-FFF2-40B4-BE49-F238E27FC236}">
                  <a16:creationId xmlns:a16="http://schemas.microsoft.com/office/drawing/2014/main" id="{4151FD5F-0E2D-14C2-2F88-C46B626BB31E}"/>
                </a:ext>
              </a:extLst>
            </p:cNvPr>
            <p:cNvCxnSpPr>
              <a:cxnSpLocks/>
              <a:stCxn id="3079" idx="1"/>
              <a:endCxn id="3074" idx="5"/>
            </p:cNvCxnSpPr>
            <p:nvPr/>
          </p:nvCxnSpPr>
          <p:spPr>
            <a:xfrm flipH="1" flipV="1">
              <a:off x="5829384" y="4048950"/>
              <a:ext cx="161506" cy="25927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直线连接符 3080">
              <a:extLst>
                <a:ext uri="{FF2B5EF4-FFF2-40B4-BE49-F238E27FC236}">
                  <a16:creationId xmlns:a16="http://schemas.microsoft.com/office/drawing/2014/main" id="{A3018350-2AD0-CF03-EFBF-4598D984AA11}"/>
                </a:ext>
              </a:extLst>
            </p:cNvPr>
            <p:cNvCxnSpPr>
              <a:cxnSpLocks/>
              <a:stCxn id="3079" idx="7"/>
              <a:endCxn id="3078" idx="3"/>
            </p:cNvCxnSpPr>
            <p:nvPr/>
          </p:nvCxnSpPr>
          <p:spPr>
            <a:xfrm flipV="1">
              <a:off x="6157983" y="4048949"/>
              <a:ext cx="161464" cy="25927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直线连接符 3081">
              <a:extLst>
                <a:ext uri="{FF2B5EF4-FFF2-40B4-BE49-F238E27FC236}">
                  <a16:creationId xmlns:a16="http://schemas.microsoft.com/office/drawing/2014/main" id="{6F0FCFA0-EC79-6A3B-0F4A-E65DCC05DC80}"/>
                </a:ext>
              </a:extLst>
            </p:cNvPr>
            <p:cNvCxnSpPr>
              <a:cxnSpLocks/>
              <a:stCxn id="46" idx="4"/>
              <a:endCxn id="3074" idx="0"/>
            </p:cNvCxnSpPr>
            <p:nvPr/>
          </p:nvCxnSpPr>
          <p:spPr>
            <a:xfrm>
              <a:off x="5745837" y="3621096"/>
              <a:ext cx="1" cy="22615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直线连接符 3082">
              <a:extLst>
                <a:ext uri="{FF2B5EF4-FFF2-40B4-BE49-F238E27FC236}">
                  <a16:creationId xmlns:a16="http://schemas.microsoft.com/office/drawing/2014/main" id="{47A805FF-49BE-DECD-CFE3-6EBB189F218A}"/>
                </a:ext>
              </a:extLst>
            </p:cNvPr>
            <p:cNvCxnSpPr>
              <a:cxnSpLocks/>
              <a:stCxn id="47" idx="4"/>
              <a:endCxn id="3078" idx="0"/>
            </p:cNvCxnSpPr>
            <p:nvPr/>
          </p:nvCxnSpPr>
          <p:spPr>
            <a:xfrm flipH="1">
              <a:off x="6402994" y="3621096"/>
              <a:ext cx="5384" cy="22615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直线连接符 3083">
              <a:extLst>
                <a:ext uri="{FF2B5EF4-FFF2-40B4-BE49-F238E27FC236}">
                  <a16:creationId xmlns:a16="http://schemas.microsoft.com/office/drawing/2014/main" id="{CC27F5C1-8D6B-B772-8446-5FCC9B427983}"/>
                </a:ext>
              </a:extLst>
            </p:cNvPr>
            <p:cNvCxnSpPr>
              <a:cxnSpLocks/>
              <a:stCxn id="3074" idx="6"/>
              <a:endCxn id="3078" idx="2"/>
            </p:cNvCxnSpPr>
            <p:nvPr/>
          </p:nvCxnSpPr>
          <p:spPr>
            <a:xfrm flipV="1">
              <a:off x="5863990" y="3965403"/>
              <a:ext cx="420851" cy="1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87" name="文本框 3086">
            <a:extLst>
              <a:ext uri="{FF2B5EF4-FFF2-40B4-BE49-F238E27FC236}">
                <a16:creationId xmlns:a16="http://schemas.microsoft.com/office/drawing/2014/main" id="{1867330B-DEEC-B281-F712-44612C2832F7}"/>
              </a:ext>
            </a:extLst>
          </p:cNvPr>
          <p:cNvSpPr txBox="1"/>
          <p:nvPr/>
        </p:nvSpPr>
        <p:spPr>
          <a:xfrm>
            <a:off x="4836332" y="5804076"/>
            <a:ext cx="811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050"/>
            </a:lvl1pPr>
          </a:lstStyle>
          <a:p>
            <a:r>
              <a:rPr lang="en-US" altLang="zh-CN" dirty="0"/>
              <a:t>Measuring</a:t>
            </a:r>
            <a:endParaRPr lang="zh-CN" altLang="en-US" dirty="0"/>
          </a:p>
        </p:txBody>
      </p:sp>
      <p:sp>
        <p:nvSpPr>
          <p:cNvPr id="3088" name="文本框 3087">
            <a:extLst>
              <a:ext uri="{FF2B5EF4-FFF2-40B4-BE49-F238E27FC236}">
                <a16:creationId xmlns:a16="http://schemas.microsoft.com/office/drawing/2014/main" id="{621A0D05-AA6F-EBE2-B1B4-1434066AFAB4}"/>
              </a:ext>
            </a:extLst>
          </p:cNvPr>
          <p:cNvSpPr txBox="1"/>
          <p:nvPr/>
        </p:nvSpPr>
        <p:spPr>
          <a:xfrm>
            <a:off x="3938763" y="6218511"/>
            <a:ext cx="1687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050"/>
            </a:lvl1pPr>
          </a:lstStyle>
          <a:p>
            <a:r>
              <a:rPr lang="en-US" altLang="zh-CN" dirty="0"/>
              <a:t>shrink water usage into given quotas</a:t>
            </a:r>
            <a:endParaRPr lang="zh-CN" altLang="en-US" dirty="0"/>
          </a:p>
        </p:txBody>
      </p:sp>
      <p:grpSp>
        <p:nvGrpSpPr>
          <p:cNvPr id="3089" name="组合 3088">
            <a:extLst>
              <a:ext uri="{FF2B5EF4-FFF2-40B4-BE49-F238E27FC236}">
                <a16:creationId xmlns:a16="http://schemas.microsoft.com/office/drawing/2014/main" id="{CC3B2B98-E30F-5D55-EEB0-91E5B198ED77}"/>
              </a:ext>
            </a:extLst>
          </p:cNvPr>
          <p:cNvGrpSpPr/>
          <p:nvPr/>
        </p:nvGrpSpPr>
        <p:grpSpPr>
          <a:xfrm>
            <a:off x="6239674" y="5069660"/>
            <a:ext cx="893506" cy="1011761"/>
            <a:chOff x="5630831" y="4825926"/>
            <a:chExt cx="893506" cy="1011761"/>
          </a:xfrm>
        </p:grpSpPr>
        <p:sp>
          <p:nvSpPr>
            <p:cNvPr id="3090" name="椭圆 3089">
              <a:extLst>
                <a:ext uri="{FF2B5EF4-FFF2-40B4-BE49-F238E27FC236}">
                  <a16:creationId xmlns:a16="http://schemas.microsoft.com/office/drawing/2014/main" id="{077BF7E4-EDBB-55F7-5511-7254E780D654}"/>
                </a:ext>
              </a:extLst>
            </p:cNvPr>
            <p:cNvSpPr/>
            <p:nvPr/>
          </p:nvSpPr>
          <p:spPr>
            <a:xfrm>
              <a:off x="5630831" y="5138796"/>
              <a:ext cx="236305" cy="2363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91" name="椭圆 3090">
              <a:extLst>
                <a:ext uri="{FF2B5EF4-FFF2-40B4-BE49-F238E27FC236}">
                  <a16:creationId xmlns:a16="http://schemas.microsoft.com/office/drawing/2014/main" id="{06D90645-02B7-B2E1-C233-0E9B379A4CF4}"/>
                </a:ext>
              </a:extLst>
            </p:cNvPr>
            <p:cNvSpPr/>
            <p:nvPr/>
          </p:nvSpPr>
          <p:spPr>
            <a:xfrm>
              <a:off x="6288032" y="5138796"/>
              <a:ext cx="236305" cy="2363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92" name="椭圆 3091">
              <a:extLst>
                <a:ext uri="{FF2B5EF4-FFF2-40B4-BE49-F238E27FC236}">
                  <a16:creationId xmlns:a16="http://schemas.microsoft.com/office/drawing/2014/main" id="{5029846F-2F74-5E25-EBC7-B98CD9A7427D}"/>
                </a:ext>
              </a:extLst>
            </p:cNvPr>
            <p:cNvSpPr/>
            <p:nvPr/>
          </p:nvSpPr>
          <p:spPr>
            <a:xfrm>
              <a:off x="5630831" y="5601382"/>
              <a:ext cx="236305" cy="23630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93" name="椭圆 3092">
              <a:extLst>
                <a:ext uri="{FF2B5EF4-FFF2-40B4-BE49-F238E27FC236}">
                  <a16:creationId xmlns:a16="http://schemas.microsoft.com/office/drawing/2014/main" id="{654389B7-4576-926C-4F77-1B6B5588DF0B}"/>
                </a:ext>
              </a:extLst>
            </p:cNvPr>
            <p:cNvSpPr/>
            <p:nvPr/>
          </p:nvSpPr>
          <p:spPr>
            <a:xfrm>
              <a:off x="6288031" y="5601381"/>
              <a:ext cx="236305" cy="23630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94" name="椭圆 3093">
              <a:extLst>
                <a:ext uri="{FF2B5EF4-FFF2-40B4-BE49-F238E27FC236}">
                  <a16:creationId xmlns:a16="http://schemas.microsoft.com/office/drawing/2014/main" id="{01FC6F65-7924-1901-121B-48AE097C32F0}"/>
                </a:ext>
              </a:extLst>
            </p:cNvPr>
            <p:cNvSpPr/>
            <p:nvPr/>
          </p:nvSpPr>
          <p:spPr>
            <a:xfrm>
              <a:off x="5956262" y="4825926"/>
              <a:ext cx="236305" cy="23630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95" name="直线连接符 3094">
              <a:extLst>
                <a:ext uri="{FF2B5EF4-FFF2-40B4-BE49-F238E27FC236}">
                  <a16:creationId xmlns:a16="http://schemas.microsoft.com/office/drawing/2014/main" id="{6C41CC96-CCA7-4DCF-59E6-4069F2A9C5EE}"/>
                </a:ext>
              </a:extLst>
            </p:cNvPr>
            <p:cNvCxnSpPr>
              <a:cxnSpLocks/>
              <a:stCxn id="3094" idx="3"/>
              <a:endCxn id="3090" idx="0"/>
            </p:cNvCxnSpPr>
            <p:nvPr/>
          </p:nvCxnSpPr>
          <p:spPr>
            <a:xfrm flipH="1">
              <a:off x="5748984" y="5027625"/>
              <a:ext cx="241884" cy="11117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线连接符 3095">
              <a:extLst>
                <a:ext uri="{FF2B5EF4-FFF2-40B4-BE49-F238E27FC236}">
                  <a16:creationId xmlns:a16="http://schemas.microsoft.com/office/drawing/2014/main" id="{9002B04D-57AE-9131-5777-3E5DFBD8674C}"/>
                </a:ext>
              </a:extLst>
            </p:cNvPr>
            <p:cNvCxnSpPr>
              <a:cxnSpLocks/>
              <a:stCxn id="3094" idx="5"/>
              <a:endCxn id="3091" idx="0"/>
            </p:cNvCxnSpPr>
            <p:nvPr/>
          </p:nvCxnSpPr>
          <p:spPr>
            <a:xfrm>
              <a:off x="6157961" y="5027625"/>
              <a:ext cx="248224" cy="11117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直线连接符 3096">
              <a:extLst>
                <a:ext uri="{FF2B5EF4-FFF2-40B4-BE49-F238E27FC236}">
                  <a16:creationId xmlns:a16="http://schemas.microsoft.com/office/drawing/2014/main" id="{D5B21435-18C7-D5F8-119C-A80356593359}"/>
                </a:ext>
              </a:extLst>
            </p:cNvPr>
            <p:cNvCxnSpPr>
              <a:cxnSpLocks/>
              <a:stCxn id="3090" idx="4"/>
              <a:endCxn id="3092" idx="0"/>
            </p:cNvCxnSpPr>
            <p:nvPr/>
          </p:nvCxnSpPr>
          <p:spPr>
            <a:xfrm>
              <a:off x="5748984" y="5375101"/>
              <a:ext cx="0" cy="22628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直线连接符 3097">
              <a:extLst>
                <a:ext uri="{FF2B5EF4-FFF2-40B4-BE49-F238E27FC236}">
                  <a16:creationId xmlns:a16="http://schemas.microsoft.com/office/drawing/2014/main" id="{96FD9C0D-BA6D-8185-2CFF-6EAB97293A71}"/>
                </a:ext>
              </a:extLst>
            </p:cNvPr>
            <p:cNvCxnSpPr>
              <a:cxnSpLocks/>
              <a:stCxn id="3091" idx="4"/>
              <a:endCxn id="3093" idx="0"/>
            </p:cNvCxnSpPr>
            <p:nvPr/>
          </p:nvCxnSpPr>
          <p:spPr>
            <a:xfrm flipH="1">
              <a:off x="6406184" y="5375101"/>
              <a:ext cx="1" cy="22628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直线连接符 3098">
              <a:extLst>
                <a:ext uri="{FF2B5EF4-FFF2-40B4-BE49-F238E27FC236}">
                  <a16:creationId xmlns:a16="http://schemas.microsoft.com/office/drawing/2014/main" id="{72AC4FA3-D9F8-56F7-A83C-8F812D5800AD}"/>
                </a:ext>
              </a:extLst>
            </p:cNvPr>
            <p:cNvCxnSpPr>
              <a:cxnSpLocks/>
              <a:stCxn id="3092" idx="6"/>
              <a:endCxn id="3093" idx="2"/>
            </p:cNvCxnSpPr>
            <p:nvPr/>
          </p:nvCxnSpPr>
          <p:spPr>
            <a:xfrm flipV="1">
              <a:off x="5867136" y="5719534"/>
              <a:ext cx="420895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0" name="直线连接符 3099">
              <a:extLst>
                <a:ext uri="{FF2B5EF4-FFF2-40B4-BE49-F238E27FC236}">
                  <a16:creationId xmlns:a16="http://schemas.microsoft.com/office/drawing/2014/main" id="{4C8E93CE-16C2-85CF-1B74-6E7C21FD3711}"/>
                </a:ext>
              </a:extLst>
            </p:cNvPr>
            <p:cNvCxnSpPr>
              <a:cxnSpLocks/>
              <a:stCxn id="3092" idx="7"/>
              <a:endCxn id="3094" idx="4"/>
            </p:cNvCxnSpPr>
            <p:nvPr/>
          </p:nvCxnSpPr>
          <p:spPr>
            <a:xfrm flipV="1">
              <a:off x="5832530" y="5062231"/>
              <a:ext cx="241885" cy="57375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直线连接符 3100">
              <a:extLst>
                <a:ext uri="{FF2B5EF4-FFF2-40B4-BE49-F238E27FC236}">
                  <a16:creationId xmlns:a16="http://schemas.microsoft.com/office/drawing/2014/main" id="{1B3A479E-70DC-E1CA-E6AD-D4217EB59830}"/>
                </a:ext>
              </a:extLst>
            </p:cNvPr>
            <p:cNvCxnSpPr>
              <a:cxnSpLocks/>
              <a:stCxn id="3093" idx="1"/>
              <a:endCxn id="3094" idx="4"/>
            </p:cNvCxnSpPr>
            <p:nvPr/>
          </p:nvCxnSpPr>
          <p:spPr>
            <a:xfrm flipH="1" flipV="1">
              <a:off x="6074415" y="5062231"/>
              <a:ext cx="248222" cy="57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6" name="文本框 3105">
            <a:extLst>
              <a:ext uri="{FF2B5EF4-FFF2-40B4-BE49-F238E27FC236}">
                <a16:creationId xmlns:a16="http://schemas.microsoft.com/office/drawing/2014/main" id="{0366BD2F-9C34-3C8B-7121-EA248311266B}"/>
              </a:ext>
            </a:extLst>
          </p:cNvPr>
          <p:cNvSpPr txBox="1"/>
          <p:nvPr/>
        </p:nvSpPr>
        <p:spPr>
          <a:xfrm>
            <a:off x="5777316" y="6230175"/>
            <a:ext cx="18182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050"/>
            </a:lvl1pPr>
          </a:lstStyle>
          <a:p>
            <a:r>
              <a:rPr lang="en-US" altLang="zh-CN" dirty="0"/>
              <a:t>no longer have authorities to take water by themselves</a:t>
            </a:r>
            <a:endParaRPr lang="zh-CN" altLang="en-US" dirty="0"/>
          </a:p>
        </p:txBody>
      </p:sp>
      <p:sp>
        <p:nvSpPr>
          <p:cNvPr id="3107" name="文本框 3106">
            <a:extLst>
              <a:ext uri="{FF2B5EF4-FFF2-40B4-BE49-F238E27FC236}">
                <a16:creationId xmlns:a16="http://schemas.microsoft.com/office/drawing/2014/main" id="{30DAF693-B2AB-1CCA-2879-65DD73C82E76}"/>
              </a:ext>
            </a:extLst>
          </p:cNvPr>
          <p:cNvSpPr txBox="1"/>
          <p:nvPr/>
        </p:nvSpPr>
        <p:spPr>
          <a:xfrm>
            <a:off x="6735574" y="5090054"/>
            <a:ext cx="811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050"/>
            </a:lvl1pPr>
          </a:lstStyle>
          <a:p>
            <a:r>
              <a:rPr lang="en-US" altLang="zh-CN" dirty="0"/>
              <a:t>License</a:t>
            </a:r>
            <a:endParaRPr lang="zh-CN" altLang="en-US" dirty="0"/>
          </a:p>
        </p:txBody>
      </p:sp>
      <p:sp>
        <p:nvSpPr>
          <p:cNvPr id="3108" name="文本框 3107">
            <a:extLst>
              <a:ext uri="{FF2B5EF4-FFF2-40B4-BE49-F238E27FC236}">
                <a16:creationId xmlns:a16="http://schemas.microsoft.com/office/drawing/2014/main" id="{757CFA99-7990-B026-D711-65101BC04B94}"/>
              </a:ext>
            </a:extLst>
          </p:cNvPr>
          <p:cNvSpPr txBox="1"/>
          <p:nvPr/>
        </p:nvSpPr>
        <p:spPr>
          <a:xfrm>
            <a:off x="6453364" y="5620676"/>
            <a:ext cx="811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1050"/>
            </a:lvl1pPr>
          </a:lstStyle>
          <a:p>
            <a:r>
              <a:rPr lang="en-US" altLang="zh-CN" dirty="0"/>
              <a:t>Measuring</a:t>
            </a:r>
            <a:endParaRPr lang="zh-CN" altLang="en-US" dirty="0"/>
          </a:p>
        </p:txBody>
      </p:sp>
      <p:sp>
        <p:nvSpPr>
          <p:cNvPr id="3110" name="三角形 3109">
            <a:extLst>
              <a:ext uri="{FF2B5EF4-FFF2-40B4-BE49-F238E27FC236}">
                <a16:creationId xmlns:a16="http://schemas.microsoft.com/office/drawing/2014/main" id="{83B90B8B-0824-5E2E-E7D4-16E12BFDA766}"/>
              </a:ext>
            </a:extLst>
          </p:cNvPr>
          <p:cNvSpPr/>
          <p:nvPr/>
        </p:nvSpPr>
        <p:spPr>
          <a:xfrm flipV="1">
            <a:off x="3673503" y="4893906"/>
            <a:ext cx="362687" cy="12425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11" name="三角形 3110">
            <a:extLst>
              <a:ext uri="{FF2B5EF4-FFF2-40B4-BE49-F238E27FC236}">
                <a16:creationId xmlns:a16="http://schemas.microsoft.com/office/drawing/2014/main" id="{57C12D56-A51C-A1D3-F67C-15F5C17CEC4C}"/>
              </a:ext>
            </a:extLst>
          </p:cNvPr>
          <p:cNvSpPr/>
          <p:nvPr/>
        </p:nvSpPr>
        <p:spPr>
          <a:xfrm flipV="1">
            <a:off x="5647641" y="4896509"/>
            <a:ext cx="362687" cy="124251"/>
          </a:xfrm>
          <a:prstGeom prst="triangle">
            <a:avLst/>
          </a:prstGeom>
          <a:solidFill>
            <a:srgbClr val="00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113" name="直线连接符 3112">
            <a:extLst>
              <a:ext uri="{FF2B5EF4-FFF2-40B4-BE49-F238E27FC236}">
                <a16:creationId xmlns:a16="http://schemas.microsoft.com/office/drawing/2014/main" id="{F5DD6914-95A3-5A54-6D0E-A1686DCB2501}"/>
              </a:ext>
            </a:extLst>
          </p:cNvPr>
          <p:cNvCxnSpPr>
            <a:cxnSpLocks/>
          </p:cNvCxnSpPr>
          <p:nvPr/>
        </p:nvCxnSpPr>
        <p:spPr>
          <a:xfrm>
            <a:off x="3854847" y="4914793"/>
            <a:ext cx="0" cy="179132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103">
            <a:extLst>
              <a:ext uri="{FF2B5EF4-FFF2-40B4-BE49-F238E27FC236}">
                <a16:creationId xmlns:a16="http://schemas.microsoft.com/office/drawing/2014/main" id="{CC215A08-4DAF-66F6-9CA7-4F9F6F35040C}"/>
              </a:ext>
            </a:extLst>
          </p:cNvPr>
          <p:cNvCxnSpPr>
            <a:cxnSpLocks/>
          </p:cNvCxnSpPr>
          <p:nvPr/>
        </p:nvCxnSpPr>
        <p:spPr>
          <a:xfrm>
            <a:off x="5091790" y="3096184"/>
            <a:ext cx="409937" cy="120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2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F15734-B342-7734-2AC1-9EC1B76B5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Part2: approach</a:t>
            </a:r>
          </a:p>
          <a:p>
            <a:endParaRPr kumimoji="1" lang="en-US" altLang="zh-CN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C0239A01-CFF2-4264-E423-E0FE4C19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86781"/>
            <a:ext cx="7315200" cy="903004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Agent-based socio-hydrological model</a:t>
            </a:r>
            <a:endParaRPr kumimoji="1"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7A90E296-A38E-59BC-571C-3B898F14A556}"/>
              </a:ext>
            </a:extLst>
          </p:cNvPr>
          <p:cNvSpPr txBox="1">
            <a:spLocks/>
          </p:cNvSpPr>
          <p:nvPr/>
        </p:nvSpPr>
        <p:spPr>
          <a:xfrm>
            <a:off x="1199851" y="3438241"/>
            <a:ext cx="1112686" cy="3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400" dirty="0">
                <a:solidFill>
                  <a:srgbClr val="006C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norm</a:t>
            </a:r>
            <a:r>
              <a:rPr kumimoji="1" lang="en" altLang="zh-CN" sz="1400" dirty="0">
                <a:solidFill>
                  <a:srgbClr val="006C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C31A2583-691F-12F9-44E3-199DA68DE7AE}"/>
              </a:ext>
            </a:extLst>
          </p:cNvPr>
          <p:cNvSpPr/>
          <p:nvPr/>
        </p:nvSpPr>
        <p:spPr>
          <a:xfrm>
            <a:off x="448174" y="1378370"/>
            <a:ext cx="6255980" cy="3132853"/>
          </a:xfrm>
          <a:prstGeom prst="roundRect">
            <a:avLst>
              <a:gd name="adj" fmla="val 599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928A2C3-8CFB-EE4F-E4BD-EBB1EF754278}"/>
              </a:ext>
            </a:extLst>
          </p:cNvPr>
          <p:cNvSpPr/>
          <p:nvPr/>
        </p:nvSpPr>
        <p:spPr>
          <a:xfrm>
            <a:off x="2890459" y="4270557"/>
            <a:ext cx="6371011" cy="2351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ACB5983-9303-1CA5-BA7A-54C0E7F5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11" y="3920991"/>
            <a:ext cx="820711" cy="8207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33F4621-2CAD-A2A4-9D37-EF503258FB54}"/>
              </a:ext>
            </a:extLst>
          </p:cNvPr>
          <p:cNvSpPr txBox="1"/>
          <p:nvPr/>
        </p:nvSpPr>
        <p:spPr>
          <a:xfrm>
            <a:off x="265968" y="1420064"/>
            <a:ext cx="126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83C1C"/>
                </a:solidFill>
              </a:rPr>
              <a:t>Social system</a:t>
            </a:r>
            <a:endParaRPr lang="zh-CN" altLang="en-US" b="1" dirty="0">
              <a:solidFill>
                <a:srgbClr val="C83C1C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CCF007-56CE-29A4-F8E0-2B3AEF5B931E}"/>
              </a:ext>
            </a:extLst>
          </p:cNvPr>
          <p:cNvSpPr txBox="1"/>
          <p:nvPr/>
        </p:nvSpPr>
        <p:spPr>
          <a:xfrm>
            <a:off x="7251501" y="4692865"/>
            <a:ext cx="175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6C43"/>
                </a:solidFill>
              </a:rPr>
              <a:t>Ecosystem</a:t>
            </a:r>
            <a:endParaRPr lang="zh-CN" altLang="en-US" sz="2000" b="1" dirty="0">
              <a:solidFill>
                <a:srgbClr val="006C43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D8590E-2AB2-CACC-E0A4-DE46D0E0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5"/>
              </a:clrFrom>
              <a:clrTo>
                <a:srgbClr val="F9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81" y="1509013"/>
            <a:ext cx="4243811" cy="22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>
            <a:extLst>
              <a:ext uri="{FF2B5EF4-FFF2-40B4-BE49-F238E27FC236}">
                <a16:creationId xmlns:a16="http://schemas.microsoft.com/office/drawing/2014/main" id="{11FDBDB6-057A-9AC8-2BBD-53DC093A241E}"/>
              </a:ext>
            </a:extLst>
          </p:cNvPr>
          <p:cNvSpPr/>
          <p:nvPr/>
        </p:nvSpPr>
        <p:spPr>
          <a:xfrm flipH="1">
            <a:off x="5518172" y="4324601"/>
            <a:ext cx="1813578" cy="781233"/>
          </a:xfrm>
          <a:prstGeom prst="cloudCallout">
            <a:avLst>
              <a:gd name="adj1" fmla="val 57124"/>
              <a:gd name="adj2" fmla="val -432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Overdraw water or not?...</a:t>
            </a:r>
            <a:endParaRPr kumimoji="1" lang="zh-CN" altLang="en-US" sz="11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内容占位符 1">
            <a:extLst>
              <a:ext uri="{FF2B5EF4-FFF2-40B4-BE49-F238E27FC236}">
                <a16:creationId xmlns:a16="http://schemas.microsoft.com/office/drawing/2014/main" id="{4A113E3E-F7D2-B8EA-4095-C13CA257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05" y="3736828"/>
            <a:ext cx="3449817" cy="587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" altLang="zh-CN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Castilla-Rho et al., </a:t>
            </a:r>
            <a:r>
              <a:rPr kumimoji="1" lang="en" altLang="zh-CN" sz="1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Human Behavior</a:t>
            </a:r>
            <a:r>
              <a:rPr kumimoji="1" lang="en" altLang="zh-CN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</a:p>
          <a:p>
            <a:pPr marL="0" indent="0" algn="ctr">
              <a:buNone/>
            </a:pPr>
            <a:r>
              <a:rPr kumimoji="1" lang="en" altLang="zh-CN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Castilla-Rho et al., </a:t>
            </a:r>
            <a:r>
              <a:rPr kumimoji="1" lang="en" altLang="zh-CN" sz="1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Environmental Change</a:t>
            </a:r>
            <a:r>
              <a:rPr kumimoji="1" lang="en" altLang="zh-CN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</p:txBody>
      </p:sp>
      <p:pic>
        <p:nvPicPr>
          <p:cNvPr id="2050" name="Picture 2" descr="Chapter 5 - Introduction to crop evapotranspiration (ETc)">
            <a:extLst>
              <a:ext uri="{FF2B5EF4-FFF2-40B4-BE49-F238E27FC236}">
                <a16:creationId xmlns:a16="http://schemas.microsoft.com/office/drawing/2014/main" id="{004C7E52-6B2C-EC28-F9ED-D55FC25E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54" y="4836552"/>
            <a:ext cx="2137428" cy="14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内容占位符 1">
            <a:extLst>
              <a:ext uri="{FF2B5EF4-FFF2-40B4-BE49-F238E27FC236}">
                <a16:creationId xmlns:a16="http://schemas.microsoft.com/office/drawing/2014/main" id="{6C145897-739F-A147-25D6-AABDC45FA011}"/>
              </a:ext>
            </a:extLst>
          </p:cNvPr>
          <p:cNvSpPr txBox="1">
            <a:spLocks/>
          </p:cNvSpPr>
          <p:nvPr/>
        </p:nvSpPr>
        <p:spPr>
          <a:xfrm>
            <a:off x="3964915" y="6255082"/>
            <a:ext cx="2074299" cy="32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en" altLang="zh-CN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FAO56., Allen 1998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02C9646C-A63B-8F1F-5091-4B7BFC6128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8457" y="4891877"/>
            <a:ext cx="3436064" cy="149249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F6B44F27-CD65-831A-6687-924E94937FF6}"/>
              </a:ext>
            </a:extLst>
          </p:cNvPr>
          <p:cNvGrpSpPr/>
          <p:nvPr/>
        </p:nvGrpSpPr>
        <p:grpSpPr>
          <a:xfrm>
            <a:off x="5041303" y="1908044"/>
            <a:ext cx="1820823" cy="2278228"/>
            <a:chOff x="4837903" y="1581068"/>
            <a:chExt cx="1820823" cy="227822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6FEEDBA-ED71-5091-CD6B-026CCE79A02E}"/>
                </a:ext>
              </a:extLst>
            </p:cNvPr>
            <p:cNvGrpSpPr/>
            <p:nvPr/>
          </p:nvGrpSpPr>
          <p:grpSpPr>
            <a:xfrm>
              <a:off x="4837903" y="1581068"/>
              <a:ext cx="1820823" cy="2278228"/>
              <a:chOff x="6803742" y="1653240"/>
              <a:chExt cx="1820823" cy="2278228"/>
            </a:xfrm>
          </p:grpSpPr>
          <p:sp>
            <p:nvSpPr>
              <p:cNvPr id="17" name="立方体 16">
                <a:extLst>
                  <a:ext uri="{FF2B5EF4-FFF2-40B4-BE49-F238E27FC236}">
                    <a16:creationId xmlns:a16="http://schemas.microsoft.com/office/drawing/2014/main" id="{7B4B1904-FE2B-59AA-4442-B8FD2E3C3358}"/>
                  </a:ext>
                </a:extLst>
              </p:cNvPr>
              <p:cNvSpPr/>
              <p:nvPr/>
            </p:nvSpPr>
            <p:spPr>
              <a:xfrm flipH="1">
                <a:off x="7874583" y="1653240"/>
                <a:ext cx="471884" cy="2016077"/>
              </a:xfrm>
              <a:prstGeom prst="cube">
                <a:avLst>
                  <a:gd name="adj" fmla="val 30321"/>
                </a:avLst>
              </a:prstGeom>
              <a:solidFill>
                <a:srgbClr val="00B0F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/>
              </a:p>
            </p:txBody>
          </p:sp>
          <p:sp>
            <p:nvSpPr>
              <p:cNvPr id="18" name="立方体 17">
                <a:extLst>
                  <a:ext uri="{FF2B5EF4-FFF2-40B4-BE49-F238E27FC236}">
                    <a16:creationId xmlns:a16="http://schemas.microsoft.com/office/drawing/2014/main" id="{BD6B38DA-AE8E-ED00-B648-8A2B5481FABA}"/>
                  </a:ext>
                </a:extLst>
              </p:cNvPr>
              <p:cNvSpPr/>
              <p:nvPr/>
            </p:nvSpPr>
            <p:spPr>
              <a:xfrm flipH="1">
                <a:off x="7402700" y="2889923"/>
                <a:ext cx="471884" cy="783072"/>
              </a:xfrm>
              <a:prstGeom prst="cube">
                <a:avLst>
                  <a:gd name="adj" fmla="val 30321"/>
                </a:avLst>
              </a:prstGeom>
              <a:solidFill>
                <a:srgbClr val="00B0F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/>
              </a:p>
            </p:txBody>
          </p:sp>
          <p:sp>
            <p:nvSpPr>
              <p:cNvPr id="20" name="立方体 19">
                <a:extLst>
                  <a:ext uri="{FF2B5EF4-FFF2-40B4-BE49-F238E27FC236}">
                    <a16:creationId xmlns:a16="http://schemas.microsoft.com/office/drawing/2014/main" id="{2292383C-6DFE-2043-CD76-8C8A85F9ADAC}"/>
                  </a:ext>
                </a:extLst>
              </p:cNvPr>
              <p:cNvSpPr/>
              <p:nvPr/>
            </p:nvSpPr>
            <p:spPr>
              <a:xfrm flipH="1">
                <a:off x="6919775" y="2889923"/>
                <a:ext cx="471884" cy="781233"/>
              </a:xfrm>
              <a:prstGeom prst="cube">
                <a:avLst>
                  <a:gd name="adj" fmla="val 30321"/>
                </a:avLst>
              </a:prstGeom>
              <a:solidFill>
                <a:srgbClr val="00B0F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1DC216D-9A7A-E976-3E16-996703408E66}"/>
                  </a:ext>
                </a:extLst>
              </p:cNvPr>
              <p:cNvSpPr txBox="1"/>
              <p:nvPr/>
            </p:nvSpPr>
            <p:spPr>
              <a:xfrm>
                <a:off x="8015981" y="3661458"/>
                <a:ext cx="6085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kumimoji="1" sz="1600"/>
                </a:lvl1pPr>
              </a:lstStyle>
              <a:p>
                <a:pPr algn="l"/>
                <a:r>
                  <a:rPr lang="en-US" altLang="zh-CN" sz="1100" b="1" dirty="0"/>
                  <a:t>Max</a:t>
                </a:r>
                <a:endParaRPr lang="zh-CN" altLang="en-US" sz="1100" b="1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06BF392-84F9-ECA8-4672-A6F068E50267}"/>
                  </a:ext>
                </a:extLst>
              </p:cNvPr>
              <p:cNvSpPr txBox="1"/>
              <p:nvPr/>
            </p:nvSpPr>
            <p:spPr>
              <a:xfrm>
                <a:off x="6963793" y="3669858"/>
                <a:ext cx="5617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kumimoji="1" sz="1600"/>
                </a:lvl1pPr>
              </a:lstStyle>
              <a:p>
                <a:pPr algn="l"/>
                <a:r>
                  <a:rPr lang="en-US" altLang="zh-CN" sz="1100" b="1" dirty="0"/>
                  <a:t>Quota</a:t>
                </a:r>
                <a:endParaRPr lang="zh-CN" altLang="en-US" sz="1100" b="1" dirty="0"/>
              </a:p>
            </p:txBody>
          </p:sp>
          <p:sp>
            <p:nvSpPr>
              <p:cNvPr id="27" name="立方体 26">
                <a:extLst>
                  <a:ext uri="{FF2B5EF4-FFF2-40B4-BE49-F238E27FC236}">
                    <a16:creationId xmlns:a16="http://schemas.microsoft.com/office/drawing/2014/main" id="{D1FBC543-0ADB-58CD-C9E9-3A985FAB8BE2}"/>
                  </a:ext>
                </a:extLst>
              </p:cNvPr>
              <p:cNvSpPr/>
              <p:nvPr/>
            </p:nvSpPr>
            <p:spPr>
              <a:xfrm flipH="1">
                <a:off x="7402698" y="2490611"/>
                <a:ext cx="471884" cy="539983"/>
              </a:xfrm>
              <a:prstGeom prst="cube">
                <a:avLst>
                  <a:gd name="adj" fmla="val 30321"/>
                </a:avLst>
              </a:prstGeom>
              <a:solidFill>
                <a:srgbClr val="FFCD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8A780AA-F023-837F-B8DF-C45A5A890D4E}"/>
                  </a:ext>
                </a:extLst>
              </p:cNvPr>
              <p:cNvSpPr txBox="1"/>
              <p:nvPr/>
            </p:nvSpPr>
            <p:spPr>
              <a:xfrm>
                <a:off x="6803742" y="2627107"/>
                <a:ext cx="608585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kumimoji="1" sz="1600"/>
                </a:lvl1pPr>
              </a:lstStyle>
              <a:p>
                <a:r>
                  <a:rPr lang="en-US" altLang="zh-CN" sz="1100" b="1" dirty="0"/>
                  <a:t>Breach</a:t>
                </a:r>
                <a:endParaRPr lang="zh-CN" altLang="en-US" sz="1100" b="1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D18285-EA86-59BE-8589-8777B9D76A03}"/>
                  </a:ext>
                </a:extLst>
              </p:cNvPr>
              <p:cNvSpPr txBox="1"/>
              <p:nvPr/>
            </p:nvSpPr>
            <p:spPr>
              <a:xfrm>
                <a:off x="7488835" y="3659258"/>
                <a:ext cx="5601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kumimoji="1" sz="1600"/>
                </a:lvl1pPr>
              </a:lstStyle>
              <a:p>
                <a:pPr algn="l"/>
                <a:r>
                  <a:rPr lang="en-US" altLang="zh-CN" sz="1100" b="1" dirty="0"/>
                  <a:t>Actual</a:t>
                </a:r>
                <a:endParaRPr lang="zh-CN" altLang="en-US" sz="1100" b="1" dirty="0"/>
              </a:p>
            </p:txBody>
          </p:sp>
        </p:grpSp>
        <p:sp>
          <p:nvSpPr>
            <p:cNvPr id="40" name="上箭头 39">
              <a:extLst>
                <a:ext uri="{FF2B5EF4-FFF2-40B4-BE49-F238E27FC236}">
                  <a16:creationId xmlns:a16="http://schemas.microsoft.com/office/drawing/2014/main" id="{B3CAEBED-BCD1-1F89-1F3A-34CD7B3894A9}"/>
                </a:ext>
              </a:extLst>
            </p:cNvPr>
            <p:cNvSpPr/>
            <p:nvPr/>
          </p:nvSpPr>
          <p:spPr>
            <a:xfrm rot="5400000">
              <a:off x="5385729" y="2548961"/>
              <a:ext cx="234076" cy="282304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" name="内容占位符 1">
            <a:extLst>
              <a:ext uri="{FF2B5EF4-FFF2-40B4-BE49-F238E27FC236}">
                <a16:creationId xmlns:a16="http://schemas.microsoft.com/office/drawing/2014/main" id="{DCBBA764-111E-9E2D-C9D2-107CCBBAA191}"/>
              </a:ext>
            </a:extLst>
          </p:cNvPr>
          <p:cNvSpPr txBox="1">
            <a:spLocks/>
          </p:cNvSpPr>
          <p:nvPr/>
        </p:nvSpPr>
        <p:spPr>
          <a:xfrm>
            <a:off x="5904862" y="6299689"/>
            <a:ext cx="1644694" cy="32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en" altLang="zh-CN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FAO56, Penman eq.</a:t>
            </a:r>
          </a:p>
        </p:txBody>
      </p:sp>
      <p:sp>
        <p:nvSpPr>
          <p:cNvPr id="43" name="上下箭头 42">
            <a:extLst>
              <a:ext uri="{FF2B5EF4-FFF2-40B4-BE49-F238E27FC236}">
                <a16:creationId xmlns:a16="http://schemas.microsoft.com/office/drawing/2014/main" id="{1A2FAA99-F903-786D-5CFD-E112325C84F5}"/>
              </a:ext>
            </a:extLst>
          </p:cNvPr>
          <p:cNvSpPr/>
          <p:nvPr/>
        </p:nvSpPr>
        <p:spPr>
          <a:xfrm>
            <a:off x="4620249" y="4102685"/>
            <a:ext cx="333955" cy="565995"/>
          </a:xfrm>
          <a:prstGeom prst="upDownArrow">
            <a:avLst/>
          </a:prstGeom>
          <a:solidFill>
            <a:srgbClr val="006C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AAC777-8CBB-51FB-1E84-6589EDB190FF}"/>
              </a:ext>
            </a:extLst>
          </p:cNvPr>
          <p:cNvSpPr txBox="1"/>
          <p:nvPr/>
        </p:nvSpPr>
        <p:spPr>
          <a:xfrm>
            <a:off x="0" y="5906765"/>
            <a:ext cx="3504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006C4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WHY water users behaved so different to response the two institutional shifts?</a:t>
            </a:r>
            <a:endParaRPr lang="zh-CN" altLang="en-US" b="1" dirty="0">
              <a:solidFill>
                <a:srgbClr val="006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6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622FBB9-898D-F64D-BD36-2B1C70260565}"/>
              </a:ext>
            </a:extLst>
          </p:cNvPr>
          <p:cNvGrpSpPr/>
          <p:nvPr/>
        </p:nvGrpSpPr>
        <p:grpSpPr>
          <a:xfrm>
            <a:off x="300626" y="1232131"/>
            <a:ext cx="6256857" cy="3470239"/>
            <a:chOff x="1718236" y="1356237"/>
            <a:chExt cx="6256857" cy="3470239"/>
          </a:xfrm>
        </p:grpSpPr>
        <p:sp>
          <p:nvSpPr>
            <p:cNvPr id="9" name="立方体 8">
              <a:extLst>
                <a:ext uri="{FF2B5EF4-FFF2-40B4-BE49-F238E27FC236}">
                  <a16:creationId xmlns:a16="http://schemas.microsoft.com/office/drawing/2014/main" id="{FD727B2D-DB37-60D5-34B0-EFB143D125A1}"/>
                </a:ext>
              </a:extLst>
            </p:cNvPr>
            <p:cNvSpPr/>
            <p:nvPr/>
          </p:nvSpPr>
          <p:spPr>
            <a:xfrm>
              <a:off x="4719415" y="2711027"/>
              <a:ext cx="1920564" cy="728960"/>
            </a:xfrm>
            <a:prstGeom prst="cube">
              <a:avLst>
                <a:gd name="adj" fmla="val 6724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63764040-21BF-473D-67EF-C359B0AAF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236" y="1507300"/>
              <a:ext cx="2029593" cy="3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877C0AE-A4E6-115B-AF36-325555C79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3309" y="1849745"/>
              <a:ext cx="1217219" cy="121721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567077-1E8B-992F-8DE6-C873F7D63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494"/>
            <a:stretch/>
          </p:blipFill>
          <p:spPr>
            <a:xfrm>
              <a:off x="4510140" y="3678145"/>
              <a:ext cx="832959" cy="891493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AF0ADC1-AB28-1F34-5B25-705D7B431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1018"/>
            <a:stretch/>
          </p:blipFill>
          <p:spPr>
            <a:xfrm>
              <a:off x="5318632" y="3652493"/>
              <a:ext cx="724350" cy="930732"/>
            </a:xfrm>
            <a:prstGeom prst="rect">
              <a:avLst/>
            </a:prstGeom>
          </p:spPr>
        </p:pic>
        <p:pic>
          <p:nvPicPr>
            <p:cNvPr id="7170" name="图片 7169">
              <a:extLst>
                <a:ext uri="{FF2B5EF4-FFF2-40B4-BE49-F238E27FC236}">
                  <a16:creationId xmlns:a16="http://schemas.microsoft.com/office/drawing/2014/main" id="{D4D3C61A-CEA6-7656-5DAA-254AD8FA2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1770"/>
            <a:stretch/>
          </p:blipFill>
          <p:spPr>
            <a:xfrm>
              <a:off x="6055892" y="3897611"/>
              <a:ext cx="795581" cy="773926"/>
            </a:xfrm>
            <a:prstGeom prst="rect">
              <a:avLst/>
            </a:prstGeom>
          </p:spPr>
        </p:pic>
        <p:sp>
          <p:nvSpPr>
            <p:cNvPr id="7177" name="立方体 7176">
              <a:extLst>
                <a:ext uri="{FF2B5EF4-FFF2-40B4-BE49-F238E27FC236}">
                  <a16:creationId xmlns:a16="http://schemas.microsoft.com/office/drawing/2014/main" id="{FC49C9AF-E288-41C4-D99C-CD39495772D7}"/>
                </a:ext>
              </a:extLst>
            </p:cNvPr>
            <p:cNvSpPr/>
            <p:nvPr/>
          </p:nvSpPr>
          <p:spPr>
            <a:xfrm>
              <a:off x="6150538" y="2711027"/>
              <a:ext cx="795582" cy="728960"/>
            </a:xfrm>
            <a:prstGeom prst="cube">
              <a:avLst>
                <a:gd name="adj" fmla="val 67240"/>
              </a:avLst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78" name="云形标注 7177">
              <a:extLst>
                <a:ext uri="{FF2B5EF4-FFF2-40B4-BE49-F238E27FC236}">
                  <a16:creationId xmlns:a16="http://schemas.microsoft.com/office/drawing/2014/main" id="{3643BEAC-4036-3B58-1871-9BC2F1C81E3D}"/>
                </a:ext>
              </a:extLst>
            </p:cNvPr>
            <p:cNvSpPr/>
            <p:nvPr/>
          </p:nvSpPr>
          <p:spPr>
            <a:xfrm flipH="1">
              <a:off x="4656828" y="1356237"/>
              <a:ext cx="1217220" cy="521093"/>
            </a:xfrm>
            <a:prstGeom prst="cloudCallout">
              <a:avLst>
                <a:gd name="adj1" fmla="val -58299"/>
                <a:gd name="adj2" fmla="val 52494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Obey the quota policy?</a:t>
              </a:r>
              <a:endParaRPr kumimoji="1" lang="zh-CN" altLang="en-US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79" name="圆柱体 7178">
              <a:extLst>
                <a:ext uri="{FF2B5EF4-FFF2-40B4-BE49-F238E27FC236}">
                  <a16:creationId xmlns:a16="http://schemas.microsoft.com/office/drawing/2014/main" id="{E88201BE-F059-25A1-8BE0-888A1C62B584}"/>
                </a:ext>
              </a:extLst>
            </p:cNvPr>
            <p:cNvSpPr/>
            <p:nvPr/>
          </p:nvSpPr>
          <p:spPr>
            <a:xfrm>
              <a:off x="5217365" y="3165945"/>
              <a:ext cx="251467" cy="301662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0" name="上箭头 7179">
              <a:extLst>
                <a:ext uri="{FF2B5EF4-FFF2-40B4-BE49-F238E27FC236}">
                  <a16:creationId xmlns:a16="http://schemas.microsoft.com/office/drawing/2014/main" id="{BC7E428B-5B7A-CC99-FFF5-7F9324C2F507}"/>
                </a:ext>
              </a:extLst>
            </p:cNvPr>
            <p:cNvSpPr/>
            <p:nvPr/>
          </p:nvSpPr>
          <p:spPr>
            <a:xfrm>
              <a:off x="5171837" y="2663486"/>
              <a:ext cx="355157" cy="490408"/>
            </a:xfrm>
            <a:prstGeom prst="upArrow">
              <a:avLst>
                <a:gd name="adj1" fmla="val 50000"/>
                <a:gd name="adj2" fmla="val 58750"/>
              </a:avLst>
            </a:prstGeom>
            <a:gradFill>
              <a:gsLst>
                <a:gs pos="0">
                  <a:srgbClr val="2D61FF"/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1" name="上箭头 7180">
              <a:extLst>
                <a:ext uri="{FF2B5EF4-FFF2-40B4-BE49-F238E27FC236}">
                  <a16:creationId xmlns:a16="http://schemas.microsoft.com/office/drawing/2014/main" id="{A2B6D342-103D-14E2-9AAE-136CFD334F27}"/>
                </a:ext>
              </a:extLst>
            </p:cNvPr>
            <p:cNvSpPr/>
            <p:nvPr/>
          </p:nvSpPr>
          <p:spPr>
            <a:xfrm rot="16200000">
              <a:off x="7182926" y="1873114"/>
              <a:ext cx="316918" cy="1267416"/>
            </a:xfrm>
            <a:prstGeom prst="upArrow">
              <a:avLst>
                <a:gd name="adj1" fmla="val 50000"/>
                <a:gd name="adj2" fmla="val 85788"/>
              </a:avLst>
            </a:prstGeom>
            <a:gradFill>
              <a:gsLst>
                <a:gs pos="0">
                  <a:srgbClr val="2D61FF"/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2" name="文本框 7181">
              <a:extLst>
                <a:ext uri="{FF2B5EF4-FFF2-40B4-BE49-F238E27FC236}">
                  <a16:creationId xmlns:a16="http://schemas.microsoft.com/office/drawing/2014/main" id="{D6B0B7BE-9E91-EE04-69B9-5CD9F0615922}"/>
                </a:ext>
              </a:extLst>
            </p:cNvPr>
            <p:cNvSpPr txBox="1"/>
            <p:nvPr/>
          </p:nvSpPr>
          <p:spPr>
            <a:xfrm>
              <a:off x="6686676" y="2005460"/>
              <a:ext cx="12781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Surface water withdraw (cheap)</a:t>
              </a:r>
              <a:endParaRPr kumimoji="1"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3" name="文本框 7182">
              <a:extLst>
                <a:ext uri="{FF2B5EF4-FFF2-40B4-BE49-F238E27FC236}">
                  <a16:creationId xmlns:a16="http://schemas.microsoft.com/office/drawing/2014/main" id="{A360DE69-DD96-2ED2-3B5C-D262F7949488}"/>
                </a:ext>
              </a:extLst>
            </p:cNvPr>
            <p:cNvSpPr txBox="1"/>
            <p:nvPr/>
          </p:nvSpPr>
          <p:spPr>
            <a:xfrm>
              <a:off x="4510140" y="2306038"/>
              <a:ext cx="15478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kumimoji="1" sz="1600"/>
              </a:lvl1pPr>
            </a:lstStyle>
            <a:p>
              <a:r>
                <a:rPr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Groundwater withdraw (expensive)</a:t>
              </a:r>
              <a:endParaRPr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4" name="上箭头 7183">
              <a:extLst>
                <a:ext uri="{FF2B5EF4-FFF2-40B4-BE49-F238E27FC236}">
                  <a16:creationId xmlns:a16="http://schemas.microsoft.com/office/drawing/2014/main" id="{E62132B7-A0DB-A1D0-338B-1171D7D4897A}"/>
                </a:ext>
              </a:extLst>
            </p:cNvPr>
            <p:cNvSpPr/>
            <p:nvPr/>
          </p:nvSpPr>
          <p:spPr>
            <a:xfrm rot="10800000">
              <a:off x="4729700" y="3462145"/>
              <a:ext cx="316918" cy="281348"/>
            </a:xfrm>
            <a:prstGeom prst="upArrow">
              <a:avLst>
                <a:gd name="adj1" fmla="val 50000"/>
                <a:gd name="adj2" fmla="val 56133"/>
              </a:avLst>
            </a:prstGeom>
            <a:gradFill>
              <a:gsLst>
                <a:gs pos="0">
                  <a:srgbClr val="C00000"/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5" name="上箭头 7184">
              <a:extLst>
                <a:ext uri="{FF2B5EF4-FFF2-40B4-BE49-F238E27FC236}">
                  <a16:creationId xmlns:a16="http://schemas.microsoft.com/office/drawing/2014/main" id="{C04A750D-96BB-0EEE-B3BB-FEEA337B0FC0}"/>
                </a:ext>
              </a:extLst>
            </p:cNvPr>
            <p:cNvSpPr/>
            <p:nvPr/>
          </p:nvSpPr>
          <p:spPr>
            <a:xfrm rot="10800000">
              <a:off x="5524130" y="3457694"/>
              <a:ext cx="316918" cy="281348"/>
            </a:xfrm>
            <a:prstGeom prst="upArrow">
              <a:avLst>
                <a:gd name="adj1" fmla="val 50000"/>
                <a:gd name="adj2" fmla="val 56133"/>
              </a:avLst>
            </a:prstGeom>
            <a:gradFill>
              <a:gsLst>
                <a:gs pos="0">
                  <a:srgbClr val="C00000"/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6" name="上箭头 7185">
              <a:extLst>
                <a:ext uri="{FF2B5EF4-FFF2-40B4-BE49-F238E27FC236}">
                  <a16:creationId xmlns:a16="http://schemas.microsoft.com/office/drawing/2014/main" id="{EA7BD1A1-8037-E51B-7952-A8C6775199C0}"/>
                </a:ext>
              </a:extLst>
            </p:cNvPr>
            <p:cNvSpPr/>
            <p:nvPr/>
          </p:nvSpPr>
          <p:spPr>
            <a:xfrm rot="10800000">
              <a:off x="6285301" y="3471201"/>
              <a:ext cx="316918" cy="457045"/>
            </a:xfrm>
            <a:prstGeom prst="upArrow">
              <a:avLst>
                <a:gd name="adj1" fmla="val 50000"/>
                <a:gd name="adj2" fmla="val 56133"/>
              </a:avLst>
            </a:prstGeom>
            <a:gradFill>
              <a:gsLst>
                <a:gs pos="0">
                  <a:srgbClr val="C00000"/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88" name="文本框 7187">
              <a:extLst>
                <a:ext uri="{FF2B5EF4-FFF2-40B4-BE49-F238E27FC236}">
                  <a16:creationId xmlns:a16="http://schemas.microsoft.com/office/drawing/2014/main" id="{F48C4BA8-FF50-800C-D05A-420A7DD617EB}"/>
                </a:ext>
              </a:extLst>
            </p:cNvPr>
            <p:cNvSpPr txBox="1"/>
            <p:nvPr/>
          </p:nvSpPr>
          <p:spPr>
            <a:xfrm>
              <a:off x="5749186" y="3399592"/>
              <a:ext cx="11547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kumimoji="1" sz="1600"/>
              </a:lvl1pPr>
            </a:lstStyle>
            <a:p>
              <a:r>
                <a:rPr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Irrigating</a:t>
              </a:r>
              <a:r>
                <a:rPr lang="zh-CN" altLang="en-US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water</a:t>
              </a:r>
              <a:endParaRPr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189" name="直线箭头连接符 7188">
              <a:extLst>
                <a:ext uri="{FF2B5EF4-FFF2-40B4-BE49-F238E27FC236}">
                  <a16:creationId xmlns:a16="http://schemas.microsoft.com/office/drawing/2014/main" id="{23ACF352-BE17-1EFF-BFAE-508F21F5008B}"/>
                </a:ext>
              </a:extLst>
            </p:cNvPr>
            <p:cNvCxnSpPr/>
            <p:nvPr/>
          </p:nvCxnSpPr>
          <p:spPr>
            <a:xfrm>
              <a:off x="3897918" y="2240418"/>
              <a:ext cx="196442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0" name="文本框 7189">
              <a:extLst>
                <a:ext uri="{FF2B5EF4-FFF2-40B4-BE49-F238E27FC236}">
                  <a16:creationId xmlns:a16="http://schemas.microsoft.com/office/drawing/2014/main" id="{E92A6C85-74D5-E1C4-79DC-53351A9EF602}"/>
                </a:ext>
              </a:extLst>
            </p:cNvPr>
            <p:cNvSpPr txBox="1"/>
            <p:nvPr/>
          </p:nvSpPr>
          <p:spPr>
            <a:xfrm>
              <a:off x="3977470" y="2018776"/>
              <a:ext cx="12616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kumimoji="1" sz="1600"/>
              </a:lvl1pPr>
            </a:lstStyle>
            <a:p>
              <a:r>
                <a:rPr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Water demands</a:t>
              </a:r>
              <a:endParaRPr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91" name="上箭头 7190">
              <a:extLst>
                <a:ext uri="{FF2B5EF4-FFF2-40B4-BE49-F238E27FC236}">
                  <a16:creationId xmlns:a16="http://schemas.microsoft.com/office/drawing/2014/main" id="{60C298C0-3E23-497C-482D-3416198F649C}"/>
                </a:ext>
              </a:extLst>
            </p:cNvPr>
            <p:cNvSpPr/>
            <p:nvPr/>
          </p:nvSpPr>
          <p:spPr>
            <a:xfrm rot="10800000">
              <a:off x="3183372" y="2078574"/>
              <a:ext cx="618444" cy="426672"/>
            </a:xfrm>
            <a:prstGeom prst="upArrow">
              <a:avLst>
                <a:gd name="adj1" fmla="val 50000"/>
                <a:gd name="adj2" fmla="val 56857"/>
              </a:avLst>
            </a:prstGeom>
            <a:gradFill>
              <a:gsLst>
                <a:gs pos="0">
                  <a:srgbClr val="2D61FF"/>
                </a:gs>
                <a:gs pos="9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92" name="文本框 7191">
              <a:extLst>
                <a:ext uri="{FF2B5EF4-FFF2-40B4-BE49-F238E27FC236}">
                  <a16:creationId xmlns:a16="http://schemas.microsoft.com/office/drawing/2014/main" id="{D8A82719-77C5-DC5A-3C1B-96159C13650B}"/>
                </a:ext>
              </a:extLst>
            </p:cNvPr>
            <p:cNvSpPr txBox="1"/>
            <p:nvPr/>
          </p:nvSpPr>
          <p:spPr>
            <a:xfrm>
              <a:off x="3034629" y="1958001"/>
              <a:ext cx="9869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Precipitation</a:t>
              </a:r>
              <a:endParaRPr kumimoji="1"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96" name="矩形 7195">
              <a:extLst>
                <a:ext uri="{FF2B5EF4-FFF2-40B4-BE49-F238E27FC236}">
                  <a16:creationId xmlns:a16="http://schemas.microsoft.com/office/drawing/2014/main" id="{9AE6B703-209A-26F5-E64C-E148B6E41BB8}"/>
                </a:ext>
              </a:extLst>
            </p:cNvPr>
            <p:cNvSpPr/>
            <p:nvPr/>
          </p:nvSpPr>
          <p:spPr>
            <a:xfrm>
              <a:off x="2090384" y="2009947"/>
              <a:ext cx="1053752" cy="127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矩形 7196">
              <a:extLst>
                <a:ext uri="{FF2B5EF4-FFF2-40B4-BE49-F238E27FC236}">
                  <a16:creationId xmlns:a16="http://schemas.microsoft.com/office/drawing/2014/main" id="{17F8E64E-FCAC-E054-75E7-C847028FD793}"/>
                </a:ext>
              </a:extLst>
            </p:cNvPr>
            <p:cNvSpPr/>
            <p:nvPr/>
          </p:nvSpPr>
          <p:spPr>
            <a:xfrm>
              <a:off x="2247731" y="4273904"/>
              <a:ext cx="935641" cy="36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上箭头 7197">
              <a:extLst>
                <a:ext uri="{FF2B5EF4-FFF2-40B4-BE49-F238E27FC236}">
                  <a16:creationId xmlns:a16="http://schemas.microsoft.com/office/drawing/2014/main" id="{A27CC8D3-789C-1953-88DF-FFD7C0947641}"/>
                </a:ext>
              </a:extLst>
            </p:cNvPr>
            <p:cNvSpPr/>
            <p:nvPr/>
          </p:nvSpPr>
          <p:spPr>
            <a:xfrm rot="16200000">
              <a:off x="3901733" y="3689730"/>
              <a:ext cx="728961" cy="781228"/>
            </a:xfrm>
            <a:prstGeom prst="upArrow">
              <a:avLst>
                <a:gd name="adj1" fmla="val 50000"/>
                <a:gd name="adj2" fmla="val 48529"/>
              </a:avLst>
            </a:prstGeom>
            <a:gradFill>
              <a:gsLst>
                <a:gs pos="0">
                  <a:srgbClr val="C00000"/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99" name="矩形 7198">
              <a:extLst>
                <a:ext uri="{FF2B5EF4-FFF2-40B4-BE49-F238E27FC236}">
                  <a16:creationId xmlns:a16="http://schemas.microsoft.com/office/drawing/2014/main" id="{0B7E1303-08F4-4F3F-8FF9-CB95773FBB04}"/>
                </a:ext>
              </a:extLst>
            </p:cNvPr>
            <p:cNvSpPr/>
            <p:nvPr/>
          </p:nvSpPr>
          <p:spPr>
            <a:xfrm>
              <a:off x="1885878" y="4086571"/>
              <a:ext cx="399852" cy="494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文本框 7199">
              <a:extLst>
                <a:ext uri="{FF2B5EF4-FFF2-40B4-BE49-F238E27FC236}">
                  <a16:creationId xmlns:a16="http://schemas.microsoft.com/office/drawing/2014/main" id="{42628EC9-FFE5-5616-E951-584E3C723A51}"/>
                </a:ext>
              </a:extLst>
            </p:cNvPr>
            <p:cNvSpPr txBox="1"/>
            <p:nvPr/>
          </p:nvSpPr>
          <p:spPr>
            <a:xfrm>
              <a:off x="4430194" y="4564866"/>
              <a:ext cx="9159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Maize</a:t>
              </a:r>
              <a:endParaRPr kumimoji="1"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01" name="文本框 7200">
              <a:extLst>
                <a:ext uri="{FF2B5EF4-FFF2-40B4-BE49-F238E27FC236}">
                  <a16:creationId xmlns:a16="http://schemas.microsoft.com/office/drawing/2014/main" id="{FD81BE47-6756-FC9C-5B2C-7BF521CE015A}"/>
                </a:ext>
              </a:extLst>
            </p:cNvPr>
            <p:cNvSpPr txBox="1"/>
            <p:nvPr/>
          </p:nvSpPr>
          <p:spPr>
            <a:xfrm>
              <a:off x="5244068" y="4564866"/>
              <a:ext cx="9159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Rice</a:t>
              </a:r>
              <a:endParaRPr kumimoji="1"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02" name="文本框 7201">
              <a:extLst>
                <a:ext uri="{FF2B5EF4-FFF2-40B4-BE49-F238E27FC236}">
                  <a16:creationId xmlns:a16="http://schemas.microsoft.com/office/drawing/2014/main" id="{85880FE9-FCA4-B13F-F10B-C7F230FACD88}"/>
                </a:ext>
              </a:extLst>
            </p:cNvPr>
            <p:cNvSpPr txBox="1"/>
            <p:nvPr/>
          </p:nvSpPr>
          <p:spPr>
            <a:xfrm>
              <a:off x="6057942" y="4564866"/>
              <a:ext cx="9159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Wheat</a:t>
              </a:r>
              <a:endParaRPr kumimoji="1" lang="zh-CN" altLang="en-US" sz="1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03" name="文本框 7202">
              <a:extLst>
                <a:ext uri="{FF2B5EF4-FFF2-40B4-BE49-F238E27FC236}">
                  <a16:creationId xmlns:a16="http://schemas.microsoft.com/office/drawing/2014/main" id="{D8BECB30-1C97-36FB-BA22-6B36194A8610}"/>
                </a:ext>
              </a:extLst>
            </p:cNvPr>
            <p:cNvSpPr txBox="1"/>
            <p:nvPr/>
          </p:nvSpPr>
          <p:spPr>
            <a:xfrm>
              <a:off x="1723784" y="1914040"/>
              <a:ext cx="35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A.</a:t>
              </a:r>
              <a:endParaRPr kumimoji="1" lang="zh-CN" altLang="en-US" sz="11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04" name="文本框 7203">
              <a:extLst>
                <a:ext uri="{FF2B5EF4-FFF2-40B4-BE49-F238E27FC236}">
                  <a16:creationId xmlns:a16="http://schemas.microsoft.com/office/drawing/2014/main" id="{004581F0-C85D-2D66-2F95-AE6539FFE51A}"/>
                </a:ext>
              </a:extLst>
            </p:cNvPr>
            <p:cNvSpPr txBox="1"/>
            <p:nvPr/>
          </p:nvSpPr>
          <p:spPr>
            <a:xfrm>
              <a:off x="5560099" y="1913189"/>
              <a:ext cx="35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B.</a:t>
              </a:r>
              <a:endParaRPr kumimoji="1" lang="zh-CN" altLang="en-US" sz="11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06" name="下箭头 7205">
            <a:extLst>
              <a:ext uri="{FF2B5EF4-FFF2-40B4-BE49-F238E27FC236}">
                <a16:creationId xmlns:a16="http://schemas.microsoft.com/office/drawing/2014/main" id="{2A8B34F4-E0F0-C8AC-F120-F0A60BD530CE}"/>
              </a:ext>
            </a:extLst>
          </p:cNvPr>
          <p:cNvSpPr/>
          <p:nvPr/>
        </p:nvSpPr>
        <p:spPr>
          <a:xfrm>
            <a:off x="6166997" y="1358182"/>
            <a:ext cx="1994456" cy="699914"/>
          </a:xfrm>
          <a:prstGeom prst="downArrow">
            <a:avLst/>
          </a:prstGeom>
          <a:solidFill>
            <a:srgbClr val="006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Water allocation scheme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3157A1A-D597-BE1F-6780-F133A2FD61E3}"/>
              </a:ext>
            </a:extLst>
          </p:cNvPr>
          <p:cNvGrpSpPr/>
          <p:nvPr/>
        </p:nvGrpSpPr>
        <p:grpSpPr>
          <a:xfrm>
            <a:off x="5646982" y="1749760"/>
            <a:ext cx="3365381" cy="2843009"/>
            <a:chOff x="7165196" y="1760198"/>
            <a:chExt cx="4034053" cy="3407889"/>
          </a:xfrm>
        </p:grpSpPr>
        <p:sp>
          <p:nvSpPr>
            <p:cNvPr id="3" name="直角上箭头 2">
              <a:extLst>
                <a:ext uri="{FF2B5EF4-FFF2-40B4-BE49-F238E27FC236}">
                  <a16:creationId xmlns:a16="http://schemas.microsoft.com/office/drawing/2014/main" id="{0816CE5A-64CD-1D9B-54DE-83D848A5184A}"/>
                </a:ext>
              </a:extLst>
            </p:cNvPr>
            <p:cNvSpPr/>
            <p:nvPr/>
          </p:nvSpPr>
          <p:spPr>
            <a:xfrm rot="21002230" flipH="1">
              <a:off x="7414520" y="3865403"/>
              <a:ext cx="871141" cy="1302684"/>
            </a:xfrm>
            <a:prstGeom prst="bentUpArrow">
              <a:avLst>
                <a:gd name="adj1" fmla="val 31213"/>
                <a:gd name="adj2" fmla="val 42671"/>
                <a:gd name="adj3" fmla="val 40254"/>
              </a:avLst>
            </a:prstGeom>
            <a:solidFill>
              <a:srgbClr val="00B0F0"/>
            </a:solidFill>
            <a:ln>
              <a:solidFill>
                <a:schemeClr val="bg2">
                  <a:lumMod val="90000"/>
                </a:schemeClr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直角上箭头 6">
              <a:extLst>
                <a:ext uri="{FF2B5EF4-FFF2-40B4-BE49-F238E27FC236}">
                  <a16:creationId xmlns:a16="http://schemas.microsoft.com/office/drawing/2014/main" id="{A6287925-4381-E5BF-6D90-EDE232BDB3AF}"/>
                </a:ext>
              </a:extLst>
            </p:cNvPr>
            <p:cNvSpPr/>
            <p:nvPr/>
          </p:nvSpPr>
          <p:spPr>
            <a:xfrm rot="21002230">
              <a:off x="9361348" y="3832784"/>
              <a:ext cx="837163" cy="1190936"/>
            </a:xfrm>
            <a:prstGeom prst="bentUpArrow">
              <a:avLst>
                <a:gd name="adj1" fmla="val 31213"/>
                <a:gd name="adj2" fmla="val 42671"/>
                <a:gd name="adj3" fmla="val 40254"/>
              </a:avLst>
            </a:prstGeom>
            <a:solidFill>
              <a:srgbClr val="00B0F0"/>
            </a:solidFill>
            <a:ln>
              <a:solidFill>
                <a:schemeClr val="bg2">
                  <a:lumMod val="90000"/>
                </a:schemeClr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立方体 7">
              <a:extLst>
                <a:ext uri="{FF2B5EF4-FFF2-40B4-BE49-F238E27FC236}">
                  <a16:creationId xmlns:a16="http://schemas.microsoft.com/office/drawing/2014/main" id="{C052B1FD-BC44-24A0-6788-66796EBA1544}"/>
                </a:ext>
              </a:extLst>
            </p:cNvPr>
            <p:cNvSpPr/>
            <p:nvPr/>
          </p:nvSpPr>
          <p:spPr>
            <a:xfrm>
              <a:off x="9090483" y="3637697"/>
              <a:ext cx="1420927" cy="539320"/>
            </a:xfrm>
            <a:prstGeom prst="cube">
              <a:avLst>
                <a:gd name="adj" fmla="val 6724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立方体 11">
              <a:extLst>
                <a:ext uri="{FF2B5EF4-FFF2-40B4-BE49-F238E27FC236}">
                  <a16:creationId xmlns:a16="http://schemas.microsoft.com/office/drawing/2014/main" id="{54EC1EC2-59AA-AA2C-9028-B8CA7E8F15D0}"/>
                </a:ext>
              </a:extLst>
            </p:cNvPr>
            <p:cNvSpPr/>
            <p:nvPr/>
          </p:nvSpPr>
          <p:spPr>
            <a:xfrm>
              <a:off x="10149298" y="3637697"/>
              <a:ext cx="588610" cy="539321"/>
            </a:xfrm>
            <a:prstGeom prst="cube">
              <a:avLst>
                <a:gd name="adj" fmla="val 67240"/>
              </a:avLst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圆柱体 13">
              <a:extLst>
                <a:ext uri="{FF2B5EF4-FFF2-40B4-BE49-F238E27FC236}">
                  <a16:creationId xmlns:a16="http://schemas.microsoft.com/office/drawing/2014/main" id="{44BF3C84-C4CD-FF5B-2977-A5C0321A1C8B}"/>
                </a:ext>
              </a:extLst>
            </p:cNvPr>
            <p:cNvSpPr/>
            <p:nvPr/>
          </p:nvSpPr>
          <p:spPr>
            <a:xfrm>
              <a:off x="9458890" y="3974268"/>
              <a:ext cx="186048" cy="22318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立方体 14">
              <a:extLst>
                <a:ext uri="{FF2B5EF4-FFF2-40B4-BE49-F238E27FC236}">
                  <a16:creationId xmlns:a16="http://schemas.microsoft.com/office/drawing/2014/main" id="{57B4F56E-4CA5-9145-9E4E-988380D0838D}"/>
                </a:ext>
              </a:extLst>
            </p:cNvPr>
            <p:cNvSpPr/>
            <p:nvPr/>
          </p:nvSpPr>
          <p:spPr>
            <a:xfrm>
              <a:off x="8686323" y="2920766"/>
              <a:ext cx="1420927" cy="539320"/>
            </a:xfrm>
            <a:prstGeom prst="cube">
              <a:avLst>
                <a:gd name="adj" fmla="val 6724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立方体 15">
              <a:extLst>
                <a:ext uri="{FF2B5EF4-FFF2-40B4-BE49-F238E27FC236}">
                  <a16:creationId xmlns:a16="http://schemas.microsoft.com/office/drawing/2014/main" id="{134B2DA1-5273-0768-F40F-4859958EE6E3}"/>
                </a:ext>
              </a:extLst>
            </p:cNvPr>
            <p:cNvSpPr/>
            <p:nvPr/>
          </p:nvSpPr>
          <p:spPr>
            <a:xfrm>
              <a:off x="9745138" y="2920766"/>
              <a:ext cx="588610" cy="539321"/>
            </a:xfrm>
            <a:prstGeom prst="cube">
              <a:avLst>
                <a:gd name="adj" fmla="val 67240"/>
              </a:avLst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圆柱体 16">
              <a:extLst>
                <a:ext uri="{FF2B5EF4-FFF2-40B4-BE49-F238E27FC236}">
                  <a16:creationId xmlns:a16="http://schemas.microsoft.com/office/drawing/2014/main" id="{7ABCFA00-6783-6CBA-494B-DAC0BC3787FA}"/>
                </a:ext>
              </a:extLst>
            </p:cNvPr>
            <p:cNvSpPr/>
            <p:nvPr/>
          </p:nvSpPr>
          <p:spPr>
            <a:xfrm>
              <a:off x="9054730" y="3257337"/>
              <a:ext cx="186048" cy="22318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29B9B15-250F-941A-F336-EA8C3D50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2681" y="2767987"/>
              <a:ext cx="1117476" cy="1117476"/>
            </a:xfrm>
            <a:prstGeom prst="rect">
              <a:avLst/>
            </a:prstGeom>
          </p:spPr>
        </p:pic>
        <p:sp>
          <p:nvSpPr>
            <p:cNvPr id="19" name="云形标注 18">
              <a:extLst>
                <a:ext uri="{FF2B5EF4-FFF2-40B4-BE49-F238E27FC236}">
                  <a16:creationId xmlns:a16="http://schemas.microsoft.com/office/drawing/2014/main" id="{CAD90110-9B23-270A-444D-D64F969D02B2}"/>
                </a:ext>
              </a:extLst>
            </p:cNvPr>
            <p:cNvSpPr/>
            <p:nvPr/>
          </p:nvSpPr>
          <p:spPr>
            <a:xfrm flipH="1">
              <a:off x="9792208" y="1760198"/>
              <a:ext cx="1407041" cy="763112"/>
            </a:xfrm>
            <a:prstGeom prst="cloudCallout">
              <a:avLst>
                <a:gd name="adj1" fmla="val 18403"/>
                <a:gd name="adj2" fmla="val 82743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I need water!</a:t>
              </a:r>
              <a:endParaRPr kumimoji="1" lang="zh-CN" alt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立方体 19">
              <a:extLst>
                <a:ext uri="{FF2B5EF4-FFF2-40B4-BE49-F238E27FC236}">
                  <a16:creationId xmlns:a16="http://schemas.microsoft.com/office/drawing/2014/main" id="{D3719ED3-4919-15BE-5E3D-371F6D6B55E6}"/>
                </a:ext>
              </a:extLst>
            </p:cNvPr>
            <p:cNvSpPr/>
            <p:nvPr/>
          </p:nvSpPr>
          <p:spPr>
            <a:xfrm>
              <a:off x="7165196" y="3728103"/>
              <a:ext cx="1420927" cy="539320"/>
            </a:xfrm>
            <a:prstGeom prst="cube">
              <a:avLst>
                <a:gd name="adj" fmla="val 6724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立方体 20">
              <a:extLst>
                <a:ext uri="{FF2B5EF4-FFF2-40B4-BE49-F238E27FC236}">
                  <a16:creationId xmlns:a16="http://schemas.microsoft.com/office/drawing/2014/main" id="{7CDE81DB-EE65-0AE8-5D49-B3D42D38EDD4}"/>
                </a:ext>
              </a:extLst>
            </p:cNvPr>
            <p:cNvSpPr/>
            <p:nvPr/>
          </p:nvSpPr>
          <p:spPr>
            <a:xfrm>
              <a:off x="8224011" y="3728103"/>
              <a:ext cx="588610" cy="539321"/>
            </a:xfrm>
            <a:prstGeom prst="cube">
              <a:avLst>
                <a:gd name="adj" fmla="val 67240"/>
              </a:avLst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圆柱体 21">
              <a:extLst>
                <a:ext uri="{FF2B5EF4-FFF2-40B4-BE49-F238E27FC236}">
                  <a16:creationId xmlns:a16="http://schemas.microsoft.com/office/drawing/2014/main" id="{3E76A462-ED68-25C1-7B44-AE23475C65CA}"/>
                </a:ext>
              </a:extLst>
            </p:cNvPr>
            <p:cNvSpPr/>
            <p:nvPr/>
          </p:nvSpPr>
          <p:spPr>
            <a:xfrm>
              <a:off x="7533603" y="4064674"/>
              <a:ext cx="186048" cy="22318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1DF03A7-C0D4-A3BE-E4F7-F7AD60E7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435178" y="2857722"/>
              <a:ext cx="1189636" cy="1118894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F9F5F1D-7B7B-ABE0-E456-5E65085E3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8890919" y="2039910"/>
              <a:ext cx="1204668" cy="1180093"/>
            </a:xfrm>
            <a:prstGeom prst="rect">
              <a:avLst/>
            </a:prstGeom>
          </p:spPr>
        </p:pic>
        <p:sp>
          <p:nvSpPr>
            <p:cNvPr id="25" name="立方体 24">
              <a:extLst>
                <a:ext uri="{FF2B5EF4-FFF2-40B4-BE49-F238E27FC236}">
                  <a16:creationId xmlns:a16="http://schemas.microsoft.com/office/drawing/2014/main" id="{F00143E3-EB09-7DEA-38C7-3EF33848F436}"/>
                </a:ext>
              </a:extLst>
            </p:cNvPr>
            <p:cNvSpPr/>
            <p:nvPr/>
          </p:nvSpPr>
          <p:spPr>
            <a:xfrm>
              <a:off x="7947485" y="4367576"/>
              <a:ext cx="1368105" cy="539321"/>
            </a:xfrm>
            <a:prstGeom prst="cube">
              <a:avLst>
                <a:gd name="adj" fmla="val 67240"/>
              </a:avLst>
            </a:prstGeom>
            <a:solidFill>
              <a:srgbClr val="00B0F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78EBC0D9-079F-BA35-42C0-A37B419C1313}"/>
                </a:ext>
              </a:extLst>
            </p:cNvPr>
            <p:cNvCxnSpPr/>
            <p:nvPr/>
          </p:nvCxnSpPr>
          <p:spPr>
            <a:xfrm flipH="1">
              <a:off x="8256007" y="2293443"/>
              <a:ext cx="927317" cy="67302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DDA0BC7B-1FC6-6A16-AB19-6A90EDD15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1550" y="3045954"/>
              <a:ext cx="1690808" cy="14202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34C9E5B3-9D42-0F3A-632D-55DC308B44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6063" y="2316745"/>
              <a:ext cx="352590" cy="56668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Part2: approach</a:t>
            </a:r>
            <a:endParaRPr kumimoji="1" lang="zh-CN" altLang="en-US" dirty="0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45" y="386781"/>
            <a:ext cx="5680710" cy="903004"/>
          </a:xfrm>
        </p:spPr>
        <p:txBody>
          <a:bodyPr/>
          <a:lstStyle/>
          <a:p>
            <a:r>
              <a:rPr kumimoji="1" lang="en-US" altLang="zh-CN" dirty="0"/>
              <a:t>Model diagram</a:t>
            </a:r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3339E88-5F26-9BB5-C088-0350E0834FB5}"/>
              </a:ext>
            </a:extLst>
          </p:cNvPr>
          <p:cNvSpPr txBox="1"/>
          <p:nvPr/>
        </p:nvSpPr>
        <p:spPr>
          <a:xfrm>
            <a:off x="6524046" y="2080881"/>
            <a:ext cx="3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C.</a:t>
            </a:r>
            <a:endParaRPr kumimoji="1" lang="zh-CN" altLang="en-US" sz="11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19D625-444A-D531-79CE-A6BBA366D6A9}"/>
              </a:ext>
            </a:extLst>
          </p:cNvPr>
          <p:cNvSpPr txBox="1"/>
          <p:nvPr/>
        </p:nvSpPr>
        <p:spPr>
          <a:xfrm>
            <a:off x="151531" y="4747793"/>
            <a:ext cx="8687915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" altLang="zh-CN" sz="14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crop water requirements, water allocation quotas, and over-extraction decisions, the actual irrigation water sources are divided into surface/groundwater.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" altLang="zh-CN" sz="14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considering evapotranspiration and precipitation for three types of staple crops, the FAO56 single-</a:t>
            </a:r>
            <a:r>
              <a:rPr lang="en" altLang="zh-CN" sz="1400" b="0" i="0" u="none" strike="noStrike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coeffcient</a:t>
            </a:r>
            <a:r>
              <a:rPr lang="en" altLang="zh-CN" sz="14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crop model estimates the net water demand.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" altLang="zh-CN" sz="14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According to the net water demand of crops, surface water quotas are allocated among agents within a specific administrative region.</a:t>
            </a:r>
          </a:p>
        </p:txBody>
      </p:sp>
    </p:spTree>
    <p:extLst>
      <p:ext uri="{BB962C8B-B14F-4D97-AF65-F5344CB8AC3E}">
        <p14:creationId xmlns:p14="http://schemas.microsoft.com/office/powerpoint/2010/main" val="185407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Part2: approach</a:t>
            </a:r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94" y="386781"/>
            <a:ext cx="6909684" cy="903004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Modelling framework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D758766-B131-E6EC-5890-B6447108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334" y="1418338"/>
            <a:ext cx="4886511" cy="1035551"/>
          </a:xfrm>
          <a:prstGeom prst="rect">
            <a:avLst/>
          </a:prstGeom>
        </p:spPr>
      </p:pic>
      <p:pic>
        <p:nvPicPr>
          <p:cNvPr id="7170" name="Picture 2" descr="Drawing">
            <a:extLst>
              <a:ext uri="{FF2B5EF4-FFF2-40B4-BE49-F238E27FC236}">
                <a16:creationId xmlns:a16="http://schemas.microsoft.com/office/drawing/2014/main" id="{63B60571-8A43-467C-B5F0-25ABB4AC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34" y="2608928"/>
            <a:ext cx="4886511" cy="26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9569AE-06F9-51C4-DD00-6AB06C637A4B}"/>
              </a:ext>
            </a:extLst>
          </p:cNvPr>
          <p:cNvSpPr txBox="1"/>
          <p:nvPr/>
        </p:nvSpPr>
        <p:spPr>
          <a:xfrm>
            <a:off x="5344703" y="6209609"/>
            <a:ext cx="3904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GitHub: </a:t>
            </a:r>
            <a:r>
              <a:rPr lang="zh-CN" altLang="en-US" sz="1400" dirty="0">
                <a:hlinkClick r:id="rId5"/>
              </a:rPr>
              <a:t>https://github.com/SongshGeo/ABSESpy</a:t>
            </a:r>
            <a:endParaRPr lang="en-US" altLang="zh-CN" sz="1400" dirty="0"/>
          </a:p>
          <a:p>
            <a:r>
              <a:rPr lang="en-US" altLang="zh-CN" sz="1400" dirty="0"/>
              <a:t>Document: </a:t>
            </a:r>
            <a:r>
              <a:rPr lang="en-US" altLang="zh-CN" sz="1400" dirty="0">
                <a:hlinkClick r:id="rId6"/>
              </a:rPr>
              <a:t>https://songshgeo.github.io/ABSESpy/</a:t>
            </a:r>
            <a:endParaRPr lang="en-US" altLang="zh-CN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4D41DF-FDBE-D47C-6877-E23402075E9A}"/>
              </a:ext>
            </a:extLst>
          </p:cNvPr>
          <p:cNvSpPr txBox="1"/>
          <p:nvPr/>
        </p:nvSpPr>
        <p:spPr>
          <a:xfrm>
            <a:off x="1176794" y="5480388"/>
            <a:ext cx="73692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Agent-based social-ecological systems modelling framework for integrating modules.</a:t>
            </a:r>
            <a:endParaRPr lang="zh-CN" altLang="zh-CN" sz="14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8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Part2: approach</a:t>
            </a:r>
          </a:p>
          <a:p>
            <a:endParaRPr kumimoji="1" lang="en-US" altLang="zh-CN" dirty="0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45" y="386781"/>
            <a:ext cx="5680710" cy="903004"/>
          </a:xfrm>
        </p:spPr>
        <p:txBody>
          <a:bodyPr/>
          <a:lstStyle/>
          <a:p>
            <a:r>
              <a:rPr lang="en" altLang="zh-CN" dirty="0"/>
              <a:t>Modelling Process</a:t>
            </a:r>
            <a:endParaRPr kumimoji="1" lang="zh-CN" altLang="en-US" dirty="0"/>
          </a:p>
        </p:txBody>
      </p:sp>
      <p:cxnSp>
        <p:nvCxnSpPr>
          <p:cNvPr id="2" name="直线箭头连接符 1">
            <a:extLst>
              <a:ext uri="{FF2B5EF4-FFF2-40B4-BE49-F238E27FC236}">
                <a16:creationId xmlns:a16="http://schemas.microsoft.com/office/drawing/2014/main" id="{8431683E-CC68-827A-7078-355D49064378}"/>
              </a:ext>
            </a:extLst>
          </p:cNvPr>
          <p:cNvCxnSpPr>
            <a:stCxn id="3" idx="2"/>
          </p:cNvCxnSpPr>
          <p:nvPr/>
        </p:nvCxnSpPr>
        <p:spPr>
          <a:xfrm flipH="1">
            <a:off x="3600775" y="1859002"/>
            <a:ext cx="3" cy="4392872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E36E3531-0ACD-9D65-DBD2-925528CCFC0B}"/>
              </a:ext>
            </a:extLst>
          </p:cNvPr>
          <p:cNvSpPr/>
          <p:nvPr/>
        </p:nvSpPr>
        <p:spPr>
          <a:xfrm>
            <a:off x="3072899" y="1418338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Update climate data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128E1F-2926-94DD-E4BC-31CB11BFD01F}"/>
              </a:ext>
            </a:extLst>
          </p:cNvPr>
          <p:cNvSpPr/>
          <p:nvPr/>
        </p:nvSpPr>
        <p:spPr>
          <a:xfrm>
            <a:off x="3072899" y="2129444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Update agents </a:t>
            </a:r>
            <a:r>
              <a:rPr kumimoji="1" lang="en-US" altLang="zh-CN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attr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F63B9D2-A682-C186-340D-0EA3F865BB23}"/>
              </a:ext>
            </a:extLst>
          </p:cNvPr>
          <p:cNvSpPr/>
          <p:nvPr/>
        </p:nvSpPr>
        <p:spPr>
          <a:xfrm>
            <a:off x="3072898" y="2840551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Update quota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5CBB56-4101-EEB8-AFAE-C0A672BFC612}"/>
              </a:ext>
            </a:extLst>
          </p:cNvPr>
          <p:cNvSpPr/>
          <p:nvPr/>
        </p:nvSpPr>
        <p:spPr>
          <a:xfrm>
            <a:off x="3072897" y="3551657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Update scores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169ACF4-7A38-B78E-8968-0867F20E2C2B}"/>
              </a:ext>
            </a:extLst>
          </p:cNvPr>
          <p:cNvSpPr/>
          <p:nvPr/>
        </p:nvSpPr>
        <p:spPr>
          <a:xfrm>
            <a:off x="3072896" y="4262765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Update</a:t>
            </a:r>
            <a:r>
              <a:rPr kumimoji="1"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cognition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2E9848-5214-3133-6661-51D1E1AE04FF}"/>
              </a:ext>
            </a:extLst>
          </p:cNvPr>
          <p:cNvSpPr/>
          <p:nvPr/>
        </p:nvSpPr>
        <p:spPr>
          <a:xfrm>
            <a:off x="3072896" y="4973871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Update decisions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60D04C-33BC-8403-7B8C-C82474B7BED8}"/>
              </a:ext>
            </a:extLst>
          </p:cNvPr>
          <p:cNvSpPr/>
          <p:nvPr/>
        </p:nvSpPr>
        <p:spPr>
          <a:xfrm>
            <a:off x="3072896" y="5684978"/>
            <a:ext cx="1055758" cy="440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Calculate water uses</a:t>
            </a:r>
            <a:endParaRPr kumimoji="1" lang="zh-CN" altLang="en-US" sz="12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E6327B-88D6-50FF-03E4-B36E22C067EA}"/>
              </a:ext>
            </a:extLst>
          </p:cNvPr>
          <p:cNvGrpSpPr/>
          <p:nvPr/>
        </p:nvGrpSpPr>
        <p:grpSpPr>
          <a:xfrm>
            <a:off x="1434057" y="4026925"/>
            <a:ext cx="1638839" cy="2170279"/>
            <a:chOff x="1814382" y="4096690"/>
            <a:chExt cx="1638839" cy="2170279"/>
          </a:xfrm>
        </p:grpSpPr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FE8E9CF6-8394-6FF0-D52F-9DBB599E0D12}"/>
                </a:ext>
              </a:extLst>
            </p:cNvPr>
            <p:cNvCxnSpPr>
              <a:cxnSpLocks/>
            </p:cNvCxnSpPr>
            <p:nvPr/>
          </p:nvCxnSpPr>
          <p:spPr>
            <a:xfrm>
              <a:off x="3121574" y="5956172"/>
              <a:ext cx="33164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肘形连接符 18">
              <a:extLst>
                <a:ext uri="{FF2B5EF4-FFF2-40B4-BE49-F238E27FC236}">
                  <a16:creationId xmlns:a16="http://schemas.microsoft.com/office/drawing/2014/main" id="{438BDA13-F816-18E4-DC96-23F18A1E6C97}"/>
                </a:ext>
              </a:extLst>
            </p:cNvPr>
            <p:cNvCxnSpPr>
              <a:cxnSpLocks/>
              <a:stCxn id="20" idx="3"/>
              <a:endCxn id="23" idx="3"/>
            </p:cNvCxnSpPr>
            <p:nvPr/>
          </p:nvCxnSpPr>
          <p:spPr>
            <a:xfrm>
              <a:off x="2870140" y="4317022"/>
              <a:ext cx="8033" cy="1729615"/>
            </a:xfrm>
            <a:prstGeom prst="bentConnector3">
              <a:avLst>
                <a:gd name="adj1" fmla="val 2945761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F32E9A3-AB3B-6551-1544-9A7ADA27CAC8}"/>
                </a:ext>
              </a:extLst>
            </p:cNvPr>
            <p:cNvSpPr/>
            <p:nvPr/>
          </p:nvSpPr>
          <p:spPr>
            <a:xfrm>
              <a:off x="1814382" y="4096690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Precipitation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4685326-028E-E547-A0EC-529BE81D2F35}"/>
                </a:ext>
              </a:extLst>
            </p:cNvPr>
            <p:cNvSpPr/>
            <p:nvPr/>
          </p:nvSpPr>
          <p:spPr>
            <a:xfrm>
              <a:off x="1822416" y="4673228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Surface water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B3B61E-B501-45B9-476C-C89D907BED7C}"/>
                </a:ext>
              </a:extLst>
            </p:cNvPr>
            <p:cNvSpPr/>
            <p:nvPr/>
          </p:nvSpPr>
          <p:spPr>
            <a:xfrm>
              <a:off x="1822416" y="5249766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Over-quota water use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5C7CA6A-D80D-CBB7-8467-D86F6CB8F2A8}"/>
                </a:ext>
              </a:extLst>
            </p:cNvPr>
            <p:cNvSpPr/>
            <p:nvPr/>
          </p:nvSpPr>
          <p:spPr>
            <a:xfrm>
              <a:off x="1822415" y="5826305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Groundwater use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49D65F4-308A-1E45-A957-E86E165D9E49}"/>
              </a:ext>
            </a:extLst>
          </p:cNvPr>
          <p:cNvGrpSpPr/>
          <p:nvPr/>
        </p:nvGrpSpPr>
        <p:grpSpPr>
          <a:xfrm>
            <a:off x="1441613" y="1581273"/>
            <a:ext cx="1631282" cy="1617503"/>
            <a:chOff x="1821938" y="1651038"/>
            <a:chExt cx="1631282" cy="1617503"/>
          </a:xfrm>
        </p:grpSpPr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52192299-AC53-0DED-BE28-BDEC9BF65BCA}"/>
                </a:ext>
              </a:extLst>
            </p:cNvPr>
            <p:cNvCxnSpPr>
              <a:cxnSpLocks/>
            </p:cNvCxnSpPr>
            <p:nvPr/>
          </p:nvCxnSpPr>
          <p:spPr>
            <a:xfrm>
              <a:off x="3121573" y="2423172"/>
              <a:ext cx="33164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肘形连接符 25">
              <a:extLst>
                <a:ext uri="{FF2B5EF4-FFF2-40B4-BE49-F238E27FC236}">
                  <a16:creationId xmlns:a16="http://schemas.microsoft.com/office/drawing/2014/main" id="{84645C63-AC23-7D6F-4A49-F1757760D997}"/>
                </a:ext>
              </a:extLst>
            </p:cNvPr>
            <p:cNvCxnSpPr>
              <a:cxnSpLocks/>
              <a:stCxn id="27" idx="3"/>
              <a:endCxn id="29" idx="3"/>
            </p:cNvCxnSpPr>
            <p:nvPr/>
          </p:nvCxnSpPr>
          <p:spPr>
            <a:xfrm flipH="1">
              <a:off x="2877696" y="1871370"/>
              <a:ext cx="524" cy="1176839"/>
            </a:xfrm>
            <a:prstGeom prst="bentConnector3">
              <a:avLst>
                <a:gd name="adj1" fmla="val -43625954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0972543-207C-0BE7-EB84-CC2DDB59E909}"/>
                </a:ext>
              </a:extLst>
            </p:cNvPr>
            <p:cNvSpPr/>
            <p:nvPr/>
          </p:nvSpPr>
          <p:spPr>
            <a:xfrm>
              <a:off x="1822462" y="1651038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Random distribution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DD6F1AA-0256-74AE-3C5A-44BF204321A6}"/>
                </a:ext>
              </a:extLst>
            </p:cNvPr>
            <p:cNvSpPr/>
            <p:nvPr/>
          </p:nvSpPr>
          <p:spPr>
            <a:xfrm>
              <a:off x="1822415" y="2234264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Update crops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7E0EE1A-DDF0-9156-9DC2-D26FCBCDB446}"/>
                </a:ext>
              </a:extLst>
            </p:cNvPr>
            <p:cNvSpPr/>
            <p:nvPr/>
          </p:nvSpPr>
          <p:spPr>
            <a:xfrm>
              <a:off x="1821938" y="2827877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Randomly connecting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83A86AF-0C6C-4608-917F-95DAC966423C}"/>
              </a:ext>
            </a:extLst>
          </p:cNvPr>
          <p:cNvGrpSpPr/>
          <p:nvPr/>
        </p:nvGrpSpPr>
        <p:grpSpPr>
          <a:xfrm>
            <a:off x="4128654" y="2261504"/>
            <a:ext cx="4089737" cy="3990370"/>
            <a:chOff x="4508979" y="2331269"/>
            <a:chExt cx="4089737" cy="399037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AC114D2-FDD9-B419-57CD-2B8B1037E88A}"/>
                </a:ext>
              </a:extLst>
            </p:cNvPr>
            <p:cNvSpPr/>
            <p:nvPr/>
          </p:nvSpPr>
          <p:spPr>
            <a:xfrm>
              <a:off x="5011615" y="4564720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Gain payoff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B48F57C-0192-A48E-AAFD-69FEEF8D7D21}"/>
                </a:ext>
              </a:extLst>
            </p:cNvPr>
            <p:cNvSpPr/>
            <p:nvPr/>
          </p:nvSpPr>
          <p:spPr>
            <a:xfrm>
              <a:off x="5011615" y="3379724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Update decision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EC9D0B6-A2B1-79A4-08B1-9B101E42F52D}"/>
                </a:ext>
              </a:extLst>
            </p:cNvPr>
            <p:cNvSpPr/>
            <p:nvPr/>
          </p:nvSpPr>
          <p:spPr>
            <a:xfrm>
              <a:off x="4995550" y="5221509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Contagion of decision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CA62D73-F719-F622-26D6-CE322EDB15AC}"/>
                </a:ext>
              </a:extLst>
            </p:cNvPr>
            <p:cNvSpPr/>
            <p:nvPr/>
          </p:nvSpPr>
          <p:spPr>
            <a:xfrm>
              <a:off x="4995550" y="5880975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Mutation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肘形连接符 35">
              <a:extLst>
                <a:ext uri="{FF2B5EF4-FFF2-40B4-BE49-F238E27FC236}">
                  <a16:creationId xmlns:a16="http://schemas.microsoft.com/office/drawing/2014/main" id="{90645F44-DCC5-FC97-67BF-1E13627BF5D0}"/>
                </a:ext>
              </a:extLst>
            </p:cNvPr>
            <p:cNvCxnSpPr>
              <a:stCxn id="33" idx="1"/>
              <a:endCxn id="35" idx="1"/>
            </p:cNvCxnSpPr>
            <p:nvPr/>
          </p:nvCxnSpPr>
          <p:spPr>
            <a:xfrm rot="10800000" flipV="1">
              <a:off x="4995550" y="3600057"/>
              <a:ext cx="16066" cy="2501251"/>
            </a:xfrm>
            <a:prstGeom prst="bentConnector3">
              <a:avLst>
                <a:gd name="adj1" fmla="val 1142883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BB6C7C00-DA60-CC3C-9A89-A4D3D2D2AF43}"/>
                </a:ext>
              </a:extLst>
            </p:cNvPr>
            <p:cNvCxnSpPr>
              <a:cxnSpLocks/>
            </p:cNvCxnSpPr>
            <p:nvPr/>
          </p:nvCxnSpPr>
          <p:spPr>
            <a:xfrm>
              <a:off x="4508979" y="5279652"/>
              <a:ext cx="33164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1C69983-841E-E191-5939-8DC58BE6A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04555" y="2331269"/>
              <a:ext cx="869877" cy="818151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20D4EDD-A25B-0583-EB73-E40A6E09FE31}"/>
                </a:ext>
              </a:extLst>
            </p:cNvPr>
            <p:cNvSpPr/>
            <p:nvPr/>
          </p:nvSpPr>
          <p:spPr>
            <a:xfrm>
              <a:off x="6308869" y="4564720"/>
              <a:ext cx="224011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菱形 39">
              <a:extLst>
                <a:ext uri="{FF2B5EF4-FFF2-40B4-BE49-F238E27FC236}">
                  <a16:creationId xmlns:a16="http://schemas.microsoft.com/office/drawing/2014/main" id="{CCE1A6C5-4641-6B09-FAD0-D48BB46E46ED}"/>
                </a:ext>
              </a:extLst>
            </p:cNvPr>
            <p:cNvSpPr/>
            <p:nvPr/>
          </p:nvSpPr>
          <p:spPr>
            <a:xfrm>
              <a:off x="6377470" y="3212426"/>
              <a:ext cx="911819" cy="44066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 b1?</a:t>
              </a:r>
              <a:endParaRPr kumimoji="1" lang="zh-CN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1" name="肘形连接符 40">
              <a:extLst>
                <a:ext uri="{FF2B5EF4-FFF2-40B4-BE49-F238E27FC236}">
                  <a16:creationId xmlns:a16="http://schemas.microsoft.com/office/drawing/2014/main" id="{4D3093D4-94DA-D306-B477-93D9F33B7AD0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5667736" y="2693951"/>
              <a:ext cx="1165644" cy="518475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98EAC99-B9E5-1E1F-005D-DD0C4774E508}"/>
                </a:ext>
              </a:extLst>
            </p:cNvPr>
            <p:cNvSpPr txBox="1"/>
            <p:nvPr/>
          </p:nvSpPr>
          <p:spPr>
            <a:xfrm>
              <a:off x="5572440" y="2722934"/>
              <a:ext cx="13207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b/v decision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EB598201-1148-89AA-F0D0-1187DF1F30D6}"/>
                </a:ext>
              </a:extLst>
            </p:cNvPr>
            <p:cNvCxnSpPr>
              <a:cxnSpLocks/>
            </p:cNvCxnSpPr>
            <p:nvPr/>
          </p:nvCxnSpPr>
          <p:spPr>
            <a:xfrm>
              <a:off x="6833379" y="3653090"/>
              <a:ext cx="0" cy="20426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54D1187-B33F-D301-1C5F-8C46BBEDEBDA}"/>
                </a:ext>
              </a:extLst>
            </p:cNvPr>
            <p:cNvSpPr txBox="1"/>
            <p:nvPr/>
          </p:nvSpPr>
          <p:spPr>
            <a:xfrm>
              <a:off x="6763352" y="3637050"/>
              <a:ext cx="4764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5" name="肘形连接符 44">
              <a:extLst>
                <a:ext uri="{FF2B5EF4-FFF2-40B4-BE49-F238E27FC236}">
                  <a16:creationId xmlns:a16="http://schemas.microsoft.com/office/drawing/2014/main" id="{F61DBF95-6879-A97C-756C-C728236454F3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7289289" y="3432759"/>
              <a:ext cx="1003902" cy="1131961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E5E60AC-101F-24EB-5C00-2035DBEF1E10}"/>
                </a:ext>
              </a:extLst>
            </p:cNvPr>
            <p:cNvSpPr txBox="1"/>
            <p:nvPr/>
          </p:nvSpPr>
          <p:spPr>
            <a:xfrm>
              <a:off x="7935862" y="3642436"/>
              <a:ext cx="4764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A1E7F02-546B-33C5-AFC2-A3F0EAF93C0D}"/>
                </a:ext>
              </a:extLst>
            </p:cNvPr>
            <p:cNvSpPr/>
            <p:nvPr/>
          </p:nvSpPr>
          <p:spPr>
            <a:xfrm>
              <a:off x="5011615" y="3970119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Evaluating mutually</a:t>
              </a:r>
              <a:endParaRPr kumimoji="1" lang="zh-CN" alt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菱形 47">
              <a:extLst>
                <a:ext uri="{FF2B5EF4-FFF2-40B4-BE49-F238E27FC236}">
                  <a16:creationId xmlns:a16="http://schemas.microsoft.com/office/drawing/2014/main" id="{94CA46D7-F5E4-37A2-316F-4F2FA60D4A41}"/>
                </a:ext>
              </a:extLst>
            </p:cNvPr>
            <p:cNvSpPr/>
            <p:nvPr/>
          </p:nvSpPr>
          <p:spPr>
            <a:xfrm>
              <a:off x="6377470" y="3877906"/>
              <a:ext cx="911819" cy="44066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&lt;v2 ?</a:t>
              </a:r>
              <a:endParaRPr kumimoji="1" lang="zh-CN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841D675E-8CD0-FC7E-4C8C-9C9726D8F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241304" y="3475332"/>
              <a:ext cx="483365" cy="454622"/>
            </a:xfrm>
            <a:prstGeom prst="rect">
              <a:avLst/>
            </a:prstGeom>
          </p:spPr>
        </p:pic>
        <p:cxnSp>
          <p:nvCxnSpPr>
            <p:cNvPr id="50" name="直线箭头连接符 49">
              <a:extLst>
                <a:ext uri="{FF2B5EF4-FFF2-40B4-BE49-F238E27FC236}">
                  <a16:creationId xmlns:a16="http://schemas.microsoft.com/office/drawing/2014/main" id="{7EEAEC38-6251-6E1C-E978-B40CC8A892B0}"/>
                </a:ext>
              </a:extLst>
            </p:cNvPr>
            <p:cNvCxnSpPr>
              <a:cxnSpLocks/>
            </p:cNvCxnSpPr>
            <p:nvPr/>
          </p:nvCxnSpPr>
          <p:spPr>
            <a:xfrm>
              <a:off x="6833379" y="4332530"/>
              <a:ext cx="0" cy="20426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肘形连接符 50">
              <a:extLst>
                <a:ext uri="{FF2B5EF4-FFF2-40B4-BE49-F238E27FC236}">
                  <a16:creationId xmlns:a16="http://schemas.microsoft.com/office/drawing/2014/main" id="{5B56C6E5-BC7D-1F3C-77A1-D6158EED8F5E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7289289" y="4098238"/>
              <a:ext cx="1003902" cy="466481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90E5B7F0-C28C-37E9-2E73-4181A9A0F267}"/>
                </a:ext>
              </a:extLst>
            </p:cNvPr>
            <p:cNvSpPr/>
            <p:nvPr/>
          </p:nvSpPr>
          <p:spPr>
            <a:xfrm>
              <a:off x="6250558" y="5222103"/>
              <a:ext cx="1188017" cy="44066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S_max</a:t>
              </a:r>
              <a:r>
                <a:rPr kumimoji="1" lang="en-US" altLang="zh-CN" sz="10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kumimoji="1" lang="zh-CN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3" name="直线箭头连接符 52">
              <a:extLst>
                <a:ext uri="{FF2B5EF4-FFF2-40B4-BE49-F238E27FC236}">
                  <a16:creationId xmlns:a16="http://schemas.microsoft.com/office/drawing/2014/main" id="{AFABC7CE-7BE8-3A71-7D63-2AA127B3510D}"/>
                </a:ext>
              </a:extLst>
            </p:cNvPr>
            <p:cNvCxnSpPr>
              <a:cxnSpLocks/>
            </p:cNvCxnSpPr>
            <p:nvPr/>
          </p:nvCxnSpPr>
          <p:spPr>
            <a:xfrm>
              <a:off x="6838146" y="5015239"/>
              <a:ext cx="0" cy="20426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线箭头连接符 53">
              <a:extLst>
                <a:ext uri="{FF2B5EF4-FFF2-40B4-BE49-F238E27FC236}">
                  <a16:creationId xmlns:a16="http://schemas.microsoft.com/office/drawing/2014/main" id="{8B46013C-CE0D-DCE6-3B2D-F76D6E4F1D20}"/>
                </a:ext>
              </a:extLst>
            </p:cNvPr>
            <p:cNvCxnSpPr>
              <a:cxnSpLocks/>
            </p:cNvCxnSpPr>
            <p:nvPr/>
          </p:nvCxnSpPr>
          <p:spPr>
            <a:xfrm>
              <a:off x="6831278" y="5658594"/>
              <a:ext cx="0" cy="20426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4EE14A6-4865-63E8-72E2-D3145D14500C}"/>
                </a:ext>
              </a:extLst>
            </p:cNvPr>
            <p:cNvSpPr/>
            <p:nvPr/>
          </p:nvSpPr>
          <p:spPr>
            <a:xfrm>
              <a:off x="6303398" y="5857030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Update randomly 5%</a:t>
              </a:r>
              <a:endParaRPr kumimoji="1" lang="zh-CN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AD2E2758-7575-4E9B-88D6-CFE795F1AE51}"/>
                </a:ext>
              </a:extLst>
            </p:cNvPr>
            <p:cNvSpPr txBox="1"/>
            <p:nvPr/>
          </p:nvSpPr>
          <p:spPr>
            <a:xfrm>
              <a:off x="6733737" y="5621565"/>
              <a:ext cx="4764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Yes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CD9961E-580C-420E-8C96-7E3A48B6A56C}"/>
                </a:ext>
              </a:extLst>
            </p:cNvPr>
            <p:cNvSpPr/>
            <p:nvPr/>
          </p:nvSpPr>
          <p:spPr>
            <a:xfrm>
              <a:off x="7542958" y="5847671"/>
              <a:ext cx="1055758" cy="440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b1 = </a:t>
              </a:r>
              <a:r>
                <a:rPr kumimoji="1" lang="en-US" altLang="zh-CN" sz="105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b_max</a:t>
              </a:r>
              <a:endParaRPr kumimoji="1" lang="en-US" altLang="zh-CN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ctr"/>
              <a:r>
                <a:rPr kumimoji="1" lang="en-US" altLang="zh-CN" sz="105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v1 = </a:t>
              </a:r>
              <a:r>
                <a:rPr kumimoji="1" lang="en-US" altLang="zh-CN" sz="105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v_max</a:t>
              </a:r>
              <a:endParaRPr kumimoji="1" lang="zh-CN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8" name="肘形连接符 57">
              <a:extLst>
                <a:ext uri="{FF2B5EF4-FFF2-40B4-BE49-F238E27FC236}">
                  <a16:creationId xmlns:a16="http://schemas.microsoft.com/office/drawing/2014/main" id="{9522D64A-4A13-0593-479A-623132F1C78D}"/>
                </a:ext>
              </a:extLst>
            </p:cNvPr>
            <p:cNvCxnSpPr>
              <a:cxnSpLocks/>
              <a:stCxn id="52" idx="3"/>
              <a:endCxn id="57" idx="0"/>
            </p:cNvCxnSpPr>
            <p:nvPr/>
          </p:nvCxnSpPr>
          <p:spPr>
            <a:xfrm>
              <a:off x="7438575" y="5442435"/>
              <a:ext cx="632262" cy="40523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F6CBD537-D8F0-94C5-6004-E2A8406B40D5}"/>
                </a:ext>
              </a:extLst>
            </p:cNvPr>
            <p:cNvSpPr txBox="1"/>
            <p:nvPr/>
          </p:nvSpPr>
          <p:spPr>
            <a:xfrm>
              <a:off x="7239788" y="5241248"/>
              <a:ext cx="4764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No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898C07D9-E2A2-78DA-2A04-A2BF8AA9405A}"/>
                </a:ext>
              </a:extLst>
            </p:cNvPr>
            <p:cNvSpPr txBox="1"/>
            <p:nvPr/>
          </p:nvSpPr>
          <p:spPr>
            <a:xfrm>
              <a:off x="4892922" y="3111498"/>
              <a:ext cx="12052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Agent (farmer) 1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0535B9F-35E2-7ED3-5D60-280344720402}"/>
                </a:ext>
              </a:extLst>
            </p:cNvPr>
            <p:cNvSpPr txBox="1"/>
            <p:nvPr/>
          </p:nvSpPr>
          <p:spPr>
            <a:xfrm>
              <a:off x="7032068" y="3870108"/>
              <a:ext cx="14817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Agent (farmer)2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01F1750-1C75-71A2-E1FE-06E3F017C0CB}"/>
                </a:ext>
              </a:extLst>
            </p:cNvPr>
            <p:cNvSpPr txBox="1"/>
            <p:nvPr/>
          </p:nvSpPr>
          <p:spPr>
            <a:xfrm>
              <a:off x="6990613" y="4172144"/>
              <a:ext cx="10802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Grid_1 += 1</a:t>
              </a:r>
            </a:p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Group_2 += 1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FB45381-3EAE-CD73-AED6-1ECE32A8D7F1}"/>
                </a:ext>
              </a:extLst>
            </p:cNvPr>
            <p:cNvSpPr txBox="1"/>
            <p:nvPr/>
          </p:nvSpPr>
          <p:spPr>
            <a:xfrm>
              <a:off x="7251223" y="5473731"/>
              <a:ext cx="7659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Learning</a:t>
              </a:r>
              <a:endParaRPr kumimoji="1" lang="zh-CN" alt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68" name="文本框 7167">
              <a:extLst>
                <a:ext uri="{FF2B5EF4-FFF2-40B4-BE49-F238E27FC236}">
                  <a16:creationId xmlns:a16="http://schemas.microsoft.com/office/drawing/2014/main" id="{F107007C-A176-C17A-2C41-5CC299A581A4}"/>
                </a:ext>
              </a:extLst>
            </p:cNvPr>
            <p:cNvSpPr txBox="1"/>
            <p:nvPr/>
          </p:nvSpPr>
          <p:spPr>
            <a:xfrm>
              <a:off x="6017998" y="5603114"/>
              <a:ext cx="8426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Mutation?</a:t>
              </a:r>
              <a:endParaRPr kumimoji="1" lang="zh-CN" alt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169" name="直线箭头连接符 7168">
              <a:extLst>
                <a:ext uri="{FF2B5EF4-FFF2-40B4-BE49-F238E27FC236}">
                  <a16:creationId xmlns:a16="http://schemas.microsoft.com/office/drawing/2014/main" id="{CF033FBE-E348-C966-BA4F-B82183314F5A}"/>
                </a:ext>
              </a:extLst>
            </p:cNvPr>
            <p:cNvCxnSpPr>
              <a:cxnSpLocks/>
              <a:stCxn id="57" idx="1"/>
              <a:endCxn id="55" idx="3"/>
            </p:cNvCxnSpPr>
            <p:nvPr/>
          </p:nvCxnSpPr>
          <p:spPr>
            <a:xfrm flipH="1">
              <a:off x="7359156" y="6068004"/>
              <a:ext cx="183802" cy="935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71" name="文本框 7170">
              <a:extLst>
                <a:ext uri="{FF2B5EF4-FFF2-40B4-BE49-F238E27FC236}">
                  <a16:creationId xmlns:a16="http://schemas.microsoft.com/office/drawing/2014/main" id="{107138F6-56C5-36BB-258A-A21024828AA8}"/>
                </a:ext>
              </a:extLst>
            </p:cNvPr>
            <p:cNvSpPr txBox="1"/>
            <p:nvPr/>
          </p:nvSpPr>
          <p:spPr>
            <a:xfrm>
              <a:off x="6022672" y="5063301"/>
              <a:ext cx="7968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Max?</a:t>
              </a:r>
              <a:endParaRPr kumimoji="1" lang="zh-CN" alt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2" name="文本框 7171">
              <a:extLst>
                <a:ext uri="{FF2B5EF4-FFF2-40B4-BE49-F238E27FC236}">
                  <a16:creationId xmlns:a16="http://schemas.microsoft.com/office/drawing/2014/main" id="{4A23D5F0-9BAE-6E5D-9C4D-B69159CD7941}"/>
                </a:ext>
              </a:extLst>
            </p:cNvPr>
            <p:cNvSpPr txBox="1"/>
            <p:nvPr/>
          </p:nvSpPr>
          <p:spPr>
            <a:xfrm>
              <a:off x="6098177" y="3008401"/>
              <a:ext cx="7968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Cooperate?</a:t>
              </a:r>
              <a:endParaRPr kumimoji="1" lang="zh-CN" alt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3" name="文本框 7172">
              <a:extLst>
                <a:ext uri="{FF2B5EF4-FFF2-40B4-BE49-F238E27FC236}">
                  <a16:creationId xmlns:a16="http://schemas.microsoft.com/office/drawing/2014/main" id="{FEE8A1AA-E642-693E-720B-ACE5582AFAF9}"/>
                </a:ext>
              </a:extLst>
            </p:cNvPr>
            <p:cNvSpPr txBox="1"/>
            <p:nvPr/>
          </p:nvSpPr>
          <p:spPr>
            <a:xfrm>
              <a:off x="6105532" y="3633824"/>
              <a:ext cx="7139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Social norm?</a:t>
              </a:r>
              <a:endParaRPr kumimoji="1" lang="zh-CN" alt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4" name="文本框 7173">
              <a:extLst>
                <a:ext uri="{FF2B5EF4-FFF2-40B4-BE49-F238E27FC236}">
                  <a16:creationId xmlns:a16="http://schemas.microsoft.com/office/drawing/2014/main" id="{B0C84154-F5C1-99D6-2985-5FC39626AF46}"/>
                </a:ext>
              </a:extLst>
            </p:cNvPr>
            <p:cNvSpPr txBox="1"/>
            <p:nvPr/>
          </p:nvSpPr>
          <p:spPr>
            <a:xfrm>
              <a:off x="6736999" y="4289470"/>
              <a:ext cx="4764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No: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5" name="文本框 7174">
              <a:extLst>
                <a:ext uri="{FF2B5EF4-FFF2-40B4-BE49-F238E27FC236}">
                  <a16:creationId xmlns:a16="http://schemas.microsoft.com/office/drawing/2014/main" id="{9832EDBC-7D48-6492-3854-D70026AF3D3B}"/>
                </a:ext>
              </a:extLst>
            </p:cNvPr>
            <p:cNvSpPr txBox="1"/>
            <p:nvPr/>
          </p:nvSpPr>
          <p:spPr>
            <a:xfrm>
              <a:off x="7862601" y="4284492"/>
              <a:ext cx="4764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Yes</a:t>
              </a:r>
              <a:endParaRPr kumimoji="1" lang="zh-CN" alt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176" name="图片 7175">
              <a:extLst>
                <a:ext uri="{FF2B5EF4-FFF2-40B4-BE49-F238E27FC236}">
                  <a16:creationId xmlns:a16="http://schemas.microsoft.com/office/drawing/2014/main" id="{13786ECE-40C7-7E9E-508C-15250EF4C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781" y="4594405"/>
              <a:ext cx="1808204" cy="391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2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96A1D5F-73F0-8E6E-A078-1087F122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35" y="1679373"/>
            <a:ext cx="7772400" cy="2393576"/>
          </a:xfrm>
          <a:prstGeom prst="rect">
            <a:avLst/>
          </a:prstGeom>
        </p:spPr>
      </p:pic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Part3: Results</a:t>
            </a:r>
            <a:endParaRPr kumimoji="1" lang="zh-CN" altLang="en-US" dirty="0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45" y="386781"/>
            <a:ext cx="5680710" cy="903004"/>
          </a:xfrm>
        </p:spPr>
        <p:txBody>
          <a:bodyPr/>
          <a:lstStyle/>
          <a:p>
            <a:r>
              <a:rPr kumimoji="1" lang="en-US" altLang="zh-CN" dirty="0"/>
              <a:t>Main Results</a:t>
            </a:r>
            <a:endParaRPr kumimoji="1" lang="zh-CN" altLang="en-US" dirty="0"/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80511673-1D39-3AFA-5BBE-B5106F545DEB}"/>
              </a:ext>
            </a:extLst>
          </p:cNvPr>
          <p:cNvSpPr txBox="1">
            <a:spLocks/>
          </p:cNvSpPr>
          <p:nvPr/>
        </p:nvSpPr>
        <p:spPr>
          <a:xfrm>
            <a:off x="734410" y="4195603"/>
            <a:ext cx="7675179" cy="209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1987 and 1998, the water usage of the 50% of agents with lower surface water extraction remained relatively stable, while the water usage of the 50% of entities with higher water extraction increased.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sz="1400" dirty="0">
                <a:solidFill>
                  <a:srgbClr val="006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shift in 1987 stimulated water users to over-use water from the YR.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C7E20A-7050-48DE-0AAB-75D60794920E}"/>
              </a:ext>
            </a:extLst>
          </p:cNvPr>
          <p:cNvGrpSpPr/>
          <p:nvPr/>
        </p:nvGrpSpPr>
        <p:grpSpPr>
          <a:xfrm>
            <a:off x="1786099" y="1712469"/>
            <a:ext cx="4597593" cy="1314236"/>
            <a:chOff x="1731645" y="1976097"/>
            <a:chExt cx="4597593" cy="131423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EA01DDC-79D1-52BE-7F94-62A92C77B539}"/>
                </a:ext>
              </a:extLst>
            </p:cNvPr>
            <p:cNvSpPr/>
            <p:nvPr/>
          </p:nvSpPr>
          <p:spPr>
            <a:xfrm>
              <a:off x="3608381" y="1976097"/>
              <a:ext cx="595484" cy="131423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7ED68351-FECB-E9E3-E23E-739383027432}"/>
                </a:ext>
              </a:extLst>
            </p:cNvPr>
            <p:cNvCxnSpPr/>
            <p:nvPr/>
          </p:nvCxnSpPr>
          <p:spPr>
            <a:xfrm flipV="1">
              <a:off x="1731645" y="2313830"/>
              <a:ext cx="1774880" cy="64405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9E33226A-1D5C-A04F-6AD1-BFA6ED6B90A2}"/>
                </a:ext>
              </a:extLst>
            </p:cNvPr>
            <p:cNvCxnSpPr>
              <a:cxnSpLocks/>
            </p:cNvCxnSpPr>
            <p:nvPr/>
          </p:nvCxnSpPr>
          <p:spPr>
            <a:xfrm>
              <a:off x="4305721" y="2363437"/>
              <a:ext cx="2023517" cy="26977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8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EEA6745-2B66-F161-E692-9FFC6B951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835" y="3968"/>
            <a:ext cx="1955800" cy="254260"/>
          </a:xfrm>
        </p:spPr>
        <p:txBody>
          <a:bodyPr/>
          <a:lstStyle/>
          <a:p>
            <a:r>
              <a:rPr kumimoji="1" lang="en-US" altLang="zh-CN" dirty="0"/>
              <a:t>Part3: Results</a:t>
            </a:r>
            <a:endParaRPr kumimoji="1" lang="zh-CN" altLang="en-US" dirty="0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A3704101-B416-41AF-A730-4A01C42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45" y="386781"/>
            <a:ext cx="5680710" cy="903004"/>
          </a:xfrm>
        </p:spPr>
        <p:txBody>
          <a:bodyPr/>
          <a:lstStyle/>
          <a:p>
            <a:r>
              <a:rPr kumimoji="1" lang="en-US" altLang="zh-CN" dirty="0"/>
              <a:t>Main Results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DC20D8-6C49-3CED-D39D-FD34139F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8338"/>
            <a:ext cx="7772400" cy="3444149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A638791D-55BE-A8D9-DB21-CD38ECEE0702}"/>
              </a:ext>
            </a:extLst>
          </p:cNvPr>
          <p:cNvSpPr/>
          <p:nvPr/>
        </p:nvSpPr>
        <p:spPr>
          <a:xfrm>
            <a:off x="3697356" y="3729162"/>
            <a:ext cx="286247" cy="2862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9A95ED-8671-1133-8785-AA817DBF2EBA}"/>
              </a:ext>
            </a:extLst>
          </p:cNvPr>
          <p:cNvSpPr txBox="1"/>
          <p:nvPr/>
        </p:nvSpPr>
        <p:spPr>
          <a:xfrm>
            <a:off x="2926075" y="3345215"/>
            <a:ext cx="10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Institutional effect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FBB32C8D-6A7A-3B7C-38D9-5D1DD28C92A9}"/>
              </a:ext>
            </a:extLst>
          </p:cNvPr>
          <p:cNvSpPr txBox="1">
            <a:spLocks/>
          </p:cNvSpPr>
          <p:nvPr/>
        </p:nvSpPr>
        <p:spPr>
          <a:xfrm>
            <a:off x="685800" y="4710100"/>
            <a:ext cx="7911548" cy="209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 maintain a continuous decline in the proportion of blue water use (surface &amp; ground water). Policy impact on the blue/green water ratio is not significant. Only a few provinces have abrupt changes (e.g., Shaanxi).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kumimoji="1" lang="en" altLang="zh-CN" sz="1400" dirty="0">
                <a:solidFill>
                  <a:srgbClr val="006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of the compulsory quotas in 1998 was a result of the water-saving reforms</a:t>
            </a:r>
            <a:r>
              <a:rPr kumimoji="1" lang="en-US" altLang="zh-CN" sz="1400" dirty="0">
                <a:solidFill>
                  <a:srgbClr val="006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en" altLang="zh-CN" sz="1400" dirty="0">
              <a:solidFill>
                <a:srgbClr val="006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02076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文献管理与论文写作_L1-阅读文献" id="{67D324D3-8257-8942-88AD-676CFCE64CE8}" vid="{0713C1CB-0361-7D45-B4C1-03EE6C20A9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</Template>
  <TotalTime>2786</TotalTime>
  <Words>1221</Words>
  <Application>Microsoft Macintosh PowerPoint</Application>
  <PresentationFormat>全屏显示(4:3)</PresentationFormat>
  <Paragraphs>184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</vt:lpstr>
      <vt:lpstr>微软雅黑</vt:lpstr>
      <vt:lpstr>微软雅黑</vt:lpstr>
      <vt:lpstr>Times</vt:lpstr>
      <vt:lpstr>Arial</vt:lpstr>
      <vt:lpstr>Calibri</vt:lpstr>
      <vt:lpstr>Cambria</vt:lpstr>
      <vt:lpstr>Times New Roman</vt:lpstr>
      <vt:lpstr>Tw Cen MT</vt:lpstr>
      <vt:lpstr>Wingdings</vt:lpstr>
      <vt:lpstr>Academic</vt:lpstr>
      <vt:lpstr>PowerPoint 演示文稿</vt:lpstr>
      <vt:lpstr>Theory Background</vt:lpstr>
      <vt:lpstr>Institution Background</vt:lpstr>
      <vt:lpstr>Agent-based socio-hydrological model</vt:lpstr>
      <vt:lpstr>Model diagram</vt:lpstr>
      <vt:lpstr>Modelling framework</vt:lpstr>
      <vt:lpstr>Modelling Process</vt:lpstr>
      <vt:lpstr>Main Results</vt:lpstr>
      <vt:lpstr>Main Results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Proposing approaches of GEDB</dc:title>
  <dc:creator>Shuang Song</dc:creator>
  <cp:lastModifiedBy>Shuang Song</cp:lastModifiedBy>
  <cp:revision>149</cp:revision>
  <cp:lastPrinted>2023-04-23T08:01:59Z</cp:lastPrinted>
  <dcterms:created xsi:type="dcterms:W3CDTF">2023-04-12T02:13:12Z</dcterms:created>
  <dcterms:modified xsi:type="dcterms:W3CDTF">2023-04-24T06:58:57Z</dcterms:modified>
</cp:coreProperties>
</file>