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5D_8126B2A1.xml" ContentType="application/vnd.ms-powerpoint.comments+xml"/>
  <Override PartName="/ppt/comments/modernComment_179_A4A4E484.xml" ContentType="application/vnd.ms-powerpoint.comments+xml"/>
  <Override PartName="/ppt/comments/modernComment_17C_F423164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9" r:id="rId1"/>
  </p:sldMasterIdLst>
  <p:notesMasterIdLst>
    <p:notesMasterId r:id="rId27"/>
  </p:notesMasterIdLst>
  <p:sldIdLst>
    <p:sldId id="256" r:id="rId2"/>
    <p:sldId id="349" r:id="rId3"/>
    <p:sldId id="377" r:id="rId4"/>
    <p:sldId id="479" r:id="rId5"/>
    <p:sldId id="507" r:id="rId6"/>
    <p:sldId id="481" r:id="rId7"/>
    <p:sldId id="482" r:id="rId8"/>
    <p:sldId id="483" r:id="rId9"/>
    <p:sldId id="498" r:id="rId10"/>
    <p:sldId id="484" r:id="rId11"/>
    <p:sldId id="505" r:id="rId12"/>
    <p:sldId id="506" r:id="rId13"/>
    <p:sldId id="487" r:id="rId14"/>
    <p:sldId id="488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9" r:id="rId24"/>
    <p:sldId id="500" r:id="rId25"/>
    <p:sldId id="508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D71817-2618-8E67-F9A1-16A3EC737722}" name="Srishti Gaur" initials="SG" userId="37e790576baad4c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hna mondal" initials="km" lastIdx="1" clrIdx="0">
    <p:extLst>
      <p:ext uri="{19B8F6BF-5375-455C-9EA6-DF929625EA0E}">
        <p15:presenceInfo xmlns:p15="http://schemas.microsoft.com/office/powerpoint/2012/main" userId="d9072629deeb3c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12F6"/>
    <a:srgbClr val="FF6600"/>
    <a:srgbClr val="FF9900"/>
    <a:srgbClr val="A02881"/>
    <a:srgbClr val="FFFA00"/>
    <a:srgbClr val="CCECFF"/>
    <a:srgbClr val="CC66FF"/>
    <a:srgbClr val="150CC6"/>
    <a:srgbClr val="00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85823" autoAdjust="0"/>
  </p:normalViewPr>
  <p:slideViewPr>
    <p:cSldViewPr>
      <p:cViewPr>
        <p:scale>
          <a:sx n="45" d="100"/>
          <a:sy n="45" d="100"/>
        </p:scale>
        <p:origin x="2741" y="9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modernComment_15D_8126B2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897DFE-9C6F-43ED-A0C9-4590D10A4AD9}" authorId="{46D71817-2618-8E67-F9A1-16A3EC737722}" created="2021-12-17T01:03:05.694">
    <pc:sldMkLst xmlns:pc="http://schemas.microsoft.com/office/powerpoint/2013/main/command">
      <pc:docMk/>
      <pc:sldMk cId="2166796961" sldId="349"/>
    </pc:sldMkLst>
    <p188:txBody>
      <a:bodyPr/>
      <a:lstStyle/>
      <a:p>
        <a:r>
          <a:rPr lang="en-IN"/>
          <a:t>Research outcomes????
Work done???
work to be done??</a:t>
        </a:r>
      </a:p>
    </p188:txBody>
  </p188:cm>
</p188:cmLst>
</file>

<file path=ppt/comments/modernComment_179_A4A4E4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911CEA-75BE-42B0-8157-FD98D267515D}" authorId="{46D71817-2618-8E67-F9A1-16A3EC737722}" created="2021-12-17T01:06:45.5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2269828" sldId="377"/>
      <ac:graphicFrameMk id="3" creationId="{00000000-0000-0000-0000-000000000000}"/>
    </ac:deMkLst>
    <p188:txBody>
      <a:bodyPr/>
      <a:lstStyle/>
      <a:p>
        <a:r>
          <a:rPr lang="en-IN"/>
          <a:t>I think too much colour
</a:t>
        </a:r>
      </a:p>
    </p188:txBody>
  </p188:cm>
</p188:cmLst>
</file>

<file path=ppt/comments/modernComment_17C_F42316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661E27-0908-477D-AE43-C54F0E352E00}" authorId="{46D71817-2618-8E67-F9A1-16A3EC737722}" created="2021-12-17T01:10:55.667">
    <pc:sldMkLst xmlns:pc="http://schemas.microsoft.com/office/powerpoint/2013/main/command">
      <pc:docMk/>
      <pc:sldMk cId="4095940165" sldId="380"/>
    </pc:sldMkLst>
    <p188:txBody>
      <a:bodyPr/>
      <a:lstStyle/>
      <a:p>
        <a:r>
          <a:rPr lang="en-IN"/>
          <a:t>Use other map of India that contain Kashmir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F37EB-D939-47E4-BBA6-3C9750B4105D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12CACA-49BB-4146-878C-87B590BD645E}">
      <dgm:prSet phldrT="[Text]"/>
      <dgm:spPr>
        <a:solidFill>
          <a:schemeClr val="accent4">
            <a:lumMod val="75000"/>
          </a:schemeClr>
        </a:solidFill>
        <a:ln w="28575">
          <a:solidFill>
            <a:srgbClr val="150CC6"/>
          </a:solidFill>
        </a:ln>
      </dgm:spPr>
      <dgm:t>
        <a:bodyPr/>
        <a:lstStyle/>
        <a:p>
          <a:endParaRPr lang="en-US" dirty="0"/>
        </a:p>
      </dgm:t>
    </dgm:pt>
    <dgm:pt modelId="{5445F81E-0433-4F63-B766-32161926D2F4}" type="parTrans" cxnId="{C3ED1505-DA02-4DAC-8A34-68C676AEB91D}">
      <dgm:prSet/>
      <dgm:spPr/>
      <dgm:t>
        <a:bodyPr/>
        <a:lstStyle/>
        <a:p>
          <a:endParaRPr lang="en-US"/>
        </a:p>
      </dgm:t>
    </dgm:pt>
    <dgm:pt modelId="{C75EA10C-04F9-4579-8D89-B7055484D5CF}" type="sibTrans" cxnId="{C3ED1505-DA02-4DAC-8A34-68C676AEB91D}">
      <dgm:prSet/>
      <dgm:spPr/>
      <dgm:t>
        <a:bodyPr/>
        <a:lstStyle/>
        <a:p>
          <a:endParaRPr lang="en-US"/>
        </a:p>
      </dgm:t>
    </dgm:pt>
    <dgm:pt modelId="{54DDFFF0-7BB0-49B3-8B68-79F2387ABAD0}">
      <dgm:prSet phldrT="[Text]" phldr="1"/>
      <dgm:spPr/>
      <dgm:t>
        <a:bodyPr/>
        <a:lstStyle/>
        <a:p>
          <a:endParaRPr lang="en-US" dirty="0"/>
        </a:p>
      </dgm:t>
    </dgm:pt>
    <dgm:pt modelId="{5D320C22-F6F7-4AAD-9221-6BE9F6CCC8B3}" type="parTrans" cxnId="{A1B433C8-ECF8-41EF-923E-372A4CA25DD3}">
      <dgm:prSet/>
      <dgm:spPr/>
      <dgm:t>
        <a:bodyPr/>
        <a:lstStyle/>
        <a:p>
          <a:endParaRPr lang="en-US"/>
        </a:p>
      </dgm:t>
    </dgm:pt>
    <dgm:pt modelId="{4AC6C11B-D5F6-490E-BA78-8E4D502ABD4F}" type="sibTrans" cxnId="{A1B433C8-ECF8-41EF-923E-372A4CA25DD3}">
      <dgm:prSet/>
      <dgm:spPr/>
      <dgm:t>
        <a:bodyPr/>
        <a:lstStyle/>
        <a:p>
          <a:endParaRPr lang="en-US"/>
        </a:p>
      </dgm:t>
    </dgm:pt>
    <dgm:pt modelId="{265568DC-ACB9-4BDD-8426-AFB4919FA878}">
      <dgm:prSet phldrT="[Text]" phldr="1"/>
      <dgm:spPr/>
      <dgm:t>
        <a:bodyPr/>
        <a:lstStyle/>
        <a:p>
          <a:endParaRPr lang="en-US"/>
        </a:p>
      </dgm:t>
    </dgm:pt>
    <dgm:pt modelId="{CEEC539E-5EB0-4879-A5B6-C0E22411D966}" type="parTrans" cxnId="{A2C753C9-3CBA-4EFF-8865-DCD4698FB94B}">
      <dgm:prSet/>
      <dgm:spPr/>
      <dgm:t>
        <a:bodyPr/>
        <a:lstStyle/>
        <a:p>
          <a:endParaRPr lang="en-US"/>
        </a:p>
      </dgm:t>
    </dgm:pt>
    <dgm:pt modelId="{E0366018-7570-4D34-ABF3-75CB43CAB322}" type="sibTrans" cxnId="{A2C753C9-3CBA-4EFF-8865-DCD4698FB94B}">
      <dgm:prSet/>
      <dgm:spPr/>
      <dgm:t>
        <a:bodyPr/>
        <a:lstStyle/>
        <a:p>
          <a:endParaRPr lang="en-US"/>
        </a:p>
      </dgm:t>
    </dgm:pt>
    <dgm:pt modelId="{C60E33A2-8C2F-4FCB-830B-B5D869619565}">
      <dgm:prSet phldrT="[Text]" phldr="1"/>
      <dgm:spPr/>
      <dgm:t>
        <a:bodyPr/>
        <a:lstStyle/>
        <a:p>
          <a:endParaRPr lang="en-US"/>
        </a:p>
      </dgm:t>
    </dgm:pt>
    <dgm:pt modelId="{0682F0A1-E402-4201-A0B7-F71A862074EA}" type="parTrans" cxnId="{86643273-19D7-4BFA-AD99-B9E0C32DF07B}">
      <dgm:prSet/>
      <dgm:spPr/>
      <dgm:t>
        <a:bodyPr/>
        <a:lstStyle/>
        <a:p>
          <a:endParaRPr lang="en-US"/>
        </a:p>
      </dgm:t>
    </dgm:pt>
    <dgm:pt modelId="{7953A8E2-03D3-42F2-BB5D-F02F9E0F3A7E}" type="sibTrans" cxnId="{86643273-19D7-4BFA-AD99-B9E0C32DF07B}">
      <dgm:prSet/>
      <dgm:spPr/>
      <dgm:t>
        <a:bodyPr/>
        <a:lstStyle/>
        <a:p>
          <a:endParaRPr lang="en-US"/>
        </a:p>
      </dgm:t>
    </dgm:pt>
    <dgm:pt modelId="{358EC431-5F57-4466-92E6-E9FA2A531ECF}" type="pres">
      <dgm:prSet presAssocID="{50EF37EB-D939-47E4-BBA6-3C9750B4105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89FC756-2A0C-4C08-8F67-28A812BCFEE5}" type="pres">
      <dgm:prSet presAssocID="{AD12CACA-49BB-4146-878C-87B590BD645E}" presName="singleCycle" presStyleCnt="0"/>
      <dgm:spPr/>
    </dgm:pt>
    <dgm:pt modelId="{51923132-A18A-486C-ADCA-EC9E6B4472DB}" type="pres">
      <dgm:prSet presAssocID="{AD12CACA-49BB-4146-878C-87B590BD645E}" presName="singleCenter" presStyleLbl="node1" presStyleIdx="0" presStyleCnt="4" custScaleX="132286" custScaleY="105395" custLinFactNeighborX="0" custLinFactNeighborY="-2961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1C636DB-80D9-4700-99F2-049D7D0C8D57}" type="pres">
      <dgm:prSet presAssocID="{5D320C22-F6F7-4AAD-9221-6BE9F6CCC8B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25CE66F5-F7B3-4055-8624-0755886A12A7}" type="pres">
      <dgm:prSet presAssocID="{54DDFFF0-7BB0-49B3-8B68-79F2387ABAD0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D9C27-529A-4E4D-9DFF-153167DEF04A}" type="pres">
      <dgm:prSet presAssocID="{CEEC539E-5EB0-4879-A5B6-C0E22411D966}" presName="Name56" presStyleLbl="parChTrans1D2" presStyleIdx="1" presStyleCnt="3"/>
      <dgm:spPr/>
      <dgm:t>
        <a:bodyPr/>
        <a:lstStyle/>
        <a:p>
          <a:endParaRPr lang="en-US"/>
        </a:p>
      </dgm:t>
    </dgm:pt>
    <dgm:pt modelId="{B86F89D2-C6EE-425D-9449-8F4536677F14}" type="pres">
      <dgm:prSet presAssocID="{265568DC-ACB9-4BDD-8426-AFB4919FA878}" presName="text0" presStyleLbl="node1" presStyleIdx="2" presStyleCnt="4" custRadScaleRad="119692" custRadScaleInc="-4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5A4AB-AB20-4BE9-A6B5-C7AF190B6FE6}" type="pres">
      <dgm:prSet presAssocID="{0682F0A1-E402-4201-A0B7-F71A862074EA}" presName="Name56" presStyleLbl="parChTrans1D2" presStyleIdx="2" presStyleCnt="3"/>
      <dgm:spPr/>
      <dgm:t>
        <a:bodyPr/>
        <a:lstStyle/>
        <a:p>
          <a:endParaRPr lang="en-US"/>
        </a:p>
      </dgm:t>
    </dgm:pt>
    <dgm:pt modelId="{502DF1A5-0A5B-4BAC-BC83-CD4198A6C5C1}" type="pres">
      <dgm:prSet presAssocID="{C60E33A2-8C2F-4FCB-830B-B5D869619565}" presName="text0" presStyleLbl="node1" presStyleIdx="3" presStyleCnt="4" custRadScaleRad="121685" custRadScaleInc="7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8A0370-A2DF-49E9-BE34-041ACDE42CC4}" type="presOf" srcId="{54DDFFF0-7BB0-49B3-8B68-79F2387ABAD0}" destId="{25CE66F5-F7B3-4055-8624-0755886A12A7}" srcOrd="0" destOrd="0" presId="urn:microsoft.com/office/officeart/2008/layout/RadialCluster"/>
    <dgm:cxn modelId="{0E95F219-130A-426D-B568-D636739C0C86}" type="presOf" srcId="{C60E33A2-8C2F-4FCB-830B-B5D869619565}" destId="{502DF1A5-0A5B-4BAC-BC83-CD4198A6C5C1}" srcOrd="0" destOrd="0" presId="urn:microsoft.com/office/officeart/2008/layout/RadialCluster"/>
    <dgm:cxn modelId="{A1B433C8-ECF8-41EF-923E-372A4CA25DD3}" srcId="{AD12CACA-49BB-4146-878C-87B590BD645E}" destId="{54DDFFF0-7BB0-49B3-8B68-79F2387ABAD0}" srcOrd="0" destOrd="0" parTransId="{5D320C22-F6F7-4AAD-9221-6BE9F6CCC8B3}" sibTransId="{4AC6C11B-D5F6-490E-BA78-8E4D502ABD4F}"/>
    <dgm:cxn modelId="{C3ED1505-DA02-4DAC-8A34-68C676AEB91D}" srcId="{50EF37EB-D939-47E4-BBA6-3C9750B4105D}" destId="{AD12CACA-49BB-4146-878C-87B590BD645E}" srcOrd="0" destOrd="0" parTransId="{5445F81E-0433-4F63-B766-32161926D2F4}" sibTransId="{C75EA10C-04F9-4579-8D89-B7055484D5CF}"/>
    <dgm:cxn modelId="{5613BA17-8F54-4F2F-AA5D-D829348DD881}" type="presOf" srcId="{5D320C22-F6F7-4AAD-9221-6BE9F6CCC8B3}" destId="{91C636DB-80D9-4700-99F2-049D7D0C8D57}" srcOrd="0" destOrd="0" presId="urn:microsoft.com/office/officeart/2008/layout/RadialCluster"/>
    <dgm:cxn modelId="{0237576B-0D00-49F2-A469-7E0EE5EF2D77}" type="presOf" srcId="{50EF37EB-D939-47E4-BBA6-3C9750B4105D}" destId="{358EC431-5F57-4466-92E6-E9FA2A531ECF}" srcOrd="0" destOrd="0" presId="urn:microsoft.com/office/officeart/2008/layout/RadialCluster"/>
    <dgm:cxn modelId="{FBB83B90-A0AE-4791-9510-D10140FDEBED}" type="presOf" srcId="{AD12CACA-49BB-4146-878C-87B590BD645E}" destId="{51923132-A18A-486C-ADCA-EC9E6B4472DB}" srcOrd="0" destOrd="0" presId="urn:microsoft.com/office/officeart/2008/layout/RadialCluster"/>
    <dgm:cxn modelId="{9E8019F7-535F-4C8D-BD68-19594AA2DB2A}" type="presOf" srcId="{0682F0A1-E402-4201-A0B7-F71A862074EA}" destId="{0045A4AB-AB20-4BE9-A6B5-C7AF190B6FE6}" srcOrd="0" destOrd="0" presId="urn:microsoft.com/office/officeart/2008/layout/RadialCluster"/>
    <dgm:cxn modelId="{6D267248-031A-4853-8F9F-0DF0477F2E31}" type="presOf" srcId="{265568DC-ACB9-4BDD-8426-AFB4919FA878}" destId="{B86F89D2-C6EE-425D-9449-8F4536677F14}" srcOrd="0" destOrd="0" presId="urn:microsoft.com/office/officeart/2008/layout/RadialCluster"/>
    <dgm:cxn modelId="{2B74654A-3776-4DA2-9921-0CAF755B11C8}" type="presOf" srcId="{CEEC539E-5EB0-4879-A5B6-C0E22411D966}" destId="{60DD9C27-529A-4E4D-9DFF-153167DEF04A}" srcOrd="0" destOrd="0" presId="urn:microsoft.com/office/officeart/2008/layout/RadialCluster"/>
    <dgm:cxn modelId="{A2C753C9-3CBA-4EFF-8865-DCD4698FB94B}" srcId="{AD12CACA-49BB-4146-878C-87B590BD645E}" destId="{265568DC-ACB9-4BDD-8426-AFB4919FA878}" srcOrd="1" destOrd="0" parTransId="{CEEC539E-5EB0-4879-A5B6-C0E22411D966}" sibTransId="{E0366018-7570-4D34-ABF3-75CB43CAB322}"/>
    <dgm:cxn modelId="{86643273-19D7-4BFA-AD99-B9E0C32DF07B}" srcId="{AD12CACA-49BB-4146-878C-87B590BD645E}" destId="{C60E33A2-8C2F-4FCB-830B-B5D869619565}" srcOrd="2" destOrd="0" parTransId="{0682F0A1-E402-4201-A0B7-F71A862074EA}" sibTransId="{7953A8E2-03D3-42F2-BB5D-F02F9E0F3A7E}"/>
    <dgm:cxn modelId="{1ED6E84A-16EE-491A-96D8-BD252DE4C6D1}" type="presParOf" srcId="{358EC431-5F57-4466-92E6-E9FA2A531ECF}" destId="{A89FC756-2A0C-4C08-8F67-28A812BCFEE5}" srcOrd="0" destOrd="0" presId="urn:microsoft.com/office/officeart/2008/layout/RadialCluster"/>
    <dgm:cxn modelId="{56DD0B76-943D-42CF-A959-A71F23F56A60}" type="presParOf" srcId="{A89FC756-2A0C-4C08-8F67-28A812BCFEE5}" destId="{51923132-A18A-486C-ADCA-EC9E6B4472DB}" srcOrd="0" destOrd="0" presId="urn:microsoft.com/office/officeart/2008/layout/RadialCluster"/>
    <dgm:cxn modelId="{D927CDFE-3847-469F-A2F2-47B31B52FD80}" type="presParOf" srcId="{A89FC756-2A0C-4C08-8F67-28A812BCFEE5}" destId="{91C636DB-80D9-4700-99F2-049D7D0C8D57}" srcOrd="1" destOrd="0" presId="urn:microsoft.com/office/officeart/2008/layout/RadialCluster"/>
    <dgm:cxn modelId="{5555D721-95D5-4E0E-BF01-D1A130326B49}" type="presParOf" srcId="{A89FC756-2A0C-4C08-8F67-28A812BCFEE5}" destId="{25CE66F5-F7B3-4055-8624-0755886A12A7}" srcOrd="2" destOrd="0" presId="urn:microsoft.com/office/officeart/2008/layout/RadialCluster"/>
    <dgm:cxn modelId="{8C23FF44-E24A-43EF-AE6C-B0E516A8CDA2}" type="presParOf" srcId="{A89FC756-2A0C-4C08-8F67-28A812BCFEE5}" destId="{60DD9C27-529A-4E4D-9DFF-153167DEF04A}" srcOrd="3" destOrd="0" presId="urn:microsoft.com/office/officeart/2008/layout/RadialCluster"/>
    <dgm:cxn modelId="{CAA41D98-B9C6-4CC2-99AE-5C9812025626}" type="presParOf" srcId="{A89FC756-2A0C-4C08-8F67-28A812BCFEE5}" destId="{B86F89D2-C6EE-425D-9449-8F4536677F14}" srcOrd="4" destOrd="0" presId="urn:microsoft.com/office/officeart/2008/layout/RadialCluster"/>
    <dgm:cxn modelId="{2080238B-3CA8-427C-95C7-5F3D881A7288}" type="presParOf" srcId="{A89FC756-2A0C-4C08-8F67-28A812BCFEE5}" destId="{0045A4AB-AB20-4BE9-A6B5-C7AF190B6FE6}" srcOrd="5" destOrd="0" presId="urn:microsoft.com/office/officeart/2008/layout/RadialCluster"/>
    <dgm:cxn modelId="{F7885CBA-E24A-47F9-A25E-8972BC72175D}" type="presParOf" srcId="{A89FC756-2A0C-4C08-8F67-28A812BCFEE5}" destId="{502DF1A5-0A5B-4BAC-BC83-CD4198A6C5C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23132-A18A-486C-ADCA-EC9E6B4472DB}">
      <dsp:nvSpPr>
        <dsp:cNvPr id="0" name=""/>
        <dsp:cNvSpPr/>
      </dsp:nvSpPr>
      <dsp:spPr>
        <a:xfrm>
          <a:off x="2753999" y="2134672"/>
          <a:ext cx="1970853" cy="1570219"/>
        </a:xfrm>
        <a:prstGeom prst="roundRect">
          <a:avLst/>
        </a:prstGeom>
        <a:solidFill>
          <a:schemeClr val="accent4">
            <a:lumMod val="75000"/>
          </a:schemeClr>
        </a:solidFill>
        <a:ln w="28575">
          <a:solidFill>
            <a:srgbClr val="150CC6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2830651" y="2211324"/>
        <a:ext cx="1817549" cy="1416915"/>
      </dsp:txXfrm>
    </dsp:sp>
    <dsp:sp modelId="{91C636DB-80D9-4700-99F2-049D7D0C8D57}">
      <dsp:nvSpPr>
        <dsp:cNvPr id="0" name=""/>
        <dsp:cNvSpPr/>
      </dsp:nvSpPr>
      <dsp:spPr>
        <a:xfrm rot="16200000">
          <a:off x="3304769" y="1700014"/>
          <a:ext cx="8693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31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E66F5-F7B3-4055-8624-0755886A12A7}">
      <dsp:nvSpPr>
        <dsp:cNvPr id="0" name=""/>
        <dsp:cNvSpPr/>
      </dsp:nvSpPr>
      <dsp:spPr>
        <a:xfrm>
          <a:off x="3240329" y="267162"/>
          <a:ext cx="998194" cy="998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89057" y="315890"/>
        <a:ext cx="900738" cy="900738"/>
      </dsp:txXfrm>
    </dsp:sp>
    <dsp:sp modelId="{60DD9C27-529A-4E4D-9DFF-153167DEF04A}">
      <dsp:nvSpPr>
        <dsp:cNvPr id="0" name=""/>
        <dsp:cNvSpPr/>
      </dsp:nvSpPr>
      <dsp:spPr>
        <a:xfrm rot="1791954">
          <a:off x="4652277" y="3757777"/>
          <a:ext cx="10929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295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F89D2-C6EE-425D-9449-8F4536677F14}">
      <dsp:nvSpPr>
        <dsp:cNvPr id="0" name=""/>
        <dsp:cNvSpPr/>
      </dsp:nvSpPr>
      <dsp:spPr>
        <a:xfrm>
          <a:off x="5672657" y="3817409"/>
          <a:ext cx="998194" cy="998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721385" y="3866137"/>
        <a:ext cx="900738" cy="900738"/>
      </dsp:txXfrm>
    </dsp:sp>
    <dsp:sp modelId="{0045A4AB-AB20-4BE9-A6B5-C7AF190B6FE6}">
      <dsp:nvSpPr>
        <dsp:cNvPr id="0" name=""/>
        <dsp:cNvSpPr/>
      </dsp:nvSpPr>
      <dsp:spPr>
        <a:xfrm rot="9107438">
          <a:off x="1660657" y="3723093"/>
          <a:ext cx="11623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23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DF1A5-0A5B-4BAC-BC83-CD4198A6C5C1}">
      <dsp:nvSpPr>
        <dsp:cNvPr id="0" name=""/>
        <dsp:cNvSpPr/>
      </dsp:nvSpPr>
      <dsp:spPr>
        <a:xfrm>
          <a:off x="731492" y="3766438"/>
          <a:ext cx="998194" cy="998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80220" y="3815166"/>
        <a:ext cx="900738" cy="900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D2EE75-51F6-4543-B017-C3C05A2D5A09}" type="datetimeFigureOut">
              <a:rPr lang="en-IN" smtClean="0"/>
              <a:pPr/>
              <a:t>04/21/2023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E4D1A0-DEE1-487E-AFFE-E7D20339296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26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175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4536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7484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492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3039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629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902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5860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579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54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402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05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2563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0716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3495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521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2645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258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997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70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87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37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559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325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85D65-6BF0-423E-85EE-326996348967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901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3AB8-1728-4754-84DD-F5F099BC6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6A3E0-92A6-4CBF-A3CE-D15BE0562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AB780-A27E-448B-AB93-E29BC21D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2488-D082-40AF-8455-A72C5304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BDF12-624B-4B79-9787-C6E8BF5A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7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D970-D67B-4024-B699-2FBF561B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A5792-9FC3-4D01-9D10-415DE186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4437A-011F-4512-BFD7-3535A9B0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A10B-CBC6-4313-8B59-9FF95CF1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F60FA-FBC6-453E-B182-B5A42FA1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7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7BEB90-5ADC-49B2-9627-2C719DE57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13D4E-A4EC-4D97-B05A-6105273E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D20D2-E183-4A75-9960-721801D9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B93CB-CF1E-4815-AFA3-FF0DC949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E8154-80F7-4704-8849-5F2AB87D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9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F8E5-20D7-4FE9-8706-16AC263A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8759" y="6408005"/>
            <a:ext cx="433350" cy="365125"/>
          </a:xfrm>
          <a:prstGeom prst="rect">
            <a:avLst/>
          </a:prstGeom>
        </p:spPr>
        <p:txBody>
          <a:bodyPr/>
          <a:lstStyle>
            <a:lvl1pPr>
              <a:defRPr sz="135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B5D71B3-EC03-43A7-A0CE-369EBDDFEA3D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556B87-82CF-458D-BE3D-010AE4261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5750" y="36000"/>
            <a:ext cx="6412500" cy="549000"/>
          </a:xfrm>
          <a:prstGeom prst="rect">
            <a:avLst/>
          </a:prstGeom>
          <a:noFill/>
          <a:ln w="28575">
            <a:noFill/>
          </a:ln>
        </p:spPr>
        <p:txBody>
          <a:bodyPr tIns="216000" bIns="0">
            <a:noAutofit/>
          </a:bodyPr>
          <a:lstStyle>
            <a:lvl1pPr algn="ctr">
              <a:defRPr sz="3000" b="1">
                <a:solidFill>
                  <a:srgbClr val="0070C0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en-US" dirty="0"/>
              <a:t>Main Heading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DA9DF1-0BF2-419A-AEAB-630BBF01D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02" y="36005"/>
            <a:ext cx="573855" cy="61756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FE62C02-239E-41AD-904C-8FC9AE4F499B}"/>
              </a:ext>
            </a:extLst>
          </p:cNvPr>
          <p:cNvGrpSpPr/>
          <p:nvPr userDrawn="1"/>
        </p:nvGrpSpPr>
        <p:grpSpPr>
          <a:xfrm>
            <a:off x="488232" y="-6282"/>
            <a:ext cx="8655768" cy="2108304"/>
            <a:chOff x="2388000" y="2014848"/>
            <a:chExt cx="11148145" cy="21083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51EFEE-882D-4BB6-AE98-9B1E4D5C792B}"/>
                </a:ext>
              </a:extLst>
            </p:cNvPr>
            <p:cNvGrpSpPr/>
            <p:nvPr userDrawn="1"/>
          </p:nvGrpSpPr>
          <p:grpSpPr>
            <a:xfrm>
              <a:off x="2388000" y="2349000"/>
              <a:ext cx="828000" cy="720000"/>
              <a:chOff x="2136000" y="2349000"/>
              <a:chExt cx="2434606" cy="1619998"/>
            </a:xfrm>
            <a:effectLst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8B46271-ECDB-4278-AE21-26D7981B2052}"/>
                  </a:ext>
                </a:extLst>
              </p:cNvPr>
              <p:cNvSpPr/>
              <p:nvPr userDrawn="1"/>
            </p:nvSpPr>
            <p:spPr>
              <a:xfrm>
                <a:off x="2856000" y="2349000"/>
                <a:ext cx="1440000" cy="1079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48000">
                    <a:srgbClr val="92D050"/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1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07FB8E-E53E-4290-8F19-E417FCB73FA1}"/>
                  </a:ext>
                </a:extLst>
              </p:cNvPr>
              <p:cNvSpPr/>
              <p:nvPr userDrawn="1"/>
            </p:nvSpPr>
            <p:spPr>
              <a:xfrm>
                <a:off x="2136000" y="2888999"/>
                <a:ext cx="1440000" cy="1079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1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2F1AF3-0A91-4444-BD37-50B270FA9914}"/>
                  </a:ext>
                </a:extLst>
              </p:cNvPr>
              <p:cNvSpPr/>
              <p:nvPr userDrawn="1"/>
            </p:nvSpPr>
            <p:spPr>
              <a:xfrm>
                <a:off x="3130606" y="2717998"/>
                <a:ext cx="1440000" cy="1079999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lumMod val="40000"/>
                      <a:lumOff val="60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5300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1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15B365B-1CC8-4A1D-9AFA-53E11C648F5B}"/>
                </a:ext>
              </a:extLst>
            </p:cNvPr>
            <p:cNvGrpSpPr/>
            <p:nvPr userDrawn="1"/>
          </p:nvGrpSpPr>
          <p:grpSpPr>
            <a:xfrm>
              <a:off x="2496000" y="2014848"/>
              <a:ext cx="11040145" cy="2108304"/>
              <a:chOff x="1416000" y="10632"/>
              <a:chExt cx="10680145" cy="2108304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B03BFCF-50F8-44AE-A45B-9E7AC887D4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16000" y="756000"/>
                <a:ext cx="10680145" cy="0"/>
              </a:xfrm>
              <a:prstGeom prst="line">
                <a:avLst/>
              </a:prstGeom>
              <a:ln w="57150">
                <a:gradFill flip="none" rotWithShape="1">
                  <a:gsLst>
                    <a:gs pos="0">
                      <a:schemeClr val="tx1"/>
                    </a:gs>
                    <a:gs pos="60000">
                      <a:schemeClr val="bg2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  <a:effectLst>
                <a:reflection blurRad="6350" stA="50000" endA="300" endPos="90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3B3CCCA-A000-453F-9FF4-E029787A14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76000" y="10632"/>
                <a:ext cx="0" cy="2108304"/>
              </a:xfrm>
              <a:prstGeom prst="line">
                <a:avLst/>
              </a:prstGeom>
              <a:ln w="57150">
                <a:gradFill flip="none" rotWithShape="1">
                  <a:gsLst>
                    <a:gs pos="0">
                      <a:schemeClr val="tx1"/>
                    </a:gs>
                    <a:gs pos="60000">
                      <a:schemeClr val="bg2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9B7D233-52C2-4061-8C1B-3D15EFFBE525}"/>
              </a:ext>
            </a:extLst>
          </p:cNvPr>
          <p:cNvSpPr/>
          <p:nvPr userDrawn="1"/>
        </p:nvSpPr>
        <p:spPr>
          <a:xfrm>
            <a:off x="0" y="-6282"/>
            <a:ext cx="488232" cy="6864282"/>
          </a:xfrm>
          <a:prstGeom prst="rect">
            <a:avLst/>
          </a:prstGeom>
          <a:gradFill flip="none" rotWithShape="1">
            <a:gsLst>
              <a:gs pos="20000">
                <a:srgbClr val="159B2F"/>
              </a:gs>
              <a:gs pos="0">
                <a:srgbClr val="368238"/>
              </a:gs>
              <a:gs pos="100000">
                <a:srgbClr val="9EFD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Sub-Heading</a:t>
            </a:r>
            <a:endParaRPr lang="en-IN" sz="2800" b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9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A59E-EFEC-476E-857A-132C9EE7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20DD-3AD8-45EC-BD66-29484C011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E6811-B2F1-447F-8E89-8230F809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7D29B-9936-45CB-BAE9-10197E58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C5BEA-3B95-4F16-8EAA-F1D8A0EC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5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1469-ABE4-4192-8E0C-1ECEBAAD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EB742-4479-4AB8-A213-318DEAFE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7532D-2DAE-4F18-91D0-48D17D5F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FCCE4-496C-45F8-AF41-299A35B5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72BD-4BC4-4BF8-A0C7-8E63C736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5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C0BA-2CC4-4C59-93D5-80E164B2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AF2C2-2A5D-401A-B709-5CB3F78AA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927EB-7439-4C32-BFFD-4BDE99D3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F86A-ED11-45B9-8D61-77687F43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8C729-C6F5-4023-987D-7D96A38B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22B2-AFE2-4909-8CA0-775BAB1C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7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EA0B-FCE8-4FDB-AFCD-C55A224B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F0133-E537-4846-AB76-88E56C033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09269-493C-4AD6-9D7C-34D4EFE06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2604F-E685-4979-A898-EC2250607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E35B3-1E95-4D69-9827-1CC6035A2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997CE-CB0D-4829-8C27-6196644D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7220AF-E4D7-47F1-BDEA-BCFE7178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556C3-F56E-4130-8F61-FB15314C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0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72C4-064C-4C19-B115-CAB8153A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13B2F-D3DE-49CB-96C6-CAF4C069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06B96-46FF-484D-80C6-B27CDD68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720B1-1269-4B1D-9CE3-37996C39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654EE-87F4-4B72-88B8-0B8B65E4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D1395-46C3-4BBB-BB79-AF50FB4B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1CE3A-6EA9-4CDA-A5E7-617EC0F0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2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7F0E-0177-46C0-BDBE-5E65E021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3C6E-69CB-4D3E-BCDC-C0FA1374A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F5741-8671-461D-B289-C623974C5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EFE7F-CB27-4A10-A66B-4DDBFA8F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331AC-690C-4E95-A2AA-DE5B1DBD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1110-6956-4AB8-A344-9C57B99C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9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0823-B75E-4F24-9D1E-E52C9A0C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BD1BA-3819-4D44-996E-FEF8B9124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2458C-FD35-4DA9-8354-FB7078FDE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734A0-EC26-4A4B-A0FA-B38365E66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808B7-8B10-4408-A92C-DF88799F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F7356-76E6-4330-96BD-92C0DA0E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5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B6474-1628-4C3C-8AF8-A4A50754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0E761-3187-403A-B9E6-4C4F45E7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A331-0F5F-4564-BBC4-71A38D386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696C1-5048-4629-AE70-43F0A9168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5F771-8CE7-4F7A-84C4-27425579D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664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10" Type="http://schemas.microsoft.com/office/2018/10/relationships/comments" Target="../comments/modernComment_17C_F423164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10" Type="http://schemas.microsoft.com/office/2018/10/relationships/comments" Target="../comments/modernComment_17C_F423164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5D_8126B2A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krishnamondal160@gmail.com" TargetMode="External"/><Relationship Id="rId2" Type="http://schemas.openxmlformats.org/officeDocument/2006/relationships/notesSlide" Target="../notesSlides/notesSlide25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20" Type="http://schemas.microsoft.com/office/2018/10/relationships/comments" Target="../comments/modernComment_179_A4A4E4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18759"/>
            <a:ext cx="9143999" cy="4616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I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i="1" dirty="0">
              <a:solidFill>
                <a:srgbClr val="0800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rgbClr val="0800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D051D-1D41-477C-B143-70855055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105" y="3726192"/>
            <a:ext cx="9144000" cy="224676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endParaRPr lang="en-IN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Krishna Mondal</a:t>
            </a:r>
            <a:endParaRPr lang="en-IN" sz="2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</a:t>
            </a:r>
            <a:r>
              <a:rPr lang="en-IN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Food Engineering </a:t>
            </a:r>
            <a:r>
              <a:rPr lang="en-IN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Department, </a:t>
            </a:r>
          </a:p>
          <a:p>
            <a:pPr algn="ctr"/>
            <a:r>
              <a:rPr lang="en-IN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Kharagpur</a:t>
            </a:r>
            <a:endParaRPr lang="en-IN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krishnamondal160@gmail.com</a:t>
            </a:r>
          </a:p>
          <a:p>
            <a:pPr algn="ctr"/>
            <a:endParaRPr lang="en-I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(Co-Authors: </a:t>
            </a:r>
            <a:r>
              <a:rPr lang="en-IN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Chandranath Chatterjee, </a:t>
            </a:r>
            <a:r>
              <a:rPr lang="en-IN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Rajendra Singh)</a:t>
            </a:r>
            <a:endParaRPr lang="en-I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167" y="2531212"/>
            <a:ext cx="9141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150C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Water-Energy-Food Nexus Analysis at Basin Level to Improve the Resources Availability and Accessibility Sources</a:t>
            </a:r>
            <a:endParaRPr lang="en-IN" sz="2800" b="1" dirty="0">
              <a:solidFill>
                <a:srgbClr val="150C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73" y="32283"/>
            <a:ext cx="9144793" cy="2347163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72000" y="5919668"/>
            <a:ext cx="953520" cy="938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" y="5919668"/>
            <a:ext cx="895335" cy="8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 in Pardee RAND approach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Methodology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Rectangle 30"/>
          <p:cNvSpPr/>
          <p:nvPr/>
        </p:nvSpPr>
        <p:spPr>
          <a:xfrm>
            <a:off x="637800" y="1157138"/>
            <a:ext cx="2232248" cy="3813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Development</a:t>
            </a:r>
            <a:endParaRPr lang="en-IN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0786" y="3506321"/>
            <a:ext cx="252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/>
              <a:t>Water balance equation to calculate total water availability</a:t>
            </a:r>
            <a:endParaRPr lang="en-IN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269594" y="3506320"/>
            <a:ext cx="185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/>
              <a:t>Sector-wise water requirement and use</a:t>
            </a:r>
            <a:endParaRPr lang="en-IN" sz="1200" dirty="0"/>
          </a:p>
        </p:txBody>
      </p:sp>
      <p:pic>
        <p:nvPicPr>
          <p:cNvPr id="34" name="Picture 3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70948" y="1702055"/>
            <a:ext cx="2157218" cy="17484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Picture 34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4" y="4003855"/>
            <a:ext cx="2358000" cy="1764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669367" y="5903005"/>
            <a:ext cx="2015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Renewal </a:t>
            </a:r>
            <a:r>
              <a:rPr lang="en-IN" sz="1200" dirty="0" smtClean="0"/>
              <a:t>energy sources</a:t>
            </a:r>
            <a:endParaRPr lang="en-IN" sz="1200" dirty="0"/>
          </a:p>
        </p:txBody>
      </p:sp>
      <p:pic>
        <p:nvPicPr>
          <p:cNvPr id="37" name="Picture 36"/>
          <p:cNvPicPr preferRelativeResize="0">
            <a:picLocks/>
          </p:cNvPicPr>
          <p:nvPr/>
        </p:nvPicPr>
        <p:blipFill rotWithShape="1">
          <a:blip r:embed="rId7"/>
          <a:srcRect l="50000"/>
          <a:stretch/>
        </p:blipFill>
        <p:spPr>
          <a:xfrm>
            <a:off x="3020114" y="4003855"/>
            <a:ext cx="2175159" cy="1764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3269594" y="5861288"/>
            <a:ext cx="1820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Solar lift irrigation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05" y="1702000"/>
            <a:ext cx="2357726" cy="17584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Picture 39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282463" y="4003855"/>
            <a:ext cx="2102795" cy="17919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1" name="Rectangle 40"/>
          <p:cNvSpPr/>
          <p:nvPr/>
        </p:nvSpPr>
        <p:spPr>
          <a:xfrm>
            <a:off x="5324571" y="5810671"/>
            <a:ext cx="2063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Farmers having access to modern </a:t>
            </a:r>
            <a:r>
              <a:rPr lang="en-US" sz="1200" dirty="0"/>
              <a:t>farm </a:t>
            </a:r>
            <a:r>
              <a:rPr lang="en-US" sz="1200" dirty="0" smtClean="0"/>
              <a:t>equipment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5378114" y="3492366"/>
            <a:ext cx="1593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Major </a:t>
            </a:r>
            <a:r>
              <a:rPr lang="en-US" sz="1200" dirty="0" smtClean="0"/>
              <a:t>types </a:t>
            </a:r>
            <a:r>
              <a:rPr lang="en-US" sz="1200" dirty="0"/>
              <a:t>of food production </a:t>
            </a:r>
            <a:endParaRPr lang="en-IN" sz="1200" dirty="0"/>
          </a:p>
        </p:txBody>
      </p:sp>
      <p:pic>
        <p:nvPicPr>
          <p:cNvPr id="43" name="Picture 4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448376" y="3991868"/>
            <a:ext cx="1638024" cy="1764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4" name="Picture 43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247122" y="1712101"/>
            <a:ext cx="1794477" cy="17240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7492687" y="5861287"/>
            <a:ext cx="1593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Hunger Index</a:t>
            </a:r>
            <a:endParaRPr lang="en-IN" sz="1200" dirty="0"/>
          </a:p>
        </p:txBody>
      </p:sp>
      <p:sp>
        <p:nvSpPr>
          <p:cNvPr id="46" name="Rectangle 45"/>
          <p:cNvSpPr/>
          <p:nvPr/>
        </p:nvSpPr>
        <p:spPr>
          <a:xfrm>
            <a:off x="7278739" y="3457697"/>
            <a:ext cx="1823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Dietary requirement for different age groups</a:t>
            </a:r>
            <a:endParaRPr lang="en-IN" sz="12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5273" y="1712011"/>
            <a:ext cx="2016359" cy="17584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064598" y="93490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Willis et al.,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89899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17192" y="1151511"/>
              <a:ext cx="8035535" cy="56866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880">
                      <a:extLst>
                        <a:ext uri="{9D8B030D-6E8A-4147-A177-3AD203B41FA5}">
                          <a16:colId xmlns:a16="http://schemas.microsoft.com/office/drawing/2014/main" val="1571046495"/>
                        </a:ext>
                      </a:extLst>
                    </a:gridCol>
                    <a:gridCol w="1080000">
                      <a:extLst>
                        <a:ext uri="{9D8B030D-6E8A-4147-A177-3AD203B41FA5}">
                          <a16:colId xmlns:a16="http://schemas.microsoft.com/office/drawing/2014/main" val="2131432985"/>
                        </a:ext>
                      </a:extLst>
                    </a:gridCol>
                    <a:gridCol w="2182928">
                      <a:extLst>
                        <a:ext uri="{9D8B030D-6E8A-4147-A177-3AD203B41FA5}">
                          <a16:colId xmlns:a16="http://schemas.microsoft.com/office/drawing/2014/main" val="1958162439"/>
                        </a:ext>
                      </a:extLst>
                    </a:gridCol>
                    <a:gridCol w="3920727">
                      <a:extLst>
                        <a:ext uri="{9D8B030D-6E8A-4147-A177-3AD203B41FA5}">
                          <a16:colId xmlns:a16="http://schemas.microsoft.com/office/drawing/2014/main" val="2165624102"/>
                        </a:ext>
                      </a:extLst>
                    </a:gridCol>
                  </a:tblGrid>
                  <a:tr h="555032">
                    <a:tc>
                      <a:txBody>
                        <a:bodyPr/>
                        <a:lstStyle/>
                        <a:p>
                          <a:pPr marL="176213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Sector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40647" marT="20324" marB="20324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Security Indicators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Equation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Variable definition (unit)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41440"/>
                      </a:ext>
                    </a:extLst>
                  </a:tr>
                  <a:tr h="1527582">
                    <a:tc rowSpan="3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Water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6213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 Availability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WAv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 smtClean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WAv</m:t>
                              </m:r>
                            </m:oMath>
                          </a14:m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avi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req</m:t>
                                  </m:r>
                                </m:den>
                              </m:f>
                            </m:oMath>
                          </a14:m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1200" b="0" i="1" smtClean="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IN" sz="1200" b="0" i="1" smtClean="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ETF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IN" sz="1200" b="0" i="1" smtClean="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eqArr>
                                    <m:eqArr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</m:sub>
                                      </m:sSub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cp</m:t>
                                          </m:r>
                                        </m:sub>
                                      </m:sSub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ch</m:t>
                                          </m:r>
                                        </m:sub>
                                      </m:sSub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ml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WR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</m:e>
                                  </m:eqArr>
                                </m:den>
                              </m:f>
                            </m:oMath>
                          </a14:m>
                          <a:endParaRPr lang="en-IN" sz="12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ETF = ET/P, ET is calculated using the Hargreaves equation</a:t>
                          </a:r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avi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water available (m</a:t>
                          </a:r>
                          <a:r>
                            <a:rPr lang="en-IN" sz="10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req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water requirement (m</a:t>
                          </a:r>
                          <a:r>
                            <a:rPr lang="en-IN" sz="10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A:</a:t>
                          </a:r>
                          <a:r>
                            <a:rPr lang="en-IN" sz="1000" baseline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geographical area (ha)</a:t>
                          </a:r>
                          <a:endParaRPr lang="en-IN" sz="1000" dirty="0" smtClean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precipitation (</a:t>
                          </a: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mm)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ETF: evapotranspiration factor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cp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ch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ml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WR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water required for domestic purposes, crop production, chicken, meat production, milk production, egg production, respectively (m</a:t>
                          </a:r>
                          <a:r>
                            <a:rPr lang="en-IN" sz="10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8578680"/>
                      </a:ext>
                    </a:extLst>
                  </a:tr>
                  <a:tr h="631525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 Accessibility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WAc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WAc</m:t>
                                </m:r>
                                <m: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ctrlPr>
                                      <a:rPr lang="en-IN" sz="1200" i="1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g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PDS</m:t>
                                    </m:r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IN" sz="1200" i="1" baseline="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 baseline="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FSW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 baseline="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PDS: % population having access to sufficient water for drinking and sanitation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FSW</a:t>
                          </a:r>
                          <a:r>
                            <a:rPr lang="en-IN" sz="1000" baseline="-25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 having access to sufficient water for irrigation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7447622"/>
                      </a:ext>
                    </a:extLst>
                  </a:tr>
                  <a:tr h="555032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 Sub-index (WSI)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68288" indent="-176213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WSI</m:t>
                              </m:r>
                            </m:oMath>
                          </a14:m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en-US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g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WA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a:rPr lang="en-US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 ∗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WAc</m:t>
                                  </m:r>
                                </m:e>
                              </m:rad>
                            </m:oMath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92075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WA</m:t>
                              </m:r>
                              <m:r>
                                <m:rPr>
                                  <m:sty m:val="p"/>
                                </m:rP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water availability (ratio)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92075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WAc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water accessibility (ratio)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512631"/>
                      </a:ext>
                    </a:extLst>
                  </a:tr>
                  <a:tr h="2204293"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Energy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Availability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EAv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 smtClean="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avi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req</m:t>
                                  </m:r>
                                </m:den>
                              </m:f>
                            </m:oMath>
                          </a14:m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TES</m:t>
                                  </m:r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 + 0.28 (</m:t>
                                  </m:r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ME</m:t>
                                  </m:r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 + </m:t>
                                  </m:r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HLE</m:t>
                                  </m:r>
                                  <m:r>
                                    <m:rPr>
                                      <m:nor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cp</m:t>
                                      </m:r>
                                    </m:sub>
                                  </m:sSub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ch</m:t>
                                      </m:r>
                                    </m:sub>
                                  </m:sSub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ml</m:t>
                                      </m:r>
                                    </m:sub>
                                  </m:sSub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TES = TE+SE+HE+WE</a:t>
                          </a:r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avi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energy available (kwh)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req</m:t>
                              </m:r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energy requirement (kwh)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TES: total electricity supply (kwh)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TE, SE, HE, WE: thermal, solar, hydropower, wind energy, respectively (kwh)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ME: machinery energy (MJ)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HLE: human labour energy (MJ)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cp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ch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ml</m:t>
                                  </m:r>
                                </m:sub>
                              </m:sSub>
                              <m: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energy required for domestic purpose, crop production, chicken production, meat production, milk production, egg production, respectively (kwh)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3876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631168"/>
                  </p:ext>
                </p:extLst>
              </p:nvPr>
            </p:nvGraphicFramePr>
            <p:xfrm>
              <a:off x="817192" y="1151511"/>
              <a:ext cx="8035535" cy="56866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880">
                      <a:extLst>
                        <a:ext uri="{9D8B030D-6E8A-4147-A177-3AD203B41FA5}">
                          <a16:colId xmlns:a16="http://schemas.microsoft.com/office/drawing/2014/main" val="1571046495"/>
                        </a:ext>
                      </a:extLst>
                    </a:gridCol>
                    <a:gridCol w="1080000">
                      <a:extLst>
                        <a:ext uri="{9D8B030D-6E8A-4147-A177-3AD203B41FA5}">
                          <a16:colId xmlns:a16="http://schemas.microsoft.com/office/drawing/2014/main" val="2131432985"/>
                        </a:ext>
                      </a:extLst>
                    </a:gridCol>
                    <a:gridCol w="2182928">
                      <a:extLst>
                        <a:ext uri="{9D8B030D-6E8A-4147-A177-3AD203B41FA5}">
                          <a16:colId xmlns:a16="http://schemas.microsoft.com/office/drawing/2014/main" val="1958162439"/>
                        </a:ext>
                      </a:extLst>
                    </a:gridCol>
                    <a:gridCol w="3920727">
                      <a:extLst>
                        <a:ext uri="{9D8B030D-6E8A-4147-A177-3AD203B41FA5}">
                          <a16:colId xmlns:a16="http://schemas.microsoft.com/office/drawing/2014/main" val="2165624102"/>
                        </a:ext>
                      </a:extLst>
                    </a:gridCol>
                  </a:tblGrid>
                  <a:tr h="555032">
                    <a:tc>
                      <a:txBody>
                        <a:bodyPr/>
                        <a:lstStyle/>
                        <a:p>
                          <a:pPr marL="176213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Sector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40647" marT="20324" marB="20324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Security Indicators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Equation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Variable definition (unit)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41440"/>
                      </a:ext>
                    </a:extLst>
                  </a:tr>
                  <a:tr h="1740734">
                    <a:tc rowSpan="3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Water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486" t="-33566" r="-567232" b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223" t="-33566" r="-180447" b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5745" t="-33566" r="-311" b="-1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8578680"/>
                      </a:ext>
                    </a:extLst>
                  </a:tr>
                  <a:tr h="631525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486" t="-367308" r="-567232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223" t="-367308" r="-180447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PDS: % population having access to sufficient water for drinking and sanitation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FSW</a:t>
                          </a:r>
                          <a:r>
                            <a:rPr lang="en-IN" sz="1000" baseline="-25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 having access to sufficient water for irrigation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7447622"/>
                      </a:ext>
                    </a:extLst>
                  </a:tr>
                  <a:tr h="555032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 Sub-index (WSI)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223" t="-534066" r="-18044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5745" t="-534066" r="-311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512631"/>
                      </a:ext>
                    </a:extLst>
                  </a:tr>
                  <a:tr h="2204293"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Energy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486" t="-159392" r="-567232" b="-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223" t="-159392" r="-180447" b="-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5745" t="-159392" r="-311" b="-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38767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 rot="16200000">
            <a:off x="-3156637" y="3167390"/>
            <a:ext cx="6857999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4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3720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56464" y="655019"/>
            <a:ext cx="1440000" cy="489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Development</a:t>
            </a:r>
            <a:endParaRPr lang="en-IN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 in Pardee RAND approach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007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269249"/>
                  </p:ext>
                </p:extLst>
              </p:nvPr>
            </p:nvGraphicFramePr>
            <p:xfrm>
              <a:off x="856464" y="1278943"/>
              <a:ext cx="7916342" cy="5555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9244">
                      <a:extLst>
                        <a:ext uri="{9D8B030D-6E8A-4147-A177-3AD203B41FA5}">
                          <a16:colId xmlns:a16="http://schemas.microsoft.com/office/drawing/2014/main" val="1571046495"/>
                        </a:ext>
                      </a:extLst>
                    </a:gridCol>
                    <a:gridCol w="1063980">
                      <a:extLst>
                        <a:ext uri="{9D8B030D-6E8A-4147-A177-3AD203B41FA5}">
                          <a16:colId xmlns:a16="http://schemas.microsoft.com/office/drawing/2014/main" val="2131432985"/>
                        </a:ext>
                      </a:extLst>
                    </a:gridCol>
                    <a:gridCol w="2127960">
                      <a:extLst>
                        <a:ext uri="{9D8B030D-6E8A-4147-A177-3AD203B41FA5}">
                          <a16:colId xmlns:a16="http://schemas.microsoft.com/office/drawing/2014/main" val="1958162439"/>
                        </a:ext>
                      </a:extLst>
                    </a:gridCol>
                    <a:gridCol w="3885158">
                      <a:extLst>
                        <a:ext uri="{9D8B030D-6E8A-4147-A177-3AD203B41FA5}">
                          <a16:colId xmlns:a16="http://schemas.microsoft.com/office/drawing/2014/main" val="2165624102"/>
                        </a:ext>
                      </a:extLst>
                    </a:gridCol>
                  </a:tblGrid>
                  <a:tr h="525057">
                    <a:tc>
                      <a:txBody>
                        <a:bodyPr/>
                        <a:lstStyle/>
                        <a:p>
                          <a:pPr marL="176213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Sector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40647" marT="20324" marB="20324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Security Indicators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Equation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Variable definition (unit)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41440"/>
                      </a:ext>
                    </a:extLst>
                  </a:tr>
                  <a:tr h="879961">
                    <a:tc rowSpan="2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Energy</a:t>
                          </a:r>
                          <a:endParaRPr lang="en-IN" sz="1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Accessibility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EAc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EAc</m:t>
                                </m:r>
                                <m: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ctrlPr>
                                      <a:rPr lang="en-IN" sz="1200" i="1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g>
                                  <m:e>
                                    <m:sSub>
                                      <m:sSubPr>
                                        <m:ctrlPr>
                                          <a:rPr lang="en-IN" sz="1200" i="1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IN" sz="1200" i="1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mf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IN" sz="1200" i="1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F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fe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IN" sz="1200" i="1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F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IN" sz="1200"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sei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population having access to electricity for household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mf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household having access to modern fuel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fe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farmers having access to modern farm equipment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sei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 having access to sufficient electricity for irrigation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0673917"/>
                      </a:ext>
                    </a:extLst>
                  </a:tr>
                  <a:tr h="525057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Sub-index (ESI)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68288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ESI</m:t>
                                </m:r>
                                <m: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ctrlPr>
                                      <a:rPr lang="en-IN" sz="1200" i="1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g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EAv</m:t>
                                    </m:r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EAc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EAv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energy availability (ratio)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EAc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energy accessibility (ratio)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7102125"/>
                      </a:ext>
                    </a:extLst>
                  </a:tr>
                  <a:tr h="1658374">
                    <a:tc rowSpan="3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Food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Food Availability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FAv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68288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 smtClean="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avi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N" sz="1200" baseline="-250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req</m:t>
                                  </m:r>
                                </m:den>
                              </m:f>
                            </m:oMath>
                          </a14:m>
                          <a:r>
                            <a:rPr lang="en-IN" sz="1200" dirty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IN" sz="1200" i="1" smtClean="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1200" smtClean="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IN" sz="1200" i="1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DR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IN" sz="1200"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n-IN" sz="1200" i="1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Pop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N" sz="1200"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</m:oMath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avi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food availability (ton)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IN" sz="1000" baseline="-25000">
                                  <a:effectLst/>
                                  <a:latin typeface="Cambria Math" panose="02040503050406030204" pitchFamily="18" charset="0"/>
                                </a:rPr>
                                <m:t>req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food requirement (ton)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Ml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E</a:t>
                          </a:r>
                          <a:r>
                            <a:rPr lang="en-IN" sz="1000" baseline="-25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crop production, fish </a:t>
                          </a:r>
                          <a:r>
                            <a:rPr lang="en-IN" sz="100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production, 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meat production, egg production, respectively (ton)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DR: dietary requirement (kg/year)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Pop: population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i: different age group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7908277"/>
                      </a:ext>
                    </a:extLst>
                  </a:tr>
                  <a:tr h="525057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Food Accessibility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FAc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68288" indent="36513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FAc</m:t>
                                </m:r>
                                <m: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ctrlPr>
                                      <a:rPr lang="en-IN" sz="1200" i="1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g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(1/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FPLI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)</m:t>
                                    </m:r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(1−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HI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)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FPLI: Food price level index (ratio)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HI: Hunger index (ratio)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8034964"/>
                      </a:ext>
                    </a:extLst>
                  </a:tr>
                  <a:tr h="525057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Food Sub-index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200">
                                  <a:effectLst/>
                                  <a:latin typeface="Cambria Math" panose="02040503050406030204" pitchFamily="18" charset="0"/>
                                </a:rPr>
                                <m:t>FSI</m:t>
                              </m:r>
                            </m:oMath>
                          </a14:m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68288" indent="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FSI</m:t>
                                </m:r>
                                <m:r>
                                  <a:rPr lang="en-IN" sz="1200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ctrlPr>
                                      <a:rPr lang="en-IN" sz="1200" i="1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g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FAv</m:t>
                                    </m:r>
                                    <m:r>
                                      <a:rPr lang="en-US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IN" sz="1200" b="0" i="0" smtClean="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IN" sz="1200"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FAc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FAv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food availability (ratio)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N" sz="1000">
                                  <a:effectLst/>
                                  <a:latin typeface="Cambria Math" panose="02040503050406030204" pitchFamily="18" charset="0"/>
                                </a:rPr>
                                <m:t>FAc</m:t>
                              </m:r>
                            </m:oMath>
                          </a14:m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food accessibility (ratio)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3833487"/>
                      </a:ext>
                    </a:extLst>
                  </a:tr>
                  <a:tr h="772777"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WEF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Water-Energy-Food Nexus Index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30480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68288" algn="l"/>
                            </a:tabLst>
                          </a:pPr>
                          <a:r>
                            <a:rPr lang="en-IN" sz="1200" dirty="0" smtClean="0">
                              <a:solidFill>
                                <a:srgbClr val="7030A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WEFNI =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ctrlPr>
                                    <a:rPr lang="en-IN" sz="1200" i="1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𝑊𝑆𝐼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𝐸𝑆𝐼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IN" sz="1200"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𝐹𝑆𝐼</m:t>
                                  </m:r>
                                </m:e>
                              </m:rad>
                            </m:oMath>
                          </a14:m>
                          <a:endParaRPr lang="en-IN" sz="12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WSI: Water Sub-index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ESI: Energy Sub-index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FSI: Food Sub-index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508823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269249"/>
                  </p:ext>
                </p:extLst>
              </p:nvPr>
            </p:nvGraphicFramePr>
            <p:xfrm>
              <a:off x="856464" y="1278943"/>
              <a:ext cx="7916342" cy="5555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9244">
                      <a:extLst>
                        <a:ext uri="{9D8B030D-6E8A-4147-A177-3AD203B41FA5}">
                          <a16:colId xmlns:a16="http://schemas.microsoft.com/office/drawing/2014/main" val="1571046495"/>
                        </a:ext>
                      </a:extLst>
                    </a:gridCol>
                    <a:gridCol w="1063980">
                      <a:extLst>
                        <a:ext uri="{9D8B030D-6E8A-4147-A177-3AD203B41FA5}">
                          <a16:colId xmlns:a16="http://schemas.microsoft.com/office/drawing/2014/main" val="2131432985"/>
                        </a:ext>
                      </a:extLst>
                    </a:gridCol>
                    <a:gridCol w="2127960">
                      <a:extLst>
                        <a:ext uri="{9D8B030D-6E8A-4147-A177-3AD203B41FA5}">
                          <a16:colId xmlns:a16="http://schemas.microsoft.com/office/drawing/2014/main" val="1958162439"/>
                        </a:ext>
                      </a:extLst>
                    </a:gridCol>
                    <a:gridCol w="3885158">
                      <a:extLst>
                        <a:ext uri="{9D8B030D-6E8A-4147-A177-3AD203B41FA5}">
                          <a16:colId xmlns:a16="http://schemas.microsoft.com/office/drawing/2014/main" val="2165624102"/>
                        </a:ext>
                      </a:extLst>
                    </a:gridCol>
                  </a:tblGrid>
                  <a:tr h="525057">
                    <a:tc>
                      <a:txBody>
                        <a:bodyPr/>
                        <a:lstStyle/>
                        <a:p>
                          <a:pPr marL="176213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Sector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40647" marT="20324" marB="20324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Security Indicators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Equation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Variable definition (unit)</a:t>
                          </a:r>
                          <a:endParaRPr lang="en-IN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41440"/>
                      </a:ext>
                    </a:extLst>
                  </a:tr>
                  <a:tr h="921520">
                    <a:tc rowSpan="2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Energy</a:t>
                          </a:r>
                          <a:endParaRPr lang="en-IN" sz="1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86" t="-59868" r="-565143" b="-445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59868" r="-183381" b="-445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population having access to electricity for household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mf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household having access to modern fuel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fe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farmers having access to modern farm equipment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IN" sz="100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sei</a:t>
                          </a: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% farmer having access to sufficient electricity for irrigation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0673917"/>
                      </a:ext>
                    </a:extLst>
                  </a:tr>
                  <a:tr h="525057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Sub-index (ESI)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282558" r="-183381" b="-68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4702" t="-282558" r="-313" b="-687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7102125"/>
                      </a:ext>
                    </a:extLst>
                  </a:tr>
                  <a:tr h="1658374">
                    <a:tc rowSpan="3">
                      <a:txBody>
                        <a:bodyPr/>
                        <a:lstStyle/>
                        <a:p>
                          <a:pPr marL="30480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Food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86" t="-120513" r="-565143" b="-116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120513" r="-183381" b="-116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4702" t="-120513" r="-313" b="-116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7908277"/>
                      </a:ext>
                    </a:extLst>
                  </a:tr>
                  <a:tr h="627769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86" t="-584466" r="-565143" b="-208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584466" r="-183381" b="-208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FPLI: Food price level index (ratio)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HI: Hunger index (ratio)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8034964"/>
                      </a:ext>
                    </a:extLst>
                  </a:tr>
                  <a:tr h="525057">
                    <a:tc vMerge="1">
                      <a:txBody>
                        <a:bodyPr/>
                        <a:lstStyle/>
                        <a:p>
                          <a:pPr marL="30480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86" t="-819767" r="-565143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819767" r="-183381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4702" t="-819767" r="-313" b="-1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3833487"/>
                      </a:ext>
                    </a:extLst>
                  </a:tr>
                  <a:tr h="772777">
                    <a:tc>
                      <a:txBody>
                        <a:bodyPr/>
                        <a:lstStyle/>
                        <a:p>
                          <a:pPr marL="92075" indent="0" algn="ctr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20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WEF</a:t>
                          </a:r>
                          <a:endParaRPr lang="en-IN" sz="20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 vert="vert27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just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Water-Energy-Food Nexus Index</a:t>
                          </a:r>
                          <a:endParaRPr lang="en-IN" sz="12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404" t="-622835" r="-183381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WSI: Water Sub-index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ESI: Energy Sub-index</a:t>
                          </a:r>
                        </a:p>
                        <a:p>
                          <a:pPr marL="92075" indent="0" algn="l">
                            <a:lnSpc>
                              <a:spcPct val="107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IN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FSI: Food Sub-index</a:t>
                          </a:r>
                          <a:endParaRPr lang="en-IN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0647" marR="40647" marT="20324" marB="203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508823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 rot="16200000">
            <a:off x="-3156637" y="3167390"/>
            <a:ext cx="6857999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4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03200" y="6325156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56464" y="743942"/>
            <a:ext cx="1440000" cy="489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Development</a:t>
            </a:r>
            <a:endParaRPr lang="en-IN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2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 in Pardee RAND approach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868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Methodology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624558" y="838986"/>
            <a:ext cx="71355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 used for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WEF Nexus model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simulation (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2011) </a:t>
            </a:r>
            <a:endParaRPr lang="en-IN" b="1" dirty="0">
              <a:solidFill>
                <a:srgbClr val="C00000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87183"/>
              </p:ext>
            </p:extLst>
          </p:nvPr>
        </p:nvGraphicFramePr>
        <p:xfrm>
          <a:off x="624558" y="1244150"/>
          <a:ext cx="8474642" cy="544364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913640">
                  <a:extLst>
                    <a:ext uri="{9D8B030D-6E8A-4147-A177-3AD203B41FA5}">
                      <a16:colId xmlns:a16="http://schemas.microsoft.com/office/drawing/2014/main" val="4142494633"/>
                    </a:ext>
                  </a:extLst>
                </a:gridCol>
                <a:gridCol w="6139275">
                  <a:extLst>
                    <a:ext uri="{9D8B030D-6E8A-4147-A177-3AD203B41FA5}">
                      <a16:colId xmlns:a16="http://schemas.microsoft.com/office/drawing/2014/main" val="3520347609"/>
                    </a:ext>
                  </a:extLst>
                </a:gridCol>
                <a:gridCol w="1421727">
                  <a:extLst>
                    <a:ext uri="{9D8B030D-6E8A-4147-A177-3AD203B41FA5}">
                      <a16:colId xmlns:a16="http://schemas.microsoft.com/office/drawing/2014/main" val="463649885"/>
                    </a:ext>
                  </a:extLst>
                </a:gridCol>
              </a:tblGrid>
              <a:tr h="298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sets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information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534453"/>
                  </a:ext>
                </a:extLst>
              </a:tr>
              <a:tr h="1254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Security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having access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electricity connection in their house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households; Households that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I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LPG connection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electricity supply (thermal, solar, bio and hydro) (kwh)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solar and lift irrigation pumps, number of tractors, agriculture worker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requirement for per unit crop, chicken or meat, egg, milk, electricity production (kwh/ton)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 Bengal (WB) Census report 2011; Government of WB 2011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47220"/>
                  </a:ext>
                </a:extLst>
              </a:tr>
              <a:tr h="1900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Security 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 area, aquaculture area (ha)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number of farmers</a:t>
                      </a:r>
                      <a:r>
                        <a:rPr lang="en-I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umber of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having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modern farm equipment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farmers who benefited per solar and lift irrigation pump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Cropping intensity, crop productivity (ton/ha) of different crops (paddy, wheat, maize, potato)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requirement/per capita of different age groups (kg/year)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meat,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egg, and milk production (ton/year)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 production per unit aquaculture area (kg/ha)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the </a:t>
                      </a:r>
                      <a:r>
                        <a:rPr lang="en-I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under different age groups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Hunger index, food price level index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Government of WB 2011b, WB Census report 2011, Global Hunger Index 2011, CEIC India data 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36033"/>
                  </a:ext>
                </a:extLst>
              </a:tr>
              <a:tr h="129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Security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 water productivity (kg/m</a:t>
                      </a:r>
                      <a:r>
                        <a:rPr lang="en-US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of different crops (paddy, wheat, maize, potato)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requirement/capita for domestic purposes (lit/day)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requirement for per unit production of chicken or meat, egg, milk, electricity (m</a:t>
                      </a:r>
                      <a:r>
                        <a:rPr lang="en-US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/ton)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having access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sufficient water for domestic purposes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groundwater storage and draft (m</a:t>
                      </a:r>
                      <a:r>
                        <a:rPr lang="en-US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Geographical area (ha), rainfall and evapotranspiration (mm)</a:t>
                      </a:r>
                      <a:endParaRPr lang="en-IN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2003, Government of WB 2011c, WB Census report 2011, India WRIS, NABARD 2018, CAG, 2020</a:t>
                      </a:r>
                      <a:endParaRPr lang="en-IN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02" marR="69802" marT="34901" marB="3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33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9670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/>
          <p:cNvGrpSpPr/>
          <p:nvPr/>
        </p:nvGrpSpPr>
        <p:grpSpPr>
          <a:xfrm>
            <a:off x="1550127" y="1511265"/>
            <a:ext cx="6804572" cy="4524080"/>
            <a:chOff x="-396" y="-31696"/>
            <a:chExt cx="3960000" cy="2160000"/>
          </a:xfrm>
        </p:grpSpPr>
        <p:pic>
          <p:nvPicPr>
            <p:cNvPr id="12" name="Picture 11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96" y="-31696"/>
              <a:ext cx="396000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461767" y="1890355"/>
              <a:ext cx="1466543" cy="176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Start Window</a:t>
              </a:r>
              <a:endParaRPr lang="en-I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581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Group 19"/>
          <p:cNvGrpSpPr/>
          <p:nvPr/>
        </p:nvGrpSpPr>
        <p:grpSpPr>
          <a:xfrm>
            <a:off x="1301057" y="1464504"/>
            <a:ext cx="6804572" cy="4524080"/>
            <a:chOff x="1007428" y="1424920"/>
            <a:chExt cx="6804572" cy="4524080"/>
          </a:xfrm>
        </p:grpSpPr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8" y="1424920"/>
              <a:ext cx="6804572" cy="4524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111884" y="5461199"/>
              <a:ext cx="251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Database </a:t>
              </a:r>
              <a:r>
                <a:rPr lang="en-I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6453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 18"/>
          <p:cNvGrpSpPr/>
          <p:nvPr/>
        </p:nvGrpSpPr>
        <p:grpSpPr>
          <a:xfrm>
            <a:off x="1292431" y="1464504"/>
            <a:ext cx="6813198" cy="4524080"/>
            <a:chOff x="998802" y="1424920"/>
            <a:chExt cx="6813198" cy="4524080"/>
          </a:xfrm>
        </p:grpSpPr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802" y="1424920"/>
              <a:ext cx="6813198" cy="4524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587292" y="5152604"/>
              <a:ext cx="251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Existing </a:t>
              </a:r>
              <a:r>
                <a:rPr lang="en-I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119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 18"/>
          <p:cNvGrpSpPr/>
          <p:nvPr/>
        </p:nvGrpSpPr>
        <p:grpSpPr>
          <a:xfrm>
            <a:off x="1397179" y="1471128"/>
            <a:ext cx="6804572" cy="4518300"/>
            <a:chOff x="1007428" y="1430700"/>
            <a:chExt cx="6804572" cy="4518300"/>
          </a:xfrm>
        </p:grpSpPr>
        <p:grpSp>
          <p:nvGrpSpPr>
            <p:cNvPr id="23" name="Group 22"/>
            <p:cNvGrpSpPr/>
            <p:nvPr/>
          </p:nvGrpSpPr>
          <p:grpSpPr>
            <a:xfrm>
              <a:off x="1007428" y="1430700"/>
              <a:ext cx="6804572" cy="4518300"/>
              <a:chOff x="5472000" y="1994731"/>
              <a:chExt cx="5940000" cy="3960000"/>
            </a:xfrm>
          </p:grpSpPr>
          <p:pic>
            <p:nvPicPr>
              <p:cNvPr id="25" name="Picture 24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2000" y="1994731"/>
                <a:ext cx="5940000" cy="396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97501" y="2509920"/>
                <a:ext cx="900000" cy="18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102842" y="2416393"/>
                <a:ext cx="12462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Preview</a:t>
                </a:r>
                <a:endParaRPr lang="en-IN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828166" y="5445368"/>
              <a:ext cx="2736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 Create </a:t>
              </a:r>
              <a:r>
                <a:rPr lang="en-I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68096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Group 19"/>
          <p:cNvGrpSpPr/>
          <p:nvPr/>
        </p:nvGrpSpPr>
        <p:grpSpPr>
          <a:xfrm>
            <a:off x="1323916" y="1501529"/>
            <a:ext cx="6781713" cy="4518300"/>
            <a:chOff x="1030286" y="1430700"/>
            <a:chExt cx="6781713" cy="4518300"/>
          </a:xfrm>
        </p:grpSpPr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86" y="1430700"/>
              <a:ext cx="6781713" cy="4518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900173" y="5528408"/>
              <a:ext cx="251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 Execution </a:t>
              </a:r>
              <a:r>
                <a:rPr lang="en-I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7499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 of Developed WEF Nexus model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 18"/>
          <p:cNvGrpSpPr/>
          <p:nvPr/>
        </p:nvGrpSpPr>
        <p:grpSpPr>
          <a:xfrm>
            <a:off x="1323916" y="1584384"/>
            <a:ext cx="6781713" cy="4517272"/>
            <a:chOff x="1030285" y="1431728"/>
            <a:chExt cx="6781713" cy="4517272"/>
          </a:xfrm>
        </p:grpSpPr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285" y="1431728"/>
              <a:ext cx="6781713" cy="45172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543451" y="5506506"/>
              <a:ext cx="251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(f) Output </a:t>
              </a:r>
              <a:r>
                <a:rPr lang="en-I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7752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939" y="632612"/>
            <a:ext cx="8595360" cy="49792"/>
          </a:xfrm>
          <a:prstGeom prst="rect">
            <a:avLst/>
          </a:prstGeom>
          <a:gradFill flip="none" rotWithShape="1">
            <a:gsLst>
              <a:gs pos="100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00818" y="1188262"/>
            <a:ext cx="7469109" cy="5153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6295" y="57150"/>
            <a:ext cx="533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48058"/>
            <a:ext cx="9143046" cy="6109942"/>
          </a:xfrm>
          <a:noFill/>
        </p:spPr>
        <p:txBody>
          <a:bodyPr>
            <a:noAutofit/>
          </a:bodyPr>
          <a:lstStyle/>
          <a:p>
            <a:pPr lvl="4" algn="just">
              <a:spcBef>
                <a:spcPts val="1000"/>
              </a:spcBef>
            </a:pPr>
            <a:endParaRPr lang="en-IN" sz="3600" dirty="0" smtClean="0">
              <a:solidFill>
                <a:srgbClr val="3517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3" indent="-457200" algn="l">
              <a:buBlip>
                <a:blip r:embed="rId3"/>
              </a:buBlip>
            </a:pPr>
            <a:endParaRPr lang="en-IN" sz="3600" dirty="0">
              <a:solidFill>
                <a:srgbClr val="3517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3" indent="-457200" algn="l">
              <a:buBlip>
                <a:blip r:embed="rId3"/>
              </a:buBlip>
            </a:pPr>
            <a:endParaRPr lang="en-IN" sz="3600" dirty="0">
              <a:solidFill>
                <a:srgbClr val="3517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l"/>
            <a:endParaRPr lang="en-IN" sz="3600" dirty="0">
              <a:solidFill>
                <a:srgbClr val="3517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866071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>
                <a:solidFill>
                  <a:srgbClr val="351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>
                <a:solidFill>
                  <a:srgbClr val="351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IN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>
                <a:solidFill>
                  <a:srgbClr val="351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1714500" lvl="4" indent="-3429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Study area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1714500" lvl="4" indent="-3429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Modelling Framework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1701800" lvl="5" indent="-358775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Data</a:t>
            </a:r>
            <a:endParaRPr lang="en-IN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>
                <a:solidFill>
                  <a:srgbClr val="351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 smtClean="0">
                <a:solidFill>
                  <a:srgbClr val="150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1485900" lvl="3" indent="-45720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IN" sz="2400" dirty="0" smtClean="0">
                <a:solidFill>
                  <a:srgbClr val="150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IN" sz="2400" dirty="0" smtClean="0">
              <a:solidFill>
                <a:srgbClr val="150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67969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6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72000" y="1509466"/>
            <a:ext cx="4420080" cy="3736800"/>
            <a:chOff x="2039335" y="1892922"/>
            <a:chExt cx="5431346" cy="4827253"/>
          </a:xfrm>
        </p:grpSpPr>
        <p:pic>
          <p:nvPicPr>
            <p:cNvPr id="27" name="Picture 26"/>
            <p:cNvPicPr preferRelativeResize="0"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" t="18504" b="18504"/>
            <a:stretch/>
          </p:blipFill>
          <p:spPr>
            <a:xfrm>
              <a:off x="2039335" y="1892922"/>
              <a:ext cx="5396842" cy="48272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6155" y="3819222"/>
              <a:ext cx="1794526" cy="454512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4238" y="1509467"/>
            <a:ext cx="4327457" cy="3736185"/>
            <a:chOff x="866347" y="907832"/>
            <a:chExt cx="6900880" cy="5766661"/>
          </a:xfrm>
          <a:noFill/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" t="18504" b="18504"/>
            <a:stretch/>
          </p:blipFill>
          <p:spPr>
            <a:xfrm>
              <a:off x="866347" y="907832"/>
              <a:ext cx="6900880" cy="576666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3250035"/>
              <a:ext cx="2416916" cy="6381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WEF Nexus Indices in Kangsabati River Basin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 24"/>
          <p:cNvSpPr/>
          <p:nvPr/>
        </p:nvSpPr>
        <p:spPr>
          <a:xfrm>
            <a:off x="827771" y="5117111"/>
            <a:ext cx="4104229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1200" b="1" dirty="0" smtClean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Sub-</a:t>
            </a:r>
            <a:r>
              <a:rPr lang="en-IN" sz="1200" b="1" dirty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IN" sz="1200" b="1" dirty="0" smtClean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ndex varies from medium to very high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1200" b="1" dirty="0" smtClean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92% blocks </a:t>
            </a:r>
            <a:r>
              <a:rPr lang="en-IN" sz="1200" b="1" dirty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high </a:t>
            </a:r>
            <a:r>
              <a:rPr lang="en-IN" sz="1200" b="1" dirty="0" smtClean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IN" sz="1200" b="1" dirty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high </a:t>
            </a:r>
            <a:r>
              <a:rPr lang="en-IN" sz="1200" b="1" dirty="0" smtClean="0">
                <a:solidFill>
                  <a:srgbClr val="3D12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04665" y="5117110"/>
            <a:ext cx="3894534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1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sub-index varies from very low to high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1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en-IN" sz="1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IN" sz="1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</a:t>
            </a:r>
            <a:r>
              <a:rPr lang="en-IN" sz="1200" b="1" dirty="0">
                <a:solidFill>
                  <a:srgbClr val="FF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high </a:t>
            </a:r>
            <a:r>
              <a:rPr lang="en-IN" sz="1200" b="1" dirty="0" smtClean="0">
                <a:solidFill>
                  <a:srgbClr val="FF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ESI</a:t>
            </a:r>
          </a:p>
        </p:txBody>
      </p:sp>
    </p:spTree>
    <p:extLst>
      <p:ext uri="{BB962C8B-B14F-4D97-AF65-F5344CB8AC3E}">
        <p14:creationId xmlns:p14="http://schemas.microsoft.com/office/powerpoint/2010/main" val="33205329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21651" b="21650"/>
          <a:stretch/>
        </p:blipFill>
        <p:spPr>
          <a:xfrm>
            <a:off x="4828747" y="1379851"/>
            <a:ext cx="4315253" cy="34238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65825" y="1321452"/>
            <a:ext cx="4544502" cy="3736800"/>
            <a:chOff x="775058" y="836443"/>
            <a:chExt cx="6671167" cy="5648154"/>
          </a:xfrm>
        </p:grpSpPr>
        <p:pic>
          <p:nvPicPr>
            <p:cNvPr id="24" name="Picture 23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" t="18504" r="4737" b="18504"/>
            <a:stretch/>
          </p:blipFill>
          <p:spPr>
            <a:xfrm>
              <a:off x="775058" y="836443"/>
              <a:ext cx="6447300" cy="5648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7375" y="3193211"/>
              <a:ext cx="2228850" cy="63817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WEF Nexus Indices in Kangsabati River Basin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ectangle 32"/>
          <p:cNvSpPr/>
          <p:nvPr/>
        </p:nvSpPr>
        <p:spPr>
          <a:xfrm>
            <a:off x="704589" y="5171058"/>
            <a:ext cx="3867412" cy="800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Sub-index also varies from medium to very high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blocks </a:t>
            </a: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high </a:t>
            </a:r>
            <a:r>
              <a:rPr lang="en-IN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high </a:t>
            </a:r>
            <a:r>
              <a:rPr lang="en-IN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FSI</a:t>
            </a:r>
            <a:endParaRPr lang="en-IN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92873" y="5171058"/>
            <a:ext cx="3806326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75% blocks </a:t>
            </a:r>
            <a:r>
              <a:rPr lang="en-IN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high </a:t>
            </a:r>
            <a:r>
              <a:rPr lang="en-IN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IN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high </a:t>
            </a:r>
            <a:r>
              <a:rPr lang="en-IN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WEFNI</a:t>
            </a:r>
            <a:endParaRPr lang="en-IN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Since all blocks have water, energy and food sub-indices greater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than 0.50, </a:t>
            </a:r>
            <a:r>
              <a:rPr lang="en-I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shows that the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blocks are on the path to achieving </a:t>
            </a:r>
            <a:r>
              <a:rPr lang="en-I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WEF security</a:t>
            </a:r>
            <a:endParaRPr lang="en-IN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42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1797" y="1162841"/>
            <a:ext cx="8158116" cy="3710596"/>
            <a:chOff x="530172" y="1158404"/>
            <a:chExt cx="10081120" cy="4353610"/>
          </a:xfrm>
        </p:grpSpPr>
        <p:grpSp>
          <p:nvGrpSpPr>
            <p:cNvPr id="20" name="Group 19"/>
            <p:cNvGrpSpPr/>
            <p:nvPr/>
          </p:nvGrpSpPr>
          <p:grpSpPr>
            <a:xfrm>
              <a:off x="530172" y="1158404"/>
              <a:ext cx="10081120" cy="4353610"/>
              <a:chOff x="839416" y="1523662"/>
              <a:chExt cx="10081120" cy="435361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839416" y="1523662"/>
                <a:ext cx="10081120" cy="4353610"/>
                <a:chOff x="1199456" y="1368614"/>
                <a:chExt cx="8875059" cy="3701210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51" b="42650"/>
                <a:stretch/>
              </p:blipFill>
              <p:spPr>
                <a:xfrm>
                  <a:off x="1199456" y="1469424"/>
                  <a:ext cx="8875059" cy="3600400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1261066" y="1368614"/>
                  <a:ext cx="1672826" cy="4320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Water </a:t>
                  </a:r>
                </a:p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Sub-index</a:t>
                  </a:r>
                  <a:endParaRPr lang="en-IN" dirty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416877" y="1368614"/>
                  <a:ext cx="1764473" cy="4320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Energy </a:t>
                  </a:r>
                </a:p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Sub-index</a:t>
                  </a:r>
                  <a:endParaRPr lang="en-IN" dirty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827165" y="1373666"/>
                  <a:ext cx="1629706" cy="4320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Food </a:t>
                  </a:r>
                </a:p>
                <a:p>
                  <a:pPr algn="ctr"/>
                  <a:r>
                    <a:rPr lang="en-IN" dirty="0" smtClean="0">
                      <a:ln w="0"/>
                      <a:solidFill>
                        <a:srgbClr val="0000FF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Sub-index</a:t>
                  </a:r>
                  <a:endParaRPr lang="en-IN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Oval 21"/>
              <p:cNvSpPr/>
              <p:nvPr/>
            </p:nvSpPr>
            <p:spPr>
              <a:xfrm>
                <a:off x="983432" y="2158919"/>
                <a:ext cx="494271" cy="64037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540151" y="2158919"/>
                <a:ext cx="494271" cy="64037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213724" y="2137879"/>
                <a:ext cx="494271" cy="64037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0000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328099" y="2282806"/>
                <a:ext cx="805505" cy="786156"/>
              </a:xfrm>
              <a:prstGeom prst="ellipse">
                <a:avLst/>
              </a:prstGeom>
              <a:noFill/>
              <a:ln>
                <a:solidFill>
                  <a:srgbClr val="0303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958533" y="2282805"/>
                <a:ext cx="814329" cy="786156"/>
              </a:xfrm>
              <a:prstGeom prst="ellipse">
                <a:avLst/>
              </a:prstGeom>
              <a:noFill/>
              <a:ln>
                <a:solidFill>
                  <a:srgbClr val="0303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6459849" y="4852565"/>
              <a:ext cx="974441" cy="4871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/>
            <p:cNvSpPr/>
            <p:nvPr/>
          </p:nvSpPr>
          <p:spPr>
            <a:xfrm>
              <a:off x="6351837" y="2678878"/>
              <a:ext cx="1224136" cy="74615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/>
            <p:cNvSpPr/>
            <p:nvPr/>
          </p:nvSpPr>
          <p:spPr>
            <a:xfrm>
              <a:off x="7900009" y="3502173"/>
              <a:ext cx="1216630" cy="74615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Intervention Needs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5252087" y="5586386"/>
            <a:ext cx="2088232" cy="369332"/>
            <a:chOff x="6600056" y="5707548"/>
            <a:chExt cx="2088232" cy="369332"/>
          </a:xfrm>
        </p:grpSpPr>
        <p:sp>
          <p:nvSpPr>
            <p:cNvPr id="43" name="Oval 42"/>
            <p:cNvSpPr/>
            <p:nvPr/>
          </p:nvSpPr>
          <p:spPr>
            <a:xfrm>
              <a:off x="6600056" y="5733256"/>
              <a:ext cx="864096" cy="2880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64152" y="570754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rgbClr val="0000FF"/>
                  </a:solidFill>
                </a:rPr>
                <a:t>Energy</a:t>
              </a:r>
              <a:endParaRPr lang="en-IN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6108" y="5448808"/>
            <a:ext cx="2612062" cy="644488"/>
            <a:chOff x="746108" y="5448808"/>
            <a:chExt cx="2612062" cy="644488"/>
          </a:xfrm>
        </p:grpSpPr>
        <p:sp>
          <p:nvSpPr>
            <p:cNvPr id="45" name="Oval 44"/>
            <p:cNvSpPr/>
            <p:nvPr/>
          </p:nvSpPr>
          <p:spPr>
            <a:xfrm>
              <a:off x="746108" y="5448808"/>
              <a:ext cx="360040" cy="6444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58651" y="5650901"/>
              <a:ext cx="2299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rgbClr val="0000FF"/>
                  </a:solidFill>
                </a:rPr>
                <a:t>Water-Energy-Food</a:t>
              </a:r>
              <a:endParaRPr lang="en-IN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48914" y="5541449"/>
            <a:ext cx="2843881" cy="487565"/>
            <a:chOff x="4188223" y="5602147"/>
            <a:chExt cx="2843881" cy="487565"/>
          </a:xfrm>
        </p:grpSpPr>
        <p:sp>
          <p:nvSpPr>
            <p:cNvPr id="47" name="Oval 46"/>
            <p:cNvSpPr/>
            <p:nvPr/>
          </p:nvSpPr>
          <p:spPr>
            <a:xfrm>
              <a:off x="4188223" y="5602147"/>
              <a:ext cx="539625" cy="48756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32585" y="5675895"/>
              <a:ext cx="2299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rgbClr val="0000FF"/>
                  </a:solidFill>
                </a:rPr>
                <a:t>Energy-Food</a:t>
              </a:r>
              <a:endParaRPr lang="en-IN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97912" y="5571444"/>
            <a:ext cx="2113573" cy="369332"/>
            <a:chOff x="8972279" y="5733590"/>
            <a:chExt cx="2113573" cy="369332"/>
          </a:xfrm>
        </p:grpSpPr>
        <p:sp>
          <p:nvSpPr>
            <p:cNvPr id="51" name="Oval 50"/>
            <p:cNvSpPr/>
            <p:nvPr/>
          </p:nvSpPr>
          <p:spPr>
            <a:xfrm>
              <a:off x="8972279" y="5736327"/>
              <a:ext cx="864096" cy="28803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861716" y="573359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rgbClr val="0000FF"/>
                  </a:solidFill>
                </a:rPr>
                <a:t>Food</a:t>
              </a:r>
              <a:endParaRPr lang="en-IN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1711"/>
          <a:stretch/>
        </p:blipFill>
        <p:spPr>
          <a:xfrm>
            <a:off x="7436803" y="1268575"/>
            <a:ext cx="1800001" cy="27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40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723519" y="1343791"/>
            <a:ext cx="807163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developed model analyses water, energy and food security by generating WEF sub-indices and nexus index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water, energy and food sub-indices, and WEF nexus index show that the Kangsabati basin is on the path to achieve WEF security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Basin-scale WEF management will ensure better management of WEF resources holistically and equitably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developing a policy analysis module to analyse the impact of policy changes on the WEF sufficiency in a </a:t>
            </a:r>
            <a:r>
              <a:rPr lang="en-US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110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References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599553" y="1171765"/>
            <a:ext cx="8071639" cy="449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Taguta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Senzanje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Kiala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Z.,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Malota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M.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Mabhaudhi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T. (2022) Water-energy-food nexus tools in theory and practice: a systematic review. Frontiers in Water, 1-4.</a:t>
            </a:r>
          </a:p>
          <a:p>
            <a:pPr marL="457200" indent="-457200" algn="just">
              <a:lnSpc>
                <a:spcPct val="120000"/>
              </a:lnSpc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Willis, H.H., 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Geoves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, D.G., 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Ringel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, J.S., Mao, Z., 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Efron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, S. and Abbott, M. (2016) Developing the Pardee RAND food-energy-water security index. pp 72, RAND Corporation, Santa Monica, Calif. https://doi.org/10.7249/TL165.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029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Details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Details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09074" y="5287520"/>
            <a:ext cx="1897553" cy="15340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7" y="5287520"/>
            <a:ext cx="1570480" cy="15704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7940" y="1655482"/>
            <a:ext cx="86086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Krishna Mondal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scholar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Agricultural and Food Engineering department 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IIT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haragpur, India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krishnamondal160@gmail.com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Whatsapp No: +91-9093724146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179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09233817"/>
              </p:ext>
            </p:extLst>
          </p:nvPr>
        </p:nvGraphicFramePr>
        <p:xfrm>
          <a:off x="1007428" y="982303"/>
          <a:ext cx="7478853" cy="496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6707" y="765403"/>
            <a:ext cx="2174126" cy="1739300"/>
          </a:xfrm>
          <a:prstGeom prst="rect">
            <a:avLst/>
          </a:prstGeom>
          <a:ln>
            <a:solidFill>
              <a:srgbClr val="150CC6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859029" y="-20418"/>
            <a:ext cx="5861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Energy Food-Nexus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Background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4825" y="3214819"/>
            <a:ext cx="192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4871" r="27436"/>
          <a:stretch/>
        </p:blipFill>
        <p:spPr>
          <a:xfrm>
            <a:off x="702717" y="4564954"/>
            <a:ext cx="2174126" cy="1745202"/>
          </a:xfrm>
          <a:prstGeom prst="rect">
            <a:avLst/>
          </a:prstGeom>
          <a:ln>
            <a:solidFill>
              <a:srgbClr val="150CC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8487" y="4476733"/>
            <a:ext cx="2174126" cy="1736987"/>
          </a:xfrm>
          <a:prstGeom prst="rect">
            <a:avLst/>
          </a:prstGeom>
          <a:ln>
            <a:solidFill>
              <a:srgbClr val="3D12F6"/>
            </a:solidFill>
          </a:ln>
        </p:spPr>
      </p:pic>
      <p:sp>
        <p:nvSpPr>
          <p:cNvPr id="25" name="Striped Right Arrow 24"/>
          <p:cNvSpPr/>
          <p:nvPr/>
        </p:nvSpPr>
        <p:spPr>
          <a:xfrm rot="18231780">
            <a:off x="781108" y="2390350"/>
            <a:ext cx="274320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triped Right Arrow 25"/>
          <p:cNvSpPr/>
          <p:nvPr/>
        </p:nvSpPr>
        <p:spPr>
          <a:xfrm rot="7480911">
            <a:off x="1259229" y="3064481"/>
            <a:ext cx="283464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triped Right Arrow 26"/>
          <p:cNvSpPr/>
          <p:nvPr/>
        </p:nvSpPr>
        <p:spPr>
          <a:xfrm rot="3813826">
            <a:off x="5544101" y="3067547"/>
            <a:ext cx="246888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triped Right Arrow 27"/>
          <p:cNvSpPr/>
          <p:nvPr/>
        </p:nvSpPr>
        <p:spPr>
          <a:xfrm>
            <a:off x="2933930" y="5285495"/>
            <a:ext cx="356616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triped Right Arrow 28"/>
          <p:cNvSpPr/>
          <p:nvPr/>
        </p:nvSpPr>
        <p:spPr>
          <a:xfrm rot="14556412">
            <a:off x="6092541" y="2544966"/>
            <a:ext cx="256032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triped Right Arrow 29"/>
          <p:cNvSpPr/>
          <p:nvPr/>
        </p:nvSpPr>
        <p:spPr>
          <a:xfrm rot="10800000">
            <a:off x="2995305" y="5904594"/>
            <a:ext cx="3474720" cy="4572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82452" y="2122911"/>
            <a:ext cx="1740994" cy="36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5555" y="5920479"/>
            <a:ext cx="1740994" cy="36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74972" y="5806342"/>
            <a:ext cx="1740994" cy="36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Terminator 51"/>
          <p:cNvSpPr/>
          <p:nvPr/>
        </p:nvSpPr>
        <p:spPr>
          <a:xfrm>
            <a:off x="3774825" y="3716614"/>
            <a:ext cx="1924158" cy="606402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WEF-Nexus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2944" y="2430888"/>
            <a:ext cx="2192018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</a:p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Virtual Water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Quality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99476" y="2413337"/>
            <a:ext cx="2668435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Pumping</a:t>
            </a:r>
          </a:p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Hydro Energy</a:t>
            </a:r>
          </a:p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Thermal Energy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695187" y="5339433"/>
            <a:ext cx="2341991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</a:p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rocessing</a:t>
            </a:r>
          </a:p>
          <a:p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Bioenergy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22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2" grpId="0" animBg="1"/>
      <p:bldP spid="3" grpId="0" animBg="1"/>
      <p:bldP spid="63" grpId="0" animBg="1"/>
      <p:bldP spid="64" grpId="0" animBg="1"/>
    </p:bld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407051" y="-15403"/>
            <a:ext cx="6684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&amp; Future Challenges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738120" y="2169240"/>
            <a:ext cx="2916062" cy="3285824"/>
            <a:chOff x="1164768" y="2567137"/>
            <a:chExt cx="2916062" cy="3524815"/>
          </a:xfrm>
        </p:grpSpPr>
        <p:sp>
          <p:nvSpPr>
            <p:cNvPr id="61" name="Rectangle 60"/>
            <p:cNvSpPr/>
            <p:nvPr/>
          </p:nvSpPr>
          <p:spPr>
            <a:xfrm>
              <a:off x="1164768" y="2567137"/>
              <a:ext cx="2916062" cy="101177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91 million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people have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access to basic water supply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164768" y="3940483"/>
              <a:ext cx="2916062" cy="79698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13% household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have no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access to electricity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164768" y="5316468"/>
              <a:ext cx="2916062" cy="77548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189.2 million people are undernourished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9976" y="1270094"/>
            <a:ext cx="34323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Unmet Demand (India)</a:t>
            </a:r>
            <a:endParaRPr lang="en-US" sz="2000" b="1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774156" y="910868"/>
            <a:ext cx="1808117" cy="5077204"/>
            <a:chOff x="3541887" y="1462385"/>
            <a:chExt cx="1808117" cy="5077204"/>
          </a:xfrm>
        </p:grpSpPr>
        <p:sp>
          <p:nvSpPr>
            <p:cNvPr id="68" name="Rectangle 67"/>
            <p:cNvSpPr/>
            <p:nvPr/>
          </p:nvSpPr>
          <p:spPr>
            <a:xfrm rot="16200000">
              <a:off x="2633047" y="3723345"/>
              <a:ext cx="3501280" cy="5232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Increasing Demand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541887" y="1462385"/>
              <a:ext cx="180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50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Population Growth</a:t>
              </a:r>
              <a:endParaRPr lang="en-US" dirty="0">
                <a:solidFill>
                  <a:srgbClr val="150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50004" y="5893258"/>
              <a:ext cx="180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50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 Development</a:t>
              </a:r>
              <a:endParaRPr lang="en-US" dirty="0">
                <a:solidFill>
                  <a:srgbClr val="150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3013611" y="3647381"/>
              <a:ext cx="3785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50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Changes in Consumption </a:t>
              </a:r>
              <a:r>
                <a:rPr lang="en-US" dirty="0">
                  <a:solidFill>
                    <a:srgbClr val="150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150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attern</a:t>
              </a:r>
              <a:endParaRPr lang="en-US" dirty="0">
                <a:solidFill>
                  <a:srgbClr val="150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5"/>
          <p:cNvSpPr/>
          <p:nvPr/>
        </p:nvSpPr>
        <p:spPr>
          <a:xfrm>
            <a:off x="5974148" y="853691"/>
            <a:ext cx="288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2050 Challenges</a:t>
            </a:r>
            <a:endParaRPr lang="en-US" sz="2400" b="1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8156"/>
          <a:stretch/>
        </p:blipFill>
        <p:spPr>
          <a:xfrm>
            <a:off x="5753589" y="1240074"/>
            <a:ext cx="3124600" cy="2780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4646" r="7055" b="4646"/>
          <a:stretch/>
        </p:blipFill>
        <p:spPr>
          <a:xfrm>
            <a:off x="6233066" y="3870080"/>
            <a:ext cx="2282284" cy="2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58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407051" y="-15403"/>
            <a:ext cx="6684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&amp; Future Challenges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Snip Diagonal Corner Rectangle 32"/>
          <p:cNvSpPr/>
          <p:nvPr/>
        </p:nvSpPr>
        <p:spPr>
          <a:xfrm>
            <a:off x="1053147" y="1448199"/>
            <a:ext cx="7232029" cy="4525077"/>
          </a:xfrm>
          <a:prstGeom prst="snip2DiagRect">
            <a:avLst/>
          </a:prstGeom>
          <a:solidFill>
            <a:srgbClr val="FFFF99"/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3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</a:t>
            </a:r>
          </a:p>
          <a:p>
            <a:pPr algn="ctr"/>
            <a:r>
              <a:rPr lang="en-US" sz="4800" dirty="0" smtClean="0">
                <a:solidFill>
                  <a:srgbClr val="3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800" b="1" dirty="0" smtClean="0">
              <a:solidFill>
                <a:srgbClr val="3D12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SYSTEMETIC WEF-NEXUS APPROACH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WEF Nexus Tools/Models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" name="Content Placeholder 2"/>
          <p:cNvSpPr txBox="1">
            <a:spLocks/>
          </p:cNvSpPr>
          <p:nvPr/>
        </p:nvSpPr>
        <p:spPr>
          <a:xfrm>
            <a:off x="525347" y="1118436"/>
            <a:ext cx="8640000" cy="351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q"/>
            </a:pPr>
            <a:r>
              <a:rPr lang="en-IN" sz="2800" b="1" dirty="0" smtClean="0">
                <a:solidFill>
                  <a:srgbClr val="C00000"/>
                </a:solidFill>
              </a:rPr>
              <a:t>46 WEF Nexus Tools/Models	</a:t>
            </a:r>
          </a:p>
          <a:p>
            <a:pPr marL="1028700" lvl="2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IN" sz="2400" b="1" dirty="0" smtClean="0">
                <a:solidFill>
                  <a:srgbClr val="002060"/>
                </a:solidFill>
              </a:rPr>
              <a:t>Developed between 2009-2021 </a:t>
            </a:r>
          </a:p>
          <a:p>
            <a:pPr marL="1028700" lvl="2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IN" sz="2400" b="1" dirty="0" smtClean="0">
                <a:solidFill>
                  <a:srgbClr val="002060"/>
                </a:solidFill>
              </a:rPr>
              <a:t>61% Unreachable to the intended users</a:t>
            </a:r>
          </a:p>
          <a:p>
            <a:pPr marL="1028700" lvl="2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IN" sz="2400" b="1" dirty="0" smtClean="0">
                <a:solidFill>
                  <a:srgbClr val="002060"/>
                </a:solidFill>
              </a:rPr>
              <a:t>70% Lack key capabilities like GIS integration and scale transferability</a:t>
            </a:r>
          </a:p>
          <a:p>
            <a:pPr marL="1028700" lvl="2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IN" sz="2400" b="1" dirty="0" smtClean="0">
                <a:solidFill>
                  <a:srgbClr val="002060"/>
                </a:solidFill>
              </a:rPr>
              <a:t>Only 28% have been applied by multiple-users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t="11857"/>
          <a:stretch/>
        </p:blipFill>
        <p:spPr>
          <a:xfrm>
            <a:off x="567571" y="4756104"/>
            <a:ext cx="8597776" cy="16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4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WEF Nexus Tools/Models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577803" y="1045673"/>
            <a:ext cx="852139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IN" sz="3000" b="1" dirty="0" smtClean="0">
                <a:solidFill>
                  <a:srgbClr val="C00000"/>
                </a:solidFill>
              </a:rPr>
              <a:t>Scope to develop a Robust WEF-</a:t>
            </a:r>
            <a:r>
              <a:rPr lang="en-IN" sz="3000" b="1" dirty="0" err="1" smtClean="0">
                <a:solidFill>
                  <a:srgbClr val="C00000"/>
                </a:solidFill>
              </a:rPr>
              <a:t>NexusTool</a:t>
            </a:r>
            <a:r>
              <a:rPr lang="en-IN" sz="3000" b="1" dirty="0" smtClean="0">
                <a:solidFill>
                  <a:srgbClr val="C00000"/>
                </a:solidFill>
              </a:rPr>
              <a:t> </a:t>
            </a:r>
          </a:p>
          <a:p>
            <a:pPr>
              <a:buClr>
                <a:srgbClr val="0000FF"/>
              </a:buClr>
            </a:pPr>
            <a:endParaRPr lang="en-IN" sz="1100" b="1" dirty="0" smtClean="0">
              <a:solidFill>
                <a:srgbClr val="C00000"/>
              </a:solidFill>
            </a:endParaRP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IN" sz="2600" b="1" dirty="0" smtClean="0">
                <a:solidFill>
                  <a:srgbClr val="002060"/>
                </a:solidFill>
              </a:rPr>
              <a:t>Multi-Scale Flexibility/Transferability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IN" sz="2600" b="1" dirty="0" smtClean="0">
                <a:solidFill>
                  <a:srgbClr val="002060"/>
                </a:solidFill>
              </a:rPr>
              <a:t>GIS Interface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IN" sz="2600" b="1" dirty="0" smtClean="0">
                <a:solidFill>
                  <a:srgbClr val="002060"/>
                </a:solidFill>
              </a:rPr>
              <a:t>Adaptability across Users and Uses</a:t>
            </a:r>
            <a:endParaRPr lang="en-IN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7804" y="3429000"/>
            <a:ext cx="852139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IN" sz="3000" b="1" dirty="0" smtClean="0">
                <a:solidFill>
                  <a:srgbClr val="C00000"/>
                </a:solidFill>
              </a:rPr>
              <a:t>Objectives </a:t>
            </a:r>
          </a:p>
          <a:p>
            <a:pPr>
              <a:buClr>
                <a:srgbClr val="0000FF"/>
              </a:buClr>
            </a:pPr>
            <a:endParaRPr lang="en-IN" sz="1100" b="1" dirty="0" smtClean="0">
              <a:solidFill>
                <a:srgbClr val="C00000"/>
              </a:solidFill>
            </a:endParaRP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 distributed water-energy-food nexus model for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WEF security at the basin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any chosen) scale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test the performance of the developed model in the Kangsabati river basin,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122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" y="998147"/>
            <a:ext cx="5990815" cy="42380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Methodology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FC9C3D-A0EA-4A4C-ACC3-8AD25307A533}"/>
              </a:ext>
            </a:extLst>
          </p:cNvPr>
          <p:cNvSpPr txBox="1"/>
          <p:nvPr/>
        </p:nvSpPr>
        <p:spPr>
          <a:xfrm>
            <a:off x="6488755" y="1019639"/>
            <a:ext cx="2597173" cy="4770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87°32´ E and 85°57´ E;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22°18´ N and 23°28´ 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5796 km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mean rainfall: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1400mm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temperature: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temperature: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43.2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Districts: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Purulia, Bankura, West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Midnapore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Jhargram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(micro administrative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units)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Cities/Towns: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Purulia, Mukutmanipur, Raipur, Midnapore, Kharagpur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360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6030" y="418730"/>
            <a:ext cx="697117" cy="484360"/>
          </a:xfrm>
          <a:prstGeom prst="rect">
            <a:avLst/>
          </a:prstGeom>
          <a:gradFill>
            <a:gsLst>
              <a:gs pos="0">
                <a:srgbClr val="7030A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9116" y="151647"/>
            <a:ext cx="688063" cy="516047"/>
          </a:xfrm>
          <a:prstGeom prst="rect">
            <a:avLst/>
          </a:prstGeom>
          <a:gradFill>
            <a:gsLst>
              <a:gs pos="0">
                <a:srgbClr val="00B0F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56464" y="482100"/>
            <a:ext cx="733330" cy="500203"/>
          </a:xfrm>
          <a:prstGeom prst="rect">
            <a:avLst/>
          </a:prstGeom>
          <a:gradFill>
            <a:gsLst>
              <a:gs pos="0">
                <a:srgbClr val="FF0000"/>
              </a:gs>
              <a:gs pos="9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940" y="632612"/>
            <a:ext cx="8274867" cy="49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1007428" y="0"/>
            <a:ext cx="45719" cy="982303"/>
          </a:xfrm>
          <a:prstGeom prst="rect">
            <a:avLst/>
          </a:prstGeom>
          <a:solidFill>
            <a:srgbClr val="3A3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909256" y="-6436"/>
            <a:ext cx="570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Framework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65263" y="3167390"/>
            <a:ext cx="6857999" cy="523220"/>
          </a:xfrm>
          <a:prstGeom prst="rect">
            <a:avLst/>
          </a:prstGeom>
          <a:gradFill>
            <a:gsLst>
              <a:gs pos="0">
                <a:srgbClr val="00FFFF">
                  <a:lumMod val="100000"/>
                </a:srgbClr>
              </a:gs>
              <a:gs pos="100000">
                <a:srgbClr val="CCFFFF">
                  <a:lumMod val="93000"/>
                </a:srgb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Methodology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-1" t="25244" r="43727" b="25243"/>
          <a:stretch/>
        </p:blipFill>
        <p:spPr>
          <a:xfrm>
            <a:off x="8105629" y="150411"/>
            <a:ext cx="498140" cy="55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48" y="146540"/>
            <a:ext cx="493951" cy="5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13590"/>
          <a:stretch/>
        </p:blipFill>
        <p:spPr>
          <a:xfrm>
            <a:off x="617983" y="1542139"/>
            <a:ext cx="8500710" cy="36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47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0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38372</TotalTime>
  <Words>1467</Words>
  <Application>Microsoft Office PowerPoint</Application>
  <PresentationFormat>On-screen Show (4:3)</PresentationFormat>
  <Paragraphs>316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Adobe Garamond Pro Bold</vt:lpstr>
      <vt:lpstr>Arial</vt:lpstr>
      <vt:lpstr>Calibri</vt:lpstr>
      <vt:lpstr>Calibri Light</vt:lpstr>
      <vt:lpstr>Cambria Math</vt:lpstr>
      <vt:lpstr>Courier New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krishna mondal</dc:creator>
  <cp:lastModifiedBy>Krishna</cp:lastModifiedBy>
  <cp:revision>1616</cp:revision>
  <cp:lastPrinted>2021-12-22T12:35:17Z</cp:lastPrinted>
  <dcterms:created xsi:type="dcterms:W3CDTF">2021-05-28T16:54:23Z</dcterms:created>
  <dcterms:modified xsi:type="dcterms:W3CDTF">2023-04-21T10:17:09Z</dcterms:modified>
</cp:coreProperties>
</file>