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35" r:id="rId3"/>
    <p:sldMasterId id="2147483747" r:id="rId4"/>
  </p:sldMasterIdLst>
  <p:notesMasterIdLst>
    <p:notesMasterId r:id="rId20"/>
  </p:notesMasterIdLst>
  <p:sldIdLst>
    <p:sldId id="257" r:id="rId5"/>
    <p:sldId id="301" r:id="rId6"/>
    <p:sldId id="302" r:id="rId7"/>
    <p:sldId id="303" r:id="rId8"/>
    <p:sldId id="304" r:id="rId9"/>
    <p:sldId id="274" r:id="rId10"/>
    <p:sldId id="305" r:id="rId11"/>
    <p:sldId id="268" r:id="rId12"/>
    <p:sldId id="293" r:id="rId13"/>
    <p:sldId id="294" r:id="rId14"/>
    <p:sldId id="306" r:id="rId15"/>
    <p:sldId id="307" r:id="rId16"/>
    <p:sldId id="308" r:id="rId17"/>
    <p:sldId id="266"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5A1C"/>
    <a:srgbClr val="E13B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788" autoAdjust="0"/>
  </p:normalViewPr>
  <p:slideViewPr>
    <p:cSldViewPr snapToGrid="0">
      <p:cViewPr varScale="1">
        <p:scale>
          <a:sx n="64" d="100"/>
          <a:sy n="64" d="100"/>
        </p:scale>
        <p:origin x="74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6D41FA-2157-44C9-B043-73CBCF978808}" type="datetimeFigureOut">
              <a:rPr lang="en-US" smtClean="0"/>
              <a:t>5/17/2023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AEF139-05A2-4CA3-B5C6-6A74A5EEE00F}" type="slidenum">
              <a:rPr lang="en-US" smtClean="0"/>
              <a:t>‹#›</a:t>
            </a:fld>
            <a:endParaRPr lang="en-US"/>
          </a:p>
        </p:txBody>
      </p:sp>
    </p:spTree>
    <p:extLst>
      <p:ext uri="{BB962C8B-B14F-4D97-AF65-F5344CB8AC3E}">
        <p14:creationId xmlns:p14="http://schemas.microsoft.com/office/powerpoint/2010/main" val="644344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02891" y="3785421"/>
            <a:ext cx="10550013" cy="1927121"/>
          </a:xfrm>
          <a:noFill/>
          <a:effectLst>
            <a:outerShdw blurRad="50800" dist="38100" dir="2700000" algn="tl" rotWithShape="0">
              <a:prstClr val="black">
                <a:alpha val="40000"/>
              </a:prstClr>
            </a:outerShdw>
          </a:effectLst>
        </p:spPr>
        <p:txBody>
          <a:bodyPr>
            <a:normAutofit/>
          </a:bodyPr>
          <a:lstStyle>
            <a:lvl1pPr algn="l">
              <a:defRPr sz="48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993059" y="5722369"/>
            <a:ext cx="10589343" cy="1022560"/>
          </a:xfrm>
        </p:spPr>
        <p:txBody>
          <a:bodyPr>
            <a:normAutofit/>
          </a:bodyPr>
          <a:lstStyle>
            <a:lvl1pPr marL="0" indent="0" algn="l">
              <a:buNone/>
              <a:defRPr sz="3733" b="0" i="0">
                <a:solidFill>
                  <a:srgbClr val="00206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68833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842463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002853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077967" y="3101618"/>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605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98620" y="4447033"/>
            <a:ext cx="10994760" cy="1221640"/>
          </a:xfrm>
          <a:noFill/>
          <a:effectLst/>
        </p:spPr>
        <p:txBody>
          <a:bodyPr>
            <a:normAutofit/>
          </a:bodyPr>
          <a:lstStyle>
            <a:lvl1pPr algn="ctr">
              <a:defRPr sz="4800">
                <a:solidFill>
                  <a:schemeClr val="bg1"/>
                </a:solidFill>
                <a:effectLst>
                  <a:outerShdw blurRad="76200" dist="38100" dir="3000000" algn="ctr" rotWithShape="0">
                    <a:schemeClr val="tx1">
                      <a:alpha val="41000"/>
                    </a:schemeClr>
                  </a:outerShdw>
                </a:effectLst>
              </a:defRPr>
            </a:lvl1pPr>
          </a:lstStyle>
          <a:p>
            <a:r>
              <a:rPr lang="en-US" dirty="0"/>
              <a:t>Click to edit Master title style</a:t>
            </a:r>
          </a:p>
        </p:txBody>
      </p:sp>
      <p:sp>
        <p:nvSpPr>
          <p:cNvPr id="3" name="Subtitle 2"/>
          <p:cNvSpPr>
            <a:spLocks noGrp="1"/>
          </p:cNvSpPr>
          <p:nvPr>
            <p:ph type="subTitle" idx="1"/>
          </p:nvPr>
        </p:nvSpPr>
        <p:spPr>
          <a:xfrm>
            <a:off x="598620" y="5668673"/>
            <a:ext cx="10994760" cy="814427"/>
          </a:xfrm>
          <a:noFill/>
        </p:spPr>
        <p:txBody>
          <a:bodyPr>
            <a:normAutofit/>
          </a:bodyPr>
          <a:lstStyle>
            <a:lvl1pPr marL="0" indent="0" algn="ctr">
              <a:buNone/>
              <a:defRPr sz="3733" b="0" i="0">
                <a:solidFill>
                  <a:srgbClr val="66FF29"/>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913995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620" y="1392933"/>
            <a:ext cx="10994760" cy="985720"/>
          </a:xfrm>
        </p:spPr>
        <p:txBody>
          <a:bodyPr>
            <a:normAutofit/>
          </a:bodyPr>
          <a:lstStyle>
            <a:lvl1pPr algn="ctr">
              <a:defRPr sz="4800" baseline="0">
                <a:solidFill>
                  <a:srgbClr val="66FF29"/>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598621" y="2410967"/>
            <a:ext cx="10994760" cy="4072133"/>
          </a:xfrm>
        </p:spPr>
        <p:txBody>
          <a:bodyPr/>
          <a:lstStyle>
            <a:lvl1pPr algn="ctr">
              <a:defRPr sz="3733">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031062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5507" y="578507"/>
            <a:ext cx="8347875" cy="763525"/>
          </a:xfrm>
        </p:spPr>
        <p:txBody>
          <a:bodyPr>
            <a:normAutofit/>
          </a:bodyPr>
          <a:lstStyle>
            <a:lvl1pPr algn="l">
              <a:defRPr sz="4800">
                <a:solidFill>
                  <a:srgbClr val="66FF29"/>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3245507" y="1598079"/>
            <a:ext cx="8347875" cy="4681415"/>
          </a:xfrm>
        </p:spPr>
        <p:txBody>
          <a:bodyPr/>
          <a:lstStyle>
            <a:lvl1pPr>
              <a:defRPr sz="373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43925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544588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540299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8621" y="1596541"/>
            <a:ext cx="10994761" cy="1018033"/>
          </a:xfrm>
        </p:spPr>
        <p:txBody>
          <a:bodyPr>
            <a:normAutofit/>
          </a:bodyPr>
          <a:lstStyle>
            <a:lvl1pPr algn="ctr">
              <a:defRPr sz="4800" baseline="0">
                <a:solidFill>
                  <a:srgbClr val="66FF29"/>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715839" y="2650032"/>
            <a:ext cx="5386917" cy="639763"/>
          </a:xfrm>
        </p:spPr>
        <p:txBody>
          <a:bodyPr anchor="b"/>
          <a:lstStyle>
            <a:lvl1pPr marL="0" indent="0" algn="ctr">
              <a:buNone/>
              <a:defRPr sz="32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715839" y="3225393"/>
            <a:ext cx="5386917" cy="2850495"/>
          </a:xfrm>
        </p:spPr>
        <p:txBody>
          <a:bodyPr/>
          <a:lstStyle>
            <a:lvl1pPr algn="ctr">
              <a:defRPr sz="3200">
                <a:solidFill>
                  <a:schemeClr val="bg1"/>
                </a:solidFill>
              </a:defRPr>
            </a:lvl1pPr>
            <a:lvl2pPr algn="ctr">
              <a:defRPr sz="2667">
                <a:solidFill>
                  <a:schemeClr val="bg1"/>
                </a:solidFill>
              </a:defRPr>
            </a:lvl2pPr>
            <a:lvl3pPr algn="ctr">
              <a:defRPr sz="2400">
                <a:solidFill>
                  <a:schemeClr val="bg1"/>
                </a:solidFill>
              </a:defRPr>
            </a:lvl3pPr>
            <a:lvl4pPr algn="ctr">
              <a:defRPr sz="2133">
                <a:solidFill>
                  <a:schemeClr val="bg1"/>
                </a:solidFill>
              </a:defRPr>
            </a:lvl4pPr>
            <a:lvl5pPr algn="ctr">
              <a:defRPr sz="2133">
                <a:solidFill>
                  <a:schemeClr val="bg1"/>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96001" y="2650032"/>
            <a:ext cx="5389033" cy="639763"/>
          </a:xfrm>
        </p:spPr>
        <p:txBody>
          <a:bodyPr anchor="b"/>
          <a:lstStyle>
            <a:lvl1pPr marL="0" indent="0" algn="ctr">
              <a:buNone/>
              <a:defRPr sz="32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096001" y="3225393"/>
            <a:ext cx="5389033" cy="2850495"/>
          </a:xfrm>
        </p:spPr>
        <p:txBody>
          <a:bodyPr/>
          <a:lstStyle>
            <a:lvl1pPr algn="ctr">
              <a:defRPr sz="3200">
                <a:solidFill>
                  <a:schemeClr val="bg1"/>
                </a:solidFill>
              </a:defRPr>
            </a:lvl1pPr>
            <a:lvl2pPr algn="ctr">
              <a:defRPr sz="2667">
                <a:solidFill>
                  <a:schemeClr val="bg1"/>
                </a:solidFill>
              </a:defRPr>
            </a:lvl2pPr>
            <a:lvl3pPr algn="ctr">
              <a:defRPr sz="2400">
                <a:solidFill>
                  <a:schemeClr val="bg1"/>
                </a:solidFill>
              </a:defRPr>
            </a:lvl3pPr>
            <a:lvl4pPr algn="ctr">
              <a:defRPr sz="2133">
                <a:solidFill>
                  <a:schemeClr val="bg1"/>
                </a:solidFill>
              </a:defRPr>
            </a:lvl4pPr>
            <a:lvl5pPr algn="ctr">
              <a:defRPr sz="2133">
                <a:solidFill>
                  <a:schemeClr val="bg1"/>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5/17/2023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991119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5/17/2023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44636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8788" y="662908"/>
            <a:ext cx="10994760" cy="1519853"/>
          </a:xfrm>
        </p:spPr>
        <p:txBody>
          <a:bodyPr>
            <a:normAutofit/>
          </a:bodyPr>
          <a:lstStyle>
            <a:lvl1pPr algn="l">
              <a:defRPr sz="48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598621" y="2163097"/>
            <a:ext cx="10994760" cy="4319999"/>
          </a:xfrm>
        </p:spPr>
        <p:txBody>
          <a:bodyPr/>
          <a:lstStyle>
            <a:lvl1pPr algn="l">
              <a:defRPr sz="3733">
                <a:solidFill>
                  <a:srgbClr val="002060"/>
                </a:solidFill>
              </a:defRPr>
            </a:lvl1pPr>
            <a:lvl2pPr algn="l">
              <a:defRPr>
                <a:solidFill>
                  <a:srgbClr val="002060"/>
                </a:solidFill>
              </a:defRPr>
            </a:lvl2pPr>
            <a:lvl3pPr algn="l">
              <a:defRPr>
                <a:solidFill>
                  <a:srgbClr val="002060"/>
                </a:solidFill>
              </a:defRPr>
            </a:lvl3pPr>
            <a:lvl4pPr algn="l">
              <a:defRPr>
                <a:solidFill>
                  <a:srgbClr val="002060"/>
                </a:solidFill>
              </a:defRPr>
            </a:lvl4pPr>
            <a:lvl5pPr algn="l">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40651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5/17/2023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253841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616400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304238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451421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077967" y="3101618"/>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717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505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83757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1606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5/17/2023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97196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6B7A0F-5B99-4F35-9BDD-321CD3C098FF}" type="datetimeFigureOut">
              <a:rPr lang="en-US" smtClean="0">
                <a:solidFill>
                  <a:prstClr val="black">
                    <a:tint val="75000"/>
                  </a:prstClr>
                </a:solidFill>
              </a:rPr>
              <a:pPr/>
              <a:t>5/17/2023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58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7420" y="522385"/>
            <a:ext cx="8760539" cy="967132"/>
          </a:xfrm>
        </p:spPr>
        <p:txBody>
          <a:bodyPr>
            <a:normAutofit/>
          </a:bodyPr>
          <a:lstStyle>
            <a:lvl1pPr algn="l">
              <a:defRPr sz="480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737420" y="1540418"/>
            <a:ext cx="8760539" cy="4681415"/>
          </a:xfrm>
        </p:spPr>
        <p:txBody>
          <a:bodyPr/>
          <a:lstStyle>
            <a:lvl1pPr>
              <a:defRPr sz="3733">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594079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6B7A0F-5B99-4F35-9BDD-321CD3C098FF}" type="datetimeFigureOut">
              <a:rPr lang="en-US" smtClean="0">
                <a:solidFill>
                  <a:prstClr val="black">
                    <a:tint val="75000"/>
                  </a:prstClr>
                </a:solidFill>
              </a:rPr>
              <a:pPr/>
              <a:t>5/17/2023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5490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solidFill>
                  <a:prstClr val="black">
                    <a:tint val="75000"/>
                  </a:prstClr>
                </a:solidFill>
              </a:rPr>
              <a:pPr/>
              <a:t>5/17/2023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55329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5/17/2023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72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5/17/2023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28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8220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3337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775353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632418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2385081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074F12-AA26-4AC8-9962-C36BB8F32554}" type="datetimeFigureOut">
              <a:rPr lang="en-US" smtClean="0"/>
              <a:pPr/>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011682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374593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5/17/2023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954338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074F12-AA26-4AC8-9962-C36BB8F32554}" type="datetimeFigureOut">
              <a:rPr lang="en-US" smtClean="0"/>
              <a:pPr/>
              <a:t>5/17/2023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421305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53074F12-AA26-4AC8-9962-C36BB8F32554}" type="datetimeFigureOut">
              <a:rPr lang="en-US" smtClean="0"/>
              <a:pPr/>
              <a:t>5/17/2023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5178600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5235060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035055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0062878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5381808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213217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4881907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3074F12-AA26-4AC8-9962-C36BB8F32554}" type="datetimeFigureOut">
              <a:rPr lang="en-US" smtClean="0"/>
              <a:pPr/>
              <a:t>5/17/2023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586924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381018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3074F12-AA26-4AC8-9962-C36BB8F32554}" type="datetimeFigureOut">
              <a:rPr lang="en-US" smtClean="0"/>
              <a:pPr/>
              <a:t>5/17/2023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029946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4616456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0957975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620" y="985720"/>
            <a:ext cx="10994760" cy="985720"/>
          </a:xfrm>
        </p:spPr>
        <p:txBody>
          <a:bodyPr>
            <a:normAutofit/>
          </a:bodyPr>
          <a:lstStyle>
            <a:lvl1pPr algn="l">
              <a:defRPr sz="4800" baseline="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598621" y="2003754"/>
            <a:ext cx="10994760" cy="4275735"/>
          </a:xfrm>
        </p:spPr>
        <p:txBody>
          <a:bodyPr/>
          <a:lstStyle>
            <a:lvl1pPr algn="l">
              <a:defRPr sz="3733">
                <a:solidFill>
                  <a:srgbClr val="002060"/>
                </a:solidFill>
              </a:defRPr>
            </a:lvl1pPr>
            <a:lvl2pPr algn="l">
              <a:defRPr>
                <a:solidFill>
                  <a:srgbClr val="002060"/>
                </a:solidFill>
              </a:defRPr>
            </a:lvl2pPr>
            <a:lvl3pPr algn="l">
              <a:defRPr>
                <a:solidFill>
                  <a:srgbClr val="002060"/>
                </a:solidFill>
              </a:defRPr>
            </a:lvl3pPr>
            <a:lvl4pPr algn="l">
              <a:defRPr>
                <a:solidFill>
                  <a:srgbClr val="002060"/>
                </a:solidFill>
              </a:defRPr>
            </a:lvl4pPr>
            <a:lvl5pPr algn="l">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200168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424" y="1109449"/>
            <a:ext cx="10791153" cy="1018033"/>
          </a:xfrm>
        </p:spPr>
        <p:txBody>
          <a:bodyPr>
            <a:normAutofit/>
          </a:bodyPr>
          <a:lstStyle>
            <a:lvl1pPr algn="l">
              <a:defRPr sz="48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715839" y="2571155"/>
            <a:ext cx="5386917" cy="639763"/>
          </a:xfrm>
        </p:spPr>
        <p:txBody>
          <a:bodyPr anchor="b"/>
          <a:lstStyle>
            <a:lvl1pPr marL="0" indent="0" algn="ctr">
              <a:buNone/>
              <a:defRPr sz="3200" b="1">
                <a:solidFill>
                  <a:srgbClr val="002060"/>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715839" y="3201017"/>
            <a:ext cx="5386917" cy="3035059"/>
          </a:xfrm>
        </p:spPr>
        <p:txBody>
          <a:bodyPr/>
          <a:lstStyle>
            <a:lvl1pPr algn="ctr">
              <a:defRPr sz="3200">
                <a:solidFill>
                  <a:srgbClr val="002060"/>
                </a:solidFill>
              </a:defRPr>
            </a:lvl1pPr>
            <a:lvl2pPr algn="ctr">
              <a:defRPr sz="2667">
                <a:solidFill>
                  <a:srgbClr val="002060"/>
                </a:solidFill>
              </a:defRPr>
            </a:lvl2pPr>
            <a:lvl3pPr algn="ctr">
              <a:defRPr sz="2400">
                <a:solidFill>
                  <a:srgbClr val="002060"/>
                </a:solidFill>
              </a:defRPr>
            </a:lvl3pPr>
            <a:lvl4pPr algn="ctr">
              <a:defRPr sz="2133">
                <a:solidFill>
                  <a:srgbClr val="002060"/>
                </a:solidFill>
              </a:defRPr>
            </a:lvl4pPr>
            <a:lvl5pPr algn="ctr">
              <a:defRPr sz="2133">
                <a:solidFill>
                  <a:srgbClr val="002060"/>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96001" y="2571155"/>
            <a:ext cx="5389033" cy="639763"/>
          </a:xfrm>
        </p:spPr>
        <p:txBody>
          <a:bodyPr anchor="b"/>
          <a:lstStyle>
            <a:lvl1pPr marL="0" indent="0" algn="ctr">
              <a:buNone/>
              <a:defRPr sz="3200" b="1">
                <a:solidFill>
                  <a:srgbClr val="002060"/>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096001" y="3201017"/>
            <a:ext cx="5389033" cy="3035059"/>
          </a:xfrm>
        </p:spPr>
        <p:txBody>
          <a:bodyPr/>
          <a:lstStyle>
            <a:lvl1pPr algn="ctr">
              <a:defRPr sz="3200">
                <a:solidFill>
                  <a:srgbClr val="002060"/>
                </a:solidFill>
              </a:defRPr>
            </a:lvl1pPr>
            <a:lvl2pPr algn="ctr">
              <a:defRPr sz="2667">
                <a:solidFill>
                  <a:srgbClr val="002060"/>
                </a:solidFill>
              </a:defRPr>
            </a:lvl2pPr>
            <a:lvl3pPr algn="ctr">
              <a:defRPr sz="2400">
                <a:solidFill>
                  <a:srgbClr val="002060"/>
                </a:solidFill>
              </a:defRPr>
            </a:lvl3pPr>
            <a:lvl4pPr algn="ctr">
              <a:defRPr sz="2133">
                <a:solidFill>
                  <a:srgbClr val="002060"/>
                </a:solidFill>
              </a:defRPr>
            </a:lvl4pPr>
            <a:lvl5pPr algn="ctr">
              <a:defRPr sz="2133">
                <a:solidFill>
                  <a:srgbClr val="002060"/>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5/17/2023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902870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5/17/2023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44326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5/17/2023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387084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64521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8.jp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image" Target="../media/image9.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theme" Target="../theme/theme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74F12-AA26-4AC8-9962-C36BB8F32554}" type="datetimeFigureOut">
              <a:rPr lang="en-US" smtClean="0"/>
              <a:pPr/>
              <a:t>5/17/2023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12200" y="6951663"/>
            <a:ext cx="11186167" cy="666977"/>
          </a:xfrm>
          <a:prstGeom prst="rect">
            <a:avLst/>
          </a:prstGeom>
          <a:noFill/>
        </p:spPr>
        <p:txBody>
          <a:bodyPr wrap="square" rtlCol="0">
            <a:spAutoFit/>
          </a:bodyPr>
          <a:lstStyle/>
          <a:p>
            <a:r>
              <a:rPr lang="en-US" sz="1867" dirty="0">
                <a:solidFill>
                  <a:schemeClr val="bg1">
                    <a:lumMod val="65000"/>
                  </a:schemeClr>
                </a:solidFill>
              </a:rPr>
              <a:t>This presentation uses a free template provided by FPPT.com</a:t>
            </a:r>
          </a:p>
          <a:p>
            <a:r>
              <a:rPr lang="en-US" sz="1867" dirty="0">
                <a:solidFill>
                  <a:schemeClr val="bg1">
                    <a:lumMod val="65000"/>
                  </a:schemeClr>
                </a:solidFill>
              </a:rPr>
              <a:t>www.free-power-point-templates.com</a:t>
            </a:r>
          </a:p>
        </p:txBody>
      </p:sp>
    </p:spTree>
    <p:extLst>
      <p:ext uri="{BB962C8B-B14F-4D97-AF65-F5344CB8AC3E}">
        <p14:creationId xmlns:p14="http://schemas.microsoft.com/office/powerpoint/2010/main" val="3547798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74F12-AA26-4AC8-9962-C36BB8F32554}" type="datetimeFigureOut">
              <a:rPr lang="en-US" smtClean="0"/>
              <a:pPr/>
              <a:t>5/17/2023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12200" y="6951663"/>
            <a:ext cx="11186167" cy="666977"/>
          </a:xfrm>
          <a:prstGeom prst="rect">
            <a:avLst/>
          </a:prstGeom>
          <a:noFill/>
        </p:spPr>
        <p:txBody>
          <a:bodyPr wrap="square" rtlCol="0">
            <a:spAutoFit/>
          </a:bodyPr>
          <a:lstStyle/>
          <a:p>
            <a:r>
              <a:rPr lang="en-US" sz="1867" dirty="0">
                <a:solidFill>
                  <a:schemeClr val="bg1">
                    <a:lumMod val="65000"/>
                  </a:schemeClr>
                </a:solidFill>
              </a:rPr>
              <a:t>This presentation uses a free template provided by FPPT.com</a:t>
            </a:r>
          </a:p>
          <a:p>
            <a:r>
              <a:rPr lang="en-US" sz="1867" dirty="0">
                <a:solidFill>
                  <a:schemeClr val="bg1">
                    <a:lumMod val="65000"/>
                  </a:schemeClr>
                </a:solidFill>
              </a:rPr>
              <a:t>www.free-power-point-templates.com</a:t>
            </a:r>
          </a:p>
        </p:txBody>
      </p:sp>
    </p:spTree>
    <p:extLst>
      <p:ext uri="{BB962C8B-B14F-4D97-AF65-F5344CB8AC3E}">
        <p14:creationId xmlns:p14="http://schemas.microsoft.com/office/powerpoint/2010/main" val="249849805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B7A0F-5B99-4F35-9BDD-321CD3C098FF}"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88013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53074F12-AA26-4AC8-9962-C36BB8F32554}" type="datetimeFigureOut">
              <a:rPr lang="en-US" smtClean="0"/>
              <a:pPr/>
              <a:t>5/17/2023</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B82CCC60-E8CD-4174-8B1A-7DF615B22EEF}" type="slidenum">
              <a:rPr lang="en-US" smtClean="0"/>
              <a:pPr/>
              <a:t>‹#›</a:t>
            </a:fld>
            <a:endParaRPr lang="en-US"/>
          </a:p>
        </p:txBody>
      </p:sp>
      <p:sp>
        <p:nvSpPr>
          <p:cNvPr id="8" name="TextBox 7">
            <a:extLst>
              <a:ext uri="{FF2B5EF4-FFF2-40B4-BE49-F238E27FC236}">
                <a16:creationId xmlns:a16="http://schemas.microsoft.com/office/drawing/2014/main" id="{11E867DF-3DCA-4725-94F0-F2B6BD747A82}"/>
              </a:ext>
            </a:extLst>
          </p:cNvPr>
          <p:cNvSpPr txBox="1"/>
          <p:nvPr userDrawn="1"/>
        </p:nvSpPr>
        <p:spPr>
          <a:xfrm>
            <a:off x="-12200" y="6951663"/>
            <a:ext cx="11186167" cy="666977"/>
          </a:xfrm>
          <a:prstGeom prst="rect">
            <a:avLst/>
          </a:prstGeom>
          <a:noFill/>
        </p:spPr>
        <p:txBody>
          <a:bodyPr wrap="square" rtlCol="0">
            <a:spAutoFit/>
          </a:bodyPr>
          <a:lstStyle/>
          <a:p>
            <a:r>
              <a:rPr lang="en-US" sz="1867" dirty="0">
                <a:solidFill>
                  <a:schemeClr val="bg1">
                    <a:lumMod val="65000"/>
                  </a:schemeClr>
                </a:solidFill>
              </a:rPr>
              <a:t>This presentation uses a free template provided by FPPT.com</a:t>
            </a:r>
          </a:p>
          <a:p>
            <a:r>
              <a:rPr lang="en-US" sz="1867" dirty="0">
                <a:solidFill>
                  <a:schemeClr val="bg1">
                    <a:lumMod val="65000"/>
                  </a:schemeClr>
                </a:solidFill>
              </a:rPr>
              <a:t>www.free-power-point-templates.com</a:t>
            </a:r>
          </a:p>
        </p:txBody>
      </p:sp>
    </p:spTree>
    <p:extLst>
      <p:ext uri="{BB962C8B-B14F-4D97-AF65-F5344CB8AC3E}">
        <p14:creationId xmlns:p14="http://schemas.microsoft.com/office/powerpoint/2010/main" val="165079033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ctrTitle" idx="4294967295"/>
          </p:nvPr>
        </p:nvSpPr>
        <p:spPr>
          <a:xfrm>
            <a:off x="495869" y="5240740"/>
            <a:ext cx="11477766" cy="1048437"/>
          </a:xfrm>
        </p:spPr>
        <p:txBody>
          <a:bodyPr>
            <a:noAutofit/>
          </a:bodyPr>
          <a:lstStyle/>
          <a:p>
            <a:pPr defTabSz="685800">
              <a:spcBef>
                <a:spcPts val="0"/>
              </a:spcBef>
              <a:spcAft>
                <a:spcPts val="600"/>
              </a:spcAft>
              <a:defRPr/>
            </a:pPr>
            <a:br>
              <a:rPr lang="en-US" sz="24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br>
            <a:endParaRPr lang="en-US" altLang="en-US" sz="2400" b="1" dirty="0">
              <a:solidFill>
                <a:srgbClr val="FF00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sp>
        <p:nvSpPr>
          <p:cNvPr id="3" name="Rectangle 150"/>
          <p:cNvSpPr>
            <a:spLocks noGrp="1" noChangeArrowheads="1"/>
          </p:cNvSpPr>
          <p:nvPr>
            <p:ph type="ctrTitle"/>
          </p:nvPr>
        </p:nvSpPr>
        <p:spPr>
          <a:xfrm>
            <a:off x="0" y="6141332"/>
            <a:ext cx="4524055" cy="485775"/>
          </a:xfrm>
        </p:spPr>
        <p:txBody>
          <a:bodyPr anchor="ctr">
            <a:noAutofit/>
          </a:bodyPr>
          <a:lstStyle/>
          <a:p>
            <a:r>
              <a:rPr lang="es-UY" altLang="en-US" sz="32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Ali Salem</a:t>
            </a:r>
            <a:br>
              <a:rPr lang="es-UY" altLang="en-US" sz="32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s-UY" altLang="en-US" sz="32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Yasir </a:t>
            </a:r>
            <a:r>
              <a:rPr lang="es-UY" altLang="en-US" sz="3200" b="1" dirty="0" err="1">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Abduljaleel</a:t>
            </a:r>
            <a:endParaRPr lang="es-ES" altLang="en-US" sz="32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3FDF948B-498E-FC84-62C4-C6180AF4BC3C}"/>
              </a:ext>
            </a:extLst>
          </p:cNvPr>
          <p:cNvSpPr txBox="1"/>
          <p:nvPr/>
        </p:nvSpPr>
        <p:spPr>
          <a:xfrm>
            <a:off x="405848" y="3585992"/>
            <a:ext cx="11380304" cy="1654748"/>
          </a:xfrm>
          <a:prstGeom prst="rect">
            <a:avLst/>
          </a:prstGeom>
          <a:noFill/>
        </p:spPr>
        <p:txBody>
          <a:bodyPr wrap="square">
            <a:spAutoFit/>
          </a:bodyPr>
          <a:lstStyle/>
          <a:p>
            <a:pPr marL="0" marR="0" algn="ctr">
              <a:lnSpc>
                <a:spcPct val="150000"/>
              </a:lnSpc>
              <a:spcBef>
                <a:spcPts val="800"/>
              </a:spcBef>
              <a:spcAft>
                <a:spcPts val="600"/>
              </a:spcAft>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Assessing the impact of climate change scenario for simulating nonstationary rainfall intensity and duration</a:t>
            </a:r>
            <a:endParaRPr lang="en-US" sz="36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8751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4DFB047-4473-6015-022C-B87F4E6DA7F8}"/>
              </a:ext>
            </a:extLst>
          </p:cNvPr>
          <p:cNvPicPr>
            <a:picLocks noChangeAspect="1"/>
          </p:cNvPicPr>
          <p:nvPr/>
        </p:nvPicPr>
        <p:blipFill rotWithShape="1">
          <a:blip r:embed="rId2">
            <a:extLst>
              <a:ext uri="{28A0092B-C50C-407E-A947-70E740481C1C}">
                <a14:useLocalDpi xmlns:a14="http://schemas.microsoft.com/office/drawing/2010/main" val="0"/>
              </a:ext>
            </a:extLst>
          </a:blip>
          <a:srcRect t="5410" r="4" b="6"/>
          <a:stretch/>
        </p:blipFill>
        <p:spPr>
          <a:xfrm>
            <a:off x="6060440" y="69575"/>
            <a:ext cx="6131560" cy="6788426"/>
          </a:xfrm>
          <a:prstGeom prst="rect">
            <a:avLst/>
          </a:prstGeom>
        </p:spPr>
      </p:pic>
      <p:sp>
        <p:nvSpPr>
          <p:cNvPr id="12" name="TextBox 11">
            <a:extLst>
              <a:ext uri="{FF2B5EF4-FFF2-40B4-BE49-F238E27FC236}">
                <a16:creationId xmlns:a16="http://schemas.microsoft.com/office/drawing/2014/main" id="{EFC6831A-0C15-3628-F0AE-D8873C7F50C2}"/>
              </a:ext>
            </a:extLst>
          </p:cNvPr>
          <p:cNvSpPr txBox="1"/>
          <p:nvPr/>
        </p:nvSpPr>
        <p:spPr>
          <a:xfrm>
            <a:off x="0" y="2786004"/>
            <a:ext cx="6131560" cy="3371885"/>
          </a:xfrm>
          <a:prstGeom prst="rect">
            <a:avLst/>
          </a:prstGeom>
          <a:noFill/>
        </p:spPr>
        <p:txBody>
          <a:bodyPr wrap="square">
            <a:spAutoFit/>
          </a:bodyPr>
          <a:lstStyle/>
          <a:p>
            <a:pPr marL="0" marR="0" indent="365760" algn="just">
              <a:lnSpc>
                <a:spcPct val="150000"/>
              </a:lnSpc>
              <a:spcBef>
                <a:spcPts val="0"/>
              </a:spcBef>
              <a:spcAft>
                <a:spcPts val="800"/>
              </a:spcAft>
            </a:pPr>
            <a:r>
              <a:rPr lang="en-US" sz="1800" dirty="0">
                <a:effectLst/>
                <a:latin typeface="Times New Roman" panose="02020603050405020304" pitchFamily="18" charset="0"/>
                <a:ea typeface="Calibri" panose="020F0502020204030204" pitchFamily="34" charset="0"/>
              </a:rPr>
              <a:t>the “Monthly average daily precipitation” with the GFDL model during historical (1995-2014) and future (2020-2039 and 2040-2059) periods under SSP245 scenario has been depicted. In Apr to Sep, there are no significant changes in the precipitation amount on the historical period in comparison with the future period. Whereas, there are substantial changes for Jan to Mar and Oct to Dec. in the historical period vs. future periods (2020-2039 and 2040-2059).</a:t>
            </a:r>
            <a:endParaRPr lang="en-US" sz="1600" dirty="0">
              <a:effectLst/>
              <a:latin typeface="Calibri" panose="020F0502020204030204" pitchFamily="34" charset="0"/>
              <a:ea typeface="Calibri" panose="020F0502020204030204" pitchFamily="34" charset="0"/>
            </a:endParaRPr>
          </a:p>
        </p:txBody>
      </p:sp>
      <p:sp>
        <p:nvSpPr>
          <p:cNvPr id="14" name="TextBox 13">
            <a:extLst>
              <a:ext uri="{FF2B5EF4-FFF2-40B4-BE49-F238E27FC236}">
                <a16:creationId xmlns:a16="http://schemas.microsoft.com/office/drawing/2014/main" id="{2DD9DC9B-79CF-4A9A-0B2D-607C511F19A1}"/>
              </a:ext>
            </a:extLst>
          </p:cNvPr>
          <p:cNvSpPr txBox="1"/>
          <p:nvPr/>
        </p:nvSpPr>
        <p:spPr>
          <a:xfrm>
            <a:off x="124239" y="192279"/>
            <a:ext cx="6007321" cy="1015663"/>
          </a:xfrm>
          <a:prstGeom prst="rect">
            <a:avLst/>
          </a:prstGeom>
          <a:noFill/>
        </p:spPr>
        <p:txBody>
          <a:bodyPr wrap="square">
            <a:spAutoFit/>
          </a:bodyPr>
          <a:lstStyle/>
          <a:p>
            <a:pPr marL="342900" indent="-342900">
              <a:buFont typeface="Arial" panose="020B0604020202020204" pitchFamily="34" charset="0"/>
              <a:buChar char="•"/>
            </a:pPr>
            <a:r>
              <a:rPr lang="en-US" sz="2000" b="1" dirty="0">
                <a:solidFill>
                  <a:srgbClr val="000000"/>
                </a:solidFill>
                <a:effectLst/>
                <a:latin typeface="Times New Roman" panose="02020603050405020304" pitchFamily="18" charset="0"/>
                <a:ea typeface="Calibri" panose="020F0502020204030204" pitchFamily="34" charset="0"/>
              </a:rPr>
              <a:t>The amount of monthly average daily precipitation (mm) in future (2020-2039) period with GFDL CMIP6 model, under SSP245 scenario</a:t>
            </a:r>
            <a:endParaRPr lang="en-US" sz="2000" b="1" dirty="0"/>
          </a:p>
        </p:txBody>
      </p:sp>
    </p:spTree>
    <p:extLst>
      <p:ext uri="{BB962C8B-B14F-4D97-AF65-F5344CB8AC3E}">
        <p14:creationId xmlns:p14="http://schemas.microsoft.com/office/powerpoint/2010/main" val="923126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DD9DC9B-79CF-4A9A-0B2D-607C511F19A1}"/>
              </a:ext>
            </a:extLst>
          </p:cNvPr>
          <p:cNvSpPr txBox="1"/>
          <p:nvPr/>
        </p:nvSpPr>
        <p:spPr>
          <a:xfrm>
            <a:off x="88679" y="2790595"/>
            <a:ext cx="6007321" cy="1015663"/>
          </a:xfrm>
          <a:prstGeom prst="rect">
            <a:avLst/>
          </a:prstGeom>
          <a:noFill/>
        </p:spPr>
        <p:txBody>
          <a:bodyPr wrap="square">
            <a:spAutoFit/>
          </a:bodyPr>
          <a:lstStyle/>
          <a:p>
            <a:pPr marL="342900" indent="-342900">
              <a:buFont typeface="Arial" panose="020B0604020202020204" pitchFamily="34" charset="0"/>
              <a:buChar char="•"/>
            </a:pPr>
            <a:r>
              <a:rPr lang="en-US" sz="2000" b="1" i="0" dirty="0">
                <a:solidFill>
                  <a:srgbClr val="000000"/>
                </a:solidFill>
                <a:effectLst/>
                <a:latin typeface="Times New Roman" panose="02020603050405020304" pitchFamily="18" charset="0"/>
                <a:ea typeface="Calibri" panose="020F0502020204030204" pitchFamily="34" charset="0"/>
              </a:rPr>
              <a:t>The amount of monthly average daily precipitation (mm) in future (2040-2059) period with GFDL CMIP6 model, under SSP245 scenario</a:t>
            </a:r>
            <a:endParaRPr lang="en-US" sz="2000" b="1" dirty="0"/>
          </a:p>
        </p:txBody>
      </p:sp>
      <p:pic>
        <p:nvPicPr>
          <p:cNvPr id="3" name="Picture 2">
            <a:extLst>
              <a:ext uri="{FF2B5EF4-FFF2-40B4-BE49-F238E27FC236}">
                <a16:creationId xmlns:a16="http://schemas.microsoft.com/office/drawing/2014/main" id="{DBCA7DC2-9EBF-9572-C627-E8EA57D7A25B}"/>
              </a:ext>
            </a:extLst>
          </p:cNvPr>
          <p:cNvPicPr>
            <a:picLocks noChangeAspect="1"/>
          </p:cNvPicPr>
          <p:nvPr/>
        </p:nvPicPr>
        <p:blipFill rotWithShape="1">
          <a:blip r:embed="rId2">
            <a:extLst>
              <a:ext uri="{28A0092B-C50C-407E-A947-70E740481C1C}">
                <a14:useLocalDpi xmlns:a14="http://schemas.microsoft.com/office/drawing/2010/main" val="0"/>
              </a:ext>
            </a:extLst>
          </a:blip>
          <a:srcRect t="4981"/>
          <a:stretch/>
        </p:blipFill>
        <p:spPr bwMode="auto">
          <a:xfrm>
            <a:off x="6010192" y="744069"/>
            <a:ext cx="6195060" cy="53725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73552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DD9DC9B-79CF-4A9A-0B2D-607C511F19A1}"/>
              </a:ext>
            </a:extLst>
          </p:cNvPr>
          <p:cNvSpPr txBox="1"/>
          <p:nvPr/>
        </p:nvSpPr>
        <p:spPr>
          <a:xfrm>
            <a:off x="466366" y="2147972"/>
            <a:ext cx="6540721" cy="2955104"/>
          </a:xfrm>
          <a:prstGeom prst="rect">
            <a:avLst/>
          </a:prstGeom>
          <a:noFill/>
        </p:spPr>
        <p:txBody>
          <a:bodyPr wrap="square">
            <a:spAutoFit/>
          </a:bodyPr>
          <a:lstStyle/>
          <a:p>
            <a:pPr>
              <a:lnSpc>
                <a:spcPct val="150000"/>
              </a:lnSpc>
            </a:pPr>
            <a:r>
              <a:rPr lang="en-US" sz="1800" dirty="0">
                <a:effectLst/>
                <a:latin typeface="Times New Roman" panose="02020603050405020304" pitchFamily="18" charset="0"/>
                <a:ea typeface="Calibri" panose="020F0502020204030204" pitchFamily="34" charset="0"/>
              </a:rPr>
              <a:t>At the historical period, the most amount of temperature over 1994-2014 has occurred in the South-West of WA. Whereas, as presented for 2020-2039, and 2040-2059 the maximum border of precipitation will reach 12</a:t>
            </a:r>
            <a:r>
              <a:rPr lang="en-US" sz="1800" dirty="0">
                <a:effectLst/>
                <a:latin typeface="Urdu Typesetting" panose="03020402040406030203" pitchFamily="66" charset="-78"/>
                <a:ea typeface="Calibri" panose="020F0502020204030204" pitchFamily="34" charset="0"/>
              </a:rPr>
              <a:t>º</a:t>
            </a:r>
            <a:r>
              <a:rPr lang="en-US" sz="1800" dirty="0">
                <a:effectLst/>
                <a:latin typeface="Times New Roman" panose="02020603050405020304" pitchFamily="18" charset="0"/>
                <a:ea typeface="Calibri" panose="020F0502020204030204" pitchFamily="34" charset="0"/>
              </a:rPr>
              <a:t>C, and we can also see that the different levels of average temperature value will higher than the historical period around 1 to 2</a:t>
            </a:r>
            <a:r>
              <a:rPr lang="en-US" sz="1800" dirty="0">
                <a:effectLst/>
                <a:latin typeface="Urdu Typesetting" panose="03020402040406030203" pitchFamily="66" charset="-78"/>
                <a:ea typeface="Calibri" panose="020F0502020204030204" pitchFamily="34" charset="0"/>
              </a:rPr>
              <a:t> º</a:t>
            </a:r>
            <a:r>
              <a:rPr lang="en-US" sz="1800" dirty="0">
                <a:effectLst/>
                <a:latin typeface="Times New Roman" panose="02020603050405020304" pitchFamily="18" charset="0"/>
                <a:ea typeface="Calibri" panose="020F0502020204030204" pitchFamily="34" charset="0"/>
              </a:rPr>
              <a:t>C. Also, there are significant changes for central states in the historical period in comparison with the future one</a:t>
            </a:r>
            <a:endParaRPr lang="en-US" sz="2000" b="1" dirty="0"/>
          </a:p>
        </p:txBody>
      </p:sp>
      <p:pic>
        <p:nvPicPr>
          <p:cNvPr id="9" name="Picture 8">
            <a:extLst>
              <a:ext uri="{FF2B5EF4-FFF2-40B4-BE49-F238E27FC236}">
                <a16:creationId xmlns:a16="http://schemas.microsoft.com/office/drawing/2014/main" id="{51130409-E0E3-B9D9-3DF5-400A0B614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3544" y="262411"/>
            <a:ext cx="3690334" cy="2229500"/>
          </a:xfrm>
          <a:prstGeom prst="rect">
            <a:avLst/>
          </a:prstGeom>
        </p:spPr>
      </p:pic>
      <p:pic>
        <p:nvPicPr>
          <p:cNvPr id="10" name="Picture 9">
            <a:extLst>
              <a:ext uri="{FF2B5EF4-FFF2-40B4-BE49-F238E27FC236}">
                <a16:creationId xmlns:a16="http://schemas.microsoft.com/office/drawing/2014/main" id="{81D42EC9-000B-3058-A42E-7962CC2065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4810" y="2491911"/>
            <a:ext cx="3721248" cy="2267227"/>
          </a:xfrm>
          <a:prstGeom prst="rect">
            <a:avLst/>
          </a:prstGeom>
        </p:spPr>
      </p:pic>
      <p:pic>
        <p:nvPicPr>
          <p:cNvPr id="12" name="Picture 11">
            <a:extLst>
              <a:ext uri="{FF2B5EF4-FFF2-40B4-BE49-F238E27FC236}">
                <a16:creationId xmlns:a16="http://schemas.microsoft.com/office/drawing/2014/main" id="{C0D80841-A404-351F-E482-D7C1D6EB4E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9705" y="4942709"/>
            <a:ext cx="3626353" cy="1915291"/>
          </a:xfrm>
          <a:prstGeom prst="rect">
            <a:avLst/>
          </a:prstGeom>
        </p:spPr>
      </p:pic>
    </p:spTree>
    <p:extLst>
      <p:ext uri="{BB962C8B-B14F-4D97-AF65-F5344CB8AC3E}">
        <p14:creationId xmlns:p14="http://schemas.microsoft.com/office/powerpoint/2010/main" val="1888901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B4E42D-47EF-9532-28E1-2EA638ADB44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 uri="{28A0092B-C50C-407E-A947-70E740481C1C}">
                <a14:useLocalDpi xmlns:a14="http://schemas.microsoft.com/office/drawing/2010/main" val="0"/>
              </a:ext>
            </a:extLst>
          </a:blip>
          <a:srcRect t="4215" r="8" b="11"/>
          <a:stretch/>
        </p:blipFill>
        <p:spPr>
          <a:xfrm>
            <a:off x="6284868" y="1000661"/>
            <a:ext cx="5753824" cy="4856677"/>
          </a:xfrm>
          <a:prstGeom prst="rect">
            <a:avLst/>
          </a:prstGeom>
        </p:spPr>
      </p:pic>
      <p:sp>
        <p:nvSpPr>
          <p:cNvPr id="6" name="TextBox 5">
            <a:extLst>
              <a:ext uri="{FF2B5EF4-FFF2-40B4-BE49-F238E27FC236}">
                <a16:creationId xmlns:a16="http://schemas.microsoft.com/office/drawing/2014/main" id="{8A7D5575-132D-E5AC-A64A-52F1C10B0871}"/>
              </a:ext>
            </a:extLst>
          </p:cNvPr>
          <p:cNvSpPr txBox="1"/>
          <p:nvPr/>
        </p:nvSpPr>
        <p:spPr>
          <a:xfrm>
            <a:off x="153308" y="861522"/>
            <a:ext cx="6131560" cy="4463401"/>
          </a:xfrm>
          <a:prstGeom prst="rect">
            <a:avLst/>
          </a:prstGeom>
          <a:noFill/>
        </p:spPr>
        <p:txBody>
          <a:bodyPr wrap="square">
            <a:spAutoFit/>
          </a:bodyPr>
          <a:lstStyle/>
          <a:p>
            <a:pPr>
              <a:lnSpc>
                <a:spcPct val="150000"/>
              </a:lnSpc>
            </a:pPr>
            <a:r>
              <a:rPr lang="en-US" sz="2400" dirty="0">
                <a:effectLst/>
                <a:latin typeface="Times New Roman" panose="02020603050405020304" pitchFamily="18" charset="0"/>
                <a:ea typeface="Calibri" panose="020F0502020204030204" pitchFamily="34" charset="0"/>
              </a:rPr>
              <a:t>the “Monthly average daily temperature” with the GFDL model during historical (1995-2014) and future (2020-2039 and 2040-2059) periods under SSP245 scenario has been drawn. As you can see in these maps since all of them depicted on monthly scales, so there are small changes when we compare the historical period vs. future ones.</a:t>
            </a:r>
            <a:endParaRPr lang="en-US" sz="2400" dirty="0"/>
          </a:p>
        </p:txBody>
      </p:sp>
    </p:spTree>
    <p:extLst>
      <p:ext uri="{BB962C8B-B14F-4D97-AF65-F5344CB8AC3E}">
        <p14:creationId xmlns:p14="http://schemas.microsoft.com/office/powerpoint/2010/main" val="3886822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3326580" cy="967132"/>
          </a:xfrm>
        </p:spPr>
        <p:txBody>
          <a:bodyPr>
            <a:normAutofit/>
          </a:bodyPr>
          <a:lstStyle/>
          <a:p>
            <a:r>
              <a:rPr lang="en-US" dirty="0">
                <a:solidFill>
                  <a:srgbClr val="C00000"/>
                </a:solidFill>
                <a:latin typeface="Times New Roman" panose="02020603050405020304" pitchFamily="18" charset="0"/>
                <a:cs typeface="Times New Roman" panose="02020603050405020304" pitchFamily="18" charset="0"/>
              </a:rPr>
              <a:t>Conclusion:</a:t>
            </a:r>
          </a:p>
        </p:txBody>
      </p:sp>
      <p:sp>
        <p:nvSpPr>
          <p:cNvPr id="5" name="Content Placeholder 4"/>
          <p:cNvSpPr>
            <a:spLocks noGrp="1"/>
          </p:cNvSpPr>
          <p:nvPr>
            <p:ph idx="1"/>
          </p:nvPr>
        </p:nvSpPr>
        <p:spPr>
          <a:xfrm>
            <a:off x="-1" y="967131"/>
            <a:ext cx="12056166" cy="5535269"/>
          </a:xfrm>
        </p:spPr>
        <p:txBody>
          <a:bodyPr>
            <a:noAutofit/>
          </a:bodyPr>
          <a:lstStyle/>
          <a:p>
            <a:pPr algn="just">
              <a:lnSpc>
                <a:spcPct val="170000"/>
              </a:lnSpc>
            </a:pPr>
            <a:r>
              <a:rPr lang="en-US" sz="2400" dirty="0"/>
              <a:t>This study examines the impacts of climate change on the precipitation patterns and extremes across the Cedar River Watershed.</a:t>
            </a:r>
          </a:p>
          <a:p>
            <a:pPr algn="just">
              <a:lnSpc>
                <a:spcPct val="170000"/>
              </a:lnSpc>
            </a:pPr>
            <a:r>
              <a:rPr lang="en-US" sz="2400" dirty="0"/>
              <a:t> Two global climate models (GCMs), namely MIROC6 and CMCC-ESM2, are considered in this study</a:t>
            </a:r>
          </a:p>
          <a:p>
            <a:pPr algn="just">
              <a:lnSpc>
                <a:spcPct val="170000"/>
              </a:lnSpc>
            </a:pPr>
            <a:r>
              <a:rPr lang="en-US" sz="2400" dirty="0"/>
              <a:t>The results indicate that the storm intensities increase (ranging from 2.5% to 30%) over the future periods for all selected return periods, with relatively larger increase for higher return periods i.e., 50-year and 100-year storms. </a:t>
            </a:r>
          </a:p>
        </p:txBody>
      </p:sp>
    </p:spTree>
    <p:extLst>
      <p:ext uri="{BB962C8B-B14F-4D97-AF65-F5344CB8AC3E}">
        <p14:creationId xmlns:p14="http://schemas.microsoft.com/office/powerpoint/2010/main" val="3067309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5"/>
          <p:cNvSpPr txBox="1">
            <a:spLocks noChangeArrowheads="1"/>
          </p:cNvSpPr>
          <p:nvPr/>
        </p:nvSpPr>
        <p:spPr>
          <a:xfrm>
            <a:off x="-115738" y="1661944"/>
            <a:ext cx="7476565" cy="1152974"/>
          </a:xfrm>
          <a:prstGeom prst="rect">
            <a:avLst/>
          </a:prstGeom>
          <a:extLst>
            <a:ext uri="{AF507438-7753-43E0-B8FC-AC1667EBCBE1}">
              <a14:hiddenEffects xmlns:a14="http://schemas.microsoft.com/office/drawing/2010/main">
                <a:effectLst>
                  <a:outerShdw dist="17961" dir="2700000" algn="ctr" rotWithShape="0">
                    <a:schemeClr val="bg1"/>
                  </a:outerShdw>
                </a:effectLst>
              </a14:hiddenEffects>
            </a:ext>
          </a:ex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Thanks for your attention!</a:t>
            </a:r>
            <a:endParaRPr kumimoji="0" lang="ru-RU" sz="4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endParaRPr>
          </a:p>
        </p:txBody>
      </p:sp>
      <p:sp>
        <p:nvSpPr>
          <p:cNvPr id="9" name="Rectangle 8"/>
          <p:cNvSpPr txBox="1">
            <a:spLocks noChangeArrowheads="1"/>
          </p:cNvSpPr>
          <p:nvPr/>
        </p:nvSpPr>
        <p:spPr>
          <a:xfrm>
            <a:off x="-115738" y="4717900"/>
            <a:ext cx="3622545" cy="965724"/>
          </a:xfrm>
          <a:prstGeom prst="rect">
            <a:avLst/>
          </a:prstGeom>
          <a:extLst>
            <a:ext uri="{AF507438-7753-43E0-B8FC-AC1667EBCBE1}">
              <a14:hiddenEffects xmlns:a14="http://schemas.microsoft.com/office/drawing/2010/main">
                <a:effectLst>
                  <a:outerShdw dist="17961" dir="2700000" algn="ctr" rotWithShape="0">
                    <a:schemeClr val="bg1"/>
                  </a:outerShdw>
                </a:effectLst>
              </a14:hiddenEffects>
            </a:ext>
          </a:extLst>
        </p:spPr>
        <p:txBody>
          <a:bodyPr vert="horz" lIns="91440" tIns="45720" rIns="91440" bIns="45720" rtlCol="0" anchor="ctr">
            <a:noAutofit/>
          </a:bodyPr>
          <a:lstStyle>
            <a:defPPr>
              <a:defRPr lang="en-US"/>
            </a:defPPr>
            <a:lvl1pPr marR="0" lvl="0" indent="0" algn="ctr" fontAlgn="auto">
              <a:lnSpc>
                <a:spcPct val="100000"/>
              </a:lnSpc>
              <a:spcBef>
                <a:spcPct val="0"/>
              </a:spcBef>
              <a:spcAft>
                <a:spcPts val="0"/>
              </a:spcAft>
              <a:buClrTx/>
              <a:buSzTx/>
              <a:buFontTx/>
              <a:buNone/>
              <a:tabLst/>
              <a:defRPr kumimoji="0" sz="4600" b="1" i="0" u="none" strike="noStrike" cap="none" spc="0" normalizeH="0" baseline="0">
                <a:ln>
                  <a:noFill/>
                </a:ln>
                <a:solidFill>
                  <a:srgbClr val="C0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j-cs"/>
              </a:defRPr>
            </a:lvl1pPr>
          </a:lstStyle>
          <a:p>
            <a:r>
              <a:rPr lang="en-US" dirty="0"/>
              <a:t>Questions</a:t>
            </a:r>
            <a:endParaRPr lang="ru-RU" dirty="0"/>
          </a:p>
        </p:txBody>
      </p:sp>
    </p:spTree>
    <p:extLst>
      <p:ext uri="{BB962C8B-B14F-4D97-AF65-F5344CB8AC3E}">
        <p14:creationId xmlns:p14="http://schemas.microsoft.com/office/powerpoint/2010/main" val="417239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2469F0-45C6-B1ED-2DF9-E3992CBB4881}"/>
              </a:ext>
            </a:extLst>
          </p:cNvPr>
          <p:cNvSpPr txBox="1"/>
          <p:nvPr/>
        </p:nvSpPr>
        <p:spPr>
          <a:xfrm>
            <a:off x="303972" y="2314538"/>
            <a:ext cx="11584056" cy="830997"/>
          </a:xfrm>
          <a:prstGeom prst="rect">
            <a:avLst/>
          </a:prstGeom>
          <a:noFill/>
        </p:spPr>
        <p:txBody>
          <a:bodyPr wrap="square">
            <a:spAutoFit/>
          </a:bodyPr>
          <a:lstStyle/>
          <a:p>
            <a:r>
              <a:rPr lang="en-US" sz="2400" dirty="0">
                <a:latin typeface="Times New Roman" panose="02020603050405020304" pitchFamily="18" charset="0"/>
                <a:ea typeface="Times New Roman" panose="02020603050405020304" pitchFamily="18" charset="0"/>
              </a:rPr>
              <a:t>H</a:t>
            </a:r>
            <a:r>
              <a:rPr lang="en-US" sz="2400" dirty="0">
                <a:effectLst/>
                <a:latin typeface="Times New Roman" panose="02020603050405020304" pitchFamily="18" charset="0"/>
                <a:ea typeface="Times New Roman" panose="02020603050405020304" pitchFamily="18" charset="0"/>
              </a:rPr>
              <a:t>eavy precipitation events is expected to increase in frequency and intensity in most regions under the ongoing climate change </a:t>
            </a:r>
            <a:endParaRPr lang="en-US" sz="2400" dirty="0"/>
          </a:p>
        </p:txBody>
      </p:sp>
      <p:sp>
        <p:nvSpPr>
          <p:cNvPr id="5" name="TextBox 4">
            <a:extLst>
              <a:ext uri="{FF2B5EF4-FFF2-40B4-BE49-F238E27FC236}">
                <a16:creationId xmlns:a16="http://schemas.microsoft.com/office/drawing/2014/main" id="{6B43A73C-60CF-CB06-E5C4-0107F0969FD4}"/>
              </a:ext>
            </a:extLst>
          </p:cNvPr>
          <p:cNvSpPr txBox="1"/>
          <p:nvPr/>
        </p:nvSpPr>
        <p:spPr>
          <a:xfrm>
            <a:off x="223630" y="3429000"/>
            <a:ext cx="11584055" cy="1200329"/>
          </a:xfrm>
          <a:prstGeom prst="rect">
            <a:avLst/>
          </a:prstGeom>
          <a:noFill/>
        </p:spPr>
        <p:txBody>
          <a:bodyPr wrap="square">
            <a:spAutoFit/>
          </a:bodyPr>
          <a:lstStyle/>
          <a:p>
            <a:r>
              <a:rPr lang="en-US" sz="2400" dirty="0">
                <a:effectLst/>
                <a:latin typeface="Times New Roman" panose="02020603050405020304" pitchFamily="18" charset="0"/>
                <a:ea typeface="Times New Roman" panose="02020603050405020304" pitchFamily="18" charset="0"/>
              </a:rPr>
              <a:t>Changes in climate conditions observed over the last few decades are considered to be responsible for most of the dramatic modifications in both the magnitude and frequency of extreme storm events </a:t>
            </a:r>
            <a:endParaRPr lang="en-US" sz="2400" dirty="0"/>
          </a:p>
        </p:txBody>
      </p:sp>
      <p:sp>
        <p:nvSpPr>
          <p:cNvPr id="7" name="TextBox 6">
            <a:extLst>
              <a:ext uri="{FF2B5EF4-FFF2-40B4-BE49-F238E27FC236}">
                <a16:creationId xmlns:a16="http://schemas.microsoft.com/office/drawing/2014/main" id="{15096DB1-0712-5838-9447-634C53C06912}"/>
              </a:ext>
            </a:extLst>
          </p:cNvPr>
          <p:cNvSpPr txBox="1"/>
          <p:nvPr/>
        </p:nvSpPr>
        <p:spPr>
          <a:xfrm>
            <a:off x="223630" y="5511104"/>
            <a:ext cx="11664397" cy="830997"/>
          </a:xfrm>
          <a:prstGeom prst="rect">
            <a:avLst/>
          </a:prstGeom>
          <a:noFill/>
        </p:spPr>
        <p:txBody>
          <a:bodyPr wrap="square">
            <a:spAutoFit/>
          </a:bodyPr>
          <a:lstStyle/>
          <a:p>
            <a:r>
              <a:rPr lang="en-US" sz="2400" dirty="0">
                <a:effectLst/>
                <a:latin typeface="Times New Roman" panose="02020603050405020304" pitchFamily="18" charset="0"/>
                <a:ea typeface="Times New Roman" panose="02020603050405020304" pitchFamily="18" charset="0"/>
              </a:rPr>
              <a:t>Floods have been worsen by the inadequacy of the existing critical stormwater systems in most regions</a:t>
            </a:r>
            <a:endParaRPr lang="en-US" sz="2400" dirty="0"/>
          </a:p>
        </p:txBody>
      </p:sp>
      <p:sp>
        <p:nvSpPr>
          <p:cNvPr id="8" name="TextBox 7">
            <a:extLst>
              <a:ext uri="{FF2B5EF4-FFF2-40B4-BE49-F238E27FC236}">
                <a16:creationId xmlns:a16="http://schemas.microsoft.com/office/drawing/2014/main" id="{8491A6D0-F2CE-B289-7A73-0B60C143A306}"/>
              </a:ext>
            </a:extLst>
          </p:cNvPr>
          <p:cNvSpPr txBox="1"/>
          <p:nvPr/>
        </p:nvSpPr>
        <p:spPr>
          <a:xfrm>
            <a:off x="74544" y="1010947"/>
            <a:ext cx="2932043"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Introduction</a:t>
            </a:r>
          </a:p>
        </p:txBody>
      </p:sp>
    </p:spTree>
    <p:extLst>
      <p:ext uri="{BB962C8B-B14F-4D97-AF65-F5344CB8AC3E}">
        <p14:creationId xmlns:p14="http://schemas.microsoft.com/office/powerpoint/2010/main" val="954219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852B17-76FC-9615-6CD2-CAF1D7C1D897}"/>
              </a:ext>
            </a:extLst>
          </p:cNvPr>
          <p:cNvSpPr txBox="1"/>
          <p:nvPr/>
        </p:nvSpPr>
        <p:spPr>
          <a:xfrm>
            <a:off x="258417" y="1510747"/>
            <a:ext cx="4562061"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Problem Statement</a:t>
            </a:r>
          </a:p>
        </p:txBody>
      </p:sp>
      <p:sp>
        <p:nvSpPr>
          <p:cNvPr id="4" name="TextBox 3">
            <a:extLst>
              <a:ext uri="{FF2B5EF4-FFF2-40B4-BE49-F238E27FC236}">
                <a16:creationId xmlns:a16="http://schemas.microsoft.com/office/drawing/2014/main" id="{6D288817-3C24-7FDC-9E39-5A73E6B99701}"/>
              </a:ext>
            </a:extLst>
          </p:cNvPr>
          <p:cNvSpPr txBox="1"/>
          <p:nvPr/>
        </p:nvSpPr>
        <p:spPr>
          <a:xfrm>
            <a:off x="173934" y="2696241"/>
            <a:ext cx="11236187" cy="2803140"/>
          </a:xfrm>
          <a:prstGeom prst="rect">
            <a:avLst/>
          </a:prstGeom>
          <a:noFill/>
        </p:spPr>
        <p:txBody>
          <a:bodyPr wrap="square">
            <a:spAutoFit/>
          </a:bodyPr>
          <a:lstStyle/>
          <a:p>
            <a:pPr marL="0" marR="0" indent="365760" algn="just">
              <a:lnSpc>
                <a:spcPct val="150000"/>
              </a:lnSpc>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Because of the lack of observational data, flood events in a specific region are commonly estimated using the storm data, and hydrologic modeling. Consequently, studies of extreme rainfall events have great relevance for the understanding of the hydrology of flooding in a given area. </a:t>
            </a:r>
            <a:r>
              <a:rPr lang="en-US" sz="2400" dirty="0">
                <a:effectLst/>
                <a:latin typeface="Times New Roman" panose="02020603050405020304" pitchFamily="18" charset="0"/>
                <a:ea typeface="Times New Roman" panose="02020603050405020304" pitchFamily="18" charset="0"/>
              </a:rPr>
              <a:t>The high‐quality rainfall information is essential for successful flood modeling.</a:t>
            </a:r>
            <a:endParaRPr lang="en-US"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30648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7326AF-316F-819E-721F-B6CA0DE8138D}"/>
              </a:ext>
            </a:extLst>
          </p:cNvPr>
          <p:cNvSpPr txBox="1"/>
          <p:nvPr/>
        </p:nvSpPr>
        <p:spPr>
          <a:xfrm>
            <a:off x="178904" y="1242391"/>
            <a:ext cx="51981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Main objectives</a:t>
            </a:r>
          </a:p>
        </p:txBody>
      </p:sp>
      <p:sp>
        <p:nvSpPr>
          <p:cNvPr id="4" name="TextBox 3">
            <a:extLst>
              <a:ext uri="{FF2B5EF4-FFF2-40B4-BE49-F238E27FC236}">
                <a16:creationId xmlns:a16="http://schemas.microsoft.com/office/drawing/2014/main" id="{1A49DBA5-7CC5-F05B-D183-EC34D786E7C1}"/>
              </a:ext>
            </a:extLst>
          </p:cNvPr>
          <p:cNvSpPr txBox="1"/>
          <p:nvPr/>
        </p:nvSpPr>
        <p:spPr>
          <a:xfrm>
            <a:off x="298173" y="2789079"/>
            <a:ext cx="11390243" cy="1695144"/>
          </a:xfrm>
          <a:prstGeom prst="rect">
            <a:avLst/>
          </a:prstGeom>
          <a:noFill/>
        </p:spPr>
        <p:txBody>
          <a:bodyPr wrap="square">
            <a:spAutoFit/>
          </a:bodyPr>
          <a:lstStyle/>
          <a:p>
            <a:pPr>
              <a:lnSpc>
                <a:spcPct val="150000"/>
              </a:lnSpc>
            </a:pPr>
            <a:r>
              <a:rPr lang="en-US" sz="2400" b="1" dirty="0">
                <a:effectLst/>
                <a:latin typeface="Times New Roman" panose="02020603050405020304" pitchFamily="18" charset="0"/>
                <a:ea typeface="Calibri" panose="020F0502020204030204" pitchFamily="34" charset="0"/>
                <a:cs typeface="Arial" panose="020B0604020202020204" pitchFamily="34" charset="0"/>
              </a:rPr>
              <a:t>To examine the impacts of climate change on the precipitation patterns and extremes across the Cedar River Watershed in the Pacific Northwest under the Shared Socio-economic Scenario (SSP-585) obtained from CMIP6 models</a:t>
            </a:r>
            <a:endParaRPr lang="en-US" sz="2400" b="1" dirty="0"/>
          </a:p>
        </p:txBody>
      </p:sp>
    </p:spTree>
    <p:extLst>
      <p:ext uri="{BB962C8B-B14F-4D97-AF65-F5344CB8AC3E}">
        <p14:creationId xmlns:p14="http://schemas.microsoft.com/office/powerpoint/2010/main" val="2200384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55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94" y="-97382"/>
            <a:ext cx="10994760" cy="695384"/>
          </a:xfrm>
        </p:spPr>
        <p:txBody>
          <a:bodyPr>
            <a:normAutofit/>
          </a:bodyPr>
          <a:lstStyle/>
          <a:p>
            <a:pPr algn="ctr"/>
            <a:r>
              <a:rPr lang="en-US" sz="4400" b="1" cap="none" dirty="0">
                <a:ln>
                  <a:solidFill>
                    <a:schemeClr val="tx1"/>
                  </a:solidFill>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Case study</a:t>
            </a:r>
          </a:p>
        </p:txBody>
      </p:sp>
      <p:grpSp>
        <p:nvGrpSpPr>
          <p:cNvPr id="3" name="Group 2">
            <a:extLst>
              <a:ext uri="{FF2B5EF4-FFF2-40B4-BE49-F238E27FC236}">
                <a16:creationId xmlns:a16="http://schemas.microsoft.com/office/drawing/2014/main" id="{23AC6937-3C42-452A-216C-B66A5B636FBA}"/>
              </a:ext>
            </a:extLst>
          </p:cNvPr>
          <p:cNvGrpSpPr/>
          <p:nvPr/>
        </p:nvGrpSpPr>
        <p:grpSpPr>
          <a:xfrm>
            <a:off x="1827418" y="598002"/>
            <a:ext cx="9373981" cy="5757605"/>
            <a:chOff x="0" y="0"/>
            <a:chExt cx="6946900" cy="4892788"/>
          </a:xfrm>
        </p:grpSpPr>
        <p:pic>
          <p:nvPicPr>
            <p:cNvPr id="6" name="Picture 5">
              <a:extLst>
                <a:ext uri="{FF2B5EF4-FFF2-40B4-BE49-F238E27FC236}">
                  <a16:creationId xmlns:a16="http://schemas.microsoft.com/office/drawing/2014/main" id="{1EB9516B-F70F-99CC-732A-F37DBB77D824}"/>
                </a:ext>
              </a:extLst>
            </p:cNvPr>
            <p:cNvPicPr>
              <a:picLocks noChangeAspect="1"/>
            </p:cNvPicPr>
            <p:nvPr/>
          </p:nvPicPr>
          <p:blipFill rotWithShape="1">
            <a:blip r:embed="rId2">
              <a:extLst>
                <a:ext uri="{28A0092B-C50C-407E-A947-70E740481C1C}">
                  <a14:useLocalDpi xmlns:a14="http://schemas.microsoft.com/office/drawing/2010/main" val="0"/>
                </a:ext>
              </a:extLst>
            </a:blip>
            <a:srcRect l="1707" t="24293" r="2" b="8191"/>
            <a:stretch/>
          </p:blipFill>
          <p:spPr bwMode="auto">
            <a:xfrm>
              <a:off x="0" y="0"/>
              <a:ext cx="6946900" cy="4892788"/>
            </a:xfrm>
            <a:prstGeom prst="rect">
              <a:avLst/>
            </a:prstGeom>
            <a:ln>
              <a:noFill/>
            </a:ln>
            <a:extLst>
              <a:ext uri="{53640926-AAD7-44D8-BBD7-CCE9431645EC}">
                <a14:shadowObscured xmlns:a14="http://schemas.microsoft.com/office/drawing/2010/main"/>
              </a:ext>
            </a:extLst>
          </p:spPr>
        </p:pic>
        <p:sp>
          <p:nvSpPr>
            <p:cNvPr id="5" name="Text Box 18">
              <a:extLst>
                <a:ext uri="{FF2B5EF4-FFF2-40B4-BE49-F238E27FC236}">
                  <a16:creationId xmlns:a16="http://schemas.microsoft.com/office/drawing/2014/main" id="{D709D652-2723-344F-7160-4F0499B5DF88}"/>
                </a:ext>
              </a:extLst>
            </p:cNvPr>
            <p:cNvSpPr txBox="1"/>
            <p:nvPr/>
          </p:nvSpPr>
          <p:spPr>
            <a:xfrm>
              <a:off x="3133725" y="142875"/>
              <a:ext cx="1771650" cy="3524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400" b="1">
                  <a:effectLst/>
                  <a:latin typeface="Times New Roman" panose="02020603050405020304" pitchFamily="18" charset="0"/>
                  <a:ea typeface="Calibri" panose="020F0502020204030204" pitchFamily="34" charset="0"/>
                </a:rPr>
                <a:t>Cedar Watershed</a:t>
              </a:r>
              <a:endParaRPr lang="en-US" sz="1100">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3504952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94" y="-97382"/>
            <a:ext cx="10994760" cy="695384"/>
          </a:xfrm>
        </p:spPr>
        <p:txBody>
          <a:bodyPr>
            <a:normAutofit/>
          </a:bodyPr>
          <a:lstStyle/>
          <a:p>
            <a:pPr algn="ctr"/>
            <a:r>
              <a:rPr lang="en-US" sz="4400" b="1" cap="none" dirty="0">
                <a:ln>
                  <a:solidFill>
                    <a:schemeClr val="tx1"/>
                  </a:solidFill>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Methodology</a:t>
            </a:r>
          </a:p>
        </p:txBody>
      </p:sp>
      <p:grpSp>
        <p:nvGrpSpPr>
          <p:cNvPr id="7" name="Group 6">
            <a:extLst>
              <a:ext uri="{FF2B5EF4-FFF2-40B4-BE49-F238E27FC236}">
                <a16:creationId xmlns:a16="http://schemas.microsoft.com/office/drawing/2014/main" id="{FAF05D46-D9C6-CF07-BD1A-2ABAC32F56A5}"/>
              </a:ext>
            </a:extLst>
          </p:cNvPr>
          <p:cNvGrpSpPr/>
          <p:nvPr/>
        </p:nvGrpSpPr>
        <p:grpSpPr>
          <a:xfrm>
            <a:off x="2554356" y="742342"/>
            <a:ext cx="8235315" cy="5221637"/>
            <a:chOff x="816823" y="-112883"/>
            <a:chExt cx="6565263" cy="4067357"/>
          </a:xfrm>
        </p:grpSpPr>
        <p:grpSp>
          <p:nvGrpSpPr>
            <p:cNvPr id="9" name="Group 8">
              <a:extLst>
                <a:ext uri="{FF2B5EF4-FFF2-40B4-BE49-F238E27FC236}">
                  <a16:creationId xmlns:a16="http://schemas.microsoft.com/office/drawing/2014/main" id="{EAE36002-3F11-9657-D3FF-514CC0283425}"/>
                </a:ext>
              </a:extLst>
            </p:cNvPr>
            <p:cNvGrpSpPr/>
            <p:nvPr/>
          </p:nvGrpSpPr>
          <p:grpSpPr>
            <a:xfrm>
              <a:off x="904875" y="826265"/>
              <a:ext cx="6037580" cy="2209799"/>
              <a:chOff x="-9525" y="0"/>
              <a:chExt cx="6037580" cy="2209947"/>
            </a:xfrm>
          </p:grpSpPr>
          <p:sp>
            <p:nvSpPr>
              <p:cNvPr id="30" name="Flowchart: Manual Operation 29">
                <a:extLst>
                  <a:ext uri="{FF2B5EF4-FFF2-40B4-BE49-F238E27FC236}">
                    <a16:creationId xmlns:a16="http://schemas.microsoft.com/office/drawing/2014/main" id="{52EF929D-417B-3508-CF1D-B20365F336D3}"/>
                  </a:ext>
                </a:extLst>
              </p:cNvPr>
              <p:cNvSpPr/>
              <p:nvPr/>
            </p:nvSpPr>
            <p:spPr>
              <a:xfrm>
                <a:off x="1323975" y="0"/>
                <a:ext cx="3099237" cy="1151560"/>
              </a:xfrm>
              <a:prstGeom prst="flowChartManualOperation">
                <a:avLst/>
              </a:prstGeom>
              <a:solidFill>
                <a:srgbClr val="0099CC">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Flowchart: Manual Operation 30">
                <a:extLst>
                  <a:ext uri="{FF2B5EF4-FFF2-40B4-BE49-F238E27FC236}">
                    <a16:creationId xmlns:a16="http://schemas.microsoft.com/office/drawing/2014/main" id="{F94E395E-E4BD-46C5-3050-053B8345F074}"/>
                  </a:ext>
                </a:extLst>
              </p:cNvPr>
              <p:cNvSpPr/>
              <p:nvPr/>
            </p:nvSpPr>
            <p:spPr>
              <a:xfrm rot="10800000">
                <a:off x="1323975" y="1152525"/>
                <a:ext cx="3110668" cy="1047591"/>
              </a:xfrm>
              <a:prstGeom prst="flowChartManualOperation">
                <a:avLst/>
              </a:prstGeom>
              <a:solidFill>
                <a:srgbClr val="0099CC">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32" name="Group 31">
                <a:extLst>
                  <a:ext uri="{FF2B5EF4-FFF2-40B4-BE49-F238E27FC236}">
                    <a16:creationId xmlns:a16="http://schemas.microsoft.com/office/drawing/2014/main" id="{6D5F7454-5963-F363-3B2D-9DD5A647B939}"/>
                  </a:ext>
                </a:extLst>
              </p:cNvPr>
              <p:cNvGrpSpPr/>
              <p:nvPr/>
            </p:nvGrpSpPr>
            <p:grpSpPr>
              <a:xfrm>
                <a:off x="1836420" y="66675"/>
                <a:ext cx="2155434" cy="2043305"/>
                <a:chOff x="17124" y="0"/>
                <a:chExt cx="2155434" cy="2043305"/>
              </a:xfrm>
            </p:grpSpPr>
            <p:grpSp>
              <p:nvGrpSpPr>
                <p:cNvPr id="39" name="Group 38">
                  <a:extLst>
                    <a:ext uri="{FF2B5EF4-FFF2-40B4-BE49-F238E27FC236}">
                      <a16:creationId xmlns:a16="http://schemas.microsoft.com/office/drawing/2014/main" id="{B376676E-3D1A-1585-4E20-766CE90D06DE}"/>
                    </a:ext>
                  </a:extLst>
                </p:cNvPr>
                <p:cNvGrpSpPr/>
                <p:nvPr/>
              </p:nvGrpSpPr>
              <p:grpSpPr>
                <a:xfrm>
                  <a:off x="17124" y="581710"/>
                  <a:ext cx="1156291" cy="735965"/>
                  <a:chOff x="17124" y="-181"/>
                  <a:chExt cx="1156291" cy="735965"/>
                </a:xfrm>
              </p:grpSpPr>
              <p:sp>
                <p:nvSpPr>
                  <p:cNvPr id="47" name="Flowchart: Stored Data 46">
                    <a:extLst>
                      <a:ext uri="{FF2B5EF4-FFF2-40B4-BE49-F238E27FC236}">
                        <a16:creationId xmlns:a16="http://schemas.microsoft.com/office/drawing/2014/main" id="{AA893A80-C615-ACE9-BCB8-896CDFC098B2}"/>
                      </a:ext>
                    </a:extLst>
                  </p:cNvPr>
                  <p:cNvSpPr/>
                  <p:nvPr/>
                </p:nvSpPr>
                <p:spPr>
                  <a:xfrm>
                    <a:off x="114701" y="-181"/>
                    <a:ext cx="1058714" cy="735965"/>
                  </a:xfrm>
                  <a:prstGeom prst="flowChartOnlineStorage">
                    <a:avLst/>
                  </a:prstGeom>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rPr>
                      <a:t> </a:t>
                    </a:r>
                  </a:p>
                </p:txBody>
              </p:sp>
              <p:sp>
                <p:nvSpPr>
                  <p:cNvPr id="48" name="Text Box 192">
                    <a:extLst>
                      <a:ext uri="{FF2B5EF4-FFF2-40B4-BE49-F238E27FC236}">
                        <a16:creationId xmlns:a16="http://schemas.microsoft.com/office/drawing/2014/main" id="{9B7CCB38-441E-9E38-1DF1-B7D95640CE9D}"/>
                      </a:ext>
                    </a:extLst>
                  </p:cNvPr>
                  <p:cNvSpPr txBox="1"/>
                  <p:nvPr/>
                </p:nvSpPr>
                <p:spPr>
                  <a:xfrm>
                    <a:off x="17124" y="249869"/>
                    <a:ext cx="1056904" cy="3981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b="1">
                        <a:effectLst/>
                        <a:latin typeface="Cambria" panose="02040503050406030204" pitchFamily="18" charset="0"/>
                        <a:ea typeface="Calibri" panose="020F0502020204030204" pitchFamily="34" charset="0"/>
                        <a:cs typeface="Times New Roman" panose="02020603050405020304" pitchFamily="18" charset="0"/>
                      </a:rPr>
                      <a:t>Vulnerability</a:t>
                    </a:r>
                    <a:endParaRPr lang="en-US" sz="110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rPr>
                      <a:t> </a:t>
                    </a:r>
                  </a:p>
                </p:txBody>
              </p:sp>
            </p:grpSp>
            <p:grpSp>
              <p:nvGrpSpPr>
                <p:cNvPr id="40" name="Group 39">
                  <a:extLst>
                    <a:ext uri="{FF2B5EF4-FFF2-40B4-BE49-F238E27FC236}">
                      <a16:creationId xmlns:a16="http://schemas.microsoft.com/office/drawing/2014/main" id="{538EFCCE-BFF8-E86C-C95F-15EC66F276A0}"/>
                    </a:ext>
                  </a:extLst>
                </p:cNvPr>
                <p:cNvGrpSpPr/>
                <p:nvPr/>
              </p:nvGrpSpPr>
              <p:grpSpPr>
                <a:xfrm>
                  <a:off x="1223159" y="1104405"/>
                  <a:ext cx="752731" cy="938900"/>
                  <a:chOff x="0" y="0"/>
                  <a:chExt cx="752731" cy="938900"/>
                </a:xfrm>
              </p:grpSpPr>
              <p:sp>
                <p:nvSpPr>
                  <p:cNvPr id="45" name="Flowchart: Stored Data 44">
                    <a:extLst>
                      <a:ext uri="{FF2B5EF4-FFF2-40B4-BE49-F238E27FC236}">
                        <a16:creationId xmlns:a16="http://schemas.microsoft.com/office/drawing/2014/main" id="{E4875777-48EE-7656-6754-12D874D6E320}"/>
                      </a:ext>
                    </a:extLst>
                  </p:cNvPr>
                  <p:cNvSpPr/>
                  <p:nvPr/>
                </p:nvSpPr>
                <p:spPr>
                  <a:xfrm rot="14915510">
                    <a:off x="-114167" y="114167"/>
                    <a:ext cx="938900" cy="710565"/>
                  </a:xfrm>
                  <a:prstGeom prst="flowChartOnlineStorage">
                    <a:avLst/>
                  </a:prstGeom>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6" name="Text Box 198">
                    <a:extLst>
                      <a:ext uri="{FF2B5EF4-FFF2-40B4-BE49-F238E27FC236}">
                        <a16:creationId xmlns:a16="http://schemas.microsoft.com/office/drawing/2014/main" id="{73BD6035-AEEC-EEF6-3CF2-3FF247CB899D}"/>
                      </a:ext>
                    </a:extLst>
                  </p:cNvPr>
                  <p:cNvSpPr txBox="1"/>
                  <p:nvPr/>
                </p:nvSpPr>
                <p:spPr>
                  <a:xfrm rot="20198408">
                    <a:off x="16461" y="339798"/>
                    <a:ext cx="736270" cy="2977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b="1">
                        <a:effectLst/>
                        <a:latin typeface="Cambria" panose="02040503050406030204" pitchFamily="18" charset="0"/>
                        <a:ea typeface="Calibri" panose="020F0502020204030204" pitchFamily="34" charset="0"/>
                        <a:cs typeface="Times New Roman" panose="02020603050405020304" pitchFamily="18" charset="0"/>
                      </a:rPr>
                      <a:t>Hazard</a:t>
                    </a:r>
                    <a:endParaRPr lang="en-US" sz="110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200" b="1">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p:txBody>
              </p:sp>
            </p:grpSp>
            <p:grpSp>
              <p:nvGrpSpPr>
                <p:cNvPr id="41" name="Group 40">
                  <a:extLst>
                    <a:ext uri="{FF2B5EF4-FFF2-40B4-BE49-F238E27FC236}">
                      <a16:creationId xmlns:a16="http://schemas.microsoft.com/office/drawing/2014/main" id="{DD03D731-8F92-A1E9-3AC2-7FA7447A9182}"/>
                    </a:ext>
                  </a:extLst>
                </p:cNvPr>
                <p:cNvGrpSpPr/>
                <p:nvPr/>
              </p:nvGrpSpPr>
              <p:grpSpPr>
                <a:xfrm>
                  <a:off x="1377538" y="0"/>
                  <a:ext cx="795020" cy="951865"/>
                  <a:chOff x="0" y="0"/>
                  <a:chExt cx="795647" cy="952040"/>
                </a:xfrm>
              </p:grpSpPr>
              <p:sp>
                <p:nvSpPr>
                  <p:cNvPr id="43" name="Flowchart: Stored Data 42">
                    <a:extLst>
                      <a:ext uri="{FF2B5EF4-FFF2-40B4-BE49-F238E27FC236}">
                        <a16:creationId xmlns:a16="http://schemas.microsoft.com/office/drawing/2014/main" id="{EE6C10DE-E599-CE37-78B1-ABAF73000624}"/>
                      </a:ext>
                    </a:extLst>
                  </p:cNvPr>
                  <p:cNvSpPr/>
                  <p:nvPr/>
                </p:nvSpPr>
                <p:spPr>
                  <a:xfrm rot="7917604">
                    <a:off x="-89065" y="108037"/>
                    <a:ext cx="952040" cy="735965"/>
                  </a:xfrm>
                  <a:prstGeom prst="flowChartOnlineStorage">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4" name="Text Box 225">
                    <a:extLst>
                      <a:ext uri="{FF2B5EF4-FFF2-40B4-BE49-F238E27FC236}">
                        <a16:creationId xmlns:a16="http://schemas.microsoft.com/office/drawing/2014/main" id="{0A11A71D-F746-2B7E-4F1F-664A2BC76404}"/>
                      </a:ext>
                    </a:extLst>
                  </p:cNvPr>
                  <p:cNvSpPr txBox="1"/>
                  <p:nvPr/>
                </p:nvSpPr>
                <p:spPr>
                  <a:xfrm>
                    <a:off x="0" y="315856"/>
                    <a:ext cx="795647" cy="27313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b="1">
                        <a:effectLst/>
                        <a:latin typeface="Cambria" panose="02040503050406030204" pitchFamily="18" charset="0"/>
                        <a:ea typeface="Calibri" panose="020F0502020204030204" pitchFamily="34" charset="0"/>
                        <a:cs typeface="Times New Roman" panose="02020603050405020304" pitchFamily="18" charset="0"/>
                      </a:rPr>
                      <a:t>Exposure</a:t>
                    </a:r>
                    <a:endParaRPr lang="en-US" sz="110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p:txBody>
              </p:sp>
            </p:grpSp>
            <p:sp>
              <p:nvSpPr>
                <p:cNvPr id="42" name="Text Box 229">
                  <a:extLst>
                    <a:ext uri="{FF2B5EF4-FFF2-40B4-BE49-F238E27FC236}">
                      <a16:creationId xmlns:a16="http://schemas.microsoft.com/office/drawing/2014/main" id="{E2CAE9E6-50DD-67DE-64E6-F8C3851DF100}"/>
                    </a:ext>
                  </a:extLst>
                </p:cNvPr>
                <p:cNvSpPr txBox="1"/>
                <p:nvPr/>
              </p:nvSpPr>
              <p:spPr>
                <a:xfrm>
                  <a:off x="1045029" y="807522"/>
                  <a:ext cx="653143" cy="32063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b="1">
                      <a:effectLst/>
                      <a:latin typeface="Cambria" panose="02040503050406030204" pitchFamily="18" charset="0"/>
                      <a:ea typeface="Calibri" panose="020F0502020204030204" pitchFamily="34" charset="0"/>
                      <a:cs typeface="Times New Roman" panose="02020603050405020304" pitchFamily="18" charset="0"/>
                    </a:rPr>
                    <a:t>Risk</a:t>
                  </a:r>
                  <a:endParaRPr lang="en-US" sz="110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400" b="1">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p:txBody>
            </p:sp>
          </p:grpSp>
          <p:grpSp>
            <p:nvGrpSpPr>
              <p:cNvPr id="33" name="Group 32">
                <a:extLst>
                  <a:ext uri="{FF2B5EF4-FFF2-40B4-BE49-F238E27FC236}">
                    <a16:creationId xmlns:a16="http://schemas.microsoft.com/office/drawing/2014/main" id="{CB8D6A84-68CD-7FBA-A619-C1A7D063B299}"/>
                  </a:ext>
                </a:extLst>
              </p:cNvPr>
              <p:cNvGrpSpPr/>
              <p:nvPr/>
            </p:nvGrpSpPr>
            <p:grpSpPr>
              <a:xfrm>
                <a:off x="-9525" y="19050"/>
                <a:ext cx="1853347" cy="2190897"/>
                <a:chOff x="-9525" y="0"/>
                <a:chExt cx="1853347" cy="2190897"/>
              </a:xfrm>
            </p:grpSpPr>
            <p:sp>
              <p:nvSpPr>
                <p:cNvPr id="37" name="Isosceles Triangle 36">
                  <a:extLst>
                    <a:ext uri="{FF2B5EF4-FFF2-40B4-BE49-F238E27FC236}">
                      <a16:creationId xmlns:a16="http://schemas.microsoft.com/office/drawing/2014/main" id="{157D85E5-70D0-5AC7-9727-EE52FC494461}"/>
                    </a:ext>
                  </a:extLst>
                </p:cNvPr>
                <p:cNvSpPr/>
                <p:nvPr/>
              </p:nvSpPr>
              <p:spPr>
                <a:xfrm rot="5400000">
                  <a:off x="449606" y="796681"/>
                  <a:ext cx="2190897" cy="597535"/>
                </a:xfrm>
                <a:prstGeom prst="triangle">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Flowchart: Process 37">
                  <a:extLst>
                    <a:ext uri="{FF2B5EF4-FFF2-40B4-BE49-F238E27FC236}">
                      <a16:creationId xmlns:a16="http://schemas.microsoft.com/office/drawing/2014/main" id="{11F1EC49-AD83-31F8-0AAC-86CE7A7229F1}"/>
                    </a:ext>
                  </a:extLst>
                </p:cNvPr>
                <p:cNvSpPr/>
                <p:nvPr/>
              </p:nvSpPr>
              <p:spPr>
                <a:xfrm>
                  <a:off x="-9525" y="10869"/>
                  <a:ext cx="1253490" cy="2155190"/>
                </a:xfrm>
                <a:prstGeom prst="flowChartProcess">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34" name="Group 33">
                <a:extLst>
                  <a:ext uri="{FF2B5EF4-FFF2-40B4-BE49-F238E27FC236}">
                    <a16:creationId xmlns:a16="http://schemas.microsoft.com/office/drawing/2014/main" id="{2A685A3E-FD65-AA81-84E1-CA4E0A2894D5}"/>
                  </a:ext>
                </a:extLst>
              </p:cNvPr>
              <p:cNvGrpSpPr/>
              <p:nvPr/>
            </p:nvGrpSpPr>
            <p:grpSpPr>
              <a:xfrm>
                <a:off x="3914775" y="9525"/>
                <a:ext cx="2113280" cy="2190750"/>
                <a:chOff x="0" y="0"/>
                <a:chExt cx="2113280" cy="2190750"/>
              </a:xfrm>
            </p:grpSpPr>
            <p:sp>
              <p:nvSpPr>
                <p:cNvPr id="35" name="Isosceles Triangle 34">
                  <a:extLst>
                    <a:ext uri="{FF2B5EF4-FFF2-40B4-BE49-F238E27FC236}">
                      <a16:creationId xmlns:a16="http://schemas.microsoft.com/office/drawing/2014/main" id="{3AB39D14-527F-F4C4-5CE9-D30F5CD1B244}"/>
                    </a:ext>
                  </a:extLst>
                </p:cNvPr>
                <p:cNvSpPr/>
                <p:nvPr/>
              </p:nvSpPr>
              <p:spPr>
                <a:xfrm rot="16200000">
                  <a:off x="-796607" y="796607"/>
                  <a:ext cx="2190750" cy="597535"/>
                </a:xfrm>
                <a:prstGeom prst="triangle">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Flowchart: Process 35">
                  <a:extLst>
                    <a:ext uri="{FF2B5EF4-FFF2-40B4-BE49-F238E27FC236}">
                      <a16:creationId xmlns:a16="http://schemas.microsoft.com/office/drawing/2014/main" id="{D6FCA8F1-66A3-CB4C-2FB2-60A26CB0BBA7}"/>
                    </a:ext>
                  </a:extLst>
                </p:cNvPr>
                <p:cNvSpPr/>
                <p:nvPr/>
              </p:nvSpPr>
              <p:spPr>
                <a:xfrm>
                  <a:off x="598805" y="29845"/>
                  <a:ext cx="1514475" cy="2155480"/>
                </a:xfrm>
                <a:prstGeom prst="flowChartProcess">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grpSp>
          <p:nvGrpSpPr>
            <p:cNvPr id="10" name="Group 9">
              <a:extLst>
                <a:ext uri="{FF2B5EF4-FFF2-40B4-BE49-F238E27FC236}">
                  <a16:creationId xmlns:a16="http://schemas.microsoft.com/office/drawing/2014/main" id="{2EA39ADE-040B-1157-C351-C3AC4F17B0E0}"/>
                </a:ext>
              </a:extLst>
            </p:cNvPr>
            <p:cNvGrpSpPr/>
            <p:nvPr/>
          </p:nvGrpSpPr>
          <p:grpSpPr>
            <a:xfrm>
              <a:off x="816823" y="-112883"/>
              <a:ext cx="6565263" cy="4067357"/>
              <a:chOff x="816823" y="-112883"/>
              <a:chExt cx="6565263" cy="4067357"/>
            </a:xfrm>
          </p:grpSpPr>
          <p:sp>
            <p:nvSpPr>
              <p:cNvPr id="11" name="Text Box 237">
                <a:extLst>
                  <a:ext uri="{FF2B5EF4-FFF2-40B4-BE49-F238E27FC236}">
                    <a16:creationId xmlns:a16="http://schemas.microsoft.com/office/drawing/2014/main" id="{277A0CD3-5592-C7A2-5BB2-17316AAA7A99}"/>
                  </a:ext>
                </a:extLst>
              </p:cNvPr>
              <p:cNvSpPr txBox="1"/>
              <p:nvPr/>
            </p:nvSpPr>
            <p:spPr>
              <a:xfrm>
                <a:off x="1126276" y="572778"/>
                <a:ext cx="1145754" cy="36355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800" b="1">
                    <a:effectLst/>
                    <a:latin typeface="Times New Roman" panose="02020603050405020304" pitchFamily="18" charset="0"/>
                    <a:ea typeface="Calibri" panose="020F0502020204030204" pitchFamily="34" charset="0"/>
                  </a:rPr>
                  <a:t>RCPs</a:t>
                </a:r>
                <a:endParaRPr lang="en-US" sz="1100">
                  <a:effectLst/>
                  <a:latin typeface="Calibri" panose="020F0502020204030204" pitchFamily="34" charset="0"/>
                  <a:ea typeface="Calibri" panose="020F0502020204030204" pitchFamily="34" charset="0"/>
                </a:endParaRPr>
              </a:p>
            </p:txBody>
          </p:sp>
          <p:sp>
            <p:nvSpPr>
              <p:cNvPr id="12" name="Text Box 238">
                <a:extLst>
                  <a:ext uri="{FF2B5EF4-FFF2-40B4-BE49-F238E27FC236}">
                    <a16:creationId xmlns:a16="http://schemas.microsoft.com/office/drawing/2014/main" id="{6AF8604D-237A-4D00-58D1-700048170C9B}"/>
                  </a:ext>
                </a:extLst>
              </p:cNvPr>
              <p:cNvSpPr txBox="1"/>
              <p:nvPr/>
            </p:nvSpPr>
            <p:spPr>
              <a:xfrm>
                <a:off x="5578233" y="545297"/>
                <a:ext cx="771334" cy="36355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800" b="1">
                    <a:effectLst/>
                    <a:latin typeface="Times New Roman" panose="02020603050405020304" pitchFamily="18" charset="0"/>
                    <a:ea typeface="Calibri" panose="020F0502020204030204" pitchFamily="34" charset="0"/>
                  </a:rPr>
                  <a:t>SSPs</a:t>
                </a:r>
                <a:endParaRPr lang="en-US" sz="1100">
                  <a:effectLst/>
                  <a:latin typeface="Calibri" panose="020F0502020204030204" pitchFamily="34" charset="0"/>
                  <a:ea typeface="Calibri" panose="020F0502020204030204" pitchFamily="34" charset="0"/>
                </a:endParaRPr>
              </a:p>
            </p:txBody>
          </p:sp>
          <p:grpSp>
            <p:nvGrpSpPr>
              <p:cNvPr id="13" name="Group 12">
                <a:extLst>
                  <a:ext uri="{FF2B5EF4-FFF2-40B4-BE49-F238E27FC236}">
                    <a16:creationId xmlns:a16="http://schemas.microsoft.com/office/drawing/2014/main" id="{457D55E9-00C4-6986-864A-E960EAF72621}"/>
                  </a:ext>
                </a:extLst>
              </p:cNvPr>
              <p:cNvGrpSpPr/>
              <p:nvPr/>
            </p:nvGrpSpPr>
            <p:grpSpPr>
              <a:xfrm>
                <a:off x="816823" y="-112883"/>
                <a:ext cx="6565263" cy="4067357"/>
                <a:chOff x="-130628" y="-112883"/>
                <a:chExt cx="6565263" cy="4067357"/>
              </a:xfrm>
            </p:grpSpPr>
            <p:sp>
              <p:nvSpPr>
                <p:cNvPr id="14" name="Text Box 240">
                  <a:extLst>
                    <a:ext uri="{FF2B5EF4-FFF2-40B4-BE49-F238E27FC236}">
                      <a16:creationId xmlns:a16="http://schemas.microsoft.com/office/drawing/2014/main" id="{98C970A7-256A-D4FB-AEB4-51A9E3D3B56D}"/>
                    </a:ext>
                  </a:extLst>
                </p:cNvPr>
                <p:cNvSpPr txBox="1"/>
                <p:nvPr/>
              </p:nvSpPr>
              <p:spPr>
                <a:xfrm>
                  <a:off x="-130628" y="195585"/>
                  <a:ext cx="1145754" cy="36355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800" b="1">
                      <a:solidFill>
                        <a:srgbClr val="000000"/>
                      </a:solidFill>
                      <a:effectLst/>
                      <a:latin typeface="Cocktail"/>
                      <a:ea typeface="Calibri" panose="020F0502020204030204" pitchFamily="34" charset="0"/>
                    </a:rPr>
                    <a:t>Climate</a:t>
                  </a:r>
                  <a:endParaRPr lang="en-US" sz="1100">
                    <a:effectLst/>
                    <a:latin typeface="Calibri" panose="020F0502020204030204" pitchFamily="34" charset="0"/>
                    <a:ea typeface="Calibri" panose="020F0502020204030204" pitchFamily="34" charset="0"/>
                  </a:endParaRPr>
                </a:p>
              </p:txBody>
            </p:sp>
            <p:sp>
              <p:nvSpPr>
                <p:cNvPr id="15" name="Text Box 241">
                  <a:extLst>
                    <a:ext uri="{FF2B5EF4-FFF2-40B4-BE49-F238E27FC236}">
                      <a16:creationId xmlns:a16="http://schemas.microsoft.com/office/drawing/2014/main" id="{8623F18A-D525-0A94-ED23-FFAF81347C64}"/>
                    </a:ext>
                  </a:extLst>
                </p:cNvPr>
                <p:cNvSpPr txBox="1"/>
                <p:nvPr/>
              </p:nvSpPr>
              <p:spPr>
                <a:xfrm>
                  <a:off x="4440582" y="-112883"/>
                  <a:ext cx="1994053" cy="67202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800" b="1">
                      <a:solidFill>
                        <a:srgbClr val="000000"/>
                      </a:solidFill>
                      <a:effectLst/>
                      <a:latin typeface="Cocktail"/>
                      <a:ea typeface="Calibri" panose="020F0502020204030204" pitchFamily="34" charset="0"/>
                    </a:rPr>
                    <a:t>Socio-economic processes</a:t>
                  </a:r>
                  <a:endParaRPr lang="en-US" sz="1100">
                    <a:effectLst/>
                    <a:latin typeface="Calibri" panose="020F0502020204030204" pitchFamily="34" charset="0"/>
                    <a:ea typeface="Calibri" panose="020F0502020204030204" pitchFamily="34" charset="0"/>
                  </a:endParaRPr>
                </a:p>
              </p:txBody>
            </p:sp>
            <p:sp>
              <p:nvSpPr>
                <p:cNvPr id="16" name="Rounded Rectangle 242">
                  <a:extLst>
                    <a:ext uri="{FF2B5EF4-FFF2-40B4-BE49-F238E27FC236}">
                      <a16:creationId xmlns:a16="http://schemas.microsoft.com/office/drawing/2014/main" id="{F43A6BFE-E832-05A5-ECF1-1AD9185CF4A7}"/>
                    </a:ext>
                  </a:extLst>
                </p:cNvPr>
                <p:cNvSpPr/>
                <p:nvPr/>
              </p:nvSpPr>
              <p:spPr>
                <a:xfrm>
                  <a:off x="2236424" y="0"/>
                  <a:ext cx="1288613" cy="396607"/>
                </a:xfrm>
                <a:prstGeom prst="roundRect">
                  <a:avLst/>
                </a:prstGeom>
                <a:blipFill>
                  <a:blip r:embed="rId2"/>
                  <a:tile tx="0" ty="0" sx="100000" sy="100000" flip="none" algn="tl"/>
                </a:blipFill>
                <a:ln w="28575">
                  <a:solidFill>
                    <a:schemeClr val="accent5">
                      <a:lumMod val="50000"/>
                    </a:schemeClr>
                  </a:solidFill>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600">
                      <a:ln>
                        <a:noFill/>
                      </a:ln>
                      <a:solidFill>
                        <a:srgbClr val="000000"/>
                      </a:solidFill>
                      <a:effectLst>
                        <a:outerShdw blurRad="38100" dist="19050" dir="2700000" algn="tl">
                          <a:schemeClr val="dk1">
                            <a:alpha val="40000"/>
                          </a:schemeClr>
                        </a:outerShdw>
                      </a:effectLst>
                      <a:latin typeface="Cocktail"/>
                      <a:ea typeface="Calibri" panose="020F0502020204030204" pitchFamily="34" charset="0"/>
                    </a:rPr>
                    <a:t>Impacts</a:t>
                  </a:r>
                  <a:endParaRPr lang="en-US" sz="1100">
                    <a:effectLst/>
                    <a:ea typeface="Calibri" panose="020F0502020204030204" pitchFamily="34" charset="0"/>
                  </a:endParaRPr>
                </a:p>
              </p:txBody>
            </p:sp>
            <p:sp>
              <p:nvSpPr>
                <p:cNvPr id="17" name="Left Bracket 16">
                  <a:extLst>
                    <a:ext uri="{FF2B5EF4-FFF2-40B4-BE49-F238E27FC236}">
                      <a16:creationId xmlns:a16="http://schemas.microsoft.com/office/drawing/2014/main" id="{1EAF31FC-F4D6-CA21-2D9F-BCE34595AE3B}"/>
                    </a:ext>
                  </a:extLst>
                </p:cNvPr>
                <p:cNvSpPr/>
                <p:nvPr/>
              </p:nvSpPr>
              <p:spPr>
                <a:xfrm>
                  <a:off x="2930486" y="418641"/>
                  <a:ext cx="45085" cy="1280160"/>
                </a:xfrm>
                <a:prstGeom prst="leftBracket">
                  <a:avLst/>
                </a:prstGeom>
              </p:spPr>
              <p:style>
                <a:lnRef idx="3">
                  <a:schemeClr val="dk1"/>
                </a:lnRef>
                <a:fillRef idx="0">
                  <a:schemeClr val="dk1"/>
                </a:fillRef>
                <a:effectRef idx="2">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Text Box 244">
                  <a:extLst>
                    <a:ext uri="{FF2B5EF4-FFF2-40B4-BE49-F238E27FC236}">
                      <a16:creationId xmlns:a16="http://schemas.microsoft.com/office/drawing/2014/main" id="{2CC36790-7611-CA14-618C-C073BDAAFA4D}"/>
                    </a:ext>
                  </a:extLst>
                </p:cNvPr>
                <p:cNvSpPr txBox="1"/>
                <p:nvPr/>
              </p:nvSpPr>
              <p:spPr>
                <a:xfrm>
                  <a:off x="44067" y="914400"/>
                  <a:ext cx="1145754" cy="36355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200" b="1">
                      <a:effectLst/>
                      <a:latin typeface="Times New Roman" panose="02020603050405020304" pitchFamily="18" charset="0"/>
                      <a:ea typeface="Calibri" panose="020F0502020204030204" pitchFamily="34" charset="0"/>
                    </a:rPr>
                    <a:t>Climate</a:t>
                  </a:r>
                  <a:endParaRPr lang="en-US" sz="1100">
                    <a:effectLst/>
                    <a:latin typeface="Calibri" panose="020F0502020204030204" pitchFamily="34" charset="0"/>
                    <a:ea typeface="Calibri" panose="020F0502020204030204" pitchFamily="34" charset="0"/>
                  </a:endParaRPr>
                </a:p>
              </p:txBody>
            </p:sp>
            <p:sp>
              <p:nvSpPr>
                <p:cNvPr id="19" name="Flowchart: Alternate Process 18">
                  <a:extLst>
                    <a:ext uri="{FF2B5EF4-FFF2-40B4-BE49-F238E27FC236}">
                      <a16:creationId xmlns:a16="http://schemas.microsoft.com/office/drawing/2014/main" id="{A8C58D1D-3C87-E45F-FB20-1227CE7767A9}"/>
                    </a:ext>
                  </a:extLst>
                </p:cNvPr>
                <p:cNvSpPr/>
                <p:nvPr/>
              </p:nvSpPr>
              <p:spPr>
                <a:xfrm>
                  <a:off x="99151" y="1366091"/>
                  <a:ext cx="1243965" cy="528320"/>
                </a:xfrm>
                <a:prstGeom prst="flowChartAlternateProcess">
                  <a:avLst/>
                </a:prstGeom>
                <a:solidFill>
                  <a:schemeClr val="accent3">
                    <a:lumMod val="20000"/>
                    <a:lumOff val="8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rPr>
                    <a:t>Natural variability</a:t>
                  </a:r>
                  <a:endParaRPr lang="en-US" sz="1100">
                    <a:effectLst/>
                    <a:ea typeface="Calibri" panose="020F0502020204030204" pitchFamily="34" charset="0"/>
                  </a:endParaRPr>
                </a:p>
              </p:txBody>
            </p:sp>
            <p:sp>
              <p:nvSpPr>
                <p:cNvPr id="20" name="Flowchart: Alternate Process 19">
                  <a:extLst>
                    <a:ext uri="{FF2B5EF4-FFF2-40B4-BE49-F238E27FC236}">
                      <a16:creationId xmlns:a16="http://schemas.microsoft.com/office/drawing/2014/main" id="{632C97CF-A48E-7D78-8C94-CA81A0EB95EA}"/>
                    </a:ext>
                  </a:extLst>
                </p:cNvPr>
                <p:cNvSpPr/>
                <p:nvPr/>
              </p:nvSpPr>
              <p:spPr>
                <a:xfrm>
                  <a:off x="110168" y="2093204"/>
                  <a:ext cx="1233805" cy="528320"/>
                </a:xfrm>
                <a:prstGeom prst="flowChartAlternateProcess">
                  <a:avLst/>
                </a:prstGeom>
                <a:solidFill>
                  <a:schemeClr val="accent3">
                    <a:lumMod val="20000"/>
                    <a:lumOff val="8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rPr>
                    <a:t>Anthropogenic Climate change</a:t>
                  </a:r>
                  <a:endParaRPr lang="en-US" sz="1100">
                    <a:effectLst/>
                    <a:ea typeface="Calibri" panose="020F0502020204030204" pitchFamily="34" charset="0"/>
                  </a:endParaRPr>
                </a:p>
              </p:txBody>
            </p:sp>
            <p:sp>
              <p:nvSpPr>
                <p:cNvPr id="21" name="Flowchart: Alternate Process 20">
                  <a:extLst>
                    <a:ext uri="{FF2B5EF4-FFF2-40B4-BE49-F238E27FC236}">
                      <a16:creationId xmlns:a16="http://schemas.microsoft.com/office/drawing/2014/main" id="{6EC8AD12-EE8F-680A-0D9F-96CB4C4477BA}"/>
                    </a:ext>
                  </a:extLst>
                </p:cNvPr>
                <p:cNvSpPr/>
                <p:nvPr/>
              </p:nvSpPr>
              <p:spPr>
                <a:xfrm>
                  <a:off x="4549966" y="2599980"/>
                  <a:ext cx="1233805" cy="333775"/>
                </a:xfrm>
                <a:prstGeom prst="flowChartAlternateProcess">
                  <a:avLst/>
                </a:prstGeom>
                <a:solidFill>
                  <a:schemeClr val="accent3">
                    <a:lumMod val="20000"/>
                    <a:lumOff val="8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rPr>
                    <a:t>Governance</a:t>
                  </a:r>
                  <a:endParaRPr lang="en-US" sz="1100">
                    <a:effectLst/>
                    <a:ea typeface="Calibri" panose="020F0502020204030204" pitchFamily="34" charset="0"/>
                  </a:endParaRPr>
                </a:p>
              </p:txBody>
            </p:sp>
            <p:sp>
              <p:nvSpPr>
                <p:cNvPr id="22" name="Flowchart: Alternate Process 21">
                  <a:extLst>
                    <a:ext uri="{FF2B5EF4-FFF2-40B4-BE49-F238E27FC236}">
                      <a16:creationId xmlns:a16="http://schemas.microsoft.com/office/drawing/2014/main" id="{69DDB250-3305-B794-3103-D30B8E05699D}"/>
                    </a:ext>
                  </a:extLst>
                </p:cNvPr>
                <p:cNvSpPr/>
                <p:nvPr/>
              </p:nvSpPr>
              <p:spPr>
                <a:xfrm>
                  <a:off x="4395730" y="1983036"/>
                  <a:ext cx="1476176" cy="528809"/>
                </a:xfrm>
                <a:prstGeom prst="flowChartAlternateProcess">
                  <a:avLst/>
                </a:prstGeom>
                <a:solidFill>
                  <a:schemeClr val="accent3">
                    <a:lumMod val="20000"/>
                    <a:lumOff val="8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rPr>
                    <a:t>Adaptation &amp; mitigation Actions</a:t>
                  </a:r>
                  <a:endParaRPr lang="en-US" sz="1100">
                    <a:effectLst/>
                    <a:ea typeface="Calibri" panose="020F0502020204030204" pitchFamily="34" charset="0"/>
                  </a:endParaRPr>
                </a:p>
              </p:txBody>
            </p:sp>
            <p:sp>
              <p:nvSpPr>
                <p:cNvPr id="23" name="Flowchart: Alternate Process 22">
                  <a:extLst>
                    <a:ext uri="{FF2B5EF4-FFF2-40B4-BE49-F238E27FC236}">
                      <a16:creationId xmlns:a16="http://schemas.microsoft.com/office/drawing/2014/main" id="{4AB77BEF-DE7F-E476-C7C7-0C4C2A3D52E6}"/>
                    </a:ext>
                  </a:extLst>
                </p:cNvPr>
                <p:cNvSpPr/>
                <p:nvPr/>
              </p:nvSpPr>
              <p:spPr>
                <a:xfrm>
                  <a:off x="4527932" y="1366091"/>
                  <a:ext cx="1233805" cy="528320"/>
                </a:xfrm>
                <a:prstGeom prst="flowChartAlternateProcess">
                  <a:avLst/>
                </a:prstGeom>
                <a:solidFill>
                  <a:schemeClr val="accent3">
                    <a:lumMod val="20000"/>
                    <a:lumOff val="8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rPr>
                    <a:t>Socioeconomic Pathways</a:t>
                  </a:r>
                  <a:endParaRPr lang="en-US" sz="1100">
                    <a:effectLst/>
                    <a:ea typeface="Calibri" panose="020F0502020204030204" pitchFamily="34" charset="0"/>
                  </a:endParaRPr>
                </a:p>
              </p:txBody>
            </p:sp>
            <p:sp>
              <p:nvSpPr>
                <p:cNvPr id="24" name="Text Box 250">
                  <a:extLst>
                    <a:ext uri="{FF2B5EF4-FFF2-40B4-BE49-F238E27FC236}">
                      <a16:creationId xmlns:a16="http://schemas.microsoft.com/office/drawing/2014/main" id="{BFCB53F7-13CA-7F04-C0CB-DC19A47A1FD4}"/>
                    </a:ext>
                  </a:extLst>
                </p:cNvPr>
                <p:cNvSpPr txBox="1"/>
                <p:nvPr/>
              </p:nvSpPr>
              <p:spPr>
                <a:xfrm>
                  <a:off x="4605050" y="837282"/>
                  <a:ext cx="1311007" cy="44183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200" b="1">
                      <a:effectLst/>
                      <a:latin typeface="Times New Roman" panose="02020603050405020304" pitchFamily="18" charset="0"/>
                      <a:ea typeface="Calibri" panose="020F0502020204030204" pitchFamily="34" charset="0"/>
                    </a:rPr>
                    <a:t>Socioeconomic Processes</a:t>
                  </a:r>
                  <a:endParaRPr lang="en-US" sz="1100">
                    <a:effectLst/>
                    <a:latin typeface="Calibri" panose="020F0502020204030204" pitchFamily="34" charset="0"/>
                    <a:ea typeface="Calibri" panose="020F0502020204030204" pitchFamily="34" charset="0"/>
                  </a:endParaRPr>
                </a:p>
              </p:txBody>
            </p:sp>
            <p:cxnSp>
              <p:nvCxnSpPr>
                <p:cNvPr id="25" name="Elbow Connector 251">
                  <a:extLst>
                    <a:ext uri="{FF2B5EF4-FFF2-40B4-BE49-F238E27FC236}">
                      <a16:creationId xmlns:a16="http://schemas.microsoft.com/office/drawing/2014/main" id="{B5B51E59-F4C1-C00A-7E53-621F75973140}"/>
                    </a:ext>
                  </a:extLst>
                </p:cNvPr>
                <p:cNvCxnSpPr/>
                <p:nvPr/>
              </p:nvCxnSpPr>
              <p:spPr>
                <a:xfrm flipH="1">
                  <a:off x="1090669" y="275421"/>
                  <a:ext cx="1097280" cy="640080"/>
                </a:xfrm>
                <a:prstGeom prst="bentConnector3">
                  <a:avLst>
                    <a:gd name="adj1" fmla="val 99996"/>
                  </a:avLst>
                </a:prstGeom>
                <a:ln>
                  <a:tailEnd type="triangle"/>
                </a:ln>
              </p:spPr>
              <p:style>
                <a:lnRef idx="3">
                  <a:schemeClr val="dk1"/>
                </a:lnRef>
                <a:fillRef idx="0">
                  <a:schemeClr val="dk1"/>
                </a:fillRef>
                <a:effectRef idx="2">
                  <a:schemeClr val="dk1"/>
                </a:effectRef>
                <a:fontRef idx="minor">
                  <a:schemeClr val="tx1"/>
                </a:fontRef>
              </p:style>
            </p:cxnSp>
            <p:cxnSp>
              <p:nvCxnSpPr>
                <p:cNvPr id="26" name="Elbow Connector 252">
                  <a:extLst>
                    <a:ext uri="{FF2B5EF4-FFF2-40B4-BE49-F238E27FC236}">
                      <a16:creationId xmlns:a16="http://schemas.microsoft.com/office/drawing/2014/main" id="{2CF72461-EC4C-9A81-3E7B-364D6395B34F}"/>
                    </a:ext>
                  </a:extLst>
                </p:cNvPr>
                <p:cNvCxnSpPr/>
                <p:nvPr/>
              </p:nvCxnSpPr>
              <p:spPr>
                <a:xfrm>
                  <a:off x="3569465" y="242371"/>
                  <a:ext cx="1097280" cy="640080"/>
                </a:xfrm>
                <a:prstGeom prst="bentConnector3">
                  <a:avLst>
                    <a:gd name="adj1" fmla="val 100524"/>
                  </a:avLst>
                </a:prstGeom>
                <a:ln>
                  <a:tailEnd type="triangle"/>
                </a:ln>
              </p:spPr>
              <p:style>
                <a:lnRef idx="3">
                  <a:schemeClr val="dk1"/>
                </a:lnRef>
                <a:fillRef idx="0">
                  <a:schemeClr val="dk1"/>
                </a:fillRef>
                <a:effectRef idx="2">
                  <a:schemeClr val="dk1"/>
                </a:effectRef>
                <a:fontRef idx="minor">
                  <a:schemeClr val="tx1"/>
                </a:fontRef>
              </p:style>
            </p:cxnSp>
            <p:sp>
              <p:nvSpPr>
                <p:cNvPr id="27" name="Rounded Rectangle 253">
                  <a:extLst>
                    <a:ext uri="{FF2B5EF4-FFF2-40B4-BE49-F238E27FC236}">
                      <a16:creationId xmlns:a16="http://schemas.microsoft.com/office/drawing/2014/main" id="{578DD61D-FF24-B56E-A704-299A28F91341}"/>
                    </a:ext>
                  </a:extLst>
                </p:cNvPr>
                <p:cNvSpPr/>
                <p:nvPr/>
              </p:nvSpPr>
              <p:spPr>
                <a:xfrm>
                  <a:off x="2434727" y="3327094"/>
                  <a:ext cx="1520190" cy="627380"/>
                </a:xfrm>
                <a:prstGeom prst="roundRect">
                  <a:avLst/>
                </a:prstGeom>
                <a:blipFill>
                  <a:blip r:embed="rId2"/>
                  <a:tile tx="0" ty="0" sx="100000" sy="100000" flip="none" algn="tl"/>
                </a:blipFill>
                <a:ln w="28575">
                  <a:solidFill>
                    <a:schemeClr val="accent5">
                      <a:lumMod val="50000"/>
                    </a:schemeClr>
                  </a:solidFill>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a:ln>
                        <a:noFill/>
                      </a:ln>
                      <a:solidFill>
                        <a:srgbClr val="000000"/>
                      </a:solidFill>
                      <a:effectLst>
                        <a:outerShdw blurRad="38100" dist="19050" dir="2700000" algn="tl">
                          <a:schemeClr val="dk1">
                            <a:alpha val="40000"/>
                          </a:schemeClr>
                        </a:outerShdw>
                      </a:effectLst>
                      <a:latin typeface="Cocktail"/>
                      <a:ea typeface="Calibri" panose="020F0502020204030204" pitchFamily="34" charset="0"/>
                    </a:rPr>
                    <a:t>Emissions &amp; land use change</a:t>
                  </a:r>
                  <a:endParaRPr lang="en-US" sz="1100">
                    <a:effectLst/>
                    <a:ea typeface="Calibri" panose="020F0502020204030204" pitchFamily="34" charset="0"/>
                  </a:endParaRPr>
                </a:p>
              </p:txBody>
            </p:sp>
            <p:cxnSp>
              <p:nvCxnSpPr>
                <p:cNvPr id="28" name="Elbow Connector 254">
                  <a:extLst>
                    <a:ext uri="{FF2B5EF4-FFF2-40B4-BE49-F238E27FC236}">
                      <a16:creationId xmlns:a16="http://schemas.microsoft.com/office/drawing/2014/main" id="{49B1BA61-54DF-BB97-1A2C-D1985C087DBD}"/>
                    </a:ext>
                  </a:extLst>
                </p:cNvPr>
                <p:cNvCxnSpPr/>
                <p:nvPr/>
              </p:nvCxnSpPr>
              <p:spPr>
                <a:xfrm flipH="1">
                  <a:off x="3988106" y="3018621"/>
                  <a:ext cx="1134737" cy="631207"/>
                </a:xfrm>
                <a:prstGeom prst="bentConnector3">
                  <a:avLst>
                    <a:gd name="adj1" fmla="val 458"/>
                  </a:avLst>
                </a:prstGeom>
              </p:spPr>
              <p:style>
                <a:lnRef idx="3">
                  <a:schemeClr val="dk1"/>
                </a:lnRef>
                <a:fillRef idx="0">
                  <a:schemeClr val="dk1"/>
                </a:fillRef>
                <a:effectRef idx="2">
                  <a:schemeClr val="dk1"/>
                </a:effectRef>
                <a:fontRef idx="minor">
                  <a:schemeClr val="tx1"/>
                </a:fontRef>
              </p:style>
            </p:cxnSp>
            <p:cxnSp>
              <p:nvCxnSpPr>
                <p:cNvPr id="29" name="Elbow Connector 255">
                  <a:extLst>
                    <a:ext uri="{FF2B5EF4-FFF2-40B4-BE49-F238E27FC236}">
                      <a16:creationId xmlns:a16="http://schemas.microsoft.com/office/drawing/2014/main" id="{CC45AF72-1276-DCA7-03A4-D5B9F83A0146}"/>
                    </a:ext>
                  </a:extLst>
                </p:cNvPr>
                <p:cNvCxnSpPr/>
                <p:nvPr/>
              </p:nvCxnSpPr>
              <p:spPr>
                <a:xfrm flipH="1" flipV="1">
                  <a:off x="649995" y="2644048"/>
                  <a:ext cx="1792192" cy="1014125"/>
                </a:xfrm>
                <a:prstGeom prst="bentConnector3">
                  <a:avLst>
                    <a:gd name="adj1" fmla="val 100303"/>
                  </a:avLst>
                </a:prstGeom>
                <a:ln>
                  <a:tailEnd type="triangle"/>
                </a:ln>
              </p:spPr>
              <p:style>
                <a:lnRef idx="3">
                  <a:schemeClr val="dk1"/>
                </a:lnRef>
                <a:fillRef idx="0">
                  <a:schemeClr val="dk1"/>
                </a:fillRef>
                <a:effectRef idx="2">
                  <a:schemeClr val="dk1"/>
                </a:effectRef>
                <a:fontRef idx="minor">
                  <a:schemeClr val="tx1"/>
                </a:fontRef>
              </p:style>
            </p:cxnSp>
          </p:grpSp>
        </p:grpSp>
      </p:grpSp>
    </p:spTree>
    <p:extLst>
      <p:ext uri="{BB962C8B-B14F-4D97-AF65-F5344CB8AC3E}">
        <p14:creationId xmlns:p14="http://schemas.microsoft.com/office/powerpoint/2010/main" val="1056541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5"/>
          <p:cNvSpPr txBox="1">
            <a:spLocks noChangeArrowheads="1"/>
          </p:cNvSpPr>
          <p:nvPr/>
        </p:nvSpPr>
        <p:spPr>
          <a:xfrm>
            <a:off x="2784143" y="2365869"/>
            <a:ext cx="6823881" cy="1371600"/>
          </a:xfrm>
          <a:prstGeom prst="rect">
            <a:avLst/>
          </a:prstGeom>
          <a:extLst>
            <a:ext uri="{AF507438-7753-43E0-B8FC-AC1667EBCBE1}">
              <a14:hiddenEffects xmlns:a14="http://schemas.microsoft.com/office/drawing/2010/main">
                <a:effectLst>
                  <a:outerShdw dist="17961" dir="2700000" algn="ctr" rotWithShape="0">
                    <a:schemeClr val="bg1"/>
                  </a:outerShdw>
                </a:effectLst>
              </a14:hiddenEffects>
            </a:ext>
          </a:ex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j-cs"/>
              </a:rPr>
              <a:t>Results</a:t>
            </a:r>
            <a:endParaRPr kumimoji="0" lang="en-US" sz="4400" b="0" i="0" u="none" strike="noStrike" kern="1200" cap="none" spc="0" normalizeH="0" baseline="0" noProof="0" dirty="0">
              <a:ln>
                <a:noFill/>
              </a:ln>
              <a:solidFill>
                <a:srgbClr val="343434"/>
              </a:solidFill>
              <a:effectLst/>
              <a:uLnTx/>
              <a:uFillTx/>
              <a:latin typeface="Calibri" panose="020F0502020204030204" pitchFamily="34" charset="0"/>
              <a:ea typeface="Calibri" panose="020F0502020204030204" pitchFamily="34" charset="0"/>
              <a:cs typeface="+mj-cs"/>
            </a:endParaRPr>
          </a:p>
        </p:txBody>
      </p:sp>
    </p:spTree>
    <p:extLst>
      <p:ext uri="{BB962C8B-B14F-4D97-AF65-F5344CB8AC3E}">
        <p14:creationId xmlns:p14="http://schemas.microsoft.com/office/powerpoint/2010/main" val="4047795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28601" y="186099"/>
            <a:ext cx="11656264" cy="763525"/>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ctr">
            <a:noAutofit/>
          </a:bodyPr>
          <a:lstStyle>
            <a:lvl1pPr algn="l" defTabSz="1219170" rtl="0" eaLnBrk="1" latinLnBrk="0" hangingPunct="1">
              <a:spcBef>
                <a:spcPct val="0"/>
              </a:spcBef>
              <a:buNone/>
              <a:defRPr sz="4800" kern="1200">
                <a:solidFill>
                  <a:srgbClr val="66FF29"/>
                </a:solidFill>
                <a:effectLst>
                  <a:outerShdw blurRad="50800" dist="38100" dir="2700000" algn="tl" rotWithShape="0">
                    <a:prstClr val="black">
                      <a:alpha val="40000"/>
                    </a:prst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R="0" lvl="6" algn="ctr" rtl="1">
              <a:lnSpc>
                <a:spcPct val="150000"/>
              </a:lnSpc>
              <a:spcBef>
                <a:spcPts val="0"/>
              </a:spcBef>
              <a:spcAft>
                <a:spcPts val="800"/>
              </a:spcAft>
            </a:pPr>
            <a:r>
              <a:rPr lang="en-US" sz="2800" b="1" dirty="0">
                <a:solidFill>
                  <a:srgbClr val="FFFF00"/>
                </a:solidFill>
                <a:latin typeface="Times New Roman" panose="02020603050405020304" pitchFamily="18" charset="0"/>
                <a:ea typeface="Calibri" panose="020F0502020204030204" pitchFamily="34" charset="0"/>
                <a:cs typeface="Arial" panose="020B0604020202020204" pitchFamily="34" charset="0"/>
              </a:rPr>
              <a:t>Analyzing the historical and future precipitation’s values</a:t>
            </a:r>
            <a:endParaRPr lang="en-US" sz="2800" dirty="0">
              <a:solidFill>
                <a:srgbClr val="FFFF00"/>
              </a:solidFill>
              <a:latin typeface="Calibri" panose="020F0502020204030204" pitchFamily="34" charset="0"/>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511178E8-8CBE-A900-4A36-65C2338776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 y="2958613"/>
            <a:ext cx="2868930" cy="1700690"/>
          </a:xfrm>
          <a:prstGeom prst="rect">
            <a:avLst/>
          </a:prstGeom>
        </p:spPr>
      </p:pic>
      <p:pic>
        <p:nvPicPr>
          <p:cNvPr id="10" name="Picture 9">
            <a:extLst>
              <a:ext uri="{FF2B5EF4-FFF2-40B4-BE49-F238E27FC236}">
                <a16:creationId xmlns:a16="http://schemas.microsoft.com/office/drawing/2014/main" id="{C072F4E6-4382-3740-2D55-DB257F3B4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1352" y="3936967"/>
            <a:ext cx="2969296" cy="1818492"/>
          </a:xfrm>
          <a:prstGeom prst="rect">
            <a:avLst/>
          </a:prstGeom>
        </p:spPr>
      </p:pic>
      <p:pic>
        <p:nvPicPr>
          <p:cNvPr id="11" name="Picture 10">
            <a:extLst>
              <a:ext uri="{FF2B5EF4-FFF2-40B4-BE49-F238E27FC236}">
                <a16:creationId xmlns:a16="http://schemas.microsoft.com/office/drawing/2014/main" id="{90A3B647-35B0-C127-B3A7-46D9C1AF1D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0690" y="3096829"/>
            <a:ext cx="2874884" cy="1680276"/>
          </a:xfrm>
          <a:prstGeom prst="rect">
            <a:avLst/>
          </a:prstGeom>
        </p:spPr>
      </p:pic>
      <p:pic>
        <p:nvPicPr>
          <p:cNvPr id="19" name="Picture 18">
            <a:extLst>
              <a:ext uri="{FF2B5EF4-FFF2-40B4-BE49-F238E27FC236}">
                <a16:creationId xmlns:a16="http://schemas.microsoft.com/office/drawing/2014/main" id="{221B308D-E4C9-04C5-3194-C8356050B8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857" y="4942983"/>
            <a:ext cx="2969296" cy="1853199"/>
          </a:xfrm>
          <a:prstGeom prst="rect">
            <a:avLst/>
          </a:prstGeom>
        </p:spPr>
      </p:pic>
      <p:pic>
        <p:nvPicPr>
          <p:cNvPr id="21" name="Picture 20">
            <a:extLst>
              <a:ext uri="{FF2B5EF4-FFF2-40B4-BE49-F238E27FC236}">
                <a16:creationId xmlns:a16="http://schemas.microsoft.com/office/drawing/2014/main" id="{B1D945BE-E361-E877-6965-F0B9C55565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0689" y="5020569"/>
            <a:ext cx="3343329" cy="1775613"/>
          </a:xfrm>
          <a:prstGeom prst="rect">
            <a:avLst/>
          </a:prstGeom>
        </p:spPr>
      </p:pic>
      <p:sp>
        <p:nvSpPr>
          <p:cNvPr id="24" name="TextBox 23">
            <a:extLst>
              <a:ext uri="{FF2B5EF4-FFF2-40B4-BE49-F238E27FC236}">
                <a16:creationId xmlns:a16="http://schemas.microsoft.com/office/drawing/2014/main" id="{AD6DE339-5A94-7377-FE76-151AA0BB792A}"/>
              </a:ext>
            </a:extLst>
          </p:cNvPr>
          <p:cNvSpPr txBox="1"/>
          <p:nvPr/>
        </p:nvSpPr>
        <p:spPr>
          <a:xfrm>
            <a:off x="397755" y="1502525"/>
            <a:ext cx="11656263" cy="1294393"/>
          </a:xfrm>
          <a:prstGeom prst="rect">
            <a:avLst/>
          </a:prstGeom>
          <a:noFill/>
        </p:spPr>
        <p:txBody>
          <a:bodyPr wrap="square">
            <a:spAutoFit/>
          </a:bodyPr>
          <a:lstStyle/>
          <a:p>
            <a:pPr marL="0" marR="0" indent="365760" algn="just">
              <a:lnSpc>
                <a:spcPct val="150000"/>
              </a:lnSpc>
              <a:spcBef>
                <a:spcPts val="0"/>
              </a:spcBef>
              <a:spcAft>
                <a:spcPts val="800"/>
              </a:spcAft>
            </a:pPr>
            <a:r>
              <a:rPr lang="en-US" sz="1800" dirty="0">
                <a:effectLst/>
                <a:latin typeface="Times New Roman" panose="02020603050405020304" pitchFamily="18" charset="0"/>
                <a:ea typeface="Calibri" panose="020F0502020204030204" pitchFamily="34" charset="0"/>
              </a:rPr>
              <a:t>at the historical period, the most amount of precipitation over 1994-2014 has occurred in the north-east of WA. Whereas, as presented for 2020-2039, and 2040-2059 the maximum border of rainfall will reach 7 mm, and we can also see that the different levels of average precipitation value will higher than the historical period around 1mm.</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9011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6_Office Theme">
  <a:themeElements>
    <a:clrScheme name="Custom 17">
      <a:dk1>
        <a:srgbClr val="343434"/>
      </a:dk1>
      <a:lt1>
        <a:srgbClr val="FFFFFF"/>
      </a:lt1>
      <a:dk2>
        <a:srgbClr val="343434"/>
      </a:dk2>
      <a:lt2>
        <a:srgbClr val="1D6FA7"/>
      </a:lt2>
      <a:accent1>
        <a:srgbClr val="657A99"/>
      </a:accent1>
      <a:accent2>
        <a:srgbClr val="80A4BA"/>
      </a:accent2>
      <a:accent3>
        <a:srgbClr val="50C8FE"/>
      </a:accent3>
      <a:accent4>
        <a:srgbClr val="02A4EC"/>
      </a:accent4>
      <a:accent5>
        <a:srgbClr val="667B9A"/>
      </a:accent5>
      <a:accent6>
        <a:srgbClr val="51627B"/>
      </a:accent6>
      <a:hlink>
        <a:srgbClr val="69CFFE"/>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8585</TotalTime>
  <Words>663</Words>
  <Application>Microsoft Office PowerPoint</Application>
  <PresentationFormat>Widescreen</PresentationFormat>
  <Paragraphs>50</Paragraphs>
  <Slides>15</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15</vt:i4>
      </vt:variant>
    </vt:vector>
  </HeadingPairs>
  <TitlesOfParts>
    <vt:vector size="27" baseType="lpstr">
      <vt:lpstr>Microsoft YaHei</vt:lpstr>
      <vt:lpstr>Arial</vt:lpstr>
      <vt:lpstr>Calibri</vt:lpstr>
      <vt:lpstr>Cambria</vt:lpstr>
      <vt:lpstr>Cocktail</vt:lpstr>
      <vt:lpstr>Times New Roman</vt:lpstr>
      <vt:lpstr>Tw Cen MT</vt:lpstr>
      <vt:lpstr>Urdu Typesetting</vt:lpstr>
      <vt:lpstr>6_Office Theme</vt:lpstr>
      <vt:lpstr>1_Office Theme</vt:lpstr>
      <vt:lpstr>16_Office Theme</vt:lpstr>
      <vt:lpstr>Droplet</vt:lpstr>
      <vt:lpstr> </vt:lpstr>
      <vt:lpstr>PowerPoint Presentation</vt:lpstr>
      <vt:lpstr>PowerPoint Presentation</vt:lpstr>
      <vt:lpstr>PowerPoint Presentation</vt:lpstr>
      <vt:lpstr>PowerPoint Presentation</vt:lpstr>
      <vt:lpstr> Case study</vt:lpstr>
      <vt:lpstr>Methodology</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Prediction Green Stormwater and flood events through future modeling and adaptation with low impact development practices  (Case study: Renton Basin)</dc:title>
  <dc:creator>Reviewer</dc:creator>
  <cp:lastModifiedBy>Ali Salem</cp:lastModifiedBy>
  <cp:revision>115</cp:revision>
  <dcterms:created xsi:type="dcterms:W3CDTF">2020-07-25T15:04:17Z</dcterms:created>
  <dcterms:modified xsi:type="dcterms:W3CDTF">2023-05-16T22:21:17Z</dcterms:modified>
</cp:coreProperties>
</file>