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4"/>
  </p:notesMasterIdLst>
  <p:sldIdLst>
    <p:sldId id="256" r:id="rId2"/>
    <p:sldId id="257" r:id="rId3"/>
    <p:sldId id="258" r:id="rId4"/>
    <p:sldId id="266" r:id="rId5"/>
    <p:sldId id="259" r:id="rId6"/>
    <p:sldId id="260" r:id="rId7"/>
    <p:sldId id="261" r:id="rId8"/>
    <p:sldId id="263" r:id="rId9"/>
    <p:sldId id="265" r:id="rId10"/>
    <p:sldId id="267" r:id="rId11"/>
    <p:sldId id="264"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B3062C"/>
    <a:srgbClr val="C89800"/>
    <a:srgbClr val="D2C58F"/>
    <a:srgbClr val="D1A17E"/>
    <a:srgbClr val="76985C"/>
    <a:srgbClr val="28C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F2650-4FDE-93CA-B396-E8624FCBE6F9}" v="52" dt="2023-04-23T16:01:51.033"/>
    <p1510:client id="{D46EA387-6605-B513-204C-9E62B2CFC973}" v="745" dt="2023-04-23T16:32:06.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3"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oo\Downloads\FuncReqUserStor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oo\Downloads\FuncReqUserStor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oo\Downloads\FuncReqUserStor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41.2.226.70\nyenah\Roadamap_to_WaterGap\Data_BestPractise\FuncReqUserStori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8802289056748298E-2"/>
          <c:y val="4.3157386327811513E-2"/>
          <c:w val="0.89690007194145671"/>
          <c:h val="0.72216006774994834"/>
        </c:manualLayout>
      </c:layout>
      <c:barChart>
        <c:barDir val="col"/>
        <c:grouping val="clustered"/>
        <c:varyColors val="0"/>
        <c:ser>
          <c:idx val="0"/>
          <c:order val="0"/>
          <c:tx>
            <c:strRef>
              <c:f>'code _progression '!$C$1</c:f>
              <c:strCache>
                <c:ptCount val="1"/>
                <c:pt idx="0">
                  <c:v>Comment Lines</c:v>
                </c:pt>
              </c:strCache>
            </c:strRef>
          </c:tx>
          <c:spPr>
            <a:solidFill>
              <a:schemeClr val="accent2">
                <a:shade val="76000"/>
              </a:schemeClr>
            </a:solidFill>
            <a:ln>
              <a:noFill/>
            </a:ln>
            <a:effectLst/>
          </c:spPr>
          <c:invertIfNegative val="0"/>
          <c:cat>
            <c:strRef>
              <c:f>'code _progression '!$A$2:$A$11</c:f>
              <c:strCache>
                <c:ptCount val="10"/>
                <c:pt idx="0">
                  <c:v>2.1d</c:v>
                </c:pt>
                <c:pt idx="1">
                  <c:v>2.1e</c:v>
                </c:pt>
                <c:pt idx="2">
                  <c:v>2.1f</c:v>
                </c:pt>
                <c:pt idx="3">
                  <c:v>2.1g</c:v>
                </c:pt>
                <c:pt idx="4">
                  <c:v>2.1h</c:v>
                </c:pt>
                <c:pt idx="5">
                  <c:v>2.2</c:v>
                </c:pt>
                <c:pt idx="6">
                  <c:v>2.2b</c:v>
                </c:pt>
                <c:pt idx="7">
                  <c:v>2.2c</c:v>
                </c:pt>
                <c:pt idx="8">
                  <c:v>2.2d</c:v>
                </c:pt>
                <c:pt idx="9">
                  <c:v>2.2e</c:v>
                </c:pt>
              </c:strCache>
            </c:strRef>
          </c:cat>
          <c:val>
            <c:numRef>
              <c:f>'code _progression '!$C$2:$C$11</c:f>
              <c:numCache>
                <c:formatCode>General</c:formatCode>
                <c:ptCount val="10"/>
                <c:pt idx="0">
                  <c:v>3246</c:v>
                </c:pt>
                <c:pt idx="1">
                  <c:v>3628</c:v>
                </c:pt>
                <c:pt idx="2">
                  <c:v>3403</c:v>
                </c:pt>
                <c:pt idx="3">
                  <c:v>6670</c:v>
                </c:pt>
                <c:pt idx="4">
                  <c:v>6688</c:v>
                </c:pt>
                <c:pt idx="5">
                  <c:v>5485</c:v>
                </c:pt>
                <c:pt idx="6">
                  <c:v>6665</c:v>
                </c:pt>
                <c:pt idx="7">
                  <c:v>8069</c:v>
                </c:pt>
                <c:pt idx="8">
                  <c:v>7705</c:v>
                </c:pt>
                <c:pt idx="9">
                  <c:v>7458</c:v>
                </c:pt>
              </c:numCache>
            </c:numRef>
          </c:val>
          <c:extLst>
            <c:ext xmlns:c16="http://schemas.microsoft.com/office/drawing/2014/chart" uri="{C3380CC4-5D6E-409C-BE32-E72D297353CC}">
              <c16:uniqueId val="{00000000-A829-4F7C-A70C-2CC46B7FB05C}"/>
            </c:ext>
          </c:extLst>
        </c:ser>
        <c:ser>
          <c:idx val="1"/>
          <c:order val="1"/>
          <c:tx>
            <c:strRef>
              <c:f>'code _progression '!$D$1</c:f>
              <c:strCache>
                <c:ptCount val="1"/>
                <c:pt idx="0">
                  <c:v>Total Lines of code</c:v>
                </c:pt>
              </c:strCache>
            </c:strRef>
          </c:tx>
          <c:spPr>
            <a:solidFill>
              <a:schemeClr val="accent2">
                <a:tint val="77000"/>
              </a:schemeClr>
            </a:solidFill>
            <a:ln>
              <a:noFill/>
            </a:ln>
            <a:effectLst/>
          </c:spPr>
          <c:invertIfNegative val="0"/>
          <c:val>
            <c:numRef>
              <c:f>'code _progression '!$D$2:$D$11</c:f>
              <c:numCache>
                <c:formatCode>General</c:formatCode>
                <c:ptCount val="10"/>
                <c:pt idx="0">
                  <c:v>12611</c:v>
                </c:pt>
                <c:pt idx="1">
                  <c:v>12710</c:v>
                </c:pt>
                <c:pt idx="2">
                  <c:v>11249</c:v>
                </c:pt>
                <c:pt idx="3">
                  <c:v>20791</c:v>
                </c:pt>
                <c:pt idx="4">
                  <c:v>20625</c:v>
                </c:pt>
                <c:pt idx="5">
                  <c:v>21135</c:v>
                </c:pt>
                <c:pt idx="6">
                  <c:v>22689</c:v>
                </c:pt>
                <c:pt idx="7">
                  <c:v>24225</c:v>
                </c:pt>
                <c:pt idx="8">
                  <c:v>23943</c:v>
                </c:pt>
                <c:pt idx="9">
                  <c:v>27026</c:v>
                </c:pt>
              </c:numCache>
            </c:numRef>
          </c:val>
          <c:extLst>
            <c:ext xmlns:c16="http://schemas.microsoft.com/office/drawing/2014/chart" uri="{C3380CC4-5D6E-409C-BE32-E72D297353CC}">
              <c16:uniqueId val="{00000001-A829-4F7C-A70C-2CC46B7FB05C}"/>
            </c:ext>
          </c:extLst>
        </c:ser>
        <c:dLbls>
          <c:showLegendKey val="0"/>
          <c:showVal val="0"/>
          <c:showCatName val="0"/>
          <c:showSerName val="0"/>
          <c:showPercent val="0"/>
          <c:showBubbleSize val="0"/>
        </c:dLbls>
        <c:gapWidth val="150"/>
        <c:axId val="1259868768"/>
        <c:axId val="1259873760"/>
      </c:barChart>
      <c:catAx>
        <c:axId val="12598687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Model version </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59873760"/>
        <c:crosses val="autoZero"/>
        <c:auto val="1"/>
        <c:lblAlgn val="ctr"/>
        <c:lblOffset val="100"/>
        <c:noMultiLvlLbl val="0"/>
      </c:catAx>
      <c:valAx>
        <c:axId val="125987376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GB" sz="1200">
                    <a:solidFill>
                      <a:schemeClr val="tx1"/>
                    </a:solidFill>
                  </a:rPr>
                  <a:t>Lines of</a:t>
                </a:r>
                <a:r>
                  <a:rPr lang="en-GB" sz="1200" baseline="0">
                    <a:solidFill>
                      <a:schemeClr val="tx1"/>
                    </a:solidFill>
                  </a:rPr>
                  <a:t> code (x1000)</a:t>
                </a:r>
                <a:endParaRPr lang="en-GB" sz="120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986876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Planned</a:t>
            </a:r>
            <a:r>
              <a:rPr lang="en-US" baseline="0" dirty="0">
                <a:solidFill>
                  <a:schemeClr val="tx1"/>
                </a:solidFill>
              </a:rPr>
              <a:t> and completed user stories (Apr 2022 - Apr 2023)</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1768729181340168E-2"/>
          <c:y val="4.8356333237564761E-2"/>
          <c:w val="0.90406857024818132"/>
          <c:h val="0.74783823142997774"/>
        </c:manualLayout>
      </c:layout>
      <c:barChart>
        <c:barDir val="col"/>
        <c:grouping val="clustered"/>
        <c:varyColors val="0"/>
        <c:ser>
          <c:idx val="0"/>
          <c:order val="0"/>
          <c:tx>
            <c:strRef>
              <c:f>'burndown chart'!$A$36</c:f>
              <c:strCache>
                <c:ptCount val="1"/>
                <c:pt idx="0">
                  <c:v>User stories completed </c:v>
                </c:pt>
              </c:strCache>
            </c:strRef>
          </c:tx>
          <c:spPr>
            <a:solidFill>
              <a:schemeClr val="accent2"/>
            </a:solidFill>
            <a:ln>
              <a:noFill/>
            </a:ln>
            <a:effectLst/>
          </c:spPr>
          <c:invertIfNegative val="0"/>
          <c:val>
            <c:numRef>
              <c:f>'burndown chart'!$A$38:$A$49</c:f>
              <c:numCache>
                <c:formatCode>General</c:formatCode>
                <c:ptCount val="12"/>
                <c:pt idx="0">
                  <c:v>3</c:v>
                </c:pt>
                <c:pt idx="1">
                  <c:v>3</c:v>
                </c:pt>
                <c:pt idx="2">
                  <c:v>1</c:v>
                </c:pt>
                <c:pt idx="3">
                  <c:v>2</c:v>
                </c:pt>
                <c:pt idx="4">
                  <c:v>5</c:v>
                </c:pt>
                <c:pt idx="5">
                  <c:v>1</c:v>
                </c:pt>
                <c:pt idx="6">
                  <c:v>0</c:v>
                </c:pt>
                <c:pt idx="7">
                  <c:v>1</c:v>
                </c:pt>
                <c:pt idx="8">
                  <c:v>0</c:v>
                </c:pt>
                <c:pt idx="9">
                  <c:v>0</c:v>
                </c:pt>
                <c:pt idx="10">
                  <c:v>2</c:v>
                </c:pt>
                <c:pt idx="11">
                  <c:v>1</c:v>
                </c:pt>
              </c:numCache>
            </c:numRef>
          </c:val>
          <c:extLst>
            <c:ext xmlns:c16="http://schemas.microsoft.com/office/drawing/2014/chart" uri="{C3380CC4-5D6E-409C-BE32-E72D297353CC}">
              <c16:uniqueId val="{00000000-93BD-4317-B7DF-DBF0A76E4D56}"/>
            </c:ext>
          </c:extLst>
        </c:ser>
        <c:ser>
          <c:idx val="1"/>
          <c:order val="1"/>
          <c:tx>
            <c:strRef>
              <c:f>'burndown chart'!$E$36</c:f>
              <c:strCache>
                <c:ptCount val="1"/>
                <c:pt idx="0">
                  <c:v>User stories planned </c:v>
                </c:pt>
              </c:strCache>
            </c:strRef>
          </c:tx>
          <c:spPr>
            <a:solidFill>
              <a:schemeClr val="accent4"/>
            </a:solidFill>
            <a:ln>
              <a:noFill/>
            </a:ln>
            <a:effectLst/>
          </c:spPr>
          <c:invertIfNegative val="0"/>
          <c:val>
            <c:numRef>
              <c:f>'burndown chart'!$E$38:$E$49</c:f>
              <c:numCache>
                <c:formatCode>General</c:formatCode>
                <c:ptCount val="12"/>
                <c:pt idx="0">
                  <c:v>4</c:v>
                </c:pt>
                <c:pt idx="1">
                  <c:v>4</c:v>
                </c:pt>
                <c:pt idx="2">
                  <c:v>1</c:v>
                </c:pt>
                <c:pt idx="3">
                  <c:v>3</c:v>
                </c:pt>
                <c:pt idx="4">
                  <c:v>5</c:v>
                </c:pt>
                <c:pt idx="5">
                  <c:v>1</c:v>
                </c:pt>
                <c:pt idx="6">
                  <c:v>1</c:v>
                </c:pt>
                <c:pt idx="7">
                  <c:v>1</c:v>
                </c:pt>
                <c:pt idx="8">
                  <c:v>1</c:v>
                </c:pt>
                <c:pt idx="9">
                  <c:v>1</c:v>
                </c:pt>
                <c:pt idx="10">
                  <c:v>2</c:v>
                </c:pt>
                <c:pt idx="11">
                  <c:v>2</c:v>
                </c:pt>
              </c:numCache>
            </c:numRef>
          </c:val>
          <c:extLst>
            <c:ext xmlns:c16="http://schemas.microsoft.com/office/drawing/2014/chart" uri="{C3380CC4-5D6E-409C-BE32-E72D297353CC}">
              <c16:uniqueId val="{00000001-93BD-4317-B7DF-DBF0A76E4D56}"/>
            </c:ext>
          </c:extLst>
        </c:ser>
        <c:dLbls>
          <c:showLegendKey val="0"/>
          <c:showVal val="0"/>
          <c:showCatName val="0"/>
          <c:showSerName val="0"/>
          <c:showPercent val="0"/>
          <c:showBubbleSize val="0"/>
        </c:dLbls>
        <c:gapWidth val="219"/>
        <c:overlap val="-27"/>
        <c:axId val="2011882928"/>
        <c:axId val="2011886288"/>
      </c:barChart>
      <c:catAx>
        <c:axId val="20118829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Month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majorTickMark val="none"/>
        <c:minorTickMark val="out"/>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1886288"/>
        <c:crosses val="autoZero"/>
        <c:auto val="1"/>
        <c:lblAlgn val="ctr"/>
        <c:lblOffset val="100"/>
        <c:noMultiLvlLbl val="0"/>
      </c:catAx>
      <c:valAx>
        <c:axId val="201188628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Number of user</a:t>
                </a:r>
                <a:r>
                  <a:rPr lang="en-US" sz="1200" baseline="0" dirty="0">
                    <a:solidFill>
                      <a:schemeClr val="tx1"/>
                    </a:solidFill>
                  </a:rPr>
                  <a:t> stories</a:t>
                </a:r>
                <a:endParaRPr lang="en-US" sz="1200" dirty="0">
                  <a:solidFill>
                    <a:schemeClr val="tx1"/>
                  </a:solidFill>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11882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sz="1200" dirty="0">
                <a:solidFill>
                  <a:schemeClr val="tx1"/>
                </a:solidFill>
              </a:rPr>
              <a:t>Burndown</a:t>
            </a:r>
            <a:r>
              <a:rPr lang="en-GB" sz="1200" baseline="0" dirty="0">
                <a:solidFill>
                  <a:schemeClr val="tx1"/>
                </a:solidFill>
              </a:rPr>
              <a:t> chart (Apr 2022 – Apr 2023)</a:t>
            </a:r>
            <a:endParaRPr lang="en-GB" sz="1200" dirty="0">
              <a:solidFill>
                <a:schemeClr val="tx1"/>
              </a:solidFill>
            </a:endParaRPr>
          </a:p>
        </c:rich>
      </c:tx>
      <c:layout>
        <c:manualLayout>
          <c:xMode val="edge"/>
          <c:yMode val="edge"/>
          <c:x val="0.21806720444468186"/>
          <c:y val="3.923422212748341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091828239212035"/>
          <c:y val="0.12551607445008461"/>
          <c:w val="0.56341528377501204"/>
          <c:h val="0.59254159260348582"/>
        </c:manualLayout>
      </c:layout>
      <c:barChart>
        <c:barDir val="col"/>
        <c:grouping val="clustered"/>
        <c:varyColors val="0"/>
        <c:ser>
          <c:idx val="2"/>
          <c:order val="2"/>
          <c:tx>
            <c:strRef>
              <c:f>'burndown chart'!$A$36</c:f>
              <c:strCache>
                <c:ptCount val="1"/>
                <c:pt idx="0">
                  <c:v>User stories completed </c:v>
                </c:pt>
              </c:strCache>
            </c:strRef>
          </c:tx>
          <c:spPr>
            <a:solidFill>
              <a:schemeClr val="accent6"/>
            </a:solidFill>
            <a:ln>
              <a:noFill/>
            </a:ln>
            <a:effectLst/>
          </c:spPr>
          <c:invertIfNegative val="0"/>
          <c:val>
            <c:numRef>
              <c:f>'burndown chart'!$A$37:$A$49</c:f>
              <c:numCache>
                <c:formatCode>General</c:formatCode>
                <c:ptCount val="13"/>
                <c:pt idx="0">
                  <c:v>0</c:v>
                </c:pt>
                <c:pt idx="1">
                  <c:v>3</c:v>
                </c:pt>
                <c:pt idx="2">
                  <c:v>3</c:v>
                </c:pt>
                <c:pt idx="3">
                  <c:v>1</c:v>
                </c:pt>
                <c:pt idx="4">
                  <c:v>2</c:v>
                </c:pt>
                <c:pt idx="5">
                  <c:v>5</c:v>
                </c:pt>
                <c:pt idx="6">
                  <c:v>1</c:v>
                </c:pt>
                <c:pt idx="7">
                  <c:v>0</c:v>
                </c:pt>
                <c:pt idx="8">
                  <c:v>1</c:v>
                </c:pt>
                <c:pt idx="9">
                  <c:v>0</c:v>
                </c:pt>
                <c:pt idx="10">
                  <c:v>0</c:v>
                </c:pt>
                <c:pt idx="11">
                  <c:v>2</c:v>
                </c:pt>
                <c:pt idx="12">
                  <c:v>1</c:v>
                </c:pt>
              </c:numCache>
            </c:numRef>
          </c:val>
          <c:extLst>
            <c:ext xmlns:c16="http://schemas.microsoft.com/office/drawing/2014/chart" uri="{C3380CC4-5D6E-409C-BE32-E72D297353CC}">
              <c16:uniqueId val="{00000000-7C0F-45D1-8FB3-11112DAEA5CB}"/>
            </c:ext>
          </c:extLst>
        </c:ser>
        <c:dLbls>
          <c:showLegendKey val="0"/>
          <c:showVal val="0"/>
          <c:showCatName val="0"/>
          <c:showSerName val="0"/>
          <c:showPercent val="0"/>
          <c:showBubbleSize val="0"/>
        </c:dLbls>
        <c:gapWidth val="150"/>
        <c:axId val="1274032080"/>
        <c:axId val="1274029584"/>
      </c:barChart>
      <c:lineChart>
        <c:grouping val="standard"/>
        <c:varyColors val="0"/>
        <c:ser>
          <c:idx val="0"/>
          <c:order val="0"/>
          <c:tx>
            <c:strRef>
              <c:f>'burndown chart'!$A$31</c:f>
              <c:strCache>
                <c:ptCount val="1"/>
                <c:pt idx="0">
                  <c:v>Ideal man hours  </c:v>
                </c:pt>
              </c:strCache>
            </c:strRef>
          </c:tx>
          <c:spPr>
            <a:ln w="15240" cap="rnd">
              <a:solidFill>
                <a:schemeClr val="accent2"/>
              </a:solidFill>
              <a:round/>
            </a:ln>
            <a:effectLst/>
          </c:spPr>
          <c:marker>
            <c:symbol val="circle"/>
            <c:size val="3"/>
            <c:spPr>
              <a:solidFill>
                <a:schemeClr val="accent2"/>
              </a:solidFill>
              <a:ln w="9525">
                <a:solidFill>
                  <a:schemeClr val="accent2"/>
                </a:solidFill>
              </a:ln>
              <a:effectLst/>
            </c:spPr>
          </c:marker>
          <c:cat>
            <c:numRef>
              <c:f>'burndown chart'!$B$32:$N$32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'burndown chart'!$B$31:$N$31</c:f>
              <c:numCache>
                <c:formatCode>0</c:formatCode>
                <c:ptCount val="13"/>
                <c:pt idx="0" formatCode="General">
                  <c:v>1840</c:v>
                </c:pt>
                <c:pt idx="1">
                  <c:v>1686.6666666666667</c:v>
                </c:pt>
                <c:pt idx="2">
                  <c:v>1533.3333333333335</c:v>
                </c:pt>
                <c:pt idx="3">
                  <c:v>1380.0000000000002</c:v>
                </c:pt>
                <c:pt idx="4">
                  <c:v>1226.666666666667</c:v>
                </c:pt>
                <c:pt idx="5">
                  <c:v>1073.3333333333337</c:v>
                </c:pt>
                <c:pt idx="6">
                  <c:v>920.00000000000034</c:v>
                </c:pt>
                <c:pt idx="7">
                  <c:v>766.66666666666697</c:v>
                </c:pt>
                <c:pt idx="8">
                  <c:v>613.3333333333336</c:v>
                </c:pt>
                <c:pt idx="9">
                  <c:v>460.00000000000023</c:v>
                </c:pt>
                <c:pt idx="10">
                  <c:v>306.66666666666686</c:v>
                </c:pt>
                <c:pt idx="11">
                  <c:v>153.33333333333351</c:v>
                </c:pt>
                <c:pt idx="12" formatCode="General">
                  <c:v>0</c:v>
                </c:pt>
              </c:numCache>
            </c:numRef>
          </c:val>
          <c:smooth val="0"/>
          <c:extLst>
            <c:ext xmlns:c16="http://schemas.microsoft.com/office/drawing/2014/chart" uri="{C3380CC4-5D6E-409C-BE32-E72D297353CC}">
              <c16:uniqueId val="{00000001-7C0F-45D1-8FB3-11112DAEA5CB}"/>
            </c:ext>
          </c:extLst>
        </c:ser>
        <c:ser>
          <c:idx val="1"/>
          <c:order val="1"/>
          <c:tx>
            <c:strRef>
              <c:f>'burndown chart'!$A$30</c:f>
              <c:strCache>
                <c:ptCount val="1"/>
                <c:pt idx="0">
                  <c:v>Remaining man hours </c:v>
                </c:pt>
              </c:strCache>
            </c:strRef>
          </c:tx>
          <c:spPr>
            <a:ln w="15240" cap="rnd">
              <a:solidFill>
                <a:schemeClr val="accent4"/>
              </a:solidFill>
              <a:round/>
            </a:ln>
            <a:effectLst/>
          </c:spPr>
          <c:marker>
            <c:symbol val="circle"/>
            <c:size val="3"/>
            <c:spPr>
              <a:solidFill>
                <a:schemeClr val="accent4"/>
              </a:solidFill>
              <a:ln w="9525">
                <a:noFill/>
              </a:ln>
              <a:effectLst/>
            </c:spPr>
          </c:marker>
          <c:cat>
            <c:numRef>
              <c:f>'burndown chart'!$B$32:$N$32</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cat>
          <c:val>
            <c:numRef>
              <c:f>'burndown chart'!$B$30:$N$30</c:f>
              <c:numCache>
                <c:formatCode>General</c:formatCode>
                <c:ptCount val="13"/>
                <c:pt idx="0">
                  <c:v>1840</c:v>
                </c:pt>
                <c:pt idx="1">
                  <c:v>1696</c:v>
                </c:pt>
                <c:pt idx="2">
                  <c:v>1504</c:v>
                </c:pt>
                <c:pt idx="3">
                  <c:v>1304</c:v>
                </c:pt>
                <c:pt idx="4">
                  <c:v>1128</c:v>
                </c:pt>
                <c:pt idx="5">
                  <c:v>968</c:v>
                </c:pt>
                <c:pt idx="6">
                  <c:v>808</c:v>
                </c:pt>
                <c:pt idx="7">
                  <c:v>664</c:v>
                </c:pt>
                <c:pt idx="8">
                  <c:v>560</c:v>
                </c:pt>
                <c:pt idx="9">
                  <c:v>456</c:v>
                </c:pt>
                <c:pt idx="10">
                  <c:v>328</c:v>
                </c:pt>
                <c:pt idx="11">
                  <c:v>216</c:v>
                </c:pt>
                <c:pt idx="12">
                  <c:v>72</c:v>
                </c:pt>
              </c:numCache>
            </c:numRef>
          </c:val>
          <c:smooth val="0"/>
          <c:extLst>
            <c:ext xmlns:c16="http://schemas.microsoft.com/office/drawing/2014/chart" uri="{C3380CC4-5D6E-409C-BE32-E72D297353CC}">
              <c16:uniqueId val="{00000002-7C0F-45D1-8FB3-11112DAEA5CB}"/>
            </c:ext>
          </c:extLst>
        </c:ser>
        <c:dLbls>
          <c:showLegendKey val="0"/>
          <c:showVal val="0"/>
          <c:showCatName val="0"/>
          <c:showSerName val="0"/>
          <c:showPercent val="0"/>
          <c:showBubbleSize val="0"/>
        </c:dLbls>
        <c:marker val="1"/>
        <c:smooth val="0"/>
        <c:axId val="1158205920"/>
        <c:axId val="1158200928"/>
      </c:lineChart>
      <c:lineChart>
        <c:grouping val="standard"/>
        <c:varyColors val="0"/>
        <c:ser>
          <c:idx val="3"/>
          <c:order val="3"/>
          <c:tx>
            <c:strRef>
              <c:f>'burndown chart'!$B$36</c:f>
              <c:strCache>
                <c:ptCount val="1"/>
                <c:pt idx="0">
                  <c:v>Remaining user stories</c:v>
                </c:pt>
              </c:strCache>
            </c:strRef>
          </c:tx>
          <c:spPr>
            <a:ln w="15240" cap="rnd">
              <a:solidFill>
                <a:schemeClr val="accent1"/>
              </a:solidFill>
              <a:round/>
            </a:ln>
            <a:effectLst/>
          </c:spPr>
          <c:marker>
            <c:symbol val="circle"/>
            <c:size val="3"/>
            <c:spPr>
              <a:solidFill>
                <a:srgbClr val="1CADE4"/>
              </a:solidFill>
              <a:ln w="9525">
                <a:noFill/>
              </a:ln>
              <a:effectLst/>
            </c:spPr>
          </c:marker>
          <c:val>
            <c:numRef>
              <c:f>'burndown chart'!$B$37:$B$49</c:f>
              <c:numCache>
                <c:formatCode>General</c:formatCode>
                <c:ptCount val="13"/>
                <c:pt idx="0">
                  <c:v>20</c:v>
                </c:pt>
                <c:pt idx="1">
                  <c:v>17</c:v>
                </c:pt>
                <c:pt idx="2">
                  <c:v>14</c:v>
                </c:pt>
                <c:pt idx="3">
                  <c:v>13</c:v>
                </c:pt>
                <c:pt idx="4">
                  <c:v>11</c:v>
                </c:pt>
                <c:pt idx="5">
                  <c:v>6</c:v>
                </c:pt>
                <c:pt idx="6">
                  <c:v>5</c:v>
                </c:pt>
                <c:pt idx="7">
                  <c:v>5</c:v>
                </c:pt>
                <c:pt idx="8">
                  <c:v>4</c:v>
                </c:pt>
                <c:pt idx="9">
                  <c:v>4</c:v>
                </c:pt>
                <c:pt idx="10">
                  <c:v>4</c:v>
                </c:pt>
                <c:pt idx="11">
                  <c:v>2</c:v>
                </c:pt>
                <c:pt idx="12">
                  <c:v>1</c:v>
                </c:pt>
              </c:numCache>
            </c:numRef>
          </c:val>
          <c:smooth val="0"/>
          <c:extLst>
            <c:ext xmlns:c16="http://schemas.microsoft.com/office/drawing/2014/chart" uri="{C3380CC4-5D6E-409C-BE32-E72D297353CC}">
              <c16:uniqueId val="{00000003-7C0F-45D1-8FB3-11112DAEA5CB}"/>
            </c:ext>
          </c:extLst>
        </c:ser>
        <c:dLbls>
          <c:showLegendKey val="0"/>
          <c:showVal val="0"/>
          <c:showCatName val="0"/>
          <c:showSerName val="0"/>
          <c:showPercent val="0"/>
          <c:showBubbleSize val="0"/>
        </c:dLbls>
        <c:marker val="1"/>
        <c:smooth val="0"/>
        <c:axId val="1274032080"/>
        <c:axId val="1274029584"/>
      </c:lineChart>
      <c:catAx>
        <c:axId val="1158205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8200928"/>
        <c:crosses val="autoZero"/>
        <c:auto val="1"/>
        <c:lblAlgn val="ctr"/>
        <c:lblOffset val="100"/>
        <c:tickMarkSkip val="1"/>
        <c:noMultiLvlLbl val="0"/>
      </c:catAx>
      <c:valAx>
        <c:axId val="115820092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Outstanding man</a:t>
                </a:r>
                <a:r>
                  <a:rPr lang="en-GB" baseline="0">
                    <a:solidFill>
                      <a:schemeClr val="tx1"/>
                    </a:solidFill>
                  </a:rPr>
                  <a:t> hours </a:t>
                </a:r>
                <a:r>
                  <a:rPr lang="en-GB">
                    <a:solidFill>
                      <a:schemeClr val="tx1"/>
                    </a:solidFill>
                  </a:rPr>
                  <a:t> (x100 hours)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8205920"/>
        <c:crosses val="autoZero"/>
        <c:crossBetween val="between"/>
        <c:dispUnits>
          <c:builtInUnit val="hundreds"/>
        </c:dispUnits>
      </c:valAx>
      <c:valAx>
        <c:axId val="127402958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Remaining and</a:t>
                </a:r>
                <a:r>
                  <a:rPr lang="en-GB" baseline="0">
                    <a:solidFill>
                      <a:schemeClr val="tx1"/>
                    </a:solidFill>
                  </a:rPr>
                  <a:t> completed user stories</a:t>
                </a:r>
                <a:endParaRPr lang="en-GB">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74032080"/>
        <c:crosses val="max"/>
        <c:crossBetween val="between"/>
      </c:valAx>
      <c:catAx>
        <c:axId val="1274032080"/>
        <c:scaling>
          <c:orientation val="minMax"/>
        </c:scaling>
        <c:delete val="1"/>
        <c:axPos val="b"/>
        <c:majorTickMark val="out"/>
        <c:minorTickMark val="none"/>
        <c:tickLblPos val="nextTo"/>
        <c:crossAx val="1274029584"/>
        <c:crosses val="autoZero"/>
        <c:auto val="1"/>
        <c:lblAlgn val="ctr"/>
        <c:lblOffset val="100"/>
        <c:noMultiLvlLbl val="0"/>
      </c:catAx>
      <c:spPr>
        <a:noFill/>
        <a:ln>
          <a:noFill/>
        </a:ln>
        <a:effectLst/>
      </c:spPr>
    </c:plotArea>
    <c:legend>
      <c:legendPos val="b"/>
      <c:layout>
        <c:manualLayout>
          <c:xMode val="edge"/>
          <c:yMode val="edge"/>
          <c:x val="0.11337295509678363"/>
          <c:y val="0.84600475135697895"/>
          <c:w val="0.59162045553109754"/>
          <c:h val="0.12653129315378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'code _progression '!$C$1</c:f>
              <c:strCache>
                <c:ptCount val="1"/>
                <c:pt idx="0">
                  <c:v>Comment Lines</c:v>
                </c:pt>
              </c:strCache>
            </c:strRef>
          </c:tx>
          <c:spPr>
            <a:solidFill>
              <a:schemeClr val="accent1"/>
            </a:solidFill>
            <a:ln>
              <a:noFill/>
            </a:ln>
            <a:effectLst/>
          </c:spPr>
          <c:invertIfNegative val="0"/>
          <c:cat>
            <c:strRef>
              <c:f>'code _progression '!$A$11:$A$12</c:f>
              <c:strCache>
                <c:ptCount val="2"/>
                <c:pt idx="0">
                  <c:v>2.2e</c:v>
                </c:pt>
                <c:pt idx="1">
                  <c:v>RewaterGAP (Incomplete)</c:v>
                </c:pt>
              </c:strCache>
            </c:strRef>
          </c:cat>
          <c:val>
            <c:numRef>
              <c:f>'code _progression '!$C$11:$C$12</c:f>
              <c:numCache>
                <c:formatCode>General</c:formatCode>
                <c:ptCount val="2"/>
                <c:pt idx="0">
                  <c:v>7458</c:v>
                </c:pt>
                <c:pt idx="1">
                  <c:v>1927</c:v>
                </c:pt>
              </c:numCache>
            </c:numRef>
          </c:val>
          <c:extLst>
            <c:ext xmlns:c16="http://schemas.microsoft.com/office/drawing/2014/chart" uri="{C3380CC4-5D6E-409C-BE32-E72D297353CC}">
              <c16:uniqueId val="{00000000-9788-4874-84E8-168CE036CEF6}"/>
            </c:ext>
          </c:extLst>
        </c:ser>
        <c:ser>
          <c:idx val="1"/>
          <c:order val="1"/>
          <c:tx>
            <c:strRef>
              <c:f>'code _progression '!$D$1</c:f>
              <c:strCache>
                <c:ptCount val="1"/>
                <c:pt idx="0">
                  <c:v>Total Lines of code</c:v>
                </c:pt>
              </c:strCache>
            </c:strRef>
          </c:tx>
          <c:spPr>
            <a:solidFill>
              <a:schemeClr val="accent2"/>
            </a:solidFill>
            <a:ln>
              <a:noFill/>
            </a:ln>
            <a:effectLst/>
          </c:spPr>
          <c:invertIfNegative val="0"/>
          <c:cat>
            <c:strRef>
              <c:f>'code _progression '!$A$11:$A$12</c:f>
              <c:strCache>
                <c:ptCount val="2"/>
                <c:pt idx="0">
                  <c:v>2.2e</c:v>
                </c:pt>
                <c:pt idx="1">
                  <c:v>RewaterGAP (Incomplete)</c:v>
                </c:pt>
              </c:strCache>
            </c:strRef>
          </c:cat>
          <c:val>
            <c:numRef>
              <c:f>'code _progression '!$D$11:$D$12</c:f>
              <c:numCache>
                <c:formatCode>General</c:formatCode>
                <c:ptCount val="2"/>
                <c:pt idx="0">
                  <c:v>27026</c:v>
                </c:pt>
                <c:pt idx="1">
                  <c:v>5466</c:v>
                </c:pt>
              </c:numCache>
            </c:numRef>
          </c:val>
          <c:extLst>
            <c:ext xmlns:c16="http://schemas.microsoft.com/office/drawing/2014/chart" uri="{C3380CC4-5D6E-409C-BE32-E72D297353CC}">
              <c16:uniqueId val="{00000001-9788-4874-84E8-168CE036CEF6}"/>
            </c:ext>
          </c:extLst>
        </c:ser>
        <c:dLbls>
          <c:showLegendKey val="0"/>
          <c:showVal val="0"/>
          <c:showCatName val="0"/>
          <c:showSerName val="0"/>
          <c:showPercent val="0"/>
          <c:showBubbleSize val="0"/>
        </c:dLbls>
        <c:gapWidth val="150"/>
        <c:axId val="1259868768"/>
        <c:axId val="1259873760"/>
      </c:barChart>
      <c:catAx>
        <c:axId val="12598687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sz="1400">
                    <a:solidFill>
                      <a:schemeClr val="tx1"/>
                    </a:solidFill>
                  </a:rPr>
                  <a:t>Model version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9873760"/>
        <c:crosses val="autoZero"/>
        <c:auto val="1"/>
        <c:lblAlgn val="ctr"/>
        <c:lblOffset val="100"/>
        <c:noMultiLvlLbl val="0"/>
      </c:catAx>
      <c:valAx>
        <c:axId val="125987376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GB" sz="1400">
                    <a:solidFill>
                      <a:schemeClr val="tx1"/>
                    </a:solidFill>
                  </a:rPr>
                  <a:t>Lines of</a:t>
                </a:r>
                <a:r>
                  <a:rPr lang="en-GB" sz="1400" baseline="0">
                    <a:solidFill>
                      <a:schemeClr val="tx1"/>
                    </a:solidFill>
                  </a:rPr>
                  <a:t> code (x1000)</a:t>
                </a:r>
                <a:endParaRPr lang="en-GB" sz="140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9868768"/>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D44D4-38FB-406E-AFAE-50EB364DEA64}"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28BC7-96F9-4701-BF0C-D1796BC26299}" type="slidenum">
              <a:rPr lang="en-GB" smtClean="0"/>
              <a:t>‹#›</a:t>
            </a:fld>
            <a:endParaRPr lang="en-GB"/>
          </a:p>
        </p:txBody>
      </p:sp>
    </p:spTree>
    <p:extLst>
      <p:ext uri="{BB962C8B-B14F-4D97-AF65-F5344CB8AC3E}">
        <p14:creationId xmlns:p14="http://schemas.microsoft.com/office/powerpoint/2010/main" val="201729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1241425"/>
            <a:ext cx="5951538" cy="3348038"/>
          </a:xfrm>
        </p:spPr>
      </p:sp>
      <p:sp>
        <p:nvSpPr>
          <p:cNvPr id="3" name="Notes Placeholder 2"/>
          <p:cNvSpPr>
            <a:spLocks noGrp="1"/>
          </p:cNvSpPr>
          <p:nvPr>
            <p:ph type="body" idx="1"/>
          </p:nvPr>
        </p:nvSpPr>
        <p:spPr/>
        <p:txBody>
          <a:bodyPr/>
          <a:lstStyle/>
          <a:p>
            <a:r>
              <a:rPr lang="en-US" dirty="0"/>
              <a:t>Now</a:t>
            </a:r>
            <a:r>
              <a:rPr lang="en-US" baseline="0" dirty="0"/>
              <a:t> there Is funding to rewrite </a:t>
            </a:r>
            <a:r>
              <a:rPr lang="en-US" baseline="0" dirty="0" err="1"/>
              <a:t>waterGAP</a:t>
            </a:r>
            <a:r>
              <a:rPr lang="en-US" baseline="0" dirty="0"/>
              <a:t> to a more sustainable  software. </a:t>
            </a:r>
            <a:endParaRPr lang="en-GB" dirty="0"/>
          </a:p>
        </p:txBody>
      </p:sp>
      <p:sp>
        <p:nvSpPr>
          <p:cNvPr id="4" name="Slide Number Placeholder 3"/>
          <p:cNvSpPr>
            <a:spLocks noGrp="1"/>
          </p:cNvSpPr>
          <p:nvPr>
            <p:ph type="sldNum" sz="quarter" idx="10"/>
          </p:nvPr>
        </p:nvSpPr>
        <p:spPr/>
        <p:txBody>
          <a:bodyPr/>
          <a:lstStyle/>
          <a:p>
            <a:fld id="{E2F83584-910A-4813-88A4-26922A3B2DB8}" type="slidenum">
              <a:rPr lang="de-DE" smtClean="0"/>
              <a:t>4</a:t>
            </a:fld>
            <a:endParaRPr lang="de-DE"/>
          </a:p>
        </p:txBody>
      </p:sp>
    </p:spTree>
    <p:extLst>
      <p:ext uri="{BB962C8B-B14F-4D97-AF65-F5344CB8AC3E}">
        <p14:creationId xmlns:p14="http://schemas.microsoft.com/office/powerpoint/2010/main" val="67841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A28BC7-96F9-4701-BF0C-D1796BC26299}" type="slidenum">
              <a:rPr lang="en-GB" smtClean="0"/>
              <a:t>5</a:t>
            </a:fld>
            <a:endParaRPr lang="en-GB"/>
          </a:p>
        </p:txBody>
      </p:sp>
    </p:spTree>
    <p:extLst>
      <p:ext uri="{BB962C8B-B14F-4D97-AF65-F5344CB8AC3E}">
        <p14:creationId xmlns:p14="http://schemas.microsoft.com/office/powerpoint/2010/main" val="76771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1241425"/>
            <a:ext cx="5951538" cy="3348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4"/>
                </a:solidFill>
                <a:effectLst/>
                <a:latin typeface="Google Sans"/>
              </a:rPr>
              <a:t>After a module is developed it goes through internal review processes to check code quality and comprehension.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4"/>
                </a:solidFill>
                <a:effectLst/>
                <a:latin typeface="Google Sans"/>
              </a:rPr>
              <a:t>We use code  quality control tools such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4"/>
                </a:solidFill>
                <a:effectLst/>
                <a:latin typeface="Google Sans"/>
              </a:rPr>
              <a:t>-Linter (put right definition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4"/>
                </a:solidFill>
                <a:effectLst/>
                <a:latin typeface="Google Sans"/>
              </a:rPr>
              <a:t>_testing </a:t>
            </a:r>
            <a:r>
              <a:rPr lang="en-US" b="0" i="0" baseline="0">
                <a:solidFill>
                  <a:srgbClr val="202124"/>
                </a:solidFill>
                <a:effectLst/>
                <a:latin typeface="Google Sans"/>
              </a:rPr>
              <a:t> </a:t>
            </a:r>
            <a:r>
              <a:rPr lang="en-US" b="0" i="0">
                <a:solidFill>
                  <a:srgbClr val="202124"/>
                </a:solidFill>
                <a:effectLst/>
                <a:latin typeface="Google Sans"/>
              </a:rPr>
              <a:t>(Here we test the components of the software to see if they are functioning as intended.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02124"/>
                </a:solidFill>
                <a:effectLst/>
                <a:latin typeface="Google Sans"/>
              </a:rPr>
              <a:t>-coverage tools:  provides a score to check which part of our code was accessed by the written test. ( The end is to make sure that all part of the codes are tested)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202124"/>
              </a:solidFill>
              <a:effectLst/>
              <a:latin typeface="Google Sans"/>
            </a:endParaRPr>
          </a:p>
          <a:p>
            <a:endParaRPr lang="en-GB"/>
          </a:p>
        </p:txBody>
      </p:sp>
      <p:sp>
        <p:nvSpPr>
          <p:cNvPr id="4" name="Slide Number Placeholder 3"/>
          <p:cNvSpPr>
            <a:spLocks noGrp="1"/>
          </p:cNvSpPr>
          <p:nvPr>
            <p:ph type="sldNum" sz="quarter" idx="10"/>
          </p:nvPr>
        </p:nvSpPr>
        <p:spPr/>
        <p:txBody>
          <a:bodyPr/>
          <a:lstStyle/>
          <a:p>
            <a:fld id="{E2F83584-910A-4813-88A4-26922A3B2DB8}" type="slidenum">
              <a:rPr lang="de-DE" smtClean="0"/>
              <a:t>8</a:t>
            </a:fld>
            <a:endParaRPr lang="de-DE"/>
          </a:p>
        </p:txBody>
      </p:sp>
    </p:spTree>
    <p:extLst>
      <p:ext uri="{BB962C8B-B14F-4D97-AF65-F5344CB8AC3E}">
        <p14:creationId xmlns:p14="http://schemas.microsoft.com/office/powerpoint/2010/main" val="80308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353CDC0-6F45-4D02-9BDA-8C205D64209D}"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21590-709F-4E92-B864-037EDAC0B94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37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628602-5BDD-4EC7-9033-E846364CDB0E}"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371540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7DFFED-DA7E-4C94-A8DD-F2DC49F4094C}"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246546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18AC98-5234-42FC-B78F-E1C784BFA143}"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326574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245F2A-48F5-4B46-BA9F-13C95D50E841}" type="datetime1">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21590-709F-4E92-B864-037EDAC0B94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0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0C8FF8-2CBC-43B0-A1CE-129BBEF927CA}" type="datetime1">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20314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977621-8FF0-40FB-89CB-9E1E100E44F3}" type="datetime1">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181274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5D38B-E937-4FB9-A06D-E2BB2D4793EC}" type="datetime1">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135058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7084E95-D9F5-4A31-97C4-803CD86A6545}" type="datetime1">
              <a:rPr lang="en-GB" smtClean="0"/>
              <a:t>26/04/2023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62302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06D7C4-2367-488E-9B3B-73C75FE09592}" type="datetime1">
              <a:rPr lang="en-GB" smtClean="0"/>
              <a:t>26/04/2023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FC21590-709F-4E92-B864-037EDAC0B946}" type="slidenum">
              <a:rPr lang="en-GB" smtClean="0"/>
              <a:t>‹#›</a:t>
            </a:fld>
            <a:endParaRPr lang="en-GB"/>
          </a:p>
        </p:txBody>
      </p:sp>
    </p:spTree>
    <p:extLst>
      <p:ext uri="{BB962C8B-B14F-4D97-AF65-F5344CB8AC3E}">
        <p14:creationId xmlns:p14="http://schemas.microsoft.com/office/powerpoint/2010/main" val="1560520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F509C1-3A13-4197-8B5D-5264EDE4036A}" type="datetime1">
              <a:rPr lang="en-GB" smtClean="0"/>
              <a:t>26/04/2023</a:t>
            </a:fld>
            <a:endParaRPr lang="en-GB"/>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C21590-709F-4E92-B864-037EDAC0B946}" type="slidenum">
              <a:rPr lang="en-GB" smtClean="0"/>
              <a:t>‹#›</a:t>
            </a:fld>
            <a:endParaRPr lang="en-GB"/>
          </a:p>
        </p:txBody>
      </p:sp>
    </p:spTree>
    <p:extLst>
      <p:ext uri="{BB962C8B-B14F-4D97-AF65-F5344CB8AC3E}">
        <p14:creationId xmlns:p14="http://schemas.microsoft.com/office/powerpoint/2010/main" val="97552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38FEA2C-67C3-4C81-950E-AAAB44CD7442}" type="datetime1">
              <a:rPr lang="en-GB" smtClean="0"/>
              <a:t>26/04/2023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FC21590-709F-4E92-B864-037EDAC0B94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9435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atlassian.com/agile/project-management/user-stories" TargetMode="Externa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gmd.copernicus.org/articles/14/1037/2021/"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slide" Target="slide3.xml"/><Relationship Id="rId3" Type="http://schemas.openxmlformats.org/officeDocument/2006/relationships/slide" Target="slide10.xml"/><Relationship Id="rId21" Type="http://schemas.openxmlformats.org/officeDocument/2006/relationships/image" Target="../media/image6.png"/><Relationship Id="rId7" Type="http://schemas.openxmlformats.org/officeDocument/2006/relationships/slide" Target="slide5.xml"/><Relationship Id="rId12" Type="http://schemas.openxmlformats.org/officeDocument/2006/relationships/slide" Target="slide8.xml"/><Relationship Id="rId17" Type="http://schemas.openxmlformats.org/officeDocument/2006/relationships/image" Target="../media/image17.png"/><Relationship Id="rId2" Type="http://schemas.openxmlformats.org/officeDocument/2006/relationships/slide" Target="slide12.xml"/><Relationship Id="rId16" Type="http://schemas.openxmlformats.org/officeDocument/2006/relationships/slide" Target="slide6.xml"/><Relationship Id="rId20"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4.svg"/><Relationship Id="rId5" Type="http://schemas.openxmlformats.org/officeDocument/2006/relationships/image" Target="../media/image9.png"/><Relationship Id="rId15" Type="http://schemas.openxmlformats.org/officeDocument/2006/relationships/slide" Target="slide7.xml"/><Relationship Id="rId23" Type="http://schemas.openxmlformats.org/officeDocument/2006/relationships/image" Target="../media/image8.png"/><Relationship Id="rId10" Type="http://schemas.openxmlformats.org/officeDocument/2006/relationships/image" Target="../media/image13.png"/><Relationship Id="rId19" Type="http://schemas.openxmlformats.org/officeDocument/2006/relationships/slide" Target="slide4.xml"/><Relationship Id="rId4" Type="http://schemas.openxmlformats.org/officeDocument/2006/relationships/slide" Target="slide11.xml"/><Relationship Id="rId9" Type="http://schemas.openxmlformats.org/officeDocument/2006/relationships/image" Target="../media/image12.svg"/><Relationship Id="rId14" Type="http://schemas.openxmlformats.org/officeDocument/2006/relationships/image" Target="../media/image16.svg"/><Relationship Id="rId2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8.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slide" Target="slide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slide" Target="slide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3" Type="http://schemas.openxmlformats.org/officeDocument/2006/relationships/hyperlink" Target="https://refactoring.guru/design-patterns/catalog" TargetMode="External"/><Relationship Id="rId7" Type="http://schemas.openxmlformats.org/officeDocument/2006/relationships/image" Target="../media/image25.png"/><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jpeg"/><Relationship Id="rId15" Type="http://schemas.openxmlformats.org/officeDocument/2006/relationships/slide" Target="slide2.xml"/><Relationship Id="rId10"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6049" y="1116985"/>
            <a:ext cx="9144000" cy="1262321"/>
          </a:xfrm>
        </p:spPr>
        <p:txBody>
          <a:bodyPr>
            <a:normAutofit/>
          </a:bodyPr>
          <a:lstStyle/>
          <a:p>
            <a:pPr algn="ctr"/>
            <a:r>
              <a:rPr lang="en-US" sz="3600" dirty="0"/>
              <a:t>Towards a sustainable utilization of the global hydrological research software WaterGAP</a:t>
            </a:r>
            <a:endParaRPr lang="en-GB" sz="3600" dirty="0"/>
          </a:p>
        </p:txBody>
      </p:sp>
      <p:sp>
        <p:nvSpPr>
          <p:cNvPr id="5" name="Rectangle 4"/>
          <p:cNvSpPr/>
          <p:nvPr/>
        </p:nvSpPr>
        <p:spPr>
          <a:xfrm>
            <a:off x="174172" y="6477105"/>
            <a:ext cx="12226212" cy="523220"/>
          </a:xfrm>
          <a:prstGeom prst="rect">
            <a:avLst/>
          </a:prstGeom>
        </p:spPr>
        <p:txBody>
          <a:bodyPr wrap="square">
            <a:spAutoFit/>
          </a:bodyPr>
          <a:lstStyle/>
          <a:p>
            <a:r>
              <a:rPr lang="en-US" sz="1400" b="0" i="0">
                <a:solidFill>
                  <a:srgbClr val="000000"/>
                </a:solidFill>
                <a:effectLst/>
                <a:latin typeface="Menlo"/>
              </a:rPr>
              <a:t>Session ESSI3.6 – Collaborative Science Through Free and Open Source Software Tools and Frameworks in Earth sciences (Geo, Weather, Climate)</a:t>
            </a:r>
            <a:br>
              <a:rPr lang="en-US" sz="1400"/>
            </a:br>
            <a:endParaRPr lang="en-GB" sz="1400"/>
          </a:p>
        </p:txBody>
      </p:sp>
      <p:grpSp>
        <p:nvGrpSpPr>
          <p:cNvPr id="29" name="Group 28"/>
          <p:cNvGrpSpPr/>
          <p:nvPr/>
        </p:nvGrpSpPr>
        <p:grpSpPr>
          <a:xfrm>
            <a:off x="2069490" y="3503214"/>
            <a:ext cx="8430559" cy="733714"/>
            <a:chOff x="2069490" y="3503214"/>
            <a:chExt cx="8430559" cy="733714"/>
          </a:xfrm>
        </p:grpSpPr>
        <p:grpSp>
          <p:nvGrpSpPr>
            <p:cNvPr id="28" name="Group 27"/>
            <p:cNvGrpSpPr/>
            <p:nvPr/>
          </p:nvGrpSpPr>
          <p:grpSpPr>
            <a:xfrm>
              <a:off x="7777702" y="3503214"/>
              <a:ext cx="2722347" cy="733714"/>
              <a:chOff x="7777702" y="3379957"/>
              <a:chExt cx="2722347" cy="733714"/>
            </a:xfrm>
          </p:grpSpPr>
          <p:sp>
            <p:nvSpPr>
              <p:cNvPr id="25" name="Rounded Rectangle 24"/>
              <p:cNvSpPr/>
              <p:nvPr/>
            </p:nvSpPr>
            <p:spPr bwMode="auto">
              <a:xfrm>
                <a:off x="8407468" y="3491425"/>
                <a:ext cx="2092581" cy="510778"/>
              </a:xfrm>
              <a:prstGeom prst="roundRect">
                <a:avLst/>
              </a:prstGeom>
              <a:solidFill>
                <a:srgbClr val="FFFFFF"/>
              </a:solidFill>
              <a:ln w="25400" cap="flat" cmpd="sng" algn="ctr">
                <a:noFill/>
                <a:prstDash val="solid"/>
                <a:beve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45720" tIns="45720" rIns="45720" bIns="45720" numCol="1" rtlCol="0" anchor="t" anchorCtr="0" compatLnSpc="1">
                <a:prstTxWarp prst="textNoShape">
                  <a:avLst/>
                </a:prstTxWarp>
                <a:spAutoFit/>
              </a:bodyPr>
              <a:lstStyle/>
              <a:p>
                <a:pPr algn="ctr"/>
                <a:r>
                  <a:rPr lang="en-GB" sz="1200"/>
                  <a:t> Prof. Dr. Petra Döll  </a:t>
                </a:r>
              </a:p>
              <a:p>
                <a:pPr algn="ctr"/>
                <a:r>
                  <a:rPr lang="en-GB" sz="1200"/>
                  <a:t>(</a:t>
                </a:r>
                <a:r>
                  <a:rPr lang="en-US" sz="1200"/>
                  <a:t>Goethe University Frankfurt)</a:t>
                </a:r>
                <a:endParaRPr lang="en-GB" sz="1200"/>
              </a:p>
            </p:txBody>
          </p:sp>
          <p:pic>
            <p:nvPicPr>
              <p:cNvPr id="9" name="Picture 8"/>
              <p:cNvPicPr>
                <a:picLocks noChangeAspect="1"/>
              </p:cNvPicPr>
              <p:nvPr/>
            </p:nvPicPr>
            <p:blipFill>
              <a:blip r:embed="rId2"/>
              <a:stretch>
                <a:fillRect/>
              </a:stretch>
            </p:blipFill>
            <p:spPr>
              <a:xfrm>
                <a:off x="7777702" y="3379957"/>
                <a:ext cx="720000" cy="733714"/>
              </a:xfrm>
              <a:prstGeom prst="rect">
                <a:avLst/>
              </a:prstGeom>
              <a:ln>
                <a:noFill/>
              </a:ln>
              <a:effectLst>
                <a:outerShdw blurRad="292100" dist="139700" dir="2700000" algn="tl" rotWithShape="0">
                  <a:srgbClr val="333333">
                    <a:alpha val="65000"/>
                  </a:srgbClr>
                </a:outerShdw>
              </a:effectLst>
            </p:spPr>
          </p:pic>
        </p:grpSp>
        <p:grpSp>
          <p:nvGrpSpPr>
            <p:cNvPr id="27" name="Group 26"/>
            <p:cNvGrpSpPr/>
            <p:nvPr/>
          </p:nvGrpSpPr>
          <p:grpSpPr>
            <a:xfrm>
              <a:off x="2069490" y="3515003"/>
              <a:ext cx="5561860" cy="721925"/>
              <a:chOff x="2069490" y="3515003"/>
              <a:chExt cx="5561860" cy="721925"/>
            </a:xfrm>
          </p:grpSpPr>
          <p:grpSp>
            <p:nvGrpSpPr>
              <p:cNvPr id="22" name="Group 21"/>
              <p:cNvGrpSpPr/>
              <p:nvPr/>
            </p:nvGrpSpPr>
            <p:grpSpPr>
              <a:xfrm>
                <a:off x="2069490" y="3515003"/>
                <a:ext cx="2767464" cy="710136"/>
                <a:chOff x="2196422" y="3657583"/>
                <a:chExt cx="2767464" cy="710136"/>
              </a:xfrm>
            </p:grpSpPr>
            <p:sp>
              <p:nvSpPr>
                <p:cNvPr id="12" name="Rounded Rectangle 11"/>
                <p:cNvSpPr/>
                <p:nvPr/>
              </p:nvSpPr>
              <p:spPr bwMode="auto">
                <a:xfrm>
                  <a:off x="2871305" y="3726150"/>
                  <a:ext cx="2092581" cy="510778"/>
                </a:xfrm>
                <a:prstGeom prst="roundRect">
                  <a:avLst/>
                </a:prstGeom>
                <a:solidFill>
                  <a:srgbClr val="FFFFFF"/>
                </a:solidFill>
                <a:ln w="25400" cap="flat" cmpd="sng" algn="ctr">
                  <a:noFill/>
                  <a:prstDash val="solid"/>
                  <a:beve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45720" tIns="45720" rIns="45720" bIns="45720" numCol="1" rtlCol="0" anchor="t" anchorCtr="0" compatLnSpc="1">
                  <a:prstTxWarp prst="textNoShape">
                    <a:avLst/>
                  </a:prstTxWarp>
                  <a:spAutoFit/>
                </a:bodyPr>
                <a:lstStyle/>
                <a:p>
                  <a:pPr algn="ctr"/>
                  <a:r>
                    <a:rPr lang="en-US" sz="1200"/>
                    <a:t>Emmanuel Nyenah</a:t>
                  </a:r>
                </a:p>
                <a:p>
                  <a:pPr algn="ctr"/>
                  <a:r>
                    <a:rPr lang="en-US" sz="1200"/>
                    <a:t>(Goethe University Frankfurt)</a:t>
                  </a:r>
                </a:p>
              </p:txBody>
            </p:sp>
            <p:pic>
              <p:nvPicPr>
                <p:cNvPr id="8" name="Picture 7"/>
                <p:cNvPicPr>
                  <a:picLocks noChangeAspect="1"/>
                </p:cNvPicPr>
                <p:nvPr/>
              </p:nvPicPr>
              <p:blipFill>
                <a:blip r:embed="rId3"/>
                <a:stretch>
                  <a:fillRect/>
                </a:stretch>
              </p:blipFill>
              <p:spPr>
                <a:xfrm>
                  <a:off x="2196422" y="3657583"/>
                  <a:ext cx="720000" cy="710136"/>
                </a:xfrm>
                <a:prstGeom prst="rect">
                  <a:avLst/>
                </a:prstGeom>
                <a:ln>
                  <a:noFill/>
                </a:ln>
                <a:effectLst>
                  <a:outerShdw blurRad="292100" dist="139700" dir="2700000" algn="tl" rotWithShape="0">
                    <a:srgbClr val="333333">
                      <a:alpha val="65000"/>
                    </a:srgbClr>
                  </a:outerShdw>
                </a:effectLst>
              </p:spPr>
            </p:pic>
          </p:grpSp>
          <p:grpSp>
            <p:nvGrpSpPr>
              <p:cNvPr id="26" name="Group 25"/>
              <p:cNvGrpSpPr/>
              <p:nvPr/>
            </p:nvGrpSpPr>
            <p:grpSpPr>
              <a:xfrm>
                <a:off x="4983305" y="3530139"/>
                <a:ext cx="2648045" cy="706789"/>
                <a:chOff x="4983305" y="3530139"/>
                <a:chExt cx="2648045" cy="706789"/>
              </a:xfrm>
            </p:grpSpPr>
            <p:sp>
              <p:nvSpPr>
                <p:cNvPr id="24" name="Rounded Rectangle 23"/>
                <p:cNvSpPr/>
                <p:nvPr/>
              </p:nvSpPr>
              <p:spPr bwMode="auto">
                <a:xfrm>
                  <a:off x="5538769" y="3628144"/>
                  <a:ext cx="2092581" cy="510778"/>
                </a:xfrm>
                <a:prstGeom prst="roundRect">
                  <a:avLst/>
                </a:prstGeom>
                <a:solidFill>
                  <a:srgbClr val="FFFFFF"/>
                </a:solidFill>
                <a:ln w="25400" cap="flat" cmpd="sng" algn="ctr">
                  <a:noFill/>
                  <a:prstDash val="solid"/>
                  <a:beve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45720" tIns="45720" rIns="45720" bIns="45720" numCol="1" rtlCol="0" anchor="t" anchorCtr="0" compatLnSpc="1">
                  <a:prstTxWarp prst="textNoShape">
                    <a:avLst/>
                  </a:prstTxWarp>
                  <a:spAutoFit/>
                </a:bodyPr>
                <a:lstStyle/>
                <a:p>
                  <a:pPr algn="ctr"/>
                  <a:r>
                    <a:rPr lang="en-GB" sz="1200"/>
                    <a:t> Dr. Robert Reinecke</a:t>
                  </a:r>
                </a:p>
                <a:p>
                  <a:pPr algn="ctr"/>
                  <a:r>
                    <a:rPr lang="en-US" sz="1200"/>
                    <a:t>(University of Postdam)</a:t>
                  </a:r>
                </a:p>
              </p:txBody>
            </p:sp>
            <p:pic>
              <p:nvPicPr>
                <p:cNvPr id="7" name="Picture 6"/>
                <p:cNvPicPr>
                  <a:picLocks noChangeAspect="1"/>
                </p:cNvPicPr>
                <p:nvPr/>
              </p:nvPicPr>
              <p:blipFill>
                <a:blip r:embed="rId4"/>
                <a:stretch>
                  <a:fillRect/>
                </a:stretch>
              </p:blipFill>
              <p:spPr>
                <a:xfrm>
                  <a:off x="4983305" y="3530139"/>
                  <a:ext cx="720000" cy="706789"/>
                </a:xfrm>
                <a:prstGeom prst="rect">
                  <a:avLst/>
                </a:prstGeom>
                <a:ln>
                  <a:noFill/>
                </a:ln>
                <a:effectLst>
                  <a:outerShdw blurRad="292100" dist="139700" dir="2700000" algn="tl" rotWithShape="0">
                    <a:srgbClr val="333333">
                      <a:alpha val="65000"/>
                    </a:srgbClr>
                  </a:outerShdw>
                </a:effectLst>
              </p:spPr>
            </p:pic>
          </p:grpSp>
        </p:grpSp>
      </p:gr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7165" y="5694510"/>
            <a:ext cx="961604" cy="524074"/>
          </a:xfrm>
          <a:prstGeom prst="rect">
            <a:avLst/>
          </a:prstGeom>
        </p:spPr>
      </p:pic>
      <p:pic>
        <p:nvPicPr>
          <p:cNvPr id="31" name="Picture 30"/>
          <p:cNvPicPr>
            <a:picLocks noChangeAspect="1"/>
          </p:cNvPicPr>
          <p:nvPr/>
        </p:nvPicPr>
        <p:blipFill>
          <a:blip r:embed="rId6"/>
          <a:stretch>
            <a:fillRect/>
          </a:stretch>
        </p:blipFill>
        <p:spPr>
          <a:xfrm>
            <a:off x="5703305" y="5713556"/>
            <a:ext cx="2408129" cy="627942"/>
          </a:xfrm>
          <a:prstGeom prst="rect">
            <a:avLst/>
          </a:prstGeom>
        </p:spPr>
      </p:pic>
      <p:grpSp>
        <p:nvGrpSpPr>
          <p:cNvPr id="35" name="Group 34"/>
          <p:cNvGrpSpPr/>
          <p:nvPr/>
        </p:nvGrpSpPr>
        <p:grpSpPr>
          <a:xfrm>
            <a:off x="279270" y="284518"/>
            <a:ext cx="1521538" cy="832468"/>
            <a:chOff x="279270" y="284517"/>
            <a:chExt cx="1782796" cy="959765"/>
          </a:xfrm>
        </p:grpSpPr>
        <p:pic>
          <p:nvPicPr>
            <p:cNvPr id="32" name="Picture 31"/>
            <p:cNvPicPr>
              <a:picLocks noChangeAspect="1"/>
            </p:cNvPicPr>
            <p:nvPr/>
          </p:nvPicPr>
          <p:blipFill>
            <a:blip r:embed="rId7"/>
            <a:stretch>
              <a:fillRect/>
            </a:stretch>
          </p:blipFill>
          <p:spPr>
            <a:xfrm>
              <a:off x="279270" y="284517"/>
              <a:ext cx="823031" cy="932769"/>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
        <p:nvSpPr>
          <p:cNvPr id="36" name="TextBox 35"/>
          <p:cNvSpPr txBox="1"/>
          <p:nvPr/>
        </p:nvSpPr>
        <p:spPr>
          <a:xfrm>
            <a:off x="4983305" y="4730951"/>
            <a:ext cx="1260281" cy="307777"/>
          </a:xfrm>
          <a:prstGeom prst="rect">
            <a:avLst/>
          </a:prstGeom>
          <a:noFill/>
        </p:spPr>
        <p:txBody>
          <a:bodyPr wrap="none" rtlCol="0">
            <a:spAutoFit/>
          </a:bodyPr>
          <a:lstStyle/>
          <a:p>
            <a:r>
              <a:rPr lang="en-US" sz="1400"/>
              <a:t>27</a:t>
            </a:r>
            <a:r>
              <a:rPr lang="en-US" sz="1400" baseline="30000"/>
              <a:t>th</a:t>
            </a:r>
            <a:r>
              <a:rPr lang="en-US" sz="1400"/>
              <a:t> April 2023</a:t>
            </a:r>
            <a:endParaRPr lang="en-GB" sz="1400"/>
          </a:p>
        </p:txBody>
      </p:sp>
    </p:spTree>
    <p:extLst>
      <p:ext uri="{BB962C8B-B14F-4D97-AF65-F5344CB8AC3E}">
        <p14:creationId xmlns:p14="http://schemas.microsoft.com/office/powerpoint/2010/main" val="262866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User Stories </a:t>
            </a:r>
            <a:endParaRPr lang="en-GB"/>
          </a:p>
        </p:txBody>
      </p:sp>
      <p:sp>
        <p:nvSpPr>
          <p:cNvPr id="4" name="Content Placeholder 3"/>
          <p:cNvSpPr>
            <a:spLocks noGrp="1"/>
          </p:cNvSpPr>
          <p:nvPr>
            <p:ph idx="1"/>
          </p:nvPr>
        </p:nvSpPr>
        <p:spPr>
          <a:xfrm>
            <a:off x="1097280" y="1845734"/>
            <a:ext cx="10058400" cy="1248290"/>
          </a:xfrm>
          <a:prstGeom prst="rect">
            <a:avLst/>
          </a:prstGeom>
        </p:spPr>
        <p:txBody>
          <a:bodyPr>
            <a:spAutoFit/>
          </a:bodyPr>
          <a:lstStyle/>
          <a:p>
            <a:r>
              <a:rPr lang="en-US"/>
              <a:t>A </a:t>
            </a:r>
            <a:r>
              <a:rPr lang="en-US">
                <a:solidFill>
                  <a:schemeClr val="accent1"/>
                </a:solidFill>
              </a:rPr>
              <a:t>user story </a:t>
            </a:r>
            <a:r>
              <a:rPr lang="en-US"/>
              <a:t>is an informal, general explanation of a software feature written from the perspective of the end user or customer. The purpose of a user story is to articulate what the software should and should not do.</a:t>
            </a:r>
          </a:p>
          <a:p>
            <a:r>
              <a:rPr lang="en-US" sz="1050">
                <a:hlinkClick r:id="rId2"/>
              </a:rPr>
              <a:t>https://www.atlassian.com/agile/project-management/user-stories</a:t>
            </a:r>
            <a:r>
              <a:rPr lang="en-US" sz="1050"/>
              <a:t> </a:t>
            </a:r>
            <a:endParaRPr lang="en-GB" sz="1050"/>
          </a:p>
        </p:txBody>
      </p:sp>
      <p:grpSp>
        <p:nvGrpSpPr>
          <p:cNvPr id="5" name="Group 4"/>
          <p:cNvGrpSpPr/>
          <p:nvPr/>
        </p:nvGrpSpPr>
        <p:grpSpPr>
          <a:xfrm>
            <a:off x="279270" y="284518"/>
            <a:ext cx="1521538" cy="832468"/>
            <a:chOff x="279270" y="284517"/>
            <a:chExt cx="1782796" cy="959765"/>
          </a:xfrm>
        </p:grpSpPr>
        <p:pic>
          <p:nvPicPr>
            <p:cNvPr id="6" name="Picture 5"/>
            <p:cNvPicPr>
              <a:picLocks noChangeAspect="1"/>
            </p:cNvPicPr>
            <p:nvPr/>
          </p:nvPicPr>
          <p:blipFill>
            <a:blip r:embed="rId3"/>
            <a:stretch>
              <a:fillRect/>
            </a:stretch>
          </p:blipFill>
          <p:spPr>
            <a:xfrm>
              <a:off x="279270" y="284517"/>
              <a:ext cx="823031" cy="9327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pic>
        <p:nvPicPr>
          <p:cNvPr id="10" name="Picture 9"/>
          <p:cNvPicPr>
            <a:picLocks noChangeAspect="1"/>
          </p:cNvPicPr>
          <p:nvPr/>
        </p:nvPicPr>
        <p:blipFill>
          <a:blip r:embed="rId5"/>
          <a:stretch>
            <a:fillRect/>
          </a:stretch>
        </p:blipFill>
        <p:spPr>
          <a:xfrm>
            <a:off x="1242841" y="4075428"/>
            <a:ext cx="10048292" cy="955512"/>
          </a:xfrm>
          <a:prstGeom prst="rect">
            <a:avLst/>
          </a:prstGeom>
        </p:spPr>
      </p:pic>
      <p:sp>
        <p:nvSpPr>
          <p:cNvPr id="11" name="TextBox 10"/>
          <p:cNvSpPr txBox="1"/>
          <p:nvPr/>
        </p:nvSpPr>
        <p:spPr>
          <a:xfrm>
            <a:off x="4609323" y="3638938"/>
            <a:ext cx="2165016" cy="369332"/>
          </a:xfrm>
          <a:prstGeom prst="rect">
            <a:avLst/>
          </a:prstGeom>
          <a:noFill/>
        </p:spPr>
        <p:txBody>
          <a:bodyPr wrap="none" rtlCol="0">
            <a:spAutoFit/>
          </a:bodyPr>
          <a:lstStyle/>
          <a:p>
            <a:r>
              <a:rPr lang="en-US"/>
              <a:t>Example user stories </a:t>
            </a:r>
            <a:endParaRPr lang="en-GB"/>
          </a:p>
        </p:txBody>
      </p:sp>
      <p:sp>
        <p:nvSpPr>
          <p:cNvPr id="12" name="Rounded Rectangle 11">
            <a:hlinkClick r:id="rId6"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13" name="Rectangle 12"/>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2657921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Performance and Interface </a:t>
            </a:r>
            <a:endParaRPr lang="en-GB"/>
          </a:p>
        </p:txBody>
      </p:sp>
      <p:pic>
        <p:nvPicPr>
          <p:cNvPr id="4" name="Content Placeholder 3"/>
          <p:cNvPicPr>
            <a:picLocks noGrp="1" noChangeAspect="1"/>
          </p:cNvPicPr>
          <p:nvPr>
            <p:ph idx="1"/>
          </p:nvPr>
        </p:nvPicPr>
        <p:blipFill>
          <a:blip r:embed="rId2"/>
          <a:stretch>
            <a:fillRect/>
          </a:stretch>
        </p:blipFill>
        <p:spPr>
          <a:xfrm>
            <a:off x="7725747" y="2583741"/>
            <a:ext cx="3112692" cy="37297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23434455"/>
              </p:ext>
            </p:extLst>
          </p:nvPr>
        </p:nvGraphicFramePr>
        <p:xfrm>
          <a:off x="1097280" y="2677885"/>
          <a:ext cx="5606952" cy="1871787"/>
        </p:xfrm>
        <a:graphic>
          <a:graphicData uri="http://schemas.openxmlformats.org/drawingml/2006/table">
            <a:tbl>
              <a:tblPr firstRow="1" bandRow="1">
                <a:tableStyleId>{93296810-A885-4BE3-A3E7-6D5BEEA58F35}</a:tableStyleId>
              </a:tblPr>
              <a:tblGrid>
                <a:gridCol w="1857573">
                  <a:extLst>
                    <a:ext uri="{9D8B030D-6E8A-4147-A177-3AD203B41FA5}">
                      <a16:colId xmlns:a16="http://schemas.microsoft.com/office/drawing/2014/main" val="1924137272"/>
                    </a:ext>
                  </a:extLst>
                </a:gridCol>
                <a:gridCol w="1880395">
                  <a:extLst>
                    <a:ext uri="{9D8B030D-6E8A-4147-A177-3AD203B41FA5}">
                      <a16:colId xmlns:a16="http://schemas.microsoft.com/office/drawing/2014/main" val="2140314827"/>
                    </a:ext>
                  </a:extLst>
                </a:gridCol>
                <a:gridCol w="1868984">
                  <a:extLst>
                    <a:ext uri="{9D8B030D-6E8A-4147-A177-3AD203B41FA5}">
                      <a16:colId xmlns:a16="http://schemas.microsoft.com/office/drawing/2014/main" val="2581250336"/>
                    </a:ext>
                  </a:extLst>
                </a:gridCol>
              </a:tblGrid>
              <a:tr h="284056">
                <a:tc>
                  <a:txBody>
                    <a:bodyPr/>
                    <a:lstStyle/>
                    <a:p>
                      <a:pPr algn="ctr"/>
                      <a:r>
                        <a:rPr lang="en-US" sz="1400" dirty="0"/>
                        <a:t>Model Version </a:t>
                      </a:r>
                      <a:endParaRPr lang="en-GB" sz="1400" dirty="0"/>
                    </a:p>
                  </a:txBody>
                  <a:tcPr/>
                </a:tc>
                <a:tc>
                  <a:txBody>
                    <a:bodyPr/>
                    <a:lstStyle/>
                    <a:p>
                      <a:pPr algn="ctr"/>
                      <a:r>
                        <a:rPr lang="en-US" sz="1400"/>
                        <a:t>Runtime per year  (mins)</a:t>
                      </a:r>
                      <a:endParaRPr lang="en-GB" sz="1400"/>
                    </a:p>
                  </a:txBody>
                  <a:tcPr/>
                </a:tc>
                <a:tc>
                  <a:txBody>
                    <a:bodyPr/>
                    <a:lstStyle/>
                    <a:p>
                      <a:pPr algn="ctr"/>
                      <a:r>
                        <a:rPr lang="en-US" sz="1400"/>
                        <a:t>Remarks </a:t>
                      </a:r>
                      <a:endParaRPr lang="en-GB" sz="1400"/>
                    </a:p>
                  </a:txBody>
                  <a:tcPr/>
                </a:tc>
                <a:extLst>
                  <a:ext uri="{0D108BD9-81ED-4DB2-BD59-A6C34878D82A}">
                    <a16:rowId xmlns:a16="http://schemas.microsoft.com/office/drawing/2014/main" val="2440869853"/>
                  </a:ext>
                </a:extLst>
              </a:tr>
              <a:tr h="858283">
                <a:tc>
                  <a:txBody>
                    <a:bodyPr/>
                    <a:lstStyle/>
                    <a:p>
                      <a:r>
                        <a:rPr lang="en-US" sz="1400" dirty="0" err="1"/>
                        <a:t>ReWaterGAP</a:t>
                      </a:r>
                      <a:endParaRPr lang="en-GB" sz="1400" dirty="0"/>
                    </a:p>
                  </a:txBody>
                  <a:tcPr/>
                </a:tc>
                <a:tc>
                  <a:txBody>
                    <a:bodyPr/>
                    <a:lstStyle/>
                    <a:p>
                      <a:pPr algn="ctr"/>
                      <a:r>
                        <a:rPr lang="en-US" sz="1400"/>
                        <a:t>8-9</a:t>
                      </a:r>
                    </a:p>
                  </a:txBody>
                  <a:tcPr/>
                </a:tc>
                <a:tc>
                  <a:txBody>
                    <a:bodyPr/>
                    <a:lstStyle/>
                    <a:p>
                      <a:pPr algn="l"/>
                      <a:r>
                        <a:rPr lang="en-US" sz="1400" baseline="0"/>
                        <a:t>You can only get reasonable runtime with performance improving packages. </a:t>
                      </a:r>
                    </a:p>
                  </a:txBody>
                  <a:tcPr/>
                </a:tc>
                <a:extLst>
                  <a:ext uri="{0D108BD9-81ED-4DB2-BD59-A6C34878D82A}">
                    <a16:rowId xmlns:a16="http://schemas.microsoft.com/office/drawing/2014/main" val="2346752337"/>
                  </a:ext>
                </a:extLst>
              </a:tr>
              <a:tr h="408747">
                <a:tc>
                  <a:txBody>
                    <a:bodyPr/>
                    <a:lstStyle/>
                    <a:p>
                      <a:r>
                        <a:rPr lang="en-US" sz="1400"/>
                        <a:t>2.2e</a:t>
                      </a:r>
                      <a:endParaRPr lang="en-GB" sz="1400"/>
                    </a:p>
                  </a:txBody>
                  <a:tcPr/>
                </a:tc>
                <a:tc>
                  <a:txBody>
                    <a:bodyPr/>
                    <a:lstStyle/>
                    <a:p>
                      <a:pPr algn="ctr"/>
                      <a:r>
                        <a:rPr lang="en-US" sz="1400"/>
                        <a:t>4-6</a:t>
                      </a:r>
                      <a:endParaRPr lang="en-GB" sz="1400"/>
                    </a:p>
                  </a:txBody>
                  <a:tcPr/>
                </a:tc>
                <a:tc>
                  <a:txBody>
                    <a:bodyPr/>
                    <a:lstStyle/>
                    <a:p>
                      <a:pPr algn="l"/>
                      <a:r>
                        <a:rPr lang="en-US" sz="1400"/>
                        <a:t>Written in C++</a:t>
                      </a:r>
                      <a:endParaRPr lang="en-GB" sz="1400"/>
                    </a:p>
                  </a:txBody>
                  <a:tcPr/>
                </a:tc>
                <a:extLst>
                  <a:ext uri="{0D108BD9-81ED-4DB2-BD59-A6C34878D82A}">
                    <a16:rowId xmlns:a16="http://schemas.microsoft.com/office/drawing/2014/main" val="1160563734"/>
                  </a:ext>
                </a:extLst>
              </a:tr>
            </a:tbl>
          </a:graphicData>
        </a:graphic>
      </p:graphicFrame>
      <p:grpSp>
        <p:nvGrpSpPr>
          <p:cNvPr id="11" name="Group 10"/>
          <p:cNvGrpSpPr/>
          <p:nvPr/>
        </p:nvGrpSpPr>
        <p:grpSpPr>
          <a:xfrm>
            <a:off x="279270" y="284518"/>
            <a:ext cx="1521538" cy="832468"/>
            <a:chOff x="279270" y="284517"/>
            <a:chExt cx="1782796" cy="959765"/>
          </a:xfrm>
        </p:grpSpPr>
        <p:pic>
          <p:nvPicPr>
            <p:cNvPr id="12" name="Picture 11"/>
            <p:cNvPicPr>
              <a:picLocks noChangeAspect="1"/>
            </p:cNvPicPr>
            <p:nvPr/>
          </p:nvPicPr>
          <p:blipFill>
            <a:blip r:embed="rId3"/>
            <a:stretch>
              <a:fillRect/>
            </a:stretch>
          </p:blipFill>
          <p:spPr>
            <a:xfrm>
              <a:off x="279270" y="284517"/>
              <a:ext cx="823031" cy="93276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15" name="TextBox 14"/>
          <p:cNvSpPr txBox="1"/>
          <p:nvPr/>
        </p:nvSpPr>
        <p:spPr>
          <a:xfrm>
            <a:off x="2387767" y="1975884"/>
            <a:ext cx="1391856"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dirty="0"/>
              <a:t>Performance</a:t>
            </a:r>
            <a:endParaRPr lang="en-GB" dirty="0"/>
          </a:p>
        </p:txBody>
      </p:sp>
      <p:sp>
        <p:nvSpPr>
          <p:cNvPr id="16" name="TextBox 15"/>
          <p:cNvSpPr txBox="1"/>
          <p:nvPr/>
        </p:nvSpPr>
        <p:spPr>
          <a:xfrm>
            <a:off x="8595736" y="1975884"/>
            <a:ext cx="1021946"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Interface</a:t>
            </a:r>
            <a:endParaRPr lang="en-GB"/>
          </a:p>
        </p:txBody>
      </p:sp>
      <p:sp>
        <p:nvSpPr>
          <p:cNvPr id="17" name="Rounded Rectangle 16">
            <a:hlinkClick r:id="rId5"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18" name="Rectangle 17"/>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2330335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77616-D945-9B47-A51F-1372EE0FC043}"/>
              </a:ext>
            </a:extLst>
          </p:cNvPr>
          <p:cNvSpPr>
            <a:spLocks noGrp="1"/>
          </p:cNvSpPr>
          <p:nvPr>
            <p:ph type="title"/>
          </p:nvPr>
        </p:nvSpPr>
        <p:spPr/>
        <p:txBody>
          <a:bodyPr/>
          <a:lstStyle/>
          <a:p>
            <a:pPr algn="ctr"/>
            <a:r>
              <a:rPr lang="en-US" dirty="0"/>
              <a:t>What is WaterGAP?</a:t>
            </a:r>
          </a:p>
        </p:txBody>
      </p:sp>
      <p:sp>
        <p:nvSpPr>
          <p:cNvPr id="3" name="Content Placeholder 2">
            <a:extLst>
              <a:ext uri="{FF2B5EF4-FFF2-40B4-BE49-F238E27FC236}">
                <a16:creationId xmlns:a16="http://schemas.microsoft.com/office/drawing/2014/main" id="{4814C3F7-F653-CE3F-1025-9B4F913D7A2D}"/>
              </a:ext>
            </a:extLst>
          </p:cNvPr>
          <p:cNvSpPr>
            <a:spLocks noGrp="1"/>
          </p:cNvSpPr>
          <p:nvPr>
            <p:ph idx="1"/>
          </p:nvPr>
        </p:nvSpPr>
        <p:spPr/>
        <p:txBody>
          <a:bodyPr/>
          <a:lstStyle/>
          <a:p>
            <a:r>
              <a:rPr lang="en-US" b="0" i="0" dirty="0">
                <a:solidFill>
                  <a:schemeClr val="tx1"/>
                </a:solidFill>
                <a:effectLst/>
                <a:latin typeface="Open Sans" panose="020B0604020202020204" pitchFamily="34" charset="0"/>
              </a:rPr>
              <a:t>WaterGAP is a global hydrological model that quantifies human use of groundwater and surface water as well as water flows and water storage and thus water resources on all land areas of the Earth.</a:t>
            </a:r>
            <a:r>
              <a:rPr lang="en-US" b="0" i="0" dirty="0">
                <a:solidFill>
                  <a:schemeClr val="tx1"/>
                </a:solidFill>
                <a:effectLst/>
                <a:latin typeface="Open Sans" panose="020B0606030504020204" pitchFamily="34" charset="0"/>
              </a:rPr>
              <a:t> </a:t>
            </a:r>
            <a:r>
              <a:rPr lang="en-US" dirty="0">
                <a:solidFill>
                  <a:schemeClr val="tx1"/>
                </a:solidFill>
                <a:latin typeface="Open Sans" panose="020B0606030504020204" pitchFamily="34" charset="0"/>
              </a:rPr>
              <a:t>It is also used to access climate change impacts on these natural resources</a:t>
            </a:r>
            <a:endParaRPr lang="en-US" dirty="0">
              <a:solidFill>
                <a:schemeClr val="tx1"/>
              </a:solidFill>
              <a:latin typeface="Open Sans" panose="020B0604020202020204" pitchFamily="34" charset="0"/>
            </a:endParaRPr>
          </a:p>
          <a:p>
            <a:r>
              <a:rPr lang="en-US" dirty="0">
                <a:hlinkClick r:id="rId2"/>
              </a:rPr>
              <a:t>https://gmd.copernicus.org/articles/14/1037/2021/</a:t>
            </a:r>
            <a:r>
              <a:rPr lang="en-US" dirty="0"/>
              <a:t> </a:t>
            </a:r>
          </a:p>
        </p:txBody>
      </p:sp>
      <p:sp>
        <p:nvSpPr>
          <p:cNvPr id="4" name="Rounded Rectangle 20">
            <a:hlinkClick r:id="rId3" action="ppaction://hlinksldjump"/>
            <a:extLst>
              <a:ext uri="{FF2B5EF4-FFF2-40B4-BE49-F238E27FC236}">
                <a16:creationId xmlns:a16="http://schemas.microsoft.com/office/drawing/2014/main" id="{7CE33674-7512-843F-0E01-1AB62C74D98F}"/>
              </a:ext>
            </a:extLst>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grpSp>
        <p:nvGrpSpPr>
          <p:cNvPr id="5" name="Group 4">
            <a:extLst>
              <a:ext uri="{FF2B5EF4-FFF2-40B4-BE49-F238E27FC236}">
                <a16:creationId xmlns:a16="http://schemas.microsoft.com/office/drawing/2014/main" id="{1C94EB4D-EAA3-3770-5358-EF6093A6F4B5}"/>
              </a:ext>
            </a:extLst>
          </p:cNvPr>
          <p:cNvGrpSpPr/>
          <p:nvPr/>
        </p:nvGrpSpPr>
        <p:grpSpPr>
          <a:xfrm>
            <a:off x="279270" y="284518"/>
            <a:ext cx="1521538" cy="832468"/>
            <a:chOff x="279270" y="284517"/>
            <a:chExt cx="1782796" cy="959765"/>
          </a:xfrm>
        </p:grpSpPr>
        <p:pic>
          <p:nvPicPr>
            <p:cNvPr id="6" name="Picture 5">
              <a:extLst>
                <a:ext uri="{FF2B5EF4-FFF2-40B4-BE49-F238E27FC236}">
                  <a16:creationId xmlns:a16="http://schemas.microsoft.com/office/drawing/2014/main" id="{50A28A77-567B-F4FC-72BC-864B6AC4565F}"/>
                </a:ext>
              </a:extLst>
            </p:cNvPr>
            <p:cNvPicPr>
              <a:picLocks noChangeAspect="1"/>
            </p:cNvPicPr>
            <p:nvPr/>
          </p:nvPicPr>
          <p:blipFill>
            <a:blip r:embed="rId4"/>
            <a:stretch>
              <a:fillRect/>
            </a:stretch>
          </p:blipFill>
          <p:spPr>
            <a:xfrm>
              <a:off x="279270" y="284517"/>
              <a:ext cx="823031" cy="932769"/>
            </a:xfrm>
            <a:prstGeom prst="rect">
              <a:avLst/>
            </a:prstGeom>
          </p:spPr>
        </p:pic>
        <p:pic>
          <p:nvPicPr>
            <p:cNvPr id="7" name="Picture 6">
              <a:extLst>
                <a:ext uri="{FF2B5EF4-FFF2-40B4-BE49-F238E27FC236}">
                  <a16:creationId xmlns:a16="http://schemas.microsoft.com/office/drawing/2014/main" id="{41DC757F-6359-66DF-0972-95462C0E5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8" name="Rectangle 7">
            <a:extLst>
              <a:ext uri="{FF2B5EF4-FFF2-40B4-BE49-F238E27FC236}">
                <a16:creationId xmlns:a16="http://schemas.microsoft.com/office/drawing/2014/main" id="{1F587800-C381-25ED-B943-A5EEEE910AB5}"/>
              </a:ext>
            </a:extLst>
          </p:cNvPr>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9" name="Picture 8">
            <a:extLst>
              <a:ext uri="{FF2B5EF4-FFF2-40B4-BE49-F238E27FC236}">
                <a16:creationId xmlns:a16="http://schemas.microsoft.com/office/drawing/2014/main" id="{D70BD7AF-242D-517B-50B7-FC7F1D3C48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978660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p:cNvSpPr/>
          <p:nvPr/>
        </p:nvSpPr>
        <p:spPr>
          <a:xfrm>
            <a:off x="803615" y="3769718"/>
            <a:ext cx="4638467" cy="830997"/>
          </a:xfrm>
          <a:prstGeom prst="rect">
            <a:avLst/>
          </a:prstGeom>
        </p:spPr>
        <p:txBody>
          <a:bodyPr wrap="square">
            <a:spAutoFit/>
          </a:bodyPr>
          <a:lstStyle/>
          <a:p>
            <a:r>
              <a:rPr lang="en-US" sz="1600" dirty="0"/>
              <a:t>Reprogram WaterGAP in Python, applying best practices to meet sustainability requirements while maintaining computational performance.</a:t>
            </a:r>
            <a:endParaRPr lang="en-GB" sz="1600" dirty="0"/>
          </a:p>
        </p:txBody>
      </p:sp>
      <p:sp>
        <p:nvSpPr>
          <p:cNvPr id="153" name="Rectangle 152"/>
          <p:cNvSpPr/>
          <p:nvPr/>
        </p:nvSpPr>
        <p:spPr>
          <a:xfrm>
            <a:off x="838200" y="2140247"/>
            <a:ext cx="4700907" cy="1323439"/>
          </a:xfrm>
          <a:prstGeom prst="rect">
            <a:avLst/>
          </a:prstGeom>
        </p:spPr>
        <p:txBody>
          <a:bodyPr wrap="square">
            <a:spAutoFit/>
          </a:bodyPr>
          <a:lstStyle/>
          <a:p>
            <a:r>
              <a:rPr lang="en-US" sz="1600" dirty="0">
                <a:hlinkClick r:id="rId2" action="ppaction://hlinksldjump"/>
              </a:rPr>
              <a:t>WaterGAP</a:t>
            </a:r>
            <a:r>
              <a:rPr lang="en-US" sz="1600" dirty="0"/>
              <a:t> has been developed and modified for about 30 years by researchers with little to no training in software development resulting in software with </a:t>
            </a:r>
            <a:r>
              <a:rPr lang="en-US" sz="1600"/>
              <a:t>over thousand </a:t>
            </a:r>
            <a:r>
              <a:rPr lang="en-US" sz="1600" dirty="0"/>
              <a:t>lines of code, little modularity and documentation.</a:t>
            </a:r>
            <a:endParaRPr lang="en-GB" sz="1600" dirty="0"/>
          </a:p>
        </p:txBody>
      </p:sp>
      <p:sp>
        <p:nvSpPr>
          <p:cNvPr id="154" name="Rectangle 153"/>
          <p:cNvSpPr/>
          <p:nvPr/>
        </p:nvSpPr>
        <p:spPr>
          <a:xfrm>
            <a:off x="838200" y="5073873"/>
            <a:ext cx="4904046" cy="1077218"/>
          </a:xfrm>
          <a:prstGeom prst="rect">
            <a:avLst/>
          </a:prstGeom>
        </p:spPr>
        <p:txBody>
          <a:bodyPr wrap="square" lIns="91440" tIns="45720" rIns="91440" bIns="45720" anchor="t">
            <a:spAutoFit/>
          </a:bodyPr>
          <a:lstStyle/>
          <a:p>
            <a:pPr marL="285750" indent="-285750">
              <a:buFont typeface="Wingdings" panose="05000000000000000000" pitchFamily="2" charset="2"/>
              <a:buChar char="ü"/>
            </a:pPr>
            <a:r>
              <a:rPr lang="en-US" sz="1600" dirty="0"/>
              <a:t>Understanding legacy code needs  time and effort </a:t>
            </a:r>
            <a:r>
              <a:rPr lang="en-GB" sz="1600" dirty="0"/>
              <a:t>.</a:t>
            </a:r>
            <a:endParaRPr lang="en-US" sz="1600" dirty="0"/>
          </a:p>
          <a:p>
            <a:pPr marL="285750" indent="-285750">
              <a:buFont typeface="Wingdings" panose="05000000000000000000" pitchFamily="2" charset="2"/>
              <a:buChar char="ü"/>
            </a:pPr>
            <a:r>
              <a:rPr lang="en-US" sz="1600" dirty="0"/>
              <a:t>Getting functional </a:t>
            </a:r>
            <a:r>
              <a:rPr lang="en-US" sz="1600" dirty="0">
                <a:hlinkClick r:id="rId3" action="ppaction://hlinksldjump"/>
              </a:rPr>
              <a:t>user stories </a:t>
            </a:r>
            <a:r>
              <a:rPr lang="en-US" sz="1600" dirty="0"/>
              <a:t>is hard.</a:t>
            </a:r>
          </a:p>
          <a:p>
            <a:pPr marL="285750" indent="-285750">
              <a:buFont typeface="Wingdings" panose="05000000000000000000" pitchFamily="2" charset="2"/>
              <a:buChar char="ü"/>
            </a:pPr>
            <a:r>
              <a:rPr lang="en-US" sz="1600" dirty="0"/>
              <a:t>Packages are available for </a:t>
            </a:r>
            <a:r>
              <a:rPr lang="en-US" sz="1600" dirty="0">
                <a:hlinkClick r:id="rId4" action="ppaction://hlinksldjump"/>
              </a:rPr>
              <a:t>improving the computational performance</a:t>
            </a:r>
            <a:r>
              <a:rPr lang="en-US" sz="1600" dirty="0"/>
              <a:t> of Python.  </a:t>
            </a:r>
            <a:endParaRPr lang="en-US" sz="1600" dirty="0">
              <a:ea typeface="Calibri"/>
              <a:cs typeface="Calibri"/>
            </a:endParaRPr>
          </a:p>
        </p:txBody>
      </p:sp>
      <p:sp>
        <p:nvSpPr>
          <p:cNvPr id="158" name="Rectangle 157"/>
          <p:cNvSpPr/>
          <p:nvPr/>
        </p:nvSpPr>
        <p:spPr>
          <a:xfrm>
            <a:off x="9683013" y="6490661"/>
            <a:ext cx="2311343" cy="307777"/>
          </a:xfrm>
          <a:prstGeom prst="rect">
            <a:avLst/>
          </a:prstGeom>
        </p:spPr>
        <p:txBody>
          <a:bodyPr wrap="square">
            <a:spAutoFit/>
          </a:bodyPr>
          <a:lstStyle/>
          <a:p>
            <a:pPr algn="r"/>
            <a:r>
              <a:rPr lang="en-GB" sz="1400"/>
              <a:t>nyenah@em.uni-frankfurt.de</a:t>
            </a:r>
          </a:p>
        </p:txBody>
      </p:sp>
      <p:sp>
        <p:nvSpPr>
          <p:cNvPr id="83" name="Rounded Rectangle 82"/>
          <p:cNvSpPr/>
          <p:nvPr/>
        </p:nvSpPr>
        <p:spPr>
          <a:xfrm>
            <a:off x="6038028" y="3479861"/>
            <a:ext cx="5315772" cy="2673513"/>
          </a:xfrm>
          <a:prstGeom prst="roundRect">
            <a:avLst>
              <a:gd name="adj" fmla="val 490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C0368F46-6A71-BB8B-1C35-5E702C146037}"/>
              </a:ext>
            </a:extLst>
          </p:cNvPr>
          <p:cNvSpPr txBox="1"/>
          <p:nvPr/>
        </p:nvSpPr>
        <p:spPr>
          <a:xfrm>
            <a:off x="6394189" y="3683590"/>
            <a:ext cx="4377538" cy="346234"/>
          </a:xfrm>
          <a:prstGeom prst="roundRect">
            <a:avLst>
              <a:gd name="adj" fmla="val 50000"/>
            </a:avLst>
          </a:prstGeom>
          <a:solidFill>
            <a:schemeClr val="bg1">
              <a:lumMod val="8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cs typeface="Calibri"/>
              </a:rPr>
              <a:t>Applied Best Practices </a:t>
            </a:r>
          </a:p>
        </p:txBody>
      </p:sp>
      <p:grpSp>
        <p:nvGrpSpPr>
          <p:cNvPr id="170" name="Group 169"/>
          <p:cNvGrpSpPr/>
          <p:nvPr/>
        </p:nvGrpSpPr>
        <p:grpSpPr>
          <a:xfrm>
            <a:off x="6371764" y="4164267"/>
            <a:ext cx="921065" cy="1778968"/>
            <a:chOff x="5799386" y="3825675"/>
            <a:chExt cx="921065" cy="1778968"/>
          </a:xfrm>
        </p:grpSpPr>
        <p:grpSp>
          <p:nvGrpSpPr>
            <p:cNvPr id="90" name="Group 89">
              <a:extLst>
                <a:ext uri="{FF2B5EF4-FFF2-40B4-BE49-F238E27FC236}">
                  <a16:creationId xmlns:a16="http://schemas.microsoft.com/office/drawing/2014/main" id="{16AC0F18-72D1-6148-8A55-6F3AACF82A72}"/>
                </a:ext>
              </a:extLst>
            </p:cNvPr>
            <p:cNvGrpSpPr/>
            <p:nvPr/>
          </p:nvGrpSpPr>
          <p:grpSpPr>
            <a:xfrm>
              <a:off x="5882138" y="3825675"/>
              <a:ext cx="575050" cy="815473"/>
              <a:chOff x="2397290" y="2012204"/>
              <a:chExt cx="765971" cy="1093261"/>
            </a:xfrm>
          </p:grpSpPr>
          <p:sp>
            <p:nvSpPr>
              <p:cNvPr id="133" name="TextBox 132">
                <a:extLst>
                  <a:ext uri="{FF2B5EF4-FFF2-40B4-BE49-F238E27FC236}">
                    <a16:creationId xmlns:a16="http://schemas.microsoft.com/office/drawing/2014/main" id="{FC509142-A57E-02E7-1431-8885F932FAE6}"/>
                  </a:ext>
                </a:extLst>
              </p:cNvPr>
              <p:cNvSpPr txBox="1"/>
              <p:nvPr/>
            </p:nvSpPr>
            <p:spPr>
              <a:xfrm>
                <a:off x="2434273" y="2765054"/>
                <a:ext cx="625435" cy="340411"/>
              </a:xfrm>
              <a:prstGeom prst="rect">
                <a:avLst/>
              </a:prstGeom>
              <a:solidFill>
                <a:schemeClr val="tx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b="1">
                    <a:solidFill>
                      <a:srgbClr val="FFFFFF"/>
                    </a:solidFill>
                    <a:cs typeface="Calibri"/>
                  </a:rPr>
                  <a:t>Agile</a:t>
                </a:r>
                <a:endParaRPr lang="en-US" sz="1000" b="1">
                  <a:solidFill>
                    <a:srgbClr val="FFFFFF"/>
                  </a:solidFill>
                </a:endParaRPr>
              </a:p>
            </p:txBody>
          </p:sp>
          <p:grpSp>
            <p:nvGrpSpPr>
              <p:cNvPr id="134" name="Group 133"/>
              <p:cNvGrpSpPr/>
              <p:nvPr/>
            </p:nvGrpSpPr>
            <p:grpSpPr>
              <a:xfrm>
                <a:off x="2397290" y="2012204"/>
                <a:ext cx="765971" cy="682358"/>
                <a:chOff x="8714949" y="1891208"/>
                <a:chExt cx="2035845" cy="1983223"/>
              </a:xfrm>
            </p:grpSpPr>
            <p:sp>
              <p:nvSpPr>
                <p:cNvPr id="136" name="Arc 135"/>
                <p:cNvSpPr/>
                <p:nvPr/>
              </p:nvSpPr>
              <p:spPr>
                <a:xfrm>
                  <a:off x="8895835" y="2077162"/>
                  <a:ext cx="1545020" cy="1797269"/>
                </a:xfrm>
                <a:prstGeom prst="arc">
                  <a:avLst>
                    <a:gd name="adj1" fmla="val 8414110"/>
                    <a:gd name="adj2" fmla="val 5482378"/>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7" name="Straight Connector 136"/>
                <p:cNvCxnSpPr/>
                <p:nvPr/>
              </p:nvCxnSpPr>
              <p:spPr>
                <a:xfrm flipH="1" flipV="1">
                  <a:off x="8714949" y="3860034"/>
                  <a:ext cx="945931" cy="143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10214417" y="3845637"/>
                  <a:ext cx="536377" cy="14397"/>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9" name="Arc 138"/>
                <p:cNvSpPr/>
                <p:nvPr/>
              </p:nvSpPr>
              <p:spPr>
                <a:xfrm>
                  <a:off x="10170299" y="1891208"/>
                  <a:ext cx="541111" cy="579894"/>
                </a:xfrm>
                <a:prstGeom prst="arc">
                  <a:avLst>
                    <a:gd name="adj1" fmla="val 8414110"/>
                    <a:gd name="adj2" fmla="val 395013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135" name="Graphic 5" descr="Single gear with solid fill">
                <a:extLst>
                  <a:ext uri="{FF2B5EF4-FFF2-40B4-BE49-F238E27FC236}">
                    <a16:creationId xmlns:a16="http://schemas.microsoft.com/office/drawing/2014/main" id="{32CCEFB3-2AE7-B1C0-0A5B-C2F8A53374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1320" y="2170215"/>
                <a:ext cx="478972" cy="459180"/>
              </a:xfrm>
              <a:prstGeom prst="rect">
                <a:avLst/>
              </a:prstGeom>
            </p:spPr>
          </p:pic>
        </p:grpSp>
        <p:sp>
          <p:nvSpPr>
            <p:cNvPr id="91" name="Rounded Rectangle 90">
              <a:hlinkClick r:id="rId7" action="ppaction://hlinksldjump"/>
            </p:cNvPr>
            <p:cNvSpPr/>
            <p:nvPr/>
          </p:nvSpPr>
          <p:spPr>
            <a:xfrm>
              <a:off x="5799386" y="4775366"/>
              <a:ext cx="921065" cy="82927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800">
                  <a:solidFill>
                    <a:schemeClr val="tx1"/>
                  </a:solidFill>
                </a:rPr>
                <a:t>APPLY PROJECT MANAGEMENT </a:t>
              </a:r>
            </a:p>
            <a:p>
              <a:pPr algn="ctr">
                <a:lnSpc>
                  <a:spcPct val="107000"/>
                </a:lnSpc>
              </a:pPr>
              <a:r>
                <a:rPr lang="en-US" sz="800">
                  <a:solidFill>
                    <a:schemeClr val="tx1"/>
                  </a:solidFill>
                </a:rPr>
                <a:t>PRACTICES</a:t>
              </a:r>
              <a:endParaRPr lang="en-GB" sz="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2" name="Group 91"/>
          <p:cNvGrpSpPr/>
          <p:nvPr/>
        </p:nvGrpSpPr>
        <p:grpSpPr>
          <a:xfrm>
            <a:off x="10033473" y="4347891"/>
            <a:ext cx="925923" cy="1595344"/>
            <a:chOff x="4108475" y="2581646"/>
            <a:chExt cx="1194266" cy="2112306"/>
          </a:xfrm>
        </p:grpSpPr>
        <p:grpSp>
          <p:nvGrpSpPr>
            <p:cNvPr id="125" name="Group 124">
              <a:extLst>
                <a:ext uri="{FF2B5EF4-FFF2-40B4-BE49-F238E27FC236}">
                  <a16:creationId xmlns:a16="http://schemas.microsoft.com/office/drawing/2014/main" id="{7ED40411-3E27-4FAB-13BF-A068D3BECFC1}"/>
                </a:ext>
              </a:extLst>
            </p:cNvPr>
            <p:cNvGrpSpPr/>
            <p:nvPr/>
          </p:nvGrpSpPr>
          <p:grpSpPr>
            <a:xfrm>
              <a:off x="4108475" y="2581646"/>
              <a:ext cx="947683" cy="919449"/>
              <a:chOff x="3505733" y="2066304"/>
              <a:chExt cx="1258795" cy="1197431"/>
            </a:xfrm>
          </p:grpSpPr>
          <p:sp>
            <p:nvSpPr>
              <p:cNvPr id="127" name="Oval 126">
                <a:extLst>
                  <a:ext uri="{FF2B5EF4-FFF2-40B4-BE49-F238E27FC236}">
                    <a16:creationId xmlns:a16="http://schemas.microsoft.com/office/drawing/2014/main" id="{8B4AD67A-AA67-6A01-63EB-30022293B7F5}"/>
                  </a:ext>
                </a:extLst>
              </p:cNvPr>
              <p:cNvSpPr/>
              <p:nvPr/>
            </p:nvSpPr>
            <p:spPr>
              <a:xfrm>
                <a:off x="3505733" y="2066364"/>
                <a:ext cx="1258795" cy="11840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BB13191A-B36E-F4DC-13C0-A13C25F2DF59}"/>
                  </a:ext>
                </a:extLst>
              </p:cNvPr>
              <p:cNvGrpSpPr/>
              <p:nvPr/>
            </p:nvGrpSpPr>
            <p:grpSpPr>
              <a:xfrm>
                <a:off x="3646714" y="2066304"/>
                <a:ext cx="1076696" cy="1197431"/>
                <a:chOff x="3461657" y="3361704"/>
                <a:chExt cx="1076696" cy="1197431"/>
              </a:xfrm>
            </p:grpSpPr>
            <p:pic>
              <p:nvPicPr>
                <p:cNvPr id="130" name="Graphic 10" descr="Monitor with solid fill">
                  <a:extLst>
                    <a:ext uri="{FF2B5EF4-FFF2-40B4-BE49-F238E27FC236}">
                      <a16:creationId xmlns:a16="http://schemas.microsoft.com/office/drawing/2014/main" id="{73F6CDCB-B857-D735-D9F9-535BDD3229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1657" y="3644735"/>
                  <a:ext cx="914400" cy="914400"/>
                </a:xfrm>
                <a:prstGeom prst="rect">
                  <a:avLst/>
                </a:prstGeom>
              </p:spPr>
            </p:pic>
            <p:pic>
              <p:nvPicPr>
                <p:cNvPr id="131" name="Graphic 5" descr="Single gear with solid fill">
                  <a:extLst>
                    <a:ext uri="{FF2B5EF4-FFF2-40B4-BE49-F238E27FC236}">
                      <a16:creationId xmlns:a16="http://schemas.microsoft.com/office/drawing/2014/main" id="{21682B7D-81FF-DC2A-B944-7BCB58ED20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60420" y="3549731"/>
                  <a:ext cx="577933" cy="558141"/>
                </a:xfrm>
                <a:prstGeom prst="rect">
                  <a:avLst/>
                </a:prstGeom>
              </p:spPr>
            </p:pic>
            <p:pic>
              <p:nvPicPr>
                <p:cNvPr id="132" name="Graphic 5" descr="Single gear with solid fill">
                  <a:extLst>
                    <a:ext uri="{FF2B5EF4-FFF2-40B4-BE49-F238E27FC236}">
                      <a16:creationId xmlns:a16="http://schemas.microsoft.com/office/drawing/2014/main" id="{BF40BEB2-D0C6-327C-942C-D51E888EE4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1356" y="3361704"/>
                  <a:ext cx="370115" cy="380012"/>
                </a:xfrm>
                <a:prstGeom prst="rect">
                  <a:avLst/>
                </a:prstGeom>
              </p:spPr>
            </p:pic>
          </p:grpSp>
          <p:sp>
            <p:nvSpPr>
              <p:cNvPr id="129" name="Oval 128">
                <a:extLst>
                  <a:ext uri="{FF2B5EF4-FFF2-40B4-BE49-F238E27FC236}">
                    <a16:creationId xmlns:a16="http://schemas.microsoft.com/office/drawing/2014/main" id="{3ABEB05A-C823-BA96-A159-4C2278113621}"/>
                  </a:ext>
                </a:extLst>
              </p:cNvPr>
              <p:cNvSpPr/>
              <p:nvPr/>
            </p:nvSpPr>
            <p:spPr>
              <a:xfrm>
                <a:off x="4360818" y="2468130"/>
                <a:ext cx="140531" cy="13848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Rounded Rectangle 125">
              <a:hlinkClick r:id="rId12" action="ppaction://hlinksldjump"/>
            </p:cNvPr>
            <p:cNvSpPr/>
            <p:nvPr/>
          </p:nvSpPr>
          <p:spPr>
            <a:xfrm>
              <a:off x="4114836" y="3596387"/>
              <a:ext cx="1187905" cy="10975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800">
                  <a:solidFill>
                    <a:schemeClr val="tx1"/>
                  </a:solidFill>
                </a:rPr>
                <a:t>APPLY DESIGN PATTERNS AND QUALITY CONTROL  </a:t>
              </a:r>
              <a:endParaRPr lang="en-GB" sz="8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3" name="Group 92"/>
          <p:cNvGrpSpPr/>
          <p:nvPr/>
        </p:nvGrpSpPr>
        <p:grpSpPr>
          <a:xfrm>
            <a:off x="8791073" y="4253814"/>
            <a:ext cx="970132" cy="1670291"/>
            <a:chOff x="7450883" y="642089"/>
            <a:chExt cx="1662068" cy="2880169"/>
          </a:xfrm>
        </p:grpSpPr>
        <p:pic>
          <p:nvPicPr>
            <p:cNvPr id="123" name="Graphic 24" descr="Document with solid fill">
              <a:extLst>
                <a:ext uri="{FF2B5EF4-FFF2-40B4-BE49-F238E27FC236}">
                  <a16:creationId xmlns:a16="http://schemas.microsoft.com/office/drawing/2014/main" id="{F642711E-52E9-6B9C-BD36-2A5461FF0E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50248" y="642089"/>
              <a:ext cx="1187946" cy="1211102"/>
            </a:xfrm>
            <a:prstGeom prst="rect">
              <a:avLst/>
            </a:prstGeom>
          </p:spPr>
        </p:pic>
        <p:sp>
          <p:nvSpPr>
            <p:cNvPr id="124" name="Rounded Rectangle 123">
              <a:hlinkClick r:id="rId15" action="ppaction://hlinksldjump"/>
            </p:cNvPr>
            <p:cNvSpPr/>
            <p:nvPr/>
          </p:nvSpPr>
          <p:spPr>
            <a:xfrm>
              <a:off x="7450883" y="2092293"/>
              <a:ext cx="1662068" cy="14299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700">
                  <a:solidFill>
                    <a:schemeClr val="tx1"/>
                  </a:solidFill>
                </a:rPr>
                <a:t>MAKE INTERNAL AND EXTERNAL DOCUMENTATION COMPREHENSIBLE</a:t>
              </a:r>
              <a:endParaRPr lang="en-GB" sz="7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09" name="Rounded Rectangle 108">
            <a:hlinkClick r:id="rId16" action="ppaction://hlinksldjump"/>
          </p:cNvPr>
          <p:cNvSpPr/>
          <p:nvPr/>
        </p:nvSpPr>
        <p:spPr>
          <a:xfrm>
            <a:off x="7465121" y="5113958"/>
            <a:ext cx="1089877" cy="8707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800">
                <a:solidFill>
                  <a:schemeClr val="tx1"/>
                </a:solidFill>
              </a:rPr>
              <a:t>CONSIDER </a:t>
            </a:r>
          </a:p>
          <a:p>
            <a:pPr algn="ctr">
              <a:lnSpc>
                <a:spcPct val="107000"/>
              </a:lnSpc>
            </a:pPr>
            <a:r>
              <a:rPr lang="en-US" sz="800">
                <a:solidFill>
                  <a:schemeClr val="tx1"/>
                </a:solidFill>
              </a:rPr>
              <a:t>SOFTWARE ARCHITECTURE, LANGUAGE &amp;</a:t>
            </a:r>
          </a:p>
          <a:p>
            <a:pPr algn="ctr">
              <a:lnSpc>
                <a:spcPct val="107000"/>
              </a:lnSpc>
            </a:pPr>
            <a:r>
              <a:rPr lang="en-US" sz="800">
                <a:solidFill>
                  <a:schemeClr val="tx1"/>
                </a:solidFill>
              </a:rPr>
              <a:t>VERSION CONTROL  </a:t>
            </a:r>
            <a:endParaRPr lang="en-US" sz="800">
              <a:solidFill>
                <a:schemeClr val="tx1"/>
              </a:solidFill>
              <a:cs typeface="Calibri"/>
            </a:endParaRPr>
          </a:p>
        </p:txBody>
      </p:sp>
      <p:grpSp>
        <p:nvGrpSpPr>
          <p:cNvPr id="175" name="Group 174"/>
          <p:cNvGrpSpPr/>
          <p:nvPr/>
        </p:nvGrpSpPr>
        <p:grpSpPr>
          <a:xfrm>
            <a:off x="7475431" y="4251343"/>
            <a:ext cx="996572" cy="789760"/>
            <a:chOff x="6971544" y="2794201"/>
            <a:chExt cx="996572" cy="789760"/>
          </a:xfrm>
        </p:grpSpPr>
        <p:grpSp>
          <p:nvGrpSpPr>
            <p:cNvPr id="173" name="Group 172"/>
            <p:cNvGrpSpPr/>
            <p:nvPr/>
          </p:nvGrpSpPr>
          <p:grpSpPr>
            <a:xfrm>
              <a:off x="7041386" y="2927920"/>
              <a:ext cx="890341" cy="533023"/>
              <a:chOff x="6953840" y="2937123"/>
              <a:chExt cx="890341" cy="533023"/>
            </a:xfrm>
          </p:grpSpPr>
          <p:grpSp>
            <p:nvGrpSpPr>
              <p:cNvPr id="108" name="Group 107"/>
              <p:cNvGrpSpPr/>
              <p:nvPr/>
            </p:nvGrpSpPr>
            <p:grpSpPr>
              <a:xfrm>
                <a:off x="6953840" y="2937123"/>
                <a:ext cx="535019" cy="533023"/>
                <a:chOff x="1446725" y="3374460"/>
                <a:chExt cx="1167749" cy="1158798"/>
              </a:xfrm>
            </p:grpSpPr>
            <p:sp>
              <p:nvSpPr>
                <p:cNvPr id="110" name="Rounded Rectangle 109"/>
                <p:cNvSpPr/>
                <p:nvPr/>
              </p:nvSpPr>
              <p:spPr>
                <a:xfrm>
                  <a:off x="2062883" y="3374460"/>
                  <a:ext cx="232614" cy="2247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Connector 110"/>
                <p:cNvCxnSpPr>
                  <a:stCxn id="110" idx="2"/>
                </p:cNvCxnSpPr>
                <p:nvPr/>
              </p:nvCxnSpPr>
              <p:spPr>
                <a:xfrm>
                  <a:off x="2179190" y="3599252"/>
                  <a:ext cx="0" cy="109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1860213" y="3721705"/>
                  <a:ext cx="637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860213" y="3704390"/>
                  <a:ext cx="0" cy="183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498167" y="3704390"/>
                  <a:ext cx="0" cy="1838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1743906" y="3898292"/>
                  <a:ext cx="232614" cy="2247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ounded Rectangle 115"/>
                <p:cNvSpPr/>
                <p:nvPr/>
              </p:nvSpPr>
              <p:spPr>
                <a:xfrm>
                  <a:off x="2381860" y="3896531"/>
                  <a:ext cx="232614" cy="2247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p:cNvCxnSpPr/>
                <p:nvPr/>
              </p:nvCxnSpPr>
              <p:spPr>
                <a:xfrm flipH="1">
                  <a:off x="1550575" y="4191395"/>
                  <a:ext cx="637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68704" y="4180181"/>
                  <a:ext cx="0" cy="109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559924" y="4173012"/>
                  <a:ext cx="0" cy="1099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1446725" y="4299139"/>
                  <a:ext cx="232614" cy="2247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ounded Rectangle 120"/>
                <p:cNvSpPr/>
                <p:nvPr/>
              </p:nvSpPr>
              <p:spPr>
                <a:xfrm>
                  <a:off x="2062883" y="4308466"/>
                  <a:ext cx="232614" cy="2247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2" name="Straight Connector 121"/>
                <p:cNvCxnSpPr/>
                <p:nvPr/>
              </p:nvCxnSpPr>
              <p:spPr>
                <a:xfrm flipH="1">
                  <a:off x="1860213" y="4108746"/>
                  <a:ext cx="4585" cy="826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2" name="Picture 171"/>
              <p:cNvPicPr>
                <a:picLocks noChangeAspect="1"/>
              </p:cNvPicPr>
              <p:nvPr/>
            </p:nvPicPr>
            <p:blipFill>
              <a:blip r:embed="rId17"/>
              <a:stretch>
                <a:fillRect/>
              </a:stretch>
            </p:blipFill>
            <p:spPr>
              <a:xfrm>
                <a:off x="7580264" y="3040523"/>
                <a:ext cx="263917" cy="263917"/>
              </a:xfrm>
              <a:prstGeom prst="rect">
                <a:avLst/>
              </a:prstGeom>
            </p:spPr>
          </p:pic>
        </p:grpSp>
        <p:sp>
          <p:nvSpPr>
            <p:cNvPr id="174" name="Rectangle 173"/>
            <p:cNvSpPr/>
            <p:nvPr/>
          </p:nvSpPr>
          <p:spPr>
            <a:xfrm>
              <a:off x="6971544" y="2794201"/>
              <a:ext cx="996572" cy="789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8" name="Rounded Rectangle 177"/>
          <p:cNvSpPr/>
          <p:nvPr/>
        </p:nvSpPr>
        <p:spPr>
          <a:xfrm>
            <a:off x="6113176" y="1880150"/>
            <a:ext cx="4883644" cy="1427585"/>
          </a:xfrm>
          <a:prstGeom prst="roundRect">
            <a:avLst>
              <a:gd name="adj" fmla="val 23321"/>
            </a:avLst>
          </a:prstGeom>
          <a:solidFill>
            <a:schemeClr val="accent1">
              <a:lumMod val="40000"/>
              <a:lumOff val="60000"/>
            </a:schemeClr>
          </a:solidFill>
          <a:ln>
            <a:solidFill>
              <a:srgbClr val="4A484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a:solidFill>
                  <a:schemeClr val="tx1"/>
                </a:solidFill>
                <a:cs typeface="Arial" panose="020B0604020202020204" pitchFamily="34" charset="0"/>
              </a:rPr>
              <a:t>Sustainable research software  is software that: [1] is maintainable, [2] is extensible, [3] is flexible (adapts to user requirements), [4] has a defined software architecture, [5] is testable, [6] has a comprehensive in-code and external documentation, and [7] is accessible (the software is licensed as Open Source with a digital object identifier (DOI) for proper attribution).</a:t>
            </a:r>
            <a:endParaRPr lang="en-GB" sz="1200">
              <a:solidFill>
                <a:schemeClr val="tx1"/>
              </a:solidFill>
              <a:cs typeface="Arial" panose="020B0604020202020204" pitchFamily="34" charset="0"/>
            </a:endParaRPr>
          </a:p>
        </p:txBody>
      </p:sp>
      <p:sp>
        <p:nvSpPr>
          <p:cNvPr id="55" name="TextBox 54">
            <a:hlinkClick r:id="rId18" action="ppaction://hlinksldjump"/>
          </p:cNvPr>
          <p:cNvSpPr txBox="1"/>
          <p:nvPr/>
        </p:nvSpPr>
        <p:spPr>
          <a:xfrm>
            <a:off x="2113846" y="1855824"/>
            <a:ext cx="991490" cy="307777"/>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sz="1400"/>
              <a:t>Motivation</a:t>
            </a:r>
            <a:endParaRPr lang="en-GB" sz="1400"/>
          </a:p>
        </p:txBody>
      </p:sp>
      <p:sp>
        <p:nvSpPr>
          <p:cNvPr id="56" name="TextBox 55">
            <a:hlinkClick r:id="rId19" action="ppaction://hlinksldjump"/>
          </p:cNvPr>
          <p:cNvSpPr txBox="1"/>
          <p:nvPr/>
        </p:nvSpPr>
        <p:spPr>
          <a:xfrm>
            <a:off x="2352737" y="3437664"/>
            <a:ext cx="521297" cy="307777"/>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sz="1400"/>
              <a:t>Goal</a:t>
            </a:r>
            <a:endParaRPr lang="en-GB" sz="1400"/>
          </a:p>
        </p:txBody>
      </p:sp>
      <p:sp>
        <p:nvSpPr>
          <p:cNvPr id="57" name="TextBox 56">
            <a:hlinkClick r:id="rId20" action="ppaction://hlinksldjump"/>
          </p:cNvPr>
          <p:cNvSpPr txBox="1"/>
          <p:nvPr/>
        </p:nvSpPr>
        <p:spPr>
          <a:xfrm>
            <a:off x="1516118" y="4708206"/>
            <a:ext cx="2236638" cy="307777"/>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sz="1400" dirty="0"/>
              <a:t>Challenges &amp; lesson learned</a:t>
            </a:r>
            <a:endParaRPr lang="en-GB" sz="1400" dirty="0"/>
          </a:p>
        </p:txBody>
      </p:sp>
      <p:grpSp>
        <p:nvGrpSpPr>
          <p:cNvPr id="59" name="Group 58"/>
          <p:cNvGrpSpPr/>
          <p:nvPr/>
        </p:nvGrpSpPr>
        <p:grpSpPr>
          <a:xfrm>
            <a:off x="279270" y="284518"/>
            <a:ext cx="1521538" cy="832468"/>
            <a:chOff x="279270" y="284517"/>
            <a:chExt cx="1782796" cy="959765"/>
          </a:xfrm>
        </p:grpSpPr>
        <p:pic>
          <p:nvPicPr>
            <p:cNvPr id="60" name="Picture 59"/>
            <p:cNvPicPr>
              <a:picLocks noChangeAspect="1"/>
            </p:cNvPicPr>
            <p:nvPr/>
          </p:nvPicPr>
          <p:blipFill>
            <a:blip r:embed="rId21"/>
            <a:stretch>
              <a:fillRect/>
            </a:stretch>
          </p:blipFill>
          <p:spPr>
            <a:xfrm>
              <a:off x="279270" y="284517"/>
              <a:ext cx="823031" cy="932769"/>
            </a:xfrm>
            <a:prstGeom prst="rect">
              <a:avLst/>
            </a:prstGeom>
          </p:spPr>
        </p:pic>
        <p:pic>
          <p:nvPicPr>
            <p:cNvPr id="61" name="Picture 6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4" name="Title 3"/>
          <p:cNvSpPr>
            <a:spLocks noGrp="1"/>
          </p:cNvSpPr>
          <p:nvPr>
            <p:ph type="title"/>
          </p:nvPr>
        </p:nvSpPr>
        <p:spPr/>
        <p:txBody>
          <a:bodyPr/>
          <a:lstStyle/>
          <a:p>
            <a:pPr algn="ctr"/>
            <a:r>
              <a:rPr lang="en-US" dirty="0"/>
              <a:t>Summary</a:t>
            </a:r>
            <a:endParaRPr lang="en-GB" dirty="0"/>
          </a:p>
        </p:txBody>
      </p:sp>
      <p:pic>
        <p:nvPicPr>
          <p:cNvPr id="58" name="Picture 5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2829633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Motivation </a:t>
            </a:r>
            <a:endParaRPr lang="en-GB"/>
          </a:p>
        </p:txBody>
      </p:sp>
      <p:sp>
        <p:nvSpPr>
          <p:cNvPr id="11" name="TextBox 10"/>
          <p:cNvSpPr txBox="1"/>
          <p:nvPr/>
        </p:nvSpPr>
        <p:spPr>
          <a:xfrm>
            <a:off x="3117729" y="2036984"/>
            <a:ext cx="3682314" cy="52322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sz="1400" dirty="0"/>
              <a:t>WaterGAP Development Progression:</a:t>
            </a:r>
          </a:p>
          <a:p>
            <a:pPr algn="ctr"/>
            <a:r>
              <a:rPr lang="en-US" sz="1400" dirty="0">
                <a:sym typeface="Wingdings" panose="05000000000000000000" pitchFamily="2" charset="2"/>
              </a:rPr>
              <a:t>Very low comment density </a:t>
            </a:r>
            <a:r>
              <a:rPr lang="en-US" sz="1400" dirty="0"/>
              <a:t> </a:t>
            </a:r>
            <a:endParaRPr lang="en-GB" sz="1400" dirty="0"/>
          </a:p>
        </p:txBody>
      </p:sp>
      <p:grpSp>
        <p:nvGrpSpPr>
          <p:cNvPr id="17" name="Group 16"/>
          <p:cNvGrpSpPr/>
          <p:nvPr/>
        </p:nvGrpSpPr>
        <p:grpSpPr>
          <a:xfrm>
            <a:off x="279270" y="284518"/>
            <a:ext cx="1521538" cy="832468"/>
            <a:chOff x="279270" y="284517"/>
            <a:chExt cx="1782796" cy="959765"/>
          </a:xfrm>
        </p:grpSpPr>
        <p:pic>
          <p:nvPicPr>
            <p:cNvPr id="18" name="Picture 17"/>
            <p:cNvPicPr>
              <a:picLocks noChangeAspect="1"/>
            </p:cNvPicPr>
            <p:nvPr/>
          </p:nvPicPr>
          <p:blipFill>
            <a:blip r:embed="rId2"/>
            <a:stretch>
              <a:fillRect/>
            </a:stretch>
          </p:blipFill>
          <p:spPr>
            <a:xfrm>
              <a:off x="279270" y="284517"/>
              <a:ext cx="823031" cy="932769"/>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21" name="Rounded Rectangle 20">
            <a:hlinkClick r:id="rId4"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28" name="TextBox 27"/>
          <p:cNvSpPr txBox="1"/>
          <p:nvPr/>
        </p:nvSpPr>
        <p:spPr>
          <a:xfrm>
            <a:off x="8748740" y="3903583"/>
            <a:ext cx="2934692" cy="523220"/>
          </a:xfrm>
          <a:prstGeom prst="rect">
            <a:avLst/>
          </a:prstGeom>
          <a:solidFill>
            <a:schemeClr val="accent1"/>
          </a:solid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r>
              <a:rPr lang="en-GB" sz="1400" dirty="0" err="1">
                <a:cs typeface="Calibri"/>
              </a:rPr>
              <a:t>WaterGAP</a:t>
            </a:r>
            <a:r>
              <a:rPr lang="en-GB" sz="1400" dirty="0">
                <a:cs typeface="Calibri"/>
              </a:rPr>
              <a:t> 2.2e has 83 files ranging from 1  to 4000+ source lines of code </a:t>
            </a:r>
          </a:p>
        </p:txBody>
      </p:sp>
      <p:sp>
        <p:nvSpPr>
          <p:cNvPr id="29" name="Rectangle 28"/>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graphicFrame>
        <p:nvGraphicFramePr>
          <p:cNvPr id="5" name="Content Placeholder 4">
            <a:extLst>
              <a:ext uri="{FF2B5EF4-FFF2-40B4-BE49-F238E27FC236}">
                <a16:creationId xmlns:a16="http://schemas.microsoft.com/office/drawing/2014/main" id="{00000000-0008-0000-0600-000004000000}"/>
              </a:ext>
            </a:extLst>
          </p:cNvPr>
          <p:cNvGraphicFramePr>
            <a:graphicFrameLocks noGrp="1"/>
          </p:cNvGraphicFramePr>
          <p:nvPr>
            <p:ph idx="1"/>
            <p:extLst>
              <p:ext uri="{D42A27DB-BD31-4B8C-83A1-F6EECF244321}">
                <p14:modId xmlns:p14="http://schemas.microsoft.com/office/powerpoint/2010/main" val="3089083935"/>
              </p:ext>
            </p:extLst>
          </p:nvPr>
        </p:nvGraphicFramePr>
        <p:xfrm>
          <a:off x="1303488" y="2721250"/>
          <a:ext cx="6952211" cy="34111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01935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Project Goals</a:t>
            </a:r>
          </a:p>
        </p:txBody>
      </p:sp>
      <p:grpSp>
        <p:nvGrpSpPr>
          <p:cNvPr id="4" name="Group 3"/>
          <p:cNvGrpSpPr/>
          <p:nvPr/>
        </p:nvGrpSpPr>
        <p:grpSpPr>
          <a:xfrm>
            <a:off x="1431372" y="1871964"/>
            <a:ext cx="9386518" cy="4169011"/>
            <a:chOff x="1488019" y="1484786"/>
            <a:chExt cx="9386518" cy="4169011"/>
          </a:xfrm>
        </p:grpSpPr>
        <p:grpSp>
          <p:nvGrpSpPr>
            <p:cNvPr id="60" name="Google Shape;536;p26"/>
            <p:cNvGrpSpPr/>
            <p:nvPr/>
          </p:nvGrpSpPr>
          <p:grpSpPr>
            <a:xfrm>
              <a:off x="4750669" y="2134745"/>
              <a:ext cx="2845811" cy="2869287"/>
              <a:chOff x="3317763" y="1503115"/>
              <a:chExt cx="2495093" cy="2491813"/>
            </a:xfrm>
          </p:grpSpPr>
          <p:sp>
            <p:nvSpPr>
              <p:cNvPr id="106" name="Google Shape;537;p26"/>
              <p:cNvSpPr/>
              <p:nvPr/>
            </p:nvSpPr>
            <p:spPr>
              <a:xfrm>
                <a:off x="4592114" y="1503115"/>
                <a:ext cx="1032278" cy="719981"/>
              </a:xfrm>
              <a:custGeom>
                <a:avLst/>
                <a:gdLst/>
                <a:ahLst/>
                <a:cxnLst/>
                <a:rect l="l" t="t" r="r" b="b"/>
                <a:pathLst>
                  <a:path w="29349" h="20470" extrusionOk="0">
                    <a:moveTo>
                      <a:pt x="852" y="1"/>
                    </a:moveTo>
                    <a:cubicBezTo>
                      <a:pt x="382" y="1"/>
                      <a:pt x="0" y="396"/>
                      <a:pt x="0" y="859"/>
                    </a:cubicBezTo>
                    <a:lnTo>
                      <a:pt x="0" y="6610"/>
                    </a:lnTo>
                    <a:cubicBezTo>
                      <a:pt x="0" y="7074"/>
                      <a:pt x="369" y="7443"/>
                      <a:pt x="822" y="7467"/>
                    </a:cubicBezTo>
                    <a:cubicBezTo>
                      <a:pt x="9954" y="7979"/>
                      <a:pt x="17919" y="12872"/>
                      <a:pt x="22658" y="20076"/>
                    </a:cubicBezTo>
                    <a:cubicBezTo>
                      <a:pt x="22822" y="20327"/>
                      <a:pt x="23095" y="20469"/>
                      <a:pt x="23375" y="20469"/>
                    </a:cubicBezTo>
                    <a:cubicBezTo>
                      <a:pt x="23520" y="20469"/>
                      <a:pt x="23667" y="20431"/>
                      <a:pt x="23801" y="20350"/>
                    </a:cubicBezTo>
                    <a:lnTo>
                      <a:pt x="28789" y="17480"/>
                    </a:lnTo>
                    <a:cubicBezTo>
                      <a:pt x="29206" y="17230"/>
                      <a:pt x="29349" y="16682"/>
                      <a:pt x="29087" y="16278"/>
                    </a:cubicBezTo>
                    <a:cubicBezTo>
                      <a:pt x="23051" y="6895"/>
                      <a:pt x="12716" y="549"/>
                      <a:pt x="893" y="2"/>
                    </a:cubicBezTo>
                    <a:cubicBezTo>
                      <a:pt x="879" y="1"/>
                      <a:pt x="866" y="1"/>
                      <a:pt x="852" y="1"/>
                    </a:cubicBezTo>
                    <a:close/>
                  </a:path>
                </a:pathLst>
              </a:custGeom>
              <a:solidFill>
                <a:srgbClr val="00B050"/>
              </a:solidFill>
              <a:ln>
                <a:solidFill>
                  <a:srgbClr val="00B05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solidFill>
                    <a:srgbClr val="00B050"/>
                  </a:solidFill>
                </a:endParaRPr>
              </a:p>
            </p:txBody>
          </p:sp>
          <p:sp>
            <p:nvSpPr>
              <p:cNvPr id="107" name="Google Shape;538;p26"/>
              <p:cNvSpPr/>
              <p:nvPr/>
            </p:nvSpPr>
            <p:spPr>
              <a:xfrm>
                <a:off x="3506219" y="1503115"/>
                <a:ext cx="1032278" cy="719981"/>
              </a:xfrm>
              <a:custGeom>
                <a:avLst/>
                <a:gdLst/>
                <a:ahLst/>
                <a:cxnLst/>
                <a:rect l="l" t="t" r="r" b="b"/>
                <a:pathLst>
                  <a:path w="29349" h="20470" extrusionOk="0">
                    <a:moveTo>
                      <a:pt x="28497" y="1"/>
                    </a:moveTo>
                    <a:cubicBezTo>
                      <a:pt x="28484" y="1"/>
                      <a:pt x="28470" y="1"/>
                      <a:pt x="28456" y="2"/>
                    </a:cubicBezTo>
                    <a:cubicBezTo>
                      <a:pt x="16633" y="549"/>
                      <a:pt x="6299" y="6907"/>
                      <a:pt x="274" y="16278"/>
                    </a:cubicBezTo>
                    <a:cubicBezTo>
                      <a:pt x="0" y="16682"/>
                      <a:pt x="143" y="17230"/>
                      <a:pt x="572" y="17480"/>
                    </a:cubicBezTo>
                    <a:lnTo>
                      <a:pt x="5549" y="20350"/>
                    </a:lnTo>
                    <a:cubicBezTo>
                      <a:pt x="5683" y="20431"/>
                      <a:pt x="5829" y="20469"/>
                      <a:pt x="5974" y="20469"/>
                    </a:cubicBezTo>
                    <a:cubicBezTo>
                      <a:pt x="6254" y="20469"/>
                      <a:pt x="6527" y="20327"/>
                      <a:pt x="6692" y="20076"/>
                    </a:cubicBezTo>
                    <a:cubicBezTo>
                      <a:pt x="11430" y="12872"/>
                      <a:pt x="19407" y="7979"/>
                      <a:pt x="28528" y="7467"/>
                    </a:cubicBezTo>
                    <a:cubicBezTo>
                      <a:pt x="28980" y="7443"/>
                      <a:pt x="29349" y="7074"/>
                      <a:pt x="29349" y="6610"/>
                    </a:cubicBezTo>
                    <a:lnTo>
                      <a:pt x="29349" y="859"/>
                    </a:lnTo>
                    <a:cubicBezTo>
                      <a:pt x="29349" y="396"/>
                      <a:pt x="28967" y="1"/>
                      <a:pt x="28497"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8" name="Google Shape;539;p26"/>
              <p:cNvSpPr/>
              <p:nvPr/>
            </p:nvSpPr>
            <p:spPr>
              <a:xfrm>
                <a:off x="5437601" y="2160457"/>
                <a:ext cx="375255" cy="1177118"/>
              </a:xfrm>
              <a:custGeom>
                <a:avLst/>
                <a:gdLst/>
                <a:ahLst/>
                <a:cxnLst/>
                <a:rect l="l" t="t" r="r" b="b"/>
                <a:pathLst>
                  <a:path w="10669" h="33467" extrusionOk="0">
                    <a:moveTo>
                      <a:pt x="5937" y="1"/>
                    </a:moveTo>
                    <a:cubicBezTo>
                      <a:pt x="5792" y="1"/>
                      <a:pt x="5646" y="37"/>
                      <a:pt x="5513" y="113"/>
                    </a:cubicBezTo>
                    <a:lnTo>
                      <a:pt x="537" y="2982"/>
                    </a:lnTo>
                    <a:cubicBezTo>
                      <a:pt x="144" y="3220"/>
                      <a:pt x="1" y="3720"/>
                      <a:pt x="215" y="4125"/>
                    </a:cubicBezTo>
                    <a:cubicBezTo>
                      <a:pt x="2132" y="7911"/>
                      <a:pt x="3216" y="12198"/>
                      <a:pt x="3216" y="16734"/>
                    </a:cubicBezTo>
                    <a:cubicBezTo>
                      <a:pt x="3216" y="21270"/>
                      <a:pt x="2132" y="25544"/>
                      <a:pt x="215" y="29342"/>
                    </a:cubicBezTo>
                    <a:cubicBezTo>
                      <a:pt x="1" y="29747"/>
                      <a:pt x="144" y="30247"/>
                      <a:pt x="537" y="30474"/>
                    </a:cubicBezTo>
                    <a:lnTo>
                      <a:pt x="5513" y="33355"/>
                    </a:lnTo>
                    <a:cubicBezTo>
                      <a:pt x="5646" y="33431"/>
                      <a:pt x="5792" y="33467"/>
                      <a:pt x="5937" y="33467"/>
                    </a:cubicBezTo>
                    <a:cubicBezTo>
                      <a:pt x="6246" y="33467"/>
                      <a:pt x="6550" y="33302"/>
                      <a:pt x="6704" y="33010"/>
                    </a:cubicBezTo>
                    <a:cubicBezTo>
                      <a:pt x="9240" y="28128"/>
                      <a:pt x="10669" y="22592"/>
                      <a:pt x="10669" y="16734"/>
                    </a:cubicBezTo>
                    <a:cubicBezTo>
                      <a:pt x="10669" y="10864"/>
                      <a:pt x="9240" y="5328"/>
                      <a:pt x="6704" y="458"/>
                    </a:cubicBezTo>
                    <a:cubicBezTo>
                      <a:pt x="6550" y="166"/>
                      <a:pt x="6246" y="1"/>
                      <a:pt x="5937" y="1"/>
                    </a:cubicBezTo>
                    <a:close/>
                  </a:path>
                </a:pathLst>
              </a:custGeom>
              <a:solidFill>
                <a:srgbClr val="B3062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solidFill>
                    <a:srgbClr val="B3062C"/>
                  </a:solidFill>
                </a:endParaRPr>
              </a:p>
            </p:txBody>
          </p:sp>
          <p:sp>
            <p:nvSpPr>
              <p:cNvPr id="109" name="Google Shape;540;p26"/>
              <p:cNvSpPr/>
              <p:nvPr/>
            </p:nvSpPr>
            <p:spPr>
              <a:xfrm>
                <a:off x="3506219" y="3274877"/>
                <a:ext cx="1032278" cy="720051"/>
              </a:xfrm>
              <a:custGeom>
                <a:avLst/>
                <a:gdLst/>
                <a:ahLst/>
                <a:cxnLst/>
                <a:rect l="l" t="t" r="r" b="b"/>
                <a:pathLst>
                  <a:path w="29349" h="20472" extrusionOk="0">
                    <a:moveTo>
                      <a:pt x="5964" y="0"/>
                    </a:moveTo>
                    <a:cubicBezTo>
                      <a:pt x="5822" y="0"/>
                      <a:pt x="5679" y="36"/>
                      <a:pt x="5549" y="111"/>
                    </a:cubicBezTo>
                    <a:lnTo>
                      <a:pt x="572" y="2992"/>
                    </a:lnTo>
                    <a:cubicBezTo>
                      <a:pt x="143" y="3231"/>
                      <a:pt x="0" y="3790"/>
                      <a:pt x="274" y="4195"/>
                    </a:cubicBezTo>
                    <a:cubicBezTo>
                      <a:pt x="6299" y="13565"/>
                      <a:pt x="16633" y="19923"/>
                      <a:pt x="28456" y="20471"/>
                    </a:cubicBezTo>
                    <a:cubicBezTo>
                      <a:pt x="28470" y="20471"/>
                      <a:pt x="28483" y="20472"/>
                      <a:pt x="28497" y="20472"/>
                    </a:cubicBezTo>
                    <a:cubicBezTo>
                      <a:pt x="28967" y="20472"/>
                      <a:pt x="29349" y="20076"/>
                      <a:pt x="29349" y="19602"/>
                    </a:cubicBezTo>
                    <a:lnTo>
                      <a:pt x="29349" y="13863"/>
                    </a:lnTo>
                    <a:cubicBezTo>
                      <a:pt x="29349" y="13399"/>
                      <a:pt x="28980" y="13029"/>
                      <a:pt x="28528" y="13006"/>
                    </a:cubicBezTo>
                    <a:cubicBezTo>
                      <a:pt x="19407" y="12494"/>
                      <a:pt x="11430" y="7600"/>
                      <a:pt x="6692" y="397"/>
                    </a:cubicBezTo>
                    <a:cubicBezTo>
                      <a:pt x="6525" y="143"/>
                      <a:pt x="6247" y="0"/>
                      <a:pt x="5964" y="0"/>
                    </a:cubicBezTo>
                    <a:close/>
                  </a:path>
                </a:pathLst>
              </a:custGeom>
              <a:solidFill>
                <a:srgbClr val="7698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10" name="Google Shape;541;p26"/>
              <p:cNvSpPr/>
              <p:nvPr/>
            </p:nvSpPr>
            <p:spPr>
              <a:xfrm>
                <a:off x="4592114" y="3274877"/>
                <a:ext cx="1032278" cy="720051"/>
              </a:xfrm>
              <a:custGeom>
                <a:avLst/>
                <a:gdLst/>
                <a:ahLst/>
                <a:cxnLst/>
                <a:rect l="l" t="t" r="r" b="b"/>
                <a:pathLst>
                  <a:path w="29349" h="20472" extrusionOk="0">
                    <a:moveTo>
                      <a:pt x="23385" y="0"/>
                    </a:moveTo>
                    <a:cubicBezTo>
                      <a:pt x="23102" y="0"/>
                      <a:pt x="22824" y="143"/>
                      <a:pt x="22658" y="397"/>
                    </a:cubicBezTo>
                    <a:cubicBezTo>
                      <a:pt x="17919" y="7600"/>
                      <a:pt x="9954" y="12494"/>
                      <a:pt x="822" y="13006"/>
                    </a:cubicBezTo>
                    <a:cubicBezTo>
                      <a:pt x="369" y="13029"/>
                      <a:pt x="0" y="13399"/>
                      <a:pt x="0" y="13863"/>
                    </a:cubicBezTo>
                    <a:lnTo>
                      <a:pt x="0" y="19602"/>
                    </a:lnTo>
                    <a:cubicBezTo>
                      <a:pt x="0" y="20076"/>
                      <a:pt x="382" y="20472"/>
                      <a:pt x="852" y="20472"/>
                    </a:cubicBezTo>
                    <a:cubicBezTo>
                      <a:pt x="866" y="20472"/>
                      <a:pt x="879" y="20471"/>
                      <a:pt x="893" y="20471"/>
                    </a:cubicBezTo>
                    <a:cubicBezTo>
                      <a:pt x="12716" y="19923"/>
                      <a:pt x="23051" y="13565"/>
                      <a:pt x="29087" y="4195"/>
                    </a:cubicBezTo>
                    <a:cubicBezTo>
                      <a:pt x="29349" y="3790"/>
                      <a:pt x="29206" y="3231"/>
                      <a:pt x="28789" y="2992"/>
                    </a:cubicBezTo>
                    <a:lnTo>
                      <a:pt x="23801" y="111"/>
                    </a:lnTo>
                    <a:cubicBezTo>
                      <a:pt x="23670" y="36"/>
                      <a:pt x="23527" y="0"/>
                      <a:pt x="23385" y="0"/>
                    </a:cubicBezTo>
                    <a:close/>
                  </a:path>
                </a:pathLst>
              </a:custGeom>
              <a:solidFill>
                <a:srgbClr val="C898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11" name="Google Shape;542;p26"/>
              <p:cNvSpPr/>
              <p:nvPr/>
            </p:nvSpPr>
            <p:spPr>
              <a:xfrm>
                <a:off x="3317763" y="2160457"/>
                <a:ext cx="375255" cy="1177118"/>
              </a:xfrm>
              <a:custGeom>
                <a:avLst/>
                <a:gdLst/>
                <a:ahLst/>
                <a:cxnLst/>
                <a:rect l="l" t="t" r="r" b="b"/>
                <a:pathLst>
                  <a:path w="10669" h="33467" extrusionOk="0">
                    <a:moveTo>
                      <a:pt x="4733" y="1"/>
                    </a:moveTo>
                    <a:cubicBezTo>
                      <a:pt x="4423" y="1"/>
                      <a:pt x="4119" y="166"/>
                      <a:pt x="3965" y="458"/>
                    </a:cubicBezTo>
                    <a:cubicBezTo>
                      <a:pt x="1441" y="5340"/>
                      <a:pt x="0" y="10864"/>
                      <a:pt x="0" y="16734"/>
                    </a:cubicBezTo>
                    <a:cubicBezTo>
                      <a:pt x="0" y="22604"/>
                      <a:pt x="1441" y="28128"/>
                      <a:pt x="3965" y="33010"/>
                    </a:cubicBezTo>
                    <a:cubicBezTo>
                      <a:pt x="4119" y="33302"/>
                      <a:pt x="4423" y="33467"/>
                      <a:pt x="4733" y="33467"/>
                    </a:cubicBezTo>
                    <a:cubicBezTo>
                      <a:pt x="4877" y="33467"/>
                      <a:pt x="5023" y="33431"/>
                      <a:pt x="5156" y="33355"/>
                    </a:cubicBezTo>
                    <a:lnTo>
                      <a:pt x="10133" y="30474"/>
                    </a:lnTo>
                    <a:cubicBezTo>
                      <a:pt x="10526" y="30247"/>
                      <a:pt x="10668" y="29747"/>
                      <a:pt x="10466" y="29342"/>
                    </a:cubicBezTo>
                    <a:cubicBezTo>
                      <a:pt x="8537" y="25544"/>
                      <a:pt x="7466" y="21270"/>
                      <a:pt x="7466" y="16734"/>
                    </a:cubicBezTo>
                    <a:cubicBezTo>
                      <a:pt x="7466" y="12198"/>
                      <a:pt x="8537" y="7911"/>
                      <a:pt x="10466" y="4125"/>
                    </a:cubicBezTo>
                    <a:cubicBezTo>
                      <a:pt x="10668" y="3720"/>
                      <a:pt x="10526" y="3220"/>
                      <a:pt x="10133" y="2982"/>
                    </a:cubicBezTo>
                    <a:lnTo>
                      <a:pt x="5156" y="113"/>
                    </a:lnTo>
                    <a:cubicBezTo>
                      <a:pt x="5023" y="37"/>
                      <a:pt x="4877" y="1"/>
                      <a:pt x="4733" y="1"/>
                    </a:cubicBezTo>
                    <a:close/>
                  </a:path>
                </a:pathLst>
              </a:custGeom>
              <a:solidFill>
                <a:srgbClr val="7030A0"/>
              </a:solidFill>
              <a:ln>
                <a:solidFill>
                  <a:srgbClr val="7030A0"/>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grpSp>
        <p:grpSp>
          <p:nvGrpSpPr>
            <p:cNvPr id="61" name="Google Shape;543;p26"/>
            <p:cNvGrpSpPr/>
            <p:nvPr/>
          </p:nvGrpSpPr>
          <p:grpSpPr>
            <a:xfrm>
              <a:off x="5160946" y="2547086"/>
              <a:ext cx="2025721" cy="2044593"/>
              <a:chOff x="3677476" y="1861210"/>
              <a:chExt cx="1776071" cy="1775613"/>
            </a:xfrm>
          </p:grpSpPr>
          <p:sp>
            <p:nvSpPr>
              <p:cNvPr id="103" name="Google Shape;544;p26"/>
              <p:cNvSpPr/>
              <p:nvPr/>
            </p:nvSpPr>
            <p:spPr>
              <a:xfrm>
                <a:off x="4211437" y="2395357"/>
                <a:ext cx="707741" cy="707319"/>
              </a:xfrm>
              <a:custGeom>
                <a:avLst/>
                <a:gdLst/>
                <a:ahLst/>
                <a:cxnLst/>
                <a:rect l="l" t="t" r="r" b="b"/>
                <a:pathLst>
                  <a:path w="20122" h="20110" extrusionOk="0">
                    <a:moveTo>
                      <a:pt x="10061" y="3798"/>
                    </a:moveTo>
                    <a:cubicBezTo>
                      <a:pt x="13514" y="3798"/>
                      <a:pt x="16324" y="6608"/>
                      <a:pt x="16324" y="10061"/>
                    </a:cubicBezTo>
                    <a:cubicBezTo>
                      <a:pt x="16324" y="13514"/>
                      <a:pt x="13514" y="16323"/>
                      <a:pt x="10061" y="16323"/>
                    </a:cubicBezTo>
                    <a:cubicBezTo>
                      <a:pt x="6608" y="16323"/>
                      <a:pt x="3798" y="13514"/>
                      <a:pt x="3798" y="10061"/>
                    </a:cubicBezTo>
                    <a:cubicBezTo>
                      <a:pt x="3798" y="6608"/>
                      <a:pt x="6608" y="3798"/>
                      <a:pt x="10061" y="3798"/>
                    </a:cubicBezTo>
                    <a:close/>
                    <a:moveTo>
                      <a:pt x="10061" y="0"/>
                    </a:moveTo>
                    <a:cubicBezTo>
                      <a:pt x="4513" y="0"/>
                      <a:pt x="0" y="4513"/>
                      <a:pt x="0" y="10061"/>
                    </a:cubicBezTo>
                    <a:cubicBezTo>
                      <a:pt x="0" y="15609"/>
                      <a:pt x="4513" y="20110"/>
                      <a:pt x="10061" y="20110"/>
                    </a:cubicBezTo>
                    <a:cubicBezTo>
                      <a:pt x="15609" y="20110"/>
                      <a:pt x="20122" y="15609"/>
                      <a:pt x="20122" y="10061"/>
                    </a:cubicBezTo>
                    <a:cubicBezTo>
                      <a:pt x="20122" y="4513"/>
                      <a:pt x="15609" y="0"/>
                      <a:pt x="10061" y="0"/>
                    </a:cubicBezTo>
                    <a:close/>
                  </a:path>
                </a:pathLst>
              </a:custGeom>
              <a:solidFill>
                <a:srgbClr val="CC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4" name="Google Shape;545;p26"/>
              <p:cNvSpPr/>
              <p:nvPr/>
            </p:nvSpPr>
            <p:spPr>
              <a:xfrm>
                <a:off x="3944263" y="2128169"/>
                <a:ext cx="1242082" cy="1241695"/>
              </a:xfrm>
              <a:custGeom>
                <a:avLst/>
                <a:gdLst/>
                <a:ahLst/>
                <a:cxnLst/>
                <a:rect l="l" t="t" r="r" b="b"/>
                <a:pathLst>
                  <a:path w="35314" h="35303" extrusionOk="0">
                    <a:moveTo>
                      <a:pt x="17657" y="3799"/>
                    </a:moveTo>
                    <a:cubicBezTo>
                      <a:pt x="25301" y="3799"/>
                      <a:pt x="31516" y="10014"/>
                      <a:pt x="31516" y="17658"/>
                    </a:cubicBezTo>
                    <a:cubicBezTo>
                      <a:pt x="31516" y="25290"/>
                      <a:pt x="25289" y="31517"/>
                      <a:pt x="17657" y="31517"/>
                    </a:cubicBezTo>
                    <a:cubicBezTo>
                      <a:pt x="10013" y="31517"/>
                      <a:pt x="3810" y="25290"/>
                      <a:pt x="3810" y="17658"/>
                    </a:cubicBezTo>
                    <a:cubicBezTo>
                      <a:pt x="3810" y="10014"/>
                      <a:pt x="10013" y="3799"/>
                      <a:pt x="17657" y="3799"/>
                    </a:cubicBezTo>
                    <a:close/>
                    <a:moveTo>
                      <a:pt x="17657" y="1"/>
                    </a:moveTo>
                    <a:cubicBezTo>
                      <a:pt x="7930" y="1"/>
                      <a:pt x="0" y="7919"/>
                      <a:pt x="0" y="17658"/>
                    </a:cubicBezTo>
                    <a:cubicBezTo>
                      <a:pt x="0" y="27385"/>
                      <a:pt x="7930" y="35303"/>
                      <a:pt x="17657" y="35303"/>
                    </a:cubicBezTo>
                    <a:cubicBezTo>
                      <a:pt x="27385" y="35303"/>
                      <a:pt x="35314" y="27385"/>
                      <a:pt x="35314" y="17658"/>
                    </a:cubicBezTo>
                    <a:cubicBezTo>
                      <a:pt x="35314" y="7919"/>
                      <a:pt x="27385" y="1"/>
                      <a:pt x="17657" y="1"/>
                    </a:cubicBezTo>
                    <a:close/>
                  </a:path>
                </a:pathLst>
              </a:custGeom>
              <a:solidFill>
                <a:srgbClr val="CC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5" name="Google Shape;546;p26"/>
              <p:cNvSpPr/>
              <p:nvPr/>
            </p:nvSpPr>
            <p:spPr>
              <a:xfrm>
                <a:off x="3677476" y="1861210"/>
                <a:ext cx="1776071" cy="1775613"/>
              </a:xfrm>
              <a:custGeom>
                <a:avLst/>
                <a:gdLst/>
                <a:ahLst/>
                <a:cxnLst/>
                <a:rect l="l" t="t" r="r" b="b"/>
                <a:pathLst>
                  <a:path w="50496" h="50483" extrusionOk="0">
                    <a:moveTo>
                      <a:pt x="25242" y="3799"/>
                    </a:moveTo>
                    <a:cubicBezTo>
                      <a:pt x="37065" y="3799"/>
                      <a:pt x="46685" y="13419"/>
                      <a:pt x="46685" y="25242"/>
                    </a:cubicBezTo>
                    <a:cubicBezTo>
                      <a:pt x="46685" y="37065"/>
                      <a:pt x="37065" y="46685"/>
                      <a:pt x="25242" y="46685"/>
                    </a:cubicBezTo>
                    <a:cubicBezTo>
                      <a:pt x="13419" y="46685"/>
                      <a:pt x="3799" y="37065"/>
                      <a:pt x="3799" y="25242"/>
                    </a:cubicBezTo>
                    <a:cubicBezTo>
                      <a:pt x="3799" y="13419"/>
                      <a:pt x="13419" y="3799"/>
                      <a:pt x="25242" y="3799"/>
                    </a:cubicBezTo>
                    <a:close/>
                    <a:moveTo>
                      <a:pt x="25242" y="1"/>
                    </a:moveTo>
                    <a:cubicBezTo>
                      <a:pt x="11324" y="1"/>
                      <a:pt x="1" y="11323"/>
                      <a:pt x="1" y="25242"/>
                    </a:cubicBezTo>
                    <a:cubicBezTo>
                      <a:pt x="1" y="39160"/>
                      <a:pt x="11324" y="50483"/>
                      <a:pt x="25242" y="50483"/>
                    </a:cubicBezTo>
                    <a:cubicBezTo>
                      <a:pt x="39161" y="50483"/>
                      <a:pt x="50495" y="39160"/>
                      <a:pt x="50495" y="25242"/>
                    </a:cubicBezTo>
                    <a:cubicBezTo>
                      <a:pt x="50495" y="11323"/>
                      <a:pt x="39161" y="1"/>
                      <a:pt x="25242" y="1"/>
                    </a:cubicBezTo>
                    <a:close/>
                  </a:path>
                </a:pathLst>
              </a:custGeom>
              <a:solidFill>
                <a:srgbClr val="CCCCC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grpSp>
        <p:grpSp>
          <p:nvGrpSpPr>
            <p:cNvPr id="62" name="Google Shape;547;p26"/>
            <p:cNvGrpSpPr/>
            <p:nvPr/>
          </p:nvGrpSpPr>
          <p:grpSpPr>
            <a:xfrm>
              <a:off x="6140120" y="2348427"/>
              <a:ext cx="1253528" cy="1254628"/>
              <a:chOff x="4535978" y="1688687"/>
              <a:chExt cx="1099043" cy="1089573"/>
            </a:xfrm>
          </p:grpSpPr>
          <p:sp>
            <p:nvSpPr>
              <p:cNvPr id="99" name="Google Shape;548;p26"/>
              <p:cNvSpPr/>
              <p:nvPr/>
            </p:nvSpPr>
            <p:spPr>
              <a:xfrm>
                <a:off x="4535978" y="1718513"/>
                <a:ext cx="1064988" cy="1059747"/>
              </a:xfrm>
              <a:custGeom>
                <a:avLst/>
                <a:gdLst/>
                <a:ahLst/>
                <a:cxnLst/>
                <a:rect l="l" t="t" r="r" b="b"/>
                <a:pathLst>
                  <a:path w="30279" h="30130" extrusionOk="0">
                    <a:moveTo>
                      <a:pt x="29439" y="1"/>
                    </a:moveTo>
                    <a:cubicBezTo>
                      <a:pt x="29242" y="1"/>
                      <a:pt x="29046" y="75"/>
                      <a:pt x="28897" y="224"/>
                    </a:cubicBezTo>
                    <a:lnTo>
                      <a:pt x="298" y="28823"/>
                    </a:lnTo>
                    <a:cubicBezTo>
                      <a:pt x="1" y="29120"/>
                      <a:pt x="1" y="29608"/>
                      <a:pt x="298" y="29906"/>
                    </a:cubicBezTo>
                    <a:cubicBezTo>
                      <a:pt x="447" y="30055"/>
                      <a:pt x="641" y="30129"/>
                      <a:pt x="834" y="30129"/>
                    </a:cubicBezTo>
                    <a:cubicBezTo>
                      <a:pt x="1028" y="30129"/>
                      <a:pt x="1221" y="30055"/>
                      <a:pt x="1370" y="29906"/>
                    </a:cubicBezTo>
                    <a:lnTo>
                      <a:pt x="29981" y="1307"/>
                    </a:lnTo>
                    <a:cubicBezTo>
                      <a:pt x="30278" y="1010"/>
                      <a:pt x="30278" y="521"/>
                      <a:pt x="29981" y="224"/>
                    </a:cubicBezTo>
                    <a:cubicBezTo>
                      <a:pt x="29832" y="75"/>
                      <a:pt x="29635" y="1"/>
                      <a:pt x="2943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0" name="Google Shape;549;p26"/>
              <p:cNvSpPr/>
              <p:nvPr/>
            </p:nvSpPr>
            <p:spPr>
              <a:xfrm>
                <a:off x="5141550" y="1688687"/>
                <a:ext cx="310468" cy="448520"/>
              </a:xfrm>
              <a:custGeom>
                <a:avLst/>
                <a:gdLst/>
                <a:ahLst/>
                <a:cxnLst/>
                <a:rect l="l" t="t" r="r" b="b"/>
                <a:pathLst>
                  <a:path w="8827" h="12752" extrusionOk="0">
                    <a:moveTo>
                      <a:pt x="8190" y="1"/>
                    </a:moveTo>
                    <a:cubicBezTo>
                      <a:pt x="8054" y="1"/>
                      <a:pt x="7914" y="51"/>
                      <a:pt x="7799" y="167"/>
                    </a:cubicBezTo>
                    <a:lnTo>
                      <a:pt x="1619" y="6346"/>
                    </a:lnTo>
                    <a:cubicBezTo>
                      <a:pt x="1381" y="6584"/>
                      <a:pt x="1215" y="6894"/>
                      <a:pt x="1155" y="7215"/>
                    </a:cubicBezTo>
                    <a:lnTo>
                      <a:pt x="0" y="12752"/>
                    </a:lnTo>
                    <a:lnTo>
                      <a:pt x="7882" y="4870"/>
                    </a:lnTo>
                    <a:lnTo>
                      <a:pt x="8751" y="679"/>
                    </a:lnTo>
                    <a:cubicBezTo>
                      <a:pt x="8827" y="292"/>
                      <a:pt x="8517" y="1"/>
                      <a:pt x="8190"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1" name="Google Shape;550;p26"/>
              <p:cNvSpPr/>
              <p:nvPr/>
            </p:nvSpPr>
            <p:spPr>
              <a:xfrm>
                <a:off x="5179643" y="1867013"/>
                <a:ext cx="455378" cy="307900"/>
              </a:xfrm>
              <a:custGeom>
                <a:avLst/>
                <a:gdLst/>
                <a:ahLst/>
                <a:cxnLst/>
                <a:rect l="l" t="t" r="r" b="b"/>
                <a:pathLst>
                  <a:path w="12947" h="8754" extrusionOk="0">
                    <a:moveTo>
                      <a:pt x="12201" y="0"/>
                    </a:moveTo>
                    <a:cubicBezTo>
                      <a:pt x="12160" y="0"/>
                      <a:pt x="12117" y="5"/>
                      <a:pt x="12074" y="14"/>
                    </a:cubicBezTo>
                    <a:lnTo>
                      <a:pt x="7871" y="883"/>
                    </a:lnTo>
                    <a:lnTo>
                      <a:pt x="1" y="8753"/>
                    </a:lnTo>
                    <a:lnTo>
                      <a:pt x="1" y="8753"/>
                    </a:lnTo>
                    <a:lnTo>
                      <a:pt x="5525" y="7610"/>
                    </a:lnTo>
                    <a:cubicBezTo>
                      <a:pt x="5858" y="7539"/>
                      <a:pt x="6168" y="7384"/>
                      <a:pt x="6406" y="7146"/>
                    </a:cubicBezTo>
                    <a:lnTo>
                      <a:pt x="12585" y="955"/>
                    </a:lnTo>
                    <a:cubicBezTo>
                      <a:pt x="12947" y="593"/>
                      <a:pt x="12674" y="0"/>
                      <a:pt x="12201"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102" name="Google Shape;551;p26"/>
              <p:cNvSpPr/>
              <p:nvPr/>
            </p:nvSpPr>
            <p:spPr>
              <a:xfrm>
                <a:off x="4535978" y="1718513"/>
                <a:ext cx="1064988" cy="1059747"/>
              </a:xfrm>
              <a:custGeom>
                <a:avLst/>
                <a:gdLst/>
                <a:ahLst/>
                <a:cxnLst/>
                <a:rect l="l" t="t" r="r" b="b"/>
                <a:pathLst>
                  <a:path w="30279" h="30130" extrusionOk="0">
                    <a:moveTo>
                      <a:pt x="29439" y="1"/>
                    </a:moveTo>
                    <a:cubicBezTo>
                      <a:pt x="29242" y="1"/>
                      <a:pt x="29046" y="75"/>
                      <a:pt x="28897" y="224"/>
                    </a:cubicBezTo>
                    <a:lnTo>
                      <a:pt x="298" y="28823"/>
                    </a:lnTo>
                    <a:cubicBezTo>
                      <a:pt x="1" y="29120"/>
                      <a:pt x="1" y="29608"/>
                      <a:pt x="298" y="29906"/>
                    </a:cubicBezTo>
                    <a:cubicBezTo>
                      <a:pt x="447" y="30055"/>
                      <a:pt x="641" y="30129"/>
                      <a:pt x="834" y="30129"/>
                    </a:cubicBezTo>
                    <a:cubicBezTo>
                      <a:pt x="1028" y="30129"/>
                      <a:pt x="1221" y="30055"/>
                      <a:pt x="1370" y="29906"/>
                    </a:cubicBezTo>
                    <a:lnTo>
                      <a:pt x="29981" y="1307"/>
                    </a:lnTo>
                    <a:cubicBezTo>
                      <a:pt x="30278" y="1010"/>
                      <a:pt x="30278" y="521"/>
                      <a:pt x="29981" y="224"/>
                    </a:cubicBezTo>
                    <a:cubicBezTo>
                      <a:pt x="29832" y="75"/>
                      <a:pt x="29635" y="1"/>
                      <a:pt x="29439" y="1"/>
                    </a:cubicBezTo>
                    <a:close/>
                  </a:path>
                </a:pathLst>
              </a:custGeom>
              <a:solidFill>
                <a:srgbClr val="FFFFFF">
                  <a:alpha val="2123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grpSp>
        <p:grpSp>
          <p:nvGrpSpPr>
            <p:cNvPr id="63" name="Google Shape;552;p26"/>
            <p:cNvGrpSpPr/>
            <p:nvPr/>
          </p:nvGrpSpPr>
          <p:grpSpPr>
            <a:xfrm>
              <a:off x="1488019" y="1484786"/>
              <a:ext cx="4207048" cy="1272623"/>
              <a:chOff x="457200" y="938663"/>
              <a:chExt cx="3688572" cy="1105200"/>
            </a:xfrm>
          </p:grpSpPr>
          <p:grpSp>
            <p:nvGrpSpPr>
              <p:cNvPr id="94" name="Google Shape;553;p26"/>
              <p:cNvGrpSpPr/>
              <p:nvPr/>
            </p:nvGrpSpPr>
            <p:grpSpPr>
              <a:xfrm>
                <a:off x="457200" y="938663"/>
                <a:ext cx="2428500" cy="1105200"/>
                <a:chOff x="457200" y="938663"/>
                <a:chExt cx="2428500" cy="1105200"/>
              </a:xfrm>
            </p:grpSpPr>
            <p:sp>
              <p:nvSpPr>
                <p:cNvPr id="96" name="Google Shape;554;p26"/>
                <p:cNvSpPr/>
                <p:nvPr/>
              </p:nvSpPr>
              <p:spPr>
                <a:xfrm>
                  <a:off x="457200" y="938663"/>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97" name="Google Shape;555;p26"/>
                <p:cNvSpPr txBox="1"/>
                <p:nvPr/>
              </p:nvSpPr>
              <p:spPr>
                <a:xfrm>
                  <a:off x="729150" y="1244688"/>
                  <a:ext cx="1884600" cy="4738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ase" hangingPunct="0">
                    <a:spcBef>
                      <a:spcPct val="0"/>
                    </a:spcBef>
                    <a:spcAft>
                      <a:spcPct val="0"/>
                    </a:spcAft>
                  </a:pPr>
                  <a:r>
                    <a:rPr lang="en-US" sz="1300" dirty="0"/>
                    <a:t>Rewrite WaterGAP with a  modular structure.</a:t>
                  </a:r>
                </a:p>
              </p:txBody>
            </p:sp>
            <p:sp>
              <p:nvSpPr>
                <p:cNvPr id="98" name="Google Shape;556;p26"/>
                <p:cNvSpPr txBox="1"/>
                <p:nvPr/>
              </p:nvSpPr>
              <p:spPr>
                <a:xfrm>
                  <a:off x="729150" y="972838"/>
                  <a:ext cx="18846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600">
                      <a:solidFill>
                        <a:schemeClr val="accent1"/>
                      </a:solidFill>
                      <a:latin typeface="Fira Sans Extra Condensed Medium"/>
                      <a:ea typeface="Fira Sans Extra Condensed Medium"/>
                      <a:cs typeface="Fira Sans Extra Condensed Medium"/>
                      <a:sym typeface="Fira Sans Extra Condensed Medium"/>
                    </a:rPr>
                    <a:t>Modular </a:t>
                  </a:r>
                  <a:endParaRPr sz="1600">
                    <a:solidFill>
                      <a:schemeClr val="accent1"/>
                    </a:solidFill>
                    <a:latin typeface="Fira Sans Extra Condensed Medium"/>
                    <a:ea typeface="Fira Sans Extra Condensed Medium"/>
                    <a:cs typeface="Fira Sans Extra Condensed Medium"/>
                    <a:sym typeface="Fira Sans Extra Condensed Medium"/>
                  </a:endParaRPr>
                </a:p>
              </p:txBody>
            </p:sp>
          </p:grpSp>
          <p:sp>
            <p:nvSpPr>
              <p:cNvPr id="95" name="Google Shape;557;p26"/>
              <p:cNvSpPr/>
              <p:nvPr/>
            </p:nvSpPr>
            <p:spPr>
              <a:xfrm>
                <a:off x="2886451" y="13210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txBody>
              <a:bodyPr/>
              <a:lstStyle/>
              <a:p>
                <a:endParaRPr lang="en-GB"/>
              </a:p>
            </p:txBody>
          </p:sp>
        </p:grpSp>
        <p:grpSp>
          <p:nvGrpSpPr>
            <p:cNvPr id="64" name="Google Shape;558;p26"/>
            <p:cNvGrpSpPr/>
            <p:nvPr/>
          </p:nvGrpSpPr>
          <p:grpSpPr>
            <a:xfrm>
              <a:off x="6668355" y="1484786"/>
              <a:ext cx="4206181" cy="1272623"/>
              <a:chOff x="4999113" y="938663"/>
              <a:chExt cx="3687812" cy="1105200"/>
            </a:xfrm>
          </p:grpSpPr>
          <p:grpSp>
            <p:nvGrpSpPr>
              <p:cNvPr id="89" name="Google Shape;559;p26"/>
              <p:cNvGrpSpPr/>
              <p:nvPr/>
            </p:nvGrpSpPr>
            <p:grpSpPr>
              <a:xfrm>
                <a:off x="6258425" y="938663"/>
                <a:ext cx="2428500" cy="1105200"/>
                <a:chOff x="6258425" y="938663"/>
                <a:chExt cx="2428500" cy="1105200"/>
              </a:xfrm>
            </p:grpSpPr>
            <p:sp>
              <p:nvSpPr>
                <p:cNvPr id="91" name="Google Shape;560;p26"/>
                <p:cNvSpPr/>
                <p:nvPr/>
              </p:nvSpPr>
              <p:spPr>
                <a:xfrm>
                  <a:off x="6258425" y="938663"/>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92" name="Google Shape;561;p26"/>
                <p:cNvSpPr txBox="1"/>
                <p:nvPr/>
              </p:nvSpPr>
              <p:spPr>
                <a:xfrm>
                  <a:off x="6530375" y="972838"/>
                  <a:ext cx="18846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de-DE"/>
                  </a:defPPr>
                  <a:lvl1pPr marR="0" lvl="0" indent="0">
                    <a:lnSpc>
                      <a:spcPct val="100000"/>
                    </a:lnSpc>
                    <a:spcBef>
                      <a:spcPts val="0"/>
                    </a:spcBef>
                    <a:spcAft>
                      <a:spcPts val="0"/>
                    </a:spcAft>
                    <a:buClr>
                      <a:srgbClr val="000000"/>
                    </a:buClr>
                    <a:buFont typeface="Arial"/>
                    <a:buNone/>
                    <a:defRPr sz="1700" b="0" i="0" u="none" strike="noStrike" cap="none">
                      <a:solidFill>
                        <a:schemeClr val="accent1"/>
                      </a:solidFill>
                      <a:latin typeface="Fira Sans Extra Condensed Medium"/>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GB" sz="1600">
                      <a:solidFill>
                        <a:srgbClr val="00B050"/>
                      </a:solidFill>
                    </a:rPr>
                    <a:t>Usable &amp; Testable</a:t>
                  </a:r>
                  <a:endParaRPr sz="1600">
                    <a:solidFill>
                      <a:srgbClr val="00B050"/>
                    </a:solidFill>
                    <a:sym typeface="Fira Sans Extra Condensed Medium"/>
                  </a:endParaRPr>
                </a:p>
              </p:txBody>
            </p:sp>
            <p:sp>
              <p:nvSpPr>
                <p:cNvPr id="93" name="Google Shape;562;p26"/>
                <p:cNvSpPr txBox="1"/>
                <p:nvPr/>
              </p:nvSpPr>
              <p:spPr>
                <a:xfrm>
                  <a:off x="6533619" y="1234769"/>
                  <a:ext cx="1881357" cy="5839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300" dirty="0">
                      <a:latin typeface="Roboto"/>
                      <a:ea typeface="Roboto"/>
                      <a:cs typeface="Roboto"/>
                      <a:sym typeface="Roboto"/>
                    </a:rPr>
                    <a:t>Usable by WaterGAP community. Software components can be tested </a:t>
                  </a:r>
                  <a:endParaRPr sz="1300" dirty="0">
                    <a:latin typeface="Roboto"/>
                    <a:ea typeface="Roboto"/>
                    <a:cs typeface="Roboto"/>
                    <a:sym typeface="Roboto"/>
                  </a:endParaRPr>
                </a:p>
              </p:txBody>
            </p:sp>
          </p:grpSp>
          <p:sp>
            <p:nvSpPr>
              <p:cNvPr id="90" name="Google Shape;563;p26"/>
              <p:cNvSpPr/>
              <p:nvPr/>
            </p:nvSpPr>
            <p:spPr>
              <a:xfrm flipH="1">
                <a:off x="4999113" y="13210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txBody>
              <a:bodyPr/>
              <a:lstStyle/>
              <a:p>
                <a:endParaRPr lang="en-GB"/>
              </a:p>
            </p:txBody>
          </p:sp>
        </p:grpSp>
        <p:grpSp>
          <p:nvGrpSpPr>
            <p:cNvPr id="65" name="Google Shape;564;p26"/>
            <p:cNvGrpSpPr/>
            <p:nvPr/>
          </p:nvGrpSpPr>
          <p:grpSpPr>
            <a:xfrm>
              <a:off x="1488019" y="4381174"/>
              <a:ext cx="4207048" cy="1272623"/>
              <a:chOff x="457200" y="3454013"/>
              <a:chExt cx="3688572" cy="1105200"/>
            </a:xfrm>
          </p:grpSpPr>
          <p:grpSp>
            <p:nvGrpSpPr>
              <p:cNvPr id="84" name="Google Shape;565;p26"/>
              <p:cNvGrpSpPr/>
              <p:nvPr/>
            </p:nvGrpSpPr>
            <p:grpSpPr>
              <a:xfrm>
                <a:off x="457200" y="3454013"/>
                <a:ext cx="2428500" cy="1105200"/>
                <a:chOff x="457200" y="3454013"/>
                <a:chExt cx="2428500" cy="1105200"/>
              </a:xfrm>
            </p:grpSpPr>
            <p:sp>
              <p:nvSpPr>
                <p:cNvPr id="86" name="Google Shape;566;p26"/>
                <p:cNvSpPr/>
                <p:nvPr/>
              </p:nvSpPr>
              <p:spPr>
                <a:xfrm>
                  <a:off x="457200" y="3454013"/>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7" name="Google Shape;567;p26"/>
                <p:cNvSpPr txBox="1"/>
                <p:nvPr/>
              </p:nvSpPr>
              <p:spPr>
                <a:xfrm>
                  <a:off x="798350" y="3506589"/>
                  <a:ext cx="18846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de-DE"/>
                  </a:defPPr>
                  <a:lvl1pPr marR="0" lvl="0" indent="0">
                    <a:lnSpc>
                      <a:spcPct val="100000"/>
                    </a:lnSpc>
                    <a:spcBef>
                      <a:spcPts val="0"/>
                    </a:spcBef>
                    <a:spcAft>
                      <a:spcPts val="0"/>
                    </a:spcAft>
                    <a:buClr>
                      <a:srgbClr val="000000"/>
                    </a:buClr>
                    <a:buFont typeface="Arial"/>
                    <a:buNone/>
                    <a:defRPr sz="1700" b="0" i="0" u="none" strike="noStrike" cap="none">
                      <a:solidFill>
                        <a:schemeClr val="accent1"/>
                      </a:solidFill>
                      <a:latin typeface="Fira Sans Extra Condensed Medium"/>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a:solidFill>
                        <a:srgbClr val="76985C"/>
                      </a:solidFill>
                    </a:rPr>
                    <a:t>Documentation</a:t>
                  </a:r>
                  <a:endParaRPr lang="en-GB">
                    <a:solidFill>
                      <a:srgbClr val="76985C"/>
                    </a:solidFill>
                    <a:sym typeface="Georgia" panose="02040502050405020303" pitchFamily="18" charset="0"/>
                  </a:endParaRPr>
                </a:p>
              </p:txBody>
            </p:sp>
            <p:sp>
              <p:nvSpPr>
                <p:cNvPr id="88" name="Google Shape;568;p26"/>
                <p:cNvSpPr txBox="1"/>
                <p:nvPr/>
              </p:nvSpPr>
              <p:spPr>
                <a:xfrm>
                  <a:off x="729150" y="3760087"/>
                  <a:ext cx="1884600" cy="495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ase" hangingPunct="0">
                    <a:spcBef>
                      <a:spcPct val="0"/>
                    </a:spcBef>
                    <a:spcAft>
                      <a:spcPct val="0"/>
                    </a:spcAft>
                  </a:pPr>
                  <a:r>
                    <a:rPr lang="en-US" sz="1300" dirty="0"/>
                    <a:t>Provide comprehensive</a:t>
                  </a:r>
                </a:p>
                <a:p>
                  <a:pPr fontAlgn="base" hangingPunct="0">
                    <a:spcBef>
                      <a:spcPct val="0"/>
                    </a:spcBef>
                    <a:spcAft>
                      <a:spcPct val="0"/>
                    </a:spcAft>
                  </a:pPr>
                  <a:r>
                    <a:rPr lang="en-US" sz="1300" dirty="0"/>
                    <a:t>documentation</a:t>
                  </a:r>
                  <a:endParaRPr lang="en-GB" sz="1300" dirty="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grpSp>
          <p:sp>
            <p:nvSpPr>
              <p:cNvPr id="85" name="Google Shape;569;p26"/>
              <p:cNvSpPr/>
              <p:nvPr/>
            </p:nvSpPr>
            <p:spPr>
              <a:xfrm rot="10800000" flipH="1">
                <a:off x="2886451" y="37929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txBody>
              <a:bodyPr/>
              <a:lstStyle/>
              <a:p>
                <a:endParaRPr lang="en-GB"/>
              </a:p>
            </p:txBody>
          </p:sp>
        </p:grpSp>
        <p:grpSp>
          <p:nvGrpSpPr>
            <p:cNvPr id="66" name="Google Shape;570;p26"/>
            <p:cNvGrpSpPr/>
            <p:nvPr/>
          </p:nvGrpSpPr>
          <p:grpSpPr>
            <a:xfrm>
              <a:off x="6668356" y="4381174"/>
              <a:ext cx="4206181" cy="1272623"/>
              <a:chOff x="4999113" y="3454013"/>
              <a:chExt cx="3687812" cy="1105200"/>
            </a:xfrm>
          </p:grpSpPr>
          <p:grpSp>
            <p:nvGrpSpPr>
              <p:cNvPr id="79" name="Google Shape;571;p26"/>
              <p:cNvGrpSpPr/>
              <p:nvPr/>
            </p:nvGrpSpPr>
            <p:grpSpPr>
              <a:xfrm>
                <a:off x="6258425" y="3454013"/>
                <a:ext cx="2428500" cy="1105200"/>
                <a:chOff x="6258425" y="3454013"/>
                <a:chExt cx="2428500" cy="1105200"/>
              </a:xfrm>
            </p:grpSpPr>
            <p:sp>
              <p:nvSpPr>
                <p:cNvPr id="81" name="Google Shape;572;p26"/>
                <p:cNvSpPr/>
                <p:nvPr/>
              </p:nvSpPr>
              <p:spPr>
                <a:xfrm>
                  <a:off x="6258425" y="3454013"/>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2" name="Google Shape;573;p26"/>
                <p:cNvSpPr txBox="1"/>
                <p:nvPr/>
              </p:nvSpPr>
              <p:spPr>
                <a:xfrm>
                  <a:off x="6530375" y="3488138"/>
                  <a:ext cx="18846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de-DE"/>
                  </a:defPPr>
                  <a:lvl1pPr marR="0" lvl="0" indent="0" algn="ctr">
                    <a:lnSpc>
                      <a:spcPct val="100000"/>
                    </a:lnSpc>
                    <a:spcBef>
                      <a:spcPts val="0"/>
                    </a:spcBef>
                    <a:spcAft>
                      <a:spcPts val="0"/>
                    </a:spcAft>
                    <a:buClr>
                      <a:srgbClr val="000000"/>
                    </a:buClr>
                    <a:buFont typeface="Arial"/>
                    <a:buNone/>
                    <a:defRPr sz="1600" b="0" i="0" u="none" strike="noStrike" cap="none">
                      <a:solidFill>
                        <a:schemeClr val="accent1"/>
                      </a:solidFill>
                      <a:latin typeface="Fira Sans Extra Condensed Medium"/>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a:solidFill>
                        <a:srgbClr val="C89800"/>
                      </a:solidFill>
                    </a:rPr>
                    <a:t>Open source</a:t>
                  </a:r>
                  <a:endParaRPr>
                    <a:solidFill>
                      <a:srgbClr val="C89800"/>
                    </a:solidFill>
                    <a:sym typeface="Fira Sans Extra Condensed Medium"/>
                  </a:endParaRPr>
                </a:p>
              </p:txBody>
            </p:sp>
            <p:sp>
              <p:nvSpPr>
                <p:cNvPr id="83" name="Google Shape;574;p26"/>
                <p:cNvSpPr txBox="1"/>
                <p:nvPr/>
              </p:nvSpPr>
              <p:spPr>
                <a:xfrm>
                  <a:off x="6530375" y="3760087"/>
                  <a:ext cx="2060497" cy="6447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en-US" sz="1300"/>
                    <a:t>Open source with a License</a:t>
                  </a:r>
                </a:p>
                <a:p>
                  <a:pPr lvl="0"/>
                  <a:r>
                    <a:rPr lang="en-US" sz="1300">
                      <a:latin typeface="Roboto"/>
                      <a:ea typeface="Roboto"/>
                      <a:cs typeface="Roboto"/>
                      <a:sym typeface="Roboto"/>
                    </a:rPr>
                    <a:t>and a DOI for proper attribution </a:t>
                  </a:r>
                  <a:endParaRPr sz="1300">
                    <a:latin typeface="Roboto"/>
                    <a:ea typeface="Roboto"/>
                    <a:cs typeface="Roboto"/>
                    <a:sym typeface="Roboto"/>
                  </a:endParaRPr>
                </a:p>
              </p:txBody>
            </p:sp>
          </p:grpSp>
          <p:sp>
            <p:nvSpPr>
              <p:cNvPr id="80" name="Google Shape;575;p26"/>
              <p:cNvSpPr/>
              <p:nvPr/>
            </p:nvSpPr>
            <p:spPr>
              <a:xfrm rot="10800000">
                <a:off x="4999113" y="3792900"/>
                <a:ext cx="1259321" cy="384125"/>
              </a:xfrm>
              <a:custGeom>
                <a:avLst/>
                <a:gdLst/>
                <a:ahLst/>
                <a:cxnLst/>
                <a:rect l="l" t="t" r="r" b="b"/>
                <a:pathLst>
                  <a:path w="51904" h="15365" extrusionOk="0">
                    <a:moveTo>
                      <a:pt x="0" y="0"/>
                    </a:moveTo>
                    <a:lnTo>
                      <a:pt x="51904" y="0"/>
                    </a:lnTo>
                    <a:lnTo>
                      <a:pt x="51904" y="15365"/>
                    </a:lnTo>
                  </a:path>
                </a:pathLst>
              </a:custGeom>
              <a:noFill/>
              <a:ln w="9525" cap="flat" cmpd="sng">
                <a:solidFill>
                  <a:srgbClr val="000000"/>
                </a:solidFill>
                <a:prstDash val="solid"/>
                <a:round/>
                <a:headEnd type="none" w="med" len="med"/>
                <a:tailEnd type="oval" w="med" len="med"/>
              </a:ln>
            </p:spPr>
            <p:txBody>
              <a:bodyPr/>
              <a:lstStyle/>
              <a:p>
                <a:endParaRPr lang="en-GB"/>
              </a:p>
            </p:txBody>
          </p:sp>
        </p:grpSp>
        <p:grpSp>
          <p:nvGrpSpPr>
            <p:cNvPr id="68" name="Google Shape;582;p26"/>
            <p:cNvGrpSpPr/>
            <p:nvPr/>
          </p:nvGrpSpPr>
          <p:grpSpPr>
            <a:xfrm>
              <a:off x="7428895" y="2933068"/>
              <a:ext cx="3445639" cy="1272621"/>
              <a:chOff x="5665925" y="2196416"/>
              <a:chExt cx="3021000" cy="1105200"/>
            </a:xfrm>
          </p:grpSpPr>
          <p:grpSp>
            <p:nvGrpSpPr>
              <p:cNvPr id="69" name="Google Shape;583;p26"/>
              <p:cNvGrpSpPr/>
              <p:nvPr/>
            </p:nvGrpSpPr>
            <p:grpSpPr>
              <a:xfrm>
                <a:off x="6258425" y="2196416"/>
                <a:ext cx="2428500" cy="1105200"/>
                <a:chOff x="6258425" y="2196416"/>
                <a:chExt cx="2428500" cy="1105200"/>
              </a:xfrm>
            </p:grpSpPr>
            <p:sp>
              <p:nvSpPr>
                <p:cNvPr id="71" name="Google Shape;584;p26"/>
                <p:cNvSpPr/>
                <p:nvPr/>
              </p:nvSpPr>
              <p:spPr>
                <a:xfrm>
                  <a:off x="6258425" y="2196416"/>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2" name="Google Shape;585;p26"/>
                <p:cNvSpPr txBox="1"/>
                <p:nvPr/>
              </p:nvSpPr>
              <p:spPr>
                <a:xfrm>
                  <a:off x="6530375" y="2248387"/>
                  <a:ext cx="2060497"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de-DE"/>
                  </a:defPPr>
                  <a:lvl1pPr marR="0" lvl="0" indent="0">
                    <a:lnSpc>
                      <a:spcPct val="100000"/>
                    </a:lnSpc>
                    <a:spcBef>
                      <a:spcPts val="0"/>
                    </a:spcBef>
                    <a:spcAft>
                      <a:spcPts val="0"/>
                    </a:spcAft>
                    <a:buClr>
                      <a:srgbClr val="000000"/>
                    </a:buClr>
                    <a:buFont typeface="Arial"/>
                    <a:buNone/>
                    <a:defRPr sz="1700" b="0" i="0" u="none" strike="noStrike" cap="none">
                      <a:solidFill>
                        <a:schemeClr val="accent1"/>
                      </a:solidFill>
                      <a:latin typeface="Fira Sans Extra Condensed Medium"/>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algn="ctr"/>
                  <a:r>
                    <a:rPr lang="en-US" sz="1600">
                      <a:solidFill>
                        <a:srgbClr val="B3062C"/>
                      </a:solidFill>
                      <a:sym typeface="Fira Sans Extra Condensed Medium"/>
                    </a:rPr>
                    <a:t>Flexible, Extensible &amp; Maintainable </a:t>
                  </a:r>
                  <a:endParaRPr sz="1600">
                    <a:solidFill>
                      <a:srgbClr val="B3062C"/>
                    </a:solidFill>
                    <a:sym typeface="Fira Sans Extra Condensed Medium"/>
                  </a:endParaRPr>
                </a:p>
              </p:txBody>
            </p:sp>
            <p:sp>
              <p:nvSpPr>
                <p:cNvPr id="73" name="Google Shape;586;p26"/>
                <p:cNvSpPr txBox="1"/>
                <p:nvPr/>
              </p:nvSpPr>
              <p:spPr>
                <a:xfrm>
                  <a:off x="6354478" y="2637112"/>
                  <a:ext cx="2332446" cy="6303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300">
                      <a:latin typeface="Roboto"/>
                      <a:ea typeface="Roboto"/>
                      <a:cs typeface="Roboto"/>
                      <a:sym typeface="Roboto"/>
                    </a:rPr>
                    <a:t>Easily change resolution. New features can be added in the future and are easily repairable </a:t>
                  </a:r>
                  <a:endParaRPr sz="1300">
                    <a:latin typeface="Roboto"/>
                    <a:ea typeface="Roboto"/>
                    <a:cs typeface="Roboto"/>
                    <a:sym typeface="Roboto"/>
                  </a:endParaRPr>
                </a:p>
              </p:txBody>
            </p:sp>
          </p:grpSp>
          <p:cxnSp>
            <p:nvCxnSpPr>
              <p:cNvPr id="70" name="Google Shape;587;p26"/>
              <p:cNvCxnSpPr>
                <a:endCxn id="71" idx="1"/>
              </p:cNvCxnSpPr>
              <p:nvPr/>
            </p:nvCxnSpPr>
            <p:spPr>
              <a:xfrm>
                <a:off x="5665925" y="2749016"/>
                <a:ext cx="592500" cy="0"/>
              </a:xfrm>
              <a:prstGeom prst="straightConnector1">
                <a:avLst/>
              </a:prstGeom>
              <a:noFill/>
              <a:ln w="9525" cap="flat" cmpd="sng">
                <a:solidFill>
                  <a:srgbClr val="000000"/>
                </a:solidFill>
                <a:prstDash val="solid"/>
                <a:round/>
                <a:headEnd type="oval" w="med" len="med"/>
                <a:tailEnd type="none" w="med" len="med"/>
              </a:ln>
            </p:spPr>
          </p:cxnSp>
        </p:grpSp>
        <p:grpSp>
          <p:nvGrpSpPr>
            <p:cNvPr id="67" name="Google Shape;576;p26"/>
            <p:cNvGrpSpPr/>
            <p:nvPr/>
          </p:nvGrpSpPr>
          <p:grpSpPr>
            <a:xfrm>
              <a:off x="1488019" y="2933070"/>
              <a:ext cx="3442903" cy="1272623"/>
              <a:chOff x="457200" y="2196416"/>
              <a:chExt cx="3018600" cy="1105200"/>
            </a:xfrm>
          </p:grpSpPr>
          <p:grpSp>
            <p:nvGrpSpPr>
              <p:cNvPr id="74" name="Google Shape;577;p26"/>
              <p:cNvGrpSpPr/>
              <p:nvPr/>
            </p:nvGrpSpPr>
            <p:grpSpPr>
              <a:xfrm>
                <a:off x="457200" y="2196416"/>
                <a:ext cx="2428500" cy="1105200"/>
                <a:chOff x="457200" y="2196416"/>
                <a:chExt cx="2428500" cy="1105200"/>
              </a:xfrm>
            </p:grpSpPr>
            <p:sp>
              <p:nvSpPr>
                <p:cNvPr id="76" name="Google Shape;578;p26"/>
                <p:cNvSpPr/>
                <p:nvPr/>
              </p:nvSpPr>
              <p:spPr>
                <a:xfrm>
                  <a:off x="457200" y="2196416"/>
                  <a:ext cx="2428500" cy="1105200"/>
                </a:xfrm>
                <a:prstGeom prst="roundRect">
                  <a:avLst>
                    <a:gd name="adj" fmla="val 8396"/>
                  </a:avLst>
                </a:pr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7" name="Google Shape;579;p26"/>
                <p:cNvSpPr txBox="1"/>
                <p:nvPr/>
              </p:nvSpPr>
              <p:spPr>
                <a:xfrm>
                  <a:off x="729150" y="2230592"/>
                  <a:ext cx="1884600" cy="354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de-DE"/>
                  </a:defPPr>
                  <a:lvl1pPr marR="0" lvl="0" indent="0">
                    <a:lnSpc>
                      <a:spcPct val="100000"/>
                    </a:lnSpc>
                    <a:spcBef>
                      <a:spcPts val="0"/>
                    </a:spcBef>
                    <a:spcAft>
                      <a:spcPts val="0"/>
                    </a:spcAft>
                    <a:buClr>
                      <a:srgbClr val="000000"/>
                    </a:buClr>
                    <a:buFont typeface="Arial"/>
                    <a:buNone/>
                    <a:defRPr sz="1700" b="0" i="0" u="none" strike="noStrike" cap="none">
                      <a:solidFill>
                        <a:schemeClr val="accent1"/>
                      </a:solidFill>
                      <a:latin typeface="Fira Sans Extra Condensed Medium"/>
                      <a:ea typeface="Fira Sans Extra Condensed Medium"/>
                      <a:cs typeface="Fira Sans Extra Condensed Medium"/>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
                      <a:solidFill>
                        <a:srgbClr val="7030A0"/>
                      </a:solidFill>
                      <a:sym typeface="Fira Sans Extra Condensed Medium"/>
                    </a:rPr>
                    <a:t>Modern </a:t>
                  </a:r>
                  <a:r>
                    <a:rPr lang="en-US">
                      <a:solidFill>
                        <a:srgbClr val="7030A0"/>
                      </a:solidFill>
                      <a:sym typeface="Fira Sans Extra Condensed Medium"/>
                    </a:rPr>
                    <a:t>L</a:t>
                  </a:r>
                  <a:r>
                    <a:rPr lang="en-US">
                      <a:solidFill>
                        <a:srgbClr val="7030A0"/>
                      </a:solidFill>
                    </a:rPr>
                    <a:t>anguage</a:t>
                  </a:r>
                  <a:endParaRPr lang="en-GB">
                    <a:solidFill>
                      <a:srgbClr val="7030A0"/>
                    </a:solidFill>
                    <a:sym typeface="Georgia" panose="02040502050405020303" pitchFamily="18" charset="0"/>
                  </a:endParaRPr>
                </a:p>
              </p:txBody>
            </p:sp>
            <p:sp>
              <p:nvSpPr>
                <p:cNvPr id="78" name="Google Shape;580;p26"/>
                <p:cNvSpPr txBox="1"/>
                <p:nvPr/>
              </p:nvSpPr>
              <p:spPr>
                <a:xfrm>
                  <a:off x="729150" y="2502440"/>
                  <a:ext cx="1884600" cy="76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fontAlgn="base" hangingPunct="0">
                    <a:spcBef>
                      <a:spcPct val="0"/>
                    </a:spcBef>
                    <a:spcAft>
                      <a:spcPct val="0"/>
                    </a:spcAft>
                  </a:pPr>
                  <a:r>
                    <a:rPr lang="en-US" sz="1300" dirty="0"/>
                    <a:t>Use  Python as it is more  readable than C++</a:t>
                  </a:r>
                  <a:endParaRPr lang="en-GB" sz="1300" dirty="0">
                    <a:solidFill>
                      <a:srgbClr val="004F8F"/>
                    </a:solidFill>
                    <a:latin typeface="Georgia" panose="02040502050405020303" pitchFamily="18" charset="0"/>
                    <a:ea typeface="Georgia" panose="02040502050405020303" pitchFamily="18" charset="0"/>
                    <a:cs typeface="Georgia" panose="02040502050405020303" pitchFamily="18" charset="0"/>
                    <a:sym typeface="Georgia" panose="02040502050405020303" pitchFamily="18" charset="0"/>
                  </a:endParaRPr>
                </a:p>
              </p:txBody>
            </p:sp>
          </p:grpSp>
          <p:cxnSp>
            <p:nvCxnSpPr>
              <p:cNvPr id="75" name="Google Shape;581;p26"/>
              <p:cNvCxnSpPr>
                <a:stCxn id="76" idx="3"/>
              </p:cNvCxnSpPr>
              <p:nvPr/>
            </p:nvCxnSpPr>
            <p:spPr>
              <a:xfrm>
                <a:off x="2885700" y="2749016"/>
                <a:ext cx="590100" cy="0"/>
              </a:xfrm>
              <a:prstGeom prst="straightConnector1">
                <a:avLst/>
              </a:prstGeom>
              <a:noFill/>
              <a:ln w="9525" cap="flat" cmpd="sng">
                <a:solidFill>
                  <a:srgbClr val="000000"/>
                </a:solidFill>
                <a:prstDash val="solid"/>
                <a:round/>
                <a:headEnd type="none" w="med" len="med"/>
                <a:tailEnd type="oval" w="med" len="med"/>
              </a:ln>
            </p:spPr>
          </p:cxnSp>
        </p:grpSp>
      </p:grpSp>
      <p:grpSp>
        <p:nvGrpSpPr>
          <p:cNvPr id="117" name="Group 116"/>
          <p:cNvGrpSpPr/>
          <p:nvPr/>
        </p:nvGrpSpPr>
        <p:grpSpPr>
          <a:xfrm>
            <a:off x="279270" y="284518"/>
            <a:ext cx="1521538" cy="832468"/>
            <a:chOff x="279270" y="284517"/>
            <a:chExt cx="1782796" cy="959765"/>
          </a:xfrm>
        </p:grpSpPr>
        <p:pic>
          <p:nvPicPr>
            <p:cNvPr id="118" name="Picture 117"/>
            <p:cNvPicPr>
              <a:picLocks noChangeAspect="1"/>
            </p:cNvPicPr>
            <p:nvPr/>
          </p:nvPicPr>
          <p:blipFill>
            <a:blip r:embed="rId3"/>
            <a:stretch>
              <a:fillRect/>
            </a:stretch>
          </p:blipFill>
          <p:spPr>
            <a:xfrm>
              <a:off x="279270" y="284517"/>
              <a:ext cx="823031" cy="932769"/>
            </a:xfrm>
            <a:prstGeom prst="rect">
              <a:avLst/>
            </a:prstGeom>
          </p:spPr>
        </p:pic>
        <p:pic>
          <p:nvPicPr>
            <p:cNvPr id="119" name="Picture 1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121" name="Rounded Rectangle 120">
            <a:hlinkClick r:id="rId5"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122" name="Rectangle 121"/>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112" name="Picture 1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58539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121DBC7-9A72-25E6-D3A6-A645AF05FD40}"/>
              </a:ext>
            </a:extLst>
          </p:cNvPr>
          <p:cNvGraphicFramePr>
            <a:graphicFrameLocks noGrp="1"/>
          </p:cNvGraphicFramePr>
          <p:nvPr>
            <p:ph idx="1"/>
            <p:extLst>
              <p:ext uri="{D42A27DB-BD31-4B8C-83A1-F6EECF244321}">
                <p14:modId xmlns:p14="http://schemas.microsoft.com/office/powerpoint/2010/main" val="33834045"/>
              </p:ext>
            </p:extLst>
          </p:nvPr>
        </p:nvGraphicFramePr>
        <p:xfrm>
          <a:off x="1097280" y="2026864"/>
          <a:ext cx="6462816" cy="414633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algn="ctr"/>
            <a:r>
              <a:rPr lang="en-US"/>
              <a:t>Agile Project Management</a:t>
            </a:r>
            <a:endParaRPr lang="en-GB"/>
          </a:p>
        </p:txBody>
      </p:sp>
      <p:sp>
        <p:nvSpPr>
          <p:cNvPr id="14" name="TextBox 13"/>
          <p:cNvSpPr txBox="1"/>
          <p:nvPr/>
        </p:nvSpPr>
        <p:spPr>
          <a:xfrm>
            <a:off x="7772251" y="4100030"/>
            <a:ext cx="184731" cy="338554"/>
          </a:xfrm>
          <a:prstGeom prst="rect">
            <a:avLst/>
          </a:prstGeom>
          <a:noFill/>
        </p:spPr>
        <p:txBody>
          <a:bodyPr wrap="none" rtlCol="0">
            <a:spAutoFit/>
          </a:bodyPr>
          <a:lstStyle/>
          <a:p>
            <a:endParaRPr lang="en-US" sz="1600"/>
          </a:p>
        </p:txBody>
      </p:sp>
      <p:grpSp>
        <p:nvGrpSpPr>
          <p:cNvPr id="15" name="Group 14"/>
          <p:cNvGrpSpPr/>
          <p:nvPr/>
        </p:nvGrpSpPr>
        <p:grpSpPr>
          <a:xfrm>
            <a:off x="279270" y="284518"/>
            <a:ext cx="1521538" cy="832468"/>
            <a:chOff x="279270" y="284517"/>
            <a:chExt cx="1782796" cy="959765"/>
          </a:xfrm>
        </p:grpSpPr>
        <p:pic>
          <p:nvPicPr>
            <p:cNvPr id="16" name="Picture 15"/>
            <p:cNvPicPr>
              <a:picLocks noChangeAspect="1"/>
            </p:cNvPicPr>
            <p:nvPr/>
          </p:nvPicPr>
          <p:blipFill>
            <a:blip r:embed="rId4"/>
            <a:stretch>
              <a:fillRect/>
            </a:stretch>
          </p:blipFill>
          <p:spPr>
            <a:xfrm>
              <a:off x="279270" y="284517"/>
              <a:ext cx="823031" cy="93276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21" name="Rectangle 20"/>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graphicFrame>
        <p:nvGraphicFramePr>
          <p:cNvPr id="6" name="Chart 5">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2915622350"/>
              </p:ext>
            </p:extLst>
          </p:nvPr>
        </p:nvGraphicFramePr>
        <p:xfrm>
          <a:off x="7956982" y="1974249"/>
          <a:ext cx="4754626" cy="3236970"/>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p:cNvSpPr txBox="1"/>
          <p:nvPr/>
        </p:nvSpPr>
        <p:spPr>
          <a:xfrm>
            <a:off x="4875741" y="2915626"/>
            <a:ext cx="2094420" cy="677108"/>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1 big task remaining:</a:t>
            </a:r>
          </a:p>
          <a:p>
            <a:r>
              <a:rPr lang="en-US" sz="1200" dirty="0"/>
              <a:t>Implementing   human water abstraction in the model    </a:t>
            </a:r>
            <a:endParaRPr lang="en-GB" sz="1200" dirty="0"/>
          </a:p>
        </p:txBody>
      </p:sp>
      <p:cxnSp>
        <p:nvCxnSpPr>
          <p:cNvPr id="10" name="Straight Arrow Connector 9">
            <a:extLst>
              <a:ext uri="{FF2B5EF4-FFF2-40B4-BE49-F238E27FC236}">
                <a16:creationId xmlns:a16="http://schemas.microsoft.com/office/drawing/2014/main" id="{9B508073-7FC7-B0E5-42C0-05FF169183FB}"/>
              </a:ext>
            </a:extLst>
          </p:cNvPr>
          <p:cNvCxnSpPr>
            <a:cxnSpLocks/>
          </p:cNvCxnSpPr>
          <p:nvPr/>
        </p:nvCxnSpPr>
        <p:spPr>
          <a:xfrm>
            <a:off x="6799006" y="3592734"/>
            <a:ext cx="288179" cy="507296"/>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216E3335-9A7C-F09C-C988-E8ABA945A770}"/>
              </a:ext>
            </a:extLst>
          </p:cNvPr>
          <p:cNvSpPr/>
          <p:nvPr/>
        </p:nvSpPr>
        <p:spPr>
          <a:xfrm>
            <a:off x="6926124" y="4100030"/>
            <a:ext cx="557947" cy="12388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0">
            <a:hlinkClick r:id="rId8" action="ppaction://hlinksldjump"/>
            <a:extLst>
              <a:ext uri="{FF2B5EF4-FFF2-40B4-BE49-F238E27FC236}">
                <a16:creationId xmlns:a16="http://schemas.microsoft.com/office/drawing/2014/main" id="{76BE7241-3E00-2CF0-A862-81FE5714C9CC}"/>
              </a:ext>
            </a:extLst>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Tree>
    <p:extLst>
      <p:ext uri="{BB962C8B-B14F-4D97-AF65-F5344CB8AC3E}">
        <p14:creationId xmlns:p14="http://schemas.microsoft.com/office/powerpoint/2010/main" val="50130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Software Architecture,</a:t>
            </a:r>
            <a:br>
              <a:rPr lang="en-US"/>
            </a:br>
            <a:r>
              <a:rPr lang="en-US"/>
              <a:t>Language &amp; Version Control </a:t>
            </a:r>
            <a:endParaRPr lang="en-GB"/>
          </a:p>
        </p:txBody>
      </p:sp>
      <p:pic>
        <p:nvPicPr>
          <p:cNvPr id="39" name="Content Placeholder 38"/>
          <p:cNvPicPr>
            <a:picLocks noGrp="1" noChangeAspect="1"/>
          </p:cNvPicPr>
          <p:nvPr>
            <p:ph idx="1"/>
          </p:nvPr>
        </p:nvPicPr>
        <p:blipFill rotWithShape="1">
          <a:blip r:embed="rId2">
            <a:extLst>
              <a:ext uri="{28A0092B-C50C-407E-A947-70E740481C1C}">
                <a14:useLocalDpi xmlns:a14="http://schemas.microsoft.com/office/drawing/2010/main" val="0"/>
              </a:ext>
            </a:extLst>
          </a:blip>
          <a:srcRect l="4343" t="5506" r="6214" b="18103"/>
          <a:stretch/>
        </p:blipFill>
        <p:spPr>
          <a:xfrm>
            <a:off x="988546" y="2660187"/>
            <a:ext cx="6084607" cy="2326739"/>
          </a:xfrm>
        </p:spPr>
      </p:pic>
      <p:grpSp>
        <p:nvGrpSpPr>
          <p:cNvPr id="41" name="Group 40"/>
          <p:cNvGrpSpPr/>
          <p:nvPr/>
        </p:nvGrpSpPr>
        <p:grpSpPr>
          <a:xfrm>
            <a:off x="7559356" y="2066139"/>
            <a:ext cx="3739767" cy="3992108"/>
            <a:chOff x="7924114" y="1990996"/>
            <a:chExt cx="3739767" cy="3992108"/>
          </a:xfrm>
        </p:grpSpPr>
        <p:grpSp>
          <p:nvGrpSpPr>
            <p:cNvPr id="23" name="Group 22"/>
            <p:cNvGrpSpPr/>
            <p:nvPr/>
          </p:nvGrpSpPr>
          <p:grpSpPr>
            <a:xfrm>
              <a:off x="8544732" y="1990996"/>
              <a:ext cx="2577309" cy="2052049"/>
              <a:chOff x="8905806" y="4347388"/>
              <a:chExt cx="2577309" cy="2006595"/>
            </a:xfrm>
          </p:grpSpPr>
          <p:pic>
            <p:nvPicPr>
              <p:cNvPr id="9" name="Picture 8"/>
              <p:cNvPicPr>
                <a:picLocks noChangeAspect="1"/>
              </p:cNvPicPr>
              <p:nvPr/>
            </p:nvPicPr>
            <p:blipFill rotWithShape="1">
              <a:blip r:embed="rId3"/>
              <a:srcRect r="54402"/>
              <a:stretch/>
            </p:blipFill>
            <p:spPr>
              <a:xfrm>
                <a:off x="9115508" y="4926819"/>
                <a:ext cx="654144" cy="726376"/>
              </a:xfrm>
              <a:prstGeom prst="rect">
                <a:avLst/>
              </a:prstGeom>
            </p:spPr>
          </p:pic>
          <p:sp>
            <p:nvSpPr>
              <p:cNvPr id="14" name="TextBox 13"/>
              <p:cNvSpPr txBox="1"/>
              <p:nvPr/>
            </p:nvSpPr>
            <p:spPr>
              <a:xfrm>
                <a:off x="9615663" y="4347388"/>
                <a:ext cx="1078821"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Language</a:t>
                </a:r>
                <a:endParaRPr lang="en-GB"/>
              </a:p>
            </p:txBody>
          </p:sp>
          <p:sp>
            <p:nvSpPr>
              <p:cNvPr id="15" name="TextBox 14"/>
              <p:cNvSpPr txBox="1"/>
              <p:nvPr/>
            </p:nvSpPr>
            <p:spPr>
              <a:xfrm>
                <a:off x="10334595" y="5721969"/>
                <a:ext cx="1148520" cy="632014"/>
              </a:xfrm>
              <a:prstGeom prst="rect">
                <a:avLst/>
              </a:prstGeom>
              <a:noFill/>
            </p:spPr>
            <p:txBody>
              <a:bodyPr wrap="none" rtlCol="0">
                <a:spAutoFit/>
              </a:bodyPr>
              <a:lstStyle/>
              <a:p>
                <a:pPr algn="ctr"/>
                <a:r>
                  <a:rPr lang="en-US" dirty="0"/>
                  <a:t>New Code</a:t>
                </a:r>
              </a:p>
              <a:p>
                <a:pPr algn="ctr"/>
                <a:r>
                  <a:rPr lang="en-US" dirty="0"/>
                  <a:t>Python </a:t>
                </a:r>
                <a:endParaRPr lang="en-GB" dirty="0"/>
              </a:p>
            </p:txBody>
          </p:sp>
          <p:sp>
            <p:nvSpPr>
              <p:cNvPr id="20" name="TextBox 19"/>
              <p:cNvSpPr txBox="1"/>
              <p:nvPr/>
            </p:nvSpPr>
            <p:spPr>
              <a:xfrm>
                <a:off x="8905806" y="5721969"/>
                <a:ext cx="1322991" cy="632014"/>
              </a:xfrm>
              <a:prstGeom prst="rect">
                <a:avLst/>
              </a:prstGeom>
              <a:noFill/>
            </p:spPr>
            <p:txBody>
              <a:bodyPr wrap="none" rtlCol="0">
                <a:spAutoFit/>
              </a:bodyPr>
              <a:lstStyle/>
              <a:p>
                <a:pPr algn="ctr"/>
                <a:r>
                  <a:rPr lang="en-US"/>
                  <a:t>Legacy code</a:t>
                </a:r>
              </a:p>
              <a:p>
                <a:pPr algn="ctr"/>
                <a:r>
                  <a:rPr lang="en-US"/>
                  <a:t>C++  </a:t>
                </a:r>
                <a:endParaRPr lang="en-GB"/>
              </a:p>
            </p:txBody>
          </p:sp>
          <p:pic>
            <p:nvPicPr>
              <p:cNvPr id="21" name="Picture 20"/>
              <p:cNvPicPr>
                <a:picLocks noChangeAspect="1"/>
              </p:cNvPicPr>
              <p:nvPr/>
            </p:nvPicPr>
            <p:blipFill rotWithShape="1">
              <a:blip r:embed="rId3"/>
              <a:srcRect l="46777" t="897" r="7625" b="-897"/>
              <a:stretch/>
            </p:blipFill>
            <p:spPr>
              <a:xfrm>
                <a:off x="10388371" y="4885528"/>
                <a:ext cx="683208" cy="758649"/>
              </a:xfrm>
              <a:prstGeom prst="rect">
                <a:avLst/>
              </a:prstGeom>
            </p:spPr>
          </p:pic>
        </p:grpSp>
        <p:grpSp>
          <p:nvGrpSpPr>
            <p:cNvPr id="35" name="Group 34"/>
            <p:cNvGrpSpPr/>
            <p:nvPr/>
          </p:nvGrpSpPr>
          <p:grpSpPr>
            <a:xfrm>
              <a:off x="7924114" y="4267030"/>
              <a:ext cx="3739767" cy="1716074"/>
              <a:chOff x="8052982" y="4384275"/>
              <a:chExt cx="3739767" cy="1716074"/>
            </a:xfrm>
          </p:grpSpPr>
          <p:grpSp>
            <p:nvGrpSpPr>
              <p:cNvPr id="22" name="Group 21"/>
              <p:cNvGrpSpPr/>
              <p:nvPr/>
            </p:nvGrpSpPr>
            <p:grpSpPr>
              <a:xfrm>
                <a:off x="8052982" y="4878993"/>
                <a:ext cx="3739767" cy="1221356"/>
                <a:chOff x="7994847" y="2454369"/>
                <a:chExt cx="3870034" cy="1221356"/>
              </a:xfrm>
            </p:grpSpPr>
            <p:pic>
              <p:nvPicPr>
                <p:cNvPr id="7" name="Picture 6"/>
                <p:cNvPicPr>
                  <a:picLocks noChangeAspect="1"/>
                </p:cNvPicPr>
                <p:nvPr/>
              </p:nvPicPr>
              <p:blipFill>
                <a:blip r:embed="rId4"/>
                <a:stretch>
                  <a:fillRect/>
                </a:stretch>
              </p:blipFill>
              <p:spPr>
                <a:xfrm>
                  <a:off x="9511233" y="2454369"/>
                  <a:ext cx="837264" cy="837264"/>
                </a:xfrm>
                <a:prstGeom prst="rect">
                  <a:avLst/>
                </a:prstGeom>
              </p:spPr>
            </p:pic>
            <p:sp>
              <p:nvSpPr>
                <p:cNvPr id="8" name="Rectangle 7"/>
                <p:cNvSpPr/>
                <p:nvPr/>
              </p:nvSpPr>
              <p:spPr>
                <a:xfrm>
                  <a:off x="7994847" y="3306393"/>
                  <a:ext cx="3870034" cy="369332"/>
                </a:xfrm>
                <a:prstGeom prst="rect">
                  <a:avLst/>
                </a:prstGeom>
              </p:spPr>
              <p:txBody>
                <a:bodyPr wrap="none">
                  <a:spAutoFit/>
                </a:bodyPr>
                <a:lstStyle/>
                <a:p>
                  <a:r>
                    <a:rPr lang="en-GB"/>
                    <a:t>GNU Lesser General Public License v3.0</a:t>
                  </a:r>
                </a:p>
              </p:txBody>
            </p:sp>
          </p:grpSp>
          <p:sp>
            <p:nvSpPr>
              <p:cNvPr id="34" name="TextBox 33"/>
              <p:cNvSpPr txBox="1"/>
              <p:nvPr/>
            </p:nvSpPr>
            <p:spPr>
              <a:xfrm>
                <a:off x="9082156" y="4384275"/>
                <a:ext cx="1681422"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Version Control </a:t>
                </a:r>
                <a:endParaRPr lang="en-GB"/>
              </a:p>
            </p:txBody>
          </p:sp>
        </p:grpSp>
      </p:grpSp>
      <p:sp>
        <p:nvSpPr>
          <p:cNvPr id="37" name="Rectangle 36"/>
          <p:cNvSpPr/>
          <p:nvPr/>
        </p:nvSpPr>
        <p:spPr>
          <a:xfrm>
            <a:off x="1817310" y="5442135"/>
            <a:ext cx="4466033"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1400" i="1" dirty="0"/>
              <a:t>Model:  Manages data and logic (hydrological processes)</a:t>
            </a:r>
          </a:p>
          <a:p>
            <a:r>
              <a:rPr lang="en-US" sz="1400" i="1" dirty="0"/>
              <a:t>Controller:  Controls the data flow into model</a:t>
            </a:r>
          </a:p>
          <a:p>
            <a:r>
              <a:rPr lang="en-US" sz="1400" i="1" dirty="0"/>
              <a:t>View</a:t>
            </a:r>
            <a:r>
              <a:rPr lang="en-US" sz="1400" i="1"/>
              <a:t>:  Visualizes output </a:t>
            </a:r>
            <a:r>
              <a:rPr lang="en-US" sz="1400" i="1" dirty="0"/>
              <a:t>data in desired format.</a:t>
            </a:r>
          </a:p>
        </p:txBody>
      </p:sp>
      <p:sp>
        <p:nvSpPr>
          <p:cNvPr id="40" name="TextBox 39"/>
          <p:cNvSpPr txBox="1"/>
          <p:nvPr/>
        </p:nvSpPr>
        <p:spPr>
          <a:xfrm>
            <a:off x="3377353" y="2066139"/>
            <a:ext cx="1345946"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Architecture</a:t>
            </a:r>
            <a:endParaRPr lang="en-GB"/>
          </a:p>
        </p:txBody>
      </p:sp>
      <p:sp>
        <p:nvSpPr>
          <p:cNvPr id="10" name="TextBox 9"/>
          <p:cNvSpPr txBox="1"/>
          <p:nvPr/>
        </p:nvSpPr>
        <p:spPr>
          <a:xfrm>
            <a:off x="3027705" y="5036070"/>
            <a:ext cx="2283574" cy="307777"/>
          </a:xfrm>
          <a:prstGeom prst="rect">
            <a:avLst/>
          </a:prstGeom>
          <a:noFill/>
        </p:spPr>
        <p:txBody>
          <a:bodyPr wrap="none" rtlCol="0">
            <a:spAutoFit/>
          </a:bodyPr>
          <a:lstStyle/>
          <a:p>
            <a:r>
              <a:rPr lang="en-US" sz="1400" i="1"/>
              <a:t>Model controller View (MVC)</a:t>
            </a:r>
            <a:endParaRPr lang="en-GB" sz="1400" i="1"/>
          </a:p>
        </p:txBody>
      </p:sp>
      <p:grpSp>
        <p:nvGrpSpPr>
          <p:cNvPr id="24" name="Group 23"/>
          <p:cNvGrpSpPr/>
          <p:nvPr/>
        </p:nvGrpSpPr>
        <p:grpSpPr>
          <a:xfrm>
            <a:off x="279270" y="284518"/>
            <a:ext cx="1521538" cy="832468"/>
            <a:chOff x="279270" y="284517"/>
            <a:chExt cx="1782796" cy="959765"/>
          </a:xfrm>
        </p:grpSpPr>
        <p:pic>
          <p:nvPicPr>
            <p:cNvPr id="25" name="Picture 24"/>
            <p:cNvPicPr>
              <a:picLocks noChangeAspect="1"/>
            </p:cNvPicPr>
            <p:nvPr/>
          </p:nvPicPr>
          <p:blipFill>
            <a:blip r:embed="rId5"/>
            <a:stretch>
              <a:fillRect/>
            </a:stretch>
          </p:blipFill>
          <p:spPr>
            <a:xfrm>
              <a:off x="279270" y="284517"/>
              <a:ext cx="823031" cy="932769"/>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28" name="Rounded Rectangle 27">
            <a:hlinkClick r:id="rId7"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29" name="Rectangle 28"/>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1133477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Comprehensive </a:t>
            </a:r>
            <a:br>
              <a:rPr lang="en-US"/>
            </a:br>
            <a:r>
              <a:rPr lang="en-US"/>
              <a:t>External &amp; Internal Documentation </a:t>
            </a:r>
            <a:endParaRPr lang="en-GB"/>
          </a:p>
        </p:txBody>
      </p:sp>
      <p:pic>
        <p:nvPicPr>
          <p:cNvPr id="4" name="Content Placeholder 3"/>
          <p:cNvPicPr>
            <a:picLocks noGrp="1" noChangeAspect="1"/>
          </p:cNvPicPr>
          <p:nvPr>
            <p:ph idx="1"/>
          </p:nvPr>
        </p:nvPicPr>
        <p:blipFill>
          <a:blip r:embed="rId2"/>
          <a:stretch>
            <a:fillRect/>
          </a:stretch>
        </p:blipFill>
        <p:spPr>
          <a:xfrm>
            <a:off x="981691" y="2321112"/>
            <a:ext cx="4428683" cy="2553191"/>
          </a:xfrm>
          <a:prstGeom prst="rect">
            <a:avLst/>
          </a:prstGeom>
        </p:spPr>
      </p:pic>
      <p:pic>
        <p:nvPicPr>
          <p:cNvPr id="5" name="Picture 4"/>
          <p:cNvPicPr>
            <a:picLocks noChangeAspect="1"/>
          </p:cNvPicPr>
          <p:nvPr/>
        </p:nvPicPr>
        <p:blipFill>
          <a:blip r:embed="rId3"/>
          <a:stretch>
            <a:fillRect/>
          </a:stretch>
        </p:blipFill>
        <p:spPr>
          <a:xfrm>
            <a:off x="1788171" y="5247478"/>
            <a:ext cx="2546333" cy="646285"/>
          </a:xfrm>
          <a:prstGeom prst="rect">
            <a:avLst/>
          </a:prstGeom>
        </p:spPr>
      </p:pic>
      <p:sp>
        <p:nvSpPr>
          <p:cNvPr id="6" name="TextBox 5"/>
          <p:cNvSpPr txBox="1"/>
          <p:nvPr/>
        </p:nvSpPr>
        <p:spPr>
          <a:xfrm>
            <a:off x="1366932" y="5893763"/>
            <a:ext cx="3388813" cy="369332"/>
          </a:xfrm>
          <a:prstGeom prst="rect">
            <a:avLst/>
          </a:prstGeom>
          <a:noFill/>
        </p:spPr>
        <p:txBody>
          <a:bodyPr wrap="none" rtlCol="0">
            <a:spAutoFit/>
          </a:bodyPr>
          <a:lstStyle/>
          <a:p>
            <a:r>
              <a:rPr lang="en-US"/>
              <a:t>Automated with GitHub workflow </a:t>
            </a:r>
            <a:endParaRPr lang="en-GB"/>
          </a:p>
        </p:txBody>
      </p:sp>
      <p:graphicFrame>
        <p:nvGraphicFramePr>
          <p:cNvPr id="7" name="Chart 6"/>
          <p:cNvGraphicFramePr>
            <a:graphicFrameLocks/>
          </p:cNvGraphicFramePr>
          <p:nvPr>
            <p:extLst>
              <p:ext uri="{D42A27DB-BD31-4B8C-83A1-F6EECF244321}">
                <p14:modId xmlns:p14="http://schemas.microsoft.com/office/powerpoint/2010/main" val="2031633558"/>
              </p:ext>
            </p:extLst>
          </p:nvPr>
        </p:nvGraphicFramePr>
        <p:xfrm>
          <a:off x="5827060" y="2403922"/>
          <a:ext cx="5178237" cy="35595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11129480"/>
              </p:ext>
            </p:extLst>
          </p:nvPr>
        </p:nvGraphicFramePr>
        <p:xfrm>
          <a:off x="9181953" y="2786477"/>
          <a:ext cx="2240030" cy="1127760"/>
        </p:xfrm>
        <a:graphic>
          <a:graphicData uri="http://schemas.openxmlformats.org/drawingml/2006/table">
            <a:tbl>
              <a:tblPr firstRow="1" bandRow="1">
                <a:tableStyleId>{93296810-A885-4BE3-A3E7-6D5BEEA58F35}</a:tableStyleId>
              </a:tblPr>
              <a:tblGrid>
                <a:gridCol w="1120015">
                  <a:extLst>
                    <a:ext uri="{9D8B030D-6E8A-4147-A177-3AD203B41FA5}">
                      <a16:colId xmlns:a16="http://schemas.microsoft.com/office/drawing/2014/main" val="1924137272"/>
                    </a:ext>
                  </a:extLst>
                </a:gridCol>
                <a:gridCol w="1120015">
                  <a:extLst>
                    <a:ext uri="{9D8B030D-6E8A-4147-A177-3AD203B41FA5}">
                      <a16:colId xmlns:a16="http://schemas.microsoft.com/office/drawing/2014/main" val="2140314827"/>
                    </a:ext>
                  </a:extLst>
                </a:gridCol>
              </a:tblGrid>
              <a:tr h="386115">
                <a:tc>
                  <a:txBody>
                    <a:bodyPr/>
                    <a:lstStyle/>
                    <a:p>
                      <a:pPr algn="ctr"/>
                      <a:r>
                        <a:rPr lang="en-US" sz="1400" dirty="0"/>
                        <a:t>Model Version </a:t>
                      </a:r>
                      <a:endParaRPr lang="en-GB" sz="1400" dirty="0"/>
                    </a:p>
                  </a:txBody>
                  <a:tcPr/>
                </a:tc>
                <a:tc>
                  <a:txBody>
                    <a:bodyPr/>
                    <a:lstStyle/>
                    <a:p>
                      <a:pPr algn="ctr"/>
                      <a:r>
                        <a:rPr lang="en-US" sz="1400"/>
                        <a:t>Comment</a:t>
                      </a:r>
                    </a:p>
                    <a:p>
                      <a:pPr algn="ctr"/>
                      <a:r>
                        <a:rPr lang="en-US" sz="1400"/>
                        <a:t>Density</a:t>
                      </a:r>
                      <a:r>
                        <a:rPr lang="en-US" sz="1400" baseline="0"/>
                        <a:t> (%)</a:t>
                      </a:r>
                      <a:endParaRPr lang="en-GB" sz="1400"/>
                    </a:p>
                  </a:txBody>
                  <a:tcPr/>
                </a:tc>
                <a:extLst>
                  <a:ext uri="{0D108BD9-81ED-4DB2-BD59-A6C34878D82A}">
                    <a16:rowId xmlns:a16="http://schemas.microsoft.com/office/drawing/2014/main" val="2440869853"/>
                  </a:ext>
                </a:extLst>
              </a:tr>
              <a:tr h="231669">
                <a:tc>
                  <a:txBody>
                    <a:bodyPr/>
                    <a:lstStyle/>
                    <a:p>
                      <a:r>
                        <a:rPr lang="en-US" sz="1400" dirty="0" err="1"/>
                        <a:t>ReWaterGAP</a:t>
                      </a:r>
                      <a:endParaRPr lang="en-GB" sz="1400" dirty="0"/>
                    </a:p>
                  </a:txBody>
                  <a:tcPr/>
                </a:tc>
                <a:tc>
                  <a:txBody>
                    <a:bodyPr/>
                    <a:lstStyle/>
                    <a:p>
                      <a:pPr algn="ctr"/>
                      <a:r>
                        <a:rPr lang="en-US" sz="1400"/>
                        <a:t>35.3</a:t>
                      </a:r>
                      <a:endParaRPr lang="en-GB" sz="1400"/>
                    </a:p>
                  </a:txBody>
                  <a:tcPr/>
                </a:tc>
                <a:extLst>
                  <a:ext uri="{0D108BD9-81ED-4DB2-BD59-A6C34878D82A}">
                    <a16:rowId xmlns:a16="http://schemas.microsoft.com/office/drawing/2014/main" val="2346752337"/>
                  </a:ext>
                </a:extLst>
              </a:tr>
              <a:tr h="231669">
                <a:tc>
                  <a:txBody>
                    <a:bodyPr/>
                    <a:lstStyle/>
                    <a:p>
                      <a:r>
                        <a:rPr lang="en-US" sz="1400"/>
                        <a:t>2.2e</a:t>
                      </a:r>
                      <a:endParaRPr lang="en-GB" sz="1400"/>
                    </a:p>
                  </a:txBody>
                  <a:tcPr/>
                </a:tc>
                <a:tc>
                  <a:txBody>
                    <a:bodyPr/>
                    <a:lstStyle/>
                    <a:p>
                      <a:pPr algn="ctr"/>
                      <a:r>
                        <a:rPr lang="en-US" sz="1400"/>
                        <a:t>27.6</a:t>
                      </a:r>
                      <a:endParaRPr lang="en-GB" sz="1400"/>
                    </a:p>
                  </a:txBody>
                  <a:tcPr/>
                </a:tc>
                <a:extLst>
                  <a:ext uri="{0D108BD9-81ED-4DB2-BD59-A6C34878D82A}">
                    <a16:rowId xmlns:a16="http://schemas.microsoft.com/office/drawing/2014/main" val="1160563734"/>
                  </a:ext>
                </a:extLst>
              </a:tr>
            </a:tbl>
          </a:graphicData>
        </a:graphic>
      </p:graphicFrame>
      <p:grpSp>
        <p:nvGrpSpPr>
          <p:cNvPr id="14" name="Group 13"/>
          <p:cNvGrpSpPr/>
          <p:nvPr/>
        </p:nvGrpSpPr>
        <p:grpSpPr>
          <a:xfrm>
            <a:off x="279270" y="284518"/>
            <a:ext cx="1521538" cy="832468"/>
            <a:chOff x="279270" y="284517"/>
            <a:chExt cx="1782796" cy="959765"/>
          </a:xfrm>
        </p:grpSpPr>
        <p:pic>
          <p:nvPicPr>
            <p:cNvPr id="15" name="Picture 14"/>
            <p:cNvPicPr>
              <a:picLocks noChangeAspect="1"/>
            </p:cNvPicPr>
            <p:nvPr/>
          </p:nvPicPr>
          <p:blipFill>
            <a:blip r:embed="rId5"/>
            <a:stretch>
              <a:fillRect/>
            </a:stretch>
          </p:blipFill>
          <p:spPr>
            <a:xfrm>
              <a:off x="279270" y="284517"/>
              <a:ext cx="823031" cy="93276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19" name="TextBox 18"/>
          <p:cNvSpPr txBox="1"/>
          <p:nvPr/>
        </p:nvSpPr>
        <p:spPr>
          <a:xfrm>
            <a:off x="2079857" y="1844570"/>
            <a:ext cx="2125710"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New Documentation</a:t>
            </a:r>
            <a:endParaRPr lang="en-GB"/>
          </a:p>
        </p:txBody>
      </p:sp>
      <p:sp>
        <p:nvSpPr>
          <p:cNvPr id="20" name="TextBox 19"/>
          <p:cNvSpPr txBox="1"/>
          <p:nvPr/>
        </p:nvSpPr>
        <p:spPr>
          <a:xfrm>
            <a:off x="7485392" y="1844570"/>
            <a:ext cx="1867306"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Comment Density</a:t>
            </a:r>
            <a:endParaRPr lang="en-GB"/>
          </a:p>
        </p:txBody>
      </p:sp>
      <p:sp>
        <p:nvSpPr>
          <p:cNvPr id="21" name="Rounded Rectangle 20">
            <a:hlinkClick r:id="rId7"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22" name="Rectangle 21"/>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3709965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Design Principles &amp; Quality Control</a:t>
            </a:r>
            <a:endParaRPr lang="en-GB"/>
          </a:p>
        </p:txBody>
      </p:sp>
      <p:grpSp>
        <p:nvGrpSpPr>
          <p:cNvPr id="15" name="Group 14"/>
          <p:cNvGrpSpPr/>
          <p:nvPr/>
        </p:nvGrpSpPr>
        <p:grpSpPr>
          <a:xfrm>
            <a:off x="8013558" y="2147259"/>
            <a:ext cx="3574322" cy="2754063"/>
            <a:chOff x="1169800" y="2514550"/>
            <a:chExt cx="3574322" cy="2754063"/>
          </a:xfrm>
        </p:grpSpPr>
        <p:sp>
          <p:nvSpPr>
            <p:cNvPr id="21" name="TextBox 20"/>
            <p:cNvSpPr txBox="1"/>
            <p:nvPr/>
          </p:nvSpPr>
          <p:spPr>
            <a:xfrm>
              <a:off x="2066107" y="2514550"/>
              <a:ext cx="1646605"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Design Patterns</a:t>
              </a:r>
              <a:endParaRPr lang="en-GB"/>
            </a:p>
          </p:txBody>
        </p:sp>
        <p:sp>
          <p:nvSpPr>
            <p:cNvPr id="10" name="Rectangle 9"/>
            <p:cNvSpPr/>
            <p:nvPr/>
          </p:nvSpPr>
          <p:spPr>
            <a:xfrm>
              <a:off x="1169800" y="2960289"/>
              <a:ext cx="3574322" cy="2308324"/>
            </a:xfrm>
            <a:prstGeom prst="rect">
              <a:avLst/>
            </a:prstGeom>
          </p:spPr>
          <p:txBody>
            <a:bodyPr wrap="square">
              <a:spAutoFit/>
            </a:bodyPr>
            <a:lstStyle/>
            <a:p>
              <a:r>
                <a:rPr lang="en-US" dirty="0"/>
                <a:t>Design patterns are ready-to-use solutions to recurring software design problems.</a:t>
              </a:r>
            </a:p>
            <a:p>
              <a:endParaRPr lang="en-US" dirty="0"/>
            </a:p>
            <a:p>
              <a:r>
                <a:rPr lang="en-US" dirty="0"/>
                <a:t>Apply design patterns  if required.</a:t>
              </a:r>
            </a:p>
            <a:p>
              <a:r>
                <a:rPr lang="en-US" dirty="0"/>
                <a:t>e.g.  Factory Method ,  Façade, </a:t>
              </a:r>
              <a:r>
                <a:rPr lang="en-US" dirty="0" err="1"/>
                <a:t>etc</a:t>
              </a:r>
              <a:r>
                <a:rPr lang="en-US" dirty="0"/>
                <a:t> . </a:t>
              </a:r>
              <a:r>
                <a:rPr lang="en-US" dirty="0">
                  <a:hlinkClick r:id="rId3"/>
                </a:rPr>
                <a:t>https://refactoring.guru/design-patterns/catalog</a:t>
              </a:r>
              <a:r>
                <a:rPr lang="en-US" dirty="0"/>
                <a:t> </a:t>
              </a:r>
            </a:p>
          </p:txBody>
        </p:sp>
      </p:grpSp>
      <p:pic>
        <p:nvPicPr>
          <p:cNvPr id="30" name="Picture 12" descr="Pylint Reviews 2022: Details, Pricing, &amp; Features | G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885" y="5425519"/>
            <a:ext cx="1553618" cy="81565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234094" y="5480868"/>
            <a:ext cx="1965681" cy="594647"/>
            <a:chOff x="5316472" y="5741773"/>
            <a:chExt cx="1965681" cy="594647"/>
          </a:xfrm>
        </p:grpSpPr>
        <p:pic>
          <p:nvPicPr>
            <p:cNvPr id="34" name="Picture 10" descr="python unittest 의 fixture scope - DEV Community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472" y="5741773"/>
              <a:ext cx="1197004" cy="50274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6"/>
            <a:stretch>
              <a:fillRect/>
            </a:stretch>
          </p:blipFill>
          <p:spPr>
            <a:xfrm>
              <a:off x="6475913" y="5741773"/>
              <a:ext cx="806240" cy="594647"/>
            </a:xfrm>
            <a:prstGeom prst="rect">
              <a:avLst/>
            </a:prstGeom>
          </p:spPr>
        </p:pic>
      </p:grpSp>
      <p:grpSp>
        <p:nvGrpSpPr>
          <p:cNvPr id="23" name="Group 22"/>
          <p:cNvGrpSpPr/>
          <p:nvPr/>
        </p:nvGrpSpPr>
        <p:grpSpPr>
          <a:xfrm>
            <a:off x="665048" y="2223169"/>
            <a:ext cx="6213985" cy="3224835"/>
            <a:chOff x="396107" y="2127680"/>
            <a:chExt cx="6213985" cy="3224835"/>
          </a:xfrm>
        </p:grpSpPr>
        <p:grpSp>
          <p:nvGrpSpPr>
            <p:cNvPr id="28" name="Group 27"/>
            <p:cNvGrpSpPr/>
            <p:nvPr/>
          </p:nvGrpSpPr>
          <p:grpSpPr>
            <a:xfrm>
              <a:off x="396107" y="2916714"/>
              <a:ext cx="2392514" cy="2143285"/>
              <a:chOff x="648560" y="2878129"/>
              <a:chExt cx="2392514" cy="2143285"/>
            </a:xfrm>
          </p:grpSpPr>
          <p:pic>
            <p:nvPicPr>
              <p:cNvPr id="38" name="Picture 2" descr="Search Icon On A Report Board, Audit Review, Check List Icon. Vector Flat  Design Royalty Free SVG, Cliparts, Vectors, And Stock Illustration. Image  132527440."/>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30827" y="2878129"/>
                <a:ext cx="1401777" cy="1496861"/>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648560" y="4498194"/>
                <a:ext cx="2392514" cy="523220"/>
              </a:xfrm>
              <a:prstGeom prst="rect">
                <a:avLst/>
              </a:prstGeom>
            </p:spPr>
            <p:txBody>
              <a:bodyPr wrap="none">
                <a:spAutoFit/>
              </a:bodyPr>
              <a:lstStyle/>
              <a:p>
                <a:pPr algn="ctr"/>
                <a:r>
                  <a:rPr lang="en-US" sz="1400"/>
                  <a:t>Internal and external review: </a:t>
                </a:r>
              </a:p>
              <a:p>
                <a:pPr algn="ctr"/>
                <a:r>
                  <a:rPr lang="en-US" sz="1400"/>
                  <a:t>Check code quality</a:t>
                </a:r>
              </a:p>
            </p:txBody>
          </p:sp>
        </p:grpSp>
        <p:pic>
          <p:nvPicPr>
            <p:cNvPr id="29" name="Picture 6" descr="Automated Software Testing: Unit Testing, Coverage Criteria and Design for  Testability | My Mooc"/>
            <p:cNvPicPr>
              <a:picLocks noChangeAspect="1" noChangeArrowheads="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l="16548" r="21746"/>
            <a:stretch/>
          </p:blipFill>
          <p:spPr bwMode="auto">
            <a:xfrm>
              <a:off x="2801431" y="2915450"/>
              <a:ext cx="1598533" cy="143921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4612885" y="2696534"/>
              <a:ext cx="1997207" cy="2194317"/>
              <a:chOff x="5006335" y="2841885"/>
              <a:chExt cx="1997207" cy="2194317"/>
            </a:xfrm>
          </p:grpSpPr>
          <p:sp>
            <p:nvSpPr>
              <p:cNvPr id="36" name="Rectangle 35"/>
              <p:cNvSpPr/>
              <p:nvPr/>
            </p:nvSpPr>
            <p:spPr>
              <a:xfrm>
                <a:off x="5006335" y="4728425"/>
                <a:ext cx="1997207" cy="307777"/>
              </a:xfrm>
              <a:prstGeom prst="rect">
                <a:avLst/>
              </a:prstGeom>
            </p:spPr>
            <p:txBody>
              <a:bodyPr wrap="square">
                <a:spAutoFit/>
              </a:bodyPr>
              <a:lstStyle/>
              <a:p>
                <a:pPr algn="ctr"/>
                <a:r>
                  <a:rPr lang="en-US" sz="1400"/>
                  <a:t>Testing</a:t>
                </a:r>
              </a:p>
            </p:txBody>
          </p:sp>
          <p:pic>
            <p:nvPicPr>
              <p:cNvPr id="37" name="Picture 8" descr="Testing - Free computer icons"/>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87848" y="2841885"/>
                <a:ext cx="1634182" cy="1634182"/>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598184" y="2127680"/>
              <a:ext cx="1537087" cy="369332"/>
            </a:xfrm>
            <a:prstGeom prst="rect">
              <a:avLst/>
            </a:prstGeom>
            <a:solidFill>
              <a:schemeClr val="accent1"/>
            </a:solidFill>
            <a:effectLst>
              <a:outerShdw blurRad="50800" dist="38100" dir="2700000" algn="tl" rotWithShape="0">
                <a:prstClr val="black">
                  <a:alpha val="40000"/>
                </a:prstClr>
              </a:outerShdw>
            </a:effectLst>
          </p:spPr>
          <p:txBody>
            <a:bodyPr wrap="none" rtlCol="0">
              <a:spAutoFit/>
            </a:bodyPr>
            <a:lstStyle/>
            <a:p>
              <a:r>
                <a:rPr lang="en-US"/>
                <a:t>Quality checks</a:t>
              </a:r>
              <a:endParaRPr lang="en-GB"/>
            </a:p>
          </p:txBody>
        </p:sp>
        <p:sp>
          <p:nvSpPr>
            <p:cNvPr id="40" name="Rectangle 39"/>
            <p:cNvSpPr/>
            <p:nvPr/>
          </p:nvSpPr>
          <p:spPr>
            <a:xfrm>
              <a:off x="2702150" y="4583074"/>
              <a:ext cx="1997207" cy="769441"/>
            </a:xfrm>
            <a:prstGeom prst="rect">
              <a:avLst/>
            </a:prstGeom>
          </p:spPr>
          <p:txBody>
            <a:bodyPr wrap="square">
              <a:spAutoFit/>
            </a:bodyPr>
            <a:lstStyle/>
            <a:p>
              <a:pPr algn="ctr"/>
              <a:r>
                <a:rPr lang="en-US" sz="1400" err="1"/>
                <a:t>Linting</a:t>
              </a:r>
              <a:r>
                <a:rPr lang="en-US" sz="1400"/>
                <a:t>:</a:t>
              </a:r>
            </a:p>
            <a:p>
              <a:pPr algn="ctr"/>
              <a:r>
                <a:rPr lang="en-US" sz="1000"/>
                <a:t>Analyzing code for issues such as style deviations and unsafe constructs.</a:t>
              </a:r>
            </a:p>
          </p:txBody>
        </p:sp>
      </p:grpSp>
      <p:grpSp>
        <p:nvGrpSpPr>
          <p:cNvPr id="25" name="Group 24"/>
          <p:cNvGrpSpPr/>
          <p:nvPr/>
        </p:nvGrpSpPr>
        <p:grpSpPr>
          <a:xfrm>
            <a:off x="279270" y="284518"/>
            <a:ext cx="1521538" cy="832468"/>
            <a:chOff x="279270" y="284517"/>
            <a:chExt cx="1782796" cy="959765"/>
          </a:xfrm>
        </p:grpSpPr>
        <p:pic>
          <p:nvPicPr>
            <p:cNvPr id="26" name="Picture 25"/>
            <p:cNvPicPr>
              <a:picLocks noChangeAspect="1"/>
            </p:cNvPicPr>
            <p:nvPr/>
          </p:nvPicPr>
          <p:blipFill>
            <a:blip r:embed="rId13"/>
            <a:stretch>
              <a:fillRect/>
            </a:stretch>
          </p:blipFill>
          <p:spPr>
            <a:xfrm>
              <a:off x="279270" y="284517"/>
              <a:ext cx="823031" cy="932769"/>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41" name="Rounded Rectangle 40">
            <a:hlinkClick r:id="rId15"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pic>
        <p:nvPicPr>
          <p:cNvPr id="42" name="Picture 4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
        <p:nvSpPr>
          <p:cNvPr id="6" name="Rectangle 5">
            <a:extLst>
              <a:ext uri="{FF2B5EF4-FFF2-40B4-BE49-F238E27FC236}">
                <a16:creationId xmlns:a16="http://schemas.microsoft.com/office/drawing/2014/main" id="{1EFB251D-03BA-8A88-42EC-3C506CD8A207}"/>
              </a:ext>
            </a:extLst>
          </p:cNvPr>
          <p:cNvSpPr/>
          <p:nvPr/>
        </p:nvSpPr>
        <p:spPr>
          <a:xfrm>
            <a:off x="9683013" y="6490661"/>
            <a:ext cx="2311343" cy="307777"/>
          </a:xfrm>
          <a:prstGeom prst="rect">
            <a:avLst/>
          </a:prstGeom>
        </p:spPr>
        <p:txBody>
          <a:bodyPr wrap="square">
            <a:spAutoFit/>
          </a:bodyPr>
          <a:lstStyle/>
          <a:p>
            <a:pPr algn="r"/>
            <a:r>
              <a:rPr lang="en-GB" sz="1400"/>
              <a:t>nyenah@em.uni-frankfurt.de</a:t>
            </a:r>
          </a:p>
        </p:txBody>
      </p:sp>
    </p:spTree>
    <p:extLst>
      <p:ext uri="{BB962C8B-B14F-4D97-AF65-F5344CB8AC3E}">
        <p14:creationId xmlns:p14="http://schemas.microsoft.com/office/powerpoint/2010/main" val="2795169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Challenges &amp; Lesson Learned</a:t>
            </a:r>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322976685"/>
              </p:ext>
            </p:extLst>
          </p:nvPr>
        </p:nvGraphicFramePr>
        <p:xfrm>
          <a:off x="1990810" y="2186002"/>
          <a:ext cx="8128000" cy="3032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37350739"/>
                    </a:ext>
                  </a:extLst>
                </a:gridCol>
                <a:gridCol w="4064000">
                  <a:extLst>
                    <a:ext uri="{9D8B030D-6E8A-4147-A177-3AD203B41FA5}">
                      <a16:colId xmlns:a16="http://schemas.microsoft.com/office/drawing/2014/main" val="1062784650"/>
                    </a:ext>
                  </a:extLst>
                </a:gridCol>
              </a:tblGrid>
              <a:tr h="370840">
                <a:tc>
                  <a:txBody>
                    <a:bodyPr/>
                    <a:lstStyle/>
                    <a:p>
                      <a:r>
                        <a:rPr lang="en-US" dirty="0"/>
                        <a:t>Challenge </a:t>
                      </a:r>
                      <a:endParaRPr lang="en-GB" dirty="0"/>
                    </a:p>
                  </a:txBody>
                  <a:tcPr/>
                </a:tc>
                <a:tc>
                  <a:txBody>
                    <a:bodyPr/>
                    <a:lstStyle/>
                    <a:p>
                      <a:r>
                        <a:rPr lang="en-US"/>
                        <a:t>Lesson learned</a:t>
                      </a:r>
                      <a:endParaRPr lang="en-GB"/>
                    </a:p>
                  </a:txBody>
                  <a:tcPr/>
                </a:tc>
                <a:extLst>
                  <a:ext uri="{0D108BD9-81ED-4DB2-BD59-A6C34878D82A}">
                    <a16:rowId xmlns:a16="http://schemas.microsoft.com/office/drawing/2014/main" val="2992399645"/>
                  </a:ext>
                </a:extLst>
              </a:tr>
              <a:tr h="370840">
                <a:tc>
                  <a:txBody>
                    <a:bodyPr/>
                    <a:lstStyle/>
                    <a:p>
                      <a:r>
                        <a:rPr lang="en-US"/>
                        <a:t>Getting functional user stories </a:t>
                      </a:r>
                      <a:endParaRPr lang="en-GB"/>
                    </a:p>
                  </a:txBody>
                  <a:tcPr/>
                </a:tc>
                <a:tc>
                  <a:txBody>
                    <a:bodyPr/>
                    <a:lstStyle/>
                    <a:p>
                      <a:r>
                        <a:rPr lang="en-US"/>
                        <a:t>Require</a:t>
                      </a:r>
                      <a:r>
                        <a:rPr lang="en-US" baseline="0"/>
                        <a:t>s iteration </a:t>
                      </a:r>
                      <a:endParaRPr lang="en-GB"/>
                    </a:p>
                  </a:txBody>
                  <a:tcPr/>
                </a:tc>
                <a:extLst>
                  <a:ext uri="{0D108BD9-81ED-4DB2-BD59-A6C34878D82A}">
                    <a16:rowId xmlns:a16="http://schemas.microsoft.com/office/drawing/2014/main" val="2645838464"/>
                  </a:ext>
                </a:extLst>
              </a:tr>
              <a:tr h="370840">
                <a:tc>
                  <a:txBody>
                    <a:bodyPr/>
                    <a:lstStyle/>
                    <a:p>
                      <a:r>
                        <a:rPr lang="en-US" baseline="0"/>
                        <a:t>Improving computational performance</a:t>
                      </a:r>
                      <a:endParaRPr lang="en-GB"/>
                    </a:p>
                  </a:txBody>
                  <a:tcPr/>
                </a:tc>
                <a:tc>
                  <a:txBody>
                    <a:bodyPr/>
                    <a:lstStyle/>
                    <a:p>
                      <a:r>
                        <a:rPr lang="en-US"/>
                        <a:t>Packages are available (eg. Numba)</a:t>
                      </a:r>
                      <a:endParaRPr lang="en-GB"/>
                    </a:p>
                  </a:txBody>
                  <a:tcPr/>
                </a:tc>
                <a:extLst>
                  <a:ext uri="{0D108BD9-81ED-4DB2-BD59-A6C34878D82A}">
                    <a16:rowId xmlns:a16="http://schemas.microsoft.com/office/drawing/2014/main" val="80701999"/>
                  </a:ext>
                </a:extLst>
              </a:tr>
              <a:tr h="370840">
                <a:tc>
                  <a:txBody>
                    <a:bodyPr/>
                    <a:lstStyle/>
                    <a:p>
                      <a:r>
                        <a:rPr lang="en-US" dirty="0"/>
                        <a:t>Knowledge of two languages (C++ &amp;</a:t>
                      </a:r>
                      <a:r>
                        <a:rPr lang="en-US" baseline="0" dirty="0"/>
                        <a:t> Python)</a:t>
                      </a:r>
                      <a:endParaRPr lang="en-GB" dirty="0"/>
                    </a:p>
                  </a:txBody>
                  <a:tcPr/>
                </a:tc>
                <a:tc>
                  <a:txBody>
                    <a:bodyPr/>
                    <a:lstStyle/>
                    <a:p>
                      <a:endParaRPr lang="en-GB"/>
                    </a:p>
                  </a:txBody>
                  <a:tcPr/>
                </a:tc>
                <a:extLst>
                  <a:ext uri="{0D108BD9-81ED-4DB2-BD59-A6C34878D82A}">
                    <a16:rowId xmlns:a16="http://schemas.microsoft.com/office/drawing/2014/main" val="3108506436"/>
                  </a:ext>
                </a:extLst>
              </a:tr>
              <a:tr h="370840">
                <a:tc>
                  <a:txBody>
                    <a:bodyPr/>
                    <a:lstStyle/>
                    <a:p>
                      <a:r>
                        <a:rPr lang="en-US" baseline="0"/>
                        <a:t>Model outputs similarity </a:t>
                      </a:r>
                      <a:endParaRPr lang="en-GB"/>
                    </a:p>
                  </a:txBody>
                  <a:tcPr anchor="ctr"/>
                </a:tc>
                <a:tc>
                  <a:txBody>
                    <a:bodyPr/>
                    <a:lstStyle/>
                    <a:p>
                      <a:r>
                        <a:rPr lang="en-US"/>
                        <a:t>There</a:t>
                      </a:r>
                      <a:r>
                        <a:rPr lang="en-US" baseline="0"/>
                        <a:t> will be some differences (new user stories and model processes)</a:t>
                      </a:r>
                      <a:endParaRPr lang="en-GB"/>
                    </a:p>
                  </a:txBody>
                  <a:tcPr/>
                </a:tc>
                <a:extLst>
                  <a:ext uri="{0D108BD9-81ED-4DB2-BD59-A6C34878D82A}">
                    <a16:rowId xmlns:a16="http://schemas.microsoft.com/office/drawing/2014/main" val="146133051"/>
                  </a:ext>
                </a:extLst>
              </a:tr>
              <a:tr h="370840">
                <a:tc>
                  <a:txBody>
                    <a:bodyPr/>
                    <a:lstStyle/>
                    <a:p>
                      <a:r>
                        <a:rPr lang="en-US"/>
                        <a:t>Understanding legacy or complex scientific code </a:t>
                      </a:r>
                      <a:endParaRPr lang="en-GB"/>
                    </a:p>
                  </a:txBody>
                  <a:tcPr/>
                </a:tc>
                <a:tc>
                  <a:txBody>
                    <a:bodyPr/>
                    <a:lstStyle/>
                    <a:p>
                      <a:pPr algn="l"/>
                      <a:r>
                        <a:rPr lang="en-US"/>
                        <a:t>Needs time and effort</a:t>
                      </a:r>
                      <a:endParaRPr lang="en-GB"/>
                    </a:p>
                  </a:txBody>
                  <a:tcPr anchor="ctr"/>
                </a:tc>
                <a:extLst>
                  <a:ext uri="{0D108BD9-81ED-4DB2-BD59-A6C34878D82A}">
                    <a16:rowId xmlns:a16="http://schemas.microsoft.com/office/drawing/2014/main" val="2553560539"/>
                  </a:ext>
                </a:extLst>
              </a:tr>
            </a:tbl>
          </a:graphicData>
        </a:graphic>
      </p:graphicFrame>
      <p:grpSp>
        <p:nvGrpSpPr>
          <p:cNvPr id="13" name="Group 12"/>
          <p:cNvGrpSpPr/>
          <p:nvPr/>
        </p:nvGrpSpPr>
        <p:grpSpPr>
          <a:xfrm>
            <a:off x="279270" y="284518"/>
            <a:ext cx="1521538" cy="832468"/>
            <a:chOff x="279270" y="284517"/>
            <a:chExt cx="1782796" cy="959765"/>
          </a:xfrm>
        </p:grpSpPr>
        <p:pic>
          <p:nvPicPr>
            <p:cNvPr id="14" name="Picture 13"/>
            <p:cNvPicPr>
              <a:picLocks noChangeAspect="1"/>
            </p:cNvPicPr>
            <p:nvPr/>
          </p:nvPicPr>
          <p:blipFill>
            <a:blip r:embed="rId2"/>
            <a:stretch>
              <a:fillRect/>
            </a:stretch>
          </p:blipFill>
          <p:spPr>
            <a:xfrm>
              <a:off x="279270" y="284517"/>
              <a:ext cx="823031" cy="93276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302" y="284518"/>
              <a:ext cx="959764" cy="959764"/>
            </a:xfrm>
            <a:prstGeom prst="rect">
              <a:avLst/>
            </a:prstGeom>
          </p:spPr>
        </p:pic>
      </p:grpSp>
      <p:sp>
        <p:nvSpPr>
          <p:cNvPr id="17" name="Rounded Rectangle 16">
            <a:hlinkClick r:id="rId4" action="ppaction://hlinksldjump"/>
          </p:cNvPr>
          <p:cNvSpPr/>
          <p:nvPr/>
        </p:nvSpPr>
        <p:spPr>
          <a:xfrm>
            <a:off x="5291064" y="6411837"/>
            <a:ext cx="1214546" cy="3981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Home</a:t>
            </a:r>
            <a:endParaRPr lang="en-GB" sz="1300"/>
          </a:p>
        </p:txBody>
      </p:sp>
      <p:sp>
        <p:nvSpPr>
          <p:cNvPr id="18" name="Rectangle 17"/>
          <p:cNvSpPr/>
          <p:nvPr/>
        </p:nvSpPr>
        <p:spPr>
          <a:xfrm>
            <a:off x="9683013" y="6490661"/>
            <a:ext cx="2311343" cy="307777"/>
          </a:xfrm>
          <a:prstGeom prst="rect">
            <a:avLst/>
          </a:prstGeom>
        </p:spPr>
        <p:txBody>
          <a:bodyPr wrap="square">
            <a:spAutoFit/>
          </a:bodyPr>
          <a:lstStyle/>
          <a:p>
            <a:pPr algn="r"/>
            <a:r>
              <a:rPr lang="en-GB" sz="1400"/>
              <a:t>nyenah@em.uni-frankfurt.de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1133" y="106005"/>
            <a:ext cx="664522" cy="930330"/>
          </a:xfrm>
          <a:prstGeom prst="rect">
            <a:avLst/>
          </a:prstGeom>
        </p:spPr>
      </p:pic>
    </p:spTree>
    <p:extLst>
      <p:ext uri="{BB962C8B-B14F-4D97-AF65-F5344CB8AC3E}">
        <p14:creationId xmlns:p14="http://schemas.microsoft.com/office/powerpoint/2010/main" val="618220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1076</TotalTime>
  <Words>991</Words>
  <Application>Microsoft Office PowerPoint</Application>
  <PresentationFormat>Widescreen</PresentationFormat>
  <Paragraphs>158</Paragraphs>
  <Slides>12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Calibri Light</vt:lpstr>
      <vt:lpstr>Fira Sans Extra Condensed Medium</vt:lpstr>
      <vt:lpstr>Georgia</vt:lpstr>
      <vt:lpstr>Google Sans</vt:lpstr>
      <vt:lpstr>Menlo</vt:lpstr>
      <vt:lpstr>Open Sans</vt:lpstr>
      <vt:lpstr>Roboto</vt:lpstr>
      <vt:lpstr>Wingdings</vt:lpstr>
      <vt:lpstr>Retrospect</vt:lpstr>
      <vt:lpstr>Towards a sustainable utilization of the global hydrological research software WaterGAP</vt:lpstr>
      <vt:lpstr>Summary</vt:lpstr>
      <vt:lpstr>Motivation </vt:lpstr>
      <vt:lpstr>Project Goals</vt:lpstr>
      <vt:lpstr>Agile Project Management</vt:lpstr>
      <vt:lpstr>Software Architecture, Language &amp; Version Control </vt:lpstr>
      <vt:lpstr>Comprehensive  External &amp; Internal Documentation </vt:lpstr>
      <vt:lpstr>Design Principles &amp; Quality Control</vt:lpstr>
      <vt:lpstr>Challenges &amp; Lesson Learned</vt:lpstr>
      <vt:lpstr>User Stories </vt:lpstr>
      <vt:lpstr>Performance and Interface </vt:lpstr>
      <vt:lpstr>What is WaterGAP?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Emmanuel Nyenah</dc:creator>
  <cp:lastModifiedBy>x62ecqm23a@goetheuniversitaet.onmicrosoft.com</cp:lastModifiedBy>
  <cp:revision>45</cp:revision>
  <dcterms:created xsi:type="dcterms:W3CDTF">2023-04-19T09:47:28Z</dcterms:created>
  <dcterms:modified xsi:type="dcterms:W3CDTF">2023-04-26T08:49:56Z</dcterms:modified>
</cp:coreProperties>
</file>