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dc74aca53_2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8dc74aca53_2_1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g18dc74aca53_2_1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4" y="1467446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2476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indent="-2476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indent="-2476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indent="-247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indent="-2476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4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11.png"/><Relationship Id="rId15" Type="http://schemas.openxmlformats.org/officeDocument/2006/relationships/image" Target="../media/image1.png"/><Relationship Id="rId1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3.jp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3376775" y="2114225"/>
            <a:ext cx="2524800" cy="247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-21300" y="536746"/>
            <a:ext cx="2667000" cy="4606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8725" lIns="69850" spcFirstLastPara="1" rIns="69850" wrap="square" tIns="12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>
            <p:ph type="ctrTitle"/>
          </p:nvPr>
        </p:nvSpPr>
        <p:spPr>
          <a:xfrm>
            <a:off x="2824800" y="674076"/>
            <a:ext cx="34731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 Black"/>
              <a:buNone/>
            </a:pP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Novel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Drone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Technology</a:t>
            </a: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mixed with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LIDAR</a:t>
            </a: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HSI</a:t>
            </a: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shows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promising results</a:t>
            </a: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toward </a:t>
            </a: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locating UXOs </a:t>
            </a:r>
            <a:endParaRPr b="1"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6477000" y="536796"/>
            <a:ext cx="2667000" cy="4606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8725" lIns="69850" spcFirstLastPara="1" rIns="69850" wrap="square" tIns="122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0" y="50980"/>
            <a:ext cx="9144000" cy="536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138150" y="663996"/>
            <a:ext cx="2348100" cy="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/>
              <a:t>1. </a:t>
            </a: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192000" y="3693795"/>
            <a:ext cx="22404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/>
              <a:t>2. </a:t>
            </a: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en" sz="800"/>
              <a:t>Place 3 MBRL rockets, 2 TFM-62, 3 VPMA-3, 18 PFM-1 mines in a 75m area.</a:t>
            </a:r>
            <a:endParaRPr sz="800"/>
          </a:p>
          <a:p>
            <a:pPr indent="-139700" lvl="0" marL="139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/>
              <a:t>Perform </a:t>
            </a:r>
            <a:r>
              <a:rPr lang="en" sz="800"/>
              <a:t>successive</a:t>
            </a:r>
            <a:r>
              <a:rPr lang="en" sz="800"/>
              <a:t> 10 meter high flights using a DJI Phantom drone paired with HSI and LIDAR sensors.</a:t>
            </a:r>
            <a:endParaRPr sz="800"/>
          </a:p>
          <a:p>
            <a:pPr indent="-139700" lvl="0" marL="139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/>
              <a:t>Process LIDAR data by denoising and converting to a point cloud</a:t>
            </a:r>
            <a:endParaRPr sz="800"/>
          </a:p>
          <a:p>
            <a:pPr indent="-139700" lvl="0" marL="139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/>
              <a:t>Process the HSI using H</a:t>
            </a:r>
            <a:r>
              <a:rPr lang="en" sz="800"/>
              <a:t>arris</a:t>
            </a:r>
            <a:r>
              <a:rPr lang="en" sz="800"/>
              <a:t> G</a:t>
            </a:r>
            <a:r>
              <a:rPr lang="en" sz="800"/>
              <a:t>eospatial</a:t>
            </a:r>
            <a:r>
              <a:rPr lang="en" sz="800"/>
              <a:t> ENVI software </a:t>
            </a:r>
            <a:endParaRPr sz="800"/>
          </a:p>
        </p:txBody>
      </p:sp>
      <p:sp>
        <p:nvSpPr>
          <p:cNvPr id="137" name="Google Shape;137;p25"/>
          <p:cNvSpPr/>
          <p:nvPr/>
        </p:nvSpPr>
        <p:spPr>
          <a:xfrm>
            <a:off x="6534978" y="696091"/>
            <a:ext cx="2401938" cy="129844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/>
              <a:t>3. </a:t>
            </a: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13" y="188137"/>
            <a:ext cx="91440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Drones paired with </a:t>
            </a:r>
            <a:r>
              <a:rPr b="1" i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Hyperspectral</a:t>
            </a:r>
            <a:r>
              <a:rPr b="1" i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Imaging and LIDAR to locate Unexploded Ordinances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A. Restrepo, A. Labnine, R. DiMatteo, C. Edwards, L. Quinto, M. Tuohy, A. Nikulin, and T. S. de Smet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binghamton university logo"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5" y="151603"/>
            <a:ext cx="928137" cy="308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hhmi.org/sites/default/files/Logos/JPG/HHMI-horizontal-signature-black.jpg" id="140" name="Google Shape;14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250" y="207299"/>
            <a:ext cx="966569" cy="1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/>
          <p:nvPr/>
        </p:nvSpPr>
        <p:spPr>
          <a:xfrm>
            <a:off x="3080450" y="4772075"/>
            <a:ext cx="7896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8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0" i="0" sz="8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6611346" y="4230174"/>
            <a:ext cx="24018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700"/>
              <a:t>4. </a:t>
            </a: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700"/>
              <a:t>HSI shows a clear differentiation between all UXOs and the environment, while LIDAR was able to locate MBRL rockets and TM-62 landmines. To improve accuracy and efficiency processing techniques like algorithms, alternative data processing workflows and sub-pixel techniques could be tested. Data </a:t>
            </a:r>
            <a:r>
              <a:rPr b="1" lang="en" sz="700">
                <a:solidFill>
                  <a:schemeClr val="dk1"/>
                </a:solidFill>
              </a:rPr>
              <a:t>acquisition parameters may also be further refined.</a:t>
            </a:r>
            <a:endParaRPr b="1" sz="700"/>
          </a:p>
        </p:txBody>
      </p:sp>
      <p:sp>
        <p:nvSpPr>
          <p:cNvPr id="143" name="Google Shape;143;p25"/>
          <p:cNvSpPr txBox="1"/>
          <p:nvPr/>
        </p:nvSpPr>
        <p:spPr>
          <a:xfrm>
            <a:off x="-94950" y="727225"/>
            <a:ext cx="27408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SzPts val="750"/>
              <a:buFont typeface="Calibri"/>
              <a:buChar char="●"/>
            </a:pPr>
            <a:r>
              <a:rPr lang="en" sz="750">
                <a:latin typeface="Calibri"/>
                <a:ea typeface="Calibri"/>
                <a:cs typeface="Calibri"/>
                <a:sym typeface="Calibri"/>
              </a:rPr>
              <a:t>Unexploded </a:t>
            </a:r>
            <a:r>
              <a:rPr lang="en" sz="750">
                <a:latin typeface="Calibri"/>
                <a:ea typeface="Calibri"/>
                <a:cs typeface="Calibri"/>
                <a:sym typeface="Calibri"/>
              </a:rPr>
              <a:t>Ordinances (UXOs): explosives that do not detonate and are a common byproduct of war. 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SzPts val="750"/>
              <a:buFont typeface="Calibri"/>
              <a:buChar char="●"/>
            </a:pPr>
            <a:r>
              <a:rPr lang="en" sz="750">
                <a:latin typeface="Calibri"/>
                <a:ea typeface="Calibri"/>
                <a:cs typeface="Calibri"/>
                <a:sym typeface="Calibri"/>
              </a:rPr>
              <a:t>Improvised Explosive Device (IED): modified UXOs used to create bombs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SzPts val="750"/>
              <a:buFont typeface="Calibri"/>
              <a:buChar char="●"/>
            </a:pPr>
            <a:r>
              <a:rPr lang="en" sz="750">
                <a:latin typeface="Calibri"/>
                <a:ea typeface="Calibri"/>
                <a:cs typeface="Calibri"/>
                <a:sym typeface="Calibri"/>
              </a:rPr>
              <a:t>Relevant Areas: Ukraine, Middle East, Cambodia 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●"/>
            </a:pPr>
            <a:r>
              <a:rPr lang="en" sz="750">
                <a:latin typeface="Calibri"/>
                <a:ea typeface="Calibri"/>
                <a:cs typeface="Calibri"/>
                <a:sym typeface="Calibri"/>
              </a:rPr>
              <a:t>Our Research: detecting common UXOs used by the Russian military -  a mix of landmines and rockets.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5">
            <a:alphaModFix/>
          </a:blip>
          <a:srcRect b="0" l="49903" r="15703" t="16527"/>
          <a:stretch/>
        </p:blipFill>
        <p:spPr>
          <a:xfrm>
            <a:off x="3427613" y="2180612"/>
            <a:ext cx="2401801" cy="234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 rot="5400000">
            <a:off x="5424850" y="3175575"/>
            <a:ext cx="2604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 rot="-5400000">
            <a:off x="5020400" y="3829463"/>
            <a:ext cx="2604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 rot="5400000">
            <a:off x="4193875" y="2996583"/>
            <a:ext cx="4260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1757400" y="1834725"/>
            <a:ext cx="888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1"/>
                </a:solidFill>
              </a:rPr>
              <a:t>Figure 1:</a:t>
            </a:r>
            <a:r>
              <a:rPr lang="en" sz="600">
                <a:solidFill>
                  <a:schemeClr val="dk1"/>
                </a:solidFill>
              </a:rPr>
              <a:t> worldwide IED casualty statistics from 2011-2013 broken down by country</a:t>
            </a:r>
            <a:endParaRPr sz="600">
              <a:solidFill>
                <a:schemeClr val="dk1"/>
              </a:solidFill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689500" y="2940000"/>
            <a:ext cx="122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TM-62 Anti-Vehicle Mine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4507675" y="4012400"/>
            <a:ext cx="122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Multi-barrel Rocket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870050" y="2571750"/>
            <a:ext cx="12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Anti-</a:t>
            </a: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</a:t>
            </a: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Mines: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VPMA-3   </a:t>
            </a: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PFM-1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5"/>
          <p:cNvCxnSpPr/>
          <p:nvPr/>
        </p:nvCxnSpPr>
        <p:spPr>
          <a:xfrm>
            <a:off x="3741700" y="4105313"/>
            <a:ext cx="247800" cy="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5"/>
          <p:cNvSpPr txBox="1"/>
          <p:nvPr/>
        </p:nvSpPr>
        <p:spPr>
          <a:xfrm>
            <a:off x="3234250" y="4012400"/>
            <a:ext cx="122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2m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/>
          <p:nvPr/>
        </p:nvSpPr>
        <p:spPr>
          <a:xfrm rot="5400000">
            <a:off x="4442575" y="3045775"/>
            <a:ext cx="5205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5"/>
          <p:cNvCxnSpPr/>
          <p:nvPr/>
        </p:nvCxnSpPr>
        <p:spPr>
          <a:xfrm>
            <a:off x="3741700" y="4045925"/>
            <a:ext cx="0" cy="119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5"/>
          <p:cNvCxnSpPr/>
          <p:nvPr/>
        </p:nvCxnSpPr>
        <p:spPr>
          <a:xfrm>
            <a:off x="3989500" y="4045925"/>
            <a:ext cx="0" cy="119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7" name="Google Shape;15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0050" y="4605863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7">
            <a:alphaModFix/>
          </a:blip>
          <a:srcRect b="11775" l="21259" r="0" t="34383"/>
          <a:stretch/>
        </p:blipFill>
        <p:spPr>
          <a:xfrm>
            <a:off x="6574400" y="926599"/>
            <a:ext cx="2406149" cy="92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6575" y="2077088"/>
            <a:ext cx="2401801" cy="4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9">
            <a:alphaModFix/>
          </a:blip>
          <a:srcRect b="0" l="3381" r="0" t="0"/>
          <a:stretch/>
        </p:blipFill>
        <p:spPr>
          <a:xfrm>
            <a:off x="6644800" y="2550388"/>
            <a:ext cx="2289351" cy="164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6444175" y="1788500"/>
            <a:ext cx="212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LIDAR DATA (3d point cloud)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3500" y="91688"/>
            <a:ext cx="928126" cy="4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57819" y="134700"/>
            <a:ext cx="909005" cy="2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2576000" y="2951825"/>
            <a:ext cx="77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HSI DATA (High Resolution Scan)</a:t>
            </a:r>
            <a:endParaRPr b="1"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37600" y="4644122"/>
            <a:ext cx="426000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5403613" y="4772075"/>
            <a:ext cx="7896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850">
                <a:solidFill>
                  <a:schemeClr val="lt1"/>
                </a:solidFill>
              </a:rPr>
              <a:t>ABSTRACT</a:t>
            </a:r>
            <a:endParaRPr b="0" i="0" sz="8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5" title="Chart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1793" y="2761700"/>
            <a:ext cx="1661757" cy="1029350"/>
          </a:xfrm>
          <a:prstGeom prst="rect">
            <a:avLst/>
          </a:prstGeom>
          <a:noFill/>
          <a:ln cap="flat" cmpd="sng" w="28575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5"/>
          <p:cNvSpPr txBox="1"/>
          <p:nvPr/>
        </p:nvSpPr>
        <p:spPr>
          <a:xfrm>
            <a:off x="-21300" y="3031725"/>
            <a:ext cx="1004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solidFill>
                  <a:schemeClr val="dk1"/>
                </a:solidFill>
              </a:rPr>
              <a:t>Figure 2:</a:t>
            </a:r>
            <a:r>
              <a:rPr lang="en" sz="600">
                <a:solidFill>
                  <a:schemeClr val="dk1"/>
                </a:solidFill>
              </a:rPr>
              <a:t> global UXO casualties from 2011 to 2021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8150" y="1680300"/>
            <a:ext cx="1582937" cy="1029350"/>
          </a:xfrm>
          <a:prstGeom prst="rect">
            <a:avLst/>
          </a:prstGeom>
          <a:noFill/>
          <a:ln cap="flat" cmpd="sng" w="28575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06449" y="2813638"/>
            <a:ext cx="661328" cy="92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