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6" r:id="rId5"/>
    <p:sldId id="258" r:id="rId6"/>
    <p:sldId id="260" r:id="rId7"/>
    <p:sldId id="267" r:id="rId8"/>
    <p:sldId id="268" r:id="rId9"/>
    <p:sldId id="259" r:id="rId10"/>
    <p:sldId id="261" r:id="rId11"/>
    <p:sldId id="269" r:id="rId12"/>
    <p:sldId id="270" r:id="rId13"/>
    <p:sldId id="271" r:id="rId14"/>
    <p:sldId id="272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86AA-0DB2-4FD7-85F6-6200FB5A8F95}" type="datetimeFigureOut">
              <a:rPr lang="en-GB" smtClean="0"/>
              <a:t>22/04/2023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C9B0-F365-4228-BFD3-8C9F0412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5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86AA-0DB2-4FD7-85F6-6200FB5A8F95}" type="datetimeFigureOut">
              <a:rPr lang="en-GB" smtClean="0"/>
              <a:t>22/04/2023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C9B0-F365-4228-BFD3-8C9F0412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9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86AA-0DB2-4FD7-85F6-6200FB5A8F95}" type="datetimeFigureOut">
              <a:rPr lang="en-GB" smtClean="0"/>
              <a:t>22/04/2023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C9B0-F365-4228-BFD3-8C9F0412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6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86AA-0DB2-4FD7-85F6-6200FB5A8F95}" type="datetimeFigureOut">
              <a:rPr lang="en-GB" smtClean="0"/>
              <a:t>22/04/2023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C9B0-F365-4228-BFD3-8C9F0412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60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86AA-0DB2-4FD7-85F6-6200FB5A8F95}" type="datetimeFigureOut">
              <a:rPr lang="en-GB" smtClean="0"/>
              <a:t>22/04/2023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C9B0-F365-4228-BFD3-8C9F0412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1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86AA-0DB2-4FD7-85F6-6200FB5A8F95}" type="datetimeFigureOut">
              <a:rPr lang="en-GB" smtClean="0"/>
              <a:t>22/04/2023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C9B0-F365-4228-BFD3-8C9F0412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5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86AA-0DB2-4FD7-85F6-6200FB5A8F95}" type="datetimeFigureOut">
              <a:rPr lang="en-GB" smtClean="0"/>
              <a:t>22/04/2023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C9B0-F365-4228-BFD3-8C9F0412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6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86AA-0DB2-4FD7-85F6-6200FB5A8F95}" type="datetimeFigureOut">
              <a:rPr lang="en-GB" smtClean="0"/>
              <a:t>22/04/2023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C9B0-F365-4228-BFD3-8C9F0412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63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86AA-0DB2-4FD7-85F6-6200FB5A8F95}" type="datetimeFigureOut">
              <a:rPr lang="en-GB" smtClean="0"/>
              <a:t>22/04/2023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C9B0-F365-4228-BFD3-8C9F0412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51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86AA-0DB2-4FD7-85F6-6200FB5A8F95}" type="datetimeFigureOut">
              <a:rPr lang="en-GB" smtClean="0"/>
              <a:t>22/04/2023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C9B0-F365-4228-BFD3-8C9F0412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41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86AA-0DB2-4FD7-85F6-6200FB5A8F95}" type="datetimeFigureOut">
              <a:rPr lang="en-GB" smtClean="0"/>
              <a:t>22/04/2023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C9B0-F365-4228-BFD3-8C9F0412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3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786AA-0DB2-4FD7-85F6-6200FB5A8F95}" type="datetimeFigureOut">
              <a:rPr lang="en-GB" smtClean="0"/>
              <a:t>22/04/2023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C9B0-F365-4228-BFD3-8C9F04125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82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s.s.dhomse@leeds.ac.uk" TargetMode="External"/><Relationship Id="rId3" Type="http://schemas.openxmlformats.org/officeDocument/2006/relationships/hyperlink" Target="https://eur03.safelinks.protection.outlook.com/?url=https%3A%2F%2Fdoi.org%2F10.5281%2Fzenodo.7386001&amp;data=05%7C01%7CS.S.Dhomse%40leeds.ac.uk%7Ca0e0a08f0dbf4abf314e08db0ea3c0b8%7Cbdeaeda8c81d45ce863e5232a535b7cb%7C1%7C0%7C638119868692751092%7CUnknown%7CTWFpbGZsb3d8eyJWIjoiMC4wLjAwMDAiLCJQIjoiV2luMzIiLCJBTiI6Ik1haWwiLCJXVCI6Mn0%3D%7C3000%7C%7C%7C&amp;sdata=1lpqLqgJydCnp60D5mDMi3HKL3grlPStIuEq2mLY62I%3D&amp;reserved=0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eur03.safelinks.protection.outlook.com/?url=https%3A%2F%2Fdoi.org%2F10.5281%2Fzenodo.7293740&amp;data=05%7C01%7CS.S.Dhomse%40leeds.ac.uk%7Ca0e0a08f0dbf4abf314e08db0ea3c0b8%7Cbdeaeda8c81d45ce863e5232a535b7cb%7C1%7C0%7C638119868692594857%7CUnknown%7CTWFpbGZsb3d8eyJWIjoiMC4wLjAwMDAiLCJQIjoiV2luMzIiLCJBTiI6Ik1haWwiLCJXVCI6Mn0%3D%7C3000%7C%7C%7C&amp;sdata=1201yLIG1YbTGOFTc585kb5b7a3BOnD6TYR54UDtdPc%3D&amp;reserved=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5281/zenodo.7833154" TargetMode="External"/><Relationship Id="rId5" Type="http://schemas.openxmlformats.org/officeDocument/2006/relationships/hyperlink" Target="https://eur03.safelinks.protection.outlook.com/?url=https%3A%2F%2Fdoi.org%2F10.5281%2Fzenodo.7607564&amp;data=05%7C01%7CS.S.Dhomse%40leeds.ac.uk%7Ca0e0a08f0dbf4abf314e08db0ea3c0b8%7Cbdeaeda8c81d45ce863e5232a535b7cb%7C1%7C0%7C638119868692751092%7CUnknown%7CTWFpbGZsb3d8eyJWIjoiMC4wLjAwMDAiLCJQIjoiV2luMzIiLCJBTiI6Ik1haWwiLCJXVCI6Mn0%3D%7C3000%7C%7C%7C&amp;sdata=sgdQuNDS%2BYInbBSCtnIjTBxsq99vgvEeJwON8NQ%2BWnY%3D&amp;reserved=0" TargetMode="External"/><Relationship Id="rId4" Type="http://schemas.openxmlformats.org/officeDocument/2006/relationships/hyperlink" Target="https://eur03.safelinks.protection.outlook.com/?url=https%3A%2F%2Fdoi.org%2F10.5281%2Fzenodo.7608194&amp;data=05%7C01%7CS.S.Dhomse%40leeds.ac.uk%7Ca0e0a08f0dbf4abf314e08db0ea3c0b8%7Cbdeaeda8c81d45ce863e5232a535b7cb%7C1%7C0%7C638119868692751092%7CUnknown%7CTWFpbGZsb3d8eyJWIjoiMC4wLjAwMDAiLCJQIjoiV2luMzIiLCJBTiI6Ik1haWwiLCJXVCI6Mn0%3D%7C3000%7C%7C%7C&amp;sdata=NGt6hEIAH7exenSkBU35UMOCYamgf1ai9ZW1ZQASTyA%3D&amp;reserved=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doi.org%2F10.5281%2Fzenodo.7386001&amp;data=05%7C01%7CS.S.Dhomse%40leeds.ac.uk%7Ca0e0a08f0dbf4abf314e08db0ea3c0b8%7Cbdeaeda8c81d45ce863e5232a535b7cb%7C1%7C0%7C638119868692751092%7CUnknown%7CTWFpbGZsb3d8eyJWIjoiMC4wLjAwMDAiLCJQIjoiV2luMzIiLCJBTiI6Ik1haWwiLCJXVCI6Mn0%3D%7C3000%7C%7C%7C&amp;sdata=1lpqLqgJydCnp60D5mDMi3HKL3grlPStIuEq2mLY62I%3D&amp;reserved=0" TargetMode="External"/><Relationship Id="rId2" Type="http://schemas.openxmlformats.org/officeDocument/2006/relationships/hyperlink" Target="https://eur03.safelinks.protection.outlook.com/?url=https%3A%2F%2Fdoi.org%2F10.5281%2Fzenodo.7293740&amp;data=05%7C01%7CS.S.Dhomse%40leeds.ac.uk%7Ca0e0a08f0dbf4abf314e08db0ea3c0b8%7Cbdeaeda8c81d45ce863e5232a535b7cb%7C1%7C0%7C638119868692594857%7CUnknown%7CTWFpbGZsb3d8eyJWIjoiMC4wLjAwMDAiLCJQIjoiV2luMzIiLCJBTiI6Ik1haWwiLCJXVCI6Mn0%3D%7C3000%7C%7C%7C&amp;sdata=1201yLIG1YbTGOFTc585kb5b7a3BOnD6TYR54UDtdPc%3D&amp;reserved=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5281/zenodo.7833154" TargetMode="External"/><Relationship Id="rId5" Type="http://schemas.openxmlformats.org/officeDocument/2006/relationships/hyperlink" Target="https://eur03.safelinks.protection.outlook.com/?url=https%3A%2F%2Fdoi.org%2F10.5281%2Fzenodo.7607564&amp;data=05%7C01%7CS.S.Dhomse%40leeds.ac.uk%7Ca0e0a08f0dbf4abf314e08db0ea3c0b8%7Cbdeaeda8c81d45ce863e5232a535b7cb%7C1%7C0%7C638119868692751092%7CUnknown%7CTWFpbGZsb3d8eyJWIjoiMC4wLjAwMDAiLCJQIjoiV2luMzIiLCJBTiI6Ik1haWwiLCJXVCI6Mn0%3D%7C3000%7C%7C%7C&amp;sdata=sgdQuNDS%2BYInbBSCtnIjTBxsq99vgvEeJwON8NQ%2BWnY%3D&amp;reserved=0" TargetMode="External"/><Relationship Id="rId4" Type="http://schemas.openxmlformats.org/officeDocument/2006/relationships/hyperlink" Target="https://eur03.safelinks.protection.outlook.com/?url=https%3A%2F%2Fdoi.org%2F10.5281%2Fzenodo.7608194&amp;data=05%7C01%7CS.S.Dhomse%40leeds.ac.uk%7Ca0e0a08f0dbf4abf314e08db0ea3c0b8%7Cbdeaeda8c81d45ce863e5232a535b7cb%7C1%7C0%7C638119868692751092%7CUnknown%7CTWFpbGZsb3d8eyJWIjoiMC4wLjAwMDAiLCJQIjoiV2luMzIiLCJBTiI6Ik1haWwiLCJXVCI6Mn0%3D%7C3000%7C%7C%7C&amp;sdata=NGt6hEIAH7exenSkBU35UMOCYamgf1ai9ZW1ZQASTyA%3D&amp;reserved=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028" y="-425003"/>
            <a:ext cx="11599941" cy="23876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Using machine-learning to construct long-term gap-free stratospheric profile data sets based on TOMCAT CTM &amp; Occultation Measurements (TCOM)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25338" y="2021748"/>
            <a:ext cx="11327273" cy="434181"/>
          </a:xfrm>
        </p:spPr>
        <p:txBody>
          <a:bodyPr>
            <a:no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Sandip Dhomse &amp; Martyn Chipperfield (Uni-Leeds, UK)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277" y="2632139"/>
            <a:ext cx="65921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chemical models have biases (parametrisations)</a:t>
            </a:r>
          </a:p>
          <a:p>
            <a:pPr marL="72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measurements are sporadic &amp; cover shorter time periods</a:t>
            </a:r>
          </a:p>
          <a:p>
            <a:pPr marL="72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 is used to estimate correction</a:t>
            </a:r>
          </a:p>
          <a:p>
            <a:pPr marL="72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model output + ML estimated biases</a:t>
            </a:r>
          </a:p>
          <a:p>
            <a:pPr marL="72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Preprint :</a:t>
            </a:r>
            <a:r>
              <a:rPr lang="en-GB" sz="1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i="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https://doi.org/10.5194/essd-2023-47, in review, 2023</a:t>
            </a:r>
          </a:p>
          <a:p>
            <a:pPr marL="72000">
              <a:spcBef>
                <a:spcPts val="600"/>
              </a:spcBef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CH4- </a:t>
            </a:r>
            <a:r>
              <a:rPr lang="en-GB" sz="16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https://doi.org/10.5281/zenodo.7293740</a:t>
            </a:r>
            <a:r>
              <a:rPr lang="en-GB" sz="16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000">
              <a:spcBef>
                <a:spcPts val="600"/>
              </a:spcBef>
            </a:pPr>
            <a:r>
              <a:rPr lang="en-GB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N2O - </a:t>
            </a:r>
            <a:r>
              <a:rPr lang="en-GB" sz="16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https://doi.org/10.5281/zenodo.7386001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000">
              <a:spcBef>
                <a:spcPts val="600"/>
              </a:spcBef>
            </a:pPr>
            <a:r>
              <a:rPr lang="en-GB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HCl -</a:t>
            </a:r>
            <a:r>
              <a:rPr lang="en-GB" sz="16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https://doi.org/10.5281/zenodo.7608194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000">
              <a:spcBef>
                <a:spcPts val="600"/>
              </a:spcBef>
            </a:pPr>
            <a:r>
              <a:rPr lang="en-GB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HF - </a:t>
            </a:r>
            <a:r>
              <a:rPr lang="en-GB" sz="16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https://doi.org/10.5281/zenodo.7607564</a:t>
            </a:r>
            <a:endParaRPr lang="en-GB" sz="1600" u="sng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000">
              <a:spcBef>
                <a:spcPts val="600"/>
              </a:spcBef>
            </a:pP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O3 - </a:t>
            </a: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https://doi.org/10.5281/zenodo.7833154</a:t>
            </a:r>
            <a:endParaRPr lang="en-GB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>
              <a:spcBef>
                <a:spcPts val="600"/>
              </a:spcBef>
            </a:pPr>
            <a:endParaRPr lang="en-GB" sz="9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Usage: e.g. evaluate </a:t>
            </a:r>
            <a:r>
              <a:rPr lang="en-GB" sz="1600" dirty="0" err="1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</a:t>
            </a:r>
            <a:r>
              <a:rPr lang="en-GB" sz="1600" dirty="0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chemistry/dynamics, retrieval algorithms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35BDF7-686A-1599-6326-251B39C4A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79" y="2700322"/>
            <a:ext cx="5132851" cy="367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7076E4-C2EF-249B-12CC-D254A28EDD91}"/>
              </a:ext>
            </a:extLst>
          </p:cNvPr>
          <p:cNvSpPr txBox="1"/>
          <p:nvPr/>
        </p:nvSpPr>
        <p:spPr>
          <a:xfrm>
            <a:off x="7236512" y="6306820"/>
            <a:ext cx="446898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Fig: TCOM-CH4 – comparison with SPARC dataset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7D3B7-DA0A-63B2-5C0D-174C83B8C1DE}"/>
              </a:ext>
            </a:extLst>
          </p:cNvPr>
          <p:cNvSpPr txBox="1"/>
          <p:nvPr/>
        </p:nvSpPr>
        <p:spPr>
          <a:xfrm>
            <a:off x="9381116" y="4661338"/>
            <a:ext cx="76099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CH4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4ECB29-18C9-5749-3E61-4D4035CCCA00}"/>
              </a:ext>
            </a:extLst>
          </p:cNvPr>
          <p:cNvSpPr txBox="1"/>
          <p:nvPr/>
        </p:nvSpPr>
        <p:spPr>
          <a:xfrm>
            <a:off x="9064573" y="2266141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8"/>
              </a:rPr>
              <a:t>s.s.dhomse@leeds.ac.uk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23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98E7FA9-9A07-F57D-E258-CCF5FF8E5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08" y="813172"/>
            <a:ext cx="9105333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2E56B4-9156-0E3A-B13B-2E3BEB1E2979}"/>
              </a:ext>
            </a:extLst>
          </p:cNvPr>
          <p:cNvSpPr txBox="1"/>
          <p:nvPr/>
        </p:nvSpPr>
        <p:spPr>
          <a:xfrm>
            <a:off x="540689" y="166841"/>
            <a:ext cx="121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Comparison with SPARC CH4 data (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Hegglin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et al., 2021)</a:t>
            </a:r>
          </a:p>
        </p:txBody>
      </p:sp>
    </p:spTree>
    <p:extLst>
      <p:ext uri="{BB962C8B-B14F-4D97-AF65-F5344CB8AC3E}">
        <p14:creationId xmlns:p14="http://schemas.microsoft.com/office/powerpoint/2010/main" val="307403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E56B4-9156-0E3A-B13B-2E3BEB1E2979}"/>
              </a:ext>
            </a:extLst>
          </p:cNvPr>
          <p:cNvSpPr txBox="1"/>
          <p:nvPr/>
        </p:nvSpPr>
        <p:spPr>
          <a:xfrm>
            <a:off x="540689" y="166841"/>
            <a:ext cx="121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Comparison with SPARC N2O data (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Hegglin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et al., 2021)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44DB529-9806-F9C6-D4E9-A6D11A637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7" y="931159"/>
            <a:ext cx="9082667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6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E56B4-9156-0E3A-B13B-2E3BEB1E2979}"/>
              </a:ext>
            </a:extLst>
          </p:cNvPr>
          <p:cNvSpPr txBox="1"/>
          <p:nvPr/>
        </p:nvSpPr>
        <p:spPr>
          <a:xfrm>
            <a:off x="540689" y="166841"/>
            <a:ext cx="121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Comparison with SPARC HCl data (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Hegglin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et al., 2021)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48850AB-5D0F-3DC9-C98B-F12244E48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01" y="931159"/>
            <a:ext cx="9052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9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E56B4-9156-0E3A-B13B-2E3BEB1E2979}"/>
              </a:ext>
            </a:extLst>
          </p:cNvPr>
          <p:cNvSpPr txBox="1"/>
          <p:nvPr/>
        </p:nvSpPr>
        <p:spPr>
          <a:xfrm>
            <a:off x="540689" y="166841"/>
            <a:ext cx="121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Comparison with SPARC HF data (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Hegglin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et al., 2021)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09CBAC5-F212-1ED7-4472-1A3A3659F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00" y="931159"/>
            <a:ext cx="8864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7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E56B4-9156-0E3A-B13B-2E3BEB1E2979}"/>
              </a:ext>
            </a:extLst>
          </p:cNvPr>
          <p:cNvSpPr txBox="1"/>
          <p:nvPr/>
        </p:nvSpPr>
        <p:spPr>
          <a:xfrm>
            <a:off x="540689" y="166841"/>
            <a:ext cx="121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Comparison with SPARC H2O data (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Hegglin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et al., 2021)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BE37823C-FEAA-0866-A179-CA39F08B7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8"/>
          <a:stretch/>
        </p:blipFill>
        <p:spPr bwMode="auto">
          <a:xfrm>
            <a:off x="1462433" y="1009815"/>
            <a:ext cx="9003531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4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0327" y="111319"/>
            <a:ext cx="781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Summary &amp;Outlook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312" y="761803"/>
            <a:ext cx="11871376" cy="60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There are very few long-term data sets for the stratospheric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use machine learning algorithm to estimate biases  chemical model output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w.r.t.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occultation instrument measurements </a:t>
            </a:r>
          </a:p>
          <a:p>
            <a:pPr marL="7200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Bias corrected daily-global zonal mean gap-free data at 1 km vertical resolution (15-60~km) is released 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zenodo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Manuscript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1" i="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https://doi.org/10.5194/essd-2023-47, in review, 2023</a:t>
            </a:r>
          </a:p>
          <a:p>
            <a:pPr marL="72000">
              <a:spcBef>
                <a:spcPts val="300"/>
              </a:spcBef>
            </a:pPr>
            <a:r>
              <a:rPr lang="en-GB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CH4- </a:t>
            </a:r>
            <a:r>
              <a:rPr lang="en-GB" sz="28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https://doi.org/10.5281/zenodo.7293740</a:t>
            </a:r>
            <a:r>
              <a:rPr lang="en-GB" sz="28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000">
              <a:spcBef>
                <a:spcPts val="300"/>
              </a:spcBef>
            </a:pPr>
            <a:r>
              <a:rPr lang="en-GB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N2O - </a:t>
            </a:r>
            <a:r>
              <a:rPr lang="en-GB" sz="28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https://doi.org/10.5281/zenodo.7386001</a:t>
            </a: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000">
              <a:spcBef>
                <a:spcPts val="300"/>
              </a:spcBef>
            </a:pPr>
            <a:r>
              <a:rPr lang="en-GB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HCl -</a:t>
            </a:r>
            <a:r>
              <a:rPr lang="en-GB" sz="28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https://doi.org/10.5281/zenodo.7608194</a:t>
            </a: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000">
              <a:spcBef>
                <a:spcPts val="300"/>
              </a:spcBef>
            </a:pPr>
            <a:r>
              <a:rPr lang="en-GB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HF - </a:t>
            </a:r>
            <a:r>
              <a:rPr lang="en-GB" sz="28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https://doi.org/10.5281/zenodo.7607564</a:t>
            </a:r>
            <a:endParaRPr lang="en-GB" sz="2800" u="sng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000">
              <a:spcBef>
                <a:spcPts val="300"/>
              </a:spcBef>
            </a:pPr>
            <a:r>
              <a:rPr lang="en-GB" sz="2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O3 - </a:t>
            </a:r>
            <a:r>
              <a:rPr lang="en-GB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https://doi.org/10.5281/zenodo.7833154</a:t>
            </a:r>
            <a:endParaRPr lang="en-GB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>
              <a:spcBef>
                <a:spcPts val="300"/>
              </a:spcBef>
            </a:pPr>
            <a:endParaRPr lang="en-GB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9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3D data is available on request (</a:t>
            </a:r>
            <a:r>
              <a:rPr lang="en-GB" sz="2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s.s.dhomse@leeds.ac.uk</a:t>
            </a:r>
            <a:r>
              <a:rPr lang="en-GB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0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7" y="1334243"/>
            <a:ext cx="8581609" cy="4978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97FC07-71D9-9047-CCC9-56E346315107}"/>
              </a:ext>
            </a:extLst>
          </p:cNvPr>
          <p:cNvSpPr txBox="1"/>
          <p:nvPr/>
        </p:nvSpPr>
        <p:spPr>
          <a:xfrm>
            <a:off x="1190847" y="435935"/>
            <a:ext cx="10494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- Supervised machine learning 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7CFC6D3-E718-45AF-7C88-7AEECC01EFE5}"/>
              </a:ext>
            </a:extLst>
          </p:cNvPr>
          <p:cNvSpPr/>
          <p:nvPr/>
        </p:nvSpPr>
        <p:spPr>
          <a:xfrm>
            <a:off x="9092485" y="2620851"/>
            <a:ext cx="2099256" cy="103674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85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8A5E-702E-410E-2174-4FA4EA6E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43" y="378647"/>
            <a:ext cx="9820493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Satellite Data : HALOE (1991-2005) &amp; ACE-FTS (2004—present)</a:t>
            </a:r>
          </a:p>
        </p:txBody>
      </p:sp>
      <p:pic>
        <p:nvPicPr>
          <p:cNvPr id="1026" name="Picture 2" descr="Solar Occultation - Atmospheric Chemistry Experiment">
            <a:extLst>
              <a:ext uri="{FF2B5EF4-FFF2-40B4-BE49-F238E27FC236}">
                <a16:creationId xmlns:a16="http://schemas.microsoft.com/office/drawing/2014/main" id="{0E7AB2A5-FD0F-2FCA-2D7B-EF1DB383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50" y="2326046"/>
            <a:ext cx="5546795" cy="259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HALOE">
            <a:extLst>
              <a:ext uri="{FF2B5EF4-FFF2-40B4-BE49-F238E27FC236}">
                <a16:creationId xmlns:a16="http://schemas.microsoft.com/office/drawing/2014/main" id="{50866027-3EDC-69C2-8698-8F2CAF97F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55" y="2494494"/>
            <a:ext cx="4442748" cy="23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E2FFB-9615-DC1A-39CD-964ED54FC129}"/>
              </a:ext>
            </a:extLst>
          </p:cNvPr>
          <p:cNvSpPr txBox="1"/>
          <p:nvPr/>
        </p:nvSpPr>
        <p:spPr>
          <a:xfrm>
            <a:off x="1165685" y="5430559"/>
            <a:ext cx="9632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Solar Occultation instruments provide about 30 profiles/day (15 sunrise &amp; 15 sunset)</a:t>
            </a:r>
          </a:p>
        </p:txBody>
      </p:sp>
    </p:spTree>
    <p:extLst>
      <p:ext uri="{BB962C8B-B14F-4D97-AF65-F5344CB8AC3E}">
        <p14:creationId xmlns:p14="http://schemas.microsoft.com/office/powerpoint/2010/main" val="28299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9FDEA2-BDCE-A6E9-583E-1DD089162E8A}"/>
              </a:ext>
            </a:extLst>
          </p:cNvPr>
          <p:cNvSpPr txBox="1"/>
          <p:nvPr/>
        </p:nvSpPr>
        <p:spPr>
          <a:xfrm>
            <a:off x="1148316" y="680483"/>
            <a:ext cx="8899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6395E-51E1-7C7E-AEF1-7674011D0B02}"/>
              </a:ext>
            </a:extLst>
          </p:cNvPr>
          <p:cNvSpPr txBox="1"/>
          <p:nvPr/>
        </p:nvSpPr>
        <p:spPr>
          <a:xfrm>
            <a:off x="749735" y="1560860"/>
            <a:ext cx="11113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TOMCAT CTM simulation (forced with ERA5)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Calculate differences 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w.r.t.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satellite data at each 1 km vertical level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Divide global measurements in 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bins (poles, mid-latitudes and tropics)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Calculate diff.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w.r.t.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satellite data at each 1 km vertical resolution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Train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regression model for each level and latitude bin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are 13 explanatory variables in the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– mostly TOMCAT tracers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Once trained,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is used to estimate biases in daily profiles that are added back in CTM output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70% - training, 30% testing, 2019-2021 - 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6C828-D520-9804-C103-EA9896C05976}"/>
              </a:ext>
            </a:extLst>
          </p:cNvPr>
          <p:cNvSpPr txBox="1"/>
          <p:nvPr/>
        </p:nvSpPr>
        <p:spPr>
          <a:xfrm>
            <a:off x="800786" y="5346520"/>
            <a:ext cx="1071040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dCH4 = CH4+ N2O+ O3+ H2O+ HCl+ HNO3+ NO2+ ClONO2+ HF + potential vorticity +temp + date + latitude </a:t>
            </a:r>
          </a:p>
        </p:txBody>
      </p:sp>
    </p:spTree>
    <p:extLst>
      <p:ext uri="{BB962C8B-B14F-4D97-AF65-F5344CB8AC3E}">
        <p14:creationId xmlns:p14="http://schemas.microsoft.com/office/powerpoint/2010/main" val="370028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BD76D5-5161-02D8-E8D4-6C49ABF5CA3B}"/>
              </a:ext>
            </a:extLst>
          </p:cNvPr>
          <p:cNvSpPr txBox="1"/>
          <p:nvPr/>
        </p:nvSpPr>
        <p:spPr>
          <a:xfrm>
            <a:off x="7689191" y="4871638"/>
            <a:ext cx="298174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70% - training </a:t>
            </a:r>
          </a:p>
          <a:p>
            <a:r>
              <a:rPr lang="en-GB" sz="2400" dirty="0"/>
              <a:t>30 % - testing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A736C6-6773-9221-D5E1-36FE681C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1" y="240983"/>
            <a:ext cx="6432583" cy="66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7517EB-F27A-765D-2159-FB54DB48C286}"/>
              </a:ext>
            </a:extLst>
          </p:cNvPr>
          <p:cNvSpPr txBox="1"/>
          <p:nvPr/>
        </p:nvSpPr>
        <p:spPr>
          <a:xfrm>
            <a:off x="7105804" y="1939783"/>
            <a:ext cx="4412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performance and feature importance's for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SHpol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E0E9F-739C-29FD-61B6-CBFF7C9228FF}"/>
              </a:ext>
            </a:extLst>
          </p:cNvPr>
          <p:cNvSpPr txBox="1"/>
          <p:nvPr/>
        </p:nvSpPr>
        <p:spPr>
          <a:xfrm>
            <a:off x="6172626" y="128788"/>
            <a:ext cx="560121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Example: CH4 – SH pol</a:t>
            </a:r>
          </a:p>
        </p:txBody>
      </p:sp>
    </p:spTree>
    <p:extLst>
      <p:ext uri="{BB962C8B-B14F-4D97-AF65-F5344CB8AC3E}">
        <p14:creationId xmlns:p14="http://schemas.microsoft.com/office/powerpoint/2010/main" val="401781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7AF39C9-C03D-A854-F54E-D8710E2DC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7" y="2043484"/>
            <a:ext cx="5504007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409B3EB-D271-F16B-5405-B8571D3B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34" y="2043484"/>
            <a:ext cx="550401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05552F-F05B-96ED-F05E-F1625C10500C}"/>
              </a:ext>
            </a:extLst>
          </p:cNvPr>
          <p:cNvSpPr txBox="1"/>
          <p:nvPr/>
        </p:nvSpPr>
        <p:spPr>
          <a:xfrm>
            <a:off x="1348642" y="983441"/>
            <a:ext cx="434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Profile Comparison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BF285-439B-64C4-2A74-0DACF4CAF657}"/>
              </a:ext>
            </a:extLst>
          </p:cNvPr>
          <p:cNvSpPr txBox="1"/>
          <p:nvPr/>
        </p:nvSpPr>
        <p:spPr>
          <a:xfrm>
            <a:off x="7792278" y="6159426"/>
            <a:ext cx="298173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Differences in ppm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537371-F232-BB25-C3E1-9D7709A6ACDC}"/>
              </a:ext>
            </a:extLst>
          </p:cNvPr>
          <p:cNvSpPr txBox="1"/>
          <p:nvPr/>
        </p:nvSpPr>
        <p:spPr>
          <a:xfrm>
            <a:off x="6172626" y="128788"/>
            <a:ext cx="560121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Example: CH4 – SH pol</a:t>
            </a:r>
          </a:p>
        </p:txBody>
      </p:sp>
    </p:spTree>
    <p:extLst>
      <p:ext uri="{BB962C8B-B14F-4D97-AF65-F5344CB8AC3E}">
        <p14:creationId xmlns:p14="http://schemas.microsoft.com/office/powerpoint/2010/main" val="356516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AE6104E-04B5-1B9B-039B-1C5588831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1" y="1614116"/>
            <a:ext cx="5504009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D7A857F-4A53-E651-00B2-9CA1DE22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96" y="1614116"/>
            <a:ext cx="5504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12D5F-2286-B8FC-8656-92CC1B52DCA8}"/>
              </a:ext>
            </a:extLst>
          </p:cNvPr>
          <p:cNvSpPr txBox="1"/>
          <p:nvPr/>
        </p:nvSpPr>
        <p:spPr>
          <a:xfrm>
            <a:off x="1078186" y="600718"/>
            <a:ext cx="434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Profile Comparison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AA1CC-CE66-5138-D6A8-91AD8468CD69}"/>
              </a:ext>
            </a:extLst>
          </p:cNvPr>
          <p:cNvSpPr txBox="1"/>
          <p:nvPr/>
        </p:nvSpPr>
        <p:spPr>
          <a:xfrm>
            <a:off x="6172626" y="128788"/>
            <a:ext cx="560281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Example: CH4 – mid-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5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6F9E482-C0EC-D487-71A9-3F7388930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75" y="1677725"/>
            <a:ext cx="5504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A0058D9-91D5-F178-3047-BA52AA16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0" y="1590261"/>
            <a:ext cx="5504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31183C-3797-FD8B-1142-B1CD884B3434}"/>
              </a:ext>
            </a:extLst>
          </p:cNvPr>
          <p:cNvSpPr txBox="1"/>
          <p:nvPr/>
        </p:nvSpPr>
        <p:spPr>
          <a:xfrm>
            <a:off x="502700" y="751621"/>
            <a:ext cx="434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Profile Comparison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AA811-C8AF-0373-174F-A7624CC59161}"/>
              </a:ext>
            </a:extLst>
          </p:cNvPr>
          <p:cNvSpPr txBox="1"/>
          <p:nvPr/>
        </p:nvSpPr>
        <p:spPr>
          <a:xfrm>
            <a:off x="4398136" y="128788"/>
            <a:ext cx="77938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Example: CH4 – tropics &amp;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NHPol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5098" y="5647486"/>
            <a:ext cx="375253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Only 10% points are plotted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D423C4F-798E-CB4D-8BB5-E82C6FBE9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" y="77034"/>
            <a:ext cx="5783400" cy="64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5F45A0-B7E1-E2BF-C512-EA75BCD576E7}"/>
              </a:ext>
            </a:extLst>
          </p:cNvPr>
          <p:cNvSpPr txBox="1"/>
          <p:nvPr/>
        </p:nvSpPr>
        <p:spPr>
          <a:xfrm>
            <a:off x="6885830" y="612249"/>
            <a:ext cx="4818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Comparison with ACE/HALOE measurements (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SHpol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04F7D-4492-12D0-7DCD-B02810A9F90F}"/>
              </a:ext>
            </a:extLst>
          </p:cNvPr>
          <p:cNvSpPr txBox="1"/>
          <p:nvPr/>
        </p:nvSpPr>
        <p:spPr>
          <a:xfrm>
            <a:off x="1457905" y="4758998"/>
            <a:ext cx="95714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20km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DF2DA-4F41-659D-7A9D-391E42552FE4}"/>
              </a:ext>
            </a:extLst>
          </p:cNvPr>
          <p:cNvSpPr txBox="1"/>
          <p:nvPr/>
        </p:nvSpPr>
        <p:spPr>
          <a:xfrm>
            <a:off x="1354129" y="3313091"/>
            <a:ext cx="95714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30km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5E2E7-2396-73C8-7D80-9A16CB03A9BE}"/>
              </a:ext>
            </a:extLst>
          </p:cNvPr>
          <p:cNvSpPr txBox="1"/>
          <p:nvPr/>
        </p:nvSpPr>
        <p:spPr>
          <a:xfrm>
            <a:off x="1354130" y="1763313"/>
            <a:ext cx="95714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40km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7BC50-5032-09CC-5583-77DF4A91D02F}"/>
              </a:ext>
            </a:extLst>
          </p:cNvPr>
          <p:cNvSpPr txBox="1"/>
          <p:nvPr/>
        </p:nvSpPr>
        <p:spPr>
          <a:xfrm>
            <a:off x="1297387" y="1040360"/>
            <a:ext cx="95714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50km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A7128-FDBF-9BE0-7B9B-099A92B0A376}"/>
              </a:ext>
            </a:extLst>
          </p:cNvPr>
          <p:cNvSpPr txBox="1"/>
          <p:nvPr/>
        </p:nvSpPr>
        <p:spPr>
          <a:xfrm>
            <a:off x="6885830" y="3774756"/>
            <a:ext cx="416648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No clear long-term trends</a:t>
            </a:r>
          </a:p>
        </p:txBody>
      </p:sp>
    </p:spTree>
    <p:extLst>
      <p:ext uri="{BB962C8B-B14F-4D97-AF65-F5344CB8AC3E}">
        <p14:creationId xmlns:p14="http://schemas.microsoft.com/office/powerpoint/2010/main" val="340663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5912</TotalTime>
  <Words>643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Using machine-learning to construct long-term gap-free stratospheric profile data sets based on TOMCAT CTM &amp; Occultation Measurements (TCOM)</vt:lpstr>
      <vt:lpstr>PowerPoint Presentation</vt:lpstr>
      <vt:lpstr>Satellite Data : HALOE (1991-2005) &amp; ACE-FTS (2004—present)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Stratospheric Methane Profiles using a Chemical Transport Model output and</dc:title>
  <dc:creator>Sandip Dhomse</dc:creator>
  <cp:lastModifiedBy>Sandip Dhomse</cp:lastModifiedBy>
  <cp:revision>16</cp:revision>
  <dcterms:created xsi:type="dcterms:W3CDTF">2022-10-12T20:18:35Z</dcterms:created>
  <dcterms:modified xsi:type="dcterms:W3CDTF">2023-04-22T21:35:55Z</dcterms:modified>
</cp:coreProperties>
</file>